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17" r:id="rId5"/>
  </p:sldMasterIdLst>
  <p:notesMasterIdLst>
    <p:notesMasterId r:id="rId91"/>
  </p:notesMasterIdLst>
  <p:sldIdLst>
    <p:sldId id="407" r:id="rId6"/>
    <p:sldId id="635" r:id="rId7"/>
    <p:sldId id="1088" r:id="rId8"/>
    <p:sldId id="701" r:id="rId9"/>
    <p:sldId id="640" r:id="rId10"/>
    <p:sldId id="1089" r:id="rId11"/>
    <p:sldId id="1090" r:id="rId12"/>
    <p:sldId id="480" r:id="rId13"/>
    <p:sldId id="636" r:id="rId14"/>
    <p:sldId id="644" r:id="rId15"/>
    <p:sldId id="638" r:id="rId16"/>
    <p:sldId id="514" r:id="rId17"/>
    <p:sldId id="647" r:id="rId18"/>
    <p:sldId id="648" r:id="rId19"/>
    <p:sldId id="1091" r:id="rId20"/>
    <p:sldId id="584" r:id="rId21"/>
    <p:sldId id="689" r:id="rId22"/>
    <p:sldId id="716" r:id="rId23"/>
    <p:sldId id="690" r:id="rId24"/>
    <p:sldId id="670" r:id="rId25"/>
    <p:sldId id="691" r:id="rId26"/>
    <p:sldId id="708" r:id="rId27"/>
    <p:sldId id="714" r:id="rId28"/>
    <p:sldId id="609" r:id="rId29"/>
    <p:sldId id="672" r:id="rId30"/>
    <p:sldId id="639" r:id="rId31"/>
    <p:sldId id="694" r:id="rId32"/>
    <p:sldId id="654" r:id="rId33"/>
    <p:sldId id="479" r:id="rId34"/>
    <p:sldId id="702" r:id="rId35"/>
    <p:sldId id="673" r:id="rId36"/>
    <p:sldId id="486" r:id="rId37"/>
    <p:sldId id="674" r:id="rId38"/>
    <p:sldId id="741" r:id="rId39"/>
    <p:sldId id="596" r:id="rId40"/>
    <p:sldId id="595" r:id="rId41"/>
    <p:sldId id="740" r:id="rId42"/>
    <p:sldId id="489" r:id="rId43"/>
    <p:sldId id="490" r:id="rId44"/>
    <p:sldId id="676" r:id="rId45"/>
    <p:sldId id="671" r:id="rId46"/>
    <p:sldId id="567" r:id="rId47"/>
    <p:sldId id="492" r:id="rId48"/>
    <p:sldId id="704" r:id="rId49"/>
    <p:sldId id="736" r:id="rId50"/>
    <p:sldId id="663" r:id="rId51"/>
    <p:sldId id="495" r:id="rId52"/>
    <p:sldId id="737" r:id="rId53"/>
    <p:sldId id="742" r:id="rId54"/>
    <p:sldId id="738" r:id="rId55"/>
    <p:sldId id="743" r:id="rId56"/>
    <p:sldId id="706" r:id="rId57"/>
    <p:sldId id="707" r:id="rId58"/>
    <p:sldId id="678" r:id="rId59"/>
    <p:sldId id="502" r:id="rId60"/>
    <p:sldId id="503" r:id="rId61"/>
    <p:sldId id="500" r:id="rId62"/>
    <p:sldId id="592" r:id="rId63"/>
    <p:sldId id="685" r:id="rId64"/>
    <p:sldId id="677" r:id="rId65"/>
    <p:sldId id="696" r:id="rId66"/>
    <p:sldId id="705" r:id="rId67"/>
    <p:sldId id="713" r:id="rId68"/>
    <p:sldId id="680" r:id="rId69"/>
    <p:sldId id="709" r:id="rId70"/>
    <p:sldId id="681" r:id="rId71"/>
    <p:sldId id="682" r:id="rId72"/>
    <p:sldId id="517" r:id="rId73"/>
    <p:sldId id="683" r:id="rId74"/>
    <p:sldId id="710" r:id="rId75"/>
    <p:sldId id="621" r:id="rId76"/>
    <p:sldId id="598" r:id="rId77"/>
    <p:sldId id="600" r:id="rId78"/>
    <p:sldId id="602" r:id="rId79"/>
    <p:sldId id="698" r:id="rId80"/>
    <p:sldId id="599" r:id="rId81"/>
    <p:sldId id="512" r:id="rId82"/>
    <p:sldId id="665" r:id="rId83"/>
    <p:sldId id="508" r:id="rId84"/>
    <p:sldId id="590" r:id="rId85"/>
    <p:sldId id="666" r:id="rId86"/>
    <p:sldId id="643" r:id="rId87"/>
    <p:sldId id="533" r:id="rId88"/>
    <p:sldId id="1093" r:id="rId89"/>
    <p:sldId id="733" r:id="rId90"/>
  </p:sldIdLst>
  <p:sldSz cx="12192000" cy="6858000"/>
  <p:notesSz cx="6808788" cy="9940925"/>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609F833-8277-4607-8288-BEA7952E3002}">
          <p14:sldIdLst>
            <p14:sldId id="407"/>
          </p14:sldIdLst>
        </p14:section>
        <p14:section name="Core value story" id="{7BC84D92-D98E-41D3-8691-9D0AD53D94D9}">
          <p14:sldIdLst>
            <p14:sldId id="635"/>
            <p14:sldId id="1088"/>
            <p14:sldId id="701"/>
            <p14:sldId id="640"/>
            <p14:sldId id="1089"/>
            <p14:sldId id="1090"/>
            <p14:sldId id="480"/>
            <p14:sldId id="636"/>
            <p14:sldId id="644"/>
            <p14:sldId id="638"/>
            <p14:sldId id="514"/>
            <p14:sldId id="647"/>
            <p14:sldId id="648"/>
            <p14:sldId id="1091"/>
            <p14:sldId id="584"/>
            <p14:sldId id="689"/>
            <p14:sldId id="716"/>
            <p14:sldId id="690"/>
            <p14:sldId id="670"/>
            <p14:sldId id="691"/>
            <p14:sldId id="708"/>
            <p14:sldId id="714"/>
            <p14:sldId id="609"/>
            <p14:sldId id="672"/>
            <p14:sldId id="639"/>
            <p14:sldId id="694"/>
            <p14:sldId id="654"/>
            <p14:sldId id="479"/>
            <p14:sldId id="702"/>
            <p14:sldId id="673"/>
            <p14:sldId id="486"/>
            <p14:sldId id="674"/>
            <p14:sldId id="741"/>
            <p14:sldId id="596"/>
            <p14:sldId id="595"/>
            <p14:sldId id="740"/>
            <p14:sldId id="489"/>
            <p14:sldId id="490"/>
            <p14:sldId id="676"/>
            <p14:sldId id="671"/>
            <p14:sldId id="567"/>
            <p14:sldId id="492"/>
            <p14:sldId id="704"/>
            <p14:sldId id="736"/>
            <p14:sldId id="663"/>
            <p14:sldId id="495"/>
            <p14:sldId id="737"/>
            <p14:sldId id="742"/>
            <p14:sldId id="738"/>
            <p14:sldId id="743"/>
            <p14:sldId id="706"/>
            <p14:sldId id="707"/>
            <p14:sldId id="678"/>
            <p14:sldId id="502"/>
            <p14:sldId id="503"/>
            <p14:sldId id="500"/>
            <p14:sldId id="592"/>
            <p14:sldId id="685"/>
            <p14:sldId id="677"/>
            <p14:sldId id="696"/>
            <p14:sldId id="705"/>
            <p14:sldId id="713"/>
            <p14:sldId id="680"/>
            <p14:sldId id="709"/>
            <p14:sldId id="681"/>
            <p14:sldId id="682"/>
            <p14:sldId id="517"/>
            <p14:sldId id="683"/>
            <p14:sldId id="710"/>
            <p14:sldId id="621"/>
            <p14:sldId id="598"/>
            <p14:sldId id="600"/>
            <p14:sldId id="602"/>
            <p14:sldId id="698"/>
            <p14:sldId id="599"/>
            <p14:sldId id="512"/>
            <p14:sldId id="665"/>
            <p14:sldId id="508"/>
            <p14:sldId id="590"/>
            <p14:sldId id="666"/>
            <p14:sldId id="643"/>
            <p14:sldId id="533"/>
            <p14:sldId id="1093"/>
            <p14:sldId id="733"/>
          </p14:sldIdLst>
        </p14:section>
      </p14:sectionLst>
    </p:ext>
    <p:ext uri="{EFAFB233-063F-42B5-8137-9DF3F51BA10A}">
      <p15:sldGuideLst xmlns:p15="http://schemas.microsoft.com/office/powerpoint/2012/main">
        <p15:guide id="1" orient="horz" pos="4224" userDrawn="1">
          <p15:clr>
            <a:srgbClr val="A4A3A4"/>
          </p15:clr>
        </p15:guide>
        <p15:guide id="2" pos="3817" userDrawn="1">
          <p15:clr>
            <a:srgbClr val="A4A3A4"/>
          </p15:clr>
        </p15:guide>
        <p15:guide id="3" orient="horz" pos="1298" userDrawn="1">
          <p15:clr>
            <a:srgbClr val="A4A3A4"/>
          </p15:clr>
        </p15:guide>
        <p15:guide id="4" orient="horz" pos="1548" userDrawn="1">
          <p15:clr>
            <a:srgbClr val="A4A3A4"/>
          </p15:clr>
        </p15:guide>
        <p15:guide id="5" pos="6766" userDrawn="1">
          <p15:clr>
            <a:srgbClr val="A4A3A4"/>
          </p15:clr>
        </p15:guide>
        <p15:guide id="6" pos="982" userDrawn="1">
          <p15:clr>
            <a:srgbClr val="A4A3A4"/>
          </p15:clr>
        </p15:guide>
        <p15:guide id="7" pos="5505" userDrawn="1">
          <p15:clr>
            <a:srgbClr val="A4A3A4"/>
          </p15:clr>
        </p15:guide>
        <p15:guide id="8" orient="horz" pos="3181" userDrawn="1">
          <p15:clr>
            <a:srgbClr val="A4A3A4"/>
          </p15:clr>
        </p15:guide>
        <p15:guide id="9" orient="horz" pos="120" userDrawn="1">
          <p15:clr>
            <a:srgbClr val="A4A3A4"/>
          </p15:clr>
        </p15:guide>
        <p15:guide id="10" pos="7464" userDrawn="1">
          <p15:clr>
            <a:srgbClr val="A4A3A4"/>
          </p15:clr>
        </p15:guide>
        <p15:guide id="11" pos="6221" userDrawn="1">
          <p15:clr>
            <a:srgbClr val="A4A3A4"/>
          </p15:clr>
        </p15:guide>
        <p15:guide id="12" orient="horz" pos="963" userDrawn="1">
          <p15:clr>
            <a:srgbClr val="A4A3A4"/>
          </p15:clr>
        </p15:guide>
        <p15:guide id="13" pos="145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er, Katrin" initials="NK" lastIdx="252" clrIdx="0"/>
  <p:cmAuthor id="2" name="Marsden, Alex" initials="MA" lastIdx="1" clrIdx="1"/>
  <p:cmAuthor id="3" name="Michael Preiss" initials="MP" lastIdx="58" clrIdx="2"/>
  <p:cmAuthor id="4" name="Erwan Muros" initials="EM" lastIdx="10" clrIdx="3"/>
  <p:cmAuthor id="5" name="Bayer, Bjørn [JACCH]" initials="BB[" lastIdx="42" clrIdx="4">
    <p:extLst>
      <p:ext uri="{19B8F6BF-5375-455C-9EA6-DF929625EA0E}">
        <p15:presenceInfo xmlns:p15="http://schemas.microsoft.com/office/powerpoint/2012/main" userId="Bayer, Bjørn [JACCH]" providerId="None"/>
      </p:ext>
    </p:extLst>
  </p:cmAuthor>
  <p:cmAuthor id="6" name="Amélie Beaudet" initials="AB" lastIdx="5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5757"/>
    <a:srgbClr val="FFFF4B"/>
    <a:srgbClr val="FFFF99"/>
    <a:srgbClr val="75D175"/>
    <a:srgbClr val="FF3300"/>
    <a:srgbClr val="FF9933"/>
    <a:srgbClr val="00FF00"/>
    <a:srgbClr val="D22F5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93538" autoAdjust="0"/>
  </p:normalViewPr>
  <p:slideViewPr>
    <p:cSldViewPr snapToGrid="0" showGuides="1">
      <p:cViewPr varScale="1">
        <p:scale>
          <a:sx n="116" d="100"/>
          <a:sy n="116" d="100"/>
        </p:scale>
        <p:origin x="1296" y="91"/>
      </p:cViewPr>
      <p:guideLst>
        <p:guide orient="horz" pos="4224"/>
        <p:guide pos="3817"/>
        <p:guide orient="horz" pos="1298"/>
        <p:guide orient="horz" pos="1548"/>
        <p:guide pos="6766"/>
        <p:guide pos="982"/>
        <p:guide pos="5505"/>
        <p:guide orient="horz" pos="3181"/>
        <p:guide orient="horz" pos="120"/>
        <p:guide pos="7464"/>
        <p:guide pos="6221"/>
        <p:guide orient="horz" pos="963"/>
        <p:guide pos="1459"/>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9774"/>
    </p:cViewPr>
  </p:sorterViewPr>
  <p:gridSpacing cx="45000" cy="450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is, Ola [JNJIL]" userId="b14d734a-3e08-4f91-913e-47cdaa920720" providerId="ADAL" clId="{A1804880-06A7-43DF-98D1-282BB1F46754}"/>
    <pc:docChg chg="undo custSel addSld delSld modSld modSection">
      <pc:chgData name="Kassis, Ola [JNJIL]" userId="b14d734a-3e08-4f91-913e-47cdaa920720" providerId="ADAL" clId="{A1804880-06A7-43DF-98D1-282BB1F46754}" dt="2021-02-04T12:14:45.795" v="232" actId="115"/>
      <pc:docMkLst>
        <pc:docMk/>
      </pc:docMkLst>
      <pc:sldChg chg="addSp modSp mod">
        <pc:chgData name="Kassis, Ola [JNJIL]" userId="b14d734a-3e08-4f91-913e-47cdaa920720" providerId="ADAL" clId="{A1804880-06A7-43DF-98D1-282BB1F46754}" dt="2021-02-04T11:15:17.492" v="1" actId="1076"/>
        <pc:sldMkLst>
          <pc:docMk/>
          <pc:sldMk cId="4266004323" sldId="407"/>
        </pc:sldMkLst>
        <pc:spChg chg="add mod">
          <ac:chgData name="Kassis, Ola [JNJIL]" userId="b14d734a-3e08-4f91-913e-47cdaa920720" providerId="ADAL" clId="{A1804880-06A7-43DF-98D1-282BB1F46754}" dt="2021-02-04T11:15:17.492" v="1" actId="1076"/>
          <ac:spMkLst>
            <pc:docMk/>
            <pc:sldMk cId="4266004323" sldId="407"/>
            <ac:spMk id="4" creationId="{EC08D080-07C9-458E-B2BA-796050982D54}"/>
          </ac:spMkLst>
        </pc:spChg>
      </pc:sldChg>
      <pc:sldChg chg="addSp delSp modSp new del mod">
        <pc:chgData name="Kassis, Ola [JNJIL]" userId="b14d734a-3e08-4f91-913e-47cdaa920720" providerId="ADAL" clId="{A1804880-06A7-43DF-98D1-282BB1F46754}" dt="2021-02-04T11:36:59.685" v="80" actId="47"/>
        <pc:sldMkLst>
          <pc:docMk/>
          <pc:sldMk cId="1574191879" sldId="1092"/>
        </pc:sldMkLst>
        <pc:spChg chg="del">
          <ac:chgData name="Kassis, Ola [JNJIL]" userId="b14d734a-3e08-4f91-913e-47cdaa920720" providerId="ADAL" clId="{A1804880-06A7-43DF-98D1-282BB1F46754}" dt="2021-02-04T11:32:16.405" v="18" actId="478"/>
          <ac:spMkLst>
            <pc:docMk/>
            <pc:sldMk cId="1574191879" sldId="1092"/>
            <ac:spMk id="2" creationId="{CBC23484-CE5D-4CB6-854C-9853ACFE70D9}"/>
          </ac:spMkLst>
        </pc:spChg>
        <pc:spChg chg="add del mod">
          <ac:chgData name="Kassis, Ola [JNJIL]" userId="b14d734a-3e08-4f91-913e-47cdaa920720" providerId="ADAL" clId="{A1804880-06A7-43DF-98D1-282BB1F46754}" dt="2021-02-04T11:35:30.841" v="38" actId="21"/>
          <ac:spMkLst>
            <pc:docMk/>
            <pc:sldMk cId="1574191879" sldId="1092"/>
            <ac:spMk id="6" creationId="{7CA67A6F-178A-40F2-BE67-134C1549E70B}"/>
          </ac:spMkLst>
        </pc:spChg>
        <pc:spChg chg="add mod">
          <ac:chgData name="Kassis, Ola [JNJIL]" userId="b14d734a-3e08-4f91-913e-47cdaa920720" providerId="ADAL" clId="{A1804880-06A7-43DF-98D1-282BB1F46754}" dt="2021-02-04T11:34:42.457" v="30" actId="6549"/>
          <ac:spMkLst>
            <pc:docMk/>
            <pc:sldMk cId="1574191879" sldId="1092"/>
            <ac:spMk id="7" creationId="{F737DD90-0A1C-47F7-8B09-A4B9B6DEA491}"/>
          </ac:spMkLst>
        </pc:spChg>
        <pc:graphicFrameChg chg="add del mod">
          <ac:chgData name="Kassis, Ola [JNJIL]" userId="b14d734a-3e08-4f91-913e-47cdaa920720" providerId="ADAL" clId="{A1804880-06A7-43DF-98D1-282BB1F46754}" dt="2021-02-04T11:22:34.722" v="4" actId="478"/>
          <ac:graphicFrameMkLst>
            <pc:docMk/>
            <pc:sldMk cId="1574191879" sldId="1092"/>
            <ac:graphicFrameMk id="3" creationId="{1A4001F5-FF97-45AD-8322-6E50D0103402}"/>
          </ac:graphicFrameMkLst>
        </pc:graphicFrameChg>
        <pc:graphicFrameChg chg="add del mod">
          <ac:chgData name="Kassis, Ola [JNJIL]" userId="b14d734a-3e08-4f91-913e-47cdaa920720" providerId="ADAL" clId="{A1804880-06A7-43DF-98D1-282BB1F46754}" dt="2021-02-04T11:36:27.585" v="74" actId="21"/>
          <ac:graphicFrameMkLst>
            <pc:docMk/>
            <pc:sldMk cId="1574191879" sldId="1092"/>
            <ac:graphicFrameMk id="5" creationId="{B6956D8E-DDE6-498A-92E5-99DDE315E5C0}"/>
          </ac:graphicFrameMkLst>
        </pc:graphicFrameChg>
        <pc:graphicFrameChg chg="add mod">
          <ac:chgData name="Kassis, Ola [JNJIL]" userId="b14d734a-3e08-4f91-913e-47cdaa920720" providerId="ADAL" clId="{A1804880-06A7-43DF-98D1-282BB1F46754}" dt="2021-02-04T11:36:35.213" v="76"/>
          <ac:graphicFrameMkLst>
            <pc:docMk/>
            <pc:sldMk cId="1574191879" sldId="1092"/>
            <ac:graphicFrameMk id="8" creationId="{5D82D956-D568-412E-A6FC-F7E10A4838F9}"/>
          </ac:graphicFrameMkLst>
        </pc:graphicFrameChg>
        <pc:picChg chg="add del">
          <ac:chgData name="Kassis, Ola [JNJIL]" userId="b14d734a-3e08-4f91-913e-47cdaa920720" providerId="ADAL" clId="{A1804880-06A7-43DF-98D1-282BB1F46754}" dt="2021-02-04T11:28:13.587" v="6" actId="478"/>
          <ac:picMkLst>
            <pc:docMk/>
            <pc:sldMk cId="1574191879" sldId="1092"/>
            <ac:picMk id="4" creationId="{9B3A0FFF-058E-4518-BD17-CE48A4450997}"/>
          </ac:picMkLst>
        </pc:picChg>
      </pc:sldChg>
      <pc:sldChg chg="addSp delSp modSp new mod">
        <pc:chgData name="Kassis, Ola [JNJIL]" userId="b14d734a-3e08-4f91-913e-47cdaa920720" providerId="ADAL" clId="{A1804880-06A7-43DF-98D1-282BB1F46754}" dt="2021-02-04T12:14:45.795" v="232" actId="115"/>
        <pc:sldMkLst>
          <pc:docMk/>
          <pc:sldMk cId="2714312852" sldId="1093"/>
        </pc:sldMkLst>
        <pc:spChg chg="del">
          <ac:chgData name="Kassis, Ola [JNJIL]" userId="b14d734a-3e08-4f91-913e-47cdaa920720" providerId="ADAL" clId="{A1804880-06A7-43DF-98D1-282BB1F46754}" dt="2021-02-04T11:35:14.640" v="35" actId="478"/>
          <ac:spMkLst>
            <pc:docMk/>
            <pc:sldMk cId="2714312852" sldId="1093"/>
            <ac:spMk id="2" creationId="{9475538F-36A4-47A0-BE41-AC251DBB1888}"/>
          </ac:spMkLst>
        </pc:spChg>
        <pc:spChg chg="mod">
          <ac:chgData name="Kassis, Ola [JNJIL]" userId="b14d734a-3e08-4f91-913e-47cdaa920720" providerId="ADAL" clId="{A1804880-06A7-43DF-98D1-282BB1F46754}" dt="2021-02-04T12:14:45.795" v="232" actId="115"/>
          <ac:spMkLst>
            <pc:docMk/>
            <pc:sldMk cId="2714312852" sldId="1093"/>
            <ac:spMk id="3" creationId="{D82BF503-43BB-499D-B06F-FB00DA076EA9}"/>
          </ac:spMkLst>
        </pc:spChg>
        <pc:spChg chg="add del mod">
          <ac:chgData name="Kassis, Ola [JNJIL]" userId="b14d734a-3e08-4f91-913e-47cdaa920720" providerId="ADAL" clId="{A1804880-06A7-43DF-98D1-282BB1F46754}" dt="2021-02-04T11:37:51.922" v="82" actId="14100"/>
          <ac:spMkLst>
            <pc:docMk/>
            <pc:sldMk cId="2714312852" sldId="1093"/>
            <ac:spMk id="4" creationId="{9EB9F36F-532C-4CA3-ABF8-7C82AE491D2C}"/>
          </ac:spMkLst>
        </pc:spChg>
        <pc:spChg chg="del">
          <ac:chgData name="Kassis, Ola [JNJIL]" userId="b14d734a-3e08-4f91-913e-47cdaa920720" providerId="ADAL" clId="{A1804880-06A7-43DF-98D1-282BB1F46754}" dt="2021-02-04T11:35:21.969" v="37" actId="478"/>
          <ac:spMkLst>
            <pc:docMk/>
            <pc:sldMk cId="2714312852" sldId="1093"/>
            <ac:spMk id="5" creationId="{4861C881-71E3-4A70-8EE9-7FE1C10140BB}"/>
          </ac:spMkLst>
        </pc:spChg>
        <pc:spChg chg="add del mod">
          <ac:chgData name="Kassis, Ola [JNJIL]" userId="b14d734a-3e08-4f91-913e-47cdaa920720" providerId="ADAL" clId="{A1804880-06A7-43DF-98D1-282BB1F46754}" dt="2021-02-04T11:35:09.431" v="34" actId="478"/>
          <ac:spMkLst>
            <pc:docMk/>
            <pc:sldMk cId="2714312852" sldId="1093"/>
            <ac:spMk id="7" creationId="{941E1763-A3C0-4480-93E8-9E643FC95D58}"/>
          </ac:spMkLst>
        </pc:spChg>
        <pc:spChg chg="add mod">
          <ac:chgData name="Kassis, Ola [JNJIL]" userId="b14d734a-3e08-4f91-913e-47cdaa920720" providerId="ADAL" clId="{A1804880-06A7-43DF-98D1-282BB1F46754}" dt="2021-02-04T12:13:56.012" v="228" actId="1076"/>
          <ac:spMkLst>
            <pc:docMk/>
            <pc:sldMk cId="2714312852" sldId="1093"/>
            <ac:spMk id="8" creationId="{EECFF53A-4F5D-4E8F-A25C-CF8F5D9BE720}"/>
          </ac:spMkLst>
        </pc:spChg>
        <pc:graphicFrameChg chg="add mod">
          <ac:chgData name="Kassis, Ola [JNJIL]" userId="b14d734a-3e08-4f91-913e-47cdaa920720" providerId="ADAL" clId="{A1804880-06A7-43DF-98D1-282BB1F46754}" dt="2021-02-04T12:14:11.058" v="230" actId="1076"/>
          <ac:graphicFrameMkLst>
            <pc:docMk/>
            <pc:sldMk cId="2714312852" sldId="1093"/>
            <ac:graphicFrameMk id="9" creationId="{04B2D147-3D27-4D84-8B06-47B570A21433}"/>
          </ac:graphicFrameMkLst>
        </pc:graphicFrameChg>
      </pc:sldChg>
      <pc:sldChg chg="new del">
        <pc:chgData name="Kassis, Ola [JNJIL]" userId="b14d734a-3e08-4f91-913e-47cdaa920720" providerId="ADAL" clId="{A1804880-06A7-43DF-98D1-282BB1F46754}" dt="2021-02-04T11:28:48.317" v="8" actId="47"/>
        <pc:sldMkLst>
          <pc:docMk/>
          <pc:sldMk cId="2747281544" sldId="10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4F3C-426D-9220-6AB47B26104C}"/>
              </c:ext>
            </c:extLst>
          </c:dPt>
          <c:dPt>
            <c:idx val="1"/>
            <c:bubble3D val="0"/>
            <c:spPr>
              <a:solidFill>
                <a:srgbClr val="FF9933"/>
              </a:solidFill>
              <a:ln w="19050">
                <a:noFill/>
              </a:ln>
              <a:effectLst/>
            </c:spPr>
            <c:extLst>
              <c:ext xmlns:c16="http://schemas.microsoft.com/office/drawing/2014/chart" uri="{C3380CC4-5D6E-409C-BE32-E72D297353CC}">
                <c16:uniqueId val="{00000003-4F3C-426D-9220-6AB47B26104C}"/>
              </c:ext>
            </c:extLst>
          </c:dPt>
          <c:dPt>
            <c:idx val="2"/>
            <c:bubble3D val="0"/>
            <c:spPr>
              <a:solidFill>
                <a:schemeClr val="accent1"/>
              </a:solidFill>
              <a:ln w="19050">
                <a:noFill/>
              </a:ln>
              <a:effectLst/>
            </c:spPr>
            <c:extLst>
              <c:ext xmlns:c16="http://schemas.microsoft.com/office/drawing/2014/chart" uri="{C3380CC4-5D6E-409C-BE32-E72D297353CC}">
                <c16:uniqueId val="{00000005-4F3C-426D-9220-6AB47B26104C}"/>
              </c:ext>
            </c:extLst>
          </c:dPt>
          <c:dPt>
            <c:idx val="3"/>
            <c:bubble3D val="0"/>
            <c:spPr>
              <a:solidFill>
                <a:srgbClr val="002060"/>
              </a:solidFill>
              <a:ln w="19050">
                <a:noFill/>
              </a:ln>
              <a:effectLst/>
            </c:spPr>
            <c:extLst>
              <c:ext xmlns:c16="http://schemas.microsoft.com/office/drawing/2014/chart" uri="{C3380CC4-5D6E-409C-BE32-E72D297353CC}">
                <c16:uniqueId val="{00000007-4F3C-426D-9220-6AB47B26104C}"/>
              </c:ext>
            </c:extLst>
          </c:dPt>
          <c:dPt>
            <c:idx val="4"/>
            <c:bubble3D val="0"/>
            <c:spPr>
              <a:solidFill>
                <a:srgbClr val="C00000"/>
              </a:solidFill>
              <a:ln w="19050">
                <a:noFill/>
              </a:ln>
              <a:effectLst/>
            </c:spPr>
            <c:extLst>
              <c:ext xmlns:c16="http://schemas.microsoft.com/office/drawing/2014/chart" uri="{C3380CC4-5D6E-409C-BE32-E72D297353CC}">
                <c16:uniqueId val="{00000009-4F3C-426D-9220-6AB47B26104C}"/>
              </c:ext>
            </c:extLst>
          </c:dPt>
          <c:dPt>
            <c:idx val="5"/>
            <c:bubble3D val="0"/>
            <c:spPr>
              <a:solidFill>
                <a:srgbClr val="006600"/>
              </a:solidFill>
              <a:ln w="19050">
                <a:noFill/>
              </a:ln>
              <a:effectLst/>
            </c:spPr>
            <c:extLst>
              <c:ext xmlns:c16="http://schemas.microsoft.com/office/drawing/2014/chart" uri="{C3380CC4-5D6E-409C-BE32-E72D297353CC}">
                <c16:uniqueId val="{0000000B-4F3C-426D-9220-6AB47B26104C}"/>
              </c:ext>
            </c:extLst>
          </c:dPt>
          <c:cat>
            <c:strRef>
              <c:f>Sheet1!$A$2:$A$7</c:f>
              <c:strCache>
                <c:ptCount val="6"/>
                <c:pt idx="0">
                  <c:v>Idiopathic pulmonary arterial hypertension (IPAH) / Heritable pulmonary arterial hypertension (HPAH) / Drug and toxins</c:v>
                </c:pt>
                <c:pt idx="1">
                  <c:v>Connective tissue disease (CTD)</c:v>
                </c:pt>
                <c:pt idx="2">
                  <c:v>Congenital heart disease (CHD)</c:v>
                </c:pt>
                <c:pt idx="3">
                  <c:v>Portopulmonary hypertension (PoPH)</c:v>
                </c:pt>
                <c:pt idx="4">
                  <c:v>Other</c:v>
                </c:pt>
                <c:pt idx="5">
                  <c:v>No sub-diagnosis</c:v>
                </c:pt>
              </c:strCache>
            </c:strRef>
          </c:cat>
          <c:val>
            <c:numRef>
              <c:f>Sheet1!$B$2:$B$7</c:f>
              <c:numCache>
                <c:formatCode>General</c:formatCode>
                <c:ptCount val="6"/>
                <c:pt idx="0">
                  <c:v>33</c:v>
                </c:pt>
                <c:pt idx="1">
                  <c:v>23</c:v>
                </c:pt>
                <c:pt idx="2">
                  <c:v>34</c:v>
                </c:pt>
                <c:pt idx="3">
                  <c:v>4</c:v>
                </c:pt>
                <c:pt idx="4">
                  <c:v>2</c:v>
                </c:pt>
                <c:pt idx="5">
                  <c:v>5</c:v>
                </c:pt>
              </c:numCache>
            </c:numRef>
          </c:val>
          <c:extLst>
            <c:ext xmlns:c16="http://schemas.microsoft.com/office/drawing/2014/chart" uri="{C3380CC4-5D6E-409C-BE32-E72D297353CC}">
              <c16:uniqueId val="{0000000C-4F3C-426D-9220-6AB47B26104C}"/>
            </c:ext>
          </c:extLst>
        </c:ser>
        <c:dLbls>
          <c:showLegendKey val="0"/>
          <c:showVal val="0"/>
          <c:showCatName val="0"/>
          <c:showSerName val="0"/>
          <c:showPercent val="0"/>
          <c:showBubbleSize val="0"/>
          <c:showLeaderLines val="1"/>
        </c:dLbls>
        <c:firstSliceAng val="296"/>
        <c:holeSize val="75"/>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a:effectLst/>
          </c:spPr>
          <c:dPt>
            <c:idx val="0"/>
            <c:bubble3D val="0"/>
            <c:spPr>
              <a:solidFill>
                <a:srgbClr val="7030A0"/>
              </a:solidFill>
              <a:ln w="19050">
                <a:noFill/>
              </a:ln>
              <a:effectLst/>
            </c:spPr>
            <c:extLst>
              <c:ext xmlns:c16="http://schemas.microsoft.com/office/drawing/2014/chart" uri="{C3380CC4-5D6E-409C-BE32-E72D297353CC}">
                <c16:uniqueId val="{00000002-ADDB-1240-B01B-554A58DEA77F}"/>
              </c:ext>
            </c:extLst>
          </c:dPt>
          <c:dPt>
            <c:idx val="1"/>
            <c:bubble3D val="0"/>
            <c:spPr>
              <a:solidFill>
                <a:srgbClr val="FF3300"/>
              </a:solidFill>
              <a:ln w="19050">
                <a:noFill/>
              </a:ln>
              <a:effectLst/>
            </c:spPr>
            <c:extLst>
              <c:ext xmlns:c16="http://schemas.microsoft.com/office/drawing/2014/chart" uri="{C3380CC4-5D6E-409C-BE32-E72D297353CC}">
                <c16:uniqueId val="{00000004-ADDB-1240-B01B-554A58DEA77F}"/>
              </c:ext>
            </c:extLst>
          </c:dPt>
          <c:dPt>
            <c:idx val="2"/>
            <c:bubble3D val="0"/>
            <c:spPr>
              <a:solidFill>
                <a:srgbClr val="00B0F0"/>
              </a:solidFill>
              <a:ln w="19050">
                <a:noFill/>
              </a:ln>
              <a:effectLst/>
            </c:spPr>
            <c:extLst>
              <c:ext xmlns:c16="http://schemas.microsoft.com/office/drawing/2014/chart" uri="{C3380CC4-5D6E-409C-BE32-E72D297353CC}">
                <c16:uniqueId val="{00000001-ADDB-1240-B01B-554A58DEA77F}"/>
              </c:ext>
            </c:extLst>
          </c:dPt>
          <c:dPt>
            <c:idx val="3"/>
            <c:bubble3D val="0"/>
            <c:spPr>
              <a:solidFill>
                <a:schemeClr val="accent4"/>
              </a:solidFill>
              <a:ln w="19050">
                <a:noFill/>
              </a:ln>
              <a:effectLst/>
            </c:spPr>
            <c:extLst>
              <c:ext xmlns:c16="http://schemas.microsoft.com/office/drawing/2014/chart" uri="{C3380CC4-5D6E-409C-BE32-E72D297353CC}">
                <c16:uniqueId val="{00000007-7F5A-4F30-851C-3164EC5F921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43</c:v>
                </c:pt>
                <c:pt idx="1">
                  <c:v>28</c:v>
                </c:pt>
                <c:pt idx="2">
                  <c:v>29</c:v>
                </c:pt>
              </c:numCache>
            </c:numRef>
          </c:val>
          <c:extLst>
            <c:ext xmlns:c16="http://schemas.microsoft.com/office/drawing/2014/chart" uri="{C3380CC4-5D6E-409C-BE32-E72D297353CC}">
              <c16:uniqueId val="{00000000-ADDB-1240-B01B-554A58DEA77F}"/>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Sheet1!$B$1</c:f>
              <c:strCache>
                <c:ptCount val="1"/>
                <c:pt idx="0">
                  <c:v>5-YEAR SURVIVAL ESTIMATE WITH MACITENTAN</c:v>
                </c:pt>
              </c:strCache>
            </c:strRef>
          </c:tx>
          <c:spPr>
            <a:ln w="34925" cap="rnd">
              <a:solidFill>
                <a:schemeClr val="lt1"/>
              </a:solidFill>
              <a:round/>
            </a:ln>
            <a:effectLst>
              <a:outerShdw dist="25400" dir="2700000" algn="tl" rotWithShape="0">
                <a:schemeClr val="accent1"/>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0%</c:formatCode>
                <c:ptCount val="5"/>
                <c:pt idx="0">
                  <c:v>0.95</c:v>
                </c:pt>
                <c:pt idx="1">
                  <c:v>0.89</c:v>
                </c:pt>
                <c:pt idx="2">
                  <c:v>0.84</c:v>
                </c:pt>
                <c:pt idx="3">
                  <c:v>0.78</c:v>
                </c:pt>
                <c:pt idx="4">
                  <c:v>0.71</c:v>
                </c:pt>
              </c:numCache>
            </c:numRef>
          </c:val>
          <c:smooth val="0"/>
          <c:extLst>
            <c:ext xmlns:c16="http://schemas.microsoft.com/office/drawing/2014/chart" uri="{C3380CC4-5D6E-409C-BE32-E72D297353CC}">
              <c16:uniqueId val="{00000000-54CA-40C7-A72C-BF70820AA3EE}"/>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61179168"/>
        <c:axId val="461179496"/>
      </c:lineChart>
      <c:catAx>
        <c:axId val="461179168"/>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1" i="0" u="none" strike="noStrike" kern="1200" spc="100" baseline="0">
                <a:solidFill>
                  <a:schemeClr val="lt1"/>
                </a:solidFill>
                <a:latin typeface="+mn-lt"/>
                <a:ea typeface="+mn-ea"/>
                <a:cs typeface="+mn-cs"/>
              </a:defRPr>
            </a:pPr>
            <a:endParaRPr lang="en-US"/>
          </a:p>
        </c:txPr>
        <c:crossAx val="461179496"/>
        <c:crossesAt val="0"/>
        <c:auto val="1"/>
        <c:lblAlgn val="ctr"/>
        <c:lblOffset val="100"/>
        <c:noMultiLvlLbl val="0"/>
      </c:catAx>
      <c:valAx>
        <c:axId val="4611794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en-US"/>
          </a:p>
        </c:txPr>
        <c:crossAx val="461179168"/>
        <c:crosses val="autoZero"/>
        <c:crossBetween val="between"/>
        <c:majorUnit val="0.5"/>
      </c:valAx>
      <c:spPr>
        <a:noFill/>
        <a:ln>
          <a:noFill/>
        </a:ln>
        <a:effectLst/>
      </c:spPr>
    </c:plotArea>
    <c:legend>
      <c:legendPos val="t"/>
      <c:legendEntry>
        <c:idx val="0"/>
        <c:txPr>
          <a:bodyPr rot="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2060"/>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04388481535866"/>
          <c:y val="7.5034784826430362E-2"/>
          <c:w val="0.46587751678164724"/>
          <c:h val="0.86243622781821105"/>
        </c:manualLayout>
      </c:layout>
      <c:doughnutChart>
        <c:varyColors val="1"/>
        <c:ser>
          <c:idx val="0"/>
          <c:order val="0"/>
          <c:tx>
            <c:strRef>
              <c:f>Sheet1!$B$1</c:f>
              <c:strCache>
                <c:ptCount val="1"/>
                <c:pt idx="0">
                  <c:v>Column1</c:v>
                </c:pt>
              </c:strCache>
            </c:strRef>
          </c:tx>
          <c:spPr>
            <a:solidFill>
              <a:srgbClr val="5160AB"/>
            </a:solidFill>
            <a:ln>
              <a:noFill/>
            </a:ln>
          </c:spPr>
          <c:dPt>
            <c:idx val="0"/>
            <c:bubble3D val="0"/>
            <c:spPr>
              <a:solidFill>
                <a:srgbClr val="FFC000"/>
              </a:solidFill>
              <a:ln w="19050">
                <a:noFill/>
              </a:ln>
              <a:effectLst/>
            </c:spPr>
            <c:extLst>
              <c:ext xmlns:c16="http://schemas.microsoft.com/office/drawing/2014/chart" uri="{C3380CC4-5D6E-409C-BE32-E72D297353CC}">
                <c16:uniqueId val="{00000002-E861-4A75-ACC5-610B556F4982}"/>
              </c:ext>
            </c:extLst>
          </c:dPt>
          <c:dPt>
            <c:idx val="1"/>
            <c:bubble3D val="0"/>
            <c:spPr>
              <a:solidFill>
                <a:srgbClr val="00B0F0"/>
              </a:solidFill>
              <a:ln w="19050">
                <a:noFill/>
              </a:ln>
              <a:effectLst/>
            </c:spPr>
            <c:extLst>
              <c:ext xmlns:c16="http://schemas.microsoft.com/office/drawing/2014/chart" uri="{C3380CC4-5D6E-409C-BE32-E72D297353CC}">
                <c16:uniqueId val="{00000001-E861-4A75-ACC5-610B556F4982}"/>
              </c:ext>
            </c:extLst>
          </c:dPt>
          <c:cat>
            <c:numRef>
              <c:f>Sheet1!$A$2:$A$3</c:f>
              <c:numCache>
                <c:formatCode>General</c:formatCode>
                <c:ptCount val="2"/>
              </c:numCache>
            </c:numRef>
          </c:cat>
          <c:val>
            <c:numRef>
              <c:f>Sheet1!$B$2:$B$3</c:f>
              <c:numCache>
                <c:formatCode>General</c:formatCode>
                <c:ptCount val="2"/>
                <c:pt idx="0">
                  <c:v>10</c:v>
                </c:pt>
                <c:pt idx="1">
                  <c:v>90</c:v>
                </c:pt>
              </c:numCache>
            </c:numRef>
          </c:val>
          <c:extLst>
            <c:ext xmlns:c16="http://schemas.microsoft.com/office/drawing/2014/chart" uri="{C3380CC4-5D6E-409C-BE32-E72D297353CC}">
              <c16:uniqueId val="{00000000-E861-4A75-ACC5-610B556F498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Column1</c:v>
                </c:pt>
              </c:strCache>
            </c:strRef>
          </c:tx>
          <c:spPr>
            <a:solidFill>
              <a:schemeClr val="bg1"/>
            </a:solidFill>
            <a:ln>
              <a:noFill/>
            </a:ln>
          </c:spPr>
          <c:dPt>
            <c:idx val="0"/>
            <c:bubble3D val="0"/>
            <c:spPr>
              <a:solidFill>
                <a:srgbClr val="FFC000"/>
              </a:solidFill>
              <a:ln w="19050">
                <a:noFill/>
              </a:ln>
              <a:effectLst/>
            </c:spPr>
            <c:extLst>
              <c:ext xmlns:c16="http://schemas.microsoft.com/office/drawing/2014/chart" uri="{C3380CC4-5D6E-409C-BE32-E72D297353CC}">
                <c16:uniqueId val="{00000001-126F-4030-88C4-39667B621DC2}"/>
              </c:ext>
            </c:extLst>
          </c:dPt>
          <c:dPt>
            <c:idx val="1"/>
            <c:bubble3D val="0"/>
            <c:spPr>
              <a:solidFill>
                <a:srgbClr val="00B0F0"/>
              </a:solidFill>
              <a:ln w="19050">
                <a:noFill/>
              </a:ln>
              <a:effectLst/>
            </c:spPr>
            <c:extLst>
              <c:ext xmlns:c16="http://schemas.microsoft.com/office/drawing/2014/chart" uri="{C3380CC4-5D6E-409C-BE32-E72D297353CC}">
                <c16:uniqueId val="{00000003-126F-4030-88C4-39667B621DC2}"/>
              </c:ext>
            </c:extLst>
          </c:dPt>
          <c:cat>
            <c:numRef>
              <c:f>Sheet1!$A$2:$A$3</c:f>
              <c:numCache>
                <c:formatCode>General</c:formatCode>
                <c:ptCount val="2"/>
              </c:numCache>
            </c:numRef>
          </c:cat>
          <c:val>
            <c:numRef>
              <c:f>Sheet1!$B$2:$B$3</c:f>
              <c:numCache>
                <c:formatCode>General</c:formatCode>
                <c:ptCount val="2"/>
                <c:pt idx="0">
                  <c:v>46</c:v>
                </c:pt>
                <c:pt idx="1">
                  <c:v>54</c:v>
                </c:pt>
              </c:numCache>
            </c:numRef>
          </c:val>
          <c:extLst>
            <c:ext xmlns:c16="http://schemas.microsoft.com/office/drawing/2014/chart" uri="{C3380CC4-5D6E-409C-BE32-E72D297353CC}">
              <c16:uniqueId val="{00000004-126F-4030-88C4-39667B621DC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FFC000"/>
              </a:solidFill>
              <a:ln w="19050">
                <a:noFill/>
              </a:ln>
              <a:effectLst/>
            </c:spPr>
            <c:extLst>
              <c:ext xmlns:c16="http://schemas.microsoft.com/office/drawing/2014/chart" uri="{C3380CC4-5D6E-409C-BE32-E72D297353CC}">
                <c16:uniqueId val="{00000001-4E98-42DC-ACD1-DA1A862393D1}"/>
              </c:ext>
            </c:extLst>
          </c:dPt>
          <c:dPt>
            <c:idx val="1"/>
            <c:bubble3D val="0"/>
            <c:spPr>
              <a:solidFill>
                <a:srgbClr val="00B0F0"/>
              </a:solidFill>
              <a:ln w="19050">
                <a:noFill/>
              </a:ln>
              <a:effectLst/>
            </c:spPr>
            <c:extLst>
              <c:ext xmlns:c16="http://schemas.microsoft.com/office/drawing/2014/chart" uri="{C3380CC4-5D6E-409C-BE32-E72D297353CC}">
                <c16:uniqueId val="{00000003-4E98-42DC-ACD1-DA1A862393D1}"/>
              </c:ext>
            </c:extLst>
          </c:dPt>
          <c:cat>
            <c:numRef>
              <c:f>Sheet1!$A$2:$A$3</c:f>
              <c:numCache>
                <c:formatCode>General</c:formatCode>
                <c:ptCount val="2"/>
              </c:numCache>
            </c:num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4E98-42DC-ACD1-DA1A862393D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FFC000"/>
              </a:solidFill>
              <a:ln w="19050">
                <a:noFill/>
              </a:ln>
              <a:effectLst/>
            </c:spPr>
            <c:extLst>
              <c:ext xmlns:c16="http://schemas.microsoft.com/office/drawing/2014/chart" uri="{C3380CC4-5D6E-409C-BE32-E72D297353CC}">
                <c16:uniqueId val="{00000001-F24C-4E81-877F-E8F9F6AB54AB}"/>
              </c:ext>
            </c:extLst>
          </c:dPt>
          <c:dPt>
            <c:idx val="1"/>
            <c:bubble3D val="0"/>
            <c:spPr>
              <a:solidFill>
                <a:srgbClr val="00B0F0"/>
              </a:solidFill>
              <a:ln w="19050">
                <a:noFill/>
              </a:ln>
              <a:effectLst/>
            </c:spPr>
            <c:extLst>
              <c:ext xmlns:c16="http://schemas.microsoft.com/office/drawing/2014/chart" uri="{C3380CC4-5D6E-409C-BE32-E72D297353CC}">
                <c16:uniqueId val="{00000003-F24C-4E81-877F-E8F9F6AB54AB}"/>
              </c:ext>
            </c:extLst>
          </c:dPt>
          <c:cat>
            <c:numRef>
              <c:f>Sheet1!$A$2:$A$3</c:f>
              <c:numCache>
                <c:formatCode>General</c:formatCode>
                <c:ptCount val="2"/>
              </c:numCache>
            </c:num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F24C-4E81-877F-E8F9F6AB54A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FFC000"/>
              </a:solidFill>
              <a:ln w="19050">
                <a:noFill/>
              </a:ln>
              <a:effectLst/>
            </c:spPr>
            <c:extLst>
              <c:ext xmlns:c16="http://schemas.microsoft.com/office/drawing/2014/chart" uri="{C3380CC4-5D6E-409C-BE32-E72D297353CC}">
                <c16:uniqueId val="{00000001-F5E6-4CE6-ACA0-E0FC3E47A4A3}"/>
              </c:ext>
            </c:extLst>
          </c:dPt>
          <c:dPt>
            <c:idx val="1"/>
            <c:bubble3D val="0"/>
            <c:spPr>
              <a:solidFill>
                <a:srgbClr val="00B0F0"/>
              </a:solidFill>
              <a:ln w="19050">
                <a:noFill/>
              </a:ln>
              <a:effectLst/>
            </c:spPr>
            <c:extLst>
              <c:ext xmlns:c16="http://schemas.microsoft.com/office/drawing/2014/chart" uri="{C3380CC4-5D6E-409C-BE32-E72D297353CC}">
                <c16:uniqueId val="{00000003-F5E6-4CE6-ACA0-E0FC3E47A4A3}"/>
              </c:ext>
            </c:extLst>
          </c:dPt>
          <c:cat>
            <c:numRef>
              <c:f>Sheet1!$A$2:$A$3</c:f>
              <c:numCache>
                <c:formatCode>General</c:formatCode>
                <c:ptCount val="2"/>
              </c:numCache>
            </c:numRef>
          </c:cat>
          <c:val>
            <c:numRef>
              <c:f>Sheet1!$B$2:$B$3</c:f>
              <c:numCache>
                <c:formatCode>General</c:formatCode>
                <c:ptCount val="2"/>
                <c:pt idx="0">
                  <c:v>92</c:v>
                </c:pt>
                <c:pt idx="1">
                  <c:v>8</c:v>
                </c:pt>
              </c:numCache>
            </c:numRef>
          </c:val>
          <c:extLst>
            <c:ext xmlns:c16="http://schemas.microsoft.com/office/drawing/2014/chart" uri="{C3380CC4-5D6E-409C-BE32-E72D297353CC}">
              <c16:uniqueId val="{00000004-F5E6-4CE6-ACA0-E0FC3E47A4A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r>
              <a:rPr lang="en-US" sz="1200"/>
              <a:t>Pharmaceutical Expenditure </a:t>
            </a:r>
          </a:p>
        </c:rich>
      </c:tx>
      <c:layout>
        <c:manualLayout>
          <c:xMode val="edge"/>
          <c:yMode val="edge"/>
          <c:x val="0.31582153130979268"/>
          <c:y val="0.48870905206353704"/>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4245971109530143"/>
          <c:y val="5.6694518523117549E-2"/>
          <c:w val="0.49712235365859037"/>
          <c:h val="0.90948033473966927"/>
        </c:manualLayout>
      </c:layout>
      <c:doughnutChart>
        <c:varyColors val="1"/>
        <c:ser>
          <c:idx val="0"/>
          <c:order val="0"/>
          <c:tx>
            <c:strRef>
              <c:f>Sheet1!$B$1</c:f>
              <c:strCache>
                <c:ptCount val="1"/>
                <c:pt idx="0">
                  <c:v>Sales</c:v>
                </c:pt>
              </c:strCache>
            </c:strRef>
          </c:tx>
          <c:dPt>
            <c:idx val="0"/>
            <c:bubble3D val="0"/>
            <c:spPr>
              <a:solidFill>
                <a:srgbClr val="00FF00"/>
              </a:solidFill>
              <a:ln w="19050">
                <a:solidFill>
                  <a:schemeClr val="lt1"/>
                </a:solidFill>
              </a:ln>
              <a:effectLst/>
            </c:spPr>
            <c:extLst>
              <c:ext xmlns:c16="http://schemas.microsoft.com/office/drawing/2014/chart" uri="{C3380CC4-5D6E-409C-BE32-E72D297353CC}">
                <c16:uniqueId val="{00000001-A026-4ED7-ACC2-070BACC18153}"/>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2-A026-4ED7-ACC2-070BACC18153}"/>
              </c:ext>
            </c:extLst>
          </c:dPt>
          <c:cat>
            <c:strRef>
              <c:f>Sheet1!$A$2:$A$3</c:f>
              <c:strCache>
                <c:ptCount val="2"/>
                <c:pt idx="0">
                  <c:v>Orphan Drugs</c:v>
                </c:pt>
                <c:pt idx="1">
                  <c:v>Other Ependiture</c:v>
                </c:pt>
              </c:strCache>
            </c:strRef>
          </c:cat>
          <c:val>
            <c:numRef>
              <c:f>Sheet1!$B$2:$B$3</c:f>
              <c:numCache>
                <c:formatCode>0%</c:formatCode>
                <c:ptCount val="2"/>
                <c:pt idx="0">
                  <c:v>0.05</c:v>
                </c:pt>
                <c:pt idx="1">
                  <c:v>0.95</c:v>
                </c:pt>
              </c:numCache>
            </c:numRef>
          </c:val>
          <c:extLst>
            <c:ext xmlns:c16="http://schemas.microsoft.com/office/drawing/2014/chart" uri="{C3380CC4-5D6E-409C-BE32-E72D297353CC}">
              <c16:uniqueId val="{00000000-A026-4ED7-ACC2-070BACC1815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72962426481310449"/>
          <c:y val="0.20641708324804453"/>
          <c:w val="0.26139662311149209"/>
          <c:h val="0.27201947463372689"/>
        </c:manualLayout>
      </c:layout>
      <c:overlay val="0"/>
      <c:spPr>
        <a:noFill/>
        <a:ln>
          <a:noFill/>
        </a:ln>
        <a:effectLst/>
      </c:spPr>
      <c:txPr>
        <a:bodyPr rot="0" spcFirstLastPara="1" vertOverflow="ellipsis" vert="horz" wrap="square" anchor="ctr" anchorCtr="1"/>
        <a:lstStyle/>
        <a:p>
          <a:pPr algn="just">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bg1"/>
                </a:solidFill>
                <a:latin typeface="+mn-lt"/>
                <a:ea typeface="+mn-ea"/>
                <a:cs typeface="+mn-cs"/>
              </a:defRPr>
            </a:pPr>
            <a:r>
              <a:rPr lang="en-US" sz="3600" dirty="0">
                <a:solidFill>
                  <a:schemeClr val="bg1"/>
                </a:solidFill>
              </a:rPr>
              <a:t>PAH Cost </a:t>
            </a:r>
          </a:p>
        </c:rich>
      </c:tx>
      <c:layout>
        <c:manualLayout>
          <c:xMode val="edge"/>
          <c:yMode val="edge"/>
          <c:x val="0.31934916670249758"/>
          <c:y val="0.44010002441620016"/>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8527139661208636"/>
          <c:y val="8.5398503866251033E-3"/>
          <c:w val="0.6104280429919231"/>
          <c:h val="0.99146014961337492"/>
        </c:manualLayout>
      </c:layout>
      <c:doughnutChart>
        <c:varyColors val="1"/>
        <c:ser>
          <c:idx val="0"/>
          <c:order val="0"/>
          <c:tx>
            <c:strRef>
              <c:f>Sheet1!$B$1</c:f>
              <c:strCache>
                <c:ptCount val="1"/>
                <c:pt idx="0">
                  <c:v>Cost </c:v>
                </c:pt>
              </c:strCache>
            </c:strRef>
          </c:tx>
          <c:spPr>
            <a:ln>
              <a:solidFill>
                <a:srgbClr val="002060"/>
              </a:solidFill>
            </a:ln>
          </c:spPr>
          <c:dPt>
            <c:idx val="0"/>
            <c:bubble3D val="0"/>
            <c:spPr>
              <a:pattFill prst="solidDmnd">
                <a:fgClr>
                  <a:srgbClr val="FFC000"/>
                </a:fgClr>
                <a:bgClr>
                  <a:srgbClr val="00B0F0"/>
                </a:bgClr>
              </a:pattFill>
              <a:ln w="19050">
                <a:solidFill>
                  <a:schemeClr val="bg1"/>
                </a:solidFill>
              </a:ln>
              <a:effectLst/>
            </c:spPr>
            <c:extLst>
              <c:ext xmlns:c16="http://schemas.microsoft.com/office/drawing/2014/chart" uri="{C3380CC4-5D6E-409C-BE32-E72D297353CC}">
                <c16:uniqueId val="{00000001-F580-43FE-B13B-A3209FD11C51}"/>
              </c:ext>
            </c:extLst>
          </c:dPt>
          <c:dPt>
            <c:idx val="1"/>
            <c:bubble3D val="0"/>
            <c:spPr>
              <a:pattFill prst="lgGrid">
                <a:fgClr>
                  <a:srgbClr val="00B0F0"/>
                </a:fgClr>
                <a:bgClr>
                  <a:srgbClr val="FFC000"/>
                </a:bgClr>
              </a:pattFill>
              <a:ln w="19050">
                <a:solidFill>
                  <a:schemeClr val="bg1"/>
                </a:solidFill>
              </a:ln>
              <a:effectLst/>
            </c:spPr>
            <c:extLst>
              <c:ext xmlns:c16="http://schemas.microsoft.com/office/drawing/2014/chart" uri="{C3380CC4-5D6E-409C-BE32-E72D297353CC}">
                <c16:uniqueId val="{00000004-F580-43FE-B13B-A3209FD11C51}"/>
              </c:ext>
            </c:extLst>
          </c:dPt>
          <c:dPt>
            <c:idx val="2"/>
            <c:bubble3D val="0"/>
            <c:spPr>
              <a:pattFill prst="dkVert">
                <a:fgClr>
                  <a:srgbClr val="009900"/>
                </a:fgClr>
                <a:bgClr>
                  <a:schemeClr val="bg1"/>
                </a:bgClr>
              </a:pattFill>
              <a:ln w="19050">
                <a:solidFill>
                  <a:schemeClr val="bg1"/>
                </a:solidFill>
              </a:ln>
              <a:effectLst/>
            </c:spPr>
            <c:extLst>
              <c:ext xmlns:c16="http://schemas.microsoft.com/office/drawing/2014/chart" uri="{C3380CC4-5D6E-409C-BE32-E72D297353CC}">
                <c16:uniqueId val="{00000003-F580-43FE-B13B-A3209FD11C51}"/>
              </c:ext>
            </c:extLst>
          </c:dPt>
          <c:dPt>
            <c:idx val="3"/>
            <c:bubble3D val="0"/>
            <c:spPr>
              <a:pattFill prst="sphere">
                <a:fgClr>
                  <a:srgbClr val="C00000"/>
                </a:fgClr>
                <a:bgClr>
                  <a:srgbClr val="FFC000"/>
                </a:bgClr>
              </a:pattFill>
              <a:ln w="19050">
                <a:solidFill>
                  <a:schemeClr val="bg1"/>
                </a:solidFill>
              </a:ln>
              <a:effectLst/>
            </c:spPr>
            <c:extLst>
              <c:ext xmlns:c16="http://schemas.microsoft.com/office/drawing/2014/chart" uri="{C3380CC4-5D6E-409C-BE32-E72D297353CC}">
                <c16:uniqueId val="{00000002-F580-43FE-B13B-A3209FD11C51}"/>
              </c:ext>
            </c:extLst>
          </c:dPt>
          <c:cat>
            <c:strRef>
              <c:f>Sheet1!$A$2:$A$5</c:f>
              <c:strCache>
                <c:ptCount val="4"/>
                <c:pt idx="0">
                  <c:v>Hospitalization </c:v>
                </c:pt>
                <c:pt idx="1">
                  <c:v>PAH medications</c:v>
                </c:pt>
                <c:pt idx="2">
                  <c:v>Out patient </c:v>
                </c:pt>
                <c:pt idx="3">
                  <c:v>Other</c:v>
                </c:pt>
              </c:strCache>
            </c:strRef>
          </c:cat>
          <c:val>
            <c:numRef>
              <c:f>Sheet1!$B$2:$B$5</c:f>
              <c:numCache>
                <c:formatCode>0.00%</c:formatCode>
                <c:ptCount val="4"/>
                <c:pt idx="0">
                  <c:v>0.36899999999999999</c:v>
                </c:pt>
                <c:pt idx="1">
                  <c:v>0.26300000000000001</c:v>
                </c:pt>
                <c:pt idx="2">
                  <c:v>0.23300000000000001</c:v>
                </c:pt>
                <c:pt idx="3">
                  <c:v>0.13400000000000001</c:v>
                </c:pt>
              </c:numCache>
            </c:numRef>
          </c:val>
          <c:extLst>
            <c:ext xmlns:c16="http://schemas.microsoft.com/office/drawing/2014/chart" uri="{C3380CC4-5D6E-409C-BE32-E72D297353CC}">
              <c16:uniqueId val="{00000000-F580-43FE-B13B-A3209FD11C5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l"/>
      <c:layout>
        <c:manualLayout>
          <c:xMode val="edge"/>
          <c:yMode val="edge"/>
          <c:x val="0.80461645904262324"/>
          <c:y val="4.4029577726711559E-2"/>
          <c:w val="0.19184100050423913"/>
          <c:h val="0.75674666168643201"/>
        </c:manualLayout>
      </c:layout>
      <c:overlay val="0"/>
      <c:spPr>
        <a:noFill/>
        <a:ln>
          <a:noFill/>
        </a:ln>
        <a:effectLst/>
      </c:spPr>
      <c:txPr>
        <a:bodyPr rot="0" spcFirstLastPara="1" vertOverflow="ellipsis" vert="horz" wrap="square" anchor="ctr" anchorCtr="1"/>
        <a:lstStyle/>
        <a:p>
          <a:pPr algn="just">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525623703791876E-2"/>
          <c:y val="9.8337227000814126E-2"/>
          <c:w val="0.93294875259241627"/>
          <c:h val="0.89698004790390906"/>
        </c:manualLayout>
      </c:layout>
      <c:barChart>
        <c:barDir val="col"/>
        <c:grouping val="clustered"/>
        <c:varyColors val="0"/>
        <c:ser>
          <c:idx val="0"/>
          <c:order val="0"/>
          <c:tx>
            <c:strRef>
              <c:f>Sheet1!$B$1</c:f>
              <c:strCache>
                <c:ptCount val="1"/>
                <c:pt idx="0">
                  <c:v>Inpatient</c:v>
                </c:pt>
              </c:strCache>
            </c:strRef>
          </c:tx>
          <c:spPr>
            <a:pattFill prst="solidDmnd">
              <a:fgClr>
                <a:srgbClr val="FFC000"/>
              </a:fgClr>
              <a:bgClr>
                <a:srgbClr val="00B0F0"/>
              </a:bgClr>
            </a:pattFill>
            <a:ln>
              <a:noFill/>
            </a:ln>
            <a:effectLst/>
          </c:spPr>
          <c:invertIfNegative val="0"/>
          <c:cat>
            <c:strRef>
              <c:f>Sheet1!$A$2:$A$5</c:f>
              <c:strCache>
                <c:ptCount val="2"/>
                <c:pt idx="0">
                  <c:v>Costs per patient</c:v>
                </c:pt>
                <c:pt idx="1">
                  <c:v>Costs per hospital event</c:v>
                </c:pt>
              </c:strCache>
            </c:strRef>
          </c:cat>
          <c:val>
            <c:numRef>
              <c:f>Sheet1!$B$2:$B$5</c:f>
              <c:numCache>
                <c:formatCode>#,##0</c:formatCode>
                <c:ptCount val="2"/>
                <c:pt idx="0">
                  <c:v>10256</c:v>
                </c:pt>
                <c:pt idx="1">
                  <c:v>2196</c:v>
                </c:pt>
              </c:numCache>
            </c:numRef>
          </c:val>
          <c:extLst>
            <c:ext xmlns:c16="http://schemas.microsoft.com/office/drawing/2014/chart" uri="{C3380CC4-5D6E-409C-BE32-E72D297353CC}">
              <c16:uniqueId val="{00000000-3A44-4CD6-A478-9735CD6B5CDC}"/>
            </c:ext>
          </c:extLst>
        </c:ser>
        <c:ser>
          <c:idx val="1"/>
          <c:order val="1"/>
          <c:tx>
            <c:strRef>
              <c:f>Sheet1!$C$1</c:f>
              <c:strCache>
                <c:ptCount val="1"/>
                <c:pt idx="0">
                  <c:v>Outpatient</c:v>
                </c:pt>
              </c:strCache>
            </c:strRef>
          </c:tx>
          <c:spPr>
            <a:pattFill prst="wdDnDiag">
              <a:fgClr>
                <a:srgbClr val="009900"/>
              </a:fgClr>
              <a:bgClr>
                <a:schemeClr val="bg1"/>
              </a:bgClr>
            </a:pattFill>
            <a:ln>
              <a:noFill/>
            </a:ln>
            <a:effectLst/>
          </c:spPr>
          <c:invertIfNegative val="0"/>
          <c:cat>
            <c:strRef>
              <c:f>Sheet1!$A$2:$A$5</c:f>
              <c:strCache>
                <c:ptCount val="2"/>
                <c:pt idx="0">
                  <c:v>Costs per patient</c:v>
                </c:pt>
                <c:pt idx="1">
                  <c:v>Costs per hospital event</c:v>
                </c:pt>
              </c:strCache>
            </c:strRef>
          </c:cat>
          <c:val>
            <c:numRef>
              <c:f>Sheet1!$C$2:$C$5</c:f>
              <c:numCache>
                <c:formatCode>General</c:formatCode>
                <c:ptCount val="2"/>
                <c:pt idx="0" formatCode="#,##0">
                  <c:v>1899</c:v>
                </c:pt>
                <c:pt idx="1">
                  <c:v>407</c:v>
                </c:pt>
              </c:numCache>
            </c:numRef>
          </c:val>
          <c:extLst>
            <c:ext xmlns:c16="http://schemas.microsoft.com/office/drawing/2014/chart" uri="{C3380CC4-5D6E-409C-BE32-E72D297353CC}">
              <c16:uniqueId val="{00000001-3A44-4CD6-A478-9735CD6B5CDC}"/>
            </c:ext>
          </c:extLst>
        </c:ser>
        <c:dLbls>
          <c:showLegendKey val="0"/>
          <c:showVal val="0"/>
          <c:showCatName val="0"/>
          <c:showSerName val="0"/>
          <c:showPercent val="0"/>
          <c:showBubbleSize val="0"/>
        </c:dLbls>
        <c:gapWidth val="80"/>
        <c:overlap val="-9"/>
        <c:axId val="680920856"/>
        <c:axId val="680927912"/>
      </c:barChart>
      <c:catAx>
        <c:axId val="680920856"/>
        <c:scaling>
          <c:orientation val="minMax"/>
        </c:scaling>
        <c:delete val="1"/>
        <c:axPos val="b"/>
        <c:numFmt formatCode="General" sourceLinked="1"/>
        <c:majorTickMark val="none"/>
        <c:minorTickMark val="none"/>
        <c:tickLblPos val="nextTo"/>
        <c:crossAx val="680927912"/>
        <c:crosses val="autoZero"/>
        <c:auto val="1"/>
        <c:lblAlgn val="ctr"/>
        <c:lblOffset val="100"/>
        <c:noMultiLvlLbl val="0"/>
      </c:catAx>
      <c:valAx>
        <c:axId val="680927912"/>
        <c:scaling>
          <c:orientation val="minMax"/>
        </c:scaling>
        <c:delete val="1"/>
        <c:axPos val="l"/>
        <c:numFmt formatCode="#,##0" sourceLinked="1"/>
        <c:majorTickMark val="none"/>
        <c:minorTickMark val="none"/>
        <c:tickLblPos val="nextTo"/>
        <c:crossAx val="68092085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7A81AB8-958E-404D-BE8A-42E4919F5505}" type="datetimeFigureOut">
              <a:rPr lang="en-GB" smtClean="0"/>
              <a:t>04/02/2021</a:t>
            </a:fld>
            <a:endParaRPr lang="en-GB"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7B9F081-8237-481A-BED5-869ED39CB630}" type="slidenum">
              <a:rPr lang="en-GB" smtClean="0"/>
              <a:t>‹#›</a:t>
            </a:fld>
            <a:endParaRPr lang="en-GB" dirty="0"/>
          </a:p>
        </p:txBody>
      </p:sp>
    </p:spTree>
    <p:extLst>
      <p:ext uri="{BB962C8B-B14F-4D97-AF65-F5344CB8AC3E}">
        <p14:creationId xmlns:p14="http://schemas.microsoft.com/office/powerpoint/2010/main" val="414588710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C25D65B-FD50-4C86-A88F-CEBBC70EB3D7}" type="slidenum">
              <a:rPr lang="en-GB" smtClean="0"/>
              <a:t>1</a:t>
            </a:fld>
            <a:endParaRPr lang="en-GB" dirty="0"/>
          </a:p>
        </p:txBody>
      </p:sp>
    </p:spTree>
    <p:extLst>
      <p:ext uri="{BB962C8B-B14F-4D97-AF65-F5344CB8AC3E}">
        <p14:creationId xmlns:p14="http://schemas.microsoft.com/office/powerpoint/2010/main" val="108392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dirty="0"/>
              <a:t>Please note:</a:t>
            </a:r>
          </a:p>
          <a:p>
            <a:pPr marL="285750" indent="-285750">
              <a:buFont typeface="Arial" panose="020B0604020202020204" pitchFamily="34" charset="0"/>
              <a:buChar char="•"/>
            </a:pPr>
            <a:r>
              <a:rPr lang="en-GB" sz="1600" dirty="0"/>
              <a:t>In certain countries, the use of unpublished data and ‘data on file’ may not be used in external communications</a:t>
            </a:r>
          </a:p>
        </p:txBody>
      </p:sp>
      <p:sp>
        <p:nvSpPr>
          <p:cNvPr id="4" name="Slide Number Placeholder 3"/>
          <p:cNvSpPr>
            <a:spLocks noGrp="1"/>
          </p:cNvSpPr>
          <p:nvPr>
            <p:ph type="sldNum" sz="quarter" idx="10"/>
          </p:nvPr>
        </p:nvSpPr>
        <p:spPr/>
        <p:txBody>
          <a:bodyPr/>
          <a:lstStyle/>
          <a:p>
            <a:fld id="{77B9F081-8237-481A-BED5-869ED39CB630}" type="slidenum">
              <a:rPr lang="en-GB" smtClean="0"/>
              <a:t>23</a:t>
            </a:fld>
            <a:endParaRPr lang="en-GB" dirty="0"/>
          </a:p>
        </p:txBody>
      </p:sp>
    </p:spTree>
    <p:extLst>
      <p:ext uri="{BB962C8B-B14F-4D97-AF65-F5344CB8AC3E}">
        <p14:creationId xmlns:p14="http://schemas.microsoft.com/office/powerpoint/2010/main" val="120033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24</a:t>
            </a:fld>
            <a:endParaRPr lang="en-GB" dirty="0"/>
          </a:p>
        </p:txBody>
      </p:sp>
    </p:spTree>
    <p:extLst>
      <p:ext uri="{BB962C8B-B14F-4D97-AF65-F5344CB8AC3E}">
        <p14:creationId xmlns:p14="http://schemas.microsoft.com/office/powerpoint/2010/main" val="71892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note:</a:t>
            </a:r>
          </a:p>
          <a:p>
            <a:pPr marL="285750" indent="-285750">
              <a:buFont typeface="Arial" panose="020B0604020202020204" pitchFamily="34" charset="0"/>
              <a:buChar char="•"/>
            </a:pPr>
            <a:r>
              <a:rPr lang="en-GB" baseline="0" dirty="0"/>
              <a:t>The pie chart on the right is currently populated with UK market share data. The chart is provided as an editable chart and can be populated with local data as required</a:t>
            </a:r>
          </a:p>
          <a:p>
            <a:pPr marL="285750" indent="-285750">
              <a:buFont typeface="Arial" panose="020B0604020202020204" pitchFamily="34" charset="0"/>
              <a:buChar char="•"/>
            </a:pPr>
            <a:r>
              <a:rPr lang="en-GB" baseline="0" dirty="0"/>
              <a:t>‘Data on file’ may not be accepted during regulatory and compliance review in certain countries</a:t>
            </a:r>
          </a:p>
          <a:p>
            <a:pPr marL="285750" indent="-285750">
              <a:buFont typeface="Arial" panose="020B0604020202020204" pitchFamily="34" charset="0"/>
              <a:buChar char="•"/>
            </a:pPr>
            <a:r>
              <a:rPr lang="en-GB" baseline="0" dirty="0"/>
              <a:t>For additional information on the three pathways targeted by PAH therapies, an alternative slide has been provided in the current management section</a:t>
            </a:r>
          </a:p>
        </p:txBody>
      </p:sp>
      <p:sp>
        <p:nvSpPr>
          <p:cNvPr id="4" name="Slide Number Placeholder 3"/>
          <p:cNvSpPr>
            <a:spLocks noGrp="1"/>
          </p:cNvSpPr>
          <p:nvPr>
            <p:ph type="sldNum" sz="quarter" idx="10"/>
          </p:nvPr>
        </p:nvSpPr>
        <p:spPr/>
        <p:txBody>
          <a:bodyPr/>
          <a:lstStyle/>
          <a:p>
            <a:fld id="{77B9F081-8237-481A-BED5-869ED39CB630}" type="slidenum">
              <a:rPr lang="en-GB" smtClean="0"/>
              <a:t>25</a:t>
            </a:fld>
            <a:endParaRPr lang="en-GB" dirty="0"/>
          </a:p>
        </p:txBody>
      </p:sp>
    </p:spTree>
    <p:extLst>
      <p:ext uri="{BB962C8B-B14F-4D97-AF65-F5344CB8AC3E}">
        <p14:creationId xmlns:p14="http://schemas.microsoft.com/office/powerpoint/2010/main" val="869387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9F081-8237-481A-BED5-869ED39CB630}" type="slidenum">
              <a:rPr lang="en-GB" smtClean="0"/>
              <a:t>26</a:t>
            </a:fld>
            <a:endParaRPr lang="en-GB" dirty="0"/>
          </a:p>
        </p:txBody>
      </p:sp>
    </p:spTree>
    <p:extLst>
      <p:ext uri="{BB962C8B-B14F-4D97-AF65-F5344CB8AC3E}">
        <p14:creationId xmlns:p14="http://schemas.microsoft.com/office/powerpoint/2010/main" val="182894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30</a:t>
            </a:fld>
            <a:endParaRPr lang="en-GB" dirty="0"/>
          </a:p>
        </p:txBody>
      </p:sp>
    </p:spTree>
    <p:extLst>
      <p:ext uri="{BB962C8B-B14F-4D97-AF65-F5344CB8AC3E}">
        <p14:creationId xmlns:p14="http://schemas.microsoft.com/office/powerpoint/2010/main" val="3945374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a:solidFill>
                  <a:schemeClr val="tx1"/>
                </a:solidFill>
                <a:latin typeface="+mn-lt"/>
                <a:ea typeface="+mn-ea"/>
                <a:cs typeface="+mn-cs"/>
              </a:rPr>
              <a:t>This</a:t>
            </a:r>
            <a:r>
              <a:rPr lang="da-DK" sz="1200" kern="1200" baseline="0" dirty="0">
                <a:solidFill>
                  <a:schemeClr val="tx1"/>
                </a:solidFill>
                <a:latin typeface="+mn-lt"/>
                <a:ea typeface="+mn-ea"/>
                <a:cs typeface="+mn-cs"/>
              </a:rPr>
              <a:t> slide mainly highlights the lack of significant benefits on M/M outcomes with bosentan as a combination therapy, however, there is also a lack of evidence with bosentan as a monotherapy. Please see the overview of clinical studies with bosentan and ambrisentan in the unmet needs section of the slide repository for additional information:</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Prior to Seraphin, no ERA had proven long-term survival benefits as a mono- and combination therapy</a:t>
            </a:r>
            <a:endParaRPr lang="da-DK" sz="1200" kern="1200" dirty="0">
              <a:solidFill>
                <a:schemeClr val="tx1"/>
              </a:solidFill>
              <a:latin typeface="+mn-lt"/>
              <a:ea typeface="+mn-ea"/>
              <a:cs typeface="+mn-cs"/>
            </a:endParaRP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31</a:t>
            </a:fld>
            <a:endParaRPr lang="en-GB" dirty="0"/>
          </a:p>
        </p:txBody>
      </p:sp>
    </p:spTree>
    <p:extLst>
      <p:ext uri="{BB962C8B-B14F-4D97-AF65-F5344CB8AC3E}">
        <p14:creationId xmlns:p14="http://schemas.microsoft.com/office/powerpoint/2010/main" val="187048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32</a:t>
            </a:fld>
            <a:endParaRPr lang="en-GB" dirty="0"/>
          </a:p>
        </p:txBody>
      </p:sp>
    </p:spTree>
    <p:extLst>
      <p:ext uri="{BB962C8B-B14F-4D97-AF65-F5344CB8AC3E}">
        <p14:creationId xmlns:p14="http://schemas.microsoft.com/office/powerpoint/2010/main" val="44809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kern="1200" baseline="0" dirty="0">
                <a:solidFill>
                  <a:schemeClr val="tx1"/>
                </a:solidFill>
                <a:latin typeface="+mn-lt"/>
                <a:ea typeface="+mn-ea"/>
                <a:cs typeface="+mn-cs"/>
              </a:rPr>
              <a:t>For additional slides on the disadvantages associated with bosentan relating to safety, please refer to the unmet needs – bosentan section in the slide repository:</a:t>
            </a:r>
          </a:p>
          <a:p>
            <a:pPr marL="285750" indent="-285750">
              <a:buFont typeface="Arial" panose="020B0604020202020204" pitchFamily="34" charset="0"/>
              <a:buChar char="•"/>
            </a:pPr>
            <a:r>
              <a:rPr lang="en-GB" dirty="0"/>
              <a:t>Bosentan use is limited in combination with PDE-5 inhibitors</a:t>
            </a:r>
            <a:endParaRPr lang="en-GB" sz="1600" kern="1200" baseline="0" dirty="0">
              <a:solidFill>
                <a:schemeClr val="tx1"/>
              </a:solidFill>
              <a:latin typeface="+mn-lt"/>
              <a:ea typeface="+mn-ea"/>
              <a:cs typeface="+mn-cs"/>
            </a:endParaRP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33</a:t>
            </a:fld>
            <a:endParaRPr lang="en-GB" dirty="0"/>
          </a:p>
        </p:txBody>
      </p:sp>
    </p:spTree>
    <p:extLst>
      <p:ext uri="{BB962C8B-B14F-4D97-AF65-F5344CB8AC3E}">
        <p14:creationId xmlns:p14="http://schemas.microsoft.com/office/powerpoint/2010/main" val="449552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7B9F081-8237-481A-BED5-869ED39CB63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17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latin typeface="+mn-lt"/>
              <a:ea typeface="+mn-ea"/>
              <a:cs typeface="+mn-cs"/>
            </a:endParaRP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35</a:t>
            </a:fld>
            <a:endParaRPr lang="en-GB" dirty="0"/>
          </a:p>
        </p:txBody>
      </p:sp>
    </p:spTree>
    <p:extLst>
      <p:ext uri="{BB962C8B-B14F-4D97-AF65-F5344CB8AC3E}">
        <p14:creationId xmlns:p14="http://schemas.microsoft.com/office/powerpoint/2010/main" val="238599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87" indent="-177087">
              <a:buFont typeface="Arial" pitchFamily="34" charset="0"/>
              <a:buChar char="•"/>
            </a:pPr>
            <a:r>
              <a:rPr lang="en-GB" dirty="0"/>
              <a:t>ET-1 induces processes that contribute to the remodelling of the pulmonary vasculature, i.e. intimal hyperplasia and medial hypertrophy adventitial fibrosis, </a:t>
            </a:r>
            <a:r>
              <a:rPr lang="en-GB" dirty="0" err="1"/>
              <a:t>fibrinoid</a:t>
            </a:r>
            <a:r>
              <a:rPr lang="en-GB" dirty="0"/>
              <a:t> necrosis and the development of </a:t>
            </a:r>
            <a:r>
              <a:rPr lang="en-GB" dirty="0" err="1"/>
              <a:t>plexiform</a:t>
            </a:r>
            <a:r>
              <a:rPr lang="en-GB" dirty="0"/>
              <a:t> lesions.</a:t>
            </a:r>
          </a:p>
          <a:p>
            <a:pPr marL="177087" indent="-177087">
              <a:buFont typeface="Arial" pitchFamily="34" charset="0"/>
              <a:buChar char="•"/>
            </a:pPr>
            <a:r>
              <a:rPr lang="en-GB" dirty="0"/>
              <a:t>Increased thickening of the media due to hypertrophy and hyperplasia of SMCs and increased thickening of the intima due to proliferation/migration of </a:t>
            </a:r>
            <a:r>
              <a:rPr lang="en-GB" dirty="0" err="1"/>
              <a:t>myofibroblasts</a:t>
            </a:r>
            <a:r>
              <a:rPr lang="en-GB" dirty="0"/>
              <a:t> and fibrosis lead to severe lumen reduction.</a:t>
            </a:r>
          </a:p>
          <a:p>
            <a:pPr marL="177087" indent="-177087">
              <a:buFont typeface="Arial" pitchFamily="34" charset="0"/>
              <a:buChar char="•"/>
            </a:pPr>
            <a:r>
              <a:rPr lang="en-GB" dirty="0"/>
              <a:t>Pathological vascular remodelling is a key contributor to the symptomology of PAH and pathological changes within the lung microcirculation are virtually identical across all PAH classifications.</a:t>
            </a:r>
          </a:p>
          <a:p>
            <a:pPr marL="177071" indent="-177071">
              <a:buFont typeface="Arial" pitchFamily="34" charset="0"/>
              <a:buChar char="•"/>
            </a:pP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vert="horz" lIns="94552" tIns="47277" rIns="94552" bIns="47277" rtlCol="0" anchor="b"/>
          <a:lstStyle/>
          <a:p>
            <a:fld id="{BD2148F8-295C-4FA7-BC9B-641F4766B142}" type="slidenum">
              <a:rPr lang="de-CH" sz="1100">
                <a:solidFill>
                  <a:prstClr val="black"/>
                </a:solidFill>
                <a:latin typeface="Arial" pitchFamily="34" charset="0"/>
                <a:cs typeface="Arial" pitchFamily="34" charset="0"/>
              </a:rPr>
              <a:pPr/>
              <a:t>3</a:t>
            </a:fld>
            <a:endParaRPr lang="de-CH" sz="1100"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de-CH" sz="1100" dirty="0" err="1">
                <a:solidFill>
                  <a:prstClr val="black"/>
                </a:solidFill>
                <a:latin typeface="Arial" pitchFamily="34" charset="0"/>
                <a:cs typeface="Arial" pitchFamily="34" charset="0"/>
              </a:rPr>
              <a:t>Confidential</a:t>
            </a:r>
            <a:endParaRPr lang="de-CH" sz="11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35917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36</a:t>
            </a:fld>
            <a:endParaRPr lang="en-GB" dirty="0"/>
          </a:p>
        </p:txBody>
      </p:sp>
    </p:spTree>
    <p:extLst>
      <p:ext uri="{BB962C8B-B14F-4D97-AF65-F5344CB8AC3E}">
        <p14:creationId xmlns:p14="http://schemas.microsoft.com/office/powerpoint/2010/main" val="3923627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37</a:t>
            </a:fld>
            <a:endParaRPr lang="en-GB" dirty="0"/>
          </a:p>
        </p:txBody>
      </p:sp>
    </p:spTree>
    <p:extLst>
      <p:ext uri="{BB962C8B-B14F-4D97-AF65-F5344CB8AC3E}">
        <p14:creationId xmlns:p14="http://schemas.microsoft.com/office/powerpoint/2010/main" val="136734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38</a:t>
            </a:fld>
            <a:endParaRPr lang="en-GB" dirty="0"/>
          </a:p>
        </p:txBody>
      </p:sp>
    </p:spTree>
    <p:extLst>
      <p:ext uri="{BB962C8B-B14F-4D97-AF65-F5344CB8AC3E}">
        <p14:creationId xmlns:p14="http://schemas.microsoft.com/office/powerpoint/2010/main" val="298726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39</a:t>
            </a:fld>
            <a:endParaRPr lang="en-GB" dirty="0"/>
          </a:p>
        </p:txBody>
      </p:sp>
    </p:spTree>
    <p:extLst>
      <p:ext uri="{BB962C8B-B14F-4D97-AF65-F5344CB8AC3E}">
        <p14:creationId xmlns:p14="http://schemas.microsoft.com/office/powerpoint/2010/main" val="4135718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For further information</a:t>
            </a:r>
            <a:r>
              <a:rPr lang="en-GB" baseline="0" dirty="0"/>
              <a:t> on Opsumit, please refer to the product characteristics section in the slide repository:</a:t>
            </a:r>
          </a:p>
          <a:p>
            <a:pPr marL="285750" indent="-285750">
              <a:buFont typeface="Arial" panose="020B0604020202020204" pitchFamily="34" charset="0"/>
              <a:buChar char="•"/>
            </a:pPr>
            <a:r>
              <a:rPr lang="en-GB" dirty="0"/>
              <a:t>OPSUMIT</a:t>
            </a:r>
            <a:r>
              <a:rPr lang="en-GB" baseline="30000" dirty="0"/>
              <a:t>®</a:t>
            </a:r>
            <a:r>
              <a:rPr lang="en-GB" dirty="0"/>
              <a:t> is an innovative endothelin receptor antagonist</a:t>
            </a:r>
            <a:r>
              <a:rPr lang="en-GB" baseline="0" dirty="0"/>
              <a:t> (1-2)</a:t>
            </a:r>
            <a:endParaRPr lang="en-GB" baseline="30000" dirty="0"/>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For further information on the clinical trial evidence, please refer to the slide repository:</a:t>
            </a:r>
          </a:p>
          <a:p>
            <a:pPr marL="285750" indent="-285750">
              <a:buFont typeface="Arial" panose="020B0604020202020204" pitchFamily="34" charset="0"/>
              <a:buChar char="•"/>
            </a:pPr>
            <a:r>
              <a:rPr lang="en-GB" baseline="0" dirty="0"/>
              <a:t>Seraphin trial section</a:t>
            </a:r>
          </a:p>
          <a:p>
            <a:pPr marL="285750" indent="-285750">
              <a:buFont typeface="Arial" panose="020B0604020202020204" pitchFamily="34" charset="0"/>
              <a:buChar char="•"/>
            </a:pPr>
            <a:r>
              <a:rPr lang="en-GB" baseline="0" dirty="0"/>
              <a:t>Additional clinical trials</a:t>
            </a: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40</a:t>
            </a:fld>
            <a:endParaRPr lang="en-GB" dirty="0"/>
          </a:p>
        </p:txBody>
      </p:sp>
    </p:spTree>
    <p:extLst>
      <p:ext uri="{BB962C8B-B14F-4D97-AF65-F5344CB8AC3E}">
        <p14:creationId xmlns:p14="http://schemas.microsoft.com/office/powerpoint/2010/main" val="3891554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Please note:</a:t>
            </a:r>
          </a:p>
          <a:p>
            <a:pPr marL="285750" indent="-285750">
              <a:buFont typeface="Arial" panose="020B0604020202020204" pitchFamily="34" charset="0"/>
              <a:buChar char="•"/>
            </a:pPr>
            <a:r>
              <a:rPr lang="en-GB" sz="1200" dirty="0"/>
              <a:t>This slide highlights the new recommendations</a:t>
            </a:r>
            <a:r>
              <a:rPr lang="en-GB" sz="1200" baseline="0" dirty="0"/>
              <a:t> for clinical endpoints  in clinical trials in PAH</a:t>
            </a:r>
          </a:p>
          <a:p>
            <a:pPr marL="285750" indent="-285750">
              <a:buFont typeface="Arial" panose="020B0604020202020204" pitchFamily="34" charset="0"/>
              <a:buChar char="•"/>
            </a:pPr>
            <a:endParaRPr lang="en-GB" sz="1200" baseline="0" dirty="0"/>
          </a:p>
          <a:p>
            <a:pPr marL="0" indent="0">
              <a:buFont typeface="Arial" panose="020B0604020202020204" pitchFamily="34" charset="0"/>
              <a:buNone/>
            </a:pPr>
            <a:r>
              <a:rPr lang="en-GB" sz="1200" baseline="0" dirty="0"/>
              <a:t>For further information, please also consider slides in the current management section of the slide repository, including:</a:t>
            </a:r>
          </a:p>
          <a:p>
            <a:pPr marL="171450" indent="-171450">
              <a:buFont typeface="Arial" panose="020B0604020202020204" pitchFamily="34" charset="0"/>
              <a:buChar char="•"/>
            </a:pPr>
            <a:r>
              <a:rPr lang="en-GB" sz="1200" dirty="0"/>
              <a:t>Disease severity should be determined by a comprehensive risk assessment </a:t>
            </a:r>
          </a:p>
          <a:p>
            <a:pPr marL="171450" indent="-171450">
              <a:buFont typeface="Arial" panose="020B0604020202020204" pitchFamily="34" charset="0"/>
              <a:buChar char="•"/>
            </a:pPr>
            <a:r>
              <a:rPr lang="en-GB" sz="1200" dirty="0"/>
              <a:t>Severity of symptoms is commonly classified with the NYHA/WHO functional class based on patient’s symptoms</a:t>
            </a:r>
            <a:endParaRPr lang="en-GB" sz="1200" baseline="0" dirty="0"/>
          </a:p>
          <a:p>
            <a:pPr marL="171450" indent="-171450">
              <a:buFont typeface="Arial" panose="020B0604020202020204" pitchFamily="34" charset="0"/>
              <a:buChar char="•"/>
            </a:pPr>
            <a:r>
              <a:rPr lang="en-GB" sz="1200" dirty="0"/>
              <a:t>The treatment goal is to achieve and maintain a low risk category</a:t>
            </a:r>
          </a:p>
          <a:p>
            <a:pPr marL="171450" indent="-171450">
              <a:buFont typeface="Arial" panose="020B0604020202020204" pitchFamily="34" charset="0"/>
              <a:buChar char="•"/>
            </a:pPr>
            <a:r>
              <a:rPr lang="en-GB" sz="1200" dirty="0"/>
              <a:t>Current treatment algorithm for PAH patients</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B9F081-8237-481A-BED5-869ED39CB630}" type="slidenum">
              <a:rPr lang="en-GB" smtClean="0"/>
              <a:t>41</a:t>
            </a:fld>
            <a:endParaRPr lang="en-GB" dirty="0"/>
          </a:p>
        </p:txBody>
      </p:sp>
    </p:spTree>
    <p:extLst>
      <p:ext uri="{BB962C8B-B14F-4D97-AF65-F5344CB8AC3E}">
        <p14:creationId xmlns:p14="http://schemas.microsoft.com/office/powerpoint/2010/main" val="1357616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42</a:t>
            </a:fld>
            <a:endParaRPr lang="en-GB" dirty="0"/>
          </a:p>
        </p:txBody>
      </p:sp>
    </p:spTree>
    <p:extLst>
      <p:ext uri="{BB962C8B-B14F-4D97-AF65-F5344CB8AC3E}">
        <p14:creationId xmlns:p14="http://schemas.microsoft.com/office/powerpoint/2010/main" val="1707652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43</a:t>
            </a:fld>
            <a:endParaRPr lang="en-GB" dirty="0"/>
          </a:p>
        </p:txBody>
      </p:sp>
    </p:spTree>
    <p:extLst>
      <p:ext uri="{BB962C8B-B14F-4D97-AF65-F5344CB8AC3E}">
        <p14:creationId xmlns:p14="http://schemas.microsoft.com/office/powerpoint/2010/main" val="2861209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44</a:t>
            </a:fld>
            <a:endParaRPr lang="en-GB" dirty="0"/>
          </a:p>
        </p:txBody>
      </p:sp>
    </p:spTree>
    <p:extLst>
      <p:ext uri="{BB962C8B-B14F-4D97-AF65-F5344CB8AC3E}">
        <p14:creationId xmlns:p14="http://schemas.microsoft.com/office/powerpoint/2010/main" val="2914028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45</a:t>
            </a:fld>
            <a:endParaRPr lang="en-GB" dirty="0"/>
          </a:p>
        </p:txBody>
      </p:sp>
    </p:spTree>
    <p:extLst>
      <p:ext uri="{BB962C8B-B14F-4D97-AF65-F5344CB8AC3E}">
        <p14:creationId xmlns:p14="http://schemas.microsoft.com/office/powerpoint/2010/main" val="203188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dirty="0"/>
              <a:t>Please note:</a:t>
            </a:r>
          </a:p>
          <a:p>
            <a:pPr marL="171450" indent="-171450">
              <a:buFont typeface="Arial" panose="020B0604020202020204" pitchFamily="34" charset="0"/>
              <a:buChar char="•"/>
            </a:pPr>
            <a:r>
              <a:rPr lang="en-GB" sz="1000" dirty="0"/>
              <a:t>In some countries only</a:t>
            </a:r>
            <a:r>
              <a:rPr lang="en-GB" sz="1000" baseline="0" dirty="0"/>
              <a:t> specific aetiologies of PAH may be classed as an orphan/rare disease</a:t>
            </a:r>
          </a:p>
          <a:p>
            <a:pPr marL="0" indent="0">
              <a:buNone/>
            </a:pPr>
            <a:endParaRPr lang="en-GB" dirty="0"/>
          </a:p>
          <a:p>
            <a:pPr marL="0" indent="0">
              <a:buNone/>
            </a:pPr>
            <a:r>
              <a:rPr lang="en-GB" dirty="0"/>
              <a:t>Further</a:t>
            </a:r>
            <a:r>
              <a:rPr lang="en-GB" baseline="0" dirty="0"/>
              <a:t> background information on PAH is provided in the PAH background section of the slide repository, including:</a:t>
            </a:r>
          </a:p>
          <a:p>
            <a:pPr marL="285750" indent="-285750">
              <a:buFont typeface="Arial" panose="020B0604020202020204" pitchFamily="34" charset="0"/>
              <a:buChar char="•"/>
            </a:pPr>
            <a:r>
              <a:rPr lang="en-GB" dirty="0"/>
              <a:t>PAH</a:t>
            </a:r>
            <a:r>
              <a:rPr lang="en-GB" baseline="0" dirty="0"/>
              <a:t> is a progressive and fatal disease of the pulmonary vasculature (disease pathology)</a:t>
            </a:r>
          </a:p>
          <a:p>
            <a:pPr marL="285750" indent="-285750">
              <a:buFont typeface="Arial" panose="020B0604020202020204" pitchFamily="34" charset="0"/>
              <a:buChar char="•"/>
            </a:pPr>
            <a:r>
              <a:rPr lang="en-GB" baseline="0" dirty="0"/>
              <a:t>PAH Epidemiology</a:t>
            </a:r>
          </a:p>
          <a:p>
            <a:pPr marL="285750" indent="-285750">
              <a:buFont typeface="Arial" panose="020B0604020202020204" pitchFamily="34" charset="0"/>
              <a:buChar char="•"/>
            </a:pPr>
            <a:r>
              <a:rPr lang="en-GB" baseline="0" dirty="0"/>
              <a:t>PAH includes several disease aetiologies</a:t>
            </a:r>
          </a:p>
          <a:p>
            <a:pPr marL="285750" indent="-285750">
              <a:buFont typeface="Arial" panose="020B0604020202020204" pitchFamily="34" charset="0"/>
              <a:buChar char="•"/>
            </a:pPr>
            <a:endParaRPr lang="en-GB" dirty="0"/>
          </a:p>
          <a:p>
            <a:pPr marL="0" indent="0">
              <a:buNone/>
            </a:pPr>
            <a:r>
              <a:rPr lang="en-GB" dirty="0"/>
              <a:t>Further information</a:t>
            </a:r>
            <a:r>
              <a:rPr lang="en-GB" baseline="0" dirty="0"/>
              <a:t> on the burden of the disease is available in the burden of disease section, including:</a:t>
            </a:r>
          </a:p>
          <a:p>
            <a:pPr marL="285750" indent="-285750">
              <a:buFont typeface="Arial" panose="020B0604020202020204" pitchFamily="34" charset="0"/>
              <a:buChar char="•"/>
            </a:pPr>
            <a:r>
              <a:rPr lang="en-GB" baseline="0" dirty="0"/>
              <a:t>PAH manifests in non-specific symptoms which become increasingly debilitating with disease severity</a:t>
            </a:r>
          </a:p>
          <a:p>
            <a:pPr marL="285750" indent="-285750">
              <a:buFont typeface="Arial" panose="020B0604020202020204" pitchFamily="34" charset="0"/>
              <a:buChar char="•"/>
            </a:pPr>
            <a:r>
              <a:rPr lang="en-GB" baseline="0" dirty="0"/>
              <a:t>PAH is commonly diagnosed late</a:t>
            </a:r>
          </a:p>
          <a:p>
            <a:pPr marL="285750" indent="-285750">
              <a:buFont typeface="Arial" panose="020B0604020202020204" pitchFamily="34" charset="0"/>
              <a:buChar char="•"/>
            </a:pPr>
            <a:r>
              <a:rPr lang="en-GB" baseline="0" dirty="0"/>
              <a:t>PAH is a rare but fatal disease when left untreated</a:t>
            </a:r>
          </a:p>
          <a:p>
            <a:pPr marL="285750" indent="-285750">
              <a:buFont typeface="Arial" panose="020B0604020202020204" pitchFamily="34" charset="0"/>
              <a:buChar char="•"/>
            </a:pPr>
            <a:r>
              <a:rPr lang="en-GB" baseline="0" dirty="0"/>
              <a:t>PAH mortality is associated with disease severity at diagnosis (functional class and risk group)</a:t>
            </a:r>
          </a:p>
          <a:p>
            <a:pPr marL="285750" indent="-285750">
              <a:buFont typeface="Arial" panose="020B0604020202020204" pitchFamily="34" charset="0"/>
              <a:buChar char="•"/>
            </a:pPr>
            <a:r>
              <a:rPr lang="en-GB" baseline="0" dirty="0"/>
              <a:t>PAH poses a major burden on the daily life of patients</a:t>
            </a:r>
          </a:p>
          <a:p>
            <a:pPr marL="285750" indent="-285750">
              <a:buFont typeface="Arial" panose="020B0604020202020204" pitchFamily="34" charset="0"/>
              <a:buChar char="•"/>
            </a:pPr>
            <a:r>
              <a:rPr lang="en-GB" dirty="0"/>
              <a:t>PAH</a:t>
            </a:r>
            <a:r>
              <a:rPr lang="en-GB" baseline="0" dirty="0"/>
              <a:t> </a:t>
            </a:r>
            <a:r>
              <a:rPr lang="en-GB" dirty="0"/>
              <a:t>poses a major burden on the daily life of carers</a:t>
            </a:r>
          </a:p>
          <a:p>
            <a:pPr marL="285750" indent="-285750">
              <a:buFont typeface="Arial" panose="020B0604020202020204" pitchFamily="34" charset="0"/>
              <a:buChar char="•"/>
            </a:pPr>
            <a:r>
              <a:rPr lang="en-GB" dirty="0"/>
              <a:t>PAH poses a major burden on patient’s quality of life</a:t>
            </a:r>
          </a:p>
          <a:p>
            <a:pPr marL="342900" indent="-342900">
              <a:buAutoNum type="arabicPeriod"/>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4</a:t>
            </a:fld>
            <a:endParaRPr lang="en-GB" dirty="0"/>
          </a:p>
        </p:txBody>
      </p:sp>
    </p:spTree>
    <p:extLst>
      <p:ext uri="{BB962C8B-B14F-4D97-AF65-F5344CB8AC3E}">
        <p14:creationId xmlns:p14="http://schemas.microsoft.com/office/powerpoint/2010/main" val="2669223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a:t>
            </a:r>
          </a:p>
          <a:p>
            <a:pPr marL="285750" indent="-285750">
              <a:buFont typeface="Arial" panose="020B0604020202020204" pitchFamily="34" charset="0"/>
              <a:buChar char="•"/>
            </a:pPr>
            <a:r>
              <a:rPr lang="en-GB" dirty="0"/>
              <a:t>The proportion of patients receiving certain types of ERAs or prostanoid therapy is specified in a footnote. If this information</a:t>
            </a:r>
            <a:r>
              <a:rPr lang="en-GB" baseline="0" dirty="0"/>
              <a:t> is required to be more visible, this can be transferred into an interactive pie chart</a:t>
            </a: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46</a:t>
            </a:fld>
            <a:endParaRPr lang="en-GB" dirty="0"/>
          </a:p>
        </p:txBody>
      </p:sp>
    </p:spTree>
    <p:extLst>
      <p:ext uri="{BB962C8B-B14F-4D97-AF65-F5344CB8AC3E}">
        <p14:creationId xmlns:p14="http://schemas.microsoft.com/office/powerpoint/2010/main" val="64477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47</a:t>
            </a:fld>
            <a:endParaRPr lang="en-GB" dirty="0"/>
          </a:p>
        </p:txBody>
      </p:sp>
    </p:spTree>
    <p:extLst>
      <p:ext uri="{BB962C8B-B14F-4D97-AF65-F5344CB8AC3E}">
        <p14:creationId xmlns:p14="http://schemas.microsoft.com/office/powerpoint/2010/main" val="185595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600" baseline="0" dirty="0"/>
              <a:t>Please note:</a:t>
            </a:r>
          </a:p>
          <a:p>
            <a:pPr marL="285750" indent="-285750">
              <a:buFont typeface="Arial" panose="020B0604020202020204" pitchFamily="34" charset="0"/>
              <a:buChar char="•"/>
            </a:pPr>
            <a:r>
              <a:rPr lang="en-GB" sz="1600" baseline="0" dirty="0"/>
              <a:t>The clinical study report (data on file) may not be accepted as a publication during regulatory review. While the forest plot with the number of events is available in the publication by Pulido et al, the hazard ratios are only available in the CSR</a:t>
            </a:r>
          </a:p>
        </p:txBody>
      </p:sp>
      <p:sp>
        <p:nvSpPr>
          <p:cNvPr id="4" name="Slide Number Placeholder 3"/>
          <p:cNvSpPr>
            <a:spLocks noGrp="1"/>
          </p:cNvSpPr>
          <p:nvPr>
            <p:ph type="sldNum" sz="quarter" idx="10"/>
          </p:nvPr>
        </p:nvSpPr>
        <p:spPr/>
        <p:txBody>
          <a:bodyPr/>
          <a:lstStyle/>
          <a:p>
            <a:fld id="{77B9F081-8237-481A-BED5-869ED39CB630}" type="slidenum">
              <a:rPr lang="en-GB" smtClean="0"/>
              <a:t>52</a:t>
            </a:fld>
            <a:endParaRPr lang="en-GB" dirty="0"/>
          </a:p>
        </p:txBody>
      </p:sp>
    </p:spTree>
    <p:extLst>
      <p:ext uri="{BB962C8B-B14F-4D97-AF65-F5344CB8AC3E}">
        <p14:creationId xmlns:p14="http://schemas.microsoft.com/office/powerpoint/2010/main" val="2871259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Consider as a supplementary slide from this section:</a:t>
            </a:r>
          </a:p>
          <a:p>
            <a:pPr marL="285750" indent="-285750">
              <a:buFont typeface="Arial" panose="020B0604020202020204" pitchFamily="34" charset="0"/>
              <a:buChar char="•"/>
            </a:pPr>
            <a:r>
              <a:rPr lang="en-GB" dirty="0"/>
              <a:t>PAH-related morbidities</a:t>
            </a:r>
            <a:r>
              <a:rPr lang="en-GB" baseline="0" dirty="0"/>
              <a:t> are predictive of survival</a:t>
            </a: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53</a:t>
            </a:fld>
            <a:endParaRPr lang="en-GB" dirty="0"/>
          </a:p>
        </p:txBody>
      </p:sp>
    </p:spTree>
    <p:extLst>
      <p:ext uri="{BB962C8B-B14F-4D97-AF65-F5344CB8AC3E}">
        <p14:creationId xmlns:p14="http://schemas.microsoft.com/office/powerpoint/2010/main" val="2670740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For the economic outcomes of reduces hospitalisations, please refer to the economic value section in the slide repository. </a:t>
            </a: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54</a:t>
            </a:fld>
            <a:endParaRPr lang="en-GB" dirty="0"/>
          </a:p>
        </p:txBody>
      </p:sp>
    </p:spTree>
    <p:extLst>
      <p:ext uri="{BB962C8B-B14F-4D97-AF65-F5344CB8AC3E}">
        <p14:creationId xmlns:p14="http://schemas.microsoft.com/office/powerpoint/2010/main" val="3144449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Please note:</a:t>
            </a:r>
          </a:p>
          <a:p>
            <a:pPr marL="285750" indent="-285750">
              <a:buFont typeface="Arial" panose="020B0604020202020204" pitchFamily="34" charset="0"/>
              <a:buChar char="•"/>
            </a:pPr>
            <a:r>
              <a:rPr lang="en-GB" sz="1200" dirty="0"/>
              <a:t>In certain countries, the use of unpublished data and ‘data on file’ may not be used in external communications</a:t>
            </a:r>
          </a:p>
        </p:txBody>
      </p:sp>
      <p:sp>
        <p:nvSpPr>
          <p:cNvPr id="4" name="Slide Number Placeholder 3"/>
          <p:cNvSpPr>
            <a:spLocks noGrp="1"/>
          </p:cNvSpPr>
          <p:nvPr>
            <p:ph type="sldNum" sz="quarter" idx="10"/>
          </p:nvPr>
        </p:nvSpPr>
        <p:spPr/>
        <p:txBody>
          <a:bodyPr/>
          <a:lstStyle/>
          <a:p>
            <a:fld id="{77B9F081-8237-481A-BED5-869ED39CB630}" type="slidenum">
              <a:rPr lang="en-GB" smtClean="0"/>
              <a:t>55</a:t>
            </a:fld>
            <a:endParaRPr lang="en-GB" dirty="0"/>
          </a:p>
        </p:txBody>
      </p:sp>
    </p:spTree>
    <p:extLst>
      <p:ext uri="{BB962C8B-B14F-4D97-AF65-F5344CB8AC3E}">
        <p14:creationId xmlns:p14="http://schemas.microsoft.com/office/powerpoint/2010/main" val="1693946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Please note:</a:t>
            </a:r>
          </a:p>
          <a:p>
            <a:pPr marL="285750" indent="-285750">
              <a:buFont typeface="Arial" panose="020B0604020202020204" pitchFamily="34" charset="0"/>
              <a:buChar char="•"/>
            </a:pPr>
            <a:r>
              <a:rPr lang="en-GB" sz="1200" dirty="0"/>
              <a:t>In certain countries, the use of unpublished data and ‘data on file’ may not be used in external communications</a:t>
            </a:r>
          </a:p>
          <a:p>
            <a:pPr marL="0" indent="0">
              <a:buNone/>
            </a:pPr>
            <a:endParaRPr lang="en-GB" sz="1200" dirty="0"/>
          </a:p>
        </p:txBody>
      </p:sp>
      <p:sp>
        <p:nvSpPr>
          <p:cNvPr id="4" name="Slide Number Placeholder 3"/>
          <p:cNvSpPr>
            <a:spLocks noGrp="1"/>
          </p:cNvSpPr>
          <p:nvPr>
            <p:ph type="sldNum" sz="quarter" idx="10"/>
          </p:nvPr>
        </p:nvSpPr>
        <p:spPr/>
        <p:txBody>
          <a:bodyPr/>
          <a:lstStyle/>
          <a:p>
            <a:fld id="{77B9F081-8237-481A-BED5-869ED39CB630}" type="slidenum">
              <a:rPr lang="en-GB" smtClean="0"/>
              <a:t>56</a:t>
            </a:fld>
            <a:endParaRPr lang="en-GB" dirty="0"/>
          </a:p>
        </p:txBody>
      </p:sp>
    </p:spTree>
    <p:extLst>
      <p:ext uri="{BB962C8B-B14F-4D97-AF65-F5344CB8AC3E}">
        <p14:creationId xmlns:p14="http://schemas.microsoft.com/office/powerpoint/2010/main" val="2683037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B9F081-8237-481A-BED5-869ED39CB630}" type="slidenum">
              <a:rPr lang="en-GB" smtClean="0"/>
              <a:t>57</a:t>
            </a:fld>
            <a:endParaRPr lang="en-GB" dirty="0"/>
          </a:p>
        </p:txBody>
      </p:sp>
    </p:spTree>
    <p:extLst>
      <p:ext uri="{BB962C8B-B14F-4D97-AF65-F5344CB8AC3E}">
        <p14:creationId xmlns:p14="http://schemas.microsoft.com/office/powerpoint/2010/main" val="313450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dirty="0"/>
              <a:t>Please note:</a:t>
            </a:r>
          </a:p>
          <a:p>
            <a:pPr marL="285750" indent="-285750">
              <a:buFont typeface="Arial" panose="020B0604020202020204" pitchFamily="34" charset="0"/>
              <a:buChar char="•"/>
            </a:pPr>
            <a:r>
              <a:rPr lang="en-GB" sz="1600" dirty="0"/>
              <a:t>In certain countries, the use of unpublished data and ‘data on file’ may not be used in external communications</a:t>
            </a:r>
          </a:p>
          <a:p>
            <a:pPr marL="0" indent="0">
              <a:buNone/>
            </a:pPr>
            <a:endParaRPr lang="en-GB" dirty="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58</a:t>
            </a:fld>
            <a:endParaRPr lang="en-GB" dirty="0"/>
          </a:p>
        </p:txBody>
      </p:sp>
    </p:spTree>
    <p:extLst>
      <p:ext uri="{BB962C8B-B14F-4D97-AF65-F5344CB8AC3E}">
        <p14:creationId xmlns:p14="http://schemas.microsoft.com/office/powerpoint/2010/main" val="2784738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59</a:t>
            </a:fld>
            <a:endParaRPr lang="en-GB" dirty="0"/>
          </a:p>
        </p:txBody>
      </p:sp>
    </p:spTree>
    <p:extLst>
      <p:ext uri="{BB962C8B-B14F-4D97-AF65-F5344CB8AC3E}">
        <p14:creationId xmlns:p14="http://schemas.microsoft.com/office/powerpoint/2010/main" val="174526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slides to consider in this section</a:t>
            </a:r>
          </a:p>
          <a:p>
            <a:pPr marL="285750" indent="-285750">
              <a:buFont typeface="Arial" panose="020B0604020202020204" pitchFamily="34" charset="0"/>
              <a:buChar char="•"/>
            </a:pPr>
            <a:r>
              <a:rPr lang="en-GB" dirty="0"/>
              <a:t>PAH is commonly diagnosed late</a:t>
            </a:r>
          </a:p>
          <a:p>
            <a:pPr marL="285750" indent="-285750">
              <a:buFont typeface="Arial" panose="020B0604020202020204" pitchFamily="34" charset="0"/>
              <a:buChar char="•"/>
            </a:pPr>
            <a:r>
              <a:rPr lang="en-GB" dirty="0"/>
              <a:t>PAH mortality is associated with disease</a:t>
            </a:r>
            <a:r>
              <a:rPr lang="en-GB" baseline="0" dirty="0"/>
              <a:t> severity at diagnosis (functional class or risk stratification)</a:t>
            </a:r>
            <a:endParaRPr lang="en-GB" dirty="0"/>
          </a:p>
          <a:p>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5</a:t>
            </a:fld>
            <a:endParaRPr lang="en-GB" dirty="0"/>
          </a:p>
        </p:txBody>
      </p:sp>
    </p:spTree>
    <p:extLst>
      <p:ext uri="{BB962C8B-B14F-4D97-AF65-F5344CB8AC3E}">
        <p14:creationId xmlns:p14="http://schemas.microsoft.com/office/powerpoint/2010/main" val="1660231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t>Please note: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certain countries,</a:t>
            </a:r>
            <a:r>
              <a:rPr lang="en-GB" baseline="0" dirty="0"/>
              <a:t> it is not allowed to alter graphs from a publication and the grey square highlighting the delay in disease progression should be removed</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In payer interviews, it has been highlighted that placebo is not a relevant comparator for reimbursement decisions; consider specifying the background treatment + placebo</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0" indent="0">
              <a:buFont typeface="Arial" panose="020B0604020202020204" pitchFamily="34" charset="0"/>
              <a:buNone/>
            </a:pPr>
            <a:r>
              <a:rPr lang="en-GB" baseline="0" dirty="0"/>
              <a:t>For further information on the Seraphin trial please see the Seraphin trial section in the slide repository containing all relevant data from the trial. </a:t>
            </a:r>
          </a:p>
          <a:p>
            <a:pPr marL="0" indent="0">
              <a:buFont typeface="Arial" panose="020B0604020202020204" pitchFamily="34" charset="0"/>
              <a:buNone/>
            </a:pPr>
            <a:r>
              <a:rPr lang="en-GB" baseline="0" dirty="0"/>
              <a:t>For background information on Seraphin, consider in particular:</a:t>
            </a:r>
          </a:p>
          <a:p>
            <a:pPr marL="285750" indent="-285750">
              <a:buFont typeface="Arial" panose="020B0604020202020204" pitchFamily="34" charset="0"/>
              <a:buChar char="•"/>
            </a:pPr>
            <a:r>
              <a:rPr lang="en-GB" dirty="0"/>
              <a:t>OPSUMIT</a:t>
            </a:r>
            <a:r>
              <a:rPr lang="en-GB" baseline="30000" dirty="0"/>
              <a:t>® </a:t>
            </a:r>
            <a:r>
              <a:rPr lang="en-GB" dirty="0"/>
              <a:t>clinical development</a:t>
            </a:r>
          </a:p>
          <a:p>
            <a:pPr marL="285750" indent="-285750">
              <a:buFont typeface="Arial" panose="020B0604020202020204" pitchFamily="34" charset="0"/>
              <a:buChar char="•"/>
            </a:pPr>
            <a:r>
              <a:rPr lang="en-GB" dirty="0"/>
              <a:t>SERAPHIN – the first long-term, event-driven outcome trial in PAH with an ERA</a:t>
            </a:r>
          </a:p>
          <a:p>
            <a:pPr marL="285750" indent="-285750">
              <a:buFont typeface="Arial" panose="020B0604020202020204" pitchFamily="34" charset="0"/>
              <a:buChar char="•"/>
            </a:pPr>
            <a:r>
              <a:rPr lang="en-GB" dirty="0"/>
              <a:t>SERAPHIN includes a diverse population of patients with PAH</a:t>
            </a:r>
            <a:endParaRPr lang="en-GB" baseline="30000" dirty="0"/>
          </a:p>
          <a:p>
            <a:pPr marL="285750" indent="-285750">
              <a:buFont typeface="Arial" panose="020B0604020202020204" pitchFamily="34" charset="0"/>
              <a:buChar char="•"/>
            </a:pPr>
            <a:endParaRPr lang="en-GB" baseline="0" dirty="0"/>
          </a:p>
          <a:p>
            <a:pPr marL="0" indent="0">
              <a:buFont typeface="Arial" panose="020B0604020202020204" pitchFamily="34" charset="0"/>
              <a:buNone/>
            </a:pPr>
            <a:r>
              <a:rPr lang="en-GB" baseline="0" dirty="0"/>
              <a:t>For additional clinical information consider:</a:t>
            </a:r>
          </a:p>
          <a:p>
            <a:pPr marL="285750" indent="-285750">
              <a:buFont typeface="Arial" panose="020B0604020202020204" pitchFamily="34" charset="0"/>
              <a:buChar char="•"/>
            </a:pPr>
            <a:r>
              <a:rPr lang="en-GB" dirty="0"/>
              <a:t>Morbidity is the main driver of the composite primary endpoint</a:t>
            </a:r>
            <a:endParaRPr lang="en-GB" baseline="30000" dirty="0"/>
          </a:p>
          <a:p>
            <a:pPr marL="285750" indent="-285750">
              <a:buFont typeface="Arial" panose="020B0604020202020204" pitchFamily="34" charset="0"/>
              <a:buChar char="•"/>
            </a:pPr>
            <a:r>
              <a:rPr lang="en-GB" dirty="0"/>
              <a:t>OPSUMIT</a:t>
            </a:r>
            <a:r>
              <a:rPr lang="en-GB" baseline="30000" dirty="0"/>
              <a:t>®</a:t>
            </a:r>
            <a:r>
              <a:rPr lang="en-GB" dirty="0"/>
              <a:t> is efficacious across gender, functional class and disease aetiology</a:t>
            </a:r>
          </a:p>
          <a:p>
            <a:pPr marL="285750" indent="-285750">
              <a:buFont typeface="Arial" panose="020B0604020202020204" pitchFamily="34" charset="0"/>
              <a:buChar char="•"/>
            </a:pPr>
            <a:r>
              <a:rPr lang="en-GB" dirty="0"/>
              <a:t>OPSUMIT</a:t>
            </a:r>
            <a:r>
              <a:rPr lang="en-GB" baseline="30000" dirty="0"/>
              <a:t>®</a:t>
            </a:r>
            <a:r>
              <a:rPr lang="en-GB" dirty="0"/>
              <a:t> may Offer a survival benefit</a:t>
            </a:r>
            <a:endParaRPr lang="en-GB" baseline="30000" dirty="0"/>
          </a:p>
          <a:p>
            <a:pPr marL="285750" indent="-285750">
              <a:buFont typeface="Arial" panose="020B0604020202020204" pitchFamily="34" charset="0"/>
              <a:buChar char="•"/>
            </a:pPr>
            <a:endParaRPr lang="en-GB" baseline="0" dirty="0"/>
          </a:p>
          <a:p>
            <a:pPr marL="0" indent="0">
              <a:buFont typeface="Arial" panose="020B0604020202020204" pitchFamily="34" charset="0"/>
              <a:buNone/>
            </a:pPr>
            <a:r>
              <a:rPr lang="en-GB" baseline="0" dirty="0"/>
              <a:t>For comparison against bosentan, please refer to the value vs bosentan section in the slide repository:</a:t>
            </a:r>
          </a:p>
          <a:p>
            <a:pPr marL="285750" indent="-285750">
              <a:buFont typeface="Arial" panose="020B0604020202020204" pitchFamily="34" charset="0"/>
              <a:buChar char="•"/>
            </a:pPr>
            <a:r>
              <a:rPr lang="en-GB" dirty="0"/>
              <a:t>OPSUMIT</a:t>
            </a:r>
            <a:r>
              <a:rPr lang="en-GB" baseline="30000" dirty="0"/>
              <a:t>®</a:t>
            </a:r>
            <a:r>
              <a:rPr lang="en-GB" dirty="0"/>
              <a:t> but not bosentan reduces the risk of disease progression in combination with PDE-5 inhibitors</a:t>
            </a:r>
            <a:endParaRPr lang="en-GB" baseline="30000" dirty="0"/>
          </a:p>
          <a:p>
            <a:pPr marL="285750" indent="-285750">
              <a:buFont typeface="Arial" panose="020B0604020202020204" pitchFamily="34" charset="0"/>
              <a:buChar char="•"/>
            </a:pPr>
            <a:r>
              <a:rPr lang="en-GB" dirty="0"/>
              <a:t>Survival analysis with OPSUMIT</a:t>
            </a:r>
            <a:r>
              <a:rPr lang="en-GB" baseline="30000" dirty="0"/>
              <a:t>®</a:t>
            </a:r>
            <a:r>
              <a:rPr lang="en-GB" dirty="0"/>
              <a:t> vs bosentan-treated REVEAL cohort</a:t>
            </a:r>
            <a:endParaRPr lang="en-GB" baseline="0"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indent="0">
              <a:buNone/>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60</a:t>
            </a:fld>
            <a:endParaRPr lang="en-GB" dirty="0"/>
          </a:p>
        </p:txBody>
      </p:sp>
    </p:spTree>
    <p:extLst>
      <p:ext uri="{BB962C8B-B14F-4D97-AF65-F5344CB8AC3E}">
        <p14:creationId xmlns:p14="http://schemas.microsoft.com/office/powerpoint/2010/main" val="1301472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For additional information,</a:t>
            </a:r>
            <a:r>
              <a:rPr lang="en-GB" baseline="0" dirty="0"/>
              <a:t> refer to the Seraphin trial section in the slide repository:</a:t>
            </a:r>
          </a:p>
          <a:p>
            <a:pPr marL="285750" indent="-285750">
              <a:buFont typeface="Arial" panose="020B0604020202020204" pitchFamily="34" charset="0"/>
              <a:buChar char="•"/>
            </a:pPr>
            <a:r>
              <a:rPr lang="en-GB" baseline="0" dirty="0"/>
              <a:t>SERAPHIN includes a diverse population of patients with PAH</a:t>
            </a:r>
          </a:p>
          <a:p>
            <a:pPr marL="285750" indent="-285750">
              <a:buFont typeface="Arial" panose="020B0604020202020204" pitchFamily="34" charset="0"/>
              <a:buChar char="•"/>
            </a:pPr>
            <a:r>
              <a:rPr lang="en-GB" dirty="0"/>
              <a:t>OPSUMIT</a:t>
            </a:r>
            <a:r>
              <a:rPr lang="en-GB" baseline="30000" dirty="0"/>
              <a:t>®</a:t>
            </a:r>
            <a:r>
              <a:rPr lang="en-GB" dirty="0"/>
              <a:t> is efficacious as first line therapy in treatment-naïve incident and prevalent patients</a:t>
            </a:r>
          </a:p>
        </p:txBody>
      </p:sp>
      <p:sp>
        <p:nvSpPr>
          <p:cNvPr id="4" name="Slide Number Placeholder 3"/>
          <p:cNvSpPr>
            <a:spLocks noGrp="1"/>
          </p:cNvSpPr>
          <p:nvPr>
            <p:ph type="sldNum" sz="quarter" idx="10"/>
          </p:nvPr>
        </p:nvSpPr>
        <p:spPr/>
        <p:txBody>
          <a:bodyPr/>
          <a:lstStyle/>
          <a:p>
            <a:fld id="{77B9F081-8237-481A-BED5-869ED39CB630}" type="slidenum">
              <a:rPr lang="en-GB" smtClean="0"/>
              <a:t>61</a:t>
            </a:fld>
            <a:endParaRPr lang="en-GB" dirty="0"/>
          </a:p>
        </p:txBody>
      </p:sp>
    </p:spTree>
    <p:extLst>
      <p:ext uri="{BB962C8B-B14F-4D97-AF65-F5344CB8AC3E}">
        <p14:creationId xmlns:p14="http://schemas.microsoft.com/office/powerpoint/2010/main" val="4024777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62</a:t>
            </a:fld>
            <a:endParaRPr lang="en-GB" dirty="0"/>
          </a:p>
        </p:txBody>
      </p:sp>
    </p:spTree>
    <p:extLst>
      <p:ext uri="{BB962C8B-B14F-4D97-AF65-F5344CB8AC3E}">
        <p14:creationId xmlns:p14="http://schemas.microsoft.com/office/powerpoint/2010/main" val="2901689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Please note, these results are not part of the primary endpoint. </a:t>
            </a:r>
          </a:p>
          <a:p>
            <a:pPr marL="0" indent="0">
              <a:buNone/>
            </a:pPr>
            <a:r>
              <a:rPr lang="en-GB" sz="1200" dirty="0"/>
              <a:t>For</a:t>
            </a:r>
            <a:r>
              <a:rPr lang="en-GB" sz="1200" baseline="0" dirty="0"/>
              <a:t> additional information of hospitalisation and death as part of the primary endpoint with </a:t>
            </a:r>
            <a:r>
              <a:rPr lang="en-GB" sz="1200" dirty="0"/>
              <a:t>OPSUMIT</a:t>
            </a:r>
            <a:r>
              <a:rPr lang="en-GB" sz="1200" baseline="30000" dirty="0"/>
              <a:t>®</a:t>
            </a:r>
            <a:r>
              <a:rPr lang="en-GB" sz="1200" baseline="0" dirty="0"/>
              <a:t>, please refer to the Seraphin clinical trial section in the slide repository:</a:t>
            </a:r>
          </a:p>
          <a:p>
            <a:pPr marL="285750" indent="-285750">
              <a:buFont typeface="Arial" panose="020B0604020202020204" pitchFamily="34" charset="0"/>
              <a:buChar char="•"/>
            </a:pPr>
            <a:r>
              <a:rPr lang="en-GB" sz="1200" dirty="0"/>
              <a:t>OPSUMIT</a:t>
            </a:r>
            <a:r>
              <a:rPr lang="en-GB" sz="1200" baseline="30000" dirty="0"/>
              <a:t>®</a:t>
            </a:r>
            <a:r>
              <a:rPr lang="en-GB" sz="1200" dirty="0"/>
              <a:t> significantly reduces the risk of PAH-related hospitalisation vs PLACEBO</a:t>
            </a:r>
            <a:endParaRPr lang="en-GB" sz="1200" baseline="30000" dirty="0"/>
          </a:p>
          <a:p>
            <a:pPr marL="0" indent="0">
              <a:buFont typeface="Arial" panose="020B0604020202020204" pitchFamily="34" charset="0"/>
              <a:buNone/>
            </a:pPr>
            <a:endParaRPr lang="en-GB" sz="1200" baseline="0" dirty="0"/>
          </a:p>
          <a:p>
            <a:pPr marL="0" indent="0">
              <a:buFont typeface="Arial" panose="020B0604020202020204" pitchFamily="34" charset="0"/>
              <a:buNone/>
            </a:pPr>
            <a:r>
              <a:rPr lang="en-GB" sz="1200" baseline="0" dirty="0"/>
              <a:t>For the economic outcomes of reduces hospitalisations, please refer to the economic value section in the slide repository. </a:t>
            </a:r>
            <a:endParaRPr lang="en-GB" sz="1200" dirty="0"/>
          </a:p>
        </p:txBody>
      </p:sp>
      <p:sp>
        <p:nvSpPr>
          <p:cNvPr id="4" name="Slide Number Placeholder 3"/>
          <p:cNvSpPr>
            <a:spLocks noGrp="1"/>
          </p:cNvSpPr>
          <p:nvPr>
            <p:ph type="sldNum" sz="quarter" idx="10"/>
          </p:nvPr>
        </p:nvSpPr>
        <p:spPr/>
        <p:txBody>
          <a:bodyPr/>
          <a:lstStyle/>
          <a:p>
            <a:fld id="{77B9F081-8237-481A-BED5-869ED39CB630}" type="slidenum">
              <a:rPr lang="en-GB" smtClean="0"/>
              <a:t>63</a:t>
            </a:fld>
            <a:endParaRPr lang="en-GB" dirty="0"/>
          </a:p>
        </p:txBody>
      </p:sp>
    </p:spTree>
    <p:extLst>
      <p:ext uri="{BB962C8B-B14F-4D97-AF65-F5344CB8AC3E}">
        <p14:creationId xmlns:p14="http://schemas.microsoft.com/office/powerpoint/2010/main" val="1840158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For background on the impact</a:t>
            </a:r>
            <a:r>
              <a:rPr lang="en-GB" baseline="0" dirty="0"/>
              <a:t> of PAH on the quality of life in patients, please refer to the burden of disease section in the slide repository: </a:t>
            </a:r>
          </a:p>
          <a:p>
            <a:pPr marL="285750" indent="-285750">
              <a:buFont typeface="Arial" panose="020B0604020202020204" pitchFamily="34" charset="0"/>
              <a:buChar char="•"/>
            </a:pPr>
            <a:r>
              <a:rPr lang="en-GB" baseline="0" dirty="0"/>
              <a:t>PAH poses a major burden on the daily life of patients</a:t>
            </a:r>
          </a:p>
          <a:p>
            <a:pPr marL="285750" indent="-285750">
              <a:buFont typeface="Arial" panose="020B0604020202020204" pitchFamily="34" charset="0"/>
              <a:buChar char="•"/>
            </a:pPr>
            <a:r>
              <a:rPr lang="en-GB" dirty="0"/>
              <a:t>PAH</a:t>
            </a:r>
            <a:r>
              <a:rPr lang="en-GB" baseline="0" dirty="0"/>
              <a:t> </a:t>
            </a:r>
            <a:r>
              <a:rPr lang="en-GB" dirty="0"/>
              <a:t>poses a major burden on the daily life of carers</a:t>
            </a:r>
          </a:p>
          <a:p>
            <a:pPr marL="285750" indent="-285750">
              <a:buFont typeface="Arial" panose="020B0604020202020204" pitchFamily="34" charset="0"/>
              <a:buChar char="•"/>
            </a:pPr>
            <a:r>
              <a:rPr lang="en-GB" dirty="0"/>
              <a:t>PAH poses a major burden on patient’s quality of life</a:t>
            </a:r>
          </a:p>
          <a:p>
            <a:pPr marL="0" indent="0">
              <a:buNone/>
            </a:pPr>
            <a:endParaRPr lang="en-GB" baseline="0" dirty="0"/>
          </a:p>
          <a:p>
            <a:pPr marL="0" indent="0">
              <a:buNone/>
            </a:pPr>
            <a:r>
              <a:rPr lang="en-GB" baseline="0" dirty="0"/>
              <a:t>For additional information on quality of life measures in the Seraphin trial, please refer to the Seraphin trial section in the slide repository:</a:t>
            </a:r>
          </a:p>
          <a:p>
            <a:pPr marL="285750" indent="-285750">
              <a:buFont typeface="Arial" panose="020B0604020202020204" pitchFamily="34" charset="0"/>
              <a:buChar char="•"/>
            </a:pPr>
            <a:r>
              <a:rPr lang="en-GB" dirty="0"/>
              <a:t>Treatment with OPSUMIT</a:t>
            </a:r>
            <a:r>
              <a:rPr lang="en-GB" baseline="30000" dirty="0"/>
              <a:t>®</a:t>
            </a:r>
            <a:r>
              <a:rPr lang="en-GB" dirty="0"/>
              <a:t> is associated with reduced risk of a deterioration in quality of life</a:t>
            </a:r>
            <a:endParaRPr lang="en-GB" baseline="0" dirty="0"/>
          </a:p>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64</a:t>
            </a:fld>
            <a:endParaRPr lang="en-GB" dirty="0"/>
          </a:p>
        </p:txBody>
      </p:sp>
    </p:spTree>
    <p:extLst>
      <p:ext uri="{BB962C8B-B14F-4D97-AF65-F5344CB8AC3E}">
        <p14:creationId xmlns:p14="http://schemas.microsoft.com/office/powerpoint/2010/main" val="2268810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65</a:t>
            </a:fld>
            <a:endParaRPr lang="en-GB" dirty="0"/>
          </a:p>
        </p:txBody>
      </p:sp>
    </p:spTree>
    <p:extLst>
      <p:ext uri="{BB962C8B-B14F-4D97-AF65-F5344CB8AC3E}">
        <p14:creationId xmlns:p14="http://schemas.microsoft.com/office/powerpoint/2010/main" val="2283579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Please note:</a:t>
            </a:r>
          </a:p>
          <a:p>
            <a:pPr marL="285750" indent="-285750">
              <a:buFont typeface="Arial" panose="020B0604020202020204" pitchFamily="34" charset="0"/>
              <a:buChar char="•"/>
            </a:pPr>
            <a:r>
              <a:rPr lang="en-GB" dirty="0"/>
              <a:t>This data is not derived from head-to-head trials and has</a:t>
            </a:r>
            <a:r>
              <a:rPr lang="en-GB" baseline="0" dirty="0"/>
              <a:t> been presented to contrast the incidence of abnormal liver function between </a:t>
            </a:r>
            <a:r>
              <a:rPr lang="en-GB" dirty="0"/>
              <a:t>OPSUMIT</a:t>
            </a:r>
            <a:r>
              <a:rPr lang="en-GB" baseline="30000" dirty="0"/>
              <a:t>®</a:t>
            </a:r>
            <a:r>
              <a:rPr lang="en-GB" baseline="0" dirty="0"/>
              <a:t> and bosentan</a:t>
            </a:r>
          </a:p>
          <a:p>
            <a:pPr marL="285750" indent="-285750">
              <a:buFont typeface="Arial" panose="020B0604020202020204" pitchFamily="34" charset="0"/>
              <a:buChar char="•"/>
            </a:pPr>
            <a:endParaRPr lang="en-GB" dirty="0"/>
          </a:p>
          <a:p>
            <a:pPr marL="0" indent="0">
              <a:buNone/>
            </a:pPr>
            <a:r>
              <a:rPr lang="en-GB" dirty="0"/>
              <a:t>For additional information</a:t>
            </a:r>
            <a:r>
              <a:rPr lang="en-GB" baseline="0" dirty="0"/>
              <a:t> on the safety of </a:t>
            </a:r>
            <a:r>
              <a:rPr lang="en-GB" dirty="0"/>
              <a:t>OPSUMIT</a:t>
            </a:r>
            <a:r>
              <a:rPr lang="en-GB" baseline="30000" dirty="0"/>
              <a:t>®</a:t>
            </a:r>
            <a:r>
              <a:rPr lang="en-GB" baseline="0" dirty="0"/>
              <a:t>, please refer to the Seraphin trial section in the slide repository:</a:t>
            </a:r>
          </a:p>
          <a:p>
            <a:pPr marL="285750" indent="-285750">
              <a:buFont typeface="Arial" panose="020B0604020202020204" pitchFamily="34" charset="0"/>
              <a:buChar char="•"/>
            </a:pPr>
            <a:r>
              <a:rPr lang="en-GB" dirty="0"/>
              <a:t>OPSUMIT</a:t>
            </a:r>
            <a:r>
              <a:rPr lang="en-GB" baseline="30000" dirty="0"/>
              <a:t>®</a:t>
            </a:r>
            <a:r>
              <a:rPr lang="en-GB" dirty="0"/>
              <a:t> does not require any dose adjustments in patients with mild and moderate hepatic and renal impairment</a:t>
            </a:r>
          </a:p>
          <a:p>
            <a:pPr marL="285750" indent="-285750">
              <a:buFont typeface="Arial" panose="020B0604020202020204" pitchFamily="34" charset="0"/>
              <a:buChar char="•"/>
            </a:pPr>
            <a:r>
              <a:rPr lang="en-GB" dirty="0"/>
              <a:t>OPSUMIT</a:t>
            </a:r>
            <a:r>
              <a:rPr lang="en-GB" baseline="30000" dirty="0"/>
              <a:t>®</a:t>
            </a:r>
            <a:r>
              <a:rPr lang="en-GB" dirty="0"/>
              <a:t> safety profile</a:t>
            </a:r>
          </a:p>
        </p:txBody>
      </p:sp>
      <p:sp>
        <p:nvSpPr>
          <p:cNvPr id="4" name="Slide Number Placeholder 3"/>
          <p:cNvSpPr>
            <a:spLocks noGrp="1"/>
          </p:cNvSpPr>
          <p:nvPr>
            <p:ph type="sldNum" sz="quarter" idx="10"/>
          </p:nvPr>
        </p:nvSpPr>
        <p:spPr/>
        <p:txBody>
          <a:bodyPr/>
          <a:lstStyle/>
          <a:p>
            <a:fld id="{77B9F081-8237-481A-BED5-869ED39CB630}" type="slidenum">
              <a:rPr lang="en-GB" smtClean="0"/>
              <a:t>66</a:t>
            </a:fld>
            <a:endParaRPr lang="en-GB" dirty="0"/>
          </a:p>
        </p:txBody>
      </p:sp>
    </p:spTree>
    <p:extLst>
      <p:ext uri="{BB962C8B-B14F-4D97-AF65-F5344CB8AC3E}">
        <p14:creationId xmlns:p14="http://schemas.microsoft.com/office/powerpoint/2010/main" val="3002382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67</a:t>
            </a:fld>
            <a:endParaRPr lang="en-GB" dirty="0"/>
          </a:p>
        </p:txBody>
      </p:sp>
    </p:spTree>
    <p:extLst>
      <p:ext uri="{BB962C8B-B14F-4D97-AF65-F5344CB8AC3E}">
        <p14:creationId xmlns:p14="http://schemas.microsoft.com/office/powerpoint/2010/main" val="1262446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68</a:t>
            </a:fld>
            <a:endParaRPr lang="en-GB" dirty="0"/>
          </a:p>
        </p:txBody>
      </p:sp>
    </p:spTree>
    <p:extLst>
      <p:ext uri="{BB962C8B-B14F-4D97-AF65-F5344CB8AC3E}">
        <p14:creationId xmlns:p14="http://schemas.microsoft.com/office/powerpoint/2010/main" val="3820680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For an</a:t>
            </a:r>
            <a:r>
              <a:rPr lang="en-GB" baseline="0" dirty="0"/>
              <a:t> additional study investigating switching from bosentan to </a:t>
            </a:r>
            <a:r>
              <a:rPr lang="en-GB" dirty="0"/>
              <a:t>OPSUMIT</a:t>
            </a:r>
            <a:r>
              <a:rPr lang="en-GB" baseline="30000" dirty="0"/>
              <a:t>®</a:t>
            </a:r>
            <a:r>
              <a:rPr lang="en-GB" baseline="0" dirty="0"/>
              <a:t>, please refer to the value vs bosentan section in the slide repository:</a:t>
            </a:r>
          </a:p>
          <a:p>
            <a:pPr marL="285750" indent="-285750">
              <a:buFont typeface="Arial" panose="020B0604020202020204" pitchFamily="34" charset="0"/>
              <a:buChar char="•"/>
            </a:pPr>
            <a:r>
              <a:rPr lang="en-GB" dirty="0"/>
              <a:t>Switching from bosentan to OPSUMIT® appears to be effective (2)</a:t>
            </a:r>
          </a:p>
        </p:txBody>
      </p:sp>
      <p:sp>
        <p:nvSpPr>
          <p:cNvPr id="4" name="Slide Number Placeholder 3"/>
          <p:cNvSpPr>
            <a:spLocks noGrp="1"/>
          </p:cNvSpPr>
          <p:nvPr>
            <p:ph type="sldNum" sz="quarter" idx="10"/>
          </p:nvPr>
        </p:nvSpPr>
        <p:spPr/>
        <p:txBody>
          <a:bodyPr/>
          <a:lstStyle/>
          <a:p>
            <a:fld id="{77B9F081-8237-481A-BED5-869ED39CB630}" type="slidenum">
              <a:rPr lang="en-GB" smtClean="0"/>
              <a:t>69</a:t>
            </a:fld>
            <a:endParaRPr lang="en-GB" dirty="0"/>
          </a:p>
        </p:txBody>
      </p:sp>
    </p:spTree>
    <p:extLst>
      <p:ext uri="{BB962C8B-B14F-4D97-AF65-F5344CB8AC3E}">
        <p14:creationId xmlns:p14="http://schemas.microsoft.com/office/powerpoint/2010/main" val="265385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dirty="0"/>
              <a:t>Please note:</a:t>
            </a:r>
          </a:p>
          <a:p>
            <a:pPr marL="171450" indent="-171450">
              <a:buFont typeface="Arial" panose="020B0604020202020204" pitchFamily="34" charset="0"/>
              <a:buChar char="•"/>
            </a:pPr>
            <a:r>
              <a:rPr lang="en-GB" sz="1000" dirty="0"/>
              <a:t>In some countries only</a:t>
            </a:r>
            <a:r>
              <a:rPr lang="en-GB" sz="1000" baseline="0" dirty="0"/>
              <a:t> specific aetiologies of PAH may be classed as an orphan/rare disease</a:t>
            </a:r>
          </a:p>
          <a:p>
            <a:pPr marL="0" indent="0">
              <a:buNone/>
            </a:pPr>
            <a:endParaRPr lang="en-GB" dirty="0"/>
          </a:p>
          <a:p>
            <a:pPr marL="0" indent="0">
              <a:buNone/>
            </a:pPr>
            <a:r>
              <a:rPr lang="en-GB" dirty="0"/>
              <a:t>Further</a:t>
            </a:r>
            <a:r>
              <a:rPr lang="en-GB" baseline="0" dirty="0"/>
              <a:t> background information on PAH is provided in the PAH background section of the slide repository, including:</a:t>
            </a:r>
          </a:p>
          <a:p>
            <a:pPr marL="285750" indent="-285750">
              <a:buFont typeface="Arial" panose="020B0604020202020204" pitchFamily="34" charset="0"/>
              <a:buChar char="•"/>
            </a:pPr>
            <a:r>
              <a:rPr lang="en-GB" dirty="0"/>
              <a:t>PAH</a:t>
            </a:r>
            <a:r>
              <a:rPr lang="en-GB" baseline="0" dirty="0"/>
              <a:t> is a progressive and fatal disease of the pulmonary vasculature (disease pathology)</a:t>
            </a:r>
          </a:p>
          <a:p>
            <a:pPr marL="285750" indent="-285750">
              <a:buFont typeface="Arial" panose="020B0604020202020204" pitchFamily="34" charset="0"/>
              <a:buChar char="•"/>
            </a:pPr>
            <a:r>
              <a:rPr lang="en-GB" baseline="0" dirty="0"/>
              <a:t>PAH Epidemiology</a:t>
            </a:r>
          </a:p>
          <a:p>
            <a:pPr marL="285750" indent="-285750">
              <a:buFont typeface="Arial" panose="020B0604020202020204" pitchFamily="34" charset="0"/>
              <a:buChar char="•"/>
            </a:pPr>
            <a:r>
              <a:rPr lang="en-GB" baseline="0" dirty="0"/>
              <a:t>PAH includes several disease aetiologies</a:t>
            </a:r>
          </a:p>
          <a:p>
            <a:pPr marL="285750" indent="-285750">
              <a:buFont typeface="Arial" panose="020B0604020202020204" pitchFamily="34" charset="0"/>
              <a:buChar char="•"/>
            </a:pPr>
            <a:endParaRPr lang="en-GB" dirty="0"/>
          </a:p>
          <a:p>
            <a:pPr marL="0" indent="0">
              <a:buNone/>
            </a:pPr>
            <a:r>
              <a:rPr lang="en-GB" dirty="0"/>
              <a:t>Further information</a:t>
            </a:r>
            <a:r>
              <a:rPr lang="en-GB" baseline="0" dirty="0"/>
              <a:t> on the burden of the disease is available in the burden of disease section, including:</a:t>
            </a:r>
          </a:p>
          <a:p>
            <a:pPr marL="285750" indent="-285750">
              <a:buFont typeface="Arial" panose="020B0604020202020204" pitchFamily="34" charset="0"/>
              <a:buChar char="•"/>
            </a:pPr>
            <a:r>
              <a:rPr lang="en-GB" baseline="0" dirty="0"/>
              <a:t>PAH manifests in non-specific symptoms which become increasingly debilitating with disease severity</a:t>
            </a:r>
          </a:p>
          <a:p>
            <a:pPr marL="285750" indent="-285750">
              <a:buFont typeface="Arial" panose="020B0604020202020204" pitchFamily="34" charset="0"/>
              <a:buChar char="•"/>
            </a:pPr>
            <a:r>
              <a:rPr lang="en-GB" baseline="0" dirty="0"/>
              <a:t>PAH is commonly diagnosed late</a:t>
            </a:r>
          </a:p>
          <a:p>
            <a:pPr marL="285750" indent="-285750">
              <a:buFont typeface="Arial" panose="020B0604020202020204" pitchFamily="34" charset="0"/>
              <a:buChar char="•"/>
            </a:pPr>
            <a:r>
              <a:rPr lang="en-GB" baseline="0" dirty="0"/>
              <a:t>PAH is a rare but fatal disease when left untreated</a:t>
            </a:r>
          </a:p>
          <a:p>
            <a:pPr marL="285750" indent="-285750">
              <a:buFont typeface="Arial" panose="020B0604020202020204" pitchFamily="34" charset="0"/>
              <a:buChar char="•"/>
            </a:pPr>
            <a:r>
              <a:rPr lang="en-GB" baseline="0" dirty="0"/>
              <a:t>PAH mortality is associated with disease severity at diagnosis (functional class and risk group)</a:t>
            </a:r>
          </a:p>
          <a:p>
            <a:pPr marL="285750" indent="-285750">
              <a:buFont typeface="Arial" panose="020B0604020202020204" pitchFamily="34" charset="0"/>
              <a:buChar char="•"/>
            </a:pPr>
            <a:r>
              <a:rPr lang="en-GB" baseline="0" dirty="0"/>
              <a:t>PAH poses a major burden on the daily life of patients</a:t>
            </a:r>
          </a:p>
          <a:p>
            <a:pPr marL="285750" indent="-285750">
              <a:buFont typeface="Arial" panose="020B0604020202020204" pitchFamily="34" charset="0"/>
              <a:buChar char="•"/>
            </a:pPr>
            <a:r>
              <a:rPr lang="en-GB" dirty="0"/>
              <a:t>PAH</a:t>
            </a:r>
            <a:r>
              <a:rPr lang="en-GB" baseline="0" dirty="0"/>
              <a:t> </a:t>
            </a:r>
            <a:r>
              <a:rPr lang="en-GB" dirty="0"/>
              <a:t>poses a major burden on the daily life of carers</a:t>
            </a:r>
          </a:p>
          <a:p>
            <a:pPr marL="285750" indent="-285750">
              <a:buFont typeface="Arial" panose="020B0604020202020204" pitchFamily="34" charset="0"/>
              <a:buChar char="•"/>
            </a:pPr>
            <a:r>
              <a:rPr lang="en-GB" dirty="0"/>
              <a:t>PAH poses a major burden on patient’s quality of life</a:t>
            </a:r>
          </a:p>
          <a:p>
            <a:pPr marL="342900" indent="-342900">
              <a:buAutoNum type="arabicPeriod"/>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6</a:t>
            </a:fld>
            <a:endParaRPr lang="en-GB" dirty="0"/>
          </a:p>
        </p:txBody>
      </p:sp>
    </p:spTree>
    <p:extLst>
      <p:ext uri="{BB962C8B-B14F-4D97-AF65-F5344CB8AC3E}">
        <p14:creationId xmlns:p14="http://schemas.microsoft.com/office/powerpoint/2010/main" val="3050467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70</a:t>
            </a:fld>
            <a:endParaRPr lang="en-GB" dirty="0"/>
          </a:p>
        </p:txBody>
      </p:sp>
    </p:spTree>
    <p:extLst>
      <p:ext uri="{BB962C8B-B14F-4D97-AF65-F5344CB8AC3E}">
        <p14:creationId xmlns:p14="http://schemas.microsoft.com/office/powerpoint/2010/main" val="2347230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71</a:t>
            </a:fld>
            <a:endParaRPr lang="en-GB" dirty="0"/>
          </a:p>
        </p:txBody>
      </p:sp>
    </p:spTree>
    <p:extLst>
      <p:ext uri="{BB962C8B-B14F-4D97-AF65-F5344CB8AC3E}">
        <p14:creationId xmlns:p14="http://schemas.microsoft.com/office/powerpoint/2010/main" val="1854621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72</a:t>
            </a:fld>
            <a:endParaRPr lang="en-GB" dirty="0"/>
          </a:p>
        </p:txBody>
      </p:sp>
    </p:spTree>
    <p:extLst>
      <p:ext uri="{BB962C8B-B14F-4D97-AF65-F5344CB8AC3E}">
        <p14:creationId xmlns:p14="http://schemas.microsoft.com/office/powerpoint/2010/main" val="1936662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73</a:t>
            </a:fld>
            <a:endParaRPr lang="en-GB" dirty="0"/>
          </a:p>
        </p:txBody>
      </p:sp>
    </p:spTree>
    <p:extLst>
      <p:ext uri="{BB962C8B-B14F-4D97-AF65-F5344CB8AC3E}">
        <p14:creationId xmlns:p14="http://schemas.microsoft.com/office/powerpoint/2010/main" val="34682891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74</a:t>
            </a:fld>
            <a:endParaRPr lang="en-GB" dirty="0"/>
          </a:p>
        </p:txBody>
      </p:sp>
    </p:spTree>
    <p:extLst>
      <p:ext uri="{BB962C8B-B14F-4D97-AF65-F5344CB8AC3E}">
        <p14:creationId xmlns:p14="http://schemas.microsoft.com/office/powerpoint/2010/main" val="1708372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0" i="0" u="none" strike="noStrike" kern="1200" baseline="30000" dirty="0" err="1">
                <a:solidFill>
                  <a:schemeClr val="tx1"/>
                </a:solidFill>
                <a:latin typeface="+mn-lt"/>
                <a:ea typeface="+mn-ea"/>
                <a:cs typeface="+mn-cs"/>
              </a:rPr>
              <a:t>a</a:t>
            </a:r>
            <a:r>
              <a:rPr lang="en-GB" sz="1600" b="0" i="0" u="none" strike="noStrike" kern="1200" baseline="0" dirty="0" err="1">
                <a:solidFill>
                  <a:schemeClr val="tx1"/>
                </a:solidFill>
                <a:latin typeface="+mn-lt"/>
                <a:ea typeface="+mn-ea"/>
                <a:cs typeface="+mn-cs"/>
              </a:rPr>
              <a:t>Class</a:t>
            </a:r>
            <a:r>
              <a:rPr lang="en-GB" sz="1600" b="0" i="0" u="none" strike="noStrike" kern="1200" baseline="0" dirty="0">
                <a:solidFill>
                  <a:schemeClr val="tx1"/>
                </a:solidFill>
                <a:latin typeface="+mn-lt"/>
                <a:ea typeface="+mn-ea"/>
                <a:cs typeface="+mn-cs"/>
              </a:rPr>
              <a:t> of recommendation. </a:t>
            </a:r>
            <a:r>
              <a:rPr lang="en-GB" sz="1600" b="0" i="0" u="none" strike="noStrike" kern="1200" baseline="30000" dirty="0" err="1">
                <a:solidFill>
                  <a:schemeClr val="tx1"/>
                </a:solidFill>
                <a:latin typeface="+mn-lt"/>
                <a:ea typeface="+mn-ea"/>
                <a:cs typeface="+mn-cs"/>
              </a:rPr>
              <a:t>b</a:t>
            </a:r>
            <a:r>
              <a:rPr lang="en-GB" sz="1600" b="0" i="0" u="none" strike="noStrike" kern="1200" baseline="0" dirty="0" err="1">
                <a:solidFill>
                  <a:schemeClr val="tx1"/>
                </a:solidFill>
                <a:latin typeface="+mn-lt"/>
                <a:ea typeface="+mn-ea"/>
                <a:cs typeface="+mn-cs"/>
              </a:rPr>
              <a:t>Level</a:t>
            </a:r>
            <a:r>
              <a:rPr lang="en-GB" sz="1600" b="0" i="0" u="none" strike="noStrike" kern="1200" baseline="0" dirty="0">
                <a:solidFill>
                  <a:schemeClr val="tx1"/>
                </a:solidFill>
                <a:latin typeface="+mn-lt"/>
                <a:ea typeface="+mn-ea"/>
                <a:cs typeface="+mn-cs"/>
              </a:rPr>
              <a:t> of evidence. </a:t>
            </a: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75</a:t>
            </a:fld>
            <a:endParaRPr lang="en-GB" dirty="0"/>
          </a:p>
        </p:txBody>
      </p:sp>
    </p:spTree>
    <p:extLst>
      <p:ext uri="{BB962C8B-B14F-4D97-AF65-F5344CB8AC3E}">
        <p14:creationId xmlns:p14="http://schemas.microsoft.com/office/powerpoint/2010/main" val="17613404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Please note:</a:t>
            </a:r>
          </a:p>
          <a:p>
            <a:pPr marL="285750" indent="-285750">
              <a:buFont typeface="Arial" panose="020B0604020202020204" pitchFamily="34" charset="0"/>
              <a:buChar char="•"/>
            </a:pPr>
            <a:r>
              <a:rPr lang="en-GB" dirty="0"/>
              <a:t>“Data on file” may not be accepted</a:t>
            </a:r>
            <a:r>
              <a:rPr lang="en-GB" baseline="0" dirty="0"/>
              <a:t> during regulatory and compliance review in certain countries</a:t>
            </a: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76</a:t>
            </a:fld>
            <a:endParaRPr lang="en-GB" dirty="0"/>
          </a:p>
        </p:txBody>
      </p:sp>
    </p:spTree>
    <p:extLst>
      <p:ext uri="{BB962C8B-B14F-4D97-AF65-F5344CB8AC3E}">
        <p14:creationId xmlns:p14="http://schemas.microsoft.com/office/powerpoint/2010/main" val="1939430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77</a:t>
            </a:fld>
            <a:endParaRPr lang="en-GB" dirty="0"/>
          </a:p>
        </p:txBody>
      </p:sp>
    </p:spTree>
    <p:extLst>
      <p:ext uri="{BB962C8B-B14F-4D97-AF65-F5344CB8AC3E}">
        <p14:creationId xmlns:p14="http://schemas.microsoft.com/office/powerpoint/2010/main" val="3625760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dirty="0"/>
              <a:t>Please note:</a:t>
            </a:r>
          </a:p>
          <a:p>
            <a:pPr marL="285750" indent="-285750">
              <a:buFont typeface="Arial" panose="020B0604020202020204" pitchFamily="34" charset="0"/>
              <a:buChar char="•"/>
            </a:pPr>
            <a:r>
              <a:rPr lang="en-GB" sz="1600" dirty="0"/>
              <a:t>In certain countries, the use of unpublished data and ‘data on file’ may not be used in external communications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78</a:t>
            </a:fld>
            <a:endParaRPr lang="en-GB" dirty="0"/>
          </a:p>
        </p:txBody>
      </p:sp>
    </p:spTree>
    <p:extLst>
      <p:ext uri="{BB962C8B-B14F-4D97-AF65-F5344CB8AC3E}">
        <p14:creationId xmlns:p14="http://schemas.microsoft.com/office/powerpoint/2010/main" val="19685432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79</a:t>
            </a:fld>
            <a:endParaRPr lang="en-GB" dirty="0"/>
          </a:p>
        </p:txBody>
      </p:sp>
    </p:spTree>
    <p:extLst>
      <p:ext uri="{BB962C8B-B14F-4D97-AF65-F5344CB8AC3E}">
        <p14:creationId xmlns:p14="http://schemas.microsoft.com/office/powerpoint/2010/main" val="398886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is an editable pie chart</a:t>
            </a:r>
            <a:r>
              <a:rPr lang="en-GB" baseline="0" dirty="0"/>
              <a:t> which can be adapted according to local needs</a:t>
            </a: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9</a:t>
            </a:fld>
            <a:endParaRPr lang="en-GB" dirty="0"/>
          </a:p>
        </p:txBody>
      </p:sp>
    </p:spTree>
    <p:extLst>
      <p:ext uri="{BB962C8B-B14F-4D97-AF65-F5344CB8AC3E}">
        <p14:creationId xmlns:p14="http://schemas.microsoft.com/office/powerpoint/2010/main" val="3215643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Please note:</a:t>
            </a:r>
          </a:p>
          <a:p>
            <a:pPr marL="285750" indent="-285750">
              <a:buFont typeface="Arial" panose="020B0604020202020204" pitchFamily="34" charset="0"/>
              <a:buChar char="•"/>
            </a:pPr>
            <a:r>
              <a:rPr lang="en-GB" dirty="0"/>
              <a:t>In certain countries, the use of unpublished data and ‘data on file’ may not be used in external communications</a:t>
            </a:r>
          </a:p>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80</a:t>
            </a:fld>
            <a:endParaRPr lang="en-GB" dirty="0"/>
          </a:p>
        </p:txBody>
      </p:sp>
    </p:spTree>
    <p:extLst>
      <p:ext uri="{BB962C8B-B14F-4D97-AF65-F5344CB8AC3E}">
        <p14:creationId xmlns:p14="http://schemas.microsoft.com/office/powerpoint/2010/main" val="3276195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B9F081-8237-481A-BED5-869ED39CB630}" type="slidenum">
              <a:rPr lang="en-GB" smtClean="0"/>
              <a:t>81</a:t>
            </a:fld>
            <a:endParaRPr lang="en-GB" dirty="0"/>
          </a:p>
        </p:txBody>
      </p:sp>
    </p:spTree>
    <p:extLst>
      <p:ext uri="{BB962C8B-B14F-4D97-AF65-F5344CB8AC3E}">
        <p14:creationId xmlns:p14="http://schemas.microsoft.com/office/powerpoint/2010/main" val="28023993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B9F081-8237-481A-BED5-869ED39CB630}" type="slidenum">
              <a:rPr lang="en-GB" smtClean="0"/>
              <a:t>82</a:t>
            </a:fld>
            <a:endParaRPr lang="en-GB" dirty="0"/>
          </a:p>
        </p:txBody>
      </p:sp>
    </p:spTree>
    <p:extLst>
      <p:ext uri="{BB962C8B-B14F-4D97-AF65-F5344CB8AC3E}">
        <p14:creationId xmlns:p14="http://schemas.microsoft.com/office/powerpoint/2010/main" val="33489326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83</a:t>
            </a:fld>
            <a:endParaRPr lang="en-GB" dirty="0"/>
          </a:p>
        </p:txBody>
      </p:sp>
    </p:spTree>
    <p:extLst>
      <p:ext uri="{BB962C8B-B14F-4D97-AF65-F5344CB8AC3E}">
        <p14:creationId xmlns:p14="http://schemas.microsoft.com/office/powerpoint/2010/main" val="20381578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7B9F081-8237-481A-BED5-869ED39CB63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26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B9F081-8237-481A-BED5-869ED39CB630}" type="slidenum">
              <a:rPr lang="en-GB" smtClean="0"/>
              <a:t>12</a:t>
            </a:fld>
            <a:endParaRPr lang="en-GB" dirty="0"/>
          </a:p>
        </p:txBody>
      </p:sp>
    </p:spTree>
    <p:extLst>
      <p:ext uri="{BB962C8B-B14F-4D97-AF65-F5344CB8AC3E}">
        <p14:creationId xmlns:p14="http://schemas.microsoft.com/office/powerpoint/2010/main" val="218046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B9F081-8237-481A-BED5-869ED39CB630}" type="slidenum">
              <a:rPr lang="en-GB" smtClean="0"/>
              <a:t>19</a:t>
            </a:fld>
            <a:endParaRPr lang="en-GB" dirty="0"/>
          </a:p>
        </p:txBody>
      </p:sp>
    </p:spTree>
    <p:extLst>
      <p:ext uri="{BB962C8B-B14F-4D97-AF65-F5344CB8AC3E}">
        <p14:creationId xmlns:p14="http://schemas.microsoft.com/office/powerpoint/2010/main" val="311688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Please note:</a:t>
            </a:r>
          </a:p>
          <a:p>
            <a:pPr marL="285750" indent="-285750">
              <a:buFont typeface="Arial" panose="020B0604020202020204" pitchFamily="34" charset="0"/>
              <a:buChar char="•"/>
            </a:pPr>
            <a:r>
              <a:rPr lang="en-GB" dirty="0"/>
              <a:t>This slide has been added to highlight the relatively</a:t>
            </a:r>
            <a:r>
              <a:rPr lang="en-GB" baseline="0" dirty="0"/>
              <a:t> small</a:t>
            </a:r>
            <a:r>
              <a:rPr lang="en-GB" dirty="0"/>
              <a:t> impact of PAH</a:t>
            </a:r>
            <a:r>
              <a:rPr lang="en-GB" baseline="0" dirty="0"/>
              <a:t> medication on the overall healthcare budget</a:t>
            </a:r>
          </a:p>
          <a:p>
            <a:pPr marL="285750" indent="-285750">
              <a:buFont typeface="Arial" panose="020B0604020202020204" pitchFamily="34" charset="0"/>
              <a:buChar char="•"/>
            </a:pPr>
            <a:endParaRPr lang="en-GB" baseline="0" dirty="0"/>
          </a:p>
          <a:p>
            <a:pPr marL="0" indent="0">
              <a:buFont typeface="Arial" panose="020B0604020202020204" pitchFamily="34" charset="0"/>
              <a:buNone/>
            </a:pPr>
            <a:r>
              <a:rPr lang="en-GB" baseline="0" dirty="0"/>
              <a:t>For further information on the economic impact of PAH to patients/carers and the healthcare system, please refer to slides in the economic burden of PAH section in the slide repository:</a:t>
            </a:r>
          </a:p>
          <a:p>
            <a:pPr marL="285750" indent="-285750">
              <a:buFont typeface="Arial" panose="020B0604020202020204" pitchFamily="34" charset="0"/>
              <a:buChar char="•"/>
            </a:pPr>
            <a:r>
              <a:rPr lang="en-GB" b="0" dirty="0"/>
              <a:t>PAH</a:t>
            </a:r>
            <a:r>
              <a:rPr lang="en-GB" dirty="0"/>
              <a:t> is a major financial burden for patients and their carers</a:t>
            </a:r>
            <a:endParaRPr lang="en-GB" baseline="30000" dirty="0"/>
          </a:p>
          <a:p>
            <a:pPr marL="285750" indent="-285750">
              <a:buFont typeface="Arial" panose="020B0604020202020204" pitchFamily="34" charset="0"/>
              <a:buChar char="•"/>
            </a:pPr>
            <a:r>
              <a:rPr lang="en-GB" b="0" dirty="0"/>
              <a:t>PAH</a:t>
            </a:r>
            <a:r>
              <a:rPr lang="en-GB" dirty="0"/>
              <a:t> is associated with high per patient treatment costs (US, Germany)</a:t>
            </a:r>
            <a:endParaRPr lang="en-GB" baseline="30000" dirty="0"/>
          </a:p>
          <a:p>
            <a:pPr marL="285750" indent="-285750">
              <a:buFont typeface="Arial" panose="020B0604020202020204" pitchFamily="34" charset="0"/>
              <a:buChar char="•"/>
            </a:pPr>
            <a:r>
              <a:rPr lang="en-GB" dirty="0"/>
              <a:t>Hospitalisation is a significant cost factor</a:t>
            </a:r>
            <a:r>
              <a:rPr lang="en-GB" baseline="0" dirty="0"/>
              <a:t> (US)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For information on the economic value of </a:t>
            </a:r>
            <a:r>
              <a:rPr lang="en-GB" dirty="0"/>
              <a:t>OPSUMIT</a:t>
            </a:r>
            <a:r>
              <a:rPr lang="en-GB" baseline="30000" dirty="0"/>
              <a:t>®</a:t>
            </a:r>
            <a:r>
              <a:rPr lang="en-GB" baseline="0" dirty="0"/>
              <a:t> please see the economic value section, which includes:</a:t>
            </a:r>
          </a:p>
          <a:p>
            <a:pPr marL="285750" indent="-285750">
              <a:buFont typeface="Arial" panose="020B0604020202020204" pitchFamily="34" charset="0"/>
              <a:buChar char="•"/>
            </a:pPr>
            <a:r>
              <a:rPr lang="en-GB" dirty="0"/>
              <a:t>OPSUMIT</a:t>
            </a:r>
            <a:r>
              <a:rPr lang="en-GB" baseline="30000" dirty="0"/>
              <a:t>® </a:t>
            </a:r>
            <a:r>
              <a:rPr lang="en-GB" dirty="0"/>
              <a:t>is expected to reduce hospitalisation costs (US)</a:t>
            </a:r>
          </a:p>
        </p:txBody>
      </p:sp>
      <p:sp>
        <p:nvSpPr>
          <p:cNvPr id="4" name="Slide Number Placeholder 3"/>
          <p:cNvSpPr>
            <a:spLocks noGrp="1"/>
          </p:cNvSpPr>
          <p:nvPr>
            <p:ph type="sldNum" sz="quarter" idx="10"/>
          </p:nvPr>
        </p:nvSpPr>
        <p:spPr/>
        <p:txBody>
          <a:bodyPr/>
          <a:lstStyle/>
          <a:p>
            <a:fld id="{77B9F081-8237-481A-BED5-869ED39CB630}" type="slidenum">
              <a:rPr lang="en-GB" smtClean="0"/>
              <a:t>20</a:t>
            </a:fld>
            <a:endParaRPr lang="en-GB" dirty="0"/>
          </a:p>
        </p:txBody>
      </p:sp>
    </p:spTree>
    <p:extLst>
      <p:ext uri="{BB962C8B-B14F-4D97-AF65-F5344CB8AC3E}">
        <p14:creationId xmlns:p14="http://schemas.microsoft.com/office/powerpoint/2010/main" val="224770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Title Content">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42913" y="1341439"/>
            <a:ext cx="11306175" cy="458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hasCustomPrompt="1"/>
          </p:nvPr>
        </p:nvSpPr>
        <p:spPr>
          <a:xfrm>
            <a:off x="442913" y="439573"/>
            <a:ext cx="11306175" cy="901866"/>
          </a:xfrm>
        </p:spPr>
        <p:txBody>
          <a:bodyPr/>
          <a:lstStyle>
            <a:lvl1pPr>
              <a:lnSpc>
                <a:spcPct val="100000"/>
              </a:lnSpc>
              <a:defRPr sz="1800" cap="all" baseline="0">
                <a:solidFill>
                  <a:schemeClr val="bg2"/>
                </a:solidFill>
              </a:defRPr>
            </a:lvl1pPr>
          </a:lstStyle>
          <a:p>
            <a:r>
              <a:rPr lang="en-US" dirty="0"/>
              <a:t>CLICK TO EDIT MASTER TITLE STYLE</a:t>
            </a:r>
            <a:endParaRPr lang="en-GB" dirty="0"/>
          </a:p>
        </p:txBody>
      </p:sp>
      <p:sp>
        <p:nvSpPr>
          <p:cNvPr id="3" name="Text Placeholder 2"/>
          <p:cNvSpPr>
            <a:spLocks noGrp="1"/>
          </p:cNvSpPr>
          <p:nvPr>
            <p:ph type="body" sz="quarter" idx="16" hasCustomPrompt="1"/>
          </p:nvPr>
        </p:nvSpPr>
        <p:spPr>
          <a:xfrm>
            <a:off x="1948940" y="6583680"/>
            <a:ext cx="7164000" cy="144168"/>
          </a:xfrm>
        </p:spPr>
        <p:txBody>
          <a:bodyPr anchor="b" anchorCtr="0"/>
          <a:lstStyle>
            <a:lvl1pPr>
              <a:defRPr sz="700">
                <a:solidFill>
                  <a:schemeClr val="tx1">
                    <a:lumMod val="50000"/>
                    <a:lumOff val="50000"/>
                  </a:schemeClr>
                </a:solidFill>
              </a:defRPr>
            </a:lvl1pPr>
          </a:lstStyle>
          <a:p>
            <a:pPr lvl="0"/>
            <a:r>
              <a:rPr lang="en-US" dirty="0"/>
              <a:t>Click to insert references…</a:t>
            </a:r>
            <a:endParaRPr lang="en-GB"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84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1_Content with Bullets">
    <p:spTree>
      <p:nvGrpSpPr>
        <p:cNvPr id="1" name=""/>
        <p:cNvGrpSpPr/>
        <p:nvPr/>
      </p:nvGrpSpPr>
      <p:grpSpPr>
        <a:xfrm>
          <a:off x="0" y="0"/>
          <a:ext cx="0" cy="0"/>
          <a:chOff x="0" y="0"/>
          <a:chExt cx="0" cy="0"/>
        </a:xfrm>
      </p:grpSpPr>
      <p:sp>
        <p:nvSpPr>
          <p:cNvPr id="2" name="Rectangle 1"/>
          <p:cNvSpPr/>
          <p:nvPr userDrawn="1"/>
        </p:nvSpPr>
        <p:spPr>
          <a:xfrm>
            <a:off x="0" y="6105307"/>
            <a:ext cx="12192000" cy="13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3" name="Title 2"/>
          <p:cNvSpPr>
            <a:spLocks noGrp="1"/>
          </p:cNvSpPr>
          <p:nvPr>
            <p:ph type="title"/>
          </p:nvPr>
        </p:nvSpPr>
        <p:spPr>
          <a:xfrm>
            <a:off x="442913" y="3428999"/>
            <a:ext cx="5653087" cy="2063217"/>
          </a:xfrm>
        </p:spPr>
        <p:txBody>
          <a:bodyPr anchor="t"/>
          <a:lstStyle>
            <a:lvl1pPr>
              <a:defRPr sz="2400"/>
            </a:lvl1pPr>
          </a:lstStyle>
          <a:p>
            <a:r>
              <a:rPr lang="en-US" dirty="0"/>
              <a:t>Click to edit Master title style</a:t>
            </a:r>
            <a:endParaRPr lang="en-GB" dirty="0"/>
          </a:p>
        </p:txBody>
      </p:sp>
      <p:sp>
        <p:nvSpPr>
          <p:cNvPr id="24" name="Freeform 15"/>
          <p:cNvSpPr>
            <a:spLocks/>
          </p:cNvSpPr>
          <p:nvPr userDrawn="1"/>
        </p:nvSpPr>
        <p:spPr bwMode="auto">
          <a:xfrm>
            <a:off x="7096125" y="4457700"/>
            <a:ext cx="4806950" cy="2400300"/>
          </a:xfrm>
          <a:custGeom>
            <a:avLst/>
            <a:gdLst>
              <a:gd name="T0" fmla="*/ 3028 w 3028"/>
              <a:gd name="T1" fmla="*/ 1512 h 1512"/>
              <a:gd name="T2" fmla="*/ 1553 w 3028"/>
              <a:gd name="T3" fmla="*/ 0 h 1512"/>
              <a:gd name="T4" fmla="*/ 0 w 3028"/>
              <a:gd name="T5" fmla="*/ 1512 h 1512"/>
              <a:gd name="T6" fmla="*/ 3028 w 3028"/>
              <a:gd name="T7" fmla="*/ 1512 h 1512"/>
            </a:gdLst>
            <a:ahLst/>
            <a:cxnLst>
              <a:cxn ang="0">
                <a:pos x="T0" y="T1"/>
              </a:cxn>
              <a:cxn ang="0">
                <a:pos x="T2" y="T3"/>
              </a:cxn>
              <a:cxn ang="0">
                <a:pos x="T4" y="T5"/>
              </a:cxn>
              <a:cxn ang="0">
                <a:pos x="T6" y="T7"/>
              </a:cxn>
            </a:cxnLst>
            <a:rect l="0" t="0" r="r" b="b"/>
            <a:pathLst>
              <a:path w="3028" h="1512">
                <a:moveTo>
                  <a:pt x="3028" y="1512"/>
                </a:moveTo>
                <a:lnTo>
                  <a:pt x="1553" y="0"/>
                </a:lnTo>
                <a:lnTo>
                  <a:pt x="0" y="1512"/>
                </a:lnTo>
                <a:lnTo>
                  <a:pt x="3028" y="1512"/>
                </a:lnTo>
                <a:close/>
              </a:path>
            </a:pathLst>
          </a:custGeom>
          <a:solidFill>
            <a:srgbClr val="F2F4F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17"/>
          <p:cNvSpPr>
            <a:spLocks/>
          </p:cNvSpPr>
          <p:nvPr userDrawn="1"/>
        </p:nvSpPr>
        <p:spPr bwMode="auto">
          <a:xfrm>
            <a:off x="4876800" y="0"/>
            <a:ext cx="7312025" cy="4524375"/>
          </a:xfrm>
          <a:custGeom>
            <a:avLst/>
            <a:gdLst>
              <a:gd name="T0" fmla="*/ 4606 w 4606"/>
              <a:gd name="T1" fmla="*/ 0 h 2850"/>
              <a:gd name="T2" fmla="*/ 0 w 4606"/>
              <a:gd name="T3" fmla="*/ 0 h 2850"/>
              <a:gd name="T4" fmla="*/ 2927 w 4606"/>
              <a:gd name="T5" fmla="*/ 2850 h 2850"/>
              <a:gd name="T6" fmla="*/ 4606 w 4606"/>
              <a:gd name="T7" fmla="*/ 1122 h 2850"/>
              <a:gd name="T8" fmla="*/ 4606 w 4606"/>
              <a:gd name="T9" fmla="*/ 0 h 2850"/>
            </a:gdLst>
            <a:ahLst/>
            <a:cxnLst>
              <a:cxn ang="0">
                <a:pos x="T0" y="T1"/>
              </a:cxn>
              <a:cxn ang="0">
                <a:pos x="T2" y="T3"/>
              </a:cxn>
              <a:cxn ang="0">
                <a:pos x="T4" y="T5"/>
              </a:cxn>
              <a:cxn ang="0">
                <a:pos x="T6" y="T7"/>
              </a:cxn>
              <a:cxn ang="0">
                <a:pos x="T8" y="T9"/>
              </a:cxn>
            </a:cxnLst>
            <a:rect l="0" t="0" r="r" b="b"/>
            <a:pathLst>
              <a:path w="4606" h="2850">
                <a:moveTo>
                  <a:pt x="4606" y="0"/>
                </a:moveTo>
                <a:lnTo>
                  <a:pt x="0" y="0"/>
                </a:lnTo>
                <a:lnTo>
                  <a:pt x="2927" y="2850"/>
                </a:lnTo>
                <a:lnTo>
                  <a:pt x="4606" y="1122"/>
                </a:lnTo>
                <a:lnTo>
                  <a:pt x="4606"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Freeform 18"/>
          <p:cNvSpPr>
            <a:spLocks/>
          </p:cNvSpPr>
          <p:nvPr userDrawn="1"/>
        </p:nvSpPr>
        <p:spPr bwMode="auto">
          <a:xfrm>
            <a:off x="9513888" y="0"/>
            <a:ext cx="2674938" cy="6858000"/>
          </a:xfrm>
          <a:custGeom>
            <a:avLst/>
            <a:gdLst>
              <a:gd name="T0" fmla="*/ 281 w 281"/>
              <a:gd name="T1" fmla="*/ 150 h 720"/>
              <a:gd name="T2" fmla="*/ 113 w 281"/>
              <a:gd name="T3" fmla="*/ 0 h 720"/>
              <a:gd name="T4" fmla="*/ 99 w 281"/>
              <a:gd name="T5" fmla="*/ 0 h 720"/>
              <a:gd name="T6" fmla="*/ 229 w 281"/>
              <a:gd name="T7" fmla="*/ 214 h 720"/>
              <a:gd name="T8" fmla="*/ 0 w 281"/>
              <a:gd name="T9" fmla="*/ 473 h 720"/>
              <a:gd name="T10" fmla="*/ 228 w 281"/>
              <a:gd name="T11" fmla="*/ 720 h 720"/>
              <a:gd name="T12" fmla="*/ 281 w 281"/>
              <a:gd name="T13" fmla="*/ 720 h 720"/>
              <a:gd name="T14" fmla="*/ 281 w 281"/>
              <a:gd name="T15" fmla="*/ 150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720">
                <a:moveTo>
                  <a:pt x="281" y="150"/>
                </a:moveTo>
                <a:cubicBezTo>
                  <a:pt x="208" y="81"/>
                  <a:pt x="141" y="23"/>
                  <a:pt x="113" y="0"/>
                </a:cubicBezTo>
                <a:cubicBezTo>
                  <a:pt x="99" y="0"/>
                  <a:pt x="99" y="0"/>
                  <a:pt x="99" y="0"/>
                </a:cubicBezTo>
                <a:cubicBezTo>
                  <a:pt x="143" y="54"/>
                  <a:pt x="246" y="177"/>
                  <a:pt x="229" y="214"/>
                </a:cubicBezTo>
                <a:cubicBezTo>
                  <a:pt x="193" y="289"/>
                  <a:pt x="0" y="473"/>
                  <a:pt x="0" y="473"/>
                </a:cubicBezTo>
                <a:cubicBezTo>
                  <a:pt x="0" y="473"/>
                  <a:pt x="191" y="643"/>
                  <a:pt x="228" y="720"/>
                </a:cubicBezTo>
                <a:cubicBezTo>
                  <a:pt x="281" y="720"/>
                  <a:pt x="281" y="720"/>
                  <a:pt x="281" y="720"/>
                </a:cubicBezTo>
                <a:lnTo>
                  <a:pt x="281"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7" name="Logo">
            <a:extLst>
              <a:ext uri="{FF2B5EF4-FFF2-40B4-BE49-F238E27FC236}">
                <a16:creationId xmlns:a16="http://schemas.microsoft.com/office/drawing/2014/main" id="{EB780F48-BC41-4052-AD8C-41396B54BFB3}"/>
              </a:ext>
            </a:extLst>
          </p:cNvPr>
          <p:cNvPicPr>
            <a:picLocks noChangeAspect="1"/>
          </p:cNvPicPr>
          <p:nvPr userDrawn="1">
            <p:custDataLst>
              <p:tags r:id="rId1"/>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52384" y="6292177"/>
            <a:ext cx="2433241" cy="466417"/>
          </a:xfrm>
          <a:prstGeom prst="rect">
            <a:avLst/>
          </a:prstGeom>
        </p:spPr>
      </p:pic>
    </p:spTree>
    <p:extLst>
      <p:ext uri="{BB962C8B-B14F-4D97-AF65-F5344CB8AC3E}">
        <p14:creationId xmlns:p14="http://schemas.microsoft.com/office/powerpoint/2010/main" val="2643821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1_Content with Bullets">
    <p:spTree>
      <p:nvGrpSpPr>
        <p:cNvPr id="1" name=""/>
        <p:cNvGrpSpPr/>
        <p:nvPr/>
      </p:nvGrpSpPr>
      <p:grpSpPr>
        <a:xfrm>
          <a:off x="0" y="0"/>
          <a:ext cx="0" cy="0"/>
          <a:chOff x="0" y="0"/>
          <a:chExt cx="0" cy="0"/>
        </a:xfrm>
      </p:grpSpPr>
      <p:sp>
        <p:nvSpPr>
          <p:cNvPr id="2" name="Rectangle 1"/>
          <p:cNvSpPr/>
          <p:nvPr userDrawn="1"/>
        </p:nvSpPr>
        <p:spPr>
          <a:xfrm>
            <a:off x="0" y="6105307"/>
            <a:ext cx="12192000" cy="13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3" name="Title 2"/>
          <p:cNvSpPr>
            <a:spLocks noGrp="1"/>
          </p:cNvSpPr>
          <p:nvPr>
            <p:ph type="title"/>
          </p:nvPr>
        </p:nvSpPr>
        <p:spPr>
          <a:xfrm>
            <a:off x="442913" y="3428999"/>
            <a:ext cx="5653087" cy="2063217"/>
          </a:xfrm>
        </p:spPr>
        <p:txBody>
          <a:bodyPr anchor="t"/>
          <a:lstStyle>
            <a:lvl1pPr>
              <a:defRPr sz="2400"/>
            </a:lvl1pPr>
          </a:lstStyle>
          <a:p>
            <a:r>
              <a:rPr lang="en-US" dirty="0"/>
              <a:t>Click to edit Master title style</a:t>
            </a:r>
            <a:endParaRPr lang="en-GB" dirty="0"/>
          </a:p>
        </p:txBody>
      </p:sp>
      <p:sp>
        <p:nvSpPr>
          <p:cNvPr id="24" name="Freeform 15"/>
          <p:cNvSpPr>
            <a:spLocks/>
          </p:cNvSpPr>
          <p:nvPr userDrawn="1"/>
        </p:nvSpPr>
        <p:spPr bwMode="auto">
          <a:xfrm>
            <a:off x="7096125" y="4457700"/>
            <a:ext cx="4806950" cy="2400300"/>
          </a:xfrm>
          <a:custGeom>
            <a:avLst/>
            <a:gdLst>
              <a:gd name="T0" fmla="*/ 3028 w 3028"/>
              <a:gd name="T1" fmla="*/ 1512 h 1512"/>
              <a:gd name="T2" fmla="*/ 1553 w 3028"/>
              <a:gd name="T3" fmla="*/ 0 h 1512"/>
              <a:gd name="T4" fmla="*/ 0 w 3028"/>
              <a:gd name="T5" fmla="*/ 1512 h 1512"/>
              <a:gd name="T6" fmla="*/ 3028 w 3028"/>
              <a:gd name="T7" fmla="*/ 1512 h 1512"/>
            </a:gdLst>
            <a:ahLst/>
            <a:cxnLst>
              <a:cxn ang="0">
                <a:pos x="T0" y="T1"/>
              </a:cxn>
              <a:cxn ang="0">
                <a:pos x="T2" y="T3"/>
              </a:cxn>
              <a:cxn ang="0">
                <a:pos x="T4" y="T5"/>
              </a:cxn>
              <a:cxn ang="0">
                <a:pos x="T6" y="T7"/>
              </a:cxn>
            </a:cxnLst>
            <a:rect l="0" t="0" r="r" b="b"/>
            <a:pathLst>
              <a:path w="3028" h="1512">
                <a:moveTo>
                  <a:pt x="3028" y="1512"/>
                </a:moveTo>
                <a:lnTo>
                  <a:pt x="1553" y="0"/>
                </a:lnTo>
                <a:lnTo>
                  <a:pt x="0" y="1512"/>
                </a:lnTo>
                <a:lnTo>
                  <a:pt x="3028" y="1512"/>
                </a:lnTo>
                <a:close/>
              </a:path>
            </a:pathLst>
          </a:custGeom>
          <a:solidFill>
            <a:srgbClr val="F2F4F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17"/>
          <p:cNvSpPr>
            <a:spLocks/>
          </p:cNvSpPr>
          <p:nvPr userDrawn="1"/>
        </p:nvSpPr>
        <p:spPr bwMode="auto">
          <a:xfrm>
            <a:off x="4876800" y="0"/>
            <a:ext cx="7312025" cy="4524375"/>
          </a:xfrm>
          <a:custGeom>
            <a:avLst/>
            <a:gdLst>
              <a:gd name="T0" fmla="*/ 4606 w 4606"/>
              <a:gd name="T1" fmla="*/ 0 h 2850"/>
              <a:gd name="T2" fmla="*/ 0 w 4606"/>
              <a:gd name="T3" fmla="*/ 0 h 2850"/>
              <a:gd name="T4" fmla="*/ 2927 w 4606"/>
              <a:gd name="T5" fmla="*/ 2850 h 2850"/>
              <a:gd name="T6" fmla="*/ 4606 w 4606"/>
              <a:gd name="T7" fmla="*/ 1122 h 2850"/>
              <a:gd name="T8" fmla="*/ 4606 w 4606"/>
              <a:gd name="T9" fmla="*/ 0 h 2850"/>
            </a:gdLst>
            <a:ahLst/>
            <a:cxnLst>
              <a:cxn ang="0">
                <a:pos x="T0" y="T1"/>
              </a:cxn>
              <a:cxn ang="0">
                <a:pos x="T2" y="T3"/>
              </a:cxn>
              <a:cxn ang="0">
                <a:pos x="T4" y="T5"/>
              </a:cxn>
              <a:cxn ang="0">
                <a:pos x="T6" y="T7"/>
              </a:cxn>
              <a:cxn ang="0">
                <a:pos x="T8" y="T9"/>
              </a:cxn>
            </a:cxnLst>
            <a:rect l="0" t="0" r="r" b="b"/>
            <a:pathLst>
              <a:path w="4606" h="2850">
                <a:moveTo>
                  <a:pt x="4606" y="0"/>
                </a:moveTo>
                <a:lnTo>
                  <a:pt x="0" y="0"/>
                </a:lnTo>
                <a:lnTo>
                  <a:pt x="2927" y="2850"/>
                </a:lnTo>
                <a:lnTo>
                  <a:pt x="4606" y="1122"/>
                </a:lnTo>
                <a:lnTo>
                  <a:pt x="4606"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Freeform 18"/>
          <p:cNvSpPr>
            <a:spLocks/>
          </p:cNvSpPr>
          <p:nvPr userDrawn="1"/>
        </p:nvSpPr>
        <p:spPr bwMode="auto">
          <a:xfrm>
            <a:off x="9513888" y="0"/>
            <a:ext cx="2674938" cy="6858000"/>
          </a:xfrm>
          <a:custGeom>
            <a:avLst/>
            <a:gdLst>
              <a:gd name="T0" fmla="*/ 281 w 281"/>
              <a:gd name="T1" fmla="*/ 150 h 720"/>
              <a:gd name="T2" fmla="*/ 113 w 281"/>
              <a:gd name="T3" fmla="*/ 0 h 720"/>
              <a:gd name="T4" fmla="*/ 99 w 281"/>
              <a:gd name="T5" fmla="*/ 0 h 720"/>
              <a:gd name="T6" fmla="*/ 229 w 281"/>
              <a:gd name="T7" fmla="*/ 214 h 720"/>
              <a:gd name="T8" fmla="*/ 0 w 281"/>
              <a:gd name="T9" fmla="*/ 473 h 720"/>
              <a:gd name="T10" fmla="*/ 228 w 281"/>
              <a:gd name="T11" fmla="*/ 720 h 720"/>
              <a:gd name="T12" fmla="*/ 281 w 281"/>
              <a:gd name="T13" fmla="*/ 720 h 720"/>
              <a:gd name="T14" fmla="*/ 281 w 281"/>
              <a:gd name="T15" fmla="*/ 150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720">
                <a:moveTo>
                  <a:pt x="281" y="150"/>
                </a:moveTo>
                <a:cubicBezTo>
                  <a:pt x="208" y="81"/>
                  <a:pt x="141" y="23"/>
                  <a:pt x="113" y="0"/>
                </a:cubicBezTo>
                <a:cubicBezTo>
                  <a:pt x="99" y="0"/>
                  <a:pt x="99" y="0"/>
                  <a:pt x="99" y="0"/>
                </a:cubicBezTo>
                <a:cubicBezTo>
                  <a:pt x="143" y="54"/>
                  <a:pt x="246" y="177"/>
                  <a:pt x="229" y="214"/>
                </a:cubicBezTo>
                <a:cubicBezTo>
                  <a:pt x="193" y="289"/>
                  <a:pt x="0" y="473"/>
                  <a:pt x="0" y="473"/>
                </a:cubicBezTo>
                <a:cubicBezTo>
                  <a:pt x="0" y="473"/>
                  <a:pt x="191" y="643"/>
                  <a:pt x="228" y="720"/>
                </a:cubicBezTo>
                <a:cubicBezTo>
                  <a:pt x="281" y="720"/>
                  <a:pt x="281" y="720"/>
                  <a:pt x="281" y="720"/>
                </a:cubicBezTo>
                <a:lnTo>
                  <a:pt x="281" y="15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7" name="Logo">
            <a:extLst>
              <a:ext uri="{FF2B5EF4-FFF2-40B4-BE49-F238E27FC236}">
                <a16:creationId xmlns:a16="http://schemas.microsoft.com/office/drawing/2014/main" id="{EB780F48-BC41-4052-AD8C-41396B54BFB3}"/>
              </a:ext>
            </a:extLst>
          </p:cNvPr>
          <p:cNvPicPr>
            <a:picLocks noChangeAspect="1"/>
          </p:cNvPicPr>
          <p:nvPr userDrawn="1">
            <p:custDataLst>
              <p:tags r:id="rId1"/>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52384" y="6292177"/>
            <a:ext cx="2433241" cy="466417"/>
          </a:xfrm>
          <a:prstGeom prst="rect">
            <a:avLst/>
          </a:prstGeom>
        </p:spPr>
      </p:pic>
    </p:spTree>
    <p:extLst>
      <p:ext uri="{BB962C8B-B14F-4D97-AF65-F5344CB8AC3E}">
        <p14:creationId xmlns:p14="http://schemas.microsoft.com/office/powerpoint/2010/main" val="2442108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1_Content with Bullets">
    <p:spTree>
      <p:nvGrpSpPr>
        <p:cNvPr id="1" name=""/>
        <p:cNvGrpSpPr/>
        <p:nvPr/>
      </p:nvGrpSpPr>
      <p:grpSpPr>
        <a:xfrm>
          <a:off x="0" y="0"/>
          <a:ext cx="0" cy="0"/>
          <a:chOff x="0" y="0"/>
          <a:chExt cx="0" cy="0"/>
        </a:xfrm>
      </p:grpSpPr>
      <p:sp>
        <p:nvSpPr>
          <p:cNvPr id="2" name="Rectangle 1"/>
          <p:cNvSpPr/>
          <p:nvPr userDrawn="1"/>
        </p:nvSpPr>
        <p:spPr>
          <a:xfrm>
            <a:off x="0" y="6105307"/>
            <a:ext cx="12192000" cy="13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3" name="Title 2"/>
          <p:cNvSpPr>
            <a:spLocks noGrp="1"/>
          </p:cNvSpPr>
          <p:nvPr>
            <p:ph type="title"/>
          </p:nvPr>
        </p:nvSpPr>
        <p:spPr>
          <a:xfrm>
            <a:off x="442913" y="3428999"/>
            <a:ext cx="5653087" cy="2063217"/>
          </a:xfrm>
        </p:spPr>
        <p:txBody>
          <a:bodyPr anchor="t"/>
          <a:lstStyle>
            <a:lvl1pPr>
              <a:defRPr sz="2400"/>
            </a:lvl1pPr>
          </a:lstStyle>
          <a:p>
            <a:r>
              <a:rPr lang="en-US" dirty="0"/>
              <a:t>Click to edit Master title style</a:t>
            </a:r>
            <a:endParaRPr lang="en-GB" dirty="0"/>
          </a:p>
        </p:txBody>
      </p:sp>
      <p:sp>
        <p:nvSpPr>
          <p:cNvPr id="24" name="Freeform 15"/>
          <p:cNvSpPr>
            <a:spLocks/>
          </p:cNvSpPr>
          <p:nvPr userDrawn="1"/>
        </p:nvSpPr>
        <p:spPr bwMode="auto">
          <a:xfrm>
            <a:off x="7096125" y="4457700"/>
            <a:ext cx="4806950" cy="2400300"/>
          </a:xfrm>
          <a:custGeom>
            <a:avLst/>
            <a:gdLst>
              <a:gd name="T0" fmla="*/ 3028 w 3028"/>
              <a:gd name="T1" fmla="*/ 1512 h 1512"/>
              <a:gd name="T2" fmla="*/ 1553 w 3028"/>
              <a:gd name="T3" fmla="*/ 0 h 1512"/>
              <a:gd name="T4" fmla="*/ 0 w 3028"/>
              <a:gd name="T5" fmla="*/ 1512 h 1512"/>
              <a:gd name="T6" fmla="*/ 3028 w 3028"/>
              <a:gd name="T7" fmla="*/ 1512 h 1512"/>
            </a:gdLst>
            <a:ahLst/>
            <a:cxnLst>
              <a:cxn ang="0">
                <a:pos x="T0" y="T1"/>
              </a:cxn>
              <a:cxn ang="0">
                <a:pos x="T2" y="T3"/>
              </a:cxn>
              <a:cxn ang="0">
                <a:pos x="T4" y="T5"/>
              </a:cxn>
              <a:cxn ang="0">
                <a:pos x="T6" y="T7"/>
              </a:cxn>
            </a:cxnLst>
            <a:rect l="0" t="0" r="r" b="b"/>
            <a:pathLst>
              <a:path w="3028" h="1512">
                <a:moveTo>
                  <a:pt x="3028" y="1512"/>
                </a:moveTo>
                <a:lnTo>
                  <a:pt x="1553" y="0"/>
                </a:lnTo>
                <a:lnTo>
                  <a:pt x="0" y="1512"/>
                </a:lnTo>
                <a:lnTo>
                  <a:pt x="3028" y="1512"/>
                </a:lnTo>
                <a:close/>
              </a:path>
            </a:pathLst>
          </a:custGeom>
          <a:solidFill>
            <a:srgbClr val="F2F4F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17"/>
          <p:cNvSpPr>
            <a:spLocks/>
          </p:cNvSpPr>
          <p:nvPr userDrawn="1"/>
        </p:nvSpPr>
        <p:spPr bwMode="auto">
          <a:xfrm>
            <a:off x="4876800" y="0"/>
            <a:ext cx="7312025" cy="4524375"/>
          </a:xfrm>
          <a:custGeom>
            <a:avLst/>
            <a:gdLst>
              <a:gd name="T0" fmla="*/ 4606 w 4606"/>
              <a:gd name="T1" fmla="*/ 0 h 2850"/>
              <a:gd name="T2" fmla="*/ 0 w 4606"/>
              <a:gd name="T3" fmla="*/ 0 h 2850"/>
              <a:gd name="T4" fmla="*/ 2927 w 4606"/>
              <a:gd name="T5" fmla="*/ 2850 h 2850"/>
              <a:gd name="T6" fmla="*/ 4606 w 4606"/>
              <a:gd name="T7" fmla="*/ 1122 h 2850"/>
              <a:gd name="T8" fmla="*/ 4606 w 4606"/>
              <a:gd name="T9" fmla="*/ 0 h 2850"/>
            </a:gdLst>
            <a:ahLst/>
            <a:cxnLst>
              <a:cxn ang="0">
                <a:pos x="T0" y="T1"/>
              </a:cxn>
              <a:cxn ang="0">
                <a:pos x="T2" y="T3"/>
              </a:cxn>
              <a:cxn ang="0">
                <a:pos x="T4" y="T5"/>
              </a:cxn>
              <a:cxn ang="0">
                <a:pos x="T6" y="T7"/>
              </a:cxn>
              <a:cxn ang="0">
                <a:pos x="T8" y="T9"/>
              </a:cxn>
            </a:cxnLst>
            <a:rect l="0" t="0" r="r" b="b"/>
            <a:pathLst>
              <a:path w="4606" h="2850">
                <a:moveTo>
                  <a:pt x="4606" y="0"/>
                </a:moveTo>
                <a:lnTo>
                  <a:pt x="0" y="0"/>
                </a:lnTo>
                <a:lnTo>
                  <a:pt x="2927" y="2850"/>
                </a:lnTo>
                <a:lnTo>
                  <a:pt x="4606" y="1122"/>
                </a:lnTo>
                <a:lnTo>
                  <a:pt x="4606"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Freeform 18"/>
          <p:cNvSpPr>
            <a:spLocks/>
          </p:cNvSpPr>
          <p:nvPr userDrawn="1"/>
        </p:nvSpPr>
        <p:spPr bwMode="auto">
          <a:xfrm>
            <a:off x="9513888" y="0"/>
            <a:ext cx="2674938" cy="6858000"/>
          </a:xfrm>
          <a:custGeom>
            <a:avLst/>
            <a:gdLst>
              <a:gd name="T0" fmla="*/ 281 w 281"/>
              <a:gd name="T1" fmla="*/ 150 h 720"/>
              <a:gd name="T2" fmla="*/ 113 w 281"/>
              <a:gd name="T3" fmla="*/ 0 h 720"/>
              <a:gd name="T4" fmla="*/ 99 w 281"/>
              <a:gd name="T5" fmla="*/ 0 h 720"/>
              <a:gd name="T6" fmla="*/ 229 w 281"/>
              <a:gd name="T7" fmla="*/ 214 h 720"/>
              <a:gd name="T8" fmla="*/ 0 w 281"/>
              <a:gd name="T9" fmla="*/ 473 h 720"/>
              <a:gd name="T10" fmla="*/ 228 w 281"/>
              <a:gd name="T11" fmla="*/ 720 h 720"/>
              <a:gd name="T12" fmla="*/ 281 w 281"/>
              <a:gd name="T13" fmla="*/ 720 h 720"/>
              <a:gd name="T14" fmla="*/ 281 w 281"/>
              <a:gd name="T15" fmla="*/ 150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720">
                <a:moveTo>
                  <a:pt x="281" y="150"/>
                </a:moveTo>
                <a:cubicBezTo>
                  <a:pt x="208" y="81"/>
                  <a:pt x="141" y="23"/>
                  <a:pt x="113" y="0"/>
                </a:cubicBezTo>
                <a:cubicBezTo>
                  <a:pt x="99" y="0"/>
                  <a:pt x="99" y="0"/>
                  <a:pt x="99" y="0"/>
                </a:cubicBezTo>
                <a:cubicBezTo>
                  <a:pt x="143" y="54"/>
                  <a:pt x="246" y="177"/>
                  <a:pt x="229" y="214"/>
                </a:cubicBezTo>
                <a:cubicBezTo>
                  <a:pt x="193" y="289"/>
                  <a:pt x="0" y="473"/>
                  <a:pt x="0" y="473"/>
                </a:cubicBezTo>
                <a:cubicBezTo>
                  <a:pt x="0" y="473"/>
                  <a:pt x="191" y="643"/>
                  <a:pt x="228" y="720"/>
                </a:cubicBezTo>
                <a:cubicBezTo>
                  <a:pt x="281" y="720"/>
                  <a:pt x="281" y="720"/>
                  <a:pt x="281" y="720"/>
                </a:cubicBezTo>
                <a:lnTo>
                  <a:pt x="281" y="15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7" name="Logo">
            <a:extLst>
              <a:ext uri="{FF2B5EF4-FFF2-40B4-BE49-F238E27FC236}">
                <a16:creationId xmlns:a16="http://schemas.microsoft.com/office/drawing/2014/main" id="{EB780F48-BC41-4052-AD8C-41396B54BFB3}"/>
              </a:ext>
            </a:extLst>
          </p:cNvPr>
          <p:cNvPicPr>
            <a:picLocks noChangeAspect="1"/>
          </p:cNvPicPr>
          <p:nvPr userDrawn="1">
            <p:custDataLst>
              <p:tags r:id="rId1"/>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52384" y="6292177"/>
            <a:ext cx="2433241" cy="466417"/>
          </a:xfrm>
          <a:prstGeom prst="rect">
            <a:avLst/>
          </a:prstGeom>
        </p:spPr>
      </p:pic>
    </p:spTree>
    <p:extLst>
      <p:ext uri="{BB962C8B-B14F-4D97-AF65-F5344CB8AC3E}">
        <p14:creationId xmlns:p14="http://schemas.microsoft.com/office/powerpoint/2010/main" val="3043844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1_Content with Bullets">
    <p:spTree>
      <p:nvGrpSpPr>
        <p:cNvPr id="1" name=""/>
        <p:cNvGrpSpPr/>
        <p:nvPr/>
      </p:nvGrpSpPr>
      <p:grpSpPr>
        <a:xfrm>
          <a:off x="0" y="0"/>
          <a:ext cx="0" cy="0"/>
          <a:chOff x="0" y="0"/>
          <a:chExt cx="0" cy="0"/>
        </a:xfrm>
      </p:grpSpPr>
      <p:sp>
        <p:nvSpPr>
          <p:cNvPr id="2" name="Rectangle 1"/>
          <p:cNvSpPr/>
          <p:nvPr userDrawn="1"/>
        </p:nvSpPr>
        <p:spPr>
          <a:xfrm>
            <a:off x="0" y="6105307"/>
            <a:ext cx="12192000" cy="13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3" name="Title 2"/>
          <p:cNvSpPr>
            <a:spLocks noGrp="1"/>
          </p:cNvSpPr>
          <p:nvPr>
            <p:ph type="title"/>
          </p:nvPr>
        </p:nvSpPr>
        <p:spPr>
          <a:xfrm>
            <a:off x="442913" y="3428999"/>
            <a:ext cx="5653087" cy="2063217"/>
          </a:xfrm>
        </p:spPr>
        <p:txBody>
          <a:bodyPr anchor="t"/>
          <a:lstStyle>
            <a:lvl1pPr>
              <a:defRPr sz="2400"/>
            </a:lvl1pPr>
          </a:lstStyle>
          <a:p>
            <a:r>
              <a:rPr lang="en-US" dirty="0"/>
              <a:t>Click to edit Master title style</a:t>
            </a:r>
            <a:endParaRPr lang="en-GB" dirty="0"/>
          </a:p>
        </p:txBody>
      </p:sp>
      <p:sp>
        <p:nvSpPr>
          <p:cNvPr id="24" name="Freeform 15"/>
          <p:cNvSpPr>
            <a:spLocks/>
          </p:cNvSpPr>
          <p:nvPr userDrawn="1"/>
        </p:nvSpPr>
        <p:spPr bwMode="auto">
          <a:xfrm>
            <a:off x="7096125" y="4457700"/>
            <a:ext cx="4806950" cy="2400300"/>
          </a:xfrm>
          <a:custGeom>
            <a:avLst/>
            <a:gdLst>
              <a:gd name="T0" fmla="*/ 3028 w 3028"/>
              <a:gd name="T1" fmla="*/ 1512 h 1512"/>
              <a:gd name="T2" fmla="*/ 1553 w 3028"/>
              <a:gd name="T3" fmla="*/ 0 h 1512"/>
              <a:gd name="T4" fmla="*/ 0 w 3028"/>
              <a:gd name="T5" fmla="*/ 1512 h 1512"/>
              <a:gd name="T6" fmla="*/ 3028 w 3028"/>
              <a:gd name="T7" fmla="*/ 1512 h 1512"/>
            </a:gdLst>
            <a:ahLst/>
            <a:cxnLst>
              <a:cxn ang="0">
                <a:pos x="T0" y="T1"/>
              </a:cxn>
              <a:cxn ang="0">
                <a:pos x="T2" y="T3"/>
              </a:cxn>
              <a:cxn ang="0">
                <a:pos x="T4" y="T5"/>
              </a:cxn>
              <a:cxn ang="0">
                <a:pos x="T6" y="T7"/>
              </a:cxn>
            </a:cxnLst>
            <a:rect l="0" t="0" r="r" b="b"/>
            <a:pathLst>
              <a:path w="3028" h="1512">
                <a:moveTo>
                  <a:pt x="3028" y="1512"/>
                </a:moveTo>
                <a:lnTo>
                  <a:pt x="1553" y="0"/>
                </a:lnTo>
                <a:lnTo>
                  <a:pt x="0" y="1512"/>
                </a:lnTo>
                <a:lnTo>
                  <a:pt x="3028" y="1512"/>
                </a:lnTo>
                <a:close/>
              </a:path>
            </a:pathLst>
          </a:custGeom>
          <a:solidFill>
            <a:srgbClr val="F2F4F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17"/>
          <p:cNvSpPr>
            <a:spLocks/>
          </p:cNvSpPr>
          <p:nvPr userDrawn="1"/>
        </p:nvSpPr>
        <p:spPr bwMode="auto">
          <a:xfrm>
            <a:off x="4876800" y="0"/>
            <a:ext cx="7312025" cy="4524375"/>
          </a:xfrm>
          <a:custGeom>
            <a:avLst/>
            <a:gdLst>
              <a:gd name="T0" fmla="*/ 4606 w 4606"/>
              <a:gd name="T1" fmla="*/ 0 h 2850"/>
              <a:gd name="T2" fmla="*/ 0 w 4606"/>
              <a:gd name="T3" fmla="*/ 0 h 2850"/>
              <a:gd name="T4" fmla="*/ 2927 w 4606"/>
              <a:gd name="T5" fmla="*/ 2850 h 2850"/>
              <a:gd name="T6" fmla="*/ 4606 w 4606"/>
              <a:gd name="T7" fmla="*/ 1122 h 2850"/>
              <a:gd name="T8" fmla="*/ 4606 w 4606"/>
              <a:gd name="T9" fmla="*/ 0 h 2850"/>
            </a:gdLst>
            <a:ahLst/>
            <a:cxnLst>
              <a:cxn ang="0">
                <a:pos x="T0" y="T1"/>
              </a:cxn>
              <a:cxn ang="0">
                <a:pos x="T2" y="T3"/>
              </a:cxn>
              <a:cxn ang="0">
                <a:pos x="T4" y="T5"/>
              </a:cxn>
              <a:cxn ang="0">
                <a:pos x="T6" y="T7"/>
              </a:cxn>
              <a:cxn ang="0">
                <a:pos x="T8" y="T9"/>
              </a:cxn>
            </a:cxnLst>
            <a:rect l="0" t="0" r="r" b="b"/>
            <a:pathLst>
              <a:path w="4606" h="2850">
                <a:moveTo>
                  <a:pt x="4606" y="0"/>
                </a:moveTo>
                <a:lnTo>
                  <a:pt x="0" y="0"/>
                </a:lnTo>
                <a:lnTo>
                  <a:pt x="2927" y="2850"/>
                </a:lnTo>
                <a:lnTo>
                  <a:pt x="4606" y="1122"/>
                </a:lnTo>
                <a:lnTo>
                  <a:pt x="4606"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Freeform 18"/>
          <p:cNvSpPr>
            <a:spLocks/>
          </p:cNvSpPr>
          <p:nvPr userDrawn="1"/>
        </p:nvSpPr>
        <p:spPr bwMode="auto">
          <a:xfrm>
            <a:off x="9513888" y="0"/>
            <a:ext cx="2674938" cy="6858000"/>
          </a:xfrm>
          <a:custGeom>
            <a:avLst/>
            <a:gdLst>
              <a:gd name="T0" fmla="*/ 281 w 281"/>
              <a:gd name="T1" fmla="*/ 150 h 720"/>
              <a:gd name="T2" fmla="*/ 113 w 281"/>
              <a:gd name="T3" fmla="*/ 0 h 720"/>
              <a:gd name="T4" fmla="*/ 99 w 281"/>
              <a:gd name="T5" fmla="*/ 0 h 720"/>
              <a:gd name="T6" fmla="*/ 229 w 281"/>
              <a:gd name="T7" fmla="*/ 214 h 720"/>
              <a:gd name="T8" fmla="*/ 0 w 281"/>
              <a:gd name="T9" fmla="*/ 473 h 720"/>
              <a:gd name="T10" fmla="*/ 228 w 281"/>
              <a:gd name="T11" fmla="*/ 720 h 720"/>
              <a:gd name="T12" fmla="*/ 281 w 281"/>
              <a:gd name="T13" fmla="*/ 720 h 720"/>
              <a:gd name="T14" fmla="*/ 281 w 281"/>
              <a:gd name="T15" fmla="*/ 150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720">
                <a:moveTo>
                  <a:pt x="281" y="150"/>
                </a:moveTo>
                <a:cubicBezTo>
                  <a:pt x="208" y="81"/>
                  <a:pt x="141" y="23"/>
                  <a:pt x="113" y="0"/>
                </a:cubicBezTo>
                <a:cubicBezTo>
                  <a:pt x="99" y="0"/>
                  <a:pt x="99" y="0"/>
                  <a:pt x="99" y="0"/>
                </a:cubicBezTo>
                <a:cubicBezTo>
                  <a:pt x="143" y="54"/>
                  <a:pt x="246" y="177"/>
                  <a:pt x="229" y="214"/>
                </a:cubicBezTo>
                <a:cubicBezTo>
                  <a:pt x="193" y="289"/>
                  <a:pt x="0" y="473"/>
                  <a:pt x="0" y="473"/>
                </a:cubicBezTo>
                <a:cubicBezTo>
                  <a:pt x="0" y="473"/>
                  <a:pt x="191" y="643"/>
                  <a:pt x="228" y="720"/>
                </a:cubicBezTo>
                <a:cubicBezTo>
                  <a:pt x="281" y="720"/>
                  <a:pt x="281" y="720"/>
                  <a:pt x="281" y="720"/>
                </a:cubicBezTo>
                <a:lnTo>
                  <a:pt x="281"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7" name="Logo">
            <a:extLst>
              <a:ext uri="{FF2B5EF4-FFF2-40B4-BE49-F238E27FC236}">
                <a16:creationId xmlns:a16="http://schemas.microsoft.com/office/drawing/2014/main" id="{EB780F48-BC41-4052-AD8C-41396B54BFB3}"/>
              </a:ext>
            </a:extLst>
          </p:cNvPr>
          <p:cNvPicPr>
            <a:picLocks noChangeAspect="1"/>
          </p:cNvPicPr>
          <p:nvPr userDrawn="1">
            <p:custDataLst>
              <p:tags r:id="rId1"/>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52384" y="6292177"/>
            <a:ext cx="2433241" cy="466417"/>
          </a:xfrm>
          <a:prstGeom prst="rect">
            <a:avLst/>
          </a:prstGeom>
        </p:spPr>
      </p:pic>
    </p:spTree>
    <p:extLst>
      <p:ext uri="{BB962C8B-B14F-4D97-AF65-F5344CB8AC3E}">
        <p14:creationId xmlns:p14="http://schemas.microsoft.com/office/powerpoint/2010/main" val="1277501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 You Slide" preserve="1">
  <p:cSld name="Thank You Slide">
    <p:spTree>
      <p:nvGrpSpPr>
        <p:cNvPr id="1" name=""/>
        <p:cNvGrpSpPr/>
        <p:nvPr/>
      </p:nvGrpSpPr>
      <p:grpSpPr>
        <a:xfrm>
          <a:off x="0" y="0"/>
          <a:ext cx="0" cy="0"/>
          <a:chOff x="0" y="0"/>
          <a:chExt cx="0" cy="0"/>
        </a:xfrm>
      </p:grpSpPr>
      <p:sp>
        <p:nvSpPr>
          <p:cNvPr id="3" name="shhider"/>
          <p:cNvSpPr/>
          <p:nvPr userDrawn="1">
            <p:custDataLst>
              <p:tags r:id="rId1"/>
            </p:custDataLst>
          </p:nvPr>
        </p:nvSpPr>
        <p:spPr>
          <a:xfrm>
            <a:off x="821" y="6191309"/>
            <a:ext cx="12191180" cy="666691"/>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FFFFFF"/>
              </a:solidFill>
            </a:endParaRPr>
          </a:p>
        </p:txBody>
      </p:sp>
      <p:sp>
        <p:nvSpPr>
          <p:cNvPr id="2" name="Title 1"/>
          <p:cNvSpPr>
            <a:spLocks noGrp="1"/>
          </p:cNvSpPr>
          <p:nvPr>
            <p:ph type="title"/>
          </p:nvPr>
        </p:nvSpPr>
        <p:spPr>
          <a:xfrm>
            <a:off x="484718" y="452967"/>
            <a:ext cx="8494645" cy="346249"/>
          </a:xfrm>
        </p:spPr>
        <p:txBody>
          <a:bodyPr wrap="square">
            <a:spAutoFit/>
          </a:bodyPr>
          <a:lstStyle>
            <a:lvl1pPr>
              <a:defRPr>
                <a:solidFill>
                  <a:schemeClr val="bg1"/>
                </a:solidFill>
              </a:defRPr>
            </a:lvl1pPr>
          </a:lstStyle>
          <a:p>
            <a:r>
              <a:rPr lang="en-GB" dirty="0"/>
              <a:t>Click to edit Master title style</a:t>
            </a:r>
          </a:p>
        </p:txBody>
      </p:sp>
      <p:cxnSp>
        <p:nvCxnSpPr>
          <p:cNvPr id="16" name="Straight Connector 15"/>
          <p:cNvCxnSpPr/>
          <p:nvPr userDrawn="1"/>
        </p:nvCxnSpPr>
        <p:spPr bwMode="gray">
          <a:xfrm>
            <a:off x="0" y="6191309"/>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pic>
        <p:nvPicPr>
          <p:cNvPr id="9" name="Logo">
            <a:extLst>
              <a:ext uri="{FF2B5EF4-FFF2-40B4-BE49-F238E27FC236}">
                <a16:creationId xmlns:a16="http://schemas.microsoft.com/office/drawing/2014/main" id="{FCF53EAD-04D1-4EB3-8F77-13DD055D4C07}"/>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9552384" y="6292177"/>
            <a:ext cx="2433241" cy="466417"/>
          </a:xfrm>
          <a:prstGeom prst="rect">
            <a:avLst/>
          </a:prstGeom>
        </p:spPr>
      </p:pic>
      <p:pic>
        <p:nvPicPr>
          <p:cNvPr id="8" name="Content Placeholder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84717" y="6309007"/>
            <a:ext cx="710464" cy="4401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026" name="think-cell Slide" r:id="rId4" imgW="473" imgH="470" progId="TCLayout.ActiveDocument.1">
                  <p:embed/>
                </p:oleObj>
              </mc:Choice>
              <mc:Fallback>
                <p:oleObj name="think-cell Slide" r:id="rId4" imgW="473" imgH="470" progId="TCLayout.ActiveDocument.1">
                  <p:embed/>
                  <p:pic>
                    <p:nvPicPr>
                      <p:cNvPr id="14" name="Object 13"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9" name="Text Placeholder 8"/>
          <p:cNvSpPr>
            <a:spLocks noGrp="1"/>
          </p:cNvSpPr>
          <p:nvPr>
            <p:ph type="body" sz="quarter" idx="10"/>
          </p:nvPr>
        </p:nvSpPr>
        <p:spPr>
          <a:xfrm>
            <a:off x="334434" y="1284288"/>
            <a:ext cx="11523133" cy="914400"/>
          </a:xfrm>
        </p:spPr>
        <p:txBody>
          <a:bodyPr lIns="0" rIns="0" anchor="ctr">
            <a:noAutofit/>
          </a:bodyPr>
          <a:lstStyle>
            <a:lvl1pPr marL="0" indent="0">
              <a:buNone/>
              <a:defRPr sz="3733" b="1">
                <a:solidFill>
                  <a:schemeClr val="tx1"/>
                </a:solidFill>
              </a:defRPr>
            </a:lvl1pPr>
            <a:lvl2pPr>
              <a:defRPr sz="3200"/>
            </a:lvl2pPr>
            <a:lvl3pPr>
              <a:defRPr sz="2667"/>
            </a:lvl3pPr>
            <a:lvl4pPr>
              <a:defRPr sz="2400"/>
            </a:lvl4pPr>
            <a:lvl5pPr>
              <a:defRPr sz="2400"/>
            </a:lvl5pPr>
          </a:lstStyle>
          <a:p>
            <a:pPr lvl="0"/>
            <a:r>
              <a:rPr lang="en-US" dirty="0"/>
              <a:t>Click to edit Master text styles</a:t>
            </a:r>
          </a:p>
        </p:txBody>
      </p:sp>
      <p:sp>
        <p:nvSpPr>
          <p:cNvPr id="12" name="Text Placeholder 11"/>
          <p:cNvSpPr>
            <a:spLocks noGrp="1"/>
          </p:cNvSpPr>
          <p:nvPr>
            <p:ph type="body" sz="quarter" idx="11"/>
          </p:nvPr>
        </p:nvSpPr>
        <p:spPr>
          <a:xfrm>
            <a:off x="334434" y="2305223"/>
            <a:ext cx="11523133" cy="914400"/>
          </a:xfrm>
        </p:spPr>
        <p:txBody>
          <a:bodyPr lIns="0" rIns="0">
            <a:noAutofit/>
          </a:bodyPr>
          <a:lstStyle>
            <a:lvl1pPr marL="0" indent="0">
              <a:buNone/>
              <a:defRPr sz="2667" b="1">
                <a:solidFill>
                  <a:schemeClr val="bg1">
                    <a:lumMod val="50000"/>
                  </a:schemeClr>
                </a:solidFill>
              </a:defRPr>
            </a:lvl1pPr>
          </a:lstStyle>
          <a:p>
            <a:pPr lvl="0"/>
            <a:r>
              <a:rPr lang="en-US" dirty="0"/>
              <a:t>Click to edit Master text styles</a:t>
            </a:r>
          </a:p>
        </p:txBody>
      </p:sp>
      <p:grpSp>
        <p:nvGrpSpPr>
          <p:cNvPr id="2" name="Group 8"/>
          <p:cNvGrpSpPr>
            <a:grpSpLocks noChangeAspect="1"/>
          </p:cNvGrpSpPr>
          <p:nvPr userDrawn="1"/>
        </p:nvGrpSpPr>
        <p:grpSpPr bwMode="auto">
          <a:xfrm>
            <a:off x="10208146" y="5766392"/>
            <a:ext cx="1649421" cy="887653"/>
            <a:chOff x="4458" y="2489"/>
            <a:chExt cx="1022" cy="550"/>
          </a:xfrm>
        </p:grpSpPr>
        <p:sp>
          <p:nvSpPr>
            <p:cNvPr id="4" name="Freeform 9"/>
            <p:cNvSpPr>
              <a:spLocks noEditPoints="1"/>
            </p:cNvSpPr>
            <p:nvPr userDrawn="1"/>
          </p:nvSpPr>
          <p:spPr bwMode="auto">
            <a:xfrm>
              <a:off x="4817" y="2964"/>
              <a:ext cx="408" cy="75"/>
            </a:xfrm>
            <a:custGeom>
              <a:avLst/>
              <a:gdLst>
                <a:gd name="T0" fmla="*/ 2879 w 3218"/>
                <a:gd name="T1" fmla="*/ 212 h 584"/>
                <a:gd name="T2" fmla="*/ 2035 w 3218"/>
                <a:gd name="T3" fmla="*/ 212 h 584"/>
                <a:gd name="T4" fmla="*/ 2198 w 3218"/>
                <a:gd name="T5" fmla="*/ 170 h 584"/>
                <a:gd name="T6" fmla="*/ 1787 w 3218"/>
                <a:gd name="T7" fmla="*/ 546 h 584"/>
                <a:gd name="T8" fmla="*/ 2686 w 3218"/>
                <a:gd name="T9" fmla="*/ 327 h 584"/>
                <a:gd name="T10" fmla="*/ 1850 w 3218"/>
                <a:gd name="T11" fmla="*/ 22 h 584"/>
                <a:gd name="T12" fmla="*/ 1848 w 3218"/>
                <a:gd name="T13" fmla="*/ 20 h 584"/>
                <a:gd name="T14" fmla="*/ 1736 w 3218"/>
                <a:gd name="T15" fmla="*/ 517 h 584"/>
                <a:gd name="T16" fmla="*/ 2011 w 3218"/>
                <a:gd name="T17" fmla="*/ 368 h 584"/>
                <a:gd name="T18" fmla="*/ 2201 w 3218"/>
                <a:gd name="T19" fmla="*/ 338 h 584"/>
                <a:gd name="T20" fmla="*/ 2322 w 3218"/>
                <a:gd name="T21" fmla="*/ 352 h 584"/>
                <a:gd name="T22" fmla="*/ 2456 w 3218"/>
                <a:gd name="T23" fmla="*/ 348 h 584"/>
                <a:gd name="T24" fmla="*/ 2590 w 3218"/>
                <a:gd name="T25" fmla="*/ 344 h 584"/>
                <a:gd name="T26" fmla="*/ 2716 w 3218"/>
                <a:gd name="T27" fmla="*/ 265 h 584"/>
                <a:gd name="T28" fmla="*/ 2973 w 3218"/>
                <a:gd name="T29" fmla="*/ 223 h 584"/>
                <a:gd name="T30" fmla="*/ 3104 w 3218"/>
                <a:gd name="T31" fmla="*/ 234 h 584"/>
                <a:gd name="T32" fmla="*/ 3218 w 3218"/>
                <a:gd name="T33" fmla="*/ 297 h 584"/>
                <a:gd name="T34" fmla="*/ 3137 w 3218"/>
                <a:gd name="T35" fmla="*/ 175 h 584"/>
                <a:gd name="T36" fmla="*/ 3017 w 3218"/>
                <a:gd name="T37" fmla="*/ 175 h 584"/>
                <a:gd name="T38" fmla="*/ 2909 w 3218"/>
                <a:gd name="T39" fmla="*/ 250 h 584"/>
                <a:gd name="T40" fmla="*/ 2849 w 3218"/>
                <a:gd name="T41" fmla="*/ 178 h 584"/>
                <a:gd name="T42" fmla="*/ 2661 w 3218"/>
                <a:gd name="T43" fmla="*/ 183 h 584"/>
                <a:gd name="T44" fmla="*/ 2516 w 3218"/>
                <a:gd name="T45" fmla="*/ 197 h 584"/>
                <a:gd name="T46" fmla="*/ 2396 w 3218"/>
                <a:gd name="T47" fmla="*/ 197 h 584"/>
                <a:gd name="T48" fmla="*/ 2251 w 3218"/>
                <a:gd name="T49" fmla="*/ 207 h 584"/>
                <a:gd name="T50" fmla="*/ 2222 w 3218"/>
                <a:gd name="T51" fmla="*/ 6 h 584"/>
                <a:gd name="T52" fmla="*/ 2066 w 3218"/>
                <a:gd name="T53" fmla="*/ 251 h 584"/>
                <a:gd name="T54" fmla="*/ 2005 w 3218"/>
                <a:gd name="T55" fmla="*/ 178 h 584"/>
                <a:gd name="T56" fmla="*/ 1862 w 3218"/>
                <a:gd name="T57" fmla="*/ 0 h 584"/>
                <a:gd name="T58" fmla="*/ 1659 w 3218"/>
                <a:gd name="T59" fmla="*/ 219 h 584"/>
                <a:gd name="T60" fmla="*/ 1572 w 3218"/>
                <a:gd name="T61" fmla="*/ 253 h 584"/>
                <a:gd name="T62" fmla="*/ 1674 w 3218"/>
                <a:gd name="T63" fmla="*/ 320 h 584"/>
                <a:gd name="T64" fmla="*/ 1612 w 3218"/>
                <a:gd name="T65" fmla="*/ 310 h 584"/>
                <a:gd name="T66" fmla="*/ 1168 w 3218"/>
                <a:gd name="T67" fmla="*/ 212 h 584"/>
                <a:gd name="T68" fmla="*/ 324 w 3218"/>
                <a:gd name="T69" fmla="*/ 212 h 584"/>
                <a:gd name="T70" fmla="*/ 487 w 3218"/>
                <a:gd name="T71" fmla="*/ 127 h 584"/>
                <a:gd name="T72" fmla="*/ 487 w 3218"/>
                <a:gd name="T73" fmla="*/ 127 h 584"/>
                <a:gd name="T74" fmla="*/ 1231 w 3218"/>
                <a:gd name="T75" fmla="*/ 243 h 584"/>
                <a:gd name="T76" fmla="*/ 1334 w 3218"/>
                <a:gd name="T77" fmla="*/ 348 h 584"/>
                <a:gd name="T78" fmla="*/ 1505 w 3218"/>
                <a:gd name="T79" fmla="*/ 303 h 584"/>
                <a:gd name="T80" fmla="*/ 1454 w 3218"/>
                <a:gd name="T81" fmla="*/ 214 h 584"/>
                <a:gd name="T82" fmla="*/ 1335 w 3218"/>
                <a:gd name="T83" fmla="*/ 214 h 584"/>
                <a:gd name="T84" fmla="*/ 1169 w 3218"/>
                <a:gd name="T85" fmla="*/ 246 h 584"/>
                <a:gd name="T86" fmla="*/ 1128 w 3218"/>
                <a:gd name="T87" fmla="*/ 194 h 584"/>
                <a:gd name="T88" fmla="*/ 958 w 3218"/>
                <a:gd name="T89" fmla="*/ 171 h 584"/>
                <a:gd name="T90" fmla="*/ 839 w 3218"/>
                <a:gd name="T91" fmla="*/ 175 h 584"/>
                <a:gd name="T92" fmla="*/ 720 w 3218"/>
                <a:gd name="T93" fmla="*/ 175 h 584"/>
                <a:gd name="T94" fmla="*/ 580 w 3218"/>
                <a:gd name="T95" fmla="*/ 175 h 584"/>
                <a:gd name="T96" fmla="*/ 546 w 3218"/>
                <a:gd name="T97" fmla="*/ 55 h 584"/>
                <a:gd name="T98" fmla="*/ 298 w 3218"/>
                <a:gd name="T99" fmla="*/ 207 h 584"/>
                <a:gd name="T100" fmla="*/ 285 w 3218"/>
                <a:gd name="T101" fmla="*/ 194 h 584"/>
                <a:gd name="T102" fmla="*/ 160 w 3218"/>
                <a:gd name="T103" fmla="*/ 7 h 584"/>
                <a:gd name="T104" fmla="*/ 163 w 3218"/>
                <a:gd name="T105" fmla="*/ 372 h 584"/>
                <a:gd name="T106" fmla="*/ 388 w 3218"/>
                <a:gd name="T107" fmla="*/ 248 h 584"/>
                <a:gd name="T108" fmla="*/ 555 w 3218"/>
                <a:gd name="T109" fmla="*/ 225 h 584"/>
                <a:gd name="T110" fmla="*/ 693 w 3218"/>
                <a:gd name="T111" fmla="*/ 228 h 584"/>
                <a:gd name="T112" fmla="*/ 812 w 3218"/>
                <a:gd name="T113" fmla="*/ 225 h 584"/>
                <a:gd name="T114" fmla="*/ 961 w 3218"/>
                <a:gd name="T115" fmla="*/ 277 h 584"/>
                <a:gd name="T116" fmla="*/ 1079 w 3218"/>
                <a:gd name="T117" fmla="*/ 213 h 584"/>
                <a:gd name="T118" fmla="*/ 118 w 3218"/>
                <a:gd name="T119" fmla="*/ 341 h 584"/>
                <a:gd name="T120" fmla="*/ 956 w 3218"/>
                <a:gd name="T121" fmla="*/ 332 h 584"/>
                <a:gd name="T122" fmla="*/ 99 w 3218"/>
                <a:gd name="T123" fmla="*/ 19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18" h="584">
                  <a:moveTo>
                    <a:pt x="2879" y="212"/>
                  </a:moveTo>
                  <a:lnTo>
                    <a:pt x="2879" y="212"/>
                  </a:lnTo>
                  <a:cubicBezTo>
                    <a:pt x="2879" y="206"/>
                    <a:pt x="2882" y="203"/>
                    <a:pt x="2887" y="203"/>
                  </a:cubicBezTo>
                  <a:cubicBezTo>
                    <a:pt x="2894" y="203"/>
                    <a:pt x="2906" y="212"/>
                    <a:pt x="2912" y="228"/>
                  </a:cubicBezTo>
                  <a:cubicBezTo>
                    <a:pt x="2910" y="228"/>
                    <a:pt x="2907" y="229"/>
                    <a:pt x="2904" y="229"/>
                  </a:cubicBezTo>
                  <a:cubicBezTo>
                    <a:pt x="2890" y="229"/>
                    <a:pt x="2879" y="222"/>
                    <a:pt x="2879" y="212"/>
                  </a:cubicBezTo>
                  <a:lnTo>
                    <a:pt x="2879" y="212"/>
                  </a:lnTo>
                  <a:close/>
                  <a:moveTo>
                    <a:pt x="2035" y="212"/>
                  </a:moveTo>
                  <a:lnTo>
                    <a:pt x="2035" y="212"/>
                  </a:lnTo>
                  <a:cubicBezTo>
                    <a:pt x="2035" y="206"/>
                    <a:pt x="2039" y="203"/>
                    <a:pt x="2043" y="203"/>
                  </a:cubicBezTo>
                  <a:cubicBezTo>
                    <a:pt x="2051" y="203"/>
                    <a:pt x="2062" y="212"/>
                    <a:pt x="2068" y="228"/>
                  </a:cubicBezTo>
                  <a:cubicBezTo>
                    <a:pt x="2047" y="228"/>
                    <a:pt x="2035" y="223"/>
                    <a:pt x="2035" y="212"/>
                  </a:cubicBezTo>
                  <a:lnTo>
                    <a:pt x="2035" y="212"/>
                  </a:lnTo>
                  <a:close/>
                  <a:moveTo>
                    <a:pt x="2198" y="127"/>
                  </a:moveTo>
                  <a:lnTo>
                    <a:pt x="2198" y="127"/>
                  </a:lnTo>
                  <a:cubicBezTo>
                    <a:pt x="2198" y="40"/>
                    <a:pt x="2215" y="27"/>
                    <a:pt x="2220" y="27"/>
                  </a:cubicBezTo>
                  <a:cubicBezTo>
                    <a:pt x="2229" y="27"/>
                    <a:pt x="2230" y="33"/>
                    <a:pt x="2230" y="66"/>
                  </a:cubicBezTo>
                  <a:cubicBezTo>
                    <a:pt x="2230" y="101"/>
                    <a:pt x="2216" y="146"/>
                    <a:pt x="2198" y="170"/>
                  </a:cubicBezTo>
                  <a:lnTo>
                    <a:pt x="2198" y="127"/>
                  </a:lnTo>
                  <a:lnTo>
                    <a:pt x="2198" y="127"/>
                  </a:lnTo>
                  <a:close/>
                  <a:moveTo>
                    <a:pt x="1829" y="341"/>
                  </a:moveTo>
                  <a:lnTo>
                    <a:pt x="1829" y="341"/>
                  </a:lnTo>
                  <a:cubicBezTo>
                    <a:pt x="1834" y="371"/>
                    <a:pt x="1838" y="402"/>
                    <a:pt x="1838" y="426"/>
                  </a:cubicBezTo>
                  <a:cubicBezTo>
                    <a:pt x="1838" y="482"/>
                    <a:pt x="1819" y="547"/>
                    <a:pt x="1787" y="546"/>
                  </a:cubicBezTo>
                  <a:cubicBezTo>
                    <a:pt x="1775" y="546"/>
                    <a:pt x="1764" y="534"/>
                    <a:pt x="1764" y="513"/>
                  </a:cubicBezTo>
                  <a:cubicBezTo>
                    <a:pt x="1763" y="443"/>
                    <a:pt x="1796" y="383"/>
                    <a:pt x="1829" y="341"/>
                  </a:cubicBezTo>
                  <a:lnTo>
                    <a:pt x="1829" y="341"/>
                  </a:lnTo>
                  <a:close/>
                  <a:moveTo>
                    <a:pt x="2681" y="301"/>
                  </a:moveTo>
                  <a:lnTo>
                    <a:pt x="2681" y="301"/>
                  </a:lnTo>
                  <a:cubicBezTo>
                    <a:pt x="2685" y="311"/>
                    <a:pt x="2686" y="319"/>
                    <a:pt x="2686" y="327"/>
                  </a:cubicBezTo>
                  <a:cubicBezTo>
                    <a:pt x="2686" y="336"/>
                    <a:pt x="2683" y="346"/>
                    <a:pt x="2676" y="346"/>
                  </a:cubicBezTo>
                  <a:cubicBezTo>
                    <a:pt x="2672" y="346"/>
                    <a:pt x="2667" y="341"/>
                    <a:pt x="2667" y="332"/>
                  </a:cubicBezTo>
                  <a:cubicBezTo>
                    <a:pt x="2667" y="324"/>
                    <a:pt x="2675" y="310"/>
                    <a:pt x="2681" y="301"/>
                  </a:cubicBezTo>
                  <a:lnTo>
                    <a:pt x="2681" y="301"/>
                  </a:lnTo>
                  <a:close/>
                  <a:moveTo>
                    <a:pt x="1850" y="22"/>
                  </a:moveTo>
                  <a:lnTo>
                    <a:pt x="1850" y="22"/>
                  </a:lnTo>
                  <a:cubicBezTo>
                    <a:pt x="1850" y="26"/>
                    <a:pt x="1842" y="42"/>
                    <a:pt x="1831" y="71"/>
                  </a:cubicBezTo>
                  <a:cubicBezTo>
                    <a:pt x="1820" y="102"/>
                    <a:pt x="1810" y="145"/>
                    <a:pt x="1810" y="197"/>
                  </a:cubicBezTo>
                  <a:cubicBezTo>
                    <a:pt x="1810" y="228"/>
                    <a:pt x="1818" y="269"/>
                    <a:pt x="1824" y="310"/>
                  </a:cubicBezTo>
                  <a:lnTo>
                    <a:pt x="1805" y="335"/>
                  </a:lnTo>
                  <a:cubicBezTo>
                    <a:pt x="1775" y="299"/>
                    <a:pt x="1757" y="258"/>
                    <a:pt x="1757" y="188"/>
                  </a:cubicBezTo>
                  <a:cubicBezTo>
                    <a:pt x="1757" y="89"/>
                    <a:pt x="1817" y="20"/>
                    <a:pt x="1848" y="20"/>
                  </a:cubicBezTo>
                  <a:cubicBezTo>
                    <a:pt x="1850" y="20"/>
                    <a:pt x="1850" y="21"/>
                    <a:pt x="1850" y="22"/>
                  </a:cubicBezTo>
                  <a:lnTo>
                    <a:pt x="1850" y="22"/>
                  </a:lnTo>
                  <a:close/>
                  <a:moveTo>
                    <a:pt x="1753" y="314"/>
                  </a:moveTo>
                  <a:lnTo>
                    <a:pt x="1753" y="314"/>
                  </a:lnTo>
                  <a:cubicBezTo>
                    <a:pt x="1763" y="328"/>
                    <a:pt x="1776" y="341"/>
                    <a:pt x="1791" y="356"/>
                  </a:cubicBezTo>
                  <a:cubicBezTo>
                    <a:pt x="1760" y="406"/>
                    <a:pt x="1736" y="465"/>
                    <a:pt x="1736" y="517"/>
                  </a:cubicBezTo>
                  <a:cubicBezTo>
                    <a:pt x="1736" y="555"/>
                    <a:pt x="1745" y="584"/>
                    <a:pt x="1773" y="584"/>
                  </a:cubicBezTo>
                  <a:cubicBezTo>
                    <a:pt x="1831" y="584"/>
                    <a:pt x="1875" y="462"/>
                    <a:pt x="1875" y="372"/>
                  </a:cubicBezTo>
                  <a:cubicBezTo>
                    <a:pt x="1875" y="346"/>
                    <a:pt x="1874" y="319"/>
                    <a:pt x="1871" y="292"/>
                  </a:cubicBezTo>
                  <a:cubicBezTo>
                    <a:pt x="1893" y="269"/>
                    <a:pt x="1926" y="238"/>
                    <a:pt x="1934" y="235"/>
                  </a:cubicBezTo>
                  <a:cubicBezTo>
                    <a:pt x="1931" y="248"/>
                    <a:pt x="1928" y="261"/>
                    <a:pt x="1928" y="273"/>
                  </a:cubicBezTo>
                  <a:cubicBezTo>
                    <a:pt x="1928" y="322"/>
                    <a:pt x="1956" y="368"/>
                    <a:pt x="2011" y="368"/>
                  </a:cubicBezTo>
                  <a:cubicBezTo>
                    <a:pt x="2061" y="368"/>
                    <a:pt x="2100" y="327"/>
                    <a:pt x="2100" y="269"/>
                  </a:cubicBezTo>
                  <a:cubicBezTo>
                    <a:pt x="2100" y="262"/>
                    <a:pt x="2099" y="255"/>
                    <a:pt x="2099" y="248"/>
                  </a:cubicBezTo>
                  <a:cubicBezTo>
                    <a:pt x="2117" y="245"/>
                    <a:pt x="2134" y="240"/>
                    <a:pt x="2151" y="230"/>
                  </a:cubicBezTo>
                  <a:lnTo>
                    <a:pt x="2151" y="347"/>
                  </a:lnTo>
                  <a:cubicBezTo>
                    <a:pt x="2151" y="363"/>
                    <a:pt x="2161" y="368"/>
                    <a:pt x="2171" y="368"/>
                  </a:cubicBezTo>
                  <a:cubicBezTo>
                    <a:pt x="2185" y="368"/>
                    <a:pt x="2191" y="359"/>
                    <a:pt x="2201" y="338"/>
                  </a:cubicBezTo>
                  <a:cubicBezTo>
                    <a:pt x="2210" y="320"/>
                    <a:pt x="2232" y="280"/>
                    <a:pt x="2245" y="256"/>
                  </a:cubicBezTo>
                  <a:cubicBezTo>
                    <a:pt x="2256" y="237"/>
                    <a:pt x="2261" y="225"/>
                    <a:pt x="2266" y="225"/>
                  </a:cubicBezTo>
                  <a:cubicBezTo>
                    <a:pt x="2267" y="225"/>
                    <a:pt x="2269" y="228"/>
                    <a:pt x="2269" y="235"/>
                  </a:cubicBezTo>
                  <a:lnTo>
                    <a:pt x="2269" y="335"/>
                  </a:lnTo>
                  <a:cubicBezTo>
                    <a:pt x="2269" y="362"/>
                    <a:pt x="2283" y="368"/>
                    <a:pt x="2295" y="368"/>
                  </a:cubicBezTo>
                  <a:cubicBezTo>
                    <a:pt x="2306" y="368"/>
                    <a:pt x="2314" y="362"/>
                    <a:pt x="2322" y="352"/>
                  </a:cubicBezTo>
                  <a:cubicBezTo>
                    <a:pt x="2352" y="308"/>
                    <a:pt x="2384" y="257"/>
                    <a:pt x="2397" y="235"/>
                  </a:cubicBezTo>
                  <a:cubicBezTo>
                    <a:pt x="2399" y="231"/>
                    <a:pt x="2402" y="228"/>
                    <a:pt x="2404" y="228"/>
                  </a:cubicBezTo>
                  <a:cubicBezTo>
                    <a:pt x="2407" y="228"/>
                    <a:pt x="2408" y="229"/>
                    <a:pt x="2408" y="236"/>
                  </a:cubicBezTo>
                  <a:lnTo>
                    <a:pt x="2408" y="341"/>
                  </a:lnTo>
                  <a:cubicBezTo>
                    <a:pt x="2408" y="360"/>
                    <a:pt x="2414" y="368"/>
                    <a:pt x="2428" y="368"/>
                  </a:cubicBezTo>
                  <a:cubicBezTo>
                    <a:pt x="2442" y="368"/>
                    <a:pt x="2450" y="359"/>
                    <a:pt x="2456" y="348"/>
                  </a:cubicBezTo>
                  <a:cubicBezTo>
                    <a:pt x="2475" y="308"/>
                    <a:pt x="2504" y="255"/>
                    <a:pt x="2516" y="234"/>
                  </a:cubicBezTo>
                  <a:cubicBezTo>
                    <a:pt x="2519" y="229"/>
                    <a:pt x="2522" y="225"/>
                    <a:pt x="2524" y="225"/>
                  </a:cubicBezTo>
                  <a:cubicBezTo>
                    <a:pt x="2526" y="225"/>
                    <a:pt x="2526" y="228"/>
                    <a:pt x="2526" y="235"/>
                  </a:cubicBezTo>
                  <a:lnTo>
                    <a:pt x="2526" y="335"/>
                  </a:lnTo>
                  <a:cubicBezTo>
                    <a:pt x="2526" y="362"/>
                    <a:pt x="2540" y="368"/>
                    <a:pt x="2552" y="368"/>
                  </a:cubicBezTo>
                  <a:cubicBezTo>
                    <a:pt x="2569" y="368"/>
                    <a:pt x="2580" y="357"/>
                    <a:pt x="2590" y="344"/>
                  </a:cubicBezTo>
                  <a:cubicBezTo>
                    <a:pt x="2609" y="318"/>
                    <a:pt x="2637" y="273"/>
                    <a:pt x="2654" y="245"/>
                  </a:cubicBezTo>
                  <a:cubicBezTo>
                    <a:pt x="2660" y="254"/>
                    <a:pt x="2666" y="265"/>
                    <a:pt x="2672" y="277"/>
                  </a:cubicBezTo>
                  <a:cubicBezTo>
                    <a:pt x="2657" y="294"/>
                    <a:pt x="2644" y="314"/>
                    <a:pt x="2644" y="334"/>
                  </a:cubicBezTo>
                  <a:cubicBezTo>
                    <a:pt x="2644" y="355"/>
                    <a:pt x="2659" y="368"/>
                    <a:pt x="2675" y="368"/>
                  </a:cubicBezTo>
                  <a:cubicBezTo>
                    <a:pt x="2701" y="368"/>
                    <a:pt x="2726" y="343"/>
                    <a:pt x="2726" y="307"/>
                  </a:cubicBezTo>
                  <a:cubicBezTo>
                    <a:pt x="2726" y="293"/>
                    <a:pt x="2722" y="279"/>
                    <a:pt x="2716" y="265"/>
                  </a:cubicBezTo>
                  <a:cubicBezTo>
                    <a:pt x="2740" y="241"/>
                    <a:pt x="2769" y="219"/>
                    <a:pt x="2790" y="213"/>
                  </a:cubicBezTo>
                  <a:cubicBezTo>
                    <a:pt x="2780" y="227"/>
                    <a:pt x="2772" y="247"/>
                    <a:pt x="2772" y="273"/>
                  </a:cubicBezTo>
                  <a:cubicBezTo>
                    <a:pt x="2772" y="322"/>
                    <a:pt x="2800" y="368"/>
                    <a:pt x="2854" y="368"/>
                  </a:cubicBezTo>
                  <a:cubicBezTo>
                    <a:pt x="2907" y="368"/>
                    <a:pt x="2943" y="327"/>
                    <a:pt x="2943" y="269"/>
                  </a:cubicBezTo>
                  <a:cubicBezTo>
                    <a:pt x="2943" y="252"/>
                    <a:pt x="2943" y="250"/>
                    <a:pt x="2942" y="243"/>
                  </a:cubicBezTo>
                  <a:cubicBezTo>
                    <a:pt x="2954" y="238"/>
                    <a:pt x="2965" y="230"/>
                    <a:pt x="2973" y="223"/>
                  </a:cubicBezTo>
                  <a:cubicBezTo>
                    <a:pt x="2980" y="218"/>
                    <a:pt x="2985" y="215"/>
                    <a:pt x="2989" y="215"/>
                  </a:cubicBezTo>
                  <a:cubicBezTo>
                    <a:pt x="2994" y="215"/>
                    <a:pt x="2997" y="219"/>
                    <a:pt x="2997" y="227"/>
                  </a:cubicBezTo>
                  <a:lnTo>
                    <a:pt x="2997" y="341"/>
                  </a:lnTo>
                  <a:cubicBezTo>
                    <a:pt x="2997" y="360"/>
                    <a:pt x="3002" y="368"/>
                    <a:pt x="3017" y="368"/>
                  </a:cubicBezTo>
                  <a:cubicBezTo>
                    <a:pt x="3030" y="368"/>
                    <a:pt x="3040" y="359"/>
                    <a:pt x="3045" y="348"/>
                  </a:cubicBezTo>
                  <a:cubicBezTo>
                    <a:pt x="3064" y="308"/>
                    <a:pt x="3092" y="254"/>
                    <a:pt x="3104" y="234"/>
                  </a:cubicBezTo>
                  <a:cubicBezTo>
                    <a:pt x="3108" y="229"/>
                    <a:pt x="3110" y="226"/>
                    <a:pt x="3111" y="226"/>
                  </a:cubicBezTo>
                  <a:cubicBezTo>
                    <a:pt x="3114" y="226"/>
                    <a:pt x="3115" y="227"/>
                    <a:pt x="3115" y="235"/>
                  </a:cubicBezTo>
                  <a:lnTo>
                    <a:pt x="3115" y="326"/>
                  </a:lnTo>
                  <a:cubicBezTo>
                    <a:pt x="3115" y="352"/>
                    <a:pt x="3127" y="368"/>
                    <a:pt x="3152" y="368"/>
                  </a:cubicBezTo>
                  <a:cubicBezTo>
                    <a:pt x="3179" y="368"/>
                    <a:pt x="3193" y="343"/>
                    <a:pt x="3216" y="303"/>
                  </a:cubicBezTo>
                  <a:cubicBezTo>
                    <a:pt x="3217" y="301"/>
                    <a:pt x="3218" y="299"/>
                    <a:pt x="3218" y="297"/>
                  </a:cubicBezTo>
                  <a:cubicBezTo>
                    <a:pt x="3218" y="292"/>
                    <a:pt x="3213" y="289"/>
                    <a:pt x="3208" y="289"/>
                  </a:cubicBezTo>
                  <a:cubicBezTo>
                    <a:pt x="3203" y="289"/>
                    <a:pt x="3200" y="294"/>
                    <a:pt x="3183" y="314"/>
                  </a:cubicBezTo>
                  <a:cubicBezTo>
                    <a:pt x="3179" y="317"/>
                    <a:pt x="3176" y="322"/>
                    <a:pt x="3169" y="322"/>
                  </a:cubicBezTo>
                  <a:cubicBezTo>
                    <a:pt x="3167" y="322"/>
                    <a:pt x="3165" y="320"/>
                    <a:pt x="3165" y="316"/>
                  </a:cubicBezTo>
                  <a:lnTo>
                    <a:pt x="3165" y="214"/>
                  </a:lnTo>
                  <a:cubicBezTo>
                    <a:pt x="3165" y="186"/>
                    <a:pt x="3153" y="175"/>
                    <a:pt x="3137" y="175"/>
                  </a:cubicBezTo>
                  <a:cubicBezTo>
                    <a:pt x="3124" y="175"/>
                    <a:pt x="3114" y="180"/>
                    <a:pt x="3103" y="197"/>
                  </a:cubicBezTo>
                  <a:cubicBezTo>
                    <a:pt x="3083" y="226"/>
                    <a:pt x="3063" y="267"/>
                    <a:pt x="3052" y="289"/>
                  </a:cubicBezTo>
                  <a:cubicBezTo>
                    <a:pt x="3050" y="291"/>
                    <a:pt x="3049" y="294"/>
                    <a:pt x="3047" y="294"/>
                  </a:cubicBezTo>
                  <a:cubicBezTo>
                    <a:pt x="3046" y="294"/>
                    <a:pt x="3046" y="292"/>
                    <a:pt x="3046" y="289"/>
                  </a:cubicBezTo>
                  <a:lnTo>
                    <a:pt x="3046" y="214"/>
                  </a:lnTo>
                  <a:cubicBezTo>
                    <a:pt x="3046" y="192"/>
                    <a:pt x="3040" y="175"/>
                    <a:pt x="3017" y="175"/>
                  </a:cubicBezTo>
                  <a:cubicBezTo>
                    <a:pt x="2993" y="175"/>
                    <a:pt x="2981" y="192"/>
                    <a:pt x="2963" y="204"/>
                  </a:cubicBezTo>
                  <a:cubicBezTo>
                    <a:pt x="2952" y="212"/>
                    <a:pt x="2942" y="218"/>
                    <a:pt x="2935" y="221"/>
                  </a:cubicBezTo>
                  <a:cubicBezTo>
                    <a:pt x="2923" y="192"/>
                    <a:pt x="2901" y="177"/>
                    <a:pt x="2883" y="177"/>
                  </a:cubicBezTo>
                  <a:cubicBezTo>
                    <a:pt x="2865" y="178"/>
                    <a:pt x="2853" y="188"/>
                    <a:pt x="2853" y="207"/>
                  </a:cubicBezTo>
                  <a:cubicBezTo>
                    <a:pt x="2853" y="227"/>
                    <a:pt x="2864" y="240"/>
                    <a:pt x="2880" y="246"/>
                  </a:cubicBezTo>
                  <a:cubicBezTo>
                    <a:pt x="2889" y="249"/>
                    <a:pt x="2897" y="250"/>
                    <a:pt x="2909" y="250"/>
                  </a:cubicBezTo>
                  <a:cubicBezTo>
                    <a:pt x="2912" y="250"/>
                    <a:pt x="2915" y="250"/>
                    <a:pt x="2918" y="249"/>
                  </a:cubicBezTo>
                  <a:cubicBezTo>
                    <a:pt x="2919" y="255"/>
                    <a:pt x="2918" y="263"/>
                    <a:pt x="2918" y="270"/>
                  </a:cubicBezTo>
                  <a:cubicBezTo>
                    <a:pt x="2918" y="298"/>
                    <a:pt x="2901" y="327"/>
                    <a:pt x="2870" y="327"/>
                  </a:cubicBezTo>
                  <a:cubicBezTo>
                    <a:pt x="2837" y="327"/>
                    <a:pt x="2818" y="295"/>
                    <a:pt x="2818" y="259"/>
                  </a:cubicBezTo>
                  <a:cubicBezTo>
                    <a:pt x="2818" y="232"/>
                    <a:pt x="2826" y="209"/>
                    <a:pt x="2840" y="194"/>
                  </a:cubicBezTo>
                  <a:cubicBezTo>
                    <a:pt x="2845" y="188"/>
                    <a:pt x="2849" y="184"/>
                    <a:pt x="2849" y="178"/>
                  </a:cubicBezTo>
                  <a:cubicBezTo>
                    <a:pt x="2849" y="176"/>
                    <a:pt x="2845" y="175"/>
                    <a:pt x="2842" y="175"/>
                  </a:cubicBezTo>
                  <a:cubicBezTo>
                    <a:pt x="2819" y="175"/>
                    <a:pt x="2795" y="185"/>
                    <a:pt x="2778" y="194"/>
                  </a:cubicBezTo>
                  <a:cubicBezTo>
                    <a:pt x="2756" y="206"/>
                    <a:pt x="2729" y="225"/>
                    <a:pt x="2708" y="244"/>
                  </a:cubicBezTo>
                  <a:cubicBezTo>
                    <a:pt x="2697" y="221"/>
                    <a:pt x="2685" y="200"/>
                    <a:pt x="2678" y="184"/>
                  </a:cubicBezTo>
                  <a:cubicBezTo>
                    <a:pt x="2676" y="178"/>
                    <a:pt x="2674" y="171"/>
                    <a:pt x="2669" y="171"/>
                  </a:cubicBezTo>
                  <a:cubicBezTo>
                    <a:pt x="2665" y="171"/>
                    <a:pt x="2663" y="175"/>
                    <a:pt x="2661" y="183"/>
                  </a:cubicBezTo>
                  <a:cubicBezTo>
                    <a:pt x="2650" y="214"/>
                    <a:pt x="2594" y="304"/>
                    <a:pt x="2582" y="316"/>
                  </a:cubicBezTo>
                  <a:cubicBezTo>
                    <a:pt x="2581" y="318"/>
                    <a:pt x="2579" y="320"/>
                    <a:pt x="2578" y="320"/>
                  </a:cubicBezTo>
                  <a:cubicBezTo>
                    <a:pt x="2577" y="320"/>
                    <a:pt x="2577" y="320"/>
                    <a:pt x="2577" y="316"/>
                  </a:cubicBezTo>
                  <a:lnTo>
                    <a:pt x="2577" y="214"/>
                  </a:lnTo>
                  <a:cubicBezTo>
                    <a:pt x="2577" y="186"/>
                    <a:pt x="2565" y="175"/>
                    <a:pt x="2550" y="175"/>
                  </a:cubicBezTo>
                  <a:cubicBezTo>
                    <a:pt x="2537" y="175"/>
                    <a:pt x="2526" y="180"/>
                    <a:pt x="2516" y="197"/>
                  </a:cubicBezTo>
                  <a:cubicBezTo>
                    <a:pt x="2497" y="226"/>
                    <a:pt x="2473" y="269"/>
                    <a:pt x="2462" y="290"/>
                  </a:cubicBezTo>
                  <a:cubicBezTo>
                    <a:pt x="2460" y="293"/>
                    <a:pt x="2459" y="294"/>
                    <a:pt x="2458" y="294"/>
                  </a:cubicBezTo>
                  <a:cubicBezTo>
                    <a:pt x="2457" y="294"/>
                    <a:pt x="2457" y="292"/>
                    <a:pt x="2457" y="289"/>
                  </a:cubicBezTo>
                  <a:lnTo>
                    <a:pt x="2457" y="214"/>
                  </a:lnTo>
                  <a:cubicBezTo>
                    <a:pt x="2457" y="186"/>
                    <a:pt x="2446" y="175"/>
                    <a:pt x="2431" y="175"/>
                  </a:cubicBezTo>
                  <a:cubicBezTo>
                    <a:pt x="2418" y="175"/>
                    <a:pt x="2405" y="180"/>
                    <a:pt x="2396" y="197"/>
                  </a:cubicBezTo>
                  <a:cubicBezTo>
                    <a:pt x="2371" y="238"/>
                    <a:pt x="2330" y="302"/>
                    <a:pt x="2323" y="312"/>
                  </a:cubicBezTo>
                  <a:cubicBezTo>
                    <a:pt x="2322" y="314"/>
                    <a:pt x="2321" y="316"/>
                    <a:pt x="2319" y="316"/>
                  </a:cubicBezTo>
                  <a:cubicBezTo>
                    <a:pt x="2318" y="316"/>
                    <a:pt x="2317" y="315"/>
                    <a:pt x="2317" y="312"/>
                  </a:cubicBezTo>
                  <a:lnTo>
                    <a:pt x="2317" y="214"/>
                  </a:lnTo>
                  <a:cubicBezTo>
                    <a:pt x="2317" y="186"/>
                    <a:pt x="2306" y="175"/>
                    <a:pt x="2291" y="175"/>
                  </a:cubicBezTo>
                  <a:cubicBezTo>
                    <a:pt x="2270" y="175"/>
                    <a:pt x="2258" y="195"/>
                    <a:pt x="2251" y="207"/>
                  </a:cubicBezTo>
                  <a:cubicBezTo>
                    <a:pt x="2241" y="224"/>
                    <a:pt x="2227" y="247"/>
                    <a:pt x="2215" y="267"/>
                  </a:cubicBezTo>
                  <a:cubicBezTo>
                    <a:pt x="2208" y="281"/>
                    <a:pt x="2201" y="294"/>
                    <a:pt x="2199" y="294"/>
                  </a:cubicBezTo>
                  <a:cubicBezTo>
                    <a:pt x="2198" y="294"/>
                    <a:pt x="2198" y="289"/>
                    <a:pt x="2198" y="279"/>
                  </a:cubicBezTo>
                  <a:lnTo>
                    <a:pt x="2198" y="201"/>
                  </a:lnTo>
                  <a:cubicBezTo>
                    <a:pt x="2235" y="160"/>
                    <a:pt x="2257" y="110"/>
                    <a:pt x="2257" y="55"/>
                  </a:cubicBezTo>
                  <a:cubicBezTo>
                    <a:pt x="2257" y="23"/>
                    <a:pt x="2243" y="6"/>
                    <a:pt x="2222" y="6"/>
                  </a:cubicBezTo>
                  <a:cubicBezTo>
                    <a:pt x="2181" y="6"/>
                    <a:pt x="2151" y="69"/>
                    <a:pt x="2151" y="144"/>
                  </a:cubicBezTo>
                  <a:lnTo>
                    <a:pt x="2151" y="204"/>
                  </a:lnTo>
                  <a:cubicBezTo>
                    <a:pt x="2132" y="216"/>
                    <a:pt x="2114" y="222"/>
                    <a:pt x="2093" y="226"/>
                  </a:cubicBezTo>
                  <a:cubicBezTo>
                    <a:pt x="2082" y="194"/>
                    <a:pt x="2058" y="177"/>
                    <a:pt x="2040" y="177"/>
                  </a:cubicBezTo>
                  <a:cubicBezTo>
                    <a:pt x="2022" y="178"/>
                    <a:pt x="2009" y="188"/>
                    <a:pt x="2009" y="207"/>
                  </a:cubicBezTo>
                  <a:cubicBezTo>
                    <a:pt x="2009" y="238"/>
                    <a:pt x="2039" y="251"/>
                    <a:pt x="2066" y="251"/>
                  </a:cubicBezTo>
                  <a:lnTo>
                    <a:pt x="2073" y="251"/>
                  </a:lnTo>
                  <a:cubicBezTo>
                    <a:pt x="2075" y="257"/>
                    <a:pt x="2075" y="263"/>
                    <a:pt x="2075" y="270"/>
                  </a:cubicBezTo>
                  <a:cubicBezTo>
                    <a:pt x="2075" y="298"/>
                    <a:pt x="2058" y="327"/>
                    <a:pt x="2026" y="327"/>
                  </a:cubicBezTo>
                  <a:cubicBezTo>
                    <a:pt x="1994" y="327"/>
                    <a:pt x="1974" y="295"/>
                    <a:pt x="1974" y="259"/>
                  </a:cubicBezTo>
                  <a:cubicBezTo>
                    <a:pt x="1974" y="232"/>
                    <a:pt x="1983" y="209"/>
                    <a:pt x="1996" y="194"/>
                  </a:cubicBezTo>
                  <a:cubicBezTo>
                    <a:pt x="2001" y="188"/>
                    <a:pt x="2005" y="183"/>
                    <a:pt x="2005" y="178"/>
                  </a:cubicBezTo>
                  <a:cubicBezTo>
                    <a:pt x="2005" y="176"/>
                    <a:pt x="2001" y="175"/>
                    <a:pt x="1998" y="175"/>
                  </a:cubicBezTo>
                  <a:cubicBezTo>
                    <a:pt x="1976" y="175"/>
                    <a:pt x="1927" y="205"/>
                    <a:pt x="1868" y="263"/>
                  </a:cubicBezTo>
                  <a:cubicBezTo>
                    <a:pt x="1863" y="217"/>
                    <a:pt x="1857" y="171"/>
                    <a:pt x="1857" y="127"/>
                  </a:cubicBezTo>
                  <a:cubicBezTo>
                    <a:pt x="1857" y="77"/>
                    <a:pt x="1867" y="35"/>
                    <a:pt x="1869" y="23"/>
                  </a:cubicBezTo>
                  <a:cubicBezTo>
                    <a:pt x="1871" y="16"/>
                    <a:pt x="1871" y="11"/>
                    <a:pt x="1871" y="7"/>
                  </a:cubicBezTo>
                  <a:cubicBezTo>
                    <a:pt x="1871" y="3"/>
                    <a:pt x="1869" y="0"/>
                    <a:pt x="1862" y="0"/>
                  </a:cubicBezTo>
                  <a:cubicBezTo>
                    <a:pt x="1815" y="0"/>
                    <a:pt x="1711" y="75"/>
                    <a:pt x="1711" y="188"/>
                  </a:cubicBezTo>
                  <a:cubicBezTo>
                    <a:pt x="1711" y="234"/>
                    <a:pt x="1721" y="267"/>
                    <a:pt x="1739" y="295"/>
                  </a:cubicBezTo>
                  <a:cubicBezTo>
                    <a:pt x="1732" y="294"/>
                    <a:pt x="1727" y="294"/>
                    <a:pt x="1722" y="294"/>
                  </a:cubicBezTo>
                  <a:cubicBezTo>
                    <a:pt x="1704" y="294"/>
                    <a:pt x="1686" y="299"/>
                    <a:pt x="1675" y="302"/>
                  </a:cubicBezTo>
                  <a:lnTo>
                    <a:pt x="1675" y="290"/>
                  </a:lnTo>
                  <a:cubicBezTo>
                    <a:pt x="1675" y="265"/>
                    <a:pt x="1669" y="230"/>
                    <a:pt x="1659" y="219"/>
                  </a:cubicBezTo>
                  <a:cubicBezTo>
                    <a:pt x="1657" y="217"/>
                    <a:pt x="1656" y="217"/>
                    <a:pt x="1654" y="217"/>
                  </a:cubicBezTo>
                  <a:cubicBezTo>
                    <a:pt x="1649" y="217"/>
                    <a:pt x="1644" y="219"/>
                    <a:pt x="1637" y="223"/>
                  </a:cubicBezTo>
                  <a:cubicBezTo>
                    <a:pt x="1630" y="226"/>
                    <a:pt x="1623" y="230"/>
                    <a:pt x="1623" y="232"/>
                  </a:cubicBezTo>
                  <a:cubicBezTo>
                    <a:pt x="1623" y="233"/>
                    <a:pt x="1623" y="234"/>
                    <a:pt x="1625" y="237"/>
                  </a:cubicBezTo>
                  <a:cubicBezTo>
                    <a:pt x="1629" y="243"/>
                    <a:pt x="1640" y="255"/>
                    <a:pt x="1644" y="282"/>
                  </a:cubicBezTo>
                  <a:cubicBezTo>
                    <a:pt x="1624" y="262"/>
                    <a:pt x="1602" y="253"/>
                    <a:pt x="1572" y="253"/>
                  </a:cubicBezTo>
                  <a:cubicBezTo>
                    <a:pt x="1537" y="253"/>
                    <a:pt x="1526" y="269"/>
                    <a:pt x="1526" y="285"/>
                  </a:cubicBezTo>
                  <a:cubicBezTo>
                    <a:pt x="1526" y="316"/>
                    <a:pt x="1567" y="331"/>
                    <a:pt x="1618" y="331"/>
                  </a:cubicBezTo>
                  <a:cubicBezTo>
                    <a:pt x="1627" y="331"/>
                    <a:pt x="1637" y="329"/>
                    <a:pt x="1648" y="326"/>
                  </a:cubicBezTo>
                  <a:cubicBezTo>
                    <a:pt x="1648" y="336"/>
                    <a:pt x="1649" y="344"/>
                    <a:pt x="1649" y="351"/>
                  </a:cubicBezTo>
                  <a:cubicBezTo>
                    <a:pt x="1649" y="361"/>
                    <a:pt x="1650" y="368"/>
                    <a:pt x="1657" y="368"/>
                  </a:cubicBezTo>
                  <a:cubicBezTo>
                    <a:pt x="1667" y="368"/>
                    <a:pt x="1673" y="349"/>
                    <a:pt x="1674" y="320"/>
                  </a:cubicBezTo>
                  <a:cubicBezTo>
                    <a:pt x="1692" y="316"/>
                    <a:pt x="1711" y="311"/>
                    <a:pt x="1727" y="311"/>
                  </a:cubicBezTo>
                  <a:cubicBezTo>
                    <a:pt x="1734" y="311"/>
                    <a:pt x="1743" y="312"/>
                    <a:pt x="1753" y="314"/>
                  </a:cubicBezTo>
                  <a:lnTo>
                    <a:pt x="1753" y="314"/>
                  </a:lnTo>
                  <a:close/>
                  <a:moveTo>
                    <a:pt x="1638" y="308"/>
                  </a:moveTo>
                  <a:lnTo>
                    <a:pt x="1638" y="308"/>
                  </a:lnTo>
                  <a:cubicBezTo>
                    <a:pt x="1628" y="310"/>
                    <a:pt x="1622" y="310"/>
                    <a:pt x="1612" y="310"/>
                  </a:cubicBezTo>
                  <a:cubicBezTo>
                    <a:pt x="1589" y="310"/>
                    <a:pt x="1572" y="301"/>
                    <a:pt x="1572" y="288"/>
                  </a:cubicBezTo>
                  <a:cubicBezTo>
                    <a:pt x="1572" y="280"/>
                    <a:pt x="1576" y="275"/>
                    <a:pt x="1588" y="275"/>
                  </a:cubicBezTo>
                  <a:cubicBezTo>
                    <a:pt x="1606" y="275"/>
                    <a:pt x="1621" y="288"/>
                    <a:pt x="1638" y="308"/>
                  </a:cubicBezTo>
                  <a:lnTo>
                    <a:pt x="1638" y="308"/>
                  </a:lnTo>
                  <a:close/>
                  <a:moveTo>
                    <a:pt x="1168" y="212"/>
                  </a:moveTo>
                  <a:lnTo>
                    <a:pt x="1168" y="212"/>
                  </a:lnTo>
                  <a:cubicBezTo>
                    <a:pt x="1168" y="206"/>
                    <a:pt x="1171" y="203"/>
                    <a:pt x="1176" y="203"/>
                  </a:cubicBezTo>
                  <a:cubicBezTo>
                    <a:pt x="1183" y="203"/>
                    <a:pt x="1195" y="212"/>
                    <a:pt x="1201" y="228"/>
                  </a:cubicBezTo>
                  <a:cubicBezTo>
                    <a:pt x="1199" y="228"/>
                    <a:pt x="1195" y="229"/>
                    <a:pt x="1193" y="229"/>
                  </a:cubicBezTo>
                  <a:cubicBezTo>
                    <a:pt x="1179" y="229"/>
                    <a:pt x="1168" y="222"/>
                    <a:pt x="1168" y="212"/>
                  </a:cubicBezTo>
                  <a:lnTo>
                    <a:pt x="1168" y="212"/>
                  </a:lnTo>
                  <a:close/>
                  <a:moveTo>
                    <a:pt x="324" y="212"/>
                  </a:moveTo>
                  <a:lnTo>
                    <a:pt x="324" y="212"/>
                  </a:lnTo>
                  <a:cubicBezTo>
                    <a:pt x="324" y="206"/>
                    <a:pt x="328" y="203"/>
                    <a:pt x="332" y="203"/>
                  </a:cubicBezTo>
                  <a:cubicBezTo>
                    <a:pt x="339" y="203"/>
                    <a:pt x="351" y="212"/>
                    <a:pt x="357" y="228"/>
                  </a:cubicBezTo>
                  <a:cubicBezTo>
                    <a:pt x="336" y="228"/>
                    <a:pt x="324" y="223"/>
                    <a:pt x="324" y="212"/>
                  </a:cubicBezTo>
                  <a:lnTo>
                    <a:pt x="324" y="212"/>
                  </a:lnTo>
                  <a:close/>
                  <a:moveTo>
                    <a:pt x="487" y="127"/>
                  </a:moveTo>
                  <a:lnTo>
                    <a:pt x="487" y="127"/>
                  </a:lnTo>
                  <a:cubicBezTo>
                    <a:pt x="487" y="40"/>
                    <a:pt x="504" y="27"/>
                    <a:pt x="509" y="27"/>
                  </a:cubicBezTo>
                  <a:cubicBezTo>
                    <a:pt x="518" y="27"/>
                    <a:pt x="519" y="33"/>
                    <a:pt x="519" y="66"/>
                  </a:cubicBezTo>
                  <a:cubicBezTo>
                    <a:pt x="519" y="101"/>
                    <a:pt x="505" y="146"/>
                    <a:pt x="487" y="170"/>
                  </a:cubicBezTo>
                  <a:lnTo>
                    <a:pt x="487" y="127"/>
                  </a:lnTo>
                  <a:lnTo>
                    <a:pt x="487" y="127"/>
                  </a:lnTo>
                  <a:close/>
                  <a:moveTo>
                    <a:pt x="1079" y="213"/>
                  </a:moveTo>
                  <a:lnTo>
                    <a:pt x="1079" y="213"/>
                  </a:lnTo>
                  <a:cubicBezTo>
                    <a:pt x="1069" y="227"/>
                    <a:pt x="1061" y="247"/>
                    <a:pt x="1061" y="273"/>
                  </a:cubicBezTo>
                  <a:cubicBezTo>
                    <a:pt x="1061" y="322"/>
                    <a:pt x="1089" y="368"/>
                    <a:pt x="1143" y="368"/>
                  </a:cubicBezTo>
                  <a:cubicBezTo>
                    <a:pt x="1195" y="368"/>
                    <a:pt x="1233" y="327"/>
                    <a:pt x="1233" y="269"/>
                  </a:cubicBezTo>
                  <a:cubicBezTo>
                    <a:pt x="1233" y="252"/>
                    <a:pt x="1232" y="250"/>
                    <a:pt x="1231" y="243"/>
                  </a:cubicBezTo>
                  <a:cubicBezTo>
                    <a:pt x="1243" y="238"/>
                    <a:pt x="1253" y="230"/>
                    <a:pt x="1262" y="223"/>
                  </a:cubicBezTo>
                  <a:cubicBezTo>
                    <a:pt x="1269" y="218"/>
                    <a:pt x="1274" y="215"/>
                    <a:pt x="1278" y="215"/>
                  </a:cubicBezTo>
                  <a:cubicBezTo>
                    <a:pt x="1283" y="215"/>
                    <a:pt x="1285" y="219"/>
                    <a:pt x="1285" y="227"/>
                  </a:cubicBezTo>
                  <a:lnTo>
                    <a:pt x="1285" y="341"/>
                  </a:lnTo>
                  <a:cubicBezTo>
                    <a:pt x="1285" y="360"/>
                    <a:pt x="1291" y="368"/>
                    <a:pt x="1306" y="368"/>
                  </a:cubicBezTo>
                  <a:cubicBezTo>
                    <a:pt x="1319" y="368"/>
                    <a:pt x="1329" y="359"/>
                    <a:pt x="1334" y="348"/>
                  </a:cubicBezTo>
                  <a:cubicBezTo>
                    <a:pt x="1353" y="308"/>
                    <a:pt x="1381" y="254"/>
                    <a:pt x="1393" y="234"/>
                  </a:cubicBezTo>
                  <a:cubicBezTo>
                    <a:pt x="1396" y="229"/>
                    <a:pt x="1398" y="226"/>
                    <a:pt x="1400" y="226"/>
                  </a:cubicBezTo>
                  <a:cubicBezTo>
                    <a:pt x="1403" y="226"/>
                    <a:pt x="1404" y="227"/>
                    <a:pt x="1404" y="235"/>
                  </a:cubicBezTo>
                  <a:lnTo>
                    <a:pt x="1404" y="326"/>
                  </a:lnTo>
                  <a:cubicBezTo>
                    <a:pt x="1404" y="352"/>
                    <a:pt x="1416" y="368"/>
                    <a:pt x="1441" y="368"/>
                  </a:cubicBezTo>
                  <a:cubicBezTo>
                    <a:pt x="1468" y="368"/>
                    <a:pt x="1482" y="343"/>
                    <a:pt x="1505" y="303"/>
                  </a:cubicBezTo>
                  <a:cubicBezTo>
                    <a:pt x="1506" y="301"/>
                    <a:pt x="1506" y="299"/>
                    <a:pt x="1506" y="297"/>
                  </a:cubicBezTo>
                  <a:cubicBezTo>
                    <a:pt x="1506" y="292"/>
                    <a:pt x="1502" y="289"/>
                    <a:pt x="1497" y="289"/>
                  </a:cubicBezTo>
                  <a:cubicBezTo>
                    <a:pt x="1492" y="289"/>
                    <a:pt x="1489" y="294"/>
                    <a:pt x="1472" y="314"/>
                  </a:cubicBezTo>
                  <a:cubicBezTo>
                    <a:pt x="1468" y="317"/>
                    <a:pt x="1464" y="322"/>
                    <a:pt x="1458" y="322"/>
                  </a:cubicBezTo>
                  <a:cubicBezTo>
                    <a:pt x="1456" y="322"/>
                    <a:pt x="1454" y="320"/>
                    <a:pt x="1454" y="316"/>
                  </a:cubicBezTo>
                  <a:lnTo>
                    <a:pt x="1454" y="214"/>
                  </a:lnTo>
                  <a:cubicBezTo>
                    <a:pt x="1454" y="186"/>
                    <a:pt x="1442" y="175"/>
                    <a:pt x="1426" y="175"/>
                  </a:cubicBezTo>
                  <a:cubicBezTo>
                    <a:pt x="1413" y="175"/>
                    <a:pt x="1403" y="180"/>
                    <a:pt x="1392" y="197"/>
                  </a:cubicBezTo>
                  <a:cubicBezTo>
                    <a:pt x="1372" y="226"/>
                    <a:pt x="1352" y="267"/>
                    <a:pt x="1340" y="289"/>
                  </a:cubicBezTo>
                  <a:cubicBezTo>
                    <a:pt x="1339" y="291"/>
                    <a:pt x="1337" y="294"/>
                    <a:pt x="1336" y="294"/>
                  </a:cubicBezTo>
                  <a:cubicBezTo>
                    <a:pt x="1335" y="294"/>
                    <a:pt x="1335" y="292"/>
                    <a:pt x="1335" y="289"/>
                  </a:cubicBezTo>
                  <a:lnTo>
                    <a:pt x="1335" y="214"/>
                  </a:lnTo>
                  <a:cubicBezTo>
                    <a:pt x="1335" y="192"/>
                    <a:pt x="1329" y="175"/>
                    <a:pt x="1306" y="175"/>
                  </a:cubicBezTo>
                  <a:cubicBezTo>
                    <a:pt x="1282" y="175"/>
                    <a:pt x="1270" y="192"/>
                    <a:pt x="1252" y="204"/>
                  </a:cubicBezTo>
                  <a:cubicBezTo>
                    <a:pt x="1241" y="212"/>
                    <a:pt x="1231" y="218"/>
                    <a:pt x="1224" y="221"/>
                  </a:cubicBezTo>
                  <a:cubicBezTo>
                    <a:pt x="1212" y="192"/>
                    <a:pt x="1190" y="177"/>
                    <a:pt x="1173" y="177"/>
                  </a:cubicBezTo>
                  <a:cubicBezTo>
                    <a:pt x="1154" y="178"/>
                    <a:pt x="1141" y="188"/>
                    <a:pt x="1141" y="207"/>
                  </a:cubicBezTo>
                  <a:cubicBezTo>
                    <a:pt x="1141" y="227"/>
                    <a:pt x="1153" y="240"/>
                    <a:pt x="1169" y="246"/>
                  </a:cubicBezTo>
                  <a:cubicBezTo>
                    <a:pt x="1178" y="249"/>
                    <a:pt x="1186" y="250"/>
                    <a:pt x="1197" y="250"/>
                  </a:cubicBezTo>
                  <a:cubicBezTo>
                    <a:pt x="1201" y="250"/>
                    <a:pt x="1204" y="250"/>
                    <a:pt x="1206" y="249"/>
                  </a:cubicBezTo>
                  <a:cubicBezTo>
                    <a:pt x="1208" y="255"/>
                    <a:pt x="1207" y="263"/>
                    <a:pt x="1207" y="270"/>
                  </a:cubicBezTo>
                  <a:cubicBezTo>
                    <a:pt x="1207" y="298"/>
                    <a:pt x="1190" y="327"/>
                    <a:pt x="1159" y="327"/>
                  </a:cubicBezTo>
                  <a:cubicBezTo>
                    <a:pt x="1126" y="327"/>
                    <a:pt x="1107" y="295"/>
                    <a:pt x="1107" y="259"/>
                  </a:cubicBezTo>
                  <a:cubicBezTo>
                    <a:pt x="1107" y="232"/>
                    <a:pt x="1115" y="209"/>
                    <a:pt x="1128" y="194"/>
                  </a:cubicBezTo>
                  <a:cubicBezTo>
                    <a:pt x="1134" y="188"/>
                    <a:pt x="1138" y="184"/>
                    <a:pt x="1138" y="178"/>
                  </a:cubicBezTo>
                  <a:cubicBezTo>
                    <a:pt x="1138" y="176"/>
                    <a:pt x="1134" y="175"/>
                    <a:pt x="1130" y="175"/>
                  </a:cubicBezTo>
                  <a:cubicBezTo>
                    <a:pt x="1108" y="175"/>
                    <a:pt x="1084" y="185"/>
                    <a:pt x="1067" y="194"/>
                  </a:cubicBezTo>
                  <a:cubicBezTo>
                    <a:pt x="1045" y="206"/>
                    <a:pt x="1018" y="225"/>
                    <a:pt x="997" y="244"/>
                  </a:cubicBezTo>
                  <a:cubicBezTo>
                    <a:pt x="986" y="221"/>
                    <a:pt x="973" y="200"/>
                    <a:pt x="967" y="184"/>
                  </a:cubicBezTo>
                  <a:cubicBezTo>
                    <a:pt x="964" y="178"/>
                    <a:pt x="963" y="171"/>
                    <a:pt x="958" y="171"/>
                  </a:cubicBezTo>
                  <a:cubicBezTo>
                    <a:pt x="954" y="171"/>
                    <a:pt x="952" y="175"/>
                    <a:pt x="949" y="183"/>
                  </a:cubicBezTo>
                  <a:cubicBezTo>
                    <a:pt x="939" y="214"/>
                    <a:pt x="883" y="304"/>
                    <a:pt x="871" y="316"/>
                  </a:cubicBezTo>
                  <a:cubicBezTo>
                    <a:pt x="869" y="318"/>
                    <a:pt x="868" y="320"/>
                    <a:pt x="867" y="320"/>
                  </a:cubicBezTo>
                  <a:cubicBezTo>
                    <a:pt x="866" y="320"/>
                    <a:pt x="865" y="320"/>
                    <a:pt x="865" y="316"/>
                  </a:cubicBezTo>
                  <a:lnTo>
                    <a:pt x="865" y="214"/>
                  </a:lnTo>
                  <a:cubicBezTo>
                    <a:pt x="865" y="186"/>
                    <a:pt x="854" y="175"/>
                    <a:pt x="839" y="175"/>
                  </a:cubicBezTo>
                  <a:cubicBezTo>
                    <a:pt x="826" y="175"/>
                    <a:pt x="815" y="180"/>
                    <a:pt x="805" y="197"/>
                  </a:cubicBezTo>
                  <a:cubicBezTo>
                    <a:pt x="786" y="226"/>
                    <a:pt x="762" y="269"/>
                    <a:pt x="751" y="290"/>
                  </a:cubicBezTo>
                  <a:cubicBezTo>
                    <a:pt x="749" y="293"/>
                    <a:pt x="748" y="294"/>
                    <a:pt x="747" y="294"/>
                  </a:cubicBezTo>
                  <a:cubicBezTo>
                    <a:pt x="746" y="294"/>
                    <a:pt x="746" y="292"/>
                    <a:pt x="746" y="289"/>
                  </a:cubicBezTo>
                  <a:lnTo>
                    <a:pt x="746" y="214"/>
                  </a:lnTo>
                  <a:cubicBezTo>
                    <a:pt x="746" y="186"/>
                    <a:pt x="735" y="175"/>
                    <a:pt x="720" y="175"/>
                  </a:cubicBezTo>
                  <a:cubicBezTo>
                    <a:pt x="707" y="175"/>
                    <a:pt x="694" y="180"/>
                    <a:pt x="684" y="197"/>
                  </a:cubicBezTo>
                  <a:cubicBezTo>
                    <a:pt x="660" y="238"/>
                    <a:pt x="619" y="302"/>
                    <a:pt x="611" y="312"/>
                  </a:cubicBezTo>
                  <a:cubicBezTo>
                    <a:pt x="610" y="314"/>
                    <a:pt x="609" y="316"/>
                    <a:pt x="608" y="316"/>
                  </a:cubicBezTo>
                  <a:cubicBezTo>
                    <a:pt x="607" y="316"/>
                    <a:pt x="606" y="315"/>
                    <a:pt x="606" y="312"/>
                  </a:cubicBezTo>
                  <a:lnTo>
                    <a:pt x="606" y="214"/>
                  </a:lnTo>
                  <a:cubicBezTo>
                    <a:pt x="606" y="186"/>
                    <a:pt x="595" y="175"/>
                    <a:pt x="580" y="175"/>
                  </a:cubicBezTo>
                  <a:cubicBezTo>
                    <a:pt x="559" y="175"/>
                    <a:pt x="548" y="195"/>
                    <a:pt x="540" y="207"/>
                  </a:cubicBezTo>
                  <a:cubicBezTo>
                    <a:pt x="529" y="224"/>
                    <a:pt x="515" y="247"/>
                    <a:pt x="504" y="267"/>
                  </a:cubicBezTo>
                  <a:cubicBezTo>
                    <a:pt x="497" y="281"/>
                    <a:pt x="490" y="294"/>
                    <a:pt x="488" y="294"/>
                  </a:cubicBezTo>
                  <a:cubicBezTo>
                    <a:pt x="487" y="294"/>
                    <a:pt x="487" y="289"/>
                    <a:pt x="487" y="279"/>
                  </a:cubicBezTo>
                  <a:lnTo>
                    <a:pt x="487" y="201"/>
                  </a:lnTo>
                  <a:cubicBezTo>
                    <a:pt x="524" y="160"/>
                    <a:pt x="546" y="110"/>
                    <a:pt x="546" y="55"/>
                  </a:cubicBezTo>
                  <a:cubicBezTo>
                    <a:pt x="546" y="23"/>
                    <a:pt x="532" y="6"/>
                    <a:pt x="511" y="6"/>
                  </a:cubicBezTo>
                  <a:cubicBezTo>
                    <a:pt x="470" y="6"/>
                    <a:pt x="440" y="69"/>
                    <a:pt x="440" y="144"/>
                  </a:cubicBezTo>
                  <a:lnTo>
                    <a:pt x="440" y="204"/>
                  </a:lnTo>
                  <a:cubicBezTo>
                    <a:pt x="421" y="216"/>
                    <a:pt x="403" y="222"/>
                    <a:pt x="382" y="226"/>
                  </a:cubicBezTo>
                  <a:cubicBezTo>
                    <a:pt x="371" y="194"/>
                    <a:pt x="347" y="177"/>
                    <a:pt x="329" y="177"/>
                  </a:cubicBezTo>
                  <a:cubicBezTo>
                    <a:pt x="311" y="178"/>
                    <a:pt x="298" y="188"/>
                    <a:pt x="298" y="207"/>
                  </a:cubicBezTo>
                  <a:cubicBezTo>
                    <a:pt x="298" y="238"/>
                    <a:pt x="328" y="251"/>
                    <a:pt x="355" y="251"/>
                  </a:cubicBezTo>
                  <a:lnTo>
                    <a:pt x="362" y="251"/>
                  </a:lnTo>
                  <a:cubicBezTo>
                    <a:pt x="364" y="257"/>
                    <a:pt x="364" y="263"/>
                    <a:pt x="364" y="270"/>
                  </a:cubicBezTo>
                  <a:cubicBezTo>
                    <a:pt x="364" y="298"/>
                    <a:pt x="347" y="327"/>
                    <a:pt x="315" y="327"/>
                  </a:cubicBezTo>
                  <a:cubicBezTo>
                    <a:pt x="283" y="327"/>
                    <a:pt x="263" y="295"/>
                    <a:pt x="263" y="259"/>
                  </a:cubicBezTo>
                  <a:cubicBezTo>
                    <a:pt x="263" y="232"/>
                    <a:pt x="271" y="209"/>
                    <a:pt x="285" y="194"/>
                  </a:cubicBezTo>
                  <a:cubicBezTo>
                    <a:pt x="290" y="188"/>
                    <a:pt x="294" y="183"/>
                    <a:pt x="294" y="178"/>
                  </a:cubicBezTo>
                  <a:cubicBezTo>
                    <a:pt x="294" y="176"/>
                    <a:pt x="290" y="175"/>
                    <a:pt x="286" y="175"/>
                  </a:cubicBezTo>
                  <a:cubicBezTo>
                    <a:pt x="265" y="175"/>
                    <a:pt x="215" y="205"/>
                    <a:pt x="157" y="263"/>
                  </a:cubicBezTo>
                  <a:cubicBezTo>
                    <a:pt x="152" y="217"/>
                    <a:pt x="146" y="171"/>
                    <a:pt x="146" y="127"/>
                  </a:cubicBezTo>
                  <a:cubicBezTo>
                    <a:pt x="146" y="77"/>
                    <a:pt x="156" y="35"/>
                    <a:pt x="158" y="23"/>
                  </a:cubicBezTo>
                  <a:cubicBezTo>
                    <a:pt x="159" y="16"/>
                    <a:pt x="160" y="11"/>
                    <a:pt x="160" y="7"/>
                  </a:cubicBezTo>
                  <a:cubicBezTo>
                    <a:pt x="160" y="3"/>
                    <a:pt x="158" y="0"/>
                    <a:pt x="151" y="0"/>
                  </a:cubicBezTo>
                  <a:cubicBezTo>
                    <a:pt x="104" y="0"/>
                    <a:pt x="0" y="75"/>
                    <a:pt x="0" y="188"/>
                  </a:cubicBezTo>
                  <a:cubicBezTo>
                    <a:pt x="0" y="268"/>
                    <a:pt x="29" y="306"/>
                    <a:pt x="80" y="356"/>
                  </a:cubicBezTo>
                  <a:cubicBezTo>
                    <a:pt x="49" y="406"/>
                    <a:pt x="25" y="465"/>
                    <a:pt x="25" y="517"/>
                  </a:cubicBezTo>
                  <a:cubicBezTo>
                    <a:pt x="25" y="555"/>
                    <a:pt x="34" y="584"/>
                    <a:pt x="61" y="584"/>
                  </a:cubicBezTo>
                  <a:cubicBezTo>
                    <a:pt x="120" y="584"/>
                    <a:pt x="163" y="462"/>
                    <a:pt x="163" y="372"/>
                  </a:cubicBezTo>
                  <a:cubicBezTo>
                    <a:pt x="163" y="346"/>
                    <a:pt x="162" y="319"/>
                    <a:pt x="160" y="292"/>
                  </a:cubicBezTo>
                  <a:cubicBezTo>
                    <a:pt x="182" y="269"/>
                    <a:pt x="215" y="238"/>
                    <a:pt x="223" y="235"/>
                  </a:cubicBezTo>
                  <a:cubicBezTo>
                    <a:pt x="220" y="248"/>
                    <a:pt x="217" y="261"/>
                    <a:pt x="217" y="273"/>
                  </a:cubicBezTo>
                  <a:cubicBezTo>
                    <a:pt x="217" y="322"/>
                    <a:pt x="245" y="368"/>
                    <a:pt x="299" y="368"/>
                  </a:cubicBezTo>
                  <a:cubicBezTo>
                    <a:pt x="350" y="368"/>
                    <a:pt x="389" y="327"/>
                    <a:pt x="389" y="269"/>
                  </a:cubicBezTo>
                  <a:cubicBezTo>
                    <a:pt x="389" y="262"/>
                    <a:pt x="388" y="255"/>
                    <a:pt x="388" y="248"/>
                  </a:cubicBezTo>
                  <a:cubicBezTo>
                    <a:pt x="406" y="245"/>
                    <a:pt x="423" y="240"/>
                    <a:pt x="440" y="230"/>
                  </a:cubicBezTo>
                  <a:lnTo>
                    <a:pt x="440" y="347"/>
                  </a:lnTo>
                  <a:cubicBezTo>
                    <a:pt x="440" y="363"/>
                    <a:pt x="450" y="368"/>
                    <a:pt x="460" y="368"/>
                  </a:cubicBezTo>
                  <a:cubicBezTo>
                    <a:pt x="473" y="368"/>
                    <a:pt x="480" y="359"/>
                    <a:pt x="490" y="338"/>
                  </a:cubicBezTo>
                  <a:cubicBezTo>
                    <a:pt x="499" y="320"/>
                    <a:pt x="521" y="280"/>
                    <a:pt x="534" y="256"/>
                  </a:cubicBezTo>
                  <a:cubicBezTo>
                    <a:pt x="544" y="237"/>
                    <a:pt x="550" y="225"/>
                    <a:pt x="555" y="225"/>
                  </a:cubicBezTo>
                  <a:cubicBezTo>
                    <a:pt x="556" y="225"/>
                    <a:pt x="558" y="228"/>
                    <a:pt x="558" y="235"/>
                  </a:cubicBezTo>
                  <a:lnTo>
                    <a:pt x="558" y="335"/>
                  </a:lnTo>
                  <a:cubicBezTo>
                    <a:pt x="558" y="362"/>
                    <a:pt x="571" y="368"/>
                    <a:pt x="584" y="368"/>
                  </a:cubicBezTo>
                  <a:cubicBezTo>
                    <a:pt x="595" y="368"/>
                    <a:pt x="603" y="362"/>
                    <a:pt x="610" y="352"/>
                  </a:cubicBezTo>
                  <a:cubicBezTo>
                    <a:pt x="641" y="308"/>
                    <a:pt x="673" y="257"/>
                    <a:pt x="686" y="235"/>
                  </a:cubicBezTo>
                  <a:cubicBezTo>
                    <a:pt x="688" y="231"/>
                    <a:pt x="691" y="228"/>
                    <a:pt x="693" y="228"/>
                  </a:cubicBezTo>
                  <a:cubicBezTo>
                    <a:pt x="696" y="228"/>
                    <a:pt x="697" y="229"/>
                    <a:pt x="697" y="236"/>
                  </a:cubicBezTo>
                  <a:lnTo>
                    <a:pt x="697" y="341"/>
                  </a:lnTo>
                  <a:cubicBezTo>
                    <a:pt x="697" y="360"/>
                    <a:pt x="703" y="368"/>
                    <a:pt x="717" y="368"/>
                  </a:cubicBezTo>
                  <a:cubicBezTo>
                    <a:pt x="731" y="368"/>
                    <a:pt x="739" y="359"/>
                    <a:pt x="745" y="348"/>
                  </a:cubicBezTo>
                  <a:cubicBezTo>
                    <a:pt x="764" y="308"/>
                    <a:pt x="793" y="255"/>
                    <a:pt x="805" y="234"/>
                  </a:cubicBezTo>
                  <a:cubicBezTo>
                    <a:pt x="807" y="229"/>
                    <a:pt x="811" y="225"/>
                    <a:pt x="812" y="225"/>
                  </a:cubicBezTo>
                  <a:cubicBezTo>
                    <a:pt x="815" y="225"/>
                    <a:pt x="815" y="228"/>
                    <a:pt x="815" y="235"/>
                  </a:cubicBezTo>
                  <a:lnTo>
                    <a:pt x="815" y="335"/>
                  </a:lnTo>
                  <a:cubicBezTo>
                    <a:pt x="815" y="362"/>
                    <a:pt x="829" y="368"/>
                    <a:pt x="842" y="368"/>
                  </a:cubicBezTo>
                  <a:cubicBezTo>
                    <a:pt x="858" y="368"/>
                    <a:pt x="868" y="357"/>
                    <a:pt x="879" y="344"/>
                  </a:cubicBezTo>
                  <a:cubicBezTo>
                    <a:pt x="898" y="318"/>
                    <a:pt x="926" y="273"/>
                    <a:pt x="943" y="245"/>
                  </a:cubicBezTo>
                  <a:cubicBezTo>
                    <a:pt x="949" y="254"/>
                    <a:pt x="955" y="265"/>
                    <a:pt x="961" y="277"/>
                  </a:cubicBezTo>
                  <a:cubicBezTo>
                    <a:pt x="947" y="294"/>
                    <a:pt x="933" y="314"/>
                    <a:pt x="933" y="334"/>
                  </a:cubicBezTo>
                  <a:cubicBezTo>
                    <a:pt x="933" y="355"/>
                    <a:pt x="948" y="368"/>
                    <a:pt x="963" y="368"/>
                  </a:cubicBezTo>
                  <a:cubicBezTo>
                    <a:pt x="990" y="368"/>
                    <a:pt x="1015" y="343"/>
                    <a:pt x="1015" y="307"/>
                  </a:cubicBezTo>
                  <a:cubicBezTo>
                    <a:pt x="1015" y="293"/>
                    <a:pt x="1011" y="279"/>
                    <a:pt x="1005" y="265"/>
                  </a:cubicBezTo>
                  <a:cubicBezTo>
                    <a:pt x="1029" y="241"/>
                    <a:pt x="1058" y="219"/>
                    <a:pt x="1079" y="213"/>
                  </a:cubicBezTo>
                  <a:lnTo>
                    <a:pt x="1079" y="213"/>
                  </a:lnTo>
                  <a:close/>
                  <a:moveTo>
                    <a:pt x="118" y="341"/>
                  </a:moveTo>
                  <a:lnTo>
                    <a:pt x="118" y="341"/>
                  </a:lnTo>
                  <a:cubicBezTo>
                    <a:pt x="123" y="371"/>
                    <a:pt x="127" y="402"/>
                    <a:pt x="127" y="426"/>
                  </a:cubicBezTo>
                  <a:cubicBezTo>
                    <a:pt x="127" y="482"/>
                    <a:pt x="108" y="547"/>
                    <a:pt x="76" y="546"/>
                  </a:cubicBezTo>
                  <a:cubicBezTo>
                    <a:pt x="64" y="546"/>
                    <a:pt x="53" y="534"/>
                    <a:pt x="53" y="513"/>
                  </a:cubicBezTo>
                  <a:cubicBezTo>
                    <a:pt x="52" y="443"/>
                    <a:pt x="85" y="383"/>
                    <a:pt x="118" y="341"/>
                  </a:cubicBezTo>
                  <a:lnTo>
                    <a:pt x="118" y="341"/>
                  </a:lnTo>
                  <a:close/>
                  <a:moveTo>
                    <a:pt x="970" y="301"/>
                  </a:moveTo>
                  <a:lnTo>
                    <a:pt x="970" y="301"/>
                  </a:lnTo>
                  <a:cubicBezTo>
                    <a:pt x="973" y="311"/>
                    <a:pt x="975" y="319"/>
                    <a:pt x="975" y="327"/>
                  </a:cubicBezTo>
                  <a:cubicBezTo>
                    <a:pt x="975" y="336"/>
                    <a:pt x="972" y="346"/>
                    <a:pt x="965" y="346"/>
                  </a:cubicBezTo>
                  <a:cubicBezTo>
                    <a:pt x="961" y="346"/>
                    <a:pt x="956" y="341"/>
                    <a:pt x="956" y="332"/>
                  </a:cubicBezTo>
                  <a:cubicBezTo>
                    <a:pt x="956" y="324"/>
                    <a:pt x="963" y="310"/>
                    <a:pt x="970" y="301"/>
                  </a:cubicBezTo>
                  <a:lnTo>
                    <a:pt x="970" y="301"/>
                  </a:lnTo>
                  <a:close/>
                  <a:moveTo>
                    <a:pt x="139" y="22"/>
                  </a:moveTo>
                  <a:lnTo>
                    <a:pt x="139" y="22"/>
                  </a:lnTo>
                  <a:cubicBezTo>
                    <a:pt x="139" y="26"/>
                    <a:pt x="131" y="42"/>
                    <a:pt x="120" y="71"/>
                  </a:cubicBezTo>
                  <a:cubicBezTo>
                    <a:pt x="109" y="102"/>
                    <a:pt x="99" y="145"/>
                    <a:pt x="99" y="197"/>
                  </a:cubicBezTo>
                  <a:cubicBezTo>
                    <a:pt x="99" y="228"/>
                    <a:pt x="106" y="269"/>
                    <a:pt x="113" y="310"/>
                  </a:cubicBezTo>
                  <a:lnTo>
                    <a:pt x="94" y="335"/>
                  </a:lnTo>
                  <a:cubicBezTo>
                    <a:pt x="64" y="299"/>
                    <a:pt x="46" y="258"/>
                    <a:pt x="46" y="188"/>
                  </a:cubicBezTo>
                  <a:cubicBezTo>
                    <a:pt x="46" y="89"/>
                    <a:pt x="106" y="20"/>
                    <a:pt x="137" y="20"/>
                  </a:cubicBezTo>
                  <a:cubicBezTo>
                    <a:pt x="139" y="20"/>
                    <a:pt x="139" y="21"/>
                    <a:pt x="139" y="22"/>
                  </a:cubicBezTo>
                  <a:close/>
                </a:path>
              </a:pathLst>
            </a:custGeom>
            <a:solidFill>
              <a:srgbClr val="EC1C2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200" dirty="0"/>
            </a:p>
          </p:txBody>
        </p:sp>
        <p:sp>
          <p:nvSpPr>
            <p:cNvPr id="5" name="Freeform 10"/>
            <p:cNvSpPr>
              <a:spLocks noEditPoints="1"/>
            </p:cNvSpPr>
            <p:nvPr userDrawn="1"/>
          </p:nvSpPr>
          <p:spPr bwMode="auto">
            <a:xfrm>
              <a:off x="4747" y="2914"/>
              <a:ext cx="733" cy="98"/>
            </a:xfrm>
            <a:custGeom>
              <a:avLst/>
              <a:gdLst>
                <a:gd name="T0" fmla="*/ 277 w 5777"/>
                <a:gd name="T1" fmla="*/ 688 h 773"/>
                <a:gd name="T2" fmla="*/ 97 w 5777"/>
                <a:gd name="T3" fmla="*/ 732 h 773"/>
                <a:gd name="T4" fmla="*/ 97 w 5777"/>
                <a:gd name="T5" fmla="*/ 565 h 773"/>
                <a:gd name="T6" fmla="*/ 5580 w 5777"/>
                <a:gd name="T7" fmla="*/ 6 h 773"/>
                <a:gd name="T8" fmla="*/ 5654 w 5777"/>
                <a:gd name="T9" fmla="*/ 202 h 773"/>
                <a:gd name="T10" fmla="*/ 5515 w 5777"/>
                <a:gd name="T11" fmla="*/ 132 h 773"/>
                <a:gd name="T12" fmla="*/ 5394 w 5777"/>
                <a:gd name="T13" fmla="*/ 202 h 773"/>
                <a:gd name="T14" fmla="*/ 5275 w 5777"/>
                <a:gd name="T15" fmla="*/ 53 h 773"/>
                <a:gd name="T16" fmla="*/ 5229 w 5777"/>
                <a:gd name="T17" fmla="*/ 202 h 773"/>
                <a:gd name="T18" fmla="*/ 5094 w 5777"/>
                <a:gd name="T19" fmla="*/ 102 h 773"/>
                <a:gd name="T20" fmla="*/ 5173 w 5777"/>
                <a:gd name="T21" fmla="*/ 31 h 773"/>
                <a:gd name="T22" fmla="*/ 5016 w 5777"/>
                <a:gd name="T23" fmla="*/ 6 h 773"/>
                <a:gd name="T24" fmla="*/ 4924 w 5777"/>
                <a:gd name="T25" fmla="*/ 70 h 773"/>
                <a:gd name="T26" fmla="*/ 4757 w 5777"/>
                <a:gd name="T27" fmla="*/ 6 h 773"/>
                <a:gd name="T28" fmla="*/ 4660 w 5777"/>
                <a:gd name="T29" fmla="*/ 55 h 773"/>
                <a:gd name="T30" fmla="*/ 4626 w 5777"/>
                <a:gd name="T31" fmla="*/ 208 h 773"/>
                <a:gd name="T32" fmla="*/ 4626 w 5777"/>
                <a:gd name="T33" fmla="*/ 208 h 773"/>
                <a:gd name="T34" fmla="*/ 4515 w 5777"/>
                <a:gd name="T35" fmla="*/ 51 h 773"/>
                <a:gd name="T36" fmla="*/ 4516 w 5777"/>
                <a:gd name="T37" fmla="*/ 158 h 773"/>
                <a:gd name="T38" fmla="*/ 4119 w 5777"/>
                <a:gd name="T39" fmla="*/ 6 h 773"/>
                <a:gd name="T40" fmla="*/ 3999 w 5777"/>
                <a:gd name="T41" fmla="*/ 53 h 773"/>
                <a:gd name="T42" fmla="*/ 3901 w 5777"/>
                <a:gd name="T43" fmla="*/ 202 h 773"/>
                <a:gd name="T44" fmla="*/ 3718 w 5777"/>
                <a:gd name="T45" fmla="*/ 104 h 773"/>
                <a:gd name="T46" fmla="*/ 3815 w 5777"/>
                <a:gd name="T47" fmla="*/ 167 h 773"/>
                <a:gd name="T48" fmla="*/ 3637 w 5777"/>
                <a:gd name="T49" fmla="*/ 202 h 773"/>
                <a:gd name="T50" fmla="*/ 3515 w 5777"/>
                <a:gd name="T51" fmla="*/ 202 h 773"/>
                <a:gd name="T52" fmla="*/ 3432 w 5777"/>
                <a:gd name="T53" fmla="*/ 171 h 773"/>
                <a:gd name="T54" fmla="*/ 3360 w 5777"/>
                <a:gd name="T55" fmla="*/ 166 h 773"/>
                <a:gd name="T56" fmla="*/ 3240 w 5777"/>
                <a:gd name="T57" fmla="*/ 44 h 773"/>
                <a:gd name="T58" fmla="*/ 3249 w 5777"/>
                <a:gd name="T59" fmla="*/ 202 h 773"/>
                <a:gd name="T60" fmla="*/ 2892 w 5777"/>
                <a:gd name="T61" fmla="*/ 104 h 773"/>
                <a:gd name="T62" fmla="*/ 2990 w 5777"/>
                <a:gd name="T63" fmla="*/ 167 h 773"/>
                <a:gd name="T64" fmla="*/ 2815 w 5777"/>
                <a:gd name="T65" fmla="*/ 136 h 773"/>
                <a:gd name="T66" fmla="*/ 2754 w 5777"/>
                <a:gd name="T67" fmla="*/ 171 h 773"/>
                <a:gd name="T68" fmla="*/ 2671 w 5777"/>
                <a:gd name="T69" fmla="*/ 202 h 773"/>
                <a:gd name="T70" fmla="*/ 2506 w 5777"/>
                <a:gd name="T71" fmla="*/ 76 h 773"/>
                <a:gd name="T72" fmla="*/ 2563 w 5777"/>
                <a:gd name="T73" fmla="*/ 148 h 773"/>
                <a:gd name="T74" fmla="*/ 2343 w 5777"/>
                <a:gd name="T75" fmla="*/ 96 h 773"/>
                <a:gd name="T76" fmla="*/ 2406 w 5777"/>
                <a:gd name="T77" fmla="*/ 26 h 773"/>
                <a:gd name="T78" fmla="*/ 2253 w 5777"/>
                <a:gd name="T79" fmla="*/ 202 h 773"/>
                <a:gd name="T80" fmla="*/ 2134 w 5777"/>
                <a:gd name="T81" fmla="*/ 53 h 773"/>
                <a:gd name="T82" fmla="*/ 2088 w 5777"/>
                <a:gd name="T83" fmla="*/ 202 h 773"/>
                <a:gd name="T84" fmla="*/ 1966 w 5777"/>
                <a:gd name="T85" fmla="*/ 202 h 773"/>
                <a:gd name="T86" fmla="*/ 1966 w 5777"/>
                <a:gd name="T87" fmla="*/ 77 h 773"/>
                <a:gd name="T88" fmla="*/ 1771 w 5777"/>
                <a:gd name="T89" fmla="*/ 71 h 773"/>
                <a:gd name="T90" fmla="*/ 1820 w 5777"/>
                <a:gd name="T91" fmla="*/ 71 h 773"/>
                <a:gd name="T92" fmla="*/ 1373 w 5777"/>
                <a:gd name="T93" fmla="*/ 6 h 773"/>
                <a:gd name="T94" fmla="*/ 1490 w 5777"/>
                <a:gd name="T95" fmla="*/ 202 h 773"/>
                <a:gd name="T96" fmla="*/ 1189 w 5777"/>
                <a:gd name="T97" fmla="*/ 6 h 773"/>
                <a:gd name="T98" fmla="*/ 1238 w 5777"/>
                <a:gd name="T99" fmla="*/ 164 h 773"/>
                <a:gd name="T100" fmla="*/ 1036 w 5777"/>
                <a:gd name="T101" fmla="*/ 159 h 773"/>
                <a:gd name="T102" fmla="*/ 1120 w 5777"/>
                <a:gd name="T103" fmla="*/ 64 h 773"/>
                <a:gd name="T104" fmla="*/ 1069 w 5777"/>
                <a:gd name="T105" fmla="*/ 207 h 773"/>
                <a:gd name="T106" fmla="*/ 916 w 5777"/>
                <a:gd name="T107" fmla="*/ 145 h 773"/>
                <a:gd name="T108" fmla="*/ 875 w 5777"/>
                <a:gd name="T109" fmla="*/ 40 h 773"/>
                <a:gd name="T110" fmla="*/ 823 w 5777"/>
                <a:gd name="T111" fmla="*/ 143 h 773"/>
                <a:gd name="T112" fmla="*/ 762 w 5777"/>
                <a:gd name="T113" fmla="*/ 6 h 773"/>
                <a:gd name="T114" fmla="*/ 596 w 5777"/>
                <a:gd name="T115" fmla="*/ 6 h 773"/>
                <a:gd name="T116" fmla="*/ 503 w 5777"/>
                <a:gd name="T117" fmla="*/ 6 h 773"/>
                <a:gd name="T118" fmla="*/ 452 w 5777"/>
                <a:gd name="T119" fmla="*/ 6 h 773"/>
                <a:gd name="T120" fmla="*/ 310 w 5777"/>
                <a:gd name="T121" fmla="*/ 202 h 773"/>
                <a:gd name="T122" fmla="*/ 97 w 5777"/>
                <a:gd name="T123" fmla="*/ 53 h 773"/>
                <a:gd name="T124" fmla="*/ 196 w 5777"/>
                <a:gd name="T125" fmla="*/ 20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77" h="773">
                  <a:moveTo>
                    <a:pt x="379" y="571"/>
                  </a:moveTo>
                  <a:lnTo>
                    <a:pt x="379" y="571"/>
                  </a:lnTo>
                  <a:lnTo>
                    <a:pt x="379" y="609"/>
                  </a:lnTo>
                  <a:lnTo>
                    <a:pt x="277" y="609"/>
                  </a:lnTo>
                  <a:lnTo>
                    <a:pt x="277" y="650"/>
                  </a:lnTo>
                  <a:lnTo>
                    <a:pt x="371" y="650"/>
                  </a:lnTo>
                  <a:lnTo>
                    <a:pt x="371" y="688"/>
                  </a:lnTo>
                  <a:lnTo>
                    <a:pt x="277" y="688"/>
                  </a:lnTo>
                  <a:lnTo>
                    <a:pt x="277" y="767"/>
                  </a:lnTo>
                  <a:lnTo>
                    <a:pt x="228" y="767"/>
                  </a:lnTo>
                  <a:lnTo>
                    <a:pt x="228" y="571"/>
                  </a:lnTo>
                  <a:lnTo>
                    <a:pt x="379" y="571"/>
                  </a:lnTo>
                  <a:lnTo>
                    <a:pt x="379" y="571"/>
                  </a:lnTo>
                  <a:close/>
                  <a:moveTo>
                    <a:pt x="147" y="674"/>
                  </a:moveTo>
                  <a:lnTo>
                    <a:pt x="147" y="674"/>
                  </a:lnTo>
                  <a:cubicBezTo>
                    <a:pt x="146" y="715"/>
                    <a:pt x="121" y="732"/>
                    <a:pt x="97" y="732"/>
                  </a:cubicBezTo>
                  <a:cubicBezTo>
                    <a:pt x="74" y="732"/>
                    <a:pt x="48" y="714"/>
                    <a:pt x="48" y="667"/>
                  </a:cubicBezTo>
                  <a:cubicBezTo>
                    <a:pt x="48" y="632"/>
                    <a:pt x="67" y="606"/>
                    <a:pt x="97" y="606"/>
                  </a:cubicBezTo>
                  <a:cubicBezTo>
                    <a:pt x="110" y="606"/>
                    <a:pt x="123" y="611"/>
                    <a:pt x="131" y="620"/>
                  </a:cubicBezTo>
                  <a:cubicBezTo>
                    <a:pt x="143" y="632"/>
                    <a:pt x="148" y="653"/>
                    <a:pt x="147" y="674"/>
                  </a:cubicBezTo>
                  <a:lnTo>
                    <a:pt x="147" y="674"/>
                  </a:lnTo>
                  <a:close/>
                  <a:moveTo>
                    <a:pt x="133" y="571"/>
                  </a:moveTo>
                  <a:lnTo>
                    <a:pt x="133" y="571"/>
                  </a:lnTo>
                  <a:cubicBezTo>
                    <a:pt x="121" y="566"/>
                    <a:pt x="108" y="565"/>
                    <a:pt x="97" y="565"/>
                  </a:cubicBezTo>
                  <a:cubicBezTo>
                    <a:pt x="33" y="565"/>
                    <a:pt x="0" y="615"/>
                    <a:pt x="0" y="668"/>
                  </a:cubicBezTo>
                  <a:cubicBezTo>
                    <a:pt x="0" y="725"/>
                    <a:pt x="35" y="773"/>
                    <a:pt x="97" y="773"/>
                  </a:cubicBezTo>
                  <a:cubicBezTo>
                    <a:pt x="118" y="773"/>
                    <a:pt x="140" y="768"/>
                    <a:pt x="159" y="752"/>
                  </a:cubicBezTo>
                  <a:cubicBezTo>
                    <a:pt x="181" y="735"/>
                    <a:pt x="197" y="704"/>
                    <a:pt x="197" y="670"/>
                  </a:cubicBezTo>
                  <a:cubicBezTo>
                    <a:pt x="197" y="657"/>
                    <a:pt x="193" y="591"/>
                    <a:pt x="133" y="571"/>
                  </a:cubicBezTo>
                  <a:lnTo>
                    <a:pt x="133" y="571"/>
                  </a:lnTo>
                  <a:close/>
                  <a:moveTo>
                    <a:pt x="5580" y="6"/>
                  </a:moveTo>
                  <a:lnTo>
                    <a:pt x="5580" y="6"/>
                  </a:lnTo>
                  <a:lnTo>
                    <a:pt x="5637" y="6"/>
                  </a:lnTo>
                  <a:lnTo>
                    <a:pt x="5679" y="73"/>
                  </a:lnTo>
                  <a:cubicBezTo>
                    <a:pt x="5682" y="68"/>
                    <a:pt x="5682" y="67"/>
                    <a:pt x="5687" y="58"/>
                  </a:cubicBezTo>
                  <a:lnTo>
                    <a:pt x="5721" y="6"/>
                  </a:lnTo>
                  <a:lnTo>
                    <a:pt x="5777" y="6"/>
                  </a:lnTo>
                  <a:lnTo>
                    <a:pt x="5703" y="109"/>
                  </a:lnTo>
                  <a:lnTo>
                    <a:pt x="5703" y="202"/>
                  </a:lnTo>
                  <a:lnTo>
                    <a:pt x="5654" y="202"/>
                  </a:lnTo>
                  <a:lnTo>
                    <a:pt x="5654" y="111"/>
                  </a:lnTo>
                  <a:lnTo>
                    <a:pt x="5580" y="6"/>
                  </a:lnTo>
                  <a:lnTo>
                    <a:pt x="5580" y="6"/>
                  </a:lnTo>
                  <a:close/>
                  <a:moveTo>
                    <a:pt x="5394" y="6"/>
                  </a:moveTo>
                  <a:lnTo>
                    <a:pt x="5394" y="6"/>
                  </a:lnTo>
                  <a:lnTo>
                    <a:pt x="5443" y="6"/>
                  </a:lnTo>
                  <a:lnTo>
                    <a:pt x="5485" y="78"/>
                  </a:lnTo>
                  <a:cubicBezTo>
                    <a:pt x="5501" y="106"/>
                    <a:pt x="5506" y="115"/>
                    <a:pt x="5515" y="132"/>
                  </a:cubicBezTo>
                  <a:lnTo>
                    <a:pt x="5513" y="6"/>
                  </a:lnTo>
                  <a:lnTo>
                    <a:pt x="5560" y="6"/>
                  </a:lnTo>
                  <a:lnTo>
                    <a:pt x="5560" y="202"/>
                  </a:lnTo>
                  <a:lnTo>
                    <a:pt x="5511" y="202"/>
                  </a:lnTo>
                  <a:lnTo>
                    <a:pt x="5475" y="140"/>
                  </a:lnTo>
                  <a:cubicBezTo>
                    <a:pt x="5457" y="111"/>
                    <a:pt x="5453" y="105"/>
                    <a:pt x="5440" y="79"/>
                  </a:cubicBezTo>
                  <a:lnTo>
                    <a:pt x="5441" y="202"/>
                  </a:lnTo>
                  <a:lnTo>
                    <a:pt x="5394" y="202"/>
                  </a:lnTo>
                  <a:lnTo>
                    <a:pt x="5394" y="6"/>
                  </a:lnTo>
                  <a:lnTo>
                    <a:pt x="5394" y="6"/>
                  </a:lnTo>
                  <a:close/>
                  <a:moveTo>
                    <a:pt x="5275" y="53"/>
                  </a:moveTo>
                  <a:lnTo>
                    <a:pt x="5275" y="53"/>
                  </a:lnTo>
                  <a:cubicBezTo>
                    <a:pt x="5272" y="63"/>
                    <a:pt x="5270" y="73"/>
                    <a:pt x="5267" y="83"/>
                  </a:cubicBezTo>
                  <a:cubicBezTo>
                    <a:pt x="5263" y="98"/>
                    <a:pt x="5255" y="121"/>
                    <a:pt x="5251" y="136"/>
                  </a:cubicBezTo>
                  <a:lnTo>
                    <a:pt x="5301" y="136"/>
                  </a:lnTo>
                  <a:lnTo>
                    <a:pt x="5275" y="53"/>
                  </a:lnTo>
                  <a:lnTo>
                    <a:pt x="5275" y="53"/>
                  </a:lnTo>
                  <a:close/>
                  <a:moveTo>
                    <a:pt x="5301" y="6"/>
                  </a:moveTo>
                  <a:lnTo>
                    <a:pt x="5301" y="6"/>
                  </a:lnTo>
                  <a:lnTo>
                    <a:pt x="5374" y="202"/>
                  </a:lnTo>
                  <a:lnTo>
                    <a:pt x="5321" y="202"/>
                  </a:lnTo>
                  <a:lnTo>
                    <a:pt x="5312" y="171"/>
                  </a:lnTo>
                  <a:lnTo>
                    <a:pt x="5239" y="171"/>
                  </a:lnTo>
                  <a:lnTo>
                    <a:pt x="5229" y="202"/>
                  </a:lnTo>
                  <a:lnTo>
                    <a:pt x="5177" y="202"/>
                  </a:lnTo>
                  <a:lnTo>
                    <a:pt x="5250" y="6"/>
                  </a:lnTo>
                  <a:lnTo>
                    <a:pt x="5301" y="6"/>
                  </a:lnTo>
                  <a:lnTo>
                    <a:pt x="5301" y="6"/>
                  </a:lnTo>
                  <a:close/>
                  <a:moveTo>
                    <a:pt x="5065" y="42"/>
                  </a:moveTo>
                  <a:lnTo>
                    <a:pt x="5065" y="42"/>
                  </a:lnTo>
                  <a:lnTo>
                    <a:pt x="5065" y="102"/>
                  </a:lnTo>
                  <a:lnTo>
                    <a:pt x="5094" y="102"/>
                  </a:lnTo>
                  <a:cubicBezTo>
                    <a:pt x="5113" y="102"/>
                    <a:pt x="5135" y="101"/>
                    <a:pt x="5135" y="71"/>
                  </a:cubicBezTo>
                  <a:cubicBezTo>
                    <a:pt x="5135" y="42"/>
                    <a:pt x="5110" y="42"/>
                    <a:pt x="5096" y="42"/>
                  </a:cubicBezTo>
                  <a:lnTo>
                    <a:pt x="5065" y="42"/>
                  </a:lnTo>
                  <a:lnTo>
                    <a:pt x="5065" y="42"/>
                  </a:lnTo>
                  <a:close/>
                  <a:moveTo>
                    <a:pt x="5016" y="6"/>
                  </a:moveTo>
                  <a:lnTo>
                    <a:pt x="5016" y="6"/>
                  </a:lnTo>
                  <a:lnTo>
                    <a:pt x="5095" y="6"/>
                  </a:lnTo>
                  <a:cubicBezTo>
                    <a:pt x="5127" y="6"/>
                    <a:pt x="5156" y="6"/>
                    <a:pt x="5173" y="31"/>
                  </a:cubicBezTo>
                  <a:cubicBezTo>
                    <a:pt x="5180" y="42"/>
                    <a:pt x="5184" y="58"/>
                    <a:pt x="5184" y="71"/>
                  </a:cubicBezTo>
                  <a:cubicBezTo>
                    <a:pt x="5184" y="82"/>
                    <a:pt x="5182" y="92"/>
                    <a:pt x="5177" y="102"/>
                  </a:cubicBezTo>
                  <a:cubicBezTo>
                    <a:pt x="5160" y="137"/>
                    <a:pt x="5124" y="138"/>
                    <a:pt x="5097" y="138"/>
                  </a:cubicBezTo>
                  <a:lnTo>
                    <a:pt x="5065" y="138"/>
                  </a:lnTo>
                  <a:lnTo>
                    <a:pt x="5065" y="202"/>
                  </a:lnTo>
                  <a:lnTo>
                    <a:pt x="5016" y="202"/>
                  </a:lnTo>
                  <a:lnTo>
                    <a:pt x="5016" y="6"/>
                  </a:lnTo>
                  <a:lnTo>
                    <a:pt x="5016" y="6"/>
                  </a:lnTo>
                  <a:close/>
                  <a:moveTo>
                    <a:pt x="4974" y="6"/>
                  </a:moveTo>
                  <a:lnTo>
                    <a:pt x="4974" y="6"/>
                  </a:lnTo>
                  <a:lnTo>
                    <a:pt x="4974" y="202"/>
                  </a:lnTo>
                  <a:lnTo>
                    <a:pt x="4927" y="202"/>
                  </a:lnTo>
                  <a:lnTo>
                    <a:pt x="4930" y="62"/>
                  </a:lnTo>
                  <a:lnTo>
                    <a:pt x="4931" y="43"/>
                  </a:lnTo>
                  <a:lnTo>
                    <a:pt x="4929" y="50"/>
                  </a:lnTo>
                  <a:cubicBezTo>
                    <a:pt x="4927" y="61"/>
                    <a:pt x="4927" y="62"/>
                    <a:pt x="4924" y="70"/>
                  </a:cubicBezTo>
                  <a:lnTo>
                    <a:pt x="4887" y="202"/>
                  </a:lnTo>
                  <a:lnTo>
                    <a:pt x="4845" y="202"/>
                  </a:lnTo>
                  <a:lnTo>
                    <a:pt x="4809" y="76"/>
                  </a:lnTo>
                  <a:lnTo>
                    <a:pt x="4801" y="41"/>
                  </a:lnTo>
                  <a:cubicBezTo>
                    <a:pt x="4801" y="56"/>
                    <a:pt x="4801" y="60"/>
                    <a:pt x="4802" y="78"/>
                  </a:cubicBezTo>
                  <a:lnTo>
                    <a:pt x="4805" y="202"/>
                  </a:lnTo>
                  <a:lnTo>
                    <a:pt x="4757" y="202"/>
                  </a:lnTo>
                  <a:lnTo>
                    <a:pt x="4757" y="6"/>
                  </a:lnTo>
                  <a:lnTo>
                    <a:pt x="4829" y="6"/>
                  </a:lnTo>
                  <a:lnTo>
                    <a:pt x="4859" y="116"/>
                  </a:lnTo>
                  <a:lnTo>
                    <a:pt x="4866" y="148"/>
                  </a:lnTo>
                  <a:cubicBezTo>
                    <a:pt x="4869" y="134"/>
                    <a:pt x="4869" y="133"/>
                    <a:pt x="4871" y="123"/>
                  </a:cubicBezTo>
                  <a:lnTo>
                    <a:pt x="4903" y="6"/>
                  </a:lnTo>
                  <a:lnTo>
                    <a:pt x="4974" y="6"/>
                  </a:lnTo>
                  <a:lnTo>
                    <a:pt x="4974" y="6"/>
                  </a:lnTo>
                  <a:close/>
                  <a:moveTo>
                    <a:pt x="4660" y="55"/>
                  </a:moveTo>
                  <a:lnTo>
                    <a:pt x="4660" y="55"/>
                  </a:lnTo>
                  <a:cubicBezTo>
                    <a:pt x="4652" y="46"/>
                    <a:pt x="4639" y="41"/>
                    <a:pt x="4626" y="41"/>
                  </a:cubicBezTo>
                  <a:cubicBezTo>
                    <a:pt x="4596" y="41"/>
                    <a:pt x="4577" y="67"/>
                    <a:pt x="4577" y="102"/>
                  </a:cubicBezTo>
                  <a:cubicBezTo>
                    <a:pt x="4577" y="149"/>
                    <a:pt x="4603" y="167"/>
                    <a:pt x="4626" y="167"/>
                  </a:cubicBezTo>
                  <a:cubicBezTo>
                    <a:pt x="4650" y="167"/>
                    <a:pt x="4675" y="150"/>
                    <a:pt x="4676" y="109"/>
                  </a:cubicBezTo>
                  <a:cubicBezTo>
                    <a:pt x="4677" y="88"/>
                    <a:pt x="4671" y="67"/>
                    <a:pt x="4660" y="55"/>
                  </a:cubicBezTo>
                  <a:lnTo>
                    <a:pt x="4660" y="55"/>
                  </a:lnTo>
                  <a:close/>
                  <a:moveTo>
                    <a:pt x="4626" y="208"/>
                  </a:moveTo>
                  <a:lnTo>
                    <a:pt x="4626" y="208"/>
                  </a:lnTo>
                  <a:cubicBezTo>
                    <a:pt x="4564" y="208"/>
                    <a:pt x="4528" y="160"/>
                    <a:pt x="4528" y="103"/>
                  </a:cubicBezTo>
                  <a:cubicBezTo>
                    <a:pt x="4528" y="50"/>
                    <a:pt x="4562" y="0"/>
                    <a:pt x="4625" y="0"/>
                  </a:cubicBezTo>
                  <a:cubicBezTo>
                    <a:pt x="4637" y="0"/>
                    <a:pt x="4649" y="1"/>
                    <a:pt x="4661" y="6"/>
                  </a:cubicBezTo>
                  <a:cubicBezTo>
                    <a:pt x="4721" y="26"/>
                    <a:pt x="4725" y="92"/>
                    <a:pt x="4725" y="105"/>
                  </a:cubicBezTo>
                  <a:cubicBezTo>
                    <a:pt x="4725" y="139"/>
                    <a:pt x="4710" y="170"/>
                    <a:pt x="4688" y="187"/>
                  </a:cubicBezTo>
                  <a:cubicBezTo>
                    <a:pt x="4669" y="203"/>
                    <a:pt x="4647" y="208"/>
                    <a:pt x="4626" y="208"/>
                  </a:cubicBezTo>
                  <a:lnTo>
                    <a:pt x="4626" y="208"/>
                  </a:lnTo>
                  <a:close/>
                  <a:moveTo>
                    <a:pt x="4516" y="158"/>
                  </a:moveTo>
                  <a:lnTo>
                    <a:pt x="4516" y="158"/>
                  </a:lnTo>
                  <a:cubicBezTo>
                    <a:pt x="4509" y="169"/>
                    <a:pt x="4502" y="180"/>
                    <a:pt x="4486" y="191"/>
                  </a:cubicBezTo>
                  <a:cubicBezTo>
                    <a:pt x="4478" y="197"/>
                    <a:pt x="4458" y="208"/>
                    <a:pt x="4431" y="208"/>
                  </a:cubicBezTo>
                  <a:cubicBezTo>
                    <a:pt x="4379" y="208"/>
                    <a:pt x="4337" y="170"/>
                    <a:pt x="4337" y="104"/>
                  </a:cubicBezTo>
                  <a:cubicBezTo>
                    <a:pt x="4337" y="46"/>
                    <a:pt x="4377" y="0"/>
                    <a:pt x="4432" y="0"/>
                  </a:cubicBezTo>
                  <a:cubicBezTo>
                    <a:pt x="4455" y="0"/>
                    <a:pt x="4475" y="7"/>
                    <a:pt x="4490" y="19"/>
                  </a:cubicBezTo>
                  <a:cubicBezTo>
                    <a:pt x="4503" y="30"/>
                    <a:pt x="4510" y="41"/>
                    <a:pt x="4515" y="51"/>
                  </a:cubicBezTo>
                  <a:lnTo>
                    <a:pt x="4476" y="70"/>
                  </a:lnTo>
                  <a:cubicBezTo>
                    <a:pt x="4473" y="64"/>
                    <a:pt x="4470" y="57"/>
                    <a:pt x="4461" y="50"/>
                  </a:cubicBezTo>
                  <a:cubicBezTo>
                    <a:pt x="4452" y="42"/>
                    <a:pt x="4443" y="40"/>
                    <a:pt x="4434" y="40"/>
                  </a:cubicBezTo>
                  <a:cubicBezTo>
                    <a:pt x="4403" y="40"/>
                    <a:pt x="4386" y="70"/>
                    <a:pt x="4386" y="102"/>
                  </a:cubicBezTo>
                  <a:cubicBezTo>
                    <a:pt x="4386" y="146"/>
                    <a:pt x="4408" y="167"/>
                    <a:pt x="4434" y="167"/>
                  </a:cubicBezTo>
                  <a:cubicBezTo>
                    <a:pt x="4460" y="167"/>
                    <a:pt x="4470" y="149"/>
                    <a:pt x="4477" y="138"/>
                  </a:cubicBezTo>
                  <a:lnTo>
                    <a:pt x="4516" y="158"/>
                  </a:lnTo>
                  <a:lnTo>
                    <a:pt x="4516" y="158"/>
                  </a:lnTo>
                  <a:close/>
                  <a:moveTo>
                    <a:pt x="4119" y="6"/>
                  </a:moveTo>
                  <a:lnTo>
                    <a:pt x="4119" y="6"/>
                  </a:lnTo>
                  <a:lnTo>
                    <a:pt x="4168" y="6"/>
                  </a:lnTo>
                  <a:lnTo>
                    <a:pt x="4168" y="161"/>
                  </a:lnTo>
                  <a:lnTo>
                    <a:pt x="4245" y="161"/>
                  </a:lnTo>
                  <a:lnTo>
                    <a:pt x="4245" y="202"/>
                  </a:lnTo>
                  <a:lnTo>
                    <a:pt x="4119" y="202"/>
                  </a:lnTo>
                  <a:lnTo>
                    <a:pt x="4119" y="6"/>
                  </a:lnTo>
                  <a:lnTo>
                    <a:pt x="4119" y="6"/>
                  </a:lnTo>
                  <a:close/>
                  <a:moveTo>
                    <a:pt x="3999" y="53"/>
                  </a:moveTo>
                  <a:lnTo>
                    <a:pt x="3999" y="53"/>
                  </a:lnTo>
                  <a:cubicBezTo>
                    <a:pt x="3996" y="63"/>
                    <a:pt x="3994" y="73"/>
                    <a:pt x="3991" y="83"/>
                  </a:cubicBezTo>
                  <a:cubicBezTo>
                    <a:pt x="3987" y="98"/>
                    <a:pt x="3979" y="121"/>
                    <a:pt x="3975" y="136"/>
                  </a:cubicBezTo>
                  <a:lnTo>
                    <a:pt x="4025" y="136"/>
                  </a:lnTo>
                  <a:lnTo>
                    <a:pt x="3999" y="53"/>
                  </a:lnTo>
                  <a:lnTo>
                    <a:pt x="3999" y="53"/>
                  </a:lnTo>
                  <a:close/>
                  <a:moveTo>
                    <a:pt x="4025" y="6"/>
                  </a:moveTo>
                  <a:lnTo>
                    <a:pt x="4025" y="6"/>
                  </a:lnTo>
                  <a:lnTo>
                    <a:pt x="4098" y="202"/>
                  </a:lnTo>
                  <a:lnTo>
                    <a:pt x="4045" y="202"/>
                  </a:lnTo>
                  <a:lnTo>
                    <a:pt x="4036" y="171"/>
                  </a:lnTo>
                  <a:lnTo>
                    <a:pt x="3963" y="171"/>
                  </a:lnTo>
                  <a:lnTo>
                    <a:pt x="3954" y="202"/>
                  </a:lnTo>
                  <a:lnTo>
                    <a:pt x="3901" y="202"/>
                  </a:lnTo>
                  <a:lnTo>
                    <a:pt x="3974" y="6"/>
                  </a:lnTo>
                  <a:lnTo>
                    <a:pt x="4025" y="6"/>
                  </a:lnTo>
                  <a:lnTo>
                    <a:pt x="4025" y="6"/>
                  </a:lnTo>
                  <a:close/>
                  <a:moveTo>
                    <a:pt x="3897" y="158"/>
                  </a:moveTo>
                  <a:lnTo>
                    <a:pt x="3897" y="158"/>
                  </a:lnTo>
                  <a:cubicBezTo>
                    <a:pt x="3889" y="169"/>
                    <a:pt x="3882" y="180"/>
                    <a:pt x="3867" y="191"/>
                  </a:cubicBezTo>
                  <a:cubicBezTo>
                    <a:pt x="3858" y="197"/>
                    <a:pt x="3839" y="208"/>
                    <a:pt x="3812" y="208"/>
                  </a:cubicBezTo>
                  <a:cubicBezTo>
                    <a:pt x="3760" y="208"/>
                    <a:pt x="3718" y="170"/>
                    <a:pt x="3718" y="104"/>
                  </a:cubicBezTo>
                  <a:cubicBezTo>
                    <a:pt x="3718" y="46"/>
                    <a:pt x="3757" y="0"/>
                    <a:pt x="3813" y="0"/>
                  </a:cubicBezTo>
                  <a:cubicBezTo>
                    <a:pt x="3836" y="0"/>
                    <a:pt x="3856" y="7"/>
                    <a:pt x="3870" y="19"/>
                  </a:cubicBezTo>
                  <a:cubicBezTo>
                    <a:pt x="3884" y="30"/>
                    <a:pt x="3891" y="41"/>
                    <a:pt x="3896" y="51"/>
                  </a:cubicBezTo>
                  <a:lnTo>
                    <a:pt x="3857" y="70"/>
                  </a:lnTo>
                  <a:cubicBezTo>
                    <a:pt x="3854" y="64"/>
                    <a:pt x="3851" y="57"/>
                    <a:pt x="3842" y="50"/>
                  </a:cubicBezTo>
                  <a:cubicBezTo>
                    <a:pt x="3833" y="42"/>
                    <a:pt x="3823" y="40"/>
                    <a:pt x="3815" y="40"/>
                  </a:cubicBezTo>
                  <a:cubicBezTo>
                    <a:pt x="3784" y="40"/>
                    <a:pt x="3767" y="70"/>
                    <a:pt x="3767" y="102"/>
                  </a:cubicBezTo>
                  <a:cubicBezTo>
                    <a:pt x="3767" y="146"/>
                    <a:pt x="3789" y="167"/>
                    <a:pt x="3815" y="167"/>
                  </a:cubicBezTo>
                  <a:cubicBezTo>
                    <a:pt x="3841" y="167"/>
                    <a:pt x="3851" y="149"/>
                    <a:pt x="3858" y="138"/>
                  </a:cubicBezTo>
                  <a:lnTo>
                    <a:pt x="3897" y="158"/>
                  </a:lnTo>
                  <a:lnTo>
                    <a:pt x="3897" y="158"/>
                  </a:lnTo>
                  <a:close/>
                  <a:moveTo>
                    <a:pt x="3637" y="6"/>
                  </a:moveTo>
                  <a:lnTo>
                    <a:pt x="3637" y="6"/>
                  </a:lnTo>
                  <a:lnTo>
                    <a:pt x="3686" y="6"/>
                  </a:lnTo>
                  <a:lnTo>
                    <a:pt x="3686" y="202"/>
                  </a:lnTo>
                  <a:lnTo>
                    <a:pt x="3637" y="202"/>
                  </a:lnTo>
                  <a:lnTo>
                    <a:pt x="3637" y="6"/>
                  </a:lnTo>
                  <a:close/>
                  <a:moveTo>
                    <a:pt x="3464" y="6"/>
                  </a:moveTo>
                  <a:lnTo>
                    <a:pt x="3464" y="6"/>
                  </a:lnTo>
                  <a:lnTo>
                    <a:pt x="3615" y="6"/>
                  </a:lnTo>
                  <a:lnTo>
                    <a:pt x="3615" y="45"/>
                  </a:lnTo>
                  <a:lnTo>
                    <a:pt x="3564" y="45"/>
                  </a:lnTo>
                  <a:lnTo>
                    <a:pt x="3564" y="202"/>
                  </a:lnTo>
                  <a:lnTo>
                    <a:pt x="3515" y="202"/>
                  </a:lnTo>
                  <a:lnTo>
                    <a:pt x="3515" y="45"/>
                  </a:lnTo>
                  <a:lnTo>
                    <a:pt x="3464" y="45"/>
                  </a:lnTo>
                  <a:lnTo>
                    <a:pt x="3464" y="6"/>
                  </a:lnTo>
                  <a:lnTo>
                    <a:pt x="3464" y="6"/>
                  </a:lnTo>
                  <a:close/>
                  <a:moveTo>
                    <a:pt x="3443" y="6"/>
                  </a:moveTo>
                  <a:lnTo>
                    <a:pt x="3443" y="6"/>
                  </a:lnTo>
                  <a:lnTo>
                    <a:pt x="3443" y="116"/>
                  </a:lnTo>
                  <a:cubicBezTo>
                    <a:pt x="3443" y="134"/>
                    <a:pt x="3442" y="153"/>
                    <a:pt x="3432" y="171"/>
                  </a:cubicBezTo>
                  <a:cubicBezTo>
                    <a:pt x="3410" y="205"/>
                    <a:pt x="3367" y="207"/>
                    <a:pt x="3358" y="207"/>
                  </a:cubicBezTo>
                  <a:cubicBezTo>
                    <a:pt x="3344" y="207"/>
                    <a:pt x="3326" y="203"/>
                    <a:pt x="3313" y="196"/>
                  </a:cubicBezTo>
                  <a:cubicBezTo>
                    <a:pt x="3275" y="177"/>
                    <a:pt x="3275" y="142"/>
                    <a:pt x="3275" y="116"/>
                  </a:cubicBezTo>
                  <a:lnTo>
                    <a:pt x="3275" y="6"/>
                  </a:lnTo>
                  <a:lnTo>
                    <a:pt x="3325" y="6"/>
                  </a:lnTo>
                  <a:lnTo>
                    <a:pt x="3325" y="128"/>
                  </a:lnTo>
                  <a:cubicBezTo>
                    <a:pt x="3325" y="138"/>
                    <a:pt x="3325" y="147"/>
                    <a:pt x="3328" y="153"/>
                  </a:cubicBezTo>
                  <a:cubicBezTo>
                    <a:pt x="3334" y="163"/>
                    <a:pt x="3348" y="166"/>
                    <a:pt x="3360" y="166"/>
                  </a:cubicBezTo>
                  <a:cubicBezTo>
                    <a:pt x="3393" y="166"/>
                    <a:pt x="3393" y="143"/>
                    <a:pt x="3394" y="128"/>
                  </a:cubicBezTo>
                  <a:lnTo>
                    <a:pt x="3394" y="6"/>
                  </a:lnTo>
                  <a:lnTo>
                    <a:pt x="3443" y="6"/>
                  </a:lnTo>
                  <a:lnTo>
                    <a:pt x="3443" y="6"/>
                  </a:lnTo>
                  <a:close/>
                  <a:moveTo>
                    <a:pt x="3095" y="6"/>
                  </a:moveTo>
                  <a:lnTo>
                    <a:pt x="3095" y="6"/>
                  </a:lnTo>
                  <a:lnTo>
                    <a:pt x="3240" y="6"/>
                  </a:lnTo>
                  <a:lnTo>
                    <a:pt x="3240" y="44"/>
                  </a:lnTo>
                  <a:lnTo>
                    <a:pt x="3144" y="44"/>
                  </a:lnTo>
                  <a:lnTo>
                    <a:pt x="3144" y="80"/>
                  </a:lnTo>
                  <a:lnTo>
                    <a:pt x="3234" y="80"/>
                  </a:lnTo>
                  <a:lnTo>
                    <a:pt x="3234" y="117"/>
                  </a:lnTo>
                  <a:lnTo>
                    <a:pt x="3144" y="117"/>
                  </a:lnTo>
                  <a:lnTo>
                    <a:pt x="3144" y="164"/>
                  </a:lnTo>
                  <a:lnTo>
                    <a:pt x="3249" y="164"/>
                  </a:lnTo>
                  <a:lnTo>
                    <a:pt x="3249" y="202"/>
                  </a:lnTo>
                  <a:lnTo>
                    <a:pt x="3095" y="202"/>
                  </a:lnTo>
                  <a:lnTo>
                    <a:pt x="3095" y="6"/>
                  </a:lnTo>
                  <a:lnTo>
                    <a:pt x="3095" y="6"/>
                  </a:lnTo>
                  <a:close/>
                  <a:moveTo>
                    <a:pt x="3071" y="158"/>
                  </a:moveTo>
                  <a:lnTo>
                    <a:pt x="3071" y="158"/>
                  </a:lnTo>
                  <a:cubicBezTo>
                    <a:pt x="3064" y="169"/>
                    <a:pt x="3057" y="180"/>
                    <a:pt x="3042" y="191"/>
                  </a:cubicBezTo>
                  <a:cubicBezTo>
                    <a:pt x="3033" y="197"/>
                    <a:pt x="3014" y="208"/>
                    <a:pt x="2987" y="208"/>
                  </a:cubicBezTo>
                  <a:cubicBezTo>
                    <a:pt x="2935" y="208"/>
                    <a:pt x="2892" y="170"/>
                    <a:pt x="2892" y="104"/>
                  </a:cubicBezTo>
                  <a:cubicBezTo>
                    <a:pt x="2892" y="46"/>
                    <a:pt x="2932" y="0"/>
                    <a:pt x="2988" y="0"/>
                  </a:cubicBezTo>
                  <a:cubicBezTo>
                    <a:pt x="3010" y="0"/>
                    <a:pt x="3030" y="7"/>
                    <a:pt x="3045" y="19"/>
                  </a:cubicBezTo>
                  <a:cubicBezTo>
                    <a:pt x="3059" y="30"/>
                    <a:pt x="3065" y="41"/>
                    <a:pt x="3071" y="51"/>
                  </a:cubicBezTo>
                  <a:lnTo>
                    <a:pt x="3032" y="70"/>
                  </a:lnTo>
                  <a:cubicBezTo>
                    <a:pt x="3029" y="64"/>
                    <a:pt x="3026" y="57"/>
                    <a:pt x="3017" y="50"/>
                  </a:cubicBezTo>
                  <a:cubicBezTo>
                    <a:pt x="3008" y="42"/>
                    <a:pt x="2998" y="40"/>
                    <a:pt x="2990" y="40"/>
                  </a:cubicBezTo>
                  <a:cubicBezTo>
                    <a:pt x="2958" y="40"/>
                    <a:pt x="2942" y="70"/>
                    <a:pt x="2942" y="102"/>
                  </a:cubicBezTo>
                  <a:cubicBezTo>
                    <a:pt x="2942" y="146"/>
                    <a:pt x="2964" y="167"/>
                    <a:pt x="2990" y="167"/>
                  </a:cubicBezTo>
                  <a:cubicBezTo>
                    <a:pt x="3016" y="167"/>
                    <a:pt x="3026" y="149"/>
                    <a:pt x="3033" y="138"/>
                  </a:cubicBezTo>
                  <a:lnTo>
                    <a:pt x="3071" y="158"/>
                  </a:lnTo>
                  <a:lnTo>
                    <a:pt x="3071" y="158"/>
                  </a:lnTo>
                  <a:close/>
                  <a:moveTo>
                    <a:pt x="2790" y="53"/>
                  </a:moveTo>
                  <a:lnTo>
                    <a:pt x="2790" y="53"/>
                  </a:lnTo>
                  <a:cubicBezTo>
                    <a:pt x="2787" y="63"/>
                    <a:pt x="2784" y="73"/>
                    <a:pt x="2781" y="83"/>
                  </a:cubicBezTo>
                  <a:cubicBezTo>
                    <a:pt x="2777" y="98"/>
                    <a:pt x="2770" y="121"/>
                    <a:pt x="2765" y="136"/>
                  </a:cubicBezTo>
                  <a:lnTo>
                    <a:pt x="2815" y="136"/>
                  </a:lnTo>
                  <a:lnTo>
                    <a:pt x="2790" y="53"/>
                  </a:lnTo>
                  <a:lnTo>
                    <a:pt x="2790" y="53"/>
                  </a:lnTo>
                  <a:close/>
                  <a:moveTo>
                    <a:pt x="2816" y="6"/>
                  </a:moveTo>
                  <a:lnTo>
                    <a:pt x="2816" y="6"/>
                  </a:lnTo>
                  <a:lnTo>
                    <a:pt x="2888" y="202"/>
                  </a:lnTo>
                  <a:lnTo>
                    <a:pt x="2836" y="202"/>
                  </a:lnTo>
                  <a:lnTo>
                    <a:pt x="2826" y="171"/>
                  </a:lnTo>
                  <a:lnTo>
                    <a:pt x="2754" y="171"/>
                  </a:lnTo>
                  <a:lnTo>
                    <a:pt x="2744" y="202"/>
                  </a:lnTo>
                  <a:lnTo>
                    <a:pt x="2692" y="202"/>
                  </a:lnTo>
                  <a:lnTo>
                    <a:pt x="2765" y="6"/>
                  </a:lnTo>
                  <a:lnTo>
                    <a:pt x="2816" y="6"/>
                  </a:lnTo>
                  <a:lnTo>
                    <a:pt x="2816" y="6"/>
                  </a:lnTo>
                  <a:close/>
                  <a:moveTo>
                    <a:pt x="2671" y="6"/>
                  </a:moveTo>
                  <a:lnTo>
                    <a:pt x="2671" y="6"/>
                  </a:lnTo>
                  <a:lnTo>
                    <a:pt x="2671" y="202"/>
                  </a:lnTo>
                  <a:lnTo>
                    <a:pt x="2624" y="202"/>
                  </a:lnTo>
                  <a:lnTo>
                    <a:pt x="2627" y="62"/>
                  </a:lnTo>
                  <a:lnTo>
                    <a:pt x="2628" y="43"/>
                  </a:lnTo>
                  <a:lnTo>
                    <a:pt x="2626" y="50"/>
                  </a:lnTo>
                  <a:cubicBezTo>
                    <a:pt x="2623" y="61"/>
                    <a:pt x="2623" y="62"/>
                    <a:pt x="2621" y="70"/>
                  </a:cubicBezTo>
                  <a:lnTo>
                    <a:pt x="2584" y="202"/>
                  </a:lnTo>
                  <a:lnTo>
                    <a:pt x="2541" y="202"/>
                  </a:lnTo>
                  <a:lnTo>
                    <a:pt x="2506" y="76"/>
                  </a:lnTo>
                  <a:lnTo>
                    <a:pt x="2497" y="41"/>
                  </a:lnTo>
                  <a:cubicBezTo>
                    <a:pt x="2498" y="56"/>
                    <a:pt x="2498" y="60"/>
                    <a:pt x="2499" y="78"/>
                  </a:cubicBezTo>
                  <a:lnTo>
                    <a:pt x="2501" y="202"/>
                  </a:lnTo>
                  <a:lnTo>
                    <a:pt x="2454" y="202"/>
                  </a:lnTo>
                  <a:lnTo>
                    <a:pt x="2454" y="6"/>
                  </a:lnTo>
                  <a:lnTo>
                    <a:pt x="2526" y="6"/>
                  </a:lnTo>
                  <a:lnTo>
                    <a:pt x="2556" y="116"/>
                  </a:lnTo>
                  <a:lnTo>
                    <a:pt x="2563" y="148"/>
                  </a:lnTo>
                  <a:cubicBezTo>
                    <a:pt x="2565" y="134"/>
                    <a:pt x="2566" y="133"/>
                    <a:pt x="2568" y="123"/>
                  </a:cubicBezTo>
                  <a:lnTo>
                    <a:pt x="2599" y="6"/>
                  </a:lnTo>
                  <a:lnTo>
                    <a:pt x="2671" y="6"/>
                  </a:lnTo>
                  <a:lnTo>
                    <a:pt x="2671" y="6"/>
                  </a:lnTo>
                  <a:close/>
                  <a:moveTo>
                    <a:pt x="2302" y="43"/>
                  </a:moveTo>
                  <a:lnTo>
                    <a:pt x="2302" y="43"/>
                  </a:lnTo>
                  <a:lnTo>
                    <a:pt x="2302" y="96"/>
                  </a:lnTo>
                  <a:lnTo>
                    <a:pt x="2343" y="96"/>
                  </a:lnTo>
                  <a:cubicBezTo>
                    <a:pt x="2350" y="95"/>
                    <a:pt x="2373" y="95"/>
                    <a:pt x="2373" y="69"/>
                  </a:cubicBezTo>
                  <a:cubicBezTo>
                    <a:pt x="2373" y="44"/>
                    <a:pt x="2354" y="43"/>
                    <a:pt x="2344" y="43"/>
                  </a:cubicBezTo>
                  <a:lnTo>
                    <a:pt x="2302" y="43"/>
                  </a:lnTo>
                  <a:lnTo>
                    <a:pt x="2302" y="43"/>
                  </a:lnTo>
                  <a:close/>
                  <a:moveTo>
                    <a:pt x="2253" y="6"/>
                  </a:moveTo>
                  <a:lnTo>
                    <a:pt x="2253" y="6"/>
                  </a:lnTo>
                  <a:lnTo>
                    <a:pt x="2342" y="6"/>
                  </a:lnTo>
                  <a:cubicBezTo>
                    <a:pt x="2362" y="6"/>
                    <a:pt x="2388" y="6"/>
                    <a:pt x="2406" y="26"/>
                  </a:cubicBezTo>
                  <a:cubicBezTo>
                    <a:pt x="2415" y="36"/>
                    <a:pt x="2422" y="52"/>
                    <a:pt x="2422" y="70"/>
                  </a:cubicBezTo>
                  <a:cubicBezTo>
                    <a:pt x="2422" y="109"/>
                    <a:pt x="2395" y="119"/>
                    <a:pt x="2381" y="124"/>
                  </a:cubicBezTo>
                  <a:lnTo>
                    <a:pt x="2427" y="202"/>
                  </a:lnTo>
                  <a:lnTo>
                    <a:pt x="2372" y="202"/>
                  </a:lnTo>
                  <a:lnTo>
                    <a:pt x="2333" y="132"/>
                  </a:lnTo>
                  <a:lnTo>
                    <a:pt x="2302" y="132"/>
                  </a:lnTo>
                  <a:lnTo>
                    <a:pt x="2302" y="202"/>
                  </a:lnTo>
                  <a:lnTo>
                    <a:pt x="2253" y="202"/>
                  </a:lnTo>
                  <a:lnTo>
                    <a:pt x="2253" y="6"/>
                  </a:lnTo>
                  <a:lnTo>
                    <a:pt x="2253" y="6"/>
                  </a:lnTo>
                  <a:close/>
                  <a:moveTo>
                    <a:pt x="2134" y="53"/>
                  </a:moveTo>
                  <a:lnTo>
                    <a:pt x="2134" y="53"/>
                  </a:lnTo>
                  <a:cubicBezTo>
                    <a:pt x="2131" y="63"/>
                    <a:pt x="2128" y="73"/>
                    <a:pt x="2125" y="83"/>
                  </a:cubicBezTo>
                  <a:cubicBezTo>
                    <a:pt x="2121" y="98"/>
                    <a:pt x="2114" y="121"/>
                    <a:pt x="2109" y="136"/>
                  </a:cubicBezTo>
                  <a:lnTo>
                    <a:pt x="2159" y="136"/>
                  </a:lnTo>
                  <a:lnTo>
                    <a:pt x="2134" y="53"/>
                  </a:lnTo>
                  <a:lnTo>
                    <a:pt x="2134" y="53"/>
                  </a:lnTo>
                  <a:close/>
                  <a:moveTo>
                    <a:pt x="2160" y="6"/>
                  </a:moveTo>
                  <a:lnTo>
                    <a:pt x="2160" y="6"/>
                  </a:lnTo>
                  <a:lnTo>
                    <a:pt x="2232" y="202"/>
                  </a:lnTo>
                  <a:lnTo>
                    <a:pt x="2180" y="202"/>
                  </a:lnTo>
                  <a:lnTo>
                    <a:pt x="2170" y="171"/>
                  </a:lnTo>
                  <a:lnTo>
                    <a:pt x="2098" y="171"/>
                  </a:lnTo>
                  <a:lnTo>
                    <a:pt x="2088" y="202"/>
                  </a:lnTo>
                  <a:lnTo>
                    <a:pt x="2036" y="202"/>
                  </a:lnTo>
                  <a:lnTo>
                    <a:pt x="2109" y="6"/>
                  </a:lnTo>
                  <a:lnTo>
                    <a:pt x="2160" y="6"/>
                  </a:lnTo>
                  <a:lnTo>
                    <a:pt x="2160" y="6"/>
                  </a:lnTo>
                  <a:close/>
                  <a:moveTo>
                    <a:pt x="2015" y="6"/>
                  </a:moveTo>
                  <a:lnTo>
                    <a:pt x="2015" y="6"/>
                  </a:lnTo>
                  <a:lnTo>
                    <a:pt x="2015" y="202"/>
                  </a:lnTo>
                  <a:lnTo>
                    <a:pt x="1966" y="202"/>
                  </a:lnTo>
                  <a:lnTo>
                    <a:pt x="1966" y="119"/>
                  </a:lnTo>
                  <a:lnTo>
                    <a:pt x="1894" y="119"/>
                  </a:lnTo>
                  <a:lnTo>
                    <a:pt x="1894" y="202"/>
                  </a:lnTo>
                  <a:lnTo>
                    <a:pt x="1845" y="202"/>
                  </a:lnTo>
                  <a:lnTo>
                    <a:pt x="1845" y="6"/>
                  </a:lnTo>
                  <a:lnTo>
                    <a:pt x="1894" y="6"/>
                  </a:lnTo>
                  <a:lnTo>
                    <a:pt x="1894" y="77"/>
                  </a:lnTo>
                  <a:lnTo>
                    <a:pt x="1966" y="77"/>
                  </a:lnTo>
                  <a:lnTo>
                    <a:pt x="1966" y="6"/>
                  </a:lnTo>
                  <a:lnTo>
                    <a:pt x="2015" y="6"/>
                  </a:lnTo>
                  <a:lnTo>
                    <a:pt x="2015" y="6"/>
                  </a:lnTo>
                  <a:close/>
                  <a:moveTo>
                    <a:pt x="1701" y="42"/>
                  </a:moveTo>
                  <a:lnTo>
                    <a:pt x="1701" y="42"/>
                  </a:lnTo>
                  <a:lnTo>
                    <a:pt x="1701" y="102"/>
                  </a:lnTo>
                  <a:lnTo>
                    <a:pt x="1731" y="102"/>
                  </a:lnTo>
                  <a:cubicBezTo>
                    <a:pt x="1749" y="102"/>
                    <a:pt x="1771" y="101"/>
                    <a:pt x="1771" y="71"/>
                  </a:cubicBezTo>
                  <a:cubicBezTo>
                    <a:pt x="1771" y="42"/>
                    <a:pt x="1747" y="42"/>
                    <a:pt x="1732" y="42"/>
                  </a:cubicBezTo>
                  <a:lnTo>
                    <a:pt x="1701" y="42"/>
                  </a:lnTo>
                  <a:lnTo>
                    <a:pt x="1701" y="42"/>
                  </a:lnTo>
                  <a:close/>
                  <a:moveTo>
                    <a:pt x="1652" y="6"/>
                  </a:moveTo>
                  <a:lnTo>
                    <a:pt x="1652" y="6"/>
                  </a:lnTo>
                  <a:lnTo>
                    <a:pt x="1731" y="6"/>
                  </a:lnTo>
                  <a:cubicBezTo>
                    <a:pt x="1763" y="6"/>
                    <a:pt x="1792" y="6"/>
                    <a:pt x="1809" y="31"/>
                  </a:cubicBezTo>
                  <a:cubicBezTo>
                    <a:pt x="1817" y="42"/>
                    <a:pt x="1820" y="58"/>
                    <a:pt x="1820" y="71"/>
                  </a:cubicBezTo>
                  <a:cubicBezTo>
                    <a:pt x="1820" y="82"/>
                    <a:pt x="1818" y="92"/>
                    <a:pt x="1814" y="102"/>
                  </a:cubicBezTo>
                  <a:cubicBezTo>
                    <a:pt x="1797" y="137"/>
                    <a:pt x="1761" y="138"/>
                    <a:pt x="1734" y="138"/>
                  </a:cubicBezTo>
                  <a:lnTo>
                    <a:pt x="1701" y="138"/>
                  </a:lnTo>
                  <a:lnTo>
                    <a:pt x="1701" y="202"/>
                  </a:lnTo>
                  <a:lnTo>
                    <a:pt x="1652" y="202"/>
                  </a:lnTo>
                  <a:lnTo>
                    <a:pt x="1652" y="6"/>
                  </a:lnTo>
                  <a:lnTo>
                    <a:pt x="1652" y="6"/>
                  </a:lnTo>
                  <a:close/>
                  <a:moveTo>
                    <a:pt x="1373" y="6"/>
                  </a:moveTo>
                  <a:lnTo>
                    <a:pt x="1373" y="6"/>
                  </a:lnTo>
                  <a:lnTo>
                    <a:pt x="1422" y="6"/>
                  </a:lnTo>
                  <a:lnTo>
                    <a:pt x="1464" y="78"/>
                  </a:lnTo>
                  <a:cubicBezTo>
                    <a:pt x="1480" y="106"/>
                    <a:pt x="1485" y="115"/>
                    <a:pt x="1494" y="132"/>
                  </a:cubicBezTo>
                  <a:lnTo>
                    <a:pt x="1492" y="6"/>
                  </a:lnTo>
                  <a:lnTo>
                    <a:pt x="1539" y="6"/>
                  </a:lnTo>
                  <a:lnTo>
                    <a:pt x="1539" y="202"/>
                  </a:lnTo>
                  <a:lnTo>
                    <a:pt x="1490" y="202"/>
                  </a:lnTo>
                  <a:lnTo>
                    <a:pt x="1454" y="140"/>
                  </a:lnTo>
                  <a:cubicBezTo>
                    <a:pt x="1436" y="111"/>
                    <a:pt x="1432" y="105"/>
                    <a:pt x="1419" y="79"/>
                  </a:cubicBezTo>
                  <a:lnTo>
                    <a:pt x="1420" y="202"/>
                  </a:lnTo>
                  <a:lnTo>
                    <a:pt x="1373" y="202"/>
                  </a:lnTo>
                  <a:lnTo>
                    <a:pt x="1373" y="6"/>
                  </a:lnTo>
                  <a:lnTo>
                    <a:pt x="1373" y="6"/>
                  </a:lnTo>
                  <a:close/>
                  <a:moveTo>
                    <a:pt x="1189" y="6"/>
                  </a:moveTo>
                  <a:lnTo>
                    <a:pt x="1189" y="6"/>
                  </a:lnTo>
                  <a:lnTo>
                    <a:pt x="1335" y="6"/>
                  </a:lnTo>
                  <a:lnTo>
                    <a:pt x="1335" y="44"/>
                  </a:lnTo>
                  <a:lnTo>
                    <a:pt x="1238" y="44"/>
                  </a:lnTo>
                  <a:lnTo>
                    <a:pt x="1238" y="80"/>
                  </a:lnTo>
                  <a:lnTo>
                    <a:pt x="1328" y="80"/>
                  </a:lnTo>
                  <a:lnTo>
                    <a:pt x="1328" y="117"/>
                  </a:lnTo>
                  <a:lnTo>
                    <a:pt x="1238" y="117"/>
                  </a:lnTo>
                  <a:lnTo>
                    <a:pt x="1238" y="164"/>
                  </a:lnTo>
                  <a:lnTo>
                    <a:pt x="1343" y="164"/>
                  </a:lnTo>
                  <a:lnTo>
                    <a:pt x="1343" y="202"/>
                  </a:lnTo>
                  <a:lnTo>
                    <a:pt x="1189" y="202"/>
                  </a:lnTo>
                  <a:lnTo>
                    <a:pt x="1189" y="6"/>
                  </a:lnTo>
                  <a:lnTo>
                    <a:pt x="1189" y="6"/>
                  </a:lnTo>
                  <a:close/>
                  <a:moveTo>
                    <a:pt x="1017" y="143"/>
                  </a:moveTo>
                  <a:lnTo>
                    <a:pt x="1017" y="143"/>
                  </a:lnTo>
                  <a:cubicBezTo>
                    <a:pt x="1022" y="149"/>
                    <a:pt x="1026" y="153"/>
                    <a:pt x="1036" y="159"/>
                  </a:cubicBezTo>
                  <a:cubicBezTo>
                    <a:pt x="1049" y="166"/>
                    <a:pt x="1062" y="168"/>
                    <a:pt x="1074" y="168"/>
                  </a:cubicBezTo>
                  <a:cubicBezTo>
                    <a:pt x="1093" y="168"/>
                    <a:pt x="1110" y="159"/>
                    <a:pt x="1110" y="145"/>
                  </a:cubicBezTo>
                  <a:cubicBezTo>
                    <a:pt x="1110" y="130"/>
                    <a:pt x="1090" y="127"/>
                    <a:pt x="1076" y="125"/>
                  </a:cubicBezTo>
                  <a:cubicBezTo>
                    <a:pt x="1065" y="124"/>
                    <a:pt x="1054" y="123"/>
                    <a:pt x="1043" y="120"/>
                  </a:cubicBezTo>
                  <a:cubicBezTo>
                    <a:pt x="1031" y="118"/>
                    <a:pt x="990" y="109"/>
                    <a:pt x="990" y="67"/>
                  </a:cubicBezTo>
                  <a:cubicBezTo>
                    <a:pt x="990" y="16"/>
                    <a:pt x="1035" y="1"/>
                    <a:pt x="1069" y="1"/>
                  </a:cubicBezTo>
                  <a:cubicBezTo>
                    <a:pt x="1115" y="1"/>
                    <a:pt x="1139" y="23"/>
                    <a:pt x="1156" y="38"/>
                  </a:cubicBezTo>
                  <a:lnTo>
                    <a:pt x="1120" y="64"/>
                  </a:lnTo>
                  <a:cubicBezTo>
                    <a:pt x="1114" y="58"/>
                    <a:pt x="1108" y="53"/>
                    <a:pt x="1101" y="48"/>
                  </a:cubicBezTo>
                  <a:cubicBezTo>
                    <a:pt x="1094" y="45"/>
                    <a:pt x="1081" y="40"/>
                    <a:pt x="1069" y="40"/>
                  </a:cubicBezTo>
                  <a:cubicBezTo>
                    <a:pt x="1049" y="40"/>
                    <a:pt x="1039" y="51"/>
                    <a:pt x="1039" y="60"/>
                  </a:cubicBezTo>
                  <a:cubicBezTo>
                    <a:pt x="1039" y="75"/>
                    <a:pt x="1056" y="78"/>
                    <a:pt x="1064" y="79"/>
                  </a:cubicBezTo>
                  <a:cubicBezTo>
                    <a:pt x="1085" y="81"/>
                    <a:pt x="1113" y="87"/>
                    <a:pt x="1125" y="90"/>
                  </a:cubicBezTo>
                  <a:cubicBezTo>
                    <a:pt x="1147" y="99"/>
                    <a:pt x="1159" y="116"/>
                    <a:pt x="1159" y="139"/>
                  </a:cubicBezTo>
                  <a:cubicBezTo>
                    <a:pt x="1159" y="153"/>
                    <a:pt x="1153" y="168"/>
                    <a:pt x="1143" y="180"/>
                  </a:cubicBezTo>
                  <a:cubicBezTo>
                    <a:pt x="1125" y="201"/>
                    <a:pt x="1097" y="207"/>
                    <a:pt x="1069" y="207"/>
                  </a:cubicBezTo>
                  <a:cubicBezTo>
                    <a:pt x="1014" y="207"/>
                    <a:pt x="992" y="181"/>
                    <a:pt x="979" y="167"/>
                  </a:cubicBezTo>
                  <a:lnTo>
                    <a:pt x="1017" y="143"/>
                  </a:lnTo>
                  <a:lnTo>
                    <a:pt x="1017" y="143"/>
                  </a:lnTo>
                  <a:close/>
                  <a:moveTo>
                    <a:pt x="823" y="143"/>
                  </a:moveTo>
                  <a:lnTo>
                    <a:pt x="823" y="143"/>
                  </a:lnTo>
                  <a:cubicBezTo>
                    <a:pt x="828" y="149"/>
                    <a:pt x="832" y="153"/>
                    <a:pt x="842" y="159"/>
                  </a:cubicBezTo>
                  <a:cubicBezTo>
                    <a:pt x="855" y="166"/>
                    <a:pt x="868" y="168"/>
                    <a:pt x="880" y="168"/>
                  </a:cubicBezTo>
                  <a:cubicBezTo>
                    <a:pt x="899" y="168"/>
                    <a:pt x="916" y="159"/>
                    <a:pt x="916" y="145"/>
                  </a:cubicBezTo>
                  <a:cubicBezTo>
                    <a:pt x="916" y="130"/>
                    <a:pt x="896" y="127"/>
                    <a:pt x="882" y="125"/>
                  </a:cubicBezTo>
                  <a:cubicBezTo>
                    <a:pt x="871" y="124"/>
                    <a:pt x="860" y="123"/>
                    <a:pt x="849" y="120"/>
                  </a:cubicBezTo>
                  <a:cubicBezTo>
                    <a:pt x="837" y="118"/>
                    <a:pt x="796" y="109"/>
                    <a:pt x="796" y="67"/>
                  </a:cubicBezTo>
                  <a:cubicBezTo>
                    <a:pt x="796" y="16"/>
                    <a:pt x="842" y="1"/>
                    <a:pt x="876" y="1"/>
                  </a:cubicBezTo>
                  <a:cubicBezTo>
                    <a:pt x="921" y="1"/>
                    <a:pt x="946" y="23"/>
                    <a:pt x="963" y="38"/>
                  </a:cubicBezTo>
                  <a:lnTo>
                    <a:pt x="926" y="64"/>
                  </a:lnTo>
                  <a:cubicBezTo>
                    <a:pt x="920" y="58"/>
                    <a:pt x="915" y="53"/>
                    <a:pt x="907" y="48"/>
                  </a:cubicBezTo>
                  <a:cubicBezTo>
                    <a:pt x="900" y="45"/>
                    <a:pt x="887" y="40"/>
                    <a:pt x="875" y="40"/>
                  </a:cubicBezTo>
                  <a:cubicBezTo>
                    <a:pt x="855" y="40"/>
                    <a:pt x="846" y="51"/>
                    <a:pt x="846" y="60"/>
                  </a:cubicBezTo>
                  <a:cubicBezTo>
                    <a:pt x="846" y="75"/>
                    <a:pt x="862" y="78"/>
                    <a:pt x="871" y="79"/>
                  </a:cubicBezTo>
                  <a:cubicBezTo>
                    <a:pt x="891" y="81"/>
                    <a:pt x="920" y="87"/>
                    <a:pt x="931" y="90"/>
                  </a:cubicBezTo>
                  <a:cubicBezTo>
                    <a:pt x="953" y="99"/>
                    <a:pt x="965" y="116"/>
                    <a:pt x="965" y="139"/>
                  </a:cubicBezTo>
                  <a:cubicBezTo>
                    <a:pt x="965" y="153"/>
                    <a:pt x="959" y="168"/>
                    <a:pt x="949" y="180"/>
                  </a:cubicBezTo>
                  <a:cubicBezTo>
                    <a:pt x="931" y="201"/>
                    <a:pt x="903" y="207"/>
                    <a:pt x="875" y="207"/>
                  </a:cubicBezTo>
                  <a:cubicBezTo>
                    <a:pt x="820" y="207"/>
                    <a:pt x="798" y="181"/>
                    <a:pt x="786" y="167"/>
                  </a:cubicBezTo>
                  <a:lnTo>
                    <a:pt x="823" y="143"/>
                  </a:lnTo>
                  <a:lnTo>
                    <a:pt x="823" y="143"/>
                  </a:lnTo>
                  <a:close/>
                  <a:moveTo>
                    <a:pt x="596" y="6"/>
                  </a:moveTo>
                  <a:lnTo>
                    <a:pt x="596" y="6"/>
                  </a:lnTo>
                  <a:lnTo>
                    <a:pt x="645" y="6"/>
                  </a:lnTo>
                  <a:lnTo>
                    <a:pt x="687" y="78"/>
                  </a:lnTo>
                  <a:cubicBezTo>
                    <a:pt x="703" y="106"/>
                    <a:pt x="708" y="115"/>
                    <a:pt x="717" y="132"/>
                  </a:cubicBezTo>
                  <a:lnTo>
                    <a:pt x="715" y="6"/>
                  </a:lnTo>
                  <a:lnTo>
                    <a:pt x="762" y="6"/>
                  </a:lnTo>
                  <a:lnTo>
                    <a:pt x="762" y="202"/>
                  </a:lnTo>
                  <a:lnTo>
                    <a:pt x="713" y="202"/>
                  </a:lnTo>
                  <a:lnTo>
                    <a:pt x="677" y="140"/>
                  </a:lnTo>
                  <a:cubicBezTo>
                    <a:pt x="659" y="111"/>
                    <a:pt x="656" y="105"/>
                    <a:pt x="642" y="79"/>
                  </a:cubicBezTo>
                  <a:lnTo>
                    <a:pt x="644" y="202"/>
                  </a:lnTo>
                  <a:lnTo>
                    <a:pt x="596" y="202"/>
                  </a:lnTo>
                  <a:lnTo>
                    <a:pt x="596" y="6"/>
                  </a:lnTo>
                  <a:lnTo>
                    <a:pt x="596" y="6"/>
                  </a:lnTo>
                  <a:close/>
                  <a:moveTo>
                    <a:pt x="477" y="53"/>
                  </a:moveTo>
                  <a:lnTo>
                    <a:pt x="477" y="53"/>
                  </a:lnTo>
                  <a:cubicBezTo>
                    <a:pt x="474" y="63"/>
                    <a:pt x="472" y="73"/>
                    <a:pt x="469" y="83"/>
                  </a:cubicBezTo>
                  <a:cubicBezTo>
                    <a:pt x="465" y="98"/>
                    <a:pt x="457" y="121"/>
                    <a:pt x="453" y="136"/>
                  </a:cubicBezTo>
                  <a:lnTo>
                    <a:pt x="503" y="136"/>
                  </a:lnTo>
                  <a:lnTo>
                    <a:pt x="477" y="53"/>
                  </a:lnTo>
                  <a:lnTo>
                    <a:pt x="477" y="53"/>
                  </a:lnTo>
                  <a:close/>
                  <a:moveTo>
                    <a:pt x="503" y="6"/>
                  </a:moveTo>
                  <a:lnTo>
                    <a:pt x="503" y="6"/>
                  </a:lnTo>
                  <a:lnTo>
                    <a:pt x="576" y="202"/>
                  </a:lnTo>
                  <a:lnTo>
                    <a:pt x="523" y="202"/>
                  </a:lnTo>
                  <a:lnTo>
                    <a:pt x="514" y="171"/>
                  </a:lnTo>
                  <a:lnTo>
                    <a:pt x="441" y="171"/>
                  </a:lnTo>
                  <a:lnTo>
                    <a:pt x="432" y="202"/>
                  </a:lnTo>
                  <a:lnTo>
                    <a:pt x="379" y="202"/>
                  </a:lnTo>
                  <a:lnTo>
                    <a:pt x="452" y="6"/>
                  </a:lnTo>
                  <a:lnTo>
                    <a:pt x="503" y="6"/>
                  </a:lnTo>
                  <a:lnTo>
                    <a:pt x="503" y="6"/>
                  </a:lnTo>
                  <a:close/>
                  <a:moveTo>
                    <a:pt x="315" y="6"/>
                  </a:moveTo>
                  <a:lnTo>
                    <a:pt x="315" y="6"/>
                  </a:lnTo>
                  <a:lnTo>
                    <a:pt x="365" y="6"/>
                  </a:lnTo>
                  <a:lnTo>
                    <a:pt x="365" y="148"/>
                  </a:lnTo>
                  <a:cubicBezTo>
                    <a:pt x="365" y="166"/>
                    <a:pt x="365" y="178"/>
                    <a:pt x="355" y="189"/>
                  </a:cubicBezTo>
                  <a:cubicBezTo>
                    <a:pt x="344" y="201"/>
                    <a:pt x="326" y="202"/>
                    <a:pt x="310" y="202"/>
                  </a:cubicBezTo>
                  <a:lnTo>
                    <a:pt x="277" y="202"/>
                  </a:lnTo>
                  <a:lnTo>
                    <a:pt x="277" y="163"/>
                  </a:lnTo>
                  <a:lnTo>
                    <a:pt x="285" y="163"/>
                  </a:lnTo>
                  <a:cubicBezTo>
                    <a:pt x="312" y="163"/>
                    <a:pt x="315" y="160"/>
                    <a:pt x="315" y="142"/>
                  </a:cubicBezTo>
                  <a:lnTo>
                    <a:pt x="315" y="6"/>
                  </a:lnTo>
                  <a:lnTo>
                    <a:pt x="315" y="6"/>
                  </a:lnTo>
                  <a:close/>
                  <a:moveTo>
                    <a:pt x="97" y="53"/>
                  </a:moveTo>
                  <a:lnTo>
                    <a:pt x="97" y="53"/>
                  </a:lnTo>
                  <a:cubicBezTo>
                    <a:pt x="95" y="63"/>
                    <a:pt x="92" y="73"/>
                    <a:pt x="89" y="83"/>
                  </a:cubicBezTo>
                  <a:cubicBezTo>
                    <a:pt x="85" y="98"/>
                    <a:pt x="78" y="121"/>
                    <a:pt x="73" y="136"/>
                  </a:cubicBezTo>
                  <a:lnTo>
                    <a:pt x="123" y="136"/>
                  </a:lnTo>
                  <a:lnTo>
                    <a:pt x="97" y="53"/>
                  </a:lnTo>
                  <a:lnTo>
                    <a:pt x="97" y="53"/>
                  </a:lnTo>
                  <a:close/>
                  <a:moveTo>
                    <a:pt x="124" y="6"/>
                  </a:moveTo>
                  <a:lnTo>
                    <a:pt x="124" y="6"/>
                  </a:lnTo>
                  <a:lnTo>
                    <a:pt x="196" y="202"/>
                  </a:lnTo>
                  <a:lnTo>
                    <a:pt x="144" y="202"/>
                  </a:lnTo>
                  <a:lnTo>
                    <a:pt x="134" y="171"/>
                  </a:lnTo>
                  <a:lnTo>
                    <a:pt x="62" y="171"/>
                  </a:lnTo>
                  <a:lnTo>
                    <a:pt x="52" y="202"/>
                  </a:lnTo>
                  <a:lnTo>
                    <a:pt x="0" y="202"/>
                  </a:lnTo>
                  <a:lnTo>
                    <a:pt x="73" y="6"/>
                  </a:lnTo>
                  <a:lnTo>
                    <a:pt x="124" y="6"/>
                  </a:lnTo>
                  <a:close/>
                </a:path>
              </a:pathLst>
            </a:custGeom>
            <a:solidFill>
              <a:srgbClr val="8C8C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200" dirty="0"/>
            </a:p>
          </p:txBody>
        </p:sp>
        <p:sp>
          <p:nvSpPr>
            <p:cNvPr id="7" name="Freeform 11"/>
            <p:cNvSpPr>
              <a:spLocks noEditPoints="1"/>
            </p:cNvSpPr>
            <p:nvPr userDrawn="1"/>
          </p:nvSpPr>
          <p:spPr bwMode="auto">
            <a:xfrm>
              <a:off x="4747" y="2731"/>
              <a:ext cx="733" cy="124"/>
            </a:xfrm>
            <a:custGeom>
              <a:avLst/>
              <a:gdLst>
                <a:gd name="T0" fmla="*/ 5032 w 5777"/>
                <a:gd name="T1" fmla="*/ 960 h 975"/>
                <a:gd name="T2" fmla="*/ 5169 w 5777"/>
                <a:gd name="T3" fmla="*/ 0 h 975"/>
                <a:gd name="T4" fmla="*/ 5574 w 5777"/>
                <a:gd name="T5" fmla="*/ 621 h 975"/>
                <a:gd name="T6" fmla="*/ 5578 w 5777"/>
                <a:gd name="T7" fmla="*/ 15 h 975"/>
                <a:gd name="T8" fmla="*/ 5777 w 5777"/>
                <a:gd name="T9" fmla="*/ 839 h 975"/>
                <a:gd name="T10" fmla="*/ 5502 w 5777"/>
                <a:gd name="T11" fmla="*/ 834 h 975"/>
                <a:gd name="T12" fmla="*/ 5231 w 5777"/>
                <a:gd name="T13" fmla="*/ 285 h 975"/>
                <a:gd name="T14" fmla="*/ 5032 w 5777"/>
                <a:gd name="T15" fmla="*/ 960 h 975"/>
                <a:gd name="T16" fmla="*/ 4403 w 5777"/>
                <a:gd name="T17" fmla="*/ 0 h 975"/>
                <a:gd name="T18" fmla="*/ 3921 w 5777"/>
                <a:gd name="T19" fmla="*/ 488 h 975"/>
                <a:gd name="T20" fmla="*/ 4884 w 5777"/>
                <a:gd name="T21" fmla="*/ 488 h 975"/>
                <a:gd name="T22" fmla="*/ 4403 w 5777"/>
                <a:gd name="T23" fmla="*/ 0 h 975"/>
                <a:gd name="T24" fmla="*/ 4403 w 5777"/>
                <a:gd name="T25" fmla="*/ 194 h 975"/>
                <a:gd name="T26" fmla="*/ 4403 w 5777"/>
                <a:gd name="T27" fmla="*/ 780 h 975"/>
                <a:gd name="T28" fmla="*/ 4403 w 5777"/>
                <a:gd name="T29" fmla="*/ 194 h 975"/>
                <a:gd name="T30" fmla="*/ 3577 w 5777"/>
                <a:gd name="T31" fmla="*/ 15 h 975"/>
                <a:gd name="T32" fmla="*/ 3776 w 5777"/>
                <a:gd name="T33" fmla="*/ 15 h 975"/>
                <a:gd name="T34" fmla="*/ 3577 w 5777"/>
                <a:gd name="T35" fmla="*/ 960 h 975"/>
                <a:gd name="T36" fmla="*/ 3158 w 5777"/>
                <a:gd name="T37" fmla="*/ 15 h 975"/>
                <a:gd name="T38" fmla="*/ 3158 w 5777"/>
                <a:gd name="T39" fmla="*/ 650 h 975"/>
                <a:gd name="T40" fmla="*/ 3410 w 5777"/>
                <a:gd name="T41" fmla="*/ 761 h 975"/>
                <a:gd name="T42" fmla="*/ 3212 w 5777"/>
                <a:gd name="T43" fmla="*/ 960 h 975"/>
                <a:gd name="T44" fmla="*/ 2958 w 5777"/>
                <a:gd name="T45" fmla="*/ 15 h 975"/>
                <a:gd name="T46" fmla="*/ 3158 w 5777"/>
                <a:gd name="T47" fmla="*/ 15 h 975"/>
                <a:gd name="T48" fmla="*/ 2718 w 5777"/>
                <a:gd name="T49" fmla="*/ 204 h 975"/>
                <a:gd name="T50" fmla="*/ 2356 w 5777"/>
                <a:gd name="T51" fmla="*/ 400 h 975"/>
                <a:gd name="T52" fmla="*/ 2718 w 5777"/>
                <a:gd name="T53" fmla="*/ 575 h 975"/>
                <a:gd name="T54" fmla="*/ 2597 w 5777"/>
                <a:gd name="T55" fmla="*/ 771 h 975"/>
                <a:gd name="T56" fmla="*/ 2718 w 5777"/>
                <a:gd name="T57" fmla="*/ 960 h 975"/>
                <a:gd name="T58" fmla="*/ 2151 w 5777"/>
                <a:gd name="T59" fmla="*/ 488 h 975"/>
                <a:gd name="T60" fmla="*/ 2718 w 5777"/>
                <a:gd name="T61" fmla="*/ 15 h 975"/>
                <a:gd name="T62" fmla="*/ 2718 w 5777"/>
                <a:gd name="T63" fmla="*/ 204 h 975"/>
                <a:gd name="T64" fmla="*/ 1699 w 5777"/>
                <a:gd name="T65" fmla="*/ 204 h 975"/>
                <a:gd name="T66" fmla="*/ 1494 w 5777"/>
                <a:gd name="T67" fmla="*/ 15 h 975"/>
                <a:gd name="T68" fmla="*/ 2104 w 5777"/>
                <a:gd name="T69" fmla="*/ 204 h 975"/>
                <a:gd name="T70" fmla="*/ 1899 w 5777"/>
                <a:gd name="T71" fmla="*/ 960 h 975"/>
                <a:gd name="T72" fmla="*/ 1699 w 5777"/>
                <a:gd name="T73" fmla="*/ 204 h 975"/>
                <a:gd name="T74" fmla="*/ 1421 w 5777"/>
                <a:gd name="T75" fmla="*/ 204 h 975"/>
                <a:gd name="T76" fmla="*/ 1275 w 5777"/>
                <a:gd name="T77" fmla="*/ 204 h 975"/>
                <a:gd name="T78" fmla="*/ 1275 w 5777"/>
                <a:gd name="T79" fmla="*/ 771 h 975"/>
                <a:gd name="T80" fmla="*/ 1421 w 5777"/>
                <a:gd name="T81" fmla="*/ 960 h 975"/>
                <a:gd name="T82" fmla="*/ 819 w 5777"/>
                <a:gd name="T83" fmla="*/ 488 h 975"/>
                <a:gd name="T84" fmla="*/ 1421 w 5777"/>
                <a:gd name="T85" fmla="*/ 15 h 975"/>
                <a:gd name="T86" fmla="*/ 1421 w 5777"/>
                <a:gd name="T87" fmla="*/ 204 h 975"/>
                <a:gd name="T88" fmla="*/ 0 w 5777"/>
                <a:gd name="T89" fmla="*/ 960 h 975"/>
                <a:gd name="T90" fmla="*/ 338 w 5777"/>
                <a:gd name="T91" fmla="*/ 0 h 975"/>
                <a:gd name="T92" fmla="*/ 678 w 5777"/>
                <a:gd name="T93" fmla="*/ 960 h 975"/>
                <a:gd name="T94" fmla="*/ 467 w 5777"/>
                <a:gd name="T95" fmla="*/ 619 h 975"/>
                <a:gd name="T96" fmla="*/ 262 w 5777"/>
                <a:gd name="T97" fmla="*/ 435 h 975"/>
                <a:gd name="T98" fmla="*/ 467 w 5777"/>
                <a:gd name="T99" fmla="*/ 310 h 975"/>
                <a:gd name="T100" fmla="*/ 210 w 5777"/>
                <a:gd name="T101" fmla="*/ 310 h 975"/>
                <a:gd name="T102" fmla="*/ 0 w 5777"/>
                <a:gd name="T103" fmla="*/ 960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77" h="975">
                  <a:moveTo>
                    <a:pt x="5032" y="960"/>
                  </a:moveTo>
                  <a:lnTo>
                    <a:pt x="5032" y="960"/>
                  </a:lnTo>
                  <a:lnTo>
                    <a:pt x="5032" y="137"/>
                  </a:lnTo>
                  <a:cubicBezTo>
                    <a:pt x="5032" y="58"/>
                    <a:pt x="5084" y="0"/>
                    <a:pt x="5169" y="0"/>
                  </a:cubicBezTo>
                  <a:cubicBezTo>
                    <a:pt x="5265" y="0"/>
                    <a:pt x="5309" y="72"/>
                    <a:pt x="5342" y="136"/>
                  </a:cubicBezTo>
                  <a:lnTo>
                    <a:pt x="5574" y="621"/>
                  </a:lnTo>
                  <a:lnTo>
                    <a:pt x="5578" y="621"/>
                  </a:lnTo>
                  <a:lnTo>
                    <a:pt x="5578" y="15"/>
                  </a:lnTo>
                  <a:lnTo>
                    <a:pt x="5777" y="15"/>
                  </a:lnTo>
                  <a:lnTo>
                    <a:pt x="5777" y="839"/>
                  </a:lnTo>
                  <a:cubicBezTo>
                    <a:pt x="5777" y="912"/>
                    <a:pt x="5750" y="975"/>
                    <a:pt x="5665" y="975"/>
                  </a:cubicBezTo>
                  <a:cubicBezTo>
                    <a:pt x="5582" y="975"/>
                    <a:pt x="5547" y="924"/>
                    <a:pt x="5502" y="834"/>
                  </a:cubicBezTo>
                  <a:lnTo>
                    <a:pt x="5234" y="282"/>
                  </a:lnTo>
                  <a:lnTo>
                    <a:pt x="5231" y="285"/>
                  </a:lnTo>
                  <a:lnTo>
                    <a:pt x="5231" y="960"/>
                  </a:lnTo>
                  <a:lnTo>
                    <a:pt x="5032" y="960"/>
                  </a:lnTo>
                  <a:lnTo>
                    <a:pt x="5032" y="960"/>
                  </a:lnTo>
                  <a:close/>
                  <a:moveTo>
                    <a:pt x="4403" y="0"/>
                  </a:moveTo>
                  <a:lnTo>
                    <a:pt x="4403" y="0"/>
                  </a:lnTo>
                  <a:cubicBezTo>
                    <a:pt x="4120" y="0"/>
                    <a:pt x="3921" y="223"/>
                    <a:pt x="3921" y="488"/>
                  </a:cubicBezTo>
                  <a:cubicBezTo>
                    <a:pt x="3921" y="752"/>
                    <a:pt x="4120" y="975"/>
                    <a:pt x="4403" y="975"/>
                  </a:cubicBezTo>
                  <a:cubicBezTo>
                    <a:pt x="4685" y="975"/>
                    <a:pt x="4884" y="752"/>
                    <a:pt x="4884" y="488"/>
                  </a:cubicBezTo>
                  <a:cubicBezTo>
                    <a:pt x="4884" y="223"/>
                    <a:pt x="4685" y="0"/>
                    <a:pt x="4403" y="0"/>
                  </a:cubicBezTo>
                  <a:lnTo>
                    <a:pt x="4403" y="0"/>
                  </a:lnTo>
                  <a:close/>
                  <a:moveTo>
                    <a:pt x="4403" y="194"/>
                  </a:moveTo>
                  <a:lnTo>
                    <a:pt x="4403" y="194"/>
                  </a:lnTo>
                  <a:cubicBezTo>
                    <a:pt x="4580" y="194"/>
                    <a:pt x="4685" y="330"/>
                    <a:pt x="4685" y="488"/>
                  </a:cubicBezTo>
                  <a:cubicBezTo>
                    <a:pt x="4685" y="645"/>
                    <a:pt x="4580" y="780"/>
                    <a:pt x="4403" y="780"/>
                  </a:cubicBezTo>
                  <a:cubicBezTo>
                    <a:pt x="4226" y="780"/>
                    <a:pt x="4120" y="645"/>
                    <a:pt x="4120" y="488"/>
                  </a:cubicBezTo>
                  <a:cubicBezTo>
                    <a:pt x="4120" y="330"/>
                    <a:pt x="4226" y="194"/>
                    <a:pt x="4403" y="194"/>
                  </a:cubicBezTo>
                  <a:lnTo>
                    <a:pt x="4403" y="194"/>
                  </a:lnTo>
                  <a:close/>
                  <a:moveTo>
                    <a:pt x="3577" y="15"/>
                  </a:moveTo>
                  <a:lnTo>
                    <a:pt x="3577" y="15"/>
                  </a:lnTo>
                  <a:lnTo>
                    <a:pt x="3776" y="15"/>
                  </a:lnTo>
                  <a:lnTo>
                    <a:pt x="3776" y="960"/>
                  </a:lnTo>
                  <a:lnTo>
                    <a:pt x="3577" y="960"/>
                  </a:lnTo>
                  <a:lnTo>
                    <a:pt x="3577" y="15"/>
                  </a:lnTo>
                  <a:close/>
                  <a:moveTo>
                    <a:pt x="3158" y="15"/>
                  </a:moveTo>
                  <a:lnTo>
                    <a:pt x="3158" y="15"/>
                  </a:lnTo>
                  <a:lnTo>
                    <a:pt x="3158" y="650"/>
                  </a:lnTo>
                  <a:cubicBezTo>
                    <a:pt x="3158" y="736"/>
                    <a:pt x="3193" y="761"/>
                    <a:pt x="3260" y="761"/>
                  </a:cubicBezTo>
                  <a:lnTo>
                    <a:pt x="3410" y="761"/>
                  </a:lnTo>
                  <a:lnTo>
                    <a:pt x="3410" y="960"/>
                  </a:lnTo>
                  <a:lnTo>
                    <a:pt x="3212" y="960"/>
                  </a:lnTo>
                  <a:cubicBezTo>
                    <a:pt x="3061" y="960"/>
                    <a:pt x="2958" y="884"/>
                    <a:pt x="2958" y="677"/>
                  </a:cubicBezTo>
                  <a:lnTo>
                    <a:pt x="2958" y="15"/>
                  </a:lnTo>
                  <a:lnTo>
                    <a:pt x="3158" y="15"/>
                  </a:lnTo>
                  <a:lnTo>
                    <a:pt x="3158" y="15"/>
                  </a:lnTo>
                  <a:close/>
                  <a:moveTo>
                    <a:pt x="2718" y="204"/>
                  </a:moveTo>
                  <a:lnTo>
                    <a:pt x="2718" y="204"/>
                  </a:lnTo>
                  <a:lnTo>
                    <a:pt x="2597" y="204"/>
                  </a:lnTo>
                  <a:cubicBezTo>
                    <a:pt x="2445" y="204"/>
                    <a:pt x="2372" y="309"/>
                    <a:pt x="2356" y="400"/>
                  </a:cubicBezTo>
                  <a:lnTo>
                    <a:pt x="2718" y="400"/>
                  </a:lnTo>
                  <a:lnTo>
                    <a:pt x="2718" y="575"/>
                  </a:lnTo>
                  <a:lnTo>
                    <a:pt x="2356" y="575"/>
                  </a:lnTo>
                  <a:cubicBezTo>
                    <a:pt x="2372" y="666"/>
                    <a:pt x="2445" y="771"/>
                    <a:pt x="2597" y="771"/>
                  </a:cubicBezTo>
                  <a:lnTo>
                    <a:pt x="2718" y="771"/>
                  </a:lnTo>
                  <a:lnTo>
                    <a:pt x="2718" y="960"/>
                  </a:lnTo>
                  <a:lnTo>
                    <a:pt x="2615" y="960"/>
                  </a:lnTo>
                  <a:cubicBezTo>
                    <a:pt x="2291" y="960"/>
                    <a:pt x="2151" y="720"/>
                    <a:pt x="2151" y="488"/>
                  </a:cubicBezTo>
                  <a:cubicBezTo>
                    <a:pt x="2151" y="255"/>
                    <a:pt x="2291" y="15"/>
                    <a:pt x="2615" y="15"/>
                  </a:cubicBezTo>
                  <a:lnTo>
                    <a:pt x="2718" y="15"/>
                  </a:lnTo>
                  <a:lnTo>
                    <a:pt x="2718" y="204"/>
                  </a:lnTo>
                  <a:lnTo>
                    <a:pt x="2718" y="204"/>
                  </a:lnTo>
                  <a:close/>
                  <a:moveTo>
                    <a:pt x="1699" y="204"/>
                  </a:moveTo>
                  <a:lnTo>
                    <a:pt x="1699" y="204"/>
                  </a:lnTo>
                  <a:lnTo>
                    <a:pt x="1494" y="204"/>
                  </a:lnTo>
                  <a:lnTo>
                    <a:pt x="1494" y="15"/>
                  </a:lnTo>
                  <a:lnTo>
                    <a:pt x="2104" y="15"/>
                  </a:lnTo>
                  <a:lnTo>
                    <a:pt x="2104" y="204"/>
                  </a:lnTo>
                  <a:lnTo>
                    <a:pt x="1899" y="204"/>
                  </a:lnTo>
                  <a:lnTo>
                    <a:pt x="1899" y="960"/>
                  </a:lnTo>
                  <a:lnTo>
                    <a:pt x="1699" y="960"/>
                  </a:lnTo>
                  <a:lnTo>
                    <a:pt x="1699" y="204"/>
                  </a:lnTo>
                  <a:lnTo>
                    <a:pt x="1699" y="204"/>
                  </a:lnTo>
                  <a:close/>
                  <a:moveTo>
                    <a:pt x="1421" y="204"/>
                  </a:moveTo>
                  <a:lnTo>
                    <a:pt x="1421" y="204"/>
                  </a:lnTo>
                  <a:lnTo>
                    <a:pt x="1275" y="204"/>
                  </a:lnTo>
                  <a:cubicBezTo>
                    <a:pt x="1137" y="204"/>
                    <a:pt x="1029" y="354"/>
                    <a:pt x="1029" y="488"/>
                  </a:cubicBezTo>
                  <a:cubicBezTo>
                    <a:pt x="1029" y="621"/>
                    <a:pt x="1137" y="771"/>
                    <a:pt x="1275" y="771"/>
                  </a:cubicBezTo>
                  <a:lnTo>
                    <a:pt x="1421" y="771"/>
                  </a:lnTo>
                  <a:lnTo>
                    <a:pt x="1421" y="960"/>
                  </a:lnTo>
                  <a:lnTo>
                    <a:pt x="1264" y="960"/>
                  </a:lnTo>
                  <a:cubicBezTo>
                    <a:pt x="1037" y="960"/>
                    <a:pt x="819" y="774"/>
                    <a:pt x="819" y="488"/>
                  </a:cubicBezTo>
                  <a:cubicBezTo>
                    <a:pt x="819" y="201"/>
                    <a:pt x="1037" y="15"/>
                    <a:pt x="1264" y="15"/>
                  </a:cubicBezTo>
                  <a:lnTo>
                    <a:pt x="1421" y="15"/>
                  </a:lnTo>
                  <a:lnTo>
                    <a:pt x="1421" y="204"/>
                  </a:lnTo>
                  <a:lnTo>
                    <a:pt x="1421" y="204"/>
                  </a:lnTo>
                  <a:close/>
                  <a:moveTo>
                    <a:pt x="0" y="960"/>
                  </a:moveTo>
                  <a:lnTo>
                    <a:pt x="0" y="960"/>
                  </a:lnTo>
                  <a:lnTo>
                    <a:pt x="0" y="344"/>
                  </a:lnTo>
                  <a:cubicBezTo>
                    <a:pt x="0" y="181"/>
                    <a:pt x="93" y="0"/>
                    <a:pt x="338" y="0"/>
                  </a:cubicBezTo>
                  <a:cubicBezTo>
                    <a:pt x="583" y="0"/>
                    <a:pt x="678" y="181"/>
                    <a:pt x="678" y="344"/>
                  </a:cubicBezTo>
                  <a:lnTo>
                    <a:pt x="678" y="960"/>
                  </a:lnTo>
                  <a:lnTo>
                    <a:pt x="467" y="960"/>
                  </a:lnTo>
                  <a:lnTo>
                    <a:pt x="467" y="619"/>
                  </a:lnTo>
                  <a:lnTo>
                    <a:pt x="262" y="619"/>
                  </a:lnTo>
                  <a:lnTo>
                    <a:pt x="262" y="435"/>
                  </a:lnTo>
                  <a:lnTo>
                    <a:pt x="467" y="435"/>
                  </a:lnTo>
                  <a:lnTo>
                    <a:pt x="467" y="310"/>
                  </a:lnTo>
                  <a:cubicBezTo>
                    <a:pt x="467" y="240"/>
                    <a:pt x="435" y="184"/>
                    <a:pt x="338" y="184"/>
                  </a:cubicBezTo>
                  <a:cubicBezTo>
                    <a:pt x="241" y="184"/>
                    <a:pt x="210" y="240"/>
                    <a:pt x="210" y="310"/>
                  </a:cubicBezTo>
                  <a:lnTo>
                    <a:pt x="210" y="960"/>
                  </a:lnTo>
                  <a:lnTo>
                    <a:pt x="0" y="96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200" dirty="0"/>
            </a:p>
          </p:txBody>
        </p:sp>
        <p:sp>
          <p:nvSpPr>
            <p:cNvPr id="8" name="Freeform 12"/>
            <p:cNvSpPr>
              <a:spLocks noEditPoints="1"/>
            </p:cNvSpPr>
            <p:nvPr userDrawn="1"/>
          </p:nvSpPr>
          <p:spPr bwMode="auto">
            <a:xfrm>
              <a:off x="4458" y="2489"/>
              <a:ext cx="517" cy="320"/>
            </a:xfrm>
            <a:custGeom>
              <a:avLst/>
              <a:gdLst>
                <a:gd name="T0" fmla="*/ 1280 w 4081"/>
                <a:gd name="T1" fmla="*/ 2149 h 2517"/>
                <a:gd name="T2" fmla="*/ 1557 w 4081"/>
                <a:gd name="T3" fmla="*/ 2392 h 2517"/>
                <a:gd name="T4" fmla="*/ 1280 w 4081"/>
                <a:gd name="T5" fmla="*/ 2149 h 2517"/>
                <a:gd name="T6" fmla="*/ 1136 w 4081"/>
                <a:gd name="T7" fmla="*/ 2284 h 2517"/>
                <a:gd name="T8" fmla="*/ 1082 w 4081"/>
                <a:gd name="T9" fmla="*/ 2094 h 2517"/>
                <a:gd name="T10" fmla="*/ 948 w 4081"/>
                <a:gd name="T11" fmla="*/ 2190 h 2517"/>
                <a:gd name="T12" fmla="*/ 1136 w 4081"/>
                <a:gd name="T13" fmla="*/ 2284 h 2517"/>
                <a:gd name="T14" fmla="*/ 524 w 4081"/>
                <a:gd name="T15" fmla="*/ 1811 h 2517"/>
                <a:gd name="T16" fmla="*/ 702 w 4081"/>
                <a:gd name="T17" fmla="*/ 2172 h 2517"/>
                <a:gd name="T18" fmla="*/ 524 w 4081"/>
                <a:gd name="T19" fmla="*/ 1811 h 2517"/>
                <a:gd name="T20" fmla="*/ 526 w 4081"/>
                <a:gd name="T21" fmla="*/ 1307 h 2517"/>
                <a:gd name="T22" fmla="*/ 559 w 4081"/>
                <a:gd name="T23" fmla="*/ 1513 h 2517"/>
                <a:gd name="T24" fmla="*/ 653 w 4081"/>
                <a:gd name="T25" fmla="*/ 1160 h 2517"/>
                <a:gd name="T26" fmla="*/ 526 w 4081"/>
                <a:gd name="T27" fmla="*/ 1307 h 2517"/>
                <a:gd name="T28" fmla="*/ 871 w 4081"/>
                <a:gd name="T29" fmla="*/ 1374 h 2517"/>
                <a:gd name="T30" fmla="*/ 882 w 4081"/>
                <a:gd name="T31" fmla="*/ 1723 h 2517"/>
                <a:gd name="T32" fmla="*/ 871 w 4081"/>
                <a:gd name="T33" fmla="*/ 1374 h 2517"/>
                <a:gd name="T34" fmla="*/ 1600 w 4081"/>
                <a:gd name="T35" fmla="*/ 344 h 2517"/>
                <a:gd name="T36" fmla="*/ 1560 w 4081"/>
                <a:gd name="T37" fmla="*/ 379 h 2517"/>
                <a:gd name="T38" fmla="*/ 1837 w 4081"/>
                <a:gd name="T39" fmla="*/ 332 h 2517"/>
                <a:gd name="T40" fmla="*/ 1600 w 4081"/>
                <a:gd name="T41" fmla="*/ 344 h 2517"/>
                <a:gd name="T42" fmla="*/ 1114 w 4081"/>
                <a:gd name="T43" fmla="*/ 561 h 2517"/>
                <a:gd name="T44" fmla="*/ 1418 w 4081"/>
                <a:gd name="T45" fmla="*/ 420 h 2517"/>
                <a:gd name="T46" fmla="*/ 1114 w 4081"/>
                <a:gd name="T47" fmla="*/ 561 h 2517"/>
                <a:gd name="T48" fmla="*/ 1453 w 4081"/>
                <a:gd name="T49" fmla="*/ 582 h 2517"/>
                <a:gd name="T50" fmla="*/ 1259 w 4081"/>
                <a:gd name="T51" fmla="*/ 676 h 2517"/>
                <a:gd name="T52" fmla="*/ 1405 w 4081"/>
                <a:gd name="T53" fmla="*/ 651 h 2517"/>
                <a:gd name="T54" fmla="*/ 1453 w 4081"/>
                <a:gd name="T55" fmla="*/ 582 h 2517"/>
                <a:gd name="T56" fmla="*/ 912 w 4081"/>
                <a:gd name="T57" fmla="*/ 1018 h 2517"/>
                <a:gd name="T58" fmla="*/ 1053 w 4081"/>
                <a:gd name="T59" fmla="*/ 995 h 2517"/>
                <a:gd name="T60" fmla="*/ 912 w 4081"/>
                <a:gd name="T61" fmla="*/ 1018 h 2517"/>
                <a:gd name="T62" fmla="*/ 871 w 4081"/>
                <a:gd name="T63" fmla="*/ 724 h 2517"/>
                <a:gd name="T64" fmla="*/ 777 w 4081"/>
                <a:gd name="T65" fmla="*/ 817 h 2517"/>
                <a:gd name="T66" fmla="*/ 937 w 4081"/>
                <a:gd name="T67" fmla="*/ 825 h 2517"/>
                <a:gd name="T68" fmla="*/ 871 w 4081"/>
                <a:gd name="T69" fmla="*/ 724 h 2517"/>
                <a:gd name="T70" fmla="*/ 1064 w 4081"/>
                <a:gd name="T71" fmla="*/ 1215 h 2517"/>
                <a:gd name="T72" fmla="*/ 1104 w 4081"/>
                <a:gd name="T73" fmla="*/ 1345 h 2517"/>
                <a:gd name="T74" fmla="*/ 1179 w 4081"/>
                <a:gd name="T75" fmla="*/ 1037 h 2517"/>
                <a:gd name="T76" fmla="*/ 1064 w 4081"/>
                <a:gd name="T77" fmla="*/ 1215 h 2517"/>
                <a:gd name="T78" fmla="*/ 1078 w 4081"/>
                <a:gd name="T79" fmla="*/ 1767 h 2517"/>
                <a:gd name="T80" fmla="*/ 1195 w 4081"/>
                <a:gd name="T81" fmla="*/ 1717 h 2517"/>
                <a:gd name="T82" fmla="*/ 1078 w 4081"/>
                <a:gd name="T83" fmla="*/ 1767 h 2517"/>
                <a:gd name="T84" fmla="*/ 339 w 4081"/>
                <a:gd name="T85" fmla="*/ 1073 h 2517"/>
                <a:gd name="T86" fmla="*/ 1357 w 4081"/>
                <a:gd name="T87" fmla="*/ 200 h 2517"/>
                <a:gd name="T88" fmla="*/ 4081 w 4081"/>
                <a:gd name="T89" fmla="*/ 1257 h 2517"/>
                <a:gd name="T90" fmla="*/ 1260 w 4081"/>
                <a:gd name="T91" fmla="*/ 336 h 2517"/>
                <a:gd name="T92" fmla="*/ 497 w 4081"/>
                <a:gd name="T93" fmla="*/ 2517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81" h="2517">
                  <a:moveTo>
                    <a:pt x="1280" y="2149"/>
                  </a:moveTo>
                  <a:lnTo>
                    <a:pt x="1280" y="2149"/>
                  </a:lnTo>
                  <a:cubicBezTo>
                    <a:pt x="1255" y="2174"/>
                    <a:pt x="1292" y="2247"/>
                    <a:pt x="1359" y="2314"/>
                  </a:cubicBezTo>
                  <a:cubicBezTo>
                    <a:pt x="1419" y="2375"/>
                    <a:pt x="1535" y="2439"/>
                    <a:pt x="1557" y="2392"/>
                  </a:cubicBezTo>
                  <a:cubicBezTo>
                    <a:pt x="1567" y="2369"/>
                    <a:pt x="1536" y="2315"/>
                    <a:pt x="1459" y="2238"/>
                  </a:cubicBezTo>
                  <a:cubicBezTo>
                    <a:pt x="1382" y="2161"/>
                    <a:pt x="1305" y="2124"/>
                    <a:pt x="1280" y="2149"/>
                  </a:cubicBezTo>
                  <a:lnTo>
                    <a:pt x="1280" y="2149"/>
                  </a:lnTo>
                  <a:close/>
                  <a:moveTo>
                    <a:pt x="1136" y="2284"/>
                  </a:moveTo>
                  <a:lnTo>
                    <a:pt x="1136" y="2284"/>
                  </a:lnTo>
                  <a:cubicBezTo>
                    <a:pt x="1173" y="2256"/>
                    <a:pt x="1142" y="2170"/>
                    <a:pt x="1082" y="2094"/>
                  </a:cubicBezTo>
                  <a:cubicBezTo>
                    <a:pt x="1013" y="2005"/>
                    <a:pt x="937" y="1957"/>
                    <a:pt x="900" y="1985"/>
                  </a:cubicBezTo>
                  <a:cubicBezTo>
                    <a:pt x="863" y="2014"/>
                    <a:pt x="885" y="2107"/>
                    <a:pt x="948" y="2190"/>
                  </a:cubicBezTo>
                  <a:cubicBezTo>
                    <a:pt x="1010" y="2272"/>
                    <a:pt x="1095" y="2317"/>
                    <a:pt x="1136" y="2284"/>
                  </a:cubicBezTo>
                  <a:lnTo>
                    <a:pt x="1136" y="2284"/>
                  </a:lnTo>
                  <a:close/>
                  <a:moveTo>
                    <a:pt x="524" y="1811"/>
                  </a:moveTo>
                  <a:lnTo>
                    <a:pt x="524" y="1811"/>
                  </a:lnTo>
                  <a:cubicBezTo>
                    <a:pt x="479" y="1833"/>
                    <a:pt x="487" y="1931"/>
                    <a:pt x="532" y="2034"/>
                  </a:cubicBezTo>
                  <a:cubicBezTo>
                    <a:pt x="583" y="2150"/>
                    <a:pt x="659" y="2189"/>
                    <a:pt x="702" y="2172"/>
                  </a:cubicBezTo>
                  <a:cubicBezTo>
                    <a:pt x="749" y="2154"/>
                    <a:pt x="749" y="2064"/>
                    <a:pt x="695" y="1954"/>
                  </a:cubicBezTo>
                  <a:cubicBezTo>
                    <a:pt x="645" y="1854"/>
                    <a:pt x="569" y="1789"/>
                    <a:pt x="524" y="1811"/>
                  </a:cubicBezTo>
                  <a:lnTo>
                    <a:pt x="524" y="1811"/>
                  </a:lnTo>
                  <a:close/>
                  <a:moveTo>
                    <a:pt x="526" y="1307"/>
                  </a:moveTo>
                  <a:lnTo>
                    <a:pt x="526" y="1307"/>
                  </a:lnTo>
                  <a:cubicBezTo>
                    <a:pt x="496" y="1408"/>
                    <a:pt x="509" y="1499"/>
                    <a:pt x="559" y="1513"/>
                  </a:cubicBezTo>
                  <a:cubicBezTo>
                    <a:pt x="608" y="1526"/>
                    <a:pt x="657" y="1469"/>
                    <a:pt x="683" y="1361"/>
                  </a:cubicBezTo>
                  <a:cubicBezTo>
                    <a:pt x="707" y="1261"/>
                    <a:pt x="696" y="1174"/>
                    <a:pt x="653" y="1160"/>
                  </a:cubicBezTo>
                  <a:cubicBezTo>
                    <a:pt x="610" y="1145"/>
                    <a:pt x="555" y="1209"/>
                    <a:pt x="526" y="1307"/>
                  </a:cubicBezTo>
                  <a:lnTo>
                    <a:pt x="526" y="1307"/>
                  </a:lnTo>
                  <a:close/>
                  <a:moveTo>
                    <a:pt x="871" y="1374"/>
                  </a:moveTo>
                  <a:lnTo>
                    <a:pt x="871" y="1374"/>
                  </a:lnTo>
                  <a:cubicBezTo>
                    <a:pt x="823" y="1382"/>
                    <a:pt x="793" y="1454"/>
                    <a:pt x="795" y="1552"/>
                  </a:cubicBezTo>
                  <a:cubicBezTo>
                    <a:pt x="798" y="1650"/>
                    <a:pt x="840" y="1728"/>
                    <a:pt x="882" y="1723"/>
                  </a:cubicBezTo>
                  <a:cubicBezTo>
                    <a:pt x="927" y="1718"/>
                    <a:pt x="952" y="1645"/>
                    <a:pt x="952" y="1547"/>
                  </a:cubicBezTo>
                  <a:cubicBezTo>
                    <a:pt x="952" y="1454"/>
                    <a:pt x="916" y="1368"/>
                    <a:pt x="871" y="1374"/>
                  </a:cubicBezTo>
                  <a:lnTo>
                    <a:pt x="871" y="1374"/>
                  </a:lnTo>
                  <a:close/>
                  <a:moveTo>
                    <a:pt x="1600" y="344"/>
                  </a:moveTo>
                  <a:lnTo>
                    <a:pt x="1600" y="344"/>
                  </a:lnTo>
                  <a:cubicBezTo>
                    <a:pt x="1574" y="353"/>
                    <a:pt x="1559" y="369"/>
                    <a:pt x="1560" y="379"/>
                  </a:cubicBezTo>
                  <a:cubicBezTo>
                    <a:pt x="1563" y="411"/>
                    <a:pt x="1699" y="395"/>
                    <a:pt x="1778" y="369"/>
                  </a:cubicBezTo>
                  <a:cubicBezTo>
                    <a:pt x="1816" y="357"/>
                    <a:pt x="1836" y="343"/>
                    <a:pt x="1837" y="332"/>
                  </a:cubicBezTo>
                  <a:cubicBezTo>
                    <a:pt x="1840" y="290"/>
                    <a:pt x="1662" y="322"/>
                    <a:pt x="1600" y="344"/>
                  </a:cubicBezTo>
                  <a:lnTo>
                    <a:pt x="1600" y="344"/>
                  </a:lnTo>
                  <a:close/>
                  <a:moveTo>
                    <a:pt x="1114" y="561"/>
                  </a:moveTo>
                  <a:lnTo>
                    <a:pt x="1114" y="561"/>
                  </a:lnTo>
                  <a:cubicBezTo>
                    <a:pt x="1140" y="600"/>
                    <a:pt x="1278" y="534"/>
                    <a:pt x="1350" y="496"/>
                  </a:cubicBezTo>
                  <a:cubicBezTo>
                    <a:pt x="1397" y="471"/>
                    <a:pt x="1437" y="439"/>
                    <a:pt x="1418" y="420"/>
                  </a:cubicBezTo>
                  <a:cubicBezTo>
                    <a:pt x="1394" y="396"/>
                    <a:pt x="1318" y="415"/>
                    <a:pt x="1202" y="473"/>
                  </a:cubicBezTo>
                  <a:cubicBezTo>
                    <a:pt x="1146" y="501"/>
                    <a:pt x="1101" y="541"/>
                    <a:pt x="1114" y="561"/>
                  </a:cubicBezTo>
                  <a:lnTo>
                    <a:pt x="1114" y="561"/>
                  </a:lnTo>
                  <a:close/>
                  <a:moveTo>
                    <a:pt x="1453" y="582"/>
                  </a:moveTo>
                  <a:lnTo>
                    <a:pt x="1453" y="582"/>
                  </a:lnTo>
                  <a:cubicBezTo>
                    <a:pt x="1457" y="540"/>
                    <a:pt x="1358" y="575"/>
                    <a:pt x="1259" y="676"/>
                  </a:cubicBezTo>
                  <a:cubicBezTo>
                    <a:pt x="1241" y="694"/>
                    <a:pt x="1188" y="761"/>
                    <a:pt x="1211" y="776"/>
                  </a:cubicBezTo>
                  <a:cubicBezTo>
                    <a:pt x="1243" y="796"/>
                    <a:pt x="1361" y="696"/>
                    <a:pt x="1405" y="651"/>
                  </a:cubicBezTo>
                  <a:cubicBezTo>
                    <a:pt x="1439" y="617"/>
                    <a:pt x="1452" y="595"/>
                    <a:pt x="1453" y="582"/>
                  </a:cubicBezTo>
                  <a:lnTo>
                    <a:pt x="1453" y="582"/>
                  </a:lnTo>
                  <a:close/>
                  <a:moveTo>
                    <a:pt x="912" y="1018"/>
                  </a:moveTo>
                  <a:lnTo>
                    <a:pt x="912" y="1018"/>
                  </a:lnTo>
                  <a:cubicBezTo>
                    <a:pt x="881" y="1079"/>
                    <a:pt x="871" y="1157"/>
                    <a:pt x="905" y="1166"/>
                  </a:cubicBezTo>
                  <a:cubicBezTo>
                    <a:pt x="942" y="1176"/>
                    <a:pt x="1013" y="1078"/>
                    <a:pt x="1053" y="995"/>
                  </a:cubicBezTo>
                  <a:cubicBezTo>
                    <a:pt x="1074" y="953"/>
                    <a:pt x="1098" y="891"/>
                    <a:pt x="1082" y="871"/>
                  </a:cubicBezTo>
                  <a:cubicBezTo>
                    <a:pt x="1042" y="822"/>
                    <a:pt x="952" y="939"/>
                    <a:pt x="912" y="1018"/>
                  </a:cubicBezTo>
                  <a:lnTo>
                    <a:pt x="912" y="1018"/>
                  </a:lnTo>
                  <a:close/>
                  <a:moveTo>
                    <a:pt x="871" y="724"/>
                  </a:moveTo>
                  <a:lnTo>
                    <a:pt x="871" y="724"/>
                  </a:lnTo>
                  <a:cubicBezTo>
                    <a:pt x="841" y="746"/>
                    <a:pt x="803" y="784"/>
                    <a:pt x="777" y="817"/>
                  </a:cubicBezTo>
                  <a:cubicBezTo>
                    <a:pt x="718" y="891"/>
                    <a:pt x="720" y="943"/>
                    <a:pt x="762" y="950"/>
                  </a:cubicBezTo>
                  <a:cubicBezTo>
                    <a:pt x="798" y="957"/>
                    <a:pt x="880" y="897"/>
                    <a:pt x="937" y="825"/>
                  </a:cubicBezTo>
                  <a:cubicBezTo>
                    <a:pt x="998" y="757"/>
                    <a:pt x="1009" y="704"/>
                    <a:pt x="974" y="687"/>
                  </a:cubicBezTo>
                  <a:cubicBezTo>
                    <a:pt x="952" y="677"/>
                    <a:pt x="929" y="681"/>
                    <a:pt x="871" y="724"/>
                  </a:cubicBezTo>
                  <a:lnTo>
                    <a:pt x="871" y="724"/>
                  </a:lnTo>
                  <a:close/>
                  <a:moveTo>
                    <a:pt x="1064" y="1215"/>
                  </a:moveTo>
                  <a:lnTo>
                    <a:pt x="1064" y="1215"/>
                  </a:lnTo>
                  <a:cubicBezTo>
                    <a:pt x="1051" y="1270"/>
                    <a:pt x="1053" y="1374"/>
                    <a:pt x="1104" y="1345"/>
                  </a:cubicBezTo>
                  <a:cubicBezTo>
                    <a:pt x="1148" y="1320"/>
                    <a:pt x="1177" y="1206"/>
                    <a:pt x="1189" y="1146"/>
                  </a:cubicBezTo>
                  <a:cubicBezTo>
                    <a:pt x="1195" y="1119"/>
                    <a:pt x="1201" y="1046"/>
                    <a:pt x="1179" y="1037"/>
                  </a:cubicBezTo>
                  <a:cubicBezTo>
                    <a:pt x="1128" y="1015"/>
                    <a:pt x="1087" y="1122"/>
                    <a:pt x="1064" y="1215"/>
                  </a:cubicBezTo>
                  <a:lnTo>
                    <a:pt x="1064" y="1215"/>
                  </a:lnTo>
                  <a:close/>
                  <a:moveTo>
                    <a:pt x="1078" y="1767"/>
                  </a:moveTo>
                  <a:lnTo>
                    <a:pt x="1078" y="1767"/>
                  </a:lnTo>
                  <a:cubicBezTo>
                    <a:pt x="1092" y="1831"/>
                    <a:pt x="1151" y="1954"/>
                    <a:pt x="1203" y="1925"/>
                  </a:cubicBezTo>
                  <a:cubicBezTo>
                    <a:pt x="1252" y="1897"/>
                    <a:pt x="1204" y="1744"/>
                    <a:pt x="1195" y="1717"/>
                  </a:cubicBezTo>
                  <a:cubicBezTo>
                    <a:pt x="1177" y="1661"/>
                    <a:pt x="1140" y="1570"/>
                    <a:pt x="1091" y="1585"/>
                  </a:cubicBezTo>
                  <a:cubicBezTo>
                    <a:pt x="1052" y="1596"/>
                    <a:pt x="1064" y="1705"/>
                    <a:pt x="1078" y="1767"/>
                  </a:cubicBezTo>
                  <a:lnTo>
                    <a:pt x="1078" y="1767"/>
                  </a:lnTo>
                  <a:close/>
                  <a:moveTo>
                    <a:pt x="339" y="1073"/>
                  </a:moveTo>
                  <a:lnTo>
                    <a:pt x="339" y="1073"/>
                  </a:lnTo>
                  <a:cubicBezTo>
                    <a:pt x="354" y="1038"/>
                    <a:pt x="633" y="367"/>
                    <a:pt x="1357" y="200"/>
                  </a:cubicBezTo>
                  <a:cubicBezTo>
                    <a:pt x="1575" y="135"/>
                    <a:pt x="2066" y="95"/>
                    <a:pt x="2403" y="125"/>
                  </a:cubicBezTo>
                  <a:cubicBezTo>
                    <a:pt x="3685" y="237"/>
                    <a:pt x="3958" y="852"/>
                    <a:pt x="4081" y="1257"/>
                  </a:cubicBezTo>
                  <a:lnTo>
                    <a:pt x="3095" y="1257"/>
                  </a:lnTo>
                  <a:cubicBezTo>
                    <a:pt x="2847" y="558"/>
                    <a:pt x="2152" y="0"/>
                    <a:pt x="1260" y="336"/>
                  </a:cubicBezTo>
                  <a:cubicBezTo>
                    <a:pt x="416" y="654"/>
                    <a:pt x="10" y="1733"/>
                    <a:pt x="630" y="2517"/>
                  </a:cubicBezTo>
                  <a:lnTo>
                    <a:pt x="497" y="2517"/>
                  </a:lnTo>
                  <a:cubicBezTo>
                    <a:pt x="0" y="1834"/>
                    <a:pt x="323" y="1109"/>
                    <a:pt x="339" y="1073"/>
                  </a:cubicBezTo>
                  <a:close/>
                </a:path>
              </a:pathLst>
            </a:custGeom>
            <a:solidFill>
              <a:srgbClr val="EC114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200" dirty="0"/>
            </a:p>
          </p:txBody>
        </p:sp>
      </p:grpSp>
      <p:sp>
        <p:nvSpPr>
          <p:cNvPr id="16" name="Freeform 16"/>
          <p:cNvSpPr>
            <a:spLocks/>
          </p:cNvSpPr>
          <p:nvPr userDrawn="1"/>
        </p:nvSpPr>
        <p:spPr bwMode="auto">
          <a:xfrm>
            <a:off x="5143501" y="4650910"/>
            <a:ext cx="7048500" cy="2230967"/>
          </a:xfrm>
          <a:custGeom>
            <a:avLst/>
            <a:gdLst>
              <a:gd name="T0" fmla="*/ 0 w 904"/>
              <a:gd name="T1" fmla="*/ 284 h 286"/>
              <a:gd name="T2" fmla="*/ 904 w 904"/>
              <a:gd name="T3" fmla="*/ 0 h 286"/>
              <a:gd name="T4" fmla="*/ 904 w 904"/>
              <a:gd name="T5" fmla="*/ 7 h 286"/>
              <a:gd name="T6" fmla="*/ 319 w 904"/>
              <a:gd name="T7" fmla="*/ 286 h 286"/>
              <a:gd name="T8" fmla="*/ 0 w 904"/>
              <a:gd name="T9" fmla="*/ 284 h 286"/>
            </a:gdLst>
            <a:ahLst/>
            <a:cxnLst>
              <a:cxn ang="0">
                <a:pos x="T0" y="T1"/>
              </a:cxn>
              <a:cxn ang="0">
                <a:pos x="T2" y="T3"/>
              </a:cxn>
              <a:cxn ang="0">
                <a:pos x="T4" y="T5"/>
              </a:cxn>
              <a:cxn ang="0">
                <a:pos x="T6" y="T7"/>
              </a:cxn>
              <a:cxn ang="0">
                <a:pos x="T8" y="T9"/>
              </a:cxn>
            </a:cxnLst>
            <a:rect l="0" t="0" r="r" b="b"/>
            <a:pathLst>
              <a:path w="904" h="286">
                <a:moveTo>
                  <a:pt x="0" y="284"/>
                </a:moveTo>
                <a:cubicBezTo>
                  <a:pt x="281" y="153"/>
                  <a:pt x="584" y="57"/>
                  <a:pt x="904" y="0"/>
                </a:cubicBezTo>
                <a:cubicBezTo>
                  <a:pt x="904" y="13"/>
                  <a:pt x="904" y="4"/>
                  <a:pt x="904" y="7"/>
                </a:cubicBezTo>
                <a:cubicBezTo>
                  <a:pt x="677" y="89"/>
                  <a:pt x="516" y="169"/>
                  <a:pt x="319" y="286"/>
                </a:cubicBezTo>
                <a:cubicBezTo>
                  <a:pt x="232" y="286"/>
                  <a:pt x="86" y="286"/>
                  <a:pt x="0" y="284"/>
                </a:cubicBezTo>
              </a:path>
            </a:pathLst>
          </a:custGeom>
          <a:solidFill>
            <a:srgbClr val="00BACE">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23" name="Freeform 22"/>
          <p:cNvSpPr>
            <a:spLocks/>
          </p:cNvSpPr>
          <p:nvPr userDrawn="1"/>
        </p:nvSpPr>
        <p:spPr bwMode="auto">
          <a:xfrm>
            <a:off x="4876802" y="5836245"/>
            <a:ext cx="5447271" cy="1045633"/>
          </a:xfrm>
          <a:custGeom>
            <a:avLst/>
            <a:gdLst>
              <a:gd name="connsiteX0" fmla="*/ 1543994 w 4085453"/>
              <a:gd name="connsiteY0" fmla="*/ 0 h 784225"/>
              <a:gd name="connsiteX1" fmla="*/ 4083688 w 4085453"/>
              <a:gd name="connsiteY1" fmla="*/ 783468 h 784225"/>
              <a:gd name="connsiteX2" fmla="*/ 4085453 w 4085453"/>
              <a:gd name="connsiteY2" fmla="*/ 784225 h 784225"/>
              <a:gd name="connsiteX3" fmla="*/ 2975528 w 4085453"/>
              <a:gd name="connsiteY3" fmla="*/ 784225 h 784225"/>
              <a:gd name="connsiteX4" fmla="*/ 2752683 w 4085453"/>
              <a:gd name="connsiteY4" fmla="*/ 732482 h 784225"/>
              <a:gd name="connsiteX5" fmla="*/ 0 w 4085453"/>
              <a:gd name="connsiteY5" fmla="*/ 579981 h 784225"/>
              <a:gd name="connsiteX6" fmla="*/ 1543994 w 4085453"/>
              <a:gd name="connsiteY6" fmla="*/ 0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5453" h="784225">
                <a:moveTo>
                  <a:pt x="1543994" y="0"/>
                </a:moveTo>
                <a:cubicBezTo>
                  <a:pt x="2377399" y="92270"/>
                  <a:pt x="3549650" y="556913"/>
                  <a:pt x="4083688" y="783468"/>
                </a:cubicBezTo>
                <a:lnTo>
                  <a:pt x="4085453" y="784225"/>
                </a:lnTo>
                <a:lnTo>
                  <a:pt x="2975528" y="784225"/>
                </a:lnTo>
                <a:lnTo>
                  <a:pt x="2752683" y="732482"/>
                </a:lnTo>
                <a:cubicBezTo>
                  <a:pt x="1186598" y="400568"/>
                  <a:pt x="0" y="579981"/>
                  <a:pt x="0" y="579981"/>
                </a:cubicBezTo>
                <a:cubicBezTo>
                  <a:pt x="614089" y="322212"/>
                  <a:pt x="1543994" y="0"/>
                  <a:pt x="1543994" y="0"/>
                </a:cubicBezTo>
                <a:close/>
              </a:path>
            </a:pathLst>
          </a:custGeom>
          <a:solidFill>
            <a:srgbClr val="5261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p>
            <a:endParaRPr lang="en-GB" sz="3200" dirty="0"/>
          </a:p>
        </p:txBody>
      </p:sp>
      <p:sp>
        <p:nvSpPr>
          <p:cNvPr id="21" name="Freeform 20"/>
          <p:cNvSpPr>
            <a:spLocks/>
          </p:cNvSpPr>
          <p:nvPr userDrawn="1"/>
        </p:nvSpPr>
        <p:spPr bwMode="auto">
          <a:xfrm>
            <a:off x="3439528" y="2997793"/>
            <a:ext cx="8752472" cy="3884084"/>
          </a:xfrm>
          <a:custGeom>
            <a:avLst/>
            <a:gdLst>
              <a:gd name="connsiteX0" fmla="*/ 6564354 w 6564354"/>
              <a:gd name="connsiteY0" fmla="*/ 0 h 2913063"/>
              <a:gd name="connsiteX1" fmla="*/ 6564354 w 6564354"/>
              <a:gd name="connsiteY1" fmla="*/ 1240190 h 2913063"/>
              <a:gd name="connsiteX2" fmla="*/ 662256 w 6564354"/>
              <a:gd name="connsiteY2" fmla="*/ 2882854 h 2913063"/>
              <a:gd name="connsiteX3" fmla="*/ 589330 w 6564354"/>
              <a:gd name="connsiteY3" fmla="*/ 2913063 h 2913063"/>
              <a:gd name="connsiteX4" fmla="*/ 0 w 6564354"/>
              <a:gd name="connsiteY4" fmla="*/ 2913063 h 2913063"/>
              <a:gd name="connsiteX5" fmla="*/ 323355 w 6564354"/>
              <a:gd name="connsiteY5" fmla="*/ 2720335 h 2913063"/>
              <a:gd name="connsiteX6" fmla="*/ 6564354 w 6564354"/>
              <a:gd name="connsiteY6" fmla="*/ 0 h 291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4354" h="2913063">
                <a:moveTo>
                  <a:pt x="6564354" y="0"/>
                </a:moveTo>
                <a:lnTo>
                  <a:pt x="6564354" y="1240190"/>
                </a:lnTo>
                <a:cubicBezTo>
                  <a:pt x="3910384" y="1646031"/>
                  <a:pt x="2731793" y="2031305"/>
                  <a:pt x="662256" y="2882854"/>
                </a:cubicBezTo>
                <a:lnTo>
                  <a:pt x="589330" y="2913063"/>
                </a:lnTo>
                <a:lnTo>
                  <a:pt x="0" y="2913063"/>
                </a:lnTo>
                <a:lnTo>
                  <a:pt x="323355" y="2720335"/>
                </a:lnTo>
                <a:cubicBezTo>
                  <a:pt x="3116317" y="1062246"/>
                  <a:pt x="4436791" y="394872"/>
                  <a:pt x="6564354" y="0"/>
                </a:cubicBezTo>
                <a:close/>
              </a:path>
            </a:pathLst>
          </a:custGeom>
          <a:solidFill>
            <a:srgbClr val="ED1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p>
            <a:endParaRPr lang="en-GB" sz="3200" dirty="0"/>
          </a:p>
        </p:txBody>
      </p:sp>
      <p:grpSp>
        <p:nvGrpSpPr>
          <p:cNvPr id="26" name="Group 23"/>
          <p:cNvGrpSpPr>
            <a:grpSpLocks noChangeAspect="1"/>
          </p:cNvGrpSpPr>
          <p:nvPr userDrawn="1"/>
        </p:nvGrpSpPr>
        <p:grpSpPr bwMode="auto">
          <a:xfrm>
            <a:off x="440695" y="5754348"/>
            <a:ext cx="1326460" cy="856121"/>
            <a:chOff x="370" y="0"/>
            <a:chExt cx="5020" cy="3240"/>
          </a:xfrm>
        </p:grpSpPr>
        <p:sp>
          <p:nvSpPr>
            <p:cNvPr id="28" name="Freeform 24"/>
            <p:cNvSpPr>
              <a:spLocks/>
            </p:cNvSpPr>
            <p:nvPr userDrawn="1"/>
          </p:nvSpPr>
          <p:spPr bwMode="auto">
            <a:xfrm>
              <a:off x="1401" y="356"/>
              <a:ext cx="1642" cy="687"/>
            </a:xfrm>
            <a:custGeom>
              <a:avLst/>
              <a:gdLst>
                <a:gd name="T0" fmla="*/ 244 w 282"/>
                <a:gd name="T1" fmla="*/ 0 h 118"/>
                <a:gd name="T2" fmla="*/ 0 w 282"/>
                <a:gd name="T3" fmla="*/ 118 h 118"/>
                <a:gd name="T4" fmla="*/ 6 w 282"/>
                <a:gd name="T5" fmla="*/ 116 h 118"/>
                <a:gd name="T6" fmla="*/ 282 w 282"/>
                <a:gd name="T7" fmla="*/ 32 h 118"/>
                <a:gd name="T8" fmla="*/ 244 w 282"/>
                <a:gd name="T9" fmla="*/ 0 h 118"/>
              </a:gdLst>
              <a:ahLst/>
              <a:cxnLst>
                <a:cxn ang="0">
                  <a:pos x="T0" y="T1"/>
                </a:cxn>
                <a:cxn ang="0">
                  <a:pos x="T2" y="T3"/>
                </a:cxn>
                <a:cxn ang="0">
                  <a:pos x="T4" y="T5"/>
                </a:cxn>
                <a:cxn ang="0">
                  <a:pos x="T6" y="T7"/>
                </a:cxn>
                <a:cxn ang="0">
                  <a:pos x="T8" y="T9"/>
                </a:cxn>
              </a:cxnLst>
              <a:rect l="0" t="0" r="r" b="b"/>
              <a:pathLst>
                <a:path w="282" h="118">
                  <a:moveTo>
                    <a:pt x="244" y="0"/>
                  </a:moveTo>
                  <a:cubicBezTo>
                    <a:pt x="154" y="29"/>
                    <a:pt x="72" y="69"/>
                    <a:pt x="0" y="118"/>
                  </a:cubicBezTo>
                  <a:cubicBezTo>
                    <a:pt x="2" y="118"/>
                    <a:pt x="4" y="117"/>
                    <a:pt x="6" y="116"/>
                  </a:cubicBezTo>
                  <a:cubicBezTo>
                    <a:pt x="90" y="76"/>
                    <a:pt x="183" y="47"/>
                    <a:pt x="282" y="32"/>
                  </a:cubicBezTo>
                  <a:cubicBezTo>
                    <a:pt x="270" y="21"/>
                    <a:pt x="257" y="10"/>
                    <a:pt x="244" y="0"/>
                  </a:cubicBezTo>
                </a:path>
              </a:pathLst>
            </a:custGeom>
            <a:solidFill>
              <a:srgbClr val="CC2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29" name="Freeform 25"/>
            <p:cNvSpPr>
              <a:spLocks/>
            </p:cNvSpPr>
            <p:nvPr userDrawn="1"/>
          </p:nvSpPr>
          <p:spPr bwMode="auto">
            <a:xfrm>
              <a:off x="2373" y="0"/>
              <a:ext cx="1445" cy="495"/>
            </a:xfrm>
            <a:custGeom>
              <a:avLst/>
              <a:gdLst>
                <a:gd name="T0" fmla="*/ 248 w 248"/>
                <a:gd name="T1" fmla="*/ 81 h 85"/>
                <a:gd name="T2" fmla="*/ 0 w 248"/>
                <a:gd name="T3" fmla="*/ 0 h 85"/>
                <a:gd name="T4" fmla="*/ 3 w 248"/>
                <a:gd name="T5" fmla="*/ 3 h 85"/>
                <a:gd name="T6" fmla="*/ 178 w 248"/>
                <a:gd name="T7" fmla="*/ 85 h 85"/>
                <a:gd name="T8" fmla="*/ 248 w 248"/>
                <a:gd name="T9" fmla="*/ 81 h 85"/>
              </a:gdLst>
              <a:ahLst/>
              <a:cxnLst>
                <a:cxn ang="0">
                  <a:pos x="T0" y="T1"/>
                </a:cxn>
                <a:cxn ang="0">
                  <a:pos x="T2" y="T3"/>
                </a:cxn>
                <a:cxn ang="0">
                  <a:pos x="T4" y="T5"/>
                </a:cxn>
                <a:cxn ang="0">
                  <a:pos x="T6" y="T7"/>
                </a:cxn>
                <a:cxn ang="0">
                  <a:pos x="T8" y="T9"/>
                </a:cxn>
              </a:cxnLst>
              <a:rect l="0" t="0" r="r" b="b"/>
              <a:pathLst>
                <a:path w="248" h="85">
                  <a:moveTo>
                    <a:pt x="248" y="81"/>
                  </a:moveTo>
                  <a:cubicBezTo>
                    <a:pt x="171" y="45"/>
                    <a:pt x="87" y="18"/>
                    <a:pt x="0" y="0"/>
                  </a:cubicBezTo>
                  <a:cubicBezTo>
                    <a:pt x="1" y="1"/>
                    <a:pt x="2" y="2"/>
                    <a:pt x="3" y="3"/>
                  </a:cubicBezTo>
                  <a:cubicBezTo>
                    <a:pt x="66" y="26"/>
                    <a:pt x="124" y="53"/>
                    <a:pt x="178" y="85"/>
                  </a:cubicBezTo>
                  <a:cubicBezTo>
                    <a:pt x="201" y="83"/>
                    <a:pt x="225" y="82"/>
                    <a:pt x="248" y="81"/>
                  </a:cubicBezTo>
                </a:path>
              </a:pathLst>
            </a:custGeom>
            <a:solidFill>
              <a:srgbClr val="01B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30" name="Freeform 26"/>
            <p:cNvSpPr>
              <a:spLocks/>
            </p:cNvSpPr>
            <p:nvPr userDrawn="1"/>
          </p:nvSpPr>
          <p:spPr bwMode="auto">
            <a:xfrm>
              <a:off x="3410" y="472"/>
              <a:ext cx="914" cy="268"/>
            </a:xfrm>
            <a:custGeom>
              <a:avLst/>
              <a:gdLst>
                <a:gd name="T0" fmla="*/ 70 w 157"/>
                <a:gd name="T1" fmla="*/ 0 h 46"/>
                <a:gd name="T2" fmla="*/ 0 w 157"/>
                <a:gd name="T3" fmla="*/ 4 h 46"/>
                <a:gd name="T4" fmla="*/ 50 w 157"/>
                <a:gd name="T5" fmla="*/ 36 h 46"/>
                <a:gd name="T6" fmla="*/ 157 w 157"/>
                <a:gd name="T7" fmla="*/ 46 h 46"/>
                <a:gd name="T8" fmla="*/ 70 w 157"/>
                <a:gd name="T9" fmla="*/ 0 h 46"/>
              </a:gdLst>
              <a:ahLst/>
              <a:cxnLst>
                <a:cxn ang="0">
                  <a:pos x="T0" y="T1"/>
                </a:cxn>
                <a:cxn ang="0">
                  <a:pos x="T2" y="T3"/>
                </a:cxn>
                <a:cxn ang="0">
                  <a:pos x="T4" y="T5"/>
                </a:cxn>
                <a:cxn ang="0">
                  <a:pos x="T6" y="T7"/>
                </a:cxn>
                <a:cxn ang="0">
                  <a:pos x="T8" y="T9"/>
                </a:cxn>
              </a:cxnLst>
              <a:rect l="0" t="0" r="r" b="b"/>
              <a:pathLst>
                <a:path w="157" h="46">
                  <a:moveTo>
                    <a:pt x="70" y="0"/>
                  </a:moveTo>
                  <a:cubicBezTo>
                    <a:pt x="47" y="1"/>
                    <a:pt x="23" y="2"/>
                    <a:pt x="0" y="4"/>
                  </a:cubicBezTo>
                  <a:cubicBezTo>
                    <a:pt x="17" y="14"/>
                    <a:pt x="34" y="25"/>
                    <a:pt x="50" y="36"/>
                  </a:cubicBezTo>
                  <a:cubicBezTo>
                    <a:pt x="85" y="37"/>
                    <a:pt x="121" y="40"/>
                    <a:pt x="157" y="46"/>
                  </a:cubicBezTo>
                  <a:cubicBezTo>
                    <a:pt x="129" y="29"/>
                    <a:pt x="100" y="14"/>
                    <a:pt x="70" y="0"/>
                  </a:cubicBezTo>
                </a:path>
              </a:pathLst>
            </a:custGeom>
            <a:solidFill>
              <a:srgbClr val="CC2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31" name="Freeform 27"/>
            <p:cNvSpPr>
              <a:spLocks/>
            </p:cNvSpPr>
            <p:nvPr userDrawn="1"/>
          </p:nvSpPr>
          <p:spPr bwMode="auto">
            <a:xfrm>
              <a:off x="1430" y="18"/>
              <a:ext cx="2271" cy="1014"/>
            </a:xfrm>
            <a:custGeom>
              <a:avLst/>
              <a:gdLst>
                <a:gd name="T0" fmla="*/ 340 w 390"/>
                <a:gd name="T1" fmla="*/ 82 h 174"/>
                <a:gd name="T2" fmla="*/ 165 w 390"/>
                <a:gd name="T3" fmla="*/ 0 h 174"/>
                <a:gd name="T4" fmla="*/ 239 w 390"/>
                <a:gd name="T5" fmla="*/ 57 h 174"/>
                <a:gd name="T6" fmla="*/ 239 w 390"/>
                <a:gd name="T7" fmla="*/ 58 h 174"/>
                <a:gd name="T8" fmla="*/ 277 w 390"/>
                <a:gd name="T9" fmla="*/ 90 h 174"/>
                <a:gd name="T10" fmla="*/ 0 w 390"/>
                <a:gd name="T11" fmla="*/ 174 h 174"/>
                <a:gd name="T12" fmla="*/ 302 w 390"/>
                <a:gd name="T13" fmla="*/ 114 h 174"/>
                <a:gd name="T14" fmla="*/ 390 w 390"/>
                <a:gd name="T15" fmla="*/ 114 h 174"/>
                <a:gd name="T16" fmla="*/ 340 w 390"/>
                <a:gd name="T17" fmla="*/ 8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174">
                  <a:moveTo>
                    <a:pt x="340" y="82"/>
                  </a:moveTo>
                  <a:cubicBezTo>
                    <a:pt x="286" y="50"/>
                    <a:pt x="228" y="23"/>
                    <a:pt x="165" y="0"/>
                  </a:cubicBezTo>
                  <a:cubicBezTo>
                    <a:pt x="191" y="18"/>
                    <a:pt x="216" y="38"/>
                    <a:pt x="239" y="57"/>
                  </a:cubicBezTo>
                  <a:cubicBezTo>
                    <a:pt x="239" y="58"/>
                    <a:pt x="239" y="57"/>
                    <a:pt x="239" y="58"/>
                  </a:cubicBezTo>
                  <a:cubicBezTo>
                    <a:pt x="252" y="68"/>
                    <a:pt x="264" y="79"/>
                    <a:pt x="277" y="90"/>
                  </a:cubicBezTo>
                  <a:cubicBezTo>
                    <a:pt x="178" y="105"/>
                    <a:pt x="85" y="134"/>
                    <a:pt x="0" y="174"/>
                  </a:cubicBezTo>
                  <a:cubicBezTo>
                    <a:pt x="95" y="139"/>
                    <a:pt x="197" y="118"/>
                    <a:pt x="302" y="114"/>
                  </a:cubicBezTo>
                  <a:cubicBezTo>
                    <a:pt x="331" y="112"/>
                    <a:pt x="360" y="112"/>
                    <a:pt x="390" y="114"/>
                  </a:cubicBezTo>
                  <a:cubicBezTo>
                    <a:pt x="374" y="103"/>
                    <a:pt x="357" y="92"/>
                    <a:pt x="340" y="82"/>
                  </a:cubicBezTo>
                </a:path>
              </a:pathLst>
            </a:custGeom>
            <a:solidFill>
              <a:srgbClr val="51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32" name="Freeform 28"/>
            <p:cNvSpPr>
              <a:spLocks noEditPoints="1"/>
            </p:cNvSpPr>
            <p:nvPr userDrawn="1"/>
          </p:nvSpPr>
          <p:spPr bwMode="auto">
            <a:xfrm>
              <a:off x="370" y="1072"/>
              <a:ext cx="693" cy="1154"/>
            </a:xfrm>
            <a:custGeom>
              <a:avLst/>
              <a:gdLst>
                <a:gd name="T0" fmla="*/ 60 w 119"/>
                <a:gd name="T1" fmla="*/ 198 h 198"/>
                <a:gd name="T2" fmla="*/ 0 w 119"/>
                <a:gd name="T3" fmla="*/ 158 h 198"/>
                <a:gd name="T4" fmla="*/ 0 w 119"/>
                <a:gd name="T5" fmla="*/ 39 h 198"/>
                <a:gd name="T6" fmla="*/ 60 w 119"/>
                <a:gd name="T7" fmla="*/ 0 h 198"/>
                <a:gd name="T8" fmla="*/ 119 w 119"/>
                <a:gd name="T9" fmla="*/ 39 h 198"/>
                <a:gd name="T10" fmla="*/ 119 w 119"/>
                <a:gd name="T11" fmla="*/ 158 h 198"/>
                <a:gd name="T12" fmla="*/ 60 w 119"/>
                <a:gd name="T13" fmla="*/ 198 h 198"/>
                <a:gd name="T14" fmla="*/ 60 w 119"/>
                <a:gd name="T15" fmla="*/ 18 h 198"/>
                <a:gd name="T16" fmla="*/ 20 w 119"/>
                <a:gd name="T17" fmla="*/ 39 h 198"/>
                <a:gd name="T18" fmla="*/ 20 w 119"/>
                <a:gd name="T19" fmla="*/ 157 h 198"/>
                <a:gd name="T20" fmla="*/ 20 w 119"/>
                <a:gd name="T21" fmla="*/ 163 h 198"/>
                <a:gd name="T22" fmla="*/ 20 w 119"/>
                <a:gd name="T23" fmla="*/ 163 h 198"/>
                <a:gd name="T24" fmla="*/ 60 w 119"/>
                <a:gd name="T25" fmla="*/ 179 h 198"/>
                <a:gd name="T26" fmla="*/ 99 w 119"/>
                <a:gd name="T27" fmla="*/ 163 h 198"/>
                <a:gd name="T28" fmla="*/ 99 w 119"/>
                <a:gd name="T29" fmla="*/ 163 h 198"/>
                <a:gd name="T30" fmla="*/ 100 w 119"/>
                <a:gd name="T31" fmla="*/ 157 h 198"/>
                <a:gd name="T32" fmla="*/ 100 w 119"/>
                <a:gd name="T33" fmla="*/ 39 h 198"/>
                <a:gd name="T34" fmla="*/ 60 w 119"/>
                <a:gd name="T35"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98">
                  <a:moveTo>
                    <a:pt x="60" y="198"/>
                  </a:moveTo>
                  <a:cubicBezTo>
                    <a:pt x="31" y="198"/>
                    <a:pt x="0" y="186"/>
                    <a:pt x="0" y="158"/>
                  </a:cubicBezTo>
                  <a:cubicBezTo>
                    <a:pt x="0" y="39"/>
                    <a:pt x="0" y="39"/>
                    <a:pt x="0" y="39"/>
                  </a:cubicBezTo>
                  <a:cubicBezTo>
                    <a:pt x="0" y="12"/>
                    <a:pt x="31" y="0"/>
                    <a:pt x="60" y="0"/>
                  </a:cubicBezTo>
                  <a:cubicBezTo>
                    <a:pt x="88" y="0"/>
                    <a:pt x="119" y="12"/>
                    <a:pt x="119" y="39"/>
                  </a:cubicBezTo>
                  <a:cubicBezTo>
                    <a:pt x="119" y="158"/>
                    <a:pt x="119" y="158"/>
                    <a:pt x="119" y="158"/>
                  </a:cubicBezTo>
                  <a:cubicBezTo>
                    <a:pt x="119" y="186"/>
                    <a:pt x="88" y="198"/>
                    <a:pt x="60" y="198"/>
                  </a:cubicBezTo>
                  <a:moveTo>
                    <a:pt x="60" y="18"/>
                  </a:moveTo>
                  <a:cubicBezTo>
                    <a:pt x="40" y="18"/>
                    <a:pt x="20" y="25"/>
                    <a:pt x="20" y="39"/>
                  </a:cubicBezTo>
                  <a:cubicBezTo>
                    <a:pt x="20" y="157"/>
                    <a:pt x="20" y="157"/>
                    <a:pt x="20" y="157"/>
                  </a:cubicBezTo>
                  <a:cubicBezTo>
                    <a:pt x="20" y="162"/>
                    <a:pt x="20" y="163"/>
                    <a:pt x="20" y="163"/>
                  </a:cubicBezTo>
                  <a:cubicBezTo>
                    <a:pt x="20" y="163"/>
                    <a:pt x="20" y="163"/>
                    <a:pt x="20" y="163"/>
                  </a:cubicBezTo>
                  <a:cubicBezTo>
                    <a:pt x="24" y="172"/>
                    <a:pt x="40" y="179"/>
                    <a:pt x="60" y="179"/>
                  </a:cubicBezTo>
                  <a:cubicBezTo>
                    <a:pt x="80" y="179"/>
                    <a:pt x="96" y="172"/>
                    <a:pt x="99" y="163"/>
                  </a:cubicBezTo>
                  <a:cubicBezTo>
                    <a:pt x="99" y="163"/>
                    <a:pt x="99" y="163"/>
                    <a:pt x="99" y="163"/>
                  </a:cubicBezTo>
                  <a:cubicBezTo>
                    <a:pt x="99" y="163"/>
                    <a:pt x="100" y="162"/>
                    <a:pt x="100" y="157"/>
                  </a:cubicBezTo>
                  <a:cubicBezTo>
                    <a:pt x="100" y="39"/>
                    <a:pt x="100" y="39"/>
                    <a:pt x="100" y="39"/>
                  </a:cubicBezTo>
                  <a:cubicBezTo>
                    <a:pt x="100" y="25"/>
                    <a:pt x="80" y="18"/>
                    <a:pt x="60" y="18"/>
                  </a:cubicBezTo>
                </a:path>
              </a:pathLst>
            </a:custGeom>
            <a:solidFill>
              <a:srgbClr val="51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33" name="Freeform 29"/>
            <p:cNvSpPr>
              <a:spLocks noEditPoints="1"/>
            </p:cNvSpPr>
            <p:nvPr userDrawn="1"/>
          </p:nvSpPr>
          <p:spPr bwMode="auto">
            <a:xfrm>
              <a:off x="1185" y="1399"/>
              <a:ext cx="618" cy="1142"/>
            </a:xfrm>
            <a:custGeom>
              <a:avLst/>
              <a:gdLst>
                <a:gd name="T0" fmla="*/ 0 w 106"/>
                <a:gd name="T1" fmla="*/ 196 h 196"/>
                <a:gd name="T2" fmla="*/ 0 w 106"/>
                <a:gd name="T3" fmla="*/ 3 h 196"/>
                <a:gd name="T4" fmla="*/ 18 w 106"/>
                <a:gd name="T5" fmla="*/ 3 h 196"/>
                <a:gd name="T6" fmla="*/ 18 w 106"/>
                <a:gd name="T7" fmla="*/ 13 h 196"/>
                <a:gd name="T8" fmla="*/ 56 w 106"/>
                <a:gd name="T9" fmla="*/ 0 h 196"/>
                <a:gd name="T10" fmla="*/ 74 w 106"/>
                <a:gd name="T11" fmla="*/ 3 h 196"/>
                <a:gd name="T12" fmla="*/ 106 w 106"/>
                <a:gd name="T13" fmla="*/ 39 h 196"/>
                <a:gd name="T14" fmla="*/ 106 w 106"/>
                <a:gd name="T15" fmla="*/ 100 h 196"/>
                <a:gd name="T16" fmla="*/ 55 w 106"/>
                <a:gd name="T17" fmla="*/ 140 h 196"/>
                <a:gd name="T18" fmla="*/ 55 w 106"/>
                <a:gd name="T19" fmla="*/ 140 h 196"/>
                <a:gd name="T20" fmla="*/ 20 w 106"/>
                <a:gd name="T21" fmla="*/ 129 h 196"/>
                <a:gd name="T22" fmla="*/ 20 w 106"/>
                <a:gd name="T23" fmla="*/ 182 h 196"/>
                <a:gd name="T24" fmla="*/ 0 w 106"/>
                <a:gd name="T25" fmla="*/ 196 h 196"/>
                <a:gd name="T26" fmla="*/ 53 w 106"/>
                <a:gd name="T27" fmla="*/ 19 h 196"/>
                <a:gd name="T28" fmla="*/ 20 w 106"/>
                <a:gd name="T29" fmla="*/ 45 h 196"/>
                <a:gd name="T30" fmla="*/ 20 w 106"/>
                <a:gd name="T31" fmla="*/ 102 h 196"/>
                <a:gd name="T32" fmla="*/ 54 w 106"/>
                <a:gd name="T33" fmla="*/ 122 h 196"/>
                <a:gd name="T34" fmla="*/ 54 w 106"/>
                <a:gd name="T35" fmla="*/ 122 h 196"/>
                <a:gd name="T36" fmla="*/ 77 w 106"/>
                <a:gd name="T37" fmla="*/ 116 h 196"/>
                <a:gd name="T38" fmla="*/ 87 w 106"/>
                <a:gd name="T39" fmla="*/ 100 h 196"/>
                <a:gd name="T40" fmla="*/ 87 w 106"/>
                <a:gd name="T41" fmla="*/ 36 h 196"/>
                <a:gd name="T42" fmla="*/ 68 w 106"/>
                <a:gd name="T43" fmla="*/ 21 h 196"/>
                <a:gd name="T44" fmla="*/ 53 w 106"/>
                <a:gd name="T45" fmla="*/ 1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96">
                  <a:moveTo>
                    <a:pt x="0" y="196"/>
                  </a:moveTo>
                  <a:cubicBezTo>
                    <a:pt x="0" y="3"/>
                    <a:pt x="0" y="3"/>
                    <a:pt x="0" y="3"/>
                  </a:cubicBezTo>
                  <a:cubicBezTo>
                    <a:pt x="18" y="3"/>
                    <a:pt x="18" y="3"/>
                    <a:pt x="18" y="3"/>
                  </a:cubicBezTo>
                  <a:cubicBezTo>
                    <a:pt x="18" y="13"/>
                    <a:pt x="18" y="13"/>
                    <a:pt x="18" y="13"/>
                  </a:cubicBezTo>
                  <a:cubicBezTo>
                    <a:pt x="27" y="5"/>
                    <a:pt x="41" y="0"/>
                    <a:pt x="56" y="0"/>
                  </a:cubicBezTo>
                  <a:cubicBezTo>
                    <a:pt x="63" y="0"/>
                    <a:pt x="68" y="1"/>
                    <a:pt x="74" y="3"/>
                  </a:cubicBezTo>
                  <a:cubicBezTo>
                    <a:pt x="94" y="8"/>
                    <a:pt x="106" y="22"/>
                    <a:pt x="106" y="39"/>
                  </a:cubicBezTo>
                  <a:cubicBezTo>
                    <a:pt x="106" y="100"/>
                    <a:pt x="106" y="100"/>
                    <a:pt x="106" y="100"/>
                  </a:cubicBezTo>
                  <a:cubicBezTo>
                    <a:pt x="106" y="126"/>
                    <a:pt x="80" y="140"/>
                    <a:pt x="55" y="140"/>
                  </a:cubicBezTo>
                  <a:cubicBezTo>
                    <a:pt x="55" y="140"/>
                    <a:pt x="55" y="140"/>
                    <a:pt x="55" y="140"/>
                  </a:cubicBezTo>
                  <a:cubicBezTo>
                    <a:pt x="41" y="140"/>
                    <a:pt x="28" y="136"/>
                    <a:pt x="20" y="129"/>
                  </a:cubicBezTo>
                  <a:cubicBezTo>
                    <a:pt x="20" y="182"/>
                    <a:pt x="20" y="182"/>
                    <a:pt x="20" y="182"/>
                  </a:cubicBezTo>
                  <a:lnTo>
                    <a:pt x="0" y="196"/>
                  </a:lnTo>
                  <a:close/>
                  <a:moveTo>
                    <a:pt x="53" y="19"/>
                  </a:moveTo>
                  <a:cubicBezTo>
                    <a:pt x="41" y="19"/>
                    <a:pt x="20" y="25"/>
                    <a:pt x="20" y="45"/>
                  </a:cubicBezTo>
                  <a:cubicBezTo>
                    <a:pt x="20" y="102"/>
                    <a:pt x="20" y="102"/>
                    <a:pt x="20" y="102"/>
                  </a:cubicBezTo>
                  <a:cubicBezTo>
                    <a:pt x="20" y="115"/>
                    <a:pt x="37" y="122"/>
                    <a:pt x="54" y="122"/>
                  </a:cubicBezTo>
                  <a:cubicBezTo>
                    <a:pt x="54" y="122"/>
                    <a:pt x="54" y="122"/>
                    <a:pt x="54" y="122"/>
                  </a:cubicBezTo>
                  <a:cubicBezTo>
                    <a:pt x="63" y="122"/>
                    <a:pt x="71" y="120"/>
                    <a:pt x="77" y="116"/>
                  </a:cubicBezTo>
                  <a:cubicBezTo>
                    <a:pt x="84" y="112"/>
                    <a:pt x="87" y="107"/>
                    <a:pt x="87" y="100"/>
                  </a:cubicBezTo>
                  <a:cubicBezTo>
                    <a:pt x="87" y="36"/>
                    <a:pt x="87" y="36"/>
                    <a:pt x="87" y="36"/>
                  </a:cubicBezTo>
                  <a:cubicBezTo>
                    <a:pt x="85" y="27"/>
                    <a:pt x="74" y="23"/>
                    <a:pt x="68" y="21"/>
                  </a:cubicBezTo>
                  <a:cubicBezTo>
                    <a:pt x="64" y="20"/>
                    <a:pt x="59" y="19"/>
                    <a:pt x="53" y="19"/>
                  </a:cubicBezTo>
                </a:path>
              </a:pathLst>
            </a:custGeom>
            <a:solidFill>
              <a:srgbClr val="51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34" name="Freeform 30"/>
            <p:cNvSpPr>
              <a:spLocks/>
            </p:cNvSpPr>
            <p:nvPr userDrawn="1"/>
          </p:nvSpPr>
          <p:spPr bwMode="auto">
            <a:xfrm>
              <a:off x="1902" y="1399"/>
              <a:ext cx="629" cy="821"/>
            </a:xfrm>
            <a:custGeom>
              <a:avLst/>
              <a:gdLst>
                <a:gd name="T0" fmla="*/ 53 w 108"/>
                <a:gd name="T1" fmla="*/ 141 h 141"/>
                <a:gd name="T2" fmla="*/ 0 w 108"/>
                <a:gd name="T3" fmla="*/ 112 h 141"/>
                <a:gd name="T4" fmla="*/ 0 w 108"/>
                <a:gd name="T5" fmla="*/ 110 h 141"/>
                <a:gd name="T6" fmla="*/ 16 w 108"/>
                <a:gd name="T7" fmla="*/ 100 h 141"/>
                <a:gd name="T8" fmla="*/ 17 w 108"/>
                <a:gd name="T9" fmla="*/ 103 h 141"/>
                <a:gd name="T10" fmla="*/ 53 w 108"/>
                <a:gd name="T11" fmla="*/ 122 h 141"/>
                <a:gd name="T12" fmla="*/ 70 w 108"/>
                <a:gd name="T13" fmla="*/ 120 h 141"/>
                <a:gd name="T14" fmla="*/ 89 w 108"/>
                <a:gd name="T15" fmla="*/ 101 h 141"/>
                <a:gd name="T16" fmla="*/ 54 w 108"/>
                <a:gd name="T17" fmla="*/ 81 h 141"/>
                <a:gd name="T18" fmla="*/ 53 w 108"/>
                <a:gd name="T19" fmla="*/ 81 h 141"/>
                <a:gd name="T20" fmla="*/ 3 w 108"/>
                <a:gd name="T21" fmla="*/ 41 h 141"/>
                <a:gd name="T22" fmla="*/ 36 w 108"/>
                <a:gd name="T23" fmla="*/ 3 h 141"/>
                <a:gd name="T24" fmla="*/ 57 w 108"/>
                <a:gd name="T25" fmla="*/ 0 h 141"/>
                <a:gd name="T26" fmla="*/ 105 w 108"/>
                <a:gd name="T27" fmla="*/ 24 h 141"/>
                <a:gd name="T28" fmla="*/ 106 w 108"/>
                <a:gd name="T29" fmla="*/ 26 h 141"/>
                <a:gd name="T30" fmla="*/ 90 w 108"/>
                <a:gd name="T31" fmla="*/ 36 h 141"/>
                <a:gd name="T32" fmla="*/ 89 w 108"/>
                <a:gd name="T33" fmla="*/ 34 h 141"/>
                <a:gd name="T34" fmla="*/ 58 w 108"/>
                <a:gd name="T35" fmla="*/ 20 h 141"/>
                <a:gd name="T36" fmla="*/ 41 w 108"/>
                <a:gd name="T37" fmla="*/ 22 h 141"/>
                <a:gd name="T38" fmla="*/ 22 w 108"/>
                <a:gd name="T39" fmla="*/ 41 h 141"/>
                <a:gd name="T40" fmla="*/ 56 w 108"/>
                <a:gd name="T41" fmla="*/ 62 h 141"/>
                <a:gd name="T42" fmla="*/ 108 w 108"/>
                <a:gd name="T43" fmla="*/ 101 h 141"/>
                <a:gd name="T44" fmla="*/ 75 w 108"/>
                <a:gd name="T45" fmla="*/ 138 h 141"/>
                <a:gd name="T46" fmla="*/ 53 w 108"/>
                <a:gd name="T4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41">
                  <a:moveTo>
                    <a:pt x="53" y="141"/>
                  </a:moveTo>
                  <a:cubicBezTo>
                    <a:pt x="33" y="141"/>
                    <a:pt x="8" y="134"/>
                    <a:pt x="0" y="112"/>
                  </a:cubicBezTo>
                  <a:cubicBezTo>
                    <a:pt x="0" y="110"/>
                    <a:pt x="0" y="110"/>
                    <a:pt x="0" y="110"/>
                  </a:cubicBezTo>
                  <a:cubicBezTo>
                    <a:pt x="16" y="100"/>
                    <a:pt x="16" y="100"/>
                    <a:pt x="16" y="100"/>
                  </a:cubicBezTo>
                  <a:cubicBezTo>
                    <a:pt x="17" y="103"/>
                    <a:pt x="17" y="103"/>
                    <a:pt x="17" y="103"/>
                  </a:cubicBezTo>
                  <a:cubicBezTo>
                    <a:pt x="24" y="120"/>
                    <a:pt x="42" y="122"/>
                    <a:pt x="53" y="122"/>
                  </a:cubicBezTo>
                  <a:cubicBezTo>
                    <a:pt x="58" y="122"/>
                    <a:pt x="65" y="121"/>
                    <a:pt x="70" y="120"/>
                  </a:cubicBezTo>
                  <a:cubicBezTo>
                    <a:pt x="75" y="118"/>
                    <a:pt x="89" y="113"/>
                    <a:pt x="89" y="101"/>
                  </a:cubicBezTo>
                  <a:cubicBezTo>
                    <a:pt x="89" y="86"/>
                    <a:pt x="76" y="84"/>
                    <a:pt x="54" y="81"/>
                  </a:cubicBezTo>
                  <a:cubicBezTo>
                    <a:pt x="53" y="81"/>
                    <a:pt x="53" y="81"/>
                    <a:pt x="53" y="81"/>
                  </a:cubicBezTo>
                  <a:cubicBezTo>
                    <a:pt x="29" y="78"/>
                    <a:pt x="2" y="74"/>
                    <a:pt x="3" y="41"/>
                  </a:cubicBezTo>
                  <a:cubicBezTo>
                    <a:pt x="3" y="23"/>
                    <a:pt x="15" y="9"/>
                    <a:pt x="36" y="3"/>
                  </a:cubicBezTo>
                  <a:cubicBezTo>
                    <a:pt x="42" y="1"/>
                    <a:pt x="50" y="0"/>
                    <a:pt x="57" y="0"/>
                  </a:cubicBezTo>
                  <a:cubicBezTo>
                    <a:pt x="68" y="0"/>
                    <a:pt x="95" y="3"/>
                    <a:pt x="105" y="24"/>
                  </a:cubicBezTo>
                  <a:cubicBezTo>
                    <a:pt x="106" y="26"/>
                    <a:pt x="106" y="26"/>
                    <a:pt x="106" y="26"/>
                  </a:cubicBezTo>
                  <a:cubicBezTo>
                    <a:pt x="90" y="36"/>
                    <a:pt x="90" y="36"/>
                    <a:pt x="90" y="36"/>
                  </a:cubicBezTo>
                  <a:cubicBezTo>
                    <a:pt x="89" y="34"/>
                    <a:pt x="89" y="34"/>
                    <a:pt x="89" y="34"/>
                  </a:cubicBezTo>
                  <a:cubicBezTo>
                    <a:pt x="81" y="21"/>
                    <a:pt x="66" y="20"/>
                    <a:pt x="58" y="20"/>
                  </a:cubicBezTo>
                  <a:cubicBezTo>
                    <a:pt x="52" y="20"/>
                    <a:pt x="46" y="20"/>
                    <a:pt x="41" y="22"/>
                  </a:cubicBezTo>
                  <a:cubicBezTo>
                    <a:pt x="34" y="24"/>
                    <a:pt x="22" y="29"/>
                    <a:pt x="22" y="41"/>
                  </a:cubicBezTo>
                  <a:cubicBezTo>
                    <a:pt x="22" y="56"/>
                    <a:pt x="35" y="59"/>
                    <a:pt x="56" y="62"/>
                  </a:cubicBezTo>
                  <a:cubicBezTo>
                    <a:pt x="81" y="65"/>
                    <a:pt x="108" y="68"/>
                    <a:pt x="108" y="101"/>
                  </a:cubicBezTo>
                  <a:cubicBezTo>
                    <a:pt x="107" y="119"/>
                    <a:pt x="95" y="133"/>
                    <a:pt x="75" y="138"/>
                  </a:cubicBezTo>
                  <a:cubicBezTo>
                    <a:pt x="68" y="140"/>
                    <a:pt x="61" y="141"/>
                    <a:pt x="53" y="141"/>
                  </a:cubicBezTo>
                </a:path>
              </a:pathLst>
            </a:custGeom>
            <a:solidFill>
              <a:srgbClr val="51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35" name="Freeform 31"/>
            <p:cNvSpPr>
              <a:spLocks/>
            </p:cNvSpPr>
            <p:nvPr userDrawn="1"/>
          </p:nvSpPr>
          <p:spPr bwMode="auto">
            <a:xfrm>
              <a:off x="2630" y="1416"/>
              <a:ext cx="617" cy="804"/>
            </a:xfrm>
            <a:custGeom>
              <a:avLst/>
              <a:gdLst>
                <a:gd name="T0" fmla="*/ 54 w 106"/>
                <a:gd name="T1" fmla="*/ 138 h 138"/>
                <a:gd name="T2" fmla="*/ 54 w 106"/>
                <a:gd name="T3" fmla="*/ 138 h 138"/>
                <a:gd name="T4" fmla="*/ 0 w 106"/>
                <a:gd name="T5" fmla="*/ 98 h 138"/>
                <a:gd name="T6" fmla="*/ 0 w 106"/>
                <a:gd name="T7" fmla="*/ 15 h 138"/>
                <a:gd name="T8" fmla="*/ 19 w 106"/>
                <a:gd name="T9" fmla="*/ 1 h 138"/>
                <a:gd name="T10" fmla="*/ 19 w 106"/>
                <a:gd name="T11" fmla="*/ 98 h 138"/>
                <a:gd name="T12" fmla="*/ 53 w 106"/>
                <a:gd name="T13" fmla="*/ 119 h 138"/>
                <a:gd name="T14" fmla="*/ 87 w 106"/>
                <a:gd name="T15" fmla="*/ 96 h 138"/>
                <a:gd name="T16" fmla="*/ 87 w 106"/>
                <a:gd name="T17" fmla="*/ 0 h 138"/>
                <a:gd name="T18" fmla="*/ 106 w 106"/>
                <a:gd name="T19" fmla="*/ 0 h 138"/>
                <a:gd name="T20" fmla="*/ 106 w 106"/>
                <a:gd name="T21" fmla="*/ 137 h 138"/>
                <a:gd name="T22" fmla="*/ 87 w 106"/>
                <a:gd name="T23" fmla="*/ 137 h 138"/>
                <a:gd name="T24" fmla="*/ 87 w 106"/>
                <a:gd name="T25" fmla="*/ 128 h 138"/>
                <a:gd name="T26" fmla="*/ 54 w 106"/>
                <a:gd name="T2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38">
                  <a:moveTo>
                    <a:pt x="54" y="138"/>
                  </a:moveTo>
                  <a:cubicBezTo>
                    <a:pt x="54" y="138"/>
                    <a:pt x="54" y="138"/>
                    <a:pt x="54" y="138"/>
                  </a:cubicBezTo>
                  <a:cubicBezTo>
                    <a:pt x="27" y="138"/>
                    <a:pt x="0" y="126"/>
                    <a:pt x="0" y="98"/>
                  </a:cubicBezTo>
                  <a:cubicBezTo>
                    <a:pt x="0" y="15"/>
                    <a:pt x="0" y="15"/>
                    <a:pt x="0" y="15"/>
                  </a:cubicBezTo>
                  <a:cubicBezTo>
                    <a:pt x="19" y="1"/>
                    <a:pt x="19" y="1"/>
                    <a:pt x="19" y="1"/>
                  </a:cubicBezTo>
                  <a:cubicBezTo>
                    <a:pt x="19" y="98"/>
                    <a:pt x="19" y="98"/>
                    <a:pt x="19" y="98"/>
                  </a:cubicBezTo>
                  <a:cubicBezTo>
                    <a:pt x="19" y="112"/>
                    <a:pt x="36" y="119"/>
                    <a:pt x="53" y="119"/>
                  </a:cubicBezTo>
                  <a:cubicBezTo>
                    <a:pt x="70" y="119"/>
                    <a:pt x="87" y="112"/>
                    <a:pt x="87" y="96"/>
                  </a:cubicBezTo>
                  <a:cubicBezTo>
                    <a:pt x="87" y="0"/>
                    <a:pt x="87" y="0"/>
                    <a:pt x="87" y="0"/>
                  </a:cubicBezTo>
                  <a:cubicBezTo>
                    <a:pt x="106" y="0"/>
                    <a:pt x="106" y="0"/>
                    <a:pt x="106" y="0"/>
                  </a:cubicBezTo>
                  <a:cubicBezTo>
                    <a:pt x="106" y="137"/>
                    <a:pt x="106" y="137"/>
                    <a:pt x="106" y="137"/>
                  </a:cubicBezTo>
                  <a:cubicBezTo>
                    <a:pt x="87" y="137"/>
                    <a:pt x="87" y="137"/>
                    <a:pt x="87" y="137"/>
                  </a:cubicBezTo>
                  <a:cubicBezTo>
                    <a:pt x="87" y="128"/>
                    <a:pt x="87" y="128"/>
                    <a:pt x="87" y="128"/>
                  </a:cubicBezTo>
                  <a:cubicBezTo>
                    <a:pt x="79" y="134"/>
                    <a:pt x="68" y="138"/>
                    <a:pt x="54" y="138"/>
                  </a:cubicBezTo>
                  <a:close/>
                </a:path>
              </a:pathLst>
            </a:custGeom>
            <a:solidFill>
              <a:srgbClr val="51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36" name="Freeform 32"/>
            <p:cNvSpPr>
              <a:spLocks/>
            </p:cNvSpPr>
            <p:nvPr userDrawn="1"/>
          </p:nvSpPr>
          <p:spPr bwMode="auto">
            <a:xfrm>
              <a:off x="3381" y="1404"/>
              <a:ext cx="1042" cy="810"/>
            </a:xfrm>
            <a:custGeom>
              <a:avLst/>
              <a:gdLst>
                <a:gd name="T0" fmla="*/ 179 w 179"/>
                <a:gd name="T1" fmla="*/ 139 h 139"/>
                <a:gd name="T2" fmla="*/ 160 w 179"/>
                <a:gd name="T3" fmla="*/ 139 h 139"/>
                <a:gd name="T4" fmla="*/ 160 w 179"/>
                <a:gd name="T5" fmla="*/ 40 h 139"/>
                <a:gd name="T6" fmla="*/ 129 w 179"/>
                <a:gd name="T7" fmla="*/ 18 h 139"/>
                <a:gd name="T8" fmla="*/ 99 w 179"/>
                <a:gd name="T9" fmla="*/ 39 h 139"/>
                <a:gd name="T10" fmla="*/ 99 w 179"/>
                <a:gd name="T11" fmla="*/ 139 h 139"/>
                <a:gd name="T12" fmla="*/ 80 w 179"/>
                <a:gd name="T13" fmla="*/ 139 h 139"/>
                <a:gd name="T14" fmla="*/ 80 w 179"/>
                <a:gd name="T15" fmla="*/ 39 h 139"/>
                <a:gd name="T16" fmla="*/ 51 w 179"/>
                <a:gd name="T17" fmla="*/ 18 h 139"/>
                <a:gd name="T18" fmla="*/ 51 w 179"/>
                <a:gd name="T19" fmla="*/ 18 h 139"/>
                <a:gd name="T20" fmla="*/ 19 w 179"/>
                <a:gd name="T21" fmla="*/ 42 h 139"/>
                <a:gd name="T22" fmla="*/ 19 w 179"/>
                <a:gd name="T23" fmla="*/ 139 h 139"/>
                <a:gd name="T24" fmla="*/ 0 w 179"/>
                <a:gd name="T25" fmla="*/ 139 h 139"/>
                <a:gd name="T26" fmla="*/ 0 w 179"/>
                <a:gd name="T27" fmla="*/ 1 h 139"/>
                <a:gd name="T28" fmla="*/ 19 w 179"/>
                <a:gd name="T29" fmla="*/ 1 h 139"/>
                <a:gd name="T30" fmla="*/ 19 w 179"/>
                <a:gd name="T31" fmla="*/ 10 h 139"/>
                <a:gd name="T32" fmla="*/ 53 w 179"/>
                <a:gd name="T33" fmla="*/ 0 h 139"/>
                <a:gd name="T34" fmla="*/ 90 w 179"/>
                <a:gd name="T35" fmla="*/ 16 h 139"/>
                <a:gd name="T36" fmla="*/ 130 w 179"/>
                <a:gd name="T37" fmla="*/ 0 h 139"/>
                <a:gd name="T38" fmla="*/ 179 w 179"/>
                <a:gd name="T39" fmla="*/ 40 h 139"/>
                <a:gd name="T40" fmla="*/ 179 w 179"/>
                <a:gd name="T4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139">
                  <a:moveTo>
                    <a:pt x="179" y="139"/>
                  </a:moveTo>
                  <a:cubicBezTo>
                    <a:pt x="160" y="139"/>
                    <a:pt x="160" y="139"/>
                    <a:pt x="160" y="139"/>
                  </a:cubicBezTo>
                  <a:cubicBezTo>
                    <a:pt x="160" y="40"/>
                    <a:pt x="160" y="40"/>
                    <a:pt x="160" y="40"/>
                  </a:cubicBezTo>
                  <a:cubicBezTo>
                    <a:pt x="160" y="24"/>
                    <a:pt x="143" y="18"/>
                    <a:pt x="129" y="18"/>
                  </a:cubicBezTo>
                  <a:cubicBezTo>
                    <a:pt x="116" y="18"/>
                    <a:pt x="100" y="24"/>
                    <a:pt x="99" y="39"/>
                  </a:cubicBezTo>
                  <a:cubicBezTo>
                    <a:pt x="99" y="139"/>
                    <a:pt x="99" y="139"/>
                    <a:pt x="99" y="139"/>
                  </a:cubicBezTo>
                  <a:cubicBezTo>
                    <a:pt x="80" y="139"/>
                    <a:pt x="80" y="139"/>
                    <a:pt x="80" y="139"/>
                  </a:cubicBezTo>
                  <a:cubicBezTo>
                    <a:pt x="80" y="39"/>
                    <a:pt x="80" y="39"/>
                    <a:pt x="80" y="39"/>
                  </a:cubicBezTo>
                  <a:cubicBezTo>
                    <a:pt x="79" y="24"/>
                    <a:pt x="65" y="18"/>
                    <a:pt x="51" y="18"/>
                  </a:cubicBezTo>
                  <a:cubicBezTo>
                    <a:pt x="51" y="18"/>
                    <a:pt x="51" y="18"/>
                    <a:pt x="51" y="18"/>
                  </a:cubicBezTo>
                  <a:cubicBezTo>
                    <a:pt x="35" y="18"/>
                    <a:pt x="19" y="27"/>
                    <a:pt x="19" y="42"/>
                  </a:cubicBezTo>
                  <a:cubicBezTo>
                    <a:pt x="19" y="139"/>
                    <a:pt x="19" y="139"/>
                    <a:pt x="19" y="139"/>
                  </a:cubicBezTo>
                  <a:cubicBezTo>
                    <a:pt x="0" y="139"/>
                    <a:pt x="0" y="139"/>
                    <a:pt x="0" y="139"/>
                  </a:cubicBezTo>
                  <a:cubicBezTo>
                    <a:pt x="0" y="1"/>
                    <a:pt x="0" y="1"/>
                    <a:pt x="0" y="1"/>
                  </a:cubicBezTo>
                  <a:cubicBezTo>
                    <a:pt x="19" y="1"/>
                    <a:pt x="19" y="1"/>
                    <a:pt x="19" y="1"/>
                  </a:cubicBezTo>
                  <a:cubicBezTo>
                    <a:pt x="19" y="10"/>
                    <a:pt x="19" y="10"/>
                    <a:pt x="19" y="10"/>
                  </a:cubicBezTo>
                  <a:cubicBezTo>
                    <a:pt x="28" y="3"/>
                    <a:pt x="39" y="0"/>
                    <a:pt x="53" y="0"/>
                  </a:cubicBezTo>
                  <a:cubicBezTo>
                    <a:pt x="70" y="0"/>
                    <a:pt x="84" y="6"/>
                    <a:pt x="90" y="16"/>
                  </a:cubicBezTo>
                  <a:cubicBezTo>
                    <a:pt x="100" y="5"/>
                    <a:pt x="117" y="0"/>
                    <a:pt x="130" y="0"/>
                  </a:cubicBezTo>
                  <a:cubicBezTo>
                    <a:pt x="154" y="1"/>
                    <a:pt x="179" y="13"/>
                    <a:pt x="179" y="40"/>
                  </a:cubicBezTo>
                  <a:lnTo>
                    <a:pt x="179" y="139"/>
                  </a:lnTo>
                  <a:close/>
                </a:path>
              </a:pathLst>
            </a:custGeom>
            <a:solidFill>
              <a:srgbClr val="51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37" name="Freeform 33"/>
            <p:cNvSpPr>
              <a:spLocks/>
            </p:cNvSpPr>
            <p:nvPr userDrawn="1"/>
          </p:nvSpPr>
          <p:spPr bwMode="auto">
            <a:xfrm>
              <a:off x="4563" y="1439"/>
              <a:ext cx="111" cy="775"/>
            </a:xfrm>
            <a:custGeom>
              <a:avLst/>
              <a:gdLst>
                <a:gd name="T0" fmla="*/ 111 w 111"/>
                <a:gd name="T1" fmla="*/ 775 h 775"/>
                <a:gd name="T2" fmla="*/ 0 w 111"/>
                <a:gd name="T3" fmla="*/ 775 h 775"/>
                <a:gd name="T4" fmla="*/ 0 w 111"/>
                <a:gd name="T5" fmla="*/ 82 h 775"/>
                <a:gd name="T6" fmla="*/ 111 w 111"/>
                <a:gd name="T7" fmla="*/ 0 h 775"/>
                <a:gd name="T8" fmla="*/ 111 w 111"/>
                <a:gd name="T9" fmla="*/ 775 h 775"/>
              </a:gdLst>
              <a:ahLst/>
              <a:cxnLst>
                <a:cxn ang="0">
                  <a:pos x="T0" y="T1"/>
                </a:cxn>
                <a:cxn ang="0">
                  <a:pos x="T2" y="T3"/>
                </a:cxn>
                <a:cxn ang="0">
                  <a:pos x="T4" y="T5"/>
                </a:cxn>
                <a:cxn ang="0">
                  <a:pos x="T6" y="T7"/>
                </a:cxn>
                <a:cxn ang="0">
                  <a:pos x="T8" y="T9"/>
                </a:cxn>
              </a:cxnLst>
              <a:rect l="0" t="0" r="r" b="b"/>
              <a:pathLst>
                <a:path w="111" h="775">
                  <a:moveTo>
                    <a:pt x="111" y="775"/>
                  </a:moveTo>
                  <a:lnTo>
                    <a:pt x="0" y="775"/>
                  </a:lnTo>
                  <a:lnTo>
                    <a:pt x="0" y="82"/>
                  </a:lnTo>
                  <a:lnTo>
                    <a:pt x="111" y="0"/>
                  </a:lnTo>
                  <a:lnTo>
                    <a:pt x="111" y="775"/>
                  </a:lnTo>
                  <a:close/>
                </a:path>
              </a:pathLst>
            </a:custGeom>
            <a:solidFill>
              <a:srgbClr val="51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38" name="Freeform 34"/>
            <p:cNvSpPr>
              <a:spLocks/>
            </p:cNvSpPr>
            <p:nvPr userDrawn="1"/>
          </p:nvSpPr>
          <p:spPr bwMode="auto">
            <a:xfrm>
              <a:off x="4779" y="1084"/>
              <a:ext cx="448" cy="1130"/>
            </a:xfrm>
            <a:custGeom>
              <a:avLst/>
              <a:gdLst>
                <a:gd name="T0" fmla="*/ 69 w 77"/>
                <a:gd name="T1" fmla="*/ 194 h 194"/>
                <a:gd name="T2" fmla="*/ 37 w 77"/>
                <a:gd name="T3" fmla="*/ 185 h 194"/>
                <a:gd name="T4" fmla="*/ 23 w 77"/>
                <a:gd name="T5" fmla="*/ 154 h 194"/>
                <a:gd name="T6" fmla="*/ 23 w 77"/>
                <a:gd name="T7" fmla="*/ 74 h 194"/>
                <a:gd name="T8" fmla="*/ 0 w 77"/>
                <a:gd name="T9" fmla="*/ 74 h 194"/>
                <a:gd name="T10" fmla="*/ 0 w 77"/>
                <a:gd name="T11" fmla="*/ 56 h 194"/>
                <a:gd name="T12" fmla="*/ 23 w 77"/>
                <a:gd name="T13" fmla="*/ 56 h 194"/>
                <a:gd name="T14" fmla="*/ 23 w 77"/>
                <a:gd name="T15" fmla="*/ 14 h 194"/>
                <a:gd name="T16" fmla="*/ 42 w 77"/>
                <a:gd name="T17" fmla="*/ 0 h 194"/>
                <a:gd name="T18" fmla="*/ 42 w 77"/>
                <a:gd name="T19" fmla="*/ 56 h 194"/>
                <a:gd name="T20" fmla="*/ 74 w 77"/>
                <a:gd name="T21" fmla="*/ 56 h 194"/>
                <a:gd name="T22" fmla="*/ 74 w 77"/>
                <a:gd name="T23" fmla="*/ 74 h 194"/>
                <a:gd name="T24" fmla="*/ 71 w 77"/>
                <a:gd name="T25" fmla="*/ 74 h 194"/>
                <a:gd name="T26" fmla="*/ 42 w 77"/>
                <a:gd name="T27" fmla="*/ 74 h 194"/>
                <a:gd name="T28" fmla="*/ 42 w 77"/>
                <a:gd name="T29" fmla="*/ 154 h 194"/>
                <a:gd name="T30" fmla="*/ 74 w 77"/>
                <a:gd name="T31" fmla="*/ 176 h 194"/>
                <a:gd name="T32" fmla="*/ 77 w 77"/>
                <a:gd name="T33" fmla="*/ 176 h 194"/>
                <a:gd name="T34" fmla="*/ 77 w 77"/>
                <a:gd name="T35" fmla="*/ 194 h 194"/>
                <a:gd name="T36" fmla="*/ 74 w 77"/>
                <a:gd name="T37" fmla="*/ 194 h 194"/>
                <a:gd name="T38" fmla="*/ 69 w 77"/>
                <a:gd name="T3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194">
                  <a:moveTo>
                    <a:pt x="69" y="194"/>
                  </a:moveTo>
                  <a:cubicBezTo>
                    <a:pt x="56" y="194"/>
                    <a:pt x="45" y="191"/>
                    <a:pt x="37" y="185"/>
                  </a:cubicBezTo>
                  <a:cubicBezTo>
                    <a:pt x="28" y="179"/>
                    <a:pt x="23" y="168"/>
                    <a:pt x="23" y="154"/>
                  </a:cubicBezTo>
                  <a:cubicBezTo>
                    <a:pt x="23" y="74"/>
                    <a:pt x="23" y="74"/>
                    <a:pt x="23" y="74"/>
                  </a:cubicBezTo>
                  <a:cubicBezTo>
                    <a:pt x="0" y="74"/>
                    <a:pt x="0" y="74"/>
                    <a:pt x="0" y="74"/>
                  </a:cubicBezTo>
                  <a:cubicBezTo>
                    <a:pt x="0" y="56"/>
                    <a:pt x="0" y="56"/>
                    <a:pt x="0" y="56"/>
                  </a:cubicBezTo>
                  <a:cubicBezTo>
                    <a:pt x="23" y="56"/>
                    <a:pt x="23" y="56"/>
                    <a:pt x="23" y="56"/>
                  </a:cubicBezTo>
                  <a:cubicBezTo>
                    <a:pt x="23" y="14"/>
                    <a:pt x="23" y="14"/>
                    <a:pt x="23" y="14"/>
                  </a:cubicBezTo>
                  <a:cubicBezTo>
                    <a:pt x="42" y="0"/>
                    <a:pt x="42" y="0"/>
                    <a:pt x="42" y="0"/>
                  </a:cubicBezTo>
                  <a:cubicBezTo>
                    <a:pt x="42" y="56"/>
                    <a:pt x="42" y="56"/>
                    <a:pt x="42" y="56"/>
                  </a:cubicBezTo>
                  <a:cubicBezTo>
                    <a:pt x="74" y="56"/>
                    <a:pt x="74" y="56"/>
                    <a:pt x="74" y="56"/>
                  </a:cubicBezTo>
                  <a:cubicBezTo>
                    <a:pt x="74" y="74"/>
                    <a:pt x="74" y="74"/>
                    <a:pt x="74" y="74"/>
                  </a:cubicBezTo>
                  <a:cubicBezTo>
                    <a:pt x="71" y="74"/>
                    <a:pt x="71" y="74"/>
                    <a:pt x="71" y="74"/>
                  </a:cubicBezTo>
                  <a:cubicBezTo>
                    <a:pt x="61" y="74"/>
                    <a:pt x="52" y="74"/>
                    <a:pt x="42" y="74"/>
                  </a:cubicBezTo>
                  <a:cubicBezTo>
                    <a:pt x="42" y="154"/>
                    <a:pt x="42" y="154"/>
                    <a:pt x="42" y="154"/>
                  </a:cubicBezTo>
                  <a:cubicBezTo>
                    <a:pt x="42" y="173"/>
                    <a:pt x="56" y="175"/>
                    <a:pt x="74" y="176"/>
                  </a:cubicBezTo>
                  <a:cubicBezTo>
                    <a:pt x="77" y="176"/>
                    <a:pt x="77" y="176"/>
                    <a:pt x="77" y="176"/>
                  </a:cubicBezTo>
                  <a:cubicBezTo>
                    <a:pt x="77" y="194"/>
                    <a:pt x="77" y="194"/>
                    <a:pt x="77" y="194"/>
                  </a:cubicBezTo>
                  <a:cubicBezTo>
                    <a:pt x="74" y="194"/>
                    <a:pt x="74" y="194"/>
                    <a:pt x="74" y="194"/>
                  </a:cubicBezTo>
                  <a:cubicBezTo>
                    <a:pt x="72" y="194"/>
                    <a:pt x="71" y="194"/>
                    <a:pt x="69" y="194"/>
                  </a:cubicBezTo>
                </a:path>
              </a:pathLst>
            </a:custGeom>
            <a:solidFill>
              <a:srgbClr val="51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39" name="Freeform 35"/>
            <p:cNvSpPr>
              <a:spLocks noEditPoints="1"/>
            </p:cNvSpPr>
            <p:nvPr userDrawn="1"/>
          </p:nvSpPr>
          <p:spPr bwMode="auto">
            <a:xfrm>
              <a:off x="5262" y="2098"/>
              <a:ext cx="128" cy="128"/>
            </a:xfrm>
            <a:custGeom>
              <a:avLst/>
              <a:gdLst>
                <a:gd name="T0" fmla="*/ 22 w 22"/>
                <a:gd name="T1" fmla="*/ 11 h 22"/>
                <a:gd name="T2" fmla="*/ 11 w 22"/>
                <a:gd name="T3" fmla="*/ 22 h 22"/>
                <a:gd name="T4" fmla="*/ 0 w 22"/>
                <a:gd name="T5" fmla="*/ 11 h 22"/>
                <a:gd name="T6" fmla="*/ 11 w 22"/>
                <a:gd name="T7" fmla="*/ 0 h 22"/>
                <a:gd name="T8" fmla="*/ 22 w 22"/>
                <a:gd name="T9" fmla="*/ 11 h 22"/>
                <a:gd name="T10" fmla="*/ 2 w 22"/>
                <a:gd name="T11" fmla="*/ 11 h 22"/>
                <a:gd name="T12" fmla="*/ 11 w 22"/>
                <a:gd name="T13" fmla="*/ 20 h 22"/>
                <a:gd name="T14" fmla="*/ 19 w 22"/>
                <a:gd name="T15" fmla="*/ 11 h 22"/>
                <a:gd name="T16" fmla="*/ 11 w 22"/>
                <a:gd name="T17" fmla="*/ 2 h 22"/>
                <a:gd name="T18" fmla="*/ 2 w 22"/>
                <a:gd name="T19" fmla="*/ 11 h 22"/>
                <a:gd name="T20" fmla="*/ 9 w 22"/>
                <a:gd name="T21" fmla="*/ 17 h 22"/>
                <a:gd name="T22" fmla="*/ 7 w 22"/>
                <a:gd name="T23" fmla="*/ 17 h 22"/>
                <a:gd name="T24" fmla="*/ 7 w 22"/>
                <a:gd name="T25" fmla="*/ 6 h 22"/>
                <a:gd name="T26" fmla="*/ 11 w 22"/>
                <a:gd name="T27" fmla="*/ 5 h 22"/>
                <a:gd name="T28" fmla="*/ 14 w 22"/>
                <a:gd name="T29" fmla="*/ 6 h 22"/>
                <a:gd name="T30" fmla="*/ 16 w 22"/>
                <a:gd name="T31" fmla="*/ 9 h 22"/>
                <a:gd name="T32" fmla="*/ 13 w 22"/>
                <a:gd name="T33" fmla="*/ 11 h 22"/>
                <a:gd name="T34" fmla="*/ 13 w 22"/>
                <a:gd name="T35" fmla="*/ 11 h 22"/>
                <a:gd name="T36" fmla="*/ 15 w 22"/>
                <a:gd name="T37" fmla="*/ 14 h 22"/>
                <a:gd name="T38" fmla="*/ 16 w 22"/>
                <a:gd name="T39" fmla="*/ 17 h 22"/>
                <a:gd name="T40" fmla="*/ 13 w 22"/>
                <a:gd name="T41" fmla="*/ 17 h 22"/>
                <a:gd name="T42" fmla="*/ 13 w 22"/>
                <a:gd name="T43" fmla="*/ 14 h 22"/>
                <a:gd name="T44" fmla="*/ 10 w 22"/>
                <a:gd name="T45" fmla="*/ 12 h 22"/>
                <a:gd name="T46" fmla="*/ 9 w 22"/>
                <a:gd name="T47" fmla="*/ 12 h 22"/>
                <a:gd name="T48" fmla="*/ 9 w 22"/>
                <a:gd name="T49" fmla="*/ 17 h 22"/>
                <a:gd name="T50" fmla="*/ 9 w 22"/>
                <a:gd name="T51" fmla="*/ 11 h 22"/>
                <a:gd name="T52" fmla="*/ 10 w 22"/>
                <a:gd name="T53" fmla="*/ 11 h 22"/>
                <a:gd name="T54" fmla="*/ 13 w 22"/>
                <a:gd name="T55" fmla="*/ 9 h 22"/>
                <a:gd name="T56" fmla="*/ 11 w 22"/>
                <a:gd name="T57" fmla="*/ 7 h 22"/>
                <a:gd name="T58" fmla="*/ 9 w 22"/>
                <a:gd name="T59" fmla="*/ 7 h 22"/>
                <a:gd name="T60" fmla="*/ 9 w 22"/>
                <a:gd name="T61"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22">
                  <a:moveTo>
                    <a:pt x="22" y="11"/>
                  </a:moveTo>
                  <a:cubicBezTo>
                    <a:pt x="22" y="17"/>
                    <a:pt x="17" y="22"/>
                    <a:pt x="11" y="22"/>
                  </a:cubicBezTo>
                  <a:cubicBezTo>
                    <a:pt x="5" y="22"/>
                    <a:pt x="0" y="17"/>
                    <a:pt x="0" y="11"/>
                  </a:cubicBezTo>
                  <a:cubicBezTo>
                    <a:pt x="0" y="5"/>
                    <a:pt x="5" y="0"/>
                    <a:pt x="11" y="0"/>
                  </a:cubicBezTo>
                  <a:cubicBezTo>
                    <a:pt x="17" y="0"/>
                    <a:pt x="22" y="5"/>
                    <a:pt x="22" y="11"/>
                  </a:cubicBezTo>
                  <a:moveTo>
                    <a:pt x="2" y="11"/>
                  </a:moveTo>
                  <a:cubicBezTo>
                    <a:pt x="2" y="16"/>
                    <a:pt x="6" y="20"/>
                    <a:pt x="11" y="20"/>
                  </a:cubicBezTo>
                  <a:cubicBezTo>
                    <a:pt x="16" y="20"/>
                    <a:pt x="19" y="16"/>
                    <a:pt x="19" y="11"/>
                  </a:cubicBezTo>
                  <a:cubicBezTo>
                    <a:pt x="19" y="6"/>
                    <a:pt x="16" y="2"/>
                    <a:pt x="11" y="2"/>
                  </a:cubicBezTo>
                  <a:cubicBezTo>
                    <a:pt x="6" y="2"/>
                    <a:pt x="2" y="6"/>
                    <a:pt x="2" y="11"/>
                  </a:cubicBezTo>
                  <a:moveTo>
                    <a:pt x="9" y="17"/>
                  </a:moveTo>
                  <a:cubicBezTo>
                    <a:pt x="7" y="17"/>
                    <a:pt x="7" y="17"/>
                    <a:pt x="7" y="17"/>
                  </a:cubicBezTo>
                  <a:cubicBezTo>
                    <a:pt x="7" y="6"/>
                    <a:pt x="7" y="6"/>
                    <a:pt x="7" y="6"/>
                  </a:cubicBezTo>
                  <a:cubicBezTo>
                    <a:pt x="8" y="6"/>
                    <a:pt x="9" y="5"/>
                    <a:pt x="11" y="5"/>
                  </a:cubicBezTo>
                  <a:cubicBezTo>
                    <a:pt x="13" y="5"/>
                    <a:pt x="14" y="6"/>
                    <a:pt x="14" y="6"/>
                  </a:cubicBezTo>
                  <a:cubicBezTo>
                    <a:pt x="15" y="7"/>
                    <a:pt x="16" y="8"/>
                    <a:pt x="16" y="9"/>
                  </a:cubicBezTo>
                  <a:cubicBezTo>
                    <a:pt x="16" y="10"/>
                    <a:pt x="14" y="11"/>
                    <a:pt x="13" y="11"/>
                  </a:cubicBezTo>
                  <a:cubicBezTo>
                    <a:pt x="13" y="11"/>
                    <a:pt x="13" y="11"/>
                    <a:pt x="13" y="11"/>
                  </a:cubicBezTo>
                  <a:cubicBezTo>
                    <a:pt x="14" y="12"/>
                    <a:pt x="15" y="13"/>
                    <a:pt x="15" y="14"/>
                  </a:cubicBezTo>
                  <a:cubicBezTo>
                    <a:pt x="16" y="16"/>
                    <a:pt x="16" y="16"/>
                    <a:pt x="16" y="17"/>
                  </a:cubicBezTo>
                  <a:cubicBezTo>
                    <a:pt x="13" y="17"/>
                    <a:pt x="13" y="17"/>
                    <a:pt x="13" y="17"/>
                  </a:cubicBezTo>
                  <a:cubicBezTo>
                    <a:pt x="13" y="16"/>
                    <a:pt x="13" y="15"/>
                    <a:pt x="13" y="14"/>
                  </a:cubicBezTo>
                  <a:cubicBezTo>
                    <a:pt x="12" y="13"/>
                    <a:pt x="12" y="12"/>
                    <a:pt x="10" y="12"/>
                  </a:cubicBezTo>
                  <a:cubicBezTo>
                    <a:pt x="9" y="12"/>
                    <a:pt x="9" y="12"/>
                    <a:pt x="9" y="12"/>
                  </a:cubicBezTo>
                  <a:lnTo>
                    <a:pt x="9" y="17"/>
                  </a:lnTo>
                  <a:close/>
                  <a:moveTo>
                    <a:pt x="9" y="11"/>
                  </a:moveTo>
                  <a:cubicBezTo>
                    <a:pt x="10" y="11"/>
                    <a:pt x="10" y="11"/>
                    <a:pt x="10" y="11"/>
                  </a:cubicBezTo>
                  <a:cubicBezTo>
                    <a:pt x="12" y="11"/>
                    <a:pt x="13" y="10"/>
                    <a:pt x="13" y="9"/>
                  </a:cubicBezTo>
                  <a:cubicBezTo>
                    <a:pt x="13" y="8"/>
                    <a:pt x="12" y="7"/>
                    <a:pt x="11" y="7"/>
                  </a:cubicBezTo>
                  <a:cubicBezTo>
                    <a:pt x="10" y="7"/>
                    <a:pt x="9" y="7"/>
                    <a:pt x="9" y="7"/>
                  </a:cubicBezTo>
                  <a:lnTo>
                    <a:pt x="9" y="11"/>
                  </a:lnTo>
                  <a:close/>
                </a:path>
              </a:pathLst>
            </a:custGeom>
            <a:solidFill>
              <a:srgbClr val="51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40" name="Freeform 36"/>
            <p:cNvSpPr>
              <a:spLocks/>
            </p:cNvSpPr>
            <p:nvPr userDrawn="1"/>
          </p:nvSpPr>
          <p:spPr bwMode="auto">
            <a:xfrm>
              <a:off x="1832" y="2622"/>
              <a:ext cx="506" cy="601"/>
            </a:xfrm>
            <a:custGeom>
              <a:avLst/>
              <a:gdLst>
                <a:gd name="T0" fmla="*/ 47 w 87"/>
                <a:gd name="T1" fmla="*/ 103 h 103"/>
                <a:gd name="T2" fmla="*/ 40 w 87"/>
                <a:gd name="T3" fmla="*/ 103 h 103"/>
                <a:gd name="T4" fmla="*/ 40 w 87"/>
                <a:gd name="T5" fmla="*/ 28 h 103"/>
                <a:gd name="T6" fmla="*/ 24 w 87"/>
                <a:gd name="T7" fmla="*/ 9 h 103"/>
                <a:gd name="T8" fmla="*/ 7 w 87"/>
                <a:gd name="T9" fmla="*/ 31 h 103"/>
                <a:gd name="T10" fmla="*/ 7 w 87"/>
                <a:gd name="T11" fmla="*/ 103 h 103"/>
                <a:gd name="T12" fmla="*/ 0 w 87"/>
                <a:gd name="T13" fmla="*/ 103 h 103"/>
                <a:gd name="T14" fmla="*/ 0 w 87"/>
                <a:gd name="T15" fmla="*/ 1 h 103"/>
                <a:gd name="T16" fmla="*/ 7 w 87"/>
                <a:gd name="T17" fmla="*/ 1 h 103"/>
                <a:gd name="T18" fmla="*/ 7 w 87"/>
                <a:gd name="T19" fmla="*/ 11 h 103"/>
                <a:gd name="T20" fmla="*/ 25 w 87"/>
                <a:gd name="T21" fmla="*/ 0 h 103"/>
                <a:gd name="T22" fmla="*/ 44 w 87"/>
                <a:gd name="T23" fmla="*/ 15 h 103"/>
                <a:gd name="T24" fmla="*/ 64 w 87"/>
                <a:gd name="T25" fmla="*/ 1 h 103"/>
                <a:gd name="T26" fmla="*/ 87 w 87"/>
                <a:gd name="T27" fmla="*/ 29 h 103"/>
                <a:gd name="T28" fmla="*/ 87 w 87"/>
                <a:gd name="T29" fmla="*/ 103 h 103"/>
                <a:gd name="T30" fmla="*/ 80 w 87"/>
                <a:gd name="T31" fmla="*/ 103 h 103"/>
                <a:gd name="T32" fmla="*/ 80 w 87"/>
                <a:gd name="T33" fmla="*/ 29 h 103"/>
                <a:gd name="T34" fmla="*/ 64 w 87"/>
                <a:gd name="T35" fmla="*/ 10 h 103"/>
                <a:gd name="T36" fmla="*/ 47 w 87"/>
                <a:gd name="T37" fmla="*/ 28 h 103"/>
                <a:gd name="T38" fmla="*/ 47 w 87"/>
                <a:gd name="T3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03">
                  <a:moveTo>
                    <a:pt x="47" y="103"/>
                  </a:moveTo>
                  <a:cubicBezTo>
                    <a:pt x="40" y="103"/>
                    <a:pt x="40" y="103"/>
                    <a:pt x="40" y="103"/>
                  </a:cubicBezTo>
                  <a:cubicBezTo>
                    <a:pt x="40" y="28"/>
                    <a:pt x="40" y="28"/>
                    <a:pt x="40" y="28"/>
                  </a:cubicBezTo>
                  <a:cubicBezTo>
                    <a:pt x="40" y="15"/>
                    <a:pt x="32" y="9"/>
                    <a:pt x="24" y="9"/>
                  </a:cubicBezTo>
                  <a:cubicBezTo>
                    <a:pt x="15" y="10"/>
                    <a:pt x="7" y="18"/>
                    <a:pt x="7" y="31"/>
                  </a:cubicBezTo>
                  <a:cubicBezTo>
                    <a:pt x="7" y="103"/>
                    <a:pt x="7" y="103"/>
                    <a:pt x="7" y="103"/>
                  </a:cubicBezTo>
                  <a:cubicBezTo>
                    <a:pt x="0" y="103"/>
                    <a:pt x="0" y="103"/>
                    <a:pt x="0" y="103"/>
                  </a:cubicBezTo>
                  <a:cubicBezTo>
                    <a:pt x="0" y="1"/>
                    <a:pt x="0" y="1"/>
                    <a:pt x="0" y="1"/>
                  </a:cubicBezTo>
                  <a:cubicBezTo>
                    <a:pt x="7" y="1"/>
                    <a:pt x="7" y="1"/>
                    <a:pt x="7" y="1"/>
                  </a:cubicBezTo>
                  <a:cubicBezTo>
                    <a:pt x="7" y="11"/>
                    <a:pt x="7" y="11"/>
                    <a:pt x="7" y="11"/>
                  </a:cubicBezTo>
                  <a:cubicBezTo>
                    <a:pt x="12" y="3"/>
                    <a:pt x="19" y="0"/>
                    <a:pt x="25" y="0"/>
                  </a:cubicBezTo>
                  <a:cubicBezTo>
                    <a:pt x="33" y="0"/>
                    <a:pt x="41" y="5"/>
                    <a:pt x="44" y="15"/>
                  </a:cubicBezTo>
                  <a:cubicBezTo>
                    <a:pt x="48" y="5"/>
                    <a:pt x="56" y="1"/>
                    <a:pt x="64" y="1"/>
                  </a:cubicBezTo>
                  <a:cubicBezTo>
                    <a:pt x="76" y="1"/>
                    <a:pt x="87" y="10"/>
                    <a:pt x="87" y="29"/>
                  </a:cubicBezTo>
                  <a:cubicBezTo>
                    <a:pt x="87" y="103"/>
                    <a:pt x="87" y="103"/>
                    <a:pt x="87" y="103"/>
                  </a:cubicBezTo>
                  <a:cubicBezTo>
                    <a:pt x="80" y="103"/>
                    <a:pt x="80" y="103"/>
                    <a:pt x="80" y="103"/>
                  </a:cubicBezTo>
                  <a:cubicBezTo>
                    <a:pt x="80" y="29"/>
                    <a:pt x="80" y="29"/>
                    <a:pt x="80" y="29"/>
                  </a:cubicBezTo>
                  <a:cubicBezTo>
                    <a:pt x="80" y="16"/>
                    <a:pt x="72" y="10"/>
                    <a:pt x="64" y="10"/>
                  </a:cubicBezTo>
                  <a:cubicBezTo>
                    <a:pt x="56" y="10"/>
                    <a:pt x="47" y="16"/>
                    <a:pt x="47" y="28"/>
                  </a:cubicBezTo>
                  <a:lnTo>
                    <a:pt x="47" y="103"/>
                  </a:lnTo>
                  <a:close/>
                </a:path>
              </a:pathLst>
            </a:custGeom>
            <a:solidFill>
              <a:srgbClr val="7F8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41" name="Freeform 37"/>
            <p:cNvSpPr>
              <a:spLocks noEditPoints="1"/>
            </p:cNvSpPr>
            <p:nvPr userDrawn="1"/>
          </p:nvSpPr>
          <p:spPr bwMode="auto">
            <a:xfrm>
              <a:off x="2402" y="2593"/>
              <a:ext cx="362" cy="647"/>
            </a:xfrm>
            <a:custGeom>
              <a:avLst/>
              <a:gdLst>
                <a:gd name="T0" fmla="*/ 49 w 62"/>
                <a:gd name="T1" fmla="*/ 34 h 111"/>
                <a:gd name="T2" fmla="*/ 47 w 62"/>
                <a:gd name="T3" fmla="*/ 25 h 111"/>
                <a:gd name="T4" fmla="*/ 36 w 62"/>
                <a:gd name="T5" fmla="*/ 16 h 111"/>
                <a:gd name="T6" fmla="*/ 25 w 62"/>
                <a:gd name="T7" fmla="*/ 16 h 111"/>
                <a:gd name="T8" fmla="*/ 13 w 62"/>
                <a:gd name="T9" fmla="*/ 27 h 111"/>
                <a:gd name="T10" fmla="*/ 7 w 62"/>
                <a:gd name="T11" fmla="*/ 21 h 111"/>
                <a:gd name="T12" fmla="*/ 53 w 62"/>
                <a:gd name="T13" fmla="*/ 19 h 111"/>
                <a:gd name="T14" fmla="*/ 56 w 62"/>
                <a:gd name="T15" fmla="*/ 35 h 111"/>
                <a:gd name="T16" fmla="*/ 56 w 62"/>
                <a:gd name="T17" fmla="*/ 89 h 111"/>
                <a:gd name="T18" fmla="*/ 62 w 62"/>
                <a:gd name="T19" fmla="*/ 99 h 111"/>
                <a:gd name="T20" fmla="*/ 62 w 62"/>
                <a:gd name="T21" fmla="*/ 108 h 111"/>
                <a:gd name="T22" fmla="*/ 50 w 62"/>
                <a:gd name="T23" fmla="*/ 100 h 111"/>
                <a:gd name="T24" fmla="*/ 30 w 62"/>
                <a:gd name="T25" fmla="*/ 111 h 111"/>
                <a:gd name="T26" fmla="*/ 21 w 62"/>
                <a:gd name="T27" fmla="*/ 109 h 111"/>
                <a:gd name="T28" fmla="*/ 14 w 62"/>
                <a:gd name="T29" fmla="*/ 53 h 111"/>
                <a:gd name="T30" fmla="*/ 49 w 62"/>
                <a:gd name="T31" fmla="*/ 47 h 111"/>
                <a:gd name="T32" fmla="*/ 49 w 62"/>
                <a:gd name="T33" fmla="*/ 34 h 111"/>
                <a:gd name="T34" fmla="*/ 49 w 62"/>
                <a:gd name="T35" fmla="*/ 57 h 111"/>
                <a:gd name="T36" fmla="*/ 18 w 62"/>
                <a:gd name="T37" fmla="*/ 61 h 111"/>
                <a:gd name="T38" fmla="*/ 22 w 62"/>
                <a:gd name="T39" fmla="*/ 99 h 111"/>
                <a:gd name="T40" fmla="*/ 30 w 62"/>
                <a:gd name="T41" fmla="*/ 100 h 111"/>
                <a:gd name="T42" fmla="*/ 49 w 62"/>
                <a:gd name="T43" fmla="*/ 83 h 111"/>
                <a:gd name="T44" fmla="*/ 49 w 62"/>
                <a:gd name="T45" fmla="*/ 5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11">
                  <a:moveTo>
                    <a:pt x="49" y="34"/>
                  </a:moveTo>
                  <a:cubicBezTo>
                    <a:pt x="49" y="31"/>
                    <a:pt x="49" y="28"/>
                    <a:pt x="47" y="25"/>
                  </a:cubicBezTo>
                  <a:cubicBezTo>
                    <a:pt x="45" y="20"/>
                    <a:pt x="41" y="17"/>
                    <a:pt x="36" y="16"/>
                  </a:cubicBezTo>
                  <a:cubicBezTo>
                    <a:pt x="32" y="15"/>
                    <a:pt x="29" y="15"/>
                    <a:pt x="25" y="16"/>
                  </a:cubicBezTo>
                  <a:cubicBezTo>
                    <a:pt x="20" y="17"/>
                    <a:pt x="16" y="20"/>
                    <a:pt x="13" y="27"/>
                  </a:cubicBezTo>
                  <a:cubicBezTo>
                    <a:pt x="7" y="21"/>
                    <a:pt x="7" y="21"/>
                    <a:pt x="7" y="21"/>
                  </a:cubicBezTo>
                  <a:cubicBezTo>
                    <a:pt x="15" y="1"/>
                    <a:pt x="44" y="0"/>
                    <a:pt x="53" y="19"/>
                  </a:cubicBezTo>
                  <a:cubicBezTo>
                    <a:pt x="55" y="24"/>
                    <a:pt x="56" y="29"/>
                    <a:pt x="56" y="35"/>
                  </a:cubicBezTo>
                  <a:cubicBezTo>
                    <a:pt x="56" y="89"/>
                    <a:pt x="56" y="89"/>
                    <a:pt x="56" y="89"/>
                  </a:cubicBezTo>
                  <a:cubicBezTo>
                    <a:pt x="56" y="97"/>
                    <a:pt x="59" y="99"/>
                    <a:pt x="62" y="99"/>
                  </a:cubicBezTo>
                  <a:cubicBezTo>
                    <a:pt x="62" y="108"/>
                    <a:pt x="62" y="108"/>
                    <a:pt x="62" y="108"/>
                  </a:cubicBezTo>
                  <a:cubicBezTo>
                    <a:pt x="57" y="109"/>
                    <a:pt x="52" y="106"/>
                    <a:pt x="50" y="100"/>
                  </a:cubicBezTo>
                  <a:cubicBezTo>
                    <a:pt x="44" y="109"/>
                    <a:pt x="37" y="111"/>
                    <a:pt x="30" y="111"/>
                  </a:cubicBezTo>
                  <a:cubicBezTo>
                    <a:pt x="27" y="111"/>
                    <a:pt x="24" y="110"/>
                    <a:pt x="21" y="109"/>
                  </a:cubicBezTo>
                  <a:cubicBezTo>
                    <a:pt x="2" y="101"/>
                    <a:pt x="0" y="67"/>
                    <a:pt x="14" y="53"/>
                  </a:cubicBezTo>
                  <a:cubicBezTo>
                    <a:pt x="22" y="44"/>
                    <a:pt x="36" y="43"/>
                    <a:pt x="49" y="47"/>
                  </a:cubicBezTo>
                  <a:lnTo>
                    <a:pt x="49" y="34"/>
                  </a:lnTo>
                  <a:close/>
                  <a:moveTo>
                    <a:pt x="49" y="57"/>
                  </a:moveTo>
                  <a:cubicBezTo>
                    <a:pt x="39" y="53"/>
                    <a:pt x="26" y="52"/>
                    <a:pt x="18" y="61"/>
                  </a:cubicBezTo>
                  <a:cubicBezTo>
                    <a:pt x="9" y="71"/>
                    <a:pt x="9" y="93"/>
                    <a:pt x="22" y="99"/>
                  </a:cubicBezTo>
                  <a:cubicBezTo>
                    <a:pt x="25" y="100"/>
                    <a:pt x="28" y="100"/>
                    <a:pt x="30" y="100"/>
                  </a:cubicBezTo>
                  <a:cubicBezTo>
                    <a:pt x="38" y="100"/>
                    <a:pt x="49" y="96"/>
                    <a:pt x="49" y="83"/>
                  </a:cubicBezTo>
                  <a:lnTo>
                    <a:pt x="49" y="57"/>
                  </a:lnTo>
                  <a:close/>
                </a:path>
              </a:pathLst>
            </a:custGeom>
            <a:solidFill>
              <a:srgbClr val="7F8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42" name="Freeform 38"/>
            <p:cNvSpPr>
              <a:spLocks/>
            </p:cNvSpPr>
            <p:nvPr userDrawn="1"/>
          </p:nvSpPr>
          <p:spPr bwMode="auto">
            <a:xfrm>
              <a:off x="2822" y="2622"/>
              <a:ext cx="291" cy="612"/>
            </a:xfrm>
            <a:custGeom>
              <a:avLst/>
              <a:gdLst>
                <a:gd name="T0" fmla="*/ 50 w 50"/>
                <a:gd name="T1" fmla="*/ 76 h 105"/>
                <a:gd name="T2" fmla="*/ 35 w 50"/>
                <a:gd name="T3" fmla="*/ 102 h 105"/>
                <a:gd name="T4" fmla="*/ 35 w 50"/>
                <a:gd name="T5" fmla="*/ 102 h 105"/>
                <a:gd name="T6" fmla="*/ 15 w 50"/>
                <a:gd name="T7" fmla="*/ 102 h 105"/>
                <a:gd name="T8" fmla="*/ 0 w 50"/>
                <a:gd name="T9" fmla="*/ 76 h 105"/>
                <a:gd name="T10" fmla="*/ 0 w 50"/>
                <a:gd name="T11" fmla="*/ 29 h 105"/>
                <a:gd name="T12" fmla="*/ 15 w 50"/>
                <a:gd name="T13" fmla="*/ 2 h 105"/>
                <a:gd name="T14" fmla="*/ 25 w 50"/>
                <a:gd name="T15" fmla="*/ 0 h 105"/>
                <a:gd name="T16" fmla="*/ 35 w 50"/>
                <a:gd name="T17" fmla="*/ 2 h 105"/>
                <a:gd name="T18" fmla="*/ 50 w 50"/>
                <a:gd name="T19" fmla="*/ 29 h 105"/>
                <a:gd name="T20" fmla="*/ 44 w 50"/>
                <a:gd name="T21" fmla="*/ 29 h 105"/>
                <a:gd name="T22" fmla="*/ 33 w 50"/>
                <a:gd name="T23" fmla="*/ 12 h 105"/>
                <a:gd name="T24" fmla="*/ 25 w 50"/>
                <a:gd name="T25" fmla="*/ 11 h 105"/>
                <a:gd name="T26" fmla="*/ 17 w 50"/>
                <a:gd name="T27" fmla="*/ 12 h 105"/>
                <a:gd name="T28" fmla="*/ 7 w 50"/>
                <a:gd name="T29" fmla="*/ 29 h 105"/>
                <a:gd name="T30" fmla="*/ 7 w 50"/>
                <a:gd name="T31" fmla="*/ 76 h 105"/>
                <a:gd name="T32" fmla="*/ 17 w 50"/>
                <a:gd name="T33" fmla="*/ 92 h 105"/>
                <a:gd name="T34" fmla="*/ 33 w 50"/>
                <a:gd name="T35" fmla="*/ 92 h 105"/>
                <a:gd name="T36" fmla="*/ 33 w 50"/>
                <a:gd name="T37" fmla="*/ 92 h 105"/>
                <a:gd name="T38" fmla="*/ 44 w 50"/>
                <a:gd name="T39" fmla="*/ 76 h 105"/>
                <a:gd name="T40" fmla="*/ 50 w 50"/>
                <a:gd name="T41" fmla="*/ 7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05">
                  <a:moveTo>
                    <a:pt x="50" y="76"/>
                  </a:moveTo>
                  <a:cubicBezTo>
                    <a:pt x="50" y="90"/>
                    <a:pt x="44" y="99"/>
                    <a:pt x="35" y="102"/>
                  </a:cubicBezTo>
                  <a:cubicBezTo>
                    <a:pt x="35" y="102"/>
                    <a:pt x="35" y="102"/>
                    <a:pt x="35" y="102"/>
                  </a:cubicBezTo>
                  <a:cubicBezTo>
                    <a:pt x="29" y="105"/>
                    <a:pt x="22" y="105"/>
                    <a:pt x="15" y="102"/>
                  </a:cubicBezTo>
                  <a:cubicBezTo>
                    <a:pt x="7" y="99"/>
                    <a:pt x="0" y="90"/>
                    <a:pt x="0" y="76"/>
                  </a:cubicBezTo>
                  <a:cubicBezTo>
                    <a:pt x="0" y="29"/>
                    <a:pt x="0" y="29"/>
                    <a:pt x="0" y="29"/>
                  </a:cubicBezTo>
                  <a:cubicBezTo>
                    <a:pt x="0" y="14"/>
                    <a:pt x="7" y="6"/>
                    <a:pt x="15" y="2"/>
                  </a:cubicBezTo>
                  <a:cubicBezTo>
                    <a:pt x="18" y="1"/>
                    <a:pt x="22" y="0"/>
                    <a:pt x="25" y="0"/>
                  </a:cubicBezTo>
                  <a:cubicBezTo>
                    <a:pt x="28" y="0"/>
                    <a:pt x="32" y="1"/>
                    <a:pt x="35" y="2"/>
                  </a:cubicBezTo>
                  <a:cubicBezTo>
                    <a:pt x="44" y="6"/>
                    <a:pt x="50" y="15"/>
                    <a:pt x="50" y="29"/>
                  </a:cubicBezTo>
                  <a:cubicBezTo>
                    <a:pt x="44" y="29"/>
                    <a:pt x="44" y="29"/>
                    <a:pt x="44" y="29"/>
                  </a:cubicBezTo>
                  <a:cubicBezTo>
                    <a:pt x="44" y="20"/>
                    <a:pt x="39" y="15"/>
                    <a:pt x="33" y="12"/>
                  </a:cubicBezTo>
                  <a:cubicBezTo>
                    <a:pt x="31" y="11"/>
                    <a:pt x="28" y="11"/>
                    <a:pt x="25" y="11"/>
                  </a:cubicBezTo>
                  <a:cubicBezTo>
                    <a:pt x="22" y="11"/>
                    <a:pt x="20" y="11"/>
                    <a:pt x="17" y="12"/>
                  </a:cubicBezTo>
                  <a:cubicBezTo>
                    <a:pt x="12" y="14"/>
                    <a:pt x="7" y="19"/>
                    <a:pt x="7" y="29"/>
                  </a:cubicBezTo>
                  <a:cubicBezTo>
                    <a:pt x="7" y="76"/>
                    <a:pt x="7" y="76"/>
                    <a:pt x="7" y="76"/>
                  </a:cubicBezTo>
                  <a:cubicBezTo>
                    <a:pt x="7" y="85"/>
                    <a:pt x="12" y="90"/>
                    <a:pt x="17" y="92"/>
                  </a:cubicBezTo>
                  <a:cubicBezTo>
                    <a:pt x="22" y="95"/>
                    <a:pt x="28" y="95"/>
                    <a:pt x="33" y="92"/>
                  </a:cubicBezTo>
                  <a:cubicBezTo>
                    <a:pt x="33" y="92"/>
                    <a:pt x="33" y="92"/>
                    <a:pt x="33" y="92"/>
                  </a:cubicBezTo>
                  <a:cubicBezTo>
                    <a:pt x="39" y="90"/>
                    <a:pt x="44" y="85"/>
                    <a:pt x="44" y="76"/>
                  </a:cubicBezTo>
                  <a:lnTo>
                    <a:pt x="50" y="76"/>
                  </a:lnTo>
                  <a:close/>
                </a:path>
              </a:pathLst>
            </a:custGeom>
            <a:solidFill>
              <a:srgbClr val="7F8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43" name="Freeform 39"/>
            <p:cNvSpPr>
              <a:spLocks noEditPoints="1"/>
            </p:cNvSpPr>
            <p:nvPr userDrawn="1"/>
          </p:nvSpPr>
          <p:spPr bwMode="auto">
            <a:xfrm>
              <a:off x="3200" y="2378"/>
              <a:ext cx="41" cy="845"/>
            </a:xfrm>
            <a:custGeom>
              <a:avLst/>
              <a:gdLst>
                <a:gd name="T0" fmla="*/ 0 w 41"/>
                <a:gd name="T1" fmla="*/ 0 h 845"/>
                <a:gd name="T2" fmla="*/ 41 w 41"/>
                <a:gd name="T3" fmla="*/ 0 h 845"/>
                <a:gd name="T4" fmla="*/ 41 w 41"/>
                <a:gd name="T5" fmla="*/ 105 h 845"/>
                <a:gd name="T6" fmla="*/ 0 w 41"/>
                <a:gd name="T7" fmla="*/ 105 h 845"/>
                <a:gd name="T8" fmla="*/ 0 w 41"/>
                <a:gd name="T9" fmla="*/ 0 h 845"/>
                <a:gd name="T10" fmla="*/ 0 w 41"/>
                <a:gd name="T11" fmla="*/ 250 h 845"/>
                <a:gd name="T12" fmla="*/ 41 w 41"/>
                <a:gd name="T13" fmla="*/ 250 h 845"/>
                <a:gd name="T14" fmla="*/ 41 w 41"/>
                <a:gd name="T15" fmla="*/ 845 h 845"/>
                <a:gd name="T16" fmla="*/ 0 w 41"/>
                <a:gd name="T17" fmla="*/ 845 h 845"/>
                <a:gd name="T18" fmla="*/ 0 w 41"/>
                <a:gd name="T19" fmla="*/ 25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45">
                  <a:moveTo>
                    <a:pt x="0" y="0"/>
                  </a:moveTo>
                  <a:lnTo>
                    <a:pt x="41" y="0"/>
                  </a:lnTo>
                  <a:lnTo>
                    <a:pt x="41" y="105"/>
                  </a:lnTo>
                  <a:lnTo>
                    <a:pt x="0" y="105"/>
                  </a:lnTo>
                  <a:lnTo>
                    <a:pt x="0" y="0"/>
                  </a:lnTo>
                  <a:close/>
                  <a:moveTo>
                    <a:pt x="0" y="250"/>
                  </a:moveTo>
                  <a:lnTo>
                    <a:pt x="41" y="250"/>
                  </a:lnTo>
                  <a:lnTo>
                    <a:pt x="41" y="845"/>
                  </a:lnTo>
                  <a:lnTo>
                    <a:pt x="0" y="845"/>
                  </a:lnTo>
                  <a:lnTo>
                    <a:pt x="0" y="250"/>
                  </a:lnTo>
                  <a:close/>
                </a:path>
              </a:pathLst>
            </a:custGeom>
            <a:solidFill>
              <a:srgbClr val="7F8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44" name="Freeform 40"/>
            <p:cNvSpPr>
              <a:spLocks/>
            </p:cNvSpPr>
            <p:nvPr userDrawn="1"/>
          </p:nvSpPr>
          <p:spPr bwMode="auto">
            <a:xfrm>
              <a:off x="3299" y="2378"/>
              <a:ext cx="210" cy="850"/>
            </a:xfrm>
            <a:custGeom>
              <a:avLst/>
              <a:gdLst>
                <a:gd name="T0" fmla="*/ 18 w 36"/>
                <a:gd name="T1" fmla="*/ 0 h 146"/>
                <a:gd name="T2" fmla="*/ 18 w 36"/>
                <a:gd name="T3" fmla="*/ 43 h 146"/>
                <a:gd name="T4" fmla="*/ 34 w 36"/>
                <a:gd name="T5" fmla="*/ 43 h 146"/>
                <a:gd name="T6" fmla="*/ 34 w 36"/>
                <a:gd name="T7" fmla="*/ 53 h 146"/>
                <a:gd name="T8" fmla="*/ 18 w 36"/>
                <a:gd name="T9" fmla="*/ 53 h 146"/>
                <a:gd name="T10" fmla="*/ 18 w 36"/>
                <a:gd name="T11" fmla="*/ 116 h 146"/>
                <a:gd name="T12" fmla="*/ 36 w 36"/>
                <a:gd name="T13" fmla="*/ 136 h 146"/>
                <a:gd name="T14" fmla="*/ 36 w 36"/>
                <a:gd name="T15" fmla="*/ 145 h 146"/>
                <a:gd name="T16" fmla="*/ 12 w 36"/>
                <a:gd name="T17" fmla="*/ 117 h 146"/>
                <a:gd name="T18" fmla="*/ 12 w 36"/>
                <a:gd name="T19" fmla="*/ 53 h 146"/>
                <a:gd name="T20" fmla="*/ 0 w 36"/>
                <a:gd name="T21" fmla="*/ 53 h 146"/>
                <a:gd name="T22" fmla="*/ 0 w 36"/>
                <a:gd name="T23" fmla="*/ 43 h 146"/>
                <a:gd name="T24" fmla="*/ 12 w 36"/>
                <a:gd name="T25" fmla="*/ 43 h 146"/>
                <a:gd name="T26" fmla="*/ 12 w 36"/>
                <a:gd name="T27" fmla="*/ 0 h 146"/>
                <a:gd name="T28" fmla="*/ 18 w 36"/>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46">
                  <a:moveTo>
                    <a:pt x="18" y="0"/>
                  </a:moveTo>
                  <a:cubicBezTo>
                    <a:pt x="18" y="43"/>
                    <a:pt x="18" y="43"/>
                    <a:pt x="18" y="43"/>
                  </a:cubicBezTo>
                  <a:cubicBezTo>
                    <a:pt x="34" y="43"/>
                    <a:pt x="34" y="43"/>
                    <a:pt x="34" y="43"/>
                  </a:cubicBezTo>
                  <a:cubicBezTo>
                    <a:pt x="34" y="53"/>
                    <a:pt x="34" y="53"/>
                    <a:pt x="34" y="53"/>
                  </a:cubicBezTo>
                  <a:cubicBezTo>
                    <a:pt x="29" y="53"/>
                    <a:pt x="24" y="53"/>
                    <a:pt x="18" y="53"/>
                  </a:cubicBezTo>
                  <a:cubicBezTo>
                    <a:pt x="18" y="116"/>
                    <a:pt x="18" y="116"/>
                    <a:pt x="18" y="116"/>
                  </a:cubicBezTo>
                  <a:cubicBezTo>
                    <a:pt x="18" y="134"/>
                    <a:pt x="27" y="135"/>
                    <a:pt x="36" y="136"/>
                  </a:cubicBezTo>
                  <a:cubicBezTo>
                    <a:pt x="36" y="145"/>
                    <a:pt x="36" y="145"/>
                    <a:pt x="36" y="145"/>
                  </a:cubicBezTo>
                  <a:cubicBezTo>
                    <a:pt x="23" y="146"/>
                    <a:pt x="12" y="140"/>
                    <a:pt x="12" y="117"/>
                  </a:cubicBezTo>
                  <a:cubicBezTo>
                    <a:pt x="12" y="53"/>
                    <a:pt x="12" y="53"/>
                    <a:pt x="12" y="53"/>
                  </a:cubicBezTo>
                  <a:cubicBezTo>
                    <a:pt x="0" y="53"/>
                    <a:pt x="0" y="53"/>
                    <a:pt x="0" y="53"/>
                  </a:cubicBezTo>
                  <a:cubicBezTo>
                    <a:pt x="0" y="43"/>
                    <a:pt x="0" y="43"/>
                    <a:pt x="0" y="43"/>
                  </a:cubicBezTo>
                  <a:cubicBezTo>
                    <a:pt x="12" y="43"/>
                    <a:pt x="12" y="43"/>
                    <a:pt x="12" y="43"/>
                  </a:cubicBezTo>
                  <a:cubicBezTo>
                    <a:pt x="12" y="0"/>
                    <a:pt x="12" y="0"/>
                    <a:pt x="12" y="0"/>
                  </a:cubicBezTo>
                  <a:lnTo>
                    <a:pt x="18" y="0"/>
                  </a:lnTo>
                  <a:close/>
                </a:path>
              </a:pathLst>
            </a:custGeom>
            <a:solidFill>
              <a:srgbClr val="7F8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45" name="Freeform 41"/>
            <p:cNvSpPr>
              <a:spLocks noEditPoints="1"/>
            </p:cNvSpPr>
            <p:nvPr userDrawn="1"/>
          </p:nvSpPr>
          <p:spPr bwMode="auto">
            <a:xfrm>
              <a:off x="3573" y="2622"/>
              <a:ext cx="326" cy="606"/>
            </a:xfrm>
            <a:custGeom>
              <a:avLst/>
              <a:gdLst>
                <a:gd name="T0" fmla="*/ 7 w 56"/>
                <a:gd name="T1" fmla="*/ 75 h 104"/>
                <a:gd name="T2" fmla="*/ 8 w 56"/>
                <a:gd name="T3" fmla="*/ 84 h 104"/>
                <a:gd name="T4" fmla="*/ 20 w 56"/>
                <a:gd name="T5" fmla="*/ 93 h 104"/>
                <a:gd name="T6" fmla="*/ 30 w 56"/>
                <a:gd name="T7" fmla="*/ 93 h 104"/>
                <a:gd name="T8" fmla="*/ 43 w 56"/>
                <a:gd name="T9" fmla="*/ 82 h 104"/>
                <a:gd name="T10" fmla="*/ 49 w 56"/>
                <a:gd name="T11" fmla="*/ 88 h 104"/>
                <a:gd name="T12" fmla="*/ 31 w 56"/>
                <a:gd name="T13" fmla="*/ 103 h 104"/>
                <a:gd name="T14" fmla="*/ 19 w 56"/>
                <a:gd name="T15" fmla="*/ 103 h 104"/>
                <a:gd name="T16" fmla="*/ 3 w 56"/>
                <a:gd name="T17" fmla="*/ 90 h 104"/>
                <a:gd name="T18" fmla="*/ 0 w 56"/>
                <a:gd name="T19" fmla="*/ 74 h 104"/>
                <a:gd name="T20" fmla="*/ 0 w 56"/>
                <a:gd name="T21" fmla="*/ 28 h 104"/>
                <a:gd name="T22" fmla="*/ 15 w 56"/>
                <a:gd name="T23" fmla="*/ 2 h 104"/>
                <a:gd name="T24" fmla="*/ 35 w 56"/>
                <a:gd name="T25" fmla="*/ 2 h 104"/>
                <a:gd name="T26" fmla="*/ 39 w 56"/>
                <a:gd name="T27" fmla="*/ 59 h 104"/>
                <a:gd name="T28" fmla="*/ 7 w 56"/>
                <a:gd name="T29" fmla="*/ 64 h 104"/>
                <a:gd name="T30" fmla="*/ 7 w 56"/>
                <a:gd name="T31" fmla="*/ 75 h 104"/>
                <a:gd name="T32" fmla="*/ 7 w 56"/>
                <a:gd name="T33" fmla="*/ 55 h 104"/>
                <a:gd name="T34" fmla="*/ 36 w 56"/>
                <a:gd name="T35" fmla="*/ 50 h 104"/>
                <a:gd name="T36" fmla="*/ 33 w 56"/>
                <a:gd name="T37" fmla="*/ 12 h 104"/>
                <a:gd name="T38" fmla="*/ 17 w 56"/>
                <a:gd name="T39" fmla="*/ 12 h 104"/>
                <a:gd name="T40" fmla="*/ 7 w 56"/>
                <a:gd name="T41" fmla="*/ 28 h 104"/>
                <a:gd name="T42" fmla="*/ 7 w 56"/>
                <a:gd name="T43"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104">
                  <a:moveTo>
                    <a:pt x="7" y="75"/>
                  </a:moveTo>
                  <a:cubicBezTo>
                    <a:pt x="7" y="78"/>
                    <a:pt x="7" y="81"/>
                    <a:pt x="8" y="84"/>
                  </a:cubicBezTo>
                  <a:cubicBezTo>
                    <a:pt x="11" y="88"/>
                    <a:pt x="15" y="92"/>
                    <a:pt x="20" y="93"/>
                  </a:cubicBezTo>
                  <a:cubicBezTo>
                    <a:pt x="23" y="94"/>
                    <a:pt x="27" y="94"/>
                    <a:pt x="30" y="93"/>
                  </a:cubicBezTo>
                  <a:cubicBezTo>
                    <a:pt x="35" y="92"/>
                    <a:pt x="40" y="89"/>
                    <a:pt x="43" y="82"/>
                  </a:cubicBezTo>
                  <a:cubicBezTo>
                    <a:pt x="49" y="88"/>
                    <a:pt x="49" y="88"/>
                    <a:pt x="49" y="88"/>
                  </a:cubicBezTo>
                  <a:cubicBezTo>
                    <a:pt x="45" y="97"/>
                    <a:pt x="38" y="102"/>
                    <a:pt x="31" y="103"/>
                  </a:cubicBezTo>
                  <a:cubicBezTo>
                    <a:pt x="27" y="104"/>
                    <a:pt x="23" y="104"/>
                    <a:pt x="19" y="103"/>
                  </a:cubicBezTo>
                  <a:cubicBezTo>
                    <a:pt x="13" y="102"/>
                    <a:pt x="6" y="97"/>
                    <a:pt x="3" y="90"/>
                  </a:cubicBezTo>
                  <a:cubicBezTo>
                    <a:pt x="1" y="85"/>
                    <a:pt x="0" y="80"/>
                    <a:pt x="0" y="74"/>
                  </a:cubicBezTo>
                  <a:cubicBezTo>
                    <a:pt x="0" y="28"/>
                    <a:pt x="0" y="28"/>
                    <a:pt x="0" y="28"/>
                  </a:cubicBezTo>
                  <a:cubicBezTo>
                    <a:pt x="0" y="14"/>
                    <a:pt x="7" y="6"/>
                    <a:pt x="15" y="2"/>
                  </a:cubicBezTo>
                  <a:cubicBezTo>
                    <a:pt x="22" y="0"/>
                    <a:pt x="29" y="0"/>
                    <a:pt x="35" y="2"/>
                  </a:cubicBezTo>
                  <a:cubicBezTo>
                    <a:pt x="53" y="10"/>
                    <a:pt x="56" y="46"/>
                    <a:pt x="39" y="59"/>
                  </a:cubicBezTo>
                  <a:cubicBezTo>
                    <a:pt x="30" y="67"/>
                    <a:pt x="16" y="64"/>
                    <a:pt x="7" y="64"/>
                  </a:cubicBezTo>
                  <a:lnTo>
                    <a:pt x="7" y="75"/>
                  </a:lnTo>
                  <a:close/>
                  <a:moveTo>
                    <a:pt x="7" y="55"/>
                  </a:moveTo>
                  <a:cubicBezTo>
                    <a:pt x="13" y="55"/>
                    <a:pt x="27" y="57"/>
                    <a:pt x="36" y="50"/>
                  </a:cubicBezTo>
                  <a:cubicBezTo>
                    <a:pt x="47" y="42"/>
                    <a:pt x="45" y="17"/>
                    <a:pt x="33" y="12"/>
                  </a:cubicBezTo>
                  <a:cubicBezTo>
                    <a:pt x="28" y="10"/>
                    <a:pt x="22" y="10"/>
                    <a:pt x="17" y="12"/>
                  </a:cubicBezTo>
                  <a:cubicBezTo>
                    <a:pt x="11" y="15"/>
                    <a:pt x="7" y="20"/>
                    <a:pt x="7" y="28"/>
                  </a:cubicBezTo>
                  <a:lnTo>
                    <a:pt x="7" y="55"/>
                  </a:lnTo>
                  <a:close/>
                </a:path>
              </a:pathLst>
            </a:custGeom>
            <a:solidFill>
              <a:srgbClr val="7F8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46" name="Freeform 42"/>
            <p:cNvSpPr>
              <a:spLocks/>
            </p:cNvSpPr>
            <p:nvPr userDrawn="1"/>
          </p:nvSpPr>
          <p:spPr bwMode="auto">
            <a:xfrm>
              <a:off x="3934" y="2622"/>
              <a:ext cx="297" cy="601"/>
            </a:xfrm>
            <a:custGeom>
              <a:avLst/>
              <a:gdLst>
                <a:gd name="T0" fmla="*/ 44 w 51"/>
                <a:gd name="T1" fmla="*/ 103 h 103"/>
                <a:gd name="T2" fmla="*/ 44 w 51"/>
                <a:gd name="T3" fmla="*/ 29 h 103"/>
                <a:gd name="T4" fmla="*/ 26 w 51"/>
                <a:gd name="T5" fmla="*/ 10 h 103"/>
                <a:gd name="T6" fmla="*/ 7 w 51"/>
                <a:gd name="T7" fmla="*/ 31 h 103"/>
                <a:gd name="T8" fmla="*/ 7 w 51"/>
                <a:gd name="T9" fmla="*/ 103 h 103"/>
                <a:gd name="T10" fmla="*/ 0 w 51"/>
                <a:gd name="T11" fmla="*/ 103 h 103"/>
                <a:gd name="T12" fmla="*/ 0 w 51"/>
                <a:gd name="T13" fmla="*/ 1 h 103"/>
                <a:gd name="T14" fmla="*/ 7 w 51"/>
                <a:gd name="T15" fmla="*/ 1 h 103"/>
                <a:gd name="T16" fmla="*/ 7 w 51"/>
                <a:gd name="T17" fmla="*/ 11 h 103"/>
                <a:gd name="T18" fmla="*/ 26 w 51"/>
                <a:gd name="T19" fmla="*/ 0 h 103"/>
                <a:gd name="T20" fmla="*/ 51 w 51"/>
                <a:gd name="T21" fmla="*/ 29 h 103"/>
                <a:gd name="T22" fmla="*/ 51 w 51"/>
                <a:gd name="T23" fmla="*/ 103 h 103"/>
                <a:gd name="T24" fmla="*/ 44 w 51"/>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03">
                  <a:moveTo>
                    <a:pt x="44" y="103"/>
                  </a:moveTo>
                  <a:cubicBezTo>
                    <a:pt x="44" y="29"/>
                    <a:pt x="44" y="29"/>
                    <a:pt x="44" y="29"/>
                  </a:cubicBezTo>
                  <a:cubicBezTo>
                    <a:pt x="44" y="17"/>
                    <a:pt x="35" y="10"/>
                    <a:pt x="26" y="10"/>
                  </a:cubicBezTo>
                  <a:cubicBezTo>
                    <a:pt x="17" y="10"/>
                    <a:pt x="7" y="17"/>
                    <a:pt x="7" y="31"/>
                  </a:cubicBezTo>
                  <a:cubicBezTo>
                    <a:pt x="7" y="103"/>
                    <a:pt x="7" y="103"/>
                    <a:pt x="7" y="103"/>
                  </a:cubicBezTo>
                  <a:cubicBezTo>
                    <a:pt x="0" y="103"/>
                    <a:pt x="0" y="103"/>
                    <a:pt x="0" y="103"/>
                  </a:cubicBezTo>
                  <a:cubicBezTo>
                    <a:pt x="0" y="1"/>
                    <a:pt x="0" y="1"/>
                    <a:pt x="0" y="1"/>
                  </a:cubicBezTo>
                  <a:cubicBezTo>
                    <a:pt x="7" y="1"/>
                    <a:pt x="7" y="1"/>
                    <a:pt x="7" y="1"/>
                  </a:cubicBezTo>
                  <a:cubicBezTo>
                    <a:pt x="7" y="11"/>
                    <a:pt x="7" y="11"/>
                    <a:pt x="7" y="11"/>
                  </a:cubicBezTo>
                  <a:cubicBezTo>
                    <a:pt x="12" y="2"/>
                    <a:pt x="19" y="0"/>
                    <a:pt x="26" y="0"/>
                  </a:cubicBezTo>
                  <a:cubicBezTo>
                    <a:pt x="38" y="0"/>
                    <a:pt x="51" y="9"/>
                    <a:pt x="51" y="29"/>
                  </a:cubicBezTo>
                  <a:cubicBezTo>
                    <a:pt x="51" y="103"/>
                    <a:pt x="51" y="103"/>
                    <a:pt x="51" y="103"/>
                  </a:cubicBezTo>
                  <a:lnTo>
                    <a:pt x="44" y="103"/>
                  </a:lnTo>
                  <a:close/>
                </a:path>
              </a:pathLst>
            </a:custGeom>
            <a:solidFill>
              <a:srgbClr val="7F8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47" name="Freeform 43"/>
            <p:cNvSpPr>
              <a:spLocks/>
            </p:cNvSpPr>
            <p:nvPr userDrawn="1"/>
          </p:nvSpPr>
          <p:spPr bwMode="auto">
            <a:xfrm>
              <a:off x="4295" y="2378"/>
              <a:ext cx="210" cy="850"/>
            </a:xfrm>
            <a:custGeom>
              <a:avLst/>
              <a:gdLst>
                <a:gd name="T0" fmla="*/ 19 w 36"/>
                <a:gd name="T1" fmla="*/ 0 h 146"/>
                <a:gd name="T2" fmla="*/ 19 w 36"/>
                <a:gd name="T3" fmla="*/ 43 h 146"/>
                <a:gd name="T4" fmla="*/ 35 w 36"/>
                <a:gd name="T5" fmla="*/ 43 h 146"/>
                <a:gd name="T6" fmla="*/ 35 w 36"/>
                <a:gd name="T7" fmla="*/ 53 h 146"/>
                <a:gd name="T8" fmla="*/ 19 w 36"/>
                <a:gd name="T9" fmla="*/ 53 h 146"/>
                <a:gd name="T10" fmla="*/ 19 w 36"/>
                <a:gd name="T11" fmla="*/ 116 h 146"/>
                <a:gd name="T12" fmla="*/ 36 w 36"/>
                <a:gd name="T13" fmla="*/ 136 h 146"/>
                <a:gd name="T14" fmla="*/ 36 w 36"/>
                <a:gd name="T15" fmla="*/ 145 h 146"/>
                <a:gd name="T16" fmla="*/ 12 w 36"/>
                <a:gd name="T17" fmla="*/ 117 h 146"/>
                <a:gd name="T18" fmla="*/ 12 w 36"/>
                <a:gd name="T19" fmla="*/ 53 h 146"/>
                <a:gd name="T20" fmla="*/ 0 w 36"/>
                <a:gd name="T21" fmla="*/ 53 h 146"/>
                <a:gd name="T22" fmla="*/ 0 w 36"/>
                <a:gd name="T23" fmla="*/ 43 h 146"/>
                <a:gd name="T24" fmla="*/ 12 w 36"/>
                <a:gd name="T25" fmla="*/ 43 h 146"/>
                <a:gd name="T26" fmla="*/ 12 w 36"/>
                <a:gd name="T27" fmla="*/ 0 h 146"/>
                <a:gd name="T28" fmla="*/ 19 w 36"/>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46">
                  <a:moveTo>
                    <a:pt x="19" y="0"/>
                  </a:moveTo>
                  <a:cubicBezTo>
                    <a:pt x="19" y="43"/>
                    <a:pt x="19" y="43"/>
                    <a:pt x="19" y="43"/>
                  </a:cubicBezTo>
                  <a:cubicBezTo>
                    <a:pt x="35" y="43"/>
                    <a:pt x="35" y="43"/>
                    <a:pt x="35" y="43"/>
                  </a:cubicBezTo>
                  <a:cubicBezTo>
                    <a:pt x="35" y="53"/>
                    <a:pt x="35" y="53"/>
                    <a:pt x="35" y="53"/>
                  </a:cubicBezTo>
                  <a:cubicBezTo>
                    <a:pt x="29" y="53"/>
                    <a:pt x="24" y="53"/>
                    <a:pt x="19" y="53"/>
                  </a:cubicBezTo>
                  <a:cubicBezTo>
                    <a:pt x="19" y="116"/>
                    <a:pt x="19" y="116"/>
                    <a:pt x="19" y="116"/>
                  </a:cubicBezTo>
                  <a:cubicBezTo>
                    <a:pt x="19" y="134"/>
                    <a:pt x="27" y="135"/>
                    <a:pt x="36" y="136"/>
                  </a:cubicBezTo>
                  <a:cubicBezTo>
                    <a:pt x="36" y="145"/>
                    <a:pt x="36" y="145"/>
                    <a:pt x="36" y="145"/>
                  </a:cubicBezTo>
                  <a:cubicBezTo>
                    <a:pt x="24" y="146"/>
                    <a:pt x="12" y="140"/>
                    <a:pt x="12" y="117"/>
                  </a:cubicBezTo>
                  <a:cubicBezTo>
                    <a:pt x="12" y="53"/>
                    <a:pt x="12" y="53"/>
                    <a:pt x="12" y="53"/>
                  </a:cubicBezTo>
                  <a:cubicBezTo>
                    <a:pt x="0" y="53"/>
                    <a:pt x="0" y="53"/>
                    <a:pt x="0" y="53"/>
                  </a:cubicBezTo>
                  <a:cubicBezTo>
                    <a:pt x="0" y="43"/>
                    <a:pt x="0" y="43"/>
                    <a:pt x="0" y="43"/>
                  </a:cubicBezTo>
                  <a:cubicBezTo>
                    <a:pt x="12" y="43"/>
                    <a:pt x="12" y="43"/>
                    <a:pt x="12" y="43"/>
                  </a:cubicBezTo>
                  <a:cubicBezTo>
                    <a:pt x="12" y="0"/>
                    <a:pt x="12" y="0"/>
                    <a:pt x="12" y="0"/>
                  </a:cubicBezTo>
                  <a:lnTo>
                    <a:pt x="19" y="0"/>
                  </a:lnTo>
                  <a:close/>
                </a:path>
              </a:pathLst>
            </a:custGeom>
            <a:solidFill>
              <a:srgbClr val="7F8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48" name="Freeform 44"/>
            <p:cNvSpPr>
              <a:spLocks noEditPoints="1"/>
            </p:cNvSpPr>
            <p:nvPr userDrawn="1"/>
          </p:nvSpPr>
          <p:spPr bwMode="auto">
            <a:xfrm>
              <a:off x="4516" y="2593"/>
              <a:ext cx="362" cy="647"/>
            </a:xfrm>
            <a:custGeom>
              <a:avLst/>
              <a:gdLst>
                <a:gd name="T0" fmla="*/ 49 w 62"/>
                <a:gd name="T1" fmla="*/ 34 h 111"/>
                <a:gd name="T2" fmla="*/ 47 w 62"/>
                <a:gd name="T3" fmla="*/ 25 h 111"/>
                <a:gd name="T4" fmla="*/ 36 w 62"/>
                <a:gd name="T5" fmla="*/ 16 h 111"/>
                <a:gd name="T6" fmla="*/ 25 w 62"/>
                <a:gd name="T7" fmla="*/ 16 h 111"/>
                <a:gd name="T8" fmla="*/ 13 w 62"/>
                <a:gd name="T9" fmla="*/ 27 h 111"/>
                <a:gd name="T10" fmla="*/ 7 w 62"/>
                <a:gd name="T11" fmla="*/ 21 h 111"/>
                <a:gd name="T12" fmla="*/ 53 w 62"/>
                <a:gd name="T13" fmla="*/ 19 h 111"/>
                <a:gd name="T14" fmla="*/ 56 w 62"/>
                <a:gd name="T15" fmla="*/ 35 h 111"/>
                <a:gd name="T16" fmla="*/ 56 w 62"/>
                <a:gd name="T17" fmla="*/ 89 h 111"/>
                <a:gd name="T18" fmla="*/ 62 w 62"/>
                <a:gd name="T19" fmla="*/ 99 h 111"/>
                <a:gd name="T20" fmla="*/ 62 w 62"/>
                <a:gd name="T21" fmla="*/ 108 h 111"/>
                <a:gd name="T22" fmla="*/ 50 w 62"/>
                <a:gd name="T23" fmla="*/ 100 h 111"/>
                <a:gd name="T24" fmla="*/ 30 w 62"/>
                <a:gd name="T25" fmla="*/ 111 h 111"/>
                <a:gd name="T26" fmla="*/ 21 w 62"/>
                <a:gd name="T27" fmla="*/ 109 h 111"/>
                <a:gd name="T28" fmla="*/ 14 w 62"/>
                <a:gd name="T29" fmla="*/ 53 h 111"/>
                <a:gd name="T30" fmla="*/ 49 w 62"/>
                <a:gd name="T31" fmla="*/ 47 h 111"/>
                <a:gd name="T32" fmla="*/ 49 w 62"/>
                <a:gd name="T33" fmla="*/ 34 h 111"/>
                <a:gd name="T34" fmla="*/ 49 w 62"/>
                <a:gd name="T35" fmla="*/ 57 h 111"/>
                <a:gd name="T36" fmla="*/ 18 w 62"/>
                <a:gd name="T37" fmla="*/ 61 h 111"/>
                <a:gd name="T38" fmla="*/ 23 w 62"/>
                <a:gd name="T39" fmla="*/ 99 h 111"/>
                <a:gd name="T40" fmla="*/ 30 w 62"/>
                <a:gd name="T41" fmla="*/ 100 h 111"/>
                <a:gd name="T42" fmla="*/ 49 w 62"/>
                <a:gd name="T43" fmla="*/ 83 h 111"/>
                <a:gd name="T44" fmla="*/ 49 w 62"/>
                <a:gd name="T45" fmla="*/ 5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11">
                  <a:moveTo>
                    <a:pt x="49" y="34"/>
                  </a:moveTo>
                  <a:cubicBezTo>
                    <a:pt x="49" y="31"/>
                    <a:pt x="49" y="28"/>
                    <a:pt x="47" y="25"/>
                  </a:cubicBezTo>
                  <a:cubicBezTo>
                    <a:pt x="45" y="20"/>
                    <a:pt x="41" y="17"/>
                    <a:pt x="36" y="16"/>
                  </a:cubicBezTo>
                  <a:cubicBezTo>
                    <a:pt x="32" y="15"/>
                    <a:pt x="29" y="15"/>
                    <a:pt x="25" y="16"/>
                  </a:cubicBezTo>
                  <a:cubicBezTo>
                    <a:pt x="20" y="17"/>
                    <a:pt x="16" y="20"/>
                    <a:pt x="13" y="27"/>
                  </a:cubicBezTo>
                  <a:cubicBezTo>
                    <a:pt x="7" y="21"/>
                    <a:pt x="7" y="21"/>
                    <a:pt x="7" y="21"/>
                  </a:cubicBezTo>
                  <a:cubicBezTo>
                    <a:pt x="15" y="1"/>
                    <a:pt x="44" y="0"/>
                    <a:pt x="53" y="19"/>
                  </a:cubicBezTo>
                  <a:cubicBezTo>
                    <a:pt x="55" y="24"/>
                    <a:pt x="56" y="29"/>
                    <a:pt x="56" y="35"/>
                  </a:cubicBezTo>
                  <a:cubicBezTo>
                    <a:pt x="56" y="89"/>
                    <a:pt x="56" y="89"/>
                    <a:pt x="56" y="89"/>
                  </a:cubicBezTo>
                  <a:cubicBezTo>
                    <a:pt x="56" y="97"/>
                    <a:pt x="59" y="99"/>
                    <a:pt x="62" y="99"/>
                  </a:cubicBezTo>
                  <a:cubicBezTo>
                    <a:pt x="62" y="108"/>
                    <a:pt x="62" y="108"/>
                    <a:pt x="62" y="108"/>
                  </a:cubicBezTo>
                  <a:cubicBezTo>
                    <a:pt x="57" y="109"/>
                    <a:pt x="52" y="106"/>
                    <a:pt x="50" y="100"/>
                  </a:cubicBezTo>
                  <a:cubicBezTo>
                    <a:pt x="44" y="109"/>
                    <a:pt x="37" y="111"/>
                    <a:pt x="30" y="111"/>
                  </a:cubicBezTo>
                  <a:cubicBezTo>
                    <a:pt x="27" y="111"/>
                    <a:pt x="24" y="110"/>
                    <a:pt x="21" y="109"/>
                  </a:cubicBezTo>
                  <a:cubicBezTo>
                    <a:pt x="2" y="101"/>
                    <a:pt x="0" y="67"/>
                    <a:pt x="14" y="53"/>
                  </a:cubicBezTo>
                  <a:cubicBezTo>
                    <a:pt x="22" y="44"/>
                    <a:pt x="36" y="43"/>
                    <a:pt x="49" y="47"/>
                  </a:cubicBezTo>
                  <a:lnTo>
                    <a:pt x="49" y="34"/>
                  </a:lnTo>
                  <a:close/>
                  <a:moveTo>
                    <a:pt x="49" y="57"/>
                  </a:moveTo>
                  <a:cubicBezTo>
                    <a:pt x="39" y="53"/>
                    <a:pt x="26" y="52"/>
                    <a:pt x="18" y="61"/>
                  </a:cubicBezTo>
                  <a:cubicBezTo>
                    <a:pt x="9" y="71"/>
                    <a:pt x="10" y="93"/>
                    <a:pt x="23" y="99"/>
                  </a:cubicBezTo>
                  <a:cubicBezTo>
                    <a:pt x="25" y="100"/>
                    <a:pt x="28" y="100"/>
                    <a:pt x="30" y="100"/>
                  </a:cubicBezTo>
                  <a:cubicBezTo>
                    <a:pt x="38" y="100"/>
                    <a:pt x="49" y="96"/>
                    <a:pt x="49" y="83"/>
                  </a:cubicBezTo>
                  <a:lnTo>
                    <a:pt x="49" y="57"/>
                  </a:lnTo>
                  <a:close/>
                </a:path>
              </a:pathLst>
            </a:custGeom>
            <a:solidFill>
              <a:srgbClr val="7F8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sp>
          <p:nvSpPr>
            <p:cNvPr id="49" name="Freeform 45"/>
            <p:cNvSpPr>
              <a:spLocks/>
            </p:cNvSpPr>
            <p:nvPr userDrawn="1"/>
          </p:nvSpPr>
          <p:spPr bwMode="auto">
            <a:xfrm>
              <a:off x="4953" y="2622"/>
              <a:ext cx="291" cy="601"/>
            </a:xfrm>
            <a:custGeom>
              <a:avLst/>
              <a:gdLst>
                <a:gd name="T0" fmla="*/ 44 w 50"/>
                <a:gd name="T1" fmla="*/ 103 h 103"/>
                <a:gd name="T2" fmla="*/ 44 w 50"/>
                <a:gd name="T3" fmla="*/ 29 h 103"/>
                <a:gd name="T4" fmla="*/ 25 w 50"/>
                <a:gd name="T5" fmla="*/ 10 h 103"/>
                <a:gd name="T6" fmla="*/ 7 w 50"/>
                <a:gd name="T7" fmla="*/ 31 h 103"/>
                <a:gd name="T8" fmla="*/ 7 w 50"/>
                <a:gd name="T9" fmla="*/ 103 h 103"/>
                <a:gd name="T10" fmla="*/ 0 w 50"/>
                <a:gd name="T11" fmla="*/ 103 h 103"/>
                <a:gd name="T12" fmla="*/ 0 w 50"/>
                <a:gd name="T13" fmla="*/ 1 h 103"/>
                <a:gd name="T14" fmla="*/ 7 w 50"/>
                <a:gd name="T15" fmla="*/ 1 h 103"/>
                <a:gd name="T16" fmla="*/ 7 w 50"/>
                <a:gd name="T17" fmla="*/ 11 h 103"/>
                <a:gd name="T18" fmla="*/ 25 w 50"/>
                <a:gd name="T19" fmla="*/ 0 h 103"/>
                <a:gd name="T20" fmla="*/ 50 w 50"/>
                <a:gd name="T21" fmla="*/ 29 h 103"/>
                <a:gd name="T22" fmla="*/ 50 w 50"/>
                <a:gd name="T23" fmla="*/ 103 h 103"/>
                <a:gd name="T24" fmla="*/ 44 w 50"/>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3">
                  <a:moveTo>
                    <a:pt x="44" y="103"/>
                  </a:moveTo>
                  <a:cubicBezTo>
                    <a:pt x="44" y="29"/>
                    <a:pt x="44" y="29"/>
                    <a:pt x="44" y="29"/>
                  </a:cubicBezTo>
                  <a:cubicBezTo>
                    <a:pt x="44" y="17"/>
                    <a:pt x="34" y="10"/>
                    <a:pt x="25" y="10"/>
                  </a:cubicBezTo>
                  <a:cubicBezTo>
                    <a:pt x="16" y="10"/>
                    <a:pt x="7" y="17"/>
                    <a:pt x="7" y="31"/>
                  </a:cubicBezTo>
                  <a:cubicBezTo>
                    <a:pt x="7" y="103"/>
                    <a:pt x="7" y="103"/>
                    <a:pt x="7" y="103"/>
                  </a:cubicBezTo>
                  <a:cubicBezTo>
                    <a:pt x="0" y="103"/>
                    <a:pt x="0" y="103"/>
                    <a:pt x="0" y="103"/>
                  </a:cubicBezTo>
                  <a:cubicBezTo>
                    <a:pt x="0" y="1"/>
                    <a:pt x="0" y="1"/>
                    <a:pt x="0" y="1"/>
                  </a:cubicBezTo>
                  <a:cubicBezTo>
                    <a:pt x="7" y="1"/>
                    <a:pt x="7" y="1"/>
                    <a:pt x="7" y="1"/>
                  </a:cubicBezTo>
                  <a:cubicBezTo>
                    <a:pt x="7" y="11"/>
                    <a:pt x="7" y="11"/>
                    <a:pt x="7" y="11"/>
                  </a:cubicBezTo>
                  <a:cubicBezTo>
                    <a:pt x="12" y="2"/>
                    <a:pt x="19" y="0"/>
                    <a:pt x="25" y="0"/>
                  </a:cubicBezTo>
                  <a:cubicBezTo>
                    <a:pt x="38" y="0"/>
                    <a:pt x="50" y="9"/>
                    <a:pt x="50" y="29"/>
                  </a:cubicBezTo>
                  <a:cubicBezTo>
                    <a:pt x="50" y="103"/>
                    <a:pt x="50" y="103"/>
                    <a:pt x="50" y="103"/>
                  </a:cubicBezTo>
                  <a:lnTo>
                    <a:pt x="44" y="103"/>
                  </a:lnTo>
                  <a:close/>
                </a:path>
              </a:pathLst>
            </a:custGeom>
            <a:solidFill>
              <a:srgbClr val="7F8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200" dirty="0"/>
            </a:p>
          </p:txBody>
        </p:sp>
      </p:grpSp>
    </p:spTree>
    <p:extLst>
      <p:ext uri="{BB962C8B-B14F-4D97-AF65-F5344CB8AC3E}">
        <p14:creationId xmlns:p14="http://schemas.microsoft.com/office/powerpoint/2010/main" val="2149218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196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CH" sz="2400" dirty="0">
              <a:solidFill>
                <a:srgbClr val="FFFFFF"/>
              </a:solidFill>
              <a:latin typeface="Arial" pitchFamily="34" charset="0"/>
              <a:cs typeface="Arial" pitchFamily="34" charset="0"/>
            </a:endParaRPr>
          </a:p>
        </p:txBody>
      </p:sp>
      <p:sp>
        <p:nvSpPr>
          <p:cNvPr id="2" name="Title 1"/>
          <p:cNvSpPr>
            <a:spLocks noGrp="1"/>
          </p:cNvSpPr>
          <p:nvPr>
            <p:ph type="title"/>
          </p:nvPr>
        </p:nvSpPr>
        <p:spPr>
          <a:xfrm>
            <a:off x="595808" y="44624"/>
            <a:ext cx="10972800" cy="1143000"/>
          </a:xfrm>
        </p:spPr>
        <p:txBody>
          <a:bodyPr>
            <a:normAutofit/>
          </a:bodyPr>
          <a:lstStyle>
            <a:lvl1pPr algn="l">
              <a:defRPr sz="2400" b="1">
                <a:solidFill>
                  <a:srgbClr val="183962"/>
                </a:solidFill>
              </a:defRPr>
            </a:lvl1pPr>
          </a:lstStyle>
          <a:p>
            <a:r>
              <a:rPr lang="en-US" dirty="0"/>
              <a:t>Click to edit Master title style</a:t>
            </a:r>
            <a:endParaRPr lang="de-CH"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Tree>
    <p:extLst>
      <p:ext uri="{BB962C8B-B14F-4D97-AF65-F5344CB8AC3E}">
        <p14:creationId xmlns:p14="http://schemas.microsoft.com/office/powerpoint/2010/main" val="1051435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64794" y="1044411"/>
            <a:ext cx="8049953" cy="5247871"/>
          </a:xfrm>
          <a:custGeom>
            <a:avLst/>
            <a:gdLst>
              <a:gd name="connsiteX0" fmla="*/ 0 w 5976664"/>
              <a:gd name="connsiteY0" fmla="*/ 0 h 3888431"/>
              <a:gd name="connsiteX1" fmla="*/ 5976664 w 5976664"/>
              <a:gd name="connsiteY1" fmla="*/ 0 h 3888431"/>
              <a:gd name="connsiteX2" fmla="*/ 5976664 w 5976664"/>
              <a:gd name="connsiteY2" fmla="*/ 3888431 h 3888431"/>
              <a:gd name="connsiteX3" fmla="*/ 0 w 5976664"/>
              <a:gd name="connsiteY3" fmla="*/ 3888431 h 3888431"/>
              <a:gd name="connsiteX4" fmla="*/ 0 w 5976664"/>
              <a:gd name="connsiteY4" fmla="*/ 0 h 3888431"/>
              <a:gd name="connsiteX0" fmla="*/ 13447 w 5990111"/>
              <a:gd name="connsiteY0" fmla="*/ 0 h 3888431"/>
              <a:gd name="connsiteX1" fmla="*/ 5990111 w 5990111"/>
              <a:gd name="connsiteY1" fmla="*/ 0 h 3888431"/>
              <a:gd name="connsiteX2" fmla="*/ 5990111 w 5990111"/>
              <a:gd name="connsiteY2" fmla="*/ 3888431 h 3888431"/>
              <a:gd name="connsiteX3" fmla="*/ 0 w 5990111"/>
              <a:gd name="connsiteY3" fmla="*/ 2933690 h 3888431"/>
              <a:gd name="connsiteX4" fmla="*/ 13447 w 5990111"/>
              <a:gd name="connsiteY4" fmla="*/ 0 h 3888431"/>
              <a:gd name="connsiteX0" fmla="*/ 228600 w 5990111"/>
              <a:gd name="connsiteY0" fmla="*/ 336177 h 3888431"/>
              <a:gd name="connsiteX1" fmla="*/ 5990111 w 5990111"/>
              <a:gd name="connsiteY1" fmla="*/ 0 h 3888431"/>
              <a:gd name="connsiteX2" fmla="*/ 5990111 w 5990111"/>
              <a:gd name="connsiteY2" fmla="*/ 3888431 h 3888431"/>
              <a:gd name="connsiteX3" fmla="*/ 0 w 5990111"/>
              <a:gd name="connsiteY3" fmla="*/ 2933690 h 3888431"/>
              <a:gd name="connsiteX4" fmla="*/ 228600 w 5990111"/>
              <a:gd name="connsiteY4" fmla="*/ 336177 h 3888431"/>
              <a:gd name="connsiteX0" fmla="*/ 228600 w 5990111"/>
              <a:gd name="connsiteY0" fmla="*/ 282389 h 3834643"/>
              <a:gd name="connsiteX1" fmla="*/ 5048817 w 5990111"/>
              <a:gd name="connsiteY1" fmla="*/ 0 h 3834643"/>
              <a:gd name="connsiteX2" fmla="*/ 5990111 w 5990111"/>
              <a:gd name="connsiteY2" fmla="*/ 3834643 h 3834643"/>
              <a:gd name="connsiteX3" fmla="*/ 0 w 5990111"/>
              <a:gd name="connsiteY3" fmla="*/ 2879902 h 3834643"/>
              <a:gd name="connsiteX4" fmla="*/ 228600 w 5990111"/>
              <a:gd name="connsiteY4" fmla="*/ 282389 h 3834643"/>
              <a:gd name="connsiteX0" fmla="*/ 228600 w 6138029"/>
              <a:gd name="connsiteY0" fmla="*/ 282389 h 2879902"/>
              <a:gd name="connsiteX1" fmla="*/ 5048817 w 6138029"/>
              <a:gd name="connsiteY1" fmla="*/ 0 h 2879902"/>
              <a:gd name="connsiteX2" fmla="*/ 6138029 w 6138029"/>
              <a:gd name="connsiteY2" fmla="*/ 1575537 h 2879902"/>
              <a:gd name="connsiteX3" fmla="*/ 0 w 6138029"/>
              <a:gd name="connsiteY3" fmla="*/ 2879902 h 2879902"/>
              <a:gd name="connsiteX4" fmla="*/ 228600 w 6138029"/>
              <a:gd name="connsiteY4" fmla="*/ 282389 h 2879902"/>
              <a:gd name="connsiteX0" fmla="*/ 228600 w 6138029"/>
              <a:gd name="connsiteY0" fmla="*/ 282389 h 3857600"/>
              <a:gd name="connsiteX1" fmla="*/ 5048817 w 6138029"/>
              <a:gd name="connsiteY1" fmla="*/ 0 h 3857600"/>
              <a:gd name="connsiteX2" fmla="*/ 6138029 w 6138029"/>
              <a:gd name="connsiteY2" fmla="*/ 1575537 h 3857600"/>
              <a:gd name="connsiteX3" fmla="*/ 3601689 w 6138029"/>
              <a:gd name="connsiteY3" fmla="*/ 3857600 h 3857600"/>
              <a:gd name="connsiteX4" fmla="*/ 0 w 6138029"/>
              <a:gd name="connsiteY4" fmla="*/ 2879902 h 3857600"/>
              <a:gd name="connsiteX5" fmla="*/ 228600 w 6138029"/>
              <a:gd name="connsiteY5" fmla="*/ 282389 h 3857600"/>
              <a:gd name="connsiteX0" fmla="*/ 228600 w 6138029"/>
              <a:gd name="connsiteY0" fmla="*/ 282389 h 3857600"/>
              <a:gd name="connsiteX1" fmla="*/ 5048817 w 6138029"/>
              <a:gd name="connsiteY1" fmla="*/ 0 h 3857600"/>
              <a:gd name="connsiteX2" fmla="*/ 6138029 w 6138029"/>
              <a:gd name="connsiteY2" fmla="*/ 1575537 h 3857600"/>
              <a:gd name="connsiteX3" fmla="*/ 3601689 w 6138029"/>
              <a:gd name="connsiteY3" fmla="*/ 3857600 h 3857600"/>
              <a:gd name="connsiteX4" fmla="*/ 0 w 6138029"/>
              <a:gd name="connsiteY4" fmla="*/ 2879902 h 3857600"/>
              <a:gd name="connsiteX5" fmla="*/ 228600 w 6138029"/>
              <a:gd name="connsiteY5" fmla="*/ 282389 h 3857600"/>
              <a:gd name="connsiteX0" fmla="*/ 228600 w 6138029"/>
              <a:gd name="connsiteY0" fmla="*/ 282389 h 3857600"/>
              <a:gd name="connsiteX1" fmla="*/ 5048817 w 6138029"/>
              <a:gd name="connsiteY1" fmla="*/ 0 h 3857600"/>
              <a:gd name="connsiteX2" fmla="*/ 6138029 w 6138029"/>
              <a:gd name="connsiteY2" fmla="*/ 1575537 h 3857600"/>
              <a:gd name="connsiteX3" fmla="*/ 3601689 w 6138029"/>
              <a:gd name="connsiteY3" fmla="*/ 3857600 h 3857600"/>
              <a:gd name="connsiteX4" fmla="*/ 0 w 6138029"/>
              <a:gd name="connsiteY4" fmla="*/ 2879902 h 3857600"/>
              <a:gd name="connsiteX5" fmla="*/ 228600 w 6138029"/>
              <a:gd name="connsiteY5" fmla="*/ 282389 h 3857600"/>
              <a:gd name="connsiteX0" fmla="*/ 228600 w 6017006"/>
              <a:gd name="connsiteY0" fmla="*/ 282389 h 3857600"/>
              <a:gd name="connsiteX1" fmla="*/ 5048817 w 6017006"/>
              <a:gd name="connsiteY1" fmla="*/ 0 h 3857600"/>
              <a:gd name="connsiteX2" fmla="*/ 6017006 w 6017006"/>
              <a:gd name="connsiteY2" fmla="*/ 1521749 h 3857600"/>
              <a:gd name="connsiteX3" fmla="*/ 3601689 w 6017006"/>
              <a:gd name="connsiteY3" fmla="*/ 3857600 h 3857600"/>
              <a:gd name="connsiteX4" fmla="*/ 0 w 6017006"/>
              <a:gd name="connsiteY4" fmla="*/ 2879902 h 3857600"/>
              <a:gd name="connsiteX5" fmla="*/ 228600 w 6017006"/>
              <a:gd name="connsiteY5" fmla="*/ 282389 h 3857600"/>
              <a:gd name="connsiteX0" fmla="*/ 228600 w 6070794"/>
              <a:gd name="connsiteY0" fmla="*/ 282389 h 3857600"/>
              <a:gd name="connsiteX1" fmla="*/ 5048817 w 6070794"/>
              <a:gd name="connsiteY1" fmla="*/ 0 h 3857600"/>
              <a:gd name="connsiteX2" fmla="*/ 6070794 w 6070794"/>
              <a:gd name="connsiteY2" fmla="*/ 1441067 h 3857600"/>
              <a:gd name="connsiteX3" fmla="*/ 3601689 w 6070794"/>
              <a:gd name="connsiteY3" fmla="*/ 3857600 h 3857600"/>
              <a:gd name="connsiteX4" fmla="*/ 0 w 6070794"/>
              <a:gd name="connsiteY4" fmla="*/ 2879902 h 3857600"/>
              <a:gd name="connsiteX5" fmla="*/ 228600 w 6070794"/>
              <a:gd name="connsiteY5" fmla="*/ 282389 h 3857600"/>
              <a:gd name="connsiteX0" fmla="*/ 228600 w 6070794"/>
              <a:gd name="connsiteY0" fmla="*/ 282389 h 3857600"/>
              <a:gd name="connsiteX1" fmla="*/ 5048817 w 6070794"/>
              <a:gd name="connsiteY1" fmla="*/ 0 h 3857600"/>
              <a:gd name="connsiteX2" fmla="*/ 6070794 w 6070794"/>
              <a:gd name="connsiteY2" fmla="*/ 1441067 h 3857600"/>
              <a:gd name="connsiteX3" fmla="*/ 3601689 w 6070794"/>
              <a:gd name="connsiteY3" fmla="*/ 3857600 h 3857600"/>
              <a:gd name="connsiteX4" fmla="*/ 0 w 6070794"/>
              <a:gd name="connsiteY4" fmla="*/ 2879902 h 3857600"/>
              <a:gd name="connsiteX5" fmla="*/ 228600 w 6070794"/>
              <a:gd name="connsiteY5" fmla="*/ 282389 h 3857600"/>
              <a:gd name="connsiteX0" fmla="*/ 228600 w 6070794"/>
              <a:gd name="connsiteY0" fmla="*/ 282389 h 3857600"/>
              <a:gd name="connsiteX1" fmla="*/ 5048817 w 6070794"/>
              <a:gd name="connsiteY1" fmla="*/ 0 h 3857600"/>
              <a:gd name="connsiteX2" fmla="*/ 6070794 w 6070794"/>
              <a:gd name="connsiteY2" fmla="*/ 1441067 h 3857600"/>
              <a:gd name="connsiteX3" fmla="*/ 3601689 w 6070794"/>
              <a:gd name="connsiteY3" fmla="*/ 3857600 h 3857600"/>
              <a:gd name="connsiteX4" fmla="*/ 0 w 6070794"/>
              <a:gd name="connsiteY4" fmla="*/ 2879902 h 3857600"/>
              <a:gd name="connsiteX5" fmla="*/ 228600 w 6070794"/>
              <a:gd name="connsiteY5" fmla="*/ 282389 h 3857600"/>
              <a:gd name="connsiteX0" fmla="*/ 215153 w 6057347"/>
              <a:gd name="connsiteY0" fmla="*/ 282389 h 3857600"/>
              <a:gd name="connsiteX1" fmla="*/ 5035370 w 6057347"/>
              <a:gd name="connsiteY1" fmla="*/ 0 h 3857600"/>
              <a:gd name="connsiteX2" fmla="*/ 6057347 w 6057347"/>
              <a:gd name="connsiteY2" fmla="*/ 1441067 h 3857600"/>
              <a:gd name="connsiteX3" fmla="*/ 3588242 w 6057347"/>
              <a:gd name="connsiteY3" fmla="*/ 3857600 h 3857600"/>
              <a:gd name="connsiteX4" fmla="*/ 0 w 6057347"/>
              <a:gd name="connsiteY4" fmla="*/ 2853008 h 3857600"/>
              <a:gd name="connsiteX5" fmla="*/ 215153 w 6057347"/>
              <a:gd name="connsiteY5" fmla="*/ 282389 h 3857600"/>
              <a:gd name="connsiteX0" fmla="*/ 215153 w 6057347"/>
              <a:gd name="connsiteY0" fmla="*/ 282389 h 3857600"/>
              <a:gd name="connsiteX1" fmla="*/ 5035370 w 6057347"/>
              <a:gd name="connsiteY1" fmla="*/ 0 h 3857600"/>
              <a:gd name="connsiteX2" fmla="*/ 6057347 w 6057347"/>
              <a:gd name="connsiteY2" fmla="*/ 1441067 h 3857600"/>
              <a:gd name="connsiteX3" fmla="*/ 3588242 w 6057347"/>
              <a:gd name="connsiteY3" fmla="*/ 3857600 h 3857600"/>
              <a:gd name="connsiteX4" fmla="*/ 0 w 6057347"/>
              <a:gd name="connsiteY4" fmla="*/ 2853008 h 3857600"/>
              <a:gd name="connsiteX5" fmla="*/ 215153 w 6057347"/>
              <a:gd name="connsiteY5" fmla="*/ 282389 h 3857600"/>
              <a:gd name="connsiteX0" fmla="*/ 215153 w 6057347"/>
              <a:gd name="connsiteY0" fmla="*/ 282389 h 3857600"/>
              <a:gd name="connsiteX1" fmla="*/ 5035370 w 6057347"/>
              <a:gd name="connsiteY1" fmla="*/ 0 h 3857600"/>
              <a:gd name="connsiteX2" fmla="*/ 6057347 w 6057347"/>
              <a:gd name="connsiteY2" fmla="*/ 1441067 h 3857600"/>
              <a:gd name="connsiteX3" fmla="*/ 3588242 w 6057347"/>
              <a:gd name="connsiteY3" fmla="*/ 3857600 h 3857600"/>
              <a:gd name="connsiteX4" fmla="*/ 0 w 6057347"/>
              <a:gd name="connsiteY4" fmla="*/ 2853008 h 3857600"/>
              <a:gd name="connsiteX5" fmla="*/ 215153 w 6057347"/>
              <a:gd name="connsiteY5" fmla="*/ 282389 h 3857600"/>
              <a:gd name="connsiteX0" fmla="*/ 389965 w 6057347"/>
              <a:gd name="connsiteY0" fmla="*/ 497542 h 3857600"/>
              <a:gd name="connsiteX1" fmla="*/ 5035370 w 6057347"/>
              <a:gd name="connsiteY1" fmla="*/ 0 h 3857600"/>
              <a:gd name="connsiteX2" fmla="*/ 6057347 w 6057347"/>
              <a:gd name="connsiteY2" fmla="*/ 1441067 h 3857600"/>
              <a:gd name="connsiteX3" fmla="*/ 3588242 w 6057347"/>
              <a:gd name="connsiteY3" fmla="*/ 3857600 h 3857600"/>
              <a:gd name="connsiteX4" fmla="*/ 0 w 6057347"/>
              <a:gd name="connsiteY4" fmla="*/ 2853008 h 3857600"/>
              <a:gd name="connsiteX5" fmla="*/ 389965 w 6057347"/>
              <a:gd name="connsiteY5" fmla="*/ 497542 h 3857600"/>
              <a:gd name="connsiteX0" fmla="*/ 255494 w 6057347"/>
              <a:gd name="connsiteY0" fmla="*/ 295836 h 3857600"/>
              <a:gd name="connsiteX1" fmla="*/ 5035370 w 6057347"/>
              <a:gd name="connsiteY1" fmla="*/ 0 h 3857600"/>
              <a:gd name="connsiteX2" fmla="*/ 6057347 w 6057347"/>
              <a:gd name="connsiteY2" fmla="*/ 1441067 h 3857600"/>
              <a:gd name="connsiteX3" fmla="*/ 3588242 w 6057347"/>
              <a:gd name="connsiteY3" fmla="*/ 3857600 h 3857600"/>
              <a:gd name="connsiteX4" fmla="*/ 0 w 6057347"/>
              <a:gd name="connsiteY4" fmla="*/ 2853008 h 3857600"/>
              <a:gd name="connsiteX5" fmla="*/ 255494 w 6057347"/>
              <a:gd name="connsiteY5" fmla="*/ 295836 h 3857600"/>
              <a:gd name="connsiteX0" fmla="*/ 255494 w 6057347"/>
              <a:gd name="connsiteY0" fmla="*/ 295836 h 3857600"/>
              <a:gd name="connsiteX1" fmla="*/ 5035370 w 6057347"/>
              <a:gd name="connsiteY1" fmla="*/ 0 h 3857600"/>
              <a:gd name="connsiteX2" fmla="*/ 6057347 w 6057347"/>
              <a:gd name="connsiteY2" fmla="*/ 1441067 h 3857600"/>
              <a:gd name="connsiteX3" fmla="*/ 3588242 w 6057347"/>
              <a:gd name="connsiteY3" fmla="*/ 3857600 h 3857600"/>
              <a:gd name="connsiteX4" fmla="*/ 0 w 6057347"/>
              <a:gd name="connsiteY4" fmla="*/ 2853008 h 3857600"/>
              <a:gd name="connsiteX5" fmla="*/ 255494 w 6057347"/>
              <a:gd name="connsiteY5" fmla="*/ 295836 h 3857600"/>
              <a:gd name="connsiteX0" fmla="*/ 252169 w 6057347"/>
              <a:gd name="connsiteY0" fmla="*/ 335737 h 3857600"/>
              <a:gd name="connsiteX1" fmla="*/ 5035370 w 6057347"/>
              <a:gd name="connsiteY1" fmla="*/ 0 h 3857600"/>
              <a:gd name="connsiteX2" fmla="*/ 6057347 w 6057347"/>
              <a:gd name="connsiteY2" fmla="*/ 1441067 h 3857600"/>
              <a:gd name="connsiteX3" fmla="*/ 3588242 w 6057347"/>
              <a:gd name="connsiteY3" fmla="*/ 3857600 h 3857600"/>
              <a:gd name="connsiteX4" fmla="*/ 0 w 6057347"/>
              <a:gd name="connsiteY4" fmla="*/ 2853008 h 3857600"/>
              <a:gd name="connsiteX5" fmla="*/ 252169 w 6057347"/>
              <a:gd name="connsiteY5" fmla="*/ 335737 h 3857600"/>
              <a:gd name="connsiteX0" fmla="*/ 252169 w 6057347"/>
              <a:gd name="connsiteY0" fmla="*/ 335737 h 3857600"/>
              <a:gd name="connsiteX1" fmla="*/ 5035370 w 6057347"/>
              <a:gd name="connsiteY1" fmla="*/ 0 h 3857600"/>
              <a:gd name="connsiteX2" fmla="*/ 6057347 w 6057347"/>
              <a:gd name="connsiteY2" fmla="*/ 1441067 h 3857600"/>
              <a:gd name="connsiteX3" fmla="*/ 3588242 w 6057347"/>
              <a:gd name="connsiteY3" fmla="*/ 3857600 h 3857600"/>
              <a:gd name="connsiteX4" fmla="*/ 0 w 6057347"/>
              <a:gd name="connsiteY4" fmla="*/ 2853008 h 3857600"/>
              <a:gd name="connsiteX5" fmla="*/ 252169 w 6057347"/>
              <a:gd name="connsiteY5" fmla="*/ 335737 h 3857600"/>
              <a:gd name="connsiteX0" fmla="*/ 235544 w 6057347"/>
              <a:gd name="connsiteY0" fmla="*/ 335737 h 3857600"/>
              <a:gd name="connsiteX1" fmla="*/ 5035370 w 6057347"/>
              <a:gd name="connsiteY1" fmla="*/ 0 h 3857600"/>
              <a:gd name="connsiteX2" fmla="*/ 6057347 w 6057347"/>
              <a:gd name="connsiteY2" fmla="*/ 1441067 h 3857600"/>
              <a:gd name="connsiteX3" fmla="*/ 3588242 w 6057347"/>
              <a:gd name="connsiteY3" fmla="*/ 3857600 h 3857600"/>
              <a:gd name="connsiteX4" fmla="*/ 0 w 6057347"/>
              <a:gd name="connsiteY4" fmla="*/ 2853008 h 3857600"/>
              <a:gd name="connsiteX5" fmla="*/ 235544 w 6057347"/>
              <a:gd name="connsiteY5" fmla="*/ 335737 h 3857600"/>
              <a:gd name="connsiteX0" fmla="*/ 235544 w 6057347"/>
              <a:gd name="connsiteY0" fmla="*/ 335737 h 3877551"/>
              <a:gd name="connsiteX1" fmla="*/ 5035370 w 6057347"/>
              <a:gd name="connsiteY1" fmla="*/ 0 h 3877551"/>
              <a:gd name="connsiteX2" fmla="*/ 6057347 w 6057347"/>
              <a:gd name="connsiteY2" fmla="*/ 1441067 h 3877551"/>
              <a:gd name="connsiteX3" fmla="*/ 3621492 w 6057347"/>
              <a:gd name="connsiteY3" fmla="*/ 3877551 h 3877551"/>
              <a:gd name="connsiteX4" fmla="*/ 0 w 6057347"/>
              <a:gd name="connsiteY4" fmla="*/ 2853008 h 3877551"/>
              <a:gd name="connsiteX5" fmla="*/ 235544 w 6057347"/>
              <a:gd name="connsiteY5" fmla="*/ 335737 h 3877551"/>
              <a:gd name="connsiteX0" fmla="*/ 235544 w 6047372"/>
              <a:gd name="connsiteY0" fmla="*/ 335737 h 3877551"/>
              <a:gd name="connsiteX1" fmla="*/ 5035370 w 6047372"/>
              <a:gd name="connsiteY1" fmla="*/ 0 h 3877551"/>
              <a:gd name="connsiteX2" fmla="*/ 6047372 w 6047372"/>
              <a:gd name="connsiteY2" fmla="*/ 1431092 h 3877551"/>
              <a:gd name="connsiteX3" fmla="*/ 3621492 w 6047372"/>
              <a:gd name="connsiteY3" fmla="*/ 3877551 h 3877551"/>
              <a:gd name="connsiteX4" fmla="*/ 0 w 6047372"/>
              <a:gd name="connsiteY4" fmla="*/ 2853008 h 3877551"/>
              <a:gd name="connsiteX5" fmla="*/ 235544 w 6047372"/>
              <a:gd name="connsiteY5" fmla="*/ 335737 h 3877551"/>
              <a:gd name="connsiteX0" fmla="*/ 235544 w 6047372"/>
              <a:gd name="connsiteY0" fmla="*/ 335737 h 3877551"/>
              <a:gd name="connsiteX1" fmla="*/ 5035370 w 6047372"/>
              <a:gd name="connsiteY1" fmla="*/ 0 h 3877551"/>
              <a:gd name="connsiteX2" fmla="*/ 6047372 w 6047372"/>
              <a:gd name="connsiteY2" fmla="*/ 1434417 h 3877551"/>
              <a:gd name="connsiteX3" fmla="*/ 3621492 w 6047372"/>
              <a:gd name="connsiteY3" fmla="*/ 3877551 h 3877551"/>
              <a:gd name="connsiteX4" fmla="*/ 0 w 6047372"/>
              <a:gd name="connsiteY4" fmla="*/ 2853008 h 3877551"/>
              <a:gd name="connsiteX5" fmla="*/ 235544 w 6047372"/>
              <a:gd name="connsiteY5" fmla="*/ 335737 h 3877551"/>
              <a:gd name="connsiteX0" fmla="*/ 235544 w 6047372"/>
              <a:gd name="connsiteY0" fmla="*/ 335737 h 3867576"/>
              <a:gd name="connsiteX1" fmla="*/ 5035370 w 6047372"/>
              <a:gd name="connsiteY1" fmla="*/ 0 h 3867576"/>
              <a:gd name="connsiteX2" fmla="*/ 6047372 w 6047372"/>
              <a:gd name="connsiteY2" fmla="*/ 1434417 h 3867576"/>
              <a:gd name="connsiteX3" fmla="*/ 3608192 w 6047372"/>
              <a:gd name="connsiteY3" fmla="*/ 3867576 h 3867576"/>
              <a:gd name="connsiteX4" fmla="*/ 0 w 6047372"/>
              <a:gd name="connsiteY4" fmla="*/ 2853008 h 3867576"/>
              <a:gd name="connsiteX5" fmla="*/ 235544 w 6047372"/>
              <a:gd name="connsiteY5" fmla="*/ 335737 h 3867576"/>
              <a:gd name="connsiteX0" fmla="*/ 235544 w 6047372"/>
              <a:gd name="connsiteY0" fmla="*/ 335737 h 3870901"/>
              <a:gd name="connsiteX1" fmla="*/ 5035370 w 6047372"/>
              <a:gd name="connsiteY1" fmla="*/ 0 h 3870901"/>
              <a:gd name="connsiteX2" fmla="*/ 6047372 w 6047372"/>
              <a:gd name="connsiteY2" fmla="*/ 1434417 h 3870901"/>
              <a:gd name="connsiteX3" fmla="*/ 3614842 w 6047372"/>
              <a:gd name="connsiteY3" fmla="*/ 3870901 h 3870901"/>
              <a:gd name="connsiteX4" fmla="*/ 0 w 6047372"/>
              <a:gd name="connsiteY4" fmla="*/ 2853008 h 3870901"/>
              <a:gd name="connsiteX5" fmla="*/ 235544 w 6047372"/>
              <a:gd name="connsiteY5" fmla="*/ 335737 h 3870901"/>
              <a:gd name="connsiteX0" fmla="*/ 235544 w 6047372"/>
              <a:gd name="connsiteY0" fmla="*/ 359013 h 3894177"/>
              <a:gd name="connsiteX1" fmla="*/ 5065296 w 6047372"/>
              <a:gd name="connsiteY1" fmla="*/ 0 h 3894177"/>
              <a:gd name="connsiteX2" fmla="*/ 6047372 w 6047372"/>
              <a:gd name="connsiteY2" fmla="*/ 1457693 h 3894177"/>
              <a:gd name="connsiteX3" fmla="*/ 3614842 w 6047372"/>
              <a:gd name="connsiteY3" fmla="*/ 3894177 h 3894177"/>
              <a:gd name="connsiteX4" fmla="*/ 0 w 6047372"/>
              <a:gd name="connsiteY4" fmla="*/ 2876284 h 3894177"/>
              <a:gd name="connsiteX5" fmla="*/ 235544 w 6047372"/>
              <a:gd name="connsiteY5" fmla="*/ 359013 h 3894177"/>
              <a:gd name="connsiteX0" fmla="*/ 251446 w 6047372"/>
              <a:gd name="connsiteY0" fmla="*/ 0 h 4054649"/>
              <a:gd name="connsiteX1" fmla="*/ 5065296 w 6047372"/>
              <a:gd name="connsiteY1" fmla="*/ 160472 h 4054649"/>
              <a:gd name="connsiteX2" fmla="*/ 6047372 w 6047372"/>
              <a:gd name="connsiteY2" fmla="*/ 1618165 h 4054649"/>
              <a:gd name="connsiteX3" fmla="*/ 3614842 w 6047372"/>
              <a:gd name="connsiteY3" fmla="*/ 4054649 h 4054649"/>
              <a:gd name="connsiteX4" fmla="*/ 0 w 6047372"/>
              <a:gd name="connsiteY4" fmla="*/ 3036756 h 4054649"/>
              <a:gd name="connsiteX5" fmla="*/ 251446 w 6047372"/>
              <a:gd name="connsiteY5" fmla="*/ 0 h 4054649"/>
              <a:gd name="connsiteX0" fmla="*/ 251446 w 6047372"/>
              <a:gd name="connsiteY0" fmla="*/ 0 h 4054649"/>
              <a:gd name="connsiteX1" fmla="*/ 5065296 w 6047372"/>
              <a:gd name="connsiteY1" fmla="*/ 160472 h 4054649"/>
              <a:gd name="connsiteX2" fmla="*/ 6047372 w 6047372"/>
              <a:gd name="connsiteY2" fmla="*/ 1618165 h 4054649"/>
              <a:gd name="connsiteX3" fmla="*/ 3614842 w 6047372"/>
              <a:gd name="connsiteY3" fmla="*/ 4054649 h 4054649"/>
              <a:gd name="connsiteX4" fmla="*/ 0 w 6047372"/>
              <a:gd name="connsiteY4" fmla="*/ 3450224 h 4054649"/>
              <a:gd name="connsiteX5" fmla="*/ 251446 w 6047372"/>
              <a:gd name="connsiteY5" fmla="*/ 0 h 4054649"/>
              <a:gd name="connsiteX0" fmla="*/ 251446 w 6047372"/>
              <a:gd name="connsiteY0" fmla="*/ 0 h 4054649"/>
              <a:gd name="connsiteX1" fmla="*/ 5065296 w 6047372"/>
              <a:gd name="connsiteY1" fmla="*/ 160472 h 4054649"/>
              <a:gd name="connsiteX2" fmla="*/ 6047372 w 6047372"/>
              <a:gd name="connsiteY2" fmla="*/ 1618165 h 4054649"/>
              <a:gd name="connsiteX3" fmla="*/ 3614842 w 6047372"/>
              <a:gd name="connsiteY3" fmla="*/ 4054649 h 4054649"/>
              <a:gd name="connsiteX4" fmla="*/ 0 w 6047372"/>
              <a:gd name="connsiteY4" fmla="*/ 3450224 h 4054649"/>
              <a:gd name="connsiteX5" fmla="*/ 251446 w 6047372"/>
              <a:gd name="connsiteY5" fmla="*/ 0 h 4054649"/>
              <a:gd name="connsiteX0" fmla="*/ 251446 w 6047372"/>
              <a:gd name="connsiteY0" fmla="*/ 0 h 4722558"/>
              <a:gd name="connsiteX1" fmla="*/ 5065296 w 6047372"/>
              <a:gd name="connsiteY1" fmla="*/ 160472 h 4722558"/>
              <a:gd name="connsiteX2" fmla="*/ 6047372 w 6047372"/>
              <a:gd name="connsiteY2" fmla="*/ 1618165 h 4722558"/>
              <a:gd name="connsiteX3" fmla="*/ 3614842 w 6047372"/>
              <a:gd name="connsiteY3" fmla="*/ 4722558 h 4722558"/>
              <a:gd name="connsiteX4" fmla="*/ 0 w 6047372"/>
              <a:gd name="connsiteY4" fmla="*/ 3450224 h 4722558"/>
              <a:gd name="connsiteX5" fmla="*/ 251446 w 6047372"/>
              <a:gd name="connsiteY5" fmla="*/ 0 h 4722558"/>
              <a:gd name="connsiteX0" fmla="*/ 251446 w 6063275"/>
              <a:gd name="connsiteY0" fmla="*/ 0 h 4722558"/>
              <a:gd name="connsiteX1" fmla="*/ 5065296 w 6063275"/>
              <a:gd name="connsiteY1" fmla="*/ 160472 h 4722558"/>
              <a:gd name="connsiteX2" fmla="*/ 6063275 w 6063275"/>
              <a:gd name="connsiteY2" fmla="*/ 1501546 h 4722558"/>
              <a:gd name="connsiteX3" fmla="*/ 3614842 w 6063275"/>
              <a:gd name="connsiteY3" fmla="*/ 4722558 h 4722558"/>
              <a:gd name="connsiteX4" fmla="*/ 0 w 6063275"/>
              <a:gd name="connsiteY4" fmla="*/ 3450224 h 4722558"/>
              <a:gd name="connsiteX5" fmla="*/ 251446 w 6063275"/>
              <a:gd name="connsiteY5" fmla="*/ 0 h 4722558"/>
              <a:gd name="connsiteX0" fmla="*/ 251446 w 6063275"/>
              <a:gd name="connsiteY0" fmla="*/ 0 h 4722558"/>
              <a:gd name="connsiteX1" fmla="*/ 5065296 w 6063275"/>
              <a:gd name="connsiteY1" fmla="*/ 160472 h 4722558"/>
              <a:gd name="connsiteX2" fmla="*/ 6063275 w 6063275"/>
              <a:gd name="connsiteY2" fmla="*/ 1501546 h 4722558"/>
              <a:gd name="connsiteX3" fmla="*/ 3614842 w 6063275"/>
              <a:gd name="connsiteY3" fmla="*/ 4722558 h 4722558"/>
              <a:gd name="connsiteX4" fmla="*/ 0 w 6063275"/>
              <a:gd name="connsiteY4" fmla="*/ 3450224 h 4722558"/>
              <a:gd name="connsiteX5" fmla="*/ 251446 w 6063275"/>
              <a:gd name="connsiteY5" fmla="*/ 0 h 4722558"/>
              <a:gd name="connsiteX0" fmla="*/ 251446 w 6031470"/>
              <a:gd name="connsiteY0" fmla="*/ 0 h 4722558"/>
              <a:gd name="connsiteX1" fmla="*/ 5065296 w 6031470"/>
              <a:gd name="connsiteY1" fmla="*/ 160472 h 4722558"/>
              <a:gd name="connsiteX2" fmla="*/ 6031470 w 6031470"/>
              <a:gd name="connsiteY2" fmla="*/ 1459140 h 4722558"/>
              <a:gd name="connsiteX3" fmla="*/ 3614842 w 6031470"/>
              <a:gd name="connsiteY3" fmla="*/ 4722558 h 4722558"/>
              <a:gd name="connsiteX4" fmla="*/ 0 w 6031470"/>
              <a:gd name="connsiteY4" fmla="*/ 3450224 h 4722558"/>
              <a:gd name="connsiteX5" fmla="*/ 251446 w 6031470"/>
              <a:gd name="connsiteY5" fmla="*/ 0 h 4722558"/>
              <a:gd name="connsiteX0" fmla="*/ 251446 w 6031470"/>
              <a:gd name="connsiteY0" fmla="*/ 454429 h 5176987"/>
              <a:gd name="connsiteX1" fmla="*/ 5073247 w 6031470"/>
              <a:gd name="connsiteY1" fmla="*/ 0 h 5176987"/>
              <a:gd name="connsiteX2" fmla="*/ 6031470 w 6031470"/>
              <a:gd name="connsiteY2" fmla="*/ 1913569 h 5176987"/>
              <a:gd name="connsiteX3" fmla="*/ 3614842 w 6031470"/>
              <a:gd name="connsiteY3" fmla="*/ 5176987 h 5176987"/>
              <a:gd name="connsiteX4" fmla="*/ 0 w 6031470"/>
              <a:gd name="connsiteY4" fmla="*/ 3904653 h 5176987"/>
              <a:gd name="connsiteX5" fmla="*/ 251446 w 6031470"/>
              <a:gd name="connsiteY5" fmla="*/ 454429 h 5176987"/>
              <a:gd name="connsiteX0" fmla="*/ 251446 w 6031470"/>
              <a:gd name="connsiteY0" fmla="*/ 454429 h 5176987"/>
              <a:gd name="connsiteX1" fmla="*/ 5073247 w 6031470"/>
              <a:gd name="connsiteY1" fmla="*/ 0 h 5176987"/>
              <a:gd name="connsiteX2" fmla="*/ 6031470 w 6031470"/>
              <a:gd name="connsiteY2" fmla="*/ 1913569 h 5176987"/>
              <a:gd name="connsiteX3" fmla="*/ 3614842 w 6031470"/>
              <a:gd name="connsiteY3" fmla="*/ 5176987 h 5176987"/>
              <a:gd name="connsiteX4" fmla="*/ 0 w 6031470"/>
              <a:gd name="connsiteY4" fmla="*/ 3904653 h 5176987"/>
              <a:gd name="connsiteX5" fmla="*/ 251446 w 6031470"/>
              <a:gd name="connsiteY5" fmla="*/ 454429 h 5176987"/>
              <a:gd name="connsiteX0" fmla="*/ 251446 w 6055324"/>
              <a:gd name="connsiteY0" fmla="*/ 454429 h 5176987"/>
              <a:gd name="connsiteX1" fmla="*/ 5073247 w 6055324"/>
              <a:gd name="connsiteY1" fmla="*/ 0 h 5176987"/>
              <a:gd name="connsiteX2" fmla="*/ 6055324 w 6055324"/>
              <a:gd name="connsiteY2" fmla="*/ 1924170 h 5176987"/>
              <a:gd name="connsiteX3" fmla="*/ 3614842 w 6055324"/>
              <a:gd name="connsiteY3" fmla="*/ 5176987 h 5176987"/>
              <a:gd name="connsiteX4" fmla="*/ 0 w 6055324"/>
              <a:gd name="connsiteY4" fmla="*/ 3904653 h 5176987"/>
              <a:gd name="connsiteX5" fmla="*/ 251446 w 6055324"/>
              <a:gd name="connsiteY5" fmla="*/ 454429 h 5176987"/>
              <a:gd name="connsiteX0" fmla="*/ 251446 w 6055324"/>
              <a:gd name="connsiteY0" fmla="*/ 454429 h 5176987"/>
              <a:gd name="connsiteX1" fmla="*/ 5073247 w 6055324"/>
              <a:gd name="connsiteY1" fmla="*/ 0 h 5176987"/>
              <a:gd name="connsiteX2" fmla="*/ 6055324 w 6055324"/>
              <a:gd name="connsiteY2" fmla="*/ 1924170 h 5176987"/>
              <a:gd name="connsiteX3" fmla="*/ 3614842 w 6055324"/>
              <a:gd name="connsiteY3" fmla="*/ 5176987 h 5176987"/>
              <a:gd name="connsiteX4" fmla="*/ 0 w 6055324"/>
              <a:gd name="connsiteY4" fmla="*/ 3904653 h 5176987"/>
              <a:gd name="connsiteX5" fmla="*/ 251446 w 6055324"/>
              <a:gd name="connsiteY5" fmla="*/ 454429 h 5176987"/>
              <a:gd name="connsiteX0" fmla="*/ 251446 w 6055324"/>
              <a:gd name="connsiteY0" fmla="*/ 454429 h 5176987"/>
              <a:gd name="connsiteX1" fmla="*/ 5073247 w 6055324"/>
              <a:gd name="connsiteY1" fmla="*/ 0 h 5176987"/>
              <a:gd name="connsiteX2" fmla="*/ 6055324 w 6055324"/>
              <a:gd name="connsiteY2" fmla="*/ 1924170 h 5176987"/>
              <a:gd name="connsiteX3" fmla="*/ 3614842 w 6055324"/>
              <a:gd name="connsiteY3" fmla="*/ 5176987 h 5176987"/>
              <a:gd name="connsiteX4" fmla="*/ 0 w 6055324"/>
              <a:gd name="connsiteY4" fmla="*/ 3904653 h 5176987"/>
              <a:gd name="connsiteX5" fmla="*/ 251446 w 6055324"/>
              <a:gd name="connsiteY5" fmla="*/ 454429 h 5176987"/>
              <a:gd name="connsiteX0" fmla="*/ 235544 w 6039422"/>
              <a:gd name="connsiteY0" fmla="*/ 454429 h 5176987"/>
              <a:gd name="connsiteX1" fmla="*/ 5057345 w 6039422"/>
              <a:gd name="connsiteY1" fmla="*/ 0 h 5176987"/>
              <a:gd name="connsiteX2" fmla="*/ 6039422 w 6039422"/>
              <a:gd name="connsiteY2" fmla="*/ 1924170 h 5176987"/>
              <a:gd name="connsiteX3" fmla="*/ 3598940 w 6039422"/>
              <a:gd name="connsiteY3" fmla="*/ 5176987 h 5176987"/>
              <a:gd name="connsiteX4" fmla="*/ 0 w 6039422"/>
              <a:gd name="connsiteY4" fmla="*/ 3862246 h 5176987"/>
              <a:gd name="connsiteX5" fmla="*/ 235544 w 6039422"/>
              <a:gd name="connsiteY5" fmla="*/ 454429 h 5176987"/>
              <a:gd name="connsiteX0" fmla="*/ 235544 w 6015568"/>
              <a:gd name="connsiteY0" fmla="*/ 454429 h 5176987"/>
              <a:gd name="connsiteX1" fmla="*/ 5057345 w 6015568"/>
              <a:gd name="connsiteY1" fmla="*/ 0 h 5176987"/>
              <a:gd name="connsiteX2" fmla="*/ 6015568 w 6015568"/>
              <a:gd name="connsiteY2" fmla="*/ 1934773 h 5176987"/>
              <a:gd name="connsiteX3" fmla="*/ 3598940 w 6015568"/>
              <a:gd name="connsiteY3" fmla="*/ 5176987 h 5176987"/>
              <a:gd name="connsiteX4" fmla="*/ 0 w 6015568"/>
              <a:gd name="connsiteY4" fmla="*/ 3862246 h 5176987"/>
              <a:gd name="connsiteX5" fmla="*/ 235544 w 6015568"/>
              <a:gd name="connsiteY5" fmla="*/ 454429 h 5176987"/>
              <a:gd name="connsiteX0" fmla="*/ 235544 w 6015568"/>
              <a:gd name="connsiteY0" fmla="*/ 454429 h 5176987"/>
              <a:gd name="connsiteX1" fmla="*/ 5057345 w 6015568"/>
              <a:gd name="connsiteY1" fmla="*/ 0 h 5176987"/>
              <a:gd name="connsiteX2" fmla="*/ 6015568 w 6015568"/>
              <a:gd name="connsiteY2" fmla="*/ 1955976 h 5176987"/>
              <a:gd name="connsiteX3" fmla="*/ 3598940 w 6015568"/>
              <a:gd name="connsiteY3" fmla="*/ 5176987 h 5176987"/>
              <a:gd name="connsiteX4" fmla="*/ 0 w 6015568"/>
              <a:gd name="connsiteY4" fmla="*/ 3862246 h 5176987"/>
              <a:gd name="connsiteX5" fmla="*/ 235544 w 6015568"/>
              <a:gd name="connsiteY5" fmla="*/ 454429 h 5176987"/>
              <a:gd name="connsiteX0" fmla="*/ 235544 w 6031471"/>
              <a:gd name="connsiteY0" fmla="*/ 454429 h 5176987"/>
              <a:gd name="connsiteX1" fmla="*/ 5057345 w 6031471"/>
              <a:gd name="connsiteY1" fmla="*/ 0 h 5176987"/>
              <a:gd name="connsiteX2" fmla="*/ 6031471 w 6031471"/>
              <a:gd name="connsiteY2" fmla="*/ 1966577 h 5176987"/>
              <a:gd name="connsiteX3" fmla="*/ 3598940 w 6031471"/>
              <a:gd name="connsiteY3" fmla="*/ 5176987 h 5176987"/>
              <a:gd name="connsiteX4" fmla="*/ 0 w 6031471"/>
              <a:gd name="connsiteY4" fmla="*/ 3862246 h 5176987"/>
              <a:gd name="connsiteX5" fmla="*/ 235544 w 6031471"/>
              <a:gd name="connsiteY5" fmla="*/ 454429 h 5176987"/>
              <a:gd name="connsiteX0" fmla="*/ 235544 w 6031471"/>
              <a:gd name="connsiteY0" fmla="*/ 454429 h 5176987"/>
              <a:gd name="connsiteX1" fmla="*/ 5057345 w 6031471"/>
              <a:gd name="connsiteY1" fmla="*/ 0 h 5176987"/>
              <a:gd name="connsiteX2" fmla="*/ 6031471 w 6031471"/>
              <a:gd name="connsiteY2" fmla="*/ 1966577 h 5176987"/>
              <a:gd name="connsiteX3" fmla="*/ 3598940 w 6031471"/>
              <a:gd name="connsiteY3" fmla="*/ 5176987 h 5176987"/>
              <a:gd name="connsiteX4" fmla="*/ 0 w 6031471"/>
              <a:gd name="connsiteY4" fmla="*/ 3862246 h 5176987"/>
              <a:gd name="connsiteX5" fmla="*/ 235544 w 6031471"/>
              <a:gd name="connsiteY5" fmla="*/ 454429 h 5176987"/>
              <a:gd name="connsiteX0" fmla="*/ 252170 w 6048097"/>
              <a:gd name="connsiteY0" fmla="*/ 454429 h 5176987"/>
              <a:gd name="connsiteX1" fmla="*/ 5073971 w 6048097"/>
              <a:gd name="connsiteY1" fmla="*/ 0 h 5176987"/>
              <a:gd name="connsiteX2" fmla="*/ 6048097 w 6048097"/>
              <a:gd name="connsiteY2" fmla="*/ 1966577 h 5176987"/>
              <a:gd name="connsiteX3" fmla="*/ 3615566 w 6048097"/>
              <a:gd name="connsiteY3" fmla="*/ 5176987 h 5176987"/>
              <a:gd name="connsiteX4" fmla="*/ 0 w 6048097"/>
              <a:gd name="connsiteY4" fmla="*/ 3913970 h 5176987"/>
              <a:gd name="connsiteX5" fmla="*/ 252170 w 6048097"/>
              <a:gd name="connsiteY5" fmla="*/ 454429 h 5176987"/>
              <a:gd name="connsiteX0" fmla="*/ 252170 w 6048097"/>
              <a:gd name="connsiteY0" fmla="*/ 454429 h 5176987"/>
              <a:gd name="connsiteX1" fmla="*/ 5073971 w 6048097"/>
              <a:gd name="connsiteY1" fmla="*/ 0 h 5176987"/>
              <a:gd name="connsiteX2" fmla="*/ 6048097 w 6048097"/>
              <a:gd name="connsiteY2" fmla="*/ 1966577 h 5176987"/>
              <a:gd name="connsiteX3" fmla="*/ 3615566 w 6048097"/>
              <a:gd name="connsiteY3" fmla="*/ 5176987 h 5176987"/>
              <a:gd name="connsiteX4" fmla="*/ 0 w 6048097"/>
              <a:gd name="connsiteY4" fmla="*/ 3913970 h 5176987"/>
              <a:gd name="connsiteX5" fmla="*/ 252170 w 6048097"/>
              <a:gd name="connsiteY5" fmla="*/ 454429 h 5176987"/>
              <a:gd name="connsiteX0" fmla="*/ 252170 w 6048097"/>
              <a:gd name="connsiteY0" fmla="*/ 454429 h 5176987"/>
              <a:gd name="connsiteX1" fmla="*/ 5073971 w 6048097"/>
              <a:gd name="connsiteY1" fmla="*/ 0 h 5176987"/>
              <a:gd name="connsiteX2" fmla="*/ 6048097 w 6048097"/>
              <a:gd name="connsiteY2" fmla="*/ 1966577 h 5176987"/>
              <a:gd name="connsiteX3" fmla="*/ 3615566 w 6048097"/>
              <a:gd name="connsiteY3" fmla="*/ 5176987 h 5176987"/>
              <a:gd name="connsiteX4" fmla="*/ 0 w 6048097"/>
              <a:gd name="connsiteY4" fmla="*/ 3913970 h 5176987"/>
              <a:gd name="connsiteX5" fmla="*/ 252170 w 6048097"/>
              <a:gd name="connsiteY5" fmla="*/ 454429 h 5176987"/>
              <a:gd name="connsiteX0" fmla="*/ 252170 w 6048097"/>
              <a:gd name="connsiteY0" fmla="*/ 454429 h 5176987"/>
              <a:gd name="connsiteX1" fmla="*/ 5073971 w 6048097"/>
              <a:gd name="connsiteY1" fmla="*/ 0 h 5176987"/>
              <a:gd name="connsiteX2" fmla="*/ 6048097 w 6048097"/>
              <a:gd name="connsiteY2" fmla="*/ 1966577 h 5176987"/>
              <a:gd name="connsiteX3" fmla="*/ 3615566 w 6048097"/>
              <a:gd name="connsiteY3" fmla="*/ 5176987 h 5176987"/>
              <a:gd name="connsiteX4" fmla="*/ 0 w 6048097"/>
              <a:gd name="connsiteY4" fmla="*/ 3913970 h 5176987"/>
              <a:gd name="connsiteX5" fmla="*/ 252170 w 6048097"/>
              <a:gd name="connsiteY5" fmla="*/ 454429 h 5176987"/>
              <a:gd name="connsiteX0" fmla="*/ 167110 w 5963037"/>
              <a:gd name="connsiteY0" fmla="*/ 454429 h 5176987"/>
              <a:gd name="connsiteX1" fmla="*/ 4988911 w 5963037"/>
              <a:gd name="connsiteY1" fmla="*/ 0 h 5176987"/>
              <a:gd name="connsiteX2" fmla="*/ 5963037 w 5963037"/>
              <a:gd name="connsiteY2" fmla="*/ 1966577 h 5176987"/>
              <a:gd name="connsiteX3" fmla="*/ 3530506 w 5963037"/>
              <a:gd name="connsiteY3" fmla="*/ 5176987 h 5176987"/>
              <a:gd name="connsiteX4" fmla="*/ 0 w 5963037"/>
              <a:gd name="connsiteY4" fmla="*/ 3758026 h 5176987"/>
              <a:gd name="connsiteX5" fmla="*/ 167110 w 5963037"/>
              <a:gd name="connsiteY5" fmla="*/ 454429 h 5176987"/>
              <a:gd name="connsiteX0" fmla="*/ 241538 w 6037465"/>
              <a:gd name="connsiteY0" fmla="*/ 454429 h 5176987"/>
              <a:gd name="connsiteX1" fmla="*/ 5063339 w 6037465"/>
              <a:gd name="connsiteY1" fmla="*/ 0 h 5176987"/>
              <a:gd name="connsiteX2" fmla="*/ 6037465 w 6037465"/>
              <a:gd name="connsiteY2" fmla="*/ 1966577 h 5176987"/>
              <a:gd name="connsiteX3" fmla="*/ 3604934 w 6037465"/>
              <a:gd name="connsiteY3" fmla="*/ 5176987 h 5176987"/>
              <a:gd name="connsiteX4" fmla="*/ 0 w 6037465"/>
              <a:gd name="connsiteY4" fmla="*/ 3885617 h 5176987"/>
              <a:gd name="connsiteX5" fmla="*/ 241538 w 6037465"/>
              <a:gd name="connsiteY5" fmla="*/ 454429 h 5176987"/>
              <a:gd name="connsiteX0" fmla="*/ 241538 w 6037465"/>
              <a:gd name="connsiteY0" fmla="*/ 454429 h 4907628"/>
              <a:gd name="connsiteX1" fmla="*/ 5063339 w 6037465"/>
              <a:gd name="connsiteY1" fmla="*/ 0 h 4907628"/>
              <a:gd name="connsiteX2" fmla="*/ 6037465 w 6037465"/>
              <a:gd name="connsiteY2" fmla="*/ 1966577 h 4907628"/>
              <a:gd name="connsiteX3" fmla="*/ 3466711 w 6037465"/>
              <a:gd name="connsiteY3" fmla="*/ 4907628 h 4907628"/>
              <a:gd name="connsiteX4" fmla="*/ 0 w 6037465"/>
              <a:gd name="connsiteY4" fmla="*/ 3885617 h 4907628"/>
              <a:gd name="connsiteX5" fmla="*/ 241538 w 6037465"/>
              <a:gd name="connsiteY5" fmla="*/ 454429 h 4907628"/>
              <a:gd name="connsiteX0" fmla="*/ 241538 w 6037465"/>
              <a:gd name="connsiteY0" fmla="*/ 454429 h 5247869"/>
              <a:gd name="connsiteX1" fmla="*/ 5063339 w 6037465"/>
              <a:gd name="connsiteY1" fmla="*/ 0 h 5247869"/>
              <a:gd name="connsiteX2" fmla="*/ 6037465 w 6037465"/>
              <a:gd name="connsiteY2" fmla="*/ 1966577 h 5247869"/>
              <a:gd name="connsiteX3" fmla="*/ 3604934 w 6037465"/>
              <a:gd name="connsiteY3" fmla="*/ 5247869 h 5247869"/>
              <a:gd name="connsiteX4" fmla="*/ 0 w 6037465"/>
              <a:gd name="connsiteY4" fmla="*/ 3885617 h 5247869"/>
              <a:gd name="connsiteX5" fmla="*/ 241538 w 6037465"/>
              <a:gd name="connsiteY5" fmla="*/ 454429 h 524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7465" h="5247869">
                <a:moveTo>
                  <a:pt x="241538" y="454429"/>
                </a:moveTo>
                <a:lnTo>
                  <a:pt x="5063339" y="0"/>
                </a:lnTo>
                <a:lnTo>
                  <a:pt x="6037465" y="1966577"/>
                </a:lnTo>
                <a:lnTo>
                  <a:pt x="3604934" y="5247869"/>
                </a:lnTo>
                <a:lnTo>
                  <a:pt x="0" y="3885617"/>
                </a:lnTo>
                <a:cubicBezTo>
                  <a:pt x="64395" y="2945397"/>
                  <a:pt x="170927" y="1474518"/>
                  <a:pt x="241538" y="454429"/>
                </a:cubicBezTo>
                <a:close/>
              </a:path>
            </a:pathLst>
          </a:custGeom>
          <a:ln w="19050">
            <a:solidFill>
              <a:schemeClr val="bg1"/>
            </a:solidFill>
          </a:ln>
        </p:spPr>
        <p:txBody>
          <a:bodyPr wrap="square" lIns="432000" tIns="1044000" rIns="792000" bIns="72000"/>
          <a:lstStyle>
            <a:lvl1pPr algn="ctr">
              <a:lnSpc>
                <a:spcPts val="3733"/>
              </a:lnSpc>
              <a:defRPr sz="3200" cap="all" baseline="0">
                <a:solidFill>
                  <a:schemeClr val="bg1"/>
                </a:solidFill>
              </a:defRPr>
            </a:lvl1pPr>
          </a:lstStyle>
          <a:p>
            <a:endParaRPr lang="en-GB" dirty="0"/>
          </a:p>
        </p:txBody>
      </p:sp>
      <p:pic>
        <p:nvPicPr>
          <p:cNvPr id="5" name="Logo">
            <a:extLst>
              <a:ext uri="{FF2B5EF4-FFF2-40B4-BE49-F238E27FC236}">
                <a16:creationId xmlns:a16="http://schemas.microsoft.com/office/drawing/2014/main" id="{68F66BB7-3A5C-4443-ABA2-99B015F73338}"/>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260977" y="4579922"/>
            <a:ext cx="1689596" cy="913295"/>
          </a:xfrm>
          <a:prstGeom prst="rect">
            <a:avLst/>
          </a:prstGeom>
        </p:spPr>
      </p:pic>
    </p:spTree>
    <p:extLst>
      <p:ext uri="{BB962C8B-B14F-4D97-AF65-F5344CB8AC3E}">
        <p14:creationId xmlns:p14="http://schemas.microsoft.com/office/powerpoint/2010/main" val="440239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Content with Bullets">
    <p:spTree>
      <p:nvGrpSpPr>
        <p:cNvPr id="1" name=""/>
        <p:cNvGrpSpPr/>
        <p:nvPr/>
      </p:nvGrpSpPr>
      <p:grpSpPr>
        <a:xfrm>
          <a:off x="0" y="0"/>
          <a:ext cx="0" cy="0"/>
          <a:chOff x="0" y="0"/>
          <a:chExt cx="0" cy="0"/>
        </a:xfrm>
      </p:grpSpPr>
      <p:grpSp>
        <p:nvGrpSpPr>
          <p:cNvPr id="12" name="Group 11"/>
          <p:cNvGrpSpPr/>
          <p:nvPr userDrawn="1"/>
        </p:nvGrpSpPr>
        <p:grpSpPr>
          <a:xfrm>
            <a:off x="2886074" y="2728309"/>
            <a:ext cx="9305925" cy="4129691"/>
            <a:chOff x="2579646" y="2248344"/>
            <a:chExt cx="6564354" cy="2913064"/>
          </a:xfrm>
        </p:grpSpPr>
        <p:sp>
          <p:nvSpPr>
            <p:cNvPr id="13" name="Freeform 16"/>
            <p:cNvSpPr>
              <a:spLocks/>
            </p:cNvSpPr>
            <p:nvPr userDrawn="1"/>
          </p:nvSpPr>
          <p:spPr bwMode="auto">
            <a:xfrm>
              <a:off x="3857625" y="3488182"/>
              <a:ext cx="5286375" cy="1673225"/>
            </a:xfrm>
            <a:custGeom>
              <a:avLst/>
              <a:gdLst>
                <a:gd name="T0" fmla="*/ 0 w 904"/>
                <a:gd name="T1" fmla="*/ 284 h 286"/>
                <a:gd name="T2" fmla="*/ 904 w 904"/>
                <a:gd name="T3" fmla="*/ 0 h 286"/>
                <a:gd name="T4" fmla="*/ 904 w 904"/>
                <a:gd name="T5" fmla="*/ 7 h 286"/>
                <a:gd name="T6" fmla="*/ 319 w 904"/>
                <a:gd name="T7" fmla="*/ 286 h 286"/>
                <a:gd name="T8" fmla="*/ 0 w 904"/>
                <a:gd name="T9" fmla="*/ 284 h 286"/>
              </a:gdLst>
              <a:ahLst/>
              <a:cxnLst>
                <a:cxn ang="0">
                  <a:pos x="T0" y="T1"/>
                </a:cxn>
                <a:cxn ang="0">
                  <a:pos x="T2" y="T3"/>
                </a:cxn>
                <a:cxn ang="0">
                  <a:pos x="T4" y="T5"/>
                </a:cxn>
                <a:cxn ang="0">
                  <a:pos x="T6" y="T7"/>
                </a:cxn>
                <a:cxn ang="0">
                  <a:pos x="T8" y="T9"/>
                </a:cxn>
              </a:cxnLst>
              <a:rect l="0" t="0" r="r" b="b"/>
              <a:pathLst>
                <a:path w="904" h="286">
                  <a:moveTo>
                    <a:pt x="0" y="284"/>
                  </a:moveTo>
                  <a:cubicBezTo>
                    <a:pt x="281" y="153"/>
                    <a:pt x="584" y="57"/>
                    <a:pt x="904" y="0"/>
                  </a:cubicBezTo>
                  <a:cubicBezTo>
                    <a:pt x="904" y="13"/>
                    <a:pt x="904" y="4"/>
                    <a:pt x="904" y="7"/>
                  </a:cubicBezTo>
                  <a:cubicBezTo>
                    <a:pt x="677" y="89"/>
                    <a:pt x="516" y="169"/>
                    <a:pt x="319" y="286"/>
                  </a:cubicBezTo>
                  <a:cubicBezTo>
                    <a:pt x="232" y="286"/>
                    <a:pt x="86" y="286"/>
                    <a:pt x="0" y="284"/>
                  </a:cubicBezTo>
                </a:path>
              </a:pathLst>
            </a:custGeom>
            <a:solidFill>
              <a:schemeClr val="accent2">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3"/>
            <p:cNvSpPr>
              <a:spLocks/>
            </p:cNvSpPr>
            <p:nvPr userDrawn="1"/>
          </p:nvSpPr>
          <p:spPr bwMode="auto">
            <a:xfrm>
              <a:off x="3657601" y="4377183"/>
              <a:ext cx="4085453" cy="784225"/>
            </a:xfrm>
            <a:custGeom>
              <a:avLst/>
              <a:gdLst>
                <a:gd name="connsiteX0" fmla="*/ 1543994 w 4085453"/>
                <a:gd name="connsiteY0" fmla="*/ 0 h 784225"/>
                <a:gd name="connsiteX1" fmla="*/ 4083688 w 4085453"/>
                <a:gd name="connsiteY1" fmla="*/ 783468 h 784225"/>
                <a:gd name="connsiteX2" fmla="*/ 4085453 w 4085453"/>
                <a:gd name="connsiteY2" fmla="*/ 784225 h 784225"/>
                <a:gd name="connsiteX3" fmla="*/ 2975528 w 4085453"/>
                <a:gd name="connsiteY3" fmla="*/ 784225 h 784225"/>
                <a:gd name="connsiteX4" fmla="*/ 2752683 w 4085453"/>
                <a:gd name="connsiteY4" fmla="*/ 732482 h 784225"/>
                <a:gd name="connsiteX5" fmla="*/ 0 w 4085453"/>
                <a:gd name="connsiteY5" fmla="*/ 579981 h 784225"/>
                <a:gd name="connsiteX6" fmla="*/ 1543994 w 4085453"/>
                <a:gd name="connsiteY6" fmla="*/ 0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5453" h="784225">
                  <a:moveTo>
                    <a:pt x="1543994" y="0"/>
                  </a:moveTo>
                  <a:cubicBezTo>
                    <a:pt x="2377399" y="92270"/>
                    <a:pt x="3549650" y="556913"/>
                    <a:pt x="4083688" y="783468"/>
                  </a:cubicBezTo>
                  <a:lnTo>
                    <a:pt x="4085453" y="784225"/>
                  </a:lnTo>
                  <a:lnTo>
                    <a:pt x="2975528" y="784225"/>
                  </a:lnTo>
                  <a:lnTo>
                    <a:pt x="2752683" y="732482"/>
                  </a:lnTo>
                  <a:cubicBezTo>
                    <a:pt x="1186598" y="400568"/>
                    <a:pt x="0" y="579981"/>
                    <a:pt x="0" y="579981"/>
                  </a:cubicBezTo>
                  <a:cubicBezTo>
                    <a:pt x="614089" y="322212"/>
                    <a:pt x="1543994" y="0"/>
                    <a:pt x="1543994" y="0"/>
                  </a:cubicBezTo>
                  <a:close/>
                </a:path>
              </a:pathLst>
            </a:custGeom>
            <a:solidFill>
              <a:schemeClr val="bg2">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
          <p:nvSpPr>
            <p:cNvPr id="15" name="Freeform 14"/>
            <p:cNvSpPr>
              <a:spLocks/>
            </p:cNvSpPr>
            <p:nvPr userDrawn="1"/>
          </p:nvSpPr>
          <p:spPr bwMode="auto">
            <a:xfrm>
              <a:off x="2579646" y="2248344"/>
              <a:ext cx="6564354" cy="2913063"/>
            </a:xfrm>
            <a:custGeom>
              <a:avLst/>
              <a:gdLst>
                <a:gd name="connsiteX0" fmla="*/ 6564354 w 6564354"/>
                <a:gd name="connsiteY0" fmla="*/ 0 h 2913063"/>
                <a:gd name="connsiteX1" fmla="*/ 6564354 w 6564354"/>
                <a:gd name="connsiteY1" fmla="*/ 1240190 h 2913063"/>
                <a:gd name="connsiteX2" fmla="*/ 662256 w 6564354"/>
                <a:gd name="connsiteY2" fmla="*/ 2882854 h 2913063"/>
                <a:gd name="connsiteX3" fmla="*/ 589330 w 6564354"/>
                <a:gd name="connsiteY3" fmla="*/ 2913063 h 2913063"/>
                <a:gd name="connsiteX4" fmla="*/ 0 w 6564354"/>
                <a:gd name="connsiteY4" fmla="*/ 2913063 h 2913063"/>
                <a:gd name="connsiteX5" fmla="*/ 323355 w 6564354"/>
                <a:gd name="connsiteY5" fmla="*/ 2720335 h 2913063"/>
                <a:gd name="connsiteX6" fmla="*/ 6564354 w 6564354"/>
                <a:gd name="connsiteY6" fmla="*/ 0 h 291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4354" h="2913063">
                  <a:moveTo>
                    <a:pt x="6564354" y="0"/>
                  </a:moveTo>
                  <a:lnTo>
                    <a:pt x="6564354" y="1240190"/>
                  </a:lnTo>
                  <a:cubicBezTo>
                    <a:pt x="3910384" y="1646031"/>
                    <a:pt x="2731793" y="2031305"/>
                    <a:pt x="662256" y="2882854"/>
                  </a:cubicBezTo>
                  <a:lnTo>
                    <a:pt x="589330" y="2913063"/>
                  </a:lnTo>
                  <a:lnTo>
                    <a:pt x="0" y="2913063"/>
                  </a:lnTo>
                  <a:lnTo>
                    <a:pt x="323355" y="2720335"/>
                  </a:lnTo>
                  <a:cubicBezTo>
                    <a:pt x="3116317" y="1062246"/>
                    <a:pt x="4436791" y="394872"/>
                    <a:pt x="6564354"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sp>
        <p:nvSpPr>
          <p:cNvPr id="3" name="Title 2"/>
          <p:cNvSpPr>
            <a:spLocks noGrp="1"/>
          </p:cNvSpPr>
          <p:nvPr>
            <p:ph type="title"/>
          </p:nvPr>
        </p:nvSpPr>
        <p:spPr>
          <a:xfrm>
            <a:off x="442913" y="1916112"/>
            <a:ext cx="5653087" cy="1177284"/>
          </a:xfrm>
        </p:spPr>
        <p:txBody>
          <a:bodyPr anchor="b"/>
          <a:lstStyle>
            <a:lvl1pPr>
              <a:defRPr sz="2200">
                <a:solidFill>
                  <a:schemeClr val="bg2"/>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442913" y="3093396"/>
            <a:ext cx="5653087" cy="1557980"/>
          </a:xfrm>
        </p:spPr>
        <p:txBody>
          <a:bodyPr lIns="0" tIns="0" rIns="0" bIns="0">
            <a:noAutofit/>
          </a:bodyPr>
          <a:lstStyle>
            <a:lvl1pPr>
              <a:defRPr sz="1800">
                <a:solidFill>
                  <a:schemeClr val="bg2"/>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19317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Bullets" userDrawn="1">
  <p:cSld name="1_Content with Bullets">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42913" y="1341439"/>
            <a:ext cx="11306175" cy="458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hasCustomPrompt="1"/>
          </p:nvPr>
        </p:nvSpPr>
        <p:spPr>
          <a:xfrm>
            <a:off x="442913" y="439573"/>
            <a:ext cx="11306175" cy="901866"/>
          </a:xfrm>
        </p:spPr>
        <p:txBody>
          <a:bodyPr/>
          <a:lstStyle>
            <a:lvl1pPr>
              <a:defRPr sz="1800" cap="all" baseline="0">
                <a:solidFill>
                  <a:schemeClr val="bg2"/>
                </a:solidFill>
              </a:defRPr>
            </a:lvl1pPr>
          </a:lstStyle>
          <a:p>
            <a:r>
              <a:rPr lang="en-US" dirty="0"/>
              <a:t>CLICK TO EDIT MASTER TITLE STYLE</a:t>
            </a:r>
            <a:endParaRPr lang="en-GB" dirty="0"/>
          </a:p>
        </p:txBody>
      </p:sp>
      <p:sp>
        <p:nvSpPr>
          <p:cNvPr id="3" name="Text Placeholder 2"/>
          <p:cNvSpPr>
            <a:spLocks noGrp="1"/>
          </p:cNvSpPr>
          <p:nvPr>
            <p:ph type="body" sz="quarter" idx="16" hasCustomPrompt="1"/>
          </p:nvPr>
        </p:nvSpPr>
        <p:spPr>
          <a:xfrm>
            <a:off x="1948940" y="6000750"/>
            <a:ext cx="7164000" cy="727098"/>
          </a:xfrm>
        </p:spPr>
        <p:txBody>
          <a:bodyPr anchor="b" anchorCtr="0"/>
          <a:lstStyle>
            <a:lvl1pPr>
              <a:defRPr sz="700">
                <a:solidFill>
                  <a:schemeClr val="tx1">
                    <a:lumMod val="50000"/>
                    <a:lumOff val="50000"/>
                  </a:schemeClr>
                </a:solidFill>
              </a:defRPr>
            </a:lvl1pPr>
          </a:lstStyle>
          <a:p>
            <a:pPr lvl="0"/>
            <a:r>
              <a:rPr lang="en-US" dirty="0"/>
              <a:t>Click to insert references…</a:t>
            </a:r>
            <a:endParaRPr lang="en-GB" dirty="0"/>
          </a:p>
        </p:txBody>
      </p:sp>
    </p:spTree>
    <p:extLst>
      <p:ext uri="{BB962C8B-B14F-4D97-AF65-F5344CB8AC3E}">
        <p14:creationId xmlns:p14="http://schemas.microsoft.com/office/powerpoint/2010/main" val="1429511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8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Title Sub Content">
    <p:spTree>
      <p:nvGrpSpPr>
        <p:cNvPr id="1" name=""/>
        <p:cNvGrpSpPr/>
        <p:nvPr/>
      </p:nvGrpSpPr>
      <p:grpSpPr>
        <a:xfrm>
          <a:off x="0" y="0"/>
          <a:ext cx="0" cy="0"/>
          <a:chOff x="0" y="0"/>
          <a:chExt cx="0" cy="0"/>
        </a:xfrm>
      </p:grpSpPr>
      <p:sp>
        <p:nvSpPr>
          <p:cNvPr id="8" name="Subtitle 2"/>
          <p:cNvSpPr>
            <a:spLocks noGrp="1"/>
          </p:cNvSpPr>
          <p:nvPr>
            <p:ph type="subTitle" idx="14"/>
          </p:nvPr>
        </p:nvSpPr>
        <p:spPr>
          <a:xfrm>
            <a:off x="442800" y="940751"/>
            <a:ext cx="11235796" cy="371897"/>
          </a:xfrm>
          <a:prstGeom prst="rect">
            <a:avLst/>
          </a:prstGeom>
        </p:spPr>
        <p:txBody>
          <a:bodyPr vert="horz" wrap="square" lIns="0" tIns="0" rIns="0" bIns="0" rtlCol="0" anchor="t" anchorCtr="0">
            <a:spAutoFit/>
          </a:bodyPr>
          <a:lstStyle>
            <a:lvl1pPr>
              <a:defRPr lang="de-CH" sz="1867" dirty="0">
                <a:solidFill>
                  <a:schemeClr val="accent3"/>
                </a:solidFill>
              </a:defRPr>
            </a:lvl1pPr>
          </a:lstStyle>
          <a:p>
            <a:pPr lvl="0">
              <a:lnSpc>
                <a:spcPts val="2880"/>
              </a:lnSpc>
              <a:spcAft>
                <a:spcPts val="0"/>
              </a:spcAft>
            </a:pPr>
            <a:endParaRPr lang="en-GB" dirty="0"/>
          </a:p>
        </p:txBody>
      </p:sp>
      <p:sp>
        <p:nvSpPr>
          <p:cNvPr id="9" name="Text Placeholder 8"/>
          <p:cNvSpPr>
            <a:spLocks noGrp="1"/>
          </p:cNvSpPr>
          <p:nvPr>
            <p:ph type="body" sz="quarter" idx="15"/>
          </p:nvPr>
        </p:nvSpPr>
        <p:spPr>
          <a:xfrm>
            <a:off x="442913" y="1916113"/>
            <a:ext cx="11306175" cy="400843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hasCustomPrompt="1"/>
          </p:nvPr>
        </p:nvSpPr>
        <p:spPr/>
        <p:txBody>
          <a:bodyPr/>
          <a:lstStyle>
            <a:lvl1pPr>
              <a:defRPr sz="1800" cap="none">
                <a:solidFill>
                  <a:schemeClr val="bg2"/>
                </a:solidFill>
              </a:defRPr>
            </a:lvl1pPr>
          </a:lstStyle>
          <a:p>
            <a:r>
              <a:rPr lang="en-US" dirty="0"/>
              <a:t>CLICK TO EDIT MASTER TITLE STYLE</a:t>
            </a:r>
            <a:endParaRPr lang="en-GB" dirty="0"/>
          </a:p>
        </p:txBody>
      </p:sp>
      <p:sp>
        <p:nvSpPr>
          <p:cNvPr id="5" name="Text Placeholder 2"/>
          <p:cNvSpPr>
            <a:spLocks noGrp="1"/>
          </p:cNvSpPr>
          <p:nvPr>
            <p:ph type="body" sz="quarter" idx="16" hasCustomPrompt="1"/>
          </p:nvPr>
        </p:nvSpPr>
        <p:spPr>
          <a:xfrm>
            <a:off x="1948940" y="6000750"/>
            <a:ext cx="7164000" cy="727098"/>
          </a:xfrm>
        </p:spPr>
        <p:txBody>
          <a:bodyPr anchor="b" anchorCtr="0"/>
          <a:lstStyle>
            <a:lvl1pPr>
              <a:defRPr sz="700">
                <a:solidFill>
                  <a:schemeClr val="tx1">
                    <a:lumMod val="50000"/>
                    <a:lumOff val="50000"/>
                  </a:schemeClr>
                </a:solidFill>
              </a:defRPr>
            </a:lvl1pPr>
          </a:lstStyle>
          <a:p>
            <a:pPr lvl="0"/>
            <a:r>
              <a:rPr lang="en-US" dirty="0"/>
              <a:t>Click to insert references…</a:t>
            </a:r>
            <a:endParaRPr lang="en-GB" dirty="0"/>
          </a:p>
        </p:txBody>
      </p:sp>
    </p:spTree>
    <p:extLst>
      <p:ext uri="{BB962C8B-B14F-4D97-AF65-F5344CB8AC3E}">
        <p14:creationId xmlns:p14="http://schemas.microsoft.com/office/powerpoint/2010/main" val="3319567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Ti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sz="1800" cap="none">
                <a:solidFill>
                  <a:schemeClr val="bg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8597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Full Image Only" preserve="1">
  <p:cSld name="Full Image Only">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185747"/>
          </a:xfrm>
          <a:prstGeom prst="rect">
            <a:avLst/>
          </a:prstGeom>
        </p:spPr>
        <p:txBody>
          <a:bodyPr tIns="540000" anchor="ctr"/>
          <a:lstStyle>
            <a:lvl1pPr algn="ctr">
              <a:defRPr>
                <a:solidFill>
                  <a:schemeClr val="tx1"/>
                </a:solidFill>
              </a:defRPr>
            </a:lvl1pPr>
          </a:lstStyle>
          <a:p>
            <a:endParaRPr lang="en-GB" dirty="0"/>
          </a:p>
        </p:txBody>
      </p:sp>
      <p:cxnSp>
        <p:nvCxnSpPr>
          <p:cNvPr id="3" name="Straight Connector 2"/>
          <p:cNvCxnSpPr/>
          <p:nvPr userDrawn="1"/>
        </p:nvCxnSpPr>
        <p:spPr>
          <a:xfrm>
            <a:off x="0" y="6191309"/>
            <a:ext cx="12192000" cy="0"/>
          </a:xfrm>
          <a:prstGeom prst="line">
            <a:avLst/>
          </a:prstGeom>
          <a:ln w="12700">
            <a:solidFill>
              <a:srgbClr val="E5004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reserve="1">
  <p:cSld name="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56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1_Content with Bullets">
    <p:spTree>
      <p:nvGrpSpPr>
        <p:cNvPr id="1" name=""/>
        <p:cNvGrpSpPr/>
        <p:nvPr/>
      </p:nvGrpSpPr>
      <p:grpSpPr>
        <a:xfrm>
          <a:off x="0" y="0"/>
          <a:ext cx="0" cy="0"/>
          <a:chOff x="0" y="0"/>
          <a:chExt cx="0" cy="0"/>
        </a:xfrm>
      </p:grpSpPr>
      <p:sp>
        <p:nvSpPr>
          <p:cNvPr id="2" name="Rectangle 1"/>
          <p:cNvSpPr/>
          <p:nvPr userDrawn="1"/>
        </p:nvSpPr>
        <p:spPr>
          <a:xfrm>
            <a:off x="0" y="6105307"/>
            <a:ext cx="12192000" cy="13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3" name="Title 2"/>
          <p:cNvSpPr>
            <a:spLocks noGrp="1"/>
          </p:cNvSpPr>
          <p:nvPr>
            <p:ph type="title"/>
          </p:nvPr>
        </p:nvSpPr>
        <p:spPr>
          <a:xfrm>
            <a:off x="442913" y="3428999"/>
            <a:ext cx="5653087" cy="2063217"/>
          </a:xfrm>
        </p:spPr>
        <p:txBody>
          <a:bodyPr anchor="t"/>
          <a:lstStyle>
            <a:lvl1pPr>
              <a:defRPr sz="2400">
                <a:solidFill>
                  <a:schemeClr val="bg2"/>
                </a:solidFill>
              </a:defRPr>
            </a:lvl1pPr>
          </a:lstStyle>
          <a:p>
            <a:r>
              <a:rPr lang="en-US" dirty="0"/>
              <a:t>Click to edit Master title style</a:t>
            </a:r>
            <a:endParaRPr lang="en-GB" dirty="0"/>
          </a:p>
        </p:txBody>
      </p:sp>
      <p:sp>
        <p:nvSpPr>
          <p:cNvPr id="8" name="Rectangle 6"/>
          <p:cNvSpPr>
            <a:spLocks noChangeArrowheads="1"/>
          </p:cNvSpPr>
          <p:nvPr userDrawn="1"/>
        </p:nvSpPr>
        <p:spPr bwMode="auto">
          <a:xfrm>
            <a:off x="0" y="-9525"/>
            <a:ext cx="122015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21" name="Group 20"/>
          <p:cNvGrpSpPr/>
          <p:nvPr userDrawn="1"/>
        </p:nvGrpSpPr>
        <p:grpSpPr>
          <a:xfrm>
            <a:off x="4803775" y="2108200"/>
            <a:ext cx="7397751" cy="4749801"/>
            <a:chOff x="4803775" y="2108200"/>
            <a:chExt cx="7397751" cy="4749801"/>
          </a:xfrm>
        </p:grpSpPr>
        <p:sp>
          <p:nvSpPr>
            <p:cNvPr id="16" name="Freeform 15"/>
            <p:cNvSpPr>
              <a:spLocks/>
            </p:cNvSpPr>
            <p:nvPr userDrawn="1"/>
          </p:nvSpPr>
          <p:spPr bwMode="auto">
            <a:xfrm>
              <a:off x="8912225" y="2108200"/>
              <a:ext cx="3289300" cy="1430338"/>
            </a:xfrm>
            <a:custGeom>
              <a:avLst/>
              <a:gdLst>
                <a:gd name="T0" fmla="*/ 345 w 345"/>
                <a:gd name="T1" fmla="*/ 87 h 150"/>
                <a:gd name="T2" fmla="*/ 0 w 345"/>
                <a:gd name="T3" fmla="*/ 0 h 150"/>
                <a:gd name="T4" fmla="*/ 11 w 345"/>
                <a:gd name="T5" fmla="*/ 7 h 150"/>
                <a:gd name="T6" fmla="*/ 345 w 345"/>
                <a:gd name="T7" fmla="*/ 150 h 150"/>
                <a:gd name="T8" fmla="*/ 345 w 345"/>
                <a:gd name="T9" fmla="*/ 87 h 150"/>
              </a:gdLst>
              <a:ahLst/>
              <a:cxnLst>
                <a:cxn ang="0">
                  <a:pos x="T0" y="T1"/>
                </a:cxn>
                <a:cxn ang="0">
                  <a:pos x="T2" y="T3"/>
                </a:cxn>
                <a:cxn ang="0">
                  <a:pos x="T4" y="T5"/>
                </a:cxn>
                <a:cxn ang="0">
                  <a:pos x="T6" y="T7"/>
                </a:cxn>
                <a:cxn ang="0">
                  <a:pos x="T8" y="T9"/>
                </a:cxn>
              </a:cxnLst>
              <a:rect l="0" t="0" r="r" b="b"/>
              <a:pathLst>
                <a:path w="345" h="150">
                  <a:moveTo>
                    <a:pt x="345" y="87"/>
                  </a:moveTo>
                  <a:cubicBezTo>
                    <a:pt x="233" y="52"/>
                    <a:pt x="117" y="23"/>
                    <a:pt x="0" y="0"/>
                  </a:cubicBezTo>
                  <a:cubicBezTo>
                    <a:pt x="3" y="2"/>
                    <a:pt x="7" y="5"/>
                    <a:pt x="11" y="7"/>
                  </a:cubicBezTo>
                  <a:cubicBezTo>
                    <a:pt x="127" y="50"/>
                    <a:pt x="238" y="98"/>
                    <a:pt x="345" y="150"/>
                  </a:cubicBezTo>
                  <a:lnTo>
                    <a:pt x="345" y="8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6"/>
            <p:cNvSpPr>
              <a:spLocks/>
            </p:cNvSpPr>
            <p:nvPr userDrawn="1"/>
          </p:nvSpPr>
          <p:spPr bwMode="auto">
            <a:xfrm>
              <a:off x="9017000" y="2174875"/>
              <a:ext cx="3184525" cy="2574925"/>
            </a:xfrm>
            <a:custGeom>
              <a:avLst/>
              <a:gdLst>
                <a:gd name="T0" fmla="*/ 228 w 334"/>
                <a:gd name="T1" fmla="*/ 180 h 270"/>
                <a:gd name="T2" fmla="*/ 334 w 334"/>
                <a:gd name="T3" fmla="*/ 270 h 270"/>
                <a:gd name="T4" fmla="*/ 334 w 334"/>
                <a:gd name="T5" fmla="*/ 143 h 270"/>
                <a:gd name="T6" fmla="*/ 0 w 334"/>
                <a:gd name="T7" fmla="*/ 0 h 270"/>
                <a:gd name="T8" fmla="*/ 229 w 334"/>
                <a:gd name="T9" fmla="*/ 179 h 270"/>
                <a:gd name="T10" fmla="*/ 228 w 334"/>
                <a:gd name="T11" fmla="*/ 180 h 270"/>
              </a:gdLst>
              <a:ahLst/>
              <a:cxnLst>
                <a:cxn ang="0">
                  <a:pos x="T0" y="T1"/>
                </a:cxn>
                <a:cxn ang="0">
                  <a:pos x="T2" y="T3"/>
                </a:cxn>
                <a:cxn ang="0">
                  <a:pos x="T4" y="T5"/>
                </a:cxn>
                <a:cxn ang="0">
                  <a:pos x="T6" y="T7"/>
                </a:cxn>
                <a:cxn ang="0">
                  <a:pos x="T8" y="T9"/>
                </a:cxn>
                <a:cxn ang="0">
                  <a:pos x="T10" y="T11"/>
                </a:cxn>
              </a:cxnLst>
              <a:rect l="0" t="0" r="r" b="b"/>
              <a:pathLst>
                <a:path w="334" h="270">
                  <a:moveTo>
                    <a:pt x="228" y="180"/>
                  </a:moveTo>
                  <a:cubicBezTo>
                    <a:pt x="264" y="209"/>
                    <a:pt x="300" y="240"/>
                    <a:pt x="334" y="270"/>
                  </a:cubicBezTo>
                  <a:cubicBezTo>
                    <a:pt x="334" y="143"/>
                    <a:pt x="334" y="143"/>
                    <a:pt x="334" y="143"/>
                  </a:cubicBezTo>
                  <a:cubicBezTo>
                    <a:pt x="227" y="91"/>
                    <a:pt x="116" y="43"/>
                    <a:pt x="0" y="0"/>
                  </a:cubicBezTo>
                  <a:cubicBezTo>
                    <a:pt x="81" y="57"/>
                    <a:pt x="156" y="117"/>
                    <a:pt x="229" y="179"/>
                  </a:cubicBezTo>
                  <a:cubicBezTo>
                    <a:pt x="228" y="180"/>
                    <a:pt x="228" y="180"/>
                    <a:pt x="228" y="18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7"/>
            <p:cNvSpPr>
              <a:spLocks/>
            </p:cNvSpPr>
            <p:nvPr userDrawn="1"/>
          </p:nvSpPr>
          <p:spPr bwMode="auto">
            <a:xfrm>
              <a:off x="5205413" y="4873625"/>
              <a:ext cx="6996113" cy="1984375"/>
            </a:xfrm>
            <a:custGeom>
              <a:avLst/>
              <a:gdLst>
                <a:gd name="T0" fmla="*/ 37 w 734"/>
                <a:gd name="T1" fmla="*/ 208 h 208"/>
                <a:gd name="T2" fmla="*/ 734 w 734"/>
                <a:gd name="T3" fmla="*/ 77 h 208"/>
                <a:gd name="T4" fmla="*/ 734 w 734"/>
                <a:gd name="T5" fmla="*/ 0 h 208"/>
                <a:gd name="T6" fmla="*/ 0 w 734"/>
                <a:gd name="T7" fmla="*/ 208 h 208"/>
                <a:gd name="T8" fmla="*/ 37 w 734"/>
                <a:gd name="T9" fmla="*/ 208 h 208"/>
              </a:gdLst>
              <a:ahLst/>
              <a:cxnLst>
                <a:cxn ang="0">
                  <a:pos x="T0" y="T1"/>
                </a:cxn>
                <a:cxn ang="0">
                  <a:pos x="T2" y="T3"/>
                </a:cxn>
                <a:cxn ang="0">
                  <a:pos x="T4" y="T5"/>
                </a:cxn>
                <a:cxn ang="0">
                  <a:pos x="T6" y="T7"/>
                </a:cxn>
                <a:cxn ang="0">
                  <a:pos x="T8" y="T9"/>
                </a:cxn>
              </a:cxnLst>
              <a:rect l="0" t="0" r="r" b="b"/>
              <a:pathLst>
                <a:path w="734" h="208">
                  <a:moveTo>
                    <a:pt x="37" y="208"/>
                  </a:moveTo>
                  <a:cubicBezTo>
                    <a:pt x="260" y="139"/>
                    <a:pt x="494" y="94"/>
                    <a:pt x="734" y="77"/>
                  </a:cubicBezTo>
                  <a:cubicBezTo>
                    <a:pt x="734" y="0"/>
                    <a:pt x="734" y="0"/>
                    <a:pt x="734" y="0"/>
                  </a:cubicBezTo>
                  <a:cubicBezTo>
                    <a:pt x="476" y="40"/>
                    <a:pt x="229" y="111"/>
                    <a:pt x="0" y="208"/>
                  </a:cubicBezTo>
                  <a:lnTo>
                    <a:pt x="37"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8"/>
            <p:cNvSpPr>
              <a:spLocks/>
            </p:cNvSpPr>
            <p:nvPr userDrawn="1"/>
          </p:nvSpPr>
          <p:spPr bwMode="auto">
            <a:xfrm>
              <a:off x="4803775" y="3890963"/>
              <a:ext cx="7397750" cy="2967038"/>
            </a:xfrm>
            <a:custGeom>
              <a:avLst/>
              <a:gdLst>
                <a:gd name="T0" fmla="*/ 776 w 776"/>
                <a:gd name="T1" fmla="*/ 89 h 311"/>
                <a:gd name="T2" fmla="*/ 671 w 776"/>
                <a:gd name="T3" fmla="*/ 0 h 311"/>
                <a:gd name="T4" fmla="*/ 0 w 776"/>
                <a:gd name="T5" fmla="*/ 311 h 311"/>
                <a:gd name="T6" fmla="*/ 43 w 776"/>
                <a:gd name="T7" fmla="*/ 311 h 311"/>
                <a:gd name="T8" fmla="*/ 776 w 776"/>
                <a:gd name="T9" fmla="*/ 103 h 311"/>
                <a:gd name="T10" fmla="*/ 776 w 776"/>
                <a:gd name="T11" fmla="*/ 89 h 311"/>
              </a:gdLst>
              <a:ahLst/>
              <a:cxnLst>
                <a:cxn ang="0">
                  <a:pos x="T0" y="T1"/>
                </a:cxn>
                <a:cxn ang="0">
                  <a:pos x="T2" y="T3"/>
                </a:cxn>
                <a:cxn ang="0">
                  <a:pos x="T4" y="T5"/>
                </a:cxn>
                <a:cxn ang="0">
                  <a:pos x="T6" y="T7"/>
                </a:cxn>
                <a:cxn ang="0">
                  <a:pos x="T8" y="T9"/>
                </a:cxn>
                <a:cxn ang="0">
                  <a:pos x="T10" y="T11"/>
                </a:cxn>
              </a:cxnLst>
              <a:rect l="0" t="0" r="r" b="b"/>
              <a:pathLst>
                <a:path w="776" h="311">
                  <a:moveTo>
                    <a:pt x="776" y="89"/>
                  </a:moveTo>
                  <a:cubicBezTo>
                    <a:pt x="742" y="59"/>
                    <a:pt x="707" y="29"/>
                    <a:pt x="671" y="0"/>
                  </a:cubicBezTo>
                  <a:cubicBezTo>
                    <a:pt x="428" y="79"/>
                    <a:pt x="203" y="185"/>
                    <a:pt x="0" y="311"/>
                  </a:cubicBezTo>
                  <a:cubicBezTo>
                    <a:pt x="43" y="311"/>
                    <a:pt x="43" y="311"/>
                    <a:pt x="43" y="311"/>
                  </a:cubicBezTo>
                  <a:cubicBezTo>
                    <a:pt x="272" y="214"/>
                    <a:pt x="518" y="143"/>
                    <a:pt x="776" y="103"/>
                  </a:cubicBezTo>
                  <a:lnTo>
                    <a:pt x="776" y="8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5" name="Group 24"/>
          <p:cNvGrpSpPr/>
          <p:nvPr userDrawn="1"/>
        </p:nvGrpSpPr>
        <p:grpSpPr>
          <a:xfrm>
            <a:off x="4504531" y="1462076"/>
            <a:ext cx="3173411" cy="1141425"/>
            <a:chOff x="4214813" y="817826"/>
            <a:chExt cx="4143637" cy="1490400"/>
          </a:xfrm>
          <a:effectLst>
            <a:outerShdw blurRad="152400" dist="317500" dir="5400000" sx="90000" sy="-19000" rotWithShape="0">
              <a:prstClr val="black">
                <a:alpha val="15000"/>
              </a:prstClr>
            </a:outerShdw>
          </a:effectLst>
        </p:grpSpPr>
        <p:sp>
          <p:nvSpPr>
            <p:cNvPr id="26" name="Freeform 7"/>
            <p:cNvSpPr>
              <a:spLocks/>
            </p:cNvSpPr>
            <p:nvPr userDrawn="1"/>
          </p:nvSpPr>
          <p:spPr bwMode="auto">
            <a:xfrm>
              <a:off x="4214813" y="1325563"/>
              <a:ext cx="2335213" cy="982663"/>
            </a:xfrm>
            <a:custGeom>
              <a:avLst/>
              <a:gdLst>
                <a:gd name="T0" fmla="*/ 212 w 245"/>
                <a:gd name="T1" fmla="*/ 0 h 103"/>
                <a:gd name="T2" fmla="*/ 0 w 245"/>
                <a:gd name="T3" fmla="*/ 103 h 103"/>
                <a:gd name="T4" fmla="*/ 6 w 245"/>
                <a:gd name="T5" fmla="*/ 101 h 103"/>
                <a:gd name="T6" fmla="*/ 245 w 245"/>
                <a:gd name="T7" fmla="*/ 28 h 103"/>
                <a:gd name="T8" fmla="*/ 212 w 245"/>
                <a:gd name="T9" fmla="*/ 0 h 103"/>
              </a:gdLst>
              <a:ahLst/>
              <a:cxnLst>
                <a:cxn ang="0">
                  <a:pos x="T0" y="T1"/>
                </a:cxn>
                <a:cxn ang="0">
                  <a:pos x="T2" y="T3"/>
                </a:cxn>
                <a:cxn ang="0">
                  <a:pos x="T4" y="T5"/>
                </a:cxn>
                <a:cxn ang="0">
                  <a:pos x="T6" y="T7"/>
                </a:cxn>
                <a:cxn ang="0">
                  <a:pos x="T8" y="T9"/>
                </a:cxn>
              </a:cxnLst>
              <a:rect l="0" t="0" r="r" b="b"/>
              <a:pathLst>
                <a:path w="245" h="103">
                  <a:moveTo>
                    <a:pt x="212" y="0"/>
                  </a:moveTo>
                  <a:cubicBezTo>
                    <a:pt x="135" y="25"/>
                    <a:pt x="63" y="60"/>
                    <a:pt x="0" y="103"/>
                  </a:cubicBezTo>
                  <a:cubicBezTo>
                    <a:pt x="2" y="102"/>
                    <a:pt x="4" y="101"/>
                    <a:pt x="6" y="101"/>
                  </a:cubicBezTo>
                  <a:cubicBezTo>
                    <a:pt x="79" y="66"/>
                    <a:pt x="160" y="41"/>
                    <a:pt x="245" y="28"/>
                  </a:cubicBezTo>
                  <a:cubicBezTo>
                    <a:pt x="235" y="18"/>
                    <a:pt x="224" y="9"/>
                    <a:pt x="212" y="0"/>
                  </a:cubicBezTo>
                </a:path>
              </a:pathLst>
            </a:custGeom>
            <a:solidFill>
              <a:schemeClr val="accent6">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9"/>
            <p:cNvSpPr>
              <a:spLocks/>
            </p:cNvSpPr>
            <p:nvPr userDrawn="1"/>
          </p:nvSpPr>
          <p:spPr bwMode="auto">
            <a:xfrm>
              <a:off x="5597525" y="817826"/>
              <a:ext cx="2058987" cy="695326"/>
            </a:xfrm>
            <a:custGeom>
              <a:avLst/>
              <a:gdLst>
                <a:gd name="T0" fmla="*/ 216 w 216"/>
                <a:gd name="T1" fmla="*/ 70 h 73"/>
                <a:gd name="T2" fmla="*/ 0 w 216"/>
                <a:gd name="T3" fmla="*/ 0 h 73"/>
                <a:gd name="T4" fmla="*/ 4 w 216"/>
                <a:gd name="T5" fmla="*/ 2 h 73"/>
                <a:gd name="T6" fmla="*/ 155 w 216"/>
                <a:gd name="T7" fmla="*/ 73 h 73"/>
                <a:gd name="T8" fmla="*/ 216 w 216"/>
                <a:gd name="T9" fmla="*/ 70 h 73"/>
              </a:gdLst>
              <a:ahLst/>
              <a:cxnLst>
                <a:cxn ang="0">
                  <a:pos x="T0" y="T1"/>
                </a:cxn>
                <a:cxn ang="0">
                  <a:pos x="T2" y="T3"/>
                </a:cxn>
                <a:cxn ang="0">
                  <a:pos x="T4" y="T5"/>
                </a:cxn>
                <a:cxn ang="0">
                  <a:pos x="T6" y="T7"/>
                </a:cxn>
                <a:cxn ang="0">
                  <a:pos x="T8" y="T9"/>
                </a:cxn>
              </a:cxnLst>
              <a:rect l="0" t="0" r="r" b="b"/>
              <a:pathLst>
                <a:path w="216" h="73">
                  <a:moveTo>
                    <a:pt x="216" y="70"/>
                  </a:moveTo>
                  <a:cubicBezTo>
                    <a:pt x="149" y="39"/>
                    <a:pt x="77" y="15"/>
                    <a:pt x="0" y="0"/>
                  </a:cubicBezTo>
                  <a:cubicBezTo>
                    <a:pt x="2" y="0"/>
                    <a:pt x="3" y="1"/>
                    <a:pt x="4" y="2"/>
                  </a:cubicBezTo>
                  <a:cubicBezTo>
                    <a:pt x="58" y="21"/>
                    <a:pt x="108" y="46"/>
                    <a:pt x="155" y="73"/>
                  </a:cubicBezTo>
                  <a:cubicBezTo>
                    <a:pt x="175" y="71"/>
                    <a:pt x="195" y="70"/>
                    <a:pt x="216" y="70"/>
                  </a:cubicBezTo>
                  <a:close/>
                </a:path>
              </a:pathLst>
            </a:custGeom>
            <a:solidFill>
              <a:schemeClr val="accent5">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0"/>
            <p:cNvSpPr>
              <a:spLocks/>
            </p:cNvSpPr>
            <p:nvPr userDrawn="1"/>
          </p:nvSpPr>
          <p:spPr bwMode="auto">
            <a:xfrm>
              <a:off x="7061463" y="1484575"/>
              <a:ext cx="1296987" cy="373063"/>
            </a:xfrm>
            <a:custGeom>
              <a:avLst/>
              <a:gdLst>
                <a:gd name="T0" fmla="*/ 61 w 136"/>
                <a:gd name="T1" fmla="*/ 0 h 39"/>
                <a:gd name="T2" fmla="*/ 0 w 136"/>
                <a:gd name="T3" fmla="*/ 3 h 39"/>
                <a:gd name="T4" fmla="*/ 43 w 136"/>
                <a:gd name="T5" fmla="*/ 30 h 39"/>
                <a:gd name="T6" fmla="*/ 136 w 136"/>
                <a:gd name="T7" fmla="*/ 39 h 39"/>
                <a:gd name="T8" fmla="*/ 61 w 136"/>
                <a:gd name="T9" fmla="*/ 0 h 39"/>
              </a:gdLst>
              <a:ahLst/>
              <a:cxnLst>
                <a:cxn ang="0">
                  <a:pos x="T0" y="T1"/>
                </a:cxn>
                <a:cxn ang="0">
                  <a:pos x="T2" y="T3"/>
                </a:cxn>
                <a:cxn ang="0">
                  <a:pos x="T4" y="T5"/>
                </a:cxn>
                <a:cxn ang="0">
                  <a:pos x="T6" y="T7"/>
                </a:cxn>
                <a:cxn ang="0">
                  <a:pos x="T8" y="T9"/>
                </a:cxn>
              </a:cxnLst>
              <a:rect l="0" t="0" r="r" b="b"/>
              <a:pathLst>
                <a:path w="136" h="39">
                  <a:moveTo>
                    <a:pt x="61" y="0"/>
                  </a:moveTo>
                  <a:cubicBezTo>
                    <a:pt x="40" y="0"/>
                    <a:pt x="20" y="1"/>
                    <a:pt x="0" y="3"/>
                  </a:cubicBezTo>
                  <a:cubicBezTo>
                    <a:pt x="15" y="12"/>
                    <a:pt x="29" y="21"/>
                    <a:pt x="43" y="30"/>
                  </a:cubicBezTo>
                  <a:cubicBezTo>
                    <a:pt x="74" y="32"/>
                    <a:pt x="105" y="35"/>
                    <a:pt x="136" y="39"/>
                  </a:cubicBezTo>
                  <a:cubicBezTo>
                    <a:pt x="112" y="25"/>
                    <a:pt x="87" y="12"/>
                    <a:pt x="61" y="0"/>
                  </a:cubicBezTo>
                  <a:close/>
                </a:path>
              </a:pathLst>
            </a:custGeom>
            <a:solidFill>
              <a:schemeClr val="accent6">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11"/>
            <p:cNvSpPr>
              <a:spLocks/>
            </p:cNvSpPr>
            <p:nvPr userDrawn="1"/>
          </p:nvSpPr>
          <p:spPr bwMode="auto">
            <a:xfrm>
              <a:off x="4262438" y="836875"/>
              <a:ext cx="3222625" cy="1439863"/>
            </a:xfrm>
            <a:custGeom>
              <a:avLst/>
              <a:gdLst>
                <a:gd name="T0" fmla="*/ 295 w 338"/>
                <a:gd name="T1" fmla="*/ 71 h 151"/>
                <a:gd name="T2" fmla="*/ 144 w 338"/>
                <a:gd name="T3" fmla="*/ 0 h 151"/>
                <a:gd name="T4" fmla="*/ 207 w 338"/>
                <a:gd name="T5" fmla="*/ 50 h 151"/>
                <a:gd name="T6" fmla="*/ 207 w 338"/>
                <a:gd name="T7" fmla="*/ 50 h 151"/>
                <a:gd name="T8" fmla="*/ 240 w 338"/>
                <a:gd name="T9" fmla="*/ 78 h 151"/>
                <a:gd name="T10" fmla="*/ 0 w 338"/>
                <a:gd name="T11" fmla="*/ 151 h 151"/>
                <a:gd name="T12" fmla="*/ 262 w 338"/>
                <a:gd name="T13" fmla="*/ 98 h 151"/>
                <a:gd name="T14" fmla="*/ 338 w 338"/>
                <a:gd name="T15" fmla="*/ 98 h 151"/>
                <a:gd name="T16" fmla="*/ 295 w 338"/>
                <a:gd name="T17" fmla="*/ 7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51">
                  <a:moveTo>
                    <a:pt x="295" y="71"/>
                  </a:moveTo>
                  <a:cubicBezTo>
                    <a:pt x="248" y="44"/>
                    <a:pt x="198" y="19"/>
                    <a:pt x="144" y="0"/>
                  </a:cubicBezTo>
                  <a:cubicBezTo>
                    <a:pt x="166" y="16"/>
                    <a:pt x="187" y="32"/>
                    <a:pt x="207" y="50"/>
                  </a:cubicBezTo>
                  <a:cubicBezTo>
                    <a:pt x="207" y="50"/>
                    <a:pt x="207" y="50"/>
                    <a:pt x="207" y="50"/>
                  </a:cubicBezTo>
                  <a:cubicBezTo>
                    <a:pt x="218" y="59"/>
                    <a:pt x="229" y="68"/>
                    <a:pt x="240" y="78"/>
                  </a:cubicBezTo>
                  <a:cubicBezTo>
                    <a:pt x="155" y="91"/>
                    <a:pt x="74" y="116"/>
                    <a:pt x="0" y="151"/>
                  </a:cubicBezTo>
                  <a:cubicBezTo>
                    <a:pt x="82" y="121"/>
                    <a:pt x="171" y="103"/>
                    <a:pt x="262" y="98"/>
                  </a:cubicBezTo>
                  <a:cubicBezTo>
                    <a:pt x="287" y="97"/>
                    <a:pt x="313" y="97"/>
                    <a:pt x="338" y="98"/>
                  </a:cubicBezTo>
                  <a:cubicBezTo>
                    <a:pt x="324" y="89"/>
                    <a:pt x="310" y="80"/>
                    <a:pt x="295" y="71"/>
                  </a:cubicBezTo>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689110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1_Content with Bullets">
    <p:spTree>
      <p:nvGrpSpPr>
        <p:cNvPr id="1" name=""/>
        <p:cNvGrpSpPr/>
        <p:nvPr/>
      </p:nvGrpSpPr>
      <p:grpSpPr>
        <a:xfrm>
          <a:off x="0" y="0"/>
          <a:ext cx="0" cy="0"/>
          <a:chOff x="0" y="0"/>
          <a:chExt cx="0" cy="0"/>
        </a:xfrm>
      </p:grpSpPr>
      <p:sp>
        <p:nvSpPr>
          <p:cNvPr id="2" name="Rectangle 1"/>
          <p:cNvSpPr/>
          <p:nvPr userDrawn="1"/>
        </p:nvSpPr>
        <p:spPr>
          <a:xfrm>
            <a:off x="0" y="6105307"/>
            <a:ext cx="12192000" cy="13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3" name="Title 2"/>
          <p:cNvSpPr>
            <a:spLocks noGrp="1"/>
          </p:cNvSpPr>
          <p:nvPr>
            <p:ph type="title"/>
          </p:nvPr>
        </p:nvSpPr>
        <p:spPr>
          <a:xfrm>
            <a:off x="442913" y="3428999"/>
            <a:ext cx="5653087" cy="2063217"/>
          </a:xfrm>
        </p:spPr>
        <p:txBody>
          <a:bodyPr anchor="t"/>
          <a:lstStyle>
            <a:lvl1pPr>
              <a:defRPr sz="2400"/>
            </a:lvl1pPr>
          </a:lstStyle>
          <a:p>
            <a:r>
              <a:rPr lang="en-US" dirty="0"/>
              <a:t>Click to edit Master title style</a:t>
            </a:r>
            <a:endParaRPr lang="en-GB" dirty="0"/>
          </a:p>
        </p:txBody>
      </p:sp>
      <p:sp>
        <p:nvSpPr>
          <p:cNvPr id="8" name="Rectangle 6"/>
          <p:cNvSpPr>
            <a:spLocks noChangeArrowheads="1"/>
          </p:cNvSpPr>
          <p:nvPr userDrawn="1"/>
        </p:nvSpPr>
        <p:spPr bwMode="auto">
          <a:xfrm>
            <a:off x="0" y="-9525"/>
            <a:ext cx="122015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21" name="Group 20"/>
          <p:cNvGrpSpPr/>
          <p:nvPr userDrawn="1"/>
        </p:nvGrpSpPr>
        <p:grpSpPr>
          <a:xfrm>
            <a:off x="4803775" y="2108200"/>
            <a:ext cx="7397751" cy="4749801"/>
            <a:chOff x="4803775" y="2108200"/>
            <a:chExt cx="7397751" cy="4749801"/>
          </a:xfrm>
        </p:grpSpPr>
        <p:sp>
          <p:nvSpPr>
            <p:cNvPr id="16" name="Freeform 15"/>
            <p:cNvSpPr>
              <a:spLocks/>
            </p:cNvSpPr>
            <p:nvPr userDrawn="1"/>
          </p:nvSpPr>
          <p:spPr bwMode="auto">
            <a:xfrm>
              <a:off x="8912225" y="2108200"/>
              <a:ext cx="3289300" cy="1430338"/>
            </a:xfrm>
            <a:custGeom>
              <a:avLst/>
              <a:gdLst>
                <a:gd name="T0" fmla="*/ 345 w 345"/>
                <a:gd name="T1" fmla="*/ 87 h 150"/>
                <a:gd name="T2" fmla="*/ 0 w 345"/>
                <a:gd name="T3" fmla="*/ 0 h 150"/>
                <a:gd name="T4" fmla="*/ 11 w 345"/>
                <a:gd name="T5" fmla="*/ 7 h 150"/>
                <a:gd name="T6" fmla="*/ 345 w 345"/>
                <a:gd name="T7" fmla="*/ 150 h 150"/>
                <a:gd name="T8" fmla="*/ 345 w 345"/>
                <a:gd name="T9" fmla="*/ 87 h 150"/>
              </a:gdLst>
              <a:ahLst/>
              <a:cxnLst>
                <a:cxn ang="0">
                  <a:pos x="T0" y="T1"/>
                </a:cxn>
                <a:cxn ang="0">
                  <a:pos x="T2" y="T3"/>
                </a:cxn>
                <a:cxn ang="0">
                  <a:pos x="T4" y="T5"/>
                </a:cxn>
                <a:cxn ang="0">
                  <a:pos x="T6" y="T7"/>
                </a:cxn>
                <a:cxn ang="0">
                  <a:pos x="T8" y="T9"/>
                </a:cxn>
              </a:cxnLst>
              <a:rect l="0" t="0" r="r" b="b"/>
              <a:pathLst>
                <a:path w="345" h="150">
                  <a:moveTo>
                    <a:pt x="345" y="87"/>
                  </a:moveTo>
                  <a:cubicBezTo>
                    <a:pt x="233" y="52"/>
                    <a:pt x="117" y="23"/>
                    <a:pt x="0" y="0"/>
                  </a:cubicBezTo>
                  <a:cubicBezTo>
                    <a:pt x="3" y="2"/>
                    <a:pt x="7" y="5"/>
                    <a:pt x="11" y="7"/>
                  </a:cubicBezTo>
                  <a:cubicBezTo>
                    <a:pt x="127" y="50"/>
                    <a:pt x="238" y="98"/>
                    <a:pt x="345" y="150"/>
                  </a:cubicBezTo>
                  <a:lnTo>
                    <a:pt x="345" y="8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6"/>
            <p:cNvSpPr>
              <a:spLocks/>
            </p:cNvSpPr>
            <p:nvPr userDrawn="1"/>
          </p:nvSpPr>
          <p:spPr bwMode="auto">
            <a:xfrm>
              <a:off x="9017000" y="2174875"/>
              <a:ext cx="3184525" cy="2574925"/>
            </a:xfrm>
            <a:custGeom>
              <a:avLst/>
              <a:gdLst>
                <a:gd name="T0" fmla="*/ 228 w 334"/>
                <a:gd name="T1" fmla="*/ 180 h 270"/>
                <a:gd name="T2" fmla="*/ 334 w 334"/>
                <a:gd name="T3" fmla="*/ 270 h 270"/>
                <a:gd name="T4" fmla="*/ 334 w 334"/>
                <a:gd name="T5" fmla="*/ 143 h 270"/>
                <a:gd name="T6" fmla="*/ 0 w 334"/>
                <a:gd name="T7" fmla="*/ 0 h 270"/>
                <a:gd name="T8" fmla="*/ 229 w 334"/>
                <a:gd name="T9" fmla="*/ 179 h 270"/>
                <a:gd name="T10" fmla="*/ 228 w 334"/>
                <a:gd name="T11" fmla="*/ 180 h 270"/>
              </a:gdLst>
              <a:ahLst/>
              <a:cxnLst>
                <a:cxn ang="0">
                  <a:pos x="T0" y="T1"/>
                </a:cxn>
                <a:cxn ang="0">
                  <a:pos x="T2" y="T3"/>
                </a:cxn>
                <a:cxn ang="0">
                  <a:pos x="T4" y="T5"/>
                </a:cxn>
                <a:cxn ang="0">
                  <a:pos x="T6" y="T7"/>
                </a:cxn>
                <a:cxn ang="0">
                  <a:pos x="T8" y="T9"/>
                </a:cxn>
                <a:cxn ang="0">
                  <a:pos x="T10" y="T11"/>
                </a:cxn>
              </a:cxnLst>
              <a:rect l="0" t="0" r="r" b="b"/>
              <a:pathLst>
                <a:path w="334" h="270">
                  <a:moveTo>
                    <a:pt x="228" y="180"/>
                  </a:moveTo>
                  <a:cubicBezTo>
                    <a:pt x="264" y="209"/>
                    <a:pt x="300" y="240"/>
                    <a:pt x="334" y="270"/>
                  </a:cubicBezTo>
                  <a:cubicBezTo>
                    <a:pt x="334" y="143"/>
                    <a:pt x="334" y="143"/>
                    <a:pt x="334" y="143"/>
                  </a:cubicBezTo>
                  <a:cubicBezTo>
                    <a:pt x="227" y="91"/>
                    <a:pt x="116" y="43"/>
                    <a:pt x="0" y="0"/>
                  </a:cubicBezTo>
                  <a:cubicBezTo>
                    <a:pt x="81" y="57"/>
                    <a:pt x="156" y="117"/>
                    <a:pt x="229" y="179"/>
                  </a:cubicBezTo>
                  <a:cubicBezTo>
                    <a:pt x="228" y="180"/>
                    <a:pt x="228" y="180"/>
                    <a:pt x="228" y="18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7"/>
            <p:cNvSpPr>
              <a:spLocks/>
            </p:cNvSpPr>
            <p:nvPr userDrawn="1"/>
          </p:nvSpPr>
          <p:spPr bwMode="auto">
            <a:xfrm>
              <a:off x="5205413" y="4873625"/>
              <a:ext cx="6996113" cy="1984375"/>
            </a:xfrm>
            <a:custGeom>
              <a:avLst/>
              <a:gdLst>
                <a:gd name="T0" fmla="*/ 37 w 734"/>
                <a:gd name="T1" fmla="*/ 208 h 208"/>
                <a:gd name="T2" fmla="*/ 734 w 734"/>
                <a:gd name="T3" fmla="*/ 77 h 208"/>
                <a:gd name="T4" fmla="*/ 734 w 734"/>
                <a:gd name="T5" fmla="*/ 0 h 208"/>
                <a:gd name="T6" fmla="*/ 0 w 734"/>
                <a:gd name="T7" fmla="*/ 208 h 208"/>
                <a:gd name="T8" fmla="*/ 37 w 734"/>
                <a:gd name="T9" fmla="*/ 208 h 208"/>
              </a:gdLst>
              <a:ahLst/>
              <a:cxnLst>
                <a:cxn ang="0">
                  <a:pos x="T0" y="T1"/>
                </a:cxn>
                <a:cxn ang="0">
                  <a:pos x="T2" y="T3"/>
                </a:cxn>
                <a:cxn ang="0">
                  <a:pos x="T4" y="T5"/>
                </a:cxn>
                <a:cxn ang="0">
                  <a:pos x="T6" y="T7"/>
                </a:cxn>
                <a:cxn ang="0">
                  <a:pos x="T8" y="T9"/>
                </a:cxn>
              </a:cxnLst>
              <a:rect l="0" t="0" r="r" b="b"/>
              <a:pathLst>
                <a:path w="734" h="208">
                  <a:moveTo>
                    <a:pt x="37" y="208"/>
                  </a:moveTo>
                  <a:cubicBezTo>
                    <a:pt x="260" y="139"/>
                    <a:pt x="494" y="94"/>
                    <a:pt x="734" y="77"/>
                  </a:cubicBezTo>
                  <a:cubicBezTo>
                    <a:pt x="734" y="0"/>
                    <a:pt x="734" y="0"/>
                    <a:pt x="734" y="0"/>
                  </a:cubicBezTo>
                  <a:cubicBezTo>
                    <a:pt x="476" y="40"/>
                    <a:pt x="229" y="111"/>
                    <a:pt x="0" y="208"/>
                  </a:cubicBezTo>
                  <a:lnTo>
                    <a:pt x="37"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8"/>
            <p:cNvSpPr>
              <a:spLocks/>
            </p:cNvSpPr>
            <p:nvPr userDrawn="1"/>
          </p:nvSpPr>
          <p:spPr bwMode="auto">
            <a:xfrm>
              <a:off x="4803775" y="3890963"/>
              <a:ext cx="7397750" cy="2967038"/>
            </a:xfrm>
            <a:custGeom>
              <a:avLst/>
              <a:gdLst>
                <a:gd name="T0" fmla="*/ 776 w 776"/>
                <a:gd name="T1" fmla="*/ 89 h 311"/>
                <a:gd name="T2" fmla="*/ 671 w 776"/>
                <a:gd name="T3" fmla="*/ 0 h 311"/>
                <a:gd name="T4" fmla="*/ 0 w 776"/>
                <a:gd name="T5" fmla="*/ 311 h 311"/>
                <a:gd name="T6" fmla="*/ 43 w 776"/>
                <a:gd name="T7" fmla="*/ 311 h 311"/>
                <a:gd name="T8" fmla="*/ 776 w 776"/>
                <a:gd name="T9" fmla="*/ 103 h 311"/>
                <a:gd name="T10" fmla="*/ 776 w 776"/>
                <a:gd name="T11" fmla="*/ 89 h 311"/>
              </a:gdLst>
              <a:ahLst/>
              <a:cxnLst>
                <a:cxn ang="0">
                  <a:pos x="T0" y="T1"/>
                </a:cxn>
                <a:cxn ang="0">
                  <a:pos x="T2" y="T3"/>
                </a:cxn>
                <a:cxn ang="0">
                  <a:pos x="T4" y="T5"/>
                </a:cxn>
                <a:cxn ang="0">
                  <a:pos x="T6" y="T7"/>
                </a:cxn>
                <a:cxn ang="0">
                  <a:pos x="T8" y="T9"/>
                </a:cxn>
                <a:cxn ang="0">
                  <a:pos x="T10" y="T11"/>
                </a:cxn>
              </a:cxnLst>
              <a:rect l="0" t="0" r="r" b="b"/>
              <a:pathLst>
                <a:path w="776" h="311">
                  <a:moveTo>
                    <a:pt x="776" y="89"/>
                  </a:moveTo>
                  <a:cubicBezTo>
                    <a:pt x="742" y="59"/>
                    <a:pt x="707" y="29"/>
                    <a:pt x="671" y="0"/>
                  </a:cubicBezTo>
                  <a:cubicBezTo>
                    <a:pt x="428" y="79"/>
                    <a:pt x="203" y="185"/>
                    <a:pt x="0" y="311"/>
                  </a:cubicBezTo>
                  <a:cubicBezTo>
                    <a:pt x="43" y="311"/>
                    <a:pt x="43" y="311"/>
                    <a:pt x="43" y="311"/>
                  </a:cubicBezTo>
                  <a:cubicBezTo>
                    <a:pt x="272" y="214"/>
                    <a:pt x="518" y="143"/>
                    <a:pt x="776" y="103"/>
                  </a:cubicBezTo>
                  <a:lnTo>
                    <a:pt x="776" y="8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23686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Bullets" preserve="1" userDrawn="1">
  <p:cSld name="1_Content with Bullets">
    <p:spTree>
      <p:nvGrpSpPr>
        <p:cNvPr id="1" name=""/>
        <p:cNvGrpSpPr/>
        <p:nvPr/>
      </p:nvGrpSpPr>
      <p:grpSpPr>
        <a:xfrm>
          <a:off x="0" y="0"/>
          <a:ext cx="0" cy="0"/>
          <a:chOff x="0" y="0"/>
          <a:chExt cx="0" cy="0"/>
        </a:xfrm>
      </p:grpSpPr>
      <p:sp>
        <p:nvSpPr>
          <p:cNvPr id="2" name="Rectangle 1"/>
          <p:cNvSpPr/>
          <p:nvPr userDrawn="1"/>
        </p:nvSpPr>
        <p:spPr>
          <a:xfrm>
            <a:off x="0" y="6105307"/>
            <a:ext cx="12192000" cy="13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3" name="Title 2"/>
          <p:cNvSpPr>
            <a:spLocks noGrp="1"/>
          </p:cNvSpPr>
          <p:nvPr>
            <p:ph type="title"/>
          </p:nvPr>
        </p:nvSpPr>
        <p:spPr>
          <a:xfrm>
            <a:off x="442913" y="3428999"/>
            <a:ext cx="5653087" cy="2063217"/>
          </a:xfrm>
        </p:spPr>
        <p:txBody>
          <a:bodyPr anchor="t"/>
          <a:lstStyle>
            <a:lvl1pPr>
              <a:defRPr sz="2400"/>
            </a:lvl1pPr>
          </a:lstStyle>
          <a:p>
            <a:r>
              <a:rPr lang="en-US" dirty="0"/>
              <a:t>Click to edit Master title style</a:t>
            </a:r>
            <a:endParaRPr lang="en-GB" dirty="0"/>
          </a:p>
        </p:txBody>
      </p:sp>
      <p:sp>
        <p:nvSpPr>
          <p:cNvPr id="8" name="Rectangle 6"/>
          <p:cNvSpPr>
            <a:spLocks noChangeArrowheads="1"/>
          </p:cNvSpPr>
          <p:nvPr userDrawn="1"/>
        </p:nvSpPr>
        <p:spPr bwMode="auto">
          <a:xfrm>
            <a:off x="0" y="-9525"/>
            <a:ext cx="122015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21" name="Group 20"/>
          <p:cNvGrpSpPr/>
          <p:nvPr userDrawn="1"/>
        </p:nvGrpSpPr>
        <p:grpSpPr>
          <a:xfrm>
            <a:off x="4803775" y="2108200"/>
            <a:ext cx="7397751" cy="4749801"/>
            <a:chOff x="4803775" y="2108200"/>
            <a:chExt cx="7397751" cy="4749801"/>
          </a:xfrm>
        </p:grpSpPr>
        <p:sp>
          <p:nvSpPr>
            <p:cNvPr id="16" name="Freeform 15"/>
            <p:cNvSpPr>
              <a:spLocks/>
            </p:cNvSpPr>
            <p:nvPr userDrawn="1"/>
          </p:nvSpPr>
          <p:spPr bwMode="auto">
            <a:xfrm>
              <a:off x="8912225" y="2108200"/>
              <a:ext cx="3289300" cy="1430338"/>
            </a:xfrm>
            <a:custGeom>
              <a:avLst/>
              <a:gdLst>
                <a:gd name="T0" fmla="*/ 345 w 345"/>
                <a:gd name="T1" fmla="*/ 87 h 150"/>
                <a:gd name="T2" fmla="*/ 0 w 345"/>
                <a:gd name="T3" fmla="*/ 0 h 150"/>
                <a:gd name="T4" fmla="*/ 11 w 345"/>
                <a:gd name="T5" fmla="*/ 7 h 150"/>
                <a:gd name="T6" fmla="*/ 345 w 345"/>
                <a:gd name="T7" fmla="*/ 150 h 150"/>
                <a:gd name="T8" fmla="*/ 345 w 345"/>
                <a:gd name="T9" fmla="*/ 87 h 150"/>
              </a:gdLst>
              <a:ahLst/>
              <a:cxnLst>
                <a:cxn ang="0">
                  <a:pos x="T0" y="T1"/>
                </a:cxn>
                <a:cxn ang="0">
                  <a:pos x="T2" y="T3"/>
                </a:cxn>
                <a:cxn ang="0">
                  <a:pos x="T4" y="T5"/>
                </a:cxn>
                <a:cxn ang="0">
                  <a:pos x="T6" y="T7"/>
                </a:cxn>
                <a:cxn ang="0">
                  <a:pos x="T8" y="T9"/>
                </a:cxn>
              </a:cxnLst>
              <a:rect l="0" t="0" r="r" b="b"/>
              <a:pathLst>
                <a:path w="345" h="150">
                  <a:moveTo>
                    <a:pt x="345" y="87"/>
                  </a:moveTo>
                  <a:cubicBezTo>
                    <a:pt x="233" y="52"/>
                    <a:pt x="117" y="23"/>
                    <a:pt x="0" y="0"/>
                  </a:cubicBezTo>
                  <a:cubicBezTo>
                    <a:pt x="3" y="2"/>
                    <a:pt x="7" y="5"/>
                    <a:pt x="11" y="7"/>
                  </a:cubicBezTo>
                  <a:cubicBezTo>
                    <a:pt x="127" y="50"/>
                    <a:pt x="238" y="98"/>
                    <a:pt x="345" y="150"/>
                  </a:cubicBezTo>
                  <a:lnTo>
                    <a:pt x="345" y="8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6"/>
            <p:cNvSpPr>
              <a:spLocks/>
            </p:cNvSpPr>
            <p:nvPr userDrawn="1"/>
          </p:nvSpPr>
          <p:spPr bwMode="auto">
            <a:xfrm>
              <a:off x="9017000" y="2174875"/>
              <a:ext cx="3184525" cy="2574925"/>
            </a:xfrm>
            <a:custGeom>
              <a:avLst/>
              <a:gdLst>
                <a:gd name="T0" fmla="*/ 228 w 334"/>
                <a:gd name="T1" fmla="*/ 180 h 270"/>
                <a:gd name="T2" fmla="*/ 334 w 334"/>
                <a:gd name="T3" fmla="*/ 270 h 270"/>
                <a:gd name="T4" fmla="*/ 334 w 334"/>
                <a:gd name="T5" fmla="*/ 143 h 270"/>
                <a:gd name="T6" fmla="*/ 0 w 334"/>
                <a:gd name="T7" fmla="*/ 0 h 270"/>
                <a:gd name="T8" fmla="*/ 229 w 334"/>
                <a:gd name="T9" fmla="*/ 179 h 270"/>
                <a:gd name="T10" fmla="*/ 228 w 334"/>
                <a:gd name="T11" fmla="*/ 180 h 270"/>
              </a:gdLst>
              <a:ahLst/>
              <a:cxnLst>
                <a:cxn ang="0">
                  <a:pos x="T0" y="T1"/>
                </a:cxn>
                <a:cxn ang="0">
                  <a:pos x="T2" y="T3"/>
                </a:cxn>
                <a:cxn ang="0">
                  <a:pos x="T4" y="T5"/>
                </a:cxn>
                <a:cxn ang="0">
                  <a:pos x="T6" y="T7"/>
                </a:cxn>
                <a:cxn ang="0">
                  <a:pos x="T8" y="T9"/>
                </a:cxn>
                <a:cxn ang="0">
                  <a:pos x="T10" y="T11"/>
                </a:cxn>
              </a:cxnLst>
              <a:rect l="0" t="0" r="r" b="b"/>
              <a:pathLst>
                <a:path w="334" h="270">
                  <a:moveTo>
                    <a:pt x="228" y="180"/>
                  </a:moveTo>
                  <a:cubicBezTo>
                    <a:pt x="264" y="209"/>
                    <a:pt x="300" y="240"/>
                    <a:pt x="334" y="270"/>
                  </a:cubicBezTo>
                  <a:cubicBezTo>
                    <a:pt x="334" y="143"/>
                    <a:pt x="334" y="143"/>
                    <a:pt x="334" y="143"/>
                  </a:cubicBezTo>
                  <a:cubicBezTo>
                    <a:pt x="227" y="91"/>
                    <a:pt x="116" y="43"/>
                    <a:pt x="0" y="0"/>
                  </a:cubicBezTo>
                  <a:cubicBezTo>
                    <a:pt x="81" y="57"/>
                    <a:pt x="156" y="117"/>
                    <a:pt x="229" y="179"/>
                  </a:cubicBezTo>
                  <a:cubicBezTo>
                    <a:pt x="228" y="180"/>
                    <a:pt x="228" y="180"/>
                    <a:pt x="228" y="18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7"/>
            <p:cNvSpPr>
              <a:spLocks/>
            </p:cNvSpPr>
            <p:nvPr userDrawn="1"/>
          </p:nvSpPr>
          <p:spPr bwMode="auto">
            <a:xfrm>
              <a:off x="5205413" y="4873625"/>
              <a:ext cx="6996113" cy="1984375"/>
            </a:xfrm>
            <a:custGeom>
              <a:avLst/>
              <a:gdLst>
                <a:gd name="T0" fmla="*/ 37 w 734"/>
                <a:gd name="T1" fmla="*/ 208 h 208"/>
                <a:gd name="T2" fmla="*/ 734 w 734"/>
                <a:gd name="T3" fmla="*/ 77 h 208"/>
                <a:gd name="T4" fmla="*/ 734 w 734"/>
                <a:gd name="T5" fmla="*/ 0 h 208"/>
                <a:gd name="T6" fmla="*/ 0 w 734"/>
                <a:gd name="T7" fmla="*/ 208 h 208"/>
                <a:gd name="T8" fmla="*/ 37 w 734"/>
                <a:gd name="T9" fmla="*/ 208 h 208"/>
              </a:gdLst>
              <a:ahLst/>
              <a:cxnLst>
                <a:cxn ang="0">
                  <a:pos x="T0" y="T1"/>
                </a:cxn>
                <a:cxn ang="0">
                  <a:pos x="T2" y="T3"/>
                </a:cxn>
                <a:cxn ang="0">
                  <a:pos x="T4" y="T5"/>
                </a:cxn>
                <a:cxn ang="0">
                  <a:pos x="T6" y="T7"/>
                </a:cxn>
                <a:cxn ang="0">
                  <a:pos x="T8" y="T9"/>
                </a:cxn>
              </a:cxnLst>
              <a:rect l="0" t="0" r="r" b="b"/>
              <a:pathLst>
                <a:path w="734" h="208">
                  <a:moveTo>
                    <a:pt x="37" y="208"/>
                  </a:moveTo>
                  <a:cubicBezTo>
                    <a:pt x="260" y="139"/>
                    <a:pt x="494" y="94"/>
                    <a:pt x="734" y="77"/>
                  </a:cubicBezTo>
                  <a:cubicBezTo>
                    <a:pt x="734" y="0"/>
                    <a:pt x="734" y="0"/>
                    <a:pt x="734" y="0"/>
                  </a:cubicBezTo>
                  <a:cubicBezTo>
                    <a:pt x="476" y="40"/>
                    <a:pt x="229" y="111"/>
                    <a:pt x="0" y="208"/>
                  </a:cubicBezTo>
                  <a:lnTo>
                    <a:pt x="37"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8"/>
            <p:cNvSpPr>
              <a:spLocks/>
            </p:cNvSpPr>
            <p:nvPr userDrawn="1"/>
          </p:nvSpPr>
          <p:spPr bwMode="auto">
            <a:xfrm>
              <a:off x="4803775" y="3890963"/>
              <a:ext cx="7397750" cy="2967038"/>
            </a:xfrm>
            <a:custGeom>
              <a:avLst/>
              <a:gdLst>
                <a:gd name="T0" fmla="*/ 776 w 776"/>
                <a:gd name="T1" fmla="*/ 89 h 311"/>
                <a:gd name="T2" fmla="*/ 671 w 776"/>
                <a:gd name="T3" fmla="*/ 0 h 311"/>
                <a:gd name="T4" fmla="*/ 0 w 776"/>
                <a:gd name="T5" fmla="*/ 311 h 311"/>
                <a:gd name="T6" fmla="*/ 43 w 776"/>
                <a:gd name="T7" fmla="*/ 311 h 311"/>
                <a:gd name="T8" fmla="*/ 776 w 776"/>
                <a:gd name="T9" fmla="*/ 103 h 311"/>
                <a:gd name="T10" fmla="*/ 776 w 776"/>
                <a:gd name="T11" fmla="*/ 89 h 311"/>
              </a:gdLst>
              <a:ahLst/>
              <a:cxnLst>
                <a:cxn ang="0">
                  <a:pos x="T0" y="T1"/>
                </a:cxn>
                <a:cxn ang="0">
                  <a:pos x="T2" y="T3"/>
                </a:cxn>
                <a:cxn ang="0">
                  <a:pos x="T4" y="T5"/>
                </a:cxn>
                <a:cxn ang="0">
                  <a:pos x="T6" y="T7"/>
                </a:cxn>
                <a:cxn ang="0">
                  <a:pos x="T8" y="T9"/>
                </a:cxn>
                <a:cxn ang="0">
                  <a:pos x="T10" y="T11"/>
                </a:cxn>
              </a:cxnLst>
              <a:rect l="0" t="0" r="r" b="b"/>
              <a:pathLst>
                <a:path w="776" h="311">
                  <a:moveTo>
                    <a:pt x="776" y="89"/>
                  </a:moveTo>
                  <a:cubicBezTo>
                    <a:pt x="742" y="59"/>
                    <a:pt x="707" y="29"/>
                    <a:pt x="671" y="0"/>
                  </a:cubicBezTo>
                  <a:cubicBezTo>
                    <a:pt x="428" y="79"/>
                    <a:pt x="203" y="185"/>
                    <a:pt x="0" y="311"/>
                  </a:cubicBezTo>
                  <a:cubicBezTo>
                    <a:pt x="43" y="311"/>
                    <a:pt x="43" y="311"/>
                    <a:pt x="43" y="311"/>
                  </a:cubicBezTo>
                  <a:cubicBezTo>
                    <a:pt x="272" y="214"/>
                    <a:pt x="518" y="143"/>
                    <a:pt x="776" y="103"/>
                  </a:cubicBezTo>
                  <a:lnTo>
                    <a:pt x="776" y="8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587631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ags" Target="../tags/tag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439573"/>
            <a:ext cx="11306175" cy="903600"/>
          </a:xfrm>
          <a:prstGeom prst="rect">
            <a:avLst/>
          </a:prstGeom>
        </p:spPr>
        <p:txBody>
          <a:bodyPr vert="horz" wrap="square" lIns="0" tIns="0" rIns="0" bIns="0" rtlCol="0" anchor="t" anchorCtr="0">
            <a:noAutofit/>
          </a:bodyPr>
          <a:lstStyle/>
          <a:p>
            <a:endParaRPr lang="en-GB" dirty="0"/>
          </a:p>
        </p:txBody>
      </p:sp>
      <p:pic>
        <p:nvPicPr>
          <p:cNvPr id="10" name="Logo">
            <a:extLst>
              <a:ext uri="{FF2B5EF4-FFF2-40B4-BE49-F238E27FC236}">
                <a16:creationId xmlns:a16="http://schemas.microsoft.com/office/drawing/2014/main" id="{EB780F48-BC41-4052-AD8C-41396B54BFB3}"/>
              </a:ext>
            </a:extLst>
          </p:cNvPr>
          <p:cNvPicPr>
            <a:picLocks noChangeAspect="1"/>
          </p:cNvPicPr>
          <p:nvPr>
            <p:custDataLst>
              <p:tags r:id="rId18"/>
            </p:custDataLst>
          </p:nvPr>
        </p:nvPicPr>
        <p:blipFill>
          <a:blip r:embed="rId19">
            <a:extLst>
              <a:ext uri="{28A0092B-C50C-407E-A947-70E740481C1C}">
                <a14:useLocalDpi xmlns:a14="http://schemas.microsoft.com/office/drawing/2010/main" val="0"/>
              </a:ext>
            </a:extLst>
          </a:blip>
          <a:stretch>
            <a:fillRect/>
          </a:stretch>
        </p:blipFill>
        <p:spPr>
          <a:xfrm>
            <a:off x="9552384" y="6292177"/>
            <a:ext cx="2433241" cy="466417"/>
          </a:xfrm>
          <a:prstGeom prst="rect">
            <a:avLst/>
          </a:prstGeom>
        </p:spPr>
      </p:pic>
      <p:sp>
        <p:nvSpPr>
          <p:cNvPr id="5" name="Text Placeholder 4"/>
          <p:cNvSpPr>
            <a:spLocks noGrp="1"/>
          </p:cNvSpPr>
          <p:nvPr>
            <p:ph type="body" idx="1"/>
          </p:nvPr>
        </p:nvSpPr>
        <p:spPr>
          <a:xfrm>
            <a:off x="442913" y="1916113"/>
            <a:ext cx="11306175" cy="42608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4" name="Content Placeholder 7"/>
          <p:cNvPicPr>
            <a:picLocks noChangeAspect="1"/>
          </p:cNvPicPr>
          <p:nvPr userDrawn="1"/>
        </p:nvPicPr>
        <p:blipFill rotWithShape="1">
          <a:blip r:embed="rId20" cstate="print">
            <a:extLst>
              <a:ext uri="{28A0092B-C50C-407E-A947-70E740481C1C}">
                <a14:useLocalDpi xmlns:a14="http://schemas.microsoft.com/office/drawing/2010/main"/>
              </a:ext>
            </a:extLst>
          </a:blip>
          <a:srcRect/>
          <a:stretch/>
        </p:blipFill>
        <p:spPr>
          <a:xfrm>
            <a:off x="484717" y="6309007"/>
            <a:ext cx="710464" cy="440135"/>
          </a:xfrm>
          <a:prstGeom prst="rect">
            <a:avLst/>
          </a:prstGeom>
        </p:spPr>
      </p:pic>
    </p:spTree>
    <p:extLst>
      <p:ext uri="{BB962C8B-B14F-4D97-AF65-F5344CB8AC3E}">
        <p14:creationId xmlns:p14="http://schemas.microsoft.com/office/powerpoint/2010/main" val="1643453494"/>
      </p:ext>
    </p:extLst>
  </p:cSld>
  <p:clrMap bg1="lt1" tx1="dk1" bg2="lt2" tx2="dk2" accent1="accent1" accent2="accent2" accent3="accent3" accent4="accent4" accent5="accent5" accent6="accent6" hlink="hlink" folHlink="folHlink"/>
  <p:sldLayoutIdLst>
    <p:sldLayoutId id="2147483691" r:id="rId1"/>
    <p:sldLayoutId id="2147483716" r:id="rId2"/>
    <p:sldLayoutId id="2147483713" r:id="rId3"/>
    <p:sldLayoutId id="2147483701" r:id="rId4"/>
    <p:sldLayoutId id="2147483704" r:id="rId5"/>
    <p:sldLayoutId id="2147483715" r:id="rId6"/>
    <p:sldLayoutId id="2147483720" r:id="rId7"/>
    <p:sldLayoutId id="2147483725" r:id="rId8"/>
    <p:sldLayoutId id="2147483726" r:id="rId9"/>
    <p:sldLayoutId id="2147483721" r:id="rId10"/>
    <p:sldLayoutId id="2147483722" r:id="rId11"/>
    <p:sldLayoutId id="2147483723" r:id="rId12"/>
    <p:sldLayoutId id="2147483724" r:id="rId13"/>
    <p:sldLayoutId id="2147483705" r:id="rId14"/>
    <p:sldLayoutId id="2147483727" r:id="rId15"/>
    <p:sldLayoutId id="2147483729"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lvl1pPr algn="l" defTabSz="1219170" rtl="0" eaLnBrk="1" latinLnBrk="0" hangingPunct="1">
        <a:lnSpc>
          <a:spcPts val="2667"/>
        </a:lnSpc>
        <a:spcBef>
          <a:spcPct val="0"/>
        </a:spcBef>
        <a:buNone/>
        <a:defRPr sz="1800" kern="1200" cap="all" baseline="0">
          <a:solidFill>
            <a:schemeClr val="bg2"/>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Font typeface="Arial" panose="020B0604020202020204" pitchFamily="34" charset="0"/>
        <a:buNone/>
        <a:defRPr sz="1400" kern="1200" cap="none" baseline="0">
          <a:solidFill>
            <a:schemeClr val="tx1">
              <a:lumMod val="65000"/>
              <a:lumOff val="35000"/>
            </a:schemeClr>
          </a:solidFill>
          <a:latin typeface="+mn-lt"/>
          <a:ea typeface="+mn-ea"/>
          <a:cs typeface="+mn-cs"/>
        </a:defRPr>
      </a:lvl1pPr>
      <a:lvl2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2pPr>
      <a:lvl3pPr marL="0" indent="0" algn="l" defTabSz="1219170" rtl="0" eaLnBrk="1" latinLnBrk="0" hangingPunct="1">
        <a:lnSpc>
          <a:spcPct val="100000"/>
        </a:lnSpc>
        <a:spcBef>
          <a:spcPts val="300"/>
        </a:spcBef>
        <a:spcAft>
          <a:spcPts val="300"/>
        </a:spcAft>
        <a:buFont typeface="Wingdings" panose="05000000000000000000" pitchFamily="2" charset="2"/>
        <a:buNone/>
        <a:defRPr sz="1200" kern="1200">
          <a:solidFill>
            <a:schemeClr val="tx1">
              <a:lumMod val="65000"/>
              <a:lumOff val="35000"/>
            </a:schemeClr>
          </a:solidFill>
          <a:latin typeface="+mn-lt"/>
          <a:ea typeface="+mn-ea"/>
          <a:cs typeface="+mn-cs"/>
        </a:defRPr>
      </a:lvl3pPr>
      <a:lvl4pPr marL="0" indent="1588" algn="l" defTabSz="1219170" rtl="0" eaLnBrk="1" latinLnBrk="0" hangingPunct="1">
        <a:lnSpc>
          <a:spcPct val="100000"/>
        </a:lnSpc>
        <a:spcBef>
          <a:spcPts val="300"/>
        </a:spcBef>
        <a:spcAft>
          <a:spcPts val="300"/>
        </a:spcAft>
        <a:buFont typeface="Symbol" panose="05050102010706020507" pitchFamily="18" charset="2"/>
        <a:buNone/>
        <a:defRPr sz="1200" kern="1200">
          <a:solidFill>
            <a:schemeClr val="tx1">
              <a:lumMod val="65000"/>
              <a:lumOff val="35000"/>
            </a:schemeClr>
          </a:solidFill>
          <a:latin typeface="+mn-lt"/>
          <a:ea typeface="+mn-ea"/>
          <a:cs typeface="+mn-cs"/>
        </a:defRPr>
      </a:lvl4pPr>
      <a:lvl5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5pPr>
      <a:lvl6pPr marL="95882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6pPr>
      <a:lvl7pPr marL="119588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7pPr>
      <a:lvl8pPr marL="1432948"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8pPr>
      <a:lvl9pPr marL="1672125" indent="-239178"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501" userDrawn="1">
          <p15:clr>
            <a:srgbClr val="F26B43"/>
          </p15:clr>
        </p15:guide>
        <p15:guide id="3" pos="279" userDrawn="1">
          <p15:clr>
            <a:srgbClr val="F26B43"/>
          </p15:clr>
        </p15:guide>
        <p15:guide id="4" orient="horz" pos="1207" userDrawn="1">
          <p15:clr>
            <a:srgbClr val="F26B43"/>
          </p15:clr>
        </p15:guide>
        <p15:guide id="5" pos="5896" userDrawn="1">
          <p15:clr>
            <a:srgbClr val="F26B43"/>
          </p15:clr>
        </p15:guide>
        <p15:guide id="6" pos="7401" userDrawn="1">
          <p15:clr>
            <a:srgbClr val="F26B43"/>
          </p15:clr>
        </p15:guide>
        <p15:guide id="7" orient="horz" pos="3732" userDrawn="1">
          <p15:clr>
            <a:srgbClr val="F26B43"/>
          </p15:clr>
        </p15:guide>
        <p15:guide id="8" orient="horz" pos="278" userDrawn="1">
          <p15:clr>
            <a:srgbClr val="F26B43"/>
          </p15:clr>
        </p15:guide>
        <p15:guide id="9" pos="3840" userDrawn="1">
          <p15:clr>
            <a:srgbClr val="F26B43"/>
          </p15:clr>
        </p15:guide>
        <p15:guide id="10" pos="3976" userDrawn="1">
          <p15:clr>
            <a:srgbClr val="F26B43"/>
          </p15:clr>
        </p15:guide>
        <p15:guide id="11" pos="3704" userDrawn="1">
          <p15:clr>
            <a:srgbClr val="F26B43"/>
          </p15:clr>
        </p15:guide>
        <p15:guide id="1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439573"/>
            <a:ext cx="11306175" cy="480000"/>
          </a:xfrm>
          <a:prstGeom prst="rect">
            <a:avLst/>
          </a:prstGeom>
        </p:spPr>
        <p:txBody>
          <a:bodyPr vert="horz" wrap="square" lIns="0" tIns="0" rIns="0" bIns="0" rtlCol="0" anchor="t" anchorCtr="0">
            <a:noAutofit/>
          </a:bodyPr>
          <a:lstStyle/>
          <a:p>
            <a:endParaRPr lang="en-GB" dirty="0"/>
          </a:p>
        </p:txBody>
      </p:sp>
      <p:pic>
        <p:nvPicPr>
          <p:cNvPr id="10" name="Logo">
            <a:extLst>
              <a:ext uri="{FF2B5EF4-FFF2-40B4-BE49-F238E27FC236}">
                <a16:creationId xmlns:a16="http://schemas.microsoft.com/office/drawing/2014/main" id="{EB780F48-BC41-4052-AD8C-41396B54BFB3}"/>
              </a:ext>
            </a:extLst>
          </p:cNvPr>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9552384" y="6292177"/>
            <a:ext cx="2433241" cy="466417"/>
          </a:xfrm>
          <a:prstGeom prst="rect">
            <a:avLst/>
          </a:prstGeom>
        </p:spPr>
      </p:pic>
      <p:sp>
        <p:nvSpPr>
          <p:cNvPr id="5" name="Text Placeholder 4"/>
          <p:cNvSpPr>
            <a:spLocks noGrp="1"/>
          </p:cNvSpPr>
          <p:nvPr>
            <p:ph type="body" idx="1"/>
          </p:nvPr>
        </p:nvSpPr>
        <p:spPr>
          <a:xfrm>
            <a:off x="442913" y="1916113"/>
            <a:ext cx="11306175" cy="42608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1" name="Content Placeholder 7"/>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84717" y="6309007"/>
            <a:ext cx="710464" cy="440135"/>
          </a:xfrm>
          <a:prstGeom prst="rect">
            <a:avLst/>
          </a:prstGeom>
        </p:spPr>
      </p:pic>
    </p:spTree>
    <p:extLst>
      <p:ext uri="{BB962C8B-B14F-4D97-AF65-F5344CB8AC3E}">
        <p14:creationId xmlns:p14="http://schemas.microsoft.com/office/powerpoint/2010/main" val="113044086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8"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lvl1pPr algn="l" defTabSz="1219170" rtl="0" eaLnBrk="1" latinLnBrk="0" hangingPunct="1">
        <a:lnSpc>
          <a:spcPts val="2667"/>
        </a:lnSpc>
        <a:spcBef>
          <a:spcPct val="0"/>
        </a:spcBef>
        <a:buNone/>
        <a:defRPr sz="1800" kern="1200" cap="all" baseline="0">
          <a:solidFill>
            <a:schemeClr val="bg2"/>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Font typeface="Arial" panose="020B0604020202020204" pitchFamily="34" charset="0"/>
        <a:buNone/>
        <a:defRPr sz="1400" kern="1200" cap="none" baseline="0">
          <a:solidFill>
            <a:schemeClr val="tx1">
              <a:lumMod val="65000"/>
              <a:lumOff val="35000"/>
            </a:schemeClr>
          </a:solidFill>
          <a:latin typeface="+mn-lt"/>
          <a:ea typeface="+mn-ea"/>
          <a:cs typeface="+mn-cs"/>
        </a:defRPr>
      </a:lvl1pPr>
      <a:lvl2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2pPr>
      <a:lvl3pPr marL="0" indent="0" algn="l" defTabSz="1219170" rtl="0" eaLnBrk="1" latinLnBrk="0" hangingPunct="1">
        <a:lnSpc>
          <a:spcPct val="100000"/>
        </a:lnSpc>
        <a:spcBef>
          <a:spcPts val="300"/>
        </a:spcBef>
        <a:spcAft>
          <a:spcPts val="300"/>
        </a:spcAft>
        <a:buFont typeface="Wingdings" panose="05000000000000000000" pitchFamily="2" charset="2"/>
        <a:buNone/>
        <a:defRPr sz="1200" kern="1200">
          <a:solidFill>
            <a:schemeClr val="tx1">
              <a:lumMod val="65000"/>
              <a:lumOff val="35000"/>
            </a:schemeClr>
          </a:solidFill>
          <a:latin typeface="+mn-lt"/>
          <a:ea typeface="+mn-ea"/>
          <a:cs typeface="+mn-cs"/>
        </a:defRPr>
      </a:lvl3pPr>
      <a:lvl4pPr marL="0" indent="1588" algn="l" defTabSz="1219170" rtl="0" eaLnBrk="1" latinLnBrk="0" hangingPunct="1">
        <a:lnSpc>
          <a:spcPct val="100000"/>
        </a:lnSpc>
        <a:spcBef>
          <a:spcPts val="300"/>
        </a:spcBef>
        <a:spcAft>
          <a:spcPts val="300"/>
        </a:spcAft>
        <a:buFont typeface="Symbol" panose="05050102010706020507" pitchFamily="18" charset="2"/>
        <a:buNone/>
        <a:defRPr sz="1200" kern="1200">
          <a:solidFill>
            <a:schemeClr val="tx1">
              <a:lumMod val="65000"/>
              <a:lumOff val="35000"/>
            </a:schemeClr>
          </a:solidFill>
          <a:latin typeface="+mn-lt"/>
          <a:ea typeface="+mn-ea"/>
          <a:cs typeface="+mn-cs"/>
        </a:defRPr>
      </a:lvl4pPr>
      <a:lvl5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5pPr>
      <a:lvl6pPr marL="95882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6pPr>
      <a:lvl7pPr marL="119588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7pPr>
      <a:lvl8pPr marL="1432948"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8pPr>
      <a:lvl9pPr marL="1672125" indent="-239178"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01">
          <p15:clr>
            <a:srgbClr val="F26B43"/>
          </p15:clr>
        </p15:guide>
        <p15:guide id="2" pos="279">
          <p15:clr>
            <a:srgbClr val="F26B43"/>
          </p15:clr>
        </p15:guide>
        <p15:guide id="3" orient="horz" pos="1207">
          <p15:clr>
            <a:srgbClr val="F26B43"/>
          </p15:clr>
        </p15:guide>
        <p15:guide id="4" pos="5896">
          <p15:clr>
            <a:srgbClr val="F26B43"/>
          </p15:clr>
        </p15:guide>
        <p15:guide id="5" pos="7401">
          <p15:clr>
            <a:srgbClr val="F26B43"/>
          </p15:clr>
        </p15:guide>
        <p15:guide id="6" orient="horz" pos="3732">
          <p15:clr>
            <a:srgbClr val="F26B43"/>
          </p15:clr>
        </p15:guide>
        <p15:guide id="7" orient="horz" pos="278">
          <p15:clr>
            <a:srgbClr val="F26B43"/>
          </p15:clr>
        </p15:guide>
        <p15:guide id="8" pos="3840">
          <p15:clr>
            <a:srgbClr val="F26B43"/>
          </p15:clr>
        </p15:guide>
        <p15:guide id="9" pos="3976">
          <p15:clr>
            <a:srgbClr val="F26B43"/>
          </p15:clr>
        </p15:guide>
        <p15:guide id="10" pos="3704">
          <p15:clr>
            <a:srgbClr val="F26B43"/>
          </p15:clr>
        </p15:guide>
        <p15:guide id="11"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image" Target="../media/image11.tiff"/><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microsoft.com/office/2007/relationships/hdphoto" Target="../media/hdphoto6.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microsoft.com/office/2007/relationships/hdphoto" Target="../media/hdphoto6.wdp"/></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wmf"/></Relationships>
</file>

<file path=ppt/slides/_rels/slide8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71.xml"/><Relationship Id="rId3" Type="http://schemas.openxmlformats.org/officeDocument/2006/relationships/slide" Target="slide2.xml"/><Relationship Id="rId7" Type="http://schemas.openxmlformats.org/officeDocument/2006/relationships/slide" Target="slide29.xml"/><Relationship Id="rId12" Type="http://schemas.openxmlformats.org/officeDocument/2006/relationships/slide" Target="slide68.xml"/><Relationship Id="rId17" Type="http://schemas.openxmlformats.org/officeDocument/2006/relationships/slide" Target="slide83.xml"/><Relationship Id="rId2" Type="http://schemas.openxmlformats.org/officeDocument/2006/relationships/notesSlide" Target="../notesSlides/notesSlide64.xml"/><Relationship Id="rId16" Type="http://schemas.openxmlformats.org/officeDocument/2006/relationships/slide" Target="slide81.xml"/><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43.xml"/><Relationship Id="rId5" Type="http://schemas.openxmlformats.org/officeDocument/2006/relationships/slide" Target="slide21.xml"/><Relationship Id="rId15" Type="http://schemas.openxmlformats.org/officeDocument/2006/relationships/slide" Target="slide79.xml"/><Relationship Id="rId10" Type="http://schemas.openxmlformats.org/officeDocument/2006/relationships/slide" Target="slide38.xml"/><Relationship Id="rId4" Type="http://schemas.openxmlformats.org/officeDocument/2006/relationships/slide" Target="slide10.xml"/><Relationship Id="rId9" Type="http://schemas.openxmlformats.org/officeDocument/2006/relationships/slide" Target="slide36.xml"/><Relationship Id="rId14" Type="http://schemas.openxmlformats.org/officeDocument/2006/relationships/slide" Target="slide77.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913" y="1916112"/>
            <a:ext cx="7631942" cy="1177284"/>
          </a:xfrm>
        </p:spPr>
        <p:txBody>
          <a:bodyPr/>
          <a:lstStyle/>
          <a:p>
            <a:r>
              <a:rPr lang="en-GB" sz="3600" dirty="0">
                <a:solidFill>
                  <a:srgbClr val="002060"/>
                </a:solidFill>
                <a:latin typeface="+mn-lt"/>
              </a:rPr>
              <a:t>Macitentan  </a:t>
            </a:r>
            <a:endParaRPr lang="en-GB" sz="3600" baseline="30000" dirty="0">
              <a:solidFill>
                <a:srgbClr val="002060"/>
              </a:solidFill>
              <a:latin typeface="+mn-lt"/>
            </a:endParaRPr>
          </a:p>
        </p:txBody>
      </p:sp>
      <p:sp>
        <p:nvSpPr>
          <p:cNvPr id="7" name="Text Placeholder 6"/>
          <p:cNvSpPr>
            <a:spLocks noGrp="1"/>
          </p:cNvSpPr>
          <p:nvPr>
            <p:ph type="body" sz="quarter" idx="10"/>
          </p:nvPr>
        </p:nvSpPr>
        <p:spPr>
          <a:xfrm>
            <a:off x="442913" y="3093396"/>
            <a:ext cx="8025838" cy="972167"/>
          </a:xfrm>
        </p:spPr>
        <p:txBody>
          <a:bodyPr/>
          <a:lstStyle/>
          <a:p>
            <a:r>
              <a:rPr lang="en-GB" sz="2400" dirty="0">
                <a:solidFill>
                  <a:srgbClr val="002060"/>
                </a:solidFill>
              </a:rPr>
              <a:t>FOR THE TREATMENT OF</a:t>
            </a:r>
            <a:br>
              <a:rPr lang="en-GB" sz="2400" dirty="0">
                <a:solidFill>
                  <a:srgbClr val="002060"/>
                </a:solidFill>
              </a:rPr>
            </a:br>
            <a:r>
              <a:rPr lang="en-GB" sz="2400" dirty="0">
                <a:solidFill>
                  <a:srgbClr val="002060"/>
                </a:solidFill>
              </a:rPr>
              <a:t>PULMONARY ARTERIAL HYPERTENSION (PAH)</a:t>
            </a:r>
          </a:p>
        </p:txBody>
      </p:sp>
      <p:sp>
        <p:nvSpPr>
          <p:cNvPr id="4" name="Text Box 1">
            <a:extLst>
              <a:ext uri="{FF2B5EF4-FFF2-40B4-BE49-F238E27FC236}">
                <a16:creationId xmlns:a16="http://schemas.microsoft.com/office/drawing/2014/main" id="{EC08D080-07C9-458E-B2BA-796050982D54}"/>
              </a:ext>
            </a:extLst>
          </p:cNvPr>
          <p:cNvSpPr txBox="1"/>
          <p:nvPr/>
        </p:nvSpPr>
        <p:spPr>
          <a:xfrm>
            <a:off x="7734300" y="6334125"/>
            <a:ext cx="4457700" cy="5238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07000"/>
              </a:lnSpc>
              <a:spcAft>
                <a:spcPts val="800"/>
              </a:spcAft>
            </a:pPr>
            <a:r>
              <a:rPr lang="he-IL" sz="900" dirty="0">
                <a:effectLst/>
                <a:latin typeface="Calibri" panose="020F0502020204030204" pitchFamily="34" charset="0"/>
                <a:ea typeface="Calibri" panose="020F0502020204030204" pitchFamily="34" charset="0"/>
                <a:cs typeface="Arial" panose="020B0604020202020204" pitchFamily="34" charset="0"/>
              </a:rPr>
              <a:t>למידע מלא על התכשיר (כולל תופעות לואי), יש לעיין בעלון לרופא המאושר על ידי משרד הבריאות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900" dirty="0">
                <a:effectLst/>
                <a:latin typeface="Calibri" panose="020F0502020204030204" pitchFamily="34" charset="0"/>
                <a:ea typeface="Calibri" panose="020F0502020204030204" pitchFamily="34" charset="0"/>
                <a:cs typeface="Arial" panose="020B0604020202020204" pitchFamily="34" charset="0"/>
              </a:rPr>
              <a:t>Division of J-C Health care </a:t>
            </a:r>
            <a:r>
              <a:rPr lang="en-US" sz="900" dirty="0" err="1">
                <a:effectLst/>
                <a:latin typeface="Calibri" panose="020F0502020204030204" pitchFamily="34" charset="0"/>
                <a:ea typeface="Calibri" panose="020F0502020204030204" pitchFamily="34" charset="0"/>
                <a:cs typeface="Arial" panose="020B0604020202020204" pitchFamily="34" charset="0"/>
              </a:rPr>
              <a:t>shefayim</a:t>
            </a:r>
            <a:r>
              <a:rPr lang="en-US" sz="900" dirty="0">
                <a:effectLst/>
                <a:latin typeface="Calibri" panose="020F0502020204030204" pitchFamily="34" charset="0"/>
                <a:ea typeface="Calibri" panose="020F0502020204030204" pitchFamily="34" charset="0"/>
                <a:cs typeface="Arial" panose="020B0604020202020204" pitchFamily="34" charset="0"/>
              </a:rPr>
              <a:t> 6099333 Tel.+972-9-9591111, Fax. +972-9-9583636</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6004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 name="Freeform 12">
            <a:extLst>
              <a:ext uri="{FF2B5EF4-FFF2-40B4-BE49-F238E27FC236}">
                <a16:creationId xmlns:a16="http://schemas.microsoft.com/office/drawing/2014/main" id="{A3C92596-B01F-42EC-84F5-9F964906753F}"/>
              </a:ext>
            </a:extLst>
          </p:cNvPr>
          <p:cNvSpPr>
            <a:spLocks/>
          </p:cNvSpPr>
          <p:nvPr/>
        </p:nvSpPr>
        <p:spPr bwMode="auto">
          <a:xfrm flipV="1">
            <a:off x="0" y="1532488"/>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111" name="Freeform 80">
            <a:extLst>
              <a:ext uri="{FF2B5EF4-FFF2-40B4-BE49-F238E27FC236}">
                <a16:creationId xmlns:a16="http://schemas.microsoft.com/office/drawing/2014/main" id="{44EBEFA8-41AD-4E77-8D84-C38913F57AC2}"/>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b="1" dirty="0"/>
              <a:t>PAH</a:t>
            </a:r>
            <a:r>
              <a:rPr lang="en-GB" sz="1400" dirty="0"/>
              <a:t> manifests in non-specific symptoms which become increasingly debilitating with disease severity</a:t>
            </a:r>
            <a:r>
              <a:rPr lang="en-GB" sz="1400" baseline="30000" dirty="0"/>
              <a:t>1</a:t>
            </a:r>
            <a:endParaRPr lang="en-GB" sz="1400" b="1" baseline="30000" dirty="0">
              <a:solidFill>
                <a:schemeClr val="bg1"/>
              </a:solidFill>
            </a:endParaRPr>
          </a:p>
        </p:txBody>
      </p:sp>
      <p:sp>
        <p:nvSpPr>
          <p:cNvPr id="3" name="Text Placeholder 2"/>
          <p:cNvSpPr>
            <a:spLocks noGrp="1"/>
          </p:cNvSpPr>
          <p:nvPr>
            <p:ph type="body" sz="quarter" idx="16"/>
          </p:nvPr>
        </p:nvSpPr>
        <p:spPr>
          <a:xfrm>
            <a:off x="1934872" y="6201943"/>
            <a:ext cx="7164000" cy="304421"/>
          </a:xfrm>
        </p:spPr>
        <p:txBody>
          <a:bodyPr/>
          <a:lstStyle/>
          <a:p>
            <a:r>
              <a:rPr lang="en-GB" dirty="0">
                <a:solidFill>
                  <a:srgbClr val="002060"/>
                </a:solidFill>
              </a:rPr>
              <a:t>Abbreviations: FC, functional class.  References: 1. </a:t>
            </a:r>
            <a:r>
              <a:rPr lang="fr-FR" dirty="0">
                <a:solidFill>
                  <a:srgbClr val="002060"/>
                </a:solidFill>
              </a:rPr>
              <a:t>Matura et al. J Pain Symptom Manage. 2016;51(1):25-32 </a:t>
            </a:r>
            <a:r>
              <a:rPr lang="en-GB" dirty="0">
                <a:solidFill>
                  <a:srgbClr val="002060"/>
                </a:solidFill>
              </a:rPr>
              <a:t>/. </a:t>
            </a:r>
            <a:endParaRPr lang="fr-FR" dirty="0">
              <a:solidFill>
                <a:srgbClr val="002060"/>
              </a:solidFill>
            </a:endParaRPr>
          </a:p>
        </p:txBody>
      </p:sp>
      <p:sp>
        <p:nvSpPr>
          <p:cNvPr id="71" name="TextBox 70"/>
          <p:cNvSpPr txBox="1"/>
          <p:nvPr/>
        </p:nvSpPr>
        <p:spPr>
          <a:xfrm>
            <a:off x="4252003" y="3186504"/>
            <a:ext cx="1366011" cy="166342"/>
          </a:xfrm>
          <a:prstGeom prst="rect">
            <a:avLst/>
          </a:prstGeom>
          <a:noFill/>
        </p:spPr>
        <p:txBody>
          <a:bodyPr wrap="square" lIns="0" tIns="0" rIns="0" bIns="72000" rtlCol="0" anchor="t">
            <a:noAutofit/>
          </a:bodyPr>
          <a:lstStyle/>
          <a:p>
            <a:pPr algn="ctr"/>
            <a:r>
              <a:rPr lang="en-GB" sz="1100" dirty="0">
                <a:solidFill>
                  <a:schemeClr val="bg1"/>
                </a:solidFill>
              </a:rPr>
              <a:t>Chest pain</a:t>
            </a:r>
          </a:p>
        </p:txBody>
      </p:sp>
      <p:sp>
        <p:nvSpPr>
          <p:cNvPr id="72" name="TextBox 71"/>
          <p:cNvSpPr txBox="1"/>
          <p:nvPr/>
        </p:nvSpPr>
        <p:spPr>
          <a:xfrm>
            <a:off x="6017357" y="3196396"/>
            <a:ext cx="1828311" cy="217805"/>
          </a:xfrm>
          <a:prstGeom prst="rect">
            <a:avLst/>
          </a:prstGeom>
          <a:noFill/>
        </p:spPr>
        <p:txBody>
          <a:bodyPr wrap="square" lIns="0" tIns="0" rIns="0" bIns="72000" rtlCol="0" anchor="t">
            <a:noAutofit/>
          </a:bodyPr>
          <a:lstStyle/>
          <a:p>
            <a:pPr algn="ctr"/>
            <a:r>
              <a:rPr lang="en-GB" sz="1100" dirty="0">
                <a:solidFill>
                  <a:schemeClr val="bg1"/>
                </a:solidFill>
              </a:rPr>
              <a:t>Swelling of ankles and feet</a:t>
            </a:r>
          </a:p>
        </p:txBody>
      </p:sp>
      <p:sp>
        <p:nvSpPr>
          <p:cNvPr id="73" name="TextBox 72"/>
          <p:cNvSpPr txBox="1"/>
          <p:nvPr/>
        </p:nvSpPr>
        <p:spPr>
          <a:xfrm>
            <a:off x="2519524" y="3186504"/>
            <a:ext cx="792000" cy="238869"/>
          </a:xfrm>
          <a:prstGeom prst="rect">
            <a:avLst/>
          </a:prstGeom>
          <a:noFill/>
        </p:spPr>
        <p:txBody>
          <a:bodyPr wrap="square" lIns="0" tIns="0" rIns="0" bIns="72000" rtlCol="0" anchor="t">
            <a:noAutofit/>
          </a:bodyPr>
          <a:lstStyle/>
          <a:p>
            <a:pPr algn="ctr"/>
            <a:r>
              <a:rPr lang="en-GB" sz="1100" dirty="0">
                <a:solidFill>
                  <a:schemeClr val="bg1"/>
                </a:solidFill>
              </a:rPr>
              <a:t>Fainting</a:t>
            </a:r>
          </a:p>
        </p:txBody>
      </p:sp>
      <p:sp>
        <p:nvSpPr>
          <p:cNvPr id="74" name="TextBox 73"/>
          <p:cNvSpPr txBox="1"/>
          <p:nvPr/>
        </p:nvSpPr>
        <p:spPr>
          <a:xfrm>
            <a:off x="9583065" y="3205599"/>
            <a:ext cx="2518003" cy="148442"/>
          </a:xfrm>
          <a:prstGeom prst="rect">
            <a:avLst/>
          </a:prstGeom>
          <a:noFill/>
        </p:spPr>
        <p:txBody>
          <a:bodyPr wrap="square" lIns="0" tIns="0" rIns="0" bIns="72000" rtlCol="0" anchor="t">
            <a:noAutofit/>
          </a:bodyPr>
          <a:lstStyle/>
          <a:p>
            <a:pPr algn="ctr"/>
            <a:r>
              <a:rPr lang="en-GB" sz="1100" dirty="0">
                <a:solidFill>
                  <a:schemeClr val="bg1"/>
                </a:solidFill>
              </a:rPr>
              <a:t>Shortness of breath with exercise</a:t>
            </a:r>
          </a:p>
        </p:txBody>
      </p:sp>
      <p:sp>
        <p:nvSpPr>
          <p:cNvPr id="75" name="TextBox 74"/>
          <p:cNvSpPr txBox="1"/>
          <p:nvPr/>
        </p:nvSpPr>
        <p:spPr>
          <a:xfrm>
            <a:off x="8313987" y="3205599"/>
            <a:ext cx="1069103" cy="220096"/>
          </a:xfrm>
          <a:prstGeom prst="rect">
            <a:avLst/>
          </a:prstGeom>
          <a:noFill/>
        </p:spPr>
        <p:txBody>
          <a:bodyPr wrap="square" lIns="0" tIns="0" rIns="0" bIns="72000" rtlCol="0" anchor="t">
            <a:noAutofit/>
          </a:bodyPr>
          <a:lstStyle/>
          <a:p>
            <a:pPr algn="ctr"/>
            <a:r>
              <a:rPr lang="en-GB" sz="1100" dirty="0">
                <a:solidFill>
                  <a:schemeClr val="bg1"/>
                </a:solidFill>
              </a:rPr>
              <a:t>Feeling tired</a:t>
            </a:r>
          </a:p>
        </p:txBody>
      </p:sp>
      <p:grpSp>
        <p:nvGrpSpPr>
          <p:cNvPr id="76" name="Group 75">
            <a:extLst>
              <a:ext uri="{FF2B5EF4-FFF2-40B4-BE49-F238E27FC236}">
                <a16:creationId xmlns:a16="http://schemas.microsoft.com/office/drawing/2014/main" id="{9E4E601A-84D2-DE4F-BD06-42F315AC7D6A}"/>
              </a:ext>
            </a:extLst>
          </p:cNvPr>
          <p:cNvGrpSpPr>
            <a:grpSpLocks noChangeAspect="1"/>
          </p:cNvGrpSpPr>
          <p:nvPr/>
        </p:nvGrpSpPr>
        <p:grpSpPr>
          <a:xfrm flipH="1">
            <a:off x="4159529" y="2259885"/>
            <a:ext cx="245326" cy="685928"/>
            <a:chOff x="442913" y="2137956"/>
            <a:chExt cx="754158" cy="2108607"/>
          </a:xfrm>
          <a:solidFill>
            <a:schemeClr val="bg2"/>
          </a:solidFill>
          <a:effectLst>
            <a:outerShdw blurRad="241300" dir="13500000" sy="23000" kx="1200000" algn="br" rotWithShape="0">
              <a:prstClr val="black">
                <a:alpha val="13000"/>
              </a:prstClr>
            </a:outerShdw>
          </a:effectLst>
        </p:grpSpPr>
        <p:sp>
          <p:nvSpPr>
            <p:cNvPr id="100" name="Freeform 6">
              <a:extLst>
                <a:ext uri="{FF2B5EF4-FFF2-40B4-BE49-F238E27FC236}">
                  <a16:creationId xmlns:a16="http://schemas.microsoft.com/office/drawing/2014/main" id="{6F98E6D8-477C-CE48-BFA4-CF6598DEA5F4}"/>
                </a:ext>
              </a:extLst>
            </p:cNvPr>
            <p:cNvSpPr>
              <a:spLocks noEditPoints="1"/>
            </p:cNvSpPr>
            <p:nvPr/>
          </p:nvSpPr>
          <p:spPr bwMode="auto">
            <a:xfrm>
              <a:off x="442913" y="2137956"/>
              <a:ext cx="754158" cy="2108607"/>
            </a:xfrm>
            <a:custGeom>
              <a:avLst/>
              <a:gdLst>
                <a:gd name="T0" fmla="*/ 196 w 260"/>
                <a:gd name="T1" fmla="*/ 67 h 727"/>
                <a:gd name="T2" fmla="*/ 130 w 260"/>
                <a:gd name="T3" fmla="*/ 133 h 727"/>
                <a:gd name="T4" fmla="*/ 63 w 260"/>
                <a:gd name="T5" fmla="*/ 67 h 727"/>
                <a:gd name="T6" fmla="*/ 130 w 260"/>
                <a:gd name="T7" fmla="*/ 0 h 727"/>
                <a:gd name="T8" fmla="*/ 196 w 260"/>
                <a:gd name="T9" fmla="*/ 67 h 727"/>
                <a:gd name="T10" fmla="*/ 182 w 260"/>
                <a:gd name="T11" fmla="*/ 147 h 727"/>
                <a:gd name="T12" fmla="*/ 77 w 260"/>
                <a:gd name="T13" fmla="*/ 147 h 727"/>
                <a:gd name="T14" fmla="*/ 3 w 260"/>
                <a:gd name="T15" fmla="*/ 227 h 727"/>
                <a:gd name="T16" fmla="*/ 22 w 260"/>
                <a:gd name="T17" fmla="*/ 467 h 727"/>
                <a:gd name="T18" fmla="*/ 63 w 260"/>
                <a:gd name="T19" fmla="*/ 513 h 727"/>
                <a:gd name="T20" fmla="*/ 63 w 260"/>
                <a:gd name="T21" fmla="*/ 727 h 727"/>
                <a:gd name="T22" fmla="*/ 196 w 260"/>
                <a:gd name="T23" fmla="*/ 727 h 727"/>
                <a:gd name="T24" fmla="*/ 196 w 260"/>
                <a:gd name="T25" fmla="*/ 513 h 727"/>
                <a:gd name="T26" fmla="*/ 237 w 260"/>
                <a:gd name="T27" fmla="*/ 467 h 727"/>
                <a:gd name="T28" fmla="*/ 256 w 260"/>
                <a:gd name="T29" fmla="*/ 227 h 727"/>
                <a:gd name="T30" fmla="*/ 182 w 260"/>
                <a:gd name="T31" fmla="*/ 14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727">
                  <a:moveTo>
                    <a:pt x="196" y="67"/>
                  </a:moveTo>
                  <a:cubicBezTo>
                    <a:pt x="196" y="104"/>
                    <a:pt x="167" y="133"/>
                    <a:pt x="130" y="133"/>
                  </a:cubicBezTo>
                  <a:cubicBezTo>
                    <a:pt x="93" y="133"/>
                    <a:pt x="63" y="104"/>
                    <a:pt x="63" y="67"/>
                  </a:cubicBezTo>
                  <a:cubicBezTo>
                    <a:pt x="63" y="30"/>
                    <a:pt x="93" y="0"/>
                    <a:pt x="130" y="0"/>
                  </a:cubicBezTo>
                  <a:cubicBezTo>
                    <a:pt x="167" y="0"/>
                    <a:pt x="196" y="30"/>
                    <a:pt x="196" y="67"/>
                  </a:cubicBezTo>
                  <a:close/>
                  <a:moveTo>
                    <a:pt x="182" y="147"/>
                  </a:moveTo>
                  <a:cubicBezTo>
                    <a:pt x="77" y="147"/>
                    <a:pt x="77" y="147"/>
                    <a:pt x="77" y="147"/>
                  </a:cubicBezTo>
                  <a:cubicBezTo>
                    <a:pt x="34" y="147"/>
                    <a:pt x="0" y="184"/>
                    <a:pt x="3" y="227"/>
                  </a:cubicBezTo>
                  <a:cubicBezTo>
                    <a:pt x="22" y="467"/>
                    <a:pt x="22" y="467"/>
                    <a:pt x="22" y="467"/>
                  </a:cubicBezTo>
                  <a:cubicBezTo>
                    <a:pt x="24" y="490"/>
                    <a:pt x="41" y="509"/>
                    <a:pt x="63" y="513"/>
                  </a:cubicBezTo>
                  <a:cubicBezTo>
                    <a:pt x="63" y="727"/>
                    <a:pt x="63" y="727"/>
                    <a:pt x="63" y="727"/>
                  </a:cubicBezTo>
                  <a:cubicBezTo>
                    <a:pt x="196" y="727"/>
                    <a:pt x="196" y="727"/>
                    <a:pt x="196" y="727"/>
                  </a:cubicBezTo>
                  <a:cubicBezTo>
                    <a:pt x="196" y="513"/>
                    <a:pt x="196" y="513"/>
                    <a:pt x="196" y="513"/>
                  </a:cubicBezTo>
                  <a:cubicBezTo>
                    <a:pt x="218" y="509"/>
                    <a:pt x="235" y="490"/>
                    <a:pt x="237" y="467"/>
                  </a:cubicBezTo>
                  <a:cubicBezTo>
                    <a:pt x="256" y="227"/>
                    <a:pt x="256" y="227"/>
                    <a:pt x="256" y="227"/>
                  </a:cubicBezTo>
                  <a:cubicBezTo>
                    <a:pt x="260" y="184"/>
                    <a:pt x="226" y="147"/>
                    <a:pt x="1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Oval 10">
              <a:extLst>
                <a:ext uri="{FF2B5EF4-FFF2-40B4-BE49-F238E27FC236}">
                  <a16:creationId xmlns:a16="http://schemas.microsoft.com/office/drawing/2014/main" id="{EB5AF07D-C643-6643-A9E7-C3B2B09A8CF8}"/>
                </a:ext>
              </a:extLst>
            </p:cNvPr>
            <p:cNvSpPr>
              <a:spLocks noChangeArrowheads="1"/>
            </p:cNvSpPr>
            <p:nvPr/>
          </p:nvSpPr>
          <p:spPr bwMode="auto">
            <a:xfrm>
              <a:off x="663710" y="2718237"/>
              <a:ext cx="309805" cy="310495"/>
            </a:xfrm>
            <a:prstGeom prst="ellipse">
              <a:avLst/>
            </a:prstGeom>
            <a:grp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Oval 11">
              <a:extLst>
                <a:ext uri="{FF2B5EF4-FFF2-40B4-BE49-F238E27FC236}">
                  <a16:creationId xmlns:a16="http://schemas.microsoft.com/office/drawing/2014/main" id="{93CC2FE6-CAB0-E949-B80B-2B6140B44949}"/>
                </a:ext>
              </a:extLst>
            </p:cNvPr>
            <p:cNvSpPr>
              <a:spLocks noChangeArrowheads="1"/>
            </p:cNvSpPr>
            <p:nvPr/>
          </p:nvSpPr>
          <p:spPr bwMode="auto">
            <a:xfrm>
              <a:off x="727189" y="2778956"/>
              <a:ext cx="185607" cy="185607"/>
            </a:xfrm>
            <a:prstGeom prst="ellipse">
              <a:avLst/>
            </a:prstGeom>
            <a:grp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Oval 12">
              <a:extLst>
                <a:ext uri="{FF2B5EF4-FFF2-40B4-BE49-F238E27FC236}">
                  <a16:creationId xmlns:a16="http://schemas.microsoft.com/office/drawing/2014/main" id="{86BFFDD0-5DBC-C941-8709-F6E79F3D61CD}"/>
                </a:ext>
              </a:extLst>
            </p:cNvPr>
            <p:cNvSpPr>
              <a:spLocks noChangeArrowheads="1"/>
            </p:cNvSpPr>
            <p:nvPr/>
          </p:nvSpPr>
          <p:spPr bwMode="auto">
            <a:xfrm>
              <a:off x="779628" y="2831395"/>
              <a:ext cx="80729" cy="807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9" name="Group 78">
            <a:extLst>
              <a:ext uri="{FF2B5EF4-FFF2-40B4-BE49-F238E27FC236}">
                <a16:creationId xmlns:a16="http://schemas.microsoft.com/office/drawing/2014/main" id="{1DBE22B5-2D6C-C143-A0E0-61220F0D3957}"/>
              </a:ext>
            </a:extLst>
          </p:cNvPr>
          <p:cNvGrpSpPr>
            <a:grpSpLocks noChangeAspect="1"/>
          </p:cNvGrpSpPr>
          <p:nvPr/>
        </p:nvGrpSpPr>
        <p:grpSpPr>
          <a:xfrm flipH="1">
            <a:off x="10074601" y="2306209"/>
            <a:ext cx="308149" cy="630079"/>
            <a:chOff x="3881860" y="2229853"/>
            <a:chExt cx="863867" cy="1766372"/>
          </a:xfrm>
          <a:effectLst>
            <a:outerShdw blurRad="241300" dir="13500000" sy="23000" kx="1200000" algn="br" rotWithShape="0">
              <a:prstClr val="black">
                <a:alpha val="13000"/>
              </a:prstClr>
            </a:outerShdw>
          </a:effectLst>
        </p:grpSpPr>
        <p:sp>
          <p:nvSpPr>
            <p:cNvPr id="98" name="Freeform 7">
              <a:extLst>
                <a:ext uri="{FF2B5EF4-FFF2-40B4-BE49-F238E27FC236}">
                  <a16:creationId xmlns:a16="http://schemas.microsoft.com/office/drawing/2014/main" id="{8B9D519F-6BA2-4040-873D-1520A520928A}"/>
                </a:ext>
              </a:extLst>
            </p:cNvPr>
            <p:cNvSpPr>
              <a:spLocks noEditPoints="1"/>
            </p:cNvSpPr>
            <p:nvPr/>
          </p:nvSpPr>
          <p:spPr bwMode="auto">
            <a:xfrm>
              <a:off x="3881860" y="2229853"/>
              <a:ext cx="863867" cy="1766372"/>
            </a:xfrm>
            <a:custGeom>
              <a:avLst/>
              <a:gdLst>
                <a:gd name="T0" fmla="*/ 292 w 298"/>
                <a:gd name="T1" fmla="*/ 233 h 609"/>
                <a:gd name="T2" fmla="*/ 266 w 298"/>
                <a:gd name="T3" fmla="*/ 342 h 609"/>
                <a:gd name="T4" fmla="*/ 250 w 298"/>
                <a:gd name="T5" fmla="*/ 377 h 609"/>
                <a:gd name="T6" fmla="*/ 244 w 298"/>
                <a:gd name="T7" fmla="*/ 386 h 609"/>
                <a:gd name="T8" fmla="*/ 249 w 298"/>
                <a:gd name="T9" fmla="*/ 415 h 609"/>
                <a:gd name="T10" fmla="*/ 250 w 298"/>
                <a:gd name="T11" fmla="*/ 435 h 609"/>
                <a:gd name="T12" fmla="*/ 215 w 298"/>
                <a:gd name="T13" fmla="*/ 609 h 609"/>
                <a:gd name="T14" fmla="*/ 215 w 298"/>
                <a:gd name="T15" fmla="*/ 609 h 609"/>
                <a:gd name="T16" fmla="*/ 82 w 298"/>
                <a:gd name="T17" fmla="*/ 609 h 609"/>
                <a:gd name="T18" fmla="*/ 82 w 298"/>
                <a:gd name="T19" fmla="*/ 609 h 609"/>
                <a:gd name="T20" fmla="*/ 48 w 298"/>
                <a:gd name="T21" fmla="*/ 435 h 609"/>
                <a:gd name="T22" fmla="*/ 48 w 298"/>
                <a:gd name="T23" fmla="*/ 415 h 609"/>
                <a:gd name="T24" fmla="*/ 53 w 298"/>
                <a:gd name="T25" fmla="*/ 386 h 609"/>
                <a:gd name="T26" fmla="*/ 47 w 298"/>
                <a:gd name="T27" fmla="*/ 377 h 609"/>
                <a:gd name="T28" fmla="*/ 31 w 298"/>
                <a:gd name="T29" fmla="*/ 342 h 609"/>
                <a:gd name="T30" fmla="*/ 5 w 298"/>
                <a:gd name="T31" fmla="*/ 233 h 609"/>
                <a:gd name="T32" fmla="*/ 7 w 298"/>
                <a:gd name="T33" fmla="*/ 170 h 609"/>
                <a:gd name="T34" fmla="*/ 23 w 298"/>
                <a:gd name="T35" fmla="*/ 124 h 609"/>
                <a:gd name="T36" fmla="*/ 69 w 298"/>
                <a:gd name="T37" fmla="*/ 65 h 609"/>
                <a:gd name="T38" fmla="*/ 69 w 298"/>
                <a:gd name="T39" fmla="*/ 66 h 609"/>
                <a:gd name="T40" fmla="*/ 149 w 298"/>
                <a:gd name="T41" fmla="*/ 146 h 609"/>
                <a:gd name="T42" fmla="*/ 229 w 298"/>
                <a:gd name="T43" fmla="*/ 66 h 609"/>
                <a:gd name="T44" fmla="*/ 229 w 298"/>
                <a:gd name="T45" fmla="*/ 65 h 609"/>
                <a:gd name="T46" fmla="*/ 275 w 298"/>
                <a:gd name="T47" fmla="*/ 124 h 609"/>
                <a:gd name="T48" fmla="*/ 290 w 298"/>
                <a:gd name="T49" fmla="*/ 170 h 609"/>
                <a:gd name="T50" fmla="*/ 292 w 298"/>
                <a:gd name="T51" fmla="*/ 233 h 609"/>
                <a:gd name="T52" fmla="*/ 149 w 298"/>
                <a:gd name="T53" fmla="*/ 0 h 609"/>
                <a:gd name="T54" fmla="*/ 82 w 298"/>
                <a:gd name="T55" fmla="*/ 66 h 609"/>
                <a:gd name="T56" fmla="*/ 149 w 298"/>
                <a:gd name="T57" fmla="*/ 133 h 609"/>
                <a:gd name="T58" fmla="*/ 215 w 298"/>
                <a:gd name="T59" fmla="*/ 66 h 609"/>
                <a:gd name="T60" fmla="*/ 149 w 298"/>
                <a:gd name="T61"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8" h="609">
                  <a:moveTo>
                    <a:pt x="292" y="233"/>
                  </a:moveTo>
                  <a:cubicBezTo>
                    <a:pt x="266" y="342"/>
                    <a:pt x="266" y="342"/>
                    <a:pt x="266" y="342"/>
                  </a:cubicBezTo>
                  <a:cubicBezTo>
                    <a:pt x="263" y="355"/>
                    <a:pt x="257" y="367"/>
                    <a:pt x="250" y="377"/>
                  </a:cubicBezTo>
                  <a:cubicBezTo>
                    <a:pt x="249" y="380"/>
                    <a:pt x="247" y="384"/>
                    <a:pt x="244" y="386"/>
                  </a:cubicBezTo>
                  <a:cubicBezTo>
                    <a:pt x="249" y="415"/>
                    <a:pt x="249" y="415"/>
                    <a:pt x="249" y="415"/>
                  </a:cubicBezTo>
                  <a:cubicBezTo>
                    <a:pt x="250" y="421"/>
                    <a:pt x="250" y="428"/>
                    <a:pt x="250" y="435"/>
                  </a:cubicBezTo>
                  <a:cubicBezTo>
                    <a:pt x="245" y="481"/>
                    <a:pt x="215" y="609"/>
                    <a:pt x="215" y="609"/>
                  </a:cubicBezTo>
                  <a:cubicBezTo>
                    <a:pt x="215" y="609"/>
                    <a:pt x="215" y="609"/>
                    <a:pt x="215" y="609"/>
                  </a:cubicBezTo>
                  <a:cubicBezTo>
                    <a:pt x="82" y="609"/>
                    <a:pt x="82" y="609"/>
                    <a:pt x="82" y="609"/>
                  </a:cubicBezTo>
                  <a:cubicBezTo>
                    <a:pt x="82" y="609"/>
                    <a:pt x="82" y="609"/>
                    <a:pt x="82" y="609"/>
                  </a:cubicBezTo>
                  <a:cubicBezTo>
                    <a:pt x="82" y="609"/>
                    <a:pt x="53" y="481"/>
                    <a:pt x="48" y="435"/>
                  </a:cubicBezTo>
                  <a:cubicBezTo>
                    <a:pt x="47" y="428"/>
                    <a:pt x="47" y="421"/>
                    <a:pt x="48" y="415"/>
                  </a:cubicBezTo>
                  <a:cubicBezTo>
                    <a:pt x="53" y="386"/>
                    <a:pt x="53" y="386"/>
                    <a:pt x="53" y="386"/>
                  </a:cubicBezTo>
                  <a:cubicBezTo>
                    <a:pt x="51" y="384"/>
                    <a:pt x="49" y="380"/>
                    <a:pt x="47" y="377"/>
                  </a:cubicBezTo>
                  <a:cubicBezTo>
                    <a:pt x="40" y="367"/>
                    <a:pt x="34" y="355"/>
                    <a:pt x="31" y="342"/>
                  </a:cubicBezTo>
                  <a:cubicBezTo>
                    <a:pt x="5" y="233"/>
                    <a:pt x="5" y="233"/>
                    <a:pt x="5" y="233"/>
                  </a:cubicBezTo>
                  <a:cubicBezTo>
                    <a:pt x="0" y="212"/>
                    <a:pt x="1" y="190"/>
                    <a:pt x="7" y="170"/>
                  </a:cubicBezTo>
                  <a:cubicBezTo>
                    <a:pt x="23" y="124"/>
                    <a:pt x="23" y="124"/>
                    <a:pt x="23" y="124"/>
                  </a:cubicBezTo>
                  <a:cubicBezTo>
                    <a:pt x="26" y="97"/>
                    <a:pt x="44" y="75"/>
                    <a:pt x="69" y="65"/>
                  </a:cubicBezTo>
                  <a:cubicBezTo>
                    <a:pt x="69" y="66"/>
                    <a:pt x="69" y="66"/>
                    <a:pt x="69" y="66"/>
                  </a:cubicBezTo>
                  <a:cubicBezTo>
                    <a:pt x="69" y="110"/>
                    <a:pt x="105" y="146"/>
                    <a:pt x="149" y="146"/>
                  </a:cubicBezTo>
                  <a:cubicBezTo>
                    <a:pt x="193" y="146"/>
                    <a:pt x="229" y="110"/>
                    <a:pt x="229" y="66"/>
                  </a:cubicBezTo>
                  <a:cubicBezTo>
                    <a:pt x="229" y="66"/>
                    <a:pt x="229" y="66"/>
                    <a:pt x="229" y="65"/>
                  </a:cubicBezTo>
                  <a:cubicBezTo>
                    <a:pt x="253" y="75"/>
                    <a:pt x="271" y="97"/>
                    <a:pt x="275" y="124"/>
                  </a:cubicBezTo>
                  <a:cubicBezTo>
                    <a:pt x="290" y="170"/>
                    <a:pt x="290" y="170"/>
                    <a:pt x="290" y="170"/>
                  </a:cubicBezTo>
                  <a:cubicBezTo>
                    <a:pt x="297" y="190"/>
                    <a:pt x="298" y="212"/>
                    <a:pt x="292" y="233"/>
                  </a:cubicBezTo>
                  <a:close/>
                  <a:moveTo>
                    <a:pt x="149" y="0"/>
                  </a:moveTo>
                  <a:cubicBezTo>
                    <a:pt x="112" y="0"/>
                    <a:pt x="82" y="29"/>
                    <a:pt x="82" y="66"/>
                  </a:cubicBezTo>
                  <a:cubicBezTo>
                    <a:pt x="82" y="103"/>
                    <a:pt x="112" y="133"/>
                    <a:pt x="149" y="133"/>
                  </a:cubicBezTo>
                  <a:cubicBezTo>
                    <a:pt x="185" y="133"/>
                    <a:pt x="215" y="103"/>
                    <a:pt x="215" y="66"/>
                  </a:cubicBezTo>
                  <a:cubicBezTo>
                    <a:pt x="215" y="29"/>
                    <a:pt x="185" y="0"/>
                    <a:pt x="1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8">
              <a:extLst>
                <a:ext uri="{FF2B5EF4-FFF2-40B4-BE49-F238E27FC236}">
                  <a16:creationId xmlns:a16="http://schemas.microsoft.com/office/drawing/2014/main" id="{33BD53E1-E3F8-204E-A24E-A3612C4688B7}"/>
                </a:ext>
              </a:extLst>
            </p:cNvPr>
            <p:cNvSpPr>
              <a:spLocks/>
            </p:cNvSpPr>
            <p:nvPr/>
          </p:nvSpPr>
          <p:spPr bwMode="auto">
            <a:xfrm>
              <a:off x="4095087" y="2762198"/>
              <a:ext cx="444623" cy="363376"/>
            </a:xfrm>
            <a:custGeom>
              <a:avLst/>
              <a:gdLst>
                <a:gd name="T0" fmla="*/ 151 w 190"/>
                <a:gd name="T1" fmla="*/ 74 h 167"/>
                <a:gd name="T2" fmla="*/ 139 w 190"/>
                <a:gd name="T3" fmla="*/ 76 h 167"/>
                <a:gd name="T4" fmla="*/ 110 w 190"/>
                <a:gd name="T5" fmla="*/ 53 h 167"/>
                <a:gd name="T6" fmla="*/ 95 w 190"/>
                <a:gd name="T7" fmla="*/ 0 h 167"/>
                <a:gd name="T8" fmla="*/ 76 w 190"/>
                <a:gd name="T9" fmla="*/ 64 h 167"/>
                <a:gd name="T10" fmla="*/ 66 w 190"/>
                <a:gd name="T11" fmla="*/ 80 h 167"/>
                <a:gd name="T12" fmla="*/ 38 w 190"/>
                <a:gd name="T13" fmla="*/ 68 h 167"/>
                <a:gd name="T14" fmla="*/ 0 w 190"/>
                <a:gd name="T15" fmla="*/ 106 h 167"/>
                <a:gd name="T16" fmla="*/ 30 w 190"/>
                <a:gd name="T17" fmla="*/ 143 h 167"/>
                <a:gd name="T18" fmla="*/ 65 w 190"/>
                <a:gd name="T19" fmla="*/ 167 h 167"/>
                <a:gd name="T20" fmla="*/ 93 w 190"/>
                <a:gd name="T21" fmla="*/ 154 h 167"/>
                <a:gd name="T22" fmla="*/ 121 w 190"/>
                <a:gd name="T23" fmla="*/ 166 h 167"/>
                <a:gd name="T24" fmla="*/ 151 w 190"/>
                <a:gd name="T25" fmla="*/ 150 h 167"/>
                <a:gd name="T26" fmla="*/ 151 w 190"/>
                <a:gd name="T27" fmla="*/ 150 h 167"/>
                <a:gd name="T28" fmla="*/ 190 w 190"/>
                <a:gd name="T29" fmla="*/ 112 h 167"/>
                <a:gd name="T30" fmla="*/ 151 w 190"/>
                <a:gd name="T31" fmla="*/ 7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167">
                  <a:moveTo>
                    <a:pt x="151" y="74"/>
                  </a:moveTo>
                  <a:cubicBezTo>
                    <a:pt x="147" y="74"/>
                    <a:pt x="143" y="75"/>
                    <a:pt x="139" y="76"/>
                  </a:cubicBezTo>
                  <a:cubicBezTo>
                    <a:pt x="134" y="64"/>
                    <a:pt x="123" y="55"/>
                    <a:pt x="110" y="53"/>
                  </a:cubicBezTo>
                  <a:cubicBezTo>
                    <a:pt x="95" y="0"/>
                    <a:pt x="95" y="0"/>
                    <a:pt x="95" y="0"/>
                  </a:cubicBezTo>
                  <a:cubicBezTo>
                    <a:pt x="76" y="64"/>
                    <a:pt x="76" y="64"/>
                    <a:pt x="76" y="64"/>
                  </a:cubicBezTo>
                  <a:cubicBezTo>
                    <a:pt x="71" y="68"/>
                    <a:pt x="68" y="74"/>
                    <a:pt x="66" y="80"/>
                  </a:cubicBezTo>
                  <a:cubicBezTo>
                    <a:pt x="59" y="73"/>
                    <a:pt x="49" y="68"/>
                    <a:pt x="38" y="68"/>
                  </a:cubicBezTo>
                  <a:cubicBezTo>
                    <a:pt x="17" y="68"/>
                    <a:pt x="0" y="85"/>
                    <a:pt x="0" y="106"/>
                  </a:cubicBezTo>
                  <a:cubicBezTo>
                    <a:pt x="0" y="124"/>
                    <a:pt x="12" y="139"/>
                    <a:pt x="30" y="143"/>
                  </a:cubicBezTo>
                  <a:cubicBezTo>
                    <a:pt x="35" y="157"/>
                    <a:pt x="49" y="167"/>
                    <a:pt x="65" y="167"/>
                  </a:cubicBezTo>
                  <a:cubicBezTo>
                    <a:pt x="76" y="167"/>
                    <a:pt x="86" y="162"/>
                    <a:pt x="93" y="154"/>
                  </a:cubicBezTo>
                  <a:cubicBezTo>
                    <a:pt x="100" y="161"/>
                    <a:pt x="110" y="166"/>
                    <a:pt x="121" y="166"/>
                  </a:cubicBezTo>
                  <a:cubicBezTo>
                    <a:pt x="133" y="166"/>
                    <a:pt x="144" y="160"/>
                    <a:pt x="151" y="150"/>
                  </a:cubicBezTo>
                  <a:cubicBezTo>
                    <a:pt x="151" y="150"/>
                    <a:pt x="151" y="150"/>
                    <a:pt x="151" y="150"/>
                  </a:cubicBezTo>
                  <a:cubicBezTo>
                    <a:pt x="173" y="150"/>
                    <a:pt x="190" y="133"/>
                    <a:pt x="190" y="112"/>
                  </a:cubicBezTo>
                  <a:cubicBezTo>
                    <a:pt x="190" y="91"/>
                    <a:pt x="173" y="74"/>
                    <a:pt x="151" y="74"/>
                  </a:cubicBezTo>
                  <a:close/>
                </a:path>
              </a:pathLst>
            </a:custGeom>
            <a:solidFill>
              <a:srgbClr val="B5B8DA">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88" name="Group 87">
            <a:extLst>
              <a:ext uri="{FF2B5EF4-FFF2-40B4-BE49-F238E27FC236}">
                <a16:creationId xmlns:a16="http://schemas.microsoft.com/office/drawing/2014/main" id="{5B6FC3BB-B602-F843-99B8-076D20E5D393}"/>
              </a:ext>
            </a:extLst>
          </p:cNvPr>
          <p:cNvGrpSpPr/>
          <p:nvPr/>
        </p:nvGrpSpPr>
        <p:grpSpPr>
          <a:xfrm flipH="1">
            <a:off x="8088825" y="2203207"/>
            <a:ext cx="248197" cy="742606"/>
            <a:chOff x="4132262" y="1390650"/>
            <a:chExt cx="1190625" cy="3562349"/>
          </a:xfrm>
          <a:solidFill>
            <a:schemeClr val="bg2"/>
          </a:solidFill>
        </p:grpSpPr>
        <p:sp>
          <p:nvSpPr>
            <p:cNvPr id="92" name="Oval 14">
              <a:extLst>
                <a:ext uri="{FF2B5EF4-FFF2-40B4-BE49-F238E27FC236}">
                  <a16:creationId xmlns:a16="http://schemas.microsoft.com/office/drawing/2014/main" id="{D5572107-D791-0F4F-B378-4A1E729C57C8}"/>
                </a:ext>
              </a:extLst>
            </p:cNvPr>
            <p:cNvSpPr>
              <a:spLocks noChangeArrowheads="1"/>
            </p:cNvSpPr>
            <p:nvPr/>
          </p:nvSpPr>
          <p:spPr bwMode="auto">
            <a:xfrm>
              <a:off x="4419600" y="1911350"/>
              <a:ext cx="614363" cy="614362"/>
            </a:xfrm>
            <a:prstGeom prst="ellipse">
              <a:avLst/>
            </a:prstGeom>
            <a:grp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93" name="Freeform 15">
              <a:extLst>
                <a:ext uri="{FF2B5EF4-FFF2-40B4-BE49-F238E27FC236}">
                  <a16:creationId xmlns:a16="http://schemas.microsoft.com/office/drawing/2014/main" id="{D11A87EA-B7D5-BA42-B60C-AAA40B992674}"/>
                </a:ext>
              </a:extLst>
            </p:cNvPr>
            <p:cNvSpPr>
              <a:spLocks/>
            </p:cNvSpPr>
            <p:nvPr/>
          </p:nvSpPr>
          <p:spPr bwMode="auto">
            <a:xfrm>
              <a:off x="4740275" y="1390650"/>
              <a:ext cx="541338" cy="390525"/>
            </a:xfrm>
            <a:custGeom>
              <a:avLst/>
              <a:gdLst>
                <a:gd name="T0" fmla="*/ 350 w 353"/>
                <a:gd name="T1" fmla="*/ 119 h 255"/>
                <a:gd name="T2" fmla="*/ 350 w 353"/>
                <a:gd name="T3" fmla="*/ 117 h 255"/>
                <a:gd name="T4" fmla="*/ 349 w 353"/>
                <a:gd name="T5" fmla="*/ 116 h 255"/>
                <a:gd name="T6" fmla="*/ 348 w 353"/>
                <a:gd name="T7" fmla="*/ 114 h 255"/>
                <a:gd name="T8" fmla="*/ 345 w 353"/>
                <a:gd name="T9" fmla="*/ 108 h 255"/>
                <a:gd name="T10" fmla="*/ 342 w 353"/>
                <a:gd name="T11" fmla="*/ 103 h 255"/>
                <a:gd name="T12" fmla="*/ 340 w 353"/>
                <a:gd name="T13" fmla="*/ 101 h 255"/>
                <a:gd name="T14" fmla="*/ 339 w 353"/>
                <a:gd name="T15" fmla="*/ 100 h 255"/>
                <a:gd name="T16" fmla="*/ 338 w 353"/>
                <a:gd name="T17" fmla="*/ 98 h 255"/>
                <a:gd name="T18" fmla="*/ 333 w 353"/>
                <a:gd name="T19" fmla="*/ 93 h 255"/>
                <a:gd name="T20" fmla="*/ 331 w 353"/>
                <a:gd name="T21" fmla="*/ 91 h 255"/>
                <a:gd name="T22" fmla="*/ 328 w 353"/>
                <a:gd name="T23" fmla="*/ 88 h 255"/>
                <a:gd name="T24" fmla="*/ 322 w 353"/>
                <a:gd name="T25" fmla="*/ 83 h 255"/>
                <a:gd name="T26" fmla="*/ 316 w 353"/>
                <a:gd name="T27" fmla="*/ 79 h 255"/>
                <a:gd name="T28" fmla="*/ 244 w 353"/>
                <a:gd name="T29" fmla="*/ 44 h 255"/>
                <a:gd name="T30" fmla="*/ 164 w 353"/>
                <a:gd name="T31" fmla="*/ 24 h 255"/>
                <a:gd name="T32" fmla="*/ 182 w 353"/>
                <a:gd name="T33" fmla="*/ 0 h 255"/>
                <a:gd name="T34" fmla="*/ 0 w 353"/>
                <a:gd name="T35" fmla="*/ 18 h 255"/>
                <a:gd name="T36" fmla="*/ 134 w 353"/>
                <a:gd name="T37" fmla="*/ 63 h 255"/>
                <a:gd name="T38" fmla="*/ 151 w 353"/>
                <a:gd name="T39" fmla="*/ 40 h 255"/>
                <a:gd name="T40" fmla="*/ 214 w 353"/>
                <a:gd name="T41" fmla="*/ 55 h 255"/>
                <a:gd name="T42" fmla="*/ 282 w 353"/>
                <a:gd name="T43" fmla="*/ 85 h 255"/>
                <a:gd name="T44" fmla="*/ 289 w 353"/>
                <a:gd name="T45" fmla="*/ 89 h 255"/>
                <a:gd name="T46" fmla="*/ 295 w 353"/>
                <a:gd name="T47" fmla="*/ 93 h 255"/>
                <a:gd name="T48" fmla="*/ 298 w 353"/>
                <a:gd name="T49" fmla="*/ 95 h 255"/>
                <a:gd name="T50" fmla="*/ 300 w 353"/>
                <a:gd name="T51" fmla="*/ 97 h 255"/>
                <a:gd name="T52" fmla="*/ 305 w 353"/>
                <a:gd name="T53" fmla="*/ 102 h 255"/>
                <a:gd name="T54" fmla="*/ 306 w 353"/>
                <a:gd name="T55" fmla="*/ 103 h 255"/>
                <a:gd name="T56" fmla="*/ 307 w 353"/>
                <a:gd name="T57" fmla="*/ 104 h 255"/>
                <a:gd name="T58" fmla="*/ 309 w 353"/>
                <a:gd name="T59" fmla="*/ 106 h 255"/>
                <a:gd name="T60" fmla="*/ 313 w 353"/>
                <a:gd name="T61" fmla="*/ 111 h 255"/>
                <a:gd name="T62" fmla="*/ 316 w 353"/>
                <a:gd name="T63" fmla="*/ 116 h 255"/>
                <a:gd name="T64" fmla="*/ 318 w 353"/>
                <a:gd name="T65" fmla="*/ 118 h 255"/>
                <a:gd name="T66" fmla="*/ 319 w 353"/>
                <a:gd name="T67" fmla="*/ 119 h 255"/>
                <a:gd name="T68" fmla="*/ 319 w 353"/>
                <a:gd name="T69" fmla="*/ 120 h 255"/>
                <a:gd name="T70" fmla="*/ 324 w 353"/>
                <a:gd name="T71" fmla="*/ 139 h 255"/>
                <a:gd name="T72" fmla="*/ 319 w 353"/>
                <a:gd name="T73" fmla="*/ 158 h 255"/>
                <a:gd name="T74" fmla="*/ 282 w 353"/>
                <a:gd name="T75" fmla="*/ 195 h 255"/>
                <a:gd name="T76" fmla="*/ 210 w 353"/>
                <a:gd name="T77" fmla="*/ 225 h 255"/>
                <a:gd name="T78" fmla="*/ 113 w 353"/>
                <a:gd name="T79" fmla="*/ 246 h 255"/>
                <a:gd name="T80" fmla="*/ 0 w 353"/>
                <a:gd name="T81" fmla="*/ 255 h 255"/>
                <a:gd name="T82" fmla="*/ 115 w 353"/>
                <a:gd name="T83" fmla="*/ 248 h 255"/>
                <a:gd name="T84" fmla="*/ 219 w 353"/>
                <a:gd name="T85" fmla="*/ 228 h 255"/>
                <a:gd name="T86" fmla="*/ 298 w 353"/>
                <a:gd name="T87" fmla="*/ 198 h 255"/>
                <a:gd name="T88" fmla="*/ 344 w 353"/>
                <a:gd name="T89" fmla="*/ 160 h 255"/>
                <a:gd name="T90" fmla="*/ 352 w 353"/>
                <a:gd name="T91" fmla="*/ 140 h 255"/>
                <a:gd name="T92" fmla="*/ 350 w 353"/>
                <a:gd name="T93" fmla="*/ 11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 h="255">
                  <a:moveTo>
                    <a:pt x="350" y="119"/>
                  </a:moveTo>
                  <a:cubicBezTo>
                    <a:pt x="350" y="117"/>
                    <a:pt x="350" y="117"/>
                    <a:pt x="350" y="117"/>
                  </a:cubicBezTo>
                  <a:cubicBezTo>
                    <a:pt x="349" y="116"/>
                    <a:pt x="349" y="116"/>
                    <a:pt x="349" y="116"/>
                  </a:cubicBezTo>
                  <a:cubicBezTo>
                    <a:pt x="348" y="114"/>
                    <a:pt x="348" y="114"/>
                    <a:pt x="348" y="114"/>
                  </a:cubicBezTo>
                  <a:cubicBezTo>
                    <a:pt x="345" y="108"/>
                    <a:pt x="345" y="108"/>
                    <a:pt x="345" y="108"/>
                  </a:cubicBezTo>
                  <a:cubicBezTo>
                    <a:pt x="342" y="103"/>
                    <a:pt x="342" y="103"/>
                    <a:pt x="342" y="103"/>
                  </a:cubicBezTo>
                  <a:cubicBezTo>
                    <a:pt x="340" y="101"/>
                    <a:pt x="340" y="101"/>
                    <a:pt x="340" y="101"/>
                  </a:cubicBezTo>
                  <a:cubicBezTo>
                    <a:pt x="340" y="100"/>
                    <a:pt x="339" y="100"/>
                    <a:pt x="339" y="100"/>
                  </a:cubicBezTo>
                  <a:cubicBezTo>
                    <a:pt x="338" y="98"/>
                    <a:pt x="338" y="98"/>
                    <a:pt x="338" y="98"/>
                  </a:cubicBezTo>
                  <a:cubicBezTo>
                    <a:pt x="333" y="93"/>
                    <a:pt x="333" y="93"/>
                    <a:pt x="333" y="93"/>
                  </a:cubicBezTo>
                  <a:cubicBezTo>
                    <a:pt x="332" y="92"/>
                    <a:pt x="332" y="92"/>
                    <a:pt x="331" y="91"/>
                  </a:cubicBezTo>
                  <a:cubicBezTo>
                    <a:pt x="328" y="88"/>
                    <a:pt x="328" y="88"/>
                    <a:pt x="328" y="88"/>
                  </a:cubicBezTo>
                  <a:cubicBezTo>
                    <a:pt x="322" y="83"/>
                    <a:pt x="322" y="83"/>
                    <a:pt x="322" y="83"/>
                  </a:cubicBezTo>
                  <a:cubicBezTo>
                    <a:pt x="320" y="82"/>
                    <a:pt x="318" y="80"/>
                    <a:pt x="316" y="79"/>
                  </a:cubicBezTo>
                  <a:cubicBezTo>
                    <a:pt x="298" y="66"/>
                    <a:pt x="274" y="54"/>
                    <a:pt x="244" y="44"/>
                  </a:cubicBezTo>
                  <a:cubicBezTo>
                    <a:pt x="220" y="36"/>
                    <a:pt x="193" y="29"/>
                    <a:pt x="164" y="24"/>
                  </a:cubicBezTo>
                  <a:cubicBezTo>
                    <a:pt x="182" y="0"/>
                    <a:pt x="182" y="0"/>
                    <a:pt x="182" y="0"/>
                  </a:cubicBezTo>
                  <a:cubicBezTo>
                    <a:pt x="0" y="18"/>
                    <a:pt x="0" y="18"/>
                    <a:pt x="0" y="18"/>
                  </a:cubicBezTo>
                  <a:cubicBezTo>
                    <a:pt x="134" y="63"/>
                    <a:pt x="134" y="63"/>
                    <a:pt x="134" y="63"/>
                  </a:cubicBezTo>
                  <a:cubicBezTo>
                    <a:pt x="151" y="40"/>
                    <a:pt x="151" y="40"/>
                    <a:pt x="151" y="40"/>
                  </a:cubicBezTo>
                  <a:cubicBezTo>
                    <a:pt x="174" y="44"/>
                    <a:pt x="195" y="50"/>
                    <a:pt x="214" y="55"/>
                  </a:cubicBezTo>
                  <a:cubicBezTo>
                    <a:pt x="242" y="64"/>
                    <a:pt x="265" y="74"/>
                    <a:pt x="282" y="85"/>
                  </a:cubicBezTo>
                  <a:cubicBezTo>
                    <a:pt x="285" y="86"/>
                    <a:pt x="287" y="87"/>
                    <a:pt x="289" y="89"/>
                  </a:cubicBezTo>
                  <a:cubicBezTo>
                    <a:pt x="295" y="93"/>
                    <a:pt x="295" y="93"/>
                    <a:pt x="295" y="93"/>
                  </a:cubicBezTo>
                  <a:cubicBezTo>
                    <a:pt x="298" y="95"/>
                    <a:pt x="298" y="95"/>
                    <a:pt x="298" y="95"/>
                  </a:cubicBezTo>
                  <a:cubicBezTo>
                    <a:pt x="299" y="96"/>
                    <a:pt x="299" y="97"/>
                    <a:pt x="300" y="97"/>
                  </a:cubicBezTo>
                  <a:cubicBezTo>
                    <a:pt x="305" y="102"/>
                    <a:pt x="305" y="102"/>
                    <a:pt x="305" y="102"/>
                  </a:cubicBezTo>
                  <a:cubicBezTo>
                    <a:pt x="306" y="103"/>
                    <a:pt x="306" y="103"/>
                    <a:pt x="306" y="103"/>
                  </a:cubicBezTo>
                  <a:cubicBezTo>
                    <a:pt x="307" y="103"/>
                    <a:pt x="307" y="104"/>
                    <a:pt x="307" y="104"/>
                  </a:cubicBezTo>
                  <a:cubicBezTo>
                    <a:pt x="309" y="106"/>
                    <a:pt x="309" y="106"/>
                    <a:pt x="309" y="106"/>
                  </a:cubicBezTo>
                  <a:cubicBezTo>
                    <a:pt x="313" y="111"/>
                    <a:pt x="313" y="111"/>
                    <a:pt x="313" y="111"/>
                  </a:cubicBezTo>
                  <a:cubicBezTo>
                    <a:pt x="316" y="116"/>
                    <a:pt x="316" y="116"/>
                    <a:pt x="316" y="116"/>
                  </a:cubicBezTo>
                  <a:cubicBezTo>
                    <a:pt x="318" y="118"/>
                    <a:pt x="318" y="118"/>
                    <a:pt x="318" y="118"/>
                  </a:cubicBezTo>
                  <a:cubicBezTo>
                    <a:pt x="319" y="119"/>
                    <a:pt x="319" y="119"/>
                    <a:pt x="319" y="119"/>
                  </a:cubicBezTo>
                  <a:cubicBezTo>
                    <a:pt x="319" y="120"/>
                    <a:pt x="319" y="120"/>
                    <a:pt x="319" y="120"/>
                  </a:cubicBezTo>
                  <a:cubicBezTo>
                    <a:pt x="322" y="127"/>
                    <a:pt x="324" y="133"/>
                    <a:pt x="324" y="139"/>
                  </a:cubicBezTo>
                  <a:cubicBezTo>
                    <a:pt x="324" y="146"/>
                    <a:pt x="322" y="152"/>
                    <a:pt x="319" y="158"/>
                  </a:cubicBezTo>
                  <a:cubicBezTo>
                    <a:pt x="313" y="171"/>
                    <a:pt x="300" y="183"/>
                    <a:pt x="282" y="195"/>
                  </a:cubicBezTo>
                  <a:cubicBezTo>
                    <a:pt x="263" y="206"/>
                    <a:pt x="239" y="216"/>
                    <a:pt x="210" y="225"/>
                  </a:cubicBezTo>
                  <a:cubicBezTo>
                    <a:pt x="182" y="234"/>
                    <a:pt x="149" y="241"/>
                    <a:pt x="113" y="246"/>
                  </a:cubicBezTo>
                  <a:cubicBezTo>
                    <a:pt x="77" y="251"/>
                    <a:pt x="39" y="254"/>
                    <a:pt x="0" y="255"/>
                  </a:cubicBezTo>
                  <a:cubicBezTo>
                    <a:pt x="39" y="255"/>
                    <a:pt x="78" y="252"/>
                    <a:pt x="115" y="248"/>
                  </a:cubicBezTo>
                  <a:cubicBezTo>
                    <a:pt x="152" y="244"/>
                    <a:pt x="187" y="237"/>
                    <a:pt x="219" y="228"/>
                  </a:cubicBezTo>
                  <a:cubicBezTo>
                    <a:pt x="249" y="220"/>
                    <a:pt x="276" y="210"/>
                    <a:pt x="298" y="198"/>
                  </a:cubicBezTo>
                  <a:cubicBezTo>
                    <a:pt x="319" y="187"/>
                    <a:pt x="335" y="174"/>
                    <a:pt x="344" y="160"/>
                  </a:cubicBezTo>
                  <a:cubicBezTo>
                    <a:pt x="348" y="153"/>
                    <a:pt x="351" y="147"/>
                    <a:pt x="352" y="140"/>
                  </a:cubicBezTo>
                  <a:cubicBezTo>
                    <a:pt x="353" y="133"/>
                    <a:pt x="352" y="126"/>
                    <a:pt x="350" y="119"/>
                  </a:cubicBezTo>
                  <a:close/>
                </a:path>
              </a:pathLst>
            </a:custGeom>
            <a:grp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96" name="Freeform 16">
              <a:extLst>
                <a:ext uri="{FF2B5EF4-FFF2-40B4-BE49-F238E27FC236}">
                  <a16:creationId xmlns:a16="http://schemas.microsoft.com/office/drawing/2014/main" id="{25ED8EFB-6327-0245-B144-DF45E124B2FC}"/>
                </a:ext>
              </a:extLst>
            </p:cNvPr>
            <p:cNvSpPr>
              <a:spLocks/>
            </p:cNvSpPr>
            <p:nvPr/>
          </p:nvSpPr>
          <p:spPr bwMode="auto">
            <a:xfrm>
              <a:off x="4173537" y="1417637"/>
              <a:ext cx="539750" cy="390525"/>
            </a:xfrm>
            <a:custGeom>
              <a:avLst/>
              <a:gdLst>
                <a:gd name="T0" fmla="*/ 71 w 352"/>
                <a:gd name="T1" fmla="*/ 59 h 254"/>
                <a:gd name="T2" fmla="*/ 142 w 352"/>
                <a:gd name="T3" fmla="*/ 29 h 254"/>
                <a:gd name="T4" fmla="*/ 239 w 352"/>
                <a:gd name="T5" fmla="*/ 8 h 254"/>
                <a:gd name="T6" fmla="*/ 352 w 352"/>
                <a:gd name="T7" fmla="*/ 0 h 254"/>
                <a:gd name="T8" fmla="*/ 237 w 352"/>
                <a:gd name="T9" fmla="*/ 6 h 254"/>
                <a:gd name="T10" fmla="*/ 134 w 352"/>
                <a:gd name="T11" fmla="*/ 26 h 254"/>
                <a:gd name="T12" fmla="*/ 55 w 352"/>
                <a:gd name="T13" fmla="*/ 56 h 254"/>
                <a:gd name="T14" fmla="*/ 9 w 352"/>
                <a:gd name="T15" fmla="*/ 94 h 254"/>
                <a:gd name="T16" fmla="*/ 1 w 352"/>
                <a:gd name="T17" fmla="*/ 115 h 254"/>
                <a:gd name="T18" fmla="*/ 2 w 352"/>
                <a:gd name="T19" fmla="*/ 135 h 254"/>
                <a:gd name="T20" fmla="*/ 3 w 352"/>
                <a:gd name="T21" fmla="*/ 137 h 254"/>
                <a:gd name="T22" fmla="*/ 3 w 352"/>
                <a:gd name="T23" fmla="*/ 138 h 254"/>
                <a:gd name="T24" fmla="*/ 5 w 352"/>
                <a:gd name="T25" fmla="*/ 141 h 254"/>
                <a:gd name="T26" fmla="*/ 7 w 352"/>
                <a:gd name="T27" fmla="*/ 146 h 254"/>
                <a:gd name="T28" fmla="*/ 11 w 352"/>
                <a:gd name="T29" fmla="*/ 151 h 254"/>
                <a:gd name="T30" fmla="*/ 12 w 352"/>
                <a:gd name="T31" fmla="*/ 153 h 254"/>
                <a:gd name="T32" fmla="*/ 13 w 352"/>
                <a:gd name="T33" fmla="*/ 155 h 254"/>
                <a:gd name="T34" fmla="*/ 15 w 352"/>
                <a:gd name="T35" fmla="*/ 156 h 254"/>
                <a:gd name="T36" fmla="*/ 19 w 352"/>
                <a:gd name="T37" fmla="*/ 161 h 254"/>
                <a:gd name="T38" fmla="*/ 22 w 352"/>
                <a:gd name="T39" fmla="*/ 163 h 254"/>
                <a:gd name="T40" fmla="*/ 24 w 352"/>
                <a:gd name="T41" fmla="*/ 166 h 254"/>
                <a:gd name="T42" fmla="*/ 30 w 352"/>
                <a:gd name="T43" fmla="*/ 171 h 254"/>
                <a:gd name="T44" fmla="*/ 37 w 352"/>
                <a:gd name="T45" fmla="*/ 176 h 254"/>
                <a:gd name="T46" fmla="*/ 108 w 352"/>
                <a:gd name="T47" fmla="*/ 210 h 254"/>
                <a:gd name="T48" fmla="*/ 189 w 352"/>
                <a:gd name="T49" fmla="*/ 230 h 254"/>
                <a:gd name="T50" fmla="*/ 171 w 352"/>
                <a:gd name="T51" fmla="*/ 254 h 254"/>
                <a:gd name="T52" fmla="*/ 352 w 352"/>
                <a:gd name="T53" fmla="*/ 237 h 254"/>
                <a:gd name="T54" fmla="*/ 218 w 352"/>
                <a:gd name="T55" fmla="*/ 192 h 254"/>
                <a:gd name="T56" fmla="*/ 201 w 352"/>
                <a:gd name="T57" fmla="*/ 214 h 254"/>
                <a:gd name="T58" fmla="*/ 138 w 352"/>
                <a:gd name="T59" fmla="*/ 199 h 254"/>
                <a:gd name="T60" fmla="*/ 70 w 352"/>
                <a:gd name="T61" fmla="*/ 170 h 254"/>
                <a:gd name="T62" fmla="*/ 63 w 352"/>
                <a:gd name="T63" fmla="*/ 165 h 254"/>
                <a:gd name="T64" fmla="*/ 58 w 352"/>
                <a:gd name="T65" fmla="*/ 161 h 254"/>
                <a:gd name="T66" fmla="*/ 55 w 352"/>
                <a:gd name="T67" fmla="*/ 159 h 254"/>
                <a:gd name="T68" fmla="*/ 52 w 352"/>
                <a:gd name="T69" fmla="*/ 157 h 254"/>
                <a:gd name="T70" fmla="*/ 47 w 352"/>
                <a:gd name="T71" fmla="*/ 152 h 254"/>
                <a:gd name="T72" fmla="*/ 46 w 352"/>
                <a:gd name="T73" fmla="*/ 151 h 254"/>
                <a:gd name="T74" fmla="*/ 45 w 352"/>
                <a:gd name="T75" fmla="*/ 150 h 254"/>
                <a:gd name="T76" fmla="*/ 43 w 352"/>
                <a:gd name="T77" fmla="*/ 148 h 254"/>
                <a:gd name="T78" fmla="*/ 39 w 352"/>
                <a:gd name="T79" fmla="*/ 143 h 254"/>
                <a:gd name="T80" fmla="*/ 36 w 352"/>
                <a:gd name="T81" fmla="*/ 139 h 254"/>
                <a:gd name="T82" fmla="*/ 35 w 352"/>
                <a:gd name="T83" fmla="*/ 136 h 254"/>
                <a:gd name="T84" fmla="*/ 34 w 352"/>
                <a:gd name="T85" fmla="*/ 135 h 254"/>
                <a:gd name="T86" fmla="*/ 33 w 352"/>
                <a:gd name="T87" fmla="*/ 134 h 254"/>
                <a:gd name="T88" fmla="*/ 29 w 352"/>
                <a:gd name="T89" fmla="*/ 115 h 254"/>
                <a:gd name="T90" fmla="*/ 33 w 352"/>
                <a:gd name="T91" fmla="*/ 96 h 254"/>
                <a:gd name="T92" fmla="*/ 71 w 352"/>
                <a:gd name="T93" fmla="*/ 5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 h="254">
                  <a:moveTo>
                    <a:pt x="71" y="59"/>
                  </a:moveTo>
                  <a:cubicBezTo>
                    <a:pt x="89" y="48"/>
                    <a:pt x="113" y="38"/>
                    <a:pt x="142" y="29"/>
                  </a:cubicBezTo>
                  <a:cubicBezTo>
                    <a:pt x="171" y="20"/>
                    <a:pt x="204" y="13"/>
                    <a:pt x="239" y="8"/>
                  </a:cubicBezTo>
                  <a:cubicBezTo>
                    <a:pt x="275" y="3"/>
                    <a:pt x="313" y="0"/>
                    <a:pt x="352" y="0"/>
                  </a:cubicBezTo>
                  <a:cubicBezTo>
                    <a:pt x="313" y="0"/>
                    <a:pt x="274" y="2"/>
                    <a:pt x="237" y="6"/>
                  </a:cubicBezTo>
                  <a:cubicBezTo>
                    <a:pt x="200" y="11"/>
                    <a:pt x="165" y="17"/>
                    <a:pt x="134" y="26"/>
                  </a:cubicBezTo>
                  <a:cubicBezTo>
                    <a:pt x="103" y="34"/>
                    <a:pt x="76" y="45"/>
                    <a:pt x="55" y="56"/>
                  </a:cubicBezTo>
                  <a:cubicBezTo>
                    <a:pt x="33" y="68"/>
                    <a:pt x="18" y="81"/>
                    <a:pt x="9" y="94"/>
                  </a:cubicBezTo>
                  <a:cubicBezTo>
                    <a:pt x="4" y="101"/>
                    <a:pt x="2" y="108"/>
                    <a:pt x="1" y="115"/>
                  </a:cubicBezTo>
                  <a:cubicBezTo>
                    <a:pt x="0" y="122"/>
                    <a:pt x="0" y="129"/>
                    <a:pt x="2" y="135"/>
                  </a:cubicBezTo>
                  <a:cubicBezTo>
                    <a:pt x="3" y="137"/>
                    <a:pt x="3" y="137"/>
                    <a:pt x="3" y="137"/>
                  </a:cubicBezTo>
                  <a:cubicBezTo>
                    <a:pt x="3" y="138"/>
                    <a:pt x="3" y="138"/>
                    <a:pt x="3" y="138"/>
                  </a:cubicBezTo>
                  <a:cubicBezTo>
                    <a:pt x="5" y="141"/>
                    <a:pt x="5" y="141"/>
                    <a:pt x="5" y="141"/>
                  </a:cubicBezTo>
                  <a:cubicBezTo>
                    <a:pt x="7" y="146"/>
                    <a:pt x="7" y="146"/>
                    <a:pt x="7" y="146"/>
                  </a:cubicBezTo>
                  <a:cubicBezTo>
                    <a:pt x="11" y="151"/>
                    <a:pt x="11" y="151"/>
                    <a:pt x="11" y="151"/>
                  </a:cubicBezTo>
                  <a:cubicBezTo>
                    <a:pt x="12" y="153"/>
                    <a:pt x="12" y="153"/>
                    <a:pt x="12" y="153"/>
                  </a:cubicBezTo>
                  <a:cubicBezTo>
                    <a:pt x="13" y="154"/>
                    <a:pt x="13" y="154"/>
                    <a:pt x="13" y="155"/>
                  </a:cubicBezTo>
                  <a:cubicBezTo>
                    <a:pt x="15" y="156"/>
                    <a:pt x="15" y="156"/>
                    <a:pt x="15" y="156"/>
                  </a:cubicBezTo>
                  <a:cubicBezTo>
                    <a:pt x="19" y="161"/>
                    <a:pt x="19" y="161"/>
                    <a:pt x="19" y="161"/>
                  </a:cubicBezTo>
                  <a:cubicBezTo>
                    <a:pt x="20" y="162"/>
                    <a:pt x="21" y="163"/>
                    <a:pt x="22" y="163"/>
                  </a:cubicBezTo>
                  <a:cubicBezTo>
                    <a:pt x="24" y="166"/>
                    <a:pt x="24" y="166"/>
                    <a:pt x="24" y="166"/>
                  </a:cubicBezTo>
                  <a:cubicBezTo>
                    <a:pt x="30" y="171"/>
                    <a:pt x="30" y="171"/>
                    <a:pt x="30" y="171"/>
                  </a:cubicBezTo>
                  <a:cubicBezTo>
                    <a:pt x="32" y="172"/>
                    <a:pt x="35" y="174"/>
                    <a:pt x="37" y="176"/>
                  </a:cubicBezTo>
                  <a:cubicBezTo>
                    <a:pt x="55" y="188"/>
                    <a:pt x="79" y="200"/>
                    <a:pt x="108" y="210"/>
                  </a:cubicBezTo>
                  <a:cubicBezTo>
                    <a:pt x="132" y="218"/>
                    <a:pt x="159" y="225"/>
                    <a:pt x="189" y="230"/>
                  </a:cubicBezTo>
                  <a:cubicBezTo>
                    <a:pt x="171" y="254"/>
                    <a:pt x="171" y="254"/>
                    <a:pt x="171" y="254"/>
                  </a:cubicBezTo>
                  <a:cubicBezTo>
                    <a:pt x="352" y="237"/>
                    <a:pt x="352" y="237"/>
                    <a:pt x="352" y="237"/>
                  </a:cubicBezTo>
                  <a:cubicBezTo>
                    <a:pt x="218" y="192"/>
                    <a:pt x="218" y="192"/>
                    <a:pt x="218" y="192"/>
                  </a:cubicBezTo>
                  <a:cubicBezTo>
                    <a:pt x="201" y="214"/>
                    <a:pt x="201" y="214"/>
                    <a:pt x="201" y="214"/>
                  </a:cubicBezTo>
                  <a:cubicBezTo>
                    <a:pt x="179" y="210"/>
                    <a:pt x="158" y="205"/>
                    <a:pt x="138" y="199"/>
                  </a:cubicBezTo>
                  <a:cubicBezTo>
                    <a:pt x="111" y="191"/>
                    <a:pt x="88" y="181"/>
                    <a:pt x="70" y="170"/>
                  </a:cubicBezTo>
                  <a:cubicBezTo>
                    <a:pt x="68" y="168"/>
                    <a:pt x="65" y="167"/>
                    <a:pt x="63" y="165"/>
                  </a:cubicBezTo>
                  <a:cubicBezTo>
                    <a:pt x="58" y="161"/>
                    <a:pt x="58" y="161"/>
                    <a:pt x="58" y="161"/>
                  </a:cubicBezTo>
                  <a:cubicBezTo>
                    <a:pt x="55" y="159"/>
                    <a:pt x="55" y="159"/>
                    <a:pt x="55" y="159"/>
                  </a:cubicBezTo>
                  <a:cubicBezTo>
                    <a:pt x="54" y="158"/>
                    <a:pt x="53" y="158"/>
                    <a:pt x="52" y="157"/>
                  </a:cubicBezTo>
                  <a:cubicBezTo>
                    <a:pt x="47" y="152"/>
                    <a:pt x="47" y="152"/>
                    <a:pt x="47" y="152"/>
                  </a:cubicBezTo>
                  <a:cubicBezTo>
                    <a:pt x="46" y="151"/>
                    <a:pt x="46" y="151"/>
                    <a:pt x="46" y="151"/>
                  </a:cubicBezTo>
                  <a:cubicBezTo>
                    <a:pt x="46" y="151"/>
                    <a:pt x="45" y="151"/>
                    <a:pt x="45" y="150"/>
                  </a:cubicBezTo>
                  <a:cubicBezTo>
                    <a:pt x="43" y="148"/>
                    <a:pt x="43" y="148"/>
                    <a:pt x="43" y="148"/>
                  </a:cubicBezTo>
                  <a:cubicBezTo>
                    <a:pt x="39" y="143"/>
                    <a:pt x="39" y="143"/>
                    <a:pt x="39" y="143"/>
                  </a:cubicBezTo>
                  <a:cubicBezTo>
                    <a:pt x="36" y="139"/>
                    <a:pt x="36" y="139"/>
                    <a:pt x="36" y="139"/>
                  </a:cubicBezTo>
                  <a:cubicBezTo>
                    <a:pt x="35" y="136"/>
                    <a:pt x="35" y="136"/>
                    <a:pt x="35" y="136"/>
                  </a:cubicBezTo>
                  <a:cubicBezTo>
                    <a:pt x="34" y="135"/>
                    <a:pt x="34" y="135"/>
                    <a:pt x="34" y="135"/>
                  </a:cubicBezTo>
                  <a:cubicBezTo>
                    <a:pt x="33" y="134"/>
                    <a:pt x="33" y="134"/>
                    <a:pt x="33" y="134"/>
                  </a:cubicBezTo>
                  <a:cubicBezTo>
                    <a:pt x="31" y="128"/>
                    <a:pt x="29" y="121"/>
                    <a:pt x="29" y="115"/>
                  </a:cubicBezTo>
                  <a:cubicBezTo>
                    <a:pt x="29" y="108"/>
                    <a:pt x="30" y="102"/>
                    <a:pt x="33" y="96"/>
                  </a:cubicBezTo>
                  <a:cubicBezTo>
                    <a:pt x="40" y="83"/>
                    <a:pt x="52" y="71"/>
                    <a:pt x="71" y="59"/>
                  </a:cubicBezTo>
                  <a:close/>
                </a:path>
              </a:pathLst>
            </a:custGeom>
            <a:grp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97" name="Freeform 18">
              <a:extLst>
                <a:ext uri="{FF2B5EF4-FFF2-40B4-BE49-F238E27FC236}">
                  <a16:creationId xmlns:a16="http://schemas.microsoft.com/office/drawing/2014/main" id="{37E42442-3BC4-1448-9DBC-176FE97AD438}"/>
                </a:ext>
              </a:extLst>
            </p:cNvPr>
            <p:cNvSpPr>
              <a:spLocks/>
            </p:cNvSpPr>
            <p:nvPr/>
          </p:nvSpPr>
          <p:spPr bwMode="auto">
            <a:xfrm>
              <a:off x="4132262" y="2301875"/>
              <a:ext cx="1190625" cy="2651124"/>
            </a:xfrm>
            <a:custGeom>
              <a:avLst/>
              <a:gdLst>
                <a:gd name="T0" fmla="*/ 622 w 776"/>
                <a:gd name="T1" fmla="*/ 0 h 1727"/>
                <a:gd name="T2" fmla="*/ 388 w 776"/>
                <a:gd name="T3" fmla="*/ 186 h 1727"/>
                <a:gd name="T4" fmla="*/ 154 w 776"/>
                <a:gd name="T5" fmla="*/ 0 h 1727"/>
                <a:gd name="T6" fmla="*/ 9 w 776"/>
                <a:gd name="T7" fmla="*/ 227 h 1727"/>
                <a:gd name="T8" fmla="*/ 66 w 776"/>
                <a:gd name="T9" fmla="*/ 948 h 1727"/>
                <a:gd name="T10" fmla="*/ 188 w 776"/>
                <a:gd name="T11" fmla="*/ 1085 h 1727"/>
                <a:gd name="T12" fmla="*/ 188 w 776"/>
                <a:gd name="T13" fmla="*/ 1727 h 1727"/>
                <a:gd name="T14" fmla="*/ 588 w 776"/>
                <a:gd name="T15" fmla="*/ 1727 h 1727"/>
                <a:gd name="T16" fmla="*/ 588 w 776"/>
                <a:gd name="T17" fmla="*/ 1085 h 1727"/>
                <a:gd name="T18" fmla="*/ 711 w 776"/>
                <a:gd name="T19" fmla="*/ 948 h 1727"/>
                <a:gd name="T20" fmla="*/ 768 w 776"/>
                <a:gd name="T21" fmla="*/ 227 h 1727"/>
                <a:gd name="T22" fmla="*/ 622 w 776"/>
                <a:gd name="T23"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1727">
                  <a:moveTo>
                    <a:pt x="622" y="0"/>
                  </a:moveTo>
                  <a:cubicBezTo>
                    <a:pt x="597" y="107"/>
                    <a:pt x="502" y="186"/>
                    <a:pt x="388" y="186"/>
                  </a:cubicBezTo>
                  <a:cubicBezTo>
                    <a:pt x="275" y="186"/>
                    <a:pt x="179" y="107"/>
                    <a:pt x="154" y="0"/>
                  </a:cubicBezTo>
                  <a:cubicBezTo>
                    <a:pt x="63" y="33"/>
                    <a:pt x="0" y="124"/>
                    <a:pt x="9" y="227"/>
                  </a:cubicBezTo>
                  <a:cubicBezTo>
                    <a:pt x="66" y="948"/>
                    <a:pt x="66" y="948"/>
                    <a:pt x="66" y="948"/>
                  </a:cubicBezTo>
                  <a:cubicBezTo>
                    <a:pt x="71" y="1017"/>
                    <a:pt x="122" y="1072"/>
                    <a:pt x="188" y="1085"/>
                  </a:cubicBezTo>
                  <a:cubicBezTo>
                    <a:pt x="188" y="1727"/>
                    <a:pt x="188" y="1727"/>
                    <a:pt x="188" y="1727"/>
                  </a:cubicBezTo>
                  <a:cubicBezTo>
                    <a:pt x="588" y="1727"/>
                    <a:pt x="588" y="1727"/>
                    <a:pt x="588" y="1727"/>
                  </a:cubicBezTo>
                  <a:cubicBezTo>
                    <a:pt x="588" y="1085"/>
                    <a:pt x="588" y="1085"/>
                    <a:pt x="588" y="1085"/>
                  </a:cubicBezTo>
                  <a:cubicBezTo>
                    <a:pt x="654" y="1072"/>
                    <a:pt x="705" y="1017"/>
                    <a:pt x="711" y="948"/>
                  </a:cubicBezTo>
                  <a:cubicBezTo>
                    <a:pt x="768" y="227"/>
                    <a:pt x="768" y="227"/>
                    <a:pt x="768" y="227"/>
                  </a:cubicBezTo>
                  <a:cubicBezTo>
                    <a:pt x="776" y="124"/>
                    <a:pt x="713" y="33"/>
                    <a:pt x="622" y="0"/>
                  </a:cubicBezTo>
                  <a:close/>
                </a:path>
              </a:pathLst>
            </a:custGeom>
            <a:grp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grpSp>
      <p:grpSp>
        <p:nvGrpSpPr>
          <p:cNvPr id="89" name="Group 88">
            <a:extLst>
              <a:ext uri="{FF2B5EF4-FFF2-40B4-BE49-F238E27FC236}">
                <a16:creationId xmlns:a16="http://schemas.microsoft.com/office/drawing/2014/main" id="{441AA04C-AD61-C04B-BADC-9581EEA33FD3}"/>
              </a:ext>
            </a:extLst>
          </p:cNvPr>
          <p:cNvGrpSpPr/>
          <p:nvPr/>
        </p:nvGrpSpPr>
        <p:grpSpPr>
          <a:xfrm flipH="1">
            <a:off x="6055315" y="2254866"/>
            <a:ext cx="321699" cy="690947"/>
            <a:chOff x="5627687" y="1608137"/>
            <a:chExt cx="1557338" cy="3344862"/>
          </a:xfrm>
        </p:grpSpPr>
        <p:sp>
          <p:nvSpPr>
            <p:cNvPr id="90" name="Freeform 5">
              <a:extLst>
                <a:ext uri="{FF2B5EF4-FFF2-40B4-BE49-F238E27FC236}">
                  <a16:creationId xmlns:a16="http://schemas.microsoft.com/office/drawing/2014/main" id="{F5AF550E-8FB3-DA47-AC8E-2F8DFB434442}"/>
                </a:ext>
              </a:extLst>
            </p:cNvPr>
            <p:cNvSpPr>
              <a:spLocks noEditPoints="1"/>
            </p:cNvSpPr>
            <p:nvPr/>
          </p:nvSpPr>
          <p:spPr bwMode="auto">
            <a:xfrm>
              <a:off x="5627687" y="1608137"/>
              <a:ext cx="1557338" cy="3344862"/>
            </a:xfrm>
            <a:custGeom>
              <a:avLst/>
              <a:gdLst>
                <a:gd name="T0" fmla="*/ 761 w 1016"/>
                <a:gd name="T1" fmla="*/ 470 h 2179"/>
                <a:gd name="T2" fmla="*/ 759 w 1016"/>
                <a:gd name="T3" fmla="*/ 470 h 2179"/>
                <a:gd name="T4" fmla="*/ 635 w 1016"/>
                <a:gd name="T5" fmla="*/ 440 h 2179"/>
                <a:gd name="T6" fmla="*/ 381 w 1016"/>
                <a:gd name="T7" fmla="*/ 440 h 2179"/>
                <a:gd name="T8" fmla="*/ 257 w 1016"/>
                <a:gd name="T9" fmla="*/ 470 h 2179"/>
                <a:gd name="T10" fmla="*/ 255 w 1016"/>
                <a:gd name="T11" fmla="*/ 470 h 2179"/>
                <a:gd name="T12" fmla="*/ 115 w 1016"/>
                <a:gd name="T13" fmla="*/ 1297 h 2179"/>
                <a:gd name="T14" fmla="*/ 117 w 1016"/>
                <a:gd name="T15" fmla="*/ 1399 h 2179"/>
                <a:gd name="T16" fmla="*/ 181 w 1016"/>
                <a:gd name="T17" fmla="*/ 1511 h 2179"/>
                <a:gd name="T18" fmla="*/ 140 w 1016"/>
                <a:gd name="T19" fmla="*/ 1699 h 2179"/>
                <a:gd name="T20" fmla="*/ 135 w 1016"/>
                <a:gd name="T21" fmla="*/ 1732 h 2179"/>
                <a:gd name="T22" fmla="*/ 230 w 1016"/>
                <a:gd name="T23" fmla="*/ 1732 h 2179"/>
                <a:gd name="T24" fmla="*/ 275 w 1016"/>
                <a:gd name="T25" fmla="*/ 2097 h 2179"/>
                <a:gd name="T26" fmla="*/ 283 w 1016"/>
                <a:gd name="T27" fmla="*/ 2141 h 2179"/>
                <a:gd name="T28" fmla="*/ 329 w 1016"/>
                <a:gd name="T29" fmla="*/ 2179 h 2179"/>
                <a:gd name="T30" fmla="*/ 360 w 1016"/>
                <a:gd name="T31" fmla="*/ 2179 h 2179"/>
                <a:gd name="T32" fmla="*/ 657 w 1016"/>
                <a:gd name="T33" fmla="*/ 2179 h 2179"/>
                <a:gd name="T34" fmla="*/ 689 w 1016"/>
                <a:gd name="T35" fmla="*/ 2179 h 2179"/>
                <a:gd name="T36" fmla="*/ 735 w 1016"/>
                <a:gd name="T37" fmla="*/ 2141 h 2179"/>
                <a:gd name="T38" fmla="*/ 744 w 1016"/>
                <a:gd name="T39" fmla="*/ 2089 h 2179"/>
                <a:gd name="T40" fmla="*/ 788 w 1016"/>
                <a:gd name="T41" fmla="*/ 1732 h 2179"/>
                <a:gd name="T42" fmla="*/ 880 w 1016"/>
                <a:gd name="T43" fmla="*/ 1732 h 2179"/>
                <a:gd name="T44" fmla="*/ 877 w 1016"/>
                <a:gd name="T45" fmla="*/ 1700 h 2179"/>
                <a:gd name="T46" fmla="*/ 836 w 1016"/>
                <a:gd name="T47" fmla="*/ 1510 h 2179"/>
                <a:gd name="T48" fmla="*/ 899 w 1016"/>
                <a:gd name="T49" fmla="*/ 1399 h 2179"/>
                <a:gd name="T50" fmla="*/ 901 w 1016"/>
                <a:gd name="T51" fmla="*/ 1297 h 2179"/>
                <a:gd name="T52" fmla="*/ 761 w 1016"/>
                <a:gd name="T53" fmla="*/ 470 h 2179"/>
                <a:gd name="T54" fmla="*/ 244 w 1016"/>
                <a:gd name="T55" fmla="*/ 982 h 2179"/>
                <a:gd name="T56" fmla="*/ 221 w 1016"/>
                <a:gd name="T57" fmla="*/ 829 h 2179"/>
                <a:gd name="T58" fmla="*/ 262 w 1016"/>
                <a:gd name="T59" fmla="*/ 944 h 2179"/>
                <a:gd name="T60" fmla="*/ 244 w 1016"/>
                <a:gd name="T61" fmla="*/ 982 h 2179"/>
                <a:gd name="T62" fmla="*/ 779 w 1016"/>
                <a:gd name="T63" fmla="*/ 933 h 2179"/>
                <a:gd name="T64" fmla="*/ 767 w 1016"/>
                <a:gd name="T65" fmla="*/ 915 h 2179"/>
                <a:gd name="T66" fmla="*/ 794 w 1016"/>
                <a:gd name="T67" fmla="*/ 840 h 2179"/>
                <a:gd name="T68" fmla="*/ 779 w 1016"/>
                <a:gd name="T69" fmla="*/ 933 h 2179"/>
                <a:gd name="T70" fmla="*/ 308 w 1016"/>
                <a:gd name="T71" fmla="*/ 200 h 2179"/>
                <a:gd name="T72" fmla="*/ 508 w 1016"/>
                <a:gd name="T73" fmla="*/ 0 h 2179"/>
                <a:gd name="T74" fmla="*/ 708 w 1016"/>
                <a:gd name="T75" fmla="*/ 200 h 2179"/>
                <a:gd name="T76" fmla="*/ 508 w 1016"/>
                <a:gd name="T77" fmla="*/ 400 h 2179"/>
                <a:gd name="T78" fmla="*/ 308 w 1016"/>
                <a:gd name="T79" fmla="*/ 200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6" h="2179">
                  <a:moveTo>
                    <a:pt x="761" y="470"/>
                  </a:moveTo>
                  <a:cubicBezTo>
                    <a:pt x="760" y="470"/>
                    <a:pt x="760" y="470"/>
                    <a:pt x="759" y="470"/>
                  </a:cubicBezTo>
                  <a:cubicBezTo>
                    <a:pt x="722" y="451"/>
                    <a:pt x="680" y="440"/>
                    <a:pt x="635" y="440"/>
                  </a:cubicBezTo>
                  <a:cubicBezTo>
                    <a:pt x="550" y="440"/>
                    <a:pt x="465" y="440"/>
                    <a:pt x="381" y="440"/>
                  </a:cubicBezTo>
                  <a:cubicBezTo>
                    <a:pt x="336" y="440"/>
                    <a:pt x="294" y="451"/>
                    <a:pt x="257" y="470"/>
                  </a:cubicBezTo>
                  <a:cubicBezTo>
                    <a:pt x="256" y="470"/>
                    <a:pt x="256" y="470"/>
                    <a:pt x="255" y="470"/>
                  </a:cubicBezTo>
                  <a:cubicBezTo>
                    <a:pt x="0" y="609"/>
                    <a:pt x="8" y="980"/>
                    <a:pt x="115" y="1297"/>
                  </a:cubicBezTo>
                  <a:cubicBezTo>
                    <a:pt x="116" y="1331"/>
                    <a:pt x="116" y="1365"/>
                    <a:pt x="117" y="1399"/>
                  </a:cubicBezTo>
                  <a:cubicBezTo>
                    <a:pt x="119" y="1444"/>
                    <a:pt x="144" y="1485"/>
                    <a:pt x="181" y="1511"/>
                  </a:cubicBezTo>
                  <a:cubicBezTo>
                    <a:pt x="167" y="1574"/>
                    <a:pt x="153" y="1636"/>
                    <a:pt x="140" y="1699"/>
                  </a:cubicBezTo>
                  <a:cubicBezTo>
                    <a:pt x="137" y="1710"/>
                    <a:pt x="136" y="1721"/>
                    <a:pt x="135" y="1732"/>
                  </a:cubicBezTo>
                  <a:cubicBezTo>
                    <a:pt x="167" y="1732"/>
                    <a:pt x="198" y="1732"/>
                    <a:pt x="230" y="1732"/>
                  </a:cubicBezTo>
                  <a:cubicBezTo>
                    <a:pt x="227" y="1853"/>
                    <a:pt x="245" y="1976"/>
                    <a:pt x="275" y="2097"/>
                  </a:cubicBezTo>
                  <a:cubicBezTo>
                    <a:pt x="283" y="2141"/>
                    <a:pt x="283" y="2141"/>
                    <a:pt x="283" y="2141"/>
                  </a:cubicBezTo>
                  <a:cubicBezTo>
                    <a:pt x="287" y="2163"/>
                    <a:pt x="307" y="2179"/>
                    <a:pt x="329" y="2179"/>
                  </a:cubicBezTo>
                  <a:cubicBezTo>
                    <a:pt x="360" y="2179"/>
                    <a:pt x="360" y="2179"/>
                    <a:pt x="360" y="2179"/>
                  </a:cubicBezTo>
                  <a:cubicBezTo>
                    <a:pt x="459" y="2179"/>
                    <a:pt x="558" y="2179"/>
                    <a:pt x="657" y="2179"/>
                  </a:cubicBezTo>
                  <a:cubicBezTo>
                    <a:pt x="689" y="2179"/>
                    <a:pt x="689" y="2179"/>
                    <a:pt x="689" y="2179"/>
                  </a:cubicBezTo>
                  <a:cubicBezTo>
                    <a:pt x="711" y="2179"/>
                    <a:pt x="731" y="2163"/>
                    <a:pt x="735" y="2141"/>
                  </a:cubicBezTo>
                  <a:cubicBezTo>
                    <a:pt x="744" y="2089"/>
                    <a:pt x="744" y="2089"/>
                    <a:pt x="744" y="2089"/>
                  </a:cubicBezTo>
                  <a:cubicBezTo>
                    <a:pt x="773" y="1971"/>
                    <a:pt x="791" y="1851"/>
                    <a:pt x="788" y="1732"/>
                  </a:cubicBezTo>
                  <a:cubicBezTo>
                    <a:pt x="819" y="1732"/>
                    <a:pt x="850" y="1732"/>
                    <a:pt x="880" y="1732"/>
                  </a:cubicBezTo>
                  <a:cubicBezTo>
                    <a:pt x="880" y="1722"/>
                    <a:pt x="879" y="1711"/>
                    <a:pt x="877" y="1700"/>
                  </a:cubicBezTo>
                  <a:cubicBezTo>
                    <a:pt x="864" y="1637"/>
                    <a:pt x="850" y="1573"/>
                    <a:pt x="836" y="1510"/>
                  </a:cubicBezTo>
                  <a:cubicBezTo>
                    <a:pt x="873" y="1484"/>
                    <a:pt x="897" y="1444"/>
                    <a:pt x="899" y="1399"/>
                  </a:cubicBezTo>
                  <a:cubicBezTo>
                    <a:pt x="899" y="1365"/>
                    <a:pt x="900" y="1331"/>
                    <a:pt x="901" y="1297"/>
                  </a:cubicBezTo>
                  <a:cubicBezTo>
                    <a:pt x="1008" y="980"/>
                    <a:pt x="1016" y="609"/>
                    <a:pt x="761" y="470"/>
                  </a:cubicBezTo>
                  <a:close/>
                  <a:moveTo>
                    <a:pt x="244" y="982"/>
                  </a:moveTo>
                  <a:cubicBezTo>
                    <a:pt x="236" y="931"/>
                    <a:pt x="228" y="880"/>
                    <a:pt x="221" y="829"/>
                  </a:cubicBezTo>
                  <a:cubicBezTo>
                    <a:pt x="234" y="867"/>
                    <a:pt x="248" y="905"/>
                    <a:pt x="262" y="944"/>
                  </a:cubicBezTo>
                  <a:cubicBezTo>
                    <a:pt x="255" y="956"/>
                    <a:pt x="249" y="969"/>
                    <a:pt x="244" y="982"/>
                  </a:cubicBezTo>
                  <a:close/>
                  <a:moveTo>
                    <a:pt x="779" y="933"/>
                  </a:moveTo>
                  <a:cubicBezTo>
                    <a:pt x="776" y="927"/>
                    <a:pt x="772" y="921"/>
                    <a:pt x="767" y="915"/>
                  </a:cubicBezTo>
                  <a:cubicBezTo>
                    <a:pt x="776" y="890"/>
                    <a:pt x="785" y="865"/>
                    <a:pt x="794" y="840"/>
                  </a:cubicBezTo>
                  <a:cubicBezTo>
                    <a:pt x="789" y="871"/>
                    <a:pt x="784" y="902"/>
                    <a:pt x="779" y="933"/>
                  </a:cubicBezTo>
                  <a:close/>
                  <a:moveTo>
                    <a:pt x="308" y="200"/>
                  </a:moveTo>
                  <a:cubicBezTo>
                    <a:pt x="308" y="89"/>
                    <a:pt x="398" y="0"/>
                    <a:pt x="508" y="0"/>
                  </a:cubicBezTo>
                  <a:cubicBezTo>
                    <a:pt x="618" y="0"/>
                    <a:pt x="708" y="89"/>
                    <a:pt x="708" y="200"/>
                  </a:cubicBezTo>
                  <a:cubicBezTo>
                    <a:pt x="708" y="310"/>
                    <a:pt x="618" y="400"/>
                    <a:pt x="508" y="400"/>
                  </a:cubicBezTo>
                  <a:cubicBezTo>
                    <a:pt x="398" y="400"/>
                    <a:pt x="308" y="310"/>
                    <a:pt x="308" y="200"/>
                  </a:cubicBezTo>
                  <a:close/>
                </a:path>
              </a:pathLst>
            </a:custGeom>
            <a:solidFill>
              <a:schemeClr val="bg2"/>
            </a:solid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91" name="Freeform 17">
              <a:extLst>
                <a:ext uri="{FF2B5EF4-FFF2-40B4-BE49-F238E27FC236}">
                  <a16:creationId xmlns:a16="http://schemas.microsoft.com/office/drawing/2014/main" id="{2E10262B-0377-A544-8E71-FF404383AD9B}"/>
                </a:ext>
              </a:extLst>
            </p:cNvPr>
            <p:cNvSpPr>
              <a:spLocks/>
            </p:cNvSpPr>
            <p:nvPr/>
          </p:nvSpPr>
          <p:spPr bwMode="auto">
            <a:xfrm rot="168515">
              <a:off x="5930901" y="3146536"/>
              <a:ext cx="950913" cy="708304"/>
            </a:xfrm>
            <a:custGeom>
              <a:avLst/>
              <a:gdLst>
                <a:gd name="T0" fmla="*/ 612 w 620"/>
                <a:gd name="T1" fmla="*/ 261 h 461"/>
                <a:gd name="T2" fmla="*/ 391 w 620"/>
                <a:gd name="T3" fmla="*/ 420 h 461"/>
                <a:gd name="T4" fmla="*/ 135 w 620"/>
                <a:gd name="T5" fmla="*/ 362 h 461"/>
                <a:gd name="T6" fmla="*/ 28 w 620"/>
                <a:gd name="T7" fmla="*/ 168 h 461"/>
                <a:gd name="T8" fmla="*/ 70 w 620"/>
                <a:gd name="T9" fmla="*/ 4 h 461"/>
                <a:gd name="T10" fmla="*/ 63 w 620"/>
                <a:gd name="T11" fmla="*/ 0 h 461"/>
                <a:gd name="T12" fmla="*/ 5 w 620"/>
                <a:gd name="T13" fmla="*/ 191 h 461"/>
                <a:gd name="T14" fmla="*/ 116 w 620"/>
                <a:gd name="T15" fmla="*/ 395 h 461"/>
                <a:gd name="T16" fmla="*/ 315 w 620"/>
                <a:gd name="T17" fmla="*/ 461 h 461"/>
                <a:gd name="T18" fmla="*/ 379 w 620"/>
                <a:gd name="T19" fmla="*/ 455 h 461"/>
                <a:gd name="T20" fmla="*/ 620 w 620"/>
                <a:gd name="T21" fmla="*/ 264 h 461"/>
                <a:gd name="T22" fmla="*/ 612 w 620"/>
                <a:gd name="T23" fmla="*/ 2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461">
                  <a:moveTo>
                    <a:pt x="612" y="261"/>
                  </a:moveTo>
                  <a:cubicBezTo>
                    <a:pt x="569" y="344"/>
                    <a:pt x="489" y="402"/>
                    <a:pt x="391" y="420"/>
                  </a:cubicBezTo>
                  <a:cubicBezTo>
                    <a:pt x="299" y="437"/>
                    <a:pt x="205" y="416"/>
                    <a:pt x="135" y="362"/>
                  </a:cubicBezTo>
                  <a:cubicBezTo>
                    <a:pt x="72" y="314"/>
                    <a:pt x="34" y="245"/>
                    <a:pt x="28" y="168"/>
                  </a:cubicBezTo>
                  <a:cubicBezTo>
                    <a:pt x="23" y="111"/>
                    <a:pt x="38" y="54"/>
                    <a:pt x="70" y="4"/>
                  </a:cubicBezTo>
                  <a:cubicBezTo>
                    <a:pt x="63" y="0"/>
                    <a:pt x="63" y="0"/>
                    <a:pt x="63" y="0"/>
                  </a:cubicBezTo>
                  <a:cubicBezTo>
                    <a:pt x="21" y="55"/>
                    <a:pt x="0" y="123"/>
                    <a:pt x="5" y="191"/>
                  </a:cubicBezTo>
                  <a:cubicBezTo>
                    <a:pt x="11" y="272"/>
                    <a:pt x="50" y="344"/>
                    <a:pt x="116" y="395"/>
                  </a:cubicBezTo>
                  <a:cubicBezTo>
                    <a:pt x="172" y="438"/>
                    <a:pt x="242" y="461"/>
                    <a:pt x="315" y="461"/>
                  </a:cubicBezTo>
                  <a:cubicBezTo>
                    <a:pt x="336" y="461"/>
                    <a:pt x="357" y="459"/>
                    <a:pt x="379" y="455"/>
                  </a:cubicBezTo>
                  <a:cubicBezTo>
                    <a:pt x="490" y="434"/>
                    <a:pt x="580" y="363"/>
                    <a:pt x="620" y="264"/>
                  </a:cubicBezTo>
                  <a:lnTo>
                    <a:pt x="612" y="261"/>
                  </a:lnTo>
                  <a:close/>
                </a:path>
              </a:pathLst>
            </a:custGeom>
            <a:solidFill>
              <a:schemeClr val="accent1">
                <a:alpha val="73000"/>
              </a:schemeClr>
            </a:solidFill>
            <a:ln>
              <a:noFill/>
            </a:ln>
            <a:effectLst/>
          </p:spPr>
          <p:txBody>
            <a:bodyPr vert="horz" wrap="square" lIns="91440" tIns="45720" rIns="91440" bIns="45720" numCol="1" anchor="t" anchorCtr="0" compatLnSpc="1">
              <a:prstTxWarp prst="textNoShape">
                <a:avLst/>
              </a:prstTxWarp>
            </a:bodyPr>
            <a:lstStyle/>
            <a:p>
              <a:endParaRPr lang="en-GB" dirty="0"/>
            </a:p>
          </p:txBody>
        </p:sp>
      </p:grpSp>
      <p:sp>
        <p:nvSpPr>
          <p:cNvPr id="83" name="TextBox 82"/>
          <p:cNvSpPr txBox="1"/>
          <p:nvPr/>
        </p:nvSpPr>
        <p:spPr>
          <a:xfrm>
            <a:off x="63463" y="1827463"/>
            <a:ext cx="2133530" cy="1655912"/>
          </a:xfrm>
          <a:prstGeom prst="rect">
            <a:avLst/>
          </a:prstGeom>
          <a:noFill/>
        </p:spPr>
        <p:txBody>
          <a:bodyPr wrap="square" lIns="180000" tIns="0" rIns="216000" bIns="0" rtlCol="0" anchor="ctr" anchorCtr="0">
            <a:noAutofit/>
          </a:bodyPr>
          <a:lstStyle/>
          <a:p>
            <a:pPr>
              <a:lnSpc>
                <a:spcPts val="1700"/>
              </a:lnSpc>
            </a:pPr>
            <a:r>
              <a:rPr lang="en-GB" sz="1100" dirty="0">
                <a:solidFill>
                  <a:schemeClr val="bg1"/>
                </a:solidFill>
              </a:rPr>
              <a:t>Symptom prevalence in PAH patients (n=191) predominantly in                          FC III-IV (69%)</a:t>
            </a:r>
            <a:r>
              <a:rPr lang="en-GB" sz="1100" baseline="30000" dirty="0">
                <a:solidFill>
                  <a:schemeClr val="bg1"/>
                </a:solidFill>
              </a:rPr>
              <a:t>1</a:t>
            </a:r>
            <a:endParaRPr lang="en-GB" sz="1100" dirty="0">
              <a:solidFill>
                <a:schemeClr val="bg1"/>
              </a:solidFill>
            </a:endParaRPr>
          </a:p>
        </p:txBody>
      </p:sp>
      <p:sp>
        <p:nvSpPr>
          <p:cNvPr id="77" name="Freeform 13">
            <a:extLst>
              <a:ext uri="{FF2B5EF4-FFF2-40B4-BE49-F238E27FC236}">
                <a16:creationId xmlns:a16="http://schemas.microsoft.com/office/drawing/2014/main" id="{AA7B2110-2BE8-5547-83DB-9B60F1CB20F5}"/>
              </a:ext>
            </a:extLst>
          </p:cNvPr>
          <p:cNvSpPr>
            <a:spLocks noChangeAspect="1" noEditPoints="1"/>
          </p:cNvSpPr>
          <p:nvPr/>
        </p:nvSpPr>
        <p:spPr bwMode="auto">
          <a:xfrm flipH="1">
            <a:off x="2250504" y="2161721"/>
            <a:ext cx="264590" cy="784092"/>
          </a:xfrm>
          <a:custGeom>
            <a:avLst/>
            <a:gdLst>
              <a:gd name="T0" fmla="*/ 115 w 280"/>
              <a:gd name="T1" fmla="*/ 236 h 829"/>
              <a:gd name="T2" fmla="*/ 115 w 280"/>
              <a:gd name="T3" fmla="*/ 103 h 829"/>
              <a:gd name="T4" fmla="*/ 152 w 280"/>
              <a:gd name="T5" fmla="*/ 117 h 829"/>
              <a:gd name="T6" fmla="*/ 157 w 280"/>
              <a:gd name="T7" fmla="*/ 221 h 829"/>
              <a:gd name="T8" fmla="*/ 228 w 280"/>
              <a:gd name="T9" fmla="*/ 680 h 829"/>
              <a:gd name="T10" fmla="*/ 166 w 280"/>
              <a:gd name="T11" fmla="*/ 829 h 829"/>
              <a:gd name="T12" fmla="*/ 53 w 280"/>
              <a:gd name="T13" fmla="*/ 680 h 829"/>
              <a:gd name="T14" fmla="*/ 4 w 280"/>
              <a:gd name="T15" fmla="*/ 669 h 829"/>
              <a:gd name="T16" fmla="*/ 0 w 280"/>
              <a:gd name="T17" fmla="*/ 569 h 829"/>
              <a:gd name="T18" fmla="*/ 76 w 280"/>
              <a:gd name="T19" fmla="*/ 250 h 829"/>
              <a:gd name="T20" fmla="*/ 167 w 280"/>
              <a:gd name="T21" fmla="*/ 251 h 829"/>
              <a:gd name="T22" fmla="*/ 206 w 280"/>
              <a:gd name="T23" fmla="*/ 361 h 829"/>
              <a:gd name="T24" fmla="*/ 177 w 280"/>
              <a:gd name="T25" fmla="*/ 451 h 829"/>
              <a:gd name="T26" fmla="*/ 184 w 280"/>
              <a:gd name="T27" fmla="*/ 483 h 829"/>
              <a:gd name="T28" fmla="*/ 212 w 280"/>
              <a:gd name="T29" fmla="*/ 606 h 829"/>
              <a:gd name="T30" fmla="*/ 227 w 280"/>
              <a:gd name="T31" fmla="*/ 669 h 829"/>
              <a:gd name="T32" fmla="*/ 31 w 280"/>
              <a:gd name="T33" fmla="*/ 379 h 829"/>
              <a:gd name="T34" fmla="*/ 55 w 280"/>
              <a:gd name="T35" fmla="*/ 451 h 829"/>
              <a:gd name="T36" fmla="*/ 88 w 280"/>
              <a:gd name="T37" fmla="*/ 85 h 829"/>
              <a:gd name="T38" fmla="*/ 109 w 280"/>
              <a:gd name="T39" fmla="*/ 56 h 829"/>
              <a:gd name="T40" fmla="*/ 82 w 280"/>
              <a:gd name="T41" fmla="*/ 33 h 829"/>
              <a:gd name="T42" fmla="*/ 103 w 280"/>
              <a:gd name="T43" fmla="*/ 5 h 829"/>
              <a:gd name="T44" fmla="*/ 95 w 280"/>
              <a:gd name="T45" fmla="*/ 6 h 829"/>
              <a:gd name="T46" fmla="*/ 74 w 280"/>
              <a:gd name="T47" fmla="*/ 34 h 829"/>
              <a:gd name="T48" fmla="*/ 101 w 280"/>
              <a:gd name="T49" fmla="*/ 57 h 829"/>
              <a:gd name="T50" fmla="*/ 80 w 280"/>
              <a:gd name="T51" fmla="*/ 86 h 829"/>
              <a:gd name="T52" fmla="*/ 84 w 280"/>
              <a:gd name="T53" fmla="*/ 89 h 829"/>
              <a:gd name="T54" fmla="*/ 112 w 280"/>
              <a:gd name="T55" fmla="*/ 84 h 829"/>
              <a:gd name="T56" fmla="*/ 133 w 280"/>
              <a:gd name="T57" fmla="*/ 56 h 829"/>
              <a:gd name="T58" fmla="*/ 106 w 280"/>
              <a:gd name="T59" fmla="*/ 33 h 829"/>
              <a:gd name="T60" fmla="*/ 127 w 280"/>
              <a:gd name="T61" fmla="*/ 4 h 829"/>
              <a:gd name="T62" fmla="*/ 119 w 280"/>
              <a:gd name="T63" fmla="*/ 5 h 829"/>
              <a:gd name="T64" fmla="*/ 98 w 280"/>
              <a:gd name="T65" fmla="*/ 34 h 829"/>
              <a:gd name="T66" fmla="*/ 125 w 280"/>
              <a:gd name="T67" fmla="*/ 57 h 829"/>
              <a:gd name="T68" fmla="*/ 104 w 280"/>
              <a:gd name="T69" fmla="*/ 85 h 829"/>
              <a:gd name="T70" fmla="*/ 109 w 280"/>
              <a:gd name="T71" fmla="*/ 89 h 829"/>
              <a:gd name="T72" fmla="*/ 137 w 280"/>
              <a:gd name="T73" fmla="*/ 84 h 829"/>
              <a:gd name="T74" fmla="*/ 158 w 280"/>
              <a:gd name="T75" fmla="*/ 56 h 829"/>
              <a:gd name="T76" fmla="*/ 131 w 280"/>
              <a:gd name="T77" fmla="*/ 32 h 829"/>
              <a:gd name="T78" fmla="*/ 152 w 280"/>
              <a:gd name="T79" fmla="*/ 4 h 829"/>
              <a:gd name="T80" fmla="*/ 144 w 280"/>
              <a:gd name="T81" fmla="*/ 5 h 829"/>
              <a:gd name="T82" fmla="*/ 123 w 280"/>
              <a:gd name="T83" fmla="*/ 33 h 829"/>
              <a:gd name="T84" fmla="*/ 150 w 280"/>
              <a:gd name="T85" fmla="*/ 56 h 829"/>
              <a:gd name="T86" fmla="*/ 129 w 280"/>
              <a:gd name="T87" fmla="*/ 85 h 829"/>
              <a:gd name="T88" fmla="*/ 133 w 280"/>
              <a:gd name="T89" fmla="*/ 88 h 829"/>
              <a:gd name="T90" fmla="*/ 179 w 280"/>
              <a:gd name="T91" fmla="*/ 129 h 829"/>
              <a:gd name="T92" fmla="*/ 140 w 280"/>
              <a:gd name="T93" fmla="*/ 145 h 829"/>
              <a:gd name="T94" fmla="*/ 253 w 280"/>
              <a:gd name="T95" fmla="*/ 36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 h="829">
                <a:moveTo>
                  <a:pt x="157" y="221"/>
                </a:moveTo>
                <a:cubicBezTo>
                  <a:pt x="145" y="230"/>
                  <a:pt x="131" y="236"/>
                  <a:pt x="115" y="236"/>
                </a:cubicBezTo>
                <a:cubicBezTo>
                  <a:pt x="78" y="236"/>
                  <a:pt x="48" y="206"/>
                  <a:pt x="48" y="169"/>
                </a:cubicBezTo>
                <a:cubicBezTo>
                  <a:pt x="48" y="132"/>
                  <a:pt x="78" y="103"/>
                  <a:pt x="115" y="103"/>
                </a:cubicBezTo>
                <a:cubicBezTo>
                  <a:pt x="130" y="103"/>
                  <a:pt x="144" y="107"/>
                  <a:pt x="155" y="116"/>
                </a:cubicBezTo>
                <a:cubicBezTo>
                  <a:pt x="154" y="116"/>
                  <a:pt x="153" y="116"/>
                  <a:pt x="152" y="117"/>
                </a:cubicBezTo>
                <a:cubicBezTo>
                  <a:pt x="137" y="123"/>
                  <a:pt x="129" y="136"/>
                  <a:pt x="132" y="148"/>
                </a:cubicBezTo>
                <a:lnTo>
                  <a:pt x="157" y="221"/>
                </a:lnTo>
                <a:close/>
                <a:moveTo>
                  <a:pt x="227" y="669"/>
                </a:moveTo>
                <a:cubicBezTo>
                  <a:pt x="227" y="673"/>
                  <a:pt x="228" y="676"/>
                  <a:pt x="228" y="680"/>
                </a:cubicBezTo>
                <a:cubicBezTo>
                  <a:pt x="177" y="680"/>
                  <a:pt x="177" y="680"/>
                  <a:pt x="177" y="680"/>
                </a:cubicBezTo>
                <a:cubicBezTo>
                  <a:pt x="166" y="829"/>
                  <a:pt x="166" y="829"/>
                  <a:pt x="166" y="829"/>
                </a:cubicBezTo>
                <a:cubicBezTo>
                  <a:pt x="64" y="829"/>
                  <a:pt x="64" y="829"/>
                  <a:pt x="64" y="829"/>
                </a:cubicBezTo>
                <a:cubicBezTo>
                  <a:pt x="53" y="680"/>
                  <a:pt x="53" y="680"/>
                  <a:pt x="53" y="680"/>
                </a:cubicBezTo>
                <a:cubicBezTo>
                  <a:pt x="2" y="680"/>
                  <a:pt x="2" y="680"/>
                  <a:pt x="2" y="680"/>
                </a:cubicBezTo>
                <a:cubicBezTo>
                  <a:pt x="2" y="676"/>
                  <a:pt x="3" y="672"/>
                  <a:pt x="4" y="669"/>
                </a:cubicBezTo>
                <a:cubicBezTo>
                  <a:pt x="18" y="606"/>
                  <a:pt x="18" y="606"/>
                  <a:pt x="18" y="606"/>
                </a:cubicBezTo>
                <a:cubicBezTo>
                  <a:pt x="7" y="597"/>
                  <a:pt x="0" y="584"/>
                  <a:pt x="0" y="569"/>
                </a:cubicBezTo>
                <a:cubicBezTo>
                  <a:pt x="0" y="325"/>
                  <a:pt x="0" y="325"/>
                  <a:pt x="0" y="325"/>
                </a:cubicBezTo>
                <a:cubicBezTo>
                  <a:pt x="0" y="284"/>
                  <a:pt x="34" y="250"/>
                  <a:pt x="76" y="250"/>
                </a:cubicBezTo>
                <a:cubicBezTo>
                  <a:pt x="154" y="250"/>
                  <a:pt x="154" y="250"/>
                  <a:pt x="154" y="250"/>
                </a:cubicBezTo>
                <a:cubicBezTo>
                  <a:pt x="158" y="250"/>
                  <a:pt x="162" y="250"/>
                  <a:pt x="167" y="251"/>
                </a:cubicBezTo>
                <a:cubicBezTo>
                  <a:pt x="198" y="346"/>
                  <a:pt x="198" y="346"/>
                  <a:pt x="198" y="346"/>
                </a:cubicBezTo>
                <a:cubicBezTo>
                  <a:pt x="200" y="352"/>
                  <a:pt x="202" y="357"/>
                  <a:pt x="206" y="361"/>
                </a:cubicBezTo>
                <a:cubicBezTo>
                  <a:pt x="177" y="450"/>
                  <a:pt x="177" y="450"/>
                  <a:pt x="177" y="450"/>
                </a:cubicBezTo>
                <a:cubicBezTo>
                  <a:pt x="177" y="451"/>
                  <a:pt x="177" y="451"/>
                  <a:pt x="177" y="451"/>
                </a:cubicBezTo>
                <a:cubicBezTo>
                  <a:pt x="177" y="451"/>
                  <a:pt x="177" y="451"/>
                  <a:pt x="177" y="451"/>
                </a:cubicBezTo>
                <a:cubicBezTo>
                  <a:pt x="184" y="483"/>
                  <a:pt x="184" y="483"/>
                  <a:pt x="184" y="483"/>
                </a:cubicBezTo>
                <a:cubicBezTo>
                  <a:pt x="184" y="483"/>
                  <a:pt x="184" y="483"/>
                  <a:pt x="184" y="483"/>
                </a:cubicBezTo>
                <a:cubicBezTo>
                  <a:pt x="212" y="606"/>
                  <a:pt x="212" y="606"/>
                  <a:pt x="212" y="606"/>
                </a:cubicBezTo>
                <a:cubicBezTo>
                  <a:pt x="212" y="606"/>
                  <a:pt x="212" y="606"/>
                  <a:pt x="212" y="606"/>
                </a:cubicBezTo>
                <a:lnTo>
                  <a:pt x="227" y="669"/>
                </a:lnTo>
                <a:close/>
                <a:moveTo>
                  <a:pt x="55" y="451"/>
                </a:moveTo>
                <a:cubicBezTo>
                  <a:pt x="31" y="379"/>
                  <a:pt x="31" y="379"/>
                  <a:pt x="31" y="379"/>
                </a:cubicBezTo>
                <a:cubicBezTo>
                  <a:pt x="46" y="486"/>
                  <a:pt x="46" y="486"/>
                  <a:pt x="46" y="486"/>
                </a:cubicBezTo>
                <a:lnTo>
                  <a:pt x="55" y="451"/>
                </a:lnTo>
                <a:close/>
                <a:moveTo>
                  <a:pt x="84" y="89"/>
                </a:moveTo>
                <a:cubicBezTo>
                  <a:pt x="87" y="89"/>
                  <a:pt x="88" y="87"/>
                  <a:pt x="88" y="85"/>
                </a:cubicBezTo>
                <a:cubicBezTo>
                  <a:pt x="87" y="80"/>
                  <a:pt x="90" y="78"/>
                  <a:pt x="96" y="74"/>
                </a:cubicBezTo>
                <a:cubicBezTo>
                  <a:pt x="102" y="71"/>
                  <a:pt x="110" y="67"/>
                  <a:pt x="109" y="56"/>
                </a:cubicBezTo>
                <a:cubicBezTo>
                  <a:pt x="108" y="46"/>
                  <a:pt x="99" y="43"/>
                  <a:pt x="93" y="41"/>
                </a:cubicBezTo>
                <a:cubicBezTo>
                  <a:pt x="86" y="39"/>
                  <a:pt x="82" y="38"/>
                  <a:pt x="82" y="33"/>
                </a:cubicBezTo>
                <a:cubicBezTo>
                  <a:pt x="81" y="28"/>
                  <a:pt x="84" y="26"/>
                  <a:pt x="90" y="23"/>
                </a:cubicBezTo>
                <a:cubicBezTo>
                  <a:pt x="96" y="20"/>
                  <a:pt x="104" y="15"/>
                  <a:pt x="103" y="5"/>
                </a:cubicBezTo>
                <a:cubicBezTo>
                  <a:pt x="102" y="3"/>
                  <a:pt x="100" y="1"/>
                  <a:pt x="98" y="1"/>
                </a:cubicBezTo>
                <a:cubicBezTo>
                  <a:pt x="96" y="2"/>
                  <a:pt x="95" y="4"/>
                  <a:pt x="95" y="6"/>
                </a:cubicBezTo>
                <a:cubicBezTo>
                  <a:pt x="95" y="10"/>
                  <a:pt x="93" y="12"/>
                  <a:pt x="86" y="16"/>
                </a:cubicBezTo>
                <a:cubicBezTo>
                  <a:pt x="81" y="19"/>
                  <a:pt x="73" y="23"/>
                  <a:pt x="74" y="34"/>
                </a:cubicBezTo>
                <a:cubicBezTo>
                  <a:pt x="75" y="44"/>
                  <a:pt x="84" y="47"/>
                  <a:pt x="90" y="49"/>
                </a:cubicBezTo>
                <a:cubicBezTo>
                  <a:pt x="97" y="51"/>
                  <a:pt x="100" y="52"/>
                  <a:pt x="101" y="57"/>
                </a:cubicBezTo>
                <a:cubicBezTo>
                  <a:pt x="101" y="62"/>
                  <a:pt x="99" y="64"/>
                  <a:pt x="92" y="67"/>
                </a:cubicBezTo>
                <a:cubicBezTo>
                  <a:pt x="87" y="71"/>
                  <a:pt x="79" y="75"/>
                  <a:pt x="80" y="86"/>
                </a:cubicBezTo>
                <a:cubicBezTo>
                  <a:pt x="80" y="88"/>
                  <a:pt x="82" y="89"/>
                  <a:pt x="84" y="89"/>
                </a:cubicBezTo>
                <a:cubicBezTo>
                  <a:pt x="84" y="89"/>
                  <a:pt x="84" y="89"/>
                  <a:pt x="84" y="89"/>
                </a:cubicBezTo>
                <a:close/>
                <a:moveTo>
                  <a:pt x="109" y="89"/>
                </a:moveTo>
                <a:cubicBezTo>
                  <a:pt x="111" y="88"/>
                  <a:pt x="113" y="86"/>
                  <a:pt x="112" y="84"/>
                </a:cubicBezTo>
                <a:cubicBezTo>
                  <a:pt x="112" y="79"/>
                  <a:pt x="114" y="78"/>
                  <a:pt x="121" y="74"/>
                </a:cubicBezTo>
                <a:cubicBezTo>
                  <a:pt x="127" y="71"/>
                  <a:pt x="134" y="66"/>
                  <a:pt x="133" y="56"/>
                </a:cubicBezTo>
                <a:cubicBezTo>
                  <a:pt x="132" y="45"/>
                  <a:pt x="123" y="43"/>
                  <a:pt x="117" y="41"/>
                </a:cubicBezTo>
                <a:cubicBezTo>
                  <a:pt x="110" y="39"/>
                  <a:pt x="107" y="38"/>
                  <a:pt x="106" y="33"/>
                </a:cubicBezTo>
                <a:cubicBezTo>
                  <a:pt x="106" y="28"/>
                  <a:pt x="108" y="26"/>
                  <a:pt x="115" y="22"/>
                </a:cubicBezTo>
                <a:cubicBezTo>
                  <a:pt x="121" y="19"/>
                  <a:pt x="128" y="15"/>
                  <a:pt x="127" y="4"/>
                </a:cubicBezTo>
                <a:cubicBezTo>
                  <a:pt x="127" y="2"/>
                  <a:pt x="125" y="1"/>
                  <a:pt x="123" y="1"/>
                </a:cubicBezTo>
                <a:cubicBezTo>
                  <a:pt x="121" y="1"/>
                  <a:pt x="119" y="3"/>
                  <a:pt x="119" y="5"/>
                </a:cubicBezTo>
                <a:cubicBezTo>
                  <a:pt x="120" y="10"/>
                  <a:pt x="117" y="12"/>
                  <a:pt x="111" y="15"/>
                </a:cubicBezTo>
                <a:cubicBezTo>
                  <a:pt x="105" y="19"/>
                  <a:pt x="97" y="23"/>
                  <a:pt x="98" y="34"/>
                </a:cubicBezTo>
                <a:cubicBezTo>
                  <a:pt x="100" y="44"/>
                  <a:pt x="108" y="47"/>
                  <a:pt x="115" y="49"/>
                </a:cubicBezTo>
                <a:cubicBezTo>
                  <a:pt x="122" y="51"/>
                  <a:pt x="125" y="52"/>
                  <a:pt x="125" y="57"/>
                </a:cubicBezTo>
                <a:cubicBezTo>
                  <a:pt x="126" y="62"/>
                  <a:pt x="123" y="64"/>
                  <a:pt x="117" y="67"/>
                </a:cubicBezTo>
                <a:cubicBezTo>
                  <a:pt x="111" y="70"/>
                  <a:pt x="103" y="75"/>
                  <a:pt x="104" y="85"/>
                </a:cubicBezTo>
                <a:cubicBezTo>
                  <a:pt x="105" y="87"/>
                  <a:pt x="106" y="89"/>
                  <a:pt x="108" y="89"/>
                </a:cubicBezTo>
                <a:cubicBezTo>
                  <a:pt x="109" y="89"/>
                  <a:pt x="109" y="89"/>
                  <a:pt x="109" y="89"/>
                </a:cubicBezTo>
                <a:close/>
                <a:moveTo>
                  <a:pt x="133" y="88"/>
                </a:moveTo>
                <a:cubicBezTo>
                  <a:pt x="136" y="88"/>
                  <a:pt x="137" y="86"/>
                  <a:pt x="137" y="84"/>
                </a:cubicBezTo>
                <a:cubicBezTo>
                  <a:pt x="136" y="79"/>
                  <a:pt x="139" y="77"/>
                  <a:pt x="145" y="74"/>
                </a:cubicBezTo>
                <a:cubicBezTo>
                  <a:pt x="151" y="70"/>
                  <a:pt x="159" y="66"/>
                  <a:pt x="158" y="56"/>
                </a:cubicBezTo>
                <a:cubicBezTo>
                  <a:pt x="156" y="45"/>
                  <a:pt x="148" y="42"/>
                  <a:pt x="141" y="40"/>
                </a:cubicBezTo>
                <a:cubicBezTo>
                  <a:pt x="135" y="39"/>
                  <a:pt x="131" y="37"/>
                  <a:pt x="131" y="32"/>
                </a:cubicBezTo>
                <a:cubicBezTo>
                  <a:pt x="130" y="27"/>
                  <a:pt x="133" y="26"/>
                  <a:pt x="139" y="22"/>
                </a:cubicBezTo>
                <a:cubicBezTo>
                  <a:pt x="145" y="19"/>
                  <a:pt x="153" y="15"/>
                  <a:pt x="152" y="4"/>
                </a:cubicBezTo>
                <a:cubicBezTo>
                  <a:pt x="151" y="2"/>
                  <a:pt x="149" y="0"/>
                  <a:pt x="147" y="0"/>
                </a:cubicBezTo>
                <a:cubicBezTo>
                  <a:pt x="145" y="1"/>
                  <a:pt x="143" y="3"/>
                  <a:pt x="144" y="5"/>
                </a:cubicBezTo>
                <a:cubicBezTo>
                  <a:pt x="144" y="10"/>
                  <a:pt x="142" y="12"/>
                  <a:pt x="135" y="15"/>
                </a:cubicBezTo>
                <a:cubicBezTo>
                  <a:pt x="130" y="18"/>
                  <a:pt x="122" y="23"/>
                  <a:pt x="123" y="33"/>
                </a:cubicBezTo>
                <a:cubicBezTo>
                  <a:pt x="124" y="44"/>
                  <a:pt x="133" y="46"/>
                  <a:pt x="139" y="48"/>
                </a:cubicBezTo>
                <a:cubicBezTo>
                  <a:pt x="146" y="50"/>
                  <a:pt x="149" y="52"/>
                  <a:pt x="150" y="56"/>
                </a:cubicBezTo>
                <a:cubicBezTo>
                  <a:pt x="150" y="61"/>
                  <a:pt x="148" y="63"/>
                  <a:pt x="141" y="67"/>
                </a:cubicBezTo>
                <a:cubicBezTo>
                  <a:pt x="136" y="70"/>
                  <a:pt x="128" y="74"/>
                  <a:pt x="129" y="85"/>
                </a:cubicBezTo>
                <a:cubicBezTo>
                  <a:pt x="129" y="87"/>
                  <a:pt x="131" y="88"/>
                  <a:pt x="133" y="88"/>
                </a:cubicBezTo>
                <a:cubicBezTo>
                  <a:pt x="133" y="88"/>
                  <a:pt x="133" y="88"/>
                  <a:pt x="133" y="88"/>
                </a:cubicBezTo>
                <a:close/>
                <a:moveTo>
                  <a:pt x="270" y="318"/>
                </a:moveTo>
                <a:cubicBezTo>
                  <a:pt x="179" y="129"/>
                  <a:pt x="179" y="129"/>
                  <a:pt x="179" y="129"/>
                </a:cubicBezTo>
                <a:cubicBezTo>
                  <a:pt x="176" y="122"/>
                  <a:pt x="165" y="120"/>
                  <a:pt x="155" y="124"/>
                </a:cubicBezTo>
                <a:cubicBezTo>
                  <a:pt x="144" y="128"/>
                  <a:pt x="138" y="138"/>
                  <a:pt x="140" y="145"/>
                </a:cubicBezTo>
                <a:cubicBezTo>
                  <a:pt x="206" y="344"/>
                  <a:pt x="206" y="344"/>
                  <a:pt x="206" y="344"/>
                </a:cubicBezTo>
                <a:cubicBezTo>
                  <a:pt x="213" y="365"/>
                  <a:pt x="234" y="377"/>
                  <a:pt x="253" y="369"/>
                </a:cubicBezTo>
                <a:cubicBezTo>
                  <a:pt x="273" y="362"/>
                  <a:pt x="280" y="338"/>
                  <a:pt x="270" y="318"/>
                </a:cubicBezTo>
                <a:close/>
              </a:path>
            </a:pathLst>
          </a:custGeom>
          <a:solidFill>
            <a:srgbClr val="5160AB"/>
          </a:solid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pic>
        <p:nvPicPr>
          <p:cNvPr id="64" name="Picture 63">
            <a:extLst>
              <a:ext uri="{FF2B5EF4-FFF2-40B4-BE49-F238E27FC236}">
                <a16:creationId xmlns:a16="http://schemas.microsoft.com/office/drawing/2014/main" id="{BDDF8AB5-0A39-443E-AE1B-D49575E1D63A}"/>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2541696" y="2743079"/>
            <a:ext cx="1223984" cy="203259"/>
          </a:xfrm>
          <a:prstGeom prst="rect">
            <a:avLst/>
          </a:prstGeom>
        </p:spPr>
      </p:pic>
      <p:pic>
        <p:nvPicPr>
          <p:cNvPr id="65" name="Picture 64">
            <a:extLst>
              <a:ext uri="{FF2B5EF4-FFF2-40B4-BE49-F238E27FC236}">
                <a16:creationId xmlns:a16="http://schemas.microsoft.com/office/drawing/2014/main" id="{79E0132E-1B46-4227-ACFF-D02A1BED89E9}"/>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4370565" y="2743079"/>
            <a:ext cx="1223984" cy="203259"/>
          </a:xfrm>
          <a:prstGeom prst="rect">
            <a:avLst/>
          </a:prstGeom>
        </p:spPr>
      </p:pic>
      <p:pic>
        <p:nvPicPr>
          <p:cNvPr id="68" name="Picture 67">
            <a:extLst>
              <a:ext uri="{FF2B5EF4-FFF2-40B4-BE49-F238E27FC236}">
                <a16:creationId xmlns:a16="http://schemas.microsoft.com/office/drawing/2014/main" id="{67A75CD6-DBCF-4631-80FA-4E1068069E6D}"/>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6381278" y="2743079"/>
            <a:ext cx="1223984" cy="203259"/>
          </a:xfrm>
          <a:prstGeom prst="rect">
            <a:avLst/>
          </a:prstGeom>
        </p:spPr>
      </p:pic>
      <p:pic>
        <p:nvPicPr>
          <p:cNvPr id="69" name="Picture 68">
            <a:extLst>
              <a:ext uri="{FF2B5EF4-FFF2-40B4-BE49-F238E27FC236}">
                <a16:creationId xmlns:a16="http://schemas.microsoft.com/office/drawing/2014/main" id="{BD2FD64A-67C0-430B-A629-0A7A122430E4}"/>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8341904" y="2743079"/>
            <a:ext cx="1223984" cy="203259"/>
          </a:xfrm>
          <a:prstGeom prst="rect">
            <a:avLst/>
          </a:prstGeom>
        </p:spPr>
      </p:pic>
      <p:pic>
        <p:nvPicPr>
          <p:cNvPr id="78" name="Picture 77">
            <a:extLst>
              <a:ext uri="{FF2B5EF4-FFF2-40B4-BE49-F238E27FC236}">
                <a16:creationId xmlns:a16="http://schemas.microsoft.com/office/drawing/2014/main" id="{F859D356-D188-4784-B89F-82FDA0484502}"/>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10346644" y="2743079"/>
            <a:ext cx="1223984" cy="203259"/>
          </a:xfrm>
          <a:prstGeom prst="rect">
            <a:avLst/>
          </a:prstGeom>
        </p:spPr>
      </p:pic>
      <p:graphicFrame>
        <p:nvGraphicFramePr>
          <p:cNvPr id="6" name="Chart 5"/>
          <p:cNvGraphicFramePr/>
          <p:nvPr>
            <p:extLst>
              <p:ext uri="{D42A27DB-BD31-4B8C-83A1-F6EECF244321}">
                <p14:modId xmlns:p14="http://schemas.microsoft.com/office/powerpoint/2010/main" val="1435554708"/>
              </p:ext>
            </p:extLst>
          </p:nvPr>
        </p:nvGraphicFramePr>
        <p:xfrm>
          <a:off x="1853602" y="1732842"/>
          <a:ext cx="2405630" cy="1299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Chart 56"/>
          <p:cNvGraphicFramePr/>
          <p:nvPr>
            <p:extLst>
              <p:ext uri="{D42A27DB-BD31-4B8C-83A1-F6EECF244321}">
                <p14:modId xmlns:p14="http://schemas.microsoft.com/office/powerpoint/2010/main" val="1299317362"/>
              </p:ext>
            </p:extLst>
          </p:nvPr>
        </p:nvGraphicFramePr>
        <p:xfrm>
          <a:off x="3707490" y="1662640"/>
          <a:ext cx="2543626" cy="13740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Chart 57"/>
          <p:cNvGraphicFramePr/>
          <p:nvPr>
            <p:extLst>
              <p:ext uri="{D42A27DB-BD31-4B8C-83A1-F6EECF244321}">
                <p14:modId xmlns:p14="http://schemas.microsoft.com/office/powerpoint/2010/main" val="1733708694"/>
              </p:ext>
            </p:extLst>
          </p:nvPr>
        </p:nvGraphicFramePr>
        <p:xfrm>
          <a:off x="5672511" y="1702491"/>
          <a:ext cx="2518004" cy="13601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Chart 58"/>
          <p:cNvGraphicFramePr/>
          <p:nvPr>
            <p:extLst>
              <p:ext uri="{D42A27DB-BD31-4B8C-83A1-F6EECF244321}">
                <p14:modId xmlns:p14="http://schemas.microsoft.com/office/powerpoint/2010/main" val="1804122233"/>
              </p:ext>
            </p:extLst>
          </p:nvPr>
        </p:nvGraphicFramePr>
        <p:xfrm>
          <a:off x="7637575" y="1702491"/>
          <a:ext cx="2518004" cy="13601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0" name="Chart 59"/>
          <p:cNvGraphicFramePr/>
          <p:nvPr>
            <p:extLst>
              <p:ext uri="{D42A27DB-BD31-4B8C-83A1-F6EECF244321}">
                <p14:modId xmlns:p14="http://schemas.microsoft.com/office/powerpoint/2010/main" val="3239826609"/>
              </p:ext>
            </p:extLst>
          </p:nvPr>
        </p:nvGraphicFramePr>
        <p:xfrm>
          <a:off x="9726463" y="1702491"/>
          <a:ext cx="2518004" cy="1360195"/>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p:cNvGrpSpPr/>
          <p:nvPr/>
        </p:nvGrpSpPr>
        <p:grpSpPr>
          <a:xfrm>
            <a:off x="2508244" y="2195163"/>
            <a:ext cx="9044017" cy="389279"/>
            <a:chOff x="2508244" y="2195163"/>
            <a:chExt cx="9044017" cy="389279"/>
          </a:xfrm>
        </p:grpSpPr>
        <p:sp>
          <p:nvSpPr>
            <p:cNvPr id="62" name="TextBox 61"/>
            <p:cNvSpPr txBox="1"/>
            <p:nvPr/>
          </p:nvSpPr>
          <p:spPr>
            <a:xfrm>
              <a:off x="2508244" y="2195163"/>
              <a:ext cx="1116000" cy="389279"/>
            </a:xfrm>
            <a:prstGeom prst="rect">
              <a:avLst/>
            </a:prstGeom>
            <a:noFill/>
          </p:spPr>
          <p:txBody>
            <a:bodyPr wrap="square" lIns="0" tIns="0" rIns="0" bIns="0" rtlCol="0" anchor="ctr" anchorCtr="0">
              <a:noAutofit/>
            </a:bodyPr>
            <a:lstStyle/>
            <a:p>
              <a:pPr algn="ctr"/>
              <a:r>
                <a:rPr lang="en-GB" sz="2000" dirty="0">
                  <a:solidFill>
                    <a:schemeClr val="bg1"/>
                  </a:solidFill>
                </a:rPr>
                <a:t>10</a:t>
              </a:r>
              <a:r>
                <a:rPr lang="en-GB" sz="2000" baseline="30000" dirty="0">
                  <a:solidFill>
                    <a:schemeClr val="bg1"/>
                  </a:solidFill>
                </a:rPr>
                <a:t>%</a:t>
              </a:r>
              <a:endParaRPr lang="en-GB" sz="1000" baseline="30000" dirty="0">
                <a:solidFill>
                  <a:schemeClr val="bg1"/>
                </a:solidFill>
              </a:endParaRPr>
            </a:p>
          </p:txBody>
        </p:sp>
        <p:sp>
          <p:nvSpPr>
            <p:cNvPr id="115" name="TextBox 114"/>
            <p:cNvSpPr txBox="1"/>
            <p:nvPr/>
          </p:nvSpPr>
          <p:spPr>
            <a:xfrm>
              <a:off x="4453604" y="2195163"/>
              <a:ext cx="1116000" cy="389279"/>
            </a:xfrm>
            <a:prstGeom prst="rect">
              <a:avLst/>
            </a:prstGeom>
            <a:noFill/>
          </p:spPr>
          <p:txBody>
            <a:bodyPr wrap="square" lIns="0" tIns="0" rIns="0" bIns="0" rtlCol="0" anchor="ctr" anchorCtr="0">
              <a:noAutofit/>
            </a:bodyPr>
            <a:lstStyle/>
            <a:p>
              <a:pPr algn="ctr"/>
              <a:r>
                <a:rPr lang="en-GB" sz="2000" dirty="0">
                  <a:solidFill>
                    <a:schemeClr val="bg1"/>
                  </a:solidFill>
                </a:rPr>
                <a:t>46</a:t>
              </a:r>
              <a:r>
                <a:rPr lang="en-GB" sz="2000" baseline="30000" dirty="0">
                  <a:solidFill>
                    <a:schemeClr val="bg1"/>
                  </a:solidFill>
                </a:rPr>
                <a:t>%</a:t>
              </a:r>
              <a:endParaRPr lang="en-GB" sz="1000" baseline="30000" dirty="0">
                <a:solidFill>
                  <a:schemeClr val="bg1"/>
                </a:solidFill>
              </a:endParaRPr>
            </a:p>
          </p:txBody>
        </p:sp>
        <p:sp>
          <p:nvSpPr>
            <p:cNvPr id="116" name="TextBox 115"/>
            <p:cNvSpPr txBox="1"/>
            <p:nvPr/>
          </p:nvSpPr>
          <p:spPr>
            <a:xfrm>
              <a:off x="6402418" y="2195163"/>
              <a:ext cx="1116000" cy="389279"/>
            </a:xfrm>
            <a:prstGeom prst="rect">
              <a:avLst/>
            </a:prstGeom>
            <a:noFill/>
          </p:spPr>
          <p:txBody>
            <a:bodyPr wrap="square" lIns="0" tIns="0" rIns="0" bIns="0" rtlCol="0" anchor="ctr" anchorCtr="0">
              <a:noAutofit/>
            </a:bodyPr>
            <a:lstStyle/>
            <a:p>
              <a:pPr algn="ctr"/>
              <a:r>
                <a:rPr lang="en-GB" sz="2000" dirty="0">
                  <a:solidFill>
                    <a:schemeClr val="bg1"/>
                  </a:solidFill>
                </a:rPr>
                <a:t>52</a:t>
              </a:r>
              <a:r>
                <a:rPr lang="en-GB" sz="2000" baseline="30000" dirty="0">
                  <a:solidFill>
                    <a:schemeClr val="bg1"/>
                  </a:solidFill>
                </a:rPr>
                <a:t>%</a:t>
              </a:r>
              <a:endParaRPr lang="en-GB" sz="1000" baseline="30000" dirty="0">
                <a:solidFill>
                  <a:schemeClr val="bg1"/>
                </a:solidFill>
              </a:endParaRPr>
            </a:p>
          </p:txBody>
        </p:sp>
        <p:sp>
          <p:nvSpPr>
            <p:cNvPr id="117" name="TextBox 116"/>
            <p:cNvSpPr txBox="1"/>
            <p:nvPr/>
          </p:nvSpPr>
          <p:spPr>
            <a:xfrm>
              <a:off x="8360582" y="2195163"/>
              <a:ext cx="1116000" cy="389279"/>
            </a:xfrm>
            <a:prstGeom prst="rect">
              <a:avLst/>
            </a:prstGeom>
            <a:noFill/>
          </p:spPr>
          <p:txBody>
            <a:bodyPr wrap="square" lIns="0" tIns="0" rIns="0" bIns="0" rtlCol="0" anchor="ctr" anchorCtr="0">
              <a:noAutofit/>
            </a:bodyPr>
            <a:lstStyle/>
            <a:p>
              <a:pPr algn="ctr"/>
              <a:r>
                <a:rPr lang="en-GB" sz="2000" dirty="0">
                  <a:solidFill>
                    <a:schemeClr val="bg1"/>
                  </a:solidFill>
                </a:rPr>
                <a:t>90</a:t>
              </a:r>
              <a:r>
                <a:rPr lang="en-GB" sz="2000" baseline="30000" dirty="0">
                  <a:solidFill>
                    <a:schemeClr val="bg1"/>
                  </a:solidFill>
                </a:rPr>
                <a:t>%</a:t>
              </a:r>
              <a:endParaRPr lang="en-GB" sz="1000" baseline="30000" dirty="0">
                <a:solidFill>
                  <a:schemeClr val="bg1"/>
                </a:solidFill>
              </a:endParaRPr>
            </a:p>
          </p:txBody>
        </p:sp>
        <p:sp>
          <p:nvSpPr>
            <p:cNvPr id="118" name="TextBox 117"/>
            <p:cNvSpPr txBox="1"/>
            <p:nvPr/>
          </p:nvSpPr>
          <p:spPr>
            <a:xfrm>
              <a:off x="10436261" y="2195163"/>
              <a:ext cx="1116000" cy="389279"/>
            </a:xfrm>
            <a:prstGeom prst="rect">
              <a:avLst/>
            </a:prstGeom>
            <a:noFill/>
          </p:spPr>
          <p:txBody>
            <a:bodyPr wrap="square" lIns="0" tIns="0" rIns="0" bIns="0" rtlCol="0" anchor="ctr" anchorCtr="0">
              <a:noAutofit/>
            </a:bodyPr>
            <a:lstStyle/>
            <a:p>
              <a:pPr algn="ctr"/>
              <a:r>
                <a:rPr lang="en-GB" sz="2000" dirty="0">
                  <a:solidFill>
                    <a:schemeClr val="bg1"/>
                  </a:solidFill>
                </a:rPr>
                <a:t>92</a:t>
              </a:r>
              <a:r>
                <a:rPr lang="en-GB" sz="2000" baseline="30000" dirty="0">
                  <a:solidFill>
                    <a:schemeClr val="bg1"/>
                  </a:solidFill>
                </a:rPr>
                <a:t>%</a:t>
              </a:r>
              <a:endParaRPr lang="en-GB" sz="1000" baseline="30000" dirty="0">
                <a:solidFill>
                  <a:schemeClr val="bg1"/>
                </a:solidFill>
              </a:endParaRPr>
            </a:p>
          </p:txBody>
        </p:sp>
      </p:grpSp>
      <p:grpSp>
        <p:nvGrpSpPr>
          <p:cNvPr id="9" name="Group 8"/>
          <p:cNvGrpSpPr/>
          <p:nvPr/>
        </p:nvGrpSpPr>
        <p:grpSpPr>
          <a:xfrm>
            <a:off x="2457178" y="3925506"/>
            <a:ext cx="1442608" cy="1689245"/>
            <a:chOff x="2238396" y="664493"/>
            <a:chExt cx="1360387" cy="2023292"/>
          </a:xfrm>
        </p:grpSpPr>
        <p:grpSp>
          <p:nvGrpSpPr>
            <p:cNvPr id="25" name="Group 24"/>
            <p:cNvGrpSpPr/>
            <p:nvPr/>
          </p:nvGrpSpPr>
          <p:grpSpPr>
            <a:xfrm>
              <a:off x="2806783" y="664493"/>
              <a:ext cx="792000" cy="2023292"/>
              <a:chOff x="10567447" y="3984398"/>
              <a:chExt cx="759455" cy="1940151"/>
            </a:xfrm>
            <a:solidFill>
              <a:schemeClr val="bg1"/>
            </a:solidFill>
          </p:grpSpPr>
          <p:sp>
            <p:nvSpPr>
              <p:cNvPr id="81" name="Oval 14"/>
              <p:cNvSpPr>
                <a:spLocks noChangeArrowheads="1"/>
              </p:cNvSpPr>
              <p:nvPr/>
            </p:nvSpPr>
            <p:spPr bwMode="auto">
              <a:xfrm>
                <a:off x="10750728" y="3984398"/>
                <a:ext cx="391880" cy="391878"/>
              </a:xfrm>
              <a:prstGeom prst="ellipse">
                <a:avLst/>
              </a:prstGeom>
              <a:solidFill>
                <a:srgbClr val="00B0F0"/>
              </a:solidFill>
              <a:ln>
                <a:noFill/>
              </a:ln>
              <a:effectLst/>
            </p:spPr>
            <p:txBody>
              <a:bodyPr vert="horz" wrap="square" lIns="91440" tIns="45720" rIns="91440" bIns="45720" numCol="1" anchor="t" anchorCtr="0" compatLnSpc="1">
                <a:prstTxWarp prst="textNoShape">
                  <a:avLst/>
                </a:prstTxWarp>
              </a:bodyPr>
              <a:lstStyle/>
              <a:p>
                <a:endParaRPr lang="en-GB" dirty="0"/>
              </a:p>
            </p:txBody>
          </p:sp>
          <p:sp>
            <p:nvSpPr>
              <p:cNvPr id="82" name="Freeform 18"/>
              <p:cNvSpPr>
                <a:spLocks/>
              </p:cNvSpPr>
              <p:nvPr/>
            </p:nvSpPr>
            <p:spPr bwMode="auto">
              <a:xfrm>
                <a:off x="10567447" y="4233499"/>
                <a:ext cx="759455" cy="1691050"/>
              </a:xfrm>
              <a:custGeom>
                <a:avLst/>
                <a:gdLst>
                  <a:gd name="T0" fmla="*/ 622 w 776"/>
                  <a:gd name="T1" fmla="*/ 0 h 1727"/>
                  <a:gd name="T2" fmla="*/ 388 w 776"/>
                  <a:gd name="T3" fmla="*/ 186 h 1727"/>
                  <a:gd name="T4" fmla="*/ 154 w 776"/>
                  <a:gd name="T5" fmla="*/ 0 h 1727"/>
                  <a:gd name="T6" fmla="*/ 9 w 776"/>
                  <a:gd name="T7" fmla="*/ 227 h 1727"/>
                  <a:gd name="T8" fmla="*/ 66 w 776"/>
                  <a:gd name="T9" fmla="*/ 948 h 1727"/>
                  <a:gd name="T10" fmla="*/ 188 w 776"/>
                  <a:gd name="T11" fmla="*/ 1085 h 1727"/>
                  <a:gd name="T12" fmla="*/ 188 w 776"/>
                  <a:gd name="T13" fmla="*/ 1727 h 1727"/>
                  <a:gd name="T14" fmla="*/ 588 w 776"/>
                  <a:gd name="T15" fmla="*/ 1727 h 1727"/>
                  <a:gd name="T16" fmla="*/ 588 w 776"/>
                  <a:gd name="T17" fmla="*/ 1085 h 1727"/>
                  <a:gd name="T18" fmla="*/ 711 w 776"/>
                  <a:gd name="T19" fmla="*/ 948 h 1727"/>
                  <a:gd name="T20" fmla="*/ 768 w 776"/>
                  <a:gd name="T21" fmla="*/ 227 h 1727"/>
                  <a:gd name="T22" fmla="*/ 622 w 776"/>
                  <a:gd name="T23"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1727">
                    <a:moveTo>
                      <a:pt x="622" y="0"/>
                    </a:moveTo>
                    <a:cubicBezTo>
                      <a:pt x="597" y="107"/>
                      <a:pt x="502" y="186"/>
                      <a:pt x="388" y="186"/>
                    </a:cubicBezTo>
                    <a:cubicBezTo>
                      <a:pt x="275" y="186"/>
                      <a:pt x="179" y="107"/>
                      <a:pt x="154" y="0"/>
                    </a:cubicBezTo>
                    <a:cubicBezTo>
                      <a:pt x="63" y="33"/>
                      <a:pt x="0" y="124"/>
                      <a:pt x="9" y="227"/>
                    </a:cubicBezTo>
                    <a:cubicBezTo>
                      <a:pt x="66" y="948"/>
                      <a:pt x="66" y="948"/>
                      <a:pt x="66" y="948"/>
                    </a:cubicBezTo>
                    <a:cubicBezTo>
                      <a:pt x="71" y="1017"/>
                      <a:pt x="122" y="1072"/>
                      <a:pt x="188" y="1085"/>
                    </a:cubicBezTo>
                    <a:cubicBezTo>
                      <a:pt x="188" y="1727"/>
                      <a:pt x="188" y="1727"/>
                      <a:pt x="188" y="1727"/>
                    </a:cubicBezTo>
                    <a:cubicBezTo>
                      <a:pt x="588" y="1727"/>
                      <a:pt x="588" y="1727"/>
                      <a:pt x="588" y="1727"/>
                    </a:cubicBezTo>
                    <a:cubicBezTo>
                      <a:pt x="588" y="1085"/>
                      <a:pt x="588" y="1085"/>
                      <a:pt x="588" y="1085"/>
                    </a:cubicBezTo>
                    <a:cubicBezTo>
                      <a:pt x="654" y="1072"/>
                      <a:pt x="705" y="1017"/>
                      <a:pt x="711" y="948"/>
                    </a:cubicBezTo>
                    <a:cubicBezTo>
                      <a:pt x="768" y="227"/>
                      <a:pt x="768" y="227"/>
                      <a:pt x="768" y="227"/>
                    </a:cubicBezTo>
                    <a:cubicBezTo>
                      <a:pt x="776" y="124"/>
                      <a:pt x="713" y="33"/>
                      <a:pt x="622" y="0"/>
                    </a:cubicBezTo>
                    <a:close/>
                  </a:path>
                </a:pathLst>
              </a:custGeom>
              <a:solidFill>
                <a:srgbClr val="00B0F0"/>
              </a:solidFill>
              <a:ln>
                <a:noFill/>
              </a:ln>
              <a:effectLst/>
            </p:spPr>
            <p:txBody>
              <a:bodyPr vert="horz" wrap="square" lIns="91440" tIns="45720" rIns="91440" bIns="45720" numCol="1" anchor="t" anchorCtr="0" compatLnSpc="1">
                <a:prstTxWarp prst="textNoShape">
                  <a:avLst/>
                </a:prstTxWarp>
              </a:bodyPr>
              <a:lstStyle/>
              <a:p>
                <a:endParaRPr lang="en-GB" dirty="0"/>
              </a:p>
            </p:txBody>
          </p:sp>
        </p:grpSp>
        <p:grpSp>
          <p:nvGrpSpPr>
            <p:cNvPr id="80" name="Group 79"/>
            <p:cNvGrpSpPr/>
            <p:nvPr/>
          </p:nvGrpSpPr>
          <p:grpSpPr>
            <a:xfrm>
              <a:off x="2238396" y="1073164"/>
              <a:ext cx="546717" cy="1396678"/>
              <a:chOff x="10567447" y="3984398"/>
              <a:chExt cx="759455" cy="1940151"/>
            </a:xfrm>
            <a:solidFill>
              <a:schemeClr val="bg1">
                <a:alpha val="57000"/>
              </a:schemeClr>
            </a:solidFill>
          </p:grpSpPr>
          <p:sp>
            <p:nvSpPr>
              <p:cNvPr id="94" name="Oval 14"/>
              <p:cNvSpPr>
                <a:spLocks noChangeArrowheads="1"/>
              </p:cNvSpPr>
              <p:nvPr/>
            </p:nvSpPr>
            <p:spPr bwMode="auto">
              <a:xfrm>
                <a:off x="10750728" y="3984398"/>
                <a:ext cx="391880" cy="391878"/>
              </a:xfrm>
              <a:prstGeom prst="ellipse">
                <a:avLst/>
              </a:prstGeom>
              <a:solidFill>
                <a:srgbClr val="FFC000"/>
              </a:solidFill>
              <a:ln>
                <a:noFill/>
              </a:ln>
              <a:effectLst/>
            </p:spPr>
            <p:txBody>
              <a:bodyPr vert="horz" wrap="square" lIns="91440" tIns="45720" rIns="91440" bIns="45720" numCol="1" anchor="t" anchorCtr="0" compatLnSpc="1">
                <a:prstTxWarp prst="textNoShape">
                  <a:avLst/>
                </a:prstTxWarp>
              </a:bodyPr>
              <a:lstStyle/>
              <a:p>
                <a:endParaRPr lang="en-GB" dirty="0"/>
              </a:p>
            </p:txBody>
          </p:sp>
          <p:sp>
            <p:nvSpPr>
              <p:cNvPr id="95" name="Freeform 18"/>
              <p:cNvSpPr>
                <a:spLocks/>
              </p:cNvSpPr>
              <p:nvPr/>
            </p:nvSpPr>
            <p:spPr bwMode="auto">
              <a:xfrm>
                <a:off x="10567447" y="4233499"/>
                <a:ext cx="759455" cy="1691050"/>
              </a:xfrm>
              <a:custGeom>
                <a:avLst/>
                <a:gdLst>
                  <a:gd name="T0" fmla="*/ 622 w 776"/>
                  <a:gd name="T1" fmla="*/ 0 h 1727"/>
                  <a:gd name="T2" fmla="*/ 388 w 776"/>
                  <a:gd name="T3" fmla="*/ 186 h 1727"/>
                  <a:gd name="T4" fmla="*/ 154 w 776"/>
                  <a:gd name="T5" fmla="*/ 0 h 1727"/>
                  <a:gd name="T6" fmla="*/ 9 w 776"/>
                  <a:gd name="T7" fmla="*/ 227 h 1727"/>
                  <a:gd name="T8" fmla="*/ 66 w 776"/>
                  <a:gd name="T9" fmla="*/ 948 h 1727"/>
                  <a:gd name="T10" fmla="*/ 188 w 776"/>
                  <a:gd name="T11" fmla="*/ 1085 h 1727"/>
                  <a:gd name="T12" fmla="*/ 188 w 776"/>
                  <a:gd name="T13" fmla="*/ 1727 h 1727"/>
                  <a:gd name="T14" fmla="*/ 588 w 776"/>
                  <a:gd name="T15" fmla="*/ 1727 h 1727"/>
                  <a:gd name="T16" fmla="*/ 588 w 776"/>
                  <a:gd name="T17" fmla="*/ 1085 h 1727"/>
                  <a:gd name="T18" fmla="*/ 711 w 776"/>
                  <a:gd name="T19" fmla="*/ 948 h 1727"/>
                  <a:gd name="T20" fmla="*/ 768 w 776"/>
                  <a:gd name="T21" fmla="*/ 227 h 1727"/>
                  <a:gd name="T22" fmla="*/ 622 w 776"/>
                  <a:gd name="T23"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1727">
                    <a:moveTo>
                      <a:pt x="622" y="0"/>
                    </a:moveTo>
                    <a:cubicBezTo>
                      <a:pt x="597" y="107"/>
                      <a:pt x="502" y="186"/>
                      <a:pt x="388" y="186"/>
                    </a:cubicBezTo>
                    <a:cubicBezTo>
                      <a:pt x="275" y="186"/>
                      <a:pt x="179" y="107"/>
                      <a:pt x="154" y="0"/>
                    </a:cubicBezTo>
                    <a:cubicBezTo>
                      <a:pt x="63" y="33"/>
                      <a:pt x="0" y="124"/>
                      <a:pt x="9" y="227"/>
                    </a:cubicBezTo>
                    <a:cubicBezTo>
                      <a:pt x="66" y="948"/>
                      <a:pt x="66" y="948"/>
                      <a:pt x="66" y="948"/>
                    </a:cubicBezTo>
                    <a:cubicBezTo>
                      <a:pt x="71" y="1017"/>
                      <a:pt x="122" y="1072"/>
                      <a:pt x="188" y="1085"/>
                    </a:cubicBezTo>
                    <a:cubicBezTo>
                      <a:pt x="188" y="1727"/>
                      <a:pt x="188" y="1727"/>
                      <a:pt x="188" y="1727"/>
                    </a:cubicBezTo>
                    <a:cubicBezTo>
                      <a:pt x="588" y="1727"/>
                      <a:pt x="588" y="1727"/>
                      <a:pt x="588" y="1727"/>
                    </a:cubicBezTo>
                    <a:cubicBezTo>
                      <a:pt x="588" y="1085"/>
                      <a:pt x="588" y="1085"/>
                      <a:pt x="588" y="1085"/>
                    </a:cubicBezTo>
                    <a:cubicBezTo>
                      <a:pt x="654" y="1072"/>
                      <a:pt x="705" y="1017"/>
                      <a:pt x="711" y="948"/>
                    </a:cubicBezTo>
                    <a:cubicBezTo>
                      <a:pt x="768" y="227"/>
                      <a:pt x="768" y="227"/>
                      <a:pt x="768" y="227"/>
                    </a:cubicBezTo>
                    <a:cubicBezTo>
                      <a:pt x="776" y="124"/>
                      <a:pt x="713" y="33"/>
                      <a:pt x="622" y="0"/>
                    </a:cubicBezTo>
                    <a:close/>
                  </a:path>
                </a:pathLst>
              </a:custGeom>
              <a:solidFill>
                <a:srgbClr val="FFC000"/>
              </a:solidFill>
              <a:ln>
                <a:noFill/>
              </a:ln>
              <a:effectLst/>
            </p:spPr>
            <p:txBody>
              <a:bodyPr vert="horz" wrap="square" lIns="91440" tIns="45720" rIns="91440" bIns="45720" numCol="1" anchor="t" anchorCtr="0" compatLnSpc="1">
                <a:prstTxWarp prst="textNoShape">
                  <a:avLst/>
                </a:prstTxWarp>
              </a:bodyPr>
              <a:lstStyle/>
              <a:p>
                <a:endParaRPr lang="en-GB" dirty="0"/>
              </a:p>
            </p:txBody>
          </p:sp>
        </p:grpSp>
      </p:grpSp>
      <p:sp>
        <p:nvSpPr>
          <p:cNvPr id="85" name="Freeform 89"/>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grpSp>
        <p:nvGrpSpPr>
          <p:cNvPr id="55" name="Group 54">
            <a:extLst>
              <a:ext uri="{FF2B5EF4-FFF2-40B4-BE49-F238E27FC236}">
                <a16:creationId xmlns:a16="http://schemas.microsoft.com/office/drawing/2014/main" id="{2ED41955-0D91-45E2-87C7-3595B15934DE}"/>
              </a:ext>
            </a:extLst>
          </p:cNvPr>
          <p:cNvGrpSpPr/>
          <p:nvPr/>
        </p:nvGrpSpPr>
        <p:grpSpPr>
          <a:xfrm>
            <a:off x="4295322" y="4101239"/>
            <a:ext cx="6865308" cy="1585677"/>
            <a:chOff x="4699713" y="3504826"/>
            <a:chExt cx="6865308" cy="1585677"/>
          </a:xfrm>
        </p:grpSpPr>
        <p:sp>
          <p:nvSpPr>
            <p:cNvPr id="56" name="TextBox 55">
              <a:extLst>
                <a:ext uri="{FF2B5EF4-FFF2-40B4-BE49-F238E27FC236}">
                  <a16:creationId xmlns:a16="http://schemas.microsoft.com/office/drawing/2014/main" id="{0E5FB55D-20A0-4D51-A5F0-3E2131F218B1}"/>
                </a:ext>
              </a:extLst>
            </p:cNvPr>
            <p:cNvSpPr txBox="1"/>
            <p:nvPr/>
          </p:nvSpPr>
          <p:spPr>
            <a:xfrm>
              <a:off x="4699713" y="3540336"/>
              <a:ext cx="639633" cy="423323"/>
            </a:xfrm>
            <a:prstGeom prst="rect">
              <a:avLst/>
            </a:prstGeom>
            <a:noFill/>
          </p:spPr>
          <p:txBody>
            <a:bodyPr wrap="square" lIns="0" tIns="0" rIns="0" bIns="72000" rtlCol="0" anchor="t">
              <a:noAutofit/>
            </a:bodyPr>
            <a:lstStyle/>
            <a:p>
              <a:r>
                <a:rPr lang="en-GB" sz="1200" dirty="0">
                  <a:solidFill>
                    <a:schemeClr val="bg1"/>
                  </a:solidFill>
                </a:rPr>
                <a:t>FC I</a:t>
              </a:r>
              <a:endParaRPr lang="en-GB" sz="1100" dirty="0">
                <a:solidFill>
                  <a:schemeClr val="bg1"/>
                </a:solidFill>
              </a:endParaRPr>
            </a:p>
          </p:txBody>
        </p:sp>
        <p:sp>
          <p:nvSpPr>
            <p:cNvPr id="61" name="Rectangle 14">
              <a:extLst>
                <a:ext uri="{FF2B5EF4-FFF2-40B4-BE49-F238E27FC236}">
                  <a16:creationId xmlns:a16="http://schemas.microsoft.com/office/drawing/2014/main" id="{56E1203A-B757-4701-A354-0C9FEA995A4B}"/>
                </a:ext>
              </a:extLst>
            </p:cNvPr>
            <p:cNvSpPr>
              <a:spLocks noChangeArrowheads="1"/>
            </p:cNvSpPr>
            <p:nvPr/>
          </p:nvSpPr>
          <p:spPr bwMode="auto">
            <a:xfrm>
              <a:off x="5352279" y="3504826"/>
              <a:ext cx="1157283" cy="2880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3" name="Rectangle 14">
              <a:extLst>
                <a:ext uri="{FF2B5EF4-FFF2-40B4-BE49-F238E27FC236}">
                  <a16:creationId xmlns:a16="http://schemas.microsoft.com/office/drawing/2014/main" id="{224C90FC-96D8-4FD3-9E5C-8B9CFBAA8FB9}"/>
                </a:ext>
              </a:extLst>
            </p:cNvPr>
            <p:cNvSpPr>
              <a:spLocks noChangeArrowheads="1"/>
            </p:cNvSpPr>
            <p:nvPr/>
          </p:nvSpPr>
          <p:spPr bwMode="auto">
            <a:xfrm>
              <a:off x="5352279" y="3868409"/>
              <a:ext cx="2458370" cy="2880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6" name="Rectangle 14">
              <a:extLst>
                <a:ext uri="{FF2B5EF4-FFF2-40B4-BE49-F238E27FC236}">
                  <a16:creationId xmlns:a16="http://schemas.microsoft.com/office/drawing/2014/main" id="{89726EA0-942F-4FF5-BE2F-73D18564A0E2}"/>
                </a:ext>
              </a:extLst>
            </p:cNvPr>
            <p:cNvSpPr>
              <a:spLocks noChangeArrowheads="1"/>
            </p:cNvSpPr>
            <p:nvPr/>
          </p:nvSpPr>
          <p:spPr bwMode="auto">
            <a:xfrm>
              <a:off x="5353209" y="4241670"/>
              <a:ext cx="5388164" cy="2880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0" name="Rectangle 14">
              <a:extLst>
                <a:ext uri="{FF2B5EF4-FFF2-40B4-BE49-F238E27FC236}">
                  <a16:creationId xmlns:a16="http://schemas.microsoft.com/office/drawing/2014/main" id="{0A8C3DA9-9972-4028-AD0F-77F20CB6AEE4}"/>
                </a:ext>
              </a:extLst>
            </p:cNvPr>
            <p:cNvSpPr>
              <a:spLocks noChangeArrowheads="1"/>
            </p:cNvSpPr>
            <p:nvPr/>
          </p:nvSpPr>
          <p:spPr bwMode="auto">
            <a:xfrm>
              <a:off x="5352279" y="4613640"/>
              <a:ext cx="6209782" cy="2880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4" name="TextBox 83">
              <a:extLst>
                <a:ext uri="{FF2B5EF4-FFF2-40B4-BE49-F238E27FC236}">
                  <a16:creationId xmlns:a16="http://schemas.microsoft.com/office/drawing/2014/main" id="{AA7CED01-3363-484C-854F-8F000A4DE583}"/>
                </a:ext>
              </a:extLst>
            </p:cNvPr>
            <p:cNvSpPr txBox="1"/>
            <p:nvPr/>
          </p:nvSpPr>
          <p:spPr>
            <a:xfrm>
              <a:off x="4699713" y="3915523"/>
              <a:ext cx="639633" cy="423323"/>
            </a:xfrm>
            <a:prstGeom prst="rect">
              <a:avLst/>
            </a:prstGeom>
            <a:noFill/>
          </p:spPr>
          <p:txBody>
            <a:bodyPr wrap="square" lIns="0" tIns="0" rIns="0" bIns="72000" rtlCol="0" anchor="t">
              <a:noAutofit/>
            </a:bodyPr>
            <a:lstStyle/>
            <a:p>
              <a:r>
                <a:rPr lang="en-GB" sz="1200" dirty="0">
                  <a:solidFill>
                    <a:schemeClr val="bg1"/>
                  </a:solidFill>
                </a:rPr>
                <a:t>FC II</a:t>
              </a:r>
              <a:endParaRPr lang="en-GB" sz="1100" dirty="0">
                <a:solidFill>
                  <a:schemeClr val="bg1"/>
                </a:solidFill>
              </a:endParaRPr>
            </a:p>
          </p:txBody>
        </p:sp>
        <p:sp>
          <p:nvSpPr>
            <p:cNvPr id="86" name="TextBox 85">
              <a:extLst>
                <a:ext uri="{FF2B5EF4-FFF2-40B4-BE49-F238E27FC236}">
                  <a16:creationId xmlns:a16="http://schemas.microsoft.com/office/drawing/2014/main" id="{19A4D4D5-C21A-4545-B8C9-0882C88C1489}"/>
                </a:ext>
              </a:extLst>
            </p:cNvPr>
            <p:cNvSpPr txBox="1"/>
            <p:nvPr/>
          </p:nvSpPr>
          <p:spPr>
            <a:xfrm>
              <a:off x="4699713" y="4275634"/>
              <a:ext cx="639633" cy="423323"/>
            </a:xfrm>
            <a:prstGeom prst="rect">
              <a:avLst/>
            </a:prstGeom>
            <a:noFill/>
          </p:spPr>
          <p:txBody>
            <a:bodyPr wrap="square" lIns="0" tIns="0" rIns="0" bIns="72000" rtlCol="0" anchor="t">
              <a:noAutofit/>
            </a:bodyPr>
            <a:lstStyle/>
            <a:p>
              <a:r>
                <a:rPr lang="en-GB" sz="1200" dirty="0">
                  <a:solidFill>
                    <a:schemeClr val="bg1"/>
                  </a:solidFill>
                </a:rPr>
                <a:t>FC III</a:t>
              </a:r>
              <a:endParaRPr lang="en-GB" sz="1100" dirty="0">
                <a:solidFill>
                  <a:schemeClr val="bg1"/>
                </a:solidFill>
              </a:endParaRPr>
            </a:p>
          </p:txBody>
        </p:sp>
        <p:sp>
          <p:nvSpPr>
            <p:cNvPr id="87" name="TextBox 86">
              <a:extLst>
                <a:ext uri="{FF2B5EF4-FFF2-40B4-BE49-F238E27FC236}">
                  <a16:creationId xmlns:a16="http://schemas.microsoft.com/office/drawing/2014/main" id="{7F21D197-45CA-47D8-BEAD-EB04EEF7FBA9}"/>
                </a:ext>
              </a:extLst>
            </p:cNvPr>
            <p:cNvSpPr txBox="1"/>
            <p:nvPr/>
          </p:nvSpPr>
          <p:spPr>
            <a:xfrm>
              <a:off x="4699713" y="4667180"/>
              <a:ext cx="639633" cy="423323"/>
            </a:xfrm>
            <a:prstGeom prst="rect">
              <a:avLst/>
            </a:prstGeom>
            <a:noFill/>
          </p:spPr>
          <p:txBody>
            <a:bodyPr wrap="square" lIns="0" tIns="0" rIns="0" bIns="72000" rtlCol="0" anchor="t">
              <a:noAutofit/>
            </a:bodyPr>
            <a:lstStyle/>
            <a:p>
              <a:r>
                <a:rPr lang="en-GB" sz="1200" dirty="0">
                  <a:solidFill>
                    <a:schemeClr val="bg1"/>
                  </a:solidFill>
                </a:rPr>
                <a:t>FC IV</a:t>
              </a:r>
              <a:endParaRPr lang="en-GB" sz="1100" dirty="0">
                <a:solidFill>
                  <a:schemeClr val="bg1"/>
                </a:solidFill>
              </a:endParaRPr>
            </a:p>
          </p:txBody>
        </p:sp>
        <p:sp>
          <p:nvSpPr>
            <p:cNvPr id="103" name="TextBox 102">
              <a:extLst>
                <a:ext uri="{FF2B5EF4-FFF2-40B4-BE49-F238E27FC236}">
                  <a16:creationId xmlns:a16="http://schemas.microsoft.com/office/drawing/2014/main" id="{DCFAAC8D-A102-4455-826D-AC54805CC9A6}"/>
                </a:ext>
              </a:extLst>
            </p:cNvPr>
            <p:cNvSpPr txBox="1"/>
            <p:nvPr/>
          </p:nvSpPr>
          <p:spPr>
            <a:xfrm>
              <a:off x="5789382" y="3523242"/>
              <a:ext cx="711925" cy="252000"/>
            </a:xfrm>
            <a:prstGeom prst="rect">
              <a:avLst/>
            </a:prstGeom>
            <a:noFill/>
          </p:spPr>
          <p:txBody>
            <a:bodyPr wrap="square" lIns="0" tIns="0" rIns="144000" bIns="0" rtlCol="0" anchor="ctr" anchorCtr="0">
              <a:noAutofit/>
            </a:bodyPr>
            <a:lstStyle/>
            <a:p>
              <a:pPr algn="r"/>
              <a:r>
                <a:rPr lang="en-GB" sz="1200" b="1" dirty="0">
                  <a:solidFill>
                    <a:srgbClr val="002060"/>
                  </a:solidFill>
                </a:rPr>
                <a:t>17%</a:t>
              </a:r>
              <a:endParaRPr lang="en-GB" sz="1100" b="1" dirty="0">
                <a:solidFill>
                  <a:srgbClr val="002060"/>
                </a:solidFill>
              </a:endParaRPr>
            </a:p>
          </p:txBody>
        </p:sp>
        <p:sp>
          <p:nvSpPr>
            <p:cNvPr id="105" name="TextBox 104">
              <a:extLst>
                <a:ext uri="{FF2B5EF4-FFF2-40B4-BE49-F238E27FC236}">
                  <a16:creationId xmlns:a16="http://schemas.microsoft.com/office/drawing/2014/main" id="{F2A3B36D-4E2A-4120-8A9E-7C8AA819AD3D}"/>
                </a:ext>
              </a:extLst>
            </p:cNvPr>
            <p:cNvSpPr txBox="1"/>
            <p:nvPr/>
          </p:nvSpPr>
          <p:spPr>
            <a:xfrm>
              <a:off x="7163107" y="3858839"/>
              <a:ext cx="639633" cy="296811"/>
            </a:xfrm>
            <a:prstGeom prst="rect">
              <a:avLst/>
            </a:prstGeom>
            <a:noFill/>
          </p:spPr>
          <p:txBody>
            <a:bodyPr wrap="square" lIns="0" tIns="0" rIns="144000" bIns="0" rtlCol="0" anchor="ctr" anchorCtr="0">
              <a:noAutofit/>
            </a:bodyPr>
            <a:lstStyle/>
            <a:p>
              <a:pPr algn="r"/>
              <a:r>
                <a:rPr lang="en-GB" sz="1200" b="1" dirty="0">
                  <a:solidFill>
                    <a:srgbClr val="002060"/>
                  </a:solidFill>
                </a:rPr>
                <a:t>36%</a:t>
              </a:r>
              <a:endParaRPr lang="en-GB" sz="1100" b="1" dirty="0">
                <a:solidFill>
                  <a:srgbClr val="002060"/>
                </a:solidFill>
              </a:endParaRPr>
            </a:p>
          </p:txBody>
        </p:sp>
        <p:sp>
          <p:nvSpPr>
            <p:cNvPr id="106" name="TextBox 105">
              <a:extLst>
                <a:ext uri="{FF2B5EF4-FFF2-40B4-BE49-F238E27FC236}">
                  <a16:creationId xmlns:a16="http://schemas.microsoft.com/office/drawing/2014/main" id="{F27F4BDB-13B0-4AA2-A3E3-508927F4612D}"/>
                </a:ext>
              </a:extLst>
            </p:cNvPr>
            <p:cNvSpPr txBox="1"/>
            <p:nvPr/>
          </p:nvSpPr>
          <p:spPr>
            <a:xfrm>
              <a:off x="10086254" y="4236046"/>
              <a:ext cx="639633" cy="292865"/>
            </a:xfrm>
            <a:prstGeom prst="rect">
              <a:avLst/>
            </a:prstGeom>
            <a:noFill/>
          </p:spPr>
          <p:txBody>
            <a:bodyPr wrap="square" lIns="0" tIns="0" rIns="144000" bIns="0" rtlCol="0" anchor="ctr" anchorCtr="0">
              <a:noAutofit/>
            </a:bodyPr>
            <a:lstStyle/>
            <a:p>
              <a:pPr algn="r"/>
              <a:r>
                <a:rPr lang="en-GB" sz="1200" b="1" dirty="0">
                  <a:solidFill>
                    <a:srgbClr val="002060"/>
                  </a:solidFill>
                </a:rPr>
                <a:t>78%</a:t>
              </a:r>
              <a:endParaRPr lang="en-GB" sz="1100" b="1" dirty="0">
                <a:solidFill>
                  <a:srgbClr val="002060"/>
                </a:solidFill>
              </a:endParaRPr>
            </a:p>
          </p:txBody>
        </p:sp>
        <p:sp>
          <p:nvSpPr>
            <p:cNvPr id="107" name="TextBox 106">
              <a:extLst>
                <a:ext uri="{FF2B5EF4-FFF2-40B4-BE49-F238E27FC236}">
                  <a16:creationId xmlns:a16="http://schemas.microsoft.com/office/drawing/2014/main" id="{46B859AD-18E0-439E-A3C1-B958A7D92B2F}"/>
                </a:ext>
              </a:extLst>
            </p:cNvPr>
            <p:cNvSpPr txBox="1"/>
            <p:nvPr/>
          </p:nvSpPr>
          <p:spPr>
            <a:xfrm>
              <a:off x="10925388" y="4623635"/>
              <a:ext cx="639633" cy="252000"/>
            </a:xfrm>
            <a:prstGeom prst="rect">
              <a:avLst/>
            </a:prstGeom>
            <a:noFill/>
          </p:spPr>
          <p:txBody>
            <a:bodyPr wrap="square" lIns="0" tIns="0" rIns="144000" bIns="0" rtlCol="0" anchor="ctr" anchorCtr="0">
              <a:noAutofit/>
            </a:bodyPr>
            <a:lstStyle/>
            <a:p>
              <a:pPr algn="r"/>
              <a:r>
                <a:rPr lang="en-GB" sz="1200" b="1" dirty="0">
                  <a:solidFill>
                    <a:srgbClr val="002060"/>
                  </a:solidFill>
                </a:rPr>
                <a:t>90%</a:t>
              </a:r>
              <a:endParaRPr lang="en-GB" sz="1100" b="1" dirty="0">
                <a:solidFill>
                  <a:srgbClr val="002060"/>
                </a:solidFill>
              </a:endParaRPr>
            </a:p>
          </p:txBody>
        </p:sp>
      </p:grpSp>
      <p:sp>
        <p:nvSpPr>
          <p:cNvPr id="109" name="TextBox 108">
            <a:extLst>
              <a:ext uri="{FF2B5EF4-FFF2-40B4-BE49-F238E27FC236}">
                <a16:creationId xmlns:a16="http://schemas.microsoft.com/office/drawing/2014/main" id="{DEC371DE-8BDC-427A-BC29-EFD169498506}"/>
              </a:ext>
            </a:extLst>
          </p:cNvPr>
          <p:cNvSpPr txBox="1"/>
          <p:nvPr/>
        </p:nvSpPr>
        <p:spPr>
          <a:xfrm>
            <a:off x="84408" y="4081057"/>
            <a:ext cx="2364515" cy="1618102"/>
          </a:xfrm>
          <a:prstGeom prst="rect">
            <a:avLst/>
          </a:prstGeom>
          <a:noFill/>
        </p:spPr>
        <p:txBody>
          <a:bodyPr wrap="square" lIns="180000" tIns="0" rIns="216000" bIns="0" rtlCol="0" anchor="ctr" anchorCtr="0">
            <a:noAutofit/>
          </a:bodyPr>
          <a:lstStyle>
            <a:defPPr>
              <a:defRPr lang="en-US"/>
            </a:defPPr>
            <a:lvl1pPr>
              <a:lnSpc>
                <a:spcPts val="1700"/>
              </a:lnSpc>
              <a:defRPr sz="1200">
                <a:solidFill>
                  <a:schemeClr val="bg2">
                    <a:lumMod val="75000"/>
                  </a:schemeClr>
                </a:solidFill>
              </a:defRPr>
            </a:lvl1pPr>
          </a:lstStyle>
          <a:p>
            <a:r>
              <a:rPr lang="en-GB" sz="1100" dirty="0">
                <a:solidFill>
                  <a:schemeClr val="bg1"/>
                </a:solidFill>
              </a:rPr>
              <a:t>Proportion of patients reporting a significant impact of symptoms on daily life</a:t>
            </a:r>
            <a:r>
              <a:rPr lang="en-GB" sz="1100" baseline="30000" dirty="0">
                <a:solidFill>
                  <a:schemeClr val="bg1"/>
                </a:solidFill>
              </a:rPr>
              <a:t>2</a:t>
            </a:r>
            <a:r>
              <a:rPr lang="en-GB" sz="1100" dirty="0">
                <a:solidFill>
                  <a:schemeClr val="bg1"/>
                </a:solidFill>
              </a:rPr>
              <a:t> </a:t>
            </a:r>
          </a:p>
        </p:txBody>
      </p:sp>
      <p:sp>
        <p:nvSpPr>
          <p:cNvPr id="110" name="Rectangle 109">
            <a:extLst>
              <a:ext uri="{FF2B5EF4-FFF2-40B4-BE49-F238E27FC236}">
                <a16:creationId xmlns:a16="http://schemas.microsoft.com/office/drawing/2014/main" id="{5C585459-733B-485F-8392-4A79D1CC7299}"/>
              </a:ext>
            </a:extLst>
          </p:cNvPr>
          <p:cNvSpPr/>
          <p:nvPr/>
        </p:nvSpPr>
        <p:spPr>
          <a:xfrm>
            <a:off x="1852267" y="6511438"/>
            <a:ext cx="6096000" cy="307777"/>
          </a:xfrm>
          <a:prstGeom prst="rect">
            <a:avLst/>
          </a:prstGeom>
        </p:spPr>
        <p:txBody>
          <a:bodyPr>
            <a:spAutoFit/>
          </a:bodyPr>
          <a:lstStyle/>
          <a:p>
            <a:r>
              <a:rPr lang="fr-FR" sz="700" b="1" dirty="0">
                <a:solidFill>
                  <a:srgbClr val="002060"/>
                </a:solidFill>
              </a:rPr>
              <a:t>2.</a:t>
            </a:r>
            <a:r>
              <a:rPr lang="fr-FR" sz="700" dirty="0">
                <a:solidFill>
                  <a:srgbClr val="002060"/>
                </a:solidFill>
              </a:rPr>
              <a:t> </a:t>
            </a:r>
            <a:r>
              <a:rPr lang="en-GB" sz="700" dirty="0">
                <a:solidFill>
                  <a:srgbClr val="002060"/>
                </a:solidFill>
              </a:rPr>
              <a:t>The impact of pulmonary arterial hypertension (PAH) on the lives of patients and carers: results from an international survey. 2012. Available at: http://www.phaeurope.org/projects-activities/advocacy/international-patient-and-carer-survey/. </a:t>
            </a:r>
            <a:endParaRPr lang="en-US" dirty="0">
              <a:solidFill>
                <a:srgbClr val="002060"/>
              </a:solidFill>
            </a:endParaRPr>
          </a:p>
        </p:txBody>
      </p:sp>
    </p:spTree>
    <p:extLst>
      <p:ext uri="{BB962C8B-B14F-4D97-AF65-F5344CB8AC3E}">
        <p14:creationId xmlns:p14="http://schemas.microsoft.com/office/powerpoint/2010/main" val="4175762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reeform 80">
            <a:extLst>
              <a:ext uri="{FF2B5EF4-FFF2-40B4-BE49-F238E27FC236}">
                <a16:creationId xmlns:a16="http://schemas.microsoft.com/office/drawing/2014/main" id="{F2420441-EB10-45B3-9107-4BB7BA4BD629}"/>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t>                                                                                                                                                                                                       Severity of symptoms is commonly classified with the NYHA/WHO functional class based on patient’s symptoms</a:t>
            </a:r>
            <a:r>
              <a:rPr lang="en-GB" sz="1400" baseline="30000" dirty="0"/>
              <a:t>1</a:t>
            </a:r>
            <a:br>
              <a:rPr lang="en-GB" sz="1400" dirty="0"/>
            </a:br>
            <a:endParaRPr lang="en-GB" sz="1400" b="1" baseline="30000" dirty="0">
              <a:solidFill>
                <a:schemeClr val="bg1"/>
              </a:solidFill>
            </a:endParaRPr>
          </a:p>
        </p:txBody>
      </p:sp>
      <p:sp>
        <p:nvSpPr>
          <p:cNvPr id="4" name="Text Placeholder 3"/>
          <p:cNvSpPr>
            <a:spLocks noGrp="1"/>
          </p:cNvSpPr>
          <p:nvPr>
            <p:ph type="body" sz="quarter" idx="16"/>
          </p:nvPr>
        </p:nvSpPr>
        <p:spPr>
          <a:xfrm>
            <a:off x="1948940" y="6386731"/>
            <a:ext cx="7164000" cy="144168"/>
          </a:xfrm>
        </p:spPr>
        <p:txBody>
          <a:bodyPr/>
          <a:lstStyle/>
          <a:p>
            <a:r>
              <a:rPr lang="en-GB" b="1" dirty="0">
                <a:solidFill>
                  <a:srgbClr val="002060"/>
                </a:solidFill>
              </a:rPr>
              <a:t>References</a:t>
            </a:r>
            <a:r>
              <a:rPr lang="en-GB" dirty="0">
                <a:solidFill>
                  <a:srgbClr val="002060"/>
                </a:solidFill>
              </a:rPr>
              <a:t>: </a:t>
            </a:r>
            <a:r>
              <a:rPr lang="fr-FR" b="1" dirty="0">
                <a:solidFill>
                  <a:srgbClr val="002060"/>
                </a:solidFill>
              </a:rPr>
              <a:t>1</a:t>
            </a:r>
            <a:r>
              <a:rPr lang="fr-FR" dirty="0">
                <a:solidFill>
                  <a:srgbClr val="002060"/>
                </a:solidFill>
              </a:rPr>
              <a:t>. Rubin. Chest. 2004;126(1 Suppl):7S-10S.</a:t>
            </a:r>
          </a:p>
        </p:txBody>
      </p:sp>
      <p:sp>
        <p:nvSpPr>
          <p:cNvPr id="24" name="Rectangle 23"/>
          <p:cNvSpPr/>
          <p:nvPr/>
        </p:nvSpPr>
        <p:spPr>
          <a:xfrm>
            <a:off x="415985" y="2644871"/>
            <a:ext cx="2372763" cy="723681"/>
          </a:xfrm>
          <a:prstGeom prst="rect">
            <a:avLst/>
          </a:prstGeom>
        </p:spPr>
        <p:txBody>
          <a:bodyPr wrap="square">
            <a:noAutofit/>
          </a:bodyPr>
          <a:lstStyle/>
          <a:p>
            <a:pPr>
              <a:lnSpc>
                <a:spcPts val="1200"/>
              </a:lnSpc>
              <a:spcAft>
                <a:spcPts val="600"/>
              </a:spcAft>
            </a:pPr>
            <a:r>
              <a:rPr lang="en-GB" sz="1200" dirty="0">
                <a:solidFill>
                  <a:srgbClr val="002060"/>
                </a:solidFill>
              </a:rPr>
              <a:t>Ordinary physical activity does not cause undue dyspnoea or fatigue, chest pain, or near syncope</a:t>
            </a:r>
          </a:p>
        </p:txBody>
      </p:sp>
      <p:sp>
        <p:nvSpPr>
          <p:cNvPr id="25" name="Rectangle 24"/>
          <p:cNvSpPr/>
          <p:nvPr/>
        </p:nvSpPr>
        <p:spPr>
          <a:xfrm>
            <a:off x="3200636" y="2644871"/>
            <a:ext cx="2389854" cy="727511"/>
          </a:xfrm>
          <a:prstGeom prst="rect">
            <a:avLst/>
          </a:prstGeom>
        </p:spPr>
        <p:txBody>
          <a:bodyPr wrap="square">
            <a:noAutofit/>
          </a:bodyPr>
          <a:lstStyle/>
          <a:p>
            <a:pPr>
              <a:lnSpc>
                <a:spcPts val="1200"/>
              </a:lnSpc>
              <a:spcAft>
                <a:spcPts val="600"/>
              </a:spcAft>
            </a:pPr>
            <a:r>
              <a:rPr lang="en-GB" sz="1200" dirty="0">
                <a:solidFill>
                  <a:srgbClr val="002060"/>
                </a:solidFill>
              </a:rPr>
              <a:t>Comfortable at rest. Ordinary physical activity causes undue dyspnoea or fatigue, chest pain, or near syncope</a:t>
            </a:r>
          </a:p>
        </p:txBody>
      </p:sp>
      <p:sp>
        <p:nvSpPr>
          <p:cNvPr id="26" name="Rectangle 25"/>
          <p:cNvSpPr/>
          <p:nvPr/>
        </p:nvSpPr>
        <p:spPr>
          <a:xfrm>
            <a:off x="6042022" y="2644871"/>
            <a:ext cx="2418863" cy="722691"/>
          </a:xfrm>
          <a:prstGeom prst="rect">
            <a:avLst/>
          </a:prstGeom>
        </p:spPr>
        <p:txBody>
          <a:bodyPr wrap="square">
            <a:noAutofit/>
          </a:bodyPr>
          <a:lstStyle/>
          <a:p>
            <a:pPr>
              <a:lnSpc>
                <a:spcPts val="1200"/>
              </a:lnSpc>
              <a:spcAft>
                <a:spcPts val="600"/>
              </a:spcAft>
            </a:pPr>
            <a:r>
              <a:rPr lang="en-GB" sz="1200" dirty="0">
                <a:solidFill>
                  <a:srgbClr val="002060"/>
                </a:solidFill>
              </a:rPr>
              <a:t>Comfortable at rest. Less than ordinary physical activity causes undue dyspnoea or fatigue, chest pain, or near syncope</a:t>
            </a:r>
          </a:p>
        </p:txBody>
      </p:sp>
      <p:sp>
        <p:nvSpPr>
          <p:cNvPr id="27" name="Rectangle 26"/>
          <p:cNvSpPr/>
          <p:nvPr/>
        </p:nvSpPr>
        <p:spPr>
          <a:xfrm>
            <a:off x="8825406" y="2644872"/>
            <a:ext cx="2766372" cy="727512"/>
          </a:xfrm>
          <a:prstGeom prst="rect">
            <a:avLst/>
          </a:prstGeom>
        </p:spPr>
        <p:txBody>
          <a:bodyPr wrap="square">
            <a:noAutofit/>
          </a:bodyPr>
          <a:lstStyle/>
          <a:p>
            <a:pPr>
              <a:lnSpc>
                <a:spcPts val="1200"/>
              </a:lnSpc>
              <a:spcAft>
                <a:spcPts val="600"/>
              </a:spcAft>
            </a:pPr>
            <a:r>
              <a:rPr lang="en-GB" sz="1200" dirty="0">
                <a:solidFill>
                  <a:srgbClr val="002060"/>
                </a:solidFill>
              </a:rPr>
              <a:t>Signs of right heart failure. Dyspnoea and/or fatigue may even be present at rest. Discomfort is increased by any physical activity</a:t>
            </a:r>
          </a:p>
        </p:txBody>
      </p:sp>
      <p:sp>
        <p:nvSpPr>
          <p:cNvPr id="30" name="Freeform 12"/>
          <p:cNvSpPr>
            <a:spLocks/>
          </p:cNvSpPr>
          <p:nvPr/>
        </p:nvSpPr>
        <p:spPr bwMode="auto">
          <a:xfrm>
            <a:off x="500216" y="1068542"/>
            <a:ext cx="2307582" cy="1387157"/>
          </a:xfrm>
          <a:custGeom>
            <a:avLst/>
            <a:gdLst>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725741 w 1725741"/>
              <a:gd name="connsiteY1" fmla="*/ 936226 h 1123476"/>
              <a:gd name="connsiteX2" fmla="*/ 1538491 w 1725741"/>
              <a:gd name="connsiteY2"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41" h="1123476" stroke="0" extrusionOk="0">
                <a:moveTo>
                  <a:pt x="0" y="0"/>
                </a:moveTo>
                <a:lnTo>
                  <a:pt x="1725741" y="0"/>
                </a:lnTo>
                <a:lnTo>
                  <a:pt x="1725741" y="936226"/>
                </a:lnTo>
                <a:lnTo>
                  <a:pt x="1538491" y="1123476"/>
                </a:lnTo>
                <a:lnTo>
                  <a:pt x="0" y="1123476"/>
                </a:lnTo>
                <a:lnTo>
                  <a:pt x="0" y="0"/>
                </a:lnTo>
                <a:close/>
              </a:path>
              <a:path w="1725741" h="1123476" fill="darkenLess" stroke="0" extrusionOk="0">
                <a:moveTo>
                  <a:pt x="1538491" y="1123476"/>
                </a:moveTo>
                <a:lnTo>
                  <a:pt x="1725741" y="936226"/>
                </a:lnTo>
                <a:lnTo>
                  <a:pt x="1538491" y="1123476"/>
                </a:lnTo>
                <a:close/>
              </a:path>
              <a:path w="1725741" h="1123476" fill="none" extrusionOk="0">
                <a:moveTo>
                  <a:pt x="1538491" y="1123476"/>
                </a:moveTo>
                <a:lnTo>
                  <a:pt x="1725741" y="936226"/>
                </a:lnTo>
                <a:lnTo>
                  <a:pt x="1538491" y="1123476"/>
                </a:lnTo>
                <a:lnTo>
                  <a:pt x="0" y="1123476"/>
                </a:lnTo>
                <a:lnTo>
                  <a:pt x="0" y="0"/>
                </a:lnTo>
                <a:lnTo>
                  <a:pt x="1725741" y="0"/>
                </a:lnTo>
                <a:lnTo>
                  <a:pt x="1725741" y="936226"/>
                </a:lnTo>
              </a:path>
            </a:pathLst>
          </a:custGeom>
          <a:solidFill>
            <a:schemeClr val="accent3">
              <a:lumMod val="75000"/>
            </a:schemeClr>
          </a:solidFill>
          <a:ln>
            <a:noFill/>
          </a:ln>
          <a:effectLst/>
        </p:spPr>
        <p:txBody>
          <a:bodyPr vert="horz" wrap="square" lIns="288000" tIns="432000" rIns="72000" bIns="45720" numCol="1" anchor="t" anchorCtr="0" compatLnSpc="1">
            <a:prstTxWarp prst="textNoShape">
              <a:avLst/>
            </a:prstTxWarp>
          </a:bodyPr>
          <a:lstStyle/>
          <a:p>
            <a:pPr marL="361950"/>
            <a:r>
              <a:rPr lang="en-GB" sz="1200" dirty="0">
                <a:solidFill>
                  <a:schemeClr val="bg1"/>
                </a:solidFill>
              </a:rPr>
              <a:t>No limitation of</a:t>
            </a:r>
            <a:br>
              <a:rPr lang="en-GB" sz="1200" dirty="0">
                <a:solidFill>
                  <a:schemeClr val="bg1"/>
                </a:solidFill>
              </a:rPr>
            </a:br>
            <a:r>
              <a:rPr lang="en-GB" sz="1200" dirty="0">
                <a:solidFill>
                  <a:schemeClr val="bg1"/>
                </a:solidFill>
              </a:rPr>
              <a:t>physical activity</a:t>
            </a:r>
          </a:p>
        </p:txBody>
      </p:sp>
      <p:sp>
        <p:nvSpPr>
          <p:cNvPr id="39" name="TextBox 38"/>
          <p:cNvSpPr txBox="1"/>
          <p:nvPr/>
        </p:nvSpPr>
        <p:spPr>
          <a:xfrm>
            <a:off x="1948940" y="6112913"/>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b="0" dirty="0">
                <a:solidFill>
                  <a:srgbClr val="002060"/>
                </a:solidFill>
              </a:rPr>
              <a:t>Abbreviations: FC, functional class; NYHA, New York Heart Association; WHO, World Health Organization.</a:t>
            </a:r>
          </a:p>
        </p:txBody>
      </p:sp>
      <p:sp>
        <p:nvSpPr>
          <p:cNvPr id="11" name="Rectangle 10">
            <a:extLst>
              <a:ext uri="{FF2B5EF4-FFF2-40B4-BE49-F238E27FC236}">
                <a16:creationId xmlns:a16="http://schemas.microsoft.com/office/drawing/2014/main" id="{75F6BC82-476A-42D3-A08A-514B2BE423C2}"/>
              </a:ext>
            </a:extLst>
          </p:cNvPr>
          <p:cNvSpPr/>
          <p:nvPr/>
        </p:nvSpPr>
        <p:spPr>
          <a:xfrm>
            <a:off x="501773" y="1068546"/>
            <a:ext cx="426647" cy="13871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7" name="Rectangle 36"/>
          <p:cNvSpPr/>
          <p:nvPr/>
        </p:nvSpPr>
        <p:spPr>
          <a:xfrm rot="16200000">
            <a:off x="19962" y="1579577"/>
            <a:ext cx="1387157" cy="365091"/>
          </a:xfrm>
          <a:prstGeom prst="rect">
            <a:avLst/>
          </a:prstGeom>
        </p:spPr>
        <p:txBody>
          <a:bodyPr wrap="square" lIns="144000" tIns="72000">
            <a:spAutoFit/>
          </a:bodyPr>
          <a:lstStyle/>
          <a:p>
            <a:r>
              <a:rPr lang="en-GB" sz="1600" dirty="0">
                <a:solidFill>
                  <a:schemeClr val="bg1"/>
                </a:solidFill>
              </a:rPr>
              <a:t>FC I</a:t>
            </a:r>
          </a:p>
        </p:txBody>
      </p:sp>
      <p:sp>
        <p:nvSpPr>
          <p:cNvPr id="55" name="Freeform 12">
            <a:extLst>
              <a:ext uri="{FF2B5EF4-FFF2-40B4-BE49-F238E27FC236}">
                <a16:creationId xmlns:a16="http://schemas.microsoft.com/office/drawing/2014/main" id="{78D8B057-C02E-47CE-AD28-F74CF5C89BE6}"/>
              </a:ext>
            </a:extLst>
          </p:cNvPr>
          <p:cNvSpPr>
            <a:spLocks/>
          </p:cNvSpPr>
          <p:nvPr/>
        </p:nvSpPr>
        <p:spPr bwMode="auto">
          <a:xfrm>
            <a:off x="3299556" y="1068542"/>
            <a:ext cx="2549701" cy="1387157"/>
          </a:xfrm>
          <a:custGeom>
            <a:avLst/>
            <a:gdLst>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725741 w 1725741"/>
              <a:gd name="connsiteY1" fmla="*/ 936226 h 1123476"/>
              <a:gd name="connsiteX2" fmla="*/ 1538491 w 1725741"/>
              <a:gd name="connsiteY2"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41" h="1123476" stroke="0" extrusionOk="0">
                <a:moveTo>
                  <a:pt x="0" y="0"/>
                </a:moveTo>
                <a:lnTo>
                  <a:pt x="1725741" y="0"/>
                </a:lnTo>
                <a:lnTo>
                  <a:pt x="1725741" y="936226"/>
                </a:lnTo>
                <a:lnTo>
                  <a:pt x="1538491" y="1123476"/>
                </a:lnTo>
                <a:lnTo>
                  <a:pt x="0" y="1123476"/>
                </a:lnTo>
                <a:lnTo>
                  <a:pt x="0" y="0"/>
                </a:lnTo>
                <a:close/>
              </a:path>
              <a:path w="1725741" h="1123476" fill="darkenLess" stroke="0" extrusionOk="0">
                <a:moveTo>
                  <a:pt x="1538491" y="1123476"/>
                </a:moveTo>
                <a:lnTo>
                  <a:pt x="1725741" y="936226"/>
                </a:lnTo>
                <a:lnTo>
                  <a:pt x="1538491" y="1123476"/>
                </a:lnTo>
                <a:close/>
              </a:path>
              <a:path w="1725741" h="1123476" fill="none" extrusionOk="0">
                <a:moveTo>
                  <a:pt x="1538491" y="1123476"/>
                </a:moveTo>
                <a:lnTo>
                  <a:pt x="1725741" y="936226"/>
                </a:lnTo>
                <a:lnTo>
                  <a:pt x="1538491" y="1123476"/>
                </a:lnTo>
                <a:lnTo>
                  <a:pt x="0" y="1123476"/>
                </a:lnTo>
                <a:lnTo>
                  <a:pt x="0" y="0"/>
                </a:lnTo>
                <a:lnTo>
                  <a:pt x="1725741" y="0"/>
                </a:lnTo>
                <a:lnTo>
                  <a:pt x="1725741" y="936226"/>
                </a:lnTo>
              </a:path>
            </a:pathLst>
          </a:custGeom>
          <a:solidFill>
            <a:schemeClr val="accent3">
              <a:lumMod val="75000"/>
            </a:schemeClr>
          </a:solidFill>
          <a:ln>
            <a:noFill/>
          </a:ln>
          <a:effectLst/>
        </p:spPr>
        <p:txBody>
          <a:bodyPr vert="horz" wrap="square" lIns="288000" tIns="432000" rIns="72000" bIns="45720" numCol="1" anchor="t" anchorCtr="0" compatLnSpc="1">
            <a:prstTxWarp prst="textNoShape">
              <a:avLst/>
            </a:prstTxWarp>
          </a:bodyPr>
          <a:lstStyle/>
          <a:p>
            <a:pPr marL="361950"/>
            <a:r>
              <a:rPr lang="en-GB" sz="1200" dirty="0">
                <a:solidFill>
                  <a:schemeClr val="bg1"/>
                </a:solidFill>
              </a:rPr>
              <a:t>Slight limitation of physical activity</a:t>
            </a:r>
          </a:p>
        </p:txBody>
      </p:sp>
      <p:sp>
        <p:nvSpPr>
          <p:cNvPr id="56" name="Rectangle 55">
            <a:extLst>
              <a:ext uri="{FF2B5EF4-FFF2-40B4-BE49-F238E27FC236}">
                <a16:creationId xmlns:a16="http://schemas.microsoft.com/office/drawing/2014/main" id="{D8723489-636A-4097-824D-DADEFCDF5C60}"/>
              </a:ext>
            </a:extLst>
          </p:cNvPr>
          <p:cNvSpPr/>
          <p:nvPr/>
        </p:nvSpPr>
        <p:spPr>
          <a:xfrm>
            <a:off x="3301114" y="1068546"/>
            <a:ext cx="426647" cy="13871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2"/>
              </a:solidFill>
            </a:endParaRPr>
          </a:p>
        </p:txBody>
      </p:sp>
      <p:sp>
        <p:nvSpPr>
          <p:cNvPr id="57" name="Rectangle 56">
            <a:extLst>
              <a:ext uri="{FF2B5EF4-FFF2-40B4-BE49-F238E27FC236}">
                <a16:creationId xmlns:a16="http://schemas.microsoft.com/office/drawing/2014/main" id="{295884C9-E6B5-4BCD-A902-2B23CCEF9A96}"/>
              </a:ext>
            </a:extLst>
          </p:cNvPr>
          <p:cNvSpPr/>
          <p:nvPr/>
        </p:nvSpPr>
        <p:spPr>
          <a:xfrm rot="16200000">
            <a:off x="2819303" y="1621781"/>
            <a:ext cx="1387157" cy="365091"/>
          </a:xfrm>
          <a:prstGeom prst="rect">
            <a:avLst/>
          </a:prstGeom>
        </p:spPr>
        <p:txBody>
          <a:bodyPr wrap="square" lIns="144000" tIns="72000">
            <a:spAutoFit/>
          </a:bodyPr>
          <a:lstStyle/>
          <a:p>
            <a:r>
              <a:rPr lang="en-GB" sz="1600" dirty="0">
                <a:solidFill>
                  <a:schemeClr val="bg1"/>
                </a:solidFill>
              </a:rPr>
              <a:t>FC II</a:t>
            </a:r>
          </a:p>
        </p:txBody>
      </p:sp>
      <p:sp>
        <p:nvSpPr>
          <p:cNvPr id="58" name="Freeform 12">
            <a:extLst>
              <a:ext uri="{FF2B5EF4-FFF2-40B4-BE49-F238E27FC236}">
                <a16:creationId xmlns:a16="http://schemas.microsoft.com/office/drawing/2014/main" id="{0A2766FC-7A36-4131-8374-2E43C70B6B72}"/>
              </a:ext>
            </a:extLst>
          </p:cNvPr>
          <p:cNvSpPr>
            <a:spLocks/>
          </p:cNvSpPr>
          <p:nvPr/>
        </p:nvSpPr>
        <p:spPr bwMode="auto">
          <a:xfrm>
            <a:off x="6162010" y="1068540"/>
            <a:ext cx="2549701" cy="1387157"/>
          </a:xfrm>
          <a:custGeom>
            <a:avLst/>
            <a:gdLst>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725741 w 1725741"/>
              <a:gd name="connsiteY1" fmla="*/ 936226 h 1123476"/>
              <a:gd name="connsiteX2" fmla="*/ 1538491 w 1725741"/>
              <a:gd name="connsiteY2"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41" h="1123476" stroke="0" extrusionOk="0">
                <a:moveTo>
                  <a:pt x="0" y="0"/>
                </a:moveTo>
                <a:lnTo>
                  <a:pt x="1725741" y="0"/>
                </a:lnTo>
                <a:lnTo>
                  <a:pt x="1725741" y="936226"/>
                </a:lnTo>
                <a:lnTo>
                  <a:pt x="1538491" y="1123476"/>
                </a:lnTo>
                <a:lnTo>
                  <a:pt x="0" y="1123476"/>
                </a:lnTo>
                <a:lnTo>
                  <a:pt x="0" y="0"/>
                </a:lnTo>
                <a:close/>
              </a:path>
              <a:path w="1725741" h="1123476" fill="darkenLess" stroke="0" extrusionOk="0">
                <a:moveTo>
                  <a:pt x="1538491" y="1123476"/>
                </a:moveTo>
                <a:lnTo>
                  <a:pt x="1725741" y="936226"/>
                </a:lnTo>
                <a:lnTo>
                  <a:pt x="1538491" y="1123476"/>
                </a:lnTo>
                <a:close/>
              </a:path>
              <a:path w="1725741" h="1123476" fill="none" extrusionOk="0">
                <a:moveTo>
                  <a:pt x="1538491" y="1123476"/>
                </a:moveTo>
                <a:lnTo>
                  <a:pt x="1725741" y="936226"/>
                </a:lnTo>
                <a:lnTo>
                  <a:pt x="1538491" y="1123476"/>
                </a:lnTo>
                <a:lnTo>
                  <a:pt x="0" y="1123476"/>
                </a:lnTo>
                <a:lnTo>
                  <a:pt x="0" y="0"/>
                </a:lnTo>
                <a:lnTo>
                  <a:pt x="1725741" y="0"/>
                </a:lnTo>
                <a:lnTo>
                  <a:pt x="1725741" y="936226"/>
                </a:lnTo>
              </a:path>
            </a:pathLst>
          </a:custGeom>
          <a:solidFill>
            <a:schemeClr val="accent3">
              <a:lumMod val="75000"/>
            </a:schemeClr>
          </a:solidFill>
          <a:ln>
            <a:noFill/>
          </a:ln>
          <a:effectLst/>
        </p:spPr>
        <p:txBody>
          <a:bodyPr vert="horz" wrap="square" lIns="288000" tIns="432000" rIns="72000" bIns="45720" numCol="1" anchor="t" anchorCtr="0" compatLnSpc="1">
            <a:prstTxWarp prst="textNoShape">
              <a:avLst/>
            </a:prstTxWarp>
          </a:bodyPr>
          <a:lstStyle/>
          <a:p>
            <a:pPr marL="361950"/>
            <a:r>
              <a:rPr lang="en-GB" sz="1200" dirty="0">
                <a:solidFill>
                  <a:schemeClr val="bg1"/>
                </a:solidFill>
              </a:rPr>
              <a:t>Marked limitations of physical activity</a:t>
            </a:r>
          </a:p>
        </p:txBody>
      </p:sp>
      <p:sp>
        <p:nvSpPr>
          <p:cNvPr id="59" name="Rectangle 58">
            <a:extLst>
              <a:ext uri="{FF2B5EF4-FFF2-40B4-BE49-F238E27FC236}">
                <a16:creationId xmlns:a16="http://schemas.microsoft.com/office/drawing/2014/main" id="{B5048400-5948-4520-9863-F0A4EA80A48F}"/>
              </a:ext>
            </a:extLst>
          </p:cNvPr>
          <p:cNvSpPr/>
          <p:nvPr/>
        </p:nvSpPr>
        <p:spPr>
          <a:xfrm>
            <a:off x="6163568" y="1068544"/>
            <a:ext cx="426647" cy="138715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2"/>
              </a:solidFill>
            </a:endParaRPr>
          </a:p>
        </p:txBody>
      </p:sp>
      <p:sp>
        <p:nvSpPr>
          <p:cNvPr id="60" name="Rectangle 59">
            <a:extLst>
              <a:ext uri="{FF2B5EF4-FFF2-40B4-BE49-F238E27FC236}">
                <a16:creationId xmlns:a16="http://schemas.microsoft.com/office/drawing/2014/main" id="{7C0B4F71-FCFC-4D82-90E7-1D1300002F16}"/>
              </a:ext>
            </a:extLst>
          </p:cNvPr>
          <p:cNvSpPr/>
          <p:nvPr/>
        </p:nvSpPr>
        <p:spPr>
          <a:xfrm rot="16200000">
            <a:off x="5681757" y="1579570"/>
            <a:ext cx="1387157" cy="365091"/>
          </a:xfrm>
          <a:prstGeom prst="rect">
            <a:avLst/>
          </a:prstGeom>
        </p:spPr>
        <p:txBody>
          <a:bodyPr wrap="square" lIns="144000" tIns="72000">
            <a:spAutoFit/>
          </a:bodyPr>
          <a:lstStyle/>
          <a:p>
            <a:r>
              <a:rPr lang="en-GB" sz="1600" dirty="0">
                <a:solidFill>
                  <a:schemeClr val="bg1"/>
                </a:solidFill>
              </a:rPr>
              <a:t>FC III</a:t>
            </a:r>
          </a:p>
        </p:txBody>
      </p:sp>
      <p:sp>
        <p:nvSpPr>
          <p:cNvPr id="61" name="Freeform 12">
            <a:extLst>
              <a:ext uri="{FF2B5EF4-FFF2-40B4-BE49-F238E27FC236}">
                <a16:creationId xmlns:a16="http://schemas.microsoft.com/office/drawing/2014/main" id="{DE880A2E-AECF-436F-BEE7-CFF309C0FC29}"/>
              </a:ext>
            </a:extLst>
          </p:cNvPr>
          <p:cNvSpPr>
            <a:spLocks/>
          </p:cNvSpPr>
          <p:nvPr/>
        </p:nvSpPr>
        <p:spPr bwMode="auto">
          <a:xfrm>
            <a:off x="8914011" y="1068538"/>
            <a:ext cx="2549701" cy="1387157"/>
          </a:xfrm>
          <a:custGeom>
            <a:avLst/>
            <a:gdLst>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725741 w 1725741"/>
              <a:gd name="connsiteY1" fmla="*/ 936226 h 1123476"/>
              <a:gd name="connsiteX2" fmla="*/ 1538491 w 1725741"/>
              <a:gd name="connsiteY2"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41" h="1123476" stroke="0" extrusionOk="0">
                <a:moveTo>
                  <a:pt x="0" y="0"/>
                </a:moveTo>
                <a:lnTo>
                  <a:pt x="1725741" y="0"/>
                </a:lnTo>
                <a:lnTo>
                  <a:pt x="1725741" y="936226"/>
                </a:lnTo>
                <a:lnTo>
                  <a:pt x="1538491" y="1123476"/>
                </a:lnTo>
                <a:lnTo>
                  <a:pt x="0" y="1123476"/>
                </a:lnTo>
                <a:lnTo>
                  <a:pt x="0" y="0"/>
                </a:lnTo>
                <a:close/>
              </a:path>
              <a:path w="1725741" h="1123476" fill="darkenLess" stroke="0" extrusionOk="0">
                <a:moveTo>
                  <a:pt x="1538491" y="1123476"/>
                </a:moveTo>
                <a:lnTo>
                  <a:pt x="1725741" y="936226"/>
                </a:lnTo>
                <a:lnTo>
                  <a:pt x="1538491" y="1123476"/>
                </a:lnTo>
                <a:close/>
              </a:path>
              <a:path w="1725741" h="1123476" fill="none" extrusionOk="0">
                <a:moveTo>
                  <a:pt x="1538491" y="1123476"/>
                </a:moveTo>
                <a:lnTo>
                  <a:pt x="1725741" y="936226"/>
                </a:lnTo>
                <a:lnTo>
                  <a:pt x="1538491" y="1123476"/>
                </a:lnTo>
                <a:lnTo>
                  <a:pt x="0" y="1123476"/>
                </a:lnTo>
                <a:lnTo>
                  <a:pt x="0" y="0"/>
                </a:lnTo>
                <a:lnTo>
                  <a:pt x="1725741" y="0"/>
                </a:lnTo>
                <a:lnTo>
                  <a:pt x="1725741" y="936226"/>
                </a:lnTo>
              </a:path>
            </a:pathLst>
          </a:custGeom>
          <a:solidFill>
            <a:schemeClr val="accent3">
              <a:lumMod val="75000"/>
            </a:schemeClr>
          </a:solidFill>
          <a:ln>
            <a:noFill/>
          </a:ln>
          <a:effectLst/>
        </p:spPr>
        <p:txBody>
          <a:bodyPr vert="horz" wrap="square" lIns="288000" tIns="432000" rIns="72000" bIns="45720" numCol="1" anchor="t" anchorCtr="0" compatLnSpc="1">
            <a:prstTxWarp prst="textNoShape">
              <a:avLst/>
            </a:prstTxWarp>
          </a:bodyPr>
          <a:lstStyle/>
          <a:p>
            <a:pPr marL="361950"/>
            <a:r>
              <a:rPr lang="en-GB" sz="1200" dirty="0">
                <a:solidFill>
                  <a:schemeClr val="bg1"/>
                </a:solidFill>
              </a:rPr>
              <a:t>Inability to carry out any physical activity without symptoms</a:t>
            </a:r>
          </a:p>
        </p:txBody>
      </p:sp>
      <p:sp>
        <p:nvSpPr>
          <p:cNvPr id="62" name="Rectangle 61">
            <a:extLst>
              <a:ext uri="{FF2B5EF4-FFF2-40B4-BE49-F238E27FC236}">
                <a16:creationId xmlns:a16="http://schemas.microsoft.com/office/drawing/2014/main" id="{3E573BDE-FC6B-40A1-B475-18D7AD131884}"/>
              </a:ext>
            </a:extLst>
          </p:cNvPr>
          <p:cNvSpPr/>
          <p:nvPr/>
        </p:nvSpPr>
        <p:spPr>
          <a:xfrm>
            <a:off x="8915569" y="1068542"/>
            <a:ext cx="426647" cy="138715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2"/>
              </a:solidFill>
            </a:endParaRPr>
          </a:p>
        </p:txBody>
      </p:sp>
      <p:sp>
        <p:nvSpPr>
          <p:cNvPr id="63" name="Rectangle 62">
            <a:extLst>
              <a:ext uri="{FF2B5EF4-FFF2-40B4-BE49-F238E27FC236}">
                <a16:creationId xmlns:a16="http://schemas.microsoft.com/office/drawing/2014/main" id="{56CE1E4F-C158-431C-91DF-DCF1A093ACDD}"/>
              </a:ext>
            </a:extLst>
          </p:cNvPr>
          <p:cNvSpPr/>
          <p:nvPr/>
        </p:nvSpPr>
        <p:spPr>
          <a:xfrm rot="16200000">
            <a:off x="8433758" y="1579568"/>
            <a:ext cx="1387157" cy="365091"/>
          </a:xfrm>
          <a:prstGeom prst="rect">
            <a:avLst/>
          </a:prstGeom>
        </p:spPr>
        <p:txBody>
          <a:bodyPr wrap="square" lIns="144000" tIns="72000">
            <a:spAutoFit/>
          </a:bodyPr>
          <a:lstStyle/>
          <a:p>
            <a:r>
              <a:rPr lang="en-GB" sz="1600" dirty="0">
                <a:solidFill>
                  <a:schemeClr val="bg1"/>
                </a:solidFill>
              </a:rPr>
              <a:t>FC IV</a:t>
            </a:r>
          </a:p>
        </p:txBody>
      </p:sp>
      <p:sp>
        <p:nvSpPr>
          <p:cNvPr id="35" name="Rectangle 30">
            <a:extLst>
              <a:ext uri="{FF2B5EF4-FFF2-40B4-BE49-F238E27FC236}">
                <a16:creationId xmlns:a16="http://schemas.microsoft.com/office/drawing/2014/main" id="{EE87D62A-7062-4F4B-9019-9BD66B80B75A}"/>
              </a:ext>
            </a:extLst>
          </p:cNvPr>
          <p:cNvSpPr>
            <a:spLocks noChangeArrowheads="1"/>
          </p:cNvSpPr>
          <p:nvPr/>
        </p:nvSpPr>
        <p:spPr bwMode="auto">
          <a:xfrm>
            <a:off x="6393548" y="3589428"/>
            <a:ext cx="2552439" cy="395145"/>
          </a:xfrm>
          <a:prstGeom prst="rect">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 name="Rectangle 30">
            <a:extLst>
              <a:ext uri="{FF2B5EF4-FFF2-40B4-BE49-F238E27FC236}">
                <a16:creationId xmlns:a16="http://schemas.microsoft.com/office/drawing/2014/main" id="{97B2FE15-8CFC-456F-A7B6-46AB2FCC45D4}"/>
              </a:ext>
            </a:extLst>
          </p:cNvPr>
          <p:cNvSpPr>
            <a:spLocks noChangeArrowheads="1"/>
          </p:cNvSpPr>
          <p:nvPr/>
        </p:nvSpPr>
        <p:spPr bwMode="auto">
          <a:xfrm>
            <a:off x="3337241" y="3589432"/>
            <a:ext cx="3076564" cy="395145"/>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Rectangle 30">
            <a:extLst>
              <a:ext uri="{FF2B5EF4-FFF2-40B4-BE49-F238E27FC236}">
                <a16:creationId xmlns:a16="http://schemas.microsoft.com/office/drawing/2014/main" id="{4E32B5AF-619B-4F4E-8349-59D13C050653}"/>
              </a:ext>
            </a:extLst>
          </p:cNvPr>
          <p:cNvSpPr>
            <a:spLocks noChangeArrowheads="1"/>
          </p:cNvSpPr>
          <p:nvPr/>
        </p:nvSpPr>
        <p:spPr bwMode="auto">
          <a:xfrm>
            <a:off x="415986" y="3589431"/>
            <a:ext cx="2921256" cy="395145"/>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2" name="Rectangle 30">
            <a:extLst>
              <a:ext uri="{FF2B5EF4-FFF2-40B4-BE49-F238E27FC236}">
                <a16:creationId xmlns:a16="http://schemas.microsoft.com/office/drawing/2014/main" id="{5B435977-44F8-4E3C-B5D8-EFAD5B009063}"/>
              </a:ext>
            </a:extLst>
          </p:cNvPr>
          <p:cNvSpPr>
            <a:spLocks noChangeArrowheads="1"/>
          </p:cNvSpPr>
          <p:nvPr/>
        </p:nvSpPr>
        <p:spPr bwMode="auto">
          <a:xfrm>
            <a:off x="8914010" y="3591775"/>
            <a:ext cx="2552439" cy="395145"/>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3" name="Title 2">
            <a:extLst>
              <a:ext uri="{FF2B5EF4-FFF2-40B4-BE49-F238E27FC236}">
                <a16:creationId xmlns:a16="http://schemas.microsoft.com/office/drawing/2014/main" id="{794A4A68-39A3-4DBD-8382-59DA195FEE77}"/>
              </a:ext>
            </a:extLst>
          </p:cNvPr>
          <p:cNvSpPr txBox="1">
            <a:spLocks/>
          </p:cNvSpPr>
          <p:nvPr/>
        </p:nvSpPr>
        <p:spPr>
          <a:xfrm>
            <a:off x="1354971" y="3630597"/>
            <a:ext cx="741118" cy="313439"/>
          </a:xfrm>
          <a:prstGeom prst="rect">
            <a:avLst/>
          </a:prstGeom>
        </p:spPr>
        <p:txBody>
          <a:bodyPr vert="horz" wrap="square" lIns="0" tIns="0" rIns="0" bIns="0" rtlCol="0" anchor="t" anchorCtr="0">
            <a:noAutofit/>
          </a:bodyPr>
          <a:lstStyle>
            <a:lvl1pPr algn="l" defTabSz="1219170" rtl="0" eaLnBrk="1" latinLnBrk="0" hangingPunct="1">
              <a:lnSpc>
                <a:spcPct val="100000"/>
              </a:lnSpc>
              <a:spcBef>
                <a:spcPct val="0"/>
              </a:spcBef>
              <a:buNone/>
              <a:defRPr sz="1800" kern="1200" cap="all" baseline="0">
                <a:solidFill>
                  <a:schemeClr val="bg2"/>
                </a:solidFill>
                <a:latin typeface="+mj-lt"/>
                <a:ea typeface="+mj-ea"/>
                <a:cs typeface="+mj-cs"/>
              </a:defRPr>
            </a:lvl1pPr>
          </a:lstStyle>
          <a:p>
            <a:pPr algn="ctr"/>
            <a:r>
              <a:rPr lang="en-GB" dirty="0">
                <a:solidFill>
                  <a:schemeClr val="bg1"/>
                </a:solidFill>
              </a:rPr>
              <a:t>MILD </a:t>
            </a:r>
          </a:p>
        </p:txBody>
      </p:sp>
      <p:sp>
        <p:nvSpPr>
          <p:cNvPr id="45" name="Title 2">
            <a:extLst>
              <a:ext uri="{FF2B5EF4-FFF2-40B4-BE49-F238E27FC236}">
                <a16:creationId xmlns:a16="http://schemas.microsoft.com/office/drawing/2014/main" id="{970335C6-DC80-41FB-B4FB-CFCCAE348DED}"/>
              </a:ext>
            </a:extLst>
          </p:cNvPr>
          <p:cNvSpPr txBox="1">
            <a:spLocks/>
          </p:cNvSpPr>
          <p:nvPr/>
        </p:nvSpPr>
        <p:spPr>
          <a:xfrm>
            <a:off x="9807311" y="3628251"/>
            <a:ext cx="1320233" cy="315785"/>
          </a:xfrm>
          <a:prstGeom prst="rect">
            <a:avLst/>
          </a:prstGeom>
        </p:spPr>
        <p:txBody>
          <a:bodyPr vert="horz" wrap="square" lIns="0" tIns="0" rIns="0" bIns="0" rtlCol="0" anchor="t" anchorCtr="0">
            <a:noAutofit/>
          </a:bodyPr>
          <a:lstStyle>
            <a:lvl1pPr algn="l" defTabSz="1219170" rtl="0" eaLnBrk="1" latinLnBrk="0" hangingPunct="1">
              <a:lnSpc>
                <a:spcPct val="100000"/>
              </a:lnSpc>
              <a:spcBef>
                <a:spcPct val="0"/>
              </a:spcBef>
              <a:buNone/>
              <a:defRPr sz="1800" kern="1200" cap="all" baseline="0">
                <a:solidFill>
                  <a:schemeClr val="bg2"/>
                </a:solidFill>
                <a:latin typeface="+mj-lt"/>
                <a:ea typeface="+mj-ea"/>
                <a:cs typeface="+mj-cs"/>
              </a:defRPr>
            </a:lvl1pPr>
          </a:lstStyle>
          <a:p>
            <a:pPr algn="ctr"/>
            <a:r>
              <a:rPr lang="en-GB" dirty="0">
                <a:solidFill>
                  <a:schemeClr val="bg1"/>
                </a:solidFill>
              </a:rPr>
              <a:t>Severe </a:t>
            </a:r>
          </a:p>
        </p:txBody>
      </p:sp>
      <p:sp>
        <p:nvSpPr>
          <p:cNvPr id="29" name="Freeform 89">
            <a:extLst>
              <a:ext uri="{FF2B5EF4-FFF2-40B4-BE49-F238E27FC236}">
                <a16:creationId xmlns:a16="http://schemas.microsoft.com/office/drawing/2014/main" id="{1AAEA0DA-308F-4353-9DB4-68C86F2852F6}"/>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sp>
        <p:nvSpPr>
          <p:cNvPr id="6" name="Arrow: Striped Right 5">
            <a:extLst>
              <a:ext uri="{FF2B5EF4-FFF2-40B4-BE49-F238E27FC236}">
                <a16:creationId xmlns:a16="http://schemas.microsoft.com/office/drawing/2014/main" id="{9D6F82E4-69CE-45FE-BBD2-2F1A18AB892D}"/>
              </a:ext>
            </a:extLst>
          </p:cNvPr>
          <p:cNvSpPr/>
          <p:nvPr/>
        </p:nvSpPr>
        <p:spPr>
          <a:xfrm>
            <a:off x="415985" y="4086423"/>
            <a:ext cx="11047727" cy="1151512"/>
          </a:xfrm>
          <a:prstGeom prst="stripedRightArrow">
            <a:avLst/>
          </a:prstGeom>
          <a:pattFill prst="pct90">
            <a:fgClr>
              <a:schemeClr val="accent3">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 name="Title 2">
            <a:extLst>
              <a:ext uri="{FF2B5EF4-FFF2-40B4-BE49-F238E27FC236}">
                <a16:creationId xmlns:a16="http://schemas.microsoft.com/office/drawing/2014/main" id="{C13E7B3E-5E0C-4F03-90AA-B094FF39E8BB}"/>
              </a:ext>
            </a:extLst>
          </p:cNvPr>
          <p:cNvSpPr txBox="1">
            <a:spLocks/>
          </p:cNvSpPr>
          <p:nvPr/>
        </p:nvSpPr>
        <p:spPr>
          <a:xfrm>
            <a:off x="1814732" y="4409987"/>
            <a:ext cx="8736037" cy="401785"/>
          </a:xfrm>
          <a:prstGeom prst="rect">
            <a:avLst/>
          </a:prstGeom>
        </p:spPr>
        <p:txBody>
          <a:bodyPr vert="horz" wrap="square" lIns="0" tIns="0" rIns="0" bIns="0" rtlCol="0" anchor="t" anchorCtr="0">
            <a:noAutofit/>
          </a:bodyPr>
          <a:lstStyle>
            <a:lvl1pPr algn="l" defTabSz="1219170" rtl="0" eaLnBrk="1" latinLnBrk="0" hangingPunct="1">
              <a:lnSpc>
                <a:spcPct val="100000"/>
              </a:lnSpc>
              <a:spcBef>
                <a:spcPct val="0"/>
              </a:spcBef>
              <a:buNone/>
              <a:defRPr sz="1800" kern="1200" cap="all" baseline="0">
                <a:solidFill>
                  <a:schemeClr val="bg2"/>
                </a:solidFill>
                <a:latin typeface="+mj-lt"/>
                <a:ea typeface="+mj-ea"/>
                <a:cs typeface="+mj-cs"/>
              </a:defRPr>
            </a:lvl1pPr>
          </a:lstStyle>
          <a:p>
            <a:pPr algn="ctr"/>
            <a:r>
              <a:rPr lang="en-GB" sz="3600" dirty="0">
                <a:solidFill>
                  <a:schemeClr val="bg1"/>
                </a:solidFill>
              </a:rPr>
              <a:t>Disease progression </a:t>
            </a:r>
          </a:p>
        </p:txBody>
      </p:sp>
      <p:sp>
        <p:nvSpPr>
          <p:cNvPr id="34" name="Title 2">
            <a:extLst>
              <a:ext uri="{FF2B5EF4-FFF2-40B4-BE49-F238E27FC236}">
                <a16:creationId xmlns:a16="http://schemas.microsoft.com/office/drawing/2014/main" id="{0000737C-C6AF-4DF1-AC57-4B21D95DEDBF}"/>
              </a:ext>
            </a:extLst>
          </p:cNvPr>
          <p:cNvSpPr txBox="1">
            <a:spLocks/>
          </p:cNvSpPr>
          <p:nvPr/>
        </p:nvSpPr>
        <p:spPr>
          <a:xfrm>
            <a:off x="6051233" y="3628254"/>
            <a:ext cx="1621623" cy="395145"/>
          </a:xfrm>
          <a:prstGeom prst="rect">
            <a:avLst/>
          </a:prstGeom>
        </p:spPr>
        <p:txBody>
          <a:bodyPr vert="horz" wrap="square" lIns="0" tIns="0" rIns="0" bIns="0" rtlCol="0" anchor="t" anchorCtr="0">
            <a:noAutofit/>
          </a:bodyPr>
          <a:lstStyle>
            <a:lvl1pPr algn="l" defTabSz="1219170" rtl="0" eaLnBrk="1" latinLnBrk="0" hangingPunct="1">
              <a:lnSpc>
                <a:spcPct val="100000"/>
              </a:lnSpc>
              <a:spcBef>
                <a:spcPct val="0"/>
              </a:spcBef>
              <a:buNone/>
              <a:defRPr sz="1800" kern="1200" cap="all" baseline="0">
                <a:solidFill>
                  <a:schemeClr val="bg2"/>
                </a:solidFill>
                <a:latin typeface="+mj-lt"/>
                <a:ea typeface="+mj-ea"/>
                <a:cs typeface="+mj-cs"/>
              </a:defRPr>
            </a:lvl1pPr>
          </a:lstStyle>
          <a:p>
            <a:pPr algn="ctr"/>
            <a:r>
              <a:rPr lang="en-GB" dirty="0">
                <a:solidFill>
                  <a:schemeClr val="bg1"/>
                </a:solidFill>
              </a:rPr>
              <a:t>Moderate </a:t>
            </a:r>
          </a:p>
        </p:txBody>
      </p:sp>
    </p:spTree>
    <p:extLst>
      <p:ext uri="{BB962C8B-B14F-4D97-AF65-F5344CB8AC3E}">
        <p14:creationId xmlns:p14="http://schemas.microsoft.com/office/powerpoint/2010/main" val="983731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Freeform 80">
            <a:extLst>
              <a:ext uri="{FF2B5EF4-FFF2-40B4-BE49-F238E27FC236}">
                <a16:creationId xmlns:a16="http://schemas.microsoft.com/office/drawing/2014/main" id="{57B78B69-B4BB-4BBB-B34F-7E6C50A139E0}"/>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baseline="30000" dirty="0"/>
              <a:t>                                                                                                                                                                                                                                                                                                      </a:t>
            </a:r>
            <a:r>
              <a:rPr lang="en-GB" sz="1400" b="1" dirty="0"/>
              <a:t>PAH</a:t>
            </a:r>
            <a:r>
              <a:rPr lang="en-GB" sz="1400" dirty="0"/>
              <a:t> is commonly diagnosed late</a:t>
            </a:r>
            <a:r>
              <a:rPr lang="en-GB" sz="1400" baseline="30000" dirty="0"/>
              <a:t>1</a:t>
            </a:r>
            <a:br>
              <a:rPr lang="en-GB" sz="1400" dirty="0"/>
            </a:br>
            <a:endParaRPr lang="en-GB" sz="1400" b="1" baseline="30000" dirty="0">
              <a:solidFill>
                <a:schemeClr val="bg1"/>
              </a:solidFill>
            </a:endParaRPr>
          </a:p>
        </p:txBody>
      </p:sp>
      <p:grpSp>
        <p:nvGrpSpPr>
          <p:cNvPr id="19" name="Group 18"/>
          <p:cNvGrpSpPr/>
          <p:nvPr/>
        </p:nvGrpSpPr>
        <p:grpSpPr>
          <a:xfrm>
            <a:off x="0" y="4268727"/>
            <a:ext cx="7134448" cy="425302"/>
            <a:chOff x="0" y="4268727"/>
            <a:chExt cx="5895820" cy="425302"/>
          </a:xfrm>
        </p:grpSpPr>
        <p:cxnSp>
          <p:nvCxnSpPr>
            <p:cNvPr id="16" name="Straight Connector 15"/>
            <p:cNvCxnSpPr/>
            <p:nvPr/>
          </p:nvCxnSpPr>
          <p:spPr>
            <a:xfrm flipH="1">
              <a:off x="0" y="4694029"/>
              <a:ext cx="5895820" cy="0"/>
            </a:xfrm>
            <a:prstGeom prst="line">
              <a:avLst/>
            </a:prstGeom>
            <a:ln w="31750"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0" y="4268727"/>
              <a:ext cx="5895820" cy="0"/>
            </a:xfrm>
            <a:prstGeom prst="line">
              <a:avLst/>
            </a:prstGeom>
            <a:ln w="31750"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33"/>
          <p:cNvSpPr>
            <a:spLocks/>
          </p:cNvSpPr>
          <p:nvPr/>
        </p:nvSpPr>
        <p:spPr bwMode="auto">
          <a:xfrm>
            <a:off x="6031318" y="4933953"/>
            <a:ext cx="180975" cy="200025"/>
          </a:xfrm>
          <a:custGeom>
            <a:avLst/>
            <a:gdLst>
              <a:gd name="T0" fmla="*/ 6 w 114"/>
              <a:gd name="T1" fmla="*/ 126 h 126"/>
              <a:gd name="T2" fmla="*/ 114 w 114"/>
              <a:gd name="T3" fmla="*/ 54 h 126"/>
              <a:gd name="T4" fmla="*/ 0 w 114"/>
              <a:gd name="T5" fmla="*/ 0 h 126"/>
              <a:gd name="T6" fmla="*/ 6 w 114"/>
              <a:gd name="T7" fmla="*/ 126 h 126"/>
            </a:gdLst>
            <a:ahLst/>
            <a:cxnLst>
              <a:cxn ang="0">
                <a:pos x="T0" y="T1"/>
              </a:cxn>
              <a:cxn ang="0">
                <a:pos x="T2" y="T3"/>
              </a:cxn>
              <a:cxn ang="0">
                <a:pos x="T4" y="T5"/>
              </a:cxn>
              <a:cxn ang="0">
                <a:pos x="T6" y="T7"/>
              </a:cxn>
            </a:cxnLst>
            <a:rect l="0" t="0" r="r" b="b"/>
            <a:pathLst>
              <a:path w="114" h="126">
                <a:moveTo>
                  <a:pt x="6" y="126"/>
                </a:moveTo>
                <a:lnTo>
                  <a:pt x="114" y="54"/>
                </a:lnTo>
                <a:lnTo>
                  <a:pt x="0" y="0"/>
                </a:lnTo>
                <a:lnTo>
                  <a:pt x="6" y="126"/>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Freeform 36"/>
          <p:cNvSpPr>
            <a:spLocks/>
          </p:cNvSpPr>
          <p:nvPr/>
        </p:nvSpPr>
        <p:spPr bwMode="auto">
          <a:xfrm>
            <a:off x="5957997" y="4541840"/>
            <a:ext cx="190500" cy="192088"/>
          </a:xfrm>
          <a:custGeom>
            <a:avLst/>
            <a:gdLst>
              <a:gd name="T0" fmla="*/ 0 w 120"/>
              <a:gd name="T1" fmla="*/ 121 h 121"/>
              <a:gd name="T2" fmla="*/ 120 w 120"/>
              <a:gd name="T3" fmla="*/ 85 h 121"/>
              <a:gd name="T4" fmla="*/ 24 w 120"/>
              <a:gd name="T5" fmla="*/ 0 h 121"/>
              <a:gd name="T6" fmla="*/ 0 w 120"/>
              <a:gd name="T7" fmla="*/ 121 h 121"/>
            </a:gdLst>
            <a:ahLst/>
            <a:cxnLst>
              <a:cxn ang="0">
                <a:pos x="T0" y="T1"/>
              </a:cxn>
              <a:cxn ang="0">
                <a:pos x="T2" y="T3"/>
              </a:cxn>
              <a:cxn ang="0">
                <a:pos x="T4" y="T5"/>
              </a:cxn>
              <a:cxn ang="0">
                <a:pos x="T6" y="T7"/>
              </a:cxn>
            </a:cxnLst>
            <a:rect l="0" t="0" r="r" b="b"/>
            <a:pathLst>
              <a:path w="120" h="121">
                <a:moveTo>
                  <a:pt x="0" y="121"/>
                </a:moveTo>
                <a:lnTo>
                  <a:pt x="120" y="85"/>
                </a:lnTo>
                <a:lnTo>
                  <a:pt x="24" y="0"/>
                </a:lnTo>
                <a:lnTo>
                  <a:pt x="0" y="121"/>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0" name="Freeform 38"/>
          <p:cNvSpPr>
            <a:spLocks/>
          </p:cNvSpPr>
          <p:nvPr/>
        </p:nvSpPr>
        <p:spPr bwMode="auto">
          <a:xfrm>
            <a:off x="5969738" y="3894140"/>
            <a:ext cx="200025" cy="190500"/>
          </a:xfrm>
          <a:custGeom>
            <a:avLst/>
            <a:gdLst>
              <a:gd name="T0" fmla="*/ 42 w 126"/>
              <a:gd name="T1" fmla="*/ 120 h 120"/>
              <a:gd name="T2" fmla="*/ 126 w 126"/>
              <a:gd name="T3" fmla="*/ 18 h 120"/>
              <a:gd name="T4" fmla="*/ 0 w 126"/>
              <a:gd name="T5" fmla="*/ 0 h 120"/>
              <a:gd name="T6" fmla="*/ 42 w 126"/>
              <a:gd name="T7" fmla="*/ 120 h 120"/>
            </a:gdLst>
            <a:ahLst/>
            <a:cxnLst>
              <a:cxn ang="0">
                <a:pos x="T0" y="T1"/>
              </a:cxn>
              <a:cxn ang="0">
                <a:pos x="T2" y="T3"/>
              </a:cxn>
              <a:cxn ang="0">
                <a:pos x="T4" y="T5"/>
              </a:cxn>
              <a:cxn ang="0">
                <a:pos x="T6" y="T7"/>
              </a:cxn>
            </a:cxnLst>
            <a:rect l="0" t="0" r="r" b="b"/>
            <a:pathLst>
              <a:path w="126" h="120">
                <a:moveTo>
                  <a:pt x="42" y="120"/>
                </a:moveTo>
                <a:lnTo>
                  <a:pt x="126" y="18"/>
                </a:lnTo>
                <a:lnTo>
                  <a:pt x="0" y="0"/>
                </a:lnTo>
                <a:lnTo>
                  <a:pt x="42" y="120"/>
                </a:lnTo>
                <a:close/>
              </a:path>
            </a:pathLst>
          </a:custGeom>
          <a:solidFill>
            <a:srgbClr val="D22F58"/>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42"/>
          <p:cNvSpPr>
            <a:spLocks/>
          </p:cNvSpPr>
          <p:nvPr/>
        </p:nvSpPr>
        <p:spPr bwMode="auto">
          <a:xfrm>
            <a:off x="1386884" y="3113090"/>
            <a:ext cx="3305175" cy="0"/>
          </a:xfrm>
          <a:custGeom>
            <a:avLst/>
            <a:gdLst>
              <a:gd name="T0" fmla="*/ 0 w 2082"/>
              <a:gd name="T1" fmla="*/ 2082 w 2082"/>
              <a:gd name="T2" fmla="*/ 0 w 2082"/>
            </a:gdLst>
            <a:ahLst/>
            <a:cxnLst>
              <a:cxn ang="0">
                <a:pos x="T0" y="0"/>
              </a:cxn>
              <a:cxn ang="0">
                <a:pos x="T1" y="0"/>
              </a:cxn>
              <a:cxn ang="0">
                <a:pos x="T2" y="0"/>
              </a:cxn>
            </a:cxnLst>
            <a:rect l="0" t="0" r="r" b="b"/>
            <a:pathLst>
              <a:path w="2082">
                <a:moveTo>
                  <a:pt x="0" y="0"/>
                </a:moveTo>
                <a:lnTo>
                  <a:pt x="2082" y="0"/>
                </a:lnTo>
                <a:lnTo>
                  <a:pt x="0" y="0"/>
                </a:lnTo>
                <a:close/>
              </a:path>
            </a:pathLst>
          </a:custGeom>
          <a:solidFill>
            <a:srgbClr val="E60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Line 43"/>
          <p:cNvSpPr>
            <a:spLocks noChangeShapeType="1"/>
          </p:cNvSpPr>
          <p:nvPr/>
        </p:nvSpPr>
        <p:spPr bwMode="auto">
          <a:xfrm>
            <a:off x="1386884" y="3113090"/>
            <a:ext cx="33051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45"/>
          <p:cNvSpPr>
            <a:spLocks/>
          </p:cNvSpPr>
          <p:nvPr/>
        </p:nvSpPr>
        <p:spPr bwMode="auto">
          <a:xfrm>
            <a:off x="4863509" y="3113090"/>
            <a:ext cx="857250" cy="0"/>
          </a:xfrm>
          <a:custGeom>
            <a:avLst/>
            <a:gdLst>
              <a:gd name="T0" fmla="*/ 0 w 540"/>
              <a:gd name="T1" fmla="*/ 540 w 540"/>
              <a:gd name="T2" fmla="*/ 0 w 540"/>
            </a:gdLst>
            <a:ahLst/>
            <a:cxnLst>
              <a:cxn ang="0">
                <a:pos x="T0" y="0"/>
              </a:cxn>
              <a:cxn ang="0">
                <a:pos x="T1" y="0"/>
              </a:cxn>
              <a:cxn ang="0">
                <a:pos x="T2" y="0"/>
              </a:cxn>
            </a:cxnLst>
            <a:rect l="0" t="0" r="r" b="b"/>
            <a:pathLst>
              <a:path w="540">
                <a:moveTo>
                  <a:pt x="0" y="0"/>
                </a:moveTo>
                <a:lnTo>
                  <a:pt x="540" y="0"/>
                </a:lnTo>
                <a:lnTo>
                  <a:pt x="0" y="0"/>
                </a:lnTo>
                <a:close/>
              </a:path>
            </a:pathLst>
          </a:custGeom>
          <a:solidFill>
            <a:srgbClr val="E60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Line 46"/>
          <p:cNvSpPr>
            <a:spLocks noChangeShapeType="1"/>
          </p:cNvSpPr>
          <p:nvPr/>
        </p:nvSpPr>
        <p:spPr bwMode="auto">
          <a:xfrm>
            <a:off x="4863509" y="3113090"/>
            <a:ext cx="8572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48"/>
          <p:cNvSpPr>
            <a:spLocks/>
          </p:cNvSpPr>
          <p:nvPr/>
        </p:nvSpPr>
        <p:spPr bwMode="auto">
          <a:xfrm>
            <a:off x="5835059" y="3113090"/>
            <a:ext cx="971550" cy="0"/>
          </a:xfrm>
          <a:custGeom>
            <a:avLst/>
            <a:gdLst>
              <a:gd name="T0" fmla="*/ 0 w 612"/>
              <a:gd name="T1" fmla="*/ 612 w 612"/>
              <a:gd name="T2" fmla="*/ 0 w 612"/>
            </a:gdLst>
            <a:ahLst/>
            <a:cxnLst>
              <a:cxn ang="0">
                <a:pos x="T0" y="0"/>
              </a:cxn>
              <a:cxn ang="0">
                <a:pos x="T1" y="0"/>
              </a:cxn>
              <a:cxn ang="0">
                <a:pos x="T2" y="0"/>
              </a:cxn>
            </a:cxnLst>
            <a:rect l="0" t="0" r="r" b="b"/>
            <a:pathLst>
              <a:path w="612">
                <a:moveTo>
                  <a:pt x="0" y="0"/>
                </a:moveTo>
                <a:lnTo>
                  <a:pt x="612" y="0"/>
                </a:lnTo>
                <a:lnTo>
                  <a:pt x="0" y="0"/>
                </a:lnTo>
                <a:close/>
              </a:path>
            </a:pathLst>
          </a:custGeom>
          <a:solidFill>
            <a:srgbClr val="E60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Line 49"/>
          <p:cNvSpPr>
            <a:spLocks noChangeShapeType="1"/>
          </p:cNvSpPr>
          <p:nvPr/>
        </p:nvSpPr>
        <p:spPr bwMode="auto">
          <a:xfrm>
            <a:off x="5835059" y="3113090"/>
            <a:ext cx="9715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Line 55"/>
          <p:cNvSpPr>
            <a:spLocks noChangeShapeType="1"/>
          </p:cNvSpPr>
          <p:nvPr/>
        </p:nvSpPr>
        <p:spPr bwMode="auto">
          <a:xfrm>
            <a:off x="4936126" y="2687472"/>
            <a:ext cx="0" cy="114300"/>
          </a:xfrm>
          <a:prstGeom prst="line">
            <a:avLst/>
          </a:prstGeom>
          <a:noFill/>
          <a:ln w="66675" cap="flat">
            <a:solidFill>
              <a:schemeClr val="bg2">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 name="Line 57"/>
          <p:cNvSpPr>
            <a:spLocks noChangeShapeType="1"/>
          </p:cNvSpPr>
          <p:nvPr/>
        </p:nvSpPr>
        <p:spPr bwMode="auto">
          <a:xfrm>
            <a:off x="6196291" y="2687472"/>
            <a:ext cx="0" cy="114300"/>
          </a:xfrm>
          <a:prstGeom prst="line">
            <a:avLst/>
          </a:prstGeom>
          <a:noFill/>
          <a:ln w="66675" cap="flat">
            <a:solidFill>
              <a:schemeClr val="bg2">
                <a:lumMod val="60000"/>
                <a:lumOff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61"/>
          <p:cNvSpPr>
            <a:spLocks/>
          </p:cNvSpPr>
          <p:nvPr/>
        </p:nvSpPr>
        <p:spPr bwMode="auto">
          <a:xfrm>
            <a:off x="6397698" y="4103690"/>
            <a:ext cx="209550" cy="180975"/>
          </a:xfrm>
          <a:custGeom>
            <a:avLst/>
            <a:gdLst>
              <a:gd name="T0" fmla="*/ 0 w 132"/>
              <a:gd name="T1" fmla="*/ 114 h 114"/>
              <a:gd name="T2" fmla="*/ 132 w 132"/>
              <a:gd name="T3" fmla="*/ 102 h 114"/>
              <a:gd name="T4" fmla="*/ 60 w 132"/>
              <a:gd name="T5" fmla="*/ 0 h 114"/>
              <a:gd name="T6" fmla="*/ 0 w 132"/>
              <a:gd name="T7" fmla="*/ 114 h 114"/>
            </a:gdLst>
            <a:ahLst/>
            <a:cxnLst>
              <a:cxn ang="0">
                <a:pos x="T0" y="T1"/>
              </a:cxn>
              <a:cxn ang="0">
                <a:pos x="T2" y="T3"/>
              </a:cxn>
              <a:cxn ang="0">
                <a:pos x="T4" y="T5"/>
              </a:cxn>
              <a:cxn ang="0">
                <a:pos x="T6" y="T7"/>
              </a:cxn>
            </a:cxnLst>
            <a:rect l="0" t="0" r="r" b="b"/>
            <a:pathLst>
              <a:path w="132" h="114">
                <a:moveTo>
                  <a:pt x="0" y="114"/>
                </a:moveTo>
                <a:lnTo>
                  <a:pt x="132" y="102"/>
                </a:lnTo>
                <a:lnTo>
                  <a:pt x="60" y="0"/>
                </a:lnTo>
                <a:lnTo>
                  <a:pt x="0" y="1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63"/>
          <p:cNvSpPr>
            <a:spLocks/>
          </p:cNvSpPr>
          <p:nvPr/>
        </p:nvSpPr>
        <p:spPr bwMode="auto">
          <a:xfrm>
            <a:off x="5091444" y="3483099"/>
            <a:ext cx="200025" cy="190500"/>
          </a:xfrm>
          <a:custGeom>
            <a:avLst/>
            <a:gdLst>
              <a:gd name="T0" fmla="*/ 42 w 126"/>
              <a:gd name="T1" fmla="*/ 120 h 120"/>
              <a:gd name="T2" fmla="*/ 126 w 126"/>
              <a:gd name="T3" fmla="*/ 24 h 120"/>
              <a:gd name="T4" fmla="*/ 0 w 126"/>
              <a:gd name="T5" fmla="*/ 0 h 120"/>
              <a:gd name="T6" fmla="*/ 42 w 126"/>
              <a:gd name="T7" fmla="*/ 120 h 120"/>
            </a:gdLst>
            <a:ahLst/>
            <a:cxnLst>
              <a:cxn ang="0">
                <a:pos x="T0" y="T1"/>
              </a:cxn>
              <a:cxn ang="0">
                <a:pos x="T2" y="T3"/>
              </a:cxn>
              <a:cxn ang="0">
                <a:pos x="T4" y="T5"/>
              </a:cxn>
              <a:cxn ang="0">
                <a:pos x="T6" y="T7"/>
              </a:cxn>
            </a:cxnLst>
            <a:rect l="0" t="0" r="r" b="b"/>
            <a:pathLst>
              <a:path w="126" h="120">
                <a:moveTo>
                  <a:pt x="42" y="120"/>
                </a:moveTo>
                <a:lnTo>
                  <a:pt x="126" y="24"/>
                </a:lnTo>
                <a:lnTo>
                  <a:pt x="0" y="0"/>
                </a:lnTo>
                <a:lnTo>
                  <a:pt x="42" y="12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 name="Rectangle 30"/>
          <p:cNvSpPr>
            <a:spLocks noChangeArrowheads="1"/>
          </p:cNvSpPr>
          <p:nvPr/>
        </p:nvSpPr>
        <p:spPr bwMode="auto">
          <a:xfrm>
            <a:off x="0" y="5557839"/>
            <a:ext cx="9848850" cy="238125"/>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3" name="Rectangle 41"/>
          <p:cNvSpPr>
            <a:spLocks noChangeArrowheads="1"/>
          </p:cNvSpPr>
          <p:nvPr/>
        </p:nvSpPr>
        <p:spPr bwMode="auto">
          <a:xfrm>
            <a:off x="227341" y="5262424"/>
            <a:ext cx="638175" cy="533400"/>
          </a:xfrm>
          <a:prstGeom prst="rect">
            <a:avLst/>
          </a:prstGeom>
          <a:solidFill>
            <a:srgbClr val="002060">
              <a:alpha val="20000"/>
            </a:srgbClr>
          </a:solidFill>
          <a:ln>
            <a:noFill/>
          </a:ln>
        </p:spPr>
        <p:txBody>
          <a:bodyPr vert="horz" wrap="square" lIns="91440" tIns="45720" rIns="91440" bIns="45720" numCol="1" anchor="t" anchorCtr="0" compatLnSpc="1">
            <a:prstTxWarp prst="textNoShape">
              <a:avLst/>
            </a:prstTxWarp>
          </a:bodyPr>
          <a:lstStyle/>
          <a:p>
            <a:pPr algn="ctr"/>
            <a:r>
              <a:rPr lang="en-GB" sz="900" dirty="0">
                <a:solidFill>
                  <a:srgbClr val="002060"/>
                </a:solidFill>
              </a:rPr>
              <a:t>ADULT</a:t>
            </a:r>
          </a:p>
        </p:txBody>
      </p:sp>
      <p:sp>
        <p:nvSpPr>
          <p:cNvPr id="33" name="Freeform 31"/>
          <p:cNvSpPr>
            <a:spLocks/>
          </p:cNvSpPr>
          <p:nvPr/>
        </p:nvSpPr>
        <p:spPr bwMode="auto">
          <a:xfrm>
            <a:off x="9791700" y="5481639"/>
            <a:ext cx="333375" cy="390525"/>
          </a:xfrm>
          <a:custGeom>
            <a:avLst/>
            <a:gdLst>
              <a:gd name="T0" fmla="*/ 0 w 210"/>
              <a:gd name="T1" fmla="*/ 246 h 246"/>
              <a:gd name="T2" fmla="*/ 210 w 210"/>
              <a:gd name="T3" fmla="*/ 120 h 246"/>
              <a:gd name="T4" fmla="*/ 0 w 210"/>
              <a:gd name="T5" fmla="*/ 0 h 246"/>
              <a:gd name="T6" fmla="*/ 0 w 210"/>
              <a:gd name="T7" fmla="*/ 246 h 246"/>
            </a:gdLst>
            <a:ahLst/>
            <a:cxnLst>
              <a:cxn ang="0">
                <a:pos x="T0" y="T1"/>
              </a:cxn>
              <a:cxn ang="0">
                <a:pos x="T2" y="T3"/>
              </a:cxn>
              <a:cxn ang="0">
                <a:pos x="T4" y="T5"/>
              </a:cxn>
              <a:cxn ang="0">
                <a:pos x="T6" y="T7"/>
              </a:cxn>
            </a:cxnLst>
            <a:rect l="0" t="0" r="r" b="b"/>
            <a:pathLst>
              <a:path w="210" h="246">
                <a:moveTo>
                  <a:pt x="0" y="246"/>
                </a:moveTo>
                <a:lnTo>
                  <a:pt x="210" y="120"/>
                </a:lnTo>
                <a:lnTo>
                  <a:pt x="0" y="0"/>
                </a:lnTo>
                <a:lnTo>
                  <a:pt x="0" y="246"/>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6" name="Rectangle 39"/>
          <p:cNvSpPr>
            <a:spLocks noChangeArrowheads="1"/>
          </p:cNvSpPr>
          <p:nvPr/>
        </p:nvSpPr>
        <p:spPr bwMode="auto">
          <a:xfrm>
            <a:off x="10106025" y="5572125"/>
            <a:ext cx="638175" cy="200026"/>
          </a:xfrm>
          <a:prstGeom prst="rect">
            <a:avLst/>
          </a:prstGeom>
          <a:noFill/>
          <a:ln>
            <a:noFill/>
          </a:ln>
        </p:spPr>
        <p:txBody>
          <a:bodyPr vert="horz" wrap="square" lIns="91440" tIns="45720" rIns="91440" bIns="45720" numCol="1" anchor="ctr" anchorCtr="0" compatLnSpc="1">
            <a:prstTxWarp prst="textNoShape">
              <a:avLst/>
            </a:prstTxWarp>
          </a:bodyPr>
          <a:lstStyle/>
          <a:p>
            <a:pPr algn="ctr"/>
            <a:r>
              <a:rPr lang="en-GB" sz="1200" dirty="0">
                <a:solidFill>
                  <a:srgbClr val="002060"/>
                </a:solidFill>
              </a:rPr>
              <a:t>Time</a:t>
            </a:r>
          </a:p>
        </p:txBody>
      </p:sp>
      <p:grpSp>
        <p:nvGrpSpPr>
          <p:cNvPr id="8" name="Group 7"/>
          <p:cNvGrpSpPr/>
          <p:nvPr/>
        </p:nvGrpSpPr>
        <p:grpSpPr>
          <a:xfrm>
            <a:off x="9194571" y="3407980"/>
            <a:ext cx="1772104" cy="1110102"/>
            <a:chOff x="74984" y="3113996"/>
            <a:chExt cx="1772104" cy="1110102"/>
          </a:xfrm>
        </p:grpSpPr>
        <p:grpSp>
          <p:nvGrpSpPr>
            <p:cNvPr id="7" name="Group 6"/>
            <p:cNvGrpSpPr/>
            <p:nvPr/>
          </p:nvGrpSpPr>
          <p:grpSpPr>
            <a:xfrm>
              <a:off x="1428494" y="3222242"/>
              <a:ext cx="418594" cy="904116"/>
              <a:chOff x="1197864" y="3222242"/>
              <a:chExt cx="649224" cy="904116"/>
            </a:xfrm>
          </p:grpSpPr>
          <p:cxnSp>
            <p:nvCxnSpPr>
              <p:cNvPr id="6" name="Straight Connector 5"/>
              <p:cNvCxnSpPr/>
              <p:nvPr/>
            </p:nvCxnSpPr>
            <p:spPr>
              <a:xfrm>
                <a:off x="1197864" y="3222242"/>
                <a:ext cx="649224"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197864" y="3448271"/>
                <a:ext cx="649224"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197864" y="3674300"/>
                <a:ext cx="649224" cy="0"/>
              </a:xfrm>
              <a:prstGeom prst="line">
                <a:avLst/>
              </a:prstGeom>
              <a:ln w="571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197864" y="3900329"/>
                <a:ext cx="649224"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197864" y="4126358"/>
                <a:ext cx="649224" cy="0"/>
              </a:xfrm>
              <a:prstGeom prst="line">
                <a:avLst/>
              </a:prstGeom>
              <a:ln w="571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74984" y="3345462"/>
              <a:ext cx="1316266" cy="184239"/>
            </a:xfrm>
            <a:prstGeom prst="rect">
              <a:avLst/>
            </a:prstGeom>
            <a:noFill/>
          </p:spPr>
          <p:txBody>
            <a:bodyPr wrap="square" lIns="0" tIns="0" rIns="72000" bIns="0" rtlCol="0" anchor="ctr">
              <a:noAutofit/>
            </a:bodyPr>
            <a:lstStyle/>
            <a:p>
              <a:pPr algn="r"/>
              <a:r>
                <a:rPr lang="en-GB" sz="900" dirty="0">
                  <a:solidFill>
                    <a:srgbClr val="002060"/>
                  </a:solidFill>
                </a:rPr>
                <a:t>Cardiac output</a:t>
              </a:r>
            </a:p>
          </p:txBody>
        </p:sp>
        <p:sp>
          <p:nvSpPr>
            <p:cNvPr id="87" name="TextBox 86"/>
            <p:cNvSpPr txBox="1"/>
            <p:nvPr/>
          </p:nvSpPr>
          <p:spPr>
            <a:xfrm>
              <a:off x="74984" y="3576928"/>
              <a:ext cx="1316266" cy="184239"/>
            </a:xfrm>
            <a:prstGeom prst="rect">
              <a:avLst/>
            </a:prstGeom>
            <a:noFill/>
          </p:spPr>
          <p:txBody>
            <a:bodyPr wrap="square" lIns="0" tIns="0" rIns="72000" bIns="0" rtlCol="0" anchor="ctr">
              <a:noAutofit/>
            </a:bodyPr>
            <a:lstStyle/>
            <a:p>
              <a:pPr algn="r"/>
              <a:r>
                <a:rPr lang="en-GB" sz="900" dirty="0">
                  <a:solidFill>
                    <a:srgbClr val="002060"/>
                  </a:solidFill>
                </a:rPr>
                <a:t>Right ventricular mass</a:t>
              </a:r>
            </a:p>
          </p:txBody>
        </p:sp>
        <p:sp>
          <p:nvSpPr>
            <p:cNvPr id="88" name="TextBox 87"/>
            <p:cNvSpPr txBox="1"/>
            <p:nvPr/>
          </p:nvSpPr>
          <p:spPr>
            <a:xfrm>
              <a:off x="74984" y="3808394"/>
              <a:ext cx="1316266" cy="184239"/>
            </a:xfrm>
            <a:prstGeom prst="rect">
              <a:avLst/>
            </a:prstGeom>
            <a:noFill/>
          </p:spPr>
          <p:txBody>
            <a:bodyPr wrap="square" lIns="0" tIns="0" rIns="72000" bIns="0" rtlCol="0" anchor="ctr">
              <a:noAutofit/>
            </a:bodyPr>
            <a:lstStyle/>
            <a:p>
              <a:pPr algn="r"/>
              <a:r>
                <a:rPr lang="en-GB" sz="900" dirty="0">
                  <a:solidFill>
                    <a:srgbClr val="002060"/>
                  </a:solidFill>
                </a:rPr>
                <a:t>mPAP</a:t>
              </a:r>
            </a:p>
          </p:txBody>
        </p:sp>
        <p:sp>
          <p:nvSpPr>
            <p:cNvPr id="89" name="TextBox 88"/>
            <p:cNvSpPr txBox="1"/>
            <p:nvPr/>
          </p:nvSpPr>
          <p:spPr>
            <a:xfrm>
              <a:off x="74984" y="4039859"/>
              <a:ext cx="1316266" cy="184239"/>
            </a:xfrm>
            <a:prstGeom prst="rect">
              <a:avLst/>
            </a:prstGeom>
            <a:noFill/>
          </p:spPr>
          <p:txBody>
            <a:bodyPr wrap="square" lIns="0" tIns="0" rIns="72000" bIns="0" rtlCol="0" anchor="ctr">
              <a:noAutofit/>
            </a:bodyPr>
            <a:lstStyle/>
            <a:p>
              <a:pPr algn="r"/>
              <a:r>
                <a:rPr lang="en-GB" sz="900" dirty="0">
                  <a:solidFill>
                    <a:srgbClr val="002060"/>
                  </a:solidFill>
                </a:rPr>
                <a:t>PVR</a:t>
              </a:r>
            </a:p>
          </p:txBody>
        </p:sp>
        <p:sp>
          <p:nvSpPr>
            <p:cNvPr id="90" name="TextBox 89"/>
            <p:cNvSpPr txBox="1"/>
            <p:nvPr/>
          </p:nvSpPr>
          <p:spPr>
            <a:xfrm>
              <a:off x="74984" y="3113996"/>
              <a:ext cx="1316266" cy="184239"/>
            </a:xfrm>
            <a:prstGeom prst="rect">
              <a:avLst/>
            </a:prstGeom>
            <a:noFill/>
          </p:spPr>
          <p:txBody>
            <a:bodyPr wrap="square" lIns="0" tIns="0" rIns="72000" bIns="0" rtlCol="0" anchor="ctr">
              <a:noAutofit/>
            </a:bodyPr>
            <a:lstStyle/>
            <a:p>
              <a:pPr algn="r"/>
              <a:r>
                <a:rPr lang="en-GB" sz="900" dirty="0">
                  <a:solidFill>
                    <a:srgbClr val="002060"/>
                  </a:solidFill>
                </a:rPr>
                <a:t>Pulmonary vessels</a:t>
              </a:r>
            </a:p>
          </p:txBody>
        </p:sp>
      </p:grpSp>
      <p:sp>
        <p:nvSpPr>
          <p:cNvPr id="11" name="Rectangle 5"/>
          <p:cNvSpPr>
            <a:spLocks noChangeArrowheads="1"/>
          </p:cNvSpPr>
          <p:nvPr/>
        </p:nvSpPr>
        <p:spPr bwMode="auto">
          <a:xfrm>
            <a:off x="457200" y="1050925"/>
            <a:ext cx="1857947" cy="1327150"/>
          </a:xfrm>
          <a:prstGeom prst="rect">
            <a:avLst/>
          </a:prstGeom>
          <a:solidFill>
            <a:srgbClr val="002060"/>
          </a:solidFill>
          <a:ln>
            <a:noFill/>
          </a:ln>
        </p:spPr>
        <p:txBody>
          <a:bodyPr vert="horz" wrap="square" lIns="144000" tIns="144000" rIns="144000" bIns="45720" numCol="1" anchor="t" anchorCtr="0" compatLnSpc="1">
            <a:prstTxWarp prst="textNoShape">
              <a:avLst/>
            </a:prstTxWarp>
          </a:bodyPr>
          <a:lstStyle/>
          <a:p>
            <a:r>
              <a:rPr lang="en-GB" sz="1200" dirty="0">
                <a:solidFill>
                  <a:schemeClr val="bg1"/>
                </a:solidFill>
              </a:rPr>
              <a:t>At symptom onset,       a large proportion of the pulmonary vasculature is already irreversibly lost</a:t>
            </a:r>
            <a:r>
              <a:rPr lang="en-GB" sz="1200" baseline="30000" dirty="0">
                <a:solidFill>
                  <a:schemeClr val="bg1"/>
                </a:solidFill>
              </a:rPr>
              <a:t>1</a:t>
            </a:r>
            <a:r>
              <a:rPr lang="en-GB" sz="1200" dirty="0">
                <a:solidFill>
                  <a:schemeClr val="bg1"/>
                </a:solidFill>
              </a:rPr>
              <a:t> </a:t>
            </a:r>
            <a:endParaRPr lang="en-GB" sz="1200" baseline="30000" dirty="0">
              <a:solidFill>
                <a:schemeClr val="bg1"/>
              </a:solidFill>
            </a:endParaRPr>
          </a:p>
        </p:txBody>
      </p:sp>
      <p:sp>
        <p:nvSpPr>
          <p:cNvPr id="12" name="Rectangle 6"/>
          <p:cNvSpPr>
            <a:spLocks noChangeArrowheads="1"/>
          </p:cNvSpPr>
          <p:nvPr/>
        </p:nvSpPr>
        <p:spPr bwMode="auto">
          <a:xfrm>
            <a:off x="2405246" y="1050925"/>
            <a:ext cx="1866138" cy="1327150"/>
          </a:xfrm>
          <a:prstGeom prst="rect">
            <a:avLst/>
          </a:prstGeom>
          <a:solidFill>
            <a:srgbClr val="002060"/>
          </a:solidFill>
          <a:ln>
            <a:noFill/>
          </a:ln>
        </p:spPr>
        <p:txBody>
          <a:bodyPr vert="horz" wrap="square" lIns="144000" tIns="144000" rIns="144000" bIns="45720" numCol="1" anchor="t" anchorCtr="0" compatLnSpc="1">
            <a:prstTxWarp prst="textNoShape">
              <a:avLst/>
            </a:prstTxWarp>
          </a:bodyPr>
          <a:lstStyle/>
          <a:p>
            <a:r>
              <a:rPr lang="en-GB" sz="1200" dirty="0">
                <a:solidFill>
                  <a:schemeClr val="bg1"/>
                </a:solidFill>
              </a:rPr>
              <a:t>PAH symptoms are non-specific and can be misdiagnosed</a:t>
            </a:r>
            <a:r>
              <a:rPr lang="en-GB" sz="1200" baseline="30000" dirty="0">
                <a:solidFill>
                  <a:schemeClr val="bg1"/>
                </a:solidFill>
              </a:rPr>
              <a:t>2,3</a:t>
            </a:r>
            <a:r>
              <a:rPr lang="en-GB" sz="1200" dirty="0">
                <a:solidFill>
                  <a:schemeClr val="bg1"/>
                </a:solidFill>
              </a:rPr>
              <a:t> </a:t>
            </a:r>
            <a:endParaRPr lang="en-GB" sz="1200" baseline="30000" dirty="0">
              <a:solidFill>
                <a:schemeClr val="bg1"/>
              </a:solidFill>
            </a:endParaRPr>
          </a:p>
        </p:txBody>
      </p:sp>
      <p:sp>
        <p:nvSpPr>
          <p:cNvPr id="13" name="Rectangle 7"/>
          <p:cNvSpPr>
            <a:spLocks noChangeArrowheads="1"/>
          </p:cNvSpPr>
          <p:nvPr/>
        </p:nvSpPr>
        <p:spPr bwMode="auto">
          <a:xfrm>
            <a:off x="4361481" y="1050925"/>
            <a:ext cx="1859312" cy="1327150"/>
          </a:xfrm>
          <a:prstGeom prst="rect">
            <a:avLst/>
          </a:prstGeom>
          <a:solidFill>
            <a:srgbClr val="002060"/>
          </a:solidFill>
          <a:ln>
            <a:noFill/>
          </a:ln>
        </p:spPr>
        <p:txBody>
          <a:bodyPr vert="horz" wrap="square" lIns="144000" tIns="144000" rIns="144000" bIns="45720" numCol="1" anchor="t" anchorCtr="0" compatLnSpc="1">
            <a:prstTxWarp prst="textNoShape">
              <a:avLst/>
            </a:prstTxWarp>
          </a:bodyPr>
          <a:lstStyle/>
          <a:p>
            <a:r>
              <a:rPr lang="en-GB" sz="1200" dirty="0">
                <a:solidFill>
                  <a:schemeClr val="bg1"/>
                </a:solidFill>
              </a:rPr>
              <a:t>Over 50% of patients consult three or more physicians before receiving a diagnosis</a:t>
            </a:r>
            <a:r>
              <a:rPr lang="en-GB" sz="1200" baseline="30000" dirty="0">
                <a:solidFill>
                  <a:schemeClr val="bg1"/>
                </a:solidFill>
              </a:rPr>
              <a:t>4,5</a:t>
            </a:r>
          </a:p>
        </p:txBody>
      </p:sp>
      <p:sp>
        <p:nvSpPr>
          <p:cNvPr id="14" name="Rectangle 8"/>
          <p:cNvSpPr>
            <a:spLocks noChangeArrowheads="1"/>
          </p:cNvSpPr>
          <p:nvPr/>
        </p:nvSpPr>
        <p:spPr bwMode="auto">
          <a:xfrm>
            <a:off x="6310892" y="1050925"/>
            <a:ext cx="1857947" cy="1327150"/>
          </a:xfrm>
          <a:prstGeom prst="rect">
            <a:avLst/>
          </a:prstGeom>
          <a:solidFill>
            <a:srgbClr val="002060"/>
          </a:solidFill>
          <a:ln>
            <a:noFill/>
          </a:ln>
        </p:spPr>
        <p:txBody>
          <a:bodyPr vert="horz" wrap="square" lIns="144000" tIns="144000" rIns="144000" bIns="45720" numCol="1" anchor="t" anchorCtr="0" compatLnSpc="1">
            <a:prstTxWarp prst="textNoShape">
              <a:avLst/>
            </a:prstTxWarp>
          </a:bodyPr>
          <a:lstStyle/>
          <a:p>
            <a:r>
              <a:rPr lang="en-GB" sz="1200" dirty="0">
                <a:solidFill>
                  <a:schemeClr val="bg1"/>
                </a:solidFill>
              </a:rPr>
              <a:t>On average, a diagnosis for PAH is made 2-3 years after the onset of first symptoms</a:t>
            </a:r>
            <a:r>
              <a:rPr lang="en-GB" sz="1200" baseline="30000" dirty="0">
                <a:solidFill>
                  <a:schemeClr val="bg1"/>
                </a:solidFill>
              </a:rPr>
              <a:t>5-8</a:t>
            </a:r>
          </a:p>
        </p:txBody>
      </p:sp>
      <p:sp>
        <p:nvSpPr>
          <p:cNvPr id="15" name="Rectangle 9"/>
          <p:cNvSpPr>
            <a:spLocks noChangeArrowheads="1"/>
          </p:cNvSpPr>
          <p:nvPr/>
        </p:nvSpPr>
        <p:spPr bwMode="auto">
          <a:xfrm>
            <a:off x="8267128" y="1050925"/>
            <a:ext cx="1857947" cy="1327150"/>
          </a:xfrm>
          <a:prstGeom prst="rect">
            <a:avLst/>
          </a:prstGeom>
          <a:solidFill>
            <a:srgbClr val="002060"/>
          </a:solidFill>
          <a:ln>
            <a:noFill/>
          </a:ln>
        </p:spPr>
        <p:txBody>
          <a:bodyPr vert="horz" wrap="square" lIns="144000" tIns="144000" rIns="144000" bIns="45720" numCol="1" anchor="t" anchorCtr="0" compatLnSpc="1">
            <a:prstTxWarp prst="textNoShape">
              <a:avLst/>
            </a:prstTxWarp>
          </a:bodyPr>
          <a:lstStyle/>
          <a:p>
            <a:r>
              <a:rPr lang="en-GB" sz="1200" dirty="0">
                <a:solidFill>
                  <a:schemeClr val="bg1"/>
                </a:solidFill>
              </a:rPr>
              <a:t>At diagnosis, over 69% of patients already have advanced disease</a:t>
            </a:r>
            <a:br>
              <a:rPr lang="en-GB" sz="1200" dirty="0">
                <a:solidFill>
                  <a:schemeClr val="bg1"/>
                </a:solidFill>
              </a:rPr>
            </a:br>
            <a:r>
              <a:rPr lang="en-GB" sz="1200" dirty="0">
                <a:solidFill>
                  <a:schemeClr val="bg1"/>
                </a:solidFill>
              </a:rPr>
              <a:t>(FC III-IV)</a:t>
            </a:r>
            <a:r>
              <a:rPr lang="en-GB" sz="1200" baseline="30000" dirty="0">
                <a:solidFill>
                  <a:schemeClr val="bg1"/>
                </a:solidFill>
              </a:rPr>
              <a:t>7-11</a:t>
            </a:r>
          </a:p>
        </p:txBody>
      </p:sp>
      <p:sp>
        <p:nvSpPr>
          <p:cNvPr id="110" name="Isosceles Triangle 109"/>
          <p:cNvSpPr/>
          <p:nvPr/>
        </p:nvSpPr>
        <p:spPr>
          <a:xfrm rot="16200000">
            <a:off x="1567299" y="1665891"/>
            <a:ext cx="1423006" cy="107524"/>
          </a:xfrm>
          <a:prstGeom prst="triangle">
            <a:avLst>
              <a:gd name="adj"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3" name="Freeform 26"/>
          <p:cNvSpPr>
            <a:spLocks noEditPoints="1"/>
          </p:cNvSpPr>
          <p:nvPr/>
        </p:nvSpPr>
        <p:spPr bwMode="auto">
          <a:xfrm>
            <a:off x="10231234" y="994082"/>
            <a:ext cx="1810712" cy="1349011"/>
          </a:xfrm>
          <a:custGeom>
            <a:avLst/>
            <a:gdLst>
              <a:gd name="T0" fmla="*/ 569 w 609"/>
              <a:gd name="T1" fmla="*/ 12 h 1009"/>
              <a:gd name="T2" fmla="*/ 540 w 609"/>
              <a:gd name="T3" fmla="*/ 12 h 1009"/>
              <a:gd name="T4" fmla="*/ 505 w 609"/>
              <a:gd name="T5" fmla="*/ 5 h 1009"/>
              <a:gd name="T6" fmla="*/ 505 w 609"/>
              <a:gd name="T7" fmla="*/ 48 h 1009"/>
              <a:gd name="T8" fmla="*/ 540 w 609"/>
              <a:gd name="T9" fmla="*/ 41 h 1009"/>
              <a:gd name="T10" fmla="*/ 569 w 609"/>
              <a:gd name="T11" fmla="*/ 41 h 1009"/>
              <a:gd name="T12" fmla="*/ 580 w 609"/>
              <a:gd name="T13" fmla="*/ 52 h 1009"/>
              <a:gd name="T14" fmla="*/ 580 w 609"/>
              <a:gd name="T15" fmla="*/ 238 h 1009"/>
              <a:gd name="T16" fmla="*/ 560 w 609"/>
              <a:gd name="T17" fmla="*/ 318 h 1009"/>
              <a:gd name="T18" fmla="*/ 275 w 609"/>
              <a:gd name="T19" fmla="*/ 317 h 1009"/>
              <a:gd name="T20" fmla="*/ 257 w 609"/>
              <a:gd name="T21" fmla="*/ 243 h 1009"/>
              <a:gd name="T22" fmla="*/ 257 w 609"/>
              <a:gd name="T23" fmla="*/ 52 h 1009"/>
              <a:gd name="T24" fmla="*/ 268 w 609"/>
              <a:gd name="T25" fmla="*/ 41 h 1009"/>
              <a:gd name="T26" fmla="*/ 296 w 609"/>
              <a:gd name="T27" fmla="*/ 41 h 1009"/>
              <a:gd name="T28" fmla="*/ 331 w 609"/>
              <a:gd name="T29" fmla="*/ 48 h 1009"/>
              <a:gd name="T30" fmla="*/ 331 w 609"/>
              <a:gd name="T31" fmla="*/ 5 h 1009"/>
              <a:gd name="T32" fmla="*/ 296 w 609"/>
              <a:gd name="T33" fmla="*/ 12 h 1009"/>
              <a:gd name="T34" fmla="*/ 268 w 609"/>
              <a:gd name="T35" fmla="*/ 12 h 1009"/>
              <a:gd name="T36" fmla="*/ 228 w 609"/>
              <a:gd name="T37" fmla="*/ 52 h 1009"/>
              <a:gd name="T38" fmla="*/ 228 w 609"/>
              <a:gd name="T39" fmla="*/ 243 h 1009"/>
              <a:gd name="T40" fmla="*/ 340 w 609"/>
              <a:gd name="T41" fmla="*/ 415 h 1009"/>
              <a:gd name="T42" fmla="*/ 343 w 609"/>
              <a:gd name="T43" fmla="*/ 421 h 1009"/>
              <a:gd name="T44" fmla="*/ 396 w 609"/>
              <a:gd name="T45" fmla="*/ 436 h 1009"/>
              <a:gd name="T46" fmla="*/ 400 w 609"/>
              <a:gd name="T47" fmla="*/ 440 h 1009"/>
              <a:gd name="T48" fmla="*/ 400 w 609"/>
              <a:gd name="T49" fmla="*/ 473 h 1009"/>
              <a:gd name="T50" fmla="*/ 402 w 609"/>
              <a:gd name="T51" fmla="*/ 475 h 1009"/>
              <a:gd name="T52" fmla="*/ 404 w 609"/>
              <a:gd name="T53" fmla="*/ 475 h 1009"/>
              <a:gd name="T54" fmla="*/ 404 w 609"/>
              <a:gd name="T55" fmla="*/ 840 h 1009"/>
              <a:gd name="T56" fmla="*/ 268 w 609"/>
              <a:gd name="T57" fmla="*/ 979 h 1009"/>
              <a:gd name="T58" fmla="*/ 129 w 609"/>
              <a:gd name="T59" fmla="*/ 842 h 1009"/>
              <a:gd name="T60" fmla="*/ 129 w 609"/>
              <a:gd name="T61" fmla="*/ 606 h 1009"/>
              <a:gd name="T62" fmla="*/ 229 w 609"/>
              <a:gd name="T63" fmla="*/ 488 h 1009"/>
              <a:gd name="T64" fmla="*/ 120 w 609"/>
              <a:gd name="T65" fmla="*/ 379 h 1009"/>
              <a:gd name="T66" fmla="*/ 0 w 609"/>
              <a:gd name="T67" fmla="*/ 493 h 1009"/>
              <a:gd name="T68" fmla="*/ 100 w 609"/>
              <a:gd name="T69" fmla="*/ 606 h 1009"/>
              <a:gd name="T70" fmla="*/ 100 w 609"/>
              <a:gd name="T71" fmla="*/ 840 h 1009"/>
              <a:gd name="T72" fmla="*/ 265 w 609"/>
              <a:gd name="T73" fmla="*/ 1008 h 1009"/>
              <a:gd name="T74" fmla="*/ 433 w 609"/>
              <a:gd name="T75" fmla="*/ 842 h 1009"/>
              <a:gd name="T76" fmla="*/ 433 w 609"/>
              <a:gd name="T77" fmla="*/ 475 h 1009"/>
              <a:gd name="T78" fmla="*/ 434 w 609"/>
              <a:gd name="T79" fmla="*/ 475 h 1009"/>
              <a:gd name="T80" fmla="*/ 436 w 609"/>
              <a:gd name="T81" fmla="*/ 473 h 1009"/>
              <a:gd name="T82" fmla="*/ 436 w 609"/>
              <a:gd name="T83" fmla="*/ 440 h 1009"/>
              <a:gd name="T84" fmla="*/ 440 w 609"/>
              <a:gd name="T85" fmla="*/ 436 h 1009"/>
              <a:gd name="T86" fmla="*/ 494 w 609"/>
              <a:gd name="T87" fmla="*/ 421 h 1009"/>
              <a:gd name="T88" fmla="*/ 496 w 609"/>
              <a:gd name="T89" fmla="*/ 415 h 1009"/>
              <a:gd name="T90" fmla="*/ 609 w 609"/>
              <a:gd name="T91" fmla="*/ 243 h 1009"/>
              <a:gd name="T92" fmla="*/ 609 w 609"/>
              <a:gd name="T93" fmla="*/ 52 h 1009"/>
              <a:gd name="T94" fmla="*/ 569 w 609"/>
              <a:gd name="T95" fmla="*/ 12 h 1009"/>
              <a:gd name="T96" fmla="*/ 114 w 609"/>
              <a:gd name="T97" fmla="*/ 474 h 1009"/>
              <a:gd name="T98" fmla="*/ 134 w 609"/>
              <a:gd name="T99" fmla="*/ 493 h 1009"/>
              <a:gd name="T100" fmla="*/ 114 w 609"/>
              <a:gd name="T101" fmla="*/ 512 h 1009"/>
              <a:gd name="T102" fmla="*/ 95 w 609"/>
              <a:gd name="T103" fmla="*/ 493 h 1009"/>
              <a:gd name="T104" fmla="*/ 114 w 609"/>
              <a:gd name="T105" fmla="*/ 474 h 1009"/>
              <a:gd name="T106" fmla="*/ 483 w 609"/>
              <a:gd name="T107" fmla="*/ 391 h 1009"/>
              <a:gd name="T108" fmla="*/ 478 w 609"/>
              <a:gd name="T109" fmla="*/ 389 h 1009"/>
              <a:gd name="T110" fmla="*/ 434 w 609"/>
              <a:gd name="T111" fmla="*/ 400 h 1009"/>
              <a:gd name="T112" fmla="*/ 419 w 609"/>
              <a:gd name="T113" fmla="*/ 401 h 1009"/>
              <a:gd name="T114" fmla="*/ 359 w 609"/>
              <a:gd name="T115" fmla="*/ 389 h 1009"/>
              <a:gd name="T116" fmla="*/ 353 w 609"/>
              <a:gd name="T117" fmla="*/ 391 h 1009"/>
              <a:gd name="T118" fmla="*/ 287 w 609"/>
              <a:gd name="T119" fmla="*/ 337 h 1009"/>
              <a:gd name="T120" fmla="*/ 418 w 609"/>
              <a:gd name="T121" fmla="*/ 362 h 1009"/>
              <a:gd name="T122" fmla="*/ 547 w 609"/>
              <a:gd name="T123" fmla="*/ 338 h 1009"/>
              <a:gd name="T124" fmla="*/ 483 w 609"/>
              <a:gd name="T125" fmla="*/ 391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1009">
                <a:moveTo>
                  <a:pt x="569" y="12"/>
                </a:moveTo>
                <a:cubicBezTo>
                  <a:pt x="540" y="12"/>
                  <a:pt x="540" y="12"/>
                  <a:pt x="540" y="12"/>
                </a:cubicBezTo>
                <a:cubicBezTo>
                  <a:pt x="540" y="12"/>
                  <a:pt x="512" y="0"/>
                  <a:pt x="505" y="5"/>
                </a:cubicBezTo>
                <a:cubicBezTo>
                  <a:pt x="497" y="12"/>
                  <a:pt x="497" y="41"/>
                  <a:pt x="505" y="48"/>
                </a:cubicBezTo>
                <a:cubicBezTo>
                  <a:pt x="511" y="53"/>
                  <a:pt x="537" y="43"/>
                  <a:pt x="540" y="41"/>
                </a:cubicBezTo>
                <a:cubicBezTo>
                  <a:pt x="569" y="41"/>
                  <a:pt x="569" y="41"/>
                  <a:pt x="569" y="41"/>
                </a:cubicBezTo>
                <a:cubicBezTo>
                  <a:pt x="575" y="41"/>
                  <a:pt x="580" y="46"/>
                  <a:pt x="580" y="52"/>
                </a:cubicBezTo>
                <a:cubicBezTo>
                  <a:pt x="580" y="238"/>
                  <a:pt x="580" y="238"/>
                  <a:pt x="580" y="238"/>
                </a:cubicBezTo>
                <a:cubicBezTo>
                  <a:pt x="580" y="267"/>
                  <a:pt x="573" y="294"/>
                  <a:pt x="560" y="318"/>
                </a:cubicBezTo>
                <a:cubicBezTo>
                  <a:pt x="465" y="357"/>
                  <a:pt x="369" y="357"/>
                  <a:pt x="275" y="317"/>
                </a:cubicBezTo>
                <a:cubicBezTo>
                  <a:pt x="263" y="295"/>
                  <a:pt x="257" y="270"/>
                  <a:pt x="257" y="243"/>
                </a:cubicBezTo>
                <a:cubicBezTo>
                  <a:pt x="257" y="52"/>
                  <a:pt x="257" y="52"/>
                  <a:pt x="257" y="52"/>
                </a:cubicBezTo>
                <a:cubicBezTo>
                  <a:pt x="257" y="46"/>
                  <a:pt x="262" y="41"/>
                  <a:pt x="268" y="41"/>
                </a:cubicBezTo>
                <a:cubicBezTo>
                  <a:pt x="296" y="41"/>
                  <a:pt x="296" y="41"/>
                  <a:pt x="296" y="41"/>
                </a:cubicBezTo>
                <a:cubicBezTo>
                  <a:pt x="300" y="43"/>
                  <a:pt x="325" y="53"/>
                  <a:pt x="331" y="48"/>
                </a:cubicBezTo>
                <a:cubicBezTo>
                  <a:pt x="340" y="41"/>
                  <a:pt x="340" y="12"/>
                  <a:pt x="331" y="5"/>
                </a:cubicBezTo>
                <a:cubicBezTo>
                  <a:pt x="324" y="0"/>
                  <a:pt x="296" y="12"/>
                  <a:pt x="296" y="12"/>
                </a:cubicBezTo>
                <a:cubicBezTo>
                  <a:pt x="268" y="12"/>
                  <a:pt x="268" y="12"/>
                  <a:pt x="268" y="12"/>
                </a:cubicBezTo>
                <a:cubicBezTo>
                  <a:pt x="246" y="12"/>
                  <a:pt x="228" y="30"/>
                  <a:pt x="228" y="52"/>
                </a:cubicBezTo>
                <a:cubicBezTo>
                  <a:pt x="228" y="243"/>
                  <a:pt x="228" y="243"/>
                  <a:pt x="228" y="243"/>
                </a:cubicBezTo>
                <a:cubicBezTo>
                  <a:pt x="228" y="319"/>
                  <a:pt x="275" y="385"/>
                  <a:pt x="340" y="415"/>
                </a:cubicBezTo>
                <a:cubicBezTo>
                  <a:pt x="339" y="418"/>
                  <a:pt x="340" y="420"/>
                  <a:pt x="343" y="421"/>
                </a:cubicBezTo>
                <a:cubicBezTo>
                  <a:pt x="360" y="429"/>
                  <a:pt x="378" y="434"/>
                  <a:pt x="396" y="436"/>
                </a:cubicBezTo>
                <a:cubicBezTo>
                  <a:pt x="398" y="436"/>
                  <a:pt x="400" y="438"/>
                  <a:pt x="400" y="440"/>
                </a:cubicBezTo>
                <a:cubicBezTo>
                  <a:pt x="400" y="473"/>
                  <a:pt x="400" y="473"/>
                  <a:pt x="400" y="473"/>
                </a:cubicBezTo>
                <a:cubicBezTo>
                  <a:pt x="400" y="474"/>
                  <a:pt x="401" y="475"/>
                  <a:pt x="402" y="475"/>
                </a:cubicBezTo>
                <a:cubicBezTo>
                  <a:pt x="404" y="475"/>
                  <a:pt x="404" y="475"/>
                  <a:pt x="404" y="475"/>
                </a:cubicBezTo>
                <a:cubicBezTo>
                  <a:pt x="404" y="840"/>
                  <a:pt x="404" y="840"/>
                  <a:pt x="404" y="840"/>
                </a:cubicBezTo>
                <a:cubicBezTo>
                  <a:pt x="404" y="916"/>
                  <a:pt x="343" y="978"/>
                  <a:pt x="268" y="979"/>
                </a:cubicBezTo>
                <a:cubicBezTo>
                  <a:pt x="191" y="980"/>
                  <a:pt x="129" y="918"/>
                  <a:pt x="129" y="842"/>
                </a:cubicBezTo>
                <a:cubicBezTo>
                  <a:pt x="129" y="606"/>
                  <a:pt x="129" y="606"/>
                  <a:pt x="129" y="606"/>
                </a:cubicBezTo>
                <a:cubicBezTo>
                  <a:pt x="187" y="599"/>
                  <a:pt x="231" y="549"/>
                  <a:pt x="229" y="488"/>
                </a:cubicBezTo>
                <a:cubicBezTo>
                  <a:pt x="226" y="429"/>
                  <a:pt x="179" y="381"/>
                  <a:pt x="120" y="379"/>
                </a:cubicBezTo>
                <a:cubicBezTo>
                  <a:pt x="54" y="376"/>
                  <a:pt x="0" y="428"/>
                  <a:pt x="0" y="493"/>
                </a:cubicBezTo>
                <a:cubicBezTo>
                  <a:pt x="0" y="551"/>
                  <a:pt x="44" y="599"/>
                  <a:pt x="100" y="606"/>
                </a:cubicBezTo>
                <a:cubicBezTo>
                  <a:pt x="100" y="840"/>
                  <a:pt x="100" y="840"/>
                  <a:pt x="100" y="840"/>
                </a:cubicBezTo>
                <a:cubicBezTo>
                  <a:pt x="100" y="931"/>
                  <a:pt x="173" y="1007"/>
                  <a:pt x="265" y="1008"/>
                </a:cubicBezTo>
                <a:cubicBezTo>
                  <a:pt x="357" y="1009"/>
                  <a:pt x="433" y="934"/>
                  <a:pt x="433" y="842"/>
                </a:cubicBezTo>
                <a:cubicBezTo>
                  <a:pt x="433" y="475"/>
                  <a:pt x="433" y="475"/>
                  <a:pt x="433" y="475"/>
                </a:cubicBezTo>
                <a:cubicBezTo>
                  <a:pt x="434" y="475"/>
                  <a:pt x="434" y="475"/>
                  <a:pt x="434" y="475"/>
                </a:cubicBezTo>
                <a:cubicBezTo>
                  <a:pt x="435" y="475"/>
                  <a:pt x="436" y="474"/>
                  <a:pt x="436" y="473"/>
                </a:cubicBezTo>
                <a:cubicBezTo>
                  <a:pt x="436" y="440"/>
                  <a:pt x="436" y="440"/>
                  <a:pt x="436" y="440"/>
                </a:cubicBezTo>
                <a:cubicBezTo>
                  <a:pt x="436" y="438"/>
                  <a:pt x="438" y="436"/>
                  <a:pt x="440" y="436"/>
                </a:cubicBezTo>
                <a:cubicBezTo>
                  <a:pt x="459" y="434"/>
                  <a:pt x="477" y="429"/>
                  <a:pt x="494" y="421"/>
                </a:cubicBezTo>
                <a:cubicBezTo>
                  <a:pt x="496" y="420"/>
                  <a:pt x="497" y="418"/>
                  <a:pt x="496" y="415"/>
                </a:cubicBezTo>
                <a:cubicBezTo>
                  <a:pt x="561" y="385"/>
                  <a:pt x="609" y="319"/>
                  <a:pt x="609" y="243"/>
                </a:cubicBezTo>
                <a:cubicBezTo>
                  <a:pt x="609" y="52"/>
                  <a:pt x="609" y="52"/>
                  <a:pt x="609" y="52"/>
                </a:cubicBezTo>
                <a:cubicBezTo>
                  <a:pt x="609" y="30"/>
                  <a:pt x="591" y="12"/>
                  <a:pt x="569" y="12"/>
                </a:cubicBezTo>
                <a:close/>
                <a:moveTo>
                  <a:pt x="114" y="474"/>
                </a:moveTo>
                <a:cubicBezTo>
                  <a:pt x="125" y="474"/>
                  <a:pt x="134" y="482"/>
                  <a:pt x="134" y="493"/>
                </a:cubicBezTo>
                <a:cubicBezTo>
                  <a:pt x="134" y="504"/>
                  <a:pt x="125" y="512"/>
                  <a:pt x="114" y="512"/>
                </a:cubicBezTo>
                <a:cubicBezTo>
                  <a:pt x="104" y="512"/>
                  <a:pt x="95" y="504"/>
                  <a:pt x="95" y="493"/>
                </a:cubicBezTo>
                <a:cubicBezTo>
                  <a:pt x="95" y="482"/>
                  <a:pt x="104" y="474"/>
                  <a:pt x="114" y="474"/>
                </a:cubicBezTo>
                <a:close/>
                <a:moveTo>
                  <a:pt x="483" y="391"/>
                </a:moveTo>
                <a:cubicBezTo>
                  <a:pt x="482" y="389"/>
                  <a:pt x="480" y="388"/>
                  <a:pt x="478" y="389"/>
                </a:cubicBezTo>
                <a:cubicBezTo>
                  <a:pt x="463" y="395"/>
                  <a:pt x="449" y="399"/>
                  <a:pt x="434" y="400"/>
                </a:cubicBezTo>
                <a:cubicBezTo>
                  <a:pt x="428" y="401"/>
                  <a:pt x="423" y="401"/>
                  <a:pt x="419" y="401"/>
                </a:cubicBezTo>
                <a:cubicBezTo>
                  <a:pt x="398" y="401"/>
                  <a:pt x="378" y="397"/>
                  <a:pt x="359" y="389"/>
                </a:cubicBezTo>
                <a:cubicBezTo>
                  <a:pt x="357" y="389"/>
                  <a:pt x="354" y="389"/>
                  <a:pt x="353" y="391"/>
                </a:cubicBezTo>
                <a:cubicBezTo>
                  <a:pt x="327" y="379"/>
                  <a:pt x="304" y="361"/>
                  <a:pt x="287" y="337"/>
                </a:cubicBezTo>
                <a:cubicBezTo>
                  <a:pt x="331" y="354"/>
                  <a:pt x="374" y="362"/>
                  <a:pt x="418" y="362"/>
                </a:cubicBezTo>
                <a:cubicBezTo>
                  <a:pt x="461" y="362"/>
                  <a:pt x="505" y="354"/>
                  <a:pt x="547" y="338"/>
                </a:cubicBezTo>
                <a:cubicBezTo>
                  <a:pt x="531" y="361"/>
                  <a:pt x="509" y="379"/>
                  <a:pt x="483" y="391"/>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 name="Freeform 32"/>
          <p:cNvSpPr>
            <a:spLocks/>
          </p:cNvSpPr>
          <p:nvPr/>
        </p:nvSpPr>
        <p:spPr bwMode="auto">
          <a:xfrm>
            <a:off x="0" y="3570290"/>
            <a:ext cx="6039497" cy="1477963"/>
          </a:xfrm>
          <a:custGeom>
            <a:avLst/>
            <a:gdLst>
              <a:gd name="T0" fmla="*/ 0 w 518"/>
              <a:gd name="T1" fmla="*/ 4 h 155"/>
              <a:gd name="T2" fmla="*/ 74 w 518"/>
              <a:gd name="T3" fmla="*/ 3 h 155"/>
              <a:gd name="T4" fmla="*/ 225 w 518"/>
              <a:gd name="T5" fmla="*/ 55 h 155"/>
              <a:gd name="T6" fmla="*/ 280 w 518"/>
              <a:gd name="T7" fmla="*/ 82 h 155"/>
              <a:gd name="T8" fmla="*/ 364 w 518"/>
              <a:gd name="T9" fmla="*/ 122 h 155"/>
              <a:gd name="T10" fmla="*/ 440 w 518"/>
              <a:gd name="T11" fmla="*/ 148 h 155"/>
              <a:gd name="T12" fmla="*/ 518 w 518"/>
              <a:gd name="T13" fmla="*/ 153 h 155"/>
            </a:gdLst>
            <a:ahLst/>
            <a:cxnLst>
              <a:cxn ang="0">
                <a:pos x="T0" y="T1"/>
              </a:cxn>
              <a:cxn ang="0">
                <a:pos x="T2" y="T3"/>
              </a:cxn>
              <a:cxn ang="0">
                <a:pos x="T4" y="T5"/>
              </a:cxn>
              <a:cxn ang="0">
                <a:pos x="T6" y="T7"/>
              </a:cxn>
              <a:cxn ang="0">
                <a:pos x="T8" y="T9"/>
              </a:cxn>
              <a:cxn ang="0">
                <a:pos x="T10" y="T11"/>
              </a:cxn>
              <a:cxn ang="0">
                <a:pos x="T12" y="T13"/>
              </a:cxn>
            </a:cxnLst>
            <a:rect l="0" t="0" r="r" b="b"/>
            <a:pathLst>
              <a:path w="518" h="155">
                <a:moveTo>
                  <a:pt x="0" y="4"/>
                </a:moveTo>
                <a:cubicBezTo>
                  <a:pt x="25" y="2"/>
                  <a:pt x="49" y="0"/>
                  <a:pt x="74" y="3"/>
                </a:cubicBezTo>
                <a:cubicBezTo>
                  <a:pt x="127" y="9"/>
                  <a:pt x="178" y="32"/>
                  <a:pt x="225" y="55"/>
                </a:cubicBezTo>
                <a:cubicBezTo>
                  <a:pt x="244" y="64"/>
                  <a:pt x="262" y="73"/>
                  <a:pt x="280" y="82"/>
                </a:cubicBezTo>
                <a:cubicBezTo>
                  <a:pt x="308" y="96"/>
                  <a:pt x="336" y="109"/>
                  <a:pt x="364" y="122"/>
                </a:cubicBezTo>
                <a:cubicBezTo>
                  <a:pt x="388" y="132"/>
                  <a:pt x="414" y="142"/>
                  <a:pt x="440" y="148"/>
                </a:cubicBezTo>
                <a:cubicBezTo>
                  <a:pt x="466" y="154"/>
                  <a:pt x="491" y="155"/>
                  <a:pt x="518" y="153"/>
                </a:cubicBezTo>
              </a:path>
            </a:pathLst>
          </a:custGeom>
          <a:noFill/>
          <a:ln w="47625" cap="flat">
            <a:solidFill>
              <a:schemeClr val="tx2">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35"/>
          <p:cNvSpPr>
            <a:spLocks/>
          </p:cNvSpPr>
          <p:nvPr/>
        </p:nvSpPr>
        <p:spPr bwMode="auto">
          <a:xfrm>
            <a:off x="0" y="4379915"/>
            <a:ext cx="6039497" cy="268288"/>
          </a:xfrm>
          <a:custGeom>
            <a:avLst/>
            <a:gdLst>
              <a:gd name="T0" fmla="*/ 0 w 520"/>
              <a:gd name="T1" fmla="*/ 0 h 28"/>
              <a:gd name="T2" fmla="*/ 375 w 520"/>
              <a:gd name="T3" fmla="*/ 0 h 28"/>
              <a:gd name="T4" fmla="*/ 396 w 520"/>
              <a:gd name="T5" fmla="*/ 2 h 28"/>
              <a:gd name="T6" fmla="*/ 520 w 520"/>
              <a:gd name="T7" fmla="*/ 28 h 28"/>
            </a:gdLst>
            <a:ahLst/>
            <a:cxnLst>
              <a:cxn ang="0">
                <a:pos x="T0" y="T1"/>
              </a:cxn>
              <a:cxn ang="0">
                <a:pos x="T2" y="T3"/>
              </a:cxn>
              <a:cxn ang="0">
                <a:pos x="T4" y="T5"/>
              </a:cxn>
              <a:cxn ang="0">
                <a:pos x="T6" y="T7"/>
              </a:cxn>
            </a:cxnLst>
            <a:rect l="0" t="0" r="r" b="b"/>
            <a:pathLst>
              <a:path w="520" h="28">
                <a:moveTo>
                  <a:pt x="0" y="0"/>
                </a:moveTo>
                <a:cubicBezTo>
                  <a:pt x="375" y="0"/>
                  <a:pt x="375" y="0"/>
                  <a:pt x="375" y="0"/>
                </a:cubicBezTo>
                <a:cubicBezTo>
                  <a:pt x="382" y="0"/>
                  <a:pt x="389" y="1"/>
                  <a:pt x="396" y="2"/>
                </a:cubicBezTo>
                <a:cubicBezTo>
                  <a:pt x="520" y="28"/>
                  <a:pt x="520" y="28"/>
                  <a:pt x="520" y="28"/>
                </a:cubicBezTo>
              </a:path>
            </a:pathLst>
          </a:custGeom>
          <a:noFill/>
          <a:ln w="47625"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7"/>
          <p:cNvSpPr>
            <a:spLocks/>
          </p:cNvSpPr>
          <p:nvPr/>
        </p:nvSpPr>
        <p:spPr bwMode="auto">
          <a:xfrm>
            <a:off x="0" y="3979865"/>
            <a:ext cx="6051111" cy="944563"/>
          </a:xfrm>
          <a:custGeom>
            <a:avLst/>
            <a:gdLst>
              <a:gd name="T0" fmla="*/ 0 w 521"/>
              <a:gd name="T1" fmla="*/ 99 h 99"/>
              <a:gd name="T2" fmla="*/ 230 w 521"/>
              <a:gd name="T3" fmla="*/ 99 h 99"/>
              <a:gd name="T4" fmla="*/ 267 w 521"/>
              <a:gd name="T5" fmla="*/ 92 h 99"/>
              <a:gd name="T6" fmla="*/ 521 w 521"/>
              <a:gd name="T7" fmla="*/ 0 h 99"/>
            </a:gdLst>
            <a:ahLst/>
            <a:cxnLst>
              <a:cxn ang="0">
                <a:pos x="T0" y="T1"/>
              </a:cxn>
              <a:cxn ang="0">
                <a:pos x="T2" y="T3"/>
              </a:cxn>
              <a:cxn ang="0">
                <a:pos x="T4" y="T5"/>
              </a:cxn>
              <a:cxn ang="0">
                <a:pos x="T6" y="T7"/>
              </a:cxn>
            </a:cxnLst>
            <a:rect l="0" t="0" r="r" b="b"/>
            <a:pathLst>
              <a:path w="521" h="99">
                <a:moveTo>
                  <a:pt x="0" y="99"/>
                </a:moveTo>
                <a:cubicBezTo>
                  <a:pt x="230" y="99"/>
                  <a:pt x="230" y="99"/>
                  <a:pt x="230" y="99"/>
                </a:cubicBezTo>
                <a:cubicBezTo>
                  <a:pt x="243" y="99"/>
                  <a:pt x="255" y="96"/>
                  <a:pt x="267" y="92"/>
                </a:cubicBezTo>
                <a:cubicBezTo>
                  <a:pt x="521" y="0"/>
                  <a:pt x="521" y="0"/>
                  <a:pt x="521" y="0"/>
                </a:cubicBezTo>
              </a:path>
            </a:pathLst>
          </a:custGeom>
          <a:ln w="57150">
            <a:headEnd/>
            <a:tailEnd/>
          </a:ln>
          <a:extLst>
            <a:ext uri="{909E8E84-426E-40DD-AFC4-6F175D3DCCD1}">
              <a14:hiddenFill xmlns:a14="http://schemas.microsoft.com/office/drawing/2010/main">
                <a:solidFill>
                  <a:srgbClr val="FFFFFF"/>
                </a:solidFill>
              </a14:hiddenFill>
            </a:ext>
          </a:extLst>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en-GB" dirty="0"/>
          </a:p>
        </p:txBody>
      </p:sp>
      <p:sp>
        <p:nvSpPr>
          <p:cNvPr id="46" name="Line 44"/>
          <p:cNvSpPr>
            <a:spLocks noChangeShapeType="1"/>
          </p:cNvSpPr>
          <p:nvPr/>
        </p:nvSpPr>
        <p:spPr bwMode="auto">
          <a:xfrm>
            <a:off x="174216" y="3113090"/>
            <a:ext cx="4030203" cy="0"/>
          </a:xfrm>
          <a:prstGeom prst="line">
            <a:avLst/>
          </a:prstGeom>
          <a:noFill/>
          <a:ln w="12700" cap="flat">
            <a:solidFill>
              <a:srgbClr val="00206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9" name="Line 47"/>
          <p:cNvSpPr>
            <a:spLocks noChangeShapeType="1"/>
          </p:cNvSpPr>
          <p:nvPr/>
        </p:nvSpPr>
        <p:spPr bwMode="auto">
          <a:xfrm>
            <a:off x="4413478" y="3113090"/>
            <a:ext cx="1045297" cy="0"/>
          </a:xfrm>
          <a:prstGeom prst="line">
            <a:avLst/>
          </a:prstGeom>
          <a:noFill/>
          <a:ln w="12700" cap="flat">
            <a:solidFill>
              <a:srgbClr val="00206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 name="Line 50"/>
          <p:cNvSpPr>
            <a:spLocks noChangeShapeType="1"/>
          </p:cNvSpPr>
          <p:nvPr/>
        </p:nvSpPr>
        <p:spPr bwMode="auto">
          <a:xfrm>
            <a:off x="5598149" y="3113090"/>
            <a:ext cx="118467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56"/>
          <p:cNvSpPr>
            <a:spLocks/>
          </p:cNvSpPr>
          <p:nvPr/>
        </p:nvSpPr>
        <p:spPr bwMode="auto">
          <a:xfrm>
            <a:off x="4831597" y="2773197"/>
            <a:ext cx="209059" cy="142875"/>
          </a:xfrm>
          <a:custGeom>
            <a:avLst/>
            <a:gdLst>
              <a:gd name="T0" fmla="*/ 0 w 108"/>
              <a:gd name="T1" fmla="*/ 0 h 90"/>
              <a:gd name="T2" fmla="*/ 54 w 108"/>
              <a:gd name="T3" fmla="*/ 90 h 90"/>
              <a:gd name="T4" fmla="*/ 108 w 108"/>
              <a:gd name="T5" fmla="*/ 0 h 90"/>
              <a:gd name="T6" fmla="*/ 0 w 108"/>
              <a:gd name="T7" fmla="*/ 0 h 90"/>
            </a:gdLst>
            <a:ahLst/>
            <a:cxnLst>
              <a:cxn ang="0">
                <a:pos x="T0" y="T1"/>
              </a:cxn>
              <a:cxn ang="0">
                <a:pos x="T2" y="T3"/>
              </a:cxn>
              <a:cxn ang="0">
                <a:pos x="T4" y="T5"/>
              </a:cxn>
              <a:cxn ang="0">
                <a:pos x="T6" y="T7"/>
              </a:cxn>
            </a:cxnLst>
            <a:rect l="0" t="0" r="r" b="b"/>
            <a:pathLst>
              <a:path w="108" h="90">
                <a:moveTo>
                  <a:pt x="0" y="0"/>
                </a:moveTo>
                <a:lnTo>
                  <a:pt x="54" y="90"/>
                </a:lnTo>
                <a:lnTo>
                  <a:pt x="108" y="0"/>
                </a:lnTo>
                <a:lnTo>
                  <a:pt x="0" y="0"/>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0" name="Freeform 58"/>
          <p:cNvSpPr>
            <a:spLocks/>
          </p:cNvSpPr>
          <p:nvPr/>
        </p:nvSpPr>
        <p:spPr bwMode="auto">
          <a:xfrm>
            <a:off x="6097569" y="2773197"/>
            <a:ext cx="197445" cy="142875"/>
          </a:xfrm>
          <a:custGeom>
            <a:avLst/>
            <a:gdLst>
              <a:gd name="T0" fmla="*/ 0 w 102"/>
              <a:gd name="T1" fmla="*/ 0 h 90"/>
              <a:gd name="T2" fmla="*/ 48 w 102"/>
              <a:gd name="T3" fmla="*/ 90 h 90"/>
              <a:gd name="T4" fmla="*/ 102 w 102"/>
              <a:gd name="T5" fmla="*/ 0 h 90"/>
              <a:gd name="T6" fmla="*/ 0 w 102"/>
              <a:gd name="T7" fmla="*/ 0 h 90"/>
            </a:gdLst>
            <a:ahLst/>
            <a:cxnLst>
              <a:cxn ang="0">
                <a:pos x="T0" y="T1"/>
              </a:cxn>
              <a:cxn ang="0">
                <a:pos x="T2" y="T3"/>
              </a:cxn>
              <a:cxn ang="0">
                <a:pos x="T4" y="T5"/>
              </a:cxn>
              <a:cxn ang="0">
                <a:pos x="T6" y="T7"/>
              </a:cxn>
            </a:cxnLst>
            <a:rect l="0" t="0" r="r" b="b"/>
            <a:pathLst>
              <a:path w="102" h="90">
                <a:moveTo>
                  <a:pt x="0" y="0"/>
                </a:moveTo>
                <a:lnTo>
                  <a:pt x="48" y="90"/>
                </a:lnTo>
                <a:lnTo>
                  <a:pt x="102" y="0"/>
                </a:lnTo>
                <a:lnTo>
                  <a:pt x="0" y="0"/>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2" name="Freeform 60"/>
          <p:cNvSpPr>
            <a:spLocks/>
          </p:cNvSpPr>
          <p:nvPr/>
        </p:nvSpPr>
        <p:spPr bwMode="auto">
          <a:xfrm>
            <a:off x="0" y="4094165"/>
            <a:ext cx="6480844" cy="754063"/>
          </a:xfrm>
          <a:custGeom>
            <a:avLst/>
            <a:gdLst>
              <a:gd name="T0" fmla="*/ 0 w 558"/>
              <a:gd name="T1" fmla="*/ 79 h 79"/>
              <a:gd name="T2" fmla="*/ 230 w 558"/>
              <a:gd name="T3" fmla="*/ 79 h 79"/>
              <a:gd name="T4" fmla="*/ 267 w 558"/>
              <a:gd name="T5" fmla="*/ 72 h 79"/>
              <a:gd name="T6" fmla="*/ 412 w 558"/>
              <a:gd name="T7" fmla="*/ 19 h 79"/>
              <a:gd name="T8" fmla="*/ 520 w 558"/>
              <a:gd name="T9" fmla="*/ 3 h 79"/>
              <a:gd name="T10" fmla="*/ 558 w 558"/>
              <a:gd name="T11" fmla="*/ 11 h 79"/>
            </a:gdLst>
            <a:ahLst/>
            <a:cxnLst>
              <a:cxn ang="0">
                <a:pos x="T0" y="T1"/>
              </a:cxn>
              <a:cxn ang="0">
                <a:pos x="T2" y="T3"/>
              </a:cxn>
              <a:cxn ang="0">
                <a:pos x="T4" y="T5"/>
              </a:cxn>
              <a:cxn ang="0">
                <a:pos x="T6" y="T7"/>
              </a:cxn>
              <a:cxn ang="0">
                <a:pos x="T8" y="T9"/>
              </a:cxn>
              <a:cxn ang="0">
                <a:pos x="T10" y="T11"/>
              </a:cxn>
            </a:cxnLst>
            <a:rect l="0" t="0" r="r" b="b"/>
            <a:pathLst>
              <a:path w="558" h="79">
                <a:moveTo>
                  <a:pt x="0" y="79"/>
                </a:moveTo>
                <a:cubicBezTo>
                  <a:pt x="230" y="79"/>
                  <a:pt x="230" y="79"/>
                  <a:pt x="230" y="79"/>
                </a:cubicBezTo>
                <a:cubicBezTo>
                  <a:pt x="243" y="79"/>
                  <a:pt x="255" y="76"/>
                  <a:pt x="267" y="72"/>
                </a:cubicBezTo>
                <a:cubicBezTo>
                  <a:pt x="306" y="58"/>
                  <a:pt x="361" y="38"/>
                  <a:pt x="412" y="19"/>
                </a:cubicBezTo>
                <a:cubicBezTo>
                  <a:pt x="446" y="7"/>
                  <a:pt x="483" y="0"/>
                  <a:pt x="520" y="3"/>
                </a:cubicBezTo>
                <a:cubicBezTo>
                  <a:pt x="533" y="4"/>
                  <a:pt x="546" y="6"/>
                  <a:pt x="558" y="11"/>
                </a:cubicBezTo>
              </a:path>
            </a:pathLst>
          </a:custGeom>
          <a:noFill/>
          <a:ln w="4762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62"/>
          <p:cNvSpPr>
            <a:spLocks/>
          </p:cNvSpPr>
          <p:nvPr/>
        </p:nvSpPr>
        <p:spPr bwMode="auto">
          <a:xfrm>
            <a:off x="0" y="3551240"/>
            <a:ext cx="5214873" cy="1049338"/>
          </a:xfrm>
          <a:custGeom>
            <a:avLst/>
            <a:gdLst>
              <a:gd name="T0" fmla="*/ 0 w 449"/>
              <a:gd name="T1" fmla="*/ 110 h 110"/>
              <a:gd name="T2" fmla="*/ 120 w 449"/>
              <a:gd name="T3" fmla="*/ 110 h 110"/>
              <a:gd name="T4" fmla="*/ 163 w 449"/>
              <a:gd name="T5" fmla="*/ 103 h 110"/>
              <a:gd name="T6" fmla="*/ 449 w 449"/>
              <a:gd name="T7" fmla="*/ 0 h 110"/>
            </a:gdLst>
            <a:ahLst/>
            <a:cxnLst>
              <a:cxn ang="0">
                <a:pos x="T0" y="T1"/>
              </a:cxn>
              <a:cxn ang="0">
                <a:pos x="T2" y="T3"/>
              </a:cxn>
              <a:cxn ang="0">
                <a:pos x="T4" y="T5"/>
              </a:cxn>
              <a:cxn ang="0">
                <a:pos x="T6" y="T7"/>
              </a:cxn>
            </a:cxnLst>
            <a:rect l="0" t="0" r="r" b="b"/>
            <a:pathLst>
              <a:path w="449" h="110">
                <a:moveTo>
                  <a:pt x="0" y="110"/>
                </a:moveTo>
                <a:cubicBezTo>
                  <a:pt x="120" y="110"/>
                  <a:pt x="120" y="110"/>
                  <a:pt x="120" y="110"/>
                </a:cubicBezTo>
                <a:cubicBezTo>
                  <a:pt x="134" y="110"/>
                  <a:pt x="149" y="108"/>
                  <a:pt x="163" y="103"/>
                </a:cubicBezTo>
                <a:cubicBezTo>
                  <a:pt x="449" y="0"/>
                  <a:pt x="449" y="0"/>
                  <a:pt x="449" y="0"/>
                </a:cubicBezTo>
              </a:path>
            </a:pathLst>
          </a:custGeom>
          <a:noFill/>
          <a:ln w="476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1" name="TextBox 70"/>
          <p:cNvSpPr txBox="1"/>
          <p:nvPr/>
        </p:nvSpPr>
        <p:spPr>
          <a:xfrm>
            <a:off x="4378898" y="2941896"/>
            <a:ext cx="1079877" cy="153138"/>
          </a:xfrm>
          <a:prstGeom prst="rect">
            <a:avLst/>
          </a:prstGeom>
          <a:noFill/>
        </p:spPr>
        <p:txBody>
          <a:bodyPr wrap="square" lIns="0" tIns="0" rIns="0" bIns="72000" rtlCol="0" anchor="t">
            <a:noAutofit/>
          </a:bodyPr>
          <a:lstStyle/>
          <a:p>
            <a:pPr algn="ctr"/>
            <a:r>
              <a:rPr lang="en-GB" sz="900" dirty="0">
                <a:solidFill>
                  <a:srgbClr val="002060"/>
                </a:solidFill>
              </a:rPr>
              <a:t>WHO FC II-III</a:t>
            </a:r>
          </a:p>
        </p:txBody>
      </p:sp>
      <p:sp>
        <p:nvSpPr>
          <p:cNvPr id="72" name="TextBox 71"/>
          <p:cNvSpPr txBox="1"/>
          <p:nvPr/>
        </p:nvSpPr>
        <p:spPr>
          <a:xfrm>
            <a:off x="5598149" y="2943359"/>
            <a:ext cx="1316910" cy="177499"/>
          </a:xfrm>
          <a:prstGeom prst="rect">
            <a:avLst/>
          </a:prstGeom>
          <a:noFill/>
        </p:spPr>
        <p:txBody>
          <a:bodyPr wrap="square" lIns="0" tIns="0" rIns="0" bIns="72000" rtlCol="0" anchor="t">
            <a:noAutofit/>
          </a:bodyPr>
          <a:lstStyle/>
          <a:p>
            <a:pPr algn="ctr"/>
            <a:r>
              <a:rPr lang="en-GB" sz="900" dirty="0">
                <a:solidFill>
                  <a:srgbClr val="002060"/>
                </a:solidFill>
              </a:rPr>
              <a:t>WHO FC III-IV</a:t>
            </a:r>
          </a:p>
        </p:txBody>
      </p:sp>
      <p:sp>
        <p:nvSpPr>
          <p:cNvPr id="73" name="TextBox 72"/>
          <p:cNvSpPr txBox="1"/>
          <p:nvPr/>
        </p:nvSpPr>
        <p:spPr>
          <a:xfrm>
            <a:off x="4378898" y="2332093"/>
            <a:ext cx="2369341" cy="396000"/>
          </a:xfrm>
          <a:prstGeom prst="rect">
            <a:avLst/>
          </a:prstGeom>
          <a:noFill/>
        </p:spPr>
        <p:txBody>
          <a:bodyPr wrap="square" lIns="0" tIns="0" rIns="0" bIns="72000" rtlCol="0" anchor="b">
            <a:noAutofit/>
          </a:bodyPr>
          <a:lstStyle/>
          <a:p>
            <a:pPr algn="ctr"/>
            <a:r>
              <a:rPr lang="en-GB" sz="900" dirty="0">
                <a:solidFill>
                  <a:srgbClr val="002060"/>
                </a:solidFill>
              </a:rPr>
              <a:t>Current intervention</a:t>
            </a:r>
            <a:endParaRPr lang="en-GB" sz="800" dirty="0">
              <a:solidFill>
                <a:srgbClr val="002060"/>
              </a:solidFill>
            </a:endParaRPr>
          </a:p>
        </p:txBody>
      </p:sp>
      <p:sp>
        <p:nvSpPr>
          <p:cNvPr id="80" name="TextBox 79"/>
          <p:cNvSpPr txBox="1"/>
          <p:nvPr/>
        </p:nvSpPr>
        <p:spPr>
          <a:xfrm>
            <a:off x="126614" y="3167504"/>
            <a:ext cx="1218509" cy="396000"/>
          </a:xfrm>
          <a:prstGeom prst="rect">
            <a:avLst/>
          </a:prstGeom>
          <a:noFill/>
        </p:spPr>
        <p:txBody>
          <a:bodyPr wrap="square" lIns="0" tIns="0" rIns="0" bIns="72000" rtlCol="0" anchor="b">
            <a:noAutofit/>
          </a:bodyPr>
          <a:lstStyle/>
          <a:p>
            <a:pPr algn="ctr"/>
            <a:r>
              <a:rPr lang="en-GB" sz="900" dirty="0">
                <a:solidFill>
                  <a:srgbClr val="002060"/>
                </a:solidFill>
              </a:rPr>
              <a:t>Pulmonary vessels (100%)</a:t>
            </a:r>
          </a:p>
        </p:txBody>
      </p:sp>
      <p:sp>
        <p:nvSpPr>
          <p:cNvPr id="96" name="TextBox 95"/>
          <p:cNvSpPr txBox="1"/>
          <p:nvPr/>
        </p:nvSpPr>
        <p:spPr>
          <a:xfrm>
            <a:off x="1649378" y="2939354"/>
            <a:ext cx="1079877" cy="153138"/>
          </a:xfrm>
          <a:prstGeom prst="rect">
            <a:avLst/>
          </a:prstGeom>
          <a:noFill/>
        </p:spPr>
        <p:txBody>
          <a:bodyPr wrap="square" lIns="0" tIns="0" rIns="0" bIns="72000" rtlCol="0" anchor="t">
            <a:noAutofit/>
          </a:bodyPr>
          <a:lstStyle/>
          <a:p>
            <a:pPr algn="ctr"/>
            <a:r>
              <a:rPr lang="en-GB" sz="900" dirty="0">
                <a:solidFill>
                  <a:srgbClr val="002060"/>
                </a:solidFill>
              </a:rPr>
              <a:t>WHO FC I</a:t>
            </a:r>
          </a:p>
        </p:txBody>
      </p:sp>
      <p:sp>
        <p:nvSpPr>
          <p:cNvPr id="98" name="Text Placeholder 22"/>
          <p:cNvSpPr>
            <a:spLocks noGrp="1"/>
          </p:cNvSpPr>
          <p:nvPr>
            <p:ph type="body" sz="quarter" idx="16"/>
          </p:nvPr>
        </p:nvSpPr>
        <p:spPr>
          <a:xfrm>
            <a:off x="101767" y="5194290"/>
            <a:ext cx="6966460" cy="727098"/>
          </a:xfrm>
        </p:spPr>
        <p:txBody>
          <a:bodyPr/>
          <a:lstStyle/>
          <a:p>
            <a:r>
              <a:rPr lang="en-GB" dirty="0">
                <a:solidFill>
                  <a:srgbClr val="002060"/>
                </a:solidFill>
              </a:rPr>
              <a:t>Adapted from Austin et al, 2014</a:t>
            </a:r>
            <a:r>
              <a:rPr lang="en-GB" baseline="30000" dirty="0">
                <a:solidFill>
                  <a:srgbClr val="002060"/>
                </a:solidFill>
              </a:rPr>
              <a:t>1</a:t>
            </a:r>
          </a:p>
        </p:txBody>
      </p:sp>
      <p:sp>
        <p:nvSpPr>
          <p:cNvPr id="69" name="TextBox 68"/>
          <p:cNvSpPr txBox="1"/>
          <p:nvPr/>
        </p:nvSpPr>
        <p:spPr>
          <a:xfrm>
            <a:off x="1948940" y="5749034"/>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b="0" dirty="0">
                <a:solidFill>
                  <a:srgbClr val="002060"/>
                </a:solidFill>
              </a:rPr>
              <a:t>Abbreviations: FC, functional class; mPAP, mean pulmonary arterial pressure; PVR, pulmonary vascular resistance; WHO, World Health Organization.</a:t>
            </a:r>
          </a:p>
        </p:txBody>
      </p:sp>
      <p:sp>
        <p:nvSpPr>
          <p:cNvPr id="93" name="TextBox 92"/>
          <p:cNvSpPr txBox="1"/>
          <p:nvPr/>
        </p:nvSpPr>
        <p:spPr>
          <a:xfrm>
            <a:off x="7215990" y="4150531"/>
            <a:ext cx="1615191" cy="265056"/>
          </a:xfrm>
          <a:prstGeom prst="rect">
            <a:avLst/>
          </a:prstGeom>
          <a:noFill/>
        </p:spPr>
        <p:txBody>
          <a:bodyPr wrap="square" lIns="0" tIns="0" rIns="0" bIns="72000" rtlCol="0" anchor="ctr">
            <a:noAutofit/>
          </a:bodyPr>
          <a:lstStyle/>
          <a:p>
            <a:r>
              <a:rPr lang="en-GB" sz="1050" dirty="0">
                <a:solidFill>
                  <a:srgbClr val="002060"/>
                </a:solidFill>
              </a:rPr>
              <a:t>Symptom threshold</a:t>
            </a:r>
          </a:p>
        </p:txBody>
      </p:sp>
      <p:sp>
        <p:nvSpPr>
          <p:cNvPr id="97" name="TextBox 96"/>
          <p:cNvSpPr txBox="1"/>
          <p:nvPr/>
        </p:nvSpPr>
        <p:spPr>
          <a:xfrm>
            <a:off x="7215990" y="4583668"/>
            <a:ext cx="1615191" cy="265056"/>
          </a:xfrm>
          <a:prstGeom prst="rect">
            <a:avLst/>
          </a:prstGeom>
          <a:noFill/>
        </p:spPr>
        <p:txBody>
          <a:bodyPr wrap="square" lIns="0" tIns="0" rIns="0" bIns="72000" rtlCol="0" anchor="ctr">
            <a:noAutofit/>
          </a:bodyPr>
          <a:lstStyle/>
          <a:p>
            <a:r>
              <a:rPr lang="en-GB" sz="1050" dirty="0">
                <a:solidFill>
                  <a:srgbClr val="002060"/>
                </a:solidFill>
              </a:rPr>
              <a:t>Right heart failure</a:t>
            </a:r>
          </a:p>
        </p:txBody>
      </p:sp>
      <p:sp>
        <p:nvSpPr>
          <p:cNvPr id="81" name="Text Placeholder 22"/>
          <p:cNvSpPr>
            <a:spLocks noGrp="1"/>
          </p:cNvSpPr>
          <p:nvPr>
            <p:ph type="body" sz="quarter" idx="16"/>
          </p:nvPr>
        </p:nvSpPr>
        <p:spPr>
          <a:xfrm>
            <a:off x="1948941" y="6000750"/>
            <a:ext cx="6966460" cy="727098"/>
          </a:xfrm>
        </p:spPr>
        <p:txBody>
          <a:bodyPr/>
          <a:lstStyle/>
          <a:p>
            <a:r>
              <a:rPr lang="en-GB" dirty="0">
                <a:solidFill>
                  <a:srgbClr val="002060"/>
                </a:solidFill>
              </a:rPr>
              <a:t>References: 1. Austin et al. Ann Am Thorac Soc. 2014;11(Supplement 3):S178-S85. 2. Galie et al. Eur Respir J. 2015;46(4):903-75. 3. Hayes. J Asthma. 2007;44(1):19-22. 4. Wilkens et al. Respir Med. 2010;104(6):902-10. 5. Pulmonary Hypertension Association UK. 2017. Available at: http://www.phauk.org/content/uploads/2017/09/What-it-means-to-live-with-PH-today.pdf. 6. Pulmonary Hypertension Association of Canada. 2013. Available at: http://www.phacanada.ca/en/about-ph/boi-report/. 7. Jansa et al. BMC Pulm Med. 2014;14:45. 8. Humbert et al. Am J Respir Crit Care Med. 2006;173(9):1023-30. 9. Farber et al. Chest. 2015;148(4):1043-54. 10. Escribano-Subias et al. Eur Respir J. 2012;40(3):596-603. 11. Swedish Pulmonary Arterial Hypertension Registry. 2017. Available at: http://www.ucr.uu.se/spahr/arsrapporter.</a:t>
            </a:r>
          </a:p>
        </p:txBody>
      </p:sp>
      <p:sp>
        <p:nvSpPr>
          <p:cNvPr id="99" name="Isosceles Triangle 98">
            <a:extLst>
              <a:ext uri="{FF2B5EF4-FFF2-40B4-BE49-F238E27FC236}">
                <a16:creationId xmlns:a16="http://schemas.microsoft.com/office/drawing/2014/main" id="{D0A859E0-122E-4B50-B7FE-14E981D7FAFE}"/>
              </a:ext>
            </a:extLst>
          </p:cNvPr>
          <p:cNvSpPr/>
          <p:nvPr/>
        </p:nvSpPr>
        <p:spPr>
          <a:xfrm rot="16200000">
            <a:off x="3516735" y="1672933"/>
            <a:ext cx="1423006" cy="107524"/>
          </a:xfrm>
          <a:prstGeom prst="triangle">
            <a:avLst>
              <a:gd name="adj"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0" name="Isosceles Triangle 99">
            <a:extLst>
              <a:ext uri="{FF2B5EF4-FFF2-40B4-BE49-F238E27FC236}">
                <a16:creationId xmlns:a16="http://schemas.microsoft.com/office/drawing/2014/main" id="{6B29BE6E-E5E6-4138-896F-320BB5AEA0C8}"/>
              </a:ext>
            </a:extLst>
          </p:cNvPr>
          <p:cNvSpPr/>
          <p:nvPr/>
        </p:nvSpPr>
        <p:spPr>
          <a:xfrm rot="16200000">
            <a:off x="5536919" y="1672933"/>
            <a:ext cx="1423006" cy="107524"/>
          </a:xfrm>
          <a:prstGeom prst="triangle">
            <a:avLst>
              <a:gd name="adj"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1" name="Isosceles Triangle 100">
            <a:extLst>
              <a:ext uri="{FF2B5EF4-FFF2-40B4-BE49-F238E27FC236}">
                <a16:creationId xmlns:a16="http://schemas.microsoft.com/office/drawing/2014/main" id="{C25B9C5D-D567-4638-B663-9358531D27BD}"/>
              </a:ext>
            </a:extLst>
          </p:cNvPr>
          <p:cNvSpPr/>
          <p:nvPr/>
        </p:nvSpPr>
        <p:spPr>
          <a:xfrm rot="16200000">
            <a:off x="7466044" y="1683362"/>
            <a:ext cx="1423006" cy="107524"/>
          </a:xfrm>
          <a:prstGeom prst="triangle">
            <a:avLst>
              <a:gd name="adj"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4" name="Freeform 89">
            <a:extLst>
              <a:ext uri="{FF2B5EF4-FFF2-40B4-BE49-F238E27FC236}">
                <a16:creationId xmlns:a16="http://schemas.microsoft.com/office/drawing/2014/main" id="{F07FE57B-888C-44E7-8613-E9081C9BA778}"/>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spTree>
    <p:extLst>
      <p:ext uri="{BB962C8B-B14F-4D97-AF65-F5344CB8AC3E}">
        <p14:creationId xmlns:p14="http://schemas.microsoft.com/office/powerpoint/2010/main" val="2200772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Freeform 80">
            <a:extLst>
              <a:ext uri="{FF2B5EF4-FFF2-40B4-BE49-F238E27FC236}">
                <a16:creationId xmlns:a16="http://schemas.microsoft.com/office/drawing/2014/main" id="{44565898-1B6C-4E34-8137-B1C02DB009A3}"/>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b="1" dirty="0"/>
              <a:t>PAH</a:t>
            </a:r>
            <a:r>
              <a:rPr lang="en-GB" sz="1400" dirty="0"/>
              <a:t> mortality is associated with disease severity at diagnosis</a:t>
            </a:r>
            <a:r>
              <a:rPr lang="en-GB" sz="1400" baseline="30000" dirty="0"/>
              <a:t>1,2</a:t>
            </a:r>
            <a:endParaRPr lang="en-GB" sz="1400" b="1" baseline="30000" dirty="0">
              <a:solidFill>
                <a:schemeClr val="bg1"/>
              </a:solidFill>
            </a:endParaRPr>
          </a:p>
        </p:txBody>
      </p:sp>
      <p:sp>
        <p:nvSpPr>
          <p:cNvPr id="7" name="AutoShape 3"/>
          <p:cNvSpPr>
            <a:spLocks noChangeAspect="1" noChangeArrowheads="1" noTextEdit="1"/>
          </p:cNvSpPr>
          <p:nvPr/>
        </p:nvSpPr>
        <p:spPr bwMode="auto">
          <a:xfrm>
            <a:off x="7381904" y="2730957"/>
            <a:ext cx="4168775" cy="138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p:cNvSpPr>
          <p:nvPr/>
        </p:nvSpPr>
        <p:spPr bwMode="auto">
          <a:xfrm>
            <a:off x="7424767" y="2773555"/>
            <a:ext cx="4117975" cy="1339296"/>
          </a:xfrm>
          <a:custGeom>
            <a:avLst/>
            <a:gdLst>
              <a:gd name="T0" fmla="*/ 0 w 1045"/>
              <a:gd name="T1" fmla="*/ 0 h 316"/>
              <a:gd name="T2" fmla="*/ 12 w 1045"/>
              <a:gd name="T3" fmla="*/ 12 h 316"/>
              <a:gd name="T4" fmla="*/ 19 w 1045"/>
              <a:gd name="T5" fmla="*/ 34 h 316"/>
              <a:gd name="T6" fmla="*/ 29 w 1045"/>
              <a:gd name="T7" fmla="*/ 54 h 316"/>
              <a:gd name="T8" fmla="*/ 39 w 1045"/>
              <a:gd name="T9" fmla="*/ 72 h 316"/>
              <a:gd name="T10" fmla="*/ 55 w 1045"/>
              <a:gd name="T11" fmla="*/ 85 h 316"/>
              <a:gd name="T12" fmla="*/ 69 w 1045"/>
              <a:gd name="T13" fmla="*/ 94 h 316"/>
              <a:gd name="T14" fmla="*/ 94 w 1045"/>
              <a:gd name="T15" fmla="*/ 103 h 316"/>
              <a:gd name="T16" fmla="*/ 109 w 1045"/>
              <a:gd name="T17" fmla="*/ 118 h 316"/>
              <a:gd name="T18" fmla="*/ 120 w 1045"/>
              <a:gd name="T19" fmla="*/ 125 h 316"/>
              <a:gd name="T20" fmla="*/ 126 w 1045"/>
              <a:gd name="T21" fmla="*/ 130 h 316"/>
              <a:gd name="T22" fmla="*/ 171 w 1045"/>
              <a:gd name="T23" fmla="*/ 130 h 316"/>
              <a:gd name="T24" fmla="*/ 179 w 1045"/>
              <a:gd name="T25" fmla="*/ 140 h 316"/>
              <a:gd name="T26" fmla="*/ 189 w 1045"/>
              <a:gd name="T27" fmla="*/ 152 h 316"/>
              <a:gd name="T28" fmla="*/ 202 w 1045"/>
              <a:gd name="T29" fmla="*/ 162 h 316"/>
              <a:gd name="T30" fmla="*/ 216 w 1045"/>
              <a:gd name="T31" fmla="*/ 162 h 316"/>
              <a:gd name="T32" fmla="*/ 228 w 1045"/>
              <a:gd name="T33" fmla="*/ 173 h 316"/>
              <a:gd name="T34" fmla="*/ 242 w 1045"/>
              <a:gd name="T35" fmla="*/ 187 h 316"/>
              <a:gd name="T36" fmla="*/ 273 w 1045"/>
              <a:gd name="T37" fmla="*/ 187 h 316"/>
              <a:gd name="T38" fmla="*/ 284 w 1045"/>
              <a:gd name="T39" fmla="*/ 194 h 316"/>
              <a:gd name="T40" fmla="*/ 304 w 1045"/>
              <a:gd name="T41" fmla="*/ 194 h 316"/>
              <a:gd name="T42" fmla="*/ 322 w 1045"/>
              <a:gd name="T43" fmla="*/ 200 h 316"/>
              <a:gd name="T44" fmla="*/ 331 w 1045"/>
              <a:gd name="T45" fmla="*/ 211 h 316"/>
              <a:gd name="T46" fmla="*/ 364 w 1045"/>
              <a:gd name="T47" fmla="*/ 211 h 316"/>
              <a:gd name="T48" fmla="*/ 381 w 1045"/>
              <a:gd name="T49" fmla="*/ 218 h 316"/>
              <a:gd name="T50" fmla="*/ 418 w 1045"/>
              <a:gd name="T51" fmla="*/ 218 h 316"/>
              <a:gd name="T52" fmla="*/ 428 w 1045"/>
              <a:gd name="T53" fmla="*/ 230 h 316"/>
              <a:gd name="T54" fmla="*/ 438 w 1045"/>
              <a:gd name="T55" fmla="*/ 240 h 316"/>
              <a:gd name="T56" fmla="*/ 438 w 1045"/>
              <a:gd name="T57" fmla="*/ 252 h 316"/>
              <a:gd name="T58" fmla="*/ 453 w 1045"/>
              <a:gd name="T59" fmla="*/ 259 h 316"/>
              <a:gd name="T60" fmla="*/ 467 w 1045"/>
              <a:gd name="T61" fmla="*/ 266 h 316"/>
              <a:gd name="T62" fmla="*/ 511 w 1045"/>
              <a:gd name="T63" fmla="*/ 266 h 316"/>
              <a:gd name="T64" fmla="*/ 523 w 1045"/>
              <a:gd name="T65" fmla="*/ 278 h 316"/>
              <a:gd name="T66" fmla="*/ 659 w 1045"/>
              <a:gd name="T67" fmla="*/ 278 h 316"/>
              <a:gd name="T68" fmla="*/ 671 w 1045"/>
              <a:gd name="T69" fmla="*/ 285 h 316"/>
              <a:gd name="T70" fmla="*/ 723 w 1045"/>
              <a:gd name="T71" fmla="*/ 285 h 316"/>
              <a:gd name="T72" fmla="*/ 731 w 1045"/>
              <a:gd name="T73" fmla="*/ 292 h 316"/>
              <a:gd name="T74" fmla="*/ 772 w 1045"/>
              <a:gd name="T75" fmla="*/ 292 h 316"/>
              <a:gd name="T76" fmla="*/ 781 w 1045"/>
              <a:gd name="T77" fmla="*/ 301 h 316"/>
              <a:gd name="T78" fmla="*/ 1031 w 1045"/>
              <a:gd name="T79" fmla="*/ 301 h 316"/>
              <a:gd name="T80" fmla="*/ 1045 w 1045"/>
              <a:gd name="T81" fmla="*/ 305 h 316"/>
              <a:gd name="T82" fmla="*/ 1045 w 1045"/>
              <a:gd name="T83"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5" h="316">
                <a:moveTo>
                  <a:pt x="0" y="0"/>
                </a:moveTo>
                <a:cubicBezTo>
                  <a:pt x="12" y="12"/>
                  <a:pt x="12" y="12"/>
                  <a:pt x="12" y="12"/>
                </a:cubicBezTo>
                <a:cubicBezTo>
                  <a:pt x="19" y="34"/>
                  <a:pt x="19" y="34"/>
                  <a:pt x="19" y="34"/>
                </a:cubicBezTo>
                <a:cubicBezTo>
                  <a:pt x="29" y="54"/>
                  <a:pt x="29" y="54"/>
                  <a:pt x="29" y="54"/>
                </a:cubicBezTo>
                <a:cubicBezTo>
                  <a:pt x="39" y="72"/>
                  <a:pt x="39" y="72"/>
                  <a:pt x="39" y="72"/>
                </a:cubicBezTo>
                <a:cubicBezTo>
                  <a:pt x="55" y="85"/>
                  <a:pt x="55" y="85"/>
                  <a:pt x="55" y="85"/>
                </a:cubicBezTo>
                <a:cubicBezTo>
                  <a:pt x="69" y="94"/>
                  <a:pt x="69" y="94"/>
                  <a:pt x="69" y="94"/>
                </a:cubicBezTo>
                <a:cubicBezTo>
                  <a:pt x="94" y="103"/>
                  <a:pt x="94" y="103"/>
                  <a:pt x="94" y="103"/>
                </a:cubicBezTo>
                <a:cubicBezTo>
                  <a:pt x="109" y="118"/>
                  <a:pt x="109" y="118"/>
                  <a:pt x="109" y="118"/>
                </a:cubicBezTo>
                <a:cubicBezTo>
                  <a:pt x="120" y="125"/>
                  <a:pt x="120" y="125"/>
                  <a:pt x="120" y="125"/>
                </a:cubicBezTo>
                <a:cubicBezTo>
                  <a:pt x="126" y="130"/>
                  <a:pt x="126" y="130"/>
                  <a:pt x="126" y="130"/>
                </a:cubicBezTo>
                <a:cubicBezTo>
                  <a:pt x="171" y="130"/>
                  <a:pt x="171" y="130"/>
                  <a:pt x="171" y="130"/>
                </a:cubicBezTo>
                <a:cubicBezTo>
                  <a:pt x="179" y="140"/>
                  <a:pt x="179" y="140"/>
                  <a:pt x="179" y="140"/>
                </a:cubicBezTo>
                <a:cubicBezTo>
                  <a:pt x="189" y="152"/>
                  <a:pt x="189" y="152"/>
                  <a:pt x="189" y="152"/>
                </a:cubicBezTo>
                <a:cubicBezTo>
                  <a:pt x="202" y="162"/>
                  <a:pt x="202" y="162"/>
                  <a:pt x="202" y="162"/>
                </a:cubicBezTo>
                <a:cubicBezTo>
                  <a:pt x="216" y="162"/>
                  <a:pt x="216" y="162"/>
                  <a:pt x="216" y="162"/>
                </a:cubicBezTo>
                <a:cubicBezTo>
                  <a:pt x="228" y="173"/>
                  <a:pt x="228" y="173"/>
                  <a:pt x="228" y="173"/>
                </a:cubicBezTo>
                <a:cubicBezTo>
                  <a:pt x="242" y="187"/>
                  <a:pt x="242" y="187"/>
                  <a:pt x="242" y="187"/>
                </a:cubicBezTo>
                <a:cubicBezTo>
                  <a:pt x="273" y="187"/>
                  <a:pt x="273" y="187"/>
                  <a:pt x="273" y="187"/>
                </a:cubicBezTo>
                <a:cubicBezTo>
                  <a:pt x="284" y="194"/>
                  <a:pt x="284" y="194"/>
                  <a:pt x="284" y="194"/>
                </a:cubicBezTo>
                <a:cubicBezTo>
                  <a:pt x="304" y="194"/>
                  <a:pt x="304" y="194"/>
                  <a:pt x="304" y="194"/>
                </a:cubicBezTo>
                <a:cubicBezTo>
                  <a:pt x="322" y="200"/>
                  <a:pt x="322" y="200"/>
                  <a:pt x="322" y="200"/>
                </a:cubicBezTo>
                <a:cubicBezTo>
                  <a:pt x="331" y="211"/>
                  <a:pt x="331" y="211"/>
                  <a:pt x="331" y="211"/>
                </a:cubicBezTo>
                <a:cubicBezTo>
                  <a:pt x="364" y="211"/>
                  <a:pt x="364" y="211"/>
                  <a:pt x="364" y="211"/>
                </a:cubicBezTo>
                <a:cubicBezTo>
                  <a:pt x="381" y="218"/>
                  <a:pt x="381" y="218"/>
                  <a:pt x="381" y="218"/>
                </a:cubicBezTo>
                <a:cubicBezTo>
                  <a:pt x="418" y="218"/>
                  <a:pt x="418" y="218"/>
                  <a:pt x="418" y="218"/>
                </a:cubicBezTo>
                <a:cubicBezTo>
                  <a:pt x="428" y="230"/>
                  <a:pt x="428" y="230"/>
                  <a:pt x="428" y="230"/>
                </a:cubicBezTo>
                <a:cubicBezTo>
                  <a:pt x="438" y="240"/>
                  <a:pt x="438" y="240"/>
                  <a:pt x="438" y="240"/>
                </a:cubicBezTo>
                <a:cubicBezTo>
                  <a:pt x="438" y="252"/>
                  <a:pt x="438" y="252"/>
                  <a:pt x="438" y="252"/>
                </a:cubicBezTo>
                <a:cubicBezTo>
                  <a:pt x="453" y="259"/>
                  <a:pt x="453" y="259"/>
                  <a:pt x="453" y="259"/>
                </a:cubicBezTo>
                <a:cubicBezTo>
                  <a:pt x="467" y="266"/>
                  <a:pt x="467" y="266"/>
                  <a:pt x="467" y="266"/>
                </a:cubicBezTo>
                <a:cubicBezTo>
                  <a:pt x="467" y="266"/>
                  <a:pt x="509" y="260"/>
                  <a:pt x="511" y="266"/>
                </a:cubicBezTo>
                <a:cubicBezTo>
                  <a:pt x="513" y="271"/>
                  <a:pt x="523" y="278"/>
                  <a:pt x="523" y="278"/>
                </a:cubicBezTo>
                <a:cubicBezTo>
                  <a:pt x="659" y="278"/>
                  <a:pt x="659" y="278"/>
                  <a:pt x="659" y="278"/>
                </a:cubicBezTo>
                <a:cubicBezTo>
                  <a:pt x="671" y="285"/>
                  <a:pt x="671" y="285"/>
                  <a:pt x="671" y="285"/>
                </a:cubicBezTo>
                <a:cubicBezTo>
                  <a:pt x="723" y="285"/>
                  <a:pt x="723" y="285"/>
                  <a:pt x="723" y="285"/>
                </a:cubicBezTo>
                <a:cubicBezTo>
                  <a:pt x="731" y="292"/>
                  <a:pt x="731" y="292"/>
                  <a:pt x="731" y="292"/>
                </a:cubicBezTo>
                <a:cubicBezTo>
                  <a:pt x="772" y="292"/>
                  <a:pt x="772" y="292"/>
                  <a:pt x="772" y="292"/>
                </a:cubicBezTo>
                <a:cubicBezTo>
                  <a:pt x="781" y="301"/>
                  <a:pt x="781" y="301"/>
                  <a:pt x="781" y="301"/>
                </a:cubicBezTo>
                <a:cubicBezTo>
                  <a:pt x="1031" y="301"/>
                  <a:pt x="1031" y="301"/>
                  <a:pt x="1031" y="301"/>
                </a:cubicBezTo>
                <a:cubicBezTo>
                  <a:pt x="1045" y="305"/>
                  <a:pt x="1045" y="305"/>
                  <a:pt x="1045" y="305"/>
                </a:cubicBezTo>
                <a:cubicBezTo>
                  <a:pt x="1045" y="316"/>
                  <a:pt x="1045" y="316"/>
                  <a:pt x="1045" y="316"/>
                </a:cubicBezTo>
              </a:path>
            </a:pathLst>
          </a:custGeom>
          <a:noFill/>
          <a:ln w="25400" cap="flat">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p:nvSpPr>
        <p:spPr bwMode="auto">
          <a:xfrm>
            <a:off x="7381904" y="2739477"/>
            <a:ext cx="4160838" cy="996804"/>
          </a:xfrm>
          <a:custGeom>
            <a:avLst/>
            <a:gdLst>
              <a:gd name="T0" fmla="*/ 2621 w 2621"/>
              <a:gd name="T1" fmla="*/ 585 h 585"/>
              <a:gd name="T2" fmla="*/ 2591 w 2621"/>
              <a:gd name="T3" fmla="*/ 565 h 585"/>
              <a:gd name="T4" fmla="*/ 2529 w 2621"/>
              <a:gd name="T5" fmla="*/ 542 h 585"/>
              <a:gd name="T6" fmla="*/ 2432 w 2621"/>
              <a:gd name="T7" fmla="*/ 542 h 585"/>
              <a:gd name="T8" fmla="*/ 2187 w 2621"/>
              <a:gd name="T9" fmla="*/ 527 h 585"/>
              <a:gd name="T10" fmla="*/ 2120 w 2621"/>
              <a:gd name="T11" fmla="*/ 510 h 585"/>
              <a:gd name="T12" fmla="*/ 2053 w 2621"/>
              <a:gd name="T13" fmla="*/ 510 h 585"/>
              <a:gd name="T14" fmla="*/ 1991 w 2621"/>
              <a:gd name="T15" fmla="*/ 478 h 585"/>
              <a:gd name="T16" fmla="*/ 1700 w 2621"/>
              <a:gd name="T17" fmla="*/ 460 h 585"/>
              <a:gd name="T18" fmla="*/ 1653 w 2621"/>
              <a:gd name="T19" fmla="*/ 435 h 585"/>
              <a:gd name="T20" fmla="*/ 1512 w 2621"/>
              <a:gd name="T21" fmla="*/ 413 h 585"/>
              <a:gd name="T22" fmla="*/ 1452 w 2621"/>
              <a:gd name="T23" fmla="*/ 398 h 585"/>
              <a:gd name="T24" fmla="*/ 1325 w 2621"/>
              <a:gd name="T25" fmla="*/ 381 h 585"/>
              <a:gd name="T26" fmla="*/ 1176 w 2621"/>
              <a:gd name="T27" fmla="*/ 358 h 585"/>
              <a:gd name="T28" fmla="*/ 1047 w 2621"/>
              <a:gd name="T29" fmla="*/ 336 h 585"/>
              <a:gd name="T30" fmla="*/ 931 w 2621"/>
              <a:gd name="T31" fmla="*/ 299 h 585"/>
              <a:gd name="T32" fmla="*/ 844 w 2621"/>
              <a:gd name="T33" fmla="*/ 269 h 585"/>
              <a:gd name="T34" fmla="*/ 700 w 2621"/>
              <a:gd name="T35" fmla="*/ 229 h 585"/>
              <a:gd name="T36" fmla="*/ 601 w 2621"/>
              <a:gd name="T37" fmla="*/ 199 h 585"/>
              <a:gd name="T38" fmla="*/ 554 w 2621"/>
              <a:gd name="T39" fmla="*/ 174 h 585"/>
              <a:gd name="T40" fmla="*/ 447 w 2621"/>
              <a:gd name="T41" fmla="*/ 157 h 585"/>
              <a:gd name="T42" fmla="*/ 380 w 2621"/>
              <a:gd name="T43" fmla="*/ 144 h 585"/>
              <a:gd name="T44" fmla="*/ 248 w 2621"/>
              <a:gd name="T45" fmla="*/ 99 h 585"/>
              <a:gd name="T46" fmla="*/ 0 w 2621"/>
              <a:gd name="T4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1" h="585">
                <a:moveTo>
                  <a:pt x="2621" y="585"/>
                </a:moveTo>
                <a:lnTo>
                  <a:pt x="2591" y="565"/>
                </a:lnTo>
                <a:lnTo>
                  <a:pt x="2529" y="542"/>
                </a:lnTo>
                <a:lnTo>
                  <a:pt x="2432" y="542"/>
                </a:lnTo>
                <a:lnTo>
                  <a:pt x="2187" y="527"/>
                </a:lnTo>
                <a:lnTo>
                  <a:pt x="2120" y="510"/>
                </a:lnTo>
                <a:lnTo>
                  <a:pt x="2053" y="510"/>
                </a:lnTo>
                <a:lnTo>
                  <a:pt x="1991" y="478"/>
                </a:lnTo>
                <a:lnTo>
                  <a:pt x="1700" y="460"/>
                </a:lnTo>
                <a:lnTo>
                  <a:pt x="1653" y="435"/>
                </a:lnTo>
                <a:lnTo>
                  <a:pt x="1512" y="413"/>
                </a:lnTo>
                <a:lnTo>
                  <a:pt x="1452" y="398"/>
                </a:lnTo>
                <a:lnTo>
                  <a:pt x="1325" y="381"/>
                </a:lnTo>
                <a:lnTo>
                  <a:pt x="1176" y="358"/>
                </a:lnTo>
                <a:lnTo>
                  <a:pt x="1047" y="336"/>
                </a:lnTo>
                <a:lnTo>
                  <a:pt x="931" y="299"/>
                </a:lnTo>
                <a:lnTo>
                  <a:pt x="844" y="269"/>
                </a:lnTo>
                <a:lnTo>
                  <a:pt x="700" y="229"/>
                </a:lnTo>
                <a:lnTo>
                  <a:pt x="601" y="199"/>
                </a:lnTo>
                <a:lnTo>
                  <a:pt x="554" y="174"/>
                </a:lnTo>
                <a:lnTo>
                  <a:pt x="447" y="157"/>
                </a:lnTo>
                <a:lnTo>
                  <a:pt x="380" y="144"/>
                </a:lnTo>
                <a:lnTo>
                  <a:pt x="248" y="99"/>
                </a:lnTo>
                <a:lnTo>
                  <a:pt x="0" y="0"/>
                </a:lnTo>
              </a:path>
            </a:pathLst>
          </a:custGeom>
          <a:noFill/>
          <a:ln w="25400" cap="flat">
            <a:solidFill>
              <a:schemeClr val="accent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8"/>
          <p:cNvSpPr>
            <a:spLocks/>
          </p:cNvSpPr>
          <p:nvPr/>
        </p:nvSpPr>
        <p:spPr bwMode="auto">
          <a:xfrm>
            <a:off x="7461279" y="2739477"/>
            <a:ext cx="4081463" cy="703727"/>
          </a:xfrm>
          <a:custGeom>
            <a:avLst/>
            <a:gdLst>
              <a:gd name="T0" fmla="*/ 2571 w 2571"/>
              <a:gd name="T1" fmla="*/ 413 h 413"/>
              <a:gd name="T2" fmla="*/ 1965 w 2571"/>
              <a:gd name="T3" fmla="*/ 398 h 413"/>
              <a:gd name="T4" fmla="*/ 1896 w 2571"/>
              <a:gd name="T5" fmla="*/ 378 h 413"/>
              <a:gd name="T6" fmla="*/ 1812 w 2571"/>
              <a:gd name="T7" fmla="*/ 378 h 413"/>
              <a:gd name="T8" fmla="*/ 1764 w 2571"/>
              <a:gd name="T9" fmla="*/ 341 h 413"/>
              <a:gd name="T10" fmla="*/ 1673 w 2571"/>
              <a:gd name="T11" fmla="*/ 341 h 413"/>
              <a:gd name="T12" fmla="*/ 1620 w 2571"/>
              <a:gd name="T13" fmla="*/ 321 h 413"/>
              <a:gd name="T14" fmla="*/ 1432 w 2571"/>
              <a:gd name="T15" fmla="*/ 321 h 413"/>
              <a:gd name="T16" fmla="*/ 1335 w 2571"/>
              <a:gd name="T17" fmla="*/ 306 h 413"/>
              <a:gd name="T18" fmla="*/ 1241 w 2571"/>
              <a:gd name="T19" fmla="*/ 306 h 413"/>
              <a:gd name="T20" fmla="*/ 1156 w 2571"/>
              <a:gd name="T21" fmla="*/ 294 h 413"/>
              <a:gd name="T22" fmla="*/ 1027 w 2571"/>
              <a:gd name="T23" fmla="*/ 294 h 413"/>
              <a:gd name="T24" fmla="*/ 935 w 2571"/>
              <a:gd name="T25" fmla="*/ 279 h 413"/>
              <a:gd name="T26" fmla="*/ 871 w 2571"/>
              <a:gd name="T27" fmla="*/ 249 h 413"/>
              <a:gd name="T28" fmla="*/ 769 w 2571"/>
              <a:gd name="T29" fmla="*/ 249 h 413"/>
              <a:gd name="T30" fmla="*/ 744 w 2571"/>
              <a:gd name="T31" fmla="*/ 224 h 413"/>
              <a:gd name="T32" fmla="*/ 700 w 2571"/>
              <a:gd name="T33" fmla="*/ 224 h 413"/>
              <a:gd name="T34" fmla="*/ 665 w 2571"/>
              <a:gd name="T35" fmla="*/ 182 h 413"/>
              <a:gd name="T36" fmla="*/ 620 w 2571"/>
              <a:gd name="T37" fmla="*/ 164 h 413"/>
              <a:gd name="T38" fmla="*/ 553 w 2571"/>
              <a:gd name="T39" fmla="*/ 164 h 413"/>
              <a:gd name="T40" fmla="*/ 471 w 2571"/>
              <a:gd name="T41" fmla="*/ 144 h 413"/>
              <a:gd name="T42" fmla="*/ 441 w 2571"/>
              <a:gd name="T43" fmla="*/ 117 h 413"/>
              <a:gd name="T44" fmla="*/ 377 w 2571"/>
              <a:gd name="T45" fmla="*/ 95 h 413"/>
              <a:gd name="T46" fmla="*/ 295 w 2571"/>
              <a:gd name="T47" fmla="*/ 95 h 413"/>
              <a:gd name="T48" fmla="*/ 248 w 2571"/>
              <a:gd name="T49" fmla="*/ 70 h 413"/>
              <a:gd name="T50" fmla="*/ 183 w 2571"/>
              <a:gd name="T51" fmla="*/ 50 h 413"/>
              <a:gd name="T52" fmla="*/ 144 w 2571"/>
              <a:gd name="T53" fmla="*/ 37 h 413"/>
              <a:gd name="T54" fmla="*/ 62 w 2571"/>
              <a:gd name="T55" fmla="*/ 20 h 413"/>
              <a:gd name="T56" fmla="*/ 0 w 2571"/>
              <a:gd name="T57"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1" h="413">
                <a:moveTo>
                  <a:pt x="2571" y="413"/>
                </a:moveTo>
                <a:lnTo>
                  <a:pt x="1965" y="398"/>
                </a:lnTo>
                <a:lnTo>
                  <a:pt x="1896" y="378"/>
                </a:lnTo>
                <a:lnTo>
                  <a:pt x="1812" y="378"/>
                </a:lnTo>
                <a:lnTo>
                  <a:pt x="1764" y="341"/>
                </a:lnTo>
                <a:lnTo>
                  <a:pt x="1673" y="341"/>
                </a:lnTo>
                <a:lnTo>
                  <a:pt x="1620" y="321"/>
                </a:lnTo>
                <a:lnTo>
                  <a:pt x="1432" y="321"/>
                </a:lnTo>
                <a:lnTo>
                  <a:pt x="1335" y="306"/>
                </a:lnTo>
                <a:lnTo>
                  <a:pt x="1241" y="306"/>
                </a:lnTo>
                <a:lnTo>
                  <a:pt x="1156" y="294"/>
                </a:lnTo>
                <a:lnTo>
                  <a:pt x="1027" y="294"/>
                </a:lnTo>
                <a:lnTo>
                  <a:pt x="935" y="279"/>
                </a:lnTo>
                <a:lnTo>
                  <a:pt x="871" y="249"/>
                </a:lnTo>
                <a:lnTo>
                  <a:pt x="769" y="249"/>
                </a:lnTo>
                <a:lnTo>
                  <a:pt x="744" y="224"/>
                </a:lnTo>
                <a:lnTo>
                  <a:pt x="700" y="224"/>
                </a:lnTo>
                <a:lnTo>
                  <a:pt x="665" y="182"/>
                </a:lnTo>
                <a:lnTo>
                  <a:pt x="620" y="164"/>
                </a:lnTo>
                <a:lnTo>
                  <a:pt x="553" y="164"/>
                </a:lnTo>
                <a:lnTo>
                  <a:pt x="471" y="144"/>
                </a:lnTo>
                <a:lnTo>
                  <a:pt x="441" y="117"/>
                </a:lnTo>
                <a:lnTo>
                  <a:pt x="377" y="95"/>
                </a:lnTo>
                <a:lnTo>
                  <a:pt x="295" y="95"/>
                </a:lnTo>
                <a:lnTo>
                  <a:pt x="248" y="70"/>
                </a:lnTo>
                <a:lnTo>
                  <a:pt x="183" y="50"/>
                </a:lnTo>
                <a:lnTo>
                  <a:pt x="144" y="37"/>
                </a:lnTo>
                <a:lnTo>
                  <a:pt x="62" y="20"/>
                </a:lnTo>
                <a:lnTo>
                  <a:pt x="0" y="0"/>
                </a:lnTo>
              </a:path>
            </a:pathLst>
          </a:custGeom>
          <a:noFill/>
          <a:ln w="25400"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ext Placeholder 10"/>
          <p:cNvSpPr>
            <a:spLocks noGrp="1"/>
          </p:cNvSpPr>
          <p:nvPr>
            <p:ph type="body" sz="quarter" idx="16"/>
          </p:nvPr>
        </p:nvSpPr>
        <p:spPr/>
        <p:txBody>
          <a:bodyPr/>
          <a:lstStyle/>
          <a:p>
            <a:r>
              <a:rPr lang="en-GB" dirty="0">
                <a:solidFill>
                  <a:srgbClr val="002060"/>
                </a:solidFill>
              </a:rPr>
              <a:t>References: 1. Farber et al. Chest. 2015;148(4):1043-54. 2. Dufour et al. Pulmonary Arterial Hypertension (PAH) Episodes of Care: Survival Analysis of PAH Patients Based on World Health Organization (WHO) Functional Class (FC). Presented at the Academy of Managed Care Pharmacy &amp; Speciality Pharmacy Annual Meeting 2016. </a:t>
            </a:r>
          </a:p>
        </p:txBody>
      </p:sp>
      <p:sp>
        <p:nvSpPr>
          <p:cNvPr id="66" name="TextBox 65"/>
          <p:cNvSpPr txBox="1"/>
          <p:nvPr/>
        </p:nvSpPr>
        <p:spPr>
          <a:xfrm>
            <a:off x="53075" y="2063005"/>
            <a:ext cx="2062158" cy="307777"/>
          </a:xfrm>
          <a:prstGeom prst="rect">
            <a:avLst/>
          </a:prstGeom>
          <a:noFill/>
          <a:ln>
            <a:noFill/>
          </a:ln>
        </p:spPr>
        <p:txBody>
          <a:bodyPr wrap="square" rtlCol="0">
            <a:spAutoFit/>
          </a:bodyPr>
          <a:lstStyle/>
          <a:p>
            <a:r>
              <a:rPr lang="en-GB" sz="1400" dirty="0">
                <a:solidFill>
                  <a:srgbClr val="002060"/>
                </a:solidFill>
              </a:rPr>
              <a:t>WHO-FC at diagnosis</a:t>
            </a:r>
            <a:r>
              <a:rPr lang="en-GB" sz="1400" baseline="30000" dirty="0">
                <a:solidFill>
                  <a:srgbClr val="002060"/>
                </a:solidFill>
              </a:rPr>
              <a:t>1</a:t>
            </a:r>
          </a:p>
        </p:txBody>
      </p:sp>
      <p:sp>
        <p:nvSpPr>
          <p:cNvPr id="15" name="Text Placeholder 10"/>
          <p:cNvSpPr>
            <a:spLocks noGrp="1"/>
          </p:cNvSpPr>
          <p:nvPr>
            <p:ph type="body" sz="quarter" idx="16"/>
          </p:nvPr>
        </p:nvSpPr>
        <p:spPr>
          <a:xfrm>
            <a:off x="475441" y="5618424"/>
            <a:ext cx="5137568" cy="205281"/>
          </a:xfrm>
        </p:spPr>
        <p:txBody>
          <a:bodyPr anchor="t"/>
          <a:lstStyle/>
          <a:p>
            <a:r>
              <a:rPr lang="en-GB" sz="800" dirty="0">
                <a:solidFill>
                  <a:srgbClr val="002060"/>
                </a:solidFill>
              </a:rPr>
              <a:t>Subgroup of newly diagnosed patients in the REVEAL (US) registry enrolled between 2006–2009 (n=710)</a:t>
            </a:r>
          </a:p>
        </p:txBody>
      </p:sp>
      <p:sp>
        <p:nvSpPr>
          <p:cNvPr id="38" name="TextBox 37"/>
          <p:cNvSpPr txBox="1"/>
          <p:nvPr/>
        </p:nvSpPr>
        <p:spPr>
          <a:xfrm>
            <a:off x="10332931" y="4055447"/>
            <a:ext cx="951923" cy="184666"/>
          </a:xfrm>
          <a:prstGeom prst="rect">
            <a:avLst/>
          </a:prstGeom>
          <a:noFill/>
          <a:ln>
            <a:noFill/>
          </a:ln>
        </p:spPr>
        <p:txBody>
          <a:bodyPr wrap="square" lIns="0" tIns="0" rIns="0" bIns="0" rtlCol="0">
            <a:spAutoFit/>
          </a:bodyPr>
          <a:lstStyle/>
          <a:p>
            <a:pPr algn="r"/>
            <a:r>
              <a:rPr lang="en-GB" sz="1200" dirty="0">
                <a:solidFill>
                  <a:srgbClr val="002060"/>
                </a:solidFill>
              </a:rPr>
              <a:t>FC IV</a:t>
            </a:r>
            <a:endParaRPr lang="en-GB" sz="1200" baseline="30000" dirty="0">
              <a:solidFill>
                <a:srgbClr val="002060"/>
              </a:solidFill>
            </a:endParaRPr>
          </a:p>
        </p:txBody>
      </p:sp>
      <p:sp>
        <p:nvSpPr>
          <p:cNvPr id="42" name="TextBox 41"/>
          <p:cNvSpPr txBox="1"/>
          <p:nvPr/>
        </p:nvSpPr>
        <p:spPr>
          <a:xfrm>
            <a:off x="10332931" y="3237716"/>
            <a:ext cx="951923" cy="184666"/>
          </a:xfrm>
          <a:prstGeom prst="rect">
            <a:avLst/>
          </a:prstGeom>
          <a:noFill/>
          <a:ln>
            <a:noFill/>
          </a:ln>
        </p:spPr>
        <p:txBody>
          <a:bodyPr wrap="square" lIns="0" tIns="0" rIns="0" bIns="0" rtlCol="0">
            <a:spAutoFit/>
          </a:bodyPr>
          <a:lstStyle/>
          <a:p>
            <a:pPr algn="r"/>
            <a:r>
              <a:rPr lang="en-GB" sz="1200" dirty="0">
                <a:solidFill>
                  <a:srgbClr val="0070C0"/>
                </a:solidFill>
              </a:rPr>
              <a:t>FC II</a:t>
            </a:r>
            <a:endParaRPr lang="en-GB" sz="1200" baseline="30000" dirty="0">
              <a:solidFill>
                <a:srgbClr val="0070C0"/>
              </a:solidFill>
            </a:endParaRPr>
          </a:p>
        </p:txBody>
      </p:sp>
      <p:sp>
        <p:nvSpPr>
          <p:cNvPr id="45" name="TextBox 44"/>
          <p:cNvSpPr txBox="1"/>
          <p:nvPr/>
        </p:nvSpPr>
        <p:spPr>
          <a:xfrm>
            <a:off x="10332931" y="3655022"/>
            <a:ext cx="951923" cy="184666"/>
          </a:xfrm>
          <a:prstGeom prst="rect">
            <a:avLst/>
          </a:prstGeom>
          <a:noFill/>
          <a:ln>
            <a:noFill/>
          </a:ln>
        </p:spPr>
        <p:txBody>
          <a:bodyPr wrap="square" lIns="0" tIns="0" rIns="0" bIns="0" rtlCol="0">
            <a:spAutoFit/>
          </a:bodyPr>
          <a:lstStyle/>
          <a:p>
            <a:pPr algn="r"/>
            <a:r>
              <a:rPr lang="en-GB" sz="1200" dirty="0">
                <a:solidFill>
                  <a:schemeClr val="accent1">
                    <a:lumMod val="75000"/>
                  </a:schemeClr>
                </a:solidFill>
              </a:rPr>
              <a:t>FC III</a:t>
            </a:r>
            <a:endParaRPr lang="en-GB" sz="1200" baseline="30000" dirty="0">
              <a:solidFill>
                <a:schemeClr val="accent1">
                  <a:lumMod val="75000"/>
                </a:schemeClr>
              </a:solidFill>
            </a:endParaRPr>
          </a:p>
        </p:txBody>
      </p:sp>
      <p:sp>
        <p:nvSpPr>
          <p:cNvPr id="26" name="AutoShape 10"/>
          <p:cNvSpPr>
            <a:spLocks noChangeAspect="1" noChangeArrowheads="1" noTextEdit="1"/>
          </p:cNvSpPr>
          <p:nvPr/>
        </p:nvSpPr>
        <p:spPr bwMode="auto">
          <a:xfrm>
            <a:off x="9623454" y="4141521"/>
            <a:ext cx="1422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TextBox 35"/>
          <p:cNvSpPr txBox="1"/>
          <p:nvPr/>
        </p:nvSpPr>
        <p:spPr>
          <a:xfrm>
            <a:off x="11569585" y="3991006"/>
            <a:ext cx="381740" cy="215444"/>
          </a:xfrm>
          <a:prstGeom prst="rect">
            <a:avLst/>
          </a:prstGeom>
          <a:noFill/>
        </p:spPr>
        <p:txBody>
          <a:bodyPr wrap="square" lIns="0" tIns="0" rIns="0" bIns="0" rtlCol="0">
            <a:spAutoFit/>
          </a:bodyPr>
          <a:lstStyle/>
          <a:p>
            <a:pPr algn="ctr"/>
            <a:r>
              <a:rPr lang="en-GB" sz="1400" dirty="0">
                <a:solidFill>
                  <a:srgbClr val="002060"/>
                </a:solidFill>
              </a:rPr>
              <a:t>44%</a:t>
            </a:r>
          </a:p>
        </p:txBody>
      </p:sp>
      <p:sp>
        <p:nvSpPr>
          <p:cNvPr id="64" name="TextBox 63"/>
          <p:cNvSpPr txBox="1"/>
          <p:nvPr/>
        </p:nvSpPr>
        <p:spPr>
          <a:xfrm>
            <a:off x="11457041" y="3166262"/>
            <a:ext cx="381740" cy="215444"/>
          </a:xfrm>
          <a:prstGeom prst="rect">
            <a:avLst/>
          </a:prstGeom>
          <a:noFill/>
        </p:spPr>
        <p:txBody>
          <a:bodyPr wrap="square" lIns="0" tIns="0" rIns="0" bIns="0" rtlCol="0">
            <a:spAutoFit/>
          </a:bodyPr>
          <a:lstStyle/>
          <a:p>
            <a:pPr algn="ctr"/>
            <a:r>
              <a:rPr lang="en-GB" sz="1400" dirty="0">
                <a:solidFill>
                  <a:srgbClr val="0070C0"/>
                </a:solidFill>
              </a:rPr>
              <a:t>72%</a:t>
            </a:r>
          </a:p>
        </p:txBody>
      </p:sp>
      <p:sp>
        <p:nvSpPr>
          <p:cNvPr id="70" name="TextBox 69"/>
          <p:cNvSpPr txBox="1"/>
          <p:nvPr/>
        </p:nvSpPr>
        <p:spPr>
          <a:xfrm>
            <a:off x="11569585" y="3655083"/>
            <a:ext cx="381740" cy="215444"/>
          </a:xfrm>
          <a:prstGeom prst="rect">
            <a:avLst/>
          </a:prstGeom>
          <a:noFill/>
        </p:spPr>
        <p:txBody>
          <a:bodyPr wrap="square" lIns="0" tIns="0" rIns="0" bIns="0" rtlCol="0">
            <a:spAutoFit/>
          </a:bodyPr>
          <a:lstStyle/>
          <a:p>
            <a:pPr algn="ctr"/>
            <a:r>
              <a:rPr lang="en-GB" sz="1400" dirty="0">
                <a:solidFill>
                  <a:schemeClr val="accent1">
                    <a:lumMod val="75000"/>
                  </a:schemeClr>
                </a:solidFill>
              </a:rPr>
              <a:t>60%</a:t>
            </a:r>
          </a:p>
        </p:txBody>
      </p:sp>
      <p:sp>
        <p:nvSpPr>
          <p:cNvPr id="19" name="TextBox 18"/>
          <p:cNvSpPr txBox="1"/>
          <p:nvPr/>
        </p:nvSpPr>
        <p:spPr>
          <a:xfrm rot="16200000">
            <a:off x="-422106" y="3767822"/>
            <a:ext cx="2610311" cy="328136"/>
          </a:xfrm>
          <a:prstGeom prst="rect">
            <a:avLst/>
          </a:prstGeom>
          <a:noFill/>
        </p:spPr>
        <p:txBody>
          <a:bodyPr wrap="square" lIns="180000" tIns="0" rIns="0" bIns="0" rtlCol="0">
            <a:noAutofit/>
          </a:bodyPr>
          <a:lstStyle>
            <a:defPPr>
              <a:defRPr lang="en-US"/>
            </a:defPPr>
            <a:lvl1pPr>
              <a:defRPr sz="1100">
                <a:solidFill>
                  <a:schemeClr val="tx1">
                    <a:lumMod val="75000"/>
                    <a:lumOff val="25000"/>
                  </a:schemeClr>
                </a:solidFill>
              </a:defRPr>
            </a:lvl1pPr>
          </a:lstStyle>
          <a:p>
            <a:pPr algn="ctr"/>
            <a:r>
              <a:rPr lang="en-GB" sz="1400" dirty="0">
                <a:solidFill>
                  <a:srgbClr val="002060"/>
                </a:solidFill>
              </a:rPr>
              <a:t>Proportion of patients</a:t>
            </a:r>
          </a:p>
        </p:txBody>
      </p:sp>
      <p:sp>
        <p:nvSpPr>
          <p:cNvPr id="71" name="Rectangle 70"/>
          <p:cNvSpPr/>
          <p:nvPr/>
        </p:nvSpPr>
        <p:spPr>
          <a:xfrm>
            <a:off x="4055097" y="4687721"/>
            <a:ext cx="654092" cy="5427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2060"/>
              </a:solidFill>
            </a:endParaRPr>
          </a:p>
        </p:txBody>
      </p:sp>
      <p:sp>
        <p:nvSpPr>
          <p:cNvPr id="78" name="TextBox 77"/>
          <p:cNvSpPr txBox="1"/>
          <p:nvPr/>
        </p:nvSpPr>
        <p:spPr>
          <a:xfrm>
            <a:off x="4063392" y="4409711"/>
            <a:ext cx="654092" cy="221018"/>
          </a:xfrm>
          <a:prstGeom prst="rect">
            <a:avLst/>
          </a:prstGeom>
          <a:noFill/>
        </p:spPr>
        <p:txBody>
          <a:bodyPr wrap="square" lIns="0" tIns="36000" rIns="0" bIns="0" rtlCol="0">
            <a:spAutoFit/>
          </a:bodyPr>
          <a:lstStyle/>
          <a:p>
            <a:pPr algn="ctr"/>
            <a:r>
              <a:rPr lang="en-GB" sz="1200" dirty="0">
                <a:solidFill>
                  <a:srgbClr val="002060"/>
                </a:solidFill>
              </a:rPr>
              <a:t>13.5%</a:t>
            </a:r>
          </a:p>
        </p:txBody>
      </p:sp>
      <p:sp>
        <p:nvSpPr>
          <p:cNvPr id="53" name="TextBox 52"/>
          <p:cNvSpPr txBox="1"/>
          <p:nvPr/>
        </p:nvSpPr>
        <p:spPr>
          <a:xfrm>
            <a:off x="4055097" y="5304506"/>
            <a:ext cx="654092" cy="153888"/>
          </a:xfrm>
          <a:prstGeom prst="rect">
            <a:avLst/>
          </a:prstGeom>
          <a:noFill/>
        </p:spPr>
        <p:txBody>
          <a:bodyPr wrap="square" lIns="0" tIns="0" rIns="0" bIns="0" rtlCol="0">
            <a:spAutoFit/>
          </a:bodyPr>
          <a:lstStyle/>
          <a:p>
            <a:pPr algn="ctr"/>
            <a:r>
              <a:rPr lang="en-GB" sz="1000" dirty="0">
                <a:solidFill>
                  <a:srgbClr val="002060"/>
                </a:solidFill>
              </a:rPr>
              <a:t>FC IV</a:t>
            </a:r>
          </a:p>
        </p:txBody>
      </p:sp>
      <p:sp>
        <p:nvSpPr>
          <p:cNvPr id="73" name="Rectangle 72"/>
          <p:cNvSpPr/>
          <p:nvPr/>
        </p:nvSpPr>
        <p:spPr>
          <a:xfrm>
            <a:off x="3082947" y="2858467"/>
            <a:ext cx="654092" cy="23720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2060"/>
              </a:solidFill>
            </a:endParaRPr>
          </a:p>
        </p:txBody>
      </p:sp>
      <p:sp>
        <p:nvSpPr>
          <p:cNvPr id="52" name="TextBox 51"/>
          <p:cNvSpPr txBox="1"/>
          <p:nvPr/>
        </p:nvSpPr>
        <p:spPr>
          <a:xfrm>
            <a:off x="3075839" y="2597206"/>
            <a:ext cx="654092" cy="221018"/>
          </a:xfrm>
          <a:prstGeom prst="rect">
            <a:avLst/>
          </a:prstGeom>
          <a:noFill/>
        </p:spPr>
        <p:txBody>
          <a:bodyPr wrap="square" lIns="0" tIns="36000" rIns="0" bIns="0" rtlCol="0">
            <a:spAutoFit/>
          </a:bodyPr>
          <a:lstStyle/>
          <a:p>
            <a:pPr algn="ctr"/>
            <a:r>
              <a:rPr lang="en-GB" sz="1200" dirty="0">
                <a:solidFill>
                  <a:srgbClr val="002060"/>
                </a:solidFill>
              </a:rPr>
              <a:t>60%</a:t>
            </a:r>
          </a:p>
        </p:txBody>
      </p:sp>
      <p:sp>
        <p:nvSpPr>
          <p:cNvPr id="81" name="TextBox 80"/>
          <p:cNvSpPr txBox="1"/>
          <p:nvPr/>
        </p:nvSpPr>
        <p:spPr>
          <a:xfrm>
            <a:off x="3061619" y="5304506"/>
            <a:ext cx="654092" cy="153888"/>
          </a:xfrm>
          <a:prstGeom prst="rect">
            <a:avLst/>
          </a:prstGeom>
          <a:noFill/>
        </p:spPr>
        <p:txBody>
          <a:bodyPr wrap="square" lIns="0" tIns="0" rIns="0" bIns="0" rtlCol="0">
            <a:spAutoFit/>
          </a:bodyPr>
          <a:lstStyle/>
          <a:p>
            <a:pPr algn="ctr"/>
            <a:r>
              <a:rPr lang="en-GB" sz="1000" dirty="0">
                <a:solidFill>
                  <a:srgbClr val="002060"/>
                </a:solidFill>
              </a:rPr>
              <a:t>FC III</a:t>
            </a:r>
          </a:p>
        </p:txBody>
      </p:sp>
      <p:sp>
        <p:nvSpPr>
          <p:cNvPr id="75" name="Rectangle 74"/>
          <p:cNvSpPr/>
          <p:nvPr/>
        </p:nvSpPr>
        <p:spPr>
          <a:xfrm>
            <a:off x="2087097" y="4325893"/>
            <a:ext cx="654092" cy="904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2060"/>
              </a:solidFill>
            </a:endParaRPr>
          </a:p>
        </p:txBody>
      </p:sp>
      <p:sp>
        <p:nvSpPr>
          <p:cNvPr id="79" name="TextBox 78"/>
          <p:cNvSpPr txBox="1"/>
          <p:nvPr/>
        </p:nvSpPr>
        <p:spPr>
          <a:xfrm>
            <a:off x="2089469" y="4071328"/>
            <a:ext cx="654092" cy="221018"/>
          </a:xfrm>
          <a:prstGeom prst="rect">
            <a:avLst/>
          </a:prstGeom>
          <a:noFill/>
        </p:spPr>
        <p:txBody>
          <a:bodyPr wrap="square" lIns="0" tIns="36000" rIns="0" bIns="0" rtlCol="0">
            <a:spAutoFit/>
          </a:bodyPr>
          <a:lstStyle/>
          <a:p>
            <a:pPr algn="ctr"/>
            <a:r>
              <a:rPr lang="en-GB" sz="1200" dirty="0">
                <a:solidFill>
                  <a:srgbClr val="002060"/>
                </a:solidFill>
              </a:rPr>
              <a:t>22.7%</a:t>
            </a:r>
          </a:p>
        </p:txBody>
      </p:sp>
      <p:sp>
        <p:nvSpPr>
          <p:cNvPr id="82" name="TextBox 81"/>
          <p:cNvSpPr txBox="1"/>
          <p:nvPr/>
        </p:nvSpPr>
        <p:spPr>
          <a:xfrm>
            <a:off x="2087098" y="5304506"/>
            <a:ext cx="654092" cy="153888"/>
          </a:xfrm>
          <a:prstGeom prst="rect">
            <a:avLst/>
          </a:prstGeom>
          <a:noFill/>
        </p:spPr>
        <p:txBody>
          <a:bodyPr wrap="square" lIns="0" tIns="0" rIns="0" bIns="0" rtlCol="0">
            <a:spAutoFit/>
          </a:bodyPr>
          <a:lstStyle/>
          <a:p>
            <a:pPr algn="ctr"/>
            <a:r>
              <a:rPr lang="en-GB" sz="1000" dirty="0">
                <a:solidFill>
                  <a:srgbClr val="002060"/>
                </a:solidFill>
              </a:rPr>
              <a:t>FC II</a:t>
            </a:r>
          </a:p>
        </p:txBody>
      </p:sp>
      <p:sp>
        <p:nvSpPr>
          <p:cNvPr id="51" name="Rectangle 50"/>
          <p:cNvSpPr/>
          <p:nvPr/>
        </p:nvSpPr>
        <p:spPr>
          <a:xfrm>
            <a:off x="1114945" y="5069655"/>
            <a:ext cx="654092" cy="1608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2060"/>
              </a:solidFill>
            </a:endParaRPr>
          </a:p>
        </p:txBody>
      </p:sp>
      <p:sp>
        <p:nvSpPr>
          <p:cNvPr id="80" name="TextBox 79"/>
          <p:cNvSpPr txBox="1"/>
          <p:nvPr/>
        </p:nvSpPr>
        <p:spPr>
          <a:xfrm>
            <a:off x="1104283" y="4826648"/>
            <a:ext cx="654092" cy="221018"/>
          </a:xfrm>
          <a:prstGeom prst="rect">
            <a:avLst/>
          </a:prstGeom>
          <a:noFill/>
        </p:spPr>
        <p:txBody>
          <a:bodyPr wrap="square" lIns="0" tIns="0" rIns="0" bIns="36000" rtlCol="0" anchor="b">
            <a:spAutoFit/>
          </a:bodyPr>
          <a:lstStyle/>
          <a:p>
            <a:pPr algn="ctr"/>
            <a:r>
              <a:rPr lang="en-GB" sz="1200" dirty="0">
                <a:solidFill>
                  <a:srgbClr val="002060"/>
                </a:solidFill>
              </a:rPr>
              <a:t>3.8%</a:t>
            </a:r>
          </a:p>
        </p:txBody>
      </p:sp>
      <p:sp>
        <p:nvSpPr>
          <p:cNvPr id="83" name="TextBox 82"/>
          <p:cNvSpPr txBox="1"/>
          <p:nvPr/>
        </p:nvSpPr>
        <p:spPr>
          <a:xfrm>
            <a:off x="1114947" y="5304506"/>
            <a:ext cx="654092" cy="153888"/>
          </a:xfrm>
          <a:prstGeom prst="rect">
            <a:avLst/>
          </a:prstGeom>
          <a:noFill/>
        </p:spPr>
        <p:txBody>
          <a:bodyPr wrap="square" lIns="0" tIns="0" rIns="0" bIns="0" rtlCol="0">
            <a:spAutoFit/>
          </a:bodyPr>
          <a:lstStyle/>
          <a:p>
            <a:pPr algn="ctr"/>
            <a:r>
              <a:rPr lang="en-GB" sz="1000" dirty="0">
                <a:solidFill>
                  <a:srgbClr val="002060"/>
                </a:solidFill>
              </a:rPr>
              <a:t>FC I</a:t>
            </a:r>
          </a:p>
        </p:txBody>
      </p:sp>
      <p:sp>
        <p:nvSpPr>
          <p:cNvPr id="84" name="TextBox 83"/>
          <p:cNvSpPr txBox="1"/>
          <p:nvPr/>
        </p:nvSpPr>
        <p:spPr>
          <a:xfrm rot="16200000">
            <a:off x="5701619" y="3788161"/>
            <a:ext cx="2648544" cy="215444"/>
          </a:xfrm>
          <a:prstGeom prst="rect">
            <a:avLst/>
          </a:prstGeom>
          <a:noFill/>
        </p:spPr>
        <p:txBody>
          <a:bodyPr wrap="square" lIns="180000" tIns="0" rIns="0" bIns="0" rtlCol="0">
            <a:spAutoFit/>
          </a:bodyPr>
          <a:lstStyle/>
          <a:p>
            <a:pPr algn="ctr"/>
            <a:r>
              <a:rPr lang="en-GB" sz="1400" dirty="0">
                <a:solidFill>
                  <a:srgbClr val="002060"/>
                </a:solidFill>
              </a:rPr>
              <a:t>Percentage surviving</a:t>
            </a:r>
          </a:p>
        </p:txBody>
      </p:sp>
      <p:sp>
        <p:nvSpPr>
          <p:cNvPr id="5" name="TextBox 4"/>
          <p:cNvSpPr txBox="1"/>
          <p:nvPr/>
        </p:nvSpPr>
        <p:spPr>
          <a:xfrm>
            <a:off x="7391428" y="5304506"/>
            <a:ext cx="4933951" cy="265815"/>
          </a:xfrm>
          <a:prstGeom prst="rect">
            <a:avLst/>
          </a:prstGeom>
          <a:noFill/>
        </p:spPr>
        <p:txBody>
          <a:bodyPr wrap="square" lIns="0" tIns="0" rIns="0" bIns="0" numCol="6" rtlCol="0">
            <a:noAutofit/>
          </a:bodyPr>
          <a:lstStyle/>
          <a:p>
            <a:r>
              <a:rPr lang="en-GB" sz="1000" dirty="0">
                <a:solidFill>
                  <a:srgbClr val="002060"/>
                </a:solidFill>
              </a:rPr>
              <a:t>0</a:t>
            </a:r>
          </a:p>
          <a:p>
            <a:endParaRPr lang="en-GB" sz="1000" dirty="0">
              <a:solidFill>
                <a:srgbClr val="002060"/>
              </a:solidFill>
            </a:endParaRPr>
          </a:p>
          <a:p>
            <a:r>
              <a:rPr lang="en-GB" sz="1000" dirty="0">
                <a:solidFill>
                  <a:srgbClr val="002060"/>
                </a:solidFill>
              </a:rPr>
              <a:t>1</a:t>
            </a:r>
          </a:p>
          <a:p>
            <a:endParaRPr lang="en-GB" sz="1000" dirty="0">
              <a:solidFill>
                <a:srgbClr val="002060"/>
              </a:solidFill>
            </a:endParaRPr>
          </a:p>
          <a:p>
            <a:r>
              <a:rPr lang="en-GB" sz="1000" dirty="0">
                <a:solidFill>
                  <a:srgbClr val="002060"/>
                </a:solidFill>
              </a:rPr>
              <a:t>2</a:t>
            </a:r>
          </a:p>
          <a:p>
            <a:endParaRPr lang="en-GB" sz="1000" dirty="0">
              <a:solidFill>
                <a:srgbClr val="002060"/>
              </a:solidFill>
            </a:endParaRPr>
          </a:p>
          <a:p>
            <a:r>
              <a:rPr lang="en-GB" sz="1000" dirty="0">
                <a:solidFill>
                  <a:srgbClr val="002060"/>
                </a:solidFill>
              </a:rPr>
              <a:t>3</a:t>
            </a:r>
          </a:p>
          <a:p>
            <a:endParaRPr lang="en-GB" sz="1000" dirty="0">
              <a:solidFill>
                <a:srgbClr val="002060"/>
              </a:solidFill>
            </a:endParaRPr>
          </a:p>
          <a:p>
            <a:r>
              <a:rPr lang="en-GB" sz="1000" dirty="0">
                <a:solidFill>
                  <a:srgbClr val="002060"/>
                </a:solidFill>
              </a:rPr>
              <a:t>4</a:t>
            </a:r>
          </a:p>
          <a:p>
            <a:endParaRPr lang="en-GB" sz="1000" dirty="0">
              <a:solidFill>
                <a:srgbClr val="002060"/>
              </a:solidFill>
            </a:endParaRPr>
          </a:p>
          <a:p>
            <a:r>
              <a:rPr lang="en-GB" sz="1000" dirty="0">
                <a:solidFill>
                  <a:srgbClr val="002060"/>
                </a:solidFill>
              </a:rPr>
              <a:t>5</a:t>
            </a:r>
          </a:p>
        </p:txBody>
      </p:sp>
      <p:sp>
        <p:nvSpPr>
          <p:cNvPr id="30" name="TextBox 29"/>
          <p:cNvSpPr txBox="1"/>
          <p:nvPr/>
        </p:nvSpPr>
        <p:spPr>
          <a:xfrm>
            <a:off x="7429528" y="5533306"/>
            <a:ext cx="4149323" cy="123111"/>
          </a:xfrm>
          <a:prstGeom prst="rect">
            <a:avLst/>
          </a:prstGeom>
          <a:noFill/>
        </p:spPr>
        <p:txBody>
          <a:bodyPr wrap="square" lIns="0" tIns="0" rIns="0" bIns="0" rtlCol="0">
            <a:spAutoFit/>
          </a:bodyPr>
          <a:lstStyle/>
          <a:p>
            <a:pPr algn="ctr"/>
            <a:r>
              <a:rPr lang="en-GB" sz="800" dirty="0">
                <a:solidFill>
                  <a:srgbClr val="002060"/>
                </a:solidFill>
              </a:rPr>
              <a:t>Years from enrolment</a:t>
            </a:r>
          </a:p>
        </p:txBody>
      </p:sp>
      <p:sp>
        <p:nvSpPr>
          <p:cNvPr id="72" name="TextBox 71"/>
          <p:cNvSpPr txBox="1"/>
          <p:nvPr/>
        </p:nvSpPr>
        <p:spPr>
          <a:xfrm>
            <a:off x="3826413" y="3074311"/>
            <a:ext cx="2686060" cy="523220"/>
          </a:xfrm>
          <a:prstGeom prst="rect">
            <a:avLst/>
          </a:prstGeom>
          <a:noFill/>
          <a:ln>
            <a:noFill/>
          </a:ln>
        </p:spPr>
        <p:txBody>
          <a:bodyPr wrap="square" rtlCol="0">
            <a:spAutoFit/>
          </a:bodyPr>
          <a:lstStyle/>
          <a:p>
            <a:r>
              <a:rPr lang="en-GB" sz="1400" dirty="0">
                <a:solidFill>
                  <a:srgbClr val="002060"/>
                </a:solidFill>
              </a:rPr>
              <a:t>A delay in diagnosis can impact the patients prognosis</a:t>
            </a:r>
            <a:r>
              <a:rPr lang="en-GB" sz="1400" baseline="30000" dirty="0">
                <a:solidFill>
                  <a:srgbClr val="002060"/>
                </a:solidFill>
              </a:rPr>
              <a:t>1,2</a:t>
            </a:r>
          </a:p>
        </p:txBody>
      </p:sp>
      <p:cxnSp>
        <p:nvCxnSpPr>
          <p:cNvPr id="18" name="Straight Connector 17"/>
          <p:cNvCxnSpPr/>
          <p:nvPr/>
        </p:nvCxnSpPr>
        <p:spPr>
          <a:xfrm flipH="1">
            <a:off x="1" y="5227227"/>
            <a:ext cx="12191999"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48940" y="5982954"/>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b="0" dirty="0">
                <a:solidFill>
                  <a:srgbClr val="002060"/>
                </a:solidFill>
              </a:rPr>
              <a:t>Abbreviations: FC, functional class; US, United States; WHO, World Health Organization.</a:t>
            </a:r>
          </a:p>
        </p:txBody>
      </p:sp>
      <p:sp>
        <p:nvSpPr>
          <p:cNvPr id="8" name="Freeform 5"/>
          <p:cNvSpPr>
            <a:spLocks/>
          </p:cNvSpPr>
          <p:nvPr/>
        </p:nvSpPr>
        <p:spPr bwMode="auto">
          <a:xfrm>
            <a:off x="7424767" y="2739477"/>
            <a:ext cx="4117975" cy="678167"/>
          </a:xfrm>
          <a:custGeom>
            <a:avLst/>
            <a:gdLst>
              <a:gd name="T0" fmla="*/ 0 w 2594"/>
              <a:gd name="T1" fmla="*/ 0 h 398"/>
              <a:gd name="T2" fmla="*/ 378 w 2594"/>
              <a:gd name="T3" fmla="*/ 0 h 398"/>
              <a:gd name="T4" fmla="*/ 378 w 2594"/>
              <a:gd name="T5" fmla="*/ 57 h 398"/>
              <a:gd name="T6" fmla="*/ 1068 w 2594"/>
              <a:gd name="T7" fmla="*/ 57 h 398"/>
              <a:gd name="T8" fmla="*/ 1068 w 2594"/>
              <a:gd name="T9" fmla="*/ 117 h 398"/>
              <a:gd name="T10" fmla="*/ 1112 w 2594"/>
              <a:gd name="T11" fmla="*/ 117 h 398"/>
              <a:gd name="T12" fmla="*/ 1112 w 2594"/>
              <a:gd name="T13" fmla="*/ 184 h 398"/>
              <a:gd name="T14" fmla="*/ 1234 w 2594"/>
              <a:gd name="T15" fmla="*/ 184 h 398"/>
              <a:gd name="T16" fmla="*/ 1234 w 2594"/>
              <a:gd name="T17" fmla="*/ 259 h 398"/>
              <a:gd name="T18" fmla="*/ 1321 w 2594"/>
              <a:gd name="T19" fmla="*/ 259 h 398"/>
              <a:gd name="T20" fmla="*/ 1321 w 2594"/>
              <a:gd name="T21" fmla="*/ 328 h 398"/>
              <a:gd name="T22" fmla="*/ 1477 w 2594"/>
              <a:gd name="T23" fmla="*/ 328 h 398"/>
              <a:gd name="T24" fmla="*/ 1477 w 2594"/>
              <a:gd name="T25" fmla="*/ 398 h 398"/>
              <a:gd name="T26" fmla="*/ 2594 w 2594"/>
              <a:gd name="T2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4" h="398">
                <a:moveTo>
                  <a:pt x="0" y="0"/>
                </a:moveTo>
                <a:lnTo>
                  <a:pt x="378" y="0"/>
                </a:lnTo>
                <a:lnTo>
                  <a:pt x="378" y="57"/>
                </a:lnTo>
                <a:lnTo>
                  <a:pt x="1068" y="57"/>
                </a:lnTo>
                <a:lnTo>
                  <a:pt x="1068" y="117"/>
                </a:lnTo>
                <a:lnTo>
                  <a:pt x="1112" y="117"/>
                </a:lnTo>
                <a:lnTo>
                  <a:pt x="1112" y="184"/>
                </a:lnTo>
                <a:lnTo>
                  <a:pt x="1234" y="184"/>
                </a:lnTo>
                <a:lnTo>
                  <a:pt x="1234" y="259"/>
                </a:lnTo>
                <a:lnTo>
                  <a:pt x="1321" y="259"/>
                </a:lnTo>
                <a:lnTo>
                  <a:pt x="1321" y="328"/>
                </a:lnTo>
                <a:lnTo>
                  <a:pt x="1477" y="328"/>
                </a:lnTo>
                <a:lnTo>
                  <a:pt x="1477" y="398"/>
                </a:lnTo>
                <a:lnTo>
                  <a:pt x="2594" y="398"/>
                </a:lnTo>
              </a:path>
            </a:pathLst>
          </a:custGeom>
          <a:noFill/>
          <a:ln w="25400"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Oval 20"/>
          <p:cNvSpPr/>
          <p:nvPr/>
        </p:nvSpPr>
        <p:spPr>
          <a:xfrm>
            <a:off x="7172354" y="2380250"/>
            <a:ext cx="552450" cy="552450"/>
          </a:xfrm>
          <a:prstGeom prst="ellipse">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75000"/>
                  <a:lumOff val="25000"/>
                </a:schemeClr>
              </a:solidFill>
            </a:endParaRPr>
          </a:p>
        </p:txBody>
      </p:sp>
      <p:sp>
        <p:nvSpPr>
          <p:cNvPr id="34" name="TextBox 33"/>
          <p:cNvSpPr txBox="1"/>
          <p:nvPr/>
        </p:nvSpPr>
        <p:spPr>
          <a:xfrm>
            <a:off x="7153304" y="2570863"/>
            <a:ext cx="600076" cy="184666"/>
          </a:xfrm>
          <a:prstGeom prst="rect">
            <a:avLst/>
          </a:prstGeom>
          <a:noFill/>
        </p:spPr>
        <p:txBody>
          <a:bodyPr wrap="square" lIns="0" tIns="0" rIns="0" bIns="0" rtlCol="0">
            <a:spAutoFit/>
          </a:bodyPr>
          <a:lstStyle/>
          <a:p>
            <a:pPr algn="ctr"/>
            <a:r>
              <a:rPr lang="en-GB" sz="1200" dirty="0">
                <a:solidFill>
                  <a:srgbClr val="002060"/>
                </a:solidFill>
              </a:rPr>
              <a:t>100%</a:t>
            </a:r>
          </a:p>
        </p:txBody>
      </p:sp>
      <p:sp>
        <p:nvSpPr>
          <p:cNvPr id="44" name="TextBox 43">
            <a:extLst>
              <a:ext uri="{FF2B5EF4-FFF2-40B4-BE49-F238E27FC236}">
                <a16:creationId xmlns:a16="http://schemas.microsoft.com/office/drawing/2014/main" id="{EA4F5D28-1D0A-471B-B66A-90C7D73F5EA4}"/>
              </a:ext>
            </a:extLst>
          </p:cNvPr>
          <p:cNvSpPr txBox="1"/>
          <p:nvPr/>
        </p:nvSpPr>
        <p:spPr>
          <a:xfrm>
            <a:off x="10288383" y="3066557"/>
            <a:ext cx="951923" cy="184666"/>
          </a:xfrm>
          <a:prstGeom prst="rect">
            <a:avLst/>
          </a:prstGeom>
          <a:noFill/>
          <a:ln>
            <a:noFill/>
          </a:ln>
        </p:spPr>
        <p:txBody>
          <a:bodyPr wrap="square" lIns="0" tIns="0" rIns="0" bIns="0" rtlCol="0">
            <a:spAutoFit/>
          </a:bodyPr>
          <a:lstStyle/>
          <a:p>
            <a:pPr algn="r"/>
            <a:r>
              <a:rPr lang="en-GB" sz="1200" dirty="0">
                <a:solidFill>
                  <a:srgbClr val="00B0F0"/>
                </a:solidFill>
              </a:rPr>
              <a:t>FC I</a:t>
            </a:r>
            <a:endParaRPr lang="en-GB" sz="1200" baseline="30000" dirty="0">
              <a:solidFill>
                <a:srgbClr val="00B0F0"/>
              </a:solidFill>
            </a:endParaRPr>
          </a:p>
        </p:txBody>
      </p:sp>
      <p:sp>
        <p:nvSpPr>
          <p:cNvPr id="47" name="Freeform 89">
            <a:extLst>
              <a:ext uri="{FF2B5EF4-FFF2-40B4-BE49-F238E27FC236}">
                <a16:creationId xmlns:a16="http://schemas.microsoft.com/office/drawing/2014/main" id="{4BA1B6FF-CC6D-4372-AAB0-DA6E11EBE190}"/>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sp>
        <p:nvSpPr>
          <p:cNvPr id="50" name="Freeform 80">
            <a:extLst>
              <a:ext uri="{FF2B5EF4-FFF2-40B4-BE49-F238E27FC236}">
                <a16:creationId xmlns:a16="http://schemas.microsoft.com/office/drawing/2014/main" id="{250D8E45-69DD-429E-B238-C7E691BC0DE3}"/>
              </a:ext>
            </a:extLst>
          </p:cNvPr>
          <p:cNvSpPr/>
          <p:nvPr/>
        </p:nvSpPr>
        <p:spPr>
          <a:xfrm>
            <a:off x="194604" y="954602"/>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rgbClr val="002060"/>
                </a:solidFill>
              </a:rPr>
              <a:t>At diagnosis, the majority of patients already have advanced disease (FC III)</a:t>
            </a:r>
            <a:r>
              <a:rPr lang="en-GB" sz="1400" baseline="30000" dirty="0">
                <a:solidFill>
                  <a:srgbClr val="002060"/>
                </a:solidFill>
              </a:rPr>
              <a:t>1</a:t>
            </a:r>
          </a:p>
        </p:txBody>
      </p:sp>
      <p:sp>
        <p:nvSpPr>
          <p:cNvPr id="54" name="TextBox 53">
            <a:extLst>
              <a:ext uri="{FF2B5EF4-FFF2-40B4-BE49-F238E27FC236}">
                <a16:creationId xmlns:a16="http://schemas.microsoft.com/office/drawing/2014/main" id="{3839EF64-0657-4CEF-8AE7-87767982B688}"/>
              </a:ext>
            </a:extLst>
          </p:cNvPr>
          <p:cNvSpPr txBox="1"/>
          <p:nvPr/>
        </p:nvSpPr>
        <p:spPr>
          <a:xfrm>
            <a:off x="6142041" y="2060659"/>
            <a:ext cx="5994544" cy="307777"/>
          </a:xfrm>
          <a:prstGeom prst="rect">
            <a:avLst/>
          </a:prstGeom>
          <a:noFill/>
          <a:ln>
            <a:noFill/>
          </a:ln>
        </p:spPr>
        <p:txBody>
          <a:bodyPr wrap="square" rtlCol="0">
            <a:spAutoFit/>
          </a:bodyPr>
          <a:lstStyle/>
          <a:p>
            <a:pPr algn="r"/>
            <a:r>
              <a:rPr lang="en-US" sz="1400" dirty="0">
                <a:solidFill>
                  <a:srgbClr val="002060"/>
                </a:solidFill>
              </a:rPr>
              <a:t>Survival estimates for newly diagnosed patients by WHO-FC1</a:t>
            </a:r>
          </a:p>
        </p:txBody>
      </p:sp>
      <p:cxnSp>
        <p:nvCxnSpPr>
          <p:cNvPr id="6" name="Straight Connector 5">
            <a:extLst>
              <a:ext uri="{FF2B5EF4-FFF2-40B4-BE49-F238E27FC236}">
                <a16:creationId xmlns:a16="http://schemas.microsoft.com/office/drawing/2014/main" id="{1348A3D3-488F-496C-ABC5-07B476960CB1}"/>
              </a:ext>
            </a:extLst>
          </p:cNvPr>
          <p:cNvCxnSpPr/>
          <p:nvPr/>
        </p:nvCxnSpPr>
        <p:spPr>
          <a:xfrm>
            <a:off x="6540609" y="1519310"/>
            <a:ext cx="0" cy="3651645"/>
          </a:xfrm>
          <a:prstGeom prst="line">
            <a:avLst/>
          </a:prstGeom>
          <a:ln w="3175">
            <a:solidFill>
              <a:schemeClr val="tx2"/>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150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Freeform 80">
            <a:extLst>
              <a:ext uri="{FF2B5EF4-FFF2-40B4-BE49-F238E27FC236}">
                <a16:creationId xmlns:a16="http://schemas.microsoft.com/office/drawing/2014/main" id="{FD1799A9-0181-4B11-95AE-85876405C82F}"/>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b="1" dirty="0"/>
              <a:t>PAH</a:t>
            </a:r>
            <a:r>
              <a:rPr lang="en-GB" sz="1400" dirty="0"/>
              <a:t> mortality is associated with disease severity at diagnosis</a:t>
            </a:r>
            <a:r>
              <a:rPr lang="en-GB" sz="1400" baseline="30000" dirty="0"/>
              <a:t>1,2</a:t>
            </a:r>
            <a:endParaRPr lang="en-GB" sz="1400" b="1" baseline="30000" dirty="0">
              <a:solidFill>
                <a:schemeClr val="bg1"/>
              </a:solidFill>
            </a:endParaRPr>
          </a:p>
        </p:txBody>
      </p:sp>
      <p:sp>
        <p:nvSpPr>
          <p:cNvPr id="11" name="Text Placeholder 10"/>
          <p:cNvSpPr>
            <a:spLocks noGrp="1"/>
          </p:cNvSpPr>
          <p:nvPr>
            <p:ph type="body" sz="quarter" idx="16"/>
          </p:nvPr>
        </p:nvSpPr>
        <p:spPr>
          <a:xfrm>
            <a:off x="1948940" y="6561056"/>
            <a:ext cx="7164000" cy="166792"/>
          </a:xfrm>
        </p:spPr>
        <p:txBody>
          <a:bodyPr/>
          <a:lstStyle/>
          <a:p>
            <a:r>
              <a:rPr lang="en-GB" dirty="0">
                <a:solidFill>
                  <a:srgbClr val="002060"/>
                </a:solidFill>
              </a:rPr>
              <a:t>References: 1. Hoeper et al. Eur Respir J. 2017;50(2).</a:t>
            </a:r>
          </a:p>
        </p:txBody>
      </p:sp>
      <p:sp>
        <p:nvSpPr>
          <p:cNvPr id="66" name="TextBox 65"/>
          <p:cNvSpPr txBox="1"/>
          <p:nvPr/>
        </p:nvSpPr>
        <p:spPr>
          <a:xfrm>
            <a:off x="334833" y="1883034"/>
            <a:ext cx="3803818" cy="307777"/>
          </a:xfrm>
          <a:prstGeom prst="rect">
            <a:avLst/>
          </a:prstGeom>
          <a:noFill/>
          <a:ln>
            <a:noFill/>
          </a:ln>
        </p:spPr>
        <p:txBody>
          <a:bodyPr wrap="square" rtlCol="0">
            <a:spAutoFit/>
          </a:bodyPr>
          <a:lstStyle/>
          <a:p>
            <a:r>
              <a:rPr lang="en-GB" sz="1400" dirty="0">
                <a:solidFill>
                  <a:srgbClr val="002060"/>
                </a:solidFill>
              </a:rPr>
              <a:t>Risk category at diagnosis</a:t>
            </a:r>
            <a:r>
              <a:rPr lang="en-GB" sz="1400" baseline="30000" dirty="0">
                <a:solidFill>
                  <a:srgbClr val="002060"/>
                </a:solidFill>
              </a:rPr>
              <a:t>1</a:t>
            </a:r>
          </a:p>
        </p:txBody>
      </p:sp>
      <p:sp>
        <p:nvSpPr>
          <p:cNvPr id="15" name="Text Placeholder 10"/>
          <p:cNvSpPr>
            <a:spLocks noGrp="1"/>
          </p:cNvSpPr>
          <p:nvPr>
            <p:ph type="body" sz="quarter" idx="16"/>
          </p:nvPr>
        </p:nvSpPr>
        <p:spPr>
          <a:xfrm>
            <a:off x="475441" y="5618425"/>
            <a:ext cx="4925233" cy="172776"/>
          </a:xfrm>
        </p:spPr>
        <p:txBody>
          <a:bodyPr anchor="t"/>
          <a:lstStyle/>
          <a:p>
            <a:r>
              <a:rPr lang="en-GB" dirty="0">
                <a:solidFill>
                  <a:srgbClr val="002060"/>
                </a:solidFill>
              </a:rPr>
              <a:t>Analysis of newly diagnosed patients in the COMPERA (EU) registry enrolled between 2009–2016 (n=1588)</a:t>
            </a:r>
          </a:p>
        </p:txBody>
      </p:sp>
      <p:sp>
        <p:nvSpPr>
          <p:cNvPr id="26" name="AutoShape 10"/>
          <p:cNvSpPr>
            <a:spLocks noChangeAspect="1" noChangeArrowheads="1" noTextEdit="1"/>
          </p:cNvSpPr>
          <p:nvPr/>
        </p:nvSpPr>
        <p:spPr bwMode="auto">
          <a:xfrm>
            <a:off x="9490075" y="4129490"/>
            <a:ext cx="1422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Rectangle 72"/>
          <p:cNvSpPr/>
          <p:nvPr/>
        </p:nvSpPr>
        <p:spPr>
          <a:xfrm>
            <a:off x="3082947" y="4537493"/>
            <a:ext cx="654092" cy="6929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2" name="TextBox 51"/>
          <p:cNvSpPr txBox="1"/>
          <p:nvPr/>
        </p:nvSpPr>
        <p:spPr>
          <a:xfrm>
            <a:off x="3075839" y="4258580"/>
            <a:ext cx="654092" cy="221018"/>
          </a:xfrm>
          <a:prstGeom prst="rect">
            <a:avLst/>
          </a:prstGeom>
          <a:noFill/>
        </p:spPr>
        <p:txBody>
          <a:bodyPr wrap="square" lIns="0" tIns="36000" rIns="0" bIns="0" rtlCol="0">
            <a:spAutoFit/>
          </a:bodyPr>
          <a:lstStyle/>
          <a:p>
            <a:pPr algn="ctr"/>
            <a:r>
              <a:rPr lang="en-GB" sz="1200" dirty="0">
                <a:solidFill>
                  <a:srgbClr val="002060"/>
                </a:solidFill>
              </a:rPr>
              <a:t>17.4%</a:t>
            </a:r>
          </a:p>
        </p:txBody>
      </p:sp>
      <p:sp>
        <p:nvSpPr>
          <p:cNvPr id="81" name="TextBox 80"/>
          <p:cNvSpPr txBox="1"/>
          <p:nvPr/>
        </p:nvSpPr>
        <p:spPr>
          <a:xfrm>
            <a:off x="3075839" y="5234297"/>
            <a:ext cx="661200" cy="224097"/>
          </a:xfrm>
          <a:prstGeom prst="rect">
            <a:avLst/>
          </a:prstGeom>
          <a:noFill/>
        </p:spPr>
        <p:txBody>
          <a:bodyPr wrap="square" lIns="0" tIns="72000" rIns="0" bIns="0" rtlCol="0">
            <a:noAutofit/>
          </a:bodyPr>
          <a:lstStyle/>
          <a:p>
            <a:pPr algn="ctr"/>
            <a:r>
              <a:rPr lang="en-GB" sz="1000" dirty="0">
                <a:solidFill>
                  <a:srgbClr val="002060"/>
                </a:solidFill>
              </a:rPr>
              <a:t>High</a:t>
            </a:r>
          </a:p>
        </p:txBody>
      </p:sp>
      <p:sp>
        <p:nvSpPr>
          <p:cNvPr id="75" name="Rectangle 74"/>
          <p:cNvSpPr/>
          <p:nvPr/>
        </p:nvSpPr>
        <p:spPr>
          <a:xfrm>
            <a:off x="2087097" y="2467155"/>
            <a:ext cx="654092" cy="27633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9" name="TextBox 78"/>
          <p:cNvSpPr txBox="1"/>
          <p:nvPr/>
        </p:nvSpPr>
        <p:spPr>
          <a:xfrm>
            <a:off x="2089469" y="2203891"/>
            <a:ext cx="654092" cy="221018"/>
          </a:xfrm>
          <a:prstGeom prst="rect">
            <a:avLst/>
          </a:prstGeom>
          <a:noFill/>
        </p:spPr>
        <p:txBody>
          <a:bodyPr wrap="square" lIns="0" tIns="36000" rIns="0" bIns="0" rtlCol="0">
            <a:spAutoFit/>
          </a:bodyPr>
          <a:lstStyle/>
          <a:p>
            <a:pPr algn="ctr"/>
            <a:r>
              <a:rPr lang="en-GB" sz="1200" dirty="0">
                <a:solidFill>
                  <a:srgbClr val="002060"/>
                </a:solidFill>
              </a:rPr>
              <a:t>70.2%</a:t>
            </a:r>
          </a:p>
        </p:txBody>
      </p:sp>
      <p:sp>
        <p:nvSpPr>
          <p:cNvPr id="82" name="TextBox 81"/>
          <p:cNvSpPr txBox="1"/>
          <p:nvPr/>
        </p:nvSpPr>
        <p:spPr>
          <a:xfrm>
            <a:off x="1942719" y="5234297"/>
            <a:ext cx="932828" cy="224097"/>
          </a:xfrm>
          <a:prstGeom prst="rect">
            <a:avLst/>
          </a:prstGeom>
          <a:noFill/>
        </p:spPr>
        <p:txBody>
          <a:bodyPr wrap="square" lIns="0" tIns="72000" rIns="0" bIns="0" rtlCol="0">
            <a:noAutofit/>
          </a:bodyPr>
          <a:lstStyle/>
          <a:p>
            <a:pPr algn="ctr"/>
            <a:r>
              <a:rPr lang="en-GB" sz="1000" dirty="0">
                <a:solidFill>
                  <a:srgbClr val="002060"/>
                </a:solidFill>
              </a:rPr>
              <a:t>Intermediate</a:t>
            </a:r>
          </a:p>
        </p:txBody>
      </p:sp>
      <p:sp>
        <p:nvSpPr>
          <p:cNvPr id="51" name="Rectangle 50"/>
          <p:cNvSpPr/>
          <p:nvPr/>
        </p:nvSpPr>
        <p:spPr>
          <a:xfrm>
            <a:off x="1114945" y="4727275"/>
            <a:ext cx="654092" cy="5031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2060"/>
              </a:solidFill>
            </a:endParaRPr>
          </a:p>
        </p:txBody>
      </p:sp>
      <p:sp>
        <p:nvSpPr>
          <p:cNvPr id="80" name="TextBox 79"/>
          <p:cNvSpPr txBox="1"/>
          <p:nvPr/>
        </p:nvSpPr>
        <p:spPr>
          <a:xfrm>
            <a:off x="1104283" y="4480893"/>
            <a:ext cx="654092" cy="221018"/>
          </a:xfrm>
          <a:prstGeom prst="rect">
            <a:avLst/>
          </a:prstGeom>
          <a:noFill/>
        </p:spPr>
        <p:txBody>
          <a:bodyPr wrap="square" lIns="0" tIns="0" rIns="0" bIns="36000" rtlCol="0" anchor="b">
            <a:spAutoFit/>
          </a:bodyPr>
          <a:lstStyle/>
          <a:p>
            <a:pPr algn="ctr"/>
            <a:r>
              <a:rPr lang="en-GB" sz="1200" dirty="0">
                <a:solidFill>
                  <a:srgbClr val="002060"/>
                </a:solidFill>
              </a:rPr>
              <a:t>12.3%</a:t>
            </a:r>
          </a:p>
        </p:txBody>
      </p:sp>
      <p:sp>
        <p:nvSpPr>
          <p:cNvPr id="83" name="TextBox 82"/>
          <p:cNvSpPr txBox="1"/>
          <p:nvPr/>
        </p:nvSpPr>
        <p:spPr>
          <a:xfrm>
            <a:off x="1114947" y="5234297"/>
            <a:ext cx="654092" cy="224097"/>
          </a:xfrm>
          <a:prstGeom prst="rect">
            <a:avLst/>
          </a:prstGeom>
          <a:noFill/>
        </p:spPr>
        <p:txBody>
          <a:bodyPr wrap="square" lIns="0" tIns="72000" rIns="0" bIns="0" rtlCol="0">
            <a:noAutofit/>
          </a:bodyPr>
          <a:lstStyle/>
          <a:p>
            <a:pPr algn="ctr"/>
            <a:r>
              <a:rPr lang="en-GB" sz="1000" dirty="0">
                <a:solidFill>
                  <a:srgbClr val="002060"/>
                </a:solidFill>
              </a:rPr>
              <a:t>Low</a:t>
            </a:r>
          </a:p>
        </p:txBody>
      </p:sp>
      <p:sp>
        <p:nvSpPr>
          <p:cNvPr id="5" name="TextBox 4"/>
          <p:cNvSpPr txBox="1"/>
          <p:nvPr/>
        </p:nvSpPr>
        <p:spPr>
          <a:xfrm>
            <a:off x="7258049" y="5292475"/>
            <a:ext cx="4933951" cy="265815"/>
          </a:xfrm>
          <a:prstGeom prst="rect">
            <a:avLst/>
          </a:prstGeom>
          <a:noFill/>
        </p:spPr>
        <p:txBody>
          <a:bodyPr wrap="square" lIns="0" tIns="0" rIns="0" bIns="0" numCol="6" rtlCol="0">
            <a:noAutofit/>
          </a:bodyPr>
          <a:lstStyle/>
          <a:p>
            <a:r>
              <a:rPr lang="en-GB" sz="1000" dirty="0"/>
              <a:t>0</a:t>
            </a:r>
          </a:p>
          <a:p>
            <a:endParaRPr lang="en-GB" sz="1000" dirty="0"/>
          </a:p>
          <a:p>
            <a:r>
              <a:rPr lang="en-GB" sz="1000" dirty="0"/>
              <a:t>1</a:t>
            </a:r>
          </a:p>
          <a:p>
            <a:endParaRPr lang="en-GB" sz="1000" dirty="0"/>
          </a:p>
          <a:p>
            <a:r>
              <a:rPr lang="en-GB" sz="1000" dirty="0"/>
              <a:t>2</a:t>
            </a:r>
          </a:p>
          <a:p>
            <a:endParaRPr lang="en-GB" sz="1000" dirty="0"/>
          </a:p>
          <a:p>
            <a:r>
              <a:rPr lang="en-GB" sz="1000" dirty="0"/>
              <a:t>3</a:t>
            </a:r>
          </a:p>
          <a:p>
            <a:endParaRPr lang="en-GB" sz="1000" dirty="0"/>
          </a:p>
          <a:p>
            <a:r>
              <a:rPr lang="en-GB" sz="1000" dirty="0"/>
              <a:t>4</a:t>
            </a:r>
          </a:p>
          <a:p>
            <a:endParaRPr lang="en-GB" sz="1000" dirty="0"/>
          </a:p>
          <a:p>
            <a:r>
              <a:rPr lang="en-GB" sz="1000" dirty="0"/>
              <a:t>5</a:t>
            </a:r>
          </a:p>
        </p:txBody>
      </p:sp>
      <p:sp>
        <p:nvSpPr>
          <p:cNvPr id="30" name="TextBox 29"/>
          <p:cNvSpPr txBox="1"/>
          <p:nvPr/>
        </p:nvSpPr>
        <p:spPr>
          <a:xfrm>
            <a:off x="7296149" y="5521275"/>
            <a:ext cx="4149323" cy="169277"/>
          </a:xfrm>
          <a:prstGeom prst="rect">
            <a:avLst/>
          </a:prstGeom>
          <a:noFill/>
        </p:spPr>
        <p:txBody>
          <a:bodyPr wrap="square" lIns="0" tIns="0" rIns="0" bIns="0" rtlCol="0">
            <a:spAutoFit/>
          </a:bodyPr>
          <a:lstStyle/>
          <a:p>
            <a:pPr algn="ctr"/>
            <a:r>
              <a:rPr lang="en-GB" sz="1100" dirty="0">
                <a:solidFill>
                  <a:srgbClr val="002060"/>
                </a:solidFill>
              </a:rPr>
              <a:t>Time since PAH diagnosis, years</a:t>
            </a:r>
          </a:p>
        </p:txBody>
      </p:sp>
      <p:cxnSp>
        <p:nvCxnSpPr>
          <p:cNvPr id="18" name="Straight Connector 17"/>
          <p:cNvCxnSpPr/>
          <p:nvPr/>
        </p:nvCxnSpPr>
        <p:spPr>
          <a:xfrm flipH="1">
            <a:off x="1" y="5227227"/>
            <a:ext cx="1219199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48940" y="6199770"/>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b="0" dirty="0">
                <a:solidFill>
                  <a:srgbClr val="002060"/>
                </a:solidFill>
              </a:rPr>
              <a:t>Abbreviations: EU, European Union.</a:t>
            </a:r>
          </a:p>
        </p:txBody>
      </p:sp>
      <p:grpSp>
        <p:nvGrpSpPr>
          <p:cNvPr id="6" name="Group 5"/>
          <p:cNvGrpSpPr/>
          <p:nvPr/>
        </p:nvGrpSpPr>
        <p:grpSpPr>
          <a:xfrm>
            <a:off x="7770225" y="4374679"/>
            <a:ext cx="1902169" cy="647171"/>
            <a:chOff x="7770225" y="4374679"/>
            <a:chExt cx="1902169" cy="647171"/>
          </a:xfrm>
        </p:grpSpPr>
        <p:cxnSp>
          <p:nvCxnSpPr>
            <p:cNvPr id="96" name="Straight Connector 95"/>
            <p:cNvCxnSpPr/>
            <p:nvPr/>
          </p:nvCxnSpPr>
          <p:spPr>
            <a:xfrm>
              <a:off x="7770225" y="4482925"/>
              <a:ext cx="418594"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770225" y="4708954"/>
              <a:ext cx="418594" cy="0"/>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770225" y="4934983"/>
              <a:ext cx="4185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356128" y="4606145"/>
              <a:ext cx="1316266" cy="184239"/>
            </a:xfrm>
            <a:prstGeom prst="rect">
              <a:avLst/>
            </a:prstGeom>
            <a:noFill/>
          </p:spPr>
          <p:txBody>
            <a:bodyPr wrap="square" lIns="0" tIns="0" rIns="72000" bIns="0" rtlCol="0" anchor="ctr">
              <a:noAutofit/>
            </a:bodyPr>
            <a:lstStyle/>
            <a:p>
              <a:r>
                <a:rPr lang="en-GB" sz="900" dirty="0">
                  <a:solidFill>
                    <a:srgbClr val="002060"/>
                  </a:solidFill>
                </a:rPr>
                <a:t>Intermediate risk</a:t>
              </a:r>
            </a:p>
          </p:txBody>
        </p:sp>
        <p:sp>
          <p:nvSpPr>
            <p:cNvPr id="92" name="TextBox 91"/>
            <p:cNvSpPr txBox="1"/>
            <p:nvPr/>
          </p:nvSpPr>
          <p:spPr>
            <a:xfrm>
              <a:off x="8356128" y="4837611"/>
              <a:ext cx="1316266" cy="184239"/>
            </a:xfrm>
            <a:prstGeom prst="rect">
              <a:avLst/>
            </a:prstGeom>
            <a:noFill/>
          </p:spPr>
          <p:txBody>
            <a:bodyPr wrap="square" lIns="0" tIns="0" rIns="72000" bIns="0" rtlCol="0" anchor="ctr">
              <a:noAutofit/>
            </a:bodyPr>
            <a:lstStyle/>
            <a:p>
              <a:r>
                <a:rPr lang="en-GB" sz="900" dirty="0">
                  <a:solidFill>
                    <a:srgbClr val="002060"/>
                  </a:solidFill>
                </a:rPr>
                <a:t>High risk</a:t>
              </a:r>
            </a:p>
          </p:txBody>
        </p:sp>
        <p:sp>
          <p:nvSpPr>
            <p:cNvPr id="95" name="TextBox 94"/>
            <p:cNvSpPr txBox="1"/>
            <p:nvPr/>
          </p:nvSpPr>
          <p:spPr>
            <a:xfrm>
              <a:off x="8356128" y="4374679"/>
              <a:ext cx="1316266" cy="184239"/>
            </a:xfrm>
            <a:prstGeom prst="rect">
              <a:avLst/>
            </a:prstGeom>
            <a:noFill/>
          </p:spPr>
          <p:txBody>
            <a:bodyPr wrap="square" lIns="0" tIns="0" rIns="72000" bIns="0" rtlCol="0" anchor="ctr">
              <a:noAutofit/>
            </a:bodyPr>
            <a:lstStyle/>
            <a:p>
              <a:r>
                <a:rPr lang="en-GB" sz="900" dirty="0">
                  <a:solidFill>
                    <a:srgbClr val="002060"/>
                  </a:solidFill>
                </a:rPr>
                <a:t>Low risk</a:t>
              </a:r>
            </a:p>
          </p:txBody>
        </p:sp>
      </p:grpSp>
      <p:sp>
        <p:nvSpPr>
          <p:cNvPr id="23" name="AutoShape 3"/>
          <p:cNvSpPr>
            <a:spLocks noChangeAspect="1" noChangeArrowheads="1" noTextEdit="1"/>
          </p:cNvSpPr>
          <p:nvPr/>
        </p:nvSpPr>
        <p:spPr bwMode="auto">
          <a:xfrm>
            <a:off x="7294200" y="2672432"/>
            <a:ext cx="418147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5"/>
          <p:cNvSpPr>
            <a:spLocks/>
          </p:cNvSpPr>
          <p:nvPr/>
        </p:nvSpPr>
        <p:spPr bwMode="auto">
          <a:xfrm>
            <a:off x="7300550" y="2683544"/>
            <a:ext cx="4168775" cy="604837"/>
          </a:xfrm>
          <a:custGeom>
            <a:avLst/>
            <a:gdLst>
              <a:gd name="T0" fmla="*/ 740 w 740"/>
              <a:gd name="T1" fmla="*/ 169 h 169"/>
              <a:gd name="T2" fmla="*/ 713 w 740"/>
              <a:gd name="T3" fmla="*/ 169 h 169"/>
              <a:gd name="T4" fmla="*/ 704 w 740"/>
              <a:gd name="T5" fmla="*/ 169 h 169"/>
              <a:gd name="T6" fmla="*/ 698 w 740"/>
              <a:gd name="T7" fmla="*/ 151 h 169"/>
              <a:gd name="T8" fmla="*/ 689 w 740"/>
              <a:gd name="T9" fmla="*/ 151 h 169"/>
              <a:gd name="T10" fmla="*/ 680 w 740"/>
              <a:gd name="T11" fmla="*/ 151 h 169"/>
              <a:gd name="T12" fmla="*/ 675 w 740"/>
              <a:gd name="T13" fmla="*/ 137 h 169"/>
              <a:gd name="T14" fmla="*/ 644 w 740"/>
              <a:gd name="T15" fmla="*/ 137 h 169"/>
              <a:gd name="T16" fmla="*/ 552 w 740"/>
              <a:gd name="T17" fmla="*/ 137 h 169"/>
              <a:gd name="T18" fmla="*/ 535 w 740"/>
              <a:gd name="T19" fmla="*/ 127 h 169"/>
              <a:gd name="T20" fmla="*/ 521 w 740"/>
              <a:gd name="T21" fmla="*/ 127 h 169"/>
              <a:gd name="T22" fmla="*/ 510 w 740"/>
              <a:gd name="T23" fmla="*/ 117 h 169"/>
              <a:gd name="T24" fmla="*/ 501 w 740"/>
              <a:gd name="T25" fmla="*/ 117 h 169"/>
              <a:gd name="T26" fmla="*/ 479 w 740"/>
              <a:gd name="T27" fmla="*/ 117 h 169"/>
              <a:gd name="T28" fmla="*/ 466 w 740"/>
              <a:gd name="T29" fmla="*/ 117 h 169"/>
              <a:gd name="T30" fmla="*/ 462 w 740"/>
              <a:gd name="T31" fmla="*/ 110 h 169"/>
              <a:gd name="T32" fmla="*/ 411 w 740"/>
              <a:gd name="T33" fmla="*/ 110 h 169"/>
              <a:gd name="T34" fmla="*/ 384 w 740"/>
              <a:gd name="T35" fmla="*/ 102 h 169"/>
              <a:gd name="T36" fmla="*/ 380 w 740"/>
              <a:gd name="T37" fmla="*/ 102 h 169"/>
              <a:gd name="T38" fmla="*/ 368 w 740"/>
              <a:gd name="T39" fmla="*/ 90 h 169"/>
              <a:gd name="T40" fmla="*/ 340 w 740"/>
              <a:gd name="T41" fmla="*/ 90 h 169"/>
              <a:gd name="T42" fmla="*/ 324 w 740"/>
              <a:gd name="T43" fmla="*/ 82 h 169"/>
              <a:gd name="T44" fmla="*/ 319 w 740"/>
              <a:gd name="T45" fmla="*/ 75 h 169"/>
              <a:gd name="T46" fmla="*/ 310 w 740"/>
              <a:gd name="T47" fmla="*/ 60 h 169"/>
              <a:gd name="T48" fmla="*/ 287 w 740"/>
              <a:gd name="T49" fmla="*/ 60 h 169"/>
              <a:gd name="T50" fmla="*/ 282 w 740"/>
              <a:gd name="T51" fmla="*/ 55 h 169"/>
              <a:gd name="T52" fmla="*/ 268 w 740"/>
              <a:gd name="T53" fmla="*/ 55 h 169"/>
              <a:gd name="T54" fmla="*/ 257 w 740"/>
              <a:gd name="T55" fmla="*/ 43 h 169"/>
              <a:gd name="T56" fmla="*/ 207 w 740"/>
              <a:gd name="T57" fmla="*/ 43 h 169"/>
              <a:gd name="T58" fmla="*/ 195 w 740"/>
              <a:gd name="T59" fmla="*/ 38 h 169"/>
              <a:gd name="T60" fmla="*/ 188 w 740"/>
              <a:gd name="T61" fmla="*/ 38 h 169"/>
              <a:gd name="T62" fmla="*/ 175 w 740"/>
              <a:gd name="T63" fmla="*/ 32 h 169"/>
              <a:gd name="T64" fmla="*/ 164 w 740"/>
              <a:gd name="T65" fmla="*/ 29 h 169"/>
              <a:gd name="T66" fmla="*/ 156 w 740"/>
              <a:gd name="T67" fmla="*/ 20 h 169"/>
              <a:gd name="T68" fmla="*/ 120 w 740"/>
              <a:gd name="T69" fmla="*/ 20 h 169"/>
              <a:gd name="T70" fmla="*/ 103 w 740"/>
              <a:gd name="T71" fmla="*/ 12 h 169"/>
              <a:gd name="T72" fmla="*/ 90 w 740"/>
              <a:gd name="T73" fmla="*/ 6 h 169"/>
              <a:gd name="T74" fmla="*/ 75 w 740"/>
              <a:gd name="T75" fmla="*/ 6 h 169"/>
              <a:gd name="T76" fmla="*/ 63 w 740"/>
              <a:gd name="T77" fmla="*/ 0 h 169"/>
              <a:gd name="T78" fmla="*/ 0 w 740"/>
              <a:gd name="T7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0" h="169">
                <a:moveTo>
                  <a:pt x="740" y="169"/>
                </a:moveTo>
                <a:cubicBezTo>
                  <a:pt x="713" y="169"/>
                  <a:pt x="713" y="169"/>
                  <a:pt x="713" y="169"/>
                </a:cubicBezTo>
                <a:cubicBezTo>
                  <a:pt x="704" y="169"/>
                  <a:pt x="704" y="169"/>
                  <a:pt x="704" y="169"/>
                </a:cubicBezTo>
                <a:cubicBezTo>
                  <a:pt x="698" y="151"/>
                  <a:pt x="698" y="151"/>
                  <a:pt x="698" y="151"/>
                </a:cubicBezTo>
                <a:cubicBezTo>
                  <a:pt x="689" y="151"/>
                  <a:pt x="689" y="151"/>
                  <a:pt x="689" y="151"/>
                </a:cubicBezTo>
                <a:cubicBezTo>
                  <a:pt x="680" y="151"/>
                  <a:pt x="680" y="151"/>
                  <a:pt x="680" y="151"/>
                </a:cubicBezTo>
                <a:cubicBezTo>
                  <a:pt x="675" y="137"/>
                  <a:pt x="675" y="137"/>
                  <a:pt x="675" y="137"/>
                </a:cubicBezTo>
                <a:cubicBezTo>
                  <a:pt x="644" y="137"/>
                  <a:pt x="644" y="137"/>
                  <a:pt x="644" y="137"/>
                </a:cubicBezTo>
                <a:cubicBezTo>
                  <a:pt x="552" y="137"/>
                  <a:pt x="552" y="137"/>
                  <a:pt x="552" y="137"/>
                </a:cubicBezTo>
                <a:cubicBezTo>
                  <a:pt x="535" y="127"/>
                  <a:pt x="535" y="127"/>
                  <a:pt x="535" y="127"/>
                </a:cubicBezTo>
                <a:cubicBezTo>
                  <a:pt x="521" y="127"/>
                  <a:pt x="521" y="127"/>
                  <a:pt x="521" y="127"/>
                </a:cubicBezTo>
                <a:cubicBezTo>
                  <a:pt x="510" y="117"/>
                  <a:pt x="510" y="117"/>
                  <a:pt x="510" y="117"/>
                </a:cubicBezTo>
                <a:cubicBezTo>
                  <a:pt x="501" y="117"/>
                  <a:pt x="501" y="117"/>
                  <a:pt x="501" y="117"/>
                </a:cubicBezTo>
                <a:cubicBezTo>
                  <a:pt x="479" y="117"/>
                  <a:pt x="479" y="117"/>
                  <a:pt x="479" y="117"/>
                </a:cubicBezTo>
                <a:cubicBezTo>
                  <a:pt x="466" y="117"/>
                  <a:pt x="466" y="117"/>
                  <a:pt x="466" y="117"/>
                </a:cubicBezTo>
                <a:cubicBezTo>
                  <a:pt x="462" y="110"/>
                  <a:pt x="462" y="110"/>
                  <a:pt x="462" y="110"/>
                </a:cubicBezTo>
                <a:cubicBezTo>
                  <a:pt x="411" y="110"/>
                  <a:pt x="411" y="110"/>
                  <a:pt x="411" y="110"/>
                </a:cubicBezTo>
                <a:cubicBezTo>
                  <a:pt x="384" y="102"/>
                  <a:pt x="384" y="102"/>
                  <a:pt x="384" y="102"/>
                </a:cubicBezTo>
                <a:cubicBezTo>
                  <a:pt x="380" y="102"/>
                  <a:pt x="380" y="102"/>
                  <a:pt x="380" y="102"/>
                </a:cubicBezTo>
                <a:cubicBezTo>
                  <a:pt x="368" y="90"/>
                  <a:pt x="368" y="90"/>
                  <a:pt x="368" y="90"/>
                </a:cubicBezTo>
                <a:cubicBezTo>
                  <a:pt x="340" y="90"/>
                  <a:pt x="340" y="90"/>
                  <a:pt x="340" y="90"/>
                </a:cubicBezTo>
                <a:cubicBezTo>
                  <a:pt x="324" y="82"/>
                  <a:pt x="324" y="82"/>
                  <a:pt x="324" y="82"/>
                </a:cubicBezTo>
                <a:cubicBezTo>
                  <a:pt x="319" y="75"/>
                  <a:pt x="319" y="75"/>
                  <a:pt x="319" y="75"/>
                </a:cubicBezTo>
                <a:cubicBezTo>
                  <a:pt x="310" y="60"/>
                  <a:pt x="310" y="60"/>
                  <a:pt x="310" y="60"/>
                </a:cubicBezTo>
                <a:cubicBezTo>
                  <a:pt x="287" y="60"/>
                  <a:pt x="287" y="60"/>
                  <a:pt x="287" y="60"/>
                </a:cubicBezTo>
                <a:cubicBezTo>
                  <a:pt x="282" y="55"/>
                  <a:pt x="282" y="55"/>
                  <a:pt x="282" y="55"/>
                </a:cubicBezTo>
                <a:cubicBezTo>
                  <a:pt x="268" y="55"/>
                  <a:pt x="268" y="55"/>
                  <a:pt x="268" y="55"/>
                </a:cubicBezTo>
                <a:cubicBezTo>
                  <a:pt x="257" y="43"/>
                  <a:pt x="257" y="43"/>
                  <a:pt x="257" y="43"/>
                </a:cubicBezTo>
                <a:cubicBezTo>
                  <a:pt x="207" y="43"/>
                  <a:pt x="207" y="43"/>
                  <a:pt x="207" y="43"/>
                </a:cubicBezTo>
                <a:cubicBezTo>
                  <a:pt x="195" y="38"/>
                  <a:pt x="195" y="38"/>
                  <a:pt x="195" y="38"/>
                </a:cubicBezTo>
                <a:cubicBezTo>
                  <a:pt x="188" y="38"/>
                  <a:pt x="188" y="38"/>
                  <a:pt x="188" y="38"/>
                </a:cubicBezTo>
                <a:cubicBezTo>
                  <a:pt x="175" y="32"/>
                  <a:pt x="175" y="32"/>
                  <a:pt x="175" y="32"/>
                </a:cubicBezTo>
                <a:cubicBezTo>
                  <a:pt x="164" y="29"/>
                  <a:pt x="164" y="29"/>
                  <a:pt x="164" y="29"/>
                </a:cubicBezTo>
                <a:cubicBezTo>
                  <a:pt x="156" y="20"/>
                  <a:pt x="156" y="20"/>
                  <a:pt x="156" y="20"/>
                </a:cubicBezTo>
                <a:cubicBezTo>
                  <a:pt x="156" y="20"/>
                  <a:pt x="123" y="22"/>
                  <a:pt x="120" y="20"/>
                </a:cubicBezTo>
                <a:cubicBezTo>
                  <a:pt x="117" y="17"/>
                  <a:pt x="103" y="12"/>
                  <a:pt x="103" y="12"/>
                </a:cubicBezTo>
                <a:cubicBezTo>
                  <a:pt x="90" y="6"/>
                  <a:pt x="90" y="6"/>
                  <a:pt x="90" y="6"/>
                </a:cubicBezTo>
                <a:cubicBezTo>
                  <a:pt x="75" y="6"/>
                  <a:pt x="75" y="6"/>
                  <a:pt x="75" y="6"/>
                </a:cubicBezTo>
                <a:cubicBezTo>
                  <a:pt x="63" y="0"/>
                  <a:pt x="63" y="0"/>
                  <a:pt x="63" y="0"/>
                </a:cubicBezTo>
                <a:cubicBezTo>
                  <a:pt x="0" y="0"/>
                  <a:pt x="0" y="0"/>
                  <a:pt x="0" y="0"/>
                </a:cubicBezTo>
              </a:path>
            </a:pathLst>
          </a:custGeom>
          <a:noFill/>
          <a:ln w="28575" cap="rnd">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6"/>
          <p:cNvSpPr>
            <a:spLocks/>
          </p:cNvSpPr>
          <p:nvPr/>
        </p:nvSpPr>
        <p:spPr bwMode="auto">
          <a:xfrm>
            <a:off x="7300550" y="2683544"/>
            <a:ext cx="4168775" cy="1190625"/>
          </a:xfrm>
          <a:custGeom>
            <a:avLst/>
            <a:gdLst>
              <a:gd name="T0" fmla="*/ 740 w 740"/>
              <a:gd name="T1" fmla="*/ 332 h 332"/>
              <a:gd name="T2" fmla="*/ 732 w 740"/>
              <a:gd name="T3" fmla="*/ 332 h 332"/>
              <a:gd name="T4" fmla="*/ 727 w 740"/>
              <a:gd name="T5" fmla="*/ 332 h 332"/>
              <a:gd name="T6" fmla="*/ 720 w 740"/>
              <a:gd name="T7" fmla="*/ 324 h 332"/>
              <a:gd name="T8" fmla="*/ 712 w 740"/>
              <a:gd name="T9" fmla="*/ 324 h 332"/>
              <a:gd name="T10" fmla="*/ 706 w 740"/>
              <a:gd name="T11" fmla="*/ 324 h 332"/>
              <a:gd name="T12" fmla="*/ 698 w 740"/>
              <a:gd name="T13" fmla="*/ 322 h 332"/>
              <a:gd name="T14" fmla="*/ 689 w 740"/>
              <a:gd name="T15" fmla="*/ 322 h 332"/>
              <a:gd name="T16" fmla="*/ 679 w 740"/>
              <a:gd name="T17" fmla="*/ 316 h 332"/>
              <a:gd name="T18" fmla="*/ 666 w 740"/>
              <a:gd name="T19" fmla="*/ 308 h 332"/>
              <a:gd name="T20" fmla="*/ 657 w 740"/>
              <a:gd name="T21" fmla="*/ 300 h 332"/>
              <a:gd name="T22" fmla="*/ 647 w 740"/>
              <a:gd name="T23" fmla="*/ 291 h 332"/>
              <a:gd name="T24" fmla="*/ 637 w 740"/>
              <a:gd name="T25" fmla="*/ 286 h 332"/>
              <a:gd name="T26" fmla="*/ 624 w 740"/>
              <a:gd name="T27" fmla="*/ 281 h 332"/>
              <a:gd name="T28" fmla="*/ 607 w 740"/>
              <a:gd name="T29" fmla="*/ 278 h 332"/>
              <a:gd name="T30" fmla="*/ 591 w 740"/>
              <a:gd name="T31" fmla="*/ 275 h 332"/>
              <a:gd name="T32" fmla="*/ 573 w 740"/>
              <a:gd name="T33" fmla="*/ 271 h 332"/>
              <a:gd name="T34" fmla="*/ 555 w 740"/>
              <a:gd name="T35" fmla="*/ 267 h 332"/>
              <a:gd name="T36" fmla="*/ 544 w 740"/>
              <a:gd name="T37" fmla="*/ 262 h 332"/>
              <a:gd name="T38" fmla="*/ 532 w 740"/>
              <a:gd name="T39" fmla="*/ 262 h 332"/>
              <a:gd name="T40" fmla="*/ 517 w 740"/>
              <a:gd name="T41" fmla="*/ 254 h 332"/>
              <a:gd name="T42" fmla="*/ 506 w 740"/>
              <a:gd name="T43" fmla="*/ 249 h 332"/>
              <a:gd name="T44" fmla="*/ 471 w 740"/>
              <a:gd name="T45" fmla="*/ 243 h 332"/>
              <a:gd name="T46" fmla="*/ 439 w 740"/>
              <a:gd name="T47" fmla="*/ 219 h 332"/>
              <a:gd name="T48" fmla="*/ 432 w 740"/>
              <a:gd name="T49" fmla="*/ 213 h 332"/>
              <a:gd name="T50" fmla="*/ 417 w 740"/>
              <a:gd name="T51" fmla="*/ 206 h 332"/>
              <a:gd name="T52" fmla="*/ 401 w 740"/>
              <a:gd name="T53" fmla="*/ 195 h 332"/>
              <a:gd name="T54" fmla="*/ 380 w 740"/>
              <a:gd name="T55" fmla="*/ 180 h 332"/>
              <a:gd name="T56" fmla="*/ 345 w 740"/>
              <a:gd name="T57" fmla="*/ 159 h 332"/>
              <a:gd name="T58" fmla="*/ 332 w 740"/>
              <a:gd name="T59" fmla="*/ 151 h 332"/>
              <a:gd name="T60" fmla="*/ 323 w 740"/>
              <a:gd name="T61" fmla="*/ 146 h 332"/>
              <a:gd name="T62" fmla="*/ 306 w 740"/>
              <a:gd name="T63" fmla="*/ 141 h 332"/>
              <a:gd name="T64" fmla="*/ 288 w 740"/>
              <a:gd name="T65" fmla="*/ 136 h 332"/>
              <a:gd name="T66" fmla="*/ 275 w 740"/>
              <a:gd name="T67" fmla="*/ 129 h 332"/>
              <a:gd name="T68" fmla="*/ 249 w 740"/>
              <a:gd name="T69" fmla="*/ 109 h 332"/>
              <a:gd name="T70" fmla="*/ 234 w 740"/>
              <a:gd name="T71" fmla="*/ 102 h 332"/>
              <a:gd name="T72" fmla="*/ 192 w 740"/>
              <a:gd name="T73" fmla="*/ 87 h 332"/>
              <a:gd name="T74" fmla="*/ 161 w 740"/>
              <a:gd name="T75" fmla="*/ 74 h 332"/>
              <a:gd name="T76" fmla="*/ 140 w 740"/>
              <a:gd name="T77" fmla="*/ 67 h 332"/>
              <a:gd name="T78" fmla="*/ 123 w 740"/>
              <a:gd name="T79" fmla="*/ 61 h 332"/>
              <a:gd name="T80" fmla="*/ 106 w 740"/>
              <a:gd name="T81" fmla="*/ 56 h 332"/>
              <a:gd name="T82" fmla="*/ 82 w 740"/>
              <a:gd name="T83" fmla="*/ 42 h 332"/>
              <a:gd name="T84" fmla="*/ 62 w 740"/>
              <a:gd name="T85" fmla="*/ 26 h 332"/>
              <a:gd name="T86" fmla="*/ 52 w 740"/>
              <a:gd name="T87" fmla="*/ 21 h 332"/>
              <a:gd name="T88" fmla="*/ 34 w 740"/>
              <a:gd name="T89" fmla="*/ 15 h 332"/>
              <a:gd name="T90" fmla="*/ 4 w 740"/>
              <a:gd name="T91" fmla="*/ 0 h 332"/>
              <a:gd name="T92" fmla="*/ 0 w 740"/>
              <a:gd name="T9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0" h="332">
                <a:moveTo>
                  <a:pt x="740" y="332"/>
                </a:moveTo>
                <a:cubicBezTo>
                  <a:pt x="732" y="332"/>
                  <a:pt x="732" y="332"/>
                  <a:pt x="732" y="332"/>
                </a:cubicBezTo>
                <a:cubicBezTo>
                  <a:pt x="727" y="332"/>
                  <a:pt x="727" y="332"/>
                  <a:pt x="727" y="332"/>
                </a:cubicBezTo>
                <a:cubicBezTo>
                  <a:pt x="720" y="324"/>
                  <a:pt x="720" y="324"/>
                  <a:pt x="720" y="324"/>
                </a:cubicBezTo>
                <a:cubicBezTo>
                  <a:pt x="712" y="324"/>
                  <a:pt x="712" y="324"/>
                  <a:pt x="712" y="324"/>
                </a:cubicBezTo>
                <a:cubicBezTo>
                  <a:pt x="706" y="324"/>
                  <a:pt x="706" y="324"/>
                  <a:pt x="706" y="324"/>
                </a:cubicBezTo>
                <a:cubicBezTo>
                  <a:pt x="698" y="322"/>
                  <a:pt x="698" y="322"/>
                  <a:pt x="698" y="322"/>
                </a:cubicBezTo>
                <a:cubicBezTo>
                  <a:pt x="689" y="322"/>
                  <a:pt x="689" y="322"/>
                  <a:pt x="689" y="322"/>
                </a:cubicBezTo>
                <a:cubicBezTo>
                  <a:pt x="689" y="322"/>
                  <a:pt x="681" y="318"/>
                  <a:pt x="679" y="316"/>
                </a:cubicBezTo>
                <a:cubicBezTo>
                  <a:pt x="677" y="315"/>
                  <a:pt x="666" y="308"/>
                  <a:pt x="666" y="308"/>
                </a:cubicBezTo>
                <a:cubicBezTo>
                  <a:pt x="657" y="300"/>
                  <a:pt x="657" y="300"/>
                  <a:pt x="657" y="300"/>
                </a:cubicBezTo>
                <a:cubicBezTo>
                  <a:pt x="647" y="291"/>
                  <a:pt x="647" y="291"/>
                  <a:pt x="647" y="291"/>
                </a:cubicBezTo>
                <a:cubicBezTo>
                  <a:pt x="637" y="286"/>
                  <a:pt x="637" y="286"/>
                  <a:pt x="637" y="286"/>
                </a:cubicBezTo>
                <a:cubicBezTo>
                  <a:pt x="624" y="281"/>
                  <a:pt x="624" y="281"/>
                  <a:pt x="624" y="281"/>
                </a:cubicBezTo>
                <a:cubicBezTo>
                  <a:pt x="607" y="278"/>
                  <a:pt x="607" y="278"/>
                  <a:pt x="607" y="278"/>
                </a:cubicBezTo>
                <a:cubicBezTo>
                  <a:pt x="591" y="275"/>
                  <a:pt x="591" y="275"/>
                  <a:pt x="591" y="275"/>
                </a:cubicBezTo>
                <a:cubicBezTo>
                  <a:pt x="573" y="271"/>
                  <a:pt x="573" y="271"/>
                  <a:pt x="573" y="271"/>
                </a:cubicBezTo>
                <a:cubicBezTo>
                  <a:pt x="555" y="267"/>
                  <a:pt x="555" y="267"/>
                  <a:pt x="555" y="267"/>
                </a:cubicBezTo>
                <a:cubicBezTo>
                  <a:pt x="544" y="262"/>
                  <a:pt x="544" y="262"/>
                  <a:pt x="544" y="262"/>
                </a:cubicBezTo>
                <a:cubicBezTo>
                  <a:pt x="532" y="262"/>
                  <a:pt x="532" y="262"/>
                  <a:pt x="532" y="262"/>
                </a:cubicBezTo>
                <a:cubicBezTo>
                  <a:pt x="517" y="254"/>
                  <a:pt x="517" y="254"/>
                  <a:pt x="517" y="254"/>
                </a:cubicBezTo>
                <a:cubicBezTo>
                  <a:pt x="506" y="249"/>
                  <a:pt x="506" y="249"/>
                  <a:pt x="506" y="249"/>
                </a:cubicBezTo>
                <a:cubicBezTo>
                  <a:pt x="471" y="243"/>
                  <a:pt x="471" y="243"/>
                  <a:pt x="471" y="243"/>
                </a:cubicBezTo>
                <a:cubicBezTo>
                  <a:pt x="439" y="219"/>
                  <a:pt x="439" y="219"/>
                  <a:pt x="439" y="219"/>
                </a:cubicBezTo>
                <a:cubicBezTo>
                  <a:pt x="432" y="213"/>
                  <a:pt x="432" y="213"/>
                  <a:pt x="432" y="213"/>
                </a:cubicBezTo>
                <a:cubicBezTo>
                  <a:pt x="417" y="206"/>
                  <a:pt x="417" y="206"/>
                  <a:pt x="417" y="206"/>
                </a:cubicBezTo>
                <a:cubicBezTo>
                  <a:pt x="401" y="195"/>
                  <a:pt x="401" y="195"/>
                  <a:pt x="401" y="195"/>
                </a:cubicBezTo>
                <a:cubicBezTo>
                  <a:pt x="380" y="180"/>
                  <a:pt x="380" y="180"/>
                  <a:pt x="380" y="180"/>
                </a:cubicBezTo>
                <a:cubicBezTo>
                  <a:pt x="345" y="159"/>
                  <a:pt x="345" y="159"/>
                  <a:pt x="345" y="159"/>
                </a:cubicBezTo>
                <a:cubicBezTo>
                  <a:pt x="332" y="151"/>
                  <a:pt x="332" y="151"/>
                  <a:pt x="332" y="151"/>
                </a:cubicBezTo>
                <a:cubicBezTo>
                  <a:pt x="323" y="146"/>
                  <a:pt x="323" y="146"/>
                  <a:pt x="323" y="146"/>
                </a:cubicBezTo>
                <a:cubicBezTo>
                  <a:pt x="306" y="141"/>
                  <a:pt x="306" y="141"/>
                  <a:pt x="306" y="141"/>
                </a:cubicBezTo>
                <a:cubicBezTo>
                  <a:pt x="288" y="136"/>
                  <a:pt x="288" y="136"/>
                  <a:pt x="288" y="136"/>
                </a:cubicBezTo>
                <a:cubicBezTo>
                  <a:pt x="275" y="129"/>
                  <a:pt x="275" y="129"/>
                  <a:pt x="275" y="129"/>
                </a:cubicBezTo>
                <a:cubicBezTo>
                  <a:pt x="249" y="109"/>
                  <a:pt x="249" y="109"/>
                  <a:pt x="249" y="109"/>
                </a:cubicBezTo>
                <a:cubicBezTo>
                  <a:pt x="234" y="102"/>
                  <a:pt x="234" y="102"/>
                  <a:pt x="234" y="102"/>
                </a:cubicBezTo>
                <a:cubicBezTo>
                  <a:pt x="192" y="87"/>
                  <a:pt x="192" y="87"/>
                  <a:pt x="192" y="87"/>
                </a:cubicBezTo>
                <a:cubicBezTo>
                  <a:pt x="161" y="74"/>
                  <a:pt x="161" y="74"/>
                  <a:pt x="161" y="74"/>
                </a:cubicBezTo>
                <a:cubicBezTo>
                  <a:pt x="140" y="67"/>
                  <a:pt x="140" y="67"/>
                  <a:pt x="140" y="67"/>
                </a:cubicBezTo>
                <a:cubicBezTo>
                  <a:pt x="123" y="61"/>
                  <a:pt x="123" y="61"/>
                  <a:pt x="123" y="61"/>
                </a:cubicBezTo>
                <a:cubicBezTo>
                  <a:pt x="106" y="56"/>
                  <a:pt x="106" y="56"/>
                  <a:pt x="106" y="56"/>
                </a:cubicBezTo>
                <a:cubicBezTo>
                  <a:pt x="82" y="42"/>
                  <a:pt x="82" y="42"/>
                  <a:pt x="82" y="42"/>
                </a:cubicBezTo>
                <a:cubicBezTo>
                  <a:pt x="62" y="26"/>
                  <a:pt x="62" y="26"/>
                  <a:pt x="62" y="26"/>
                </a:cubicBezTo>
                <a:cubicBezTo>
                  <a:pt x="52" y="21"/>
                  <a:pt x="52" y="21"/>
                  <a:pt x="52" y="21"/>
                </a:cubicBezTo>
                <a:cubicBezTo>
                  <a:pt x="34" y="15"/>
                  <a:pt x="34" y="15"/>
                  <a:pt x="34" y="15"/>
                </a:cubicBezTo>
                <a:cubicBezTo>
                  <a:pt x="4" y="0"/>
                  <a:pt x="4" y="0"/>
                  <a:pt x="4" y="0"/>
                </a:cubicBezTo>
                <a:cubicBezTo>
                  <a:pt x="0" y="0"/>
                  <a:pt x="0" y="0"/>
                  <a:pt x="0" y="0"/>
                </a:cubicBezTo>
              </a:path>
            </a:pathLst>
          </a:custGeom>
          <a:noFill/>
          <a:ln w="28575" cap="rnd">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7"/>
          <p:cNvSpPr>
            <a:spLocks/>
          </p:cNvSpPr>
          <p:nvPr/>
        </p:nvSpPr>
        <p:spPr bwMode="auto">
          <a:xfrm>
            <a:off x="7300550" y="2715294"/>
            <a:ext cx="4168775" cy="1649412"/>
          </a:xfrm>
          <a:custGeom>
            <a:avLst/>
            <a:gdLst>
              <a:gd name="T0" fmla="*/ 740 w 740"/>
              <a:gd name="T1" fmla="*/ 460 h 460"/>
              <a:gd name="T2" fmla="*/ 734 w 740"/>
              <a:gd name="T3" fmla="*/ 457 h 460"/>
              <a:gd name="T4" fmla="*/ 725 w 740"/>
              <a:gd name="T5" fmla="*/ 449 h 460"/>
              <a:gd name="T6" fmla="*/ 719 w 740"/>
              <a:gd name="T7" fmla="*/ 441 h 460"/>
              <a:gd name="T8" fmla="*/ 693 w 740"/>
              <a:gd name="T9" fmla="*/ 441 h 460"/>
              <a:gd name="T10" fmla="*/ 693 w 740"/>
              <a:gd name="T11" fmla="*/ 434 h 460"/>
              <a:gd name="T12" fmla="*/ 674 w 740"/>
              <a:gd name="T13" fmla="*/ 430 h 460"/>
              <a:gd name="T14" fmla="*/ 668 w 740"/>
              <a:gd name="T15" fmla="*/ 418 h 460"/>
              <a:gd name="T16" fmla="*/ 659 w 740"/>
              <a:gd name="T17" fmla="*/ 418 h 460"/>
              <a:gd name="T18" fmla="*/ 651 w 740"/>
              <a:gd name="T19" fmla="*/ 411 h 460"/>
              <a:gd name="T20" fmla="*/ 633 w 740"/>
              <a:gd name="T21" fmla="*/ 408 h 460"/>
              <a:gd name="T22" fmla="*/ 625 w 740"/>
              <a:gd name="T23" fmla="*/ 401 h 460"/>
              <a:gd name="T24" fmla="*/ 613 w 740"/>
              <a:gd name="T25" fmla="*/ 387 h 460"/>
              <a:gd name="T26" fmla="*/ 606 w 740"/>
              <a:gd name="T27" fmla="*/ 374 h 460"/>
              <a:gd name="T28" fmla="*/ 544 w 740"/>
              <a:gd name="T29" fmla="*/ 374 h 460"/>
              <a:gd name="T30" fmla="*/ 527 w 740"/>
              <a:gd name="T31" fmla="*/ 355 h 460"/>
              <a:gd name="T32" fmla="*/ 507 w 740"/>
              <a:gd name="T33" fmla="*/ 340 h 460"/>
              <a:gd name="T34" fmla="*/ 498 w 740"/>
              <a:gd name="T35" fmla="*/ 330 h 460"/>
              <a:gd name="T36" fmla="*/ 478 w 740"/>
              <a:gd name="T37" fmla="*/ 323 h 460"/>
              <a:gd name="T38" fmla="*/ 471 w 740"/>
              <a:gd name="T39" fmla="*/ 323 h 460"/>
              <a:gd name="T40" fmla="*/ 456 w 740"/>
              <a:gd name="T41" fmla="*/ 319 h 460"/>
              <a:gd name="T42" fmla="*/ 439 w 740"/>
              <a:gd name="T43" fmla="*/ 315 h 460"/>
              <a:gd name="T44" fmla="*/ 432 w 740"/>
              <a:gd name="T45" fmla="*/ 309 h 460"/>
              <a:gd name="T46" fmla="*/ 417 w 740"/>
              <a:gd name="T47" fmla="*/ 309 h 460"/>
              <a:gd name="T48" fmla="*/ 398 w 740"/>
              <a:gd name="T49" fmla="*/ 304 h 460"/>
              <a:gd name="T50" fmla="*/ 380 w 740"/>
              <a:gd name="T51" fmla="*/ 292 h 460"/>
              <a:gd name="T52" fmla="*/ 341 w 740"/>
              <a:gd name="T53" fmla="*/ 267 h 460"/>
              <a:gd name="T54" fmla="*/ 332 w 740"/>
              <a:gd name="T55" fmla="*/ 248 h 460"/>
              <a:gd name="T56" fmla="*/ 306 w 740"/>
              <a:gd name="T57" fmla="*/ 239 h 460"/>
              <a:gd name="T58" fmla="*/ 300 w 740"/>
              <a:gd name="T59" fmla="*/ 227 h 460"/>
              <a:gd name="T60" fmla="*/ 284 w 740"/>
              <a:gd name="T61" fmla="*/ 227 h 460"/>
              <a:gd name="T62" fmla="*/ 261 w 740"/>
              <a:gd name="T63" fmla="*/ 202 h 460"/>
              <a:gd name="T64" fmla="*/ 216 w 740"/>
              <a:gd name="T65" fmla="*/ 192 h 460"/>
              <a:gd name="T66" fmla="*/ 209 w 740"/>
              <a:gd name="T67" fmla="*/ 185 h 460"/>
              <a:gd name="T68" fmla="*/ 195 w 740"/>
              <a:gd name="T69" fmla="*/ 185 h 460"/>
              <a:gd name="T70" fmla="*/ 179 w 740"/>
              <a:gd name="T71" fmla="*/ 171 h 460"/>
              <a:gd name="T72" fmla="*/ 171 w 740"/>
              <a:gd name="T73" fmla="*/ 160 h 460"/>
              <a:gd name="T74" fmla="*/ 150 w 740"/>
              <a:gd name="T75" fmla="*/ 141 h 460"/>
              <a:gd name="T76" fmla="*/ 139 w 740"/>
              <a:gd name="T77" fmla="*/ 135 h 460"/>
              <a:gd name="T78" fmla="*/ 126 w 740"/>
              <a:gd name="T79" fmla="*/ 122 h 460"/>
              <a:gd name="T80" fmla="*/ 112 w 740"/>
              <a:gd name="T81" fmla="*/ 114 h 460"/>
              <a:gd name="T82" fmla="*/ 99 w 740"/>
              <a:gd name="T83" fmla="*/ 110 h 460"/>
              <a:gd name="T84" fmla="*/ 92 w 740"/>
              <a:gd name="T85" fmla="*/ 106 h 460"/>
              <a:gd name="T86" fmla="*/ 76 w 740"/>
              <a:gd name="T87" fmla="*/ 85 h 460"/>
              <a:gd name="T88" fmla="*/ 53 w 740"/>
              <a:gd name="T89" fmla="*/ 49 h 460"/>
              <a:gd name="T90" fmla="*/ 38 w 740"/>
              <a:gd name="T91" fmla="*/ 31 h 460"/>
              <a:gd name="T92" fmla="*/ 29 w 740"/>
              <a:gd name="T93" fmla="*/ 19 h 460"/>
              <a:gd name="T94" fmla="*/ 13 w 740"/>
              <a:gd name="T95" fmla="*/ 4 h 460"/>
              <a:gd name="T96" fmla="*/ 0 w 740"/>
              <a:gd name="T97"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0" h="460">
                <a:moveTo>
                  <a:pt x="740" y="460"/>
                </a:moveTo>
                <a:cubicBezTo>
                  <a:pt x="734" y="457"/>
                  <a:pt x="734" y="457"/>
                  <a:pt x="734" y="457"/>
                </a:cubicBezTo>
                <a:cubicBezTo>
                  <a:pt x="725" y="449"/>
                  <a:pt x="725" y="449"/>
                  <a:pt x="725" y="449"/>
                </a:cubicBezTo>
                <a:cubicBezTo>
                  <a:pt x="719" y="441"/>
                  <a:pt x="719" y="441"/>
                  <a:pt x="719" y="441"/>
                </a:cubicBezTo>
                <a:cubicBezTo>
                  <a:pt x="693" y="441"/>
                  <a:pt x="693" y="441"/>
                  <a:pt x="693" y="441"/>
                </a:cubicBezTo>
                <a:cubicBezTo>
                  <a:pt x="693" y="434"/>
                  <a:pt x="693" y="434"/>
                  <a:pt x="693" y="434"/>
                </a:cubicBezTo>
                <a:cubicBezTo>
                  <a:pt x="674" y="430"/>
                  <a:pt x="674" y="430"/>
                  <a:pt x="674" y="430"/>
                </a:cubicBezTo>
                <a:cubicBezTo>
                  <a:pt x="668" y="418"/>
                  <a:pt x="668" y="418"/>
                  <a:pt x="668" y="418"/>
                </a:cubicBezTo>
                <a:cubicBezTo>
                  <a:pt x="659" y="418"/>
                  <a:pt x="659" y="418"/>
                  <a:pt x="659" y="418"/>
                </a:cubicBezTo>
                <a:cubicBezTo>
                  <a:pt x="651" y="411"/>
                  <a:pt x="651" y="411"/>
                  <a:pt x="651" y="411"/>
                </a:cubicBezTo>
                <a:cubicBezTo>
                  <a:pt x="633" y="408"/>
                  <a:pt x="633" y="408"/>
                  <a:pt x="633" y="408"/>
                </a:cubicBezTo>
                <a:cubicBezTo>
                  <a:pt x="625" y="401"/>
                  <a:pt x="625" y="401"/>
                  <a:pt x="625" y="401"/>
                </a:cubicBezTo>
                <a:cubicBezTo>
                  <a:pt x="613" y="387"/>
                  <a:pt x="613" y="387"/>
                  <a:pt x="613" y="387"/>
                </a:cubicBezTo>
                <a:cubicBezTo>
                  <a:pt x="606" y="374"/>
                  <a:pt x="606" y="374"/>
                  <a:pt x="606" y="374"/>
                </a:cubicBezTo>
                <a:cubicBezTo>
                  <a:pt x="544" y="374"/>
                  <a:pt x="544" y="374"/>
                  <a:pt x="544" y="374"/>
                </a:cubicBezTo>
                <a:cubicBezTo>
                  <a:pt x="527" y="355"/>
                  <a:pt x="527" y="355"/>
                  <a:pt x="527" y="355"/>
                </a:cubicBezTo>
                <a:cubicBezTo>
                  <a:pt x="527" y="355"/>
                  <a:pt x="508" y="341"/>
                  <a:pt x="507" y="340"/>
                </a:cubicBezTo>
                <a:cubicBezTo>
                  <a:pt x="506" y="338"/>
                  <a:pt x="498" y="330"/>
                  <a:pt x="498" y="330"/>
                </a:cubicBezTo>
                <a:cubicBezTo>
                  <a:pt x="478" y="323"/>
                  <a:pt x="478" y="323"/>
                  <a:pt x="478" y="323"/>
                </a:cubicBezTo>
                <a:cubicBezTo>
                  <a:pt x="471" y="323"/>
                  <a:pt x="471" y="323"/>
                  <a:pt x="471" y="323"/>
                </a:cubicBezTo>
                <a:cubicBezTo>
                  <a:pt x="456" y="319"/>
                  <a:pt x="456" y="319"/>
                  <a:pt x="456" y="319"/>
                </a:cubicBezTo>
                <a:cubicBezTo>
                  <a:pt x="439" y="315"/>
                  <a:pt x="439" y="315"/>
                  <a:pt x="439" y="315"/>
                </a:cubicBezTo>
                <a:cubicBezTo>
                  <a:pt x="432" y="309"/>
                  <a:pt x="432" y="309"/>
                  <a:pt x="432" y="309"/>
                </a:cubicBezTo>
                <a:cubicBezTo>
                  <a:pt x="417" y="309"/>
                  <a:pt x="417" y="309"/>
                  <a:pt x="417" y="309"/>
                </a:cubicBezTo>
                <a:cubicBezTo>
                  <a:pt x="398" y="304"/>
                  <a:pt x="398" y="304"/>
                  <a:pt x="398" y="304"/>
                </a:cubicBezTo>
                <a:cubicBezTo>
                  <a:pt x="380" y="292"/>
                  <a:pt x="380" y="292"/>
                  <a:pt x="380" y="292"/>
                </a:cubicBezTo>
                <a:cubicBezTo>
                  <a:pt x="341" y="267"/>
                  <a:pt x="341" y="267"/>
                  <a:pt x="341" y="267"/>
                </a:cubicBezTo>
                <a:cubicBezTo>
                  <a:pt x="332" y="248"/>
                  <a:pt x="332" y="248"/>
                  <a:pt x="332" y="248"/>
                </a:cubicBezTo>
                <a:cubicBezTo>
                  <a:pt x="306" y="239"/>
                  <a:pt x="306" y="239"/>
                  <a:pt x="306" y="239"/>
                </a:cubicBezTo>
                <a:cubicBezTo>
                  <a:pt x="300" y="227"/>
                  <a:pt x="300" y="227"/>
                  <a:pt x="300" y="227"/>
                </a:cubicBezTo>
                <a:cubicBezTo>
                  <a:pt x="284" y="227"/>
                  <a:pt x="284" y="227"/>
                  <a:pt x="284" y="227"/>
                </a:cubicBezTo>
                <a:cubicBezTo>
                  <a:pt x="261" y="202"/>
                  <a:pt x="261" y="202"/>
                  <a:pt x="261" y="202"/>
                </a:cubicBezTo>
                <a:cubicBezTo>
                  <a:pt x="216" y="192"/>
                  <a:pt x="216" y="192"/>
                  <a:pt x="216" y="192"/>
                </a:cubicBezTo>
                <a:cubicBezTo>
                  <a:pt x="209" y="185"/>
                  <a:pt x="209" y="185"/>
                  <a:pt x="209" y="185"/>
                </a:cubicBezTo>
                <a:cubicBezTo>
                  <a:pt x="195" y="185"/>
                  <a:pt x="195" y="185"/>
                  <a:pt x="195" y="185"/>
                </a:cubicBezTo>
                <a:cubicBezTo>
                  <a:pt x="179" y="171"/>
                  <a:pt x="179" y="171"/>
                  <a:pt x="179" y="171"/>
                </a:cubicBezTo>
                <a:cubicBezTo>
                  <a:pt x="171" y="160"/>
                  <a:pt x="171" y="160"/>
                  <a:pt x="171" y="160"/>
                </a:cubicBezTo>
                <a:cubicBezTo>
                  <a:pt x="150" y="141"/>
                  <a:pt x="150" y="141"/>
                  <a:pt x="150" y="141"/>
                </a:cubicBezTo>
                <a:cubicBezTo>
                  <a:pt x="139" y="135"/>
                  <a:pt x="139" y="135"/>
                  <a:pt x="139" y="135"/>
                </a:cubicBezTo>
                <a:cubicBezTo>
                  <a:pt x="126" y="122"/>
                  <a:pt x="126" y="122"/>
                  <a:pt x="126" y="122"/>
                </a:cubicBezTo>
                <a:cubicBezTo>
                  <a:pt x="112" y="114"/>
                  <a:pt x="112" y="114"/>
                  <a:pt x="112" y="114"/>
                </a:cubicBezTo>
                <a:cubicBezTo>
                  <a:pt x="99" y="110"/>
                  <a:pt x="99" y="110"/>
                  <a:pt x="99" y="110"/>
                </a:cubicBezTo>
                <a:cubicBezTo>
                  <a:pt x="92" y="106"/>
                  <a:pt x="92" y="106"/>
                  <a:pt x="92" y="106"/>
                </a:cubicBezTo>
                <a:cubicBezTo>
                  <a:pt x="76" y="85"/>
                  <a:pt x="76" y="85"/>
                  <a:pt x="76" y="85"/>
                </a:cubicBezTo>
                <a:cubicBezTo>
                  <a:pt x="53" y="49"/>
                  <a:pt x="53" y="49"/>
                  <a:pt x="53" y="49"/>
                </a:cubicBezTo>
                <a:cubicBezTo>
                  <a:pt x="38" y="31"/>
                  <a:pt x="38" y="31"/>
                  <a:pt x="38" y="31"/>
                </a:cubicBezTo>
                <a:cubicBezTo>
                  <a:pt x="38" y="31"/>
                  <a:pt x="31" y="22"/>
                  <a:pt x="29" y="19"/>
                </a:cubicBezTo>
                <a:cubicBezTo>
                  <a:pt x="27" y="17"/>
                  <a:pt x="13" y="4"/>
                  <a:pt x="13" y="4"/>
                </a:cubicBezTo>
                <a:cubicBezTo>
                  <a:pt x="0" y="0"/>
                  <a:pt x="0" y="0"/>
                  <a:pt x="0" y="0"/>
                </a:cubicBezTo>
              </a:path>
            </a:pathLst>
          </a:custGeom>
          <a:noFill/>
          <a:ln w="28575" cap="rnd">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1" name="TextBox 70"/>
          <p:cNvSpPr txBox="1"/>
          <p:nvPr/>
        </p:nvSpPr>
        <p:spPr>
          <a:xfrm>
            <a:off x="11532459" y="4268144"/>
            <a:ext cx="468000" cy="246221"/>
          </a:xfrm>
          <a:prstGeom prst="rect">
            <a:avLst/>
          </a:prstGeom>
          <a:noFill/>
        </p:spPr>
        <p:txBody>
          <a:bodyPr wrap="square" lIns="0" tIns="0" rIns="0" bIns="0" rtlCol="0">
            <a:spAutoFit/>
          </a:bodyPr>
          <a:lstStyle/>
          <a:p>
            <a:pPr algn="ctr"/>
            <a:r>
              <a:rPr lang="en-GB" sz="1600" dirty="0">
                <a:solidFill>
                  <a:srgbClr val="FF0000"/>
                </a:solidFill>
              </a:rPr>
              <a:t>32%</a:t>
            </a:r>
          </a:p>
        </p:txBody>
      </p:sp>
      <p:sp>
        <p:nvSpPr>
          <p:cNvPr id="74" name="TextBox 73"/>
          <p:cNvSpPr txBox="1"/>
          <p:nvPr/>
        </p:nvSpPr>
        <p:spPr>
          <a:xfrm>
            <a:off x="11532459" y="3222721"/>
            <a:ext cx="468000" cy="246221"/>
          </a:xfrm>
          <a:prstGeom prst="rect">
            <a:avLst/>
          </a:prstGeom>
          <a:noFill/>
        </p:spPr>
        <p:txBody>
          <a:bodyPr wrap="square" lIns="0" tIns="0" rIns="0" bIns="0" rtlCol="0">
            <a:spAutoFit/>
          </a:bodyPr>
          <a:lstStyle/>
          <a:p>
            <a:pPr algn="ctr"/>
            <a:r>
              <a:rPr lang="en-GB" sz="1600" dirty="0">
                <a:solidFill>
                  <a:srgbClr val="00B050"/>
                </a:solidFill>
              </a:rPr>
              <a:t>76%</a:t>
            </a:r>
          </a:p>
        </p:txBody>
      </p:sp>
      <p:sp>
        <p:nvSpPr>
          <p:cNvPr id="76" name="TextBox 75"/>
          <p:cNvSpPr txBox="1"/>
          <p:nvPr/>
        </p:nvSpPr>
        <p:spPr>
          <a:xfrm>
            <a:off x="11532459" y="3763368"/>
            <a:ext cx="468000" cy="246221"/>
          </a:xfrm>
          <a:prstGeom prst="rect">
            <a:avLst/>
          </a:prstGeom>
          <a:noFill/>
        </p:spPr>
        <p:txBody>
          <a:bodyPr wrap="square" lIns="0" tIns="0" rIns="0" bIns="0" rtlCol="0">
            <a:spAutoFit/>
          </a:bodyPr>
          <a:lstStyle/>
          <a:p>
            <a:pPr algn="ctr"/>
            <a:r>
              <a:rPr lang="en-GB" sz="1600" dirty="0">
                <a:solidFill>
                  <a:srgbClr val="FFC000"/>
                </a:solidFill>
              </a:rPr>
              <a:t>52%</a:t>
            </a:r>
          </a:p>
        </p:txBody>
      </p:sp>
      <p:sp>
        <p:nvSpPr>
          <p:cNvPr id="58" name="TextBox 57"/>
          <p:cNvSpPr txBox="1"/>
          <p:nvPr/>
        </p:nvSpPr>
        <p:spPr>
          <a:xfrm rot="16200000">
            <a:off x="5701619" y="3788161"/>
            <a:ext cx="2648544" cy="215444"/>
          </a:xfrm>
          <a:prstGeom prst="rect">
            <a:avLst/>
          </a:prstGeom>
          <a:noFill/>
        </p:spPr>
        <p:txBody>
          <a:bodyPr wrap="square" lIns="180000" tIns="0" rIns="0" bIns="0" rtlCol="0">
            <a:spAutoFit/>
          </a:bodyPr>
          <a:lstStyle/>
          <a:p>
            <a:r>
              <a:rPr lang="en-GB" sz="1400" dirty="0">
                <a:solidFill>
                  <a:srgbClr val="002060"/>
                </a:solidFill>
              </a:rPr>
              <a:t>Percentage surviving</a:t>
            </a:r>
          </a:p>
        </p:txBody>
      </p:sp>
      <p:sp>
        <p:nvSpPr>
          <p:cNvPr id="59" name="TextBox 58"/>
          <p:cNvSpPr txBox="1"/>
          <p:nvPr/>
        </p:nvSpPr>
        <p:spPr>
          <a:xfrm>
            <a:off x="3087961" y="2971080"/>
            <a:ext cx="2813538" cy="523220"/>
          </a:xfrm>
          <a:prstGeom prst="rect">
            <a:avLst/>
          </a:prstGeom>
          <a:noFill/>
          <a:ln>
            <a:noFill/>
          </a:ln>
        </p:spPr>
        <p:txBody>
          <a:bodyPr wrap="square" rtlCol="0">
            <a:spAutoFit/>
          </a:bodyPr>
          <a:lstStyle/>
          <a:p>
            <a:r>
              <a:rPr lang="en-GB" sz="1400" dirty="0">
                <a:solidFill>
                  <a:srgbClr val="002060"/>
                </a:solidFill>
              </a:rPr>
              <a:t>A delay in diagnosis can impact the patient’s prognosis</a:t>
            </a:r>
            <a:r>
              <a:rPr lang="en-GB" sz="1400" baseline="30000" dirty="0">
                <a:solidFill>
                  <a:srgbClr val="002060"/>
                </a:solidFill>
              </a:rPr>
              <a:t>1</a:t>
            </a:r>
          </a:p>
        </p:txBody>
      </p:sp>
      <p:sp>
        <p:nvSpPr>
          <p:cNvPr id="60" name="TextBox 59"/>
          <p:cNvSpPr txBox="1"/>
          <p:nvPr/>
        </p:nvSpPr>
        <p:spPr>
          <a:xfrm>
            <a:off x="6534544" y="1883034"/>
            <a:ext cx="5613113" cy="307777"/>
          </a:xfrm>
          <a:prstGeom prst="rect">
            <a:avLst/>
          </a:prstGeom>
          <a:noFill/>
          <a:ln>
            <a:noFill/>
          </a:ln>
        </p:spPr>
        <p:txBody>
          <a:bodyPr wrap="square" rtlCol="0">
            <a:spAutoFit/>
          </a:bodyPr>
          <a:lstStyle/>
          <a:p>
            <a:r>
              <a:rPr lang="en-GB" sz="1400" dirty="0">
                <a:solidFill>
                  <a:srgbClr val="002060"/>
                </a:solidFill>
              </a:rPr>
              <a:t>Survival estimates for newly diagnosed patients by risk group</a:t>
            </a:r>
            <a:r>
              <a:rPr lang="en-GB" sz="1400" baseline="30000" dirty="0">
                <a:solidFill>
                  <a:srgbClr val="002060"/>
                </a:solidFill>
              </a:rPr>
              <a:t>1</a:t>
            </a:r>
          </a:p>
        </p:txBody>
      </p:sp>
      <p:sp>
        <p:nvSpPr>
          <p:cNvPr id="61" name="TextBox 60"/>
          <p:cNvSpPr txBox="1"/>
          <p:nvPr/>
        </p:nvSpPr>
        <p:spPr>
          <a:xfrm rot="16200000">
            <a:off x="-807663" y="3709091"/>
            <a:ext cx="2763317" cy="258815"/>
          </a:xfrm>
          <a:prstGeom prst="rect">
            <a:avLst/>
          </a:prstGeom>
          <a:noFill/>
        </p:spPr>
        <p:txBody>
          <a:bodyPr wrap="square" lIns="180000" tIns="0" rIns="0" bIns="0" rtlCol="0">
            <a:noAutofit/>
          </a:bodyPr>
          <a:lstStyle>
            <a:defPPr>
              <a:defRPr lang="en-US"/>
            </a:defPPr>
            <a:lvl1pPr>
              <a:defRPr sz="1100">
                <a:solidFill>
                  <a:schemeClr val="tx1">
                    <a:lumMod val="75000"/>
                    <a:lumOff val="25000"/>
                  </a:schemeClr>
                </a:solidFill>
              </a:defRPr>
            </a:lvl1pPr>
          </a:lstStyle>
          <a:p>
            <a:r>
              <a:rPr lang="en-GB" sz="1400" dirty="0">
                <a:solidFill>
                  <a:srgbClr val="002060"/>
                </a:solidFill>
              </a:rPr>
              <a:t>Proportion of patients</a:t>
            </a:r>
          </a:p>
        </p:txBody>
      </p:sp>
      <p:sp>
        <p:nvSpPr>
          <p:cNvPr id="42" name="Oval 41">
            <a:extLst>
              <a:ext uri="{FF2B5EF4-FFF2-40B4-BE49-F238E27FC236}">
                <a16:creationId xmlns:a16="http://schemas.microsoft.com/office/drawing/2014/main" id="{66735A1E-5E8B-4C33-A5CE-6F3535CF72A6}"/>
              </a:ext>
            </a:extLst>
          </p:cNvPr>
          <p:cNvSpPr/>
          <p:nvPr/>
        </p:nvSpPr>
        <p:spPr>
          <a:xfrm>
            <a:off x="6792526" y="2408386"/>
            <a:ext cx="552450" cy="552450"/>
          </a:xfrm>
          <a:prstGeom prst="ellipse">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75000"/>
                  <a:lumOff val="25000"/>
                </a:schemeClr>
              </a:solidFill>
            </a:endParaRPr>
          </a:p>
        </p:txBody>
      </p:sp>
      <p:sp>
        <p:nvSpPr>
          <p:cNvPr id="43" name="TextBox 42">
            <a:extLst>
              <a:ext uri="{FF2B5EF4-FFF2-40B4-BE49-F238E27FC236}">
                <a16:creationId xmlns:a16="http://schemas.microsoft.com/office/drawing/2014/main" id="{4999E912-BF14-459E-9356-EC6882283403}"/>
              </a:ext>
            </a:extLst>
          </p:cNvPr>
          <p:cNvSpPr txBox="1"/>
          <p:nvPr/>
        </p:nvSpPr>
        <p:spPr>
          <a:xfrm>
            <a:off x="6773476" y="2598999"/>
            <a:ext cx="600076" cy="184666"/>
          </a:xfrm>
          <a:prstGeom prst="rect">
            <a:avLst/>
          </a:prstGeom>
          <a:noFill/>
        </p:spPr>
        <p:txBody>
          <a:bodyPr wrap="square" lIns="0" tIns="0" rIns="0" bIns="0" rtlCol="0">
            <a:spAutoFit/>
          </a:bodyPr>
          <a:lstStyle/>
          <a:p>
            <a:pPr algn="ctr"/>
            <a:r>
              <a:rPr lang="en-GB" sz="1200" dirty="0">
                <a:solidFill>
                  <a:srgbClr val="002060"/>
                </a:solidFill>
              </a:rPr>
              <a:t>100%</a:t>
            </a:r>
          </a:p>
        </p:txBody>
      </p:sp>
      <p:sp>
        <p:nvSpPr>
          <p:cNvPr id="45" name="Freeform 89">
            <a:extLst>
              <a:ext uri="{FF2B5EF4-FFF2-40B4-BE49-F238E27FC236}">
                <a16:creationId xmlns:a16="http://schemas.microsoft.com/office/drawing/2014/main" id="{0153F647-B549-4939-A872-C861B437F771}"/>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sp>
        <p:nvSpPr>
          <p:cNvPr id="47" name="Freeform 80">
            <a:extLst>
              <a:ext uri="{FF2B5EF4-FFF2-40B4-BE49-F238E27FC236}">
                <a16:creationId xmlns:a16="http://schemas.microsoft.com/office/drawing/2014/main" id="{746A6263-C742-4D67-9398-131283189DFC}"/>
              </a:ext>
            </a:extLst>
          </p:cNvPr>
          <p:cNvSpPr/>
          <p:nvPr/>
        </p:nvSpPr>
        <p:spPr>
          <a:xfrm>
            <a:off x="194604" y="954602"/>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rgbClr val="002060"/>
                </a:solidFill>
              </a:rPr>
              <a:t>At diagnosis, the majority of patients are classed as intermediate risk with a 1-year mortality of 5-10%</a:t>
            </a:r>
            <a:r>
              <a:rPr lang="en-GB" sz="1400" baseline="30000" dirty="0">
                <a:solidFill>
                  <a:srgbClr val="002060"/>
                </a:solidFill>
              </a:rPr>
              <a:t>1</a:t>
            </a:r>
          </a:p>
        </p:txBody>
      </p:sp>
      <p:cxnSp>
        <p:nvCxnSpPr>
          <p:cNvPr id="49" name="Straight Connector 48">
            <a:extLst>
              <a:ext uri="{FF2B5EF4-FFF2-40B4-BE49-F238E27FC236}">
                <a16:creationId xmlns:a16="http://schemas.microsoft.com/office/drawing/2014/main" id="{AACF0012-FD8D-410E-9A97-538002C77302}"/>
              </a:ext>
            </a:extLst>
          </p:cNvPr>
          <p:cNvCxnSpPr/>
          <p:nvPr/>
        </p:nvCxnSpPr>
        <p:spPr>
          <a:xfrm>
            <a:off x="6540609" y="1519310"/>
            <a:ext cx="0" cy="3651645"/>
          </a:xfrm>
          <a:prstGeom prst="line">
            <a:avLst/>
          </a:prstGeom>
          <a:ln w="3175">
            <a:solidFill>
              <a:schemeClr val="tx2"/>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647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BA2B244-8CE5-4E90-A107-F71A5A2AE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181" y="760604"/>
            <a:ext cx="6318672" cy="559477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9FE1859E-2BF7-44F1-ADA0-3A4D550A8BB6}"/>
              </a:ext>
            </a:extLst>
          </p:cNvPr>
          <p:cNvSpPr/>
          <p:nvPr/>
        </p:nvSpPr>
        <p:spPr>
          <a:xfrm>
            <a:off x="2333836" y="732044"/>
            <a:ext cx="7071361" cy="785706"/>
          </a:xfrm>
          <a:prstGeom prst="ellipse">
            <a:avLst/>
          </a:prstGeom>
          <a:noFill/>
          <a:ln>
            <a:solidFill>
              <a:srgbClr val="75D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 name="Oval 3">
            <a:extLst>
              <a:ext uri="{FF2B5EF4-FFF2-40B4-BE49-F238E27FC236}">
                <a16:creationId xmlns:a16="http://schemas.microsoft.com/office/drawing/2014/main" id="{052C5022-4D20-4359-A7D5-FF5318FB14E7}"/>
              </a:ext>
            </a:extLst>
          </p:cNvPr>
          <p:cNvSpPr/>
          <p:nvPr/>
        </p:nvSpPr>
        <p:spPr>
          <a:xfrm>
            <a:off x="6786880" y="2799755"/>
            <a:ext cx="1835573" cy="43083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5" name="Oval 4">
            <a:extLst>
              <a:ext uri="{FF2B5EF4-FFF2-40B4-BE49-F238E27FC236}">
                <a16:creationId xmlns:a16="http://schemas.microsoft.com/office/drawing/2014/main" id="{64E92EC6-7683-4E25-96F5-FDF299CD4F44}"/>
              </a:ext>
            </a:extLst>
          </p:cNvPr>
          <p:cNvSpPr/>
          <p:nvPr/>
        </p:nvSpPr>
        <p:spPr>
          <a:xfrm flipV="1">
            <a:off x="4568611" y="2490331"/>
            <a:ext cx="2445174" cy="46069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9DE07E1D-5C05-4293-9A88-7EC067A58409}"/>
              </a:ext>
            </a:extLst>
          </p:cNvPr>
          <p:cNvPicPr>
            <a:picLocks noChangeAspect="1"/>
          </p:cNvPicPr>
          <p:nvPr/>
        </p:nvPicPr>
        <p:blipFill>
          <a:blip r:embed="rId3"/>
          <a:stretch>
            <a:fillRect/>
          </a:stretch>
        </p:blipFill>
        <p:spPr>
          <a:xfrm>
            <a:off x="4927439" y="3721149"/>
            <a:ext cx="1859441" cy="430829"/>
          </a:xfrm>
          <a:prstGeom prst="rect">
            <a:avLst/>
          </a:prstGeom>
        </p:spPr>
      </p:pic>
      <p:sp>
        <p:nvSpPr>
          <p:cNvPr id="6" name="TextBox 5">
            <a:extLst>
              <a:ext uri="{FF2B5EF4-FFF2-40B4-BE49-F238E27FC236}">
                <a16:creationId xmlns:a16="http://schemas.microsoft.com/office/drawing/2014/main" id="{EBBC67C3-3F3D-45DF-9937-9E5D6011E24D}"/>
              </a:ext>
            </a:extLst>
          </p:cNvPr>
          <p:cNvSpPr txBox="1"/>
          <p:nvPr/>
        </p:nvSpPr>
        <p:spPr>
          <a:xfrm>
            <a:off x="47413" y="3102574"/>
            <a:ext cx="1854278" cy="3739485"/>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Diagnostic </a:t>
            </a:r>
            <a:r>
              <a:rPr kumimoji="0" lang="en-US" sz="900" b="0" i="0" u="none" strike="noStrike" kern="1200" cap="none" spc="0" normalizeH="0" baseline="0" noProof="0" dirty="0" err="1">
                <a:ln>
                  <a:noFill/>
                </a:ln>
                <a:solidFill>
                  <a:prstClr val="black"/>
                </a:solidFill>
                <a:effectLst/>
                <a:uLnTx/>
                <a:uFillTx/>
                <a:latin typeface="Arial"/>
                <a:ea typeface="+mn-ea"/>
                <a:cs typeface="+mn-cs"/>
              </a:rPr>
              <a:t>algorithm:</a:t>
            </a:r>
            <a:r>
              <a:rPr kumimoji="0" lang="en-US" sz="900" b="0" i="0" u="none" strike="noStrike" kern="1200" cap="none" spc="0" normalizeH="0" baseline="0" noProof="0" dirty="0" err="1">
                <a:ln>
                  <a:noFill/>
                </a:ln>
                <a:solidFill>
                  <a:srgbClr val="009900"/>
                </a:solidFill>
                <a:effectLst/>
                <a:uLnTx/>
                <a:uFillTx/>
                <a:latin typeface="Arial"/>
                <a:ea typeface="+mn-ea"/>
                <a:cs typeface="+mn-cs"/>
              </a:rPr>
              <a:t>CHD</a:t>
            </a:r>
            <a:r>
              <a:rPr kumimoji="0" lang="en-US" sz="900" b="0" i="0" u="none" strike="noStrike" kern="1200" cap="none" spc="0" normalizeH="0" baseline="0" noProof="0" dirty="0">
                <a:ln>
                  <a:noFill/>
                </a:ln>
                <a:solidFill>
                  <a:prstClr val="black"/>
                </a:solidFill>
                <a:effectLst/>
                <a:uLnTx/>
                <a:uFillTx/>
                <a:latin typeface="Arial"/>
                <a:ea typeface="+mn-ea"/>
                <a:cs typeface="+mn-cs"/>
              </a:rPr>
              <a:t>: congenital heart diseases; </a:t>
            </a:r>
            <a:r>
              <a:rPr kumimoji="0" lang="en-US" sz="900" b="0" i="0" u="none" strike="noStrike" kern="1200" cap="none" spc="0" normalizeH="0" baseline="0" noProof="0" dirty="0">
                <a:ln>
                  <a:noFill/>
                </a:ln>
                <a:solidFill>
                  <a:srgbClr val="009900"/>
                </a:solidFill>
                <a:effectLst/>
                <a:uLnTx/>
                <a:uFillTx/>
                <a:latin typeface="Arial"/>
                <a:ea typeface="+mn-ea"/>
                <a:cs typeface="+mn-cs"/>
              </a:rPr>
              <a:t>CT</a:t>
            </a:r>
            <a:r>
              <a:rPr kumimoji="0" lang="en-US" sz="900" b="0" i="0" u="none" strike="noStrike" kern="1200" cap="none" spc="0" normalizeH="0" baseline="0" noProof="0" dirty="0">
                <a:ln>
                  <a:noFill/>
                </a:ln>
                <a:solidFill>
                  <a:prstClr val="black"/>
                </a:solidFill>
                <a:effectLst/>
                <a:uLnTx/>
                <a:uFillTx/>
                <a:latin typeface="Arial"/>
                <a:ea typeface="+mn-ea"/>
                <a:cs typeface="+mn-cs"/>
              </a:rPr>
              <a:t>: computed tomography; </a:t>
            </a:r>
            <a:r>
              <a:rPr kumimoji="0" lang="en-US" sz="900" b="0" i="0" u="none" strike="noStrike" kern="1200" cap="none" spc="0" normalizeH="0" baseline="0" noProof="0" dirty="0">
                <a:ln>
                  <a:noFill/>
                </a:ln>
                <a:solidFill>
                  <a:srgbClr val="009900"/>
                </a:solidFill>
                <a:effectLst/>
                <a:uLnTx/>
                <a:uFillTx/>
                <a:latin typeface="Arial"/>
                <a:ea typeface="+mn-ea"/>
                <a:cs typeface="+mn-cs"/>
              </a:rPr>
              <a:t>CTD</a:t>
            </a:r>
            <a:r>
              <a:rPr kumimoji="0" lang="en-US" sz="900" b="0" i="0" u="none" strike="noStrike" kern="1200" cap="none" spc="0" normalizeH="0" baseline="0" noProof="0" dirty="0">
                <a:ln>
                  <a:noFill/>
                </a:ln>
                <a:solidFill>
                  <a:prstClr val="black"/>
                </a:solidFill>
                <a:effectLst/>
                <a:uLnTx/>
                <a:uFillTx/>
                <a:latin typeface="Arial"/>
                <a:ea typeface="+mn-ea"/>
                <a:cs typeface="+mn-cs"/>
              </a:rPr>
              <a:t>: connective tissue disease; </a:t>
            </a:r>
            <a:r>
              <a:rPr kumimoji="0" lang="en-US" sz="900" b="0" i="0" u="none" strike="noStrike" kern="1200" cap="none" spc="0" normalizeH="0" baseline="0" noProof="0" dirty="0">
                <a:ln>
                  <a:noFill/>
                </a:ln>
                <a:solidFill>
                  <a:srgbClr val="009900"/>
                </a:solidFill>
                <a:effectLst/>
                <a:uLnTx/>
                <a:uFillTx/>
                <a:latin typeface="Arial"/>
                <a:ea typeface="+mn-ea"/>
                <a:cs typeface="+mn-cs"/>
              </a:rPr>
              <a:t>CTEPH</a:t>
            </a:r>
            <a:r>
              <a:rPr kumimoji="0" lang="en-US" sz="900" b="0" i="0" u="none" strike="noStrike" kern="1200" cap="none" spc="0" normalizeH="0" baseline="0" noProof="0" dirty="0">
                <a:ln>
                  <a:noFill/>
                </a:ln>
                <a:solidFill>
                  <a:prstClr val="black"/>
                </a:solidFill>
                <a:effectLst/>
                <a:uLnTx/>
                <a:uFillTx/>
                <a:latin typeface="Arial"/>
                <a:ea typeface="+mn-ea"/>
                <a:cs typeface="+mn-cs"/>
              </a:rPr>
              <a:t>: chronic thromboembolic pulmonary hypertension; </a:t>
            </a:r>
            <a:r>
              <a:rPr kumimoji="0" lang="en-US" sz="900" b="0" i="0" u="none" strike="noStrike" kern="1200" cap="none" spc="0" normalizeH="0" baseline="0" noProof="0" dirty="0">
                <a:ln>
                  <a:noFill/>
                </a:ln>
                <a:solidFill>
                  <a:srgbClr val="009900"/>
                </a:solidFill>
                <a:effectLst/>
                <a:uLnTx/>
                <a:uFillTx/>
                <a:latin typeface="Arial"/>
                <a:ea typeface="+mn-ea"/>
                <a:cs typeface="+mn-cs"/>
              </a:rPr>
              <a:t>DLCO</a:t>
            </a:r>
            <a:r>
              <a:rPr kumimoji="0" lang="en-US" sz="900" b="0" i="0" u="none" strike="noStrike" kern="1200" cap="none" spc="0" normalizeH="0" baseline="0" noProof="0" dirty="0">
                <a:ln>
                  <a:noFill/>
                </a:ln>
                <a:solidFill>
                  <a:prstClr val="black"/>
                </a:solidFill>
                <a:effectLst/>
                <a:uLnTx/>
                <a:uFillTx/>
                <a:latin typeface="Arial"/>
                <a:ea typeface="+mn-ea"/>
                <a:cs typeface="+mn-cs"/>
              </a:rPr>
              <a:t>: carbon monoxide diffusing capacity; </a:t>
            </a:r>
            <a:r>
              <a:rPr kumimoji="0" lang="en-US" sz="900" b="0" i="0" u="none" strike="noStrike" kern="1200" cap="none" spc="0" normalizeH="0" baseline="0" noProof="0" dirty="0">
                <a:ln>
                  <a:noFill/>
                </a:ln>
                <a:solidFill>
                  <a:srgbClr val="009900"/>
                </a:solidFill>
                <a:effectLst/>
                <a:uLnTx/>
                <a:uFillTx/>
                <a:latin typeface="Arial"/>
                <a:ea typeface="+mn-ea"/>
                <a:cs typeface="+mn-cs"/>
              </a:rPr>
              <a:t>ECG</a:t>
            </a:r>
            <a:r>
              <a:rPr kumimoji="0" lang="en-US" sz="900" b="0" i="0" u="none" strike="noStrike" kern="1200" cap="none" spc="0" normalizeH="0" baseline="0" noProof="0" dirty="0">
                <a:ln>
                  <a:noFill/>
                </a:ln>
                <a:solidFill>
                  <a:prstClr val="black"/>
                </a:solidFill>
                <a:effectLst/>
                <a:uLnTx/>
                <a:uFillTx/>
                <a:latin typeface="Arial"/>
                <a:ea typeface="+mn-ea"/>
                <a:cs typeface="+mn-cs"/>
              </a:rPr>
              <a:t>: electrocardiogram; </a:t>
            </a:r>
            <a:r>
              <a:rPr kumimoji="0" lang="en-US" sz="900" b="0" i="0" u="none" strike="noStrike" kern="1200" cap="none" spc="0" normalizeH="0" baseline="0" noProof="0" dirty="0">
                <a:ln>
                  <a:noFill/>
                </a:ln>
                <a:solidFill>
                  <a:srgbClr val="009900"/>
                </a:solidFill>
                <a:effectLst/>
                <a:uLnTx/>
                <a:uFillTx/>
                <a:latin typeface="Arial"/>
                <a:ea typeface="+mn-ea"/>
                <a:cs typeface="+mn-cs"/>
              </a:rPr>
              <a:t>HIV: </a:t>
            </a:r>
            <a:r>
              <a:rPr kumimoji="0" lang="en-US" sz="900" b="0" i="0" u="none" strike="noStrike" kern="1200" cap="none" spc="0" normalizeH="0" baseline="0" noProof="0" dirty="0">
                <a:ln>
                  <a:noFill/>
                </a:ln>
                <a:solidFill>
                  <a:prstClr val="black"/>
                </a:solidFill>
                <a:effectLst/>
                <a:uLnTx/>
                <a:uFillTx/>
                <a:latin typeface="Arial"/>
                <a:ea typeface="+mn-ea"/>
                <a:cs typeface="+mn-cs"/>
              </a:rPr>
              <a:t>Human immunodeficiency virus; </a:t>
            </a:r>
            <a:r>
              <a:rPr kumimoji="0" lang="en-US" sz="900" b="0" i="0" u="none" strike="noStrike" kern="1200" cap="none" spc="0" normalizeH="0" baseline="0" noProof="0" dirty="0">
                <a:ln>
                  <a:noFill/>
                </a:ln>
                <a:solidFill>
                  <a:srgbClr val="009900"/>
                </a:solidFill>
                <a:effectLst/>
                <a:uLnTx/>
                <a:uFillTx/>
                <a:latin typeface="Arial"/>
                <a:ea typeface="+mn-ea"/>
                <a:cs typeface="+mn-cs"/>
              </a:rPr>
              <a:t>HRCT</a:t>
            </a:r>
            <a:r>
              <a:rPr kumimoji="0" lang="en-US" sz="900" b="0" i="0" u="none" strike="noStrike" kern="1200" cap="none" spc="0" normalizeH="0" baseline="0" noProof="0" dirty="0">
                <a:ln>
                  <a:noFill/>
                </a:ln>
                <a:solidFill>
                  <a:prstClr val="black"/>
                </a:solidFill>
                <a:effectLst/>
                <a:uLnTx/>
                <a:uFillTx/>
                <a:latin typeface="Arial"/>
                <a:ea typeface="+mn-ea"/>
                <a:cs typeface="+mn-cs"/>
              </a:rPr>
              <a:t>: high-resolution CT; </a:t>
            </a:r>
            <a:r>
              <a:rPr kumimoji="0" lang="en-US" sz="900" b="0" i="0" u="none" strike="noStrike" kern="1200" cap="none" spc="0" normalizeH="0" baseline="0" noProof="0" dirty="0" err="1">
                <a:ln>
                  <a:noFill/>
                </a:ln>
                <a:solidFill>
                  <a:srgbClr val="009900"/>
                </a:solidFill>
                <a:effectLst/>
                <a:uLnTx/>
                <a:uFillTx/>
                <a:latin typeface="Arial"/>
                <a:ea typeface="+mn-ea"/>
                <a:cs typeface="+mn-cs"/>
              </a:rPr>
              <a:t>mPAP</a:t>
            </a:r>
            <a:r>
              <a:rPr kumimoji="0" lang="en-US" sz="900" b="0" i="0" u="none" strike="noStrike" kern="1200" cap="none" spc="0" normalizeH="0" baseline="0" noProof="0" dirty="0">
                <a:ln>
                  <a:noFill/>
                </a:ln>
                <a:solidFill>
                  <a:prstClr val="black"/>
                </a:solidFill>
                <a:effectLst/>
                <a:uLnTx/>
                <a:uFillTx/>
                <a:latin typeface="Arial"/>
                <a:ea typeface="+mn-ea"/>
                <a:cs typeface="+mn-cs"/>
              </a:rPr>
              <a:t>: mean pulmonary arterial pressure; </a:t>
            </a:r>
            <a:r>
              <a:rPr kumimoji="0" lang="en-US" sz="900" b="0" i="0" u="none" strike="noStrike" kern="1200" cap="none" spc="0" normalizeH="0" baseline="0" noProof="0" dirty="0">
                <a:ln>
                  <a:noFill/>
                </a:ln>
                <a:solidFill>
                  <a:srgbClr val="009900"/>
                </a:solidFill>
                <a:effectLst/>
                <a:uLnTx/>
                <a:uFillTx/>
                <a:latin typeface="Arial"/>
                <a:ea typeface="+mn-ea"/>
                <a:cs typeface="+mn-cs"/>
              </a:rPr>
              <a:t>PA</a:t>
            </a:r>
            <a:r>
              <a:rPr kumimoji="0" lang="en-US" sz="900" b="0" i="0" u="none" strike="noStrike" kern="1200" cap="none" spc="0" normalizeH="0" baseline="0" noProof="0" dirty="0">
                <a:ln>
                  <a:noFill/>
                </a:ln>
                <a:solidFill>
                  <a:prstClr val="black"/>
                </a:solidFill>
                <a:effectLst/>
                <a:uLnTx/>
                <a:uFillTx/>
                <a:latin typeface="Arial"/>
                <a:ea typeface="+mn-ea"/>
                <a:cs typeface="+mn-cs"/>
              </a:rPr>
              <a:t>: pulmonary angiography; </a:t>
            </a:r>
            <a:r>
              <a:rPr kumimoji="0" lang="en-US" sz="900" b="0" i="0" u="none" strike="noStrike" kern="1200" cap="none" spc="0" normalizeH="0" baseline="0" noProof="0" dirty="0">
                <a:ln>
                  <a:noFill/>
                </a:ln>
                <a:solidFill>
                  <a:srgbClr val="009900"/>
                </a:solidFill>
                <a:effectLst/>
                <a:uLnTx/>
                <a:uFillTx/>
                <a:latin typeface="Arial"/>
                <a:ea typeface="+mn-ea"/>
                <a:cs typeface="+mn-cs"/>
              </a:rPr>
              <a:t>PAH</a:t>
            </a:r>
            <a:r>
              <a:rPr kumimoji="0" lang="en-US" sz="900" b="0" i="0" u="none" strike="noStrike" kern="1200" cap="none" spc="0" normalizeH="0" baseline="0" noProof="0" dirty="0">
                <a:ln>
                  <a:noFill/>
                </a:ln>
                <a:solidFill>
                  <a:prstClr val="black"/>
                </a:solidFill>
                <a:effectLst/>
                <a:uLnTx/>
                <a:uFillTx/>
                <a:latin typeface="Arial"/>
                <a:ea typeface="+mn-ea"/>
                <a:cs typeface="+mn-cs"/>
              </a:rPr>
              <a:t>: pulmonary arterial hypertension; </a:t>
            </a:r>
            <a:r>
              <a:rPr kumimoji="0" lang="en-US" sz="900" b="0" i="0" u="none" strike="noStrike" kern="1200" cap="none" spc="0" normalizeH="0" baseline="0" noProof="0" dirty="0">
                <a:ln>
                  <a:noFill/>
                </a:ln>
                <a:solidFill>
                  <a:srgbClr val="009900"/>
                </a:solidFill>
                <a:effectLst/>
                <a:uLnTx/>
                <a:uFillTx/>
                <a:latin typeface="Arial"/>
                <a:ea typeface="+mn-ea"/>
                <a:cs typeface="+mn-cs"/>
              </a:rPr>
              <a:t>PAWP</a:t>
            </a:r>
            <a:r>
              <a:rPr kumimoji="0" lang="en-US" sz="900" b="0" i="0" u="none" strike="noStrike" kern="1200" cap="none" spc="0" normalizeH="0" baseline="0" noProof="0" dirty="0">
                <a:ln>
                  <a:noFill/>
                </a:ln>
                <a:solidFill>
                  <a:prstClr val="black"/>
                </a:solidFill>
                <a:effectLst/>
                <a:uLnTx/>
                <a:uFillTx/>
                <a:latin typeface="Arial"/>
                <a:ea typeface="+mn-ea"/>
                <a:cs typeface="+mn-cs"/>
              </a:rPr>
              <a:t>: pulmonary artery wedge pressure; </a:t>
            </a:r>
            <a:r>
              <a:rPr kumimoji="0" lang="en-US" sz="900" b="0" i="0" u="none" strike="noStrike" kern="1200" cap="none" spc="0" normalizeH="0" baseline="0" noProof="0" dirty="0">
                <a:ln>
                  <a:noFill/>
                </a:ln>
                <a:solidFill>
                  <a:srgbClr val="009900"/>
                </a:solidFill>
                <a:effectLst/>
                <a:uLnTx/>
                <a:uFillTx/>
                <a:latin typeface="Arial"/>
                <a:ea typeface="+mn-ea"/>
                <a:cs typeface="+mn-cs"/>
              </a:rPr>
              <a:t>PFT</a:t>
            </a:r>
            <a:r>
              <a:rPr kumimoji="0" lang="en-US" sz="900" b="0" i="0" u="none" strike="noStrike" kern="1200" cap="none" spc="0" normalizeH="0" baseline="0" noProof="0" dirty="0">
                <a:ln>
                  <a:noFill/>
                </a:ln>
                <a:solidFill>
                  <a:prstClr val="black"/>
                </a:solidFill>
                <a:effectLst/>
                <a:uLnTx/>
                <a:uFillTx/>
                <a:latin typeface="Arial"/>
                <a:ea typeface="+mn-ea"/>
                <a:cs typeface="+mn-cs"/>
              </a:rPr>
              <a:t>: pulmonary function tests; </a:t>
            </a:r>
            <a:r>
              <a:rPr kumimoji="0" lang="en-US" sz="900" b="0" i="0" u="none" strike="noStrike" kern="1200" cap="none" spc="0" normalizeH="0" baseline="0" noProof="0" dirty="0">
                <a:ln>
                  <a:noFill/>
                </a:ln>
                <a:solidFill>
                  <a:srgbClr val="009900"/>
                </a:solidFill>
                <a:effectLst/>
                <a:uLnTx/>
                <a:uFillTx/>
                <a:latin typeface="Arial"/>
                <a:ea typeface="+mn-ea"/>
                <a:cs typeface="+mn-cs"/>
              </a:rPr>
              <a:t>PH</a:t>
            </a:r>
            <a:r>
              <a:rPr kumimoji="0" lang="en-US" sz="900" b="0" i="0" u="none" strike="noStrike" kern="1200" cap="none" spc="0" normalizeH="0" baseline="0" noProof="0" dirty="0">
                <a:ln>
                  <a:noFill/>
                </a:ln>
                <a:solidFill>
                  <a:prstClr val="black"/>
                </a:solidFill>
                <a:effectLst/>
                <a:uLnTx/>
                <a:uFillTx/>
                <a:latin typeface="Arial"/>
                <a:ea typeface="+mn-ea"/>
                <a:cs typeface="+mn-cs"/>
              </a:rPr>
              <a:t>: pulmonary hypertension; </a:t>
            </a:r>
            <a:r>
              <a:rPr kumimoji="0" lang="en-US" sz="900" b="0" i="0" u="none" strike="noStrike" kern="1200" cap="none" spc="0" normalizeH="0" baseline="0" noProof="0" dirty="0">
                <a:ln>
                  <a:noFill/>
                </a:ln>
                <a:solidFill>
                  <a:srgbClr val="009900"/>
                </a:solidFill>
                <a:effectLst/>
                <a:uLnTx/>
                <a:uFillTx/>
                <a:latin typeface="Arial"/>
                <a:ea typeface="+mn-ea"/>
                <a:cs typeface="+mn-cs"/>
              </a:rPr>
              <a:t>PVOD/PCH</a:t>
            </a:r>
            <a:r>
              <a:rPr kumimoji="0" lang="en-US" sz="900" b="0" i="0" u="none" strike="noStrike" kern="1200" cap="none" spc="0" normalizeH="0" baseline="0" noProof="0" dirty="0">
                <a:ln>
                  <a:noFill/>
                </a:ln>
                <a:solidFill>
                  <a:prstClr val="black"/>
                </a:solidFill>
                <a:effectLst/>
                <a:uLnTx/>
                <a:uFillTx/>
                <a:latin typeface="Arial"/>
                <a:ea typeface="+mn-ea"/>
                <a:cs typeface="+mn-cs"/>
              </a:rPr>
              <a:t>: pulmonary </a:t>
            </a:r>
            <a:r>
              <a:rPr kumimoji="0" lang="en-US" sz="900" b="0" i="0" u="none" strike="noStrike" kern="1200" cap="none" spc="0" normalizeH="0" baseline="0" noProof="0" dirty="0" err="1">
                <a:ln>
                  <a:noFill/>
                </a:ln>
                <a:solidFill>
                  <a:prstClr val="black"/>
                </a:solidFill>
                <a:effectLst/>
                <a:uLnTx/>
                <a:uFillTx/>
                <a:latin typeface="Arial"/>
                <a:ea typeface="+mn-ea"/>
                <a:cs typeface="+mn-cs"/>
              </a:rPr>
              <a:t>veno</a:t>
            </a:r>
            <a:r>
              <a:rPr kumimoji="0" lang="en-US" sz="900" b="0" i="0" u="none" strike="noStrike" kern="1200" cap="none" spc="0" normalizeH="0" baseline="0" noProof="0" dirty="0">
                <a:ln>
                  <a:noFill/>
                </a:ln>
                <a:solidFill>
                  <a:prstClr val="black"/>
                </a:solidFill>
                <a:effectLst/>
                <a:uLnTx/>
                <a:uFillTx/>
                <a:latin typeface="Arial"/>
                <a:ea typeface="+mn-ea"/>
                <a:cs typeface="+mn-cs"/>
              </a:rPr>
              <a:t>-occlusive disease or pulmonary capillary </a:t>
            </a:r>
            <a:r>
              <a:rPr kumimoji="0" lang="en-US" sz="900" b="0" i="0" u="none" strike="noStrike" kern="1200" cap="none" spc="0" normalizeH="0" baseline="0" noProof="0" dirty="0" err="1">
                <a:ln>
                  <a:noFill/>
                </a:ln>
                <a:solidFill>
                  <a:prstClr val="black"/>
                </a:solidFill>
                <a:effectLst/>
                <a:uLnTx/>
                <a:uFillTx/>
                <a:latin typeface="Arial"/>
                <a:ea typeface="+mn-ea"/>
                <a:cs typeface="+mn-cs"/>
              </a:rPr>
              <a:t>hemangiomathosis</a:t>
            </a:r>
            <a:r>
              <a:rPr kumimoji="0" lang="en-US" sz="900" b="0" i="0" u="none" strike="noStrike" kern="1200" cap="none" spc="0" normalizeH="0" baseline="0" noProof="0" dirty="0">
                <a:ln>
                  <a:noFill/>
                </a:ln>
                <a:solidFill>
                  <a:prstClr val="black"/>
                </a:solidFill>
                <a:effectLst/>
                <a:uLnTx/>
                <a:uFillTx/>
                <a:latin typeface="Arial"/>
                <a:ea typeface="+mn-ea"/>
                <a:cs typeface="+mn-cs"/>
              </a:rPr>
              <a:t>; </a:t>
            </a:r>
            <a:r>
              <a:rPr kumimoji="0" lang="en-US" sz="900" b="0" i="0" u="none" strike="noStrike" kern="1200" cap="none" spc="0" normalizeH="0" baseline="0" noProof="0" dirty="0">
                <a:ln>
                  <a:noFill/>
                </a:ln>
                <a:solidFill>
                  <a:srgbClr val="009900"/>
                </a:solidFill>
                <a:effectLst/>
                <a:uLnTx/>
                <a:uFillTx/>
                <a:latin typeface="Arial"/>
                <a:ea typeface="+mn-ea"/>
                <a:cs typeface="+mn-cs"/>
              </a:rPr>
              <a:t>PVR</a:t>
            </a:r>
            <a:r>
              <a:rPr kumimoji="0" lang="en-US" sz="900" b="0" i="0" u="none" strike="noStrike" kern="1200" cap="none" spc="0" normalizeH="0" baseline="0" noProof="0" dirty="0">
                <a:ln>
                  <a:noFill/>
                </a:ln>
                <a:solidFill>
                  <a:prstClr val="black"/>
                </a:solidFill>
                <a:effectLst/>
                <a:uLnTx/>
                <a:uFillTx/>
                <a:latin typeface="Arial"/>
                <a:ea typeface="+mn-ea"/>
                <a:cs typeface="+mn-cs"/>
              </a:rPr>
              <a:t>: pulmonary vascular resistance; </a:t>
            </a:r>
            <a:r>
              <a:rPr kumimoji="0" lang="en-US" sz="900" b="0" i="0" u="none" strike="noStrike" kern="1200" cap="none" spc="0" normalizeH="0" baseline="0" noProof="0" dirty="0">
                <a:ln>
                  <a:noFill/>
                </a:ln>
                <a:solidFill>
                  <a:srgbClr val="009900"/>
                </a:solidFill>
                <a:effectLst/>
                <a:uLnTx/>
                <a:uFillTx/>
                <a:latin typeface="Arial"/>
                <a:ea typeface="+mn-ea"/>
                <a:cs typeface="+mn-cs"/>
              </a:rPr>
              <a:t>RHC</a:t>
            </a:r>
            <a:r>
              <a:rPr kumimoji="0" lang="en-US" sz="900" b="0" i="0" u="none" strike="noStrike" kern="1200" cap="none" spc="0" normalizeH="0" baseline="0" noProof="0" dirty="0">
                <a:ln>
                  <a:noFill/>
                </a:ln>
                <a:solidFill>
                  <a:prstClr val="black"/>
                </a:solidFill>
                <a:effectLst/>
                <a:uLnTx/>
                <a:uFillTx/>
                <a:latin typeface="Arial"/>
                <a:ea typeface="+mn-ea"/>
                <a:cs typeface="+mn-cs"/>
              </a:rPr>
              <a:t>: right heart </a:t>
            </a:r>
            <a:r>
              <a:rPr kumimoji="0" lang="en-US" sz="900" b="0" i="0" u="none" strike="noStrike" kern="1200" cap="none" spc="0" normalizeH="0" baseline="0" noProof="0" dirty="0" err="1">
                <a:ln>
                  <a:noFill/>
                </a:ln>
                <a:solidFill>
                  <a:prstClr val="black"/>
                </a:solidFill>
                <a:effectLst/>
                <a:uLnTx/>
                <a:uFillTx/>
                <a:latin typeface="Arial"/>
                <a:ea typeface="+mn-ea"/>
                <a:cs typeface="+mn-cs"/>
              </a:rPr>
              <a:t>catheterisation</a:t>
            </a:r>
            <a:r>
              <a:rPr kumimoji="0" lang="en-US" sz="900" b="0" i="0" u="none" strike="noStrike" kern="1200" cap="none" spc="0" normalizeH="0" baseline="0" noProof="0" dirty="0">
                <a:ln>
                  <a:noFill/>
                </a:ln>
                <a:solidFill>
                  <a:prstClr val="black"/>
                </a:solidFill>
                <a:effectLst/>
                <a:uLnTx/>
                <a:uFillTx/>
                <a:latin typeface="Arial"/>
                <a:ea typeface="+mn-ea"/>
                <a:cs typeface="+mn-cs"/>
              </a:rPr>
              <a:t>; </a:t>
            </a:r>
            <a:r>
              <a:rPr kumimoji="0" lang="en-US" sz="900" b="0" i="0" u="none" strike="noStrike" kern="1200" cap="none" spc="0" normalizeH="0" baseline="0" noProof="0" dirty="0">
                <a:ln>
                  <a:noFill/>
                </a:ln>
                <a:solidFill>
                  <a:srgbClr val="009900"/>
                </a:solidFill>
                <a:effectLst/>
                <a:uLnTx/>
                <a:uFillTx/>
                <a:latin typeface="Arial"/>
                <a:ea typeface="+mn-ea"/>
                <a:cs typeface="+mn-cs"/>
              </a:rPr>
              <a:t>RV</a:t>
            </a:r>
            <a:r>
              <a:rPr kumimoji="0" lang="en-US" sz="900" b="0" i="0" u="none" strike="noStrike" kern="1200" cap="none" spc="0" normalizeH="0" baseline="0" noProof="0" dirty="0">
                <a:ln>
                  <a:noFill/>
                </a:ln>
                <a:solidFill>
                  <a:prstClr val="black"/>
                </a:solidFill>
                <a:effectLst/>
                <a:uLnTx/>
                <a:uFillTx/>
                <a:latin typeface="Arial"/>
                <a:ea typeface="+mn-ea"/>
                <a:cs typeface="+mn-cs"/>
              </a:rPr>
              <a:t>: right ventricular</a:t>
            </a:r>
            <a:r>
              <a:rPr kumimoji="0" lang="en-US" sz="900" b="0" i="0" u="none" strike="noStrike" kern="1200" cap="none" spc="0" normalizeH="0" baseline="0" noProof="0" dirty="0">
                <a:ln>
                  <a:noFill/>
                </a:ln>
                <a:solidFill>
                  <a:srgbClr val="009900"/>
                </a:solidFill>
                <a:effectLst/>
                <a:uLnTx/>
                <a:uFillTx/>
                <a:latin typeface="Arial"/>
                <a:ea typeface="+mn-ea"/>
                <a:cs typeface="+mn-cs"/>
              </a:rPr>
              <a:t>; V/Q</a:t>
            </a:r>
            <a:r>
              <a:rPr kumimoji="0" lang="en-US" sz="900" b="0" i="0" u="none" strike="noStrike" kern="1200" cap="none" spc="0" normalizeH="0" baseline="0" noProof="0" dirty="0">
                <a:ln>
                  <a:noFill/>
                </a:ln>
                <a:solidFill>
                  <a:prstClr val="black"/>
                </a:solidFill>
                <a:effectLst/>
                <a:uLnTx/>
                <a:uFillTx/>
                <a:latin typeface="Arial"/>
                <a:ea typeface="+mn-ea"/>
                <a:cs typeface="+mn-cs"/>
              </a:rPr>
              <a:t>: ventilation/perfusion. </a:t>
            </a:r>
            <a:r>
              <a:rPr kumimoji="0" lang="en-US" sz="900" b="0" i="0" u="none" strike="noStrike" kern="1200" cap="none" spc="0" normalizeH="0" baseline="0" noProof="0" dirty="0" err="1">
                <a:ln>
                  <a:noFill/>
                </a:ln>
                <a:solidFill>
                  <a:srgbClr val="009900"/>
                </a:solidFill>
                <a:effectLst/>
                <a:uLnTx/>
                <a:uFillTx/>
                <a:latin typeface="Arial"/>
                <a:ea typeface="+mn-ea"/>
                <a:cs typeface="+mn-cs"/>
              </a:rPr>
              <a:t>aCT</a:t>
            </a:r>
            <a:r>
              <a:rPr kumimoji="0" lang="en-US" sz="900" b="0" i="0" u="none" strike="noStrike" kern="1200" cap="none" spc="0" normalizeH="0" baseline="0" noProof="0" dirty="0">
                <a:ln>
                  <a:noFill/>
                </a:ln>
                <a:solidFill>
                  <a:prstClr val="black"/>
                </a:solidFill>
                <a:effectLst/>
                <a:uLnTx/>
                <a:uFillTx/>
                <a:latin typeface="Arial"/>
                <a:ea typeface="+mn-ea"/>
                <a:cs typeface="+mn-cs"/>
              </a:rPr>
              <a:t> pulmonary angiography alone may miss diagnosis of chronic thromboembolic pulmonary hypertension.</a:t>
            </a:r>
          </a:p>
        </p:txBody>
      </p:sp>
      <p:sp>
        <p:nvSpPr>
          <p:cNvPr id="7" name="TextBox 6">
            <a:extLst>
              <a:ext uri="{FF2B5EF4-FFF2-40B4-BE49-F238E27FC236}">
                <a16:creationId xmlns:a16="http://schemas.microsoft.com/office/drawing/2014/main" id="{1763695C-C503-4846-91C5-3182C8E36CB1}"/>
              </a:ext>
            </a:extLst>
          </p:cNvPr>
          <p:cNvSpPr txBox="1"/>
          <p:nvPr/>
        </p:nvSpPr>
        <p:spPr>
          <a:xfrm>
            <a:off x="7013785" y="6518894"/>
            <a:ext cx="7623389" cy="323165"/>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2015 ESC/ERS Guidelines for the diagnosis and treatment of pulmonary hypertension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European Respiratory Journal 2015 46: 903-975; DOI: 10.1183/13993003.01032-2015</a:t>
            </a:r>
          </a:p>
        </p:txBody>
      </p:sp>
      <p:sp>
        <p:nvSpPr>
          <p:cNvPr id="10" name="Freeform 80">
            <a:extLst>
              <a:ext uri="{FF2B5EF4-FFF2-40B4-BE49-F238E27FC236}">
                <a16:creationId xmlns:a16="http://schemas.microsoft.com/office/drawing/2014/main" id="{AA977ACC-3062-47AB-9CC9-244213A35AD6}"/>
              </a:ext>
            </a:extLst>
          </p:cNvPr>
          <p:cNvSpPr/>
          <p:nvPr/>
        </p:nvSpPr>
        <p:spPr>
          <a:xfrm>
            <a:off x="0" y="54521"/>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Diagnosis algorithm  of PAH </a:t>
            </a:r>
            <a:endParaRPr kumimoji="0" lang="en-GB" sz="1000" b="1" i="0" u="none" strike="noStrike" kern="1200" cap="none" spc="0" normalizeH="0" baseline="3000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19893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Freeform 12">
            <a:extLst>
              <a:ext uri="{FF2B5EF4-FFF2-40B4-BE49-F238E27FC236}">
                <a16:creationId xmlns:a16="http://schemas.microsoft.com/office/drawing/2014/main" id="{DDC0819F-D3E3-4CAF-962C-D0356261D289}"/>
              </a:ext>
            </a:extLst>
          </p:cNvPr>
          <p:cNvSpPr>
            <a:spLocks/>
          </p:cNvSpPr>
          <p:nvPr/>
        </p:nvSpPr>
        <p:spPr bwMode="auto">
          <a:xfrm flipV="1">
            <a:off x="0" y="1532488"/>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28" name="Freeform 80">
            <a:extLst>
              <a:ext uri="{FF2B5EF4-FFF2-40B4-BE49-F238E27FC236}">
                <a16:creationId xmlns:a16="http://schemas.microsoft.com/office/drawing/2014/main" id="{09555F36-961A-41F7-B201-CB6965477C21}"/>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b="1" dirty="0"/>
              <a:t>PAH</a:t>
            </a:r>
            <a:r>
              <a:rPr lang="en-GB" sz="1400" dirty="0"/>
              <a:t> poses a major burden on the daily life of patients </a:t>
            </a:r>
            <a:r>
              <a:rPr lang="en-GB" sz="1400" baseline="30000" dirty="0"/>
              <a:t>1-4</a:t>
            </a:r>
            <a:endParaRPr lang="en-GB" sz="1400" b="1" baseline="30000" dirty="0">
              <a:solidFill>
                <a:schemeClr val="bg1"/>
              </a:solidFill>
            </a:endParaRPr>
          </a:p>
        </p:txBody>
      </p:sp>
      <p:sp>
        <p:nvSpPr>
          <p:cNvPr id="79" name="Text Placeholder 11"/>
          <p:cNvSpPr>
            <a:spLocks noGrp="1"/>
          </p:cNvSpPr>
          <p:nvPr>
            <p:ph type="body" sz="quarter" idx="16"/>
          </p:nvPr>
        </p:nvSpPr>
        <p:spPr>
          <a:xfrm>
            <a:off x="194604" y="5916342"/>
            <a:ext cx="11861408" cy="184559"/>
          </a:xfrm>
        </p:spPr>
        <p:txBody>
          <a:bodyPr/>
          <a:lstStyle/>
          <a:p>
            <a:r>
              <a:rPr lang="en-GB" b="1" dirty="0">
                <a:solidFill>
                  <a:srgbClr val="002060"/>
                </a:solidFill>
              </a:rPr>
              <a:t>References</a:t>
            </a:r>
            <a:r>
              <a:rPr lang="en-GB" dirty="0">
                <a:solidFill>
                  <a:srgbClr val="002060"/>
                </a:solidFill>
              </a:rPr>
              <a:t>: </a:t>
            </a:r>
            <a:r>
              <a:rPr lang="en-GB" b="1" dirty="0">
                <a:solidFill>
                  <a:srgbClr val="002060"/>
                </a:solidFill>
              </a:rPr>
              <a:t>1. </a:t>
            </a:r>
            <a:r>
              <a:rPr lang="en-GB" dirty="0">
                <a:solidFill>
                  <a:srgbClr val="002060"/>
                </a:solidFill>
              </a:rPr>
              <a:t>The impact of pulmonary arterial hypertension (PAH) on the lives of patients and carers: results from an international survey. 2012. Available at: http://www.phaeurope.org/projects-activities/advocacy/international-patient-and-carer-survey/. </a:t>
            </a:r>
            <a:r>
              <a:rPr lang="en-GB" b="1" dirty="0">
                <a:solidFill>
                  <a:srgbClr val="002060"/>
                </a:solidFill>
              </a:rPr>
              <a:t>2</a:t>
            </a:r>
            <a:r>
              <a:rPr lang="en-GB" dirty="0">
                <a:solidFill>
                  <a:srgbClr val="002060"/>
                </a:solidFill>
              </a:rPr>
              <a:t>. Pulmonary Hypertension Association of Canada. 2013. Available at: http://www.phacanada.ca/en/about-ph/boi-report/.. </a:t>
            </a:r>
            <a:r>
              <a:rPr lang="en-GB" b="1" dirty="0">
                <a:solidFill>
                  <a:srgbClr val="002060"/>
                </a:solidFill>
              </a:rPr>
              <a:t>3.</a:t>
            </a:r>
            <a:r>
              <a:rPr lang="en-GB" dirty="0">
                <a:solidFill>
                  <a:srgbClr val="002060"/>
                </a:solidFill>
              </a:rPr>
              <a:t> </a:t>
            </a:r>
            <a:r>
              <a:rPr lang="it-IT" dirty="0">
                <a:solidFill>
                  <a:srgbClr val="002060"/>
                </a:solidFill>
              </a:rPr>
              <a:t>Zhai et al. Medicine (Baltimore). 2017;96(39):e6783.</a:t>
            </a:r>
            <a:r>
              <a:rPr lang="en-GB" dirty="0">
                <a:solidFill>
                  <a:srgbClr val="002060"/>
                </a:solidFill>
              </a:rPr>
              <a:t> </a:t>
            </a:r>
            <a:r>
              <a:rPr lang="en-GB" b="1" dirty="0">
                <a:solidFill>
                  <a:srgbClr val="002060"/>
                </a:solidFill>
              </a:rPr>
              <a:t>4.</a:t>
            </a:r>
            <a:r>
              <a:rPr lang="en-GB" dirty="0">
                <a:solidFill>
                  <a:srgbClr val="002060"/>
                </a:solidFill>
              </a:rPr>
              <a:t> Pulmonary Hypertension Association UK. 2017 Available at: http://www.phauk.org/content/uploads/2017/09/What-it-means-to-live-with-PH-today.pdf. </a:t>
            </a:r>
          </a:p>
        </p:txBody>
      </p:sp>
      <p:sp>
        <p:nvSpPr>
          <p:cNvPr id="81" name="TextBox 80"/>
          <p:cNvSpPr txBox="1"/>
          <p:nvPr/>
        </p:nvSpPr>
        <p:spPr>
          <a:xfrm>
            <a:off x="380321" y="1972369"/>
            <a:ext cx="5715679" cy="307777"/>
          </a:xfrm>
          <a:prstGeom prst="rect">
            <a:avLst/>
          </a:prstGeom>
          <a:noFill/>
        </p:spPr>
        <p:txBody>
          <a:bodyPr wrap="square" rtlCol="0">
            <a:spAutoFit/>
          </a:bodyPr>
          <a:lstStyle/>
          <a:p>
            <a:r>
              <a:rPr lang="en-GB" sz="1400" dirty="0">
                <a:solidFill>
                  <a:schemeClr val="bg1"/>
                </a:solidFill>
              </a:rPr>
              <a:t>Proportion of patients reporting an impact on their daily activities</a:t>
            </a:r>
            <a:r>
              <a:rPr lang="en-GB" sz="1400" baseline="30000" dirty="0">
                <a:solidFill>
                  <a:schemeClr val="bg1"/>
                </a:solidFill>
              </a:rPr>
              <a:t>1-3</a:t>
            </a:r>
            <a:r>
              <a:rPr lang="en-GB" sz="1400" dirty="0">
                <a:solidFill>
                  <a:schemeClr val="bg1"/>
                </a:solidFill>
              </a:rPr>
              <a:t> </a:t>
            </a:r>
            <a:endParaRPr lang="en-GB" sz="1400" baseline="30000" dirty="0">
              <a:solidFill>
                <a:schemeClr val="bg1"/>
              </a:solidFill>
            </a:endParaRPr>
          </a:p>
        </p:txBody>
      </p:sp>
      <p:sp>
        <p:nvSpPr>
          <p:cNvPr id="76" name="Rectangle 5"/>
          <p:cNvSpPr>
            <a:spLocks noChangeArrowheads="1"/>
          </p:cNvSpPr>
          <p:nvPr/>
        </p:nvSpPr>
        <p:spPr bwMode="auto">
          <a:xfrm>
            <a:off x="0" y="1218778"/>
            <a:ext cx="10036175" cy="531070"/>
          </a:xfrm>
          <a:prstGeom prst="rect">
            <a:avLst/>
          </a:prstGeom>
          <a:noFill/>
        </p:spPr>
        <p:txBody>
          <a:bodyPr wrap="square" lIns="504000" rtlCol="0" anchor="ctr" anchorCtr="0">
            <a:noAutofit/>
          </a:bodyPr>
          <a:lstStyle/>
          <a:p>
            <a:endParaRPr lang="en-GB" sz="1400" baseline="30000" dirty="0">
              <a:solidFill>
                <a:schemeClr val="bg1"/>
              </a:solidFill>
            </a:endParaRPr>
          </a:p>
        </p:txBody>
      </p:sp>
      <p:sp>
        <p:nvSpPr>
          <p:cNvPr id="47" name="Freeform 51">
            <a:extLst>
              <a:ext uri="{FF2B5EF4-FFF2-40B4-BE49-F238E27FC236}">
                <a16:creationId xmlns:a16="http://schemas.microsoft.com/office/drawing/2014/main" id="{6A12E7FC-D034-4978-8D47-5FF2657E28CC}"/>
              </a:ext>
            </a:extLst>
          </p:cNvPr>
          <p:cNvSpPr/>
          <p:nvPr/>
        </p:nvSpPr>
        <p:spPr>
          <a:xfrm>
            <a:off x="8632800" y="3794400"/>
            <a:ext cx="2974801" cy="1648049"/>
          </a:xfrm>
          <a:custGeom>
            <a:avLst/>
            <a:gdLst>
              <a:gd name="connsiteX0" fmla="*/ 0 w 2987748"/>
              <a:gd name="connsiteY0" fmla="*/ 0 h 1648049"/>
              <a:gd name="connsiteX1" fmla="*/ 2987748 w 2987748"/>
              <a:gd name="connsiteY1" fmla="*/ 0 h 1648049"/>
              <a:gd name="connsiteX2" fmla="*/ 2987748 w 2987748"/>
              <a:gd name="connsiteY2" fmla="*/ 1213562 h 1648049"/>
              <a:gd name="connsiteX3" fmla="*/ 2819074 w 2987748"/>
              <a:gd name="connsiteY3" fmla="*/ 1382236 h 1648049"/>
              <a:gd name="connsiteX4" fmla="*/ 551610 w 2987748"/>
              <a:gd name="connsiteY4" fmla="*/ 1382236 h 1648049"/>
              <a:gd name="connsiteX5" fmla="*/ 285797 w 2987748"/>
              <a:gd name="connsiteY5" fmla="*/ 1648049 h 1648049"/>
              <a:gd name="connsiteX6" fmla="*/ 285797 w 2987748"/>
              <a:gd name="connsiteY6" fmla="*/ 1382236 h 1648049"/>
              <a:gd name="connsiteX7" fmla="*/ 0 w 2987748"/>
              <a:gd name="connsiteY7" fmla="*/ 1382236 h 164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748" h="1648049">
                <a:moveTo>
                  <a:pt x="0" y="0"/>
                </a:moveTo>
                <a:lnTo>
                  <a:pt x="2987748" y="0"/>
                </a:lnTo>
                <a:lnTo>
                  <a:pt x="2987748" y="1213562"/>
                </a:lnTo>
                <a:cubicBezTo>
                  <a:pt x="2987748" y="1306718"/>
                  <a:pt x="2912230" y="1382236"/>
                  <a:pt x="2819074" y="1382236"/>
                </a:cubicBezTo>
                <a:lnTo>
                  <a:pt x="551610" y="1382236"/>
                </a:lnTo>
                <a:lnTo>
                  <a:pt x="285797" y="1648049"/>
                </a:lnTo>
                <a:lnTo>
                  <a:pt x="285797" y="1382236"/>
                </a:lnTo>
                <a:lnTo>
                  <a:pt x="0" y="1382236"/>
                </a:lnTo>
                <a:close/>
              </a:path>
            </a:pathLst>
          </a:custGeom>
          <a:solidFill>
            <a:srgbClr val="00B0F0"/>
          </a:solidFill>
          <a:ln>
            <a:noFill/>
          </a:ln>
          <a:effectLst>
            <a:outerShdw blurRad="254000" dir="18900000" sy="23000" kx="-1200000" algn="b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Ins="828000" rtlCol="0" anchor="t" anchorCtr="0"/>
          <a:lstStyle/>
          <a:p>
            <a:r>
              <a:rPr lang="en-GB" sz="1200" dirty="0">
                <a:solidFill>
                  <a:srgbClr val="002060"/>
                </a:solidFill>
              </a:rPr>
              <a:t>It totally changes your life – you can’t ignore it because it will worsen and beat you until you’re unable even to turn and move a pillow</a:t>
            </a:r>
            <a:r>
              <a:rPr lang="en-GB" sz="1200" baseline="30000" dirty="0">
                <a:solidFill>
                  <a:srgbClr val="002060"/>
                </a:solidFill>
              </a:rPr>
              <a:t>1</a:t>
            </a:r>
            <a:endParaRPr lang="en-GB" sz="1200" dirty="0">
              <a:solidFill>
                <a:srgbClr val="002060"/>
              </a:solidFill>
            </a:endParaRPr>
          </a:p>
        </p:txBody>
      </p:sp>
      <p:sp>
        <p:nvSpPr>
          <p:cNvPr id="50" name="TextBox 49">
            <a:extLst>
              <a:ext uri="{FF2B5EF4-FFF2-40B4-BE49-F238E27FC236}">
                <a16:creationId xmlns:a16="http://schemas.microsoft.com/office/drawing/2014/main" id="{3F8E641B-E6E8-4C68-B437-1817597ED6DC}"/>
              </a:ext>
            </a:extLst>
          </p:cNvPr>
          <p:cNvSpPr txBox="1"/>
          <p:nvPr/>
        </p:nvSpPr>
        <p:spPr>
          <a:xfrm>
            <a:off x="11019600" y="3801600"/>
            <a:ext cx="733926" cy="830997"/>
          </a:xfrm>
          <a:prstGeom prst="rect">
            <a:avLst/>
          </a:prstGeom>
          <a:noFill/>
        </p:spPr>
        <p:txBody>
          <a:bodyPr wrap="square" lIns="0" tIns="0" rIns="0" bIns="0" rtlCol="0">
            <a:spAutoFit/>
          </a:bodyPr>
          <a:lstStyle/>
          <a:p>
            <a:r>
              <a:rPr lang="en-GB" sz="5400" b="1" dirty="0">
                <a:solidFill>
                  <a:schemeClr val="bg1"/>
                </a:solidFill>
              </a:rPr>
              <a:t>ˮ</a:t>
            </a:r>
          </a:p>
        </p:txBody>
      </p:sp>
      <p:sp>
        <p:nvSpPr>
          <p:cNvPr id="52" name="Rectangle 52">
            <a:extLst>
              <a:ext uri="{FF2B5EF4-FFF2-40B4-BE49-F238E27FC236}">
                <a16:creationId xmlns:a16="http://schemas.microsoft.com/office/drawing/2014/main" id="{831DB466-3D27-4D3F-91F1-564F2B2D3AF2}"/>
              </a:ext>
            </a:extLst>
          </p:cNvPr>
          <p:cNvSpPr>
            <a:spLocks noChangeArrowheads="1"/>
          </p:cNvSpPr>
          <p:nvPr/>
        </p:nvSpPr>
        <p:spPr bwMode="auto">
          <a:xfrm>
            <a:off x="1779" y="3860399"/>
            <a:ext cx="3953517" cy="360000"/>
          </a:xfrm>
          <a:prstGeom prst="rect">
            <a:avLst/>
          </a:prstGeom>
          <a:solidFill>
            <a:srgbClr val="FFC000"/>
          </a:solidFill>
          <a:ln>
            <a:noFill/>
          </a:ln>
        </p:spPr>
        <p:txBody>
          <a:bodyPr vert="horz" wrap="square" lIns="432000" tIns="45720" rIns="91440" bIns="45720" numCol="1" anchor="ctr" anchorCtr="0" compatLnSpc="1">
            <a:prstTxWarp prst="textNoShape">
              <a:avLst/>
            </a:prstTxWarp>
          </a:bodyPr>
          <a:lstStyle/>
          <a:p>
            <a:r>
              <a:rPr lang="en-GB" sz="1200" dirty="0">
                <a:solidFill>
                  <a:srgbClr val="002060"/>
                </a:solidFill>
              </a:rPr>
              <a:t>Employment &amp; work</a:t>
            </a:r>
            <a:endParaRPr lang="en-GB" sz="1200" baseline="30000" dirty="0">
              <a:solidFill>
                <a:srgbClr val="002060"/>
              </a:solidFill>
            </a:endParaRPr>
          </a:p>
        </p:txBody>
      </p:sp>
      <p:sp>
        <p:nvSpPr>
          <p:cNvPr id="54" name="Rectangle 53">
            <a:extLst>
              <a:ext uri="{FF2B5EF4-FFF2-40B4-BE49-F238E27FC236}">
                <a16:creationId xmlns:a16="http://schemas.microsoft.com/office/drawing/2014/main" id="{C17116E1-8745-497E-A1E5-5947E3A0D20C}"/>
              </a:ext>
            </a:extLst>
          </p:cNvPr>
          <p:cNvSpPr>
            <a:spLocks noChangeArrowheads="1"/>
          </p:cNvSpPr>
          <p:nvPr/>
        </p:nvSpPr>
        <p:spPr bwMode="auto">
          <a:xfrm>
            <a:off x="1779" y="3320265"/>
            <a:ext cx="4512136" cy="360000"/>
          </a:xfrm>
          <a:prstGeom prst="rect">
            <a:avLst/>
          </a:prstGeom>
          <a:solidFill>
            <a:srgbClr val="00B0F0"/>
          </a:solidFill>
          <a:ln>
            <a:noFill/>
          </a:ln>
        </p:spPr>
        <p:txBody>
          <a:bodyPr vert="horz" wrap="square" lIns="432000" tIns="45720" rIns="91440" bIns="45720" numCol="1" anchor="ctr" anchorCtr="0" compatLnSpc="1">
            <a:prstTxWarp prst="textNoShape">
              <a:avLst/>
            </a:prstTxWarp>
          </a:bodyPr>
          <a:lstStyle/>
          <a:p>
            <a:r>
              <a:rPr lang="en-GB" sz="1200" dirty="0">
                <a:solidFill>
                  <a:srgbClr val="002060"/>
                </a:solidFill>
              </a:rPr>
              <a:t>Physical activities</a:t>
            </a:r>
            <a:endParaRPr lang="en-GB" sz="1200" baseline="30000" dirty="0">
              <a:solidFill>
                <a:srgbClr val="002060"/>
              </a:solidFill>
            </a:endParaRPr>
          </a:p>
        </p:txBody>
      </p:sp>
      <p:sp>
        <p:nvSpPr>
          <p:cNvPr id="56" name="Rectangle 50">
            <a:extLst>
              <a:ext uri="{FF2B5EF4-FFF2-40B4-BE49-F238E27FC236}">
                <a16:creationId xmlns:a16="http://schemas.microsoft.com/office/drawing/2014/main" id="{030EDD10-DB51-4F98-9EF3-D8AB9005435A}"/>
              </a:ext>
            </a:extLst>
          </p:cNvPr>
          <p:cNvSpPr>
            <a:spLocks noChangeArrowheads="1"/>
          </p:cNvSpPr>
          <p:nvPr/>
        </p:nvSpPr>
        <p:spPr bwMode="auto">
          <a:xfrm>
            <a:off x="1779" y="4937860"/>
            <a:ext cx="3582065" cy="360000"/>
          </a:xfrm>
          <a:prstGeom prst="rect">
            <a:avLst/>
          </a:prstGeom>
          <a:solidFill>
            <a:srgbClr val="FFC000"/>
          </a:solidFill>
          <a:ln>
            <a:noFill/>
          </a:ln>
        </p:spPr>
        <p:txBody>
          <a:bodyPr vert="horz" wrap="square" lIns="432000" tIns="45720" rIns="91440" bIns="45720" numCol="1" anchor="ctr" anchorCtr="0" compatLnSpc="1">
            <a:prstTxWarp prst="textNoShape">
              <a:avLst/>
            </a:prstTxWarp>
          </a:bodyPr>
          <a:lstStyle/>
          <a:p>
            <a:r>
              <a:rPr lang="en-GB" sz="1200" dirty="0">
                <a:solidFill>
                  <a:srgbClr val="002060"/>
                </a:solidFill>
              </a:rPr>
              <a:t>Travel &amp; Social</a:t>
            </a:r>
            <a:endParaRPr lang="en-GB" sz="1200" baseline="30000" dirty="0">
              <a:solidFill>
                <a:srgbClr val="002060"/>
              </a:solidFill>
            </a:endParaRPr>
          </a:p>
        </p:txBody>
      </p:sp>
      <p:sp>
        <p:nvSpPr>
          <p:cNvPr id="57" name="Rectangle 51">
            <a:extLst>
              <a:ext uri="{FF2B5EF4-FFF2-40B4-BE49-F238E27FC236}">
                <a16:creationId xmlns:a16="http://schemas.microsoft.com/office/drawing/2014/main" id="{16CE9A6C-969E-4BE8-8081-57293059F7DD}"/>
              </a:ext>
            </a:extLst>
          </p:cNvPr>
          <p:cNvSpPr>
            <a:spLocks noChangeArrowheads="1"/>
          </p:cNvSpPr>
          <p:nvPr/>
        </p:nvSpPr>
        <p:spPr bwMode="auto">
          <a:xfrm>
            <a:off x="1779" y="4399129"/>
            <a:ext cx="3861375" cy="360000"/>
          </a:xfrm>
          <a:prstGeom prst="rect">
            <a:avLst/>
          </a:prstGeom>
          <a:solidFill>
            <a:srgbClr val="00B0F0"/>
          </a:solidFill>
          <a:ln>
            <a:noFill/>
          </a:ln>
        </p:spPr>
        <p:txBody>
          <a:bodyPr vert="horz" wrap="square" lIns="432000" tIns="45720" rIns="91440" bIns="45720" numCol="1" anchor="ctr" anchorCtr="0" compatLnSpc="1">
            <a:prstTxWarp prst="textNoShape">
              <a:avLst/>
            </a:prstTxWarp>
          </a:bodyPr>
          <a:lstStyle/>
          <a:p>
            <a:r>
              <a:rPr lang="en-GB" sz="1200" dirty="0">
                <a:solidFill>
                  <a:srgbClr val="002060"/>
                </a:solidFill>
              </a:rPr>
              <a:t>Domestic work</a:t>
            </a:r>
            <a:endParaRPr lang="en-GB" sz="1200" baseline="30000" dirty="0">
              <a:solidFill>
                <a:srgbClr val="002060"/>
              </a:solidFill>
            </a:endParaRPr>
          </a:p>
        </p:txBody>
      </p:sp>
      <p:sp>
        <p:nvSpPr>
          <p:cNvPr id="58" name="Rectangle 54">
            <a:extLst>
              <a:ext uri="{FF2B5EF4-FFF2-40B4-BE49-F238E27FC236}">
                <a16:creationId xmlns:a16="http://schemas.microsoft.com/office/drawing/2014/main" id="{9711B7D6-330C-4298-93B9-5DAC08F771AB}"/>
              </a:ext>
            </a:extLst>
          </p:cNvPr>
          <p:cNvSpPr>
            <a:spLocks noChangeArrowheads="1"/>
          </p:cNvSpPr>
          <p:nvPr/>
        </p:nvSpPr>
        <p:spPr bwMode="auto">
          <a:xfrm>
            <a:off x="1779" y="2780133"/>
            <a:ext cx="3628137" cy="360000"/>
          </a:xfrm>
          <a:prstGeom prst="rect">
            <a:avLst/>
          </a:prstGeom>
          <a:solidFill>
            <a:srgbClr val="FFC000"/>
          </a:solidFill>
          <a:ln>
            <a:noFill/>
          </a:ln>
        </p:spPr>
        <p:txBody>
          <a:bodyPr vert="horz" wrap="square" lIns="432000" tIns="45720" rIns="91440" bIns="45720" numCol="1" anchor="ctr" anchorCtr="0" compatLnSpc="1">
            <a:prstTxWarp prst="textNoShape">
              <a:avLst/>
            </a:prstTxWarp>
          </a:bodyPr>
          <a:lstStyle/>
          <a:p>
            <a:r>
              <a:rPr lang="en-GB" sz="1200" dirty="0">
                <a:solidFill>
                  <a:srgbClr val="002060"/>
                </a:solidFill>
              </a:rPr>
              <a:t>Climbing stairs</a:t>
            </a:r>
            <a:endParaRPr lang="en-GB" sz="1200" baseline="30000" dirty="0">
              <a:solidFill>
                <a:srgbClr val="002060"/>
              </a:solidFill>
            </a:endParaRPr>
          </a:p>
        </p:txBody>
      </p:sp>
      <p:sp>
        <p:nvSpPr>
          <p:cNvPr id="62" name="TextBox 61">
            <a:extLst>
              <a:ext uri="{FF2B5EF4-FFF2-40B4-BE49-F238E27FC236}">
                <a16:creationId xmlns:a16="http://schemas.microsoft.com/office/drawing/2014/main" id="{16F882B7-15F9-48AE-976C-FD5A0181DA8D}"/>
              </a:ext>
            </a:extLst>
          </p:cNvPr>
          <p:cNvSpPr txBox="1"/>
          <p:nvPr/>
        </p:nvSpPr>
        <p:spPr>
          <a:xfrm>
            <a:off x="3510683" y="2780133"/>
            <a:ext cx="936000" cy="360000"/>
          </a:xfrm>
          <a:prstGeom prst="rect">
            <a:avLst/>
          </a:prstGeom>
          <a:noFill/>
        </p:spPr>
        <p:txBody>
          <a:bodyPr wrap="square" lIns="144000" rtlCol="0" anchor="ctr" anchorCtr="0">
            <a:noAutofit/>
          </a:bodyPr>
          <a:lstStyle/>
          <a:p>
            <a:r>
              <a:rPr lang="en-GB" sz="1200" dirty="0">
                <a:solidFill>
                  <a:schemeClr val="bg1"/>
                </a:solidFill>
              </a:rPr>
              <a:t>78 – 89%</a:t>
            </a:r>
            <a:endParaRPr lang="en-GB" sz="1200" baseline="30000" dirty="0">
              <a:solidFill>
                <a:schemeClr val="bg1"/>
              </a:solidFill>
            </a:endParaRPr>
          </a:p>
        </p:txBody>
      </p:sp>
      <p:sp>
        <p:nvSpPr>
          <p:cNvPr id="63" name="TextBox 62">
            <a:extLst>
              <a:ext uri="{FF2B5EF4-FFF2-40B4-BE49-F238E27FC236}">
                <a16:creationId xmlns:a16="http://schemas.microsoft.com/office/drawing/2014/main" id="{57CC204F-69FD-469F-8B1C-BD16247794A5}"/>
              </a:ext>
            </a:extLst>
          </p:cNvPr>
          <p:cNvSpPr txBox="1"/>
          <p:nvPr/>
        </p:nvSpPr>
        <p:spPr>
          <a:xfrm>
            <a:off x="4393217" y="3313270"/>
            <a:ext cx="936000" cy="360000"/>
          </a:xfrm>
          <a:prstGeom prst="rect">
            <a:avLst/>
          </a:prstGeom>
          <a:noFill/>
        </p:spPr>
        <p:txBody>
          <a:bodyPr wrap="square" lIns="144000" rtlCol="0" anchor="ctr" anchorCtr="0">
            <a:noAutofit/>
          </a:bodyPr>
          <a:lstStyle/>
          <a:p>
            <a:r>
              <a:rPr lang="en-GB" sz="1200" dirty="0">
                <a:solidFill>
                  <a:schemeClr val="bg1"/>
                </a:solidFill>
              </a:rPr>
              <a:t>97%</a:t>
            </a:r>
            <a:endParaRPr lang="en-GB" sz="1200" baseline="30000" dirty="0">
              <a:solidFill>
                <a:schemeClr val="bg1"/>
              </a:solidFill>
            </a:endParaRPr>
          </a:p>
        </p:txBody>
      </p:sp>
      <p:sp>
        <p:nvSpPr>
          <p:cNvPr id="65" name="TextBox 64">
            <a:extLst>
              <a:ext uri="{FF2B5EF4-FFF2-40B4-BE49-F238E27FC236}">
                <a16:creationId xmlns:a16="http://schemas.microsoft.com/office/drawing/2014/main" id="{612B45F5-4DCD-4628-BEFA-9AEBF9581CCD}"/>
              </a:ext>
            </a:extLst>
          </p:cNvPr>
          <p:cNvSpPr txBox="1"/>
          <p:nvPr/>
        </p:nvSpPr>
        <p:spPr>
          <a:xfrm>
            <a:off x="3748448" y="4398301"/>
            <a:ext cx="936000" cy="360000"/>
          </a:xfrm>
          <a:prstGeom prst="rect">
            <a:avLst/>
          </a:prstGeom>
          <a:noFill/>
        </p:spPr>
        <p:txBody>
          <a:bodyPr wrap="square" lIns="144000" rtlCol="0" anchor="ctr" anchorCtr="0">
            <a:noAutofit/>
          </a:bodyPr>
          <a:lstStyle/>
          <a:p>
            <a:r>
              <a:rPr lang="en-GB" sz="1200" dirty="0">
                <a:solidFill>
                  <a:schemeClr val="bg1"/>
                </a:solidFill>
              </a:rPr>
              <a:t>83 – 86%</a:t>
            </a:r>
            <a:endParaRPr lang="en-GB" sz="1200" baseline="30000" dirty="0">
              <a:solidFill>
                <a:schemeClr val="bg1"/>
              </a:solidFill>
            </a:endParaRPr>
          </a:p>
        </p:txBody>
      </p:sp>
      <p:sp>
        <p:nvSpPr>
          <p:cNvPr id="29" name="Freeform 28"/>
          <p:cNvSpPr/>
          <p:nvPr/>
        </p:nvSpPr>
        <p:spPr>
          <a:xfrm>
            <a:off x="7844018" y="2055241"/>
            <a:ext cx="2987748" cy="1648049"/>
          </a:xfrm>
          <a:custGeom>
            <a:avLst/>
            <a:gdLst>
              <a:gd name="connsiteX0" fmla="*/ 0 w 2987748"/>
              <a:gd name="connsiteY0" fmla="*/ 0 h 1648049"/>
              <a:gd name="connsiteX1" fmla="*/ 2987748 w 2987748"/>
              <a:gd name="connsiteY1" fmla="*/ 0 h 1648049"/>
              <a:gd name="connsiteX2" fmla="*/ 2987748 w 2987748"/>
              <a:gd name="connsiteY2" fmla="*/ 1213562 h 1648049"/>
              <a:gd name="connsiteX3" fmla="*/ 2819074 w 2987748"/>
              <a:gd name="connsiteY3" fmla="*/ 1382236 h 1648049"/>
              <a:gd name="connsiteX4" fmla="*/ 551610 w 2987748"/>
              <a:gd name="connsiteY4" fmla="*/ 1382236 h 1648049"/>
              <a:gd name="connsiteX5" fmla="*/ 285797 w 2987748"/>
              <a:gd name="connsiteY5" fmla="*/ 1648049 h 1648049"/>
              <a:gd name="connsiteX6" fmla="*/ 285797 w 2987748"/>
              <a:gd name="connsiteY6" fmla="*/ 1382236 h 1648049"/>
              <a:gd name="connsiteX7" fmla="*/ 0 w 2987748"/>
              <a:gd name="connsiteY7" fmla="*/ 1382236 h 164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748" h="1648049">
                <a:moveTo>
                  <a:pt x="0" y="0"/>
                </a:moveTo>
                <a:lnTo>
                  <a:pt x="2987748" y="0"/>
                </a:lnTo>
                <a:lnTo>
                  <a:pt x="2987748" y="1213562"/>
                </a:lnTo>
                <a:cubicBezTo>
                  <a:pt x="2987748" y="1306718"/>
                  <a:pt x="2912230" y="1382236"/>
                  <a:pt x="2819074" y="1382236"/>
                </a:cubicBezTo>
                <a:lnTo>
                  <a:pt x="551610" y="1382236"/>
                </a:lnTo>
                <a:lnTo>
                  <a:pt x="285797" y="1648049"/>
                </a:lnTo>
                <a:lnTo>
                  <a:pt x="285797" y="1382236"/>
                </a:lnTo>
                <a:lnTo>
                  <a:pt x="0" y="1382236"/>
                </a:lnTo>
                <a:close/>
              </a:path>
            </a:pathLst>
          </a:custGeom>
          <a:solidFill>
            <a:srgbClr val="FFC000"/>
          </a:solidFill>
          <a:ln>
            <a:noFill/>
          </a:ln>
          <a:effectLst>
            <a:outerShdw blurRad="254000" dir="18900000" sy="23000" kx="-1200000" algn="b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Ins="828000" rtlCol="0" anchor="t" anchorCtr="0"/>
          <a:lstStyle/>
          <a:p>
            <a:r>
              <a:rPr lang="en-GB" sz="1200" dirty="0">
                <a:solidFill>
                  <a:srgbClr val="002060"/>
                </a:solidFill>
              </a:rPr>
              <a:t>There hasn’t been more than a few moments in the past three years where I haven’t thought about pulmonary hypertension</a:t>
            </a:r>
            <a:r>
              <a:rPr lang="en-GB" sz="1200" baseline="30000" dirty="0">
                <a:solidFill>
                  <a:srgbClr val="002060"/>
                </a:solidFill>
              </a:rPr>
              <a:t>4</a:t>
            </a:r>
            <a:r>
              <a:rPr lang="en-GB" sz="1200" dirty="0">
                <a:solidFill>
                  <a:srgbClr val="002060"/>
                </a:solidFill>
              </a:rPr>
              <a:t> </a:t>
            </a:r>
            <a:endParaRPr lang="en-GB" sz="1200" baseline="30000" dirty="0">
              <a:solidFill>
                <a:srgbClr val="002060"/>
              </a:solidFill>
            </a:endParaRPr>
          </a:p>
        </p:txBody>
      </p:sp>
      <p:sp>
        <p:nvSpPr>
          <p:cNvPr id="30" name="TextBox 29"/>
          <p:cNvSpPr txBox="1"/>
          <p:nvPr/>
        </p:nvSpPr>
        <p:spPr>
          <a:xfrm>
            <a:off x="10232345" y="2064154"/>
            <a:ext cx="733926" cy="830997"/>
          </a:xfrm>
          <a:prstGeom prst="rect">
            <a:avLst/>
          </a:prstGeom>
          <a:noFill/>
        </p:spPr>
        <p:txBody>
          <a:bodyPr wrap="square" lIns="0" tIns="0" rIns="0" bIns="0" rtlCol="0">
            <a:spAutoFit/>
          </a:bodyPr>
          <a:lstStyle/>
          <a:p>
            <a:r>
              <a:rPr lang="en-GB" sz="5400" b="1" dirty="0">
                <a:solidFill>
                  <a:schemeClr val="bg1"/>
                </a:solidFill>
              </a:rPr>
              <a:t>ˮ</a:t>
            </a:r>
          </a:p>
        </p:txBody>
      </p:sp>
      <p:sp>
        <p:nvSpPr>
          <p:cNvPr id="27" name="Freeform 89">
            <a:extLst>
              <a:ext uri="{FF2B5EF4-FFF2-40B4-BE49-F238E27FC236}">
                <a16:creationId xmlns:a16="http://schemas.microsoft.com/office/drawing/2014/main" id="{662F2D6C-FD84-459D-9467-583CF71FC58A}"/>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sp>
        <p:nvSpPr>
          <p:cNvPr id="32" name="Freeform 80">
            <a:extLst>
              <a:ext uri="{FF2B5EF4-FFF2-40B4-BE49-F238E27FC236}">
                <a16:creationId xmlns:a16="http://schemas.microsoft.com/office/drawing/2014/main" id="{357599C8-F853-4F1C-AA72-A9AD74EBCAFE}"/>
              </a:ext>
            </a:extLst>
          </p:cNvPr>
          <p:cNvSpPr/>
          <p:nvPr/>
        </p:nvSpPr>
        <p:spPr>
          <a:xfrm>
            <a:off x="194604" y="954602"/>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a:solidFill>
                  <a:srgbClr val="002060"/>
                </a:solidFill>
              </a:rPr>
              <a:t>Up to 90% of patients consider PAH to affect their daily life and restrict physical and every day activities</a:t>
            </a:r>
            <a:r>
              <a:rPr lang="en-GB" sz="1400" baseline="30000">
                <a:solidFill>
                  <a:srgbClr val="002060"/>
                </a:solidFill>
              </a:rPr>
              <a:t>1,2 </a:t>
            </a:r>
            <a:endParaRPr lang="en-GB" sz="1400" baseline="30000" dirty="0">
              <a:solidFill>
                <a:srgbClr val="002060"/>
              </a:solidFill>
            </a:endParaRPr>
          </a:p>
        </p:txBody>
      </p:sp>
      <p:sp>
        <p:nvSpPr>
          <p:cNvPr id="34" name="TextBox 33">
            <a:extLst>
              <a:ext uri="{FF2B5EF4-FFF2-40B4-BE49-F238E27FC236}">
                <a16:creationId xmlns:a16="http://schemas.microsoft.com/office/drawing/2014/main" id="{E89CE190-BA13-46C7-84E6-702FF76758E1}"/>
              </a:ext>
            </a:extLst>
          </p:cNvPr>
          <p:cNvSpPr txBox="1"/>
          <p:nvPr/>
        </p:nvSpPr>
        <p:spPr>
          <a:xfrm>
            <a:off x="3842238" y="3845499"/>
            <a:ext cx="936000" cy="360000"/>
          </a:xfrm>
          <a:prstGeom prst="rect">
            <a:avLst/>
          </a:prstGeom>
          <a:noFill/>
        </p:spPr>
        <p:txBody>
          <a:bodyPr wrap="square" lIns="144000" rtlCol="0" anchor="ctr" anchorCtr="0">
            <a:noAutofit/>
          </a:bodyPr>
          <a:lstStyle/>
          <a:p>
            <a:r>
              <a:rPr lang="en-GB" sz="1200" dirty="0">
                <a:solidFill>
                  <a:schemeClr val="bg1"/>
                </a:solidFill>
              </a:rPr>
              <a:t>85%</a:t>
            </a:r>
            <a:endParaRPr lang="en-GB" sz="1200" baseline="30000" dirty="0">
              <a:solidFill>
                <a:schemeClr val="bg1"/>
              </a:solidFill>
            </a:endParaRPr>
          </a:p>
        </p:txBody>
      </p:sp>
      <p:sp>
        <p:nvSpPr>
          <p:cNvPr id="35" name="TextBox 34">
            <a:extLst>
              <a:ext uri="{FF2B5EF4-FFF2-40B4-BE49-F238E27FC236}">
                <a16:creationId xmlns:a16="http://schemas.microsoft.com/office/drawing/2014/main" id="{CFF808D9-2B3F-4D49-8A02-78F2A9A72EFB}"/>
              </a:ext>
            </a:extLst>
          </p:cNvPr>
          <p:cNvSpPr txBox="1"/>
          <p:nvPr/>
        </p:nvSpPr>
        <p:spPr>
          <a:xfrm>
            <a:off x="3480203" y="4916076"/>
            <a:ext cx="936000" cy="360000"/>
          </a:xfrm>
          <a:prstGeom prst="rect">
            <a:avLst/>
          </a:prstGeom>
          <a:noFill/>
        </p:spPr>
        <p:txBody>
          <a:bodyPr wrap="square" lIns="144000" rtlCol="0" anchor="ctr" anchorCtr="0">
            <a:noAutofit/>
          </a:bodyPr>
          <a:lstStyle/>
          <a:p>
            <a:r>
              <a:rPr lang="en-GB" sz="1200" dirty="0">
                <a:solidFill>
                  <a:schemeClr val="bg1"/>
                </a:solidFill>
              </a:rPr>
              <a:t>77– 93%</a:t>
            </a:r>
            <a:endParaRPr lang="en-GB" sz="1200" baseline="30000" dirty="0">
              <a:solidFill>
                <a:schemeClr val="bg1"/>
              </a:solidFill>
            </a:endParaRPr>
          </a:p>
        </p:txBody>
      </p:sp>
    </p:spTree>
    <p:extLst>
      <p:ext uri="{BB962C8B-B14F-4D97-AF65-F5344CB8AC3E}">
        <p14:creationId xmlns:p14="http://schemas.microsoft.com/office/powerpoint/2010/main" val="274725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Freeform 12">
            <a:extLst>
              <a:ext uri="{FF2B5EF4-FFF2-40B4-BE49-F238E27FC236}">
                <a16:creationId xmlns:a16="http://schemas.microsoft.com/office/drawing/2014/main" id="{8A8DC57B-DEDB-4D04-BEA7-27D1FD5E89B4}"/>
              </a:ext>
            </a:extLst>
          </p:cNvPr>
          <p:cNvSpPr>
            <a:spLocks/>
          </p:cNvSpPr>
          <p:nvPr/>
        </p:nvSpPr>
        <p:spPr bwMode="auto">
          <a:xfrm flipV="1">
            <a:off x="0" y="1532488"/>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38" name="Freeform 80">
            <a:extLst>
              <a:ext uri="{FF2B5EF4-FFF2-40B4-BE49-F238E27FC236}">
                <a16:creationId xmlns:a16="http://schemas.microsoft.com/office/drawing/2014/main" id="{772231D9-65A4-4A42-82AD-F1D780996B13}"/>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b="1" dirty="0"/>
              <a:t>PAH</a:t>
            </a:r>
            <a:r>
              <a:rPr lang="en-GB" sz="1400" dirty="0"/>
              <a:t> poses a major burden on the daily life of carers </a:t>
            </a:r>
            <a:r>
              <a:rPr lang="en-GB" sz="1400" baseline="30000" dirty="0"/>
              <a:t>1-3</a:t>
            </a:r>
            <a:endParaRPr lang="en-GB" sz="1400" b="1" baseline="30000" dirty="0">
              <a:solidFill>
                <a:schemeClr val="bg1"/>
              </a:solidFill>
            </a:endParaRPr>
          </a:p>
        </p:txBody>
      </p:sp>
      <p:sp>
        <p:nvSpPr>
          <p:cNvPr id="72" name="TextBox 71"/>
          <p:cNvSpPr txBox="1"/>
          <p:nvPr/>
        </p:nvSpPr>
        <p:spPr>
          <a:xfrm>
            <a:off x="4525854" y="3602416"/>
            <a:ext cx="2481271" cy="553998"/>
          </a:xfrm>
          <a:prstGeom prst="rect">
            <a:avLst/>
          </a:prstGeom>
          <a:noFill/>
        </p:spPr>
        <p:txBody>
          <a:bodyPr wrap="square" rtlCol="0">
            <a:spAutoFit/>
          </a:bodyPr>
          <a:lstStyle/>
          <a:p>
            <a:pPr algn="ctr">
              <a:lnSpc>
                <a:spcPts val="1200"/>
              </a:lnSpc>
            </a:pPr>
            <a:r>
              <a:rPr lang="en-GB" sz="1200" dirty="0">
                <a:solidFill>
                  <a:schemeClr val="bg1"/>
                </a:solidFill>
              </a:rPr>
              <a:t>Over </a:t>
            </a:r>
            <a:r>
              <a:rPr lang="en-GB" dirty="0">
                <a:solidFill>
                  <a:schemeClr val="bg1"/>
                </a:solidFill>
              </a:rPr>
              <a:t>50%</a:t>
            </a:r>
            <a:br>
              <a:rPr lang="en-GB" sz="1200" dirty="0">
                <a:solidFill>
                  <a:schemeClr val="bg1"/>
                </a:solidFill>
              </a:rPr>
            </a:br>
            <a:r>
              <a:rPr lang="en-GB" sz="1200" dirty="0">
                <a:solidFill>
                  <a:schemeClr val="bg1"/>
                </a:solidFill>
              </a:rPr>
              <a:t>of the carers’ time is spent caring for someone with PAH</a:t>
            </a:r>
            <a:r>
              <a:rPr lang="en-GB" sz="1200" baseline="30000" dirty="0">
                <a:solidFill>
                  <a:schemeClr val="bg1"/>
                </a:solidFill>
              </a:rPr>
              <a:t>1,3</a:t>
            </a:r>
          </a:p>
        </p:txBody>
      </p:sp>
      <p:grpSp>
        <p:nvGrpSpPr>
          <p:cNvPr id="2" name="Group 1"/>
          <p:cNvGrpSpPr/>
          <p:nvPr/>
        </p:nvGrpSpPr>
        <p:grpSpPr>
          <a:xfrm rot="811801">
            <a:off x="3960424" y="2237540"/>
            <a:ext cx="3612130" cy="3426747"/>
            <a:chOff x="4783541" y="2565581"/>
            <a:chExt cx="2304193" cy="2299846"/>
          </a:xfrm>
          <a:effectLst>
            <a:outerShdw blurRad="165100" dir="18900000" sy="23000" kx="-1200000" algn="bl" rotWithShape="0">
              <a:prstClr val="black">
                <a:alpha val="7000"/>
              </a:prstClr>
            </a:outerShdw>
          </a:effectLst>
        </p:grpSpPr>
        <p:sp>
          <p:nvSpPr>
            <p:cNvPr id="114" name="Freeform 113"/>
            <p:cNvSpPr/>
            <p:nvPr/>
          </p:nvSpPr>
          <p:spPr>
            <a:xfrm flipH="1">
              <a:off x="5936777" y="2565581"/>
              <a:ext cx="1150957" cy="2297571"/>
            </a:xfrm>
            <a:custGeom>
              <a:avLst/>
              <a:gdLst>
                <a:gd name="connsiteX0" fmla="*/ 1034956 w 1034956"/>
                <a:gd name="connsiteY0" fmla="*/ 0 h 2100147"/>
                <a:gd name="connsiteX1" fmla="*/ 1034956 w 1034956"/>
                <a:gd name="connsiteY1" fmla="*/ 234368 h 2100147"/>
                <a:gd name="connsiteX2" fmla="*/ 967394 w 1034956"/>
                <a:gd name="connsiteY2" fmla="*/ 237779 h 2100147"/>
                <a:gd name="connsiteX3" fmla="*/ 234368 w 1034956"/>
                <a:gd name="connsiteY3" fmla="*/ 1050074 h 2100147"/>
                <a:gd name="connsiteX4" fmla="*/ 967394 w 1034956"/>
                <a:gd name="connsiteY4" fmla="*/ 1862368 h 2100147"/>
                <a:gd name="connsiteX5" fmla="*/ 1034956 w 1034956"/>
                <a:gd name="connsiteY5" fmla="*/ 1865779 h 2100147"/>
                <a:gd name="connsiteX6" fmla="*/ 1034956 w 1034956"/>
                <a:gd name="connsiteY6" fmla="*/ 2100147 h 2100147"/>
                <a:gd name="connsiteX7" fmla="*/ 943432 w 1034956"/>
                <a:gd name="connsiteY7" fmla="*/ 2095526 h 2100147"/>
                <a:gd name="connsiteX8" fmla="*/ 0 w 1034956"/>
                <a:gd name="connsiteY8" fmla="*/ 1050074 h 2100147"/>
                <a:gd name="connsiteX9" fmla="*/ 943432 w 1034956"/>
                <a:gd name="connsiteY9" fmla="*/ 4622 h 210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956" h="2100147">
                  <a:moveTo>
                    <a:pt x="1034956" y="0"/>
                  </a:moveTo>
                  <a:lnTo>
                    <a:pt x="1034956" y="234368"/>
                  </a:lnTo>
                  <a:lnTo>
                    <a:pt x="967394" y="237779"/>
                  </a:lnTo>
                  <a:cubicBezTo>
                    <a:pt x="555664" y="279593"/>
                    <a:pt x="234368" y="627312"/>
                    <a:pt x="234368" y="1050074"/>
                  </a:cubicBezTo>
                  <a:cubicBezTo>
                    <a:pt x="234368" y="1472835"/>
                    <a:pt x="555664" y="1820554"/>
                    <a:pt x="967394" y="1862368"/>
                  </a:cubicBezTo>
                  <a:lnTo>
                    <a:pt x="1034956" y="1865779"/>
                  </a:lnTo>
                  <a:lnTo>
                    <a:pt x="1034956" y="2100147"/>
                  </a:lnTo>
                  <a:lnTo>
                    <a:pt x="943432" y="2095526"/>
                  </a:lnTo>
                  <a:cubicBezTo>
                    <a:pt x="413520" y="2041710"/>
                    <a:pt x="0" y="1594183"/>
                    <a:pt x="0" y="1050074"/>
                  </a:cubicBezTo>
                  <a:cubicBezTo>
                    <a:pt x="0" y="505964"/>
                    <a:pt x="413520" y="58437"/>
                    <a:pt x="943432" y="4622"/>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6" name="Freeform 115"/>
            <p:cNvSpPr/>
            <p:nvPr/>
          </p:nvSpPr>
          <p:spPr>
            <a:xfrm>
              <a:off x="4783541" y="2567856"/>
              <a:ext cx="1150957" cy="2297571"/>
            </a:xfrm>
            <a:custGeom>
              <a:avLst/>
              <a:gdLst>
                <a:gd name="connsiteX0" fmla="*/ 1034956 w 1034956"/>
                <a:gd name="connsiteY0" fmla="*/ 0 h 2100147"/>
                <a:gd name="connsiteX1" fmla="*/ 1034956 w 1034956"/>
                <a:gd name="connsiteY1" fmla="*/ 234368 h 2100147"/>
                <a:gd name="connsiteX2" fmla="*/ 967394 w 1034956"/>
                <a:gd name="connsiteY2" fmla="*/ 237779 h 2100147"/>
                <a:gd name="connsiteX3" fmla="*/ 234368 w 1034956"/>
                <a:gd name="connsiteY3" fmla="*/ 1050074 h 2100147"/>
                <a:gd name="connsiteX4" fmla="*/ 967394 w 1034956"/>
                <a:gd name="connsiteY4" fmla="*/ 1862368 h 2100147"/>
                <a:gd name="connsiteX5" fmla="*/ 1034956 w 1034956"/>
                <a:gd name="connsiteY5" fmla="*/ 1865779 h 2100147"/>
                <a:gd name="connsiteX6" fmla="*/ 1034956 w 1034956"/>
                <a:gd name="connsiteY6" fmla="*/ 2100147 h 2100147"/>
                <a:gd name="connsiteX7" fmla="*/ 943432 w 1034956"/>
                <a:gd name="connsiteY7" fmla="*/ 2095526 h 2100147"/>
                <a:gd name="connsiteX8" fmla="*/ 0 w 1034956"/>
                <a:gd name="connsiteY8" fmla="*/ 1050074 h 2100147"/>
                <a:gd name="connsiteX9" fmla="*/ 943432 w 1034956"/>
                <a:gd name="connsiteY9" fmla="*/ 4622 h 210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956" h="2100147">
                  <a:moveTo>
                    <a:pt x="1034956" y="0"/>
                  </a:moveTo>
                  <a:lnTo>
                    <a:pt x="1034956" y="234368"/>
                  </a:lnTo>
                  <a:lnTo>
                    <a:pt x="967394" y="237779"/>
                  </a:lnTo>
                  <a:cubicBezTo>
                    <a:pt x="555664" y="279593"/>
                    <a:pt x="234368" y="627312"/>
                    <a:pt x="234368" y="1050074"/>
                  </a:cubicBezTo>
                  <a:cubicBezTo>
                    <a:pt x="234368" y="1472835"/>
                    <a:pt x="555664" y="1820554"/>
                    <a:pt x="967394" y="1862368"/>
                  </a:cubicBezTo>
                  <a:lnTo>
                    <a:pt x="1034956" y="1865779"/>
                  </a:lnTo>
                  <a:lnTo>
                    <a:pt x="1034956" y="2100147"/>
                  </a:lnTo>
                  <a:lnTo>
                    <a:pt x="943432" y="2095526"/>
                  </a:lnTo>
                  <a:cubicBezTo>
                    <a:pt x="413520" y="2041710"/>
                    <a:pt x="0" y="1594183"/>
                    <a:pt x="0" y="1050074"/>
                  </a:cubicBezTo>
                  <a:cubicBezTo>
                    <a:pt x="0" y="505964"/>
                    <a:pt x="413520" y="58437"/>
                    <a:pt x="943432" y="462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25" name="TextBox 24"/>
          <p:cNvSpPr txBox="1"/>
          <p:nvPr/>
        </p:nvSpPr>
        <p:spPr>
          <a:xfrm>
            <a:off x="1613485" y="2780133"/>
            <a:ext cx="1060760" cy="360000"/>
          </a:xfrm>
          <a:prstGeom prst="rect">
            <a:avLst/>
          </a:prstGeom>
          <a:noFill/>
        </p:spPr>
        <p:txBody>
          <a:bodyPr wrap="square" lIns="108000" rtlCol="0" anchor="ctr" anchorCtr="0">
            <a:noAutofit/>
          </a:bodyPr>
          <a:lstStyle/>
          <a:p>
            <a:r>
              <a:rPr lang="en-GB" sz="1200" dirty="0">
                <a:solidFill>
                  <a:schemeClr val="bg1"/>
                </a:solidFill>
              </a:rPr>
              <a:t>43–85%</a:t>
            </a:r>
            <a:endParaRPr lang="en-GB" sz="1200" baseline="30000" dirty="0">
              <a:solidFill>
                <a:schemeClr val="bg1"/>
              </a:solidFill>
            </a:endParaRPr>
          </a:p>
        </p:txBody>
      </p:sp>
      <p:sp>
        <p:nvSpPr>
          <p:cNvPr id="29" name="TextBox 28"/>
          <p:cNvSpPr txBox="1"/>
          <p:nvPr/>
        </p:nvSpPr>
        <p:spPr>
          <a:xfrm>
            <a:off x="2004160" y="4951928"/>
            <a:ext cx="1060760" cy="360000"/>
          </a:xfrm>
          <a:prstGeom prst="rect">
            <a:avLst/>
          </a:prstGeom>
          <a:noFill/>
        </p:spPr>
        <p:txBody>
          <a:bodyPr wrap="square" lIns="108000" rtlCol="0" anchor="ctr" anchorCtr="0">
            <a:noAutofit/>
          </a:bodyPr>
          <a:lstStyle/>
          <a:p>
            <a:r>
              <a:rPr lang="en-GB" sz="1200" dirty="0">
                <a:solidFill>
                  <a:schemeClr val="bg1"/>
                </a:solidFill>
              </a:rPr>
              <a:t>51–87%</a:t>
            </a:r>
            <a:endParaRPr lang="en-GB" sz="1200" baseline="30000" dirty="0">
              <a:solidFill>
                <a:schemeClr val="bg1"/>
              </a:solidFill>
            </a:endParaRPr>
          </a:p>
        </p:txBody>
      </p:sp>
      <p:sp>
        <p:nvSpPr>
          <p:cNvPr id="30" name="TextBox 29"/>
          <p:cNvSpPr txBox="1"/>
          <p:nvPr/>
        </p:nvSpPr>
        <p:spPr>
          <a:xfrm>
            <a:off x="1522" y="2780133"/>
            <a:ext cx="1700020" cy="360000"/>
          </a:xfrm>
          <a:prstGeom prst="rect">
            <a:avLst/>
          </a:prstGeom>
          <a:solidFill>
            <a:srgbClr val="00B0F0"/>
          </a:solidFill>
        </p:spPr>
        <p:txBody>
          <a:bodyPr wrap="square" rtlCol="0" anchor="ctr" anchorCtr="0">
            <a:noAutofit/>
          </a:bodyPr>
          <a:lstStyle/>
          <a:p>
            <a:r>
              <a:rPr lang="en-GB" sz="900" dirty="0">
                <a:solidFill>
                  <a:srgbClr val="002060"/>
                </a:solidFill>
              </a:rPr>
              <a:t>Feeling exhausted more often</a:t>
            </a:r>
            <a:endParaRPr lang="en-GB" sz="900" baseline="30000" dirty="0">
              <a:solidFill>
                <a:srgbClr val="002060"/>
              </a:solidFill>
            </a:endParaRPr>
          </a:p>
        </p:txBody>
      </p:sp>
      <p:sp>
        <p:nvSpPr>
          <p:cNvPr id="60" name="Rectangle 18"/>
          <p:cNvSpPr>
            <a:spLocks noChangeArrowheads="1"/>
          </p:cNvSpPr>
          <p:nvPr/>
        </p:nvSpPr>
        <p:spPr bwMode="auto">
          <a:xfrm>
            <a:off x="-6348" y="3858997"/>
            <a:ext cx="3456889" cy="360000"/>
          </a:xfrm>
          <a:prstGeom prst="rect">
            <a:avLst/>
          </a:prstGeom>
          <a:solidFill>
            <a:srgbClr val="00B0F0"/>
          </a:solidFill>
          <a:ln>
            <a:noFill/>
          </a:ln>
        </p:spPr>
        <p:txBody>
          <a:bodyPr vert="horz" wrap="square" lIns="91440" tIns="45720" rIns="91440" bIns="45720" numCol="1" anchor="ctr" anchorCtr="0" compatLnSpc="1">
            <a:prstTxWarp prst="textNoShape">
              <a:avLst/>
            </a:prstTxWarp>
            <a:noAutofit/>
          </a:bodyPr>
          <a:lstStyle/>
          <a:p>
            <a:endParaRPr lang="en-GB" dirty="0"/>
          </a:p>
        </p:txBody>
      </p:sp>
      <p:sp>
        <p:nvSpPr>
          <p:cNvPr id="27" name="TextBox 26"/>
          <p:cNvSpPr txBox="1"/>
          <p:nvPr/>
        </p:nvSpPr>
        <p:spPr>
          <a:xfrm>
            <a:off x="3465094" y="3858997"/>
            <a:ext cx="1060760" cy="360000"/>
          </a:xfrm>
          <a:prstGeom prst="rect">
            <a:avLst/>
          </a:prstGeom>
          <a:noFill/>
        </p:spPr>
        <p:txBody>
          <a:bodyPr wrap="square" lIns="108000" rtlCol="0" anchor="ctr" anchorCtr="0">
            <a:noAutofit/>
          </a:bodyPr>
          <a:lstStyle/>
          <a:p>
            <a:r>
              <a:rPr lang="en-GB" sz="1200" dirty="0">
                <a:solidFill>
                  <a:schemeClr val="bg1"/>
                </a:solidFill>
              </a:rPr>
              <a:t>86%</a:t>
            </a:r>
            <a:endParaRPr lang="en-GB" sz="1200" baseline="30000" dirty="0">
              <a:solidFill>
                <a:schemeClr val="bg1"/>
              </a:solidFill>
            </a:endParaRPr>
          </a:p>
        </p:txBody>
      </p:sp>
      <p:sp>
        <p:nvSpPr>
          <p:cNvPr id="32" name="TextBox 31"/>
          <p:cNvSpPr txBox="1"/>
          <p:nvPr/>
        </p:nvSpPr>
        <p:spPr>
          <a:xfrm>
            <a:off x="29656" y="3858997"/>
            <a:ext cx="1815394" cy="360000"/>
          </a:xfrm>
          <a:prstGeom prst="rect">
            <a:avLst/>
          </a:prstGeom>
          <a:noFill/>
        </p:spPr>
        <p:txBody>
          <a:bodyPr wrap="square" rtlCol="0" anchor="ctr" anchorCtr="0">
            <a:noAutofit/>
          </a:bodyPr>
          <a:lstStyle/>
          <a:p>
            <a:r>
              <a:rPr lang="en-GB" sz="900" dirty="0">
                <a:solidFill>
                  <a:srgbClr val="002060"/>
                </a:solidFill>
              </a:rPr>
              <a:t>Make changes to daily life</a:t>
            </a:r>
            <a:endParaRPr lang="en-GB" sz="900" baseline="30000" dirty="0">
              <a:solidFill>
                <a:srgbClr val="002060"/>
              </a:solidFill>
            </a:endParaRPr>
          </a:p>
        </p:txBody>
      </p:sp>
      <p:sp>
        <p:nvSpPr>
          <p:cNvPr id="59" name="Rectangle 17"/>
          <p:cNvSpPr>
            <a:spLocks noChangeArrowheads="1"/>
          </p:cNvSpPr>
          <p:nvPr/>
        </p:nvSpPr>
        <p:spPr bwMode="auto">
          <a:xfrm>
            <a:off x="-6347" y="4398429"/>
            <a:ext cx="1707888" cy="360000"/>
          </a:xfrm>
          <a:prstGeom prst="rect">
            <a:avLst/>
          </a:prstGeom>
          <a:solidFill>
            <a:srgbClr val="FFC000"/>
          </a:solidFill>
          <a:ln>
            <a:noFill/>
          </a:ln>
        </p:spPr>
        <p:txBody>
          <a:bodyPr vert="horz" wrap="square" lIns="91440" tIns="45720" rIns="91440" bIns="45720" numCol="1" anchor="ctr" anchorCtr="0" compatLnSpc="1">
            <a:prstTxWarp prst="textNoShape">
              <a:avLst/>
            </a:prstTxWarp>
            <a:noAutofit/>
          </a:bodyPr>
          <a:lstStyle/>
          <a:p>
            <a:endParaRPr lang="en-GB" dirty="0">
              <a:solidFill>
                <a:srgbClr val="002060"/>
              </a:solidFill>
            </a:endParaRPr>
          </a:p>
        </p:txBody>
      </p:sp>
      <p:sp>
        <p:nvSpPr>
          <p:cNvPr id="28" name="TextBox 27"/>
          <p:cNvSpPr txBox="1"/>
          <p:nvPr/>
        </p:nvSpPr>
        <p:spPr>
          <a:xfrm>
            <a:off x="1601860" y="4412497"/>
            <a:ext cx="1060760" cy="360000"/>
          </a:xfrm>
          <a:prstGeom prst="rect">
            <a:avLst/>
          </a:prstGeom>
          <a:noFill/>
        </p:spPr>
        <p:txBody>
          <a:bodyPr wrap="square" lIns="108000" rtlCol="0" anchor="ctr" anchorCtr="0">
            <a:noAutofit/>
          </a:bodyPr>
          <a:lstStyle/>
          <a:p>
            <a:r>
              <a:rPr lang="en-GB" sz="1200" dirty="0">
                <a:solidFill>
                  <a:schemeClr val="bg1"/>
                </a:solidFill>
              </a:rPr>
              <a:t>45–87%</a:t>
            </a:r>
            <a:endParaRPr lang="en-GB" sz="1200" baseline="30000" dirty="0">
              <a:solidFill>
                <a:schemeClr val="bg1"/>
              </a:solidFill>
            </a:endParaRPr>
          </a:p>
        </p:txBody>
      </p:sp>
      <p:sp>
        <p:nvSpPr>
          <p:cNvPr id="34" name="TextBox 33"/>
          <p:cNvSpPr txBox="1"/>
          <p:nvPr/>
        </p:nvSpPr>
        <p:spPr>
          <a:xfrm>
            <a:off x="1521" y="4937860"/>
            <a:ext cx="2079655" cy="360000"/>
          </a:xfrm>
          <a:prstGeom prst="rect">
            <a:avLst/>
          </a:prstGeom>
          <a:solidFill>
            <a:srgbClr val="00B0F0"/>
          </a:solidFill>
        </p:spPr>
        <p:txBody>
          <a:bodyPr wrap="square" rtlCol="0" anchor="ctr" anchorCtr="0">
            <a:noAutofit/>
          </a:bodyPr>
          <a:lstStyle/>
          <a:p>
            <a:r>
              <a:rPr lang="en-GB" sz="900" dirty="0">
                <a:solidFill>
                  <a:srgbClr val="002060"/>
                </a:solidFill>
              </a:rPr>
              <a:t>More involvement in household chores</a:t>
            </a:r>
            <a:endParaRPr lang="en-GB" sz="900" baseline="30000" dirty="0">
              <a:solidFill>
                <a:srgbClr val="002060"/>
              </a:solidFill>
            </a:endParaRPr>
          </a:p>
        </p:txBody>
      </p:sp>
      <p:sp>
        <p:nvSpPr>
          <p:cNvPr id="26" name="TextBox 25"/>
          <p:cNvSpPr txBox="1"/>
          <p:nvPr/>
        </p:nvSpPr>
        <p:spPr>
          <a:xfrm>
            <a:off x="1610172" y="3319565"/>
            <a:ext cx="1060760" cy="360000"/>
          </a:xfrm>
          <a:prstGeom prst="rect">
            <a:avLst/>
          </a:prstGeom>
          <a:noFill/>
        </p:spPr>
        <p:txBody>
          <a:bodyPr wrap="square" lIns="108000" rtlCol="0" anchor="ctr" anchorCtr="0">
            <a:noAutofit/>
          </a:bodyPr>
          <a:lstStyle/>
          <a:p>
            <a:r>
              <a:rPr lang="en-GB" sz="1200" dirty="0">
                <a:solidFill>
                  <a:schemeClr val="bg1"/>
                </a:solidFill>
              </a:rPr>
              <a:t>43–85%</a:t>
            </a:r>
            <a:endParaRPr lang="en-GB" sz="1200" baseline="30000" dirty="0">
              <a:solidFill>
                <a:schemeClr val="bg1"/>
              </a:solidFill>
            </a:endParaRPr>
          </a:p>
        </p:txBody>
      </p:sp>
      <p:sp>
        <p:nvSpPr>
          <p:cNvPr id="31" name="TextBox 30"/>
          <p:cNvSpPr txBox="1"/>
          <p:nvPr/>
        </p:nvSpPr>
        <p:spPr>
          <a:xfrm>
            <a:off x="1520" y="3319565"/>
            <a:ext cx="1700020" cy="360000"/>
          </a:xfrm>
          <a:prstGeom prst="rect">
            <a:avLst/>
          </a:prstGeom>
          <a:solidFill>
            <a:srgbClr val="FFC000"/>
          </a:solidFill>
        </p:spPr>
        <p:txBody>
          <a:bodyPr wrap="square" rtlCol="0" anchor="ctr" anchorCtr="0">
            <a:noAutofit/>
          </a:bodyPr>
          <a:lstStyle/>
          <a:p>
            <a:r>
              <a:rPr lang="en-GB" sz="900" dirty="0">
                <a:solidFill>
                  <a:srgbClr val="002060"/>
                </a:solidFill>
              </a:rPr>
              <a:t>Schedule life around the patient</a:t>
            </a:r>
            <a:endParaRPr lang="en-GB" sz="900" baseline="30000" dirty="0">
              <a:solidFill>
                <a:srgbClr val="002060"/>
              </a:solidFill>
            </a:endParaRPr>
          </a:p>
        </p:txBody>
      </p:sp>
      <p:sp>
        <p:nvSpPr>
          <p:cNvPr id="51" name="Freeform 50"/>
          <p:cNvSpPr/>
          <p:nvPr/>
        </p:nvSpPr>
        <p:spPr>
          <a:xfrm>
            <a:off x="7844018" y="2055241"/>
            <a:ext cx="2987748" cy="1648049"/>
          </a:xfrm>
          <a:custGeom>
            <a:avLst/>
            <a:gdLst>
              <a:gd name="connsiteX0" fmla="*/ 0 w 2987748"/>
              <a:gd name="connsiteY0" fmla="*/ 0 h 1648049"/>
              <a:gd name="connsiteX1" fmla="*/ 2987748 w 2987748"/>
              <a:gd name="connsiteY1" fmla="*/ 0 h 1648049"/>
              <a:gd name="connsiteX2" fmla="*/ 2987748 w 2987748"/>
              <a:gd name="connsiteY2" fmla="*/ 1213562 h 1648049"/>
              <a:gd name="connsiteX3" fmla="*/ 2819074 w 2987748"/>
              <a:gd name="connsiteY3" fmla="*/ 1382236 h 1648049"/>
              <a:gd name="connsiteX4" fmla="*/ 551610 w 2987748"/>
              <a:gd name="connsiteY4" fmla="*/ 1382236 h 1648049"/>
              <a:gd name="connsiteX5" fmla="*/ 285797 w 2987748"/>
              <a:gd name="connsiteY5" fmla="*/ 1648049 h 1648049"/>
              <a:gd name="connsiteX6" fmla="*/ 285797 w 2987748"/>
              <a:gd name="connsiteY6" fmla="*/ 1382236 h 1648049"/>
              <a:gd name="connsiteX7" fmla="*/ 0 w 2987748"/>
              <a:gd name="connsiteY7" fmla="*/ 1382236 h 164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748" h="1648049">
                <a:moveTo>
                  <a:pt x="0" y="0"/>
                </a:moveTo>
                <a:lnTo>
                  <a:pt x="2987748" y="0"/>
                </a:lnTo>
                <a:lnTo>
                  <a:pt x="2987748" y="1213562"/>
                </a:lnTo>
                <a:cubicBezTo>
                  <a:pt x="2987748" y="1306718"/>
                  <a:pt x="2912230" y="1382236"/>
                  <a:pt x="2819074" y="1382236"/>
                </a:cubicBezTo>
                <a:lnTo>
                  <a:pt x="551610" y="1382236"/>
                </a:lnTo>
                <a:lnTo>
                  <a:pt x="285797" y="1648049"/>
                </a:lnTo>
                <a:lnTo>
                  <a:pt x="285797" y="1382236"/>
                </a:lnTo>
                <a:lnTo>
                  <a:pt x="0" y="1382236"/>
                </a:lnTo>
                <a:close/>
              </a:path>
            </a:pathLst>
          </a:custGeom>
          <a:solidFill>
            <a:srgbClr val="00B0F0"/>
          </a:solidFill>
          <a:ln>
            <a:noFill/>
          </a:ln>
          <a:effectLst>
            <a:outerShdw blurRad="254000" dir="18900000" sy="23000" kx="-1200000" algn="b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Ins="828000" rtlCol="0" anchor="t" anchorCtr="0"/>
          <a:lstStyle/>
          <a:p>
            <a:r>
              <a:rPr lang="en-GB" sz="1200" dirty="0">
                <a:solidFill>
                  <a:srgbClr val="002060"/>
                </a:solidFill>
              </a:rPr>
              <a:t>It takes up all my time. It takes up your whole day caring for the patient</a:t>
            </a:r>
            <a:r>
              <a:rPr lang="en-GB" sz="1200" baseline="30000" dirty="0">
                <a:solidFill>
                  <a:srgbClr val="002060"/>
                </a:solidFill>
              </a:rPr>
              <a:t>1</a:t>
            </a:r>
          </a:p>
        </p:txBody>
      </p:sp>
      <p:sp>
        <p:nvSpPr>
          <p:cNvPr id="52" name="TextBox 51"/>
          <p:cNvSpPr txBox="1"/>
          <p:nvPr/>
        </p:nvSpPr>
        <p:spPr>
          <a:xfrm>
            <a:off x="10232345" y="2064154"/>
            <a:ext cx="733926" cy="830997"/>
          </a:xfrm>
          <a:prstGeom prst="rect">
            <a:avLst/>
          </a:prstGeom>
          <a:noFill/>
        </p:spPr>
        <p:txBody>
          <a:bodyPr wrap="square" lIns="0" tIns="0" rIns="0" bIns="0" rtlCol="0">
            <a:spAutoFit/>
          </a:bodyPr>
          <a:lstStyle/>
          <a:p>
            <a:r>
              <a:rPr lang="en-GB" sz="5400" b="1" dirty="0">
                <a:solidFill>
                  <a:schemeClr val="bg1"/>
                </a:solidFill>
              </a:rPr>
              <a:t>ˮ</a:t>
            </a:r>
          </a:p>
        </p:txBody>
      </p:sp>
      <p:sp>
        <p:nvSpPr>
          <p:cNvPr id="53" name="Freeform 52"/>
          <p:cNvSpPr/>
          <p:nvPr/>
        </p:nvSpPr>
        <p:spPr>
          <a:xfrm>
            <a:off x="8631254" y="3794013"/>
            <a:ext cx="2987748" cy="1648049"/>
          </a:xfrm>
          <a:custGeom>
            <a:avLst/>
            <a:gdLst>
              <a:gd name="connsiteX0" fmla="*/ 0 w 2987748"/>
              <a:gd name="connsiteY0" fmla="*/ 0 h 1648049"/>
              <a:gd name="connsiteX1" fmla="*/ 2987748 w 2987748"/>
              <a:gd name="connsiteY1" fmla="*/ 0 h 1648049"/>
              <a:gd name="connsiteX2" fmla="*/ 2987748 w 2987748"/>
              <a:gd name="connsiteY2" fmla="*/ 1213562 h 1648049"/>
              <a:gd name="connsiteX3" fmla="*/ 2819074 w 2987748"/>
              <a:gd name="connsiteY3" fmla="*/ 1382236 h 1648049"/>
              <a:gd name="connsiteX4" fmla="*/ 551610 w 2987748"/>
              <a:gd name="connsiteY4" fmla="*/ 1382236 h 1648049"/>
              <a:gd name="connsiteX5" fmla="*/ 285797 w 2987748"/>
              <a:gd name="connsiteY5" fmla="*/ 1648049 h 1648049"/>
              <a:gd name="connsiteX6" fmla="*/ 285797 w 2987748"/>
              <a:gd name="connsiteY6" fmla="*/ 1382236 h 1648049"/>
              <a:gd name="connsiteX7" fmla="*/ 0 w 2987748"/>
              <a:gd name="connsiteY7" fmla="*/ 1382236 h 164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748" h="1648049">
                <a:moveTo>
                  <a:pt x="0" y="0"/>
                </a:moveTo>
                <a:lnTo>
                  <a:pt x="2987748" y="0"/>
                </a:lnTo>
                <a:lnTo>
                  <a:pt x="2987748" y="1213562"/>
                </a:lnTo>
                <a:cubicBezTo>
                  <a:pt x="2987748" y="1306718"/>
                  <a:pt x="2912230" y="1382236"/>
                  <a:pt x="2819074" y="1382236"/>
                </a:cubicBezTo>
                <a:lnTo>
                  <a:pt x="551610" y="1382236"/>
                </a:lnTo>
                <a:lnTo>
                  <a:pt x="285797" y="1648049"/>
                </a:lnTo>
                <a:lnTo>
                  <a:pt x="285797" y="1382236"/>
                </a:lnTo>
                <a:lnTo>
                  <a:pt x="0" y="1382236"/>
                </a:lnTo>
                <a:close/>
              </a:path>
            </a:pathLst>
          </a:custGeom>
          <a:solidFill>
            <a:srgbClr val="FFC000"/>
          </a:solidFill>
          <a:ln>
            <a:noFill/>
          </a:ln>
          <a:effectLst>
            <a:outerShdw blurRad="254000" dir="18900000" sy="23000" kx="-1200000" algn="b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Ins="828000" rtlCol="0" anchor="t" anchorCtr="0"/>
          <a:lstStyle/>
          <a:p>
            <a:r>
              <a:rPr lang="en-GB" sz="1200" dirty="0">
                <a:solidFill>
                  <a:srgbClr val="002060"/>
                </a:solidFill>
              </a:rPr>
              <a:t>I used to sleep 5–6 hours a night and feel well. Now I sleep 8 and I’m tired all the time</a:t>
            </a:r>
            <a:r>
              <a:rPr lang="en-GB" sz="1200" baseline="30000" dirty="0">
                <a:solidFill>
                  <a:srgbClr val="002060"/>
                </a:solidFill>
              </a:rPr>
              <a:t>1</a:t>
            </a:r>
          </a:p>
        </p:txBody>
      </p:sp>
      <p:sp>
        <p:nvSpPr>
          <p:cNvPr id="54" name="TextBox 53"/>
          <p:cNvSpPr txBox="1"/>
          <p:nvPr/>
        </p:nvSpPr>
        <p:spPr>
          <a:xfrm>
            <a:off x="11019581" y="3802926"/>
            <a:ext cx="733926" cy="830997"/>
          </a:xfrm>
          <a:prstGeom prst="rect">
            <a:avLst/>
          </a:prstGeom>
          <a:noFill/>
        </p:spPr>
        <p:txBody>
          <a:bodyPr wrap="square" lIns="0" tIns="0" rIns="0" bIns="0" rtlCol="0">
            <a:spAutoFit/>
          </a:bodyPr>
          <a:lstStyle/>
          <a:p>
            <a:r>
              <a:rPr lang="en-GB" sz="5400" b="1" dirty="0">
                <a:solidFill>
                  <a:schemeClr val="bg1"/>
                </a:solidFill>
              </a:rPr>
              <a:t>ˮ</a:t>
            </a:r>
          </a:p>
        </p:txBody>
      </p:sp>
      <p:sp>
        <p:nvSpPr>
          <p:cNvPr id="67" name="TextBox 66">
            <a:extLst>
              <a:ext uri="{FF2B5EF4-FFF2-40B4-BE49-F238E27FC236}">
                <a16:creationId xmlns:a16="http://schemas.microsoft.com/office/drawing/2014/main" id="{42D2404F-7AA0-4632-86C9-C4D0FBAAF604}"/>
              </a:ext>
            </a:extLst>
          </p:cNvPr>
          <p:cNvSpPr txBox="1"/>
          <p:nvPr/>
        </p:nvSpPr>
        <p:spPr>
          <a:xfrm>
            <a:off x="42698" y="1944233"/>
            <a:ext cx="5964208" cy="307777"/>
          </a:xfrm>
          <a:prstGeom prst="rect">
            <a:avLst/>
          </a:prstGeom>
          <a:noFill/>
        </p:spPr>
        <p:txBody>
          <a:bodyPr wrap="square" rtlCol="0">
            <a:spAutoFit/>
          </a:bodyPr>
          <a:lstStyle/>
          <a:p>
            <a:r>
              <a:rPr lang="en-GB" sz="1400" dirty="0">
                <a:solidFill>
                  <a:schemeClr val="bg1"/>
                </a:solidFill>
              </a:rPr>
              <a:t>Proportion of carers reporting an impact on their daily activities</a:t>
            </a:r>
            <a:r>
              <a:rPr lang="en-GB" sz="1400" baseline="30000" dirty="0">
                <a:solidFill>
                  <a:schemeClr val="bg1"/>
                </a:solidFill>
              </a:rPr>
              <a:t>1-2</a:t>
            </a:r>
            <a:r>
              <a:rPr lang="en-GB" sz="1400" dirty="0">
                <a:solidFill>
                  <a:schemeClr val="bg1"/>
                </a:solidFill>
              </a:rPr>
              <a:t> </a:t>
            </a:r>
            <a:endParaRPr lang="en-GB" sz="1400" baseline="30000" dirty="0">
              <a:solidFill>
                <a:schemeClr val="bg1"/>
              </a:solidFill>
            </a:endParaRPr>
          </a:p>
        </p:txBody>
      </p:sp>
      <p:sp>
        <p:nvSpPr>
          <p:cNvPr id="68" name="Text Placeholder 11">
            <a:extLst>
              <a:ext uri="{FF2B5EF4-FFF2-40B4-BE49-F238E27FC236}">
                <a16:creationId xmlns:a16="http://schemas.microsoft.com/office/drawing/2014/main" id="{BC939B27-8EAB-4FB4-B570-2BD22C8F0FBF}"/>
              </a:ext>
            </a:extLst>
          </p:cNvPr>
          <p:cNvSpPr txBox="1">
            <a:spLocks/>
          </p:cNvSpPr>
          <p:nvPr/>
        </p:nvSpPr>
        <p:spPr>
          <a:xfrm>
            <a:off x="1948940" y="6000750"/>
            <a:ext cx="7164000" cy="727098"/>
          </a:xfrm>
          <a:prstGeom prst="rect">
            <a:avLst/>
          </a:prstGeom>
        </p:spPr>
        <p:txBody>
          <a:bodyPr vert="horz" lIns="0" tIns="0" rIns="0" bIns="0" rtlCol="0" anchor="b" anchorCtr="0">
            <a:noAutofit/>
          </a:bodyPr>
          <a:lstStyle>
            <a:lvl1pPr marL="0" indent="0" algn="l" defTabSz="1219170" rtl="0" eaLnBrk="1" latinLnBrk="0" hangingPunct="1">
              <a:lnSpc>
                <a:spcPct val="100000"/>
              </a:lnSpc>
              <a:spcBef>
                <a:spcPts val="0"/>
              </a:spcBef>
              <a:spcAft>
                <a:spcPts val="600"/>
              </a:spcAft>
              <a:buFont typeface="Arial" panose="020B0604020202020204" pitchFamily="34" charset="0"/>
              <a:buNone/>
              <a:defRPr sz="700" kern="1200" cap="none" baseline="0">
                <a:solidFill>
                  <a:schemeClr val="tx1">
                    <a:lumMod val="50000"/>
                    <a:lumOff val="50000"/>
                  </a:schemeClr>
                </a:solidFill>
                <a:latin typeface="+mn-lt"/>
                <a:ea typeface="+mn-ea"/>
                <a:cs typeface="+mn-cs"/>
              </a:defRPr>
            </a:lvl1pPr>
            <a:lvl2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2"/>
                </a:solidFill>
                <a:latin typeface="+mn-lt"/>
                <a:ea typeface="+mn-ea"/>
                <a:cs typeface="+mn-cs"/>
              </a:defRPr>
            </a:lvl2pPr>
            <a:lvl3pPr marL="0" indent="0" algn="l" defTabSz="1219170" rtl="0" eaLnBrk="1" latinLnBrk="0" hangingPunct="1">
              <a:lnSpc>
                <a:spcPct val="100000"/>
              </a:lnSpc>
              <a:spcBef>
                <a:spcPts val="300"/>
              </a:spcBef>
              <a:spcAft>
                <a:spcPts val="300"/>
              </a:spcAft>
              <a:buFont typeface="Wingdings" panose="05000000000000000000" pitchFamily="2" charset="2"/>
              <a:buNone/>
              <a:defRPr sz="1200" kern="1200">
                <a:solidFill>
                  <a:schemeClr val="tx2"/>
                </a:solidFill>
                <a:latin typeface="+mn-lt"/>
                <a:ea typeface="+mn-ea"/>
                <a:cs typeface="+mn-cs"/>
              </a:defRPr>
            </a:lvl3pPr>
            <a:lvl4pPr marL="0" indent="1588" algn="l" defTabSz="1219170" rtl="0" eaLnBrk="1" latinLnBrk="0" hangingPunct="1">
              <a:lnSpc>
                <a:spcPct val="100000"/>
              </a:lnSpc>
              <a:spcBef>
                <a:spcPts val="300"/>
              </a:spcBef>
              <a:spcAft>
                <a:spcPts val="300"/>
              </a:spcAft>
              <a:buFont typeface="Symbol" panose="05050102010706020507" pitchFamily="18" charset="2"/>
              <a:buNone/>
              <a:defRPr sz="1200" kern="1200">
                <a:solidFill>
                  <a:schemeClr val="tx2"/>
                </a:solidFill>
                <a:latin typeface="+mn-lt"/>
                <a:ea typeface="+mn-ea"/>
                <a:cs typeface="+mn-cs"/>
              </a:defRPr>
            </a:lvl4pPr>
            <a:lvl5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2"/>
                </a:solidFill>
                <a:latin typeface="+mn-lt"/>
                <a:ea typeface="+mn-ea"/>
                <a:cs typeface="+mn-cs"/>
              </a:defRPr>
            </a:lvl5pPr>
            <a:lvl6pPr marL="95882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6pPr>
            <a:lvl7pPr marL="119588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7pPr>
            <a:lvl8pPr marL="1432948"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8pPr>
            <a:lvl9pPr marL="1672125" indent="-239178"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9pPr>
          </a:lstStyle>
          <a:p>
            <a:r>
              <a:rPr lang="en-GB" b="1" dirty="0"/>
              <a:t>References</a:t>
            </a:r>
            <a:r>
              <a:rPr lang="en-GB" dirty="0"/>
              <a:t>: </a:t>
            </a:r>
            <a:r>
              <a:rPr lang="en-GB" b="1" dirty="0"/>
              <a:t>1.</a:t>
            </a:r>
            <a:r>
              <a:rPr lang="en-GB" dirty="0"/>
              <a:t> The impact of pulmonary arterial hypertension (PAH) on the lives of patients and carers: results from an international survey. 2012. Available at: http://www.phaeurope.org/projects-activities/advocacy/international-patient-and-carer-survey/.</a:t>
            </a:r>
            <a:r>
              <a:rPr lang="en-GB" b="1" dirty="0"/>
              <a:t> 2.</a:t>
            </a:r>
            <a:r>
              <a:rPr lang="en-GB" dirty="0"/>
              <a:t> </a:t>
            </a:r>
            <a:r>
              <a:rPr lang="it-IT" dirty="0"/>
              <a:t>Zhai et al. Medicine (Baltimore). 2017;96(39):e6783. </a:t>
            </a:r>
            <a:r>
              <a:rPr lang="en-GB" b="1" dirty="0"/>
              <a:t>3</a:t>
            </a:r>
            <a:r>
              <a:rPr lang="en-GB" dirty="0"/>
              <a:t>. Pulmonary Hypertension Association of Canada. 2013. Available at: http://www.phacanada.ca/en/about-ph/boi-report/. </a:t>
            </a:r>
          </a:p>
        </p:txBody>
      </p:sp>
      <p:sp>
        <p:nvSpPr>
          <p:cNvPr id="37" name="Freeform 89">
            <a:extLst>
              <a:ext uri="{FF2B5EF4-FFF2-40B4-BE49-F238E27FC236}">
                <a16:creationId xmlns:a16="http://schemas.microsoft.com/office/drawing/2014/main" id="{5CB7ED3D-2A3E-4304-B5E4-7D0E4B6E480C}"/>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sp>
        <p:nvSpPr>
          <p:cNvPr id="39" name="Freeform 80">
            <a:extLst>
              <a:ext uri="{FF2B5EF4-FFF2-40B4-BE49-F238E27FC236}">
                <a16:creationId xmlns:a16="http://schemas.microsoft.com/office/drawing/2014/main" id="{CDB627FA-9C74-4E91-B0B2-11D9D82456A0}"/>
              </a:ext>
            </a:extLst>
          </p:cNvPr>
          <p:cNvSpPr/>
          <p:nvPr/>
        </p:nvSpPr>
        <p:spPr>
          <a:xfrm>
            <a:off x="194604" y="954602"/>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rgbClr val="002060"/>
                </a:solidFill>
              </a:rPr>
              <a:t>Up to 91% of carers consider PAH to have an impact on their daily life</a:t>
            </a:r>
            <a:r>
              <a:rPr lang="en-GB" sz="1400" baseline="30000" dirty="0">
                <a:solidFill>
                  <a:srgbClr val="002060"/>
                </a:solidFill>
              </a:rPr>
              <a:t>1 </a:t>
            </a:r>
          </a:p>
        </p:txBody>
      </p:sp>
      <p:sp>
        <p:nvSpPr>
          <p:cNvPr id="43" name="TextBox 42">
            <a:extLst>
              <a:ext uri="{FF2B5EF4-FFF2-40B4-BE49-F238E27FC236}">
                <a16:creationId xmlns:a16="http://schemas.microsoft.com/office/drawing/2014/main" id="{F12351A5-110E-4FF3-971B-CDAB860930D0}"/>
              </a:ext>
            </a:extLst>
          </p:cNvPr>
          <p:cNvSpPr txBox="1"/>
          <p:nvPr/>
        </p:nvSpPr>
        <p:spPr>
          <a:xfrm>
            <a:off x="13243" y="4377158"/>
            <a:ext cx="1815394" cy="360000"/>
          </a:xfrm>
          <a:prstGeom prst="rect">
            <a:avLst/>
          </a:prstGeom>
          <a:noFill/>
        </p:spPr>
        <p:txBody>
          <a:bodyPr wrap="square" rtlCol="0" anchor="ctr" anchorCtr="0">
            <a:noAutofit/>
          </a:bodyPr>
          <a:lstStyle/>
          <a:p>
            <a:r>
              <a:rPr lang="en-GB" sz="900" dirty="0">
                <a:solidFill>
                  <a:srgbClr val="002060"/>
                </a:solidFill>
              </a:rPr>
              <a:t>More involved in tasks he used to do </a:t>
            </a:r>
            <a:endParaRPr lang="en-GB" sz="900" baseline="30000" dirty="0">
              <a:solidFill>
                <a:srgbClr val="002060"/>
              </a:solidFill>
            </a:endParaRPr>
          </a:p>
        </p:txBody>
      </p:sp>
    </p:spTree>
    <p:extLst>
      <p:ext uri="{BB962C8B-B14F-4D97-AF65-F5344CB8AC3E}">
        <p14:creationId xmlns:p14="http://schemas.microsoft.com/office/powerpoint/2010/main" val="221670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 name="Freeform 12">
            <a:extLst>
              <a:ext uri="{FF2B5EF4-FFF2-40B4-BE49-F238E27FC236}">
                <a16:creationId xmlns:a16="http://schemas.microsoft.com/office/drawing/2014/main" id="{6F72113B-EA01-4E56-ACF6-F25F14AD922E}"/>
              </a:ext>
            </a:extLst>
          </p:cNvPr>
          <p:cNvSpPr>
            <a:spLocks/>
          </p:cNvSpPr>
          <p:nvPr/>
        </p:nvSpPr>
        <p:spPr bwMode="auto">
          <a:xfrm flipV="1">
            <a:off x="0" y="1532488"/>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97" name="Freeform 80">
            <a:extLst>
              <a:ext uri="{FF2B5EF4-FFF2-40B4-BE49-F238E27FC236}">
                <a16:creationId xmlns:a16="http://schemas.microsoft.com/office/drawing/2014/main" id="{DD4CE4FB-A180-4B95-80D0-36BCE0A6709C}"/>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b="1" dirty="0"/>
              <a:t>PAH </a:t>
            </a:r>
            <a:r>
              <a:rPr lang="en-GB" sz="1400" dirty="0"/>
              <a:t>poses a major burden on patient’s quality of life</a:t>
            </a:r>
            <a:r>
              <a:rPr lang="en-GB" sz="1400" baseline="30000" dirty="0"/>
              <a:t>1-3</a:t>
            </a:r>
            <a:endParaRPr lang="en-GB" sz="1400" b="1" baseline="30000" dirty="0">
              <a:solidFill>
                <a:schemeClr val="bg1"/>
              </a:solidFill>
            </a:endParaRPr>
          </a:p>
        </p:txBody>
      </p:sp>
      <p:sp>
        <p:nvSpPr>
          <p:cNvPr id="102" name="Freeform 12"/>
          <p:cNvSpPr>
            <a:spLocks/>
          </p:cNvSpPr>
          <p:nvPr/>
        </p:nvSpPr>
        <p:spPr bwMode="auto">
          <a:xfrm flipV="1">
            <a:off x="6063917" y="4422101"/>
            <a:ext cx="6128084" cy="1312771"/>
          </a:xfrm>
          <a:prstGeom prst="snip1Rect">
            <a:avLst>
              <a:gd name="adj" fmla="val 0"/>
            </a:avLst>
          </a:prstGeom>
          <a:solidFill>
            <a:schemeClr val="bg1"/>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rgbClr val="002060"/>
              </a:solidFill>
            </a:endParaRPr>
          </a:p>
        </p:txBody>
      </p:sp>
      <p:cxnSp>
        <p:nvCxnSpPr>
          <p:cNvPr id="103" name="Straight Connector 102"/>
          <p:cNvCxnSpPr/>
          <p:nvPr/>
        </p:nvCxnSpPr>
        <p:spPr>
          <a:xfrm>
            <a:off x="6063917" y="4423719"/>
            <a:ext cx="612808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8" name="Freeform 12"/>
          <p:cNvSpPr>
            <a:spLocks/>
          </p:cNvSpPr>
          <p:nvPr/>
        </p:nvSpPr>
        <p:spPr bwMode="auto">
          <a:xfrm flipV="1">
            <a:off x="0" y="4422100"/>
            <a:ext cx="5582653" cy="1312771"/>
          </a:xfrm>
          <a:prstGeom prst="snip1Rect">
            <a:avLst>
              <a:gd name="adj" fmla="val 0"/>
            </a:avLst>
          </a:prstGeom>
          <a:solidFill>
            <a:schemeClr val="bg1"/>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cxnSp>
        <p:nvCxnSpPr>
          <p:cNvPr id="99" name="Straight Connector 98"/>
          <p:cNvCxnSpPr/>
          <p:nvPr/>
        </p:nvCxnSpPr>
        <p:spPr>
          <a:xfrm>
            <a:off x="0" y="4423719"/>
            <a:ext cx="558265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6"/>
          </p:nvPr>
        </p:nvSpPr>
        <p:spPr/>
        <p:txBody>
          <a:bodyPr/>
          <a:lstStyle/>
          <a:p>
            <a:r>
              <a:rPr lang="en-GB" b="1" dirty="0">
                <a:solidFill>
                  <a:srgbClr val="002060"/>
                </a:solidFill>
              </a:rPr>
              <a:t>References</a:t>
            </a:r>
            <a:r>
              <a:rPr lang="en-GB" dirty="0">
                <a:solidFill>
                  <a:srgbClr val="002060"/>
                </a:solidFill>
              </a:rPr>
              <a:t>: </a:t>
            </a:r>
            <a:r>
              <a:rPr lang="en-GB" b="1" dirty="0">
                <a:solidFill>
                  <a:srgbClr val="002060"/>
                </a:solidFill>
              </a:rPr>
              <a:t>1</a:t>
            </a:r>
            <a:r>
              <a:rPr lang="en-GB" dirty="0">
                <a:solidFill>
                  <a:srgbClr val="002060"/>
                </a:solidFill>
              </a:rPr>
              <a:t>. Pulmonary Hypertension Association UK. 2017. Available at: http://www.phauk.org/content/uploads/2017/09/What-it-means-to-live-with-PH-today.pdf. </a:t>
            </a:r>
            <a:r>
              <a:rPr lang="en-GB" b="1" dirty="0">
                <a:solidFill>
                  <a:srgbClr val="002060"/>
                </a:solidFill>
              </a:rPr>
              <a:t>2</a:t>
            </a:r>
            <a:r>
              <a:rPr lang="en-GB" dirty="0">
                <a:solidFill>
                  <a:srgbClr val="002060"/>
                </a:solidFill>
              </a:rPr>
              <a:t>. Taichman et al. Respir Res. 2005;6:92. </a:t>
            </a:r>
            <a:r>
              <a:rPr lang="en-GB" b="1" dirty="0">
                <a:solidFill>
                  <a:srgbClr val="002060"/>
                </a:solidFill>
              </a:rPr>
              <a:t>3</a:t>
            </a:r>
            <a:r>
              <a:rPr lang="en-GB" dirty="0">
                <a:solidFill>
                  <a:srgbClr val="002060"/>
                </a:solidFill>
              </a:rPr>
              <a:t>. Bueso et al. The Journal of Heart and Lung Transplantation. 2011;30(4S):S106.</a:t>
            </a:r>
          </a:p>
        </p:txBody>
      </p:sp>
      <p:sp>
        <p:nvSpPr>
          <p:cNvPr id="5" name="TextBox 4"/>
          <p:cNvSpPr txBox="1"/>
          <p:nvPr/>
        </p:nvSpPr>
        <p:spPr>
          <a:xfrm>
            <a:off x="438700" y="1780073"/>
            <a:ext cx="5606511" cy="523220"/>
          </a:xfrm>
          <a:prstGeom prst="rect">
            <a:avLst/>
          </a:prstGeom>
          <a:noFill/>
        </p:spPr>
        <p:txBody>
          <a:bodyPr wrap="square" rtlCol="0">
            <a:spAutoFit/>
          </a:bodyPr>
          <a:lstStyle/>
          <a:p>
            <a:r>
              <a:rPr lang="en-GB" sz="1400" dirty="0">
                <a:solidFill>
                  <a:schemeClr val="bg1"/>
                </a:solidFill>
              </a:rPr>
              <a:t>PAH patients score </a:t>
            </a:r>
            <a:r>
              <a:rPr lang="en-GB" sz="1400" b="1" dirty="0">
                <a:solidFill>
                  <a:srgbClr val="00B0F0"/>
                </a:solidFill>
              </a:rPr>
              <a:t>significantly lower </a:t>
            </a:r>
            <a:r>
              <a:rPr lang="en-GB" sz="1400" dirty="0">
                <a:solidFill>
                  <a:schemeClr val="bg1"/>
                </a:solidFill>
              </a:rPr>
              <a:t>than the population norm on health-related quality of life questionnaires (SF-36)</a:t>
            </a:r>
            <a:r>
              <a:rPr lang="en-GB" sz="1400" b="1" dirty="0">
                <a:solidFill>
                  <a:schemeClr val="bg1"/>
                </a:solidFill>
              </a:rPr>
              <a:t> </a:t>
            </a:r>
            <a:r>
              <a:rPr lang="en-GB" sz="1400" dirty="0">
                <a:solidFill>
                  <a:schemeClr val="bg1"/>
                </a:solidFill>
              </a:rPr>
              <a:t>(p&lt;0.001)</a:t>
            </a:r>
            <a:r>
              <a:rPr lang="en-GB" sz="1400" baseline="30000" dirty="0">
                <a:solidFill>
                  <a:schemeClr val="bg1"/>
                </a:solidFill>
              </a:rPr>
              <a:t>2,3</a:t>
            </a:r>
            <a:r>
              <a:rPr lang="en-GB" sz="1400" dirty="0">
                <a:solidFill>
                  <a:schemeClr val="bg1"/>
                </a:solidFill>
              </a:rPr>
              <a:t> </a:t>
            </a:r>
          </a:p>
        </p:txBody>
      </p:sp>
      <p:sp>
        <p:nvSpPr>
          <p:cNvPr id="6" name="TextBox 5"/>
          <p:cNvSpPr txBox="1"/>
          <p:nvPr/>
        </p:nvSpPr>
        <p:spPr>
          <a:xfrm>
            <a:off x="6533566" y="1780073"/>
            <a:ext cx="4792903" cy="523220"/>
          </a:xfrm>
          <a:prstGeom prst="rect">
            <a:avLst/>
          </a:prstGeom>
          <a:noFill/>
        </p:spPr>
        <p:txBody>
          <a:bodyPr wrap="square" rtlCol="0">
            <a:spAutoFit/>
          </a:bodyPr>
          <a:lstStyle/>
          <a:p>
            <a:r>
              <a:rPr lang="en-GB" sz="1400" dirty="0">
                <a:solidFill>
                  <a:schemeClr val="bg1"/>
                </a:solidFill>
              </a:rPr>
              <a:t>The quality of life in PAH patients is </a:t>
            </a:r>
            <a:r>
              <a:rPr lang="en-GB" sz="1400" b="1" dirty="0">
                <a:solidFill>
                  <a:srgbClr val="00B0F0"/>
                </a:solidFill>
              </a:rPr>
              <a:t>worse</a:t>
            </a:r>
            <a:r>
              <a:rPr lang="en-GB" sz="1400" dirty="0">
                <a:solidFill>
                  <a:schemeClr val="bg1"/>
                </a:solidFill>
              </a:rPr>
              <a:t> than certain other life-threatening and debilitating conditions</a:t>
            </a:r>
            <a:r>
              <a:rPr lang="en-GB" sz="1400" baseline="30000" dirty="0">
                <a:solidFill>
                  <a:schemeClr val="bg1"/>
                </a:solidFill>
              </a:rPr>
              <a:t>2</a:t>
            </a:r>
          </a:p>
        </p:txBody>
      </p:sp>
      <p:sp>
        <p:nvSpPr>
          <p:cNvPr id="8" name="TextBox 7"/>
          <p:cNvSpPr txBox="1"/>
          <p:nvPr/>
        </p:nvSpPr>
        <p:spPr>
          <a:xfrm>
            <a:off x="45909" y="5557817"/>
            <a:ext cx="4633231" cy="200055"/>
          </a:xfrm>
          <a:prstGeom prst="rect">
            <a:avLst/>
          </a:prstGeom>
          <a:noFill/>
        </p:spPr>
        <p:txBody>
          <a:bodyPr wrap="square" rtlCol="0">
            <a:spAutoFit/>
          </a:bodyPr>
          <a:lstStyle/>
          <a:p>
            <a:r>
              <a:rPr lang="en-GB" sz="700" dirty="0">
                <a:solidFill>
                  <a:srgbClr val="002060"/>
                </a:solidFill>
              </a:rPr>
              <a:t>Based on a US population of patients with PAH</a:t>
            </a:r>
            <a:r>
              <a:rPr lang="en-GB" sz="700" baseline="30000" dirty="0">
                <a:solidFill>
                  <a:srgbClr val="002060"/>
                </a:solidFill>
              </a:rPr>
              <a:t>2</a:t>
            </a:r>
          </a:p>
        </p:txBody>
      </p:sp>
      <p:sp>
        <p:nvSpPr>
          <p:cNvPr id="19" name="TextBox 18"/>
          <p:cNvSpPr txBox="1"/>
          <p:nvPr/>
        </p:nvSpPr>
        <p:spPr>
          <a:xfrm>
            <a:off x="1948940" y="6101618"/>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solidFill>
                  <a:srgbClr val="002060"/>
                </a:solidFill>
              </a:rPr>
              <a:t>Abbreviations: </a:t>
            </a:r>
            <a:r>
              <a:rPr lang="en-GB" b="0" dirty="0">
                <a:solidFill>
                  <a:srgbClr val="002060"/>
                </a:solidFill>
              </a:rPr>
              <a:t>ARDS, acute respiratory distress syndrome</a:t>
            </a:r>
            <a:r>
              <a:rPr lang="en-GB" dirty="0">
                <a:solidFill>
                  <a:srgbClr val="002060"/>
                </a:solidFill>
              </a:rPr>
              <a:t>; </a:t>
            </a:r>
            <a:r>
              <a:rPr lang="en-GB" b="0" dirty="0">
                <a:solidFill>
                  <a:srgbClr val="002060"/>
                </a:solidFill>
              </a:rPr>
              <a:t>BMT, bone marrow transplant; COPD, chronic obstructive pulmonary disease; QoL, quality of life; SF-36, 36-Item Short Form Survey.; US, United States; WHO, World Health Organization.</a:t>
            </a:r>
          </a:p>
        </p:txBody>
      </p:sp>
      <p:grpSp>
        <p:nvGrpSpPr>
          <p:cNvPr id="11" name="Group 10"/>
          <p:cNvGrpSpPr/>
          <p:nvPr/>
        </p:nvGrpSpPr>
        <p:grpSpPr>
          <a:xfrm>
            <a:off x="6758184" y="3188885"/>
            <a:ext cx="2213770" cy="1236288"/>
            <a:chOff x="6758184" y="3188885"/>
            <a:chExt cx="2213770" cy="1236288"/>
          </a:xfrm>
        </p:grpSpPr>
        <p:sp>
          <p:nvSpPr>
            <p:cNvPr id="40" name="Rectangle 39"/>
            <p:cNvSpPr/>
            <p:nvPr/>
          </p:nvSpPr>
          <p:spPr>
            <a:xfrm>
              <a:off x="8759554" y="3748702"/>
              <a:ext cx="212400" cy="676469"/>
            </a:xfrm>
            <a:prstGeom prst="rect">
              <a:avLst/>
            </a:prstGeom>
            <a:pattFill prst="lgCheck">
              <a:fgClr>
                <a:srgbClr val="FFC000"/>
              </a:fgClr>
              <a:bgClr>
                <a:srgbClr val="00B0F0"/>
              </a:bgClr>
            </a:patt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dirty="0"/>
            </a:p>
          </p:txBody>
        </p:sp>
        <p:sp>
          <p:nvSpPr>
            <p:cNvPr id="41" name="Rectangle 40"/>
            <p:cNvSpPr/>
            <p:nvPr/>
          </p:nvSpPr>
          <p:spPr>
            <a:xfrm>
              <a:off x="8473644" y="3188885"/>
              <a:ext cx="212400" cy="1236287"/>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2" name="Rectangle 41"/>
            <p:cNvSpPr/>
            <p:nvPr/>
          </p:nvSpPr>
          <p:spPr>
            <a:xfrm>
              <a:off x="8187734" y="3735186"/>
              <a:ext cx="212400" cy="689985"/>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3" name="Rectangle 42"/>
            <p:cNvSpPr/>
            <p:nvPr/>
          </p:nvSpPr>
          <p:spPr>
            <a:xfrm>
              <a:off x="7901824" y="4013463"/>
              <a:ext cx="212400" cy="411709"/>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4" name="Rectangle 43"/>
            <p:cNvSpPr/>
            <p:nvPr/>
          </p:nvSpPr>
          <p:spPr>
            <a:xfrm>
              <a:off x="7615914" y="3549140"/>
              <a:ext cx="212400" cy="876032"/>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5" name="Rectangle 44"/>
            <p:cNvSpPr/>
            <p:nvPr/>
          </p:nvSpPr>
          <p:spPr>
            <a:xfrm>
              <a:off x="7330004" y="3324931"/>
              <a:ext cx="212400" cy="1100242"/>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6" name="Rectangle 45"/>
            <p:cNvSpPr/>
            <p:nvPr/>
          </p:nvSpPr>
          <p:spPr>
            <a:xfrm>
              <a:off x="7044094" y="3555501"/>
              <a:ext cx="212400" cy="869671"/>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7" name="Rectangle 46"/>
            <p:cNvSpPr/>
            <p:nvPr/>
          </p:nvSpPr>
          <p:spPr>
            <a:xfrm>
              <a:off x="6758184" y="3528468"/>
              <a:ext cx="212400" cy="896704"/>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48" name="TextBox 47"/>
          <p:cNvSpPr txBox="1"/>
          <p:nvPr/>
        </p:nvSpPr>
        <p:spPr>
          <a:xfrm>
            <a:off x="6666235" y="2461799"/>
            <a:ext cx="2236573" cy="307777"/>
          </a:xfrm>
          <a:prstGeom prst="rect">
            <a:avLst/>
          </a:prstGeom>
          <a:noFill/>
        </p:spPr>
        <p:txBody>
          <a:bodyPr wrap="square" lIns="0" tIns="0" rIns="0" bIns="0" rtlCol="0">
            <a:spAutoFit/>
          </a:bodyPr>
          <a:lstStyle/>
          <a:p>
            <a:pPr>
              <a:spcAft>
                <a:spcPts val="600"/>
              </a:spcAft>
            </a:pPr>
            <a:r>
              <a:rPr lang="en-GB" sz="1000" b="1" dirty="0">
                <a:solidFill>
                  <a:srgbClr val="FFC000"/>
                </a:solidFill>
              </a:rPr>
              <a:t>Physica</a:t>
            </a:r>
            <a:r>
              <a:rPr lang="en-GB" sz="1000" b="1" dirty="0">
                <a:solidFill>
                  <a:schemeClr val="bg1"/>
                </a:solidFill>
              </a:rPr>
              <a:t>l</a:t>
            </a:r>
            <a:r>
              <a:rPr lang="en-GB" sz="1000" dirty="0">
                <a:solidFill>
                  <a:schemeClr val="bg1"/>
                </a:solidFill>
              </a:rPr>
              <a:t> component </a:t>
            </a:r>
            <a:br>
              <a:rPr lang="en-GB" sz="1000" dirty="0">
                <a:solidFill>
                  <a:schemeClr val="bg1"/>
                </a:solidFill>
              </a:rPr>
            </a:br>
            <a:r>
              <a:rPr lang="en-GB" sz="1000" dirty="0">
                <a:solidFill>
                  <a:schemeClr val="bg1"/>
                </a:solidFill>
              </a:rPr>
              <a:t>summary score</a:t>
            </a:r>
          </a:p>
        </p:txBody>
      </p:sp>
      <p:sp>
        <p:nvSpPr>
          <p:cNvPr id="49" name="TextBox 48"/>
          <p:cNvSpPr txBox="1"/>
          <p:nvPr/>
        </p:nvSpPr>
        <p:spPr>
          <a:xfrm>
            <a:off x="9372364" y="2461799"/>
            <a:ext cx="2207269" cy="307777"/>
          </a:xfrm>
          <a:prstGeom prst="rect">
            <a:avLst/>
          </a:prstGeom>
          <a:noFill/>
        </p:spPr>
        <p:txBody>
          <a:bodyPr wrap="square" lIns="0" tIns="0" rIns="0" bIns="0" rtlCol="0">
            <a:spAutoFit/>
          </a:bodyPr>
          <a:lstStyle/>
          <a:p>
            <a:pPr>
              <a:spcAft>
                <a:spcPts val="600"/>
              </a:spcAft>
            </a:pPr>
            <a:r>
              <a:rPr lang="en-GB" sz="1000" b="1" dirty="0">
                <a:solidFill>
                  <a:srgbClr val="FFC000"/>
                </a:solidFill>
              </a:rPr>
              <a:t>Mental</a:t>
            </a:r>
            <a:r>
              <a:rPr lang="en-GB" sz="1000" dirty="0">
                <a:solidFill>
                  <a:schemeClr val="bg1"/>
                </a:solidFill>
              </a:rPr>
              <a:t> component </a:t>
            </a:r>
            <a:br>
              <a:rPr lang="en-GB" sz="1000" dirty="0">
                <a:solidFill>
                  <a:schemeClr val="bg1"/>
                </a:solidFill>
              </a:rPr>
            </a:br>
            <a:r>
              <a:rPr lang="en-GB" sz="1000" dirty="0">
                <a:solidFill>
                  <a:schemeClr val="bg1"/>
                </a:solidFill>
              </a:rPr>
              <a:t>summary score</a:t>
            </a:r>
          </a:p>
        </p:txBody>
      </p:sp>
      <p:sp>
        <p:nvSpPr>
          <p:cNvPr id="51" name="TextBox 50"/>
          <p:cNvSpPr txBox="1"/>
          <p:nvPr/>
        </p:nvSpPr>
        <p:spPr>
          <a:xfrm rot="18900000">
            <a:off x="10217944" y="4994198"/>
            <a:ext cx="1587793" cy="171650"/>
          </a:xfrm>
          <a:prstGeom prst="rect">
            <a:avLst/>
          </a:prstGeom>
          <a:pattFill prst="solidDmnd">
            <a:fgClr>
              <a:srgbClr val="00B0F0"/>
            </a:fgClr>
            <a:bgClr>
              <a:srgbClr val="FFC000"/>
            </a:bgClr>
          </a:pattFill>
        </p:spPr>
        <p:txBody>
          <a:bodyPr wrap="square" lIns="0" tIns="0" rIns="0" bIns="0" rtlCol="0">
            <a:spAutoFit/>
          </a:bodyPr>
          <a:lstStyle/>
          <a:p>
            <a:pPr algn="ctr">
              <a:lnSpc>
                <a:spcPct val="140000"/>
              </a:lnSpc>
              <a:spcAft>
                <a:spcPts val="600"/>
              </a:spcAft>
            </a:pPr>
            <a:r>
              <a:rPr lang="en-GB" sz="900" b="1" dirty="0"/>
              <a:t>PAH</a:t>
            </a:r>
          </a:p>
        </p:txBody>
      </p:sp>
      <p:sp>
        <p:nvSpPr>
          <p:cNvPr id="52" name="TextBox 51"/>
          <p:cNvSpPr txBox="1"/>
          <p:nvPr/>
        </p:nvSpPr>
        <p:spPr>
          <a:xfrm>
            <a:off x="299068" y="2628116"/>
            <a:ext cx="887829" cy="179216"/>
          </a:xfrm>
          <a:prstGeom prst="rect">
            <a:avLst/>
          </a:prstGeom>
          <a:noFill/>
        </p:spPr>
        <p:txBody>
          <a:bodyPr wrap="square" lIns="0" tIns="0" rIns="0" bIns="0" rtlCol="0">
            <a:spAutoFit/>
          </a:bodyPr>
          <a:lstStyle/>
          <a:p>
            <a:pPr algn="r">
              <a:lnSpc>
                <a:spcPct val="130000"/>
              </a:lnSpc>
              <a:spcAft>
                <a:spcPts val="600"/>
              </a:spcAft>
            </a:pPr>
            <a:r>
              <a:rPr lang="en-GB" sz="1000" dirty="0">
                <a:solidFill>
                  <a:schemeClr val="bg1"/>
                </a:solidFill>
              </a:rPr>
              <a:t>Better QoL</a:t>
            </a:r>
          </a:p>
        </p:txBody>
      </p:sp>
      <p:sp>
        <p:nvSpPr>
          <p:cNvPr id="54" name="TextBox 53"/>
          <p:cNvSpPr txBox="1"/>
          <p:nvPr/>
        </p:nvSpPr>
        <p:spPr>
          <a:xfrm>
            <a:off x="1203401" y="2563741"/>
            <a:ext cx="307534" cy="2000548"/>
          </a:xfrm>
          <a:prstGeom prst="rect">
            <a:avLst/>
          </a:prstGeom>
          <a:noFill/>
        </p:spPr>
        <p:txBody>
          <a:bodyPr wrap="square" lIns="0" tIns="0" rIns="0" bIns="0" rtlCol="0">
            <a:spAutoFit/>
          </a:bodyPr>
          <a:lstStyle/>
          <a:p>
            <a:pPr algn="r">
              <a:lnSpc>
                <a:spcPct val="200000"/>
              </a:lnSpc>
              <a:spcAft>
                <a:spcPts val="600"/>
              </a:spcAft>
            </a:pPr>
            <a:r>
              <a:rPr lang="en-GB" sz="1100" dirty="0">
                <a:solidFill>
                  <a:schemeClr val="bg1"/>
                </a:solidFill>
              </a:rPr>
              <a:t>60</a:t>
            </a:r>
          </a:p>
          <a:p>
            <a:pPr algn="r">
              <a:lnSpc>
                <a:spcPct val="200000"/>
              </a:lnSpc>
              <a:spcAft>
                <a:spcPts val="600"/>
              </a:spcAft>
            </a:pPr>
            <a:r>
              <a:rPr lang="en-GB" sz="1100" dirty="0">
                <a:solidFill>
                  <a:schemeClr val="bg1"/>
                </a:solidFill>
              </a:rPr>
              <a:t>50</a:t>
            </a:r>
          </a:p>
          <a:p>
            <a:pPr algn="r">
              <a:lnSpc>
                <a:spcPct val="200000"/>
              </a:lnSpc>
              <a:spcAft>
                <a:spcPts val="600"/>
              </a:spcAft>
            </a:pPr>
            <a:r>
              <a:rPr lang="en-GB" sz="1100" dirty="0">
                <a:solidFill>
                  <a:schemeClr val="bg1"/>
                </a:solidFill>
              </a:rPr>
              <a:t>40</a:t>
            </a:r>
          </a:p>
          <a:p>
            <a:pPr algn="r">
              <a:lnSpc>
                <a:spcPct val="200000"/>
              </a:lnSpc>
              <a:spcAft>
                <a:spcPts val="600"/>
              </a:spcAft>
            </a:pPr>
            <a:r>
              <a:rPr lang="en-GB" sz="1100" dirty="0">
                <a:solidFill>
                  <a:schemeClr val="bg1"/>
                </a:solidFill>
              </a:rPr>
              <a:t>30</a:t>
            </a:r>
          </a:p>
          <a:p>
            <a:pPr algn="r">
              <a:lnSpc>
                <a:spcPct val="200000"/>
              </a:lnSpc>
              <a:spcAft>
                <a:spcPts val="600"/>
              </a:spcAft>
            </a:pPr>
            <a:endParaRPr lang="en-GB" sz="1100" dirty="0">
              <a:solidFill>
                <a:schemeClr val="bg1"/>
              </a:solidFill>
            </a:endParaRPr>
          </a:p>
        </p:txBody>
      </p:sp>
      <p:sp>
        <p:nvSpPr>
          <p:cNvPr id="59" name="TextBox 58"/>
          <p:cNvSpPr txBox="1"/>
          <p:nvPr/>
        </p:nvSpPr>
        <p:spPr>
          <a:xfrm>
            <a:off x="378821" y="4239311"/>
            <a:ext cx="808076" cy="153888"/>
          </a:xfrm>
          <a:prstGeom prst="rect">
            <a:avLst/>
          </a:prstGeom>
          <a:noFill/>
        </p:spPr>
        <p:txBody>
          <a:bodyPr wrap="square" lIns="0" tIns="0" rIns="0" bIns="0" rtlCol="0">
            <a:spAutoFit/>
          </a:bodyPr>
          <a:lstStyle/>
          <a:p>
            <a:pPr algn="r">
              <a:spcAft>
                <a:spcPts val="600"/>
              </a:spcAft>
            </a:pPr>
            <a:r>
              <a:rPr lang="en-GB" sz="1000" dirty="0">
                <a:solidFill>
                  <a:schemeClr val="bg1"/>
                </a:solidFill>
              </a:rPr>
              <a:t>Worse QoL</a:t>
            </a:r>
          </a:p>
        </p:txBody>
      </p:sp>
      <p:grpSp>
        <p:nvGrpSpPr>
          <p:cNvPr id="10" name="Group 9"/>
          <p:cNvGrpSpPr/>
          <p:nvPr/>
        </p:nvGrpSpPr>
        <p:grpSpPr>
          <a:xfrm>
            <a:off x="1720792" y="3359914"/>
            <a:ext cx="2799807" cy="1065259"/>
            <a:chOff x="1720792" y="3359914"/>
            <a:chExt cx="2799807" cy="1065259"/>
          </a:xfrm>
        </p:grpSpPr>
        <p:sp>
          <p:nvSpPr>
            <p:cNvPr id="2" name="Rectangle 1"/>
            <p:cNvSpPr/>
            <p:nvPr/>
          </p:nvSpPr>
          <p:spPr>
            <a:xfrm>
              <a:off x="3154803" y="3562656"/>
              <a:ext cx="200297" cy="8625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 name="Rectangle 22"/>
            <p:cNvSpPr/>
            <p:nvPr/>
          </p:nvSpPr>
          <p:spPr>
            <a:xfrm>
              <a:off x="3436380" y="3799588"/>
              <a:ext cx="213360" cy="6255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 name="Rectangle 23"/>
            <p:cNvSpPr/>
            <p:nvPr/>
          </p:nvSpPr>
          <p:spPr>
            <a:xfrm>
              <a:off x="1720792" y="3949062"/>
              <a:ext cx="200297" cy="4761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Rectangle 24"/>
            <p:cNvSpPr/>
            <p:nvPr/>
          </p:nvSpPr>
          <p:spPr>
            <a:xfrm>
              <a:off x="3731020" y="3368659"/>
              <a:ext cx="213360" cy="10565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6" name="Rectangle 25"/>
            <p:cNvSpPr/>
            <p:nvPr/>
          </p:nvSpPr>
          <p:spPr>
            <a:xfrm>
              <a:off x="2002369" y="3755859"/>
              <a:ext cx="200297" cy="6693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7" name="Rectangle 26"/>
            <p:cNvSpPr/>
            <p:nvPr/>
          </p:nvSpPr>
          <p:spPr>
            <a:xfrm>
              <a:off x="2283946" y="3359914"/>
              <a:ext cx="213360" cy="10652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8" name="Rectangle 27"/>
            <p:cNvSpPr/>
            <p:nvPr/>
          </p:nvSpPr>
          <p:spPr>
            <a:xfrm>
              <a:off x="2578586" y="3755859"/>
              <a:ext cx="200297" cy="6693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9" name="Rectangle 28"/>
            <p:cNvSpPr/>
            <p:nvPr/>
          </p:nvSpPr>
          <p:spPr>
            <a:xfrm>
              <a:off x="2860163" y="3464066"/>
              <a:ext cx="213360" cy="9611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 name="Rectangle 29"/>
            <p:cNvSpPr/>
            <p:nvPr/>
          </p:nvSpPr>
          <p:spPr>
            <a:xfrm>
              <a:off x="4307239" y="3365479"/>
              <a:ext cx="213360" cy="10596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1" name="Rectangle 30"/>
            <p:cNvSpPr/>
            <p:nvPr/>
          </p:nvSpPr>
          <p:spPr>
            <a:xfrm>
              <a:off x="4025660" y="3799588"/>
              <a:ext cx="200297" cy="6255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2" name="Group 11"/>
          <p:cNvGrpSpPr/>
          <p:nvPr/>
        </p:nvGrpSpPr>
        <p:grpSpPr>
          <a:xfrm>
            <a:off x="9446418" y="2877305"/>
            <a:ext cx="2213770" cy="1547868"/>
            <a:chOff x="9446418" y="2877305"/>
            <a:chExt cx="2213770" cy="1547868"/>
          </a:xfrm>
        </p:grpSpPr>
        <p:sp>
          <p:nvSpPr>
            <p:cNvPr id="32" name="Rectangle 31"/>
            <p:cNvSpPr/>
            <p:nvPr/>
          </p:nvSpPr>
          <p:spPr>
            <a:xfrm>
              <a:off x="11447788" y="3426699"/>
              <a:ext cx="212400" cy="998473"/>
            </a:xfrm>
            <a:prstGeom prst="rect">
              <a:avLst/>
            </a:prstGeom>
            <a:pattFill prst="lgCheck">
              <a:fgClr>
                <a:srgbClr val="FFC000"/>
              </a:fgClr>
              <a:bgClr>
                <a:srgbClr val="00B0F0"/>
              </a:bgClr>
            </a:patt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dirty="0"/>
            </a:p>
          </p:txBody>
        </p:sp>
        <p:sp>
          <p:nvSpPr>
            <p:cNvPr id="33" name="Rectangle 32"/>
            <p:cNvSpPr/>
            <p:nvPr/>
          </p:nvSpPr>
          <p:spPr>
            <a:xfrm>
              <a:off x="11161878" y="3498254"/>
              <a:ext cx="212400" cy="926917"/>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6" name="Rectangle 35"/>
            <p:cNvSpPr/>
            <p:nvPr/>
          </p:nvSpPr>
          <p:spPr>
            <a:xfrm>
              <a:off x="10304148" y="3324930"/>
              <a:ext cx="212400" cy="1100242"/>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7" name="Rectangle 36"/>
            <p:cNvSpPr/>
            <p:nvPr/>
          </p:nvSpPr>
          <p:spPr>
            <a:xfrm>
              <a:off x="10018238" y="3324930"/>
              <a:ext cx="212400" cy="1100242"/>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8" name="Rectangle 37"/>
            <p:cNvSpPr/>
            <p:nvPr/>
          </p:nvSpPr>
          <p:spPr>
            <a:xfrm>
              <a:off x="9732328" y="3283175"/>
              <a:ext cx="212400" cy="1141998"/>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9" name="Rectangle 38"/>
            <p:cNvSpPr/>
            <p:nvPr/>
          </p:nvSpPr>
          <p:spPr>
            <a:xfrm>
              <a:off x="9446418" y="3400463"/>
              <a:ext cx="212400" cy="1024709"/>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4" name="Rectangle 33"/>
            <p:cNvSpPr/>
            <p:nvPr/>
          </p:nvSpPr>
          <p:spPr>
            <a:xfrm>
              <a:off x="10875968" y="3043474"/>
              <a:ext cx="212400" cy="1381698"/>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5" name="Rectangle 34"/>
            <p:cNvSpPr/>
            <p:nvPr/>
          </p:nvSpPr>
          <p:spPr>
            <a:xfrm>
              <a:off x="10590058" y="2877305"/>
              <a:ext cx="212400" cy="1547868"/>
            </a:xfrm>
            <a:prstGeom prst="rect">
              <a:avLst/>
            </a:prstGeom>
            <a:solidFill>
              <a:schemeClr val="accent5">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76" name="TextBox 75"/>
          <p:cNvSpPr txBox="1"/>
          <p:nvPr/>
        </p:nvSpPr>
        <p:spPr>
          <a:xfrm rot="16200000">
            <a:off x="654789" y="3454499"/>
            <a:ext cx="808076" cy="153888"/>
          </a:xfrm>
          <a:prstGeom prst="rect">
            <a:avLst/>
          </a:prstGeom>
          <a:noFill/>
        </p:spPr>
        <p:txBody>
          <a:bodyPr wrap="square" lIns="0" tIns="0" rIns="0" bIns="0" rtlCol="0">
            <a:spAutoFit/>
          </a:bodyPr>
          <a:lstStyle/>
          <a:p>
            <a:pPr algn="ctr">
              <a:spcAft>
                <a:spcPts val="600"/>
              </a:spcAft>
            </a:pPr>
            <a:r>
              <a:rPr lang="en-GB" sz="1000" dirty="0">
                <a:solidFill>
                  <a:schemeClr val="bg1"/>
                </a:solidFill>
              </a:rPr>
              <a:t>QoL score</a:t>
            </a:r>
          </a:p>
        </p:txBody>
      </p:sp>
      <p:sp>
        <p:nvSpPr>
          <p:cNvPr id="61" name="TextBox 60"/>
          <p:cNvSpPr txBox="1"/>
          <p:nvPr/>
        </p:nvSpPr>
        <p:spPr>
          <a:xfrm rot="18900000">
            <a:off x="3069342" y="4983075"/>
            <a:ext cx="1587793" cy="193899"/>
          </a:xfrm>
          <a:prstGeom prst="rect">
            <a:avLst/>
          </a:prstGeom>
          <a:noFill/>
        </p:spPr>
        <p:txBody>
          <a:bodyPr wrap="square" lIns="0" tIns="0" rIns="0" bIns="0" rtlCol="0">
            <a:spAutoFit/>
          </a:bodyPr>
          <a:lstStyle/>
          <a:p>
            <a:pPr algn="r">
              <a:lnSpc>
                <a:spcPct val="140000"/>
              </a:lnSpc>
              <a:spcAft>
                <a:spcPts val="600"/>
              </a:spcAft>
            </a:pPr>
            <a:r>
              <a:rPr lang="en-GB" sz="900" dirty="0"/>
              <a:t>Mental Component</a:t>
            </a:r>
          </a:p>
        </p:txBody>
      </p:sp>
      <p:sp>
        <p:nvSpPr>
          <p:cNvPr id="63" name="TextBox 62"/>
          <p:cNvSpPr txBox="1"/>
          <p:nvPr/>
        </p:nvSpPr>
        <p:spPr>
          <a:xfrm rot="18900000">
            <a:off x="1903639"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t>Social Function</a:t>
            </a:r>
          </a:p>
        </p:txBody>
      </p:sp>
      <p:sp>
        <p:nvSpPr>
          <p:cNvPr id="66" name="TextBox 65"/>
          <p:cNvSpPr txBox="1"/>
          <p:nvPr/>
        </p:nvSpPr>
        <p:spPr>
          <a:xfrm rot="18900000">
            <a:off x="1612214"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t>Vitality</a:t>
            </a:r>
          </a:p>
        </p:txBody>
      </p:sp>
      <p:sp>
        <p:nvSpPr>
          <p:cNvPr id="68" name="TextBox 67"/>
          <p:cNvSpPr txBox="1"/>
          <p:nvPr/>
        </p:nvSpPr>
        <p:spPr>
          <a:xfrm rot="18900000">
            <a:off x="1320789"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t>General Health </a:t>
            </a:r>
          </a:p>
        </p:txBody>
      </p:sp>
      <p:sp>
        <p:nvSpPr>
          <p:cNvPr id="70" name="TextBox 69"/>
          <p:cNvSpPr txBox="1"/>
          <p:nvPr/>
        </p:nvSpPr>
        <p:spPr>
          <a:xfrm rot="18900000">
            <a:off x="1029364"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t>Bodily Pain</a:t>
            </a:r>
          </a:p>
        </p:txBody>
      </p:sp>
      <p:sp>
        <p:nvSpPr>
          <p:cNvPr id="71" name="TextBox 70"/>
          <p:cNvSpPr txBox="1"/>
          <p:nvPr/>
        </p:nvSpPr>
        <p:spPr>
          <a:xfrm rot="18900000">
            <a:off x="737939"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t>Role-Physical</a:t>
            </a:r>
          </a:p>
        </p:txBody>
      </p:sp>
      <p:sp>
        <p:nvSpPr>
          <p:cNvPr id="74" name="TextBox 73"/>
          <p:cNvSpPr txBox="1"/>
          <p:nvPr/>
        </p:nvSpPr>
        <p:spPr>
          <a:xfrm rot="18900000">
            <a:off x="446514"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t>Physical Function</a:t>
            </a:r>
          </a:p>
        </p:txBody>
      </p:sp>
      <p:sp>
        <p:nvSpPr>
          <p:cNvPr id="75" name="TextBox 74"/>
          <p:cNvSpPr txBox="1"/>
          <p:nvPr/>
        </p:nvSpPr>
        <p:spPr>
          <a:xfrm rot="18900000">
            <a:off x="2486489"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t>Mental Health</a:t>
            </a:r>
          </a:p>
        </p:txBody>
      </p:sp>
      <p:sp>
        <p:nvSpPr>
          <p:cNvPr id="77" name="TextBox 76"/>
          <p:cNvSpPr txBox="1"/>
          <p:nvPr/>
        </p:nvSpPr>
        <p:spPr>
          <a:xfrm rot="18900000">
            <a:off x="2195064"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t>Role-Emotional</a:t>
            </a:r>
          </a:p>
        </p:txBody>
      </p:sp>
      <p:sp>
        <p:nvSpPr>
          <p:cNvPr id="78" name="TextBox 77"/>
          <p:cNvSpPr txBox="1"/>
          <p:nvPr/>
        </p:nvSpPr>
        <p:spPr>
          <a:xfrm rot="18900000">
            <a:off x="9931671" y="4994198"/>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Spinal cord trauma</a:t>
            </a:r>
          </a:p>
        </p:txBody>
      </p:sp>
      <p:sp>
        <p:nvSpPr>
          <p:cNvPr id="79" name="TextBox 78"/>
          <p:cNvSpPr txBox="1"/>
          <p:nvPr/>
        </p:nvSpPr>
        <p:spPr>
          <a:xfrm rot="18900000">
            <a:off x="9645400"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COPD</a:t>
            </a:r>
          </a:p>
        </p:txBody>
      </p:sp>
      <p:sp>
        <p:nvSpPr>
          <p:cNvPr id="80" name="TextBox 79"/>
          <p:cNvSpPr txBox="1"/>
          <p:nvPr/>
        </p:nvSpPr>
        <p:spPr>
          <a:xfrm rot="18900000">
            <a:off x="9359129"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Interstitial lung disease</a:t>
            </a:r>
          </a:p>
        </p:txBody>
      </p:sp>
      <p:sp>
        <p:nvSpPr>
          <p:cNvPr id="81" name="TextBox 80"/>
          <p:cNvSpPr txBox="1"/>
          <p:nvPr/>
        </p:nvSpPr>
        <p:spPr>
          <a:xfrm rot="18900000">
            <a:off x="9072858" y="4994198"/>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ARDS survivors</a:t>
            </a:r>
          </a:p>
        </p:txBody>
      </p:sp>
      <p:sp>
        <p:nvSpPr>
          <p:cNvPr id="82" name="TextBox 81"/>
          <p:cNvSpPr txBox="1"/>
          <p:nvPr/>
        </p:nvSpPr>
        <p:spPr>
          <a:xfrm rot="18900000">
            <a:off x="8786587" y="4994198"/>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Breast cancer / BMT</a:t>
            </a:r>
          </a:p>
        </p:txBody>
      </p:sp>
      <p:sp>
        <p:nvSpPr>
          <p:cNvPr id="83" name="TextBox 82"/>
          <p:cNvSpPr txBox="1"/>
          <p:nvPr/>
        </p:nvSpPr>
        <p:spPr>
          <a:xfrm rot="18900000">
            <a:off x="8500316"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Metastatic prostate cancer</a:t>
            </a:r>
          </a:p>
        </p:txBody>
      </p:sp>
      <p:sp>
        <p:nvSpPr>
          <p:cNvPr id="84" name="TextBox 83"/>
          <p:cNvSpPr txBox="1"/>
          <p:nvPr/>
        </p:nvSpPr>
        <p:spPr>
          <a:xfrm rot="18900000">
            <a:off x="8214045"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Cardiac rehab</a:t>
            </a:r>
          </a:p>
        </p:txBody>
      </p:sp>
      <p:sp>
        <p:nvSpPr>
          <p:cNvPr id="85" name="TextBox 84"/>
          <p:cNvSpPr txBox="1"/>
          <p:nvPr/>
        </p:nvSpPr>
        <p:spPr>
          <a:xfrm rot="18900000">
            <a:off x="7513654" y="4994198"/>
            <a:ext cx="1587793" cy="171650"/>
          </a:xfrm>
          <a:prstGeom prst="rect">
            <a:avLst/>
          </a:prstGeom>
          <a:pattFill prst="solidDmnd">
            <a:fgClr>
              <a:srgbClr val="00B0F0"/>
            </a:fgClr>
            <a:bgClr>
              <a:srgbClr val="FFC000"/>
            </a:bgClr>
          </a:pattFill>
        </p:spPr>
        <p:txBody>
          <a:bodyPr wrap="square" lIns="0" tIns="0" rIns="0" bIns="0" rtlCol="0">
            <a:spAutoFit/>
          </a:bodyPr>
          <a:lstStyle/>
          <a:p>
            <a:pPr algn="ctr">
              <a:lnSpc>
                <a:spcPct val="140000"/>
              </a:lnSpc>
              <a:spcAft>
                <a:spcPts val="600"/>
              </a:spcAft>
            </a:pPr>
            <a:r>
              <a:rPr lang="en-GB" sz="900" b="1" dirty="0"/>
              <a:t>PAH</a:t>
            </a:r>
          </a:p>
        </p:txBody>
      </p:sp>
      <p:sp>
        <p:nvSpPr>
          <p:cNvPr id="86" name="TextBox 85"/>
          <p:cNvSpPr txBox="1"/>
          <p:nvPr/>
        </p:nvSpPr>
        <p:spPr>
          <a:xfrm rot="18900000">
            <a:off x="7227381" y="4994198"/>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Spinal cord trauma</a:t>
            </a:r>
          </a:p>
        </p:txBody>
      </p:sp>
      <p:sp>
        <p:nvSpPr>
          <p:cNvPr id="87" name="TextBox 86"/>
          <p:cNvSpPr txBox="1"/>
          <p:nvPr/>
        </p:nvSpPr>
        <p:spPr>
          <a:xfrm rot="18900000">
            <a:off x="6941110"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COPD</a:t>
            </a:r>
          </a:p>
        </p:txBody>
      </p:sp>
      <p:sp>
        <p:nvSpPr>
          <p:cNvPr id="88" name="TextBox 87"/>
          <p:cNvSpPr txBox="1"/>
          <p:nvPr/>
        </p:nvSpPr>
        <p:spPr>
          <a:xfrm rot="18900000">
            <a:off x="6654839"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Interstitial lung disease</a:t>
            </a:r>
          </a:p>
        </p:txBody>
      </p:sp>
      <p:sp>
        <p:nvSpPr>
          <p:cNvPr id="89" name="TextBox 88"/>
          <p:cNvSpPr txBox="1"/>
          <p:nvPr/>
        </p:nvSpPr>
        <p:spPr>
          <a:xfrm rot="18900000">
            <a:off x="6368568" y="4994198"/>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ARDS survivors</a:t>
            </a:r>
          </a:p>
        </p:txBody>
      </p:sp>
      <p:sp>
        <p:nvSpPr>
          <p:cNvPr id="90" name="TextBox 89"/>
          <p:cNvSpPr txBox="1"/>
          <p:nvPr/>
        </p:nvSpPr>
        <p:spPr>
          <a:xfrm rot="18900000">
            <a:off x="6082297" y="4994198"/>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Breast cancer / BMT</a:t>
            </a:r>
          </a:p>
        </p:txBody>
      </p:sp>
      <p:sp>
        <p:nvSpPr>
          <p:cNvPr id="91" name="TextBox 90"/>
          <p:cNvSpPr txBox="1"/>
          <p:nvPr/>
        </p:nvSpPr>
        <p:spPr>
          <a:xfrm rot="18900000">
            <a:off x="5796026"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Metastatic prostate cancer</a:t>
            </a:r>
          </a:p>
        </p:txBody>
      </p:sp>
      <p:sp>
        <p:nvSpPr>
          <p:cNvPr id="92" name="TextBox 91"/>
          <p:cNvSpPr txBox="1"/>
          <p:nvPr/>
        </p:nvSpPr>
        <p:spPr>
          <a:xfrm rot="18900000">
            <a:off x="5509755"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solidFill>
                  <a:srgbClr val="002060"/>
                </a:solidFill>
              </a:rPr>
              <a:t>Cardiac rehab</a:t>
            </a:r>
          </a:p>
        </p:txBody>
      </p:sp>
      <p:sp>
        <p:nvSpPr>
          <p:cNvPr id="93" name="TextBox 92"/>
          <p:cNvSpPr txBox="1"/>
          <p:nvPr/>
        </p:nvSpPr>
        <p:spPr>
          <a:xfrm rot="18900000">
            <a:off x="2777914" y="4994199"/>
            <a:ext cx="1587793" cy="171650"/>
          </a:xfrm>
          <a:prstGeom prst="rect">
            <a:avLst/>
          </a:prstGeom>
          <a:noFill/>
        </p:spPr>
        <p:txBody>
          <a:bodyPr wrap="square" lIns="0" tIns="0" rIns="0" bIns="0" rtlCol="0">
            <a:spAutoFit/>
          </a:bodyPr>
          <a:lstStyle/>
          <a:p>
            <a:pPr algn="r">
              <a:lnSpc>
                <a:spcPct val="140000"/>
              </a:lnSpc>
              <a:spcAft>
                <a:spcPts val="600"/>
              </a:spcAft>
            </a:pPr>
            <a:r>
              <a:rPr lang="en-GB" sz="900" dirty="0"/>
              <a:t>Physical Component</a:t>
            </a:r>
          </a:p>
        </p:txBody>
      </p:sp>
      <p:cxnSp>
        <p:nvCxnSpPr>
          <p:cNvPr id="17" name="Straight Connector 16"/>
          <p:cNvCxnSpPr/>
          <p:nvPr/>
        </p:nvCxnSpPr>
        <p:spPr>
          <a:xfrm flipH="1">
            <a:off x="1588168" y="3152273"/>
            <a:ext cx="4006516" cy="0"/>
          </a:xfrm>
          <a:prstGeom prst="line">
            <a:avLst/>
          </a:prstGeom>
          <a:ln w="190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46947" y="2995074"/>
            <a:ext cx="1263316" cy="153888"/>
          </a:xfrm>
          <a:prstGeom prst="rect">
            <a:avLst/>
          </a:prstGeom>
          <a:noFill/>
        </p:spPr>
        <p:txBody>
          <a:bodyPr wrap="square" lIns="0" tIns="0" rIns="0" bIns="0" rtlCol="0">
            <a:spAutoFit/>
          </a:bodyPr>
          <a:lstStyle/>
          <a:p>
            <a:pPr algn="ctr">
              <a:spcAft>
                <a:spcPts val="600"/>
              </a:spcAft>
            </a:pPr>
            <a:r>
              <a:rPr lang="en-GB" sz="1000" dirty="0">
                <a:solidFill>
                  <a:schemeClr val="bg1"/>
                </a:solidFill>
              </a:rPr>
              <a:t>US population norm</a:t>
            </a:r>
          </a:p>
        </p:txBody>
      </p:sp>
      <p:sp>
        <p:nvSpPr>
          <p:cNvPr id="95" name="Freeform 89">
            <a:extLst>
              <a:ext uri="{FF2B5EF4-FFF2-40B4-BE49-F238E27FC236}">
                <a16:creationId xmlns:a16="http://schemas.microsoft.com/office/drawing/2014/main" id="{366F5C59-20D1-44B3-82C0-31937869E072}"/>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sp>
        <p:nvSpPr>
          <p:cNvPr id="100" name="Freeform 80">
            <a:extLst>
              <a:ext uri="{FF2B5EF4-FFF2-40B4-BE49-F238E27FC236}">
                <a16:creationId xmlns:a16="http://schemas.microsoft.com/office/drawing/2014/main" id="{E8C062D0-BC7C-4337-9FB0-52EBBF83FCF7}"/>
              </a:ext>
            </a:extLst>
          </p:cNvPr>
          <p:cNvSpPr/>
          <p:nvPr/>
        </p:nvSpPr>
        <p:spPr>
          <a:xfrm>
            <a:off x="194604" y="954602"/>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rgbClr val="002060"/>
                </a:solidFill>
              </a:rPr>
              <a:t>Almost all patients with PAH (98%) feel the condition impacts on their overall quality of life</a:t>
            </a:r>
            <a:r>
              <a:rPr lang="en-GB" sz="1400" baseline="30000" dirty="0">
                <a:solidFill>
                  <a:srgbClr val="002060"/>
                </a:solidFill>
              </a:rPr>
              <a:t>1</a:t>
            </a:r>
          </a:p>
        </p:txBody>
      </p:sp>
    </p:spTree>
    <p:extLst>
      <p:ext uri="{BB962C8B-B14F-4D97-AF65-F5344CB8AC3E}">
        <p14:creationId xmlns:p14="http://schemas.microsoft.com/office/powerpoint/2010/main" val="3390301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Freeform 12">
            <a:extLst>
              <a:ext uri="{FF2B5EF4-FFF2-40B4-BE49-F238E27FC236}">
                <a16:creationId xmlns:a16="http://schemas.microsoft.com/office/drawing/2014/main" id="{D645BEBC-B7CB-4C9E-9B8B-679A20C0153C}"/>
              </a:ext>
            </a:extLst>
          </p:cNvPr>
          <p:cNvSpPr>
            <a:spLocks/>
          </p:cNvSpPr>
          <p:nvPr/>
        </p:nvSpPr>
        <p:spPr bwMode="auto">
          <a:xfrm flipV="1">
            <a:off x="0" y="1532488"/>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76" name="Freeform 80">
            <a:extLst>
              <a:ext uri="{FF2B5EF4-FFF2-40B4-BE49-F238E27FC236}">
                <a16:creationId xmlns:a16="http://schemas.microsoft.com/office/drawing/2014/main" id="{53F537D6-252B-4109-B198-E3FB608BE566}"/>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t>Patients with pah have a high frequency of comorbidities compared with the general population</a:t>
            </a:r>
            <a:r>
              <a:rPr lang="en-GB" sz="1400" baseline="30000" dirty="0"/>
              <a:t>1</a:t>
            </a:r>
            <a:r>
              <a:rPr lang="en-GB" sz="1400" dirty="0"/>
              <a:t> </a:t>
            </a:r>
            <a:endParaRPr lang="en-GB" sz="1400" b="1" baseline="30000" dirty="0">
              <a:solidFill>
                <a:schemeClr val="bg1"/>
              </a:solidFill>
            </a:endParaRPr>
          </a:p>
        </p:txBody>
      </p:sp>
      <p:sp>
        <p:nvSpPr>
          <p:cNvPr id="79" name="Oval 78"/>
          <p:cNvSpPr/>
          <p:nvPr/>
        </p:nvSpPr>
        <p:spPr>
          <a:xfrm>
            <a:off x="98192" y="1603996"/>
            <a:ext cx="1833870" cy="2041047"/>
          </a:xfrm>
          <a:prstGeom prst="ellipse">
            <a:avLst/>
          </a:prstGeom>
          <a:pattFill prst="solidDmnd">
            <a:fgClr>
              <a:srgbClr val="00B0F0"/>
            </a:fgClr>
            <a:bgClr>
              <a:srgbClr val="FFC000"/>
            </a:bgClr>
          </a:pattFill>
          <a:ln>
            <a:noFill/>
          </a:ln>
          <a:effectLst>
            <a:outerShdw blurRad="762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38" name="Group 37"/>
          <p:cNvGrpSpPr>
            <a:grpSpLocks noChangeAspect="1"/>
          </p:cNvGrpSpPr>
          <p:nvPr/>
        </p:nvGrpSpPr>
        <p:grpSpPr bwMode="auto">
          <a:xfrm>
            <a:off x="497514" y="2035109"/>
            <a:ext cx="913861" cy="1277632"/>
            <a:chOff x="2285" y="2"/>
            <a:chExt cx="3090" cy="4320"/>
          </a:xfrm>
          <a:solidFill>
            <a:schemeClr val="accent1"/>
          </a:solidFill>
        </p:grpSpPr>
        <p:sp>
          <p:nvSpPr>
            <p:cNvPr id="39" name="Freeform 5"/>
            <p:cNvSpPr>
              <a:spLocks noEditPoints="1"/>
            </p:cNvSpPr>
            <p:nvPr/>
          </p:nvSpPr>
          <p:spPr bwMode="auto">
            <a:xfrm>
              <a:off x="4011" y="2"/>
              <a:ext cx="1364" cy="4316"/>
            </a:xfrm>
            <a:custGeom>
              <a:avLst/>
              <a:gdLst>
                <a:gd name="T0" fmla="*/ 544 w 688"/>
                <a:gd name="T1" fmla="*/ 200 h 2179"/>
                <a:gd name="T2" fmla="*/ 344 w 688"/>
                <a:gd name="T3" fmla="*/ 400 h 2179"/>
                <a:gd name="T4" fmla="*/ 144 w 688"/>
                <a:gd name="T5" fmla="*/ 200 h 2179"/>
                <a:gd name="T6" fmla="*/ 344 w 688"/>
                <a:gd name="T7" fmla="*/ 0 h 2179"/>
                <a:gd name="T8" fmla="*/ 544 w 688"/>
                <a:gd name="T9" fmla="*/ 200 h 2179"/>
                <a:gd name="T10" fmla="*/ 635 w 688"/>
                <a:gd name="T11" fmla="*/ 1510 h 2179"/>
                <a:gd name="T12" fmla="*/ 679 w 688"/>
                <a:gd name="T13" fmla="*/ 1700 h 2179"/>
                <a:gd name="T14" fmla="*/ 684 w 688"/>
                <a:gd name="T15" fmla="*/ 1732 h 2179"/>
                <a:gd name="T16" fmla="*/ 529 w 688"/>
                <a:gd name="T17" fmla="*/ 1732 h 2179"/>
                <a:gd name="T18" fmla="*/ 498 w 688"/>
                <a:gd name="T19" fmla="*/ 2179 h 2179"/>
                <a:gd name="T20" fmla="*/ 190 w 688"/>
                <a:gd name="T21" fmla="*/ 2179 h 2179"/>
                <a:gd name="T22" fmla="*/ 159 w 688"/>
                <a:gd name="T23" fmla="*/ 1732 h 2179"/>
                <a:gd name="T24" fmla="*/ 4 w 688"/>
                <a:gd name="T25" fmla="*/ 1732 h 2179"/>
                <a:gd name="T26" fmla="*/ 10 w 688"/>
                <a:gd name="T27" fmla="*/ 1698 h 2179"/>
                <a:gd name="T28" fmla="*/ 54 w 688"/>
                <a:gd name="T29" fmla="*/ 1511 h 2179"/>
                <a:gd name="T30" fmla="*/ 0 w 688"/>
                <a:gd name="T31" fmla="*/ 1399 h 2179"/>
                <a:gd name="T32" fmla="*/ 0 w 688"/>
                <a:gd name="T33" fmla="*/ 669 h 2179"/>
                <a:gd name="T34" fmla="*/ 228 w 688"/>
                <a:gd name="T35" fmla="*/ 441 h 2179"/>
                <a:gd name="T36" fmla="*/ 241 w 688"/>
                <a:gd name="T37" fmla="*/ 441 h 2179"/>
                <a:gd name="T38" fmla="*/ 448 w 688"/>
                <a:gd name="T39" fmla="*/ 441 h 2179"/>
                <a:gd name="T40" fmla="*/ 461 w 688"/>
                <a:gd name="T41" fmla="*/ 441 h 2179"/>
                <a:gd name="T42" fmla="*/ 688 w 688"/>
                <a:gd name="T43" fmla="*/ 669 h 2179"/>
                <a:gd name="T44" fmla="*/ 688 w 688"/>
                <a:gd name="T45" fmla="*/ 1399 h 2179"/>
                <a:gd name="T46" fmla="*/ 635 w 688"/>
                <a:gd name="T47" fmla="*/ 1510 h 2179"/>
                <a:gd name="T48" fmla="*/ 163 w 688"/>
                <a:gd name="T49" fmla="*/ 1046 h 2179"/>
                <a:gd name="T50" fmla="*/ 92 w 688"/>
                <a:gd name="T51" fmla="*/ 830 h 2179"/>
                <a:gd name="T52" fmla="*/ 139 w 688"/>
                <a:gd name="T53" fmla="*/ 1152 h 2179"/>
                <a:gd name="T54" fmla="*/ 163 w 688"/>
                <a:gd name="T55" fmla="*/ 1046 h 2179"/>
                <a:gd name="T56" fmla="*/ 595 w 688"/>
                <a:gd name="T57" fmla="*/ 841 h 2179"/>
                <a:gd name="T58" fmla="*/ 530 w 688"/>
                <a:gd name="T59" fmla="*/ 1046 h 2179"/>
                <a:gd name="T60" fmla="*/ 551 w 688"/>
                <a:gd name="T61" fmla="*/ 1141 h 2179"/>
                <a:gd name="T62" fmla="*/ 595 w 688"/>
                <a:gd name="T63" fmla="*/ 841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8" h="2179">
                  <a:moveTo>
                    <a:pt x="544" y="200"/>
                  </a:moveTo>
                  <a:cubicBezTo>
                    <a:pt x="544" y="310"/>
                    <a:pt x="455" y="400"/>
                    <a:pt x="344" y="400"/>
                  </a:cubicBezTo>
                  <a:cubicBezTo>
                    <a:pt x="234" y="400"/>
                    <a:pt x="144" y="310"/>
                    <a:pt x="144" y="200"/>
                  </a:cubicBezTo>
                  <a:cubicBezTo>
                    <a:pt x="144" y="90"/>
                    <a:pt x="234" y="0"/>
                    <a:pt x="344" y="0"/>
                  </a:cubicBezTo>
                  <a:cubicBezTo>
                    <a:pt x="455" y="0"/>
                    <a:pt x="544" y="90"/>
                    <a:pt x="544" y="200"/>
                  </a:cubicBezTo>
                  <a:close/>
                  <a:moveTo>
                    <a:pt x="635" y="1510"/>
                  </a:moveTo>
                  <a:cubicBezTo>
                    <a:pt x="679" y="1700"/>
                    <a:pt x="679" y="1700"/>
                    <a:pt x="679" y="1700"/>
                  </a:cubicBezTo>
                  <a:cubicBezTo>
                    <a:pt x="681" y="1710"/>
                    <a:pt x="683" y="1721"/>
                    <a:pt x="684" y="1732"/>
                  </a:cubicBezTo>
                  <a:cubicBezTo>
                    <a:pt x="529" y="1732"/>
                    <a:pt x="529" y="1732"/>
                    <a:pt x="529" y="1732"/>
                  </a:cubicBezTo>
                  <a:cubicBezTo>
                    <a:pt x="498" y="2179"/>
                    <a:pt x="498" y="2179"/>
                    <a:pt x="498" y="2179"/>
                  </a:cubicBezTo>
                  <a:cubicBezTo>
                    <a:pt x="190" y="2179"/>
                    <a:pt x="190" y="2179"/>
                    <a:pt x="190" y="2179"/>
                  </a:cubicBezTo>
                  <a:cubicBezTo>
                    <a:pt x="159" y="1732"/>
                    <a:pt x="159" y="1732"/>
                    <a:pt x="159" y="1732"/>
                  </a:cubicBezTo>
                  <a:cubicBezTo>
                    <a:pt x="4" y="1732"/>
                    <a:pt x="4" y="1732"/>
                    <a:pt x="4" y="1732"/>
                  </a:cubicBezTo>
                  <a:cubicBezTo>
                    <a:pt x="5" y="1721"/>
                    <a:pt x="7" y="1709"/>
                    <a:pt x="10" y="1698"/>
                  </a:cubicBezTo>
                  <a:cubicBezTo>
                    <a:pt x="54" y="1511"/>
                    <a:pt x="54" y="1511"/>
                    <a:pt x="54" y="1511"/>
                  </a:cubicBezTo>
                  <a:cubicBezTo>
                    <a:pt x="21" y="1484"/>
                    <a:pt x="0" y="1444"/>
                    <a:pt x="0" y="1399"/>
                  </a:cubicBezTo>
                  <a:cubicBezTo>
                    <a:pt x="0" y="669"/>
                    <a:pt x="0" y="669"/>
                    <a:pt x="0" y="669"/>
                  </a:cubicBezTo>
                  <a:cubicBezTo>
                    <a:pt x="0" y="543"/>
                    <a:pt x="102" y="441"/>
                    <a:pt x="228" y="441"/>
                  </a:cubicBezTo>
                  <a:cubicBezTo>
                    <a:pt x="241" y="441"/>
                    <a:pt x="241" y="441"/>
                    <a:pt x="241" y="441"/>
                  </a:cubicBezTo>
                  <a:cubicBezTo>
                    <a:pt x="448" y="441"/>
                    <a:pt x="448" y="441"/>
                    <a:pt x="448" y="441"/>
                  </a:cubicBezTo>
                  <a:cubicBezTo>
                    <a:pt x="461" y="441"/>
                    <a:pt x="461" y="441"/>
                    <a:pt x="461" y="441"/>
                  </a:cubicBezTo>
                  <a:cubicBezTo>
                    <a:pt x="586" y="441"/>
                    <a:pt x="688" y="543"/>
                    <a:pt x="688" y="669"/>
                  </a:cubicBezTo>
                  <a:cubicBezTo>
                    <a:pt x="688" y="1399"/>
                    <a:pt x="688" y="1399"/>
                    <a:pt x="688" y="1399"/>
                  </a:cubicBezTo>
                  <a:cubicBezTo>
                    <a:pt x="688" y="1443"/>
                    <a:pt x="667" y="1483"/>
                    <a:pt x="635" y="1510"/>
                  </a:cubicBezTo>
                  <a:close/>
                  <a:moveTo>
                    <a:pt x="163" y="1046"/>
                  </a:moveTo>
                  <a:cubicBezTo>
                    <a:pt x="92" y="830"/>
                    <a:pt x="92" y="830"/>
                    <a:pt x="92" y="830"/>
                  </a:cubicBezTo>
                  <a:cubicBezTo>
                    <a:pt x="139" y="1152"/>
                    <a:pt x="139" y="1152"/>
                    <a:pt x="139" y="1152"/>
                  </a:cubicBezTo>
                  <a:lnTo>
                    <a:pt x="163" y="1046"/>
                  </a:lnTo>
                  <a:close/>
                  <a:moveTo>
                    <a:pt x="595" y="841"/>
                  </a:moveTo>
                  <a:cubicBezTo>
                    <a:pt x="530" y="1046"/>
                    <a:pt x="530" y="1046"/>
                    <a:pt x="530" y="1046"/>
                  </a:cubicBezTo>
                  <a:cubicBezTo>
                    <a:pt x="551" y="1141"/>
                    <a:pt x="551" y="1141"/>
                    <a:pt x="551" y="1141"/>
                  </a:cubicBezTo>
                  <a:lnTo>
                    <a:pt x="595" y="84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6"/>
            <p:cNvSpPr>
              <a:spLocks noEditPoints="1"/>
            </p:cNvSpPr>
            <p:nvPr/>
          </p:nvSpPr>
          <p:spPr bwMode="auto">
            <a:xfrm>
              <a:off x="2285" y="2"/>
              <a:ext cx="1544" cy="4320"/>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2"/>
          <p:cNvGrpSpPr/>
          <p:nvPr/>
        </p:nvGrpSpPr>
        <p:grpSpPr>
          <a:xfrm>
            <a:off x="8202854" y="5548305"/>
            <a:ext cx="3441004" cy="203482"/>
            <a:chOff x="1037675" y="76483"/>
            <a:chExt cx="3441004" cy="203482"/>
          </a:xfrm>
        </p:grpSpPr>
        <p:sp>
          <p:nvSpPr>
            <p:cNvPr id="80" name="Rectangle 79"/>
            <p:cNvSpPr/>
            <p:nvPr/>
          </p:nvSpPr>
          <p:spPr>
            <a:xfrm flipH="1">
              <a:off x="2593698" y="81832"/>
              <a:ext cx="192783" cy="1927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81" name="Rectangle 80"/>
            <p:cNvSpPr/>
            <p:nvPr/>
          </p:nvSpPr>
          <p:spPr>
            <a:xfrm flipH="1">
              <a:off x="1037675" y="81832"/>
              <a:ext cx="192783" cy="192783"/>
            </a:xfrm>
            <a:prstGeom prst="rect">
              <a:avLst/>
            </a:prstGeom>
            <a:pattFill prst="solidDmnd">
              <a:fgClr>
                <a:srgbClr val="00B0F0"/>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83" name="Rectangle 82"/>
            <p:cNvSpPr/>
            <p:nvPr/>
          </p:nvSpPr>
          <p:spPr>
            <a:xfrm>
              <a:off x="2783616" y="76483"/>
              <a:ext cx="1695063" cy="203482"/>
            </a:xfrm>
            <a:prstGeom prst="rect">
              <a:avLst/>
            </a:prstGeom>
          </p:spPr>
          <p:txBody>
            <a:bodyPr tIns="0" bIns="0" anchor="ctr" anchorCtr="0">
              <a:noAutofit/>
            </a:bodyPr>
            <a:lstStyle/>
            <a:p>
              <a:pPr>
                <a:lnSpc>
                  <a:spcPts val="1200"/>
                </a:lnSpc>
              </a:pPr>
              <a:r>
                <a:rPr lang="en-GB" sz="900" dirty="0">
                  <a:solidFill>
                    <a:schemeClr val="bg1"/>
                  </a:solidFill>
                </a:rPr>
                <a:t>US population average</a:t>
              </a:r>
            </a:p>
          </p:txBody>
        </p:sp>
        <p:sp>
          <p:nvSpPr>
            <p:cNvPr id="84" name="Rectangle 83"/>
            <p:cNvSpPr/>
            <p:nvPr/>
          </p:nvSpPr>
          <p:spPr>
            <a:xfrm>
              <a:off x="1227593" y="76483"/>
              <a:ext cx="1695063" cy="203482"/>
            </a:xfrm>
            <a:prstGeom prst="rect">
              <a:avLst/>
            </a:prstGeom>
          </p:spPr>
          <p:txBody>
            <a:bodyPr tIns="0" bIns="0" anchor="ctr" anchorCtr="0">
              <a:noAutofit/>
            </a:bodyPr>
            <a:lstStyle/>
            <a:p>
              <a:pPr>
                <a:lnSpc>
                  <a:spcPts val="1200"/>
                </a:lnSpc>
              </a:pPr>
              <a:r>
                <a:rPr lang="en-GB" sz="900" dirty="0">
                  <a:solidFill>
                    <a:schemeClr val="bg1"/>
                  </a:solidFill>
                </a:rPr>
                <a:t>US PAH population</a:t>
              </a:r>
            </a:p>
          </p:txBody>
        </p:sp>
      </p:grpSp>
      <p:sp>
        <p:nvSpPr>
          <p:cNvPr id="86" name="Text Placeholder 1">
            <a:extLst>
              <a:ext uri="{FF2B5EF4-FFF2-40B4-BE49-F238E27FC236}">
                <a16:creationId xmlns:a16="http://schemas.microsoft.com/office/drawing/2014/main" id="{253CAD03-41DD-40E4-80A4-0D95B0BE4990}"/>
              </a:ext>
            </a:extLst>
          </p:cNvPr>
          <p:cNvSpPr txBox="1">
            <a:spLocks/>
          </p:cNvSpPr>
          <p:nvPr/>
        </p:nvSpPr>
        <p:spPr>
          <a:xfrm>
            <a:off x="1549731" y="6099226"/>
            <a:ext cx="10379671" cy="727098"/>
          </a:xfrm>
          <a:prstGeom prst="rect">
            <a:avLst/>
          </a:prstGeom>
        </p:spPr>
        <p:txBody>
          <a:bodyPr vert="horz" lIns="0" tIns="0" rIns="0" bIns="0" rtlCol="0" anchor="b" anchorCtr="0">
            <a:noAutofit/>
          </a:bodyPr>
          <a:lstStyle>
            <a:lvl1pPr marL="0" indent="0" algn="l" defTabSz="1219170" rtl="0" eaLnBrk="1" latinLnBrk="0" hangingPunct="1">
              <a:lnSpc>
                <a:spcPct val="100000"/>
              </a:lnSpc>
              <a:spcBef>
                <a:spcPts val="0"/>
              </a:spcBef>
              <a:spcAft>
                <a:spcPts val="600"/>
              </a:spcAft>
              <a:buFont typeface="Arial" panose="020B0604020202020204" pitchFamily="34" charset="0"/>
              <a:buNone/>
              <a:defRPr sz="700" kern="1200" cap="none" baseline="0">
                <a:solidFill>
                  <a:schemeClr val="tx1">
                    <a:lumMod val="50000"/>
                    <a:lumOff val="50000"/>
                  </a:schemeClr>
                </a:solidFill>
                <a:latin typeface="+mn-lt"/>
                <a:ea typeface="+mn-ea"/>
                <a:cs typeface="+mn-cs"/>
              </a:defRPr>
            </a:lvl1pPr>
            <a:lvl2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2"/>
                </a:solidFill>
                <a:latin typeface="+mn-lt"/>
                <a:ea typeface="+mn-ea"/>
                <a:cs typeface="+mn-cs"/>
              </a:defRPr>
            </a:lvl2pPr>
            <a:lvl3pPr marL="0" indent="0" algn="l" defTabSz="1219170" rtl="0" eaLnBrk="1" latinLnBrk="0" hangingPunct="1">
              <a:lnSpc>
                <a:spcPct val="100000"/>
              </a:lnSpc>
              <a:spcBef>
                <a:spcPts val="300"/>
              </a:spcBef>
              <a:spcAft>
                <a:spcPts val="300"/>
              </a:spcAft>
              <a:buFont typeface="Wingdings" panose="05000000000000000000" pitchFamily="2" charset="2"/>
              <a:buNone/>
              <a:defRPr sz="1200" kern="1200">
                <a:solidFill>
                  <a:schemeClr val="tx2"/>
                </a:solidFill>
                <a:latin typeface="+mn-lt"/>
                <a:ea typeface="+mn-ea"/>
                <a:cs typeface="+mn-cs"/>
              </a:defRPr>
            </a:lvl3pPr>
            <a:lvl4pPr marL="0" indent="1588" algn="l" defTabSz="1219170" rtl="0" eaLnBrk="1" latinLnBrk="0" hangingPunct="1">
              <a:lnSpc>
                <a:spcPct val="100000"/>
              </a:lnSpc>
              <a:spcBef>
                <a:spcPts val="300"/>
              </a:spcBef>
              <a:spcAft>
                <a:spcPts val="300"/>
              </a:spcAft>
              <a:buFont typeface="Symbol" panose="05050102010706020507" pitchFamily="18" charset="2"/>
              <a:buNone/>
              <a:defRPr sz="1200" kern="1200">
                <a:solidFill>
                  <a:schemeClr val="tx2"/>
                </a:solidFill>
                <a:latin typeface="+mn-lt"/>
                <a:ea typeface="+mn-ea"/>
                <a:cs typeface="+mn-cs"/>
              </a:defRPr>
            </a:lvl4pPr>
            <a:lvl5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2"/>
                </a:solidFill>
                <a:latin typeface="+mn-lt"/>
                <a:ea typeface="+mn-ea"/>
                <a:cs typeface="+mn-cs"/>
              </a:defRPr>
            </a:lvl5pPr>
            <a:lvl6pPr marL="95882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6pPr>
            <a:lvl7pPr marL="119588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7pPr>
            <a:lvl8pPr marL="1432948"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8pPr>
            <a:lvl9pPr marL="1672125" indent="-239178"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9pPr>
          </a:lstStyle>
          <a:p>
            <a:r>
              <a:rPr lang="en-GB" b="1" dirty="0">
                <a:solidFill>
                  <a:srgbClr val="002060"/>
                </a:solidFill>
              </a:rPr>
              <a:t>References</a:t>
            </a:r>
            <a:r>
              <a:rPr lang="en-GB" dirty="0">
                <a:solidFill>
                  <a:srgbClr val="002060"/>
                </a:solidFill>
              </a:rPr>
              <a:t>: </a:t>
            </a:r>
            <a:r>
              <a:rPr lang="en-GB" b="1" dirty="0">
                <a:solidFill>
                  <a:srgbClr val="002060"/>
                </a:solidFill>
              </a:rPr>
              <a:t>1. </a:t>
            </a:r>
            <a:r>
              <a:rPr lang="en-GB" dirty="0">
                <a:solidFill>
                  <a:srgbClr val="002060"/>
                </a:solidFill>
              </a:rPr>
              <a:t>Badesch et al. Chest. 2010;137(2):376-87. </a:t>
            </a:r>
            <a:r>
              <a:rPr lang="en-GB" b="1" dirty="0">
                <a:solidFill>
                  <a:srgbClr val="002060"/>
                </a:solidFill>
              </a:rPr>
              <a:t>2</a:t>
            </a:r>
            <a:r>
              <a:rPr lang="en-GB" dirty="0">
                <a:solidFill>
                  <a:srgbClr val="002060"/>
                </a:solidFill>
              </a:rPr>
              <a:t>. </a:t>
            </a:r>
            <a:r>
              <a:rPr lang="fr-FR" dirty="0">
                <a:solidFill>
                  <a:srgbClr val="002060"/>
                </a:solidFill>
              </a:rPr>
              <a:t>Poms et al. Chest. 2013;144(1):169-76.</a:t>
            </a:r>
            <a:r>
              <a:rPr lang="en-GB" b="1" dirty="0">
                <a:solidFill>
                  <a:srgbClr val="002060"/>
                </a:solidFill>
              </a:rPr>
              <a:t> 3</a:t>
            </a:r>
            <a:r>
              <a:rPr lang="en-GB" dirty="0">
                <a:solidFill>
                  <a:srgbClr val="002060"/>
                </a:solidFill>
              </a:rPr>
              <a:t>. American Diabetes Association. 2018. Available at: http://www.diabetes.org/diabetes-basics/statistics/. </a:t>
            </a:r>
            <a:r>
              <a:rPr lang="en-GB" b="1" dirty="0">
                <a:solidFill>
                  <a:srgbClr val="002060"/>
                </a:solidFill>
              </a:rPr>
              <a:t>4. </a:t>
            </a:r>
            <a:r>
              <a:rPr lang="en-GB" dirty="0">
                <a:solidFill>
                  <a:srgbClr val="002060"/>
                </a:solidFill>
              </a:rPr>
              <a:t>National Sleep Foundation. Available at: http://sleepdisorders.sleepfoundation.org/sleep-related-breathing-disorders/obstructive-sleep-apnea-syndrome/prevalence/. </a:t>
            </a:r>
            <a:br>
              <a:rPr lang="en-GB" dirty="0">
                <a:solidFill>
                  <a:srgbClr val="002060"/>
                </a:solidFill>
              </a:rPr>
            </a:br>
            <a:r>
              <a:rPr lang="en-GB" b="1" dirty="0">
                <a:solidFill>
                  <a:srgbClr val="002060"/>
                </a:solidFill>
              </a:rPr>
              <a:t>5. </a:t>
            </a:r>
            <a:r>
              <a:rPr lang="en-GB" dirty="0">
                <a:solidFill>
                  <a:srgbClr val="002060"/>
                </a:solidFill>
              </a:rPr>
              <a:t>Hollowell et al. J Clin Endocrinol Metab. 2002;87(2):489-99</a:t>
            </a:r>
            <a:r>
              <a:rPr lang="en-GB" b="1" dirty="0">
                <a:solidFill>
                  <a:srgbClr val="002060"/>
                </a:solidFill>
              </a:rPr>
              <a:t>. 6. </a:t>
            </a:r>
            <a:r>
              <a:rPr lang="en-GB" dirty="0">
                <a:solidFill>
                  <a:srgbClr val="002060"/>
                </a:solidFill>
              </a:rPr>
              <a:t>Centers for Disease Control and Prevention. 2017. Available at: https://www.cdc.gov/copd/index.html.</a:t>
            </a:r>
            <a:r>
              <a:rPr lang="en-GB" b="1" dirty="0">
                <a:solidFill>
                  <a:srgbClr val="002060"/>
                </a:solidFill>
              </a:rPr>
              <a:t> 7</a:t>
            </a:r>
            <a:r>
              <a:rPr lang="en-GB" dirty="0">
                <a:solidFill>
                  <a:srgbClr val="002060"/>
                </a:solidFill>
              </a:rPr>
              <a:t>. National Institute of Mental Health. 2017. Available at: https://www.nimh.nih.gov/health/statistics/major-depression.shtml. </a:t>
            </a:r>
            <a:r>
              <a:rPr lang="en-GB" b="1" dirty="0">
                <a:solidFill>
                  <a:srgbClr val="002060"/>
                </a:solidFill>
              </a:rPr>
              <a:t>8. </a:t>
            </a:r>
            <a:r>
              <a:rPr lang="en-GB" dirty="0">
                <a:solidFill>
                  <a:srgbClr val="002060"/>
                </a:solidFill>
              </a:rPr>
              <a:t>Gaubitz. Rheumatology (Oxford). 2006;45 Suppl 3:iii3-4</a:t>
            </a:r>
            <a:r>
              <a:rPr lang="en-GB" b="1" dirty="0">
                <a:solidFill>
                  <a:srgbClr val="002060"/>
                </a:solidFill>
              </a:rPr>
              <a:t>. 9. </a:t>
            </a:r>
            <a:r>
              <a:rPr lang="en-GB" dirty="0">
                <a:solidFill>
                  <a:srgbClr val="002060"/>
                </a:solidFill>
              </a:rPr>
              <a:t>Centers for Disease Control and Prevention. 2018. Available at: https://www.cdc.gov/obesity/data/adult.html</a:t>
            </a:r>
            <a:r>
              <a:rPr lang="en-GB" b="1" dirty="0">
                <a:solidFill>
                  <a:srgbClr val="002060"/>
                </a:solidFill>
              </a:rPr>
              <a:t>. 10</a:t>
            </a:r>
            <a:r>
              <a:rPr lang="en-GB" dirty="0">
                <a:solidFill>
                  <a:srgbClr val="002060"/>
                </a:solidFill>
              </a:rPr>
              <a:t>. Centers for Disease Control and Prevention. 2017. Available at: https://www.cdc.gov/nchs/fastats/hypertension.htm</a:t>
            </a:r>
            <a:r>
              <a:rPr lang="en-GB" b="1" dirty="0">
                <a:solidFill>
                  <a:srgbClr val="002060"/>
                </a:solidFill>
              </a:rPr>
              <a:t>. </a:t>
            </a:r>
            <a:endParaRPr lang="en-GB" dirty="0">
              <a:solidFill>
                <a:srgbClr val="002060"/>
              </a:solidFill>
            </a:endParaRPr>
          </a:p>
        </p:txBody>
      </p:sp>
      <p:sp>
        <p:nvSpPr>
          <p:cNvPr id="87" name="TextBox 86">
            <a:extLst>
              <a:ext uri="{FF2B5EF4-FFF2-40B4-BE49-F238E27FC236}">
                <a16:creationId xmlns:a16="http://schemas.microsoft.com/office/drawing/2014/main" id="{C56E8727-5531-47DF-B241-6F3B5D6F193D}"/>
              </a:ext>
            </a:extLst>
          </p:cNvPr>
          <p:cNvSpPr txBox="1"/>
          <p:nvPr/>
        </p:nvSpPr>
        <p:spPr>
          <a:xfrm>
            <a:off x="1561840" y="5970655"/>
            <a:ext cx="9230613" cy="168119"/>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solidFill>
                  <a:srgbClr val="002060"/>
                </a:solidFill>
              </a:rPr>
              <a:t>Abbreviations: </a:t>
            </a:r>
            <a:r>
              <a:rPr lang="en-GB" b="0" dirty="0">
                <a:solidFill>
                  <a:srgbClr val="002060"/>
                </a:solidFill>
              </a:rPr>
              <a:t>COPD, chronic obstructive pulmonary disease; CVD/CTD, collagen vascular disease/ connective tissue disease; T1DM, type 1 diabetes mellitus; T2DM, type 2 diabetes mellitus; US, United States.</a:t>
            </a:r>
          </a:p>
        </p:txBody>
      </p:sp>
      <p:grpSp>
        <p:nvGrpSpPr>
          <p:cNvPr id="2" name="Group 1"/>
          <p:cNvGrpSpPr/>
          <p:nvPr/>
        </p:nvGrpSpPr>
        <p:grpSpPr>
          <a:xfrm>
            <a:off x="1" y="1477336"/>
            <a:ext cx="12191999" cy="4182893"/>
            <a:chOff x="1" y="1715080"/>
            <a:chExt cx="12191999" cy="4182893"/>
          </a:xfrm>
        </p:grpSpPr>
        <p:grpSp>
          <p:nvGrpSpPr>
            <p:cNvPr id="7" name="Group 6"/>
            <p:cNvGrpSpPr/>
            <p:nvPr/>
          </p:nvGrpSpPr>
          <p:grpSpPr>
            <a:xfrm>
              <a:off x="913453" y="4436766"/>
              <a:ext cx="648388" cy="997146"/>
              <a:chOff x="913453" y="4680286"/>
              <a:chExt cx="648388" cy="997146"/>
            </a:xfrm>
          </p:grpSpPr>
          <p:sp>
            <p:nvSpPr>
              <p:cNvPr id="13" name="Freeform 5"/>
              <p:cNvSpPr>
                <a:spLocks/>
              </p:cNvSpPr>
              <p:nvPr/>
            </p:nvSpPr>
            <p:spPr bwMode="auto">
              <a:xfrm rot="16200000">
                <a:off x="554934" y="5038805"/>
                <a:ext cx="997146" cy="280108"/>
              </a:xfrm>
              <a:prstGeom prst="rect">
                <a:avLst/>
              </a:prstGeom>
              <a:pattFill prst="solidDmnd">
                <a:fgClr>
                  <a:schemeClr val="accent2">
                    <a:lumMod val="75000"/>
                  </a:schemeClr>
                </a:fgClr>
                <a:bgClr>
                  <a:srgbClr val="FFC000"/>
                </a:bgClr>
              </a:pattFill>
              <a:ln>
                <a:noFill/>
              </a:ln>
            </p:spPr>
            <p:txBody>
              <a:bodyPr vert="horz" wrap="square" lIns="91440" tIns="45720" rIns="91440" bIns="45720" numCol="1" anchor="t" anchorCtr="0" compatLnSpc="1">
                <a:prstTxWarp prst="textNoShape">
                  <a:avLst/>
                </a:prstTxWarp>
              </a:bodyPr>
              <a:lstStyle/>
              <a:p>
                <a:endParaRPr lang="en-GB" sz="1200" dirty="0"/>
              </a:p>
            </p:txBody>
          </p:sp>
          <p:sp>
            <p:nvSpPr>
              <p:cNvPr id="55" name="Rectangle 54"/>
              <p:cNvSpPr/>
              <p:nvPr/>
            </p:nvSpPr>
            <p:spPr>
              <a:xfrm rot="16200000">
                <a:off x="1035088" y="5150679"/>
                <a:ext cx="773339" cy="2801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
          <p:nvSpPr>
            <p:cNvPr id="25" name="Rectangle 24"/>
            <p:cNvSpPr/>
            <p:nvPr/>
          </p:nvSpPr>
          <p:spPr>
            <a:xfrm>
              <a:off x="10176563" y="5452216"/>
              <a:ext cx="1241410" cy="432223"/>
            </a:xfrm>
            <a:prstGeom prst="rect">
              <a:avLst/>
            </a:prstGeom>
          </p:spPr>
          <p:txBody>
            <a:bodyPr tIns="0" bIns="0" anchor="t" anchorCtr="0">
              <a:noAutofit/>
            </a:bodyPr>
            <a:lstStyle/>
            <a:p>
              <a:pPr algn="ctr"/>
              <a:r>
                <a:rPr lang="en-GB" sz="1050" dirty="0">
                  <a:solidFill>
                    <a:schemeClr val="bg1"/>
                  </a:solidFill>
                </a:rPr>
                <a:t>Systemic hypertension</a:t>
              </a:r>
              <a:r>
                <a:rPr lang="en-GB" sz="1050" baseline="30000" dirty="0">
                  <a:solidFill>
                    <a:schemeClr val="bg1"/>
                  </a:solidFill>
                </a:rPr>
                <a:t>10</a:t>
              </a:r>
            </a:p>
          </p:txBody>
        </p:sp>
        <p:sp>
          <p:nvSpPr>
            <p:cNvPr id="29" name="Rectangle 28"/>
            <p:cNvSpPr/>
            <p:nvPr/>
          </p:nvSpPr>
          <p:spPr>
            <a:xfrm>
              <a:off x="8967349" y="5452216"/>
              <a:ext cx="958941" cy="438803"/>
            </a:xfrm>
            <a:prstGeom prst="rect">
              <a:avLst/>
            </a:prstGeom>
          </p:spPr>
          <p:txBody>
            <a:bodyPr tIns="0" bIns="0" anchor="t" anchorCtr="0">
              <a:noAutofit/>
            </a:bodyPr>
            <a:lstStyle/>
            <a:p>
              <a:pPr algn="ctr"/>
              <a:r>
                <a:rPr lang="en-GB" sz="1050" dirty="0">
                  <a:solidFill>
                    <a:schemeClr val="bg1"/>
                  </a:solidFill>
                </a:rPr>
                <a:t>Obesity</a:t>
              </a:r>
              <a:r>
                <a:rPr lang="en-GB" sz="1050" baseline="30000" dirty="0">
                  <a:solidFill>
                    <a:schemeClr val="bg1"/>
                  </a:solidFill>
                </a:rPr>
                <a:t>9</a:t>
              </a:r>
            </a:p>
          </p:txBody>
        </p:sp>
        <p:sp>
          <p:nvSpPr>
            <p:cNvPr id="28" name="Rectangle 27"/>
            <p:cNvSpPr/>
            <p:nvPr/>
          </p:nvSpPr>
          <p:spPr>
            <a:xfrm>
              <a:off x="7611973" y="5452216"/>
              <a:ext cx="958940" cy="435585"/>
            </a:xfrm>
            <a:prstGeom prst="rect">
              <a:avLst/>
            </a:prstGeom>
          </p:spPr>
          <p:txBody>
            <a:bodyPr tIns="0" bIns="0" anchor="t" anchorCtr="0">
              <a:noAutofit/>
            </a:bodyPr>
            <a:lstStyle/>
            <a:p>
              <a:pPr algn="ctr"/>
              <a:r>
                <a:rPr lang="en-GB" sz="1050" dirty="0">
                  <a:solidFill>
                    <a:schemeClr val="bg1"/>
                  </a:solidFill>
                </a:rPr>
                <a:t>CVD/CTD</a:t>
              </a:r>
              <a:r>
                <a:rPr lang="en-GB" sz="1050" baseline="30000" dirty="0">
                  <a:solidFill>
                    <a:schemeClr val="bg1"/>
                  </a:solidFill>
                </a:rPr>
                <a:t>8</a:t>
              </a:r>
            </a:p>
          </p:txBody>
        </p:sp>
        <p:sp>
          <p:nvSpPr>
            <p:cNvPr id="26" name="Rectangle 25"/>
            <p:cNvSpPr/>
            <p:nvPr/>
          </p:nvSpPr>
          <p:spPr>
            <a:xfrm>
              <a:off x="4700068" y="5452216"/>
              <a:ext cx="1271764" cy="445757"/>
            </a:xfrm>
            <a:prstGeom prst="rect">
              <a:avLst/>
            </a:prstGeom>
          </p:spPr>
          <p:txBody>
            <a:bodyPr tIns="0" bIns="0" anchor="t" anchorCtr="0">
              <a:noAutofit/>
            </a:bodyPr>
            <a:lstStyle/>
            <a:p>
              <a:pPr algn="ctr"/>
              <a:r>
                <a:rPr lang="en-GB" sz="1050" dirty="0">
                  <a:solidFill>
                    <a:schemeClr val="bg1"/>
                  </a:solidFill>
                </a:rPr>
                <a:t>Obstructive airway disease</a:t>
              </a:r>
              <a:r>
                <a:rPr lang="en-GB" sz="1050" baseline="30000" dirty="0">
                  <a:solidFill>
                    <a:schemeClr val="bg1"/>
                  </a:solidFill>
                </a:rPr>
                <a:t>6</a:t>
              </a:r>
            </a:p>
          </p:txBody>
        </p:sp>
        <p:sp>
          <p:nvSpPr>
            <p:cNvPr id="24" name="Rectangle 23"/>
            <p:cNvSpPr/>
            <p:nvPr/>
          </p:nvSpPr>
          <p:spPr>
            <a:xfrm>
              <a:off x="584522" y="5452216"/>
              <a:ext cx="1293769" cy="431418"/>
            </a:xfrm>
            <a:prstGeom prst="rect">
              <a:avLst/>
            </a:prstGeom>
          </p:spPr>
          <p:txBody>
            <a:bodyPr tIns="0" bIns="0" anchor="t" anchorCtr="0">
              <a:noAutofit/>
            </a:bodyPr>
            <a:lstStyle/>
            <a:p>
              <a:pPr algn="ctr">
                <a:lnSpc>
                  <a:spcPts val="1200"/>
                </a:lnSpc>
              </a:pPr>
              <a:r>
                <a:rPr lang="en-GB" sz="1050" dirty="0">
                  <a:solidFill>
                    <a:schemeClr val="bg1"/>
                  </a:solidFill>
                </a:rPr>
                <a:t>Diabetes </a:t>
              </a:r>
              <a:br>
                <a:rPr lang="en-GB" sz="1050" dirty="0">
                  <a:solidFill>
                    <a:schemeClr val="bg1"/>
                  </a:solidFill>
                </a:rPr>
              </a:br>
              <a:r>
                <a:rPr lang="en-GB" sz="1050" dirty="0">
                  <a:solidFill>
                    <a:schemeClr val="bg1"/>
                  </a:solidFill>
                </a:rPr>
                <a:t>(T1DM, T2DM)</a:t>
              </a:r>
              <a:r>
                <a:rPr lang="en-GB" sz="1050" baseline="30000" dirty="0">
                  <a:solidFill>
                    <a:schemeClr val="bg1"/>
                  </a:solidFill>
                </a:rPr>
                <a:t>3</a:t>
              </a:r>
            </a:p>
          </p:txBody>
        </p:sp>
        <p:sp>
          <p:nvSpPr>
            <p:cNvPr id="46" name="Rectangle 45"/>
            <p:cNvSpPr/>
            <p:nvPr/>
          </p:nvSpPr>
          <p:spPr>
            <a:xfrm>
              <a:off x="3386207" y="5452216"/>
              <a:ext cx="1173762" cy="445757"/>
            </a:xfrm>
            <a:prstGeom prst="rect">
              <a:avLst/>
            </a:prstGeom>
          </p:spPr>
          <p:txBody>
            <a:bodyPr tIns="0" bIns="0" anchor="t" anchorCtr="0">
              <a:noAutofit/>
            </a:bodyPr>
            <a:lstStyle/>
            <a:p>
              <a:pPr algn="ctr"/>
              <a:r>
                <a:rPr lang="en-GB" sz="1050" dirty="0">
                  <a:solidFill>
                    <a:schemeClr val="bg1"/>
                  </a:solidFill>
                </a:rPr>
                <a:t>Thyroid disease</a:t>
              </a:r>
              <a:r>
                <a:rPr lang="en-GB" sz="1050" baseline="30000" dirty="0">
                  <a:solidFill>
                    <a:schemeClr val="bg1"/>
                  </a:solidFill>
                </a:rPr>
                <a:t>5</a:t>
              </a:r>
            </a:p>
          </p:txBody>
        </p:sp>
        <p:sp>
          <p:nvSpPr>
            <p:cNvPr id="49" name="Rectangle 48"/>
            <p:cNvSpPr/>
            <p:nvPr/>
          </p:nvSpPr>
          <p:spPr>
            <a:xfrm>
              <a:off x="2065077" y="5452216"/>
              <a:ext cx="1087197" cy="445757"/>
            </a:xfrm>
            <a:prstGeom prst="rect">
              <a:avLst/>
            </a:prstGeom>
          </p:spPr>
          <p:txBody>
            <a:bodyPr tIns="0" bIns="0" anchor="t" anchorCtr="0">
              <a:noAutofit/>
            </a:bodyPr>
            <a:lstStyle/>
            <a:p>
              <a:pPr algn="ctr"/>
              <a:r>
                <a:rPr lang="en-GB" sz="1050" dirty="0">
                  <a:solidFill>
                    <a:schemeClr val="bg1"/>
                  </a:solidFill>
                </a:rPr>
                <a:t>Sleep apnea</a:t>
              </a:r>
              <a:r>
                <a:rPr lang="en-GB" sz="1050" baseline="30000" dirty="0">
                  <a:solidFill>
                    <a:schemeClr val="bg1"/>
                  </a:solidFill>
                </a:rPr>
                <a:t>4</a:t>
              </a:r>
            </a:p>
          </p:txBody>
        </p:sp>
        <p:grpSp>
          <p:nvGrpSpPr>
            <p:cNvPr id="19" name="Group 18"/>
            <p:cNvGrpSpPr/>
            <p:nvPr/>
          </p:nvGrpSpPr>
          <p:grpSpPr>
            <a:xfrm>
              <a:off x="10491871" y="2087129"/>
              <a:ext cx="643988" cy="3346783"/>
              <a:chOff x="10491871" y="2330649"/>
              <a:chExt cx="643988" cy="3346783"/>
            </a:xfrm>
          </p:grpSpPr>
          <p:sp>
            <p:nvSpPr>
              <p:cNvPr id="52" name="Rectangle 51"/>
              <p:cNvSpPr/>
              <p:nvPr/>
            </p:nvSpPr>
            <p:spPr>
              <a:xfrm rot="16200000">
                <a:off x="9611498" y="4153072"/>
                <a:ext cx="2768555" cy="2801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2" name="Freeform 10"/>
              <p:cNvSpPr>
                <a:spLocks/>
              </p:cNvSpPr>
              <p:nvPr/>
            </p:nvSpPr>
            <p:spPr bwMode="auto">
              <a:xfrm rot="16200000">
                <a:off x="8959066" y="3863454"/>
                <a:ext cx="3346782" cy="281172"/>
              </a:xfrm>
              <a:prstGeom prst="rect">
                <a:avLst/>
              </a:prstGeom>
              <a:pattFill prst="solidDmnd">
                <a:fgClr>
                  <a:srgbClr val="00B0F0"/>
                </a:fgClr>
                <a:bgClr>
                  <a:srgbClr val="FFC000"/>
                </a:bgClr>
              </a:pattFill>
              <a:ln>
                <a:noFill/>
              </a:ln>
            </p:spPr>
            <p:txBody>
              <a:bodyPr vert="horz" wrap="square" lIns="91440" tIns="45720" rIns="91440" bIns="45720" numCol="1" anchor="t" anchorCtr="0" compatLnSpc="1">
                <a:prstTxWarp prst="textNoShape">
                  <a:avLst/>
                </a:prstTxWarp>
              </a:bodyPr>
              <a:lstStyle/>
              <a:p>
                <a:endParaRPr lang="en-GB" sz="1200" dirty="0"/>
              </a:p>
            </p:txBody>
          </p:sp>
        </p:grpSp>
        <p:grpSp>
          <p:nvGrpSpPr>
            <p:cNvPr id="11" name="Group 10"/>
            <p:cNvGrpSpPr/>
            <p:nvPr/>
          </p:nvGrpSpPr>
          <p:grpSpPr>
            <a:xfrm>
              <a:off x="6382703" y="3337314"/>
              <a:ext cx="652291" cy="2096598"/>
              <a:chOff x="6370390" y="3580834"/>
              <a:chExt cx="652291" cy="2096598"/>
            </a:xfrm>
          </p:grpSpPr>
          <p:sp>
            <p:nvSpPr>
              <p:cNvPr id="56" name="Rectangle 55"/>
              <p:cNvSpPr/>
              <p:nvPr/>
            </p:nvSpPr>
            <p:spPr>
              <a:xfrm rot="16200000">
                <a:off x="6604196" y="5258946"/>
                <a:ext cx="556804" cy="2801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Freeform 7"/>
              <p:cNvSpPr>
                <a:spLocks/>
              </p:cNvSpPr>
              <p:nvPr/>
            </p:nvSpPr>
            <p:spPr bwMode="auto">
              <a:xfrm rot="16200000">
                <a:off x="5462678" y="4488546"/>
                <a:ext cx="2096598" cy="281173"/>
              </a:xfrm>
              <a:prstGeom prst="rect">
                <a:avLst/>
              </a:prstGeom>
              <a:pattFill prst="solidDmnd">
                <a:fgClr>
                  <a:schemeClr val="accent2">
                    <a:lumMod val="75000"/>
                  </a:schemeClr>
                </a:fgClr>
                <a:bgClr>
                  <a:srgbClr val="FFC000"/>
                </a:bgClr>
              </a:pattFill>
              <a:ln>
                <a:noFill/>
              </a:ln>
            </p:spPr>
            <p:txBody>
              <a:bodyPr vert="horz" wrap="square" lIns="91440" tIns="45720" rIns="91440" bIns="45720" numCol="1" anchor="t" anchorCtr="0" compatLnSpc="1">
                <a:prstTxWarp prst="textNoShape">
                  <a:avLst/>
                </a:prstTxWarp>
              </a:bodyPr>
              <a:lstStyle/>
              <a:p>
                <a:endParaRPr lang="en-GB" sz="1200" dirty="0"/>
              </a:p>
            </p:txBody>
          </p:sp>
        </p:grpSp>
        <p:grpSp>
          <p:nvGrpSpPr>
            <p:cNvPr id="10" name="Group 9"/>
            <p:cNvGrpSpPr/>
            <p:nvPr/>
          </p:nvGrpSpPr>
          <p:grpSpPr>
            <a:xfrm>
              <a:off x="5012499" y="3611496"/>
              <a:ext cx="648371" cy="1822416"/>
              <a:chOff x="5002958" y="3855016"/>
              <a:chExt cx="648371" cy="1822416"/>
            </a:xfrm>
          </p:grpSpPr>
          <p:sp>
            <p:nvSpPr>
              <p:cNvPr id="14" name="Freeform 6"/>
              <p:cNvSpPr>
                <a:spLocks/>
              </p:cNvSpPr>
              <p:nvPr/>
            </p:nvSpPr>
            <p:spPr bwMode="auto">
              <a:xfrm rot="16200000">
                <a:off x="4232337" y="4625637"/>
                <a:ext cx="1822416" cy="281173"/>
              </a:xfrm>
              <a:prstGeom prst="rect">
                <a:avLst/>
              </a:prstGeom>
              <a:pattFill prst="solidDmnd">
                <a:fgClr>
                  <a:schemeClr val="accent2">
                    <a:lumMod val="75000"/>
                  </a:schemeClr>
                </a:fgClr>
                <a:bgClr>
                  <a:srgbClr val="FFC000"/>
                </a:bgClr>
              </a:pattFill>
              <a:ln>
                <a:noFill/>
              </a:ln>
            </p:spPr>
            <p:txBody>
              <a:bodyPr vert="horz" wrap="square" lIns="91440" tIns="45720" rIns="91440" bIns="45720" numCol="1" anchor="t" anchorCtr="0" compatLnSpc="1">
                <a:prstTxWarp prst="textNoShape">
                  <a:avLst/>
                </a:prstTxWarp>
              </a:bodyPr>
              <a:lstStyle/>
              <a:p>
                <a:endParaRPr lang="en-GB" sz="1200" dirty="0"/>
              </a:p>
            </p:txBody>
          </p:sp>
          <p:sp>
            <p:nvSpPr>
              <p:cNvPr id="59" name="Rectangle 58"/>
              <p:cNvSpPr/>
              <p:nvPr/>
            </p:nvSpPr>
            <p:spPr>
              <a:xfrm rot="16200000">
                <a:off x="5248310" y="5274412"/>
                <a:ext cx="525871" cy="2801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8" name="Group 17"/>
            <p:cNvGrpSpPr/>
            <p:nvPr/>
          </p:nvGrpSpPr>
          <p:grpSpPr>
            <a:xfrm>
              <a:off x="9124672" y="2417889"/>
              <a:ext cx="645365" cy="3016023"/>
              <a:chOff x="9150644" y="2661409"/>
              <a:chExt cx="645365" cy="3016023"/>
            </a:xfrm>
          </p:grpSpPr>
          <p:sp>
            <p:nvSpPr>
              <p:cNvPr id="57" name="Rectangle 56"/>
              <p:cNvSpPr/>
              <p:nvPr/>
            </p:nvSpPr>
            <p:spPr>
              <a:xfrm rot="16200000">
                <a:off x="8147914" y="4029337"/>
                <a:ext cx="3016023" cy="2801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1" name="Freeform 9"/>
              <p:cNvSpPr>
                <a:spLocks/>
              </p:cNvSpPr>
              <p:nvPr/>
            </p:nvSpPr>
            <p:spPr bwMode="auto">
              <a:xfrm rot="16200000">
                <a:off x="7906002" y="4151618"/>
                <a:ext cx="2770456" cy="281172"/>
              </a:xfrm>
              <a:prstGeom prst="rect">
                <a:avLst/>
              </a:prstGeom>
              <a:pattFill prst="solidDmnd">
                <a:fgClr>
                  <a:schemeClr val="accent2">
                    <a:lumMod val="75000"/>
                  </a:schemeClr>
                </a:fgClr>
                <a:bgClr>
                  <a:srgbClr val="FFC000"/>
                </a:bgClr>
              </a:pattFill>
              <a:ln>
                <a:noFill/>
              </a:ln>
            </p:spPr>
            <p:txBody>
              <a:bodyPr vert="horz" wrap="square" lIns="91440" tIns="45720" rIns="91440" bIns="45720" numCol="1" anchor="t" anchorCtr="0" compatLnSpc="1">
                <a:prstTxWarp prst="textNoShape">
                  <a:avLst/>
                </a:prstTxWarp>
              </a:bodyPr>
              <a:lstStyle/>
              <a:p>
                <a:endParaRPr lang="en-GB" sz="1200" dirty="0"/>
              </a:p>
            </p:txBody>
          </p:sp>
        </p:grpSp>
        <p:grpSp>
          <p:nvGrpSpPr>
            <p:cNvPr id="9" name="Group 8"/>
            <p:cNvGrpSpPr/>
            <p:nvPr/>
          </p:nvGrpSpPr>
          <p:grpSpPr>
            <a:xfrm>
              <a:off x="3646132" y="3624299"/>
              <a:ext cx="644534" cy="1809613"/>
              <a:chOff x="3635695" y="3867818"/>
              <a:chExt cx="644534" cy="1809613"/>
            </a:xfrm>
          </p:grpSpPr>
          <p:sp>
            <p:nvSpPr>
              <p:cNvPr id="45" name="Freeform 6"/>
              <p:cNvSpPr>
                <a:spLocks/>
              </p:cNvSpPr>
              <p:nvPr/>
            </p:nvSpPr>
            <p:spPr bwMode="auto">
              <a:xfrm rot="16200000">
                <a:off x="2871475" y="4632038"/>
                <a:ext cx="1809613" cy="281173"/>
              </a:xfrm>
              <a:prstGeom prst="rect">
                <a:avLst/>
              </a:prstGeom>
              <a:pattFill prst="solidDmnd">
                <a:fgClr>
                  <a:schemeClr val="accent2">
                    <a:lumMod val="75000"/>
                  </a:schemeClr>
                </a:fgClr>
                <a:bgClr>
                  <a:srgbClr val="FFC000"/>
                </a:bgClr>
              </a:pattFill>
              <a:ln>
                <a:noFill/>
              </a:ln>
            </p:spPr>
            <p:txBody>
              <a:bodyPr vert="horz" wrap="square" lIns="91440" tIns="45720" rIns="91440" bIns="45720" numCol="1" anchor="t" anchorCtr="0" compatLnSpc="1">
                <a:prstTxWarp prst="textNoShape">
                  <a:avLst/>
                </a:prstTxWarp>
              </a:bodyPr>
              <a:lstStyle/>
              <a:p>
                <a:endParaRPr lang="en-GB" sz="1200" dirty="0"/>
              </a:p>
            </p:txBody>
          </p:sp>
          <p:sp>
            <p:nvSpPr>
              <p:cNvPr id="60" name="Rectangle 59"/>
              <p:cNvSpPr/>
              <p:nvPr/>
            </p:nvSpPr>
            <p:spPr>
              <a:xfrm rot="16200000">
                <a:off x="3896544" y="5293747"/>
                <a:ext cx="487203" cy="2801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2" name="Group 11"/>
            <p:cNvGrpSpPr/>
            <p:nvPr/>
          </p:nvGrpSpPr>
          <p:grpSpPr>
            <a:xfrm>
              <a:off x="7756827" y="3026985"/>
              <a:ext cx="646012" cy="2406927"/>
              <a:chOff x="7734598" y="3270504"/>
              <a:chExt cx="646012" cy="2406927"/>
            </a:xfrm>
          </p:grpSpPr>
          <p:sp>
            <p:nvSpPr>
              <p:cNvPr id="54" name="Rectangle 53"/>
              <p:cNvSpPr/>
              <p:nvPr/>
            </p:nvSpPr>
            <p:spPr>
              <a:xfrm rot="16200000">
                <a:off x="8116792" y="5413614"/>
                <a:ext cx="247469" cy="2801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7" name="Freeform 8"/>
              <p:cNvSpPr>
                <a:spLocks/>
              </p:cNvSpPr>
              <p:nvPr/>
            </p:nvSpPr>
            <p:spPr bwMode="auto">
              <a:xfrm rot="16200000">
                <a:off x="6671720" y="4333382"/>
                <a:ext cx="2406927" cy="281172"/>
              </a:xfrm>
              <a:prstGeom prst="rect">
                <a:avLst/>
              </a:prstGeom>
              <a:pattFill prst="solidDmnd">
                <a:fgClr>
                  <a:schemeClr val="accent2">
                    <a:lumMod val="75000"/>
                  </a:schemeClr>
                </a:fgClr>
                <a:bgClr>
                  <a:srgbClr val="FFC000"/>
                </a:bgClr>
              </a:pattFill>
              <a:ln>
                <a:noFill/>
              </a:ln>
            </p:spPr>
            <p:txBody>
              <a:bodyPr vert="horz" wrap="square" lIns="91440" tIns="45720" rIns="91440" bIns="45720" numCol="1" anchor="t" anchorCtr="0" compatLnSpc="1">
                <a:prstTxWarp prst="textNoShape">
                  <a:avLst/>
                </a:prstTxWarp>
              </a:bodyPr>
              <a:lstStyle/>
              <a:p>
                <a:endParaRPr lang="en-GB" sz="1200" dirty="0"/>
              </a:p>
            </p:txBody>
          </p:sp>
        </p:grpSp>
        <p:grpSp>
          <p:nvGrpSpPr>
            <p:cNvPr id="8" name="Group 7"/>
            <p:cNvGrpSpPr/>
            <p:nvPr/>
          </p:nvGrpSpPr>
          <p:grpSpPr>
            <a:xfrm>
              <a:off x="2283674" y="3639765"/>
              <a:ext cx="640625" cy="1794147"/>
              <a:chOff x="2271627" y="3883284"/>
              <a:chExt cx="640625" cy="1794147"/>
            </a:xfrm>
          </p:grpSpPr>
          <p:sp>
            <p:nvSpPr>
              <p:cNvPr id="48" name="Freeform 6"/>
              <p:cNvSpPr>
                <a:spLocks/>
              </p:cNvSpPr>
              <p:nvPr/>
            </p:nvSpPr>
            <p:spPr bwMode="auto">
              <a:xfrm rot="16200000">
                <a:off x="1515139" y="4639772"/>
                <a:ext cx="1794147" cy="281172"/>
              </a:xfrm>
              <a:prstGeom prst="rect">
                <a:avLst/>
              </a:prstGeom>
              <a:pattFill prst="solidDmnd">
                <a:fgClr>
                  <a:schemeClr val="accent2">
                    <a:lumMod val="75000"/>
                  </a:schemeClr>
                </a:fgClr>
                <a:bgClr>
                  <a:srgbClr val="FFC000"/>
                </a:bgClr>
              </a:pattFill>
              <a:ln>
                <a:noFill/>
              </a:ln>
            </p:spPr>
            <p:txBody>
              <a:bodyPr vert="horz" wrap="square" lIns="91440" tIns="45720" rIns="91440" bIns="45720" numCol="1" anchor="t" anchorCtr="0" compatLnSpc="1">
                <a:prstTxWarp prst="textNoShape">
                  <a:avLst/>
                </a:prstTxWarp>
              </a:bodyPr>
              <a:lstStyle/>
              <a:p>
                <a:endParaRPr lang="en-GB" sz="1200" dirty="0"/>
              </a:p>
            </p:txBody>
          </p:sp>
          <p:sp>
            <p:nvSpPr>
              <p:cNvPr id="53" name="Rectangle 52"/>
              <p:cNvSpPr/>
              <p:nvPr/>
            </p:nvSpPr>
            <p:spPr>
              <a:xfrm rot="16200000">
                <a:off x="1944696" y="4709875"/>
                <a:ext cx="1654946" cy="2801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
          <p:nvSpPr>
            <p:cNvPr id="30" name="Rectangle 29"/>
            <p:cNvSpPr/>
            <p:nvPr/>
          </p:nvSpPr>
          <p:spPr>
            <a:xfrm>
              <a:off x="10234375" y="1715080"/>
              <a:ext cx="815184" cy="365479"/>
            </a:xfrm>
            <a:prstGeom prst="rect">
              <a:avLst/>
            </a:prstGeom>
          </p:spPr>
          <p:txBody>
            <a:bodyPr tIns="0" bIns="0" anchor="ctr" anchorCtr="0">
              <a:noAutofit/>
            </a:bodyPr>
            <a:lstStyle/>
            <a:p>
              <a:pPr algn="ctr"/>
              <a:r>
                <a:rPr lang="en-GB" sz="1100" dirty="0">
                  <a:solidFill>
                    <a:schemeClr val="bg1"/>
                  </a:solidFill>
                </a:rPr>
                <a:t>40.2%</a:t>
              </a:r>
            </a:p>
          </p:txBody>
        </p:sp>
        <p:sp>
          <p:nvSpPr>
            <p:cNvPr id="31" name="Rectangle 30"/>
            <p:cNvSpPr/>
            <p:nvPr/>
          </p:nvSpPr>
          <p:spPr>
            <a:xfrm>
              <a:off x="8859553" y="2293073"/>
              <a:ext cx="807193" cy="365480"/>
            </a:xfrm>
            <a:prstGeom prst="rect">
              <a:avLst/>
            </a:prstGeom>
          </p:spPr>
          <p:txBody>
            <a:bodyPr tIns="0" bIns="0" anchor="ctr" anchorCtr="0">
              <a:noAutofit/>
            </a:bodyPr>
            <a:lstStyle/>
            <a:p>
              <a:pPr algn="ctr"/>
              <a:r>
                <a:rPr lang="en-GB" sz="1100" dirty="0">
                  <a:solidFill>
                    <a:schemeClr val="bg1"/>
                  </a:solidFill>
                </a:rPr>
                <a:t>33.3%</a:t>
              </a:r>
            </a:p>
          </p:txBody>
        </p:sp>
        <p:sp>
          <p:nvSpPr>
            <p:cNvPr id="32" name="Rectangle 31"/>
            <p:cNvSpPr/>
            <p:nvPr/>
          </p:nvSpPr>
          <p:spPr>
            <a:xfrm>
              <a:off x="7504937" y="2661317"/>
              <a:ext cx="823006" cy="365479"/>
            </a:xfrm>
            <a:prstGeom prst="rect">
              <a:avLst/>
            </a:prstGeom>
          </p:spPr>
          <p:txBody>
            <a:bodyPr tIns="0" bIns="0" anchor="ctr" anchorCtr="0">
              <a:noAutofit/>
            </a:bodyPr>
            <a:lstStyle/>
            <a:p>
              <a:pPr algn="ctr"/>
              <a:r>
                <a:rPr lang="en-GB" sz="1100" dirty="0">
                  <a:solidFill>
                    <a:schemeClr val="bg1"/>
                  </a:solidFill>
                </a:rPr>
                <a:t>28.9%</a:t>
              </a:r>
            </a:p>
          </p:txBody>
        </p:sp>
        <p:sp>
          <p:nvSpPr>
            <p:cNvPr id="33" name="Rectangle 32"/>
            <p:cNvSpPr/>
            <p:nvPr/>
          </p:nvSpPr>
          <p:spPr>
            <a:xfrm>
              <a:off x="6142629" y="2978777"/>
              <a:ext cx="751289" cy="365480"/>
            </a:xfrm>
            <a:prstGeom prst="rect">
              <a:avLst/>
            </a:prstGeom>
          </p:spPr>
          <p:txBody>
            <a:bodyPr tIns="0" bIns="0" anchor="ctr" anchorCtr="0">
              <a:noAutofit/>
            </a:bodyPr>
            <a:lstStyle/>
            <a:p>
              <a:pPr algn="ctr"/>
              <a:r>
                <a:rPr lang="en-GB" sz="1100" dirty="0">
                  <a:solidFill>
                    <a:schemeClr val="bg1"/>
                  </a:solidFill>
                </a:rPr>
                <a:t>25.2%</a:t>
              </a:r>
            </a:p>
          </p:txBody>
        </p:sp>
        <p:sp>
          <p:nvSpPr>
            <p:cNvPr id="34" name="Rectangle 33"/>
            <p:cNvSpPr/>
            <p:nvPr/>
          </p:nvSpPr>
          <p:spPr>
            <a:xfrm>
              <a:off x="4772811" y="3232058"/>
              <a:ext cx="781303" cy="365479"/>
            </a:xfrm>
            <a:prstGeom prst="rect">
              <a:avLst/>
            </a:prstGeom>
          </p:spPr>
          <p:txBody>
            <a:bodyPr tIns="0" bIns="0" anchor="ctr" anchorCtr="0">
              <a:noAutofit/>
            </a:bodyPr>
            <a:lstStyle/>
            <a:p>
              <a:pPr algn="ctr"/>
              <a:r>
                <a:rPr lang="en-GB" sz="1100" dirty="0">
                  <a:solidFill>
                    <a:schemeClr val="bg1"/>
                  </a:solidFill>
                </a:rPr>
                <a:t>21.9%</a:t>
              </a:r>
            </a:p>
          </p:txBody>
        </p:sp>
        <p:sp>
          <p:nvSpPr>
            <p:cNvPr id="35" name="Rectangle 34"/>
            <p:cNvSpPr/>
            <p:nvPr/>
          </p:nvSpPr>
          <p:spPr>
            <a:xfrm>
              <a:off x="705205" y="4057936"/>
              <a:ext cx="714197" cy="365479"/>
            </a:xfrm>
            <a:prstGeom prst="rect">
              <a:avLst/>
            </a:prstGeom>
          </p:spPr>
          <p:txBody>
            <a:bodyPr tIns="0" bIns="0" anchor="ctr" anchorCtr="0">
              <a:noAutofit/>
            </a:bodyPr>
            <a:lstStyle/>
            <a:p>
              <a:pPr algn="ctr"/>
              <a:r>
                <a:rPr lang="en-GB" sz="1100" dirty="0">
                  <a:solidFill>
                    <a:schemeClr val="bg1"/>
                  </a:solidFill>
                </a:rPr>
                <a:t>12.0%</a:t>
              </a:r>
            </a:p>
          </p:txBody>
        </p:sp>
        <p:sp>
          <p:nvSpPr>
            <p:cNvPr id="47" name="Rectangle 46"/>
            <p:cNvSpPr/>
            <p:nvPr/>
          </p:nvSpPr>
          <p:spPr>
            <a:xfrm>
              <a:off x="3379378" y="3259715"/>
              <a:ext cx="831675" cy="365479"/>
            </a:xfrm>
            <a:prstGeom prst="rect">
              <a:avLst/>
            </a:prstGeom>
          </p:spPr>
          <p:txBody>
            <a:bodyPr tIns="0" bIns="0" anchor="ctr" anchorCtr="0">
              <a:noAutofit/>
            </a:bodyPr>
            <a:lstStyle/>
            <a:p>
              <a:pPr algn="ctr"/>
              <a:r>
                <a:rPr lang="en-GB" sz="1100" dirty="0">
                  <a:solidFill>
                    <a:schemeClr val="bg1"/>
                  </a:solidFill>
                </a:rPr>
                <a:t>21.6%</a:t>
              </a:r>
            </a:p>
          </p:txBody>
        </p:sp>
        <p:sp>
          <p:nvSpPr>
            <p:cNvPr id="50" name="Rectangle 49"/>
            <p:cNvSpPr/>
            <p:nvPr/>
          </p:nvSpPr>
          <p:spPr>
            <a:xfrm>
              <a:off x="2035373" y="3277358"/>
              <a:ext cx="730210" cy="365479"/>
            </a:xfrm>
            <a:prstGeom prst="rect">
              <a:avLst/>
            </a:prstGeom>
          </p:spPr>
          <p:txBody>
            <a:bodyPr tIns="0" bIns="0" anchor="ctr" anchorCtr="0">
              <a:noAutofit/>
            </a:bodyPr>
            <a:lstStyle/>
            <a:p>
              <a:pPr algn="ctr"/>
              <a:r>
                <a:rPr lang="en-GB" sz="1100" dirty="0">
                  <a:solidFill>
                    <a:schemeClr val="bg1"/>
                  </a:solidFill>
                </a:rPr>
                <a:t>21.0%</a:t>
              </a:r>
            </a:p>
          </p:txBody>
        </p:sp>
        <p:sp>
          <p:nvSpPr>
            <p:cNvPr id="68" name="Rectangle 67"/>
            <p:cNvSpPr/>
            <p:nvPr/>
          </p:nvSpPr>
          <p:spPr>
            <a:xfrm>
              <a:off x="1061404" y="4292316"/>
              <a:ext cx="730210" cy="365479"/>
            </a:xfrm>
            <a:prstGeom prst="rect">
              <a:avLst/>
            </a:prstGeom>
          </p:spPr>
          <p:txBody>
            <a:bodyPr tIns="0" bIns="0" anchor="ctr" anchorCtr="0">
              <a:noAutofit/>
            </a:bodyPr>
            <a:lstStyle/>
            <a:p>
              <a:pPr algn="ctr"/>
              <a:r>
                <a:rPr lang="en-GB" sz="1100" dirty="0">
                  <a:solidFill>
                    <a:schemeClr val="bg1"/>
                  </a:solidFill>
                </a:rPr>
                <a:t>9.4%</a:t>
              </a:r>
            </a:p>
          </p:txBody>
        </p:sp>
        <p:sp>
          <p:nvSpPr>
            <p:cNvPr id="69" name="Rectangle 68"/>
            <p:cNvSpPr/>
            <p:nvPr/>
          </p:nvSpPr>
          <p:spPr>
            <a:xfrm>
              <a:off x="10637853" y="2301413"/>
              <a:ext cx="730210" cy="365479"/>
            </a:xfrm>
            <a:prstGeom prst="rect">
              <a:avLst/>
            </a:prstGeom>
          </p:spPr>
          <p:txBody>
            <a:bodyPr tIns="0" bIns="0" anchor="ctr" anchorCtr="0">
              <a:noAutofit/>
            </a:bodyPr>
            <a:lstStyle/>
            <a:p>
              <a:pPr algn="ctr"/>
              <a:r>
                <a:rPr lang="en-GB" sz="1100" dirty="0">
                  <a:solidFill>
                    <a:schemeClr val="bg1"/>
                  </a:solidFill>
                </a:rPr>
                <a:t>33.5%</a:t>
              </a:r>
            </a:p>
          </p:txBody>
        </p:sp>
        <p:sp>
          <p:nvSpPr>
            <p:cNvPr id="70" name="Rectangle 69"/>
            <p:cNvSpPr/>
            <p:nvPr/>
          </p:nvSpPr>
          <p:spPr>
            <a:xfrm>
              <a:off x="6543112" y="4516805"/>
              <a:ext cx="730210" cy="365479"/>
            </a:xfrm>
            <a:prstGeom prst="rect">
              <a:avLst/>
            </a:prstGeom>
          </p:spPr>
          <p:txBody>
            <a:bodyPr tIns="0" bIns="0" anchor="ctr" anchorCtr="0">
              <a:noAutofit/>
            </a:bodyPr>
            <a:lstStyle/>
            <a:p>
              <a:pPr algn="ctr"/>
              <a:r>
                <a:rPr lang="en-GB" sz="1100" dirty="0">
                  <a:solidFill>
                    <a:schemeClr val="bg1"/>
                  </a:solidFill>
                </a:rPr>
                <a:t>6.7%</a:t>
              </a:r>
            </a:p>
          </p:txBody>
        </p:sp>
        <p:sp>
          <p:nvSpPr>
            <p:cNvPr id="71" name="Rectangle 70"/>
            <p:cNvSpPr/>
            <p:nvPr/>
          </p:nvSpPr>
          <p:spPr>
            <a:xfrm>
              <a:off x="5158587" y="4545734"/>
              <a:ext cx="730210" cy="365479"/>
            </a:xfrm>
            <a:prstGeom prst="rect">
              <a:avLst/>
            </a:prstGeom>
          </p:spPr>
          <p:txBody>
            <a:bodyPr tIns="0" bIns="0" anchor="ctr" anchorCtr="0">
              <a:noAutofit/>
            </a:bodyPr>
            <a:lstStyle/>
            <a:p>
              <a:pPr algn="ctr"/>
              <a:r>
                <a:rPr lang="en-GB" sz="1100" dirty="0">
                  <a:solidFill>
                    <a:schemeClr val="bg1"/>
                  </a:solidFill>
                </a:rPr>
                <a:t>6.4%</a:t>
              </a:r>
            </a:p>
          </p:txBody>
        </p:sp>
        <p:sp>
          <p:nvSpPr>
            <p:cNvPr id="72" name="Rectangle 71"/>
            <p:cNvSpPr/>
            <p:nvPr/>
          </p:nvSpPr>
          <p:spPr>
            <a:xfrm>
              <a:off x="9284078" y="2041240"/>
              <a:ext cx="730210" cy="365479"/>
            </a:xfrm>
            <a:prstGeom prst="rect">
              <a:avLst/>
            </a:prstGeom>
          </p:spPr>
          <p:txBody>
            <a:bodyPr tIns="0" bIns="0" anchor="ctr" anchorCtr="0">
              <a:noAutofit/>
            </a:bodyPr>
            <a:lstStyle/>
            <a:p>
              <a:pPr algn="ctr"/>
              <a:r>
                <a:rPr lang="en-GB" sz="1100" dirty="0">
                  <a:solidFill>
                    <a:schemeClr val="bg1"/>
                  </a:solidFill>
                </a:rPr>
                <a:t>36.5%</a:t>
              </a:r>
            </a:p>
          </p:txBody>
        </p:sp>
        <p:sp>
          <p:nvSpPr>
            <p:cNvPr id="73" name="Rectangle 72"/>
            <p:cNvSpPr/>
            <p:nvPr/>
          </p:nvSpPr>
          <p:spPr>
            <a:xfrm>
              <a:off x="2543081" y="3390592"/>
              <a:ext cx="580445" cy="542788"/>
            </a:xfrm>
            <a:prstGeom prst="rect">
              <a:avLst/>
            </a:prstGeom>
          </p:spPr>
          <p:txBody>
            <a:bodyPr tIns="0" bIns="0" anchor="ctr" anchorCtr="0">
              <a:noAutofit/>
            </a:bodyPr>
            <a:lstStyle/>
            <a:p>
              <a:pPr algn="ctr"/>
              <a:r>
                <a:rPr lang="en-GB" sz="1100" dirty="0">
                  <a:solidFill>
                    <a:schemeClr val="bg1"/>
                  </a:solidFill>
                </a:rPr>
                <a:t>20.0%</a:t>
              </a:r>
            </a:p>
          </p:txBody>
        </p:sp>
        <p:sp>
          <p:nvSpPr>
            <p:cNvPr id="74" name="Rectangle 73"/>
            <p:cNvSpPr/>
            <p:nvPr/>
          </p:nvSpPr>
          <p:spPr>
            <a:xfrm>
              <a:off x="3870903" y="4575269"/>
              <a:ext cx="609554" cy="365479"/>
            </a:xfrm>
            <a:prstGeom prst="rect">
              <a:avLst/>
            </a:prstGeom>
          </p:spPr>
          <p:txBody>
            <a:bodyPr tIns="0" bIns="0" anchor="ctr" anchorCtr="0">
              <a:noAutofit/>
            </a:bodyPr>
            <a:lstStyle/>
            <a:p>
              <a:pPr algn="ctr"/>
              <a:r>
                <a:rPr lang="en-GB" sz="1100" dirty="0">
                  <a:solidFill>
                    <a:schemeClr val="bg1"/>
                  </a:solidFill>
                </a:rPr>
                <a:t>5.9%</a:t>
              </a:r>
            </a:p>
          </p:txBody>
        </p:sp>
        <p:sp>
          <p:nvSpPr>
            <p:cNvPr id="75" name="Rectangle 74"/>
            <p:cNvSpPr/>
            <p:nvPr/>
          </p:nvSpPr>
          <p:spPr>
            <a:xfrm>
              <a:off x="7962764" y="4809472"/>
              <a:ext cx="609554" cy="365479"/>
            </a:xfrm>
            <a:prstGeom prst="rect">
              <a:avLst/>
            </a:prstGeom>
          </p:spPr>
          <p:txBody>
            <a:bodyPr tIns="0" bIns="0" anchor="ctr" anchorCtr="0">
              <a:noAutofit/>
            </a:bodyPr>
            <a:lstStyle/>
            <a:p>
              <a:pPr algn="ctr"/>
              <a:r>
                <a:rPr lang="en-GB" sz="1100" dirty="0">
                  <a:solidFill>
                    <a:schemeClr val="bg1"/>
                  </a:solidFill>
                </a:rPr>
                <a:t>3.0%</a:t>
              </a:r>
            </a:p>
          </p:txBody>
        </p:sp>
        <p:sp>
          <p:nvSpPr>
            <p:cNvPr id="27" name="Rectangle 26"/>
            <p:cNvSpPr/>
            <p:nvPr/>
          </p:nvSpPr>
          <p:spPr>
            <a:xfrm>
              <a:off x="6187038" y="5452217"/>
              <a:ext cx="1055973" cy="420192"/>
            </a:xfrm>
            <a:prstGeom prst="rect">
              <a:avLst/>
            </a:prstGeom>
          </p:spPr>
          <p:txBody>
            <a:bodyPr tIns="0" bIns="0" anchor="t" anchorCtr="0">
              <a:noAutofit/>
            </a:bodyPr>
            <a:lstStyle/>
            <a:p>
              <a:pPr algn="ctr"/>
              <a:r>
                <a:rPr lang="en-GB" sz="1050" dirty="0">
                  <a:solidFill>
                    <a:schemeClr val="bg1"/>
                  </a:solidFill>
                </a:rPr>
                <a:t>Clinical depression</a:t>
              </a:r>
              <a:r>
                <a:rPr lang="en-GB" sz="1050" baseline="30000" dirty="0">
                  <a:solidFill>
                    <a:schemeClr val="bg1"/>
                  </a:solidFill>
                </a:rPr>
                <a:t>7</a:t>
              </a:r>
            </a:p>
          </p:txBody>
        </p:sp>
        <p:cxnSp>
          <p:nvCxnSpPr>
            <p:cNvPr id="88" name="Straight Connector 87"/>
            <p:cNvCxnSpPr/>
            <p:nvPr/>
          </p:nvCxnSpPr>
          <p:spPr>
            <a:xfrm flipH="1">
              <a:off x="1" y="5419844"/>
              <a:ext cx="1219199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7" name="Freeform 89">
            <a:extLst>
              <a:ext uri="{FF2B5EF4-FFF2-40B4-BE49-F238E27FC236}">
                <a16:creationId xmlns:a16="http://schemas.microsoft.com/office/drawing/2014/main" id="{7B213F20-0270-484C-908E-3B8A80B1EB75}"/>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sp>
        <p:nvSpPr>
          <p:cNvPr id="78" name="Freeform 80">
            <a:extLst>
              <a:ext uri="{FF2B5EF4-FFF2-40B4-BE49-F238E27FC236}">
                <a16:creationId xmlns:a16="http://schemas.microsoft.com/office/drawing/2014/main" id="{1AB667A2-8A33-4098-850D-66685F76BEBB}"/>
              </a:ext>
            </a:extLst>
          </p:cNvPr>
          <p:cNvSpPr/>
          <p:nvPr/>
        </p:nvSpPr>
        <p:spPr>
          <a:xfrm>
            <a:off x="194604" y="954602"/>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rgbClr val="002060"/>
                </a:solidFill>
              </a:rPr>
              <a:t>Comorbidities can increase the mortality risk in patients with PAH</a:t>
            </a:r>
            <a:r>
              <a:rPr lang="en-GB" sz="1400" baseline="30000" dirty="0">
                <a:solidFill>
                  <a:srgbClr val="002060"/>
                </a:solidFill>
              </a:rPr>
              <a:t>2</a:t>
            </a:r>
          </a:p>
        </p:txBody>
      </p:sp>
    </p:spTree>
    <p:extLst>
      <p:ext uri="{BB962C8B-B14F-4D97-AF65-F5344CB8AC3E}">
        <p14:creationId xmlns:p14="http://schemas.microsoft.com/office/powerpoint/2010/main" val="1743557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208147"/>
            <a:ext cx="12192000" cy="46014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6" name="Text Placeholder 25"/>
          <p:cNvSpPr>
            <a:spLocks noGrp="1"/>
          </p:cNvSpPr>
          <p:nvPr>
            <p:ph type="body" sz="quarter" idx="16"/>
          </p:nvPr>
        </p:nvSpPr>
        <p:spPr/>
        <p:txBody>
          <a:bodyPr/>
          <a:lstStyle/>
          <a:p>
            <a:r>
              <a:rPr lang="en-GB" b="1" dirty="0">
                <a:solidFill>
                  <a:srgbClr val="002060"/>
                </a:solidFill>
              </a:rPr>
              <a:t>References</a:t>
            </a:r>
            <a:r>
              <a:rPr lang="en-GB" dirty="0">
                <a:solidFill>
                  <a:srgbClr val="002060"/>
                </a:solidFill>
              </a:rPr>
              <a:t>: </a:t>
            </a:r>
            <a:r>
              <a:rPr lang="en-GB" b="1" dirty="0">
                <a:solidFill>
                  <a:srgbClr val="002060"/>
                </a:solidFill>
              </a:rPr>
              <a:t>1</a:t>
            </a:r>
            <a:r>
              <a:rPr lang="en-GB" dirty="0">
                <a:solidFill>
                  <a:srgbClr val="002060"/>
                </a:solidFill>
              </a:rPr>
              <a:t>. </a:t>
            </a:r>
            <a:r>
              <a:rPr lang="fr-FR" dirty="0">
                <a:solidFill>
                  <a:srgbClr val="002060"/>
                </a:solidFill>
              </a:rPr>
              <a:t>Lai et al. Circ Res. 2014;115(1):115-30.</a:t>
            </a:r>
          </a:p>
        </p:txBody>
      </p:sp>
      <p:grpSp>
        <p:nvGrpSpPr>
          <p:cNvPr id="8" name="Group 7">
            <a:extLst>
              <a:ext uri="{FF2B5EF4-FFF2-40B4-BE49-F238E27FC236}">
                <a16:creationId xmlns:a16="http://schemas.microsoft.com/office/drawing/2014/main" id="{B31154E1-C7BC-4BC4-8F7C-3E32927A1B25}"/>
              </a:ext>
            </a:extLst>
          </p:cNvPr>
          <p:cNvGrpSpPr/>
          <p:nvPr/>
        </p:nvGrpSpPr>
        <p:grpSpPr>
          <a:xfrm>
            <a:off x="0" y="1560994"/>
            <a:ext cx="12192000" cy="695214"/>
            <a:chOff x="0" y="1828204"/>
            <a:chExt cx="12192000" cy="695214"/>
          </a:xfrm>
        </p:grpSpPr>
        <p:cxnSp>
          <p:nvCxnSpPr>
            <p:cNvPr id="7" name="Straight Connector 6"/>
            <p:cNvCxnSpPr/>
            <p:nvPr/>
          </p:nvCxnSpPr>
          <p:spPr>
            <a:xfrm>
              <a:off x="0" y="2147080"/>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4A1A26F-1183-447B-B90D-C4FCDF242091}"/>
                </a:ext>
              </a:extLst>
            </p:cNvPr>
            <p:cNvGrpSpPr/>
            <p:nvPr/>
          </p:nvGrpSpPr>
          <p:grpSpPr>
            <a:xfrm>
              <a:off x="276133" y="1828204"/>
              <a:ext cx="5499643" cy="688975"/>
              <a:chOff x="276133" y="1828204"/>
              <a:chExt cx="5499643" cy="688975"/>
            </a:xfrm>
          </p:grpSpPr>
          <p:sp>
            <p:nvSpPr>
              <p:cNvPr id="109" name="Rectangle 5"/>
              <p:cNvSpPr>
                <a:spLocks noChangeArrowheads="1"/>
              </p:cNvSpPr>
              <p:nvPr/>
            </p:nvSpPr>
            <p:spPr bwMode="auto">
              <a:xfrm flipV="1">
                <a:off x="276133" y="1828204"/>
                <a:ext cx="5413467" cy="688975"/>
              </a:xfrm>
              <a:prstGeom prst="snip1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6" name="TextBox 75"/>
              <p:cNvSpPr txBox="1"/>
              <p:nvPr/>
            </p:nvSpPr>
            <p:spPr>
              <a:xfrm>
                <a:off x="421086" y="1976903"/>
                <a:ext cx="5354690" cy="440132"/>
              </a:xfrm>
              <a:prstGeom prst="rect">
                <a:avLst/>
              </a:prstGeom>
              <a:noFill/>
            </p:spPr>
            <p:txBody>
              <a:bodyPr wrap="square" lIns="0" tIns="0" rIns="0" bIns="0" rtlCol="0" anchor="t" anchorCtr="0">
                <a:noAutofit/>
              </a:bodyPr>
              <a:lstStyle/>
              <a:p>
                <a:r>
                  <a:rPr lang="en-GB" sz="1400" dirty="0">
                    <a:solidFill>
                      <a:srgbClr val="002060"/>
                    </a:solidFill>
                    <a:latin typeface="Arial" panose="020B0604020202020204" pitchFamily="34" charset="0"/>
                    <a:cs typeface="Arial" panose="020B0604020202020204" pitchFamily="34" charset="0"/>
                  </a:rPr>
                  <a:t>In PAH, blood vessels gradually narrow resulting in the obstruction of blood flow, and increasing the workload of the right ventricle</a:t>
                </a:r>
                <a:r>
                  <a:rPr lang="en-GB" sz="1400" baseline="30000" dirty="0">
                    <a:solidFill>
                      <a:srgbClr val="002060"/>
                    </a:solidFill>
                    <a:latin typeface="Arial" panose="020B0604020202020204" pitchFamily="34" charset="0"/>
                    <a:cs typeface="Arial" panose="020B0604020202020204" pitchFamily="34" charset="0"/>
                  </a:rPr>
                  <a:t>1</a:t>
                </a:r>
                <a:r>
                  <a:rPr lang="en-GB" sz="1400" dirty="0">
                    <a:solidFill>
                      <a:srgbClr val="002060"/>
                    </a:solidFill>
                    <a:latin typeface="Arial" panose="020B0604020202020204" pitchFamily="34" charset="0"/>
                    <a:cs typeface="Arial" panose="020B0604020202020204" pitchFamily="34" charset="0"/>
                  </a:rPr>
                  <a:t> </a:t>
                </a:r>
                <a:endParaRPr lang="en-GB" sz="1400" dirty="0">
                  <a:solidFill>
                    <a:srgbClr val="002060"/>
                  </a:solidFill>
                </a:endParaRPr>
              </a:p>
            </p:txBody>
          </p:sp>
        </p:grpSp>
        <p:grpSp>
          <p:nvGrpSpPr>
            <p:cNvPr id="2" name="Group 1">
              <a:extLst>
                <a:ext uri="{FF2B5EF4-FFF2-40B4-BE49-F238E27FC236}">
                  <a16:creationId xmlns:a16="http://schemas.microsoft.com/office/drawing/2014/main" id="{76590E7A-037A-4A22-BE69-A8BC7613FB1E}"/>
                </a:ext>
              </a:extLst>
            </p:cNvPr>
            <p:cNvGrpSpPr/>
            <p:nvPr/>
          </p:nvGrpSpPr>
          <p:grpSpPr>
            <a:xfrm>
              <a:off x="6113254" y="1834443"/>
              <a:ext cx="5413467" cy="688975"/>
              <a:chOff x="6113254" y="1834443"/>
              <a:chExt cx="5413467" cy="688975"/>
            </a:xfrm>
          </p:grpSpPr>
          <p:sp>
            <p:nvSpPr>
              <p:cNvPr id="131" name="Rectangle 5"/>
              <p:cNvSpPr>
                <a:spLocks noChangeArrowheads="1"/>
              </p:cNvSpPr>
              <p:nvPr/>
            </p:nvSpPr>
            <p:spPr bwMode="auto">
              <a:xfrm flipV="1">
                <a:off x="6113254" y="1834443"/>
                <a:ext cx="5413467" cy="688975"/>
              </a:xfrm>
              <a:prstGeom prst="snip1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7" name="TextBox 76"/>
              <p:cNvSpPr txBox="1"/>
              <p:nvPr/>
            </p:nvSpPr>
            <p:spPr>
              <a:xfrm>
                <a:off x="6287911" y="1969056"/>
                <a:ext cx="5238810" cy="396192"/>
              </a:xfrm>
              <a:prstGeom prst="rect">
                <a:avLst/>
              </a:prstGeom>
              <a:noFill/>
            </p:spPr>
            <p:txBody>
              <a:bodyPr wrap="square" lIns="0" tIns="0" rIns="0" bIns="0" rtlCol="0" anchor="t" anchorCtr="0">
                <a:noAutofit/>
              </a:bodyPr>
              <a:lstStyle/>
              <a:p>
                <a:r>
                  <a:rPr lang="en-GB" sz="1400" dirty="0">
                    <a:solidFill>
                      <a:srgbClr val="002060"/>
                    </a:solidFill>
                    <a:latin typeface="Arial" panose="020B0604020202020204" pitchFamily="34" charset="0"/>
                    <a:cs typeface="Arial" panose="020B0604020202020204" pitchFamily="34" charset="0"/>
                  </a:rPr>
                  <a:t>These changes will result in right ventricular dysfunction and ultimately right-sided heart failure and death</a:t>
                </a:r>
                <a:r>
                  <a:rPr lang="en-GB" sz="1400" baseline="30000" dirty="0">
                    <a:solidFill>
                      <a:srgbClr val="002060"/>
                    </a:solidFill>
                    <a:latin typeface="Arial" panose="020B0604020202020204" pitchFamily="34" charset="0"/>
                    <a:cs typeface="Arial" panose="020B0604020202020204" pitchFamily="34" charset="0"/>
                  </a:rPr>
                  <a:t>1</a:t>
                </a:r>
                <a:endParaRPr lang="en-GB" sz="1400" baseline="30000" dirty="0">
                  <a:solidFill>
                    <a:srgbClr val="002060"/>
                  </a:solidFill>
                </a:endParaRPr>
              </a:p>
            </p:txBody>
          </p:sp>
        </p:grpSp>
      </p:grpSp>
      <p:grpSp>
        <p:nvGrpSpPr>
          <p:cNvPr id="5" name="Group 4">
            <a:extLst>
              <a:ext uri="{FF2B5EF4-FFF2-40B4-BE49-F238E27FC236}">
                <a16:creationId xmlns:a16="http://schemas.microsoft.com/office/drawing/2014/main" id="{66D3C0B2-8453-4488-A89C-8C8E07E4596B}"/>
              </a:ext>
            </a:extLst>
          </p:cNvPr>
          <p:cNvGrpSpPr/>
          <p:nvPr/>
        </p:nvGrpSpPr>
        <p:grpSpPr>
          <a:xfrm>
            <a:off x="931155" y="2537508"/>
            <a:ext cx="10190752" cy="2650397"/>
            <a:chOff x="931155" y="2537508"/>
            <a:chExt cx="10190752" cy="2650397"/>
          </a:xfrm>
        </p:grpSpPr>
        <p:sp>
          <p:nvSpPr>
            <p:cNvPr id="177" name="Freeform 180"/>
            <p:cNvSpPr>
              <a:spLocks/>
            </p:cNvSpPr>
            <p:nvPr/>
          </p:nvSpPr>
          <p:spPr bwMode="auto">
            <a:xfrm rot="20485683">
              <a:off x="8085106" y="2537508"/>
              <a:ext cx="1424877" cy="2624540"/>
            </a:xfrm>
            <a:custGeom>
              <a:avLst/>
              <a:gdLst>
                <a:gd name="T0" fmla="*/ 31 w 265"/>
                <a:gd name="T1" fmla="*/ 57 h 488"/>
                <a:gd name="T2" fmla="*/ 43 w 265"/>
                <a:gd name="T3" fmla="*/ 173 h 488"/>
                <a:gd name="T4" fmla="*/ 62 w 265"/>
                <a:gd name="T5" fmla="*/ 165 h 488"/>
                <a:gd name="T6" fmla="*/ 96 w 265"/>
                <a:gd name="T7" fmla="*/ 144 h 488"/>
                <a:gd name="T8" fmla="*/ 108 w 265"/>
                <a:gd name="T9" fmla="*/ 136 h 488"/>
                <a:gd name="T10" fmla="*/ 97 w 265"/>
                <a:gd name="T11" fmla="*/ 147 h 488"/>
                <a:gd name="T12" fmla="*/ 94 w 265"/>
                <a:gd name="T13" fmla="*/ 166 h 488"/>
                <a:gd name="T14" fmla="*/ 118 w 265"/>
                <a:gd name="T15" fmla="*/ 158 h 488"/>
                <a:gd name="T16" fmla="*/ 129 w 265"/>
                <a:gd name="T17" fmla="*/ 165 h 488"/>
                <a:gd name="T18" fmla="*/ 101 w 265"/>
                <a:gd name="T19" fmla="*/ 168 h 488"/>
                <a:gd name="T20" fmla="*/ 71 w 265"/>
                <a:gd name="T21" fmla="*/ 182 h 488"/>
                <a:gd name="T22" fmla="*/ 93 w 265"/>
                <a:gd name="T23" fmla="*/ 187 h 488"/>
                <a:gd name="T24" fmla="*/ 94 w 265"/>
                <a:gd name="T25" fmla="*/ 194 h 488"/>
                <a:gd name="T26" fmla="*/ 88 w 265"/>
                <a:gd name="T27" fmla="*/ 192 h 488"/>
                <a:gd name="T28" fmla="*/ 84 w 265"/>
                <a:gd name="T29" fmla="*/ 191 h 488"/>
                <a:gd name="T30" fmla="*/ 49 w 265"/>
                <a:gd name="T31" fmla="*/ 176 h 488"/>
                <a:gd name="T32" fmla="*/ 81 w 265"/>
                <a:gd name="T33" fmla="*/ 229 h 488"/>
                <a:gd name="T34" fmla="*/ 103 w 265"/>
                <a:gd name="T35" fmla="*/ 228 h 488"/>
                <a:gd name="T36" fmla="*/ 98 w 265"/>
                <a:gd name="T37" fmla="*/ 243 h 488"/>
                <a:gd name="T38" fmla="*/ 70 w 265"/>
                <a:gd name="T39" fmla="*/ 232 h 488"/>
                <a:gd name="T40" fmla="*/ 92 w 265"/>
                <a:gd name="T41" fmla="*/ 256 h 488"/>
                <a:gd name="T42" fmla="*/ 133 w 265"/>
                <a:gd name="T43" fmla="*/ 253 h 488"/>
                <a:gd name="T44" fmla="*/ 157 w 265"/>
                <a:gd name="T45" fmla="*/ 238 h 488"/>
                <a:gd name="T46" fmla="*/ 164 w 265"/>
                <a:gd name="T47" fmla="*/ 255 h 488"/>
                <a:gd name="T48" fmla="*/ 99 w 265"/>
                <a:gd name="T49" fmla="*/ 261 h 488"/>
                <a:gd name="T50" fmla="*/ 161 w 265"/>
                <a:gd name="T51" fmla="*/ 270 h 488"/>
                <a:gd name="T52" fmla="*/ 142 w 265"/>
                <a:gd name="T53" fmla="*/ 281 h 488"/>
                <a:gd name="T54" fmla="*/ 134 w 265"/>
                <a:gd name="T55" fmla="*/ 277 h 488"/>
                <a:gd name="T56" fmla="*/ 92 w 265"/>
                <a:gd name="T57" fmla="*/ 262 h 488"/>
                <a:gd name="T58" fmla="*/ 121 w 265"/>
                <a:gd name="T59" fmla="*/ 293 h 488"/>
                <a:gd name="T60" fmla="*/ 98 w 265"/>
                <a:gd name="T61" fmla="*/ 279 h 488"/>
                <a:gd name="T62" fmla="*/ 114 w 265"/>
                <a:gd name="T63" fmla="*/ 313 h 488"/>
                <a:gd name="T64" fmla="*/ 102 w 265"/>
                <a:gd name="T65" fmla="*/ 306 h 488"/>
                <a:gd name="T66" fmla="*/ 92 w 265"/>
                <a:gd name="T67" fmla="*/ 274 h 488"/>
                <a:gd name="T68" fmla="*/ 100 w 265"/>
                <a:gd name="T69" fmla="*/ 327 h 488"/>
                <a:gd name="T70" fmla="*/ 122 w 265"/>
                <a:gd name="T71" fmla="*/ 325 h 488"/>
                <a:gd name="T72" fmla="*/ 117 w 265"/>
                <a:gd name="T73" fmla="*/ 341 h 488"/>
                <a:gd name="T74" fmla="*/ 88 w 265"/>
                <a:gd name="T75" fmla="*/ 330 h 488"/>
                <a:gd name="T76" fmla="*/ 78 w 265"/>
                <a:gd name="T77" fmla="*/ 366 h 488"/>
                <a:gd name="T78" fmla="*/ 105 w 265"/>
                <a:gd name="T79" fmla="*/ 413 h 488"/>
                <a:gd name="T80" fmla="*/ 90 w 265"/>
                <a:gd name="T81" fmla="*/ 400 h 488"/>
                <a:gd name="T82" fmla="*/ 77 w 265"/>
                <a:gd name="T83" fmla="*/ 383 h 488"/>
                <a:gd name="T84" fmla="*/ 73 w 265"/>
                <a:gd name="T85" fmla="*/ 402 h 488"/>
                <a:gd name="T86" fmla="*/ 80 w 265"/>
                <a:gd name="T87" fmla="*/ 433 h 488"/>
                <a:gd name="T88" fmla="*/ 63 w 265"/>
                <a:gd name="T89" fmla="*/ 440 h 488"/>
                <a:gd name="T90" fmla="*/ 64 w 265"/>
                <a:gd name="T91" fmla="*/ 393 h 488"/>
                <a:gd name="T92" fmla="*/ 45 w 265"/>
                <a:gd name="T93" fmla="*/ 426 h 488"/>
                <a:gd name="T94" fmla="*/ 62 w 265"/>
                <a:gd name="T95" fmla="*/ 390 h 488"/>
                <a:gd name="T96" fmla="*/ 78 w 265"/>
                <a:gd name="T97" fmla="*/ 338 h 488"/>
                <a:gd name="T98" fmla="*/ 8 w 265"/>
                <a:gd name="T99" fmla="*/ 249 h 488"/>
                <a:gd name="T100" fmla="*/ 222 w 265"/>
                <a:gd name="T101" fmla="*/ 23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488">
                  <a:moveTo>
                    <a:pt x="222" y="234"/>
                  </a:moveTo>
                  <a:cubicBezTo>
                    <a:pt x="216" y="224"/>
                    <a:pt x="177" y="132"/>
                    <a:pt x="170" y="116"/>
                  </a:cubicBezTo>
                  <a:cubicBezTo>
                    <a:pt x="164" y="100"/>
                    <a:pt x="111" y="34"/>
                    <a:pt x="81" y="17"/>
                  </a:cubicBezTo>
                  <a:cubicBezTo>
                    <a:pt x="51" y="0"/>
                    <a:pt x="36" y="42"/>
                    <a:pt x="31" y="57"/>
                  </a:cubicBezTo>
                  <a:cubicBezTo>
                    <a:pt x="25" y="73"/>
                    <a:pt x="23" y="105"/>
                    <a:pt x="23" y="105"/>
                  </a:cubicBezTo>
                  <a:cubicBezTo>
                    <a:pt x="23" y="111"/>
                    <a:pt x="21" y="130"/>
                    <a:pt x="19" y="152"/>
                  </a:cubicBezTo>
                  <a:cubicBezTo>
                    <a:pt x="26" y="160"/>
                    <a:pt x="26" y="167"/>
                    <a:pt x="34" y="170"/>
                  </a:cubicBezTo>
                  <a:cubicBezTo>
                    <a:pt x="43" y="173"/>
                    <a:pt x="43" y="173"/>
                    <a:pt x="43" y="173"/>
                  </a:cubicBezTo>
                  <a:cubicBezTo>
                    <a:pt x="47" y="171"/>
                    <a:pt x="52" y="169"/>
                    <a:pt x="57" y="167"/>
                  </a:cubicBezTo>
                  <a:cubicBezTo>
                    <a:pt x="57" y="167"/>
                    <a:pt x="58" y="167"/>
                    <a:pt x="58" y="167"/>
                  </a:cubicBezTo>
                  <a:cubicBezTo>
                    <a:pt x="58" y="167"/>
                    <a:pt x="59" y="167"/>
                    <a:pt x="59" y="167"/>
                  </a:cubicBezTo>
                  <a:cubicBezTo>
                    <a:pt x="60" y="166"/>
                    <a:pt x="61" y="166"/>
                    <a:pt x="62" y="165"/>
                  </a:cubicBezTo>
                  <a:cubicBezTo>
                    <a:pt x="69" y="162"/>
                    <a:pt x="76" y="158"/>
                    <a:pt x="83" y="154"/>
                  </a:cubicBezTo>
                  <a:cubicBezTo>
                    <a:pt x="87" y="151"/>
                    <a:pt x="91" y="148"/>
                    <a:pt x="94" y="145"/>
                  </a:cubicBezTo>
                  <a:cubicBezTo>
                    <a:pt x="94" y="145"/>
                    <a:pt x="95" y="144"/>
                    <a:pt x="95" y="144"/>
                  </a:cubicBezTo>
                  <a:cubicBezTo>
                    <a:pt x="95" y="144"/>
                    <a:pt x="95" y="144"/>
                    <a:pt x="96" y="144"/>
                  </a:cubicBezTo>
                  <a:cubicBezTo>
                    <a:pt x="101" y="137"/>
                    <a:pt x="106" y="130"/>
                    <a:pt x="108" y="121"/>
                  </a:cubicBezTo>
                  <a:cubicBezTo>
                    <a:pt x="108" y="121"/>
                    <a:pt x="108" y="121"/>
                    <a:pt x="108" y="121"/>
                  </a:cubicBezTo>
                  <a:cubicBezTo>
                    <a:pt x="107" y="128"/>
                    <a:pt x="105" y="134"/>
                    <a:pt x="102" y="140"/>
                  </a:cubicBezTo>
                  <a:cubicBezTo>
                    <a:pt x="104" y="139"/>
                    <a:pt x="106" y="137"/>
                    <a:pt x="108" y="136"/>
                  </a:cubicBezTo>
                  <a:cubicBezTo>
                    <a:pt x="113" y="134"/>
                    <a:pt x="118" y="134"/>
                    <a:pt x="122" y="132"/>
                  </a:cubicBezTo>
                  <a:cubicBezTo>
                    <a:pt x="123" y="131"/>
                    <a:pt x="123" y="132"/>
                    <a:pt x="123" y="133"/>
                  </a:cubicBezTo>
                  <a:cubicBezTo>
                    <a:pt x="118" y="136"/>
                    <a:pt x="113" y="136"/>
                    <a:pt x="108" y="139"/>
                  </a:cubicBezTo>
                  <a:cubicBezTo>
                    <a:pt x="105" y="142"/>
                    <a:pt x="101" y="145"/>
                    <a:pt x="97" y="147"/>
                  </a:cubicBezTo>
                  <a:cubicBezTo>
                    <a:pt x="94" y="150"/>
                    <a:pt x="92" y="152"/>
                    <a:pt x="89" y="155"/>
                  </a:cubicBezTo>
                  <a:cubicBezTo>
                    <a:pt x="82" y="160"/>
                    <a:pt x="75" y="164"/>
                    <a:pt x="68" y="168"/>
                  </a:cubicBezTo>
                  <a:cubicBezTo>
                    <a:pt x="69" y="168"/>
                    <a:pt x="71" y="169"/>
                    <a:pt x="73" y="169"/>
                  </a:cubicBezTo>
                  <a:cubicBezTo>
                    <a:pt x="80" y="170"/>
                    <a:pt x="88" y="167"/>
                    <a:pt x="94" y="166"/>
                  </a:cubicBezTo>
                  <a:cubicBezTo>
                    <a:pt x="101" y="164"/>
                    <a:pt x="108" y="162"/>
                    <a:pt x="114" y="158"/>
                  </a:cubicBezTo>
                  <a:cubicBezTo>
                    <a:pt x="118" y="155"/>
                    <a:pt x="124" y="152"/>
                    <a:pt x="127" y="147"/>
                  </a:cubicBezTo>
                  <a:cubicBezTo>
                    <a:pt x="127" y="146"/>
                    <a:pt x="128" y="147"/>
                    <a:pt x="128" y="147"/>
                  </a:cubicBezTo>
                  <a:cubicBezTo>
                    <a:pt x="126" y="152"/>
                    <a:pt x="122" y="155"/>
                    <a:pt x="118" y="158"/>
                  </a:cubicBezTo>
                  <a:cubicBezTo>
                    <a:pt x="115" y="160"/>
                    <a:pt x="112" y="162"/>
                    <a:pt x="109" y="164"/>
                  </a:cubicBezTo>
                  <a:cubicBezTo>
                    <a:pt x="111" y="165"/>
                    <a:pt x="112" y="165"/>
                    <a:pt x="114" y="166"/>
                  </a:cubicBezTo>
                  <a:cubicBezTo>
                    <a:pt x="119" y="167"/>
                    <a:pt x="124" y="166"/>
                    <a:pt x="128" y="164"/>
                  </a:cubicBezTo>
                  <a:cubicBezTo>
                    <a:pt x="129" y="164"/>
                    <a:pt x="129" y="165"/>
                    <a:pt x="129" y="165"/>
                  </a:cubicBezTo>
                  <a:cubicBezTo>
                    <a:pt x="125" y="167"/>
                    <a:pt x="122" y="168"/>
                    <a:pt x="118" y="168"/>
                  </a:cubicBezTo>
                  <a:cubicBezTo>
                    <a:pt x="113" y="169"/>
                    <a:pt x="110" y="167"/>
                    <a:pt x="106" y="166"/>
                  </a:cubicBezTo>
                  <a:cubicBezTo>
                    <a:pt x="105" y="166"/>
                    <a:pt x="105" y="166"/>
                    <a:pt x="105" y="166"/>
                  </a:cubicBezTo>
                  <a:cubicBezTo>
                    <a:pt x="103" y="167"/>
                    <a:pt x="102" y="167"/>
                    <a:pt x="101" y="168"/>
                  </a:cubicBezTo>
                  <a:cubicBezTo>
                    <a:pt x="94" y="170"/>
                    <a:pt x="86" y="173"/>
                    <a:pt x="79" y="174"/>
                  </a:cubicBezTo>
                  <a:cubicBezTo>
                    <a:pt x="73" y="174"/>
                    <a:pt x="68" y="173"/>
                    <a:pt x="62" y="172"/>
                  </a:cubicBezTo>
                  <a:cubicBezTo>
                    <a:pt x="64" y="175"/>
                    <a:pt x="67" y="179"/>
                    <a:pt x="70" y="181"/>
                  </a:cubicBezTo>
                  <a:cubicBezTo>
                    <a:pt x="71" y="182"/>
                    <a:pt x="71" y="182"/>
                    <a:pt x="71" y="182"/>
                  </a:cubicBezTo>
                  <a:cubicBezTo>
                    <a:pt x="75" y="179"/>
                    <a:pt x="81" y="180"/>
                    <a:pt x="85" y="181"/>
                  </a:cubicBezTo>
                  <a:cubicBezTo>
                    <a:pt x="90" y="182"/>
                    <a:pt x="96" y="190"/>
                    <a:pt x="101" y="186"/>
                  </a:cubicBezTo>
                  <a:cubicBezTo>
                    <a:pt x="102" y="186"/>
                    <a:pt x="102" y="187"/>
                    <a:pt x="102" y="187"/>
                  </a:cubicBezTo>
                  <a:cubicBezTo>
                    <a:pt x="99" y="189"/>
                    <a:pt x="96" y="188"/>
                    <a:pt x="93" y="187"/>
                  </a:cubicBezTo>
                  <a:cubicBezTo>
                    <a:pt x="90" y="186"/>
                    <a:pt x="88" y="184"/>
                    <a:pt x="86" y="183"/>
                  </a:cubicBezTo>
                  <a:cubicBezTo>
                    <a:pt x="82" y="182"/>
                    <a:pt x="78" y="183"/>
                    <a:pt x="75" y="184"/>
                  </a:cubicBezTo>
                  <a:cubicBezTo>
                    <a:pt x="78" y="186"/>
                    <a:pt x="81" y="187"/>
                    <a:pt x="84" y="188"/>
                  </a:cubicBezTo>
                  <a:cubicBezTo>
                    <a:pt x="87" y="190"/>
                    <a:pt x="91" y="192"/>
                    <a:pt x="94" y="194"/>
                  </a:cubicBezTo>
                  <a:cubicBezTo>
                    <a:pt x="98" y="198"/>
                    <a:pt x="101" y="203"/>
                    <a:pt x="105" y="206"/>
                  </a:cubicBezTo>
                  <a:cubicBezTo>
                    <a:pt x="106" y="206"/>
                    <a:pt x="105" y="207"/>
                    <a:pt x="105" y="207"/>
                  </a:cubicBezTo>
                  <a:cubicBezTo>
                    <a:pt x="101" y="204"/>
                    <a:pt x="98" y="201"/>
                    <a:pt x="95" y="198"/>
                  </a:cubicBezTo>
                  <a:cubicBezTo>
                    <a:pt x="93" y="195"/>
                    <a:pt x="90" y="194"/>
                    <a:pt x="88" y="192"/>
                  </a:cubicBezTo>
                  <a:cubicBezTo>
                    <a:pt x="89" y="197"/>
                    <a:pt x="87" y="203"/>
                    <a:pt x="91" y="206"/>
                  </a:cubicBezTo>
                  <a:cubicBezTo>
                    <a:pt x="91" y="206"/>
                    <a:pt x="91" y="207"/>
                    <a:pt x="90" y="207"/>
                  </a:cubicBezTo>
                  <a:cubicBezTo>
                    <a:pt x="85" y="204"/>
                    <a:pt x="86" y="196"/>
                    <a:pt x="84" y="192"/>
                  </a:cubicBezTo>
                  <a:cubicBezTo>
                    <a:pt x="84" y="191"/>
                    <a:pt x="84" y="191"/>
                    <a:pt x="84" y="191"/>
                  </a:cubicBezTo>
                  <a:cubicBezTo>
                    <a:pt x="83" y="190"/>
                    <a:pt x="81" y="189"/>
                    <a:pt x="80" y="189"/>
                  </a:cubicBezTo>
                  <a:cubicBezTo>
                    <a:pt x="75" y="187"/>
                    <a:pt x="71" y="185"/>
                    <a:pt x="67" y="183"/>
                  </a:cubicBezTo>
                  <a:cubicBezTo>
                    <a:pt x="63" y="180"/>
                    <a:pt x="61" y="176"/>
                    <a:pt x="58" y="173"/>
                  </a:cubicBezTo>
                  <a:cubicBezTo>
                    <a:pt x="55" y="174"/>
                    <a:pt x="52" y="175"/>
                    <a:pt x="49" y="176"/>
                  </a:cubicBezTo>
                  <a:cubicBezTo>
                    <a:pt x="50" y="176"/>
                    <a:pt x="50" y="176"/>
                    <a:pt x="50" y="176"/>
                  </a:cubicBezTo>
                  <a:cubicBezTo>
                    <a:pt x="50" y="176"/>
                    <a:pt x="38" y="181"/>
                    <a:pt x="41" y="185"/>
                  </a:cubicBezTo>
                  <a:cubicBezTo>
                    <a:pt x="43" y="188"/>
                    <a:pt x="57" y="210"/>
                    <a:pt x="68" y="228"/>
                  </a:cubicBezTo>
                  <a:cubicBezTo>
                    <a:pt x="72" y="227"/>
                    <a:pt x="77" y="228"/>
                    <a:pt x="81" y="229"/>
                  </a:cubicBezTo>
                  <a:cubicBezTo>
                    <a:pt x="82" y="229"/>
                    <a:pt x="83" y="229"/>
                    <a:pt x="83" y="229"/>
                  </a:cubicBezTo>
                  <a:cubicBezTo>
                    <a:pt x="84" y="229"/>
                    <a:pt x="84" y="229"/>
                    <a:pt x="84" y="229"/>
                  </a:cubicBezTo>
                  <a:cubicBezTo>
                    <a:pt x="84" y="229"/>
                    <a:pt x="84" y="229"/>
                    <a:pt x="84" y="229"/>
                  </a:cubicBezTo>
                  <a:cubicBezTo>
                    <a:pt x="90" y="230"/>
                    <a:pt x="97" y="229"/>
                    <a:pt x="103" y="228"/>
                  </a:cubicBezTo>
                  <a:cubicBezTo>
                    <a:pt x="103" y="228"/>
                    <a:pt x="103" y="228"/>
                    <a:pt x="103" y="228"/>
                  </a:cubicBezTo>
                  <a:cubicBezTo>
                    <a:pt x="98" y="231"/>
                    <a:pt x="93" y="231"/>
                    <a:pt x="88" y="232"/>
                  </a:cubicBezTo>
                  <a:cubicBezTo>
                    <a:pt x="89" y="233"/>
                    <a:pt x="90" y="234"/>
                    <a:pt x="91" y="235"/>
                  </a:cubicBezTo>
                  <a:cubicBezTo>
                    <a:pt x="94" y="238"/>
                    <a:pt x="96" y="240"/>
                    <a:pt x="98" y="243"/>
                  </a:cubicBezTo>
                  <a:cubicBezTo>
                    <a:pt x="99" y="244"/>
                    <a:pt x="98" y="245"/>
                    <a:pt x="97" y="244"/>
                  </a:cubicBezTo>
                  <a:cubicBezTo>
                    <a:pt x="94" y="241"/>
                    <a:pt x="92" y="239"/>
                    <a:pt x="89" y="237"/>
                  </a:cubicBezTo>
                  <a:cubicBezTo>
                    <a:pt x="87" y="235"/>
                    <a:pt x="84" y="234"/>
                    <a:pt x="83" y="232"/>
                  </a:cubicBezTo>
                  <a:cubicBezTo>
                    <a:pt x="79" y="232"/>
                    <a:pt x="74" y="232"/>
                    <a:pt x="70" y="232"/>
                  </a:cubicBezTo>
                  <a:cubicBezTo>
                    <a:pt x="76" y="242"/>
                    <a:pt x="80" y="251"/>
                    <a:pt x="81" y="254"/>
                  </a:cubicBezTo>
                  <a:cubicBezTo>
                    <a:pt x="81" y="254"/>
                    <a:pt x="81" y="254"/>
                    <a:pt x="81" y="255"/>
                  </a:cubicBezTo>
                  <a:cubicBezTo>
                    <a:pt x="84" y="255"/>
                    <a:pt x="87" y="255"/>
                    <a:pt x="90" y="256"/>
                  </a:cubicBezTo>
                  <a:cubicBezTo>
                    <a:pt x="90" y="255"/>
                    <a:pt x="91" y="255"/>
                    <a:pt x="92" y="256"/>
                  </a:cubicBezTo>
                  <a:cubicBezTo>
                    <a:pt x="92" y="256"/>
                    <a:pt x="92" y="256"/>
                    <a:pt x="92" y="256"/>
                  </a:cubicBezTo>
                  <a:cubicBezTo>
                    <a:pt x="93" y="256"/>
                    <a:pt x="94" y="256"/>
                    <a:pt x="96" y="256"/>
                  </a:cubicBezTo>
                  <a:cubicBezTo>
                    <a:pt x="104" y="256"/>
                    <a:pt x="112" y="256"/>
                    <a:pt x="119" y="256"/>
                  </a:cubicBezTo>
                  <a:cubicBezTo>
                    <a:pt x="124" y="255"/>
                    <a:pt x="129" y="255"/>
                    <a:pt x="133" y="253"/>
                  </a:cubicBezTo>
                  <a:cubicBezTo>
                    <a:pt x="134" y="253"/>
                    <a:pt x="134" y="253"/>
                    <a:pt x="134" y="253"/>
                  </a:cubicBezTo>
                  <a:cubicBezTo>
                    <a:pt x="135" y="253"/>
                    <a:pt x="135" y="253"/>
                    <a:pt x="135" y="253"/>
                  </a:cubicBezTo>
                  <a:cubicBezTo>
                    <a:pt x="143" y="250"/>
                    <a:pt x="150" y="245"/>
                    <a:pt x="157" y="238"/>
                  </a:cubicBezTo>
                  <a:cubicBezTo>
                    <a:pt x="157" y="238"/>
                    <a:pt x="157" y="238"/>
                    <a:pt x="157" y="238"/>
                  </a:cubicBezTo>
                  <a:cubicBezTo>
                    <a:pt x="153" y="244"/>
                    <a:pt x="148" y="249"/>
                    <a:pt x="143" y="252"/>
                  </a:cubicBezTo>
                  <a:cubicBezTo>
                    <a:pt x="145" y="252"/>
                    <a:pt x="148" y="252"/>
                    <a:pt x="150" y="252"/>
                  </a:cubicBezTo>
                  <a:cubicBezTo>
                    <a:pt x="155" y="252"/>
                    <a:pt x="159" y="254"/>
                    <a:pt x="164" y="254"/>
                  </a:cubicBezTo>
                  <a:cubicBezTo>
                    <a:pt x="165" y="254"/>
                    <a:pt x="165" y="255"/>
                    <a:pt x="164" y="255"/>
                  </a:cubicBezTo>
                  <a:cubicBezTo>
                    <a:pt x="159" y="256"/>
                    <a:pt x="154" y="254"/>
                    <a:pt x="148" y="255"/>
                  </a:cubicBezTo>
                  <a:cubicBezTo>
                    <a:pt x="144" y="255"/>
                    <a:pt x="139" y="257"/>
                    <a:pt x="135" y="256"/>
                  </a:cubicBezTo>
                  <a:cubicBezTo>
                    <a:pt x="131" y="257"/>
                    <a:pt x="128" y="258"/>
                    <a:pt x="124" y="259"/>
                  </a:cubicBezTo>
                  <a:cubicBezTo>
                    <a:pt x="116" y="260"/>
                    <a:pt x="108" y="261"/>
                    <a:pt x="99" y="261"/>
                  </a:cubicBezTo>
                  <a:cubicBezTo>
                    <a:pt x="101" y="262"/>
                    <a:pt x="102" y="263"/>
                    <a:pt x="104" y="265"/>
                  </a:cubicBezTo>
                  <a:cubicBezTo>
                    <a:pt x="109" y="269"/>
                    <a:pt x="117" y="270"/>
                    <a:pt x="124" y="271"/>
                  </a:cubicBezTo>
                  <a:cubicBezTo>
                    <a:pt x="131" y="273"/>
                    <a:pt x="137" y="274"/>
                    <a:pt x="145" y="273"/>
                  </a:cubicBezTo>
                  <a:cubicBezTo>
                    <a:pt x="150" y="273"/>
                    <a:pt x="157" y="273"/>
                    <a:pt x="161" y="270"/>
                  </a:cubicBezTo>
                  <a:cubicBezTo>
                    <a:pt x="162" y="269"/>
                    <a:pt x="162" y="270"/>
                    <a:pt x="162" y="270"/>
                  </a:cubicBezTo>
                  <a:cubicBezTo>
                    <a:pt x="158" y="273"/>
                    <a:pt x="153" y="274"/>
                    <a:pt x="149" y="275"/>
                  </a:cubicBezTo>
                  <a:cubicBezTo>
                    <a:pt x="145" y="276"/>
                    <a:pt x="141" y="276"/>
                    <a:pt x="137" y="276"/>
                  </a:cubicBezTo>
                  <a:cubicBezTo>
                    <a:pt x="139" y="278"/>
                    <a:pt x="140" y="280"/>
                    <a:pt x="142" y="281"/>
                  </a:cubicBezTo>
                  <a:cubicBezTo>
                    <a:pt x="145" y="284"/>
                    <a:pt x="150" y="285"/>
                    <a:pt x="154" y="286"/>
                  </a:cubicBezTo>
                  <a:cubicBezTo>
                    <a:pt x="155" y="286"/>
                    <a:pt x="155" y="287"/>
                    <a:pt x="154" y="287"/>
                  </a:cubicBezTo>
                  <a:cubicBezTo>
                    <a:pt x="151" y="287"/>
                    <a:pt x="147" y="286"/>
                    <a:pt x="143" y="285"/>
                  </a:cubicBezTo>
                  <a:cubicBezTo>
                    <a:pt x="139" y="283"/>
                    <a:pt x="137" y="279"/>
                    <a:pt x="134" y="277"/>
                  </a:cubicBezTo>
                  <a:cubicBezTo>
                    <a:pt x="133" y="277"/>
                    <a:pt x="133" y="277"/>
                    <a:pt x="133" y="276"/>
                  </a:cubicBezTo>
                  <a:cubicBezTo>
                    <a:pt x="132" y="276"/>
                    <a:pt x="130" y="276"/>
                    <a:pt x="129" y="276"/>
                  </a:cubicBezTo>
                  <a:cubicBezTo>
                    <a:pt x="121" y="275"/>
                    <a:pt x="114" y="274"/>
                    <a:pt x="106" y="271"/>
                  </a:cubicBezTo>
                  <a:cubicBezTo>
                    <a:pt x="101" y="269"/>
                    <a:pt x="97" y="266"/>
                    <a:pt x="92" y="262"/>
                  </a:cubicBezTo>
                  <a:cubicBezTo>
                    <a:pt x="93" y="266"/>
                    <a:pt x="93" y="270"/>
                    <a:pt x="95" y="274"/>
                  </a:cubicBezTo>
                  <a:cubicBezTo>
                    <a:pt x="95" y="275"/>
                    <a:pt x="96" y="275"/>
                    <a:pt x="96" y="276"/>
                  </a:cubicBezTo>
                  <a:cubicBezTo>
                    <a:pt x="100" y="274"/>
                    <a:pt x="106" y="278"/>
                    <a:pt x="109" y="281"/>
                  </a:cubicBezTo>
                  <a:cubicBezTo>
                    <a:pt x="113" y="284"/>
                    <a:pt x="114" y="294"/>
                    <a:pt x="121" y="293"/>
                  </a:cubicBezTo>
                  <a:cubicBezTo>
                    <a:pt x="121" y="293"/>
                    <a:pt x="121" y="293"/>
                    <a:pt x="121" y="293"/>
                  </a:cubicBezTo>
                  <a:cubicBezTo>
                    <a:pt x="117" y="294"/>
                    <a:pt x="115" y="292"/>
                    <a:pt x="113" y="290"/>
                  </a:cubicBezTo>
                  <a:cubicBezTo>
                    <a:pt x="111" y="287"/>
                    <a:pt x="110" y="285"/>
                    <a:pt x="108" y="283"/>
                  </a:cubicBezTo>
                  <a:cubicBezTo>
                    <a:pt x="105" y="280"/>
                    <a:pt x="102" y="279"/>
                    <a:pt x="98" y="279"/>
                  </a:cubicBezTo>
                  <a:cubicBezTo>
                    <a:pt x="100" y="282"/>
                    <a:pt x="102" y="284"/>
                    <a:pt x="104" y="287"/>
                  </a:cubicBezTo>
                  <a:cubicBezTo>
                    <a:pt x="107" y="290"/>
                    <a:pt x="109" y="293"/>
                    <a:pt x="111" y="297"/>
                  </a:cubicBezTo>
                  <a:cubicBezTo>
                    <a:pt x="112" y="302"/>
                    <a:pt x="113" y="307"/>
                    <a:pt x="115" y="312"/>
                  </a:cubicBezTo>
                  <a:cubicBezTo>
                    <a:pt x="116" y="313"/>
                    <a:pt x="115" y="314"/>
                    <a:pt x="114" y="313"/>
                  </a:cubicBezTo>
                  <a:cubicBezTo>
                    <a:pt x="112" y="309"/>
                    <a:pt x="111" y="305"/>
                    <a:pt x="110" y="300"/>
                  </a:cubicBezTo>
                  <a:cubicBezTo>
                    <a:pt x="109" y="297"/>
                    <a:pt x="107" y="294"/>
                    <a:pt x="106" y="292"/>
                  </a:cubicBezTo>
                  <a:cubicBezTo>
                    <a:pt x="105" y="297"/>
                    <a:pt x="100" y="301"/>
                    <a:pt x="102" y="306"/>
                  </a:cubicBezTo>
                  <a:cubicBezTo>
                    <a:pt x="102" y="306"/>
                    <a:pt x="102" y="306"/>
                    <a:pt x="102" y="306"/>
                  </a:cubicBezTo>
                  <a:cubicBezTo>
                    <a:pt x="98" y="302"/>
                    <a:pt x="103" y="295"/>
                    <a:pt x="103" y="290"/>
                  </a:cubicBezTo>
                  <a:cubicBezTo>
                    <a:pt x="103" y="289"/>
                    <a:pt x="103" y="289"/>
                    <a:pt x="103" y="289"/>
                  </a:cubicBezTo>
                  <a:cubicBezTo>
                    <a:pt x="102" y="288"/>
                    <a:pt x="101" y="286"/>
                    <a:pt x="100" y="285"/>
                  </a:cubicBezTo>
                  <a:cubicBezTo>
                    <a:pt x="97" y="282"/>
                    <a:pt x="94" y="278"/>
                    <a:pt x="92" y="274"/>
                  </a:cubicBezTo>
                  <a:cubicBezTo>
                    <a:pt x="90" y="270"/>
                    <a:pt x="89" y="265"/>
                    <a:pt x="88" y="261"/>
                  </a:cubicBezTo>
                  <a:cubicBezTo>
                    <a:pt x="86" y="260"/>
                    <a:pt x="84" y="260"/>
                    <a:pt x="82" y="260"/>
                  </a:cubicBezTo>
                  <a:cubicBezTo>
                    <a:pt x="85" y="275"/>
                    <a:pt x="88" y="307"/>
                    <a:pt x="88" y="326"/>
                  </a:cubicBezTo>
                  <a:cubicBezTo>
                    <a:pt x="92" y="325"/>
                    <a:pt x="96" y="326"/>
                    <a:pt x="100" y="327"/>
                  </a:cubicBezTo>
                  <a:cubicBezTo>
                    <a:pt x="101" y="327"/>
                    <a:pt x="101" y="327"/>
                    <a:pt x="102" y="327"/>
                  </a:cubicBezTo>
                  <a:cubicBezTo>
                    <a:pt x="102" y="327"/>
                    <a:pt x="103" y="327"/>
                    <a:pt x="103" y="327"/>
                  </a:cubicBezTo>
                  <a:cubicBezTo>
                    <a:pt x="103" y="327"/>
                    <a:pt x="103" y="327"/>
                    <a:pt x="103" y="327"/>
                  </a:cubicBezTo>
                  <a:cubicBezTo>
                    <a:pt x="109" y="328"/>
                    <a:pt x="115" y="327"/>
                    <a:pt x="122" y="325"/>
                  </a:cubicBezTo>
                  <a:cubicBezTo>
                    <a:pt x="122" y="325"/>
                    <a:pt x="122" y="326"/>
                    <a:pt x="122" y="326"/>
                  </a:cubicBezTo>
                  <a:cubicBezTo>
                    <a:pt x="117" y="328"/>
                    <a:pt x="112" y="329"/>
                    <a:pt x="107" y="329"/>
                  </a:cubicBezTo>
                  <a:cubicBezTo>
                    <a:pt x="108" y="331"/>
                    <a:pt x="109" y="332"/>
                    <a:pt x="110" y="333"/>
                  </a:cubicBezTo>
                  <a:cubicBezTo>
                    <a:pt x="112" y="336"/>
                    <a:pt x="115" y="338"/>
                    <a:pt x="117" y="341"/>
                  </a:cubicBezTo>
                  <a:cubicBezTo>
                    <a:pt x="118" y="342"/>
                    <a:pt x="117" y="342"/>
                    <a:pt x="116" y="342"/>
                  </a:cubicBezTo>
                  <a:cubicBezTo>
                    <a:pt x="113" y="339"/>
                    <a:pt x="110" y="337"/>
                    <a:pt x="107" y="335"/>
                  </a:cubicBezTo>
                  <a:cubicBezTo>
                    <a:pt x="105" y="333"/>
                    <a:pt x="103" y="332"/>
                    <a:pt x="102" y="330"/>
                  </a:cubicBezTo>
                  <a:cubicBezTo>
                    <a:pt x="97" y="330"/>
                    <a:pt x="93" y="330"/>
                    <a:pt x="88" y="330"/>
                  </a:cubicBezTo>
                  <a:cubicBezTo>
                    <a:pt x="88" y="334"/>
                    <a:pt x="87" y="337"/>
                    <a:pt x="87" y="338"/>
                  </a:cubicBezTo>
                  <a:cubicBezTo>
                    <a:pt x="81" y="349"/>
                    <a:pt x="81" y="359"/>
                    <a:pt x="78" y="362"/>
                  </a:cubicBezTo>
                  <a:cubicBezTo>
                    <a:pt x="78" y="363"/>
                    <a:pt x="78" y="364"/>
                    <a:pt x="78" y="365"/>
                  </a:cubicBezTo>
                  <a:cubicBezTo>
                    <a:pt x="78" y="365"/>
                    <a:pt x="78" y="365"/>
                    <a:pt x="78" y="366"/>
                  </a:cubicBezTo>
                  <a:cubicBezTo>
                    <a:pt x="80" y="371"/>
                    <a:pt x="80" y="376"/>
                    <a:pt x="81" y="381"/>
                  </a:cubicBezTo>
                  <a:cubicBezTo>
                    <a:pt x="81" y="381"/>
                    <a:pt x="82" y="381"/>
                    <a:pt x="82" y="382"/>
                  </a:cubicBezTo>
                  <a:cubicBezTo>
                    <a:pt x="86" y="388"/>
                    <a:pt x="93" y="389"/>
                    <a:pt x="98" y="394"/>
                  </a:cubicBezTo>
                  <a:cubicBezTo>
                    <a:pt x="103" y="400"/>
                    <a:pt x="104" y="407"/>
                    <a:pt x="105" y="413"/>
                  </a:cubicBezTo>
                  <a:cubicBezTo>
                    <a:pt x="105" y="414"/>
                    <a:pt x="104" y="414"/>
                    <a:pt x="104" y="414"/>
                  </a:cubicBezTo>
                  <a:cubicBezTo>
                    <a:pt x="101" y="406"/>
                    <a:pt x="99" y="398"/>
                    <a:pt x="92" y="394"/>
                  </a:cubicBezTo>
                  <a:cubicBezTo>
                    <a:pt x="89" y="392"/>
                    <a:pt x="86" y="391"/>
                    <a:pt x="84" y="389"/>
                  </a:cubicBezTo>
                  <a:cubicBezTo>
                    <a:pt x="85" y="393"/>
                    <a:pt x="88" y="397"/>
                    <a:pt x="90" y="400"/>
                  </a:cubicBezTo>
                  <a:cubicBezTo>
                    <a:pt x="95" y="410"/>
                    <a:pt x="97" y="420"/>
                    <a:pt x="95" y="431"/>
                  </a:cubicBezTo>
                  <a:cubicBezTo>
                    <a:pt x="95" y="432"/>
                    <a:pt x="94" y="432"/>
                    <a:pt x="94" y="431"/>
                  </a:cubicBezTo>
                  <a:cubicBezTo>
                    <a:pt x="96" y="418"/>
                    <a:pt x="92" y="407"/>
                    <a:pt x="85" y="397"/>
                  </a:cubicBezTo>
                  <a:cubicBezTo>
                    <a:pt x="82" y="392"/>
                    <a:pt x="79" y="388"/>
                    <a:pt x="77" y="383"/>
                  </a:cubicBezTo>
                  <a:cubicBezTo>
                    <a:pt x="76" y="381"/>
                    <a:pt x="76" y="379"/>
                    <a:pt x="75" y="377"/>
                  </a:cubicBezTo>
                  <a:cubicBezTo>
                    <a:pt x="75" y="379"/>
                    <a:pt x="75" y="382"/>
                    <a:pt x="74" y="384"/>
                  </a:cubicBezTo>
                  <a:cubicBezTo>
                    <a:pt x="74" y="390"/>
                    <a:pt x="73" y="395"/>
                    <a:pt x="72" y="401"/>
                  </a:cubicBezTo>
                  <a:cubicBezTo>
                    <a:pt x="73" y="401"/>
                    <a:pt x="73" y="401"/>
                    <a:pt x="73" y="402"/>
                  </a:cubicBezTo>
                  <a:cubicBezTo>
                    <a:pt x="74" y="410"/>
                    <a:pt x="76" y="417"/>
                    <a:pt x="80" y="425"/>
                  </a:cubicBezTo>
                  <a:cubicBezTo>
                    <a:pt x="83" y="432"/>
                    <a:pt x="83" y="438"/>
                    <a:pt x="81" y="445"/>
                  </a:cubicBezTo>
                  <a:cubicBezTo>
                    <a:pt x="81" y="445"/>
                    <a:pt x="80" y="445"/>
                    <a:pt x="80" y="445"/>
                  </a:cubicBezTo>
                  <a:cubicBezTo>
                    <a:pt x="80" y="441"/>
                    <a:pt x="81" y="437"/>
                    <a:pt x="80" y="433"/>
                  </a:cubicBezTo>
                  <a:cubicBezTo>
                    <a:pt x="79" y="428"/>
                    <a:pt x="77" y="424"/>
                    <a:pt x="74" y="421"/>
                  </a:cubicBezTo>
                  <a:cubicBezTo>
                    <a:pt x="73" y="418"/>
                    <a:pt x="72" y="416"/>
                    <a:pt x="71" y="413"/>
                  </a:cubicBezTo>
                  <a:cubicBezTo>
                    <a:pt x="71" y="414"/>
                    <a:pt x="71" y="416"/>
                    <a:pt x="71" y="418"/>
                  </a:cubicBezTo>
                  <a:cubicBezTo>
                    <a:pt x="70" y="425"/>
                    <a:pt x="69" y="434"/>
                    <a:pt x="63" y="440"/>
                  </a:cubicBezTo>
                  <a:cubicBezTo>
                    <a:pt x="63" y="440"/>
                    <a:pt x="63" y="440"/>
                    <a:pt x="63" y="440"/>
                  </a:cubicBezTo>
                  <a:cubicBezTo>
                    <a:pt x="67" y="432"/>
                    <a:pt x="68" y="423"/>
                    <a:pt x="68" y="414"/>
                  </a:cubicBezTo>
                  <a:cubicBezTo>
                    <a:pt x="69" y="404"/>
                    <a:pt x="70" y="394"/>
                    <a:pt x="70" y="385"/>
                  </a:cubicBezTo>
                  <a:cubicBezTo>
                    <a:pt x="68" y="388"/>
                    <a:pt x="66" y="390"/>
                    <a:pt x="64" y="393"/>
                  </a:cubicBezTo>
                  <a:cubicBezTo>
                    <a:pt x="61" y="398"/>
                    <a:pt x="60" y="404"/>
                    <a:pt x="58" y="409"/>
                  </a:cubicBezTo>
                  <a:cubicBezTo>
                    <a:pt x="56" y="414"/>
                    <a:pt x="54" y="418"/>
                    <a:pt x="51" y="422"/>
                  </a:cubicBezTo>
                  <a:cubicBezTo>
                    <a:pt x="50" y="424"/>
                    <a:pt x="48" y="426"/>
                    <a:pt x="46" y="426"/>
                  </a:cubicBezTo>
                  <a:cubicBezTo>
                    <a:pt x="45" y="426"/>
                    <a:pt x="45" y="426"/>
                    <a:pt x="45" y="426"/>
                  </a:cubicBezTo>
                  <a:cubicBezTo>
                    <a:pt x="45" y="425"/>
                    <a:pt x="45" y="425"/>
                    <a:pt x="45" y="425"/>
                  </a:cubicBezTo>
                  <a:cubicBezTo>
                    <a:pt x="45" y="425"/>
                    <a:pt x="45" y="425"/>
                    <a:pt x="45" y="425"/>
                  </a:cubicBezTo>
                  <a:cubicBezTo>
                    <a:pt x="53" y="422"/>
                    <a:pt x="56" y="410"/>
                    <a:pt x="58" y="403"/>
                  </a:cubicBezTo>
                  <a:cubicBezTo>
                    <a:pt x="59" y="398"/>
                    <a:pt x="60" y="394"/>
                    <a:pt x="62" y="390"/>
                  </a:cubicBezTo>
                  <a:cubicBezTo>
                    <a:pt x="65" y="386"/>
                    <a:pt x="68" y="383"/>
                    <a:pt x="70" y="378"/>
                  </a:cubicBezTo>
                  <a:cubicBezTo>
                    <a:pt x="71" y="378"/>
                    <a:pt x="71" y="378"/>
                    <a:pt x="71" y="378"/>
                  </a:cubicBezTo>
                  <a:cubicBezTo>
                    <a:pt x="72" y="370"/>
                    <a:pt x="73" y="362"/>
                    <a:pt x="75" y="354"/>
                  </a:cubicBezTo>
                  <a:cubicBezTo>
                    <a:pt x="77" y="348"/>
                    <a:pt x="78" y="343"/>
                    <a:pt x="78" y="338"/>
                  </a:cubicBezTo>
                  <a:cubicBezTo>
                    <a:pt x="79" y="330"/>
                    <a:pt x="78" y="320"/>
                    <a:pt x="77" y="312"/>
                  </a:cubicBezTo>
                  <a:cubicBezTo>
                    <a:pt x="74" y="287"/>
                    <a:pt x="66" y="258"/>
                    <a:pt x="42" y="228"/>
                  </a:cubicBezTo>
                  <a:cubicBezTo>
                    <a:pt x="35" y="217"/>
                    <a:pt x="25" y="206"/>
                    <a:pt x="16" y="194"/>
                  </a:cubicBezTo>
                  <a:cubicBezTo>
                    <a:pt x="13" y="216"/>
                    <a:pt x="11" y="237"/>
                    <a:pt x="8" y="249"/>
                  </a:cubicBezTo>
                  <a:cubicBezTo>
                    <a:pt x="0" y="281"/>
                    <a:pt x="10" y="351"/>
                    <a:pt x="10" y="351"/>
                  </a:cubicBezTo>
                  <a:cubicBezTo>
                    <a:pt x="14" y="408"/>
                    <a:pt x="35" y="436"/>
                    <a:pt x="54" y="459"/>
                  </a:cubicBezTo>
                  <a:cubicBezTo>
                    <a:pt x="73" y="482"/>
                    <a:pt x="214" y="488"/>
                    <a:pt x="239" y="459"/>
                  </a:cubicBezTo>
                  <a:cubicBezTo>
                    <a:pt x="265" y="430"/>
                    <a:pt x="227" y="245"/>
                    <a:pt x="222" y="23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174" name="Group 173"/>
            <p:cNvGrpSpPr/>
            <p:nvPr/>
          </p:nvGrpSpPr>
          <p:grpSpPr>
            <a:xfrm>
              <a:off x="931155" y="2558948"/>
              <a:ext cx="10190752" cy="2628957"/>
              <a:chOff x="357327" y="1779367"/>
              <a:chExt cx="11690235" cy="3015785"/>
            </a:xfrm>
          </p:grpSpPr>
          <p:sp>
            <p:nvSpPr>
              <p:cNvPr id="33" name="Freeform 178"/>
              <p:cNvSpPr>
                <a:spLocks/>
              </p:cNvSpPr>
              <p:nvPr/>
            </p:nvSpPr>
            <p:spPr bwMode="auto">
              <a:xfrm rot="20590939">
                <a:off x="2028700" y="1779367"/>
                <a:ext cx="1629599" cy="3015785"/>
              </a:xfrm>
              <a:custGeom>
                <a:avLst/>
                <a:gdLst>
                  <a:gd name="T0" fmla="*/ 19 w 264"/>
                  <a:gd name="T1" fmla="*/ 152 h 488"/>
                  <a:gd name="T2" fmla="*/ 50 w 264"/>
                  <a:gd name="T3" fmla="*/ 89 h 488"/>
                  <a:gd name="T4" fmla="*/ 48 w 264"/>
                  <a:gd name="T5" fmla="*/ 85 h 488"/>
                  <a:gd name="T6" fmla="*/ 53 w 264"/>
                  <a:gd name="T7" fmla="*/ 61 h 488"/>
                  <a:gd name="T8" fmla="*/ 58 w 264"/>
                  <a:gd name="T9" fmla="*/ 88 h 488"/>
                  <a:gd name="T10" fmla="*/ 79 w 264"/>
                  <a:gd name="T11" fmla="*/ 108 h 488"/>
                  <a:gd name="T12" fmla="*/ 88 w 264"/>
                  <a:gd name="T13" fmla="*/ 71 h 488"/>
                  <a:gd name="T14" fmla="*/ 114 w 264"/>
                  <a:gd name="T15" fmla="*/ 82 h 488"/>
                  <a:gd name="T16" fmla="*/ 59 w 264"/>
                  <a:gd name="T17" fmla="*/ 168 h 488"/>
                  <a:gd name="T18" fmla="*/ 89 w 264"/>
                  <a:gd name="T19" fmla="*/ 113 h 488"/>
                  <a:gd name="T20" fmla="*/ 104 w 264"/>
                  <a:gd name="T21" fmla="*/ 109 h 488"/>
                  <a:gd name="T22" fmla="*/ 109 w 264"/>
                  <a:gd name="T23" fmla="*/ 143 h 488"/>
                  <a:gd name="T24" fmla="*/ 123 w 264"/>
                  <a:gd name="T25" fmla="*/ 143 h 488"/>
                  <a:gd name="T26" fmla="*/ 106 w 264"/>
                  <a:gd name="T27" fmla="*/ 147 h 488"/>
                  <a:gd name="T28" fmla="*/ 126 w 264"/>
                  <a:gd name="T29" fmla="*/ 176 h 488"/>
                  <a:gd name="T30" fmla="*/ 150 w 264"/>
                  <a:gd name="T31" fmla="*/ 189 h 488"/>
                  <a:gd name="T32" fmla="*/ 120 w 264"/>
                  <a:gd name="T33" fmla="*/ 180 h 488"/>
                  <a:gd name="T34" fmla="*/ 118 w 264"/>
                  <a:gd name="T35" fmla="*/ 211 h 488"/>
                  <a:gd name="T36" fmla="*/ 80 w 264"/>
                  <a:gd name="T37" fmla="*/ 179 h 488"/>
                  <a:gd name="T38" fmla="*/ 111 w 264"/>
                  <a:gd name="T39" fmla="*/ 194 h 488"/>
                  <a:gd name="T40" fmla="*/ 98 w 264"/>
                  <a:gd name="T41" fmla="*/ 202 h 488"/>
                  <a:gd name="T42" fmla="*/ 79 w 264"/>
                  <a:gd name="T43" fmla="*/ 189 h 488"/>
                  <a:gd name="T44" fmla="*/ 83 w 264"/>
                  <a:gd name="T45" fmla="*/ 229 h 488"/>
                  <a:gd name="T46" fmla="*/ 90 w 264"/>
                  <a:gd name="T47" fmla="*/ 235 h 488"/>
                  <a:gd name="T48" fmla="*/ 80 w 264"/>
                  <a:gd name="T49" fmla="*/ 251 h 488"/>
                  <a:gd name="T50" fmla="*/ 133 w 264"/>
                  <a:gd name="T51" fmla="*/ 249 h 488"/>
                  <a:gd name="T52" fmla="*/ 149 w 264"/>
                  <a:gd name="T53" fmla="*/ 248 h 488"/>
                  <a:gd name="T54" fmla="*/ 99 w 264"/>
                  <a:gd name="T55" fmla="*/ 257 h 488"/>
                  <a:gd name="T56" fmla="*/ 148 w 264"/>
                  <a:gd name="T57" fmla="*/ 271 h 488"/>
                  <a:gd name="T58" fmla="*/ 133 w 264"/>
                  <a:gd name="T59" fmla="*/ 274 h 488"/>
                  <a:gd name="T60" fmla="*/ 95 w 264"/>
                  <a:gd name="T61" fmla="*/ 272 h 488"/>
                  <a:gd name="T62" fmla="*/ 97 w 264"/>
                  <a:gd name="T63" fmla="*/ 275 h 488"/>
                  <a:gd name="T64" fmla="*/ 105 w 264"/>
                  <a:gd name="T65" fmla="*/ 288 h 488"/>
                  <a:gd name="T66" fmla="*/ 91 w 264"/>
                  <a:gd name="T67" fmla="*/ 270 h 488"/>
                  <a:gd name="T68" fmla="*/ 134 w 264"/>
                  <a:gd name="T69" fmla="*/ 308 h 488"/>
                  <a:gd name="T70" fmla="*/ 187 w 264"/>
                  <a:gd name="T71" fmla="*/ 267 h 488"/>
                  <a:gd name="T72" fmla="*/ 159 w 264"/>
                  <a:gd name="T73" fmla="*/ 301 h 488"/>
                  <a:gd name="T74" fmla="*/ 108 w 264"/>
                  <a:gd name="T75" fmla="*/ 330 h 488"/>
                  <a:gd name="T76" fmla="*/ 153 w 264"/>
                  <a:gd name="T77" fmla="*/ 317 h 488"/>
                  <a:gd name="T78" fmla="*/ 164 w 264"/>
                  <a:gd name="T79" fmla="*/ 314 h 488"/>
                  <a:gd name="T80" fmla="*/ 146 w 264"/>
                  <a:gd name="T81" fmla="*/ 343 h 488"/>
                  <a:gd name="T82" fmla="*/ 179 w 264"/>
                  <a:gd name="T83" fmla="*/ 358 h 488"/>
                  <a:gd name="T84" fmla="*/ 173 w 264"/>
                  <a:gd name="T85" fmla="*/ 370 h 488"/>
                  <a:gd name="T86" fmla="*/ 111 w 264"/>
                  <a:gd name="T87" fmla="*/ 350 h 488"/>
                  <a:gd name="T88" fmla="*/ 146 w 264"/>
                  <a:gd name="T89" fmla="*/ 386 h 488"/>
                  <a:gd name="T90" fmla="*/ 148 w 264"/>
                  <a:gd name="T91" fmla="*/ 401 h 488"/>
                  <a:gd name="T92" fmla="*/ 137 w 264"/>
                  <a:gd name="T93" fmla="*/ 415 h 488"/>
                  <a:gd name="T94" fmla="*/ 133 w 264"/>
                  <a:gd name="T95" fmla="*/ 377 h 488"/>
                  <a:gd name="T96" fmla="*/ 107 w 264"/>
                  <a:gd name="T97" fmla="*/ 366 h 488"/>
                  <a:gd name="T98" fmla="*/ 115 w 264"/>
                  <a:gd name="T99" fmla="*/ 400 h 488"/>
                  <a:gd name="T100" fmla="*/ 107 w 264"/>
                  <a:gd name="T101" fmla="*/ 371 h 488"/>
                  <a:gd name="T102" fmla="*/ 78 w 264"/>
                  <a:gd name="T103" fmla="*/ 362 h 488"/>
                  <a:gd name="T104" fmla="*/ 104 w 264"/>
                  <a:gd name="T105" fmla="*/ 413 h 488"/>
                  <a:gd name="T106" fmla="*/ 94 w 264"/>
                  <a:gd name="T107" fmla="*/ 431 h 488"/>
                  <a:gd name="T108" fmla="*/ 72 w 264"/>
                  <a:gd name="T109" fmla="*/ 402 h 488"/>
                  <a:gd name="T110" fmla="*/ 70 w 264"/>
                  <a:gd name="T111" fmla="*/ 413 h 488"/>
                  <a:gd name="T112" fmla="*/ 63 w 264"/>
                  <a:gd name="T113" fmla="*/ 393 h 488"/>
                  <a:gd name="T114" fmla="*/ 45 w 264"/>
                  <a:gd name="T115" fmla="*/ 425 h 488"/>
                  <a:gd name="T116" fmla="*/ 78 w 264"/>
                  <a:gd name="T117" fmla="*/ 338 h 488"/>
                  <a:gd name="T118" fmla="*/ 54 w 264"/>
                  <a:gd name="T119" fmla="*/ 4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4" h="488">
                    <a:moveTo>
                      <a:pt x="221" y="234"/>
                    </a:moveTo>
                    <a:cubicBezTo>
                      <a:pt x="215" y="224"/>
                      <a:pt x="176" y="132"/>
                      <a:pt x="170" y="116"/>
                    </a:cubicBezTo>
                    <a:cubicBezTo>
                      <a:pt x="163" y="100"/>
                      <a:pt x="110" y="34"/>
                      <a:pt x="80" y="17"/>
                    </a:cubicBezTo>
                    <a:cubicBezTo>
                      <a:pt x="50" y="0"/>
                      <a:pt x="36" y="42"/>
                      <a:pt x="30" y="57"/>
                    </a:cubicBezTo>
                    <a:cubicBezTo>
                      <a:pt x="24" y="73"/>
                      <a:pt x="23" y="105"/>
                      <a:pt x="23" y="105"/>
                    </a:cubicBezTo>
                    <a:cubicBezTo>
                      <a:pt x="22" y="111"/>
                      <a:pt x="21" y="130"/>
                      <a:pt x="19" y="152"/>
                    </a:cubicBezTo>
                    <a:cubicBezTo>
                      <a:pt x="25" y="160"/>
                      <a:pt x="33" y="167"/>
                      <a:pt x="40" y="170"/>
                    </a:cubicBezTo>
                    <a:cubicBezTo>
                      <a:pt x="49" y="166"/>
                      <a:pt x="54" y="162"/>
                      <a:pt x="57" y="153"/>
                    </a:cubicBezTo>
                    <a:cubicBezTo>
                      <a:pt x="59" y="149"/>
                      <a:pt x="60" y="144"/>
                      <a:pt x="61" y="140"/>
                    </a:cubicBezTo>
                    <a:cubicBezTo>
                      <a:pt x="62" y="135"/>
                      <a:pt x="64" y="131"/>
                      <a:pt x="66" y="126"/>
                    </a:cubicBezTo>
                    <a:cubicBezTo>
                      <a:pt x="64" y="116"/>
                      <a:pt x="60" y="107"/>
                      <a:pt x="57" y="97"/>
                    </a:cubicBezTo>
                    <a:cubicBezTo>
                      <a:pt x="55" y="94"/>
                      <a:pt x="52" y="92"/>
                      <a:pt x="50" y="89"/>
                    </a:cubicBezTo>
                    <a:cubicBezTo>
                      <a:pt x="50" y="89"/>
                      <a:pt x="49" y="89"/>
                      <a:pt x="49" y="89"/>
                    </a:cubicBezTo>
                    <a:cubicBezTo>
                      <a:pt x="46" y="87"/>
                      <a:pt x="43" y="85"/>
                      <a:pt x="39" y="83"/>
                    </a:cubicBezTo>
                    <a:cubicBezTo>
                      <a:pt x="37" y="82"/>
                      <a:pt x="34" y="81"/>
                      <a:pt x="32" y="81"/>
                    </a:cubicBezTo>
                    <a:cubicBezTo>
                      <a:pt x="30" y="80"/>
                      <a:pt x="29" y="80"/>
                      <a:pt x="27" y="80"/>
                    </a:cubicBezTo>
                    <a:cubicBezTo>
                      <a:pt x="27" y="80"/>
                      <a:pt x="27" y="79"/>
                      <a:pt x="27" y="79"/>
                    </a:cubicBezTo>
                    <a:cubicBezTo>
                      <a:pt x="34" y="77"/>
                      <a:pt x="42" y="81"/>
                      <a:pt x="48" y="85"/>
                    </a:cubicBezTo>
                    <a:cubicBezTo>
                      <a:pt x="47" y="84"/>
                      <a:pt x="46" y="83"/>
                      <a:pt x="46" y="82"/>
                    </a:cubicBezTo>
                    <a:cubicBezTo>
                      <a:pt x="43" y="76"/>
                      <a:pt x="40" y="71"/>
                      <a:pt x="40" y="64"/>
                    </a:cubicBezTo>
                    <a:cubicBezTo>
                      <a:pt x="40" y="64"/>
                      <a:pt x="41" y="64"/>
                      <a:pt x="41" y="64"/>
                    </a:cubicBezTo>
                    <a:cubicBezTo>
                      <a:pt x="41" y="71"/>
                      <a:pt x="45" y="77"/>
                      <a:pt x="49" y="82"/>
                    </a:cubicBezTo>
                    <a:cubicBezTo>
                      <a:pt x="51" y="86"/>
                      <a:pt x="53" y="88"/>
                      <a:pt x="56" y="91"/>
                    </a:cubicBezTo>
                    <a:cubicBezTo>
                      <a:pt x="54" y="81"/>
                      <a:pt x="55" y="71"/>
                      <a:pt x="53" y="61"/>
                    </a:cubicBezTo>
                    <a:cubicBezTo>
                      <a:pt x="53" y="61"/>
                      <a:pt x="53" y="61"/>
                      <a:pt x="54" y="61"/>
                    </a:cubicBezTo>
                    <a:cubicBezTo>
                      <a:pt x="55" y="65"/>
                      <a:pt x="56" y="70"/>
                      <a:pt x="57" y="74"/>
                    </a:cubicBezTo>
                    <a:cubicBezTo>
                      <a:pt x="58" y="69"/>
                      <a:pt x="61" y="64"/>
                      <a:pt x="63" y="58"/>
                    </a:cubicBezTo>
                    <a:cubicBezTo>
                      <a:pt x="63" y="58"/>
                      <a:pt x="63" y="58"/>
                      <a:pt x="63" y="59"/>
                    </a:cubicBezTo>
                    <a:cubicBezTo>
                      <a:pt x="62" y="64"/>
                      <a:pt x="60" y="69"/>
                      <a:pt x="59" y="74"/>
                    </a:cubicBezTo>
                    <a:cubicBezTo>
                      <a:pt x="58" y="79"/>
                      <a:pt x="59" y="83"/>
                      <a:pt x="58" y="88"/>
                    </a:cubicBezTo>
                    <a:cubicBezTo>
                      <a:pt x="59" y="90"/>
                      <a:pt x="59" y="92"/>
                      <a:pt x="59" y="94"/>
                    </a:cubicBezTo>
                    <a:cubicBezTo>
                      <a:pt x="60" y="95"/>
                      <a:pt x="60" y="95"/>
                      <a:pt x="60" y="96"/>
                    </a:cubicBezTo>
                    <a:cubicBezTo>
                      <a:pt x="60" y="96"/>
                      <a:pt x="60" y="97"/>
                      <a:pt x="60" y="97"/>
                    </a:cubicBezTo>
                    <a:cubicBezTo>
                      <a:pt x="61" y="97"/>
                      <a:pt x="61" y="98"/>
                      <a:pt x="61" y="99"/>
                    </a:cubicBezTo>
                    <a:cubicBezTo>
                      <a:pt x="63" y="107"/>
                      <a:pt x="67" y="114"/>
                      <a:pt x="69" y="122"/>
                    </a:cubicBezTo>
                    <a:cubicBezTo>
                      <a:pt x="72" y="117"/>
                      <a:pt x="75" y="112"/>
                      <a:pt x="79" y="108"/>
                    </a:cubicBezTo>
                    <a:cubicBezTo>
                      <a:pt x="78" y="104"/>
                      <a:pt x="79" y="101"/>
                      <a:pt x="80" y="97"/>
                    </a:cubicBezTo>
                    <a:cubicBezTo>
                      <a:pt x="80" y="93"/>
                      <a:pt x="80" y="89"/>
                      <a:pt x="80" y="85"/>
                    </a:cubicBezTo>
                    <a:cubicBezTo>
                      <a:pt x="79" y="77"/>
                      <a:pt x="79" y="69"/>
                      <a:pt x="79" y="61"/>
                    </a:cubicBezTo>
                    <a:cubicBezTo>
                      <a:pt x="79" y="60"/>
                      <a:pt x="81" y="60"/>
                      <a:pt x="81" y="61"/>
                    </a:cubicBezTo>
                    <a:cubicBezTo>
                      <a:pt x="81" y="66"/>
                      <a:pt x="82" y="71"/>
                      <a:pt x="82" y="77"/>
                    </a:cubicBezTo>
                    <a:cubicBezTo>
                      <a:pt x="83" y="74"/>
                      <a:pt x="85" y="72"/>
                      <a:pt x="88" y="71"/>
                    </a:cubicBezTo>
                    <a:cubicBezTo>
                      <a:pt x="88" y="71"/>
                      <a:pt x="88" y="71"/>
                      <a:pt x="88" y="71"/>
                    </a:cubicBezTo>
                    <a:cubicBezTo>
                      <a:pt x="85" y="74"/>
                      <a:pt x="83" y="76"/>
                      <a:pt x="82" y="80"/>
                    </a:cubicBezTo>
                    <a:cubicBezTo>
                      <a:pt x="82" y="89"/>
                      <a:pt x="81" y="98"/>
                      <a:pt x="80" y="106"/>
                    </a:cubicBezTo>
                    <a:cubicBezTo>
                      <a:pt x="80" y="106"/>
                      <a:pt x="80" y="106"/>
                      <a:pt x="81" y="105"/>
                    </a:cubicBezTo>
                    <a:cubicBezTo>
                      <a:pt x="85" y="100"/>
                      <a:pt x="91" y="94"/>
                      <a:pt x="96" y="90"/>
                    </a:cubicBezTo>
                    <a:cubicBezTo>
                      <a:pt x="101" y="86"/>
                      <a:pt x="108" y="82"/>
                      <a:pt x="114" y="82"/>
                    </a:cubicBezTo>
                    <a:cubicBezTo>
                      <a:pt x="114" y="82"/>
                      <a:pt x="114" y="82"/>
                      <a:pt x="114" y="82"/>
                    </a:cubicBezTo>
                    <a:cubicBezTo>
                      <a:pt x="100" y="86"/>
                      <a:pt x="89" y="98"/>
                      <a:pt x="81" y="110"/>
                    </a:cubicBezTo>
                    <a:cubicBezTo>
                      <a:pt x="74" y="119"/>
                      <a:pt x="70" y="129"/>
                      <a:pt x="65" y="139"/>
                    </a:cubicBezTo>
                    <a:cubicBezTo>
                      <a:pt x="64" y="146"/>
                      <a:pt x="62" y="153"/>
                      <a:pt x="60" y="160"/>
                    </a:cubicBezTo>
                    <a:cubicBezTo>
                      <a:pt x="58" y="164"/>
                      <a:pt x="55" y="167"/>
                      <a:pt x="51" y="170"/>
                    </a:cubicBezTo>
                    <a:cubicBezTo>
                      <a:pt x="53" y="170"/>
                      <a:pt x="56" y="169"/>
                      <a:pt x="59" y="168"/>
                    </a:cubicBezTo>
                    <a:cubicBezTo>
                      <a:pt x="62" y="168"/>
                      <a:pt x="66" y="166"/>
                      <a:pt x="69" y="165"/>
                    </a:cubicBezTo>
                    <a:cubicBezTo>
                      <a:pt x="72" y="164"/>
                      <a:pt x="74" y="162"/>
                      <a:pt x="76" y="160"/>
                    </a:cubicBezTo>
                    <a:cubicBezTo>
                      <a:pt x="79" y="157"/>
                      <a:pt x="82" y="154"/>
                      <a:pt x="86" y="151"/>
                    </a:cubicBezTo>
                    <a:cubicBezTo>
                      <a:pt x="86" y="141"/>
                      <a:pt x="85" y="131"/>
                      <a:pt x="87" y="121"/>
                    </a:cubicBezTo>
                    <a:cubicBezTo>
                      <a:pt x="87" y="119"/>
                      <a:pt x="88" y="117"/>
                      <a:pt x="89" y="115"/>
                    </a:cubicBezTo>
                    <a:cubicBezTo>
                      <a:pt x="88" y="114"/>
                      <a:pt x="88" y="113"/>
                      <a:pt x="89" y="113"/>
                    </a:cubicBezTo>
                    <a:cubicBezTo>
                      <a:pt x="89" y="113"/>
                      <a:pt x="89" y="113"/>
                      <a:pt x="89" y="113"/>
                    </a:cubicBezTo>
                    <a:cubicBezTo>
                      <a:pt x="91" y="109"/>
                      <a:pt x="94" y="106"/>
                      <a:pt x="97" y="102"/>
                    </a:cubicBezTo>
                    <a:cubicBezTo>
                      <a:pt x="98" y="102"/>
                      <a:pt x="98" y="103"/>
                      <a:pt x="98" y="103"/>
                    </a:cubicBezTo>
                    <a:cubicBezTo>
                      <a:pt x="96" y="106"/>
                      <a:pt x="95" y="109"/>
                      <a:pt x="93" y="112"/>
                    </a:cubicBezTo>
                    <a:cubicBezTo>
                      <a:pt x="97" y="111"/>
                      <a:pt x="100" y="111"/>
                      <a:pt x="103" y="109"/>
                    </a:cubicBezTo>
                    <a:cubicBezTo>
                      <a:pt x="104" y="109"/>
                      <a:pt x="104" y="109"/>
                      <a:pt x="104" y="109"/>
                    </a:cubicBezTo>
                    <a:cubicBezTo>
                      <a:pt x="100" y="112"/>
                      <a:pt x="96" y="114"/>
                      <a:pt x="92" y="115"/>
                    </a:cubicBezTo>
                    <a:cubicBezTo>
                      <a:pt x="91" y="118"/>
                      <a:pt x="90" y="120"/>
                      <a:pt x="90" y="123"/>
                    </a:cubicBezTo>
                    <a:cubicBezTo>
                      <a:pt x="89" y="132"/>
                      <a:pt x="90" y="141"/>
                      <a:pt x="90" y="149"/>
                    </a:cubicBezTo>
                    <a:cubicBezTo>
                      <a:pt x="92" y="148"/>
                      <a:pt x="95" y="147"/>
                      <a:pt x="98" y="146"/>
                    </a:cubicBezTo>
                    <a:cubicBezTo>
                      <a:pt x="101" y="145"/>
                      <a:pt x="104" y="144"/>
                      <a:pt x="107" y="144"/>
                    </a:cubicBezTo>
                    <a:cubicBezTo>
                      <a:pt x="107" y="143"/>
                      <a:pt x="108" y="143"/>
                      <a:pt x="109" y="143"/>
                    </a:cubicBezTo>
                    <a:cubicBezTo>
                      <a:pt x="109" y="143"/>
                      <a:pt x="109" y="143"/>
                      <a:pt x="109" y="143"/>
                    </a:cubicBezTo>
                    <a:cubicBezTo>
                      <a:pt x="110" y="143"/>
                      <a:pt x="112" y="143"/>
                      <a:pt x="113" y="143"/>
                    </a:cubicBezTo>
                    <a:cubicBezTo>
                      <a:pt x="117" y="143"/>
                      <a:pt x="120" y="142"/>
                      <a:pt x="124" y="141"/>
                    </a:cubicBezTo>
                    <a:cubicBezTo>
                      <a:pt x="127" y="140"/>
                      <a:pt x="130" y="138"/>
                      <a:pt x="133" y="136"/>
                    </a:cubicBezTo>
                    <a:cubicBezTo>
                      <a:pt x="133" y="136"/>
                      <a:pt x="133" y="136"/>
                      <a:pt x="133" y="136"/>
                    </a:cubicBezTo>
                    <a:cubicBezTo>
                      <a:pt x="129" y="139"/>
                      <a:pt x="127" y="142"/>
                      <a:pt x="123" y="143"/>
                    </a:cubicBezTo>
                    <a:cubicBezTo>
                      <a:pt x="120" y="144"/>
                      <a:pt x="117" y="145"/>
                      <a:pt x="113" y="146"/>
                    </a:cubicBezTo>
                    <a:cubicBezTo>
                      <a:pt x="116" y="147"/>
                      <a:pt x="118" y="147"/>
                      <a:pt x="120" y="148"/>
                    </a:cubicBezTo>
                    <a:cubicBezTo>
                      <a:pt x="125" y="149"/>
                      <a:pt x="130" y="149"/>
                      <a:pt x="135" y="149"/>
                    </a:cubicBezTo>
                    <a:cubicBezTo>
                      <a:pt x="135" y="149"/>
                      <a:pt x="135" y="150"/>
                      <a:pt x="135" y="150"/>
                    </a:cubicBezTo>
                    <a:cubicBezTo>
                      <a:pt x="126" y="151"/>
                      <a:pt x="116" y="152"/>
                      <a:pt x="108" y="147"/>
                    </a:cubicBezTo>
                    <a:cubicBezTo>
                      <a:pt x="107" y="147"/>
                      <a:pt x="107" y="147"/>
                      <a:pt x="106" y="147"/>
                    </a:cubicBezTo>
                    <a:cubicBezTo>
                      <a:pt x="101" y="148"/>
                      <a:pt x="96" y="150"/>
                      <a:pt x="91" y="153"/>
                    </a:cubicBezTo>
                    <a:cubicBezTo>
                      <a:pt x="87" y="155"/>
                      <a:pt x="84" y="159"/>
                      <a:pt x="80" y="162"/>
                    </a:cubicBezTo>
                    <a:cubicBezTo>
                      <a:pt x="77" y="166"/>
                      <a:pt x="71" y="169"/>
                      <a:pt x="65" y="171"/>
                    </a:cubicBezTo>
                    <a:cubicBezTo>
                      <a:pt x="69" y="171"/>
                      <a:pt x="72" y="173"/>
                      <a:pt x="75" y="173"/>
                    </a:cubicBezTo>
                    <a:cubicBezTo>
                      <a:pt x="84" y="175"/>
                      <a:pt x="92" y="176"/>
                      <a:pt x="101" y="176"/>
                    </a:cubicBezTo>
                    <a:cubicBezTo>
                      <a:pt x="109" y="177"/>
                      <a:pt x="118" y="177"/>
                      <a:pt x="126" y="176"/>
                    </a:cubicBezTo>
                    <a:cubicBezTo>
                      <a:pt x="135" y="175"/>
                      <a:pt x="144" y="172"/>
                      <a:pt x="153" y="167"/>
                    </a:cubicBezTo>
                    <a:cubicBezTo>
                      <a:pt x="153" y="167"/>
                      <a:pt x="153" y="167"/>
                      <a:pt x="153" y="167"/>
                    </a:cubicBezTo>
                    <a:cubicBezTo>
                      <a:pt x="146" y="172"/>
                      <a:pt x="140" y="176"/>
                      <a:pt x="132" y="178"/>
                    </a:cubicBezTo>
                    <a:cubicBezTo>
                      <a:pt x="129" y="179"/>
                      <a:pt x="127" y="179"/>
                      <a:pt x="125" y="179"/>
                    </a:cubicBezTo>
                    <a:cubicBezTo>
                      <a:pt x="129" y="183"/>
                      <a:pt x="133" y="185"/>
                      <a:pt x="139" y="187"/>
                    </a:cubicBezTo>
                    <a:cubicBezTo>
                      <a:pt x="142" y="188"/>
                      <a:pt x="146" y="188"/>
                      <a:pt x="150" y="189"/>
                    </a:cubicBezTo>
                    <a:cubicBezTo>
                      <a:pt x="154" y="190"/>
                      <a:pt x="158" y="191"/>
                      <a:pt x="162" y="192"/>
                    </a:cubicBezTo>
                    <a:cubicBezTo>
                      <a:pt x="162" y="192"/>
                      <a:pt x="162" y="193"/>
                      <a:pt x="162" y="193"/>
                    </a:cubicBezTo>
                    <a:cubicBezTo>
                      <a:pt x="158" y="193"/>
                      <a:pt x="154" y="192"/>
                      <a:pt x="150" y="191"/>
                    </a:cubicBezTo>
                    <a:cubicBezTo>
                      <a:pt x="145" y="191"/>
                      <a:pt x="140" y="190"/>
                      <a:pt x="136" y="189"/>
                    </a:cubicBezTo>
                    <a:cubicBezTo>
                      <a:pt x="130" y="188"/>
                      <a:pt x="123" y="186"/>
                      <a:pt x="120" y="180"/>
                    </a:cubicBezTo>
                    <a:cubicBezTo>
                      <a:pt x="120" y="180"/>
                      <a:pt x="120" y="180"/>
                      <a:pt x="120" y="180"/>
                    </a:cubicBezTo>
                    <a:cubicBezTo>
                      <a:pt x="117" y="180"/>
                      <a:pt x="114" y="181"/>
                      <a:pt x="110" y="181"/>
                    </a:cubicBezTo>
                    <a:cubicBezTo>
                      <a:pt x="113" y="186"/>
                      <a:pt x="117" y="191"/>
                      <a:pt x="121" y="196"/>
                    </a:cubicBezTo>
                    <a:cubicBezTo>
                      <a:pt x="125" y="201"/>
                      <a:pt x="129" y="205"/>
                      <a:pt x="135" y="207"/>
                    </a:cubicBezTo>
                    <a:cubicBezTo>
                      <a:pt x="135" y="207"/>
                      <a:pt x="135" y="207"/>
                      <a:pt x="135" y="207"/>
                    </a:cubicBezTo>
                    <a:cubicBezTo>
                      <a:pt x="129" y="207"/>
                      <a:pt x="125" y="203"/>
                      <a:pt x="121" y="199"/>
                    </a:cubicBezTo>
                    <a:cubicBezTo>
                      <a:pt x="119" y="203"/>
                      <a:pt x="118" y="207"/>
                      <a:pt x="118" y="211"/>
                    </a:cubicBezTo>
                    <a:cubicBezTo>
                      <a:pt x="118" y="211"/>
                      <a:pt x="118" y="211"/>
                      <a:pt x="117" y="211"/>
                    </a:cubicBezTo>
                    <a:cubicBezTo>
                      <a:pt x="115" y="207"/>
                      <a:pt x="117" y="201"/>
                      <a:pt x="118" y="197"/>
                    </a:cubicBezTo>
                    <a:cubicBezTo>
                      <a:pt x="119" y="196"/>
                      <a:pt x="119" y="196"/>
                      <a:pt x="119" y="196"/>
                    </a:cubicBezTo>
                    <a:cubicBezTo>
                      <a:pt x="115" y="192"/>
                      <a:pt x="111" y="186"/>
                      <a:pt x="109" y="181"/>
                    </a:cubicBezTo>
                    <a:cubicBezTo>
                      <a:pt x="108" y="181"/>
                      <a:pt x="107" y="181"/>
                      <a:pt x="107" y="181"/>
                    </a:cubicBezTo>
                    <a:cubicBezTo>
                      <a:pt x="98" y="181"/>
                      <a:pt x="89" y="180"/>
                      <a:pt x="80" y="179"/>
                    </a:cubicBezTo>
                    <a:cubicBezTo>
                      <a:pt x="76" y="179"/>
                      <a:pt x="72" y="178"/>
                      <a:pt x="68" y="177"/>
                    </a:cubicBezTo>
                    <a:cubicBezTo>
                      <a:pt x="67" y="177"/>
                      <a:pt x="66" y="177"/>
                      <a:pt x="65" y="177"/>
                    </a:cubicBezTo>
                    <a:cubicBezTo>
                      <a:pt x="68" y="178"/>
                      <a:pt x="72" y="181"/>
                      <a:pt x="75" y="183"/>
                    </a:cubicBezTo>
                    <a:cubicBezTo>
                      <a:pt x="77" y="185"/>
                      <a:pt x="79" y="186"/>
                      <a:pt x="81" y="188"/>
                    </a:cubicBezTo>
                    <a:cubicBezTo>
                      <a:pt x="82" y="188"/>
                      <a:pt x="82" y="188"/>
                      <a:pt x="82" y="188"/>
                    </a:cubicBezTo>
                    <a:cubicBezTo>
                      <a:pt x="93" y="188"/>
                      <a:pt x="101" y="195"/>
                      <a:pt x="111" y="194"/>
                    </a:cubicBezTo>
                    <a:cubicBezTo>
                      <a:pt x="111" y="194"/>
                      <a:pt x="111" y="194"/>
                      <a:pt x="111" y="194"/>
                    </a:cubicBezTo>
                    <a:cubicBezTo>
                      <a:pt x="102" y="197"/>
                      <a:pt x="94" y="191"/>
                      <a:pt x="85" y="191"/>
                    </a:cubicBezTo>
                    <a:cubicBezTo>
                      <a:pt x="88" y="192"/>
                      <a:pt x="90" y="194"/>
                      <a:pt x="93" y="196"/>
                    </a:cubicBezTo>
                    <a:cubicBezTo>
                      <a:pt x="98" y="200"/>
                      <a:pt x="104" y="206"/>
                      <a:pt x="110" y="209"/>
                    </a:cubicBezTo>
                    <a:cubicBezTo>
                      <a:pt x="110" y="210"/>
                      <a:pt x="110" y="210"/>
                      <a:pt x="110" y="210"/>
                    </a:cubicBezTo>
                    <a:cubicBezTo>
                      <a:pt x="105" y="208"/>
                      <a:pt x="102" y="205"/>
                      <a:pt x="98" y="202"/>
                    </a:cubicBezTo>
                    <a:cubicBezTo>
                      <a:pt x="94" y="199"/>
                      <a:pt x="90" y="196"/>
                      <a:pt x="86" y="193"/>
                    </a:cubicBezTo>
                    <a:cubicBezTo>
                      <a:pt x="88" y="198"/>
                      <a:pt x="87" y="204"/>
                      <a:pt x="91" y="208"/>
                    </a:cubicBezTo>
                    <a:cubicBezTo>
                      <a:pt x="91" y="208"/>
                      <a:pt x="91" y="209"/>
                      <a:pt x="90" y="209"/>
                    </a:cubicBezTo>
                    <a:cubicBezTo>
                      <a:pt x="86" y="204"/>
                      <a:pt x="87" y="198"/>
                      <a:pt x="84" y="192"/>
                    </a:cubicBezTo>
                    <a:cubicBezTo>
                      <a:pt x="84" y="192"/>
                      <a:pt x="84" y="192"/>
                      <a:pt x="84" y="192"/>
                    </a:cubicBezTo>
                    <a:cubicBezTo>
                      <a:pt x="83" y="191"/>
                      <a:pt x="81" y="190"/>
                      <a:pt x="79" y="189"/>
                    </a:cubicBezTo>
                    <a:cubicBezTo>
                      <a:pt x="73" y="185"/>
                      <a:pt x="68" y="182"/>
                      <a:pt x="62" y="179"/>
                    </a:cubicBezTo>
                    <a:cubicBezTo>
                      <a:pt x="58" y="178"/>
                      <a:pt x="53" y="177"/>
                      <a:pt x="49" y="176"/>
                    </a:cubicBezTo>
                    <a:cubicBezTo>
                      <a:pt x="48" y="177"/>
                      <a:pt x="37" y="182"/>
                      <a:pt x="41" y="185"/>
                    </a:cubicBezTo>
                    <a:cubicBezTo>
                      <a:pt x="43" y="188"/>
                      <a:pt x="56" y="210"/>
                      <a:pt x="67" y="228"/>
                    </a:cubicBezTo>
                    <a:cubicBezTo>
                      <a:pt x="72" y="227"/>
                      <a:pt x="76" y="228"/>
                      <a:pt x="80" y="229"/>
                    </a:cubicBezTo>
                    <a:cubicBezTo>
                      <a:pt x="81" y="229"/>
                      <a:pt x="82" y="229"/>
                      <a:pt x="83" y="229"/>
                    </a:cubicBezTo>
                    <a:cubicBezTo>
                      <a:pt x="83" y="229"/>
                      <a:pt x="83" y="229"/>
                      <a:pt x="83" y="229"/>
                    </a:cubicBezTo>
                    <a:cubicBezTo>
                      <a:pt x="83" y="229"/>
                      <a:pt x="83" y="229"/>
                      <a:pt x="83" y="229"/>
                    </a:cubicBezTo>
                    <a:cubicBezTo>
                      <a:pt x="90" y="230"/>
                      <a:pt x="96" y="229"/>
                      <a:pt x="102" y="228"/>
                    </a:cubicBezTo>
                    <a:cubicBezTo>
                      <a:pt x="102" y="228"/>
                      <a:pt x="103" y="228"/>
                      <a:pt x="102" y="228"/>
                    </a:cubicBezTo>
                    <a:cubicBezTo>
                      <a:pt x="97" y="231"/>
                      <a:pt x="92" y="231"/>
                      <a:pt x="87" y="232"/>
                    </a:cubicBezTo>
                    <a:cubicBezTo>
                      <a:pt x="88" y="233"/>
                      <a:pt x="89" y="234"/>
                      <a:pt x="90" y="235"/>
                    </a:cubicBezTo>
                    <a:cubicBezTo>
                      <a:pt x="93" y="238"/>
                      <a:pt x="95" y="240"/>
                      <a:pt x="98" y="243"/>
                    </a:cubicBezTo>
                    <a:cubicBezTo>
                      <a:pt x="98" y="244"/>
                      <a:pt x="97" y="245"/>
                      <a:pt x="96" y="244"/>
                    </a:cubicBezTo>
                    <a:cubicBezTo>
                      <a:pt x="94" y="241"/>
                      <a:pt x="91" y="239"/>
                      <a:pt x="88" y="237"/>
                    </a:cubicBezTo>
                    <a:cubicBezTo>
                      <a:pt x="86" y="235"/>
                      <a:pt x="84" y="234"/>
                      <a:pt x="82" y="232"/>
                    </a:cubicBezTo>
                    <a:cubicBezTo>
                      <a:pt x="78" y="232"/>
                      <a:pt x="74" y="232"/>
                      <a:pt x="69" y="232"/>
                    </a:cubicBezTo>
                    <a:cubicBezTo>
                      <a:pt x="74" y="240"/>
                      <a:pt x="78" y="247"/>
                      <a:pt x="80" y="251"/>
                    </a:cubicBezTo>
                    <a:cubicBezTo>
                      <a:pt x="83" y="251"/>
                      <a:pt x="86" y="252"/>
                      <a:pt x="89" y="252"/>
                    </a:cubicBezTo>
                    <a:cubicBezTo>
                      <a:pt x="90" y="252"/>
                      <a:pt x="90" y="252"/>
                      <a:pt x="91" y="252"/>
                    </a:cubicBezTo>
                    <a:cubicBezTo>
                      <a:pt x="91" y="252"/>
                      <a:pt x="91" y="252"/>
                      <a:pt x="91" y="252"/>
                    </a:cubicBezTo>
                    <a:cubicBezTo>
                      <a:pt x="93" y="252"/>
                      <a:pt x="94" y="252"/>
                      <a:pt x="95" y="252"/>
                    </a:cubicBezTo>
                    <a:cubicBezTo>
                      <a:pt x="103" y="253"/>
                      <a:pt x="111" y="253"/>
                      <a:pt x="119" y="252"/>
                    </a:cubicBezTo>
                    <a:cubicBezTo>
                      <a:pt x="124" y="252"/>
                      <a:pt x="128" y="251"/>
                      <a:pt x="133" y="249"/>
                    </a:cubicBezTo>
                    <a:cubicBezTo>
                      <a:pt x="133" y="249"/>
                      <a:pt x="133" y="249"/>
                      <a:pt x="134" y="249"/>
                    </a:cubicBezTo>
                    <a:cubicBezTo>
                      <a:pt x="134" y="249"/>
                      <a:pt x="134" y="249"/>
                      <a:pt x="135" y="249"/>
                    </a:cubicBezTo>
                    <a:cubicBezTo>
                      <a:pt x="143" y="246"/>
                      <a:pt x="150" y="241"/>
                      <a:pt x="156" y="234"/>
                    </a:cubicBezTo>
                    <a:cubicBezTo>
                      <a:pt x="156" y="234"/>
                      <a:pt x="156" y="234"/>
                      <a:pt x="156" y="234"/>
                    </a:cubicBezTo>
                    <a:cubicBezTo>
                      <a:pt x="152" y="240"/>
                      <a:pt x="147" y="245"/>
                      <a:pt x="142" y="248"/>
                    </a:cubicBezTo>
                    <a:cubicBezTo>
                      <a:pt x="144" y="248"/>
                      <a:pt x="147" y="248"/>
                      <a:pt x="149" y="248"/>
                    </a:cubicBezTo>
                    <a:cubicBezTo>
                      <a:pt x="154" y="248"/>
                      <a:pt x="159" y="250"/>
                      <a:pt x="164" y="250"/>
                    </a:cubicBezTo>
                    <a:cubicBezTo>
                      <a:pt x="164" y="250"/>
                      <a:pt x="164" y="251"/>
                      <a:pt x="164" y="251"/>
                    </a:cubicBezTo>
                    <a:cubicBezTo>
                      <a:pt x="158" y="252"/>
                      <a:pt x="153" y="250"/>
                      <a:pt x="148" y="251"/>
                    </a:cubicBezTo>
                    <a:cubicBezTo>
                      <a:pt x="143" y="252"/>
                      <a:pt x="139" y="253"/>
                      <a:pt x="134" y="252"/>
                    </a:cubicBezTo>
                    <a:cubicBezTo>
                      <a:pt x="131" y="254"/>
                      <a:pt x="127" y="255"/>
                      <a:pt x="123" y="255"/>
                    </a:cubicBezTo>
                    <a:cubicBezTo>
                      <a:pt x="115" y="257"/>
                      <a:pt x="107" y="257"/>
                      <a:pt x="99" y="257"/>
                    </a:cubicBezTo>
                    <a:cubicBezTo>
                      <a:pt x="100" y="258"/>
                      <a:pt x="101" y="260"/>
                      <a:pt x="103" y="261"/>
                    </a:cubicBezTo>
                    <a:cubicBezTo>
                      <a:pt x="109" y="265"/>
                      <a:pt x="117" y="266"/>
                      <a:pt x="123" y="268"/>
                    </a:cubicBezTo>
                    <a:cubicBezTo>
                      <a:pt x="130" y="269"/>
                      <a:pt x="137" y="270"/>
                      <a:pt x="144" y="270"/>
                    </a:cubicBezTo>
                    <a:cubicBezTo>
                      <a:pt x="150" y="269"/>
                      <a:pt x="156" y="269"/>
                      <a:pt x="161" y="266"/>
                    </a:cubicBezTo>
                    <a:cubicBezTo>
                      <a:pt x="161" y="266"/>
                      <a:pt x="162" y="266"/>
                      <a:pt x="161" y="267"/>
                    </a:cubicBezTo>
                    <a:cubicBezTo>
                      <a:pt x="158" y="270"/>
                      <a:pt x="153" y="271"/>
                      <a:pt x="148" y="271"/>
                    </a:cubicBezTo>
                    <a:cubicBezTo>
                      <a:pt x="144" y="272"/>
                      <a:pt x="141" y="273"/>
                      <a:pt x="137" y="273"/>
                    </a:cubicBezTo>
                    <a:cubicBezTo>
                      <a:pt x="138" y="274"/>
                      <a:pt x="139" y="276"/>
                      <a:pt x="141" y="277"/>
                    </a:cubicBezTo>
                    <a:cubicBezTo>
                      <a:pt x="145" y="280"/>
                      <a:pt x="149" y="282"/>
                      <a:pt x="154" y="282"/>
                    </a:cubicBezTo>
                    <a:cubicBezTo>
                      <a:pt x="155" y="282"/>
                      <a:pt x="155" y="283"/>
                      <a:pt x="154" y="283"/>
                    </a:cubicBezTo>
                    <a:cubicBezTo>
                      <a:pt x="150" y="283"/>
                      <a:pt x="146" y="282"/>
                      <a:pt x="143" y="281"/>
                    </a:cubicBezTo>
                    <a:cubicBezTo>
                      <a:pt x="139" y="279"/>
                      <a:pt x="137" y="276"/>
                      <a:pt x="133" y="274"/>
                    </a:cubicBezTo>
                    <a:cubicBezTo>
                      <a:pt x="133" y="273"/>
                      <a:pt x="132" y="273"/>
                      <a:pt x="132" y="273"/>
                    </a:cubicBezTo>
                    <a:cubicBezTo>
                      <a:pt x="131" y="273"/>
                      <a:pt x="129" y="273"/>
                      <a:pt x="128" y="272"/>
                    </a:cubicBezTo>
                    <a:cubicBezTo>
                      <a:pt x="121" y="271"/>
                      <a:pt x="113" y="270"/>
                      <a:pt x="106" y="268"/>
                    </a:cubicBezTo>
                    <a:cubicBezTo>
                      <a:pt x="101" y="266"/>
                      <a:pt x="96" y="262"/>
                      <a:pt x="92" y="258"/>
                    </a:cubicBezTo>
                    <a:cubicBezTo>
                      <a:pt x="92" y="262"/>
                      <a:pt x="93" y="267"/>
                      <a:pt x="95" y="270"/>
                    </a:cubicBezTo>
                    <a:cubicBezTo>
                      <a:pt x="95" y="271"/>
                      <a:pt x="95" y="271"/>
                      <a:pt x="95" y="272"/>
                    </a:cubicBezTo>
                    <a:cubicBezTo>
                      <a:pt x="100" y="270"/>
                      <a:pt x="105" y="274"/>
                      <a:pt x="108" y="277"/>
                    </a:cubicBezTo>
                    <a:cubicBezTo>
                      <a:pt x="112" y="280"/>
                      <a:pt x="114" y="290"/>
                      <a:pt x="120" y="289"/>
                    </a:cubicBezTo>
                    <a:cubicBezTo>
                      <a:pt x="120" y="289"/>
                      <a:pt x="120" y="290"/>
                      <a:pt x="120" y="290"/>
                    </a:cubicBezTo>
                    <a:cubicBezTo>
                      <a:pt x="117" y="291"/>
                      <a:pt x="114" y="288"/>
                      <a:pt x="112" y="286"/>
                    </a:cubicBezTo>
                    <a:cubicBezTo>
                      <a:pt x="111" y="284"/>
                      <a:pt x="109" y="281"/>
                      <a:pt x="107" y="279"/>
                    </a:cubicBezTo>
                    <a:cubicBezTo>
                      <a:pt x="105" y="276"/>
                      <a:pt x="101" y="275"/>
                      <a:pt x="97" y="275"/>
                    </a:cubicBezTo>
                    <a:cubicBezTo>
                      <a:pt x="99" y="278"/>
                      <a:pt x="102" y="280"/>
                      <a:pt x="104" y="283"/>
                    </a:cubicBezTo>
                    <a:cubicBezTo>
                      <a:pt x="106" y="286"/>
                      <a:pt x="109" y="289"/>
                      <a:pt x="110" y="293"/>
                    </a:cubicBezTo>
                    <a:cubicBezTo>
                      <a:pt x="112" y="298"/>
                      <a:pt x="112" y="304"/>
                      <a:pt x="115" y="309"/>
                    </a:cubicBezTo>
                    <a:cubicBezTo>
                      <a:pt x="115" y="309"/>
                      <a:pt x="114" y="310"/>
                      <a:pt x="114" y="309"/>
                    </a:cubicBezTo>
                    <a:cubicBezTo>
                      <a:pt x="112" y="305"/>
                      <a:pt x="111" y="301"/>
                      <a:pt x="109" y="297"/>
                    </a:cubicBezTo>
                    <a:cubicBezTo>
                      <a:pt x="108" y="294"/>
                      <a:pt x="107" y="291"/>
                      <a:pt x="105" y="288"/>
                    </a:cubicBezTo>
                    <a:cubicBezTo>
                      <a:pt x="104" y="293"/>
                      <a:pt x="100" y="297"/>
                      <a:pt x="101" y="302"/>
                    </a:cubicBezTo>
                    <a:cubicBezTo>
                      <a:pt x="102" y="302"/>
                      <a:pt x="101" y="303"/>
                      <a:pt x="101" y="302"/>
                    </a:cubicBezTo>
                    <a:cubicBezTo>
                      <a:pt x="97" y="298"/>
                      <a:pt x="102" y="291"/>
                      <a:pt x="102" y="286"/>
                    </a:cubicBezTo>
                    <a:cubicBezTo>
                      <a:pt x="102" y="286"/>
                      <a:pt x="102" y="285"/>
                      <a:pt x="103" y="285"/>
                    </a:cubicBezTo>
                    <a:cubicBezTo>
                      <a:pt x="102" y="284"/>
                      <a:pt x="101" y="283"/>
                      <a:pt x="100" y="282"/>
                    </a:cubicBezTo>
                    <a:cubicBezTo>
                      <a:pt x="97" y="278"/>
                      <a:pt x="94" y="274"/>
                      <a:pt x="91" y="270"/>
                    </a:cubicBezTo>
                    <a:cubicBezTo>
                      <a:pt x="89" y="266"/>
                      <a:pt x="89" y="261"/>
                      <a:pt x="88" y="257"/>
                    </a:cubicBezTo>
                    <a:cubicBezTo>
                      <a:pt x="85" y="257"/>
                      <a:pt x="83" y="256"/>
                      <a:pt x="81" y="256"/>
                    </a:cubicBezTo>
                    <a:cubicBezTo>
                      <a:pt x="83" y="268"/>
                      <a:pt x="88" y="306"/>
                      <a:pt x="87" y="326"/>
                    </a:cubicBezTo>
                    <a:cubicBezTo>
                      <a:pt x="96" y="328"/>
                      <a:pt x="102" y="328"/>
                      <a:pt x="110" y="324"/>
                    </a:cubicBezTo>
                    <a:cubicBezTo>
                      <a:pt x="114" y="321"/>
                      <a:pt x="118" y="318"/>
                      <a:pt x="122" y="316"/>
                    </a:cubicBezTo>
                    <a:cubicBezTo>
                      <a:pt x="126" y="313"/>
                      <a:pt x="130" y="310"/>
                      <a:pt x="134" y="308"/>
                    </a:cubicBezTo>
                    <a:cubicBezTo>
                      <a:pt x="139" y="307"/>
                      <a:pt x="139" y="307"/>
                      <a:pt x="139" y="307"/>
                    </a:cubicBezTo>
                    <a:cubicBezTo>
                      <a:pt x="144" y="304"/>
                      <a:pt x="150" y="303"/>
                      <a:pt x="155" y="302"/>
                    </a:cubicBezTo>
                    <a:cubicBezTo>
                      <a:pt x="157" y="299"/>
                      <a:pt x="160" y="297"/>
                      <a:pt x="163" y="294"/>
                    </a:cubicBezTo>
                    <a:cubicBezTo>
                      <a:pt x="166" y="291"/>
                      <a:pt x="168" y="288"/>
                      <a:pt x="171" y="285"/>
                    </a:cubicBezTo>
                    <a:cubicBezTo>
                      <a:pt x="176" y="278"/>
                      <a:pt x="180" y="271"/>
                      <a:pt x="186" y="266"/>
                    </a:cubicBezTo>
                    <a:cubicBezTo>
                      <a:pt x="186" y="265"/>
                      <a:pt x="188" y="266"/>
                      <a:pt x="187" y="267"/>
                    </a:cubicBezTo>
                    <a:cubicBezTo>
                      <a:pt x="184" y="271"/>
                      <a:pt x="181" y="275"/>
                      <a:pt x="177" y="280"/>
                    </a:cubicBezTo>
                    <a:cubicBezTo>
                      <a:pt x="180" y="279"/>
                      <a:pt x="183" y="278"/>
                      <a:pt x="186" y="279"/>
                    </a:cubicBezTo>
                    <a:cubicBezTo>
                      <a:pt x="186" y="279"/>
                      <a:pt x="186" y="279"/>
                      <a:pt x="186" y="279"/>
                    </a:cubicBezTo>
                    <a:cubicBezTo>
                      <a:pt x="182" y="279"/>
                      <a:pt x="179" y="280"/>
                      <a:pt x="175" y="282"/>
                    </a:cubicBezTo>
                    <a:cubicBezTo>
                      <a:pt x="170" y="289"/>
                      <a:pt x="164" y="296"/>
                      <a:pt x="157" y="301"/>
                    </a:cubicBezTo>
                    <a:cubicBezTo>
                      <a:pt x="158" y="301"/>
                      <a:pt x="158" y="301"/>
                      <a:pt x="159" y="301"/>
                    </a:cubicBezTo>
                    <a:cubicBezTo>
                      <a:pt x="166" y="300"/>
                      <a:pt x="173" y="299"/>
                      <a:pt x="181" y="299"/>
                    </a:cubicBezTo>
                    <a:cubicBezTo>
                      <a:pt x="186" y="299"/>
                      <a:pt x="194" y="300"/>
                      <a:pt x="199" y="304"/>
                    </a:cubicBezTo>
                    <a:cubicBezTo>
                      <a:pt x="199" y="304"/>
                      <a:pt x="199" y="304"/>
                      <a:pt x="199" y="304"/>
                    </a:cubicBezTo>
                    <a:cubicBezTo>
                      <a:pt x="186" y="298"/>
                      <a:pt x="169" y="301"/>
                      <a:pt x="156" y="304"/>
                    </a:cubicBezTo>
                    <a:cubicBezTo>
                      <a:pt x="145" y="307"/>
                      <a:pt x="135" y="313"/>
                      <a:pt x="125" y="318"/>
                    </a:cubicBezTo>
                    <a:cubicBezTo>
                      <a:pt x="120" y="322"/>
                      <a:pt x="114" y="326"/>
                      <a:pt x="108" y="330"/>
                    </a:cubicBezTo>
                    <a:cubicBezTo>
                      <a:pt x="104" y="332"/>
                      <a:pt x="99" y="333"/>
                      <a:pt x="95" y="333"/>
                    </a:cubicBezTo>
                    <a:cubicBezTo>
                      <a:pt x="97" y="334"/>
                      <a:pt x="99" y="335"/>
                      <a:pt x="102" y="336"/>
                    </a:cubicBezTo>
                    <a:cubicBezTo>
                      <a:pt x="105" y="338"/>
                      <a:pt x="108" y="339"/>
                      <a:pt x="112" y="340"/>
                    </a:cubicBezTo>
                    <a:cubicBezTo>
                      <a:pt x="115" y="341"/>
                      <a:pt x="118" y="341"/>
                      <a:pt x="121" y="341"/>
                    </a:cubicBezTo>
                    <a:cubicBezTo>
                      <a:pt x="125" y="340"/>
                      <a:pt x="129" y="340"/>
                      <a:pt x="134" y="340"/>
                    </a:cubicBezTo>
                    <a:cubicBezTo>
                      <a:pt x="140" y="333"/>
                      <a:pt x="146" y="324"/>
                      <a:pt x="153" y="317"/>
                    </a:cubicBezTo>
                    <a:cubicBezTo>
                      <a:pt x="155" y="316"/>
                      <a:pt x="157" y="314"/>
                      <a:pt x="159" y="313"/>
                    </a:cubicBezTo>
                    <a:cubicBezTo>
                      <a:pt x="159" y="313"/>
                      <a:pt x="159" y="312"/>
                      <a:pt x="160" y="312"/>
                    </a:cubicBezTo>
                    <a:cubicBezTo>
                      <a:pt x="160" y="312"/>
                      <a:pt x="161" y="312"/>
                      <a:pt x="161" y="313"/>
                    </a:cubicBezTo>
                    <a:cubicBezTo>
                      <a:pt x="165" y="311"/>
                      <a:pt x="169" y="310"/>
                      <a:pt x="173" y="309"/>
                    </a:cubicBezTo>
                    <a:cubicBezTo>
                      <a:pt x="174" y="309"/>
                      <a:pt x="174" y="310"/>
                      <a:pt x="173" y="310"/>
                    </a:cubicBezTo>
                    <a:cubicBezTo>
                      <a:pt x="170" y="311"/>
                      <a:pt x="167" y="313"/>
                      <a:pt x="164" y="314"/>
                    </a:cubicBezTo>
                    <a:cubicBezTo>
                      <a:pt x="167" y="316"/>
                      <a:pt x="170" y="317"/>
                      <a:pt x="174" y="318"/>
                    </a:cubicBezTo>
                    <a:cubicBezTo>
                      <a:pt x="174" y="318"/>
                      <a:pt x="174" y="319"/>
                      <a:pt x="174" y="319"/>
                    </a:cubicBezTo>
                    <a:cubicBezTo>
                      <a:pt x="170" y="318"/>
                      <a:pt x="165" y="317"/>
                      <a:pt x="161" y="316"/>
                    </a:cubicBezTo>
                    <a:cubicBezTo>
                      <a:pt x="159" y="317"/>
                      <a:pt x="156" y="319"/>
                      <a:pt x="154" y="321"/>
                    </a:cubicBezTo>
                    <a:cubicBezTo>
                      <a:pt x="148" y="327"/>
                      <a:pt x="144" y="334"/>
                      <a:pt x="138" y="341"/>
                    </a:cubicBezTo>
                    <a:cubicBezTo>
                      <a:pt x="141" y="341"/>
                      <a:pt x="144" y="342"/>
                      <a:pt x="146" y="343"/>
                    </a:cubicBezTo>
                    <a:cubicBezTo>
                      <a:pt x="149" y="344"/>
                      <a:pt x="152" y="346"/>
                      <a:pt x="155" y="347"/>
                    </a:cubicBezTo>
                    <a:cubicBezTo>
                      <a:pt x="155" y="347"/>
                      <a:pt x="156" y="348"/>
                      <a:pt x="156" y="348"/>
                    </a:cubicBezTo>
                    <a:cubicBezTo>
                      <a:pt x="156" y="348"/>
                      <a:pt x="156" y="348"/>
                      <a:pt x="156" y="348"/>
                    </a:cubicBezTo>
                    <a:cubicBezTo>
                      <a:pt x="158" y="349"/>
                      <a:pt x="159" y="350"/>
                      <a:pt x="160" y="351"/>
                    </a:cubicBezTo>
                    <a:cubicBezTo>
                      <a:pt x="163" y="353"/>
                      <a:pt x="166" y="355"/>
                      <a:pt x="170" y="356"/>
                    </a:cubicBezTo>
                    <a:cubicBezTo>
                      <a:pt x="173" y="357"/>
                      <a:pt x="176" y="357"/>
                      <a:pt x="179" y="358"/>
                    </a:cubicBezTo>
                    <a:cubicBezTo>
                      <a:pt x="180" y="358"/>
                      <a:pt x="180" y="358"/>
                      <a:pt x="179" y="358"/>
                    </a:cubicBezTo>
                    <a:cubicBezTo>
                      <a:pt x="175" y="358"/>
                      <a:pt x="171" y="358"/>
                      <a:pt x="167" y="357"/>
                    </a:cubicBezTo>
                    <a:cubicBezTo>
                      <a:pt x="164" y="356"/>
                      <a:pt x="161" y="355"/>
                      <a:pt x="159" y="353"/>
                    </a:cubicBezTo>
                    <a:cubicBezTo>
                      <a:pt x="160" y="355"/>
                      <a:pt x="161" y="357"/>
                      <a:pt x="163" y="359"/>
                    </a:cubicBezTo>
                    <a:cubicBezTo>
                      <a:pt x="166" y="363"/>
                      <a:pt x="170" y="366"/>
                      <a:pt x="173" y="370"/>
                    </a:cubicBezTo>
                    <a:cubicBezTo>
                      <a:pt x="173" y="370"/>
                      <a:pt x="173" y="370"/>
                      <a:pt x="173" y="370"/>
                    </a:cubicBezTo>
                    <a:cubicBezTo>
                      <a:pt x="165" y="365"/>
                      <a:pt x="156" y="359"/>
                      <a:pt x="154" y="350"/>
                    </a:cubicBezTo>
                    <a:cubicBezTo>
                      <a:pt x="153" y="350"/>
                      <a:pt x="152" y="350"/>
                      <a:pt x="152" y="350"/>
                    </a:cubicBezTo>
                    <a:cubicBezTo>
                      <a:pt x="147" y="347"/>
                      <a:pt x="142" y="345"/>
                      <a:pt x="137" y="344"/>
                    </a:cubicBezTo>
                    <a:cubicBezTo>
                      <a:pt x="132" y="344"/>
                      <a:pt x="127" y="344"/>
                      <a:pt x="122" y="345"/>
                    </a:cubicBezTo>
                    <a:cubicBezTo>
                      <a:pt x="117" y="346"/>
                      <a:pt x="111" y="344"/>
                      <a:pt x="105" y="342"/>
                    </a:cubicBezTo>
                    <a:cubicBezTo>
                      <a:pt x="107" y="345"/>
                      <a:pt x="109" y="348"/>
                      <a:pt x="111" y="350"/>
                    </a:cubicBezTo>
                    <a:cubicBezTo>
                      <a:pt x="117" y="357"/>
                      <a:pt x="123" y="363"/>
                      <a:pt x="130" y="369"/>
                    </a:cubicBezTo>
                    <a:cubicBezTo>
                      <a:pt x="136" y="375"/>
                      <a:pt x="142" y="380"/>
                      <a:pt x="149" y="385"/>
                    </a:cubicBezTo>
                    <a:cubicBezTo>
                      <a:pt x="157" y="390"/>
                      <a:pt x="166" y="393"/>
                      <a:pt x="176" y="395"/>
                    </a:cubicBezTo>
                    <a:cubicBezTo>
                      <a:pt x="176" y="395"/>
                      <a:pt x="176" y="395"/>
                      <a:pt x="176" y="395"/>
                    </a:cubicBezTo>
                    <a:cubicBezTo>
                      <a:pt x="168" y="394"/>
                      <a:pt x="160" y="393"/>
                      <a:pt x="152" y="390"/>
                    </a:cubicBezTo>
                    <a:cubicBezTo>
                      <a:pt x="150" y="389"/>
                      <a:pt x="148" y="388"/>
                      <a:pt x="146" y="386"/>
                    </a:cubicBezTo>
                    <a:cubicBezTo>
                      <a:pt x="147" y="392"/>
                      <a:pt x="149" y="396"/>
                      <a:pt x="152" y="401"/>
                    </a:cubicBezTo>
                    <a:cubicBezTo>
                      <a:pt x="154" y="404"/>
                      <a:pt x="157" y="407"/>
                      <a:pt x="160" y="410"/>
                    </a:cubicBezTo>
                    <a:cubicBezTo>
                      <a:pt x="162" y="413"/>
                      <a:pt x="164" y="416"/>
                      <a:pt x="167" y="419"/>
                    </a:cubicBezTo>
                    <a:cubicBezTo>
                      <a:pt x="168" y="420"/>
                      <a:pt x="167" y="421"/>
                      <a:pt x="166" y="420"/>
                    </a:cubicBezTo>
                    <a:cubicBezTo>
                      <a:pt x="163" y="417"/>
                      <a:pt x="161" y="414"/>
                      <a:pt x="158" y="411"/>
                    </a:cubicBezTo>
                    <a:cubicBezTo>
                      <a:pt x="154" y="408"/>
                      <a:pt x="151" y="405"/>
                      <a:pt x="148" y="401"/>
                    </a:cubicBezTo>
                    <a:cubicBezTo>
                      <a:pt x="145" y="396"/>
                      <a:pt x="141" y="391"/>
                      <a:pt x="142" y="385"/>
                    </a:cubicBezTo>
                    <a:cubicBezTo>
                      <a:pt x="142" y="384"/>
                      <a:pt x="142" y="384"/>
                      <a:pt x="142" y="384"/>
                    </a:cubicBezTo>
                    <a:cubicBezTo>
                      <a:pt x="139" y="382"/>
                      <a:pt x="137" y="380"/>
                      <a:pt x="134" y="378"/>
                    </a:cubicBezTo>
                    <a:cubicBezTo>
                      <a:pt x="133" y="384"/>
                      <a:pt x="133" y="391"/>
                      <a:pt x="133" y="397"/>
                    </a:cubicBezTo>
                    <a:cubicBezTo>
                      <a:pt x="133" y="403"/>
                      <a:pt x="133" y="409"/>
                      <a:pt x="137" y="414"/>
                    </a:cubicBezTo>
                    <a:cubicBezTo>
                      <a:pt x="137" y="415"/>
                      <a:pt x="137" y="415"/>
                      <a:pt x="137" y="415"/>
                    </a:cubicBezTo>
                    <a:cubicBezTo>
                      <a:pt x="132" y="411"/>
                      <a:pt x="131" y="405"/>
                      <a:pt x="131" y="399"/>
                    </a:cubicBezTo>
                    <a:cubicBezTo>
                      <a:pt x="127" y="401"/>
                      <a:pt x="124" y="404"/>
                      <a:pt x="121" y="407"/>
                    </a:cubicBezTo>
                    <a:cubicBezTo>
                      <a:pt x="121" y="407"/>
                      <a:pt x="121" y="407"/>
                      <a:pt x="121" y="406"/>
                    </a:cubicBezTo>
                    <a:cubicBezTo>
                      <a:pt x="121" y="402"/>
                      <a:pt x="126" y="398"/>
                      <a:pt x="130" y="396"/>
                    </a:cubicBezTo>
                    <a:cubicBezTo>
                      <a:pt x="131" y="396"/>
                      <a:pt x="131" y="396"/>
                      <a:pt x="131" y="396"/>
                    </a:cubicBezTo>
                    <a:cubicBezTo>
                      <a:pt x="131" y="390"/>
                      <a:pt x="131" y="383"/>
                      <a:pt x="133" y="377"/>
                    </a:cubicBezTo>
                    <a:cubicBezTo>
                      <a:pt x="132" y="377"/>
                      <a:pt x="132" y="377"/>
                      <a:pt x="131" y="376"/>
                    </a:cubicBezTo>
                    <a:cubicBezTo>
                      <a:pt x="124" y="371"/>
                      <a:pt x="118" y="365"/>
                      <a:pt x="111" y="358"/>
                    </a:cubicBezTo>
                    <a:cubicBezTo>
                      <a:pt x="109" y="355"/>
                      <a:pt x="106" y="352"/>
                      <a:pt x="104" y="349"/>
                    </a:cubicBezTo>
                    <a:cubicBezTo>
                      <a:pt x="103" y="348"/>
                      <a:pt x="102" y="347"/>
                      <a:pt x="101" y="346"/>
                    </a:cubicBezTo>
                    <a:cubicBezTo>
                      <a:pt x="103" y="350"/>
                      <a:pt x="104" y="354"/>
                      <a:pt x="105" y="358"/>
                    </a:cubicBezTo>
                    <a:cubicBezTo>
                      <a:pt x="106" y="361"/>
                      <a:pt x="106" y="363"/>
                      <a:pt x="107" y="366"/>
                    </a:cubicBezTo>
                    <a:cubicBezTo>
                      <a:pt x="107" y="366"/>
                      <a:pt x="108" y="366"/>
                      <a:pt x="108" y="366"/>
                    </a:cubicBezTo>
                    <a:cubicBezTo>
                      <a:pt x="115" y="373"/>
                      <a:pt x="118" y="383"/>
                      <a:pt x="126" y="390"/>
                    </a:cubicBezTo>
                    <a:cubicBezTo>
                      <a:pt x="126" y="390"/>
                      <a:pt x="126" y="390"/>
                      <a:pt x="126" y="390"/>
                    </a:cubicBezTo>
                    <a:cubicBezTo>
                      <a:pt x="118" y="386"/>
                      <a:pt x="115" y="376"/>
                      <a:pt x="108" y="370"/>
                    </a:cubicBezTo>
                    <a:cubicBezTo>
                      <a:pt x="109" y="373"/>
                      <a:pt x="110" y="376"/>
                      <a:pt x="111" y="379"/>
                    </a:cubicBezTo>
                    <a:cubicBezTo>
                      <a:pt x="112" y="386"/>
                      <a:pt x="113" y="394"/>
                      <a:pt x="115" y="400"/>
                    </a:cubicBezTo>
                    <a:cubicBezTo>
                      <a:pt x="115" y="400"/>
                      <a:pt x="115" y="400"/>
                      <a:pt x="115" y="400"/>
                    </a:cubicBezTo>
                    <a:cubicBezTo>
                      <a:pt x="113" y="396"/>
                      <a:pt x="112" y="392"/>
                      <a:pt x="111" y="387"/>
                    </a:cubicBezTo>
                    <a:cubicBezTo>
                      <a:pt x="110" y="382"/>
                      <a:pt x="109" y="377"/>
                      <a:pt x="107" y="373"/>
                    </a:cubicBezTo>
                    <a:cubicBezTo>
                      <a:pt x="105" y="378"/>
                      <a:pt x="102" y="382"/>
                      <a:pt x="101" y="387"/>
                    </a:cubicBezTo>
                    <a:cubicBezTo>
                      <a:pt x="101" y="388"/>
                      <a:pt x="101" y="388"/>
                      <a:pt x="101" y="387"/>
                    </a:cubicBezTo>
                    <a:cubicBezTo>
                      <a:pt x="101" y="381"/>
                      <a:pt x="105" y="377"/>
                      <a:pt x="107" y="371"/>
                    </a:cubicBezTo>
                    <a:cubicBezTo>
                      <a:pt x="107" y="371"/>
                      <a:pt x="107" y="371"/>
                      <a:pt x="107" y="371"/>
                    </a:cubicBezTo>
                    <a:cubicBezTo>
                      <a:pt x="106" y="369"/>
                      <a:pt x="105" y="367"/>
                      <a:pt x="105" y="365"/>
                    </a:cubicBezTo>
                    <a:cubicBezTo>
                      <a:pt x="102" y="359"/>
                      <a:pt x="100" y="353"/>
                      <a:pt x="97" y="347"/>
                    </a:cubicBezTo>
                    <a:cubicBezTo>
                      <a:pt x="95" y="342"/>
                      <a:pt x="91" y="338"/>
                      <a:pt x="87" y="334"/>
                    </a:cubicBezTo>
                    <a:cubicBezTo>
                      <a:pt x="87" y="336"/>
                      <a:pt x="86" y="337"/>
                      <a:pt x="86" y="338"/>
                    </a:cubicBezTo>
                    <a:cubicBezTo>
                      <a:pt x="81" y="349"/>
                      <a:pt x="80" y="359"/>
                      <a:pt x="78" y="362"/>
                    </a:cubicBezTo>
                    <a:cubicBezTo>
                      <a:pt x="77" y="363"/>
                      <a:pt x="77" y="364"/>
                      <a:pt x="77" y="365"/>
                    </a:cubicBezTo>
                    <a:cubicBezTo>
                      <a:pt x="77" y="365"/>
                      <a:pt x="78" y="365"/>
                      <a:pt x="78" y="366"/>
                    </a:cubicBezTo>
                    <a:cubicBezTo>
                      <a:pt x="79" y="371"/>
                      <a:pt x="79" y="376"/>
                      <a:pt x="80" y="381"/>
                    </a:cubicBezTo>
                    <a:cubicBezTo>
                      <a:pt x="81" y="381"/>
                      <a:pt x="81" y="381"/>
                      <a:pt x="82" y="382"/>
                    </a:cubicBezTo>
                    <a:cubicBezTo>
                      <a:pt x="85" y="388"/>
                      <a:pt x="93" y="389"/>
                      <a:pt x="98" y="394"/>
                    </a:cubicBezTo>
                    <a:cubicBezTo>
                      <a:pt x="102" y="400"/>
                      <a:pt x="103" y="407"/>
                      <a:pt x="104" y="413"/>
                    </a:cubicBezTo>
                    <a:cubicBezTo>
                      <a:pt x="104" y="414"/>
                      <a:pt x="103" y="414"/>
                      <a:pt x="103" y="414"/>
                    </a:cubicBezTo>
                    <a:cubicBezTo>
                      <a:pt x="101" y="406"/>
                      <a:pt x="98" y="398"/>
                      <a:pt x="91" y="394"/>
                    </a:cubicBezTo>
                    <a:cubicBezTo>
                      <a:pt x="89" y="392"/>
                      <a:pt x="86" y="391"/>
                      <a:pt x="83" y="389"/>
                    </a:cubicBezTo>
                    <a:cubicBezTo>
                      <a:pt x="85" y="393"/>
                      <a:pt x="87" y="397"/>
                      <a:pt x="89" y="400"/>
                    </a:cubicBezTo>
                    <a:cubicBezTo>
                      <a:pt x="94" y="410"/>
                      <a:pt x="96" y="420"/>
                      <a:pt x="95" y="431"/>
                    </a:cubicBezTo>
                    <a:cubicBezTo>
                      <a:pt x="95" y="432"/>
                      <a:pt x="94" y="432"/>
                      <a:pt x="94" y="431"/>
                    </a:cubicBezTo>
                    <a:cubicBezTo>
                      <a:pt x="95" y="418"/>
                      <a:pt x="91" y="407"/>
                      <a:pt x="84" y="397"/>
                    </a:cubicBezTo>
                    <a:cubicBezTo>
                      <a:pt x="81" y="392"/>
                      <a:pt x="78" y="388"/>
                      <a:pt x="76" y="383"/>
                    </a:cubicBezTo>
                    <a:cubicBezTo>
                      <a:pt x="76" y="381"/>
                      <a:pt x="75" y="379"/>
                      <a:pt x="75" y="377"/>
                    </a:cubicBezTo>
                    <a:cubicBezTo>
                      <a:pt x="74" y="379"/>
                      <a:pt x="74" y="382"/>
                      <a:pt x="74" y="384"/>
                    </a:cubicBezTo>
                    <a:cubicBezTo>
                      <a:pt x="73" y="390"/>
                      <a:pt x="72" y="395"/>
                      <a:pt x="72" y="401"/>
                    </a:cubicBezTo>
                    <a:cubicBezTo>
                      <a:pt x="72" y="401"/>
                      <a:pt x="72" y="401"/>
                      <a:pt x="72" y="402"/>
                    </a:cubicBezTo>
                    <a:cubicBezTo>
                      <a:pt x="73" y="410"/>
                      <a:pt x="76" y="417"/>
                      <a:pt x="79" y="425"/>
                    </a:cubicBezTo>
                    <a:cubicBezTo>
                      <a:pt x="82" y="432"/>
                      <a:pt x="83" y="438"/>
                      <a:pt x="80" y="445"/>
                    </a:cubicBezTo>
                    <a:cubicBezTo>
                      <a:pt x="80" y="445"/>
                      <a:pt x="80" y="445"/>
                      <a:pt x="80" y="445"/>
                    </a:cubicBezTo>
                    <a:cubicBezTo>
                      <a:pt x="79" y="441"/>
                      <a:pt x="80" y="437"/>
                      <a:pt x="79" y="433"/>
                    </a:cubicBezTo>
                    <a:cubicBezTo>
                      <a:pt x="78" y="428"/>
                      <a:pt x="76" y="424"/>
                      <a:pt x="74" y="421"/>
                    </a:cubicBezTo>
                    <a:cubicBezTo>
                      <a:pt x="73" y="418"/>
                      <a:pt x="71" y="416"/>
                      <a:pt x="70" y="413"/>
                    </a:cubicBezTo>
                    <a:cubicBezTo>
                      <a:pt x="70" y="414"/>
                      <a:pt x="70" y="416"/>
                      <a:pt x="70" y="418"/>
                    </a:cubicBezTo>
                    <a:cubicBezTo>
                      <a:pt x="69" y="425"/>
                      <a:pt x="68" y="434"/>
                      <a:pt x="63" y="440"/>
                    </a:cubicBezTo>
                    <a:cubicBezTo>
                      <a:pt x="62" y="440"/>
                      <a:pt x="62" y="440"/>
                      <a:pt x="62" y="440"/>
                    </a:cubicBezTo>
                    <a:cubicBezTo>
                      <a:pt x="66" y="432"/>
                      <a:pt x="67" y="423"/>
                      <a:pt x="68" y="414"/>
                    </a:cubicBezTo>
                    <a:cubicBezTo>
                      <a:pt x="68" y="404"/>
                      <a:pt x="69" y="394"/>
                      <a:pt x="70" y="385"/>
                    </a:cubicBezTo>
                    <a:cubicBezTo>
                      <a:pt x="68" y="388"/>
                      <a:pt x="65" y="390"/>
                      <a:pt x="63" y="393"/>
                    </a:cubicBezTo>
                    <a:cubicBezTo>
                      <a:pt x="61" y="398"/>
                      <a:pt x="59" y="404"/>
                      <a:pt x="57" y="409"/>
                    </a:cubicBezTo>
                    <a:cubicBezTo>
                      <a:pt x="56" y="414"/>
                      <a:pt x="54" y="418"/>
                      <a:pt x="51" y="422"/>
                    </a:cubicBezTo>
                    <a:cubicBezTo>
                      <a:pt x="50" y="424"/>
                      <a:pt x="47" y="426"/>
                      <a:pt x="45" y="426"/>
                    </a:cubicBezTo>
                    <a:cubicBezTo>
                      <a:pt x="45" y="426"/>
                      <a:pt x="44" y="426"/>
                      <a:pt x="44" y="426"/>
                    </a:cubicBezTo>
                    <a:cubicBezTo>
                      <a:pt x="44" y="425"/>
                      <a:pt x="44" y="425"/>
                      <a:pt x="44" y="425"/>
                    </a:cubicBezTo>
                    <a:cubicBezTo>
                      <a:pt x="44" y="425"/>
                      <a:pt x="44" y="425"/>
                      <a:pt x="45" y="425"/>
                    </a:cubicBezTo>
                    <a:cubicBezTo>
                      <a:pt x="53" y="422"/>
                      <a:pt x="55" y="410"/>
                      <a:pt x="57" y="403"/>
                    </a:cubicBezTo>
                    <a:cubicBezTo>
                      <a:pt x="58" y="398"/>
                      <a:pt x="59" y="394"/>
                      <a:pt x="62" y="390"/>
                    </a:cubicBezTo>
                    <a:cubicBezTo>
                      <a:pt x="64" y="386"/>
                      <a:pt x="67" y="383"/>
                      <a:pt x="70" y="378"/>
                    </a:cubicBezTo>
                    <a:cubicBezTo>
                      <a:pt x="70" y="378"/>
                      <a:pt x="70" y="378"/>
                      <a:pt x="70" y="378"/>
                    </a:cubicBezTo>
                    <a:cubicBezTo>
                      <a:pt x="71" y="370"/>
                      <a:pt x="73" y="362"/>
                      <a:pt x="75" y="354"/>
                    </a:cubicBezTo>
                    <a:cubicBezTo>
                      <a:pt x="76" y="348"/>
                      <a:pt x="77" y="343"/>
                      <a:pt x="78" y="338"/>
                    </a:cubicBezTo>
                    <a:cubicBezTo>
                      <a:pt x="78" y="330"/>
                      <a:pt x="78" y="320"/>
                      <a:pt x="77" y="312"/>
                    </a:cubicBezTo>
                    <a:cubicBezTo>
                      <a:pt x="74" y="287"/>
                      <a:pt x="66" y="258"/>
                      <a:pt x="42" y="228"/>
                    </a:cubicBezTo>
                    <a:cubicBezTo>
                      <a:pt x="34" y="217"/>
                      <a:pt x="24" y="206"/>
                      <a:pt x="15" y="194"/>
                    </a:cubicBezTo>
                    <a:cubicBezTo>
                      <a:pt x="13" y="216"/>
                      <a:pt x="10" y="237"/>
                      <a:pt x="7" y="249"/>
                    </a:cubicBezTo>
                    <a:cubicBezTo>
                      <a:pt x="0" y="281"/>
                      <a:pt x="10" y="351"/>
                      <a:pt x="10" y="351"/>
                    </a:cubicBezTo>
                    <a:cubicBezTo>
                      <a:pt x="14" y="408"/>
                      <a:pt x="35" y="436"/>
                      <a:pt x="54" y="459"/>
                    </a:cubicBezTo>
                    <a:cubicBezTo>
                      <a:pt x="73" y="482"/>
                      <a:pt x="213" y="488"/>
                      <a:pt x="239" y="459"/>
                    </a:cubicBezTo>
                    <a:cubicBezTo>
                      <a:pt x="264" y="430"/>
                      <a:pt x="227" y="245"/>
                      <a:pt x="221" y="234"/>
                    </a:cubicBezTo>
                    <a:close/>
                  </a:path>
                </a:pathLst>
              </a:custGeom>
              <a:solidFill>
                <a:schemeClr val="bg1">
                  <a:alpha val="22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173" name="Group 172"/>
              <p:cNvGrpSpPr/>
              <p:nvPr/>
            </p:nvGrpSpPr>
            <p:grpSpPr>
              <a:xfrm>
                <a:off x="357327" y="2061355"/>
                <a:ext cx="11690235" cy="2676936"/>
                <a:chOff x="357327" y="2133273"/>
                <a:chExt cx="11690235" cy="2676936"/>
              </a:xfrm>
            </p:grpSpPr>
            <p:grpSp>
              <p:nvGrpSpPr>
                <p:cNvPr id="107" name="Group 106"/>
                <p:cNvGrpSpPr/>
                <p:nvPr/>
              </p:nvGrpSpPr>
              <p:grpSpPr>
                <a:xfrm>
                  <a:off x="9700413" y="2133273"/>
                  <a:ext cx="1410704" cy="1411660"/>
                  <a:chOff x="8285163" y="4305300"/>
                  <a:chExt cx="2343150" cy="2344738"/>
                </a:xfrm>
                <a:effectLst>
                  <a:outerShdw blurRad="76200" dir="13500000" sy="23000" kx="1200000" algn="br" rotWithShape="0">
                    <a:prstClr val="black">
                      <a:alpha val="20000"/>
                    </a:prstClr>
                  </a:outerShdw>
                </a:effectLst>
              </p:grpSpPr>
              <p:sp>
                <p:nvSpPr>
                  <p:cNvPr id="9" name="Oval 5"/>
                  <p:cNvSpPr>
                    <a:spLocks noChangeArrowheads="1"/>
                  </p:cNvSpPr>
                  <p:nvPr/>
                </p:nvSpPr>
                <p:spPr bwMode="auto">
                  <a:xfrm>
                    <a:off x="8285163" y="4305300"/>
                    <a:ext cx="2343150" cy="23447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p:nvSpPr>
                <p:spPr bwMode="auto">
                  <a:xfrm>
                    <a:off x="8391526" y="4305300"/>
                    <a:ext cx="2084388" cy="1911350"/>
                  </a:xfrm>
                  <a:custGeom>
                    <a:avLst/>
                    <a:gdLst>
                      <a:gd name="T0" fmla="*/ 243 w 491"/>
                      <a:gd name="T1" fmla="*/ 0 h 450"/>
                      <a:gd name="T2" fmla="*/ 188 w 491"/>
                      <a:gd name="T3" fmla="*/ 7 h 450"/>
                      <a:gd name="T4" fmla="*/ 14 w 491"/>
                      <a:gd name="T5" fmla="*/ 135 h 450"/>
                      <a:gd name="T6" fmla="*/ 0 w 491"/>
                      <a:gd name="T7" fmla="*/ 162 h 450"/>
                      <a:gd name="T8" fmla="*/ 86 w 491"/>
                      <a:gd name="T9" fmla="*/ 248 h 450"/>
                      <a:gd name="T10" fmla="*/ 288 w 491"/>
                      <a:gd name="T11" fmla="*/ 450 h 450"/>
                      <a:gd name="T12" fmla="*/ 491 w 491"/>
                      <a:gd name="T13" fmla="*/ 248 h 450"/>
                      <a:gd name="T14" fmla="*/ 243 w 491"/>
                      <a:gd name="T15" fmla="*/ 0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1" h="450">
                        <a:moveTo>
                          <a:pt x="243" y="0"/>
                        </a:moveTo>
                        <a:cubicBezTo>
                          <a:pt x="224" y="1"/>
                          <a:pt x="206" y="3"/>
                          <a:pt x="188" y="7"/>
                        </a:cubicBezTo>
                        <a:cubicBezTo>
                          <a:pt x="14" y="135"/>
                          <a:pt x="14" y="135"/>
                          <a:pt x="14" y="135"/>
                        </a:cubicBezTo>
                        <a:cubicBezTo>
                          <a:pt x="9" y="143"/>
                          <a:pt x="4" y="152"/>
                          <a:pt x="0" y="162"/>
                        </a:cubicBezTo>
                        <a:cubicBezTo>
                          <a:pt x="86" y="248"/>
                          <a:pt x="86" y="248"/>
                          <a:pt x="86" y="248"/>
                        </a:cubicBezTo>
                        <a:cubicBezTo>
                          <a:pt x="86" y="360"/>
                          <a:pt x="176" y="450"/>
                          <a:pt x="288" y="450"/>
                        </a:cubicBezTo>
                        <a:cubicBezTo>
                          <a:pt x="400" y="450"/>
                          <a:pt x="491" y="360"/>
                          <a:pt x="491" y="248"/>
                        </a:cubicBezTo>
                        <a:lnTo>
                          <a:pt x="243" y="0"/>
                        </a:lnTo>
                        <a:close/>
                      </a:path>
                    </a:pathLst>
                  </a:custGeom>
                  <a:solidFill>
                    <a:srgbClr val="F2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
                  <p:cNvSpPr>
                    <a:spLocks/>
                  </p:cNvSpPr>
                  <p:nvPr/>
                </p:nvSpPr>
                <p:spPr bwMode="auto">
                  <a:xfrm>
                    <a:off x="8420101" y="4314825"/>
                    <a:ext cx="1958975" cy="1044575"/>
                  </a:xfrm>
                  <a:custGeom>
                    <a:avLst/>
                    <a:gdLst>
                      <a:gd name="T0" fmla="*/ 0 w 461"/>
                      <a:gd name="T1" fmla="*/ 145 h 246"/>
                      <a:gd name="T2" fmla="*/ 101 w 461"/>
                      <a:gd name="T3" fmla="*/ 246 h 246"/>
                      <a:gd name="T4" fmla="*/ 461 w 461"/>
                      <a:gd name="T5" fmla="*/ 246 h 246"/>
                      <a:gd name="T6" fmla="*/ 215 w 461"/>
                      <a:gd name="T7" fmla="*/ 0 h 246"/>
                      <a:gd name="T8" fmla="*/ 0 w 461"/>
                      <a:gd name="T9" fmla="*/ 145 h 246"/>
                    </a:gdLst>
                    <a:ahLst/>
                    <a:cxnLst>
                      <a:cxn ang="0">
                        <a:pos x="T0" y="T1"/>
                      </a:cxn>
                      <a:cxn ang="0">
                        <a:pos x="T2" y="T3"/>
                      </a:cxn>
                      <a:cxn ang="0">
                        <a:pos x="T4" y="T5"/>
                      </a:cxn>
                      <a:cxn ang="0">
                        <a:pos x="T6" y="T7"/>
                      </a:cxn>
                      <a:cxn ang="0">
                        <a:pos x="T8" y="T9"/>
                      </a:cxn>
                    </a:cxnLst>
                    <a:rect l="0" t="0" r="r" b="b"/>
                    <a:pathLst>
                      <a:path w="461" h="246">
                        <a:moveTo>
                          <a:pt x="0" y="145"/>
                        </a:moveTo>
                        <a:cubicBezTo>
                          <a:pt x="101" y="246"/>
                          <a:pt x="101" y="246"/>
                          <a:pt x="101" y="246"/>
                        </a:cubicBezTo>
                        <a:cubicBezTo>
                          <a:pt x="461" y="246"/>
                          <a:pt x="461" y="246"/>
                          <a:pt x="461" y="246"/>
                        </a:cubicBezTo>
                        <a:cubicBezTo>
                          <a:pt x="215" y="0"/>
                          <a:pt x="215" y="0"/>
                          <a:pt x="215" y="0"/>
                        </a:cubicBezTo>
                        <a:cubicBezTo>
                          <a:pt x="122" y="9"/>
                          <a:pt x="42" y="66"/>
                          <a:pt x="0" y="145"/>
                        </a:cubicBezTo>
                        <a:close/>
                      </a:path>
                    </a:pathLst>
                  </a:custGeom>
                  <a:solidFill>
                    <a:srgbClr val="E84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p:nvSpPr>
                <p:spPr bwMode="auto">
                  <a:xfrm>
                    <a:off x="8305801" y="4994275"/>
                    <a:ext cx="701675" cy="968375"/>
                  </a:xfrm>
                  <a:custGeom>
                    <a:avLst/>
                    <a:gdLst>
                      <a:gd name="T0" fmla="*/ 0 w 165"/>
                      <a:gd name="T1" fmla="*/ 63 h 228"/>
                      <a:gd name="T2" fmla="*/ 165 w 165"/>
                      <a:gd name="T3" fmla="*/ 228 h 228"/>
                      <a:gd name="T4" fmla="*/ 105 w 165"/>
                      <a:gd name="T5" fmla="*/ 85 h 228"/>
                      <a:gd name="T6" fmla="*/ 20 w 165"/>
                      <a:gd name="T7" fmla="*/ 0 h 228"/>
                      <a:gd name="T8" fmla="*/ 0 w 165"/>
                      <a:gd name="T9" fmla="*/ 63 h 228"/>
                    </a:gdLst>
                    <a:ahLst/>
                    <a:cxnLst>
                      <a:cxn ang="0">
                        <a:pos x="T0" y="T1"/>
                      </a:cxn>
                      <a:cxn ang="0">
                        <a:pos x="T2" y="T3"/>
                      </a:cxn>
                      <a:cxn ang="0">
                        <a:pos x="T4" y="T5"/>
                      </a:cxn>
                      <a:cxn ang="0">
                        <a:pos x="T6" y="T7"/>
                      </a:cxn>
                      <a:cxn ang="0">
                        <a:pos x="T8" y="T9"/>
                      </a:cxn>
                    </a:cxnLst>
                    <a:rect l="0" t="0" r="r" b="b"/>
                    <a:pathLst>
                      <a:path w="165" h="228">
                        <a:moveTo>
                          <a:pt x="0" y="63"/>
                        </a:moveTo>
                        <a:cubicBezTo>
                          <a:pt x="165" y="228"/>
                          <a:pt x="165" y="228"/>
                          <a:pt x="165" y="228"/>
                        </a:cubicBezTo>
                        <a:cubicBezTo>
                          <a:pt x="128" y="192"/>
                          <a:pt x="105" y="141"/>
                          <a:pt x="105" y="85"/>
                        </a:cubicBezTo>
                        <a:cubicBezTo>
                          <a:pt x="20" y="0"/>
                          <a:pt x="20" y="0"/>
                          <a:pt x="20" y="0"/>
                        </a:cubicBezTo>
                        <a:cubicBezTo>
                          <a:pt x="11" y="20"/>
                          <a:pt x="4" y="41"/>
                          <a:pt x="0" y="63"/>
                        </a:cubicBezTo>
                        <a:close/>
                      </a:path>
                    </a:pathLst>
                  </a:custGeom>
                  <a:solidFill>
                    <a:srgbClr val="BD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p:nvSpPr>
                <p:spPr bwMode="auto">
                  <a:xfrm>
                    <a:off x="8721726" y="4484688"/>
                    <a:ext cx="1112838" cy="874713"/>
                  </a:xfrm>
                  <a:custGeom>
                    <a:avLst/>
                    <a:gdLst>
                      <a:gd name="T0" fmla="*/ 180 w 262"/>
                      <a:gd name="T1" fmla="*/ 158 h 206"/>
                      <a:gd name="T2" fmla="*/ 134 w 262"/>
                      <a:gd name="T3" fmla="*/ 79 h 206"/>
                      <a:gd name="T4" fmla="*/ 38 w 262"/>
                      <a:gd name="T5" fmla="*/ 11 h 206"/>
                      <a:gd name="T6" fmla="*/ 27 w 262"/>
                      <a:gd name="T7" fmla="*/ 0 h 206"/>
                      <a:gd name="T8" fmla="*/ 0 w 262"/>
                      <a:gd name="T9" fmla="*/ 19 h 206"/>
                      <a:gd name="T10" fmla="*/ 54 w 262"/>
                      <a:gd name="T11" fmla="*/ 102 h 206"/>
                      <a:gd name="T12" fmla="*/ 136 w 262"/>
                      <a:gd name="T13" fmla="*/ 161 h 206"/>
                      <a:gd name="T14" fmla="*/ 160 w 262"/>
                      <a:gd name="T15" fmla="*/ 206 h 206"/>
                      <a:gd name="T16" fmla="*/ 262 w 262"/>
                      <a:gd name="T17" fmla="*/ 206 h 206"/>
                      <a:gd name="T18" fmla="*/ 180 w 262"/>
                      <a:gd name="T19" fmla="*/ 1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06">
                        <a:moveTo>
                          <a:pt x="180" y="158"/>
                        </a:moveTo>
                        <a:cubicBezTo>
                          <a:pt x="152" y="132"/>
                          <a:pt x="166" y="111"/>
                          <a:pt x="134" y="79"/>
                        </a:cubicBezTo>
                        <a:cubicBezTo>
                          <a:pt x="102" y="47"/>
                          <a:pt x="67" y="40"/>
                          <a:pt x="38" y="11"/>
                        </a:cubicBezTo>
                        <a:cubicBezTo>
                          <a:pt x="33" y="7"/>
                          <a:pt x="30" y="3"/>
                          <a:pt x="27" y="0"/>
                        </a:cubicBezTo>
                        <a:cubicBezTo>
                          <a:pt x="18" y="6"/>
                          <a:pt x="9" y="12"/>
                          <a:pt x="0" y="19"/>
                        </a:cubicBezTo>
                        <a:cubicBezTo>
                          <a:pt x="26" y="46"/>
                          <a:pt x="42" y="90"/>
                          <a:pt x="54" y="102"/>
                        </a:cubicBezTo>
                        <a:cubicBezTo>
                          <a:pt x="67" y="115"/>
                          <a:pt x="116" y="143"/>
                          <a:pt x="136" y="161"/>
                        </a:cubicBezTo>
                        <a:cubicBezTo>
                          <a:pt x="155" y="180"/>
                          <a:pt x="160" y="206"/>
                          <a:pt x="160" y="206"/>
                        </a:cubicBezTo>
                        <a:cubicBezTo>
                          <a:pt x="262" y="206"/>
                          <a:pt x="262" y="206"/>
                          <a:pt x="262" y="206"/>
                        </a:cubicBezTo>
                        <a:cubicBezTo>
                          <a:pt x="262" y="206"/>
                          <a:pt x="208" y="185"/>
                          <a:pt x="180" y="158"/>
                        </a:cubicBezTo>
                        <a:close/>
                      </a:path>
                    </a:pathLst>
                  </a:custGeom>
                  <a:solidFill>
                    <a:srgbClr val="FFE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0"/>
                  <p:cNvSpPr>
                    <a:spLocks/>
                  </p:cNvSpPr>
                  <p:nvPr/>
                </p:nvSpPr>
                <p:spPr bwMode="auto">
                  <a:xfrm>
                    <a:off x="8751888" y="4500563"/>
                    <a:ext cx="1031875" cy="1028700"/>
                  </a:xfrm>
                  <a:custGeom>
                    <a:avLst/>
                    <a:gdLst>
                      <a:gd name="T0" fmla="*/ 117 w 243"/>
                      <a:gd name="T1" fmla="*/ 75 h 242"/>
                      <a:gd name="T2" fmla="*/ 20 w 243"/>
                      <a:gd name="T3" fmla="*/ 7 h 242"/>
                      <a:gd name="T4" fmla="*/ 14 w 243"/>
                      <a:gd name="T5" fmla="*/ 0 h 242"/>
                      <a:gd name="T6" fmla="*/ 0 w 243"/>
                      <a:gd name="T7" fmla="*/ 10 h 242"/>
                      <a:gd name="T8" fmla="*/ 57 w 243"/>
                      <a:gd name="T9" fmla="*/ 96 h 242"/>
                      <a:gd name="T10" fmla="*/ 138 w 243"/>
                      <a:gd name="T11" fmla="*/ 155 h 242"/>
                      <a:gd name="T12" fmla="*/ 162 w 243"/>
                      <a:gd name="T13" fmla="*/ 201 h 242"/>
                      <a:gd name="T14" fmla="*/ 176 w 243"/>
                      <a:gd name="T15" fmla="*/ 226 h 242"/>
                      <a:gd name="T16" fmla="*/ 203 w 243"/>
                      <a:gd name="T17" fmla="*/ 242 h 242"/>
                      <a:gd name="T18" fmla="*/ 230 w 243"/>
                      <a:gd name="T19" fmla="*/ 222 h 242"/>
                      <a:gd name="T20" fmla="*/ 243 w 243"/>
                      <a:gd name="T21" fmla="*/ 202 h 242"/>
                      <a:gd name="T22" fmla="*/ 162 w 243"/>
                      <a:gd name="T23" fmla="*/ 154 h 242"/>
                      <a:gd name="T24" fmla="*/ 117 w 243"/>
                      <a:gd name="T25" fmla="*/ 7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2">
                        <a:moveTo>
                          <a:pt x="117" y="75"/>
                        </a:moveTo>
                        <a:cubicBezTo>
                          <a:pt x="85" y="43"/>
                          <a:pt x="49" y="36"/>
                          <a:pt x="20" y="7"/>
                        </a:cubicBezTo>
                        <a:cubicBezTo>
                          <a:pt x="18" y="4"/>
                          <a:pt x="15" y="2"/>
                          <a:pt x="14" y="0"/>
                        </a:cubicBezTo>
                        <a:cubicBezTo>
                          <a:pt x="9" y="3"/>
                          <a:pt x="4" y="6"/>
                          <a:pt x="0" y="10"/>
                        </a:cubicBezTo>
                        <a:cubicBezTo>
                          <a:pt x="27" y="36"/>
                          <a:pt x="44" y="83"/>
                          <a:pt x="57" y="96"/>
                        </a:cubicBezTo>
                        <a:cubicBezTo>
                          <a:pt x="70" y="109"/>
                          <a:pt x="119" y="137"/>
                          <a:pt x="138" y="155"/>
                        </a:cubicBezTo>
                        <a:cubicBezTo>
                          <a:pt x="158" y="173"/>
                          <a:pt x="162" y="201"/>
                          <a:pt x="162" y="201"/>
                        </a:cubicBezTo>
                        <a:cubicBezTo>
                          <a:pt x="162" y="212"/>
                          <a:pt x="170" y="219"/>
                          <a:pt x="176" y="226"/>
                        </a:cubicBezTo>
                        <a:cubicBezTo>
                          <a:pt x="184" y="234"/>
                          <a:pt x="191" y="242"/>
                          <a:pt x="203" y="242"/>
                        </a:cubicBezTo>
                        <a:cubicBezTo>
                          <a:pt x="219" y="242"/>
                          <a:pt x="223" y="235"/>
                          <a:pt x="230" y="222"/>
                        </a:cubicBezTo>
                        <a:cubicBezTo>
                          <a:pt x="233" y="217"/>
                          <a:pt x="243" y="208"/>
                          <a:pt x="243" y="202"/>
                        </a:cubicBezTo>
                        <a:cubicBezTo>
                          <a:pt x="243" y="202"/>
                          <a:pt x="190" y="180"/>
                          <a:pt x="162" y="154"/>
                        </a:cubicBezTo>
                        <a:cubicBezTo>
                          <a:pt x="135" y="127"/>
                          <a:pt x="148" y="106"/>
                          <a:pt x="117" y="7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1"/>
                  <p:cNvSpPr>
                    <a:spLocks/>
                  </p:cNvSpPr>
                  <p:nvPr/>
                </p:nvSpPr>
                <p:spPr bwMode="auto">
                  <a:xfrm>
                    <a:off x="8751888" y="4500563"/>
                    <a:ext cx="1031875" cy="1028700"/>
                  </a:xfrm>
                  <a:custGeom>
                    <a:avLst/>
                    <a:gdLst>
                      <a:gd name="T0" fmla="*/ 117 w 243"/>
                      <a:gd name="T1" fmla="*/ 75 h 242"/>
                      <a:gd name="T2" fmla="*/ 20 w 243"/>
                      <a:gd name="T3" fmla="*/ 7 h 242"/>
                      <a:gd name="T4" fmla="*/ 14 w 243"/>
                      <a:gd name="T5" fmla="*/ 0 h 242"/>
                      <a:gd name="T6" fmla="*/ 0 w 243"/>
                      <a:gd name="T7" fmla="*/ 10 h 242"/>
                      <a:gd name="T8" fmla="*/ 57 w 243"/>
                      <a:gd name="T9" fmla="*/ 96 h 242"/>
                      <a:gd name="T10" fmla="*/ 138 w 243"/>
                      <a:gd name="T11" fmla="*/ 155 h 242"/>
                      <a:gd name="T12" fmla="*/ 162 w 243"/>
                      <a:gd name="T13" fmla="*/ 201 h 242"/>
                      <a:gd name="T14" fmla="*/ 176 w 243"/>
                      <a:gd name="T15" fmla="*/ 226 h 242"/>
                      <a:gd name="T16" fmla="*/ 203 w 243"/>
                      <a:gd name="T17" fmla="*/ 242 h 242"/>
                      <a:gd name="T18" fmla="*/ 230 w 243"/>
                      <a:gd name="T19" fmla="*/ 222 h 242"/>
                      <a:gd name="T20" fmla="*/ 243 w 243"/>
                      <a:gd name="T21" fmla="*/ 201 h 242"/>
                      <a:gd name="T22" fmla="*/ 162 w 243"/>
                      <a:gd name="T23" fmla="*/ 154 h 242"/>
                      <a:gd name="T24" fmla="*/ 117 w 243"/>
                      <a:gd name="T25" fmla="*/ 7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2">
                        <a:moveTo>
                          <a:pt x="117" y="75"/>
                        </a:moveTo>
                        <a:cubicBezTo>
                          <a:pt x="85" y="43"/>
                          <a:pt x="49" y="36"/>
                          <a:pt x="20" y="7"/>
                        </a:cubicBezTo>
                        <a:cubicBezTo>
                          <a:pt x="18" y="4"/>
                          <a:pt x="15" y="2"/>
                          <a:pt x="14" y="0"/>
                        </a:cubicBezTo>
                        <a:cubicBezTo>
                          <a:pt x="9" y="3"/>
                          <a:pt x="4" y="6"/>
                          <a:pt x="0" y="10"/>
                        </a:cubicBezTo>
                        <a:cubicBezTo>
                          <a:pt x="27" y="36"/>
                          <a:pt x="44" y="83"/>
                          <a:pt x="57" y="96"/>
                        </a:cubicBezTo>
                        <a:cubicBezTo>
                          <a:pt x="70" y="109"/>
                          <a:pt x="119" y="137"/>
                          <a:pt x="138" y="155"/>
                        </a:cubicBezTo>
                        <a:cubicBezTo>
                          <a:pt x="158" y="173"/>
                          <a:pt x="162" y="201"/>
                          <a:pt x="162" y="201"/>
                        </a:cubicBezTo>
                        <a:cubicBezTo>
                          <a:pt x="162" y="212"/>
                          <a:pt x="170" y="219"/>
                          <a:pt x="176" y="226"/>
                        </a:cubicBezTo>
                        <a:cubicBezTo>
                          <a:pt x="184" y="234"/>
                          <a:pt x="191" y="242"/>
                          <a:pt x="203" y="242"/>
                        </a:cubicBezTo>
                        <a:cubicBezTo>
                          <a:pt x="219" y="242"/>
                          <a:pt x="223" y="235"/>
                          <a:pt x="230" y="222"/>
                        </a:cubicBezTo>
                        <a:cubicBezTo>
                          <a:pt x="233" y="217"/>
                          <a:pt x="243" y="208"/>
                          <a:pt x="243" y="201"/>
                        </a:cubicBezTo>
                        <a:cubicBezTo>
                          <a:pt x="243" y="201"/>
                          <a:pt x="190" y="180"/>
                          <a:pt x="162" y="154"/>
                        </a:cubicBezTo>
                        <a:cubicBezTo>
                          <a:pt x="135" y="127"/>
                          <a:pt x="148" y="106"/>
                          <a:pt x="117" y="75"/>
                        </a:cubicBezTo>
                        <a:close/>
                      </a:path>
                    </a:pathLst>
                  </a:custGeom>
                  <a:solidFill>
                    <a:srgbClr val="E2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2"/>
                  <p:cNvSpPr>
                    <a:spLocks/>
                  </p:cNvSpPr>
                  <p:nvPr/>
                </p:nvSpPr>
                <p:spPr bwMode="auto">
                  <a:xfrm>
                    <a:off x="8850313" y="5359400"/>
                    <a:ext cx="1528763" cy="763588"/>
                  </a:xfrm>
                  <a:custGeom>
                    <a:avLst/>
                    <a:gdLst>
                      <a:gd name="T0" fmla="*/ 0 w 360"/>
                      <a:gd name="T1" fmla="*/ 0 h 180"/>
                      <a:gd name="T2" fmla="*/ 180 w 360"/>
                      <a:gd name="T3" fmla="*/ 180 h 180"/>
                      <a:gd name="T4" fmla="*/ 360 w 360"/>
                      <a:gd name="T5" fmla="*/ 0 h 180"/>
                    </a:gdLst>
                    <a:ahLst/>
                    <a:cxnLst>
                      <a:cxn ang="0">
                        <a:pos x="T0" y="T1"/>
                      </a:cxn>
                      <a:cxn ang="0">
                        <a:pos x="T2" y="T3"/>
                      </a:cxn>
                      <a:cxn ang="0">
                        <a:pos x="T4" y="T5"/>
                      </a:cxn>
                    </a:cxnLst>
                    <a:rect l="0" t="0" r="r" b="b"/>
                    <a:pathLst>
                      <a:path w="360" h="180">
                        <a:moveTo>
                          <a:pt x="0" y="0"/>
                        </a:moveTo>
                        <a:cubicBezTo>
                          <a:pt x="0" y="99"/>
                          <a:pt x="81" y="180"/>
                          <a:pt x="180" y="180"/>
                        </a:cubicBezTo>
                        <a:cubicBezTo>
                          <a:pt x="280" y="180"/>
                          <a:pt x="360" y="99"/>
                          <a:pt x="360" y="0"/>
                        </a:cubicBezTo>
                      </a:path>
                    </a:pathLst>
                  </a:custGeom>
                  <a:solidFill>
                    <a:srgbClr val="D64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19"/>
                  <p:cNvSpPr>
                    <a:spLocks/>
                  </p:cNvSpPr>
                  <p:nvPr/>
                </p:nvSpPr>
                <p:spPr bwMode="auto">
                  <a:xfrm>
                    <a:off x="9398001" y="5359400"/>
                    <a:ext cx="436563" cy="207963"/>
                  </a:xfrm>
                  <a:custGeom>
                    <a:avLst/>
                    <a:gdLst>
                      <a:gd name="T0" fmla="*/ 0 w 103"/>
                      <a:gd name="T1" fmla="*/ 0 h 49"/>
                      <a:gd name="T2" fmla="*/ 17 w 103"/>
                      <a:gd name="T3" fmla="*/ 29 h 49"/>
                      <a:gd name="T4" fmla="*/ 52 w 103"/>
                      <a:gd name="T5" fmla="*/ 49 h 49"/>
                      <a:gd name="T6" fmla="*/ 87 w 103"/>
                      <a:gd name="T7" fmla="*/ 24 h 49"/>
                      <a:gd name="T8" fmla="*/ 103 w 103"/>
                      <a:gd name="T9" fmla="*/ 0 h 49"/>
                    </a:gdLst>
                    <a:ahLst/>
                    <a:cxnLst>
                      <a:cxn ang="0">
                        <a:pos x="T0" y="T1"/>
                      </a:cxn>
                      <a:cxn ang="0">
                        <a:pos x="T2" y="T3"/>
                      </a:cxn>
                      <a:cxn ang="0">
                        <a:pos x="T4" y="T5"/>
                      </a:cxn>
                      <a:cxn ang="0">
                        <a:pos x="T6" y="T7"/>
                      </a:cxn>
                      <a:cxn ang="0">
                        <a:pos x="T8" y="T9"/>
                      </a:cxn>
                    </a:cxnLst>
                    <a:rect l="0" t="0" r="r" b="b"/>
                    <a:pathLst>
                      <a:path w="103" h="49">
                        <a:moveTo>
                          <a:pt x="0" y="0"/>
                        </a:moveTo>
                        <a:cubicBezTo>
                          <a:pt x="0" y="12"/>
                          <a:pt x="9" y="21"/>
                          <a:pt x="17" y="29"/>
                        </a:cubicBezTo>
                        <a:cubicBezTo>
                          <a:pt x="26" y="39"/>
                          <a:pt x="38" y="49"/>
                          <a:pt x="52" y="49"/>
                        </a:cubicBezTo>
                        <a:cubicBezTo>
                          <a:pt x="70" y="49"/>
                          <a:pt x="79" y="40"/>
                          <a:pt x="87" y="24"/>
                        </a:cubicBezTo>
                        <a:cubicBezTo>
                          <a:pt x="90" y="18"/>
                          <a:pt x="103" y="7"/>
                          <a:pt x="103" y="0"/>
                        </a:cubicBezTo>
                      </a:path>
                    </a:pathLst>
                  </a:custGeom>
                  <a:solidFill>
                    <a:srgbClr val="DD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20"/>
                  <p:cNvSpPr>
                    <a:spLocks/>
                  </p:cNvSpPr>
                  <p:nvPr/>
                </p:nvSpPr>
                <p:spPr bwMode="auto">
                  <a:xfrm>
                    <a:off x="9205913" y="5600700"/>
                    <a:ext cx="242888" cy="271463"/>
                  </a:xfrm>
                  <a:custGeom>
                    <a:avLst/>
                    <a:gdLst>
                      <a:gd name="T0" fmla="*/ 20 w 57"/>
                      <a:gd name="T1" fmla="*/ 2 h 64"/>
                      <a:gd name="T2" fmla="*/ 2 w 57"/>
                      <a:gd name="T3" fmla="*/ 34 h 64"/>
                      <a:gd name="T4" fmla="*/ 37 w 57"/>
                      <a:gd name="T5" fmla="*/ 56 h 64"/>
                      <a:gd name="T6" fmla="*/ 53 w 57"/>
                      <a:gd name="T7" fmla="*/ 25 h 64"/>
                      <a:gd name="T8" fmla="*/ 20 w 57"/>
                      <a:gd name="T9" fmla="*/ 2 h 64"/>
                    </a:gdLst>
                    <a:ahLst/>
                    <a:cxnLst>
                      <a:cxn ang="0">
                        <a:pos x="T0" y="T1"/>
                      </a:cxn>
                      <a:cxn ang="0">
                        <a:pos x="T2" y="T3"/>
                      </a:cxn>
                      <a:cxn ang="0">
                        <a:pos x="T4" y="T5"/>
                      </a:cxn>
                      <a:cxn ang="0">
                        <a:pos x="T6" y="T7"/>
                      </a:cxn>
                      <a:cxn ang="0">
                        <a:pos x="T8" y="T9"/>
                      </a:cxn>
                    </a:cxnLst>
                    <a:rect l="0" t="0" r="r" b="b"/>
                    <a:pathLst>
                      <a:path w="57" h="64">
                        <a:moveTo>
                          <a:pt x="20" y="2"/>
                        </a:moveTo>
                        <a:cubicBezTo>
                          <a:pt x="8" y="3"/>
                          <a:pt x="0" y="22"/>
                          <a:pt x="2" y="34"/>
                        </a:cubicBezTo>
                        <a:cubicBezTo>
                          <a:pt x="3" y="45"/>
                          <a:pt x="27" y="64"/>
                          <a:pt x="37" y="56"/>
                        </a:cubicBezTo>
                        <a:cubicBezTo>
                          <a:pt x="46" y="47"/>
                          <a:pt x="57" y="34"/>
                          <a:pt x="53" y="25"/>
                        </a:cubicBezTo>
                        <a:cubicBezTo>
                          <a:pt x="50" y="16"/>
                          <a:pt x="33" y="0"/>
                          <a:pt x="20" y="2"/>
                        </a:cubicBezTo>
                        <a:close/>
                      </a:path>
                    </a:pathLst>
                  </a:custGeom>
                  <a:solidFill>
                    <a:srgbClr val="DD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21"/>
                  <p:cNvSpPr>
                    <a:spLocks/>
                  </p:cNvSpPr>
                  <p:nvPr/>
                </p:nvSpPr>
                <p:spPr bwMode="auto">
                  <a:xfrm>
                    <a:off x="9236076" y="5635625"/>
                    <a:ext cx="177800" cy="198438"/>
                  </a:xfrm>
                  <a:custGeom>
                    <a:avLst/>
                    <a:gdLst>
                      <a:gd name="T0" fmla="*/ 15 w 42"/>
                      <a:gd name="T1" fmla="*/ 1 h 47"/>
                      <a:gd name="T2" fmla="*/ 1 w 42"/>
                      <a:gd name="T3" fmla="*/ 25 h 47"/>
                      <a:gd name="T4" fmla="*/ 27 w 42"/>
                      <a:gd name="T5" fmla="*/ 41 h 47"/>
                      <a:gd name="T6" fmla="*/ 39 w 42"/>
                      <a:gd name="T7" fmla="*/ 18 h 47"/>
                      <a:gd name="T8" fmla="*/ 15 w 42"/>
                      <a:gd name="T9" fmla="*/ 1 h 47"/>
                    </a:gdLst>
                    <a:ahLst/>
                    <a:cxnLst>
                      <a:cxn ang="0">
                        <a:pos x="T0" y="T1"/>
                      </a:cxn>
                      <a:cxn ang="0">
                        <a:pos x="T2" y="T3"/>
                      </a:cxn>
                      <a:cxn ang="0">
                        <a:pos x="T4" y="T5"/>
                      </a:cxn>
                      <a:cxn ang="0">
                        <a:pos x="T6" y="T7"/>
                      </a:cxn>
                      <a:cxn ang="0">
                        <a:pos x="T8" y="T9"/>
                      </a:cxn>
                    </a:cxnLst>
                    <a:rect l="0" t="0" r="r" b="b"/>
                    <a:pathLst>
                      <a:path w="42" h="47">
                        <a:moveTo>
                          <a:pt x="15" y="1"/>
                        </a:moveTo>
                        <a:cubicBezTo>
                          <a:pt x="6" y="2"/>
                          <a:pt x="0" y="16"/>
                          <a:pt x="1" y="25"/>
                        </a:cubicBezTo>
                        <a:cubicBezTo>
                          <a:pt x="3" y="33"/>
                          <a:pt x="20" y="47"/>
                          <a:pt x="27" y="41"/>
                        </a:cubicBezTo>
                        <a:cubicBezTo>
                          <a:pt x="34" y="35"/>
                          <a:pt x="42" y="25"/>
                          <a:pt x="39" y="18"/>
                        </a:cubicBezTo>
                        <a:cubicBezTo>
                          <a:pt x="37" y="11"/>
                          <a:pt x="24" y="0"/>
                          <a:pt x="15" y="1"/>
                        </a:cubicBezTo>
                        <a:close/>
                      </a:path>
                    </a:pathLst>
                  </a:custGeom>
                  <a:solidFill>
                    <a:srgbClr val="BD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22"/>
                  <p:cNvSpPr>
                    <a:spLocks/>
                  </p:cNvSpPr>
                  <p:nvPr/>
                </p:nvSpPr>
                <p:spPr bwMode="auto">
                  <a:xfrm>
                    <a:off x="9979026" y="5481638"/>
                    <a:ext cx="212725" cy="255588"/>
                  </a:xfrm>
                  <a:custGeom>
                    <a:avLst/>
                    <a:gdLst>
                      <a:gd name="T0" fmla="*/ 20 w 50"/>
                      <a:gd name="T1" fmla="*/ 3 h 60"/>
                      <a:gd name="T2" fmla="*/ 0 w 50"/>
                      <a:gd name="T3" fmla="*/ 33 h 60"/>
                      <a:gd name="T4" fmla="*/ 30 w 50"/>
                      <a:gd name="T5" fmla="*/ 58 h 60"/>
                      <a:gd name="T6" fmla="*/ 49 w 50"/>
                      <a:gd name="T7" fmla="*/ 17 h 60"/>
                      <a:gd name="T8" fmla="*/ 20 w 50"/>
                      <a:gd name="T9" fmla="*/ 3 h 60"/>
                    </a:gdLst>
                    <a:ahLst/>
                    <a:cxnLst>
                      <a:cxn ang="0">
                        <a:pos x="T0" y="T1"/>
                      </a:cxn>
                      <a:cxn ang="0">
                        <a:pos x="T2" y="T3"/>
                      </a:cxn>
                      <a:cxn ang="0">
                        <a:pos x="T4" y="T5"/>
                      </a:cxn>
                      <a:cxn ang="0">
                        <a:pos x="T6" y="T7"/>
                      </a:cxn>
                      <a:cxn ang="0">
                        <a:pos x="T8" y="T9"/>
                      </a:cxn>
                    </a:cxnLst>
                    <a:rect l="0" t="0" r="r" b="b"/>
                    <a:pathLst>
                      <a:path w="50" h="60">
                        <a:moveTo>
                          <a:pt x="20" y="3"/>
                        </a:moveTo>
                        <a:cubicBezTo>
                          <a:pt x="8" y="6"/>
                          <a:pt x="0" y="20"/>
                          <a:pt x="0" y="33"/>
                        </a:cubicBezTo>
                        <a:cubicBezTo>
                          <a:pt x="1" y="45"/>
                          <a:pt x="17" y="60"/>
                          <a:pt x="30" y="58"/>
                        </a:cubicBezTo>
                        <a:cubicBezTo>
                          <a:pt x="43" y="56"/>
                          <a:pt x="50" y="30"/>
                          <a:pt x="49" y="17"/>
                        </a:cubicBezTo>
                        <a:cubicBezTo>
                          <a:pt x="49" y="7"/>
                          <a:pt x="33" y="0"/>
                          <a:pt x="20" y="3"/>
                        </a:cubicBezTo>
                        <a:close/>
                      </a:path>
                    </a:pathLst>
                  </a:custGeom>
                  <a:solidFill>
                    <a:srgbClr val="DD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23"/>
                  <p:cNvSpPr>
                    <a:spLocks/>
                  </p:cNvSpPr>
                  <p:nvPr/>
                </p:nvSpPr>
                <p:spPr bwMode="auto">
                  <a:xfrm>
                    <a:off x="10009188" y="5516563"/>
                    <a:ext cx="152400" cy="185738"/>
                  </a:xfrm>
                  <a:custGeom>
                    <a:avLst/>
                    <a:gdLst>
                      <a:gd name="T0" fmla="*/ 14 w 36"/>
                      <a:gd name="T1" fmla="*/ 2 h 44"/>
                      <a:gd name="T2" fmla="*/ 0 w 36"/>
                      <a:gd name="T3" fmla="*/ 24 h 44"/>
                      <a:gd name="T4" fmla="*/ 22 w 36"/>
                      <a:gd name="T5" fmla="*/ 42 h 44"/>
                      <a:gd name="T6" fmla="*/ 36 w 36"/>
                      <a:gd name="T7" fmla="*/ 13 h 44"/>
                      <a:gd name="T8" fmla="*/ 14 w 36"/>
                      <a:gd name="T9" fmla="*/ 2 h 44"/>
                    </a:gdLst>
                    <a:ahLst/>
                    <a:cxnLst>
                      <a:cxn ang="0">
                        <a:pos x="T0" y="T1"/>
                      </a:cxn>
                      <a:cxn ang="0">
                        <a:pos x="T2" y="T3"/>
                      </a:cxn>
                      <a:cxn ang="0">
                        <a:pos x="T4" y="T5"/>
                      </a:cxn>
                      <a:cxn ang="0">
                        <a:pos x="T6" y="T7"/>
                      </a:cxn>
                      <a:cxn ang="0">
                        <a:pos x="T8" y="T9"/>
                      </a:cxn>
                    </a:cxnLst>
                    <a:rect l="0" t="0" r="r" b="b"/>
                    <a:pathLst>
                      <a:path w="36" h="44">
                        <a:moveTo>
                          <a:pt x="14" y="2"/>
                        </a:moveTo>
                        <a:cubicBezTo>
                          <a:pt x="6" y="4"/>
                          <a:pt x="0" y="14"/>
                          <a:pt x="0" y="24"/>
                        </a:cubicBezTo>
                        <a:cubicBezTo>
                          <a:pt x="0" y="33"/>
                          <a:pt x="12" y="44"/>
                          <a:pt x="22" y="42"/>
                        </a:cubicBezTo>
                        <a:cubicBezTo>
                          <a:pt x="31" y="41"/>
                          <a:pt x="36" y="22"/>
                          <a:pt x="36" y="13"/>
                        </a:cubicBezTo>
                        <a:cubicBezTo>
                          <a:pt x="35" y="5"/>
                          <a:pt x="24" y="0"/>
                          <a:pt x="14" y="2"/>
                        </a:cubicBezTo>
                        <a:close/>
                      </a:path>
                    </a:pathLst>
                  </a:custGeom>
                  <a:solidFill>
                    <a:srgbClr val="BD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24"/>
                  <p:cNvSpPr>
                    <a:spLocks/>
                  </p:cNvSpPr>
                  <p:nvPr/>
                </p:nvSpPr>
                <p:spPr bwMode="auto">
                  <a:xfrm>
                    <a:off x="8990013" y="4751388"/>
                    <a:ext cx="292100" cy="233363"/>
                  </a:xfrm>
                  <a:custGeom>
                    <a:avLst/>
                    <a:gdLst>
                      <a:gd name="T0" fmla="*/ 131 w 184"/>
                      <a:gd name="T1" fmla="*/ 94 h 147"/>
                      <a:gd name="T2" fmla="*/ 37 w 184"/>
                      <a:gd name="T3" fmla="*/ 0 h 147"/>
                      <a:gd name="T4" fmla="*/ 0 w 184"/>
                      <a:gd name="T5" fmla="*/ 0 h 147"/>
                      <a:gd name="T6" fmla="*/ 94 w 184"/>
                      <a:gd name="T7" fmla="*/ 94 h 147"/>
                      <a:gd name="T8" fmla="*/ 35 w 184"/>
                      <a:gd name="T9" fmla="*/ 94 h 147"/>
                      <a:gd name="T10" fmla="*/ 166 w 184"/>
                      <a:gd name="T11" fmla="*/ 147 h 147"/>
                      <a:gd name="T12" fmla="*/ 184 w 184"/>
                      <a:gd name="T13" fmla="*/ 91 h 147"/>
                      <a:gd name="T14" fmla="*/ 131 w 184"/>
                      <a:gd name="T15" fmla="*/ 9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47">
                        <a:moveTo>
                          <a:pt x="131" y="94"/>
                        </a:moveTo>
                        <a:lnTo>
                          <a:pt x="37" y="0"/>
                        </a:lnTo>
                        <a:lnTo>
                          <a:pt x="0" y="0"/>
                        </a:lnTo>
                        <a:lnTo>
                          <a:pt x="94" y="94"/>
                        </a:lnTo>
                        <a:lnTo>
                          <a:pt x="35" y="94"/>
                        </a:lnTo>
                        <a:lnTo>
                          <a:pt x="166" y="147"/>
                        </a:lnTo>
                        <a:lnTo>
                          <a:pt x="184" y="91"/>
                        </a:lnTo>
                        <a:lnTo>
                          <a:pt x="13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25"/>
                  <p:cNvSpPr>
                    <a:spLocks/>
                  </p:cNvSpPr>
                  <p:nvPr/>
                </p:nvSpPr>
                <p:spPr bwMode="auto">
                  <a:xfrm>
                    <a:off x="9439276" y="5359400"/>
                    <a:ext cx="344488" cy="169863"/>
                  </a:xfrm>
                  <a:custGeom>
                    <a:avLst/>
                    <a:gdLst>
                      <a:gd name="T0" fmla="*/ 0 w 81"/>
                      <a:gd name="T1" fmla="*/ 0 h 40"/>
                      <a:gd name="T2" fmla="*/ 14 w 81"/>
                      <a:gd name="T3" fmla="*/ 25 h 40"/>
                      <a:gd name="T4" fmla="*/ 41 w 81"/>
                      <a:gd name="T5" fmla="*/ 40 h 40"/>
                      <a:gd name="T6" fmla="*/ 68 w 81"/>
                      <a:gd name="T7" fmla="*/ 21 h 40"/>
                      <a:gd name="T8" fmla="*/ 81 w 81"/>
                      <a:gd name="T9" fmla="*/ 0 h 40"/>
                    </a:gdLst>
                    <a:ahLst/>
                    <a:cxnLst>
                      <a:cxn ang="0">
                        <a:pos x="T0" y="T1"/>
                      </a:cxn>
                      <a:cxn ang="0">
                        <a:pos x="T2" y="T3"/>
                      </a:cxn>
                      <a:cxn ang="0">
                        <a:pos x="T4" y="T5"/>
                      </a:cxn>
                      <a:cxn ang="0">
                        <a:pos x="T6" y="T7"/>
                      </a:cxn>
                      <a:cxn ang="0">
                        <a:pos x="T8" y="T9"/>
                      </a:cxn>
                    </a:cxnLst>
                    <a:rect l="0" t="0" r="r" b="b"/>
                    <a:pathLst>
                      <a:path w="81" h="40">
                        <a:moveTo>
                          <a:pt x="0" y="0"/>
                        </a:moveTo>
                        <a:cubicBezTo>
                          <a:pt x="0" y="10"/>
                          <a:pt x="8" y="18"/>
                          <a:pt x="14" y="25"/>
                        </a:cubicBezTo>
                        <a:cubicBezTo>
                          <a:pt x="22" y="33"/>
                          <a:pt x="29" y="40"/>
                          <a:pt x="41" y="40"/>
                        </a:cubicBezTo>
                        <a:cubicBezTo>
                          <a:pt x="57" y="40"/>
                          <a:pt x="61" y="34"/>
                          <a:pt x="68" y="21"/>
                        </a:cubicBezTo>
                        <a:cubicBezTo>
                          <a:pt x="71" y="15"/>
                          <a:pt x="81" y="6"/>
                          <a:pt x="81" y="0"/>
                        </a:cubicBezTo>
                      </a:path>
                    </a:pathLst>
                  </a:custGeom>
                  <a:solidFill>
                    <a:srgbClr val="BD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4" name="Group 133"/>
                <p:cNvGrpSpPr/>
                <p:nvPr/>
              </p:nvGrpSpPr>
              <p:grpSpPr>
                <a:xfrm>
                  <a:off x="3075119" y="2174953"/>
                  <a:ext cx="1395411" cy="1393500"/>
                  <a:chOff x="3075119" y="2174953"/>
                  <a:chExt cx="1395411" cy="1393500"/>
                </a:xfrm>
                <a:effectLst>
                  <a:outerShdw blurRad="76200" dir="13500000" sy="23000" kx="1200000" algn="br" rotWithShape="0">
                    <a:prstClr val="black">
                      <a:alpha val="20000"/>
                    </a:prstClr>
                  </a:outerShdw>
                </a:effectLst>
              </p:grpSpPr>
              <p:sp>
                <p:nvSpPr>
                  <p:cNvPr id="96" name="Oval 34"/>
                  <p:cNvSpPr>
                    <a:spLocks noChangeArrowheads="1"/>
                  </p:cNvSpPr>
                  <p:nvPr/>
                </p:nvSpPr>
                <p:spPr bwMode="auto">
                  <a:xfrm>
                    <a:off x="3075119" y="2174953"/>
                    <a:ext cx="1395411" cy="13935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7" name="Freeform 35"/>
                  <p:cNvSpPr>
                    <a:spLocks/>
                  </p:cNvSpPr>
                  <p:nvPr/>
                </p:nvSpPr>
                <p:spPr bwMode="auto">
                  <a:xfrm>
                    <a:off x="3092323" y="2558214"/>
                    <a:ext cx="442518" cy="593528"/>
                  </a:xfrm>
                  <a:custGeom>
                    <a:avLst/>
                    <a:gdLst>
                      <a:gd name="T0" fmla="*/ 0 w 173"/>
                      <a:gd name="T1" fmla="*/ 60 h 232"/>
                      <a:gd name="T2" fmla="*/ 173 w 173"/>
                      <a:gd name="T3" fmla="*/ 232 h 232"/>
                      <a:gd name="T4" fmla="*/ 116 w 173"/>
                      <a:gd name="T5" fmla="*/ 94 h 232"/>
                      <a:gd name="T6" fmla="*/ 22 w 173"/>
                      <a:gd name="T7" fmla="*/ 0 h 232"/>
                      <a:gd name="T8" fmla="*/ 0 w 173"/>
                      <a:gd name="T9" fmla="*/ 60 h 232"/>
                    </a:gdLst>
                    <a:ahLst/>
                    <a:cxnLst>
                      <a:cxn ang="0">
                        <a:pos x="T0" y="T1"/>
                      </a:cxn>
                      <a:cxn ang="0">
                        <a:pos x="T2" y="T3"/>
                      </a:cxn>
                      <a:cxn ang="0">
                        <a:pos x="T4" y="T5"/>
                      </a:cxn>
                      <a:cxn ang="0">
                        <a:pos x="T6" y="T7"/>
                      </a:cxn>
                      <a:cxn ang="0">
                        <a:pos x="T8" y="T9"/>
                      </a:cxn>
                    </a:cxnLst>
                    <a:rect l="0" t="0" r="r" b="b"/>
                    <a:pathLst>
                      <a:path w="173" h="232">
                        <a:moveTo>
                          <a:pt x="0" y="60"/>
                        </a:moveTo>
                        <a:cubicBezTo>
                          <a:pt x="173" y="232"/>
                          <a:pt x="173" y="232"/>
                          <a:pt x="173" y="232"/>
                        </a:cubicBezTo>
                        <a:cubicBezTo>
                          <a:pt x="138" y="197"/>
                          <a:pt x="116" y="148"/>
                          <a:pt x="116" y="94"/>
                        </a:cubicBezTo>
                        <a:cubicBezTo>
                          <a:pt x="22" y="0"/>
                          <a:pt x="22" y="0"/>
                          <a:pt x="22" y="0"/>
                        </a:cubicBezTo>
                        <a:cubicBezTo>
                          <a:pt x="13" y="19"/>
                          <a:pt x="5" y="39"/>
                          <a:pt x="0" y="60"/>
                        </a:cubicBezTo>
                        <a:close/>
                      </a:path>
                    </a:pathLst>
                  </a:custGeom>
                  <a:solidFill>
                    <a:srgbClr val="BD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36"/>
                  <p:cNvSpPr>
                    <a:spLocks/>
                  </p:cNvSpPr>
                  <p:nvPr/>
                </p:nvSpPr>
                <p:spPr bwMode="auto">
                  <a:xfrm>
                    <a:off x="3148713" y="2174953"/>
                    <a:ext cx="1240578" cy="1124931"/>
                  </a:xfrm>
                  <a:custGeom>
                    <a:avLst/>
                    <a:gdLst>
                      <a:gd name="T0" fmla="*/ 240 w 485"/>
                      <a:gd name="T1" fmla="*/ 0 h 440"/>
                      <a:gd name="T2" fmla="*/ 0 w 485"/>
                      <a:gd name="T3" fmla="*/ 151 h 440"/>
                      <a:gd name="T4" fmla="*/ 94 w 485"/>
                      <a:gd name="T5" fmla="*/ 245 h 440"/>
                      <a:gd name="T6" fmla="*/ 290 w 485"/>
                      <a:gd name="T7" fmla="*/ 440 h 440"/>
                      <a:gd name="T8" fmla="*/ 485 w 485"/>
                      <a:gd name="T9" fmla="*/ 245 h 440"/>
                      <a:gd name="T10" fmla="*/ 240 w 485"/>
                      <a:gd name="T11" fmla="*/ 0 h 440"/>
                    </a:gdLst>
                    <a:ahLst/>
                    <a:cxnLst>
                      <a:cxn ang="0">
                        <a:pos x="T0" y="T1"/>
                      </a:cxn>
                      <a:cxn ang="0">
                        <a:pos x="T2" y="T3"/>
                      </a:cxn>
                      <a:cxn ang="0">
                        <a:pos x="T4" y="T5"/>
                      </a:cxn>
                      <a:cxn ang="0">
                        <a:pos x="T6" y="T7"/>
                      </a:cxn>
                      <a:cxn ang="0">
                        <a:pos x="T8" y="T9"/>
                      </a:cxn>
                      <a:cxn ang="0">
                        <a:pos x="T10" y="T11"/>
                      </a:cxn>
                    </a:cxnLst>
                    <a:rect l="0" t="0" r="r" b="b"/>
                    <a:pathLst>
                      <a:path w="485" h="440">
                        <a:moveTo>
                          <a:pt x="240" y="0"/>
                        </a:moveTo>
                        <a:cubicBezTo>
                          <a:pt x="135" y="1"/>
                          <a:pt x="44" y="62"/>
                          <a:pt x="0" y="151"/>
                        </a:cubicBezTo>
                        <a:cubicBezTo>
                          <a:pt x="94" y="245"/>
                          <a:pt x="94" y="245"/>
                          <a:pt x="94" y="245"/>
                        </a:cubicBezTo>
                        <a:cubicBezTo>
                          <a:pt x="94" y="353"/>
                          <a:pt x="182" y="440"/>
                          <a:pt x="290" y="440"/>
                        </a:cubicBezTo>
                        <a:cubicBezTo>
                          <a:pt x="398" y="440"/>
                          <a:pt x="485" y="353"/>
                          <a:pt x="485" y="245"/>
                        </a:cubicBezTo>
                        <a:lnTo>
                          <a:pt x="240" y="0"/>
                        </a:lnTo>
                        <a:close/>
                      </a:path>
                    </a:pathLst>
                  </a:custGeom>
                  <a:solidFill>
                    <a:srgbClr val="F2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40"/>
                  <p:cNvSpPr>
                    <a:spLocks/>
                  </p:cNvSpPr>
                  <p:nvPr/>
                </p:nvSpPr>
                <p:spPr bwMode="auto">
                  <a:xfrm>
                    <a:off x="3159226" y="2174953"/>
                    <a:ext cx="1199480" cy="626979"/>
                  </a:xfrm>
                  <a:custGeom>
                    <a:avLst/>
                    <a:gdLst>
                      <a:gd name="T0" fmla="*/ 0 w 469"/>
                      <a:gd name="T1" fmla="*/ 143 h 245"/>
                      <a:gd name="T2" fmla="*/ 103 w 469"/>
                      <a:gd name="T3" fmla="*/ 245 h 245"/>
                      <a:gd name="T4" fmla="*/ 469 w 469"/>
                      <a:gd name="T5" fmla="*/ 245 h 245"/>
                      <a:gd name="T6" fmla="*/ 225 w 469"/>
                      <a:gd name="T7" fmla="*/ 0 h 245"/>
                      <a:gd name="T8" fmla="*/ 0 w 469"/>
                      <a:gd name="T9" fmla="*/ 143 h 245"/>
                    </a:gdLst>
                    <a:ahLst/>
                    <a:cxnLst>
                      <a:cxn ang="0">
                        <a:pos x="T0" y="T1"/>
                      </a:cxn>
                      <a:cxn ang="0">
                        <a:pos x="T2" y="T3"/>
                      </a:cxn>
                      <a:cxn ang="0">
                        <a:pos x="T4" y="T5"/>
                      </a:cxn>
                      <a:cxn ang="0">
                        <a:pos x="T6" y="T7"/>
                      </a:cxn>
                      <a:cxn ang="0">
                        <a:pos x="T8" y="T9"/>
                      </a:cxn>
                    </a:cxnLst>
                    <a:rect l="0" t="0" r="r" b="b"/>
                    <a:pathLst>
                      <a:path w="469" h="245">
                        <a:moveTo>
                          <a:pt x="0" y="143"/>
                        </a:moveTo>
                        <a:cubicBezTo>
                          <a:pt x="103" y="245"/>
                          <a:pt x="103" y="245"/>
                          <a:pt x="103" y="245"/>
                        </a:cubicBezTo>
                        <a:cubicBezTo>
                          <a:pt x="469" y="245"/>
                          <a:pt x="469" y="245"/>
                          <a:pt x="469" y="245"/>
                        </a:cubicBezTo>
                        <a:cubicBezTo>
                          <a:pt x="225" y="0"/>
                          <a:pt x="225" y="0"/>
                          <a:pt x="225" y="0"/>
                        </a:cubicBezTo>
                        <a:cubicBezTo>
                          <a:pt x="127" y="6"/>
                          <a:pt x="44" y="62"/>
                          <a:pt x="0" y="143"/>
                        </a:cubicBezTo>
                        <a:close/>
                      </a:path>
                    </a:pathLst>
                  </a:custGeom>
                  <a:solidFill>
                    <a:srgbClr val="E84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41"/>
                  <p:cNvSpPr>
                    <a:spLocks/>
                  </p:cNvSpPr>
                  <p:nvPr/>
                </p:nvSpPr>
                <p:spPr bwMode="auto">
                  <a:xfrm>
                    <a:off x="3186943" y="2182599"/>
                    <a:ext cx="1097214" cy="619333"/>
                  </a:xfrm>
                  <a:custGeom>
                    <a:avLst/>
                    <a:gdLst>
                      <a:gd name="T0" fmla="*/ 0 w 429"/>
                      <a:gd name="T1" fmla="*/ 122 h 242"/>
                      <a:gd name="T2" fmla="*/ 120 w 429"/>
                      <a:gd name="T3" fmla="*/ 242 h 242"/>
                      <a:gd name="T4" fmla="*/ 429 w 429"/>
                      <a:gd name="T5" fmla="*/ 242 h 242"/>
                      <a:gd name="T6" fmla="*/ 187 w 429"/>
                      <a:gd name="T7" fmla="*/ 0 h 242"/>
                      <a:gd name="T8" fmla="*/ 0 w 429"/>
                      <a:gd name="T9" fmla="*/ 122 h 242"/>
                    </a:gdLst>
                    <a:ahLst/>
                    <a:cxnLst>
                      <a:cxn ang="0">
                        <a:pos x="T0" y="T1"/>
                      </a:cxn>
                      <a:cxn ang="0">
                        <a:pos x="T2" y="T3"/>
                      </a:cxn>
                      <a:cxn ang="0">
                        <a:pos x="T4" y="T5"/>
                      </a:cxn>
                      <a:cxn ang="0">
                        <a:pos x="T6" y="T7"/>
                      </a:cxn>
                      <a:cxn ang="0">
                        <a:pos x="T8" y="T9"/>
                      </a:cxn>
                    </a:cxnLst>
                    <a:rect l="0" t="0" r="r" b="b"/>
                    <a:pathLst>
                      <a:path w="429" h="242">
                        <a:moveTo>
                          <a:pt x="0" y="122"/>
                        </a:moveTo>
                        <a:cubicBezTo>
                          <a:pt x="120" y="242"/>
                          <a:pt x="120" y="242"/>
                          <a:pt x="120" y="242"/>
                        </a:cubicBezTo>
                        <a:cubicBezTo>
                          <a:pt x="429" y="242"/>
                          <a:pt x="429" y="242"/>
                          <a:pt x="429" y="242"/>
                        </a:cubicBezTo>
                        <a:cubicBezTo>
                          <a:pt x="187" y="0"/>
                          <a:pt x="187" y="0"/>
                          <a:pt x="187" y="0"/>
                        </a:cubicBezTo>
                        <a:cubicBezTo>
                          <a:pt x="109" y="12"/>
                          <a:pt x="41" y="58"/>
                          <a:pt x="0" y="122"/>
                        </a:cubicBezTo>
                        <a:close/>
                      </a:path>
                    </a:pathLst>
                  </a:custGeom>
                  <a:solidFill>
                    <a:srgbClr val="FFE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42"/>
                  <p:cNvSpPr>
                    <a:spLocks/>
                  </p:cNvSpPr>
                  <p:nvPr/>
                </p:nvSpPr>
                <p:spPr bwMode="auto">
                  <a:xfrm>
                    <a:off x="3207970" y="2190245"/>
                    <a:ext cx="1024576" cy="953850"/>
                  </a:xfrm>
                  <a:custGeom>
                    <a:avLst/>
                    <a:gdLst>
                      <a:gd name="T0" fmla="*/ 0 w 401"/>
                      <a:gd name="T1" fmla="*/ 107 h 373"/>
                      <a:gd name="T2" fmla="*/ 132 w 401"/>
                      <a:gd name="T3" fmla="*/ 239 h 373"/>
                      <a:gd name="T4" fmla="*/ 267 w 401"/>
                      <a:gd name="T5" fmla="*/ 373 h 373"/>
                      <a:gd name="T6" fmla="*/ 401 w 401"/>
                      <a:gd name="T7" fmla="*/ 239 h 373"/>
                      <a:gd name="T8" fmla="*/ 162 w 401"/>
                      <a:gd name="T9" fmla="*/ 0 h 373"/>
                      <a:gd name="T10" fmla="*/ 0 w 401"/>
                      <a:gd name="T11" fmla="*/ 107 h 373"/>
                    </a:gdLst>
                    <a:ahLst/>
                    <a:cxnLst>
                      <a:cxn ang="0">
                        <a:pos x="T0" y="T1"/>
                      </a:cxn>
                      <a:cxn ang="0">
                        <a:pos x="T2" y="T3"/>
                      </a:cxn>
                      <a:cxn ang="0">
                        <a:pos x="T4" y="T5"/>
                      </a:cxn>
                      <a:cxn ang="0">
                        <a:pos x="T6" y="T7"/>
                      </a:cxn>
                      <a:cxn ang="0">
                        <a:pos x="T8" y="T9"/>
                      </a:cxn>
                      <a:cxn ang="0">
                        <a:pos x="T10" y="T11"/>
                      </a:cxn>
                    </a:cxnLst>
                    <a:rect l="0" t="0" r="r" b="b"/>
                    <a:pathLst>
                      <a:path w="401" h="373">
                        <a:moveTo>
                          <a:pt x="0" y="107"/>
                        </a:moveTo>
                        <a:cubicBezTo>
                          <a:pt x="132" y="239"/>
                          <a:pt x="132" y="239"/>
                          <a:pt x="132" y="239"/>
                        </a:cubicBezTo>
                        <a:cubicBezTo>
                          <a:pt x="132" y="313"/>
                          <a:pt x="193" y="373"/>
                          <a:pt x="267" y="373"/>
                        </a:cubicBezTo>
                        <a:cubicBezTo>
                          <a:pt x="341" y="373"/>
                          <a:pt x="401" y="313"/>
                          <a:pt x="401" y="239"/>
                        </a:cubicBezTo>
                        <a:cubicBezTo>
                          <a:pt x="162" y="0"/>
                          <a:pt x="162" y="0"/>
                          <a:pt x="162" y="0"/>
                        </a:cubicBezTo>
                        <a:cubicBezTo>
                          <a:pt x="96" y="15"/>
                          <a:pt x="39" y="53"/>
                          <a:pt x="0" y="107"/>
                        </a:cubicBezTo>
                        <a:close/>
                      </a:path>
                    </a:pathLst>
                  </a:custGeom>
                  <a:solidFill>
                    <a:srgbClr val="E2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37"/>
                  <p:cNvSpPr>
                    <a:spLocks/>
                  </p:cNvSpPr>
                  <p:nvPr/>
                </p:nvSpPr>
                <p:spPr bwMode="auto">
                  <a:xfrm>
                    <a:off x="3420149" y="2801932"/>
                    <a:ext cx="938557" cy="470235"/>
                  </a:xfrm>
                  <a:custGeom>
                    <a:avLst/>
                    <a:gdLst>
                      <a:gd name="T0" fmla="*/ 0 w 367"/>
                      <a:gd name="T1" fmla="*/ 0 h 184"/>
                      <a:gd name="T2" fmla="*/ 184 w 367"/>
                      <a:gd name="T3" fmla="*/ 184 h 184"/>
                      <a:gd name="T4" fmla="*/ 367 w 367"/>
                      <a:gd name="T5" fmla="*/ 0 h 184"/>
                    </a:gdLst>
                    <a:ahLst/>
                    <a:cxnLst>
                      <a:cxn ang="0">
                        <a:pos x="T0" y="T1"/>
                      </a:cxn>
                      <a:cxn ang="0">
                        <a:pos x="T2" y="T3"/>
                      </a:cxn>
                      <a:cxn ang="0">
                        <a:pos x="T4" y="T5"/>
                      </a:cxn>
                    </a:cxnLst>
                    <a:rect l="0" t="0" r="r" b="b"/>
                    <a:pathLst>
                      <a:path w="367" h="184">
                        <a:moveTo>
                          <a:pt x="0" y="0"/>
                        </a:moveTo>
                        <a:cubicBezTo>
                          <a:pt x="0" y="101"/>
                          <a:pt x="82" y="184"/>
                          <a:pt x="184" y="184"/>
                        </a:cubicBezTo>
                        <a:cubicBezTo>
                          <a:pt x="285" y="184"/>
                          <a:pt x="367" y="101"/>
                          <a:pt x="367" y="0"/>
                        </a:cubicBezTo>
                      </a:path>
                    </a:pathLst>
                  </a:custGeom>
                  <a:solidFill>
                    <a:srgbClr val="D64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38"/>
                  <p:cNvSpPr>
                    <a:spLocks/>
                  </p:cNvSpPr>
                  <p:nvPr/>
                </p:nvSpPr>
                <p:spPr bwMode="auto">
                  <a:xfrm>
                    <a:off x="3493742" y="2801932"/>
                    <a:ext cx="790415" cy="395685"/>
                  </a:xfrm>
                  <a:custGeom>
                    <a:avLst/>
                    <a:gdLst>
                      <a:gd name="T0" fmla="*/ 0 w 309"/>
                      <a:gd name="T1" fmla="*/ 0 h 155"/>
                      <a:gd name="T2" fmla="*/ 155 w 309"/>
                      <a:gd name="T3" fmla="*/ 155 h 155"/>
                      <a:gd name="T4" fmla="*/ 309 w 309"/>
                      <a:gd name="T5" fmla="*/ 0 h 155"/>
                    </a:gdLst>
                    <a:ahLst/>
                    <a:cxnLst>
                      <a:cxn ang="0">
                        <a:pos x="T0" y="T1"/>
                      </a:cxn>
                      <a:cxn ang="0">
                        <a:pos x="T2" y="T3"/>
                      </a:cxn>
                      <a:cxn ang="0">
                        <a:pos x="T4" y="T5"/>
                      </a:cxn>
                    </a:cxnLst>
                    <a:rect l="0" t="0" r="r" b="b"/>
                    <a:pathLst>
                      <a:path w="309" h="155">
                        <a:moveTo>
                          <a:pt x="0" y="0"/>
                        </a:moveTo>
                        <a:cubicBezTo>
                          <a:pt x="0" y="85"/>
                          <a:pt x="69" y="155"/>
                          <a:pt x="155" y="155"/>
                        </a:cubicBezTo>
                        <a:cubicBezTo>
                          <a:pt x="240" y="155"/>
                          <a:pt x="309" y="85"/>
                          <a:pt x="309" y="0"/>
                        </a:cubicBezTo>
                      </a:path>
                    </a:pathLst>
                  </a:custGeom>
                  <a:solidFill>
                    <a:srgbClr val="DD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39"/>
                  <p:cNvSpPr>
                    <a:spLocks/>
                  </p:cNvSpPr>
                  <p:nvPr/>
                </p:nvSpPr>
                <p:spPr bwMode="auto">
                  <a:xfrm>
                    <a:off x="3545353" y="2801932"/>
                    <a:ext cx="687192" cy="342163"/>
                  </a:xfrm>
                  <a:custGeom>
                    <a:avLst/>
                    <a:gdLst>
                      <a:gd name="T0" fmla="*/ 0 w 269"/>
                      <a:gd name="T1" fmla="*/ 0 h 134"/>
                      <a:gd name="T2" fmla="*/ 135 w 269"/>
                      <a:gd name="T3" fmla="*/ 134 h 134"/>
                      <a:gd name="T4" fmla="*/ 269 w 269"/>
                      <a:gd name="T5" fmla="*/ 0 h 134"/>
                    </a:gdLst>
                    <a:ahLst/>
                    <a:cxnLst>
                      <a:cxn ang="0">
                        <a:pos x="T0" y="T1"/>
                      </a:cxn>
                      <a:cxn ang="0">
                        <a:pos x="T2" y="T3"/>
                      </a:cxn>
                      <a:cxn ang="0">
                        <a:pos x="T4" y="T5"/>
                      </a:cxn>
                    </a:cxnLst>
                    <a:rect l="0" t="0" r="r" b="b"/>
                    <a:pathLst>
                      <a:path w="269" h="134">
                        <a:moveTo>
                          <a:pt x="0" y="0"/>
                        </a:moveTo>
                        <a:cubicBezTo>
                          <a:pt x="0" y="74"/>
                          <a:pt x="61" y="134"/>
                          <a:pt x="135" y="134"/>
                        </a:cubicBezTo>
                        <a:cubicBezTo>
                          <a:pt x="209" y="134"/>
                          <a:pt x="269" y="74"/>
                          <a:pt x="269" y="0"/>
                        </a:cubicBezTo>
                      </a:path>
                    </a:pathLst>
                  </a:custGeom>
                  <a:solidFill>
                    <a:srgbClr val="BD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43"/>
                  <p:cNvSpPr>
                    <a:spLocks/>
                  </p:cNvSpPr>
                  <p:nvPr/>
                </p:nvSpPr>
                <p:spPr bwMode="auto">
                  <a:xfrm>
                    <a:off x="3415370" y="2408159"/>
                    <a:ext cx="485527" cy="319224"/>
                  </a:xfrm>
                  <a:custGeom>
                    <a:avLst/>
                    <a:gdLst>
                      <a:gd name="T0" fmla="*/ 454 w 508"/>
                      <a:gd name="T1" fmla="*/ 235 h 334"/>
                      <a:gd name="T2" fmla="*/ 216 w 508"/>
                      <a:gd name="T3" fmla="*/ 0 h 334"/>
                      <a:gd name="T4" fmla="*/ 0 w 508"/>
                      <a:gd name="T5" fmla="*/ 0 h 334"/>
                      <a:gd name="T6" fmla="*/ 238 w 508"/>
                      <a:gd name="T7" fmla="*/ 238 h 334"/>
                      <a:gd name="T8" fmla="*/ 160 w 508"/>
                      <a:gd name="T9" fmla="*/ 238 h 334"/>
                      <a:gd name="T10" fmla="*/ 430 w 508"/>
                      <a:gd name="T11" fmla="*/ 334 h 334"/>
                      <a:gd name="T12" fmla="*/ 508 w 508"/>
                      <a:gd name="T13" fmla="*/ 235 h 334"/>
                      <a:gd name="T14" fmla="*/ 454 w 508"/>
                      <a:gd name="T15" fmla="*/ 235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8" h="334">
                        <a:moveTo>
                          <a:pt x="454" y="235"/>
                        </a:moveTo>
                        <a:lnTo>
                          <a:pt x="216" y="0"/>
                        </a:lnTo>
                        <a:lnTo>
                          <a:pt x="0" y="0"/>
                        </a:lnTo>
                        <a:lnTo>
                          <a:pt x="238" y="238"/>
                        </a:lnTo>
                        <a:lnTo>
                          <a:pt x="160" y="238"/>
                        </a:lnTo>
                        <a:lnTo>
                          <a:pt x="430" y="334"/>
                        </a:lnTo>
                        <a:lnTo>
                          <a:pt x="508" y="235"/>
                        </a:lnTo>
                        <a:lnTo>
                          <a:pt x="454"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0" name="Group 109"/>
                <p:cNvGrpSpPr/>
                <p:nvPr/>
              </p:nvGrpSpPr>
              <p:grpSpPr>
                <a:xfrm>
                  <a:off x="688315" y="2373626"/>
                  <a:ext cx="2388739" cy="2236957"/>
                  <a:chOff x="1150938" y="-12700"/>
                  <a:chExt cx="3622675" cy="3392488"/>
                </a:xfrm>
              </p:grpSpPr>
              <p:sp>
                <p:nvSpPr>
                  <p:cNvPr id="111" name="Freeform 15"/>
                  <p:cNvSpPr>
                    <a:spLocks/>
                  </p:cNvSpPr>
                  <p:nvPr/>
                </p:nvSpPr>
                <p:spPr bwMode="auto">
                  <a:xfrm>
                    <a:off x="1150938" y="717550"/>
                    <a:ext cx="2667000" cy="2662238"/>
                  </a:xfrm>
                  <a:custGeom>
                    <a:avLst/>
                    <a:gdLst>
                      <a:gd name="T0" fmla="*/ 375 w 628"/>
                      <a:gd name="T1" fmla="*/ 0 h 627"/>
                      <a:gd name="T2" fmla="*/ 256 w 628"/>
                      <a:gd name="T3" fmla="*/ 104 h 627"/>
                      <a:gd name="T4" fmla="*/ 228 w 628"/>
                      <a:gd name="T5" fmla="*/ 103 h 627"/>
                      <a:gd name="T6" fmla="*/ 114 w 628"/>
                      <a:gd name="T7" fmla="*/ 134 h 627"/>
                      <a:gd name="T8" fmla="*/ 114 w 628"/>
                      <a:gd name="T9" fmla="*/ 396 h 627"/>
                      <a:gd name="T10" fmla="*/ 215 w 628"/>
                      <a:gd name="T11" fmla="*/ 568 h 627"/>
                      <a:gd name="T12" fmla="*/ 427 w 628"/>
                      <a:gd name="T13" fmla="*/ 623 h 627"/>
                      <a:gd name="T14" fmla="*/ 462 w 628"/>
                      <a:gd name="T15" fmla="*/ 627 h 627"/>
                      <a:gd name="T16" fmla="*/ 610 w 628"/>
                      <a:gd name="T17" fmla="*/ 485 h 627"/>
                      <a:gd name="T18" fmla="*/ 521 w 628"/>
                      <a:gd name="T19" fmla="*/ 166 h 627"/>
                      <a:gd name="T20" fmla="*/ 409 w 628"/>
                      <a:gd name="T21" fmla="*/ 3 h 627"/>
                      <a:gd name="T22" fmla="*/ 375 w 628"/>
                      <a:gd name="T23"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8" h="627">
                        <a:moveTo>
                          <a:pt x="375" y="0"/>
                        </a:moveTo>
                        <a:cubicBezTo>
                          <a:pt x="296" y="0"/>
                          <a:pt x="246" y="60"/>
                          <a:pt x="256" y="104"/>
                        </a:cubicBezTo>
                        <a:cubicBezTo>
                          <a:pt x="256" y="104"/>
                          <a:pt x="245" y="103"/>
                          <a:pt x="228" y="103"/>
                        </a:cubicBezTo>
                        <a:cubicBezTo>
                          <a:pt x="193" y="103"/>
                          <a:pt x="135" y="107"/>
                          <a:pt x="114" y="134"/>
                        </a:cubicBezTo>
                        <a:cubicBezTo>
                          <a:pt x="85" y="173"/>
                          <a:pt x="0" y="294"/>
                          <a:pt x="114" y="396"/>
                        </a:cubicBezTo>
                        <a:cubicBezTo>
                          <a:pt x="98" y="499"/>
                          <a:pt x="167" y="556"/>
                          <a:pt x="215" y="568"/>
                        </a:cubicBezTo>
                        <a:cubicBezTo>
                          <a:pt x="263" y="579"/>
                          <a:pt x="397" y="615"/>
                          <a:pt x="427" y="623"/>
                        </a:cubicBezTo>
                        <a:cubicBezTo>
                          <a:pt x="435" y="625"/>
                          <a:pt x="447" y="627"/>
                          <a:pt x="462" y="627"/>
                        </a:cubicBezTo>
                        <a:cubicBezTo>
                          <a:pt x="515" y="627"/>
                          <a:pt x="596" y="603"/>
                          <a:pt x="610" y="485"/>
                        </a:cubicBezTo>
                        <a:cubicBezTo>
                          <a:pt x="628" y="337"/>
                          <a:pt x="583" y="184"/>
                          <a:pt x="521" y="166"/>
                        </a:cubicBezTo>
                        <a:cubicBezTo>
                          <a:pt x="514" y="74"/>
                          <a:pt x="507" y="24"/>
                          <a:pt x="409" y="3"/>
                        </a:cubicBezTo>
                        <a:cubicBezTo>
                          <a:pt x="397" y="1"/>
                          <a:pt x="386" y="0"/>
                          <a:pt x="375" y="0"/>
                        </a:cubicBezTo>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16"/>
                  <p:cNvSpPr>
                    <a:spLocks/>
                  </p:cNvSpPr>
                  <p:nvPr/>
                </p:nvSpPr>
                <p:spPr bwMode="auto">
                  <a:xfrm>
                    <a:off x="1576388" y="893805"/>
                    <a:ext cx="836613" cy="1549400"/>
                  </a:xfrm>
                  <a:custGeom>
                    <a:avLst/>
                    <a:gdLst>
                      <a:gd name="T0" fmla="*/ 179 w 197"/>
                      <a:gd name="T1" fmla="*/ 349 h 365"/>
                      <a:gd name="T2" fmla="*/ 181 w 197"/>
                      <a:gd name="T3" fmla="*/ 192 h 365"/>
                      <a:gd name="T4" fmla="*/ 154 w 197"/>
                      <a:gd name="T5" fmla="*/ 91 h 365"/>
                      <a:gd name="T6" fmla="*/ 106 w 197"/>
                      <a:gd name="T7" fmla="*/ 91 h 365"/>
                      <a:gd name="T8" fmla="*/ 67 w 197"/>
                      <a:gd name="T9" fmla="*/ 16 h 365"/>
                      <a:gd name="T10" fmla="*/ 14 w 197"/>
                      <a:gd name="T11" fmla="*/ 43 h 365"/>
                      <a:gd name="T12" fmla="*/ 53 w 197"/>
                      <a:gd name="T13" fmla="*/ 123 h 365"/>
                      <a:gd name="T14" fmla="*/ 14 w 197"/>
                      <a:gd name="T15" fmla="*/ 271 h 365"/>
                      <a:gd name="T16" fmla="*/ 69 w 197"/>
                      <a:gd name="T17" fmla="*/ 340 h 365"/>
                      <a:gd name="T18" fmla="*/ 138 w 197"/>
                      <a:gd name="T1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365">
                        <a:moveTo>
                          <a:pt x="179" y="349"/>
                        </a:moveTo>
                        <a:cubicBezTo>
                          <a:pt x="138" y="288"/>
                          <a:pt x="152" y="289"/>
                          <a:pt x="181" y="192"/>
                        </a:cubicBezTo>
                        <a:cubicBezTo>
                          <a:pt x="197" y="140"/>
                          <a:pt x="179" y="107"/>
                          <a:pt x="154" y="91"/>
                        </a:cubicBezTo>
                        <a:cubicBezTo>
                          <a:pt x="129" y="75"/>
                          <a:pt x="106" y="91"/>
                          <a:pt x="106" y="91"/>
                        </a:cubicBezTo>
                        <a:cubicBezTo>
                          <a:pt x="99" y="61"/>
                          <a:pt x="83" y="32"/>
                          <a:pt x="67" y="16"/>
                        </a:cubicBezTo>
                        <a:cubicBezTo>
                          <a:pt x="51" y="0"/>
                          <a:pt x="12" y="27"/>
                          <a:pt x="14" y="43"/>
                        </a:cubicBezTo>
                        <a:cubicBezTo>
                          <a:pt x="26" y="61"/>
                          <a:pt x="49" y="84"/>
                          <a:pt x="53" y="123"/>
                        </a:cubicBezTo>
                        <a:cubicBezTo>
                          <a:pt x="28" y="141"/>
                          <a:pt x="0" y="232"/>
                          <a:pt x="14" y="271"/>
                        </a:cubicBezTo>
                        <a:cubicBezTo>
                          <a:pt x="28" y="310"/>
                          <a:pt x="40" y="340"/>
                          <a:pt x="69" y="340"/>
                        </a:cubicBezTo>
                        <a:cubicBezTo>
                          <a:pt x="99" y="340"/>
                          <a:pt x="126" y="326"/>
                          <a:pt x="138" y="365"/>
                        </a:cubicBezTo>
                      </a:path>
                    </a:pathLst>
                  </a:custGeom>
                  <a:solidFill>
                    <a:srgbClr val="526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3" name="Freeform 17"/>
                  <p:cNvSpPr>
                    <a:spLocks noEditPoints="1"/>
                  </p:cNvSpPr>
                  <p:nvPr/>
                </p:nvSpPr>
                <p:spPr bwMode="auto">
                  <a:xfrm>
                    <a:off x="1966913" y="-12700"/>
                    <a:ext cx="1638300" cy="3036888"/>
                  </a:xfrm>
                  <a:custGeom>
                    <a:avLst/>
                    <a:gdLst>
                      <a:gd name="T0" fmla="*/ 340 w 386"/>
                      <a:gd name="T1" fmla="*/ 527 h 715"/>
                      <a:gd name="T2" fmla="*/ 311 w 386"/>
                      <a:gd name="T3" fmla="*/ 386 h 715"/>
                      <a:gd name="T4" fmla="*/ 292 w 386"/>
                      <a:gd name="T5" fmla="*/ 386 h 715"/>
                      <a:gd name="T6" fmla="*/ 280 w 386"/>
                      <a:gd name="T7" fmla="*/ 451 h 715"/>
                      <a:gd name="T8" fmla="*/ 292 w 386"/>
                      <a:gd name="T9" fmla="*/ 356 h 715"/>
                      <a:gd name="T10" fmla="*/ 258 w 386"/>
                      <a:gd name="T11" fmla="*/ 228 h 715"/>
                      <a:gd name="T12" fmla="*/ 184 w 386"/>
                      <a:gd name="T13" fmla="*/ 84 h 715"/>
                      <a:gd name="T14" fmla="*/ 206 w 386"/>
                      <a:gd name="T15" fmla="*/ 32 h 715"/>
                      <a:gd name="T16" fmla="*/ 184 w 386"/>
                      <a:gd name="T17" fmla="*/ 18 h 715"/>
                      <a:gd name="T18" fmla="*/ 160 w 386"/>
                      <a:gd name="T19" fmla="*/ 77 h 715"/>
                      <a:gd name="T20" fmla="*/ 169 w 386"/>
                      <a:gd name="T21" fmla="*/ 18 h 715"/>
                      <a:gd name="T22" fmla="*/ 142 w 386"/>
                      <a:gd name="T23" fmla="*/ 6 h 715"/>
                      <a:gd name="T24" fmla="*/ 130 w 386"/>
                      <a:gd name="T25" fmla="*/ 80 h 715"/>
                      <a:gd name="T26" fmla="*/ 101 w 386"/>
                      <a:gd name="T27" fmla="*/ 4 h 715"/>
                      <a:gd name="T28" fmla="*/ 57 w 386"/>
                      <a:gd name="T29" fmla="*/ 18 h 715"/>
                      <a:gd name="T30" fmla="*/ 87 w 386"/>
                      <a:gd name="T31" fmla="*/ 98 h 715"/>
                      <a:gd name="T32" fmla="*/ 48 w 386"/>
                      <a:gd name="T33" fmla="*/ 352 h 715"/>
                      <a:gd name="T34" fmla="*/ 130 w 386"/>
                      <a:gd name="T35" fmla="*/ 438 h 715"/>
                      <a:gd name="T36" fmla="*/ 184 w 386"/>
                      <a:gd name="T37" fmla="*/ 520 h 715"/>
                      <a:gd name="T38" fmla="*/ 224 w 386"/>
                      <a:gd name="T39" fmla="*/ 598 h 715"/>
                      <a:gd name="T40" fmla="*/ 340 w 386"/>
                      <a:gd name="T41" fmla="*/ 699 h 715"/>
                      <a:gd name="T42" fmla="*/ 340 w 386"/>
                      <a:gd name="T43" fmla="*/ 527 h 715"/>
                      <a:gd name="T44" fmla="*/ 97 w 386"/>
                      <a:gd name="T45" fmla="*/ 233 h 715"/>
                      <a:gd name="T46" fmla="*/ 147 w 386"/>
                      <a:gd name="T47" fmla="*/ 142 h 715"/>
                      <a:gd name="T48" fmla="*/ 193 w 386"/>
                      <a:gd name="T49" fmla="*/ 207 h 715"/>
                      <a:gd name="T50" fmla="*/ 98 w 386"/>
                      <a:gd name="T51" fmla="*/ 250 h 715"/>
                      <a:gd name="T52" fmla="*/ 98 w 386"/>
                      <a:gd name="T53" fmla="*/ 250 h 715"/>
                      <a:gd name="T54" fmla="*/ 98 w 386"/>
                      <a:gd name="T55" fmla="*/ 250 h 715"/>
                      <a:gd name="T56" fmla="*/ 98 w 386"/>
                      <a:gd name="T57" fmla="*/ 250 h 715"/>
                      <a:gd name="T58" fmla="*/ 97 w 386"/>
                      <a:gd name="T59" fmla="*/ 233 h 715"/>
                      <a:gd name="T60" fmla="*/ 242 w 386"/>
                      <a:gd name="T61" fmla="*/ 469 h 715"/>
                      <a:gd name="T62" fmla="*/ 158 w 386"/>
                      <a:gd name="T63" fmla="*/ 379 h 715"/>
                      <a:gd name="T64" fmla="*/ 140 w 386"/>
                      <a:gd name="T65" fmla="*/ 361 h 715"/>
                      <a:gd name="T66" fmla="*/ 225 w 386"/>
                      <a:gd name="T67" fmla="*/ 404 h 715"/>
                      <a:gd name="T68" fmla="*/ 242 w 386"/>
                      <a:gd name="T69" fmla="*/ 46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6" h="715">
                        <a:moveTo>
                          <a:pt x="340" y="527"/>
                        </a:moveTo>
                        <a:cubicBezTo>
                          <a:pt x="315" y="450"/>
                          <a:pt x="308" y="403"/>
                          <a:pt x="311" y="386"/>
                        </a:cubicBezTo>
                        <a:cubicBezTo>
                          <a:pt x="313" y="369"/>
                          <a:pt x="298" y="377"/>
                          <a:pt x="292" y="386"/>
                        </a:cubicBezTo>
                        <a:cubicBezTo>
                          <a:pt x="282" y="403"/>
                          <a:pt x="290" y="437"/>
                          <a:pt x="280" y="451"/>
                        </a:cubicBezTo>
                        <a:cubicBezTo>
                          <a:pt x="262" y="442"/>
                          <a:pt x="261" y="387"/>
                          <a:pt x="292" y="356"/>
                        </a:cubicBezTo>
                        <a:cubicBezTo>
                          <a:pt x="319" y="330"/>
                          <a:pt x="327" y="313"/>
                          <a:pt x="258" y="228"/>
                        </a:cubicBezTo>
                        <a:cubicBezTo>
                          <a:pt x="270" y="182"/>
                          <a:pt x="267" y="114"/>
                          <a:pt x="184" y="84"/>
                        </a:cubicBezTo>
                        <a:cubicBezTo>
                          <a:pt x="190" y="57"/>
                          <a:pt x="199" y="43"/>
                          <a:pt x="206" y="32"/>
                        </a:cubicBezTo>
                        <a:cubicBezTo>
                          <a:pt x="212" y="20"/>
                          <a:pt x="184" y="18"/>
                          <a:pt x="184" y="18"/>
                        </a:cubicBezTo>
                        <a:cubicBezTo>
                          <a:pt x="184" y="18"/>
                          <a:pt x="162" y="45"/>
                          <a:pt x="160" y="77"/>
                        </a:cubicBezTo>
                        <a:cubicBezTo>
                          <a:pt x="155" y="34"/>
                          <a:pt x="169" y="18"/>
                          <a:pt x="169" y="18"/>
                        </a:cubicBezTo>
                        <a:cubicBezTo>
                          <a:pt x="158" y="0"/>
                          <a:pt x="153" y="4"/>
                          <a:pt x="142" y="6"/>
                        </a:cubicBezTo>
                        <a:cubicBezTo>
                          <a:pt x="137" y="25"/>
                          <a:pt x="126" y="43"/>
                          <a:pt x="130" y="80"/>
                        </a:cubicBezTo>
                        <a:cubicBezTo>
                          <a:pt x="117" y="50"/>
                          <a:pt x="112" y="16"/>
                          <a:pt x="101" y="4"/>
                        </a:cubicBezTo>
                        <a:cubicBezTo>
                          <a:pt x="78" y="0"/>
                          <a:pt x="66" y="6"/>
                          <a:pt x="57" y="18"/>
                        </a:cubicBezTo>
                        <a:cubicBezTo>
                          <a:pt x="69" y="41"/>
                          <a:pt x="91" y="64"/>
                          <a:pt x="87" y="98"/>
                        </a:cubicBezTo>
                        <a:cubicBezTo>
                          <a:pt x="64" y="123"/>
                          <a:pt x="0" y="155"/>
                          <a:pt x="48" y="352"/>
                        </a:cubicBezTo>
                        <a:cubicBezTo>
                          <a:pt x="66" y="396"/>
                          <a:pt x="96" y="429"/>
                          <a:pt x="130" y="438"/>
                        </a:cubicBezTo>
                        <a:cubicBezTo>
                          <a:pt x="169" y="449"/>
                          <a:pt x="171" y="496"/>
                          <a:pt x="184" y="520"/>
                        </a:cubicBezTo>
                        <a:cubicBezTo>
                          <a:pt x="197" y="545"/>
                          <a:pt x="209" y="572"/>
                          <a:pt x="224" y="598"/>
                        </a:cubicBezTo>
                        <a:cubicBezTo>
                          <a:pt x="238" y="622"/>
                          <a:pt x="295" y="715"/>
                          <a:pt x="340" y="699"/>
                        </a:cubicBezTo>
                        <a:cubicBezTo>
                          <a:pt x="386" y="683"/>
                          <a:pt x="365" y="605"/>
                          <a:pt x="340" y="527"/>
                        </a:cubicBezTo>
                        <a:close/>
                        <a:moveTo>
                          <a:pt x="97" y="233"/>
                        </a:moveTo>
                        <a:cubicBezTo>
                          <a:pt x="98" y="204"/>
                          <a:pt x="121" y="147"/>
                          <a:pt x="147" y="142"/>
                        </a:cubicBezTo>
                        <a:cubicBezTo>
                          <a:pt x="174" y="138"/>
                          <a:pt x="200" y="166"/>
                          <a:pt x="193" y="207"/>
                        </a:cubicBezTo>
                        <a:cubicBezTo>
                          <a:pt x="151" y="206"/>
                          <a:pt x="108" y="233"/>
                          <a:pt x="98" y="250"/>
                        </a:cubicBezTo>
                        <a:cubicBezTo>
                          <a:pt x="98" y="250"/>
                          <a:pt x="98" y="250"/>
                          <a:pt x="98" y="250"/>
                        </a:cubicBezTo>
                        <a:cubicBezTo>
                          <a:pt x="98" y="250"/>
                          <a:pt x="98" y="250"/>
                          <a:pt x="98" y="250"/>
                        </a:cubicBezTo>
                        <a:cubicBezTo>
                          <a:pt x="98" y="250"/>
                          <a:pt x="98" y="250"/>
                          <a:pt x="98" y="250"/>
                        </a:cubicBezTo>
                        <a:cubicBezTo>
                          <a:pt x="97" y="243"/>
                          <a:pt x="97" y="237"/>
                          <a:pt x="97" y="233"/>
                        </a:cubicBezTo>
                        <a:close/>
                        <a:moveTo>
                          <a:pt x="242" y="469"/>
                        </a:moveTo>
                        <a:cubicBezTo>
                          <a:pt x="221" y="465"/>
                          <a:pt x="204" y="405"/>
                          <a:pt x="158" y="379"/>
                        </a:cubicBezTo>
                        <a:cubicBezTo>
                          <a:pt x="150" y="375"/>
                          <a:pt x="146" y="368"/>
                          <a:pt x="140" y="361"/>
                        </a:cubicBezTo>
                        <a:cubicBezTo>
                          <a:pt x="158" y="367"/>
                          <a:pt x="216" y="390"/>
                          <a:pt x="225" y="404"/>
                        </a:cubicBezTo>
                        <a:cubicBezTo>
                          <a:pt x="235" y="420"/>
                          <a:pt x="252" y="451"/>
                          <a:pt x="242" y="469"/>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4" name="Freeform 27"/>
                  <p:cNvSpPr>
                    <a:spLocks/>
                  </p:cNvSpPr>
                  <p:nvPr/>
                </p:nvSpPr>
                <p:spPr bwMode="auto">
                  <a:xfrm>
                    <a:off x="1766888" y="671513"/>
                    <a:ext cx="2106613" cy="2598738"/>
                  </a:xfrm>
                  <a:custGeom>
                    <a:avLst/>
                    <a:gdLst>
                      <a:gd name="T0" fmla="*/ 464 w 496"/>
                      <a:gd name="T1" fmla="*/ 75 h 612"/>
                      <a:gd name="T2" fmla="*/ 463 w 496"/>
                      <a:gd name="T3" fmla="*/ 75 h 612"/>
                      <a:gd name="T4" fmla="*/ 278 w 496"/>
                      <a:gd name="T5" fmla="*/ 110 h 612"/>
                      <a:gd name="T6" fmla="*/ 170 w 496"/>
                      <a:gd name="T7" fmla="*/ 0 h 612"/>
                      <a:gd name="T8" fmla="*/ 147 w 496"/>
                      <a:gd name="T9" fmla="*/ 52 h 612"/>
                      <a:gd name="T10" fmla="*/ 221 w 496"/>
                      <a:gd name="T11" fmla="*/ 144 h 612"/>
                      <a:gd name="T12" fmla="*/ 134 w 496"/>
                      <a:gd name="T13" fmla="*/ 397 h 612"/>
                      <a:gd name="T14" fmla="*/ 93 w 496"/>
                      <a:gd name="T15" fmla="*/ 413 h 612"/>
                      <a:gd name="T16" fmla="*/ 19 w 496"/>
                      <a:gd name="T17" fmla="*/ 414 h 612"/>
                      <a:gd name="T18" fmla="*/ 40 w 496"/>
                      <a:gd name="T19" fmla="*/ 518 h 612"/>
                      <a:gd name="T20" fmla="*/ 189 w 496"/>
                      <a:gd name="T21" fmla="*/ 573 h 612"/>
                      <a:gd name="T22" fmla="*/ 335 w 496"/>
                      <a:gd name="T23" fmla="*/ 591 h 612"/>
                      <a:gd name="T24" fmla="*/ 287 w 496"/>
                      <a:gd name="T25" fmla="*/ 491 h 612"/>
                      <a:gd name="T26" fmla="*/ 218 w 496"/>
                      <a:gd name="T27" fmla="*/ 265 h 612"/>
                      <a:gd name="T28" fmla="*/ 452 w 496"/>
                      <a:gd name="T29" fmla="*/ 137 h 612"/>
                      <a:gd name="T30" fmla="*/ 464 w 496"/>
                      <a:gd name="T31" fmla="*/ 139 h 612"/>
                      <a:gd name="T32" fmla="*/ 496 w 496"/>
                      <a:gd name="T33" fmla="*/ 107 h 612"/>
                      <a:gd name="T34" fmla="*/ 464 w 496"/>
                      <a:gd name="T35" fmla="*/ 7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612">
                        <a:moveTo>
                          <a:pt x="464" y="75"/>
                        </a:moveTo>
                        <a:cubicBezTo>
                          <a:pt x="464" y="75"/>
                          <a:pt x="463" y="75"/>
                          <a:pt x="463" y="75"/>
                        </a:cubicBezTo>
                        <a:cubicBezTo>
                          <a:pt x="438" y="75"/>
                          <a:pt x="321" y="76"/>
                          <a:pt x="278" y="110"/>
                        </a:cubicBezTo>
                        <a:cubicBezTo>
                          <a:pt x="237" y="60"/>
                          <a:pt x="197" y="22"/>
                          <a:pt x="170" y="0"/>
                        </a:cubicBezTo>
                        <a:cubicBezTo>
                          <a:pt x="160" y="15"/>
                          <a:pt x="151" y="35"/>
                          <a:pt x="147" y="52"/>
                        </a:cubicBezTo>
                        <a:cubicBezTo>
                          <a:pt x="174" y="72"/>
                          <a:pt x="205" y="102"/>
                          <a:pt x="221" y="144"/>
                        </a:cubicBezTo>
                        <a:cubicBezTo>
                          <a:pt x="186" y="185"/>
                          <a:pt x="144" y="260"/>
                          <a:pt x="134" y="397"/>
                        </a:cubicBezTo>
                        <a:cubicBezTo>
                          <a:pt x="93" y="413"/>
                          <a:pt x="93" y="413"/>
                          <a:pt x="93" y="413"/>
                        </a:cubicBezTo>
                        <a:cubicBezTo>
                          <a:pt x="66" y="409"/>
                          <a:pt x="31" y="398"/>
                          <a:pt x="19" y="414"/>
                        </a:cubicBezTo>
                        <a:cubicBezTo>
                          <a:pt x="0" y="440"/>
                          <a:pt x="8" y="486"/>
                          <a:pt x="40" y="518"/>
                        </a:cubicBezTo>
                        <a:cubicBezTo>
                          <a:pt x="67" y="545"/>
                          <a:pt x="146" y="559"/>
                          <a:pt x="189" y="573"/>
                        </a:cubicBezTo>
                        <a:cubicBezTo>
                          <a:pt x="235" y="588"/>
                          <a:pt x="310" y="612"/>
                          <a:pt x="335" y="591"/>
                        </a:cubicBezTo>
                        <a:cubicBezTo>
                          <a:pt x="361" y="570"/>
                          <a:pt x="305" y="507"/>
                          <a:pt x="287" y="491"/>
                        </a:cubicBezTo>
                        <a:cubicBezTo>
                          <a:pt x="269" y="475"/>
                          <a:pt x="173" y="374"/>
                          <a:pt x="218" y="265"/>
                        </a:cubicBezTo>
                        <a:cubicBezTo>
                          <a:pt x="262" y="161"/>
                          <a:pt x="389" y="129"/>
                          <a:pt x="452" y="137"/>
                        </a:cubicBezTo>
                        <a:cubicBezTo>
                          <a:pt x="456" y="138"/>
                          <a:pt x="460" y="139"/>
                          <a:pt x="464" y="139"/>
                        </a:cubicBezTo>
                        <a:cubicBezTo>
                          <a:pt x="481" y="139"/>
                          <a:pt x="496" y="125"/>
                          <a:pt x="496" y="107"/>
                        </a:cubicBezTo>
                        <a:cubicBezTo>
                          <a:pt x="496" y="90"/>
                          <a:pt x="482" y="75"/>
                          <a:pt x="464" y="75"/>
                        </a:cubicBezTo>
                        <a:close/>
                      </a:path>
                    </a:pathLst>
                  </a:custGeom>
                  <a:solidFill>
                    <a:srgbClr val="526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5" name="Freeform 28"/>
                  <p:cNvSpPr>
                    <a:spLocks/>
                  </p:cNvSpPr>
                  <p:nvPr/>
                </p:nvSpPr>
                <p:spPr bwMode="auto">
                  <a:xfrm>
                    <a:off x="3906838" y="1222375"/>
                    <a:ext cx="547688" cy="369888"/>
                  </a:xfrm>
                  <a:custGeom>
                    <a:avLst/>
                    <a:gdLst>
                      <a:gd name="T0" fmla="*/ 9 w 129"/>
                      <a:gd name="T1" fmla="*/ 2 h 87"/>
                      <a:gd name="T2" fmla="*/ 2 w 129"/>
                      <a:gd name="T3" fmla="*/ 0 h 87"/>
                      <a:gd name="T4" fmla="*/ 0 w 129"/>
                      <a:gd name="T5" fmla="*/ 7 h 87"/>
                      <a:gd name="T6" fmla="*/ 7 w 129"/>
                      <a:gd name="T7" fmla="*/ 8 h 87"/>
                      <a:gd name="T8" fmla="*/ 109 w 129"/>
                      <a:gd name="T9" fmla="*/ 61 h 87"/>
                      <a:gd name="T10" fmla="*/ 98 w 129"/>
                      <a:gd name="T11" fmla="*/ 65 h 87"/>
                      <a:gd name="T12" fmla="*/ 122 w 129"/>
                      <a:gd name="T13" fmla="*/ 87 h 87"/>
                      <a:gd name="T14" fmla="*/ 129 w 129"/>
                      <a:gd name="T15" fmla="*/ 54 h 87"/>
                      <a:gd name="T16" fmla="*/ 116 w 129"/>
                      <a:gd name="T17" fmla="*/ 59 h 87"/>
                      <a:gd name="T18" fmla="*/ 9 w 129"/>
                      <a:gd name="T1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87">
                        <a:moveTo>
                          <a:pt x="9" y="2"/>
                        </a:moveTo>
                        <a:cubicBezTo>
                          <a:pt x="6" y="1"/>
                          <a:pt x="4" y="1"/>
                          <a:pt x="2" y="0"/>
                        </a:cubicBezTo>
                        <a:cubicBezTo>
                          <a:pt x="0" y="7"/>
                          <a:pt x="0" y="7"/>
                          <a:pt x="0" y="7"/>
                        </a:cubicBezTo>
                        <a:cubicBezTo>
                          <a:pt x="2" y="7"/>
                          <a:pt x="5" y="8"/>
                          <a:pt x="7" y="8"/>
                        </a:cubicBezTo>
                        <a:cubicBezTo>
                          <a:pt x="52" y="20"/>
                          <a:pt x="91" y="40"/>
                          <a:pt x="109" y="61"/>
                        </a:cubicBezTo>
                        <a:cubicBezTo>
                          <a:pt x="98" y="65"/>
                          <a:pt x="98" y="65"/>
                          <a:pt x="98" y="65"/>
                        </a:cubicBezTo>
                        <a:cubicBezTo>
                          <a:pt x="122" y="87"/>
                          <a:pt x="122" y="87"/>
                          <a:pt x="122" y="87"/>
                        </a:cubicBezTo>
                        <a:cubicBezTo>
                          <a:pt x="129" y="54"/>
                          <a:pt x="129" y="54"/>
                          <a:pt x="129" y="54"/>
                        </a:cubicBezTo>
                        <a:cubicBezTo>
                          <a:pt x="116" y="59"/>
                          <a:pt x="116" y="59"/>
                          <a:pt x="116" y="59"/>
                        </a:cubicBezTo>
                        <a:cubicBezTo>
                          <a:pt x="98" y="36"/>
                          <a:pt x="57" y="14"/>
                          <a:pt x="9" y="2"/>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6" name="Freeform 29"/>
                  <p:cNvSpPr>
                    <a:spLocks/>
                  </p:cNvSpPr>
                  <p:nvPr/>
                </p:nvSpPr>
                <p:spPr bwMode="auto">
                  <a:xfrm>
                    <a:off x="3932238" y="887413"/>
                    <a:ext cx="595313" cy="212725"/>
                  </a:xfrm>
                  <a:custGeom>
                    <a:avLst/>
                    <a:gdLst>
                      <a:gd name="T0" fmla="*/ 16 w 140"/>
                      <a:gd name="T1" fmla="*/ 50 h 50"/>
                      <a:gd name="T2" fmla="*/ 126 w 140"/>
                      <a:gd name="T3" fmla="*/ 25 h 50"/>
                      <a:gd name="T4" fmla="*/ 137 w 140"/>
                      <a:gd name="T5" fmla="*/ 33 h 50"/>
                      <a:gd name="T6" fmla="*/ 140 w 140"/>
                      <a:gd name="T7" fmla="*/ 0 h 50"/>
                      <a:gd name="T8" fmla="*/ 110 w 140"/>
                      <a:gd name="T9" fmla="*/ 14 h 50"/>
                      <a:gd name="T10" fmla="*/ 120 w 140"/>
                      <a:gd name="T11" fmla="*/ 21 h 50"/>
                      <a:gd name="T12" fmla="*/ 7 w 140"/>
                      <a:gd name="T13" fmla="*/ 43 h 50"/>
                      <a:gd name="T14" fmla="*/ 0 w 140"/>
                      <a:gd name="T15" fmla="*/ 43 h 50"/>
                      <a:gd name="T16" fmla="*/ 0 w 140"/>
                      <a:gd name="T17" fmla="*/ 49 h 50"/>
                      <a:gd name="T18" fmla="*/ 7 w 140"/>
                      <a:gd name="T19" fmla="*/ 50 h 50"/>
                      <a:gd name="T20" fmla="*/ 16 w 140"/>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50">
                        <a:moveTo>
                          <a:pt x="16" y="50"/>
                        </a:moveTo>
                        <a:cubicBezTo>
                          <a:pt x="62" y="50"/>
                          <a:pt x="104" y="40"/>
                          <a:pt x="126" y="25"/>
                        </a:cubicBezTo>
                        <a:cubicBezTo>
                          <a:pt x="137" y="33"/>
                          <a:pt x="137" y="33"/>
                          <a:pt x="137" y="33"/>
                        </a:cubicBezTo>
                        <a:cubicBezTo>
                          <a:pt x="140" y="0"/>
                          <a:pt x="140" y="0"/>
                          <a:pt x="140" y="0"/>
                        </a:cubicBezTo>
                        <a:cubicBezTo>
                          <a:pt x="110" y="14"/>
                          <a:pt x="110" y="14"/>
                          <a:pt x="110" y="14"/>
                        </a:cubicBezTo>
                        <a:cubicBezTo>
                          <a:pt x="120" y="21"/>
                          <a:pt x="120" y="21"/>
                          <a:pt x="120" y="21"/>
                        </a:cubicBezTo>
                        <a:cubicBezTo>
                          <a:pt x="97" y="36"/>
                          <a:pt x="54" y="44"/>
                          <a:pt x="7" y="43"/>
                        </a:cubicBezTo>
                        <a:cubicBezTo>
                          <a:pt x="5" y="43"/>
                          <a:pt x="2" y="43"/>
                          <a:pt x="0" y="43"/>
                        </a:cubicBezTo>
                        <a:cubicBezTo>
                          <a:pt x="0" y="49"/>
                          <a:pt x="0" y="49"/>
                          <a:pt x="0" y="49"/>
                        </a:cubicBezTo>
                        <a:cubicBezTo>
                          <a:pt x="2" y="50"/>
                          <a:pt x="4" y="50"/>
                          <a:pt x="7" y="50"/>
                        </a:cubicBezTo>
                        <a:cubicBezTo>
                          <a:pt x="10" y="50"/>
                          <a:pt x="13" y="50"/>
                          <a:pt x="16" y="5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30"/>
                  <p:cNvSpPr>
                    <a:spLocks/>
                  </p:cNvSpPr>
                  <p:nvPr/>
                </p:nvSpPr>
                <p:spPr bwMode="auto">
                  <a:xfrm>
                    <a:off x="3919538" y="1143000"/>
                    <a:ext cx="854075" cy="160338"/>
                  </a:xfrm>
                  <a:custGeom>
                    <a:avLst/>
                    <a:gdLst>
                      <a:gd name="T0" fmla="*/ 538 w 538"/>
                      <a:gd name="T1" fmla="*/ 64 h 101"/>
                      <a:gd name="T2" fmla="*/ 466 w 538"/>
                      <a:gd name="T3" fmla="*/ 13 h 101"/>
                      <a:gd name="T4" fmla="*/ 463 w 538"/>
                      <a:gd name="T5" fmla="*/ 48 h 101"/>
                      <a:gd name="T6" fmla="*/ 0 w 538"/>
                      <a:gd name="T7" fmla="*/ 0 h 101"/>
                      <a:gd name="T8" fmla="*/ 0 w 538"/>
                      <a:gd name="T9" fmla="*/ 18 h 101"/>
                      <a:gd name="T10" fmla="*/ 460 w 538"/>
                      <a:gd name="T11" fmla="*/ 64 h 101"/>
                      <a:gd name="T12" fmla="*/ 458 w 538"/>
                      <a:gd name="T13" fmla="*/ 101 h 101"/>
                      <a:gd name="T14" fmla="*/ 538 w 538"/>
                      <a:gd name="T15" fmla="*/ 64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101">
                        <a:moveTo>
                          <a:pt x="538" y="64"/>
                        </a:moveTo>
                        <a:lnTo>
                          <a:pt x="466" y="13"/>
                        </a:lnTo>
                        <a:lnTo>
                          <a:pt x="463" y="48"/>
                        </a:lnTo>
                        <a:lnTo>
                          <a:pt x="0" y="0"/>
                        </a:lnTo>
                        <a:lnTo>
                          <a:pt x="0" y="18"/>
                        </a:lnTo>
                        <a:lnTo>
                          <a:pt x="460" y="64"/>
                        </a:lnTo>
                        <a:lnTo>
                          <a:pt x="458" y="101"/>
                        </a:lnTo>
                        <a:lnTo>
                          <a:pt x="538" y="64"/>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8" name="Group 117"/>
                <p:cNvGrpSpPr/>
                <p:nvPr/>
              </p:nvGrpSpPr>
              <p:grpSpPr>
                <a:xfrm>
                  <a:off x="7110735" y="2390187"/>
                  <a:ext cx="2432704" cy="2290343"/>
                  <a:chOff x="6807201" y="-7938"/>
                  <a:chExt cx="3689350" cy="3473451"/>
                </a:xfrm>
              </p:grpSpPr>
              <p:sp>
                <p:nvSpPr>
                  <p:cNvPr id="119" name="Freeform 13"/>
                  <p:cNvSpPr>
                    <a:spLocks/>
                  </p:cNvSpPr>
                  <p:nvPr/>
                </p:nvSpPr>
                <p:spPr bwMode="auto">
                  <a:xfrm>
                    <a:off x="6807201" y="722313"/>
                    <a:ext cx="2667000" cy="2743200"/>
                  </a:xfrm>
                  <a:custGeom>
                    <a:avLst/>
                    <a:gdLst>
                      <a:gd name="T0" fmla="*/ 375 w 628"/>
                      <a:gd name="T1" fmla="*/ 0 h 646"/>
                      <a:gd name="T2" fmla="*/ 256 w 628"/>
                      <a:gd name="T3" fmla="*/ 104 h 646"/>
                      <a:gd name="T4" fmla="*/ 228 w 628"/>
                      <a:gd name="T5" fmla="*/ 103 h 646"/>
                      <a:gd name="T6" fmla="*/ 114 w 628"/>
                      <a:gd name="T7" fmla="*/ 134 h 646"/>
                      <a:gd name="T8" fmla="*/ 114 w 628"/>
                      <a:gd name="T9" fmla="*/ 397 h 646"/>
                      <a:gd name="T10" fmla="*/ 178 w 628"/>
                      <a:gd name="T11" fmla="*/ 626 h 646"/>
                      <a:gd name="T12" fmla="*/ 407 w 628"/>
                      <a:gd name="T13" fmla="*/ 646 h 646"/>
                      <a:gd name="T14" fmla="*/ 408 w 628"/>
                      <a:gd name="T15" fmla="*/ 646 h 646"/>
                      <a:gd name="T16" fmla="*/ 610 w 628"/>
                      <a:gd name="T17" fmla="*/ 486 h 646"/>
                      <a:gd name="T18" fmla="*/ 521 w 628"/>
                      <a:gd name="T19" fmla="*/ 166 h 646"/>
                      <a:gd name="T20" fmla="*/ 409 w 628"/>
                      <a:gd name="T21" fmla="*/ 4 h 646"/>
                      <a:gd name="T22" fmla="*/ 375 w 628"/>
                      <a:gd name="T23"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8" h="646">
                        <a:moveTo>
                          <a:pt x="375" y="0"/>
                        </a:moveTo>
                        <a:cubicBezTo>
                          <a:pt x="296" y="0"/>
                          <a:pt x="246" y="60"/>
                          <a:pt x="256" y="104"/>
                        </a:cubicBezTo>
                        <a:cubicBezTo>
                          <a:pt x="256" y="104"/>
                          <a:pt x="244" y="103"/>
                          <a:pt x="228" y="103"/>
                        </a:cubicBezTo>
                        <a:cubicBezTo>
                          <a:pt x="193" y="103"/>
                          <a:pt x="134" y="108"/>
                          <a:pt x="114" y="134"/>
                        </a:cubicBezTo>
                        <a:cubicBezTo>
                          <a:pt x="85" y="173"/>
                          <a:pt x="0" y="294"/>
                          <a:pt x="114" y="397"/>
                        </a:cubicBezTo>
                        <a:cubicBezTo>
                          <a:pt x="73" y="546"/>
                          <a:pt x="130" y="615"/>
                          <a:pt x="178" y="626"/>
                        </a:cubicBezTo>
                        <a:cubicBezTo>
                          <a:pt x="259" y="643"/>
                          <a:pt x="376" y="646"/>
                          <a:pt x="407" y="646"/>
                        </a:cubicBezTo>
                        <a:cubicBezTo>
                          <a:pt x="407" y="646"/>
                          <a:pt x="408" y="646"/>
                          <a:pt x="408" y="646"/>
                        </a:cubicBezTo>
                        <a:cubicBezTo>
                          <a:pt x="463" y="646"/>
                          <a:pt x="592" y="633"/>
                          <a:pt x="610" y="486"/>
                        </a:cubicBezTo>
                        <a:cubicBezTo>
                          <a:pt x="628" y="337"/>
                          <a:pt x="582" y="184"/>
                          <a:pt x="521" y="166"/>
                        </a:cubicBezTo>
                        <a:cubicBezTo>
                          <a:pt x="514" y="75"/>
                          <a:pt x="507" y="24"/>
                          <a:pt x="409" y="4"/>
                        </a:cubicBezTo>
                        <a:cubicBezTo>
                          <a:pt x="397" y="1"/>
                          <a:pt x="385" y="0"/>
                          <a:pt x="375" y="0"/>
                        </a:cubicBezTo>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14"/>
                  <p:cNvSpPr>
                    <a:spLocks/>
                  </p:cNvSpPr>
                  <p:nvPr/>
                </p:nvSpPr>
                <p:spPr bwMode="auto">
                  <a:xfrm>
                    <a:off x="7261225" y="896981"/>
                    <a:ext cx="806450" cy="1550988"/>
                  </a:xfrm>
                  <a:custGeom>
                    <a:avLst/>
                    <a:gdLst>
                      <a:gd name="T0" fmla="*/ 172 w 190"/>
                      <a:gd name="T1" fmla="*/ 349 h 365"/>
                      <a:gd name="T2" fmla="*/ 174 w 190"/>
                      <a:gd name="T3" fmla="*/ 192 h 365"/>
                      <a:gd name="T4" fmla="*/ 147 w 190"/>
                      <a:gd name="T5" fmla="*/ 91 h 365"/>
                      <a:gd name="T6" fmla="*/ 99 w 190"/>
                      <a:gd name="T7" fmla="*/ 91 h 365"/>
                      <a:gd name="T8" fmla="*/ 60 w 190"/>
                      <a:gd name="T9" fmla="*/ 16 h 365"/>
                      <a:gd name="T10" fmla="*/ 7 w 190"/>
                      <a:gd name="T11" fmla="*/ 43 h 365"/>
                      <a:gd name="T12" fmla="*/ 46 w 190"/>
                      <a:gd name="T13" fmla="*/ 123 h 365"/>
                      <a:gd name="T14" fmla="*/ 8 w 190"/>
                      <a:gd name="T15" fmla="*/ 208 h 365"/>
                      <a:gd name="T16" fmla="*/ 62 w 190"/>
                      <a:gd name="T17" fmla="*/ 340 h 365"/>
                      <a:gd name="T18" fmla="*/ 131 w 190"/>
                      <a:gd name="T1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65">
                        <a:moveTo>
                          <a:pt x="172" y="349"/>
                        </a:moveTo>
                        <a:cubicBezTo>
                          <a:pt x="131" y="288"/>
                          <a:pt x="145" y="289"/>
                          <a:pt x="174" y="192"/>
                        </a:cubicBezTo>
                        <a:cubicBezTo>
                          <a:pt x="190" y="140"/>
                          <a:pt x="172" y="107"/>
                          <a:pt x="147" y="91"/>
                        </a:cubicBezTo>
                        <a:cubicBezTo>
                          <a:pt x="121" y="75"/>
                          <a:pt x="99" y="91"/>
                          <a:pt x="99" y="91"/>
                        </a:cubicBezTo>
                        <a:cubicBezTo>
                          <a:pt x="92" y="62"/>
                          <a:pt x="76" y="32"/>
                          <a:pt x="60" y="16"/>
                        </a:cubicBezTo>
                        <a:cubicBezTo>
                          <a:pt x="44" y="0"/>
                          <a:pt x="5" y="27"/>
                          <a:pt x="7" y="43"/>
                        </a:cubicBezTo>
                        <a:cubicBezTo>
                          <a:pt x="19" y="62"/>
                          <a:pt x="41" y="85"/>
                          <a:pt x="46" y="123"/>
                        </a:cubicBezTo>
                        <a:cubicBezTo>
                          <a:pt x="23" y="140"/>
                          <a:pt x="13" y="181"/>
                          <a:pt x="8" y="208"/>
                        </a:cubicBezTo>
                        <a:cubicBezTo>
                          <a:pt x="0" y="245"/>
                          <a:pt x="7" y="340"/>
                          <a:pt x="62" y="340"/>
                        </a:cubicBezTo>
                        <a:cubicBezTo>
                          <a:pt x="92" y="340"/>
                          <a:pt x="119" y="327"/>
                          <a:pt x="131" y="365"/>
                        </a:cubicBezTo>
                      </a:path>
                    </a:pathLst>
                  </a:custGeom>
                  <a:solidFill>
                    <a:srgbClr val="526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2" name="Freeform 18"/>
                  <p:cNvSpPr>
                    <a:spLocks noEditPoints="1"/>
                  </p:cNvSpPr>
                  <p:nvPr/>
                </p:nvSpPr>
                <p:spPr bwMode="auto">
                  <a:xfrm>
                    <a:off x="7623176" y="-7938"/>
                    <a:ext cx="1638300" cy="3035300"/>
                  </a:xfrm>
                  <a:custGeom>
                    <a:avLst/>
                    <a:gdLst>
                      <a:gd name="T0" fmla="*/ 340 w 386"/>
                      <a:gd name="T1" fmla="*/ 527 h 715"/>
                      <a:gd name="T2" fmla="*/ 310 w 386"/>
                      <a:gd name="T3" fmla="*/ 386 h 715"/>
                      <a:gd name="T4" fmla="*/ 292 w 386"/>
                      <a:gd name="T5" fmla="*/ 386 h 715"/>
                      <a:gd name="T6" fmla="*/ 280 w 386"/>
                      <a:gd name="T7" fmla="*/ 451 h 715"/>
                      <a:gd name="T8" fmla="*/ 292 w 386"/>
                      <a:gd name="T9" fmla="*/ 356 h 715"/>
                      <a:gd name="T10" fmla="*/ 258 w 386"/>
                      <a:gd name="T11" fmla="*/ 228 h 715"/>
                      <a:gd name="T12" fmla="*/ 183 w 386"/>
                      <a:gd name="T13" fmla="*/ 84 h 715"/>
                      <a:gd name="T14" fmla="*/ 205 w 386"/>
                      <a:gd name="T15" fmla="*/ 32 h 715"/>
                      <a:gd name="T16" fmla="*/ 183 w 386"/>
                      <a:gd name="T17" fmla="*/ 18 h 715"/>
                      <a:gd name="T18" fmla="*/ 160 w 386"/>
                      <a:gd name="T19" fmla="*/ 78 h 715"/>
                      <a:gd name="T20" fmla="*/ 169 w 386"/>
                      <a:gd name="T21" fmla="*/ 18 h 715"/>
                      <a:gd name="T22" fmla="*/ 141 w 386"/>
                      <a:gd name="T23" fmla="*/ 7 h 715"/>
                      <a:gd name="T24" fmla="*/ 130 w 386"/>
                      <a:gd name="T25" fmla="*/ 80 h 715"/>
                      <a:gd name="T26" fmla="*/ 100 w 386"/>
                      <a:gd name="T27" fmla="*/ 4 h 715"/>
                      <a:gd name="T28" fmla="*/ 57 w 386"/>
                      <a:gd name="T29" fmla="*/ 18 h 715"/>
                      <a:gd name="T30" fmla="*/ 87 w 386"/>
                      <a:gd name="T31" fmla="*/ 98 h 715"/>
                      <a:gd name="T32" fmla="*/ 48 w 386"/>
                      <a:gd name="T33" fmla="*/ 352 h 715"/>
                      <a:gd name="T34" fmla="*/ 130 w 386"/>
                      <a:gd name="T35" fmla="*/ 438 h 715"/>
                      <a:gd name="T36" fmla="*/ 183 w 386"/>
                      <a:gd name="T37" fmla="*/ 521 h 715"/>
                      <a:gd name="T38" fmla="*/ 224 w 386"/>
                      <a:gd name="T39" fmla="*/ 598 h 715"/>
                      <a:gd name="T40" fmla="*/ 340 w 386"/>
                      <a:gd name="T41" fmla="*/ 699 h 715"/>
                      <a:gd name="T42" fmla="*/ 340 w 386"/>
                      <a:gd name="T43" fmla="*/ 527 h 715"/>
                      <a:gd name="T44" fmla="*/ 97 w 386"/>
                      <a:gd name="T45" fmla="*/ 233 h 715"/>
                      <a:gd name="T46" fmla="*/ 147 w 386"/>
                      <a:gd name="T47" fmla="*/ 142 h 715"/>
                      <a:gd name="T48" fmla="*/ 193 w 386"/>
                      <a:gd name="T49" fmla="*/ 208 h 715"/>
                      <a:gd name="T50" fmla="*/ 98 w 386"/>
                      <a:gd name="T51" fmla="*/ 250 h 715"/>
                      <a:gd name="T52" fmla="*/ 98 w 386"/>
                      <a:gd name="T53" fmla="*/ 250 h 715"/>
                      <a:gd name="T54" fmla="*/ 98 w 386"/>
                      <a:gd name="T55" fmla="*/ 250 h 715"/>
                      <a:gd name="T56" fmla="*/ 98 w 386"/>
                      <a:gd name="T57" fmla="*/ 250 h 715"/>
                      <a:gd name="T58" fmla="*/ 97 w 386"/>
                      <a:gd name="T59" fmla="*/ 233 h 715"/>
                      <a:gd name="T60" fmla="*/ 242 w 386"/>
                      <a:gd name="T61" fmla="*/ 469 h 715"/>
                      <a:gd name="T62" fmla="*/ 157 w 386"/>
                      <a:gd name="T63" fmla="*/ 379 h 715"/>
                      <a:gd name="T64" fmla="*/ 157 w 386"/>
                      <a:gd name="T65" fmla="*/ 379 h 715"/>
                      <a:gd name="T66" fmla="*/ 162 w 386"/>
                      <a:gd name="T67" fmla="*/ 370 h 715"/>
                      <a:gd name="T68" fmla="*/ 225 w 386"/>
                      <a:gd name="T69" fmla="*/ 404 h 715"/>
                      <a:gd name="T70" fmla="*/ 242 w 386"/>
                      <a:gd name="T71" fmla="*/ 46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6" h="715">
                        <a:moveTo>
                          <a:pt x="340" y="527"/>
                        </a:moveTo>
                        <a:cubicBezTo>
                          <a:pt x="315" y="450"/>
                          <a:pt x="308" y="403"/>
                          <a:pt x="310" y="386"/>
                        </a:cubicBezTo>
                        <a:cubicBezTo>
                          <a:pt x="313" y="369"/>
                          <a:pt x="298" y="377"/>
                          <a:pt x="292" y="386"/>
                        </a:cubicBezTo>
                        <a:cubicBezTo>
                          <a:pt x="282" y="403"/>
                          <a:pt x="290" y="437"/>
                          <a:pt x="280" y="451"/>
                        </a:cubicBezTo>
                        <a:cubicBezTo>
                          <a:pt x="262" y="443"/>
                          <a:pt x="261" y="387"/>
                          <a:pt x="292" y="356"/>
                        </a:cubicBezTo>
                        <a:cubicBezTo>
                          <a:pt x="319" y="330"/>
                          <a:pt x="326" y="313"/>
                          <a:pt x="258" y="228"/>
                        </a:cubicBezTo>
                        <a:cubicBezTo>
                          <a:pt x="269" y="183"/>
                          <a:pt x="267" y="114"/>
                          <a:pt x="183" y="84"/>
                        </a:cubicBezTo>
                        <a:cubicBezTo>
                          <a:pt x="189" y="57"/>
                          <a:pt x="199" y="43"/>
                          <a:pt x="205" y="32"/>
                        </a:cubicBezTo>
                        <a:cubicBezTo>
                          <a:pt x="212" y="20"/>
                          <a:pt x="183" y="18"/>
                          <a:pt x="183" y="18"/>
                        </a:cubicBezTo>
                        <a:cubicBezTo>
                          <a:pt x="183" y="18"/>
                          <a:pt x="162" y="46"/>
                          <a:pt x="160" y="78"/>
                        </a:cubicBezTo>
                        <a:cubicBezTo>
                          <a:pt x="155" y="34"/>
                          <a:pt x="169" y="18"/>
                          <a:pt x="169" y="18"/>
                        </a:cubicBezTo>
                        <a:cubicBezTo>
                          <a:pt x="157" y="0"/>
                          <a:pt x="153" y="4"/>
                          <a:pt x="141" y="7"/>
                        </a:cubicBezTo>
                        <a:cubicBezTo>
                          <a:pt x="137" y="25"/>
                          <a:pt x="126" y="43"/>
                          <a:pt x="130" y="80"/>
                        </a:cubicBezTo>
                        <a:cubicBezTo>
                          <a:pt x="116" y="50"/>
                          <a:pt x="112" y="16"/>
                          <a:pt x="100" y="4"/>
                        </a:cubicBezTo>
                        <a:cubicBezTo>
                          <a:pt x="78" y="0"/>
                          <a:pt x="66" y="7"/>
                          <a:pt x="57" y="18"/>
                        </a:cubicBezTo>
                        <a:cubicBezTo>
                          <a:pt x="68" y="41"/>
                          <a:pt x="91" y="64"/>
                          <a:pt x="87" y="98"/>
                        </a:cubicBezTo>
                        <a:cubicBezTo>
                          <a:pt x="64" y="123"/>
                          <a:pt x="0" y="156"/>
                          <a:pt x="48" y="352"/>
                        </a:cubicBezTo>
                        <a:cubicBezTo>
                          <a:pt x="66" y="397"/>
                          <a:pt x="96" y="429"/>
                          <a:pt x="130" y="438"/>
                        </a:cubicBezTo>
                        <a:cubicBezTo>
                          <a:pt x="169" y="449"/>
                          <a:pt x="170" y="497"/>
                          <a:pt x="183" y="521"/>
                        </a:cubicBezTo>
                        <a:cubicBezTo>
                          <a:pt x="197" y="545"/>
                          <a:pt x="209" y="572"/>
                          <a:pt x="224" y="598"/>
                        </a:cubicBezTo>
                        <a:cubicBezTo>
                          <a:pt x="238" y="623"/>
                          <a:pt x="295" y="715"/>
                          <a:pt x="340" y="699"/>
                        </a:cubicBezTo>
                        <a:cubicBezTo>
                          <a:pt x="386" y="683"/>
                          <a:pt x="365" y="605"/>
                          <a:pt x="340" y="527"/>
                        </a:cubicBezTo>
                        <a:close/>
                        <a:moveTo>
                          <a:pt x="97" y="233"/>
                        </a:moveTo>
                        <a:cubicBezTo>
                          <a:pt x="98" y="204"/>
                          <a:pt x="121" y="147"/>
                          <a:pt x="147" y="142"/>
                        </a:cubicBezTo>
                        <a:cubicBezTo>
                          <a:pt x="173" y="138"/>
                          <a:pt x="200" y="167"/>
                          <a:pt x="193" y="208"/>
                        </a:cubicBezTo>
                        <a:cubicBezTo>
                          <a:pt x="151" y="207"/>
                          <a:pt x="108" y="233"/>
                          <a:pt x="98" y="250"/>
                        </a:cubicBezTo>
                        <a:cubicBezTo>
                          <a:pt x="98" y="250"/>
                          <a:pt x="98" y="250"/>
                          <a:pt x="98" y="250"/>
                        </a:cubicBezTo>
                        <a:cubicBezTo>
                          <a:pt x="98" y="250"/>
                          <a:pt x="98" y="250"/>
                          <a:pt x="98" y="250"/>
                        </a:cubicBezTo>
                        <a:cubicBezTo>
                          <a:pt x="98" y="250"/>
                          <a:pt x="98" y="250"/>
                          <a:pt x="98" y="250"/>
                        </a:cubicBezTo>
                        <a:cubicBezTo>
                          <a:pt x="97" y="243"/>
                          <a:pt x="97" y="237"/>
                          <a:pt x="97" y="233"/>
                        </a:cubicBezTo>
                        <a:close/>
                        <a:moveTo>
                          <a:pt x="242" y="469"/>
                        </a:moveTo>
                        <a:cubicBezTo>
                          <a:pt x="221" y="465"/>
                          <a:pt x="204" y="405"/>
                          <a:pt x="157" y="379"/>
                        </a:cubicBezTo>
                        <a:cubicBezTo>
                          <a:pt x="157" y="379"/>
                          <a:pt x="157" y="379"/>
                          <a:pt x="157" y="379"/>
                        </a:cubicBezTo>
                        <a:cubicBezTo>
                          <a:pt x="162" y="370"/>
                          <a:pt x="162" y="370"/>
                          <a:pt x="162" y="370"/>
                        </a:cubicBezTo>
                        <a:cubicBezTo>
                          <a:pt x="186" y="380"/>
                          <a:pt x="219" y="394"/>
                          <a:pt x="225" y="404"/>
                        </a:cubicBezTo>
                        <a:cubicBezTo>
                          <a:pt x="235" y="420"/>
                          <a:pt x="252" y="451"/>
                          <a:pt x="242" y="469"/>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3" name="Freeform 31"/>
                  <p:cNvSpPr>
                    <a:spLocks/>
                  </p:cNvSpPr>
                  <p:nvPr/>
                </p:nvSpPr>
                <p:spPr bwMode="auto">
                  <a:xfrm>
                    <a:off x="9631363" y="1222375"/>
                    <a:ext cx="547688" cy="369888"/>
                  </a:xfrm>
                  <a:custGeom>
                    <a:avLst/>
                    <a:gdLst>
                      <a:gd name="T0" fmla="*/ 9 w 129"/>
                      <a:gd name="T1" fmla="*/ 2 h 87"/>
                      <a:gd name="T2" fmla="*/ 2 w 129"/>
                      <a:gd name="T3" fmla="*/ 0 h 87"/>
                      <a:gd name="T4" fmla="*/ 0 w 129"/>
                      <a:gd name="T5" fmla="*/ 7 h 87"/>
                      <a:gd name="T6" fmla="*/ 7 w 129"/>
                      <a:gd name="T7" fmla="*/ 8 h 87"/>
                      <a:gd name="T8" fmla="*/ 109 w 129"/>
                      <a:gd name="T9" fmla="*/ 61 h 87"/>
                      <a:gd name="T10" fmla="*/ 98 w 129"/>
                      <a:gd name="T11" fmla="*/ 65 h 87"/>
                      <a:gd name="T12" fmla="*/ 122 w 129"/>
                      <a:gd name="T13" fmla="*/ 87 h 87"/>
                      <a:gd name="T14" fmla="*/ 129 w 129"/>
                      <a:gd name="T15" fmla="*/ 54 h 87"/>
                      <a:gd name="T16" fmla="*/ 116 w 129"/>
                      <a:gd name="T17" fmla="*/ 59 h 87"/>
                      <a:gd name="T18" fmla="*/ 9 w 129"/>
                      <a:gd name="T1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87">
                        <a:moveTo>
                          <a:pt x="9" y="2"/>
                        </a:moveTo>
                        <a:cubicBezTo>
                          <a:pt x="6" y="1"/>
                          <a:pt x="4" y="1"/>
                          <a:pt x="2" y="0"/>
                        </a:cubicBezTo>
                        <a:cubicBezTo>
                          <a:pt x="0" y="7"/>
                          <a:pt x="0" y="7"/>
                          <a:pt x="0" y="7"/>
                        </a:cubicBezTo>
                        <a:cubicBezTo>
                          <a:pt x="2" y="7"/>
                          <a:pt x="5" y="8"/>
                          <a:pt x="7" y="8"/>
                        </a:cubicBezTo>
                        <a:cubicBezTo>
                          <a:pt x="52" y="20"/>
                          <a:pt x="91" y="40"/>
                          <a:pt x="109" y="61"/>
                        </a:cubicBezTo>
                        <a:cubicBezTo>
                          <a:pt x="98" y="65"/>
                          <a:pt x="98" y="65"/>
                          <a:pt x="98" y="65"/>
                        </a:cubicBezTo>
                        <a:cubicBezTo>
                          <a:pt x="122" y="87"/>
                          <a:pt x="122" y="87"/>
                          <a:pt x="122" y="87"/>
                        </a:cubicBezTo>
                        <a:cubicBezTo>
                          <a:pt x="129" y="54"/>
                          <a:pt x="129" y="54"/>
                          <a:pt x="129" y="54"/>
                        </a:cubicBezTo>
                        <a:cubicBezTo>
                          <a:pt x="116" y="59"/>
                          <a:pt x="116" y="59"/>
                          <a:pt x="116" y="59"/>
                        </a:cubicBezTo>
                        <a:cubicBezTo>
                          <a:pt x="98" y="36"/>
                          <a:pt x="57" y="14"/>
                          <a:pt x="9" y="2"/>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4" name="Freeform 32"/>
                  <p:cNvSpPr>
                    <a:spLocks/>
                  </p:cNvSpPr>
                  <p:nvPr/>
                </p:nvSpPr>
                <p:spPr bwMode="auto">
                  <a:xfrm>
                    <a:off x="9656763" y="887413"/>
                    <a:ext cx="593725" cy="212725"/>
                  </a:xfrm>
                  <a:custGeom>
                    <a:avLst/>
                    <a:gdLst>
                      <a:gd name="T0" fmla="*/ 16 w 140"/>
                      <a:gd name="T1" fmla="*/ 50 h 50"/>
                      <a:gd name="T2" fmla="*/ 126 w 140"/>
                      <a:gd name="T3" fmla="*/ 25 h 50"/>
                      <a:gd name="T4" fmla="*/ 137 w 140"/>
                      <a:gd name="T5" fmla="*/ 33 h 50"/>
                      <a:gd name="T6" fmla="*/ 140 w 140"/>
                      <a:gd name="T7" fmla="*/ 0 h 50"/>
                      <a:gd name="T8" fmla="*/ 110 w 140"/>
                      <a:gd name="T9" fmla="*/ 14 h 50"/>
                      <a:gd name="T10" fmla="*/ 120 w 140"/>
                      <a:gd name="T11" fmla="*/ 21 h 50"/>
                      <a:gd name="T12" fmla="*/ 7 w 140"/>
                      <a:gd name="T13" fmla="*/ 43 h 50"/>
                      <a:gd name="T14" fmla="*/ 0 w 140"/>
                      <a:gd name="T15" fmla="*/ 43 h 50"/>
                      <a:gd name="T16" fmla="*/ 0 w 140"/>
                      <a:gd name="T17" fmla="*/ 49 h 50"/>
                      <a:gd name="T18" fmla="*/ 7 w 140"/>
                      <a:gd name="T19" fmla="*/ 50 h 50"/>
                      <a:gd name="T20" fmla="*/ 16 w 140"/>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50">
                        <a:moveTo>
                          <a:pt x="16" y="50"/>
                        </a:moveTo>
                        <a:cubicBezTo>
                          <a:pt x="62" y="50"/>
                          <a:pt x="104" y="40"/>
                          <a:pt x="126" y="25"/>
                        </a:cubicBezTo>
                        <a:cubicBezTo>
                          <a:pt x="137" y="33"/>
                          <a:pt x="137" y="33"/>
                          <a:pt x="137" y="33"/>
                        </a:cubicBezTo>
                        <a:cubicBezTo>
                          <a:pt x="140" y="0"/>
                          <a:pt x="140" y="0"/>
                          <a:pt x="140" y="0"/>
                        </a:cubicBezTo>
                        <a:cubicBezTo>
                          <a:pt x="110" y="14"/>
                          <a:pt x="110" y="14"/>
                          <a:pt x="110" y="14"/>
                        </a:cubicBezTo>
                        <a:cubicBezTo>
                          <a:pt x="120" y="21"/>
                          <a:pt x="120" y="21"/>
                          <a:pt x="120" y="21"/>
                        </a:cubicBezTo>
                        <a:cubicBezTo>
                          <a:pt x="97" y="36"/>
                          <a:pt x="54" y="44"/>
                          <a:pt x="7" y="43"/>
                        </a:cubicBezTo>
                        <a:cubicBezTo>
                          <a:pt x="5" y="43"/>
                          <a:pt x="2" y="43"/>
                          <a:pt x="0" y="43"/>
                        </a:cubicBezTo>
                        <a:cubicBezTo>
                          <a:pt x="0" y="49"/>
                          <a:pt x="0" y="49"/>
                          <a:pt x="0" y="49"/>
                        </a:cubicBezTo>
                        <a:cubicBezTo>
                          <a:pt x="2" y="50"/>
                          <a:pt x="4" y="50"/>
                          <a:pt x="7" y="50"/>
                        </a:cubicBezTo>
                        <a:cubicBezTo>
                          <a:pt x="10" y="50"/>
                          <a:pt x="13" y="50"/>
                          <a:pt x="16" y="5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5" name="Freeform 33"/>
                  <p:cNvSpPr>
                    <a:spLocks/>
                  </p:cNvSpPr>
                  <p:nvPr/>
                </p:nvSpPr>
                <p:spPr bwMode="auto">
                  <a:xfrm>
                    <a:off x="9644063" y="1143000"/>
                    <a:ext cx="852488" cy="160338"/>
                  </a:xfrm>
                  <a:custGeom>
                    <a:avLst/>
                    <a:gdLst>
                      <a:gd name="T0" fmla="*/ 537 w 537"/>
                      <a:gd name="T1" fmla="*/ 64 h 101"/>
                      <a:gd name="T2" fmla="*/ 465 w 537"/>
                      <a:gd name="T3" fmla="*/ 13 h 101"/>
                      <a:gd name="T4" fmla="*/ 463 w 537"/>
                      <a:gd name="T5" fmla="*/ 48 h 101"/>
                      <a:gd name="T6" fmla="*/ 0 w 537"/>
                      <a:gd name="T7" fmla="*/ 0 h 101"/>
                      <a:gd name="T8" fmla="*/ 0 w 537"/>
                      <a:gd name="T9" fmla="*/ 18 h 101"/>
                      <a:gd name="T10" fmla="*/ 460 w 537"/>
                      <a:gd name="T11" fmla="*/ 64 h 101"/>
                      <a:gd name="T12" fmla="*/ 457 w 537"/>
                      <a:gd name="T13" fmla="*/ 101 h 101"/>
                      <a:gd name="T14" fmla="*/ 537 w 537"/>
                      <a:gd name="T15" fmla="*/ 64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 h="101">
                        <a:moveTo>
                          <a:pt x="537" y="64"/>
                        </a:moveTo>
                        <a:lnTo>
                          <a:pt x="465" y="13"/>
                        </a:lnTo>
                        <a:lnTo>
                          <a:pt x="463" y="48"/>
                        </a:lnTo>
                        <a:lnTo>
                          <a:pt x="0" y="0"/>
                        </a:lnTo>
                        <a:lnTo>
                          <a:pt x="0" y="18"/>
                        </a:lnTo>
                        <a:lnTo>
                          <a:pt x="460" y="64"/>
                        </a:lnTo>
                        <a:lnTo>
                          <a:pt x="457" y="101"/>
                        </a:lnTo>
                        <a:lnTo>
                          <a:pt x="537" y="64"/>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0" name="Freeform 26"/>
                  <p:cNvSpPr>
                    <a:spLocks/>
                  </p:cNvSpPr>
                  <p:nvPr/>
                </p:nvSpPr>
                <p:spPr bwMode="auto">
                  <a:xfrm>
                    <a:off x="7423151" y="674688"/>
                    <a:ext cx="2122488" cy="2684463"/>
                  </a:xfrm>
                  <a:custGeom>
                    <a:avLst/>
                    <a:gdLst>
                      <a:gd name="T0" fmla="*/ 498 w 500"/>
                      <a:gd name="T1" fmla="*/ 104 h 632"/>
                      <a:gd name="T2" fmla="*/ 463 w 500"/>
                      <a:gd name="T3" fmla="*/ 75 h 632"/>
                      <a:gd name="T4" fmla="*/ 462 w 500"/>
                      <a:gd name="T5" fmla="*/ 75 h 632"/>
                      <a:gd name="T6" fmla="*/ 278 w 500"/>
                      <a:gd name="T7" fmla="*/ 111 h 632"/>
                      <a:gd name="T8" fmla="*/ 170 w 500"/>
                      <a:gd name="T9" fmla="*/ 0 h 632"/>
                      <a:gd name="T10" fmla="*/ 147 w 500"/>
                      <a:gd name="T11" fmla="*/ 52 h 632"/>
                      <a:gd name="T12" fmla="*/ 220 w 500"/>
                      <a:gd name="T13" fmla="*/ 144 h 632"/>
                      <a:gd name="T14" fmla="*/ 134 w 500"/>
                      <a:gd name="T15" fmla="*/ 397 h 632"/>
                      <a:gd name="T16" fmla="*/ 93 w 500"/>
                      <a:gd name="T17" fmla="*/ 413 h 632"/>
                      <a:gd name="T18" fmla="*/ 19 w 500"/>
                      <a:gd name="T19" fmla="*/ 414 h 632"/>
                      <a:gd name="T20" fmla="*/ 5 w 500"/>
                      <a:gd name="T21" fmla="*/ 516 h 632"/>
                      <a:gd name="T22" fmla="*/ 64 w 500"/>
                      <a:gd name="T23" fmla="*/ 606 h 632"/>
                      <a:gd name="T24" fmla="*/ 291 w 500"/>
                      <a:gd name="T25" fmla="*/ 620 h 632"/>
                      <a:gd name="T26" fmla="*/ 320 w 500"/>
                      <a:gd name="T27" fmla="*/ 612 h 632"/>
                      <a:gd name="T28" fmla="*/ 287 w 500"/>
                      <a:gd name="T29" fmla="*/ 491 h 632"/>
                      <a:gd name="T30" fmla="*/ 218 w 500"/>
                      <a:gd name="T31" fmla="*/ 265 h 632"/>
                      <a:gd name="T32" fmla="*/ 460 w 500"/>
                      <a:gd name="T33" fmla="*/ 139 h 632"/>
                      <a:gd name="T34" fmla="*/ 469 w 500"/>
                      <a:gd name="T35" fmla="*/ 140 h 632"/>
                      <a:gd name="T36" fmla="*/ 498 w 500"/>
                      <a:gd name="T37" fmla="*/ 104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0" h="632">
                        <a:moveTo>
                          <a:pt x="498" y="104"/>
                        </a:moveTo>
                        <a:cubicBezTo>
                          <a:pt x="496" y="86"/>
                          <a:pt x="481" y="73"/>
                          <a:pt x="463" y="75"/>
                        </a:cubicBezTo>
                        <a:cubicBezTo>
                          <a:pt x="462" y="75"/>
                          <a:pt x="462" y="75"/>
                          <a:pt x="462" y="75"/>
                        </a:cubicBezTo>
                        <a:cubicBezTo>
                          <a:pt x="437" y="75"/>
                          <a:pt x="321" y="76"/>
                          <a:pt x="278" y="111"/>
                        </a:cubicBezTo>
                        <a:cubicBezTo>
                          <a:pt x="237" y="60"/>
                          <a:pt x="197" y="22"/>
                          <a:pt x="170" y="0"/>
                        </a:cubicBezTo>
                        <a:cubicBezTo>
                          <a:pt x="159" y="15"/>
                          <a:pt x="151" y="35"/>
                          <a:pt x="147" y="52"/>
                        </a:cubicBezTo>
                        <a:cubicBezTo>
                          <a:pt x="174" y="72"/>
                          <a:pt x="205" y="102"/>
                          <a:pt x="220" y="144"/>
                        </a:cubicBezTo>
                        <a:cubicBezTo>
                          <a:pt x="186" y="185"/>
                          <a:pt x="144" y="260"/>
                          <a:pt x="134" y="397"/>
                        </a:cubicBezTo>
                        <a:cubicBezTo>
                          <a:pt x="93" y="413"/>
                          <a:pt x="93" y="413"/>
                          <a:pt x="93" y="413"/>
                        </a:cubicBezTo>
                        <a:cubicBezTo>
                          <a:pt x="66" y="409"/>
                          <a:pt x="30" y="398"/>
                          <a:pt x="19" y="414"/>
                        </a:cubicBezTo>
                        <a:cubicBezTo>
                          <a:pt x="0" y="440"/>
                          <a:pt x="2" y="486"/>
                          <a:pt x="5" y="516"/>
                        </a:cubicBezTo>
                        <a:cubicBezTo>
                          <a:pt x="8" y="559"/>
                          <a:pt x="21" y="591"/>
                          <a:pt x="64" y="606"/>
                        </a:cubicBezTo>
                        <a:cubicBezTo>
                          <a:pt x="133" y="628"/>
                          <a:pt x="219" y="632"/>
                          <a:pt x="291" y="620"/>
                        </a:cubicBezTo>
                        <a:cubicBezTo>
                          <a:pt x="301" y="619"/>
                          <a:pt x="311" y="617"/>
                          <a:pt x="320" y="612"/>
                        </a:cubicBezTo>
                        <a:cubicBezTo>
                          <a:pt x="367" y="586"/>
                          <a:pt x="313" y="514"/>
                          <a:pt x="287" y="491"/>
                        </a:cubicBezTo>
                        <a:cubicBezTo>
                          <a:pt x="268" y="475"/>
                          <a:pt x="173" y="374"/>
                          <a:pt x="218" y="265"/>
                        </a:cubicBezTo>
                        <a:cubicBezTo>
                          <a:pt x="263" y="157"/>
                          <a:pt x="399" y="140"/>
                          <a:pt x="460" y="139"/>
                        </a:cubicBezTo>
                        <a:cubicBezTo>
                          <a:pt x="463" y="140"/>
                          <a:pt x="466" y="140"/>
                          <a:pt x="469" y="140"/>
                        </a:cubicBezTo>
                        <a:cubicBezTo>
                          <a:pt x="487" y="138"/>
                          <a:pt x="500" y="122"/>
                          <a:pt x="498" y="104"/>
                        </a:cubicBezTo>
                        <a:close/>
                      </a:path>
                    </a:pathLst>
                  </a:custGeom>
                  <a:solidFill>
                    <a:srgbClr val="526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26" name="TextBox 125"/>
                <p:cNvSpPr txBox="1"/>
                <p:nvPr/>
              </p:nvSpPr>
              <p:spPr>
                <a:xfrm>
                  <a:off x="7016405" y="2459273"/>
                  <a:ext cx="543718" cy="305859"/>
                </a:xfrm>
                <a:prstGeom prst="rect">
                  <a:avLst/>
                </a:prstGeom>
                <a:noFill/>
              </p:spPr>
              <p:txBody>
                <a:bodyPr wrap="square" lIns="0" tIns="0" rIns="0" bIns="0" rtlCol="0" anchor="t" anchorCtr="0">
                  <a:noAutofit/>
                </a:bodyPr>
                <a:lstStyle/>
                <a:p>
                  <a:r>
                    <a:rPr lang="en-GB" sz="1400" b="1" dirty="0">
                      <a:solidFill>
                        <a:schemeClr val="bg1"/>
                      </a:solidFill>
                      <a:latin typeface="Arial" panose="020B0604020202020204" pitchFamily="34" charset="0"/>
                      <a:cs typeface="Arial" panose="020B0604020202020204" pitchFamily="34" charset="0"/>
                    </a:rPr>
                    <a:t>PAH</a:t>
                  </a:r>
                  <a:endParaRPr lang="en-GB" sz="1400" b="1" dirty="0">
                    <a:solidFill>
                      <a:schemeClr val="bg1"/>
                    </a:solidFill>
                  </a:endParaRPr>
                </a:p>
              </p:txBody>
            </p:sp>
            <p:sp>
              <p:nvSpPr>
                <p:cNvPr id="127" name="TextBox 126"/>
                <p:cNvSpPr txBox="1"/>
                <p:nvPr/>
              </p:nvSpPr>
              <p:spPr>
                <a:xfrm>
                  <a:off x="9555352" y="3865500"/>
                  <a:ext cx="881909" cy="533092"/>
                </a:xfrm>
                <a:prstGeom prst="rect">
                  <a:avLst/>
                </a:prstGeom>
                <a:noFill/>
              </p:spPr>
              <p:txBody>
                <a:bodyPr wrap="square" lIns="0" tIns="0" rIns="0" bIns="0" rtlCol="0" anchor="t" anchorCtr="0">
                  <a:noAutofit/>
                </a:bodyPr>
                <a:lstStyle/>
                <a:p>
                  <a:r>
                    <a:rPr lang="en-GB" sz="1000" dirty="0">
                      <a:solidFill>
                        <a:schemeClr val="bg1"/>
                      </a:solidFill>
                      <a:latin typeface="Arial" panose="020B0604020202020204" pitchFamily="34" charset="0"/>
                      <a:cs typeface="Arial" panose="020B0604020202020204" pitchFamily="34" charset="0"/>
                    </a:rPr>
                    <a:t>Loss of the pulmonary vasculature</a:t>
                  </a:r>
                  <a:endParaRPr lang="en-GB" sz="1000" dirty="0">
                    <a:solidFill>
                      <a:schemeClr val="bg1"/>
                    </a:solidFill>
                  </a:endParaRPr>
                </a:p>
              </p:txBody>
            </p:sp>
            <p:sp>
              <p:nvSpPr>
                <p:cNvPr id="128" name="TextBox 127"/>
                <p:cNvSpPr txBox="1"/>
                <p:nvPr/>
              </p:nvSpPr>
              <p:spPr>
                <a:xfrm>
                  <a:off x="357327" y="2459273"/>
                  <a:ext cx="947413" cy="203263"/>
                </a:xfrm>
                <a:prstGeom prst="rect">
                  <a:avLst/>
                </a:prstGeom>
                <a:noFill/>
              </p:spPr>
              <p:txBody>
                <a:bodyPr wrap="square" lIns="0" tIns="0" rIns="0" bIns="0" rtlCol="0" anchor="t" anchorCtr="0">
                  <a:noAutofit/>
                </a:bodyPr>
                <a:lstStyle/>
                <a:p>
                  <a:r>
                    <a:rPr lang="en-GB" sz="1400" b="1" dirty="0">
                      <a:solidFill>
                        <a:schemeClr val="bg1"/>
                      </a:solidFill>
                      <a:latin typeface="Arial" panose="020B0604020202020204" pitchFamily="34" charset="0"/>
                      <a:cs typeface="Arial" panose="020B0604020202020204" pitchFamily="34" charset="0"/>
                    </a:rPr>
                    <a:t>NORMAL</a:t>
                  </a:r>
                  <a:endParaRPr lang="en-GB" sz="1400" b="1" dirty="0">
                    <a:solidFill>
                      <a:schemeClr val="bg1"/>
                    </a:solidFill>
                  </a:endParaRPr>
                </a:p>
              </p:txBody>
            </p:sp>
            <p:sp>
              <p:nvSpPr>
                <p:cNvPr id="129" name="TextBox 128"/>
                <p:cNvSpPr txBox="1"/>
                <p:nvPr/>
              </p:nvSpPr>
              <p:spPr>
                <a:xfrm>
                  <a:off x="5661783" y="4146799"/>
                  <a:ext cx="1589600" cy="663410"/>
                </a:xfrm>
                <a:prstGeom prst="rect">
                  <a:avLst/>
                </a:prstGeom>
                <a:noFill/>
              </p:spPr>
              <p:txBody>
                <a:bodyPr wrap="square" lIns="0" tIns="0" rIns="0" bIns="0" rtlCol="0" anchor="t" anchorCtr="0">
                  <a:noAutofit/>
                </a:bodyPr>
                <a:lstStyle/>
                <a:p>
                  <a:pPr algn="r"/>
                  <a:r>
                    <a:rPr lang="en-GB" sz="1000" dirty="0">
                      <a:solidFill>
                        <a:schemeClr val="bg1"/>
                      </a:solidFill>
                      <a:latin typeface="Arial" panose="020B0604020202020204" pitchFamily="34" charset="0"/>
                      <a:cs typeface="Arial" panose="020B0604020202020204" pitchFamily="34" charset="0"/>
                    </a:rPr>
                    <a:t>Right ventricular</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dilation and dysfunction</a:t>
                  </a:r>
                  <a:endParaRPr lang="en-GB" sz="1000" dirty="0">
                    <a:solidFill>
                      <a:schemeClr val="bg1"/>
                    </a:solidFill>
                  </a:endParaRPr>
                </a:p>
              </p:txBody>
            </p:sp>
            <p:sp>
              <p:nvSpPr>
                <p:cNvPr id="130" name="TextBox 129"/>
                <p:cNvSpPr txBox="1"/>
                <p:nvPr/>
              </p:nvSpPr>
              <p:spPr>
                <a:xfrm>
                  <a:off x="10633235" y="3543381"/>
                  <a:ext cx="1414327" cy="397530"/>
                </a:xfrm>
                <a:prstGeom prst="rect">
                  <a:avLst/>
                </a:prstGeom>
                <a:noFill/>
              </p:spPr>
              <p:txBody>
                <a:bodyPr wrap="square" lIns="0" tIns="0" rIns="0" bIns="0" rtlCol="0" anchor="t" anchorCtr="0">
                  <a:noAutofit/>
                </a:bodyPr>
                <a:lstStyle/>
                <a:p>
                  <a:r>
                    <a:rPr lang="en-GB" sz="1000" dirty="0">
                      <a:solidFill>
                        <a:schemeClr val="bg1"/>
                      </a:solidFill>
                      <a:latin typeface="Arial" panose="020B0604020202020204" pitchFamily="34" charset="0"/>
                      <a:cs typeface="Arial" panose="020B0604020202020204" pitchFamily="34" charset="0"/>
                    </a:rPr>
                    <a:t>Vascular lesions occluding the vessel</a:t>
                  </a:r>
                  <a:endParaRPr lang="en-GB" sz="1000" dirty="0">
                    <a:solidFill>
                      <a:schemeClr val="bg1"/>
                    </a:solidFill>
                  </a:endParaRPr>
                </a:p>
              </p:txBody>
            </p:sp>
          </p:grpSp>
        </p:grpSp>
      </p:grpSp>
      <p:sp>
        <p:nvSpPr>
          <p:cNvPr id="108" name="TextBox 107"/>
          <p:cNvSpPr txBox="1"/>
          <p:nvPr/>
        </p:nvSpPr>
        <p:spPr>
          <a:xfrm>
            <a:off x="420257" y="5558228"/>
            <a:ext cx="2383542" cy="199605"/>
          </a:xfrm>
          <a:prstGeom prst="rect">
            <a:avLst/>
          </a:prstGeom>
        </p:spPr>
        <p:txBody>
          <a:bodyPr vert="horz" lIns="0" tIns="0" rIns="0" bIns="0" rtlCol="0" anchor="t"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b="0" dirty="0">
                <a:solidFill>
                  <a:schemeClr val="bg1"/>
                </a:solidFill>
              </a:rPr>
              <a:t>Adapted from Lai et al, 2014</a:t>
            </a:r>
            <a:r>
              <a:rPr lang="en-GB" b="0" baseline="30000" dirty="0">
                <a:solidFill>
                  <a:schemeClr val="bg1"/>
                </a:solidFill>
              </a:rPr>
              <a:t>1</a:t>
            </a:r>
          </a:p>
        </p:txBody>
      </p:sp>
      <p:sp>
        <p:nvSpPr>
          <p:cNvPr id="70"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Background of Pulmonary Arterial Hypertension </a:t>
            </a:r>
          </a:p>
        </p:txBody>
      </p:sp>
      <p:sp>
        <p:nvSpPr>
          <p:cNvPr id="68" name="Freeform 80">
            <a:extLst>
              <a:ext uri="{FF2B5EF4-FFF2-40B4-BE49-F238E27FC236}">
                <a16:creationId xmlns:a16="http://schemas.microsoft.com/office/drawing/2014/main" id="{594CD775-0D92-44AA-89CA-628E48C68114}"/>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Pulmonary Arterial Hypertension (PAH) is a progressive and fatal disease of the pulmonary vasculature</a:t>
            </a:r>
            <a:r>
              <a:rPr lang="en-GB" sz="1000" dirty="0">
                <a:solidFill>
                  <a:schemeClr val="bg1"/>
                </a:solidFill>
              </a:rPr>
              <a:t>1</a:t>
            </a:r>
            <a:endParaRPr lang="en-GB" sz="1000" b="1" baseline="30000" dirty="0">
              <a:solidFill>
                <a:schemeClr val="bg1"/>
              </a:solidFill>
            </a:endParaRPr>
          </a:p>
        </p:txBody>
      </p:sp>
    </p:spTree>
    <p:extLst>
      <p:ext uri="{BB962C8B-B14F-4D97-AF65-F5344CB8AC3E}">
        <p14:creationId xmlns:p14="http://schemas.microsoft.com/office/powerpoint/2010/main" val="3747923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Freeform 12">
            <a:extLst>
              <a:ext uri="{FF2B5EF4-FFF2-40B4-BE49-F238E27FC236}">
                <a16:creationId xmlns:a16="http://schemas.microsoft.com/office/drawing/2014/main" id="{218B2630-F7BB-434A-BBCF-42D3598E97AD}"/>
              </a:ext>
            </a:extLst>
          </p:cNvPr>
          <p:cNvSpPr>
            <a:spLocks/>
          </p:cNvSpPr>
          <p:nvPr/>
        </p:nvSpPr>
        <p:spPr bwMode="auto">
          <a:xfrm flipV="1">
            <a:off x="0" y="1532488"/>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45" name="Freeform 80">
            <a:extLst>
              <a:ext uri="{FF2B5EF4-FFF2-40B4-BE49-F238E27FC236}">
                <a16:creationId xmlns:a16="http://schemas.microsoft.com/office/drawing/2014/main" id="{293EB539-60E8-4C1D-8340-4141B0F7D30E}"/>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t>The impact of PAH medicines on the healthcare budget is small</a:t>
            </a:r>
            <a:endParaRPr lang="en-GB" sz="1400" b="1" baseline="30000" dirty="0">
              <a:solidFill>
                <a:schemeClr val="bg1"/>
              </a:solidFill>
            </a:endParaRPr>
          </a:p>
        </p:txBody>
      </p:sp>
      <p:grpSp>
        <p:nvGrpSpPr>
          <p:cNvPr id="97" name="Group 96"/>
          <p:cNvGrpSpPr/>
          <p:nvPr/>
        </p:nvGrpSpPr>
        <p:grpSpPr>
          <a:xfrm>
            <a:off x="1170876" y="2277113"/>
            <a:ext cx="5138738" cy="2491737"/>
            <a:chOff x="1170876" y="2277113"/>
            <a:chExt cx="5138738" cy="2491737"/>
          </a:xfrm>
        </p:grpSpPr>
        <p:cxnSp>
          <p:nvCxnSpPr>
            <p:cNvPr id="98" name="Straight Connector 97"/>
            <p:cNvCxnSpPr/>
            <p:nvPr/>
          </p:nvCxnSpPr>
          <p:spPr>
            <a:xfrm>
              <a:off x="1170876" y="2277113"/>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170876" y="2775460"/>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170876" y="3273807"/>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70876" y="3772154"/>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70876" y="4270501"/>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70876" y="4768850"/>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quarter" idx="16"/>
          </p:nvPr>
        </p:nvSpPr>
        <p:spPr>
          <a:xfrm>
            <a:off x="1948940" y="5976474"/>
            <a:ext cx="7164000" cy="727098"/>
          </a:xfrm>
        </p:spPr>
        <p:txBody>
          <a:bodyPr/>
          <a:lstStyle/>
          <a:p>
            <a:r>
              <a:rPr lang="en-GB" b="1" dirty="0">
                <a:solidFill>
                  <a:srgbClr val="002060"/>
                </a:solidFill>
              </a:rPr>
              <a:t>Abbreviations</a:t>
            </a:r>
            <a:r>
              <a:rPr lang="en-GB" dirty="0">
                <a:solidFill>
                  <a:srgbClr val="002060"/>
                </a:solidFill>
              </a:rPr>
              <a:t>: EU, European Union.</a:t>
            </a:r>
          </a:p>
          <a:p>
            <a:r>
              <a:rPr lang="fr-FR" b="1" dirty="0">
                <a:solidFill>
                  <a:srgbClr val="002060"/>
                </a:solidFill>
              </a:rPr>
              <a:t>References</a:t>
            </a:r>
            <a:r>
              <a:rPr lang="fr-FR" dirty="0">
                <a:solidFill>
                  <a:srgbClr val="002060"/>
                </a:solidFill>
              </a:rPr>
              <a:t>: </a:t>
            </a:r>
            <a:r>
              <a:rPr lang="fr-FR" b="1" dirty="0">
                <a:solidFill>
                  <a:srgbClr val="002060"/>
                </a:solidFill>
              </a:rPr>
              <a:t>1. </a:t>
            </a:r>
            <a:r>
              <a:rPr lang="en-GB" dirty="0">
                <a:solidFill>
                  <a:srgbClr val="002060"/>
                </a:solidFill>
              </a:rPr>
              <a:t>Eurordis. 2018. Available at: https://www.eurordis.org/accesspaper. </a:t>
            </a:r>
            <a:r>
              <a:rPr lang="en-GB" b="1" dirty="0">
                <a:solidFill>
                  <a:srgbClr val="002060"/>
                </a:solidFill>
              </a:rPr>
              <a:t>2</a:t>
            </a:r>
            <a:r>
              <a:rPr lang="en-GB" dirty="0">
                <a:solidFill>
                  <a:srgbClr val="002060"/>
                </a:solidFill>
              </a:rPr>
              <a:t>. Orphanet. 2018. Available at: http://www.orpha.net/orphacom/cahiers/docs/GB/Prevalence_of_rare_diseases_by_alphabetical_list.pdf.</a:t>
            </a:r>
          </a:p>
        </p:txBody>
      </p:sp>
      <p:sp>
        <p:nvSpPr>
          <p:cNvPr id="28" name="TextBox 27"/>
          <p:cNvSpPr txBox="1"/>
          <p:nvPr/>
        </p:nvSpPr>
        <p:spPr>
          <a:xfrm>
            <a:off x="6645251" y="1514387"/>
            <a:ext cx="5438898" cy="635999"/>
          </a:xfrm>
          <a:prstGeom prst="rect">
            <a:avLst/>
          </a:prstGeom>
          <a:noFill/>
        </p:spPr>
        <p:txBody>
          <a:bodyPr wrap="square" rtlCol="0" anchor="t">
            <a:noAutofit/>
          </a:bodyPr>
          <a:lstStyle/>
          <a:p>
            <a:r>
              <a:rPr lang="en-GB" sz="1400" dirty="0">
                <a:solidFill>
                  <a:schemeClr val="bg1"/>
                </a:solidFill>
              </a:rPr>
              <a:t>The total pharmaceutical expenditure for orphan medicines in EU Member States is less than 5%</a:t>
            </a:r>
            <a:r>
              <a:rPr lang="en-GB" sz="1400" baseline="30000" dirty="0">
                <a:solidFill>
                  <a:schemeClr val="bg1"/>
                </a:solidFill>
              </a:rPr>
              <a:t>1</a:t>
            </a:r>
          </a:p>
        </p:txBody>
      </p:sp>
      <p:sp>
        <p:nvSpPr>
          <p:cNvPr id="30" name="TextBox 29"/>
          <p:cNvSpPr txBox="1"/>
          <p:nvPr/>
        </p:nvSpPr>
        <p:spPr>
          <a:xfrm>
            <a:off x="6309615" y="5249198"/>
            <a:ext cx="5774534" cy="304312"/>
          </a:xfrm>
          <a:prstGeom prst="rect">
            <a:avLst/>
          </a:prstGeom>
          <a:noFill/>
        </p:spPr>
        <p:txBody>
          <a:bodyPr wrap="square" rtlCol="0" anchor="t">
            <a:noAutofit/>
          </a:bodyPr>
          <a:lstStyle/>
          <a:p>
            <a:r>
              <a:rPr lang="en-GB" sz="1400" dirty="0">
                <a:solidFill>
                  <a:schemeClr val="bg1"/>
                </a:solidFill>
              </a:rPr>
              <a:t>The median annual cost for &gt;70 orphan medicines is</a:t>
            </a:r>
            <a:r>
              <a:rPr lang="en-GB" sz="1400" b="1" dirty="0">
                <a:solidFill>
                  <a:schemeClr val="bg1"/>
                </a:solidFill>
              </a:rPr>
              <a:t> </a:t>
            </a:r>
            <a:r>
              <a:rPr lang="en-GB" sz="1400" b="1" dirty="0">
                <a:solidFill>
                  <a:srgbClr val="00FF00"/>
                </a:solidFill>
              </a:rPr>
              <a:t>€33,000 </a:t>
            </a:r>
            <a:r>
              <a:rPr lang="en-GB" sz="1400" dirty="0">
                <a:solidFill>
                  <a:schemeClr val="bg1"/>
                </a:solidFill>
              </a:rPr>
              <a:t>per year</a:t>
            </a:r>
            <a:r>
              <a:rPr lang="en-GB" sz="1400" baseline="30000" dirty="0">
                <a:solidFill>
                  <a:schemeClr val="bg1"/>
                </a:solidFill>
              </a:rPr>
              <a:t>1</a:t>
            </a:r>
          </a:p>
          <a:p>
            <a:pPr marL="285750" indent="-285750">
              <a:buFont typeface="Arial" panose="020B0604020202020204" pitchFamily="34" charset="0"/>
              <a:buChar char="•"/>
            </a:pPr>
            <a:endParaRPr lang="en-GB" sz="1600" dirty="0">
              <a:solidFill>
                <a:srgbClr val="00B9CD"/>
              </a:solidFill>
            </a:endParaRPr>
          </a:p>
        </p:txBody>
      </p:sp>
      <p:sp>
        <p:nvSpPr>
          <p:cNvPr id="19" name="Rectangle 11"/>
          <p:cNvSpPr>
            <a:spLocks noChangeArrowheads="1"/>
          </p:cNvSpPr>
          <p:nvPr/>
        </p:nvSpPr>
        <p:spPr bwMode="auto">
          <a:xfrm>
            <a:off x="4553711" y="4330700"/>
            <a:ext cx="50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rPr>
              <a:t>3.3</a:t>
            </a:r>
            <a:endParaRPr kumimoji="0" lang="en-US"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grpSp>
        <p:nvGrpSpPr>
          <p:cNvPr id="105" name="Group 104"/>
          <p:cNvGrpSpPr/>
          <p:nvPr/>
        </p:nvGrpSpPr>
        <p:grpSpPr>
          <a:xfrm>
            <a:off x="1016224" y="2197100"/>
            <a:ext cx="142651" cy="2638326"/>
            <a:chOff x="1016224" y="2197100"/>
            <a:chExt cx="142651" cy="2638326"/>
          </a:xfrm>
        </p:grpSpPr>
        <p:sp>
          <p:nvSpPr>
            <p:cNvPr id="31" name="Rectangle 12"/>
            <p:cNvSpPr>
              <a:spLocks noChangeArrowheads="1"/>
            </p:cNvSpPr>
            <p:nvPr/>
          </p:nvSpPr>
          <p:spPr bwMode="auto">
            <a:xfrm>
              <a:off x="1088343" y="4681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32" name="Rectangle 13"/>
            <p:cNvSpPr>
              <a:spLocks noChangeArrowheads="1"/>
            </p:cNvSpPr>
            <p:nvPr/>
          </p:nvSpPr>
          <p:spPr bwMode="auto">
            <a:xfrm>
              <a:off x="1016224" y="418465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10</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33" name="Rectangle 14"/>
            <p:cNvSpPr>
              <a:spLocks noChangeArrowheads="1"/>
            </p:cNvSpPr>
            <p:nvPr/>
          </p:nvSpPr>
          <p:spPr bwMode="auto">
            <a:xfrm>
              <a:off x="1016224" y="368776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20</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34" name="Rectangle 15"/>
            <p:cNvSpPr>
              <a:spLocks noChangeArrowheads="1"/>
            </p:cNvSpPr>
            <p:nvPr/>
          </p:nvSpPr>
          <p:spPr bwMode="auto">
            <a:xfrm>
              <a:off x="1016224" y="3190875"/>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30</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35" name="Rectangle 16"/>
            <p:cNvSpPr>
              <a:spLocks noChangeArrowheads="1"/>
            </p:cNvSpPr>
            <p:nvPr/>
          </p:nvSpPr>
          <p:spPr bwMode="auto">
            <a:xfrm>
              <a:off x="1016224" y="269398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40</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36" name="Rectangle 17"/>
            <p:cNvSpPr>
              <a:spLocks noChangeArrowheads="1"/>
            </p:cNvSpPr>
            <p:nvPr/>
          </p:nvSpPr>
          <p:spPr bwMode="auto">
            <a:xfrm>
              <a:off x="1016224" y="219710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50</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grpSp>
      <p:sp>
        <p:nvSpPr>
          <p:cNvPr id="75" name="Rectangle 53"/>
          <p:cNvSpPr>
            <a:spLocks noChangeArrowheads="1"/>
          </p:cNvSpPr>
          <p:nvPr/>
        </p:nvSpPr>
        <p:spPr bwMode="auto">
          <a:xfrm>
            <a:off x="1584996" y="4770360"/>
            <a:ext cx="695703"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kumimoji="0" lang="en-US" altLang="en-US" sz="1000" i="0" u="none" strike="noStrike" cap="none" normalizeH="0" baseline="0" dirty="0">
                <a:ln>
                  <a:noFill/>
                </a:ln>
                <a:solidFill>
                  <a:schemeClr val="bg1"/>
                </a:solidFill>
                <a:effectLst/>
              </a:rPr>
              <a:t>Renal cell </a:t>
            </a:r>
            <a:r>
              <a:rPr lang="en-US" altLang="en-US" sz="1000" dirty="0">
                <a:solidFill>
                  <a:schemeClr val="bg1"/>
                </a:solidFill>
              </a:rPr>
              <a:t>carcinoma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dirty="0">
                <a:ln>
                  <a:noFill/>
                </a:ln>
                <a:solidFill>
                  <a:schemeClr val="bg1"/>
                </a:solidFill>
                <a:effectLst/>
              </a:rPr>
              <a:t> </a:t>
            </a:r>
          </a:p>
        </p:txBody>
      </p:sp>
      <p:sp>
        <p:nvSpPr>
          <p:cNvPr id="77" name="Rectangle 55"/>
          <p:cNvSpPr>
            <a:spLocks noChangeArrowheads="1"/>
          </p:cNvSpPr>
          <p:nvPr/>
        </p:nvSpPr>
        <p:spPr bwMode="auto">
          <a:xfrm>
            <a:off x="2539147" y="4767185"/>
            <a:ext cx="679673"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kumimoji="0" lang="en-US" altLang="en-US" sz="1000" i="0" u="none" strike="noStrike" cap="none" normalizeH="0" baseline="0" dirty="0">
                <a:ln>
                  <a:noFill/>
                </a:ln>
                <a:solidFill>
                  <a:schemeClr val="bg1"/>
                </a:solidFill>
                <a:effectLst/>
              </a:rPr>
              <a:t>Sickle cell </a:t>
            </a:r>
            <a:r>
              <a:rPr lang="en-US" altLang="en-US" sz="1000" dirty="0">
                <a:solidFill>
                  <a:schemeClr val="bg1"/>
                </a:solidFill>
              </a:rPr>
              <a:t>anemia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i="0" u="none" strike="noStrike" cap="none" normalizeH="0" baseline="0" dirty="0">
              <a:ln>
                <a:noFill/>
              </a:ln>
              <a:solidFill>
                <a:schemeClr val="bg1"/>
              </a:solidFill>
              <a:effectLst/>
            </a:endParaRPr>
          </a:p>
        </p:txBody>
      </p:sp>
      <p:sp>
        <p:nvSpPr>
          <p:cNvPr id="79" name="Rectangle 57"/>
          <p:cNvSpPr>
            <a:spLocks noChangeArrowheads="1"/>
          </p:cNvSpPr>
          <p:nvPr/>
        </p:nvSpPr>
        <p:spPr bwMode="auto">
          <a:xfrm>
            <a:off x="3403963" y="4779885"/>
            <a:ext cx="906426"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dirty="0">
                <a:ln>
                  <a:noFill/>
                </a:ln>
                <a:solidFill>
                  <a:schemeClr val="bg1"/>
                </a:solidFill>
                <a:effectLst/>
                <a:latin typeface="Arial" panose="020B0604020202020204" pitchFamily="34" charset="0"/>
              </a:rPr>
              <a:t>Cystic fibrosis</a:t>
            </a:r>
          </a:p>
        </p:txBody>
      </p:sp>
      <p:sp>
        <p:nvSpPr>
          <p:cNvPr id="80" name="Rectangle 58"/>
          <p:cNvSpPr>
            <a:spLocks noChangeArrowheads="1"/>
          </p:cNvSpPr>
          <p:nvPr/>
        </p:nvSpPr>
        <p:spPr bwMode="auto">
          <a:xfrm>
            <a:off x="4577639" y="4779885"/>
            <a:ext cx="475880"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dirty="0">
                <a:ln>
                  <a:noFill/>
                </a:ln>
                <a:solidFill>
                  <a:schemeClr val="bg1"/>
                </a:solidFill>
                <a:effectLst/>
                <a:latin typeface="Arial" panose="020B0604020202020204" pitchFamily="34" charset="0"/>
              </a:rPr>
              <a:t>PAH</a:t>
            </a:r>
          </a:p>
        </p:txBody>
      </p:sp>
      <p:sp>
        <p:nvSpPr>
          <p:cNvPr id="85" name="Rectangle 84"/>
          <p:cNvSpPr/>
          <p:nvPr/>
        </p:nvSpPr>
        <p:spPr>
          <a:xfrm>
            <a:off x="1706170" y="2659063"/>
            <a:ext cx="497534" cy="2109788"/>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6" name="Rectangle 85"/>
          <p:cNvSpPr/>
          <p:nvPr/>
        </p:nvSpPr>
        <p:spPr>
          <a:xfrm>
            <a:off x="2656108" y="3666743"/>
            <a:ext cx="497534" cy="1102107"/>
          </a:xfrm>
          <a:prstGeom prst="rect">
            <a:avLst/>
          </a:prstGeom>
          <a:solidFill>
            <a:srgbClr val="00FF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7" name="Rectangle 86"/>
          <p:cNvSpPr/>
          <p:nvPr/>
        </p:nvSpPr>
        <p:spPr>
          <a:xfrm>
            <a:off x="3606046" y="4379975"/>
            <a:ext cx="497534" cy="388875"/>
          </a:xfrm>
          <a:prstGeom prst="rect">
            <a:avLst/>
          </a:prstGeom>
          <a:solidFill>
            <a:srgbClr val="00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8" name="Rectangle 87"/>
          <p:cNvSpPr/>
          <p:nvPr/>
        </p:nvSpPr>
        <p:spPr>
          <a:xfrm>
            <a:off x="4555985" y="4590287"/>
            <a:ext cx="497534" cy="178563"/>
          </a:xfrm>
          <a:prstGeom prst="rect">
            <a:avLst/>
          </a:prstGeom>
          <a:pattFill prst="solidDmnd">
            <a:fgClr>
              <a:srgbClr val="00B0F0"/>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4" name="TextBox 103"/>
          <p:cNvSpPr txBox="1"/>
          <p:nvPr/>
        </p:nvSpPr>
        <p:spPr>
          <a:xfrm rot="16200000">
            <a:off x="-767490" y="3341920"/>
            <a:ext cx="2697930" cy="271103"/>
          </a:xfrm>
          <a:prstGeom prst="rect">
            <a:avLst/>
          </a:prstGeom>
          <a:noFill/>
        </p:spPr>
        <p:txBody>
          <a:bodyPr wrap="square" lIns="0" tIns="0" rIns="0" bIns="0" rtlCol="0">
            <a:noAutofit/>
          </a:bodyPr>
          <a:lstStyle/>
          <a:p>
            <a:pPr algn="ctr"/>
            <a:r>
              <a:rPr lang="en-GB" sz="1100" dirty="0">
                <a:solidFill>
                  <a:schemeClr val="bg1"/>
                </a:solidFill>
              </a:rPr>
              <a:t>Prevalence (per 100,000 population) </a:t>
            </a:r>
          </a:p>
        </p:txBody>
      </p:sp>
      <p:sp>
        <p:nvSpPr>
          <p:cNvPr id="16" name="Rectangle 8"/>
          <p:cNvSpPr>
            <a:spLocks noChangeArrowheads="1"/>
          </p:cNvSpPr>
          <p:nvPr/>
        </p:nvSpPr>
        <p:spPr bwMode="auto">
          <a:xfrm>
            <a:off x="1708347" y="2263862"/>
            <a:ext cx="504000" cy="3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Arial" panose="020B0604020202020204" pitchFamily="34" charset="0"/>
              </a:rPr>
              <a:t>42</a:t>
            </a:r>
            <a:endParaRPr kumimoji="0" lang="en-US" altLang="en-US" sz="1400" b="0" i="0" u="none" strike="noStrike" cap="none" normalizeH="0" baseline="0" dirty="0">
              <a:ln>
                <a:noFill/>
              </a:ln>
              <a:solidFill>
                <a:schemeClr val="bg1"/>
              </a:solidFill>
              <a:effectLst/>
              <a:latin typeface="Arial" panose="020B0604020202020204" pitchFamily="34" charset="0"/>
            </a:endParaRPr>
          </a:p>
        </p:txBody>
      </p:sp>
      <p:sp>
        <p:nvSpPr>
          <p:cNvPr id="17" name="Rectangle 9"/>
          <p:cNvSpPr>
            <a:spLocks noChangeArrowheads="1"/>
          </p:cNvSpPr>
          <p:nvPr/>
        </p:nvSpPr>
        <p:spPr bwMode="auto">
          <a:xfrm>
            <a:off x="2657672" y="3257637"/>
            <a:ext cx="504000" cy="3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Arial" panose="020B0604020202020204" pitchFamily="34" charset="0"/>
              </a:rPr>
              <a:t>22</a:t>
            </a:r>
            <a:endParaRPr kumimoji="0" lang="en-US" altLang="en-US" sz="1400" b="0" i="0" u="none" strike="noStrike" cap="none" normalizeH="0" baseline="0" dirty="0">
              <a:ln>
                <a:noFill/>
              </a:ln>
              <a:solidFill>
                <a:schemeClr val="bg1"/>
              </a:solidFill>
              <a:effectLst/>
              <a:latin typeface="Arial" panose="020B0604020202020204" pitchFamily="34" charset="0"/>
            </a:endParaRPr>
          </a:p>
        </p:txBody>
      </p:sp>
      <p:sp>
        <p:nvSpPr>
          <p:cNvPr id="18" name="Rectangle 10"/>
          <p:cNvSpPr>
            <a:spLocks noChangeArrowheads="1"/>
          </p:cNvSpPr>
          <p:nvPr/>
        </p:nvSpPr>
        <p:spPr bwMode="auto">
          <a:xfrm>
            <a:off x="3604386" y="3984712"/>
            <a:ext cx="504000" cy="3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Arial" panose="020B0604020202020204" pitchFamily="34" charset="0"/>
              </a:rPr>
              <a:t>7.4</a:t>
            </a:r>
            <a:endParaRPr kumimoji="0" lang="en-US" altLang="en-US" sz="1400" b="0" i="0" u="none" strike="noStrike" cap="none" normalizeH="0" baseline="0" dirty="0">
              <a:ln>
                <a:noFill/>
              </a:ln>
              <a:solidFill>
                <a:schemeClr val="bg1"/>
              </a:solidFill>
              <a:effectLst/>
              <a:latin typeface="Arial" panose="020B0604020202020204" pitchFamily="34" charset="0"/>
            </a:endParaRPr>
          </a:p>
        </p:txBody>
      </p:sp>
      <p:sp>
        <p:nvSpPr>
          <p:cNvPr id="3" name="Rectangle 2">
            <a:extLst>
              <a:ext uri="{FF2B5EF4-FFF2-40B4-BE49-F238E27FC236}">
                <a16:creationId xmlns:a16="http://schemas.microsoft.com/office/drawing/2014/main" id="{37F785A5-EDA3-4962-8E4E-ECA8ABFFB860}"/>
              </a:ext>
            </a:extLst>
          </p:cNvPr>
          <p:cNvSpPr/>
          <p:nvPr/>
        </p:nvSpPr>
        <p:spPr>
          <a:xfrm>
            <a:off x="1456485" y="2350989"/>
            <a:ext cx="3719040" cy="292724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4" name="Freeform 89">
            <a:extLst>
              <a:ext uri="{FF2B5EF4-FFF2-40B4-BE49-F238E27FC236}">
                <a16:creationId xmlns:a16="http://schemas.microsoft.com/office/drawing/2014/main" id="{FEE5C4DE-28D5-4EF9-B36E-37CE2DC897ED}"/>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sp>
        <p:nvSpPr>
          <p:cNvPr id="5" name="TextBox 4">
            <a:extLst>
              <a:ext uri="{FF2B5EF4-FFF2-40B4-BE49-F238E27FC236}">
                <a16:creationId xmlns:a16="http://schemas.microsoft.com/office/drawing/2014/main" id="{7F1CDD64-3A7F-416B-8F68-F3D34204E71C}"/>
              </a:ext>
            </a:extLst>
          </p:cNvPr>
          <p:cNvSpPr txBox="1"/>
          <p:nvPr/>
        </p:nvSpPr>
        <p:spPr>
          <a:xfrm>
            <a:off x="5452533" y="491594"/>
            <a:ext cx="160300" cy="138499"/>
          </a:xfrm>
          <a:prstGeom prst="rect">
            <a:avLst/>
          </a:prstGeom>
          <a:noFill/>
        </p:spPr>
        <p:txBody>
          <a:bodyPr wrap="none" lIns="0" tIns="0" rIns="0" bIns="0" rtlCol="0">
            <a:spAutoFit/>
          </a:bodyPr>
          <a:lstStyle/>
          <a:p>
            <a:r>
              <a:rPr lang="en-US" sz="900" dirty="0">
                <a:solidFill>
                  <a:schemeClr val="bg1"/>
                </a:solidFill>
              </a:rPr>
              <a:t>1,2</a:t>
            </a:r>
          </a:p>
        </p:txBody>
      </p:sp>
      <p:graphicFrame>
        <p:nvGraphicFramePr>
          <p:cNvPr id="9" name="Chart 8">
            <a:extLst>
              <a:ext uri="{FF2B5EF4-FFF2-40B4-BE49-F238E27FC236}">
                <a16:creationId xmlns:a16="http://schemas.microsoft.com/office/drawing/2014/main" id="{805C3B04-3BF5-4AFE-A97D-9F53B28D8734}"/>
              </a:ext>
            </a:extLst>
          </p:cNvPr>
          <p:cNvGraphicFramePr/>
          <p:nvPr>
            <p:extLst>
              <p:ext uri="{D42A27DB-BD31-4B8C-83A1-F6EECF244321}">
                <p14:modId xmlns:p14="http://schemas.microsoft.com/office/powerpoint/2010/main" val="3185677442"/>
              </p:ext>
            </p:extLst>
          </p:nvPr>
        </p:nvGraphicFramePr>
        <p:xfrm>
          <a:off x="6426575" y="1973876"/>
          <a:ext cx="5657575" cy="3092433"/>
        </p:xfrm>
        <a:graphic>
          <a:graphicData uri="http://schemas.openxmlformats.org/drawingml/2006/chart">
            <c:chart xmlns:c="http://schemas.openxmlformats.org/drawingml/2006/chart" xmlns:r="http://schemas.openxmlformats.org/officeDocument/2006/relationships" r:id="rId3"/>
          </a:graphicData>
        </a:graphic>
      </p:graphicFrame>
      <p:sp>
        <p:nvSpPr>
          <p:cNvPr id="51" name="Freeform 80">
            <a:extLst>
              <a:ext uri="{FF2B5EF4-FFF2-40B4-BE49-F238E27FC236}">
                <a16:creationId xmlns:a16="http://schemas.microsoft.com/office/drawing/2014/main" id="{C8A21D2F-BEF9-442F-913A-878BC98EA051}"/>
              </a:ext>
            </a:extLst>
          </p:cNvPr>
          <p:cNvSpPr/>
          <p:nvPr/>
        </p:nvSpPr>
        <p:spPr>
          <a:xfrm>
            <a:off x="194604" y="954602"/>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rgbClr val="002060"/>
                </a:solidFill>
              </a:rPr>
              <a:t>As an orphan disease, PAH has a low prevalence even against other well-known rare diseases</a:t>
            </a:r>
            <a:r>
              <a:rPr lang="en-GB" sz="1400" baseline="30000" dirty="0">
                <a:solidFill>
                  <a:srgbClr val="002060"/>
                </a:solidFill>
              </a:rPr>
              <a:t>2</a:t>
            </a:r>
          </a:p>
        </p:txBody>
      </p:sp>
    </p:spTree>
    <p:extLst>
      <p:ext uri="{BB962C8B-B14F-4D97-AF65-F5344CB8AC3E}">
        <p14:creationId xmlns:p14="http://schemas.microsoft.com/office/powerpoint/2010/main" val="1917564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Freeform 12">
            <a:extLst>
              <a:ext uri="{FF2B5EF4-FFF2-40B4-BE49-F238E27FC236}">
                <a16:creationId xmlns:a16="http://schemas.microsoft.com/office/drawing/2014/main" id="{6D0E345E-194D-448E-8F77-7854118ED145}"/>
              </a:ext>
            </a:extLst>
          </p:cNvPr>
          <p:cNvSpPr>
            <a:spLocks/>
          </p:cNvSpPr>
          <p:nvPr/>
        </p:nvSpPr>
        <p:spPr bwMode="auto">
          <a:xfrm flipV="1">
            <a:off x="0" y="1550577"/>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37" name="Freeform 80">
            <a:extLst>
              <a:ext uri="{FF2B5EF4-FFF2-40B4-BE49-F238E27FC236}">
                <a16:creationId xmlns:a16="http://schemas.microsoft.com/office/drawing/2014/main" id="{B1BCFA77-FA89-4694-997D-117B7B90F926}"/>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b="1" dirty="0"/>
              <a:t>PAH</a:t>
            </a:r>
            <a:r>
              <a:rPr lang="en-GB" sz="1400" dirty="0"/>
              <a:t> is a major financial burden for patients and their carers</a:t>
            </a:r>
            <a:r>
              <a:rPr lang="en-GB" sz="1400" baseline="30000" dirty="0"/>
              <a:t>1</a:t>
            </a:r>
            <a:endParaRPr lang="en-GB" sz="1400" b="1" baseline="30000" dirty="0">
              <a:solidFill>
                <a:schemeClr val="bg1"/>
              </a:solidFill>
            </a:endParaRPr>
          </a:p>
        </p:txBody>
      </p:sp>
      <p:sp>
        <p:nvSpPr>
          <p:cNvPr id="44" name="Freeform 12"/>
          <p:cNvSpPr>
            <a:spLocks/>
          </p:cNvSpPr>
          <p:nvPr/>
        </p:nvSpPr>
        <p:spPr bwMode="auto">
          <a:xfrm>
            <a:off x="500216" y="1587717"/>
            <a:ext cx="2307582" cy="1387157"/>
          </a:xfrm>
          <a:custGeom>
            <a:avLst/>
            <a:gdLst>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725741 w 1725741"/>
              <a:gd name="connsiteY1" fmla="*/ 936226 h 1123476"/>
              <a:gd name="connsiteX2" fmla="*/ 1538491 w 1725741"/>
              <a:gd name="connsiteY2"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41" h="1123476" stroke="0" extrusionOk="0">
                <a:moveTo>
                  <a:pt x="0" y="0"/>
                </a:moveTo>
                <a:lnTo>
                  <a:pt x="1725741" y="0"/>
                </a:lnTo>
                <a:lnTo>
                  <a:pt x="1725741" y="936226"/>
                </a:lnTo>
                <a:lnTo>
                  <a:pt x="1538491" y="1123476"/>
                </a:lnTo>
                <a:lnTo>
                  <a:pt x="0" y="1123476"/>
                </a:lnTo>
                <a:lnTo>
                  <a:pt x="0" y="0"/>
                </a:lnTo>
                <a:close/>
              </a:path>
              <a:path w="1725741" h="1123476" fill="darkenLess" stroke="0" extrusionOk="0">
                <a:moveTo>
                  <a:pt x="1538491" y="1123476"/>
                </a:moveTo>
                <a:lnTo>
                  <a:pt x="1725741" y="936226"/>
                </a:lnTo>
                <a:lnTo>
                  <a:pt x="1538491" y="1123476"/>
                </a:lnTo>
                <a:close/>
              </a:path>
              <a:path w="1725741" h="1123476" fill="none" extrusionOk="0">
                <a:moveTo>
                  <a:pt x="1538491" y="1123476"/>
                </a:moveTo>
                <a:lnTo>
                  <a:pt x="1725741" y="936226"/>
                </a:lnTo>
                <a:lnTo>
                  <a:pt x="1538491" y="1123476"/>
                </a:lnTo>
                <a:lnTo>
                  <a:pt x="0" y="1123476"/>
                </a:lnTo>
                <a:lnTo>
                  <a:pt x="0" y="0"/>
                </a:lnTo>
                <a:lnTo>
                  <a:pt x="1725741" y="0"/>
                </a:lnTo>
                <a:lnTo>
                  <a:pt x="1725741" y="936226"/>
                </a:lnTo>
              </a:path>
            </a:pathLst>
          </a:custGeom>
          <a:solidFill>
            <a:srgbClr val="00B0F0"/>
          </a:solidFill>
          <a:ln>
            <a:noFill/>
          </a:ln>
          <a:effectLst/>
        </p:spPr>
        <p:txBody>
          <a:bodyPr vert="horz" wrap="square" lIns="288000" tIns="252000" rIns="288000" bIns="45720" numCol="1" anchor="t" anchorCtr="0" compatLnSpc="1">
            <a:prstTxWarp prst="textNoShape">
              <a:avLst/>
            </a:prstTxWarp>
          </a:bodyPr>
          <a:lstStyle/>
          <a:p>
            <a:r>
              <a:rPr lang="en-GB" sz="1300" dirty="0">
                <a:solidFill>
                  <a:srgbClr val="002060"/>
                </a:solidFill>
              </a:rPr>
              <a:t>Up to </a:t>
            </a:r>
            <a:r>
              <a:rPr lang="en-GB" sz="1300" b="1" dirty="0">
                <a:solidFill>
                  <a:srgbClr val="002060"/>
                </a:solidFill>
              </a:rPr>
              <a:t>85%</a:t>
            </a:r>
            <a:r>
              <a:rPr lang="en-GB" sz="1300" dirty="0">
                <a:solidFill>
                  <a:srgbClr val="002060"/>
                </a:solidFill>
              </a:rPr>
              <a:t> of patients said PAH impacts their ability to work with </a:t>
            </a:r>
            <a:r>
              <a:rPr lang="en-GB" sz="1300" b="1" dirty="0">
                <a:solidFill>
                  <a:srgbClr val="002060"/>
                </a:solidFill>
              </a:rPr>
              <a:t>48% </a:t>
            </a:r>
            <a:r>
              <a:rPr lang="en-GB" sz="1300" dirty="0">
                <a:solidFill>
                  <a:srgbClr val="002060"/>
                </a:solidFill>
              </a:rPr>
              <a:t>being unable to work</a:t>
            </a:r>
            <a:r>
              <a:rPr lang="en-GB" sz="1300" baseline="30000" dirty="0">
                <a:solidFill>
                  <a:srgbClr val="002060"/>
                </a:solidFill>
              </a:rPr>
              <a:t>1-3</a:t>
            </a:r>
          </a:p>
        </p:txBody>
      </p:sp>
      <p:sp>
        <p:nvSpPr>
          <p:cNvPr id="48" name="Freeform 12">
            <a:extLst>
              <a:ext uri="{FF2B5EF4-FFF2-40B4-BE49-F238E27FC236}">
                <a16:creationId xmlns:a16="http://schemas.microsoft.com/office/drawing/2014/main" id="{78D8B057-C02E-47CE-AD28-F74CF5C89BE6}"/>
              </a:ext>
            </a:extLst>
          </p:cNvPr>
          <p:cNvSpPr>
            <a:spLocks/>
          </p:cNvSpPr>
          <p:nvPr/>
        </p:nvSpPr>
        <p:spPr bwMode="auto">
          <a:xfrm>
            <a:off x="3299556" y="1587717"/>
            <a:ext cx="2549701" cy="1387157"/>
          </a:xfrm>
          <a:custGeom>
            <a:avLst/>
            <a:gdLst>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725741 w 1725741"/>
              <a:gd name="connsiteY1" fmla="*/ 936226 h 1123476"/>
              <a:gd name="connsiteX2" fmla="*/ 1538491 w 1725741"/>
              <a:gd name="connsiteY2"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41" h="1123476" stroke="0" extrusionOk="0">
                <a:moveTo>
                  <a:pt x="0" y="0"/>
                </a:moveTo>
                <a:lnTo>
                  <a:pt x="1725741" y="0"/>
                </a:lnTo>
                <a:lnTo>
                  <a:pt x="1725741" y="936226"/>
                </a:lnTo>
                <a:lnTo>
                  <a:pt x="1538491" y="1123476"/>
                </a:lnTo>
                <a:lnTo>
                  <a:pt x="0" y="1123476"/>
                </a:lnTo>
                <a:lnTo>
                  <a:pt x="0" y="0"/>
                </a:lnTo>
                <a:close/>
              </a:path>
              <a:path w="1725741" h="1123476" fill="darkenLess" stroke="0" extrusionOk="0">
                <a:moveTo>
                  <a:pt x="1538491" y="1123476"/>
                </a:moveTo>
                <a:lnTo>
                  <a:pt x="1725741" y="936226"/>
                </a:lnTo>
                <a:lnTo>
                  <a:pt x="1538491" y="1123476"/>
                </a:lnTo>
                <a:close/>
              </a:path>
              <a:path w="1725741" h="1123476" fill="none" extrusionOk="0">
                <a:moveTo>
                  <a:pt x="1538491" y="1123476"/>
                </a:moveTo>
                <a:lnTo>
                  <a:pt x="1725741" y="936226"/>
                </a:lnTo>
                <a:lnTo>
                  <a:pt x="1538491" y="1123476"/>
                </a:lnTo>
                <a:lnTo>
                  <a:pt x="0" y="1123476"/>
                </a:lnTo>
                <a:lnTo>
                  <a:pt x="0" y="0"/>
                </a:lnTo>
                <a:lnTo>
                  <a:pt x="1725741" y="0"/>
                </a:lnTo>
                <a:lnTo>
                  <a:pt x="1725741" y="936226"/>
                </a:lnTo>
              </a:path>
            </a:pathLst>
          </a:custGeom>
          <a:solidFill>
            <a:srgbClr val="FFC000"/>
          </a:solidFill>
          <a:ln>
            <a:noFill/>
          </a:ln>
          <a:effectLst/>
        </p:spPr>
        <p:txBody>
          <a:bodyPr vert="horz" wrap="square" lIns="288000" tIns="252000" rIns="288000" bIns="45720" numCol="1" anchor="t" anchorCtr="0" compatLnSpc="1">
            <a:prstTxWarp prst="textNoShape">
              <a:avLst/>
            </a:prstTxWarp>
          </a:bodyPr>
          <a:lstStyle/>
          <a:p>
            <a:r>
              <a:rPr lang="en-GB" sz="1300" dirty="0">
                <a:solidFill>
                  <a:srgbClr val="002060"/>
                </a:solidFill>
              </a:rPr>
              <a:t>Up to </a:t>
            </a:r>
            <a:r>
              <a:rPr lang="en-GB" sz="1300" b="1" dirty="0">
                <a:solidFill>
                  <a:srgbClr val="002060"/>
                </a:solidFill>
              </a:rPr>
              <a:t>40%</a:t>
            </a:r>
            <a:r>
              <a:rPr lang="en-GB" sz="1300" dirty="0">
                <a:solidFill>
                  <a:srgbClr val="002060"/>
                </a:solidFill>
              </a:rPr>
              <a:t> of carers said that PAH forced them to make changes to their employment</a:t>
            </a:r>
            <a:r>
              <a:rPr lang="en-GB" sz="1300" baseline="30000" dirty="0">
                <a:solidFill>
                  <a:srgbClr val="002060"/>
                </a:solidFill>
              </a:rPr>
              <a:t>1,3</a:t>
            </a:r>
          </a:p>
        </p:txBody>
      </p:sp>
      <p:sp>
        <p:nvSpPr>
          <p:cNvPr id="62" name="Freeform 12">
            <a:extLst>
              <a:ext uri="{FF2B5EF4-FFF2-40B4-BE49-F238E27FC236}">
                <a16:creationId xmlns:a16="http://schemas.microsoft.com/office/drawing/2014/main" id="{0A2766FC-7A36-4131-8374-2E43C70B6B72}"/>
              </a:ext>
            </a:extLst>
          </p:cNvPr>
          <p:cNvSpPr>
            <a:spLocks/>
          </p:cNvSpPr>
          <p:nvPr/>
        </p:nvSpPr>
        <p:spPr bwMode="auto">
          <a:xfrm>
            <a:off x="6162010" y="1587715"/>
            <a:ext cx="2549701" cy="1387157"/>
          </a:xfrm>
          <a:custGeom>
            <a:avLst/>
            <a:gdLst>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725741 w 1725741"/>
              <a:gd name="connsiteY1" fmla="*/ 936226 h 1123476"/>
              <a:gd name="connsiteX2" fmla="*/ 1538491 w 1725741"/>
              <a:gd name="connsiteY2"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41" h="1123476" stroke="0" extrusionOk="0">
                <a:moveTo>
                  <a:pt x="0" y="0"/>
                </a:moveTo>
                <a:lnTo>
                  <a:pt x="1725741" y="0"/>
                </a:lnTo>
                <a:lnTo>
                  <a:pt x="1725741" y="936226"/>
                </a:lnTo>
                <a:lnTo>
                  <a:pt x="1538491" y="1123476"/>
                </a:lnTo>
                <a:lnTo>
                  <a:pt x="0" y="1123476"/>
                </a:lnTo>
                <a:lnTo>
                  <a:pt x="0" y="0"/>
                </a:lnTo>
                <a:close/>
              </a:path>
              <a:path w="1725741" h="1123476" fill="darkenLess" stroke="0" extrusionOk="0">
                <a:moveTo>
                  <a:pt x="1538491" y="1123476"/>
                </a:moveTo>
                <a:lnTo>
                  <a:pt x="1725741" y="936226"/>
                </a:lnTo>
                <a:lnTo>
                  <a:pt x="1538491" y="1123476"/>
                </a:lnTo>
                <a:close/>
              </a:path>
              <a:path w="1725741" h="1123476" fill="none" extrusionOk="0">
                <a:moveTo>
                  <a:pt x="1538491" y="1123476"/>
                </a:moveTo>
                <a:lnTo>
                  <a:pt x="1725741" y="936226"/>
                </a:lnTo>
                <a:lnTo>
                  <a:pt x="1538491" y="1123476"/>
                </a:lnTo>
                <a:lnTo>
                  <a:pt x="0" y="1123476"/>
                </a:lnTo>
                <a:lnTo>
                  <a:pt x="0" y="0"/>
                </a:lnTo>
                <a:lnTo>
                  <a:pt x="1725741" y="0"/>
                </a:lnTo>
                <a:lnTo>
                  <a:pt x="1725741" y="936226"/>
                </a:lnTo>
              </a:path>
            </a:pathLst>
          </a:custGeom>
          <a:solidFill>
            <a:srgbClr val="00B0F0"/>
          </a:solidFill>
          <a:ln>
            <a:noFill/>
          </a:ln>
          <a:effectLst/>
        </p:spPr>
        <p:txBody>
          <a:bodyPr vert="horz" wrap="square" lIns="288000" tIns="252000" rIns="288000" bIns="45720" numCol="1" anchor="t" anchorCtr="0" compatLnSpc="1">
            <a:prstTxWarp prst="textNoShape">
              <a:avLst/>
            </a:prstTxWarp>
          </a:bodyPr>
          <a:lstStyle/>
          <a:p>
            <a:r>
              <a:rPr lang="en-GB" sz="1300" dirty="0">
                <a:solidFill>
                  <a:srgbClr val="002060"/>
                </a:solidFill>
              </a:rPr>
              <a:t>Up to </a:t>
            </a:r>
            <a:r>
              <a:rPr lang="en-GB" sz="1300" b="1" dirty="0">
                <a:solidFill>
                  <a:srgbClr val="002060"/>
                </a:solidFill>
              </a:rPr>
              <a:t>90%</a:t>
            </a:r>
            <a:r>
              <a:rPr lang="en-GB" sz="1300" dirty="0">
                <a:solidFill>
                  <a:srgbClr val="002060"/>
                </a:solidFill>
              </a:rPr>
              <a:t> of patients said their household income had decreased by more than 25%</a:t>
            </a:r>
            <a:r>
              <a:rPr lang="en-GB" sz="1300" baseline="30000" dirty="0">
                <a:solidFill>
                  <a:srgbClr val="002060"/>
                </a:solidFill>
              </a:rPr>
              <a:t>1,3</a:t>
            </a:r>
          </a:p>
        </p:txBody>
      </p:sp>
      <p:sp>
        <p:nvSpPr>
          <p:cNvPr id="63" name="Freeform 12">
            <a:extLst>
              <a:ext uri="{FF2B5EF4-FFF2-40B4-BE49-F238E27FC236}">
                <a16:creationId xmlns:a16="http://schemas.microsoft.com/office/drawing/2014/main" id="{DE880A2E-AECF-436F-BEE7-CFF309C0FC29}"/>
              </a:ext>
            </a:extLst>
          </p:cNvPr>
          <p:cNvSpPr>
            <a:spLocks/>
          </p:cNvSpPr>
          <p:nvPr/>
        </p:nvSpPr>
        <p:spPr bwMode="auto">
          <a:xfrm>
            <a:off x="8914011" y="1587713"/>
            <a:ext cx="2549701" cy="1387157"/>
          </a:xfrm>
          <a:custGeom>
            <a:avLst/>
            <a:gdLst>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6" fmla="*/ 1725741 w 1725741"/>
              <a:gd name="connsiteY6" fmla="*/ 0 h 1123476"/>
              <a:gd name="connsiteX7" fmla="*/ 1725741 w 1725741"/>
              <a:gd name="connsiteY7"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575941 w 1725741"/>
              <a:gd name="connsiteY1" fmla="*/ 973676 h 1123476"/>
              <a:gd name="connsiteX2" fmla="*/ 1725741 w 1725741"/>
              <a:gd name="connsiteY2" fmla="*/ 936226 h 1123476"/>
              <a:gd name="connsiteX3" fmla="*/ 1538491 w 1725741"/>
              <a:gd name="connsiteY3"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 name="connsiteX0" fmla="*/ 0 w 1725741"/>
              <a:gd name="connsiteY0" fmla="*/ 0 h 1123476"/>
              <a:gd name="connsiteX1" fmla="*/ 1725741 w 1725741"/>
              <a:gd name="connsiteY1" fmla="*/ 0 h 1123476"/>
              <a:gd name="connsiteX2" fmla="*/ 1725741 w 1725741"/>
              <a:gd name="connsiteY2" fmla="*/ 936226 h 1123476"/>
              <a:gd name="connsiteX3" fmla="*/ 1538491 w 1725741"/>
              <a:gd name="connsiteY3" fmla="*/ 1123476 h 1123476"/>
              <a:gd name="connsiteX4" fmla="*/ 0 w 1725741"/>
              <a:gd name="connsiteY4" fmla="*/ 1123476 h 1123476"/>
              <a:gd name="connsiteX5" fmla="*/ 0 w 1725741"/>
              <a:gd name="connsiteY5" fmla="*/ 0 h 1123476"/>
              <a:gd name="connsiteX0" fmla="*/ 1538491 w 1725741"/>
              <a:gd name="connsiteY0" fmla="*/ 1123476 h 1123476"/>
              <a:gd name="connsiteX1" fmla="*/ 1725741 w 1725741"/>
              <a:gd name="connsiteY1" fmla="*/ 936226 h 1123476"/>
              <a:gd name="connsiteX2" fmla="*/ 1538491 w 1725741"/>
              <a:gd name="connsiteY2" fmla="*/ 1123476 h 1123476"/>
              <a:gd name="connsiteX0" fmla="*/ 1538491 w 1725741"/>
              <a:gd name="connsiteY0" fmla="*/ 1123476 h 1123476"/>
              <a:gd name="connsiteX1" fmla="*/ 1725741 w 1725741"/>
              <a:gd name="connsiteY1" fmla="*/ 936226 h 1123476"/>
              <a:gd name="connsiteX2" fmla="*/ 1538491 w 1725741"/>
              <a:gd name="connsiteY2" fmla="*/ 1123476 h 1123476"/>
              <a:gd name="connsiteX3" fmla="*/ 0 w 1725741"/>
              <a:gd name="connsiteY3" fmla="*/ 1123476 h 1123476"/>
              <a:gd name="connsiteX4" fmla="*/ 0 w 1725741"/>
              <a:gd name="connsiteY4" fmla="*/ 0 h 1123476"/>
              <a:gd name="connsiteX5" fmla="*/ 1725741 w 1725741"/>
              <a:gd name="connsiteY5" fmla="*/ 0 h 1123476"/>
              <a:gd name="connsiteX6" fmla="*/ 1725741 w 1725741"/>
              <a:gd name="connsiteY6" fmla="*/ 936226 h 112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41" h="1123476" stroke="0" extrusionOk="0">
                <a:moveTo>
                  <a:pt x="0" y="0"/>
                </a:moveTo>
                <a:lnTo>
                  <a:pt x="1725741" y="0"/>
                </a:lnTo>
                <a:lnTo>
                  <a:pt x="1725741" y="936226"/>
                </a:lnTo>
                <a:lnTo>
                  <a:pt x="1538491" y="1123476"/>
                </a:lnTo>
                <a:lnTo>
                  <a:pt x="0" y="1123476"/>
                </a:lnTo>
                <a:lnTo>
                  <a:pt x="0" y="0"/>
                </a:lnTo>
                <a:close/>
              </a:path>
              <a:path w="1725741" h="1123476" fill="darkenLess" stroke="0" extrusionOk="0">
                <a:moveTo>
                  <a:pt x="1538491" y="1123476"/>
                </a:moveTo>
                <a:lnTo>
                  <a:pt x="1725741" y="936226"/>
                </a:lnTo>
                <a:lnTo>
                  <a:pt x="1538491" y="1123476"/>
                </a:lnTo>
                <a:close/>
              </a:path>
              <a:path w="1725741" h="1123476" fill="none" extrusionOk="0">
                <a:moveTo>
                  <a:pt x="1538491" y="1123476"/>
                </a:moveTo>
                <a:lnTo>
                  <a:pt x="1725741" y="936226"/>
                </a:lnTo>
                <a:lnTo>
                  <a:pt x="1538491" y="1123476"/>
                </a:lnTo>
                <a:lnTo>
                  <a:pt x="0" y="1123476"/>
                </a:lnTo>
                <a:lnTo>
                  <a:pt x="0" y="0"/>
                </a:lnTo>
                <a:lnTo>
                  <a:pt x="1725741" y="0"/>
                </a:lnTo>
                <a:lnTo>
                  <a:pt x="1725741" y="936226"/>
                </a:lnTo>
              </a:path>
            </a:pathLst>
          </a:custGeom>
          <a:solidFill>
            <a:srgbClr val="FFC000"/>
          </a:solidFill>
          <a:ln>
            <a:noFill/>
          </a:ln>
          <a:effectLst/>
        </p:spPr>
        <p:txBody>
          <a:bodyPr vert="horz" wrap="square" lIns="288000" tIns="252000" rIns="288000" bIns="45720" numCol="1" anchor="t" anchorCtr="0" compatLnSpc="1">
            <a:prstTxWarp prst="textNoShape">
              <a:avLst/>
            </a:prstTxWarp>
          </a:bodyPr>
          <a:lstStyle/>
          <a:p>
            <a:r>
              <a:rPr lang="en-GB" sz="1300" dirty="0">
                <a:solidFill>
                  <a:srgbClr val="002060"/>
                </a:solidFill>
              </a:rPr>
              <a:t>Up to </a:t>
            </a:r>
            <a:r>
              <a:rPr lang="en-GB" sz="1300" b="1" dirty="0">
                <a:solidFill>
                  <a:srgbClr val="002060"/>
                </a:solidFill>
              </a:rPr>
              <a:t>35%</a:t>
            </a:r>
            <a:r>
              <a:rPr lang="en-GB" sz="1300" dirty="0">
                <a:solidFill>
                  <a:srgbClr val="002060"/>
                </a:solidFill>
              </a:rPr>
              <a:t> of carers reported a reduction in their income</a:t>
            </a:r>
            <a:r>
              <a:rPr lang="en-GB" sz="1300" baseline="30000" dirty="0">
                <a:solidFill>
                  <a:srgbClr val="002060"/>
                </a:solidFill>
              </a:rPr>
              <a:t>1</a:t>
            </a:r>
          </a:p>
        </p:txBody>
      </p:sp>
      <p:sp>
        <p:nvSpPr>
          <p:cNvPr id="53" name="TextBox 52"/>
          <p:cNvSpPr txBox="1"/>
          <p:nvPr/>
        </p:nvSpPr>
        <p:spPr>
          <a:xfrm>
            <a:off x="9735189" y="3425685"/>
            <a:ext cx="2089309" cy="307777"/>
          </a:xfrm>
          <a:prstGeom prst="rect">
            <a:avLst/>
          </a:prstGeom>
          <a:noFill/>
        </p:spPr>
        <p:txBody>
          <a:bodyPr wrap="square" rtlCol="0">
            <a:spAutoFit/>
          </a:bodyPr>
          <a:lstStyle/>
          <a:p>
            <a:r>
              <a:rPr lang="en-GB" sz="1400" dirty="0">
                <a:solidFill>
                  <a:schemeClr val="bg1"/>
                </a:solidFill>
              </a:rPr>
              <a:t>Patients able to work</a:t>
            </a:r>
            <a:r>
              <a:rPr lang="en-GB" sz="1400" baseline="30000" dirty="0">
                <a:solidFill>
                  <a:schemeClr val="bg1"/>
                </a:solidFill>
              </a:rPr>
              <a:t>1</a:t>
            </a:r>
          </a:p>
        </p:txBody>
      </p:sp>
      <p:sp>
        <p:nvSpPr>
          <p:cNvPr id="10" name="AutoShape 3"/>
          <p:cNvSpPr>
            <a:spLocks noChangeAspect="1" noChangeArrowheads="1" noTextEdit="1"/>
          </p:cNvSpPr>
          <p:nvPr/>
        </p:nvSpPr>
        <p:spPr bwMode="auto">
          <a:xfrm>
            <a:off x="6021840" y="3530215"/>
            <a:ext cx="48704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Rectangle 5"/>
          <p:cNvSpPr>
            <a:spLocks noChangeArrowheads="1"/>
          </p:cNvSpPr>
          <p:nvPr/>
        </p:nvSpPr>
        <p:spPr bwMode="auto">
          <a:xfrm>
            <a:off x="6369503" y="3741353"/>
            <a:ext cx="735013" cy="1458913"/>
          </a:xfrm>
          <a:prstGeom prst="rect">
            <a:avLst/>
          </a:prstGeom>
          <a:solidFill>
            <a:srgbClr val="FFC000"/>
          </a:solidFill>
          <a:ln w="3175">
            <a:solidFill>
              <a:srgbClr val="00B0F0"/>
            </a:solidFill>
          </a:ln>
        </p:spPr>
        <p:txBody>
          <a:bodyPr vert="horz" wrap="square" lIns="91440" tIns="45720" rIns="91440" bIns="45720" numCol="1" anchor="t" anchorCtr="0" compatLnSpc="1">
            <a:prstTxWarp prst="textNoShape">
              <a:avLst/>
            </a:prstTxWarp>
          </a:bodyPr>
          <a:lstStyle/>
          <a:p>
            <a:endParaRPr lang="en-GB" dirty="0"/>
          </a:p>
        </p:txBody>
      </p:sp>
      <p:sp>
        <p:nvSpPr>
          <p:cNvPr id="12" name="Rectangle 6"/>
          <p:cNvSpPr>
            <a:spLocks noChangeArrowheads="1"/>
          </p:cNvSpPr>
          <p:nvPr/>
        </p:nvSpPr>
        <p:spPr bwMode="auto">
          <a:xfrm>
            <a:off x="7515678" y="4109653"/>
            <a:ext cx="735013" cy="1090613"/>
          </a:xfrm>
          <a:prstGeom prst="rect">
            <a:avLst/>
          </a:prstGeom>
          <a:pattFill prst="wdDnDiag">
            <a:fgClr>
              <a:srgbClr val="00B0F0"/>
            </a:fgClr>
            <a:bgClr>
              <a:srgbClr val="FFC000"/>
            </a:bgClr>
          </a:pattFill>
          <a:ln w="38100">
            <a:solidFill>
              <a:srgbClr val="00B0F0"/>
            </a:solidFill>
          </a:ln>
        </p:spPr>
        <p:txBody>
          <a:bodyPr vert="horz" wrap="square" lIns="91440" tIns="45720" rIns="91440" bIns="45720" numCol="1" anchor="t" anchorCtr="0" compatLnSpc="1">
            <a:prstTxWarp prst="textNoShape">
              <a:avLst/>
            </a:prstTxWarp>
          </a:bodyPr>
          <a:lstStyle/>
          <a:p>
            <a:endParaRPr lang="en-GB" dirty="0"/>
          </a:p>
        </p:txBody>
      </p:sp>
      <p:sp>
        <p:nvSpPr>
          <p:cNvPr id="13" name="Rectangle 7"/>
          <p:cNvSpPr>
            <a:spLocks noChangeArrowheads="1"/>
          </p:cNvSpPr>
          <p:nvPr/>
        </p:nvSpPr>
        <p:spPr bwMode="auto">
          <a:xfrm>
            <a:off x="8663440" y="4677978"/>
            <a:ext cx="735013" cy="522288"/>
          </a:xfrm>
          <a:prstGeom prst="rect">
            <a:avLst/>
          </a:prstGeom>
          <a:pattFill prst="solidDmnd">
            <a:fgClr>
              <a:srgbClr val="00B0F0"/>
            </a:fgClr>
            <a:bgClr>
              <a:srgbClr val="FFC000"/>
            </a:bgClr>
          </a:pattFill>
          <a:ln w="57150">
            <a:solidFill>
              <a:srgbClr val="00B0F0"/>
            </a:solidFill>
          </a:ln>
        </p:spPr>
        <p:txBody>
          <a:bodyPr vert="horz" wrap="square" lIns="91440" tIns="45720" rIns="91440" bIns="45720" numCol="1" anchor="t" anchorCtr="0" compatLnSpc="1">
            <a:prstTxWarp prst="textNoShape">
              <a:avLst/>
            </a:prstTxWarp>
          </a:bodyPr>
          <a:lstStyle/>
          <a:p>
            <a:endParaRPr lang="en-GB" dirty="0"/>
          </a:p>
        </p:txBody>
      </p:sp>
      <p:sp>
        <p:nvSpPr>
          <p:cNvPr id="14" name="Rectangle 8"/>
          <p:cNvSpPr>
            <a:spLocks noChangeArrowheads="1"/>
          </p:cNvSpPr>
          <p:nvPr/>
        </p:nvSpPr>
        <p:spPr bwMode="auto">
          <a:xfrm>
            <a:off x="9809615" y="5059417"/>
            <a:ext cx="735013" cy="106363"/>
          </a:xfrm>
          <a:prstGeom prst="rect">
            <a:avLst/>
          </a:prstGeom>
          <a:pattFill prst="lgGrid">
            <a:fgClr>
              <a:srgbClr val="00B0F0"/>
            </a:fgClr>
            <a:bgClr>
              <a:srgbClr val="FFC000"/>
            </a:bgClr>
          </a:pattFill>
          <a:ln w="76200">
            <a:solidFill>
              <a:srgbClr val="00B0F0"/>
            </a:solidFill>
          </a:ln>
        </p:spPr>
        <p:txBody>
          <a:bodyPr vert="horz" wrap="square" lIns="91440" tIns="45720" rIns="91440" bIns="45720" numCol="1" anchor="t" anchorCtr="0" compatLnSpc="1">
            <a:prstTxWarp prst="textNoShape">
              <a:avLst/>
            </a:prstTxWarp>
          </a:bodyPr>
          <a:lstStyle/>
          <a:p>
            <a:endParaRPr lang="en-GB" dirty="0"/>
          </a:p>
        </p:txBody>
      </p:sp>
      <p:sp>
        <p:nvSpPr>
          <p:cNvPr id="24" name="Rectangle 10"/>
          <p:cNvSpPr>
            <a:spLocks noChangeArrowheads="1"/>
          </p:cNvSpPr>
          <p:nvPr/>
        </p:nvSpPr>
        <p:spPr bwMode="auto">
          <a:xfrm>
            <a:off x="6371781" y="3522887"/>
            <a:ext cx="720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36000" numCol="1" anchor="b"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anose="020B0604020202020204" pitchFamily="34" charset="0"/>
              </a:rPr>
              <a:t>95%</a:t>
            </a:r>
            <a:endParaRPr kumimoji="0" lang="en-US" altLang="en-US" sz="3200" b="0" i="0" u="none" strike="noStrike" cap="none" normalizeH="0" baseline="0" dirty="0">
              <a:ln>
                <a:noFill/>
              </a:ln>
              <a:solidFill>
                <a:schemeClr val="bg1"/>
              </a:solidFill>
              <a:effectLst/>
              <a:latin typeface="Arial" panose="020B0604020202020204" pitchFamily="34" charset="0"/>
            </a:endParaRPr>
          </a:p>
        </p:txBody>
      </p:sp>
      <p:sp>
        <p:nvSpPr>
          <p:cNvPr id="45" name="Rectangle 12"/>
          <p:cNvSpPr>
            <a:spLocks noChangeArrowheads="1"/>
          </p:cNvSpPr>
          <p:nvPr/>
        </p:nvSpPr>
        <p:spPr bwMode="auto">
          <a:xfrm>
            <a:off x="7537672" y="3895305"/>
            <a:ext cx="720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36000" numCol="1" anchor="b"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anose="020B0604020202020204" pitchFamily="34" charset="0"/>
              </a:rPr>
              <a:t>71%</a:t>
            </a:r>
            <a:endParaRPr kumimoji="0" lang="en-US" altLang="en-US" sz="3200" b="0" i="0" u="none" strike="noStrike" cap="none" normalizeH="0" baseline="0" dirty="0">
              <a:ln>
                <a:noFill/>
              </a:ln>
              <a:solidFill>
                <a:schemeClr val="bg1"/>
              </a:solidFill>
              <a:effectLst/>
              <a:latin typeface="Arial" panose="020B0604020202020204" pitchFamily="34" charset="0"/>
            </a:endParaRPr>
          </a:p>
        </p:txBody>
      </p:sp>
      <p:sp>
        <p:nvSpPr>
          <p:cNvPr id="47" name="Rectangle 14"/>
          <p:cNvSpPr>
            <a:spLocks noChangeArrowheads="1"/>
          </p:cNvSpPr>
          <p:nvPr/>
        </p:nvSpPr>
        <p:spPr bwMode="auto">
          <a:xfrm>
            <a:off x="8661066" y="4464773"/>
            <a:ext cx="720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36000" numCol="1" anchor="b"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anose="020B0604020202020204" pitchFamily="34" charset="0"/>
              </a:rPr>
              <a:t>34%</a:t>
            </a:r>
            <a:endParaRPr kumimoji="0" lang="en-US" altLang="en-US" sz="3200" b="0" i="0" u="none" strike="noStrike" cap="none" normalizeH="0" baseline="0" dirty="0">
              <a:ln>
                <a:noFill/>
              </a:ln>
              <a:solidFill>
                <a:schemeClr val="bg1"/>
              </a:solidFill>
              <a:effectLst/>
              <a:latin typeface="Arial" panose="020B0604020202020204" pitchFamily="34" charset="0"/>
            </a:endParaRPr>
          </a:p>
        </p:txBody>
      </p:sp>
      <p:sp>
        <p:nvSpPr>
          <p:cNvPr id="50" name="Rectangle 17"/>
          <p:cNvSpPr>
            <a:spLocks noChangeArrowheads="1"/>
          </p:cNvSpPr>
          <p:nvPr/>
        </p:nvSpPr>
        <p:spPr bwMode="auto">
          <a:xfrm>
            <a:off x="6580640" y="5284403"/>
            <a:ext cx="3381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bg1"/>
                </a:solidFill>
                <a:effectLst/>
                <a:latin typeface="Arial" panose="020B0604020202020204" pitchFamily="34" charset="0"/>
              </a:rPr>
              <a:t>FC I</a:t>
            </a:r>
            <a:endParaRPr kumimoji="0" lang="en-US" altLang="en-US" sz="3200" i="0" u="none" strike="noStrike" cap="none" normalizeH="0" baseline="0" dirty="0">
              <a:ln>
                <a:noFill/>
              </a:ln>
              <a:solidFill>
                <a:schemeClr val="bg1"/>
              </a:solidFill>
              <a:effectLst/>
              <a:latin typeface="Arial" panose="020B0604020202020204" pitchFamily="34" charset="0"/>
            </a:endParaRPr>
          </a:p>
        </p:txBody>
      </p:sp>
      <p:sp>
        <p:nvSpPr>
          <p:cNvPr id="51" name="Rectangle 18"/>
          <p:cNvSpPr>
            <a:spLocks noChangeArrowheads="1"/>
          </p:cNvSpPr>
          <p:nvPr/>
        </p:nvSpPr>
        <p:spPr bwMode="auto">
          <a:xfrm>
            <a:off x="7703003" y="5284403"/>
            <a:ext cx="387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bg1"/>
                </a:solidFill>
                <a:effectLst/>
                <a:latin typeface="Arial" panose="020B0604020202020204" pitchFamily="34" charset="0"/>
              </a:rPr>
              <a:t>FC II</a:t>
            </a:r>
            <a:endParaRPr kumimoji="0" lang="en-US" altLang="en-US" sz="3200" i="0" u="none" strike="noStrike" cap="none" normalizeH="0" baseline="0" dirty="0">
              <a:ln>
                <a:noFill/>
              </a:ln>
              <a:solidFill>
                <a:schemeClr val="bg1"/>
              </a:solidFill>
              <a:effectLst/>
              <a:latin typeface="Arial" panose="020B0604020202020204" pitchFamily="34" charset="0"/>
            </a:endParaRPr>
          </a:p>
        </p:txBody>
      </p:sp>
      <p:sp>
        <p:nvSpPr>
          <p:cNvPr id="55" name="Rectangle 19"/>
          <p:cNvSpPr>
            <a:spLocks noChangeArrowheads="1"/>
          </p:cNvSpPr>
          <p:nvPr/>
        </p:nvSpPr>
        <p:spPr bwMode="auto">
          <a:xfrm>
            <a:off x="8828540" y="5284403"/>
            <a:ext cx="438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bg1"/>
                </a:solidFill>
                <a:effectLst/>
                <a:latin typeface="Arial" panose="020B0604020202020204" pitchFamily="34" charset="0"/>
              </a:rPr>
              <a:t>FC III</a:t>
            </a:r>
            <a:endParaRPr kumimoji="0" lang="en-US" altLang="en-US" sz="3200" i="0" u="none" strike="noStrike" cap="none" normalizeH="0" baseline="0" dirty="0">
              <a:ln>
                <a:noFill/>
              </a:ln>
              <a:solidFill>
                <a:schemeClr val="bg1"/>
              </a:solidFill>
              <a:effectLst/>
              <a:latin typeface="Arial" panose="020B0604020202020204" pitchFamily="34" charset="0"/>
            </a:endParaRPr>
          </a:p>
        </p:txBody>
      </p:sp>
      <p:sp>
        <p:nvSpPr>
          <p:cNvPr id="56" name="Rectangle 20"/>
          <p:cNvSpPr>
            <a:spLocks noChangeArrowheads="1"/>
          </p:cNvSpPr>
          <p:nvPr/>
        </p:nvSpPr>
        <p:spPr bwMode="auto">
          <a:xfrm>
            <a:off x="9966778" y="5284403"/>
            <a:ext cx="458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bg1"/>
                </a:solidFill>
                <a:effectLst/>
                <a:latin typeface="Arial" panose="020B0604020202020204" pitchFamily="34" charset="0"/>
              </a:rPr>
              <a:t>FC IV</a:t>
            </a:r>
            <a:endParaRPr kumimoji="0" lang="en-US" altLang="en-US" sz="3200" i="0" u="none" strike="noStrike" cap="none" normalizeH="0" baseline="0" dirty="0">
              <a:ln>
                <a:noFill/>
              </a:ln>
              <a:solidFill>
                <a:schemeClr val="bg1"/>
              </a:solidFill>
              <a:effectLst/>
              <a:latin typeface="Arial" panose="020B0604020202020204" pitchFamily="34" charset="0"/>
            </a:endParaRPr>
          </a:p>
        </p:txBody>
      </p:sp>
      <p:sp>
        <p:nvSpPr>
          <p:cNvPr id="5" name="Rectangle 4">
            <a:extLst>
              <a:ext uri="{FF2B5EF4-FFF2-40B4-BE49-F238E27FC236}">
                <a16:creationId xmlns:a16="http://schemas.microsoft.com/office/drawing/2014/main" id="{89C43A27-D848-4D41-823C-FED5A7896608}"/>
              </a:ext>
            </a:extLst>
          </p:cNvPr>
          <p:cNvSpPr/>
          <p:nvPr/>
        </p:nvSpPr>
        <p:spPr>
          <a:xfrm>
            <a:off x="9954945" y="4783594"/>
            <a:ext cx="444352" cy="307777"/>
          </a:xfrm>
          <a:prstGeom prst="rect">
            <a:avLst/>
          </a:prstGeom>
        </p:spPr>
        <p:txBody>
          <a:bodyPr wrap="none">
            <a:spAutoFit/>
          </a:bodyPr>
          <a:lstStyle/>
          <a:p>
            <a:pPr lvl="0" algn="ctr" defTabSz="914400" eaLnBrk="0" fontAlgn="base" hangingPunct="0">
              <a:spcBef>
                <a:spcPct val="0"/>
              </a:spcBef>
              <a:spcAft>
                <a:spcPct val="0"/>
              </a:spcAft>
            </a:pPr>
            <a:r>
              <a:rPr lang="en-US" altLang="en-US" sz="1400" dirty="0">
                <a:solidFill>
                  <a:schemeClr val="bg1"/>
                </a:solidFill>
                <a:latin typeface="Arial" panose="020B0604020202020204" pitchFamily="34" charset="0"/>
              </a:rPr>
              <a:t>7%</a:t>
            </a:r>
            <a:endParaRPr lang="en-US" altLang="en-US" sz="3200" dirty="0">
              <a:solidFill>
                <a:schemeClr val="bg1"/>
              </a:solidFill>
              <a:latin typeface="Arial" panose="020B0604020202020204" pitchFamily="34" charset="0"/>
            </a:endParaRPr>
          </a:p>
        </p:txBody>
      </p:sp>
      <p:sp>
        <p:nvSpPr>
          <p:cNvPr id="59" name="Text Placeholder 16">
            <a:extLst>
              <a:ext uri="{FF2B5EF4-FFF2-40B4-BE49-F238E27FC236}">
                <a16:creationId xmlns:a16="http://schemas.microsoft.com/office/drawing/2014/main" id="{B5A6764D-113A-499C-88C3-D4D8C209ABE1}"/>
              </a:ext>
            </a:extLst>
          </p:cNvPr>
          <p:cNvSpPr txBox="1">
            <a:spLocks/>
          </p:cNvSpPr>
          <p:nvPr/>
        </p:nvSpPr>
        <p:spPr>
          <a:xfrm>
            <a:off x="1948940" y="6000750"/>
            <a:ext cx="7164000" cy="727098"/>
          </a:xfrm>
          <a:prstGeom prst="rect">
            <a:avLst/>
          </a:prstGeom>
        </p:spPr>
        <p:txBody>
          <a:bodyPr vert="horz" lIns="0" tIns="0" rIns="0" bIns="0" rtlCol="0" anchor="b" anchorCtr="0">
            <a:noAutofit/>
          </a:bodyPr>
          <a:lstStyle>
            <a:lvl1pPr marL="0" indent="0" algn="l" defTabSz="1219170" rtl="0" eaLnBrk="1" latinLnBrk="0" hangingPunct="1">
              <a:lnSpc>
                <a:spcPct val="100000"/>
              </a:lnSpc>
              <a:spcBef>
                <a:spcPts val="0"/>
              </a:spcBef>
              <a:spcAft>
                <a:spcPts val="600"/>
              </a:spcAft>
              <a:buFont typeface="Arial" panose="020B0604020202020204" pitchFamily="34" charset="0"/>
              <a:buNone/>
              <a:defRPr sz="700" kern="1200" cap="none" baseline="0">
                <a:solidFill>
                  <a:schemeClr val="tx1">
                    <a:lumMod val="50000"/>
                    <a:lumOff val="50000"/>
                  </a:schemeClr>
                </a:solidFill>
                <a:latin typeface="+mn-lt"/>
                <a:ea typeface="+mn-ea"/>
                <a:cs typeface="+mn-cs"/>
              </a:defRPr>
            </a:lvl1pPr>
            <a:lvl2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2"/>
                </a:solidFill>
                <a:latin typeface="+mn-lt"/>
                <a:ea typeface="+mn-ea"/>
                <a:cs typeface="+mn-cs"/>
              </a:defRPr>
            </a:lvl2pPr>
            <a:lvl3pPr marL="0" indent="0" algn="l" defTabSz="1219170" rtl="0" eaLnBrk="1" latinLnBrk="0" hangingPunct="1">
              <a:lnSpc>
                <a:spcPct val="100000"/>
              </a:lnSpc>
              <a:spcBef>
                <a:spcPts val="300"/>
              </a:spcBef>
              <a:spcAft>
                <a:spcPts val="300"/>
              </a:spcAft>
              <a:buFont typeface="Wingdings" panose="05000000000000000000" pitchFamily="2" charset="2"/>
              <a:buNone/>
              <a:defRPr sz="1200" kern="1200">
                <a:solidFill>
                  <a:schemeClr val="tx2"/>
                </a:solidFill>
                <a:latin typeface="+mn-lt"/>
                <a:ea typeface="+mn-ea"/>
                <a:cs typeface="+mn-cs"/>
              </a:defRPr>
            </a:lvl3pPr>
            <a:lvl4pPr marL="0" indent="1588" algn="l" defTabSz="1219170" rtl="0" eaLnBrk="1" latinLnBrk="0" hangingPunct="1">
              <a:lnSpc>
                <a:spcPct val="100000"/>
              </a:lnSpc>
              <a:spcBef>
                <a:spcPts val="300"/>
              </a:spcBef>
              <a:spcAft>
                <a:spcPts val="300"/>
              </a:spcAft>
              <a:buFont typeface="Symbol" panose="05050102010706020507" pitchFamily="18" charset="2"/>
              <a:buNone/>
              <a:defRPr sz="1200" kern="1200">
                <a:solidFill>
                  <a:schemeClr val="tx2"/>
                </a:solidFill>
                <a:latin typeface="+mn-lt"/>
                <a:ea typeface="+mn-ea"/>
                <a:cs typeface="+mn-cs"/>
              </a:defRPr>
            </a:lvl4pPr>
            <a:lvl5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2"/>
                </a:solidFill>
                <a:latin typeface="+mn-lt"/>
                <a:ea typeface="+mn-ea"/>
                <a:cs typeface="+mn-cs"/>
              </a:defRPr>
            </a:lvl5pPr>
            <a:lvl6pPr marL="95882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6pPr>
            <a:lvl7pPr marL="119588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7pPr>
            <a:lvl8pPr marL="1432948"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8pPr>
            <a:lvl9pPr marL="1672125" indent="-239178"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9pPr>
          </a:lstStyle>
          <a:p>
            <a:r>
              <a:rPr lang="en-GB" b="1" dirty="0"/>
              <a:t>References: 1</a:t>
            </a:r>
            <a:r>
              <a:rPr lang="en-GB" dirty="0"/>
              <a:t>. The impact of pulmonary arterial hypertension (PAH) on the lives of patients and carers: results from an international survey. 2012. Available at: http://www.phaeurope.org/projects-activities/advocacy/international-patient-and-carer-survey/. </a:t>
            </a:r>
            <a:r>
              <a:rPr lang="en-GB" b="1" dirty="0"/>
              <a:t>2.</a:t>
            </a:r>
            <a:r>
              <a:rPr lang="en-GB" dirty="0"/>
              <a:t> </a:t>
            </a:r>
            <a:r>
              <a:rPr lang="it-IT" dirty="0"/>
              <a:t>Zhai et al. Medicine (Baltimore). 2017;96(39):e6783. </a:t>
            </a:r>
            <a:r>
              <a:rPr lang="en-GB" b="1" dirty="0"/>
              <a:t>3.</a:t>
            </a:r>
            <a:r>
              <a:rPr lang="en-GB" dirty="0"/>
              <a:t> Pulmonary Hypertension Association of Canada. 2013. Available at: http://www.phacanada.ca/en/about-ph/boi-report/.  </a:t>
            </a:r>
          </a:p>
        </p:txBody>
      </p:sp>
      <p:sp>
        <p:nvSpPr>
          <p:cNvPr id="61" name="TextBox 60">
            <a:extLst>
              <a:ext uri="{FF2B5EF4-FFF2-40B4-BE49-F238E27FC236}">
                <a16:creationId xmlns:a16="http://schemas.microsoft.com/office/drawing/2014/main" id="{B5979E40-975A-458A-B166-1371D2908FF1}"/>
              </a:ext>
            </a:extLst>
          </p:cNvPr>
          <p:cNvSpPr txBox="1"/>
          <p:nvPr/>
        </p:nvSpPr>
        <p:spPr>
          <a:xfrm>
            <a:off x="1948940" y="6095968"/>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FC, functional class.</a:t>
            </a:r>
          </a:p>
        </p:txBody>
      </p:sp>
      <p:cxnSp>
        <p:nvCxnSpPr>
          <p:cNvPr id="42" name="Straight Connector 41">
            <a:extLst>
              <a:ext uri="{FF2B5EF4-FFF2-40B4-BE49-F238E27FC236}">
                <a16:creationId xmlns:a16="http://schemas.microsoft.com/office/drawing/2014/main" id="{687FD19C-CEDD-44D1-9EA0-B466ED093250}"/>
              </a:ext>
            </a:extLst>
          </p:cNvPr>
          <p:cNvCxnSpPr/>
          <p:nvPr/>
        </p:nvCxnSpPr>
        <p:spPr>
          <a:xfrm flipH="1">
            <a:off x="0" y="5208816"/>
            <a:ext cx="1220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Freeform 89">
            <a:extLst>
              <a:ext uri="{FF2B5EF4-FFF2-40B4-BE49-F238E27FC236}">
                <a16:creationId xmlns:a16="http://schemas.microsoft.com/office/drawing/2014/main" id="{3346D641-0325-44AE-AC88-7ACE3D7B3FB3}"/>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pic>
        <p:nvPicPr>
          <p:cNvPr id="6" name="Graphic 5" descr="Briefcase">
            <a:extLst>
              <a:ext uri="{FF2B5EF4-FFF2-40B4-BE49-F238E27FC236}">
                <a16:creationId xmlns:a16="http://schemas.microsoft.com/office/drawing/2014/main" id="{DCE8DFA1-4026-40DB-8AA3-E002EAEAF8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182" y="3344166"/>
            <a:ext cx="1365261" cy="1583427"/>
          </a:xfrm>
          <a:prstGeom prst="rect">
            <a:avLst/>
          </a:prstGeom>
        </p:spPr>
      </p:pic>
      <p:sp>
        <p:nvSpPr>
          <p:cNvPr id="7" name="Circle: Hollow 6">
            <a:extLst>
              <a:ext uri="{FF2B5EF4-FFF2-40B4-BE49-F238E27FC236}">
                <a16:creationId xmlns:a16="http://schemas.microsoft.com/office/drawing/2014/main" id="{979C33D5-2DB6-426F-8AD8-67D7DD607BCD}"/>
              </a:ext>
            </a:extLst>
          </p:cNvPr>
          <p:cNvSpPr/>
          <p:nvPr/>
        </p:nvSpPr>
        <p:spPr>
          <a:xfrm>
            <a:off x="422028" y="3084967"/>
            <a:ext cx="2307582" cy="2005463"/>
          </a:xfrm>
          <a:prstGeom prst="donut">
            <a:avLst>
              <a:gd name="adj" fmla="val 8168"/>
            </a:avLst>
          </a:prstGeom>
          <a:solidFill>
            <a:srgbClr val="FF993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46" name="Freeform 80">
            <a:extLst>
              <a:ext uri="{FF2B5EF4-FFF2-40B4-BE49-F238E27FC236}">
                <a16:creationId xmlns:a16="http://schemas.microsoft.com/office/drawing/2014/main" id="{0B0BACE0-FC12-4A9B-84EC-B9DB89E523F2}"/>
              </a:ext>
            </a:extLst>
          </p:cNvPr>
          <p:cNvSpPr/>
          <p:nvPr/>
        </p:nvSpPr>
        <p:spPr>
          <a:xfrm>
            <a:off x="194604" y="954602"/>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a:solidFill>
                  <a:srgbClr val="002060"/>
                </a:solidFill>
              </a:rPr>
              <a:t>The ability to work decreases with disease severity</a:t>
            </a:r>
            <a:r>
              <a:rPr lang="en-GB" sz="1400" baseline="30000">
                <a:solidFill>
                  <a:srgbClr val="002060"/>
                </a:solidFill>
              </a:rPr>
              <a:t>1</a:t>
            </a:r>
            <a:endParaRPr lang="en-GB" sz="1400" baseline="30000" dirty="0">
              <a:solidFill>
                <a:srgbClr val="002060"/>
              </a:solidFill>
            </a:endParaRPr>
          </a:p>
        </p:txBody>
      </p:sp>
    </p:spTree>
    <p:extLst>
      <p:ext uri="{BB962C8B-B14F-4D97-AF65-F5344CB8AC3E}">
        <p14:creationId xmlns:p14="http://schemas.microsoft.com/office/powerpoint/2010/main" val="4204567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Freeform 12">
            <a:extLst>
              <a:ext uri="{FF2B5EF4-FFF2-40B4-BE49-F238E27FC236}">
                <a16:creationId xmlns:a16="http://schemas.microsoft.com/office/drawing/2014/main" id="{F3E8E376-16A8-4AA2-861E-5D7FF5FD43FC}"/>
              </a:ext>
            </a:extLst>
          </p:cNvPr>
          <p:cNvSpPr>
            <a:spLocks/>
          </p:cNvSpPr>
          <p:nvPr/>
        </p:nvSpPr>
        <p:spPr bwMode="auto">
          <a:xfrm flipV="1">
            <a:off x="0" y="1550577"/>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38" name="Freeform 80">
            <a:extLst>
              <a:ext uri="{FF2B5EF4-FFF2-40B4-BE49-F238E27FC236}">
                <a16:creationId xmlns:a16="http://schemas.microsoft.com/office/drawing/2014/main" id="{5F60BB3D-4E21-4158-8609-61B402480BCE}"/>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Hospitalisation is a significant cost factor</a:t>
            </a:r>
            <a:r>
              <a:rPr lang="en-GB" sz="1400" baseline="30000" dirty="0">
                <a:solidFill>
                  <a:schemeClr val="bg1"/>
                </a:solidFill>
              </a:rPr>
              <a:t>1-6</a:t>
            </a:r>
            <a:endParaRPr lang="en-GB" sz="1400" b="1" baseline="30000" dirty="0">
              <a:solidFill>
                <a:schemeClr val="bg1"/>
              </a:solidFill>
            </a:endParaRPr>
          </a:p>
        </p:txBody>
      </p:sp>
      <p:sp>
        <p:nvSpPr>
          <p:cNvPr id="3" name="Text Placeholder 2"/>
          <p:cNvSpPr>
            <a:spLocks noGrp="1"/>
          </p:cNvSpPr>
          <p:nvPr>
            <p:ph type="body" sz="quarter" idx="16"/>
          </p:nvPr>
        </p:nvSpPr>
        <p:spPr>
          <a:xfrm>
            <a:off x="1948940" y="6682128"/>
            <a:ext cx="9924192" cy="45719"/>
          </a:xfrm>
        </p:spPr>
        <p:txBody>
          <a:bodyPr/>
          <a:lstStyle/>
          <a:p>
            <a:r>
              <a:rPr lang="en-GB" b="1" dirty="0">
                <a:solidFill>
                  <a:srgbClr val="002060"/>
                </a:solidFill>
              </a:rPr>
              <a:t>References</a:t>
            </a:r>
            <a:r>
              <a:rPr lang="en-GB" dirty="0">
                <a:solidFill>
                  <a:srgbClr val="002060"/>
                </a:solidFill>
              </a:rPr>
              <a:t>: </a:t>
            </a:r>
            <a:r>
              <a:rPr lang="en-GB" b="1" dirty="0">
                <a:solidFill>
                  <a:srgbClr val="002060"/>
                </a:solidFill>
              </a:rPr>
              <a:t>1. </a:t>
            </a:r>
            <a:r>
              <a:rPr lang="en-GB" dirty="0">
                <a:solidFill>
                  <a:srgbClr val="002060"/>
                </a:solidFill>
              </a:rPr>
              <a:t>Berger et al. BMC Pulm Med. 2012;12:75. </a:t>
            </a:r>
            <a:r>
              <a:rPr lang="en-GB" b="1" dirty="0">
                <a:solidFill>
                  <a:srgbClr val="002060"/>
                </a:solidFill>
              </a:rPr>
              <a:t>2</a:t>
            </a:r>
            <a:r>
              <a:rPr lang="en-GB" dirty="0">
                <a:solidFill>
                  <a:srgbClr val="002060"/>
                </a:solidFill>
              </a:rPr>
              <a:t>. Kirson et al. Appl Health Econ Health Policy. 2011;9(5):293-303. </a:t>
            </a:r>
            <a:r>
              <a:rPr lang="en-GB" b="1" dirty="0">
                <a:solidFill>
                  <a:srgbClr val="002060"/>
                </a:solidFill>
              </a:rPr>
              <a:t>3.</a:t>
            </a:r>
            <a:r>
              <a:rPr lang="en-GB" dirty="0">
                <a:solidFill>
                  <a:srgbClr val="002060"/>
                </a:solidFill>
              </a:rPr>
              <a:t> Wilkens et al. Respir Med. 2010;104(6):902-10. </a:t>
            </a:r>
            <a:r>
              <a:rPr lang="en-GB" b="1" dirty="0">
                <a:solidFill>
                  <a:srgbClr val="002060"/>
                </a:solidFill>
              </a:rPr>
              <a:t>4</a:t>
            </a:r>
            <a:r>
              <a:rPr lang="en-GB" dirty="0">
                <a:solidFill>
                  <a:srgbClr val="002060"/>
                </a:solidFill>
              </a:rPr>
              <a:t>. Burke et al. Am J Manag Care. 2015;21(3 Suppl):s47-58. </a:t>
            </a:r>
            <a:r>
              <a:rPr lang="en-GB" b="1" dirty="0">
                <a:solidFill>
                  <a:srgbClr val="002060"/>
                </a:solidFill>
              </a:rPr>
              <a:t>5</a:t>
            </a:r>
            <a:r>
              <a:rPr lang="en-GB" dirty="0">
                <a:solidFill>
                  <a:srgbClr val="002060"/>
                </a:solidFill>
              </a:rPr>
              <a:t>. Lacey et al. Value Health. 2013;16(3):A233. </a:t>
            </a:r>
            <a:r>
              <a:rPr lang="en-GB" b="1" dirty="0">
                <a:solidFill>
                  <a:srgbClr val="002060"/>
                </a:solidFill>
              </a:rPr>
              <a:t>6</a:t>
            </a:r>
            <a:r>
              <a:rPr lang="en-GB" dirty="0">
                <a:solidFill>
                  <a:srgbClr val="002060"/>
                </a:solidFill>
              </a:rPr>
              <a:t>. Chevalier et al. Value in Health. 2014;17(7):A593. </a:t>
            </a:r>
          </a:p>
        </p:txBody>
      </p:sp>
      <p:sp>
        <p:nvSpPr>
          <p:cNvPr id="249" name="Snip and Round Single Corner Rectangle 248"/>
          <p:cNvSpPr/>
          <p:nvPr/>
        </p:nvSpPr>
        <p:spPr>
          <a:xfrm flipV="1">
            <a:off x="5592" y="1550577"/>
            <a:ext cx="6139944" cy="3937648"/>
          </a:xfrm>
          <a:prstGeom prst="snipRoundRect">
            <a:avLst>
              <a:gd name="adj1" fmla="val 0"/>
              <a:gd name="adj2" fmla="val 914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solidFill>
                <a:schemeClr val="bg1"/>
              </a:solidFill>
            </a:endParaRPr>
          </a:p>
        </p:txBody>
      </p:sp>
      <p:sp>
        <p:nvSpPr>
          <p:cNvPr id="256" name="TextBox 255"/>
          <p:cNvSpPr txBox="1"/>
          <p:nvPr/>
        </p:nvSpPr>
        <p:spPr>
          <a:xfrm>
            <a:off x="1274069" y="1469472"/>
            <a:ext cx="4442062" cy="768073"/>
          </a:xfrm>
          <a:prstGeom prst="rect">
            <a:avLst/>
          </a:prstGeom>
          <a:noFill/>
        </p:spPr>
        <p:txBody>
          <a:bodyPr wrap="square" lIns="216000" rtlCol="0" anchor="ctr">
            <a:noAutofit/>
          </a:bodyPr>
          <a:lstStyle/>
          <a:p>
            <a:r>
              <a:rPr lang="en-GB" sz="1200" dirty="0">
                <a:solidFill>
                  <a:schemeClr val="bg1"/>
                </a:solidFill>
              </a:rPr>
              <a:t>Hospital costs can make up more than </a:t>
            </a:r>
            <a:r>
              <a:rPr lang="en-GB" sz="1400" dirty="0">
                <a:solidFill>
                  <a:schemeClr val="bg1"/>
                </a:solidFill>
              </a:rPr>
              <a:t>one third </a:t>
            </a:r>
            <a:r>
              <a:rPr lang="en-GB" sz="1200" dirty="0">
                <a:solidFill>
                  <a:schemeClr val="bg1"/>
                </a:solidFill>
              </a:rPr>
              <a:t>of all healthcare costs in patients with PAH in the US</a:t>
            </a:r>
            <a:r>
              <a:rPr lang="en-GB" sz="1200" baseline="30000" dirty="0">
                <a:solidFill>
                  <a:schemeClr val="bg1"/>
                </a:solidFill>
              </a:rPr>
              <a:t>1</a:t>
            </a:r>
          </a:p>
        </p:txBody>
      </p:sp>
      <p:sp>
        <p:nvSpPr>
          <p:cNvPr id="257" name="TextBox 256"/>
          <p:cNvSpPr txBox="1"/>
          <p:nvPr/>
        </p:nvSpPr>
        <p:spPr>
          <a:xfrm>
            <a:off x="1274068" y="2259573"/>
            <a:ext cx="3884689" cy="717925"/>
          </a:xfrm>
          <a:prstGeom prst="rect">
            <a:avLst/>
          </a:prstGeom>
          <a:noFill/>
        </p:spPr>
        <p:txBody>
          <a:bodyPr wrap="square" lIns="216000" rtlCol="0" anchor="ctr">
            <a:noAutofit/>
          </a:bodyPr>
          <a:lstStyle/>
          <a:p>
            <a:r>
              <a:rPr lang="en-GB" sz="1200" dirty="0">
                <a:solidFill>
                  <a:schemeClr val="bg1"/>
                </a:solidFill>
              </a:rPr>
              <a:t>Over </a:t>
            </a:r>
            <a:r>
              <a:rPr lang="en-GB" sz="1400" dirty="0">
                <a:solidFill>
                  <a:schemeClr val="bg1"/>
                </a:solidFill>
              </a:rPr>
              <a:t>50% </a:t>
            </a:r>
            <a:r>
              <a:rPr lang="en-GB" sz="1200" dirty="0">
                <a:solidFill>
                  <a:schemeClr val="bg1"/>
                </a:solidFill>
              </a:rPr>
              <a:t>of patients have a</a:t>
            </a:r>
            <a:br>
              <a:rPr lang="en-GB" sz="1200" dirty="0">
                <a:solidFill>
                  <a:schemeClr val="bg1"/>
                </a:solidFill>
              </a:rPr>
            </a:br>
            <a:r>
              <a:rPr lang="en-GB" sz="1200" dirty="0">
                <a:solidFill>
                  <a:schemeClr val="bg1"/>
                </a:solidFill>
              </a:rPr>
              <a:t>PAH-related hospitalisation in a 24 month period</a:t>
            </a:r>
            <a:r>
              <a:rPr lang="en-GB" sz="1200" baseline="30000" dirty="0">
                <a:solidFill>
                  <a:schemeClr val="bg1"/>
                </a:solidFill>
              </a:rPr>
              <a:t>2</a:t>
            </a:r>
          </a:p>
        </p:txBody>
      </p:sp>
      <p:sp>
        <p:nvSpPr>
          <p:cNvPr id="258" name="TextBox 257"/>
          <p:cNvSpPr txBox="1"/>
          <p:nvPr/>
        </p:nvSpPr>
        <p:spPr>
          <a:xfrm>
            <a:off x="1274068" y="3051117"/>
            <a:ext cx="3795500" cy="711080"/>
          </a:xfrm>
          <a:prstGeom prst="rect">
            <a:avLst/>
          </a:prstGeom>
          <a:noFill/>
        </p:spPr>
        <p:txBody>
          <a:bodyPr wrap="square" lIns="216000" rtlCol="0" anchor="ctr">
            <a:noAutofit/>
          </a:bodyPr>
          <a:lstStyle/>
          <a:p>
            <a:r>
              <a:rPr lang="en-GB" sz="1200" dirty="0">
                <a:solidFill>
                  <a:schemeClr val="bg1"/>
                </a:solidFill>
              </a:rPr>
              <a:t>The mean length of stay is</a:t>
            </a:r>
            <a:br>
              <a:rPr lang="en-GB" sz="1200" dirty="0">
                <a:solidFill>
                  <a:schemeClr val="bg1"/>
                </a:solidFill>
              </a:rPr>
            </a:br>
            <a:r>
              <a:rPr lang="en-GB" sz="1200" dirty="0">
                <a:solidFill>
                  <a:schemeClr val="bg1"/>
                </a:solidFill>
              </a:rPr>
              <a:t>approximately </a:t>
            </a:r>
            <a:r>
              <a:rPr lang="en-GB" sz="1400" dirty="0">
                <a:solidFill>
                  <a:schemeClr val="bg1"/>
                </a:solidFill>
              </a:rPr>
              <a:t>11-18 days </a:t>
            </a:r>
            <a:r>
              <a:rPr lang="en-GB" sz="1200" dirty="0">
                <a:solidFill>
                  <a:schemeClr val="bg1"/>
                </a:solidFill>
              </a:rPr>
              <a:t>in the USA, Belgium and Germany</a:t>
            </a:r>
            <a:r>
              <a:rPr lang="en-GB" sz="1200" baseline="30000" dirty="0">
                <a:solidFill>
                  <a:schemeClr val="bg1"/>
                </a:solidFill>
              </a:rPr>
              <a:t>3-6</a:t>
            </a:r>
          </a:p>
        </p:txBody>
      </p:sp>
      <p:sp>
        <p:nvSpPr>
          <p:cNvPr id="259" name="TextBox 258"/>
          <p:cNvSpPr txBox="1"/>
          <p:nvPr/>
        </p:nvSpPr>
        <p:spPr>
          <a:xfrm>
            <a:off x="1274068" y="3841219"/>
            <a:ext cx="3562180" cy="739921"/>
          </a:xfrm>
          <a:prstGeom prst="rect">
            <a:avLst/>
          </a:prstGeom>
          <a:noFill/>
        </p:spPr>
        <p:txBody>
          <a:bodyPr wrap="square" lIns="216000" rtlCol="0" anchor="ctr">
            <a:noAutofit/>
          </a:bodyPr>
          <a:lstStyle/>
          <a:p>
            <a:r>
              <a:rPr lang="en-GB" sz="1200" dirty="0">
                <a:solidFill>
                  <a:schemeClr val="bg1"/>
                </a:solidFill>
              </a:rPr>
              <a:t>Approximately </a:t>
            </a:r>
            <a:r>
              <a:rPr lang="en-GB" sz="1400" dirty="0">
                <a:solidFill>
                  <a:schemeClr val="bg1"/>
                </a:solidFill>
              </a:rPr>
              <a:t>4 in 10 </a:t>
            </a:r>
            <a:r>
              <a:rPr lang="en-GB" sz="1200" dirty="0">
                <a:solidFill>
                  <a:schemeClr val="bg1"/>
                </a:solidFill>
              </a:rPr>
              <a:t>patients are</a:t>
            </a:r>
            <a:br>
              <a:rPr lang="en-GB" sz="1200" dirty="0">
                <a:solidFill>
                  <a:schemeClr val="bg1"/>
                </a:solidFill>
              </a:rPr>
            </a:br>
            <a:r>
              <a:rPr lang="en-GB" sz="1200" dirty="0">
                <a:solidFill>
                  <a:schemeClr val="bg1"/>
                </a:solidFill>
              </a:rPr>
              <a:t>re-admitted within one year</a:t>
            </a:r>
            <a:r>
              <a:rPr lang="en-GB" sz="1200" baseline="30000" dirty="0">
                <a:solidFill>
                  <a:schemeClr val="bg1"/>
                </a:solidFill>
              </a:rPr>
              <a:t>4</a:t>
            </a:r>
          </a:p>
        </p:txBody>
      </p:sp>
      <p:sp>
        <p:nvSpPr>
          <p:cNvPr id="260" name="TextBox 259"/>
          <p:cNvSpPr txBox="1"/>
          <p:nvPr/>
        </p:nvSpPr>
        <p:spPr>
          <a:xfrm>
            <a:off x="1274068" y="4639167"/>
            <a:ext cx="4739700" cy="698388"/>
          </a:xfrm>
          <a:prstGeom prst="rect">
            <a:avLst/>
          </a:prstGeom>
          <a:noFill/>
        </p:spPr>
        <p:txBody>
          <a:bodyPr wrap="square" lIns="216000" rtlCol="0" anchor="ctr">
            <a:noAutofit/>
          </a:bodyPr>
          <a:lstStyle/>
          <a:p>
            <a:r>
              <a:rPr lang="en-GB" sz="1200" dirty="0">
                <a:solidFill>
                  <a:schemeClr val="bg1"/>
                </a:solidFill>
              </a:rPr>
              <a:t>Mean hospitalisation costs were estimated as</a:t>
            </a:r>
            <a:br>
              <a:rPr lang="en-GB" sz="1200" dirty="0">
                <a:solidFill>
                  <a:schemeClr val="bg1"/>
                </a:solidFill>
              </a:rPr>
            </a:br>
            <a:r>
              <a:rPr lang="en-GB" sz="1400" dirty="0">
                <a:solidFill>
                  <a:schemeClr val="bg1"/>
                </a:solidFill>
              </a:rPr>
              <a:t>€20,229</a:t>
            </a:r>
            <a:r>
              <a:rPr lang="en-GB" sz="1400" baseline="30000" dirty="0">
                <a:solidFill>
                  <a:schemeClr val="bg1"/>
                </a:solidFill>
              </a:rPr>
              <a:t>*</a:t>
            </a:r>
            <a:r>
              <a:rPr lang="en-GB" sz="1400" dirty="0">
                <a:solidFill>
                  <a:schemeClr val="bg1"/>
                </a:solidFill>
              </a:rPr>
              <a:t> </a:t>
            </a:r>
            <a:r>
              <a:rPr lang="en-GB" sz="1200" dirty="0">
                <a:solidFill>
                  <a:schemeClr val="bg1"/>
                </a:solidFill>
              </a:rPr>
              <a:t>in Belgium and</a:t>
            </a:r>
            <a:r>
              <a:rPr lang="en-GB" sz="1400" dirty="0">
                <a:solidFill>
                  <a:schemeClr val="bg1"/>
                </a:solidFill>
              </a:rPr>
              <a:t> $16,496-$39,576</a:t>
            </a:r>
            <a:r>
              <a:rPr lang="en-GB" sz="1400" baseline="30000" dirty="0">
                <a:solidFill>
                  <a:schemeClr val="bg1"/>
                </a:solidFill>
              </a:rPr>
              <a:t>†</a:t>
            </a:r>
            <a:r>
              <a:rPr lang="en-GB" sz="1400" dirty="0">
                <a:solidFill>
                  <a:schemeClr val="bg1"/>
                </a:solidFill>
              </a:rPr>
              <a:t> </a:t>
            </a:r>
            <a:r>
              <a:rPr lang="en-GB" sz="1200" dirty="0">
                <a:solidFill>
                  <a:schemeClr val="bg1"/>
                </a:solidFill>
              </a:rPr>
              <a:t>in the US</a:t>
            </a:r>
            <a:r>
              <a:rPr lang="en-GB" sz="1200" baseline="30000" dirty="0">
                <a:solidFill>
                  <a:schemeClr val="bg1"/>
                </a:solidFill>
              </a:rPr>
              <a:t>4,6</a:t>
            </a:r>
          </a:p>
        </p:txBody>
      </p:sp>
      <p:sp>
        <p:nvSpPr>
          <p:cNvPr id="261" name="TextBox 260"/>
          <p:cNvSpPr txBox="1"/>
          <p:nvPr/>
        </p:nvSpPr>
        <p:spPr>
          <a:xfrm>
            <a:off x="329426" y="5823348"/>
            <a:ext cx="5223500" cy="369332"/>
          </a:xfrm>
          <a:prstGeom prst="rect">
            <a:avLst/>
          </a:prstGeom>
          <a:noFill/>
        </p:spPr>
        <p:txBody>
          <a:bodyPr wrap="square" rtlCol="0">
            <a:spAutoFit/>
          </a:bodyPr>
          <a:lstStyle/>
          <a:p>
            <a:r>
              <a:rPr lang="en-GB" sz="900" dirty="0">
                <a:solidFill>
                  <a:srgbClr val="002060"/>
                </a:solidFill>
              </a:rPr>
              <a:t>*costs adjusted to 2013</a:t>
            </a:r>
          </a:p>
          <a:p>
            <a:r>
              <a:rPr lang="en-GB" sz="900" dirty="0">
                <a:solidFill>
                  <a:srgbClr val="002060"/>
                </a:solidFill>
              </a:rPr>
              <a:t>†costs adjusted to 2011 USD; includes costs for Medicare and commercial insurance</a:t>
            </a:r>
          </a:p>
        </p:txBody>
      </p:sp>
      <p:sp>
        <p:nvSpPr>
          <p:cNvPr id="264" name="TextBox 263"/>
          <p:cNvSpPr txBox="1"/>
          <p:nvPr/>
        </p:nvSpPr>
        <p:spPr>
          <a:xfrm>
            <a:off x="7637881" y="5804276"/>
            <a:ext cx="4092221" cy="379463"/>
          </a:xfrm>
          <a:prstGeom prst="rect">
            <a:avLst/>
          </a:prstGeom>
          <a:noFill/>
        </p:spPr>
        <p:txBody>
          <a:bodyPr wrap="square" rtlCol="0">
            <a:spAutoFit/>
          </a:bodyPr>
          <a:lstStyle/>
          <a:p>
            <a:r>
              <a:rPr lang="en-GB" sz="900" dirty="0">
                <a:solidFill>
                  <a:srgbClr val="002060"/>
                </a:solidFill>
              </a:rPr>
              <a:t>‡ Due to rounding, numbers may not add up to 100% </a:t>
            </a:r>
          </a:p>
          <a:p>
            <a:r>
              <a:rPr lang="en-GB" sz="900" dirty="0">
                <a:solidFill>
                  <a:srgbClr val="002060"/>
                </a:solidFill>
              </a:rPr>
              <a:t>§ data are prior to initiation of a PDE-5 therapy (index year 2005-2008)</a:t>
            </a:r>
          </a:p>
        </p:txBody>
      </p:sp>
      <p:sp>
        <p:nvSpPr>
          <p:cNvPr id="265" name="Freeform 7"/>
          <p:cNvSpPr>
            <a:spLocks/>
          </p:cNvSpPr>
          <p:nvPr/>
        </p:nvSpPr>
        <p:spPr bwMode="auto">
          <a:xfrm flipH="1">
            <a:off x="543387" y="1722797"/>
            <a:ext cx="273152" cy="273629"/>
          </a:xfrm>
          <a:custGeom>
            <a:avLst/>
            <a:gdLst>
              <a:gd name="T0" fmla="*/ 2882 w 2882"/>
              <a:gd name="T1" fmla="*/ 971 h 2887"/>
              <a:gd name="T2" fmla="*/ 1910 w 2882"/>
              <a:gd name="T3" fmla="*/ 971 h 2887"/>
              <a:gd name="T4" fmla="*/ 1910 w 2882"/>
              <a:gd name="T5" fmla="*/ 0 h 2887"/>
              <a:gd name="T6" fmla="*/ 965 w 2882"/>
              <a:gd name="T7" fmla="*/ 0 h 2887"/>
              <a:gd name="T8" fmla="*/ 965 w 2882"/>
              <a:gd name="T9" fmla="*/ 971 h 2887"/>
              <a:gd name="T10" fmla="*/ 0 w 2882"/>
              <a:gd name="T11" fmla="*/ 971 h 2887"/>
              <a:gd name="T12" fmla="*/ 0 w 2882"/>
              <a:gd name="T13" fmla="*/ 1916 h 2887"/>
              <a:gd name="T14" fmla="*/ 965 w 2882"/>
              <a:gd name="T15" fmla="*/ 1916 h 2887"/>
              <a:gd name="T16" fmla="*/ 965 w 2882"/>
              <a:gd name="T17" fmla="*/ 2887 h 2887"/>
              <a:gd name="T18" fmla="*/ 1910 w 2882"/>
              <a:gd name="T19" fmla="*/ 2887 h 2887"/>
              <a:gd name="T20" fmla="*/ 1910 w 2882"/>
              <a:gd name="T21" fmla="*/ 1916 h 2887"/>
              <a:gd name="T22" fmla="*/ 2882 w 2882"/>
              <a:gd name="T23" fmla="*/ 1916 h 2887"/>
              <a:gd name="T24" fmla="*/ 2882 w 2882"/>
              <a:gd name="T25" fmla="*/ 971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2" h="2887">
                <a:moveTo>
                  <a:pt x="2882" y="971"/>
                </a:moveTo>
                <a:lnTo>
                  <a:pt x="1910" y="971"/>
                </a:lnTo>
                <a:lnTo>
                  <a:pt x="1910" y="0"/>
                </a:lnTo>
                <a:lnTo>
                  <a:pt x="965" y="0"/>
                </a:lnTo>
                <a:lnTo>
                  <a:pt x="965" y="971"/>
                </a:lnTo>
                <a:lnTo>
                  <a:pt x="0" y="971"/>
                </a:lnTo>
                <a:lnTo>
                  <a:pt x="0" y="1916"/>
                </a:lnTo>
                <a:lnTo>
                  <a:pt x="965" y="1916"/>
                </a:lnTo>
                <a:lnTo>
                  <a:pt x="965" y="2887"/>
                </a:lnTo>
                <a:lnTo>
                  <a:pt x="1910" y="2887"/>
                </a:lnTo>
                <a:lnTo>
                  <a:pt x="1910" y="1916"/>
                </a:lnTo>
                <a:lnTo>
                  <a:pt x="2882" y="1916"/>
                </a:lnTo>
                <a:lnTo>
                  <a:pt x="2882" y="97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GB" sz="3200" dirty="0"/>
          </a:p>
        </p:txBody>
      </p:sp>
      <p:grpSp>
        <p:nvGrpSpPr>
          <p:cNvPr id="295" name="Group 294"/>
          <p:cNvGrpSpPr/>
          <p:nvPr/>
        </p:nvGrpSpPr>
        <p:grpSpPr>
          <a:xfrm>
            <a:off x="442001" y="2356376"/>
            <a:ext cx="496095" cy="531359"/>
            <a:chOff x="4914691" y="375804"/>
            <a:chExt cx="4265613" cy="4568825"/>
          </a:xfrm>
          <a:solidFill>
            <a:schemeClr val="bg1"/>
          </a:solidFill>
        </p:grpSpPr>
        <p:sp>
          <p:nvSpPr>
            <p:cNvPr id="296" name="Oval 31"/>
            <p:cNvSpPr>
              <a:spLocks noChangeArrowheads="1"/>
            </p:cNvSpPr>
            <p:nvPr/>
          </p:nvSpPr>
          <p:spPr bwMode="auto">
            <a:xfrm>
              <a:off x="5116303" y="375804"/>
              <a:ext cx="914400" cy="912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297" name="Freeform 32"/>
            <p:cNvSpPr>
              <a:spLocks/>
            </p:cNvSpPr>
            <p:nvPr/>
          </p:nvSpPr>
          <p:spPr bwMode="auto">
            <a:xfrm>
              <a:off x="4914691" y="1401329"/>
              <a:ext cx="1311275" cy="3543300"/>
            </a:xfrm>
            <a:custGeom>
              <a:avLst/>
              <a:gdLst>
                <a:gd name="T0" fmla="*/ 167 w 188"/>
                <a:gd name="T1" fmla="*/ 0 h 508"/>
                <a:gd name="T2" fmla="*/ 21 w 188"/>
                <a:gd name="T3" fmla="*/ 0 h 508"/>
                <a:gd name="T4" fmla="*/ 0 w 188"/>
                <a:gd name="T5" fmla="*/ 21 h 508"/>
                <a:gd name="T6" fmla="*/ 0 w 188"/>
                <a:gd name="T7" fmla="*/ 268 h 508"/>
                <a:gd name="T8" fmla="*/ 35 w 188"/>
                <a:gd name="T9" fmla="*/ 312 h 508"/>
                <a:gd name="T10" fmla="*/ 35 w 188"/>
                <a:gd name="T11" fmla="*/ 508 h 508"/>
                <a:gd name="T12" fmla="*/ 153 w 188"/>
                <a:gd name="T13" fmla="*/ 508 h 508"/>
                <a:gd name="T14" fmla="*/ 153 w 188"/>
                <a:gd name="T15" fmla="*/ 312 h 508"/>
                <a:gd name="T16" fmla="*/ 188 w 188"/>
                <a:gd name="T17" fmla="*/ 268 h 508"/>
                <a:gd name="T18" fmla="*/ 188 w 188"/>
                <a:gd name="T19" fmla="*/ 21 h 508"/>
                <a:gd name="T20" fmla="*/ 167 w 188"/>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508">
                  <a:moveTo>
                    <a:pt x="167" y="0"/>
                  </a:moveTo>
                  <a:cubicBezTo>
                    <a:pt x="21" y="0"/>
                    <a:pt x="21" y="0"/>
                    <a:pt x="21" y="0"/>
                  </a:cubicBezTo>
                  <a:cubicBezTo>
                    <a:pt x="10" y="0"/>
                    <a:pt x="0" y="10"/>
                    <a:pt x="0" y="21"/>
                  </a:cubicBezTo>
                  <a:cubicBezTo>
                    <a:pt x="0" y="268"/>
                    <a:pt x="0" y="268"/>
                    <a:pt x="0" y="268"/>
                  </a:cubicBezTo>
                  <a:cubicBezTo>
                    <a:pt x="0" y="289"/>
                    <a:pt x="15" y="307"/>
                    <a:pt x="35" y="312"/>
                  </a:cubicBezTo>
                  <a:cubicBezTo>
                    <a:pt x="35" y="508"/>
                    <a:pt x="35" y="508"/>
                    <a:pt x="35" y="508"/>
                  </a:cubicBezTo>
                  <a:cubicBezTo>
                    <a:pt x="153" y="508"/>
                    <a:pt x="153" y="508"/>
                    <a:pt x="153" y="508"/>
                  </a:cubicBezTo>
                  <a:cubicBezTo>
                    <a:pt x="153" y="312"/>
                    <a:pt x="153" y="312"/>
                    <a:pt x="153" y="312"/>
                  </a:cubicBezTo>
                  <a:cubicBezTo>
                    <a:pt x="173" y="307"/>
                    <a:pt x="188" y="289"/>
                    <a:pt x="188" y="268"/>
                  </a:cubicBezTo>
                  <a:cubicBezTo>
                    <a:pt x="188" y="21"/>
                    <a:pt x="188" y="21"/>
                    <a:pt x="188" y="21"/>
                  </a:cubicBezTo>
                  <a:cubicBezTo>
                    <a:pt x="188" y="10"/>
                    <a:pt x="179" y="0"/>
                    <a:pt x="1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298" name="Oval 33"/>
            <p:cNvSpPr>
              <a:spLocks noChangeArrowheads="1"/>
            </p:cNvSpPr>
            <p:nvPr/>
          </p:nvSpPr>
          <p:spPr bwMode="auto">
            <a:xfrm>
              <a:off x="6594266" y="375804"/>
              <a:ext cx="912813" cy="912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299" name="Freeform 34"/>
            <p:cNvSpPr>
              <a:spLocks/>
            </p:cNvSpPr>
            <p:nvPr/>
          </p:nvSpPr>
          <p:spPr bwMode="auto">
            <a:xfrm>
              <a:off x="6392653" y="1401329"/>
              <a:ext cx="1309688" cy="3543300"/>
            </a:xfrm>
            <a:custGeom>
              <a:avLst/>
              <a:gdLst>
                <a:gd name="T0" fmla="*/ 167 w 188"/>
                <a:gd name="T1" fmla="*/ 0 h 508"/>
                <a:gd name="T2" fmla="*/ 21 w 188"/>
                <a:gd name="T3" fmla="*/ 0 h 508"/>
                <a:gd name="T4" fmla="*/ 0 w 188"/>
                <a:gd name="T5" fmla="*/ 21 h 508"/>
                <a:gd name="T6" fmla="*/ 0 w 188"/>
                <a:gd name="T7" fmla="*/ 268 h 508"/>
                <a:gd name="T8" fmla="*/ 35 w 188"/>
                <a:gd name="T9" fmla="*/ 312 h 508"/>
                <a:gd name="T10" fmla="*/ 35 w 188"/>
                <a:gd name="T11" fmla="*/ 508 h 508"/>
                <a:gd name="T12" fmla="*/ 153 w 188"/>
                <a:gd name="T13" fmla="*/ 508 h 508"/>
                <a:gd name="T14" fmla="*/ 153 w 188"/>
                <a:gd name="T15" fmla="*/ 312 h 508"/>
                <a:gd name="T16" fmla="*/ 188 w 188"/>
                <a:gd name="T17" fmla="*/ 268 h 508"/>
                <a:gd name="T18" fmla="*/ 188 w 188"/>
                <a:gd name="T19" fmla="*/ 21 h 508"/>
                <a:gd name="T20" fmla="*/ 167 w 188"/>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508">
                  <a:moveTo>
                    <a:pt x="167" y="0"/>
                  </a:moveTo>
                  <a:cubicBezTo>
                    <a:pt x="21" y="0"/>
                    <a:pt x="21" y="0"/>
                    <a:pt x="21" y="0"/>
                  </a:cubicBezTo>
                  <a:cubicBezTo>
                    <a:pt x="10" y="0"/>
                    <a:pt x="0" y="10"/>
                    <a:pt x="0" y="21"/>
                  </a:cubicBezTo>
                  <a:cubicBezTo>
                    <a:pt x="0" y="268"/>
                    <a:pt x="0" y="268"/>
                    <a:pt x="0" y="268"/>
                  </a:cubicBezTo>
                  <a:cubicBezTo>
                    <a:pt x="0" y="289"/>
                    <a:pt x="15" y="307"/>
                    <a:pt x="35" y="312"/>
                  </a:cubicBezTo>
                  <a:cubicBezTo>
                    <a:pt x="35" y="508"/>
                    <a:pt x="35" y="508"/>
                    <a:pt x="35" y="508"/>
                  </a:cubicBezTo>
                  <a:cubicBezTo>
                    <a:pt x="153" y="508"/>
                    <a:pt x="153" y="508"/>
                    <a:pt x="153" y="508"/>
                  </a:cubicBezTo>
                  <a:cubicBezTo>
                    <a:pt x="153" y="312"/>
                    <a:pt x="153" y="312"/>
                    <a:pt x="153" y="312"/>
                  </a:cubicBezTo>
                  <a:cubicBezTo>
                    <a:pt x="173" y="307"/>
                    <a:pt x="188" y="289"/>
                    <a:pt x="188" y="268"/>
                  </a:cubicBezTo>
                  <a:cubicBezTo>
                    <a:pt x="188" y="21"/>
                    <a:pt x="188" y="21"/>
                    <a:pt x="188" y="21"/>
                  </a:cubicBezTo>
                  <a:cubicBezTo>
                    <a:pt x="188" y="10"/>
                    <a:pt x="179" y="0"/>
                    <a:pt x="1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300" name="Oval 35"/>
            <p:cNvSpPr>
              <a:spLocks noChangeArrowheads="1"/>
            </p:cNvSpPr>
            <p:nvPr/>
          </p:nvSpPr>
          <p:spPr bwMode="auto">
            <a:xfrm>
              <a:off x="8072228" y="375804"/>
              <a:ext cx="912813" cy="912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301" name="Freeform 36"/>
            <p:cNvSpPr>
              <a:spLocks/>
            </p:cNvSpPr>
            <p:nvPr/>
          </p:nvSpPr>
          <p:spPr bwMode="auto">
            <a:xfrm>
              <a:off x="7870616" y="1401329"/>
              <a:ext cx="1309688" cy="3543300"/>
            </a:xfrm>
            <a:custGeom>
              <a:avLst/>
              <a:gdLst>
                <a:gd name="T0" fmla="*/ 167 w 188"/>
                <a:gd name="T1" fmla="*/ 0 h 508"/>
                <a:gd name="T2" fmla="*/ 21 w 188"/>
                <a:gd name="T3" fmla="*/ 0 h 508"/>
                <a:gd name="T4" fmla="*/ 0 w 188"/>
                <a:gd name="T5" fmla="*/ 21 h 508"/>
                <a:gd name="T6" fmla="*/ 0 w 188"/>
                <a:gd name="T7" fmla="*/ 268 h 508"/>
                <a:gd name="T8" fmla="*/ 35 w 188"/>
                <a:gd name="T9" fmla="*/ 312 h 508"/>
                <a:gd name="T10" fmla="*/ 35 w 188"/>
                <a:gd name="T11" fmla="*/ 508 h 508"/>
                <a:gd name="T12" fmla="*/ 153 w 188"/>
                <a:gd name="T13" fmla="*/ 508 h 508"/>
                <a:gd name="T14" fmla="*/ 153 w 188"/>
                <a:gd name="T15" fmla="*/ 312 h 508"/>
                <a:gd name="T16" fmla="*/ 188 w 188"/>
                <a:gd name="T17" fmla="*/ 268 h 508"/>
                <a:gd name="T18" fmla="*/ 188 w 188"/>
                <a:gd name="T19" fmla="*/ 21 h 508"/>
                <a:gd name="T20" fmla="*/ 167 w 188"/>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508">
                  <a:moveTo>
                    <a:pt x="167" y="0"/>
                  </a:moveTo>
                  <a:cubicBezTo>
                    <a:pt x="21" y="0"/>
                    <a:pt x="21" y="0"/>
                    <a:pt x="21" y="0"/>
                  </a:cubicBezTo>
                  <a:cubicBezTo>
                    <a:pt x="10" y="0"/>
                    <a:pt x="0" y="10"/>
                    <a:pt x="0" y="21"/>
                  </a:cubicBezTo>
                  <a:cubicBezTo>
                    <a:pt x="0" y="268"/>
                    <a:pt x="0" y="268"/>
                    <a:pt x="0" y="268"/>
                  </a:cubicBezTo>
                  <a:cubicBezTo>
                    <a:pt x="0" y="289"/>
                    <a:pt x="15" y="307"/>
                    <a:pt x="35" y="312"/>
                  </a:cubicBezTo>
                  <a:cubicBezTo>
                    <a:pt x="35" y="508"/>
                    <a:pt x="35" y="508"/>
                    <a:pt x="35" y="508"/>
                  </a:cubicBezTo>
                  <a:cubicBezTo>
                    <a:pt x="153" y="508"/>
                    <a:pt x="153" y="508"/>
                    <a:pt x="153" y="508"/>
                  </a:cubicBezTo>
                  <a:cubicBezTo>
                    <a:pt x="153" y="312"/>
                    <a:pt x="153" y="312"/>
                    <a:pt x="153" y="312"/>
                  </a:cubicBezTo>
                  <a:cubicBezTo>
                    <a:pt x="173" y="307"/>
                    <a:pt x="188" y="289"/>
                    <a:pt x="188" y="268"/>
                  </a:cubicBezTo>
                  <a:cubicBezTo>
                    <a:pt x="188" y="21"/>
                    <a:pt x="188" y="21"/>
                    <a:pt x="188" y="21"/>
                  </a:cubicBezTo>
                  <a:cubicBezTo>
                    <a:pt x="188" y="10"/>
                    <a:pt x="179" y="0"/>
                    <a:pt x="1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grpSp>
      <p:sp>
        <p:nvSpPr>
          <p:cNvPr id="302" name="Freeform 40"/>
          <p:cNvSpPr>
            <a:spLocks noEditPoints="1"/>
          </p:cNvSpPr>
          <p:nvPr/>
        </p:nvSpPr>
        <p:spPr bwMode="auto">
          <a:xfrm>
            <a:off x="417181" y="4066766"/>
            <a:ext cx="511093" cy="343371"/>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GB" sz="3200" dirty="0"/>
          </a:p>
        </p:txBody>
      </p:sp>
      <p:sp>
        <p:nvSpPr>
          <p:cNvPr id="266" name="TextBox 265"/>
          <p:cNvSpPr txBox="1"/>
          <p:nvPr/>
        </p:nvSpPr>
        <p:spPr>
          <a:xfrm>
            <a:off x="8282409" y="3192135"/>
            <a:ext cx="2598838" cy="523220"/>
          </a:xfrm>
          <a:prstGeom prst="rect">
            <a:avLst/>
          </a:prstGeom>
          <a:noFill/>
        </p:spPr>
        <p:txBody>
          <a:bodyPr wrap="square" rtlCol="0">
            <a:spAutoFit/>
          </a:bodyPr>
          <a:lstStyle/>
          <a:p>
            <a:pPr algn="ctr"/>
            <a:r>
              <a:rPr lang="en-GB" sz="1400" b="1" dirty="0">
                <a:solidFill>
                  <a:srgbClr val="002060"/>
                </a:solidFill>
              </a:rPr>
              <a:t>HEALTHCARE COSTS </a:t>
            </a:r>
            <a:r>
              <a:rPr lang="en-GB" sz="1400" dirty="0">
                <a:solidFill>
                  <a:srgbClr val="002060"/>
                </a:solidFill>
              </a:rPr>
              <a:t>IN PATIENTS WITH PAH (US)</a:t>
            </a:r>
            <a:r>
              <a:rPr lang="en-GB" sz="1400" baseline="30000" dirty="0">
                <a:solidFill>
                  <a:srgbClr val="002060"/>
                </a:solidFill>
              </a:rPr>
              <a:t>1‡§</a:t>
            </a:r>
            <a:r>
              <a:rPr lang="en-GB" sz="1400" dirty="0">
                <a:solidFill>
                  <a:srgbClr val="002060"/>
                </a:solidFill>
              </a:rPr>
              <a:t> </a:t>
            </a:r>
          </a:p>
        </p:txBody>
      </p:sp>
      <p:sp>
        <p:nvSpPr>
          <p:cNvPr id="59" name="TextBox 58"/>
          <p:cNvSpPr txBox="1"/>
          <p:nvPr/>
        </p:nvSpPr>
        <p:spPr>
          <a:xfrm>
            <a:off x="1948940" y="6341117"/>
            <a:ext cx="9796920" cy="52274"/>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solidFill>
                  <a:srgbClr val="002060"/>
                </a:solidFill>
              </a:rPr>
              <a:t>Abbreviations: </a:t>
            </a:r>
            <a:r>
              <a:rPr lang="en-GB" b="0" dirty="0">
                <a:solidFill>
                  <a:srgbClr val="002060"/>
                </a:solidFill>
              </a:rPr>
              <a:t>FC, functional class; PDE-5, phosphodiesterase 5; US, United States; USD, United States dollars.</a:t>
            </a:r>
          </a:p>
        </p:txBody>
      </p:sp>
      <p:sp>
        <p:nvSpPr>
          <p:cNvPr id="60" name="Freeform 59"/>
          <p:cNvSpPr>
            <a:spLocks noEditPoints="1"/>
          </p:cNvSpPr>
          <p:nvPr/>
        </p:nvSpPr>
        <p:spPr bwMode="auto">
          <a:xfrm>
            <a:off x="457095" y="3214789"/>
            <a:ext cx="431264" cy="431453"/>
          </a:xfrm>
          <a:custGeom>
            <a:avLst/>
            <a:gdLst>
              <a:gd name="T0" fmla="*/ 0 w 1398"/>
              <a:gd name="T1" fmla="*/ 1398 h 1398"/>
              <a:gd name="T2" fmla="*/ 1398 w 1398"/>
              <a:gd name="T3" fmla="*/ 0 h 1398"/>
              <a:gd name="T4" fmla="*/ 1220 w 1398"/>
              <a:gd name="T5" fmla="*/ 77 h 1398"/>
              <a:gd name="T6" fmla="*/ 1220 w 1398"/>
              <a:gd name="T7" fmla="*/ 260 h 1398"/>
              <a:gd name="T8" fmla="*/ 1220 w 1398"/>
              <a:gd name="T9" fmla="*/ 77 h 1398"/>
              <a:gd name="T10" fmla="*/ 274 w 1398"/>
              <a:gd name="T11" fmla="*/ 169 h 1398"/>
              <a:gd name="T12" fmla="*/ 91 w 1398"/>
              <a:gd name="T13" fmla="*/ 169 h 1398"/>
              <a:gd name="T14" fmla="*/ 1326 w 1398"/>
              <a:gd name="T15" fmla="*/ 1326 h 1398"/>
              <a:gd name="T16" fmla="*/ 72 w 1398"/>
              <a:gd name="T17" fmla="*/ 345 h 1398"/>
              <a:gd name="T18" fmla="*/ 1326 w 1398"/>
              <a:gd name="T19" fmla="*/ 1326 h 1398"/>
              <a:gd name="T20" fmla="*/ 958 w 1398"/>
              <a:gd name="T21" fmla="*/ 420 h 1398"/>
              <a:gd name="T22" fmla="*/ 730 w 1398"/>
              <a:gd name="T23" fmla="*/ 582 h 1398"/>
              <a:gd name="T24" fmla="*/ 1019 w 1398"/>
              <a:gd name="T25" fmla="*/ 420 h 1398"/>
              <a:gd name="T26" fmla="*/ 1247 w 1398"/>
              <a:gd name="T27" fmla="*/ 582 h 1398"/>
              <a:gd name="T28" fmla="*/ 1019 w 1398"/>
              <a:gd name="T29" fmla="*/ 420 h 1398"/>
              <a:gd name="T30" fmla="*/ 379 w 1398"/>
              <a:gd name="T31" fmla="*/ 644 h 1398"/>
              <a:gd name="T32" fmla="*/ 151 w 1398"/>
              <a:gd name="T33" fmla="*/ 805 h 1398"/>
              <a:gd name="T34" fmla="*/ 440 w 1398"/>
              <a:gd name="T35" fmla="*/ 644 h 1398"/>
              <a:gd name="T36" fmla="*/ 668 w 1398"/>
              <a:gd name="T37" fmla="*/ 805 h 1398"/>
              <a:gd name="T38" fmla="*/ 440 w 1398"/>
              <a:gd name="T39" fmla="*/ 644 h 1398"/>
              <a:gd name="T40" fmla="*/ 958 w 1398"/>
              <a:gd name="T41" fmla="*/ 644 h 1398"/>
              <a:gd name="T42" fmla="*/ 730 w 1398"/>
              <a:gd name="T43" fmla="*/ 805 h 1398"/>
              <a:gd name="T44" fmla="*/ 1019 w 1398"/>
              <a:gd name="T45" fmla="*/ 644 h 1398"/>
              <a:gd name="T46" fmla="*/ 1247 w 1398"/>
              <a:gd name="T47" fmla="*/ 805 h 1398"/>
              <a:gd name="T48" fmla="*/ 1019 w 1398"/>
              <a:gd name="T49" fmla="*/ 644 h 1398"/>
              <a:gd name="T50" fmla="*/ 379 w 1398"/>
              <a:gd name="T51" fmla="*/ 867 h 1398"/>
              <a:gd name="T52" fmla="*/ 151 w 1398"/>
              <a:gd name="T53" fmla="*/ 1029 h 1398"/>
              <a:gd name="T54" fmla="*/ 440 w 1398"/>
              <a:gd name="T55" fmla="*/ 867 h 1398"/>
              <a:gd name="T56" fmla="*/ 668 w 1398"/>
              <a:gd name="T57" fmla="*/ 1029 h 1398"/>
              <a:gd name="T58" fmla="*/ 440 w 1398"/>
              <a:gd name="T59" fmla="*/ 867 h 1398"/>
              <a:gd name="T60" fmla="*/ 958 w 1398"/>
              <a:gd name="T61" fmla="*/ 867 h 1398"/>
              <a:gd name="T62" fmla="*/ 730 w 1398"/>
              <a:gd name="T63" fmla="*/ 1029 h 1398"/>
              <a:gd name="T64" fmla="*/ 1019 w 1398"/>
              <a:gd name="T65" fmla="*/ 867 h 1398"/>
              <a:gd name="T66" fmla="*/ 1247 w 1398"/>
              <a:gd name="T67" fmla="*/ 1029 h 1398"/>
              <a:gd name="T68" fmla="*/ 1019 w 1398"/>
              <a:gd name="T69" fmla="*/ 867 h 1398"/>
              <a:gd name="T70" fmla="*/ 379 w 1398"/>
              <a:gd name="T71" fmla="*/ 1090 h 1398"/>
              <a:gd name="T72" fmla="*/ 151 w 1398"/>
              <a:gd name="T73" fmla="*/ 1252 h 1398"/>
              <a:gd name="T74" fmla="*/ 440 w 1398"/>
              <a:gd name="T75" fmla="*/ 1090 h 1398"/>
              <a:gd name="T76" fmla="*/ 668 w 1398"/>
              <a:gd name="T77" fmla="*/ 1252 h 1398"/>
              <a:gd name="T78" fmla="*/ 440 w 1398"/>
              <a:gd name="T79" fmla="*/ 109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8" h="1398">
                <a:moveTo>
                  <a:pt x="0" y="0"/>
                </a:moveTo>
                <a:cubicBezTo>
                  <a:pt x="0" y="1398"/>
                  <a:pt x="0" y="1398"/>
                  <a:pt x="0" y="1398"/>
                </a:cubicBezTo>
                <a:cubicBezTo>
                  <a:pt x="1398" y="1398"/>
                  <a:pt x="1398" y="1398"/>
                  <a:pt x="1398" y="1398"/>
                </a:cubicBezTo>
                <a:cubicBezTo>
                  <a:pt x="1398" y="0"/>
                  <a:pt x="1398" y="0"/>
                  <a:pt x="1398" y="0"/>
                </a:cubicBezTo>
                <a:lnTo>
                  <a:pt x="0" y="0"/>
                </a:lnTo>
                <a:close/>
                <a:moveTo>
                  <a:pt x="1220" y="77"/>
                </a:moveTo>
                <a:cubicBezTo>
                  <a:pt x="1270" y="77"/>
                  <a:pt x="1311" y="118"/>
                  <a:pt x="1311" y="169"/>
                </a:cubicBezTo>
                <a:cubicBezTo>
                  <a:pt x="1311" y="219"/>
                  <a:pt x="1270" y="260"/>
                  <a:pt x="1220" y="260"/>
                </a:cubicBezTo>
                <a:cubicBezTo>
                  <a:pt x="1169" y="260"/>
                  <a:pt x="1128" y="219"/>
                  <a:pt x="1128" y="169"/>
                </a:cubicBezTo>
                <a:cubicBezTo>
                  <a:pt x="1128" y="118"/>
                  <a:pt x="1169" y="77"/>
                  <a:pt x="1220" y="77"/>
                </a:cubicBezTo>
                <a:close/>
                <a:moveTo>
                  <a:pt x="183" y="77"/>
                </a:moveTo>
                <a:cubicBezTo>
                  <a:pt x="233" y="77"/>
                  <a:pt x="274" y="118"/>
                  <a:pt x="274" y="169"/>
                </a:cubicBezTo>
                <a:cubicBezTo>
                  <a:pt x="274" y="219"/>
                  <a:pt x="233" y="260"/>
                  <a:pt x="183" y="260"/>
                </a:cubicBezTo>
                <a:cubicBezTo>
                  <a:pt x="132" y="260"/>
                  <a:pt x="91" y="219"/>
                  <a:pt x="91" y="169"/>
                </a:cubicBezTo>
                <a:cubicBezTo>
                  <a:pt x="91" y="118"/>
                  <a:pt x="132" y="77"/>
                  <a:pt x="183" y="77"/>
                </a:cubicBezTo>
                <a:close/>
                <a:moveTo>
                  <a:pt x="1326" y="1326"/>
                </a:moveTo>
                <a:cubicBezTo>
                  <a:pt x="72" y="1326"/>
                  <a:pt x="72" y="1326"/>
                  <a:pt x="72" y="1326"/>
                </a:cubicBezTo>
                <a:cubicBezTo>
                  <a:pt x="72" y="345"/>
                  <a:pt x="72" y="345"/>
                  <a:pt x="72" y="345"/>
                </a:cubicBezTo>
                <a:cubicBezTo>
                  <a:pt x="1326" y="345"/>
                  <a:pt x="1326" y="345"/>
                  <a:pt x="1326" y="345"/>
                </a:cubicBezTo>
                <a:lnTo>
                  <a:pt x="1326" y="1326"/>
                </a:lnTo>
                <a:close/>
                <a:moveTo>
                  <a:pt x="730" y="420"/>
                </a:moveTo>
                <a:cubicBezTo>
                  <a:pt x="958" y="420"/>
                  <a:pt x="958" y="420"/>
                  <a:pt x="958" y="420"/>
                </a:cubicBezTo>
                <a:cubicBezTo>
                  <a:pt x="958" y="582"/>
                  <a:pt x="958" y="582"/>
                  <a:pt x="958" y="582"/>
                </a:cubicBezTo>
                <a:cubicBezTo>
                  <a:pt x="730" y="582"/>
                  <a:pt x="730" y="582"/>
                  <a:pt x="730" y="582"/>
                </a:cubicBezTo>
                <a:lnTo>
                  <a:pt x="730" y="420"/>
                </a:lnTo>
                <a:close/>
                <a:moveTo>
                  <a:pt x="1019" y="420"/>
                </a:moveTo>
                <a:cubicBezTo>
                  <a:pt x="1247" y="420"/>
                  <a:pt x="1247" y="420"/>
                  <a:pt x="1247" y="420"/>
                </a:cubicBezTo>
                <a:cubicBezTo>
                  <a:pt x="1247" y="582"/>
                  <a:pt x="1247" y="582"/>
                  <a:pt x="1247" y="582"/>
                </a:cubicBezTo>
                <a:cubicBezTo>
                  <a:pt x="1019" y="582"/>
                  <a:pt x="1019" y="582"/>
                  <a:pt x="1019" y="582"/>
                </a:cubicBezTo>
                <a:lnTo>
                  <a:pt x="1019" y="420"/>
                </a:lnTo>
                <a:close/>
                <a:moveTo>
                  <a:pt x="151" y="644"/>
                </a:moveTo>
                <a:cubicBezTo>
                  <a:pt x="379" y="644"/>
                  <a:pt x="379" y="644"/>
                  <a:pt x="379" y="644"/>
                </a:cubicBezTo>
                <a:cubicBezTo>
                  <a:pt x="379" y="805"/>
                  <a:pt x="379" y="805"/>
                  <a:pt x="379" y="805"/>
                </a:cubicBezTo>
                <a:cubicBezTo>
                  <a:pt x="151" y="805"/>
                  <a:pt x="151" y="805"/>
                  <a:pt x="151" y="805"/>
                </a:cubicBezTo>
                <a:lnTo>
                  <a:pt x="151" y="644"/>
                </a:lnTo>
                <a:close/>
                <a:moveTo>
                  <a:pt x="440" y="644"/>
                </a:moveTo>
                <a:cubicBezTo>
                  <a:pt x="668" y="644"/>
                  <a:pt x="668" y="644"/>
                  <a:pt x="668" y="644"/>
                </a:cubicBezTo>
                <a:cubicBezTo>
                  <a:pt x="668" y="805"/>
                  <a:pt x="668" y="805"/>
                  <a:pt x="668" y="805"/>
                </a:cubicBezTo>
                <a:cubicBezTo>
                  <a:pt x="440" y="805"/>
                  <a:pt x="440" y="805"/>
                  <a:pt x="440" y="805"/>
                </a:cubicBezTo>
                <a:lnTo>
                  <a:pt x="440" y="644"/>
                </a:lnTo>
                <a:close/>
                <a:moveTo>
                  <a:pt x="730" y="644"/>
                </a:moveTo>
                <a:cubicBezTo>
                  <a:pt x="958" y="644"/>
                  <a:pt x="958" y="644"/>
                  <a:pt x="958" y="644"/>
                </a:cubicBezTo>
                <a:cubicBezTo>
                  <a:pt x="958" y="805"/>
                  <a:pt x="958" y="805"/>
                  <a:pt x="958" y="805"/>
                </a:cubicBezTo>
                <a:cubicBezTo>
                  <a:pt x="730" y="805"/>
                  <a:pt x="730" y="805"/>
                  <a:pt x="730" y="805"/>
                </a:cubicBezTo>
                <a:lnTo>
                  <a:pt x="730" y="644"/>
                </a:lnTo>
                <a:close/>
                <a:moveTo>
                  <a:pt x="1019" y="644"/>
                </a:moveTo>
                <a:cubicBezTo>
                  <a:pt x="1247" y="644"/>
                  <a:pt x="1247" y="644"/>
                  <a:pt x="1247" y="644"/>
                </a:cubicBezTo>
                <a:cubicBezTo>
                  <a:pt x="1247" y="805"/>
                  <a:pt x="1247" y="805"/>
                  <a:pt x="1247" y="805"/>
                </a:cubicBezTo>
                <a:cubicBezTo>
                  <a:pt x="1019" y="805"/>
                  <a:pt x="1019" y="805"/>
                  <a:pt x="1019" y="805"/>
                </a:cubicBezTo>
                <a:lnTo>
                  <a:pt x="1019" y="644"/>
                </a:lnTo>
                <a:close/>
                <a:moveTo>
                  <a:pt x="151" y="867"/>
                </a:moveTo>
                <a:cubicBezTo>
                  <a:pt x="379" y="867"/>
                  <a:pt x="379" y="867"/>
                  <a:pt x="379" y="867"/>
                </a:cubicBezTo>
                <a:cubicBezTo>
                  <a:pt x="379" y="1029"/>
                  <a:pt x="379" y="1029"/>
                  <a:pt x="379" y="1029"/>
                </a:cubicBezTo>
                <a:cubicBezTo>
                  <a:pt x="151" y="1029"/>
                  <a:pt x="151" y="1029"/>
                  <a:pt x="151" y="1029"/>
                </a:cubicBezTo>
                <a:lnTo>
                  <a:pt x="151" y="867"/>
                </a:lnTo>
                <a:close/>
                <a:moveTo>
                  <a:pt x="440" y="867"/>
                </a:moveTo>
                <a:cubicBezTo>
                  <a:pt x="668" y="867"/>
                  <a:pt x="668" y="867"/>
                  <a:pt x="668" y="867"/>
                </a:cubicBezTo>
                <a:cubicBezTo>
                  <a:pt x="668" y="1029"/>
                  <a:pt x="668" y="1029"/>
                  <a:pt x="668" y="1029"/>
                </a:cubicBezTo>
                <a:cubicBezTo>
                  <a:pt x="440" y="1029"/>
                  <a:pt x="440" y="1029"/>
                  <a:pt x="440" y="1029"/>
                </a:cubicBezTo>
                <a:lnTo>
                  <a:pt x="440" y="867"/>
                </a:lnTo>
                <a:close/>
                <a:moveTo>
                  <a:pt x="730" y="867"/>
                </a:moveTo>
                <a:cubicBezTo>
                  <a:pt x="958" y="867"/>
                  <a:pt x="958" y="867"/>
                  <a:pt x="958" y="867"/>
                </a:cubicBezTo>
                <a:cubicBezTo>
                  <a:pt x="958" y="1029"/>
                  <a:pt x="958" y="1029"/>
                  <a:pt x="958" y="1029"/>
                </a:cubicBezTo>
                <a:cubicBezTo>
                  <a:pt x="730" y="1029"/>
                  <a:pt x="730" y="1029"/>
                  <a:pt x="730" y="1029"/>
                </a:cubicBezTo>
                <a:lnTo>
                  <a:pt x="730" y="867"/>
                </a:lnTo>
                <a:close/>
                <a:moveTo>
                  <a:pt x="1019" y="867"/>
                </a:moveTo>
                <a:cubicBezTo>
                  <a:pt x="1247" y="867"/>
                  <a:pt x="1247" y="867"/>
                  <a:pt x="1247" y="867"/>
                </a:cubicBezTo>
                <a:cubicBezTo>
                  <a:pt x="1247" y="1029"/>
                  <a:pt x="1247" y="1029"/>
                  <a:pt x="1247" y="1029"/>
                </a:cubicBezTo>
                <a:cubicBezTo>
                  <a:pt x="1019" y="1029"/>
                  <a:pt x="1019" y="1029"/>
                  <a:pt x="1019" y="1029"/>
                </a:cubicBezTo>
                <a:lnTo>
                  <a:pt x="1019" y="867"/>
                </a:lnTo>
                <a:close/>
                <a:moveTo>
                  <a:pt x="151" y="1090"/>
                </a:moveTo>
                <a:cubicBezTo>
                  <a:pt x="379" y="1090"/>
                  <a:pt x="379" y="1090"/>
                  <a:pt x="379" y="1090"/>
                </a:cubicBezTo>
                <a:cubicBezTo>
                  <a:pt x="379" y="1252"/>
                  <a:pt x="379" y="1252"/>
                  <a:pt x="379" y="1252"/>
                </a:cubicBezTo>
                <a:cubicBezTo>
                  <a:pt x="151" y="1252"/>
                  <a:pt x="151" y="1252"/>
                  <a:pt x="151" y="1252"/>
                </a:cubicBezTo>
                <a:lnTo>
                  <a:pt x="151" y="1090"/>
                </a:lnTo>
                <a:close/>
                <a:moveTo>
                  <a:pt x="440" y="1090"/>
                </a:moveTo>
                <a:cubicBezTo>
                  <a:pt x="668" y="1090"/>
                  <a:pt x="668" y="1090"/>
                  <a:pt x="668" y="1090"/>
                </a:cubicBezTo>
                <a:cubicBezTo>
                  <a:pt x="668" y="1252"/>
                  <a:pt x="668" y="1252"/>
                  <a:pt x="668" y="1252"/>
                </a:cubicBezTo>
                <a:cubicBezTo>
                  <a:pt x="440" y="1252"/>
                  <a:pt x="440" y="1252"/>
                  <a:pt x="440" y="1252"/>
                </a:cubicBezTo>
                <a:lnTo>
                  <a:pt x="440" y="10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1" name="Freeform 60"/>
          <p:cNvSpPr>
            <a:spLocks noEditPoints="1"/>
          </p:cNvSpPr>
          <p:nvPr/>
        </p:nvSpPr>
        <p:spPr bwMode="auto">
          <a:xfrm>
            <a:off x="398060" y="4815690"/>
            <a:ext cx="583975" cy="462298"/>
          </a:xfrm>
          <a:custGeom>
            <a:avLst/>
            <a:gdLst>
              <a:gd name="T0" fmla="*/ 2006 w 3086"/>
              <a:gd name="T1" fmla="*/ 841 h 2443"/>
              <a:gd name="T2" fmla="*/ 1668 w 3086"/>
              <a:gd name="T3" fmla="*/ 841 h 2443"/>
              <a:gd name="T4" fmla="*/ 1668 w 3086"/>
              <a:gd name="T5" fmla="*/ 1179 h 2443"/>
              <a:gd name="T6" fmla="*/ 1417 w 3086"/>
              <a:gd name="T7" fmla="*/ 1179 h 2443"/>
              <a:gd name="T8" fmla="*/ 1417 w 3086"/>
              <a:gd name="T9" fmla="*/ 841 h 2443"/>
              <a:gd name="T10" fmla="*/ 1080 w 3086"/>
              <a:gd name="T11" fmla="*/ 841 h 2443"/>
              <a:gd name="T12" fmla="*/ 1080 w 3086"/>
              <a:gd name="T13" fmla="*/ 590 h 2443"/>
              <a:gd name="T14" fmla="*/ 1417 w 3086"/>
              <a:gd name="T15" fmla="*/ 590 h 2443"/>
              <a:gd name="T16" fmla="*/ 1417 w 3086"/>
              <a:gd name="T17" fmla="*/ 252 h 2443"/>
              <a:gd name="T18" fmla="*/ 1668 w 3086"/>
              <a:gd name="T19" fmla="*/ 252 h 2443"/>
              <a:gd name="T20" fmla="*/ 1668 w 3086"/>
              <a:gd name="T21" fmla="*/ 590 h 2443"/>
              <a:gd name="T22" fmla="*/ 2006 w 3086"/>
              <a:gd name="T23" fmla="*/ 590 h 2443"/>
              <a:gd name="T24" fmla="*/ 2006 w 3086"/>
              <a:gd name="T25" fmla="*/ 841 h 2443"/>
              <a:gd name="T26" fmla="*/ 3086 w 3086"/>
              <a:gd name="T27" fmla="*/ 509 h 2443"/>
              <a:gd name="T28" fmla="*/ 3086 w 3086"/>
              <a:gd name="T29" fmla="*/ 2297 h 2443"/>
              <a:gd name="T30" fmla="*/ 2392 w 3086"/>
              <a:gd name="T31" fmla="*/ 2297 h 2443"/>
              <a:gd name="T32" fmla="*/ 2392 w 3086"/>
              <a:gd name="T33" fmla="*/ 2443 h 2443"/>
              <a:gd name="T34" fmla="*/ 694 w 3086"/>
              <a:gd name="T35" fmla="*/ 2443 h 2443"/>
              <a:gd name="T36" fmla="*/ 694 w 3086"/>
              <a:gd name="T37" fmla="*/ 2297 h 2443"/>
              <a:gd name="T38" fmla="*/ 0 w 3086"/>
              <a:gd name="T39" fmla="*/ 2297 h 2443"/>
              <a:gd name="T40" fmla="*/ 0 w 3086"/>
              <a:gd name="T41" fmla="*/ 509 h 2443"/>
              <a:gd name="T42" fmla="*/ 694 w 3086"/>
              <a:gd name="T43" fmla="*/ 509 h 2443"/>
              <a:gd name="T44" fmla="*/ 694 w 3086"/>
              <a:gd name="T45" fmla="*/ 0 h 2443"/>
              <a:gd name="T46" fmla="*/ 2392 w 3086"/>
              <a:gd name="T47" fmla="*/ 0 h 2443"/>
              <a:gd name="T48" fmla="*/ 2392 w 3086"/>
              <a:gd name="T49" fmla="*/ 509 h 2443"/>
              <a:gd name="T50" fmla="*/ 3086 w 3086"/>
              <a:gd name="T51" fmla="*/ 509 h 2443"/>
              <a:gd name="T52" fmla="*/ 694 w 3086"/>
              <a:gd name="T53" fmla="*/ 626 h 2443"/>
              <a:gd name="T54" fmla="*/ 117 w 3086"/>
              <a:gd name="T55" fmla="*/ 626 h 2443"/>
              <a:gd name="T56" fmla="*/ 117 w 3086"/>
              <a:gd name="T57" fmla="*/ 2177 h 2443"/>
              <a:gd name="T58" fmla="*/ 694 w 3086"/>
              <a:gd name="T59" fmla="*/ 2177 h 2443"/>
              <a:gd name="T60" fmla="*/ 694 w 3086"/>
              <a:gd name="T61" fmla="*/ 626 h 2443"/>
              <a:gd name="T62" fmla="*/ 2275 w 3086"/>
              <a:gd name="T63" fmla="*/ 119 h 2443"/>
              <a:gd name="T64" fmla="*/ 811 w 3086"/>
              <a:gd name="T65" fmla="*/ 119 h 2443"/>
              <a:gd name="T66" fmla="*/ 811 w 3086"/>
              <a:gd name="T67" fmla="*/ 509 h 2443"/>
              <a:gd name="T68" fmla="*/ 811 w 3086"/>
              <a:gd name="T69" fmla="*/ 626 h 2443"/>
              <a:gd name="T70" fmla="*/ 811 w 3086"/>
              <a:gd name="T71" fmla="*/ 2177 h 2443"/>
              <a:gd name="T72" fmla="*/ 811 w 3086"/>
              <a:gd name="T73" fmla="*/ 2297 h 2443"/>
              <a:gd name="T74" fmla="*/ 811 w 3086"/>
              <a:gd name="T75" fmla="*/ 2326 h 2443"/>
              <a:gd name="T76" fmla="*/ 1100 w 3086"/>
              <a:gd name="T77" fmla="*/ 2326 h 2443"/>
              <a:gd name="T78" fmla="*/ 1100 w 3086"/>
              <a:gd name="T79" fmla="*/ 1854 h 2443"/>
              <a:gd name="T80" fmla="*/ 1986 w 3086"/>
              <a:gd name="T81" fmla="*/ 1854 h 2443"/>
              <a:gd name="T82" fmla="*/ 1986 w 3086"/>
              <a:gd name="T83" fmla="*/ 2326 h 2443"/>
              <a:gd name="T84" fmla="*/ 2275 w 3086"/>
              <a:gd name="T85" fmla="*/ 2326 h 2443"/>
              <a:gd name="T86" fmla="*/ 2275 w 3086"/>
              <a:gd name="T87" fmla="*/ 2297 h 2443"/>
              <a:gd name="T88" fmla="*/ 2275 w 3086"/>
              <a:gd name="T89" fmla="*/ 2177 h 2443"/>
              <a:gd name="T90" fmla="*/ 2275 w 3086"/>
              <a:gd name="T91" fmla="*/ 626 h 2443"/>
              <a:gd name="T92" fmla="*/ 2275 w 3086"/>
              <a:gd name="T93" fmla="*/ 509 h 2443"/>
              <a:gd name="T94" fmla="*/ 2275 w 3086"/>
              <a:gd name="T95" fmla="*/ 119 h 2443"/>
              <a:gd name="T96" fmla="*/ 2969 w 3086"/>
              <a:gd name="T97" fmla="*/ 626 h 2443"/>
              <a:gd name="T98" fmla="*/ 2392 w 3086"/>
              <a:gd name="T99" fmla="*/ 626 h 2443"/>
              <a:gd name="T100" fmla="*/ 2392 w 3086"/>
              <a:gd name="T101" fmla="*/ 2177 h 2443"/>
              <a:gd name="T102" fmla="*/ 2969 w 3086"/>
              <a:gd name="T103" fmla="*/ 2177 h 2443"/>
              <a:gd name="T104" fmla="*/ 2969 w 3086"/>
              <a:gd name="T105" fmla="*/ 62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6" h="2443">
                <a:moveTo>
                  <a:pt x="2006" y="841"/>
                </a:moveTo>
                <a:lnTo>
                  <a:pt x="1668" y="841"/>
                </a:lnTo>
                <a:lnTo>
                  <a:pt x="1668" y="1179"/>
                </a:lnTo>
                <a:lnTo>
                  <a:pt x="1417" y="1179"/>
                </a:lnTo>
                <a:lnTo>
                  <a:pt x="1417" y="841"/>
                </a:lnTo>
                <a:lnTo>
                  <a:pt x="1080" y="841"/>
                </a:lnTo>
                <a:lnTo>
                  <a:pt x="1080" y="590"/>
                </a:lnTo>
                <a:lnTo>
                  <a:pt x="1417" y="590"/>
                </a:lnTo>
                <a:lnTo>
                  <a:pt x="1417" y="252"/>
                </a:lnTo>
                <a:lnTo>
                  <a:pt x="1668" y="252"/>
                </a:lnTo>
                <a:lnTo>
                  <a:pt x="1668" y="590"/>
                </a:lnTo>
                <a:lnTo>
                  <a:pt x="2006" y="590"/>
                </a:lnTo>
                <a:lnTo>
                  <a:pt x="2006" y="841"/>
                </a:lnTo>
                <a:close/>
                <a:moveTo>
                  <a:pt x="3086" y="509"/>
                </a:moveTo>
                <a:lnTo>
                  <a:pt x="3086" y="2297"/>
                </a:lnTo>
                <a:lnTo>
                  <a:pt x="2392" y="2297"/>
                </a:lnTo>
                <a:lnTo>
                  <a:pt x="2392" y="2443"/>
                </a:lnTo>
                <a:lnTo>
                  <a:pt x="694" y="2443"/>
                </a:lnTo>
                <a:lnTo>
                  <a:pt x="694" y="2297"/>
                </a:lnTo>
                <a:lnTo>
                  <a:pt x="0" y="2297"/>
                </a:lnTo>
                <a:lnTo>
                  <a:pt x="0" y="509"/>
                </a:lnTo>
                <a:lnTo>
                  <a:pt x="694" y="509"/>
                </a:lnTo>
                <a:lnTo>
                  <a:pt x="694" y="0"/>
                </a:lnTo>
                <a:lnTo>
                  <a:pt x="2392" y="0"/>
                </a:lnTo>
                <a:lnTo>
                  <a:pt x="2392" y="509"/>
                </a:lnTo>
                <a:lnTo>
                  <a:pt x="3086" y="509"/>
                </a:lnTo>
                <a:close/>
                <a:moveTo>
                  <a:pt x="694" y="626"/>
                </a:moveTo>
                <a:lnTo>
                  <a:pt x="117" y="626"/>
                </a:lnTo>
                <a:lnTo>
                  <a:pt x="117" y="2177"/>
                </a:lnTo>
                <a:lnTo>
                  <a:pt x="694" y="2177"/>
                </a:lnTo>
                <a:lnTo>
                  <a:pt x="694" y="626"/>
                </a:lnTo>
                <a:close/>
                <a:moveTo>
                  <a:pt x="2275" y="119"/>
                </a:moveTo>
                <a:lnTo>
                  <a:pt x="811" y="119"/>
                </a:lnTo>
                <a:lnTo>
                  <a:pt x="811" y="509"/>
                </a:lnTo>
                <a:lnTo>
                  <a:pt x="811" y="626"/>
                </a:lnTo>
                <a:lnTo>
                  <a:pt x="811" y="2177"/>
                </a:lnTo>
                <a:lnTo>
                  <a:pt x="811" y="2297"/>
                </a:lnTo>
                <a:lnTo>
                  <a:pt x="811" y="2326"/>
                </a:lnTo>
                <a:lnTo>
                  <a:pt x="1100" y="2326"/>
                </a:lnTo>
                <a:lnTo>
                  <a:pt x="1100" y="1854"/>
                </a:lnTo>
                <a:lnTo>
                  <a:pt x="1986" y="1854"/>
                </a:lnTo>
                <a:lnTo>
                  <a:pt x="1986" y="2326"/>
                </a:lnTo>
                <a:lnTo>
                  <a:pt x="2275" y="2326"/>
                </a:lnTo>
                <a:lnTo>
                  <a:pt x="2275" y="2297"/>
                </a:lnTo>
                <a:lnTo>
                  <a:pt x="2275" y="2177"/>
                </a:lnTo>
                <a:lnTo>
                  <a:pt x="2275" y="626"/>
                </a:lnTo>
                <a:lnTo>
                  <a:pt x="2275" y="509"/>
                </a:lnTo>
                <a:lnTo>
                  <a:pt x="2275" y="119"/>
                </a:lnTo>
                <a:close/>
                <a:moveTo>
                  <a:pt x="2969" y="626"/>
                </a:moveTo>
                <a:lnTo>
                  <a:pt x="2392" y="626"/>
                </a:lnTo>
                <a:lnTo>
                  <a:pt x="2392" y="2177"/>
                </a:lnTo>
                <a:lnTo>
                  <a:pt x="2969" y="2177"/>
                </a:lnTo>
                <a:lnTo>
                  <a:pt x="296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 name="Freeform 89">
            <a:extLst>
              <a:ext uri="{FF2B5EF4-FFF2-40B4-BE49-F238E27FC236}">
                <a16:creationId xmlns:a16="http://schemas.microsoft.com/office/drawing/2014/main" id="{72A209A4-4324-4D49-A315-E370C2C94418}"/>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graphicFrame>
        <p:nvGraphicFramePr>
          <p:cNvPr id="12" name="Chart 11">
            <a:extLst>
              <a:ext uri="{FF2B5EF4-FFF2-40B4-BE49-F238E27FC236}">
                <a16:creationId xmlns:a16="http://schemas.microsoft.com/office/drawing/2014/main" id="{BE0D444E-3C32-47D7-AA90-4E94F62363C3}"/>
              </a:ext>
            </a:extLst>
          </p:cNvPr>
          <p:cNvGraphicFramePr/>
          <p:nvPr>
            <p:extLst>
              <p:ext uri="{D42A27DB-BD31-4B8C-83A1-F6EECF244321}">
                <p14:modId xmlns:p14="http://schemas.microsoft.com/office/powerpoint/2010/main" val="828253613"/>
              </p:ext>
            </p:extLst>
          </p:nvPr>
        </p:nvGraphicFramePr>
        <p:xfrm>
          <a:off x="5616287" y="1557278"/>
          <a:ext cx="6361978" cy="4088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978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Freeform 12">
            <a:extLst>
              <a:ext uri="{FF2B5EF4-FFF2-40B4-BE49-F238E27FC236}">
                <a16:creationId xmlns:a16="http://schemas.microsoft.com/office/drawing/2014/main" id="{EE0B72D7-A4C9-4B92-B974-8FADD0DB4875}"/>
              </a:ext>
            </a:extLst>
          </p:cNvPr>
          <p:cNvSpPr>
            <a:spLocks/>
          </p:cNvSpPr>
          <p:nvPr/>
        </p:nvSpPr>
        <p:spPr bwMode="auto">
          <a:xfrm flipV="1">
            <a:off x="0" y="1550577"/>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graphicFrame>
        <p:nvGraphicFramePr>
          <p:cNvPr id="89" name="Chart 88"/>
          <p:cNvGraphicFramePr/>
          <p:nvPr>
            <p:extLst>
              <p:ext uri="{D42A27DB-BD31-4B8C-83A1-F6EECF244321}">
                <p14:modId xmlns:p14="http://schemas.microsoft.com/office/powerpoint/2010/main" val="1224995830"/>
              </p:ext>
            </p:extLst>
          </p:nvPr>
        </p:nvGraphicFramePr>
        <p:xfrm>
          <a:off x="848081" y="2722737"/>
          <a:ext cx="4166962" cy="2469981"/>
        </p:xfrm>
        <a:graphic>
          <a:graphicData uri="http://schemas.openxmlformats.org/drawingml/2006/chart">
            <c:chart xmlns:c="http://schemas.openxmlformats.org/drawingml/2006/chart" xmlns:r="http://schemas.openxmlformats.org/officeDocument/2006/relationships" r:id="rId3"/>
          </a:graphicData>
        </a:graphic>
      </p:graphicFrame>
      <p:sp>
        <p:nvSpPr>
          <p:cNvPr id="61" name="Freeform 80">
            <a:extLst>
              <a:ext uri="{FF2B5EF4-FFF2-40B4-BE49-F238E27FC236}">
                <a16:creationId xmlns:a16="http://schemas.microsoft.com/office/drawing/2014/main" id="{3247194F-30CC-4407-A6A1-9B784B9FBB05}"/>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Hospitalisation is a significant cost factor</a:t>
            </a:r>
            <a:r>
              <a:rPr lang="en-GB" sz="1400" baseline="30000" dirty="0">
                <a:solidFill>
                  <a:schemeClr val="bg1"/>
                </a:solidFill>
              </a:rPr>
              <a:t>1</a:t>
            </a:r>
            <a:endParaRPr lang="en-GB" sz="1400" b="1" baseline="30000" dirty="0">
              <a:solidFill>
                <a:schemeClr val="bg1"/>
              </a:solidFill>
            </a:endParaRPr>
          </a:p>
        </p:txBody>
      </p:sp>
      <p:sp>
        <p:nvSpPr>
          <p:cNvPr id="3" name="Text Placeholder 2"/>
          <p:cNvSpPr>
            <a:spLocks noGrp="1"/>
          </p:cNvSpPr>
          <p:nvPr>
            <p:ph type="body" sz="quarter" idx="16"/>
          </p:nvPr>
        </p:nvSpPr>
        <p:spPr>
          <a:xfrm>
            <a:off x="1948940" y="6369905"/>
            <a:ext cx="7164000" cy="357943"/>
          </a:xfrm>
        </p:spPr>
        <p:txBody>
          <a:bodyPr/>
          <a:lstStyle/>
          <a:p>
            <a:r>
              <a:rPr lang="en-GB" b="1" dirty="0">
                <a:solidFill>
                  <a:srgbClr val="002060"/>
                </a:solidFill>
              </a:rPr>
              <a:t>Abbreviations</a:t>
            </a:r>
            <a:r>
              <a:rPr lang="en-GB" dirty="0">
                <a:solidFill>
                  <a:srgbClr val="002060"/>
                </a:solidFill>
              </a:rPr>
              <a:t>: PMSI, programme de </a:t>
            </a:r>
            <a:r>
              <a:rPr lang="en-GB" dirty="0" err="1">
                <a:solidFill>
                  <a:srgbClr val="002060"/>
                </a:solidFill>
              </a:rPr>
              <a:t>médicalisation</a:t>
            </a:r>
            <a:r>
              <a:rPr lang="en-GB" dirty="0">
                <a:solidFill>
                  <a:srgbClr val="002060"/>
                </a:solidFill>
              </a:rPr>
              <a:t> des </a:t>
            </a:r>
            <a:r>
              <a:rPr lang="en-GB" dirty="0" err="1">
                <a:solidFill>
                  <a:srgbClr val="002060"/>
                </a:solidFill>
              </a:rPr>
              <a:t>systémes</a:t>
            </a:r>
            <a:r>
              <a:rPr lang="en-GB" dirty="0">
                <a:solidFill>
                  <a:srgbClr val="002060"/>
                </a:solidFill>
              </a:rPr>
              <a:t> </a:t>
            </a:r>
            <a:r>
              <a:rPr lang="en-GB" dirty="0" err="1">
                <a:solidFill>
                  <a:srgbClr val="002060"/>
                </a:solidFill>
              </a:rPr>
              <a:t>d'information</a:t>
            </a:r>
            <a:r>
              <a:rPr lang="en-GB" dirty="0">
                <a:solidFill>
                  <a:srgbClr val="002060"/>
                </a:solidFill>
              </a:rPr>
              <a:t>.</a:t>
            </a:r>
          </a:p>
          <a:p>
            <a:r>
              <a:rPr lang="en-GB" b="1" dirty="0">
                <a:solidFill>
                  <a:srgbClr val="002060"/>
                </a:solidFill>
              </a:rPr>
              <a:t>References</a:t>
            </a:r>
            <a:r>
              <a:rPr lang="en-GB" dirty="0">
                <a:solidFill>
                  <a:srgbClr val="002060"/>
                </a:solidFill>
              </a:rPr>
              <a:t>: </a:t>
            </a:r>
            <a:r>
              <a:rPr lang="en-GB" b="1" dirty="0">
                <a:solidFill>
                  <a:srgbClr val="002060"/>
                </a:solidFill>
              </a:rPr>
              <a:t>1. </a:t>
            </a:r>
            <a:r>
              <a:rPr lang="en-GB" dirty="0">
                <a:solidFill>
                  <a:srgbClr val="002060"/>
                </a:solidFill>
              </a:rPr>
              <a:t>IQVIA database study. Pulmonary arterial hypertension burden of illness. 2018. Data on file. </a:t>
            </a:r>
          </a:p>
        </p:txBody>
      </p:sp>
      <p:sp>
        <p:nvSpPr>
          <p:cNvPr id="38" name="Round Same Side Corner Rectangle 85"/>
          <p:cNvSpPr/>
          <p:nvPr/>
        </p:nvSpPr>
        <p:spPr>
          <a:xfrm rot="5400000">
            <a:off x="8476495" y="585634"/>
            <a:ext cx="697831" cy="6096001"/>
          </a:xfrm>
          <a:prstGeom prst="round2SameRect">
            <a:avLst>
              <a:gd name="adj1" fmla="val 4472"/>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dirty="0"/>
          </a:p>
        </p:txBody>
      </p:sp>
      <p:sp>
        <p:nvSpPr>
          <p:cNvPr id="40" name="Round Same Side Corner Rectangle 86"/>
          <p:cNvSpPr/>
          <p:nvPr/>
        </p:nvSpPr>
        <p:spPr>
          <a:xfrm rot="5400000">
            <a:off x="8476499" y="1402782"/>
            <a:ext cx="697828" cy="6096001"/>
          </a:xfrm>
          <a:prstGeom prst="round2SameRect">
            <a:avLst>
              <a:gd name="adj1" fmla="val 4472"/>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dirty="0"/>
          </a:p>
        </p:txBody>
      </p:sp>
      <p:sp>
        <p:nvSpPr>
          <p:cNvPr id="41" name="Round Same Side Corner Rectangle 87"/>
          <p:cNvSpPr/>
          <p:nvPr/>
        </p:nvSpPr>
        <p:spPr>
          <a:xfrm rot="5400000">
            <a:off x="8481046" y="-1065244"/>
            <a:ext cx="697831" cy="6105099"/>
          </a:xfrm>
          <a:prstGeom prst="round2SameRect">
            <a:avLst>
              <a:gd name="adj1" fmla="val 4472"/>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dirty="0"/>
          </a:p>
        </p:txBody>
      </p:sp>
      <p:sp>
        <p:nvSpPr>
          <p:cNvPr id="42" name="Round Same Side Corner Rectangle 88"/>
          <p:cNvSpPr/>
          <p:nvPr/>
        </p:nvSpPr>
        <p:spPr>
          <a:xfrm rot="5400000">
            <a:off x="8476503" y="-231517"/>
            <a:ext cx="697828" cy="6096005"/>
          </a:xfrm>
          <a:prstGeom prst="round2SameRect">
            <a:avLst>
              <a:gd name="adj1" fmla="val 4472"/>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dirty="0"/>
          </a:p>
        </p:txBody>
      </p:sp>
      <p:sp>
        <p:nvSpPr>
          <p:cNvPr id="43" name="Round Same Side Corner Rectangle 89"/>
          <p:cNvSpPr/>
          <p:nvPr/>
        </p:nvSpPr>
        <p:spPr>
          <a:xfrm rot="5400000">
            <a:off x="8471949" y="2215380"/>
            <a:ext cx="697828" cy="6105099"/>
          </a:xfrm>
          <a:prstGeom prst="round2SameRect">
            <a:avLst>
              <a:gd name="adj1" fmla="val 4472"/>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dirty="0"/>
          </a:p>
        </p:txBody>
      </p:sp>
      <p:sp>
        <p:nvSpPr>
          <p:cNvPr id="45" name="TextBox 44"/>
          <p:cNvSpPr txBox="1"/>
          <p:nvPr/>
        </p:nvSpPr>
        <p:spPr>
          <a:xfrm>
            <a:off x="6911396" y="5029117"/>
            <a:ext cx="4219816" cy="477054"/>
          </a:xfrm>
          <a:prstGeom prst="rect">
            <a:avLst/>
          </a:prstGeom>
          <a:noFill/>
        </p:spPr>
        <p:txBody>
          <a:bodyPr wrap="square" rtlCol="0">
            <a:spAutoFit/>
          </a:bodyPr>
          <a:lstStyle/>
          <a:p>
            <a:pPr lvl="0"/>
            <a:r>
              <a:rPr lang="en-GB" sz="1100" dirty="0">
                <a:solidFill>
                  <a:srgbClr val="002060"/>
                </a:solidFill>
                <a:latin typeface="Arial" panose="020B0604020202020204" pitchFamily="34" charset="0"/>
                <a:cs typeface="Arial" panose="020B0604020202020204" pitchFamily="34" charset="0"/>
              </a:rPr>
              <a:t>The top 20% most expensive prevalent patients accounted </a:t>
            </a:r>
            <a:br>
              <a:rPr lang="en-GB" sz="1100" dirty="0">
                <a:solidFill>
                  <a:srgbClr val="002060"/>
                </a:solidFill>
                <a:latin typeface="Arial" panose="020B0604020202020204" pitchFamily="34" charset="0"/>
                <a:cs typeface="Arial" panose="020B0604020202020204" pitchFamily="34" charset="0"/>
              </a:rPr>
            </a:br>
            <a:r>
              <a:rPr lang="en-GB" sz="1100" dirty="0">
                <a:solidFill>
                  <a:srgbClr val="002060"/>
                </a:solidFill>
                <a:latin typeface="Arial" panose="020B0604020202020204" pitchFamily="34" charset="0"/>
                <a:cs typeface="Arial" panose="020B0604020202020204" pitchFamily="34" charset="0"/>
              </a:rPr>
              <a:t>for </a:t>
            </a:r>
            <a:r>
              <a:rPr lang="en-GB" sz="1400" b="1" dirty="0">
                <a:solidFill>
                  <a:srgbClr val="002060"/>
                </a:solidFill>
                <a:latin typeface="Arial" panose="020B0604020202020204" pitchFamily="34" charset="0"/>
                <a:cs typeface="Arial" panose="020B0604020202020204" pitchFamily="34" charset="0"/>
              </a:rPr>
              <a:t>82% of the total costs</a:t>
            </a:r>
            <a:r>
              <a:rPr lang="en-GB" sz="1400" dirty="0">
                <a:solidFill>
                  <a:srgbClr val="002060"/>
                </a:solidFill>
                <a:latin typeface="Arial" panose="020B0604020202020204" pitchFamily="34" charset="0"/>
                <a:cs typeface="Arial" panose="020B0604020202020204" pitchFamily="34" charset="0"/>
              </a:rPr>
              <a:t> </a:t>
            </a:r>
            <a:r>
              <a:rPr lang="en-GB" sz="1100" dirty="0">
                <a:solidFill>
                  <a:srgbClr val="002060"/>
                </a:solidFill>
                <a:latin typeface="Arial" panose="020B0604020202020204" pitchFamily="34" charset="0"/>
                <a:cs typeface="Arial" panose="020B0604020202020204" pitchFamily="34" charset="0"/>
              </a:rPr>
              <a:t>in 2016</a:t>
            </a:r>
            <a:endParaRPr lang="en-GB" sz="1100" baseline="30000" dirty="0">
              <a:solidFill>
                <a:srgbClr val="002060"/>
              </a:solidFill>
              <a:latin typeface="Arial" panose="020B0604020202020204" pitchFamily="34" charset="0"/>
              <a:cs typeface="Arial" panose="020B0604020202020204" pitchFamily="34" charset="0"/>
            </a:endParaRPr>
          </a:p>
        </p:txBody>
      </p:sp>
      <p:sp>
        <p:nvSpPr>
          <p:cNvPr id="46" name="AutoShape 3"/>
          <p:cNvSpPr>
            <a:spLocks noChangeAspect="1" noChangeArrowheads="1" noTextEdit="1"/>
          </p:cNvSpPr>
          <p:nvPr/>
        </p:nvSpPr>
        <p:spPr bwMode="auto">
          <a:xfrm>
            <a:off x="6564986" y="4984894"/>
            <a:ext cx="555219" cy="55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47" name="Oval 5"/>
          <p:cNvSpPr>
            <a:spLocks noChangeArrowheads="1"/>
          </p:cNvSpPr>
          <p:nvPr/>
        </p:nvSpPr>
        <p:spPr bwMode="auto">
          <a:xfrm>
            <a:off x="6255495" y="4984894"/>
            <a:ext cx="555219" cy="555992"/>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dirty="0">
              <a:solidFill>
                <a:schemeClr val="bg2"/>
              </a:solidFill>
            </a:endParaRPr>
          </a:p>
        </p:txBody>
      </p:sp>
      <p:sp>
        <p:nvSpPr>
          <p:cNvPr id="48" name="TextBox 47"/>
          <p:cNvSpPr txBox="1"/>
          <p:nvPr/>
        </p:nvSpPr>
        <p:spPr>
          <a:xfrm>
            <a:off x="7102002" y="4260513"/>
            <a:ext cx="4029210" cy="307777"/>
          </a:xfrm>
          <a:prstGeom prst="rect">
            <a:avLst/>
          </a:prstGeom>
          <a:noFill/>
        </p:spPr>
        <p:txBody>
          <a:bodyPr wrap="square" rtlCol="0">
            <a:spAutoFit/>
          </a:bodyPr>
          <a:lstStyle/>
          <a:p>
            <a:pPr lvl="0"/>
            <a:r>
              <a:rPr lang="en-GB" sz="1100" dirty="0">
                <a:solidFill>
                  <a:srgbClr val="002060"/>
                </a:solidFill>
                <a:latin typeface="Arial" panose="020B0604020202020204" pitchFamily="34" charset="0"/>
                <a:cs typeface="Arial" panose="020B0604020202020204" pitchFamily="34" charset="0"/>
              </a:rPr>
              <a:t>Approximately </a:t>
            </a:r>
            <a:r>
              <a:rPr lang="en-GB" sz="1400" b="1" dirty="0">
                <a:solidFill>
                  <a:srgbClr val="002060"/>
                </a:solidFill>
                <a:latin typeface="Arial" panose="020B0604020202020204" pitchFamily="34" charset="0"/>
                <a:cs typeface="Arial" panose="020B0604020202020204" pitchFamily="34" charset="0"/>
              </a:rPr>
              <a:t>90% </a:t>
            </a:r>
            <a:r>
              <a:rPr lang="en-GB" sz="1100" dirty="0">
                <a:solidFill>
                  <a:srgbClr val="002060"/>
                </a:solidFill>
                <a:latin typeface="Arial" panose="020B0604020202020204" pitchFamily="34" charset="0"/>
                <a:cs typeface="Arial" panose="020B0604020202020204" pitchFamily="34" charset="0"/>
              </a:rPr>
              <a:t>of costs is related to inpatient events </a:t>
            </a:r>
            <a:endParaRPr lang="en-GB" sz="1100" baseline="30000" dirty="0">
              <a:solidFill>
                <a:srgbClr val="002060"/>
              </a:solidFill>
              <a:latin typeface="Arial" panose="020B0604020202020204" pitchFamily="34" charset="0"/>
              <a:cs typeface="Arial" panose="020B0604020202020204" pitchFamily="34" charset="0"/>
            </a:endParaRPr>
          </a:p>
        </p:txBody>
      </p:sp>
      <p:sp>
        <p:nvSpPr>
          <p:cNvPr id="49" name="AutoShape 54"/>
          <p:cNvSpPr>
            <a:spLocks noChangeAspect="1" noChangeArrowheads="1" noTextEdit="1"/>
          </p:cNvSpPr>
          <p:nvPr/>
        </p:nvSpPr>
        <p:spPr bwMode="auto">
          <a:xfrm>
            <a:off x="6740970" y="4150682"/>
            <a:ext cx="552450" cy="55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50" name="Oval 56"/>
          <p:cNvSpPr>
            <a:spLocks noChangeArrowheads="1"/>
          </p:cNvSpPr>
          <p:nvPr/>
        </p:nvSpPr>
        <p:spPr bwMode="auto">
          <a:xfrm>
            <a:off x="6445548" y="4164858"/>
            <a:ext cx="552450" cy="551684"/>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dirty="0">
              <a:solidFill>
                <a:schemeClr val="bg2"/>
              </a:solidFill>
            </a:endParaRPr>
          </a:p>
        </p:txBody>
      </p:sp>
      <p:sp>
        <p:nvSpPr>
          <p:cNvPr id="51" name="TextBox 50"/>
          <p:cNvSpPr txBox="1"/>
          <p:nvPr/>
        </p:nvSpPr>
        <p:spPr>
          <a:xfrm>
            <a:off x="7597679" y="1743013"/>
            <a:ext cx="4041346" cy="477054"/>
          </a:xfrm>
          <a:prstGeom prst="rect">
            <a:avLst/>
          </a:prstGeom>
          <a:noFill/>
        </p:spPr>
        <p:txBody>
          <a:bodyPr wrap="square" rtlCol="0">
            <a:spAutoFit/>
          </a:bodyPr>
          <a:lstStyle/>
          <a:p>
            <a:r>
              <a:rPr lang="en-GB" sz="1100" dirty="0">
                <a:solidFill>
                  <a:srgbClr val="002060"/>
                </a:solidFill>
                <a:latin typeface="Arial" panose="020B0604020202020204" pitchFamily="34" charset="0"/>
                <a:cs typeface="Arial" panose="020B0604020202020204" pitchFamily="34" charset="0"/>
              </a:rPr>
              <a:t>Over 50% of events were </a:t>
            </a:r>
          </a:p>
          <a:p>
            <a:r>
              <a:rPr lang="en-GB" sz="1400" b="1" dirty="0">
                <a:solidFill>
                  <a:srgbClr val="002060"/>
                </a:solidFill>
                <a:latin typeface="Arial" panose="020B0604020202020204" pitchFamily="34" charset="0"/>
                <a:cs typeface="Arial" panose="020B0604020202020204" pitchFamily="34" charset="0"/>
              </a:rPr>
              <a:t>outpatient events </a:t>
            </a:r>
            <a:r>
              <a:rPr lang="en-GB" sz="1100" dirty="0">
                <a:solidFill>
                  <a:srgbClr val="002060"/>
                </a:solidFill>
                <a:latin typeface="Arial" panose="020B0604020202020204" pitchFamily="34" charset="0"/>
                <a:cs typeface="Arial" panose="020B0604020202020204" pitchFamily="34" charset="0"/>
              </a:rPr>
              <a:t>over a 5 year period</a:t>
            </a:r>
            <a:endParaRPr lang="en-GB" sz="1200" baseline="30000" dirty="0">
              <a:solidFill>
                <a:srgbClr val="002060"/>
              </a:solidFill>
              <a:latin typeface="Arial" panose="020B0604020202020204" pitchFamily="34" charset="0"/>
              <a:cs typeface="Arial" panose="020B0604020202020204" pitchFamily="34" charset="0"/>
            </a:endParaRPr>
          </a:p>
        </p:txBody>
      </p:sp>
      <p:sp>
        <p:nvSpPr>
          <p:cNvPr id="52" name="AutoShape 9"/>
          <p:cNvSpPr>
            <a:spLocks noChangeAspect="1" noChangeArrowheads="1" noTextEdit="1"/>
          </p:cNvSpPr>
          <p:nvPr/>
        </p:nvSpPr>
        <p:spPr bwMode="auto">
          <a:xfrm>
            <a:off x="7251270" y="1721861"/>
            <a:ext cx="561975" cy="57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53" name="Oval 11"/>
          <p:cNvSpPr>
            <a:spLocks noChangeArrowheads="1"/>
          </p:cNvSpPr>
          <p:nvPr/>
        </p:nvSpPr>
        <p:spPr bwMode="auto">
          <a:xfrm>
            <a:off x="6955848" y="1721861"/>
            <a:ext cx="561975" cy="562625"/>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dirty="0">
              <a:solidFill>
                <a:schemeClr val="bg2"/>
              </a:solidFill>
            </a:endParaRPr>
          </a:p>
        </p:txBody>
      </p:sp>
      <p:sp>
        <p:nvSpPr>
          <p:cNvPr id="54" name="Line 13"/>
          <p:cNvSpPr>
            <a:spLocks noChangeShapeType="1"/>
          </p:cNvSpPr>
          <p:nvPr/>
        </p:nvSpPr>
        <p:spPr bwMode="auto">
          <a:xfrm>
            <a:off x="7336477" y="2107135"/>
            <a:ext cx="0" cy="0"/>
          </a:xfrm>
          <a:prstGeom prst="line">
            <a:avLst/>
          </a:prstGeom>
          <a:noFill/>
          <a:ln w="6350"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56" name="Line 14"/>
          <p:cNvSpPr>
            <a:spLocks noChangeShapeType="1"/>
          </p:cNvSpPr>
          <p:nvPr/>
        </p:nvSpPr>
        <p:spPr bwMode="auto">
          <a:xfrm>
            <a:off x="7551337" y="1892275"/>
            <a:ext cx="0" cy="0"/>
          </a:xfrm>
          <a:prstGeom prst="line">
            <a:avLst/>
          </a:prstGeom>
          <a:noFill/>
          <a:ln w="6350"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57" name="Line 15"/>
          <p:cNvSpPr>
            <a:spLocks noChangeShapeType="1"/>
          </p:cNvSpPr>
          <p:nvPr/>
        </p:nvSpPr>
        <p:spPr bwMode="auto">
          <a:xfrm>
            <a:off x="7440980" y="2292942"/>
            <a:ext cx="0" cy="0"/>
          </a:xfrm>
          <a:prstGeom prst="line">
            <a:avLst/>
          </a:prstGeom>
          <a:noFill/>
          <a:ln w="12700"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58" name="Line 16"/>
          <p:cNvSpPr>
            <a:spLocks noChangeShapeType="1"/>
          </p:cNvSpPr>
          <p:nvPr/>
        </p:nvSpPr>
        <p:spPr bwMode="auto">
          <a:xfrm>
            <a:off x="7709609" y="2024313"/>
            <a:ext cx="0" cy="0"/>
          </a:xfrm>
          <a:prstGeom prst="line">
            <a:avLst/>
          </a:prstGeom>
          <a:noFill/>
          <a:ln w="12700"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62" name="TextBox 61"/>
          <p:cNvSpPr txBox="1"/>
          <p:nvPr/>
        </p:nvSpPr>
        <p:spPr>
          <a:xfrm>
            <a:off x="7272163" y="3465887"/>
            <a:ext cx="4194456" cy="307777"/>
          </a:xfrm>
          <a:prstGeom prst="rect">
            <a:avLst/>
          </a:prstGeom>
          <a:noFill/>
        </p:spPr>
        <p:txBody>
          <a:bodyPr wrap="square" rtlCol="0">
            <a:spAutoFit/>
          </a:bodyPr>
          <a:lstStyle/>
          <a:p>
            <a:r>
              <a:rPr lang="en-GB" sz="1100" dirty="0">
                <a:solidFill>
                  <a:srgbClr val="002060"/>
                </a:solidFill>
                <a:latin typeface="Arial" panose="020B0604020202020204" pitchFamily="34" charset="0"/>
                <a:cs typeface="Arial" panose="020B0604020202020204" pitchFamily="34" charset="0"/>
              </a:rPr>
              <a:t>The mean length of stay was </a:t>
            </a:r>
            <a:r>
              <a:rPr lang="en-GB" sz="1400" b="1" dirty="0">
                <a:solidFill>
                  <a:srgbClr val="002060"/>
                </a:solidFill>
                <a:latin typeface="Arial" panose="020B0604020202020204" pitchFamily="34" charset="0"/>
                <a:cs typeface="Arial" panose="020B0604020202020204" pitchFamily="34" charset="0"/>
              </a:rPr>
              <a:t>4 days</a:t>
            </a:r>
            <a:endParaRPr lang="en-GB" sz="1400" b="1" baseline="30000" dirty="0">
              <a:solidFill>
                <a:srgbClr val="002060"/>
              </a:solidFill>
              <a:latin typeface="Arial" panose="020B0604020202020204" pitchFamily="34" charset="0"/>
              <a:cs typeface="Arial" panose="020B0604020202020204" pitchFamily="34" charset="0"/>
            </a:endParaRPr>
          </a:p>
        </p:txBody>
      </p:sp>
      <p:sp>
        <p:nvSpPr>
          <p:cNvPr id="63" name="AutoShape 25"/>
          <p:cNvSpPr>
            <a:spLocks noChangeAspect="1" noChangeArrowheads="1" noTextEdit="1"/>
          </p:cNvSpPr>
          <p:nvPr/>
        </p:nvSpPr>
        <p:spPr bwMode="auto">
          <a:xfrm>
            <a:off x="6925753" y="3324296"/>
            <a:ext cx="551190" cy="5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64" name="Oval 27"/>
          <p:cNvSpPr>
            <a:spLocks noChangeArrowheads="1"/>
          </p:cNvSpPr>
          <p:nvPr/>
        </p:nvSpPr>
        <p:spPr bwMode="auto">
          <a:xfrm>
            <a:off x="6623243" y="3352648"/>
            <a:ext cx="551190" cy="551969"/>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dirty="0">
              <a:solidFill>
                <a:schemeClr val="bg2"/>
              </a:solidFill>
            </a:endParaRPr>
          </a:p>
        </p:txBody>
      </p:sp>
      <p:sp>
        <p:nvSpPr>
          <p:cNvPr id="65" name="Line 30"/>
          <p:cNvSpPr>
            <a:spLocks noChangeShapeType="1"/>
          </p:cNvSpPr>
          <p:nvPr/>
        </p:nvSpPr>
        <p:spPr bwMode="auto">
          <a:xfrm>
            <a:off x="7009274" y="3702348"/>
            <a:ext cx="0" cy="0"/>
          </a:xfrm>
          <a:prstGeom prst="line">
            <a:avLst/>
          </a:prstGeom>
          <a:noFill/>
          <a:ln w="9525"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66" name="Line 31"/>
          <p:cNvSpPr>
            <a:spLocks noChangeShapeType="1"/>
          </p:cNvSpPr>
          <p:nvPr/>
        </p:nvSpPr>
        <p:spPr bwMode="auto">
          <a:xfrm>
            <a:off x="7220153" y="3491469"/>
            <a:ext cx="0" cy="0"/>
          </a:xfrm>
          <a:prstGeom prst="line">
            <a:avLst/>
          </a:prstGeom>
          <a:noFill/>
          <a:ln w="9525"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67" name="Line 32"/>
          <p:cNvSpPr>
            <a:spLocks noChangeShapeType="1"/>
          </p:cNvSpPr>
          <p:nvPr/>
        </p:nvSpPr>
        <p:spPr bwMode="auto">
          <a:xfrm>
            <a:off x="7112509" y="3884565"/>
            <a:ext cx="0" cy="0"/>
          </a:xfrm>
          <a:prstGeom prst="line">
            <a:avLst/>
          </a:prstGeom>
          <a:noFill/>
          <a:ln w="19050"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68" name="Line 33"/>
          <p:cNvSpPr>
            <a:spLocks noChangeShapeType="1"/>
          </p:cNvSpPr>
          <p:nvPr/>
        </p:nvSpPr>
        <p:spPr bwMode="auto">
          <a:xfrm>
            <a:off x="7376043" y="3621031"/>
            <a:ext cx="0" cy="0"/>
          </a:xfrm>
          <a:prstGeom prst="line">
            <a:avLst/>
          </a:prstGeom>
          <a:noFill/>
          <a:ln w="19050"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69" name="TextBox 68"/>
          <p:cNvSpPr txBox="1"/>
          <p:nvPr/>
        </p:nvSpPr>
        <p:spPr>
          <a:xfrm>
            <a:off x="7424085" y="2603087"/>
            <a:ext cx="4042534" cy="523220"/>
          </a:xfrm>
          <a:prstGeom prst="rect">
            <a:avLst/>
          </a:prstGeom>
          <a:noFill/>
        </p:spPr>
        <p:txBody>
          <a:bodyPr wrap="square" rtlCol="0">
            <a:spAutoFit/>
          </a:bodyPr>
          <a:lstStyle/>
          <a:p>
            <a:pPr lvl="0"/>
            <a:r>
              <a:rPr lang="en-GB" sz="1100" dirty="0">
                <a:solidFill>
                  <a:srgbClr val="002060"/>
                </a:solidFill>
                <a:latin typeface="Arial" panose="020B0604020202020204" pitchFamily="34" charset="0"/>
                <a:cs typeface="Arial" panose="020B0604020202020204" pitchFamily="34" charset="0"/>
              </a:rPr>
              <a:t>In 2016, a patient with PAH had on average </a:t>
            </a:r>
            <a:r>
              <a:rPr lang="en-GB" sz="1400" b="1" dirty="0">
                <a:solidFill>
                  <a:srgbClr val="002060"/>
                </a:solidFill>
                <a:latin typeface="Arial" panose="020B0604020202020204" pitchFamily="34" charset="0"/>
                <a:cs typeface="Arial" panose="020B0604020202020204" pitchFamily="34" charset="0"/>
              </a:rPr>
              <a:t>2.2 inpatient </a:t>
            </a:r>
            <a:r>
              <a:rPr lang="en-GB" sz="1100" dirty="0">
                <a:solidFill>
                  <a:srgbClr val="002060"/>
                </a:solidFill>
                <a:latin typeface="Arial" panose="020B0604020202020204" pitchFamily="34" charset="0"/>
                <a:cs typeface="Arial" panose="020B0604020202020204" pitchFamily="34" charset="0"/>
              </a:rPr>
              <a:t>and </a:t>
            </a:r>
            <a:r>
              <a:rPr lang="en-GB" sz="1400" b="1" dirty="0">
                <a:solidFill>
                  <a:srgbClr val="002060"/>
                </a:solidFill>
                <a:latin typeface="Arial" panose="020B0604020202020204" pitchFamily="34" charset="0"/>
                <a:cs typeface="Arial" panose="020B0604020202020204" pitchFamily="34" charset="0"/>
              </a:rPr>
              <a:t>2.5 outpatient </a:t>
            </a:r>
            <a:r>
              <a:rPr lang="en-GB" sz="1100" dirty="0">
                <a:solidFill>
                  <a:srgbClr val="002060"/>
                </a:solidFill>
                <a:latin typeface="Arial" panose="020B0604020202020204" pitchFamily="34" charset="0"/>
                <a:cs typeface="Arial" panose="020B0604020202020204" pitchFamily="34" charset="0"/>
              </a:rPr>
              <a:t>events</a:t>
            </a:r>
            <a:endParaRPr lang="en-GB" sz="1100" baseline="30000" dirty="0">
              <a:solidFill>
                <a:srgbClr val="002060"/>
              </a:solidFill>
              <a:latin typeface="Arial" panose="020B0604020202020204" pitchFamily="34" charset="0"/>
              <a:cs typeface="Arial" panose="020B0604020202020204" pitchFamily="34" charset="0"/>
            </a:endParaRPr>
          </a:p>
        </p:txBody>
      </p:sp>
      <p:sp>
        <p:nvSpPr>
          <p:cNvPr id="70" name="AutoShape 59"/>
          <p:cNvSpPr>
            <a:spLocks noChangeAspect="1" noChangeArrowheads="1" noTextEdit="1"/>
          </p:cNvSpPr>
          <p:nvPr/>
        </p:nvSpPr>
        <p:spPr bwMode="auto">
          <a:xfrm>
            <a:off x="7077673" y="2548770"/>
            <a:ext cx="550863" cy="55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71" name="Oval 61"/>
          <p:cNvSpPr>
            <a:spLocks noChangeArrowheads="1"/>
          </p:cNvSpPr>
          <p:nvPr/>
        </p:nvSpPr>
        <p:spPr bwMode="auto">
          <a:xfrm>
            <a:off x="6782251" y="2548770"/>
            <a:ext cx="550863" cy="550864"/>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dirty="0">
              <a:solidFill>
                <a:schemeClr val="bg2"/>
              </a:solidFill>
            </a:endParaRPr>
          </a:p>
        </p:txBody>
      </p:sp>
      <p:sp>
        <p:nvSpPr>
          <p:cNvPr id="72" name="Line 62"/>
          <p:cNvSpPr>
            <a:spLocks noChangeShapeType="1"/>
          </p:cNvSpPr>
          <p:nvPr/>
        </p:nvSpPr>
        <p:spPr bwMode="auto">
          <a:xfrm>
            <a:off x="7261294" y="3102761"/>
            <a:ext cx="0" cy="0"/>
          </a:xfrm>
          <a:prstGeom prst="line">
            <a:avLst/>
          </a:prstGeom>
          <a:noFill/>
          <a:ln w="11113"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73" name="Line 63"/>
          <p:cNvSpPr>
            <a:spLocks noChangeShapeType="1"/>
          </p:cNvSpPr>
          <p:nvPr/>
        </p:nvSpPr>
        <p:spPr bwMode="auto">
          <a:xfrm>
            <a:off x="7524663" y="2839392"/>
            <a:ext cx="0" cy="0"/>
          </a:xfrm>
          <a:prstGeom prst="line">
            <a:avLst/>
          </a:prstGeom>
          <a:noFill/>
          <a:ln w="11113"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74" name="TextBox 195"/>
          <p:cNvSpPr txBox="1"/>
          <p:nvPr/>
        </p:nvSpPr>
        <p:spPr>
          <a:xfrm>
            <a:off x="5655214" y="5830925"/>
            <a:ext cx="6177168" cy="21544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800" dirty="0">
                <a:solidFill>
                  <a:srgbClr val="002060"/>
                </a:solidFill>
                <a:latin typeface="Arial" panose="020B0604020202020204" pitchFamily="34" charset="0"/>
                <a:cs typeface="Arial" panose="020B0604020202020204" pitchFamily="34" charset="0"/>
              </a:rPr>
              <a:t>The economic burden of PAH was assessed in a database study using the French PMSI database over a timeframe of 2012-2016</a:t>
            </a:r>
            <a:r>
              <a:rPr lang="en-GB" sz="800" baseline="30000" dirty="0">
                <a:solidFill>
                  <a:srgbClr val="002060"/>
                </a:solidFill>
                <a:latin typeface="Arial" panose="020B0604020202020204" pitchFamily="34" charset="0"/>
                <a:cs typeface="Arial" panose="020B0604020202020204" pitchFamily="34" charset="0"/>
              </a:rPr>
              <a:t>1</a:t>
            </a:r>
          </a:p>
        </p:txBody>
      </p:sp>
      <p:sp>
        <p:nvSpPr>
          <p:cNvPr id="75" name="Freeform 11"/>
          <p:cNvSpPr>
            <a:spLocks noEditPoints="1"/>
          </p:cNvSpPr>
          <p:nvPr/>
        </p:nvSpPr>
        <p:spPr bwMode="auto">
          <a:xfrm>
            <a:off x="6761893" y="3507413"/>
            <a:ext cx="246043" cy="221785"/>
          </a:xfrm>
          <a:custGeom>
            <a:avLst/>
            <a:gdLst>
              <a:gd name="T0" fmla="*/ 225 w 243"/>
              <a:gd name="T1" fmla="*/ 16 h 219"/>
              <a:gd name="T2" fmla="*/ 225 w 243"/>
              <a:gd name="T3" fmla="*/ 38 h 219"/>
              <a:gd name="T4" fmla="*/ 192 w 243"/>
              <a:gd name="T5" fmla="*/ 38 h 219"/>
              <a:gd name="T6" fmla="*/ 192 w 243"/>
              <a:gd name="T7" fmla="*/ 16 h 219"/>
              <a:gd name="T8" fmla="*/ 51 w 243"/>
              <a:gd name="T9" fmla="*/ 16 h 219"/>
              <a:gd name="T10" fmla="*/ 51 w 243"/>
              <a:gd name="T11" fmla="*/ 38 h 219"/>
              <a:gd name="T12" fmla="*/ 17 w 243"/>
              <a:gd name="T13" fmla="*/ 38 h 219"/>
              <a:gd name="T14" fmla="*/ 17 w 243"/>
              <a:gd name="T15" fmla="*/ 16 h 219"/>
              <a:gd name="T16" fmla="*/ 5 w 243"/>
              <a:gd name="T17" fmla="*/ 16 h 219"/>
              <a:gd name="T18" fmla="*/ 0 w 243"/>
              <a:gd name="T19" fmla="*/ 21 h 219"/>
              <a:gd name="T20" fmla="*/ 0 w 243"/>
              <a:gd name="T21" fmla="*/ 214 h 219"/>
              <a:gd name="T22" fmla="*/ 5 w 243"/>
              <a:gd name="T23" fmla="*/ 219 h 219"/>
              <a:gd name="T24" fmla="*/ 237 w 243"/>
              <a:gd name="T25" fmla="*/ 219 h 219"/>
              <a:gd name="T26" fmla="*/ 243 w 243"/>
              <a:gd name="T27" fmla="*/ 214 h 219"/>
              <a:gd name="T28" fmla="*/ 243 w 243"/>
              <a:gd name="T29" fmla="*/ 21 h 219"/>
              <a:gd name="T30" fmla="*/ 237 w 243"/>
              <a:gd name="T31" fmla="*/ 16 h 219"/>
              <a:gd name="T32" fmla="*/ 225 w 243"/>
              <a:gd name="T33" fmla="*/ 16 h 219"/>
              <a:gd name="T34" fmla="*/ 226 w 243"/>
              <a:gd name="T35" fmla="*/ 202 h 219"/>
              <a:gd name="T36" fmla="*/ 17 w 243"/>
              <a:gd name="T37" fmla="*/ 202 h 219"/>
              <a:gd name="T38" fmla="*/ 17 w 243"/>
              <a:gd name="T39" fmla="*/ 67 h 219"/>
              <a:gd name="T40" fmla="*/ 226 w 243"/>
              <a:gd name="T41" fmla="*/ 67 h 219"/>
              <a:gd name="T42" fmla="*/ 226 w 243"/>
              <a:gd name="T43" fmla="*/ 202 h 219"/>
              <a:gd name="T44" fmla="*/ 44 w 243"/>
              <a:gd name="T45" fmla="*/ 0 h 219"/>
              <a:gd name="T46" fmla="*/ 44 w 243"/>
              <a:gd name="T47" fmla="*/ 31 h 219"/>
              <a:gd name="T48" fmla="*/ 24 w 243"/>
              <a:gd name="T49" fmla="*/ 31 h 219"/>
              <a:gd name="T50" fmla="*/ 24 w 243"/>
              <a:gd name="T51" fmla="*/ 0 h 219"/>
              <a:gd name="T52" fmla="*/ 44 w 243"/>
              <a:gd name="T53" fmla="*/ 0 h 219"/>
              <a:gd name="T54" fmla="*/ 218 w 243"/>
              <a:gd name="T55" fmla="*/ 0 h 219"/>
              <a:gd name="T56" fmla="*/ 218 w 243"/>
              <a:gd name="T57" fmla="*/ 31 h 219"/>
              <a:gd name="T58" fmla="*/ 199 w 243"/>
              <a:gd name="T59" fmla="*/ 31 h 219"/>
              <a:gd name="T60" fmla="*/ 199 w 243"/>
              <a:gd name="T61" fmla="*/ 0 h 219"/>
              <a:gd name="T62" fmla="*/ 218 w 243"/>
              <a:gd name="T6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219">
                <a:moveTo>
                  <a:pt x="225" y="16"/>
                </a:moveTo>
                <a:cubicBezTo>
                  <a:pt x="225" y="38"/>
                  <a:pt x="225" y="38"/>
                  <a:pt x="225" y="38"/>
                </a:cubicBezTo>
                <a:cubicBezTo>
                  <a:pt x="192" y="38"/>
                  <a:pt x="192" y="38"/>
                  <a:pt x="192" y="38"/>
                </a:cubicBezTo>
                <a:cubicBezTo>
                  <a:pt x="192" y="16"/>
                  <a:pt x="192" y="16"/>
                  <a:pt x="192" y="16"/>
                </a:cubicBezTo>
                <a:cubicBezTo>
                  <a:pt x="51" y="16"/>
                  <a:pt x="51" y="16"/>
                  <a:pt x="51" y="16"/>
                </a:cubicBezTo>
                <a:cubicBezTo>
                  <a:pt x="51" y="38"/>
                  <a:pt x="51" y="38"/>
                  <a:pt x="51" y="38"/>
                </a:cubicBezTo>
                <a:cubicBezTo>
                  <a:pt x="17" y="38"/>
                  <a:pt x="17" y="38"/>
                  <a:pt x="17" y="38"/>
                </a:cubicBezTo>
                <a:cubicBezTo>
                  <a:pt x="17" y="16"/>
                  <a:pt x="17" y="16"/>
                  <a:pt x="17" y="16"/>
                </a:cubicBezTo>
                <a:cubicBezTo>
                  <a:pt x="5" y="16"/>
                  <a:pt x="5" y="16"/>
                  <a:pt x="5" y="16"/>
                </a:cubicBezTo>
                <a:cubicBezTo>
                  <a:pt x="2" y="16"/>
                  <a:pt x="0" y="18"/>
                  <a:pt x="0" y="21"/>
                </a:cubicBezTo>
                <a:cubicBezTo>
                  <a:pt x="0" y="214"/>
                  <a:pt x="0" y="214"/>
                  <a:pt x="0" y="214"/>
                </a:cubicBezTo>
                <a:cubicBezTo>
                  <a:pt x="0" y="217"/>
                  <a:pt x="2" y="219"/>
                  <a:pt x="5" y="219"/>
                </a:cubicBezTo>
                <a:cubicBezTo>
                  <a:pt x="237" y="219"/>
                  <a:pt x="237" y="219"/>
                  <a:pt x="237" y="219"/>
                </a:cubicBezTo>
                <a:cubicBezTo>
                  <a:pt x="240" y="219"/>
                  <a:pt x="243" y="217"/>
                  <a:pt x="243" y="214"/>
                </a:cubicBezTo>
                <a:cubicBezTo>
                  <a:pt x="243" y="21"/>
                  <a:pt x="243" y="21"/>
                  <a:pt x="243" y="21"/>
                </a:cubicBezTo>
                <a:cubicBezTo>
                  <a:pt x="243" y="18"/>
                  <a:pt x="240" y="16"/>
                  <a:pt x="237" y="16"/>
                </a:cubicBezTo>
                <a:lnTo>
                  <a:pt x="225" y="16"/>
                </a:lnTo>
                <a:close/>
                <a:moveTo>
                  <a:pt x="226" y="202"/>
                </a:moveTo>
                <a:cubicBezTo>
                  <a:pt x="17" y="202"/>
                  <a:pt x="17" y="202"/>
                  <a:pt x="17" y="202"/>
                </a:cubicBezTo>
                <a:cubicBezTo>
                  <a:pt x="17" y="67"/>
                  <a:pt x="17" y="67"/>
                  <a:pt x="17" y="67"/>
                </a:cubicBezTo>
                <a:cubicBezTo>
                  <a:pt x="226" y="67"/>
                  <a:pt x="226" y="67"/>
                  <a:pt x="226" y="67"/>
                </a:cubicBezTo>
                <a:lnTo>
                  <a:pt x="226" y="202"/>
                </a:lnTo>
                <a:close/>
                <a:moveTo>
                  <a:pt x="44" y="0"/>
                </a:moveTo>
                <a:cubicBezTo>
                  <a:pt x="44" y="31"/>
                  <a:pt x="44" y="31"/>
                  <a:pt x="44" y="31"/>
                </a:cubicBezTo>
                <a:cubicBezTo>
                  <a:pt x="24" y="31"/>
                  <a:pt x="24" y="31"/>
                  <a:pt x="24" y="31"/>
                </a:cubicBezTo>
                <a:cubicBezTo>
                  <a:pt x="24" y="0"/>
                  <a:pt x="24" y="0"/>
                  <a:pt x="24" y="0"/>
                </a:cubicBezTo>
                <a:lnTo>
                  <a:pt x="44" y="0"/>
                </a:lnTo>
                <a:close/>
                <a:moveTo>
                  <a:pt x="218" y="0"/>
                </a:moveTo>
                <a:cubicBezTo>
                  <a:pt x="218" y="31"/>
                  <a:pt x="218" y="31"/>
                  <a:pt x="218" y="31"/>
                </a:cubicBezTo>
                <a:cubicBezTo>
                  <a:pt x="199" y="31"/>
                  <a:pt x="199" y="31"/>
                  <a:pt x="199" y="31"/>
                </a:cubicBezTo>
                <a:cubicBezTo>
                  <a:pt x="199" y="0"/>
                  <a:pt x="199" y="0"/>
                  <a:pt x="199" y="0"/>
                </a:cubicBezTo>
                <a:lnTo>
                  <a:pt x="2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dirty="0"/>
          </a:p>
        </p:txBody>
      </p:sp>
      <p:grpSp>
        <p:nvGrpSpPr>
          <p:cNvPr id="76" name="Group 75"/>
          <p:cNvGrpSpPr>
            <a:grpSpLocks noChangeAspect="1"/>
          </p:cNvGrpSpPr>
          <p:nvPr/>
        </p:nvGrpSpPr>
        <p:grpSpPr bwMode="auto">
          <a:xfrm>
            <a:off x="7108234" y="1828800"/>
            <a:ext cx="240787" cy="336635"/>
            <a:chOff x="2285" y="2"/>
            <a:chExt cx="3090" cy="4320"/>
          </a:xfrm>
          <a:solidFill>
            <a:schemeClr val="bg2"/>
          </a:solidFill>
        </p:grpSpPr>
        <p:sp>
          <p:nvSpPr>
            <p:cNvPr id="77" name="Freeform 5"/>
            <p:cNvSpPr>
              <a:spLocks noEditPoints="1"/>
            </p:cNvSpPr>
            <p:nvPr/>
          </p:nvSpPr>
          <p:spPr bwMode="auto">
            <a:xfrm>
              <a:off x="4011" y="2"/>
              <a:ext cx="1364" cy="4316"/>
            </a:xfrm>
            <a:custGeom>
              <a:avLst/>
              <a:gdLst>
                <a:gd name="T0" fmla="*/ 544 w 688"/>
                <a:gd name="T1" fmla="*/ 200 h 2179"/>
                <a:gd name="T2" fmla="*/ 344 w 688"/>
                <a:gd name="T3" fmla="*/ 400 h 2179"/>
                <a:gd name="T4" fmla="*/ 144 w 688"/>
                <a:gd name="T5" fmla="*/ 200 h 2179"/>
                <a:gd name="T6" fmla="*/ 344 w 688"/>
                <a:gd name="T7" fmla="*/ 0 h 2179"/>
                <a:gd name="T8" fmla="*/ 544 w 688"/>
                <a:gd name="T9" fmla="*/ 200 h 2179"/>
                <a:gd name="T10" fmla="*/ 635 w 688"/>
                <a:gd name="T11" fmla="*/ 1510 h 2179"/>
                <a:gd name="T12" fmla="*/ 679 w 688"/>
                <a:gd name="T13" fmla="*/ 1700 h 2179"/>
                <a:gd name="T14" fmla="*/ 684 w 688"/>
                <a:gd name="T15" fmla="*/ 1732 h 2179"/>
                <a:gd name="T16" fmla="*/ 529 w 688"/>
                <a:gd name="T17" fmla="*/ 1732 h 2179"/>
                <a:gd name="T18" fmla="*/ 498 w 688"/>
                <a:gd name="T19" fmla="*/ 2179 h 2179"/>
                <a:gd name="T20" fmla="*/ 190 w 688"/>
                <a:gd name="T21" fmla="*/ 2179 h 2179"/>
                <a:gd name="T22" fmla="*/ 159 w 688"/>
                <a:gd name="T23" fmla="*/ 1732 h 2179"/>
                <a:gd name="T24" fmla="*/ 4 w 688"/>
                <a:gd name="T25" fmla="*/ 1732 h 2179"/>
                <a:gd name="T26" fmla="*/ 10 w 688"/>
                <a:gd name="T27" fmla="*/ 1698 h 2179"/>
                <a:gd name="T28" fmla="*/ 54 w 688"/>
                <a:gd name="T29" fmla="*/ 1511 h 2179"/>
                <a:gd name="T30" fmla="*/ 0 w 688"/>
                <a:gd name="T31" fmla="*/ 1399 h 2179"/>
                <a:gd name="T32" fmla="*/ 0 w 688"/>
                <a:gd name="T33" fmla="*/ 669 h 2179"/>
                <a:gd name="T34" fmla="*/ 228 w 688"/>
                <a:gd name="T35" fmla="*/ 441 h 2179"/>
                <a:gd name="T36" fmla="*/ 241 w 688"/>
                <a:gd name="T37" fmla="*/ 441 h 2179"/>
                <a:gd name="T38" fmla="*/ 448 w 688"/>
                <a:gd name="T39" fmla="*/ 441 h 2179"/>
                <a:gd name="T40" fmla="*/ 461 w 688"/>
                <a:gd name="T41" fmla="*/ 441 h 2179"/>
                <a:gd name="T42" fmla="*/ 688 w 688"/>
                <a:gd name="T43" fmla="*/ 669 h 2179"/>
                <a:gd name="T44" fmla="*/ 688 w 688"/>
                <a:gd name="T45" fmla="*/ 1399 h 2179"/>
                <a:gd name="T46" fmla="*/ 635 w 688"/>
                <a:gd name="T47" fmla="*/ 1510 h 2179"/>
                <a:gd name="T48" fmla="*/ 163 w 688"/>
                <a:gd name="T49" fmla="*/ 1046 h 2179"/>
                <a:gd name="T50" fmla="*/ 92 w 688"/>
                <a:gd name="T51" fmla="*/ 830 h 2179"/>
                <a:gd name="T52" fmla="*/ 139 w 688"/>
                <a:gd name="T53" fmla="*/ 1152 h 2179"/>
                <a:gd name="T54" fmla="*/ 163 w 688"/>
                <a:gd name="T55" fmla="*/ 1046 h 2179"/>
                <a:gd name="T56" fmla="*/ 595 w 688"/>
                <a:gd name="T57" fmla="*/ 841 h 2179"/>
                <a:gd name="T58" fmla="*/ 530 w 688"/>
                <a:gd name="T59" fmla="*/ 1046 h 2179"/>
                <a:gd name="T60" fmla="*/ 551 w 688"/>
                <a:gd name="T61" fmla="*/ 1141 h 2179"/>
                <a:gd name="T62" fmla="*/ 595 w 688"/>
                <a:gd name="T63" fmla="*/ 841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8" h="2179">
                  <a:moveTo>
                    <a:pt x="544" y="200"/>
                  </a:moveTo>
                  <a:cubicBezTo>
                    <a:pt x="544" y="310"/>
                    <a:pt x="455" y="400"/>
                    <a:pt x="344" y="400"/>
                  </a:cubicBezTo>
                  <a:cubicBezTo>
                    <a:pt x="234" y="400"/>
                    <a:pt x="144" y="310"/>
                    <a:pt x="144" y="200"/>
                  </a:cubicBezTo>
                  <a:cubicBezTo>
                    <a:pt x="144" y="90"/>
                    <a:pt x="234" y="0"/>
                    <a:pt x="344" y="0"/>
                  </a:cubicBezTo>
                  <a:cubicBezTo>
                    <a:pt x="455" y="0"/>
                    <a:pt x="544" y="90"/>
                    <a:pt x="544" y="200"/>
                  </a:cubicBezTo>
                  <a:close/>
                  <a:moveTo>
                    <a:pt x="635" y="1510"/>
                  </a:moveTo>
                  <a:cubicBezTo>
                    <a:pt x="679" y="1700"/>
                    <a:pt x="679" y="1700"/>
                    <a:pt x="679" y="1700"/>
                  </a:cubicBezTo>
                  <a:cubicBezTo>
                    <a:pt x="681" y="1710"/>
                    <a:pt x="683" y="1721"/>
                    <a:pt x="684" y="1732"/>
                  </a:cubicBezTo>
                  <a:cubicBezTo>
                    <a:pt x="529" y="1732"/>
                    <a:pt x="529" y="1732"/>
                    <a:pt x="529" y="1732"/>
                  </a:cubicBezTo>
                  <a:cubicBezTo>
                    <a:pt x="498" y="2179"/>
                    <a:pt x="498" y="2179"/>
                    <a:pt x="498" y="2179"/>
                  </a:cubicBezTo>
                  <a:cubicBezTo>
                    <a:pt x="190" y="2179"/>
                    <a:pt x="190" y="2179"/>
                    <a:pt x="190" y="2179"/>
                  </a:cubicBezTo>
                  <a:cubicBezTo>
                    <a:pt x="159" y="1732"/>
                    <a:pt x="159" y="1732"/>
                    <a:pt x="159" y="1732"/>
                  </a:cubicBezTo>
                  <a:cubicBezTo>
                    <a:pt x="4" y="1732"/>
                    <a:pt x="4" y="1732"/>
                    <a:pt x="4" y="1732"/>
                  </a:cubicBezTo>
                  <a:cubicBezTo>
                    <a:pt x="5" y="1721"/>
                    <a:pt x="7" y="1709"/>
                    <a:pt x="10" y="1698"/>
                  </a:cubicBezTo>
                  <a:cubicBezTo>
                    <a:pt x="54" y="1511"/>
                    <a:pt x="54" y="1511"/>
                    <a:pt x="54" y="1511"/>
                  </a:cubicBezTo>
                  <a:cubicBezTo>
                    <a:pt x="21" y="1484"/>
                    <a:pt x="0" y="1444"/>
                    <a:pt x="0" y="1399"/>
                  </a:cubicBezTo>
                  <a:cubicBezTo>
                    <a:pt x="0" y="669"/>
                    <a:pt x="0" y="669"/>
                    <a:pt x="0" y="669"/>
                  </a:cubicBezTo>
                  <a:cubicBezTo>
                    <a:pt x="0" y="543"/>
                    <a:pt x="102" y="441"/>
                    <a:pt x="228" y="441"/>
                  </a:cubicBezTo>
                  <a:cubicBezTo>
                    <a:pt x="241" y="441"/>
                    <a:pt x="241" y="441"/>
                    <a:pt x="241" y="441"/>
                  </a:cubicBezTo>
                  <a:cubicBezTo>
                    <a:pt x="448" y="441"/>
                    <a:pt x="448" y="441"/>
                    <a:pt x="448" y="441"/>
                  </a:cubicBezTo>
                  <a:cubicBezTo>
                    <a:pt x="461" y="441"/>
                    <a:pt x="461" y="441"/>
                    <a:pt x="461" y="441"/>
                  </a:cubicBezTo>
                  <a:cubicBezTo>
                    <a:pt x="586" y="441"/>
                    <a:pt x="688" y="543"/>
                    <a:pt x="688" y="669"/>
                  </a:cubicBezTo>
                  <a:cubicBezTo>
                    <a:pt x="688" y="1399"/>
                    <a:pt x="688" y="1399"/>
                    <a:pt x="688" y="1399"/>
                  </a:cubicBezTo>
                  <a:cubicBezTo>
                    <a:pt x="688" y="1443"/>
                    <a:pt x="667" y="1483"/>
                    <a:pt x="635" y="1510"/>
                  </a:cubicBezTo>
                  <a:close/>
                  <a:moveTo>
                    <a:pt x="163" y="1046"/>
                  </a:moveTo>
                  <a:cubicBezTo>
                    <a:pt x="92" y="830"/>
                    <a:pt x="92" y="830"/>
                    <a:pt x="92" y="830"/>
                  </a:cubicBezTo>
                  <a:cubicBezTo>
                    <a:pt x="139" y="1152"/>
                    <a:pt x="139" y="1152"/>
                    <a:pt x="139" y="1152"/>
                  </a:cubicBezTo>
                  <a:lnTo>
                    <a:pt x="163" y="1046"/>
                  </a:lnTo>
                  <a:close/>
                  <a:moveTo>
                    <a:pt x="595" y="841"/>
                  </a:moveTo>
                  <a:cubicBezTo>
                    <a:pt x="530" y="1046"/>
                    <a:pt x="530" y="1046"/>
                    <a:pt x="530" y="1046"/>
                  </a:cubicBezTo>
                  <a:cubicBezTo>
                    <a:pt x="551" y="1141"/>
                    <a:pt x="551" y="1141"/>
                    <a:pt x="551" y="1141"/>
                  </a:cubicBezTo>
                  <a:lnTo>
                    <a:pt x="595" y="8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6"/>
            <p:cNvSpPr>
              <a:spLocks noEditPoints="1"/>
            </p:cNvSpPr>
            <p:nvPr/>
          </p:nvSpPr>
          <p:spPr bwMode="auto">
            <a:xfrm>
              <a:off x="2285" y="2"/>
              <a:ext cx="1544" cy="4320"/>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9" name="Freeform 182"/>
          <p:cNvSpPr/>
          <p:nvPr/>
        </p:nvSpPr>
        <p:spPr>
          <a:xfrm>
            <a:off x="6407740" y="5140534"/>
            <a:ext cx="246623" cy="246623"/>
          </a:xfrm>
          <a:custGeom>
            <a:avLst/>
            <a:gdLst>
              <a:gd name="connsiteX0" fmla="*/ 184318 w 436728"/>
              <a:gd name="connsiteY0" fmla="*/ 99200 h 436728"/>
              <a:gd name="connsiteX1" fmla="*/ 184318 w 436728"/>
              <a:gd name="connsiteY1" fmla="*/ 184318 h 436728"/>
              <a:gd name="connsiteX2" fmla="*/ 99201 w 436728"/>
              <a:gd name="connsiteY2" fmla="*/ 184318 h 436728"/>
              <a:gd name="connsiteX3" fmla="*/ 99201 w 436728"/>
              <a:gd name="connsiteY3" fmla="*/ 252411 h 436728"/>
              <a:gd name="connsiteX4" fmla="*/ 184318 w 436728"/>
              <a:gd name="connsiteY4" fmla="*/ 252411 h 436728"/>
              <a:gd name="connsiteX5" fmla="*/ 184318 w 436728"/>
              <a:gd name="connsiteY5" fmla="*/ 337529 h 436728"/>
              <a:gd name="connsiteX6" fmla="*/ 252411 w 436728"/>
              <a:gd name="connsiteY6" fmla="*/ 337529 h 436728"/>
              <a:gd name="connsiteX7" fmla="*/ 252411 w 436728"/>
              <a:gd name="connsiteY7" fmla="*/ 252411 h 436728"/>
              <a:gd name="connsiteX8" fmla="*/ 337529 w 436728"/>
              <a:gd name="connsiteY8" fmla="*/ 252411 h 436728"/>
              <a:gd name="connsiteX9" fmla="*/ 337529 w 436728"/>
              <a:gd name="connsiteY9" fmla="*/ 184318 h 436728"/>
              <a:gd name="connsiteX10" fmla="*/ 252411 w 436728"/>
              <a:gd name="connsiteY10" fmla="*/ 184318 h 436728"/>
              <a:gd name="connsiteX11" fmla="*/ 252411 w 436728"/>
              <a:gd name="connsiteY11" fmla="*/ 99200 h 436728"/>
              <a:gd name="connsiteX12" fmla="*/ 72789 w 436728"/>
              <a:gd name="connsiteY12" fmla="*/ 0 h 436728"/>
              <a:gd name="connsiteX13" fmla="*/ 363939 w 436728"/>
              <a:gd name="connsiteY13" fmla="*/ 0 h 436728"/>
              <a:gd name="connsiteX14" fmla="*/ 436728 w 436728"/>
              <a:gd name="connsiteY14" fmla="*/ 72789 h 436728"/>
              <a:gd name="connsiteX15" fmla="*/ 436728 w 436728"/>
              <a:gd name="connsiteY15" fmla="*/ 363939 h 436728"/>
              <a:gd name="connsiteX16" fmla="*/ 363939 w 436728"/>
              <a:gd name="connsiteY16" fmla="*/ 436728 h 436728"/>
              <a:gd name="connsiteX17" fmla="*/ 72789 w 436728"/>
              <a:gd name="connsiteY17" fmla="*/ 436728 h 436728"/>
              <a:gd name="connsiteX18" fmla="*/ 0 w 436728"/>
              <a:gd name="connsiteY18" fmla="*/ 363939 h 436728"/>
              <a:gd name="connsiteX19" fmla="*/ 0 w 436728"/>
              <a:gd name="connsiteY19" fmla="*/ 72789 h 436728"/>
              <a:gd name="connsiteX20" fmla="*/ 72789 w 436728"/>
              <a:gd name="connsiteY20"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6728" h="436728">
                <a:moveTo>
                  <a:pt x="184318" y="99200"/>
                </a:moveTo>
                <a:lnTo>
                  <a:pt x="184318" y="184318"/>
                </a:lnTo>
                <a:lnTo>
                  <a:pt x="99201" y="184318"/>
                </a:lnTo>
                <a:lnTo>
                  <a:pt x="99201" y="252411"/>
                </a:lnTo>
                <a:lnTo>
                  <a:pt x="184318" y="252411"/>
                </a:lnTo>
                <a:lnTo>
                  <a:pt x="184318" y="337529"/>
                </a:lnTo>
                <a:lnTo>
                  <a:pt x="252411" y="337529"/>
                </a:lnTo>
                <a:lnTo>
                  <a:pt x="252411" y="252411"/>
                </a:lnTo>
                <a:lnTo>
                  <a:pt x="337529" y="252411"/>
                </a:lnTo>
                <a:lnTo>
                  <a:pt x="337529" y="184318"/>
                </a:lnTo>
                <a:lnTo>
                  <a:pt x="252411" y="184318"/>
                </a:lnTo>
                <a:lnTo>
                  <a:pt x="252411" y="99200"/>
                </a:lnTo>
                <a:close/>
                <a:moveTo>
                  <a:pt x="72789" y="0"/>
                </a:moveTo>
                <a:lnTo>
                  <a:pt x="363939" y="0"/>
                </a:lnTo>
                <a:cubicBezTo>
                  <a:pt x="404139" y="0"/>
                  <a:pt x="436728" y="32589"/>
                  <a:pt x="436728" y="72789"/>
                </a:cubicBezTo>
                <a:lnTo>
                  <a:pt x="436728" y="363939"/>
                </a:lnTo>
                <a:cubicBezTo>
                  <a:pt x="436728" y="404139"/>
                  <a:pt x="404139" y="436728"/>
                  <a:pt x="363939" y="436728"/>
                </a:cubicBezTo>
                <a:lnTo>
                  <a:pt x="72789" y="436728"/>
                </a:lnTo>
                <a:cubicBezTo>
                  <a:pt x="32589" y="436728"/>
                  <a:pt x="0" y="404139"/>
                  <a:pt x="0" y="363939"/>
                </a:cubicBezTo>
                <a:lnTo>
                  <a:pt x="0" y="72789"/>
                </a:lnTo>
                <a:cubicBezTo>
                  <a:pt x="0" y="32589"/>
                  <a:pt x="32589" y="0"/>
                  <a:pt x="727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0" name="Freeform 207"/>
          <p:cNvSpPr/>
          <p:nvPr/>
        </p:nvSpPr>
        <p:spPr>
          <a:xfrm>
            <a:off x="6549552" y="4346650"/>
            <a:ext cx="316304" cy="188101"/>
          </a:xfrm>
          <a:custGeom>
            <a:avLst/>
            <a:gdLst>
              <a:gd name="connsiteX0" fmla="*/ 865518 w 1731034"/>
              <a:gd name="connsiteY0" fmla="*/ 276045 h 1029419"/>
              <a:gd name="connsiteX1" fmla="*/ 1104182 w 1731034"/>
              <a:gd name="connsiteY1" fmla="*/ 514709 h 1029419"/>
              <a:gd name="connsiteX2" fmla="*/ 865518 w 1731034"/>
              <a:gd name="connsiteY2" fmla="*/ 753373 h 1029419"/>
              <a:gd name="connsiteX3" fmla="*/ 626854 w 1731034"/>
              <a:gd name="connsiteY3" fmla="*/ 514709 h 1029419"/>
              <a:gd name="connsiteX4" fmla="*/ 865518 w 1731034"/>
              <a:gd name="connsiteY4" fmla="*/ 276045 h 1029419"/>
              <a:gd name="connsiteX5" fmla="*/ 362910 w 1731034"/>
              <a:gd name="connsiteY5" fmla="*/ 123645 h 1029419"/>
              <a:gd name="connsiteX6" fmla="*/ 347301 w 1731034"/>
              <a:gd name="connsiteY6" fmla="*/ 200959 h 1029419"/>
              <a:gd name="connsiteX7" fmla="*/ 157119 w 1731034"/>
              <a:gd name="connsiteY7" fmla="*/ 356944 h 1029419"/>
              <a:gd name="connsiteX8" fmla="*/ 117894 w 1731034"/>
              <a:gd name="connsiteY8" fmla="*/ 360898 h 1029419"/>
              <a:gd name="connsiteX9" fmla="*/ 117894 w 1731034"/>
              <a:gd name="connsiteY9" fmla="*/ 660074 h 1029419"/>
              <a:gd name="connsiteX10" fmla="*/ 157119 w 1731034"/>
              <a:gd name="connsiteY10" fmla="*/ 664029 h 1029419"/>
              <a:gd name="connsiteX11" fmla="*/ 347301 w 1731034"/>
              <a:gd name="connsiteY11" fmla="*/ 820014 h 1029419"/>
              <a:gd name="connsiteX12" fmla="*/ 364615 w 1731034"/>
              <a:gd name="connsiteY12" fmla="*/ 905774 h 1029419"/>
              <a:gd name="connsiteX13" fmla="*/ 1360671 w 1731034"/>
              <a:gd name="connsiteY13" fmla="*/ 905774 h 1029419"/>
              <a:gd name="connsiteX14" fmla="*/ 1377985 w 1731034"/>
              <a:gd name="connsiteY14" fmla="*/ 820014 h 1029419"/>
              <a:gd name="connsiteX15" fmla="*/ 1568167 w 1731034"/>
              <a:gd name="connsiteY15" fmla="*/ 664029 h 1029419"/>
              <a:gd name="connsiteX16" fmla="*/ 1613140 w 1731034"/>
              <a:gd name="connsiteY16" fmla="*/ 659495 h 1029419"/>
              <a:gd name="connsiteX17" fmla="*/ 1613140 w 1731034"/>
              <a:gd name="connsiteY17" fmla="*/ 361478 h 1029419"/>
              <a:gd name="connsiteX18" fmla="*/ 1568167 w 1731034"/>
              <a:gd name="connsiteY18" fmla="*/ 356944 h 1029419"/>
              <a:gd name="connsiteX19" fmla="*/ 1377985 w 1731034"/>
              <a:gd name="connsiteY19" fmla="*/ 200959 h 1029419"/>
              <a:gd name="connsiteX20" fmla="*/ 1362376 w 1731034"/>
              <a:gd name="connsiteY20" fmla="*/ 123645 h 1029419"/>
              <a:gd name="connsiteX21" fmla="*/ 0 w 1731034"/>
              <a:gd name="connsiteY21" fmla="*/ 0 h 1029419"/>
              <a:gd name="connsiteX22" fmla="*/ 1731034 w 1731034"/>
              <a:gd name="connsiteY22" fmla="*/ 0 h 1029419"/>
              <a:gd name="connsiteX23" fmla="*/ 1731034 w 1731034"/>
              <a:gd name="connsiteY23" fmla="*/ 1029419 h 1029419"/>
              <a:gd name="connsiteX24" fmla="*/ 0 w 1731034"/>
              <a:gd name="connsiteY24" fmla="*/ 1029419 h 102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31034" h="1029419">
                <a:moveTo>
                  <a:pt x="865518" y="276045"/>
                </a:moveTo>
                <a:cubicBezTo>
                  <a:pt x="997328" y="276045"/>
                  <a:pt x="1104182" y="382899"/>
                  <a:pt x="1104182" y="514709"/>
                </a:cubicBezTo>
                <a:cubicBezTo>
                  <a:pt x="1104182" y="646519"/>
                  <a:pt x="997328" y="753373"/>
                  <a:pt x="865518" y="753373"/>
                </a:cubicBezTo>
                <a:cubicBezTo>
                  <a:pt x="733708" y="753373"/>
                  <a:pt x="626854" y="646519"/>
                  <a:pt x="626854" y="514709"/>
                </a:cubicBezTo>
                <a:cubicBezTo>
                  <a:pt x="626854" y="382899"/>
                  <a:pt x="733708" y="276045"/>
                  <a:pt x="865518" y="276045"/>
                </a:cubicBezTo>
                <a:close/>
                <a:moveTo>
                  <a:pt x="362910" y="123645"/>
                </a:moveTo>
                <a:lnTo>
                  <a:pt x="347301" y="200959"/>
                </a:lnTo>
                <a:cubicBezTo>
                  <a:pt x="313880" y="279976"/>
                  <a:pt x="243108" y="339348"/>
                  <a:pt x="157119" y="356944"/>
                </a:cubicBezTo>
                <a:lnTo>
                  <a:pt x="117894" y="360898"/>
                </a:lnTo>
                <a:lnTo>
                  <a:pt x="117894" y="660074"/>
                </a:lnTo>
                <a:lnTo>
                  <a:pt x="157119" y="664029"/>
                </a:lnTo>
                <a:cubicBezTo>
                  <a:pt x="243108" y="681624"/>
                  <a:pt x="313880" y="740997"/>
                  <a:pt x="347301" y="820014"/>
                </a:cubicBezTo>
                <a:lnTo>
                  <a:pt x="364615" y="905774"/>
                </a:lnTo>
                <a:lnTo>
                  <a:pt x="1360671" y="905774"/>
                </a:lnTo>
                <a:lnTo>
                  <a:pt x="1377985" y="820014"/>
                </a:lnTo>
                <a:cubicBezTo>
                  <a:pt x="1411406" y="740997"/>
                  <a:pt x="1482178" y="681624"/>
                  <a:pt x="1568167" y="664029"/>
                </a:cubicBezTo>
                <a:lnTo>
                  <a:pt x="1613140" y="659495"/>
                </a:lnTo>
                <a:lnTo>
                  <a:pt x="1613140" y="361478"/>
                </a:lnTo>
                <a:lnTo>
                  <a:pt x="1568167" y="356944"/>
                </a:lnTo>
                <a:cubicBezTo>
                  <a:pt x="1482178" y="339348"/>
                  <a:pt x="1411406" y="279976"/>
                  <a:pt x="1377985" y="200959"/>
                </a:cubicBezTo>
                <a:lnTo>
                  <a:pt x="1362376" y="123645"/>
                </a:lnTo>
                <a:close/>
                <a:moveTo>
                  <a:pt x="0" y="0"/>
                </a:moveTo>
                <a:lnTo>
                  <a:pt x="1731034" y="0"/>
                </a:lnTo>
                <a:lnTo>
                  <a:pt x="1731034" y="1029419"/>
                </a:lnTo>
                <a:lnTo>
                  <a:pt x="0" y="10294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81" name="Group 80"/>
          <p:cNvGrpSpPr/>
          <p:nvPr/>
        </p:nvGrpSpPr>
        <p:grpSpPr>
          <a:xfrm>
            <a:off x="6891645" y="2671130"/>
            <a:ext cx="303937" cy="337763"/>
            <a:chOff x="7672165" y="2637936"/>
            <a:chExt cx="372533" cy="413994"/>
          </a:xfrm>
        </p:grpSpPr>
        <p:sp>
          <p:nvSpPr>
            <p:cNvPr id="82" name="Block Arc 81"/>
            <p:cNvSpPr/>
            <p:nvPr/>
          </p:nvSpPr>
          <p:spPr>
            <a:xfrm>
              <a:off x="7672165" y="2637936"/>
              <a:ext cx="372533" cy="372533"/>
            </a:xfrm>
            <a:prstGeom prst="blockArc">
              <a:avLst>
                <a:gd name="adj1" fmla="val 10800000"/>
                <a:gd name="adj2" fmla="val 5636707"/>
                <a:gd name="adj3" fmla="val 169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83" name="Isosceles Triangle 82"/>
            <p:cNvSpPr/>
            <p:nvPr/>
          </p:nvSpPr>
          <p:spPr>
            <a:xfrm rot="16200000">
              <a:off x="7738014" y="2923641"/>
              <a:ext cx="146199" cy="1103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85" name="TextBox 84"/>
          <p:cNvSpPr txBox="1"/>
          <p:nvPr/>
        </p:nvSpPr>
        <p:spPr>
          <a:xfrm>
            <a:off x="788711" y="2521524"/>
            <a:ext cx="1669453" cy="253916"/>
          </a:xfrm>
          <a:prstGeom prst="rect">
            <a:avLst/>
          </a:prstGeom>
          <a:noFill/>
        </p:spPr>
        <p:txBody>
          <a:bodyPr wrap="square" rtlCol="0" anchor="ctr">
            <a:spAutoFit/>
          </a:bodyPr>
          <a:lstStyle/>
          <a:p>
            <a:pPr algn="ctr"/>
            <a:r>
              <a:rPr lang="en-US" sz="1050" dirty="0">
                <a:ln w="0"/>
                <a:solidFill>
                  <a:schemeClr val="bg1"/>
                </a:solidFill>
                <a:latin typeface="Arial" panose="020B0604020202020204" pitchFamily="34" charset="0"/>
                <a:cs typeface="Arial" panose="020B0604020202020204" pitchFamily="34" charset="0"/>
              </a:rPr>
              <a:t>COSTS PER PATIENT</a:t>
            </a:r>
            <a:endParaRPr lang="en-US" sz="1600" dirty="0">
              <a:ln w="0"/>
              <a:solidFill>
                <a:schemeClr val="bg1"/>
              </a:solidFill>
              <a:latin typeface="Arial" panose="020B0604020202020204" pitchFamily="34" charset="0"/>
              <a:cs typeface="Arial" panose="020B0604020202020204" pitchFamily="34" charset="0"/>
            </a:endParaRPr>
          </a:p>
        </p:txBody>
      </p:sp>
      <p:sp>
        <p:nvSpPr>
          <p:cNvPr id="86" name="TextBox 85"/>
          <p:cNvSpPr txBox="1"/>
          <p:nvPr/>
        </p:nvSpPr>
        <p:spPr>
          <a:xfrm>
            <a:off x="2632452" y="4043872"/>
            <a:ext cx="2598711" cy="253916"/>
          </a:xfrm>
          <a:prstGeom prst="rect">
            <a:avLst/>
          </a:prstGeom>
          <a:noFill/>
        </p:spPr>
        <p:txBody>
          <a:bodyPr wrap="square" rtlCol="0" anchor="ctr">
            <a:spAutoFit/>
          </a:bodyPr>
          <a:lstStyle/>
          <a:p>
            <a:pPr algn="ctr"/>
            <a:r>
              <a:rPr lang="en-US" sz="1050" dirty="0">
                <a:ln w="0"/>
                <a:solidFill>
                  <a:schemeClr val="bg1"/>
                </a:solidFill>
                <a:latin typeface="Arial" panose="020B0604020202020204" pitchFamily="34" charset="0"/>
                <a:cs typeface="Arial" panose="020B0604020202020204" pitchFamily="34" charset="0"/>
              </a:rPr>
              <a:t>COSTS PER HOSPITAL EVENT</a:t>
            </a:r>
            <a:endParaRPr lang="en-US" sz="1600" dirty="0">
              <a:ln w="0"/>
              <a:solidFill>
                <a:schemeClr val="bg1"/>
              </a:solidFill>
              <a:latin typeface="Arial" panose="020B0604020202020204" pitchFamily="34" charset="0"/>
              <a:cs typeface="Arial" panose="020B0604020202020204" pitchFamily="34" charset="0"/>
            </a:endParaRPr>
          </a:p>
        </p:txBody>
      </p:sp>
      <p:cxnSp>
        <p:nvCxnSpPr>
          <p:cNvPr id="87" name="Straight Connector 86"/>
          <p:cNvCxnSpPr/>
          <p:nvPr/>
        </p:nvCxnSpPr>
        <p:spPr>
          <a:xfrm>
            <a:off x="0" y="5179453"/>
            <a:ext cx="50223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313540" y="5502258"/>
            <a:ext cx="175221" cy="175221"/>
          </a:xfrm>
          <a:prstGeom prst="rect">
            <a:avLst/>
          </a:prstGeom>
          <a:pattFill prst="solidDmnd">
            <a:fgClr>
              <a:srgbClr val="FFC000"/>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0" name="TextBox 194"/>
          <p:cNvSpPr txBox="1"/>
          <p:nvPr/>
        </p:nvSpPr>
        <p:spPr>
          <a:xfrm>
            <a:off x="1479137" y="5458079"/>
            <a:ext cx="955878" cy="253916"/>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1050" dirty="0">
                <a:solidFill>
                  <a:schemeClr val="bg1"/>
                </a:solidFill>
                <a:latin typeface="Arial" panose="020B0604020202020204" pitchFamily="34" charset="0"/>
                <a:cs typeface="Arial" panose="020B0604020202020204" pitchFamily="34" charset="0"/>
              </a:rPr>
              <a:t>Inpatient</a:t>
            </a:r>
          </a:p>
        </p:txBody>
      </p:sp>
      <p:sp>
        <p:nvSpPr>
          <p:cNvPr id="91" name="Rectangle 90"/>
          <p:cNvSpPr/>
          <p:nvPr/>
        </p:nvSpPr>
        <p:spPr>
          <a:xfrm>
            <a:off x="2478081" y="5502258"/>
            <a:ext cx="175221" cy="175221"/>
          </a:xfrm>
          <a:prstGeom prst="rect">
            <a:avLst/>
          </a:prstGeom>
          <a:pattFill prst="wdDnDiag">
            <a:fgClr>
              <a:srgbClr val="0099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2" name="TextBox 194"/>
          <p:cNvSpPr txBox="1"/>
          <p:nvPr/>
        </p:nvSpPr>
        <p:spPr>
          <a:xfrm>
            <a:off x="2643678" y="5458079"/>
            <a:ext cx="955878" cy="253916"/>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1050" dirty="0">
                <a:solidFill>
                  <a:schemeClr val="bg1"/>
                </a:solidFill>
                <a:latin typeface="Arial" panose="020B0604020202020204" pitchFamily="34" charset="0"/>
                <a:cs typeface="Arial" panose="020B0604020202020204" pitchFamily="34" charset="0"/>
              </a:rPr>
              <a:t>Outpatient</a:t>
            </a:r>
          </a:p>
        </p:txBody>
      </p:sp>
      <p:sp>
        <p:nvSpPr>
          <p:cNvPr id="93" name="TextBox 92"/>
          <p:cNvSpPr txBox="1"/>
          <p:nvPr/>
        </p:nvSpPr>
        <p:spPr>
          <a:xfrm>
            <a:off x="1180097" y="2945028"/>
            <a:ext cx="827232"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€10,256</a:t>
            </a:r>
          </a:p>
        </p:txBody>
      </p:sp>
      <p:sp>
        <p:nvSpPr>
          <p:cNvPr id="94" name="TextBox 93"/>
          <p:cNvSpPr txBox="1"/>
          <p:nvPr/>
        </p:nvSpPr>
        <p:spPr>
          <a:xfrm>
            <a:off x="1912697" y="4510458"/>
            <a:ext cx="830778"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€1,899</a:t>
            </a:r>
          </a:p>
        </p:txBody>
      </p:sp>
      <p:sp>
        <p:nvSpPr>
          <p:cNvPr id="95" name="TextBox 94"/>
          <p:cNvSpPr txBox="1"/>
          <p:nvPr/>
        </p:nvSpPr>
        <p:spPr>
          <a:xfrm>
            <a:off x="3094404" y="4471054"/>
            <a:ext cx="885926"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€2,196</a:t>
            </a:r>
          </a:p>
        </p:txBody>
      </p:sp>
      <p:sp>
        <p:nvSpPr>
          <p:cNvPr id="96" name="TextBox 95"/>
          <p:cNvSpPr txBox="1"/>
          <p:nvPr/>
        </p:nvSpPr>
        <p:spPr>
          <a:xfrm>
            <a:off x="3931808" y="4802883"/>
            <a:ext cx="635518" cy="307777"/>
          </a:xfrm>
          <a:prstGeom prst="rect">
            <a:avLst/>
          </a:prstGeom>
          <a:noFill/>
        </p:spPr>
        <p:txBody>
          <a:bodyPr wrap="square" rtlCol="0" anchor="ctr">
            <a:spAutoFit/>
          </a:bodyPr>
          <a:lstStyle/>
          <a:p>
            <a:pPr algn="ctr"/>
            <a:r>
              <a:rPr lang="en-GB" sz="1400" b="1" dirty="0">
                <a:solidFill>
                  <a:schemeClr val="bg1"/>
                </a:solidFill>
                <a:latin typeface="Arial" panose="020B0604020202020204" pitchFamily="34" charset="0"/>
                <a:cs typeface="Arial" panose="020B0604020202020204" pitchFamily="34" charset="0"/>
              </a:rPr>
              <a:t>€407</a:t>
            </a:r>
          </a:p>
        </p:txBody>
      </p:sp>
      <p:sp>
        <p:nvSpPr>
          <p:cNvPr id="60" name="Freeform 89">
            <a:extLst>
              <a:ext uri="{FF2B5EF4-FFF2-40B4-BE49-F238E27FC236}">
                <a16:creationId xmlns:a16="http://schemas.microsoft.com/office/drawing/2014/main" id="{A0A1B14D-3EDC-4DBD-B5ED-1C7E86321F23}"/>
              </a:ext>
            </a:extLst>
          </p:cNvPr>
          <p:cNvSpPr/>
          <p:nvPr/>
        </p:nvSpPr>
        <p:spPr>
          <a:xfrm>
            <a:off x="8589157" y="11830"/>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Burden of the disease</a:t>
            </a:r>
          </a:p>
        </p:txBody>
      </p:sp>
      <p:sp>
        <p:nvSpPr>
          <p:cNvPr id="97" name="Freeform 80">
            <a:extLst>
              <a:ext uri="{FF2B5EF4-FFF2-40B4-BE49-F238E27FC236}">
                <a16:creationId xmlns:a16="http://schemas.microsoft.com/office/drawing/2014/main" id="{142BE2C4-F7CF-4BE9-83F4-7C7D35469DD6}"/>
              </a:ext>
            </a:extLst>
          </p:cNvPr>
          <p:cNvSpPr/>
          <p:nvPr/>
        </p:nvSpPr>
        <p:spPr>
          <a:xfrm>
            <a:off x="194604" y="954602"/>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rgbClr val="002060"/>
                </a:solidFill>
                <a:latin typeface="Arial" panose="020B0604020202020204" pitchFamily="34" charset="0"/>
                <a:cs typeface="Arial" panose="020B0604020202020204" pitchFamily="34" charset="0"/>
              </a:rPr>
              <a:t>PAH-related hospital costs (2016)</a:t>
            </a:r>
            <a:r>
              <a:rPr lang="en-GB" sz="1400" baseline="30000" dirty="0">
                <a:solidFill>
                  <a:srgbClr val="002060"/>
                </a:solidFill>
                <a:latin typeface="Arial" panose="020B0604020202020204" pitchFamily="34" charset="0"/>
                <a:cs typeface="Arial" panose="020B0604020202020204" pitchFamily="34" charset="0"/>
              </a:rPr>
              <a:t>1</a:t>
            </a:r>
            <a:r>
              <a:rPr lang="en-GB" sz="14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38103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 name="Freeform 80">
            <a:extLst>
              <a:ext uri="{FF2B5EF4-FFF2-40B4-BE49-F238E27FC236}">
                <a16:creationId xmlns:a16="http://schemas.microsoft.com/office/drawing/2014/main" id="{6D652B83-A8B7-45F5-B4B0-C2B120724FCC}"/>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a:t>Current treatments target three pathological pathways</a:t>
            </a:r>
            <a:r>
              <a:rPr lang="en-GB" sz="1400" baseline="30000"/>
              <a:t>1</a:t>
            </a:r>
            <a:r>
              <a:rPr lang="en-GB" sz="1400"/>
              <a:t> </a:t>
            </a:r>
            <a:endParaRPr lang="en-GB" sz="1400" b="1" baseline="30000" dirty="0">
              <a:solidFill>
                <a:schemeClr val="bg1"/>
              </a:solidFill>
            </a:endParaRPr>
          </a:p>
        </p:txBody>
      </p:sp>
      <p:sp>
        <p:nvSpPr>
          <p:cNvPr id="105" name="Freeform 30"/>
          <p:cNvSpPr>
            <a:spLocks/>
          </p:cNvSpPr>
          <p:nvPr/>
        </p:nvSpPr>
        <p:spPr bwMode="auto">
          <a:xfrm>
            <a:off x="0" y="1612900"/>
            <a:ext cx="12192000" cy="4311650"/>
          </a:xfrm>
          <a:custGeom>
            <a:avLst/>
            <a:gdLst>
              <a:gd name="T0" fmla="*/ 0 w 1709"/>
              <a:gd name="T1" fmla="*/ 0 h 604"/>
              <a:gd name="T2" fmla="*/ 0 w 1709"/>
              <a:gd name="T3" fmla="*/ 439 h 604"/>
              <a:gd name="T4" fmla="*/ 0 w 1709"/>
              <a:gd name="T5" fmla="*/ 553 h 604"/>
              <a:gd name="T6" fmla="*/ 0 w 1709"/>
              <a:gd name="T7" fmla="*/ 604 h 604"/>
              <a:gd name="T8" fmla="*/ 1709 w 1709"/>
              <a:gd name="T9" fmla="*/ 604 h 604"/>
              <a:gd name="T10" fmla="*/ 1709 w 1709"/>
              <a:gd name="T11" fmla="*/ 553 h 604"/>
              <a:gd name="T12" fmla="*/ 1709 w 1709"/>
              <a:gd name="T13" fmla="*/ 439 h 604"/>
              <a:gd name="T14" fmla="*/ 1709 w 1709"/>
              <a:gd name="T15" fmla="*/ 0 h 604"/>
              <a:gd name="T16" fmla="*/ 855 w 1709"/>
              <a:gd name="T17" fmla="*/ 50 h 604"/>
              <a:gd name="T18" fmla="*/ 0 w 1709"/>
              <a:gd name="T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9" h="604">
                <a:moveTo>
                  <a:pt x="0" y="0"/>
                </a:moveTo>
                <a:cubicBezTo>
                  <a:pt x="0" y="439"/>
                  <a:pt x="0" y="439"/>
                  <a:pt x="0" y="439"/>
                </a:cubicBezTo>
                <a:cubicBezTo>
                  <a:pt x="0" y="553"/>
                  <a:pt x="0" y="553"/>
                  <a:pt x="0" y="553"/>
                </a:cubicBezTo>
                <a:cubicBezTo>
                  <a:pt x="0" y="604"/>
                  <a:pt x="0" y="604"/>
                  <a:pt x="0" y="604"/>
                </a:cubicBezTo>
                <a:cubicBezTo>
                  <a:pt x="1709" y="604"/>
                  <a:pt x="1709" y="604"/>
                  <a:pt x="1709" y="604"/>
                </a:cubicBezTo>
                <a:cubicBezTo>
                  <a:pt x="1709" y="553"/>
                  <a:pt x="1709" y="553"/>
                  <a:pt x="1709" y="553"/>
                </a:cubicBezTo>
                <a:cubicBezTo>
                  <a:pt x="1709" y="439"/>
                  <a:pt x="1709" y="439"/>
                  <a:pt x="1709" y="439"/>
                </a:cubicBezTo>
                <a:cubicBezTo>
                  <a:pt x="1709" y="0"/>
                  <a:pt x="1709" y="0"/>
                  <a:pt x="1709" y="0"/>
                </a:cubicBezTo>
                <a:cubicBezTo>
                  <a:pt x="1445" y="32"/>
                  <a:pt x="1157" y="50"/>
                  <a:pt x="855" y="50"/>
                </a:cubicBezTo>
                <a:cubicBezTo>
                  <a:pt x="553" y="50"/>
                  <a:pt x="264" y="32"/>
                  <a:pt x="0" y="0"/>
                </a:cubicBezTo>
                <a:close/>
              </a:path>
            </a:pathLst>
          </a:custGeom>
          <a:solidFill>
            <a:schemeClr val="accent3">
              <a:lumMod val="50000"/>
              <a:alpha val="8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8" name="Freeform 33"/>
          <p:cNvSpPr>
            <a:spLocks/>
          </p:cNvSpPr>
          <p:nvPr/>
        </p:nvSpPr>
        <p:spPr bwMode="auto">
          <a:xfrm>
            <a:off x="0" y="1611705"/>
            <a:ext cx="12192000" cy="1570038"/>
          </a:xfrm>
          <a:custGeom>
            <a:avLst/>
            <a:gdLst>
              <a:gd name="T0" fmla="*/ 0 w 1709"/>
              <a:gd name="T1" fmla="*/ 0 h 220"/>
              <a:gd name="T2" fmla="*/ 0 w 1709"/>
              <a:gd name="T3" fmla="*/ 170 h 220"/>
              <a:gd name="T4" fmla="*/ 855 w 1709"/>
              <a:gd name="T5" fmla="*/ 220 h 220"/>
              <a:gd name="T6" fmla="*/ 1709 w 1709"/>
              <a:gd name="T7" fmla="*/ 170 h 220"/>
              <a:gd name="T8" fmla="*/ 1709 w 1709"/>
              <a:gd name="T9" fmla="*/ 0 h 220"/>
              <a:gd name="T10" fmla="*/ 855 w 1709"/>
              <a:gd name="T11" fmla="*/ 51 h 220"/>
              <a:gd name="T12" fmla="*/ 0 w 1709"/>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1709" h="220">
                <a:moveTo>
                  <a:pt x="0" y="0"/>
                </a:moveTo>
                <a:cubicBezTo>
                  <a:pt x="0" y="170"/>
                  <a:pt x="0" y="170"/>
                  <a:pt x="0" y="170"/>
                </a:cubicBezTo>
                <a:cubicBezTo>
                  <a:pt x="264" y="202"/>
                  <a:pt x="553" y="220"/>
                  <a:pt x="855" y="220"/>
                </a:cubicBezTo>
                <a:cubicBezTo>
                  <a:pt x="1157" y="220"/>
                  <a:pt x="1445" y="202"/>
                  <a:pt x="1709" y="170"/>
                </a:cubicBezTo>
                <a:cubicBezTo>
                  <a:pt x="1709" y="0"/>
                  <a:pt x="1709" y="0"/>
                  <a:pt x="1709" y="0"/>
                </a:cubicBezTo>
                <a:cubicBezTo>
                  <a:pt x="1438" y="34"/>
                  <a:pt x="1150" y="51"/>
                  <a:pt x="855" y="51"/>
                </a:cubicBezTo>
                <a:cubicBezTo>
                  <a:pt x="559" y="51"/>
                  <a:pt x="272" y="34"/>
                  <a:pt x="0" y="0"/>
                </a:cubicBez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6" name="Freeform 31"/>
          <p:cNvSpPr>
            <a:spLocks/>
          </p:cNvSpPr>
          <p:nvPr/>
        </p:nvSpPr>
        <p:spPr bwMode="auto">
          <a:xfrm>
            <a:off x="8467725" y="1806575"/>
            <a:ext cx="14288"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7" name="Freeform 32"/>
          <p:cNvSpPr>
            <a:spLocks/>
          </p:cNvSpPr>
          <p:nvPr/>
        </p:nvSpPr>
        <p:spPr bwMode="auto">
          <a:xfrm>
            <a:off x="8083550" y="1820863"/>
            <a:ext cx="14288"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34"/>
          <p:cNvSpPr>
            <a:spLocks/>
          </p:cNvSpPr>
          <p:nvPr/>
        </p:nvSpPr>
        <p:spPr bwMode="auto">
          <a:xfrm>
            <a:off x="7491413" y="1841500"/>
            <a:ext cx="14288"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35"/>
          <p:cNvSpPr>
            <a:spLocks/>
          </p:cNvSpPr>
          <p:nvPr/>
        </p:nvSpPr>
        <p:spPr bwMode="auto">
          <a:xfrm>
            <a:off x="0" y="1460895"/>
            <a:ext cx="12192000" cy="514350"/>
          </a:xfrm>
          <a:custGeom>
            <a:avLst/>
            <a:gdLst>
              <a:gd name="T0" fmla="*/ 1709 w 1709"/>
              <a:gd name="T1" fmla="*/ 0 h 72"/>
              <a:gd name="T2" fmla="*/ 1709 w 1709"/>
              <a:gd name="T3" fmla="*/ 21 h 72"/>
              <a:gd name="T4" fmla="*/ 855 w 1709"/>
              <a:gd name="T5" fmla="*/ 72 h 72"/>
              <a:gd name="T6" fmla="*/ 0 w 1709"/>
              <a:gd name="T7" fmla="*/ 21 h 72"/>
              <a:gd name="T8" fmla="*/ 0 w 1709"/>
              <a:gd name="T9" fmla="*/ 0 h 72"/>
              <a:gd name="T10" fmla="*/ 855 w 1709"/>
              <a:gd name="T11" fmla="*/ 50 h 72"/>
              <a:gd name="T12" fmla="*/ 1709 w 170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709" h="72">
                <a:moveTo>
                  <a:pt x="1709" y="0"/>
                </a:moveTo>
                <a:cubicBezTo>
                  <a:pt x="1709" y="21"/>
                  <a:pt x="1709" y="21"/>
                  <a:pt x="1709" y="21"/>
                </a:cubicBezTo>
                <a:cubicBezTo>
                  <a:pt x="1438" y="55"/>
                  <a:pt x="1150" y="72"/>
                  <a:pt x="855" y="72"/>
                </a:cubicBezTo>
                <a:cubicBezTo>
                  <a:pt x="559" y="72"/>
                  <a:pt x="272" y="55"/>
                  <a:pt x="0" y="21"/>
                </a:cubicBezTo>
                <a:cubicBezTo>
                  <a:pt x="0" y="0"/>
                  <a:pt x="0" y="0"/>
                  <a:pt x="0" y="0"/>
                </a:cubicBezTo>
                <a:cubicBezTo>
                  <a:pt x="264" y="32"/>
                  <a:pt x="553" y="50"/>
                  <a:pt x="855" y="50"/>
                </a:cubicBezTo>
                <a:cubicBezTo>
                  <a:pt x="1157" y="50"/>
                  <a:pt x="1445" y="32"/>
                  <a:pt x="1709" y="0"/>
                </a:cubicBezTo>
                <a:close/>
              </a:path>
            </a:pathLst>
          </a:custGeom>
          <a:solidFill>
            <a:schemeClr val="accent6">
              <a:lumMod val="20000"/>
              <a:lumOff val="80000"/>
              <a:alpha val="9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2" name="Freeform 37"/>
          <p:cNvSpPr>
            <a:spLocks/>
          </p:cNvSpPr>
          <p:nvPr/>
        </p:nvSpPr>
        <p:spPr bwMode="auto">
          <a:xfrm>
            <a:off x="7483475" y="3490913"/>
            <a:ext cx="2611438" cy="949325"/>
          </a:xfrm>
          <a:custGeom>
            <a:avLst/>
            <a:gdLst>
              <a:gd name="T0" fmla="*/ 125 w 366"/>
              <a:gd name="T1" fmla="*/ 13 h 133"/>
              <a:gd name="T2" fmla="*/ 8 w 366"/>
              <a:gd name="T3" fmla="*/ 56 h 133"/>
              <a:gd name="T4" fmla="*/ 8 w 366"/>
              <a:gd name="T5" fmla="*/ 77 h 133"/>
              <a:gd name="T6" fmla="*/ 125 w 366"/>
              <a:gd name="T7" fmla="*/ 119 h 133"/>
              <a:gd name="T8" fmla="*/ 240 w 366"/>
              <a:gd name="T9" fmla="*/ 119 h 133"/>
              <a:gd name="T10" fmla="*/ 357 w 366"/>
              <a:gd name="T11" fmla="*/ 77 h 133"/>
              <a:gd name="T12" fmla="*/ 357 w 366"/>
              <a:gd name="T13" fmla="*/ 56 h 133"/>
              <a:gd name="T14" fmla="*/ 240 w 366"/>
              <a:gd name="T15" fmla="*/ 13 h 133"/>
              <a:gd name="T16" fmla="*/ 125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5" y="13"/>
                </a:moveTo>
                <a:cubicBezTo>
                  <a:pt x="8" y="56"/>
                  <a:pt x="8" y="56"/>
                  <a:pt x="8" y="56"/>
                </a:cubicBezTo>
                <a:cubicBezTo>
                  <a:pt x="0" y="59"/>
                  <a:pt x="0" y="74"/>
                  <a:pt x="8" y="77"/>
                </a:cubicBezTo>
                <a:cubicBezTo>
                  <a:pt x="125" y="119"/>
                  <a:pt x="125" y="119"/>
                  <a:pt x="125" y="119"/>
                </a:cubicBezTo>
                <a:cubicBezTo>
                  <a:pt x="163" y="133"/>
                  <a:pt x="202" y="133"/>
                  <a:pt x="240" y="119"/>
                </a:cubicBezTo>
                <a:cubicBezTo>
                  <a:pt x="357" y="77"/>
                  <a:pt x="357" y="77"/>
                  <a:pt x="357" y="77"/>
                </a:cubicBezTo>
                <a:cubicBezTo>
                  <a:pt x="366" y="74"/>
                  <a:pt x="366" y="59"/>
                  <a:pt x="357" y="56"/>
                </a:cubicBezTo>
                <a:cubicBezTo>
                  <a:pt x="240" y="13"/>
                  <a:pt x="240" y="13"/>
                  <a:pt x="240" y="13"/>
                </a:cubicBezTo>
                <a:cubicBezTo>
                  <a:pt x="202" y="0"/>
                  <a:pt x="163" y="0"/>
                  <a:pt x="125" y="1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3" name="Freeform 38"/>
          <p:cNvSpPr>
            <a:spLocks/>
          </p:cNvSpPr>
          <p:nvPr/>
        </p:nvSpPr>
        <p:spPr bwMode="auto">
          <a:xfrm>
            <a:off x="2090738" y="3490913"/>
            <a:ext cx="2609850" cy="949325"/>
          </a:xfrm>
          <a:custGeom>
            <a:avLst/>
            <a:gdLst>
              <a:gd name="T0" fmla="*/ 126 w 366"/>
              <a:gd name="T1" fmla="*/ 13 h 133"/>
              <a:gd name="T2" fmla="*/ 9 w 366"/>
              <a:gd name="T3" fmla="*/ 56 h 133"/>
              <a:gd name="T4" fmla="*/ 9 w 366"/>
              <a:gd name="T5" fmla="*/ 77 h 133"/>
              <a:gd name="T6" fmla="*/ 126 w 366"/>
              <a:gd name="T7" fmla="*/ 119 h 133"/>
              <a:gd name="T8" fmla="*/ 241 w 366"/>
              <a:gd name="T9" fmla="*/ 119 h 133"/>
              <a:gd name="T10" fmla="*/ 358 w 366"/>
              <a:gd name="T11" fmla="*/ 77 h 133"/>
              <a:gd name="T12" fmla="*/ 358 w 366"/>
              <a:gd name="T13" fmla="*/ 56 h 133"/>
              <a:gd name="T14" fmla="*/ 241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9" y="56"/>
                  <a:pt x="9" y="56"/>
                  <a:pt x="9" y="56"/>
                </a:cubicBezTo>
                <a:cubicBezTo>
                  <a:pt x="0" y="59"/>
                  <a:pt x="0" y="74"/>
                  <a:pt x="9" y="77"/>
                </a:cubicBezTo>
                <a:cubicBezTo>
                  <a:pt x="126" y="119"/>
                  <a:pt x="126" y="119"/>
                  <a:pt x="126" y="119"/>
                </a:cubicBezTo>
                <a:cubicBezTo>
                  <a:pt x="164" y="133"/>
                  <a:pt x="203" y="133"/>
                  <a:pt x="241" y="119"/>
                </a:cubicBezTo>
                <a:cubicBezTo>
                  <a:pt x="358" y="77"/>
                  <a:pt x="358" y="77"/>
                  <a:pt x="358" y="77"/>
                </a:cubicBezTo>
                <a:cubicBezTo>
                  <a:pt x="366" y="74"/>
                  <a:pt x="366" y="59"/>
                  <a:pt x="358" y="56"/>
                </a:cubicBezTo>
                <a:cubicBezTo>
                  <a:pt x="241" y="13"/>
                  <a:pt x="241" y="13"/>
                  <a:pt x="241" y="13"/>
                </a:cubicBezTo>
                <a:cubicBezTo>
                  <a:pt x="203" y="0"/>
                  <a:pt x="164" y="0"/>
                  <a:pt x="126" y="1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4" name="Freeform 39"/>
          <p:cNvSpPr>
            <a:spLocks/>
          </p:cNvSpPr>
          <p:nvPr/>
        </p:nvSpPr>
        <p:spPr bwMode="auto">
          <a:xfrm>
            <a:off x="4786313" y="3490913"/>
            <a:ext cx="2611438" cy="949325"/>
          </a:xfrm>
          <a:custGeom>
            <a:avLst/>
            <a:gdLst>
              <a:gd name="T0" fmla="*/ 126 w 366"/>
              <a:gd name="T1" fmla="*/ 13 h 133"/>
              <a:gd name="T2" fmla="*/ 8 w 366"/>
              <a:gd name="T3" fmla="*/ 56 h 133"/>
              <a:gd name="T4" fmla="*/ 8 w 366"/>
              <a:gd name="T5" fmla="*/ 77 h 133"/>
              <a:gd name="T6" fmla="*/ 126 w 366"/>
              <a:gd name="T7" fmla="*/ 119 h 133"/>
              <a:gd name="T8" fmla="*/ 240 w 366"/>
              <a:gd name="T9" fmla="*/ 119 h 133"/>
              <a:gd name="T10" fmla="*/ 358 w 366"/>
              <a:gd name="T11" fmla="*/ 77 h 133"/>
              <a:gd name="T12" fmla="*/ 358 w 366"/>
              <a:gd name="T13" fmla="*/ 56 h 133"/>
              <a:gd name="T14" fmla="*/ 240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8" y="56"/>
                  <a:pt x="8" y="56"/>
                  <a:pt x="8" y="56"/>
                </a:cubicBezTo>
                <a:cubicBezTo>
                  <a:pt x="0" y="59"/>
                  <a:pt x="0" y="74"/>
                  <a:pt x="8" y="77"/>
                </a:cubicBezTo>
                <a:cubicBezTo>
                  <a:pt x="126" y="119"/>
                  <a:pt x="126" y="119"/>
                  <a:pt x="126" y="119"/>
                </a:cubicBezTo>
                <a:cubicBezTo>
                  <a:pt x="163" y="133"/>
                  <a:pt x="203" y="133"/>
                  <a:pt x="240" y="119"/>
                </a:cubicBezTo>
                <a:cubicBezTo>
                  <a:pt x="358" y="77"/>
                  <a:pt x="358" y="77"/>
                  <a:pt x="358" y="77"/>
                </a:cubicBezTo>
                <a:cubicBezTo>
                  <a:pt x="366" y="74"/>
                  <a:pt x="366" y="59"/>
                  <a:pt x="358" y="56"/>
                </a:cubicBezTo>
                <a:cubicBezTo>
                  <a:pt x="240" y="13"/>
                  <a:pt x="240" y="13"/>
                  <a:pt x="240" y="13"/>
                </a:cubicBezTo>
                <a:cubicBezTo>
                  <a:pt x="203" y="0"/>
                  <a:pt x="163" y="0"/>
                  <a:pt x="126" y="1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5" name="Group 4"/>
          <p:cNvGrpSpPr/>
          <p:nvPr/>
        </p:nvGrpSpPr>
        <p:grpSpPr>
          <a:xfrm>
            <a:off x="735013" y="4183063"/>
            <a:ext cx="9466263" cy="1635125"/>
            <a:chOff x="735013" y="4183063"/>
            <a:chExt cx="9466263" cy="1635125"/>
          </a:xfrm>
        </p:grpSpPr>
        <p:sp>
          <p:nvSpPr>
            <p:cNvPr id="117" name="Freeform 42"/>
            <p:cNvSpPr>
              <a:spLocks/>
            </p:cNvSpPr>
            <p:nvPr/>
          </p:nvSpPr>
          <p:spPr bwMode="auto">
            <a:xfrm>
              <a:off x="3495675" y="4183063"/>
              <a:ext cx="2611438" cy="949325"/>
            </a:xfrm>
            <a:custGeom>
              <a:avLst/>
              <a:gdLst>
                <a:gd name="T0" fmla="*/ 125 w 366"/>
                <a:gd name="T1" fmla="*/ 13 h 133"/>
                <a:gd name="T2" fmla="*/ 8 w 366"/>
                <a:gd name="T3" fmla="*/ 56 h 133"/>
                <a:gd name="T4" fmla="*/ 8 w 366"/>
                <a:gd name="T5" fmla="*/ 77 h 133"/>
                <a:gd name="T6" fmla="*/ 125 w 366"/>
                <a:gd name="T7" fmla="*/ 120 h 133"/>
                <a:gd name="T8" fmla="*/ 240 w 366"/>
                <a:gd name="T9" fmla="*/ 120 h 133"/>
                <a:gd name="T10" fmla="*/ 357 w 366"/>
                <a:gd name="T11" fmla="*/ 77 h 133"/>
                <a:gd name="T12" fmla="*/ 357 w 366"/>
                <a:gd name="T13" fmla="*/ 56 h 133"/>
                <a:gd name="T14" fmla="*/ 240 w 366"/>
                <a:gd name="T15" fmla="*/ 13 h 133"/>
                <a:gd name="T16" fmla="*/ 125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5" y="13"/>
                  </a:moveTo>
                  <a:cubicBezTo>
                    <a:pt x="8" y="56"/>
                    <a:pt x="8" y="56"/>
                    <a:pt x="8" y="56"/>
                  </a:cubicBezTo>
                  <a:cubicBezTo>
                    <a:pt x="0" y="59"/>
                    <a:pt x="0" y="74"/>
                    <a:pt x="8" y="77"/>
                  </a:cubicBezTo>
                  <a:cubicBezTo>
                    <a:pt x="125" y="120"/>
                    <a:pt x="125" y="120"/>
                    <a:pt x="125" y="120"/>
                  </a:cubicBezTo>
                  <a:cubicBezTo>
                    <a:pt x="163" y="133"/>
                    <a:pt x="202" y="133"/>
                    <a:pt x="240" y="120"/>
                  </a:cubicBezTo>
                  <a:cubicBezTo>
                    <a:pt x="357" y="77"/>
                    <a:pt x="357" y="77"/>
                    <a:pt x="357" y="77"/>
                  </a:cubicBezTo>
                  <a:cubicBezTo>
                    <a:pt x="366" y="74"/>
                    <a:pt x="366" y="59"/>
                    <a:pt x="357" y="56"/>
                  </a:cubicBezTo>
                  <a:cubicBezTo>
                    <a:pt x="240" y="13"/>
                    <a:pt x="240" y="13"/>
                    <a:pt x="240" y="13"/>
                  </a:cubicBezTo>
                  <a:cubicBezTo>
                    <a:pt x="202" y="0"/>
                    <a:pt x="163" y="0"/>
                    <a:pt x="125"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43"/>
            <p:cNvSpPr>
              <a:spLocks/>
            </p:cNvSpPr>
            <p:nvPr/>
          </p:nvSpPr>
          <p:spPr bwMode="auto">
            <a:xfrm>
              <a:off x="6184900" y="4183063"/>
              <a:ext cx="2611438" cy="949325"/>
            </a:xfrm>
            <a:custGeom>
              <a:avLst/>
              <a:gdLst>
                <a:gd name="T0" fmla="*/ 126 w 366"/>
                <a:gd name="T1" fmla="*/ 13 h 133"/>
                <a:gd name="T2" fmla="*/ 9 w 366"/>
                <a:gd name="T3" fmla="*/ 56 h 133"/>
                <a:gd name="T4" fmla="*/ 9 w 366"/>
                <a:gd name="T5" fmla="*/ 77 h 133"/>
                <a:gd name="T6" fmla="*/ 126 w 366"/>
                <a:gd name="T7" fmla="*/ 120 h 133"/>
                <a:gd name="T8" fmla="*/ 240 w 366"/>
                <a:gd name="T9" fmla="*/ 120 h 133"/>
                <a:gd name="T10" fmla="*/ 358 w 366"/>
                <a:gd name="T11" fmla="*/ 77 h 133"/>
                <a:gd name="T12" fmla="*/ 358 w 366"/>
                <a:gd name="T13" fmla="*/ 56 h 133"/>
                <a:gd name="T14" fmla="*/ 240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9" y="56"/>
                    <a:pt x="9" y="56"/>
                    <a:pt x="9" y="56"/>
                  </a:cubicBezTo>
                  <a:cubicBezTo>
                    <a:pt x="0" y="59"/>
                    <a:pt x="0" y="74"/>
                    <a:pt x="9" y="77"/>
                  </a:cubicBezTo>
                  <a:cubicBezTo>
                    <a:pt x="126" y="120"/>
                    <a:pt x="126" y="120"/>
                    <a:pt x="126" y="120"/>
                  </a:cubicBezTo>
                  <a:cubicBezTo>
                    <a:pt x="163" y="133"/>
                    <a:pt x="203" y="133"/>
                    <a:pt x="240" y="120"/>
                  </a:cubicBezTo>
                  <a:cubicBezTo>
                    <a:pt x="358" y="77"/>
                    <a:pt x="358" y="77"/>
                    <a:pt x="358" y="77"/>
                  </a:cubicBezTo>
                  <a:cubicBezTo>
                    <a:pt x="366" y="74"/>
                    <a:pt x="366" y="59"/>
                    <a:pt x="358" y="56"/>
                  </a:cubicBezTo>
                  <a:cubicBezTo>
                    <a:pt x="240" y="13"/>
                    <a:pt x="240" y="13"/>
                    <a:pt x="240" y="13"/>
                  </a:cubicBezTo>
                  <a:cubicBezTo>
                    <a:pt x="203" y="0"/>
                    <a:pt x="163" y="0"/>
                    <a:pt x="126"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44"/>
            <p:cNvSpPr>
              <a:spLocks/>
            </p:cNvSpPr>
            <p:nvPr/>
          </p:nvSpPr>
          <p:spPr bwMode="auto">
            <a:xfrm>
              <a:off x="735013" y="4183063"/>
              <a:ext cx="2611438" cy="949325"/>
            </a:xfrm>
            <a:custGeom>
              <a:avLst/>
              <a:gdLst>
                <a:gd name="T0" fmla="*/ 126 w 366"/>
                <a:gd name="T1" fmla="*/ 13 h 133"/>
                <a:gd name="T2" fmla="*/ 9 w 366"/>
                <a:gd name="T3" fmla="*/ 56 h 133"/>
                <a:gd name="T4" fmla="*/ 9 w 366"/>
                <a:gd name="T5" fmla="*/ 77 h 133"/>
                <a:gd name="T6" fmla="*/ 126 w 366"/>
                <a:gd name="T7" fmla="*/ 120 h 133"/>
                <a:gd name="T8" fmla="*/ 240 w 366"/>
                <a:gd name="T9" fmla="*/ 120 h 133"/>
                <a:gd name="T10" fmla="*/ 358 w 366"/>
                <a:gd name="T11" fmla="*/ 77 h 133"/>
                <a:gd name="T12" fmla="*/ 358 w 366"/>
                <a:gd name="T13" fmla="*/ 56 h 133"/>
                <a:gd name="T14" fmla="*/ 240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9" y="56"/>
                    <a:pt x="9" y="56"/>
                    <a:pt x="9" y="56"/>
                  </a:cubicBezTo>
                  <a:cubicBezTo>
                    <a:pt x="0" y="59"/>
                    <a:pt x="0" y="74"/>
                    <a:pt x="9" y="77"/>
                  </a:cubicBezTo>
                  <a:cubicBezTo>
                    <a:pt x="126" y="120"/>
                    <a:pt x="126" y="120"/>
                    <a:pt x="126" y="120"/>
                  </a:cubicBezTo>
                  <a:cubicBezTo>
                    <a:pt x="163" y="133"/>
                    <a:pt x="203" y="133"/>
                    <a:pt x="240" y="120"/>
                  </a:cubicBezTo>
                  <a:cubicBezTo>
                    <a:pt x="358" y="77"/>
                    <a:pt x="358" y="77"/>
                    <a:pt x="358" y="77"/>
                  </a:cubicBezTo>
                  <a:cubicBezTo>
                    <a:pt x="366" y="74"/>
                    <a:pt x="366" y="59"/>
                    <a:pt x="358" y="56"/>
                  </a:cubicBezTo>
                  <a:cubicBezTo>
                    <a:pt x="240" y="13"/>
                    <a:pt x="240" y="13"/>
                    <a:pt x="240" y="13"/>
                  </a:cubicBezTo>
                  <a:cubicBezTo>
                    <a:pt x="203" y="0"/>
                    <a:pt x="163" y="0"/>
                    <a:pt x="126"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45"/>
            <p:cNvSpPr>
              <a:spLocks/>
            </p:cNvSpPr>
            <p:nvPr/>
          </p:nvSpPr>
          <p:spPr bwMode="auto">
            <a:xfrm>
              <a:off x="4865688" y="4868863"/>
              <a:ext cx="2611438" cy="949325"/>
            </a:xfrm>
            <a:custGeom>
              <a:avLst/>
              <a:gdLst>
                <a:gd name="T0" fmla="*/ 125 w 366"/>
                <a:gd name="T1" fmla="*/ 13 h 133"/>
                <a:gd name="T2" fmla="*/ 8 w 366"/>
                <a:gd name="T3" fmla="*/ 56 h 133"/>
                <a:gd name="T4" fmla="*/ 8 w 366"/>
                <a:gd name="T5" fmla="*/ 77 h 133"/>
                <a:gd name="T6" fmla="*/ 125 w 366"/>
                <a:gd name="T7" fmla="*/ 120 h 133"/>
                <a:gd name="T8" fmla="*/ 240 w 366"/>
                <a:gd name="T9" fmla="*/ 120 h 133"/>
                <a:gd name="T10" fmla="*/ 357 w 366"/>
                <a:gd name="T11" fmla="*/ 77 h 133"/>
                <a:gd name="T12" fmla="*/ 357 w 366"/>
                <a:gd name="T13" fmla="*/ 56 h 133"/>
                <a:gd name="T14" fmla="*/ 240 w 366"/>
                <a:gd name="T15" fmla="*/ 13 h 133"/>
                <a:gd name="T16" fmla="*/ 125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5" y="13"/>
                  </a:moveTo>
                  <a:cubicBezTo>
                    <a:pt x="8" y="56"/>
                    <a:pt x="8" y="56"/>
                    <a:pt x="8" y="56"/>
                  </a:cubicBezTo>
                  <a:cubicBezTo>
                    <a:pt x="0" y="59"/>
                    <a:pt x="0" y="74"/>
                    <a:pt x="8" y="77"/>
                  </a:cubicBezTo>
                  <a:cubicBezTo>
                    <a:pt x="125" y="120"/>
                    <a:pt x="125" y="120"/>
                    <a:pt x="125" y="120"/>
                  </a:cubicBezTo>
                  <a:cubicBezTo>
                    <a:pt x="163" y="133"/>
                    <a:pt x="202" y="133"/>
                    <a:pt x="240" y="120"/>
                  </a:cubicBezTo>
                  <a:cubicBezTo>
                    <a:pt x="357" y="77"/>
                    <a:pt x="357" y="77"/>
                    <a:pt x="357" y="77"/>
                  </a:cubicBezTo>
                  <a:cubicBezTo>
                    <a:pt x="366" y="74"/>
                    <a:pt x="366" y="59"/>
                    <a:pt x="357" y="56"/>
                  </a:cubicBezTo>
                  <a:cubicBezTo>
                    <a:pt x="240" y="13"/>
                    <a:pt x="240" y="13"/>
                    <a:pt x="240" y="13"/>
                  </a:cubicBezTo>
                  <a:cubicBezTo>
                    <a:pt x="202" y="0"/>
                    <a:pt x="163" y="0"/>
                    <a:pt x="125"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46"/>
            <p:cNvSpPr>
              <a:spLocks/>
            </p:cNvSpPr>
            <p:nvPr/>
          </p:nvSpPr>
          <p:spPr bwMode="auto">
            <a:xfrm>
              <a:off x="7589838" y="4868863"/>
              <a:ext cx="2611438" cy="949325"/>
            </a:xfrm>
            <a:custGeom>
              <a:avLst/>
              <a:gdLst>
                <a:gd name="T0" fmla="*/ 126 w 366"/>
                <a:gd name="T1" fmla="*/ 13 h 133"/>
                <a:gd name="T2" fmla="*/ 8 w 366"/>
                <a:gd name="T3" fmla="*/ 56 h 133"/>
                <a:gd name="T4" fmla="*/ 8 w 366"/>
                <a:gd name="T5" fmla="*/ 77 h 133"/>
                <a:gd name="T6" fmla="*/ 126 w 366"/>
                <a:gd name="T7" fmla="*/ 120 h 133"/>
                <a:gd name="T8" fmla="*/ 240 w 366"/>
                <a:gd name="T9" fmla="*/ 120 h 133"/>
                <a:gd name="T10" fmla="*/ 357 w 366"/>
                <a:gd name="T11" fmla="*/ 77 h 133"/>
                <a:gd name="T12" fmla="*/ 357 w 366"/>
                <a:gd name="T13" fmla="*/ 56 h 133"/>
                <a:gd name="T14" fmla="*/ 240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8" y="56"/>
                    <a:pt x="8" y="56"/>
                    <a:pt x="8" y="56"/>
                  </a:cubicBezTo>
                  <a:cubicBezTo>
                    <a:pt x="0" y="59"/>
                    <a:pt x="0" y="74"/>
                    <a:pt x="8" y="77"/>
                  </a:cubicBezTo>
                  <a:cubicBezTo>
                    <a:pt x="126" y="120"/>
                    <a:pt x="126" y="120"/>
                    <a:pt x="126" y="120"/>
                  </a:cubicBezTo>
                  <a:cubicBezTo>
                    <a:pt x="163" y="133"/>
                    <a:pt x="203" y="133"/>
                    <a:pt x="240" y="120"/>
                  </a:cubicBezTo>
                  <a:cubicBezTo>
                    <a:pt x="357" y="77"/>
                    <a:pt x="357" y="77"/>
                    <a:pt x="357" y="77"/>
                  </a:cubicBezTo>
                  <a:cubicBezTo>
                    <a:pt x="366" y="74"/>
                    <a:pt x="366" y="59"/>
                    <a:pt x="357" y="56"/>
                  </a:cubicBezTo>
                  <a:cubicBezTo>
                    <a:pt x="240" y="13"/>
                    <a:pt x="240" y="13"/>
                    <a:pt x="240" y="13"/>
                  </a:cubicBezTo>
                  <a:cubicBezTo>
                    <a:pt x="203" y="0"/>
                    <a:pt x="163" y="0"/>
                    <a:pt x="126"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47"/>
            <p:cNvSpPr>
              <a:spLocks/>
            </p:cNvSpPr>
            <p:nvPr/>
          </p:nvSpPr>
          <p:spPr bwMode="auto">
            <a:xfrm>
              <a:off x="2168525" y="4868863"/>
              <a:ext cx="2611438" cy="949325"/>
            </a:xfrm>
            <a:custGeom>
              <a:avLst/>
              <a:gdLst>
                <a:gd name="T0" fmla="*/ 126 w 366"/>
                <a:gd name="T1" fmla="*/ 13 h 133"/>
                <a:gd name="T2" fmla="*/ 9 w 366"/>
                <a:gd name="T3" fmla="*/ 56 h 133"/>
                <a:gd name="T4" fmla="*/ 9 w 366"/>
                <a:gd name="T5" fmla="*/ 77 h 133"/>
                <a:gd name="T6" fmla="*/ 126 w 366"/>
                <a:gd name="T7" fmla="*/ 120 h 133"/>
                <a:gd name="T8" fmla="*/ 240 w 366"/>
                <a:gd name="T9" fmla="*/ 120 h 133"/>
                <a:gd name="T10" fmla="*/ 358 w 366"/>
                <a:gd name="T11" fmla="*/ 77 h 133"/>
                <a:gd name="T12" fmla="*/ 358 w 366"/>
                <a:gd name="T13" fmla="*/ 56 h 133"/>
                <a:gd name="T14" fmla="*/ 240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9" y="56"/>
                    <a:pt x="9" y="56"/>
                    <a:pt x="9" y="56"/>
                  </a:cubicBezTo>
                  <a:cubicBezTo>
                    <a:pt x="0" y="59"/>
                    <a:pt x="0" y="74"/>
                    <a:pt x="9" y="77"/>
                  </a:cubicBezTo>
                  <a:cubicBezTo>
                    <a:pt x="126" y="120"/>
                    <a:pt x="126" y="120"/>
                    <a:pt x="126" y="120"/>
                  </a:cubicBezTo>
                  <a:cubicBezTo>
                    <a:pt x="163" y="133"/>
                    <a:pt x="203" y="133"/>
                    <a:pt x="240" y="120"/>
                  </a:cubicBezTo>
                  <a:cubicBezTo>
                    <a:pt x="358" y="77"/>
                    <a:pt x="358" y="77"/>
                    <a:pt x="358" y="77"/>
                  </a:cubicBezTo>
                  <a:cubicBezTo>
                    <a:pt x="366" y="74"/>
                    <a:pt x="366" y="59"/>
                    <a:pt x="358" y="56"/>
                  </a:cubicBezTo>
                  <a:cubicBezTo>
                    <a:pt x="240" y="13"/>
                    <a:pt x="240" y="13"/>
                    <a:pt x="240" y="13"/>
                  </a:cubicBezTo>
                  <a:cubicBezTo>
                    <a:pt x="203" y="0"/>
                    <a:pt x="163" y="0"/>
                    <a:pt x="126"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1" name="Text Placeholder 10"/>
          <p:cNvSpPr>
            <a:spLocks noGrp="1"/>
          </p:cNvSpPr>
          <p:nvPr>
            <p:ph type="body" sz="quarter" idx="16"/>
          </p:nvPr>
        </p:nvSpPr>
        <p:spPr/>
        <p:txBody>
          <a:bodyPr/>
          <a:lstStyle/>
          <a:p>
            <a:r>
              <a:rPr lang="en-GB" b="1" dirty="0"/>
              <a:t>References</a:t>
            </a:r>
            <a:r>
              <a:rPr lang="en-GB" dirty="0"/>
              <a:t>: </a:t>
            </a:r>
            <a:r>
              <a:rPr lang="en-GB" b="1" dirty="0"/>
              <a:t>1</a:t>
            </a:r>
            <a:r>
              <a:rPr lang="en-GB" dirty="0"/>
              <a:t>. </a:t>
            </a:r>
            <a:r>
              <a:rPr lang="fr-FR" dirty="0"/>
              <a:t>Humbert et al. Circulation. 2014;130(24):2189-208.</a:t>
            </a:r>
            <a:r>
              <a:rPr lang="en-GB" dirty="0"/>
              <a:t> </a:t>
            </a:r>
          </a:p>
        </p:txBody>
      </p:sp>
      <p:sp>
        <p:nvSpPr>
          <p:cNvPr id="125" name="TextBox 124"/>
          <p:cNvSpPr txBox="1"/>
          <p:nvPr/>
        </p:nvSpPr>
        <p:spPr>
          <a:xfrm>
            <a:off x="2428304" y="1259199"/>
            <a:ext cx="1952460" cy="461665"/>
          </a:xfrm>
          <a:prstGeom prst="rect">
            <a:avLst/>
          </a:prstGeom>
          <a:noFill/>
        </p:spPr>
        <p:txBody>
          <a:bodyPr wrap="square" rtlCol="0">
            <a:spAutoFit/>
          </a:bodyPr>
          <a:lstStyle/>
          <a:p>
            <a:pPr algn="ctr"/>
            <a:r>
              <a:rPr lang="en-GB" sz="1200" b="1" dirty="0">
                <a:solidFill>
                  <a:schemeClr val="bg2"/>
                </a:solidFill>
              </a:rPr>
              <a:t>ENDOTHELIAL PATHWAY</a:t>
            </a:r>
          </a:p>
        </p:txBody>
      </p:sp>
      <p:sp>
        <p:nvSpPr>
          <p:cNvPr id="126" name="TextBox 125"/>
          <p:cNvSpPr txBox="1"/>
          <p:nvPr/>
        </p:nvSpPr>
        <p:spPr>
          <a:xfrm>
            <a:off x="5106928" y="1259199"/>
            <a:ext cx="1957773" cy="461665"/>
          </a:xfrm>
          <a:prstGeom prst="rect">
            <a:avLst/>
          </a:prstGeom>
          <a:noFill/>
        </p:spPr>
        <p:txBody>
          <a:bodyPr wrap="square" rtlCol="0">
            <a:spAutoFit/>
          </a:bodyPr>
          <a:lstStyle/>
          <a:p>
            <a:pPr algn="ctr"/>
            <a:r>
              <a:rPr lang="en-GB" sz="1200" b="1" dirty="0">
                <a:solidFill>
                  <a:schemeClr val="bg2"/>
                </a:solidFill>
              </a:rPr>
              <a:t>NITRIC OXIDE PATHWAY</a:t>
            </a:r>
          </a:p>
        </p:txBody>
      </p:sp>
      <p:sp>
        <p:nvSpPr>
          <p:cNvPr id="127" name="TextBox 126"/>
          <p:cNvSpPr txBox="1"/>
          <p:nvPr/>
        </p:nvSpPr>
        <p:spPr>
          <a:xfrm>
            <a:off x="7801534" y="1259199"/>
            <a:ext cx="1972762" cy="461665"/>
          </a:xfrm>
          <a:prstGeom prst="rect">
            <a:avLst/>
          </a:prstGeom>
          <a:noFill/>
        </p:spPr>
        <p:txBody>
          <a:bodyPr wrap="square" rtlCol="0">
            <a:spAutoFit/>
          </a:bodyPr>
          <a:lstStyle/>
          <a:p>
            <a:pPr algn="ctr"/>
            <a:r>
              <a:rPr lang="en-GB" sz="1200" b="1" dirty="0">
                <a:solidFill>
                  <a:schemeClr val="bg2"/>
                </a:solidFill>
              </a:rPr>
              <a:t>PROSTACYCLIN PATHWAY</a:t>
            </a:r>
          </a:p>
        </p:txBody>
      </p:sp>
      <p:sp>
        <p:nvSpPr>
          <p:cNvPr id="132" name="TextBox 131"/>
          <p:cNvSpPr txBox="1"/>
          <p:nvPr/>
        </p:nvSpPr>
        <p:spPr>
          <a:xfrm>
            <a:off x="10849043" y="4344720"/>
            <a:ext cx="1283047" cy="577081"/>
          </a:xfrm>
          <a:prstGeom prst="rect">
            <a:avLst/>
          </a:prstGeom>
          <a:noFill/>
        </p:spPr>
        <p:txBody>
          <a:bodyPr wrap="square" rtlCol="0">
            <a:spAutoFit/>
          </a:bodyPr>
          <a:lstStyle/>
          <a:p>
            <a:r>
              <a:rPr lang="en-GB" sz="1050" b="1" dirty="0">
                <a:solidFill>
                  <a:schemeClr val="bg1"/>
                </a:solidFill>
              </a:rPr>
              <a:t>SMOOTH MUSCLE</a:t>
            </a:r>
            <a:br>
              <a:rPr lang="en-GB" sz="1050" b="1" dirty="0">
                <a:solidFill>
                  <a:schemeClr val="bg1"/>
                </a:solidFill>
              </a:rPr>
            </a:br>
            <a:r>
              <a:rPr lang="en-GB" sz="1050" b="1" dirty="0">
                <a:solidFill>
                  <a:schemeClr val="bg1"/>
                </a:solidFill>
              </a:rPr>
              <a:t>LAYER</a:t>
            </a:r>
          </a:p>
        </p:txBody>
      </p:sp>
      <p:sp>
        <p:nvSpPr>
          <p:cNvPr id="133" name="TextBox 132"/>
          <p:cNvSpPr txBox="1"/>
          <p:nvPr/>
        </p:nvSpPr>
        <p:spPr>
          <a:xfrm>
            <a:off x="10686757" y="2367421"/>
            <a:ext cx="1279383" cy="415498"/>
          </a:xfrm>
          <a:prstGeom prst="rect">
            <a:avLst/>
          </a:prstGeom>
          <a:noFill/>
        </p:spPr>
        <p:txBody>
          <a:bodyPr wrap="square" rtlCol="0">
            <a:spAutoFit/>
          </a:bodyPr>
          <a:lstStyle/>
          <a:p>
            <a:r>
              <a:rPr lang="en-GB" sz="1050" b="1" dirty="0">
                <a:solidFill>
                  <a:schemeClr val="bg1"/>
                </a:solidFill>
              </a:rPr>
              <a:t>ENDOTHELIAL</a:t>
            </a:r>
            <a:br>
              <a:rPr lang="en-GB" sz="1050" b="1" dirty="0">
                <a:solidFill>
                  <a:schemeClr val="bg1"/>
                </a:solidFill>
              </a:rPr>
            </a:br>
            <a:r>
              <a:rPr lang="en-GB" sz="1050" b="1" dirty="0">
                <a:solidFill>
                  <a:schemeClr val="bg1"/>
                </a:solidFill>
              </a:rPr>
              <a:t>LAYER</a:t>
            </a:r>
          </a:p>
        </p:txBody>
      </p:sp>
      <p:sp>
        <p:nvSpPr>
          <p:cNvPr id="134" name="Down Arrow 133"/>
          <p:cNvSpPr/>
          <p:nvPr/>
        </p:nvSpPr>
        <p:spPr>
          <a:xfrm>
            <a:off x="3323024" y="2243904"/>
            <a:ext cx="145279" cy="268580"/>
          </a:xfrm>
          <a:prstGeom prst="downArrow">
            <a:avLst>
              <a:gd name="adj1" fmla="val 50000"/>
              <a:gd name="adj2" fmla="val 840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8" name="Down Arrow 137"/>
          <p:cNvSpPr/>
          <p:nvPr/>
        </p:nvSpPr>
        <p:spPr>
          <a:xfrm>
            <a:off x="6019393" y="2357028"/>
            <a:ext cx="145279" cy="268580"/>
          </a:xfrm>
          <a:prstGeom prst="downArrow">
            <a:avLst>
              <a:gd name="adj1" fmla="val 50000"/>
              <a:gd name="adj2" fmla="val 840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9" name="Down Arrow 138"/>
          <p:cNvSpPr/>
          <p:nvPr/>
        </p:nvSpPr>
        <p:spPr>
          <a:xfrm>
            <a:off x="8716555" y="2245364"/>
            <a:ext cx="145279" cy="268580"/>
          </a:xfrm>
          <a:prstGeom prst="downArrow">
            <a:avLst>
              <a:gd name="adj1" fmla="val 50000"/>
              <a:gd name="adj2" fmla="val 840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0" name="TextBox 139"/>
          <p:cNvSpPr txBox="1"/>
          <p:nvPr/>
        </p:nvSpPr>
        <p:spPr>
          <a:xfrm>
            <a:off x="2410562" y="2499136"/>
            <a:ext cx="1970202" cy="338554"/>
          </a:xfrm>
          <a:prstGeom prst="rect">
            <a:avLst/>
          </a:prstGeom>
          <a:noFill/>
        </p:spPr>
        <p:txBody>
          <a:bodyPr wrap="square" rtlCol="0">
            <a:spAutoFit/>
          </a:bodyPr>
          <a:lstStyle/>
          <a:p>
            <a:pPr algn="ctr"/>
            <a:r>
              <a:rPr lang="en-GB" sz="1600" b="1" dirty="0">
                <a:solidFill>
                  <a:schemeClr val="bg2"/>
                </a:solidFill>
              </a:rPr>
              <a:t>ET-1</a:t>
            </a:r>
          </a:p>
        </p:txBody>
      </p:sp>
      <p:sp>
        <p:nvSpPr>
          <p:cNvPr id="141" name="TextBox 140"/>
          <p:cNvSpPr txBox="1"/>
          <p:nvPr/>
        </p:nvSpPr>
        <p:spPr>
          <a:xfrm>
            <a:off x="5106931" y="2594382"/>
            <a:ext cx="1970202" cy="338554"/>
          </a:xfrm>
          <a:prstGeom prst="rect">
            <a:avLst/>
          </a:prstGeom>
          <a:noFill/>
        </p:spPr>
        <p:txBody>
          <a:bodyPr wrap="square" rtlCol="0">
            <a:spAutoFit/>
          </a:bodyPr>
          <a:lstStyle/>
          <a:p>
            <a:pPr algn="ctr"/>
            <a:r>
              <a:rPr lang="en-GB" sz="1600" b="1" dirty="0">
                <a:solidFill>
                  <a:schemeClr val="bg2"/>
                </a:solidFill>
              </a:rPr>
              <a:t>NO</a:t>
            </a:r>
          </a:p>
        </p:txBody>
      </p:sp>
      <p:sp>
        <p:nvSpPr>
          <p:cNvPr id="142" name="TextBox 141"/>
          <p:cNvSpPr txBox="1"/>
          <p:nvPr/>
        </p:nvSpPr>
        <p:spPr>
          <a:xfrm>
            <a:off x="7803299" y="2509539"/>
            <a:ext cx="1970996" cy="338554"/>
          </a:xfrm>
          <a:prstGeom prst="rect">
            <a:avLst/>
          </a:prstGeom>
          <a:noFill/>
        </p:spPr>
        <p:txBody>
          <a:bodyPr wrap="square" rtlCol="0">
            <a:spAutoFit/>
          </a:bodyPr>
          <a:lstStyle/>
          <a:p>
            <a:pPr algn="ctr"/>
            <a:r>
              <a:rPr lang="en-GB" sz="1600" b="1" dirty="0">
                <a:solidFill>
                  <a:schemeClr val="bg2"/>
                </a:solidFill>
              </a:rPr>
              <a:t>PGI</a:t>
            </a:r>
            <a:r>
              <a:rPr lang="en-GB" sz="1600" b="1" baseline="-25000" dirty="0">
                <a:solidFill>
                  <a:schemeClr val="bg2"/>
                </a:solidFill>
              </a:rPr>
              <a:t>2</a:t>
            </a:r>
          </a:p>
        </p:txBody>
      </p:sp>
      <p:sp>
        <p:nvSpPr>
          <p:cNvPr id="143" name="Rectangle 142"/>
          <p:cNvSpPr/>
          <p:nvPr/>
        </p:nvSpPr>
        <p:spPr>
          <a:xfrm>
            <a:off x="2410562" y="2738007"/>
            <a:ext cx="1970202" cy="257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2"/>
                </a:solidFill>
              </a:rPr>
              <a:t>Vasoconstriction &amp; proliferation</a:t>
            </a:r>
          </a:p>
        </p:txBody>
      </p:sp>
      <p:sp>
        <p:nvSpPr>
          <p:cNvPr id="144" name="Rectangle 143"/>
          <p:cNvSpPr/>
          <p:nvPr/>
        </p:nvSpPr>
        <p:spPr>
          <a:xfrm>
            <a:off x="7803298" y="2744966"/>
            <a:ext cx="1970997" cy="257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2"/>
                </a:solidFill>
              </a:rPr>
              <a:t>Vasodilation &amp; anti-proliferation</a:t>
            </a:r>
          </a:p>
        </p:txBody>
      </p:sp>
      <p:sp>
        <p:nvSpPr>
          <p:cNvPr id="145" name="Rectangle 144"/>
          <p:cNvSpPr/>
          <p:nvPr/>
        </p:nvSpPr>
        <p:spPr>
          <a:xfrm>
            <a:off x="5106929" y="2813020"/>
            <a:ext cx="1970204" cy="257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2"/>
                </a:solidFill>
              </a:rPr>
              <a:t>Vasodilation &amp; anti-proliferation</a:t>
            </a:r>
          </a:p>
        </p:txBody>
      </p:sp>
      <p:sp>
        <p:nvSpPr>
          <p:cNvPr id="146" name="TextBox 145"/>
          <p:cNvSpPr txBox="1"/>
          <p:nvPr/>
        </p:nvSpPr>
        <p:spPr>
          <a:xfrm>
            <a:off x="2189690" y="3196100"/>
            <a:ext cx="767364" cy="338554"/>
          </a:xfrm>
          <a:prstGeom prst="rect">
            <a:avLst/>
          </a:prstGeom>
          <a:noFill/>
        </p:spPr>
        <p:txBody>
          <a:bodyPr wrap="square" rtlCol="0">
            <a:spAutoFit/>
          </a:bodyPr>
          <a:lstStyle/>
          <a:p>
            <a:pPr algn="ctr"/>
            <a:r>
              <a:rPr lang="en-GB" sz="1600" b="1" dirty="0">
                <a:solidFill>
                  <a:schemeClr val="bg1"/>
                </a:solidFill>
              </a:rPr>
              <a:t>ET</a:t>
            </a:r>
            <a:r>
              <a:rPr lang="en-GB" sz="1600" b="1" baseline="-25000" dirty="0">
                <a:solidFill>
                  <a:schemeClr val="bg1"/>
                </a:solidFill>
              </a:rPr>
              <a:t>A</a:t>
            </a:r>
          </a:p>
        </p:txBody>
      </p:sp>
      <p:sp>
        <p:nvSpPr>
          <p:cNvPr id="148" name="TextBox 147"/>
          <p:cNvSpPr txBox="1"/>
          <p:nvPr/>
        </p:nvSpPr>
        <p:spPr>
          <a:xfrm>
            <a:off x="8229601" y="3801573"/>
            <a:ext cx="1133474" cy="338554"/>
          </a:xfrm>
          <a:prstGeom prst="rect">
            <a:avLst/>
          </a:prstGeom>
          <a:noFill/>
        </p:spPr>
        <p:txBody>
          <a:bodyPr wrap="square" rtlCol="0">
            <a:spAutoFit/>
          </a:bodyPr>
          <a:lstStyle/>
          <a:p>
            <a:pPr algn="ctr"/>
            <a:r>
              <a:rPr lang="en-GB" sz="1600" b="1" dirty="0">
                <a:solidFill>
                  <a:srgbClr val="002060"/>
                </a:solidFill>
              </a:rPr>
              <a:t>cAMP</a:t>
            </a:r>
            <a:endParaRPr lang="en-GB" sz="1600" b="1" baseline="-25000" dirty="0">
              <a:solidFill>
                <a:srgbClr val="002060"/>
              </a:solidFill>
            </a:endParaRPr>
          </a:p>
        </p:txBody>
      </p:sp>
      <p:sp>
        <p:nvSpPr>
          <p:cNvPr id="149" name="TextBox 148"/>
          <p:cNvSpPr txBox="1"/>
          <p:nvPr/>
        </p:nvSpPr>
        <p:spPr>
          <a:xfrm>
            <a:off x="3550319" y="3201672"/>
            <a:ext cx="767364" cy="338554"/>
          </a:xfrm>
          <a:prstGeom prst="rect">
            <a:avLst/>
          </a:prstGeom>
          <a:noFill/>
        </p:spPr>
        <p:txBody>
          <a:bodyPr wrap="square" rtlCol="0">
            <a:spAutoFit/>
          </a:bodyPr>
          <a:lstStyle/>
          <a:p>
            <a:pPr algn="ctr"/>
            <a:r>
              <a:rPr lang="en-GB" sz="1600" b="1" dirty="0">
                <a:solidFill>
                  <a:schemeClr val="bg1"/>
                </a:solidFill>
              </a:rPr>
              <a:t>ET</a:t>
            </a:r>
            <a:r>
              <a:rPr lang="en-GB" sz="1600" b="1" baseline="-25000" dirty="0">
                <a:solidFill>
                  <a:schemeClr val="bg1"/>
                </a:solidFill>
              </a:rPr>
              <a:t>B</a:t>
            </a:r>
          </a:p>
        </p:txBody>
      </p:sp>
      <p:sp>
        <p:nvSpPr>
          <p:cNvPr id="152" name="Hexagon 151"/>
          <p:cNvSpPr/>
          <p:nvPr/>
        </p:nvSpPr>
        <p:spPr>
          <a:xfrm>
            <a:off x="5238664" y="3773955"/>
            <a:ext cx="550683" cy="2482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dirty="0">
                <a:solidFill>
                  <a:srgbClr val="002060"/>
                </a:solidFill>
              </a:rPr>
              <a:t>sGC</a:t>
            </a:r>
          </a:p>
        </p:txBody>
      </p:sp>
      <p:sp>
        <p:nvSpPr>
          <p:cNvPr id="153" name="Oval 152"/>
          <p:cNvSpPr/>
          <p:nvPr/>
        </p:nvSpPr>
        <p:spPr>
          <a:xfrm>
            <a:off x="6368554" y="3757220"/>
            <a:ext cx="570908" cy="28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bg1"/>
                </a:solidFill>
              </a:rPr>
              <a:t>PDE-5</a:t>
            </a:r>
          </a:p>
        </p:txBody>
      </p:sp>
      <p:sp>
        <p:nvSpPr>
          <p:cNvPr id="128" name="Rounded Rectangle 127"/>
          <p:cNvSpPr/>
          <p:nvPr/>
        </p:nvSpPr>
        <p:spPr>
          <a:xfrm>
            <a:off x="2410562" y="2065180"/>
            <a:ext cx="1970202" cy="24575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Pre-proendothelin-1</a:t>
            </a:r>
          </a:p>
        </p:txBody>
      </p:sp>
      <p:sp>
        <p:nvSpPr>
          <p:cNvPr id="129" name="Rounded Rectangle 128"/>
          <p:cNvSpPr/>
          <p:nvPr/>
        </p:nvSpPr>
        <p:spPr>
          <a:xfrm>
            <a:off x="5106931" y="2198134"/>
            <a:ext cx="1970202" cy="24575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L-arginine</a:t>
            </a:r>
          </a:p>
        </p:txBody>
      </p:sp>
      <p:sp>
        <p:nvSpPr>
          <p:cNvPr id="130" name="Rounded Rectangle 129"/>
          <p:cNvSpPr/>
          <p:nvPr/>
        </p:nvSpPr>
        <p:spPr>
          <a:xfrm>
            <a:off x="7804093" y="2075583"/>
            <a:ext cx="1970202" cy="24575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Arachidonic Acid</a:t>
            </a:r>
          </a:p>
        </p:txBody>
      </p:sp>
      <p:sp>
        <p:nvSpPr>
          <p:cNvPr id="88" name="Rectangle 87"/>
          <p:cNvSpPr/>
          <p:nvPr/>
        </p:nvSpPr>
        <p:spPr>
          <a:xfrm>
            <a:off x="4802310" y="4022229"/>
            <a:ext cx="2582091" cy="246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02060"/>
                </a:solidFill>
              </a:rPr>
              <a:t>GTP      cGMP      GMP</a:t>
            </a:r>
          </a:p>
        </p:txBody>
      </p:sp>
      <p:sp>
        <p:nvSpPr>
          <p:cNvPr id="94" name="Rounded Rectangle 93"/>
          <p:cNvSpPr/>
          <p:nvPr/>
        </p:nvSpPr>
        <p:spPr>
          <a:xfrm>
            <a:off x="8950882" y="4283785"/>
            <a:ext cx="1008000" cy="468000"/>
          </a:xfrm>
          <a:prstGeom prst="roundRect">
            <a:avLst>
              <a:gd name="adj" fmla="val 8184"/>
            </a:avLst>
          </a:prstGeom>
          <a:solidFill>
            <a:srgbClr val="1C6179">
              <a:alpha val="80000"/>
            </a:srgbClr>
          </a:solidFill>
          <a:ln w="25400" cap="flat" cmpd="sng" algn="ctr">
            <a:noFill/>
            <a:prstDash val="solid"/>
          </a:ln>
          <a:effectLst/>
        </p:spPr>
        <p:txBody>
          <a:bodyPr lIns="36000" rIns="36000" rtlCol="0" anchor="ctr"/>
          <a:lstStyle/>
          <a:p>
            <a:pPr algn="ctr" defTabSz="914400">
              <a:defRPr/>
            </a:pPr>
            <a:r>
              <a:rPr lang="en-GB" sz="800" b="1" kern="0" dirty="0">
                <a:solidFill>
                  <a:srgbClr val="FFFFFF"/>
                </a:solidFill>
                <a:cs typeface="Arial" panose="020B0604020202020204" pitchFamily="34" charset="0"/>
              </a:rPr>
              <a:t>Non-prostanoid IP receptor agonist</a:t>
            </a:r>
          </a:p>
        </p:txBody>
      </p:sp>
      <p:sp>
        <p:nvSpPr>
          <p:cNvPr id="95" name="Rounded Rectangle 94"/>
          <p:cNvSpPr/>
          <p:nvPr/>
        </p:nvSpPr>
        <p:spPr>
          <a:xfrm>
            <a:off x="7634515" y="4283785"/>
            <a:ext cx="1008000" cy="288000"/>
          </a:xfrm>
          <a:prstGeom prst="roundRect">
            <a:avLst/>
          </a:prstGeom>
          <a:solidFill>
            <a:srgbClr val="1C6179">
              <a:alpha val="80000"/>
            </a:srgbClr>
          </a:solidFill>
          <a:ln w="25400" cap="flat" cmpd="sng" algn="ctr">
            <a:noFill/>
            <a:prstDash val="solid"/>
          </a:ln>
          <a:effectLst/>
        </p:spPr>
        <p:txBody>
          <a:bodyPr lIns="36000" rIns="36000" rtlCol="0" anchor="ctr"/>
          <a:lstStyle/>
          <a:p>
            <a:pPr algn="ctr" defTabSz="914400">
              <a:defRPr/>
            </a:pPr>
            <a:r>
              <a:rPr lang="en-GB" sz="800" b="1" kern="0" dirty="0">
                <a:solidFill>
                  <a:srgbClr val="FFFFFF"/>
                </a:solidFill>
                <a:cs typeface="Arial" panose="020B0604020202020204" pitchFamily="34" charset="0"/>
              </a:rPr>
              <a:t>PGI</a:t>
            </a:r>
            <a:r>
              <a:rPr lang="en-GB" sz="800" b="1" kern="0" baseline="-25000" dirty="0">
                <a:solidFill>
                  <a:srgbClr val="FFFFFF"/>
                </a:solidFill>
                <a:cs typeface="Arial" panose="020B0604020202020204" pitchFamily="34" charset="0"/>
              </a:rPr>
              <a:t>2</a:t>
            </a:r>
            <a:r>
              <a:rPr lang="en-GB" sz="800" b="1" kern="0" dirty="0">
                <a:solidFill>
                  <a:srgbClr val="FFFFFF"/>
                </a:solidFill>
                <a:cs typeface="Arial" panose="020B0604020202020204" pitchFamily="34" charset="0"/>
              </a:rPr>
              <a:t> analogs</a:t>
            </a:r>
          </a:p>
        </p:txBody>
      </p:sp>
      <p:sp>
        <p:nvSpPr>
          <p:cNvPr id="111" name="Freeform 36"/>
          <p:cNvSpPr>
            <a:spLocks/>
          </p:cNvSpPr>
          <p:nvPr/>
        </p:nvSpPr>
        <p:spPr bwMode="auto">
          <a:xfrm>
            <a:off x="0" y="2753117"/>
            <a:ext cx="12192000" cy="500063"/>
          </a:xfrm>
          <a:custGeom>
            <a:avLst/>
            <a:gdLst>
              <a:gd name="T0" fmla="*/ 1709 w 1709"/>
              <a:gd name="T1" fmla="*/ 0 h 70"/>
              <a:gd name="T2" fmla="*/ 1709 w 1709"/>
              <a:gd name="T3" fmla="*/ 21 h 70"/>
              <a:gd name="T4" fmla="*/ 855 w 1709"/>
              <a:gd name="T5" fmla="*/ 70 h 70"/>
              <a:gd name="T6" fmla="*/ 0 w 1709"/>
              <a:gd name="T7" fmla="*/ 21 h 70"/>
              <a:gd name="T8" fmla="*/ 0 w 1709"/>
              <a:gd name="T9" fmla="*/ 0 h 70"/>
              <a:gd name="T10" fmla="*/ 855 w 1709"/>
              <a:gd name="T11" fmla="*/ 49 h 70"/>
              <a:gd name="T12" fmla="*/ 1709 w 170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709" h="70">
                <a:moveTo>
                  <a:pt x="1709" y="0"/>
                </a:moveTo>
                <a:cubicBezTo>
                  <a:pt x="1709" y="21"/>
                  <a:pt x="1709" y="21"/>
                  <a:pt x="1709" y="21"/>
                </a:cubicBezTo>
                <a:cubicBezTo>
                  <a:pt x="1438" y="54"/>
                  <a:pt x="1150" y="70"/>
                  <a:pt x="855" y="70"/>
                </a:cubicBezTo>
                <a:cubicBezTo>
                  <a:pt x="559" y="70"/>
                  <a:pt x="272" y="54"/>
                  <a:pt x="0" y="21"/>
                </a:cubicBezTo>
                <a:cubicBezTo>
                  <a:pt x="0" y="0"/>
                  <a:pt x="0" y="0"/>
                  <a:pt x="0" y="0"/>
                </a:cubicBezTo>
                <a:cubicBezTo>
                  <a:pt x="264" y="32"/>
                  <a:pt x="553" y="49"/>
                  <a:pt x="855" y="49"/>
                </a:cubicBezTo>
                <a:cubicBezTo>
                  <a:pt x="1157" y="49"/>
                  <a:pt x="1445" y="32"/>
                  <a:pt x="1709" y="0"/>
                </a:cubicBezTo>
                <a:close/>
              </a:path>
            </a:pathLst>
          </a:cu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3" name="Rounded Rectangle 92"/>
          <p:cNvSpPr/>
          <p:nvPr/>
        </p:nvSpPr>
        <p:spPr>
          <a:xfrm>
            <a:off x="4942479" y="3325121"/>
            <a:ext cx="1008000" cy="288000"/>
          </a:xfrm>
          <a:prstGeom prst="roundRect">
            <a:avLst/>
          </a:prstGeom>
          <a:solidFill>
            <a:srgbClr val="1C6179">
              <a:alpha val="80000"/>
            </a:srgbClr>
          </a:solidFill>
          <a:ln w="25400" cap="flat" cmpd="sng" algn="ctr">
            <a:noFill/>
            <a:prstDash val="solid"/>
          </a:ln>
          <a:effectLst/>
        </p:spPr>
        <p:txBody>
          <a:bodyPr lIns="36000" rIns="36000" rtlCol="0" anchor="ctr"/>
          <a:lstStyle/>
          <a:p>
            <a:pPr algn="ctr" defTabSz="914400">
              <a:defRPr/>
            </a:pPr>
            <a:r>
              <a:rPr lang="en-GB" sz="800" b="1" kern="0" dirty="0">
                <a:solidFill>
                  <a:srgbClr val="FFFFFF"/>
                </a:solidFill>
                <a:cs typeface="Arial" panose="020B0604020202020204" pitchFamily="34" charset="0"/>
              </a:rPr>
              <a:t>sGC stimulator</a:t>
            </a:r>
          </a:p>
        </p:txBody>
      </p:sp>
      <p:sp>
        <p:nvSpPr>
          <p:cNvPr id="136" name="TextBox 135"/>
          <p:cNvSpPr txBox="1"/>
          <p:nvPr/>
        </p:nvSpPr>
        <p:spPr>
          <a:xfrm>
            <a:off x="2090737" y="4875714"/>
            <a:ext cx="2557421" cy="1051088"/>
          </a:xfrm>
          <a:prstGeom prst="round2SameRect">
            <a:avLst>
              <a:gd name="adj1" fmla="val 0"/>
              <a:gd name="adj2" fmla="val 0"/>
            </a:avLst>
          </a:prstGeom>
          <a:solidFill>
            <a:schemeClr val="bg1">
              <a:alpha val="74000"/>
            </a:schemeClr>
          </a:solidFill>
        </p:spPr>
        <p:txBody>
          <a:bodyPr wrap="square" lIns="180000" numCol="2" rtlCol="0">
            <a:noAutofit/>
          </a:bodyPr>
          <a:lstStyle/>
          <a:p>
            <a:r>
              <a:rPr lang="en-GB" sz="1100" b="1" dirty="0">
                <a:solidFill>
                  <a:srgbClr val="002060"/>
                </a:solidFill>
              </a:rPr>
              <a:t>ERAs</a:t>
            </a:r>
          </a:p>
          <a:p>
            <a:r>
              <a:rPr lang="en-GB" sz="1100" dirty="0">
                <a:solidFill>
                  <a:srgbClr val="002060"/>
                </a:solidFill>
              </a:rPr>
              <a:t>Ambrisentan</a:t>
            </a:r>
          </a:p>
          <a:p>
            <a:r>
              <a:rPr lang="en-GB" sz="1100" dirty="0">
                <a:solidFill>
                  <a:srgbClr val="002060"/>
                </a:solidFill>
              </a:rPr>
              <a:t>Bosentan</a:t>
            </a:r>
          </a:p>
          <a:p>
            <a:r>
              <a:rPr lang="en-GB" sz="1100" dirty="0">
                <a:solidFill>
                  <a:srgbClr val="002060"/>
                </a:solidFill>
              </a:rPr>
              <a:t>Macitentan</a:t>
            </a:r>
          </a:p>
        </p:txBody>
      </p:sp>
      <p:sp>
        <p:nvSpPr>
          <p:cNvPr id="137" name="TextBox 136"/>
          <p:cNvSpPr txBox="1"/>
          <p:nvPr/>
        </p:nvSpPr>
        <p:spPr>
          <a:xfrm>
            <a:off x="4797382" y="4875714"/>
            <a:ext cx="2587019" cy="1051088"/>
          </a:xfrm>
          <a:prstGeom prst="round2SameRect">
            <a:avLst>
              <a:gd name="adj1" fmla="val 0"/>
              <a:gd name="adj2" fmla="val 0"/>
            </a:avLst>
          </a:prstGeom>
          <a:solidFill>
            <a:schemeClr val="bg1">
              <a:alpha val="74000"/>
            </a:schemeClr>
          </a:solidFill>
        </p:spPr>
        <p:txBody>
          <a:bodyPr wrap="square" lIns="180000" numCol="2" rtlCol="0">
            <a:noAutofit/>
          </a:bodyPr>
          <a:lstStyle/>
          <a:p>
            <a:r>
              <a:rPr lang="en-GB" sz="1100" b="1" dirty="0">
                <a:solidFill>
                  <a:srgbClr val="002060"/>
                </a:solidFill>
              </a:rPr>
              <a:t>PDE-5 inhibitors</a:t>
            </a:r>
          </a:p>
          <a:p>
            <a:r>
              <a:rPr lang="en-GB" sz="1100" dirty="0">
                <a:solidFill>
                  <a:srgbClr val="002060"/>
                </a:solidFill>
              </a:rPr>
              <a:t>Sildenafil</a:t>
            </a:r>
          </a:p>
          <a:p>
            <a:r>
              <a:rPr lang="en-GB" sz="1100" dirty="0">
                <a:solidFill>
                  <a:srgbClr val="002060"/>
                </a:solidFill>
              </a:rPr>
              <a:t>Tadalafil</a:t>
            </a:r>
          </a:p>
          <a:p>
            <a:r>
              <a:rPr lang="en-GB" sz="1100" b="1" dirty="0">
                <a:solidFill>
                  <a:srgbClr val="002060"/>
                </a:solidFill>
              </a:rPr>
              <a:t>sGC stimulator</a:t>
            </a:r>
          </a:p>
          <a:p>
            <a:r>
              <a:rPr lang="en-GB" sz="1100" dirty="0">
                <a:solidFill>
                  <a:srgbClr val="002060"/>
                </a:solidFill>
              </a:rPr>
              <a:t>Riociguat</a:t>
            </a:r>
          </a:p>
        </p:txBody>
      </p:sp>
      <p:sp>
        <p:nvSpPr>
          <p:cNvPr id="154" name="TextBox 153"/>
          <p:cNvSpPr txBox="1"/>
          <p:nvPr/>
        </p:nvSpPr>
        <p:spPr>
          <a:xfrm>
            <a:off x="7505702" y="4875714"/>
            <a:ext cx="2589212" cy="1051088"/>
          </a:xfrm>
          <a:prstGeom prst="round2SameRect">
            <a:avLst>
              <a:gd name="adj1" fmla="val 0"/>
              <a:gd name="adj2" fmla="val 0"/>
            </a:avLst>
          </a:prstGeom>
          <a:solidFill>
            <a:schemeClr val="bg1">
              <a:alpha val="74000"/>
            </a:schemeClr>
          </a:solidFill>
        </p:spPr>
        <p:txBody>
          <a:bodyPr wrap="square" lIns="180000" numCol="2" spcCol="180000" rtlCol="0">
            <a:noAutofit/>
          </a:bodyPr>
          <a:lstStyle/>
          <a:p>
            <a:r>
              <a:rPr lang="en-GB" sz="1100" b="1" dirty="0">
                <a:solidFill>
                  <a:srgbClr val="002060"/>
                </a:solidFill>
              </a:rPr>
              <a:t>PGI</a:t>
            </a:r>
            <a:r>
              <a:rPr lang="en-GB" sz="1100" b="1" baseline="-25000" dirty="0">
                <a:solidFill>
                  <a:srgbClr val="002060"/>
                </a:solidFill>
              </a:rPr>
              <a:t>2</a:t>
            </a:r>
            <a:r>
              <a:rPr lang="en-GB" sz="1100" b="1" dirty="0">
                <a:solidFill>
                  <a:srgbClr val="002060"/>
                </a:solidFill>
              </a:rPr>
              <a:t> analogues</a:t>
            </a:r>
          </a:p>
          <a:p>
            <a:r>
              <a:rPr lang="en-GB" sz="1100" dirty="0">
                <a:solidFill>
                  <a:srgbClr val="002060"/>
                </a:solidFill>
              </a:rPr>
              <a:t>Epoprostenol</a:t>
            </a:r>
          </a:p>
          <a:p>
            <a:r>
              <a:rPr lang="en-GB" sz="1100" dirty="0">
                <a:solidFill>
                  <a:srgbClr val="002060"/>
                </a:solidFill>
              </a:rPr>
              <a:t>Treprostinil</a:t>
            </a:r>
          </a:p>
          <a:p>
            <a:r>
              <a:rPr lang="en-GB" sz="1100" dirty="0">
                <a:solidFill>
                  <a:srgbClr val="002060"/>
                </a:solidFill>
              </a:rPr>
              <a:t>Iloprost</a:t>
            </a:r>
          </a:p>
          <a:p>
            <a:r>
              <a:rPr lang="en-GB" sz="1100" dirty="0">
                <a:solidFill>
                  <a:srgbClr val="002060"/>
                </a:solidFill>
              </a:rPr>
              <a:t>Beraprost</a:t>
            </a:r>
          </a:p>
          <a:p>
            <a:r>
              <a:rPr lang="en-GB" sz="1100" b="1" dirty="0">
                <a:solidFill>
                  <a:srgbClr val="002060"/>
                </a:solidFill>
              </a:rPr>
              <a:t>IP receptor agonists</a:t>
            </a:r>
          </a:p>
          <a:p>
            <a:r>
              <a:rPr lang="en-GB" sz="1100" dirty="0">
                <a:solidFill>
                  <a:srgbClr val="002060"/>
                </a:solidFill>
              </a:rPr>
              <a:t>Selexipag</a:t>
            </a:r>
          </a:p>
          <a:p>
            <a:endParaRPr lang="en-GB" sz="1100" dirty="0">
              <a:solidFill>
                <a:srgbClr val="002060"/>
              </a:solidFill>
            </a:endParaRPr>
          </a:p>
        </p:txBody>
      </p:sp>
      <p:grpSp>
        <p:nvGrpSpPr>
          <p:cNvPr id="155" name="Group 154"/>
          <p:cNvGrpSpPr/>
          <p:nvPr/>
        </p:nvGrpSpPr>
        <p:grpSpPr>
          <a:xfrm>
            <a:off x="7005884" y="3661700"/>
            <a:ext cx="233749" cy="233939"/>
            <a:chOff x="8108950" y="873125"/>
            <a:chExt cx="1949450" cy="1951037"/>
          </a:xfrm>
        </p:grpSpPr>
        <p:sp>
          <p:nvSpPr>
            <p:cNvPr id="156" name="Oval 25"/>
            <p:cNvSpPr>
              <a:spLocks noChangeArrowheads="1"/>
            </p:cNvSpPr>
            <p:nvPr/>
          </p:nvSpPr>
          <p:spPr bwMode="auto">
            <a:xfrm>
              <a:off x="8108950" y="873125"/>
              <a:ext cx="1949450" cy="1951037"/>
            </a:xfrm>
            <a:prstGeom prst="ellipse">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7" name="Rectangle 26"/>
            <p:cNvSpPr>
              <a:spLocks noChangeArrowheads="1"/>
            </p:cNvSpPr>
            <p:nvPr/>
          </p:nvSpPr>
          <p:spPr bwMode="auto">
            <a:xfrm>
              <a:off x="8599488" y="1757363"/>
              <a:ext cx="968375" cy="176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58" name="Group 157"/>
          <p:cNvGrpSpPr/>
          <p:nvPr/>
        </p:nvGrpSpPr>
        <p:grpSpPr>
          <a:xfrm>
            <a:off x="4152047" y="4012973"/>
            <a:ext cx="234000" cy="234000"/>
            <a:chOff x="5322888" y="873125"/>
            <a:chExt cx="1949450" cy="1951037"/>
          </a:xfrm>
        </p:grpSpPr>
        <p:sp>
          <p:nvSpPr>
            <p:cNvPr id="159" name="Oval 22"/>
            <p:cNvSpPr>
              <a:spLocks noChangeArrowheads="1"/>
            </p:cNvSpPr>
            <p:nvPr/>
          </p:nvSpPr>
          <p:spPr bwMode="auto">
            <a:xfrm>
              <a:off x="5322888" y="873125"/>
              <a:ext cx="1949450" cy="1951037"/>
            </a:xfrm>
            <a:prstGeom prst="ellipse">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0" name="Freeform 23"/>
            <p:cNvSpPr>
              <a:spLocks/>
            </p:cNvSpPr>
            <p:nvPr/>
          </p:nvSpPr>
          <p:spPr bwMode="auto">
            <a:xfrm>
              <a:off x="5813425" y="1363663"/>
              <a:ext cx="968375" cy="962025"/>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61" name="Group 160"/>
          <p:cNvGrpSpPr/>
          <p:nvPr/>
        </p:nvGrpSpPr>
        <p:grpSpPr>
          <a:xfrm>
            <a:off x="2369424" y="4003546"/>
            <a:ext cx="234000" cy="234000"/>
            <a:chOff x="5322888" y="873125"/>
            <a:chExt cx="1949450" cy="1951037"/>
          </a:xfrm>
        </p:grpSpPr>
        <p:sp>
          <p:nvSpPr>
            <p:cNvPr id="162" name="Oval 22"/>
            <p:cNvSpPr>
              <a:spLocks noChangeArrowheads="1"/>
            </p:cNvSpPr>
            <p:nvPr/>
          </p:nvSpPr>
          <p:spPr bwMode="auto">
            <a:xfrm>
              <a:off x="5322888" y="873125"/>
              <a:ext cx="1949450" cy="1951037"/>
            </a:xfrm>
            <a:prstGeom prst="ellipse">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23"/>
            <p:cNvSpPr>
              <a:spLocks/>
            </p:cNvSpPr>
            <p:nvPr/>
          </p:nvSpPr>
          <p:spPr bwMode="auto">
            <a:xfrm>
              <a:off x="5813425" y="1363663"/>
              <a:ext cx="968375" cy="962025"/>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64" name="Group 163"/>
          <p:cNvGrpSpPr/>
          <p:nvPr/>
        </p:nvGrpSpPr>
        <p:grpSpPr>
          <a:xfrm>
            <a:off x="3564888" y="4003546"/>
            <a:ext cx="234000" cy="234000"/>
            <a:chOff x="5322888" y="873125"/>
            <a:chExt cx="1949450" cy="1951037"/>
          </a:xfrm>
        </p:grpSpPr>
        <p:sp>
          <p:nvSpPr>
            <p:cNvPr id="165" name="Oval 22"/>
            <p:cNvSpPr>
              <a:spLocks noChangeArrowheads="1"/>
            </p:cNvSpPr>
            <p:nvPr/>
          </p:nvSpPr>
          <p:spPr bwMode="auto">
            <a:xfrm>
              <a:off x="5322888" y="873125"/>
              <a:ext cx="1949450" cy="1951037"/>
            </a:xfrm>
            <a:prstGeom prst="ellipse">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6" name="Freeform 23"/>
            <p:cNvSpPr>
              <a:spLocks/>
            </p:cNvSpPr>
            <p:nvPr/>
          </p:nvSpPr>
          <p:spPr bwMode="auto">
            <a:xfrm>
              <a:off x="5813425" y="1363663"/>
              <a:ext cx="968375" cy="962025"/>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0" name="Group 169"/>
          <p:cNvGrpSpPr/>
          <p:nvPr/>
        </p:nvGrpSpPr>
        <p:grpSpPr>
          <a:xfrm>
            <a:off x="4989929" y="3657402"/>
            <a:ext cx="234000" cy="234000"/>
            <a:chOff x="5322888" y="873125"/>
            <a:chExt cx="1949450" cy="1951037"/>
          </a:xfrm>
        </p:grpSpPr>
        <p:sp>
          <p:nvSpPr>
            <p:cNvPr id="171" name="Oval 22"/>
            <p:cNvSpPr>
              <a:spLocks noChangeArrowheads="1"/>
            </p:cNvSpPr>
            <p:nvPr/>
          </p:nvSpPr>
          <p:spPr bwMode="auto">
            <a:xfrm>
              <a:off x="5322888" y="873125"/>
              <a:ext cx="1949450" cy="1951037"/>
            </a:xfrm>
            <a:prstGeom prst="ellipse">
              <a:avLst/>
            </a:prstGeom>
            <a:solidFill>
              <a:srgbClr val="005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23"/>
            <p:cNvSpPr>
              <a:spLocks/>
            </p:cNvSpPr>
            <p:nvPr/>
          </p:nvSpPr>
          <p:spPr bwMode="auto">
            <a:xfrm>
              <a:off x="5813425" y="1363663"/>
              <a:ext cx="968375" cy="962025"/>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3" name="Group 172"/>
          <p:cNvGrpSpPr/>
          <p:nvPr/>
        </p:nvGrpSpPr>
        <p:grpSpPr>
          <a:xfrm>
            <a:off x="9513901" y="4022400"/>
            <a:ext cx="234000" cy="234000"/>
            <a:chOff x="5322888" y="873125"/>
            <a:chExt cx="1949450" cy="1951037"/>
          </a:xfrm>
        </p:grpSpPr>
        <p:sp>
          <p:nvSpPr>
            <p:cNvPr id="174" name="Oval 22"/>
            <p:cNvSpPr>
              <a:spLocks noChangeArrowheads="1"/>
            </p:cNvSpPr>
            <p:nvPr/>
          </p:nvSpPr>
          <p:spPr bwMode="auto">
            <a:xfrm>
              <a:off x="5322888" y="873125"/>
              <a:ext cx="1949450" cy="1951037"/>
            </a:xfrm>
            <a:prstGeom prst="ellipse">
              <a:avLst/>
            </a:pr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 name="Freeform 23"/>
            <p:cNvSpPr>
              <a:spLocks/>
            </p:cNvSpPr>
            <p:nvPr/>
          </p:nvSpPr>
          <p:spPr bwMode="auto">
            <a:xfrm>
              <a:off x="5813425" y="1363663"/>
              <a:ext cx="968375" cy="962025"/>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6" name="Group 175"/>
          <p:cNvGrpSpPr/>
          <p:nvPr/>
        </p:nvGrpSpPr>
        <p:grpSpPr>
          <a:xfrm>
            <a:off x="7801533" y="4024058"/>
            <a:ext cx="234000" cy="234000"/>
            <a:chOff x="5322888" y="873125"/>
            <a:chExt cx="1949450" cy="1951037"/>
          </a:xfrm>
        </p:grpSpPr>
        <p:sp>
          <p:nvSpPr>
            <p:cNvPr id="177" name="Oval 22"/>
            <p:cNvSpPr>
              <a:spLocks noChangeArrowheads="1"/>
            </p:cNvSpPr>
            <p:nvPr/>
          </p:nvSpPr>
          <p:spPr bwMode="auto">
            <a:xfrm>
              <a:off x="5322888" y="873125"/>
              <a:ext cx="1949450" cy="1951037"/>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23"/>
            <p:cNvSpPr>
              <a:spLocks/>
            </p:cNvSpPr>
            <p:nvPr/>
          </p:nvSpPr>
          <p:spPr bwMode="auto">
            <a:xfrm>
              <a:off x="5813425" y="1363663"/>
              <a:ext cx="968375" cy="962025"/>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1"/>
          <p:cNvGrpSpPr/>
          <p:nvPr/>
        </p:nvGrpSpPr>
        <p:grpSpPr>
          <a:xfrm>
            <a:off x="2689470" y="3027363"/>
            <a:ext cx="1040862" cy="352425"/>
            <a:chOff x="2661189" y="3027363"/>
            <a:chExt cx="1040862" cy="352425"/>
          </a:xfrm>
        </p:grpSpPr>
        <p:grpSp>
          <p:nvGrpSpPr>
            <p:cNvPr id="72" name="Group 71"/>
            <p:cNvGrpSpPr/>
            <p:nvPr/>
          </p:nvGrpSpPr>
          <p:grpSpPr>
            <a:xfrm>
              <a:off x="2661189" y="3027363"/>
              <a:ext cx="732252" cy="268017"/>
              <a:chOff x="2474499" y="3027363"/>
              <a:chExt cx="732252" cy="268017"/>
            </a:xfrm>
          </p:grpSpPr>
          <p:sp>
            <p:nvSpPr>
              <p:cNvPr id="38" name="Line 51"/>
              <p:cNvSpPr>
                <a:spLocks noChangeShapeType="1"/>
              </p:cNvSpPr>
              <p:nvPr/>
            </p:nvSpPr>
            <p:spPr bwMode="auto">
              <a:xfrm flipH="1">
                <a:off x="2506052" y="3027363"/>
                <a:ext cx="700699" cy="195930"/>
              </a:xfrm>
              <a:prstGeom prst="line">
                <a:avLst/>
              </a:prstGeom>
              <a:noFill/>
              <a:ln w="635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52"/>
              <p:cNvSpPr>
                <a:spLocks/>
              </p:cNvSpPr>
              <p:nvPr/>
            </p:nvSpPr>
            <p:spPr bwMode="auto">
              <a:xfrm>
                <a:off x="2474499" y="3168380"/>
                <a:ext cx="127000" cy="127000"/>
              </a:xfrm>
              <a:custGeom>
                <a:avLst/>
                <a:gdLst>
                  <a:gd name="T0" fmla="*/ 22 w 80"/>
                  <a:gd name="T1" fmla="*/ 0 h 80"/>
                  <a:gd name="T2" fmla="*/ 0 w 80"/>
                  <a:gd name="T3" fmla="*/ 80 h 80"/>
                  <a:gd name="T4" fmla="*/ 80 w 80"/>
                  <a:gd name="T5" fmla="*/ 58 h 80"/>
                  <a:gd name="T6" fmla="*/ 22 w 80"/>
                  <a:gd name="T7" fmla="*/ 0 h 80"/>
                </a:gdLst>
                <a:ahLst/>
                <a:cxnLst>
                  <a:cxn ang="0">
                    <a:pos x="T0" y="T1"/>
                  </a:cxn>
                  <a:cxn ang="0">
                    <a:pos x="T2" y="T3"/>
                  </a:cxn>
                  <a:cxn ang="0">
                    <a:pos x="T4" y="T5"/>
                  </a:cxn>
                  <a:cxn ang="0">
                    <a:pos x="T6" y="T7"/>
                  </a:cxn>
                </a:cxnLst>
                <a:rect l="0" t="0" r="r" b="b"/>
                <a:pathLst>
                  <a:path w="80" h="80">
                    <a:moveTo>
                      <a:pt x="22" y="0"/>
                    </a:moveTo>
                    <a:lnTo>
                      <a:pt x="0" y="80"/>
                    </a:lnTo>
                    <a:lnTo>
                      <a:pt x="80" y="58"/>
                    </a:lnTo>
                    <a:lnTo>
                      <a:pt x="2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3" name="Group 72"/>
            <p:cNvGrpSpPr/>
            <p:nvPr/>
          </p:nvGrpSpPr>
          <p:grpSpPr>
            <a:xfrm>
              <a:off x="3353753" y="3027363"/>
              <a:ext cx="348298" cy="352425"/>
              <a:chOff x="3563303" y="3027363"/>
              <a:chExt cx="348298" cy="352425"/>
            </a:xfrm>
          </p:grpSpPr>
          <p:sp>
            <p:nvSpPr>
              <p:cNvPr id="40" name="Line 53"/>
              <p:cNvSpPr>
                <a:spLocks noChangeShapeType="1"/>
              </p:cNvSpPr>
              <p:nvPr/>
            </p:nvSpPr>
            <p:spPr bwMode="auto">
              <a:xfrm>
                <a:off x="3563303" y="3027363"/>
                <a:ext cx="274638" cy="280988"/>
              </a:xfrm>
              <a:prstGeom prst="line">
                <a:avLst/>
              </a:prstGeom>
              <a:noFill/>
              <a:ln w="635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54"/>
              <p:cNvSpPr>
                <a:spLocks/>
              </p:cNvSpPr>
              <p:nvPr/>
            </p:nvSpPr>
            <p:spPr bwMode="auto">
              <a:xfrm>
                <a:off x="3784601" y="3252788"/>
                <a:ext cx="127000" cy="127000"/>
              </a:xfrm>
              <a:custGeom>
                <a:avLst/>
                <a:gdLst>
                  <a:gd name="T0" fmla="*/ 0 w 80"/>
                  <a:gd name="T1" fmla="*/ 58 h 80"/>
                  <a:gd name="T2" fmla="*/ 80 w 80"/>
                  <a:gd name="T3" fmla="*/ 80 h 80"/>
                  <a:gd name="T4" fmla="*/ 58 w 80"/>
                  <a:gd name="T5" fmla="*/ 0 h 80"/>
                  <a:gd name="T6" fmla="*/ 0 w 80"/>
                  <a:gd name="T7" fmla="*/ 58 h 80"/>
                </a:gdLst>
                <a:ahLst/>
                <a:cxnLst>
                  <a:cxn ang="0">
                    <a:pos x="T0" y="T1"/>
                  </a:cxn>
                  <a:cxn ang="0">
                    <a:pos x="T2" y="T3"/>
                  </a:cxn>
                  <a:cxn ang="0">
                    <a:pos x="T4" y="T5"/>
                  </a:cxn>
                  <a:cxn ang="0">
                    <a:pos x="T6" y="T7"/>
                  </a:cxn>
                </a:cxnLst>
                <a:rect l="0" t="0" r="r" b="b"/>
                <a:pathLst>
                  <a:path w="80" h="80">
                    <a:moveTo>
                      <a:pt x="0" y="58"/>
                    </a:moveTo>
                    <a:lnTo>
                      <a:pt x="80" y="80"/>
                    </a:lnTo>
                    <a:lnTo>
                      <a:pt x="58" y="0"/>
                    </a:lnTo>
                    <a:lnTo>
                      <a:pt x="0" y="5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42" name="Freeform 55"/>
          <p:cNvSpPr>
            <a:spLocks/>
          </p:cNvSpPr>
          <p:nvPr/>
        </p:nvSpPr>
        <p:spPr bwMode="auto">
          <a:xfrm>
            <a:off x="2636838" y="3498851"/>
            <a:ext cx="112713" cy="325438"/>
          </a:xfrm>
          <a:custGeom>
            <a:avLst/>
            <a:gdLst>
              <a:gd name="T0" fmla="*/ 8 w 16"/>
              <a:gd name="T1" fmla="*/ 8 h 46"/>
              <a:gd name="T2" fmla="*/ 0 w 16"/>
              <a:gd name="T3" fmla="*/ 0 h 46"/>
              <a:gd name="T4" fmla="*/ 0 w 16"/>
              <a:gd name="T5" fmla="*/ 1 h 46"/>
              <a:gd name="T6" fmla="*/ 0 w 16"/>
              <a:gd name="T7" fmla="*/ 38 h 46"/>
              <a:gd name="T8" fmla="*/ 8 w 16"/>
              <a:gd name="T9" fmla="*/ 46 h 46"/>
              <a:gd name="T10" fmla="*/ 16 w 16"/>
              <a:gd name="T11" fmla="*/ 38 h 46"/>
              <a:gd name="T12" fmla="*/ 16 w 16"/>
              <a:gd name="T13" fmla="*/ 1 h 46"/>
              <a:gd name="T14" fmla="*/ 8 w 16"/>
              <a:gd name="T15" fmla="*/ 8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6">
                <a:moveTo>
                  <a:pt x="8" y="8"/>
                </a:moveTo>
                <a:cubicBezTo>
                  <a:pt x="3" y="8"/>
                  <a:pt x="0" y="4"/>
                  <a:pt x="0" y="0"/>
                </a:cubicBezTo>
                <a:cubicBezTo>
                  <a:pt x="0" y="0"/>
                  <a:pt x="0" y="1"/>
                  <a:pt x="0" y="1"/>
                </a:cubicBezTo>
                <a:cubicBezTo>
                  <a:pt x="0" y="38"/>
                  <a:pt x="0" y="38"/>
                  <a:pt x="0" y="38"/>
                </a:cubicBezTo>
                <a:cubicBezTo>
                  <a:pt x="0" y="42"/>
                  <a:pt x="3" y="46"/>
                  <a:pt x="8" y="46"/>
                </a:cubicBezTo>
                <a:cubicBezTo>
                  <a:pt x="12" y="46"/>
                  <a:pt x="16" y="42"/>
                  <a:pt x="16" y="38"/>
                </a:cubicBezTo>
                <a:cubicBezTo>
                  <a:pt x="16" y="1"/>
                  <a:pt x="16" y="1"/>
                  <a:pt x="16" y="1"/>
                </a:cubicBezTo>
                <a:cubicBezTo>
                  <a:pt x="15" y="5"/>
                  <a:pt x="12" y="8"/>
                  <a:pt x="8" y="8"/>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3" name="Freeform 56"/>
          <p:cNvSpPr>
            <a:spLocks/>
          </p:cNvSpPr>
          <p:nvPr/>
        </p:nvSpPr>
        <p:spPr bwMode="auto">
          <a:xfrm>
            <a:off x="4004882" y="3500439"/>
            <a:ext cx="112713" cy="323850"/>
          </a:xfrm>
          <a:custGeom>
            <a:avLst/>
            <a:gdLst>
              <a:gd name="T0" fmla="*/ 8 w 16"/>
              <a:gd name="T1" fmla="*/ 8 h 46"/>
              <a:gd name="T2" fmla="*/ 0 w 16"/>
              <a:gd name="T3" fmla="*/ 0 h 46"/>
              <a:gd name="T4" fmla="*/ 0 w 16"/>
              <a:gd name="T5" fmla="*/ 1 h 46"/>
              <a:gd name="T6" fmla="*/ 0 w 16"/>
              <a:gd name="T7" fmla="*/ 38 h 46"/>
              <a:gd name="T8" fmla="*/ 8 w 16"/>
              <a:gd name="T9" fmla="*/ 46 h 46"/>
              <a:gd name="T10" fmla="*/ 16 w 16"/>
              <a:gd name="T11" fmla="*/ 38 h 46"/>
              <a:gd name="T12" fmla="*/ 16 w 16"/>
              <a:gd name="T13" fmla="*/ 1 h 46"/>
              <a:gd name="T14" fmla="*/ 8 w 16"/>
              <a:gd name="T15" fmla="*/ 8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6">
                <a:moveTo>
                  <a:pt x="8" y="8"/>
                </a:moveTo>
                <a:cubicBezTo>
                  <a:pt x="4" y="8"/>
                  <a:pt x="1" y="4"/>
                  <a:pt x="0" y="0"/>
                </a:cubicBezTo>
                <a:cubicBezTo>
                  <a:pt x="0" y="0"/>
                  <a:pt x="0" y="0"/>
                  <a:pt x="0" y="1"/>
                </a:cubicBezTo>
                <a:cubicBezTo>
                  <a:pt x="0" y="38"/>
                  <a:pt x="0" y="38"/>
                  <a:pt x="0" y="38"/>
                </a:cubicBezTo>
                <a:cubicBezTo>
                  <a:pt x="0" y="42"/>
                  <a:pt x="4" y="46"/>
                  <a:pt x="8" y="46"/>
                </a:cubicBezTo>
                <a:cubicBezTo>
                  <a:pt x="13" y="46"/>
                  <a:pt x="16" y="42"/>
                  <a:pt x="16" y="38"/>
                </a:cubicBezTo>
                <a:cubicBezTo>
                  <a:pt x="16" y="1"/>
                  <a:pt x="16" y="1"/>
                  <a:pt x="16" y="1"/>
                </a:cubicBezTo>
                <a:cubicBezTo>
                  <a:pt x="15" y="5"/>
                  <a:pt x="12" y="8"/>
                  <a:pt x="8" y="8"/>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4" name="Freeform 57"/>
          <p:cNvSpPr>
            <a:spLocks/>
          </p:cNvSpPr>
          <p:nvPr/>
        </p:nvSpPr>
        <p:spPr bwMode="auto">
          <a:xfrm>
            <a:off x="8726488" y="3365501"/>
            <a:ext cx="112713" cy="317500"/>
          </a:xfrm>
          <a:custGeom>
            <a:avLst/>
            <a:gdLst>
              <a:gd name="T0" fmla="*/ 9 w 16"/>
              <a:gd name="T1" fmla="*/ 7 h 45"/>
              <a:gd name="T2" fmla="*/ 1 w 16"/>
              <a:gd name="T3" fmla="*/ 0 h 45"/>
              <a:gd name="T4" fmla="*/ 0 w 16"/>
              <a:gd name="T5" fmla="*/ 0 h 45"/>
              <a:gd name="T6" fmla="*/ 0 w 16"/>
              <a:gd name="T7" fmla="*/ 37 h 45"/>
              <a:gd name="T8" fmla="*/ 8 w 16"/>
              <a:gd name="T9" fmla="*/ 45 h 45"/>
              <a:gd name="T10" fmla="*/ 16 w 16"/>
              <a:gd name="T11" fmla="*/ 37 h 45"/>
              <a:gd name="T12" fmla="*/ 16 w 16"/>
              <a:gd name="T13" fmla="*/ 1 h 45"/>
              <a:gd name="T14" fmla="*/ 9 w 16"/>
              <a:gd name="T15" fmla="*/ 7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5">
                <a:moveTo>
                  <a:pt x="9" y="7"/>
                </a:moveTo>
                <a:cubicBezTo>
                  <a:pt x="4" y="7"/>
                  <a:pt x="1" y="4"/>
                  <a:pt x="1" y="0"/>
                </a:cubicBezTo>
                <a:cubicBezTo>
                  <a:pt x="0" y="0"/>
                  <a:pt x="0" y="0"/>
                  <a:pt x="0" y="0"/>
                </a:cubicBezTo>
                <a:cubicBezTo>
                  <a:pt x="0" y="37"/>
                  <a:pt x="0" y="37"/>
                  <a:pt x="0" y="37"/>
                </a:cubicBezTo>
                <a:cubicBezTo>
                  <a:pt x="0" y="42"/>
                  <a:pt x="4" y="45"/>
                  <a:pt x="8" y="45"/>
                </a:cubicBezTo>
                <a:cubicBezTo>
                  <a:pt x="13" y="45"/>
                  <a:pt x="16" y="42"/>
                  <a:pt x="16" y="37"/>
                </a:cubicBezTo>
                <a:cubicBezTo>
                  <a:pt x="16" y="1"/>
                  <a:pt x="16" y="1"/>
                  <a:pt x="16" y="1"/>
                </a:cubicBezTo>
                <a:cubicBezTo>
                  <a:pt x="16" y="4"/>
                  <a:pt x="12" y="7"/>
                  <a:pt x="9" y="7"/>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5" name="Line 58"/>
          <p:cNvSpPr>
            <a:spLocks noChangeShapeType="1"/>
          </p:cNvSpPr>
          <p:nvPr/>
        </p:nvSpPr>
        <p:spPr bwMode="auto">
          <a:xfrm>
            <a:off x="5592763" y="3605213"/>
            <a:ext cx="0" cy="69850"/>
          </a:xfrm>
          <a:prstGeom prst="line">
            <a:avLst/>
          </a:prstGeom>
          <a:noFill/>
          <a:ln w="63500" cap="flat">
            <a:solidFill>
              <a:srgbClr val="437F9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59"/>
          <p:cNvSpPr>
            <a:spLocks/>
          </p:cNvSpPr>
          <p:nvPr/>
        </p:nvSpPr>
        <p:spPr bwMode="auto">
          <a:xfrm>
            <a:off x="5526088" y="3654426"/>
            <a:ext cx="133350" cy="112713"/>
          </a:xfrm>
          <a:custGeom>
            <a:avLst/>
            <a:gdLst>
              <a:gd name="T0" fmla="*/ 0 w 84"/>
              <a:gd name="T1" fmla="*/ 0 h 71"/>
              <a:gd name="T2" fmla="*/ 44 w 84"/>
              <a:gd name="T3" fmla="*/ 71 h 71"/>
              <a:gd name="T4" fmla="*/ 84 w 84"/>
              <a:gd name="T5" fmla="*/ 0 h 71"/>
              <a:gd name="T6" fmla="*/ 0 w 84"/>
              <a:gd name="T7" fmla="*/ 0 h 71"/>
            </a:gdLst>
            <a:ahLst/>
            <a:cxnLst>
              <a:cxn ang="0">
                <a:pos x="T0" y="T1"/>
              </a:cxn>
              <a:cxn ang="0">
                <a:pos x="T2" y="T3"/>
              </a:cxn>
              <a:cxn ang="0">
                <a:pos x="T4" y="T5"/>
              </a:cxn>
              <a:cxn ang="0">
                <a:pos x="T6" y="T7"/>
              </a:cxn>
            </a:cxnLst>
            <a:rect l="0" t="0" r="r" b="b"/>
            <a:pathLst>
              <a:path w="84" h="71">
                <a:moveTo>
                  <a:pt x="0" y="0"/>
                </a:moveTo>
                <a:lnTo>
                  <a:pt x="44" y="71"/>
                </a:lnTo>
                <a:lnTo>
                  <a:pt x="84" y="0"/>
                </a:lnTo>
                <a:lnTo>
                  <a:pt x="0" y="0"/>
                </a:lnTo>
                <a:close/>
              </a:path>
            </a:pathLst>
          </a:custGeom>
          <a:solidFill>
            <a:srgbClr val="437F93"/>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7" name="Line 60"/>
          <p:cNvSpPr>
            <a:spLocks noChangeShapeType="1"/>
          </p:cNvSpPr>
          <p:nvPr/>
        </p:nvSpPr>
        <p:spPr bwMode="auto">
          <a:xfrm>
            <a:off x="6557963" y="3560148"/>
            <a:ext cx="0" cy="114915"/>
          </a:xfrm>
          <a:prstGeom prst="line">
            <a:avLst/>
          </a:prstGeom>
          <a:noFill/>
          <a:ln w="63500" cap="flat">
            <a:solidFill>
              <a:schemeClr val="tx1">
                <a:lumMod val="85000"/>
                <a:lumOff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61"/>
          <p:cNvSpPr>
            <a:spLocks/>
          </p:cNvSpPr>
          <p:nvPr/>
        </p:nvSpPr>
        <p:spPr bwMode="auto">
          <a:xfrm>
            <a:off x="6491288" y="3654426"/>
            <a:ext cx="133350" cy="112713"/>
          </a:xfrm>
          <a:custGeom>
            <a:avLst/>
            <a:gdLst>
              <a:gd name="T0" fmla="*/ 0 w 84"/>
              <a:gd name="T1" fmla="*/ 0 h 71"/>
              <a:gd name="T2" fmla="*/ 45 w 84"/>
              <a:gd name="T3" fmla="*/ 71 h 71"/>
              <a:gd name="T4" fmla="*/ 84 w 84"/>
              <a:gd name="T5" fmla="*/ 0 h 71"/>
              <a:gd name="T6" fmla="*/ 0 w 84"/>
              <a:gd name="T7" fmla="*/ 0 h 71"/>
            </a:gdLst>
            <a:ahLst/>
            <a:cxnLst>
              <a:cxn ang="0">
                <a:pos x="T0" y="T1"/>
              </a:cxn>
              <a:cxn ang="0">
                <a:pos x="T2" y="T3"/>
              </a:cxn>
              <a:cxn ang="0">
                <a:pos x="T4" y="T5"/>
              </a:cxn>
              <a:cxn ang="0">
                <a:pos x="T6" y="T7"/>
              </a:cxn>
            </a:cxnLst>
            <a:rect l="0" t="0" r="r" b="b"/>
            <a:pathLst>
              <a:path w="84" h="71">
                <a:moveTo>
                  <a:pt x="0" y="0"/>
                </a:moveTo>
                <a:lnTo>
                  <a:pt x="45" y="71"/>
                </a:lnTo>
                <a:lnTo>
                  <a:pt x="84" y="0"/>
                </a:lnTo>
                <a:lnTo>
                  <a:pt x="0"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9" name="Freeform 62"/>
          <p:cNvSpPr>
            <a:spLocks/>
          </p:cNvSpPr>
          <p:nvPr/>
        </p:nvSpPr>
        <p:spPr bwMode="auto">
          <a:xfrm>
            <a:off x="5907088" y="3097213"/>
            <a:ext cx="182563" cy="692150"/>
          </a:xfrm>
          <a:custGeom>
            <a:avLst/>
            <a:gdLst>
              <a:gd name="T0" fmla="*/ 26 w 26"/>
              <a:gd name="T1" fmla="*/ 0 h 98"/>
              <a:gd name="T2" fmla="*/ 26 w 26"/>
              <a:gd name="T3" fmla="*/ 80 h 98"/>
              <a:gd name="T4" fmla="*/ 19 w 26"/>
              <a:gd name="T5" fmla="*/ 91 h 98"/>
              <a:gd name="T6" fmla="*/ 0 w 26"/>
              <a:gd name="T7" fmla="*/ 98 h 98"/>
            </a:gdLst>
            <a:ahLst/>
            <a:cxnLst>
              <a:cxn ang="0">
                <a:pos x="T0" y="T1"/>
              </a:cxn>
              <a:cxn ang="0">
                <a:pos x="T2" y="T3"/>
              </a:cxn>
              <a:cxn ang="0">
                <a:pos x="T4" y="T5"/>
              </a:cxn>
              <a:cxn ang="0">
                <a:pos x="T6" y="T7"/>
              </a:cxn>
            </a:cxnLst>
            <a:rect l="0" t="0" r="r" b="b"/>
            <a:pathLst>
              <a:path w="26" h="98">
                <a:moveTo>
                  <a:pt x="26" y="0"/>
                </a:moveTo>
                <a:cubicBezTo>
                  <a:pt x="26" y="80"/>
                  <a:pt x="26" y="80"/>
                  <a:pt x="26" y="80"/>
                </a:cubicBezTo>
                <a:cubicBezTo>
                  <a:pt x="26" y="85"/>
                  <a:pt x="23" y="89"/>
                  <a:pt x="19" y="91"/>
                </a:cubicBezTo>
                <a:cubicBezTo>
                  <a:pt x="0" y="98"/>
                  <a:pt x="0" y="98"/>
                  <a:pt x="0" y="98"/>
                </a:cubicBezTo>
              </a:path>
            </a:pathLst>
          </a:custGeom>
          <a:noFill/>
          <a:ln w="635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63"/>
          <p:cNvSpPr>
            <a:spLocks/>
          </p:cNvSpPr>
          <p:nvPr/>
        </p:nvSpPr>
        <p:spPr bwMode="auto">
          <a:xfrm>
            <a:off x="5815013" y="3725863"/>
            <a:ext cx="127000" cy="119063"/>
          </a:xfrm>
          <a:custGeom>
            <a:avLst/>
            <a:gdLst>
              <a:gd name="T0" fmla="*/ 53 w 80"/>
              <a:gd name="T1" fmla="*/ 0 h 75"/>
              <a:gd name="T2" fmla="*/ 0 w 80"/>
              <a:gd name="T3" fmla="*/ 62 h 75"/>
              <a:gd name="T4" fmla="*/ 80 w 80"/>
              <a:gd name="T5" fmla="*/ 75 h 75"/>
              <a:gd name="T6" fmla="*/ 53 w 80"/>
              <a:gd name="T7" fmla="*/ 0 h 75"/>
            </a:gdLst>
            <a:ahLst/>
            <a:cxnLst>
              <a:cxn ang="0">
                <a:pos x="T0" y="T1"/>
              </a:cxn>
              <a:cxn ang="0">
                <a:pos x="T2" y="T3"/>
              </a:cxn>
              <a:cxn ang="0">
                <a:pos x="T4" y="T5"/>
              </a:cxn>
              <a:cxn ang="0">
                <a:pos x="T6" y="T7"/>
              </a:cxn>
            </a:cxnLst>
            <a:rect l="0" t="0" r="r" b="b"/>
            <a:pathLst>
              <a:path w="80" h="75">
                <a:moveTo>
                  <a:pt x="53" y="0"/>
                </a:moveTo>
                <a:lnTo>
                  <a:pt x="0" y="62"/>
                </a:lnTo>
                <a:lnTo>
                  <a:pt x="80" y="75"/>
                </a:lnTo>
                <a:lnTo>
                  <a:pt x="53"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76" name="Group 75"/>
          <p:cNvGrpSpPr/>
          <p:nvPr/>
        </p:nvGrpSpPr>
        <p:grpSpPr>
          <a:xfrm>
            <a:off x="8718551" y="3027363"/>
            <a:ext cx="133350" cy="303213"/>
            <a:chOff x="8718551" y="3027363"/>
            <a:chExt cx="133350" cy="303213"/>
          </a:xfrm>
        </p:grpSpPr>
        <p:sp>
          <p:nvSpPr>
            <p:cNvPr id="53" name="Line 66"/>
            <p:cNvSpPr>
              <a:spLocks noChangeShapeType="1"/>
            </p:cNvSpPr>
            <p:nvPr/>
          </p:nvSpPr>
          <p:spPr bwMode="auto">
            <a:xfrm>
              <a:off x="8782051" y="3027363"/>
              <a:ext cx="0" cy="203200"/>
            </a:xfrm>
            <a:prstGeom prst="line">
              <a:avLst/>
            </a:prstGeom>
            <a:noFill/>
            <a:ln w="635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67"/>
            <p:cNvSpPr>
              <a:spLocks/>
            </p:cNvSpPr>
            <p:nvPr/>
          </p:nvSpPr>
          <p:spPr bwMode="auto">
            <a:xfrm>
              <a:off x="8718551" y="3217863"/>
              <a:ext cx="133350" cy="112713"/>
            </a:xfrm>
            <a:custGeom>
              <a:avLst/>
              <a:gdLst>
                <a:gd name="T0" fmla="*/ 0 w 84"/>
                <a:gd name="T1" fmla="*/ 0 h 71"/>
                <a:gd name="T2" fmla="*/ 40 w 84"/>
                <a:gd name="T3" fmla="*/ 71 h 71"/>
                <a:gd name="T4" fmla="*/ 84 w 84"/>
                <a:gd name="T5" fmla="*/ 0 h 71"/>
                <a:gd name="T6" fmla="*/ 0 w 84"/>
                <a:gd name="T7" fmla="*/ 0 h 71"/>
              </a:gdLst>
              <a:ahLst/>
              <a:cxnLst>
                <a:cxn ang="0">
                  <a:pos x="T0" y="T1"/>
                </a:cxn>
                <a:cxn ang="0">
                  <a:pos x="T2" y="T3"/>
                </a:cxn>
                <a:cxn ang="0">
                  <a:pos x="T4" y="T5"/>
                </a:cxn>
                <a:cxn ang="0">
                  <a:pos x="T6" y="T7"/>
                </a:cxn>
              </a:cxnLst>
              <a:rect l="0" t="0" r="r" b="b"/>
              <a:pathLst>
                <a:path w="84" h="71">
                  <a:moveTo>
                    <a:pt x="0" y="0"/>
                  </a:moveTo>
                  <a:lnTo>
                    <a:pt x="40" y="71"/>
                  </a:lnTo>
                  <a:lnTo>
                    <a:pt x="84" y="0"/>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75" name="Group 74"/>
          <p:cNvGrpSpPr/>
          <p:nvPr/>
        </p:nvGrpSpPr>
        <p:grpSpPr>
          <a:xfrm>
            <a:off x="3998532" y="3859213"/>
            <a:ext cx="127000" cy="444500"/>
            <a:chOff x="3989388" y="3859213"/>
            <a:chExt cx="127000" cy="444500"/>
          </a:xfrm>
          <a:solidFill>
            <a:schemeClr val="tx1">
              <a:lumMod val="85000"/>
              <a:lumOff val="15000"/>
            </a:schemeClr>
          </a:solidFill>
        </p:grpSpPr>
        <p:sp>
          <p:nvSpPr>
            <p:cNvPr id="55" name="Line 68"/>
            <p:cNvSpPr>
              <a:spLocks noChangeShapeType="1"/>
            </p:cNvSpPr>
            <p:nvPr/>
          </p:nvSpPr>
          <p:spPr bwMode="auto">
            <a:xfrm flipV="1">
              <a:off x="4052888" y="3951288"/>
              <a:ext cx="0" cy="352425"/>
            </a:xfrm>
            <a:prstGeom prst="line">
              <a:avLst/>
            </a:prstGeom>
            <a:grpFill/>
            <a:ln w="63500" cap="flat">
              <a:solidFill>
                <a:schemeClr val="tx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69"/>
            <p:cNvSpPr>
              <a:spLocks/>
            </p:cNvSpPr>
            <p:nvPr/>
          </p:nvSpPr>
          <p:spPr bwMode="auto">
            <a:xfrm>
              <a:off x="3989388" y="3859213"/>
              <a:ext cx="127000" cy="112713"/>
            </a:xfrm>
            <a:custGeom>
              <a:avLst/>
              <a:gdLst>
                <a:gd name="T0" fmla="*/ 80 w 80"/>
                <a:gd name="T1" fmla="*/ 71 h 71"/>
                <a:gd name="T2" fmla="*/ 40 w 80"/>
                <a:gd name="T3" fmla="*/ 0 h 71"/>
                <a:gd name="T4" fmla="*/ 0 w 80"/>
                <a:gd name="T5" fmla="*/ 71 h 71"/>
                <a:gd name="T6" fmla="*/ 80 w 80"/>
                <a:gd name="T7" fmla="*/ 71 h 71"/>
              </a:gdLst>
              <a:ahLst/>
              <a:cxnLst>
                <a:cxn ang="0">
                  <a:pos x="T0" y="T1"/>
                </a:cxn>
                <a:cxn ang="0">
                  <a:pos x="T2" y="T3"/>
                </a:cxn>
                <a:cxn ang="0">
                  <a:pos x="T4" y="T5"/>
                </a:cxn>
                <a:cxn ang="0">
                  <a:pos x="T6" y="T7"/>
                </a:cxn>
              </a:cxnLst>
              <a:rect l="0" t="0" r="r" b="b"/>
              <a:pathLst>
                <a:path w="80" h="71">
                  <a:moveTo>
                    <a:pt x="80" y="71"/>
                  </a:moveTo>
                  <a:lnTo>
                    <a:pt x="40" y="0"/>
                  </a:lnTo>
                  <a:lnTo>
                    <a:pt x="0" y="71"/>
                  </a:lnTo>
                  <a:lnTo>
                    <a:pt x="8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4" name="Group 73"/>
          <p:cNvGrpSpPr/>
          <p:nvPr/>
        </p:nvGrpSpPr>
        <p:grpSpPr>
          <a:xfrm>
            <a:off x="2624884" y="3859213"/>
            <a:ext cx="134938" cy="444500"/>
            <a:chOff x="2649538" y="3859213"/>
            <a:chExt cx="134938" cy="444500"/>
          </a:xfrm>
        </p:grpSpPr>
        <p:sp>
          <p:nvSpPr>
            <p:cNvPr id="57" name="Line 70"/>
            <p:cNvSpPr>
              <a:spLocks noChangeShapeType="1"/>
            </p:cNvSpPr>
            <p:nvPr/>
          </p:nvSpPr>
          <p:spPr bwMode="auto">
            <a:xfrm flipV="1">
              <a:off x="2717007" y="3951288"/>
              <a:ext cx="0" cy="352425"/>
            </a:xfrm>
            <a:prstGeom prst="line">
              <a:avLst/>
            </a:prstGeom>
            <a:noFill/>
            <a:ln w="63500" cap="flat">
              <a:solidFill>
                <a:schemeClr val="tx1">
                  <a:lumMod val="85000"/>
                  <a:lumOff val="1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71"/>
            <p:cNvSpPr>
              <a:spLocks/>
            </p:cNvSpPr>
            <p:nvPr/>
          </p:nvSpPr>
          <p:spPr bwMode="auto">
            <a:xfrm>
              <a:off x="2649538" y="3859213"/>
              <a:ext cx="134938" cy="112713"/>
            </a:xfrm>
            <a:custGeom>
              <a:avLst/>
              <a:gdLst>
                <a:gd name="T0" fmla="*/ 85 w 85"/>
                <a:gd name="T1" fmla="*/ 71 h 71"/>
                <a:gd name="T2" fmla="*/ 45 w 85"/>
                <a:gd name="T3" fmla="*/ 0 h 71"/>
                <a:gd name="T4" fmla="*/ 0 w 85"/>
                <a:gd name="T5" fmla="*/ 71 h 71"/>
                <a:gd name="T6" fmla="*/ 85 w 85"/>
                <a:gd name="T7" fmla="*/ 71 h 71"/>
              </a:gdLst>
              <a:ahLst/>
              <a:cxnLst>
                <a:cxn ang="0">
                  <a:pos x="T0" y="T1"/>
                </a:cxn>
                <a:cxn ang="0">
                  <a:pos x="T2" y="T3"/>
                </a:cxn>
                <a:cxn ang="0">
                  <a:pos x="T4" y="T5"/>
                </a:cxn>
                <a:cxn ang="0">
                  <a:pos x="T6" y="T7"/>
                </a:cxn>
              </a:cxnLst>
              <a:rect l="0" t="0" r="r" b="b"/>
              <a:pathLst>
                <a:path w="85" h="71">
                  <a:moveTo>
                    <a:pt x="85" y="71"/>
                  </a:moveTo>
                  <a:lnTo>
                    <a:pt x="45" y="0"/>
                  </a:lnTo>
                  <a:lnTo>
                    <a:pt x="0" y="71"/>
                  </a:lnTo>
                  <a:lnTo>
                    <a:pt x="85" y="71"/>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9" name="Freeform 72"/>
          <p:cNvSpPr>
            <a:spLocks/>
          </p:cNvSpPr>
          <p:nvPr/>
        </p:nvSpPr>
        <p:spPr bwMode="auto">
          <a:xfrm>
            <a:off x="3001963" y="3732213"/>
            <a:ext cx="881063" cy="571500"/>
          </a:xfrm>
          <a:custGeom>
            <a:avLst/>
            <a:gdLst>
              <a:gd name="T0" fmla="*/ 125 w 125"/>
              <a:gd name="T1" fmla="*/ 81 h 81"/>
              <a:gd name="T2" fmla="*/ 125 w 125"/>
              <a:gd name="T3" fmla="*/ 45 h 81"/>
              <a:gd name="T4" fmla="*/ 117 w 125"/>
              <a:gd name="T5" fmla="*/ 34 h 81"/>
              <a:gd name="T6" fmla="*/ 0 w 125"/>
              <a:gd name="T7" fmla="*/ 0 h 81"/>
            </a:gdLst>
            <a:ahLst/>
            <a:cxnLst>
              <a:cxn ang="0">
                <a:pos x="T0" y="T1"/>
              </a:cxn>
              <a:cxn ang="0">
                <a:pos x="T2" y="T3"/>
              </a:cxn>
              <a:cxn ang="0">
                <a:pos x="T4" y="T5"/>
              </a:cxn>
              <a:cxn ang="0">
                <a:pos x="T6" y="T7"/>
              </a:cxn>
            </a:cxnLst>
            <a:rect l="0" t="0" r="r" b="b"/>
            <a:pathLst>
              <a:path w="125" h="81">
                <a:moveTo>
                  <a:pt x="125" y="81"/>
                </a:moveTo>
                <a:cubicBezTo>
                  <a:pt x="125" y="45"/>
                  <a:pt x="125" y="45"/>
                  <a:pt x="125" y="45"/>
                </a:cubicBezTo>
                <a:cubicBezTo>
                  <a:pt x="125" y="40"/>
                  <a:pt x="122" y="36"/>
                  <a:pt x="117" y="34"/>
                </a:cubicBezTo>
                <a:cubicBezTo>
                  <a:pt x="0" y="0"/>
                  <a:pt x="0" y="0"/>
                  <a:pt x="0" y="0"/>
                </a:cubicBezTo>
              </a:path>
            </a:pathLst>
          </a:custGeom>
          <a:noFill/>
          <a:ln w="63500" cap="flat">
            <a:solidFill>
              <a:schemeClr val="tx1">
                <a:lumMod val="85000"/>
                <a:lumOff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73"/>
          <p:cNvSpPr>
            <a:spLocks/>
          </p:cNvSpPr>
          <p:nvPr/>
        </p:nvSpPr>
        <p:spPr bwMode="auto">
          <a:xfrm>
            <a:off x="2917826" y="3675063"/>
            <a:ext cx="127000" cy="127000"/>
          </a:xfrm>
          <a:custGeom>
            <a:avLst/>
            <a:gdLst>
              <a:gd name="T0" fmla="*/ 80 w 80"/>
              <a:gd name="T1" fmla="*/ 0 h 80"/>
              <a:gd name="T2" fmla="*/ 0 w 80"/>
              <a:gd name="T3" fmla="*/ 18 h 80"/>
              <a:gd name="T4" fmla="*/ 53 w 80"/>
              <a:gd name="T5" fmla="*/ 80 h 80"/>
              <a:gd name="T6" fmla="*/ 80 w 80"/>
              <a:gd name="T7" fmla="*/ 0 h 80"/>
            </a:gdLst>
            <a:ahLst/>
            <a:cxnLst>
              <a:cxn ang="0">
                <a:pos x="T0" y="T1"/>
              </a:cxn>
              <a:cxn ang="0">
                <a:pos x="T2" y="T3"/>
              </a:cxn>
              <a:cxn ang="0">
                <a:pos x="T4" y="T5"/>
              </a:cxn>
              <a:cxn ang="0">
                <a:pos x="T6" y="T7"/>
              </a:cxn>
            </a:cxnLst>
            <a:rect l="0" t="0" r="r" b="b"/>
            <a:pathLst>
              <a:path w="80" h="80">
                <a:moveTo>
                  <a:pt x="80" y="0"/>
                </a:moveTo>
                <a:lnTo>
                  <a:pt x="0" y="18"/>
                </a:lnTo>
                <a:lnTo>
                  <a:pt x="53" y="80"/>
                </a:lnTo>
                <a:lnTo>
                  <a:pt x="80"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1" name="Freeform 74"/>
          <p:cNvSpPr>
            <a:spLocks/>
          </p:cNvSpPr>
          <p:nvPr/>
        </p:nvSpPr>
        <p:spPr bwMode="auto">
          <a:xfrm>
            <a:off x="8958263" y="3697288"/>
            <a:ext cx="473075" cy="592138"/>
          </a:xfrm>
          <a:custGeom>
            <a:avLst/>
            <a:gdLst>
              <a:gd name="T0" fmla="*/ 67 w 67"/>
              <a:gd name="T1" fmla="*/ 84 h 84"/>
              <a:gd name="T2" fmla="*/ 67 w 67"/>
              <a:gd name="T3" fmla="*/ 46 h 84"/>
              <a:gd name="T4" fmla="*/ 62 w 67"/>
              <a:gd name="T5" fmla="*/ 37 h 84"/>
              <a:gd name="T6" fmla="*/ 0 w 67"/>
              <a:gd name="T7" fmla="*/ 0 h 84"/>
            </a:gdLst>
            <a:ahLst/>
            <a:cxnLst>
              <a:cxn ang="0">
                <a:pos x="T0" y="T1"/>
              </a:cxn>
              <a:cxn ang="0">
                <a:pos x="T2" y="T3"/>
              </a:cxn>
              <a:cxn ang="0">
                <a:pos x="T4" y="T5"/>
              </a:cxn>
              <a:cxn ang="0">
                <a:pos x="T6" y="T7"/>
              </a:cxn>
            </a:cxnLst>
            <a:rect l="0" t="0" r="r" b="b"/>
            <a:pathLst>
              <a:path w="67" h="84">
                <a:moveTo>
                  <a:pt x="67" y="84"/>
                </a:moveTo>
                <a:cubicBezTo>
                  <a:pt x="67" y="46"/>
                  <a:pt x="67" y="46"/>
                  <a:pt x="67" y="46"/>
                </a:cubicBezTo>
                <a:cubicBezTo>
                  <a:pt x="67" y="42"/>
                  <a:pt x="65" y="39"/>
                  <a:pt x="62" y="37"/>
                </a:cubicBezTo>
                <a:cubicBezTo>
                  <a:pt x="0" y="0"/>
                  <a:pt x="0" y="0"/>
                  <a:pt x="0" y="0"/>
                </a:cubicBezTo>
              </a:path>
            </a:pathLst>
          </a:custGeom>
          <a:noFill/>
          <a:ln w="63500" cap="flat">
            <a:solidFill>
              <a:srgbClr val="437F9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75"/>
          <p:cNvSpPr>
            <a:spLocks/>
          </p:cNvSpPr>
          <p:nvPr/>
        </p:nvSpPr>
        <p:spPr bwMode="auto">
          <a:xfrm>
            <a:off x="8880476" y="3648076"/>
            <a:ext cx="127000" cy="112713"/>
          </a:xfrm>
          <a:custGeom>
            <a:avLst/>
            <a:gdLst>
              <a:gd name="T0" fmla="*/ 80 w 80"/>
              <a:gd name="T1" fmla="*/ 0 h 71"/>
              <a:gd name="T2" fmla="*/ 0 w 80"/>
              <a:gd name="T3" fmla="*/ 0 h 71"/>
              <a:gd name="T4" fmla="*/ 40 w 80"/>
              <a:gd name="T5" fmla="*/ 71 h 71"/>
              <a:gd name="T6" fmla="*/ 80 w 80"/>
              <a:gd name="T7" fmla="*/ 0 h 71"/>
            </a:gdLst>
            <a:ahLst/>
            <a:cxnLst>
              <a:cxn ang="0">
                <a:pos x="T0" y="T1"/>
              </a:cxn>
              <a:cxn ang="0">
                <a:pos x="T2" y="T3"/>
              </a:cxn>
              <a:cxn ang="0">
                <a:pos x="T4" y="T5"/>
              </a:cxn>
              <a:cxn ang="0">
                <a:pos x="T6" y="T7"/>
              </a:cxn>
            </a:cxnLst>
            <a:rect l="0" t="0" r="r" b="b"/>
            <a:pathLst>
              <a:path w="80" h="71">
                <a:moveTo>
                  <a:pt x="80" y="0"/>
                </a:moveTo>
                <a:lnTo>
                  <a:pt x="0" y="0"/>
                </a:lnTo>
                <a:lnTo>
                  <a:pt x="40" y="71"/>
                </a:lnTo>
                <a:lnTo>
                  <a:pt x="80" y="0"/>
                </a:lnTo>
                <a:close/>
              </a:path>
            </a:pathLst>
          </a:custGeom>
          <a:solidFill>
            <a:srgbClr val="437F93"/>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5" name="Freeform 76"/>
          <p:cNvSpPr>
            <a:spLocks/>
          </p:cNvSpPr>
          <p:nvPr/>
        </p:nvSpPr>
        <p:spPr bwMode="auto">
          <a:xfrm>
            <a:off x="8120063" y="3697288"/>
            <a:ext cx="471488" cy="592138"/>
          </a:xfrm>
          <a:custGeom>
            <a:avLst/>
            <a:gdLst>
              <a:gd name="T0" fmla="*/ 0 w 67"/>
              <a:gd name="T1" fmla="*/ 84 h 84"/>
              <a:gd name="T2" fmla="*/ 0 w 67"/>
              <a:gd name="T3" fmla="*/ 46 h 84"/>
              <a:gd name="T4" fmla="*/ 6 w 67"/>
              <a:gd name="T5" fmla="*/ 37 h 84"/>
              <a:gd name="T6" fmla="*/ 67 w 67"/>
              <a:gd name="T7" fmla="*/ 0 h 84"/>
            </a:gdLst>
            <a:ahLst/>
            <a:cxnLst>
              <a:cxn ang="0">
                <a:pos x="T0" y="T1"/>
              </a:cxn>
              <a:cxn ang="0">
                <a:pos x="T2" y="T3"/>
              </a:cxn>
              <a:cxn ang="0">
                <a:pos x="T4" y="T5"/>
              </a:cxn>
              <a:cxn ang="0">
                <a:pos x="T6" y="T7"/>
              </a:cxn>
            </a:cxnLst>
            <a:rect l="0" t="0" r="r" b="b"/>
            <a:pathLst>
              <a:path w="67" h="84">
                <a:moveTo>
                  <a:pt x="0" y="84"/>
                </a:moveTo>
                <a:cubicBezTo>
                  <a:pt x="0" y="46"/>
                  <a:pt x="0" y="46"/>
                  <a:pt x="0" y="46"/>
                </a:cubicBezTo>
                <a:cubicBezTo>
                  <a:pt x="0" y="42"/>
                  <a:pt x="2" y="39"/>
                  <a:pt x="6" y="37"/>
                </a:cubicBezTo>
                <a:cubicBezTo>
                  <a:pt x="67" y="0"/>
                  <a:pt x="67" y="0"/>
                  <a:pt x="67" y="0"/>
                </a:cubicBezTo>
              </a:path>
            </a:pathLst>
          </a:custGeom>
          <a:noFill/>
          <a:ln w="63500" cap="flat">
            <a:solidFill>
              <a:srgbClr val="437F9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77"/>
          <p:cNvSpPr>
            <a:spLocks/>
          </p:cNvSpPr>
          <p:nvPr/>
        </p:nvSpPr>
        <p:spPr bwMode="auto">
          <a:xfrm>
            <a:off x="8542338" y="3648076"/>
            <a:ext cx="133350" cy="112713"/>
          </a:xfrm>
          <a:custGeom>
            <a:avLst/>
            <a:gdLst>
              <a:gd name="T0" fmla="*/ 44 w 84"/>
              <a:gd name="T1" fmla="*/ 71 h 71"/>
              <a:gd name="T2" fmla="*/ 84 w 84"/>
              <a:gd name="T3" fmla="*/ 0 h 71"/>
              <a:gd name="T4" fmla="*/ 0 w 84"/>
              <a:gd name="T5" fmla="*/ 0 h 71"/>
              <a:gd name="T6" fmla="*/ 44 w 84"/>
              <a:gd name="T7" fmla="*/ 71 h 71"/>
            </a:gdLst>
            <a:ahLst/>
            <a:cxnLst>
              <a:cxn ang="0">
                <a:pos x="T0" y="T1"/>
              </a:cxn>
              <a:cxn ang="0">
                <a:pos x="T2" y="T3"/>
              </a:cxn>
              <a:cxn ang="0">
                <a:pos x="T4" y="T5"/>
              </a:cxn>
              <a:cxn ang="0">
                <a:pos x="T6" y="T7"/>
              </a:cxn>
            </a:cxnLst>
            <a:rect l="0" t="0" r="r" b="b"/>
            <a:pathLst>
              <a:path w="84" h="71">
                <a:moveTo>
                  <a:pt x="44" y="71"/>
                </a:moveTo>
                <a:lnTo>
                  <a:pt x="84" y="0"/>
                </a:lnTo>
                <a:lnTo>
                  <a:pt x="0" y="0"/>
                </a:lnTo>
                <a:lnTo>
                  <a:pt x="44" y="71"/>
                </a:lnTo>
                <a:close/>
              </a:path>
            </a:pathLst>
          </a:custGeom>
          <a:solidFill>
            <a:srgbClr val="437F93"/>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123" name="Group 122"/>
          <p:cNvGrpSpPr/>
          <p:nvPr/>
        </p:nvGrpSpPr>
        <p:grpSpPr>
          <a:xfrm>
            <a:off x="6336587" y="2623420"/>
            <a:ext cx="1319825" cy="235972"/>
            <a:chOff x="6336587" y="2598903"/>
            <a:chExt cx="1319825" cy="235972"/>
          </a:xfrm>
        </p:grpSpPr>
        <p:sp>
          <p:nvSpPr>
            <p:cNvPr id="124" name="Rounded Rectangle 123"/>
            <p:cNvSpPr/>
            <p:nvPr/>
          </p:nvSpPr>
          <p:spPr>
            <a:xfrm>
              <a:off x="6800534" y="2601953"/>
              <a:ext cx="855878" cy="232922"/>
            </a:xfrm>
            <a:prstGeom prst="roundRect">
              <a:avLst/>
            </a:prstGeom>
            <a:solidFill>
              <a:srgbClr val="1C6179">
                <a:alpha val="80000"/>
              </a:srgbClr>
            </a:solidFill>
            <a:ln w="25400" cap="flat" cmpd="sng" algn="ctr">
              <a:noFill/>
              <a:prstDash val="solid"/>
            </a:ln>
            <a:effectLst/>
          </p:spPr>
          <p:txBody>
            <a:bodyPr lIns="36000" rIns="36000" rtlCol="0" anchor="ctr"/>
            <a:lstStyle/>
            <a:p>
              <a:pPr algn="ctr" defTabSz="914400">
                <a:defRPr/>
              </a:pPr>
              <a:r>
                <a:rPr lang="en-GB" sz="800" b="1" kern="0" dirty="0">
                  <a:solidFill>
                    <a:srgbClr val="FFFFFF"/>
                  </a:solidFill>
                  <a:cs typeface="Arial" panose="020B0604020202020204" pitchFamily="34" charset="0"/>
                </a:rPr>
                <a:t>Exogenous NO</a:t>
              </a:r>
            </a:p>
          </p:txBody>
        </p:sp>
        <p:sp>
          <p:nvSpPr>
            <p:cNvPr id="131" name="Line 80"/>
            <p:cNvSpPr>
              <a:spLocks noChangeShapeType="1"/>
            </p:cNvSpPr>
            <p:nvPr/>
          </p:nvSpPr>
          <p:spPr bwMode="auto">
            <a:xfrm flipH="1">
              <a:off x="6435012" y="2728200"/>
              <a:ext cx="374650" cy="0"/>
            </a:xfrm>
            <a:prstGeom prst="line">
              <a:avLst/>
            </a:prstGeom>
            <a:noFill/>
            <a:ln w="63500" cap="flat">
              <a:solidFill>
                <a:srgbClr val="437F9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5" name="Freeform 81"/>
            <p:cNvSpPr>
              <a:spLocks/>
            </p:cNvSpPr>
            <p:nvPr/>
          </p:nvSpPr>
          <p:spPr bwMode="auto">
            <a:xfrm>
              <a:off x="6336587" y="2664700"/>
              <a:ext cx="112713" cy="127000"/>
            </a:xfrm>
            <a:custGeom>
              <a:avLst/>
              <a:gdLst>
                <a:gd name="T0" fmla="*/ 71 w 71"/>
                <a:gd name="T1" fmla="*/ 0 h 80"/>
                <a:gd name="T2" fmla="*/ 0 w 71"/>
                <a:gd name="T3" fmla="*/ 40 h 80"/>
                <a:gd name="T4" fmla="*/ 71 w 71"/>
                <a:gd name="T5" fmla="*/ 80 h 80"/>
                <a:gd name="T6" fmla="*/ 71 w 71"/>
                <a:gd name="T7" fmla="*/ 0 h 80"/>
              </a:gdLst>
              <a:ahLst/>
              <a:cxnLst>
                <a:cxn ang="0">
                  <a:pos x="T0" y="T1"/>
                </a:cxn>
                <a:cxn ang="0">
                  <a:pos x="T2" y="T3"/>
                </a:cxn>
                <a:cxn ang="0">
                  <a:pos x="T4" y="T5"/>
                </a:cxn>
                <a:cxn ang="0">
                  <a:pos x="T6" y="T7"/>
                </a:cxn>
              </a:cxnLst>
              <a:rect l="0" t="0" r="r" b="b"/>
              <a:pathLst>
                <a:path w="71" h="80">
                  <a:moveTo>
                    <a:pt x="71" y="0"/>
                  </a:moveTo>
                  <a:lnTo>
                    <a:pt x="0" y="40"/>
                  </a:lnTo>
                  <a:lnTo>
                    <a:pt x="71" y="80"/>
                  </a:lnTo>
                  <a:lnTo>
                    <a:pt x="71" y="0"/>
                  </a:lnTo>
                  <a:close/>
                </a:path>
              </a:pathLst>
            </a:custGeom>
            <a:solidFill>
              <a:srgbClr val="437F93"/>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147" name="Group 146"/>
            <p:cNvGrpSpPr/>
            <p:nvPr/>
          </p:nvGrpSpPr>
          <p:grpSpPr>
            <a:xfrm>
              <a:off x="6521126" y="2598903"/>
              <a:ext cx="234000" cy="234000"/>
              <a:chOff x="5322888" y="873125"/>
              <a:chExt cx="1949450" cy="1951037"/>
            </a:xfrm>
          </p:grpSpPr>
          <p:sp>
            <p:nvSpPr>
              <p:cNvPr id="150" name="Oval 22"/>
              <p:cNvSpPr>
                <a:spLocks noChangeArrowheads="1"/>
              </p:cNvSpPr>
              <p:nvPr/>
            </p:nvSpPr>
            <p:spPr bwMode="auto">
              <a:xfrm>
                <a:off x="5322888" y="873125"/>
                <a:ext cx="1949450" cy="1951037"/>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1" name="Freeform 23"/>
              <p:cNvSpPr>
                <a:spLocks/>
              </p:cNvSpPr>
              <p:nvPr/>
            </p:nvSpPr>
            <p:spPr bwMode="auto">
              <a:xfrm>
                <a:off x="5813425" y="1363663"/>
                <a:ext cx="968375" cy="962025"/>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79" name="Text Box 11"/>
          <p:cNvSpPr txBox="1">
            <a:spLocks noChangeArrowheads="1"/>
          </p:cNvSpPr>
          <p:nvPr/>
        </p:nvSpPr>
        <p:spPr bwMode="auto">
          <a:xfrm>
            <a:off x="8902701" y="3332393"/>
            <a:ext cx="1371264" cy="2277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lnSpc>
                <a:spcPct val="80000"/>
              </a:lnSpc>
              <a:spcBef>
                <a:spcPct val="50000"/>
              </a:spcBef>
            </a:pPr>
            <a:r>
              <a:rPr lang="en-GB" altLang="fr-FR" sz="1100" dirty="0">
                <a:solidFill>
                  <a:schemeClr val="bg1"/>
                </a:solidFill>
                <a:cs typeface="Arial" panose="020B0604020202020204" pitchFamily="34" charset="0"/>
                <a:sym typeface="Symbol" pitchFamily="18" charset="2"/>
              </a:rPr>
              <a:t>IP receptor</a:t>
            </a:r>
            <a:endParaRPr lang="it-IT" altLang="fr-FR" sz="1100" baseline="-25000" dirty="0">
              <a:solidFill>
                <a:schemeClr val="bg1"/>
              </a:solidFill>
              <a:cs typeface="Arial" panose="020B0604020202020204" pitchFamily="34" charset="0"/>
            </a:endParaRPr>
          </a:p>
        </p:txBody>
      </p:sp>
      <p:grpSp>
        <p:nvGrpSpPr>
          <p:cNvPr id="3" name="Group 2"/>
          <p:cNvGrpSpPr/>
          <p:nvPr/>
        </p:nvGrpSpPr>
        <p:grpSpPr>
          <a:xfrm>
            <a:off x="5715400" y="4140127"/>
            <a:ext cx="739335" cy="5198"/>
            <a:chOff x="5550051" y="4137534"/>
            <a:chExt cx="1690995" cy="5198"/>
          </a:xfrm>
        </p:grpSpPr>
        <p:sp>
          <p:nvSpPr>
            <p:cNvPr id="180" name="Line 40"/>
            <p:cNvSpPr>
              <a:spLocks noChangeShapeType="1"/>
            </p:cNvSpPr>
            <p:nvPr/>
          </p:nvSpPr>
          <p:spPr bwMode="auto">
            <a:xfrm rot="5400000" flipV="1">
              <a:off x="7061046" y="3957534"/>
              <a:ext cx="0" cy="360000"/>
            </a:xfrm>
            <a:prstGeom prst="line">
              <a:avLst/>
            </a:prstGeom>
            <a:noFill/>
            <a:ln w="28575">
              <a:solidFill>
                <a:srgbClr val="002060"/>
              </a:solidFill>
              <a:round/>
              <a:headEnd/>
              <a:tailEnd type="triangle" w="med" len="med"/>
            </a:ln>
          </p:spPr>
          <p:txBody>
            <a:bodyPr wrap="none" anchor="ctr"/>
            <a:lstStyle/>
            <a:p>
              <a:pPr defTabSz="914400">
                <a:defRPr/>
              </a:pPr>
              <a:endParaRPr lang="en-US" dirty="0">
                <a:solidFill>
                  <a:srgbClr val="FFFFFF"/>
                </a:solidFill>
                <a:cs typeface="Arial" panose="020B0604020202020204" pitchFamily="34" charset="0"/>
              </a:endParaRPr>
            </a:p>
          </p:txBody>
        </p:sp>
        <p:sp>
          <p:nvSpPr>
            <p:cNvPr id="181" name="Line 40"/>
            <p:cNvSpPr>
              <a:spLocks noChangeShapeType="1"/>
            </p:cNvSpPr>
            <p:nvPr/>
          </p:nvSpPr>
          <p:spPr bwMode="auto">
            <a:xfrm rot="5400000" flipV="1">
              <a:off x="5730052" y="3962731"/>
              <a:ext cx="0" cy="360001"/>
            </a:xfrm>
            <a:prstGeom prst="line">
              <a:avLst/>
            </a:prstGeom>
            <a:noFill/>
            <a:ln w="28575">
              <a:solidFill>
                <a:srgbClr val="002060"/>
              </a:solidFill>
              <a:round/>
              <a:headEnd/>
              <a:tailEnd type="triangle" w="med" len="med"/>
            </a:ln>
          </p:spPr>
          <p:txBody>
            <a:bodyPr wrap="none" anchor="ctr"/>
            <a:lstStyle/>
            <a:p>
              <a:pPr defTabSz="914400">
                <a:defRPr/>
              </a:pPr>
              <a:endParaRPr lang="en-US" dirty="0">
                <a:solidFill>
                  <a:srgbClr val="FFFFFF"/>
                </a:solidFill>
                <a:cs typeface="Arial" panose="020B0604020202020204" pitchFamily="34" charset="0"/>
              </a:endParaRPr>
            </a:p>
          </p:txBody>
        </p:sp>
      </p:grpSp>
      <p:sp>
        <p:nvSpPr>
          <p:cNvPr id="116" name="TextBox 115"/>
          <p:cNvSpPr txBox="1"/>
          <p:nvPr/>
        </p:nvSpPr>
        <p:spPr>
          <a:xfrm>
            <a:off x="1948940" y="6192170"/>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cAMP, cyclic adenosine monophosphate; ERA, endothelin receptor antagonist; ET, endothelin; (c)GMP, (cyclic) guanosine monophosphate; GTP, guanosine triphosphate; IP receptor, prostacyclin receptor; NO, nitric oxide; PDE-5, phosphodiesterase 5; PGI</a:t>
            </a:r>
            <a:r>
              <a:rPr lang="en-GB" b="0" baseline="-25000" dirty="0"/>
              <a:t>2</a:t>
            </a:r>
            <a:r>
              <a:rPr lang="en-GB" b="0" dirty="0"/>
              <a:t>, prostacyclin; sGC, soluble guanylate cyclase.</a:t>
            </a:r>
          </a:p>
        </p:txBody>
      </p:sp>
      <p:sp>
        <p:nvSpPr>
          <p:cNvPr id="91" name="Rounded Rectangle 90"/>
          <p:cNvSpPr/>
          <p:nvPr/>
        </p:nvSpPr>
        <p:spPr>
          <a:xfrm>
            <a:off x="6258846" y="3324123"/>
            <a:ext cx="1008000" cy="288000"/>
          </a:xfrm>
          <a:prstGeom prst="roundRect">
            <a:avLst/>
          </a:prstGeom>
          <a:solidFill>
            <a:schemeClr val="tx1">
              <a:lumMod val="75000"/>
              <a:lumOff val="25000"/>
            </a:schemeClr>
          </a:solidFill>
          <a:ln w="25400" cap="flat" cmpd="sng" algn="ctr">
            <a:noFill/>
            <a:prstDash val="solid"/>
          </a:ln>
          <a:effectLst/>
        </p:spPr>
        <p:txBody>
          <a:bodyPr lIns="36000" rIns="36000" rtlCol="0" anchor="ctr"/>
          <a:lstStyle/>
          <a:p>
            <a:pPr algn="ctr" defTabSz="914400">
              <a:defRPr/>
            </a:pPr>
            <a:r>
              <a:rPr lang="en-GB" sz="800" b="1" kern="0" dirty="0">
                <a:solidFill>
                  <a:srgbClr val="FFFFFF"/>
                </a:solidFill>
                <a:cs typeface="Arial" panose="020B0604020202020204" pitchFamily="34" charset="0"/>
              </a:rPr>
              <a:t>PDE-5 inhibitors</a:t>
            </a:r>
          </a:p>
        </p:txBody>
      </p:sp>
      <p:sp>
        <p:nvSpPr>
          <p:cNvPr id="89" name="Rounded Rectangle 88"/>
          <p:cNvSpPr/>
          <p:nvPr/>
        </p:nvSpPr>
        <p:spPr>
          <a:xfrm>
            <a:off x="3542991" y="4283785"/>
            <a:ext cx="1008000" cy="288000"/>
          </a:xfrm>
          <a:prstGeom prst="roundRect">
            <a:avLst/>
          </a:prstGeom>
          <a:solidFill>
            <a:schemeClr val="tx1">
              <a:lumMod val="75000"/>
              <a:lumOff val="25000"/>
            </a:schemeClr>
          </a:solidFill>
          <a:ln w="25400" cap="flat" cmpd="sng" algn="ctr">
            <a:noFill/>
            <a:prstDash val="solid"/>
          </a:ln>
          <a:effectLst/>
        </p:spPr>
        <p:txBody>
          <a:bodyPr lIns="36000" rIns="36000" rtlCol="0" anchor="ctr"/>
          <a:lstStyle/>
          <a:p>
            <a:pPr algn="ctr" defTabSz="914400">
              <a:defRPr/>
            </a:pPr>
            <a:r>
              <a:rPr lang="en-GB" sz="800" b="1" kern="0" dirty="0">
                <a:solidFill>
                  <a:srgbClr val="FFFFFF"/>
                </a:solidFill>
                <a:cs typeface="Arial" panose="020B0604020202020204" pitchFamily="34" charset="0"/>
              </a:rPr>
              <a:t>Dual ERA</a:t>
            </a:r>
          </a:p>
        </p:txBody>
      </p:sp>
      <p:sp>
        <p:nvSpPr>
          <p:cNvPr id="90" name="Rounded Rectangle 89"/>
          <p:cNvSpPr/>
          <p:nvPr/>
        </p:nvSpPr>
        <p:spPr>
          <a:xfrm>
            <a:off x="2235978" y="4283785"/>
            <a:ext cx="1008000" cy="288000"/>
          </a:xfrm>
          <a:prstGeom prst="roundRect">
            <a:avLst/>
          </a:prstGeom>
          <a:solidFill>
            <a:schemeClr val="tx1">
              <a:lumMod val="75000"/>
              <a:lumOff val="25000"/>
            </a:schemeClr>
          </a:solidFill>
          <a:ln w="25400" cap="flat" cmpd="sng" algn="ctr">
            <a:noFill/>
            <a:prstDash val="solid"/>
          </a:ln>
          <a:effectLst/>
        </p:spPr>
        <p:txBody>
          <a:bodyPr lIns="36000" rIns="36000" rtlCol="0" anchor="ctr"/>
          <a:lstStyle/>
          <a:p>
            <a:pPr algn="ctr" defTabSz="914400">
              <a:defRPr/>
            </a:pPr>
            <a:r>
              <a:rPr lang="en-GB" sz="800" b="1" kern="0" dirty="0">
                <a:solidFill>
                  <a:srgbClr val="FFFFFF"/>
                </a:solidFill>
                <a:cs typeface="Arial" panose="020B0604020202020204" pitchFamily="34" charset="0"/>
              </a:rPr>
              <a:t>Single ERA</a:t>
            </a:r>
          </a:p>
        </p:txBody>
      </p:sp>
      <p:sp>
        <p:nvSpPr>
          <p:cNvPr id="168" name="Freeform 89">
            <a:extLst>
              <a:ext uri="{FF2B5EF4-FFF2-40B4-BE49-F238E27FC236}">
                <a16:creationId xmlns:a16="http://schemas.microsoft.com/office/drawing/2014/main" id="{C55FD06C-690D-421F-ACAC-3FDFC622C246}"/>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Current management </a:t>
            </a:r>
          </a:p>
        </p:txBody>
      </p:sp>
    </p:spTree>
    <p:extLst>
      <p:ext uri="{BB962C8B-B14F-4D97-AF65-F5344CB8AC3E}">
        <p14:creationId xmlns:p14="http://schemas.microsoft.com/office/powerpoint/2010/main" val="1480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Freeform 80">
            <a:extLst>
              <a:ext uri="{FF2B5EF4-FFF2-40B4-BE49-F238E27FC236}">
                <a16:creationId xmlns:a16="http://schemas.microsoft.com/office/drawing/2014/main" id="{E8115AD3-0C46-44B1-A741-EE3740D400D1}"/>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a:t>The endothelin pathway is one of three pathways targeted in the treatment of PAH</a:t>
            </a:r>
            <a:r>
              <a:rPr lang="en-GB" sz="1400" baseline="30000"/>
              <a:t>1,2</a:t>
            </a:r>
            <a:br>
              <a:rPr lang="en-GB" sz="1400" baseline="30000"/>
            </a:br>
            <a:endParaRPr lang="en-GB" sz="1400" b="1" baseline="30000" dirty="0">
              <a:solidFill>
                <a:schemeClr val="bg1"/>
              </a:solidFill>
            </a:endParaRPr>
          </a:p>
        </p:txBody>
      </p:sp>
      <p:sp>
        <p:nvSpPr>
          <p:cNvPr id="105" name="Freeform 30"/>
          <p:cNvSpPr>
            <a:spLocks/>
          </p:cNvSpPr>
          <p:nvPr/>
        </p:nvSpPr>
        <p:spPr bwMode="auto">
          <a:xfrm>
            <a:off x="0" y="1612900"/>
            <a:ext cx="12192000" cy="4311650"/>
          </a:xfrm>
          <a:custGeom>
            <a:avLst/>
            <a:gdLst>
              <a:gd name="T0" fmla="*/ 0 w 1709"/>
              <a:gd name="T1" fmla="*/ 0 h 604"/>
              <a:gd name="T2" fmla="*/ 0 w 1709"/>
              <a:gd name="T3" fmla="*/ 439 h 604"/>
              <a:gd name="T4" fmla="*/ 0 w 1709"/>
              <a:gd name="T5" fmla="*/ 553 h 604"/>
              <a:gd name="T6" fmla="*/ 0 w 1709"/>
              <a:gd name="T7" fmla="*/ 604 h 604"/>
              <a:gd name="T8" fmla="*/ 1709 w 1709"/>
              <a:gd name="T9" fmla="*/ 604 h 604"/>
              <a:gd name="T10" fmla="*/ 1709 w 1709"/>
              <a:gd name="T11" fmla="*/ 553 h 604"/>
              <a:gd name="T12" fmla="*/ 1709 w 1709"/>
              <a:gd name="T13" fmla="*/ 439 h 604"/>
              <a:gd name="T14" fmla="*/ 1709 w 1709"/>
              <a:gd name="T15" fmla="*/ 0 h 604"/>
              <a:gd name="T16" fmla="*/ 855 w 1709"/>
              <a:gd name="T17" fmla="*/ 50 h 604"/>
              <a:gd name="T18" fmla="*/ 0 w 1709"/>
              <a:gd name="T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9" h="604">
                <a:moveTo>
                  <a:pt x="0" y="0"/>
                </a:moveTo>
                <a:cubicBezTo>
                  <a:pt x="0" y="439"/>
                  <a:pt x="0" y="439"/>
                  <a:pt x="0" y="439"/>
                </a:cubicBezTo>
                <a:cubicBezTo>
                  <a:pt x="0" y="553"/>
                  <a:pt x="0" y="553"/>
                  <a:pt x="0" y="553"/>
                </a:cubicBezTo>
                <a:cubicBezTo>
                  <a:pt x="0" y="604"/>
                  <a:pt x="0" y="604"/>
                  <a:pt x="0" y="604"/>
                </a:cubicBezTo>
                <a:cubicBezTo>
                  <a:pt x="1709" y="604"/>
                  <a:pt x="1709" y="604"/>
                  <a:pt x="1709" y="604"/>
                </a:cubicBezTo>
                <a:cubicBezTo>
                  <a:pt x="1709" y="553"/>
                  <a:pt x="1709" y="553"/>
                  <a:pt x="1709" y="553"/>
                </a:cubicBezTo>
                <a:cubicBezTo>
                  <a:pt x="1709" y="439"/>
                  <a:pt x="1709" y="439"/>
                  <a:pt x="1709" y="439"/>
                </a:cubicBezTo>
                <a:cubicBezTo>
                  <a:pt x="1709" y="0"/>
                  <a:pt x="1709" y="0"/>
                  <a:pt x="1709" y="0"/>
                </a:cubicBezTo>
                <a:cubicBezTo>
                  <a:pt x="1445" y="32"/>
                  <a:pt x="1157" y="50"/>
                  <a:pt x="855" y="50"/>
                </a:cubicBezTo>
                <a:cubicBezTo>
                  <a:pt x="553" y="50"/>
                  <a:pt x="264" y="32"/>
                  <a:pt x="0" y="0"/>
                </a:cubicBezTo>
                <a:close/>
              </a:path>
            </a:pathLst>
          </a:custGeom>
          <a:solidFill>
            <a:schemeClr val="accent3">
              <a:lumMod val="50000"/>
              <a:alpha val="8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5" name="Group 4"/>
          <p:cNvGrpSpPr/>
          <p:nvPr/>
        </p:nvGrpSpPr>
        <p:grpSpPr>
          <a:xfrm>
            <a:off x="735013" y="4183063"/>
            <a:ext cx="9466263" cy="1635125"/>
            <a:chOff x="735013" y="4183063"/>
            <a:chExt cx="9466263" cy="1635125"/>
          </a:xfrm>
        </p:grpSpPr>
        <p:sp>
          <p:nvSpPr>
            <p:cNvPr id="117" name="Freeform 42"/>
            <p:cNvSpPr>
              <a:spLocks/>
            </p:cNvSpPr>
            <p:nvPr/>
          </p:nvSpPr>
          <p:spPr bwMode="auto">
            <a:xfrm>
              <a:off x="3495675" y="4183063"/>
              <a:ext cx="2611438" cy="949325"/>
            </a:xfrm>
            <a:custGeom>
              <a:avLst/>
              <a:gdLst>
                <a:gd name="T0" fmla="*/ 125 w 366"/>
                <a:gd name="T1" fmla="*/ 13 h 133"/>
                <a:gd name="T2" fmla="*/ 8 w 366"/>
                <a:gd name="T3" fmla="*/ 56 h 133"/>
                <a:gd name="T4" fmla="*/ 8 w 366"/>
                <a:gd name="T5" fmla="*/ 77 h 133"/>
                <a:gd name="T6" fmla="*/ 125 w 366"/>
                <a:gd name="T7" fmla="*/ 120 h 133"/>
                <a:gd name="T8" fmla="*/ 240 w 366"/>
                <a:gd name="T9" fmla="*/ 120 h 133"/>
                <a:gd name="T10" fmla="*/ 357 w 366"/>
                <a:gd name="T11" fmla="*/ 77 h 133"/>
                <a:gd name="T12" fmla="*/ 357 w 366"/>
                <a:gd name="T13" fmla="*/ 56 h 133"/>
                <a:gd name="T14" fmla="*/ 240 w 366"/>
                <a:gd name="T15" fmla="*/ 13 h 133"/>
                <a:gd name="T16" fmla="*/ 125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5" y="13"/>
                  </a:moveTo>
                  <a:cubicBezTo>
                    <a:pt x="8" y="56"/>
                    <a:pt x="8" y="56"/>
                    <a:pt x="8" y="56"/>
                  </a:cubicBezTo>
                  <a:cubicBezTo>
                    <a:pt x="0" y="59"/>
                    <a:pt x="0" y="74"/>
                    <a:pt x="8" y="77"/>
                  </a:cubicBezTo>
                  <a:cubicBezTo>
                    <a:pt x="125" y="120"/>
                    <a:pt x="125" y="120"/>
                    <a:pt x="125" y="120"/>
                  </a:cubicBezTo>
                  <a:cubicBezTo>
                    <a:pt x="163" y="133"/>
                    <a:pt x="202" y="133"/>
                    <a:pt x="240" y="120"/>
                  </a:cubicBezTo>
                  <a:cubicBezTo>
                    <a:pt x="357" y="77"/>
                    <a:pt x="357" y="77"/>
                    <a:pt x="357" y="77"/>
                  </a:cubicBezTo>
                  <a:cubicBezTo>
                    <a:pt x="366" y="74"/>
                    <a:pt x="366" y="59"/>
                    <a:pt x="357" y="56"/>
                  </a:cubicBezTo>
                  <a:cubicBezTo>
                    <a:pt x="240" y="13"/>
                    <a:pt x="240" y="13"/>
                    <a:pt x="240" y="13"/>
                  </a:cubicBezTo>
                  <a:cubicBezTo>
                    <a:pt x="202" y="0"/>
                    <a:pt x="163" y="0"/>
                    <a:pt x="125"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43"/>
            <p:cNvSpPr>
              <a:spLocks/>
            </p:cNvSpPr>
            <p:nvPr/>
          </p:nvSpPr>
          <p:spPr bwMode="auto">
            <a:xfrm>
              <a:off x="6184900" y="4183063"/>
              <a:ext cx="2611438" cy="949325"/>
            </a:xfrm>
            <a:custGeom>
              <a:avLst/>
              <a:gdLst>
                <a:gd name="T0" fmla="*/ 126 w 366"/>
                <a:gd name="T1" fmla="*/ 13 h 133"/>
                <a:gd name="T2" fmla="*/ 9 w 366"/>
                <a:gd name="T3" fmla="*/ 56 h 133"/>
                <a:gd name="T4" fmla="*/ 9 w 366"/>
                <a:gd name="T5" fmla="*/ 77 h 133"/>
                <a:gd name="T6" fmla="*/ 126 w 366"/>
                <a:gd name="T7" fmla="*/ 120 h 133"/>
                <a:gd name="T8" fmla="*/ 240 w 366"/>
                <a:gd name="T9" fmla="*/ 120 h 133"/>
                <a:gd name="T10" fmla="*/ 358 w 366"/>
                <a:gd name="T11" fmla="*/ 77 h 133"/>
                <a:gd name="T12" fmla="*/ 358 w 366"/>
                <a:gd name="T13" fmla="*/ 56 h 133"/>
                <a:gd name="T14" fmla="*/ 240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9" y="56"/>
                    <a:pt x="9" y="56"/>
                    <a:pt x="9" y="56"/>
                  </a:cubicBezTo>
                  <a:cubicBezTo>
                    <a:pt x="0" y="59"/>
                    <a:pt x="0" y="74"/>
                    <a:pt x="9" y="77"/>
                  </a:cubicBezTo>
                  <a:cubicBezTo>
                    <a:pt x="126" y="120"/>
                    <a:pt x="126" y="120"/>
                    <a:pt x="126" y="120"/>
                  </a:cubicBezTo>
                  <a:cubicBezTo>
                    <a:pt x="163" y="133"/>
                    <a:pt x="203" y="133"/>
                    <a:pt x="240" y="120"/>
                  </a:cubicBezTo>
                  <a:cubicBezTo>
                    <a:pt x="358" y="77"/>
                    <a:pt x="358" y="77"/>
                    <a:pt x="358" y="77"/>
                  </a:cubicBezTo>
                  <a:cubicBezTo>
                    <a:pt x="366" y="74"/>
                    <a:pt x="366" y="59"/>
                    <a:pt x="358" y="56"/>
                  </a:cubicBezTo>
                  <a:cubicBezTo>
                    <a:pt x="240" y="13"/>
                    <a:pt x="240" y="13"/>
                    <a:pt x="240" y="13"/>
                  </a:cubicBezTo>
                  <a:cubicBezTo>
                    <a:pt x="203" y="0"/>
                    <a:pt x="163" y="0"/>
                    <a:pt x="126"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44"/>
            <p:cNvSpPr>
              <a:spLocks/>
            </p:cNvSpPr>
            <p:nvPr/>
          </p:nvSpPr>
          <p:spPr bwMode="auto">
            <a:xfrm>
              <a:off x="735013" y="4183063"/>
              <a:ext cx="2611438" cy="949325"/>
            </a:xfrm>
            <a:custGeom>
              <a:avLst/>
              <a:gdLst>
                <a:gd name="T0" fmla="*/ 126 w 366"/>
                <a:gd name="T1" fmla="*/ 13 h 133"/>
                <a:gd name="T2" fmla="*/ 9 w 366"/>
                <a:gd name="T3" fmla="*/ 56 h 133"/>
                <a:gd name="T4" fmla="*/ 9 w 366"/>
                <a:gd name="T5" fmla="*/ 77 h 133"/>
                <a:gd name="T6" fmla="*/ 126 w 366"/>
                <a:gd name="T7" fmla="*/ 120 h 133"/>
                <a:gd name="T8" fmla="*/ 240 w 366"/>
                <a:gd name="T9" fmla="*/ 120 h 133"/>
                <a:gd name="T10" fmla="*/ 358 w 366"/>
                <a:gd name="T11" fmla="*/ 77 h 133"/>
                <a:gd name="T12" fmla="*/ 358 w 366"/>
                <a:gd name="T13" fmla="*/ 56 h 133"/>
                <a:gd name="T14" fmla="*/ 240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9" y="56"/>
                    <a:pt x="9" y="56"/>
                    <a:pt x="9" y="56"/>
                  </a:cubicBezTo>
                  <a:cubicBezTo>
                    <a:pt x="0" y="59"/>
                    <a:pt x="0" y="74"/>
                    <a:pt x="9" y="77"/>
                  </a:cubicBezTo>
                  <a:cubicBezTo>
                    <a:pt x="126" y="120"/>
                    <a:pt x="126" y="120"/>
                    <a:pt x="126" y="120"/>
                  </a:cubicBezTo>
                  <a:cubicBezTo>
                    <a:pt x="163" y="133"/>
                    <a:pt x="203" y="133"/>
                    <a:pt x="240" y="120"/>
                  </a:cubicBezTo>
                  <a:cubicBezTo>
                    <a:pt x="358" y="77"/>
                    <a:pt x="358" y="77"/>
                    <a:pt x="358" y="77"/>
                  </a:cubicBezTo>
                  <a:cubicBezTo>
                    <a:pt x="366" y="74"/>
                    <a:pt x="366" y="59"/>
                    <a:pt x="358" y="56"/>
                  </a:cubicBezTo>
                  <a:cubicBezTo>
                    <a:pt x="240" y="13"/>
                    <a:pt x="240" y="13"/>
                    <a:pt x="240" y="13"/>
                  </a:cubicBezTo>
                  <a:cubicBezTo>
                    <a:pt x="203" y="0"/>
                    <a:pt x="163" y="0"/>
                    <a:pt x="126"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45"/>
            <p:cNvSpPr>
              <a:spLocks/>
            </p:cNvSpPr>
            <p:nvPr/>
          </p:nvSpPr>
          <p:spPr bwMode="auto">
            <a:xfrm>
              <a:off x="4865688" y="4868863"/>
              <a:ext cx="2611438" cy="949325"/>
            </a:xfrm>
            <a:custGeom>
              <a:avLst/>
              <a:gdLst>
                <a:gd name="T0" fmla="*/ 125 w 366"/>
                <a:gd name="T1" fmla="*/ 13 h 133"/>
                <a:gd name="T2" fmla="*/ 8 w 366"/>
                <a:gd name="T3" fmla="*/ 56 h 133"/>
                <a:gd name="T4" fmla="*/ 8 w 366"/>
                <a:gd name="T5" fmla="*/ 77 h 133"/>
                <a:gd name="T6" fmla="*/ 125 w 366"/>
                <a:gd name="T7" fmla="*/ 120 h 133"/>
                <a:gd name="T8" fmla="*/ 240 w 366"/>
                <a:gd name="T9" fmla="*/ 120 h 133"/>
                <a:gd name="T10" fmla="*/ 357 w 366"/>
                <a:gd name="T11" fmla="*/ 77 h 133"/>
                <a:gd name="T12" fmla="*/ 357 w 366"/>
                <a:gd name="T13" fmla="*/ 56 h 133"/>
                <a:gd name="T14" fmla="*/ 240 w 366"/>
                <a:gd name="T15" fmla="*/ 13 h 133"/>
                <a:gd name="T16" fmla="*/ 125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5" y="13"/>
                  </a:moveTo>
                  <a:cubicBezTo>
                    <a:pt x="8" y="56"/>
                    <a:pt x="8" y="56"/>
                    <a:pt x="8" y="56"/>
                  </a:cubicBezTo>
                  <a:cubicBezTo>
                    <a:pt x="0" y="59"/>
                    <a:pt x="0" y="74"/>
                    <a:pt x="8" y="77"/>
                  </a:cubicBezTo>
                  <a:cubicBezTo>
                    <a:pt x="125" y="120"/>
                    <a:pt x="125" y="120"/>
                    <a:pt x="125" y="120"/>
                  </a:cubicBezTo>
                  <a:cubicBezTo>
                    <a:pt x="163" y="133"/>
                    <a:pt x="202" y="133"/>
                    <a:pt x="240" y="120"/>
                  </a:cubicBezTo>
                  <a:cubicBezTo>
                    <a:pt x="357" y="77"/>
                    <a:pt x="357" y="77"/>
                    <a:pt x="357" y="77"/>
                  </a:cubicBezTo>
                  <a:cubicBezTo>
                    <a:pt x="366" y="74"/>
                    <a:pt x="366" y="59"/>
                    <a:pt x="357" y="56"/>
                  </a:cubicBezTo>
                  <a:cubicBezTo>
                    <a:pt x="240" y="13"/>
                    <a:pt x="240" y="13"/>
                    <a:pt x="240" y="13"/>
                  </a:cubicBezTo>
                  <a:cubicBezTo>
                    <a:pt x="202" y="0"/>
                    <a:pt x="163" y="0"/>
                    <a:pt x="125"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46"/>
            <p:cNvSpPr>
              <a:spLocks/>
            </p:cNvSpPr>
            <p:nvPr/>
          </p:nvSpPr>
          <p:spPr bwMode="auto">
            <a:xfrm>
              <a:off x="7589838" y="4868863"/>
              <a:ext cx="2611438" cy="949325"/>
            </a:xfrm>
            <a:custGeom>
              <a:avLst/>
              <a:gdLst>
                <a:gd name="T0" fmla="*/ 126 w 366"/>
                <a:gd name="T1" fmla="*/ 13 h 133"/>
                <a:gd name="T2" fmla="*/ 8 w 366"/>
                <a:gd name="T3" fmla="*/ 56 h 133"/>
                <a:gd name="T4" fmla="*/ 8 w 366"/>
                <a:gd name="T5" fmla="*/ 77 h 133"/>
                <a:gd name="T6" fmla="*/ 126 w 366"/>
                <a:gd name="T7" fmla="*/ 120 h 133"/>
                <a:gd name="T8" fmla="*/ 240 w 366"/>
                <a:gd name="T9" fmla="*/ 120 h 133"/>
                <a:gd name="T10" fmla="*/ 357 w 366"/>
                <a:gd name="T11" fmla="*/ 77 h 133"/>
                <a:gd name="T12" fmla="*/ 357 w 366"/>
                <a:gd name="T13" fmla="*/ 56 h 133"/>
                <a:gd name="T14" fmla="*/ 240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8" y="56"/>
                    <a:pt x="8" y="56"/>
                    <a:pt x="8" y="56"/>
                  </a:cubicBezTo>
                  <a:cubicBezTo>
                    <a:pt x="0" y="59"/>
                    <a:pt x="0" y="74"/>
                    <a:pt x="8" y="77"/>
                  </a:cubicBezTo>
                  <a:cubicBezTo>
                    <a:pt x="126" y="120"/>
                    <a:pt x="126" y="120"/>
                    <a:pt x="126" y="120"/>
                  </a:cubicBezTo>
                  <a:cubicBezTo>
                    <a:pt x="163" y="133"/>
                    <a:pt x="203" y="133"/>
                    <a:pt x="240" y="120"/>
                  </a:cubicBezTo>
                  <a:cubicBezTo>
                    <a:pt x="357" y="77"/>
                    <a:pt x="357" y="77"/>
                    <a:pt x="357" y="77"/>
                  </a:cubicBezTo>
                  <a:cubicBezTo>
                    <a:pt x="366" y="74"/>
                    <a:pt x="366" y="59"/>
                    <a:pt x="357" y="56"/>
                  </a:cubicBezTo>
                  <a:cubicBezTo>
                    <a:pt x="240" y="13"/>
                    <a:pt x="240" y="13"/>
                    <a:pt x="240" y="13"/>
                  </a:cubicBezTo>
                  <a:cubicBezTo>
                    <a:pt x="203" y="0"/>
                    <a:pt x="163" y="0"/>
                    <a:pt x="126"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47"/>
            <p:cNvSpPr>
              <a:spLocks/>
            </p:cNvSpPr>
            <p:nvPr/>
          </p:nvSpPr>
          <p:spPr bwMode="auto">
            <a:xfrm>
              <a:off x="2168525" y="4868863"/>
              <a:ext cx="2611438" cy="949325"/>
            </a:xfrm>
            <a:custGeom>
              <a:avLst/>
              <a:gdLst>
                <a:gd name="T0" fmla="*/ 126 w 366"/>
                <a:gd name="T1" fmla="*/ 13 h 133"/>
                <a:gd name="T2" fmla="*/ 9 w 366"/>
                <a:gd name="T3" fmla="*/ 56 h 133"/>
                <a:gd name="T4" fmla="*/ 9 w 366"/>
                <a:gd name="T5" fmla="*/ 77 h 133"/>
                <a:gd name="T6" fmla="*/ 126 w 366"/>
                <a:gd name="T7" fmla="*/ 120 h 133"/>
                <a:gd name="T8" fmla="*/ 240 w 366"/>
                <a:gd name="T9" fmla="*/ 120 h 133"/>
                <a:gd name="T10" fmla="*/ 358 w 366"/>
                <a:gd name="T11" fmla="*/ 77 h 133"/>
                <a:gd name="T12" fmla="*/ 358 w 366"/>
                <a:gd name="T13" fmla="*/ 56 h 133"/>
                <a:gd name="T14" fmla="*/ 240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9" y="56"/>
                    <a:pt x="9" y="56"/>
                    <a:pt x="9" y="56"/>
                  </a:cubicBezTo>
                  <a:cubicBezTo>
                    <a:pt x="0" y="59"/>
                    <a:pt x="0" y="74"/>
                    <a:pt x="9" y="77"/>
                  </a:cubicBezTo>
                  <a:cubicBezTo>
                    <a:pt x="126" y="120"/>
                    <a:pt x="126" y="120"/>
                    <a:pt x="126" y="120"/>
                  </a:cubicBezTo>
                  <a:cubicBezTo>
                    <a:pt x="163" y="133"/>
                    <a:pt x="203" y="133"/>
                    <a:pt x="240" y="120"/>
                  </a:cubicBezTo>
                  <a:cubicBezTo>
                    <a:pt x="358" y="77"/>
                    <a:pt x="358" y="77"/>
                    <a:pt x="358" y="77"/>
                  </a:cubicBezTo>
                  <a:cubicBezTo>
                    <a:pt x="366" y="74"/>
                    <a:pt x="366" y="59"/>
                    <a:pt x="358" y="56"/>
                  </a:cubicBezTo>
                  <a:cubicBezTo>
                    <a:pt x="240" y="13"/>
                    <a:pt x="240" y="13"/>
                    <a:pt x="240" y="13"/>
                  </a:cubicBezTo>
                  <a:cubicBezTo>
                    <a:pt x="203" y="0"/>
                    <a:pt x="163" y="0"/>
                    <a:pt x="126" y="13"/>
                  </a:cubicBezTo>
                  <a:close/>
                </a:path>
              </a:pathLst>
            </a:custGeom>
            <a:noFill/>
            <a:ln w="19050">
              <a:solidFill>
                <a:schemeClr val="bg1">
                  <a:alpha val="50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77" name="Picture 76"/>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97612" y="4680707"/>
            <a:ext cx="2359315" cy="409891"/>
          </a:xfrm>
          <a:prstGeom prst="rect">
            <a:avLst/>
          </a:prstGeom>
        </p:spPr>
      </p:pic>
      <p:sp>
        <p:nvSpPr>
          <p:cNvPr id="108" name="Freeform 33"/>
          <p:cNvSpPr>
            <a:spLocks/>
          </p:cNvSpPr>
          <p:nvPr/>
        </p:nvSpPr>
        <p:spPr bwMode="auto">
          <a:xfrm>
            <a:off x="0" y="1611705"/>
            <a:ext cx="12192000" cy="1570038"/>
          </a:xfrm>
          <a:custGeom>
            <a:avLst/>
            <a:gdLst>
              <a:gd name="T0" fmla="*/ 0 w 1709"/>
              <a:gd name="T1" fmla="*/ 0 h 220"/>
              <a:gd name="T2" fmla="*/ 0 w 1709"/>
              <a:gd name="T3" fmla="*/ 170 h 220"/>
              <a:gd name="T4" fmla="*/ 855 w 1709"/>
              <a:gd name="T5" fmla="*/ 220 h 220"/>
              <a:gd name="T6" fmla="*/ 1709 w 1709"/>
              <a:gd name="T7" fmla="*/ 170 h 220"/>
              <a:gd name="T8" fmla="*/ 1709 w 1709"/>
              <a:gd name="T9" fmla="*/ 0 h 220"/>
              <a:gd name="T10" fmla="*/ 855 w 1709"/>
              <a:gd name="T11" fmla="*/ 51 h 220"/>
              <a:gd name="T12" fmla="*/ 0 w 1709"/>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1709" h="220">
                <a:moveTo>
                  <a:pt x="0" y="0"/>
                </a:moveTo>
                <a:cubicBezTo>
                  <a:pt x="0" y="170"/>
                  <a:pt x="0" y="170"/>
                  <a:pt x="0" y="170"/>
                </a:cubicBezTo>
                <a:cubicBezTo>
                  <a:pt x="264" y="202"/>
                  <a:pt x="553" y="220"/>
                  <a:pt x="855" y="220"/>
                </a:cubicBezTo>
                <a:cubicBezTo>
                  <a:pt x="1157" y="220"/>
                  <a:pt x="1445" y="202"/>
                  <a:pt x="1709" y="170"/>
                </a:cubicBezTo>
                <a:cubicBezTo>
                  <a:pt x="1709" y="0"/>
                  <a:pt x="1709" y="0"/>
                  <a:pt x="1709" y="0"/>
                </a:cubicBezTo>
                <a:cubicBezTo>
                  <a:pt x="1438" y="34"/>
                  <a:pt x="1150" y="51"/>
                  <a:pt x="855" y="51"/>
                </a:cubicBezTo>
                <a:cubicBezTo>
                  <a:pt x="559" y="51"/>
                  <a:pt x="272" y="34"/>
                  <a:pt x="0" y="0"/>
                </a:cubicBezTo>
                <a:close/>
              </a:path>
            </a:pathLst>
          </a:custGeom>
          <a:solidFill>
            <a:schemeClr val="accent6">
              <a:lumMod val="40000"/>
              <a:lumOff val="60000"/>
              <a:alpha val="83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0" name="Freeform 35"/>
          <p:cNvSpPr>
            <a:spLocks/>
          </p:cNvSpPr>
          <p:nvPr/>
        </p:nvSpPr>
        <p:spPr bwMode="auto">
          <a:xfrm>
            <a:off x="0" y="1460895"/>
            <a:ext cx="12192000" cy="514350"/>
          </a:xfrm>
          <a:custGeom>
            <a:avLst/>
            <a:gdLst>
              <a:gd name="T0" fmla="*/ 1709 w 1709"/>
              <a:gd name="T1" fmla="*/ 0 h 72"/>
              <a:gd name="T2" fmla="*/ 1709 w 1709"/>
              <a:gd name="T3" fmla="*/ 21 h 72"/>
              <a:gd name="T4" fmla="*/ 855 w 1709"/>
              <a:gd name="T5" fmla="*/ 72 h 72"/>
              <a:gd name="T6" fmla="*/ 0 w 1709"/>
              <a:gd name="T7" fmla="*/ 21 h 72"/>
              <a:gd name="T8" fmla="*/ 0 w 1709"/>
              <a:gd name="T9" fmla="*/ 0 h 72"/>
              <a:gd name="T10" fmla="*/ 855 w 1709"/>
              <a:gd name="T11" fmla="*/ 50 h 72"/>
              <a:gd name="T12" fmla="*/ 1709 w 170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709" h="72">
                <a:moveTo>
                  <a:pt x="1709" y="0"/>
                </a:moveTo>
                <a:cubicBezTo>
                  <a:pt x="1709" y="21"/>
                  <a:pt x="1709" y="21"/>
                  <a:pt x="1709" y="21"/>
                </a:cubicBezTo>
                <a:cubicBezTo>
                  <a:pt x="1438" y="55"/>
                  <a:pt x="1150" y="72"/>
                  <a:pt x="855" y="72"/>
                </a:cubicBezTo>
                <a:cubicBezTo>
                  <a:pt x="559" y="72"/>
                  <a:pt x="272" y="55"/>
                  <a:pt x="0" y="21"/>
                </a:cubicBezTo>
                <a:cubicBezTo>
                  <a:pt x="0" y="0"/>
                  <a:pt x="0" y="0"/>
                  <a:pt x="0" y="0"/>
                </a:cubicBezTo>
                <a:cubicBezTo>
                  <a:pt x="264" y="32"/>
                  <a:pt x="553" y="50"/>
                  <a:pt x="855" y="50"/>
                </a:cubicBezTo>
                <a:cubicBezTo>
                  <a:pt x="1157" y="50"/>
                  <a:pt x="1445" y="32"/>
                  <a:pt x="1709" y="0"/>
                </a:cubicBezTo>
                <a:close/>
              </a:path>
            </a:pathLst>
          </a:cu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3" name="Freeform 38"/>
          <p:cNvSpPr>
            <a:spLocks/>
          </p:cNvSpPr>
          <p:nvPr/>
        </p:nvSpPr>
        <p:spPr bwMode="auto">
          <a:xfrm>
            <a:off x="1754141" y="3498352"/>
            <a:ext cx="2609850" cy="949325"/>
          </a:xfrm>
          <a:custGeom>
            <a:avLst/>
            <a:gdLst>
              <a:gd name="T0" fmla="*/ 126 w 366"/>
              <a:gd name="T1" fmla="*/ 13 h 133"/>
              <a:gd name="T2" fmla="*/ 9 w 366"/>
              <a:gd name="T3" fmla="*/ 56 h 133"/>
              <a:gd name="T4" fmla="*/ 9 w 366"/>
              <a:gd name="T5" fmla="*/ 77 h 133"/>
              <a:gd name="T6" fmla="*/ 126 w 366"/>
              <a:gd name="T7" fmla="*/ 119 h 133"/>
              <a:gd name="T8" fmla="*/ 241 w 366"/>
              <a:gd name="T9" fmla="*/ 119 h 133"/>
              <a:gd name="T10" fmla="*/ 358 w 366"/>
              <a:gd name="T11" fmla="*/ 77 h 133"/>
              <a:gd name="T12" fmla="*/ 358 w 366"/>
              <a:gd name="T13" fmla="*/ 56 h 133"/>
              <a:gd name="T14" fmla="*/ 241 w 366"/>
              <a:gd name="T15" fmla="*/ 13 h 133"/>
              <a:gd name="T16" fmla="*/ 126 w 366"/>
              <a:gd name="T17" fmla="*/ 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33">
                <a:moveTo>
                  <a:pt x="126" y="13"/>
                </a:moveTo>
                <a:cubicBezTo>
                  <a:pt x="9" y="56"/>
                  <a:pt x="9" y="56"/>
                  <a:pt x="9" y="56"/>
                </a:cubicBezTo>
                <a:cubicBezTo>
                  <a:pt x="0" y="59"/>
                  <a:pt x="0" y="74"/>
                  <a:pt x="9" y="77"/>
                </a:cubicBezTo>
                <a:cubicBezTo>
                  <a:pt x="126" y="119"/>
                  <a:pt x="126" y="119"/>
                  <a:pt x="126" y="119"/>
                </a:cubicBezTo>
                <a:cubicBezTo>
                  <a:pt x="164" y="133"/>
                  <a:pt x="203" y="133"/>
                  <a:pt x="241" y="119"/>
                </a:cubicBezTo>
                <a:cubicBezTo>
                  <a:pt x="358" y="77"/>
                  <a:pt x="358" y="77"/>
                  <a:pt x="358" y="77"/>
                </a:cubicBezTo>
                <a:cubicBezTo>
                  <a:pt x="366" y="74"/>
                  <a:pt x="366" y="59"/>
                  <a:pt x="358" y="56"/>
                </a:cubicBezTo>
                <a:cubicBezTo>
                  <a:pt x="241" y="13"/>
                  <a:pt x="241" y="13"/>
                  <a:pt x="241" y="13"/>
                </a:cubicBezTo>
                <a:cubicBezTo>
                  <a:pt x="203" y="0"/>
                  <a:pt x="164" y="0"/>
                  <a:pt x="126"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 name="Text Placeholder 2"/>
          <p:cNvSpPr>
            <a:spLocks noGrp="1"/>
          </p:cNvSpPr>
          <p:nvPr>
            <p:ph type="body" sz="quarter" idx="16"/>
          </p:nvPr>
        </p:nvSpPr>
        <p:spPr/>
        <p:txBody>
          <a:bodyPr/>
          <a:lstStyle/>
          <a:p>
            <a:r>
              <a:rPr lang="en-GB" b="1" dirty="0"/>
              <a:t>References</a:t>
            </a:r>
            <a:r>
              <a:rPr lang="en-GB" dirty="0"/>
              <a:t>: </a:t>
            </a:r>
            <a:r>
              <a:rPr lang="en-GB" b="1" dirty="0"/>
              <a:t>1</a:t>
            </a:r>
            <a:r>
              <a:rPr lang="en-GB" dirty="0"/>
              <a:t>. </a:t>
            </a:r>
            <a:r>
              <a:rPr lang="fr-FR" dirty="0"/>
              <a:t>Humbert et al. Circulation. 2014;130(24):2189-208.</a:t>
            </a:r>
            <a:r>
              <a:rPr lang="fr-FR" b="1" dirty="0"/>
              <a:t> 2</a:t>
            </a:r>
            <a:r>
              <a:rPr lang="fr-FR" dirty="0"/>
              <a:t>. Actelion Pharmaceuticals Ltd. Data on file. 2018.</a:t>
            </a:r>
            <a:endParaRPr lang="en-GB" dirty="0"/>
          </a:p>
        </p:txBody>
      </p:sp>
      <p:sp>
        <p:nvSpPr>
          <p:cNvPr id="146" name="TextBox 145"/>
          <p:cNvSpPr txBox="1"/>
          <p:nvPr/>
        </p:nvSpPr>
        <p:spPr>
          <a:xfrm>
            <a:off x="1853093" y="3203539"/>
            <a:ext cx="767364" cy="338554"/>
          </a:xfrm>
          <a:prstGeom prst="rect">
            <a:avLst/>
          </a:prstGeom>
          <a:noFill/>
        </p:spPr>
        <p:txBody>
          <a:bodyPr wrap="square" rtlCol="0">
            <a:spAutoFit/>
          </a:bodyPr>
          <a:lstStyle/>
          <a:p>
            <a:pPr algn="ctr"/>
            <a:r>
              <a:rPr lang="en-GB" sz="1600" b="1" dirty="0">
                <a:solidFill>
                  <a:schemeClr val="bg1"/>
                </a:solidFill>
              </a:rPr>
              <a:t>ET</a:t>
            </a:r>
            <a:r>
              <a:rPr lang="en-GB" sz="1600" b="1" baseline="-25000" dirty="0">
                <a:solidFill>
                  <a:schemeClr val="bg1"/>
                </a:solidFill>
              </a:rPr>
              <a:t>A</a:t>
            </a:r>
          </a:p>
        </p:txBody>
      </p:sp>
      <p:sp>
        <p:nvSpPr>
          <p:cNvPr id="149" name="TextBox 148"/>
          <p:cNvSpPr txBox="1"/>
          <p:nvPr/>
        </p:nvSpPr>
        <p:spPr>
          <a:xfrm>
            <a:off x="3213722" y="3209111"/>
            <a:ext cx="767364" cy="338554"/>
          </a:xfrm>
          <a:prstGeom prst="rect">
            <a:avLst/>
          </a:prstGeom>
          <a:noFill/>
        </p:spPr>
        <p:txBody>
          <a:bodyPr wrap="square" rtlCol="0">
            <a:spAutoFit/>
          </a:bodyPr>
          <a:lstStyle/>
          <a:p>
            <a:pPr algn="ctr"/>
            <a:r>
              <a:rPr lang="en-GB" sz="1600" b="1" dirty="0">
                <a:solidFill>
                  <a:schemeClr val="bg1"/>
                </a:solidFill>
              </a:rPr>
              <a:t>ET</a:t>
            </a:r>
            <a:r>
              <a:rPr lang="en-GB" sz="1600" b="1" baseline="-25000" dirty="0">
                <a:solidFill>
                  <a:schemeClr val="bg1"/>
                </a:solidFill>
              </a:rPr>
              <a:t>B</a:t>
            </a:r>
          </a:p>
        </p:txBody>
      </p:sp>
      <p:sp>
        <p:nvSpPr>
          <p:cNvPr id="89" name="Rounded Rectangle 88"/>
          <p:cNvSpPr/>
          <p:nvPr/>
        </p:nvSpPr>
        <p:spPr>
          <a:xfrm>
            <a:off x="3206394" y="4291224"/>
            <a:ext cx="1008000" cy="288000"/>
          </a:xfrm>
          <a:prstGeom prst="roundRect">
            <a:avLst/>
          </a:prstGeom>
          <a:solidFill>
            <a:schemeClr val="tx2">
              <a:lumMod val="50000"/>
            </a:schemeClr>
          </a:solidFill>
          <a:ln w="25400" cap="flat" cmpd="sng" algn="ctr">
            <a:noFill/>
            <a:prstDash val="solid"/>
          </a:ln>
          <a:effectLst/>
        </p:spPr>
        <p:txBody>
          <a:bodyPr lIns="36000" rIns="36000" rtlCol="0" anchor="ctr"/>
          <a:lstStyle/>
          <a:p>
            <a:pPr algn="ctr" defTabSz="914400">
              <a:defRPr/>
            </a:pPr>
            <a:r>
              <a:rPr lang="en-GB" sz="800" b="1" kern="0" dirty="0">
                <a:solidFill>
                  <a:srgbClr val="FFFFFF"/>
                </a:solidFill>
                <a:cs typeface="Arial" panose="020B0604020202020204" pitchFamily="34" charset="0"/>
              </a:rPr>
              <a:t>Dual ERA</a:t>
            </a:r>
          </a:p>
        </p:txBody>
      </p:sp>
      <p:sp>
        <p:nvSpPr>
          <p:cNvPr id="90" name="Rounded Rectangle 89"/>
          <p:cNvSpPr/>
          <p:nvPr/>
        </p:nvSpPr>
        <p:spPr>
          <a:xfrm>
            <a:off x="1899381" y="4291224"/>
            <a:ext cx="1008000" cy="288000"/>
          </a:xfrm>
          <a:prstGeom prst="roundRect">
            <a:avLst/>
          </a:prstGeom>
          <a:solidFill>
            <a:schemeClr val="tx2">
              <a:lumMod val="50000"/>
            </a:schemeClr>
          </a:solidFill>
          <a:ln w="25400" cap="flat" cmpd="sng" algn="ctr">
            <a:noFill/>
            <a:prstDash val="solid"/>
          </a:ln>
          <a:effectLst/>
        </p:spPr>
        <p:txBody>
          <a:bodyPr lIns="36000" rIns="36000" rtlCol="0" anchor="ctr"/>
          <a:lstStyle/>
          <a:p>
            <a:pPr algn="ctr" defTabSz="914400">
              <a:defRPr/>
            </a:pPr>
            <a:r>
              <a:rPr lang="en-GB" sz="800" b="1" kern="0" dirty="0">
                <a:solidFill>
                  <a:srgbClr val="FFFFFF"/>
                </a:solidFill>
                <a:cs typeface="Arial" panose="020B0604020202020204" pitchFamily="34" charset="0"/>
              </a:rPr>
              <a:t>Single ERA</a:t>
            </a:r>
          </a:p>
        </p:txBody>
      </p:sp>
      <p:sp>
        <p:nvSpPr>
          <p:cNvPr id="111" name="Freeform 36"/>
          <p:cNvSpPr>
            <a:spLocks/>
          </p:cNvSpPr>
          <p:nvPr/>
        </p:nvSpPr>
        <p:spPr bwMode="auto">
          <a:xfrm>
            <a:off x="0" y="2753117"/>
            <a:ext cx="12192000" cy="500063"/>
          </a:xfrm>
          <a:custGeom>
            <a:avLst/>
            <a:gdLst>
              <a:gd name="T0" fmla="*/ 1709 w 1709"/>
              <a:gd name="T1" fmla="*/ 0 h 70"/>
              <a:gd name="T2" fmla="*/ 1709 w 1709"/>
              <a:gd name="T3" fmla="*/ 21 h 70"/>
              <a:gd name="T4" fmla="*/ 855 w 1709"/>
              <a:gd name="T5" fmla="*/ 70 h 70"/>
              <a:gd name="T6" fmla="*/ 0 w 1709"/>
              <a:gd name="T7" fmla="*/ 21 h 70"/>
              <a:gd name="T8" fmla="*/ 0 w 1709"/>
              <a:gd name="T9" fmla="*/ 0 h 70"/>
              <a:gd name="T10" fmla="*/ 855 w 1709"/>
              <a:gd name="T11" fmla="*/ 49 h 70"/>
              <a:gd name="T12" fmla="*/ 1709 w 170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709" h="70">
                <a:moveTo>
                  <a:pt x="1709" y="0"/>
                </a:moveTo>
                <a:cubicBezTo>
                  <a:pt x="1709" y="21"/>
                  <a:pt x="1709" y="21"/>
                  <a:pt x="1709" y="21"/>
                </a:cubicBezTo>
                <a:cubicBezTo>
                  <a:pt x="1438" y="54"/>
                  <a:pt x="1150" y="70"/>
                  <a:pt x="855" y="70"/>
                </a:cubicBezTo>
                <a:cubicBezTo>
                  <a:pt x="559" y="70"/>
                  <a:pt x="272" y="54"/>
                  <a:pt x="0" y="21"/>
                </a:cubicBezTo>
                <a:cubicBezTo>
                  <a:pt x="0" y="0"/>
                  <a:pt x="0" y="0"/>
                  <a:pt x="0" y="0"/>
                </a:cubicBezTo>
                <a:cubicBezTo>
                  <a:pt x="264" y="32"/>
                  <a:pt x="553" y="49"/>
                  <a:pt x="855" y="49"/>
                </a:cubicBezTo>
                <a:cubicBezTo>
                  <a:pt x="1157" y="49"/>
                  <a:pt x="1445" y="32"/>
                  <a:pt x="1709" y="0"/>
                </a:cubicBezTo>
                <a:close/>
              </a:path>
            </a:pathLst>
          </a:cu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9" name="Oval 22"/>
          <p:cNvSpPr>
            <a:spLocks noChangeArrowheads="1"/>
          </p:cNvSpPr>
          <p:nvPr/>
        </p:nvSpPr>
        <p:spPr bwMode="auto">
          <a:xfrm>
            <a:off x="3815450" y="4015698"/>
            <a:ext cx="234000" cy="234000"/>
          </a:xfrm>
          <a:prstGeom prst="ellipse">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tx1">
                  <a:lumMod val="85000"/>
                  <a:lumOff val="15000"/>
                </a:schemeClr>
              </a:solidFill>
            </a:endParaRPr>
          </a:p>
        </p:txBody>
      </p:sp>
      <p:sp>
        <p:nvSpPr>
          <p:cNvPr id="165" name="Oval 22"/>
          <p:cNvSpPr>
            <a:spLocks noChangeArrowheads="1"/>
          </p:cNvSpPr>
          <p:nvPr/>
        </p:nvSpPr>
        <p:spPr bwMode="auto">
          <a:xfrm>
            <a:off x="1991011" y="4015698"/>
            <a:ext cx="234000" cy="234000"/>
          </a:xfrm>
          <a:prstGeom prst="ellipse">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tx1">
                  <a:lumMod val="85000"/>
                  <a:lumOff val="15000"/>
                </a:schemeClr>
              </a:solidFill>
            </a:endParaRPr>
          </a:p>
        </p:txBody>
      </p:sp>
      <p:grpSp>
        <p:nvGrpSpPr>
          <p:cNvPr id="2" name="Group 1"/>
          <p:cNvGrpSpPr/>
          <p:nvPr/>
        </p:nvGrpSpPr>
        <p:grpSpPr>
          <a:xfrm>
            <a:off x="2395075" y="3034802"/>
            <a:ext cx="998660" cy="352425"/>
            <a:chOff x="2703391" y="3027363"/>
            <a:chExt cx="998660" cy="352425"/>
          </a:xfrm>
          <a:solidFill>
            <a:schemeClr val="bg2">
              <a:lumMod val="75000"/>
            </a:schemeClr>
          </a:solidFill>
        </p:grpSpPr>
        <p:grpSp>
          <p:nvGrpSpPr>
            <p:cNvPr id="72" name="Group 71"/>
            <p:cNvGrpSpPr/>
            <p:nvPr/>
          </p:nvGrpSpPr>
          <p:grpSpPr>
            <a:xfrm>
              <a:off x="2703391" y="3027363"/>
              <a:ext cx="690050" cy="282085"/>
              <a:chOff x="2516701" y="3027363"/>
              <a:chExt cx="690050" cy="282085"/>
            </a:xfrm>
            <a:grpFill/>
          </p:grpSpPr>
          <p:sp>
            <p:nvSpPr>
              <p:cNvPr id="38" name="Line 51"/>
              <p:cNvSpPr>
                <a:spLocks noChangeShapeType="1"/>
              </p:cNvSpPr>
              <p:nvPr/>
            </p:nvSpPr>
            <p:spPr bwMode="auto">
              <a:xfrm flipH="1">
                <a:off x="2544851" y="3027363"/>
                <a:ext cx="661900" cy="214334"/>
              </a:xfrm>
              <a:prstGeom prst="line">
                <a:avLst/>
              </a:prstGeom>
              <a:grpFill/>
              <a:ln w="63500" cap="flat">
                <a:solidFill>
                  <a:schemeClr val="bg2">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52"/>
              <p:cNvSpPr>
                <a:spLocks/>
              </p:cNvSpPr>
              <p:nvPr/>
            </p:nvSpPr>
            <p:spPr bwMode="auto">
              <a:xfrm>
                <a:off x="2516701" y="3182448"/>
                <a:ext cx="127000" cy="127000"/>
              </a:xfrm>
              <a:custGeom>
                <a:avLst/>
                <a:gdLst>
                  <a:gd name="T0" fmla="*/ 22 w 80"/>
                  <a:gd name="T1" fmla="*/ 0 h 80"/>
                  <a:gd name="T2" fmla="*/ 0 w 80"/>
                  <a:gd name="T3" fmla="*/ 80 h 80"/>
                  <a:gd name="T4" fmla="*/ 80 w 80"/>
                  <a:gd name="T5" fmla="*/ 58 h 80"/>
                  <a:gd name="T6" fmla="*/ 22 w 80"/>
                  <a:gd name="T7" fmla="*/ 0 h 80"/>
                </a:gdLst>
                <a:ahLst/>
                <a:cxnLst>
                  <a:cxn ang="0">
                    <a:pos x="T0" y="T1"/>
                  </a:cxn>
                  <a:cxn ang="0">
                    <a:pos x="T2" y="T3"/>
                  </a:cxn>
                  <a:cxn ang="0">
                    <a:pos x="T4" y="T5"/>
                  </a:cxn>
                  <a:cxn ang="0">
                    <a:pos x="T6" y="T7"/>
                  </a:cxn>
                </a:cxnLst>
                <a:rect l="0" t="0" r="r" b="b"/>
                <a:pathLst>
                  <a:path w="80" h="80">
                    <a:moveTo>
                      <a:pt x="22" y="0"/>
                    </a:moveTo>
                    <a:lnTo>
                      <a:pt x="0" y="80"/>
                    </a:lnTo>
                    <a:lnTo>
                      <a:pt x="80" y="58"/>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lumMod val="65000"/>
                    </a:schemeClr>
                  </a:solidFill>
                </a:endParaRPr>
              </a:p>
            </p:txBody>
          </p:sp>
        </p:grpSp>
        <p:grpSp>
          <p:nvGrpSpPr>
            <p:cNvPr id="73" name="Group 72"/>
            <p:cNvGrpSpPr/>
            <p:nvPr/>
          </p:nvGrpSpPr>
          <p:grpSpPr>
            <a:xfrm>
              <a:off x="3353753" y="3027363"/>
              <a:ext cx="348298" cy="352425"/>
              <a:chOff x="3563303" y="3027363"/>
              <a:chExt cx="348298" cy="352425"/>
            </a:xfrm>
            <a:grpFill/>
          </p:grpSpPr>
          <p:sp>
            <p:nvSpPr>
              <p:cNvPr id="40" name="Line 53"/>
              <p:cNvSpPr>
                <a:spLocks noChangeShapeType="1"/>
              </p:cNvSpPr>
              <p:nvPr/>
            </p:nvSpPr>
            <p:spPr bwMode="auto">
              <a:xfrm>
                <a:off x="3563303" y="3027363"/>
                <a:ext cx="274638" cy="280988"/>
              </a:xfrm>
              <a:prstGeom prst="line">
                <a:avLst/>
              </a:prstGeom>
              <a:grpFill/>
              <a:ln w="63500" cap="flat">
                <a:solidFill>
                  <a:schemeClr val="bg2">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54"/>
              <p:cNvSpPr>
                <a:spLocks/>
              </p:cNvSpPr>
              <p:nvPr/>
            </p:nvSpPr>
            <p:spPr bwMode="auto">
              <a:xfrm>
                <a:off x="3784601" y="3252788"/>
                <a:ext cx="127000" cy="127000"/>
              </a:xfrm>
              <a:custGeom>
                <a:avLst/>
                <a:gdLst>
                  <a:gd name="T0" fmla="*/ 0 w 80"/>
                  <a:gd name="T1" fmla="*/ 58 h 80"/>
                  <a:gd name="T2" fmla="*/ 80 w 80"/>
                  <a:gd name="T3" fmla="*/ 80 h 80"/>
                  <a:gd name="T4" fmla="*/ 58 w 80"/>
                  <a:gd name="T5" fmla="*/ 0 h 80"/>
                  <a:gd name="T6" fmla="*/ 0 w 80"/>
                  <a:gd name="T7" fmla="*/ 58 h 80"/>
                </a:gdLst>
                <a:ahLst/>
                <a:cxnLst>
                  <a:cxn ang="0">
                    <a:pos x="T0" y="T1"/>
                  </a:cxn>
                  <a:cxn ang="0">
                    <a:pos x="T2" y="T3"/>
                  </a:cxn>
                  <a:cxn ang="0">
                    <a:pos x="T4" y="T5"/>
                  </a:cxn>
                  <a:cxn ang="0">
                    <a:pos x="T6" y="T7"/>
                  </a:cxn>
                </a:cxnLst>
                <a:rect l="0" t="0" r="r" b="b"/>
                <a:pathLst>
                  <a:path w="80" h="80">
                    <a:moveTo>
                      <a:pt x="0" y="58"/>
                    </a:moveTo>
                    <a:lnTo>
                      <a:pt x="80" y="80"/>
                    </a:lnTo>
                    <a:lnTo>
                      <a:pt x="58" y="0"/>
                    </a:lnTo>
                    <a:lnTo>
                      <a:pt x="0"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lumMod val="65000"/>
                    </a:schemeClr>
                  </a:solidFill>
                </a:endParaRPr>
              </a:p>
            </p:txBody>
          </p:sp>
        </p:grpSp>
      </p:grpSp>
      <p:sp>
        <p:nvSpPr>
          <p:cNvPr id="42" name="Freeform 55"/>
          <p:cNvSpPr>
            <a:spLocks/>
          </p:cNvSpPr>
          <p:nvPr/>
        </p:nvSpPr>
        <p:spPr bwMode="auto">
          <a:xfrm>
            <a:off x="2300241" y="3506290"/>
            <a:ext cx="112713" cy="325438"/>
          </a:xfrm>
          <a:custGeom>
            <a:avLst/>
            <a:gdLst>
              <a:gd name="T0" fmla="*/ 8 w 16"/>
              <a:gd name="T1" fmla="*/ 8 h 46"/>
              <a:gd name="T2" fmla="*/ 0 w 16"/>
              <a:gd name="T3" fmla="*/ 0 h 46"/>
              <a:gd name="T4" fmla="*/ 0 w 16"/>
              <a:gd name="T5" fmla="*/ 1 h 46"/>
              <a:gd name="T6" fmla="*/ 0 w 16"/>
              <a:gd name="T7" fmla="*/ 38 h 46"/>
              <a:gd name="T8" fmla="*/ 8 w 16"/>
              <a:gd name="T9" fmla="*/ 46 h 46"/>
              <a:gd name="T10" fmla="*/ 16 w 16"/>
              <a:gd name="T11" fmla="*/ 38 h 46"/>
              <a:gd name="T12" fmla="*/ 16 w 16"/>
              <a:gd name="T13" fmla="*/ 1 h 46"/>
              <a:gd name="T14" fmla="*/ 8 w 16"/>
              <a:gd name="T15" fmla="*/ 8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6">
                <a:moveTo>
                  <a:pt x="8" y="8"/>
                </a:moveTo>
                <a:cubicBezTo>
                  <a:pt x="3" y="8"/>
                  <a:pt x="0" y="4"/>
                  <a:pt x="0" y="0"/>
                </a:cubicBezTo>
                <a:cubicBezTo>
                  <a:pt x="0" y="0"/>
                  <a:pt x="0" y="1"/>
                  <a:pt x="0" y="1"/>
                </a:cubicBezTo>
                <a:cubicBezTo>
                  <a:pt x="0" y="38"/>
                  <a:pt x="0" y="38"/>
                  <a:pt x="0" y="38"/>
                </a:cubicBezTo>
                <a:cubicBezTo>
                  <a:pt x="0" y="42"/>
                  <a:pt x="3" y="46"/>
                  <a:pt x="8" y="46"/>
                </a:cubicBezTo>
                <a:cubicBezTo>
                  <a:pt x="12" y="46"/>
                  <a:pt x="16" y="42"/>
                  <a:pt x="16" y="38"/>
                </a:cubicBezTo>
                <a:cubicBezTo>
                  <a:pt x="16" y="1"/>
                  <a:pt x="16" y="1"/>
                  <a:pt x="16" y="1"/>
                </a:cubicBezTo>
                <a:cubicBezTo>
                  <a:pt x="15" y="5"/>
                  <a:pt x="12" y="8"/>
                  <a:pt x="8" y="8"/>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3" name="Freeform 56"/>
          <p:cNvSpPr>
            <a:spLocks/>
          </p:cNvSpPr>
          <p:nvPr/>
        </p:nvSpPr>
        <p:spPr bwMode="auto">
          <a:xfrm>
            <a:off x="3668285" y="3507878"/>
            <a:ext cx="112713" cy="323850"/>
          </a:xfrm>
          <a:custGeom>
            <a:avLst/>
            <a:gdLst>
              <a:gd name="T0" fmla="*/ 8 w 16"/>
              <a:gd name="T1" fmla="*/ 8 h 46"/>
              <a:gd name="T2" fmla="*/ 0 w 16"/>
              <a:gd name="T3" fmla="*/ 0 h 46"/>
              <a:gd name="T4" fmla="*/ 0 w 16"/>
              <a:gd name="T5" fmla="*/ 1 h 46"/>
              <a:gd name="T6" fmla="*/ 0 w 16"/>
              <a:gd name="T7" fmla="*/ 38 h 46"/>
              <a:gd name="T8" fmla="*/ 8 w 16"/>
              <a:gd name="T9" fmla="*/ 46 h 46"/>
              <a:gd name="T10" fmla="*/ 16 w 16"/>
              <a:gd name="T11" fmla="*/ 38 h 46"/>
              <a:gd name="T12" fmla="*/ 16 w 16"/>
              <a:gd name="T13" fmla="*/ 1 h 46"/>
              <a:gd name="T14" fmla="*/ 8 w 16"/>
              <a:gd name="T15" fmla="*/ 8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6">
                <a:moveTo>
                  <a:pt x="8" y="8"/>
                </a:moveTo>
                <a:cubicBezTo>
                  <a:pt x="4" y="8"/>
                  <a:pt x="1" y="4"/>
                  <a:pt x="0" y="0"/>
                </a:cubicBezTo>
                <a:cubicBezTo>
                  <a:pt x="0" y="0"/>
                  <a:pt x="0" y="0"/>
                  <a:pt x="0" y="1"/>
                </a:cubicBezTo>
                <a:cubicBezTo>
                  <a:pt x="0" y="38"/>
                  <a:pt x="0" y="38"/>
                  <a:pt x="0" y="38"/>
                </a:cubicBezTo>
                <a:cubicBezTo>
                  <a:pt x="0" y="42"/>
                  <a:pt x="4" y="46"/>
                  <a:pt x="8" y="46"/>
                </a:cubicBezTo>
                <a:cubicBezTo>
                  <a:pt x="13" y="46"/>
                  <a:pt x="16" y="42"/>
                  <a:pt x="16" y="38"/>
                </a:cubicBezTo>
                <a:cubicBezTo>
                  <a:pt x="16" y="1"/>
                  <a:pt x="16" y="1"/>
                  <a:pt x="16" y="1"/>
                </a:cubicBezTo>
                <a:cubicBezTo>
                  <a:pt x="15" y="5"/>
                  <a:pt x="12" y="8"/>
                  <a:pt x="8" y="8"/>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75" name="Group 74"/>
          <p:cNvGrpSpPr/>
          <p:nvPr/>
        </p:nvGrpSpPr>
        <p:grpSpPr>
          <a:xfrm>
            <a:off x="3661935" y="3866652"/>
            <a:ext cx="127000" cy="444500"/>
            <a:chOff x="3989388" y="3859213"/>
            <a:chExt cx="127000" cy="444500"/>
          </a:xfrm>
        </p:grpSpPr>
        <p:sp>
          <p:nvSpPr>
            <p:cNvPr id="55" name="Line 68"/>
            <p:cNvSpPr>
              <a:spLocks noChangeShapeType="1"/>
            </p:cNvSpPr>
            <p:nvPr/>
          </p:nvSpPr>
          <p:spPr bwMode="auto">
            <a:xfrm flipV="1">
              <a:off x="4052888" y="3951288"/>
              <a:ext cx="0" cy="352425"/>
            </a:xfrm>
            <a:prstGeom prst="line">
              <a:avLst/>
            </a:prstGeom>
            <a:noFill/>
            <a:ln w="63500" cap="flat">
              <a:solidFill>
                <a:schemeClr val="tx2">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69"/>
            <p:cNvSpPr>
              <a:spLocks/>
            </p:cNvSpPr>
            <p:nvPr/>
          </p:nvSpPr>
          <p:spPr bwMode="auto">
            <a:xfrm>
              <a:off x="3989388" y="3859213"/>
              <a:ext cx="127000" cy="112713"/>
            </a:xfrm>
            <a:custGeom>
              <a:avLst/>
              <a:gdLst>
                <a:gd name="T0" fmla="*/ 80 w 80"/>
                <a:gd name="T1" fmla="*/ 71 h 71"/>
                <a:gd name="T2" fmla="*/ 40 w 80"/>
                <a:gd name="T3" fmla="*/ 0 h 71"/>
                <a:gd name="T4" fmla="*/ 0 w 80"/>
                <a:gd name="T5" fmla="*/ 71 h 71"/>
                <a:gd name="T6" fmla="*/ 80 w 80"/>
                <a:gd name="T7" fmla="*/ 71 h 71"/>
              </a:gdLst>
              <a:ahLst/>
              <a:cxnLst>
                <a:cxn ang="0">
                  <a:pos x="T0" y="T1"/>
                </a:cxn>
                <a:cxn ang="0">
                  <a:pos x="T2" y="T3"/>
                </a:cxn>
                <a:cxn ang="0">
                  <a:pos x="T4" y="T5"/>
                </a:cxn>
                <a:cxn ang="0">
                  <a:pos x="T6" y="T7"/>
                </a:cxn>
              </a:cxnLst>
              <a:rect l="0" t="0" r="r" b="b"/>
              <a:pathLst>
                <a:path w="80" h="71">
                  <a:moveTo>
                    <a:pt x="80" y="71"/>
                  </a:moveTo>
                  <a:lnTo>
                    <a:pt x="40" y="0"/>
                  </a:lnTo>
                  <a:lnTo>
                    <a:pt x="0" y="71"/>
                  </a:lnTo>
                  <a:lnTo>
                    <a:pt x="80" y="71"/>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4" name="Group 73"/>
          <p:cNvGrpSpPr/>
          <p:nvPr/>
        </p:nvGrpSpPr>
        <p:grpSpPr>
          <a:xfrm>
            <a:off x="2288287" y="3866652"/>
            <a:ext cx="134938" cy="444500"/>
            <a:chOff x="2649538" y="3859213"/>
            <a:chExt cx="134938" cy="444500"/>
          </a:xfrm>
        </p:grpSpPr>
        <p:sp>
          <p:nvSpPr>
            <p:cNvPr id="57" name="Line 70"/>
            <p:cNvSpPr>
              <a:spLocks noChangeShapeType="1"/>
            </p:cNvSpPr>
            <p:nvPr/>
          </p:nvSpPr>
          <p:spPr bwMode="auto">
            <a:xfrm flipV="1">
              <a:off x="2717007" y="3951288"/>
              <a:ext cx="0" cy="352425"/>
            </a:xfrm>
            <a:prstGeom prst="line">
              <a:avLst/>
            </a:prstGeom>
            <a:noFill/>
            <a:ln w="63500" cap="flat">
              <a:solidFill>
                <a:schemeClr val="tx2">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71"/>
            <p:cNvSpPr>
              <a:spLocks/>
            </p:cNvSpPr>
            <p:nvPr/>
          </p:nvSpPr>
          <p:spPr bwMode="auto">
            <a:xfrm>
              <a:off x="2649538" y="3859213"/>
              <a:ext cx="134938" cy="112713"/>
            </a:xfrm>
            <a:custGeom>
              <a:avLst/>
              <a:gdLst>
                <a:gd name="T0" fmla="*/ 85 w 85"/>
                <a:gd name="T1" fmla="*/ 71 h 71"/>
                <a:gd name="T2" fmla="*/ 45 w 85"/>
                <a:gd name="T3" fmla="*/ 0 h 71"/>
                <a:gd name="T4" fmla="*/ 0 w 85"/>
                <a:gd name="T5" fmla="*/ 71 h 71"/>
                <a:gd name="T6" fmla="*/ 85 w 85"/>
                <a:gd name="T7" fmla="*/ 71 h 71"/>
              </a:gdLst>
              <a:ahLst/>
              <a:cxnLst>
                <a:cxn ang="0">
                  <a:pos x="T0" y="T1"/>
                </a:cxn>
                <a:cxn ang="0">
                  <a:pos x="T2" y="T3"/>
                </a:cxn>
                <a:cxn ang="0">
                  <a:pos x="T4" y="T5"/>
                </a:cxn>
                <a:cxn ang="0">
                  <a:pos x="T6" y="T7"/>
                </a:cxn>
              </a:cxnLst>
              <a:rect l="0" t="0" r="r" b="b"/>
              <a:pathLst>
                <a:path w="85" h="71">
                  <a:moveTo>
                    <a:pt x="85" y="71"/>
                  </a:moveTo>
                  <a:lnTo>
                    <a:pt x="45" y="0"/>
                  </a:lnTo>
                  <a:lnTo>
                    <a:pt x="0" y="71"/>
                  </a:lnTo>
                  <a:lnTo>
                    <a:pt x="85" y="71"/>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9" name="Freeform 72"/>
          <p:cNvSpPr>
            <a:spLocks/>
          </p:cNvSpPr>
          <p:nvPr/>
        </p:nvSpPr>
        <p:spPr bwMode="auto">
          <a:xfrm>
            <a:off x="2665366" y="3739652"/>
            <a:ext cx="881063" cy="571500"/>
          </a:xfrm>
          <a:custGeom>
            <a:avLst/>
            <a:gdLst>
              <a:gd name="T0" fmla="*/ 125 w 125"/>
              <a:gd name="T1" fmla="*/ 81 h 81"/>
              <a:gd name="T2" fmla="*/ 125 w 125"/>
              <a:gd name="T3" fmla="*/ 45 h 81"/>
              <a:gd name="T4" fmla="*/ 117 w 125"/>
              <a:gd name="T5" fmla="*/ 34 h 81"/>
              <a:gd name="T6" fmla="*/ 0 w 125"/>
              <a:gd name="T7" fmla="*/ 0 h 81"/>
            </a:gdLst>
            <a:ahLst/>
            <a:cxnLst>
              <a:cxn ang="0">
                <a:pos x="T0" y="T1"/>
              </a:cxn>
              <a:cxn ang="0">
                <a:pos x="T2" y="T3"/>
              </a:cxn>
              <a:cxn ang="0">
                <a:pos x="T4" y="T5"/>
              </a:cxn>
              <a:cxn ang="0">
                <a:pos x="T6" y="T7"/>
              </a:cxn>
            </a:cxnLst>
            <a:rect l="0" t="0" r="r" b="b"/>
            <a:pathLst>
              <a:path w="125" h="81">
                <a:moveTo>
                  <a:pt x="125" y="81"/>
                </a:moveTo>
                <a:cubicBezTo>
                  <a:pt x="125" y="45"/>
                  <a:pt x="125" y="45"/>
                  <a:pt x="125" y="45"/>
                </a:cubicBezTo>
                <a:cubicBezTo>
                  <a:pt x="125" y="40"/>
                  <a:pt x="122" y="36"/>
                  <a:pt x="117" y="34"/>
                </a:cubicBezTo>
                <a:cubicBezTo>
                  <a:pt x="0" y="0"/>
                  <a:pt x="0" y="0"/>
                  <a:pt x="0" y="0"/>
                </a:cubicBezTo>
              </a:path>
            </a:pathLst>
          </a:custGeom>
          <a:noFill/>
          <a:ln w="63500" cap="flat">
            <a:solidFill>
              <a:schemeClr val="tx2">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73"/>
          <p:cNvSpPr>
            <a:spLocks/>
          </p:cNvSpPr>
          <p:nvPr/>
        </p:nvSpPr>
        <p:spPr bwMode="auto">
          <a:xfrm>
            <a:off x="2581229" y="3682502"/>
            <a:ext cx="127000" cy="127000"/>
          </a:xfrm>
          <a:custGeom>
            <a:avLst/>
            <a:gdLst>
              <a:gd name="T0" fmla="*/ 80 w 80"/>
              <a:gd name="T1" fmla="*/ 0 h 80"/>
              <a:gd name="T2" fmla="*/ 0 w 80"/>
              <a:gd name="T3" fmla="*/ 18 h 80"/>
              <a:gd name="T4" fmla="*/ 53 w 80"/>
              <a:gd name="T5" fmla="*/ 80 h 80"/>
              <a:gd name="T6" fmla="*/ 80 w 80"/>
              <a:gd name="T7" fmla="*/ 0 h 80"/>
            </a:gdLst>
            <a:ahLst/>
            <a:cxnLst>
              <a:cxn ang="0">
                <a:pos x="T0" y="T1"/>
              </a:cxn>
              <a:cxn ang="0">
                <a:pos x="T2" y="T3"/>
              </a:cxn>
              <a:cxn ang="0">
                <a:pos x="T4" y="T5"/>
              </a:cxn>
              <a:cxn ang="0">
                <a:pos x="T6" y="T7"/>
              </a:cxn>
            </a:cxnLst>
            <a:rect l="0" t="0" r="r" b="b"/>
            <a:pathLst>
              <a:path w="80" h="80">
                <a:moveTo>
                  <a:pt x="80" y="0"/>
                </a:moveTo>
                <a:lnTo>
                  <a:pt x="0" y="18"/>
                </a:lnTo>
                <a:lnTo>
                  <a:pt x="53" y="80"/>
                </a:lnTo>
                <a:lnTo>
                  <a:pt x="80"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6" name="TextBox 115"/>
          <p:cNvSpPr txBox="1"/>
          <p:nvPr/>
        </p:nvSpPr>
        <p:spPr>
          <a:xfrm>
            <a:off x="1411199" y="4850485"/>
            <a:ext cx="3559117" cy="1060693"/>
          </a:xfrm>
          <a:prstGeom prst="rect">
            <a:avLst/>
          </a:prstGeom>
          <a:noFill/>
        </p:spPr>
        <p:txBody>
          <a:bodyPr wrap="square" lIns="144000" tIns="72000" rIns="108000" rtlCol="0" anchor="t">
            <a:noAutofit/>
          </a:bodyPr>
          <a:lstStyle/>
          <a:p>
            <a:pPr>
              <a:spcAft>
                <a:spcPts val="600"/>
              </a:spcAft>
            </a:pPr>
            <a:r>
              <a:rPr lang="en-GB" sz="1200" dirty="0">
                <a:solidFill>
                  <a:schemeClr val="bg1"/>
                </a:solidFill>
              </a:rPr>
              <a:t>Current ERAs available for the treatment of PAH:</a:t>
            </a:r>
          </a:p>
          <a:p>
            <a:pPr marL="806450">
              <a:spcAft>
                <a:spcPts val="200"/>
              </a:spcAft>
            </a:pPr>
            <a:r>
              <a:rPr lang="en-GB" sz="1100" dirty="0">
                <a:solidFill>
                  <a:schemeClr val="bg1"/>
                </a:solidFill>
              </a:rPr>
              <a:t>Bosentan (Tracleer</a:t>
            </a:r>
            <a:r>
              <a:rPr lang="en-GB" sz="1100" baseline="30000" dirty="0">
                <a:solidFill>
                  <a:schemeClr val="bg1"/>
                </a:solidFill>
              </a:rPr>
              <a:t>®</a:t>
            </a:r>
            <a:r>
              <a:rPr lang="en-GB" sz="1100" dirty="0">
                <a:solidFill>
                  <a:schemeClr val="bg1"/>
                </a:solidFill>
              </a:rPr>
              <a:t>/generic)</a:t>
            </a:r>
          </a:p>
          <a:p>
            <a:pPr marL="806450">
              <a:spcAft>
                <a:spcPts val="200"/>
              </a:spcAft>
            </a:pPr>
            <a:r>
              <a:rPr lang="en-GB" sz="1100" dirty="0">
                <a:solidFill>
                  <a:schemeClr val="bg1"/>
                </a:solidFill>
              </a:rPr>
              <a:t>Ambrisentan (Letairis</a:t>
            </a:r>
            <a:r>
              <a:rPr lang="en-GB" sz="1100" baseline="30000" dirty="0">
                <a:solidFill>
                  <a:schemeClr val="bg1"/>
                </a:solidFill>
              </a:rPr>
              <a:t>®</a:t>
            </a:r>
            <a:r>
              <a:rPr lang="en-GB" sz="1100" dirty="0">
                <a:solidFill>
                  <a:schemeClr val="bg1"/>
                </a:solidFill>
              </a:rPr>
              <a:t>)</a:t>
            </a:r>
          </a:p>
          <a:p>
            <a:pPr marL="806450">
              <a:spcAft>
                <a:spcPts val="200"/>
              </a:spcAft>
            </a:pPr>
            <a:r>
              <a:rPr lang="en-GB" sz="1100" dirty="0">
                <a:solidFill>
                  <a:schemeClr val="bg1"/>
                </a:solidFill>
              </a:rPr>
              <a:t>Macitentan (Opsumit</a:t>
            </a:r>
            <a:r>
              <a:rPr lang="en-GB" sz="1100" baseline="30000" dirty="0">
                <a:solidFill>
                  <a:schemeClr val="bg1"/>
                </a:solidFill>
              </a:rPr>
              <a:t>®</a:t>
            </a:r>
            <a:r>
              <a:rPr lang="en-GB" sz="1100" dirty="0">
                <a:solidFill>
                  <a:schemeClr val="bg1"/>
                </a:solidFill>
              </a:rPr>
              <a:t>)</a:t>
            </a:r>
            <a:endParaRPr lang="en-GB" sz="1100" baseline="30000" dirty="0">
              <a:solidFill>
                <a:schemeClr val="bg1"/>
              </a:solidFill>
            </a:endParaRPr>
          </a:p>
        </p:txBody>
      </p:sp>
      <p:sp>
        <p:nvSpPr>
          <p:cNvPr id="167" name="TextBox 166"/>
          <p:cNvSpPr txBox="1"/>
          <p:nvPr/>
        </p:nvSpPr>
        <p:spPr>
          <a:xfrm>
            <a:off x="7765601" y="3345543"/>
            <a:ext cx="1812135" cy="993405"/>
          </a:xfrm>
          <a:prstGeom prst="rect">
            <a:avLst/>
          </a:prstGeom>
          <a:noFill/>
        </p:spPr>
        <p:txBody>
          <a:bodyPr wrap="square" rtlCol="0" anchor="t">
            <a:noAutofit/>
          </a:bodyPr>
          <a:lstStyle/>
          <a:p>
            <a:pPr>
              <a:spcAft>
                <a:spcPts val="1200"/>
              </a:spcAft>
            </a:pPr>
            <a:r>
              <a:rPr lang="en-GB" sz="1400" dirty="0">
                <a:solidFill>
                  <a:schemeClr val="bg1"/>
                </a:solidFill>
              </a:rPr>
              <a:t>Bosentan remains a widely used ERA</a:t>
            </a:r>
            <a:r>
              <a:rPr lang="en-GB" sz="1400" baseline="30000" dirty="0">
                <a:solidFill>
                  <a:schemeClr val="bg1"/>
                </a:solidFill>
              </a:rPr>
              <a:t>2</a:t>
            </a:r>
          </a:p>
        </p:txBody>
      </p:sp>
      <p:sp>
        <p:nvSpPr>
          <p:cNvPr id="169" name="TextBox 168"/>
          <p:cNvSpPr txBox="1"/>
          <p:nvPr/>
        </p:nvSpPr>
        <p:spPr>
          <a:xfrm>
            <a:off x="7198406" y="5172360"/>
            <a:ext cx="3480452" cy="412109"/>
          </a:xfrm>
          <a:prstGeom prst="rect">
            <a:avLst/>
          </a:prstGeom>
          <a:noFill/>
        </p:spPr>
        <p:txBody>
          <a:bodyPr wrap="square" rtlCol="0" anchor="ctr">
            <a:noAutofit/>
          </a:bodyPr>
          <a:lstStyle/>
          <a:p>
            <a:r>
              <a:rPr lang="en-GB" sz="1000" dirty="0">
                <a:solidFill>
                  <a:schemeClr val="bg1"/>
                </a:solidFill>
              </a:rPr>
              <a:t>ERA patient share in the United Kingdom, March 2018</a:t>
            </a:r>
            <a:r>
              <a:rPr lang="en-GB" sz="1000" baseline="30000" dirty="0">
                <a:solidFill>
                  <a:schemeClr val="bg1"/>
                </a:solidFill>
              </a:rPr>
              <a:t>2</a:t>
            </a:r>
          </a:p>
          <a:p>
            <a:r>
              <a:rPr lang="en-GB" sz="1000" dirty="0">
                <a:solidFill>
                  <a:schemeClr val="bg1"/>
                </a:solidFill>
              </a:rPr>
              <a:t>†Includes market share of Tracleer (3%), Stayveer (8%) and generic bosentan (18%)</a:t>
            </a:r>
          </a:p>
        </p:txBody>
      </p:sp>
      <p:sp>
        <p:nvSpPr>
          <p:cNvPr id="13" name="Rectangle 8"/>
          <p:cNvSpPr>
            <a:spLocks noChangeArrowheads="1"/>
          </p:cNvSpPr>
          <p:nvPr/>
        </p:nvSpPr>
        <p:spPr bwMode="auto">
          <a:xfrm>
            <a:off x="5698984" y="2457806"/>
            <a:ext cx="1659474" cy="276999"/>
          </a:xfrm>
          <a:prstGeom prst="rect">
            <a:avLst/>
          </a:prstGeom>
          <a:solidFill>
            <a:srgbClr val="00B0F0"/>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kumimoji="0" lang="en-US" altLang="en-US" sz="1200" b="1" i="0" u="none" strike="noStrike" cap="none" normalizeH="0" baseline="0" dirty="0">
                <a:ln>
                  <a:noFill/>
                </a:ln>
                <a:solidFill>
                  <a:schemeClr val="bg1"/>
                </a:solidFill>
                <a:effectLst/>
                <a:latin typeface="+mn-lt"/>
              </a:rPr>
              <a:t>  BOSENTAN</a:t>
            </a:r>
            <a:r>
              <a:rPr lang="en-US" altLang="en-US" sz="1200" b="1" baseline="30000" dirty="0">
                <a:solidFill>
                  <a:schemeClr val="bg1"/>
                </a:solidFill>
              </a:rPr>
              <a:t>†</a:t>
            </a:r>
            <a:r>
              <a:rPr kumimoji="0" lang="en-US" altLang="en-US" sz="1200" b="1" i="0" u="none" strike="noStrike" cap="none" normalizeH="0" baseline="0" dirty="0">
                <a:ln>
                  <a:noFill/>
                </a:ln>
                <a:solidFill>
                  <a:schemeClr val="bg1"/>
                </a:solidFill>
                <a:effectLst/>
                <a:latin typeface="+mn-lt"/>
              </a:rPr>
              <a:t>, </a:t>
            </a:r>
            <a:r>
              <a:rPr kumimoji="0" lang="en-US" altLang="en-US" sz="1800" b="1" i="0" u="none" strike="noStrike" cap="none" normalizeH="0" baseline="0" dirty="0">
                <a:ln>
                  <a:noFill/>
                </a:ln>
                <a:solidFill>
                  <a:schemeClr val="bg1"/>
                </a:solidFill>
                <a:effectLst/>
                <a:latin typeface="+mn-lt"/>
              </a:rPr>
              <a:t>29%</a:t>
            </a:r>
            <a:endParaRPr kumimoji="0" lang="en-US" altLang="en-US" sz="4800" b="0" i="0" u="none" strike="noStrike" cap="none" normalizeH="0" baseline="0" dirty="0">
              <a:ln>
                <a:noFill/>
              </a:ln>
              <a:solidFill>
                <a:schemeClr val="bg1"/>
              </a:solidFill>
              <a:effectLst/>
              <a:latin typeface="+mn-lt"/>
            </a:endParaRPr>
          </a:p>
        </p:txBody>
      </p:sp>
      <p:sp>
        <p:nvSpPr>
          <p:cNvPr id="17" name="Rectangle 12"/>
          <p:cNvSpPr>
            <a:spLocks noChangeArrowheads="1"/>
          </p:cNvSpPr>
          <p:nvPr/>
        </p:nvSpPr>
        <p:spPr bwMode="auto">
          <a:xfrm>
            <a:off x="10296213" y="3428189"/>
            <a:ext cx="1638925" cy="276999"/>
          </a:xfrm>
          <a:prstGeom prst="rect">
            <a:avLst/>
          </a:prstGeom>
          <a:solidFill>
            <a:srgbClr val="7030A0"/>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mn-lt"/>
              </a:rPr>
              <a:t> MACITENTAN, </a:t>
            </a:r>
            <a:r>
              <a:rPr lang="en-US" altLang="en-US" sz="1800" b="1" dirty="0">
                <a:solidFill>
                  <a:schemeClr val="bg1"/>
                </a:solidFill>
                <a:latin typeface="+mn-lt"/>
              </a:rPr>
              <a:t>43</a:t>
            </a:r>
            <a:r>
              <a:rPr kumimoji="0" lang="en-US" altLang="en-US" sz="1800" b="1" i="0" u="none" strike="noStrike" cap="none" normalizeH="0" baseline="0" dirty="0">
                <a:ln>
                  <a:noFill/>
                </a:ln>
                <a:solidFill>
                  <a:schemeClr val="bg1"/>
                </a:solidFill>
                <a:effectLst/>
                <a:latin typeface="+mn-lt"/>
              </a:rPr>
              <a:t>%</a:t>
            </a:r>
            <a:endParaRPr kumimoji="0" lang="en-US" altLang="en-US" sz="4800" b="0" i="0" u="none" strike="noStrike" cap="none" normalizeH="0" baseline="0" dirty="0">
              <a:ln>
                <a:noFill/>
              </a:ln>
              <a:solidFill>
                <a:schemeClr val="bg1"/>
              </a:solidFill>
              <a:effectLst/>
              <a:latin typeface="+mn-lt"/>
            </a:endParaRPr>
          </a:p>
        </p:txBody>
      </p:sp>
      <p:sp>
        <p:nvSpPr>
          <p:cNvPr id="21" name="Rectangle 16"/>
          <p:cNvSpPr>
            <a:spLocks noChangeArrowheads="1"/>
          </p:cNvSpPr>
          <p:nvPr/>
        </p:nvSpPr>
        <p:spPr bwMode="auto">
          <a:xfrm>
            <a:off x="5524792" y="4385589"/>
            <a:ext cx="1845931" cy="276999"/>
          </a:xfrm>
          <a:prstGeom prst="rect">
            <a:avLst/>
          </a:prstGeom>
          <a:solidFill>
            <a:srgbClr val="FF3300"/>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mn-lt"/>
              </a:rPr>
              <a:t>  AMBRISENTAN, </a:t>
            </a:r>
            <a:r>
              <a:rPr lang="en-US" altLang="en-US" sz="1800" b="1" dirty="0">
                <a:solidFill>
                  <a:schemeClr val="bg1"/>
                </a:solidFill>
                <a:latin typeface="+mn-lt"/>
              </a:rPr>
              <a:t>29</a:t>
            </a:r>
            <a:r>
              <a:rPr kumimoji="0" lang="en-US" altLang="en-US" sz="1800" b="1" i="0" u="none" strike="noStrike" cap="none" normalizeH="0" baseline="0" dirty="0">
                <a:ln>
                  <a:noFill/>
                </a:ln>
                <a:solidFill>
                  <a:schemeClr val="bg1"/>
                </a:solidFill>
                <a:effectLst/>
                <a:latin typeface="+mn-lt"/>
              </a:rPr>
              <a:t>%</a:t>
            </a:r>
            <a:endParaRPr kumimoji="0" lang="en-US" altLang="en-US" sz="4800" b="0" i="0" u="none" strike="noStrike" cap="none" normalizeH="0" baseline="0" dirty="0">
              <a:ln>
                <a:noFill/>
              </a:ln>
              <a:solidFill>
                <a:schemeClr val="bg1"/>
              </a:solidFill>
              <a:effectLst/>
              <a:latin typeface="+mn-lt"/>
            </a:endParaRPr>
          </a:p>
        </p:txBody>
      </p:sp>
      <p:graphicFrame>
        <p:nvGraphicFramePr>
          <p:cNvPr id="65" name="Chart 64">
            <a:extLst>
              <a:ext uri="{FF2B5EF4-FFF2-40B4-BE49-F238E27FC236}">
                <a16:creationId xmlns:a16="http://schemas.microsoft.com/office/drawing/2014/main" id="{4F27BE32-6DA1-4544-9F92-03488FB6CCEA}"/>
              </a:ext>
            </a:extLst>
          </p:cNvPr>
          <p:cNvGraphicFramePr/>
          <p:nvPr>
            <p:extLst>
              <p:ext uri="{D42A27DB-BD31-4B8C-83A1-F6EECF244321}">
                <p14:modId xmlns:p14="http://schemas.microsoft.com/office/powerpoint/2010/main" val="3904272587"/>
              </p:ext>
            </p:extLst>
          </p:nvPr>
        </p:nvGraphicFramePr>
        <p:xfrm>
          <a:off x="6315127" y="1851598"/>
          <a:ext cx="4753519" cy="3169013"/>
        </p:xfrm>
        <a:graphic>
          <a:graphicData uri="http://schemas.openxmlformats.org/drawingml/2006/chart">
            <c:chart xmlns:c="http://schemas.openxmlformats.org/drawingml/2006/chart" xmlns:r="http://schemas.openxmlformats.org/officeDocument/2006/relationships" r:id="rId4"/>
          </a:graphicData>
        </a:graphic>
      </p:graphicFrame>
      <p:sp>
        <p:nvSpPr>
          <p:cNvPr id="62" name="TextBox 61"/>
          <p:cNvSpPr txBox="1"/>
          <p:nvPr/>
        </p:nvSpPr>
        <p:spPr>
          <a:xfrm>
            <a:off x="1948940" y="6141674"/>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ERA, endothelin receptor antagonist; ET-1, endothelin-1; ET</a:t>
            </a:r>
            <a:r>
              <a:rPr lang="en-GB" b="0" baseline="-25000" dirty="0"/>
              <a:t>A/B</a:t>
            </a:r>
            <a:r>
              <a:rPr lang="en-GB" b="0" dirty="0"/>
              <a:t>, endothelin receptor A/B.</a:t>
            </a:r>
          </a:p>
        </p:txBody>
      </p:sp>
      <p:sp>
        <p:nvSpPr>
          <p:cNvPr id="63" name="TextBox 62"/>
          <p:cNvSpPr txBox="1"/>
          <p:nvPr/>
        </p:nvSpPr>
        <p:spPr>
          <a:xfrm>
            <a:off x="738580" y="4550398"/>
            <a:ext cx="5086829" cy="328940"/>
          </a:xfrm>
          <a:prstGeom prst="rect">
            <a:avLst/>
          </a:prstGeom>
          <a:noFill/>
        </p:spPr>
        <p:txBody>
          <a:bodyPr wrap="square" lIns="144000" tIns="72000" rIns="108000" rtlCol="0" anchor="t">
            <a:noAutofit/>
          </a:bodyPr>
          <a:lstStyle/>
          <a:p>
            <a:pPr>
              <a:spcAft>
                <a:spcPts val="600"/>
              </a:spcAft>
            </a:pPr>
            <a:r>
              <a:rPr lang="en-GB" sz="1200" b="1" dirty="0">
                <a:solidFill>
                  <a:schemeClr val="bg1"/>
                </a:solidFill>
              </a:rPr>
              <a:t>ERAs prevent the interaction of endothelin-1 with its receptors</a:t>
            </a:r>
            <a:endParaRPr lang="en-GB" sz="1100" b="1" baseline="30000" dirty="0">
              <a:solidFill>
                <a:schemeClr val="bg1"/>
              </a:solidFill>
            </a:endParaRPr>
          </a:p>
        </p:txBody>
      </p:sp>
      <p:sp>
        <p:nvSpPr>
          <p:cNvPr id="67" name="Rectangle 66">
            <a:extLst>
              <a:ext uri="{FF2B5EF4-FFF2-40B4-BE49-F238E27FC236}">
                <a16:creationId xmlns:a16="http://schemas.microsoft.com/office/drawing/2014/main" id="{7E3C924F-B67F-B546-B953-FD414EC42D36}"/>
              </a:ext>
            </a:extLst>
          </p:cNvPr>
          <p:cNvSpPr/>
          <p:nvPr/>
        </p:nvSpPr>
        <p:spPr>
          <a:xfrm>
            <a:off x="3874737" y="4123698"/>
            <a:ext cx="108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 name="Rectangle 67">
            <a:extLst>
              <a:ext uri="{FF2B5EF4-FFF2-40B4-BE49-F238E27FC236}">
                <a16:creationId xmlns:a16="http://schemas.microsoft.com/office/drawing/2014/main" id="{00DC6A71-CD23-CF43-A89C-07407CB9F3BF}"/>
              </a:ext>
            </a:extLst>
          </p:cNvPr>
          <p:cNvSpPr/>
          <p:nvPr/>
        </p:nvSpPr>
        <p:spPr>
          <a:xfrm>
            <a:off x="2054011" y="4123698"/>
            <a:ext cx="108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9" name="Oval 22">
            <a:extLst>
              <a:ext uri="{FF2B5EF4-FFF2-40B4-BE49-F238E27FC236}">
                <a16:creationId xmlns:a16="http://schemas.microsoft.com/office/drawing/2014/main" id="{53B882E0-BEFC-524B-A499-E77471E8E925}"/>
              </a:ext>
            </a:extLst>
          </p:cNvPr>
          <p:cNvSpPr>
            <a:spLocks noChangeArrowheads="1"/>
          </p:cNvSpPr>
          <p:nvPr/>
        </p:nvSpPr>
        <p:spPr bwMode="auto">
          <a:xfrm>
            <a:off x="3228291" y="4015698"/>
            <a:ext cx="234000" cy="234000"/>
          </a:xfrm>
          <a:prstGeom prst="ellipse">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tx1">
                  <a:lumMod val="85000"/>
                  <a:lumOff val="15000"/>
                </a:schemeClr>
              </a:solidFill>
            </a:endParaRPr>
          </a:p>
        </p:txBody>
      </p:sp>
      <p:sp>
        <p:nvSpPr>
          <p:cNvPr id="70" name="Rectangle 69">
            <a:extLst>
              <a:ext uri="{FF2B5EF4-FFF2-40B4-BE49-F238E27FC236}">
                <a16:creationId xmlns:a16="http://schemas.microsoft.com/office/drawing/2014/main" id="{30767673-744A-3348-BCE8-272F4F5E504A}"/>
              </a:ext>
            </a:extLst>
          </p:cNvPr>
          <p:cNvSpPr/>
          <p:nvPr/>
        </p:nvSpPr>
        <p:spPr>
          <a:xfrm>
            <a:off x="3291291" y="4123698"/>
            <a:ext cx="108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 name="TextBox 60">
            <a:extLst>
              <a:ext uri="{FF2B5EF4-FFF2-40B4-BE49-F238E27FC236}">
                <a16:creationId xmlns:a16="http://schemas.microsoft.com/office/drawing/2014/main" id="{A22C7EC3-0D21-4133-974D-0B32A73B3FDD}"/>
              </a:ext>
            </a:extLst>
          </p:cNvPr>
          <p:cNvSpPr txBox="1"/>
          <p:nvPr/>
        </p:nvSpPr>
        <p:spPr>
          <a:xfrm>
            <a:off x="2428304" y="1259199"/>
            <a:ext cx="1952460" cy="461665"/>
          </a:xfrm>
          <a:prstGeom prst="rect">
            <a:avLst/>
          </a:prstGeom>
          <a:noFill/>
        </p:spPr>
        <p:txBody>
          <a:bodyPr wrap="square" rtlCol="0">
            <a:spAutoFit/>
          </a:bodyPr>
          <a:lstStyle/>
          <a:p>
            <a:pPr algn="ctr"/>
            <a:r>
              <a:rPr lang="en-GB" sz="1200" b="1" dirty="0">
                <a:solidFill>
                  <a:schemeClr val="bg2"/>
                </a:solidFill>
              </a:rPr>
              <a:t>ENDOTHELIAL PATHWAY</a:t>
            </a:r>
          </a:p>
        </p:txBody>
      </p:sp>
      <p:sp>
        <p:nvSpPr>
          <p:cNvPr id="79" name="Down Arrow 133">
            <a:extLst>
              <a:ext uri="{FF2B5EF4-FFF2-40B4-BE49-F238E27FC236}">
                <a16:creationId xmlns:a16="http://schemas.microsoft.com/office/drawing/2014/main" id="{1C84504C-CA48-4351-B27F-E0DE4888D06C}"/>
              </a:ext>
            </a:extLst>
          </p:cNvPr>
          <p:cNvSpPr/>
          <p:nvPr/>
        </p:nvSpPr>
        <p:spPr>
          <a:xfrm>
            <a:off x="2971330" y="2243904"/>
            <a:ext cx="145279" cy="268580"/>
          </a:xfrm>
          <a:prstGeom prst="downArrow">
            <a:avLst>
              <a:gd name="adj1" fmla="val 50000"/>
              <a:gd name="adj2" fmla="val 840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0" name="TextBox 79">
            <a:extLst>
              <a:ext uri="{FF2B5EF4-FFF2-40B4-BE49-F238E27FC236}">
                <a16:creationId xmlns:a16="http://schemas.microsoft.com/office/drawing/2014/main" id="{2DDF19AD-E225-43E1-A77A-8575DAB9A576}"/>
              </a:ext>
            </a:extLst>
          </p:cNvPr>
          <p:cNvSpPr txBox="1"/>
          <p:nvPr/>
        </p:nvSpPr>
        <p:spPr>
          <a:xfrm>
            <a:off x="2058868" y="2499136"/>
            <a:ext cx="1970202" cy="338554"/>
          </a:xfrm>
          <a:prstGeom prst="rect">
            <a:avLst/>
          </a:prstGeom>
          <a:noFill/>
        </p:spPr>
        <p:txBody>
          <a:bodyPr wrap="square" rtlCol="0">
            <a:spAutoFit/>
          </a:bodyPr>
          <a:lstStyle/>
          <a:p>
            <a:pPr algn="ctr"/>
            <a:r>
              <a:rPr lang="en-GB" sz="1600" b="1" dirty="0">
                <a:solidFill>
                  <a:schemeClr val="bg2"/>
                </a:solidFill>
              </a:rPr>
              <a:t>ET-1</a:t>
            </a:r>
          </a:p>
        </p:txBody>
      </p:sp>
      <p:sp>
        <p:nvSpPr>
          <p:cNvPr id="81" name="Rectangle 80">
            <a:extLst>
              <a:ext uri="{FF2B5EF4-FFF2-40B4-BE49-F238E27FC236}">
                <a16:creationId xmlns:a16="http://schemas.microsoft.com/office/drawing/2014/main" id="{112480B0-6300-478E-80BF-91B3714659A0}"/>
              </a:ext>
            </a:extLst>
          </p:cNvPr>
          <p:cNvSpPr/>
          <p:nvPr/>
        </p:nvSpPr>
        <p:spPr>
          <a:xfrm>
            <a:off x="2058868" y="2738007"/>
            <a:ext cx="1970202" cy="257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2"/>
                </a:solidFill>
              </a:rPr>
              <a:t>Vasoconstriction &amp; proliferation</a:t>
            </a:r>
          </a:p>
        </p:txBody>
      </p:sp>
      <p:sp>
        <p:nvSpPr>
          <p:cNvPr id="82" name="Rounded Rectangle 127">
            <a:extLst>
              <a:ext uri="{FF2B5EF4-FFF2-40B4-BE49-F238E27FC236}">
                <a16:creationId xmlns:a16="http://schemas.microsoft.com/office/drawing/2014/main" id="{F4067B30-03A1-4359-AE92-CF5B4A159E98}"/>
              </a:ext>
            </a:extLst>
          </p:cNvPr>
          <p:cNvSpPr/>
          <p:nvPr/>
        </p:nvSpPr>
        <p:spPr>
          <a:xfrm>
            <a:off x="2058868" y="2065180"/>
            <a:ext cx="1970202" cy="24575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Pre-proendothelin-1</a:t>
            </a:r>
          </a:p>
        </p:txBody>
      </p:sp>
      <p:sp>
        <p:nvSpPr>
          <p:cNvPr id="71" name="Freeform 89">
            <a:extLst>
              <a:ext uri="{FF2B5EF4-FFF2-40B4-BE49-F238E27FC236}">
                <a16:creationId xmlns:a16="http://schemas.microsoft.com/office/drawing/2014/main" id="{D4D978E5-070D-4797-8C59-A31D07B929F1}"/>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Current management </a:t>
            </a:r>
          </a:p>
        </p:txBody>
      </p:sp>
      <p:sp>
        <p:nvSpPr>
          <p:cNvPr id="76" name="TextBox 75">
            <a:extLst>
              <a:ext uri="{FF2B5EF4-FFF2-40B4-BE49-F238E27FC236}">
                <a16:creationId xmlns:a16="http://schemas.microsoft.com/office/drawing/2014/main" id="{0ECB6D42-EB49-4742-AE76-06E280F01C31}"/>
              </a:ext>
            </a:extLst>
          </p:cNvPr>
          <p:cNvSpPr txBox="1"/>
          <p:nvPr/>
        </p:nvSpPr>
        <p:spPr>
          <a:xfrm>
            <a:off x="10686757" y="2367421"/>
            <a:ext cx="1279383" cy="415498"/>
          </a:xfrm>
          <a:prstGeom prst="rect">
            <a:avLst/>
          </a:prstGeom>
          <a:noFill/>
        </p:spPr>
        <p:txBody>
          <a:bodyPr wrap="square" rtlCol="0">
            <a:spAutoFit/>
          </a:bodyPr>
          <a:lstStyle/>
          <a:p>
            <a:r>
              <a:rPr lang="en-GB" sz="1050" b="1" dirty="0">
                <a:solidFill>
                  <a:schemeClr val="bg1"/>
                </a:solidFill>
              </a:rPr>
              <a:t>ENDOTHELIAL</a:t>
            </a:r>
            <a:br>
              <a:rPr lang="en-GB" sz="1050" b="1" dirty="0">
                <a:solidFill>
                  <a:schemeClr val="bg1"/>
                </a:solidFill>
              </a:rPr>
            </a:br>
            <a:r>
              <a:rPr lang="en-GB" sz="1050" b="1" dirty="0">
                <a:solidFill>
                  <a:schemeClr val="bg1"/>
                </a:solidFill>
              </a:rPr>
              <a:t>LAYER</a:t>
            </a:r>
          </a:p>
        </p:txBody>
      </p:sp>
      <p:sp>
        <p:nvSpPr>
          <p:cNvPr id="78" name="TextBox 77">
            <a:extLst>
              <a:ext uri="{FF2B5EF4-FFF2-40B4-BE49-F238E27FC236}">
                <a16:creationId xmlns:a16="http://schemas.microsoft.com/office/drawing/2014/main" id="{9377E8C1-1A0F-4DE4-9B62-460BC077B537}"/>
              </a:ext>
            </a:extLst>
          </p:cNvPr>
          <p:cNvSpPr txBox="1"/>
          <p:nvPr/>
        </p:nvSpPr>
        <p:spPr>
          <a:xfrm>
            <a:off x="10849043" y="4344720"/>
            <a:ext cx="1283047" cy="577081"/>
          </a:xfrm>
          <a:prstGeom prst="rect">
            <a:avLst/>
          </a:prstGeom>
          <a:noFill/>
        </p:spPr>
        <p:txBody>
          <a:bodyPr wrap="square" rtlCol="0">
            <a:spAutoFit/>
          </a:bodyPr>
          <a:lstStyle/>
          <a:p>
            <a:r>
              <a:rPr lang="en-GB" sz="1050" b="1" dirty="0">
                <a:solidFill>
                  <a:schemeClr val="bg1"/>
                </a:solidFill>
              </a:rPr>
              <a:t>SMOOTH MUSCLE</a:t>
            </a:r>
            <a:br>
              <a:rPr lang="en-GB" sz="1050" b="1" dirty="0">
                <a:solidFill>
                  <a:schemeClr val="bg1"/>
                </a:solidFill>
              </a:rPr>
            </a:br>
            <a:r>
              <a:rPr lang="en-GB" sz="1050" b="1" dirty="0">
                <a:solidFill>
                  <a:schemeClr val="bg1"/>
                </a:solidFill>
              </a:rPr>
              <a:t>LAYER</a:t>
            </a:r>
          </a:p>
        </p:txBody>
      </p:sp>
    </p:spTree>
    <p:extLst>
      <p:ext uri="{BB962C8B-B14F-4D97-AF65-F5344CB8AC3E}">
        <p14:creationId xmlns:p14="http://schemas.microsoft.com/office/powerpoint/2010/main" val="372679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reeform 80">
            <a:extLst>
              <a:ext uri="{FF2B5EF4-FFF2-40B4-BE49-F238E27FC236}">
                <a16:creationId xmlns:a16="http://schemas.microsoft.com/office/drawing/2014/main" id="{91D9AF70-8B84-4829-987D-020D28E86525}"/>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t>Disease severity should be determined by a comprehensive risk assessment</a:t>
            </a:r>
            <a:r>
              <a:rPr lang="en-GB" sz="1000" dirty="0"/>
              <a:t>1</a:t>
            </a:r>
            <a:r>
              <a:rPr lang="en-GB" sz="1400" dirty="0"/>
              <a:t> </a:t>
            </a:r>
            <a:endParaRPr lang="en-GB" sz="1400" b="1" baseline="30000" dirty="0">
              <a:solidFill>
                <a:schemeClr val="bg1"/>
              </a:solidFill>
            </a:endParaRPr>
          </a:p>
        </p:txBody>
      </p:sp>
      <p:graphicFrame>
        <p:nvGraphicFramePr>
          <p:cNvPr id="141" name="Table 140"/>
          <p:cNvGraphicFramePr>
            <a:graphicFrameLocks noGrp="1"/>
          </p:cNvGraphicFramePr>
          <p:nvPr>
            <p:extLst>
              <p:ext uri="{D42A27DB-BD31-4B8C-83A1-F6EECF244321}">
                <p14:modId xmlns:p14="http://schemas.microsoft.com/office/powerpoint/2010/main" val="1866023400"/>
              </p:ext>
            </p:extLst>
          </p:nvPr>
        </p:nvGraphicFramePr>
        <p:xfrm>
          <a:off x="0" y="1106869"/>
          <a:ext cx="12084147" cy="5021445"/>
        </p:xfrm>
        <a:graphic>
          <a:graphicData uri="http://schemas.openxmlformats.org/drawingml/2006/table">
            <a:tbl>
              <a:tblPr firstRow="1" bandRow="1">
                <a:tableStyleId>{5C22544A-7EE6-4342-B048-85BDC9FD1C3A}</a:tableStyleId>
              </a:tblPr>
              <a:tblGrid>
                <a:gridCol w="3173256">
                  <a:extLst>
                    <a:ext uri="{9D8B030D-6E8A-4147-A177-3AD203B41FA5}">
                      <a16:colId xmlns:a16="http://schemas.microsoft.com/office/drawing/2014/main" val="20000"/>
                    </a:ext>
                  </a:extLst>
                </a:gridCol>
                <a:gridCol w="2970297">
                  <a:extLst>
                    <a:ext uri="{9D8B030D-6E8A-4147-A177-3AD203B41FA5}">
                      <a16:colId xmlns:a16="http://schemas.microsoft.com/office/drawing/2014/main" val="20001"/>
                    </a:ext>
                  </a:extLst>
                </a:gridCol>
                <a:gridCol w="2970297">
                  <a:extLst>
                    <a:ext uri="{9D8B030D-6E8A-4147-A177-3AD203B41FA5}">
                      <a16:colId xmlns:a16="http://schemas.microsoft.com/office/drawing/2014/main" val="20002"/>
                    </a:ext>
                  </a:extLst>
                </a:gridCol>
                <a:gridCol w="2970297">
                  <a:extLst>
                    <a:ext uri="{9D8B030D-6E8A-4147-A177-3AD203B41FA5}">
                      <a16:colId xmlns:a16="http://schemas.microsoft.com/office/drawing/2014/main" val="20003"/>
                    </a:ext>
                  </a:extLst>
                </a:gridCol>
              </a:tblGrid>
              <a:tr h="566401">
                <a:tc>
                  <a:txBody>
                    <a:bodyPr/>
                    <a:lstStyle/>
                    <a:p>
                      <a:pPr algn="l"/>
                      <a:r>
                        <a:rPr lang="en-GB" sz="1200" b="1" dirty="0">
                          <a:solidFill>
                            <a:srgbClr val="002060"/>
                          </a:solidFill>
                          <a:latin typeface="Arial" panose="020B0604020202020204" pitchFamily="34" charset="0"/>
                          <a:cs typeface="Arial" panose="020B0604020202020204" pitchFamily="34" charset="0"/>
                        </a:rPr>
                        <a:t>Determinants</a:t>
                      </a:r>
                      <a:r>
                        <a:rPr lang="en-GB" sz="1200" b="1" baseline="0" dirty="0">
                          <a:solidFill>
                            <a:srgbClr val="002060"/>
                          </a:solidFill>
                          <a:latin typeface="Arial" panose="020B0604020202020204" pitchFamily="34" charset="0"/>
                          <a:cs typeface="Arial" panose="020B0604020202020204" pitchFamily="34" charset="0"/>
                        </a:rPr>
                        <a:t> of prognosis </a:t>
                      </a:r>
                      <a:br>
                        <a:rPr lang="en-GB" sz="1200" b="1" baseline="0" dirty="0">
                          <a:solidFill>
                            <a:srgbClr val="002060"/>
                          </a:solidFill>
                          <a:latin typeface="Arial" panose="020B0604020202020204" pitchFamily="34" charset="0"/>
                          <a:cs typeface="Arial" panose="020B0604020202020204" pitchFamily="34" charset="0"/>
                        </a:rPr>
                      </a:br>
                      <a:r>
                        <a:rPr lang="en-GB" sz="1200" b="0" baseline="0" dirty="0">
                          <a:solidFill>
                            <a:srgbClr val="002060"/>
                          </a:solidFill>
                          <a:latin typeface="Arial" panose="020B0604020202020204" pitchFamily="34" charset="0"/>
                          <a:cs typeface="Arial" panose="020B0604020202020204" pitchFamily="34" charset="0"/>
                        </a:rPr>
                        <a:t>(estimated 1-year mortality)</a:t>
                      </a:r>
                      <a:endParaRPr lang="en-GB" sz="1200" b="0" dirty="0">
                        <a:solidFill>
                          <a:srgbClr val="002060"/>
                        </a:solidFill>
                        <a:latin typeface="Arial" panose="020B0604020202020204" pitchFamily="34" charset="0"/>
                        <a:cs typeface="Arial" panose="020B0604020202020204" pitchFamily="34" charset="0"/>
                      </a:endParaRPr>
                    </a:p>
                  </a:txBody>
                  <a:tcPr marL="468000" marT="36000" marB="360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LOW RISK </a:t>
                      </a:r>
                      <a:r>
                        <a:rPr lang="en-GB" sz="1600" b="1" dirty="0">
                          <a:solidFill>
                            <a:schemeClr val="bg1"/>
                          </a:solidFill>
                          <a:latin typeface="Arial" panose="020B0604020202020204" pitchFamily="34" charset="0"/>
                          <a:cs typeface="Arial" panose="020B0604020202020204" pitchFamily="34" charset="0"/>
                        </a:rPr>
                        <a:t>&lt;5%</a:t>
                      </a:r>
                      <a:endParaRPr lang="en-GB" sz="1600" b="1" dirty="0">
                        <a:solidFill>
                          <a:schemeClr val="bg1"/>
                        </a:solidFill>
                      </a:endParaRPr>
                    </a:p>
                  </a:txBody>
                  <a:tcPr marL="288000" marT="36000" marB="360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Arial" panose="020B0604020202020204" pitchFamily="34" charset="0"/>
                          <a:cs typeface="Arial" panose="020B0604020202020204" pitchFamily="34" charset="0"/>
                        </a:rPr>
                        <a:t>INTERMEDIATE RISK </a:t>
                      </a:r>
                      <a:r>
                        <a:rPr lang="en-GB" sz="1600" b="1" dirty="0">
                          <a:solidFill>
                            <a:srgbClr val="002060"/>
                          </a:solidFill>
                          <a:latin typeface="Arial" panose="020B0604020202020204" pitchFamily="34" charset="0"/>
                          <a:cs typeface="Arial" panose="020B0604020202020204" pitchFamily="34" charset="0"/>
                        </a:rPr>
                        <a:t>5-10%</a:t>
                      </a:r>
                    </a:p>
                  </a:txBody>
                  <a:tcPr marL="288000" marT="36000" marB="360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GB" sz="1200" b="1" dirty="0">
                          <a:solidFill>
                            <a:schemeClr val="bg1"/>
                          </a:solidFill>
                          <a:latin typeface="Arial" panose="020B0604020202020204" pitchFamily="34" charset="0"/>
                          <a:cs typeface="Arial" panose="020B0604020202020204" pitchFamily="34" charset="0"/>
                        </a:rPr>
                        <a:t> HIGH RISK </a:t>
                      </a:r>
                      <a:r>
                        <a:rPr lang="en-GB" sz="1600" b="1" dirty="0">
                          <a:solidFill>
                            <a:schemeClr val="bg1"/>
                          </a:solidFill>
                          <a:latin typeface="Arial" panose="020B0604020202020204" pitchFamily="34" charset="0"/>
                          <a:cs typeface="Arial" panose="020B0604020202020204" pitchFamily="34" charset="0"/>
                        </a:rPr>
                        <a:t>&gt;10%</a:t>
                      </a:r>
                      <a:endParaRPr lang="en-GB" sz="1200" b="1" dirty="0">
                        <a:solidFill>
                          <a:schemeClr val="bg1"/>
                        </a:solidFill>
                        <a:latin typeface="Arial" panose="020B0604020202020204" pitchFamily="34" charset="0"/>
                        <a:cs typeface="Arial" panose="020B0604020202020204" pitchFamily="34" charset="0"/>
                      </a:endParaRPr>
                    </a:p>
                  </a:txBody>
                  <a:tcPr marL="288000" marT="36000" marB="360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346218">
                <a:tc>
                  <a:txBody>
                    <a:bodyPr/>
                    <a:lstStyle/>
                    <a:p>
                      <a:pPr algn="l"/>
                      <a:r>
                        <a:rPr lang="en-GB" sz="1200" dirty="0">
                          <a:solidFill>
                            <a:srgbClr val="002060"/>
                          </a:solidFill>
                          <a:latin typeface="Arial" panose="020B0604020202020204" pitchFamily="34" charset="0"/>
                          <a:cs typeface="Arial" panose="020B0604020202020204" pitchFamily="34" charset="0"/>
                        </a:rPr>
                        <a:t>Clinical signs</a:t>
                      </a:r>
                      <a:r>
                        <a:rPr lang="en-GB" sz="1200" baseline="0" dirty="0">
                          <a:solidFill>
                            <a:srgbClr val="002060"/>
                          </a:solidFill>
                          <a:latin typeface="Arial" panose="020B0604020202020204" pitchFamily="34" charset="0"/>
                          <a:cs typeface="Arial" panose="020B0604020202020204" pitchFamily="34" charset="0"/>
                        </a:rPr>
                        <a:t> of right heart failure</a:t>
                      </a:r>
                      <a:endParaRPr lang="en-GB" sz="1200" dirty="0">
                        <a:solidFill>
                          <a:srgbClr val="002060"/>
                        </a:solidFill>
                        <a:latin typeface="Arial" panose="020B0604020202020204" pitchFamily="34" charset="0"/>
                        <a:cs typeface="Arial" panose="020B0604020202020204" pitchFamily="34" charset="0"/>
                      </a:endParaRPr>
                    </a:p>
                  </a:txBody>
                  <a:tcPr marT="9144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Absent</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algn="l"/>
                      <a:r>
                        <a:rPr lang="en-GB" sz="1200" dirty="0">
                          <a:solidFill>
                            <a:srgbClr val="002060"/>
                          </a:solidFill>
                          <a:latin typeface="Arial" panose="020B0604020202020204" pitchFamily="34" charset="0"/>
                          <a:cs typeface="Arial" panose="020B0604020202020204" pitchFamily="34" charset="0"/>
                        </a:rPr>
                        <a:t>Absent</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GB" sz="1200" dirty="0">
                          <a:solidFill>
                            <a:schemeClr val="bg1"/>
                          </a:solidFill>
                          <a:latin typeface="Arial" panose="020B0604020202020204" pitchFamily="34" charset="0"/>
                          <a:cs typeface="Arial" panose="020B0604020202020204" pitchFamily="34" charset="0"/>
                        </a:rPr>
                        <a:t>Present</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1"/>
                  </a:ext>
                </a:extLst>
              </a:tr>
              <a:tr h="346218">
                <a:tc>
                  <a:txBody>
                    <a:bodyPr/>
                    <a:lstStyle/>
                    <a:p>
                      <a:pPr algn="l"/>
                      <a:r>
                        <a:rPr lang="en-GB" sz="1200" dirty="0">
                          <a:solidFill>
                            <a:srgbClr val="002060"/>
                          </a:solidFill>
                          <a:latin typeface="Arial" panose="020B0604020202020204" pitchFamily="34" charset="0"/>
                          <a:cs typeface="Arial" panose="020B0604020202020204" pitchFamily="34" charset="0"/>
                        </a:rPr>
                        <a:t>Progression of symptoms</a:t>
                      </a:r>
                    </a:p>
                  </a:txBody>
                  <a:tcPr marT="9144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bg1"/>
                          </a:solidFill>
                          <a:latin typeface="Arial" panose="020B0604020202020204" pitchFamily="34" charset="0"/>
                          <a:cs typeface="Arial" panose="020B0604020202020204" pitchFamily="34" charset="0"/>
                        </a:rPr>
                        <a:t>No</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algn="l"/>
                      <a:r>
                        <a:rPr lang="en-GB" sz="1200" dirty="0">
                          <a:solidFill>
                            <a:srgbClr val="002060"/>
                          </a:solidFill>
                          <a:latin typeface="Arial" panose="020B0604020202020204" pitchFamily="34" charset="0"/>
                          <a:cs typeface="Arial" panose="020B0604020202020204" pitchFamily="34" charset="0"/>
                        </a:rPr>
                        <a:t>Slow</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GB" sz="1200" dirty="0">
                          <a:solidFill>
                            <a:schemeClr val="bg1"/>
                          </a:solidFill>
                          <a:latin typeface="Arial" panose="020B0604020202020204" pitchFamily="34" charset="0"/>
                          <a:cs typeface="Arial" panose="020B0604020202020204" pitchFamily="34" charset="0"/>
                        </a:rPr>
                        <a:t>Rapid</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346218">
                <a:tc>
                  <a:txBody>
                    <a:bodyPr/>
                    <a:lstStyle/>
                    <a:p>
                      <a:pPr algn="l"/>
                      <a:r>
                        <a:rPr lang="en-GB" sz="1200" dirty="0">
                          <a:solidFill>
                            <a:srgbClr val="002060"/>
                          </a:solidFill>
                          <a:latin typeface="Arial" panose="020B0604020202020204" pitchFamily="34" charset="0"/>
                          <a:cs typeface="Arial" panose="020B0604020202020204" pitchFamily="34" charset="0"/>
                        </a:rPr>
                        <a:t>Syncope</a:t>
                      </a:r>
                    </a:p>
                  </a:txBody>
                  <a:tcPr marT="9144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No</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Occasional syncope</a:t>
                      </a:r>
                      <a:endParaRPr lang="en-GB" sz="1200" baseline="30000" dirty="0">
                        <a:solidFill>
                          <a:srgbClr val="002060"/>
                        </a:solidFill>
                        <a:latin typeface="Arial" panose="020B0604020202020204" pitchFamily="34" charset="0"/>
                        <a:cs typeface="Arial" panose="020B0604020202020204" pitchFamily="34" charset="0"/>
                      </a:endParaRP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Repeated syncope</a:t>
                      </a:r>
                      <a:endParaRPr lang="en-GB" sz="1200" baseline="30000" dirty="0">
                        <a:solidFill>
                          <a:schemeClr val="bg1"/>
                        </a:solidFill>
                        <a:latin typeface="Arial" panose="020B0604020202020204" pitchFamily="34" charset="0"/>
                        <a:cs typeface="Arial" panose="020B0604020202020204" pitchFamily="34" charset="0"/>
                      </a:endParaRP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r h="346218">
                <a:tc>
                  <a:txBody>
                    <a:bodyPr/>
                    <a:lstStyle/>
                    <a:p>
                      <a:pPr algn="l"/>
                      <a:r>
                        <a:rPr lang="en-GB" sz="1200" dirty="0">
                          <a:solidFill>
                            <a:srgbClr val="002060"/>
                          </a:solidFill>
                          <a:latin typeface="Arial" panose="020B0604020202020204" pitchFamily="34" charset="0"/>
                          <a:cs typeface="Arial" panose="020B0604020202020204" pitchFamily="34" charset="0"/>
                        </a:rPr>
                        <a:t>WHO functional class</a:t>
                      </a:r>
                    </a:p>
                  </a:txBody>
                  <a:tcPr marT="9144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I, II</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algn="l"/>
                      <a:r>
                        <a:rPr lang="en-GB" sz="1200" b="1" dirty="0">
                          <a:solidFill>
                            <a:srgbClr val="002060"/>
                          </a:solidFill>
                          <a:latin typeface="Arial" panose="020B0604020202020204" pitchFamily="34" charset="0"/>
                          <a:cs typeface="Arial" panose="020B0604020202020204" pitchFamily="34" charset="0"/>
                        </a:rPr>
                        <a:t>III</a:t>
                      </a:r>
                      <a:endParaRPr lang="en-GB" sz="1200" dirty="0">
                        <a:solidFill>
                          <a:srgbClr val="002060"/>
                        </a:solidFill>
                        <a:latin typeface="Arial" panose="020B0604020202020204" pitchFamily="34" charset="0"/>
                        <a:cs typeface="Arial" panose="020B0604020202020204" pitchFamily="34" charset="0"/>
                      </a:endParaRP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GB" sz="1200" b="1" dirty="0">
                          <a:solidFill>
                            <a:schemeClr val="bg1"/>
                          </a:solidFill>
                          <a:latin typeface="Arial" panose="020B0604020202020204" pitchFamily="34" charset="0"/>
                          <a:cs typeface="Arial" panose="020B0604020202020204" pitchFamily="34" charset="0"/>
                        </a:rPr>
                        <a:t>IV</a:t>
                      </a:r>
                      <a:endParaRPr lang="en-GB" sz="1200" dirty="0">
                        <a:solidFill>
                          <a:schemeClr val="bg1"/>
                        </a:solidFill>
                        <a:latin typeface="Arial" panose="020B0604020202020204" pitchFamily="34" charset="0"/>
                        <a:cs typeface="Arial" panose="020B0604020202020204" pitchFamily="34" charset="0"/>
                      </a:endParaRP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4"/>
                  </a:ext>
                </a:extLst>
              </a:tr>
              <a:tr h="349200">
                <a:tc>
                  <a:txBody>
                    <a:bodyPr/>
                    <a:lstStyle/>
                    <a:p>
                      <a:pPr algn="l"/>
                      <a:r>
                        <a:rPr lang="en-GB" sz="1200" dirty="0">
                          <a:solidFill>
                            <a:srgbClr val="002060"/>
                          </a:solidFill>
                          <a:latin typeface="Arial" panose="020B0604020202020204" pitchFamily="34" charset="0"/>
                          <a:cs typeface="Arial" panose="020B0604020202020204" pitchFamily="34" charset="0"/>
                        </a:rPr>
                        <a:t>6MWD</a:t>
                      </a:r>
                    </a:p>
                  </a:txBody>
                  <a:tcPr marT="9144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&gt;440 m</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165-440 m</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&lt;165 m</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50427761"/>
                  </a:ext>
                </a:extLst>
              </a:tr>
              <a:tr h="709604">
                <a:tc>
                  <a:txBody>
                    <a:bodyPr/>
                    <a:lstStyle/>
                    <a:p>
                      <a:pPr algn="l"/>
                      <a:r>
                        <a:rPr lang="en-GB" sz="1200" dirty="0">
                          <a:solidFill>
                            <a:srgbClr val="002060"/>
                          </a:solidFill>
                          <a:latin typeface="Arial" panose="020B0604020202020204" pitchFamily="34" charset="0"/>
                          <a:cs typeface="Arial" panose="020B0604020202020204" pitchFamily="34" charset="0"/>
                        </a:rPr>
                        <a:t>Cardiopulmonary exercise testing</a:t>
                      </a:r>
                    </a:p>
                  </a:txBody>
                  <a:tcPr marT="9144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Peak VO</a:t>
                      </a:r>
                      <a:r>
                        <a:rPr lang="en-GB" sz="1200" baseline="-25000" dirty="0">
                          <a:solidFill>
                            <a:schemeClr val="bg1"/>
                          </a:solidFill>
                          <a:latin typeface="Arial" panose="020B0604020202020204" pitchFamily="34" charset="0"/>
                          <a:cs typeface="Arial" panose="020B0604020202020204" pitchFamily="34" charset="0"/>
                        </a:rPr>
                        <a:t>2</a:t>
                      </a:r>
                      <a:r>
                        <a:rPr lang="en-GB" sz="1200" dirty="0">
                          <a:solidFill>
                            <a:schemeClr val="bg1"/>
                          </a:solidFill>
                          <a:latin typeface="Arial" panose="020B0604020202020204" pitchFamily="34" charset="0"/>
                          <a:cs typeface="Arial" panose="020B0604020202020204" pitchFamily="34" charset="0"/>
                        </a:rPr>
                        <a:t> &gt; 15mL/min/kg </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(&gt;65% pred. )</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VE/VCO</a:t>
                      </a:r>
                      <a:r>
                        <a:rPr lang="en-GB" sz="1200" baseline="-25000" dirty="0">
                          <a:solidFill>
                            <a:schemeClr val="bg1"/>
                          </a:solidFill>
                          <a:latin typeface="Arial" panose="020B0604020202020204" pitchFamily="34" charset="0"/>
                          <a:cs typeface="Arial" panose="020B0604020202020204" pitchFamily="34" charset="0"/>
                        </a:rPr>
                        <a:t>2 </a:t>
                      </a:r>
                      <a:r>
                        <a:rPr lang="en-GB" sz="1200" dirty="0">
                          <a:solidFill>
                            <a:schemeClr val="bg1"/>
                          </a:solidFill>
                          <a:latin typeface="Arial" panose="020B0604020202020204" pitchFamily="34" charset="0"/>
                          <a:cs typeface="Arial" panose="020B0604020202020204" pitchFamily="34" charset="0"/>
                        </a:rPr>
                        <a:t>slope &lt;36</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Peak VO</a:t>
                      </a:r>
                      <a:r>
                        <a:rPr lang="en-GB" sz="1200" baseline="-25000" dirty="0">
                          <a:solidFill>
                            <a:srgbClr val="002060"/>
                          </a:solidFill>
                          <a:latin typeface="Arial" panose="020B0604020202020204" pitchFamily="34" charset="0"/>
                          <a:cs typeface="Arial" panose="020B0604020202020204" pitchFamily="34" charset="0"/>
                        </a:rPr>
                        <a:t>2</a:t>
                      </a:r>
                      <a:r>
                        <a:rPr lang="en-GB" sz="1200" dirty="0">
                          <a:solidFill>
                            <a:srgbClr val="002060"/>
                          </a:solidFill>
                          <a:latin typeface="Arial" panose="020B0604020202020204" pitchFamily="34" charset="0"/>
                          <a:cs typeface="Arial" panose="020B0604020202020204" pitchFamily="34" charset="0"/>
                        </a:rPr>
                        <a:t> 11-15 mL/min/kg </a:t>
                      </a:r>
                      <a:br>
                        <a:rPr lang="en-GB" sz="1200" dirty="0">
                          <a:solidFill>
                            <a:srgbClr val="002060"/>
                          </a:solidFill>
                          <a:latin typeface="Arial" panose="020B0604020202020204" pitchFamily="34" charset="0"/>
                          <a:cs typeface="Arial" panose="020B0604020202020204" pitchFamily="34" charset="0"/>
                        </a:rPr>
                      </a:br>
                      <a:r>
                        <a:rPr lang="en-GB" sz="1200" dirty="0">
                          <a:solidFill>
                            <a:srgbClr val="002060"/>
                          </a:solidFill>
                          <a:latin typeface="Arial" panose="020B0604020202020204" pitchFamily="34" charset="0"/>
                          <a:cs typeface="Arial" panose="020B0604020202020204" pitchFamily="34" charset="0"/>
                        </a:rPr>
                        <a:t>(35-36% pred. ) </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VE/</a:t>
                      </a:r>
                      <a:r>
                        <a:rPr lang="en-GB" sz="1200" baseline="0" dirty="0">
                          <a:solidFill>
                            <a:srgbClr val="002060"/>
                          </a:solidFill>
                          <a:latin typeface="Arial" panose="020B0604020202020204" pitchFamily="34" charset="0"/>
                          <a:cs typeface="Arial" panose="020B0604020202020204" pitchFamily="34" charset="0"/>
                        </a:rPr>
                        <a:t>VCO</a:t>
                      </a:r>
                      <a:r>
                        <a:rPr lang="en-GB" sz="1200" baseline="-25000" dirty="0">
                          <a:solidFill>
                            <a:srgbClr val="002060"/>
                          </a:solidFill>
                          <a:latin typeface="Arial" panose="020B0604020202020204" pitchFamily="34" charset="0"/>
                          <a:cs typeface="Arial" panose="020B0604020202020204" pitchFamily="34" charset="0"/>
                        </a:rPr>
                        <a:t>2</a:t>
                      </a:r>
                      <a:r>
                        <a:rPr lang="en-GB" sz="1200" baseline="0" dirty="0">
                          <a:solidFill>
                            <a:srgbClr val="002060"/>
                          </a:solidFill>
                          <a:latin typeface="Arial" panose="020B0604020202020204" pitchFamily="34" charset="0"/>
                          <a:cs typeface="Arial" panose="020B0604020202020204" pitchFamily="34" charset="0"/>
                        </a:rPr>
                        <a:t> slope</a:t>
                      </a:r>
                      <a:r>
                        <a:rPr lang="en-GB" sz="1200" dirty="0">
                          <a:solidFill>
                            <a:srgbClr val="002060"/>
                          </a:solidFill>
                          <a:latin typeface="Arial" panose="020B0604020202020204" pitchFamily="34" charset="0"/>
                          <a:cs typeface="Arial" panose="020B0604020202020204" pitchFamily="34" charset="0"/>
                        </a:rPr>
                        <a:t> 36-44.9</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Peak VO</a:t>
                      </a:r>
                      <a:r>
                        <a:rPr lang="en-GB" sz="1200" baseline="-25000" dirty="0">
                          <a:solidFill>
                            <a:schemeClr val="bg1"/>
                          </a:solidFill>
                          <a:latin typeface="Arial" panose="020B0604020202020204" pitchFamily="34" charset="0"/>
                          <a:cs typeface="Arial" panose="020B0604020202020204" pitchFamily="34" charset="0"/>
                        </a:rPr>
                        <a:t>2</a:t>
                      </a:r>
                      <a:r>
                        <a:rPr lang="en-GB" sz="1200" dirty="0">
                          <a:solidFill>
                            <a:schemeClr val="bg1"/>
                          </a:solidFill>
                          <a:latin typeface="Arial" panose="020B0604020202020204" pitchFamily="34" charset="0"/>
                          <a:cs typeface="Arial" panose="020B0604020202020204" pitchFamily="34" charset="0"/>
                        </a:rPr>
                        <a:t> &lt; 11 mL/min/kg </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(&lt;35% pred. ) </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VE/VCO</a:t>
                      </a:r>
                      <a:r>
                        <a:rPr lang="en-GB" sz="1200" baseline="-25000" dirty="0">
                          <a:solidFill>
                            <a:schemeClr val="bg1"/>
                          </a:solidFill>
                          <a:latin typeface="Arial" panose="020B0604020202020204" pitchFamily="34" charset="0"/>
                          <a:cs typeface="Arial" panose="020B0604020202020204" pitchFamily="34" charset="0"/>
                        </a:rPr>
                        <a:t>2</a:t>
                      </a:r>
                      <a:r>
                        <a:rPr lang="en-GB" sz="1200" baseline="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slope &gt;45</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5"/>
                  </a:ext>
                </a:extLst>
              </a:tr>
              <a:tr h="527911">
                <a:tc>
                  <a:txBody>
                    <a:bodyPr/>
                    <a:lstStyle/>
                    <a:p>
                      <a:pPr algn="l"/>
                      <a:r>
                        <a:rPr lang="en-GB" sz="1200" dirty="0">
                          <a:solidFill>
                            <a:srgbClr val="002060"/>
                          </a:solidFill>
                          <a:latin typeface="Arial" panose="020B0604020202020204" pitchFamily="34" charset="0"/>
                          <a:cs typeface="Arial" panose="020B0604020202020204" pitchFamily="34" charset="0"/>
                        </a:rPr>
                        <a:t>NT-proBNP plasma levels</a:t>
                      </a:r>
                    </a:p>
                  </a:txBody>
                  <a:tcPr marT="9144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BNP &lt;50 ng/L </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NT-proBNP &lt;300 ng/L</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BNP 50-300 ng/L</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NT-proBNP 300-1400 ng/L</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BNP &gt;300ng/L </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NT-proBNP &gt;1400 ng/L</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6"/>
                  </a:ext>
                </a:extLst>
              </a:tr>
              <a:tr h="709604">
                <a:tc>
                  <a:txBody>
                    <a:bodyPr/>
                    <a:lstStyle/>
                    <a:p>
                      <a:pPr algn="l"/>
                      <a:r>
                        <a:rPr lang="en-GB" sz="1200" dirty="0">
                          <a:solidFill>
                            <a:srgbClr val="002060"/>
                          </a:solidFill>
                          <a:latin typeface="Arial" panose="020B0604020202020204" pitchFamily="34" charset="0"/>
                          <a:cs typeface="Arial" panose="020B0604020202020204" pitchFamily="34" charset="0"/>
                        </a:rPr>
                        <a:t>Imaging(echocardiography, CMR imaging)</a:t>
                      </a:r>
                    </a:p>
                  </a:txBody>
                  <a:tcPr marT="9144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dirty="0">
                          <a:solidFill>
                            <a:schemeClr val="bg1"/>
                          </a:solidFill>
                          <a:latin typeface="Arial" panose="020B0604020202020204" pitchFamily="34" charset="0"/>
                          <a:cs typeface="Arial" panose="020B0604020202020204" pitchFamily="34" charset="0"/>
                        </a:rPr>
                        <a:t>RA area &lt;18 cm</a:t>
                      </a:r>
                      <a:r>
                        <a:rPr lang="it-IT" sz="1200" baseline="30000" dirty="0">
                          <a:solidFill>
                            <a:schemeClr val="bg1"/>
                          </a:solidFill>
                          <a:latin typeface="Arial" panose="020B0604020202020204" pitchFamily="34" charset="0"/>
                          <a:cs typeface="Arial" panose="020B0604020202020204" pitchFamily="34" charset="0"/>
                        </a:rPr>
                        <a:t>2</a:t>
                      </a:r>
                      <a:r>
                        <a:rPr lang="it-IT" sz="1200" dirty="0">
                          <a:solidFill>
                            <a:schemeClr val="bg1"/>
                          </a:solidFill>
                          <a:latin typeface="Arial" panose="020B0604020202020204" pitchFamily="34" charset="0"/>
                          <a:cs typeface="Arial" panose="020B0604020202020204" pitchFamily="34" charset="0"/>
                        </a:rPr>
                        <a:t> </a:t>
                      </a:r>
                      <a:br>
                        <a:rPr lang="it-IT" sz="1200" dirty="0">
                          <a:solidFill>
                            <a:schemeClr val="bg1"/>
                          </a:solidFill>
                          <a:latin typeface="Arial" panose="020B0604020202020204" pitchFamily="34" charset="0"/>
                          <a:cs typeface="Arial" panose="020B0604020202020204" pitchFamily="34" charset="0"/>
                        </a:rPr>
                      </a:br>
                      <a:r>
                        <a:rPr lang="it-IT" sz="1200" dirty="0">
                          <a:solidFill>
                            <a:schemeClr val="bg1"/>
                          </a:solidFill>
                          <a:latin typeface="Arial" panose="020B0604020202020204" pitchFamily="34" charset="0"/>
                          <a:cs typeface="Arial" panose="020B0604020202020204" pitchFamily="34" charset="0"/>
                        </a:rPr>
                        <a:t>No pericardial effusion</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r>
                        <a:rPr lang="en-GB" sz="1200" dirty="0">
                          <a:solidFill>
                            <a:srgbClr val="002060"/>
                          </a:solidFill>
                          <a:latin typeface="Arial" panose="020B0604020202020204" pitchFamily="34" charset="0"/>
                          <a:cs typeface="Arial" panose="020B0604020202020204" pitchFamily="34" charset="0"/>
                        </a:rPr>
                        <a:t>RA area 18-26 cm</a:t>
                      </a:r>
                      <a:r>
                        <a:rPr lang="en-GB" sz="1200" baseline="30000" dirty="0">
                          <a:solidFill>
                            <a:srgbClr val="002060"/>
                          </a:solidFill>
                          <a:latin typeface="Arial" panose="020B0604020202020204" pitchFamily="34" charset="0"/>
                          <a:cs typeface="Arial" panose="020B0604020202020204" pitchFamily="34" charset="0"/>
                        </a:rPr>
                        <a:t>2</a:t>
                      </a:r>
                    </a:p>
                    <a:p>
                      <a:r>
                        <a:rPr lang="en-GB" sz="1200" dirty="0">
                          <a:solidFill>
                            <a:srgbClr val="002060"/>
                          </a:solidFill>
                          <a:latin typeface="Arial" panose="020B0604020202020204" pitchFamily="34" charset="0"/>
                          <a:cs typeface="Arial" panose="020B0604020202020204" pitchFamily="34" charset="0"/>
                        </a:rPr>
                        <a:t>No or minimal, pericardial effusion</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RA area &gt;26 cm</a:t>
                      </a:r>
                      <a:r>
                        <a:rPr lang="en-GB" sz="1200" baseline="30000" dirty="0">
                          <a:solidFill>
                            <a:schemeClr val="bg1"/>
                          </a:solidFill>
                          <a:latin typeface="Arial" panose="020B0604020202020204" pitchFamily="34" charset="0"/>
                          <a:cs typeface="Arial" panose="020B0604020202020204" pitchFamily="34" charset="0"/>
                        </a:rPr>
                        <a:t>2</a:t>
                      </a:r>
                      <a:br>
                        <a:rPr lang="en-GB" sz="1200" baseline="300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pericardial effusion</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7"/>
                  </a:ext>
                </a:extLst>
              </a:tr>
              <a:tr h="709604">
                <a:tc>
                  <a:txBody>
                    <a:bodyPr/>
                    <a:lstStyle/>
                    <a:p>
                      <a:pPr algn="l"/>
                      <a:r>
                        <a:rPr lang="en-GB" sz="1200" dirty="0">
                          <a:solidFill>
                            <a:srgbClr val="002060"/>
                          </a:solidFill>
                          <a:latin typeface="Arial" panose="020B0604020202020204" pitchFamily="34" charset="0"/>
                          <a:cs typeface="Arial" panose="020B0604020202020204" pitchFamily="34" charset="0"/>
                        </a:rPr>
                        <a:t>Haemodynamics</a:t>
                      </a:r>
                    </a:p>
                  </a:txBody>
                  <a:tcPr marT="9144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dirty="0">
                          <a:solidFill>
                            <a:schemeClr val="bg1"/>
                          </a:solidFill>
                          <a:latin typeface="Arial" panose="020B0604020202020204" pitchFamily="34" charset="0"/>
                          <a:cs typeface="Arial" panose="020B0604020202020204" pitchFamily="34" charset="0"/>
                        </a:rPr>
                        <a:t>RAP &lt;8 mmHg</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Cl &gt;2.5 L/min/m</a:t>
                      </a:r>
                      <a:r>
                        <a:rPr lang="sv-SE" sz="1200" baseline="30000" dirty="0">
                          <a:solidFill>
                            <a:schemeClr val="bg1"/>
                          </a:solidFill>
                          <a:latin typeface="Arial" panose="020B0604020202020204" pitchFamily="34" charset="0"/>
                          <a:cs typeface="Arial" panose="020B0604020202020204" pitchFamily="34" charset="0"/>
                        </a:rPr>
                        <a:t>2</a:t>
                      </a:r>
                      <a:r>
                        <a:rPr lang="sv-SE" sz="1200" dirty="0">
                          <a:solidFill>
                            <a:schemeClr val="bg1"/>
                          </a:solidFill>
                          <a:latin typeface="Arial" panose="020B0604020202020204" pitchFamily="34" charset="0"/>
                          <a:cs typeface="Arial" panose="020B0604020202020204" pitchFamily="34" charset="0"/>
                        </a:rPr>
                        <a:t>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SvO</a:t>
                      </a:r>
                      <a:r>
                        <a:rPr lang="sv-SE" sz="1200" baseline="-25000" dirty="0">
                          <a:solidFill>
                            <a:schemeClr val="bg1"/>
                          </a:solidFill>
                          <a:latin typeface="Arial" panose="020B0604020202020204" pitchFamily="34" charset="0"/>
                          <a:cs typeface="Arial" panose="020B0604020202020204" pitchFamily="34" charset="0"/>
                        </a:rPr>
                        <a:t>2</a:t>
                      </a:r>
                      <a:r>
                        <a:rPr lang="sv-SE" sz="1200" dirty="0">
                          <a:solidFill>
                            <a:schemeClr val="bg1"/>
                          </a:solidFill>
                          <a:latin typeface="Arial" panose="020B0604020202020204" pitchFamily="34" charset="0"/>
                          <a:cs typeface="Arial" panose="020B0604020202020204" pitchFamily="34" charset="0"/>
                        </a:rPr>
                        <a:t> &gt;65%</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RAP 8-14 mmHg</a:t>
                      </a:r>
                      <a:br>
                        <a:rPr lang="en-GB" sz="1200" dirty="0">
                          <a:solidFill>
                            <a:srgbClr val="002060"/>
                          </a:solidFill>
                          <a:latin typeface="Arial" panose="020B0604020202020204" pitchFamily="34" charset="0"/>
                          <a:cs typeface="Arial" panose="020B0604020202020204" pitchFamily="34" charset="0"/>
                        </a:rPr>
                      </a:br>
                      <a:r>
                        <a:rPr lang="en-GB" sz="1200" dirty="0">
                          <a:solidFill>
                            <a:srgbClr val="002060"/>
                          </a:solidFill>
                          <a:latin typeface="Arial" panose="020B0604020202020204" pitchFamily="34" charset="0"/>
                          <a:cs typeface="Arial" panose="020B0604020202020204" pitchFamily="34" charset="0"/>
                        </a:rPr>
                        <a:t>Cl 2.0-2.4 L/min/m</a:t>
                      </a:r>
                      <a:r>
                        <a:rPr lang="en-GB" sz="1200" baseline="30000" dirty="0">
                          <a:solidFill>
                            <a:srgbClr val="002060"/>
                          </a:solidFill>
                          <a:latin typeface="Arial" panose="020B0604020202020204" pitchFamily="34" charset="0"/>
                          <a:cs typeface="Arial" panose="020B0604020202020204" pitchFamily="34" charset="0"/>
                        </a:rPr>
                        <a:t>2</a:t>
                      </a:r>
                      <a:br>
                        <a:rPr lang="en-GB" sz="1200" baseline="30000" dirty="0">
                          <a:solidFill>
                            <a:srgbClr val="002060"/>
                          </a:solidFill>
                          <a:latin typeface="Arial" panose="020B0604020202020204" pitchFamily="34" charset="0"/>
                          <a:cs typeface="Arial" panose="020B0604020202020204" pitchFamily="34" charset="0"/>
                        </a:rPr>
                      </a:br>
                      <a:r>
                        <a:rPr lang="en-GB" sz="1200" dirty="0">
                          <a:solidFill>
                            <a:srgbClr val="002060"/>
                          </a:solidFill>
                          <a:latin typeface="Arial" panose="020B0604020202020204" pitchFamily="34" charset="0"/>
                          <a:cs typeface="Arial" panose="020B0604020202020204" pitchFamily="34" charset="0"/>
                        </a:rPr>
                        <a:t>SvO</a:t>
                      </a:r>
                      <a:r>
                        <a:rPr lang="en-GB" sz="1200" baseline="-25000" dirty="0">
                          <a:solidFill>
                            <a:srgbClr val="002060"/>
                          </a:solidFill>
                          <a:latin typeface="Arial" panose="020B0604020202020204" pitchFamily="34" charset="0"/>
                          <a:cs typeface="Arial" panose="020B0604020202020204" pitchFamily="34" charset="0"/>
                        </a:rPr>
                        <a:t>2</a:t>
                      </a:r>
                      <a:r>
                        <a:rPr lang="en-GB" sz="1200" dirty="0">
                          <a:solidFill>
                            <a:srgbClr val="002060"/>
                          </a:solidFill>
                          <a:latin typeface="Arial" panose="020B0604020202020204" pitchFamily="34" charset="0"/>
                          <a:cs typeface="Arial" panose="020B0604020202020204" pitchFamily="34" charset="0"/>
                        </a:rPr>
                        <a:t> 60-65%</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GB" sz="1200" dirty="0">
                          <a:solidFill>
                            <a:schemeClr val="bg1"/>
                          </a:solidFill>
                          <a:latin typeface="Arial" panose="020B0604020202020204" pitchFamily="34" charset="0"/>
                          <a:cs typeface="Arial" panose="020B0604020202020204" pitchFamily="34" charset="0"/>
                        </a:rPr>
                        <a:t>RAP &gt;14 mmHg</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Cl &lt;2.0 L/min/m</a:t>
                      </a:r>
                      <a:r>
                        <a:rPr lang="en-GB" sz="1200" baseline="30000" dirty="0">
                          <a:solidFill>
                            <a:schemeClr val="bg1"/>
                          </a:solidFill>
                          <a:latin typeface="Arial" panose="020B0604020202020204" pitchFamily="34" charset="0"/>
                          <a:cs typeface="Arial" panose="020B0604020202020204" pitchFamily="34" charset="0"/>
                        </a:rPr>
                        <a:t>2</a:t>
                      </a:r>
                    </a:p>
                    <a:p>
                      <a:r>
                        <a:rPr lang="en-GB" sz="1200" dirty="0">
                          <a:solidFill>
                            <a:schemeClr val="bg1"/>
                          </a:solidFill>
                          <a:latin typeface="Arial" panose="020B0604020202020204" pitchFamily="34" charset="0"/>
                          <a:cs typeface="Arial" panose="020B0604020202020204" pitchFamily="34" charset="0"/>
                        </a:rPr>
                        <a:t>SvO</a:t>
                      </a:r>
                      <a:r>
                        <a:rPr lang="en-GB" sz="1200" baseline="-25000" dirty="0">
                          <a:solidFill>
                            <a:schemeClr val="bg1"/>
                          </a:solidFill>
                          <a:latin typeface="Arial" panose="020B0604020202020204" pitchFamily="34" charset="0"/>
                          <a:cs typeface="Arial" panose="020B0604020202020204" pitchFamily="34" charset="0"/>
                        </a:rPr>
                        <a:t>2</a:t>
                      </a:r>
                      <a:r>
                        <a:rPr lang="en-GB" sz="1200" dirty="0">
                          <a:solidFill>
                            <a:schemeClr val="bg1"/>
                          </a:solidFill>
                          <a:latin typeface="Arial" panose="020B0604020202020204" pitchFamily="34" charset="0"/>
                          <a:cs typeface="Arial" panose="020B0604020202020204" pitchFamily="34" charset="0"/>
                        </a:rPr>
                        <a:t> &lt;60%</a:t>
                      </a:r>
                    </a:p>
                  </a:txBody>
                  <a:tcPr marL="468000" marT="82800" marB="8280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8"/>
                  </a:ext>
                </a:extLst>
              </a:tr>
            </a:tbl>
          </a:graphicData>
        </a:graphic>
      </p:graphicFrame>
      <p:sp>
        <p:nvSpPr>
          <p:cNvPr id="4" name="Text Placeholder 3"/>
          <p:cNvSpPr>
            <a:spLocks noGrp="1"/>
          </p:cNvSpPr>
          <p:nvPr>
            <p:ph type="body" sz="quarter" idx="16"/>
          </p:nvPr>
        </p:nvSpPr>
        <p:spPr>
          <a:xfrm>
            <a:off x="1948940" y="6682156"/>
            <a:ext cx="7164000" cy="144168"/>
          </a:xfrm>
        </p:spPr>
        <p:txBody>
          <a:bodyPr/>
          <a:lstStyle/>
          <a:p>
            <a:r>
              <a:rPr lang="en-GB" b="1" dirty="0">
                <a:solidFill>
                  <a:srgbClr val="002060"/>
                </a:solidFill>
              </a:rPr>
              <a:t>References</a:t>
            </a:r>
            <a:r>
              <a:rPr lang="en-GB" dirty="0">
                <a:solidFill>
                  <a:srgbClr val="002060"/>
                </a:solidFill>
              </a:rPr>
              <a:t>: </a:t>
            </a:r>
            <a:r>
              <a:rPr lang="en-GB" b="1" dirty="0">
                <a:solidFill>
                  <a:srgbClr val="002060"/>
                </a:solidFill>
              </a:rPr>
              <a:t>1</a:t>
            </a:r>
            <a:r>
              <a:rPr lang="en-GB" dirty="0">
                <a:solidFill>
                  <a:srgbClr val="002060"/>
                </a:solidFill>
              </a:rPr>
              <a:t>. </a:t>
            </a:r>
            <a:r>
              <a:rPr lang="fr-FR" dirty="0">
                <a:solidFill>
                  <a:srgbClr val="002060"/>
                </a:solidFill>
              </a:rPr>
              <a:t>Galie et al. Eur Respir J. 2015;46(4):903-75. </a:t>
            </a:r>
            <a:endParaRPr lang="en-GB" dirty="0">
              <a:solidFill>
                <a:srgbClr val="002060"/>
              </a:solidFill>
            </a:endParaRPr>
          </a:p>
        </p:txBody>
      </p:sp>
      <p:sp>
        <p:nvSpPr>
          <p:cNvPr id="140" name="TextBox 139"/>
          <p:cNvSpPr txBox="1"/>
          <p:nvPr/>
        </p:nvSpPr>
        <p:spPr>
          <a:xfrm>
            <a:off x="1969363" y="6239730"/>
            <a:ext cx="4989943" cy="200055"/>
          </a:xfrm>
          <a:prstGeom prst="rect">
            <a:avLst/>
          </a:prstGeom>
          <a:noFill/>
        </p:spPr>
        <p:txBody>
          <a:bodyPr wrap="square" lIns="0" rtlCol="0">
            <a:spAutoFit/>
          </a:bodyPr>
          <a:lstStyle/>
          <a:p>
            <a:r>
              <a:rPr lang="en-GB" sz="700" dirty="0">
                <a:solidFill>
                  <a:srgbClr val="002060"/>
                </a:solidFill>
                <a:latin typeface="Arial" panose="020B0604020202020204" pitchFamily="34" charset="0"/>
                <a:cs typeface="Arial" panose="020B0604020202020204" pitchFamily="34" charset="0"/>
              </a:rPr>
              <a:t>Risk assessment recommended by the ESC/ERS</a:t>
            </a:r>
            <a:r>
              <a:rPr lang="en-GB" sz="700" baseline="30000" dirty="0">
                <a:solidFill>
                  <a:srgbClr val="002060"/>
                </a:solidFill>
                <a:latin typeface="Arial" panose="020B0604020202020204" pitchFamily="34" charset="0"/>
                <a:cs typeface="Arial" panose="020B0604020202020204" pitchFamily="34" charset="0"/>
              </a:rPr>
              <a:t>1</a:t>
            </a:r>
          </a:p>
        </p:txBody>
      </p:sp>
      <p:grpSp>
        <p:nvGrpSpPr>
          <p:cNvPr id="9" name="Group 8"/>
          <p:cNvGrpSpPr/>
          <p:nvPr/>
        </p:nvGrpSpPr>
        <p:grpSpPr>
          <a:xfrm>
            <a:off x="3046725" y="1116388"/>
            <a:ext cx="5971615" cy="4974082"/>
            <a:chOff x="3046725" y="1362964"/>
            <a:chExt cx="5971615" cy="4647306"/>
          </a:xfrm>
        </p:grpSpPr>
        <p:sp>
          <p:nvSpPr>
            <p:cNvPr id="81" name="Isosceles Triangle 80"/>
            <p:cNvSpPr/>
            <p:nvPr/>
          </p:nvSpPr>
          <p:spPr>
            <a:xfrm flipV="1">
              <a:off x="3046725" y="1362964"/>
              <a:ext cx="253713" cy="4647306"/>
            </a:xfrm>
            <a:prstGeom prst="triangle">
              <a:avLst>
                <a:gd name="adj" fmla="val 0"/>
              </a:avLst>
            </a:prstGeom>
            <a:solidFill>
              <a:schemeClr val="tx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2" name="Isosceles Triangle 81"/>
            <p:cNvSpPr/>
            <p:nvPr/>
          </p:nvSpPr>
          <p:spPr>
            <a:xfrm flipV="1">
              <a:off x="5897608" y="1362964"/>
              <a:ext cx="253713" cy="4647306"/>
            </a:xfrm>
            <a:prstGeom prst="triangle">
              <a:avLst>
                <a:gd name="adj" fmla="val 0"/>
              </a:avLst>
            </a:prstGeom>
            <a:solidFill>
              <a:schemeClr val="tx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3" name="Isosceles Triangle 82"/>
            <p:cNvSpPr/>
            <p:nvPr/>
          </p:nvSpPr>
          <p:spPr>
            <a:xfrm flipV="1">
              <a:off x="8764627" y="1362964"/>
              <a:ext cx="253713" cy="4647306"/>
            </a:xfrm>
            <a:prstGeom prst="triangle">
              <a:avLst>
                <a:gd name="adj" fmla="val 0"/>
              </a:avLst>
            </a:prstGeom>
            <a:solidFill>
              <a:schemeClr val="tx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11" name="TextBox 10"/>
          <p:cNvSpPr txBox="1"/>
          <p:nvPr/>
        </p:nvSpPr>
        <p:spPr>
          <a:xfrm>
            <a:off x="1946214" y="6427432"/>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pPr>
              <a:spcAft>
                <a:spcPts val="0"/>
              </a:spcAft>
            </a:pPr>
            <a:r>
              <a:rPr lang="en-GB" dirty="0">
                <a:solidFill>
                  <a:srgbClr val="002060"/>
                </a:solidFill>
              </a:rPr>
              <a:t>Abbreviations</a:t>
            </a:r>
            <a:r>
              <a:rPr lang="en-GB" b="0" dirty="0">
                <a:solidFill>
                  <a:srgbClr val="002060"/>
                </a:solidFill>
              </a:rPr>
              <a:t>: 6MWD, 6-minute walking distance; BNP, brain natriuretic peptide; CI, cardiac index; CMR, cardiac magnetic resonance; ERS, European Respiratory Society; ESC, European Society of Cardiology; NT-proBNP, N-terminal pro-brain natriuretic peptide; pred.: predicted; RA, right atrium; RAP, right atrial pressure; SvO</a:t>
            </a:r>
            <a:r>
              <a:rPr lang="en-GB" b="0" baseline="-25000" dirty="0">
                <a:solidFill>
                  <a:srgbClr val="002060"/>
                </a:solidFill>
              </a:rPr>
              <a:t>2</a:t>
            </a:r>
            <a:r>
              <a:rPr lang="en-GB" b="0" dirty="0">
                <a:solidFill>
                  <a:srgbClr val="002060"/>
                </a:solidFill>
              </a:rPr>
              <a:t>, mixed venous oxygen saturation; VE/VCO</a:t>
            </a:r>
            <a:r>
              <a:rPr lang="en-GB" b="0" baseline="-25000" dirty="0">
                <a:solidFill>
                  <a:srgbClr val="002060"/>
                </a:solidFill>
              </a:rPr>
              <a:t>2</a:t>
            </a:r>
            <a:r>
              <a:rPr lang="en-GB" b="0" dirty="0">
                <a:solidFill>
                  <a:srgbClr val="002060"/>
                </a:solidFill>
              </a:rPr>
              <a:t>, ventilatory equivalents for carbon dioxide; VO</a:t>
            </a:r>
            <a:r>
              <a:rPr lang="en-GB" b="0" baseline="-25000" dirty="0">
                <a:solidFill>
                  <a:srgbClr val="002060"/>
                </a:solidFill>
              </a:rPr>
              <a:t>2</a:t>
            </a:r>
            <a:r>
              <a:rPr lang="en-GB" b="0" dirty="0">
                <a:solidFill>
                  <a:srgbClr val="002060"/>
                </a:solidFill>
              </a:rPr>
              <a:t>, oxygen consumption; WHO, World Health Organization.</a:t>
            </a:r>
            <a:endParaRPr lang="en-GB" b="0" baseline="-25000" dirty="0">
              <a:solidFill>
                <a:srgbClr val="002060"/>
              </a:solidFill>
            </a:endParaRPr>
          </a:p>
        </p:txBody>
      </p:sp>
      <p:sp>
        <p:nvSpPr>
          <p:cNvPr id="14" name="Freeform 89">
            <a:extLst>
              <a:ext uri="{FF2B5EF4-FFF2-40B4-BE49-F238E27FC236}">
                <a16:creationId xmlns:a16="http://schemas.microsoft.com/office/drawing/2014/main" id="{5D7F4D0A-2A90-4173-9385-7423289014A1}"/>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Current management </a:t>
            </a:r>
          </a:p>
        </p:txBody>
      </p:sp>
    </p:spTree>
    <p:extLst>
      <p:ext uri="{BB962C8B-B14F-4D97-AF65-F5344CB8AC3E}">
        <p14:creationId xmlns:p14="http://schemas.microsoft.com/office/powerpoint/2010/main" val="1210021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Freeform 12">
            <a:extLst>
              <a:ext uri="{FF2B5EF4-FFF2-40B4-BE49-F238E27FC236}">
                <a16:creationId xmlns:a16="http://schemas.microsoft.com/office/drawing/2014/main" id="{FC11AB6D-AF47-4D22-863F-1CE3A6BD48D3}"/>
              </a:ext>
            </a:extLst>
          </p:cNvPr>
          <p:cNvSpPr>
            <a:spLocks/>
          </p:cNvSpPr>
          <p:nvPr/>
        </p:nvSpPr>
        <p:spPr bwMode="auto">
          <a:xfrm flipV="1">
            <a:off x="0" y="1550577"/>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61" name="Freeform 80">
            <a:extLst>
              <a:ext uri="{FF2B5EF4-FFF2-40B4-BE49-F238E27FC236}">
                <a16:creationId xmlns:a16="http://schemas.microsoft.com/office/drawing/2014/main" id="{83004483-7078-4EE5-8302-671728F7728B}"/>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a:t>The treatment goal is to achieve and maintain a low risk category</a:t>
            </a:r>
            <a:r>
              <a:rPr lang="en-GB" sz="1400" baseline="30000"/>
              <a:t>1</a:t>
            </a:r>
            <a:endParaRPr lang="en-GB" sz="1400" b="1" baseline="30000" dirty="0">
              <a:solidFill>
                <a:schemeClr val="bg1"/>
              </a:solidFill>
            </a:endParaRPr>
          </a:p>
        </p:txBody>
      </p:sp>
      <p:sp>
        <p:nvSpPr>
          <p:cNvPr id="54" name="Rectangle: Single Corner Snipped 14">
            <a:extLst>
              <a:ext uri="{FF2B5EF4-FFF2-40B4-BE49-F238E27FC236}">
                <a16:creationId xmlns:a16="http://schemas.microsoft.com/office/drawing/2014/main" id="{86FA821C-FD23-4A67-BB1C-9C30B5ABAA78}"/>
              </a:ext>
            </a:extLst>
          </p:cNvPr>
          <p:cNvSpPr/>
          <p:nvPr/>
        </p:nvSpPr>
        <p:spPr>
          <a:xfrm flipV="1">
            <a:off x="98475" y="1432003"/>
            <a:ext cx="3604437" cy="4328622"/>
          </a:xfrm>
          <a:prstGeom prst="snip1Rect">
            <a:avLst>
              <a:gd name="adj" fmla="val 98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67" dirty="0">
              <a:solidFill>
                <a:schemeClr val="bg1"/>
              </a:solidFill>
            </a:endParaRPr>
          </a:p>
        </p:txBody>
      </p:sp>
      <p:grpSp>
        <p:nvGrpSpPr>
          <p:cNvPr id="168" name="Group 4"/>
          <p:cNvGrpSpPr>
            <a:grpSpLocks noChangeAspect="1"/>
          </p:cNvGrpSpPr>
          <p:nvPr/>
        </p:nvGrpSpPr>
        <p:grpSpPr bwMode="auto">
          <a:xfrm>
            <a:off x="7007794" y="3937489"/>
            <a:ext cx="1226492" cy="1226492"/>
            <a:chOff x="2601" y="925"/>
            <a:chExt cx="2474" cy="2474"/>
          </a:xfrm>
          <a:solidFill>
            <a:schemeClr val="bg2"/>
          </a:solidFill>
        </p:grpSpPr>
        <p:sp>
          <p:nvSpPr>
            <p:cNvPr id="170" name="Oval 5"/>
            <p:cNvSpPr>
              <a:spLocks noChangeArrowheads="1"/>
            </p:cNvSpPr>
            <p:nvPr/>
          </p:nvSpPr>
          <p:spPr bwMode="auto">
            <a:xfrm>
              <a:off x="2601" y="925"/>
              <a:ext cx="2474" cy="24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1" name="Freeform 6"/>
            <p:cNvSpPr>
              <a:spLocks/>
            </p:cNvSpPr>
            <p:nvPr/>
          </p:nvSpPr>
          <p:spPr bwMode="auto">
            <a:xfrm>
              <a:off x="3596" y="956"/>
              <a:ext cx="1479" cy="2443"/>
            </a:xfrm>
            <a:custGeom>
              <a:avLst/>
              <a:gdLst>
                <a:gd name="T0" fmla="*/ 214 w 624"/>
                <a:gd name="T1" fmla="*/ 0 h 1031"/>
                <a:gd name="T2" fmla="*/ 0 w 624"/>
                <a:gd name="T3" fmla="*/ 1021 h 1031"/>
                <a:gd name="T4" fmla="*/ 102 w 624"/>
                <a:gd name="T5" fmla="*/ 1031 h 1031"/>
                <a:gd name="T6" fmla="*/ 624 w 624"/>
                <a:gd name="T7" fmla="*/ 509 h 1031"/>
                <a:gd name="T8" fmla="*/ 214 w 624"/>
                <a:gd name="T9" fmla="*/ 0 h 1031"/>
              </a:gdLst>
              <a:ahLst/>
              <a:cxnLst>
                <a:cxn ang="0">
                  <a:pos x="T0" y="T1"/>
                </a:cxn>
                <a:cxn ang="0">
                  <a:pos x="T2" y="T3"/>
                </a:cxn>
                <a:cxn ang="0">
                  <a:pos x="T4" y="T5"/>
                </a:cxn>
                <a:cxn ang="0">
                  <a:pos x="T6" y="T7"/>
                </a:cxn>
                <a:cxn ang="0">
                  <a:pos x="T8" y="T9"/>
                </a:cxn>
              </a:cxnLst>
              <a:rect l="0" t="0" r="r" b="b"/>
              <a:pathLst>
                <a:path w="624" h="1031">
                  <a:moveTo>
                    <a:pt x="214" y="0"/>
                  </a:moveTo>
                  <a:cubicBezTo>
                    <a:pt x="0" y="1021"/>
                    <a:pt x="0" y="1021"/>
                    <a:pt x="0" y="1021"/>
                  </a:cubicBezTo>
                  <a:cubicBezTo>
                    <a:pt x="33" y="1028"/>
                    <a:pt x="67" y="1031"/>
                    <a:pt x="102" y="1031"/>
                  </a:cubicBezTo>
                  <a:cubicBezTo>
                    <a:pt x="390" y="1031"/>
                    <a:pt x="624" y="798"/>
                    <a:pt x="624" y="509"/>
                  </a:cubicBezTo>
                  <a:cubicBezTo>
                    <a:pt x="624" y="260"/>
                    <a:pt x="448" y="51"/>
                    <a:pt x="214" y="0"/>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84" name="Group 4"/>
          <p:cNvGrpSpPr>
            <a:grpSpLocks noChangeAspect="1"/>
          </p:cNvGrpSpPr>
          <p:nvPr/>
        </p:nvGrpSpPr>
        <p:grpSpPr bwMode="auto">
          <a:xfrm>
            <a:off x="4643051" y="3937489"/>
            <a:ext cx="1226492" cy="1226492"/>
            <a:chOff x="2601" y="925"/>
            <a:chExt cx="2474" cy="2474"/>
          </a:xfrm>
          <a:solidFill>
            <a:schemeClr val="bg2"/>
          </a:solidFill>
        </p:grpSpPr>
        <p:sp>
          <p:nvSpPr>
            <p:cNvPr id="185" name="Oval 5"/>
            <p:cNvSpPr>
              <a:spLocks noChangeArrowheads="1"/>
            </p:cNvSpPr>
            <p:nvPr/>
          </p:nvSpPr>
          <p:spPr bwMode="auto">
            <a:xfrm>
              <a:off x="2601" y="925"/>
              <a:ext cx="2474" cy="24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6" name="Freeform 6"/>
            <p:cNvSpPr>
              <a:spLocks/>
            </p:cNvSpPr>
            <p:nvPr/>
          </p:nvSpPr>
          <p:spPr bwMode="auto">
            <a:xfrm>
              <a:off x="3596" y="956"/>
              <a:ext cx="1479" cy="2443"/>
            </a:xfrm>
            <a:custGeom>
              <a:avLst/>
              <a:gdLst>
                <a:gd name="T0" fmla="*/ 214 w 624"/>
                <a:gd name="T1" fmla="*/ 0 h 1031"/>
                <a:gd name="T2" fmla="*/ 0 w 624"/>
                <a:gd name="T3" fmla="*/ 1021 h 1031"/>
                <a:gd name="T4" fmla="*/ 102 w 624"/>
                <a:gd name="T5" fmla="*/ 1031 h 1031"/>
                <a:gd name="T6" fmla="*/ 624 w 624"/>
                <a:gd name="T7" fmla="*/ 509 h 1031"/>
                <a:gd name="T8" fmla="*/ 214 w 624"/>
                <a:gd name="T9" fmla="*/ 0 h 1031"/>
              </a:gdLst>
              <a:ahLst/>
              <a:cxnLst>
                <a:cxn ang="0">
                  <a:pos x="T0" y="T1"/>
                </a:cxn>
                <a:cxn ang="0">
                  <a:pos x="T2" y="T3"/>
                </a:cxn>
                <a:cxn ang="0">
                  <a:pos x="T4" y="T5"/>
                </a:cxn>
                <a:cxn ang="0">
                  <a:pos x="T6" y="T7"/>
                </a:cxn>
                <a:cxn ang="0">
                  <a:pos x="T8" y="T9"/>
                </a:cxn>
              </a:cxnLst>
              <a:rect l="0" t="0" r="r" b="b"/>
              <a:pathLst>
                <a:path w="624" h="1031">
                  <a:moveTo>
                    <a:pt x="214" y="0"/>
                  </a:moveTo>
                  <a:cubicBezTo>
                    <a:pt x="0" y="1021"/>
                    <a:pt x="0" y="1021"/>
                    <a:pt x="0" y="1021"/>
                  </a:cubicBezTo>
                  <a:cubicBezTo>
                    <a:pt x="33" y="1028"/>
                    <a:pt x="67" y="1031"/>
                    <a:pt x="102" y="1031"/>
                  </a:cubicBezTo>
                  <a:cubicBezTo>
                    <a:pt x="390" y="1031"/>
                    <a:pt x="624" y="798"/>
                    <a:pt x="624" y="509"/>
                  </a:cubicBezTo>
                  <a:cubicBezTo>
                    <a:pt x="624" y="260"/>
                    <a:pt x="448" y="51"/>
                    <a:pt x="214" y="0"/>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80" name="Group 4"/>
          <p:cNvGrpSpPr>
            <a:grpSpLocks noChangeAspect="1"/>
          </p:cNvGrpSpPr>
          <p:nvPr/>
        </p:nvGrpSpPr>
        <p:grpSpPr bwMode="auto">
          <a:xfrm>
            <a:off x="4590499" y="2178424"/>
            <a:ext cx="1226492" cy="1226492"/>
            <a:chOff x="2601" y="925"/>
            <a:chExt cx="2474" cy="2474"/>
          </a:xfrm>
          <a:solidFill>
            <a:schemeClr val="bg2"/>
          </a:solidFill>
        </p:grpSpPr>
        <p:sp>
          <p:nvSpPr>
            <p:cNvPr id="181" name="Oval 5"/>
            <p:cNvSpPr>
              <a:spLocks noChangeArrowheads="1"/>
            </p:cNvSpPr>
            <p:nvPr/>
          </p:nvSpPr>
          <p:spPr bwMode="auto">
            <a:xfrm>
              <a:off x="2601" y="925"/>
              <a:ext cx="2474" cy="24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2" name="Freeform 6"/>
            <p:cNvSpPr>
              <a:spLocks/>
            </p:cNvSpPr>
            <p:nvPr/>
          </p:nvSpPr>
          <p:spPr bwMode="auto">
            <a:xfrm>
              <a:off x="3596" y="956"/>
              <a:ext cx="1479" cy="2443"/>
            </a:xfrm>
            <a:custGeom>
              <a:avLst/>
              <a:gdLst>
                <a:gd name="T0" fmla="*/ 214 w 624"/>
                <a:gd name="T1" fmla="*/ 0 h 1031"/>
                <a:gd name="T2" fmla="*/ 0 w 624"/>
                <a:gd name="T3" fmla="*/ 1021 h 1031"/>
                <a:gd name="T4" fmla="*/ 102 w 624"/>
                <a:gd name="T5" fmla="*/ 1031 h 1031"/>
                <a:gd name="T6" fmla="*/ 624 w 624"/>
                <a:gd name="T7" fmla="*/ 509 h 1031"/>
                <a:gd name="T8" fmla="*/ 214 w 624"/>
                <a:gd name="T9" fmla="*/ 0 h 1031"/>
              </a:gdLst>
              <a:ahLst/>
              <a:cxnLst>
                <a:cxn ang="0">
                  <a:pos x="T0" y="T1"/>
                </a:cxn>
                <a:cxn ang="0">
                  <a:pos x="T2" y="T3"/>
                </a:cxn>
                <a:cxn ang="0">
                  <a:pos x="T4" y="T5"/>
                </a:cxn>
                <a:cxn ang="0">
                  <a:pos x="T6" y="T7"/>
                </a:cxn>
                <a:cxn ang="0">
                  <a:pos x="T8" y="T9"/>
                </a:cxn>
              </a:cxnLst>
              <a:rect l="0" t="0" r="r" b="b"/>
              <a:pathLst>
                <a:path w="624" h="1031">
                  <a:moveTo>
                    <a:pt x="214" y="0"/>
                  </a:moveTo>
                  <a:cubicBezTo>
                    <a:pt x="0" y="1021"/>
                    <a:pt x="0" y="1021"/>
                    <a:pt x="0" y="1021"/>
                  </a:cubicBezTo>
                  <a:cubicBezTo>
                    <a:pt x="33" y="1028"/>
                    <a:pt x="67" y="1031"/>
                    <a:pt x="102" y="1031"/>
                  </a:cubicBezTo>
                  <a:cubicBezTo>
                    <a:pt x="390" y="1031"/>
                    <a:pt x="624" y="798"/>
                    <a:pt x="624" y="509"/>
                  </a:cubicBezTo>
                  <a:cubicBezTo>
                    <a:pt x="624" y="260"/>
                    <a:pt x="448" y="51"/>
                    <a:pt x="214" y="0"/>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4" name="Group 4"/>
          <p:cNvGrpSpPr>
            <a:grpSpLocks noChangeAspect="1"/>
          </p:cNvGrpSpPr>
          <p:nvPr/>
        </p:nvGrpSpPr>
        <p:grpSpPr bwMode="auto">
          <a:xfrm>
            <a:off x="6955242" y="2178424"/>
            <a:ext cx="1226492" cy="1226492"/>
            <a:chOff x="2601" y="925"/>
            <a:chExt cx="2474" cy="2474"/>
          </a:xfrm>
          <a:solidFill>
            <a:schemeClr val="bg2"/>
          </a:solidFill>
        </p:grpSpPr>
        <p:sp>
          <p:nvSpPr>
            <p:cNvPr id="175" name="Oval 5"/>
            <p:cNvSpPr>
              <a:spLocks noChangeArrowheads="1"/>
            </p:cNvSpPr>
            <p:nvPr/>
          </p:nvSpPr>
          <p:spPr bwMode="auto">
            <a:xfrm>
              <a:off x="2601" y="925"/>
              <a:ext cx="2474" cy="24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6"/>
            <p:cNvSpPr>
              <a:spLocks/>
            </p:cNvSpPr>
            <p:nvPr/>
          </p:nvSpPr>
          <p:spPr bwMode="auto">
            <a:xfrm>
              <a:off x="3596" y="956"/>
              <a:ext cx="1479" cy="2443"/>
            </a:xfrm>
            <a:custGeom>
              <a:avLst/>
              <a:gdLst>
                <a:gd name="T0" fmla="*/ 214 w 624"/>
                <a:gd name="T1" fmla="*/ 0 h 1031"/>
                <a:gd name="T2" fmla="*/ 0 w 624"/>
                <a:gd name="T3" fmla="*/ 1021 h 1031"/>
                <a:gd name="T4" fmla="*/ 102 w 624"/>
                <a:gd name="T5" fmla="*/ 1031 h 1031"/>
                <a:gd name="T6" fmla="*/ 624 w 624"/>
                <a:gd name="T7" fmla="*/ 509 h 1031"/>
                <a:gd name="T8" fmla="*/ 214 w 624"/>
                <a:gd name="T9" fmla="*/ 0 h 1031"/>
              </a:gdLst>
              <a:ahLst/>
              <a:cxnLst>
                <a:cxn ang="0">
                  <a:pos x="T0" y="T1"/>
                </a:cxn>
                <a:cxn ang="0">
                  <a:pos x="T2" y="T3"/>
                </a:cxn>
                <a:cxn ang="0">
                  <a:pos x="T4" y="T5"/>
                </a:cxn>
                <a:cxn ang="0">
                  <a:pos x="T6" y="T7"/>
                </a:cxn>
                <a:cxn ang="0">
                  <a:pos x="T8" y="T9"/>
                </a:cxn>
              </a:cxnLst>
              <a:rect l="0" t="0" r="r" b="b"/>
              <a:pathLst>
                <a:path w="624" h="1031">
                  <a:moveTo>
                    <a:pt x="214" y="0"/>
                  </a:moveTo>
                  <a:cubicBezTo>
                    <a:pt x="0" y="1021"/>
                    <a:pt x="0" y="1021"/>
                    <a:pt x="0" y="1021"/>
                  </a:cubicBezTo>
                  <a:cubicBezTo>
                    <a:pt x="33" y="1028"/>
                    <a:pt x="67" y="1031"/>
                    <a:pt x="102" y="1031"/>
                  </a:cubicBezTo>
                  <a:cubicBezTo>
                    <a:pt x="390" y="1031"/>
                    <a:pt x="624" y="798"/>
                    <a:pt x="624" y="509"/>
                  </a:cubicBezTo>
                  <a:cubicBezTo>
                    <a:pt x="624" y="260"/>
                    <a:pt x="448" y="51"/>
                    <a:pt x="214" y="0"/>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 name="Text Placeholder 2"/>
          <p:cNvSpPr>
            <a:spLocks noGrp="1"/>
          </p:cNvSpPr>
          <p:nvPr>
            <p:ph type="body" sz="quarter" idx="16"/>
          </p:nvPr>
        </p:nvSpPr>
        <p:spPr>
          <a:xfrm>
            <a:off x="1948940" y="6319045"/>
            <a:ext cx="7164000" cy="408803"/>
          </a:xfrm>
        </p:spPr>
        <p:txBody>
          <a:bodyPr/>
          <a:lstStyle/>
          <a:p>
            <a:r>
              <a:rPr lang="en-GB" b="1" dirty="0">
                <a:solidFill>
                  <a:srgbClr val="002060"/>
                </a:solidFill>
              </a:rPr>
              <a:t>Abbreviations</a:t>
            </a:r>
            <a:r>
              <a:rPr lang="en-GB" dirty="0">
                <a:solidFill>
                  <a:srgbClr val="002060"/>
                </a:solidFill>
              </a:rPr>
              <a:t>: FC, functional class; RV, right ventricular; WHO, World Health Organization.</a:t>
            </a:r>
          </a:p>
          <a:p>
            <a:r>
              <a:rPr lang="en-GB" b="1" dirty="0">
                <a:solidFill>
                  <a:srgbClr val="002060"/>
                </a:solidFill>
              </a:rPr>
              <a:t>References</a:t>
            </a:r>
            <a:r>
              <a:rPr lang="en-GB" dirty="0">
                <a:solidFill>
                  <a:srgbClr val="002060"/>
                </a:solidFill>
              </a:rPr>
              <a:t>: </a:t>
            </a:r>
            <a:r>
              <a:rPr lang="fr-FR" b="1" dirty="0">
                <a:solidFill>
                  <a:srgbClr val="002060"/>
                </a:solidFill>
              </a:rPr>
              <a:t>1.</a:t>
            </a:r>
            <a:r>
              <a:rPr lang="fr-FR" dirty="0">
                <a:solidFill>
                  <a:srgbClr val="002060"/>
                </a:solidFill>
              </a:rPr>
              <a:t> Barst et al. J Am Coll Cardiol. 2009;54(1 Suppl):S78-84.</a:t>
            </a:r>
            <a:r>
              <a:rPr lang="en-GB" dirty="0">
                <a:solidFill>
                  <a:srgbClr val="002060"/>
                </a:solidFill>
              </a:rPr>
              <a:t> </a:t>
            </a:r>
            <a:r>
              <a:rPr lang="en-GB" b="1" dirty="0">
                <a:solidFill>
                  <a:srgbClr val="002060"/>
                </a:solidFill>
              </a:rPr>
              <a:t>2</a:t>
            </a:r>
            <a:r>
              <a:rPr lang="en-GB" dirty="0">
                <a:solidFill>
                  <a:srgbClr val="002060"/>
                </a:solidFill>
              </a:rPr>
              <a:t>. </a:t>
            </a:r>
            <a:r>
              <a:rPr lang="fr-FR" dirty="0">
                <a:solidFill>
                  <a:srgbClr val="002060"/>
                </a:solidFill>
              </a:rPr>
              <a:t>Galie et al. Eur Respir J. 2015;46(4):903-75. </a:t>
            </a:r>
            <a:endParaRPr lang="en-GB" dirty="0">
              <a:solidFill>
                <a:srgbClr val="002060"/>
              </a:solidFill>
            </a:endParaRPr>
          </a:p>
        </p:txBody>
      </p:sp>
      <p:sp>
        <p:nvSpPr>
          <p:cNvPr id="57" name="TextBox 56"/>
          <p:cNvSpPr txBox="1"/>
          <p:nvPr/>
        </p:nvSpPr>
        <p:spPr>
          <a:xfrm>
            <a:off x="4308189" y="3448684"/>
            <a:ext cx="1830115" cy="276999"/>
          </a:xfrm>
          <a:prstGeom prst="rect">
            <a:avLst/>
          </a:prstGeom>
          <a:noFill/>
        </p:spPr>
        <p:txBody>
          <a:bodyPr wrap="square" rtlCol="0">
            <a:spAutoFit/>
          </a:bodyPr>
          <a:lstStyle/>
          <a:p>
            <a:pPr algn="ctr"/>
            <a:r>
              <a:rPr lang="en-GB" sz="1200" dirty="0">
                <a:solidFill>
                  <a:srgbClr val="002060"/>
                </a:solidFill>
                <a:latin typeface="Arial" panose="020B0604020202020204" pitchFamily="34" charset="0"/>
                <a:cs typeface="Arial" panose="020B0604020202020204" pitchFamily="34" charset="0"/>
              </a:rPr>
              <a:t>Good </a:t>
            </a:r>
            <a:r>
              <a:rPr lang="en-GB" sz="1200" dirty="0">
                <a:solidFill>
                  <a:schemeClr val="bg1"/>
                </a:solidFill>
                <a:latin typeface="Arial" panose="020B0604020202020204" pitchFamily="34" charset="0"/>
                <a:cs typeface="Arial" panose="020B0604020202020204" pitchFamily="34" charset="0"/>
              </a:rPr>
              <a:t>exercise</a:t>
            </a:r>
            <a:r>
              <a:rPr lang="en-GB" sz="1200" dirty="0">
                <a:solidFill>
                  <a:srgbClr val="002060"/>
                </a:solidFill>
                <a:latin typeface="Arial" panose="020B0604020202020204" pitchFamily="34" charset="0"/>
                <a:cs typeface="Arial" panose="020B0604020202020204" pitchFamily="34" charset="0"/>
              </a:rPr>
              <a:t> capacity</a:t>
            </a:r>
          </a:p>
        </p:txBody>
      </p:sp>
      <p:sp>
        <p:nvSpPr>
          <p:cNvPr id="58" name="TextBox 57"/>
          <p:cNvSpPr txBox="1"/>
          <p:nvPr/>
        </p:nvSpPr>
        <p:spPr>
          <a:xfrm>
            <a:off x="6549202" y="3448684"/>
            <a:ext cx="2025025" cy="276999"/>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Good quality of life</a:t>
            </a:r>
          </a:p>
        </p:txBody>
      </p:sp>
      <p:sp>
        <p:nvSpPr>
          <p:cNvPr id="59" name="TextBox 58"/>
          <p:cNvSpPr txBox="1"/>
          <p:nvPr/>
        </p:nvSpPr>
        <p:spPr>
          <a:xfrm>
            <a:off x="4187812" y="5227794"/>
            <a:ext cx="2070868" cy="276999"/>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Good RV function</a:t>
            </a:r>
          </a:p>
        </p:txBody>
      </p:sp>
      <p:sp>
        <p:nvSpPr>
          <p:cNvPr id="60" name="TextBox 59"/>
          <p:cNvSpPr txBox="1"/>
          <p:nvPr/>
        </p:nvSpPr>
        <p:spPr>
          <a:xfrm>
            <a:off x="6549201" y="5227794"/>
            <a:ext cx="2025027" cy="276999"/>
          </a:xfrm>
          <a:prstGeom prst="rect">
            <a:avLst/>
          </a:prstGeom>
          <a:noFill/>
        </p:spPr>
        <p:txBody>
          <a:bodyPr wrap="square" rtlCol="0">
            <a:spAutoFit/>
          </a:bodyPr>
          <a:lstStyle/>
          <a:p>
            <a:pPr algn="ctr"/>
            <a:r>
              <a:rPr lang="en-GB" sz="1200" dirty="0">
                <a:solidFill>
                  <a:srgbClr val="002060"/>
                </a:solidFill>
                <a:latin typeface="Arial" panose="020B0604020202020204" pitchFamily="34" charset="0"/>
                <a:cs typeface="Arial" panose="020B0604020202020204" pitchFamily="34" charset="0"/>
              </a:rPr>
              <a:t>Low </a:t>
            </a:r>
            <a:r>
              <a:rPr lang="en-GB" sz="1200" dirty="0">
                <a:solidFill>
                  <a:schemeClr val="bg1"/>
                </a:solidFill>
                <a:latin typeface="Arial" panose="020B0604020202020204" pitchFamily="34" charset="0"/>
                <a:cs typeface="Arial" panose="020B0604020202020204" pitchFamily="34" charset="0"/>
              </a:rPr>
              <a:t>mortality</a:t>
            </a:r>
            <a:r>
              <a:rPr lang="en-GB" sz="1200" dirty="0">
                <a:solidFill>
                  <a:srgbClr val="002060"/>
                </a:solidFill>
                <a:latin typeface="Arial" panose="020B0604020202020204" pitchFamily="34" charset="0"/>
                <a:cs typeface="Arial" panose="020B0604020202020204" pitchFamily="34" charset="0"/>
              </a:rPr>
              <a:t> risk</a:t>
            </a:r>
          </a:p>
        </p:txBody>
      </p:sp>
      <p:sp>
        <p:nvSpPr>
          <p:cNvPr id="80" name="AutoShape 25"/>
          <p:cNvSpPr>
            <a:spLocks noChangeAspect="1" noChangeArrowheads="1" noTextEdit="1"/>
          </p:cNvSpPr>
          <p:nvPr/>
        </p:nvSpPr>
        <p:spPr bwMode="auto">
          <a:xfrm>
            <a:off x="4533526" y="2187396"/>
            <a:ext cx="1216348" cy="123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82" name="Line 28"/>
          <p:cNvSpPr>
            <a:spLocks noChangeShapeType="1"/>
          </p:cNvSpPr>
          <p:nvPr/>
        </p:nvSpPr>
        <p:spPr bwMode="auto">
          <a:xfrm>
            <a:off x="4701256" y="3041480"/>
            <a:ext cx="0" cy="0"/>
          </a:xfrm>
          <a:prstGeom prst="line">
            <a:avLst/>
          </a:prstGeom>
          <a:noFill/>
          <a:ln w="6350"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83" name="Line 29"/>
          <p:cNvSpPr>
            <a:spLocks noChangeShapeType="1"/>
          </p:cNvSpPr>
          <p:nvPr/>
        </p:nvSpPr>
        <p:spPr bwMode="auto">
          <a:xfrm>
            <a:off x="4964020" y="3422020"/>
            <a:ext cx="0" cy="0"/>
          </a:xfrm>
          <a:prstGeom prst="line">
            <a:avLst/>
          </a:prstGeom>
          <a:noFill/>
          <a:ln w="12700"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84" name="Line 30"/>
          <p:cNvSpPr>
            <a:spLocks noChangeShapeType="1"/>
          </p:cNvSpPr>
          <p:nvPr/>
        </p:nvSpPr>
        <p:spPr bwMode="auto">
          <a:xfrm>
            <a:off x="5509041" y="2861972"/>
            <a:ext cx="0" cy="0"/>
          </a:xfrm>
          <a:prstGeom prst="line">
            <a:avLst/>
          </a:prstGeom>
          <a:noFill/>
          <a:ln w="12700" cap="flat">
            <a:solidFill>
              <a:srgbClr val="7ED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51" dirty="0"/>
          </a:p>
        </p:txBody>
      </p:sp>
      <p:sp>
        <p:nvSpPr>
          <p:cNvPr id="85" name="Line 31"/>
          <p:cNvSpPr>
            <a:spLocks noChangeShapeType="1"/>
          </p:cNvSpPr>
          <p:nvPr/>
        </p:nvSpPr>
        <p:spPr bwMode="auto">
          <a:xfrm>
            <a:off x="5189826" y="26909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86" name="Line 32"/>
          <p:cNvSpPr>
            <a:spLocks noChangeShapeType="1"/>
          </p:cNvSpPr>
          <p:nvPr/>
        </p:nvSpPr>
        <p:spPr bwMode="auto">
          <a:xfrm>
            <a:off x="5189826" y="26909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101" name="TextBox 100"/>
          <p:cNvSpPr txBox="1"/>
          <p:nvPr/>
        </p:nvSpPr>
        <p:spPr>
          <a:xfrm>
            <a:off x="3786568" y="1669879"/>
            <a:ext cx="271528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Low risk is associated with</a:t>
            </a:r>
            <a:r>
              <a:rPr lang="en-GB" sz="1600" baseline="30000" dirty="0">
                <a:solidFill>
                  <a:schemeClr val="bg1"/>
                </a:solidFill>
                <a:latin typeface="Arial" panose="020B0604020202020204" pitchFamily="34" charset="0"/>
                <a:cs typeface="Arial" panose="020B0604020202020204" pitchFamily="34" charset="0"/>
              </a:rPr>
              <a:t>2</a:t>
            </a:r>
          </a:p>
        </p:txBody>
      </p:sp>
      <p:sp>
        <p:nvSpPr>
          <p:cNvPr id="103" name="TextBox 102"/>
          <p:cNvSpPr txBox="1"/>
          <p:nvPr/>
        </p:nvSpPr>
        <p:spPr>
          <a:xfrm>
            <a:off x="117200" y="4044265"/>
            <a:ext cx="3582420" cy="738664"/>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It is recommended to start treatment as early as possible after diagnosis and refer patient to expert treatment centres</a:t>
            </a:r>
            <a:r>
              <a:rPr lang="en-GB" sz="1400" baseline="30000" dirty="0">
                <a:solidFill>
                  <a:schemeClr val="bg1"/>
                </a:solidFill>
                <a:latin typeface="Arial" panose="020B0604020202020204" pitchFamily="34" charset="0"/>
                <a:cs typeface="Arial" panose="020B0604020202020204" pitchFamily="34" charset="0"/>
              </a:rPr>
              <a:t>1</a:t>
            </a:r>
            <a:r>
              <a:rPr lang="en-GB" sz="1400" dirty="0">
                <a:solidFill>
                  <a:schemeClr val="bg1"/>
                </a:solidFill>
                <a:latin typeface="Arial" panose="020B0604020202020204" pitchFamily="34" charset="0"/>
                <a:cs typeface="Arial" panose="020B0604020202020204" pitchFamily="34" charset="0"/>
              </a:rPr>
              <a:t> </a:t>
            </a:r>
            <a:endParaRPr lang="en-GB" sz="1400" baseline="30000" dirty="0">
              <a:solidFill>
                <a:schemeClr val="bg1"/>
              </a:solidFill>
              <a:latin typeface="Arial" panose="020B0604020202020204" pitchFamily="34" charset="0"/>
              <a:cs typeface="Arial" panose="020B0604020202020204" pitchFamily="34" charset="0"/>
            </a:endParaRPr>
          </a:p>
        </p:txBody>
      </p:sp>
      <p:cxnSp>
        <p:nvCxnSpPr>
          <p:cNvPr id="105" name="Straight Connector 104"/>
          <p:cNvCxnSpPr/>
          <p:nvPr/>
        </p:nvCxnSpPr>
        <p:spPr>
          <a:xfrm>
            <a:off x="9035716" y="1684421"/>
            <a:ext cx="0" cy="382604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0" name="Group 99"/>
          <p:cNvGrpSpPr>
            <a:grpSpLocks noChangeAspect="1"/>
          </p:cNvGrpSpPr>
          <p:nvPr/>
        </p:nvGrpSpPr>
        <p:grpSpPr bwMode="auto">
          <a:xfrm>
            <a:off x="9319985" y="3170092"/>
            <a:ext cx="1638785" cy="2291118"/>
            <a:chOff x="2285" y="2"/>
            <a:chExt cx="3090" cy="4320"/>
          </a:xfrm>
          <a:solidFill>
            <a:schemeClr val="bg1"/>
          </a:solidFill>
        </p:grpSpPr>
        <p:sp>
          <p:nvSpPr>
            <p:cNvPr id="144" name="Freeform 5"/>
            <p:cNvSpPr>
              <a:spLocks noEditPoints="1"/>
            </p:cNvSpPr>
            <p:nvPr/>
          </p:nvSpPr>
          <p:spPr bwMode="auto">
            <a:xfrm>
              <a:off x="4011" y="2"/>
              <a:ext cx="1364" cy="4316"/>
            </a:xfrm>
            <a:custGeom>
              <a:avLst/>
              <a:gdLst>
                <a:gd name="T0" fmla="*/ 544 w 688"/>
                <a:gd name="T1" fmla="*/ 200 h 2179"/>
                <a:gd name="T2" fmla="*/ 344 w 688"/>
                <a:gd name="T3" fmla="*/ 400 h 2179"/>
                <a:gd name="T4" fmla="*/ 144 w 688"/>
                <a:gd name="T5" fmla="*/ 200 h 2179"/>
                <a:gd name="T6" fmla="*/ 344 w 688"/>
                <a:gd name="T7" fmla="*/ 0 h 2179"/>
                <a:gd name="T8" fmla="*/ 544 w 688"/>
                <a:gd name="T9" fmla="*/ 200 h 2179"/>
                <a:gd name="T10" fmla="*/ 635 w 688"/>
                <a:gd name="T11" fmla="*/ 1510 h 2179"/>
                <a:gd name="T12" fmla="*/ 679 w 688"/>
                <a:gd name="T13" fmla="*/ 1700 h 2179"/>
                <a:gd name="T14" fmla="*/ 684 w 688"/>
                <a:gd name="T15" fmla="*/ 1732 h 2179"/>
                <a:gd name="T16" fmla="*/ 529 w 688"/>
                <a:gd name="T17" fmla="*/ 1732 h 2179"/>
                <a:gd name="T18" fmla="*/ 498 w 688"/>
                <a:gd name="T19" fmla="*/ 2179 h 2179"/>
                <a:gd name="T20" fmla="*/ 190 w 688"/>
                <a:gd name="T21" fmla="*/ 2179 h 2179"/>
                <a:gd name="T22" fmla="*/ 159 w 688"/>
                <a:gd name="T23" fmla="*/ 1732 h 2179"/>
                <a:gd name="T24" fmla="*/ 4 w 688"/>
                <a:gd name="T25" fmla="*/ 1732 h 2179"/>
                <a:gd name="T26" fmla="*/ 10 w 688"/>
                <a:gd name="T27" fmla="*/ 1698 h 2179"/>
                <a:gd name="T28" fmla="*/ 54 w 688"/>
                <a:gd name="T29" fmla="*/ 1511 h 2179"/>
                <a:gd name="T30" fmla="*/ 0 w 688"/>
                <a:gd name="T31" fmla="*/ 1399 h 2179"/>
                <a:gd name="T32" fmla="*/ 0 w 688"/>
                <a:gd name="T33" fmla="*/ 669 h 2179"/>
                <a:gd name="T34" fmla="*/ 228 w 688"/>
                <a:gd name="T35" fmla="*/ 441 h 2179"/>
                <a:gd name="T36" fmla="*/ 241 w 688"/>
                <a:gd name="T37" fmla="*/ 441 h 2179"/>
                <a:gd name="T38" fmla="*/ 448 w 688"/>
                <a:gd name="T39" fmla="*/ 441 h 2179"/>
                <a:gd name="T40" fmla="*/ 461 w 688"/>
                <a:gd name="T41" fmla="*/ 441 h 2179"/>
                <a:gd name="T42" fmla="*/ 688 w 688"/>
                <a:gd name="T43" fmla="*/ 669 h 2179"/>
                <a:gd name="T44" fmla="*/ 688 w 688"/>
                <a:gd name="T45" fmla="*/ 1399 h 2179"/>
                <a:gd name="T46" fmla="*/ 635 w 688"/>
                <a:gd name="T47" fmla="*/ 1510 h 2179"/>
                <a:gd name="T48" fmla="*/ 163 w 688"/>
                <a:gd name="T49" fmla="*/ 1046 h 2179"/>
                <a:gd name="T50" fmla="*/ 92 w 688"/>
                <a:gd name="T51" fmla="*/ 830 h 2179"/>
                <a:gd name="T52" fmla="*/ 139 w 688"/>
                <a:gd name="T53" fmla="*/ 1152 h 2179"/>
                <a:gd name="T54" fmla="*/ 163 w 688"/>
                <a:gd name="T55" fmla="*/ 1046 h 2179"/>
                <a:gd name="T56" fmla="*/ 595 w 688"/>
                <a:gd name="T57" fmla="*/ 841 h 2179"/>
                <a:gd name="T58" fmla="*/ 530 w 688"/>
                <a:gd name="T59" fmla="*/ 1046 h 2179"/>
                <a:gd name="T60" fmla="*/ 551 w 688"/>
                <a:gd name="T61" fmla="*/ 1141 h 2179"/>
                <a:gd name="T62" fmla="*/ 595 w 688"/>
                <a:gd name="T63" fmla="*/ 841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8" h="2179">
                  <a:moveTo>
                    <a:pt x="544" y="200"/>
                  </a:moveTo>
                  <a:cubicBezTo>
                    <a:pt x="544" y="310"/>
                    <a:pt x="455" y="400"/>
                    <a:pt x="344" y="400"/>
                  </a:cubicBezTo>
                  <a:cubicBezTo>
                    <a:pt x="234" y="400"/>
                    <a:pt x="144" y="310"/>
                    <a:pt x="144" y="200"/>
                  </a:cubicBezTo>
                  <a:cubicBezTo>
                    <a:pt x="144" y="90"/>
                    <a:pt x="234" y="0"/>
                    <a:pt x="344" y="0"/>
                  </a:cubicBezTo>
                  <a:cubicBezTo>
                    <a:pt x="455" y="0"/>
                    <a:pt x="544" y="90"/>
                    <a:pt x="544" y="200"/>
                  </a:cubicBezTo>
                  <a:close/>
                  <a:moveTo>
                    <a:pt x="635" y="1510"/>
                  </a:moveTo>
                  <a:cubicBezTo>
                    <a:pt x="679" y="1700"/>
                    <a:pt x="679" y="1700"/>
                    <a:pt x="679" y="1700"/>
                  </a:cubicBezTo>
                  <a:cubicBezTo>
                    <a:pt x="681" y="1710"/>
                    <a:pt x="683" y="1721"/>
                    <a:pt x="684" y="1732"/>
                  </a:cubicBezTo>
                  <a:cubicBezTo>
                    <a:pt x="529" y="1732"/>
                    <a:pt x="529" y="1732"/>
                    <a:pt x="529" y="1732"/>
                  </a:cubicBezTo>
                  <a:cubicBezTo>
                    <a:pt x="498" y="2179"/>
                    <a:pt x="498" y="2179"/>
                    <a:pt x="498" y="2179"/>
                  </a:cubicBezTo>
                  <a:cubicBezTo>
                    <a:pt x="190" y="2179"/>
                    <a:pt x="190" y="2179"/>
                    <a:pt x="190" y="2179"/>
                  </a:cubicBezTo>
                  <a:cubicBezTo>
                    <a:pt x="159" y="1732"/>
                    <a:pt x="159" y="1732"/>
                    <a:pt x="159" y="1732"/>
                  </a:cubicBezTo>
                  <a:cubicBezTo>
                    <a:pt x="4" y="1732"/>
                    <a:pt x="4" y="1732"/>
                    <a:pt x="4" y="1732"/>
                  </a:cubicBezTo>
                  <a:cubicBezTo>
                    <a:pt x="5" y="1721"/>
                    <a:pt x="7" y="1709"/>
                    <a:pt x="10" y="1698"/>
                  </a:cubicBezTo>
                  <a:cubicBezTo>
                    <a:pt x="54" y="1511"/>
                    <a:pt x="54" y="1511"/>
                    <a:pt x="54" y="1511"/>
                  </a:cubicBezTo>
                  <a:cubicBezTo>
                    <a:pt x="21" y="1484"/>
                    <a:pt x="0" y="1444"/>
                    <a:pt x="0" y="1399"/>
                  </a:cubicBezTo>
                  <a:cubicBezTo>
                    <a:pt x="0" y="669"/>
                    <a:pt x="0" y="669"/>
                    <a:pt x="0" y="669"/>
                  </a:cubicBezTo>
                  <a:cubicBezTo>
                    <a:pt x="0" y="543"/>
                    <a:pt x="102" y="441"/>
                    <a:pt x="228" y="441"/>
                  </a:cubicBezTo>
                  <a:cubicBezTo>
                    <a:pt x="241" y="441"/>
                    <a:pt x="241" y="441"/>
                    <a:pt x="241" y="441"/>
                  </a:cubicBezTo>
                  <a:cubicBezTo>
                    <a:pt x="448" y="441"/>
                    <a:pt x="448" y="441"/>
                    <a:pt x="448" y="441"/>
                  </a:cubicBezTo>
                  <a:cubicBezTo>
                    <a:pt x="461" y="441"/>
                    <a:pt x="461" y="441"/>
                    <a:pt x="461" y="441"/>
                  </a:cubicBezTo>
                  <a:cubicBezTo>
                    <a:pt x="586" y="441"/>
                    <a:pt x="688" y="543"/>
                    <a:pt x="688" y="669"/>
                  </a:cubicBezTo>
                  <a:cubicBezTo>
                    <a:pt x="688" y="1399"/>
                    <a:pt x="688" y="1399"/>
                    <a:pt x="688" y="1399"/>
                  </a:cubicBezTo>
                  <a:cubicBezTo>
                    <a:pt x="688" y="1443"/>
                    <a:pt x="667" y="1483"/>
                    <a:pt x="635" y="1510"/>
                  </a:cubicBezTo>
                  <a:close/>
                  <a:moveTo>
                    <a:pt x="163" y="1046"/>
                  </a:moveTo>
                  <a:cubicBezTo>
                    <a:pt x="92" y="830"/>
                    <a:pt x="92" y="830"/>
                    <a:pt x="92" y="830"/>
                  </a:cubicBezTo>
                  <a:cubicBezTo>
                    <a:pt x="139" y="1152"/>
                    <a:pt x="139" y="1152"/>
                    <a:pt x="139" y="1152"/>
                  </a:cubicBezTo>
                  <a:lnTo>
                    <a:pt x="163" y="1046"/>
                  </a:lnTo>
                  <a:close/>
                  <a:moveTo>
                    <a:pt x="595" y="841"/>
                  </a:moveTo>
                  <a:cubicBezTo>
                    <a:pt x="530" y="1046"/>
                    <a:pt x="530" y="1046"/>
                    <a:pt x="530" y="1046"/>
                  </a:cubicBezTo>
                  <a:cubicBezTo>
                    <a:pt x="551" y="1141"/>
                    <a:pt x="551" y="1141"/>
                    <a:pt x="551" y="1141"/>
                  </a:cubicBezTo>
                  <a:lnTo>
                    <a:pt x="595" y="84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5" name="Freeform 6"/>
            <p:cNvSpPr>
              <a:spLocks noEditPoints="1"/>
            </p:cNvSpPr>
            <p:nvPr/>
          </p:nvSpPr>
          <p:spPr bwMode="auto">
            <a:xfrm>
              <a:off x="2285" y="2"/>
              <a:ext cx="1544" cy="4320"/>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58" name="Oval 5"/>
          <p:cNvSpPr>
            <a:spLocks noChangeArrowheads="1"/>
          </p:cNvSpPr>
          <p:nvPr/>
        </p:nvSpPr>
        <p:spPr bwMode="auto">
          <a:xfrm>
            <a:off x="527904" y="1817259"/>
            <a:ext cx="1912641" cy="1912638"/>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6" name="Group 5"/>
          <p:cNvGrpSpPr/>
          <p:nvPr/>
        </p:nvGrpSpPr>
        <p:grpSpPr>
          <a:xfrm>
            <a:off x="7206173" y="2428983"/>
            <a:ext cx="724631" cy="725375"/>
            <a:chOff x="3219130" y="2057582"/>
            <a:chExt cx="779267" cy="780067"/>
          </a:xfrm>
        </p:grpSpPr>
        <p:sp>
          <p:nvSpPr>
            <p:cNvPr id="172" name="Oval 22"/>
            <p:cNvSpPr>
              <a:spLocks noChangeArrowheads="1"/>
            </p:cNvSpPr>
            <p:nvPr/>
          </p:nvSpPr>
          <p:spPr bwMode="auto">
            <a:xfrm>
              <a:off x="3465120" y="2303815"/>
              <a:ext cx="287288" cy="2876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173" name="Freeform 23"/>
            <p:cNvSpPr>
              <a:spLocks noEditPoints="1"/>
            </p:cNvSpPr>
            <p:nvPr/>
          </p:nvSpPr>
          <p:spPr bwMode="auto">
            <a:xfrm>
              <a:off x="3219130" y="2057582"/>
              <a:ext cx="779267" cy="780067"/>
            </a:xfrm>
            <a:custGeom>
              <a:avLst/>
              <a:gdLst>
                <a:gd name="T0" fmla="*/ 386 w 476"/>
                <a:gd name="T1" fmla="*/ 274 h 476"/>
                <a:gd name="T2" fmla="*/ 476 w 476"/>
                <a:gd name="T3" fmla="*/ 240 h 476"/>
                <a:gd name="T4" fmla="*/ 387 w 476"/>
                <a:gd name="T5" fmla="*/ 207 h 476"/>
                <a:gd name="T6" fmla="*/ 367 w 476"/>
                <a:gd name="T7" fmla="*/ 157 h 476"/>
                <a:gd name="T8" fmla="*/ 406 w 476"/>
                <a:gd name="T9" fmla="*/ 69 h 476"/>
                <a:gd name="T10" fmla="*/ 319 w 476"/>
                <a:gd name="T11" fmla="*/ 109 h 476"/>
                <a:gd name="T12" fmla="*/ 271 w 476"/>
                <a:gd name="T13" fmla="*/ 89 h 476"/>
                <a:gd name="T14" fmla="*/ 237 w 476"/>
                <a:gd name="T15" fmla="*/ 0 h 476"/>
                <a:gd name="T16" fmla="*/ 204 w 476"/>
                <a:gd name="T17" fmla="*/ 89 h 476"/>
                <a:gd name="T18" fmla="*/ 156 w 476"/>
                <a:gd name="T19" fmla="*/ 109 h 476"/>
                <a:gd name="T20" fmla="*/ 70 w 476"/>
                <a:gd name="T21" fmla="*/ 70 h 476"/>
                <a:gd name="T22" fmla="*/ 109 w 476"/>
                <a:gd name="T23" fmla="*/ 156 h 476"/>
                <a:gd name="T24" fmla="*/ 88 w 476"/>
                <a:gd name="T25" fmla="*/ 208 h 476"/>
                <a:gd name="T26" fmla="*/ 0 w 476"/>
                <a:gd name="T27" fmla="*/ 241 h 476"/>
                <a:gd name="T28" fmla="*/ 90 w 476"/>
                <a:gd name="T29" fmla="*/ 274 h 476"/>
                <a:gd name="T30" fmla="*/ 109 w 476"/>
                <a:gd name="T31" fmla="*/ 320 h 476"/>
                <a:gd name="T32" fmla="*/ 70 w 476"/>
                <a:gd name="T33" fmla="*/ 406 h 476"/>
                <a:gd name="T34" fmla="*/ 157 w 476"/>
                <a:gd name="T35" fmla="*/ 367 h 476"/>
                <a:gd name="T36" fmla="*/ 204 w 476"/>
                <a:gd name="T37" fmla="*/ 386 h 476"/>
                <a:gd name="T38" fmla="*/ 238 w 476"/>
                <a:gd name="T39" fmla="*/ 476 h 476"/>
                <a:gd name="T40" fmla="*/ 272 w 476"/>
                <a:gd name="T41" fmla="*/ 386 h 476"/>
                <a:gd name="T42" fmla="*/ 320 w 476"/>
                <a:gd name="T43" fmla="*/ 366 h 476"/>
                <a:gd name="T44" fmla="*/ 407 w 476"/>
                <a:gd name="T45" fmla="*/ 406 h 476"/>
                <a:gd name="T46" fmla="*/ 367 w 476"/>
                <a:gd name="T47" fmla="*/ 318 h 476"/>
                <a:gd name="T48" fmla="*/ 386 w 476"/>
                <a:gd name="T49" fmla="*/ 274 h 476"/>
                <a:gd name="T50" fmla="*/ 238 w 476"/>
                <a:gd name="T51" fmla="*/ 366 h 476"/>
                <a:gd name="T52" fmla="*/ 110 w 476"/>
                <a:gd name="T53" fmla="*/ 238 h 476"/>
                <a:gd name="T54" fmla="*/ 238 w 476"/>
                <a:gd name="T55" fmla="*/ 110 h 476"/>
                <a:gd name="T56" fmla="*/ 366 w 476"/>
                <a:gd name="T57" fmla="*/ 238 h 476"/>
                <a:gd name="T58" fmla="*/ 238 w 476"/>
                <a:gd name="T59" fmla="*/ 36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6" h="476">
                  <a:moveTo>
                    <a:pt x="386" y="274"/>
                  </a:moveTo>
                  <a:cubicBezTo>
                    <a:pt x="476" y="240"/>
                    <a:pt x="476" y="240"/>
                    <a:pt x="476" y="240"/>
                  </a:cubicBezTo>
                  <a:cubicBezTo>
                    <a:pt x="387" y="207"/>
                    <a:pt x="387" y="207"/>
                    <a:pt x="387" y="207"/>
                  </a:cubicBezTo>
                  <a:cubicBezTo>
                    <a:pt x="383" y="189"/>
                    <a:pt x="376" y="172"/>
                    <a:pt x="367" y="157"/>
                  </a:cubicBezTo>
                  <a:cubicBezTo>
                    <a:pt x="406" y="69"/>
                    <a:pt x="406" y="69"/>
                    <a:pt x="406" y="69"/>
                  </a:cubicBezTo>
                  <a:cubicBezTo>
                    <a:pt x="319" y="109"/>
                    <a:pt x="319" y="109"/>
                    <a:pt x="319" y="109"/>
                  </a:cubicBezTo>
                  <a:cubicBezTo>
                    <a:pt x="305" y="100"/>
                    <a:pt x="288" y="93"/>
                    <a:pt x="271" y="89"/>
                  </a:cubicBezTo>
                  <a:cubicBezTo>
                    <a:pt x="237" y="0"/>
                    <a:pt x="237" y="0"/>
                    <a:pt x="237" y="0"/>
                  </a:cubicBezTo>
                  <a:cubicBezTo>
                    <a:pt x="204" y="89"/>
                    <a:pt x="204" y="89"/>
                    <a:pt x="204" y="89"/>
                  </a:cubicBezTo>
                  <a:cubicBezTo>
                    <a:pt x="187" y="93"/>
                    <a:pt x="171" y="100"/>
                    <a:pt x="156" y="109"/>
                  </a:cubicBezTo>
                  <a:cubicBezTo>
                    <a:pt x="70" y="70"/>
                    <a:pt x="70" y="70"/>
                    <a:pt x="70" y="70"/>
                  </a:cubicBezTo>
                  <a:cubicBezTo>
                    <a:pt x="109" y="156"/>
                    <a:pt x="109" y="156"/>
                    <a:pt x="109" y="156"/>
                  </a:cubicBezTo>
                  <a:cubicBezTo>
                    <a:pt x="99" y="171"/>
                    <a:pt x="92" y="189"/>
                    <a:pt x="88" y="208"/>
                  </a:cubicBezTo>
                  <a:cubicBezTo>
                    <a:pt x="0" y="241"/>
                    <a:pt x="0" y="241"/>
                    <a:pt x="0" y="241"/>
                  </a:cubicBezTo>
                  <a:cubicBezTo>
                    <a:pt x="90" y="274"/>
                    <a:pt x="90" y="274"/>
                    <a:pt x="90" y="274"/>
                  </a:cubicBezTo>
                  <a:cubicBezTo>
                    <a:pt x="94" y="291"/>
                    <a:pt x="100" y="306"/>
                    <a:pt x="109" y="320"/>
                  </a:cubicBezTo>
                  <a:cubicBezTo>
                    <a:pt x="70" y="406"/>
                    <a:pt x="70" y="406"/>
                    <a:pt x="70" y="406"/>
                  </a:cubicBezTo>
                  <a:cubicBezTo>
                    <a:pt x="157" y="367"/>
                    <a:pt x="157" y="367"/>
                    <a:pt x="157" y="367"/>
                  </a:cubicBezTo>
                  <a:cubicBezTo>
                    <a:pt x="171" y="376"/>
                    <a:pt x="187" y="383"/>
                    <a:pt x="204" y="386"/>
                  </a:cubicBezTo>
                  <a:cubicBezTo>
                    <a:pt x="238" y="476"/>
                    <a:pt x="238" y="476"/>
                    <a:pt x="238" y="476"/>
                  </a:cubicBezTo>
                  <a:cubicBezTo>
                    <a:pt x="272" y="386"/>
                    <a:pt x="272" y="386"/>
                    <a:pt x="272" y="386"/>
                  </a:cubicBezTo>
                  <a:cubicBezTo>
                    <a:pt x="289" y="382"/>
                    <a:pt x="305" y="376"/>
                    <a:pt x="320" y="366"/>
                  </a:cubicBezTo>
                  <a:cubicBezTo>
                    <a:pt x="407" y="406"/>
                    <a:pt x="407" y="406"/>
                    <a:pt x="407" y="406"/>
                  </a:cubicBezTo>
                  <a:cubicBezTo>
                    <a:pt x="367" y="318"/>
                    <a:pt x="367" y="318"/>
                    <a:pt x="367" y="318"/>
                  </a:cubicBezTo>
                  <a:cubicBezTo>
                    <a:pt x="375" y="305"/>
                    <a:pt x="382" y="290"/>
                    <a:pt x="386" y="274"/>
                  </a:cubicBezTo>
                  <a:close/>
                  <a:moveTo>
                    <a:pt x="238" y="366"/>
                  </a:moveTo>
                  <a:cubicBezTo>
                    <a:pt x="167" y="366"/>
                    <a:pt x="110" y="308"/>
                    <a:pt x="110" y="238"/>
                  </a:cubicBezTo>
                  <a:cubicBezTo>
                    <a:pt x="110" y="167"/>
                    <a:pt x="167" y="110"/>
                    <a:pt x="238" y="110"/>
                  </a:cubicBezTo>
                  <a:cubicBezTo>
                    <a:pt x="308" y="110"/>
                    <a:pt x="366" y="167"/>
                    <a:pt x="366" y="238"/>
                  </a:cubicBezTo>
                  <a:cubicBezTo>
                    <a:pt x="366" y="308"/>
                    <a:pt x="308" y="366"/>
                    <a:pt x="238" y="3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grpSp>
      <p:grpSp>
        <p:nvGrpSpPr>
          <p:cNvPr id="7" name="Group 6"/>
          <p:cNvGrpSpPr/>
          <p:nvPr/>
        </p:nvGrpSpPr>
        <p:grpSpPr>
          <a:xfrm>
            <a:off x="4867547" y="2502833"/>
            <a:ext cx="672396" cy="659959"/>
            <a:chOff x="3264330" y="1943274"/>
            <a:chExt cx="724529" cy="711127"/>
          </a:xfrm>
        </p:grpSpPr>
        <p:sp>
          <p:nvSpPr>
            <p:cNvPr id="88" name="Freeform 34"/>
            <p:cNvSpPr>
              <a:spLocks noEditPoints="1"/>
            </p:cNvSpPr>
            <p:nvPr/>
          </p:nvSpPr>
          <p:spPr bwMode="auto">
            <a:xfrm>
              <a:off x="3438964" y="1943274"/>
              <a:ext cx="136052" cy="134428"/>
            </a:xfrm>
            <a:custGeom>
              <a:avLst/>
              <a:gdLst>
                <a:gd name="T0" fmla="*/ 82 w 82"/>
                <a:gd name="T1" fmla="*/ 40 h 81"/>
                <a:gd name="T2" fmla="*/ 41 w 82"/>
                <a:gd name="T3" fmla="*/ 81 h 81"/>
                <a:gd name="T4" fmla="*/ 0 w 82"/>
                <a:gd name="T5" fmla="*/ 40 h 81"/>
                <a:gd name="T6" fmla="*/ 41 w 82"/>
                <a:gd name="T7" fmla="*/ 0 h 81"/>
                <a:gd name="T8" fmla="*/ 82 w 82"/>
                <a:gd name="T9" fmla="*/ 40 h 81"/>
                <a:gd name="T10" fmla="*/ 82 w 82"/>
                <a:gd name="T11" fmla="*/ 40 h 81"/>
                <a:gd name="T12" fmla="*/ 82 w 82"/>
                <a:gd name="T13" fmla="*/ 40 h 81"/>
              </a:gdLst>
              <a:ahLst/>
              <a:cxnLst>
                <a:cxn ang="0">
                  <a:pos x="T0" y="T1"/>
                </a:cxn>
                <a:cxn ang="0">
                  <a:pos x="T2" y="T3"/>
                </a:cxn>
                <a:cxn ang="0">
                  <a:pos x="T4" y="T5"/>
                </a:cxn>
                <a:cxn ang="0">
                  <a:pos x="T6" y="T7"/>
                </a:cxn>
                <a:cxn ang="0">
                  <a:pos x="T8" y="T9"/>
                </a:cxn>
                <a:cxn ang="0">
                  <a:pos x="T10" y="T11"/>
                </a:cxn>
                <a:cxn ang="0">
                  <a:pos x="T12" y="T13"/>
                </a:cxn>
              </a:cxnLst>
              <a:rect l="0" t="0" r="r" b="b"/>
              <a:pathLst>
                <a:path w="82" h="81">
                  <a:moveTo>
                    <a:pt x="82" y="40"/>
                  </a:moveTo>
                  <a:cubicBezTo>
                    <a:pt x="82" y="63"/>
                    <a:pt x="63" y="81"/>
                    <a:pt x="41" y="81"/>
                  </a:cubicBezTo>
                  <a:cubicBezTo>
                    <a:pt x="18" y="81"/>
                    <a:pt x="0" y="63"/>
                    <a:pt x="0" y="40"/>
                  </a:cubicBezTo>
                  <a:cubicBezTo>
                    <a:pt x="0" y="18"/>
                    <a:pt x="18" y="0"/>
                    <a:pt x="41" y="0"/>
                  </a:cubicBezTo>
                  <a:cubicBezTo>
                    <a:pt x="63" y="0"/>
                    <a:pt x="82" y="18"/>
                    <a:pt x="82" y="40"/>
                  </a:cubicBezTo>
                  <a:close/>
                  <a:moveTo>
                    <a:pt x="82" y="40"/>
                  </a:moveTo>
                  <a:cubicBezTo>
                    <a:pt x="82" y="40"/>
                    <a:pt x="82" y="40"/>
                    <a:pt x="82" y="4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89" name="Freeform 35"/>
            <p:cNvSpPr>
              <a:spLocks noEditPoints="1"/>
            </p:cNvSpPr>
            <p:nvPr/>
          </p:nvSpPr>
          <p:spPr bwMode="auto">
            <a:xfrm>
              <a:off x="3264330" y="2011503"/>
              <a:ext cx="724529" cy="642898"/>
            </a:xfrm>
            <a:custGeom>
              <a:avLst/>
              <a:gdLst>
                <a:gd name="T0" fmla="*/ 377 w 436"/>
                <a:gd name="T1" fmla="*/ 216 h 387"/>
                <a:gd name="T2" fmla="*/ 289 w 436"/>
                <a:gd name="T3" fmla="*/ 169 h 387"/>
                <a:gd name="T4" fmla="*/ 286 w 436"/>
                <a:gd name="T5" fmla="*/ 158 h 387"/>
                <a:gd name="T6" fmla="*/ 239 w 436"/>
                <a:gd name="T7" fmla="*/ 72 h 387"/>
                <a:gd name="T8" fmla="*/ 323 w 436"/>
                <a:gd name="T9" fmla="*/ 103 h 387"/>
                <a:gd name="T10" fmla="*/ 366 w 436"/>
                <a:gd name="T11" fmla="*/ 78 h 387"/>
                <a:gd name="T12" fmla="*/ 189 w 436"/>
                <a:gd name="T13" fmla="*/ 39 h 387"/>
                <a:gd name="T14" fmla="*/ 182 w 436"/>
                <a:gd name="T15" fmla="*/ 45 h 387"/>
                <a:gd name="T16" fmla="*/ 179 w 436"/>
                <a:gd name="T17" fmla="*/ 46 h 387"/>
                <a:gd name="T18" fmla="*/ 171 w 436"/>
                <a:gd name="T19" fmla="*/ 50 h 387"/>
                <a:gd name="T20" fmla="*/ 63 w 436"/>
                <a:gd name="T21" fmla="*/ 29 h 387"/>
                <a:gd name="T22" fmla="*/ 19 w 436"/>
                <a:gd name="T23" fmla="*/ 55 h 387"/>
                <a:gd name="T24" fmla="*/ 161 w 436"/>
                <a:gd name="T25" fmla="*/ 109 h 387"/>
                <a:gd name="T26" fmla="*/ 209 w 436"/>
                <a:gd name="T27" fmla="*/ 198 h 387"/>
                <a:gd name="T28" fmla="*/ 146 w 436"/>
                <a:gd name="T29" fmla="*/ 241 h 387"/>
                <a:gd name="T30" fmla="*/ 144 w 436"/>
                <a:gd name="T31" fmla="*/ 243 h 387"/>
                <a:gd name="T32" fmla="*/ 133 w 436"/>
                <a:gd name="T33" fmla="*/ 255 h 387"/>
                <a:gd name="T34" fmla="*/ 93 w 436"/>
                <a:gd name="T35" fmla="*/ 336 h 387"/>
                <a:gd name="T36" fmla="*/ 139 w 436"/>
                <a:gd name="T37" fmla="*/ 358 h 387"/>
                <a:gd name="T38" fmla="*/ 176 w 436"/>
                <a:gd name="T39" fmla="*/ 280 h 387"/>
                <a:gd name="T40" fmla="*/ 181 w 436"/>
                <a:gd name="T41" fmla="*/ 276 h 387"/>
                <a:gd name="T42" fmla="*/ 259 w 436"/>
                <a:gd name="T43" fmla="*/ 231 h 387"/>
                <a:gd name="T44" fmla="*/ 263 w 436"/>
                <a:gd name="T45" fmla="*/ 229 h 387"/>
                <a:gd name="T46" fmla="*/ 405 w 436"/>
                <a:gd name="T47" fmla="*/ 264 h 387"/>
                <a:gd name="T48" fmla="*/ 377 w 436"/>
                <a:gd name="T49" fmla="*/ 216 h 387"/>
                <a:gd name="T50" fmla="*/ 377 w 436"/>
                <a:gd name="T51" fmla="*/ 216 h 387"/>
                <a:gd name="T52" fmla="*/ 377 w 436"/>
                <a:gd name="T53" fmla="*/ 21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6" h="387">
                  <a:moveTo>
                    <a:pt x="377" y="216"/>
                  </a:moveTo>
                  <a:cubicBezTo>
                    <a:pt x="334" y="241"/>
                    <a:pt x="309" y="204"/>
                    <a:pt x="289" y="169"/>
                  </a:cubicBezTo>
                  <a:cubicBezTo>
                    <a:pt x="289" y="165"/>
                    <a:pt x="287" y="162"/>
                    <a:pt x="286" y="158"/>
                  </a:cubicBezTo>
                  <a:cubicBezTo>
                    <a:pt x="271" y="129"/>
                    <a:pt x="255" y="100"/>
                    <a:pt x="239" y="72"/>
                  </a:cubicBezTo>
                  <a:cubicBezTo>
                    <a:pt x="271" y="62"/>
                    <a:pt x="300" y="71"/>
                    <a:pt x="323" y="103"/>
                  </a:cubicBezTo>
                  <a:cubicBezTo>
                    <a:pt x="341" y="129"/>
                    <a:pt x="385" y="104"/>
                    <a:pt x="366" y="78"/>
                  </a:cubicBezTo>
                  <a:cubicBezTo>
                    <a:pt x="322" y="15"/>
                    <a:pt x="255" y="0"/>
                    <a:pt x="189" y="39"/>
                  </a:cubicBezTo>
                  <a:cubicBezTo>
                    <a:pt x="186" y="41"/>
                    <a:pt x="184" y="43"/>
                    <a:pt x="182" y="45"/>
                  </a:cubicBezTo>
                  <a:cubicBezTo>
                    <a:pt x="181" y="45"/>
                    <a:pt x="180" y="46"/>
                    <a:pt x="179" y="46"/>
                  </a:cubicBezTo>
                  <a:cubicBezTo>
                    <a:pt x="177" y="47"/>
                    <a:pt x="174" y="48"/>
                    <a:pt x="171" y="50"/>
                  </a:cubicBezTo>
                  <a:cubicBezTo>
                    <a:pt x="130" y="74"/>
                    <a:pt x="91" y="69"/>
                    <a:pt x="63" y="29"/>
                  </a:cubicBezTo>
                  <a:cubicBezTo>
                    <a:pt x="44" y="3"/>
                    <a:pt x="0" y="28"/>
                    <a:pt x="19" y="55"/>
                  </a:cubicBezTo>
                  <a:cubicBezTo>
                    <a:pt x="56" y="106"/>
                    <a:pt x="107" y="125"/>
                    <a:pt x="161" y="109"/>
                  </a:cubicBezTo>
                  <a:cubicBezTo>
                    <a:pt x="178" y="138"/>
                    <a:pt x="194" y="168"/>
                    <a:pt x="209" y="198"/>
                  </a:cubicBezTo>
                  <a:cubicBezTo>
                    <a:pt x="187" y="209"/>
                    <a:pt x="165" y="224"/>
                    <a:pt x="146" y="241"/>
                  </a:cubicBezTo>
                  <a:cubicBezTo>
                    <a:pt x="145" y="242"/>
                    <a:pt x="144" y="242"/>
                    <a:pt x="144" y="243"/>
                  </a:cubicBezTo>
                  <a:cubicBezTo>
                    <a:pt x="139" y="245"/>
                    <a:pt x="135" y="249"/>
                    <a:pt x="133" y="255"/>
                  </a:cubicBezTo>
                  <a:cubicBezTo>
                    <a:pt x="120" y="282"/>
                    <a:pt x="106" y="309"/>
                    <a:pt x="93" y="336"/>
                  </a:cubicBezTo>
                  <a:cubicBezTo>
                    <a:pt x="79" y="366"/>
                    <a:pt x="125" y="387"/>
                    <a:pt x="139" y="358"/>
                  </a:cubicBezTo>
                  <a:cubicBezTo>
                    <a:pt x="151" y="332"/>
                    <a:pt x="164" y="306"/>
                    <a:pt x="176" y="280"/>
                  </a:cubicBezTo>
                  <a:cubicBezTo>
                    <a:pt x="178" y="279"/>
                    <a:pt x="180" y="278"/>
                    <a:pt x="181" y="276"/>
                  </a:cubicBezTo>
                  <a:cubicBezTo>
                    <a:pt x="204" y="257"/>
                    <a:pt x="230" y="241"/>
                    <a:pt x="259" y="231"/>
                  </a:cubicBezTo>
                  <a:cubicBezTo>
                    <a:pt x="260" y="230"/>
                    <a:pt x="262" y="229"/>
                    <a:pt x="263" y="229"/>
                  </a:cubicBezTo>
                  <a:cubicBezTo>
                    <a:pt x="298" y="273"/>
                    <a:pt x="347" y="298"/>
                    <a:pt x="405" y="264"/>
                  </a:cubicBezTo>
                  <a:cubicBezTo>
                    <a:pt x="436" y="246"/>
                    <a:pt x="408" y="198"/>
                    <a:pt x="377" y="216"/>
                  </a:cubicBezTo>
                  <a:close/>
                  <a:moveTo>
                    <a:pt x="377" y="216"/>
                  </a:moveTo>
                  <a:cubicBezTo>
                    <a:pt x="377" y="216"/>
                    <a:pt x="377" y="216"/>
                    <a:pt x="377" y="21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grpSp>
      <p:sp>
        <p:nvSpPr>
          <p:cNvPr id="183" name="Freeform 10"/>
          <p:cNvSpPr>
            <a:spLocks noEditPoints="1"/>
          </p:cNvSpPr>
          <p:nvPr/>
        </p:nvSpPr>
        <p:spPr bwMode="auto">
          <a:xfrm>
            <a:off x="4961088" y="4335269"/>
            <a:ext cx="590419" cy="512787"/>
          </a:xfrm>
          <a:custGeom>
            <a:avLst/>
            <a:gdLst>
              <a:gd name="T0" fmla="*/ 411 w 411"/>
              <a:gd name="T1" fmla="*/ 111 h 357"/>
              <a:gd name="T2" fmla="*/ 300 w 411"/>
              <a:gd name="T3" fmla="*/ 0 h 357"/>
              <a:gd name="T4" fmla="*/ 206 w 411"/>
              <a:gd name="T5" fmla="*/ 53 h 357"/>
              <a:gd name="T6" fmla="*/ 111 w 411"/>
              <a:gd name="T7" fmla="*/ 0 h 357"/>
              <a:gd name="T8" fmla="*/ 0 w 411"/>
              <a:gd name="T9" fmla="*/ 111 h 357"/>
              <a:gd name="T10" fmla="*/ 38 w 411"/>
              <a:gd name="T11" fmla="*/ 195 h 357"/>
              <a:gd name="T12" fmla="*/ 195 w 411"/>
              <a:gd name="T13" fmla="*/ 353 h 357"/>
              <a:gd name="T14" fmla="*/ 206 w 411"/>
              <a:gd name="T15" fmla="*/ 357 h 357"/>
              <a:gd name="T16" fmla="*/ 216 w 411"/>
              <a:gd name="T17" fmla="*/ 353 h 357"/>
              <a:gd name="T18" fmla="*/ 373 w 411"/>
              <a:gd name="T19" fmla="*/ 195 h 357"/>
              <a:gd name="T20" fmla="*/ 411 w 411"/>
              <a:gd name="T21" fmla="*/ 111 h 357"/>
              <a:gd name="T22" fmla="*/ 411 w 411"/>
              <a:gd name="T23" fmla="*/ 111 h 357"/>
              <a:gd name="T24" fmla="*/ 411 w 411"/>
              <a:gd name="T25" fmla="*/ 11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357">
                <a:moveTo>
                  <a:pt x="411" y="111"/>
                </a:moveTo>
                <a:cubicBezTo>
                  <a:pt x="411" y="50"/>
                  <a:pt x="362" y="0"/>
                  <a:pt x="300" y="0"/>
                </a:cubicBezTo>
                <a:cubicBezTo>
                  <a:pt x="260" y="0"/>
                  <a:pt x="225" y="22"/>
                  <a:pt x="206" y="53"/>
                </a:cubicBezTo>
                <a:cubicBezTo>
                  <a:pt x="186" y="22"/>
                  <a:pt x="151" y="0"/>
                  <a:pt x="111" y="0"/>
                </a:cubicBezTo>
                <a:cubicBezTo>
                  <a:pt x="50" y="0"/>
                  <a:pt x="0" y="50"/>
                  <a:pt x="0" y="111"/>
                </a:cubicBezTo>
                <a:cubicBezTo>
                  <a:pt x="0" y="145"/>
                  <a:pt x="15" y="175"/>
                  <a:pt x="38" y="195"/>
                </a:cubicBezTo>
                <a:cubicBezTo>
                  <a:pt x="195" y="353"/>
                  <a:pt x="195" y="353"/>
                  <a:pt x="195" y="353"/>
                </a:cubicBezTo>
                <a:cubicBezTo>
                  <a:pt x="198" y="355"/>
                  <a:pt x="202" y="357"/>
                  <a:pt x="206" y="357"/>
                </a:cubicBezTo>
                <a:cubicBezTo>
                  <a:pt x="209" y="357"/>
                  <a:pt x="213" y="355"/>
                  <a:pt x="216" y="353"/>
                </a:cubicBezTo>
                <a:cubicBezTo>
                  <a:pt x="373" y="195"/>
                  <a:pt x="373" y="195"/>
                  <a:pt x="373" y="195"/>
                </a:cubicBezTo>
                <a:cubicBezTo>
                  <a:pt x="396" y="175"/>
                  <a:pt x="411" y="145"/>
                  <a:pt x="411" y="111"/>
                </a:cubicBezTo>
                <a:close/>
                <a:moveTo>
                  <a:pt x="411" y="111"/>
                </a:moveTo>
                <a:cubicBezTo>
                  <a:pt x="411" y="111"/>
                  <a:pt x="411" y="111"/>
                  <a:pt x="411" y="1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dirty="0"/>
          </a:p>
        </p:txBody>
      </p:sp>
      <p:sp>
        <p:nvSpPr>
          <p:cNvPr id="55" name="Freeform 26"/>
          <p:cNvSpPr>
            <a:spLocks noEditPoints="1"/>
          </p:cNvSpPr>
          <p:nvPr/>
        </p:nvSpPr>
        <p:spPr bwMode="auto">
          <a:xfrm rot="2700000">
            <a:off x="1055708" y="2155657"/>
            <a:ext cx="687477" cy="1138193"/>
          </a:xfrm>
          <a:custGeom>
            <a:avLst/>
            <a:gdLst>
              <a:gd name="T0" fmla="*/ 569 w 609"/>
              <a:gd name="T1" fmla="*/ 12 h 1009"/>
              <a:gd name="T2" fmla="*/ 540 w 609"/>
              <a:gd name="T3" fmla="*/ 12 h 1009"/>
              <a:gd name="T4" fmla="*/ 505 w 609"/>
              <a:gd name="T5" fmla="*/ 5 h 1009"/>
              <a:gd name="T6" fmla="*/ 505 w 609"/>
              <a:gd name="T7" fmla="*/ 48 h 1009"/>
              <a:gd name="T8" fmla="*/ 540 w 609"/>
              <a:gd name="T9" fmla="*/ 41 h 1009"/>
              <a:gd name="T10" fmla="*/ 569 w 609"/>
              <a:gd name="T11" fmla="*/ 41 h 1009"/>
              <a:gd name="T12" fmla="*/ 580 w 609"/>
              <a:gd name="T13" fmla="*/ 52 h 1009"/>
              <a:gd name="T14" fmla="*/ 580 w 609"/>
              <a:gd name="T15" fmla="*/ 238 h 1009"/>
              <a:gd name="T16" fmla="*/ 560 w 609"/>
              <a:gd name="T17" fmla="*/ 318 h 1009"/>
              <a:gd name="T18" fmla="*/ 275 w 609"/>
              <a:gd name="T19" fmla="*/ 317 h 1009"/>
              <a:gd name="T20" fmla="*/ 257 w 609"/>
              <a:gd name="T21" fmla="*/ 243 h 1009"/>
              <a:gd name="T22" fmla="*/ 257 w 609"/>
              <a:gd name="T23" fmla="*/ 52 h 1009"/>
              <a:gd name="T24" fmla="*/ 268 w 609"/>
              <a:gd name="T25" fmla="*/ 41 h 1009"/>
              <a:gd name="T26" fmla="*/ 296 w 609"/>
              <a:gd name="T27" fmla="*/ 41 h 1009"/>
              <a:gd name="T28" fmla="*/ 331 w 609"/>
              <a:gd name="T29" fmla="*/ 48 h 1009"/>
              <a:gd name="T30" fmla="*/ 331 w 609"/>
              <a:gd name="T31" fmla="*/ 5 h 1009"/>
              <a:gd name="T32" fmla="*/ 296 w 609"/>
              <a:gd name="T33" fmla="*/ 12 h 1009"/>
              <a:gd name="T34" fmla="*/ 268 w 609"/>
              <a:gd name="T35" fmla="*/ 12 h 1009"/>
              <a:gd name="T36" fmla="*/ 228 w 609"/>
              <a:gd name="T37" fmla="*/ 52 h 1009"/>
              <a:gd name="T38" fmla="*/ 228 w 609"/>
              <a:gd name="T39" fmla="*/ 243 h 1009"/>
              <a:gd name="T40" fmla="*/ 340 w 609"/>
              <a:gd name="T41" fmla="*/ 415 h 1009"/>
              <a:gd name="T42" fmla="*/ 343 w 609"/>
              <a:gd name="T43" fmla="*/ 421 h 1009"/>
              <a:gd name="T44" fmla="*/ 396 w 609"/>
              <a:gd name="T45" fmla="*/ 436 h 1009"/>
              <a:gd name="T46" fmla="*/ 400 w 609"/>
              <a:gd name="T47" fmla="*/ 440 h 1009"/>
              <a:gd name="T48" fmla="*/ 400 w 609"/>
              <a:gd name="T49" fmla="*/ 473 h 1009"/>
              <a:gd name="T50" fmla="*/ 402 w 609"/>
              <a:gd name="T51" fmla="*/ 475 h 1009"/>
              <a:gd name="T52" fmla="*/ 404 w 609"/>
              <a:gd name="T53" fmla="*/ 475 h 1009"/>
              <a:gd name="T54" fmla="*/ 404 w 609"/>
              <a:gd name="T55" fmla="*/ 840 h 1009"/>
              <a:gd name="T56" fmla="*/ 268 w 609"/>
              <a:gd name="T57" fmla="*/ 979 h 1009"/>
              <a:gd name="T58" fmla="*/ 129 w 609"/>
              <a:gd name="T59" fmla="*/ 842 h 1009"/>
              <a:gd name="T60" fmla="*/ 129 w 609"/>
              <a:gd name="T61" fmla="*/ 606 h 1009"/>
              <a:gd name="T62" fmla="*/ 229 w 609"/>
              <a:gd name="T63" fmla="*/ 488 h 1009"/>
              <a:gd name="T64" fmla="*/ 120 w 609"/>
              <a:gd name="T65" fmla="*/ 379 h 1009"/>
              <a:gd name="T66" fmla="*/ 0 w 609"/>
              <a:gd name="T67" fmla="*/ 493 h 1009"/>
              <a:gd name="T68" fmla="*/ 100 w 609"/>
              <a:gd name="T69" fmla="*/ 606 h 1009"/>
              <a:gd name="T70" fmla="*/ 100 w 609"/>
              <a:gd name="T71" fmla="*/ 840 h 1009"/>
              <a:gd name="T72" fmla="*/ 265 w 609"/>
              <a:gd name="T73" fmla="*/ 1008 h 1009"/>
              <a:gd name="T74" fmla="*/ 433 w 609"/>
              <a:gd name="T75" fmla="*/ 842 h 1009"/>
              <a:gd name="T76" fmla="*/ 433 w 609"/>
              <a:gd name="T77" fmla="*/ 475 h 1009"/>
              <a:gd name="T78" fmla="*/ 434 w 609"/>
              <a:gd name="T79" fmla="*/ 475 h 1009"/>
              <a:gd name="T80" fmla="*/ 436 w 609"/>
              <a:gd name="T81" fmla="*/ 473 h 1009"/>
              <a:gd name="T82" fmla="*/ 436 w 609"/>
              <a:gd name="T83" fmla="*/ 440 h 1009"/>
              <a:gd name="T84" fmla="*/ 440 w 609"/>
              <a:gd name="T85" fmla="*/ 436 h 1009"/>
              <a:gd name="T86" fmla="*/ 494 w 609"/>
              <a:gd name="T87" fmla="*/ 421 h 1009"/>
              <a:gd name="T88" fmla="*/ 496 w 609"/>
              <a:gd name="T89" fmla="*/ 415 h 1009"/>
              <a:gd name="T90" fmla="*/ 609 w 609"/>
              <a:gd name="T91" fmla="*/ 243 h 1009"/>
              <a:gd name="T92" fmla="*/ 609 w 609"/>
              <a:gd name="T93" fmla="*/ 52 h 1009"/>
              <a:gd name="T94" fmla="*/ 569 w 609"/>
              <a:gd name="T95" fmla="*/ 12 h 1009"/>
              <a:gd name="T96" fmla="*/ 114 w 609"/>
              <a:gd name="T97" fmla="*/ 474 h 1009"/>
              <a:gd name="T98" fmla="*/ 134 w 609"/>
              <a:gd name="T99" fmla="*/ 493 h 1009"/>
              <a:gd name="T100" fmla="*/ 114 w 609"/>
              <a:gd name="T101" fmla="*/ 512 h 1009"/>
              <a:gd name="T102" fmla="*/ 95 w 609"/>
              <a:gd name="T103" fmla="*/ 493 h 1009"/>
              <a:gd name="T104" fmla="*/ 114 w 609"/>
              <a:gd name="T105" fmla="*/ 474 h 1009"/>
              <a:gd name="T106" fmla="*/ 483 w 609"/>
              <a:gd name="T107" fmla="*/ 391 h 1009"/>
              <a:gd name="T108" fmla="*/ 478 w 609"/>
              <a:gd name="T109" fmla="*/ 389 h 1009"/>
              <a:gd name="T110" fmla="*/ 434 w 609"/>
              <a:gd name="T111" fmla="*/ 400 h 1009"/>
              <a:gd name="T112" fmla="*/ 419 w 609"/>
              <a:gd name="T113" fmla="*/ 401 h 1009"/>
              <a:gd name="T114" fmla="*/ 359 w 609"/>
              <a:gd name="T115" fmla="*/ 389 h 1009"/>
              <a:gd name="T116" fmla="*/ 353 w 609"/>
              <a:gd name="T117" fmla="*/ 391 h 1009"/>
              <a:gd name="T118" fmla="*/ 287 w 609"/>
              <a:gd name="T119" fmla="*/ 337 h 1009"/>
              <a:gd name="T120" fmla="*/ 418 w 609"/>
              <a:gd name="T121" fmla="*/ 362 h 1009"/>
              <a:gd name="T122" fmla="*/ 547 w 609"/>
              <a:gd name="T123" fmla="*/ 338 h 1009"/>
              <a:gd name="T124" fmla="*/ 483 w 609"/>
              <a:gd name="T125" fmla="*/ 391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1009">
                <a:moveTo>
                  <a:pt x="569" y="12"/>
                </a:moveTo>
                <a:cubicBezTo>
                  <a:pt x="540" y="12"/>
                  <a:pt x="540" y="12"/>
                  <a:pt x="540" y="12"/>
                </a:cubicBezTo>
                <a:cubicBezTo>
                  <a:pt x="540" y="12"/>
                  <a:pt x="512" y="0"/>
                  <a:pt x="505" y="5"/>
                </a:cubicBezTo>
                <a:cubicBezTo>
                  <a:pt x="497" y="12"/>
                  <a:pt x="497" y="41"/>
                  <a:pt x="505" y="48"/>
                </a:cubicBezTo>
                <a:cubicBezTo>
                  <a:pt x="511" y="53"/>
                  <a:pt x="537" y="43"/>
                  <a:pt x="540" y="41"/>
                </a:cubicBezTo>
                <a:cubicBezTo>
                  <a:pt x="569" y="41"/>
                  <a:pt x="569" y="41"/>
                  <a:pt x="569" y="41"/>
                </a:cubicBezTo>
                <a:cubicBezTo>
                  <a:pt x="575" y="41"/>
                  <a:pt x="580" y="46"/>
                  <a:pt x="580" y="52"/>
                </a:cubicBezTo>
                <a:cubicBezTo>
                  <a:pt x="580" y="238"/>
                  <a:pt x="580" y="238"/>
                  <a:pt x="580" y="238"/>
                </a:cubicBezTo>
                <a:cubicBezTo>
                  <a:pt x="580" y="267"/>
                  <a:pt x="573" y="294"/>
                  <a:pt x="560" y="318"/>
                </a:cubicBezTo>
                <a:cubicBezTo>
                  <a:pt x="465" y="357"/>
                  <a:pt x="369" y="357"/>
                  <a:pt x="275" y="317"/>
                </a:cubicBezTo>
                <a:cubicBezTo>
                  <a:pt x="263" y="295"/>
                  <a:pt x="257" y="270"/>
                  <a:pt x="257" y="243"/>
                </a:cubicBezTo>
                <a:cubicBezTo>
                  <a:pt x="257" y="52"/>
                  <a:pt x="257" y="52"/>
                  <a:pt x="257" y="52"/>
                </a:cubicBezTo>
                <a:cubicBezTo>
                  <a:pt x="257" y="46"/>
                  <a:pt x="262" y="41"/>
                  <a:pt x="268" y="41"/>
                </a:cubicBezTo>
                <a:cubicBezTo>
                  <a:pt x="296" y="41"/>
                  <a:pt x="296" y="41"/>
                  <a:pt x="296" y="41"/>
                </a:cubicBezTo>
                <a:cubicBezTo>
                  <a:pt x="300" y="43"/>
                  <a:pt x="325" y="53"/>
                  <a:pt x="331" y="48"/>
                </a:cubicBezTo>
                <a:cubicBezTo>
                  <a:pt x="340" y="41"/>
                  <a:pt x="340" y="12"/>
                  <a:pt x="331" y="5"/>
                </a:cubicBezTo>
                <a:cubicBezTo>
                  <a:pt x="324" y="0"/>
                  <a:pt x="296" y="12"/>
                  <a:pt x="296" y="12"/>
                </a:cubicBezTo>
                <a:cubicBezTo>
                  <a:pt x="268" y="12"/>
                  <a:pt x="268" y="12"/>
                  <a:pt x="268" y="12"/>
                </a:cubicBezTo>
                <a:cubicBezTo>
                  <a:pt x="246" y="12"/>
                  <a:pt x="228" y="30"/>
                  <a:pt x="228" y="52"/>
                </a:cubicBezTo>
                <a:cubicBezTo>
                  <a:pt x="228" y="243"/>
                  <a:pt x="228" y="243"/>
                  <a:pt x="228" y="243"/>
                </a:cubicBezTo>
                <a:cubicBezTo>
                  <a:pt x="228" y="319"/>
                  <a:pt x="275" y="385"/>
                  <a:pt x="340" y="415"/>
                </a:cubicBezTo>
                <a:cubicBezTo>
                  <a:pt x="339" y="418"/>
                  <a:pt x="340" y="420"/>
                  <a:pt x="343" y="421"/>
                </a:cubicBezTo>
                <a:cubicBezTo>
                  <a:pt x="360" y="429"/>
                  <a:pt x="378" y="434"/>
                  <a:pt x="396" y="436"/>
                </a:cubicBezTo>
                <a:cubicBezTo>
                  <a:pt x="398" y="436"/>
                  <a:pt x="400" y="438"/>
                  <a:pt x="400" y="440"/>
                </a:cubicBezTo>
                <a:cubicBezTo>
                  <a:pt x="400" y="473"/>
                  <a:pt x="400" y="473"/>
                  <a:pt x="400" y="473"/>
                </a:cubicBezTo>
                <a:cubicBezTo>
                  <a:pt x="400" y="474"/>
                  <a:pt x="401" y="475"/>
                  <a:pt x="402" y="475"/>
                </a:cubicBezTo>
                <a:cubicBezTo>
                  <a:pt x="404" y="475"/>
                  <a:pt x="404" y="475"/>
                  <a:pt x="404" y="475"/>
                </a:cubicBezTo>
                <a:cubicBezTo>
                  <a:pt x="404" y="840"/>
                  <a:pt x="404" y="840"/>
                  <a:pt x="404" y="840"/>
                </a:cubicBezTo>
                <a:cubicBezTo>
                  <a:pt x="404" y="916"/>
                  <a:pt x="343" y="978"/>
                  <a:pt x="268" y="979"/>
                </a:cubicBezTo>
                <a:cubicBezTo>
                  <a:pt x="191" y="980"/>
                  <a:pt x="129" y="918"/>
                  <a:pt x="129" y="842"/>
                </a:cubicBezTo>
                <a:cubicBezTo>
                  <a:pt x="129" y="606"/>
                  <a:pt x="129" y="606"/>
                  <a:pt x="129" y="606"/>
                </a:cubicBezTo>
                <a:cubicBezTo>
                  <a:pt x="187" y="599"/>
                  <a:pt x="231" y="549"/>
                  <a:pt x="229" y="488"/>
                </a:cubicBezTo>
                <a:cubicBezTo>
                  <a:pt x="226" y="429"/>
                  <a:pt x="179" y="381"/>
                  <a:pt x="120" y="379"/>
                </a:cubicBezTo>
                <a:cubicBezTo>
                  <a:pt x="54" y="376"/>
                  <a:pt x="0" y="428"/>
                  <a:pt x="0" y="493"/>
                </a:cubicBezTo>
                <a:cubicBezTo>
                  <a:pt x="0" y="551"/>
                  <a:pt x="44" y="599"/>
                  <a:pt x="100" y="606"/>
                </a:cubicBezTo>
                <a:cubicBezTo>
                  <a:pt x="100" y="840"/>
                  <a:pt x="100" y="840"/>
                  <a:pt x="100" y="840"/>
                </a:cubicBezTo>
                <a:cubicBezTo>
                  <a:pt x="100" y="931"/>
                  <a:pt x="173" y="1007"/>
                  <a:pt x="265" y="1008"/>
                </a:cubicBezTo>
                <a:cubicBezTo>
                  <a:pt x="357" y="1009"/>
                  <a:pt x="433" y="934"/>
                  <a:pt x="433" y="842"/>
                </a:cubicBezTo>
                <a:cubicBezTo>
                  <a:pt x="433" y="475"/>
                  <a:pt x="433" y="475"/>
                  <a:pt x="433" y="475"/>
                </a:cubicBezTo>
                <a:cubicBezTo>
                  <a:pt x="434" y="475"/>
                  <a:pt x="434" y="475"/>
                  <a:pt x="434" y="475"/>
                </a:cubicBezTo>
                <a:cubicBezTo>
                  <a:pt x="435" y="475"/>
                  <a:pt x="436" y="474"/>
                  <a:pt x="436" y="473"/>
                </a:cubicBezTo>
                <a:cubicBezTo>
                  <a:pt x="436" y="440"/>
                  <a:pt x="436" y="440"/>
                  <a:pt x="436" y="440"/>
                </a:cubicBezTo>
                <a:cubicBezTo>
                  <a:pt x="436" y="438"/>
                  <a:pt x="438" y="436"/>
                  <a:pt x="440" y="436"/>
                </a:cubicBezTo>
                <a:cubicBezTo>
                  <a:pt x="459" y="434"/>
                  <a:pt x="477" y="429"/>
                  <a:pt x="494" y="421"/>
                </a:cubicBezTo>
                <a:cubicBezTo>
                  <a:pt x="496" y="420"/>
                  <a:pt x="497" y="418"/>
                  <a:pt x="496" y="415"/>
                </a:cubicBezTo>
                <a:cubicBezTo>
                  <a:pt x="561" y="385"/>
                  <a:pt x="609" y="319"/>
                  <a:pt x="609" y="243"/>
                </a:cubicBezTo>
                <a:cubicBezTo>
                  <a:pt x="609" y="52"/>
                  <a:pt x="609" y="52"/>
                  <a:pt x="609" y="52"/>
                </a:cubicBezTo>
                <a:cubicBezTo>
                  <a:pt x="609" y="30"/>
                  <a:pt x="591" y="12"/>
                  <a:pt x="569" y="12"/>
                </a:cubicBezTo>
                <a:close/>
                <a:moveTo>
                  <a:pt x="114" y="474"/>
                </a:moveTo>
                <a:cubicBezTo>
                  <a:pt x="125" y="474"/>
                  <a:pt x="134" y="482"/>
                  <a:pt x="134" y="493"/>
                </a:cubicBezTo>
                <a:cubicBezTo>
                  <a:pt x="134" y="504"/>
                  <a:pt x="125" y="512"/>
                  <a:pt x="114" y="512"/>
                </a:cubicBezTo>
                <a:cubicBezTo>
                  <a:pt x="104" y="512"/>
                  <a:pt x="95" y="504"/>
                  <a:pt x="95" y="493"/>
                </a:cubicBezTo>
                <a:cubicBezTo>
                  <a:pt x="95" y="482"/>
                  <a:pt x="104" y="474"/>
                  <a:pt x="114" y="474"/>
                </a:cubicBezTo>
                <a:close/>
                <a:moveTo>
                  <a:pt x="483" y="391"/>
                </a:moveTo>
                <a:cubicBezTo>
                  <a:pt x="482" y="389"/>
                  <a:pt x="480" y="388"/>
                  <a:pt x="478" y="389"/>
                </a:cubicBezTo>
                <a:cubicBezTo>
                  <a:pt x="463" y="395"/>
                  <a:pt x="449" y="399"/>
                  <a:pt x="434" y="400"/>
                </a:cubicBezTo>
                <a:cubicBezTo>
                  <a:pt x="428" y="401"/>
                  <a:pt x="423" y="401"/>
                  <a:pt x="419" y="401"/>
                </a:cubicBezTo>
                <a:cubicBezTo>
                  <a:pt x="398" y="401"/>
                  <a:pt x="378" y="397"/>
                  <a:pt x="359" y="389"/>
                </a:cubicBezTo>
                <a:cubicBezTo>
                  <a:pt x="357" y="389"/>
                  <a:pt x="354" y="389"/>
                  <a:pt x="353" y="391"/>
                </a:cubicBezTo>
                <a:cubicBezTo>
                  <a:pt x="327" y="379"/>
                  <a:pt x="304" y="361"/>
                  <a:pt x="287" y="337"/>
                </a:cubicBezTo>
                <a:cubicBezTo>
                  <a:pt x="331" y="354"/>
                  <a:pt x="374" y="362"/>
                  <a:pt x="418" y="362"/>
                </a:cubicBezTo>
                <a:cubicBezTo>
                  <a:pt x="461" y="362"/>
                  <a:pt x="505" y="354"/>
                  <a:pt x="547" y="338"/>
                </a:cubicBezTo>
                <a:cubicBezTo>
                  <a:pt x="531" y="361"/>
                  <a:pt x="509" y="379"/>
                  <a:pt x="483" y="3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2" name="TextBox 101"/>
          <p:cNvSpPr txBox="1"/>
          <p:nvPr/>
        </p:nvSpPr>
        <p:spPr>
          <a:xfrm>
            <a:off x="9155385" y="1877449"/>
            <a:ext cx="2777738" cy="738664"/>
          </a:xfrm>
          <a:prstGeom prst="rect">
            <a:avLst/>
          </a:prstGeom>
          <a:no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Patients should achieve or maintain WHO FC II or lower by symptomatic improvement</a:t>
            </a:r>
            <a:r>
              <a:rPr lang="en-GB" sz="1400" baseline="30000" dirty="0">
                <a:solidFill>
                  <a:schemeClr val="bg1"/>
                </a:solidFill>
                <a:latin typeface="Arial" panose="020B0604020202020204" pitchFamily="34" charset="0"/>
                <a:cs typeface="Arial" panose="020B0604020202020204" pitchFamily="34" charset="0"/>
              </a:rPr>
              <a:t>2</a:t>
            </a:r>
          </a:p>
        </p:txBody>
      </p:sp>
      <p:sp>
        <p:nvSpPr>
          <p:cNvPr id="2" name="Arrow: Down 1">
            <a:extLst>
              <a:ext uri="{FF2B5EF4-FFF2-40B4-BE49-F238E27FC236}">
                <a16:creationId xmlns:a16="http://schemas.microsoft.com/office/drawing/2014/main" id="{368C70C4-9442-45C0-874B-A517F74AE58D}"/>
              </a:ext>
            </a:extLst>
          </p:cNvPr>
          <p:cNvSpPr/>
          <p:nvPr/>
        </p:nvSpPr>
        <p:spPr>
          <a:xfrm>
            <a:off x="7362340" y="4047744"/>
            <a:ext cx="526260" cy="109843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2054" name="Picture 6" descr="Image result for white skull icon">
            <a:extLst>
              <a:ext uri="{FF2B5EF4-FFF2-40B4-BE49-F238E27FC236}">
                <a16:creationId xmlns:a16="http://schemas.microsoft.com/office/drawing/2014/main" id="{8F37D87C-F942-46C9-AE21-8928E30932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618" y="4213497"/>
            <a:ext cx="652843" cy="629752"/>
          </a:xfrm>
          <a:prstGeom prst="rect">
            <a:avLst/>
          </a:prstGeom>
          <a:noFill/>
          <a:extLst>
            <a:ext uri="{909E8E84-426E-40DD-AFC4-6F175D3DCCD1}">
              <a14:hiddenFill xmlns:a14="http://schemas.microsoft.com/office/drawing/2010/main">
                <a:solidFill>
                  <a:srgbClr val="FFFFFF"/>
                </a:solidFill>
              </a14:hiddenFill>
            </a:ext>
          </a:extLst>
        </p:spPr>
      </p:pic>
      <p:sp>
        <p:nvSpPr>
          <p:cNvPr id="62" name="Freeform 89">
            <a:extLst>
              <a:ext uri="{FF2B5EF4-FFF2-40B4-BE49-F238E27FC236}">
                <a16:creationId xmlns:a16="http://schemas.microsoft.com/office/drawing/2014/main" id="{2F203EC4-2799-4428-9BAB-036A8F889113}"/>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Current management </a:t>
            </a:r>
          </a:p>
        </p:txBody>
      </p:sp>
    </p:spTree>
    <p:extLst>
      <p:ext uri="{BB962C8B-B14F-4D97-AF65-F5344CB8AC3E}">
        <p14:creationId xmlns:p14="http://schemas.microsoft.com/office/powerpoint/2010/main" val="3496425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Freeform 80">
            <a:extLst>
              <a:ext uri="{FF2B5EF4-FFF2-40B4-BE49-F238E27FC236}">
                <a16:creationId xmlns:a16="http://schemas.microsoft.com/office/drawing/2014/main" id="{AEA70633-0BC1-4C37-9590-6486D51F1BD6}"/>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a:t>Current treatment algorithm for PAH patients</a:t>
            </a:r>
            <a:r>
              <a:rPr lang="en-GB" sz="1400" baseline="30000"/>
              <a:t>1</a:t>
            </a:r>
            <a:endParaRPr lang="en-GB" sz="1400" b="1" baseline="30000" dirty="0">
              <a:solidFill>
                <a:schemeClr val="bg1"/>
              </a:solidFill>
            </a:endParaRPr>
          </a:p>
        </p:txBody>
      </p:sp>
      <p:cxnSp>
        <p:nvCxnSpPr>
          <p:cNvPr id="61" name="Straight Connector 60"/>
          <p:cNvCxnSpPr>
            <a:cxnSpLocks/>
          </p:cNvCxnSpPr>
          <p:nvPr/>
        </p:nvCxnSpPr>
        <p:spPr>
          <a:xfrm>
            <a:off x="9412013" y="3259118"/>
            <a:ext cx="0" cy="1809766"/>
          </a:xfrm>
          <a:prstGeom prst="line">
            <a:avLst/>
          </a:prstGeom>
          <a:ln w="41275">
            <a:solidFill>
              <a:schemeClr val="bg1">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4020207" y="2082243"/>
            <a:ext cx="719958" cy="5256"/>
          </a:xfrm>
          <a:prstGeom prst="line">
            <a:avLst/>
          </a:prstGeom>
          <a:ln w="41275">
            <a:solidFill>
              <a:schemeClr val="bg1">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001406" y="1645780"/>
            <a:ext cx="0" cy="225973"/>
          </a:xfrm>
          <a:prstGeom prst="line">
            <a:avLst/>
          </a:prstGeom>
          <a:ln w="41275">
            <a:solidFill>
              <a:schemeClr val="bg1">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90648" y="3637491"/>
            <a:ext cx="0" cy="420413"/>
          </a:xfrm>
          <a:prstGeom prst="line">
            <a:avLst/>
          </a:prstGeom>
          <a:ln w="41275">
            <a:solidFill>
              <a:schemeClr val="bg1">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01407" y="3690043"/>
            <a:ext cx="0" cy="420413"/>
          </a:xfrm>
          <a:prstGeom prst="line">
            <a:avLst/>
          </a:prstGeom>
          <a:ln w="41275">
            <a:solidFill>
              <a:schemeClr val="bg1">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716110" y="1572493"/>
            <a:ext cx="2007475" cy="0"/>
          </a:xfrm>
          <a:prstGeom prst="line">
            <a:avLst/>
          </a:prstGeom>
          <a:ln w="41275">
            <a:solidFill>
              <a:schemeClr val="bg1">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72" name="Rectangle: Rounded Corners 24"/>
          <p:cNvSpPr/>
          <p:nvPr/>
        </p:nvSpPr>
        <p:spPr>
          <a:xfrm>
            <a:off x="8610436" y="1436653"/>
            <a:ext cx="1671338" cy="311409"/>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lumMod val="65000"/>
                    <a:lumOff val="35000"/>
                  </a:schemeClr>
                </a:solidFill>
              </a:rPr>
              <a:t>General measures</a:t>
            </a:r>
          </a:p>
          <a:p>
            <a:pPr algn="ctr"/>
            <a:r>
              <a:rPr lang="en-GB" sz="1200" b="1" dirty="0">
                <a:solidFill>
                  <a:schemeClr val="tx1">
                    <a:lumMod val="65000"/>
                    <a:lumOff val="35000"/>
                  </a:schemeClr>
                </a:solidFill>
              </a:rPr>
              <a:t>Supportive therapy</a:t>
            </a:r>
          </a:p>
        </p:txBody>
      </p:sp>
      <p:sp>
        <p:nvSpPr>
          <p:cNvPr id="148" name="Freeform 5"/>
          <p:cNvSpPr>
            <a:spLocks/>
          </p:cNvSpPr>
          <p:nvPr/>
        </p:nvSpPr>
        <p:spPr bwMode="auto">
          <a:xfrm>
            <a:off x="4045981" y="3230107"/>
            <a:ext cx="1955461" cy="270305"/>
          </a:xfrm>
          <a:custGeom>
            <a:avLst/>
            <a:gdLst>
              <a:gd name="T0" fmla="*/ 905 w 905"/>
              <a:gd name="T1" fmla="*/ 548 h 548"/>
              <a:gd name="T2" fmla="*/ 905 w 905"/>
              <a:gd name="T3" fmla="*/ 143 h 548"/>
              <a:gd name="T4" fmla="*/ 762 w 905"/>
              <a:gd name="T5" fmla="*/ 0 h 548"/>
              <a:gd name="T6" fmla="*/ 0 w 905"/>
              <a:gd name="T7" fmla="*/ 0 h 548"/>
              <a:gd name="connsiteX0" fmla="*/ 31717 w 31717"/>
              <a:gd name="connsiteY0" fmla="*/ 10000 h 10000"/>
              <a:gd name="connsiteX1" fmla="*/ 31717 w 31717"/>
              <a:gd name="connsiteY1" fmla="*/ 2609 h 10000"/>
              <a:gd name="connsiteX2" fmla="*/ 30137 w 31717"/>
              <a:gd name="connsiteY2" fmla="*/ 0 h 10000"/>
              <a:gd name="connsiteX3" fmla="*/ 0 w 31717"/>
              <a:gd name="connsiteY3" fmla="*/ 0 h 10000"/>
              <a:gd name="connsiteX0" fmla="*/ 20101 w 20101"/>
              <a:gd name="connsiteY0" fmla="*/ 10000 h 10000"/>
              <a:gd name="connsiteX1" fmla="*/ 20101 w 20101"/>
              <a:gd name="connsiteY1" fmla="*/ 2609 h 10000"/>
              <a:gd name="connsiteX2" fmla="*/ 18521 w 20101"/>
              <a:gd name="connsiteY2" fmla="*/ 0 h 10000"/>
              <a:gd name="connsiteX3" fmla="*/ 0 w 20101"/>
              <a:gd name="connsiteY3" fmla="*/ 0 h 10000"/>
              <a:gd name="connsiteX0" fmla="*/ 36183 w 36183"/>
              <a:gd name="connsiteY0" fmla="*/ 10000 h 10000"/>
              <a:gd name="connsiteX1" fmla="*/ 36183 w 36183"/>
              <a:gd name="connsiteY1" fmla="*/ 2609 h 10000"/>
              <a:gd name="connsiteX2" fmla="*/ 34603 w 36183"/>
              <a:gd name="connsiteY2" fmla="*/ 0 h 10000"/>
              <a:gd name="connsiteX3" fmla="*/ 0 w 36183"/>
              <a:gd name="connsiteY3" fmla="*/ 0 h 10000"/>
              <a:gd name="connsiteX0" fmla="*/ 58664 w 58664"/>
              <a:gd name="connsiteY0" fmla="*/ 10000 h 10000"/>
              <a:gd name="connsiteX1" fmla="*/ 58664 w 58664"/>
              <a:gd name="connsiteY1" fmla="*/ 2609 h 10000"/>
              <a:gd name="connsiteX2" fmla="*/ 57084 w 58664"/>
              <a:gd name="connsiteY2" fmla="*/ 0 h 10000"/>
              <a:gd name="connsiteX3" fmla="*/ 0 w 58664"/>
              <a:gd name="connsiteY3" fmla="*/ 0 h 10000"/>
            </a:gdLst>
            <a:ahLst/>
            <a:cxnLst>
              <a:cxn ang="0">
                <a:pos x="connsiteX0" y="connsiteY0"/>
              </a:cxn>
              <a:cxn ang="0">
                <a:pos x="connsiteX1" y="connsiteY1"/>
              </a:cxn>
              <a:cxn ang="0">
                <a:pos x="connsiteX2" y="connsiteY2"/>
              </a:cxn>
              <a:cxn ang="0">
                <a:pos x="connsiteX3" y="connsiteY3"/>
              </a:cxn>
            </a:cxnLst>
            <a:rect l="l" t="t" r="r" b="b"/>
            <a:pathLst>
              <a:path w="58664" h="10000">
                <a:moveTo>
                  <a:pt x="58664" y="10000"/>
                </a:moveTo>
                <a:lnTo>
                  <a:pt x="58664" y="2609"/>
                </a:lnTo>
                <a:cubicBezTo>
                  <a:pt x="58664" y="1168"/>
                  <a:pt x="57957" y="0"/>
                  <a:pt x="57084" y="0"/>
                </a:cubicBezTo>
                <a:lnTo>
                  <a:pt x="0" y="0"/>
                </a:lnTo>
              </a:path>
            </a:pathLst>
          </a:custGeom>
          <a:noFill/>
          <a:ln w="41275" cap="flat">
            <a:solidFill>
              <a:schemeClr val="bg1">
                <a:lumMod val="75000"/>
              </a:schemeClr>
            </a:solidFill>
            <a:prstDash val="solid"/>
            <a:miter lim="800000"/>
            <a:headEnd type="triangle" w="med" len="med"/>
            <a:tailEnd type="none" w="med"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9" name="Freeform 5"/>
          <p:cNvSpPr>
            <a:spLocks/>
          </p:cNvSpPr>
          <p:nvPr/>
        </p:nvSpPr>
        <p:spPr bwMode="auto">
          <a:xfrm flipH="1">
            <a:off x="2685076" y="3230107"/>
            <a:ext cx="1955461" cy="270305"/>
          </a:xfrm>
          <a:custGeom>
            <a:avLst/>
            <a:gdLst>
              <a:gd name="T0" fmla="*/ 905 w 905"/>
              <a:gd name="T1" fmla="*/ 548 h 548"/>
              <a:gd name="T2" fmla="*/ 905 w 905"/>
              <a:gd name="T3" fmla="*/ 143 h 548"/>
              <a:gd name="T4" fmla="*/ 762 w 905"/>
              <a:gd name="T5" fmla="*/ 0 h 548"/>
              <a:gd name="T6" fmla="*/ 0 w 905"/>
              <a:gd name="T7" fmla="*/ 0 h 548"/>
              <a:gd name="connsiteX0" fmla="*/ 31717 w 31717"/>
              <a:gd name="connsiteY0" fmla="*/ 10000 h 10000"/>
              <a:gd name="connsiteX1" fmla="*/ 31717 w 31717"/>
              <a:gd name="connsiteY1" fmla="*/ 2609 h 10000"/>
              <a:gd name="connsiteX2" fmla="*/ 30137 w 31717"/>
              <a:gd name="connsiteY2" fmla="*/ 0 h 10000"/>
              <a:gd name="connsiteX3" fmla="*/ 0 w 31717"/>
              <a:gd name="connsiteY3" fmla="*/ 0 h 10000"/>
              <a:gd name="connsiteX0" fmla="*/ 20101 w 20101"/>
              <a:gd name="connsiteY0" fmla="*/ 10000 h 10000"/>
              <a:gd name="connsiteX1" fmla="*/ 20101 w 20101"/>
              <a:gd name="connsiteY1" fmla="*/ 2609 h 10000"/>
              <a:gd name="connsiteX2" fmla="*/ 18521 w 20101"/>
              <a:gd name="connsiteY2" fmla="*/ 0 h 10000"/>
              <a:gd name="connsiteX3" fmla="*/ 0 w 20101"/>
              <a:gd name="connsiteY3" fmla="*/ 0 h 10000"/>
              <a:gd name="connsiteX0" fmla="*/ 36183 w 36183"/>
              <a:gd name="connsiteY0" fmla="*/ 10000 h 10000"/>
              <a:gd name="connsiteX1" fmla="*/ 36183 w 36183"/>
              <a:gd name="connsiteY1" fmla="*/ 2609 h 10000"/>
              <a:gd name="connsiteX2" fmla="*/ 34603 w 36183"/>
              <a:gd name="connsiteY2" fmla="*/ 0 h 10000"/>
              <a:gd name="connsiteX3" fmla="*/ 0 w 36183"/>
              <a:gd name="connsiteY3" fmla="*/ 0 h 10000"/>
              <a:gd name="connsiteX0" fmla="*/ 58664 w 58664"/>
              <a:gd name="connsiteY0" fmla="*/ 10000 h 10000"/>
              <a:gd name="connsiteX1" fmla="*/ 58664 w 58664"/>
              <a:gd name="connsiteY1" fmla="*/ 2609 h 10000"/>
              <a:gd name="connsiteX2" fmla="*/ 57084 w 58664"/>
              <a:gd name="connsiteY2" fmla="*/ 0 h 10000"/>
              <a:gd name="connsiteX3" fmla="*/ 0 w 58664"/>
              <a:gd name="connsiteY3" fmla="*/ 0 h 10000"/>
            </a:gdLst>
            <a:ahLst/>
            <a:cxnLst>
              <a:cxn ang="0">
                <a:pos x="connsiteX0" y="connsiteY0"/>
              </a:cxn>
              <a:cxn ang="0">
                <a:pos x="connsiteX1" y="connsiteY1"/>
              </a:cxn>
              <a:cxn ang="0">
                <a:pos x="connsiteX2" y="connsiteY2"/>
              </a:cxn>
              <a:cxn ang="0">
                <a:pos x="connsiteX3" y="connsiteY3"/>
              </a:cxn>
            </a:cxnLst>
            <a:rect l="l" t="t" r="r" b="b"/>
            <a:pathLst>
              <a:path w="58664" h="10000">
                <a:moveTo>
                  <a:pt x="58664" y="10000"/>
                </a:moveTo>
                <a:lnTo>
                  <a:pt x="58664" y="2609"/>
                </a:lnTo>
                <a:cubicBezTo>
                  <a:pt x="58664" y="1168"/>
                  <a:pt x="57957" y="0"/>
                  <a:pt x="57084" y="0"/>
                </a:cubicBezTo>
                <a:lnTo>
                  <a:pt x="0" y="0"/>
                </a:lnTo>
              </a:path>
            </a:pathLst>
          </a:custGeom>
          <a:noFill/>
          <a:ln w="41275" cap="flat">
            <a:solidFill>
              <a:schemeClr val="bg1">
                <a:lumMod val="75000"/>
              </a:schemeClr>
            </a:solidFill>
            <a:prstDash val="solid"/>
            <a:miter lim="800000"/>
            <a:headEnd type="triangle" w="med" len="med"/>
            <a:tailEnd type="none" w="med"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4" name="Freeform 5"/>
          <p:cNvSpPr>
            <a:spLocks/>
          </p:cNvSpPr>
          <p:nvPr/>
        </p:nvSpPr>
        <p:spPr bwMode="auto">
          <a:xfrm>
            <a:off x="6251298" y="2838087"/>
            <a:ext cx="3156246" cy="169490"/>
          </a:xfrm>
          <a:custGeom>
            <a:avLst/>
            <a:gdLst>
              <a:gd name="T0" fmla="*/ 905 w 905"/>
              <a:gd name="T1" fmla="*/ 548 h 548"/>
              <a:gd name="T2" fmla="*/ 905 w 905"/>
              <a:gd name="T3" fmla="*/ 143 h 548"/>
              <a:gd name="T4" fmla="*/ 762 w 905"/>
              <a:gd name="T5" fmla="*/ 0 h 548"/>
              <a:gd name="T6" fmla="*/ 0 w 905"/>
              <a:gd name="T7" fmla="*/ 0 h 548"/>
              <a:gd name="connsiteX0" fmla="*/ 31717 w 31717"/>
              <a:gd name="connsiteY0" fmla="*/ 10000 h 10000"/>
              <a:gd name="connsiteX1" fmla="*/ 31717 w 31717"/>
              <a:gd name="connsiteY1" fmla="*/ 2609 h 10000"/>
              <a:gd name="connsiteX2" fmla="*/ 30137 w 31717"/>
              <a:gd name="connsiteY2" fmla="*/ 0 h 10000"/>
              <a:gd name="connsiteX3" fmla="*/ 0 w 31717"/>
              <a:gd name="connsiteY3" fmla="*/ 0 h 10000"/>
              <a:gd name="connsiteX0" fmla="*/ 20101 w 20101"/>
              <a:gd name="connsiteY0" fmla="*/ 10000 h 10000"/>
              <a:gd name="connsiteX1" fmla="*/ 20101 w 20101"/>
              <a:gd name="connsiteY1" fmla="*/ 2609 h 10000"/>
              <a:gd name="connsiteX2" fmla="*/ 18521 w 20101"/>
              <a:gd name="connsiteY2" fmla="*/ 0 h 10000"/>
              <a:gd name="connsiteX3" fmla="*/ 0 w 20101"/>
              <a:gd name="connsiteY3" fmla="*/ 0 h 10000"/>
              <a:gd name="connsiteX0" fmla="*/ 36183 w 36183"/>
              <a:gd name="connsiteY0" fmla="*/ 10000 h 10000"/>
              <a:gd name="connsiteX1" fmla="*/ 36183 w 36183"/>
              <a:gd name="connsiteY1" fmla="*/ 2609 h 10000"/>
              <a:gd name="connsiteX2" fmla="*/ 34603 w 36183"/>
              <a:gd name="connsiteY2" fmla="*/ 0 h 10000"/>
              <a:gd name="connsiteX3" fmla="*/ 0 w 36183"/>
              <a:gd name="connsiteY3" fmla="*/ 0 h 10000"/>
              <a:gd name="connsiteX0" fmla="*/ 58664 w 58664"/>
              <a:gd name="connsiteY0" fmla="*/ 10000 h 10000"/>
              <a:gd name="connsiteX1" fmla="*/ 58664 w 58664"/>
              <a:gd name="connsiteY1" fmla="*/ 2609 h 10000"/>
              <a:gd name="connsiteX2" fmla="*/ 57084 w 58664"/>
              <a:gd name="connsiteY2" fmla="*/ 0 h 10000"/>
              <a:gd name="connsiteX3" fmla="*/ 0 w 58664"/>
              <a:gd name="connsiteY3" fmla="*/ 0 h 10000"/>
            </a:gdLst>
            <a:ahLst/>
            <a:cxnLst>
              <a:cxn ang="0">
                <a:pos x="connsiteX0" y="connsiteY0"/>
              </a:cxn>
              <a:cxn ang="0">
                <a:pos x="connsiteX1" y="connsiteY1"/>
              </a:cxn>
              <a:cxn ang="0">
                <a:pos x="connsiteX2" y="connsiteY2"/>
              </a:cxn>
              <a:cxn ang="0">
                <a:pos x="connsiteX3" y="connsiteY3"/>
              </a:cxn>
            </a:cxnLst>
            <a:rect l="l" t="t" r="r" b="b"/>
            <a:pathLst>
              <a:path w="58664" h="10000">
                <a:moveTo>
                  <a:pt x="58664" y="10000"/>
                </a:moveTo>
                <a:lnTo>
                  <a:pt x="58664" y="2609"/>
                </a:lnTo>
                <a:cubicBezTo>
                  <a:pt x="58664" y="1168"/>
                  <a:pt x="57957" y="0"/>
                  <a:pt x="57084" y="0"/>
                </a:cubicBezTo>
                <a:lnTo>
                  <a:pt x="0" y="0"/>
                </a:lnTo>
              </a:path>
            </a:pathLst>
          </a:custGeom>
          <a:noFill/>
          <a:ln w="41275" cap="flat">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2" name="Freeform 5"/>
          <p:cNvSpPr>
            <a:spLocks/>
          </p:cNvSpPr>
          <p:nvPr/>
        </p:nvSpPr>
        <p:spPr bwMode="auto">
          <a:xfrm flipH="1">
            <a:off x="4343349" y="2838087"/>
            <a:ext cx="1949669" cy="194354"/>
          </a:xfrm>
          <a:custGeom>
            <a:avLst/>
            <a:gdLst>
              <a:gd name="T0" fmla="*/ 905 w 905"/>
              <a:gd name="T1" fmla="*/ 548 h 548"/>
              <a:gd name="T2" fmla="*/ 905 w 905"/>
              <a:gd name="T3" fmla="*/ 143 h 548"/>
              <a:gd name="T4" fmla="*/ 762 w 905"/>
              <a:gd name="T5" fmla="*/ 0 h 548"/>
              <a:gd name="T6" fmla="*/ 0 w 905"/>
              <a:gd name="T7" fmla="*/ 0 h 548"/>
              <a:gd name="connsiteX0" fmla="*/ 31717 w 31717"/>
              <a:gd name="connsiteY0" fmla="*/ 10000 h 10000"/>
              <a:gd name="connsiteX1" fmla="*/ 31717 w 31717"/>
              <a:gd name="connsiteY1" fmla="*/ 2609 h 10000"/>
              <a:gd name="connsiteX2" fmla="*/ 30137 w 31717"/>
              <a:gd name="connsiteY2" fmla="*/ 0 h 10000"/>
              <a:gd name="connsiteX3" fmla="*/ 0 w 31717"/>
              <a:gd name="connsiteY3" fmla="*/ 0 h 10000"/>
              <a:gd name="connsiteX0" fmla="*/ 20101 w 20101"/>
              <a:gd name="connsiteY0" fmla="*/ 10000 h 10000"/>
              <a:gd name="connsiteX1" fmla="*/ 20101 w 20101"/>
              <a:gd name="connsiteY1" fmla="*/ 2609 h 10000"/>
              <a:gd name="connsiteX2" fmla="*/ 18521 w 20101"/>
              <a:gd name="connsiteY2" fmla="*/ 0 h 10000"/>
              <a:gd name="connsiteX3" fmla="*/ 0 w 20101"/>
              <a:gd name="connsiteY3" fmla="*/ 0 h 10000"/>
              <a:gd name="connsiteX0" fmla="*/ 36183 w 36183"/>
              <a:gd name="connsiteY0" fmla="*/ 10000 h 10000"/>
              <a:gd name="connsiteX1" fmla="*/ 36183 w 36183"/>
              <a:gd name="connsiteY1" fmla="*/ 2609 h 10000"/>
              <a:gd name="connsiteX2" fmla="*/ 34603 w 36183"/>
              <a:gd name="connsiteY2" fmla="*/ 0 h 10000"/>
              <a:gd name="connsiteX3" fmla="*/ 0 w 36183"/>
              <a:gd name="connsiteY3" fmla="*/ 0 h 10000"/>
              <a:gd name="connsiteX0" fmla="*/ 58664 w 58664"/>
              <a:gd name="connsiteY0" fmla="*/ 10000 h 10000"/>
              <a:gd name="connsiteX1" fmla="*/ 58664 w 58664"/>
              <a:gd name="connsiteY1" fmla="*/ 2609 h 10000"/>
              <a:gd name="connsiteX2" fmla="*/ 57084 w 58664"/>
              <a:gd name="connsiteY2" fmla="*/ 0 h 10000"/>
              <a:gd name="connsiteX3" fmla="*/ 0 w 58664"/>
              <a:gd name="connsiteY3" fmla="*/ 0 h 10000"/>
            </a:gdLst>
            <a:ahLst/>
            <a:cxnLst>
              <a:cxn ang="0">
                <a:pos x="connsiteX0" y="connsiteY0"/>
              </a:cxn>
              <a:cxn ang="0">
                <a:pos x="connsiteX1" y="connsiteY1"/>
              </a:cxn>
              <a:cxn ang="0">
                <a:pos x="connsiteX2" y="connsiteY2"/>
              </a:cxn>
              <a:cxn ang="0">
                <a:pos x="connsiteX3" y="connsiteY3"/>
              </a:cxn>
            </a:cxnLst>
            <a:rect l="l" t="t" r="r" b="b"/>
            <a:pathLst>
              <a:path w="58664" h="10000">
                <a:moveTo>
                  <a:pt x="58664" y="10000"/>
                </a:moveTo>
                <a:lnTo>
                  <a:pt x="58664" y="2609"/>
                </a:lnTo>
                <a:cubicBezTo>
                  <a:pt x="58664" y="1168"/>
                  <a:pt x="57957" y="0"/>
                  <a:pt x="57084" y="0"/>
                </a:cubicBezTo>
                <a:lnTo>
                  <a:pt x="0" y="0"/>
                </a:lnTo>
              </a:path>
            </a:pathLst>
          </a:custGeom>
          <a:noFill/>
          <a:ln w="41275" cap="flat">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0" name="Rectangle: Rounded Corners 22"/>
          <p:cNvSpPr/>
          <p:nvPr/>
        </p:nvSpPr>
        <p:spPr>
          <a:xfrm>
            <a:off x="4692316" y="3499734"/>
            <a:ext cx="2646974" cy="382903"/>
          </a:xfrm>
          <a:prstGeom prst="roundRect">
            <a:avLst>
              <a:gd name="adj" fmla="val 4975"/>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Initial oral combination therapy </a:t>
            </a:r>
            <a:br>
              <a:rPr lang="en-GB" sz="1100" dirty="0">
                <a:solidFill>
                  <a:schemeClr val="bg1"/>
                </a:solidFill>
              </a:rPr>
            </a:br>
            <a:r>
              <a:rPr lang="en-GB" sz="1100" dirty="0">
                <a:solidFill>
                  <a:schemeClr val="bg1"/>
                </a:solidFill>
              </a:rPr>
              <a:t>(usually PDE-5 inhibitor with ERA)</a:t>
            </a:r>
          </a:p>
        </p:txBody>
      </p:sp>
      <p:sp>
        <p:nvSpPr>
          <p:cNvPr id="71" name="Rectangle: Rounded Corners 23"/>
          <p:cNvSpPr/>
          <p:nvPr/>
        </p:nvSpPr>
        <p:spPr>
          <a:xfrm>
            <a:off x="1359304" y="3499734"/>
            <a:ext cx="2646974" cy="382903"/>
          </a:xfrm>
          <a:prstGeom prst="roundRect">
            <a:avLst>
              <a:gd name="adj" fmla="val 5932"/>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Initial monotherapy</a:t>
            </a:r>
            <a:br>
              <a:rPr lang="en-GB" sz="1100" dirty="0">
                <a:solidFill>
                  <a:schemeClr val="bg1"/>
                </a:solidFill>
              </a:rPr>
            </a:br>
            <a:r>
              <a:rPr lang="en-GB" sz="1100" dirty="0">
                <a:solidFill>
                  <a:schemeClr val="bg1"/>
                </a:solidFill>
              </a:rPr>
              <a:t> (usually PDE-5 inhibitor or ERA)</a:t>
            </a:r>
          </a:p>
        </p:txBody>
      </p:sp>
      <p:sp>
        <p:nvSpPr>
          <p:cNvPr id="75" name="TextBox 74"/>
          <p:cNvSpPr txBox="1"/>
          <p:nvPr/>
        </p:nvSpPr>
        <p:spPr>
          <a:xfrm>
            <a:off x="7935511" y="3010432"/>
            <a:ext cx="2958702" cy="276999"/>
          </a:xfrm>
          <a:prstGeom prst="rect">
            <a:avLst/>
          </a:prstGeom>
          <a:noFill/>
        </p:spPr>
        <p:txBody>
          <a:bodyPr wrap="square" rtlCol="0">
            <a:spAutoFit/>
          </a:bodyPr>
          <a:lstStyle/>
          <a:p>
            <a:pPr algn="ctr"/>
            <a:r>
              <a:rPr lang="en-GB" sz="1200" b="1" dirty="0">
                <a:solidFill>
                  <a:schemeClr val="tx1">
                    <a:lumMod val="65000"/>
                    <a:lumOff val="35000"/>
                  </a:schemeClr>
                </a:solidFill>
              </a:rPr>
              <a:t>High risk (WHO FC IV)</a:t>
            </a:r>
          </a:p>
        </p:txBody>
      </p:sp>
      <p:sp>
        <p:nvSpPr>
          <p:cNvPr id="92" name="TextBox 91"/>
          <p:cNvSpPr txBox="1"/>
          <p:nvPr/>
        </p:nvSpPr>
        <p:spPr>
          <a:xfrm>
            <a:off x="4889308" y="4095405"/>
            <a:ext cx="2230983" cy="253916"/>
          </a:xfrm>
          <a:prstGeom prst="rect">
            <a:avLst/>
          </a:prstGeom>
          <a:solidFill>
            <a:srgbClr val="FFC000"/>
          </a:solidFill>
        </p:spPr>
        <p:txBody>
          <a:bodyPr wrap="square" rtlCol="0" anchor="ctr" anchorCtr="1">
            <a:spAutoFit/>
          </a:bodyPr>
          <a:lstStyle/>
          <a:p>
            <a:pPr algn="ctr"/>
            <a:r>
              <a:rPr lang="en-GB" sz="1050" b="1" dirty="0"/>
              <a:t>Inadequate clinical response</a:t>
            </a:r>
          </a:p>
        </p:txBody>
      </p:sp>
      <p:sp>
        <p:nvSpPr>
          <p:cNvPr id="103" name="Rectangle: Rounded Corners 22"/>
          <p:cNvSpPr/>
          <p:nvPr/>
        </p:nvSpPr>
        <p:spPr>
          <a:xfrm>
            <a:off x="8093891" y="5203269"/>
            <a:ext cx="2999929" cy="316554"/>
          </a:xfrm>
          <a:prstGeom prst="roundRect">
            <a:avLst>
              <a:gd name="adj" fmla="val 9851"/>
            </a:avLst>
          </a:prstGeom>
          <a:solidFill>
            <a:srgbClr val="002060"/>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Consider listing for lung transplantation</a:t>
            </a:r>
          </a:p>
        </p:txBody>
      </p:sp>
      <p:sp>
        <p:nvSpPr>
          <p:cNvPr id="125" name="Rectangle: Rounded Corners 18"/>
          <p:cNvSpPr/>
          <p:nvPr/>
        </p:nvSpPr>
        <p:spPr>
          <a:xfrm>
            <a:off x="4692315" y="1369592"/>
            <a:ext cx="2743067" cy="407646"/>
          </a:xfrm>
          <a:prstGeom prst="roundRect">
            <a:avLst>
              <a:gd name="adj" fmla="val 9346"/>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PAH confirmed by expert centre</a:t>
            </a:r>
          </a:p>
        </p:txBody>
      </p:sp>
      <p:sp>
        <p:nvSpPr>
          <p:cNvPr id="69" name="Rectangle: Rounded Corners 21"/>
          <p:cNvSpPr/>
          <p:nvPr/>
        </p:nvSpPr>
        <p:spPr>
          <a:xfrm>
            <a:off x="1358069" y="1884397"/>
            <a:ext cx="2646974" cy="407646"/>
          </a:xfrm>
          <a:prstGeom prst="roundRect">
            <a:avLst>
              <a:gd name="adj" fmla="val 9346"/>
            </a:avLst>
          </a:prstGeom>
          <a:solidFill>
            <a:srgbClr val="C0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CCB therapy</a:t>
            </a:r>
          </a:p>
        </p:txBody>
      </p:sp>
      <p:sp>
        <p:nvSpPr>
          <p:cNvPr id="142" name="Rectangle 141"/>
          <p:cNvSpPr/>
          <p:nvPr/>
        </p:nvSpPr>
        <p:spPr>
          <a:xfrm>
            <a:off x="3447537" y="3136374"/>
            <a:ext cx="1756614" cy="20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lumMod val="65000"/>
                    <a:lumOff val="35000"/>
                  </a:schemeClr>
                </a:solidFill>
              </a:rPr>
              <a:t>Low or  intermediate risk (WHO FC II-III)</a:t>
            </a:r>
          </a:p>
        </p:txBody>
      </p:sp>
      <p:sp>
        <p:nvSpPr>
          <p:cNvPr id="73" name="TextBox 72"/>
          <p:cNvSpPr txBox="1"/>
          <p:nvPr/>
        </p:nvSpPr>
        <p:spPr>
          <a:xfrm>
            <a:off x="5218355" y="2727928"/>
            <a:ext cx="1572564" cy="276999"/>
          </a:xfrm>
          <a:prstGeom prst="rect">
            <a:avLst/>
          </a:prstGeom>
          <a:solidFill>
            <a:schemeClr val="bg1"/>
          </a:solidFill>
        </p:spPr>
        <p:txBody>
          <a:bodyPr wrap="square" lIns="0" rIns="0" rtlCol="0">
            <a:spAutoFit/>
          </a:bodyPr>
          <a:lstStyle/>
          <a:p>
            <a:pPr algn="ctr"/>
            <a:r>
              <a:rPr lang="en-GB" sz="1200" dirty="0">
                <a:solidFill>
                  <a:schemeClr val="tx1">
                    <a:lumMod val="65000"/>
                    <a:lumOff val="35000"/>
                  </a:schemeClr>
                </a:solidFill>
              </a:rPr>
              <a:t>Non-vasoreactive</a:t>
            </a:r>
          </a:p>
        </p:txBody>
      </p:sp>
      <p:cxnSp>
        <p:nvCxnSpPr>
          <p:cNvPr id="156" name="Straight Arrow Connector 155"/>
          <p:cNvCxnSpPr/>
          <p:nvPr/>
        </p:nvCxnSpPr>
        <p:spPr>
          <a:xfrm>
            <a:off x="3573415" y="1597828"/>
            <a:ext cx="1105218" cy="0"/>
          </a:xfrm>
          <a:prstGeom prst="straightConnector1">
            <a:avLst/>
          </a:prstGeom>
          <a:ln w="76200">
            <a:solidFill>
              <a:schemeClr val="tx2"/>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3184427" y="4254852"/>
            <a:ext cx="1690813" cy="0"/>
          </a:xfrm>
          <a:prstGeom prst="straightConnector1">
            <a:avLst/>
          </a:prstGeom>
          <a:ln w="76200">
            <a:solidFill>
              <a:schemeClr val="tx2"/>
            </a:solidFill>
            <a:prstDash val="sysDash"/>
            <a:tailEnd type="triangle" w="sm" len="sm"/>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1353953" y="4061400"/>
            <a:ext cx="2668075" cy="427022"/>
          </a:xfrm>
          <a:prstGeom prst="roundRect">
            <a:avLst>
              <a:gd name="adj" fmla="val 141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Patient already on treatment</a:t>
            </a:r>
          </a:p>
        </p:txBody>
      </p:sp>
      <p:sp>
        <p:nvSpPr>
          <p:cNvPr id="105" name="Rounded Rectangle 104"/>
          <p:cNvSpPr/>
          <p:nvPr/>
        </p:nvSpPr>
        <p:spPr>
          <a:xfrm>
            <a:off x="1353953" y="1373457"/>
            <a:ext cx="2668075" cy="427022"/>
          </a:xfrm>
          <a:prstGeom prst="roundRect">
            <a:avLst>
              <a:gd name="adj" fmla="val 120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Treatment naïve patients</a:t>
            </a:r>
          </a:p>
        </p:txBody>
      </p:sp>
      <p:sp>
        <p:nvSpPr>
          <p:cNvPr id="168" name="Rectangle: Rounded Corners 24"/>
          <p:cNvSpPr/>
          <p:nvPr/>
        </p:nvSpPr>
        <p:spPr>
          <a:xfrm>
            <a:off x="8198069" y="3499734"/>
            <a:ext cx="2646974" cy="382903"/>
          </a:xfrm>
          <a:prstGeom prst="roundRect">
            <a:avLst>
              <a:gd name="adj" fmla="val 12438"/>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Initial combination including</a:t>
            </a:r>
            <a:br>
              <a:rPr lang="en-GB" sz="1200" dirty="0">
                <a:solidFill>
                  <a:schemeClr val="bg1"/>
                </a:solidFill>
              </a:rPr>
            </a:br>
            <a:r>
              <a:rPr lang="en-GB" sz="1200" dirty="0">
                <a:solidFill>
                  <a:schemeClr val="bg1"/>
                </a:solidFill>
              </a:rPr>
              <a:t> i.v. prostacyclin analogue</a:t>
            </a:r>
          </a:p>
        </p:txBody>
      </p:sp>
      <p:cxnSp>
        <p:nvCxnSpPr>
          <p:cNvPr id="58" name="Straight Connector 57"/>
          <p:cNvCxnSpPr/>
          <p:nvPr/>
        </p:nvCxnSpPr>
        <p:spPr>
          <a:xfrm>
            <a:off x="6001407" y="4963596"/>
            <a:ext cx="0" cy="294290"/>
          </a:xfrm>
          <a:prstGeom prst="line">
            <a:avLst/>
          </a:prstGeom>
          <a:ln w="41275">
            <a:solidFill>
              <a:schemeClr val="bg1">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142205" y="5388814"/>
            <a:ext cx="912173" cy="0"/>
          </a:xfrm>
          <a:prstGeom prst="line">
            <a:avLst/>
          </a:prstGeom>
          <a:ln w="41275">
            <a:solidFill>
              <a:schemeClr val="bg1">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998639" y="2175093"/>
            <a:ext cx="2767" cy="514590"/>
          </a:xfrm>
          <a:prstGeom prst="line">
            <a:avLst/>
          </a:prstGeom>
          <a:ln w="41275">
            <a:solidFill>
              <a:schemeClr val="bg1">
                <a:lumMod val="75000"/>
              </a:schemeClr>
            </a:solidFill>
            <a:headEnd w="med" len="med"/>
            <a:tailEnd type="none"/>
          </a:ln>
        </p:spPr>
        <p:style>
          <a:lnRef idx="1">
            <a:schemeClr val="accent1"/>
          </a:lnRef>
          <a:fillRef idx="0">
            <a:schemeClr val="accent1"/>
          </a:fillRef>
          <a:effectRef idx="0">
            <a:schemeClr val="accent1"/>
          </a:effectRef>
          <a:fontRef idx="minor">
            <a:schemeClr val="tx1"/>
          </a:fontRef>
        </p:style>
      </p:cxnSp>
      <p:sp>
        <p:nvSpPr>
          <p:cNvPr id="126" name="Rectangle: Rounded Corners 19"/>
          <p:cNvSpPr/>
          <p:nvPr/>
        </p:nvSpPr>
        <p:spPr>
          <a:xfrm>
            <a:off x="4678633" y="1880048"/>
            <a:ext cx="2756753" cy="532496"/>
          </a:xfrm>
          <a:prstGeom prst="roundRect">
            <a:avLst>
              <a:gd name="adj" fmla="val 11683"/>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Acute vasoreactivity test </a:t>
            </a:r>
            <a:br>
              <a:rPr lang="en-GB" sz="1200" dirty="0">
                <a:solidFill>
                  <a:schemeClr val="bg1"/>
                </a:solidFill>
              </a:rPr>
            </a:br>
            <a:r>
              <a:rPr lang="en-GB" sz="1200" dirty="0">
                <a:solidFill>
                  <a:schemeClr val="bg1"/>
                </a:solidFill>
              </a:rPr>
              <a:t>(IPAH, HPAH, DPAH only)</a:t>
            </a:r>
          </a:p>
        </p:txBody>
      </p:sp>
      <p:cxnSp>
        <p:nvCxnSpPr>
          <p:cNvPr id="44" name="Straight Connector 43"/>
          <p:cNvCxnSpPr/>
          <p:nvPr/>
        </p:nvCxnSpPr>
        <p:spPr>
          <a:xfrm>
            <a:off x="6001407" y="4362705"/>
            <a:ext cx="0" cy="294290"/>
          </a:xfrm>
          <a:prstGeom prst="line">
            <a:avLst/>
          </a:prstGeom>
          <a:ln w="41275">
            <a:solidFill>
              <a:schemeClr val="bg1">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95" name="Rectangle: Rounded Corners 22"/>
          <p:cNvSpPr/>
          <p:nvPr/>
        </p:nvSpPr>
        <p:spPr>
          <a:xfrm>
            <a:off x="4692316" y="4664964"/>
            <a:ext cx="2646974" cy="403920"/>
          </a:xfrm>
          <a:prstGeom prst="roundRect">
            <a:avLst>
              <a:gd name="adj" fmla="val 9433"/>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Double or triple sequential combination</a:t>
            </a:r>
          </a:p>
        </p:txBody>
      </p:sp>
      <p:sp>
        <p:nvSpPr>
          <p:cNvPr id="47" name="Text Placeholder 10"/>
          <p:cNvSpPr>
            <a:spLocks noGrp="1"/>
          </p:cNvSpPr>
          <p:nvPr>
            <p:ph type="body" sz="quarter" idx="16"/>
          </p:nvPr>
        </p:nvSpPr>
        <p:spPr>
          <a:xfrm>
            <a:off x="1948940" y="6000750"/>
            <a:ext cx="7164000" cy="727098"/>
          </a:xfrm>
        </p:spPr>
        <p:txBody>
          <a:bodyPr/>
          <a:lstStyle/>
          <a:p>
            <a:r>
              <a:rPr lang="en-GB" b="1" dirty="0">
                <a:solidFill>
                  <a:srgbClr val="002060"/>
                </a:solidFill>
              </a:rPr>
              <a:t>References</a:t>
            </a:r>
            <a:r>
              <a:rPr lang="en-GB" dirty="0">
                <a:solidFill>
                  <a:srgbClr val="002060"/>
                </a:solidFill>
              </a:rPr>
              <a:t>: </a:t>
            </a:r>
            <a:r>
              <a:rPr lang="en-GB" b="1" dirty="0">
                <a:solidFill>
                  <a:srgbClr val="002060"/>
                </a:solidFill>
              </a:rPr>
              <a:t>1. </a:t>
            </a:r>
            <a:r>
              <a:rPr lang="en-GB" dirty="0">
                <a:solidFill>
                  <a:srgbClr val="002060"/>
                </a:solidFill>
              </a:rPr>
              <a:t>Galie et al. Eur Respir J. 2015;46(4):903-75. </a:t>
            </a:r>
          </a:p>
        </p:txBody>
      </p:sp>
      <p:sp>
        <p:nvSpPr>
          <p:cNvPr id="48" name="TextBox 47"/>
          <p:cNvSpPr txBox="1"/>
          <p:nvPr/>
        </p:nvSpPr>
        <p:spPr>
          <a:xfrm>
            <a:off x="1948940" y="6195926"/>
            <a:ext cx="7074000"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solidFill>
                  <a:srgbClr val="002060"/>
                </a:solidFill>
              </a:rPr>
              <a:t>Abbreviations:</a:t>
            </a:r>
            <a:r>
              <a:rPr lang="en-GB" b="0" dirty="0">
                <a:solidFill>
                  <a:srgbClr val="002060"/>
                </a:solidFill>
              </a:rPr>
              <a:t> CCB, calcium channel blocker; DPAH, drug-induced pulmonary arterial hypertension; ERA, endothelin receptor antagonist; ERS, European Respiratory Society; ESC, European Society of Cardiology; FC, functional class; HPAH, heritable pulmonary arterial hypertension; IPAH, idiopathic pulmonary arterial hypertension; PDE-5, phosphodiesterase 5, WHO, World Health Organization.</a:t>
            </a:r>
          </a:p>
        </p:txBody>
      </p:sp>
      <p:sp>
        <p:nvSpPr>
          <p:cNvPr id="53" name="TextBox 52">
            <a:extLst>
              <a:ext uri="{FF2B5EF4-FFF2-40B4-BE49-F238E27FC236}">
                <a16:creationId xmlns:a16="http://schemas.microsoft.com/office/drawing/2014/main" id="{84813ABD-D207-433F-8A78-2CC8AF519FD7}"/>
              </a:ext>
            </a:extLst>
          </p:cNvPr>
          <p:cNvSpPr txBox="1"/>
          <p:nvPr/>
        </p:nvSpPr>
        <p:spPr>
          <a:xfrm>
            <a:off x="8319478" y="4264217"/>
            <a:ext cx="2230983" cy="253916"/>
          </a:xfrm>
          <a:prstGeom prst="rect">
            <a:avLst/>
          </a:prstGeom>
          <a:solidFill>
            <a:srgbClr val="FFC000"/>
          </a:solidFill>
        </p:spPr>
        <p:txBody>
          <a:bodyPr wrap="square" rtlCol="0" anchor="ctr" anchorCtr="1">
            <a:spAutoFit/>
          </a:bodyPr>
          <a:lstStyle/>
          <a:p>
            <a:pPr algn="ctr"/>
            <a:r>
              <a:rPr lang="en-GB" sz="1050" b="1" dirty="0"/>
              <a:t>Inadequate clinical response</a:t>
            </a:r>
          </a:p>
        </p:txBody>
      </p:sp>
      <p:sp>
        <p:nvSpPr>
          <p:cNvPr id="54" name="TextBox 53">
            <a:extLst>
              <a:ext uri="{FF2B5EF4-FFF2-40B4-BE49-F238E27FC236}">
                <a16:creationId xmlns:a16="http://schemas.microsoft.com/office/drawing/2014/main" id="{B5C68E9E-9DB0-4151-96DD-7333D1272934}"/>
              </a:ext>
            </a:extLst>
          </p:cNvPr>
          <p:cNvSpPr txBox="1"/>
          <p:nvPr/>
        </p:nvSpPr>
        <p:spPr>
          <a:xfrm>
            <a:off x="4889308" y="5278266"/>
            <a:ext cx="2230983" cy="253916"/>
          </a:xfrm>
          <a:prstGeom prst="rect">
            <a:avLst/>
          </a:prstGeom>
          <a:solidFill>
            <a:srgbClr val="FFC000"/>
          </a:solidFill>
        </p:spPr>
        <p:txBody>
          <a:bodyPr wrap="square" rtlCol="0" anchor="ctr" anchorCtr="1">
            <a:spAutoFit/>
          </a:bodyPr>
          <a:lstStyle/>
          <a:p>
            <a:pPr algn="ctr"/>
            <a:r>
              <a:rPr lang="en-GB" sz="1050" b="1" dirty="0"/>
              <a:t>Inadequate clinical response</a:t>
            </a:r>
          </a:p>
        </p:txBody>
      </p:sp>
      <p:sp>
        <p:nvSpPr>
          <p:cNvPr id="40" name="Freeform 89">
            <a:extLst>
              <a:ext uri="{FF2B5EF4-FFF2-40B4-BE49-F238E27FC236}">
                <a16:creationId xmlns:a16="http://schemas.microsoft.com/office/drawing/2014/main" id="{3A8C0DE4-B8DE-4792-B9A4-A3D4D568580D}"/>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Current management </a:t>
            </a:r>
          </a:p>
        </p:txBody>
      </p:sp>
    </p:spTree>
    <p:extLst>
      <p:ext uri="{BB962C8B-B14F-4D97-AF65-F5344CB8AC3E}">
        <p14:creationId xmlns:p14="http://schemas.microsoft.com/office/powerpoint/2010/main" val="3229540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Freeform 12">
            <a:extLst>
              <a:ext uri="{FF2B5EF4-FFF2-40B4-BE49-F238E27FC236}">
                <a16:creationId xmlns:a16="http://schemas.microsoft.com/office/drawing/2014/main" id="{DA7F6473-1E62-4ABB-9DEB-8A6EE91955E5}"/>
              </a:ext>
            </a:extLst>
          </p:cNvPr>
          <p:cNvSpPr>
            <a:spLocks/>
          </p:cNvSpPr>
          <p:nvPr/>
        </p:nvSpPr>
        <p:spPr bwMode="auto">
          <a:xfrm flipV="1">
            <a:off x="0" y="1550577"/>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52" name="Freeform 80">
            <a:extLst>
              <a:ext uri="{FF2B5EF4-FFF2-40B4-BE49-F238E27FC236}">
                <a16:creationId xmlns:a16="http://schemas.microsoft.com/office/drawing/2014/main" id="{9F7533F3-1B74-4EB9-8596-EBB99B0D32CF}"/>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a:t>Despite therapy, </a:t>
            </a:r>
            <a:r>
              <a:rPr lang="en-GB" sz="1400" b="1"/>
              <a:t>PAH</a:t>
            </a:r>
            <a:r>
              <a:rPr lang="en-GB" sz="1400"/>
              <a:t> mortality remains high</a:t>
            </a:r>
            <a:endParaRPr lang="en-GB" sz="1400" b="1" baseline="30000" dirty="0">
              <a:solidFill>
                <a:schemeClr val="bg1"/>
              </a:solidFill>
            </a:endParaRPr>
          </a:p>
        </p:txBody>
      </p:sp>
      <p:sp>
        <p:nvSpPr>
          <p:cNvPr id="23" name="Text Placeholder 22"/>
          <p:cNvSpPr>
            <a:spLocks noGrp="1"/>
          </p:cNvSpPr>
          <p:nvPr>
            <p:ph type="body" sz="quarter" idx="16"/>
          </p:nvPr>
        </p:nvSpPr>
        <p:spPr>
          <a:xfrm>
            <a:off x="1948940" y="6296150"/>
            <a:ext cx="7164000" cy="431698"/>
          </a:xfrm>
        </p:spPr>
        <p:txBody>
          <a:bodyPr/>
          <a:lstStyle/>
          <a:p>
            <a:r>
              <a:rPr lang="en-GB" b="1" dirty="0">
                <a:solidFill>
                  <a:srgbClr val="002060"/>
                </a:solidFill>
              </a:rPr>
              <a:t>Abbreviations</a:t>
            </a:r>
            <a:r>
              <a:rPr lang="en-GB" dirty="0">
                <a:solidFill>
                  <a:srgbClr val="002060"/>
                </a:solidFill>
              </a:rPr>
              <a:t>: FC, functional class; WHO, World Health Organization.</a:t>
            </a:r>
          </a:p>
          <a:p>
            <a:r>
              <a:rPr lang="en-GB" b="1" dirty="0">
                <a:solidFill>
                  <a:srgbClr val="002060"/>
                </a:solidFill>
              </a:rPr>
              <a:t>References</a:t>
            </a:r>
            <a:r>
              <a:rPr lang="en-GB" dirty="0">
                <a:solidFill>
                  <a:srgbClr val="002060"/>
                </a:solidFill>
              </a:rPr>
              <a:t>: </a:t>
            </a:r>
            <a:r>
              <a:rPr lang="en-GB" b="1" dirty="0">
                <a:solidFill>
                  <a:srgbClr val="002060"/>
                </a:solidFill>
              </a:rPr>
              <a:t>1. </a:t>
            </a:r>
            <a:r>
              <a:rPr lang="en-GB" dirty="0">
                <a:solidFill>
                  <a:srgbClr val="002060"/>
                </a:solidFill>
              </a:rPr>
              <a:t>D'Alonzo et al. Ann Intern Med. 1991;115(5):343-9. </a:t>
            </a:r>
            <a:r>
              <a:rPr lang="en-GB" b="1" dirty="0">
                <a:solidFill>
                  <a:srgbClr val="002060"/>
                </a:solidFill>
              </a:rPr>
              <a:t>2</a:t>
            </a:r>
            <a:r>
              <a:rPr lang="en-GB" dirty="0">
                <a:solidFill>
                  <a:srgbClr val="002060"/>
                </a:solidFill>
              </a:rPr>
              <a:t>. Kane et al. Chest. 2011;139(6):1285-93. </a:t>
            </a:r>
            <a:r>
              <a:rPr lang="en-GB" b="1" dirty="0">
                <a:solidFill>
                  <a:srgbClr val="002060"/>
                </a:solidFill>
              </a:rPr>
              <a:t>3</a:t>
            </a:r>
            <a:r>
              <a:rPr lang="en-GB" dirty="0">
                <a:solidFill>
                  <a:srgbClr val="002060"/>
                </a:solidFill>
              </a:rPr>
              <a:t>. Farber et al. Chest. 2015;148(4):1043-54. </a:t>
            </a:r>
            <a:r>
              <a:rPr lang="en-GB" b="1" dirty="0">
                <a:solidFill>
                  <a:srgbClr val="002060"/>
                </a:solidFill>
              </a:rPr>
              <a:t>4. </a:t>
            </a:r>
            <a:r>
              <a:rPr lang="da-DK" dirty="0">
                <a:solidFill>
                  <a:srgbClr val="002060"/>
                </a:solidFill>
              </a:rPr>
              <a:t>Korsholm et al. Pulm Circ. 2015;5(2):364-9.</a:t>
            </a:r>
            <a:r>
              <a:rPr lang="en-GB" b="1" dirty="0">
                <a:solidFill>
                  <a:srgbClr val="002060"/>
                </a:solidFill>
              </a:rPr>
              <a:t> 5. </a:t>
            </a:r>
            <a:r>
              <a:rPr lang="fr-FR" dirty="0">
                <a:solidFill>
                  <a:srgbClr val="002060"/>
                </a:solidFill>
              </a:rPr>
              <a:t>Marques-Alves et al. Rev Port Pneumol (2006). 2017;23(3):124-31.</a:t>
            </a:r>
            <a:r>
              <a:rPr lang="en-GB" dirty="0">
                <a:solidFill>
                  <a:srgbClr val="002060"/>
                </a:solidFill>
              </a:rPr>
              <a:t> </a:t>
            </a:r>
            <a:r>
              <a:rPr lang="en-GB" b="1" dirty="0">
                <a:solidFill>
                  <a:srgbClr val="002060"/>
                </a:solidFill>
              </a:rPr>
              <a:t>6</a:t>
            </a:r>
            <a:r>
              <a:rPr lang="en-GB" dirty="0">
                <a:solidFill>
                  <a:srgbClr val="002060"/>
                </a:solidFill>
              </a:rPr>
              <a:t>. Siegel et al. CA Cancer J Clin. 2015;65(1):5-29. </a:t>
            </a:r>
          </a:p>
        </p:txBody>
      </p:sp>
      <p:sp>
        <p:nvSpPr>
          <p:cNvPr id="11" name="Freeform: Shape 12"/>
          <p:cNvSpPr/>
          <p:nvPr/>
        </p:nvSpPr>
        <p:spPr>
          <a:xfrm>
            <a:off x="1454249" y="4191886"/>
            <a:ext cx="1305263" cy="1007191"/>
          </a:xfrm>
          <a:custGeom>
            <a:avLst/>
            <a:gdLst>
              <a:gd name="connsiteX0" fmla="*/ 0 w 1557670"/>
              <a:gd name="connsiteY0" fmla="*/ 0 h 1207528"/>
              <a:gd name="connsiteX1" fmla="*/ 1557670 w 1557670"/>
              <a:gd name="connsiteY1" fmla="*/ 0 h 1207528"/>
              <a:gd name="connsiteX2" fmla="*/ 1557670 w 1557670"/>
              <a:gd name="connsiteY2" fmla="*/ 1207528 h 1207528"/>
              <a:gd name="connsiteX3" fmla="*/ 0 w 1557670"/>
              <a:gd name="connsiteY3" fmla="*/ 1207528 h 1207528"/>
              <a:gd name="connsiteX4" fmla="*/ 0 w 1557670"/>
              <a:gd name="connsiteY4" fmla="*/ 0 h 120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670" h="1207528">
                <a:moveTo>
                  <a:pt x="0" y="0"/>
                </a:moveTo>
                <a:lnTo>
                  <a:pt x="1557670" y="0"/>
                </a:lnTo>
                <a:lnTo>
                  <a:pt x="1557670" y="1207528"/>
                </a:lnTo>
                <a:lnTo>
                  <a:pt x="0" y="12075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102" tIns="0" rIns="0" bIns="0" numCol="1" spcCol="1270" anchor="t" anchorCtr="0">
            <a:noAutofit/>
          </a:bodyPr>
          <a:lstStyle/>
          <a:p>
            <a:pPr marL="0" lvl="0" indent="0" algn="l" defTabSz="2222500">
              <a:lnSpc>
                <a:spcPct val="90000"/>
              </a:lnSpc>
              <a:spcBef>
                <a:spcPct val="0"/>
              </a:spcBef>
              <a:spcAft>
                <a:spcPct val="35000"/>
              </a:spcAft>
              <a:buNone/>
            </a:pPr>
            <a:endParaRPr lang="en-US" sz="5000" kern="1200" dirty="0"/>
          </a:p>
        </p:txBody>
      </p:sp>
      <p:sp>
        <p:nvSpPr>
          <p:cNvPr id="12" name="Freeform: Shape 14"/>
          <p:cNvSpPr/>
          <p:nvPr/>
        </p:nvSpPr>
        <p:spPr>
          <a:xfrm>
            <a:off x="2798726" y="3303188"/>
            <a:ext cx="1344477" cy="1895889"/>
          </a:xfrm>
          <a:custGeom>
            <a:avLst/>
            <a:gdLst>
              <a:gd name="connsiteX0" fmla="*/ 0 w 1604467"/>
              <a:gd name="connsiteY0" fmla="*/ 0 h 2272995"/>
              <a:gd name="connsiteX1" fmla="*/ 1604467 w 1604467"/>
              <a:gd name="connsiteY1" fmla="*/ 0 h 2272995"/>
              <a:gd name="connsiteX2" fmla="*/ 1604467 w 1604467"/>
              <a:gd name="connsiteY2" fmla="*/ 2272995 h 2272995"/>
              <a:gd name="connsiteX3" fmla="*/ 0 w 1604467"/>
              <a:gd name="connsiteY3" fmla="*/ 2272995 h 2272995"/>
              <a:gd name="connsiteX4" fmla="*/ 0 w 1604467"/>
              <a:gd name="connsiteY4" fmla="*/ 0 h 2272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467" h="2272995">
                <a:moveTo>
                  <a:pt x="0" y="0"/>
                </a:moveTo>
                <a:lnTo>
                  <a:pt x="1604467" y="0"/>
                </a:lnTo>
                <a:lnTo>
                  <a:pt x="1604467" y="2272995"/>
                </a:lnTo>
                <a:lnTo>
                  <a:pt x="0" y="22729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492" tIns="0" rIns="0" bIns="0" numCol="1" spcCol="1270" anchor="t" anchorCtr="0">
            <a:noAutofit/>
          </a:bodyPr>
          <a:lstStyle/>
          <a:p>
            <a:pPr marL="0" lvl="0" indent="0" algn="l" defTabSz="2889250">
              <a:lnSpc>
                <a:spcPct val="90000"/>
              </a:lnSpc>
              <a:spcBef>
                <a:spcPct val="0"/>
              </a:spcBef>
              <a:spcAft>
                <a:spcPct val="35000"/>
              </a:spcAft>
              <a:buNone/>
            </a:pPr>
            <a:endParaRPr lang="en-US" sz="6500" kern="1200" dirty="0"/>
          </a:p>
        </p:txBody>
      </p:sp>
      <p:sp>
        <p:nvSpPr>
          <p:cNvPr id="13" name="Freeform: Shape 16"/>
          <p:cNvSpPr/>
          <p:nvPr/>
        </p:nvSpPr>
        <p:spPr>
          <a:xfrm>
            <a:off x="4395292" y="2776940"/>
            <a:ext cx="1344477" cy="2422138"/>
          </a:xfrm>
          <a:custGeom>
            <a:avLst/>
            <a:gdLst>
              <a:gd name="connsiteX0" fmla="*/ 0 w 1604467"/>
              <a:gd name="connsiteY0" fmla="*/ 0 h 2903918"/>
              <a:gd name="connsiteX1" fmla="*/ 1604467 w 1604467"/>
              <a:gd name="connsiteY1" fmla="*/ 0 h 2903918"/>
              <a:gd name="connsiteX2" fmla="*/ 1604467 w 1604467"/>
              <a:gd name="connsiteY2" fmla="*/ 2903918 h 2903918"/>
              <a:gd name="connsiteX3" fmla="*/ 0 w 1604467"/>
              <a:gd name="connsiteY3" fmla="*/ 2903918 h 2903918"/>
              <a:gd name="connsiteX4" fmla="*/ 0 w 1604467"/>
              <a:gd name="connsiteY4" fmla="*/ 0 h 290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467" h="2903918">
                <a:moveTo>
                  <a:pt x="0" y="0"/>
                </a:moveTo>
                <a:lnTo>
                  <a:pt x="1604467" y="0"/>
                </a:lnTo>
                <a:lnTo>
                  <a:pt x="1604467" y="2903918"/>
                </a:lnTo>
                <a:lnTo>
                  <a:pt x="0" y="2903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0255" tIns="0" rIns="0" bIns="0" numCol="1" spcCol="1270" anchor="t" anchorCtr="0">
            <a:noAutofit/>
          </a:bodyPr>
          <a:lstStyle/>
          <a:p>
            <a:pPr marL="0" lvl="0" indent="0" algn="l" defTabSz="2889250">
              <a:lnSpc>
                <a:spcPct val="90000"/>
              </a:lnSpc>
              <a:spcBef>
                <a:spcPct val="0"/>
              </a:spcBef>
              <a:spcAft>
                <a:spcPct val="35000"/>
              </a:spcAft>
              <a:buNone/>
            </a:pPr>
            <a:endParaRPr lang="en-US" sz="6500" kern="1200" dirty="0"/>
          </a:p>
        </p:txBody>
      </p:sp>
      <p:grpSp>
        <p:nvGrpSpPr>
          <p:cNvPr id="85" name="Group 84"/>
          <p:cNvGrpSpPr/>
          <p:nvPr/>
        </p:nvGrpSpPr>
        <p:grpSpPr>
          <a:xfrm>
            <a:off x="6021034" y="2280461"/>
            <a:ext cx="5670233" cy="3266306"/>
            <a:chOff x="6546193" y="2500019"/>
            <a:chExt cx="5202895" cy="2997099"/>
          </a:xfrm>
        </p:grpSpPr>
        <p:sp>
          <p:nvSpPr>
            <p:cNvPr id="41" name="Freeform 11"/>
            <p:cNvSpPr>
              <a:spLocks/>
            </p:cNvSpPr>
            <p:nvPr/>
          </p:nvSpPr>
          <p:spPr bwMode="auto">
            <a:xfrm>
              <a:off x="7904163" y="5143501"/>
              <a:ext cx="3595688" cy="55563"/>
            </a:xfrm>
            <a:custGeom>
              <a:avLst/>
              <a:gdLst>
                <a:gd name="T0" fmla="*/ 2265 w 2265"/>
                <a:gd name="T1" fmla="*/ 35 h 35"/>
                <a:gd name="T2" fmla="*/ 2265 w 2265"/>
                <a:gd name="T3" fmla="*/ 0 h 35"/>
                <a:gd name="T4" fmla="*/ 0 w 2265"/>
                <a:gd name="T5" fmla="*/ 0 h 35"/>
                <a:gd name="T6" fmla="*/ 0 w 2265"/>
                <a:gd name="T7" fmla="*/ 35 h 35"/>
              </a:gdLst>
              <a:ahLst/>
              <a:cxnLst>
                <a:cxn ang="0">
                  <a:pos x="T0" y="T1"/>
                </a:cxn>
                <a:cxn ang="0">
                  <a:pos x="T2" y="T3"/>
                </a:cxn>
                <a:cxn ang="0">
                  <a:pos x="T4" y="T5"/>
                </a:cxn>
                <a:cxn ang="0">
                  <a:pos x="T6" y="T7"/>
                </a:cxn>
              </a:cxnLst>
              <a:rect l="0" t="0" r="r" b="b"/>
              <a:pathLst>
                <a:path w="2265" h="35">
                  <a:moveTo>
                    <a:pt x="2265" y="35"/>
                  </a:moveTo>
                  <a:lnTo>
                    <a:pt x="2265" y="0"/>
                  </a:lnTo>
                  <a:lnTo>
                    <a:pt x="0" y="0"/>
                  </a:lnTo>
                  <a:lnTo>
                    <a:pt x="0" y="35"/>
                  </a:lnTo>
                </a:path>
              </a:pathLst>
            </a:custGeom>
            <a:noFill/>
            <a:ln w="7938"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2" name="Rectangle 12"/>
            <p:cNvSpPr>
              <a:spLocks noChangeArrowheads="1"/>
            </p:cNvSpPr>
            <p:nvPr/>
          </p:nvSpPr>
          <p:spPr bwMode="auto">
            <a:xfrm>
              <a:off x="7904163" y="2505076"/>
              <a:ext cx="652463" cy="188913"/>
            </a:xfrm>
            <a:prstGeom prst="rect">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3" name="Rectangle 13"/>
            <p:cNvSpPr>
              <a:spLocks noChangeArrowheads="1"/>
            </p:cNvSpPr>
            <p:nvPr/>
          </p:nvSpPr>
          <p:spPr bwMode="auto">
            <a:xfrm>
              <a:off x="7904163" y="2771776"/>
              <a:ext cx="973138" cy="18891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4" name="Rectangle 14"/>
            <p:cNvSpPr>
              <a:spLocks noChangeArrowheads="1"/>
            </p:cNvSpPr>
            <p:nvPr/>
          </p:nvSpPr>
          <p:spPr bwMode="auto">
            <a:xfrm>
              <a:off x="7904163" y="3030538"/>
              <a:ext cx="1625600" cy="196850"/>
            </a:xfrm>
            <a:prstGeom prst="rect">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5" name="Rectangle 15"/>
            <p:cNvSpPr>
              <a:spLocks noChangeArrowheads="1"/>
            </p:cNvSpPr>
            <p:nvPr/>
          </p:nvSpPr>
          <p:spPr bwMode="auto">
            <a:xfrm>
              <a:off x="7904163" y="3298826"/>
              <a:ext cx="2049463" cy="1873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6" name="Rectangle 16"/>
            <p:cNvSpPr>
              <a:spLocks noChangeArrowheads="1"/>
            </p:cNvSpPr>
            <p:nvPr/>
          </p:nvSpPr>
          <p:spPr bwMode="auto">
            <a:xfrm>
              <a:off x="7904163" y="3565526"/>
              <a:ext cx="2339975" cy="187325"/>
            </a:xfrm>
            <a:prstGeom prst="rect">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7" name="Rectangle 17"/>
            <p:cNvSpPr>
              <a:spLocks noChangeArrowheads="1"/>
            </p:cNvSpPr>
            <p:nvPr/>
          </p:nvSpPr>
          <p:spPr bwMode="auto">
            <a:xfrm>
              <a:off x="7904163" y="3832226"/>
              <a:ext cx="2449513" cy="188913"/>
            </a:xfrm>
            <a:prstGeom prst="rect">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8" name="Rectangle 18"/>
            <p:cNvSpPr>
              <a:spLocks noChangeArrowheads="1"/>
            </p:cNvSpPr>
            <p:nvPr/>
          </p:nvSpPr>
          <p:spPr bwMode="auto">
            <a:xfrm>
              <a:off x="7904163" y="4090988"/>
              <a:ext cx="2559050" cy="196850"/>
            </a:xfrm>
            <a:prstGeom prst="rect">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9" name="Rectangle 19"/>
            <p:cNvSpPr>
              <a:spLocks noChangeArrowheads="1"/>
            </p:cNvSpPr>
            <p:nvPr/>
          </p:nvSpPr>
          <p:spPr bwMode="auto">
            <a:xfrm>
              <a:off x="7904163" y="4357688"/>
              <a:ext cx="2732088" cy="1968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0" name="Rectangle 20"/>
            <p:cNvSpPr>
              <a:spLocks noChangeArrowheads="1"/>
            </p:cNvSpPr>
            <p:nvPr/>
          </p:nvSpPr>
          <p:spPr bwMode="auto">
            <a:xfrm>
              <a:off x="7904163" y="4625976"/>
              <a:ext cx="3163888" cy="187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1" name="Rectangle 21"/>
            <p:cNvSpPr>
              <a:spLocks noChangeArrowheads="1"/>
            </p:cNvSpPr>
            <p:nvPr/>
          </p:nvSpPr>
          <p:spPr bwMode="auto">
            <a:xfrm>
              <a:off x="7904163" y="4892676"/>
              <a:ext cx="3273425" cy="187325"/>
            </a:xfrm>
            <a:prstGeom prst="rect">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9" name="TextBox 58"/>
            <p:cNvSpPr txBox="1"/>
            <p:nvPr/>
          </p:nvSpPr>
          <p:spPr>
            <a:xfrm>
              <a:off x="6546193" y="2531974"/>
              <a:ext cx="1316266" cy="184239"/>
            </a:xfrm>
            <a:prstGeom prst="rect">
              <a:avLst/>
            </a:prstGeom>
            <a:noFill/>
          </p:spPr>
          <p:txBody>
            <a:bodyPr wrap="square" lIns="0" tIns="0" rIns="72000" bIns="0" rtlCol="0" anchor="ctr">
              <a:noAutofit/>
            </a:bodyPr>
            <a:lstStyle/>
            <a:p>
              <a:pPr algn="r"/>
              <a:r>
                <a:rPr lang="en-GB" sz="900" dirty="0">
                  <a:solidFill>
                    <a:schemeClr val="bg1"/>
                  </a:solidFill>
                </a:rPr>
                <a:t>Lung/bronchus cancer</a:t>
              </a:r>
            </a:p>
          </p:txBody>
        </p:sp>
        <p:sp>
          <p:nvSpPr>
            <p:cNvPr id="60" name="TextBox 59"/>
            <p:cNvSpPr txBox="1"/>
            <p:nvPr/>
          </p:nvSpPr>
          <p:spPr>
            <a:xfrm>
              <a:off x="6584919" y="2784519"/>
              <a:ext cx="1316266" cy="184239"/>
            </a:xfrm>
            <a:prstGeom prst="rect">
              <a:avLst/>
            </a:prstGeom>
            <a:solidFill>
              <a:schemeClr val="tx1"/>
            </a:solidFill>
          </p:spPr>
          <p:txBody>
            <a:bodyPr wrap="square" lIns="0" tIns="0" rIns="72000" bIns="0" rtlCol="0" anchor="ctr">
              <a:noAutofit/>
            </a:bodyPr>
            <a:lstStyle/>
            <a:p>
              <a:pPr algn="r"/>
              <a:r>
                <a:rPr lang="en-GB" sz="900" b="1" dirty="0">
                  <a:solidFill>
                    <a:schemeClr val="bg1"/>
                  </a:solidFill>
                </a:rPr>
                <a:t>PAH WHO FC IV</a:t>
              </a:r>
            </a:p>
          </p:txBody>
        </p:sp>
        <p:sp>
          <p:nvSpPr>
            <p:cNvPr id="61" name="TextBox 60"/>
            <p:cNvSpPr txBox="1"/>
            <p:nvPr/>
          </p:nvSpPr>
          <p:spPr>
            <a:xfrm>
              <a:off x="6584836" y="3041515"/>
              <a:ext cx="1316266" cy="184239"/>
            </a:xfrm>
            <a:prstGeom prst="rect">
              <a:avLst/>
            </a:prstGeom>
            <a:noFill/>
          </p:spPr>
          <p:txBody>
            <a:bodyPr wrap="square" lIns="0" tIns="0" rIns="72000" bIns="0" rtlCol="0" anchor="ctr">
              <a:noAutofit/>
            </a:bodyPr>
            <a:lstStyle/>
            <a:p>
              <a:pPr algn="r"/>
              <a:r>
                <a:rPr lang="en-GB" sz="900" dirty="0">
                  <a:solidFill>
                    <a:schemeClr val="bg1"/>
                  </a:solidFill>
                </a:rPr>
                <a:t>Ovarian cancer</a:t>
              </a:r>
            </a:p>
          </p:txBody>
        </p:sp>
        <p:sp>
          <p:nvSpPr>
            <p:cNvPr id="62" name="TextBox 61"/>
            <p:cNvSpPr txBox="1"/>
            <p:nvPr/>
          </p:nvSpPr>
          <p:spPr>
            <a:xfrm>
              <a:off x="6584836" y="3294060"/>
              <a:ext cx="1316266" cy="184239"/>
            </a:xfrm>
            <a:prstGeom prst="rect">
              <a:avLst/>
            </a:prstGeom>
            <a:solidFill>
              <a:schemeClr val="tx1"/>
            </a:solidFill>
          </p:spPr>
          <p:txBody>
            <a:bodyPr wrap="square" lIns="0" tIns="0" rIns="72000" bIns="0" rtlCol="0" anchor="ctr">
              <a:noAutofit/>
            </a:bodyPr>
            <a:lstStyle/>
            <a:p>
              <a:pPr algn="r"/>
              <a:r>
                <a:rPr lang="en-GB" sz="900" b="1" dirty="0">
                  <a:solidFill>
                    <a:schemeClr val="bg1"/>
                  </a:solidFill>
                </a:rPr>
                <a:t>PAH WHO FC III</a:t>
              </a:r>
            </a:p>
          </p:txBody>
        </p:sp>
        <p:sp>
          <p:nvSpPr>
            <p:cNvPr id="63" name="TextBox 62"/>
            <p:cNvSpPr txBox="1"/>
            <p:nvPr/>
          </p:nvSpPr>
          <p:spPr>
            <a:xfrm>
              <a:off x="6584836" y="3602207"/>
              <a:ext cx="1316266" cy="184239"/>
            </a:xfrm>
            <a:prstGeom prst="rect">
              <a:avLst/>
            </a:prstGeom>
            <a:noFill/>
          </p:spPr>
          <p:txBody>
            <a:bodyPr wrap="square" lIns="0" tIns="0" rIns="72000" bIns="0" rtlCol="0" anchor="ctr">
              <a:noAutofit/>
            </a:bodyPr>
            <a:lstStyle/>
            <a:p>
              <a:pPr algn="r"/>
              <a:r>
                <a:rPr lang="en-GB" sz="900" dirty="0">
                  <a:solidFill>
                    <a:schemeClr val="bg1"/>
                  </a:solidFill>
                </a:rPr>
                <a:t>Colon cancer</a:t>
              </a:r>
            </a:p>
          </p:txBody>
        </p:sp>
        <p:sp>
          <p:nvSpPr>
            <p:cNvPr id="64" name="TextBox 63"/>
            <p:cNvSpPr txBox="1"/>
            <p:nvPr/>
          </p:nvSpPr>
          <p:spPr>
            <a:xfrm>
              <a:off x="6584836" y="3867661"/>
              <a:ext cx="1316266" cy="184239"/>
            </a:xfrm>
            <a:prstGeom prst="rect">
              <a:avLst/>
            </a:prstGeom>
            <a:noFill/>
          </p:spPr>
          <p:txBody>
            <a:bodyPr wrap="square" lIns="0" tIns="0" rIns="72000" bIns="0" rtlCol="0" anchor="ctr">
              <a:noAutofit/>
            </a:bodyPr>
            <a:lstStyle/>
            <a:p>
              <a:pPr algn="r"/>
              <a:r>
                <a:rPr lang="en-GB" sz="900" dirty="0">
                  <a:solidFill>
                    <a:schemeClr val="bg1"/>
                  </a:solidFill>
                </a:rPr>
                <a:t>Rectal cancer</a:t>
              </a:r>
            </a:p>
          </p:txBody>
        </p:sp>
        <p:sp>
          <p:nvSpPr>
            <p:cNvPr id="65" name="TextBox 64"/>
            <p:cNvSpPr txBox="1"/>
            <p:nvPr/>
          </p:nvSpPr>
          <p:spPr>
            <a:xfrm>
              <a:off x="6584836" y="4098539"/>
              <a:ext cx="1316266" cy="184239"/>
            </a:xfrm>
            <a:prstGeom prst="rect">
              <a:avLst/>
            </a:prstGeom>
            <a:noFill/>
          </p:spPr>
          <p:txBody>
            <a:bodyPr wrap="square" lIns="0" tIns="0" rIns="72000" bIns="0" rtlCol="0" anchor="ctr">
              <a:noAutofit/>
            </a:bodyPr>
            <a:lstStyle/>
            <a:p>
              <a:pPr algn="r"/>
              <a:r>
                <a:rPr lang="en-GB" sz="900" dirty="0">
                  <a:solidFill>
                    <a:schemeClr val="bg1"/>
                  </a:solidFill>
                </a:rPr>
                <a:t>Non-Hodgkin lymphoma</a:t>
              </a:r>
            </a:p>
          </p:txBody>
        </p:sp>
        <p:sp>
          <p:nvSpPr>
            <p:cNvPr id="66" name="TextBox 65"/>
            <p:cNvSpPr txBox="1"/>
            <p:nvPr/>
          </p:nvSpPr>
          <p:spPr>
            <a:xfrm>
              <a:off x="6559019" y="4351085"/>
              <a:ext cx="1316266" cy="184239"/>
            </a:xfrm>
            <a:prstGeom prst="rect">
              <a:avLst/>
            </a:prstGeom>
            <a:solidFill>
              <a:schemeClr val="bg1"/>
            </a:solidFill>
          </p:spPr>
          <p:txBody>
            <a:bodyPr wrap="square" lIns="0" tIns="0" rIns="72000" bIns="0" rtlCol="0" anchor="ctr">
              <a:noAutofit/>
            </a:bodyPr>
            <a:lstStyle/>
            <a:p>
              <a:pPr algn="r"/>
              <a:r>
                <a:rPr lang="en-GB" sz="900" b="1" dirty="0"/>
                <a:t>PAH WHO FC II</a:t>
              </a:r>
            </a:p>
          </p:txBody>
        </p:sp>
        <p:sp>
          <p:nvSpPr>
            <p:cNvPr id="67" name="TextBox 66"/>
            <p:cNvSpPr txBox="1"/>
            <p:nvPr/>
          </p:nvSpPr>
          <p:spPr>
            <a:xfrm>
              <a:off x="6555383" y="4627682"/>
              <a:ext cx="1316266" cy="184239"/>
            </a:xfrm>
            <a:prstGeom prst="rect">
              <a:avLst/>
            </a:prstGeom>
            <a:solidFill>
              <a:schemeClr val="bg1"/>
            </a:solidFill>
          </p:spPr>
          <p:txBody>
            <a:bodyPr wrap="square" lIns="0" tIns="0" rIns="72000" bIns="0" rtlCol="0" anchor="ctr">
              <a:noAutofit/>
            </a:bodyPr>
            <a:lstStyle/>
            <a:p>
              <a:pPr algn="r"/>
              <a:r>
                <a:rPr lang="en-GB" sz="900" b="1" dirty="0"/>
                <a:t>PAH WHO FC I</a:t>
              </a:r>
            </a:p>
          </p:txBody>
        </p:sp>
        <p:sp>
          <p:nvSpPr>
            <p:cNvPr id="68" name="TextBox 67"/>
            <p:cNvSpPr txBox="1"/>
            <p:nvPr/>
          </p:nvSpPr>
          <p:spPr>
            <a:xfrm>
              <a:off x="6581199" y="4893135"/>
              <a:ext cx="1316266" cy="184239"/>
            </a:xfrm>
            <a:prstGeom prst="rect">
              <a:avLst/>
            </a:prstGeom>
            <a:noFill/>
          </p:spPr>
          <p:txBody>
            <a:bodyPr wrap="square" lIns="0" tIns="0" rIns="72000" bIns="0" rtlCol="0" anchor="ctr">
              <a:noAutofit/>
            </a:bodyPr>
            <a:lstStyle/>
            <a:p>
              <a:pPr algn="r"/>
              <a:r>
                <a:rPr lang="en-GB" sz="900" dirty="0">
                  <a:solidFill>
                    <a:schemeClr val="bg1"/>
                  </a:solidFill>
                </a:rPr>
                <a:t>Breast cancer</a:t>
              </a:r>
            </a:p>
          </p:txBody>
        </p:sp>
        <p:sp>
          <p:nvSpPr>
            <p:cNvPr id="71" name="TextBox 70"/>
            <p:cNvSpPr txBox="1"/>
            <p:nvPr/>
          </p:nvSpPr>
          <p:spPr>
            <a:xfrm>
              <a:off x="8157469" y="2500019"/>
              <a:ext cx="399157" cy="186147"/>
            </a:xfrm>
            <a:prstGeom prst="rect">
              <a:avLst/>
            </a:prstGeom>
            <a:noFill/>
          </p:spPr>
          <p:txBody>
            <a:bodyPr wrap="square" lIns="0" tIns="0" rIns="72000" bIns="0" rtlCol="0" anchor="ctr">
              <a:noAutofit/>
            </a:bodyPr>
            <a:lstStyle/>
            <a:p>
              <a:pPr algn="r"/>
              <a:r>
                <a:rPr lang="en-GB" sz="900" dirty="0">
                  <a:solidFill>
                    <a:schemeClr val="bg1"/>
                  </a:solidFill>
                </a:rPr>
                <a:t>18%</a:t>
              </a:r>
            </a:p>
          </p:txBody>
        </p:sp>
        <p:sp>
          <p:nvSpPr>
            <p:cNvPr id="72" name="TextBox 71"/>
            <p:cNvSpPr txBox="1"/>
            <p:nvPr/>
          </p:nvSpPr>
          <p:spPr>
            <a:xfrm>
              <a:off x="7893482" y="5279491"/>
              <a:ext cx="3634787" cy="217627"/>
            </a:xfrm>
            <a:prstGeom prst="rect">
              <a:avLst/>
            </a:prstGeom>
            <a:noFill/>
          </p:spPr>
          <p:txBody>
            <a:bodyPr wrap="square" lIns="0" tIns="0" rIns="72000" bIns="0" rtlCol="0" anchor="ctr">
              <a:noAutofit/>
            </a:bodyPr>
            <a:lstStyle/>
            <a:p>
              <a:pPr algn="ctr"/>
              <a:r>
                <a:rPr lang="en-GB" sz="900" dirty="0">
                  <a:solidFill>
                    <a:schemeClr val="bg1"/>
                  </a:solidFill>
                </a:rPr>
                <a:t>5-year survival rate</a:t>
              </a:r>
            </a:p>
          </p:txBody>
        </p:sp>
        <p:sp>
          <p:nvSpPr>
            <p:cNvPr id="73" name="TextBox 72"/>
            <p:cNvSpPr txBox="1"/>
            <p:nvPr/>
          </p:nvSpPr>
          <p:spPr>
            <a:xfrm>
              <a:off x="8478144" y="2773158"/>
              <a:ext cx="399157" cy="186147"/>
            </a:xfrm>
            <a:prstGeom prst="rect">
              <a:avLst/>
            </a:prstGeom>
            <a:noFill/>
          </p:spPr>
          <p:txBody>
            <a:bodyPr wrap="square" lIns="0" tIns="0" rIns="72000" bIns="0" rtlCol="0" anchor="ctr">
              <a:noAutofit/>
            </a:bodyPr>
            <a:lstStyle/>
            <a:p>
              <a:pPr algn="r"/>
              <a:r>
                <a:rPr lang="en-GB" sz="900" b="1" dirty="0">
                  <a:solidFill>
                    <a:schemeClr val="bg1"/>
                  </a:solidFill>
                </a:rPr>
                <a:t>27%</a:t>
              </a:r>
            </a:p>
          </p:txBody>
        </p:sp>
        <p:sp>
          <p:nvSpPr>
            <p:cNvPr id="74" name="TextBox 73"/>
            <p:cNvSpPr txBox="1"/>
            <p:nvPr/>
          </p:nvSpPr>
          <p:spPr>
            <a:xfrm>
              <a:off x="9128919" y="3033304"/>
              <a:ext cx="399157" cy="186147"/>
            </a:xfrm>
            <a:prstGeom prst="rect">
              <a:avLst/>
            </a:prstGeom>
            <a:noFill/>
          </p:spPr>
          <p:txBody>
            <a:bodyPr wrap="square" lIns="0" tIns="0" rIns="72000" bIns="0" rtlCol="0" anchor="ctr">
              <a:noAutofit/>
            </a:bodyPr>
            <a:lstStyle/>
            <a:p>
              <a:pPr algn="r"/>
              <a:r>
                <a:rPr lang="en-GB" sz="900" dirty="0">
                  <a:solidFill>
                    <a:schemeClr val="bg1"/>
                  </a:solidFill>
                </a:rPr>
                <a:t>45%</a:t>
              </a:r>
            </a:p>
          </p:txBody>
        </p:sp>
        <p:sp>
          <p:nvSpPr>
            <p:cNvPr id="75" name="TextBox 74"/>
            <p:cNvSpPr txBox="1"/>
            <p:nvPr/>
          </p:nvSpPr>
          <p:spPr>
            <a:xfrm>
              <a:off x="9554469" y="3302532"/>
              <a:ext cx="399157" cy="186147"/>
            </a:xfrm>
            <a:prstGeom prst="rect">
              <a:avLst/>
            </a:prstGeom>
            <a:noFill/>
          </p:spPr>
          <p:txBody>
            <a:bodyPr wrap="square" lIns="0" tIns="0" rIns="72000" bIns="0" rtlCol="0" anchor="ctr">
              <a:noAutofit/>
            </a:bodyPr>
            <a:lstStyle/>
            <a:p>
              <a:pPr algn="r"/>
              <a:r>
                <a:rPr lang="en-GB" sz="900" b="1" dirty="0">
                  <a:solidFill>
                    <a:schemeClr val="bg1"/>
                  </a:solidFill>
                </a:rPr>
                <a:t>57%</a:t>
              </a:r>
            </a:p>
          </p:txBody>
        </p:sp>
        <p:sp>
          <p:nvSpPr>
            <p:cNvPr id="76" name="TextBox 75"/>
            <p:cNvSpPr txBox="1"/>
            <p:nvPr/>
          </p:nvSpPr>
          <p:spPr>
            <a:xfrm>
              <a:off x="9846972" y="3569785"/>
              <a:ext cx="399157" cy="186147"/>
            </a:xfrm>
            <a:prstGeom prst="rect">
              <a:avLst/>
            </a:prstGeom>
            <a:noFill/>
          </p:spPr>
          <p:txBody>
            <a:bodyPr wrap="square" lIns="0" tIns="0" rIns="72000" bIns="0" rtlCol="0" anchor="ctr">
              <a:noAutofit/>
            </a:bodyPr>
            <a:lstStyle/>
            <a:p>
              <a:pPr algn="r"/>
              <a:r>
                <a:rPr lang="en-GB" sz="900" dirty="0">
                  <a:solidFill>
                    <a:schemeClr val="bg1"/>
                  </a:solidFill>
                </a:rPr>
                <a:t>65%</a:t>
              </a:r>
            </a:p>
          </p:txBody>
        </p:sp>
        <p:sp>
          <p:nvSpPr>
            <p:cNvPr id="77" name="TextBox 76"/>
            <p:cNvSpPr txBox="1"/>
            <p:nvPr/>
          </p:nvSpPr>
          <p:spPr>
            <a:xfrm>
              <a:off x="9954519" y="3839521"/>
              <a:ext cx="399157" cy="186147"/>
            </a:xfrm>
            <a:prstGeom prst="rect">
              <a:avLst/>
            </a:prstGeom>
            <a:noFill/>
          </p:spPr>
          <p:txBody>
            <a:bodyPr wrap="square" lIns="0" tIns="0" rIns="72000" bIns="0" rtlCol="0" anchor="ctr">
              <a:noAutofit/>
            </a:bodyPr>
            <a:lstStyle/>
            <a:p>
              <a:pPr algn="r"/>
              <a:r>
                <a:rPr lang="en-GB" sz="900" dirty="0">
                  <a:solidFill>
                    <a:schemeClr val="bg1"/>
                  </a:solidFill>
                </a:rPr>
                <a:t>68%</a:t>
              </a:r>
            </a:p>
          </p:txBody>
        </p:sp>
        <p:sp>
          <p:nvSpPr>
            <p:cNvPr id="78" name="TextBox 77"/>
            <p:cNvSpPr txBox="1"/>
            <p:nvPr/>
          </p:nvSpPr>
          <p:spPr>
            <a:xfrm>
              <a:off x="10067306" y="4096903"/>
              <a:ext cx="399157" cy="186147"/>
            </a:xfrm>
            <a:prstGeom prst="rect">
              <a:avLst/>
            </a:prstGeom>
            <a:noFill/>
          </p:spPr>
          <p:txBody>
            <a:bodyPr wrap="square" lIns="0" tIns="0" rIns="72000" bIns="0" rtlCol="0" anchor="ctr">
              <a:noAutofit/>
            </a:bodyPr>
            <a:lstStyle/>
            <a:p>
              <a:pPr algn="r"/>
              <a:r>
                <a:rPr lang="en-GB" sz="900" dirty="0">
                  <a:solidFill>
                    <a:schemeClr val="bg1"/>
                  </a:solidFill>
                </a:rPr>
                <a:t>71%</a:t>
              </a:r>
            </a:p>
          </p:txBody>
        </p:sp>
        <p:sp>
          <p:nvSpPr>
            <p:cNvPr id="79" name="TextBox 78"/>
            <p:cNvSpPr txBox="1"/>
            <p:nvPr/>
          </p:nvSpPr>
          <p:spPr>
            <a:xfrm>
              <a:off x="10237094" y="4363038"/>
              <a:ext cx="399157" cy="186147"/>
            </a:xfrm>
            <a:prstGeom prst="rect">
              <a:avLst/>
            </a:prstGeom>
            <a:noFill/>
          </p:spPr>
          <p:txBody>
            <a:bodyPr wrap="square" lIns="0" tIns="0" rIns="72000" bIns="0" rtlCol="0" anchor="ctr">
              <a:noAutofit/>
            </a:bodyPr>
            <a:lstStyle/>
            <a:p>
              <a:pPr algn="r"/>
              <a:r>
                <a:rPr lang="en-GB" sz="900" b="1" dirty="0"/>
                <a:t>76%</a:t>
              </a:r>
            </a:p>
          </p:txBody>
        </p:sp>
        <p:sp>
          <p:nvSpPr>
            <p:cNvPr id="80" name="TextBox 79"/>
            <p:cNvSpPr txBox="1"/>
            <p:nvPr/>
          </p:nvSpPr>
          <p:spPr>
            <a:xfrm>
              <a:off x="10668894" y="4626564"/>
              <a:ext cx="399157" cy="186147"/>
            </a:xfrm>
            <a:prstGeom prst="rect">
              <a:avLst/>
            </a:prstGeom>
            <a:noFill/>
          </p:spPr>
          <p:txBody>
            <a:bodyPr wrap="square" lIns="0" tIns="0" rIns="72000" bIns="0" rtlCol="0" anchor="ctr">
              <a:noAutofit/>
            </a:bodyPr>
            <a:lstStyle/>
            <a:p>
              <a:pPr algn="r"/>
              <a:r>
                <a:rPr lang="en-GB" sz="900" b="1" dirty="0"/>
                <a:t>88%</a:t>
              </a:r>
            </a:p>
          </p:txBody>
        </p:sp>
        <p:sp>
          <p:nvSpPr>
            <p:cNvPr id="81" name="TextBox 80"/>
            <p:cNvSpPr txBox="1"/>
            <p:nvPr/>
          </p:nvSpPr>
          <p:spPr>
            <a:xfrm>
              <a:off x="10785475" y="4898403"/>
              <a:ext cx="399157" cy="186147"/>
            </a:xfrm>
            <a:prstGeom prst="rect">
              <a:avLst/>
            </a:prstGeom>
            <a:noFill/>
          </p:spPr>
          <p:txBody>
            <a:bodyPr wrap="square" lIns="0" tIns="0" rIns="72000" bIns="0" rtlCol="0" anchor="ctr">
              <a:noAutofit/>
            </a:bodyPr>
            <a:lstStyle/>
            <a:p>
              <a:pPr algn="r"/>
              <a:r>
                <a:rPr lang="en-GB" sz="900" dirty="0">
                  <a:solidFill>
                    <a:schemeClr val="bg1"/>
                  </a:solidFill>
                </a:rPr>
                <a:t>91%</a:t>
              </a:r>
            </a:p>
          </p:txBody>
        </p:sp>
        <p:sp>
          <p:nvSpPr>
            <p:cNvPr id="82" name="TextBox 81"/>
            <p:cNvSpPr txBox="1"/>
            <p:nvPr/>
          </p:nvSpPr>
          <p:spPr>
            <a:xfrm>
              <a:off x="11349931" y="5194976"/>
              <a:ext cx="399157" cy="106601"/>
            </a:xfrm>
            <a:prstGeom prst="rect">
              <a:avLst/>
            </a:prstGeom>
            <a:noFill/>
          </p:spPr>
          <p:txBody>
            <a:bodyPr wrap="square" lIns="0" tIns="0" rIns="72000" bIns="0" rtlCol="0" anchor="ctr">
              <a:noAutofit/>
            </a:bodyPr>
            <a:lstStyle/>
            <a:p>
              <a:pPr algn="ctr"/>
              <a:r>
                <a:rPr lang="en-GB" sz="600" dirty="0">
                  <a:solidFill>
                    <a:schemeClr val="bg1"/>
                  </a:solidFill>
                </a:rPr>
                <a:t>100%</a:t>
              </a:r>
            </a:p>
          </p:txBody>
        </p:sp>
        <p:sp>
          <p:nvSpPr>
            <p:cNvPr id="83" name="TextBox 82"/>
            <p:cNvSpPr txBox="1"/>
            <p:nvPr/>
          </p:nvSpPr>
          <p:spPr>
            <a:xfrm>
              <a:off x="7758312" y="5204771"/>
              <a:ext cx="399157" cy="106601"/>
            </a:xfrm>
            <a:prstGeom prst="rect">
              <a:avLst/>
            </a:prstGeom>
            <a:noFill/>
          </p:spPr>
          <p:txBody>
            <a:bodyPr wrap="square" lIns="0" tIns="0" rIns="72000" bIns="0" rtlCol="0" anchor="ctr">
              <a:noAutofit/>
            </a:bodyPr>
            <a:lstStyle/>
            <a:p>
              <a:pPr algn="ctr"/>
              <a:r>
                <a:rPr lang="en-GB" sz="600" dirty="0">
                  <a:solidFill>
                    <a:schemeClr val="bg1"/>
                  </a:solidFill>
                </a:rPr>
                <a:t>50%</a:t>
              </a:r>
            </a:p>
          </p:txBody>
        </p:sp>
      </p:grpSp>
      <p:sp>
        <p:nvSpPr>
          <p:cNvPr id="86" name="TextBox 85"/>
          <p:cNvSpPr txBox="1"/>
          <p:nvPr/>
        </p:nvSpPr>
        <p:spPr>
          <a:xfrm>
            <a:off x="6583678" y="1598034"/>
            <a:ext cx="5520951" cy="523220"/>
          </a:xfrm>
          <a:prstGeom prst="rect">
            <a:avLst/>
          </a:prstGeom>
          <a:noFill/>
        </p:spPr>
        <p:txBody>
          <a:bodyPr wrap="square" rtlCol="0">
            <a:spAutoFit/>
          </a:bodyPr>
          <a:lstStyle/>
          <a:p>
            <a:r>
              <a:rPr lang="en-GB" sz="1400" dirty="0">
                <a:solidFill>
                  <a:schemeClr val="bg1"/>
                </a:solidFill>
              </a:rPr>
              <a:t>Despite treatment, the estimated survival with PAH is lower than with certain cancers</a:t>
            </a:r>
            <a:r>
              <a:rPr lang="en-GB" sz="1400" baseline="30000" dirty="0">
                <a:solidFill>
                  <a:schemeClr val="bg1"/>
                </a:solidFill>
              </a:rPr>
              <a:t>3,6</a:t>
            </a:r>
          </a:p>
        </p:txBody>
      </p:sp>
      <p:grpSp>
        <p:nvGrpSpPr>
          <p:cNvPr id="2" name="Group 1"/>
          <p:cNvGrpSpPr/>
          <p:nvPr/>
        </p:nvGrpSpPr>
        <p:grpSpPr>
          <a:xfrm>
            <a:off x="220871" y="4395917"/>
            <a:ext cx="802857" cy="1389612"/>
            <a:chOff x="169536" y="4558516"/>
            <a:chExt cx="802857" cy="1389612"/>
          </a:xfrm>
          <a:solidFill>
            <a:srgbClr val="0070C0"/>
          </a:solidFill>
        </p:grpSpPr>
        <p:sp>
          <p:nvSpPr>
            <p:cNvPr id="57" name="Freeform 5"/>
            <p:cNvSpPr>
              <a:spLocks noEditPoints="1"/>
            </p:cNvSpPr>
            <p:nvPr/>
          </p:nvSpPr>
          <p:spPr bwMode="auto">
            <a:xfrm>
              <a:off x="705407" y="4978205"/>
              <a:ext cx="266986" cy="844704"/>
            </a:xfrm>
            <a:custGeom>
              <a:avLst/>
              <a:gdLst>
                <a:gd name="T0" fmla="*/ 544 w 688"/>
                <a:gd name="T1" fmla="*/ 200 h 2179"/>
                <a:gd name="T2" fmla="*/ 344 w 688"/>
                <a:gd name="T3" fmla="*/ 400 h 2179"/>
                <a:gd name="T4" fmla="*/ 144 w 688"/>
                <a:gd name="T5" fmla="*/ 200 h 2179"/>
                <a:gd name="T6" fmla="*/ 344 w 688"/>
                <a:gd name="T7" fmla="*/ 0 h 2179"/>
                <a:gd name="T8" fmla="*/ 544 w 688"/>
                <a:gd name="T9" fmla="*/ 200 h 2179"/>
                <a:gd name="T10" fmla="*/ 635 w 688"/>
                <a:gd name="T11" fmla="*/ 1510 h 2179"/>
                <a:gd name="T12" fmla="*/ 679 w 688"/>
                <a:gd name="T13" fmla="*/ 1700 h 2179"/>
                <a:gd name="T14" fmla="*/ 684 w 688"/>
                <a:gd name="T15" fmla="*/ 1732 h 2179"/>
                <a:gd name="T16" fmla="*/ 529 w 688"/>
                <a:gd name="T17" fmla="*/ 1732 h 2179"/>
                <a:gd name="T18" fmla="*/ 498 w 688"/>
                <a:gd name="T19" fmla="*/ 2179 h 2179"/>
                <a:gd name="T20" fmla="*/ 190 w 688"/>
                <a:gd name="T21" fmla="*/ 2179 h 2179"/>
                <a:gd name="T22" fmla="*/ 159 w 688"/>
                <a:gd name="T23" fmla="*/ 1732 h 2179"/>
                <a:gd name="T24" fmla="*/ 4 w 688"/>
                <a:gd name="T25" fmla="*/ 1732 h 2179"/>
                <a:gd name="T26" fmla="*/ 10 w 688"/>
                <a:gd name="T27" fmla="*/ 1698 h 2179"/>
                <a:gd name="T28" fmla="*/ 54 w 688"/>
                <a:gd name="T29" fmla="*/ 1511 h 2179"/>
                <a:gd name="T30" fmla="*/ 0 w 688"/>
                <a:gd name="T31" fmla="*/ 1399 h 2179"/>
                <a:gd name="T32" fmla="*/ 0 w 688"/>
                <a:gd name="T33" fmla="*/ 669 h 2179"/>
                <a:gd name="T34" fmla="*/ 228 w 688"/>
                <a:gd name="T35" fmla="*/ 441 h 2179"/>
                <a:gd name="T36" fmla="*/ 241 w 688"/>
                <a:gd name="T37" fmla="*/ 441 h 2179"/>
                <a:gd name="T38" fmla="*/ 448 w 688"/>
                <a:gd name="T39" fmla="*/ 441 h 2179"/>
                <a:gd name="T40" fmla="*/ 461 w 688"/>
                <a:gd name="T41" fmla="*/ 441 h 2179"/>
                <a:gd name="T42" fmla="*/ 688 w 688"/>
                <a:gd name="T43" fmla="*/ 669 h 2179"/>
                <a:gd name="T44" fmla="*/ 688 w 688"/>
                <a:gd name="T45" fmla="*/ 1399 h 2179"/>
                <a:gd name="T46" fmla="*/ 635 w 688"/>
                <a:gd name="T47" fmla="*/ 1510 h 2179"/>
                <a:gd name="T48" fmla="*/ 163 w 688"/>
                <a:gd name="T49" fmla="*/ 1046 h 2179"/>
                <a:gd name="T50" fmla="*/ 92 w 688"/>
                <a:gd name="T51" fmla="*/ 830 h 2179"/>
                <a:gd name="T52" fmla="*/ 139 w 688"/>
                <a:gd name="T53" fmla="*/ 1152 h 2179"/>
                <a:gd name="T54" fmla="*/ 163 w 688"/>
                <a:gd name="T55" fmla="*/ 1046 h 2179"/>
                <a:gd name="T56" fmla="*/ 595 w 688"/>
                <a:gd name="T57" fmla="*/ 841 h 2179"/>
                <a:gd name="T58" fmla="*/ 530 w 688"/>
                <a:gd name="T59" fmla="*/ 1046 h 2179"/>
                <a:gd name="T60" fmla="*/ 551 w 688"/>
                <a:gd name="T61" fmla="*/ 1141 h 2179"/>
                <a:gd name="T62" fmla="*/ 595 w 688"/>
                <a:gd name="T63" fmla="*/ 841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8" h="2179">
                  <a:moveTo>
                    <a:pt x="544" y="200"/>
                  </a:moveTo>
                  <a:cubicBezTo>
                    <a:pt x="544" y="310"/>
                    <a:pt x="455" y="400"/>
                    <a:pt x="344" y="400"/>
                  </a:cubicBezTo>
                  <a:cubicBezTo>
                    <a:pt x="234" y="400"/>
                    <a:pt x="144" y="310"/>
                    <a:pt x="144" y="200"/>
                  </a:cubicBezTo>
                  <a:cubicBezTo>
                    <a:pt x="144" y="90"/>
                    <a:pt x="234" y="0"/>
                    <a:pt x="344" y="0"/>
                  </a:cubicBezTo>
                  <a:cubicBezTo>
                    <a:pt x="455" y="0"/>
                    <a:pt x="544" y="90"/>
                    <a:pt x="544" y="200"/>
                  </a:cubicBezTo>
                  <a:close/>
                  <a:moveTo>
                    <a:pt x="635" y="1510"/>
                  </a:moveTo>
                  <a:cubicBezTo>
                    <a:pt x="679" y="1700"/>
                    <a:pt x="679" y="1700"/>
                    <a:pt x="679" y="1700"/>
                  </a:cubicBezTo>
                  <a:cubicBezTo>
                    <a:pt x="681" y="1710"/>
                    <a:pt x="683" y="1721"/>
                    <a:pt x="684" y="1732"/>
                  </a:cubicBezTo>
                  <a:cubicBezTo>
                    <a:pt x="529" y="1732"/>
                    <a:pt x="529" y="1732"/>
                    <a:pt x="529" y="1732"/>
                  </a:cubicBezTo>
                  <a:cubicBezTo>
                    <a:pt x="498" y="2179"/>
                    <a:pt x="498" y="2179"/>
                    <a:pt x="498" y="2179"/>
                  </a:cubicBezTo>
                  <a:cubicBezTo>
                    <a:pt x="190" y="2179"/>
                    <a:pt x="190" y="2179"/>
                    <a:pt x="190" y="2179"/>
                  </a:cubicBezTo>
                  <a:cubicBezTo>
                    <a:pt x="159" y="1732"/>
                    <a:pt x="159" y="1732"/>
                    <a:pt x="159" y="1732"/>
                  </a:cubicBezTo>
                  <a:cubicBezTo>
                    <a:pt x="4" y="1732"/>
                    <a:pt x="4" y="1732"/>
                    <a:pt x="4" y="1732"/>
                  </a:cubicBezTo>
                  <a:cubicBezTo>
                    <a:pt x="5" y="1721"/>
                    <a:pt x="7" y="1709"/>
                    <a:pt x="10" y="1698"/>
                  </a:cubicBezTo>
                  <a:cubicBezTo>
                    <a:pt x="54" y="1511"/>
                    <a:pt x="54" y="1511"/>
                    <a:pt x="54" y="1511"/>
                  </a:cubicBezTo>
                  <a:cubicBezTo>
                    <a:pt x="21" y="1484"/>
                    <a:pt x="0" y="1444"/>
                    <a:pt x="0" y="1399"/>
                  </a:cubicBezTo>
                  <a:cubicBezTo>
                    <a:pt x="0" y="669"/>
                    <a:pt x="0" y="669"/>
                    <a:pt x="0" y="669"/>
                  </a:cubicBezTo>
                  <a:cubicBezTo>
                    <a:pt x="0" y="543"/>
                    <a:pt x="102" y="441"/>
                    <a:pt x="228" y="441"/>
                  </a:cubicBezTo>
                  <a:cubicBezTo>
                    <a:pt x="241" y="441"/>
                    <a:pt x="241" y="441"/>
                    <a:pt x="241" y="441"/>
                  </a:cubicBezTo>
                  <a:cubicBezTo>
                    <a:pt x="448" y="441"/>
                    <a:pt x="448" y="441"/>
                    <a:pt x="448" y="441"/>
                  </a:cubicBezTo>
                  <a:cubicBezTo>
                    <a:pt x="461" y="441"/>
                    <a:pt x="461" y="441"/>
                    <a:pt x="461" y="441"/>
                  </a:cubicBezTo>
                  <a:cubicBezTo>
                    <a:pt x="586" y="441"/>
                    <a:pt x="688" y="543"/>
                    <a:pt x="688" y="669"/>
                  </a:cubicBezTo>
                  <a:cubicBezTo>
                    <a:pt x="688" y="1399"/>
                    <a:pt x="688" y="1399"/>
                    <a:pt x="688" y="1399"/>
                  </a:cubicBezTo>
                  <a:cubicBezTo>
                    <a:pt x="688" y="1443"/>
                    <a:pt x="667" y="1483"/>
                    <a:pt x="635" y="1510"/>
                  </a:cubicBezTo>
                  <a:close/>
                  <a:moveTo>
                    <a:pt x="163" y="1046"/>
                  </a:moveTo>
                  <a:cubicBezTo>
                    <a:pt x="92" y="830"/>
                    <a:pt x="92" y="830"/>
                    <a:pt x="92" y="830"/>
                  </a:cubicBezTo>
                  <a:cubicBezTo>
                    <a:pt x="139" y="1152"/>
                    <a:pt x="139" y="1152"/>
                    <a:pt x="139" y="1152"/>
                  </a:cubicBezTo>
                  <a:lnTo>
                    <a:pt x="163" y="1046"/>
                  </a:lnTo>
                  <a:close/>
                  <a:moveTo>
                    <a:pt x="595" y="841"/>
                  </a:moveTo>
                  <a:cubicBezTo>
                    <a:pt x="530" y="1046"/>
                    <a:pt x="530" y="1046"/>
                    <a:pt x="530" y="1046"/>
                  </a:cubicBezTo>
                  <a:cubicBezTo>
                    <a:pt x="551" y="1141"/>
                    <a:pt x="551" y="1141"/>
                    <a:pt x="551" y="1141"/>
                  </a:cubicBezTo>
                  <a:lnTo>
                    <a:pt x="595" y="841"/>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8" name="Freeform 6"/>
            <p:cNvSpPr>
              <a:spLocks noEditPoints="1"/>
            </p:cNvSpPr>
            <p:nvPr/>
          </p:nvSpPr>
          <p:spPr bwMode="auto">
            <a:xfrm>
              <a:off x="169536" y="4558516"/>
              <a:ext cx="496657" cy="1389612"/>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5" name="TextBox 24"/>
          <p:cNvSpPr txBox="1"/>
          <p:nvPr/>
        </p:nvSpPr>
        <p:spPr>
          <a:xfrm>
            <a:off x="6811" y="1597159"/>
            <a:ext cx="6520595" cy="307777"/>
          </a:xfrm>
          <a:prstGeom prst="rect">
            <a:avLst/>
          </a:prstGeom>
          <a:noFill/>
        </p:spPr>
        <p:txBody>
          <a:bodyPr wrap="square" rtlCol="0">
            <a:spAutoFit/>
          </a:bodyPr>
          <a:lstStyle/>
          <a:p>
            <a:r>
              <a:rPr lang="en-GB" sz="1400" dirty="0">
                <a:solidFill>
                  <a:schemeClr val="bg1"/>
                </a:solidFill>
              </a:rPr>
              <a:t>The introduction of PAH therapies has increased 3-year survival expectations</a:t>
            </a:r>
            <a:r>
              <a:rPr lang="en-GB" sz="1400" baseline="30000" dirty="0">
                <a:solidFill>
                  <a:schemeClr val="bg1"/>
                </a:solidFill>
              </a:rPr>
              <a:t>1-5</a:t>
            </a:r>
            <a:r>
              <a:rPr lang="en-GB" sz="1400" dirty="0">
                <a:solidFill>
                  <a:schemeClr val="bg1"/>
                </a:solidFill>
              </a:rPr>
              <a:t> </a:t>
            </a:r>
          </a:p>
        </p:txBody>
      </p:sp>
      <p:sp>
        <p:nvSpPr>
          <p:cNvPr id="84" name="Text Placeholder 10"/>
          <p:cNvSpPr>
            <a:spLocks noGrp="1"/>
          </p:cNvSpPr>
          <p:nvPr>
            <p:ph type="body" sz="quarter" idx="16"/>
          </p:nvPr>
        </p:nvSpPr>
        <p:spPr>
          <a:xfrm>
            <a:off x="6163496" y="5600565"/>
            <a:ext cx="5662811" cy="304302"/>
          </a:xfrm>
        </p:spPr>
        <p:txBody>
          <a:bodyPr anchor="t"/>
          <a:lstStyle/>
          <a:p>
            <a:r>
              <a:rPr lang="en-GB" dirty="0">
                <a:solidFill>
                  <a:schemeClr val="bg1"/>
                </a:solidFill>
              </a:rPr>
              <a:t>Survival estimates by FC based on a population of previously diagnosed patients with PAH (n=2,039) in the REVEAL registry</a:t>
            </a:r>
            <a:r>
              <a:rPr lang="en-GB" baseline="30000" dirty="0">
                <a:solidFill>
                  <a:schemeClr val="bg1"/>
                </a:solidFill>
              </a:rPr>
              <a:t>3</a:t>
            </a:r>
          </a:p>
        </p:txBody>
      </p:sp>
      <p:sp>
        <p:nvSpPr>
          <p:cNvPr id="87" name="Text Placeholder 10"/>
          <p:cNvSpPr>
            <a:spLocks noGrp="1"/>
          </p:cNvSpPr>
          <p:nvPr>
            <p:ph type="body" sz="quarter" idx="16"/>
          </p:nvPr>
        </p:nvSpPr>
        <p:spPr>
          <a:xfrm>
            <a:off x="709729" y="4586118"/>
            <a:ext cx="3899282" cy="363549"/>
          </a:xfrm>
        </p:spPr>
        <p:txBody>
          <a:bodyPr anchor="t"/>
          <a:lstStyle/>
          <a:p>
            <a:r>
              <a:rPr lang="en-GB" b="1" dirty="0">
                <a:solidFill>
                  <a:schemeClr val="bg1"/>
                </a:solidFill>
              </a:rPr>
              <a:t>Survival estimates are based on a population of newly diagnosed PAH patients</a:t>
            </a:r>
            <a:endParaRPr lang="en-GB" baseline="30000" dirty="0">
              <a:solidFill>
                <a:schemeClr val="bg1"/>
              </a:solidFill>
            </a:endParaRPr>
          </a:p>
        </p:txBody>
      </p:sp>
      <p:graphicFrame>
        <p:nvGraphicFramePr>
          <p:cNvPr id="88" name="Table 87"/>
          <p:cNvGraphicFramePr>
            <a:graphicFrameLocks noGrp="1"/>
          </p:cNvGraphicFramePr>
          <p:nvPr>
            <p:extLst>
              <p:ext uri="{D42A27DB-BD31-4B8C-83A1-F6EECF244321}">
                <p14:modId xmlns:p14="http://schemas.microsoft.com/office/powerpoint/2010/main" val="718312284"/>
              </p:ext>
            </p:extLst>
          </p:nvPr>
        </p:nvGraphicFramePr>
        <p:xfrm>
          <a:off x="56272" y="1904937"/>
          <a:ext cx="5878472" cy="2422872"/>
        </p:xfrm>
        <a:graphic>
          <a:graphicData uri="http://schemas.openxmlformats.org/drawingml/2006/table">
            <a:tbl>
              <a:tblPr firstRow="1" bandRow="1">
                <a:tableStyleId>{5940675A-B579-460E-94D1-54222C63F5DA}</a:tableStyleId>
              </a:tblPr>
              <a:tblGrid>
                <a:gridCol w="1469618">
                  <a:extLst>
                    <a:ext uri="{9D8B030D-6E8A-4147-A177-3AD203B41FA5}">
                      <a16:colId xmlns:a16="http://schemas.microsoft.com/office/drawing/2014/main" val="3105175660"/>
                    </a:ext>
                  </a:extLst>
                </a:gridCol>
                <a:gridCol w="1469618">
                  <a:extLst>
                    <a:ext uri="{9D8B030D-6E8A-4147-A177-3AD203B41FA5}">
                      <a16:colId xmlns:a16="http://schemas.microsoft.com/office/drawing/2014/main" val="287798327"/>
                    </a:ext>
                  </a:extLst>
                </a:gridCol>
                <a:gridCol w="1469618">
                  <a:extLst>
                    <a:ext uri="{9D8B030D-6E8A-4147-A177-3AD203B41FA5}">
                      <a16:colId xmlns:a16="http://schemas.microsoft.com/office/drawing/2014/main" val="1272004670"/>
                    </a:ext>
                  </a:extLst>
                </a:gridCol>
                <a:gridCol w="1469618">
                  <a:extLst>
                    <a:ext uri="{9D8B030D-6E8A-4147-A177-3AD203B41FA5}">
                      <a16:colId xmlns:a16="http://schemas.microsoft.com/office/drawing/2014/main" val="844307493"/>
                    </a:ext>
                  </a:extLst>
                </a:gridCol>
              </a:tblGrid>
              <a:tr h="560222">
                <a:tc>
                  <a:txBody>
                    <a:bodyPr/>
                    <a:lstStyle/>
                    <a:p>
                      <a:pPr algn="ctr"/>
                      <a:r>
                        <a:rPr lang="en-GB" sz="1050" dirty="0">
                          <a:solidFill>
                            <a:schemeClr val="bg1"/>
                          </a:solidFill>
                        </a:rPr>
                        <a:t>YEAR</a:t>
                      </a:r>
                      <a:endParaRPr lang="en-GB" sz="1050" b="1" dirty="0">
                        <a:solidFill>
                          <a:schemeClr val="bg1"/>
                        </a:solidFill>
                      </a:endParaRP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050" dirty="0">
                          <a:solidFill>
                            <a:schemeClr val="bg1"/>
                          </a:solidFill>
                        </a:rPr>
                        <a:t>COUNTRY</a:t>
                      </a:r>
                      <a:endParaRPr lang="en-GB" sz="1050" b="1" dirty="0">
                        <a:solidFill>
                          <a:schemeClr val="bg1"/>
                        </a:solidFill>
                      </a:endParaRP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050" dirty="0">
                          <a:solidFill>
                            <a:schemeClr val="bg1"/>
                          </a:solidFill>
                        </a:rPr>
                        <a:t>PATIENTS (N)</a:t>
                      </a:r>
                      <a:endParaRPr lang="en-GB" sz="1050" b="1" dirty="0">
                        <a:solidFill>
                          <a:schemeClr val="bg1"/>
                        </a:solidFill>
                      </a:endParaRP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050" dirty="0">
                          <a:solidFill>
                            <a:schemeClr val="bg1"/>
                          </a:solidFill>
                        </a:rPr>
                        <a:t>3- YEARS SURVIVAL (%)</a:t>
                      </a:r>
                      <a:endParaRPr lang="en-GB" sz="1050" b="1" dirty="0">
                        <a:solidFill>
                          <a:schemeClr val="bg1"/>
                        </a:solidFill>
                      </a:endParaRP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60205520"/>
                  </a:ext>
                </a:extLst>
              </a:tr>
              <a:tr h="372530">
                <a:tc>
                  <a:txBody>
                    <a:bodyPr/>
                    <a:lstStyle/>
                    <a:p>
                      <a:pPr algn="ctr"/>
                      <a:r>
                        <a:rPr lang="en-GB" sz="1100" dirty="0">
                          <a:solidFill>
                            <a:schemeClr val="bg1"/>
                          </a:solidFill>
                        </a:rPr>
                        <a:t>1981–1988</a:t>
                      </a:r>
                      <a:r>
                        <a:rPr lang="en-GB" sz="1100" baseline="30000" dirty="0">
                          <a:solidFill>
                            <a:schemeClr val="bg1"/>
                          </a:solidFill>
                        </a:rPr>
                        <a:t>1</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US</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194</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48</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3683637"/>
                  </a:ext>
                </a:extLst>
              </a:tr>
              <a:tr h="37253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dirty="0">
                          <a:solidFill>
                            <a:schemeClr val="bg1"/>
                          </a:solidFill>
                        </a:rPr>
                        <a:t>1995–2004</a:t>
                      </a:r>
                      <a:r>
                        <a:rPr lang="en-GB" sz="1100" baseline="30000" dirty="0">
                          <a:solidFill>
                            <a:schemeClr val="bg1"/>
                          </a:solidFill>
                        </a:rPr>
                        <a:t>2</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US</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484</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61</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5569886"/>
                  </a:ext>
                </a:extLst>
              </a:tr>
              <a:tr h="37253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dirty="0">
                          <a:solidFill>
                            <a:schemeClr val="bg1"/>
                          </a:solidFill>
                        </a:rPr>
                        <a:t>2001–2009</a:t>
                      </a:r>
                      <a:r>
                        <a:rPr lang="en-GB" sz="1100" baseline="30000" dirty="0">
                          <a:solidFill>
                            <a:schemeClr val="bg1"/>
                          </a:solidFill>
                        </a:rPr>
                        <a:t>3</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US</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710</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69</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55828785"/>
                  </a:ext>
                </a:extLst>
              </a:tr>
              <a:tr h="37253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dirty="0">
                          <a:solidFill>
                            <a:schemeClr val="bg1"/>
                          </a:solidFill>
                        </a:rPr>
                        <a:t>2000–2012</a:t>
                      </a:r>
                      <a:r>
                        <a:rPr lang="en-GB" sz="1100" baseline="30000" dirty="0">
                          <a:solidFill>
                            <a:schemeClr val="bg1"/>
                          </a:solidFill>
                        </a:rPr>
                        <a:t>4</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Denmark</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134</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73</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85602188"/>
                  </a:ext>
                </a:extLst>
              </a:tr>
              <a:tr h="37253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dirty="0">
                          <a:solidFill>
                            <a:schemeClr val="bg1"/>
                          </a:solidFill>
                        </a:rPr>
                        <a:t>2009–2015</a:t>
                      </a:r>
                      <a:r>
                        <a:rPr lang="en-GB" sz="1100" baseline="30000" dirty="0">
                          <a:solidFill>
                            <a:schemeClr val="bg1"/>
                          </a:solidFill>
                        </a:rPr>
                        <a:t>5</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Portugal</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65</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dirty="0">
                          <a:solidFill>
                            <a:schemeClr val="bg1"/>
                          </a:solidFill>
                        </a:rPr>
                        <a:t>77</a:t>
                      </a:r>
                    </a:p>
                  </a:txBody>
                  <a:tcPr marL="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9647212"/>
                  </a:ext>
                </a:extLst>
              </a:tr>
            </a:tbl>
          </a:graphicData>
        </a:graphic>
      </p:graphicFrame>
      <p:sp>
        <p:nvSpPr>
          <p:cNvPr id="53" name="Freeform 89">
            <a:extLst>
              <a:ext uri="{FF2B5EF4-FFF2-40B4-BE49-F238E27FC236}">
                <a16:creationId xmlns:a16="http://schemas.microsoft.com/office/drawing/2014/main" id="{B03987FC-CE3A-4DDF-A429-F62FE007A609}"/>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Unmet Needs </a:t>
            </a:r>
          </a:p>
        </p:txBody>
      </p:sp>
    </p:spTree>
    <p:extLst>
      <p:ext uri="{BB962C8B-B14F-4D97-AF65-F5344CB8AC3E}">
        <p14:creationId xmlns:p14="http://schemas.microsoft.com/office/powerpoint/2010/main" val="2379065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80">
            <a:extLst>
              <a:ext uri="{FF2B5EF4-FFF2-40B4-BE49-F238E27FC236}">
                <a16:creationId xmlns:a16="http://schemas.microsoft.com/office/drawing/2014/main" id="{A676F058-FB59-4F3A-8A4E-482D1A20D2C4}"/>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Pulmonary remodelling from healthy state to disease state</a:t>
            </a:r>
            <a:r>
              <a:rPr lang="en-GB" sz="1000" dirty="0">
                <a:solidFill>
                  <a:schemeClr val="bg1"/>
                </a:solidFill>
              </a:rPr>
              <a:t>1</a:t>
            </a:r>
            <a:endParaRPr lang="en-GB" sz="1000" b="1" baseline="30000" dirty="0">
              <a:solidFill>
                <a:schemeClr val="bg1"/>
              </a:solidFill>
            </a:endParaRPr>
          </a:p>
        </p:txBody>
      </p:sp>
      <p:sp>
        <p:nvSpPr>
          <p:cNvPr id="12" name="Rectangle 11">
            <a:extLst>
              <a:ext uri="{FF2B5EF4-FFF2-40B4-BE49-F238E27FC236}">
                <a16:creationId xmlns:a16="http://schemas.microsoft.com/office/drawing/2014/main" id="{AD0E6722-7DEE-4A85-B880-9C2480872366}"/>
              </a:ext>
            </a:extLst>
          </p:cNvPr>
          <p:cNvSpPr/>
          <p:nvPr/>
        </p:nvSpPr>
        <p:spPr>
          <a:xfrm>
            <a:off x="126609" y="1341439"/>
            <a:ext cx="11915336" cy="5418955"/>
          </a:xfrm>
          <a:prstGeom prst="rect">
            <a:avLst/>
          </a:prstGeom>
          <a:solidFill>
            <a:srgbClr val="00206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 name="TextBox 4"/>
          <p:cNvSpPr txBox="1"/>
          <p:nvPr/>
        </p:nvSpPr>
        <p:spPr>
          <a:xfrm>
            <a:off x="6373146" y="6460916"/>
            <a:ext cx="4142682" cy="276999"/>
          </a:xfrm>
          <a:prstGeom prst="rect">
            <a:avLst/>
          </a:prstGeom>
          <a:noFill/>
        </p:spPr>
        <p:txBody>
          <a:bodyPr wrap="square" rtlCol="0">
            <a:spAutoFit/>
          </a:bodyPr>
          <a:lstStyle>
            <a:defPPr>
              <a:defRPr lang="de-DE"/>
            </a:defPPr>
            <a:lvl1pPr algn="r">
              <a:defRPr sz="1200" b="1">
                <a:latin typeface="+mj-lt"/>
                <a:cs typeface="Calibri" pitchFamily="34" charset="0"/>
              </a:defRPr>
            </a:lvl1pPr>
          </a:lstStyle>
          <a:p>
            <a:pPr defTabSz="914400"/>
            <a:r>
              <a:rPr lang="de-CH" b="0" dirty="0" err="1">
                <a:solidFill>
                  <a:schemeClr val="bg1"/>
                </a:solidFill>
                <a:latin typeface="Arial" pitchFamily="34" charset="0"/>
                <a:cs typeface="Arial" pitchFamily="34" charset="0"/>
              </a:rPr>
              <a:t>Adapted</a:t>
            </a:r>
            <a:r>
              <a:rPr lang="de-CH" b="0" dirty="0">
                <a:solidFill>
                  <a:schemeClr val="bg1"/>
                </a:solidFill>
                <a:latin typeface="Arial" pitchFamily="34" charset="0"/>
                <a:cs typeface="Arial" pitchFamily="34" charset="0"/>
              </a:rPr>
              <a:t> </a:t>
            </a:r>
            <a:r>
              <a:rPr lang="de-CH" b="0" dirty="0" err="1">
                <a:solidFill>
                  <a:schemeClr val="bg1"/>
                </a:solidFill>
                <a:latin typeface="Arial" pitchFamily="34" charset="0"/>
                <a:cs typeface="Arial" pitchFamily="34" charset="0"/>
              </a:rPr>
              <a:t>from</a:t>
            </a:r>
            <a:r>
              <a:rPr lang="de-CH" b="0" dirty="0">
                <a:solidFill>
                  <a:schemeClr val="bg1"/>
                </a:solidFill>
                <a:latin typeface="Arial" pitchFamily="34" charset="0"/>
                <a:cs typeface="Arial" pitchFamily="34" charset="0"/>
              </a:rPr>
              <a:t> </a:t>
            </a:r>
            <a:r>
              <a:rPr lang="de-CH" b="0" dirty="0" err="1">
                <a:solidFill>
                  <a:schemeClr val="bg1"/>
                </a:solidFill>
                <a:latin typeface="Arial" pitchFamily="34" charset="0"/>
                <a:cs typeface="Arial" pitchFamily="34" charset="0"/>
              </a:rPr>
              <a:t>Galiè</a:t>
            </a:r>
            <a:r>
              <a:rPr lang="de-CH" b="0" dirty="0">
                <a:solidFill>
                  <a:schemeClr val="bg1"/>
                </a:solidFill>
                <a:latin typeface="Arial" pitchFamily="34" charset="0"/>
                <a:cs typeface="Arial" pitchFamily="34" charset="0"/>
              </a:rPr>
              <a:t> N, </a:t>
            </a:r>
            <a:r>
              <a:rPr lang="de-CH" b="0" i="1" dirty="0">
                <a:solidFill>
                  <a:schemeClr val="bg1"/>
                </a:solidFill>
                <a:latin typeface="Arial" pitchFamily="34" charset="0"/>
                <a:cs typeface="Arial" pitchFamily="34" charset="0"/>
              </a:rPr>
              <a:t>et al. </a:t>
            </a:r>
            <a:r>
              <a:rPr lang="de-CH" b="0" i="1" dirty="0" err="1">
                <a:solidFill>
                  <a:schemeClr val="bg1"/>
                </a:solidFill>
                <a:latin typeface="Arial" pitchFamily="34" charset="0"/>
                <a:cs typeface="Arial" pitchFamily="34" charset="0"/>
              </a:rPr>
              <a:t>Eur</a:t>
            </a:r>
            <a:r>
              <a:rPr lang="de-CH" b="0" i="1" dirty="0">
                <a:solidFill>
                  <a:schemeClr val="bg1"/>
                </a:solidFill>
                <a:latin typeface="Arial" pitchFamily="34" charset="0"/>
                <a:cs typeface="Arial" pitchFamily="34" charset="0"/>
              </a:rPr>
              <a:t> Heart J </a:t>
            </a:r>
            <a:r>
              <a:rPr lang="de-CH" b="0" dirty="0">
                <a:solidFill>
                  <a:schemeClr val="bg1"/>
                </a:solidFill>
                <a:latin typeface="Arial" pitchFamily="34" charset="0"/>
                <a:cs typeface="Arial" pitchFamily="34" charset="0"/>
              </a:rPr>
              <a:t>2010; 31:2080-6.</a:t>
            </a:r>
            <a:endParaRPr lang="en-GB" b="0"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62598" y="1556793"/>
            <a:ext cx="5688038" cy="4815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p:blipFill>
        <p:spPr>
          <a:xfrm>
            <a:off x="6213233" y="1556792"/>
            <a:ext cx="5688038" cy="481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684080" y="6483395"/>
            <a:ext cx="8753506" cy="276999"/>
          </a:xfrm>
          <a:prstGeom prst="rect">
            <a:avLst/>
          </a:prstGeom>
        </p:spPr>
        <p:txBody>
          <a:bodyPr wrap="square">
            <a:spAutoFit/>
          </a:bodyPr>
          <a:lstStyle/>
          <a:p>
            <a:pPr defTabSz="257175"/>
            <a:r>
              <a:rPr lang="de-CH" sz="1200" dirty="0">
                <a:solidFill>
                  <a:schemeClr val="bg1"/>
                </a:solidFill>
                <a:latin typeface="Arial" pitchFamily="34" charset="0"/>
                <a:cs typeface="Arial" pitchFamily="34" charset="0"/>
              </a:rPr>
              <a:t>SMC: smooth muscle cells</a:t>
            </a:r>
            <a:endParaRPr lang="en-GB" sz="1200" dirty="0">
              <a:solidFill>
                <a:schemeClr val="bg1"/>
              </a:solidFill>
              <a:latin typeface="Arial" panose="020B0604020202020204" pitchFamily="34" charset="0"/>
              <a:cs typeface="Arial" panose="020B0604020202020204" pitchFamily="34" charset="0"/>
            </a:endParaRPr>
          </a:p>
        </p:txBody>
      </p:sp>
      <p:sp>
        <p:nvSpPr>
          <p:cNvPr id="8" name="Freeform 89">
            <a:extLst>
              <a:ext uri="{FF2B5EF4-FFF2-40B4-BE49-F238E27FC236}">
                <a16:creationId xmlns:a16="http://schemas.microsoft.com/office/drawing/2014/main" id="{1BBD6835-D4E9-4BA6-93F1-AB6BAFAB9F5A}"/>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Background of Pulmonary Arterial Hypertension </a:t>
            </a:r>
          </a:p>
        </p:txBody>
      </p:sp>
    </p:spTree>
    <p:extLst>
      <p:ext uri="{BB962C8B-B14F-4D97-AF65-F5344CB8AC3E}">
        <p14:creationId xmlns:p14="http://schemas.microsoft.com/office/powerpoint/2010/main" val="886005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par>
              <p:cTn id="2"/>
            </p:par>
            <p:par>
              <p:cTn id="3"/>
            </p:par>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Freeform 12">
            <a:extLst>
              <a:ext uri="{FF2B5EF4-FFF2-40B4-BE49-F238E27FC236}">
                <a16:creationId xmlns:a16="http://schemas.microsoft.com/office/drawing/2014/main" id="{5E328FD8-5AC7-4C16-B6FA-1B56D90C56DA}"/>
              </a:ext>
            </a:extLst>
          </p:cNvPr>
          <p:cNvSpPr>
            <a:spLocks/>
          </p:cNvSpPr>
          <p:nvPr/>
        </p:nvSpPr>
        <p:spPr bwMode="auto">
          <a:xfrm flipV="1">
            <a:off x="0" y="1550577"/>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42" name="Freeform 80">
            <a:extLst>
              <a:ext uri="{FF2B5EF4-FFF2-40B4-BE49-F238E27FC236}">
                <a16:creationId xmlns:a16="http://schemas.microsoft.com/office/drawing/2014/main" id="{9CEE72AA-4278-430F-A996-975A80AC5AE9}"/>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a:t>There is a need for an ERA with proven reductions in morbidity/mortality outcomes as mono- and combination therapy</a:t>
            </a:r>
            <a:endParaRPr lang="en-GB" sz="1400" b="1" baseline="30000" dirty="0">
              <a:solidFill>
                <a:schemeClr val="bg1"/>
              </a:solidFill>
            </a:endParaRPr>
          </a:p>
        </p:txBody>
      </p:sp>
      <p:sp>
        <p:nvSpPr>
          <p:cNvPr id="772" name="Text Placeholder 771"/>
          <p:cNvSpPr>
            <a:spLocks noGrp="1"/>
          </p:cNvSpPr>
          <p:nvPr>
            <p:ph type="body" sz="quarter" idx="16"/>
          </p:nvPr>
        </p:nvSpPr>
        <p:spPr/>
        <p:txBody>
          <a:bodyPr/>
          <a:lstStyle/>
          <a:p>
            <a:r>
              <a:rPr lang="en-GB" b="1" dirty="0">
                <a:solidFill>
                  <a:srgbClr val="002060"/>
                </a:solidFill>
              </a:rPr>
              <a:t>References</a:t>
            </a:r>
            <a:r>
              <a:rPr lang="en-GB" dirty="0">
                <a:solidFill>
                  <a:srgbClr val="002060"/>
                </a:solidFill>
              </a:rPr>
              <a:t>: </a:t>
            </a:r>
            <a:r>
              <a:rPr lang="en-GB" b="1" dirty="0">
                <a:solidFill>
                  <a:srgbClr val="002060"/>
                </a:solidFill>
              </a:rPr>
              <a:t>1</a:t>
            </a:r>
            <a:r>
              <a:rPr lang="en-GB" dirty="0">
                <a:solidFill>
                  <a:srgbClr val="002060"/>
                </a:solidFill>
              </a:rPr>
              <a:t>. </a:t>
            </a:r>
            <a:r>
              <a:rPr lang="fr-FR" dirty="0">
                <a:solidFill>
                  <a:srgbClr val="002060"/>
                </a:solidFill>
              </a:rPr>
              <a:t>Tracleer</a:t>
            </a:r>
            <a:r>
              <a:rPr lang="fr-FR" baseline="30000" dirty="0">
                <a:solidFill>
                  <a:srgbClr val="002060"/>
                </a:solidFill>
              </a:rPr>
              <a:t>®</a:t>
            </a:r>
            <a:r>
              <a:rPr lang="fr-FR" dirty="0">
                <a:solidFill>
                  <a:srgbClr val="002060"/>
                </a:solidFill>
              </a:rPr>
              <a:t> (bosentan) USPI. Prescribing Information. 2017. </a:t>
            </a:r>
            <a:r>
              <a:rPr lang="fr-FR" b="1" dirty="0">
                <a:solidFill>
                  <a:srgbClr val="002060"/>
                </a:solidFill>
              </a:rPr>
              <a:t>2</a:t>
            </a:r>
            <a:r>
              <a:rPr lang="fr-FR" dirty="0">
                <a:solidFill>
                  <a:srgbClr val="002060"/>
                </a:solidFill>
              </a:rPr>
              <a:t>. McLaughlin et al. Eur Respir J. 2015;46(2):405-13. </a:t>
            </a:r>
            <a:r>
              <a:rPr lang="fr-FR" b="1" dirty="0">
                <a:solidFill>
                  <a:srgbClr val="002060"/>
                </a:solidFill>
              </a:rPr>
              <a:t>3</a:t>
            </a:r>
            <a:r>
              <a:rPr lang="fr-FR" dirty="0">
                <a:solidFill>
                  <a:srgbClr val="002060"/>
                </a:solidFill>
              </a:rPr>
              <a:t>. European Medicines Agency - Committee for Medicinal Products for Human Use. Guideline on the clinical investigations of medicinal products for the treatment of pulmonary arterial hypertension (EMEA/CHMP/EWP/356954/2008). 2009. </a:t>
            </a:r>
            <a:r>
              <a:rPr lang="fr-FR" b="1" dirty="0">
                <a:solidFill>
                  <a:srgbClr val="002060"/>
                </a:solidFill>
              </a:rPr>
              <a:t>4.</a:t>
            </a:r>
            <a:r>
              <a:rPr lang="fr-FR" dirty="0">
                <a:solidFill>
                  <a:srgbClr val="002060"/>
                </a:solidFill>
              </a:rPr>
              <a:t> McLaughlin et al. J Am Coll Cardiol. 2009;54(1 Suppl):S97-107. </a:t>
            </a:r>
          </a:p>
        </p:txBody>
      </p:sp>
      <p:sp>
        <p:nvSpPr>
          <p:cNvPr id="104" name="TextBox 103"/>
          <p:cNvSpPr txBox="1"/>
          <p:nvPr/>
        </p:nvSpPr>
        <p:spPr>
          <a:xfrm>
            <a:off x="1948940" y="6075652"/>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solidFill>
                  <a:srgbClr val="002060"/>
                </a:solidFill>
              </a:rPr>
              <a:t>Abbreviations</a:t>
            </a:r>
            <a:r>
              <a:rPr lang="en-GB" b="0" dirty="0">
                <a:solidFill>
                  <a:srgbClr val="002060"/>
                </a:solidFill>
              </a:rPr>
              <a:t>: EMA, European Medicines Agency; ERA, endothelin receptor antagonist.</a:t>
            </a:r>
          </a:p>
        </p:txBody>
      </p:sp>
      <p:grpSp>
        <p:nvGrpSpPr>
          <p:cNvPr id="2" name="Group 1"/>
          <p:cNvGrpSpPr/>
          <p:nvPr/>
        </p:nvGrpSpPr>
        <p:grpSpPr>
          <a:xfrm>
            <a:off x="0" y="1341439"/>
            <a:ext cx="12192000" cy="1492250"/>
            <a:chOff x="0" y="1341439"/>
            <a:chExt cx="12192000" cy="1492250"/>
          </a:xfrm>
        </p:grpSpPr>
        <p:sp>
          <p:nvSpPr>
            <p:cNvPr id="20" name="Freeform 18"/>
            <p:cNvSpPr>
              <a:spLocks/>
            </p:cNvSpPr>
            <p:nvPr/>
          </p:nvSpPr>
          <p:spPr bwMode="auto">
            <a:xfrm>
              <a:off x="0" y="1341439"/>
              <a:ext cx="12192000" cy="1492250"/>
            </a:xfrm>
            <a:custGeom>
              <a:avLst/>
              <a:gdLst>
                <a:gd name="T0" fmla="*/ 1871 w 7680"/>
                <a:gd name="T1" fmla="*/ 83 h 940"/>
                <a:gd name="T2" fmla="*/ 1656 w 7680"/>
                <a:gd name="T3" fmla="*/ 0 h 940"/>
                <a:gd name="T4" fmla="*/ 0 w 7680"/>
                <a:gd name="T5" fmla="*/ 0 h 940"/>
                <a:gd name="T6" fmla="*/ 0 w 7680"/>
                <a:gd name="T7" fmla="*/ 911 h 940"/>
                <a:gd name="T8" fmla="*/ 1656 w 7680"/>
                <a:gd name="T9" fmla="*/ 911 h 940"/>
                <a:gd name="T10" fmla="*/ 1871 w 7680"/>
                <a:gd name="T11" fmla="*/ 940 h 940"/>
                <a:gd name="T12" fmla="*/ 7680 w 7680"/>
                <a:gd name="T13" fmla="*/ 940 h 940"/>
                <a:gd name="T14" fmla="*/ 7680 w 7680"/>
                <a:gd name="T15" fmla="*/ 83 h 940"/>
                <a:gd name="T16" fmla="*/ 1871 w 7680"/>
                <a:gd name="T17" fmla="*/ 8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940">
                  <a:moveTo>
                    <a:pt x="1871" y="83"/>
                  </a:moveTo>
                  <a:lnTo>
                    <a:pt x="1656" y="0"/>
                  </a:lnTo>
                  <a:lnTo>
                    <a:pt x="0" y="0"/>
                  </a:lnTo>
                  <a:lnTo>
                    <a:pt x="0" y="911"/>
                  </a:lnTo>
                  <a:lnTo>
                    <a:pt x="1656" y="911"/>
                  </a:lnTo>
                  <a:lnTo>
                    <a:pt x="1871" y="940"/>
                  </a:lnTo>
                  <a:lnTo>
                    <a:pt x="7680" y="940"/>
                  </a:lnTo>
                  <a:lnTo>
                    <a:pt x="7680" y="83"/>
                  </a:lnTo>
                  <a:lnTo>
                    <a:pt x="1871" y="83"/>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0" name="TextBox 89"/>
            <p:cNvSpPr txBox="1"/>
            <p:nvPr/>
          </p:nvSpPr>
          <p:spPr>
            <a:xfrm>
              <a:off x="4704994" y="1754696"/>
              <a:ext cx="1652456" cy="713901"/>
            </a:xfrm>
            <a:prstGeom prst="rect">
              <a:avLst/>
            </a:prstGeom>
            <a:noFill/>
          </p:spPr>
          <p:txBody>
            <a:bodyPr wrap="square" rtlCol="0" anchor="t">
              <a:noAutofit/>
            </a:bodyPr>
            <a:lstStyle/>
            <a:p>
              <a:r>
                <a:rPr lang="en-GB" sz="1100" b="1" dirty="0"/>
                <a:t>No demonstrated </a:t>
              </a:r>
            </a:p>
            <a:p>
              <a:r>
                <a:rPr lang="en-GB" sz="1100" b="1" dirty="0"/>
                <a:t>long-term benefits on morbidity/mortality outcomes</a:t>
              </a:r>
              <a:r>
                <a:rPr lang="en-GB" sz="1100" b="1" baseline="30000" dirty="0"/>
                <a:t>1,2</a:t>
              </a:r>
            </a:p>
            <a:p>
              <a:pPr algn="ctr"/>
              <a:endParaRPr lang="en-GB" sz="1100" b="1" dirty="0"/>
            </a:p>
          </p:txBody>
        </p:sp>
        <p:sp>
          <p:nvSpPr>
            <p:cNvPr id="97" name="TextBox 96"/>
            <p:cNvSpPr txBox="1"/>
            <p:nvPr/>
          </p:nvSpPr>
          <p:spPr>
            <a:xfrm>
              <a:off x="10284542" y="1885537"/>
              <a:ext cx="1580249" cy="456886"/>
            </a:xfrm>
            <a:prstGeom prst="rect">
              <a:avLst/>
            </a:prstGeom>
            <a:noFill/>
          </p:spPr>
          <p:txBody>
            <a:bodyPr wrap="square" rtlCol="0" anchor="t">
              <a:noAutofit/>
            </a:bodyPr>
            <a:lstStyle/>
            <a:p>
              <a:r>
                <a:rPr lang="en-GB" sz="1100" b="1" dirty="0"/>
                <a:t>Risk of hepatotoxicity</a:t>
              </a:r>
              <a:r>
                <a:rPr lang="en-GB" sz="1100" b="1" baseline="30000" dirty="0"/>
                <a:t>1</a:t>
              </a:r>
            </a:p>
          </p:txBody>
        </p:sp>
        <p:sp>
          <p:nvSpPr>
            <p:cNvPr id="98" name="TextBox 97"/>
            <p:cNvSpPr txBox="1"/>
            <p:nvPr/>
          </p:nvSpPr>
          <p:spPr>
            <a:xfrm>
              <a:off x="7445453" y="1880609"/>
              <a:ext cx="1665101" cy="456886"/>
            </a:xfrm>
            <a:prstGeom prst="rect">
              <a:avLst/>
            </a:prstGeom>
            <a:noFill/>
          </p:spPr>
          <p:txBody>
            <a:bodyPr wrap="square" rtlCol="0" anchor="t">
              <a:noAutofit/>
            </a:bodyPr>
            <a:lstStyle/>
            <a:p>
              <a:r>
                <a:rPr lang="en-GB" sz="1100" b="1" dirty="0"/>
                <a:t>No proven benefit in combination therapy</a:t>
              </a:r>
              <a:r>
                <a:rPr lang="en-GB" sz="1100" b="1" baseline="30000" dirty="0"/>
                <a:t>2</a:t>
              </a:r>
            </a:p>
          </p:txBody>
        </p:sp>
        <p:grpSp>
          <p:nvGrpSpPr>
            <p:cNvPr id="102" name="Group 101"/>
            <p:cNvGrpSpPr/>
            <p:nvPr/>
          </p:nvGrpSpPr>
          <p:grpSpPr>
            <a:xfrm>
              <a:off x="6565685" y="1669329"/>
              <a:ext cx="847582" cy="847582"/>
              <a:chOff x="10642081" y="1536192"/>
              <a:chExt cx="1060704" cy="1060704"/>
            </a:xfrm>
            <a:solidFill>
              <a:srgbClr val="7F7F7F"/>
            </a:solidFill>
          </p:grpSpPr>
          <p:sp>
            <p:nvSpPr>
              <p:cNvPr id="154" name="Oval 153"/>
              <p:cNvSpPr/>
              <p:nvPr/>
            </p:nvSpPr>
            <p:spPr>
              <a:xfrm>
                <a:off x="10642081" y="1536192"/>
                <a:ext cx="1060704" cy="106070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155" name="Group 154"/>
              <p:cNvGrpSpPr/>
              <p:nvPr/>
            </p:nvGrpSpPr>
            <p:grpSpPr>
              <a:xfrm>
                <a:off x="10805029" y="1726836"/>
                <a:ext cx="732706" cy="732035"/>
                <a:chOff x="10805029" y="1726836"/>
                <a:chExt cx="732706" cy="732035"/>
              </a:xfrm>
              <a:grpFill/>
            </p:grpSpPr>
            <p:sp>
              <p:nvSpPr>
                <p:cNvPr id="156" name="Freeform 23"/>
                <p:cNvSpPr>
                  <a:spLocks/>
                </p:cNvSpPr>
                <p:nvPr/>
              </p:nvSpPr>
              <p:spPr bwMode="auto">
                <a:xfrm>
                  <a:off x="11237862" y="1726836"/>
                  <a:ext cx="220285" cy="218662"/>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7" name="Freeform 39"/>
                <p:cNvSpPr>
                  <a:spLocks noEditPoints="1"/>
                </p:cNvSpPr>
                <p:nvPr/>
              </p:nvSpPr>
              <p:spPr bwMode="auto">
                <a:xfrm>
                  <a:off x="11062761" y="1983897"/>
                  <a:ext cx="474974" cy="474974"/>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solidFill>
                <a:ln w="9525">
                  <a:noFill/>
                  <a:round/>
                  <a:headEnd/>
                  <a:tailEnd/>
                </a:ln>
                <a:effectLst/>
              </p:spPr>
              <p:txBody>
                <a:bodyPr/>
                <a:lstStyle/>
                <a:p>
                  <a:endParaRPr lang="en-GB" dirty="0"/>
                </a:p>
              </p:txBody>
            </p:sp>
            <p:sp>
              <p:nvSpPr>
                <p:cNvPr id="158" name="Freeform 157"/>
                <p:cNvSpPr>
                  <a:spLocks noEditPoints="1"/>
                </p:cNvSpPr>
                <p:nvPr/>
              </p:nvSpPr>
              <p:spPr bwMode="auto">
                <a:xfrm>
                  <a:off x="10805029" y="1961580"/>
                  <a:ext cx="385609" cy="385609"/>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lumMod val="95000"/>
                    <a:alpha val="70000"/>
                  </a:schemeClr>
                </a:solidFill>
                <a:ln w="9525">
                  <a:noFill/>
                  <a:round/>
                  <a:headEnd/>
                  <a:tailEnd/>
                </a:ln>
                <a:effectLst/>
              </p:spPr>
              <p:txBody>
                <a:bodyPr/>
                <a:lstStyle/>
                <a:p>
                  <a:endParaRPr lang="en-GB" dirty="0"/>
                </a:p>
              </p:txBody>
            </p:sp>
          </p:grpSp>
        </p:grpSp>
        <p:grpSp>
          <p:nvGrpSpPr>
            <p:cNvPr id="103" name="Group 102"/>
            <p:cNvGrpSpPr/>
            <p:nvPr/>
          </p:nvGrpSpPr>
          <p:grpSpPr>
            <a:xfrm>
              <a:off x="9371773" y="1653294"/>
              <a:ext cx="847582" cy="847582"/>
              <a:chOff x="4242816" y="1536192"/>
              <a:chExt cx="1060704" cy="1060704"/>
            </a:xfrm>
            <a:solidFill>
              <a:srgbClr val="7F7F7F"/>
            </a:solidFill>
          </p:grpSpPr>
          <p:sp>
            <p:nvSpPr>
              <p:cNvPr id="152" name="Oval 151"/>
              <p:cNvSpPr/>
              <p:nvPr/>
            </p:nvSpPr>
            <p:spPr>
              <a:xfrm>
                <a:off x="4242816" y="1536192"/>
                <a:ext cx="1060704" cy="106070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3" name="Freeform 30"/>
              <p:cNvSpPr>
                <a:spLocks noEditPoints="1"/>
              </p:cNvSpPr>
              <p:nvPr/>
            </p:nvSpPr>
            <p:spPr bwMode="auto">
              <a:xfrm>
                <a:off x="4535172" y="1909420"/>
                <a:ext cx="509354" cy="418844"/>
              </a:xfrm>
              <a:custGeom>
                <a:avLst/>
                <a:gdLst>
                  <a:gd name="T0" fmla="*/ 317 w 500"/>
                  <a:gd name="T1" fmla="*/ 236 h 411"/>
                  <a:gd name="T2" fmla="*/ 278 w 500"/>
                  <a:gd name="T3" fmla="*/ 296 h 411"/>
                  <a:gd name="T4" fmla="*/ 97 w 500"/>
                  <a:gd name="T5" fmla="*/ 405 h 411"/>
                  <a:gd name="T6" fmla="*/ 78 w 500"/>
                  <a:gd name="T7" fmla="*/ 411 h 411"/>
                  <a:gd name="T8" fmla="*/ 39 w 500"/>
                  <a:gd name="T9" fmla="*/ 354 h 411"/>
                  <a:gd name="T10" fmla="*/ 26 w 500"/>
                  <a:gd name="T11" fmla="*/ 276 h 411"/>
                  <a:gd name="T12" fmla="*/ 12 w 500"/>
                  <a:gd name="T13" fmla="*/ 210 h 411"/>
                  <a:gd name="T14" fmla="*/ 51 w 500"/>
                  <a:gd name="T15" fmla="*/ 47 h 411"/>
                  <a:gd name="T16" fmla="*/ 182 w 500"/>
                  <a:gd name="T17" fmla="*/ 0 h 411"/>
                  <a:gd name="T18" fmla="*/ 189 w 500"/>
                  <a:gd name="T19" fmla="*/ 0 h 411"/>
                  <a:gd name="T20" fmla="*/ 277 w 500"/>
                  <a:gd name="T21" fmla="*/ 36 h 411"/>
                  <a:gd name="T22" fmla="*/ 317 w 500"/>
                  <a:gd name="T23" fmla="*/ 236 h 411"/>
                  <a:gd name="T24" fmla="*/ 493 w 500"/>
                  <a:gd name="T25" fmla="*/ 74 h 411"/>
                  <a:gd name="T26" fmla="*/ 345 w 500"/>
                  <a:gd name="T27" fmla="*/ 39 h 411"/>
                  <a:gd name="T28" fmla="*/ 330 w 500"/>
                  <a:gd name="T29" fmla="*/ 41 h 411"/>
                  <a:gd name="T30" fmla="*/ 325 w 500"/>
                  <a:gd name="T31" fmla="*/ 48 h 411"/>
                  <a:gd name="T32" fmla="*/ 325 w 500"/>
                  <a:gd name="T33" fmla="*/ 56 h 411"/>
                  <a:gd name="T34" fmla="*/ 344 w 500"/>
                  <a:gd name="T35" fmla="*/ 215 h 411"/>
                  <a:gd name="T36" fmla="*/ 342 w 500"/>
                  <a:gd name="T37" fmla="*/ 228 h 411"/>
                  <a:gd name="T38" fmla="*/ 344 w 500"/>
                  <a:gd name="T39" fmla="*/ 236 h 411"/>
                  <a:gd name="T40" fmla="*/ 351 w 500"/>
                  <a:gd name="T41" fmla="*/ 240 h 411"/>
                  <a:gd name="T42" fmla="*/ 353 w 500"/>
                  <a:gd name="T43" fmla="*/ 240 h 411"/>
                  <a:gd name="T44" fmla="*/ 436 w 500"/>
                  <a:gd name="T45" fmla="*/ 185 h 411"/>
                  <a:gd name="T46" fmla="*/ 498 w 500"/>
                  <a:gd name="T47" fmla="*/ 97 h 411"/>
                  <a:gd name="T48" fmla="*/ 493 w 500"/>
                  <a:gd name="T49" fmla="*/ 74 h 411"/>
                  <a:gd name="T50" fmla="*/ 493 w 500"/>
                  <a:gd name="T51" fmla="*/ 74 h 411"/>
                  <a:gd name="T52" fmla="*/ 493 w 500"/>
                  <a:gd name="T53" fmla="*/ 7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0" h="411">
                    <a:moveTo>
                      <a:pt x="317" y="236"/>
                    </a:moveTo>
                    <a:cubicBezTo>
                      <a:pt x="315" y="261"/>
                      <a:pt x="300" y="282"/>
                      <a:pt x="278" y="296"/>
                    </a:cubicBezTo>
                    <a:cubicBezTo>
                      <a:pt x="219" y="331"/>
                      <a:pt x="116" y="393"/>
                      <a:pt x="97" y="405"/>
                    </a:cubicBezTo>
                    <a:cubicBezTo>
                      <a:pt x="91" y="409"/>
                      <a:pt x="84" y="411"/>
                      <a:pt x="78" y="411"/>
                    </a:cubicBezTo>
                    <a:cubicBezTo>
                      <a:pt x="55" y="411"/>
                      <a:pt x="40" y="389"/>
                      <a:pt x="39" y="354"/>
                    </a:cubicBezTo>
                    <a:cubicBezTo>
                      <a:pt x="38" y="323"/>
                      <a:pt x="32" y="301"/>
                      <a:pt x="26" y="276"/>
                    </a:cubicBezTo>
                    <a:cubicBezTo>
                      <a:pt x="21" y="256"/>
                      <a:pt x="16" y="237"/>
                      <a:pt x="12" y="210"/>
                    </a:cubicBezTo>
                    <a:cubicBezTo>
                      <a:pt x="8" y="186"/>
                      <a:pt x="0" y="102"/>
                      <a:pt x="51" y="47"/>
                    </a:cubicBezTo>
                    <a:cubicBezTo>
                      <a:pt x="81" y="16"/>
                      <a:pt x="124" y="0"/>
                      <a:pt x="182" y="0"/>
                    </a:cubicBezTo>
                    <a:cubicBezTo>
                      <a:pt x="184" y="0"/>
                      <a:pt x="187" y="0"/>
                      <a:pt x="189" y="0"/>
                    </a:cubicBezTo>
                    <a:cubicBezTo>
                      <a:pt x="226" y="1"/>
                      <a:pt x="255" y="13"/>
                      <a:pt x="277" y="36"/>
                    </a:cubicBezTo>
                    <a:cubicBezTo>
                      <a:pt x="326" y="88"/>
                      <a:pt x="323" y="184"/>
                      <a:pt x="317" y="236"/>
                    </a:cubicBezTo>
                    <a:close/>
                    <a:moveTo>
                      <a:pt x="493" y="74"/>
                    </a:moveTo>
                    <a:cubicBezTo>
                      <a:pt x="465" y="40"/>
                      <a:pt x="346" y="39"/>
                      <a:pt x="345" y="39"/>
                    </a:cubicBezTo>
                    <a:cubicBezTo>
                      <a:pt x="336" y="39"/>
                      <a:pt x="333" y="39"/>
                      <a:pt x="330" y="41"/>
                    </a:cubicBezTo>
                    <a:cubicBezTo>
                      <a:pt x="328" y="43"/>
                      <a:pt x="326" y="45"/>
                      <a:pt x="325" y="48"/>
                    </a:cubicBezTo>
                    <a:cubicBezTo>
                      <a:pt x="323" y="51"/>
                      <a:pt x="323" y="54"/>
                      <a:pt x="325" y="56"/>
                    </a:cubicBezTo>
                    <a:cubicBezTo>
                      <a:pt x="349" y="110"/>
                      <a:pt x="347" y="179"/>
                      <a:pt x="344" y="215"/>
                    </a:cubicBezTo>
                    <a:cubicBezTo>
                      <a:pt x="344" y="220"/>
                      <a:pt x="343" y="224"/>
                      <a:pt x="342" y="228"/>
                    </a:cubicBezTo>
                    <a:cubicBezTo>
                      <a:pt x="341" y="231"/>
                      <a:pt x="342" y="234"/>
                      <a:pt x="344" y="236"/>
                    </a:cubicBezTo>
                    <a:cubicBezTo>
                      <a:pt x="345" y="238"/>
                      <a:pt x="348" y="240"/>
                      <a:pt x="351" y="240"/>
                    </a:cubicBezTo>
                    <a:cubicBezTo>
                      <a:pt x="352" y="240"/>
                      <a:pt x="353" y="240"/>
                      <a:pt x="353" y="240"/>
                    </a:cubicBezTo>
                    <a:cubicBezTo>
                      <a:pt x="379" y="240"/>
                      <a:pt x="423" y="198"/>
                      <a:pt x="436" y="185"/>
                    </a:cubicBezTo>
                    <a:cubicBezTo>
                      <a:pt x="462" y="159"/>
                      <a:pt x="492" y="122"/>
                      <a:pt x="498" y="97"/>
                    </a:cubicBezTo>
                    <a:cubicBezTo>
                      <a:pt x="500" y="89"/>
                      <a:pt x="498" y="81"/>
                      <a:pt x="493" y="74"/>
                    </a:cubicBezTo>
                    <a:close/>
                    <a:moveTo>
                      <a:pt x="493" y="74"/>
                    </a:moveTo>
                    <a:cubicBezTo>
                      <a:pt x="493" y="74"/>
                      <a:pt x="493" y="74"/>
                      <a:pt x="493" y="7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06" name="Group 105"/>
            <p:cNvGrpSpPr/>
            <p:nvPr/>
          </p:nvGrpSpPr>
          <p:grpSpPr>
            <a:xfrm>
              <a:off x="3824811" y="1669329"/>
              <a:ext cx="847582" cy="847582"/>
              <a:chOff x="7511767" y="1536192"/>
              <a:chExt cx="1060704" cy="1060704"/>
            </a:xfrm>
            <a:solidFill>
              <a:srgbClr val="7F7F7F"/>
            </a:solidFill>
          </p:grpSpPr>
          <p:sp>
            <p:nvSpPr>
              <p:cNvPr id="138" name="Oval 137"/>
              <p:cNvSpPr/>
              <p:nvPr/>
            </p:nvSpPr>
            <p:spPr>
              <a:xfrm>
                <a:off x="7511767" y="1536192"/>
                <a:ext cx="1060704" cy="106070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9" name="Freeform 40"/>
              <p:cNvSpPr>
                <a:spLocks noEditPoints="1"/>
              </p:cNvSpPr>
              <p:nvPr/>
            </p:nvSpPr>
            <p:spPr bwMode="auto">
              <a:xfrm>
                <a:off x="7786572" y="2063128"/>
                <a:ext cx="511093" cy="343371"/>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GB" sz="3200" dirty="0"/>
              </a:p>
            </p:txBody>
          </p:sp>
          <p:grpSp>
            <p:nvGrpSpPr>
              <p:cNvPr id="140" name="Group 139"/>
              <p:cNvGrpSpPr/>
              <p:nvPr/>
            </p:nvGrpSpPr>
            <p:grpSpPr>
              <a:xfrm>
                <a:off x="7734030" y="1754474"/>
                <a:ext cx="616176" cy="180719"/>
                <a:chOff x="1028699" y="3100271"/>
                <a:chExt cx="2933699" cy="860426"/>
              </a:xfrm>
              <a:grpFill/>
            </p:grpSpPr>
            <p:sp>
              <p:nvSpPr>
                <p:cNvPr id="141" name="Freeform 14"/>
                <p:cNvSpPr>
                  <a:spLocks/>
                </p:cNvSpPr>
                <p:nvPr/>
              </p:nvSpPr>
              <p:spPr bwMode="auto">
                <a:xfrm>
                  <a:off x="2439986" y="3100271"/>
                  <a:ext cx="627062" cy="255588"/>
                </a:xfrm>
                <a:custGeom>
                  <a:avLst/>
                  <a:gdLst>
                    <a:gd name="T0" fmla="*/ 151 w 167"/>
                    <a:gd name="T1" fmla="*/ 68 h 68"/>
                    <a:gd name="T2" fmla="*/ 77 w 167"/>
                    <a:gd name="T3" fmla="*/ 48 h 68"/>
                    <a:gd name="T4" fmla="*/ 40 w 167"/>
                    <a:gd name="T5" fmla="*/ 43 h 68"/>
                    <a:gd name="T6" fmla="*/ 1 w 167"/>
                    <a:gd name="T7" fmla="*/ 41 h 68"/>
                    <a:gd name="T8" fmla="*/ 0 w 167"/>
                    <a:gd name="T9" fmla="*/ 2 h 68"/>
                    <a:gd name="T10" fmla="*/ 42 w 167"/>
                    <a:gd name="T11" fmla="*/ 1 h 68"/>
                    <a:gd name="T12" fmla="*/ 84 w 167"/>
                    <a:gd name="T13" fmla="*/ 3 h 68"/>
                    <a:gd name="T14" fmla="*/ 167 w 167"/>
                    <a:gd name="T15" fmla="*/ 18 h 68"/>
                    <a:gd name="T16" fmla="*/ 151 w 167"/>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8">
                      <a:moveTo>
                        <a:pt x="151" y="68"/>
                      </a:moveTo>
                      <a:cubicBezTo>
                        <a:pt x="127" y="60"/>
                        <a:pt x="102" y="53"/>
                        <a:pt x="77" y="48"/>
                      </a:cubicBezTo>
                      <a:cubicBezTo>
                        <a:pt x="65" y="46"/>
                        <a:pt x="52" y="44"/>
                        <a:pt x="40" y="43"/>
                      </a:cubicBezTo>
                      <a:cubicBezTo>
                        <a:pt x="27" y="41"/>
                        <a:pt x="14" y="41"/>
                        <a:pt x="1" y="41"/>
                      </a:cubicBezTo>
                      <a:cubicBezTo>
                        <a:pt x="0" y="2"/>
                        <a:pt x="0" y="2"/>
                        <a:pt x="0" y="2"/>
                      </a:cubicBezTo>
                      <a:cubicBezTo>
                        <a:pt x="14" y="1"/>
                        <a:pt x="28" y="0"/>
                        <a:pt x="42" y="1"/>
                      </a:cubicBezTo>
                      <a:cubicBezTo>
                        <a:pt x="56" y="1"/>
                        <a:pt x="70" y="2"/>
                        <a:pt x="84" y="3"/>
                      </a:cubicBezTo>
                      <a:cubicBezTo>
                        <a:pt x="112" y="6"/>
                        <a:pt x="139" y="11"/>
                        <a:pt x="167" y="18"/>
                      </a:cubicBezTo>
                      <a:lnTo>
                        <a:pt x="151" y="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2" name="Freeform 15"/>
                <p:cNvSpPr>
                  <a:spLocks/>
                </p:cNvSpPr>
                <p:nvPr/>
              </p:nvSpPr>
              <p:spPr bwMode="auto">
                <a:xfrm>
                  <a:off x="1781174" y="3111384"/>
                  <a:ext cx="604837" cy="252413"/>
                </a:xfrm>
                <a:custGeom>
                  <a:avLst/>
                  <a:gdLst>
                    <a:gd name="T0" fmla="*/ 161 w 161"/>
                    <a:gd name="T1" fmla="*/ 38 h 67"/>
                    <a:gd name="T2" fmla="*/ 10 w 161"/>
                    <a:gd name="T3" fmla="*/ 67 h 67"/>
                    <a:gd name="T4" fmla="*/ 0 w 161"/>
                    <a:gd name="T5" fmla="*/ 45 h 67"/>
                    <a:gd name="T6" fmla="*/ 159 w 161"/>
                    <a:gd name="T7" fmla="*/ 0 h 67"/>
                    <a:gd name="T8" fmla="*/ 161 w 161"/>
                    <a:gd name="T9" fmla="*/ 38 h 67"/>
                  </a:gdLst>
                  <a:ahLst/>
                  <a:cxnLst>
                    <a:cxn ang="0">
                      <a:pos x="T0" y="T1"/>
                    </a:cxn>
                    <a:cxn ang="0">
                      <a:pos x="T2" y="T3"/>
                    </a:cxn>
                    <a:cxn ang="0">
                      <a:pos x="T4" y="T5"/>
                    </a:cxn>
                    <a:cxn ang="0">
                      <a:pos x="T6" y="T7"/>
                    </a:cxn>
                    <a:cxn ang="0">
                      <a:pos x="T8" y="T9"/>
                    </a:cxn>
                  </a:cxnLst>
                  <a:rect l="0" t="0" r="r" b="b"/>
                  <a:pathLst>
                    <a:path w="161" h="67">
                      <a:moveTo>
                        <a:pt x="161" y="38"/>
                      </a:moveTo>
                      <a:cubicBezTo>
                        <a:pt x="110" y="39"/>
                        <a:pt x="58" y="48"/>
                        <a:pt x="10" y="67"/>
                      </a:cubicBezTo>
                      <a:cubicBezTo>
                        <a:pt x="0" y="45"/>
                        <a:pt x="0" y="45"/>
                        <a:pt x="0" y="45"/>
                      </a:cubicBezTo>
                      <a:cubicBezTo>
                        <a:pt x="50" y="21"/>
                        <a:pt x="103" y="6"/>
                        <a:pt x="159" y="0"/>
                      </a:cubicBezTo>
                      <a:lnTo>
                        <a:pt x="161"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3" name="Freeform 16"/>
                <p:cNvSpPr>
                  <a:spLocks/>
                </p:cNvSpPr>
                <p:nvPr/>
              </p:nvSpPr>
              <p:spPr bwMode="auto">
                <a:xfrm>
                  <a:off x="3059111" y="3187584"/>
                  <a:ext cx="903287" cy="773113"/>
                </a:xfrm>
                <a:custGeom>
                  <a:avLst/>
                  <a:gdLst>
                    <a:gd name="T0" fmla="*/ 240 w 240"/>
                    <a:gd name="T1" fmla="*/ 206 h 206"/>
                    <a:gd name="T2" fmla="*/ 195 w 240"/>
                    <a:gd name="T3" fmla="*/ 20 h 206"/>
                    <a:gd name="T4" fmla="*/ 149 w 240"/>
                    <a:gd name="T5" fmla="*/ 64 h 206"/>
                    <a:gd name="T6" fmla="*/ 18 w 240"/>
                    <a:gd name="T7" fmla="*/ 0 h 206"/>
                    <a:gd name="T8" fmla="*/ 0 w 240"/>
                    <a:gd name="T9" fmla="*/ 51 h 206"/>
                    <a:gd name="T10" fmla="*/ 101 w 240"/>
                    <a:gd name="T11" fmla="*/ 110 h 206"/>
                    <a:gd name="T12" fmla="*/ 56 w 240"/>
                    <a:gd name="T13" fmla="*/ 152 h 206"/>
                    <a:gd name="T14" fmla="*/ 240 w 240"/>
                    <a:gd name="T15" fmla="*/ 206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06">
                      <a:moveTo>
                        <a:pt x="240" y="206"/>
                      </a:moveTo>
                      <a:cubicBezTo>
                        <a:pt x="195" y="20"/>
                        <a:pt x="195" y="20"/>
                        <a:pt x="195" y="20"/>
                      </a:cubicBezTo>
                      <a:cubicBezTo>
                        <a:pt x="149" y="64"/>
                        <a:pt x="149" y="64"/>
                        <a:pt x="149" y="64"/>
                      </a:cubicBezTo>
                      <a:cubicBezTo>
                        <a:pt x="108" y="36"/>
                        <a:pt x="64" y="14"/>
                        <a:pt x="18" y="0"/>
                      </a:cubicBezTo>
                      <a:cubicBezTo>
                        <a:pt x="0" y="51"/>
                        <a:pt x="0" y="51"/>
                        <a:pt x="0" y="51"/>
                      </a:cubicBezTo>
                      <a:cubicBezTo>
                        <a:pt x="36" y="66"/>
                        <a:pt x="70" y="86"/>
                        <a:pt x="101" y="110"/>
                      </a:cubicBezTo>
                      <a:cubicBezTo>
                        <a:pt x="56" y="152"/>
                        <a:pt x="56" y="152"/>
                        <a:pt x="56" y="152"/>
                      </a:cubicBezTo>
                      <a:lnTo>
                        <a:pt x="240"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4" name="Freeform 17"/>
                <p:cNvSpPr>
                  <a:spLocks/>
                </p:cNvSpPr>
                <p:nvPr/>
              </p:nvSpPr>
              <p:spPr bwMode="auto">
                <a:xfrm>
                  <a:off x="1028699" y="3311409"/>
                  <a:ext cx="733425" cy="649288"/>
                </a:xfrm>
                <a:custGeom>
                  <a:avLst/>
                  <a:gdLst>
                    <a:gd name="T0" fmla="*/ 195 w 195"/>
                    <a:gd name="T1" fmla="*/ 20 h 173"/>
                    <a:gd name="T2" fmla="*/ 186 w 195"/>
                    <a:gd name="T3" fmla="*/ 0 h 173"/>
                    <a:gd name="T4" fmla="*/ 59 w 195"/>
                    <a:gd name="T5" fmla="*/ 96 h 173"/>
                    <a:gd name="T6" fmla="*/ 19 w 195"/>
                    <a:gd name="T7" fmla="*/ 63 h 173"/>
                    <a:gd name="T8" fmla="*/ 0 w 195"/>
                    <a:gd name="T9" fmla="*/ 173 h 173"/>
                    <a:gd name="T10" fmla="*/ 105 w 195"/>
                    <a:gd name="T11" fmla="*/ 134 h 173"/>
                    <a:gd name="T12" fmla="*/ 66 w 195"/>
                    <a:gd name="T13" fmla="*/ 101 h 173"/>
                    <a:gd name="T14" fmla="*/ 195 w 195"/>
                    <a:gd name="T15" fmla="*/ 2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173">
                      <a:moveTo>
                        <a:pt x="195" y="20"/>
                      </a:moveTo>
                      <a:cubicBezTo>
                        <a:pt x="186" y="0"/>
                        <a:pt x="186" y="0"/>
                        <a:pt x="186" y="0"/>
                      </a:cubicBezTo>
                      <a:cubicBezTo>
                        <a:pt x="138" y="24"/>
                        <a:pt x="95" y="57"/>
                        <a:pt x="59" y="96"/>
                      </a:cubicBezTo>
                      <a:cubicBezTo>
                        <a:pt x="19" y="63"/>
                        <a:pt x="19" y="63"/>
                        <a:pt x="19" y="63"/>
                      </a:cubicBezTo>
                      <a:cubicBezTo>
                        <a:pt x="0" y="173"/>
                        <a:pt x="0" y="173"/>
                        <a:pt x="0" y="173"/>
                      </a:cubicBezTo>
                      <a:cubicBezTo>
                        <a:pt x="105" y="134"/>
                        <a:pt x="105" y="134"/>
                        <a:pt x="105" y="134"/>
                      </a:cubicBezTo>
                      <a:cubicBezTo>
                        <a:pt x="66" y="101"/>
                        <a:pt x="66" y="101"/>
                        <a:pt x="66" y="101"/>
                      </a:cubicBezTo>
                      <a:cubicBezTo>
                        <a:pt x="104" y="67"/>
                        <a:pt x="148" y="39"/>
                        <a:pt x="195"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87" name="TextBox 86"/>
            <p:cNvSpPr txBox="1"/>
            <p:nvPr/>
          </p:nvSpPr>
          <p:spPr>
            <a:xfrm>
              <a:off x="340191" y="1355725"/>
              <a:ext cx="2052000" cy="1427321"/>
            </a:xfrm>
            <a:prstGeom prst="rect">
              <a:avLst/>
            </a:prstGeom>
            <a:noFill/>
          </p:spPr>
          <p:txBody>
            <a:bodyPr wrap="square" tIns="252000" rtlCol="0" anchor="ctr">
              <a:noAutofit/>
            </a:bodyPr>
            <a:lstStyle/>
            <a:p>
              <a:r>
                <a:rPr lang="en-GB" sz="1200" b="1" dirty="0"/>
                <a:t>Unmet needs</a:t>
              </a:r>
              <a:br>
                <a:rPr lang="en-GB" sz="1200" b="1" dirty="0"/>
              </a:br>
              <a:r>
                <a:rPr lang="en-GB" sz="1200" b="1" dirty="0"/>
                <a:t>associated with bosentan</a:t>
              </a:r>
            </a:p>
            <a:p>
              <a:endParaRPr lang="en-GB" sz="1200" b="1" dirty="0"/>
            </a:p>
          </p:txBody>
        </p:sp>
      </p:grpSp>
      <p:sp>
        <p:nvSpPr>
          <p:cNvPr id="43" name="Freeform 89">
            <a:extLst>
              <a:ext uri="{FF2B5EF4-FFF2-40B4-BE49-F238E27FC236}">
                <a16:creationId xmlns:a16="http://schemas.microsoft.com/office/drawing/2014/main" id="{4026B8F6-E104-4442-8315-818F0851773C}"/>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Unmet Needs </a:t>
            </a:r>
          </a:p>
        </p:txBody>
      </p:sp>
    </p:spTree>
    <p:extLst>
      <p:ext uri="{BB962C8B-B14F-4D97-AF65-F5344CB8AC3E}">
        <p14:creationId xmlns:p14="http://schemas.microsoft.com/office/powerpoint/2010/main" val="886265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Freeform 80">
            <a:extLst>
              <a:ext uri="{FF2B5EF4-FFF2-40B4-BE49-F238E27FC236}">
                <a16:creationId xmlns:a16="http://schemas.microsoft.com/office/drawing/2014/main" id="{DF48A9B3-96DF-496E-A156-036B1DA5F919}"/>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t>Bosentan did not demonstrate significant benefits on long-term Morbidity/Mortality outcomes vs placebo either as mono- or combination therapy</a:t>
            </a:r>
            <a:r>
              <a:rPr lang="en-GB" sz="1400" baseline="30000" dirty="0"/>
              <a:t>1,2</a:t>
            </a:r>
            <a:endParaRPr lang="en-GB" sz="1400" b="1" baseline="30000" dirty="0">
              <a:solidFill>
                <a:schemeClr val="bg1"/>
              </a:solidFill>
            </a:endParaRPr>
          </a:p>
        </p:txBody>
      </p:sp>
      <p:sp>
        <p:nvSpPr>
          <p:cNvPr id="7" name="Text Placeholder 6"/>
          <p:cNvSpPr>
            <a:spLocks noGrp="1"/>
          </p:cNvSpPr>
          <p:nvPr>
            <p:ph type="body" sz="quarter" idx="16"/>
          </p:nvPr>
        </p:nvSpPr>
        <p:spPr/>
        <p:txBody>
          <a:bodyPr/>
          <a:lstStyle/>
          <a:p>
            <a:r>
              <a:rPr lang="en-GB" b="1" dirty="0">
                <a:solidFill>
                  <a:srgbClr val="002060"/>
                </a:solidFill>
              </a:rPr>
              <a:t>References</a:t>
            </a:r>
            <a:r>
              <a:rPr lang="en-GB" dirty="0">
                <a:solidFill>
                  <a:srgbClr val="002060"/>
                </a:solidFill>
              </a:rPr>
              <a:t>: </a:t>
            </a:r>
            <a:r>
              <a:rPr lang="en-GB" b="1" dirty="0">
                <a:solidFill>
                  <a:srgbClr val="002060"/>
                </a:solidFill>
              </a:rPr>
              <a:t>1</a:t>
            </a:r>
            <a:r>
              <a:rPr lang="en-GB" dirty="0">
                <a:solidFill>
                  <a:srgbClr val="002060"/>
                </a:solidFill>
              </a:rPr>
              <a:t>. </a:t>
            </a:r>
            <a:r>
              <a:rPr lang="fr-FR" dirty="0">
                <a:solidFill>
                  <a:srgbClr val="002060"/>
                </a:solidFill>
              </a:rPr>
              <a:t>McLaughlin et al. Eur Respir J. 2015;46(2):405-13. </a:t>
            </a:r>
            <a:r>
              <a:rPr lang="fr-FR" b="1" dirty="0">
                <a:solidFill>
                  <a:srgbClr val="002060"/>
                </a:solidFill>
              </a:rPr>
              <a:t>2</a:t>
            </a:r>
            <a:r>
              <a:rPr lang="fr-FR" dirty="0">
                <a:solidFill>
                  <a:srgbClr val="002060"/>
                </a:solidFill>
              </a:rPr>
              <a:t>. Tracleer</a:t>
            </a:r>
            <a:r>
              <a:rPr lang="fr-FR" baseline="30000" dirty="0">
                <a:solidFill>
                  <a:srgbClr val="002060"/>
                </a:solidFill>
              </a:rPr>
              <a:t>®</a:t>
            </a:r>
            <a:r>
              <a:rPr lang="fr-FR" dirty="0">
                <a:solidFill>
                  <a:srgbClr val="002060"/>
                </a:solidFill>
              </a:rPr>
              <a:t> (bosentan) SmPC. 2018.</a:t>
            </a:r>
          </a:p>
        </p:txBody>
      </p:sp>
      <p:graphicFrame>
        <p:nvGraphicFramePr>
          <p:cNvPr id="47" name="Table 46"/>
          <p:cNvGraphicFramePr>
            <a:graphicFrameLocks noGrp="1"/>
          </p:cNvGraphicFramePr>
          <p:nvPr>
            <p:extLst>
              <p:ext uri="{D42A27DB-BD31-4B8C-83A1-F6EECF244321}">
                <p14:modId xmlns:p14="http://schemas.microsoft.com/office/powerpoint/2010/main" val="2828294940"/>
              </p:ext>
            </p:extLst>
          </p:nvPr>
        </p:nvGraphicFramePr>
        <p:xfrm>
          <a:off x="6308786" y="1584841"/>
          <a:ext cx="5834002" cy="3047820"/>
        </p:xfrm>
        <a:graphic>
          <a:graphicData uri="http://schemas.openxmlformats.org/drawingml/2006/table">
            <a:tbl>
              <a:tblPr firstRow="1" bandRow="1">
                <a:tableStyleId>{7DF18680-E054-41AD-8BC1-D1AEF772440D}</a:tableStyleId>
              </a:tblPr>
              <a:tblGrid>
                <a:gridCol w="2073087">
                  <a:extLst>
                    <a:ext uri="{9D8B030D-6E8A-4147-A177-3AD203B41FA5}">
                      <a16:colId xmlns:a16="http://schemas.microsoft.com/office/drawing/2014/main" val="1950004430"/>
                    </a:ext>
                  </a:extLst>
                </a:gridCol>
                <a:gridCol w="1892466">
                  <a:extLst>
                    <a:ext uri="{9D8B030D-6E8A-4147-A177-3AD203B41FA5}">
                      <a16:colId xmlns:a16="http://schemas.microsoft.com/office/drawing/2014/main" val="2821748271"/>
                    </a:ext>
                  </a:extLst>
                </a:gridCol>
                <a:gridCol w="1868449">
                  <a:extLst>
                    <a:ext uri="{9D8B030D-6E8A-4147-A177-3AD203B41FA5}">
                      <a16:colId xmlns:a16="http://schemas.microsoft.com/office/drawing/2014/main" val="986942419"/>
                    </a:ext>
                  </a:extLst>
                </a:gridCol>
              </a:tblGrid>
              <a:tr h="429037">
                <a:tc>
                  <a:txBody>
                    <a:bodyPr/>
                    <a:lstStyle/>
                    <a:p>
                      <a:pPr algn="ctr"/>
                      <a:r>
                        <a:rPr lang="en-GB" sz="1200" b="0" dirty="0">
                          <a:solidFill>
                            <a:srgbClr val="002060"/>
                          </a:solidFill>
                        </a:rPr>
                        <a:t>MM event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dirty="0">
                          <a:solidFill>
                            <a:schemeClr val="bg1"/>
                          </a:solidFill>
                        </a:rPr>
                        <a:t>BOSENTAN </a:t>
                      </a:r>
                    </a:p>
                    <a:p>
                      <a:pPr algn="ctr"/>
                      <a:r>
                        <a:rPr lang="en-GB" sz="1050" b="0" baseline="0" dirty="0">
                          <a:solidFill>
                            <a:schemeClr val="bg1"/>
                          </a:solidFill>
                        </a:rPr>
                        <a:t>(n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b="0" dirty="0">
                          <a:solidFill>
                            <a:schemeClr val="bg1"/>
                          </a:solidFill>
                        </a:rPr>
                        <a:t>PLACEBO</a:t>
                      </a:r>
                    </a:p>
                    <a:p>
                      <a:pPr algn="ctr"/>
                      <a:r>
                        <a:rPr lang="en-GB" sz="1050" b="0" dirty="0">
                          <a:solidFill>
                            <a:schemeClr val="bg1"/>
                          </a:solidFill>
                        </a:rPr>
                        <a:t>(n</a:t>
                      </a:r>
                      <a:r>
                        <a:rPr lang="en-GB" sz="1050" b="0" baseline="0" dirty="0">
                          <a:solidFill>
                            <a:schemeClr val="bg1"/>
                          </a:solidFill>
                        </a:rPr>
                        <a:t> [%])</a:t>
                      </a:r>
                      <a:endParaRPr lang="en-GB" sz="1050" b="0" dirty="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4271510527"/>
                  </a:ext>
                </a:extLst>
              </a:tr>
              <a:tr h="360000">
                <a:tc>
                  <a:txBody>
                    <a:bodyPr/>
                    <a:lstStyle/>
                    <a:p>
                      <a:pPr algn="ctr"/>
                      <a:r>
                        <a:rPr lang="en-GB" sz="1200" b="0" dirty="0">
                          <a:solidFill>
                            <a:srgbClr val="002060"/>
                          </a:solidFill>
                        </a:rPr>
                        <a:t>Composite primary endpoint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chemeClr val="bg1"/>
                          </a:solidFill>
                        </a:rPr>
                        <a:t>68 (42.8)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b="0" dirty="0">
                          <a:solidFill>
                            <a:schemeClr val="bg1"/>
                          </a:solidFill>
                        </a:rPr>
                        <a:t>90 (51.4)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543359203"/>
                  </a:ext>
                </a:extLst>
              </a:tr>
              <a:tr h="360000">
                <a:tc>
                  <a:txBody>
                    <a:bodyPr/>
                    <a:lstStyle/>
                    <a:p>
                      <a:pPr marL="176213" indent="0" algn="ctr"/>
                      <a:r>
                        <a:rPr lang="en-GB" sz="1200" b="0" dirty="0">
                          <a:solidFill>
                            <a:srgbClr val="002060"/>
                          </a:solidFill>
                        </a:rPr>
                        <a:t>Worsening</a:t>
                      </a:r>
                      <a:r>
                        <a:rPr lang="en-GB" sz="1200" b="0" baseline="0" dirty="0">
                          <a:solidFill>
                            <a:srgbClr val="002060"/>
                          </a:solidFill>
                        </a:rPr>
                        <a:t> of PAH</a:t>
                      </a:r>
                      <a:r>
                        <a:rPr lang="en-GB" sz="1200" b="0" baseline="30000" dirty="0">
                          <a:solidFill>
                            <a:srgbClr val="002060"/>
                          </a:solidFill>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chemeClr val="bg1"/>
                          </a:solidFill>
                        </a:rPr>
                        <a:t>32 (20.1)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b="0" dirty="0">
                          <a:solidFill>
                            <a:schemeClr val="bg1"/>
                          </a:solidFill>
                        </a:rPr>
                        <a:t>52 (29.7)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2981654"/>
                  </a:ext>
                </a:extLst>
              </a:tr>
              <a:tr h="594631">
                <a:tc>
                  <a:txBody>
                    <a:bodyPr/>
                    <a:lstStyle/>
                    <a:p>
                      <a:pPr marL="176213" indent="0" algn="ctr"/>
                      <a:r>
                        <a:rPr lang="en-GB" sz="1200" b="0" dirty="0">
                          <a:solidFill>
                            <a:srgbClr val="002060"/>
                          </a:solidFill>
                        </a:rPr>
                        <a:t>Hospitalisation due to PAH or start of i.v.</a:t>
                      </a:r>
                      <a:r>
                        <a:rPr lang="en-GB" sz="1200" b="0" baseline="0" dirty="0">
                          <a:solidFill>
                            <a:srgbClr val="002060"/>
                          </a:solidFill>
                        </a:rPr>
                        <a:t> prostanoid therapy</a:t>
                      </a:r>
                      <a:endParaRPr lang="en-GB" sz="1200" b="0" dirty="0">
                        <a:solidFill>
                          <a:srgbClr val="002060"/>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chemeClr val="bg1"/>
                          </a:solidFill>
                        </a:rPr>
                        <a:t>25 (15.7)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b="0" dirty="0">
                          <a:solidFill>
                            <a:schemeClr val="bg1"/>
                          </a:solidFill>
                        </a:rPr>
                        <a:t>20 (11.4)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528386384"/>
                  </a:ext>
                </a:extLst>
              </a:tr>
              <a:tr h="360000">
                <a:tc>
                  <a:txBody>
                    <a:bodyPr/>
                    <a:lstStyle/>
                    <a:p>
                      <a:pPr marL="176213" indent="0" algn="ctr"/>
                      <a:r>
                        <a:rPr lang="en-GB" sz="1200" b="0" dirty="0">
                          <a:solidFill>
                            <a:srgbClr val="002060"/>
                          </a:solidFill>
                        </a:rPr>
                        <a:t>Death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chemeClr val="bg1"/>
                          </a:solidFill>
                        </a:rPr>
                        <a:t>10 (6.3)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b="0" dirty="0">
                          <a:solidFill>
                            <a:schemeClr val="bg1"/>
                          </a:solidFill>
                        </a:rPr>
                        <a:t>18 (10.3)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831028356"/>
                  </a:ext>
                </a:extLst>
              </a:tr>
              <a:tr h="360000">
                <a:tc>
                  <a:txBody>
                    <a:bodyPr/>
                    <a:lstStyle/>
                    <a:p>
                      <a:pPr marL="176213" indent="0" algn="ctr"/>
                      <a:r>
                        <a:rPr lang="en-GB" sz="1200" b="0" dirty="0">
                          <a:solidFill>
                            <a:srgbClr val="002060"/>
                          </a:solidFill>
                        </a:rPr>
                        <a:t>Atrial septostomy</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chemeClr val="bg1"/>
                          </a:solidFill>
                        </a:rPr>
                        <a:t>1 (0.6)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b="0" dirty="0">
                          <a:solidFill>
                            <a:schemeClr val="bg1"/>
                          </a:solidFill>
                        </a:rPr>
                        <a:t>0 (0.0)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057857072"/>
                  </a:ext>
                </a:extLst>
              </a:tr>
              <a:tr h="360000">
                <a:tc>
                  <a:txBody>
                    <a:bodyPr/>
                    <a:lstStyle/>
                    <a:p>
                      <a:pPr marL="176213" indent="0" algn="ctr"/>
                      <a:r>
                        <a:rPr lang="en-GB" sz="1200" b="0" dirty="0">
                          <a:solidFill>
                            <a:srgbClr val="002060"/>
                          </a:solidFill>
                        </a:rPr>
                        <a:t>Lung transplantation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chemeClr val="bg1"/>
                          </a:solidFill>
                        </a:rPr>
                        <a:t>0. (0.0)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b="0" dirty="0">
                          <a:solidFill>
                            <a:schemeClr val="bg1"/>
                          </a:solidFill>
                        </a:rPr>
                        <a:t>0 (0.0)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139665525"/>
                  </a:ext>
                </a:extLst>
              </a:tr>
            </a:tbl>
          </a:graphicData>
        </a:graphic>
      </p:graphicFrame>
      <p:sp>
        <p:nvSpPr>
          <p:cNvPr id="48" name="TextBox 47"/>
          <p:cNvSpPr txBox="1"/>
          <p:nvPr/>
        </p:nvSpPr>
        <p:spPr>
          <a:xfrm>
            <a:off x="6315605" y="4783876"/>
            <a:ext cx="5760855" cy="412109"/>
          </a:xfrm>
          <a:prstGeom prst="rect">
            <a:avLst/>
          </a:prstGeom>
          <a:noFill/>
        </p:spPr>
        <p:txBody>
          <a:bodyPr wrap="square" rtlCol="0" anchor="ctr">
            <a:noAutofit/>
          </a:bodyPr>
          <a:lstStyle/>
          <a:p>
            <a:r>
              <a:rPr lang="en-GB" sz="800" dirty="0">
                <a:solidFill>
                  <a:srgbClr val="002060"/>
                </a:solidFill>
              </a:rPr>
              <a:t>†Defined as 1) “moderately worse” or “markedly worse” symptoms and requirement for addition of PAH therapy (initiation of a subcutaneous or inhaled prostanoid, or transfer to open-label bosentan), or 2) “no change” or “mildly worse” symptoms, and requirement for addition of PAH therapy and deterioration in 6-min walk distance &gt;20% from the previous visit or &gt;30% from the baseline visit.</a:t>
            </a:r>
            <a:endParaRPr lang="en-GB" sz="800" baseline="30000" dirty="0">
              <a:solidFill>
                <a:srgbClr val="002060"/>
              </a:solidFill>
            </a:endParaRPr>
          </a:p>
        </p:txBody>
      </p:sp>
      <p:sp>
        <p:nvSpPr>
          <p:cNvPr id="49" name="TextBox 48"/>
          <p:cNvSpPr txBox="1"/>
          <p:nvPr/>
        </p:nvSpPr>
        <p:spPr>
          <a:xfrm>
            <a:off x="6942700" y="1183901"/>
            <a:ext cx="4905078" cy="401032"/>
          </a:xfrm>
          <a:prstGeom prst="rect">
            <a:avLst/>
          </a:prstGeom>
          <a:noFill/>
        </p:spPr>
        <p:txBody>
          <a:bodyPr wrap="square" lIns="0" tIns="0" rtlCol="0" anchor="t">
            <a:noAutofit/>
          </a:bodyPr>
          <a:lstStyle/>
          <a:p>
            <a:r>
              <a:rPr lang="en-GB" sz="1400" dirty="0">
                <a:solidFill>
                  <a:srgbClr val="002060"/>
                </a:solidFill>
              </a:rPr>
              <a:t>Composite primary endpoint events (COMPASS-2)</a:t>
            </a:r>
            <a:r>
              <a:rPr lang="en-GB" sz="1400" baseline="30000" dirty="0">
                <a:solidFill>
                  <a:srgbClr val="002060"/>
                </a:solidFill>
              </a:rPr>
              <a:t>1</a:t>
            </a:r>
          </a:p>
          <a:p>
            <a:endParaRPr lang="en-GB" sz="1600" dirty="0">
              <a:solidFill>
                <a:srgbClr val="002060"/>
              </a:solidFill>
            </a:endParaRPr>
          </a:p>
        </p:txBody>
      </p:sp>
      <p:sp>
        <p:nvSpPr>
          <p:cNvPr id="50" name="TextBox 49"/>
          <p:cNvSpPr txBox="1"/>
          <p:nvPr/>
        </p:nvSpPr>
        <p:spPr>
          <a:xfrm>
            <a:off x="1108644" y="1785174"/>
            <a:ext cx="5111388" cy="401032"/>
          </a:xfrm>
          <a:prstGeom prst="rect">
            <a:avLst/>
          </a:prstGeom>
          <a:noFill/>
        </p:spPr>
        <p:txBody>
          <a:bodyPr wrap="square" lIns="0" tIns="0" rtlCol="0" anchor="t">
            <a:noAutofit/>
          </a:bodyPr>
          <a:lstStyle/>
          <a:p>
            <a:r>
              <a:rPr lang="en-GB" sz="1400" dirty="0">
                <a:solidFill>
                  <a:srgbClr val="002060"/>
                </a:solidFill>
              </a:rPr>
              <a:t>Time to first M/M event up to EOS (COMPASS-2)</a:t>
            </a:r>
            <a:r>
              <a:rPr lang="en-GB" sz="1400" baseline="30000" dirty="0">
                <a:solidFill>
                  <a:srgbClr val="002060"/>
                </a:solidFill>
              </a:rPr>
              <a:t>1</a:t>
            </a:r>
          </a:p>
        </p:txBody>
      </p:sp>
      <p:cxnSp>
        <p:nvCxnSpPr>
          <p:cNvPr id="42" name="Straight Connector 41"/>
          <p:cNvCxnSpPr/>
          <p:nvPr/>
        </p:nvCxnSpPr>
        <p:spPr>
          <a:xfrm>
            <a:off x="1410350" y="5466931"/>
            <a:ext cx="281586" cy="0"/>
          </a:xfrm>
          <a:prstGeom prst="line">
            <a:avLst/>
          </a:prstGeom>
          <a:noFill/>
          <a:ln w="28575" cap="flat">
            <a:solidFill>
              <a:srgbClr val="00B0F0"/>
            </a:solidFill>
            <a:prstDash val="solid"/>
            <a:miter lim="800000"/>
            <a:headEnd/>
            <a:tailEnd/>
          </a:ln>
        </p:spPr>
      </p:cxnSp>
      <p:sp>
        <p:nvSpPr>
          <p:cNvPr id="43" name="TextBox 42"/>
          <p:cNvSpPr txBox="1"/>
          <p:nvPr/>
        </p:nvSpPr>
        <p:spPr>
          <a:xfrm>
            <a:off x="1626685" y="5381829"/>
            <a:ext cx="1672346" cy="153888"/>
          </a:xfrm>
          <a:prstGeom prst="rect">
            <a:avLst/>
          </a:prstGeom>
          <a:noFill/>
        </p:spPr>
        <p:txBody>
          <a:bodyPr wrap="square" lIns="108000" tIns="0" rIns="0" bIns="0" rtlCol="0">
            <a:spAutoFit/>
          </a:bodyPr>
          <a:lstStyle/>
          <a:p>
            <a:r>
              <a:rPr lang="en-GB" sz="1000" dirty="0">
                <a:solidFill>
                  <a:srgbClr val="002060"/>
                </a:solidFill>
              </a:rPr>
              <a:t>Bosentan + sildenafil n=159</a:t>
            </a:r>
          </a:p>
        </p:txBody>
      </p:sp>
      <p:cxnSp>
        <p:nvCxnSpPr>
          <p:cNvPr id="44" name="Straight Connector 43"/>
          <p:cNvCxnSpPr/>
          <p:nvPr/>
        </p:nvCxnSpPr>
        <p:spPr>
          <a:xfrm>
            <a:off x="3495478" y="5466931"/>
            <a:ext cx="199534" cy="0"/>
          </a:xfrm>
          <a:prstGeom prst="line">
            <a:avLst/>
          </a:prstGeom>
          <a:noFill/>
          <a:ln w="2857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45" name="TextBox 44"/>
          <p:cNvSpPr txBox="1"/>
          <p:nvPr/>
        </p:nvSpPr>
        <p:spPr>
          <a:xfrm>
            <a:off x="3616039" y="5381829"/>
            <a:ext cx="1689592" cy="153888"/>
          </a:xfrm>
          <a:prstGeom prst="rect">
            <a:avLst/>
          </a:prstGeom>
          <a:noFill/>
        </p:spPr>
        <p:txBody>
          <a:bodyPr wrap="square" lIns="108000" tIns="0" rIns="0" bIns="0" rtlCol="0">
            <a:spAutoFit/>
          </a:bodyPr>
          <a:lstStyle/>
          <a:p>
            <a:r>
              <a:rPr lang="en-GB" sz="1000" dirty="0">
                <a:solidFill>
                  <a:srgbClr val="002060"/>
                </a:solidFill>
              </a:rPr>
              <a:t>Placebo + sildenafil n=175</a:t>
            </a:r>
            <a:endParaRPr lang="en-GB" sz="1000" baseline="30000" dirty="0">
              <a:solidFill>
                <a:srgbClr val="002060"/>
              </a:solidFill>
            </a:endParaRPr>
          </a:p>
        </p:txBody>
      </p:sp>
      <p:sp>
        <p:nvSpPr>
          <p:cNvPr id="88" name="TextBox 87"/>
          <p:cNvSpPr txBox="1"/>
          <p:nvPr/>
        </p:nvSpPr>
        <p:spPr>
          <a:xfrm>
            <a:off x="1948940" y="6286414"/>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solidFill>
                  <a:srgbClr val="002060"/>
                </a:solidFill>
              </a:rPr>
              <a:t>Abbreviations</a:t>
            </a:r>
            <a:r>
              <a:rPr lang="en-GB" b="0" dirty="0">
                <a:solidFill>
                  <a:srgbClr val="002060"/>
                </a:solidFill>
              </a:rPr>
              <a:t>: EOS, end of study; HR, hazard ratio; i.v., intravenous; M/M, morbidity/mortality; s.c., subcutaneous.</a:t>
            </a:r>
          </a:p>
        </p:txBody>
      </p:sp>
      <p:grpSp>
        <p:nvGrpSpPr>
          <p:cNvPr id="8" name="Group 4"/>
          <p:cNvGrpSpPr>
            <a:grpSpLocks noChangeAspect="1"/>
          </p:cNvGrpSpPr>
          <p:nvPr/>
        </p:nvGrpSpPr>
        <p:grpSpPr bwMode="auto">
          <a:xfrm>
            <a:off x="1050925" y="2089618"/>
            <a:ext cx="4833938" cy="2794000"/>
            <a:chOff x="662" y="1253"/>
            <a:chExt cx="3045" cy="1760"/>
          </a:xfrm>
        </p:grpSpPr>
        <p:sp>
          <p:nvSpPr>
            <p:cNvPr id="10" name="Line 5"/>
            <p:cNvSpPr>
              <a:spLocks noChangeShapeType="1"/>
            </p:cNvSpPr>
            <p:nvPr/>
          </p:nvSpPr>
          <p:spPr bwMode="auto">
            <a:xfrm flipH="1">
              <a:off x="666" y="2640"/>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9" name="Line 6"/>
            <p:cNvSpPr>
              <a:spLocks noChangeShapeType="1"/>
            </p:cNvSpPr>
            <p:nvPr/>
          </p:nvSpPr>
          <p:spPr bwMode="auto">
            <a:xfrm flipH="1">
              <a:off x="666" y="2475"/>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Line 7"/>
            <p:cNvSpPr>
              <a:spLocks noChangeShapeType="1"/>
            </p:cNvSpPr>
            <p:nvPr/>
          </p:nvSpPr>
          <p:spPr bwMode="auto">
            <a:xfrm flipH="1">
              <a:off x="666" y="2302"/>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Line 8"/>
            <p:cNvSpPr>
              <a:spLocks noChangeShapeType="1"/>
            </p:cNvSpPr>
            <p:nvPr/>
          </p:nvSpPr>
          <p:spPr bwMode="auto">
            <a:xfrm flipH="1">
              <a:off x="666" y="2129"/>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2" name="Line 9"/>
            <p:cNvSpPr>
              <a:spLocks noChangeShapeType="1"/>
            </p:cNvSpPr>
            <p:nvPr/>
          </p:nvSpPr>
          <p:spPr bwMode="auto">
            <a:xfrm flipH="1">
              <a:off x="662" y="1782"/>
              <a:ext cx="31"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3" name="Line 10"/>
            <p:cNvSpPr>
              <a:spLocks noChangeShapeType="1"/>
            </p:cNvSpPr>
            <p:nvPr/>
          </p:nvSpPr>
          <p:spPr bwMode="auto">
            <a:xfrm flipH="1">
              <a:off x="666" y="1942"/>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4" name="Line 11"/>
            <p:cNvSpPr>
              <a:spLocks noChangeShapeType="1"/>
            </p:cNvSpPr>
            <p:nvPr/>
          </p:nvSpPr>
          <p:spPr bwMode="auto">
            <a:xfrm flipH="1">
              <a:off x="666" y="2817"/>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5" name="Line 12"/>
            <p:cNvSpPr>
              <a:spLocks noChangeShapeType="1"/>
            </p:cNvSpPr>
            <p:nvPr/>
          </p:nvSpPr>
          <p:spPr bwMode="auto">
            <a:xfrm>
              <a:off x="897"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6" name="Line 13"/>
            <p:cNvSpPr>
              <a:spLocks noChangeShapeType="1"/>
            </p:cNvSpPr>
            <p:nvPr/>
          </p:nvSpPr>
          <p:spPr bwMode="auto">
            <a:xfrm>
              <a:off x="1092"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7" name="Line 14"/>
            <p:cNvSpPr>
              <a:spLocks noChangeShapeType="1"/>
            </p:cNvSpPr>
            <p:nvPr/>
          </p:nvSpPr>
          <p:spPr bwMode="auto">
            <a:xfrm>
              <a:off x="1496"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8" name="Line 15"/>
            <p:cNvSpPr>
              <a:spLocks noChangeShapeType="1"/>
            </p:cNvSpPr>
            <p:nvPr/>
          </p:nvSpPr>
          <p:spPr bwMode="auto">
            <a:xfrm>
              <a:off x="1900"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9" name="Line 16"/>
            <p:cNvSpPr>
              <a:spLocks noChangeShapeType="1"/>
            </p:cNvSpPr>
            <p:nvPr/>
          </p:nvSpPr>
          <p:spPr bwMode="auto">
            <a:xfrm>
              <a:off x="2104"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0" name="Line 17"/>
            <p:cNvSpPr>
              <a:spLocks noChangeShapeType="1"/>
            </p:cNvSpPr>
            <p:nvPr/>
          </p:nvSpPr>
          <p:spPr bwMode="auto">
            <a:xfrm>
              <a:off x="2499"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1" name="Line 18"/>
            <p:cNvSpPr>
              <a:spLocks noChangeShapeType="1"/>
            </p:cNvSpPr>
            <p:nvPr/>
          </p:nvSpPr>
          <p:spPr bwMode="auto">
            <a:xfrm>
              <a:off x="2712"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2" name="Line 19"/>
            <p:cNvSpPr>
              <a:spLocks noChangeShapeType="1"/>
            </p:cNvSpPr>
            <p:nvPr/>
          </p:nvSpPr>
          <p:spPr bwMode="auto">
            <a:xfrm flipH="1">
              <a:off x="662" y="1600"/>
              <a:ext cx="31"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3" name="Line 20"/>
            <p:cNvSpPr>
              <a:spLocks noChangeShapeType="1"/>
            </p:cNvSpPr>
            <p:nvPr/>
          </p:nvSpPr>
          <p:spPr bwMode="auto">
            <a:xfrm flipH="1">
              <a:off x="662" y="1431"/>
              <a:ext cx="31"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21"/>
            <p:cNvSpPr>
              <a:spLocks/>
            </p:cNvSpPr>
            <p:nvPr/>
          </p:nvSpPr>
          <p:spPr bwMode="auto">
            <a:xfrm>
              <a:off x="662" y="1253"/>
              <a:ext cx="31" cy="1733"/>
            </a:xfrm>
            <a:custGeom>
              <a:avLst/>
              <a:gdLst>
                <a:gd name="T0" fmla="*/ 0 w 31"/>
                <a:gd name="T1" fmla="*/ 0 h 1733"/>
                <a:gd name="T2" fmla="*/ 31 w 31"/>
                <a:gd name="T3" fmla="*/ 0 h 1733"/>
                <a:gd name="T4" fmla="*/ 31 w 31"/>
                <a:gd name="T5" fmla="*/ 5 h 1733"/>
                <a:gd name="T6" fmla="*/ 31 w 31"/>
                <a:gd name="T7" fmla="*/ 1733 h 1733"/>
                <a:gd name="T8" fmla="*/ 31 w 31"/>
                <a:gd name="T9" fmla="*/ 1733 h 1733"/>
                <a:gd name="T10" fmla="*/ 0 w 31"/>
                <a:gd name="T11" fmla="*/ 1733 h 1733"/>
              </a:gdLst>
              <a:ahLst/>
              <a:cxnLst>
                <a:cxn ang="0">
                  <a:pos x="T0" y="T1"/>
                </a:cxn>
                <a:cxn ang="0">
                  <a:pos x="T2" y="T3"/>
                </a:cxn>
                <a:cxn ang="0">
                  <a:pos x="T4" y="T5"/>
                </a:cxn>
                <a:cxn ang="0">
                  <a:pos x="T6" y="T7"/>
                </a:cxn>
                <a:cxn ang="0">
                  <a:pos x="T8" y="T9"/>
                </a:cxn>
                <a:cxn ang="0">
                  <a:pos x="T10" y="T11"/>
                </a:cxn>
              </a:cxnLst>
              <a:rect l="0" t="0" r="r" b="b"/>
              <a:pathLst>
                <a:path w="31" h="1733">
                  <a:moveTo>
                    <a:pt x="0" y="0"/>
                  </a:moveTo>
                  <a:lnTo>
                    <a:pt x="31" y="0"/>
                  </a:lnTo>
                  <a:lnTo>
                    <a:pt x="31" y="5"/>
                  </a:lnTo>
                  <a:lnTo>
                    <a:pt x="31" y="1733"/>
                  </a:lnTo>
                  <a:lnTo>
                    <a:pt x="31" y="1733"/>
                  </a:lnTo>
                  <a:lnTo>
                    <a:pt x="0" y="1733"/>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5" name="Line 22"/>
            <p:cNvSpPr>
              <a:spLocks noChangeShapeType="1"/>
            </p:cNvSpPr>
            <p:nvPr/>
          </p:nvSpPr>
          <p:spPr bwMode="auto">
            <a:xfrm>
              <a:off x="1296"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6" name="Line 23"/>
            <p:cNvSpPr>
              <a:spLocks noChangeShapeType="1"/>
            </p:cNvSpPr>
            <p:nvPr/>
          </p:nvSpPr>
          <p:spPr bwMode="auto">
            <a:xfrm>
              <a:off x="1696"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7" name="Line 24"/>
            <p:cNvSpPr>
              <a:spLocks noChangeShapeType="1"/>
            </p:cNvSpPr>
            <p:nvPr/>
          </p:nvSpPr>
          <p:spPr bwMode="auto">
            <a:xfrm>
              <a:off x="2300"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8" name="Line 25"/>
            <p:cNvSpPr>
              <a:spLocks noChangeShapeType="1"/>
            </p:cNvSpPr>
            <p:nvPr/>
          </p:nvSpPr>
          <p:spPr bwMode="auto">
            <a:xfrm>
              <a:off x="2912"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9" name="Line 26"/>
            <p:cNvSpPr>
              <a:spLocks noChangeShapeType="1"/>
            </p:cNvSpPr>
            <p:nvPr/>
          </p:nvSpPr>
          <p:spPr bwMode="auto">
            <a:xfrm>
              <a:off x="3116"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0" name="Line 27"/>
            <p:cNvSpPr>
              <a:spLocks noChangeShapeType="1"/>
            </p:cNvSpPr>
            <p:nvPr/>
          </p:nvSpPr>
          <p:spPr bwMode="auto">
            <a:xfrm>
              <a:off x="3312"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1" name="Line 28"/>
            <p:cNvSpPr>
              <a:spLocks noChangeShapeType="1"/>
            </p:cNvSpPr>
            <p:nvPr/>
          </p:nvSpPr>
          <p:spPr bwMode="auto">
            <a:xfrm>
              <a:off x="3511"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29"/>
            <p:cNvSpPr>
              <a:spLocks/>
            </p:cNvSpPr>
            <p:nvPr/>
          </p:nvSpPr>
          <p:spPr bwMode="auto">
            <a:xfrm>
              <a:off x="693" y="2986"/>
              <a:ext cx="3014" cy="27"/>
            </a:xfrm>
            <a:custGeom>
              <a:avLst/>
              <a:gdLst>
                <a:gd name="T0" fmla="*/ 3014 w 3014"/>
                <a:gd name="T1" fmla="*/ 27 h 27"/>
                <a:gd name="T2" fmla="*/ 3014 w 3014"/>
                <a:gd name="T3" fmla="*/ 0 h 27"/>
                <a:gd name="T4" fmla="*/ 3014 w 3014"/>
                <a:gd name="T5" fmla="*/ 0 h 27"/>
                <a:gd name="T6" fmla="*/ 0 w 3014"/>
                <a:gd name="T7" fmla="*/ 0 h 27"/>
                <a:gd name="T8" fmla="*/ 0 w 3014"/>
                <a:gd name="T9" fmla="*/ 0 h 27"/>
                <a:gd name="T10" fmla="*/ 0 w 3014"/>
                <a:gd name="T11" fmla="*/ 27 h 27"/>
              </a:gdLst>
              <a:ahLst/>
              <a:cxnLst>
                <a:cxn ang="0">
                  <a:pos x="T0" y="T1"/>
                </a:cxn>
                <a:cxn ang="0">
                  <a:pos x="T2" y="T3"/>
                </a:cxn>
                <a:cxn ang="0">
                  <a:pos x="T4" y="T5"/>
                </a:cxn>
                <a:cxn ang="0">
                  <a:pos x="T6" y="T7"/>
                </a:cxn>
                <a:cxn ang="0">
                  <a:pos x="T8" y="T9"/>
                </a:cxn>
                <a:cxn ang="0">
                  <a:pos x="T10" y="T11"/>
                </a:cxn>
              </a:cxnLst>
              <a:rect l="0" t="0" r="r" b="b"/>
              <a:pathLst>
                <a:path w="3014" h="27">
                  <a:moveTo>
                    <a:pt x="3014" y="27"/>
                  </a:moveTo>
                  <a:lnTo>
                    <a:pt x="3014" y="0"/>
                  </a:lnTo>
                  <a:lnTo>
                    <a:pt x="3014" y="0"/>
                  </a:lnTo>
                  <a:lnTo>
                    <a:pt x="0" y="0"/>
                  </a:lnTo>
                  <a:lnTo>
                    <a:pt x="0" y="0"/>
                  </a:lnTo>
                  <a:lnTo>
                    <a:pt x="0" y="27"/>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25" name="TextBox 124"/>
          <p:cNvSpPr txBox="1"/>
          <p:nvPr/>
        </p:nvSpPr>
        <p:spPr>
          <a:xfrm rot="16200000">
            <a:off x="-767490" y="3341920"/>
            <a:ext cx="2697930" cy="271103"/>
          </a:xfrm>
          <a:prstGeom prst="rect">
            <a:avLst/>
          </a:prstGeom>
          <a:noFill/>
        </p:spPr>
        <p:txBody>
          <a:bodyPr wrap="square" lIns="0" tIns="0" rIns="0" bIns="0" rtlCol="0">
            <a:noAutofit/>
          </a:bodyPr>
          <a:lstStyle/>
          <a:p>
            <a:pPr algn="ctr"/>
            <a:r>
              <a:rPr lang="en-GB" sz="1100" dirty="0">
                <a:solidFill>
                  <a:srgbClr val="002060"/>
                </a:solidFill>
              </a:rPr>
              <a:t>Patients without an event (%)</a:t>
            </a:r>
          </a:p>
        </p:txBody>
      </p:sp>
      <p:sp>
        <p:nvSpPr>
          <p:cNvPr id="126" name="Rectangle 123"/>
          <p:cNvSpPr>
            <a:spLocks noChangeArrowheads="1"/>
          </p:cNvSpPr>
          <p:nvPr/>
        </p:nvSpPr>
        <p:spPr bwMode="auto">
          <a:xfrm>
            <a:off x="1078098" y="5076648"/>
            <a:ext cx="4798299" cy="34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7200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ts val="200"/>
              </a:spcAft>
              <a:buClrTx/>
              <a:buSzTx/>
              <a:buFontTx/>
              <a:buNone/>
              <a:tabLst/>
            </a:pPr>
            <a:r>
              <a:rPr kumimoji="0" lang="en-US" altLang="en-US" sz="1100" i="0" u="none" strike="noStrike" cap="none" normalizeH="0" baseline="0" dirty="0">
                <a:ln>
                  <a:noFill/>
                </a:ln>
                <a:solidFill>
                  <a:srgbClr val="002060"/>
                </a:solidFill>
                <a:effectLst/>
                <a:latin typeface="+mn-lt"/>
              </a:rPr>
              <a:t>Time (months)</a:t>
            </a:r>
          </a:p>
        </p:txBody>
      </p:sp>
      <p:grpSp>
        <p:nvGrpSpPr>
          <p:cNvPr id="127" name="Group 126"/>
          <p:cNvGrpSpPr/>
          <p:nvPr/>
        </p:nvGrpSpPr>
        <p:grpSpPr>
          <a:xfrm>
            <a:off x="710238" y="1982283"/>
            <a:ext cx="270975" cy="2984109"/>
            <a:chOff x="710238" y="1881803"/>
            <a:chExt cx="270975" cy="2984109"/>
          </a:xfrm>
        </p:grpSpPr>
        <p:sp>
          <p:nvSpPr>
            <p:cNvPr id="147" name="Rectangle 93"/>
            <p:cNvSpPr>
              <a:spLocks noChangeArrowheads="1"/>
            </p:cNvSpPr>
            <p:nvPr/>
          </p:nvSpPr>
          <p:spPr bwMode="auto">
            <a:xfrm>
              <a:off x="710238" y="188180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100</a:t>
              </a:r>
              <a:endParaRPr kumimoji="0" lang="en-US" altLang="en-US" sz="1800" b="0" i="0" u="none" strike="noStrike" cap="none" normalizeH="0" baseline="0" dirty="0">
                <a:ln>
                  <a:noFill/>
                </a:ln>
                <a:solidFill>
                  <a:srgbClr val="002060"/>
                </a:solidFill>
                <a:effectLst/>
                <a:cs typeface="Arial" pitchFamily="34" charset="0"/>
              </a:endParaRPr>
            </a:p>
          </p:txBody>
        </p:sp>
        <p:sp>
          <p:nvSpPr>
            <p:cNvPr id="148" name="Rectangle 93"/>
            <p:cNvSpPr>
              <a:spLocks noChangeArrowheads="1"/>
            </p:cNvSpPr>
            <p:nvPr/>
          </p:nvSpPr>
          <p:spPr bwMode="auto">
            <a:xfrm>
              <a:off x="710238" y="464470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lang="en-US" altLang="en-US" sz="1000" dirty="0">
                  <a:solidFill>
                    <a:srgbClr val="002060"/>
                  </a:solidFill>
                  <a:latin typeface="Verdana" pitchFamily="34" charset="0"/>
                </a:rPr>
                <a:t>0</a:t>
              </a:r>
              <a:endParaRPr kumimoji="0" lang="en-US" altLang="en-US" sz="1800" b="0" i="0" u="none" strike="noStrike" cap="none" normalizeH="0" baseline="0" dirty="0">
                <a:ln>
                  <a:noFill/>
                </a:ln>
                <a:solidFill>
                  <a:srgbClr val="002060"/>
                </a:solidFill>
                <a:effectLst/>
              </a:endParaRPr>
            </a:p>
          </p:txBody>
        </p:sp>
        <p:sp>
          <p:nvSpPr>
            <p:cNvPr id="149" name="Rectangle 93"/>
            <p:cNvSpPr>
              <a:spLocks noChangeArrowheads="1"/>
            </p:cNvSpPr>
            <p:nvPr/>
          </p:nvSpPr>
          <p:spPr bwMode="auto">
            <a:xfrm>
              <a:off x="710238" y="2427334"/>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80</a:t>
              </a:r>
              <a:endParaRPr kumimoji="0" lang="en-US" altLang="en-US" sz="1800" b="0" i="0" u="none" strike="noStrike" cap="none" normalizeH="0" baseline="0" dirty="0">
                <a:ln>
                  <a:noFill/>
                </a:ln>
                <a:solidFill>
                  <a:srgbClr val="002060"/>
                </a:solidFill>
                <a:effectLst/>
                <a:cs typeface="Arial" pitchFamily="34" charset="0"/>
              </a:endParaRPr>
            </a:p>
          </p:txBody>
        </p:sp>
        <p:sp>
          <p:nvSpPr>
            <p:cNvPr id="150" name="Rectangle 93"/>
            <p:cNvSpPr>
              <a:spLocks noChangeArrowheads="1"/>
            </p:cNvSpPr>
            <p:nvPr/>
          </p:nvSpPr>
          <p:spPr bwMode="auto">
            <a:xfrm>
              <a:off x="710238" y="296220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60</a:t>
              </a:r>
              <a:endParaRPr kumimoji="0" lang="en-US" altLang="en-US" sz="1800" b="0" i="0" u="none" strike="noStrike" cap="none" normalizeH="0" baseline="0" dirty="0">
                <a:ln>
                  <a:noFill/>
                </a:ln>
                <a:solidFill>
                  <a:srgbClr val="002060"/>
                </a:solidFill>
                <a:effectLst/>
                <a:cs typeface="Arial" pitchFamily="34" charset="0"/>
              </a:endParaRPr>
            </a:p>
          </p:txBody>
        </p:sp>
        <p:sp>
          <p:nvSpPr>
            <p:cNvPr id="151" name="Rectangle 93"/>
            <p:cNvSpPr>
              <a:spLocks noChangeArrowheads="1"/>
            </p:cNvSpPr>
            <p:nvPr/>
          </p:nvSpPr>
          <p:spPr bwMode="auto">
            <a:xfrm>
              <a:off x="710238" y="354544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40</a:t>
              </a:r>
              <a:endParaRPr kumimoji="0" lang="en-US" altLang="en-US" sz="1800" b="0" i="0" u="none" strike="noStrike" cap="none" normalizeH="0" baseline="0" dirty="0">
                <a:ln>
                  <a:noFill/>
                </a:ln>
                <a:solidFill>
                  <a:srgbClr val="002060"/>
                </a:solidFill>
                <a:effectLst/>
                <a:cs typeface="Arial" pitchFamily="34" charset="0"/>
              </a:endParaRPr>
            </a:p>
          </p:txBody>
        </p:sp>
        <p:sp>
          <p:nvSpPr>
            <p:cNvPr id="152" name="Rectangle 93"/>
            <p:cNvSpPr>
              <a:spLocks noChangeArrowheads="1"/>
            </p:cNvSpPr>
            <p:nvPr/>
          </p:nvSpPr>
          <p:spPr bwMode="auto">
            <a:xfrm>
              <a:off x="710238" y="408031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20</a:t>
              </a:r>
              <a:endParaRPr kumimoji="0" lang="en-US" altLang="en-US" sz="1800" b="0" i="0" u="none" strike="noStrike" cap="none" normalizeH="0" baseline="0" dirty="0">
                <a:ln>
                  <a:noFill/>
                </a:ln>
                <a:solidFill>
                  <a:srgbClr val="002060"/>
                </a:solidFill>
                <a:effectLst/>
                <a:cs typeface="Arial" pitchFamily="34" charset="0"/>
              </a:endParaRPr>
            </a:p>
          </p:txBody>
        </p:sp>
      </p:grpSp>
      <p:grpSp>
        <p:nvGrpSpPr>
          <p:cNvPr id="128" name="Group 127"/>
          <p:cNvGrpSpPr/>
          <p:nvPr/>
        </p:nvGrpSpPr>
        <p:grpSpPr>
          <a:xfrm>
            <a:off x="963851" y="4949433"/>
            <a:ext cx="5058535" cy="221205"/>
            <a:chOff x="963851" y="4848953"/>
            <a:chExt cx="5058535" cy="221205"/>
          </a:xfrm>
        </p:grpSpPr>
        <p:sp>
          <p:nvSpPr>
            <p:cNvPr id="131" name="Rectangle 93"/>
            <p:cNvSpPr>
              <a:spLocks noChangeArrowheads="1"/>
            </p:cNvSpPr>
            <p:nvPr/>
          </p:nvSpPr>
          <p:spPr bwMode="auto">
            <a:xfrm>
              <a:off x="575141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60</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32" name="Rectangle 93"/>
            <p:cNvSpPr>
              <a:spLocks noChangeArrowheads="1"/>
            </p:cNvSpPr>
            <p:nvPr/>
          </p:nvSpPr>
          <p:spPr bwMode="auto">
            <a:xfrm>
              <a:off x="96385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0</a:t>
              </a:r>
              <a:endParaRPr kumimoji="0" lang="en-US" altLang="en-US" sz="1800" b="0" i="0" u="none" strike="noStrike" cap="none" normalizeH="0" baseline="0" dirty="0">
                <a:ln>
                  <a:noFill/>
                </a:ln>
                <a:solidFill>
                  <a:srgbClr val="002060"/>
                </a:solidFill>
                <a:effectLst/>
                <a:cs typeface="Arial" pitchFamily="34" charset="0"/>
              </a:endParaRPr>
            </a:p>
          </p:txBody>
        </p:sp>
        <p:sp>
          <p:nvSpPr>
            <p:cNvPr id="133" name="Rectangle 93"/>
            <p:cNvSpPr>
              <a:spLocks noChangeArrowheads="1"/>
            </p:cNvSpPr>
            <p:nvPr/>
          </p:nvSpPr>
          <p:spPr bwMode="auto">
            <a:xfrm>
              <a:off x="1290313"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4</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34" name="Rectangle 93"/>
            <p:cNvSpPr>
              <a:spLocks noChangeArrowheads="1"/>
            </p:cNvSpPr>
            <p:nvPr/>
          </p:nvSpPr>
          <p:spPr bwMode="auto">
            <a:xfrm>
              <a:off x="1611063"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8</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35" name="Rectangle 93"/>
            <p:cNvSpPr>
              <a:spLocks noChangeArrowheads="1"/>
            </p:cNvSpPr>
            <p:nvPr/>
          </p:nvSpPr>
          <p:spPr bwMode="auto">
            <a:xfrm>
              <a:off x="2237329"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16</a:t>
              </a:r>
              <a:endParaRPr kumimoji="0" lang="en-US" altLang="en-US" sz="1800" b="0" i="0" u="none" strike="noStrike" cap="none" normalizeH="0" baseline="0" dirty="0">
                <a:ln>
                  <a:noFill/>
                </a:ln>
                <a:solidFill>
                  <a:srgbClr val="002060"/>
                </a:solidFill>
                <a:effectLst/>
                <a:cs typeface="Arial" pitchFamily="34" charset="0"/>
              </a:endParaRPr>
            </a:p>
          </p:txBody>
        </p:sp>
        <p:sp>
          <p:nvSpPr>
            <p:cNvPr id="136" name="Rectangle 93"/>
            <p:cNvSpPr>
              <a:spLocks noChangeArrowheads="1"/>
            </p:cNvSpPr>
            <p:nvPr/>
          </p:nvSpPr>
          <p:spPr bwMode="auto">
            <a:xfrm>
              <a:off x="2565644"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20</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37" name="Rectangle 93"/>
            <p:cNvSpPr>
              <a:spLocks noChangeArrowheads="1"/>
            </p:cNvSpPr>
            <p:nvPr/>
          </p:nvSpPr>
          <p:spPr bwMode="auto">
            <a:xfrm>
              <a:off x="2892109"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24</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38" name="Rectangle 93"/>
            <p:cNvSpPr>
              <a:spLocks noChangeArrowheads="1"/>
            </p:cNvSpPr>
            <p:nvPr/>
          </p:nvSpPr>
          <p:spPr bwMode="auto">
            <a:xfrm>
              <a:off x="321937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28</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39" name="Rectangle 93"/>
            <p:cNvSpPr>
              <a:spLocks noChangeArrowheads="1"/>
            </p:cNvSpPr>
            <p:nvPr/>
          </p:nvSpPr>
          <p:spPr bwMode="auto">
            <a:xfrm>
              <a:off x="3517555"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32</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40" name="Rectangle 93"/>
            <p:cNvSpPr>
              <a:spLocks noChangeArrowheads="1"/>
            </p:cNvSpPr>
            <p:nvPr/>
          </p:nvSpPr>
          <p:spPr bwMode="auto">
            <a:xfrm>
              <a:off x="383459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36</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41" name="Rectangle 93"/>
            <p:cNvSpPr>
              <a:spLocks noChangeArrowheads="1"/>
            </p:cNvSpPr>
            <p:nvPr/>
          </p:nvSpPr>
          <p:spPr bwMode="auto">
            <a:xfrm>
              <a:off x="417990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40</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42" name="Rectangle 93"/>
            <p:cNvSpPr>
              <a:spLocks noChangeArrowheads="1"/>
            </p:cNvSpPr>
            <p:nvPr/>
          </p:nvSpPr>
          <p:spPr bwMode="auto">
            <a:xfrm>
              <a:off x="481931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48</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43" name="Rectangle 93"/>
            <p:cNvSpPr>
              <a:spLocks noChangeArrowheads="1"/>
            </p:cNvSpPr>
            <p:nvPr/>
          </p:nvSpPr>
          <p:spPr bwMode="auto">
            <a:xfrm>
              <a:off x="513063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52</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44" name="Rectangle 93"/>
            <p:cNvSpPr>
              <a:spLocks noChangeArrowheads="1"/>
            </p:cNvSpPr>
            <p:nvPr/>
          </p:nvSpPr>
          <p:spPr bwMode="auto">
            <a:xfrm>
              <a:off x="543638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56</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45" name="Rectangle 93"/>
            <p:cNvSpPr>
              <a:spLocks noChangeArrowheads="1"/>
            </p:cNvSpPr>
            <p:nvPr/>
          </p:nvSpPr>
          <p:spPr bwMode="auto">
            <a:xfrm>
              <a:off x="1922152"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12</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sp>
          <p:nvSpPr>
            <p:cNvPr id="146" name="Rectangle 93"/>
            <p:cNvSpPr>
              <a:spLocks noChangeArrowheads="1"/>
            </p:cNvSpPr>
            <p:nvPr/>
          </p:nvSpPr>
          <p:spPr bwMode="auto">
            <a:xfrm>
              <a:off x="4490988"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Verdana" pitchFamily="34" charset="0"/>
                  <a:cs typeface="Arial" pitchFamily="34" charset="0"/>
                </a:rPr>
                <a:t>44</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rgbClr val="002060"/>
                </a:solidFill>
                <a:effectLst/>
                <a:cs typeface="Arial" pitchFamily="34" charset="0"/>
              </a:endParaRPr>
            </a:p>
          </p:txBody>
        </p:sp>
      </p:grpSp>
      <p:sp>
        <p:nvSpPr>
          <p:cNvPr id="129" name="Freeform 30"/>
          <p:cNvSpPr>
            <a:spLocks/>
          </p:cNvSpPr>
          <p:nvPr/>
        </p:nvSpPr>
        <p:spPr bwMode="auto">
          <a:xfrm>
            <a:off x="1120775" y="2083268"/>
            <a:ext cx="4735513" cy="1524000"/>
          </a:xfrm>
          <a:custGeom>
            <a:avLst/>
            <a:gdLst>
              <a:gd name="T0" fmla="*/ 49 w 2983"/>
              <a:gd name="T1" fmla="*/ 0 h 960"/>
              <a:gd name="T2" fmla="*/ 62 w 2983"/>
              <a:gd name="T3" fmla="*/ 18 h 960"/>
              <a:gd name="T4" fmla="*/ 178 w 2983"/>
              <a:gd name="T5" fmla="*/ 26 h 960"/>
              <a:gd name="T6" fmla="*/ 186 w 2983"/>
              <a:gd name="T7" fmla="*/ 62 h 960"/>
              <a:gd name="T8" fmla="*/ 195 w 2983"/>
              <a:gd name="T9" fmla="*/ 71 h 960"/>
              <a:gd name="T10" fmla="*/ 209 w 2983"/>
              <a:gd name="T11" fmla="*/ 80 h 960"/>
              <a:gd name="T12" fmla="*/ 284 w 2983"/>
              <a:gd name="T13" fmla="*/ 84 h 960"/>
              <a:gd name="T14" fmla="*/ 346 w 2983"/>
              <a:gd name="T15" fmla="*/ 93 h 960"/>
              <a:gd name="T16" fmla="*/ 355 w 2983"/>
              <a:gd name="T17" fmla="*/ 106 h 960"/>
              <a:gd name="T18" fmla="*/ 368 w 2983"/>
              <a:gd name="T19" fmla="*/ 133 h 960"/>
              <a:gd name="T20" fmla="*/ 373 w 2983"/>
              <a:gd name="T21" fmla="*/ 160 h 960"/>
              <a:gd name="T22" fmla="*/ 408 w 2983"/>
              <a:gd name="T23" fmla="*/ 173 h 960"/>
              <a:gd name="T24" fmla="*/ 431 w 2983"/>
              <a:gd name="T25" fmla="*/ 182 h 960"/>
              <a:gd name="T26" fmla="*/ 435 w 2983"/>
              <a:gd name="T27" fmla="*/ 204 h 960"/>
              <a:gd name="T28" fmla="*/ 466 w 2983"/>
              <a:gd name="T29" fmla="*/ 226 h 960"/>
              <a:gd name="T30" fmla="*/ 497 w 2983"/>
              <a:gd name="T31" fmla="*/ 231 h 960"/>
              <a:gd name="T32" fmla="*/ 519 w 2983"/>
              <a:gd name="T33" fmla="*/ 249 h 960"/>
              <a:gd name="T34" fmla="*/ 537 w 2983"/>
              <a:gd name="T35" fmla="*/ 262 h 960"/>
              <a:gd name="T36" fmla="*/ 555 w 2983"/>
              <a:gd name="T37" fmla="*/ 271 h 960"/>
              <a:gd name="T38" fmla="*/ 573 w 2983"/>
              <a:gd name="T39" fmla="*/ 280 h 960"/>
              <a:gd name="T40" fmla="*/ 590 w 2983"/>
              <a:gd name="T41" fmla="*/ 293 h 960"/>
              <a:gd name="T42" fmla="*/ 630 w 2983"/>
              <a:gd name="T43" fmla="*/ 306 h 960"/>
              <a:gd name="T44" fmla="*/ 648 w 2983"/>
              <a:gd name="T45" fmla="*/ 324 h 960"/>
              <a:gd name="T46" fmla="*/ 657 w 2983"/>
              <a:gd name="T47" fmla="*/ 346 h 960"/>
              <a:gd name="T48" fmla="*/ 684 w 2983"/>
              <a:gd name="T49" fmla="*/ 360 h 960"/>
              <a:gd name="T50" fmla="*/ 710 w 2983"/>
              <a:gd name="T51" fmla="*/ 386 h 960"/>
              <a:gd name="T52" fmla="*/ 719 w 2983"/>
              <a:gd name="T53" fmla="*/ 404 h 960"/>
              <a:gd name="T54" fmla="*/ 737 w 2983"/>
              <a:gd name="T55" fmla="*/ 422 h 960"/>
              <a:gd name="T56" fmla="*/ 750 w 2983"/>
              <a:gd name="T57" fmla="*/ 435 h 960"/>
              <a:gd name="T58" fmla="*/ 812 w 2983"/>
              <a:gd name="T59" fmla="*/ 453 h 960"/>
              <a:gd name="T60" fmla="*/ 839 w 2983"/>
              <a:gd name="T61" fmla="*/ 458 h 960"/>
              <a:gd name="T62" fmla="*/ 870 w 2983"/>
              <a:gd name="T63" fmla="*/ 471 h 960"/>
              <a:gd name="T64" fmla="*/ 950 w 2983"/>
              <a:gd name="T65" fmla="*/ 489 h 960"/>
              <a:gd name="T66" fmla="*/ 1065 w 2983"/>
              <a:gd name="T67" fmla="*/ 498 h 960"/>
              <a:gd name="T68" fmla="*/ 1092 w 2983"/>
              <a:gd name="T69" fmla="*/ 515 h 960"/>
              <a:gd name="T70" fmla="*/ 1119 w 2983"/>
              <a:gd name="T71" fmla="*/ 533 h 960"/>
              <a:gd name="T72" fmla="*/ 1127 w 2983"/>
              <a:gd name="T73" fmla="*/ 555 h 960"/>
              <a:gd name="T74" fmla="*/ 1136 w 2983"/>
              <a:gd name="T75" fmla="*/ 564 h 960"/>
              <a:gd name="T76" fmla="*/ 1181 w 2983"/>
              <a:gd name="T77" fmla="*/ 577 h 960"/>
              <a:gd name="T78" fmla="*/ 1190 w 2983"/>
              <a:gd name="T79" fmla="*/ 586 h 960"/>
              <a:gd name="T80" fmla="*/ 1225 w 2983"/>
              <a:gd name="T81" fmla="*/ 604 h 960"/>
              <a:gd name="T82" fmla="*/ 1447 w 2983"/>
              <a:gd name="T83" fmla="*/ 617 h 960"/>
              <a:gd name="T84" fmla="*/ 1460 w 2983"/>
              <a:gd name="T85" fmla="*/ 640 h 960"/>
              <a:gd name="T86" fmla="*/ 1531 w 2983"/>
              <a:gd name="T87" fmla="*/ 649 h 960"/>
              <a:gd name="T88" fmla="*/ 1567 w 2983"/>
              <a:gd name="T89" fmla="*/ 666 h 960"/>
              <a:gd name="T90" fmla="*/ 1745 w 2983"/>
              <a:gd name="T91" fmla="*/ 684 h 960"/>
              <a:gd name="T92" fmla="*/ 1753 w 2983"/>
              <a:gd name="T93" fmla="*/ 720 h 960"/>
              <a:gd name="T94" fmla="*/ 1771 w 2983"/>
              <a:gd name="T95" fmla="*/ 733 h 960"/>
              <a:gd name="T96" fmla="*/ 1784 w 2983"/>
              <a:gd name="T97" fmla="*/ 751 h 960"/>
              <a:gd name="T98" fmla="*/ 1966 w 2983"/>
              <a:gd name="T99" fmla="*/ 773 h 960"/>
              <a:gd name="T100" fmla="*/ 2033 w 2983"/>
              <a:gd name="T101" fmla="*/ 786 h 960"/>
              <a:gd name="T102" fmla="*/ 2060 w 2983"/>
              <a:gd name="T103" fmla="*/ 800 h 960"/>
              <a:gd name="T104" fmla="*/ 2073 w 2983"/>
              <a:gd name="T105" fmla="*/ 826 h 960"/>
              <a:gd name="T106" fmla="*/ 2153 w 2983"/>
              <a:gd name="T107" fmla="*/ 835 h 960"/>
              <a:gd name="T108" fmla="*/ 2166 w 2983"/>
              <a:gd name="T109" fmla="*/ 844 h 960"/>
              <a:gd name="T110" fmla="*/ 2175 w 2983"/>
              <a:gd name="T111" fmla="*/ 862 h 960"/>
              <a:gd name="T112" fmla="*/ 2282 w 2983"/>
              <a:gd name="T113" fmla="*/ 897 h 960"/>
              <a:gd name="T114" fmla="*/ 2308 w 2983"/>
              <a:gd name="T115" fmla="*/ 920 h 960"/>
              <a:gd name="T116" fmla="*/ 2384 w 2983"/>
              <a:gd name="T117" fmla="*/ 937 h 960"/>
              <a:gd name="T118" fmla="*/ 2561 w 2983"/>
              <a:gd name="T1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83" h="960">
                <a:moveTo>
                  <a:pt x="0" y="0"/>
                </a:moveTo>
                <a:lnTo>
                  <a:pt x="49" y="0"/>
                </a:lnTo>
                <a:lnTo>
                  <a:pt x="49" y="18"/>
                </a:lnTo>
                <a:lnTo>
                  <a:pt x="62" y="18"/>
                </a:lnTo>
                <a:lnTo>
                  <a:pt x="62" y="26"/>
                </a:lnTo>
                <a:lnTo>
                  <a:pt x="178" y="26"/>
                </a:lnTo>
                <a:lnTo>
                  <a:pt x="178" y="62"/>
                </a:lnTo>
                <a:lnTo>
                  <a:pt x="186" y="62"/>
                </a:lnTo>
                <a:lnTo>
                  <a:pt x="186" y="71"/>
                </a:lnTo>
                <a:lnTo>
                  <a:pt x="195" y="71"/>
                </a:lnTo>
                <a:lnTo>
                  <a:pt x="195" y="80"/>
                </a:lnTo>
                <a:lnTo>
                  <a:pt x="209" y="80"/>
                </a:lnTo>
                <a:lnTo>
                  <a:pt x="209" y="84"/>
                </a:lnTo>
                <a:lnTo>
                  <a:pt x="284" y="84"/>
                </a:lnTo>
                <a:lnTo>
                  <a:pt x="284" y="93"/>
                </a:lnTo>
                <a:lnTo>
                  <a:pt x="346" y="93"/>
                </a:lnTo>
                <a:lnTo>
                  <a:pt x="346" y="106"/>
                </a:lnTo>
                <a:lnTo>
                  <a:pt x="355" y="106"/>
                </a:lnTo>
                <a:lnTo>
                  <a:pt x="355" y="133"/>
                </a:lnTo>
                <a:lnTo>
                  <a:pt x="368" y="133"/>
                </a:lnTo>
                <a:lnTo>
                  <a:pt x="368" y="155"/>
                </a:lnTo>
                <a:lnTo>
                  <a:pt x="373" y="160"/>
                </a:lnTo>
                <a:lnTo>
                  <a:pt x="373" y="173"/>
                </a:lnTo>
                <a:lnTo>
                  <a:pt x="408" y="173"/>
                </a:lnTo>
                <a:lnTo>
                  <a:pt x="408" y="182"/>
                </a:lnTo>
                <a:lnTo>
                  <a:pt x="431" y="182"/>
                </a:lnTo>
                <a:lnTo>
                  <a:pt x="431" y="204"/>
                </a:lnTo>
                <a:lnTo>
                  <a:pt x="435" y="204"/>
                </a:lnTo>
                <a:lnTo>
                  <a:pt x="435" y="226"/>
                </a:lnTo>
                <a:lnTo>
                  <a:pt x="466" y="226"/>
                </a:lnTo>
                <a:lnTo>
                  <a:pt x="466" y="231"/>
                </a:lnTo>
                <a:lnTo>
                  <a:pt x="497" y="231"/>
                </a:lnTo>
                <a:lnTo>
                  <a:pt x="497" y="249"/>
                </a:lnTo>
                <a:lnTo>
                  <a:pt x="519" y="249"/>
                </a:lnTo>
                <a:lnTo>
                  <a:pt x="519" y="262"/>
                </a:lnTo>
                <a:lnTo>
                  <a:pt x="537" y="262"/>
                </a:lnTo>
                <a:lnTo>
                  <a:pt x="537" y="271"/>
                </a:lnTo>
                <a:lnTo>
                  <a:pt x="555" y="271"/>
                </a:lnTo>
                <a:lnTo>
                  <a:pt x="555" y="280"/>
                </a:lnTo>
                <a:lnTo>
                  <a:pt x="573" y="280"/>
                </a:lnTo>
                <a:lnTo>
                  <a:pt x="573" y="293"/>
                </a:lnTo>
                <a:lnTo>
                  <a:pt x="590" y="293"/>
                </a:lnTo>
                <a:lnTo>
                  <a:pt x="590" y="306"/>
                </a:lnTo>
                <a:lnTo>
                  <a:pt x="630" y="306"/>
                </a:lnTo>
                <a:lnTo>
                  <a:pt x="630" y="324"/>
                </a:lnTo>
                <a:lnTo>
                  <a:pt x="648" y="324"/>
                </a:lnTo>
                <a:lnTo>
                  <a:pt x="648" y="346"/>
                </a:lnTo>
                <a:lnTo>
                  <a:pt x="657" y="346"/>
                </a:lnTo>
                <a:lnTo>
                  <a:pt x="657" y="360"/>
                </a:lnTo>
                <a:lnTo>
                  <a:pt x="684" y="360"/>
                </a:lnTo>
                <a:lnTo>
                  <a:pt x="684" y="386"/>
                </a:lnTo>
                <a:lnTo>
                  <a:pt x="710" y="386"/>
                </a:lnTo>
                <a:lnTo>
                  <a:pt x="710" y="404"/>
                </a:lnTo>
                <a:lnTo>
                  <a:pt x="719" y="404"/>
                </a:lnTo>
                <a:lnTo>
                  <a:pt x="719" y="422"/>
                </a:lnTo>
                <a:lnTo>
                  <a:pt x="737" y="422"/>
                </a:lnTo>
                <a:lnTo>
                  <a:pt x="737" y="435"/>
                </a:lnTo>
                <a:lnTo>
                  <a:pt x="750" y="435"/>
                </a:lnTo>
                <a:lnTo>
                  <a:pt x="750" y="453"/>
                </a:lnTo>
                <a:lnTo>
                  <a:pt x="812" y="453"/>
                </a:lnTo>
                <a:lnTo>
                  <a:pt x="812" y="458"/>
                </a:lnTo>
                <a:lnTo>
                  <a:pt x="839" y="458"/>
                </a:lnTo>
                <a:lnTo>
                  <a:pt x="839" y="471"/>
                </a:lnTo>
                <a:lnTo>
                  <a:pt x="870" y="471"/>
                </a:lnTo>
                <a:lnTo>
                  <a:pt x="870" y="489"/>
                </a:lnTo>
                <a:lnTo>
                  <a:pt x="950" y="489"/>
                </a:lnTo>
                <a:lnTo>
                  <a:pt x="950" y="498"/>
                </a:lnTo>
                <a:lnTo>
                  <a:pt x="1065" y="498"/>
                </a:lnTo>
                <a:lnTo>
                  <a:pt x="1065" y="515"/>
                </a:lnTo>
                <a:lnTo>
                  <a:pt x="1092" y="515"/>
                </a:lnTo>
                <a:lnTo>
                  <a:pt x="1092" y="533"/>
                </a:lnTo>
                <a:lnTo>
                  <a:pt x="1119" y="533"/>
                </a:lnTo>
                <a:lnTo>
                  <a:pt x="1127" y="542"/>
                </a:lnTo>
                <a:lnTo>
                  <a:pt x="1127" y="555"/>
                </a:lnTo>
                <a:lnTo>
                  <a:pt x="1136" y="555"/>
                </a:lnTo>
                <a:lnTo>
                  <a:pt x="1136" y="564"/>
                </a:lnTo>
                <a:lnTo>
                  <a:pt x="1181" y="564"/>
                </a:lnTo>
                <a:lnTo>
                  <a:pt x="1181" y="577"/>
                </a:lnTo>
                <a:lnTo>
                  <a:pt x="1190" y="577"/>
                </a:lnTo>
                <a:lnTo>
                  <a:pt x="1190" y="586"/>
                </a:lnTo>
                <a:lnTo>
                  <a:pt x="1225" y="586"/>
                </a:lnTo>
                <a:lnTo>
                  <a:pt x="1225" y="604"/>
                </a:lnTo>
                <a:lnTo>
                  <a:pt x="1447" y="604"/>
                </a:lnTo>
                <a:lnTo>
                  <a:pt x="1447" y="617"/>
                </a:lnTo>
                <a:lnTo>
                  <a:pt x="1460" y="617"/>
                </a:lnTo>
                <a:lnTo>
                  <a:pt x="1460" y="640"/>
                </a:lnTo>
                <a:lnTo>
                  <a:pt x="1531" y="640"/>
                </a:lnTo>
                <a:lnTo>
                  <a:pt x="1531" y="649"/>
                </a:lnTo>
                <a:lnTo>
                  <a:pt x="1567" y="649"/>
                </a:lnTo>
                <a:lnTo>
                  <a:pt x="1567" y="666"/>
                </a:lnTo>
                <a:lnTo>
                  <a:pt x="1745" y="666"/>
                </a:lnTo>
                <a:lnTo>
                  <a:pt x="1745" y="684"/>
                </a:lnTo>
                <a:lnTo>
                  <a:pt x="1753" y="684"/>
                </a:lnTo>
                <a:lnTo>
                  <a:pt x="1753" y="720"/>
                </a:lnTo>
                <a:lnTo>
                  <a:pt x="1771" y="720"/>
                </a:lnTo>
                <a:lnTo>
                  <a:pt x="1771" y="733"/>
                </a:lnTo>
                <a:lnTo>
                  <a:pt x="1784" y="733"/>
                </a:lnTo>
                <a:lnTo>
                  <a:pt x="1784" y="751"/>
                </a:lnTo>
                <a:lnTo>
                  <a:pt x="1966" y="751"/>
                </a:lnTo>
                <a:lnTo>
                  <a:pt x="1966" y="773"/>
                </a:lnTo>
                <a:lnTo>
                  <a:pt x="2033" y="773"/>
                </a:lnTo>
                <a:lnTo>
                  <a:pt x="2033" y="786"/>
                </a:lnTo>
                <a:lnTo>
                  <a:pt x="2060" y="786"/>
                </a:lnTo>
                <a:lnTo>
                  <a:pt x="2060" y="800"/>
                </a:lnTo>
                <a:lnTo>
                  <a:pt x="2073" y="800"/>
                </a:lnTo>
                <a:lnTo>
                  <a:pt x="2073" y="826"/>
                </a:lnTo>
                <a:lnTo>
                  <a:pt x="2153" y="826"/>
                </a:lnTo>
                <a:lnTo>
                  <a:pt x="2153" y="835"/>
                </a:lnTo>
                <a:lnTo>
                  <a:pt x="2166" y="835"/>
                </a:lnTo>
                <a:lnTo>
                  <a:pt x="2166" y="844"/>
                </a:lnTo>
                <a:lnTo>
                  <a:pt x="2175" y="844"/>
                </a:lnTo>
                <a:lnTo>
                  <a:pt x="2175" y="862"/>
                </a:lnTo>
                <a:lnTo>
                  <a:pt x="2282" y="862"/>
                </a:lnTo>
                <a:lnTo>
                  <a:pt x="2282" y="897"/>
                </a:lnTo>
                <a:lnTo>
                  <a:pt x="2308" y="897"/>
                </a:lnTo>
                <a:lnTo>
                  <a:pt x="2308" y="920"/>
                </a:lnTo>
                <a:lnTo>
                  <a:pt x="2384" y="920"/>
                </a:lnTo>
                <a:lnTo>
                  <a:pt x="2384" y="937"/>
                </a:lnTo>
                <a:lnTo>
                  <a:pt x="2561" y="937"/>
                </a:lnTo>
                <a:lnTo>
                  <a:pt x="2561" y="960"/>
                </a:lnTo>
                <a:lnTo>
                  <a:pt x="2983" y="960"/>
                </a:lnTo>
              </a:path>
            </a:pathLst>
          </a:custGeom>
          <a:noFill/>
          <a:ln w="2857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0" name="Freeform 31"/>
          <p:cNvSpPr>
            <a:spLocks/>
          </p:cNvSpPr>
          <p:nvPr/>
        </p:nvSpPr>
        <p:spPr bwMode="auto">
          <a:xfrm>
            <a:off x="1106488" y="2083268"/>
            <a:ext cx="4770438" cy="1665288"/>
          </a:xfrm>
          <a:custGeom>
            <a:avLst/>
            <a:gdLst>
              <a:gd name="T0" fmla="*/ 84 w 3005"/>
              <a:gd name="T1" fmla="*/ 0 h 1049"/>
              <a:gd name="T2" fmla="*/ 124 w 3005"/>
              <a:gd name="T3" fmla="*/ 44 h 1049"/>
              <a:gd name="T4" fmla="*/ 155 w 3005"/>
              <a:gd name="T5" fmla="*/ 58 h 1049"/>
              <a:gd name="T6" fmla="*/ 178 w 3005"/>
              <a:gd name="T7" fmla="*/ 98 h 1049"/>
              <a:gd name="T8" fmla="*/ 187 w 3005"/>
              <a:gd name="T9" fmla="*/ 142 h 1049"/>
              <a:gd name="T10" fmla="*/ 200 w 3005"/>
              <a:gd name="T11" fmla="*/ 151 h 1049"/>
              <a:gd name="T12" fmla="*/ 226 w 3005"/>
              <a:gd name="T13" fmla="*/ 200 h 1049"/>
              <a:gd name="T14" fmla="*/ 249 w 3005"/>
              <a:gd name="T15" fmla="*/ 218 h 1049"/>
              <a:gd name="T16" fmla="*/ 266 w 3005"/>
              <a:gd name="T17" fmla="*/ 231 h 1049"/>
              <a:gd name="T18" fmla="*/ 306 w 3005"/>
              <a:gd name="T19" fmla="*/ 253 h 1049"/>
              <a:gd name="T20" fmla="*/ 351 w 3005"/>
              <a:gd name="T21" fmla="*/ 280 h 1049"/>
              <a:gd name="T22" fmla="*/ 373 w 3005"/>
              <a:gd name="T23" fmla="*/ 298 h 1049"/>
              <a:gd name="T24" fmla="*/ 440 w 3005"/>
              <a:gd name="T25" fmla="*/ 311 h 1049"/>
              <a:gd name="T26" fmla="*/ 515 w 3005"/>
              <a:gd name="T27" fmla="*/ 329 h 1049"/>
              <a:gd name="T28" fmla="*/ 555 w 3005"/>
              <a:gd name="T29" fmla="*/ 373 h 1049"/>
              <a:gd name="T30" fmla="*/ 573 w 3005"/>
              <a:gd name="T31" fmla="*/ 395 h 1049"/>
              <a:gd name="T32" fmla="*/ 586 w 3005"/>
              <a:gd name="T33" fmla="*/ 418 h 1049"/>
              <a:gd name="T34" fmla="*/ 608 w 3005"/>
              <a:gd name="T35" fmla="*/ 440 h 1049"/>
              <a:gd name="T36" fmla="*/ 648 w 3005"/>
              <a:gd name="T37" fmla="*/ 462 h 1049"/>
              <a:gd name="T38" fmla="*/ 750 w 3005"/>
              <a:gd name="T39" fmla="*/ 471 h 1049"/>
              <a:gd name="T40" fmla="*/ 764 w 3005"/>
              <a:gd name="T41" fmla="*/ 489 h 1049"/>
              <a:gd name="T42" fmla="*/ 804 w 3005"/>
              <a:gd name="T43" fmla="*/ 515 h 1049"/>
              <a:gd name="T44" fmla="*/ 910 w 3005"/>
              <a:gd name="T45" fmla="*/ 537 h 1049"/>
              <a:gd name="T46" fmla="*/ 937 w 3005"/>
              <a:gd name="T47" fmla="*/ 564 h 1049"/>
              <a:gd name="T48" fmla="*/ 959 w 3005"/>
              <a:gd name="T49" fmla="*/ 582 h 1049"/>
              <a:gd name="T50" fmla="*/ 1034 w 3005"/>
              <a:gd name="T51" fmla="*/ 600 h 1049"/>
              <a:gd name="T52" fmla="*/ 1065 w 3005"/>
              <a:gd name="T53" fmla="*/ 613 h 1049"/>
              <a:gd name="T54" fmla="*/ 1128 w 3005"/>
              <a:gd name="T55" fmla="*/ 635 h 1049"/>
              <a:gd name="T56" fmla="*/ 1159 w 3005"/>
              <a:gd name="T57" fmla="*/ 662 h 1049"/>
              <a:gd name="T58" fmla="*/ 1225 w 3005"/>
              <a:gd name="T59" fmla="*/ 680 h 1049"/>
              <a:gd name="T60" fmla="*/ 1247 w 3005"/>
              <a:gd name="T61" fmla="*/ 702 h 1049"/>
              <a:gd name="T62" fmla="*/ 1336 w 3005"/>
              <a:gd name="T63" fmla="*/ 720 h 1049"/>
              <a:gd name="T64" fmla="*/ 1358 w 3005"/>
              <a:gd name="T65" fmla="*/ 751 h 1049"/>
              <a:gd name="T66" fmla="*/ 1394 w 3005"/>
              <a:gd name="T67" fmla="*/ 769 h 1049"/>
              <a:gd name="T68" fmla="*/ 1469 w 3005"/>
              <a:gd name="T69" fmla="*/ 791 h 1049"/>
              <a:gd name="T70" fmla="*/ 1571 w 3005"/>
              <a:gd name="T71" fmla="*/ 813 h 1049"/>
              <a:gd name="T72" fmla="*/ 1611 w 3005"/>
              <a:gd name="T73" fmla="*/ 835 h 1049"/>
              <a:gd name="T74" fmla="*/ 1638 w 3005"/>
              <a:gd name="T75" fmla="*/ 844 h 1049"/>
              <a:gd name="T76" fmla="*/ 1727 w 3005"/>
              <a:gd name="T77" fmla="*/ 857 h 1049"/>
              <a:gd name="T78" fmla="*/ 1785 w 3005"/>
              <a:gd name="T79" fmla="*/ 880 h 1049"/>
              <a:gd name="T80" fmla="*/ 1989 w 3005"/>
              <a:gd name="T81" fmla="*/ 897 h 1049"/>
              <a:gd name="T82" fmla="*/ 2033 w 3005"/>
              <a:gd name="T83" fmla="*/ 920 h 1049"/>
              <a:gd name="T84" fmla="*/ 2180 w 3005"/>
              <a:gd name="T85" fmla="*/ 933 h 1049"/>
              <a:gd name="T86" fmla="*/ 2331 w 3005"/>
              <a:gd name="T87" fmla="*/ 946 h 1049"/>
              <a:gd name="T88" fmla="*/ 2650 w 3005"/>
              <a:gd name="T89" fmla="*/ 969 h 1049"/>
              <a:gd name="T90" fmla="*/ 2743 w 3005"/>
              <a:gd name="T91" fmla="*/ 995 h 1049"/>
              <a:gd name="T92" fmla="*/ 2970 w 3005"/>
              <a:gd name="T93" fmla="*/ 1022 h 1049"/>
              <a:gd name="T94" fmla="*/ 3005 w 3005"/>
              <a:gd name="T95" fmla="*/ 1049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5" h="1049">
                <a:moveTo>
                  <a:pt x="0" y="0"/>
                </a:moveTo>
                <a:lnTo>
                  <a:pt x="84" y="0"/>
                </a:lnTo>
                <a:lnTo>
                  <a:pt x="84" y="44"/>
                </a:lnTo>
                <a:lnTo>
                  <a:pt x="124" y="44"/>
                </a:lnTo>
                <a:lnTo>
                  <a:pt x="124" y="58"/>
                </a:lnTo>
                <a:lnTo>
                  <a:pt x="155" y="58"/>
                </a:lnTo>
                <a:lnTo>
                  <a:pt x="155" y="98"/>
                </a:lnTo>
                <a:lnTo>
                  <a:pt x="178" y="98"/>
                </a:lnTo>
                <a:lnTo>
                  <a:pt x="178" y="142"/>
                </a:lnTo>
                <a:lnTo>
                  <a:pt x="187" y="142"/>
                </a:lnTo>
                <a:lnTo>
                  <a:pt x="187" y="151"/>
                </a:lnTo>
                <a:lnTo>
                  <a:pt x="200" y="151"/>
                </a:lnTo>
                <a:lnTo>
                  <a:pt x="200" y="200"/>
                </a:lnTo>
                <a:lnTo>
                  <a:pt x="226" y="200"/>
                </a:lnTo>
                <a:lnTo>
                  <a:pt x="226" y="218"/>
                </a:lnTo>
                <a:lnTo>
                  <a:pt x="249" y="218"/>
                </a:lnTo>
                <a:lnTo>
                  <a:pt x="249" y="231"/>
                </a:lnTo>
                <a:lnTo>
                  <a:pt x="266" y="231"/>
                </a:lnTo>
                <a:lnTo>
                  <a:pt x="266" y="253"/>
                </a:lnTo>
                <a:lnTo>
                  <a:pt x="306" y="253"/>
                </a:lnTo>
                <a:lnTo>
                  <a:pt x="306" y="280"/>
                </a:lnTo>
                <a:lnTo>
                  <a:pt x="351" y="280"/>
                </a:lnTo>
                <a:lnTo>
                  <a:pt x="351" y="298"/>
                </a:lnTo>
                <a:lnTo>
                  <a:pt x="373" y="298"/>
                </a:lnTo>
                <a:lnTo>
                  <a:pt x="373" y="311"/>
                </a:lnTo>
                <a:lnTo>
                  <a:pt x="440" y="311"/>
                </a:lnTo>
                <a:lnTo>
                  <a:pt x="440" y="329"/>
                </a:lnTo>
                <a:lnTo>
                  <a:pt x="515" y="329"/>
                </a:lnTo>
                <a:lnTo>
                  <a:pt x="515" y="373"/>
                </a:lnTo>
                <a:lnTo>
                  <a:pt x="555" y="373"/>
                </a:lnTo>
                <a:lnTo>
                  <a:pt x="555" y="395"/>
                </a:lnTo>
                <a:lnTo>
                  <a:pt x="573" y="395"/>
                </a:lnTo>
                <a:lnTo>
                  <a:pt x="573" y="418"/>
                </a:lnTo>
                <a:lnTo>
                  <a:pt x="586" y="418"/>
                </a:lnTo>
                <a:lnTo>
                  <a:pt x="586" y="440"/>
                </a:lnTo>
                <a:lnTo>
                  <a:pt x="608" y="440"/>
                </a:lnTo>
                <a:lnTo>
                  <a:pt x="608" y="462"/>
                </a:lnTo>
                <a:lnTo>
                  <a:pt x="648" y="462"/>
                </a:lnTo>
                <a:lnTo>
                  <a:pt x="648" y="471"/>
                </a:lnTo>
                <a:lnTo>
                  <a:pt x="750" y="471"/>
                </a:lnTo>
                <a:lnTo>
                  <a:pt x="750" y="489"/>
                </a:lnTo>
                <a:lnTo>
                  <a:pt x="764" y="489"/>
                </a:lnTo>
                <a:lnTo>
                  <a:pt x="764" y="515"/>
                </a:lnTo>
                <a:lnTo>
                  <a:pt x="804" y="515"/>
                </a:lnTo>
                <a:lnTo>
                  <a:pt x="804" y="537"/>
                </a:lnTo>
                <a:lnTo>
                  <a:pt x="910" y="537"/>
                </a:lnTo>
                <a:lnTo>
                  <a:pt x="910" y="564"/>
                </a:lnTo>
                <a:lnTo>
                  <a:pt x="937" y="564"/>
                </a:lnTo>
                <a:lnTo>
                  <a:pt x="937" y="582"/>
                </a:lnTo>
                <a:lnTo>
                  <a:pt x="959" y="582"/>
                </a:lnTo>
                <a:lnTo>
                  <a:pt x="959" y="600"/>
                </a:lnTo>
                <a:lnTo>
                  <a:pt x="1034" y="600"/>
                </a:lnTo>
                <a:lnTo>
                  <a:pt x="1034" y="613"/>
                </a:lnTo>
                <a:lnTo>
                  <a:pt x="1065" y="613"/>
                </a:lnTo>
                <a:lnTo>
                  <a:pt x="1065" y="635"/>
                </a:lnTo>
                <a:lnTo>
                  <a:pt x="1128" y="635"/>
                </a:lnTo>
                <a:lnTo>
                  <a:pt x="1128" y="662"/>
                </a:lnTo>
                <a:lnTo>
                  <a:pt x="1159" y="662"/>
                </a:lnTo>
                <a:lnTo>
                  <a:pt x="1159" y="680"/>
                </a:lnTo>
                <a:lnTo>
                  <a:pt x="1225" y="680"/>
                </a:lnTo>
                <a:lnTo>
                  <a:pt x="1225" y="702"/>
                </a:lnTo>
                <a:lnTo>
                  <a:pt x="1247" y="702"/>
                </a:lnTo>
                <a:lnTo>
                  <a:pt x="1247" y="720"/>
                </a:lnTo>
                <a:lnTo>
                  <a:pt x="1336" y="720"/>
                </a:lnTo>
                <a:lnTo>
                  <a:pt x="1336" y="751"/>
                </a:lnTo>
                <a:lnTo>
                  <a:pt x="1358" y="751"/>
                </a:lnTo>
                <a:lnTo>
                  <a:pt x="1358" y="769"/>
                </a:lnTo>
                <a:lnTo>
                  <a:pt x="1394" y="769"/>
                </a:lnTo>
                <a:lnTo>
                  <a:pt x="1394" y="791"/>
                </a:lnTo>
                <a:lnTo>
                  <a:pt x="1469" y="791"/>
                </a:lnTo>
                <a:lnTo>
                  <a:pt x="1469" y="813"/>
                </a:lnTo>
                <a:lnTo>
                  <a:pt x="1571" y="813"/>
                </a:lnTo>
                <a:lnTo>
                  <a:pt x="1571" y="835"/>
                </a:lnTo>
                <a:lnTo>
                  <a:pt x="1611" y="835"/>
                </a:lnTo>
                <a:lnTo>
                  <a:pt x="1611" y="844"/>
                </a:lnTo>
                <a:lnTo>
                  <a:pt x="1638" y="844"/>
                </a:lnTo>
                <a:lnTo>
                  <a:pt x="1638" y="857"/>
                </a:lnTo>
                <a:lnTo>
                  <a:pt x="1727" y="857"/>
                </a:lnTo>
                <a:lnTo>
                  <a:pt x="1727" y="880"/>
                </a:lnTo>
                <a:lnTo>
                  <a:pt x="1785" y="880"/>
                </a:lnTo>
                <a:lnTo>
                  <a:pt x="1785" y="897"/>
                </a:lnTo>
                <a:lnTo>
                  <a:pt x="1989" y="897"/>
                </a:lnTo>
                <a:lnTo>
                  <a:pt x="1989" y="920"/>
                </a:lnTo>
                <a:lnTo>
                  <a:pt x="2033" y="920"/>
                </a:lnTo>
                <a:lnTo>
                  <a:pt x="2033" y="933"/>
                </a:lnTo>
                <a:lnTo>
                  <a:pt x="2180" y="933"/>
                </a:lnTo>
                <a:lnTo>
                  <a:pt x="2180" y="946"/>
                </a:lnTo>
                <a:lnTo>
                  <a:pt x="2331" y="946"/>
                </a:lnTo>
                <a:lnTo>
                  <a:pt x="2331" y="969"/>
                </a:lnTo>
                <a:lnTo>
                  <a:pt x="2650" y="969"/>
                </a:lnTo>
                <a:lnTo>
                  <a:pt x="2650" y="995"/>
                </a:lnTo>
                <a:lnTo>
                  <a:pt x="2743" y="995"/>
                </a:lnTo>
                <a:lnTo>
                  <a:pt x="2743" y="1022"/>
                </a:lnTo>
                <a:lnTo>
                  <a:pt x="2970" y="1022"/>
                </a:lnTo>
                <a:lnTo>
                  <a:pt x="2970" y="1049"/>
                </a:lnTo>
                <a:lnTo>
                  <a:pt x="3005" y="1049"/>
                </a:lnTo>
              </a:path>
            </a:pathLst>
          </a:custGeom>
          <a:noFill/>
          <a:ln w="28575" cap="flat">
            <a:solidFill>
              <a:schemeClr val="tx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2" name="TextBox 181"/>
          <p:cNvSpPr txBox="1"/>
          <p:nvPr/>
        </p:nvSpPr>
        <p:spPr>
          <a:xfrm>
            <a:off x="877763" y="4600886"/>
            <a:ext cx="3012158" cy="246221"/>
          </a:xfrm>
          <a:prstGeom prst="rect">
            <a:avLst/>
          </a:prstGeom>
          <a:noFill/>
          <a:ln>
            <a:noFill/>
          </a:ln>
        </p:spPr>
        <p:txBody>
          <a:bodyPr wrap="square" rtlCol="0">
            <a:spAutoFit/>
          </a:bodyPr>
          <a:lstStyle/>
          <a:p>
            <a:pPr algn="ctr"/>
            <a:r>
              <a:rPr lang="en-GB" sz="1000" dirty="0">
                <a:solidFill>
                  <a:srgbClr val="002060"/>
                </a:solidFill>
              </a:rPr>
              <a:t>HR </a:t>
            </a:r>
            <a:r>
              <a:rPr lang="it-IT" sz="1000" dirty="0">
                <a:solidFill>
                  <a:srgbClr val="002060"/>
                </a:solidFill>
              </a:rPr>
              <a:t>0.83 (97.31% CI: 0.58, 1.19; p=0.2508)</a:t>
            </a:r>
            <a:endParaRPr lang="en-GB" sz="1000" dirty="0">
              <a:solidFill>
                <a:srgbClr val="002060"/>
              </a:solidFill>
            </a:endParaRPr>
          </a:p>
        </p:txBody>
      </p:sp>
      <p:pic>
        <p:nvPicPr>
          <p:cNvPr id="68" name="Picture 67"/>
          <p:cNvPicPr>
            <a:picLocks/>
          </p:cNvPicPr>
          <p:nvPr/>
        </p:nvPicPr>
        <p:blipFill rotWithShape="1">
          <a:blip r:embed="rId3" cstate="print">
            <a:extLst>
              <a:ext uri="{BEBA8EAE-BF5A-486C-A8C5-ECC9F3942E4B}">
                <a14:imgProps xmlns:a14="http://schemas.microsoft.com/office/drawing/2010/main">
                  <a14:imgLayer r:embed="rId4">
                    <a14:imgEffect>
                      <a14:brightnessContrast bright="87000" contrast="40000"/>
                    </a14:imgEffect>
                  </a14:imgLayer>
                </a14:imgProps>
              </a:ext>
              <a:ext uri="{28A0092B-C50C-407E-A947-70E740481C1C}">
                <a14:useLocalDpi xmlns:a14="http://schemas.microsoft.com/office/drawing/2010/main" val="0"/>
              </a:ext>
            </a:extLst>
          </a:blip>
          <a:srcRect b="76049"/>
          <a:stretch/>
        </p:blipFill>
        <p:spPr>
          <a:xfrm rot="10800000">
            <a:off x="7252742" y="4611581"/>
            <a:ext cx="4284994" cy="163532"/>
          </a:xfrm>
          <a:prstGeom prst="rect">
            <a:avLst/>
          </a:prstGeom>
          <a:noFill/>
          <a:ln>
            <a:noFill/>
          </a:ln>
        </p:spPr>
      </p:pic>
      <p:sp>
        <p:nvSpPr>
          <p:cNvPr id="73" name="TextBox 72"/>
          <p:cNvSpPr txBox="1"/>
          <p:nvPr/>
        </p:nvSpPr>
        <p:spPr>
          <a:xfrm>
            <a:off x="1001506" y="1166056"/>
            <a:ext cx="5111388" cy="401032"/>
          </a:xfrm>
          <a:prstGeom prst="rect">
            <a:avLst/>
          </a:prstGeom>
          <a:noFill/>
        </p:spPr>
        <p:txBody>
          <a:bodyPr wrap="square" lIns="0" tIns="0" rtlCol="0" anchor="t">
            <a:noAutofit/>
          </a:bodyPr>
          <a:lstStyle/>
          <a:p>
            <a:r>
              <a:rPr lang="en-GB" sz="1400" dirty="0">
                <a:solidFill>
                  <a:srgbClr val="002060"/>
                </a:solidFill>
              </a:rPr>
              <a:t>In COMPASS-2, bosentan in combination with sildenafil failed to meet its primary endpoint</a:t>
            </a:r>
            <a:r>
              <a:rPr lang="en-GB" sz="1400" baseline="30000" dirty="0">
                <a:solidFill>
                  <a:srgbClr val="002060"/>
                </a:solidFill>
              </a:rPr>
              <a:t>1</a:t>
            </a:r>
          </a:p>
        </p:txBody>
      </p:sp>
      <p:sp>
        <p:nvSpPr>
          <p:cNvPr id="74" name="TextBox 73"/>
          <p:cNvSpPr txBox="1"/>
          <p:nvPr/>
        </p:nvSpPr>
        <p:spPr>
          <a:xfrm>
            <a:off x="6220033" y="5344990"/>
            <a:ext cx="5856428" cy="522104"/>
          </a:xfrm>
          <a:prstGeom prst="rect">
            <a:avLst/>
          </a:prstGeom>
          <a:solidFill>
            <a:srgbClr val="002060"/>
          </a:solidFill>
        </p:spPr>
        <p:txBody>
          <a:bodyPr wrap="square" lIns="0" tIns="0" rtlCol="0" anchor="t">
            <a:noAutofit/>
          </a:bodyPr>
          <a:lstStyle/>
          <a:p>
            <a:r>
              <a:rPr lang="en-GB" sz="1400" dirty="0">
                <a:solidFill>
                  <a:schemeClr val="bg1"/>
                </a:solidFill>
              </a:rPr>
              <a:t>    There are no studies to demonstrate a beneficial effect of bosentan     </a:t>
            </a:r>
          </a:p>
          <a:p>
            <a:r>
              <a:rPr lang="en-GB" sz="1400" dirty="0">
                <a:solidFill>
                  <a:schemeClr val="bg1"/>
                </a:solidFill>
              </a:rPr>
              <a:t>     treatment on survival</a:t>
            </a:r>
            <a:r>
              <a:rPr lang="en-GB" sz="1400" baseline="30000" dirty="0">
                <a:solidFill>
                  <a:schemeClr val="bg1"/>
                </a:solidFill>
              </a:rPr>
              <a:t>2</a:t>
            </a:r>
          </a:p>
        </p:txBody>
      </p:sp>
      <p:sp>
        <p:nvSpPr>
          <p:cNvPr id="78" name="Freeform 89">
            <a:extLst>
              <a:ext uri="{FF2B5EF4-FFF2-40B4-BE49-F238E27FC236}">
                <a16:creationId xmlns:a16="http://schemas.microsoft.com/office/drawing/2014/main" id="{BE5CBF13-5FF4-4816-9723-0E79E183A5D7}"/>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Unmet Needs </a:t>
            </a:r>
          </a:p>
        </p:txBody>
      </p:sp>
    </p:spTree>
    <p:extLst>
      <p:ext uri="{BB962C8B-B14F-4D97-AF65-F5344CB8AC3E}">
        <p14:creationId xmlns:p14="http://schemas.microsoft.com/office/powerpoint/2010/main" val="3714017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Freeform 80">
            <a:extLst>
              <a:ext uri="{FF2B5EF4-FFF2-40B4-BE49-F238E27FC236}">
                <a16:creationId xmlns:a16="http://schemas.microsoft.com/office/drawing/2014/main" id="{CCEC88B9-ABE6-48FC-82AB-EBAAFB0A01BF}"/>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a:t>Bosentan use is limited in combination with PDE-5 inhibitors</a:t>
            </a:r>
            <a:endParaRPr lang="en-GB" sz="1400" b="1" baseline="30000" dirty="0">
              <a:solidFill>
                <a:schemeClr val="bg1"/>
              </a:solidFill>
            </a:endParaRPr>
          </a:p>
        </p:txBody>
      </p:sp>
      <p:sp>
        <p:nvSpPr>
          <p:cNvPr id="18" name="Snip and Round Single Corner Rectangle 17"/>
          <p:cNvSpPr/>
          <p:nvPr/>
        </p:nvSpPr>
        <p:spPr>
          <a:xfrm flipV="1">
            <a:off x="0" y="4503761"/>
            <a:ext cx="12192000" cy="1419366"/>
          </a:xfrm>
          <a:prstGeom prst="snipRoundRect">
            <a:avLst>
              <a:gd name="adj1" fmla="val 0"/>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dirty="0"/>
          </a:p>
        </p:txBody>
      </p:sp>
      <p:sp>
        <p:nvSpPr>
          <p:cNvPr id="38" name="Snip and Round Single Corner Rectangle 37"/>
          <p:cNvSpPr/>
          <p:nvPr/>
        </p:nvSpPr>
        <p:spPr>
          <a:xfrm flipV="1">
            <a:off x="8238392" y="4503761"/>
            <a:ext cx="3953608" cy="1419366"/>
          </a:xfrm>
          <a:prstGeom prst="snipRoundRect">
            <a:avLst>
              <a:gd name="adj1" fmla="val 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dirty="0">
              <a:solidFill>
                <a:schemeClr val="bg1"/>
              </a:solidFill>
            </a:endParaRPr>
          </a:p>
        </p:txBody>
      </p:sp>
      <p:sp>
        <p:nvSpPr>
          <p:cNvPr id="12" name="TextBox 11"/>
          <p:cNvSpPr txBox="1"/>
          <p:nvPr/>
        </p:nvSpPr>
        <p:spPr>
          <a:xfrm>
            <a:off x="1807175" y="4523039"/>
            <a:ext cx="2637874" cy="1440000"/>
          </a:xfrm>
          <a:prstGeom prst="rect">
            <a:avLst/>
          </a:prstGeom>
          <a:noFill/>
        </p:spPr>
        <p:txBody>
          <a:bodyPr wrap="square" lIns="0" rIns="0" rtlCol="0" anchor="ctr">
            <a:noAutofit/>
          </a:bodyPr>
          <a:lstStyle/>
          <a:p>
            <a:r>
              <a:rPr lang="en-GB" sz="1200" dirty="0">
                <a:solidFill>
                  <a:srgbClr val="002060"/>
                </a:solidFill>
              </a:rPr>
              <a:t>Administration of bosentan with sildenafil resulted in a</a:t>
            </a:r>
            <a:br>
              <a:rPr lang="en-GB" sz="1200" dirty="0">
                <a:solidFill>
                  <a:srgbClr val="002060"/>
                </a:solidFill>
              </a:rPr>
            </a:br>
            <a:r>
              <a:rPr lang="en-GB" sz="1400" b="1" dirty="0">
                <a:solidFill>
                  <a:srgbClr val="002060"/>
                </a:solidFill>
              </a:rPr>
              <a:t>63% reduction in</a:t>
            </a:r>
            <a:br>
              <a:rPr lang="en-GB" sz="1400" b="1" dirty="0">
                <a:solidFill>
                  <a:srgbClr val="002060"/>
                </a:solidFill>
              </a:rPr>
            </a:br>
            <a:r>
              <a:rPr lang="en-GB" sz="1400" b="1" dirty="0">
                <a:solidFill>
                  <a:srgbClr val="002060"/>
                </a:solidFill>
              </a:rPr>
              <a:t>sildenafil exposure</a:t>
            </a:r>
            <a:r>
              <a:rPr lang="en-GB" sz="1400" baseline="30000" dirty="0">
                <a:solidFill>
                  <a:srgbClr val="002060"/>
                </a:solidFill>
              </a:rPr>
              <a:t>1</a:t>
            </a:r>
          </a:p>
          <a:p>
            <a:pPr algn="r"/>
            <a:endParaRPr lang="en-GB" sz="1200" dirty="0">
              <a:solidFill>
                <a:schemeClr val="tx2">
                  <a:lumMod val="50000"/>
                </a:schemeClr>
              </a:solidFill>
            </a:endParaRPr>
          </a:p>
        </p:txBody>
      </p:sp>
      <p:sp>
        <p:nvSpPr>
          <p:cNvPr id="13" name="TextBox 12"/>
          <p:cNvSpPr txBox="1"/>
          <p:nvPr/>
        </p:nvSpPr>
        <p:spPr>
          <a:xfrm>
            <a:off x="5321723" y="4523039"/>
            <a:ext cx="2631977" cy="1440000"/>
          </a:xfrm>
          <a:prstGeom prst="rect">
            <a:avLst/>
          </a:prstGeom>
          <a:noFill/>
        </p:spPr>
        <p:txBody>
          <a:bodyPr wrap="square" lIns="0" rIns="0" rtlCol="0" anchor="ctr">
            <a:noAutofit/>
          </a:bodyPr>
          <a:lstStyle/>
          <a:p>
            <a:r>
              <a:rPr lang="en-GB" sz="1200" dirty="0">
                <a:solidFill>
                  <a:srgbClr val="002060"/>
                </a:solidFill>
              </a:rPr>
              <a:t>Administration of bosentan with tadalafil resulted in a</a:t>
            </a:r>
            <a:br>
              <a:rPr lang="en-GB" sz="1200" dirty="0">
                <a:solidFill>
                  <a:srgbClr val="002060"/>
                </a:solidFill>
              </a:rPr>
            </a:br>
            <a:r>
              <a:rPr lang="en-GB" sz="1400" b="1" dirty="0">
                <a:solidFill>
                  <a:srgbClr val="002060"/>
                </a:solidFill>
              </a:rPr>
              <a:t>42% reduction in</a:t>
            </a:r>
            <a:br>
              <a:rPr lang="en-GB" sz="1400" b="1" dirty="0">
                <a:solidFill>
                  <a:srgbClr val="002060"/>
                </a:solidFill>
              </a:rPr>
            </a:br>
            <a:r>
              <a:rPr lang="en-GB" sz="1400" b="1" dirty="0">
                <a:solidFill>
                  <a:srgbClr val="002060"/>
                </a:solidFill>
              </a:rPr>
              <a:t>tadalafil exposure</a:t>
            </a:r>
            <a:r>
              <a:rPr lang="en-GB" sz="1400" baseline="30000" dirty="0">
                <a:solidFill>
                  <a:srgbClr val="002060"/>
                </a:solidFill>
              </a:rPr>
              <a:t>1</a:t>
            </a:r>
          </a:p>
          <a:p>
            <a:endParaRPr lang="en-GB" sz="1200" dirty="0">
              <a:solidFill>
                <a:schemeClr val="tx2">
                  <a:lumMod val="50000"/>
                </a:schemeClr>
              </a:solidFill>
            </a:endParaRPr>
          </a:p>
        </p:txBody>
      </p:sp>
      <p:sp>
        <p:nvSpPr>
          <p:cNvPr id="17" name="Text Placeholder 1"/>
          <p:cNvSpPr>
            <a:spLocks noGrp="1"/>
          </p:cNvSpPr>
          <p:nvPr>
            <p:ph type="body" sz="quarter" idx="16"/>
          </p:nvPr>
        </p:nvSpPr>
        <p:spPr>
          <a:xfrm>
            <a:off x="1948940" y="6041846"/>
            <a:ext cx="7164000" cy="727098"/>
          </a:xfrm>
        </p:spPr>
        <p:txBody>
          <a:bodyPr/>
          <a:lstStyle/>
          <a:p>
            <a:r>
              <a:rPr lang="en-GB" b="1" dirty="0"/>
              <a:t>References: 1. </a:t>
            </a:r>
            <a:r>
              <a:rPr lang="en-GB" dirty="0"/>
              <a:t>Tracleer® (bosentan) SmPC. 2018 </a:t>
            </a:r>
            <a:r>
              <a:rPr lang="en-GB" b="1" dirty="0"/>
              <a:t>2</a:t>
            </a:r>
            <a:r>
              <a:rPr lang="nl-NL" b="1" dirty="0"/>
              <a:t>.</a:t>
            </a:r>
            <a:r>
              <a:rPr lang="nl-NL" dirty="0"/>
              <a:t> </a:t>
            </a:r>
            <a:r>
              <a:rPr lang="en-GB" dirty="0"/>
              <a:t>European Medicines Agency - Committee for Medicinal Products for Human Use. Guideline on the clinical investigations of medicinal products for the treatment of pulmonary arterial hypertension (EMEA/CHMP/EWP/356954/2008). 2009</a:t>
            </a:r>
            <a:endParaRPr lang="nl-NL" dirty="0"/>
          </a:p>
        </p:txBody>
      </p:sp>
      <p:sp>
        <p:nvSpPr>
          <p:cNvPr id="20" name="TextBox 19"/>
          <p:cNvSpPr txBox="1"/>
          <p:nvPr/>
        </p:nvSpPr>
        <p:spPr>
          <a:xfrm>
            <a:off x="1948940" y="6130149"/>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PDE-5, phosphodiesterase-5</a:t>
            </a:r>
          </a:p>
        </p:txBody>
      </p:sp>
      <p:sp>
        <p:nvSpPr>
          <p:cNvPr id="29" name="Rounded Rectangle 28"/>
          <p:cNvSpPr/>
          <p:nvPr/>
        </p:nvSpPr>
        <p:spPr>
          <a:xfrm>
            <a:off x="5707011" y="2836701"/>
            <a:ext cx="1501508" cy="475892"/>
          </a:xfrm>
          <a:prstGeom prst="roundRect">
            <a:avLst>
              <a:gd name="adj" fmla="val 50000"/>
            </a:avLst>
          </a:prstGeom>
          <a:solidFill>
            <a:srgbClr val="FF0000">
              <a:alpha val="70000"/>
            </a:srgbClr>
          </a:solidFill>
          <a:ln>
            <a:noFill/>
          </a:ln>
          <a:effectLst>
            <a:outerShdw blurRad="139700" dist="76200" dir="5400000" sx="90000" sy="-19000" rotWithShape="0">
              <a:prstClr val="black">
                <a:alpha val="8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203957" rIns="0" bIns="203957" numCol="1" spcCol="1270" anchor="ctr" anchorCtr="0">
            <a:noAutofit/>
          </a:bodyPr>
          <a:lstStyle/>
          <a:p>
            <a:pPr lvl="0" algn="ctr" defTabSz="622300">
              <a:lnSpc>
                <a:spcPct val="90000"/>
              </a:lnSpc>
              <a:spcBef>
                <a:spcPct val="0"/>
              </a:spcBef>
              <a:spcAft>
                <a:spcPct val="35000"/>
              </a:spcAft>
            </a:pPr>
            <a:r>
              <a:rPr lang="en-US" sz="1000" b="1" kern="1200" dirty="0">
                <a:solidFill>
                  <a:schemeClr val="bg1"/>
                </a:solidFill>
              </a:rPr>
              <a:t>Sildenafil, tadalafil</a:t>
            </a:r>
          </a:p>
        </p:txBody>
      </p:sp>
      <p:grpSp>
        <p:nvGrpSpPr>
          <p:cNvPr id="788" name="Group 787"/>
          <p:cNvGrpSpPr/>
          <p:nvPr/>
        </p:nvGrpSpPr>
        <p:grpSpPr>
          <a:xfrm>
            <a:off x="1110299" y="2668624"/>
            <a:ext cx="2213488" cy="826369"/>
            <a:chOff x="1883885" y="4266548"/>
            <a:chExt cx="2181340" cy="814367"/>
          </a:xfrm>
        </p:grpSpPr>
        <p:sp>
          <p:nvSpPr>
            <p:cNvPr id="780" name="Round Same Side Corner Rectangle 779"/>
            <p:cNvSpPr/>
            <p:nvPr/>
          </p:nvSpPr>
          <p:spPr>
            <a:xfrm rot="5400000">
              <a:off x="3112706" y="4128397"/>
              <a:ext cx="814367" cy="109067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 name="Rounded Rectangle 4"/>
            <p:cNvSpPr/>
            <p:nvPr/>
          </p:nvSpPr>
          <p:spPr>
            <a:xfrm>
              <a:off x="1883885" y="4266548"/>
              <a:ext cx="2181339" cy="814367"/>
            </a:xfrm>
            <a:prstGeom prst="roundRect">
              <a:avLst>
                <a:gd name="adj" fmla="val 50000"/>
              </a:avLst>
            </a:prstGeom>
            <a:solidFill>
              <a:schemeClr val="accent2">
                <a:alpha val="70000"/>
              </a:schemeClr>
            </a:solidFill>
            <a:ln>
              <a:noFill/>
            </a:ln>
            <a:effectLst>
              <a:outerShdw blurRad="152400" dist="88900" dir="5400000" sx="90000" sy="-19000" rotWithShape="0">
                <a:prstClr val="black">
                  <a:alpha val="1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598" tIns="181598" rIns="181598" bIns="181598" numCol="1" spcCol="1270" anchor="ctr" anchorCtr="0">
              <a:noAutofit/>
            </a:bodyPr>
            <a:lstStyle/>
            <a:p>
              <a:pPr lvl="0" algn="ctr" defTabSz="533400">
                <a:lnSpc>
                  <a:spcPct val="90000"/>
                </a:lnSpc>
                <a:spcBef>
                  <a:spcPct val="0"/>
                </a:spcBef>
                <a:spcAft>
                  <a:spcPct val="35000"/>
                </a:spcAft>
              </a:pPr>
              <a:r>
                <a:rPr lang="en-US" sz="2000" b="1" kern="1200" dirty="0">
                  <a:solidFill>
                    <a:srgbClr val="002060"/>
                  </a:solidFill>
                </a:rPr>
                <a:t>Bosentan</a:t>
              </a:r>
            </a:p>
          </p:txBody>
        </p:sp>
      </p:grpSp>
      <p:sp>
        <p:nvSpPr>
          <p:cNvPr id="777" name="Rounded Rectangle 776"/>
          <p:cNvSpPr/>
          <p:nvPr/>
        </p:nvSpPr>
        <p:spPr>
          <a:xfrm>
            <a:off x="9112940" y="2870403"/>
            <a:ext cx="1297891" cy="475894"/>
          </a:xfrm>
          <a:prstGeom prst="roundRect">
            <a:avLst>
              <a:gd name="adj" fmla="val 50000"/>
            </a:avLst>
          </a:prstGeom>
          <a:solidFill>
            <a:srgbClr val="002060"/>
          </a:solidFill>
          <a:ln>
            <a:noFill/>
          </a:ln>
          <a:effectLst>
            <a:outerShdw blurRad="139700" dist="76200" dir="5400000" sx="90000" sy="-19000" rotWithShape="0">
              <a:prstClr val="black">
                <a:alpha val="8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52" tIns="109252" rIns="109252" bIns="109252" numCol="1" spcCol="1270" anchor="ctr" anchorCtr="0">
            <a:noAutofit/>
          </a:bodyPr>
          <a:lstStyle/>
          <a:p>
            <a:pPr lvl="0" algn="ctr" defTabSz="266700">
              <a:lnSpc>
                <a:spcPct val="90000"/>
              </a:lnSpc>
              <a:spcBef>
                <a:spcPct val="0"/>
              </a:spcBef>
              <a:spcAft>
                <a:spcPct val="35000"/>
              </a:spcAft>
            </a:pPr>
            <a:r>
              <a:rPr lang="en-US" sz="1000" b="1" kern="1200" dirty="0">
                <a:solidFill>
                  <a:schemeClr val="bg1"/>
                </a:solidFill>
              </a:rPr>
              <a:t>Estradiol</a:t>
            </a:r>
          </a:p>
        </p:txBody>
      </p:sp>
      <p:sp>
        <p:nvSpPr>
          <p:cNvPr id="775" name="Rounded Rectangle 774"/>
          <p:cNvSpPr/>
          <p:nvPr/>
        </p:nvSpPr>
        <p:spPr>
          <a:xfrm>
            <a:off x="7529367" y="2870404"/>
            <a:ext cx="1297891" cy="475893"/>
          </a:xfrm>
          <a:prstGeom prst="roundRect">
            <a:avLst>
              <a:gd name="adj" fmla="val 50000"/>
            </a:avLst>
          </a:prstGeom>
          <a:solidFill>
            <a:srgbClr val="002060"/>
          </a:solidFill>
          <a:ln>
            <a:noFill/>
          </a:ln>
          <a:effectLst>
            <a:outerShdw blurRad="139700" dist="76200" dir="5400000" sx="90000" sy="-19000" rotWithShape="0">
              <a:prstClr val="black">
                <a:alpha val="8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52" tIns="109252" rIns="109252" bIns="109252" numCol="1" spcCol="1270" anchor="ctr" anchorCtr="0">
            <a:noAutofit/>
          </a:bodyPr>
          <a:lstStyle/>
          <a:p>
            <a:pPr lvl="0" algn="ctr" defTabSz="266700">
              <a:lnSpc>
                <a:spcPct val="90000"/>
              </a:lnSpc>
              <a:spcBef>
                <a:spcPct val="0"/>
              </a:spcBef>
              <a:spcAft>
                <a:spcPct val="35000"/>
              </a:spcAft>
            </a:pPr>
            <a:r>
              <a:rPr lang="en-US" sz="1000" b="1" kern="1200" dirty="0">
                <a:solidFill>
                  <a:schemeClr val="bg1"/>
                </a:solidFill>
              </a:rPr>
              <a:t>Cyclosporin</a:t>
            </a:r>
          </a:p>
        </p:txBody>
      </p:sp>
      <p:sp>
        <p:nvSpPr>
          <p:cNvPr id="9" name="Rounded Rectangle 8"/>
          <p:cNvSpPr/>
          <p:nvPr/>
        </p:nvSpPr>
        <p:spPr>
          <a:xfrm>
            <a:off x="6603383" y="2072552"/>
            <a:ext cx="1461167" cy="452159"/>
          </a:xfrm>
          <a:prstGeom prst="roundRect">
            <a:avLst>
              <a:gd name="adj" fmla="val 50000"/>
            </a:avLst>
          </a:prstGeom>
          <a:solidFill>
            <a:srgbClr val="002060"/>
          </a:solidFill>
          <a:ln>
            <a:noFill/>
          </a:ln>
          <a:effectLst>
            <a:outerShdw blurRad="139700" dist="76200" dir="5400000" sx="90000" sy="-19000" rotWithShape="0">
              <a:prstClr val="black">
                <a:alpha val="8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52" tIns="109252" rIns="109252" bIns="109252" numCol="1" spcCol="1270" anchor="ctr" anchorCtr="0">
            <a:noAutofit/>
          </a:bodyPr>
          <a:lstStyle/>
          <a:p>
            <a:pPr lvl="0" algn="ctr" defTabSz="266700">
              <a:lnSpc>
                <a:spcPct val="90000"/>
              </a:lnSpc>
              <a:spcBef>
                <a:spcPct val="0"/>
              </a:spcBef>
              <a:spcAft>
                <a:spcPct val="35000"/>
              </a:spcAft>
            </a:pPr>
            <a:r>
              <a:rPr lang="en-US" sz="1000" b="1" kern="1200" dirty="0">
                <a:solidFill>
                  <a:schemeClr val="bg1"/>
                </a:solidFill>
              </a:rPr>
              <a:t>Glyburide Glibenclamide</a:t>
            </a:r>
          </a:p>
        </p:txBody>
      </p:sp>
      <p:sp>
        <p:nvSpPr>
          <p:cNvPr id="15" name="Rounded Rectangle 14"/>
          <p:cNvSpPr/>
          <p:nvPr/>
        </p:nvSpPr>
        <p:spPr>
          <a:xfrm>
            <a:off x="6603382" y="3673518"/>
            <a:ext cx="1461167" cy="475893"/>
          </a:xfrm>
          <a:prstGeom prst="roundRect">
            <a:avLst>
              <a:gd name="adj" fmla="val 50000"/>
            </a:avLst>
          </a:prstGeom>
          <a:solidFill>
            <a:srgbClr val="002060"/>
          </a:solidFill>
          <a:ln>
            <a:noFill/>
          </a:ln>
          <a:effectLst>
            <a:outerShdw blurRad="139700" dist="76200" dir="5400000" sx="90000" sy="-19000" rotWithShape="0">
              <a:prstClr val="black">
                <a:alpha val="8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52" tIns="109252" rIns="109252" bIns="109252" numCol="1" spcCol="1270" anchor="ctr" anchorCtr="0">
            <a:noAutofit/>
          </a:bodyPr>
          <a:lstStyle/>
          <a:p>
            <a:pPr lvl="0" algn="ctr" defTabSz="266700">
              <a:lnSpc>
                <a:spcPct val="90000"/>
              </a:lnSpc>
              <a:spcBef>
                <a:spcPct val="0"/>
              </a:spcBef>
              <a:spcAft>
                <a:spcPct val="35000"/>
              </a:spcAft>
            </a:pPr>
            <a:r>
              <a:rPr lang="en-US" sz="1000" b="1" kern="1200" dirty="0">
                <a:solidFill>
                  <a:schemeClr val="bg1"/>
                </a:solidFill>
              </a:rPr>
              <a:t>Fluconazole, Ketoconazole</a:t>
            </a:r>
          </a:p>
        </p:txBody>
      </p:sp>
      <p:sp>
        <p:nvSpPr>
          <p:cNvPr id="25" name="Rounded Rectangle 24"/>
          <p:cNvSpPr/>
          <p:nvPr/>
        </p:nvSpPr>
        <p:spPr>
          <a:xfrm>
            <a:off x="9941659" y="3673519"/>
            <a:ext cx="1297891" cy="475893"/>
          </a:xfrm>
          <a:prstGeom prst="roundRect">
            <a:avLst>
              <a:gd name="adj" fmla="val 50000"/>
            </a:avLst>
          </a:prstGeom>
          <a:solidFill>
            <a:srgbClr val="002060"/>
          </a:solidFill>
          <a:effectLst>
            <a:outerShdw blurRad="139700" dist="76200" dir="5400000" sx="90000" sy="-19000" rotWithShape="0">
              <a:prstClr val="black">
                <a:alpha val="8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52" tIns="109252" rIns="109252" bIns="109252" numCol="1" spcCol="1270" anchor="ctr" anchorCtr="0">
            <a:noAutofit/>
          </a:bodyPr>
          <a:lstStyle/>
          <a:p>
            <a:pPr lvl="0" algn="ctr" defTabSz="266700">
              <a:lnSpc>
                <a:spcPct val="90000"/>
              </a:lnSpc>
              <a:spcBef>
                <a:spcPct val="0"/>
              </a:spcBef>
              <a:spcAft>
                <a:spcPct val="35000"/>
              </a:spcAft>
            </a:pPr>
            <a:r>
              <a:rPr lang="en-US" sz="1000" b="1" kern="1200" dirty="0">
                <a:solidFill>
                  <a:schemeClr val="bg1"/>
                </a:solidFill>
              </a:rPr>
              <a:t>Rifampicin</a:t>
            </a:r>
          </a:p>
        </p:txBody>
      </p:sp>
      <p:sp>
        <p:nvSpPr>
          <p:cNvPr id="31" name="Rounded Rectangle 30"/>
          <p:cNvSpPr/>
          <p:nvPr/>
        </p:nvSpPr>
        <p:spPr>
          <a:xfrm>
            <a:off x="8348215" y="3673520"/>
            <a:ext cx="1297891" cy="475893"/>
          </a:xfrm>
          <a:prstGeom prst="roundRect">
            <a:avLst>
              <a:gd name="adj" fmla="val 50000"/>
            </a:avLst>
          </a:prstGeom>
          <a:solidFill>
            <a:srgbClr val="002060"/>
          </a:solidFill>
          <a:ln>
            <a:noFill/>
          </a:ln>
          <a:effectLst>
            <a:outerShdw blurRad="139700" dist="76200" dir="5400000" sx="90000" sy="-19000" rotWithShape="0">
              <a:prstClr val="black">
                <a:alpha val="8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52" tIns="109252" rIns="109252" bIns="109252" numCol="1" spcCol="1270" anchor="ctr" anchorCtr="0">
            <a:noAutofit/>
          </a:bodyPr>
          <a:lstStyle/>
          <a:p>
            <a:pPr lvl="0" algn="ctr" defTabSz="266700">
              <a:lnSpc>
                <a:spcPct val="90000"/>
              </a:lnSpc>
              <a:spcBef>
                <a:spcPct val="0"/>
              </a:spcBef>
              <a:spcAft>
                <a:spcPct val="35000"/>
              </a:spcAft>
            </a:pPr>
            <a:r>
              <a:rPr lang="en-US" sz="1000" b="1" kern="1200" dirty="0">
                <a:solidFill>
                  <a:schemeClr val="bg1"/>
                </a:solidFill>
              </a:rPr>
              <a:t>Simvastatin</a:t>
            </a:r>
          </a:p>
        </p:txBody>
      </p:sp>
      <p:sp>
        <p:nvSpPr>
          <p:cNvPr id="769" name="Rounded Rectangle 768"/>
          <p:cNvSpPr/>
          <p:nvPr/>
        </p:nvSpPr>
        <p:spPr>
          <a:xfrm>
            <a:off x="8385397" y="2072552"/>
            <a:ext cx="1297891" cy="452159"/>
          </a:xfrm>
          <a:prstGeom prst="roundRect">
            <a:avLst>
              <a:gd name="adj" fmla="val 50000"/>
            </a:avLst>
          </a:prstGeom>
          <a:solidFill>
            <a:srgbClr val="002060"/>
          </a:solidFill>
          <a:ln>
            <a:noFill/>
          </a:ln>
          <a:effectLst>
            <a:outerShdw blurRad="139700" dist="76200" dir="5400000" sx="90000" sy="-19000" rotWithShape="0">
              <a:prstClr val="black">
                <a:alpha val="8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52" tIns="109252" rIns="109252" bIns="109252" numCol="1" spcCol="1270" anchor="ctr" anchorCtr="0">
            <a:noAutofit/>
          </a:bodyPr>
          <a:lstStyle/>
          <a:p>
            <a:pPr lvl="0" algn="ctr" defTabSz="266700">
              <a:lnSpc>
                <a:spcPct val="90000"/>
              </a:lnSpc>
              <a:spcBef>
                <a:spcPct val="0"/>
              </a:spcBef>
              <a:spcAft>
                <a:spcPct val="35000"/>
              </a:spcAft>
            </a:pPr>
            <a:r>
              <a:rPr lang="en-US" sz="1000" b="1" kern="1200" dirty="0">
                <a:solidFill>
                  <a:schemeClr val="bg1"/>
                </a:solidFill>
              </a:rPr>
              <a:t>Tacrolimus</a:t>
            </a:r>
          </a:p>
        </p:txBody>
      </p:sp>
      <p:sp>
        <p:nvSpPr>
          <p:cNvPr id="771" name="Rounded Rectangle 770"/>
          <p:cNvSpPr/>
          <p:nvPr/>
        </p:nvSpPr>
        <p:spPr>
          <a:xfrm>
            <a:off x="9941658" y="2048818"/>
            <a:ext cx="1297891" cy="475893"/>
          </a:xfrm>
          <a:prstGeom prst="roundRect">
            <a:avLst>
              <a:gd name="adj" fmla="val 50000"/>
            </a:avLst>
          </a:prstGeom>
          <a:solidFill>
            <a:srgbClr val="002060"/>
          </a:solidFill>
          <a:ln>
            <a:noFill/>
          </a:ln>
          <a:effectLst>
            <a:outerShdw blurRad="139700" dist="76200" dir="5400000" sx="90000" sy="-19000" rotWithShape="0">
              <a:prstClr val="black">
                <a:alpha val="8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52" tIns="109252" rIns="109252" bIns="109252" numCol="1" spcCol="1270" anchor="ctr" anchorCtr="0">
            <a:noAutofit/>
          </a:bodyPr>
          <a:lstStyle/>
          <a:p>
            <a:pPr lvl="0" algn="ctr" defTabSz="266700">
              <a:lnSpc>
                <a:spcPct val="90000"/>
              </a:lnSpc>
              <a:spcBef>
                <a:spcPct val="0"/>
              </a:spcBef>
              <a:spcAft>
                <a:spcPct val="35000"/>
              </a:spcAft>
            </a:pPr>
            <a:r>
              <a:rPr lang="en-US" sz="1000" b="1" kern="1200" dirty="0">
                <a:solidFill>
                  <a:schemeClr val="bg1"/>
                </a:solidFill>
              </a:rPr>
              <a:t>Warfarin</a:t>
            </a:r>
          </a:p>
        </p:txBody>
      </p:sp>
      <p:sp>
        <p:nvSpPr>
          <p:cNvPr id="27" name="Rounded Rectangle 26"/>
          <p:cNvSpPr/>
          <p:nvPr/>
        </p:nvSpPr>
        <p:spPr>
          <a:xfrm>
            <a:off x="10567693" y="2836700"/>
            <a:ext cx="1297891" cy="475893"/>
          </a:xfrm>
          <a:prstGeom prst="roundRect">
            <a:avLst>
              <a:gd name="adj" fmla="val 50000"/>
            </a:avLst>
          </a:prstGeom>
          <a:solidFill>
            <a:srgbClr val="002060"/>
          </a:solidFill>
          <a:ln>
            <a:noFill/>
          </a:ln>
          <a:effectLst>
            <a:outerShdw blurRad="139700" dist="76200" dir="5400000" sx="90000" sy="-19000" rotWithShape="0">
              <a:prstClr val="black">
                <a:alpha val="8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52" tIns="109252" rIns="109252" bIns="109252" numCol="1" spcCol="1270" anchor="ctr" anchorCtr="0">
            <a:noAutofit/>
          </a:bodyPr>
          <a:lstStyle/>
          <a:p>
            <a:pPr lvl="0" algn="ctr" defTabSz="266700">
              <a:lnSpc>
                <a:spcPct val="90000"/>
              </a:lnSpc>
              <a:spcBef>
                <a:spcPct val="0"/>
              </a:spcBef>
              <a:spcAft>
                <a:spcPct val="35000"/>
              </a:spcAft>
            </a:pPr>
            <a:r>
              <a:rPr lang="en-US" sz="1000" b="1" kern="1200" dirty="0">
                <a:solidFill>
                  <a:schemeClr val="bg1"/>
                </a:solidFill>
              </a:rPr>
              <a:t>Ritonavir</a:t>
            </a:r>
          </a:p>
        </p:txBody>
      </p:sp>
      <p:sp>
        <p:nvSpPr>
          <p:cNvPr id="32" name="Plus 31"/>
          <p:cNvSpPr/>
          <p:nvPr/>
        </p:nvSpPr>
        <p:spPr>
          <a:xfrm>
            <a:off x="4122573" y="2701283"/>
            <a:ext cx="793710" cy="793710"/>
          </a:xfrm>
          <a:prstGeom prst="mathPlus">
            <a:avLst>
              <a:gd name="adj1" fmla="val 1027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97" name="TextBox 796"/>
          <p:cNvSpPr txBox="1"/>
          <p:nvPr/>
        </p:nvSpPr>
        <p:spPr>
          <a:xfrm>
            <a:off x="8485632" y="4510339"/>
            <a:ext cx="3485974" cy="1432066"/>
          </a:xfrm>
          <a:prstGeom prst="rect">
            <a:avLst/>
          </a:prstGeom>
          <a:noFill/>
        </p:spPr>
        <p:txBody>
          <a:bodyPr wrap="square" lIns="0" tIns="0" rIns="0" bIns="0" rtlCol="0" anchor="ctr">
            <a:noAutofit/>
          </a:bodyPr>
          <a:lstStyle/>
          <a:p>
            <a:r>
              <a:rPr lang="en-GB" sz="1400" dirty="0">
                <a:solidFill>
                  <a:schemeClr val="bg1"/>
                </a:solidFill>
              </a:rPr>
              <a:t>Combination therapy is becoming increasingly common in the treatment of PAH, therefore </a:t>
            </a:r>
            <a:r>
              <a:rPr lang="en-GB" sz="1400" b="1" dirty="0">
                <a:solidFill>
                  <a:schemeClr val="bg1"/>
                </a:solidFill>
              </a:rPr>
              <a:t>new treatments must be safe to use in combination therapy</a:t>
            </a:r>
            <a:r>
              <a:rPr lang="en-GB" sz="1400" baseline="30000" dirty="0">
                <a:solidFill>
                  <a:schemeClr val="bg1"/>
                </a:solidFill>
              </a:rPr>
              <a:t>2</a:t>
            </a:r>
            <a:endParaRPr lang="en-GB" sz="1400" dirty="0">
              <a:solidFill>
                <a:schemeClr val="bg1"/>
              </a:solidFill>
            </a:endParaRPr>
          </a:p>
        </p:txBody>
      </p:sp>
      <p:grpSp>
        <p:nvGrpSpPr>
          <p:cNvPr id="819" name="Group 818"/>
          <p:cNvGrpSpPr/>
          <p:nvPr/>
        </p:nvGrpSpPr>
        <p:grpSpPr>
          <a:xfrm>
            <a:off x="643814" y="4653206"/>
            <a:ext cx="1094877" cy="1092273"/>
            <a:chOff x="-488950" y="-442913"/>
            <a:chExt cx="4673601" cy="4662488"/>
          </a:xfrm>
          <a:effectLst>
            <a:outerShdw blurRad="76200" dir="13500000" sy="23000" kx="1200000" algn="br" rotWithShape="0">
              <a:prstClr val="black">
                <a:alpha val="10000"/>
              </a:prstClr>
            </a:outerShdw>
          </a:effectLst>
        </p:grpSpPr>
        <p:sp>
          <p:nvSpPr>
            <p:cNvPr id="140" name="Freeform 41"/>
            <p:cNvSpPr>
              <a:spLocks/>
            </p:cNvSpPr>
            <p:nvPr/>
          </p:nvSpPr>
          <p:spPr bwMode="auto">
            <a:xfrm>
              <a:off x="112713" y="-442913"/>
              <a:ext cx="4071938" cy="4662488"/>
            </a:xfrm>
            <a:custGeom>
              <a:avLst/>
              <a:gdLst>
                <a:gd name="T0" fmla="*/ 0 w 10680"/>
                <a:gd name="T1" fmla="*/ 9799 h 12256"/>
                <a:gd name="T2" fmla="*/ 8222 w 10680"/>
                <a:gd name="T3" fmla="*/ 10057 h 12256"/>
                <a:gd name="T4" fmla="*/ 8481 w 10680"/>
                <a:gd name="T5" fmla="*/ 1835 h 12256"/>
                <a:gd name="T6" fmla="*/ 4240 w 10680"/>
                <a:gd name="T7" fmla="*/ 0 h 12256"/>
                <a:gd name="T8" fmla="*/ 4240 w 10680"/>
                <a:gd name="T9" fmla="*/ 1454 h 12256"/>
                <a:gd name="T10" fmla="*/ 8603 w 10680"/>
                <a:gd name="T11" fmla="*/ 5817 h 12256"/>
                <a:gd name="T12" fmla="*/ 4240 w 10680"/>
                <a:gd name="T13" fmla="*/ 10179 h 12256"/>
                <a:gd name="T14" fmla="*/ 1060 w 10680"/>
                <a:gd name="T15" fmla="*/ 8803 h 12256"/>
                <a:gd name="T16" fmla="*/ 0 w 10680"/>
                <a:gd name="T17" fmla="*/ 9799 h 1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0" h="12256">
                  <a:moveTo>
                    <a:pt x="0" y="9799"/>
                  </a:moveTo>
                  <a:cubicBezTo>
                    <a:pt x="2199" y="12141"/>
                    <a:pt x="5881" y="12256"/>
                    <a:pt x="8222" y="10057"/>
                  </a:cubicBezTo>
                  <a:cubicBezTo>
                    <a:pt x="10564" y="7858"/>
                    <a:pt x="10680" y="4177"/>
                    <a:pt x="8481" y="1835"/>
                  </a:cubicBezTo>
                  <a:cubicBezTo>
                    <a:pt x="7381" y="664"/>
                    <a:pt x="5847" y="0"/>
                    <a:pt x="4240" y="0"/>
                  </a:cubicBezTo>
                  <a:lnTo>
                    <a:pt x="4240" y="1454"/>
                  </a:lnTo>
                  <a:cubicBezTo>
                    <a:pt x="6650" y="1454"/>
                    <a:pt x="8603" y="3407"/>
                    <a:pt x="8603" y="5817"/>
                  </a:cubicBezTo>
                  <a:cubicBezTo>
                    <a:pt x="8603" y="8226"/>
                    <a:pt x="6650" y="10179"/>
                    <a:pt x="4240" y="10179"/>
                  </a:cubicBezTo>
                  <a:cubicBezTo>
                    <a:pt x="3036" y="10179"/>
                    <a:pt x="1885" y="9681"/>
                    <a:pt x="1060" y="8803"/>
                  </a:cubicBezTo>
                  <a:lnTo>
                    <a:pt x="0" y="9799"/>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 name="Freeform 43"/>
            <p:cNvSpPr>
              <a:spLocks/>
            </p:cNvSpPr>
            <p:nvPr/>
          </p:nvSpPr>
          <p:spPr bwMode="auto">
            <a:xfrm>
              <a:off x="-488950" y="-442913"/>
              <a:ext cx="2217738" cy="3727450"/>
            </a:xfrm>
            <a:custGeom>
              <a:avLst/>
              <a:gdLst>
                <a:gd name="T0" fmla="*/ 11634 w 11634"/>
                <a:gd name="T1" fmla="*/ 0 h 19598"/>
                <a:gd name="T2" fmla="*/ 0 w 11634"/>
                <a:gd name="T3" fmla="*/ 11634 h 19598"/>
                <a:gd name="T4" fmla="*/ 3154 w 11634"/>
                <a:gd name="T5" fmla="*/ 19598 h 19598"/>
                <a:gd name="T6" fmla="*/ 5274 w 11634"/>
                <a:gd name="T7" fmla="*/ 17607 h 19598"/>
                <a:gd name="T8" fmla="*/ 5661 w 11634"/>
                <a:gd name="T9" fmla="*/ 5273 h 19598"/>
                <a:gd name="T10" fmla="*/ 11634 w 11634"/>
                <a:gd name="T11" fmla="*/ 2908 h 19598"/>
                <a:gd name="T12" fmla="*/ 11634 w 11634"/>
                <a:gd name="T13" fmla="*/ 0 h 19598"/>
              </a:gdLst>
              <a:ahLst/>
              <a:cxnLst>
                <a:cxn ang="0">
                  <a:pos x="T0" y="T1"/>
                </a:cxn>
                <a:cxn ang="0">
                  <a:pos x="T2" y="T3"/>
                </a:cxn>
                <a:cxn ang="0">
                  <a:pos x="T4" y="T5"/>
                </a:cxn>
                <a:cxn ang="0">
                  <a:pos x="T6" y="T7"/>
                </a:cxn>
                <a:cxn ang="0">
                  <a:pos x="T8" y="T9"/>
                </a:cxn>
                <a:cxn ang="0">
                  <a:pos x="T10" y="T11"/>
                </a:cxn>
                <a:cxn ang="0">
                  <a:pos x="T12" y="T13"/>
                </a:cxn>
              </a:cxnLst>
              <a:rect l="0" t="0" r="r" b="b"/>
              <a:pathLst>
                <a:path w="11634" h="19598">
                  <a:moveTo>
                    <a:pt x="11634" y="0"/>
                  </a:moveTo>
                  <a:cubicBezTo>
                    <a:pt x="5209" y="0"/>
                    <a:pt x="0" y="5209"/>
                    <a:pt x="0" y="11634"/>
                  </a:cubicBezTo>
                  <a:cubicBezTo>
                    <a:pt x="0" y="14593"/>
                    <a:pt x="1128" y="17441"/>
                    <a:pt x="3154" y="19598"/>
                  </a:cubicBezTo>
                  <a:lnTo>
                    <a:pt x="5274" y="17607"/>
                  </a:lnTo>
                  <a:cubicBezTo>
                    <a:pt x="1975" y="14094"/>
                    <a:pt x="2149" y="8572"/>
                    <a:pt x="5661" y="5273"/>
                  </a:cubicBezTo>
                  <a:cubicBezTo>
                    <a:pt x="7279" y="3754"/>
                    <a:pt x="9415" y="2908"/>
                    <a:pt x="11634" y="2908"/>
                  </a:cubicBezTo>
                  <a:lnTo>
                    <a:pt x="116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18" name="Group 817"/>
          <p:cNvGrpSpPr/>
          <p:nvPr/>
        </p:nvGrpSpPr>
        <p:grpSpPr>
          <a:xfrm>
            <a:off x="4162812" y="4653206"/>
            <a:ext cx="1113471" cy="1037231"/>
            <a:chOff x="4804012" y="-389955"/>
            <a:chExt cx="4752975" cy="4427538"/>
          </a:xfrm>
          <a:effectLst>
            <a:outerShdw blurRad="76200" dir="13500000" sy="23000" kx="1200000" algn="br" rotWithShape="0">
              <a:prstClr val="black">
                <a:alpha val="10000"/>
              </a:prstClr>
            </a:outerShdw>
          </a:effectLst>
        </p:grpSpPr>
        <p:sp>
          <p:nvSpPr>
            <p:cNvPr id="803" name="Freeform 59"/>
            <p:cNvSpPr>
              <a:spLocks/>
            </p:cNvSpPr>
            <p:nvPr/>
          </p:nvSpPr>
          <p:spPr bwMode="auto">
            <a:xfrm>
              <a:off x="7021749" y="-389955"/>
              <a:ext cx="2535238" cy="4154488"/>
            </a:xfrm>
            <a:custGeom>
              <a:avLst/>
              <a:gdLst>
                <a:gd name="T0" fmla="*/ 2802 w 6645"/>
                <a:gd name="T1" fmla="*/ 10915 h 10915"/>
                <a:gd name="T2" fmla="*/ 5097 w 6645"/>
                <a:gd name="T3" fmla="*/ 3015 h 10915"/>
                <a:gd name="T4" fmla="*/ 0 w 6645"/>
                <a:gd name="T5" fmla="*/ 0 h 10915"/>
                <a:gd name="T6" fmla="*/ 0 w 6645"/>
                <a:gd name="T7" fmla="*/ 1454 h 10915"/>
                <a:gd name="T8" fmla="*/ 4363 w 6645"/>
                <a:gd name="T9" fmla="*/ 5817 h 10915"/>
                <a:gd name="T10" fmla="*/ 2102 w 6645"/>
                <a:gd name="T11" fmla="*/ 9640 h 10915"/>
                <a:gd name="T12" fmla="*/ 2802 w 6645"/>
                <a:gd name="T13" fmla="*/ 10915 h 10915"/>
              </a:gdLst>
              <a:ahLst/>
              <a:cxnLst>
                <a:cxn ang="0">
                  <a:pos x="T0" y="T1"/>
                </a:cxn>
                <a:cxn ang="0">
                  <a:pos x="T2" y="T3"/>
                </a:cxn>
                <a:cxn ang="0">
                  <a:pos x="T4" y="T5"/>
                </a:cxn>
                <a:cxn ang="0">
                  <a:pos x="T6" y="T7"/>
                </a:cxn>
                <a:cxn ang="0">
                  <a:pos x="T8" y="T9"/>
                </a:cxn>
                <a:cxn ang="0">
                  <a:pos x="T10" y="T11"/>
                </a:cxn>
                <a:cxn ang="0">
                  <a:pos x="T12" y="T13"/>
                </a:cxn>
              </a:cxnLst>
              <a:rect l="0" t="0" r="r" b="b"/>
              <a:pathLst>
                <a:path w="6645" h="10915">
                  <a:moveTo>
                    <a:pt x="2802" y="10915"/>
                  </a:moveTo>
                  <a:cubicBezTo>
                    <a:pt x="5617" y="9367"/>
                    <a:pt x="6645" y="5830"/>
                    <a:pt x="5097" y="3015"/>
                  </a:cubicBezTo>
                  <a:cubicBezTo>
                    <a:pt x="4075" y="1156"/>
                    <a:pt x="2122" y="0"/>
                    <a:pt x="0" y="0"/>
                  </a:cubicBezTo>
                  <a:lnTo>
                    <a:pt x="0" y="1454"/>
                  </a:lnTo>
                  <a:cubicBezTo>
                    <a:pt x="2409" y="1454"/>
                    <a:pt x="4363" y="3408"/>
                    <a:pt x="4363" y="5817"/>
                  </a:cubicBezTo>
                  <a:cubicBezTo>
                    <a:pt x="4363" y="7409"/>
                    <a:pt x="3496" y="8874"/>
                    <a:pt x="2102" y="9640"/>
                  </a:cubicBezTo>
                  <a:lnTo>
                    <a:pt x="2802" y="10915"/>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5" name="Freeform 61"/>
            <p:cNvSpPr>
              <a:spLocks/>
            </p:cNvSpPr>
            <p:nvPr/>
          </p:nvSpPr>
          <p:spPr bwMode="auto">
            <a:xfrm>
              <a:off x="4804012" y="-389955"/>
              <a:ext cx="3287713" cy="4427538"/>
            </a:xfrm>
            <a:custGeom>
              <a:avLst/>
              <a:gdLst>
                <a:gd name="T0" fmla="*/ 11634 w 17239"/>
                <a:gd name="T1" fmla="*/ 0 h 23268"/>
                <a:gd name="T2" fmla="*/ 0 w 17239"/>
                <a:gd name="T3" fmla="*/ 11634 h 23268"/>
                <a:gd name="T4" fmla="*/ 11634 w 17239"/>
                <a:gd name="T5" fmla="*/ 23268 h 23268"/>
                <a:gd name="T6" fmla="*/ 17239 w 17239"/>
                <a:gd name="T7" fmla="*/ 21829 h 23268"/>
                <a:gd name="T8" fmla="*/ 15838 w 17239"/>
                <a:gd name="T9" fmla="*/ 19280 h 23268"/>
                <a:gd name="T10" fmla="*/ 3988 w 17239"/>
                <a:gd name="T11" fmla="*/ 15838 h 23268"/>
                <a:gd name="T12" fmla="*/ 7431 w 17239"/>
                <a:gd name="T13" fmla="*/ 3988 h 23268"/>
                <a:gd name="T14" fmla="*/ 11634 w 17239"/>
                <a:gd name="T15" fmla="*/ 2909 h 23268"/>
                <a:gd name="T16" fmla="*/ 11634 w 17239"/>
                <a:gd name="T17" fmla="*/ 0 h 2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39" h="23268">
                  <a:moveTo>
                    <a:pt x="11634" y="0"/>
                  </a:moveTo>
                  <a:cubicBezTo>
                    <a:pt x="5209" y="0"/>
                    <a:pt x="0" y="5209"/>
                    <a:pt x="0" y="11634"/>
                  </a:cubicBezTo>
                  <a:cubicBezTo>
                    <a:pt x="0" y="18059"/>
                    <a:pt x="5209" y="23268"/>
                    <a:pt x="11634" y="23268"/>
                  </a:cubicBezTo>
                  <a:cubicBezTo>
                    <a:pt x="13594" y="23268"/>
                    <a:pt x="15522" y="22773"/>
                    <a:pt x="17239" y="21829"/>
                  </a:cubicBezTo>
                  <a:lnTo>
                    <a:pt x="15838" y="19280"/>
                  </a:lnTo>
                  <a:cubicBezTo>
                    <a:pt x="11615" y="21602"/>
                    <a:pt x="6309" y="20060"/>
                    <a:pt x="3988" y="15838"/>
                  </a:cubicBezTo>
                  <a:cubicBezTo>
                    <a:pt x="1666" y="11615"/>
                    <a:pt x="3208" y="6309"/>
                    <a:pt x="7431" y="3988"/>
                  </a:cubicBezTo>
                  <a:cubicBezTo>
                    <a:pt x="8719" y="3280"/>
                    <a:pt x="10164" y="2909"/>
                    <a:pt x="11634" y="2909"/>
                  </a:cubicBezTo>
                  <a:lnTo>
                    <a:pt x="116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 name="Arrow: Down 1">
            <a:extLst>
              <a:ext uri="{FF2B5EF4-FFF2-40B4-BE49-F238E27FC236}">
                <a16:creationId xmlns:a16="http://schemas.microsoft.com/office/drawing/2014/main" id="{418AC31F-9DA2-4740-976B-441C9EA115E9}"/>
              </a:ext>
            </a:extLst>
          </p:cNvPr>
          <p:cNvSpPr/>
          <p:nvPr/>
        </p:nvSpPr>
        <p:spPr>
          <a:xfrm>
            <a:off x="4797083" y="5026327"/>
            <a:ext cx="45719" cy="307018"/>
          </a:xfrm>
          <a:prstGeom prst="downArrow">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 name="Arrow: Down 2">
            <a:extLst>
              <a:ext uri="{FF2B5EF4-FFF2-40B4-BE49-F238E27FC236}">
                <a16:creationId xmlns:a16="http://schemas.microsoft.com/office/drawing/2014/main" id="{56586040-1928-49A6-9D5E-6E194E0E8F48}"/>
              </a:ext>
            </a:extLst>
          </p:cNvPr>
          <p:cNvSpPr/>
          <p:nvPr/>
        </p:nvSpPr>
        <p:spPr>
          <a:xfrm>
            <a:off x="984803" y="4965899"/>
            <a:ext cx="373563" cy="56330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 name="Arrow: Down 35">
            <a:extLst>
              <a:ext uri="{FF2B5EF4-FFF2-40B4-BE49-F238E27FC236}">
                <a16:creationId xmlns:a16="http://schemas.microsoft.com/office/drawing/2014/main" id="{BB8F8A6A-1272-4DC9-A5FF-E3FC53BDF31E}"/>
              </a:ext>
            </a:extLst>
          </p:cNvPr>
          <p:cNvSpPr/>
          <p:nvPr/>
        </p:nvSpPr>
        <p:spPr>
          <a:xfrm>
            <a:off x="4502478" y="4988646"/>
            <a:ext cx="373563" cy="56330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 name="Rectangle 8"/>
          <p:cNvSpPr>
            <a:spLocks noChangeArrowheads="1"/>
          </p:cNvSpPr>
          <p:nvPr/>
        </p:nvSpPr>
        <p:spPr bwMode="auto">
          <a:xfrm>
            <a:off x="4162812" y="5057887"/>
            <a:ext cx="1039091" cy="27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800" b="1" dirty="0">
                <a:solidFill>
                  <a:srgbClr val="FF0000"/>
                </a:solidFill>
              </a:rPr>
              <a:t>42%</a:t>
            </a:r>
            <a:endParaRPr kumimoji="0" lang="en-US" altLang="en-US" b="0" i="0" u="none" strike="noStrike" cap="none" normalizeH="0" baseline="0" dirty="0">
              <a:ln>
                <a:noFill/>
              </a:ln>
              <a:solidFill>
                <a:srgbClr val="FF0000"/>
              </a:solidFill>
              <a:effectLst/>
            </a:endParaRPr>
          </a:p>
        </p:txBody>
      </p:sp>
      <p:sp>
        <p:nvSpPr>
          <p:cNvPr id="39" name="Rectangle 8"/>
          <p:cNvSpPr>
            <a:spLocks noChangeArrowheads="1"/>
          </p:cNvSpPr>
          <p:nvPr/>
        </p:nvSpPr>
        <p:spPr bwMode="auto">
          <a:xfrm>
            <a:off x="700086" y="5026327"/>
            <a:ext cx="1039091" cy="27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800" b="1" dirty="0">
                <a:solidFill>
                  <a:srgbClr val="FF0000"/>
                </a:solidFill>
              </a:rPr>
              <a:t>63%</a:t>
            </a:r>
            <a:endParaRPr kumimoji="0" lang="en-US" altLang="en-US" b="0" i="0" u="none" strike="noStrike" cap="none" normalizeH="0" baseline="0" dirty="0">
              <a:ln>
                <a:noFill/>
              </a:ln>
              <a:solidFill>
                <a:srgbClr val="FF0000"/>
              </a:solidFill>
              <a:effectLst/>
            </a:endParaRPr>
          </a:p>
        </p:txBody>
      </p:sp>
      <p:sp>
        <p:nvSpPr>
          <p:cNvPr id="43" name="Freeform 89">
            <a:extLst>
              <a:ext uri="{FF2B5EF4-FFF2-40B4-BE49-F238E27FC236}">
                <a16:creationId xmlns:a16="http://schemas.microsoft.com/office/drawing/2014/main" id="{A0133941-AA19-4810-A00F-E24579654091}"/>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Unmet Needs </a:t>
            </a:r>
          </a:p>
        </p:txBody>
      </p:sp>
      <p:sp>
        <p:nvSpPr>
          <p:cNvPr id="44" name="Freeform 80">
            <a:extLst>
              <a:ext uri="{FF2B5EF4-FFF2-40B4-BE49-F238E27FC236}">
                <a16:creationId xmlns:a16="http://schemas.microsoft.com/office/drawing/2014/main" id="{F181D3DE-D938-4A16-A227-73FD95C6ABA4}"/>
              </a:ext>
            </a:extLst>
          </p:cNvPr>
          <p:cNvSpPr/>
          <p:nvPr/>
        </p:nvSpPr>
        <p:spPr>
          <a:xfrm>
            <a:off x="194604" y="954602"/>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rgbClr val="002060"/>
                </a:solidFill>
              </a:rPr>
              <a:t>Bosentan has a high number of drug-drug interactions</a:t>
            </a:r>
            <a:r>
              <a:rPr lang="en-GB" sz="1400" b="1" dirty="0">
                <a:solidFill>
                  <a:srgbClr val="002060"/>
                </a:solidFill>
              </a:rPr>
              <a:t>, including PDE-5 inhibitors; sildenafil and tadalafil</a:t>
            </a:r>
            <a:r>
              <a:rPr lang="en-GB" sz="1400" baseline="30000" dirty="0">
                <a:solidFill>
                  <a:srgbClr val="002060"/>
                </a:solidFill>
              </a:rPr>
              <a:t>1</a:t>
            </a:r>
            <a:endParaRPr lang="en-GB" sz="1200" baseline="30000" dirty="0">
              <a:solidFill>
                <a:srgbClr val="002060"/>
              </a:solidFill>
            </a:endParaRPr>
          </a:p>
        </p:txBody>
      </p:sp>
    </p:spTree>
    <p:extLst>
      <p:ext uri="{BB962C8B-B14F-4D97-AF65-F5344CB8AC3E}">
        <p14:creationId xmlns:p14="http://schemas.microsoft.com/office/powerpoint/2010/main" val="1952217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Freeform 12">
            <a:extLst>
              <a:ext uri="{FF2B5EF4-FFF2-40B4-BE49-F238E27FC236}">
                <a16:creationId xmlns:a16="http://schemas.microsoft.com/office/drawing/2014/main" id="{522BA9B0-FD36-4EA1-AE2C-D28FA6BAD4BE}"/>
              </a:ext>
            </a:extLst>
          </p:cNvPr>
          <p:cNvSpPr>
            <a:spLocks/>
          </p:cNvSpPr>
          <p:nvPr/>
        </p:nvSpPr>
        <p:spPr bwMode="auto">
          <a:xfrm flipV="1">
            <a:off x="0" y="1550577"/>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25" name="Freeform 80">
            <a:extLst>
              <a:ext uri="{FF2B5EF4-FFF2-40B4-BE49-F238E27FC236}">
                <a16:creationId xmlns:a16="http://schemas.microsoft.com/office/drawing/2014/main" id="{BF68E540-8158-4141-8EFB-E1706670971B}"/>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t>Bosentan is associated with an increased risk of hepatotoxicity vs placebo</a:t>
            </a:r>
            <a:r>
              <a:rPr lang="en-GB" sz="1400" baseline="30000" dirty="0"/>
              <a:t>1</a:t>
            </a:r>
            <a:endParaRPr lang="en-GB" sz="1400" b="1" baseline="30000" dirty="0">
              <a:solidFill>
                <a:schemeClr val="bg1"/>
              </a:solidFill>
            </a:endParaRPr>
          </a:p>
        </p:txBody>
      </p:sp>
      <p:sp>
        <p:nvSpPr>
          <p:cNvPr id="22" name="Rectangle: Single Corner Snipped 14"/>
          <p:cNvSpPr/>
          <p:nvPr/>
        </p:nvSpPr>
        <p:spPr>
          <a:xfrm flipV="1">
            <a:off x="0" y="1605729"/>
            <a:ext cx="5880100" cy="4049484"/>
          </a:xfrm>
          <a:prstGeom prst="snip1Rect">
            <a:avLst>
              <a:gd name="adj" fmla="val 981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67" dirty="0"/>
          </a:p>
        </p:txBody>
      </p:sp>
      <p:graphicFrame>
        <p:nvGraphicFramePr>
          <p:cNvPr id="20" name="Table 19"/>
          <p:cNvGraphicFramePr>
            <a:graphicFrameLocks noGrp="1"/>
          </p:cNvGraphicFramePr>
          <p:nvPr>
            <p:extLst>
              <p:ext uri="{D42A27DB-BD31-4B8C-83A1-F6EECF244321}">
                <p14:modId xmlns:p14="http://schemas.microsoft.com/office/powerpoint/2010/main" val="2159101267"/>
              </p:ext>
            </p:extLst>
          </p:nvPr>
        </p:nvGraphicFramePr>
        <p:xfrm>
          <a:off x="0" y="2866947"/>
          <a:ext cx="12191999" cy="1060998"/>
        </p:xfrm>
        <a:graphic>
          <a:graphicData uri="http://schemas.openxmlformats.org/drawingml/2006/table">
            <a:tbl>
              <a:tblPr firstRow="1" bandRow="1">
                <a:tableStyleId>{7DF18680-E054-41AD-8BC1-D1AEF772440D}</a:tableStyleId>
              </a:tblPr>
              <a:tblGrid>
                <a:gridCol w="2672862">
                  <a:extLst>
                    <a:ext uri="{9D8B030D-6E8A-4147-A177-3AD203B41FA5}">
                      <a16:colId xmlns:a16="http://schemas.microsoft.com/office/drawing/2014/main" val="703287470"/>
                    </a:ext>
                  </a:extLst>
                </a:gridCol>
                <a:gridCol w="1602712">
                  <a:extLst>
                    <a:ext uri="{9D8B030D-6E8A-4147-A177-3AD203B41FA5}">
                      <a16:colId xmlns:a16="http://schemas.microsoft.com/office/drawing/2014/main" val="2366942168"/>
                    </a:ext>
                  </a:extLst>
                </a:gridCol>
                <a:gridCol w="1602712">
                  <a:extLst>
                    <a:ext uri="{9D8B030D-6E8A-4147-A177-3AD203B41FA5}">
                      <a16:colId xmlns:a16="http://schemas.microsoft.com/office/drawing/2014/main" val="3995320899"/>
                    </a:ext>
                  </a:extLst>
                </a:gridCol>
                <a:gridCol w="6313713">
                  <a:extLst>
                    <a:ext uri="{9D8B030D-6E8A-4147-A177-3AD203B41FA5}">
                      <a16:colId xmlns:a16="http://schemas.microsoft.com/office/drawing/2014/main" val="20003"/>
                    </a:ext>
                  </a:extLst>
                </a:gridCol>
              </a:tblGrid>
              <a:tr h="353666">
                <a:tc>
                  <a:txBody>
                    <a:bodyPr/>
                    <a:lstStyle/>
                    <a:p>
                      <a:pPr algn="l"/>
                      <a:r>
                        <a:rPr lang="en-GB" sz="1050" dirty="0">
                          <a:solidFill>
                            <a:schemeClr val="tx1"/>
                          </a:solidFill>
                        </a:rPr>
                        <a:t>ADVERSE</a:t>
                      </a:r>
                      <a:r>
                        <a:rPr lang="en-GB" sz="1050" baseline="0" dirty="0">
                          <a:solidFill>
                            <a:schemeClr val="tx1"/>
                          </a:solidFill>
                        </a:rPr>
                        <a:t> EVENT</a:t>
                      </a:r>
                      <a:endParaRPr lang="en-GB" sz="1050" dirty="0">
                        <a:solidFill>
                          <a:schemeClr val="tx1"/>
                        </a:solidFill>
                      </a:endParaRPr>
                    </a:p>
                  </a:txBody>
                  <a:tcPr marL="57600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050" dirty="0">
                          <a:solidFill>
                            <a:schemeClr val="tx1"/>
                          </a:solidFill>
                        </a:rPr>
                        <a:t>BOSENTAN</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050" dirty="0">
                          <a:solidFill>
                            <a:schemeClr val="tx1"/>
                          </a:solidFill>
                        </a:rPr>
                        <a:t>PLACEBO</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GB" sz="1100" dirty="0">
                        <a:solidFill>
                          <a:schemeClr val="tx1"/>
                        </a:solidFill>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889562559"/>
                  </a:ext>
                </a:extLst>
              </a:tr>
              <a:tr h="35366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ALT or AST &gt;3x ULN</a:t>
                      </a:r>
                    </a:p>
                  </a:txBody>
                  <a:tcPr marL="57600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tx1">
                              <a:lumMod val="75000"/>
                              <a:lumOff val="25000"/>
                            </a:schemeClr>
                          </a:solidFill>
                        </a:rPr>
                        <a:t>11.2%</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tx1">
                              <a:lumMod val="75000"/>
                              <a:lumOff val="25000"/>
                            </a:schemeClr>
                          </a:solidFill>
                        </a:rPr>
                        <a:t>2.4%</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GB" sz="1200" dirty="0"/>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54478608"/>
                  </a:ext>
                </a:extLst>
              </a:tr>
              <a:tr h="353666">
                <a:tc gridSpan="3">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dirty="0">
                          <a:solidFill>
                            <a:schemeClr val="bg1"/>
                          </a:solidFill>
                        </a:rPr>
                        <a:t>Monthly</a:t>
                      </a:r>
                      <a:r>
                        <a:rPr lang="en-GB" sz="1200" b="0" baseline="0" dirty="0">
                          <a:solidFill>
                            <a:schemeClr val="bg1"/>
                          </a:solidFill>
                        </a:rPr>
                        <a:t> assessment of liver function with bosentan is required</a:t>
                      </a:r>
                      <a:r>
                        <a:rPr lang="en-GB" sz="1200" b="0" baseline="30000" dirty="0">
                          <a:solidFill>
                            <a:schemeClr val="bg1"/>
                          </a:solidFill>
                        </a:rPr>
                        <a:t>1,2</a:t>
                      </a:r>
                    </a:p>
                  </a:txBody>
                  <a:tcPr marL="576000" marR="121920" marT="6096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GB" sz="1200" dirty="0"/>
                    </a:p>
                  </a:txBody>
                  <a:tcPr marL="121920" marR="121920" marT="60960" marB="60960" anchor="ctr">
                    <a:lnL w="12700" cmpd="sng">
                      <a:noFill/>
                    </a:lnL>
                    <a:lnR w="12700" cmpd="sng">
                      <a:noFill/>
                    </a:lnR>
                    <a:lnT w="762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pPr algn="ctr"/>
                      <a:endParaRPr lang="en-GB" sz="1200" dirty="0"/>
                    </a:p>
                  </a:txBody>
                  <a:tcPr marL="121920" marR="121920" marT="60960" marB="60960" anchor="ctr">
                    <a:lnL w="12700" cmpd="sng">
                      <a:noFill/>
                    </a:lnL>
                    <a:lnR w="12700" cmpd="sng">
                      <a:noFill/>
                    </a:lnR>
                    <a:lnT w="762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endParaRPr lang="en-GB" sz="1200" dirty="0">
                        <a:solidFill>
                          <a:schemeClr val="bg1"/>
                        </a:solidFill>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08044546"/>
                  </a:ext>
                </a:extLst>
              </a:tr>
            </a:tbl>
          </a:graphicData>
        </a:graphic>
      </p:graphicFrame>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6323013" y="1603429"/>
            <a:ext cx="5502968" cy="3929497"/>
          </a:xfrm>
          <a:prstGeom prst="rect">
            <a:avLst/>
          </a:prstGeom>
        </p:spPr>
      </p:pic>
      <p:sp>
        <p:nvSpPr>
          <p:cNvPr id="8" name="Text Placeholder 7"/>
          <p:cNvSpPr>
            <a:spLocks noGrp="1"/>
          </p:cNvSpPr>
          <p:nvPr>
            <p:ph type="body" sz="quarter" idx="16"/>
          </p:nvPr>
        </p:nvSpPr>
        <p:spPr/>
        <p:txBody>
          <a:bodyPr/>
          <a:lstStyle/>
          <a:p>
            <a:r>
              <a:rPr lang="en-GB" b="1" dirty="0"/>
              <a:t>References: 1</a:t>
            </a:r>
            <a:r>
              <a:rPr lang="en-GB" dirty="0"/>
              <a:t>. Tracleer® (bosentan) USPI. Prescribing Information. 2017 </a:t>
            </a:r>
            <a:r>
              <a:rPr lang="en-GB" b="1" dirty="0"/>
              <a:t>2.</a:t>
            </a:r>
            <a:r>
              <a:rPr lang="en-GB" dirty="0"/>
              <a:t> Tracleer® (bosentan) SmPC. 2018. </a:t>
            </a:r>
            <a:r>
              <a:rPr lang="en-GB" b="1" dirty="0"/>
              <a:t>3</a:t>
            </a:r>
            <a:r>
              <a:rPr lang="en-GB" dirty="0"/>
              <a:t>. Wei et al. J Am Heart Assoc. 2016;5(11).</a:t>
            </a:r>
          </a:p>
        </p:txBody>
      </p:sp>
      <p:sp>
        <p:nvSpPr>
          <p:cNvPr id="21" name="TextBox 20"/>
          <p:cNvSpPr txBox="1"/>
          <p:nvPr/>
        </p:nvSpPr>
        <p:spPr>
          <a:xfrm>
            <a:off x="487453" y="2622249"/>
            <a:ext cx="5115406" cy="301800"/>
          </a:xfrm>
          <a:prstGeom prst="rect">
            <a:avLst/>
          </a:prstGeom>
          <a:noFill/>
        </p:spPr>
        <p:txBody>
          <a:bodyPr wrap="square" lIns="0" rtlCol="0" anchor="t">
            <a:noAutofit/>
          </a:bodyPr>
          <a:lstStyle/>
          <a:p>
            <a:r>
              <a:rPr lang="en-GB" sz="1200" dirty="0">
                <a:solidFill>
                  <a:srgbClr val="002060"/>
                </a:solidFill>
              </a:rPr>
              <a:t>Incidence of elevations in liver enzymes in 20 placebo-controlled trials</a:t>
            </a:r>
            <a:r>
              <a:rPr lang="en-GB" sz="1200" baseline="30000" dirty="0">
                <a:solidFill>
                  <a:srgbClr val="002060"/>
                </a:solidFill>
              </a:rPr>
              <a:t>2</a:t>
            </a:r>
            <a:r>
              <a:rPr lang="en-GB" sz="1200" dirty="0">
                <a:solidFill>
                  <a:srgbClr val="002060"/>
                </a:solidFill>
              </a:rPr>
              <a:t> </a:t>
            </a:r>
            <a:endParaRPr lang="en-GB" sz="1200" baseline="30000" dirty="0">
              <a:solidFill>
                <a:srgbClr val="002060"/>
              </a:solidFill>
            </a:endParaRPr>
          </a:p>
          <a:p>
            <a:endParaRPr lang="en-GB" sz="1400" dirty="0">
              <a:solidFill>
                <a:schemeClr val="accent1"/>
              </a:solidFill>
            </a:endParaRPr>
          </a:p>
        </p:txBody>
      </p:sp>
      <p:grpSp>
        <p:nvGrpSpPr>
          <p:cNvPr id="9" name="Group 8"/>
          <p:cNvGrpSpPr/>
          <p:nvPr/>
        </p:nvGrpSpPr>
        <p:grpSpPr>
          <a:xfrm>
            <a:off x="224730" y="4128815"/>
            <a:ext cx="1229400" cy="1229400"/>
            <a:chOff x="442913" y="3879047"/>
            <a:chExt cx="1060704" cy="1060704"/>
          </a:xfrm>
        </p:grpSpPr>
        <p:sp>
          <p:nvSpPr>
            <p:cNvPr id="23" name="Oval 22"/>
            <p:cNvSpPr/>
            <p:nvPr/>
          </p:nvSpPr>
          <p:spPr>
            <a:xfrm>
              <a:off x="442913" y="3879047"/>
              <a:ext cx="1060704" cy="1060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 name="Freeform 30"/>
            <p:cNvSpPr>
              <a:spLocks noEditPoints="1"/>
            </p:cNvSpPr>
            <p:nvPr/>
          </p:nvSpPr>
          <p:spPr bwMode="auto">
            <a:xfrm>
              <a:off x="735269" y="4252275"/>
              <a:ext cx="509354" cy="418844"/>
            </a:xfrm>
            <a:custGeom>
              <a:avLst/>
              <a:gdLst>
                <a:gd name="T0" fmla="*/ 317 w 500"/>
                <a:gd name="T1" fmla="*/ 236 h 411"/>
                <a:gd name="T2" fmla="*/ 278 w 500"/>
                <a:gd name="T3" fmla="*/ 296 h 411"/>
                <a:gd name="T4" fmla="*/ 97 w 500"/>
                <a:gd name="T5" fmla="*/ 405 h 411"/>
                <a:gd name="T6" fmla="*/ 78 w 500"/>
                <a:gd name="T7" fmla="*/ 411 h 411"/>
                <a:gd name="T8" fmla="*/ 39 w 500"/>
                <a:gd name="T9" fmla="*/ 354 h 411"/>
                <a:gd name="T10" fmla="*/ 26 w 500"/>
                <a:gd name="T11" fmla="*/ 276 h 411"/>
                <a:gd name="T12" fmla="*/ 12 w 500"/>
                <a:gd name="T13" fmla="*/ 210 h 411"/>
                <a:gd name="T14" fmla="*/ 51 w 500"/>
                <a:gd name="T15" fmla="*/ 47 h 411"/>
                <a:gd name="T16" fmla="*/ 182 w 500"/>
                <a:gd name="T17" fmla="*/ 0 h 411"/>
                <a:gd name="T18" fmla="*/ 189 w 500"/>
                <a:gd name="T19" fmla="*/ 0 h 411"/>
                <a:gd name="T20" fmla="*/ 277 w 500"/>
                <a:gd name="T21" fmla="*/ 36 h 411"/>
                <a:gd name="T22" fmla="*/ 317 w 500"/>
                <a:gd name="T23" fmla="*/ 236 h 411"/>
                <a:gd name="T24" fmla="*/ 493 w 500"/>
                <a:gd name="T25" fmla="*/ 74 h 411"/>
                <a:gd name="T26" fmla="*/ 345 w 500"/>
                <a:gd name="T27" fmla="*/ 39 h 411"/>
                <a:gd name="T28" fmla="*/ 330 w 500"/>
                <a:gd name="T29" fmla="*/ 41 h 411"/>
                <a:gd name="T30" fmla="*/ 325 w 500"/>
                <a:gd name="T31" fmla="*/ 48 h 411"/>
                <a:gd name="T32" fmla="*/ 325 w 500"/>
                <a:gd name="T33" fmla="*/ 56 h 411"/>
                <a:gd name="T34" fmla="*/ 344 w 500"/>
                <a:gd name="T35" fmla="*/ 215 h 411"/>
                <a:gd name="T36" fmla="*/ 342 w 500"/>
                <a:gd name="T37" fmla="*/ 228 h 411"/>
                <a:gd name="T38" fmla="*/ 344 w 500"/>
                <a:gd name="T39" fmla="*/ 236 h 411"/>
                <a:gd name="T40" fmla="*/ 351 w 500"/>
                <a:gd name="T41" fmla="*/ 240 h 411"/>
                <a:gd name="T42" fmla="*/ 353 w 500"/>
                <a:gd name="T43" fmla="*/ 240 h 411"/>
                <a:gd name="T44" fmla="*/ 436 w 500"/>
                <a:gd name="T45" fmla="*/ 185 h 411"/>
                <a:gd name="T46" fmla="*/ 498 w 500"/>
                <a:gd name="T47" fmla="*/ 97 h 411"/>
                <a:gd name="T48" fmla="*/ 493 w 500"/>
                <a:gd name="T49" fmla="*/ 74 h 411"/>
                <a:gd name="T50" fmla="*/ 493 w 500"/>
                <a:gd name="T51" fmla="*/ 74 h 411"/>
                <a:gd name="T52" fmla="*/ 493 w 500"/>
                <a:gd name="T53" fmla="*/ 7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0" h="411">
                  <a:moveTo>
                    <a:pt x="317" y="236"/>
                  </a:moveTo>
                  <a:cubicBezTo>
                    <a:pt x="315" y="261"/>
                    <a:pt x="300" y="282"/>
                    <a:pt x="278" y="296"/>
                  </a:cubicBezTo>
                  <a:cubicBezTo>
                    <a:pt x="219" y="331"/>
                    <a:pt x="116" y="393"/>
                    <a:pt x="97" y="405"/>
                  </a:cubicBezTo>
                  <a:cubicBezTo>
                    <a:pt x="91" y="409"/>
                    <a:pt x="84" y="411"/>
                    <a:pt x="78" y="411"/>
                  </a:cubicBezTo>
                  <a:cubicBezTo>
                    <a:pt x="55" y="411"/>
                    <a:pt x="40" y="389"/>
                    <a:pt x="39" y="354"/>
                  </a:cubicBezTo>
                  <a:cubicBezTo>
                    <a:pt x="38" y="323"/>
                    <a:pt x="32" y="301"/>
                    <a:pt x="26" y="276"/>
                  </a:cubicBezTo>
                  <a:cubicBezTo>
                    <a:pt x="21" y="256"/>
                    <a:pt x="16" y="237"/>
                    <a:pt x="12" y="210"/>
                  </a:cubicBezTo>
                  <a:cubicBezTo>
                    <a:pt x="8" y="186"/>
                    <a:pt x="0" y="102"/>
                    <a:pt x="51" y="47"/>
                  </a:cubicBezTo>
                  <a:cubicBezTo>
                    <a:pt x="81" y="16"/>
                    <a:pt x="124" y="0"/>
                    <a:pt x="182" y="0"/>
                  </a:cubicBezTo>
                  <a:cubicBezTo>
                    <a:pt x="184" y="0"/>
                    <a:pt x="187" y="0"/>
                    <a:pt x="189" y="0"/>
                  </a:cubicBezTo>
                  <a:cubicBezTo>
                    <a:pt x="226" y="1"/>
                    <a:pt x="255" y="13"/>
                    <a:pt x="277" y="36"/>
                  </a:cubicBezTo>
                  <a:cubicBezTo>
                    <a:pt x="326" y="88"/>
                    <a:pt x="323" y="184"/>
                    <a:pt x="317" y="236"/>
                  </a:cubicBezTo>
                  <a:close/>
                  <a:moveTo>
                    <a:pt x="493" y="74"/>
                  </a:moveTo>
                  <a:cubicBezTo>
                    <a:pt x="465" y="40"/>
                    <a:pt x="346" y="39"/>
                    <a:pt x="345" y="39"/>
                  </a:cubicBezTo>
                  <a:cubicBezTo>
                    <a:pt x="336" y="39"/>
                    <a:pt x="333" y="39"/>
                    <a:pt x="330" y="41"/>
                  </a:cubicBezTo>
                  <a:cubicBezTo>
                    <a:pt x="328" y="43"/>
                    <a:pt x="326" y="45"/>
                    <a:pt x="325" y="48"/>
                  </a:cubicBezTo>
                  <a:cubicBezTo>
                    <a:pt x="323" y="51"/>
                    <a:pt x="323" y="54"/>
                    <a:pt x="325" y="56"/>
                  </a:cubicBezTo>
                  <a:cubicBezTo>
                    <a:pt x="349" y="110"/>
                    <a:pt x="347" y="179"/>
                    <a:pt x="344" y="215"/>
                  </a:cubicBezTo>
                  <a:cubicBezTo>
                    <a:pt x="344" y="220"/>
                    <a:pt x="343" y="224"/>
                    <a:pt x="342" y="228"/>
                  </a:cubicBezTo>
                  <a:cubicBezTo>
                    <a:pt x="341" y="231"/>
                    <a:pt x="342" y="234"/>
                    <a:pt x="344" y="236"/>
                  </a:cubicBezTo>
                  <a:cubicBezTo>
                    <a:pt x="345" y="238"/>
                    <a:pt x="348" y="240"/>
                    <a:pt x="351" y="240"/>
                  </a:cubicBezTo>
                  <a:cubicBezTo>
                    <a:pt x="352" y="240"/>
                    <a:pt x="353" y="240"/>
                    <a:pt x="353" y="240"/>
                  </a:cubicBezTo>
                  <a:cubicBezTo>
                    <a:pt x="379" y="240"/>
                    <a:pt x="423" y="198"/>
                    <a:pt x="436" y="185"/>
                  </a:cubicBezTo>
                  <a:cubicBezTo>
                    <a:pt x="462" y="159"/>
                    <a:pt x="492" y="122"/>
                    <a:pt x="498" y="97"/>
                  </a:cubicBezTo>
                  <a:cubicBezTo>
                    <a:pt x="500" y="89"/>
                    <a:pt x="498" y="81"/>
                    <a:pt x="493" y="74"/>
                  </a:cubicBezTo>
                  <a:close/>
                  <a:moveTo>
                    <a:pt x="493" y="74"/>
                  </a:moveTo>
                  <a:cubicBezTo>
                    <a:pt x="493" y="74"/>
                    <a:pt x="493" y="74"/>
                    <a:pt x="493" y="74"/>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6" name="TextBox 25"/>
          <p:cNvSpPr txBox="1"/>
          <p:nvPr/>
        </p:nvSpPr>
        <p:spPr>
          <a:xfrm>
            <a:off x="1695311" y="4427854"/>
            <a:ext cx="3943607" cy="746842"/>
          </a:xfrm>
          <a:prstGeom prst="rect">
            <a:avLst/>
          </a:prstGeom>
          <a:noFill/>
        </p:spPr>
        <p:txBody>
          <a:bodyPr wrap="square" rtlCol="0" anchor="t">
            <a:noAutofit/>
          </a:bodyPr>
          <a:lstStyle/>
          <a:p>
            <a:pPr lvl="0"/>
            <a:r>
              <a:rPr lang="en-GB" sz="1200" dirty="0">
                <a:solidFill>
                  <a:prstClr val="black">
                    <a:lumMod val="75000"/>
                    <a:lumOff val="25000"/>
                  </a:prstClr>
                </a:solidFill>
              </a:rPr>
              <a:t>The risk of suffering abnormal liver function is estimated to be </a:t>
            </a:r>
            <a:r>
              <a:rPr lang="en-GB" sz="1600" b="1" dirty="0">
                <a:solidFill>
                  <a:srgbClr val="00B0F0"/>
                </a:solidFill>
              </a:rPr>
              <a:t>278%</a:t>
            </a:r>
            <a:r>
              <a:rPr lang="en-GB" sz="1200" baseline="30000" dirty="0">
                <a:solidFill>
                  <a:srgbClr val="00B0F0"/>
                </a:solidFill>
              </a:rPr>
              <a:t>†</a:t>
            </a:r>
            <a:r>
              <a:rPr lang="en-GB" sz="1200" dirty="0">
                <a:solidFill>
                  <a:srgbClr val="00B0F0"/>
                </a:solidFill>
              </a:rPr>
              <a:t> </a:t>
            </a:r>
            <a:r>
              <a:rPr lang="en-GB" sz="1200" dirty="0">
                <a:solidFill>
                  <a:srgbClr val="404040"/>
                </a:solidFill>
              </a:rPr>
              <a:t>higher with </a:t>
            </a:r>
            <a:r>
              <a:rPr lang="en-GB" sz="1200" dirty="0">
                <a:solidFill>
                  <a:prstClr val="black">
                    <a:lumMod val="75000"/>
                    <a:lumOff val="25000"/>
                  </a:prstClr>
                </a:solidFill>
              </a:rPr>
              <a:t>bosentan vs placebo</a:t>
            </a:r>
            <a:r>
              <a:rPr lang="en-GB" sz="1200" baseline="30000" dirty="0">
                <a:solidFill>
                  <a:prstClr val="black">
                    <a:lumMod val="75000"/>
                    <a:lumOff val="25000"/>
                  </a:prstClr>
                </a:solidFill>
              </a:rPr>
              <a:t>3</a:t>
            </a:r>
            <a:endParaRPr lang="en-GB" sz="1200" dirty="0">
              <a:solidFill>
                <a:prstClr val="black">
                  <a:lumMod val="75000"/>
                  <a:lumOff val="25000"/>
                </a:prstClr>
              </a:solidFill>
            </a:endParaRPr>
          </a:p>
        </p:txBody>
      </p:sp>
      <p:sp>
        <p:nvSpPr>
          <p:cNvPr id="31" name="TextBox 30"/>
          <p:cNvSpPr txBox="1"/>
          <p:nvPr/>
        </p:nvSpPr>
        <p:spPr>
          <a:xfrm>
            <a:off x="1948940" y="6294756"/>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AE, adverse events; ALT, alanine aminotransferase; AST, aspartate aminotransferase; CI, confidence interval; RR, relative risk; ULN, upper limit of normal.</a:t>
            </a:r>
          </a:p>
        </p:txBody>
      </p:sp>
      <p:grpSp>
        <p:nvGrpSpPr>
          <p:cNvPr id="10" name="Group 9"/>
          <p:cNvGrpSpPr>
            <a:grpSpLocks noChangeAspect="1"/>
          </p:cNvGrpSpPr>
          <p:nvPr/>
        </p:nvGrpSpPr>
        <p:grpSpPr bwMode="auto">
          <a:xfrm>
            <a:off x="5879518" y="1598279"/>
            <a:ext cx="6314134" cy="3934647"/>
            <a:chOff x="4152" y="973"/>
            <a:chExt cx="3229" cy="2430"/>
          </a:xfrm>
        </p:grpSpPr>
        <p:sp>
          <p:nvSpPr>
            <p:cNvPr id="11" name="AutoShape 8"/>
            <p:cNvSpPr>
              <a:spLocks noChangeAspect="1" noChangeArrowheads="1" noTextEdit="1"/>
            </p:cNvSpPr>
            <p:nvPr/>
          </p:nvSpPr>
          <p:spPr bwMode="auto">
            <a:xfrm>
              <a:off x="4191" y="973"/>
              <a:ext cx="3134" cy="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noEditPoints="1"/>
            </p:cNvSpPr>
            <p:nvPr/>
          </p:nvSpPr>
          <p:spPr bwMode="auto">
            <a:xfrm>
              <a:off x="4152" y="973"/>
              <a:ext cx="3229" cy="2430"/>
            </a:xfrm>
            <a:custGeom>
              <a:avLst/>
              <a:gdLst>
                <a:gd name="T0" fmla="*/ 13 w 266"/>
                <a:gd name="T1" fmla="*/ 252 h 256"/>
                <a:gd name="T2" fmla="*/ 55 w 266"/>
                <a:gd name="T3" fmla="*/ 253 h 256"/>
                <a:gd name="T4" fmla="*/ 105 w 266"/>
                <a:gd name="T5" fmla="*/ 255 h 256"/>
                <a:gd name="T6" fmla="*/ 133 w 266"/>
                <a:gd name="T7" fmla="*/ 252 h 256"/>
                <a:gd name="T8" fmla="*/ 142 w 266"/>
                <a:gd name="T9" fmla="*/ 251 h 256"/>
                <a:gd name="T10" fmla="*/ 145 w 266"/>
                <a:gd name="T11" fmla="*/ 250 h 256"/>
                <a:gd name="T12" fmla="*/ 148 w 266"/>
                <a:gd name="T13" fmla="*/ 250 h 256"/>
                <a:gd name="T14" fmla="*/ 153 w 266"/>
                <a:gd name="T15" fmla="*/ 250 h 256"/>
                <a:gd name="T16" fmla="*/ 156 w 266"/>
                <a:gd name="T17" fmla="*/ 250 h 256"/>
                <a:gd name="T18" fmla="*/ 161 w 266"/>
                <a:gd name="T19" fmla="*/ 250 h 256"/>
                <a:gd name="T20" fmla="*/ 164 w 266"/>
                <a:gd name="T21" fmla="*/ 251 h 256"/>
                <a:gd name="T22" fmla="*/ 167 w 266"/>
                <a:gd name="T23" fmla="*/ 251 h 256"/>
                <a:gd name="T24" fmla="*/ 172 w 266"/>
                <a:gd name="T25" fmla="*/ 251 h 256"/>
                <a:gd name="T26" fmla="*/ 172 w 266"/>
                <a:gd name="T27" fmla="*/ 250 h 256"/>
                <a:gd name="T28" fmla="*/ 171 w 266"/>
                <a:gd name="T29" fmla="*/ 250 h 256"/>
                <a:gd name="T30" fmla="*/ 174 w 266"/>
                <a:gd name="T31" fmla="*/ 248 h 256"/>
                <a:gd name="T32" fmla="*/ 176 w 266"/>
                <a:gd name="T33" fmla="*/ 248 h 256"/>
                <a:gd name="T34" fmla="*/ 176 w 266"/>
                <a:gd name="T35" fmla="*/ 249 h 256"/>
                <a:gd name="T36" fmla="*/ 176 w 266"/>
                <a:gd name="T37" fmla="*/ 250 h 256"/>
                <a:gd name="T38" fmla="*/ 180 w 266"/>
                <a:gd name="T39" fmla="*/ 251 h 256"/>
                <a:gd name="T40" fmla="*/ 181 w 266"/>
                <a:gd name="T41" fmla="*/ 251 h 256"/>
                <a:gd name="T42" fmla="*/ 185 w 266"/>
                <a:gd name="T43" fmla="*/ 250 h 256"/>
                <a:gd name="T44" fmla="*/ 184 w 266"/>
                <a:gd name="T45" fmla="*/ 251 h 256"/>
                <a:gd name="T46" fmla="*/ 185 w 266"/>
                <a:gd name="T47" fmla="*/ 251 h 256"/>
                <a:gd name="T48" fmla="*/ 185 w 266"/>
                <a:gd name="T49" fmla="*/ 249 h 256"/>
                <a:gd name="T50" fmla="*/ 188 w 266"/>
                <a:gd name="T51" fmla="*/ 249 h 256"/>
                <a:gd name="T52" fmla="*/ 194 w 266"/>
                <a:gd name="T53" fmla="*/ 250 h 256"/>
                <a:gd name="T54" fmla="*/ 199 w 266"/>
                <a:gd name="T55" fmla="*/ 250 h 256"/>
                <a:gd name="T56" fmla="*/ 213 w 266"/>
                <a:gd name="T57" fmla="*/ 250 h 256"/>
                <a:gd name="T58" fmla="*/ 222 w 266"/>
                <a:gd name="T59" fmla="*/ 251 h 256"/>
                <a:gd name="T60" fmla="*/ 222 w 266"/>
                <a:gd name="T61" fmla="*/ 253 h 256"/>
                <a:gd name="T62" fmla="*/ 224 w 266"/>
                <a:gd name="T63" fmla="*/ 253 h 256"/>
                <a:gd name="T64" fmla="*/ 227 w 266"/>
                <a:gd name="T65" fmla="*/ 252 h 256"/>
                <a:gd name="T66" fmla="*/ 227 w 266"/>
                <a:gd name="T67" fmla="*/ 253 h 256"/>
                <a:gd name="T68" fmla="*/ 260 w 266"/>
                <a:gd name="T69" fmla="*/ 253 h 256"/>
                <a:gd name="T70" fmla="*/ 0 w 266"/>
                <a:gd name="T71" fmla="*/ 0 h 256"/>
                <a:gd name="T72" fmla="*/ 32 w 266"/>
                <a:gd name="T73" fmla="*/ 248 h 256"/>
                <a:gd name="T74" fmla="*/ 34 w 266"/>
                <a:gd name="T75" fmla="*/ 247 h 256"/>
                <a:gd name="T76" fmla="*/ 161 w 266"/>
                <a:gd name="T77" fmla="*/ 246 h 256"/>
                <a:gd name="T78" fmla="*/ 171 w 266"/>
                <a:gd name="T79" fmla="*/ 247 h 256"/>
                <a:gd name="T80" fmla="*/ 173 w 266"/>
                <a:gd name="T81" fmla="*/ 247 h 256"/>
                <a:gd name="T82" fmla="*/ 177 w 266"/>
                <a:gd name="T83" fmla="*/ 247 h 256"/>
                <a:gd name="T84" fmla="*/ 178 w 266"/>
                <a:gd name="T85" fmla="*/ 248 h 256"/>
                <a:gd name="T86" fmla="*/ 184 w 266"/>
                <a:gd name="T87" fmla="*/ 249 h 256"/>
                <a:gd name="T88" fmla="*/ 183 w 266"/>
                <a:gd name="T89" fmla="*/ 249 h 256"/>
                <a:gd name="T90" fmla="*/ 191 w 266"/>
                <a:gd name="T91" fmla="*/ 247 h 256"/>
                <a:gd name="T92" fmla="*/ 193 w 266"/>
                <a:gd name="T93" fmla="*/ 248 h 256"/>
                <a:gd name="T94" fmla="*/ 197 w 266"/>
                <a:gd name="T95" fmla="*/ 250 h 256"/>
                <a:gd name="T96" fmla="*/ 197 w 266"/>
                <a:gd name="T97" fmla="*/ 250 h 256"/>
                <a:gd name="T98" fmla="*/ 227 w 266"/>
                <a:gd name="T99" fmla="*/ 248 h 256"/>
                <a:gd name="T100" fmla="*/ 229 w 266"/>
                <a:gd name="T101" fmla="*/ 2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256">
                  <a:moveTo>
                    <a:pt x="0" y="0"/>
                  </a:moveTo>
                  <a:cubicBezTo>
                    <a:pt x="0" y="248"/>
                    <a:pt x="0" y="248"/>
                    <a:pt x="0" y="248"/>
                  </a:cubicBezTo>
                  <a:cubicBezTo>
                    <a:pt x="1" y="248"/>
                    <a:pt x="2" y="248"/>
                    <a:pt x="2" y="249"/>
                  </a:cubicBezTo>
                  <a:cubicBezTo>
                    <a:pt x="3" y="249"/>
                    <a:pt x="2" y="251"/>
                    <a:pt x="6" y="252"/>
                  </a:cubicBezTo>
                  <a:cubicBezTo>
                    <a:pt x="9" y="252"/>
                    <a:pt x="9" y="252"/>
                    <a:pt x="13" y="252"/>
                  </a:cubicBezTo>
                  <a:cubicBezTo>
                    <a:pt x="16" y="252"/>
                    <a:pt x="15" y="252"/>
                    <a:pt x="19" y="251"/>
                  </a:cubicBezTo>
                  <a:cubicBezTo>
                    <a:pt x="23" y="250"/>
                    <a:pt x="21" y="250"/>
                    <a:pt x="25" y="250"/>
                  </a:cubicBezTo>
                  <a:cubicBezTo>
                    <a:pt x="29" y="250"/>
                    <a:pt x="32" y="250"/>
                    <a:pt x="34" y="251"/>
                  </a:cubicBezTo>
                  <a:cubicBezTo>
                    <a:pt x="36" y="252"/>
                    <a:pt x="36" y="253"/>
                    <a:pt x="43" y="253"/>
                  </a:cubicBezTo>
                  <a:cubicBezTo>
                    <a:pt x="50" y="253"/>
                    <a:pt x="53" y="253"/>
                    <a:pt x="55" y="253"/>
                  </a:cubicBezTo>
                  <a:cubicBezTo>
                    <a:pt x="57" y="252"/>
                    <a:pt x="65" y="251"/>
                    <a:pt x="65" y="251"/>
                  </a:cubicBezTo>
                  <a:cubicBezTo>
                    <a:pt x="65" y="251"/>
                    <a:pt x="71" y="252"/>
                    <a:pt x="75" y="253"/>
                  </a:cubicBezTo>
                  <a:cubicBezTo>
                    <a:pt x="78" y="253"/>
                    <a:pt x="83" y="254"/>
                    <a:pt x="85" y="255"/>
                  </a:cubicBezTo>
                  <a:cubicBezTo>
                    <a:pt x="88" y="255"/>
                    <a:pt x="93" y="256"/>
                    <a:pt x="97" y="256"/>
                  </a:cubicBezTo>
                  <a:cubicBezTo>
                    <a:pt x="102" y="256"/>
                    <a:pt x="101" y="256"/>
                    <a:pt x="105" y="255"/>
                  </a:cubicBezTo>
                  <a:cubicBezTo>
                    <a:pt x="109" y="255"/>
                    <a:pt x="110" y="254"/>
                    <a:pt x="114" y="254"/>
                  </a:cubicBezTo>
                  <a:cubicBezTo>
                    <a:pt x="118" y="254"/>
                    <a:pt x="120" y="254"/>
                    <a:pt x="124" y="254"/>
                  </a:cubicBezTo>
                  <a:cubicBezTo>
                    <a:pt x="127" y="254"/>
                    <a:pt x="130" y="253"/>
                    <a:pt x="132" y="253"/>
                  </a:cubicBezTo>
                  <a:cubicBezTo>
                    <a:pt x="132" y="253"/>
                    <a:pt x="132" y="253"/>
                    <a:pt x="133" y="252"/>
                  </a:cubicBezTo>
                  <a:cubicBezTo>
                    <a:pt x="133" y="252"/>
                    <a:pt x="133" y="252"/>
                    <a:pt x="133" y="252"/>
                  </a:cubicBezTo>
                  <a:cubicBezTo>
                    <a:pt x="133" y="252"/>
                    <a:pt x="134" y="252"/>
                    <a:pt x="134" y="252"/>
                  </a:cubicBezTo>
                  <a:cubicBezTo>
                    <a:pt x="136" y="252"/>
                    <a:pt x="140" y="252"/>
                    <a:pt x="141" y="251"/>
                  </a:cubicBezTo>
                  <a:cubicBezTo>
                    <a:pt x="141" y="251"/>
                    <a:pt x="141" y="251"/>
                    <a:pt x="142" y="250"/>
                  </a:cubicBezTo>
                  <a:cubicBezTo>
                    <a:pt x="143" y="250"/>
                    <a:pt x="143" y="251"/>
                    <a:pt x="143" y="251"/>
                  </a:cubicBezTo>
                  <a:cubicBezTo>
                    <a:pt x="143" y="251"/>
                    <a:pt x="141" y="251"/>
                    <a:pt x="142" y="251"/>
                  </a:cubicBezTo>
                  <a:cubicBezTo>
                    <a:pt x="142" y="251"/>
                    <a:pt x="143" y="251"/>
                    <a:pt x="144" y="251"/>
                  </a:cubicBezTo>
                  <a:cubicBezTo>
                    <a:pt x="144" y="251"/>
                    <a:pt x="144" y="251"/>
                    <a:pt x="144" y="251"/>
                  </a:cubicBezTo>
                  <a:cubicBezTo>
                    <a:pt x="145" y="251"/>
                    <a:pt x="145" y="251"/>
                    <a:pt x="145" y="251"/>
                  </a:cubicBezTo>
                  <a:cubicBezTo>
                    <a:pt x="146" y="250"/>
                    <a:pt x="145" y="250"/>
                    <a:pt x="145" y="250"/>
                  </a:cubicBezTo>
                  <a:cubicBezTo>
                    <a:pt x="145" y="250"/>
                    <a:pt x="145" y="250"/>
                    <a:pt x="145" y="250"/>
                  </a:cubicBezTo>
                  <a:cubicBezTo>
                    <a:pt x="145" y="250"/>
                    <a:pt x="145" y="250"/>
                    <a:pt x="146" y="250"/>
                  </a:cubicBezTo>
                  <a:cubicBezTo>
                    <a:pt x="147" y="250"/>
                    <a:pt x="146" y="251"/>
                    <a:pt x="147" y="251"/>
                  </a:cubicBezTo>
                  <a:cubicBezTo>
                    <a:pt x="147" y="250"/>
                    <a:pt x="147" y="250"/>
                    <a:pt x="148" y="250"/>
                  </a:cubicBezTo>
                  <a:cubicBezTo>
                    <a:pt x="148" y="250"/>
                    <a:pt x="149" y="249"/>
                    <a:pt x="150" y="250"/>
                  </a:cubicBezTo>
                  <a:cubicBezTo>
                    <a:pt x="150" y="250"/>
                    <a:pt x="149" y="250"/>
                    <a:pt x="148" y="250"/>
                  </a:cubicBezTo>
                  <a:cubicBezTo>
                    <a:pt x="148" y="251"/>
                    <a:pt x="149" y="250"/>
                    <a:pt x="149" y="251"/>
                  </a:cubicBezTo>
                  <a:cubicBezTo>
                    <a:pt x="149" y="251"/>
                    <a:pt x="149" y="251"/>
                    <a:pt x="149" y="251"/>
                  </a:cubicBezTo>
                  <a:cubicBezTo>
                    <a:pt x="150" y="251"/>
                    <a:pt x="151" y="250"/>
                    <a:pt x="152" y="250"/>
                  </a:cubicBezTo>
                  <a:cubicBezTo>
                    <a:pt x="152" y="250"/>
                    <a:pt x="150" y="251"/>
                    <a:pt x="151" y="251"/>
                  </a:cubicBezTo>
                  <a:cubicBezTo>
                    <a:pt x="151" y="251"/>
                    <a:pt x="152" y="250"/>
                    <a:pt x="153" y="250"/>
                  </a:cubicBezTo>
                  <a:cubicBezTo>
                    <a:pt x="153" y="250"/>
                    <a:pt x="154" y="251"/>
                    <a:pt x="153" y="251"/>
                  </a:cubicBezTo>
                  <a:cubicBezTo>
                    <a:pt x="153" y="251"/>
                    <a:pt x="152" y="251"/>
                    <a:pt x="152" y="251"/>
                  </a:cubicBezTo>
                  <a:cubicBezTo>
                    <a:pt x="153" y="251"/>
                    <a:pt x="153" y="251"/>
                    <a:pt x="154" y="251"/>
                  </a:cubicBezTo>
                  <a:cubicBezTo>
                    <a:pt x="154" y="251"/>
                    <a:pt x="153" y="251"/>
                    <a:pt x="154" y="251"/>
                  </a:cubicBezTo>
                  <a:cubicBezTo>
                    <a:pt x="154" y="251"/>
                    <a:pt x="155" y="251"/>
                    <a:pt x="156" y="250"/>
                  </a:cubicBezTo>
                  <a:cubicBezTo>
                    <a:pt x="157" y="250"/>
                    <a:pt x="157" y="250"/>
                    <a:pt x="158" y="250"/>
                  </a:cubicBezTo>
                  <a:cubicBezTo>
                    <a:pt x="159" y="250"/>
                    <a:pt x="160" y="250"/>
                    <a:pt x="160" y="250"/>
                  </a:cubicBezTo>
                  <a:cubicBezTo>
                    <a:pt x="160" y="250"/>
                    <a:pt x="159" y="250"/>
                    <a:pt x="159" y="250"/>
                  </a:cubicBezTo>
                  <a:cubicBezTo>
                    <a:pt x="159" y="250"/>
                    <a:pt x="159" y="250"/>
                    <a:pt x="159" y="251"/>
                  </a:cubicBezTo>
                  <a:cubicBezTo>
                    <a:pt x="160" y="251"/>
                    <a:pt x="160" y="250"/>
                    <a:pt x="161" y="250"/>
                  </a:cubicBezTo>
                  <a:cubicBezTo>
                    <a:pt x="161" y="250"/>
                    <a:pt x="162" y="250"/>
                    <a:pt x="162" y="250"/>
                  </a:cubicBezTo>
                  <a:cubicBezTo>
                    <a:pt x="163" y="250"/>
                    <a:pt x="163" y="250"/>
                    <a:pt x="164" y="250"/>
                  </a:cubicBezTo>
                  <a:cubicBezTo>
                    <a:pt x="164" y="250"/>
                    <a:pt x="164" y="250"/>
                    <a:pt x="164" y="250"/>
                  </a:cubicBezTo>
                  <a:cubicBezTo>
                    <a:pt x="163" y="251"/>
                    <a:pt x="162" y="251"/>
                    <a:pt x="163" y="251"/>
                  </a:cubicBezTo>
                  <a:cubicBezTo>
                    <a:pt x="163" y="251"/>
                    <a:pt x="164" y="251"/>
                    <a:pt x="164" y="251"/>
                  </a:cubicBezTo>
                  <a:cubicBezTo>
                    <a:pt x="164" y="251"/>
                    <a:pt x="164" y="251"/>
                    <a:pt x="164" y="252"/>
                  </a:cubicBezTo>
                  <a:cubicBezTo>
                    <a:pt x="164" y="252"/>
                    <a:pt x="164" y="252"/>
                    <a:pt x="163" y="252"/>
                  </a:cubicBezTo>
                  <a:cubicBezTo>
                    <a:pt x="166" y="252"/>
                    <a:pt x="166" y="252"/>
                    <a:pt x="166" y="252"/>
                  </a:cubicBezTo>
                  <a:cubicBezTo>
                    <a:pt x="166" y="252"/>
                    <a:pt x="166" y="252"/>
                    <a:pt x="166" y="252"/>
                  </a:cubicBezTo>
                  <a:cubicBezTo>
                    <a:pt x="167" y="252"/>
                    <a:pt x="167" y="252"/>
                    <a:pt x="167" y="251"/>
                  </a:cubicBezTo>
                  <a:cubicBezTo>
                    <a:pt x="168" y="251"/>
                    <a:pt x="169" y="251"/>
                    <a:pt x="169" y="251"/>
                  </a:cubicBezTo>
                  <a:cubicBezTo>
                    <a:pt x="169" y="251"/>
                    <a:pt x="169" y="251"/>
                    <a:pt x="169" y="251"/>
                  </a:cubicBezTo>
                  <a:cubicBezTo>
                    <a:pt x="170" y="251"/>
                    <a:pt x="170" y="251"/>
                    <a:pt x="170" y="251"/>
                  </a:cubicBezTo>
                  <a:cubicBezTo>
                    <a:pt x="170" y="251"/>
                    <a:pt x="170" y="251"/>
                    <a:pt x="170" y="251"/>
                  </a:cubicBezTo>
                  <a:cubicBezTo>
                    <a:pt x="171" y="251"/>
                    <a:pt x="171" y="251"/>
                    <a:pt x="172" y="251"/>
                  </a:cubicBezTo>
                  <a:cubicBezTo>
                    <a:pt x="172" y="251"/>
                    <a:pt x="172" y="251"/>
                    <a:pt x="172" y="251"/>
                  </a:cubicBezTo>
                  <a:cubicBezTo>
                    <a:pt x="172" y="251"/>
                    <a:pt x="171" y="250"/>
                    <a:pt x="171" y="250"/>
                  </a:cubicBezTo>
                  <a:cubicBezTo>
                    <a:pt x="171" y="250"/>
                    <a:pt x="171" y="250"/>
                    <a:pt x="171" y="250"/>
                  </a:cubicBezTo>
                  <a:cubicBezTo>
                    <a:pt x="171" y="250"/>
                    <a:pt x="172" y="250"/>
                    <a:pt x="172" y="250"/>
                  </a:cubicBezTo>
                  <a:cubicBezTo>
                    <a:pt x="173" y="250"/>
                    <a:pt x="173" y="250"/>
                    <a:pt x="172" y="250"/>
                  </a:cubicBezTo>
                  <a:cubicBezTo>
                    <a:pt x="172" y="250"/>
                    <a:pt x="172" y="250"/>
                    <a:pt x="172" y="250"/>
                  </a:cubicBezTo>
                  <a:cubicBezTo>
                    <a:pt x="170" y="250"/>
                    <a:pt x="169" y="250"/>
                    <a:pt x="169" y="250"/>
                  </a:cubicBezTo>
                  <a:cubicBezTo>
                    <a:pt x="169" y="249"/>
                    <a:pt x="170" y="250"/>
                    <a:pt x="170" y="249"/>
                  </a:cubicBezTo>
                  <a:cubicBezTo>
                    <a:pt x="170" y="249"/>
                    <a:pt x="170" y="249"/>
                    <a:pt x="170" y="249"/>
                  </a:cubicBezTo>
                  <a:cubicBezTo>
                    <a:pt x="171" y="249"/>
                    <a:pt x="171" y="250"/>
                    <a:pt x="171" y="250"/>
                  </a:cubicBezTo>
                  <a:cubicBezTo>
                    <a:pt x="172" y="249"/>
                    <a:pt x="170" y="249"/>
                    <a:pt x="170" y="249"/>
                  </a:cubicBezTo>
                  <a:cubicBezTo>
                    <a:pt x="170" y="248"/>
                    <a:pt x="170" y="248"/>
                    <a:pt x="170" y="248"/>
                  </a:cubicBezTo>
                  <a:cubicBezTo>
                    <a:pt x="170" y="248"/>
                    <a:pt x="170" y="247"/>
                    <a:pt x="170" y="247"/>
                  </a:cubicBezTo>
                  <a:cubicBezTo>
                    <a:pt x="171" y="247"/>
                    <a:pt x="172" y="247"/>
                    <a:pt x="172" y="247"/>
                  </a:cubicBezTo>
                  <a:cubicBezTo>
                    <a:pt x="173" y="247"/>
                    <a:pt x="173" y="247"/>
                    <a:pt x="174" y="248"/>
                  </a:cubicBezTo>
                  <a:cubicBezTo>
                    <a:pt x="174" y="248"/>
                    <a:pt x="174" y="247"/>
                    <a:pt x="174" y="247"/>
                  </a:cubicBezTo>
                  <a:cubicBezTo>
                    <a:pt x="175" y="247"/>
                    <a:pt x="178" y="247"/>
                    <a:pt x="177" y="248"/>
                  </a:cubicBezTo>
                  <a:cubicBezTo>
                    <a:pt x="177" y="248"/>
                    <a:pt x="176" y="247"/>
                    <a:pt x="175" y="247"/>
                  </a:cubicBezTo>
                  <a:cubicBezTo>
                    <a:pt x="174" y="248"/>
                    <a:pt x="174" y="248"/>
                    <a:pt x="175" y="248"/>
                  </a:cubicBezTo>
                  <a:cubicBezTo>
                    <a:pt x="176" y="248"/>
                    <a:pt x="176" y="248"/>
                    <a:pt x="176" y="248"/>
                  </a:cubicBezTo>
                  <a:cubicBezTo>
                    <a:pt x="177" y="248"/>
                    <a:pt x="177" y="248"/>
                    <a:pt x="177" y="248"/>
                  </a:cubicBezTo>
                  <a:cubicBezTo>
                    <a:pt x="177" y="248"/>
                    <a:pt x="177" y="249"/>
                    <a:pt x="178" y="249"/>
                  </a:cubicBezTo>
                  <a:cubicBezTo>
                    <a:pt x="178" y="249"/>
                    <a:pt x="180" y="249"/>
                    <a:pt x="180" y="249"/>
                  </a:cubicBezTo>
                  <a:cubicBezTo>
                    <a:pt x="180" y="249"/>
                    <a:pt x="178" y="249"/>
                    <a:pt x="177" y="249"/>
                  </a:cubicBezTo>
                  <a:cubicBezTo>
                    <a:pt x="177" y="249"/>
                    <a:pt x="176" y="249"/>
                    <a:pt x="176" y="249"/>
                  </a:cubicBezTo>
                  <a:cubicBezTo>
                    <a:pt x="176" y="249"/>
                    <a:pt x="177" y="249"/>
                    <a:pt x="177" y="249"/>
                  </a:cubicBezTo>
                  <a:cubicBezTo>
                    <a:pt x="176" y="249"/>
                    <a:pt x="176" y="249"/>
                    <a:pt x="175" y="250"/>
                  </a:cubicBezTo>
                  <a:cubicBezTo>
                    <a:pt x="175" y="250"/>
                    <a:pt x="176" y="250"/>
                    <a:pt x="176" y="250"/>
                  </a:cubicBezTo>
                  <a:cubicBezTo>
                    <a:pt x="176" y="250"/>
                    <a:pt x="175" y="250"/>
                    <a:pt x="175" y="250"/>
                  </a:cubicBezTo>
                  <a:cubicBezTo>
                    <a:pt x="175" y="250"/>
                    <a:pt x="176" y="250"/>
                    <a:pt x="176" y="250"/>
                  </a:cubicBezTo>
                  <a:cubicBezTo>
                    <a:pt x="175" y="251"/>
                    <a:pt x="174" y="250"/>
                    <a:pt x="174" y="251"/>
                  </a:cubicBezTo>
                  <a:cubicBezTo>
                    <a:pt x="174" y="251"/>
                    <a:pt x="173" y="251"/>
                    <a:pt x="172" y="251"/>
                  </a:cubicBezTo>
                  <a:cubicBezTo>
                    <a:pt x="172" y="251"/>
                    <a:pt x="172" y="251"/>
                    <a:pt x="172" y="251"/>
                  </a:cubicBezTo>
                  <a:cubicBezTo>
                    <a:pt x="172" y="251"/>
                    <a:pt x="172" y="251"/>
                    <a:pt x="172" y="251"/>
                  </a:cubicBezTo>
                  <a:cubicBezTo>
                    <a:pt x="172" y="251"/>
                    <a:pt x="177" y="251"/>
                    <a:pt x="180" y="251"/>
                  </a:cubicBezTo>
                  <a:cubicBezTo>
                    <a:pt x="180" y="251"/>
                    <a:pt x="180" y="251"/>
                    <a:pt x="180" y="251"/>
                  </a:cubicBezTo>
                  <a:cubicBezTo>
                    <a:pt x="180" y="250"/>
                    <a:pt x="181" y="250"/>
                    <a:pt x="182" y="250"/>
                  </a:cubicBezTo>
                  <a:cubicBezTo>
                    <a:pt x="182" y="250"/>
                    <a:pt x="182" y="250"/>
                    <a:pt x="183" y="250"/>
                  </a:cubicBezTo>
                  <a:cubicBezTo>
                    <a:pt x="183" y="250"/>
                    <a:pt x="183" y="250"/>
                    <a:pt x="183" y="250"/>
                  </a:cubicBezTo>
                  <a:cubicBezTo>
                    <a:pt x="183" y="250"/>
                    <a:pt x="182" y="250"/>
                    <a:pt x="181" y="251"/>
                  </a:cubicBezTo>
                  <a:cubicBezTo>
                    <a:pt x="181" y="251"/>
                    <a:pt x="181" y="251"/>
                    <a:pt x="181" y="251"/>
                  </a:cubicBezTo>
                  <a:cubicBezTo>
                    <a:pt x="181" y="251"/>
                    <a:pt x="181" y="251"/>
                    <a:pt x="181" y="251"/>
                  </a:cubicBezTo>
                  <a:cubicBezTo>
                    <a:pt x="181" y="251"/>
                    <a:pt x="182" y="251"/>
                    <a:pt x="182" y="251"/>
                  </a:cubicBezTo>
                  <a:cubicBezTo>
                    <a:pt x="182" y="251"/>
                    <a:pt x="183" y="250"/>
                    <a:pt x="183" y="250"/>
                  </a:cubicBezTo>
                  <a:cubicBezTo>
                    <a:pt x="184" y="250"/>
                    <a:pt x="185" y="250"/>
                    <a:pt x="185" y="250"/>
                  </a:cubicBezTo>
                  <a:cubicBezTo>
                    <a:pt x="185" y="250"/>
                    <a:pt x="185" y="250"/>
                    <a:pt x="185" y="250"/>
                  </a:cubicBezTo>
                  <a:cubicBezTo>
                    <a:pt x="185" y="250"/>
                    <a:pt x="183" y="250"/>
                    <a:pt x="183" y="251"/>
                  </a:cubicBezTo>
                  <a:cubicBezTo>
                    <a:pt x="183" y="251"/>
                    <a:pt x="183" y="251"/>
                    <a:pt x="183" y="251"/>
                  </a:cubicBezTo>
                  <a:cubicBezTo>
                    <a:pt x="184" y="251"/>
                    <a:pt x="184" y="251"/>
                    <a:pt x="184" y="251"/>
                  </a:cubicBezTo>
                  <a:cubicBezTo>
                    <a:pt x="184" y="251"/>
                    <a:pt x="184" y="251"/>
                    <a:pt x="184" y="251"/>
                  </a:cubicBezTo>
                  <a:cubicBezTo>
                    <a:pt x="184" y="250"/>
                    <a:pt x="185" y="250"/>
                    <a:pt x="185" y="250"/>
                  </a:cubicBezTo>
                  <a:cubicBezTo>
                    <a:pt x="186" y="250"/>
                    <a:pt x="187" y="250"/>
                    <a:pt x="187" y="250"/>
                  </a:cubicBezTo>
                  <a:cubicBezTo>
                    <a:pt x="187" y="250"/>
                    <a:pt x="187" y="250"/>
                    <a:pt x="187" y="250"/>
                  </a:cubicBezTo>
                  <a:cubicBezTo>
                    <a:pt x="186" y="251"/>
                    <a:pt x="186" y="250"/>
                    <a:pt x="185" y="250"/>
                  </a:cubicBezTo>
                  <a:cubicBezTo>
                    <a:pt x="185" y="251"/>
                    <a:pt x="185" y="251"/>
                    <a:pt x="185" y="251"/>
                  </a:cubicBezTo>
                  <a:cubicBezTo>
                    <a:pt x="185" y="251"/>
                    <a:pt x="185" y="251"/>
                    <a:pt x="185" y="251"/>
                  </a:cubicBezTo>
                  <a:cubicBezTo>
                    <a:pt x="185" y="251"/>
                    <a:pt x="186" y="251"/>
                    <a:pt x="186" y="251"/>
                  </a:cubicBezTo>
                  <a:cubicBezTo>
                    <a:pt x="187" y="251"/>
                    <a:pt x="188" y="251"/>
                    <a:pt x="188" y="250"/>
                  </a:cubicBezTo>
                  <a:cubicBezTo>
                    <a:pt x="188" y="250"/>
                    <a:pt x="187" y="250"/>
                    <a:pt x="187" y="250"/>
                  </a:cubicBezTo>
                  <a:cubicBezTo>
                    <a:pt x="187" y="250"/>
                    <a:pt x="185" y="250"/>
                    <a:pt x="185" y="249"/>
                  </a:cubicBezTo>
                  <a:cubicBezTo>
                    <a:pt x="186" y="249"/>
                    <a:pt x="186" y="249"/>
                    <a:pt x="187" y="249"/>
                  </a:cubicBezTo>
                  <a:cubicBezTo>
                    <a:pt x="187" y="249"/>
                    <a:pt x="186" y="249"/>
                    <a:pt x="186" y="249"/>
                  </a:cubicBezTo>
                  <a:cubicBezTo>
                    <a:pt x="187" y="249"/>
                    <a:pt x="187" y="249"/>
                    <a:pt x="188" y="250"/>
                  </a:cubicBezTo>
                  <a:cubicBezTo>
                    <a:pt x="188" y="250"/>
                    <a:pt x="188" y="249"/>
                    <a:pt x="188" y="249"/>
                  </a:cubicBezTo>
                  <a:cubicBezTo>
                    <a:pt x="189" y="249"/>
                    <a:pt x="188" y="249"/>
                    <a:pt x="188" y="249"/>
                  </a:cubicBezTo>
                  <a:cubicBezTo>
                    <a:pt x="189" y="249"/>
                    <a:pt x="189" y="249"/>
                    <a:pt x="189" y="249"/>
                  </a:cubicBezTo>
                  <a:cubicBezTo>
                    <a:pt x="190" y="249"/>
                    <a:pt x="191" y="249"/>
                    <a:pt x="191" y="249"/>
                  </a:cubicBezTo>
                  <a:cubicBezTo>
                    <a:pt x="192" y="249"/>
                    <a:pt x="193" y="249"/>
                    <a:pt x="194" y="250"/>
                  </a:cubicBezTo>
                  <a:cubicBezTo>
                    <a:pt x="194" y="250"/>
                    <a:pt x="194" y="250"/>
                    <a:pt x="194" y="250"/>
                  </a:cubicBezTo>
                  <a:cubicBezTo>
                    <a:pt x="194" y="250"/>
                    <a:pt x="194" y="250"/>
                    <a:pt x="194" y="250"/>
                  </a:cubicBezTo>
                  <a:cubicBezTo>
                    <a:pt x="194" y="250"/>
                    <a:pt x="195" y="250"/>
                    <a:pt x="195" y="250"/>
                  </a:cubicBezTo>
                  <a:cubicBezTo>
                    <a:pt x="195" y="250"/>
                    <a:pt x="196" y="250"/>
                    <a:pt x="196" y="250"/>
                  </a:cubicBezTo>
                  <a:cubicBezTo>
                    <a:pt x="196" y="250"/>
                    <a:pt x="195" y="250"/>
                    <a:pt x="196" y="250"/>
                  </a:cubicBezTo>
                  <a:cubicBezTo>
                    <a:pt x="196" y="250"/>
                    <a:pt x="197" y="250"/>
                    <a:pt x="198" y="250"/>
                  </a:cubicBezTo>
                  <a:cubicBezTo>
                    <a:pt x="198" y="250"/>
                    <a:pt x="198" y="250"/>
                    <a:pt x="199" y="250"/>
                  </a:cubicBezTo>
                  <a:cubicBezTo>
                    <a:pt x="199" y="250"/>
                    <a:pt x="199" y="250"/>
                    <a:pt x="199" y="250"/>
                  </a:cubicBezTo>
                  <a:cubicBezTo>
                    <a:pt x="199" y="250"/>
                    <a:pt x="199" y="250"/>
                    <a:pt x="199" y="251"/>
                  </a:cubicBezTo>
                  <a:cubicBezTo>
                    <a:pt x="199" y="251"/>
                    <a:pt x="200" y="251"/>
                    <a:pt x="201" y="251"/>
                  </a:cubicBezTo>
                  <a:cubicBezTo>
                    <a:pt x="202" y="251"/>
                    <a:pt x="203" y="251"/>
                    <a:pt x="203" y="251"/>
                  </a:cubicBezTo>
                  <a:cubicBezTo>
                    <a:pt x="204" y="251"/>
                    <a:pt x="213" y="250"/>
                    <a:pt x="213" y="250"/>
                  </a:cubicBezTo>
                  <a:cubicBezTo>
                    <a:pt x="213" y="250"/>
                    <a:pt x="214" y="250"/>
                    <a:pt x="218" y="252"/>
                  </a:cubicBezTo>
                  <a:cubicBezTo>
                    <a:pt x="218" y="252"/>
                    <a:pt x="219" y="252"/>
                    <a:pt x="219" y="253"/>
                  </a:cubicBezTo>
                  <a:cubicBezTo>
                    <a:pt x="219" y="253"/>
                    <a:pt x="219" y="253"/>
                    <a:pt x="219" y="253"/>
                  </a:cubicBezTo>
                  <a:cubicBezTo>
                    <a:pt x="219" y="252"/>
                    <a:pt x="219" y="252"/>
                    <a:pt x="219" y="252"/>
                  </a:cubicBezTo>
                  <a:cubicBezTo>
                    <a:pt x="220" y="251"/>
                    <a:pt x="221" y="250"/>
                    <a:pt x="222" y="251"/>
                  </a:cubicBezTo>
                  <a:cubicBezTo>
                    <a:pt x="222" y="251"/>
                    <a:pt x="221" y="251"/>
                    <a:pt x="221" y="251"/>
                  </a:cubicBezTo>
                  <a:cubicBezTo>
                    <a:pt x="222" y="252"/>
                    <a:pt x="222" y="252"/>
                    <a:pt x="222" y="252"/>
                  </a:cubicBezTo>
                  <a:cubicBezTo>
                    <a:pt x="222" y="252"/>
                    <a:pt x="221" y="252"/>
                    <a:pt x="221" y="252"/>
                  </a:cubicBezTo>
                  <a:cubicBezTo>
                    <a:pt x="221" y="252"/>
                    <a:pt x="222" y="252"/>
                    <a:pt x="222" y="252"/>
                  </a:cubicBezTo>
                  <a:cubicBezTo>
                    <a:pt x="222" y="252"/>
                    <a:pt x="222" y="253"/>
                    <a:pt x="222" y="253"/>
                  </a:cubicBezTo>
                  <a:cubicBezTo>
                    <a:pt x="221" y="253"/>
                    <a:pt x="220" y="252"/>
                    <a:pt x="220" y="252"/>
                  </a:cubicBezTo>
                  <a:cubicBezTo>
                    <a:pt x="219" y="252"/>
                    <a:pt x="220" y="252"/>
                    <a:pt x="220" y="252"/>
                  </a:cubicBezTo>
                  <a:cubicBezTo>
                    <a:pt x="220" y="253"/>
                    <a:pt x="220" y="253"/>
                    <a:pt x="220" y="253"/>
                  </a:cubicBezTo>
                  <a:cubicBezTo>
                    <a:pt x="220" y="253"/>
                    <a:pt x="220" y="253"/>
                    <a:pt x="221" y="253"/>
                  </a:cubicBezTo>
                  <a:cubicBezTo>
                    <a:pt x="222" y="253"/>
                    <a:pt x="223" y="254"/>
                    <a:pt x="224" y="253"/>
                  </a:cubicBezTo>
                  <a:cubicBezTo>
                    <a:pt x="224" y="253"/>
                    <a:pt x="223" y="253"/>
                    <a:pt x="223" y="253"/>
                  </a:cubicBezTo>
                  <a:cubicBezTo>
                    <a:pt x="223" y="253"/>
                    <a:pt x="223" y="253"/>
                    <a:pt x="224" y="253"/>
                  </a:cubicBezTo>
                  <a:cubicBezTo>
                    <a:pt x="224" y="252"/>
                    <a:pt x="225" y="252"/>
                    <a:pt x="226" y="252"/>
                  </a:cubicBezTo>
                  <a:cubicBezTo>
                    <a:pt x="226" y="252"/>
                    <a:pt x="227" y="252"/>
                    <a:pt x="227" y="252"/>
                  </a:cubicBezTo>
                  <a:cubicBezTo>
                    <a:pt x="227" y="252"/>
                    <a:pt x="227" y="252"/>
                    <a:pt x="227" y="252"/>
                  </a:cubicBezTo>
                  <a:cubicBezTo>
                    <a:pt x="227" y="252"/>
                    <a:pt x="227" y="252"/>
                    <a:pt x="226" y="253"/>
                  </a:cubicBezTo>
                  <a:cubicBezTo>
                    <a:pt x="226" y="253"/>
                    <a:pt x="224" y="252"/>
                    <a:pt x="224" y="253"/>
                  </a:cubicBezTo>
                  <a:cubicBezTo>
                    <a:pt x="224" y="253"/>
                    <a:pt x="225" y="253"/>
                    <a:pt x="225" y="253"/>
                  </a:cubicBezTo>
                  <a:cubicBezTo>
                    <a:pt x="225" y="253"/>
                    <a:pt x="226" y="253"/>
                    <a:pt x="227" y="253"/>
                  </a:cubicBezTo>
                  <a:cubicBezTo>
                    <a:pt x="227" y="253"/>
                    <a:pt x="227" y="253"/>
                    <a:pt x="227" y="253"/>
                  </a:cubicBezTo>
                  <a:cubicBezTo>
                    <a:pt x="228" y="253"/>
                    <a:pt x="228" y="254"/>
                    <a:pt x="229" y="254"/>
                  </a:cubicBezTo>
                  <a:cubicBezTo>
                    <a:pt x="229" y="254"/>
                    <a:pt x="230" y="254"/>
                    <a:pt x="230" y="254"/>
                  </a:cubicBezTo>
                  <a:cubicBezTo>
                    <a:pt x="234" y="254"/>
                    <a:pt x="234" y="253"/>
                    <a:pt x="238" y="253"/>
                  </a:cubicBezTo>
                  <a:cubicBezTo>
                    <a:pt x="242" y="253"/>
                    <a:pt x="249" y="254"/>
                    <a:pt x="252" y="253"/>
                  </a:cubicBezTo>
                  <a:cubicBezTo>
                    <a:pt x="256" y="253"/>
                    <a:pt x="257" y="253"/>
                    <a:pt x="260" y="253"/>
                  </a:cubicBezTo>
                  <a:cubicBezTo>
                    <a:pt x="264" y="253"/>
                    <a:pt x="265" y="253"/>
                    <a:pt x="265" y="253"/>
                  </a:cubicBezTo>
                  <a:cubicBezTo>
                    <a:pt x="265" y="245"/>
                    <a:pt x="265" y="245"/>
                    <a:pt x="265" y="245"/>
                  </a:cubicBezTo>
                  <a:cubicBezTo>
                    <a:pt x="266" y="245"/>
                    <a:pt x="266" y="245"/>
                    <a:pt x="266" y="245"/>
                  </a:cubicBezTo>
                  <a:cubicBezTo>
                    <a:pt x="266" y="0"/>
                    <a:pt x="266" y="0"/>
                    <a:pt x="266" y="0"/>
                  </a:cubicBezTo>
                  <a:lnTo>
                    <a:pt x="0" y="0"/>
                  </a:lnTo>
                  <a:close/>
                  <a:moveTo>
                    <a:pt x="12" y="251"/>
                  </a:moveTo>
                  <a:cubicBezTo>
                    <a:pt x="12" y="251"/>
                    <a:pt x="13" y="250"/>
                    <a:pt x="13" y="251"/>
                  </a:cubicBezTo>
                  <a:cubicBezTo>
                    <a:pt x="13" y="251"/>
                    <a:pt x="11" y="251"/>
                    <a:pt x="12" y="251"/>
                  </a:cubicBezTo>
                  <a:close/>
                  <a:moveTo>
                    <a:pt x="33" y="248"/>
                  </a:moveTo>
                  <a:cubicBezTo>
                    <a:pt x="32" y="248"/>
                    <a:pt x="32" y="248"/>
                    <a:pt x="32" y="248"/>
                  </a:cubicBezTo>
                  <a:cubicBezTo>
                    <a:pt x="32" y="248"/>
                    <a:pt x="31" y="247"/>
                    <a:pt x="32" y="247"/>
                  </a:cubicBezTo>
                  <a:cubicBezTo>
                    <a:pt x="32" y="247"/>
                    <a:pt x="32" y="248"/>
                    <a:pt x="33" y="248"/>
                  </a:cubicBezTo>
                  <a:cubicBezTo>
                    <a:pt x="33" y="248"/>
                    <a:pt x="33" y="248"/>
                    <a:pt x="33" y="248"/>
                  </a:cubicBezTo>
                  <a:close/>
                  <a:moveTo>
                    <a:pt x="33" y="247"/>
                  </a:moveTo>
                  <a:cubicBezTo>
                    <a:pt x="32" y="246"/>
                    <a:pt x="34" y="247"/>
                    <a:pt x="34" y="247"/>
                  </a:cubicBezTo>
                  <a:cubicBezTo>
                    <a:pt x="34" y="247"/>
                    <a:pt x="34" y="247"/>
                    <a:pt x="34" y="247"/>
                  </a:cubicBezTo>
                  <a:cubicBezTo>
                    <a:pt x="35" y="247"/>
                    <a:pt x="33" y="247"/>
                    <a:pt x="33" y="247"/>
                  </a:cubicBezTo>
                  <a:close/>
                  <a:moveTo>
                    <a:pt x="160" y="247"/>
                  </a:moveTo>
                  <a:cubicBezTo>
                    <a:pt x="160" y="247"/>
                    <a:pt x="160" y="246"/>
                    <a:pt x="160" y="246"/>
                  </a:cubicBezTo>
                  <a:cubicBezTo>
                    <a:pt x="161" y="246"/>
                    <a:pt x="161" y="246"/>
                    <a:pt x="161" y="246"/>
                  </a:cubicBezTo>
                  <a:cubicBezTo>
                    <a:pt x="160" y="246"/>
                    <a:pt x="159" y="247"/>
                    <a:pt x="160" y="247"/>
                  </a:cubicBezTo>
                  <a:close/>
                  <a:moveTo>
                    <a:pt x="171" y="247"/>
                  </a:moveTo>
                  <a:cubicBezTo>
                    <a:pt x="171" y="246"/>
                    <a:pt x="170" y="246"/>
                    <a:pt x="170" y="246"/>
                  </a:cubicBezTo>
                  <a:cubicBezTo>
                    <a:pt x="172" y="246"/>
                    <a:pt x="172" y="246"/>
                    <a:pt x="172" y="246"/>
                  </a:cubicBezTo>
                  <a:cubicBezTo>
                    <a:pt x="171" y="246"/>
                    <a:pt x="171" y="247"/>
                    <a:pt x="171" y="247"/>
                  </a:cubicBezTo>
                  <a:close/>
                  <a:moveTo>
                    <a:pt x="176" y="247"/>
                  </a:moveTo>
                  <a:cubicBezTo>
                    <a:pt x="175" y="247"/>
                    <a:pt x="175" y="246"/>
                    <a:pt x="175" y="246"/>
                  </a:cubicBezTo>
                  <a:cubicBezTo>
                    <a:pt x="175" y="246"/>
                    <a:pt x="174" y="246"/>
                    <a:pt x="174" y="246"/>
                  </a:cubicBezTo>
                  <a:cubicBezTo>
                    <a:pt x="173" y="246"/>
                    <a:pt x="174" y="247"/>
                    <a:pt x="174" y="247"/>
                  </a:cubicBezTo>
                  <a:cubicBezTo>
                    <a:pt x="174" y="247"/>
                    <a:pt x="173" y="247"/>
                    <a:pt x="173" y="247"/>
                  </a:cubicBezTo>
                  <a:cubicBezTo>
                    <a:pt x="173" y="247"/>
                    <a:pt x="173" y="247"/>
                    <a:pt x="174" y="247"/>
                  </a:cubicBezTo>
                  <a:cubicBezTo>
                    <a:pt x="174" y="246"/>
                    <a:pt x="174" y="246"/>
                    <a:pt x="174" y="246"/>
                  </a:cubicBezTo>
                  <a:cubicBezTo>
                    <a:pt x="175" y="246"/>
                    <a:pt x="175" y="246"/>
                    <a:pt x="175" y="246"/>
                  </a:cubicBezTo>
                  <a:cubicBezTo>
                    <a:pt x="175" y="246"/>
                    <a:pt x="176" y="246"/>
                    <a:pt x="176" y="246"/>
                  </a:cubicBezTo>
                  <a:cubicBezTo>
                    <a:pt x="176" y="246"/>
                    <a:pt x="177" y="246"/>
                    <a:pt x="177" y="247"/>
                  </a:cubicBezTo>
                  <a:cubicBezTo>
                    <a:pt x="177" y="247"/>
                    <a:pt x="178" y="247"/>
                    <a:pt x="178" y="247"/>
                  </a:cubicBezTo>
                  <a:cubicBezTo>
                    <a:pt x="178" y="247"/>
                    <a:pt x="176" y="247"/>
                    <a:pt x="176" y="247"/>
                  </a:cubicBezTo>
                  <a:close/>
                  <a:moveTo>
                    <a:pt x="178" y="248"/>
                  </a:moveTo>
                  <a:cubicBezTo>
                    <a:pt x="179" y="248"/>
                    <a:pt x="179" y="248"/>
                    <a:pt x="179" y="248"/>
                  </a:cubicBezTo>
                  <a:cubicBezTo>
                    <a:pt x="179" y="248"/>
                    <a:pt x="178" y="248"/>
                    <a:pt x="178" y="248"/>
                  </a:cubicBezTo>
                  <a:close/>
                  <a:moveTo>
                    <a:pt x="180" y="248"/>
                  </a:moveTo>
                  <a:cubicBezTo>
                    <a:pt x="180" y="248"/>
                    <a:pt x="180" y="247"/>
                    <a:pt x="180" y="248"/>
                  </a:cubicBezTo>
                  <a:cubicBezTo>
                    <a:pt x="180" y="248"/>
                    <a:pt x="181" y="248"/>
                    <a:pt x="180" y="248"/>
                  </a:cubicBezTo>
                  <a:close/>
                  <a:moveTo>
                    <a:pt x="185" y="249"/>
                  </a:moveTo>
                  <a:cubicBezTo>
                    <a:pt x="184" y="249"/>
                    <a:pt x="185" y="249"/>
                    <a:pt x="184" y="249"/>
                  </a:cubicBezTo>
                  <a:cubicBezTo>
                    <a:pt x="184" y="249"/>
                    <a:pt x="184" y="249"/>
                    <a:pt x="183" y="249"/>
                  </a:cubicBezTo>
                  <a:cubicBezTo>
                    <a:pt x="183" y="249"/>
                    <a:pt x="184" y="249"/>
                    <a:pt x="184" y="249"/>
                  </a:cubicBezTo>
                  <a:cubicBezTo>
                    <a:pt x="184" y="249"/>
                    <a:pt x="183" y="249"/>
                    <a:pt x="183" y="249"/>
                  </a:cubicBezTo>
                  <a:cubicBezTo>
                    <a:pt x="182" y="249"/>
                    <a:pt x="180" y="249"/>
                    <a:pt x="181" y="249"/>
                  </a:cubicBezTo>
                  <a:cubicBezTo>
                    <a:pt x="182" y="248"/>
                    <a:pt x="182" y="249"/>
                    <a:pt x="183" y="249"/>
                  </a:cubicBezTo>
                  <a:cubicBezTo>
                    <a:pt x="184" y="249"/>
                    <a:pt x="184" y="248"/>
                    <a:pt x="184" y="248"/>
                  </a:cubicBezTo>
                  <a:cubicBezTo>
                    <a:pt x="185" y="248"/>
                    <a:pt x="185" y="248"/>
                    <a:pt x="185" y="249"/>
                  </a:cubicBezTo>
                  <a:cubicBezTo>
                    <a:pt x="185" y="249"/>
                    <a:pt x="186" y="249"/>
                    <a:pt x="186" y="249"/>
                  </a:cubicBezTo>
                  <a:cubicBezTo>
                    <a:pt x="185" y="249"/>
                    <a:pt x="185" y="249"/>
                    <a:pt x="185" y="249"/>
                  </a:cubicBezTo>
                  <a:close/>
                  <a:moveTo>
                    <a:pt x="191" y="247"/>
                  </a:moveTo>
                  <a:cubicBezTo>
                    <a:pt x="191" y="247"/>
                    <a:pt x="192" y="247"/>
                    <a:pt x="192" y="248"/>
                  </a:cubicBezTo>
                  <a:cubicBezTo>
                    <a:pt x="191" y="248"/>
                    <a:pt x="190" y="247"/>
                    <a:pt x="191" y="247"/>
                  </a:cubicBezTo>
                  <a:close/>
                  <a:moveTo>
                    <a:pt x="192" y="248"/>
                  </a:moveTo>
                  <a:cubicBezTo>
                    <a:pt x="192" y="248"/>
                    <a:pt x="191" y="248"/>
                    <a:pt x="191" y="248"/>
                  </a:cubicBezTo>
                  <a:cubicBezTo>
                    <a:pt x="191" y="248"/>
                    <a:pt x="193" y="247"/>
                    <a:pt x="193" y="248"/>
                  </a:cubicBezTo>
                  <a:cubicBezTo>
                    <a:pt x="193" y="248"/>
                    <a:pt x="192" y="248"/>
                    <a:pt x="192" y="248"/>
                  </a:cubicBezTo>
                  <a:close/>
                  <a:moveTo>
                    <a:pt x="196" y="248"/>
                  </a:moveTo>
                  <a:cubicBezTo>
                    <a:pt x="196" y="248"/>
                    <a:pt x="197" y="247"/>
                    <a:pt x="197" y="248"/>
                  </a:cubicBezTo>
                  <a:cubicBezTo>
                    <a:pt x="197" y="248"/>
                    <a:pt x="195" y="248"/>
                    <a:pt x="196" y="248"/>
                  </a:cubicBezTo>
                  <a:close/>
                  <a:moveTo>
                    <a:pt x="197" y="250"/>
                  </a:moveTo>
                  <a:cubicBezTo>
                    <a:pt x="197" y="250"/>
                    <a:pt x="197" y="249"/>
                    <a:pt x="197" y="249"/>
                  </a:cubicBezTo>
                  <a:cubicBezTo>
                    <a:pt x="197" y="249"/>
                    <a:pt x="198" y="249"/>
                    <a:pt x="198" y="249"/>
                  </a:cubicBezTo>
                  <a:cubicBezTo>
                    <a:pt x="198" y="249"/>
                    <a:pt x="198" y="249"/>
                    <a:pt x="199" y="249"/>
                  </a:cubicBezTo>
                  <a:cubicBezTo>
                    <a:pt x="199" y="249"/>
                    <a:pt x="199" y="249"/>
                    <a:pt x="199" y="249"/>
                  </a:cubicBezTo>
                  <a:cubicBezTo>
                    <a:pt x="199" y="249"/>
                    <a:pt x="198" y="250"/>
                    <a:pt x="197" y="250"/>
                  </a:cubicBezTo>
                  <a:close/>
                  <a:moveTo>
                    <a:pt x="198" y="247"/>
                  </a:moveTo>
                  <a:cubicBezTo>
                    <a:pt x="199" y="247"/>
                    <a:pt x="199" y="247"/>
                    <a:pt x="199" y="248"/>
                  </a:cubicBezTo>
                  <a:cubicBezTo>
                    <a:pt x="199" y="248"/>
                    <a:pt x="197" y="247"/>
                    <a:pt x="198" y="247"/>
                  </a:cubicBezTo>
                  <a:close/>
                  <a:moveTo>
                    <a:pt x="228" y="248"/>
                  </a:moveTo>
                  <a:cubicBezTo>
                    <a:pt x="228" y="248"/>
                    <a:pt x="227" y="248"/>
                    <a:pt x="227" y="248"/>
                  </a:cubicBezTo>
                  <a:cubicBezTo>
                    <a:pt x="227" y="248"/>
                    <a:pt x="227" y="247"/>
                    <a:pt x="227" y="247"/>
                  </a:cubicBezTo>
                  <a:cubicBezTo>
                    <a:pt x="228" y="247"/>
                    <a:pt x="228" y="248"/>
                    <a:pt x="228" y="248"/>
                  </a:cubicBezTo>
                  <a:cubicBezTo>
                    <a:pt x="229" y="248"/>
                    <a:pt x="229" y="248"/>
                    <a:pt x="228" y="248"/>
                  </a:cubicBezTo>
                  <a:close/>
                  <a:moveTo>
                    <a:pt x="228" y="247"/>
                  </a:moveTo>
                  <a:cubicBezTo>
                    <a:pt x="228" y="246"/>
                    <a:pt x="229" y="247"/>
                    <a:pt x="229" y="247"/>
                  </a:cubicBezTo>
                  <a:cubicBezTo>
                    <a:pt x="229" y="247"/>
                    <a:pt x="230" y="247"/>
                    <a:pt x="230" y="247"/>
                  </a:cubicBezTo>
                  <a:cubicBezTo>
                    <a:pt x="230" y="247"/>
                    <a:pt x="228" y="247"/>
                    <a:pt x="228" y="2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hlinkClick r:id="" action="ppaction://noaction"/>
          </p:cNvPr>
          <p:cNvSpPr txBox="1"/>
          <p:nvPr/>
        </p:nvSpPr>
        <p:spPr>
          <a:xfrm>
            <a:off x="8832028" y="1386243"/>
            <a:ext cx="2340345" cy="212036"/>
          </a:xfrm>
          <a:prstGeom prst="roundRect">
            <a:avLst/>
          </a:prstGeom>
          <a:solidFill>
            <a:srgbClr val="00B0F0"/>
          </a:solidFill>
        </p:spPr>
        <p:txBody>
          <a:bodyPr wrap="square" rtlCol="0" anchor="ctr">
            <a:noAutofit/>
          </a:bodyPr>
          <a:lstStyle/>
          <a:p>
            <a:pPr algn="ctr"/>
            <a:r>
              <a:rPr lang="en-GB" sz="1200" dirty="0">
                <a:solidFill>
                  <a:schemeClr val="bg1"/>
                </a:solidFill>
              </a:rPr>
              <a:t>Tracleer</a:t>
            </a:r>
            <a:r>
              <a:rPr lang="en-GB" sz="1200" baseline="30000" dirty="0">
                <a:solidFill>
                  <a:schemeClr val="bg1"/>
                </a:solidFill>
              </a:rPr>
              <a:t>®</a:t>
            </a:r>
            <a:r>
              <a:rPr lang="en-GB" sz="1200" dirty="0">
                <a:solidFill>
                  <a:schemeClr val="bg1"/>
                </a:solidFill>
              </a:rPr>
              <a:t> safety label</a:t>
            </a:r>
            <a:r>
              <a:rPr lang="en-GB" sz="1200" baseline="30000" dirty="0">
                <a:solidFill>
                  <a:schemeClr val="bg1"/>
                </a:solidFill>
              </a:rPr>
              <a:t>1</a:t>
            </a:r>
          </a:p>
        </p:txBody>
      </p:sp>
      <p:sp>
        <p:nvSpPr>
          <p:cNvPr id="29" name="TextBox 28"/>
          <p:cNvSpPr txBox="1"/>
          <p:nvPr/>
        </p:nvSpPr>
        <p:spPr>
          <a:xfrm>
            <a:off x="1695311" y="5247387"/>
            <a:ext cx="3943607" cy="298630"/>
          </a:xfrm>
          <a:prstGeom prst="rect">
            <a:avLst/>
          </a:prstGeom>
          <a:noFill/>
        </p:spPr>
        <p:txBody>
          <a:bodyPr wrap="square" rtlCol="0" anchor="t">
            <a:noAutofit/>
          </a:bodyPr>
          <a:lstStyle/>
          <a:p>
            <a:pPr lvl="0"/>
            <a:r>
              <a:rPr lang="en-GB" sz="1000" dirty="0">
                <a:solidFill>
                  <a:srgbClr val="002060"/>
                </a:solidFill>
              </a:rPr>
              <a:t>†RR 3.78 (95% CI: 2.42; 5.91)</a:t>
            </a:r>
          </a:p>
        </p:txBody>
      </p:sp>
      <p:sp>
        <p:nvSpPr>
          <p:cNvPr id="30" name="TextBox 29"/>
          <p:cNvSpPr txBox="1"/>
          <p:nvPr/>
        </p:nvSpPr>
        <p:spPr>
          <a:xfrm>
            <a:off x="487453" y="1646425"/>
            <a:ext cx="5115406" cy="657740"/>
          </a:xfrm>
          <a:prstGeom prst="rect">
            <a:avLst/>
          </a:prstGeom>
          <a:noFill/>
        </p:spPr>
        <p:txBody>
          <a:bodyPr wrap="square" lIns="0" rtlCol="0" anchor="t">
            <a:noAutofit/>
          </a:bodyPr>
          <a:lstStyle/>
          <a:p>
            <a:r>
              <a:rPr lang="en-GB" sz="1200" dirty="0">
                <a:solidFill>
                  <a:srgbClr val="002060"/>
                </a:solidFill>
              </a:rPr>
              <a:t>Treatment discontinuation due to AEs other than PAH occurred in </a:t>
            </a:r>
            <a:r>
              <a:rPr lang="en-GB" sz="1200" b="1" dirty="0">
                <a:solidFill>
                  <a:srgbClr val="002060"/>
                </a:solidFill>
              </a:rPr>
              <a:t>6%</a:t>
            </a:r>
            <a:r>
              <a:rPr lang="en-GB" sz="1200" dirty="0">
                <a:solidFill>
                  <a:srgbClr val="002060"/>
                </a:solidFill>
              </a:rPr>
              <a:t> of patients receiving bosentan vs</a:t>
            </a:r>
            <a:r>
              <a:rPr lang="en-GB" sz="1200" b="1" dirty="0">
                <a:solidFill>
                  <a:srgbClr val="002060"/>
                </a:solidFill>
              </a:rPr>
              <a:t> 3% </a:t>
            </a:r>
            <a:r>
              <a:rPr lang="en-GB" sz="1200" dirty="0">
                <a:solidFill>
                  <a:srgbClr val="002060"/>
                </a:solidFill>
              </a:rPr>
              <a:t>receiving placebo, with </a:t>
            </a:r>
            <a:r>
              <a:rPr lang="en-GB" sz="1200" b="1" dirty="0">
                <a:solidFill>
                  <a:srgbClr val="002060"/>
                </a:solidFill>
              </a:rPr>
              <a:t>abnormal liver function </a:t>
            </a:r>
            <a:r>
              <a:rPr lang="en-GB" sz="1200" dirty="0">
                <a:solidFill>
                  <a:srgbClr val="002060"/>
                </a:solidFill>
              </a:rPr>
              <a:t>being the only cause occurring more frequently with bosentan</a:t>
            </a:r>
            <a:r>
              <a:rPr lang="en-GB" sz="1200" baseline="30000" dirty="0">
                <a:solidFill>
                  <a:srgbClr val="002060"/>
                </a:solidFill>
              </a:rPr>
              <a:t>1</a:t>
            </a:r>
          </a:p>
          <a:p>
            <a:endParaRPr lang="en-GB" sz="1200" dirty="0">
              <a:solidFill>
                <a:schemeClr val="accent1"/>
              </a:solidFill>
            </a:endParaRPr>
          </a:p>
        </p:txBody>
      </p:sp>
      <p:sp>
        <p:nvSpPr>
          <p:cNvPr id="3" name="TextBox 2">
            <a:extLst>
              <a:ext uri="{FF2B5EF4-FFF2-40B4-BE49-F238E27FC236}">
                <a16:creationId xmlns:a16="http://schemas.microsoft.com/office/drawing/2014/main" id="{6C48D4D4-8239-F84F-AD79-2EEB0EDC97E9}"/>
              </a:ext>
            </a:extLst>
          </p:cNvPr>
          <p:cNvSpPr txBox="1"/>
          <p:nvPr/>
        </p:nvSpPr>
        <p:spPr>
          <a:xfrm>
            <a:off x="6975925" y="1957430"/>
            <a:ext cx="4274029" cy="3139321"/>
          </a:xfrm>
          <a:prstGeom prst="rect">
            <a:avLst/>
          </a:prstGeom>
          <a:noFill/>
        </p:spPr>
        <p:txBody>
          <a:bodyPr wrap="square" lIns="0" tIns="0" rIns="0" bIns="0" rtlCol="0">
            <a:spAutoFit/>
          </a:bodyPr>
          <a:lstStyle/>
          <a:p>
            <a:pPr algn="ctr"/>
            <a:r>
              <a:rPr lang="en-GB" sz="1000" b="1" dirty="0">
                <a:latin typeface="Times" pitchFamily="2" charset="0"/>
              </a:rPr>
              <a:t>WARNING: RlSKS OF HEPATOTOXICITY and EMBRYO-FETAL</a:t>
            </a:r>
          </a:p>
          <a:p>
            <a:pPr algn="ctr"/>
            <a:r>
              <a:rPr lang="en-GB" sz="1000" b="1" dirty="0">
                <a:latin typeface="Times" pitchFamily="2" charset="0"/>
              </a:rPr>
              <a:t>TOXICITY</a:t>
            </a:r>
          </a:p>
          <a:p>
            <a:pPr algn="ctr"/>
            <a:r>
              <a:rPr lang="en-GB" sz="1000" i="1" dirty="0">
                <a:latin typeface="Times" pitchFamily="2" charset="0"/>
              </a:rPr>
              <a:t>See full prescribing information for complete boxed 1varning.</a:t>
            </a:r>
          </a:p>
          <a:p>
            <a:pPr algn="ctr"/>
            <a:endParaRPr lang="en-GB" sz="1000" i="1" dirty="0">
              <a:latin typeface="Times" pitchFamily="2" charset="0"/>
            </a:endParaRPr>
          </a:p>
          <a:p>
            <a:r>
              <a:rPr lang="en-GB" sz="1000" b="1" dirty="0">
                <a:latin typeface="Times" pitchFamily="2" charset="0"/>
              </a:rPr>
              <a:t>Tracleer is available only through a restricted distribution program</a:t>
            </a:r>
          </a:p>
          <a:p>
            <a:r>
              <a:rPr lang="en-GB" sz="1000" b="1" dirty="0">
                <a:latin typeface="Times" pitchFamily="2" charset="0"/>
              </a:rPr>
              <a:t>called the Tracleer REMS Program because of these risks (5.3):</a:t>
            </a:r>
          </a:p>
          <a:p>
            <a:r>
              <a:rPr lang="en-GB" sz="1000" b="1" dirty="0">
                <a:latin typeface="Times" pitchFamily="2" charset="0"/>
              </a:rPr>
              <a:t>Elevations of liver aminotransferases (ALT, AST) and liver failure have</a:t>
            </a:r>
          </a:p>
          <a:p>
            <a:r>
              <a:rPr lang="en-GB" sz="1000" b="1" dirty="0">
                <a:latin typeface="Times" pitchFamily="2" charset="0"/>
              </a:rPr>
              <a:t>been reported with Tracleer (5.1).</a:t>
            </a:r>
          </a:p>
          <a:p>
            <a:pPr marL="468000" indent="-241200">
              <a:buFont typeface="Arial" panose="020B0604020202020204" pitchFamily="34" charset="0"/>
              <a:buChar char="•"/>
            </a:pPr>
            <a:r>
              <a:rPr lang="en-GB" sz="1000" b="1" dirty="0">
                <a:latin typeface="Times" pitchFamily="2" charset="0"/>
              </a:rPr>
              <a:t>Measure liver aminotransferases prior to initiation of treatment and then monthly (2.1, 5.1).</a:t>
            </a:r>
          </a:p>
          <a:p>
            <a:pPr marL="468000" indent="-241200">
              <a:buFont typeface="Arial" panose="020B0604020202020204" pitchFamily="34" charset="0"/>
              <a:buChar char="•"/>
            </a:pPr>
            <a:r>
              <a:rPr lang="en-GB" sz="1000" b="1" dirty="0">
                <a:latin typeface="Times" pitchFamily="2" charset="0"/>
              </a:rPr>
              <a:t>Discontinue Tracleer if aminotransferase elevations are accompanied by signs or symptoms of liver dysfunction or injury or increases in bilirubin &gt;2 x ULN (2.4, 5.1).</a:t>
            </a:r>
          </a:p>
          <a:p>
            <a:r>
              <a:rPr lang="en-GB" sz="1000" b="1" dirty="0">
                <a:latin typeface="Times" pitchFamily="2" charset="0"/>
              </a:rPr>
              <a:t>Based on animal data, Tracleer is likely to cause major birth defects if</a:t>
            </a:r>
          </a:p>
          <a:p>
            <a:r>
              <a:rPr lang="en-GB" sz="1000" b="1" dirty="0">
                <a:latin typeface="Times" pitchFamily="2" charset="0"/>
              </a:rPr>
              <a:t>used during pregnancy (4.1, 5.2, 8.1).</a:t>
            </a:r>
          </a:p>
          <a:p>
            <a:pPr marL="468000" indent="-241200">
              <a:buFont typeface="Arial" panose="020B0604020202020204" pitchFamily="34" charset="0"/>
              <a:buChar char="•"/>
            </a:pPr>
            <a:r>
              <a:rPr lang="en-GB" sz="1000" b="1" dirty="0">
                <a:latin typeface="Times" pitchFamily="2" charset="0"/>
              </a:rPr>
              <a:t>Must exclude pregnancy before and during treatment (2.1, 4.1, 8.1).</a:t>
            </a:r>
          </a:p>
          <a:p>
            <a:pPr marL="468000" indent="-241200">
              <a:buFont typeface="Arial" panose="020B0604020202020204" pitchFamily="34" charset="0"/>
              <a:buChar char="•"/>
            </a:pPr>
            <a:r>
              <a:rPr lang="en-GB" sz="1000" b="1" dirty="0">
                <a:latin typeface="Times" pitchFamily="2" charset="0"/>
              </a:rPr>
              <a:t>To prevent pregnancy, females of reproductive potential must use two reliable forms of contraception during treatment and for one month after stopping Tracleer (4.1, 5.2, 8.1).</a:t>
            </a:r>
          </a:p>
          <a:p>
            <a:endParaRPr lang="en-US" sz="1400" dirty="0"/>
          </a:p>
        </p:txBody>
      </p:sp>
      <p:sp>
        <p:nvSpPr>
          <p:cNvPr id="27" name="Freeform 89">
            <a:extLst>
              <a:ext uri="{FF2B5EF4-FFF2-40B4-BE49-F238E27FC236}">
                <a16:creationId xmlns:a16="http://schemas.microsoft.com/office/drawing/2014/main" id="{8679317C-7185-4F1C-A32E-3D99F3FD0FDA}"/>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Unmet Needs </a:t>
            </a:r>
          </a:p>
        </p:txBody>
      </p:sp>
    </p:spTree>
    <p:extLst>
      <p:ext uri="{BB962C8B-B14F-4D97-AF65-F5344CB8AC3E}">
        <p14:creationId xmlns:p14="http://schemas.microsoft.com/office/powerpoint/2010/main" val="1867925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42913" y="439573"/>
            <a:ext cx="11306175" cy="901866"/>
          </a:xfrm>
        </p:spPr>
        <p:txBody>
          <a:bodyPr/>
          <a:lstStyle/>
          <a:p>
            <a:r>
              <a:rPr lang="en-GB" dirty="0"/>
              <a:t>There is a need for an ERA with proven reductions in morbidity/mortality outcomes as mono- and combination therapy</a:t>
            </a:r>
          </a:p>
        </p:txBody>
      </p:sp>
      <p:sp>
        <p:nvSpPr>
          <p:cNvPr id="772" name="Text Placeholder 771"/>
          <p:cNvSpPr>
            <a:spLocks noGrp="1"/>
          </p:cNvSpPr>
          <p:nvPr>
            <p:ph type="body" sz="quarter" idx="16"/>
          </p:nvPr>
        </p:nvSpPr>
        <p:spPr/>
        <p:txBody>
          <a:bodyPr/>
          <a:lstStyle/>
          <a:p>
            <a:r>
              <a:rPr lang="en-GB" b="1" dirty="0"/>
              <a:t>References</a:t>
            </a:r>
            <a:r>
              <a:rPr lang="en-GB" dirty="0"/>
              <a:t>: </a:t>
            </a:r>
            <a:r>
              <a:rPr lang="fr-FR" b="1" dirty="0"/>
              <a:t>1</a:t>
            </a:r>
            <a:r>
              <a:rPr lang="fr-FR" dirty="0"/>
              <a:t>. Letairis® (ambrisentan) USPI. 2015. </a:t>
            </a:r>
            <a:r>
              <a:rPr lang="fr-FR" b="1" dirty="0"/>
              <a:t>2. </a:t>
            </a:r>
            <a:r>
              <a:rPr lang="fr-FR" dirty="0"/>
              <a:t>Galiè et al. Circulation. 2008;117(23):3010-9. </a:t>
            </a:r>
            <a:r>
              <a:rPr lang="fr-FR" b="1" dirty="0"/>
              <a:t>3. </a:t>
            </a:r>
            <a:r>
              <a:rPr lang="fr-FR" dirty="0"/>
              <a:t>Galie et al. N Engl J Med. 2015;373(9):834-44</a:t>
            </a:r>
            <a:r>
              <a:rPr lang="en-GB" dirty="0"/>
              <a:t>. </a:t>
            </a:r>
            <a:r>
              <a:rPr lang="fr-FR" b="1" dirty="0"/>
              <a:t>4</a:t>
            </a:r>
            <a:r>
              <a:rPr lang="fr-FR" dirty="0"/>
              <a:t>. European Medicines Agency - Committee for Medicinal Products for Human Use. Guideline on the clinical investigations of medicinal products for the treatment of pulmonary arterial hypertension (EMEA/CHMP/EWP/356954/2008). 2009. </a:t>
            </a:r>
            <a:r>
              <a:rPr lang="fr-FR" b="1" dirty="0"/>
              <a:t>5.</a:t>
            </a:r>
            <a:r>
              <a:rPr lang="fr-FR" dirty="0"/>
              <a:t> McLaughlin et al. J Am Coll Cardiol. 2009;54(1 Suppl):S97-107. </a:t>
            </a:r>
          </a:p>
        </p:txBody>
      </p:sp>
      <p:sp>
        <p:nvSpPr>
          <p:cNvPr id="104" name="TextBox 103"/>
          <p:cNvSpPr txBox="1"/>
          <p:nvPr/>
        </p:nvSpPr>
        <p:spPr>
          <a:xfrm>
            <a:off x="1948940" y="6075652"/>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pPr marL="0" marR="0" lvl="0" indent="0" algn="l" defTabSz="12191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700" b="1" i="0" u="none" strike="noStrike" kern="1200" cap="none" spc="0" normalizeH="0" baseline="0" noProof="0" dirty="0">
                <a:ln>
                  <a:noFill/>
                </a:ln>
                <a:solidFill>
                  <a:prstClr val="black">
                    <a:lumMod val="50000"/>
                    <a:lumOff val="50000"/>
                  </a:prstClr>
                </a:solidFill>
                <a:effectLst/>
                <a:uLnTx/>
                <a:uFillTx/>
                <a:latin typeface="Arial"/>
                <a:ea typeface="+mn-ea"/>
                <a:cs typeface="+mn-cs"/>
              </a:rPr>
              <a:t>Abbreviations</a:t>
            </a:r>
            <a:r>
              <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 EMA, European Medicines Agency; ERA, endothelin receptor antagonist; PDE-5, phosphodiesterase.</a:t>
            </a:r>
          </a:p>
        </p:txBody>
      </p:sp>
      <p:grpSp>
        <p:nvGrpSpPr>
          <p:cNvPr id="5" name="Group 4"/>
          <p:cNvGrpSpPr/>
          <p:nvPr/>
        </p:nvGrpSpPr>
        <p:grpSpPr>
          <a:xfrm>
            <a:off x="0" y="1341439"/>
            <a:ext cx="12199470" cy="2469462"/>
            <a:chOff x="0" y="1341439"/>
            <a:chExt cx="12199470" cy="2469462"/>
          </a:xfrm>
        </p:grpSpPr>
        <p:sp>
          <p:nvSpPr>
            <p:cNvPr id="235" name="Freeform 18"/>
            <p:cNvSpPr>
              <a:spLocks/>
            </p:cNvSpPr>
            <p:nvPr/>
          </p:nvSpPr>
          <p:spPr bwMode="auto">
            <a:xfrm>
              <a:off x="0" y="1341439"/>
              <a:ext cx="12192000" cy="1492250"/>
            </a:xfrm>
            <a:custGeom>
              <a:avLst/>
              <a:gdLst>
                <a:gd name="T0" fmla="*/ 1871 w 7680"/>
                <a:gd name="T1" fmla="*/ 83 h 940"/>
                <a:gd name="T2" fmla="*/ 1656 w 7680"/>
                <a:gd name="T3" fmla="*/ 0 h 940"/>
                <a:gd name="T4" fmla="*/ 0 w 7680"/>
                <a:gd name="T5" fmla="*/ 0 h 940"/>
                <a:gd name="T6" fmla="*/ 0 w 7680"/>
                <a:gd name="T7" fmla="*/ 911 h 940"/>
                <a:gd name="T8" fmla="*/ 1656 w 7680"/>
                <a:gd name="T9" fmla="*/ 911 h 940"/>
                <a:gd name="T10" fmla="*/ 1871 w 7680"/>
                <a:gd name="T11" fmla="*/ 940 h 940"/>
                <a:gd name="T12" fmla="*/ 7680 w 7680"/>
                <a:gd name="T13" fmla="*/ 940 h 940"/>
                <a:gd name="T14" fmla="*/ 7680 w 7680"/>
                <a:gd name="T15" fmla="*/ 83 h 940"/>
                <a:gd name="T16" fmla="*/ 1871 w 7680"/>
                <a:gd name="T17" fmla="*/ 8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940">
                  <a:moveTo>
                    <a:pt x="1871" y="83"/>
                  </a:moveTo>
                  <a:lnTo>
                    <a:pt x="1656" y="0"/>
                  </a:lnTo>
                  <a:lnTo>
                    <a:pt x="0" y="0"/>
                  </a:lnTo>
                  <a:lnTo>
                    <a:pt x="0" y="911"/>
                  </a:lnTo>
                  <a:lnTo>
                    <a:pt x="1656" y="911"/>
                  </a:lnTo>
                  <a:lnTo>
                    <a:pt x="1871" y="940"/>
                  </a:lnTo>
                  <a:lnTo>
                    <a:pt x="7680" y="940"/>
                  </a:lnTo>
                  <a:lnTo>
                    <a:pt x="7680" y="83"/>
                  </a:lnTo>
                  <a:lnTo>
                    <a:pt x="1871"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Oval 81">
              <a:extLst>
                <a:ext uri="{FF2B5EF4-FFF2-40B4-BE49-F238E27FC236}">
                  <a16:creationId xmlns:a16="http://schemas.microsoft.com/office/drawing/2014/main" id="{543B176C-CCF3-4F7F-8F7A-448261E6D5AE}"/>
                </a:ext>
              </a:extLst>
            </p:cNvPr>
            <p:cNvSpPr/>
            <p:nvPr/>
          </p:nvSpPr>
          <p:spPr>
            <a:xfrm>
              <a:off x="6565685" y="1666851"/>
              <a:ext cx="847582" cy="847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Oval 113">
              <a:extLst>
                <a:ext uri="{FF2B5EF4-FFF2-40B4-BE49-F238E27FC236}">
                  <a16:creationId xmlns:a16="http://schemas.microsoft.com/office/drawing/2014/main" id="{6EBFC629-AA25-4B71-99D3-1DFA031CE0D4}"/>
                </a:ext>
              </a:extLst>
            </p:cNvPr>
            <p:cNvSpPr/>
            <p:nvPr/>
          </p:nvSpPr>
          <p:spPr>
            <a:xfrm>
              <a:off x="9371773" y="1650816"/>
              <a:ext cx="847582" cy="847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Oval 114">
              <a:extLst>
                <a:ext uri="{FF2B5EF4-FFF2-40B4-BE49-F238E27FC236}">
                  <a16:creationId xmlns:a16="http://schemas.microsoft.com/office/drawing/2014/main" id="{E31BB8DB-43A3-4C3F-94E5-956EA86C9930}"/>
                </a:ext>
              </a:extLst>
            </p:cNvPr>
            <p:cNvSpPr/>
            <p:nvPr/>
          </p:nvSpPr>
          <p:spPr>
            <a:xfrm>
              <a:off x="3824811" y="1666851"/>
              <a:ext cx="847582" cy="847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6" name="TextBox 125"/>
            <p:cNvSpPr txBox="1"/>
            <p:nvPr/>
          </p:nvSpPr>
          <p:spPr>
            <a:xfrm>
              <a:off x="7439887" y="1607900"/>
              <a:ext cx="1826932" cy="1150336"/>
            </a:xfrm>
            <a:prstGeom prst="rect">
              <a:avLst/>
            </a:prstGeom>
            <a:noFill/>
          </p:spPr>
          <p:txBody>
            <a:bodyPr wrap="square"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mn-cs"/>
                </a:rPr>
                <a:t>No demonstrated survival benefit or a delay of disease progression as mono- or sequential combination therapy</a:t>
              </a:r>
              <a:r>
                <a:rPr kumimoji="0" lang="en-GB" sz="1200" b="0" i="0" u="none" strike="noStrike" kern="1200" cap="none" spc="0" normalizeH="0" baseline="30000" noProof="0" dirty="0">
                  <a:ln>
                    <a:noFill/>
                  </a:ln>
                  <a:solidFill>
                    <a:schemeClr val="bg1"/>
                  </a:solidFill>
                  <a:effectLst/>
                  <a:uLnTx/>
                  <a:uFillTx/>
                  <a:latin typeface="Arial"/>
                  <a:ea typeface="+mn-ea"/>
                  <a:cs typeface="+mn-cs"/>
                </a:rPr>
                <a:t>1,2</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bg1"/>
                </a:solidFill>
                <a:effectLst/>
                <a:uLnTx/>
                <a:uFillTx/>
                <a:latin typeface="Arial"/>
                <a:ea typeface="+mn-ea"/>
                <a:cs typeface="+mn-cs"/>
              </a:endParaRPr>
            </a:p>
          </p:txBody>
        </p:sp>
        <p:sp>
          <p:nvSpPr>
            <p:cNvPr id="127" name="TextBox 126"/>
            <p:cNvSpPr txBox="1"/>
            <p:nvPr/>
          </p:nvSpPr>
          <p:spPr>
            <a:xfrm>
              <a:off x="4698328" y="1607900"/>
              <a:ext cx="1466614" cy="625880"/>
            </a:xfrm>
            <a:prstGeom prst="rect">
              <a:avLst/>
            </a:prstGeom>
            <a:noFill/>
          </p:spPr>
          <p:txBody>
            <a:bodyPr wrap="square"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mn-cs"/>
                </a:rPr>
                <a:t>Increased risk of oedema as mono- and combination therapy with a PDE-5 inhibitor</a:t>
              </a:r>
              <a:r>
                <a:rPr kumimoji="0" lang="en-GB" sz="1200" b="0" i="0" u="none" strike="noStrike" kern="1200" cap="none" spc="0" normalizeH="0" baseline="30000" noProof="0" dirty="0">
                  <a:ln>
                    <a:noFill/>
                  </a:ln>
                  <a:solidFill>
                    <a:schemeClr val="bg1"/>
                  </a:solidFill>
                  <a:effectLst/>
                  <a:uLnTx/>
                  <a:uFillTx/>
                  <a:latin typeface="Arial"/>
                  <a:ea typeface="+mn-ea"/>
                  <a:cs typeface="+mn-cs"/>
                </a:rPr>
                <a:t>1</a:t>
              </a:r>
            </a:p>
          </p:txBody>
        </p:sp>
        <p:sp>
          <p:nvSpPr>
            <p:cNvPr id="128" name="TextBox 127"/>
            <p:cNvSpPr txBox="1"/>
            <p:nvPr/>
          </p:nvSpPr>
          <p:spPr>
            <a:xfrm>
              <a:off x="10286040" y="1607900"/>
              <a:ext cx="1913430" cy="838320"/>
            </a:xfrm>
            <a:prstGeom prst="rect">
              <a:avLst/>
            </a:prstGeom>
            <a:noFill/>
          </p:spPr>
          <p:txBody>
            <a:bodyPr wrap="square"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mn-cs"/>
                </a:rPr>
                <a:t>Long-term outcome evidence limited to initial combination therapy with tadalafil</a:t>
              </a:r>
              <a:r>
                <a:rPr kumimoji="0" lang="en-GB" sz="1200" b="0" i="0" u="none" strike="noStrike" kern="1200" cap="none" spc="0" normalizeH="0" baseline="30000" noProof="0" dirty="0">
                  <a:ln>
                    <a:noFill/>
                  </a:ln>
                  <a:solidFill>
                    <a:schemeClr val="bg1"/>
                  </a:solidFill>
                  <a:effectLst/>
                  <a:uLnTx/>
                  <a:uFillTx/>
                  <a:latin typeface="Arial"/>
                  <a:ea typeface="+mn-ea"/>
                  <a:cs typeface="+mn-cs"/>
                </a:rPr>
                <a:t>3</a:t>
              </a:r>
            </a:p>
          </p:txBody>
        </p:sp>
        <p:sp>
          <p:nvSpPr>
            <p:cNvPr id="130" name="Freeform 5"/>
            <p:cNvSpPr>
              <a:spLocks noEditPoints="1"/>
            </p:cNvSpPr>
            <p:nvPr/>
          </p:nvSpPr>
          <p:spPr bwMode="auto">
            <a:xfrm>
              <a:off x="4146493" y="1880795"/>
              <a:ext cx="209049" cy="501191"/>
            </a:xfrm>
            <a:custGeom>
              <a:avLst/>
              <a:gdLst>
                <a:gd name="T0" fmla="*/ 85 w 303"/>
                <a:gd name="T1" fmla="*/ 66 h 726"/>
                <a:gd name="T2" fmla="*/ 152 w 303"/>
                <a:gd name="T3" fmla="*/ 0 h 726"/>
                <a:gd name="T4" fmla="*/ 218 w 303"/>
                <a:gd name="T5" fmla="*/ 66 h 726"/>
                <a:gd name="T6" fmla="*/ 152 w 303"/>
                <a:gd name="T7" fmla="*/ 133 h 726"/>
                <a:gd name="T8" fmla="*/ 85 w 303"/>
                <a:gd name="T9" fmla="*/ 66 h 726"/>
                <a:gd name="T10" fmla="*/ 266 w 303"/>
                <a:gd name="T11" fmla="*/ 432 h 726"/>
                <a:gd name="T12" fmla="*/ 266 w 303"/>
                <a:gd name="T13" fmla="*/ 466 h 726"/>
                <a:gd name="T14" fmla="*/ 249 w 303"/>
                <a:gd name="T15" fmla="*/ 503 h 726"/>
                <a:gd name="T16" fmla="*/ 263 w 303"/>
                <a:gd name="T17" fmla="*/ 566 h 726"/>
                <a:gd name="T18" fmla="*/ 265 w 303"/>
                <a:gd name="T19" fmla="*/ 577 h 726"/>
                <a:gd name="T20" fmla="*/ 233 w 303"/>
                <a:gd name="T21" fmla="*/ 577 h 726"/>
                <a:gd name="T22" fmla="*/ 210 w 303"/>
                <a:gd name="T23" fmla="*/ 726 h 726"/>
                <a:gd name="T24" fmla="*/ 203 w 303"/>
                <a:gd name="T25" fmla="*/ 726 h 726"/>
                <a:gd name="T26" fmla="*/ 203 w 303"/>
                <a:gd name="T27" fmla="*/ 726 h 726"/>
                <a:gd name="T28" fmla="*/ 100 w 303"/>
                <a:gd name="T29" fmla="*/ 726 h 726"/>
                <a:gd name="T30" fmla="*/ 100 w 303"/>
                <a:gd name="T31" fmla="*/ 726 h 726"/>
                <a:gd name="T32" fmla="*/ 94 w 303"/>
                <a:gd name="T33" fmla="*/ 726 h 726"/>
                <a:gd name="T34" fmla="*/ 71 w 303"/>
                <a:gd name="T35" fmla="*/ 577 h 726"/>
                <a:gd name="T36" fmla="*/ 38 w 303"/>
                <a:gd name="T37" fmla="*/ 577 h 726"/>
                <a:gd name="T38" fmla="*/ 40 w 303"/>
                <a:gd name="T39" fmla="*/ 566 h 726"/>
                <a:gd name="T40" fmla="*/ 55 w 303"/>
                <a:gd name="T41" fmla="*/ 503 h 726"/>
                <a:gd name="T42" fmla="*/ 37 w 303"/>
                <a:gd name="T43" fmla="*/ 466 h 726"/>
                <a:gd name="T44" fmla="*/ 37 w 303"/>
                <a:gd name="T45" fmla="*/ 432 h 726"/>
                <a:gd name="T46" fmla="*/ 75 w 303"/>
                <a:gd name="T47" fmla="*/ 156 h 726"/>
                <a:gd name="T48" fmla="*/ 76 w 303"/>
                <a:gd name="T49" fmla="*/ 156 h 726"/>
                <a:gd name="T50" fmla="*/ 113 w 303"/>
                <a:gd name="T51" fmla="*/ 147 h 726"/>
                <a:gd name="T52" fmla="*/ 190 w 303"/>
                <a:gd name="T53" fmla="*/ 147 h 726"/>
                <a:gd name="T54" fmla="*/ 228 w 303"/>
                <a:gd name="T55" fmla="*/ 156 h 726"/>
                <a:gd name="T56" fmla="*/ 228 w 303"/>
                <a:gd name="T57" fmla="*/ 156 h 726"/>
                <a:gd name="T58" fmla="*/ 266 w 303"/>
                <a:gd name="T59" fmla="*/ 432 h 726"/>
                <a:gd name="T60" fmla="*/ 91 w 303"/>
                <a:gd name="T61" fmla="*/ 348 h 726"/>
                <a:gd name="T62" fmla="*/ 68 w 303"/>
                <a:gd name="T63" fmla="*/ 276 h 726"/>
                <a:gd name="T64" fmla="*/ 83 w 303"/>
                <a:gd name="T65" fmla="*/ 383 h 726"/>
                <a:gd name="T66" fmla="*/ 91 w 303"/>
                <a:gd name="T67" fmla="*/ 348 h 726"/>
                <a:gd name="T68" fmla="*/ 235 w 303"/>
                <a:gd name="T69" fmla="*/ 280 h 726"/>
                <a:gd name="T70" fmla="*/ 213 w 303"/>
                <a:gd name="T71" fmla="*/ 348 h 726"/>
                <a:gd name="T72" fmla="*/ 221 w 303"/>
                <a:gd name="T73" fmla="*/ 380 h 726"/>
                <a:gd name="T74" fmla="*/ 235 w 303"/>
                <a:gd name="T75" fmla="*/ 28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726">
                  <a:moveTo>
                    <a:pt x="85" y="66"/>
                  </a:moveTo>
                  <a:cubicBezTo>
                    <a:pt x="85" y="29"/>
                    <a:pt x="115" y="0"/>
                    <a:pt x="152" y="0"/>
                  </a:cubicBezTo>
                  <a:cubicBezTo>
                    <a:pt x="188" y="0"/>
                    <a:pt x="218" y="29"/>
                    <a:pt x="218" y="66"/>
                  </a:cubicBezTo>
                  <a:cubicBezTo>
                    <a:pt x="218" y="103"/>
                    <a:pt x="188" y="133"/>
                    <a:pt x="152" y="133"/>
                  </a:cubicBezTo>
                  <a:cubicBezTo>
                    <a:pt x="115" y="133"/>
                    <a:pt x="85" y="103"/>
                    <a:pt x="85" y="66"/>
                  </a:cubicBezTo>
                  <a:close/>
                  <a:moveTo>
                    <a:pt x="266" y="432"/>
                  </a:moveTo>
                  <a:cubicBezTo>
                    <a:pt x="266" y="466"/>
                    <a:pt x="266" y="466"/>
                    <a:pt x="266" y="466"/>
                  </a:cubicBezTo>
                  <a:cubicBezTo>
                    <a:pt x="266" y="481"/>
                    <a:pt x="259" y="494"/>
                    <a:pt x="249" y="503"/>
                  </a:cubicBezTo>
                  <a:cubicBezTo>
                    <a:pt x="263" y="566"/>
                    <a:pt x="263" y="566"/>
                    <a:pt x="263" y="566"/>
                  </a:cubicBezTo>
                  <a:cubicBezTo>
                    <a:pt x="264" y="570"/>
                    <a:pt x="265" y="573"/>
                    <a:pt x="265" y="577"/>
                  </a:cubicBezTo>
                  <a:cubicBezTo>
                    <a:pt x="233" y="577"/>
                    <a:pt x="233" y="577"/>
                    <a:pt x="233" y="577"/>
                  </a:cubicBezTo>
                  <a:cubicBezTo>
                    <a:pt x="229" y="628"/>
                    <a:pt x="220" y="681"/>
                    <a:pt x="210" y="726"/>
                  </a:cubicBezTo>
                  <a:cubicBezTo>
                    <a:pt x="203" y="726"/>
                    <a:pt x="203" y="726"/>
                    <a:pt x="203" y="726"/>
                  </a:cubicBezTo>
                  <a:cubicBezTo>
                    <a:pt x="203" y="726"/>
                    <a:pt x="203" y="726"/>
                    <a:pt x="203" y="726"/>
                  </a:cubicBezTo>
                  <a:cubicBezTo>
                    <a:pt x="100" y="726"/>
                    <a:pt x="100" y="726"/>
                    <a:pt x="100" y="726"/>
                  </a:cubicBezTo>
                  <a:cubicBezTo>
                    <a:pt x="100" y="726"/>
                    <a:pt x="100" y="726"/>
                    <a:pt x="100" y="726"/>
                  </a:cubicBezTo>
                  <a:cubicBezTo>
                    <a:pt x="94" y="726"/>
                    <a:pt x="94" y="726"/>
                    <a:pt x="94" y="726"/>
                  </a:cubicBezTo>
                  <a:cubicBezTo>
                    <a:pt x="84" y="681"/>
                    <a:pt x="74" y="628"/>
                    <a:pt x="71" y="577"/>
                  </a:cubicBezTo>
                  <a:cubicBezTo>
                    <a:pt x="38" y="577"/>
                    <a:pt x="38" y="577"/>
                    <a:pt x="38" y="577"/>
                  </a:cubicBezTo>
                  <a:cubicBezTo>
                    <a:pt x="39" y="573"/>
                    <a:pt x="39" y="569"/>
                    <a:pt x="40" y="566"/>
                  </a:cubicBezTo>
                  <a:cubicBezTo>
                    <a:pt x="55" y="503"/>
                    <a:pt x="55" y="503"/>
                    <a:pt x="55" y="503"/>
                  </a:cubicBezTo>
                  <a:cubicBezTo>
                    <a:pt x="44" y="494"/>
                    <a:pt x="37" y="481"/>
                    <a:pt x="37" y="466"/>
                  </a:cubicBezTo>
                  <a:cubicBezTo>
                    <a:pt x="37" y="432"/>
                    <a:pt x="37" y="432"/>
                    <a:pt x="37" y="432"/>
                  </a:cubicBezTo>
                  <a:cubicBezTo>
                    <a:pt x="9" y="326"/>
                    <a:pt x="0" y="203"/>
                    <a:pt x="75" y="156"/>
                  </a:cubicBezTo>
                  <a:cubicBezTo>
                    <a:pt x="76" y="156"/>
                    <a:pt x="76" y="156"/>
                    <a:pt x="76" y="156"/>
                  </a:cubicBezTo>
                  <a:cubicBezTo>
                    <a:pt x="87" y="150"/>
                    <a:pt x="99" y="147"/>
                    <a:pt x="113" y="147"/>
                  </a:cubicBezTo>
                  <a:cubicBezTo>
                    <a:pt x="190" y="147"/>
                    <a:pt x="190" y="147"/>
                    <a:pt x="190" y="147"/>
                  </a:cubicBezTo>
                  <a:cubicBezTo>
                    <a:pt x="204" y="147"/>
                    <a:pt x="217" y="150"/>
                    <a:pt x="228" y="156"/>
                  </a:cubicBezTo>
                  <a:cubicBezTo>
                    <a:pt x="228" y="156"/>
                    <a:pt x="228" y="156"/>
                    <a:pt x="228" y="156"/>
                  </a:cubicBezTo>
                  <a:cubicBezTo>
                    <a:pt x="303" y="203"/>
                    <a:pt x="295" y="326"/>
                    <a:pt x="266" y="432"/>
                  </a:cubicBezTo>
                  <a:close/>
                  <a:moveTo>
                    <a:pt x="91" y="348"/>
                  </a:moveTo>
                  <a:cubicBezTo>
                    <a:pt x="68" y="276"/>
                    <a:pt x="68" y="276"/>
                    <a:pt x="68" y="276"/>
                  </a:cubicBezTo>
                  <a:cubicBezTo>
                    <a:pt x="83" y="383"/>
                    <a:pt x="83" y="383"/>
                    <a:pt x="83" y="383"/>
                  </a:cubicBezTo>
                  <a:lnTo>
                    <a:pt x="91" y="348"/>
                  </a:lnTo>
                  <a:close/>
                  <a:moveTo>
                    <a:pt x="235" y="280"/>
                  </a:moveTo>
                  <a:cubicBezTo>
                    <a:pt x="213" y="348"/>
                    <a:pt x="213" y="348"/>
                    <a:pt x="213" y="348"/>
                  </a:cubicBezTo>
                  <a:cubicBezTo>
                    <a:pt x="221" y="380"/>
                    <a:pt x="221" y="380"/>
                    <a:pt x="221" y="380"/>
                  </a:cubicBezTo>
                  <a:lnTo>
                    <a:pt x="235" y="280"/>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Oval 130"/>
            <p:cNvSpPr/>
            <p:nvPr/>
          </p:nvSpPr>
          <p:spPr>
            <a:xfrm>
              <a:off x="4188882" y="2076945"/>
              <a:ext cx="124272" cy="124272"/>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32" name="Freeform 40">
              <a:extLst>
                <a:ext uri="{FF2B5EF4-FFF2-40B4-BE49-F238E27FC236}">
                  <a16:creationId xmlns:a16="http://schemas.microsoft.com/office/drawing/2014/main" id="{A45B045E-E82B-4579-B5D4-76EB7329E6F6}"/>
                </a:ext>
              </a:extLst>
            </p:cNvPr>
            <p:cNvSpPr>
              <a:spLocks noEditPoints="1"/>
            </p:cNvSpPr>
            <p:nvPr/>
          </p:nvSpPr>
          <p:spPr bwMode="auto">
            <a:xfrm>
              <a:off x="6785234" y="2125948"/>
              <a:ext cx="408401" cy="274379"/>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rgbClr val="7F7F7F"/>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33" name="Group 132">
              <a:extLst>
                <a:ext uri="{FF2B5EF4-FFF2-40B4-BE49-F238E27FC236}">
                  <a16:creationId xmlns:a16="http://schemas.microsoft.com/office/drawing/2014/main" id="{576BF4E3-EC8D-47B5-9278-D8F643697D43}"/>
                </a:ext>
              </a:extLst>
            </p:cNvPr>
            <p:cNvGrpSpPr/>
            <p:nvPr/>
          </p:nvGrpSpPr>
          <p:grpSpPr>
            <a:xfrm flipH="1">
              <a:off x="6746257" y="1876554"/>
              <a:ext cx="492371" cy="144408"/>
              <a:chOff x="1028699" y="3100271"/>
              <a:chExt cx="2933699" cy="860426"/>
            </a:xfrm>
            <a:solidFill>
              <a:srgbClr val="7F7F7F"/>
            </a:solidFill>
          </p:grpSpPr>
          <p:sp>
            <p:nvSpPr>
              <p:cNvPr id="134" name="Freeform 14">
                <a:extLst>
                  <a:ext uri="{FF2B5EF4-FFF2-40B4-BE49-F238E27FC236}">
                    <a16:creationId xmlns:a16="http://schemas.microsoft.com/office/drawing/2014/main" id="{DB51D588-C5CF-482E-9885-BF072B9A85D9}"/>
                  </a:ext>
                </a:extLst>
              </p:cNvPr>
              <p:cNvSpPr>
                <a:spLocks/>
              </p:cNvSpPr>
              <p:nvPr/>
            </p:nvSpPr>
            <p:spPr bwMode="auto">
              <a:xfrm>
                <a:off x="2439986" y="3100271"/>
                <a:ext cx="627062" cy="255588"/>
              </a:xfrm>
              <a:custGeom>
                <a:avLst/>
                <a:gdLst>
                  <a:gd name="T0" fmla="*/ 151 w 167"/>
                  <a:gd name="T1" fmla="*/ 68 h 68"/>
                  <a:gd name="T2" fmla="*/ 77 w 167"/>
                  <a:gd name="T3" fmla="*/ 48 h 68"/>
                  <a:gd name="T4" fmla="*/ 40 w 167"/>
                  <a:gd name="T5" fmla="*/ 43 h 68"/>
                  <a:gd name="T6" fmla="*/ 1 w 167"/>
                  <a:gd name="T7" fmla="*/ 41 h 68"/>
                  <a:gd name="T8" fmla="*/ 0 w 167"/>
                  <a:gd name="T9" fmla="*/ 2 h 68"/>
                  <a:gd name="T10" fmla="*/ 42 w 167"/>
                  <a:gd name="T11" fmla="*/ 1 h 68"/>
                  <a:gd name="T12" fmla="*/ 84 w 167"/>
                  <a:gd name="T13" fmla="*/ 3 h 68"/>
                  <a:gd name="T14" fmla="*/ 167 w 167"/>
                  <a:gd name="T15" fmla="*/ 18 h 68"/>
                  <a:gd name="T16" fmla="*/ 151 w 167"/>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8">
                    <a:moveTo>
                      <a:pt x="151" y="68"/>
                    </a:moveTo>
                    <a:cubicBezTo>
                      <a:pt x="127" y="60"/>
                      <a:pt x="102" y="53"/>
                      <a:pt x="77" y="48"/>
                    </a:cubicBezTo>
                    <a:cubicBezTo>
                      <a:pt x="65" y="46"/>
                      <a:pt x="52" y="44"/>
                      <a:pt x="40" y="43"/>
                    </a:cubicBezTo>
                    <a:cubicBezTo>
                      <a:pt x="27" y="41"/>
                      <a:pt x="14" y="41"/>
                      <a:pt x="1" y="41"/>
                    </a:cubicBezTo>
                    <a:cubicBezTo>
                      <a:pt x="0" y="2"/>
                      <a:pt x="0" y="2"/>
                      <a:pt x="0" y="2"/>
                    </a:cubicBezTo>
                    <a:cubicBezTo>
                      <a:pt x="14" y="1"/>
                      <a:pt x="28" y="0"/>
                      <a:pt x="42" y="1"/>
                    </a:cubicBezTo>
                    <a:cubicBezTo>
                      <a:pt x="56" y="1"/>
                      <a:pt x="70" y="2"/>
                      <a:pt x="84" y="3"/>
                    </a:cubicBezTo>
                    <a:cubicBezTo>
                      <a:pt x="112" y="6"/>
                      <a:pt x="139" y="11"/>
                      <a:pt x="167" y="18"/>
                    </a:cubicBezTo>
                    <a:lnTo>
                      <a:pt x="151"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Freeform 15">
                <a:extLst>
                  <a:ext uri="{FF2B5EF4-FFF2-40B4-BE49-F238E27FC236}">
                    <a16:creationId xmlns:a16="http://schemas.microsoft.com/office/drawing/2014/main" id="{4496910E-0A5A-46A1-9CFB-A6A301449180}"/>
                  </a:ext>
                </a:extLst>
              </p:cNvPr>
              <p:cNvSpPr>
                <a:spLocks/>
              </p:cNvSpPr>
              <p:nvPr/>
            </p:nvSpPr>
            <p:spPr bwMode="auto">
              <a:xfrm>
                <a:off x="1781174" y="3111384"/>
                <a:ext cx="604837" cy="252413"/>
              </a:xfrm>
              <a:custGeom>
                <a:avLst/>
                <a:gdLst>
                  <a:gd name="T0" fmla="*/ 161 w 161"/>
                  <a:gd name="T1" fmla="*/ 38 h 67"/>
                  <a:gd name="T2" fmla="*/ 10 w 161"/>
                  <a:gd name="T3" fmla="*/ 67 h 67"/>
                  <a:gd name="T4" fmla="*/ 0 w 161"/>
                  <a:gd name="T5" fmla="*/ 45 h 67"/>
                  <a:gd name="T6" fmla="*/ 159 w 161"/>
                  <a:gd name="T7" fmla="*/ 0 h 67"/>
                  <a:gd name="T8" fmla="*/ 161 w 161"/>
                  <a:gd name="T9" fmla="*/ 38 h 67"/>
                </a:gdLst>
                <a:ahLst/>
                <a:cxnLst>
                  <a:cxn ang="0">
                    <a:pos x="T0" y="T1"/>
                  </a:cxn>
                  <a:cxn ang="0">
                    <a:pos x="T2" y="T3"/>
                  </a:cxn>
                  <a:cxn ang="0">
                    <a:pos x="T4" y="T5"/>
                  </a:cxn>
                  <a:cxn ang="0">
                    <a:pos x="T6" y="T7"/>
                  </a:cxn>
                  <a:cxn ang="0">
                    <a:pos x="T8" y="T9"/>
                  </a:cxn>
                </a:cxnLst>
                <a:rect l="0" t="0" r="r" b="b"/>
                <a:pathLst>
                  <a:path w="161" h="67">
                    <a:moveTo>
                      <a:pt x="161" y="38"/>
                    </a:moveTo>
                    <a:cubicBezTo>
                      <a:pt x="110" y="39"/>
                      <a:pt x="58" y="48"/>
                      <a:pt x="10" y="67"/>
                    </a:cubicBezTo>
                    <a:cubicBezTo>
                      <a:pt x="0" y="45"/>
                      <a:pt x="0" y="45"/>
                      <a:pt x="0" y="45"/>
                    </a:cubicBezTo>
                    <a:cubicBezTo>
                      <a:pt x="50" y="21"/>
                      <a:pt x="103" y="6"/>
                      <a:pt x="159" y="0"/>
                    </a:cubicBezTo>
                    <a:lnTo>
                      <a:pt x="16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Freeform 16">
                <a:extLst>
                  <a:ext uri="{FF2B5EF4-FFF2-40B4-BE49-F238E27FC236}">
                    <a16:creationId xmlns:a16="http://schemas.microsoft.com/office/drawing/2014/main" id="{D415E4B5-1C1D-4C4B-A0FC-9C0B37DB605D}"/>
                  </a:ext>
                </a:extLst>
              </p:cNvPr>
              <p:cNvSpPr>
                <a:spLocks/>
              </p:cNvSpPr>
              <p:nvPr/>
            </p:nvSpPr>
            <p:spPr bwMode="auto">
              <a:xfrm>
                <a:off x="3059111" y="3187584"/>
                <a:ext cx="903287" cy="773113"/>
              </a:xfrm>
              <a:custGeom>
                <a:avLst/>
                <a:gdLst>
                  <a:gd name="T0" fmla="*/ 240 w 240"/>
                  <a:gd name="T1" fmla="*/ 206 h 206"/>
                  <a:gd name="T2" fmla="*/ 195 w 240"/>
                  <a:gd name="T3" fmla="*/ 20 h 206"/>
                  <a:gd name="T4" fmla="*/ 149 w 240"/>
                  <a:gd name="T5" fmla="*/ 64 h 206"/>
                  <a:gd name="T6" fmla="*/ 18 w 240"/>
                  <a:gd name="T7" fmla="*/ 0 h 206"/>
                  <a:gd name="T8" fmla="*/ 0 w 240"/>
                  <a:gd name="T9" fmla="*/ 51 h 206"/>
                  <a:gd name="T10" fmla="*/ 101 w 240"/>
                  <a:gd name="T11" fmla="*/ 110 h 206"/>
                  <a:gd name="T12" fmla="*/ 56 w 240"/>
                  <a:gd name="T13" fmla="*/ 152 h 206"/>
                  <a:gd name="T14" fmla="*/ 240 w 240"/>
                  <a:gd name="T15" fmla="*/ 206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06">
                    <a:moveTo>
                      <a:pt x="240" y="206"/>
                    </a:moveTo>
                    <a:cubicBezTo>
                      <a:pt x="195" y="20"/>
                      <a:pt x="195" y="20"/>
                      <a:pt x="195" y="20"/>
                    </a:cubicBezTo>
                    <a:cubicBezTo>
                      <a:pt x="149" y="64"/>
                      <a:pt x="149" y="64"/>
                      <a:pt x="149" y="64"/>
                    </a:cubicBezTo>
                    <a:cubicBezTo>
                      <a:pt x="108" y="36"/>
                      <a:pt x="64" y="14"/>
                      <a:pt x="18" y="0"/>
                    </a:cubicBezTo>
                    <a:cubicBezTo>
                      <a:pt x="0" y="51"/>
                      <a:pt x="0" y="51"/>
                      <a:pt x="0" y="51"/>
                    </a:cubicBezTo>
                    <a:cubicBezTo>
                      <a:pt x="36" y="66"/>
                      <a:pt x="70" y="86"/>
                      <a:pt x="101" y="110"/>
                    </a:cubicBezTo>
                    <a:cubicBezTo>
                      <a:pt x="56" y="152"/>
                      <a:pt x="56" y="152"/>
                      <a:pt x="56" y="152"/>
                    </a:cubicBezTo>
                    <a:lnTo>
                      <a:pt x="24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Freeform 17">
                <a:extLst>
                  <a:ext uri="{FF2B5EF4-FFF2-40B4-BE49-F238E27FC236}">
                    <a16:creationId xmlns:a16="http://schemas.microsoft.com/office/drawing/2014/main" id="{5F4CCD60-6492-432A-9B4E-FC9DD3BACEA4}"/>
                  </a:ext>
                </a:extLst>
              </p:cNvPr>
              <p:cNvSpPr>
                <a:spLocks/>
              </p:cNvSpPr>
              <p:nvPr/>
            </p:nvSpPr>
            <p:spPr bwMode="auto">
              <a:xfrm>
                <a:off x="1028699" y="3311409"/>
                <a:ext cx="733425" cy="649288"/>
              </a:xfrm>
              <a:custGeom>
                <a:avLst/>
                <a:gdLst>
                  <a:gd name="T0" fmla="*/ 195 w 195"/>
                  <a:gd name="T1" fmla="*/ 20 h 173"/>
                  <a:gd name="T2" fmla="*/ 186 w 195"/>
                  <a:gd name="T3" fmla="*/ 0 h 173"/>
                  <a:gd name="T4" fmla="*/ 59 w 195"/>
                  <a:gd name="T5" fmla="*/ 96 h 173"/>
                  <a:gd name="T6" fmla="*/ 19 w 195"/>
                  <a:gd name="T7" fmla="*/ 63 h 173"/>
                  <a:gd name="T8" fmla="*/ 0 w 195"/>
                  <a:gd name="T9" fmla="*/ 173 h 173"/>
                  <a:gd name="T10" fmla="*/ 105 w 195"/>
                  <a:gd name="T11" fmla="*/ 134 h 173"/>
                  <a:gd name="T12" fmla="*/ 66 w 195"/>
                  <a:gd name="T13" fmla="*/ 101 h 173"/>
                  <a:gd name="T14" fmla="*/ 195 w 195"/>
                  <a:gd name="T15" fmla="*/ 2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173">
                    <a:moveTo>
                      <a:pt x="195" y="20"/>
                    </a:moveTo>
                    <a:cubicBezTo>
                      <a:pt x="186" y="0"/>
                      <a:pt x="186" y="0"/>
                      <a:pt x="186" y="0"/>
                    </a:cubicBezTo>
                    <a:cubicBezTo>
                      <a:pt x="138" y="24"/>
                      <a:pt x="95" y="57"/>
                      <a:pt x="59" y="96"/>
                    </a:cubicBezTo>
                    <a:cubicBezTo>
                      <a:pt x="19" y="63"/>
                      <a:pt x="19" y="63"/>
                      <a:pt x="19" y="63"/>
                    </a:cubicBezTo>
                    <a:cubicBezTo>
                      <a:pt x="0" y="173"/>
                      <a:pt x="0" y="173"/>
                      <a:pt x="0" y="173"/>
                    </a:cubicBezTo>
                    <a:cubicBezTo>
                      <a:pt x="105" y="134"/>
                      <a:pt x="105" y="134"/>
                      <a:pt x="105" y="134"/>
                    </a:cubicBezTo>
                    <a:cubicBezTo>
                      <a:pt x="66" y="101"/>
                      <a:pt x="66" y="101"/>
                      <a:pt x="66" y="101"/>
                    </a:cubicBezTo>
                    <a:cubicBezTo>
                      <a:pt x="104" y="67"/>
                      <a:pt x="148" y="39"/>
                      <a:pt x="19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41" name="Freeform 23">
              <a:extLst>
                <a:ext uri="{FF2B5EF4-FFF2-40B4-BE49-F238E27FC236}">
                  <a16:creationId xmlns:a16="http://schemas.microsoft.com/office/drawing/2014/main" id="{F5E30CC7-F2A5-4DD1-8873-0133D84FC6B7}"/>
                </a:ext>
              </a:extLst>
            </p:cNvPr>
            <p:cNvSpPr>
              <a:spLocks/>
            </p:cNvSpPr>
            <p:nvPr/>
          </p:nvSpPr>
          <p:spPr bwMode="auto">
            <a:xfrm>
              <a:off x="9828008" y="1852108"/>
              <a:ext cx="176024" cy="174727"/>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Freeform 39">
              <a:extLst>
                <a:ext uri="{FF2B5EF4-FFF2-40B4-BE49-F238E27FC236}">
                  <a16:creationId xmlns:a16="http://schemas.microsoft.com/office/drawing/2014/main" id="{CC706B73-9A19-4146-AC37-3DD25F9635E8}"/>
                </a:ext>
              </a:extLst>
            </p:cNvPr>
            <p:cNvSpPr>
              <a:spLocks noEditPoints="1"/>
            </p:cNvSpPr>
            <p:nvPr/>
          </p:nvSpPr>
          <p:spPr bwMode="auto">
            <a:xfrm>
              <a:off x="9688089" y="2057519"/>
              <a:ext cx="379540" cy="379540"/>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rgbClr val="7F7F7F"/>
            </a:solidFill>
            <a:ln w="9525">
              <a:noFill/>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Freeform 95">
              <a:extLst>
                <a:ext uri="{FF2B5EF4-FFF2-40B4-BE49-F238E27FC236}">
                  <a16:creationId xmlns:a16="http://schemas.microsoft.com/office/drawing/2014/main" id="{D6944B97-3629-4A4F-8F04-24ADF4E3D4F8}"/>
                </a:ext>
              </a:extLst>
            </p:cNvPr>
            <p:cNvSpPr>
              <a:spLocks noEditPoints="1"/>
            </p:cNvSpPr>
            <p:nvPr/>
          </p:nvSpPr>
          <p:spPr bwMode="auto">
            <a:xfrm>
              <a:off x="9482142" y="2039686"/>
              <a:ext cx="308130" cy="308131"/>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rgbClr val="7F7F7F">
                <a:alpha val="60000"/>
              </a:srgbClr>
            </a:solidFill>
            <a:ln w="9525">
              <a:noFill/>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51" name="Group 150">
              <a:extLst>
                <a:ext uri="{FF2B5EF4-FFF2-40B4-BE49-F238E27FC236}">
                  <a16:creationId xmlns:a16="http://schemas.microsoft.com/office/drawing/2014/main" id="{99A6AD50-6E13-4EBF-A00B-DA1F97E554DB}"/>
                </a:ext>
              </a:extLst>
            </p:cNvPr>
            <p:cNvGrpSpPr/>
            <p:nvPr/>
          </p:nvGrpSpPr>
          <p:grpSpPr>
            <a:xfrm>
              <a:off x="6695893" y="3225950"/>
              <a:ext cx="585487" cy="584951"/>
              <a:chOff x="10805029" y="1726836"/>
              <a:chExt cx="732706" cy="732035"/>
            </a:xfrm>
            <a:solidFill>
              <a:srgbClr val="4B53A7"/>
            </a:solidFill>
          </p:grpSpPr>
          <p:sp>
            <p:nvSpPr>
              <p:cNvPr id="152" name="Freeform 23">
                <a:extLst>
                  <a:ext uri="{FF2B5EF4-FFF2-40B4-BE49-F238E27FC236}">
                    <a16:creationId xmlns:a16="http://schemas.microsoft.com/office/drawing/2014/main" id="{CB937648-34DA-480F-8616-03E16D8BC310}"/>
                  </a:ext>
                </a:extLst>
              </p:cNvPr>
              <p:cNvSpPr>
                <a:spLocks/>
              </p:cNvSpPr>
              <p:nvPr/>
            </p:nvSpPr>
            <p:spPr bwMode="auto">
              <a:xfrm>
                <a:off x="11237862" y="1726836"/>
                <a:ext cx="220285" cy="218662"/>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Freeform 39">
                <a:extLst>
                  <a:ext uri="{FF2B5EF4-FFF2-40B4-BE49-F238E27FC236}">
                    <a16:creationId xmlns:a16="http://schemas.microsoft.com/office/drawing/2014/main" id="{1C5A35AE-1DC2-4B93-BFD5-A27771BEEE12}"/>
                  </a:ext>
                </a:extLst>
              </p:cNvPr>
              <p:cNvSpPr>
                <a:spLocks noEditPoints="1"/>
              </p:cNvSpPr>
              <p:nvPr/>
            </p:nvSpPr>
            <p:spPr bwMode="auto">
              <a:xfrm>
                <a:off x="11062761" y="1983897"/>
                <a:ext cx="474974" cy="474974"/>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solidFill>
              <a:ln w="9525">
                <a:noFill/>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Freeform 95">
                <a:extLst>
                  <a:ext uri="{FF2B5EF4-FFF2-40B4-BE49-F238E27FC236}">
                    <a16:creationId xmlns:a16="http://schemas.microsoft.com/office/drawing/2014/main" id="{B2BC7098-C078-42DD-8F6F-CE12C1B03B05}"/>
                  </a:ext>
                </a:extLst>
              </p:cNvPr>
              <p:cNvSpPr>
                <a:spLocks noEditPoints="1"/>
              </p:cNvSpPr>
              <p:nvPr/>
            </p:nvSpPr>
            <p:spPr bwMode="auto">
              <a:xfrm>
                <a:off x="10805029" y="1961580"/>
                <a:ext cx="385609" cy="385609"/>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alpha val="60000"/>
                </a:schemeClr>
              </a:solidFill>
              <a:ln w="9525">
                <a:noFill/>
                <a:round/>
                <a:headEnd/>
                <a:tailEnd/>
              </a:ln>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7" name="Group 156">
              <a:extLst>
                <a:ext uri="{FF2B5EF4-FFF2-40B4-BE49-F238E27FC236}">
                  <a16:creationId xmlns:a16="http://schemas.microsoft.com/office/drawing/2014/main" id="{97E28702-ACB4-4205-B90E-BED1BA7C235B}"/>
                </a:ext>
              </a:extLst>
            </p:cNvPr>
            <p:cNvGrpSpPr/>
            <p:nvPr/>
          </p:nvGrpSpPr>
          <p:grpSpPr>
            <a:xfrm>
              <a:off x="3940030" y="3173499"/>
              <a:ext cx="614212" cy="635659"/>
              <a:chOff x="4377278" y="4173535"/>
              <a:chExt cx="768654" cy="795494"/>
            </a:xfrm>
            <a:solidFill>
              <a:srgbClr val="4B53A7"/>
            </a:solidFill>
          </p:grpSpPr>
          <p:sp>
            <p:nvSpPr>
              <p:cNvPr id="158" name="Freeform 8">
                <a:extLst>
                  <a:ext uri="{FF2B5EF4-FFF2-40B4-BE49-F238E27FC236}">
                    <a16:creationId xmlns:a16="http://schemas.microsoft.com/office/drawing/2014/main" id="{CC6C5833-319E-42C7-946A-51EDA0A00BA7}"/>
                  </a:ext>
                </a:extLst>
              </p:cNvPr>
              <p:cNvSpPr>
                <a:spLocks/>
              </p:cNvSpPr>
              <p:nvPr/>
            </p:nvSpPr>
            <p:spPr bwMode="auto">
              <a:xfrm>
                <a:off x="4377278" y="4173535"/>
                <a:ext cx="768654" cy="795494"/>
              </a:xfrm>
              <a:custGeom>
                <a:avLst/>
                <a:gdLst>
                  <a:gd name="T0" fmla="*/ 1087 w 1091"/>
                  <a:gd name="T1" fmla="*/ 555 h 1127"/>
                  <a:gd name="T2" fmla="*/ 1037 w 1091"/>
                  <a:gd name="T3" fmla="*/ 360 h 1127"/>
                  <a:gd name="T4" fmla="*/ 919 w 1091"/>
                  <a:gd name="T5" fmla="*/ 198 h 1127"/>
                  <a:gd name="T6" fmla="*/ 751 w 1091"/>
                  <a:gd name="T7" fmla="*/ 92 h 1127"/>
                  <a:gd name="T8" fmla="*/ 555 w 1091"/>
                  <a:gd name="T9" fmla="*/ 57 h 1127"/>
                  <a:gd name="T10" fmla="*/ 749 w 1091"/>
                  <a:gd name="T11" fmla="*/ 96 h 1127"/>
                  <a:gd name="T12" fmla="*/ 913 w 1091"/>
                  <a:gd name="T13" fmla="*/ 205 h 1127"/>
                  <a:gd name="T14" fmla="*/ 1026 w 1091"/>
                  <a:gd name="T15" fmla="*/ 365 h 1127"/>
                  <a:gd name="T16" fmla="*/ 1070 w 1091"/>
                  <a:gd name="T17" fmla="*/ 555 h 1127"/>
                  <a:gd name="T18" fmla="*/ 1040 w 1091"/>
                  <a:gd name="T19" fmla="*/ 747 h 1127"/>
                  <a:gd name="T20" fmla="*/ 942 w 1091"/>
                  <a:gd name="T21" fmla="*/ 914 h 1127"/>
                  <a:gd name="T22" fmla="*/ 790 w 1091"/>
                  <a:gd name="T23" fmla="*/ 1032 h 1127"/>
                  <a:gd name="T24" fmla="*/ 605 w 1091"/>
                  <a:gd name="T25" fmla="*/ 1085 h 1127"/>
                  <a:gd name="T26" fmla="*/ 415 w 1091"/>
                  <a:gd name="T27" fmla="*/ 1065 h 1127"/>
                  <a:gd name="T28" fmla="*/ 247 w 1091"/>
                  <a:gd name="T29" fmla="*/ 977 h 1127"/>
                  <a:gd name="T30" fmla="*/ 124 w 1091"/>
                  <a:gd name="T31" fmla="*/ 833 h 1127"/>
                  <a:gd name="T32" fmla="*/ 63 w 1091"/>
                  <a:gd name="T33" fmla="*/ 654 h 1127"/>
                  <a:gd name="T34" fmla="*/ 73 w 1091"/>
                  <a:gd name="T35" fmla="*/ 467 h 1127"/>
                  <a:gd name="T36" fmla="*/ 152 w 1091"/>
                  <a:gd name="T37" fmla="*/ 297 h 1127"/>
                  <a:gd name="T38" fmla="*/ 287 w 1091"/>
                  <a:gd name="T39" fmla="*/ 169 h 1127"/>
                  <a:gd name="T40" fmla="*/ 436 w 1091"/>
                  <a:gd name="T41" fmla="*/ 106 h 1127"/>
                  <a:gd name="T42" fmla="*/ 440 w 1091"/>
                  <a:gd name="T43" fmla="*/ 142 h 1127"/>
                  <a:gd name="T44" fmla="*/ 555 w 1091"/>
                  <a:gd name="T45" fmla="*/ 57 h 1127"/>
                  <a:gd name="T46" fmla="*/ 424 w 1091"/>
                  <a:gd name="T47" fmla="*/ 0 h 1127"/>
                  <a:gd name="T48" fmla="*/ 428 w 1091"/>
                  <a:gd name="T49" fmla="*/ 37 h 1127"/>
                  <a:gd name="T50" fmla="*/ 251 w 1091"/>
                  <a:gd name="T51" fmla="*/ 115 h 1127"/>
                  <a:gd name="T52" fmla="*/ 102 w 1091"/>
                  <a:gd name="T53" fmla="*/ 262 h 1127"/>
                  <a:gd name="T54" fmla="*/ 18 w 1091"/>
                  <a:gd name="T55" fmla="*/ 454 h 1127"/>
                  <a:gd name="T56" fmla="*/ 11 w 1091"/>
                  <a:gd name="T57" fmla="*/ 662 h 1127"/>
                  <a:gd name="T58" fmla="*/ 82 w 1091"/>
                  <a:gd name="T59" fmla="*/ 857 h 1127"/>
                  <a:gd name="T60" fmla="*/ 220 w 1091"/>
                  <a:gd name="T61" fmla="*/ 1011 h 1127"/>
                  <a:gd name="T62" fmla="*/ 404 w 1091"/>
                  <a:gd name="T63" fmla="*/ 1103 h 1127"/>
                  <a:gd name="T64" fmla="*/ 609 w 1091"/>
                  <a:gd name="T65" fmla="*/ 1119 h 1127"/>
                  <a:gd name="T66" fmla="*/ 804 w 1091"/>
                  <a:gd name="T67" fmla="*/ 1059 h 1127"/>
                  <a:gd name="T68" fmla="*/ 962 w 1091"/>
                  <a:gd name="T69" fmla="*/ 931 h 1127"/>
                  <a:gd name="T70" fmla="*/ 1061 w 1091"/>
                  <a:gd name="T71" fmla="*/ 755 h 1127"/>
                  <a:gd name="T72" fmla="*/ 1087 w 1091"/>
                  <a:gd name="T73" fmla="*/ 555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1" h="1127">
                    <a:moveTo>
                      <a:pt x="1087" y="555"/>
                    </a:moveTo>
                    <a:cubicBezTo>
                      <a:pt x="1083" y="487"/>
                      <a:pt x="1066" y="421"/>
                      <a:pt x="1037" y="360"/>
                    </a:cubicBezTo>
                    <a:cubicBezTo>
                      <a:pt x="1009" y="299"/>
                      <a:pt x="968" y="244"/>
                      <a:pt x="919" y="198"/>
                    </a:cubicBezTo>
                    <a:cubicBezTo>
                      <a:pt x="870" y="153"/>
                      <a:pt x="813" y="116"/>
                      <a:pt x="751" y="92"/>
                    </a:cubicBezTo>
                    <a:cubicBezTo>
                      <a:pt x="688" y="68"/>
                      <a:pt x="622" y="56"/>
                      <a:pt x="555" y="57"/>
                    </a:cubicBezTo>
                    <a:cubicBezTo>
                      <a:pt x="622" y="58"/>
                      <a:pt x="688" y="71"/>
                      <a:pt x="749" y="96"/>
                    </a:cubicBezTo>
                    <a:cubicBezTo>
                      <a:pt x="810" y="122"/>
                      <a:pt x="866" y="159"/>
                      <a:pt x="913" y="205"/>
                    </a:cubicBezTo>
                    <a:cubicBezTo>
                      <a:pt x="961" y="251"/>
                      <a:pt x="999" y="305"/>
                      <a:pt x="1026" y="365"/>
                    </a:cubicBezTo>
                    <a:cubicBezTo>
                      <a:pt x="1052" y="425"/>
                      <a:pt x="1067" y="490"/>
                      <a:pt x="1070" y="555"/>
                    </a:cubicBezTo>
                    <a:cubicBezTo>
                      <a:pt x="1072" y="621"/>
                      <a:pt x="1062" y="686"/>
                      <a:pt x="1040" y="747"/>
                    </a:cubicBezTo>
                    <a:cubicBezTo>
                      <a:pt x="1019" y="809"/>
                      <a:pt x="985" y="866"/>
                      <a:pt x="942" y="914"/>
                    </a:cubicBezTo>
                    <a:cubicBezTo>
                      <a:pt x="899" y="963"/>
                      <a:pt x="847" y="1003"/>
                      <a:pt x="790" y="1032"/>
                    </a:cubicBezTo>
                    <a:cubicBezTo>
                      <a:pt x="732" y="1061"/>
                      <a:pt x="669" y="1079"/>
                      <a:pt x="605" y="1085"/>
                    </a:cubicBezTo>
                    <a:cubicBezTo>
                      <a:pt x="541" y="1090"/>
                      <a:pt x="476" y="1084"/>
                      <a:pt x="415" y="1065"/>
                    </a:cubicBezTo>
                    <a:cubicBezTo>
                      <a:pt x="354" y="1047"/>
                      <a:pt x="297" y="1016"/>
                      <a:pt x="247" y="977"/>
                    </a:cubicBezTo>
                    <a:cubicBezTo>
                      <a:pt x="197" y="937"/>
                      <a:pt x="155" y="888"/>
                      <a:pt x="124" y="833"/>
                    </a:cubicBezTo>
                    <a:cubicBezTo>
                      <a:pt x="92" y="778"/>
                      <a:pt x="72" y="717"/>
                      <a:pt x="63" y="654"/>
                    </a:cubicBezTo>
                    <a:cubicBezTo>
                      <a:pt x="55" y="592"/>
                      <a:pt x="58" y="528"/>
                      <a:pt x="73" y="467"/>
                    </a:cubicBezTo>
                    <a:cubicBezTo>
                      <a:pt x="88" y="406"/>
                      <a:pt x="115" y="348"/>
                      <a:pt x="152" y="297"/>
                    </a:cubicBezTo>
                    <a:cubicBezTo>
                      <a:pt x="188" y="247"/>
                      <a:pt x="234" y="203"/>
                      <a:pt x="287" y="169"/>
                    </a:cubicBezTo>
                    <a:cubicBezTo>
                      <a:pt x="333" y="140"/>
                      <a:pt x="383" y="119"/>
                      <a:pt x="436" y="106"/>
                    </a:cubicBezTo>
                    <a:cubicBezTo>
                      <a:pt x="440" y="142"/>
                      <a:pt x="440" y="142"/>
                      <a:pt x="440" y="142"/>
                    </a:cubicBezTo>
                    <a:cubicBezTo>
                      <a:pt x="555" y="57"/>
                      <a:pt x="555" y="57"/>
                      <a:pt x="555" y="57"/>
                    </a:cubicBezTo>
                    <a:cubicBezTo>
                      <a:pt x="424" y="0"/>
                      <a:pt x="424" y="0"/>
                      <a:pt x="424" y="0"/>
                    </a:cubicBezTo>
                    <a:cubicBezTo>
                      <a:pt x="428" y="37"/>
                      <a:pt x="428" y="37"/>
                      <a:pt x="428" y="37"/>
                    </a:cubicBezTo>
                    <a:cubicBezTo>
                      <a:pt x="365" y="52"/>
                      <a:pt x="305" y="79"/>
                      <a:pt x="251" y="115"/>
                    </a:cubicBezTo>
                    <a:cubicBezTo>
                      <a:pt x="193" y="154"/>
                      <a:pt x="142" y="204"/>
                      <a:pt x="102" y="262"/>
                    </a:cubicBezTo>
                    <a:cubicBezTo>
                      <a:pt x="62" y="320"/>
                      <a:pt x="33" y="385"/>
                      <a:pt x="18" y="454"/>
                    </a:cubicBezTo>
                    <a:cubicBezTo>
                      <a:pt x="2" y="522"/>
                      <a:pt x="0" y="593"/>
                      <a:pt x="11" y="662"/>
                    </a:cubicBezTo>
                    <a:cubicBezTo>
                      <a:pt x="22" y="731"/>
                      <a:pt x="47" y="797"/>
                      <a:pt x="82" y="857"/>
                    </a:cubicBezTo>
                    <a:cubicBezTo>
                      <a:pt x="118" y="917"/>
                      <a:pt x="165" y="969"/>
                      <a:pt x="220" y="1011"/>
                    </a:cubicBezTo>
                    <a:cubicBezTo>
                      <a:pt x="275" y="1053"/>
                      <a:pt x="338" y="1084"/>
                      <a:pt x="404" y="1103"/>
                    </a:cubicBezTo>
                    <a:cubicBezTo>
                      <a:pt x="471" y="1121"/>
                      <a:pt x="540" y="1127"/>
                      <a:pt x="609" y="1119"/>
                    </a:cubicBezTo>
                    <a:cubicBezTo>
                      <a:pt x="677" y="1112"/>
                      <a:pt x="744" y="1091"/>
                      <a:pt x="804" y="1059"/>
                    </a:cubicBezTo>
                    <a:cubicBezTo>
                      <a:pt x="864" y="1027"/>
                      <a:pt x="918" y="983"/>
                      <a:pt x="962" y="931"/>
                    </a:cubicBezTo>
                    <a:cubicBezTo>
                      <a:pt x="1006" y="879"/>
                      <a:pt x="1040" y="819"/>
                      <a:pt x="1061" y="755"/>
                    </a:cubicBezTo>
                    <a:cubicBezTo>
                      <a:pt x="1082" y="690"/>
                      <a:pt x="1091" y="622"/>
                      <a:pt x="1087" y="555"/>
                    </a:cubicBezTo>
                    <a:close/>
                  </a:path>
                </a:pathLst>
              </a:custGeom>
              <a:solidFill>
                <a:schemeClr val="bg1"/>
              </a:solidFill>
              <a:ln w="19050">
                <a:noFill/>
              </a:ln>
              <a:effec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E06685"/>
                  </a:solidFill>
                  <a:effectLst/>
                  <a:uLnTx/>
                  <a:uFillTx/>
                  <a:latin typeface="Arial"/>
                  <a:ea typeface="+mn-ea"/>
                  <a:cs typeface="+mn-cs"/>
                </a:endParaRPr>
              </a:p>
            </p:txBody>
          </p:sp>
          <p:sp>
            <p:nvSpPr>
              <p:cNvPr id="159" name="Freeform 6">
                <a:extLst>
                  <a:ext uri="{FF2B5EF4-FFF2-40B4-BE49-F238E27FC236}">
                    <a16:creationId xmlns:a16="http://schemas.microsoft.com/office/drawing/2014/main" id="{94380724-9C3B-4791-BBEE-3A3DD078A574}"/>
                  </a:ext>
                </a:extLst>
              </p:cNvPr>
              <p:cNvSpPr>
                <a:spLocks noEditPoints="1"/>
              </p:cNvSpPr>
              <p:nvPr/>
            </p:nvSpPr>
            <p:spPr bwMode="auto">
              <a:xfrm>
                <a:off x="4654567" y="4355911"/>
                <a:ext cx="214076" cy="598553"/>
              </a:xfrm>
              <a:custGeom>
                <a:avLst/>
                <a:gdLst>
                  <a:gd name="T0" fmla="*/ 196 w 260"/>
                  <a:gd name="T1" fmla="*/ 67 h 727"/>
                  <a:gd name="T2" fmla="*/ 130 w 260"/>
                  <a:gd name="T3" fmla="*/ 133 h 727"/>
                  <a:gd name="T4" fmla="*/ 63 w 260"/>
                  <a:gd name="T5" fmla="*/ 67 h 727"/>
                  <a:gd name="T6" fmla="*/ 130 w 260"/>
                  <a:gd name="T7" fmla="*/ 0 h 727"/>
                  <a:gd name="T8" fmla="*/ 196 w 260"/>
                  <a:gd name="T9" fmla="*/ 67 h 727"/>
                  <a:gd name="T10" fmla="*/ 182 w 260"/>
                  <a:gd name="T11" fmla="*/ 147 h 727"/>
                  <a:gd name="T12" fmla="*/ 77 w 260"/>
                  <a:gd name="T13" fmla="*/ 147 h 727"/>
                  <a:gd name="T14" fmla="*/ 3 w 260"/>
                  <a:gd name="T15" fmla="*/ 227 h 727"/>
                  <a:gd name="T16" fmla="*/ 22 w 260"/>
                  <a:gd name="T17" fmla="*/ 467 h 727"/>
                  <a:gd name="T18" fmla="*/ 63 w 260"/>
                  <a:gd name="T19" fmla="*/ 513 h 727"/>
                  <a:gd name="T20" fmla="*/ 63 w 260"/>
                  <a:gd name="T21" fmla="*/ 727 h 727"/>
                  <a:gd name="T22" fmla="*/ 196 w 260"/>
                  <a:gd name="T23" fmla="*/ 727 h 727"/>
                  <a:gd name="T24" fmla="*/ 196 w 260"/>
                  <a:gd name="T25" fmla="*/ 513 h 727"/>
                  <a:gd name="T26" fmla="*/ 237 w 260"/>
                  <a:gd name="T27" fmla="*/ 467 h 727"/>
                  <a:gd name="T28" fmla="*/ 256 w 260"/>
                  <a:gd name="T29" fmla="*/ 227 h 727"/>
                  <a:gd name="T30" fmla="*/ 182 w 260"/>
                  <a:gd name="T31" fmla="*/ 14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727">
                    <a:moveTo>
                      <a:pt x="196" y="67"/>
                    </a:moveTo>
                    <a:cubicBezTo>
                      <a:pt x="196" y="104"/>
                      <a:pt x="167" y="133"/>
                      <a:pt x="130" y="133"/>
                    </a:cubicBezTo>
                    <a:cubicBezTo>
                      <a:pt x="93" y="133"/>
                      <a:pt x="63" y="104"/>
                      <a:pt x="63" y="67"/>
                    </a:cubicBezTo>
                    <a:cubicBezTo>
                      <a:pt x="63" y="30"/>
                      <a:pt x="93" y="0"/>
                      <a:pt x="130" y="0"/>
                    </a:cubicBezTo>
                    <a:cubicBezTo>
                      <a:pt x="167" y="0"/>
                      <a:pt x="196" y="30"/>
                      <a:pt x="196" y="67"/>
                    </a:cubicBezTo>
                    <a:close/>
                    <a:moveTo>
                      <a:pt x="182" y="147"/>
                    </a:moveTo>
                    <a:cubicBezTo>
                      <a:pt x="77" y="147"/>
                      <a:pt x="77" y="147"/>
                      <a:pt x="77" y="147"/>
                    </a:cubicBezTo>
                    <a:cubicBezTo>
                      <a:pt x="34" y="147"/>
                      <a:pt x="0" y="184"/>
                      <a:pt x="3" y="227"/>
                    </a:cubicBezTo>
                    <a:cubicBezTo>
                      <a:pt x="22" y="467"/>
                      <a:pt x="22" y="467"/>
                      <a:pt x="22" y="467"/>
                    </a:cubicBezTo>
                    <a:cubicBezTo>
                      <a:pt x="24" y="490"/>
                      <a:pt x="41" y="509"/>
                      <a:pt x="63" y="513"/>
                    </a:cubicBezTo>
                    <a:cubicBezTo>
                      <a:pt x="63" y="727"/>
                      <a:pt x="63" y="727"/>
                      <a:pt x="63" y="727"/>
                    </a:cubicBezTo>
                    <a:cubicBezTo>
                      <a:pt x="196" y="727"/>
                      <a:pt x="196" y="727"/>
                      <a:pt x="196" y="727"/>
                    </a:cubicBezTo>
                    <a:cubicBezTo>
                      <a:pt x="196" y="513"/>
                      <a:pt x="196" y="513"/>
                      <a:pt x="196" y="513"/>
                    </a:cubicBezTo>
                    <a:cubicBezTo>
                      <a:pt x="218" y="509"/>
                      <a:pt x="235" y="490"/>
                      <a:pt x="237" y="467"/>
                    </a:cubicBezTo>
                    <a:cubicBezTo>
                      <a:pt x="256" y="227"/>
                      <a:pt x="256" y="227"/>
                      <a:pt x="256" y="227"/>
                    </a:cubicBezTo>
                    <a:cubicBezTo>
                      <a:pt x="260" y="184"/>
                      <a:pt x="226" y="147"/>
                      <a:pt x="182" y="1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46" name="TextBox 245"/>
            <p:cNvSpPr txBox="1"/>
            <p:nvPr/>
          </p:nvSpPr>
          <p:spPr>
            <a:xfrm>
              <a:off x="340191" y="1355725"/>
              <a:ext cx="2385492" cy="1427321"/>
            </a:xfrm>
            <a:prstGeom prst="rect">
              <a:avLst/>
            </a:prstGeom>
            <a:noFill/>
          </p:spPr>
          <p:txBody>
            <a:bodyPr wrap="square" tIns="252000" rtlCol="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Arial"/>
                  <a:ea typeface="+mn-ea"/>
                  <a:cs typeface="+mn-cs"/>
                </a:rPr>
                <a:t>Unmet needs</a:t>
              </a:r>
              <a:br>
                <a:rPr kumimoji="0" lang="en-GB" sz="1300" b="0" i="0" u="none" strike="noStrike" kern="1200" cap="none" spc="0" normalizeH="0" baseline="0" noProof="0" dirty="0">
                  <a:ln>
                    <a:noFill/>
                  </a:ln>
                  <a:solidFill>
                    <a:schemeClr val="bg1"/>
                  </a:solidFill>
                  <a:effectLst/>
                  <a:uLnTx/>
                  <a:uFillTx/>
                  <a:latin typeface="Arial"/>
                  <a:ea typeface="+mn-ea"/>
                  <a:cs typeface="+mn-cs"/>
                </a:rPr>
              </a:br>
              <a:r>
                <a:rPr kumimoji="0" lang="en-GB" sz="1300" b="0" i="0" u="none" strike="noStrike" kern="1200" cap="none" spc="0" normalizeH="0" baseline="0" noProof="0" dirty="0">
                  <a:ln>
                    <a:noFill/>
                  </a:ln>
                  <a:solidFill>
                    <a:schemeClr val="bg1"/>
                  </a:solidFill>
                  <a:effectLst/>
                  <a:uLnTx/>
                  <a:uFillTx/>
                  <a:latin typeface="Arial"/>
                  <a:ea typeface="+mn-ea"/>
                  <a:cs typeface="+mn-cs"/>
                </a:rPr>
                <a:t>associated with ambrisentan</a:t>
              </a:r>
            </a:p>
          </p:txBody>
        </p:sp>
      </p:grpSp>
      <p:sp>
        <p:nvSpPr>
          <p:cNvPr id="65"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95959"/>
                </a:solidFill>
                <a:effectLst/>
                <a:uLnTx/>
                <a:uFillTx/>
                <a:latin typeface="Arial"/>
                <a:ea typeface="+mn-ea"/>
                <a:cs typeface="+mn-cs"/>
              </a:rPr>
              <a:t>Unmet needs - Ambrisentan</a:t>
            </a:r>
          </a:p>
        </p:txBody>
      </p:sp>
    </p:spTree>
    <p:extLst>
      <p:ext uri="{BB962C8B-B14F-4D97-AF65-F5344CB8AC3E}">
        <p14:creationId xmlns:p14="http://schemas.microsoft.com/office/powerpoint/2010/main" val="1909372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122830" y="1872321"/>
            <a:ext cx="6741994" cy="3929497"/>
          </a:xfrm>
          <a:prstGeom prst="rect">
            <a:avLst/>
          </a:prstGeom>
        </p:spPr>
      </p:pic>
      <p:grpSp>
        <p:nvGrpSpPr>
          <p:cNvPr id="40" name="Group 39"/>
          <p:cNvGrpSpPr>
            <a:grpSpLocks noChangeAspect="1"/>
          </p:cNvGrpSpPr>
          <p:nvPr/>
        </p:nvGrpSpPr>
        <p:grpSpPr bwMode="auto">
          <a:xfrm>
            <a:off x="498398" y="1771642"/>
            <a:ext cx="6120766" cy="3857625"/>
            <a:chOff x="4191" y="973"/>
            <a:chExt cx="3134" cy="2430"/>
          </a:xfrm>
        </p:grpSpPr>
        <p:sp>
          <p:nvSpPr>
            <p:cNvPr id="41" name="AutoShape 8"/>
            <p:cNvSpPr>
              <a:spLocks noChangeAspect="1" noChangeArrowheads="1" noTextEdit="1"/>
            </p:cNvSpPr>
            <p:nvPr/>
          </p:nvSpPr>
          <p:spPr bwMode="auto">
            <a:xfrm>
              <a:off x="4191" y="973"/>
              <a:ext cx="3134" cy="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10"/>
            <p:cNvSpPr>
              <a:spLocks noEditPoints="1"/>
            </p:cNvSpPr>
            <p:nvPr/>
          </p:nvSpPr>
          <p:spPr bwMode="auto">
            <a:xfrm>
              <a:off x="4191" y="973"/>
              <a:ext cx="3134" cy="2430"/>
            </a:xfrm>
            <a:custGeom>
              <a:avLst/>
              <a:gdLst>
                <a:gd name="T0" fmla="*/ 13 w 266"/>
                <a:gd name="T1" fmla="*/ 252 h 256"/>
                <a:gd name="T2" fmla="*/ 55 w 266"/>
                <a:gd name="T3" fmla="*/ 253 h 256"/>
                <a:gd name="T4" fmla="*/ 105 w 266"/>
                <a:gd name="T5" fmla="*/ 255 h 256"/>
                <a:gd name="T6" fmla="*/ 133 w 266"/>
                <a:gd name="T7" fmla="*/ 252 h 256"/>
                <a:gd name="T8" fmla="*/ 142 w 266"/>
                <a:gd name="T9" fmla="*/ 251 h 256"/>
                <a:gd name="T10" fmla="*/ 145 w 266"/>
                <a:gd name="T11" fmla="*/ 250 h 256"/>
                <a:gd name="T12" fmla="*/ 148 w 266"/>
                <a:gd name="T13" fmla="*/ 250 h 256"/>
                <a:gd name="T14" fmla="*/ 153 w 266"/>
                <a:gd name="T15" fmla="*/ 250 h 256"/>
                <a:gd name="T16" fmla="*/ 156 w 266"/>
                <a:gd name="T17" fmla="*/ 250 h 256"/>
                <a:gd name="T18" fmla="*/ 161 w 266"/>
                <a:gd name="T19" fmla="*/ 250 h 256"/>
                <a:gd name="T20" fmla="*/ 164 w 266"/>
                <a:gd name="T21" fmla="*/ 251 h 256"/>
                <a:gd name="T22" fmla="*/ 167 w 266"/>
                <a:gd name="T23" fmla="*/ 251 h 256"/>
                <a:gd name="T24" fmla="*/ 172 w 266"/>
                <a:gd name="T25" fmla="*/ 251 h 256"/>
                <a:gd name="T26" fmla="*/ 172 w 266"/>
                <a:gd name="T27" fmla="*/ 250 h 256"/>
                <a:gd name="T28" fmla="*/ 171 w 266"/>
                <a:gd name="T29" fmla="*/ 250 h 256"/>
                <a:gd name="T30" fmla="*/ 174 w 266"/>
                <a:gd name="T31" fmla="*/ 248 h 256"/>
                <a:gd name="T32" fmla="*/ 176 w 266"/>
                <a:gd name="T33" fmla="*/ 248 h 256"/>
                <a:gd name="T34" fmla="*/ 176 w 266"/>
                <a:gd name="T35" fmla="*/ 249 h 256"/>
                <a:gd name="T36" fmla="*/ 176 w 266"/>
                <a:gd name="T37" fmla="*/ 250 h 256"/>
                <a:gd name="T38" fmla="*/ 180 w 266"/>
                <a:gd name="T39" fmla="*/ 251 h 256"/>
                <a:gd name="T40" fmla="*/ 181 w 266"/>
                <a:gd name="T41" fmla="*/ 251 h 256"/>
                <a:gd name="T42" fmla="*/ 185 w 266"/>
                <a:gd name="T43" fmla="*/ 250 h 256"/>
                <a:gd name="T44" fmla="*/ 184 w 266"/>
                <a:gd name="T45" fmla="*/ 251 h 256"/>
                <a:gd name="T46" fmla="*/ 185 w 266"/>
                <a:gd name="T47" fmla="*/ 251 h 256"/>
                <a:gd name="T48" fmla="*/ 185 w 266"/>
                <a:gd name="T49" fmla="*/ 249 h 256"/>
                <a:gd name="T50" fmla="*/ 188 w 266"/>
                <a:gd name="T51" fmla="*/ 249 h 256"/>
                <a:gd name="T52" fmla="*/ 194 w 266"/>
                <a:gd name="T53" fmla="*/ 250 h 256"/>
                <a:gd name="T54" fmla="*/ 199 w 266"/>
                <a:gd name="T55" fmla="*/ 250 h 256"/>
                <a:gd name="T56" fmla="*/ 213 w 266"/>
                <a:gd name="T57" fmla="*/ 250 h 256"/>
                <a:gd name="T58" fmla="*/ 222 w 266"/>
                <a:gd name="T59" fmla="*/ 251 h 256"/>
                <a:gd name="T60" fmla="*/ 222 w 266"/>
                <a:gd name="T61" fmla="*/ 253 h 256"/>
                <a:gd name="T62" fmla="*/ 224 w 266"/>
                <a:gd name="T63" fmla="*/ 253 h 256"/>
                <a:gd name="T64" fmla="*/ 227 w 266"/>
                <a:gd name="T65" fmla="*/ 252 h 256"/>
                <a:gd name="T66" fmla="*/ 227 w 266"/>
                <a:gd name="T67" fmla="*/ 253 h 256"/>
                <a:gd name="T68" fmla="*/ 260 w 266"/>
                <a:gd name="T69" fmla="*/ 253 h 256"/>
                <a:gd name="T70" fmla="*/ 0 w 266"/>
                <a:gd name="T71" fmla="*/ 0 h 256"/>
                <a:gd name="T72" fmla="*/ 32 w 266"/>
                <a:gd name="T73" fmla="*/ 248 h 256"/>
                <a:gd name="T74" fmla="*/ 34 w 266"/>
                <a:gd name="T75" fmla="*/ 247 h 256"/>
                <a:gd name="T76" fmla="*/ 161 w 266"/>
                <a:gd name="T77" fmla="*/ 246 h 256"/>
                <a:gd name="T78" fmla="*/ 171 w 266"/>
                <a:gd name="T79" fmla="*/ 247 h 256"/>
                <a:gd name="T80" fmla="*/ 173 w 266"/>
                <a:gd name="T81" fmla="*/ 247 h 256"/>
                <a:gd name="T82" fmla="*/ 177 w 266"/>
                <a:gd name="T83" fmla="*/ 247 h 256"/>
                <a:gd name="T84" fmla="*/ 178 w 266"/>
                <a:gd name="T85" fmla="*/ 248 h 256"/>
                <a:gd name="T86" fmla="*/ 184 w 266"/>
                <a:gd name="T87" fmla="*/ 249 h 256"/>
                <a:gd name="T88" fmla="*/ 183 w 266"/>
                <a:gd name="T89" fmla="*/ 249 h 256"/>
                <a:gd name="T90" fmla="*/ 191 w 266"/>
                <a:gd name="T91" fmla="*/ 247 h 256"/>
                <a:gd name="T92" fmla="*/ 193 w 266"/>
                <a:gd name="T93" fmla="*/ 248 h 256"/>
                <a:gd name="T94" fmla="*/ 197 w 266"/>
                <a:gd name="T95" fmla="*/ 250 h 256"/>
                <a:gd name="T96" fmla="*/ 197 w 266"/>
                <a:gd name="T97" fmla="*/ 250 h 256"/>
                <a:gd name="T98" fmla="*/ 227 w 266"/>
                <a:gd name="T99" fmla="*/ 248 h 256"/>
                <a:gd name="T100" fmla="*/ 229 w 266"/>
                <a:gd name="T101" fmla="*/ 2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256">
                  <a:moveTo>
                    <a:pt x="0" y="0"/>
                  </a:moveTo>
                  <a:cubicBezTo>
                    <a:pt x="0" y="248"/>
                    <a:pt x="0" y="248"/>
                    <a:pt x="0" y="248"/>
                  </a:cubicBezTo>
                  <a:cubicBezTo>
                    <a:pt x="1" y="248"/>
                    <a:pt x="2" y="248"/>
                    <a:pt x="2" y="249"/>
                  </a:cubicBezTo>
                  <a:cubicBezTo>
                    <a:pt x="3" y="249"/>
                    <a:pt x="2" y="251"/>
                    <a:pt x="6" y="252"/>
                  </a:cubicBezTo>
                  <a:cubicBezTo>
                    <a:pt x="9" y="252"/>
                    <a:pt x="9" y="252"/>
                    <a:pt x="13" y="252"/>
                  </a:cubicBezTo>
                  <a:cubicBezTo>
                    <a:pt x="16" y="252"/>
                    <a:pt x="15" y="252"/>
                    <a:pt x="19" y="251"/>
                  </a:cubicBezTo>
                  <a:cubicBezTo>
                    <a:pt x="23" y="250"/>
                    <a:pt x="21" y="250"/>
                    <a:pt x="25" y="250"/>
                  </a:cubicBezTo>
                  <a:cubicBezTo>
                    <a:pt x="29" y="250"/>
                    <a:pt x="32" y="250"/>
                    <a:pt x="34" y="251"/>
                  </a:cubicBezTo>
                  <a:cubicBezTo>
                    <a:pt x="36" y="252"/>
                    <a:pt x="36" y="253"/>
                    <a:pt x="43" y="253"/>
                  </a:cubicBezTo>
                  <a:cubicBezTo>
                    <a:pt x="50" y="253"/>
                    <a:pt x="53" y="253"/>
                    <a:pt x="55" y="253"/>
                  </a:cubicBezTo>
                  <a:cubicBezTo>
                    <a:pt x="57" y="252"/>
                    <a:pt x="65" y="251"/>
                    <a:pt x="65" y="251"/>
                  </a:cubicBezTo>
                  <a:cubicBezTo>
                    <a:pt x="65" y="251"/>
                    <a:pt x="71" y="252"/>
                    <a:pt x="75" y="253"/>
                  </a:cubicBezTo>
                  <a:cubicBezTo>
                    <a:pt x="78" y="253"/>
                    <a:pt x="83" y="254"/>
                    <a:pt x="85" y="255"/>
                  </a:cubicBezTo>
                  <a:cubicBezTo>
                    <a:pt x="88" y="255"/>
                    <a:pt x="93" y="256"/>
                    <a:pt x="97" y="256"/>
                  </a:cubicBezTo>
                  <a:cubicBezTo>
                    <a:pt x="102" y="256"/>
                    <a:pt x="101" y="256"/>
                    <a:pt x="105" y="255"/>
                  </a:cubicBezTo>
                  <a:cubicBezTo>
                    <a:pt x="109" y="255"/>
                    <a:pt x="110" y="254"/>
                    <a:pt x="114" y="254"/>
                  </a:cubicBezTo>
                  <a:cubicBezTo>
                    <a:pt x="118" y="254"/>
                    <a:pt x="120" y="254"/>
                    <a:pt x="124" y="254"/>
                  </a:cubicBezTo>
                  <a:cubicBezTo>
                    <a:pt x="127" y="254"/>
                    <a:pt x="130" y="253"/>
                    <a:pt x="132" y="253"/>
                  </a:cubicBezTo>
                  <a:cubicBezTo>
                    <a:pt x="132" y="253"/>
                    <a:pt x="132" y="253"/>
                    <a:pt x="133" y="252"/>
                  </a:cubicBezTo>
                  <a:cubicBezTo>
                    <a:pt x="133" y="252"/>
                    <a:pt x="133" y="252"/>
                    <a:pt x="133" y="252"/>
                  </a:cubicBezTo>
                  <a:cubicBezTo>
                    <a:pt x="133" y="252"/>
                    <a:pt x="134" y="252"/>
                    <a:pt x="134" y="252"/>
                  </a:cubicBezTo>
                  <a:cubicBezTo>
                    <a:pt x="136" y="252"/>
                    <a:pt x="140" y="252"/>
                    <a:pt x="141" y="251"/>
                  </a:cubicBezTo>
                  <a:cubicBezTo>
                    <a:pt x="141" y="251"/>
                    <a:pt x="141" y="251"/>
                    <a:pt x="142" y="250"/>
                  </a:cubicBezTo>
                  <a:cubicBezTo>
                    <a:pt x="143" y="250"/>
                    <a:pt x="143" y="251"/>
                    <a:pt x="143" y="251"/>
                  </a:cubicBezTo>
                  <a:cubicBezTo>
                    <a:pt x="143" y="251"/>
                    <a:pt x="141" y="251"/>
                    <a:pt x="142" y="251"/>
                  </a:cubicBezTo>
                  <a:cubicBezTo>
                    <a:pt x="142" y="251"/>
                    <a:pt x="143" y="251"/>
                    <a:pt x="144" y="251"/>
                  </a:cubicBezTo>
                  <a:cubicBezTo>
                    <a:pt x="144" y="251"/>
                    <a:pt x="144" y="251"/>
                    <a:pt x="144" y="251"/>
                  </a:cubicBezTo>
                  <a:cubicBezTo>
                    <a:pt x="145" y="251"/>
                    <a:pt x="145" y="251"/>
                    <a:pt x="145" y="251"/>
                  </a:cubicBezTo>
                  <a:cubicBezTo>
                    <a:pt x="146" y="250"/>
                    <a:pt x="145" y="250"/>
                    <a:pt x="145" y="250"/>
                  </a:cubicBezTo>
                  <a:cubicBezTo>
                    <a:pt x="145" y="250"/>
                    <a:pt x="145" y="250"/>
                    <a:pt x="145" y="250"/>
                  </a:cubicBezTo>
                  <a:cubicBezTo>
                    <a:pt x="145" y="250"/>
                    <a:pt x="145" y="250"/>
                    <a:pt x="146" y="250"/>
                  </a:cubicBezTo>
                  <a:cubicBezTo>
                    <a:pt x="147" y="250"/>
                    <a:pt x="146" y="251"/>
                    <a:pt x="147" y="251"/>
                  </a:cubicBezTo>
                  <a:cubicBezTo>
                    <a:pt x="147" y="250"/>
                    <a:pt x="147" y="250"/>
                    <a:pt x="148" y="250"/>
                  </a:cubicBezTo>
                  <a:cubicBezTo>
                    <a:pt x="148" y="250"/>
                    <a:pt x="149" y="249"/>
                    <a:pt x="150" y="250"/>
                  </a:cubicBezTo>
                  <a:cubicBezTo>
                    <a:pt x="150" y="250"/>
                    <a:pt x="149" y="250"/>
                    <a:pt x="148" y="250"/>
                  </a:cubicBezTo>
                  <a:cubicBezTo>
                    <a:pt x="148" y="251"/>
                    <a:pt x="149" y="250"/>
                    <a:pt x="149" y="251"/>
                  </a:cubicBezTo>
                  <a:cubicBezTo>
                    <a:pt x="149" y="251"/>
                    <a:pt x="149" y="251"/>
                    <a:pt x="149" y="251"/>
                  </a:cubicBezTo>
                  <a:cubicBezTo>
                    <a:pt x="150" y="251"/>
                    <a:pt x="151" y="250"/>
                    <a:pt x="152" y="250"/>
                  </a:cubicBezTo>
                  <a:cubicBezTo>
                    <a:pt x="152" y="250"/>
                    <a:pt x="150" y="251"/>
                    <a:pt x="151" y="251"/>
                  </a:cubicBezTo>
                  <a:cubicBezTo>
                    <a:pt x="151" y="251"/>
                    <a:pt x="152" y="250"/>
                    <a:pt x="153" y="250"/>
                  </a:cubicBezTo>
                  <a:cubicBezTo>
                    <a:pt x="153" y="250"/>
                    <a:pt x="154" y="251"/>
                    <a:pt x="153" y="251"/>
                  </a:cubicBezTo>
                  <a:cubicBezTo>
                    <a:pt x="153" y="251"/>
                    <a:pt x="152" y="251"/>
                    <a:pt x="152" y="251"/>
                  </a:cubicBezTo>
                  <a:cubicBezTo>
                    <a:pt x="153" y="251"/>
                    <a:pt x="153" y="251"/>
                    <a:pt x="154" y="251"/>
                  </a:cubicBezTo>
                  <a:cubicBezTo>
                    <a:pt x="154" y="251"/>
                    <a:pt x="153" y="251"/>
                    <a:pt x="154" y="251"/>
                  </a:cubicBezTo>
                  <a:cubicBezTo>
                    <a:pt x="154" y="251"/>
                    <a:pt x="155" y="251"/>
                    <a:pt x="156" y="250"/>
                  </a:cubicBezTo>
                  <a:cubicBezTo>
                    <a:pt x="157" y="250"/>
                    <a:pt x="157" y="250"/>
                    <a:pt x="158" y="250"/>
                  </a:cubicBezTo>
                  <a:cubicBezTo>
                    <a:pt x="159" y="250"/>
                    <a:pt x="160" y="250"/>
                    <a:pt x="160" y="250"/>
                  </a:cubicBezTo>
                  <a:cubicBezTo>
                    <a:pt x="160" y="250"/>
                    <a:pt x="159" y="250"/>
                    <a:pt x="159" y="250"/>
                  </a:cubicBezTo>
                  <a:cubicBezTo>
                    <a:pt x="159" y="250"/>
                    <a:pt x="159" y="250"/>
                    <a:pt x="159" y="251"/>
                  </a:cubicBezTo>
                  <a:cubicBezTo>
                    <a:pt x="160" y="251"/>
                    <a:pt x="160" y="250"/>
                    <a:pt x="161" y="250"/>
                  </a:cubicBezTo>
                  <a:cubicBezTo>
                    <a:pt x="161" y="250"/>
                    <a:pt x="162" y="250"/>
                    <a:pt x="162" y="250"/>
                  </a:cubicBezTo>
                  <a:cubicBezTo>
                    <a:pt x="163" y="250"/>
                    <a:pt x="163" y="250"/>
                    <a:pt x="164" y="250"/>
                  </a:cubicBezTo>
                  <a:cubicBezTo>
                    <a:pt x="164" y="250"/>
                    <a:pt x="164" y="250"/>
                    <a:pt x="164" y="250"/>
                  </a:cubicBezTo>
                  <a:cubicBezTo>
                    <a:pt x="163" y="251"/>
                    <a:pt x="162" y="251"/>
                    <a:pt x="163" y="251"/>
                  </a:cubicBezTo>
                  <a:cubicBezTo>
                    <a:pt x="163" y="251"/>
                    <a:pt x="164" y="251"/>
                    <a:pt x="164" y="251"/>
                  </a:cubicBezTo>
                  <a:cubicBezTo>
                    <a:pt x="164" y="251"/>
                    <a:pt x="164" y="251"/>
                    <a:pt x="164" y="252"/>
                  </a:cubicBezTo>
                  <a:cubicBezTo>
                    <a:pt x="164" y="252"/>
                    <a:pt x="164" y="252"/>
                    <a:pt x="163" y="252"/>
                  </a:cubicBezTo>
                  <a:cubicBezTo>
                    <a:pt x="166" y="252"/>
                    <a:pt x="166" y="252"/>
                    <a:pt x="166" y="252"/>
                  </a:cubicBezTo>
                  <a:cubicBezTo>
                    <a:pt x="166" y="252"/>
                    <a:pt x="166" y="252"/>
                    <a:pt x="166" y="252"/>
                  </a:cubicBezTo>
                  <a:cubicBezTo>
                    <a:pt x="167" y="252"/>
                    <a:pt x="167" y="252"/>
                    <a:pt x="167" y="251"/>
                  </a:cubicBezTo>
                  <a:cubicBezTo>
                    <a:pt x="168" y="251"/>
                    <a:pt x="169" y="251"/>
                    <a:pt x="169" y="251"/>
                  </a:cubicBezTo>
                  <a:cubicBezTo>
                    <a:pt x="169" y="251"/>
                    <a:pt x="169" y="251"/>
                    <a:pt x="169" y="251"/>
                  </a:cubicBezTo>
                  <a:cubicBezTo>
                    <a:pt x="170" y="251"/>
                    <a:pt x="170" y="251"/>
                    <a:pt x="170" y="251"/>
                  </a:cubicBezTo>
                  <a:cubicBezTo>
                    <a:pt x="170" y="251"/>
                    <a:pt x="170" y="251"/>
                    <a:pt x="170" y="251"/>
                  </a:cubicBezTo>
                  <a:cubicBezTo>
                    <a:pt x="171" y="251"/>
                    <a:pt x="171" y="251"/>
                    <a:pt x="172" y="251"/>
                  </a:cubicBezTo>
                  <a:cubicBezTo>
                    <a:pt x="172" y="251"/>
                    <a:pt x="172" y="251"/>
                    <a:pt x="172" y="251"/>
                  </a:cubicBezTo>
                  <a:cubicBezTo>
                    <a:pt x="172" y="251"/>
                    <a:pt x="171" y="250"/>
                    <a:pt x="171" y="250"/>
                  </a:cubicBezTo>
                  <a:cubicBezTo>
                    <a:pt x="171" y="250"/>
                    <a:pt x="171" y="250"/>
                    <a:pt x="171" y="250"/>
                  </a:cubicBezTo>
                  <a:cubicBezTo>
                    <a:pt x="171" y="250"/>
                    <a:pt x="172" y="250"/>
                    <a:pt x="172" y="250"/>
                  </a:cubicBezTo>
                  <a:cubicBezTo>
                    <a:pt x="173" y="250"/>
                    <a:pt x="173" y="250"/>
                    <a:pt x="172" y="250"/>
                  </a:cubicBezTo>
                  <a:cubicBezTo>
                    <a:pt x="172" y="250"/>
                    <a:pt x="172" y="250"/>
                    <a:pt x="172" y="250"/>
                  </a:cubicBezTo>
                  <a:cubicBezTo>
                    <a:pt x="170" y="250"/>
                    <a:pt x="169" y="250"/>
                    <a:pt x="169" y="250"/>
                  </a:cubicBezTo>
                  <a:cubicBezTo>
                    <a:pt x="169" y="249"/>
                    <a:pt x="170" y="250"/>
                    <a:pt x="170" y="249"/>
                  </a:cubicBezTo>
                  <a:cubicBezTo>
                    <a:pt x="170" y="249"/>
                    <a:pt x="170" y="249"/>
                    <a:pt x="170" y="249"/>
                  </a:cubicBezTo>
                  <a:cubicBezTo>
                    <a:pt x="171" y="249"/>
                    <a:pt x="171" y="250"/>
                    <a:pt x="171" y="250"/>
                  </a:cubicBezTo>
                  <a:cubicBezTo>
                    <a:pt x="172" y="249"/>
                    <a:pt x="170" y="249"/>
                    <a:pt x="170" y="249"/>
                  </a:cubicBezTo>
                  <a:cubicBezTo>
                    <a:pt x="170" y="248"/>
                    <a:pt x="170" y="248"/>
                    <a:pt x="170" y="248"/>
                  </a:cubicBezTo>
                  <a:cubicBezTo>
                    <a:pt x="170" y="248"/>
                    <a:pt x="170" y="247"/>
                    <a:pt x="170" y="247"/>
                  </a:cubicBezTo>
                  <a:cubicBezTo>
                    <a:pt x="171" y="247"/>
                    <a:pt x="172" y="247"/>
                    <a:pt x="172" y="247"/>
                  </a:cubicBezTo>
                  <a:cubicBezTo>
                    <a:pt x="173" y="247"/>
                    <a:pt x="173" y="247"/>
                    <a:pt x="174" y="248"/>
                  </a:cubicBezTo>
                  <a:cubicBezTo>
                    <a:pt x="174" y="248"/>
                    <a:pt x="174" y="247"/>
                    <a:pt x="174" y="247"/>
                  </a:cubicBezTo>
                  <a:cubicBezTo>
                    <a:pt x="175" y="247"/>
                    <a:pt x="178" y="247"/>
                    <a:pt x="177" y="248"/>
                  </a:cubicBezTo>
                  <a:cubicBezTo>
                    <a:pt x="177" y="248"/>
                    <a:pt x="176" y="247"/>
                    <a:pt x="175" y="247"/>
                  </a:cubicBezTo>
                  <a:cubicBezTo>
                    <a:pt x="174" y="248"/>
                    <a:pt x="174" y="248"/>
                    <a:pt x="175" y="248"/>
                  </a:cubicBezTo>
                  <a:cubicBezTo>
                    <a:pt x="176" y="248"/>
                    <a:pt x="176" y="248"/>
                    <a:pt x="176" y="248"/>
                  </a:cubicBezTo>
                  <a:cubicBezTo>
                    <a:pt x="177" y="248"/>
                    <a:pt x="177" y="248"/>
                    <a:pt x="177" y="248"/>
                  </a:cubicBezTo>
                  <a:cubicBezTo>
                    <a:pt x="177" y="248"/>
                    <a:pt x="177" y="249"/>
                    <a:pt x="178" y="249"/>
                  </a:cubicBezTo>
                  <a:cubicBezTo>
                    <a:pt x="178" y="249"/>
                    <a:pt x="180" y="249"/>
                    <a:pt x="180" y="249"/>
                  </a:cubicBezTo>
                  <a:cubicBezTo>
                    <a:pt x="180" y="249"/>
                    <a:pt x="178" y="249"/>
                    <a:pt x="177" y="249"/>
                  </a:cubicBezTo>
                  <a:cubicBezTo>
                    <a:pt x="177" y="249"/>
                    <a:pt x="176" y="249"/>
                    <a:pt x="176" y="249"/>
                  </a:cubicBezTo>
                  <a:cubicBezTo>
                    <a:pt x="176" y="249"/>
                    <a:pt x="177" y="249"/>
                    <a:pt x="177" y="249"/>
                  </a:cubicBezTo>
                  <a:cubicBezTo>
                    <a:pt x="176" y="249"/>
                    <a:pt x="176" y="249"/>
                    <a:pt x="175" y="250"/>
                  </a:cubicBezTo>
                  <a:cubicBezTo>
                    <a:pt x="175" y="250"/>
                    <a:pt x="176" y="250"/>
                    <a:pt x="176" y="250"/>
                  </a:cubicBezTo>
                  <a:cubicBezTo>
                    <a:pt x="176" y="250"/>
                    <a:pt x="175" y="250"/>
                    <a:pt x="175" y="250"/>
                  </a:cubicBezTo>
                  <a:cubicBezTo>
                    <a:pt x="175" y="250"/>
                    <a:pt x="176" y="250"/>
                    <a:pt x="176" y="250"/>
                  </a:cubicBezTo>
                  <a:cubicBezTo>
                    <a:pt x="175" y="251"/>
                    <a:pt x="174" y="250"/>
                    <a:pt x="174" y="251"/>
                  </a:cubicBezTo>
                  <a:cubicBezTo>
                    <a:pt x="174" y="251"/>
                    <a:pt x="173" y="251"/>
                    <a:pt x="172" y="251"/>
                  </a:cubicBezTo>
                  <a:cubicBezTo>
                    <a:pt x="172" y="251"/>
                    <a:pt x="172" y="251"/>
                    <a:pt x="172" y="251"/>
                  </a:cubicBezTo>
                  <a:cubicBezTo>
                    <a:pt x="172" y="251"/>
                    <a:pt x="172" y="251"/>
                    <a:pt x="172" y="251"/>
                  </a:cubicBezTo>
                  <a:cubicBezTo>
                    <a:pt x="172" y="251"/>
                    <a:pt x="177" y="251"/>
                    <a:pt x="180" y="251"/>
                  </a:cubicBezTo>
                  <a:cubicBezTo>
                    <a:pt x="180" y="251"/>
                    <a:pt x="180" y="251"/>
                    <a:pt x="180" y="251"/>
                  </a:cubicBezTo>
                  <a:cubicBezTo>
                    <a:pt x="180" y="250"/>
                    <a:pt x="181" y="250"/>
                    <a:pt x="182" y="250"/>
                  </a:cubicBezTo>
                  <a:cubicBezTo>
                    <a:pt x="182" y="250"/>
                    <a:pt x="182" y="250"/>
                    <a:pt x="183" y="250"/>
                  </a:cubicBezTo>
                  <a:cubicBezTo>
                    <a:pt x="183" y="250"/>
                    <a:pt x="183" y="250"/>
                    <a:pt x="183" y="250"/>
                  </a:cubicBezTo>
                  <a:cubicBezTo>
                    <a:pt x="183" y="250"/>
                    <a:pt x="182" y="250"/>
                    <a:pt x="181" y="251"/>
                  </a:cubicBezTo>
                  <a:cubicBezTo>
                    <a:pt x="181" y="251"/>
                    <a:pt x="181" y="251"/>
                    <a:pt x="181" y="251"/>
                  </a:cubicBezTo>
                  <a:cubicBezTo>
                    <a:pt x="181" y="251"/>
                    <a:pt x="181" y="251"/>
                    <a:pt x="181" y="251"/>
                  </a:cubicBezTo>
                  <a:cubicBezTo>
                    <a:pt x="181" y="251"/>
                    <a:pt x="182" y="251"/>
                    <a:pt x="182" y="251"/>
                  </a:cubicBezTo>
                  <a:cubicBezTo>
                    <a:pt x="182" y="251"/>
                    <a:pt x="183" y="250"/>
                    <a:pt x="183" y="250"/>
                  </a:cubicBezTo>
                  <a:cubicBezTo>
                    <a:pt x="184" y="250"/>
                    <a:pt x="185" y="250"/>
                    <a:pt x="185" y="250"/>
                  </a:cubicBezTo>
                  <a:cubicBezTo>
                    <a:pt x="185" y="250"/>
                    <a:pt x="185" y="250"/>
                    <a:pt x="185" y="250"/>
                  </a:cubicBezTo>
                  <a:cubicBezTo>
                    <a:pt x="185" y="250"/>
                    <a:pt x="183" y="250"/>
                    <a:pt x="183" y="251"/>
                  </a:cubicBezTo>
                  <a:cubicBezTo>
                    <a:pt x="183" y="251"/>
                    <a:pt x="183" y="251"/>
                    <a:pt x="183" y="251"/>
                  </a:cubicBezTo>
                  <a:cubicBezTo>
                    <a:pt x="184" y="251"/>
                    <a:pt x="184" y="251"/>
                    <a:pt x="184" y="251"/>
                  </a:cubicBezTo>
                  <a:cubicBezTo>
                    <a:pt x="184" y="251"/>
                    <a:pt x="184" y="251"/>
                    <a:pt x="184" y="251"/>
                  </a:cubicBezTo>
                  <a:cubicBezTo>
                    <a:pt x="184" y="250"/>
                    <a:pt x="185" y="250"/>
                    <a:pt x="185" y="250"/>
                  </a:cubicBezTo>
                  <a:cubicBezTo>
                    <a:pt x="186" y="250"/>
                    <a:pt x="187" y="250"/>
                    <a:pt x="187" y="250"/>
                  </a:cubicBezTo>
                  <a:cubicBezTo>
                    <a:pt x="187" y="250"/>
                    <a:pt x="187" y="250"/>
                    <a:pt x="187" y="250"/>
                  </a:cubicBezTo>
                  <a:cubicBezTo>
                    <a:pt x="186" y="251"/>
                    <a:pt x="186" y="250"/>
                    <a:pt x="185" y="250"/>
                  </a:cubicBezTo>
                  <a:cubicBezTo>
                    <a:pt x="185" y="251"/>
                    <a:pt x="185" y="251"/>
                    <a:pt x="185" y="251"/>
                  </a:cubicBezTo>
                  <a:cubicBezTo>
                    <a:pt x="185" y="251"/>
                    <a:pt x="185" y="251"/>
                    <a:pt x="185" y="251"/>
                  </a:cubicBezTo>
                  <a:cubicBezTo>
                    <a:pt x="185" y="251"/>
                    <a:pt x="186" y="251"/>
                    <a:pt x="186" y="251"/>
                  </a:cubicBezTo>
                  <a:cubicBezTo>
                    <a:pt x="187" y="251"/>
                    <a:pt x="188" y="251"/>
                    <a:pt x="188" y="250"/>
                  </a:cubicBezTo>
                  <a:cubicBezTo>
                    <a:pt x="188" y="250"/>
                    <a:pt x="187" y="250"/>
                    <a:pt x="187" y="250"/>
                  </a:cubicBezTo>
                  <a:cubicBezTo>
                    <a:pt x="187" y="250"/>
                    <a:pt x="185" y="250"/>
                    <a:pt x="185" y="249"/>
                  </a:cubicBezTo>
                  <a:cubicBezTo>
                    <a:pt x="186" y="249"/>
                    <a:pt x="186" y="249"/>
                    <a:pt x="187" y="249"/>
                  </a:cubicBezTo>
                  <a:cubicBezTo>
                    <a:pt x="187" y="249"/>
                    <a:pt x="186" y="249"/>
                    <a:pt x="186" y="249"/>
                  </a:cubicBezTo>
                  <a:cubicBezTo>
                    <a:pt x="187" y="249"/>
                    <a:pt x="187" y="249"/>
                    <a:pt x="188" y="250"/>
                  </a:cubicBezTo>
                  <a:cubicBezTo>
                    <a:pt x="188" y="250"/>
                    <a:pt x="188" y="249"/>
                    <a:pt x="188" y="249"/>
                  </a:cubicBezTo>
                  <a:cubicBezTo>
                    <a:pt x="189" y="249"/>
                    <a:pt x="188" y="249"/>
                    <a:pt x="188" y="249"/>
                  </a:cubicBezTo>
                  <a:cubicBezTo>
                    <a:pt x="189" y="249"/>
                    <a:pt x="189" y="249"/>
                    <a:pt x="189" y="249"/>
                  </a:cubicBezTo>
                  <a:cubicBezTo>
                    <a:pt x="190" y="249"/>
                    <a:pt x="191" y="249"/>
                    <a:pt x="191" y="249"/>
                  </a:cubicBezTo>
                  <a:cubicBezTo>
                    <a:pt x="192" y="249"/>
                    <a:pt x="193" y="249"/>
                    <a:pt x="194" y="250"/>
                  </a:cubicBezTo>
                  <a:cubicBezTo>
                    <a:pt x="194" y="250"/>
                    <a:pt x="194" y="250"/>
                    <a:pt x="194" y="250"/>
                  </a:cubicBezTo>
                  <a:cubicBezTo>
                    <a:pt x="194" y="250"/>
                    <a:pt x="194" y="250"/>
                    <a:pt x="194" y="250"/>
                  </a:cubicBezTo>
                  <a:cubicBezTo>
                    <a:pt x="194" y="250"/>
                    <a:pt x="195" y="250"/>
                    <a:pt x="195" y="250"/>
                  </a:cubicBezTo>
                  <a:cubicBezTo>
                    <a:pt x="195" y="250"/>
                    <a:pt x="196" y="250"/>
                    <a:pt x="196" y="250"/>
                  </a:cubicBezTo>
                  <a:cubicBezTo>
                    <a:pt x="196" y="250"/>
                    <a:pt x="195" y="250"/>
                    <a:pt x="196" y="250"/>
                  </a:cubicBezTo>
                  <a:cubicBezTo>
                    <a:pt x="196" y="250"/>
                    <a:pt x="197" y="250"/>
                    <a:pt x="198" y="250"/>
                  </a:cubicBezTo>
                  <a:cubicBezTo>
                    <a:pt x="198" y="250"/>
                    <a:pt x="198" y="250"/>
                    <a:pt x="199" y="250"/>
                  </a:cubicBezTo>
                  <a:cubicBezTo>
                    <a:pt x="199" y="250"/>
                    <a:pt x="199" y="250"/>
                    <a:pt x="199" y="250"/>
                  </a:cubicBezTo>
                  <a:cubicBezTo>
                    <a:pt x="199" y="250"/>
                    <a:pt x="199" y="250"/>
                    <a:pt x="199" y="251"/>
                  </a:cubicBezTo>
                  <a:cubicBezTo>
                    <a:pt x="199" y="251"/>
                    <a:pt x="200" y="251"/>
                    <a:pt x="201" y="251"/>
                  </a:cubicBezTo>
                  <a:cubicBezTo>
                    <a:pt x="202" y="251"/>
                    <a:pt x="203" y="251"/>
                    <a:pt x="203" y="251"/>
                  </a:cubicBezTo>
                  <a:cubicBezTo>
                    <a:pt x="204" y="251"/>
                    <a:pt x="213" y="250"/>
                    <a:pt x="213" y="250"/>
                  </a:cubicBezTo>
                  <a:cubicBezTo>
                    <a:pt x="213" y="250"/>
                    <a:pt x="214" y="250"/>
                    <a:pt x="218" y="252"/>
                  </a:cubicBezTo>
                  <a:cubicBezTo>
                    <a:pt x="218" y="252"/>
                    <a:pt x="219" y="252"/>
                    <a:pt x="219" y="253"/>
                  </a:cubicBezTo>
                  <a:cubicBezTo>
                    <a:pt x="219" y="253"/>
                    <a:pt x="219" y="253"/>
                    <a:pt x="219" y="253"/>
                  </a:cubicBezTo>
                  <a:cubicBezTo>
                    <a:pt x="219" y="252"/>
                    <a:pt x="219" y="252"/>
                    <a:pt x="219" y="252"/>
                  </a:cubicBezTo>
                  <a:cubicBezTo>
                    <a:pt x="220" y="251"/>
                    <a:pt x="221" y="250"/>
                    <a:pt x="222" y="251"/>
                  </a:cubicBezTo>
                  <a:cubicBezTo>
                    <a:pt x="222" y="251"/>
                    <a:pt x="221" y="251"/>
                    <a:pt x="221" y="251"/>
                  </a:cubicBezTo>
                  <a:cubicBezTo>
                    <a:pt x="222" y="252"/>
                    <a:pt x="222" y="252"/>
                    <a:pt x="222" y="252"/>
                  </a:cubicBezTo>
                  <a:cubicBezTo>
                    <a:pt x="222" y="252"/>
                    <a:pt x="221" y="252"/>
                    <a:pt x="221" y="252"/>
                  </a:cubicBezTo>
                  <a:cubicBezTo>
                    <a:pt x="221" y="252"/>
                    <a:pt x="222" y="252"/>
                    <a:pt x="222" y="252"/>
                  </a:cubicBezTo>
                  <a:cubicBezTo>
                    <a:pt x="222" y="252"/>
                    <a:pt x="222" y="253"/>
                    <a:pt x="222" y="253"/>
                  </a:cubicBezTo>
                  <a:cubicBezTo>
                    <a:pt x="221" y="253"/>
                    <a:pt x="220" y="252"/>
                    <a:pt x="220" y="252"/>
                  </a:cubicBezTo>
                  <a:cubicBezTo>
                    <a:pt x="219" y="252"/>
                    <a:pt x="220" y="252"/>
                    <a:pt x="220" y="252"/>
                  </a:cubicBezTo>
                  <a:cubicBezTo>
                    <a:pt x="220" y="253"/>
                    <a:pt x="220" y="253"/>
                    <a:pt x="220" y="253"/>
                  </a:cubicBezTo>
                  <a:cubicBezTo>
                    <a:pt x="220" y="253"/>
                    <a:pt x="220" y="253"/>
                    <a:pt x="221" y="253"/>
                  </a:cubicBezTo>
                  <a:cubicBezTo>
                    <a:pt x="222" y="253"/>
                    <a:pt x="223" y="254"/>
                    <a:pt x="224" y="253"/>
                  </a:cubicBezTo>
                  <a:cubicBezTo>
                    <a:pt x="224" y="253"/>
                    <a:pt x="223" y="253"/>
                    <a:pt x="223" y="253"/>
                  </a:cubicBezTo>
                  <a:cubicBezTo>
                    <a:pt x="223" y="253"/>
                    <a:pt x="223" y="253"/>
                    <a:pt x="224" y="253"/>
                  </a:cubicBezTo>
                  <a:cubicBezTo>
                    <a:pt x="224" y="252"/>
                    <a:pt x="225" y="252"/>
                    <a:pt x="226" y="252"/>
                  </a:cubicBezTo>
                  <a:cubicBezTo>
                    <a:pt x="226" y="252"/>
                    <a:pt x="227" y="252"/>
                    <a:pt x="227" y="252"/>
                  </a:cubicBezTo>
                  <a:cubicBezTo>
                    <a:pt x="227" y="252"/>
                    <a:pt x="227" y="252"/>
                    <a:pt x="227" y="252"/>
                  </a:cubicBezTo>
                  <a:cubicBezTo>
                    <a:pt x="227" y="252"/>
                    <a:pt x="227" y="252"/>
                    <a:pt x="226" y="253"/>
                  </a:cubicBezTo>
                  <a:cubicBezTo>
                    <a:pt x="226" y="253"/>
                    <a:pt x="224" y="252"/>
                    <a:pt x="224" y="253"/>
                  </a:cubicBezTo>
                  <a:cubicBezTo>
                    <a:pt x="224" y="253"/>
                    <a:pt x="225" y="253"/>
                    <a:pt x="225" y="253"/>
                  </a:cubicBezTo>
                  <a:cubicBezTo>
                    <a:pt x="225" y="253"/>
                    <a:pt x="226" y="253"/>
                    <a:pt x="227" y="253"/>
                  </a:cubicBezTo>
                  <a:cubicBezTo>
                    <a:pt x="227" y="253"/>
                    <a:pt x="227" y="253"/>
                    <a:pt x="227" y="253"/>
                  </a:cubicBezTo>
                  <a:cubicBezTo>
                    <a:pt x="228" y="253"/>
                    <a:pt x="228" y="254"/>
                    <a:pt x="229" y="254"/>
                  </a:cubicBezTo>
                  <a:cubicBezTo>
                    <a:pt x="229" y="254"/>
                    <a:pt x="230" y="254"/>
                    <a:pt x="230" y="254"/>
                  </a:cubicBezTo>
                  <a:cubicBezTo>
                    <a:pt x="234" y="254"/>
                    <a:pt x="234" y="253"/>
                    <a:pt x="238" y="253"/>
                  </a:cubicBezTo>
                  <a:cubicBezTo>
                    <a:pt x="242" y="253"/>
                    <a:pt x="249" y="254"/>
                    <a:pt x="252" y="253"/>
                  </a:cubicBezTo>
                  <a:cubicBezTo>
                    <a:pt x="256" y="253"/>
                    <a:pt x="257" y="253"/>
                    <a:pt x="260" y="253"/>
                  </a:cubicBezTo>
                  <a:cubicBezTo>
                    <a:pt x="264" y="253"/>
                    <a:pt x="265" y="253"/>
                    <a:pt x="265" y="253"/>
                  </a:cubicBezTo>
                  <a:cubicBezTo>
                    <a:pt x="265" y="245"/>
                    <a:pt x="265" y="245"/>
                    <a:pt x="265" y="245"/>
                  </a:cubicBezTo>
                  <a:cubicBezTo>
                    <a:pt x="266" y="245"/>
                    <a:pt x="266" y="245"/>
                    <a:pt x="266" y="245"/>
                  </a:cubicBezTo>
                  <a:cubicBezTo>
                    <a:pt x="266" y="0"/>
                    <a:pt x="266" y="0"/>
                    <a:pt x="266" y="0"/>
                  </a:cubicBezTo>
                  <a:lnTo>
                    <a:pt x="0" y="0"/>
                  </a:lnTo>
                  <a:close/>
                  <a:moveTo>
                    <a:pt x="12" y="251"/>
                  </a:moveTo>
                  <a:cubicBezTo>
                    <a:pt x="12" y="251"/>
                    <a:pt x="13" y="250"/>
                    <a:pt x="13" y="251"/>
                  </a:cubicBezTo>
                  <a:cubicBezTo>
                    <a:pt x="13" y="251"/>
                    <a:pt x="11" y="251"/>
                    <a:pt x="12" y="251"/>
                  </a:cubicBezTo>
                  <a:close/>
                  <a:moveTo>
                    <a:pt x="33" y="248"/>
                  </a:moveTo>
                  <a:cubicBezTo>
                    <a:pt x="32" y="248"/>
                    <a:pt x="32" y="248"/>
                    <a:pt x="32" y="248"/>
                  </a:cubicBezTo>
                  <a:cubicBezTo>
                    <a:pt x="32" y="248"/>
                    <a:pt x="31" y="247"/>
                    <a:pt x="32" y="247"/>
                  </a:cubicBezTo>
                  <a:cubicBezTo>
                    <a:pt x="32" y="247"/>
                    <a:pt x="32" y="248"/>
                    <a:pt x="33" y="248"/>
                  </a:cubicBezTo>
                  <a:cubicBezTo>
                    <a:pt x="33" y="248"/>
                    <a:pt x="33" y="248"/>
                    <a:pt x="33" y="248"/>
                  </a:cubicBezTo>
                  <a:close/>
                  <a:moveTo>
                    <a:pt x="33" y="247"/>
                  </a:moveTo>
                  <a:cubicBezTo>
                    <a:pt x="32" y="246"/>
                    <a:pt x="34" y="247"/>
                    <a:pt x="34" y="247"/>
                  </a:cubicBezTo>
                  <a:cubicBezTo>
                    <a:pt x="34" y="247"/>
                    <a:pt x="34" y="247"/>
                    <a:pt x="34" y="247"/>
                  </a:cubicBezTo>
                  <a:cubicBezTo>
                    <a:pt x="35" y="247"/>
                    <a:pt x="33" y="247"/>
                    <a:pt x="33" y="247"/>
                  </a:cubicBezTo>
                  <a:close/>
                  <a:moveTo>
                    <a:pt x="160" y="247"/>
                  </a:moveTo>
                  <a:cubicBezTo>
                    <a:pt x="160" y="247"/>
                    <a:pt x="160" y="246"/>
                    <a:pt x="160" y="246"/>
                  </a:cubicBezTo>
                  <a:cubicBezTo>
                    <a:pt x="161" y="246"/>
                    <a:pt x="161" y="246"/>
                    <a:pt x="161" y="246"/>
                  </a:cubicBezTo>
                  <a:cubicBezTo>
                    <a:pt x="160" y="246"/>
                    <a:pt x="159" y="247"/>
                    <a:pt x="160" y="247"/>
                  </a:cubicBezTo>
                  <a:close/>
                  <a:moveTo>
                    <a:pt x="171" y="247"/>
                  </a:moveTo>
                  <a:cubicBezTo>
                    <a:pt x="171" y="246"/>
                    <a:pt x="170" y="246"/>
                    <a:pt x="170" y="246"/>
                  </a:cubicBezTo>
                  <a:cubicBezTo>
                    <a:pt x="172" y="246"/>
                    <a:pt x="172" y="246"/>
                    <a:pt x="172" y="246"/>
                  </a:cubicBezTo>
                  <a:cubicBezTo>
                    <a:pt x="171" y="246"/>
                    <a:pt x="171" y="247"/>
                    <a:pt x="171" y="247"/>
                  </a:cubicBezTo>
                  <a:close/>
                  <a:moveTo>
                    <a:pt x="176" y="247"/>
                  </a:moveTo>
                  <a:cubicBezTo>
                    <a:pt x="175" y="247"/>
                    <a:pt x="175" y="246"/>
                    <a:pt x="175" y="246"/>
                  </a:cubicBezTo>
                  <a:cubicBezTo>
                    <a:pt x="175" y="246"/>
                    <a:pt x="174" y="246"/>
                    <a:pt x="174" y="246"/>
                  </a:cubicBezTo>
                  <a:cubicBezTo>
                    <a:pt x="173" y="246"/>
                    <a:pt x="174" y="247"/>
                    <a:pt x="174" y="247"/>
                  </a:cubicBezTo>
                  <a:cubicBezTo>
                    <a:pt x="174" y="247"/>
                    <a:pt x="173" y="247"/>
                    <a:pt x="173" y="247"/>
                  </a:cubicBezTo>
                  <a:cubicBezTo>
                    <a:pt x="173" y="247"/>
                    <a:pt x="173" y="247"/>
                    <a:pt x="174" y="247"/>
                  </a:cubicBezTo>
                  <a:cubicBezTo>
                    <a:pt x="174" y="246"/>
                    <a:pt x="174" y="246"/>
                    <a:pt x="174" y="246"/>
                  </a:cubicBezTo>
                  <a:cubicBezTo>
                    <a:pt x="175" y="246"/>
                    <a:pt x="175" y="246"/>
                    <a:pt x="175" y="246"/>
                  </a:cubicBezTo>
                  <a:cubicBezTo>
                    <a:pt x="175" y="246"/>
                    <a:pt x="176" y="246"/>
                    <a:pt x="176" y="246"/>
                  </a:cubicBezTo>
                  <a:cubicBezTo>
                    <a:pt x="176" y="246"/>
                    <a:pt x="177" y="246"/>
                    <a:pt x="177" y="247"/>
                  </a:cubicBezTo>
                  <a:cubicBezTo>
                    <a:pt x="177" y="247"/>
                    <a:pt x="178" y="247"/>
                    <a:pt x="178" y="247"/>
                  </a:cubicBezTo>
                  <a:cubicBezTo>
                    <a:pt x="178" y="247"/>
                    <a:pt x="176" y="247"/>
                    <a:pt x="176" y="247"/>
                  </a:cubicBezTo>
                  <a:close/>
                  <a:moveTo>
                    <a:pt x="178" y="248"/>
                  </a:moveTo>
                  <a:cubicBezTo>
                    <a:pt x="179" y="248"/>
                    <a:pt x="179" y="248"/>
                    <a:pt x="179" y="248"/>
                  </a:cubicBezTo>
                  <a:cubicBezTo>
                    <a:pt x="179" y="248"/>
                    <a:pt x="178" y="248"/>
                    <a:pt x="178" y="248"/>
                  </a:cubicBezTo>
                  <a:close/>
                  <a:moveTo>
                    <a:pt x="180" y="248"/>
                  </a:moveTo>
                  <a:cubicBezTo>
                    <a:pt x="180" y="248"/>
                    <a:pt x="180" y="247"/>
                    <a:pt x="180" y="248"/>
                  </a:cubicBezTo>
                  <a:cubicBezTo>
                    <a:pt x="180" y="248"/>
                    <a:pt x="181" y="248"/>
                    <a:pt x="180" y="248"/>
                  </a:cubicBezTo>
                  <a:close/>
                  <a:moveTo>
                    <a:pt x="185" y="249"/>
                  </a:moveTo>
                  <a:cubicBezTo>
                    <a:pt x="184" y="249"/>
                    <a:pt x="185" y="249"/>
                    <a:pt x="184" y="249"/>
                  </a:cubicBezTo>
                  <a:cubicBezTo>
                    <a:pt x="184" y="249"/>
                    <a:pt x="184" y="249"/>
                    <a:pt x="183" y="249"/>
                  </a:cubicBezTo>
                  <a:cubicBezTo>
                    <a:pt x="183" y="249"/>
                    <a:pt x="184" y="249"/>
                    <a:pt x="184" y="249"/>
                  </a:cubicBezTo>
                  <a:cubicBezTo>
                    <a:pt x="184" y="249"/>
                    <a:pt x="183" y="249"/>
                    <a:pt x="183" y="249"/>
                  </a:cubicBezTo>
                  <a:cubicBezTo>
                    <a:pt x="182" y="249"/>
                    <a:pt x="180" y="249"/>
                    <a:pt x="181" y="249"/>
                  </a:cubicBezTo>
                  <a:cubicBezTo>
                    <a:pt x="182" y="248"/>
                    <a:pt x="182" y="249"/>
                    <a:pt x="183" y="249"/>
                  </a:cubicBezTo>
                  <a:cubicBezTo>
                    <a:pt x="184" y="249"/>
                    <a:pt x="184" y="248"/>
                    <a:pt x="184" y="248"/>
                  </a:cubicBezTo>
                  <a:cubicBezTo>
                    <a:pt x="185" y="248"/>
                    <a:pt x="185" y="248"/>
                    <a:pt x="185" y="249"/>
                  </a:cubicBezTo>
                  <a:cubicBezTo>
                    <a:pt x="185" y="249"/>
                    <a:pt x="186" y="249"/>
                    <a:pt x="186" y="249"/>
                  </a:cubicBezTo>
                  <a:cubicBezTo>
                    <a:pt x="185" y="249"/>
                    <a:pt x="185" y="249"/>
                    <a:pt x="185" y="249"/>
                  </a:cubicBezTo>
                  <a:close/>
                  <a:moveTo>
                    <a:pt x="191" y="247"/>
                  </a:moveTo>
                  <a:cubicBezTo>
                    <a:pt x="191" y="247"/>
                    <a:pt x="192" y="247"/>
                    <a:pt x="192" y="248"/>
                  </a:cubicBezTo>
                  <a:cubicBezTo>
                    <a:pt x="191" y="248"/>
                    <a:pt x="190" y="247"/>
                    <a:pt x="191" y="247"/>
                  </a:cubicBezTo>
                  <a:close/>
                  <a:moveTo>
                    <a:pt x="192" y="248"/>
                  </a:moveTo>
                  <a:cubicBezTo>
                    <a:pt x="192" y="248"/>
                    <a:pt x="191" y="248"/>
                    <a:pt x="191" y="248"/>
                  </a:cubicBezTo>
                  <a:cubicBezTo>
                    <a:pt x="191" y="248"/>
                    <a:pt x="193" y="247"/>
                    <a:pt x="193" y="248"/>
                  </a:cubicBezTo>
                  <a:cubicBezTo>
                    <a:pt x="193" y="248"/>
                    <a:pt x="192" y="248"/>
                    <a:pt x="192" y="248"/>
                  </a:cubicBezTo>
                  <a:close/>
                  <a:moveTo>
                    <a:pt x="196" y="248"/>
                  </a:moveTo>
                  <a:cubicBezTo>
                    <a:pt x="196" y="248"/>
                    <a:pt x="197" y="247"/>
                    <a:pt x="197" y="248"/>
                  </a:cubicBezTo>
                  <a:cubicBezTo>
                    <a:pt x="197" y="248"/>
                    <a:pt x="195" y="248"/>
                    <a:pt x="196" y="248"/>
                  </a:cubicBezTo>
                  <a:close/>
                  <a:moveTo>
                    <a:pt x="197" y="250"/>
                  </a:moveTo>
                  <a:cubicBezTo>
                    <a:pt x="197" y="250"/>
                    <a:pt x="197" y="249"/>
                    <a:pt x="197" y="249"/>
                  </a:cubicBezTo>
                  <a:cubicBezTo>
                    <a:pt x="197" y="249"/>
                    <a:pt x="198" y="249"/>
                    <a:pt x="198" y="249"/>
                  </a:cubicBezTo>
                  <a:cubicBezTo>
                    <a:pt x="198" y="249"/>
                    <a:pt x="198" y="249"/>
                    <a:pt x="199" y="249"/>
                  </a:cubicBezTo>
                  <a:cubicBezTo>
                    <a:pt x="199" y="249"/>
                    <a:pt x="199" y="249"/>
                    <a:pt x="199" y="249"/>
                  </a:cubicBezTo>
                  <a:cubicBezTo>
                    <a:pt x="199" y="249"/>
                    <a:pt x="198" y="250"/>
                    <a:pt x="197" y="250"/>
                  </a:cubicBezTo>
                  <a:close/>
                  <a:moveTo>
                    <a:pt x="198" y="247"/>
                  </a:moveTo>
                  <a:cubicBezTo>
                    <a:pt x="199" y="247"/>
                    <a:pt x="199" y="247"/>
                    <a:pt x="199" y="248"/>
                  </a:cubicBezTo>
                  <a:cubicBezTo>
                    <a:pt x="199" y="248"/>
                    <a:pt x="197" y="247"/>
                    <a:pt x="198" y="247"/>
                  </a:cubicBezTo>
                  <a:close/>
                  <a:moveTo>
                    <a:pt x="228" y="248"/>
                  </a:moveTo>
                  <a:cubicBezTo>
                    <a:pt x="228" y="248"/>
                    <a:pt x="227" y="248"/>
                    <a:pt x="227" y="248"/>
                  </a:cubicBezTo>
                  <a:cubicBezTo>
                    <a:pt x="227" y="248"/>
                    <a:pt x="227" y="247"/>
                    <a:pt x="227" y="247"/>
                  </a:cubicBezTo>
                  <a:cubicBezTo>
                    <a:pt x="228" y="247"/>
                    <a:pt x="228" y="248"/>
                    <a:pt x="228" y="248"/>
                  </a:cubicBezTo>
                  <a:cubicBezTo>
                    <a:pt x="229" y="248"/>
                    <a:pt x="229" y="248"/>
                    <a:pt x="228" y="248"/>
                  </a:cubicBezTo>
                  <a:close/>
                  <a:moveTo>
                    <a:pt x="228" y="247"/>
                  </a:moveTo>
                  <a:cubicBezTo>
                    <a:pt x="228" y="246"/>
                    <a:pt x="229" y="247"/>
                    <a:pt x="229" y="247"/>
                  </a:cubicBezTo>
                  <a:cubicBezTo>
                    <a:pt x="229" y="247"/>
                    <a:pt x="230" y="247"/>
                    <a:pt x="230" y="247"/>
                  </a:cubicBezTo>
                  <a:cubicBezTo>
                    <a:pt x="230" y="247"/>
                    <a:pt x="228" y="247"/>
                    <a:pt x="228" y="2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0" name="TextBox 19"/>
          <p:cNvSpPr txBox="1"/>
          <p:nvPr/>
        </p:nvSpPr>
        <p:spPr>
          <a:xfrm>
            <a:off x="765816" y="2033416"/>
            <a:ext cx="5611812" cy="3370153"/>
          </a:xfrm>
          <a:prstGeom prst="rect">
            <a:avLst/>
          </a:prstGeom>
          <a:noFill/>
        </p:spPr>
        <p:txBody>
          <a:bodyPr wrap="square" lIns="0" tIns="0" rIns="0" bIns="0" rtlCol="0">
            <a:spAutoFit/>
          </a:bodyPr>
          <a:lstStyle/>
          <a:p>
            <a:r>
              <a:rPr lang="en-GB" sz="1200" b="1" dirty="0"/>
              <a:t>5.3 Fluid Retention</a:t>
            </a:r>
          </a:p>
          <a:p>
            <a:endParaRPr lang="en-GB" sz="1200" dirty="0"/>
          </a:p>
          <a:p>
            <a:pPr>
              <a:spcAft>
                <a:spcPts val="600"/>
              </a:spcAft>
            </a:pPr>
            <a:r>
              <a:rPr lang="en-GB" sz="1200" dirty="0"/>
              <a:t>Peripheral oedema is a known class effect of endothelin receptor antagonists, and is also a clinical consequence of PAH and worsening PAH. In the placebo-controlled studies, there was an increased incidence of peripheral edema in patients treated with doses of 5 or 10 mg ambrisentan compared to placebo [see Adverse Reactions (6.1)]. Most edema was mild to moderate in severity.</a:t>
            </a:r>
          </a:p>
          <a:p>
            <a:pPr>
              <a:spcAft>
                <a:spcPts val="600"/>
              </a:spcAft>
            </a:pPr>
            <a:r>
              <a:rPr lang="en-GB" sz="1200" dirty="0"/>
              <a:t>In addition, there have been postmarketing reports of fluid retention in patients with pulmonary hypertension, occurring within weeks after starting Letairis. Patients required intervention with a diuretic, fluid management, or, in some cases, hospitalization for decompensating heart failure.</a:t>
            </a:r>
          </a:p>
          <a:p>
            <a:pPr>
              <a:spcAft>
                <a:spcPts val="600"/>
              </a:spcAft>
            </a:pPr>
            <a:r>
              <a:rPr lang="en-GB" sz="1200" dirty="0"/>
              <a:t>If clinically significant fluid retention develops, with or without associated weight gain, further evaluation should be undertaken to determine the cause, such as Letairis or underlying heart failure, and the possible need for specific treatment or discontinuation of Letairis therapy.</a:t>
            </a:r>
          </a:p>
          <a:p>
            <a:pPr>
              <a:spcAft>
                <a:spcPts val="600"/>
              </a:spcAft>
            </a:pPr>
            <a:r>
              <a:rPr lang="en-GB" sz="1200" dirty="0"/>
              <a:t>Peripheral oedema/fluid retention is more common with ambrisentan plus tadalafil than with ambrisentan or tadalafil alone.</a:t>
            </a:r>
          </a:p>
        </p:txBody>
      </p:sp>
      <p:sp>
        <p:nvSpPr>
          <p:cNvPr id="38" name="Freeform 37"/>
          <p:cNvSpPr/>
          <p:nvPr/>
        </p:nvSpPr>
        <p:spPr>
          <a:xfrm>
            <a:off x="518617" y="1414640"/>
            <a:ext cx="6086900" cy="3494496"/>
          </a:xfrm>
          <a:custGeom>
            <a:avLst/>
            <a:gdLst>
              <a:gd name="connsiteX0" fmla="*/ 0 w 6168787"/>
              <a:gd name="connsiteY0" fmla="*/ 3101851 h 3494496"/>
              <a:gd name="connsiteX1" fmla="*/ 6168787 w 6168787"/>
              <a:gd name="connsiteY1" fmla="*/ 3101851 h 3494496"/>
              <a:gd name="connsiteX2" fmla="*/ 6168787 w 6168787"/>
              <a:gd name="connsiteY2" fmla="*/ 3494496 h 3494496"/>
              <a:gd name="connsiteX3" fmla="*/ 0 w 6168787"/>
              <a:gd name="connsiteY3" fmla="*/ 3494496 h 3494496"/>
              <a:gd name="connsiteX4" fmla="*/ 167579 w 6168787"/>
              <a:gd name="connsiteY4" fmla="*/ 1009269 h 3494496"/>
              <a:gd name="connsiteX5" fmla="*/ 167579 w 6168787"/>
              <a:gd name="connsiteY5" fmla="*/ 1977123 h 3494496"/>
              <a:gd name="connsiteX6" fmla="*/ 6002846 w 6168787"/>
              <a:gd name="connsiteY6" fmla="*/ 1977123 h 3494496"/>
              <a:gd name="connsiteX7" fmla="*/ 6002846 w 6168787"/>
              <a:gd name="connsiteY7" fmla="*/ 1009269 h 3494496"/>
              <a:gd name="connsiteX8" fmla="*/ 0 w 6168787"/>
              <a:gd name="connsiteY8" fmla="*/ 0 h 3494496"/>
              <a:gd name="connsiteX9" fmla="*/ 6168787 w 6168787"/>
              <a:gd name="connsiteY9" fmla="*/ 0 h 3494496"/>
              <a:gd name="connsiteX10" fmla="*/ 6168787 w 6168787"/>
              <a:gd name="connsiteY10" fmla="*/ 3100251 h 3494496"/>
              <a:gd name="connsiteX11" fmla="*/ 0 w 6168787"/>
              <a:gd name="connsiteY11" fmla="*/ 3100251 h 349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8787" h="3494496">
                <a:moveTo>
                  <a:pt x="0" y="3101851"/>
                </a:moveTo>
                <a:lnTo>
                  <a:pt x="6168787" y="3101851"/>
                </a:lnTo>
                <a:lnTo>
                  <a:pt x="6168787" y="3494496"/>
                </a:lnTo>
                <a:lnTo>
                  <a:pt x="0" y="3494496"/>
                </a:lnTo>
                <a:close/>
                <a:moveTo>
                  <a:pt x="167579" y="1009269"/>
                </a:moveTo>
                <a:lnTo>
                  <a:pt x="167579" y="1977123"/>
                </a:lnTo>
                <a:lnTo>
                  <a:pt x="6002846" y="1977123"/>
                </a:lnTo>
                <a:lnTo>
                  <a:pt x="6002846" y="1009269"/>
                </a:lnTo>
                <a:close/>
                <a:moveTo>
                  <a:pt x="0" y="0"/>
                </a:moveTo>
                <a:lnTo>
                  <a:pt x="6168787" y="0"/>
                </a:lnTo>
                <a:lnTo>
                  <a:pt x="6168787" y="3100251"/>
                </a:lnTo>
                <a:lnTo>
                  <a:pt x="0" y="3100251"/>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p>
        </p:txBody>
      </p:sp>
      <p:sp>
        <p:nvSpPr>
          <p:cNvPr id="4" name="Title 3"/>
          <p:cNvSpPr>
            <a:spLocks noGrp="1"/>
          </p:cNvSpPr>
          <p:nvPr>
            <p:ph type="title"/>
          </p:nvPr>
        </p:nvSpPr>
        <p:spPr>
          <a:xfrm>
            <a:off x="478367" y="452967"/>
            <a:ext cx="10552955" cy="480000"/>
          </a:xfrm>
        </p:spPr>
        <p:txBody>
          <a:bodyPr/>
          <a:lstStyle/>
          <a:p>
            <a:r>
              <a:rPr lang="en-GB" dirty="0"/>
              <a:t>Combination of ambrisentan and tadalafil increases the risk of Oedema</a:t>
            </a:r>
            <a:r>
              <a:rPr lang="en-GB" baseline="30000" dirty="0"/>
              <a:t>1</a:t>
            </a:r>
          </a:p>
        </p:txBody>
      </p:sp>
      <p:graphicFrame>
        <p:nvGraphicFramePr>
          <p:cNvPr id="24" name="Table 23"/>
          <p:cNvGraphicFramePr>
            <a:graphicFrameLocks noGrp="1"/>
          </p:cNvGraphicFramePr>
          <p:nvPr>
            <p:extLst>
              <p:ext uri="{D42A27DB-BD31-4B8C-83A1-F6EECF244321}">
                <p14:modId xmlns:p14="http://schemas.microsoft.com/office/powerpoint/2010/main" val="2798381218"/>
              </p:ext>
            </p:extLst>
          </p:nvPr>
        </p:nvGraphicFramePr>
        <p:xfrm>
          <a:off x="6964466" y="4362053"/>
          <a:ext cx="5190960" cy="988906"/>
        </p:xfrm>
        <a:graphic>
          <a:graphicData uri="http://schemas.openxmlformats.org/drawingml/2006/table">
            <a:tbl>
              <a:tblPr firstRow="1" bandRow="1">
                <a:tableStyleId>{7DF18680-E054-41AD-8BC1-D1AEF772440D}</a:tableStyleId>
              </a:tblPr>
              <a:tblGrid>
                <a:gridCol w="1297740">
                  <a:extLst>
                    <a:ext uri="{9D8B030D-6E8A-4147-A177-3AD203B41FA5}">
                      <a16:colId xmlns:a16="http://schemas.microsoft.com/office/drawing/2014/main" val="2366942168"/>
                    </a:ext>
                  </a:extLst>
                </a:gridCol>
                <a:gridCol w="1297740">
                  <a:extLst>
                    <a:ext uri="{9D8B030D-6E8A-4147-A177-3AD203B41FA5}">
                      <a16:colId xmlns:a16="http://schemas.microsoft.com/office/drawing/2014/main" val="3995320899"/>
                    </a:ext>
                  </a:extLst>
                </a:gridCol>
                <a:gridCol w="1990427">
                  <a:extLst>
                    <a:ext uri="{9D8B030D-6E8A-4147-A177-3AD203B41FA5}">
                      <a16:colId xmlns:a16="http://schemas.microsoft.com/office/drawing/2014/main" val="3512436436"/>
                    </a:ext>
                  </a:extLst>
                </a:gridCol>
                <a:gridCol w="605053">
                  <a:extLst>
                    <a:ext uri="{9D8B030D-6E8A-4147-A177-3AD203B41FA5}">
                      <a16:colId xmlns:a16="http://schemas.microsoft.com/office/drawing/2014/main" val="20003"/>
                    </a:ext>
                  </a:extLst>
                </a:gridCol>
              </a:tblGrid>
              <a:tr h="494453">
                <a:tc>
                  <a:txBody>
                    <a:bodyPr/>
                    <a:lstStyle/>
                    <a:p>
                      <a:pPr algn="ctr"/>
                      <a:r>
                        <a:rPr lang="en-GB" sz="1100" dirty="0">
                          <a:solidFill>
                            <a:schemeClr val="tx1"/>
                          </a:solidFill>
                        </a:rPr>
                        <a:t>AMBRISENTA</a:t>
                      </a:r>
                    </a:p>
                    <a:p>
                      <a:pPr algn="ctr"/>
                      <a:r>
                        <a:rPr lang="en-GB" sz="1100" dirty="0">
                          <a:solidFill>
                            <a:schemeClr val="tx1"/>
                          </a:solidFill>
                        </a:rPr>
                        <a:t>+ TADALAFIL</a:t>
                      </a:r>
                    </a:p>
                  </a:txBody>
                  <a:tcPr marL="121920" marR="121920" marT="60960" marB="60960" anchor="b">
                    <a:solidFill>
                      <a:schemeClr val="bg1"/>
                    </a:solidFill>
                  </a:tcPr>
                </a:tc>
                <a:tc>
                  <a:txBody>
                    <a:bodyPr/>
                    <a:lstStyle/>
                    <a:p>
                      <a:pPr algn="ctr"/>
                      <a:r>
                        <a:rPr lang="en-GB" sz="1100" dirty="0">
                          <a:solidFill>
                            <a:schemeClr val="tx1"/>
                          </a:solidFill>
                        </a:rPr>
                        <a:t>AMBRISENTAN</a:t>
                      </a:r>
                    </a:p>
                  </a:txBody>
                  <a:tcPr marL="121920" marR="121920" marT="60960" marB="60960" anchor="b">
                    <a:solidFill>
                      <a:schemeClr val="bg1"/>
                    </a:solidFill>
                  </a:tcPr>
                </a:tc>
                <a:tc>
                  <a:txBody>
                    <a:bodyPr/>
                    <a:lstStyle/>
                    <a:p>
                      <a:pPr algn="ctr"/>
                      <a:r>
                        <a:rPr lang="en-GB" sz="1100" dirty="0">
                          <a:solidFill>
                            <a:schemeClr val="tx1"/>
                          </a:solidFill>
                        </a:rPr>
                        <a:t>TADALAFIL</a:t>
                      </a:r>
                    </a:p>
                  </a:txBody>
                  <a:tcPr marL="121920" marR="121920" marT="60960" marB="60960" anchor="b">
                    <a:solidFill>
                      <a:schemeClr val="bg1"/>
                    </a:solidFill>
                  </a:tcPr>
                </a:tc>
                <a:tc>
                  <a:txBody>
                    <a:bodyPr/>
                    <a:lstStyle/>
                    <a:p>
                      <a:pPr algn="ctr"/>
                      <a:endParaRPr lang="en-GB" sz="1100" dirty="0">
                        <a:solidFill>
                          <a:schemeClr val="tx1"/>
                        </a:solidFill>
                      </a:endParaRPr>
                    </a:p>
                  </a:txBody>
                  <a:tcPr marL="121920" marR="121920" marT="60960" marB="60960" anchor="ctr">
                    <a:solidFill>
                      <a:schemeClr val="bg1"/>
                    </a:solidFill>
                  </a:tcPr>
                </a:tc>
                <a:extLst>
                  <a:ext uri="{0D108BD9-81ED-4DB2-BD59-A6C34878D82A}">
                    <a16:rowId xmlns:a16="http://schemas.microsoft.com/office/drawing/2014/main" val="1889562559"/>
                  </a:ext>
                </a:extLst>
              </a:tr>
              <a:tr h="494453">
                <a:tc>
                  <a:txBody>
                    <a:bodyPr/>
                    <a:lstStyle/>
                    <a:p>
                      <a:pPr algn="ctr"/>
                      <a:r>
                        <a:rPr lang="en-GB" sz="1600" b="1" dirty="0">
                          <a:solidFill>
                            <a:schemeClr val="bg1"/>
                          </a:solidFill>
                        </a:rPr>
                        <a:t>45%</a:t>
                      </a:r>
                    </a:p>
                  </a:txBody>
                  <a:tcPr marL="121920" marR="121920" marT="60960" marB="60960" anchor="ctr">
                    <a:solidFill>
                      <a:schemeClr val="tx1"/>
                    </a:solidFill>
                  </a:tcPr>
                </a:tc>
                <a:tc>
                  <a:txBody>
                    <a:bodyPr/>
                    <a:lstStyle/>
                    <a:p>
                      <a:pPr algn="ctr"/>
                      <a:r>
                        <a:rPr lang="en-GB" sz="1400" b="1" dirty="0">
                          <a:solidFill>
                            <a:schemeClr val="bg1"/>
                          </a:solidFill>
                        </a:rPr>
                        <a:t>38%</a:t>
                      </a:r>
                    </a:p>
                  </a:txBody>
                  <a:tcPr marL="121920" marR="121920" marT="60960" marB="60960" anchor="ctr">
                    <a:solidFill>
                      <a:srgbClr val="FF3300"/>
                    </a:solidFill>
                  </a:tcPr>
                </a:tc>
                <a:tc>
                  <a:txBody>
                    <a:bodyPr/>
                    <a:lstStyle/>
                    <a:p>
                      <a:pPr algn="ctr"/>
                      <a:r>
                        <a:rPr lang="en-GB" sz="1600" b="1" dirty="0">
                          <a:solidFill>
                            <a:schemeClr val="bg1"/>
                          </a:solidFill>
                        </a:rPr>
                        <a:t>28%</a:t>
                      </a:r>
                    </a:p>
                  </a:txBody>
                  <a:tcPr marL="121920" marR="121920" marT="60960" marB="60960" anchor="ctr">
                    <a:solidFill>
                      <a:schemeClr val="bg1">
                        <a:lumMod val="50000"/>
                      </a:schemeClr>
                    </a:solidFill>
                  </a:tcPr>
                </a:tc>
                <a:tc>
                  <a:txBody>
                    <a:bodyPr/>
                    <a:lstStyle/>
                    <a:p>
                      <a:pPr algn="ctr"/>
                      <a:endParaRPr lang="en-GB" sz="1100" dirty="0"/>
                    </a:p>
                  </a:txBody>
                  <a:tcPr marL="121920" marR="121920" marT="60960" marB="60960" anchor="ctr">
                    <a:solidFill>
                      <a:schemeClr val="bg1">
                        <a:lumMod val="95000"/>
                      </a:schemeClr>
                    </a:solidFill>
                  </a:tcPr>
                </a:tc>
                <a:extLst>
                  <a:ext uri="{0D108BD9-81ED-4DB2-BD59-A6C34878D82A}">
                    <a16:rowId xmlns:a16="http://schemas.microsoft.com/office/drawing/2014/main" val="754478608"/>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4207958118"/>
              </p:ext>
            </p:extLst>
          </p:nvPr>
        </p:nvGraphicFramePr>
        <p:xfrm>
          <a:off x="6964466" y="2525722"/>
          <a:ext cx="5190958" cy="817274"/>
        </p:xfrm>
        <a:graphic>
          <a:graphicData uri="http://schemas.openxmlformats.org/drawingml/2006/table">
            <a:tbl>
              <a:tblPr firstRow="1" bandRow="1">
                <a:tableStyleId>{7DF18680-E054-41AD-8BC1-D1AEF772440D}</a:tableStyleId>
              </a:tblPr>
              <a:tblGrid>
                <a:gridCol w="2292954">
                  <a:extLst>
                    <a:ext uri="{9D8B030D-6E8A-4147-A177-3AD203B41FA5}">
                      <a16:colId xmlns:a16="http://schemas.microsoft.com/office/drawing/2014/main" val="2366942168"/>
                    </a:ext>
                  </a:extLst>
                </a:gridCol>
                <a:gridCol w="2292954">
                  <a:extLst>
                    <a:ext uri="{9D8B030D-6E8A-4147-A177-3AD203B41FA5}">
                      <a16:colId xmlns:a16="http://schemas.microsoft.com/office/drawing/2014/main" val="3995320899"/>
                    </a:ext>
                  </a:extLst>
                </a:gridCol>
                <a:gridCol w="605050">
                  <a:extLst>
                    <a:ext uri="{9D8B030D-6E8A-4147-A177-3AD203B41FA5}">
                      <a16:colId xmlns:a16="http://schemas.microsoft.com/office/drawing/2014/main" val="20002"/>
                    </a:ext>
                  </a:extLst>
                </a:gridCol>
              </a:tblGrid>
              <a:tr h="408637">
                <a:tc>
                  <a:txBody>
                    <a:bodyPr/>
                    <a:lstStyle/>
                    <a:p>
                      <a:pPr algn="ctr"/>
                      <a:r>
                        <a:rPr lang="en-GB" sz="1100" dirty="0">
                          <a:solidFill>
                            <a:schemeClr val="tx1"/>
                          </a:solidFill>
                        </a:rPr>
                        <a:t>AMBRISENTAN</a:t>
                      </a:r>
                    </a:p>
                  </a:txBody>
                  <a:tcPr marL="121920" marR="121920" marT="60960" marB="60960" anchor="b">
                    <a:solidFill>
                      <a:schemeClr val="bg1"/>
                    </a:solidFill>
                  </a:tcPr>
                </a:tc>
                <a:tc>
                  <a:txBody>
                    <a:bodyPr/>
                    <a:lstStyle/>
                    <a:p>
                      <a:pPr algn="ctr"/>
                      <a:r>
                        <a:rPr lang="en-GB" sz="1100" dirty="0">
                          <a:solidFill>
                            <a:schemeClr val="tx1"/>
                          </a:solidFill>
                        </a:rPr>
                        <a:t>PLACEBO</a:t>
                      </a:r>
                    </a:p>
                  </a:txBody>
                  <a:tcPr marL="121920" marR="121920" marT="60960" marB="60960" anchor="b">
                    <a:solidFill>
                      <a:schemeClr val="bg1"/>
                    </a:solidFill>
                  </a:tcPr>
                </a:tc>
                <a:tc>
                  <a:txBody>
                    <a:bodyPr/>
                    <a:lstStyle/>
                    <a:p>
                      <a:pPr algn="ctr"/>
                      <a:endParaRPr lang="en-GB" sz="1100" dirty="0">
                        <a:solidFill>
                          <a:schemeClr val="tx1"/>
                        </a:solidFill>
                      </a:endParaRPr>
                    </a:p>
                  </a:txBody>
                  <a:tcPr marL="121920" marR="121920" marT="60960" marB="60960" anchor="ctr">
                    <a:solidFill>
                      <a:schemeClr val="bg1"/>
                    </a:solidFill>
                  </a:tcPr>
                </a:tc>
                <a:extLst>
                  <a:ext uri="{0D108BD9-81ED-4DB2-BD59-A6C34878D82A}">
                    <a16:rowId xmlns:a16="http://schemas.microsoft.com/office/drawing/2014/main" val="1889562559"/>
                  </a:ext>
                </a:extLst>
              </a:tr>
              <a:tr h="408637">
                <a:tc>
                  <a:txBody>
                    <a:bodyPr/>
                    <a:lstStyle/>
                    <a:p>
                      <a:pPr algn="ctr"/>
                      <a:r>
                        <a:rPr lang="en-GB" sz="1600" b="1" dirty="0">
                          <a:solidFill>
                            <a:schemeClr val="bg1"/>
                          </a:solidFill>
                        </a:rPr>
                        <a:t>17%</a:t>
                      </a:r>
                    </a:p>
                  </a:txBody>
                  <a:tcPr marL="121920" marR="121920" marT="60960" marB="60960" anchor="ctr">
                    <a:solidFill>
                      <a:srgbClr val="FF3300"/>
                    </a:solidFill>
                  </a:tcPr>
                </a:tc>
                <a:tc>
                  <a:txBody>
                    <a:bodyPr/>
                    <a:lstStyle/>
                    <a:p>
                      <a:pPr algn="ctr"/>
                      <a:r>
                        <a:rPr lang="en-GB" sz="1600" b="1" dirty="0">
                          <a:solidFill>
                            <a:schemeClr val="bg1"/>
                          </a:solidFill>
                        </a:rPr>
                        <a:t>11%</a:t>
                      </a:r>
                    </a:p>
                  </a:txBody>
                  <a:tcPr marL="121920" marR="121920" marT="60960" marB="60960" anchor="ctr">
                    <a:solidFill>
                      <a:schemeClr val="bg1">
                        <a:lumMod val="50000"/>
                      </a:schemeClr>
                    </a:solidFill>
                  </a:tcPr>
                </a:tc>
                <a:tc>
                  <a:txBody>
                    <a:bodyPr/>
                    <a:lstStyle/>
                    <a:p>
                      <a:pPr algn="ctr"/>
                      <a:endParaRPr lang="en-GB" sz="1100" dirty="0"/>
                    </a:p>
                  </a:txBody>
                  <a:tcPr marL="121920" marR="121920" marT="60960" marB="60960" anchor="ctr">
                    <a:solidFill>
                      <a:schemeClr val="bg1">
                        <a:lumMod val="95000"/>
                      </a:schemeClr>
                    </a:solidFill>
                  </a:tcPr>
                </a:tc>
                <a:extLst>
                  <a:ext uri="{0D108BD9-81ED-4DB2-BD59-A6C34878D82A}">
                    <a16:rowId xmlns:a16="http://schemas.microsoft.com/office/drawing/2014/main" val="754478608"/>
                  </a:ext>
                </a:extLst>
              </a:tr>
            </a:tbl>
          </a:graphicData>
        </a:graphic>
      </p:graphicFrame>
      <p:sp>
        <p:nvSpPr>
          <p:cNvPr id="27" name="TextBox 26"/>
          <p:cNvSpPr txBox="1"/>
          <p:nvPr/>
        </p:nvSpPr>
        <p:spPr>
          <a:xfrm>
            <a:off x="6983593" y="2069716"/>
            <a:ext cx="4539485" cy="576000"/>
          </a:xfrm>
          <a:prstGeom prst="rect">
            <a:avLst/>
          </a:prstGeom>
          <a:noFill/>
        </p:spPr>
        <p:txBody>
          <a:bodyPr wrap="square" lIns="0" rtlCol="0" anchor="t">
            <a:noAutofit/>
          </a:bodyPr>
          <a:lstStyle/>
          <a:p>
            <a:r>
              <a:rPr lang="en-GB" sz="1400" dirty="0">
                <a:solidFill>
                  <a:schemeClr val="tx1">
                    <a:lumMod val="75000"/>
                    <a:lumOff val="25000"/>
                  </a:schemeClr>
                </a:solidFill>
              </a:rPr>
              <a:t>Incidence of peripheral oedema with ambrisentan monotherapy vs placebo</a:t>
            </a:r>
            <a:r>
              <a:rPr lang="en-GB" sz="1400" baseline="30000" dirty="0">
                <a:solidFill>
                  <a:schemeClr val="tx1">
                    <a:lumMod val="75000"/>
                    <a:lumOff val="25000"/>
                  </a:schemeClr>
                </a:solidFill>
              </a:rPr>
              <a:t>1</a:t>
            </a:r>
          </a:p>
          <a:p>
            <a:endParaRPr lang="en-GB" sz="1400" dirty="0">
              <a:solidFill>
                <a:schemeClr val="tx1">
                  <a:lumMod val="75000"/>
                  <a:lumOff val="25000"/>
                </a:schemeClr>
              </a:solidFill>
            </a:endParaRPr>
          </a:p>
        </p:txBody>
      </p:sp>
      <p:sp>
        <p:nvSpPr>
          <p:cNvPr id="28" name="TextBox 27"/>
          <p:cNvSpPr txBox="1"/>
          <p:nvPr/>
        </p:nvSpPr>
        <p:spPr>
          <a:xfrm>
            <a:off x="6983593" y="3802328"/>
            <a:ext cx="4539486" cy="576000"/>
          </a:xfrm>
          <a:prstGeom prst="rect">
            <a:avLst/>
          </a:prstGeom>
          <a:noFill/>
        </p:spPr>
        <p:txBody>
          <a:bodyPr wrap="square" lIns="0" rtlCol="0" anchor="t">
            <a:noAutofit/>
          </a:bodyPr>
          <a:lstStyle/>
          <a:p>
            <a:r>
              <a:rPr lang="en-GB" sz="1400" dirty="0">
                <a:solidFill>
                  <a:schemeClr val="tx1">
                    <a:lumMod val="75000"/>
                    <a:lumOff val="25000"/>
                  </a:schemeClr>
                </a:solidFill>
              </a:rPr>
              <a:t>Incidence of peripheral oedema with ambrisentan and tadalafil initial combination therapy vs monotherapy</a:t>
            </a:r>
            <a:r>
              <a:rPr lang="en-GB" sz="1400" baseline="30000" dirty="0">
                <a:solidFill>
                  <a:schemeClr val="tx1">
                    <a:lumMod val="75000"/>
                    <a:lumOff val="25000"/>
                  </a:schemeClr>
                </a:solidFill>
              </a:rPr>
              <a:t>1</a:t>
            </a:r>
          </a:p>
          <a:p>
            <a:endParaRPr lang="en-GB" sz="1400" dirty="0">
              <a:solidFill>
                <a:schemeClr val="tx1">
                  <a:lumMod val="75000"/>
                  <a:lumOff val="25000"/>
                </a:schemeClr>
              </a:solidFill>
            </a:endParaRPr>
          </a:p>
        </p:txBody>
      </p:sp>
      <p:sp>
        <p:nvSpPr>
          <p:cNvPr id="14" name="Text Placeholder 771"/>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 </a:t>
            </a:r>
            <a:r>
              <a:rPr lang="fr-FR" dirty="0"/>
              <a:t>Letairis® (ambrisentan) USPI. 2015. </a:t>
            </a:r>
            <a:r>
              <a:rPr lang="fr-FR" b="1" dirty="0"/>
              <a:t>2.</a:t>
            </a:r>
            <a:r>
              <a:rPr lang="fr-FR" dirty="0"/>
              <a:t> Volibris® (ambrisentan) SmPC. 2017. </a:t>
            </a:r>
          </a:p>
        </p:txBody>
      </p:sp>
      <p:sp>
        <p:nvSpPr>
          <p:cNvPr id="21" name="Freeform 20"/>
          <p:cNvSpPr/>
          <p:nvPr/>
        </p:nvSpPr>
        <p:spPr>
          <a:xfrm>
            <a:off x="0" y="1139823"/>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The use of ambrisentan and tadalafil combination therapy may be contraindicated in PAH patients                                           with disease-related oedema</a:t>
            </a:r>
            <a:r>
              <a:rPr lang="en-GB" sz="1400" baseline="30000" dirty="0">
                <a:solidFill>
                  <a:schemeClr val="bg1"/>
                </a:solidFill>
              </a:rPr>
              <a:t>1,2</a:t>
            </a:r>
            <a:endParaRPr lang="en-GB" sz="1400" dirty="0">
              <a:solidFill>
                <a:schemeClr val="bg1"/>
              </a:solidFill>
            </a:endParaRPr>
          </a:p>
        </p:txBody>
      </p:sp>
      <p:sp>
        <p:nvSpPr>
          <p:cNvPr id="22"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Unmet needs - Ambrisentan</a:t>
            </a:r>
          </a:p>
        </p:txBody>
      </p:sp>
    </p:spTree>
    <p:extLst>
      <p:ext uri="{BB962C8B-B14F-4D97-AF65-F5344CB8AC3E}">
        <p14:creationId xmlns:p14="http://schemas.microsoft.com/office/powerpoint/2010/main" val="1357370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AAE46E-0BCA-4A20-8DB2-DC5E099D2016}"/>
              </a:ext>
            </a:extLst>
          </p:cNvPr>
          <p:cNvSpPr/>
          <p:nvPr/>
        </p:nvSpPr>
        <p:spPr>
          <a:xfrm>
            <a:off x="168812" y="1252025"/>
            <a:ext cx="11704320" cy="1948821"/>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 name="Title 3"/>
          <p:cNvSpPr>
            <a:spLocks noGrp="1"/>
          </p:cNvSpPr>
          <p:nvPr>
            <p:ph type="title"/>
          </p:nvPr>
        </p:nvSpPr>
        <p:spPr>
          <a:xfrm>
            <a:off x="478366" y="452967"/>
            <a:ext cx="9703602" cy="480000"/>
          </a:xfrm>
        </p:spPr>
        <p:txBody>
          <a:bodyPr/>
          <a:lstStyle/>
          <a:p>
            <a:r>
              <a:rPr lang="en-GB" dirty="0"/>
              <a:t>Ambrisentan lacks broad long-term outcome evidence supporting its use as mono- and sequential combination therapy to improve survival</a:t>
            </a:r>
            <a:r>
              <a:rPr lang="en-GB" baseline="30000" dirty="0"/>
              <a:t>1-4</a:t>
            </a:r>
          </a:p>
        </p:txBody>
      </p:sp>
      <p:sp>
        <p:nvSpPr>
          <p:cNvPr id="24" name="Text Placeholder 771"/>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 </a:t>
            </a:r>
            <a:r>
              <a:rPr lang="fr-FR" dirty="0"/>
              <a:t>Letairis® (ambrisentan) USPI. 2015. </a:t>
            </a:r>
            <a:r>
              <a:rPr lang="fr-FR" b="1" dirty="0"/>
              <a:t>2.</a:t>
            </a:r>
            <a:r>
              <a:rPr lang="fr-FR" dirty="0"/>
              <a:t> Galie et al. Eur Respir J. 2015;46(4):903-75. </a:t>
            </a:r>
            <a:r>
              <a:rPr lang="fr-FR" b="1" dirty="0"/>
              <a:t>3. </a:t>
            </a:r>
            <a:r>
              <a:rPr lang="fr-FR" dirty="0"/>
              <a:t>Rivera-Lebron et al. Ther Adv Respir Dis. 2017;11(6):233-44. </a:t>
            </a:r>
            <a:r>
              <a:rPr lang="fr-FR" b="1" dirty="0"/>
              <a:t>4.</a:t>
            </a:r>
            <a:r>
              <a:rPr lang="fr-FR" dirty="0"/>
              <a:t> Galie et al. N Engl J Med. 2015;373(9):834-44. </a:t>
            </a:r>
          </a:p>
        </p:txBody>
      </p:sp>
      <p:sp>
        <p:nvSpPr>
          <p:cNvPr id="25" name="TextBox 24"/>
          <p:cNvSpPr txBox="1"/>
          <p:nvPr/>
        </p:nvSpPr>
        <p:spPr>
          <a:xfrm>
            <a:off x="1948940" y="6074516"/>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6MWD, 6-minute walking distance; ERA, endothelin receptor antagonist; M/M, morbidity/mortality;  RCTs, Randomised Controlled Trials; TTCW, time to clinical worsening. </a:t>
            </a:r>
          </a:p>
        </p:txBody>
      </p:sp>
      <p:graphicFrame>
        <p:nvGraphicFramePr>
          <p:cNvPr id="29" name="Table 28"/>
          <p:cNvGraphicFramePr>
            <a:graphicFrameLocks noGrp="1"/>
          </p:cNvGraphicFramePr>
          <p:nvPr>
            <p:extLst>
              <p:ext uri="{D42A27DB-BD31-4B8C-83A1-F6EECF244321}">
                <p14:modId xmlns:p14="http://schemas.microsoft.com/office/powerpoint/2010/main" val="3175064900"/>
              </p:ext>
            </p:extLst>
          </p:nvPr>
        </p:nvGraphicFramePr>
        <p:xfrm>
          <a:off x="140685" y="3657154"/>
          <a:ext cx="11732447" cy="1737761"/>
        </p:xfrm>
        <a:graphic>
          <a:graphicData uri="http://schemas.openxmlformats.org/drawingml/2006/table">
            <a:tbl>
              <a:tblPr firstRow="1" bandRow="1">
                <a:tableStyleId>{2A488322-F2BA-4B5B-9748-0D474271808F}</a:tableStyleId>
              </a:tblPr>
              <a:tblGrid>
                <a:gridCol w="1796677">
                  <a:extLst>
                    <a:ext uri="{9D8B030D-6E8A-4147-A177-3AD203B41FA5}">
                      <a16:colId xmlns:a16="http://schemas.microsoft.com/office/drawing/2014/main" val="20000"/>
                    </a:ext>
                  </a:extLst>
                </a:gridCol>
                <a:gridCol w="1945670">
                  <a:extLst>
                    <a:ext uri="{9D8B030D-6E8A-4147-A177-3AD203B41FA5}">
                      <a16:colId xmlns:a16="http://schemas.microsoft.com/office/drawing/2014/main" val="2602949593"/>
                    </a:ext>
                  </a:extLst>
                </a:gridCol>
                <a:gridCol w="1598020">
                  <a:extLst>
                    <a:ext uri="{9D8B030D-6E8A-4147-A177-3AD203B41FA5}">
                      <a16:colId xmlns:a16="http://schemas.microsoft.com/office/drawing/2014/main" val="2686025304"/>
                    </a:ext>
                  </a:extLst>
                </a:gridCol>
                <a:gridCol w="1598020">
                  <a:extLst>
                    <a:ext uri="{9D8B030D-6E8A-4147-A177-3AD203B41FA5}">
                      <a16:colId xmlns:a16="http://schemas.microsoft.com/office/drawing/2014/main" val="4190384917"/>
                    </a:ext>
                  </a:extLst>
                </a:gridCol>
                <a:gridCol w="1598020">
                  <a:extLst>
                    <a:ext uri="{9D8B030D-6E8A-4147-A177-3AD203B41FA5}">
                      <a16:colId xmlns:a16="http://schemas.microsoft.com/office/drawing/2014/main" val="39403445"/>
                    </a:ext>
                  </a:extLst>
                </a:gridCol>
                <a:gridCol w="1598020">
                  <a:extLst>
                    <a:ext uri="{9D8B030D-6E8A-4147-A177-3AD203B41FA5}">
                      <a16:colId xmlns:a16="http://schemas.microsoft.com/office/drawing/2014/main" val="4197291903"/>
                    </a:ext>
                  </a:extLst>
                </a:gridCol>
                <a:gridCol w="1598020">
                  <a:extLst>
                    <a:ext uri="{9D8B030D-6E8A-4147-A177-3AD203B41FA5}">
                      <a16:colId xmlns:a16="http://schemas.microsoft.com/office/drawing/2014/main" val="870828680"/>
                    </a:ext>
                  </a:extLst>
                </a:gridCol>
              </a:tblGrid>
              <a:tr h="305246">
                <a:tc rowSpan="4">
                  <a:txBody>
                    <a:bodyPr/>
                    <a:lstStyle/>
                    <a:p>
                      <a:pPr algn="ctr"/>
                      <a:endParaRPr lang="en-GB" sz="1000" dirty="0">
                        <a:solidFill>
                          <a:schemeClr val="bg1"/>
                        </a:solidFill>
                      </a:endParaRPr>
                    </a:p>
                  </a:txBody>
                  <a:tcPr marL="121920" marR="121920" marT="60960" marB="6096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5A5B"/>
                    </a:solidFill>
                  </a:tcPr>
                </a:tc>
                <a:tc>
                  <a:txBody>
                    <a:bodyPr/>
                    <a:lstStyle/>
                    <a:p>
                      <a:pPr algn="ctr"/>
                      <a:r>
                        <a:rPr lang="en-GB" sz="1000" dirty="0">
                          <a:solidFill>
                            <a:schemeClr val="bg1"/>
                          </a:solidFill>
                        </a:rPr>
                        <a:t>STUDY</a:t>
                      </a:r>
                    </a:p>
                  </a:txBody>
                  <a:tcPr marL="121920" marR="121920" marT="60960" marB="6096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GB" sz="1000" dirty="0">
                          <a:solidFill>
                            <a:schemeClr val="bg1"/>
                          </a:solidFill>
                        </a:rPr>
                        <a:t>PATIENTS (N)</a:t>
                      </a:r>
                      <a:endParaRPr lang="en-GB" sz="1000" dirty="0">
                        <a:solidFill>
                          <a:schemeClr val="bg1"/>
                        </a:solidFill>
                        <a:latin typeface="+mn-lt"/>
                      </a:endParaRPr>
                    </a:p>
                  </a:txBody>
                  <a:tcPr marL="121920" marR="121920" marT="60960" marB="6096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GB" sz="1000" dirty="0">
                          <a:solidFill>
                            <a:schemeClr val="bg1"/>
                          </a:solidFill>
                          <a:latin typeface="+mn-lt"/>
                        </a:rPr>
                        <a:t>DURATION</a:t>
                      </a:r>
                      <a:r>
                        <a:rPr lang="en-GB" sz="1000" baseline="0" dirty="0">
                          <a:solidFill>
                            <a:schemeClr val="bg1"/>
                          </a:solidFill>
                          <a:latin typeface="+mn-lt"/>
                        </a:rPr>
                        <a:t> (WEEKS)</a:t>
                      </a:r>
                      <a:endParaRPr lang="en-GB" sz="1000" dirty="0">
                        <a:solidFill>
                          <a:schemeClr val="bg1"/>
                        </a:solidFill>
                        <a:latin typeface="+mn-lt"/>
                      </a:endParaRPr>
                    </a:p>
                  </a:txBody>
                  <a:tcPr marL="121920" marR="121920" marT="60960" marB="6096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GB" sz="1000" baseline="0" dirty="0">
                          <a:solidFill>
                            <a:schemeClr val="bg1"/>
                          </a:solidFill>
                          <a:latin typeface="+mn-lt"/>
                        </a:rPr>
                        <a:t>THERAPY</a:t>
                      </a:r>
                      <a:endParaRPr lang="en-GB" sz="1000" dirty="0">
                        <a:solidFill>
                          <a:schemeClr val="bg1"/>
                        </a:solidFill>
                        <a:latin typeface="+mn-lt"/>
                      </a:endParaRPr>
                    </a:p>
                  </a:txBody>
                  <a:tcPr marL="0" marR="0" marT="60960" marB="6096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GB" sz="1000" dirty="0">
                          <a:solidFill>
                            <a:schemeClr val="bg1"/>
                          </a:solidFill>
                          <a:latin typeface="+mn-lt"/>
                        </a:rPr>
                        <a:t>PRIMARY ENDPOINT</a:t>
                      </a:r>
                    </a:p>
                  </a:txBody>
                  <a:tcPr marL="0" marR="0" marT="60960" marB="6096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GB" sz="1000" dirty="0">
                          <a:solidFill>
                            <a:schemeClr val="bg1"/>
                          </a:solidFill>
                          <a:latin typeface="+mn-lt"/>
                        </a:rPr>
                        <a:t>ENDPOINT MET</a:t>
                      </a:r>
                    </a:p>
                  </a:txBody>
                  <a:tcPr marL="0" marR="0" marT="60960" marB="6096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3200256869"/>
                  </a:ext>
                </a:extLst>
              </a:tr>
              <a:tr h="477505">
                <a:tc vMerge="1">
                  <a:txBody>
                    <a:bodyPr/>
                    <a:lstStyle/>
                    <a:p>
                      <a:pPr algn="l"/>
                      <a:endParaRPr lang="en-GB" sz="1000" baseline="30000" dirty="0"/>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ctr"/>
                      <a:r>
                        <a:rPr lang="en-GB" sz="1000" b="1" baseline="0" dirty="0"/>
                        <a:t>ARIES-1</a:t>
                      </a:r>
                      <a:r>
                        <a:rPr lang="en-GB" sz="1000" b="1" baseline="30000" dirty="0"/>
                        <a:t>3</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GB" sz="1000" b="1" dirty="0"/>
                        <a:t>202</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GB" sz="1000" b="1" dirty="0"/>
                        <a:t>12</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GB" sz="1000" b="1" dirty="0"/>
                        <a:t>Monotherapy</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GB" sz="1000" b="1" dirty="0"/>
                        <a:t>6MWD</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endParaRPr lang="en-GB" sz="1000" dirty="0"/>
                    </a:p>
                  </a:txBody>
                  <a:tcPr marL="121920" marR="12192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668011922"/>
                  </a:ext>
                </a:extLst>
              </a:tr>
              <a:tr h="477505">
                <a:tc vMerge="1">
                  <a:txBody>
                    <a:bodyPr/>
                    <a:lstStyle/>
                    <a:p>
                      <a:pPr algn="l"/>
                      <a:endParaRPr lang="en-GB" sz="1000" baseline="30000" dirty="0"/>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ctr"/>
                      <a:r>
                        <a:rPr lang="en-GB" sz="1000" b="1" baseline="0" dirty="0"/>
                        <a:t>ARIES-2</a:t>
                      </a:r>
                      <a:r>
                        <a:rPr lang="en-GB" sz="1000" b="1" baseline="30000" dirty="0"/>
                        <a:t>3</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GB" sz="1000" b="1" dirty="0"/>
                        <a:t>192</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GB" sz="1000" b="1" dirty="0"/>
                        <a:t>12</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GB" sz="1000" b="1" dirty="0"/>
                        <a:t>Monotherapy</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GB" sz="1000" b="1" dirty="0"/>
                        <a:t>6MWD</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endParaRPr lang="en-GB" sz="1000" dirty="0">
                        <a:solidFill>
                          <a:srgbClr val="FF0000"/>
                        </a:solidFill>
                      </a:endParaRPr>
                    </a:p>
                  </a:txBody>
                  <a:tcPr marL="121920" marR="12192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2574504920"/>
                  </a:ext>
                </a:extLst>
              </a:tr>
              <a:tr h="477505">
                <a:tc vMerge="1">
                  <a:txBody>
                    <a:bodyPr/>
                    <a:lstStyle/>
                    <a:p>
                      <a:pPr algn="l"/>
                      <a:endParaRPr lang="en-GB" sz="1000" baseline="30000" dirty="0"/>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ctr"/>
                      <a:r>
                        <a:rPr lang="en-GB" sz="1000" b="1" baseline="0" dirty="0">
                          <a:solidFill>
                            <a:schemeClr val="bg1"/>
                          </a:solidFill>
                        </a:rPr>
                        <a:t>AMBITION</a:t>
                      </a:r>
                      <a:r>
                        <a:rPr lang="en-GB" sz="1000" b="1" baseline="30000" dirty="0">
                          <a:solidFill>
                            <a:schemeClr val="bg1"/>
                          </a:solidFill>
                        </a:rPr>
                        <a:t>4</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ctr"/>
                      <a:r>
                        <a:rPr lang="en-GB" sz="1000" b="1" dirty="0">
                          <a:solidFill>
                            <a:schemeClr val="bg1"/>
                          </a:solidFill>
                        </a:rPr>
                        <a:t>605</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ctr"/>
                      <a:r>
                        <a:rPr lang="en-GB" sz="1000" b="1" dirty="0">
                          <a:solidFill>
                            <a:schemeClr val="bg1"/>
                          </a:solidFill>
                        </a:rPr>
                        <a:t>74</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ctr"/>
                      <a:r>
                        <a:rPr lang="en-GB" sz="1000" b="1" dirty="0">
                          <a:solidFill>
                            <a:schemeClr val="bg1"/>
                          </a:solidFill>
                        </a:rPr>
                        <a:t>Initial combination</a:t>
                      </a:r>
                      <a:br>
                        <a:rPr lang="en-GB" sz="1000" b="1" dirty="0">
                          <a:solidFill>
                            <a:schemeClr val="bg1"/>
                          </a:solidFill>
                        </a:rPr>
                      </a:br>
                      <a:r>
                        <a:rPr lang="en-GB" sz="1000" b="1" dirty="0">
                          <a:solidFill>
                            <a:schemeClr val="bg1"/>
                          </a:solidFill>
                        </a:rPr>
                        <a:t>with tadalafil</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ctr"/>
                      <a:r>
                        <a:rPr lang="en-GB" sz="1000" b="1" dirty="0">
                          <a:solidFill>
                            <a:schemeClr val="bg1"/>
                          </a:solidFill>
                        </a:rPr>
                        <a:t>TTCW</a:t>
                      </a:r>
                    </a:p>
                  </a:txBody>
                  <a:tcPr marL="121920" marR="12192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ctr"/>
                      <a:endParaRPr lang="en-GB" sz="1000" dirty="0">
                        <a:solidFill>
                          <a:srgbClr val="FF0000"/>
                        </a:solidFill>
                      </a:endParaRPr>
                    </a:p>
                  </a:txBody>
                  <a:tcPr marL="121920" marR="12192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val="485479397"/>
                  </a:ext>
                </a:extLst>
              </a:tr>
            </a:tbl>
          </a:graphicData>
        </a:graphic>
      </p:graphicFrame>
      <p:sp>
        <p:nvSpPr>
          <p:cNvPr id="52" name="L-Shape 51"/>
          <p:cNvSpPr/>
          <p:nvPr/>
        </p:nvSpPr>
        <p:spPr>
          <a:xfrm rot="18900000">
            <a:off x="10742906" y="4575933"/>
            <a:ext cx="237375" cy="137428"/>
          </a:xfrm>
          <a:prstGeom prst="corner">
            <a:avLst>
              <a:gd name="adj1" fmla="val 27653"/>
              <a:gd name="adj2" fmla="val 269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3" name="L-Shape 52"/>
          <p:cNvSpPr/>
          <p:nvPr/>
        </p:nvSpPr>
        <p:spPr>
          <a:xfrm rot="18900000">
            <a:off x="10742905" y="5021411"/>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L-Shape 53"/>
          <p:cNvSpPr/>
          <p:nvPr/>
        </p:nvSpPr>
        <p:spPr>
          <a:xfrm rot="18900000">
            <a:off x="10742906" y="4095287"/>
            <a:ext cx="237375" cy="137428"/>
          </a:xfrm>
          <a:prstGeom prst="corner">
            <a:avLst>
              <a:gd name="adj1" fmla="val 27653"/>
              <a:gd name="adj2" fmla="val 269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 name="TextBox 15"/>
          <p:cNvSpPr txBox="1"/>
          <p:nvPr/>
        </p:nvSpPr>
        <p:spPr>
          <a:xfrm>
            <a:off x="1406769" y="1649047"/>
            <a:ext cx="2426677" cy="1487850"/>
          </a:xfrm>
          <a:prstGeom prst="rect">
            <a:avLst/>
          </a:prstGeom>
          <a:noFill/>
        </p:spPr>
        <p:txBody>
          <a:bodyPr wrap="square" rtlCol="0" anchor="t">
            <a:noAutofit/>
          </a:bodyPr>
          <a:lstStyle/>
          <a:p>
            <a:r>
              <a:rPr lang="en-GB" sz="1200" b="1" dirty="0">
                <a:solidFill>
                  <a:schemeClr val="bg1"/>
                </a:solidFill>
              </a:rPr>
              <a:t>MONOTHERAPY</a:t>
            </a:r>
            <a:endParaRPr lang="en-GB" sz="1200" b="1" baseline="30000" dirty="0">
              <a:solidFill>
                <a:schemeClr val="bg1"/>
              </a:solidFill>
            </a:endParaRPr>
          </a:p>
          <a:p>
            <a:endParaRPr lang="en-GB" sz="700" dirty="0">
              <a:solidFill>
                <a:schemeClr val="bg1"/>
              </a:solidFill>
            </a:endParaRPr>
          </a:p>
          <a:p>
            <a:r>
              <a:rPr lang="en-GB" sz="1200" dirty="0">
                <a:solidFill>
                  <a:schemeClr val="bg1"/>
                </a:solidFill>
              </a:rPr>
              <a:t>The uncontrolled open-label extension of ARIES-1 and ARIES-2 cannot be used to determine the long-term benefit of ambrisentan on mortality</a:t>
            </a:r>
            <a:r>
              <a:rPr lang="en-GB" sz="1200" baseline="30000" dirty="0">
                <a:solidFill>
                  <a:schemeClr val="bg1"/>
                </a:solidFill>
              </a:rPr>
              <a:t>1</a:t>
            </a:r>
          </a:p>
          <a:p>
            <a:endParaRPr lang="en-GB" sz="1400" dirty="0">
              <a:solidFill>
                <a:schemeClr val="bg1"/>
              </a:solidFill>
            </a:endParaRPr>
          </a:p>
        </p:txBody>
      </p:sp>
      <p:sp>
        <p:nvSpPr>
          <p:cNvPr id="18" name="TextBox 17"/>
          <p:cNvSpPr txBox="1"/>
          <p:nvPr/>
        </p:nvSpPr>
        <p:spPr>
          <a:xfrm>
            <a:off x="8956431" y="1649047"/>
            <a:ext cx="2775438" cy="1487854"/>
          </a:xfrm>
          <a:prstGeom prst="rect">
            <a:avLst/>
          </a:prstGeom>
          <a:noFill/>
        </p:spPr>
        <p:txBody>
          <a:bodyPr wrap="square" rtlCol="0" anchor="t">
            <a:noAutofit/>
          </a:bodyPr>
          <a:lstStyle/>
          <a:p>
            <a:r>
              <a:rPr lang="en-GB" sz="1200" b="1" dirty="0">
                <a:solidFill>
                  <a:schemeClr val="bg1"/>
                </a:solidFill>
              </a:rPr>
              <a:t>INITIAL</a:t>
            </a:r>
            <a:br>
              <a:rPr lang="en-GB" sz="1200" b="1" dirty="0">
                <a:solidFill>
                  <a:schemeClr val="bg1"/>
                </a:solidFill>
              </a:rPr>
            </a:br>
            <a:r>
              <a:rPr lang="en-GB" sz="1200" b="1" dirty="0">
                <a:solidFill>
                  <a:schemeClr val="bg1"/>
                </a:solidFill>
              </a:rPr>
              <a:t>COMBINATION THERAPY</a:t>
            </a:r>
            <a:endParaRPr lang="en-GB" sz="1200" b="1" baseline="30000" dirty="0">
              <a:solidFill>
                <a:schemeClr val="bg1"/>
              </a:solidFill>
            </a:endParaRPr>
          </a:p>
          <a:p>
            <a:endParaRPr lang="en-GB" sz="700" dirty="0">
              <a:solidFill>
                <a:schemeClr val="bg1"/>
              </a:solidFill>
            </a:endParaRPr>
          </a:p>
          <a:p>
            <a:r>
              <a:rPr lang="en-GB" sz="1200" dirty="0">
                <a:solidFill>
                  <a:schemeClr val="bg1"/>
                </a:solidFill>
              </a:rPr>
              <a:t>AMBITION is the only trial to show </a:t>
            </a:r>
            <a:br>
              <a:rPr lang="en-GB" sz="1200" dirty="0">
                <a:solidFill>
                  <a:schemeClr val="bg1"/>
                </a:solidFill>
              </a:rPr>
            </a:br>
            <a:r>
              <a:rPr lang="en-GB" sz="1200" dirty="0">
                <a:solidFill>
                  <a:schemeClr val="bg1"/>
                </a:solidFill>
              </a:rPr>
              <a:t>the long-term efficacy of ambrisentan in combination with tadalafil to reduce disease progression as initial combination therapy</a:t>
            </a:r>
            <a:r>
              <a:rPr lang="en-GB" sz="1200" baseline="30000" dirty="0">
                <a:solidFill>
                  <a:schemeClr val="bg1"/>
                </a:solidFill>
              </a:rPr>
              <a:t>3,4</a:t>
            </a:r>
          </a:p>
          <a:p>
            <a:endParaRPr lang="en-GB" sz="1400" dirty="0">
              <a:solidFill>
                <a:schemeClr val="bg1"/>
              </a:solidFill>
            </a:endParaRPr>
          </a:p>
        </p:txBody>
      </p:sp>
      <p:sp>
        <p:nvSpPr>
          <p:cNvPr id="20" name="TextBox 19"/>
          <p:cNvSpPr txBox="1"/>
          <p:nvPr/>
        </p:nvSpPr>
        <p:spPr>
          <a:xfrm>
            <a:off x="5181600" y="1649047"/>
            <a:ext cx="2485292" cy="1487853"/>
          </a:xfrm>
          <a:prstGeom prst="rect">
            <a:avLst/>
          </a:prstGeom>
          <a:noFill/>
        </p:spPr>
        <p:txBody>
          <a:bodyPr wrap="square" rtlCol="0" anchor="t">
            <a:noAutofit/>
          </a:bodyPr>
          <a:lstStyle/>
          <a:p>
            <a:r>
              <a:rPr lang="en-GB" sz="1200" b="1" dirty="0">
                <a:solidFill>
                  <a:schemeClr val="bg1"/>
                </a:solidFill>
              </a:rPr>
              <a:t>SEQUENTIAL</a:t>
            </a:r>
            <a:br>
              <a:rPr lang="en-GB" sz="1200" b="1" dirty="0">
                <a:solidFill>
                  <a:schemeClr val="bg1"/>
                </a:solidFill>
              </a:rPr>
            </a:br>
            <a:r>
              <a:rPr lang="en-GB" sz="1200" b="1" dirty="0">
                <a:solidFill>
                  <a:schemeClr val="bg1"/>
                </a:solidFill>
              </a:rPr>
              <a:t>COMBINATION THERAPY</a:t>
            </a:r>
            <a:endParaRPr lang="en-GB" sz="1200" b="1" baseline="30000" dirty="0">
              <a:solidFill>
                <a:schemeClr val="bg1"/>
              </a:solidFill>
            </a:endParaRPr>
          </a:p>
          <a:p>
            <a:endParaRPr lang="en-GB" sz="700" dirty="0">
              <a:solidFill>
                <a:schemeClr val="bg1"/>
              </a:solidFill>
            </a:endParaRPr>
          </a:p>
          <a:p>
            <a:r>
              <a:rPr lang="en-GB" sz="1200" dirty="0">
                <a:solidFill>
                  <a:schemeClr val="bg1"/>
                </a:solidFill>
              </a:rPr>
              <a:t>There is a lack of robust clinical trial evidence with M/M outcomes to support the use of ambrisentan in sequential combination therapy</a:t>
            </a:r>
            <a:r>
              <a:rPr lang="en-GB" sz="1200" baseline="30000" dirty="0">
                <a:solidFill>
                  <a:schemeClr val="bg1"/>
                </a:solidFill>
              </a:rPr>
              <a:t>2,3</a:t>
            </a:r>
          </a:p>
          <a:p>
            <a:endParaRPr lang="en-GB" sz="1400" dirty="0">
              <a:solidFill>
                <a:schemeClr val="bg1"/>
              </a:solidFill>
            </a:endParaRPr>
          </a:p>
        </p:txBody>
      </p:sp>
      <p:grpSp>
        <p:nvGrpSpPr>
          <p:cNvPr id="37" name="Group 36"/>
          <p:cNvGrpSpPr/>
          <p:nvPr/>
        </p:nvGrpSpPr>
        <p:grpSpPr>
          <a:xfrm>
            <a:off x="480646" y="1683991"/>
            <a:ext cx="871640" cy="871640"/>
            <a:chOff x="10642081" y="1536192"/>
            <a:chExt cx="1060704" cy="1060704"/>
          </a:xfrm>
        </p:grpSpPr>
        <p:sp>
          <p:nvSpPr>
            <p:cNvPr id="38" name="Oval 37"/>
            <p:cNvSpPr/>
            <p:nvPr/>
          </p:nvSpPr>
          <p:spPr>
            <a:xfrm>
              <a:off x="10642081" y="1536192"/>
              <a:ext cx="1060704" cy="10607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1" name="Freeform 39"/>
            <p:cNvSpPr>
              <a:spLocks noEditPoints="1"/>
            </p:cNvSpPr>
            <p:nvPr/>
          </p:nvSpPr>
          <p:spPr bwMode="auto">
            <a:xfrm>
              <a:off x="10953579" y="1833772"/>
              <a:ext cx="474974" cy="474974"/>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solidFill>
            <a:ln w="9525">
              <a:noFill/>
              <a:round/>
              <a:headEnd/>
              <a:tailEnd/>
            </a:ln>
            <a:effectLst/>
          </p:spPr>
          <p:txBody>
            <a:bodyPr/>
            <a:lstStyle/>
            <a:p>
              <a:endParaRPr lang="en-GB" dirty="0"/>
            </a:p>
          </p:txBody>
        </p:sp>
      </p:grpSp>
      <p:grpSp>
        <p:nvGrpSpPr>
          <p:cNvPr id="43" name="Group 42"/>
          <p:cNvGrpSpPr/>
          <p:nvPr/>
        </p:nvGrpSpPr>
        <p:grpSpPr>
          <a:xfrm>
            <a:off x="4243228" y="1683991"/>
            <a:ext cx="871640" cy="871640"/>
            <a:chOff x="10642081" y="1536192"/>
            <a:chExt cx="1060704" cy="1060704"/>
          </a:xfrm>
        </p:grpSpPr>
        <p:sp>
          <p:nvSpPr>
            <p:cNvPr id="44" name="Oval 43"/>
            <p:cNvSpPr/>
            <p:nvPr/>
          </p:nvSpPr>
          <p:spPr>
            <a:xfrm>
              <a:off x="10642081" y="1536192"/>
              <a:ext cx="1060704" cy="10607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45" name="Group 44"/>
            <p:cNvGrpSpPr/>
            <p:nvPr/>
          </p:nvGrpSpPr>
          <p:grpSpPr>
            <a:xfrm>
              <a:off x="10805029" y="1726836"/>
              <a:ext cx="732706" cy="732035"/>
              <a:chOff x="10805029" y="1726836"/>
              <a:chExt cx="732706" cy="732035"/>
            </a:xfrm>
          </p:grpSpPr>
          <p:sp>
            <p:nvSpPr>
              <p:cNvPr id="46" name="Freeform 23"/>
              <p:cNvSpPr>
                <a:spLocks/>
              </p:cNvSpPr>
              <p:nvPr/>
            </p:nvSpPr>
            <p:spPr bwMode="auto">
              <a:xfrm>
                <a:off x="11237862" y="1726836"/>
                <a:ext cx="220285" cy="218662"/>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39"/>
              <p:cNvSpPr>
                <a:spLocks noEditPoints="1"/>
              </p:cNvSpPr>
              <p:nvPr/>
            </p:nvSpPr>
            <p:spPr bwMode="auto">
              <a:xfrm>
                <a:off x="11062761" y="1983897"/>
                <a:ext cx="474974" cy="474974"/>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solidFill>
              <a:ln w="9525">
                <a:noFill/>
                <a:round/>
                <a:headEnd/>
                <a:tailEnd/>
              </a:ln>
              <a:effectLst/>
            </p:spPr>
            <p:txBody>
              <a:bodyPr/>
              <a:lstStyle/>
              <a:p>
                <a:endParaRPr lang="en-GB" dirty="0"/>
              </a:p>
            </p:txBody>
          </p:sp>
          <p:sp>
            <p:nvSpPr>
              <p:cNvPr id="48" name="Freeform 47"/>
              <p:cNvSpPr>
                <a:spLocks noEditPoints="1"/>
              </p:cNvSpPr>
              <p:nvPr/>
            </p:nvSpPr>
            <p:spPr bwMode="auto">
              <a:xfrm>
                <a:off x="10805029" y="1961580"/>
                <a:ext cx="385609" cy="385609"/>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alpha val="70000"/>
                </a:schemeClr>
              </a:solidFill>
              <a:ln w="9525">
                <a:noFill/>
                <a:round/>
                <a:headEnd/>
                <a:tailEnd/>
              </a:ln>
              <a:effectLst/>
            </p:spPr>
            <p:txBody>
              <a:bodyPr/>
              <a:lstStyle/>
              <a:p>
                <a:endParaRPr lang="en-GB" dirty="0"/>
              </a:p>
            </p:txBody>
          </p:sp>
        </p:grpSp>
      </p:grpSp>
      <p:grpSp>
        <p:nvGrpSpPr>
          <p:cNvPr id="5" name="Group 4"/>
          <p:cNvGrpSpPr/>
          <p:nvPr/>
        </p:nvGrpSpPr>
        <p:grpSpPr>
          <a:xfrm>
            <a:off x="8027317" y="1683991"/>
            <a:ext cx="871640" cy="871640"/>
            <a:chOff x="8256895" y="1931977"/>
            <a:chExt cx="1060704" cy="1060704"/>
          </a:xfrm>
        </p:grpSpPr>
        <p:grpSp>
          <p:nvGrpSpPr>
            <p:cNvPr id="31" name="Group 30"/>
            <p:cNvGrpSpPr/>
            <p:nvPr/>
          </p:nvGrpSpPr>
          <p:grpSpPr>
            <a:xfrm>
              <a:off x="8256895" y="1931977"/>
              <a:ext cx="1060704" cy="1060704"/>
              <a:chOff x="10642081" y="1536192"/>
              <a:chExt cx="1060704" cy="1060704"/>
            </a:xfrm>
          </p:grpSpPr>
          <p:sp>
            <p:nvSpPr>
              <p:cNvPr id="32" name="Oval 31"/>
              <p:cNvSpPr/>
              <p:nvPr/>
            </p:nvSpPr>
            <p:spPr>
              <a:xfrm>
                <a:off x="10642081" y="1536192"/>
                <a:ext cx="1060704" cy="10607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33" name="Group 32"/>
              <p:cNvGrpSpPr/>
              <p:nvPr/>
            </p:nvGrpSpPr>
            <p:grpSpPr>
              <a:xfrm>
                <a:off x="10805029" y="1961580"/>
                <a:ext cx="732706" cy="497291"/>
                <a:chOff x="10805029" y="1961580"/>
                <a:chExt cx="732706" cy="497291"/>
              </a:xfrm>
            </p:grpSpPr>
            <p:sp>
              <p:nvSpPr>
                <p:cNvPr id="35" name="Freeform 39"/>
                <p:cNvSpPr>
                  <a:spLocks noEditPoints="1"/>
                </p:cNvSpPr>
                <p:nvPr/>
              </p:nvSpPr>
              <p:spPr bwMode="auto">
                <a:xfrm>
                  <a:off x="11062761" y="1983897"/>
                  <a:ext cx="474974" cy="474974"/>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solidFill>
                <a:ln w="9525">
                  <a:noFill/>
                  <a:round/>
                  <a:headEnd/>
                  <a:tailEnd/>
                </a:ln>
                <a:effectLst/>
              </p:spPr>
              <p:txBody>
                <a:bodyPr/>
                <a:lstStyle/>
                <a:p>
                  <a:endParaRPr lang="en-GB" dirty="0"/>
                </a:p>
              </p:txBody>
            </p:sp>
            <p:sp>
              <p:nvSpPr>
                <p:cNvPr id="36" name="Freeform 35"/>
                <p:cNvSpPr>
                  <a:spLocks noEditPoints="1"/>
                </p:cNvSpPr>
                <p:nvPr/>
              </p:nvSpPr>
              <p:spPr bwMode="auto">
                <a:xfrm>
                  <a:off x="10805029" y="1961580"/>
                  <a:ext cx="385609" cy="385609"/>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alpha val="70000"/>
                  </a:schemeClr>
                </a:solidFill>
                <a:ln w="9525">
                  <a:noFill/>
                  <a:round/>
                  <a:headEnd/>
                  <a:tailEnd/>
                </a:ln>
                <a:effectLst/>
              </p:spPr>
              <p:txBody>
                <a:bodyPr/>
                <a:lstStyle/>
                <a:p>
                  <a:endParaRPr lang="en-GB" dirty="0"/>
                </a:p>
              </p:txBody>
            </p:sp>
          </p:grpSp>
        </p:grpSp>
        <p:sp>
          <p:nvSpPr>
            <p:cNvPr id="3" name="Down Arrow 2"/>
            <p:cNvSpPr/>
            <p:nvPr/>
          </p:nvSpPr>
          <p:spPr>
            <a:xfrm rot="16200000">
              <a:off x="8903500" y="2082954"/>
              <a:ext cx="159087" cy="237634"/>
            </a:xfrm>
            <a:prstGeom prst="downArrow">
              <a:avLst>
                <a:gd name="adj1" fmla="val 28554"/>
                <a:gd name="adj2" fmla="val 723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30" name="TextBox 29"/>
          <p:cNvSpPr txBox="1"/>
          <p:nvPr/>
        </p:nvSpPr>
        <p:spPr>
          <a:xfrm>
            <a:off x="566908" y="3266189"/>
            <a:ext cx="5891325" cy="482732"/>
          </a:xfrm>
          <a:prstGeom prst="rect">
            <a:avLst/>
          </a:prstGeom>
          <a:noFill/>
        </p:spPr>
        <p:txBody>
          <a:bodyPr wrap="square" lIns="0" rtlCol="0" anchor="t">
            <a:noAutofit/>
          </a:bodyPr>
          <a:lstStyle/>
          <a:p>
            <a:r>
              <a:rPr lang="en-GB" sz="1400" dirty="0">
                <a:solidFill>
                  <a:schemeClr val="tx1">
                    <a:lumMod val="65000"/>
                    <a:lumOff val="35000"/>
                  </a:schemeClr>
                </a:solidFill>
              </a:rPr>
              <a:t>Characteristics of RCTs with ERAs for the treatment of PAH</a:t>
            </a:r>
          </a:p>
        </p:txBody>
      </p:sp>
      <p:sp>
        <p:nvSpPr>
          <p:cNvPr id="34" name="Freeform 33"/>
          <p:cNvSpPr/>
          <p:nvPr/>
        </p:nvSpPr>
        <p:spPr>
          <a:xfrm flipV="1">
            <a:off x="675315" y="3924094"/>
            <a:ext cx="766605" cy="1129730"/>
          </a:xfrm>
          <a:custGeom>
            <a:avLst/>
            <a:gdLst>
              <a:gd name="connsiteX0" fmla="*/ 132902 w 824809"/>
              <a:gd name="connsiteY0" fmla="*/ 1038398 h 1215503"/>
              <a:gd name="connsiteX1" fmla="*/ 132902 w 824809"/>
              <a:gd name="connsiteY1" fmla="*/ 902045 h 1215503"/>
              <a:gd name="connsiteX2" fmla="*/ 720588 w 824809"/>
              <a:gd name="connsiteY2" fmla="*/ 902045 h 1215503"/>
              <a:gd name="connsiteX3" fmla="*/ 720588 w 824809"/>
              <a:gd name="connsiteY3" fmla="*/ 1038398 h 1215503"/>
              <a:gd name="connsiteX4" fmla="*/ 0 w 824809"/>
              <a:gd name="connsiteY4" fmla="*/ 1215503 h 1215503"/>
              <a:gd name="connsiteX5" fmla="*/ 824809 w 824809"/>
              <a:gd name="connsiteY5" fmla="*/ 1215503 h 1215503"/>
              <a:gd name="connsiteX6" fmla="*/ 824809 w 824809"/>
              <a:gd name="connsiteY6" fmla="*/ 0 h 1215503"/>
              <a:gd name="connsiteX7" fmla="*/ 0 w 824809"/>
              <a:gd name="connsiteY7" fmla="*/ 0 h 12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809" h="1215503">
                <a:moveTo>
                  <a:pt x="132902" y="1038398"/>
                </a:moveTo>
                <a:lnTo>
                  <a:pt x="132902" y="902045"/>
                </a:lnTo>
                <a:lnTo>
                  <a:pt x="720588" y="902045"/>
                </a:lnTo>
                <a:lnTo>
                  <a:pt x="720588" y="1038398"/>
                </a:lnTo>
                <a:close/>
                <a:moveTo>
                  <a:pt x="0" y="1215503"/>
                </a:moveTo>
                <a:lnTo>
                  <a:pt x="824809" y="1215503"/>
                </a:lnTo>
                <a:lnTo>
                  <a:pt x="824809" y="0"/>
                </a:lnTo>
                <a:lnTo>
                  <a:pt x="0" y="0"/>
                </a:lnTo>
                <a:close/>
              </a:path>
            </a:pathLst>
          </a:custGeom>
          <a:solidFill>
            <a:schemeClr val="tx2">
              <a:lumMod val="75000"/>
            </a:schemeClr>
          </a:solidFill>
          <a:ln w="12700">
            <a:solidFill>
              <a:srgbClr val="F6F6F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p>
        </p:txBody>
      </p:sp>
      <p:sp>
        <p:nvSpPr>
          <p:cNvPr id="39" name="Isosceles Triangle 38">
            <a:extLst>
              <a:ext uri="{FF2B5EF4-FFF2-40B4-BE49-F238E27FC236}">
                <a16:creationId xmlns:a16="http://schemas.microsoft.com/office/drawing/2014/main" id="{75EF13D2-F208-48C4-876F-7A2A76CEC57D}"/>
              </a:ext>
            </a:extLst>
          </p:cNvPr>
          <p:cNvSpPr/>
          <p:nvPr/>
        </p:nvSpPr>
        <p:spPr>
          <a:xfrm rot="10800000">
            <a:off x="3578468" y="3657149"/>
            <a:ext cx="184639" cy="1732533"/>
          </a:xfrm>
          <a:prstGeom prst="triangle">
            <a:avLst>
              <a:gd name="adj" fmla="val 0"/>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2">
                  <a:lumMod val="75000"/>
                </a:schemeClr>
              </a:solidFill>
            </a:endParaRPr>
          </a:p>
        </p:txBody>
      </p:sp>
      <p:sp>
        <p:nvSpPr>
          <p:cNvPr id="40"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Unmet needs - Ambrisentan</a:t>
            </a:r>
          </a:p>
        </p:txBody>
      </p:sp>
    </p:spTree>
    <p:extLst>
      <p:ext uri="{BB962C8B-B14F-4D97-AF65-F5344CB8AC3E}">
        <p14:creationId xmlns:p14="http://schemas.microsoft.com/office/powerpoint/2010/main" val="1156878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913" y="277345"/>
            <a:ext cx="11306175" cy="447305"/>
          </a:xfrm>
        </p:spPr>
        <p:txBody>
          <a:bodyPr/>
          <a:lstStyle/>
          <a:p>
            <a:pPr>
              <a:lnSpc>
                <a:spcPct val="100000"/>
              </a:lnSpc>
            </a:pPr>
            <a:r>
              <a:rPr lang="en-GB" sz="1800" dirty="0"/>
              <a:t>There is a need for an ERA with proven reductions in morbidity/mortality outcomes as mono- and combination therapy</a:t>
            </a:r>
          </a:p>
        </p:txBody>
      </p:sp>
      <p:sp>
        <p:nvSpPr>
          <p:cNvPr id="772" name="Text Placeholder 771"/>
          <p:cNvSpPr>
            <a:spLocks noGrp="1"/>
          </p:cNvSpPr>
          <p:nvPr>
            <p:ph type="body" sz="quarter" idx="16"/>
          </p:nvPr>
        </p:nvSpPr>
        <p:spPr>
          <a:xfrm>
            <a:off x="1948940" y="6530418"/>
            <a:ext cx="7164000" cy="309973"/>
          </a:xfrm>
        </p:spPr>
        <p:txBody>
          <a:bodyPr/>
          <a:lstStyle/>
          <a:p>
            <a:r>
              <a:rPr lang="en-GB" b="1" dirty="0"/>
              <a:t>References</a:t>
            </a:r>
            <a:r>
              <a:rPr lang="en-GB" dirty="0"/>
              <a:t>: </a:t>
            </a:r>
            <a:r>
              <a:rPr lang="en-GB" b="1" dirty="0"/>
              <a:t>1</a:t>
            </a:r>
            <a:r>
              <a:rPr lang="en-GB" dirty="0"/>
              <a:t>. </a:t>
            </a:r>
            <a:r>
              <a:rPr lang="fr-FR" dirty="0"/>
              <a:t>Tracleer</a:t>
            </a:r>
            <a:r>
              <a:rPr lang="fr-FR" baseline="30000" dirty="0"/>
              <a:t>®</a:t>
            </a:r>
            <a:r>
              <a:rPr lang="fr-FR" dirty="0"/>
              <a:t> (bosentan) USPI. Prescribing Information. 2017. </a:t>
            </a:r>
            <a:r>
              <a:rPr lang="fr-FR" b="1" dirty="0"/>
              <a:t>2</a:t>
            </a:r>
            <a:r>
              <a:rPr lang="fr-FR" dirty="0"/>
              <a:t>. McLaughlin et al. Eur Respir J. 2015;46(2):405-13. </a:t>
            </a:r>
            <a:r>
              <a:rPr lang="fr-FR" b="1" dirty="0"/>
              <a:t>3</a:t>
            </a:r>
            <a:r>
              <a:rPr lang="fr-FR" dirty="0"/>
              <a:t>. European Medicines Agency - Committee for Medicinal Products for Human Use. Guideline on the clinical investigations of medicinal products for the treatment of pulmonary arterial hypertension (EMEA/CHMP/EWP/356954/2008). 2009. </a:t>
            </a:r>
            <a:r>
              <a:rPr lang="fr-FR" b="1" dirty="0"/>
              <a:t>4.</a:t>
            </a:r>
            <a:r>
              <a:rPr lang="fr-FR" dirty="0"/>
              <a:t> McLaughlin et al. J Am Coll Cardiol. 2009;54(1 Suppl):S97-107. </a:t>
            </a:r>
          </a:p>
        </p:txBody>
      </p:sp>
      <p:sp>
        <p:nvSpPr>
          <p:cNvPr id="104" name="TextBox 103"/>
          <p:cNvSpPr txBox="1"/>
          <p:nvPr/>
        </p:nvSpPr>
        <p:spPr>
          <a:xfrm>
            <a:off x="1948940" y="6300740"/>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EMA, European Medicines Agency; ERA, endothelin receptor antagonist.</a:t>
            </a:r>
          </a:p>
        </p:txBody>
      </p:sp>
      <p:grpSp>
        <p:nvGrpSpPr>
          <p:cNvPr id="2" name="Group 1"/>
          <p:cNvGrpSpPr/>
          <p:nvPr/>
        </p:nvGrpSpPr>
        <p:grpSpPr>
          <a:xfrm>
            <a:off x="0" y="2256063"/>
            <a:ext cx="12192000" cy="4175379"/>
            <a:chOff x="0" y="1777752"/>
            <a:chExt cx="12192000" cy="4175379"/>
          </a:xfrm>
        </p:grpSpPr>
        <p:grpSp>
          <p:nvGrpSpPr>
            <p:cNvPr id="18" name="Group 17"/>
            <p:cNvGrpSpPr>
              <a:grpSpLocks noChangeAspect="1"/>
            </p:cNvGrpSpPr>
            <p:nvPr/>
          </p:nvGrpSpPr>
          <p:grpSpPr bwMode="auto">
            <a:xfrm>
              <a:off x="0" y="1954212"/>
              <a:ext cx="12192000" cy="3998919"/>
              <a:chOff x="0" y="1264"/>
              <a:chExt cx="7680" cy="2519"/>
            </a:xfrm>
          </p:grpSpPr>
          <p:sp>
            <p:nvSpPr>
              <p:cNvPr id="20" name="Freeform 18"/>
              <p:cNvSpPr>
                <a:spLocks/>
              </p:cNvSpPr>
              <p:nvPr/>
            </p:nvSpPr>
            <p:spPr bwMode="auto">
              <a:xfrm>
                <a:off x="0" y="1264"/>
                <a:ext cx="7680" cy="653"/>
              </a:xfrm>
              <a:custGeom>
                <a:avLst/>
                <a:gdLst>
                  <a:gd name="T0" fmla="*/ 1871 w 7680"/>
                  <a:gd name="T1" fmla="*/ 83 h 940"/>
                  <a:gd name="T2" fmla="*/ 1656 w 7680"/>
                  <a:gd name="T3" fmla="*/ 0 h 940"/>
                  <a:gd name="T4" fmla="*/ 0 w 7680"/>
                  <a:gd name="T5" fmla="*/ 0 h 940"/>
                  <a:gd name="T6" fmla="*/ 0 w 7680"/>
                  <a:gd name="T7" fmla="*/ 911 h 940"/>
                  <a:gd name="T8" fmla="*/ 1656 w 7680"/>
                  <a:gd name="T9" fmla="*/ 911 h 940"/>
                  <a:gd name="T10" fmla="*/ 1871 w 7680"/>
                  <a:gd name="T11" fmla="*/ 940 h 940"/>
                  <a:gd name="T12" fmla="*/ 7680 w 7680"/>
                  <a:gd name="T13" fmla="*/ 940 h 940"/>
                  <a:gd name="T14" fmla="*/ 7680 w 7680"/>
                  <a:gd name="T15" fmla="*/ 83 h 940"/>
                  <a:gd name="T16" fmla="*/ 1871 w 7680"/>
                  <a:gd name="T17" fmla="*/ 8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940">
                    <a:moveTo>
                      <a:pt x="1871" y="83"/>
                    </a:moveTo>
                    <a:lnTo>
                      <a:pt x="1656" y="0"/>
                    </a:lnTo>
                    <a:lnTo>
                      <a:pt x="0" y="0"/>
                    </a:lnTo>
                    <a:lnTo>
                      <a:pt x="0" y="911"/>
                    </a:lnTo>
                    <a:lnTo>
                      <a:pt x="1656" y="911"/>
                    </a:lnTo>
                    <a:lnTo>
                      <a:pt x="1871" y="940"/>
                    </a:lnTo>
                    <a:lnTo>
                      <a:pt x="7680" y="940"/>
                    </a:lnTo>
                    <a:lnTo>
                      <a:pt x="7680" y="83"/>
                    </a:lnTo>
                    <a:lnTo>
                      <a:pt x="1871" y="83"/>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1" name="Freeform 19"/>
              <p:cNvSpPr>
                <a:spLocks/>
              </p:cNvSpPr>
              <p:nvPr/>
            </p:nvSpPr>
            <p:spPr bwMode="auto">
              <a:xfrm>
                <a:off x="0" y="1933"/>
                <a:ext cx="7680" cy="912"/>
              </a:xfrm>
              <a:custGeom>
                <a:avLst/>
                <a:gdLst>
                  <a:gd name="T0" fmla="*/ 1871 w 7680"/>
                  <a:gd name="T1" fmla="*/ 29 h 912"/>
                  <a:gd name="T2" fmla="*/ 1656 w 7680"/>
                  <a:gd name="T3" fmla="*/ 0 h 912"/>
                  <a:gd name="T4" fmla="*/ 0 w 7680"/>
                  <a:gd name="T5" fmla="*/ 0 h 912"/>
                  <a:gd name="T6" fmla="*/ 0 w 7680"/>
                  <a:gd name="T7" fmla="*/ 912 h 912"/>
                  <a:gd name="T8" fmla="*/ 1656 w 7680"/>
                  <a:gd name="T9" fmla="*/ 912 h 912"/>
                  <a:gd name="T10" fmla="*/ 1871 w 7680"/>
                  <a:gd name="T11" fmla="*/ 883 h 912"/>
                  <a:gd name="T12" fmla="*/ 7680 w 7680"/>
                  <a:gd name="T13" fmla="*/ 883 h 912"/>
                  <a:gd name="T14" fmla="*/ 7680 w 7680"/>
                  <a:gd name="T15" fmla="*/ 29 h 912"/>
                  <a:gd name="T16" fmla="*/ 1871 w 7680"/>
                  <a:gd name="T17" fmla="*/ 2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912">
                    <a:moveTo>
                      <a:pt x="1871" y="29"/>
                    </a:moveTo>
                    <a:lnTo>
                      <a:pt x="1656" y="0"/>
                    </a:lnTo>
                    <a:lnTo>
                      <a:pt x="0" y="0"/>
                    </a:lnTo>
                    <a:lnTo>
                      <a:pt x="0" y="912"/>
                    </a:lnTo>
                    <a:lnTo>
                      <a:pt x="1656" y="912"/>
                    </a:lnTo>
                    <a:lnTo>
                      <a:pt x="1871" y="883"/>
                    </a:lnTo>
                    <a:lnTo>
                      <a:pt x="7680" y="883"/>
                    </a:lnTo>
                    <a:lnTo>
                      <a:pt x="7680" y="29"/>
                    </a:lnTo>
                    <a:lnTo>
                      <a:pt x="1871" y="29"/>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20"/>
              <p:cNvSpPr>
                <a:spLocks/>
              </p:cNvSpPr>
              <p:nvPr/>
            </p:nvSpPr>
            <p:spPr bwMode="auto">
              <a:xfrm>
                <a:off x="0" y="2843"/>
                <a:ext cx="7680" cy="940"/>
              </a:xfrm>
              <a:custGeom>
                <a:avLst/>
                <a:gdLst>
                  <a:gd name="T0" fmla="*/ 1871 w 7680"/>
                  <a:gd name="T1" fmla="*/ 0 h 940"/>
                  <a:gd name="T2" fmla="*/ 1656 w 7680"/>
                  <a:gd name="T3" fmla="*/ 29 h 940"/>
                  <a:gd name="T4" fmla="*/ 0 w 7680"/>
                  <a:gd name="T5" fmla="*/ 29 h 940"/>
                  <a:gd name="T6" fmla="*/ 0 w 7680"/>
                  <a:gd name="T7" fmla="*/ 940 h 940"/>
                  <a:gd name="T8" fmla="*/ 1656 w 7680"/>
                  <a:gd name="T9" fmla="*/ 940 h 940"/>
                  <a:gd name="T10" fmla="*/ 1871 w 7680"/>
                  <a:gd name="T11" fmla="*/ 857 h 940"/>
                  <a:gd name="T12" fmla="*/ 7680 w 7680"/>
                  <a:gd name="T13" fmla="*/ 857 h 940"/>
                  <a:gd name="T14" fmla="*/ 7680 w 7680"/>
                  <a:gd name="T15" fmla="*/ 0 h 940"/>
                  <a:gd name="T16" fmla="*/ 1871 w 7680"/>
                  <a:gd name="T17"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940">
                    <a:moveTo>
                      <a:pt x="1871" y="0"/>
                    </a:moveTo>
                    <a:lnTo>
                      <a:pt x="1656" y="29"/>
                    </a:lnTo>
                    <a:lnTo>
                      <a:pt x="0" y="29"/>
                    </a:lnTo>
                    <a:lnTo>
                      <a:pt x="0" y="940"/>
                    </a:lnTo>
                    <a:lnTo>
                      <a:pt x="1656" y="940"/>
                    </a:lnTo>
                    <a:lnTo>
                      <a:pt x="1871" y="857"/>
                    </a:lnTo>
                    <a:lnTo>
                      <a:pt x="7680" y="857"/>
                    </a:lnTo>
                    <a:lnTo>
                      <a:pt x="7680" y="0"/>
                    </a:lnTo>
                    <a:lnTo>
                      <a:pt x="1871"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8" name="TextBox 87"/>
            <p:cNvSpPr txBox="1"/>
            <p:nvPr/>
          </p:nvSpPr>
          <p:spPr>
            <a:xfrm>
              <a:off x="7445453" y="4835506"/>
              <a:ext cx="1485288" cy="456886"/>
            </a:xfrm>
            <a:prstGeom prst="rect">
              <a:avLst/>
            </a:prstGeom>
            <a:noFill/>
          </p:spPr>
          <p:txBody>
            <a:bodyPr wrap="square" rtlCol="0" anchor="t">
              <a:noAutofit/>
            </a:bodyPr>
            <a:lstStyle/>
            <a:p>
              <a:r>
                <a:rPr lang="en-GB" sz="1200" dirty="0">
                  <a:solidFill>
                    <a:schemeClr val="tx1">
                      <a:lumMod val="95000"/>
                      <a:lumOff val="5000"/>
                    </a:schemeClr>
                  </a:solidFill>
                </a:rPr>
                <a:t>Reduction in hospitalisations</a:t>
              </a:r>
            </a:p>
            <a:p>
              <a:pPr algn="ctr"/>
              <a:endParaRPr lang="en-GB" sz="1200" dirty="0">
                <a:solidFill>
                  <a:schemeClr val="tx1">
                    <a:lumMod val="95000"/>
                    <a:lumOff val="5000"/>
                  </a:schemeClr>
                </a:solidFill>
              </a:endParaRPr>
            </a:p>
          </p:txBody>
        </p:sp>
        <p:sp>
          <p:nvSpPr>
            <p:cNvPr id="89" name="TextBox 88"/>
            <p:cNvSpPr txBox="1"/>
            <p:nvPr/>
          </p:nvSpPr>
          <p:spPr>
            <a:xfrm>
              <a:off x="4704994" y="4850939"/>
              <a:ext cx="1495790" cy="456886"/>
            </a:xfrm>
            <a:prstGeom prst="rect">
              <a:avLst/>
            </a:prstGeom>
            <a:noFill/>
          </p:spPr>
          <p:txBody>
            <a:bodyPr wrap="square" rtlCol="0" anchor="t">
              <a:noAutofit/>
            </a:bodyPr>
            <a:lstStyle/>
            <a:p>
              <a:r>
                <a:rPr lang="en-GB" sz="1200" dirty="0">
                  <a:solidFill>
                    <a:schemeClr val="tx1">
                      <a:lumMod val="95000"/>
                      <a:lumOff val="5000"/>
                    </a:schemeClr>
                  </a:solidFill>
                </a:rPr>
                <a:t>Delay of disease progression</a:t>
              </a:r>
            </a:p>
            <a:p>
              <a:pPr algn="ctr"/>
              <a:endParaRPr lang="en-GB" sz="1200" dirty="0">
                <a:solidFill>
                  <a:schemeClr val="tx1">
                    <a:lumMod val="95000"/>
                    <a:lumOff val="5000"/>
                  </a:schemeClr>
                </a:solidFill>
              </a:endParaRPr>
            </a:p>
          </p:txBody>
        </p:sp>
        <p:sp>
          <p:nvSpPr>
            <p:cNvPr id="90" name="TextBox 89"/>
            <p:cNvSpPr txBox="1"/>
            <p:nvPr/>
          </p:nvSpPr>
          <p:spPr>
            <a:xfrm>
              <a:off x="4704994" y="2134519"/>
              <a:ext cx="1652456" cy="713901"/>
            </a:xfrm>
            <a:prstGeom prst="rect">
              <a:avLst/>
            </a:prstGeom>
            <a:noFill/>
          </p:spPr>
          <p:txBody>
            <a:bodyPr wrap="square" rtlCol="0" anchor="t">
              <a:noAutofit/>
            </a:bodyPr>
            <a:lstStyle/>
            <a:p>
              <a:r>
                <a:rPr lang="en-GB" sz="1200" dirty="0">
                  <a:solidFill>
                    <a:schemeClr val="bg1"/>
                  </a:solidFill>
                </a:rPr>
                <a:t>No demonstrated </a:t>
              </a:r>
            </a:p>
            <a:p>
              <a:r>
                <a:rPr lang="en-GB" sz="1200" dirty="0">
                  <a:solidFill>
                    <a:schemeClr val="bg1"/>
                  </a:solidFill>
                </a:rPr>
                <a:t>long-term benefits on morbidity/mortality outcomes</a:t>
              </a:r>
              <a:r>
                <a:rPr lang="en-GB" sz="1200" baseline="30000" dirty="0">
                  <a:solidFill>
                    <a:schemeClr val="bg1"/>
                  </a:solidFill>
                </a:rPr>
                <a:t>1,2</a:t>
              </a:r>
            </a:p>
            <a:p>
              <a:pPr algn="ctr"/>
              <a:endParaRPr lang="en-GB" sz="1200" dirty="0">
                <a:solidFill>
                  <a:schemeClr val="bg1"/>
                </a:solidFill>
              </a:endParaRPr>
            </a:p>
          </p:txBody>
        </p:sp>
        <p:sp>
          <p:nvSpPr>
            <p:cNvPr id="97" name="TextBox 96"/>
            <p:cNvSpPr txBox="1"/>
            <p:nvPr/>
          </p:nvSpPr>
          <p:spPr>
            <a:xfrm>
              <a:off x="10284542" y="2265360"/>
              <a:ext cx="1580249" cy="456886"/>
            </a:xfrm>
            <a:prstGeom prst="rect">
              <a:avLst/>
            </a:prstGeom>
            <a:noFill/>
          </p:spPr>
          <p:txBody>
            <a:bodyPr wrap="square" rtlCol="0" anchor="t">
              <a:noAutofit/>
            </a:bodyPr>
            <a:lstStyle/>
            <a:p>
              <a:r>
                <a:rPr lang="en-GB" sz="1200" dirty="0">
                  <a:solidFill>
                    <a:schemeClr val="bg1"/>
                  </a:solidFill>
                </a:rPr>
                <a:t>Risk of hepatotoxicity</a:t>
              </a:r>
              <a:r>
                <a:rPr lang="en-GB" sz="1200" baseline="30000" dirty="0">
                  <a:solidFill>
                    <a:schemeClr val="bg1"/>
                  </a:solidFill>
                </a:rPr>
                <a:t>1</a:t>
              </a:r>
            </a:p>
          </p:txBody>
        </p:sp>
        <p:sp>
          <p:nvSpPr>
            <p:cNvPr id="98" name="TextBox 97"/>
            <p:cNvSpPr txBox="1"/>
            <p:nvPr/>
          </p:nvSpPr>
          <p:spPr>
            <a:xfrm>
              <a:off x="7445453" y="2260432"/>
              <a:ext cx="1665101" cy="456886"/>
            </a:xfrm>
            <a:prstGeom prst="rect">
              <a:avLst/>
            </a:prstGeom>
            <a:noFill/>
          </p:spPr>
          <p:txBody>
            <a:bodyPr wrap="square" rtlCol="0" anchor="t">
              <a:noAutofit/>
            </a:bodyPr>
            <a:lstStyle/>
            <a:p>
              <a:r>
                <a:rPr lang="en-GB" sz="1200" dirty="0">
                  <a:solidFill>
                    <a:schemeClr val="bg1"/>
                  </a:solidFill>
                </a:rPr>
                <a:t>No proven benefit in combination therapy</a:t>
              </a:r>
              <a:r>
                <a:rPr lang="en-GB" sz="1200" baseline="30000" dirty="0">
                  <a:solidFill>
                    <a:schemeClr val="bg1"/>
                  </a:solidFill>
                </a:rPr>
                <a:t>2</a:t>
              </a:r>
            </a:p>
          </p:txBody>
        </p:sp>
        <p:sp>
          <p:nvSpPr>
            <p:cNvPr id="99" name="TextBox 98"/>
            <p:cNvSpPr txBox="1"/>
            <p:nvPr/>
          </p:nvSpPr>
          <p:spPr>
            <a:xfrm>
              <a:off x="340191" y="4380739"/>
              <a:ext cx="2052000" cy="1435414"/>
            </a:xfrm>
            <a:prstGeom prst="rect">
              <a:avLst/>
            </a:prstGeom>
            <a:noFill/>
          </p:spPr>
          <p:txBody>
            <a:bodyPr wrap="square" rtlCol="0" anchor="ctr">
              <a:noAutofit/>
            </a:bodyPr>
            <a:lstStyle/>
            <a:p>
              <a:r>
                <a:rPr lang="en-GB" sz="1300" dirty="0">
                  <a:solidFill>
                    <a:schemeClr val="tx1">
                      <a:lumMod val="95000"/>
                      <a:lumOff val="5000"/>
                    </a:schemeClr>
                  </a:solidFill>
                </a:rPr>
                <a:t>Clinical trials</a:t>
              </a:r>
              <a:br>
                <a:rPr lang="en-GB" sz="1300" dirty="0">
                  <a:solidFill>
                    <a:schemeClr val="tx1">
                      <a:lumMod val="95000"/>
                      <a:lumOff val="5000"/>
                    </a:schemeClr>
                  </a:solidFill>
                </a:rPr>
              </a:br>
              <a:r>
                <a:rPr lang="en-GB" sz="1300" dirty="0">
                  <a:solidFill>
                    <a:schemeClr val="tx1">
                      <a:lumMod val="95000"/>
                      <a:lumOff val="5000"/>
                    </a:schemeClr>
                  </a:solidFill>
                </a:rPr>
                <a:t>should also assess</a:t>
              </a:r>
              <a:r>
                <a:rPr lang="en-GB" sz="1300" baseline="30000" dirty="0">
                  <a:solidFill>
                    <a:schemeClr val="tx1">
                      <a:lumMod val="95000"/>
                      <a:lumOff val="5000"/>
                    </a:schemeClr>
                  </a:solidFill>
                </a:rPr>
                <a:t>3,4</a:t>
              </a:r>
              <a:endParaRPr lang="en-GB" sz="1300" dirty="0">
                <a:solidFill>
                  <a:schemeClr val="tx1">
                    <a:lumMod val="95000"/>
                    <a:lumOff val="5000"/>
                  </a:schemeClr>
                </a:solidFill>
              </a:endParaRPr>
            </a:p>
            <a:p>
              <a:endParaRPr lang="en-GB" sz="1300" dirty="0">
                <a:solidFill>
                  <a:schemeClr val="tx1">
                    <a:lumMod val="95000"/>
                    <a:lumOff val="5000"/>
                  </a:schemeClr>
                </a:solidFill>
              </a:endParaRPr>
            </a:p>
          </p:txBody>
        </p:sp>
        <p:sp>
          <p:nvSpPr>
            <p:cNvPr id="100" name="TextBox 99"/>
            <p:cNvSpPr txBox="1"/>
            <p:nvPr/>
          </p:nvSpPr>
          <p:spPr>
            <a:xfrm>
              <a:off x="340191" y="3190463"/>
              <a:ext cx="2201780" cy="1446213"/>
            </a:xfrm>
            <a:prstGeom prst="rect">
              <a:avLst/>
            </a:prstGeom>
            <a:noFill/>
          </p:spPr>
          <p:txBody>
            <a:bodyPr wrap="square" rtlCol="0" anchor="ctr">
              <a:noAutofit/>
            </a:bodyPr>
            <a:lstStyle/>
            <a:p>
              <a:r>
                <a:rPr lang="en-GB" sz="1300" dirty="0">
                  <a:solidFill>
                    <a:schemeClr val="bg1"/>
                  </a:solidFill>
                </a:rPr>
                <a:t>According to the EMA PAH-specific therapies should</a:t>
              </a:r>
              <a:r>
                <a:rPr lang="en-GB" sz="1300" baseline="30000" dirty="0">
                  <a:solidFill>
                    <a:schemeClr val="bg1"/>
                  </a:solidFill>
                </a:rPr>
                <a:t>3</a:t>
              </a:r>
              <a:endParaRPr lang="en-GB" sz="1300" dirty="0">
                <a:solidFill>
                  <a:schemeClr val="bg1"/>
                </a:solidFill>
              </a:endParaRPr>
            </a:p>
          </p:txBody>
        </p:sp>
        <p:sp>
          <p:nvSpPr>
            <p:cNvPr id="159" name="Oval 158"/>
            <p:cNvSpPr/>
            <p:nvPr/>
          </p:nvSpPr>
          <p:spPr>
            <a:xfrm>
              <a:off x="6565685" y="4561941"/>
              <a:ext cx="847582" cy="8475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102" name="Group 101"/>
            <p:cNvGrpSpPr/>
            <p:nvPr/>
          </p:nvGrpSpPr>
          <p:grpSpPr>
            <a:xfrm>
              <a:off x="6565685" y="2119487"/>
              <a:ext cx="847582" cy="847581"/>
              <a:chOff x="10642081" y="2099545"/>
              <a:chExt cx="1060704" cy="1060705"/>
            </a:xfrm>
            <a:solidFill>
              <a:srgbClr val="7F7F7F"/>
            </a:solidFill>
          </p:grpSpPr>
          <p:sp>
            <p:nvSpPr>
              <p:cNvPr id="154" name="Oval 153"/>
              <p:cNvSpPr/>
              <p:nvPr/>
            </p:nvSpPr>
            <p:spPr>
              <a:xfrm>
                <a:off x="10642081" y="2099545"/>
                <a:ext cx="1060704" cy="106070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155" name="Group 154"/>
              <p:cNvGrpSpPr/>
              <p:nvPr/>
            </p:nvGrpSpPr>
            <p:grpSpPr>
              <a:xfrm>
                <a:off x="10805029" y="2272589"/>
                <a:ext cx="732706" cy="714450"/>
                <a:chOff x="10805029" y="2272589"/>
                <a:chExt cx="732706" cy="714450"/>
              </a:xfrm>
              <a:grpFill/>
            </p:grpSpPr>
            <p:sp>
              <p:nvSpPr>
                <p:cNvPr id="156" name="Freeform 23"/>
                <p:cNvSpPr>
                  <a:spLocks/>
                </p:cNvSpPr>
                <p:nvPr/>
              </p:nvSpPr>
              <p:spPr bwMode="auto">
                <a:xfrm>
                  <a:off x="11132230" y="2272589"/>
                  <a:ext cx="220285" cy="218662"/>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7" name="Freeform 39"/>
                <p:cNvSpPr>
                  <a:spLocks noEditPoints="1"/>
                </p:cNvSpPr>
                <p:nvPr/>
              </p:nvSpPr>
              <p:spPr bwMode="auto">
                <a:xfrm>
                  <a:off x="11062761" y="2512064"/>
                  <a:ext cx="474974" cy="474975"/>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solidFill>
                <a:ln w="9525">
                  <a:noFill/>
                  <a:round/>
                  <a:headEnd/>
                  <a:tailEnd/>
                </a:ln>
                <a:effectLst/>
              </p:spPr>
              <p:txBody>
                <a:bodyPr/>
                <a:lstStyle/>
                <a:p>
                  <a:endParaRPr lang="en-GB" dirty="0"/>
                </a:p>
              </p:txBody>
            </p:sp>
            <p:sp>
              <p:nvSpPr>
                <p:cNvPr id="158" name="Freeform 157"/>
                <p:cNvSpPr>
                  <a:spLocks noEditPoints="1"/>
                </p:cNvSpPr>
                <p:nvPr/>
              </p:nvSpPr>
              <p:spPr bwMode="auto">
                <a:xfrm>
                  <a:off x="10805029" y="2489737"/>
                  <a:ext cx="385608" cy="385609"/>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lumMod val="95000"/>
                    <a:alpha val="70000"/>
                  </a:schemeClr>
                </a:solidFill>
                <a:ln w="9525">
                  <a:noFill/>
                  <a:round/>
                  <a:headEnd/>
                  <a:tailEnd/>
                </a:ln>
                <a:effectLst/>
              </p:spPr>
              <p:txBody>
                <a:bodyPr/>
                <a:lstStyle/>
                <a:p>
                  <a:endParaRPr lang="en-GB" dirty="0"/>
                </a:p>
              </p:txBody>
            </p:sp>
          </p:grpSp>
        </p:grpSp>
        <p:grpSp>
          <p:nvGrpSpPr>
            <p:cNvPr id="103" name="Group 102"/>
            <p:cNvGrpSpPr/>
            <p:nvPr/>
          </p:nvGrpSpPr>
          <p:grpSpPr>
            <a:xfrm>
              <a:off x="9371773" y="2103456"/>
              <a:ext cx="847582" cy="847582"/>
              <a:chOff x="4242816" y="2099545"/>
              <a:chExt cx="1060704" cy="1060705"/>
            </a:xfrm>
            <a:solidFill>
              <a:srgbClr val="7F7F7F"/>
            </a:solidFill>
          </p:grpSpPr>
          <p:sp>
            <p:nvSpPr>
              <p:cNvPr id="152" name="Oval 151"/>
              <p:cNvSpPr/>
              <p:nvPr/>
            </p:nvSpPr>
            <p:spPr>
              <a:xfrm>
                <a:off x="4242816" y="2099545"/>
                <a:ext cx="1060704" cy="106070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3" name="Freeform 30"/>
              <p:cNvSpPr>
                <a:spLocks noEditPoints="1"/>
              </p:cNvSpPr>
              <p:nvPr/>
            </p:nvSpPr>
            <p:spPr bwMode="auto">
              <a:xfrm>
                <a:off x="4535172" y="2490388"/>
                <a:ext cx="509354" cy="418845"/>
              </a:xfrm>
              <a:custGeom>
                <a:avLst/>
                <a:gdLst>
                  <a:gd name="T0" fmla="*/ 317 w 500"/>
                  <a:gd name="T1" fmla="*/ 236 h 411"/>
                  <a:gd name="T2" fmla="*/ 278 w 500"/>
                  <a:gd name="T3" fmla="*/ 296 h 411"/>
                  <a:gd name="T4" fmla="*/ 97 w 500"/>
                  <a:gd name="T5" fmla="*/ 405 h 411"/>
                  <a:gd name="T6" fmla="*/ 78 w 500"/>
                  <a:gd name="T7" fmla="*/ 411 h 411"/>
                  <a:gd name="T8" fmla="*/ 39 w 500"/>
                  <a:gd name="T9" fmla="*/ 354 h 411"/>
                  <a:gd name="T10" fmla="*/ 26 w 500"/>
                  <a:gd name="T11" fmla="*/ 276 h 411"/>
                  <a:gd name="T12" fmla="*/ 12 w 500"/>
                  <a:gd name="T13" fmla="*/ 210 h 411"/>
                  <a:gd name="T14" fmla="*/ 51 w 500"/>
                  <a:gd name="T15" fmla="*/ 47 h 411"/>
                  <a:gd name="T16" fmla="*/ 182 w 500"/>
                  <a:gd name="T17" fmla="*/ 0 h 411"/>
                  <a:gd name="T18" fmla="*/ 189 w 500"/>
                  <a:gd name="T19" fmla="*/ 0 h 411"/>
                  <a:gd name="T20" fmla="*/ 277 w 500"/>
                  <a:gd name="T21" fmla="*/ 36 h 411"/>
                  <a:gd name="T22" fmla="*/ 317 w 500"/>
                  <a:gd name="T23" fmla="*/ 236 h 411"/>
                  <a:gd name="T24" fmla="*/ 493 w 500"/>
                  <a:gd name="T25" fmla="*/ 74 h 411"/>
                  <a:gd name="T26" fmla="*/ 345 w 500"/>
                  <a:gd name="T27" fmla="*/ 39 h 411"/>
                  <a:gd name="T28" fmla="*/ 330 w 500"/>
                  <a:gd name="T29" fmla="*/ 41 h 411"/>
                  <a:gd name="T30" fmla="*/ 325 w 500"/>
                  <a:gd name="T31" fmla="*/ 48 h 411"/>
                  <a:gd name="T32" fmla="*/ 325 w 500"/>
                  <a:gd name="T33" fmla="*/ 56 h 411"/>
                  <a:gd name="T34" fmla="*/ 344 w 500"/>
                  <a:gd name="T35" fmla="*/ 215 h 411"/>
                  <a:gd name="T36" fmla="*/ 342 w 500"/>
                  <a:gd name="T37" fmla="*/ 228 h 411"/>
                  <a:gd name="T38" fmla="*/ 344 w 500"/>
                  <a:gd name="T39" fmla="*/ 236 h 411"/>
                  <a:gd name="T40" fmla="*/ 351 w 500"/>
                  <a:gd name="T41" fmla="*/ 240 h 411"/>
                  <a:gd name="T42" fmla="*/ 353 w 500"/>
                  <a:gd name="T43" fmla="*/ 240 h 411"/>
                  <a:gd name="T44" fmla="*/ 436 w 500"/>
                  <a:gd name="T45" fmla="*/ 185 h 411"/>
                  <a:gd name="T46" fmla="*/ 498 w 500"/>
                  <a:gd name="T47" fmla="*/ 97 h 411"/>
                  <a:gd name="T48" fmla="*/ 493 w 500"/>
                  <a:gd name="T49" fmla="*/ 74 h 411"/>
                  <a:gd name="T50" fmla="*/ 493 w 500"/>
                  <a:gd name="T51" fmla="*/ 74 h 411"/>
                  <a:gd name="T52" fmla="*/ 493 w 500"/>
                  <a:gd name="T53" fmla="*/ 7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0" h="411">
                    <a:moveTo>
                      <a:pt x="317" y="236"/>
                    </a:moveTo>
                    <a:cubicBezTo>
                      <a:pt x="315" y="261"/>
                      <a:pt x="300" y="282"/>
                      <a:pt x="278" y="296"/>
                    </a:cubicBezTo>
                    <a:cubicBezTo>
                      <a:pt x="219" y="331"/>
                      <a:pt x="116" y="393"/>
                      <a:pt x="97" y="405"/>
                    </a:cubicBezTo>
                    <a:cubicBezTo>
                      <a:pt x="91" y="409"/>
                      <a:pt x="84" y="411"/>
                      <a:pt x="78" y="411"/>
                    </a:cubicBezTo>
                    <a:cubicBezTo>
                      <a:pt x="55" y="411"/>
                      <a:pt x="40" y="389"/>
                      <a:pt x="39" y="354"/>
                    </a:cubicBezTo>
                    <a:cubicBezTo>
                      <a:pt x="38" y="323"/>
                      <a:pt x="32" y="301"/>
                      <a:pt x="26" y="276"/>
                    </a:cubicBezTo>
                    <a:cubicBezTo>
                      <a:pt x="21" y="256"/>
                      <a:pt x="16" y="237"/>
                      <a:pt x="12" y="210"/>
                    </a:cubicBezTo>
                    <a:cubicBezTo>
                      <a:pt x="8" y="186"/>
                      <a:pt x="0" y="102"/>
                      <a:pt x="51" y="47"/>
                    </a:cubicBezTo>
                    <a:cubicBezTo>
                      <a:pt x="81" y="16"/>
                      <a:pt x="124" y="0"/>
                      <a:pt x="182" y="0"/>
                    </a:cubicBezTo>
                    <a:cubicBezTo>
                      <a:pt x="184" y="0"/>
                      <a:pt x="187" y="0"/>
                      <a:pt x="189" y="0"/>
                    </a:cubicBezTo>
                    <a:cubicBezTo>
                      <a:pt x="226" y="1"/>
                      <a:pt x="255" y="13"/>
                      <a:pt x="277" y="36"/>
                    </a:cubicBezTo>
                    <a:cubicBezTo>
                      <a:pt x="326" y="88"/>
                      <a:pt x="323" y="184"/>
                      <a:pt x="317" y="236"/>
                    </a:cubicBezTo>
                    <a:close/>
                    <a:moveTo>
                      <a:pt x="493" y="74"/>
                    </a:moveTo>
                    <a:cubicBezTo>
                      <a:pt x="465" y="40"/>
                      <a:pt x="346" y="39"/>
                      <a:pt x="345" y="39"/>
                    </a:cubicBezTo>
                    <a:cubicBezTo>
                      <a:pt x="336" y="39"/>
                      <a:pt x="333" y="39"/>
                      <a:pt x="330" y="41"/>
                    </a:cubicBezTo>
                    <a:cubicBezTo>
                      <a:pt x="328" y="43"/>
                      <a:pt x="326" y="45"/>
                      <a:pt x="325" y="48"/>
                    </a:cubicBezTo>
                    <a:cubicBezTo>
                      <a:pt x="323" y="51"/>
                      <a:pt x="323" y="54"/>
                      <a:pt x="325" y="56"/>
                    </a:cubicBezTo>
                    <a:cubicBezTo>
                      <a:pt x="349" y="110"/>
                      <a:pt x="347" y="179"/>
                      <a:pt x="344" y="215"/>
                    </a:cubicBezTo>
                    <a:cubicBezTo>
                      <a:pt x="344" y="220"/>
                      <a:pt x="343" y="224"/>
                      <a:pt x="342" y="228"/>
                    </a:cubicBezTo>
                    <a:cubicBezTo>
                      <a:pt x="341" y="231"/>
                      <a:pt x="342" y="234"/>
                      <a:pt x="344" y="236"/>
                    </a:cubicBezTo>
                    <a:cubicBezTo>
                      <a:pt x="345" y="238"/>
                      <a:pt x="348" y="240"/>
                      <a:pt x="351" y="240"/>
                    </a:cubicBezTo>
                    <a:cubicBezTo>
                      <a:pt x="352" y="240"/>
                      <a:pt x="353" y="240"/>
                      <a:pt x="353" y="240"/>
                    </a:cubicBezTo>
                    <a:cubicBezTo>
                      <a:pt x="379" y="240"/>
                      <a:pt x="423" y="198"/>
                      <a:pt x="436" y="185"/>
                    </a:cubicBezTo>
                    <a:cubicBezTo>
                      <a:pt x="462" y="159"/>
                      <a:pt x="492" y="122"/>
                      <a:pt x="498" y="97"/>
                    </a:cubicBezTo>
                    <a:cubicBezTo>
                      <a:pt x="500" y="89"/>
                      <a:pt x="498" y="81"/>
                      <a:pt x="493" y="74"/>
                    </a:cubicBezTo>
                    <a:close/>
                    <a:moveTo>
                      <a:pt x="493" y="74"/>
                    </a:moveTo>
                    <a:cubicBezTo>
                      <a:pt x="493" y="74"/>
                      <a:pt x="493" y="74"/>
                      <a:pt x="493" y="7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05" name="Group 104"/>
            <p:cNvGrpSpPr/>
            <p:nvPr/>
          </p:nvGrpSpPr>
          <p:grpSpPr>
            <a:xfrm>
              <a:off x="3824811" y="4584769"/>
              <a:ext cx="847582" cy="847582"/>
              <a:chOff x="5940552" y="4087921"/>
              <a:chExt cx="1060704" cy="1060704"/>
            </a:xfrm>
            <a:solidFill>
              <a:srgbClr val="7E84C5"/>
            </a:solidFill>
          </p:grpSpPr>
          <p:sp>
            <p:nvSpPr>
              <p:cNvPr id="145" name="Oval 144"/>
              <p:cNvSpPr/>
              <p:nvPr/>
            </p:nvSpPr>
            <p:spPr>
              <a:xfrm>
                <a:off x="5940552" y="4087921"/>
                <a:ext cx="1060704" cy="10607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6" name="Freeform 40"/>
              <p:cNvSpPr>
                <a:spLocks noEditPoints="1"/>
              </p:cNvSpPr>
              <p:nvPr/>
            </p:nvSpPr>
            <p:spPr bwMode="auto">
              <a:xfrm>
                <a:off x="6220192" y="4660127"/>
                <a:ext cx="511093" cy="343371"/>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GB" sz="3200" dirty="0"/>
              </a:p>
            </p:txBody>
          </p:sp>
          <p:grpSp>
            <p:nvGrpSpPr>
              <p:cNvPr id="147" name="Group 146"/>
              <p:cNvGrpSpPr/>
              <p:nvPr/>
            </p:nvGrpSpPr>
            <p:grpSpPr>
              <a:xfrm flipH="1">
                <a:off x="6171414" y="4171972"/>
                <a:ext cx="616176" cy="180719"/>
                <a:chOff x="1028699" y="3100271"/>
                <a:chExt cx="2933699" cy="860426"/>
              </a:xfrm>
              <a:grpFill/>
            </p:grpSpPr>
            <p:sp>
              <p:nvSpPr>
                <p:cNvPr id="148" name="Freeform 14"/>
                <p:cNvSpPr>
                  <a:spLocks/>
                </p:cNvSpPr>
                <p:nvPr/>
              </p:nvSpPr>
              <p:spPr bwMode="auto">
                <a:xfrm>
                  <a:off x="2439986" y="3100271"/>
                  <a:ext cx="627062" cy="255588"/>
                </a:xfrm>
                <a:custGeom>
                  <a:avLst/>
                  <a:gdLst>
                    <a:gd name="T0" fmla="*/ 151 w 167"/>
                    <a:gd name="T1" fmla="*/ 68 h 68"/>
                    <a:gd name="T2" fmla="*/ 77 w 167"/>
                    <a:gd name="T3" fmla="*/ 48 h 68"/>
                    <a:gd name="T4" fmla="*/ 40 w 167"/>
                    <a:gd name="T5" fmla="*/ 43 h 68"/>
                    <a:gd name="T6" fmla="*/ 1 w 167"/>
                    <a:gd name="T7" fmla="*/ 41 h 68"/>
                    <a:gd name="T8" fmla="*/ 0 w 167"/>
                    <a:gd name="T9" fmla="*/ 2 h 68"/>
                    <a:gd name="T10" fmla="*/ 42 w 167"/>
                    <a:gd name="T11" fmla="*/ 1 h 68"/>
                    <a:gd name="T12" fmla="*/ 84 w 167"/>
                    <a:gd name="T13" fmla="*/ 3 h 68"/>
                    <a:gd name="T14" fmla="*/ 167 w 167"/>
                    <a:gd name="T15" fmla="*/ 18 h 68"/>
                    <a:gd name="T16" fmla="*/ 151 w 167"/>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8">
                      <a:moveTo>
                        <a:pt x="151" y="68"/>
                      </a:moveTo>
                      <a:cubicBezTo>
                        <a:pt x="127" y="60"/>
                        <a:pt x="102" y="53"/>
                        <a:pt x="77" y="48"/>
                      </a:cubicBezTo>
                      <a:cubicBezTo>
                        <a:pt x="65" y="46"/>
                        <a:pt x="52" y="44"/>
                        <a:pt x="40" y="43"/>
                      </a:cubicBezTo>
                      <a:cubicBezTo>
                        <a:pt x="27" y="41"/>
                        <a:pt x="14" y="41"/>
                        <a:pt x="1" y="41"/>
                      </a:cubicBezTo>
                      <a:cubicBezTo>
                        <a:pt x="0" y="2"/>
                        <a:pt x="0" y="2"/>
                        <a:pt x="0" y="2"/>
                      </a:cubicBezTo>
                      <a:cubicBezTo>
                        <a:pt x="14" y="1"/>
                        <a:pt x="28" y="0"/>
                        <a:pt x="42" y="1"/>
                      </a:cubicBezTo>
                      <a:cubicBezTo>
                        <a:pt x="56" y="1"/>
                        <a:pt x="70" y="2"/>
                        <a:pt x="84" y="3"/>
                      </a:cubicBezTo>
                      <a:cubicBezTo>
                        <a:pt x="112" y="6"/>
                        <a:pt x="139" y="11"/>
                        <a:pt x="167" y="18"/>
                      </a:cubicBezTo>
                      <a:lnTo>
                        <a:pt x="151" y="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9" name="Freeform 15"/>
                <p:cNvSpPr>
                  <a:spLocks/>
                </p:cNvSpPr>
                <p:nvPr/>
              </p:nvSpPr>
              <p:spPr bwMode="auto">
                <a:xfrm>
                  <a:off x="1781174" y="3111384"/>
                  <a:ext cx="604837" cy="252413"/>
                </a:xfrm>
                <a:custGeom>
                  <a:avLst/>
                  <a:gdLst>
                    <a:gd name="T0" fmla="*/ 161 w 161"/>
                    <a:gd name="T1" fmla="*/ 38 h 67"/>
                    <a:gd name="T2" fmla="*/ 10 w 161"/>
                    <a:gd name="T3" fmla="*/ 67 h 67"/>
                    <a:gd name="T4" fmla="*/ 0 w 161"/>
                    <a:gd name="T5" fmla="*/ 45 h 67"/>
                    <a:gd name="T6" fmla="*/ 159 w 161"/>
                    <a:gd name="T7" fmla="*/ 0 h 67"/>
                    <a:gd name="T8" fmla="*/ 161 w 161"/>
                    <a:gd name="T9" fmla="*/ 38 h 67"/>
                  </a:gdLst>
                  <a:ahLst/>
                  <a:cxnLst>
                    <a:cxn ang="0">
                      <a:pos x="T0" y="T1"/>
                    </a:cxn>
                    <a:cxn ang="0">
                      <a:pos x="T2" y="T3"/>
                    </a:cxn>
                    <a:cxn ang="0">
                      <a:pos x="T4" y="T5"/>
                    </a:cxn>
                    <a:cxn ang="0">
                      <a:pos x="T6" y="T7"/>
                    </a:cxn>
                    <a:cxn ang="0">
                      <a:pos x="T8" y="T9"/>
                    </a:cxn>
                  </a:cxnLst>
                  <a:rect l="0" t="0" r="r" b="b"/>
                  <a:pathLst>
                    <a:path w="161" h="67">
                      <a:moveTo>
                        <a:pt x="161" y="38"/>
                      </a:moveTo>
                      <a:cubicBezTo>
                        <a:pt x="110" y="39"/>
                        <a:pt x="58" y="48"/>
                        <a:pt x="10" y="67"/>
                      </a:cubicBezTo>
                      <a:cubicBezTo>
                        <a:pt x="0" y="45"/>
                        <a:pt x="0" y="45"/>
                        <a:pt x="0" y="45"/>
                      </a:cubicBezTo>
                      <a:cubicBezTo>
                        <a:pt x="50" y="21"/>
                        <a:pt x="103" y="6"/>
                        <a:pt x="159" y="0"/>
                      </a:cubicBezTo>
                      <a:lnTo>
                        <a:pt x="161"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0" name="Freeform 16"/>
                <p:cNvSpPr>
                  <a:spLocks/>
                </p:cNvSpPr>
                <p:nvPr/>
              </p:nvSpPr>
              <p:spPr bwMode="auto">
                <a:xfrm>
                  <a:off x="3059111" y="3187584"/>
                  <a:ext cx="903287" cy="773113"/>
                </a:xfrm>
                <a:custGeom>
                  <a:avLst/>
                  <a:gdLst>
                    <a:gd name="T0" fmla="*/ 240 w 240"/>
                    <a:gd name="T1" fmla="*/ 206 h 206"/>
                    <a:gd name="T2" fmla="*/ 195 w 240"/>
                    <a:gd name="T3" fmla="*/ 20 h 206"/>
                    <a:gd name="T4" fmla="*/ 149 w 240"/>
                    <a:gd name="T5" fmla="*/ 64 h 206"/>
                    <a:gd name="T6" fmla="*/ 18 w 240"/>
                    <a:gd name="T7" fmla="*/ 0 h 206"/>
                    <a:gd name="T8" fmla="*/ 0 w 240"/>
                    <a:gd name="T9" fmla="*/ 51 h 206"/>
                    <a:gd name="T10" fmla="*/ 101 w 240"/>
                    <a:gd name="T11" fmla="*/ 110 h 206"/>
                    <a:gd name="T12" fmla="*/ 56 w 240"/>
                    <a:gd name="T13" fmla="*/ 152 h 206"/>
                    <a:gd name="T14" fmla="*/ 240 w 240"/>
                    <a:gd name="T15" fmla="*/ 206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06">
                      <a:moveTo>
                        <a:pt x="240" y="206"/>
                      </a:moveTo>
                      <a:cubicBezTo>
                        <a:pt x="195" y="20"/>
                        <a:pt x="195" y="20"/>
                        <a:pt x="195" y="20"/>
                      </a:cubicBezTo>
                      <a:cubicBezTo>
                        <a:pt x="149" y="64"/>
                        <a:pt x="149" y="64"/>
                        <a:pt x="149" y="64"/>
                      </a:cubicBezTo>
                      <a:cubicBezTo>
                        <a:pt x="108" y="36"/>
                        <a:pt x="64" y="14"/>
                        <a:pt x="18" y="0"/>
                      </a:cubicBezTo>
                      <a:cubicBezTo>
                        <a:pt x="0" y="51"/>
                        <a:pt x="0" y="51"/>
                        <a:pt x="0" y="51"/>
                      </a:cubicBezTo>
                      <a:cubicBezTo>
                        <a:pt x="36" y="66"/>
                        <a:pt x="70" y="86"/>
                        <a:pt x="101" y="110"/>
                      </a:cubicBezTo>
                      <a:cubicBezTo>
                        <a:pt x="56" y="152"/>
                        <a:pt x="56" y="152"/>
                        <a:pt x="56" y="152"/>
                      </a:cubicBezTo>
                      <a:lnTo>
                        <a:pt x="240"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1" name="Freeform 17"/>
                <p:cNvSpPr>
                  <a:spLocks/>
                </p:cNvSpPr>
                <p:nvPr/>
              </p:nvSpPr>
              <p:spPr bwMode="auto">
                <a:xfrm>
                  <a:off x="1028699" y="3311409"/>
                  <a:ext cx="733425" cy="649288"/>
                </a:xfrm>
                <a:custGeom>
                  <a:avLst/>
                  <a:gdLst>
                    <a:gd name="T0" fmla="*/ 195 w 195"/>
                    <a:gd name="T1" fmla="*/ 20 h 173"/>
                    <a:gd name="T2" fmla="*/ 186 w 195"/>
                    <a:gd name="T3" fmla="*/ 0 h 173"/>
                    <a:gd name="T4" fmla="*/ 59 w 195"/>
                    <a:gd name="T5" fmla="*/ 96 h 173"/>
                    <a:gd name="T6" fmla="*/ 19 w 195"/>
                    <a:gd name="T7" fmla="*/ 63 h 173"/>
                    <a:gd name="T8" fmla="*/ 0 w 195"/>
                    <a:gd name="T9" fmla="*/ 173 h 173"/>
                    <a:gd name="T10" fmla="*/ 105 w 195"/>
                    <a:gd name="T11" fmla="*/ 134 h 173"/>
                    <a:gd name="T12" fmla="*/ 66 w 195"/>
                    <a:gd name="T13" fmla="*/ 101 h 173"/>
                    <a:gd name="T14" fmla="*/ 195 w 195"/>
                    <a:gd name="T15" fmla="*/ 2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173">
                      <a:moveTo>
                        <a:pt x="195" y="20"/>
                      </a:moveTo>
                      <a:cubicBezTo>
                        <a:pt x="186" y="0"/>
                        <a:pt x="186" y="0"/>
                        <a:pt x="186" y="0"/>
                      </a:cubicBezTo>
                      <a:cubicBezTo>
                        <a:pt x="138" y="24"/>
                        <a:pt x="95" y="57"/>
                        <a:pt x="59" y="96"/>
                      </a:cubicBezTo>
                      <a:cubicBezTo>
                        <a:pt x="19" y="63"/>
                        <a:pt x="19" y="63"/>
                        <a:pt x="19" y="63"/>
                      </a:cubicBezTo>
                      <a:cubicBezTo>
                        <a:pt x="0" y="173"/>
                        <a:pt x="0" y="173"/>
                        <a:pt x="0" y="173"/>
                      </a:cubicBezTo>
                      <a:cubicBezTo>
                        <a:pt x="105" y="134"/>
                        <a:pt x="105" y="134"/>
                        <a:pt x="105" y="134"/>
                      </a:cubicBezTo>
                      <a:cubicBezTo>
                        <a:pt x="66" y="101"/>
                        <a:pt x="66" y="101"/>
                        <a:pt x="66" y="101"/>
                      </a:cubicBezTo>
                      <a:cubicBezTo>
                        <a:pt x="104" y="67"/>
                        <a:pt x="148" y="39"/>
                        <a:pt x="195"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06" name="Group 105"/>
            <p:cNvGrpSpPr/>
            <p:nvPr/>
          </p:nvGrpSpPr>
          <p:grpSpPr>
            <a:xfrm>
              <a:off x="3824811" y="2119492"/>
              <a:ext cx="847582" cy="847583"/>
              <a:chOff x="7511767" y="2099545"/>
              <a:chExt cx="1060704" cy="1060705"/>
            </a:xfrm>
            <a:solidFill>
              <a:srgbClr val="7F7F7F"/>
            </a:solidFill>
          </p:grpSpPr>
          <p:sp>
            <p:nvSpPr>
              <p:cNvPr id="138" name="Oval 137"/>
              <p:cNvSpPr/>
              <p:nvPr/>
            </p:nvSpPr>
            <p:spPr>
              <a:xfrm>
                <a:off x="7511767" y="2099545"/>
                <a:ext cx="1060704" cy="106070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9" name="Freeform 40"/>
              <p:cNvSpPr>
                <a:spLocks noEditPoints="1"/>
              </p:cNvSpPr>
              <p:nvPr/>
            </p:nvSpPr>
            <p:spPr bwMode="auto">
              <a:xfrm>
                <a:off x="7786572" y="2732118"/>
                <a:ext cx="511093" cy="343371"/>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GB" sz="3200" dirty="0"/>
              </a:p>
            </p:txBody>
          </p:sp>
          <p:sp>
            <p:nvSpPr>
              <p:cNvPr id="143" name="Freeform 16"/>
              <p:cNvSpPr>
                <a:spLocks/>
              </p:cNvSpPr>
              <p:nvPr/>
            </p:nvSpPr>
            <p:spPr bwMode="auto">
              <a:xfrm>
                <a:off x="8160486" y="2406586"/>
                <a:ext cx="189721" cy="162379"/>
              </a:xfrm>
              <a:custGeom>
                <a:avLst/>
                <a:gdLst>
                  <a:gd name="T0" fmla="*/ 240 w 240"/>
                  <a:gd name="T1" fmla="*/ 206 h 206"/>
                  <a:gd name="T2" fmla="*/ 195 w 240"/>
                  <a:gd name="T3" fmla="*/ 20 h 206"/>
                  <a:gd name="T4" fmla="*/ 149 w 240"/>
                  <a:gd name="T5" fmla="*/ 64 h 206"/>
                  <a:gd name="T6" fmla="*/ 18 w 240"/>
                  <a:gd name="T7" fmla="*/ 0 h 206"/>
                  <a:gd name="T8" fmla="*/ 0 w 240"/>
                  <a:gd name="T9" fmla="*/ 51 h 206"/>
                  <a:gd name="T10" fmla="*/ 101 w 240"/>
                  <a:gd name="T11" fmla="*/ 110 h 206"/>
                  <a:gd name="T12" fmla="*/ 56 w 240"/>
                  <a:gd name="T13" fmla="*/ 152 h 206"/>
                  <a:gd name="T14" fmla="*/ 240 w 240"/>
                  <a:gd name="T15" fmla="*/ 206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06">
                    <a:moveTo>
                      <a:pt x="240" y="206"/>
                    </a:moveTo>
                    <a:cubicBezTo>
                      <a:pt x="195" y="20"/>
                      <a:pt x="195" y="20"/>
                      <a:pt x="195" y="20"/>
                    </a:cubicBezTo>
                    <a:cubicBezTo>
                      <a:pt x="149" y="64"/>
                      <a:pt x="149" y="64"/>
                      <a:pt x="149" y="64"/>
                    </a:cubicBezTo>
                    <a:cubicBezTo>
                      <a:pt x="108" y="36"/>
                      <a:pt x="64" y="14"/>
                      <a:pt x="18" y="0"/>
                    </a:cubicBezTo>
                    <a:cubicBezTo>
                      <a:pt x="0" y="51"/>
                      <a:pt x="0" y="51"/>
                      <a:pt x="0" y="51"/>
                    </a:cubicBezTo>
                    <a:cubicBezTo>
                      <a:pt x="36" y="66"/>
                      <a:pt x="70" y="86"/>
                      <a:pt x="101" y="110"/>
                    </a:cubicBezTo>
                    <a:cubicBezTo>
                      <a:pt x="56" y="152"/>
                      <a:pt x="56" y="152"/>
                      <a:pt x="56" y="152"/>
                    </a:cubicBezTo>
                    <a:lnTo>
                      <a:pt x="240"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5" name="Group 134"/>
            <p:cNvGrpSpPr/>
            <p:nvPr/>
          </p:nvGrpSpPr>
          <p:grpSpPr>
            <a:xfrm>
              <a:off x="9371773" y="3526283"/>
              <a:ext cx="847582" cy="847587"/>
              <a:chOff x="9082982" y="4623301"/>
              <a:chExt cx="1060704" cy="1060705"/>
            </a:xfrm>
            <a:solidFill>
              <a:srgbClr val="4B53A7"/>
            </a:solidFill>
          </p:grpSpPr>
          <p:sp>
            <p:nvSpPr>
              <p:cNvPr id="136" name="Oval 135"/>
              <p:cNvSpPr/>
              <p:nvPr/>
            </p:nvSpPr>
            <p:spPr>
              <a:xfrm>
                <a:off x="9082982" y="4623301"/>
                <a:ext cx="1060704" cy="1060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7" name="Freeform 26"/>
              <p:cNvSpPr>
                <a:spLocks noEditPoints="1"/>
              </p:cNvSpPr>
              <p:nvPr/>
            </p:nvSpPr>
            <p:spPr bwMode="auto">
              <a:xfrm>
                <a:off x="9334977" y="4874971"/>
                <a:ext cx="556714" cy="557353"/>
              </a:xfrm>
              <a:custGeom>
                <a:avLst/>
                <a:gdLst>
                  <a:gd name="T0" fmla="*/ 204 w 385"/>
                  <a:gd name="T1" fmla="*/ 77 h 385"/>
                  <a:gd name="T2" fmla="*/ 199 w 385"/>
                  <a:gd name="T3" fmla="*/ 81 h 385"/>
                  <a:gd name="T4" fmla="*/ 186 w 385"/>
                  <a:gd name="T5" fmla="*/ 81 h 385"/>
                  <a:gd name="T6" fmla="*/ 181 w 385"/>
                  <a:gd name="T7" fmla="*/ 77 h 385"/>
                  <a:gd name="T8" fmla="*/ 186 w 385"/>
                  <a:gd name="T9" fmla="*/ 0 h 385"/>
                  <a:gd name="T10" fmla="*/ 204 w 385"/>
                  <a:gd name="T11" fmla="*/ 5 h 385"/>
                  <a:gd name="T12" fmla="*/ 61 w 385"/>
                  <a:gd name="T13" fmla="*/ 52 h 385"/>
                  <a:gd name="T14" fmla="*/ 50 w 385"/>
                  <a:gd name="T15" fmla="*/ 64 h 385"/>
                  <a:gd name="T16" fmla="*/ 103 w 385"/>
                  <a:gd name="T17" fmla="*/ 119 h 385"/>
                  <a:gd name="T18" fmla="*/ 106 w 385"/>
                  <a:gd name="T19" fmla="*/ 120 h 385"/>
                  <a:gd name="T20" fmla="*/ 118 w 385"/>
                  <a:gd name="T21" fmla="*/ 109 h 385"/>
                  <a:gd name="T22" fmla="*/ 119 w 385"/>
                  <a:gd name="T23" fmla="*/ 103 h 385"/>
                  <a:gd name="T24" fmla="*/ 275 w 385"/>
                  <a:gd name="T25" fmla="*/ 118 h 385"/>
                  <a:gd name="T26" fmla="*/ 279 w 385"/>
                  <a:gd name="T27" fmla="*/ 120 h 385"/>
                  <a:gd name="T28" fmla="*/ 333 w 385"/>
                  <a:gd name="T29" fmla="*/ 68 h 385"/>
                  <a:gd name="T30" fmla="*/ 324 w 385"/>
                  <a:gd name="T31" fmla="*/ 52 h 385"/>
                  <a:gd name="T32" fmla="*/ 317 w 385"/>
                  <a:gd name="T33" fmla="*/ 52 h 385"/>
                  <a:gd name="T34" fmla="*/ 265 w 385"/>
                  <a:gd name="T35" fmla="*/ 106 h 385"/>
                  <a:gd name="T36" fmla="*/ 275 w 385"/>
                  <a:gd name="T37" fmla="*/ 118 h 385"/>
                  <a:gd name="T38" fmla="*/ 81 w 385"/>
                  <a:gd name="T39" fmla="*/ 199 h 385"/>
                  <a:gd name="T40" fmla="*/ 81 w 385"/>
                  <a:gd name="T41" fmla="*/ 186 h 385"/>
                  <a:gd name="T42" fmla="*/ 77 w 385"/>
                  <a:gd name="T43" fmla="*/ 181 h 385"/>
                  <a:gd name="T44" fmla="*/ 0 w 385"/>
                  <a:gd name="T45" fmla="*/ 186 h 385"/>
                  <a:gd name="T46" fmla="*/ 5 w 385"/>
                  <a:gd name="T47" fmla="*/ 204 h 385"/>
                  <a:gd name="T48" fmla="*/ 80 w 385"/>
                  <a:gd name="T49" fmla="*/ 202 h 385"/>
                  <a:gd name="T50" fmla="*/ 106 w 385"/>
                  <a:gd name="T51" fmla="*/ 265 h 385"/>
                  <a:gd name="T52" fmla="*/ 52 w 385"/>
                  <a:gd name="T53" fmla="*/ 317 h 385"/>
                  <a:gd name="T54" fmla="*/ 52 w 385"/>
                  <a:gd name="T55" fmla="*/ 324 h 385"/>
                  <a:gd name="T56" fmla="*/ 64 w 385"/>
                  <a:gd name="T57" fmla="*/ 334 h 385"/>
                  <a:gd name="T58" fmla="*/ 119 w 385"/>
                  <a:gd name="T59" fmla="*/ 282 h 385"/>
                  <a:gd name="T60" fmla="*/ 118 w 385"/>
                  <a:gd name="T61" fmla="*/ 275 h 385"/>
                  <a:gd name="T62" fmla="*/ 380 w 385"/>
                  <a:gd name="T63" fmla="*/ 181 h 385"/>
                  <a:gd name="T64" fmla="*/ 305 w 385"/>
                  <a:gd name="T65" fmla="*/ 182 h 385"/>
                  <a:gd name="T66" fmla="*/ 304 w 385"/>
                  <a:gd name="T67" fmla="*/ 192 h 385"/>
                  <a:gd name="T68" fmla="*/ 305 w 385"/>
                  <a:gd name="T69" fmla="*/ 202 h 385"/>
                  <a:gd name="T70" fmla="*/ 380 w 385"/>
                  <a:gd name="T71" fmla="*/ 204 h 385"/>
                  <a:gd name="T72" fmla="*/ 385 w 385"/>
                  <a:gd name="T73" fmla="*/ 186 h 385"/>
                  <a:gd name="T74" fmla="*/ 282 w 385"/>
                  <a:gd name="T75" fmla="*/ 266 h 385"/>
                  <a:gd name="T76" fmla="*/ 275 w 385"/>
                  <a:gd name="T77" fmla="*/ 266 h 385"/>
                  <a:gd name="T78" fmla="*/ 265 w 385"/>
                  <a:gd name="T79" fmla="*/ 279 h 385"/>
                  <a:gd name="T80" fmla="*/ 317 w 385"/>
                  <a:gd name="T81" fmla="*/ 333 h 385"/>
                  <a:gd name="T82" fmla="*/ 324 w 385"/>
                  <a:gd name="T83" fmla="*/ 333 h 385"/>
                  <a:gd name="T84" fmla="*/ 333 w 385"/>
                  <a:gd name="T85" fmla="*/ 317 h 385"/>
                  <a:gd name="T86" fmla="*/ 199 w 385"/>
                  <a:gd name="T87" fmla="*/ 303 h 385"/>
                  <a:gd name="T88" fmla="*/ 182 w 385"/>
                  <a:gd name="T89" fmla="*/ 305 h 385"/>
                  <a:gd name="T90" fmla="*/ 181 w 385"/>
                  <a:gd name="T91" fmla="*/ 380 h 385"/>
                  <a:gd name="T92" fmla="*/ 199 w 385"/>
                  <a:gd name="T93" fmla="*/ 385 h 385"/>
                  <a:gd name="T94" fmla="*/ 204 w 385"/>
                  <a:gd name="T95" fmla="*/ 308 h 385"/>
                  <a:gd name="T96" fmla="*/ 199 w 385"/>
                  <a:gd name="T97" fmla="*/ 303 h 385"/>
                  <a:gd name="T98" fmla="*/ 192 w 385"/>
                  <a:gd name="T99" fmla="*/ 284 h 385"/>
                  <a:gd name="T100" fmla="*/ 192 w 385"/>
                  <a:gd name="T101" fmla="*/ 100 h 385"/>
                  <a:gd name="T102" fmla="*/ 192 w 385"/>
                  <a:gd name="T103" fmla="*/ 121 h 385"/>
                  <a:gd name="T104" fmla="*/ 192 w 385"/>
                  <a:gd name="T105" fmla="*/ 264 h 385"/>
                  <a:gd name="T106" fmla="*/ 192 w 385"/>
                  <a:gd name="T107" fmla="*/ 1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5" h="385">
                    <a:moveTo>
                      <a:pt x="204" y="5"/>
                    </a:moveTo>
                    <a:cubicBezTo>
                      <a:pt x="204" y="77"/>
                      <a:pt x="204" y="77"/>
                      <a:pt x="204" y="77"/>
                    </a:cubicBezTo>
                    <a:cubicBezTo>
                      <a:pt x="204" y="78"/>
                      <a:pt x="203" y="79"/>
                      <a:pt x="202" y="80"/>
                    </a:cubicBezTo>
                    <a:cubicBezTo>
                      <a:pt x="201" y="81"/>
                      <a:pt x="200" y="81"/>
                      <a:pt x="199" y="81"/>
                    </a:cubicBezTo>
                    <a:cubicBezTo>
                      <a:pt x="194" y="81"/>
                      <a:pt x="190" y="81"/>
                      <a:pt x="186" y="81"/>
                    </a:cubicBezTo>
                    <a:cubicBezTo>
                      <a:pt x="186" y="81"/>
                      <a:pt x="186" y="81"/>
                      <a:pt x="186" y="81"/>
                    </a:cubicBezTo>
                    <a:cubicBezTo>
                      <a:pt x="185" y="81"/>
                      <a:pt x="183" y="81"/>
                      <a:pt x="182" y="80"/>
                    </a:cubicBezTo>
                    <a:cubicBezTo>
                      <a:pt x="182" y="79"/>
                      <a:pt x="181" y="78"/>
                      <a:pt x="181" y="77"/>
                    </a:cubicBezTo>
                    <a:cubicBezTo>
                      <a:pt x="181" y="5"/>
                      <a:pt x="181" y="5"/>
                      <a:pt x="181" y="5"/>
                    </a:cubicBezTo>
                    <a:cubicBezTo>
                      <a:pt x="181" y="2"/>
                      <a:pt x="183" y="0"/>
                      <a:pt x="186" y="0"/>
                    </a:cubicBezTo>
                    <a:cubicBezTo>
                      <a:pt x="199" y="0"/>
                      <a:pt x="199" y="0"/>
                      <a:pt x="199" y="0"/>
                    </a:cubicBezTo>
                    <a:cubicBezTo>
                      <a:pt x="202" y="0"/>
                      <a:pt x="204" y="2"/>
                      <a:pt x="204" y="5"/>
                    </a:cubicBezTo>
                    <a:close/>
                    <a:moveTo>
                      <a:pt x="68" y="52"/>
                    </a:moveTo>
                    <a:cubicBezTo>
                      <a:pt x="66" y="50"/>
                      <a:pt x="63" y="50"/>
                      <a:pt x="61" y="52"/>
                    </a:cubicBezTo>
                    <a:cubicBezTo>
                      <a:pt x="52" y="61"/>
                      <a:pt x="52" y="61"/>
                      <a:pt x="52" y="61"/>
                    </a:cubicBezTo>
                    <a:cubicBezTo>
                      <a:pt x="51" y="62"/>
                      <a:pt x="50" y="63"/>
                      <a:pt x="50" y="64"/>
                    </a:cubicBezTo>
                    <a:cubicBezTo>
                      <a:pt x="50" y="66"/>
                      <a:pt x="51" y="67"/>
                      <a:pt x="52" y="68"/>
                    </a:cubicBezTo>
                    <a:cubicBezTo>
                      <a:pt x="103" y="119"/>
                      <a:pt x="103" y="119"/>
                      <a:pt x="103" y="119"/>
                    </a:cubicBezTo>
                    <a:cubicBezTo>
                      <a:pt x="103" y="119"/>
                      <a:pt x="105" y="120"/>
                      <a:pt x="106" y="120"/>
                    </a:cubicBezTo>
                    <a:cubicBezTo>
                      <a:pt x="106" y="120"/>
                      <a:pt x="106" y="120"/>
                      <a:pt x="106" y="120"/>
                    </a:cubicBezTo>
                    <a:cubicBezTo>
                      <a:pt x="107" y="120"/>
                      <a:pt x="108" y="119"/>
                      <a:pt x="109" y="118"/>
                    </a:cubicBezTo>
                    <a:cubicBezTo>
                      <a:pt x="112" y="115"/>
                      <a:pt x="115" y="112"/>
                      <a:pt x="118" y="109"/>
                    </a:cubicBezTo>
                    <a:cubicBezTo>
                      <a:pt x="119" y="108"/>
                      <a:pt x="120" y="107"/>
                      <a:pt x="120" y="106"/>
                    </a:cubicBezTo>
                    <a:cubicBezTo>
                      <a:pt x="120" y="105"/>
                      <a:pt x="119" y="103"/>
                      <a:pt x="119" y="103"/>
                    </a:cubicBezTo>
                    <a:lnTo>
                      <a:pt x="68" y="52"/>
                    </a:lnTo>
                    <a:close/>
                    <a:moveTo>
                      <a:pt x="275" y="118"/>
                    </a:moveTo>
                    <a:cubicBezTo>
                      <a:pt x="276" y="119"/>
                      <a:pt x="277" y="120"/>
                      <a:pt x="279" y="120"/>
                    </a:cubicBezTo>
                    <a:cubicBezTo>
                      <a:pt x="279" y="120"/>
                      <a:pt x="279" y="120"/>
                      <a:pt x="279" y="120"/>
                    </a:cubicBezTo>
                    <a:cubicBezTo>
                      <a:pt x="280" y="120"/>
                      <a:pt x="281" y="119"/>
                      <a:pt x="282" y="119"/>
                    </a:cubicBezTo>
                    <a:cubicBezTo>
                      <a:pt x="333" y="68"/>
                      <a:pt x="333" y="68"/>
                      <a:pt x="333" y="68"/>
                    </a:cubicBezTo>
                    <a:cubicBezTo>
                      <a:pt x="335" y="66"/>
                      <a:pt x="335" y="63"/>
                      <a:pt x="333" y="61"/>
                    </a:cubicBezTo>
                    <a:cubicBezTo>
                      <a:pt x="324" y="52"/>
                      <a:pt x="324" y="52"/>
                      <a:pt x="324" y="52"/>
                    </a:cubicBezTo>
                    <a:cubicBezTo>
                      <a:pt x="323" y="51"/>
                      <a:pt x="322" y="50"/>
                      <a:pt x="320" y="50"/>
                    </a:cubicBezTo>
                    <a:cubicBezTo>
                      <a:pt x="319" y="50"/>
                      <a:pt x="318" y="51"/>
                      <a:pt x="317" y="52"/>
                    </a:cubicBezTo>
                    <a:cubicBezTo>
                      <a:pt x="266" y="103"/>
                      <a:pt x="266" y="103"/>
                      <a:pt x="266" y="103"/>
                    </a:cubicBezTo>
                    <a:cubicBezTo>
                      <a:pt x="265" y="103"/>
                      <a:pt x="265" y="105"/>
                      <a:pt x="265" y="106"/>
                    </a:cubicBezTo>
                    <a:cubicBezTo>
                      <a:pt x="265" y="107"/>
                      <a:pt x="265" y="108"/>
                      <a:pt x="266" y="109"/>
                    </a:cubicBezTo>
                    <a:cubicBezTo>
                      <a:pt x="270" y="112"/>
                      <a:pt x="273" y="115"/>
                      <a:pt x="275" y="118"/>
                    </a:cubicBezTo>
                    <a:close/>
                    <a:moveTo>
                      <a:pt x="80" y="202"/>
                    </a:moveTo>
                    <a:cubicBezTo>
                      <a:pt x="81" y="201"/>
                      <a:pt x="81" y="200"/>
                      <a:pt x="81" y="199"/>
                    </a:cubicBezTo>
                    <a:cubicBezTo>
                      <a:pt x="81" y="197"/>
                      <a:pt x="81" y="194"/>
                      <a:pt x="81" y="192"/>
                    </a:cubicBezTo>
                    <a:cubicBezTo>
                      <a:pt x="81" y="190"/>
                      <a:pt x="81" y="188"/>
                      <a:pt x="81" y="186"/>
                    </a:cubicBezTo>
                    <a:cubicBezTo>
                      <a:pt x="81" y="185"/>
                      <a:pt x="81" y="183"/>
                      <a:pt x="80" y="182"/>
                    </a:cubicBezTo>
                    <a:cubicBezTo>
                      <a:pt x="79" y="182"/>
                      <a:pt x="78" y="181"/>
                      <a:pt x="77" y="181"/>
                    </a:cubicBezTo>
                    <a:cubicBezTo>
                      <a:pt x="5" y="181"/>
                      <a:pt x="5" y="181"/>
                      <a:pt x="5" y="181"/>
                    </a:cubicBezTo>
                    <a:cubicBezTo>
                      <a:pt x="2" y="181"/>
                      <a:pt x="0" y="183"/>
                      <a:pt x="0" y="186"/>
                    </a:cubicBezTo>
                    <a:cubicBezTo>
                      <a:pt x="0" y="199"/>
                      <a:pt x="0" y="199"/>
                      <a:pt x="0" y="199"/>
                    </a:cubicBezTo>
                    <a:cubicBezTo>
                      <a:pt x="0" y="202"/>
                      <a:pt x="2" y="204"/>
                      <a:pt x="5" y="204"/>
                    </a:cubicBezTo>
                    <a:cubicBezTo>
                      <a:pt x="77" y="204"/>
                      <a:pt x="77" y="204"/>
                      <a:pt x="77" y="204"/>
                    </a:cubicBezTo>
                    <a:cubicBezTo>
                      <a:pt x="78" y="204"/>
                      <a:pt x="79" y="203"/>
                      <a:pt x="80" y="202"/>
                    </a:cubicBezTo>
                    <a:close/>
                    <a:moveTo>
                      <a:pt x="109" y="266"/>
                    </a:moveTo>
                    <a:cubicBezTo>
                      <a:pt x="108" y="265"/>
                      <a:pt x="107" y="265"/>
                      <a:pt x="106" y="265"/>
                    </a:cubicBezTo>
                    <a:cubicBezTo>
                      <a:pt x="105" y="265"/>
                      <a:pt x="103" y="265"/>
                      <a:pt x="103" y="266"/>
                    </a:cubicBezTo>
                    <a:cubicBezTo>
                      <a:pt x="52" y="317"/>
                      <a:pt x="52" y="317"/>
                      <a:pt x="52" y="317"/>
                    </a:cubicBezTo>
                    <a:cubicBezTo>
                      <a:pt x="51" y="318"/>
                      <a:pt x="50" y="319"/>
                      <a:pt x="50" y="320"/>
                    </a:cubicBezTo>
                    <a:cubicBezTo>
                      <a:pt x="50" y="322"/>
                      <a:pt x="51" y="323"/>
                      <a:pt x="52" y="324"/>
                    </a:cubicBezTo>
                    <a:cubicBezTo>
                      <a:pt x="61" y="333"/>
                      <a:pt x="61" y="333"/>
                      <a:pt x="61" y="333"/>
                    </a:cubicBezTo>
                    <a:cubicBezTo>
                      <a:pt x="62" y="334"/>
                      <a:pt x="63" y="334"/>
                      <a:pt x="64" y="334"/>
                    </a:cubicBezTo>
                    <a:cubicBezTo>
                      <a:pt x="66" y="334"/>
                      <a:pt x="67" y="334"/>
                      <a:pt x="68" y="333"/>
                    </a:cubicBezTo>
                    <a:cubicBezTo>
                      <a:pt x="119" y="282"/>
                      <a:pt x="119" y="282"/>
                      <a:pt x="119" y="282"/>
                    </a:cubicBezTo>
                    <a:cubicBezTo>
                      <a:pt x="119" y="281"/>
                      <a:pt x="120" y="280"/>
                      <a:pt x="120" y="279"/>
                    </a:cubicBezTo>
                    <a:cubicBezTo>
                      <a:pt x="120" y="277"/>
                      <a:pt x="119" y="276"/>
                      <a:pt x="118" y="275"/>
                    </a:cubicBezTo>
                    <a:cubicBezTo>
                      <a:pt x="115" y="272"/>
                      <a:pt x="112" y="269"/>
                      <a:pt x="109" y="266"/>
                    </a:cubicBezTo>
                    <a:close/>
                    <a:moveTo>
                      <a:pt x="380" y="181"/>
                    </a:moveTo>
                    <a:cubicBezTo>
                      <a:pt x="308" y="181"/>
                      <a:pt x="308" y="181"/>
                      <a:pt x="308" y="181"/>
                    </a:cubicBezTo>
                    <a:cubicBezTo>
                      <a:pt x="307" y="181"/>
                      <a:pt x="306" y="182"/>
                      <a:pt x="305" y="182"/>
                    </a:cubicBezTo>
                    <a:cubicBezTo>
                      <a:pt x="304" y="183"/>
                      <a:pt x="303" y="185"/>
                      <a:pt x="303" y="186"/>
                    </a:cubicBezTo>
                    <a:cubicBezTo>
                      <a:pt x="303" y="188"/>
                      <a:pt x="304" y="190"/>
                      <a:pt x="304" y="192"/>
                    </a:cubicBezTo>
                    <a:cubicBezTo>
                      <a:pt x="304" y="194"/>
                      <a:pt x="303" y="197"/>
                      <a:pt x="303" y="199"/>
                    </a:cubicBezTo>
                    <a:cubicBezTo>
                      <a:pt x="303" y="200"/>
                      <a:pt x="304" y="201"/>
                      <a:pt x="305" y="202"/>
                    </a:cubicBezTo>
                    <a:cubicBezTo>
                      <a:pt x="306" y="203"/>
                      <a:pt x="307" y="204"/>
                      <a:pt x="308" y="204"/>
                    </a:cubicBezTo>
                    <a:cubicBezTo>
                      <a:pt x="380" y="204"/>
                      <a:pt x="380" y="204"/>
                      <a:pt x="380" y="204"/>
                    </a:cubicBezTo>
                    <a:cubicBezTo>
                      <a:pt x="383" y="204"/>
                      <a:pt x="385" y="202"/>
                      <a:pt x="385" y="199"/>
                    </a:cubicBezTo>
                    <a:cubicBezTo>
                      <a:pt x="385" y="186"/>
                      <a:pt x="385" y="186"/>
                      <a:pt x="385" y="186"/>
                    </a:cubicBezTo>
                    <a:cubicBezTo>
                      <a:pt x="385" y="183"/>
                      <a:pt x="383" y="181"/>
                      <a:pt x="380" y="181"/>
                    </a:cubicBezTo>
                    <a:close/>
                    <a:moveTo>
                      <a:pt x="282" y="266"/>
                    </a:moveTo>
                    <a:cubicBezTo>
                      <a:pt x="281" y="265"/>
                      <a:pt x="280" y="265"/>
                      <a:pt x="279" y="265"/>
                    </a:cubicBezTo>
                    <a:cubicBezTo>
                      <a:pt x="277" y="265"/>
                      <a:pt x="276" y="265"/>
                      <a:pt x="275" y="266"/>
                    </a:cubicBezTo>
                    <a:cubicBezTo>
                      <a:pt x="273" y="269"/>
                      <a:pt x="270" y="273"/>
                      <a:pt x="266" y="275"/>
                    </a:cubicBezTo>
                    <a:cubicBezTo>
                      <a:pt x="265" y="276"/>
                      <a:pt x="265" y="277"/>
                      <a:pt x="265" y="279"/>
                    </a:cubicBezTo>
                    <a:cubicBezTo>
                      <a:pt x="265" y="280"/>
                      <a:pt x="265" y="281"/>
                      <a:pt x="266" y="282"/>
                    </a:cubicBezTo>
                    <a:cubicBezTo>
                      <a:pt x="317" y="333"/>
                      <a:pt x="317" y="333"/>
                      <a:pt x="317" y="333"/>
                    </a:cubicBezTo>
                    <a:cubicBezTo>
                      <a:pt x="318" y="334"/>
                      <a:pt x="319" y="334"/>
                      <a:pt x="320" y="334"/>
                    </a:cubicBezTo>
                    <a:cubicBezTo>
                      <a:pt x="322" y="334"/>
                      <a:pt x="323" y="334"/>
                      <a:pt x="324" y="333"/>
                    </a:cubicBezTo>
                    <a:cubicBezTo>
                      <a:pt x="333" y="324"/>
                      <a:pt x="333" y="324"/>
                      <a:pt x="333" y="324"/>
                    </a:cubicBezTo>
                    <a:cubicBezTo>
                      <a:pt x="335" y="322"/>
                      <a:pt x="335" y="319"/>
                      <a:pt x="333" y="317"/>
                    </a:cubicBezTo>
                    <a:lnTo>
                      <a:pt x="282" y="266"/>
                    </a:lnTo>
                    <a:close/>
                    <a:moveTo>
                      <a:pt x="199" y="303"/>
                    </a:moveTo>
                    <a:cubicBezTo>
                      <a:pt x="194" y="304"/>
                      <a:pt x="190" y="304"/>
                      <a:pt x="186" y="303"/>
                    </a:cubicBezTo>
                    <a:cubicBezTo>
                      <a:pt x="185" y="303"/>
                      <a:pt x="183" y="304"/>
                      <a:pt x="182" y="305"/>
                    </a:cubicBezTo>
                    <a:cubicBezTo>
                      <a:pt x="182" y="305"/>
                      <a:pt x="181" y="307"/>
                      <a:pt x="181" y="308"/>
                    </a:cubicBezTo>
                    <a:cubicBezTo>
                      <a:pt x="181" y="380"/>
                      <a:pt x="181" y="380"/>
                      <a:pt x="181" y="380"/>
                    </a:cubicBezTo>
                    <a:cubicBezTo>
                      <a:pt x="181" y="383"/>
                      <a:pt x="183" y="385"/>
                      <a:pt x="186" y="385"/>
                    </a:cubicBezTo>
                    <a:cubicBezTo>
                      <a:pt x="199" y="385"/>
                      <a:pt x="199" y="385"/>
                      <a:pt x="199" y="385"/>
                    </a:cubicBezTo>
                    <a:cubicBezTo>
                      <a:pt x="202" y="385"/>
                      <a:pt x="204" y="383"/>
                      <a:pt x="204" y="380"/>
                    </a:cubicBezTo>
                    <a:cubicBezTo>
                      <a:pt x="204" y="308"/>
                      <a:pt x="204" y="308"/>
                      <a:pt x="204" y="308"/>
                    </a:cubicBezTo>
                    <a:cubicBezTo>
                      <a:pt x="204" y="307"/>
                      <a:pt x="203" y="305"/>
                      <a:pt x="202" y="305"/>
                    </a:cubicBezTo>
                    <a:cubicBezTo>
                      <a:pt x="201" y="304"/>
                      <a:pt x="200" y="303"/>
                      <a:pt x="199" y="303"/>
                    </a:cubicBezTo>
                    <a:close/>
                    <a:moveTo>
                      <a:pt x="284" y="192"/>
                    </a:moveTo>
                    <a:cubicBezTo>
                      <a:pt x="284" y="243"/>
                      <a:pt x="243" y="284"/>
                      <a:pt x="192" y="284"/>
                    </a:cubicBezTo>
                    <a:cubicBezTo>
                      <a:pt x="142" y="284"/>
                      <a:pt x="100" y="243"/>
                      <a:pt x="100" y="192"/>
                    </a:cubicBezTo>
                    <a:cubicBezTo>
                      <a:pt x="100" y="142"/>
                      <a:pt x="142" y="100"/>
                      <a:pt x="192" y="100"/>
                    </a:cubicBezTo>
                    <a:cubicBezTo>
                      <a:pt x="243" y="100"/>
                      <a:pt x="284" y="142"/>
                      <a:pt x="284" y="192"/>
                    </a:cubicBezTo>
                    <a:close/>
                    <a:moveTo>
                      <a:pt x="192" y="121"/>
                    </a:moveTo>
                    <a:cubicBezTo>
                      <a:pt x="153" y="121"/>
                      <a:pt x="121" y="153"/>
                      <a:pt x="121" y="192"/>
                    </a:cubicBezTo>
                    <a:cubicBezTo>
                      <a:pt x="121" y="232"/>
                      <a:pt x="153" y="264"/>
                      <a:pt x="192" y="264"/>
                    </a:cubicBezTo>
                    <a:cubicBezTo>
                      <a:pt x="232" y="264"/>
                      <a:pt x="264" y="232"/>
                      <a:pt x="264" y="192"/>
                    </a:cubicBezTo>
                    <a:cubicBezTo>
                      <a:pt x="264" y="153"/>
                      <a:pt x="232" y="121"/>
                      <a:pt x="192" y="1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13" name="Group 112"/>
            <p:cNvGrpSpPr/>
            <p:nvPr/>
          </p:nvGrpSpPr>
          <p:grpSpPr>
            <a:xfrm>
              <a:off x="6565685" y="3526270"/>
              <a:ext cx="847582" cy="847587"/>
              <a:chOff x="10642081" y="2099557"/>
              <a:chExt cx="1060704" cy="1060705"/>
            </a:xfrm>
            <a:solidFill>
              <a:srgbClr val="4B53A7"/>
            </a:solidFill>
          </p:grpSpPr>
          <p:sp>
            <p:nvSpPr>
              <p:cNvPr id="129" name="Oval 128"/>
              <p:cNvSpPr/>
              <p:nvPr/>
            </p:nvSpPr>
            <p:spPr>
              <a:xfrm>
                <a:off x="10642081" y="2099557"/>
                <a:ext cx="1060704" cy="1060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130" name="Group 129"/>
              <p:cNvGrpSpPr/>
              <p:nvPr/>
            </p:nvGrpSpPr>
            <p:grpSpPr>
              <a:xfrm>
                <a:off x="10805029" y="2272587"/>
                <a:ext cx="732706" cy="732036"/>
                <a:chOff x="10805029" y="2272587"/>
                <a:chExt cx="732706" cy="732036"/>
              </a:xfrm>
              <a:grpFill/>
            </p:grpSpPr>
            <p:sp>
              <p:nvSpPr>
                <p:cNvPr id="131" name="Freeform 23"/>
                <p:cNvSpPr>
                  <a:spLocks/>
                </p:cNvSpPr>
                <p:nvPr/>
              </p:nvSpPr>
              <p:spPr bwMode="auto">
                <a:xfrm>
                  <a:off x="11237862" y="2272587"/>
                  <a:ext cx="220285" cy="218662"/>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2" name="Freeform 39"/>
                <p:cNvSpPr>
                  <a:spLocks noEditPoints="1"/>
                </p:cNvSpPr>
                <p:nvPr/>
              </p:nvSpPr>
              <p:spPr bwMode="auto">
                <a:xfrm>
                  <a:off x="11062761" y="2529646"/>
                  <a:ext cx="474974" cy="474977"/>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solidFill>
                <a:ln w="9525">
                  <a:noFill/>
                  <a:round/>
                  <a:headEnd/>
                  <a:tailEnd/>
                </a:ln>
                <a:effectLst/>
              </p:spPr>
              <p:txBody>
                <a:bodyPr/>
                <a:lstStyle/>
                <a:p>
                  <a:endParaRPr lang="en-GB" dirty="0"/>
                </a:p>
              </p:txBody>
            </p:sp>
            <p:sp>
              <p:nvSpPr>
                <p:cNvPr id="133" name="Freeform 132"/>
                <p:cNvSpPr>
                  <a:spLocks noEditPoints="1"/>
                </p:cNvSpPr>
                <p:nvPr/>
              </p:nvSpPr>
              <p:spPr bwMode="auto">
                <a:xfrm>
                  <a:off x="10805029" y="2507331"/>
                  <a:ext cx="385608" cy="385609"/>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alpha val="70000"/>
                  </a:schemeClr>
                </a:solidFill>
                <a:ln w="9525">
                  <a:noFill/>
                  <a:round/>
                  <a:headEnd/>
                  <a:tailEnd/>
                </a:ln>
                <a:effectLst/>
              </p:spPr>
              <p:txBody>
                <a:bodyPr/>
                <a:lstStyle/>
                <a:p>
                  <a:endParaRPr lang="en-GB" dirty="0"/>
                </a:p>
              </p:txBody>
            </p:sp>
          </p:grpSp>
        </p:grpSp>
        <p:grpSp>
          <p:nvGrpSpPr>
            <p:cNvPr id="119" name="Group 118"/>
            <p:cNvGrpSpPr/>
            <p:nvPr/>
          </p:nvGrpSpPr>
          <p:grpSpPr>
            <a:xfrm>
              <a:off x="3824811" y="3497586"/>
              <a:ext cx="847582" cy="847587"/>
              <a:chOff x="4242816" y="4492138"/>
              <a:chExt cx="1060704" cy="1060704"/>
            </a:xfrm>
            <a:solidFill>
              <a:srgbClr val="4B53A7"/>
            </a:solidFill>
          </p:grpSpPr>
          <p:sp>
            <p:nvSpPr>
              <p:cNvPr id="125" name="Oval 124"/>
              <p:cNvSpPr/>
              <p:nvPr/>
            </p:nvSpPr>
            <p:spPr>
              <a:xfrm>
                <a:off x="4242816" y="4492138"/>
                <a:ext cx="1060704" cy="106070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126" name="Group 125"/>
              <p:cNvGrpSpPr/>
              <p:nvPr/>
            </p:nvGrpSpPr>
            <p:grpSpPr>
              <a:xfrm>
                <a:off x="4387006" y="4705859"/>
                <a:ext cx="768654" cy="795490"/>
                <a:chOff x="4377278" y="4789704"/>
                <a:chExt cx="768654" cy="795490"/>
              </a:xfrm>
              <a:grpFill/>
            </p:grpSpPr>
            <p:sp>
              <p:nvSpPr>
                <p:cNvPr id="127" name="Freeform 8"/>
                <p:cNvSpPr>
                  <a:spLocks/>
                </p:cNvSpPr>
                <p:nvPr/>
              </p:nvSpPr>
              <p:spPr bwMode="auto">
                <a:xfrm>
                  <a:off x="4377278" y="4789704"/>
                  <a:ext cx="768654" cy="795490"/>
                </a:xfrm>
                <a:custGeom>
                  <a:avLst/>
                  <a:gdLst>
                    <a:gd name="T0" fmla="*/ 1087 w 1091"/>
                    <a:gd name="T1" fmla="*/ 555 h 1127"/>
                    <a:gd name="T2" fmla="*/ 1037 w 1091"/>
                    <a:gd name="T3" fmla="*/ 360 h 1127"/>
                    <a:gd name="T4" fmla="*/ 919 w 1091"/>
                    <a:gd name="T5" fmla="*/ 198 h 1127"/>
                    <a:gd name="T6" fmla="*/ 751 w 1091"/>
                    <a:gd name="T7" fmla="*/ 92 h 1127"/>
                    <a:gd name="T8" fmla="*/ 555 w 1091"/>
                    <a:gd name="T9" fmla="*/ 57 h 1127"/>
                    <a:gd name="T10" fmla="*/ 749 w 1091"/>
                    <a:gd name="T11" fmla="*/ 96 h 1127"/>
                    <a:gd name="T12" fmla="*/ 913 w 1091"/>
                    <a:gd name="T13" fmla="*/ 205 h 1127"/>
                    <a:gd name="T14" fmla="*/ 1026 w 1091"/>
                    <a:gd name="T15" fmla="*/ 365 h 1127"/>
                    <a:gd name="T16" fmla="*/ 1070 w 1091"/>
                    <a:gd name="T17" fmla="*/ 555 h 1127"/>
                    <a:gd name="T18" fmla="*/ 1040 w 1091"/>
                    <a:gd name="T19" fmla="*/ 747 h 1127"/>
                    <a:gd name="T20" fmla="*/ 942 w 1091"/>
                    <a:gd name="T21" fmla="*/ 914 h 1127"/>
                    <a:gd name="T22" fmla="*/ 790 w 1091"/>
                    <a:gd name="T23" fmla="*/ 1032 h 1127"/>
                    <a:gd name="T24" fmla="*/ 605 w 1091"/>
                    <a:gd name="T25" fmla="*/ 1085 h 1127"/>
                    <a:gd name="T26" fmla="*/ 415 w 1091"/>
                    <a:gd name="T27" fmla="*/ 1065 h 1127"/>
                    <a:gd name="T28" fmla="*/ 247 w 1091"/>
                    <a:gd name="T29" fmla="*/ 977 h 1127"/>
                    <a:gd name="T30" fmla="*/ 124 w 1091"/>
                    <a:gd name="T31" fmla="*/ 833 h 1127"/>
                    <a:gd name="T32" fmla="*/ 63 w 1091"/>
                    <a:gd name="T33" fmla="*/ 654 h 1127"/>
                    <a:gd name="T34" fmla="*/ 73 w 1091"/>
                    <a:gd name="T35" fmla="*/ 467 h 1127"/>
                    <a:gd name="T36" fmla="*/ 152 w 1091"/>
                    <a:gd name="T37" fmla="*/ 297 h 1127"/>
                    <a:gd name="T38" fmla="*/ 287 w 1091"/>
                    <a:gd name="T39" fmla="*/ 169 h 1127"/>
                    <a:gd name="T40" fmla="*/ 436 w 1091"/>
                    <a:gd name="T41" fmla="*/ 106 h 1127"/>
                    <a:gd name="T42" fmla="*/ 440 w 1091"/>
                    <a:gd name="T43" fmla="*/ 142 h 1127"/>
                    <a:gd name="T44" fmla="*/ 555 w 1091"/>
                    <a:gd name="T45" fmla="*/ 57 h 1127"/>
                    <a:gd name="T46" fmla="*/ 424 w 1091"/>
                    <a:gd name="T47" fmla="*/ 0 h 1127"/>
                    <a:gd name="T48" fmla="*/ 428 w 1091"/>
                    <a:gd name="T49" fmla="*/ 37 h 1127"/>
                    <a:gd name="T50" fmla="*/ 251 w 1091"/>
                    <a:gd name="T51" fmla="*/ 115 h 1127"/>
                    <a:gd name="T52" fmla="*/ 102 w 1091"/>
                    <a:gd name="T53" fmla="*/ 262 h 1127"/>
                    <a:gd name="T54" fmla="*/ 18 w 1091"/>
                    <a:gd name="T55" fmla="*/ 454 h 1127"/>
                    <a:gd name="T56" fmla="*/ 11 w 1091"/>
                    <a:gd name="T57" fmla="*/ 662 h 1127"/>
                    <a:gd name="T58" fmla="*/ 82 w 1091"/>
                    <a:gd name="T59" fmla="*/ 857 h 1127"/>
                    <a:gd name="T60" fmla="*/ 220 w 1091"/>
                    <a:gd name="T61" fmla="*/ 1011 h 1127"/>
                    <a:gd name="T62" fmla="*/ 404 w 1091"/>
                    <a:gd name="T63" fmla="*/ 1103 h 1127"/>
                    <a:gd name="T64" fmla="*/ 609 w 1091"/>
                    <a:gd name="T65" fmla="*/ 1119 h 1127"/>
                    <a:gd name="T66" fmla="*/ 804 w 1091"/>
                    <a:gd name="T67" fmla="*/ 1059 h 1127"/>
                    <a:gd name="T68" fmla="*/ 962 w 1091"/>
                    <a:gd name="T69" fmla="*/ 931 h 1127"/>
                    <a:gd name="T70" fmla="*/ 1061 w 1091"/>
                    <a:gd name="T71" fmla="*/ 755 h 1127"/>
                    <a:gd name="T72" fmla="*/ 1087 w 1091"/>
                    <a:gd name="T73" fmla="*/ 555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1" h="1127">
                      <a:moveTo>
                        <a:pt x="1087" y="555"/>
                      </a:moveTo>
                      <a:cubicBezTo>
                        <a:pt x="1083" y="487"/>
                        <a:pt x="1066" y="421"/>
                        <a:pt x="1037" y="360"/>
                      </a:cubicBezTo>
                      <a:cubicBezTo>
                        <a:pt x="1009" y="299"/>
                        <a:pt x="968" y="244"/>
                        <a:pt x="919" y="198"/>
                      </a:cubicBezTo>
                      <a:cubicBezTo>
                        <a:pt x="870" y="153"/>
                        <a:pt x="813" y="116"/>
                        <a:pt x="751" y="92"/>
                      </a:cubicBezTo>
                      <a:cubicBezTo>
                        <a:pt x="688" y="68"/>
                        <a:pt x="622" y="56"/>
                        <a:pt x="555" y="57"/>
                      </a:cubicBezTo>
                      <a:cubicBezTo>
                        <a:pt x="622" y="58"/>
                        <a:pt x="688" y="71"/>
                        <a:pt x="749" y="96"/>
                      </a:cubicBezTo>
                      <a:cubicBezTo>
                        <a:pt x="810" y="122"/>
                        <a:pt x="866" y="159"/>
                        <a:pt x="913" y="205"/>
                      </a:cubicBezTo>
                      <a:cubicBezTo>
                        <a:pt x="961" y="251"/>
                        <a:pt x="999" y="305"/>
                        <a:pt x="1026" y="365"/>
                      </a:cubicBezTo>
                      <a:cubicBezTo>
                        <a:pt x="1052" y="425"/>
                        <a:pt x="1067" y="490"/>
                        <a:pt x="1070" y="555"/>
                      </a:cubicBezTo>
                      <a:cubicBezTo>
                        <a:pt x="1072" y="621"/>
                        <a:pt x="1062" y="686"/>
                        <a:pt x="1040" y="747"/>
                      </a:cubicBezTo>
                      <a:cubicBezTo>
                        <a:pt x="1019" y="809"/>
                        <a:pt x="985" y="866"/>
                        <a:pt x="942" y="914"/>
                      </a:cubicBezTo>
                      <a:cubicBezTo>
                        <a:pt x="899" y="963"/>
                        <a:pt x="847" y="1003"/>
                        <a:pt x="790" y="1032"/>
                      </a:cubicBezTo>
                      <a:cubicBezTo>
                        <a:pt x="732" y="1061"/>
                        <a:pt x="669" y="1079"/>
                        <a:pt x="605" y="1085"/>
                      </a:cubicBezTo>
                      <a:cubicBezTo>
                        <a:pt x="541" y="1090"/>
                        <a:pt x="476" y="1084"/>
                        <a:pt x="415" y="1065"/>
                      </a:cubicBezTo>
                      <a:cubicBezTo>
                        <a:pt x="354" y="1047"/>
                        <a:pt x="297" y="1016"/>
                        <a:pt x="247" y="977"/>
                      </a:cubicBezTo>
                      <a:cubicBezTo>
                        <a:pt x="197" y="937"/>
                        <a:pt x="155" y="888"/>
                        <a:pt x="124" y="833"/>
                      </a:cubicBezTo>
                      <a:cubicBezTo>
                        <a:pt x="92" y="778"/>
                        <a:pt x="72" y="717"/>
                        <a:pt x="63" y="654"/>
                      </a:cubicBezTo>
                      <a:cubicBezTo>
                        <a:pt x="55" y="592"/>
                        <a:pt x="58" y="528"/>
                        <a:pt x="73" y="467"/>
                      </a:cubicBezTo>
                      <a:cubicBezTo>
                        <a:pt x="88" y="406"/>
                        <a:pt x="115" y="348"/>
                        <a:pt x="152" y="297"/>
                      </a:cubicBezTo>
                      <a:cubicBezTo>
                        <a:pt x="188" y="247"/>
                        <a:pt x="234" y="203"/>
                        <a:pt x="287" y="169"/>
                      </a:cubicBezTo>
                      <a:cubicBezTo>
                        <a:pt x="333" y="140"/>
                        <a:pt x="383" y="119"/>
                        <a:pt x="436" y="106"/>
                      </a:cubicBezTo>
                      <a:cubicBezTo>
                        <a:pt x="440" y="142"/>
                        <a:pt x="440" y="142"/>
                        <a:pt x="440" y="142"/>
                      </a:cubicBezTo>
                      <a:cubicBezTo>
                        <a:pt x="555" y="57"/>
                        <a:pt x="555" y="57"/>
                        <a:pt x="555" y="57"/>
                      </a:cubicBezTo>
                      <a:cubicBezTo>
                        <a:pt x="424" y="0"/>
                        <a:pt x="424" y="0"/>
                        <a:pt x="424" y="0"/>
                      </a:cubicBezTo>
                      <a:cubicBezTo>
                        <a:pt x="428" y="37"/>
                        <a:pt x="428" y="37"/>
                        <a:pt x="428" y="37"/>
                      </a:cubicBezTo>
                      <a:cubicBezTo>
                        <a:pt x="365" y="52"/>
                        <a:pt x="305" y="79"/>
                        <a:pt x="251" y="115"/>
                      </a:cubicBezTo>
                      <a:cubicBezTo>
                        <a:pt x="193" y="154"/>
                        <a:pt x="142" y="204"/>
                        <a:pt x="102" y="262"/>
                      </a:cubicBezTo>
                      <a:cubicBezTo>
                        <a:pt x="62" y="320"/>
                        <a:pt x="33" y="385"/>
                        <a:pt x="18" y="454"/>
                      </a:cubicBezTo>
                      <a:cubicBezTo>
                        <a:pt x="2" y="522"/>
                        <a:pt x="0" y="593"/>
                        <a:pt x="11" y="662"/>
                      </a:cubicBezTo>
                      <a:cubicBezTo>
                        <a:pt x="22" y="731"/>
                        <a:pt x="47" y="797"/>
                        <a:pt x="82" y="857"/>
                      </a:cubicBezTo>
                      <a:cubicBezTo>
                        <a:pt x="118" y="917"/>
                        <a:pt x="165" y="969"/>
                        <a:pt x="220" y="1011"/>
                      </a:cubicBezTo>
                      <a:cubicBezTo>
                        <a:pt x="275" y="1053"/>
                        <a:pt x="338" y="1084"/>
                        <a:pt x="404" y="1103"/>
                      </a:cubicBezTo>
                      <a:cubicBezTo>
                        <a:pt x="471" y="1121"/>
                        <a:pt x="540" y="1127"/>
                        <a:pt x="609" y="1119"/>
                      </a:cubicBezTo>
                      <a:cubicBezTo>
                        <a:pt x="677" y="1112"/>
                        <a:pt x="744" y="1091"/>
                        <a:pt x="804" y="1059"/>
                      </a:cubicBezTo>
                      <a:cubicBezTo>
                        <a:pt x="864" y="1027"/>
                        <a:pt x="918" y="983"/>
                        <a:pt x="962" y="931"/>
                      </a:cubicBezTo>
                      <a:cubicBezTo>
                        <a:pt x="1006" y="879"/>
                        <a:pt x="1040" y="819"/>
                        <a:pt x="1061" y="755"/>
                      </a:cubicBezTo>
                      <a:cubicBezTo>
                        <a:pt x="1082" y="690"/>
                        <a:pt x="1091" y="622"/>
                        <a:pt x="1087" y="555"/>
                      </a:cubicBezTo>
                      <a:close/>
                    </a:path>
                  </a:pathLst>
                </a:custGeom>
                <a:solidFill>
                  <a:schemeClr val="bg1"/>
                </a:solidFill>
                <a:ln w="19050">
                  <a:noFill/>
                </a:ln>
                <a:effectLst/>
              </p:spPr>
              <p:txBody>
                <a:bodyPr vert="horz" wrap="square" lIns="91440" tIns="45720" rIns="91440" bIns="45720" numCol="1" anchor="t" anchorCtr="0" compatLnSpc="1">
                  <a:prstTxWarp prst="textNoShape">
                    <a:avLst/>
                  </a:prstTxWarp>
                </a:bodyPr>
                <a:lstStyle/>
                <a:p>
                  <a:endParaRPr lang="en-GB" sz="1350" dirty="0">
                    <a:solidFill>
                      <a:schemeClr val="accent6"/>
                    </a:solidFill>
                  </a:endParaRPr>
                </a:p>
              </p:txBody>
            </p:sp>
            <p:sp>
              <p:nvSpPr>
                <p:cNvPr id="128" name="Freeform 6"/>
                <p:cNvSpPr>
                  <a:spLocks noEditPoints="1"/>
                </p:cNvSpPr>
                <p:nvPr/>
              </p:nvSpPr>
              <p:spPr bwMode="auto">
                <a:xfrm>
                  <a:off x="4654567" y="4919276"/>
                  <a:ext cx="214076" cy="598553"/>
                </a:xfrm>
                <a:custGeom>
                  <a:avLst/>
                  <a:gdLst>
                    <a:gd name="T0" fmla="*/ 196 w 260"/>
                    <a:gd name="T1" fmla="*/ 67 h 727"/>
                    <a:gd name="T2" fmla="*/ 130 w 260"/>
                    <a:gd name="T3" fmla="*/ 133 h 727"/>
                    <a:gd name="T4" fmla="*/ 63 w 260"/>
                    <a:gd name="T5" fmla="*/ 67 h 727"/>
                    <a:gd name="T6" fmla="*/ 130 w 260"/>
                    <a:gd name="T7" fmla="*/ 0 h 727"/>
                    <a:gd name="T8" fmla="*/ 196 w 260"/>
                    <a:gd name="T9" fmla="*/ 67 h 727"/>
                    <a:gd name="T10" fmla="*/ 182 w 260"/>
                    <a:gd name="T11" fmla="*/ 147 h 727"/>
                    <a:gd name="T12" fmla="*/ 77 w 260"/>
                    <a:gd name="T13" fmla="*/ 147 h 727"/>
                    <a:gd name="T14" fmla="*/ 3 w 260"/>
                    <a:gd name="T15" fmla="*/ 227 h 727"/>
                    <a:gd name="T16" fmla="*/ 22 w 260"/>
                    <a:gd name="T17" fmla="*/ 467 h 727"/>
                    <a:gd name="T18" fmla="*/ 63 w 260"/>
                    <a:gd name="T19" fmla="*/ 513 h 727"/>
                    <a:gd name="T20" fmla="*/ 63 w 260"/>
                    <a:gd name="T21" fmla="*/ 727 h 727"/>
                    <a:gd name="T22" fmla="*/ 196 w 260"/>
                    <a:gd name="T23" fmla="*/ 727 h 727"/>
                    <a:gd name="T24" fmla="*/ 196 w 260"/>
                    <a:gd name="T25" fmla="*/ 513 h 727"/>
                    <a:gd name="T26" fmla="*/ 237 w 260"/>
                    <a:gd name="T27" fmla="*/ 467 h 727"/>
                    <a:gd name="T28" fmla="*/ 256 w 260"/>
                    <a:gd name="T29" fmla="*/ 227 h 727"/>
                    <a:gd name="T30" fmla="*/ 182 w 260"/>
                    <a:gd name="T31" fmla="*/ 14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727">
                      <a:moveTo>
                        <a:pt x="196" y="67"/>
                      </a:moveTo>
                      <a:cubicBezTo>
                        <a:pt x="196" y="104"/>
                        <a:pt x="167" y="133"/>
                        <a:pt x="130" y="133"/>
                      </a:cubicBezTo>
                      <a:cubicBezTo>
                        <a:pt x="93" y="133"/>
                        <a:pt x="63" y="104"/>
                        <a:pt x="63" y="67"/>
                      </a:cubicBezTo>
                      <a:cubicBezTo>
                        <a:pt x="63" y="30"/>
                        <a:pt x="93" y="0"/>
                        <a:pt x="130" y="0"/>
                      </a:cubicBezTo>
                      <a:cubicBezTo>
                        <a:pt x="167" y="0"/>
                        <a:pt x="196" y="30"/>
                        <a:pt x="196" y="67"/>
                      </a:cubicBezTo>
                      <a:close/>
                      <a:moveTo>
                        <a:pt x="182" y="147"/>
                      </a:moveTo>
                      <a:cubicBezTo>
                        <a:pt x="77" y="147"/>
                        <a:pt x="77" y="147"/>
                        <a:pt x="77" y="147"/>
                      </a:cubicBezTo>
                      <a:cubicBezTo>
                        <a:pt x="34" y="147"/>
                        <a:pt x="0" y="184"/>
                        <a:pt x="3" y="227"/>
                      </a:cubicBezTo>
                      <a:cubicBezTo>
                        <a:pt x="22" y="467"/>
                        <a:pt x="22" y="467"/>
                        <a:pt x="22" y="467"/>
                      </a:cubicBezTo>
                      <a:cubicBezTo>
                        <a:pt x="24" y="490"/>
                        <a:pt x="41" y="509"/>
                        <a:pt x="63" y="513"/>
                      </a:cubicBezTo>
                      <a:cubicBezTo>
                        <a:pt x="63" y="727"/>
                        <a:pt x="63" y="727"/>
                        <a:pt x="63" y="727"/>
                      </a:cubicBezTo>
                      <a:cubicBezTo>
                        <a:pt x="196" y="727"/>
                        <a:pt x="196" y="727"/>
                        <a:pt x="196" y="727"/>
                      </a:cubicBezTo>
                      <a:cubicBezTo>
                        <a:pt x="196" y="513"/>
                        <a:pt x="196" y="513"/>
                        <a:pt x="196" y="513"/>
                      </a:cubicBezTo>
                      <a:cubicBezTo>
                        <a:pt x="218" y="509"/>
                        <a:pt x="235" y="490"/>
                        <a:pt x="237" y="467"/>
                      </a:cubicBezTo>
                      <a:cubicBezTo>
                        <a:pt x="256" y="227"/>
                        <a:pt x="256" y="227"/>
                        <a:pt x="256" y="227"/>
                      </a:cubicBezTo>
                      <a:cubicBezTo>
                        <a:pt x="260" y="184"/>
                        <a:pt x="226" y="147"/>
                        <a:pt x="182" y="1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grpSp>
        <p:sp>
          <p:nvSpPr>
            <p:cNvPr id="121" name="TextBox 120"/>
            <p:cNvSpPr txBox="1"/>
            <p:nvPr/>
          </p:nvSpPr>
          <p:spPr>
            <a:xfrm>
              <a:off x="4704994" y="3708010"/>
              <a:ext cx="1462431" cy="456886"/>
            </a:xfrm>
            <a:prstGeom prst="rect">
              <a:avLst/>
            </a:prstGeom>
            <a:noFill/>
          </p:spPr>
          <p:txBody>
            <a:bodyPr wrap="square" rtlCol="0" anchor="t">
              <a:noAutofit/>
            </a:bodyPr>
            <a:lstStyle/>
            <a:p>
              <a:r>
                <a:rPr lang="en-GB" sz="1200" dirty="0">
                  <a:solidFill>
                    <a:schemeClr val="bg1"/>
                  </a:solidFill>
                </a:rPr>
                <a:t>Prolong</a:t>
              </a:r>
              <a:br>
                <a:rPr lang="en-GB" sz="1200" dirty="0">
                  <a:solidFill>
                    <a:schemeClr val="bg1"/>
                  </a:solidFill>
                </a:rPr>
              </a:br>
              <a:r>
                <a:rPr lang="en-GB" sz="1200" dirty="0">
                  <a:solidFill>
                    <a:schemeClr val="bg1"/>
                  </a:solidFill>
                </a:rPr>
                <a:t>survival time</a:t>
              </a:r>
            </a:p>
          </p:txBody>
        </p:sp>
        <p:sp>
          <p:nvSpPr>
            <p:cNvPr id="123" name="TextBox 122"/>
            <p:cNvSpPr txBox="1"/>
            <p:nvPr/>
          </p:nvSpPr>
          <p:spPr>
            <a:xfrm>
              <a:off x="10284542" y="3764436"/>
              <a:ext cx="1485288" cy="456886"/>
            </a:xfrm>
            <a:prstGeom prst="rect">
              <a:avLst/>
            </a:prstGeom>
            <a:noFill/>
          </p:spPr>
          <p:txBody>
            <a:bodyPr wrap="square" rtlCol="0" anchor="t">
              <a:noAutofit/>
            </a:bodyPr>
            <a:lstStyle/>
            <a:p>
              <a:r>
                <a:rPr lang="en-GB" sz="1200" dirty="0">
                  <a:solidFill>
                    <a:schemeClr val="bg1"/>
                  </a:solidFill>
                </a:rPr>
                <a:t>Improve</a:t>
              </a:r>
              <a:br>
                <a:rPr lang="en-GB" sz="1200" dirty="0">
                  <a:solidFill>
                    <a:schemeClr val="bg1"/>
                  </a:solidFill>
                </a:rPr>
              </a:br>
              <a:r>
                <a:rPr lang="en-GB" sz="1200" dirty="0">
                  <a:solidFill>
                    <a:schemeClr val="bg1"/>
                  </a:solidFill>
                </a:rPr>
                <a:t>quality of life</a:t>
              </a:r>
            </a:p>
            <a:p>
              <a:pPr algn="ctr"/>
              <a:endParaRPr lang="en-GB" sz="1200" dirty="0">
                <a:solidFill>
                  <a:schemeClr val="bg1"/>
                </a:solidFill>
              </a:endParaRPr>
            </a:p>
          </p:txBody>
        </p:sp>
        <p:sp>
          <p:nvSpPr>
            <p:cNvPr id="124" name="TextBox 123"/>
            <p:cNvSpPr txBox="1"/>
            <p:nvPr/>
          </p:nvSpPr>
          <p:spPr>
            <a:xfrm>
              <a:off x="7445453" y="3764436"/>
              <a:ext cx="1580249" cy="456886"/>
            </a:xfrm>
            <a:prstGeom prst="rect">
              <a:avLst/>
            </a:prstGeom>
            <a:noFill/>
          </p:spPr>
          <p:txBody>
            <a:bodyPr wrap="square" rtlCol="0" anchor="t">
              <a:noAutofit/>
            </a:bodyPr>
            <a:lstStyle/>
            <a:p>
              <a:r>
                <a:rPr lang="en-GB" sz="1200" dirty="0">
                  <a:solidFill>
                    <a:schemeClr val="bg1"/>
                  </a:solidFill>
                </a:rPr>
                <a:t>Be effective in combination therapy</a:t>
              </a:r>
            </a:p>
            <a:p>
              <a:pPr algn="ctr"/>
              <a:endParaRPr lang="en-GB" sz="1200" dirty="0">
                <a:solidFill>
                  <a:schemeClr val="bg1"/>
                </a:solidFill>
              </a:endParaRPr>
            </a:p>
          </p:txBody>
        </p:sp>
        <p:sp>
          <p:nvSpPr>
            <p:cNvPr id="87" name="TextBox 86"/>
            <p:cNvSpPr txBox="1"/>
            <p:nvPr/>
          </p:nvSpPr>
          <p:spPr>
            <a:xfrm>
              <a:off x="340191" y="1777752"/>
              <a:ext cx="2052000" cy="1427321"/>
            </a:xfrm>
            <a:prstGeom prst="rect">
              <a:avLst/>
            </a:prstGeom>
            <a:noFill/>
          </p:spPr>
          <p:txBody>
            <a:bodyPr wrap="square" tIns="252000" rtlCol="0" anchor="ctr">
              <a:noAutofit/>
            </a:bodyPr>
            <a:lstStyle/>
            <a:p>
              <a:r>
                <a:rPr lang="en-GB" sz="1300" dirty="0">
                  <a:solidFill>
                    <a:schemeClr val="bg1"/>
                  </a:solidFill>
                </a:rPr>
                <a:t>Unmet needs</a:t>
              </a:r>
              <a:br>
                <a:rPr lang="en-GB" sz="1300" dirty="0">
                  <a:solidFill>
                    <a:schemeClr val="bg1"/>
                  </a:solidFill>
                </a:rPr>
              </a:br>
              <a:r>
                <a:rPr lang="en-GB" sz="1300" dirty="0">
                  <a:solidFill>
                    <a:schemeClr val="bg1"/>
                  </a:solidFill>
                </a:rPr>
                <a:t>associated with bosentan</a:t>
              </a:r>
            </a:p>
            <a:p>
              <a:endParaRPr lang="en-GB" sz="1300" dirty="0">
                <a:solidFill>
                  <a:schemeClr val="bg1"/>
                </a:solidFill>
              </a:endParaRPr>
            </a:p>
          </p:txBody>
        </p:sp>
        <p:sp>
          <p:nvSpPr>
            <p:cNvPr id="69" name="Freeform 68"/>
            <p:cNvSpPr>
              <a:spLocks noEditPoints="1"/>
            </p:cNvSpPr>
            <p:nvPr/>
          </p:nvSpPr>
          <p:spPr bwMode="auto">
            <a:xfrm>
              <a:off x="6743933" y="4706943"/>
              <a:ext cx="491086" cy="388762"/>
            </a:xfrm>
            <a:custGeom>
              <a:avLst/>
              <a:gdLst>
                <a:gd name="T0" fmla="*/ 2006 w 3086"/>
                <a:gd name="T1" fmla="*/ 841 h 2443"/>
                <a:gd name="T2" fmla="*/ 1668 w 3086"/>
                <a:gd name="T3" fmla="*/ 841 h 2443"/>
                <a:gd name="T4" fmla="*/ 1668 w 3086"/>
                <a:gd name="T5" fmla="*/ 1179 h 2443"/>
                <a:gd name="T6" fmla="*/ 1417 w 3086"/>
                <a:gd name="T7" fmla="*/ 1179 h 2443"/>
                <a:gd name="T8" fmla="*/ 1417 w 3086"/>
                <a:gd name="T9" fmla="*/ 841 h 2443"/>
                <a:gd name="T10" fmla="*/ 1080 w 3086"/>
                <a:gd name="T11" fmla="*/ 841 h 2443"/>
                <a:gd name="T12" fmla="*/ 1080 w 3086"/>
                <a:gd name="T13" fmla="*/ 590 h 2443"/>
                <a:gd name="T14" fmla="*/ 1417 w 3086"/>
                <a:gd name="T15" fmla="*/ 590 h 2443"/>
                <a:gd name="T16" fmla="*/ 1417 w 3086"/>
                <a:gd name="T17" fmla="*/ 252 h 2443"/>
                <a:gd name="T18" fmla="*/ 1668 w 3086"/>
                <a:gd name="T19" fmla="*/ 252 h 2443"/>
                <a:gd name="T20" fmla="*/ 1668 w 3086"/>
                <a:gd name="T21" fmla="*/ 590 h 2443"/>
                <a:gd name="T22" fmla="*/ 2006 w 3086"/>
                <a:gd name="T23" fmla="*/ 590 h 2443"/>
                <a:gd name="T24" fmla="*/ 2006 w 3086"/>
                <a:gd name="T25" fmla="*/ 841 h 2443"/>
                <a:gd name="T26" fmla="*/ 3086 w 3086"/>
                <a:gd name="T27" fmla="*/ 509 h 2443"/>
                <a:gd name="T28" fmla="*/ 3086 w 3086"/>
                <a:gd name="T29" fmla="*/ 2297 h 2443"/>
                <a:gd name="T30" fmla="*/ 2392 w 3086"/>
                <a:gd name="T31" fmla="*/ 2297 h 2443"/>
                <a:gd name="T32" fmla="*/ 2392 w 3086"/>
                <a:gd name="T33" fmla="*/ 2443 h 2443"/>
                <a:gd name="T34" fmla="*/ 694 w 3086"/>
                <a:gd name="T35" fmla="*/ 2443 h 2443"/>
                <a:gd name="T36" fmla="*/ 694 w 3086"/>
                <a:gd name="T37" fmla="*/ 2297 h 2443"/>
                <a:gd name="T38" fmla="*/ 0 w 3086"/>
                <a:gd name="T39" fmla="*/ 2297 h 2443"/>
                <a:gd name="T40" fmla="*/ 0 w 3086"/>
                <a:gd name="T41" fmla="*/ 509 h 2443"/>
                <a:gd name="T42" fmla="*/ 694 w 3086"/>
                <a:gd name="T43" fmla="*/ 509 h 2443"/>
                <a:gd name="T44" fmla="*/ 694 w 3086"/>
                <a:gd name="T45" fmla="*/ 0 h 2443"/>
                <a:gd name="T46" fmla="*/ 2392 w 3086"/>
                <a:gd name="T47" fmla="*/ 0 h 2443"/>
                <a:gd name="T48" fmla="*/ 2392 w 3086"/>
                <a:gd name="T49" fmla="*/ 509 h 2443"/>
                <a:gd name="T50" fmla="*/ 3086 w 3086"/>
                <a:gd name="T51" fmla="*/ 509 h 2443"/>
                <a:gd name="T52" fmla="*/ 694 w 3086"/>
                <a:gd name="T53" fmla="*/ 626 h 2443"/>
                <a:gd name="T54" fmla="*/ 117 w 3086"/>
                <a:gd name="T55" fmla="*/ 626 h 2443"/>
                <a:gd name="T56" fmla="*/ 117 w 3086"/>
                <a:gd name="T57" fmla="*/ 2177 h 2443"/>
                <a:gd name="T58" fmla="*/ 694 w 3086"/>
                <a:gd name="T59" fmla="*/ 2177 h 2443"/>
                <a:gd name="T60" fmla="*/ 694 w 3086"/>
                <a:gd name="T61" fmla="*/ 626 h 2443"/>
                <a:gd name="T62" fmla="*/ 2275 w 3086"/>
                <a:gd name="T63" fmla="*/ 119 h 2443"/>
                <a:gd name="T64" fmla="*/ 811 w 3086"/>
                <a:gd name="T65" fmla="*/ 119 h 2443"/>
                <a:gd name="T66" fmla="*/ 811 w 3086"/>
                <a:gd name="T67" fmla="*/ 509 h 2443"/>
                <a:gd name="T68" fmla="*/ 811 w 3086"/>
                <a:gd name="T69" fmla="*/ 626 h 2443"/>
                <a:gd name="T70" fmla="*/ 811 w 3086"/>
                <a:gd name="T71" fmla="*/ 2177 h 2443"/>
                <a:gd name="T72" fmla="*/ 811 w 3086"/>
                <a:gd name="T73" fmla="*/ 2297 h 2443"/>
                <a:gd name="T74" fmla="*/ 811 w 3086"/>
                <a:gd name="T75" fmla="*/ 2326 h 2443"/>
                <a:gd name="T76" fmla="*/ 1100 w 3086"/>
                <a:gd name="T77" fmla="*/ 2326 h 2443"/>
                <a:gd name="T78" fmla="*/ 1100 w 3086"/>
                <a:gd name="T79" fmla="*/ 1854 h 2443"/>
                <a:gd name="T80" fmla="*/ 1986 w 3086"/>
                <a:gd name="T81" fmla="*/ 1854 h 2443"/>
                <a:gd name="T82" fmla="*/ 1986 w 3086"/>
                <a:gd name="T83" fmla="*/ 2326 h 2443"/>
                <a:gd name="T84" fmla="*/ 2275 w 3086"/>
                <a:gd name="T85" fmla="*/ 2326 h 2443"/>
                <a:gd name="T86" fmla="*/ 2275 w 3086"/>
                <a:gd name="T87" fmla="*/ 2297 h 2443"/>
                <a:gd name="T88" fmla="*/ 2275 w 3086"/>
                <a:gd name="T89" fmla="*/ 2177 h 2443"/>
                <a:gd name="T90" fmla="*/ 2275 w 3086"/>
                <a:gd name="T91" fmla="*/ 626 h 2443"/>
                <a:gd name="T92" fmla="*/ 2275 w 3086"/>
                <a:gd name="T93" fmla="*/ 509 h 2443"/>
                <a:gd name="T94" fmla="*/ 2275 w 3086"/>
                <a:gd name="T95" fmla="*/ 119 h 2443"/>
                <a:gd name="T96" fmla="*/ 2969 w 3086"/>
                <a:gd name="T97" fmla="*/ 626 h 2443"/>
                <a:gd name="T98" fmla="*/ 2392 w 3086"/>
                <a:gd name="T99" fmla="*/ 626 h 2443"/>
                <a:gd name="T100" fmla="*/ 2392 w 3086"/>
                <a:gd name="T101" fmla="*/ 2177 h 2443"/>
                <a:gd name="T102" fmla="*/ 2969 w 3086"/>
                <a:gd name="T103" fmla="*/ 2177 h 2443"/>
                <a:gd name="T104" fmla="*/ 2969 w 3086"/>
                <a:gd name="T105" fmla="*/ 62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6" h="2443">
                  <a:moveTo>
                    <a:pt x="2006" y="841"/>
                  </a:moveTo>
                  <a:lnTo>
                    <a:pt x="1668" y="841"/>
                  </a:lnTo>
                  <a:lnTo>
                    <a:pt x="1668" y="1179"/>
                  </a:lnTo>
                  <a:lnTo>
                    <a:pt x="1417" y="1179"/>
                  </a:lnTo>
                  <a:lnTo>
                    <a:pt x="1417" y="841"/>
                  </a:lnTo>
                  <a:lnTo>
                    <a:pt x="1080" y="841"/>
                  </a:lnTo>
                  <a:lnTo>
                    <a:pt x="1080" y="590"/>
                  </a:lnTo>
                  <a:lnTo>
                    <a:pt x="1417" y="590"/>
                  </a:lnTo>
                  <a:lnTo>
                    <a:pt x="1417" y="252"/>
                  </a:lnTo>
                  <a:lnTo>
                    <a:pt x="1668" y="252"/>
                  </a:lnTo>
                  <a:lnTo>
                    <a:pt x="1668" y="590"/>
                  </a:lnTo>
                  <a:lnTo>
                    <a:pt x="2006" y="590"/>
                  </a:lnTo>
                  <a:lnTo>
                    <a:pt x="2006" y="841"/>
                  </a:lnTo>
                  <a:close/>
                  <a:moveTo>
                    <a:pt x="3086" y="509"/>
                  </a:moveTo>
                  <a:lnTo>
                    <a:pt x="3086" y="2297"/>
                  </a:lnTo>
                  <a:lnTo>
                    <a:pt x="2392" y="2297"/>
                  </a:lnTo>
                  <a:lnTo>
                    <a:pt x="2392" y="2443"/>
                  </a:lnTo>
                  <a:lnTo>
                    <a:pt x="694" y="2443"/>
                  </a:lnTo>
                  <a:lnTo>
                    <a:pt x="694" y="2297"/>
                  </a:lnTo>
                  <a:lnTo>
                    <a:pt x="0" y="2297"/>
                  </a:lnTo>
                  <a:lnTo>
                    <a:pt x="0" y="509"/>
                  </a:lnTo>
                  <a:lnTo>
                    <a:pt x="694" y="509"/>
                  </a:lnTo>
                  <a:lnTo>
                    <a:pt x="694" y="0"/>
                  </a:lnTo>
                  <a:lnTo>
                    <a:pt x="2392" y="0"/>
                  </a:lnTo>
                  <a:lnTo>
                    <a:pt x="2392" y="509"/>
                  </a:lnTo>
                  <a:lnTo>
                    <a:pt x="3086" y="509"/>
                  </a:lnTo>
                  <a:close/>
                  <a:moveTo>
                    <a:pt x="694" y="626"/>
                  </a:moveTo>
                  <a:lnTo>
                    <a:pt x="117" y="626"/>
                  </a:lnTo>
                  <a:lnTo>
                    <a:pt x="117" y="2177"/>
                  </a:lnTo>
                  <a:lnTo>
                    <a:pt x="694" y="2177"/>
                  </a:lnTo>
                  <a:lnTo>
                    <a:pt x="694" y="626"/>
                  </a:lnTo>
                  <a:close/>
                  <a:moveTo>
                    <a:pt x="2275" y="119"/>
                  </a:moveTo>
                  <a:lnTo>
                    <a:pt x="811" y="119"/>
                  </a:lnTo>
                  <a:lnTo>
                    <a:pt x="811" y="509"/>
                  </a:lnTo>
                  <a:lnTo>
                    <a:pt x="811" y="626"/>
                  </a:lnTo>
                  <a:lnTo>
                    <a:pt x="811" y="2177"/>
                  </a:lnTo>
                  <a:lnTo>
                    <a:pt x="811" y="2297"/>
                  </a:lnTo>
                  <a:lnTo>
                    <a:pt x="811" y="2326"/>
                  </a:lnTo>
                  <a:lnTo>
                    <a:pt x="1100" y="2326"/>
                  </a:lnTo>
                  <a:lnTo>
                    <a:pt x="1100" y="1854"/>
                  </a:lnTo>
                  <a:lnTo>
                    <a:pt x="1986" y="1854"/>
                  </a:lnTo>
                  <a:lnTo>
                    <a:pt x="1986" y="2326"/>
                  </a:lnTo>
                  <a:lnTo>
                    <a:pt x="2275" y="2326"/>
                  </a:lnTo>
                  <a:lnTo>
                    <a:pt x="2275" y="2297"/>
                  </a:lnTo>
                  <a:lnTo>
                    <a:pt x="2275" y="2177"/>
                  </a:lnTo>
                  <a:lnTo>
                    <a:pt x="2275" y="626"/>
                  </a:lnTo>
                  <a:lnTo>
                    <a:pt x="2275" y="509"/>
                  </a:lnTo>
                  <a:lnTo>
                    <a:pt x="2275" y="119"/>
                  </a:lnTo>
                  <a:close/>
                  <a:moveTo>
                    <a:pt x="2969" y="626"/>
                  </a:moveTo>
                  <a:lnTo>
                    <a:pt x="2392" y="626"/>
                  </a:lnTo>
                  <a:lnTo>
                    <a:pt x="2392" y="2177"/>
                  </a:lnTo>
                  <a:lnTo>
                    <a:pt x="2969" y="2177"/>
                  </a:lnTo>
                  <a:lnTo>
                    <a:pt x="296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67"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Unmet needs</a:t>
            </a:r>
          </a:p>
        </p:txBody>
      </p:sp>
      <p:grpSp>
        <p:nvGrpSpPr>
          <p:cNvPr id="112" name="Group 111">
            <a:extLst>
              <a:ext uri="{FF2B5EF4-FFF2-40B4-BE49-F238E27FC236}">
                <a16:creationId xmlns:a16="http://schemas.microsoft.com/office/drawing/2014/main" id="{BA0CCCB4-F592-4F89-AEEA-23248F91B5E2}"/>
              </a:ext>
            </a:extLst>
          </p:cNvPr>
          <p:cNvGrpSpPr/>
          <p:nvPr/>
        </p:nvGrpSpPr>
        <p:grpSpPr>
          <a:xfrm>
            <a:off x="-5211" y="865947"/>
            <a:ext cx="12272118" cy="1564912"/>
            <a:chOff x="-72648" y="1341439"/>
            <a:chExt cx="12272118" cy="1492250"/>
          </a:xfrm>
        </p:grpSpPr>
        <p:sp>
          <p:nvSpPr>
            <p:cNvPr id="114" name="Freeform 18">
              <a:extLst>
                <a:ext uri="{FF2B5EF4-FFF2-40B4-BE49-F238E27FC236}">
                  <a16:creationId xmlns:a16="http://schemas.microsoft.com/office/drawing/2014/main" id="{20737AC7-7FB1-4546-8612-A267D2DEF168}"/>
                </a:ext>
              </a:extLst>
            </p:cNvPr>
            <p:cNvSpPr>
              <a:spLocks/>
            </p:cNvSpPr>
            <p:nvPr/>
          </p:nvSpPr>
          <p:spPr bwMode="auto">
            <a:xfrm>
              <a:off x="-72648" y="1341439"/>
              <a:ext cx="12192000" cy="1492250"/>
            </a:xfrm>
            <a:custGeom>
              <a:avLst/>
              <a:gdLst>
                <a:gd name="T0" fmla="*/ 1871 w 7680"/>
                <a:gd name="T1" fmla="*/ 83 h 940"/>
                <a:gd name="T2" fmla="*/ 1656 w 7680"/>
                <a:gd name="T3" fmla="*/ 0 h 940"/>
                <a:gd name="T4" fmla="*/ 0 w 7680"/>
                <a:gd name="T5" fmla="*/ 0 h 940"/>
                <a:gd name="T6" fmla="*/ 0 w 7680"/>
                <a:gd name="T7" fmla="*/ 911 h 940"/>
                <a:gd name="T8" fmla="*/ 1656 w 7680"/>
                <a:gd name="T9" fmla="*/ 911 h 940"/>
                <a:gd name="T10" fmla="*/ 1871 w 7680"/>
                <a:gd name="T11" fmla="*/ 940 h 940"/>
                <a:gd name="T12" fmla="*/ 7680 w 7680"/>
                <a:gd name="T13" fmla="*/ 940 h 940"/>
                <a:gd name="T14" fmla="*/ 7680 w 7680"/>
                <a:gd name="T15" fmla="*/ 83 h 940"/>
                <a:gd name="T16" fmla="*/ 1871 w 7680"/>
                <a:gd name="T17" fmla="*/ 8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940">
                  <a:moveTo>
                    <a:pt x="1871" y="83"/>
                  </a:moveTo>
                  <a:lnTo>
                    <a:pt x="1656" y="0"/>
                  </a:lnTo>
                  <a:lnTo>
                    <a:pt x="0" y="0"/>
                  </a:lnTo>
                  <a:lnTo>
                    <a:pt x="0" y="911"/>
                  </a:lnTo>
                  <a:lnTo>
                    <a:pt x="1656" y="911"/>
                  </a:lnTo>
                  <a:lnTo>
                    <a:pt x="1871" y="940"/>
                  </a:lnTo>
                  <a:lnTo>
                    <a:pt x="7680" y="940"/>
                  </a:lnTo>
                  <a:lnTo>
                    <a:pt x="7680" y="83"/>
                  </a:lnTo>
                  <a:lnTo>
                    <a:pt x="1871"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5" name="Oval 114">
              <a:extLst>
                <a:ext uri="{FF2B5EF4-FFF2-40B4-BE49-F238E27FC236}">
                  <a16:creationId xmlns:a16="http://schemas.microsoft.com/office/drawing/2014/main" id="{31619DA6-A9F4-4EBB-B0D0-1E9DACFF0D21}"/>
                </a:ext>
              </a:extLst>
            </p:cNvPr>
            <p:cNvSpPr/>
            <p:nvPr/>
          </p:nvSpPr>
          <p:spPr>
            <a:xfrm>
              <a:off x="6493037" y="1666851"/>
              <a:ext cx="847582" cy="847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6" name="Oval 115">
              <a:extLst>
                <a:ext uri="{FF2B5EF4-FFF2-40B4-BE49-F238E27FC236}">
                  <a16:creationId xmlns:a16="http://schemas.microsoft.com/office/drawing/2014/main" id="{2047CEF8-F386-4698-8BCC-735B86CCFF8C}"/>
                </a:ext>
              </a:extLst>
            </p:cNvPr>
            <p:cNvSpPr/>
            <p:nvPr/>
          </p:nvSpPr>
          <p:spPr>
            <a:xfrm>
              <a:off x="9299125" y="1650816"/>
              <a:ext cx="847582" cy="847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7" name="Oval 116">
              <a:extLst>
                <a:ext uri="{FF2B5EF4-FFF2-40B4-BE49-F238E27FC236}">
                  <a16:creationId xmlns:a16="http://schemas.microsoft.com/office/drawing/2014/main" id="{0BC2F8C2-DF16-48DD-A52D-B2296D934C03}"/>
                </a:ext>
              </a:extLst>
            </p:cNvPr>
            <p:cNvSpPr/>
            <p:nvPr/>
          </p:nvSpPr>
          <p:spPr>
            <a:xfrm>
              <a:off x="3752163" y="1666851"/>
              <a:ext cx="847582" cy="847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8" name="TextBox 117">
              <a:extLst>
                <a:ext uri="{FF2B5EF4-FFF2-40B4-BE49-F238E27FC236}">
                  <a16:creationId xmlns:a16="http://schemas.microsoft.com/office/drawing/2014/main" id="{E45FCBA3-40E5-4B46-84EA-C34926D96040}"/>
                </a:ext>
              </a:extLst>
            </p:cNvPr>
            <p:cNvSpPr txBox="1"/>
            <p:nvPr/>
          </p:nvSpPr>
          <p:spPr>
            <a:xfrm>
              <a:off x="7367239" y="1607900"/>
              <a:ext cx="1826932" cy="1150336"/>
            </a:xfrm>
            <a:prstGeom prst="rect">
              <a:avLst/>
            </a:prstGeom>
            <a:noFill/>
          </p:spPr>
          <p:txBody>
            <a:bodyPr wrap="square" rtlCol="0" anchor="t">
              <a:noAutofit/>
            </a:bodyPr>
            <a:lstStyle/>
            <a:p>
              <a:r>
                <a:rPr lang="en-GB" sz="1200" dirty="0">
                  <a:solidFill>
                    <a:schemeClr val="bg1"/>
                  </a:solidFill>
                </a:rPr>
                <a:t>No demonstrated survival benefit or a delay of disease progression as mono- or sequential combination therapy</a:t>
              </a:r>
              <a:r>
                <a:rPr lang="en-GB" sz="1200" baseline="30000" dirty="0">
                  <a:solidFill>
                    <a:schemeClr val="bg1"/>
                  </a:solidFill>
                </a:rPr>
                <a:t>1,2</a:t>
              </a:r>
            </a:p>
            <a:p>
              <a:pPr algn="ctr"/>
              <a:endParaRPr lang="en-GB" sz="1100" dirty="0">
                <a:solidFill>
                  <a:schemeClr val="bg1"/>
                </a:solidFill>
              </a:endParaRPr>
            </a:p>
          </p:txBody>
        </p:sp>
        <p:sp>
          <p:nvSpPr>
            <p:cNvPr id="120" name="TextBox 119">
              <a:extLst>
                <a:ext uri="{FF2B5EF4-FFF2-40B4-BE49-F238E27FC236}">
                  <a16:creationId xmlns:a16="http://schemas.microsoft.com/office/drawing/2014/main" id="{D9F5999B-EC2C-4DB1-9433-ABA51AF5C09C}"/>
                </a:ext>
              </a:extLst>
            </p:cNvPr>
            <p:cNvSpPr txBox="1"/>
            <p:nvPr/>
          </p:nvSpPr>
          <p:spPr>
            <a:xfrm>
              <a:off x="4625680" y="1607900"/>
              <a:ext cx="1466614" cy="625880"/>
            </a:xfrm>
            <a:prstGeom prst="rect">
              <a:avLst/>
            </a:prstGeom>
            <a:noFill/>
          </p:spPr>
          <p:txBody>
            <a:bodyPr wrap="square" rtlCol="0" anchor="t">
              <a:noAutofit/>
            </a:bodyPr>
            <a:lstStyle/>
            <a:p>
              <a:r>
                <a:rPr lang="en-GB" sz="1200" dirty="0">
                  <a:solidFill>
                    <a:schemeClr val="bg1"/>
                  </a:solidFill>
                </a:rPr>
                <a:t>Increased risk of oedema as mono- and combination therapy with a PDE-5 inhibitor</a:t>
              </a:r>
              <a:r>
                <a:rPr lang="en-GB" sz="1200" baseline="30000" dirty="0">
                  <a:solidFill>
                    <a:schemeClr val="bg1"/>
                  </a:solidFill>
                </a:rPr>
                <a:t>1</a:t>
              </a:r>
            </a:p>
          </p:txBody>
        </p:sp>
        <p:sp>
          <p:nvSpPr>
            <p:cNvPr id="122" name="TextBox 121">
              <a:extLst>
                <a:ext uri="{FF2B5EF4-FFF2-40B4-BE49-F238E27FC236}">
                  <a16:creationId xmlns:a16="http://schemas.microsoft.com/office/drawing/2014/main" id="{C0235A97-F562-42C2-85C1-FA485FB90276}"/>
                </a:ext>
              </a:extLst>
            </p:cNvPr>
            <p:cNvSpPr txBox="1"/>
            <p:nvPr/>
          </p:nvSpPr>
          <p:spPr>
            <a:xfrm>
              <a:off x="10286040" y="1607900"/>
              <a:ext cx="1913430" cy="838320"/>
            </a:xfrm>
            <a:prstGeom prst="rect">
              <a:avLst/>
            </a:prstGeom>
            <a:noFill/>
          </p:spPr>
          <p:txBody>
            <a:bodyPr wrap="square" rtlCol="0" anchor="t">
              <a:noAutofit/>
            </a:bodyPr>
            <a:lstStyle/>
            <a:p>
              <a:r>
                <a:rPr lang="en-GB" sz="1200" dirty="0">
                  <a:solidFill>
                    <a:schemeClr val="bg1"/>
                  </a:solidFill>
                </a:rPr>
                <a:t>Long-term outcome evidence limited to initial combination therapy with tadalafil</a:t>
              </a:r>
              <a:r>
                <a:rPr lang="en-GB" sz="1200" baseline="30000" dirty="0">
                  <a:solidFill>
                    <a:schemeClr val="bg1"/>
                  </a:solidFill>
                </a:rPr>
                <a:t>3</a:t>
              </a:r>
            </a:p>
          </p:txBody>
        </p:sp>
        <p:sp>
          <p:nvSpPr>
            <p:cNvPr id="160" name="Freeform 5">
              <a:extLst>
                <a:ext uri="{FF2B5EF4-FFF2-40B4-BE49-F238E27FC236}">
                  <a16:creationId xmlns:a16="http://schemas.microsoft.com/office/drawing/2014/main" id="{D0C24969-8ADC-44CF-B7B6-FA6EA1D4B44E}"/>
                </a:ext>
              </a:extLst>
            </p:cNvPr>
            <p:cNvSpPr>
              <a:spLocks noEditPoints="1"/>
            </p:cNvSpPr>
            <p:nvPr/>
          </p:nvSpPr>
          <p:spPr bwMode="auto">
            <a:xfrm>
              <a:off x="4073845" y="1880795"/>
              <a:ext cx="209049" cy="501191"/>
            </a:xfrm>
            <a:custGeom>
              <a:avLst/>
              <a:gdLst>
                <a:gd name="T0" fmla="*/ 85 w 303"/>
                <a:gd name="T1" fmla="*/ 66 h 726"/>
                <a:gd name="T2" fmla="*/ 152 w 303"/>
                <a:gd name="T3" fmla="*/ 0 h 726"/>
                <a:gd name="T4" fmla="*/ 218 w 303"/>
                <a:gd name="T5" fmla="*/ 66 h 726"/>
                <a:gd name="T6" fmla="*/ 152 w 303"/>
                <a:gd name="T7" fmla="*/ 133 h 726"/>
                <a:gd name="T8" fmla="*/ 85 w 303"/>
                <a:gd name="T9" fmla="*/ 66 h 726"/>
                <a:gd name="T10" fmla="*/ 266 w 303"/>
                <a:gd name="T11" fmla="*/ 432 h 726"/>
                <a:gd name="T12" fmla="*/ 266 w 303"/>
                <a:gd name="T13" fmla="*/ 466 h 726"/>
                <a:gd name="T14" fmla="*/ 249 w 303"/>
                <a:gd name="T15" fmla="*/ 503 h 726"/>
                <a:gd name="T16" fmla="*/ 263 w 303"/>
                <a:gd name="T17" fmla="*/ 566 h 726"/>
                <a:gd name="T18" fmla="*/ 265 w 303"/>
                <a:gd name="T19" fmla="*/ 577 h 726"/>
                <a:gd name="T20" fmla="*/ 233 w 303"/>
                <a:gd name="T21" fmla="*/ 577 h 726"/>
                <a:gd name="T22" fmla="*/ 210 w 303"/>
                <a:gd name="T23" fmla="*/ 726 h 726"/>
                <a:gd name="T24" fmla="*/ 203 w 303"/>
                <a:gd name="T25" fmla="*/ 726 h 726"/>
                <a:gd name="T26" fmla="*/ 203 w 303"/>
                <a:gd name="T27" fmla="*/ 726 h 726"/>
                <a:gd name="T28" fmla="*/ 100 w 303"/>
                <a:gd name="T29" fmla="*/ 726 h 726"/>
                <a:gd name="T30" fmla="*/ 100 w 303"/>
                <a:gd name="T31" fmla="*/ 726 h 726"/>
                <a:gd name="T32" fmla="*/ 94 w 303"/>
                <a:gd name="T33" fmla="*/ 726 h 726"/>
                <a:gd name="T34" fmla="*/ 71 w 303"/>
                <a:gd name="T35" fmla="*/ 577 h 726"/>
                <a:gd name="T36" fmla="*/ 38 w 303"/>
                <a:gd name="T37" fmla="*/ 577 h 726"/>
                <a:gd name="T38" fmla="*/ 40 w 303"/>
                <a:gd name="T39" fmla="*/ 566 h 726"/>
                <a:gd name="T40" fmla="*/ 55 w 303"/>
                <a:gd name="T41" fmla="*/ 503 h 726"/>
                <a:gd name="T42" fmla="*/ 37 w 303"/>
                <a:gd name="T43" fmla="*/ 466 h 726"/>
                <a:gd name="T44" fmla="*/ 37 w 303"/>
                <a:gd name="T45" fmla="*/ 432 h 726"/>
                <a:gd name="T46" fmla="*/ 75 w 303"/>
                <a:gd name="T47" fmla="*/ 156 h 726"/>
                <a:gd name="T48" fmla="*/ 76 w 303"/>
                <a:gd name="T49" fmla="*/ 156 h 726"/>
                <a:gd name="T50" fmla="*/ 113 w 303"/>
                <a:gd name="T51" fmla="*/ 147 h 726"/>
                <a:gd name="T52" fmla="*/ 190 w 303"/>
                <a:gd name="T53" fmla="*/ 147 h 726"/>
                <a:gd name="T54" fmla="*/ 228 w 303"/>
                <a:gd name="T55" fmla="*/ 156 h 726"/>
                <a:gd name="T56" fmla="*/ 228 w 303"/>
                <a:gd name="T57" fmla="*/ 156 h 726"/>
                <a:gd name="T58" fmla="*/ 266 w 303"/>
                <a:gd name="T59" fmla="*/ 432 h 726"/>
                <a:gd name="T60" fmla="*/ 91 w 303"/>
                <a:gd name="T61" fmla="*/ 348 h 726"/>
                <a:gd name="T62" fmla="*/ 68 w 303"/>
                <a:gd name="T63" fmla="*/ 276 h 726"/>
                <a:gd name="T64" fmla="*/ 83 w 303"/>
                <a:gd name="T65" fmla="*/ 383 h 726"/>
                <a:gd name="T66" fmla="*/ 91 w 303"/>
                <a:gd name="T67" fmla="*/ 348 h 726"/>
                <a:gd name="T68" fmla="*/ 235 w 303"/>
                <a:gd name="T69" fmla="*/ 280 h 726"/>
                <a:gd name="T70" fmla="*/ 213 w 303"/>
                <a:gd name="T71" fmla="*/ 348 h 726"/>
                <a:gd name="T72" fmla="*/ 221 w 303"/>
                <a:gd name="T73" fmla="*/ 380 h 726"/>
                <a:gd name="T74" fmla="*/ 235 w 303"/>
                <a:gd name="T75" fmla="*/ 28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726">
                  <a:moveTo>
                    <a:pt x="85" y="66"/>
                  </a:moveTo>
                  <a:cubicBezTo>
                    <a:pt x="85" y="29"/>
                    <a:pt x="115" y="0"/>
                    <a:pt x="152" y="0"/>
                  </a:cubicBezTo>
                  <a:cubicBezTo>
                    <a:pt x="188" y="0"/>
                    <a:pt x="218" y="29"/>
                    <a:pt x="218" y="66"/>
                  </a:cubicBezTo>
                  <a:cubicBezTo>
                    <a:pt x="218" y="103"/>
                    <a:pt x="188" y="133"/>
                    <a:pt x="152" y="133"/>
                  </a:cubicBezTo>
                  <a:cubicBezTo>
                    <a:pt x="115" y="133"/>
                    <a:pt x="85" y="103"/>
                    <a:pt x="85" y="66"/>
                  </a:cubicBezTo>
                  <a:close/>
                  <a:moveTo>
                    <a:pt x="266" y="432"/>
                  </a:moveTo>
                  <a:cubicBezTo>
                    <a:pt x="266" y="466"/>
                    <a:pt x="266" y="466"/>
                    <a:pt x="266" y="466"/>
                  </a:cubicBezTo>
                  <a:cubicBezTo>
                    <a:pt x="266" y="481"/>
                    <a:pt x="259" y="494"/>
                    <a:pt x="249" y="503"/>
                  </a:cubicBezTo>
                  <a:cubicBezTo>
                    <a:pt x="263" y="566"/>
                    <a:pt x="263" y="566"/>
                    <a:pt x="263" y="566"/>
                  </a:cubicBezTo>
                  <a:cubicBezTo>
                    <a:pt x="264" y="570"/>
                    <a:pt x="265" y="573"/>
                    <a:pt x="265" y="577"/>
                  </a:cubicBezTo>
                  <a:cubicBezTo>
                    <a:pt x="233" y="577"/>
                    <a:pt x="233" y="577"/>
                    <a:pt x="233" y="577"/>
                  </a:cubicBezTo>
                  <a:cubicBezTo>
                    <a:pt x="229" y="628"/>
                    <a:pt x="220" y="681"/>
                    <a:pt x="210" y="726"/>
                  </a:cubicBezTo>
                  <a:cubicBezTo>
                    <a:pt x="203" y="726"/>
                    <a:pt x="203" y="726"/>
                    <a:pt x="203" y="726"/>
                  </a:cubicBezTo>
                  <a:cubicBezTo>
                    <a:pt x="203" y="726"/>
                    <a:pt x="203" y="726"/>
                    <a:pt x="203" y="726"/>
                  </a:cubicBezTo>
                  <a:cubicBezTo>
                    <a:pt x="100" y="726"/>
                    <a:pt x="100" y="726"/>
                    <a:pt x="100" y="726"/>
                  </a:cubicBezTo>
                  <a:cubicBezTo>
                    <a:pt x="100" y="726"/>
                    <a:pt x="100" y="726"/>
                    <a:pt x="100" y="726"/>
                  </a:cubicBezTo>
                  <a:cubicBezTo>
                    <a:pt x="94" y="726"/>
                    <a:pt x="94" y="726"/>
                    <a:pt x="94" y="726"/>
                  </a:cubicBezTo>
                  <a:cubicBezTo>
                    <a:pt x="84" y="681"/>
                    <a:pt x="74" y="628"/>
                    <a:pt x="71" y="577"/>
                  </a:cubicBezTo>
                  <a:cubicBezTo>
                    <a:pt x="38" y="577"/>
                    <a:pt x="38" y="577"/>
                    <a:pt x="38" y="577"/>
                  </a:cubicBezTo>
                  <a:cubicBezTo>
                    <a:pt x="39" y="573"/>
                    <a:pt x="39" y="569"/>
                    <a:pt x="40" y="566"/>
                  </a:cubicBezTo>
                  <a:cubicBezTo>
                    <a:pt x="55" y="503"/>
                    <a:pt x="55" y="503"/>
                    <a:pt x="55" y="503"/>
                  </a:cubicBezTo>
                  <a:cubicBezTo>
                    <a:pt x="44" y="494"/>
                    <a:pt x="37" y="481"/>
                    <a:pt x="37" y="466"/>
                  </a:cubicBezTo>
                  <a:cubicBezTo>
                    <a:pt x="37" y="432"/>
                    <a:pt x="37" y="432"/>
                    <a:pt x="37" y="432"/>
                  </a:cubicBezTo>
                  <a:cubicBezTo>
                    <a:pt x="9" y="326"/>
                    <a:pt x="0" y="203"/>
                    <a:pt x="75" y="156"/>
                  </a:cubicBezTo>
                  <a:cubicBezTo>
                    <a:pt x="76" y="156"/>
                    <a:pt x="76" y="156"/>
                    <a:pt x="76" y="156"/>
                  </a:cubicBezTo>
                  <a:cubicBezTo>
                    <a:pt x="87" y="150"/>
                    <a:pt x="99" y="147"/>
                    <a:pt x="113" y="147"/>
                  </a:cubicBezTo>
                  <a:cubicBezTo>
                    <a:pt x="190" y="147"/>
                    <a:pt x="190" y="147"/>
                    <a:pt x="190" y="147"/>
                  </a:cubicBezTo>
                  <a:cubicBezTo>
                    <a:pt x="204" y="147"/>
                    <a:pt x="217" y="150"/>
                    <a:pt x="228" y="156"/>
                  </a:cubicBezTo>
                  <a:cubicBezTo>
                    <a:pt x="228" y="156"/>
                    <a:pt x="228" y="156"/>
                    <a:pt x="228" y="156"/>
                  </a:cubicBezTo>
                  <a:cubicBezTo>
                    <a:pt x="303" y="203"/>
                    <a:pt x="295" y="326"/>
                    <a:pt x="266" y="432"/>
                  </a:cubicBezTo>
                  <a:close/>
                  <a:moveTo>
                    <a:pt x="91" y="348"/>
                  </a:moveTo>
                  <a:cubicBezTo>
                    <a:pt x="68" y="276"/>
                    <a:pt x="68" y="276"/>
                    <a:pt x="68" y="276"/>
                  </a:cubicBezTo>
                  <a:cubicBezTo>
                    <a:pt x="83" y="383"/>
                    <a:pt x="83" y="383"/>
                    <a:pt x="83" y="383"/>
                  </a:cubicBezTo>
                  <a:lnTo>
                    <a:pt x="91" y="348"/>
                  </a:lnTo>
                  <a:close/>
                  <a:moveTo>
                    <a:pt x="235" y="280"/>
                  </a:moveTo>
                  <a:cubicBezTo>
                    <a:pt x="213" y="348"/>
                    <a:pt x="213" y="348"/>
                    <a:pt x="213" y="348"/>
                  </a:cubicBezTo>
                  <a:cubicBezTo>
                    <a:pt x="221" y="380"/>
                    <a:pt x="221" y="380"/>
                    <a:pt x="221" y="380"/>
                  </a:cubicBezTo>
                  <a:lnTo>
                    <a:pt x="235" y="280"/>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1" name="Oval 160">
              <a:extLst>
                <a:ext uri="{FF2B5EF4-FFF2-40B4-BE49-F238E27FC236}">
                  <a16:creationId xmlns:a16="http://schemas.microsoft.com/office/drawing/2014/main" id="{0979E226-967C-4DED-83F1-8973F2BD22A3}"/>
                </a:ext>
              </a:extLst>
            </p:cNvPr>
            <p:cNvSpPr/>
            <p:nvPr/>
          </p:nvSpPr>
          <p:spPr>
            <a:xfrm>
              <a:off x="4188882" y="2076945"/>
              <a:ext cx="124272" cy="124272"/>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2" name="Freeform 40">
              <a:extLst>
                <a:ext uri="{FF2B5EF4-FFF2-40B4-BE49-F238E27FC236}">
                  <a16:creationId xmlns:a16="http://schemas.microsoft.com/office/drawing/2014/main" id="{D4151044-B2AB-4AA2-A440-D952E73DE281}"/>
                </a:ext>
              </a:extLst>
            </p:cNvPr>
            <p:cNvSpPr>
              <a:spLocks noEditPoints="1"/>
            </p:cNvSpPr>
            <p:nvPr/>
          </p:nvSpPr>
          <p:spPr bwMode="auto">
            <a:xfrm>
              <a:off x="6712586" y="2125948"/>
              <a:ext cx="408401" cy="274379"/>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rgbClr val="7F7F7F"/>
            </a:solidFill>
            <a:ln>
              <a:noFill/>
            </a:ln>
          </p:spPr>
          <p:txBody>
            <a:bodyPr vert="horz" wrap="square" lIns="121920" tIns="60960" rIns="121920" bIns="60960" numCol="1" anchor="t" anchorCtr="0" compatLnSpc="1">
              <a:prstTxWarp prst="textNoShape">
                <a:avLst/>
              </a:prstTxWarp>
            </a:bodyPr>
            <a:lstStyle/>
            <a:p>
              <a:endParaRPr lang="en-GB" sz="3200" dirty="0"/>
            </a:p>
          </p:txBody>
        </p:sp>
        <p:grpSp>
          <p:nvGrpSpPr>
            <p:cNvPr id="163" name="Group 162">
              <a:extLst>
                <a:ext uri="{FF2B5EF4-FFF2-40B4-BE49-F238E27FC236}">
                  <a16:creationId xmlns:a16="http://schemas.microsoft.com/office/drawing/2014/main" id="{864E84F5-B42F-4BDB-A976-D0656D681876}"/>
                </a:ext>
              </a:extLst>
            </p:cNvPr>
            <p:cNvGrpSpPr/>
            <p:nvPr/>
          </p:nvGrpSpPr>
          <p:grpSpPr>
            <a:xfrm flipH="1">
              <a:off x="6673609" y="1876554"/>
              <a:ext cx="565019" cy="144408"/>
              <a:chOff x="1028699" y="3100271"/>
              <a:chExt cx="3366559" cy="860426"/>
            </a:xfrm>
            <a:solidFill>
              <a:srgbClr val="7F7F7F"/>
            </a:solidFill>
          </p:grpSpPr>
          <p:sp>
            <p:nvSpPr>
              <p:cNvPr id="173" name="Freeform 14">
                <a:extLst>
                  <a:ext uri="{FF2B5EF4-FFF2-40B4-BE49-F238E27FC236}">
                    <a16:creationId xmlns:a16="http://schemas.microsoft.com/office/drawing/2014/main" id="{0C7D3C18-DE73-40EF-8155-01791DF6BC2E}"/>
                  </a:ext>
                </a:extLst>
              </p:cNvPr>
              <p:cNvSpPr>
                <a:spLocks/>
              </p:cNvSpPr>
              <p:nvPr/>
            </p:nvSpPr>
            <p:spPr bwMode="auto">
              <a:xfrm>
                <a:off x="2439986" y="3100271"/>
                <a:ext cx="627062" cy="255588"/>
              </a:xfrm>
              <a:custGeom>
                <a:avLst/>
                <a:gdLst>
                  <a:gd name="T0" fmla="*/ 151 w 167"/>
                  <a:gd name="T1" fmla="*/ 68 h 68"/>
                  <a:gd name="T2" fmla="*/ 77 w 167"/>
                  <a:gd name="T3" fmla="*/ 48 h 68"/>
                  <a:gd name="T4" fmla="*/ 40 w 167"/>
                  <a:gd name="T5" fmla="*/ 43 h 68"/>
                  <a:gd name="T6" fmla="*/ 1 w 167"/>
                  <a:gd name="T7" fmla="*/ 41 h 68"/>
                  <a:gd name="T8" fmla="*/ 0 w 167"/>
                  <a:gd name="T9" fmla="*/ 2 h 68"/>
                  <a:gd name="T10" fmla="*/ 42 w 167"/>
                  <a:gd name="T11" fmla="*/ 1 h 68"/>
                  <a:gd name="T12" fmla="*/ 84 w 167"/>
                  <a:gd name="T13" fmla="*/ 3 h 68"/>
                  <a:gd name="T14" fmla="*/ 167 w 167"/>
                  <a:gd name="T15" fmla="*/ 18 h 68"/>
                  <a:gd name="T16" fmla="*/ 151 w 167"/>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8">
                    <a:moveTo>
                      <a:pt x="151" y="68"/>
                    </a:moveTo>
                    <a:cubicBezTo>
                      <a:pt x="127" y="60"/>
                      <a:pt x="102" y="53"/>
                      <a:pt x="77" y="48"/>
                    </a:cubicBezTo>
                    <a:cubicBezTo>
                      <a:pt x="65" y="46"/>
                      <a:pt x="52" y="44"/>
                      <a:pt x="40" y="43"/>
                    </a:cubicBezTo>
                    <a:cubicBezTo>
                      <a:pt x="27" y="41"/>
                      <a:pt x="14" y="41"/>
                      <a:pt x="1" y="41"/>
                    </a:cubicBezTo>
                    <a:cubicBezTo>
                      <a:pt x="0" y="2"/>
                      <a:pt x="0" y="2"/>
                      <a:pt x="0" y="2"/>
                    </a:cubicBezTo>
                    <a:cubicBezTo>
                      <a:pt x="14" y="1"/>
                      <a:pt x="28" y="0"/>
                      <a:pt x="42" y="1"/>
                    </a:cubicBezTo>
                    <a:cubicBezTo>
                      <a:pt x="56" y="1"/>
                      <a:pt x="70" y="2"/>
                      <a:pt x="84" y="3"/>
                    </a:cubicBezTo>
                    <a:cubicBezTo>
                      <a:pt x="112" y="6"/>
                      <a:pt x="139" y="11"/>
                      <a:pt x="167" y="18"/>
                    </a:cubicBezTo>
                    <a:lnTo>
                      <a:pt x="151"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4" name="Freeform 15">
                <a:extLst>
                  <a:ext uri="{FF2B5EF4-FFF2-40B4-BE49-F238E27FC236}">
                    <a16:creationId xmlns:a16="http://schemas.microsoft.com/office/drawing/2014/main" id="{7381C5F7-E06C-4B5E-A5B9-B53AE01C419F}"/>
                  </a:ext>
                </a:extLst>
              </p:cNvPr>
              <p:cNvSpPr>
                <a:spLocks/>
              </p:cNvSpPr>
              <p:nvPr/>
            </p:nvSpPr>
            <p:spPr bwMode="auto">
              <a:xfrm>
                <a:off x="1781174" y="3111384"/>
                <a:ext cx="604837" cy="252413"/>
              </a:xfrm>
              <a:custGeom>
                <a:avLst/>
                <a:gdLst>
                  <a:gd name="T0" fmla="*/ 161 w 161"/>
                  <a:gd name="T1" fmla="*/ 38 h 67"/>
                  <a:gd name="T2" fmla="*/ 10 w 161"/>
                  <a:gd name="T3" fmla="*/ 67 h 67"/>
                  <a:gd name="T4" fmla="*/ 0 w 161"/>
                  <a:gd name="T5" fmla="*/ 45 h 67"/>
                  <a:gd name="T6" fmla="*/ 159 w 161"/>
                  <a:gd name="T7" fmla="*/ 0 h 67"/>
                  <a:gd name="T8" fmla="*/ 161 w 161"/>
                  <a:gd name="T9" fmla="*/ 38 h 67"/>
                </a:gdLst>
                <a:ahLst/>
                <a:cxnLst>
                  <a:cxn ang="0">
                    <a:pos x="T0" y="T1"/>
                  </a:cxn>
                  <a:cxn ang="0">
                    <a:pos x="T2" y="T3"/>
                  </a:cxn>
                  <a:cxn ang="0">
                    <a:pos x="T4" y="T5"/>
                  </a:cxn>
                  <a:cxn ang="0">
                    <a:pos x="T6" y="T7"/>
                  </a:cxn>
                  <a:cxn ang="0">
                    <a:pos x="T8" y="T9"/>
                  </a:cxn>
                </a:cxnLst>
                <a:rect l="0" t="0" r="r" b="b"/>
                <a:pathLst>
                  <a:path w="161" h="67">
                    <a:moveTo>
                      <a:pt x="161" y="38"/>
                    </a:moveTo>
                    <a:cubicBezTo>
                      <a:pt x="110" y="39"/>
                      <a:pt x="58" y="48"/>
                      <a:pt x="10" y="67"/>
                    </a:cubicBezTo>
                    <a:cubicBezTo>
                      <a:pt x="0" y="45"/>
                      <a:pt x="0" y="45"/>
                      <a:pt x="0" y="45"/>
                    </a:cubicBezTo>
                    <a:cubicBezTo>
                      <a:pt x="50" y="21"/>
                      <a:pt x="103" y="6"/>
                      <a:pt x="159" y="0"/>
                    </a:cubicBezTo>
                    <a:lnTo>
                      <a:pt x="16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16">
                <a:extLst>
                  <a:ext uri="{FF2B5EF4-FFF2-40B4-BE49-F238E27FC236}">
                    <a16:creationId xmlns:a16="http://schemas.microsoft.com/office/drawing/2014/main" id="{106B78E4-681C-4DB6-9326-3FCD31E359C4}"/>
                  </a:ext>
                </a:extLst>
              </p:cNvPr>
              <p:cNvSpPr>
                <a:spLocks/>
              </p:cNvSpPr>
              <p:nvPr/>
            </p:nvSpPr>
            <p:spPr bwMode="auto">
              <a:xfrm>
                <a:off x="3491972" y="3187584"/>
                <a:ext cx="903286" cy="773113"/>
              </a:xfrm>
              <a:custGeom>
                <a:avLst/>
                <a:gdLst>
                  <a:gd name="T0" fmla="*/ 240 w 240"/>
                  <a:gd name="T1" fmla="*/ 206 h 206"/>
                  <a:gd name="T2" fmla="*/ 195 w 240"/>
                  <a:gd name="T3" fmla="*/ 20 h 206"/>
                  <a:gd name="T4" fmla="*/ 149 w 240"/>
                  <a:gd name="T5" fmla="*/ 64 h 206"/>
                  <a:gd name="T6" fmla="*/ 18 w 240"/>
                  <a:gd name="T7" fmla="*/ 0 h 206"/>
                  <a:gd name="T8" fmla="*/ 0 w 240"/>
                  <a:gd name="T9" fmla="*/ 51 h 206"/>
                  <a:gd name="T10" fmla="*/ 101 w 240"/>
                  <a:gd name="T11" fmla="*/ 110 h 206"/>
                  <a:gd name="T12" fmla="*/ 56 w 240"/>
                  <a:gd name="T13" fmla="*/ 152 h 206"/>
                  <a:gd name="T14" fmla="*/ 240 w 240"/>
                  <a:gd name="T15" fmla="*/ 206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06">
                    <a:moveTo>
                      <a:pt x="240" y="206"/>
                    </a:moveTo>
                    <a:cubicBezTo>
                      <a:pt x="195" y="20"/>
                      <a:pt x="195" y="20"/>
                      <a:pt x="195" y="20"/>
                    </a:cubicBezTo>
                    <a:cubicBezTo>
                      <a:pt x="149" y="64"/>
                      <a:pt x="149" y="64"/>
                      <a:pt x="149" y="64"/>
                    </a:cubicBezTo>
                    <a:cubicBezTo>
                      <a:pt x="108" y="36"/>
                      <a:pt x="64" y="14"/>
                      <a:pt x="18" y="0"/>
                    </a:cubicBezTo>
                    <a:cubicBezTo>
                      <a:pt x="0" y="51"/>
                      <a:pt x="0" y="51"/>
                      <a:pt x="0" y="51"/>
                    </a:cubicBezTo>
                    <a:cubicBezTo>
                      <a:pt x="36" y="66"/>
                      <a:pt x="70" y="86"/>
                      <a:pt x="101" y="110"/>
                    </a:cubicBezTo>
                    <a:cubicBezTo>
                      <a:pt x="56" y="152"/>
                      <a:pt x="56" y="152"/>
                      <a:pt x="56" y="152"/>
                    </a:cubicBezTo>
                    <a:lnTo>
                      <a:pt x="24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17">
                <a:extLst>
                  <a:ext uri="{FF2B5EF4-FFF2-40B4-BE49-F238E27FC236}">
                    <a16:creationId xmlns:a16="http://schemas.microsoft.com/office/drawing/2014/main" id="{969A03BC-5EC8-4242-8C0F-29D0AD3597E8}"/>
                  </a:ext>
                </a:extLst>
              </p:cNvPr>
              <p:cNvSpPr>
                <a:spLocks/>
              </p:cNvSpPr>
              <p:nvPr/>
            </p:nvSpPr>
            <p:spPr bwMode="auto">
              <a:xfrm>
                <a:off x="1028699" y="3311409"/>
                <a:ext cx="733425" cy="649288"/>
              </a:xfrm>
              <a:custGeom>
                <a:avLst/>
                <a:gdLst>
                  <a:gd name="T0" fmla="*/ 195 w 195"/>
                  <a:gd name="T1" fmla="*/ 20 h 173"/>
                  <a:gd name="T2" fmla="*/ 186 w 195"/>
                  <a:gd name="T3" fmla="*/ 0 h 173"/>
                  <a:gd name="T4" fmla="*/ 59 w 195"/>
                  <a:gd name="T5" fmla="*/ 96 h 173"/>
                  <a:gd name="T6" fmla="*/ 19 w 195"/>
                  <a:gd name="T7" fmla="*/ 63 h 173"/>
                  <a:gd name="T8" fmla="*/ 0 w 195"/>
                  <a:gd name="T9" fmla="*/ 173 h 173"/>
                  <a:gd name="T10" fmla="*/ 105 w 195"/>
                  <a:gd name="T11" fmla="*/ 134 h 173"/>
                  <a:gd name="T12" fmla="*/ 66 w 195"/>
                  <a:gd name="T13" fmla="*/ 101 h 173"/>
                  <a:gd name="T14" fmla="*/ 195 w 195"/>
                  <a:gd name="T15" fmla="*/ 2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173">
                    <a:moveTo>
                      <a:pt x="195" y="20"/>
                    </a:moveTo>
                    <a:cubicBezTo>
                      <a:pt x="186" y="0"/>
                      <a:pt x="186" y="0"/>
                      <a:pt x="186" y="0"/>
                    </a:cubicBezTo>
                    <a:cubicBezTo>
                      <a:pt x="138" y="24"/>
                      <a:pt x="95" y="57"/>
                      <a:pt x="59" y="96"/>
                    </a:cubicBezTo>
                    <a:cubicBezTo>
                      <a:pt x="19" y="63"/>
                      <a:pt x="19" y="63"/>
                      <a:pt x="19" y="63"/>
                    </a:cubicBezTo>
                    <a:cubicBezTo>
                      <a:pt x="0" y="173"/>
                      <a:pt x="0" y="173"/>
                      <a:pt x="0" y="173"/>
                    </a:cubicBezTo>
                    <a:cubicBezTo>
                      <a:pt x="105" y="134"/>
                      <a:pt x="105" y="134"/>
                      <a:pt x="105" y="134"/>
                    </a:cubicBezTo>
                    <a:cubicBezTo>
                      <a:pt x="66" y="101"/>
                      <a:pt x="66" y="101"/>
                      <a:pt x="66" y="101"/>
                    </a:cubicBezTo>
                    <a:cubicBezTo>
                      <a:pt x="104" y="67"/>
                      <a:pt x="148" y="39"/>
                      <a:pt x="19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4" name="Freeform 23">
              <a:extLst>
                <a:ext uri="{FF2B5EF4-FFF2-40B4-BE49-F238E27FC236}">
                  <a16:creationId xmlns:a16="http://schemas.microsoft.com/office/drawing/2014/main" id="{FE9876AC-2F76-4403-80CC-19E5DCF1E506}"/>
                </a:ext>
              </a:extLst>
            </p:cNvPr>
            <p:cNvSpPr>
              <a:spLocks/>
            </p:cNvSpPr>
            <p:nvPr/>
          </p:nvSpPr>
          <p:spPr bwMode="auto">
            <a:xfrm>
              <a:off x="9755360" y="1852108"/>
              <a:ext cx="176024" cy="174727"/>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5" name="Freeform 39">
              <a:extLst>
                <a:ext uri="{FF2B5EF4-FFF2-40B4-BE49-F238E27FC236}">
                  <a16:creationId xmlns:a16="http://schemas.microsoft.com/office/drawing/2014/main" id="{14C82AFB-106B-4E3B-A1D6-35FB58D2AB7C}"/>
                </a:ext>
              </a:extLst>
            </p:cNvPr>
            <p:cNvSpPr>
              <a:spLocks noEditPoints="1"/>
            </p:cNvSpPr>
            <p:nvPr/>
          </p:nvSpPr>
          <p:spPr bwMode="auto">
            <a:xfrm>
              <a:off x="9688089" y="2057519"/>
              <a:ext cx="379540" cy="379540"/>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rgbClr val="7F7F7F"/>
            </a:solidFill>
            <a:ln w="9525">
              <a:noFill/>
              <a:round/>
              <a:headEnd/>
              <a:tailEnd/>
            </a:ln>
            <a:effectLst/>
          </p:spPr>
          <p:txBody>
            <a:bodyPr/>
            <a:lstStyle/>
            <a:p>
              <a:endParaRPr lang="en-GB" dirty="0"/>
            </a:p>
          </p:txBody>
        </p:sp>
        <p:sp>
          <p:nvSpPr>
            <p:cNvPr id="166" name="Freeform 95">
              <a:extLst>
                <a:ext uri="{FF2B5EF4-FFF2-40B4-BE49-F238E27FC236}">
                  <a16:creationId xmlns:a16="http://schemas.microsoft.com/office/drawing/2014/main" id="{C73ABE52-937F-43F7-9652-EB70C9705595}"/>
                </a:ext>
              </a:extLst>
            </p:cNvPr>
            <p:cNvSpPr>
              <a:spLocks noEditPoints="1"/>
            </p:cNvSpPr>
            <p:nvPr/>
          </p:nvSpPr>
          <p:spPr bwMode="auto">
            <a:xfrm>
              <a:off x="9409494" y="2039686"/>
              <a:ext cx="308130" cy="308131"/>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rgbClr val="7F7F7F">
                <a:alpha val="60000"/>
              </a:srgbClr>
            </a:solidFill>
            <a:ln w="9525">
              <a:noFill/>
              <a:round/>
              <a:headEnd/>
              <a:tailEnd/>
            </a:ln>
            <a:effectLst/>
          </p:spPr>
          <p:txBody>
            <a:bodyPr/>
            <a:lstStyle/>
            <a:p>
              <a:endParaRPr lang="en-GB" dirty="0"/>
            </a:p>
          </p:txBody>
        </p:sp>
        <p:sp>
          <p:nvSpPr>
            <p:cNvPr id="169" name="TextBox 168">
              <a:extLst>
                <a:ext uri="{FF2B5EF4-FFF2-40B4-BE49-F238E27FC236}">
                  <a16:creationId xmlns:a16="http://schemas.microsoft.com/office/drawing/2014/main" id="{BD048E96-4187-40F8-BF3F-CF0DFBB9FABF}"/>
                </a:ext>
              </a:extLst>
            </p:cNvPr>
            <p:cNvSpPr txBox="1"/>
            <p:nvPr/>
          </p:nvSpPr>
          <p:spPr>
            <a:xfrm>
              <a:off x="267543" y="1355725"/>
              <a:ext cx="2385492" cy="1427321"/>
            </a:xfrm>
            <a:prstGeom prst="rect">
              <a:avLst/>
            </a:prstGeom>
            <a:noFill/>
          </p:spPr>
          <p:txBody>
            <a:bodyPr wrap="square" tIns="252000" rtlCol="0" anchor="ctr">
              <a:noAutofit/>
            </a:bodyPr>
            <a:lstStyle/>
            <a:p>
              <a:r>
                <a:rPr lang="en-GB" sz="1300" dirty="0">
                  <a:solidFill>
                    <a:schemeClr val="bg1"/>
                  </a:solidFill>
                </a:rPr>
                <a:t>Unmet needs</a:t>
              </a:r>
              <a:br>
                <a:rPr lang="en-GB" sz="1300" dirty="0">
                  <a:solidFill>
                    <a:schemeClr val="bg1"/>
                  </a:solidFill>
                </a:rPr>
              </a:br>
              <a:r>
                <a:rPr lang="en-GB" sz="1300" dirty="0">
                  <a:solidFill>
                    <a:schemeClr val="bg1"/>
                  </a:solidFill>
                </a:rPr>
                <a:t>associated with ambrisentan</a:t>
              </a:r>
            </a:p>
          </p:txBody>
        </p:sp>
      </p:grpSp>
    </p:spTree>
    <p:extLst>
      <p:ext uri="{BB962C8B-B14F-4D97-AF65-F5344CB8AC3E}">
        <p14:creationId xmlns:p14="http://schemas.microsoft.com/office/powerpoint/2010/main" val="1308038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Snip and Round Single Corner Rectangle 45"/>
          <p:cNvSpPr/>
          <p:nvPr/>
        </p:nvSpPr>
        <p:spPr>
          <a:xfrm flipV="1">
            <a:off x="0" y="5102278"/>
            <a:ext cx="6144404" cy="739200"/>
          </a:xfrm>
          <a:prstGeom prst="snipRoundRect">
            <a:avLst>
              <a:gd name="adj1" fmla="val 0"/>
              <a:gd name="adj2" fmla="val 293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47" name="Snip and Round Single Corner Rectangle 46"/>
          <p:cNvSpPr/>
          <p:nvPr/>
        </p:nvSpPr>
        <p:spPr>
          <a:xfrm flipV="1">
            <a:off x="0" y="3423873"/>
            <a:ext cx="6144404" cy="739200"/>
          </a:xfrm>
          <a:prstGeom prst="snipRoundRect">
            <a:avLst>
              <a:gd name="adj1" fmla="val 0"/>
              <a:gd name="adj2" fmla="val 293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48" name="Snip and Round Single Corner Rectangle 47"/>
          <p:cNvSpPr/>
          <p:nvPr/>
        </p:nvSpPr>
        <p:spPr>
          <a:xfrm flipV="1">
            <a:off x="0" y="2584670"/>
            <a:ext cx="6144404" cy="739200"/>
          </a:xfrm>
          <a:prstGeom prst="snipRoundRect">
            <a:avLst>
              <a:gd name="adj1" fmla="val 0"/>
              <a:gd name="adj2" fmla="val 293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49" name="Snip and Round Single Corner Rectangle 48"/>
          <p:cNvSpPr/>
          <p:nvPr/>
        </p:nvSpPr>
        <p:spPr>
          <a:xfrm flipV="1">
            <a:off x="0" y="1745467"/>
            <a:ext cx="6144404" cy="739200"/>
          </a:xfrm>
          <a:prstGeom prst="snipRoundRect">
            <a:avLst>
              <a:gd name="adj1" fmla="val 0"/>
              <a:gd name="adj2" fmla="val 29348"/>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50" name="Snip and Round Single Corner Rectangle 49"/>
          <p:cNvSpPr/>
          <p:nvPr/>
        </p:nvSpPr>
        <p:spPr>
          <a:xfrm flipV="1">
            <a:off x="0" y="4263076"/>
            <a:ext cx="6144404" cy="739200"/>
          </a:xfrm>
          <a:prstGeom prst="snipRoundRect">
            <a:avLst>
              <a:gd name="adj1" fmla="val 0"/>
              <a:gd name="adj2" fmla="val 293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4" name="Title 3"/>
          <p:cNvSpPr>
            <a:spLocks noGrp="1"/>
          </p:cNvSpPr>
          <p:nvPr>
            <p:ph type="title"/>
          </p:nvPr>
        </p:nvSpPr>
        <p:spPr>
          <a:xfrm>
            <a:off x="478367" y="452967"/>
            <a:ext cx="10402419" cy="480000"/>
          </a:xfrm>
        </p:spPr>
        <p:txBody>
          <a:bodyPr/>
          <a:lstStyle/>
          <a:p>
            <a:r>
              <a:rPr lang="en-GB" dirty="0"/>
              <a:t>MACITENTAN is an innovative endothelin receptor antagonist</a:t>
            </a:r>
            <a:r>
              <a:rPr lang="en-GB" baseline="30000" dirty="0"/>
              <a:t>1</a:t>
            </a:r>
          </a:p>
        </p:txBody>
      </p:sp>
      <p:sp>
        <p:nvSpPr>
          <p:cNvPr id="34" name="TextBox 33"/>
          <p:cNvSpPr txBox="1"/>
          <p:nvPr/>
        </p:nvSpPr>
        <p:spPr>
          <a:xfrm>
            <a:off x="1196533" y="2627455"/>
            <a:ext cx="4788000" cy="696413"/>
          </a:xfrm>
          <a:prstGeom prst="rect">
            <a:avLst/>
          </a:prstGeom>
          <a:noFill/>
        </p:spPr>
        <p:txBody>
          <a:bodyPr wrap="square" rtlCol="0" anchor="ctr">
            <a:noAutofit/>
          </a:bodyPr>
          <a:lstStyle/>
          <a:p>
            <a:r>
              <a:rPr lang="en-GB" sz="1200" dirty="0">
                <a:solidFill>
                  <a:schemeClr val="tx1">
                    <a:lumMod val="75000"/>
                    <a:lumOff val="25000"/>
                  </a:schemeClr>
                </a:solidFill>
              </a:rPr>
              <a:t>Macitentan demonstrates a sustained blockade of the actions of endothelin on the blood vessels</a:t>
            </a:r>
            <a:r>
              <a:rPr lang="en-GB" sz="1200" baseline="30000" dirty="0">
                <a:solidFill>
                  <a:schemeClr val="tx1">
                    <a:lumMod val="75000"/>
                    <a:lumOff val="25000"/>
                  </a:schemeClr>
                </a:solidFill>
              </a:rPr>
              <a:t>2</a:t>
            </a:r>
          </a:p>
        </p:txBody>
      </p:sp>
      <p:sp>
        <p:nvSpPr>
          <p:cNvPr id="35" name="TextBox 34"/>
          <p:cNvSpPr txBox="1"/>
          <p:nvPr/>
        </p:nvSpPr>
        <p:spPr>
          <a:xfrm>
            <a:off x="1196533" y="3423872"/>
            <a:ext cx="4788000" cy="715812"/>
          </a:xfrm>
          <a:prstGeom prst="rect">
            <a:avLst/>
          </a:prstGeom>
          <a:noFill/>
        </p:spPr>
        <p:txBody>
          <a:bodyPr wrap="square" rtlCol="0" anchor="ctr">
            <a:noAutofit/>
          </a:bodyPr>
          <a:lstStyle/>
          <a:p>
            <a:r>
              <a:rPr lang="en-GB" sz="1200" dirty="0">
                <a:solidFill>
                  <a:schemeClr val="tx1">
                    <a:lumMod val="75000"/>
                    <a:lumOff val="25000"/>
                  </a:schemeClr>
                </a:solidFill>
              </a:rPr>
              <a:t>Macitentan can penetrate into tissue better than other ERAs allowing it to reach endothelin receptors deep inside the tissue resulting in a more effective blockade of the actions of endothelin</a:t>
            </a:r>
            <a:r>
              <a:rPr lang="en-GB" sz="1200" baseline="30000" dirty="0">
                <a:solidFill>
                  <a:schemeClr val="tx1">
                    <a:lumMod val="75000"/>
                    <a:lumOff val="25000"/>
                  </a:schemeClr>
                </a:solidFill>
              </a:rPr>
              <a:t>1</a:t>
            </a:r>
            <a:endParaRPr lang="en-GB" sz="1200" dirty="0">
              <a:solidFill>
                <a:schemeClr val="tx1">
                  <a:lumMod val="75000"/>
                  <a:lumOff val="25000"/>
                </a:schemeClr>
              </a:solidFill>
            </a:endParaRPr>
          </a:p>
        </p:txBody>
      </p:sp>
      <p:sp>
        <p:nvSpPr>
          <p:cNvPr id="36" name="TextBox 35"/>
          <p:cNvSpPr txBox="1"/>
          <p:nvPr/>
        </p:nvSpPr>
        <p:spPr>
          <a:xfrm>
            <a:off x="1196533" y="4263075"/>
            <a:ext cx="4788000" cy="751319"/>
          </a:xfrm>
          <a:prstGeom prst="rect">
            <a:avLst/>
          </a:prstGeom>
          <a:noFill/>
        </p:spPr>
        <p:txBody>
          <a:bodyPr wrap="square" rtlCol="0" anchor="ctr">
            <a:noAutofit/>
          </a:bodyPr>
          <a:lstStyle/>
          <a:p>
            <a:r>
              <a:rPr lang="en-GB" sz="1200" dirty="0">
                <a:solidFill>
                  <a:schemeClr val="tx1">
                    <a:lumMod val="75000"/>
                    <a:lumOff val="25000"/>
                  </a:schemeClr>
                </a:solidFill>
              </a:rPr>
              <a:t>Compared with other bosentan and ambrisentan, macitentan and its metabolite have a longer half-life which supports once-daily dosing</a:t>
            </a:r>
            <a:r>
              <a:rPr lang="en-GB" sz="1200" baseline="30000" dirty="0">
                <a:solidFill>
                  <a:schemeClr val="tx1">
                    <a:lumMod val="75000"/>
                    <a:lumOff val="25000"/>
                  </a:schemeClr>
                </a:solidFill>
              </a:rPr>
              <a:t>1,3-5</a:t>
            </a:r>
            <a:endParaRPr lang="en-GB" sz="1200" dirty="0">
              <a:solidFill>
                <a:schemeClr val="tx1">
                  <a:lumMod val="75000"/>
                  <a:lumOff val="25000"/>
                </a:schemeClr>
              </a:solidFill>
            </a:endParaRPr>
          </a:p>
        </p:txBody>
      </p:sp>
      <p:sp>
        <p:nvSpPr>
          <p:cNvPr id="37" name="TextBox 36"/>
          <p:cNvSpPr txBox="1"/>
          <p:nvPr/>
        </p:nvSpPr>
        <p:spPr>
          <a:xfrm>
            <a:off x="1196533" y="5102278"/>
            <a:ext cx="4788000" cy="739199"/>
          </a:xfrm>
          <a:prstGeom prst="rect">
            <a:avLst/>
          </a:prstGeom>
          <a:noFill/>
        </p:spPr>
        <p:txBody>
          <a:bodyPr wrap="square" rtlCol="0" anchor="ctr">
            <a:noAutofit/>
          </a:bodyPr>
          <a:lstStyle/>
          <a:p>
            <a:r>
              <a:rPr lang="en-GB" sz="1200" dirty="0">
                <a:solidFill>
                  <a:schemeClr val="tx1">
                    <a:lumMod val="75000"/>
                    <a:lumOff val="25000"/>
                  </a:schemeClr>
                </a:solidFill>
              </a:rPr>
              <a:t>Macitentan does not interact with the hepatic bile salt transport, demonstrates no interaction with PDE-5 inhibitors and is safe to use with warfarin and cyclosporine A</a:t>
            </a:r>
            <a:r>
              <a:rPr lang="en-GB" sz="1200" baseline="30000" dirty="0">
                <a:solidFill>
                  <a:schemeClr val="tx1">
                    <a:lumMod val="75000"/>
                    <a:lumOff val="25000"/>
                  </a:schemeClr>
                </a:solidFill>
              </a:rPr>
              <a:t>3,6-7</a:t>
            </a:r>
            <a:endParaRPr lang="en-GB" sz="1200" dirty="0">
              <a:solidFill>
                <a:schemeClr val="tx1">
                  <a:lumMod val="75000"/>
                  <a:lumOff val="25000"/>
                </a:schemeClr>
              </a:solidFill>
            </a:endParaRPr>
          </a:p>
        </p:txBody>
      </p:sp>
      <p:sp>
        <p:nvSpPr>
          <p:cNvPr id="16" name="Oval 15"/>
          <p:cNvSpPr/>
          <p:nvPr/>
        </p:nvSpPr>
        <p:spPr>
          <a:xfrm>
            <a:off x="516062" y="3590242"/>
            <a:ext cx="390781" cy="390781"/>
          </a:xfrm>
          <a:prstGeom prst="ellipse">
            <a:avLst/>
          </a:prstGeom>
          <a:noFill/>
          <a:ln w="38100">
            <a:solidFill>
              <a:srgbClr val="5160AB"/>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2" name="Cloud 1"/>
          <p:cNvSpPr/>
          <p:nvPr/>
        </p:nvSpPr>
        <p:spPr>
          <a:xfrm>
            <a:off x="596444" y="3730016"/>
            <a:ext cx="221728" cy="111235"/>
          </a:xfrm>
          <a:prstGeom prst="clou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9" name="Text Placeholder 4"/>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a:t>
            </a:r>
            <a:r>
              <a:rPr lang="fr-FR" dirty="0"/>
              <a:t> Iglarz et al. J Pharmacol Exp Ther. 2008;327(3):736-45. </a:t>
            </a:r>
            <a:r>
              <a:rPr lang="fr-FR" b="1" dirty="0"/>
              <a:t>2.</a:t>
            </a:r>
            <a:r>
              <a:rPr lang="fr-FR" dirty="0"/>
              <a:t> Gatfield et al. PLoS One. 2012;7(10):e47662. </a:t>
            </a:r>
            <a:r>
              <a:rPr lang="fr-FR" b="1" dirty="0"/>
              <a:t>3. </a:t>
            </a:r>
            <a:r>
              <a:rPr lang="fr-FR" dirty="0"/>
              <a:t>Opsumit® SmPC. 2018 </a:t>
            </a:r>
            <a:r>
              <a:rPr lang="fr-FR" b="1" dirty="0"/>
              <a:t>4. </a:t>
            </a:r>
            <a:r>
              <a:rPr lang="fr-FR" dirty="0"/>
              <a:t>Tracleer® (bosentan) SmPC. 2018. </a:t>
            </a:r>
            <a:r>
              <a:rPr lang="fr-FR" b="1" dirty="0"/>
              <a:t>5. </a:t>
            </a:r>
            <a:r>
              <a:rPr lang="fr-FR" dirty="0"/>
              <a:t>Volibris® (ambrisentan) SmPC. 2017. </a:t>
            </a:r>
            <a:r>
              <a:rPr lang="fr-FR" b="1" dirty="0"/>
              <a:t>6. </a:t>
            </a:r>
            <a:r>
              <a:rPr lang="fr-FR" dirty="0"/>
              <a:t>Treiber et al. J Pharmacol Exp Ther. 2014;350(1):130-43. </a:t>
            </a:r>
            <a:r>
              <a:rPr lang="fr-FR" b="1" dirty="0"/>
              <a:t>7. </a:t>
            </a:r>
            <a:r>
              <a:rPr lang="fr-FR" dirty="0"/>
              <a:t>Sidharta et al. Br J Clin Pharmacol. 2014;78(5):1035-42.</a:t>
            </a:r>
          </a:p>
        </p:txBody>
      </p:sp>
      <p:sp>
        <p:nvSpPr>
          <p:cNvPr id="40" name="TextBox 39"/>
          <p:cNvSpPr txBox="1"/>
          <p:nvPr/>
        </p:nvSpPr>
        <p:spPr>
          <a:xfrm>
            <a:off x="1948940" y="6099712"/>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ERA, endothelin receptor antagonist; ETA/ETB receptor; endothelin type A/B receptor; PDE-5, phosphodiesterase-5.</a:t>
            </a:r>
          </a:p>
        </p:txBody>
      </p:sp>
      <p:grpSp>
        <p:nvGrpSpPr>
          <p:cNvPr id="7" name="Group 6"/>
          <p:cNvGrpSpPr/>
          <p:nvPr/>
        </p:nvGrpSpPr>
        <p:grpSpPr>
          <a:xfrm>
            <a:off x="6643212" y="1974941"/>
            <a:ext cx="5228043" cy="3436241"/>
            <a:chOff x="6643212" y="1974941"/>
            <a:chExt cx="5228043" cy="3436241"/>
          </a:xfrm>
        </p:grpSpPr>
        <p:sp>
          <p:nvSpPr>
            <p:cNvPr id="6" name="Rounded Rectangle 5"/>
            <p:cNvSpPr/>
            <p:nvPr/>
          </p:nvSpPr>
          <p:spPr>
            <a:xfrm>
              <a:off x="6643212" y="1974941"/>
              <a:ext cx="5228043" cy="1279044"/>
            </a:xfrm>
            <a:prstGeom prst="roundRect">
              <a:avLst>
                <a:gd name="adj" fmla="val 50000"/>
              </a:avLst>
            </a:prstGeom>
            <a:solidFill>
              <a:schemeClr val="bg1"/>
            </a:solidFill>
            <a:ln w="9525">
              <a:solidFill>
                <a:srgbClr val="7B8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9" name="Rounded Rectangle 58"/>
            <p:cNvSpPr/>
            <p:nvPr/>
          </p:nvSpPr>
          <p:spPr>
            <a:xfrm>
              <a:off x="6643212" y="4132138"/>
              <a:ext cx="5228043" cy="1279044"/>
            </a:xfrm>
            <a:prstGeom prst="roundRect">
              <a:avLst>
                <a:gd name="adj" fmla="val 50000"/>
              </a:avLst>
            </a:prstGeom>
            <a:solidFill>
              <a:schemeClr val="bg1"/>
            </a:solidFill>
            <a:ln w="9525">
              <a:solidFill>
                <a:srgbClr val="7B8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5785"/>
            <a:stretch/>
          </p:blipFill>
          <p:spPr>
            <a:xfrm>
              <a:off x="8781689" y="2012989"/>
              <a:ext cx="2546278" cy="120039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2358" b="4434"/>
            <a:stretch/>
          </p:blipFill>
          <p:spPr>
            <a:xfrm>
              <a:off x="8803494" y="4176841"/>
              <a:ext cx="2502668" cy="1152978"/>
            </a:xfrm>
            <a:prstGeom prst="rect">
              <a:avLst/>
            </a:prstGeom>
          </p:spPr>
        </p:pic>
        <p:sp>
          <p:nvSpPr>
            <p:cNvPr id="9" name="TextBox 8"/>
            <p:cNvSpPr txBox="1"/>
            <p:nvPr/>
          </p:nvSpPr>
          <p:spPr>
            <a:xfrm>
              <a:off x="6968746" y="1979395"/>
              <a:ext cx="1656000" cy="1282136"/>
            </a:xfrm>
            <a:prstGeom prst="rect">
              <a:avLst/>
            </a:prstGeom>
            <a:noFill/>
          </p:spPr>
          <p:txBody>
            <a:bodyPr wrap="square" lIns="0" tIns="0" rIns="0" bIns="0" rtlCol="0" anchor="ctr">
              <a:noAutofit/>
            </a:bodyPr>
            <a:lstStyle/>
            <a:p>
              <a:r>
                <a:rPr lang="en-GB" sz="1400" dirty="0"/>
                <a:t>MACITENTAN</a:t>
              </a:r>
            </a:p>
          </p:txBody>
        </p:sp>
        <p:sp>
          <p:nvSpPr>
            <p:cNvPr id="10" name="TextBox 9"/>
            <p:cNvSpPr txBox="1"/>
            <p:nvPr/>
          </p:nvSpPr>
          <p:spPr>
            <a:xfrm>
              <a:off x="6968746" y="4139684"/>
              <a:ext cx="1656000" cy="1269117"/>
            </a:xfrm>
            <a:prstGeom prst="rect">
              <a:avLst/>
            </a:prstGeom>
            <a:noFill/>
          </p:spPr>
          <p:txBody>
            <a:bodyPr wrap="square" lIns="0" tIns="0" rIns="0" bIns="0" rtlCol="0" anchor="ctr">
              <a:noAutofit/>
            </a:bodyPr>
            <a:lstStyle/>
            <a:p>
              <a:r>
                <a:rPr lang="en-GB" sz="1400" dirty="0"/>
                <a:t>ACT-132577 </a:t>
              </a:r>
            </a:p>
            <a:p>
              <a:r>
                <a:rPr lang="en-GB" sz="1200" dirty="0"/>
                <a:t>(active metabolite)</a:t>
              </a:r>
              <a:endParaRPr lang="en-GB" sz="1200" baseline="30000" dirty="0"/>
            </a:p>
          </p:txBody>
        </p:sp>
        <p:sp>
          <p:nvSpPr>
            <p:cNvPr id="51" name="Down Arrow 50"/>
            <p:cNvSpPr/>
            <p:nvPr/>
          </p:nvSpPr>
          <p:spPr>
            <a:xfrm>
              <a:off x="9021066" y="3258090"/>
              <a:ext cx="430110" cy="799170"/>
            </a:xfrm>
            <a:prstGeom prst="downArrow">
              <a:avLst>
                <a:gd name="adj1" fmla="val 71259"/>
                <a:gd name="adj2" fmla="val 42866"/>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56" name="Group 55">
            <a:extLst>
              <a:ext uri="{FF2B5EF4-FFF2-40B4-BE49-F238E27FC236}">
                <a16:creationId xmlns:a16="http://schemas.microsoft.com/office/drawing/2014/main" id="{5DA4156F-E903-4850-BC7E-79C8FA1206F6}"/>
              </a:ext>
            </a:extLst>
          </p:cNvPr>
          <p:cNvGrpSpPr/>
          <p:nvPr/>
        </p:nvGrpSpPr>
        <p:grpSpPr>
          <a:xfrm>
            <a:off x="505785" y="2799043"/>
            <a:ext cx="406839" cy="413196"/>
            <a:chOff x="6218238" y="3511551"/>
            <a:chExt cx="508000" cy="515938"/>
          </a:xfrm>
        </p:grpSpPr>
        <p:sp>
          <p:nvSpPr>
            <p:cNvPr id="43" name="Freeform 18">
              <a:extLst>
                <a:ext uri="{FF2B5EF4-FFF2-40B4-BE49-F238E27FC236}">
                  <a16:creationId xmlns:a16="http://schemas.microsoft.com/office/drawing/2014/main" id="{B0CD4649-426B-4F39-821E-F1111E70BC97}"/>
                </a:ext>
              </a:extLst>
            </p:cNvPr>
            <p:cNvSpPr>
              <a:spLocks/>
            </p:cNvSpPr>
            <p:nvPr/>
          </p:nvSpPr>
          <p:spPr bwMode="auto">
            <a:xfrm>
              <a:off x="6356351" y="3511551"/>
              <a:ext cx="242888" cy="163513"/>
            </a:xfrm>
            <a:custGeom>
              <a:avLst/>
              <a:gdLst>
                <a:gd name="T0" fmla="*/ 0 w 259"/>
                <a:gd name="T1" fmla="*/ 42 h 178"/>
                <a:gd name="T2" fmla="*/ 125 w 259"/>
                <a:gd name="T3" fmla="*/ 1 h 178"/>
                <a:gd name="T4" fmla="*/ 259 w 259"/>
                <a:gd name="T5" fmla="*/ 44 h 178"/>
                <a:gd name="T6" fmla="*/ 134 w 259"/>
                <a:gd name="T7" fmla="*/ 178 h 178"/>
                <a:gd name="T8" fmla="*/ 0 w 259"/>
                <a:gd name="T9" fmla="*/ 42 h 178"/>
              </a:gdLst>
              <a:ahLst/>
              <a:cxnLst>
                <a:cxn ang="0">
                  <a:pos x="T0" y="T1"/>
                </a:cxn>
                <a:cxn ang="0">
                  <a:pos x="T2" y="T3"/>
                </a:cxn>
                <a:cxn ang="0">
                  <a:pos x="T4" y="T5"/>
                </a:cxn>
                <a:cxn ang="0">
                  <a:pos x="T6" y="T7"/>
                </a:cxn>
                <a:cxn ang="0">
                  <a:pos x="T8" y="T9"/>
                </a:cxn>
              </a:cxnLst>
              <a:rect l="0" t="0" r="r" b="b"/>
              <a:pathLst>
                <a:path w="259" h="178">
                  <a:moveTo>
                    <a:pt x="0" y="42"/>
                  </a:moveTo>
                  <a:cubicBezTo>
                    <a:pt x="16" y="30"/>
                    <a:pt x="61" y="2"/>
                    <a:pt x="125" y="1"/>
                  </a:cubicBezTo>
                  <a:cubicBezTo>
                    <a:pt x="195" y="0"/>
                    <a:pt x="244" y="33"/>
                    <a:pt x="259" y="44"/>
                  </a:cubicBezTo>
                  <a:cubicBezTo>
                    <a:pt x="217" y="99"/>
                    <a:pt x="176" y="123"/>
                    <a:pt x="134" y="178"/>
                  </a:cubicBezTo>
                  <a:lnTo>
                    <a:pt x="0" y="4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21">
              <a:extLst>
                <a:ext uri="{FF2B5EF4-FFF2-40B4-BE49-F238E27FC236}">
                  <a16:creationId xmlns:a16="http://schemas.microsoft.com/office/drawing/2014/main" id="{F81655F7-0945-49E9-9442-EC315DB1AE84}"/>
                </a:ext>
              </a:extLst>
            </p:cNvPr>
            <p:cNvSpPr>
              <a:spLocks/>
            </p:cNvSpPr>
            <p:nvPr/>
          </p:nvSpPr>
          <p:spPr bwMode="auto">
            <a:xfrm>
              <a:off x="6218238" y="3581401"/>
              <a:ext cx="508000" cy="446088"/>
            </a:xfrm>
            <a:custGeom>
              <a:avLst/>
              <a:gdLst>
                <a:gd name="T0" fmla="*/ 443 w 540"/>
                <a:gd name="T1" fmla="*/ 9 h 486"/>
                <a:gd name="T2" fmla="*/ 399 w 540"/>
                <a:gd name="T3" fmla="*/ 53 h 486"/>
                <a:gd name="T4" fmla="*/ 478 w 540"/>
                <a:gd name="T5" fmla="*/ 216 h 486"/>
                <a:gd name="T6" fmla="*/ 270 w 540"/>
                <a:gd name="T7" fmla="*/ 424 h 486"/>
                <a:gd name="T8" fmla="*/ 62 w 540"/>
                <a:gd name="T9" fmla="*/ 216 h 486"/>
                <a:gd name="T10" fmla="*/ 153 w 540"/>
                <a:gd name="T11" fmla="*/ 44 h 486"/>
                <a:gd name="T12" fmla="*/ 109 w 540"/>
                <a:gd name="T13" fmla="*/ 0 h 486"/>
                <a:gd name="T14" fmla="*/ 0 w 540"/>
                <a:gd name="T15" fmla="*/ 216 h 486"/>
                <a:gd name="T16" fmla="*/ 270 w 540"/>
                <a:gd name="T17" fmla="*/ 486 h 486"/>
                <a:gd name="T18" fmla="*/ 540 w 540"/>
                <a:gd name="T19" fmla="*/ 216 h 486"/>
                <a:gd name="T20" fmla="*/ 443 w 540"/>
                <a:gd name="T21" fmla="*/ 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486">
                  <a:moveTo>
                    <a:pt x="443" y="9"/>
                  </a:moveTo>
                  <a:cubicBezTo>
                    <a:pt x="399" y="53"/>
                    <a:pt x="399" y="53"/>
                    <a:pt x="399" y="53"/>
                  </a:cubicBezTo>
                  <a:cubicBezTo>
                    <a:pt x="447" y="91"/>
                    <a:pt x="478" y="150"/>
                    <a:pt x="478" y="216"/>
                  </a:cubicBezTo>
                  <a:cubicBezTo>
                    <a:pt x="478" y="331"/>
                    <a:pt x="385" y="424"/>
                    <a:pt x="270" y="424"/>
                  </a:cubicBezTo>
                  <a:cubicBezTo>
                    <a:pt x="155" y="424"/>
                    <a:pt x="62" y="331"/>
                    <a:pt x="62" y="216"/>
                  </a:cubicBezTo>
                  <a:cubicBezTo>
                    <a:pt x="62" y="145"/>
                    <a:pt x="98" y="82"/>
                    <a:pt x="153" y="44"/>
                  </a:cubicBezTo>
                  <a:cubicBezTo>
                    <a:pt x="109" y="0"/>
                    <a:pt x="109" y="0"/>
                    <a:pt x="109" y="0"/>
                  </a:cubicBezTo>
                  <a:cubicBezTo>
                    <a:pt x="43" y="49"/>
                    <a:pt x="0" y="128"/>
                    <a:pt x="0" y="216"/>
                  </a:cubicBezTo>
                  <a:cubicBezTo>
                    <a:pt x="0" y="365"/>
                    <a:pt x="121" y="486"/>
                    <a:pt x="270" y="486"/>
                  </a:cubicBezTo>
                  <a:cubicBezTo>
                    <a:pt x="419" y="486"/>
                    <a:pt x="540" y="365"/>
                    <a:pt x="540" y="216"/>
                  </a:cubicBezTo>
                  <a:cubicBezTo>
                    <a:pt x="540" y="133"/>
                    <a:pt x="502" y="59"/>
                    <a:pt x="443" y="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4" name="Freeform 22">
            <a:extLst>
              <a:ext uri="{FF2B5EF4-FFF2-40B4-BE49-F238E27FC236}">
                <a16:creationId xmlns:a16="http://schemas.microsoft.com/office/drawing/2014/main" id="{83444C7E-FCEA-4050-9E76-BCE22AB18B20}"/>
              </a:ext>
            </a:extLst>
          </p:cNvPr>
          <p:cNvSpPr>
            <a:spLocks/>
          </p:cNvSpPr>
          <p:nvPr/>
        </p:nvSpPr>
        <p:spPr bwMode="auto">
          <a:xfrm>
            <a:off x="516062" y="4465342"/>
            <a:ext cx="428988" cy="451778"/>
          </a:xfrm>
          <a:custGeom>
            <a:avLst/>
            <a:gdLst>
              <a:gd name="T0" fmla="*/ 330 w 540"/>
              <a:gd name="T1" fmla="*/ 49 h 582"/>
              <a:gd name="T2" fmla="*/ 353 w 540"/>
              <a:gd name="T3" fmla="*/ 83 h 582"/>
              <a:gd name="T4" fmla="*/ 316 w 540"/>
              <a:gd name="T5" fmla="*/ 107 h 582"/>
              <a:gd name="T6" fmla="*/ 316 w 540"/>
              <a:gd name="T7" fmla="*/ 109 h 582"/>
              <a:gd name="T8" fmla="*/ 478 w 540"/>
              <a:gd name="T9" fmla="*/ 312 h 582"/>
              <a:gd name="T10" fmla="*/ 270 w 540"/>
              <a:gd name="T11" fmla="*/ 520 h 582"/>
              <a:gd name="T12" fmla="*/ 62 w 540"/>
              <a:gd name="T13" fmla="*/ 312 h 582"/>
              <a:gd name="T14" fmla="*/ 228 w 540"/>
              <a:gd name="T15" fmla="*/ 108 h 582"/>
              <a:gd name="T16" fmla="*/ 228 w 540"/>
              <a:gd name="T17" fmla="*/ 146 h 582"/>
              <a:gd name="T18" fmla="*/ 283 w 540"/>
              <a:gd name="T19" fmla="*/ 105 h 582"/>
              <a:gd name="T20" fmla="*/ 310 w 540"/>
              <a:gd name="T21" fmla="*/ 84 h 582"/>
              <a:gd name="T22" fmla="*/ 311 w 540"/>
              <a:gd name="T23" fmla="*/ 84 h 582"/>
              <a:gd name="T24" fmla="*/ 310 w 540"/>
              <a:gd name="T25" fmla="*/ 83 h 582"/>
              <a:gd name="T26" fmla="*/ 270 w 540"/>
              <a:gd name="T27" fmla="*/ 42 h 582"/>
              <a:gd name="T28" fmla="*/ 228 w 540"/>
              <a:gd name="T29" fmla="*/ 0 h 582"/>
              <a:gd name="T30" fmla="*/ 228 w 540"/>
              <a:gd name="T31" fmla="*/ 45 h 582"/>
              <a:gd name="T32" fmla="*/ 0 w 540"/>
              <a:gd name="T33" fmla="*/ 312 h 582"/>
              <a:gd name="T34" fmla="*/ 270 w 540"/>
              <a:gd name="T35" fmla="*/ 582 h 582"/>
              <a:gd name="T36" fmla="*/ 540 w 540"/>
              <a:gd name="T37" fmla="*/ 312 h 582"/>
              <a:gd name="T38" fmla="*/ 330 w 540"/>
              <a:gd name="T39" fmla="*/ 49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0" h="582">
                <a:moveTo>
                  <a:pt x="330" y="49"/>
                </a:moveTo>
                <a:cubicBezTo>
                  <a:pt x="353" y="83"/>
                  <a:pt x="353" y="83"/>
                  <a:pt x="353" y="83"/>
                </a:cubicBezTo>
                <a:cubicBezTo>
                  <a:pt x="316" y="107"/>
                  <a:pt x="316" y="107"/>
                  <a:pt x="316" y="107"/>
                </a:cubicBezTo>
                <a:cubicBezTo>
                  <a:pt x="316" y="109"/>
                  <a:pt x="316" y="109"/>
                  <a:pt x="316" y="109"/>
                </a:cubicBezTo>
                <a:cubicBezTo>
                  <a:pt x="408" y="130"/>
                  <a:pt x="478" y="213"/>
                  <a:pt x="478" y="312"/>
                </a:cubicBezTo>
                <a:cubicBezTo>
                  <a:pt x="478" y="427"/>
                  <a:pt x="384" y="520"/>
                  <a:pt x="270" y="520"/>
                </a:cubicBezTo>
                <a:cubicBezTo>
                  <a:pt x="155" y="520"/>
                  <a:pt x="62" y="427"/>
                  <a:pt x="62" y="312"/>
                </a:cubicBezTo>
                <a:cubicBezTo>
                  <a:pt x="62" y="212"/>
                  <a:pt x="134" y="128"/>
                  <a:pt x="228" y="108"/>
                </a:cubicBezTo>
                <a:cubicBezTo>
                  <a:pt x="228" y="146"/>
                  <a:pt x="228" y="146"/>
                  <a:pt x="228" y="146"/>
                </a:cubicBezTo>
                <a:cubicBezTo>
                  <a:pt x="283" y="105"/>
                  <a:pt x="283" y="105"/>
                  <a:pt x="283" y="105"/>
                </a:cubicBezTo>
                <a:cubicBezTo>
                  <a:pt x="310" y="84"/>
                  <a:pt x="310" y="84"/>
                  <a:pt x="310" y="84"/>
                </a:cubicBezTo>
                <a:cubicBezTo>
                  <a:pt x="311" y="84"/>
                  <a:pt x="311" y="84"/>
                  <a:pt x="311" y="84"/>
                </a:cubicBezTo>
                <a:cubicBezTo>
                  <a:pt x="310" y="83"/>
                  <a:pt x="310" y="83"/>
                  <a:pt x="310" y="83"/>
                </a:cubicBezTo>
                <a:cubicBezTo>
                  <a:pt x="270" y="42"/>
                  <a:pt x="270" y="42"/>
                  <a:pt x="270" y="42"/>
                </a:cubicBezTo>
                <a:cubicBezTo>
                  <a:pt x="228" y="0"/>
                  <a:pt x="228" y="0"/>
                  <a:pt x="228" y="0"/>
                </a:cubicBezTo>
                <a:cubicBezTo>
                  <a:pt x="228" y="45"/>
                  <a:pt x="228" y="45"/>
                  <a:pt x="228" y="45"/>
                </a:cubicBezTo>
                <a:cubicBezTo>
                  <a:pt x="99" y="65"/>
                  <a:pt x="0" y="177"/>
                  <a:pt x="0" y="312"/>
                </a:cubicBezTo>
                <a:cubicBezTo>
                  <a:pt x="0" y="461"/>
                  <a:pt x="121" y="582"/>
                  <a:pt x="270" y="582"/>
                </a:cubicBezTo>
                <a:cubicBezTo>
                  <a:pt x="419" y="582"/>
                  <a:pt x="540" y="461"/>
                  <a:pt x="540" y="312"/>
                </a:cubicBezTo>
                <a:cubicBezTo>
                  <a:pt x="540" y="184"/>
                  <a:pt x="450" y="77"/>
                  <a:pt x="330" y="49"/>
                </a:cubicBezTo>
                <a:close/>
              </a:path>
            </a:pathLst>
          </a:custGeom>
          <a:solidFill>
            <a:srgbClr val="5160AB"/>
          </a:solidFill>
          <a:ln w="63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GB" dirty="0"/>
          </a:p>
        </p:txBody>
      </p:sp>
      <p:sp>
        <p:nvSpPr>
          <p:cNvPr id="28" name="TextBox 27"/>
          <p:cNvSpPr txBox="1"/>
          <p:nvPr/>
        </p:nvSpPr>
        <p:spPr>
          <a:xfrm>
            <a:off x="1196534" y="1724315"/>
            <a:ext cx="4788000" cy="760352"/>
          </a:xfrm>
          <a:prstGeom prst="rect">
            <a:avLst/>
          </a:prstGeom>
          <a:noFill/>
        </p:spPr>
        <p:txBody>
          <a:bodyPr wrap="square" rtlCol="0" anchor="ctr">
            <a:noAutofit/>
          </a:bodyPr>
          <a:lstStyle/>
          <a:p>
            <a:r>
              <a:rPr lang="en-GB" sz="1200" dirty="0">
                <a:solidFill>
                  <a:schemeClr val="tx1">
                    <a:lumMod val="75000"/>
                    <a:lumOff val="25000"/>
                  </a:schemeClr>
                </a:solidFill>
              </a:rPr>
              <a:t>Macitentan has a high affinity for the ETA and ETB</a:t>
            </a:r>
            <a:r>
              <a:rPr lang="en-GB" sz="1200" baseline="30000" dirty="0">
                <a:solidFill>
                  <a:schemeClr val="tx1">
                    <a:lumMod val="75000"/>
                    <a:lumOff val="25000"/>
                  </a:schemeClr>
                </a:solidFill>
              </a:rPr>
              <a:t>1</a:t>
            </a:r>
            <a:endParaRPr lang="en-GB" sz="1200" dirty="0">
              <a:solidFill>
                <a:schemeClr val="tx1">
                  <a:lumMod val="75000"/>
                  <a:lumOff val="25000"/>
                </a:schemeClr>
              </a:solidFill>
            </a:endParaRPr>
          </a:p>
        </p:txBody>
      </p:sp>
      <p:grpSp>
        <p:nvGrpSpPr>
          <p:cNvPr id="55" name="Group 54">
            <a:extLst>
              <a:ext uri="{FF2B5EF4-FFF2-40B4-BE49-F238E27FC236}">
                <a16:creationId xmlns:a16="http://schemas.microsoft.com/office/drawing/2014/main" id="{1EAA18DC-B6CD-4507-90D5-734CBB1729DE}"/>
              </a:ext>
            </a:extLst>
          </p:cNvPr>
          <p:cNvGrpSpPr/>
          <p:nvPr/>
        </p:nvGrpSpPr>
        <p:grpSpPr>
          <a:xfrm>
            <a:off x="496261" y="1842087"/>
            <a:ext cx="405568" cy="572118"/>
            <a:chOff x="6238876" y="2490788"/>
            <a:chExt cx="506413" cy="714376"/>
          </a:xfrm>
        </p:grpSpPr>
        <p:sp>
          <p:nvSpPr>
            <p:cNvPr id="13" name="Oval 5">
              <a:extLst>
                <a:ext uri="{FF2B5EF4-FFF2-40B4-BE49-F238E27FC236}">
                  <a16:creationId xmlns:a16="http://schemas.microsoft.com/office/drawing/2014/main" id="{A690A697-0462-4AD9-BB7D-0ACDD0826A90}"/>
                </a:ext>
              </a:extLst>
            </p:cNvPr>
            <p:cNvSpPr>
              <a:spLocks noChangeArrowheads="1"/>
            </p:cNvSpPr>
            <p:nvPr/>
          </p:nvSpPr>
          <p:spPr bwMode="auto">
            <a:xfrm>
              <a:off x="6403976" y="2500313"/>
              <a:ext cx="19050" cy="1905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Oval 6">
              <a:extLst>
                <a:ext uri="{FF2B5EF4-FFF2-40B4-BE49-F238E27FC236}">
                  <a16:creationId xmlns:a16="http://schemas.microsoft.com/office/drawing/2014/main" id="{02892ED0-F352-4289-9141-FC15CA776111}"/>
                </a:ext>
              </a:extLst>
            </p:cNvPr>
            <p:cNvSpPr>
              <a:spLocks noChangeArrowheads="1"/>
            </p:cNvSpPr>
            <p:nvPr/>
          </p:nvSpPr>
          <p:spPr bwMode="auto">
            <a:xfrm>
              <a:off x="6394451" y="2547938"/>
              <a:ext cx="38100" cy="381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Oval 7">
              <a:extLst>
                <a:ext uri="{FF2B5EF4-FFF2-40B4-BE49-F238E27FC236}">
                  <a16:creationId xmlns:a16="http://schemas.microsoft.com/office/drawing/2014/main" id="{FC8B9268-F906-40DF-9ECB-95687966E2B5}"/>
                </a:ext>
              </a:extLst>
            </p:cNvPr>
            <p:cNvSpPr>
              <a:spLocks noChangeArrowheads="1"/>
            </p:cNvSpPr>
            <p:nvPr/>
          </p:nvSpPr>
          <p:spPr bwMode="auto">
            <a:xfrm>
              <a:off x="6384926" y="2595563"/>
              <a:ext cx="58738" cy="5715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Oval 8">
              <a:extLst>
                <a:ext uri="{FF2B5EF4-FFF2-40B4-BE49-F238E27FC236}">
                  <a16:creationId xmlns:a16="http://schemas.microsoft.com/office/drawing/2014/main" id="{9F7AA227-09DB-4E86-A054-9FD73A8A7190}"/>
                </a:ext>
              </a:extLst>
            </p:cNvPr>
            <p:cNvSpPr>
              <a:spLocks noChangeArrowheads="1"/>
            </p:cNvSpPr>
            <p:nvPr/>
          </p:nvSpPr>
          <p:spPr bwMode="auto">
            <a:xfrm>
              <a:off x="6481763" y="2490788"/>
              <a:ext cx="20638" cy="1905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Oval 9">
              <a:extLst>
                <a:ext uri="{FF2B5EF4-FFF2-40B4-BE49-F238E27FC236}">
                  <a16:creationId xmlns:a16="http://schemas.microsoft.com/office/drawing/2014/main" id="{540772BE-0DBE-40BB-B0F9-8D3D61BC15AB}"/>
                </a:ext>
              </a:extLst>
            </p:cNvPr>
            <p:cNvSpPr>
              <a:spLocks noChangeArrowheads="1"/>
            </p:cNvSpPr>
            <p:nvPr/>
          </p:nvSpPr>
          <p:spPr bwMode="auto">
            <a:xfrm>
              <a:off x="6472238" y="2538413"/>
              <a:ext cx="39688" cy="381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Oval 10">
              <a:extLst>
                <a:ext uri="{FF2B5EF4-FFF2-40B4-BE49-F238E27FC236}">
                  <a16:creationId xmlns:a16="http://schemas.microsoft.com/office/drawing/2014/main" id="{FA604249-5249-4A25-9D86-3689AD42F305}"/>
                </a:ext>
              </a:extLst>
            </p:cNvPr>
            <p:cNvSpPr>
              <a:spLocks noChangeArrowheads="1"/>
            </p:cNvSpPr>
            <p:nvPr/>
          </p:nvSpPr>
          <p:spPr bwMode="auto">
            <a:xfrm>
              <a:off x="6462713" y="2586038"/>
              <a:ext cx="58738" cy="5715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Oval 11">
              <a:extLst>
                <a:ext uri="{FF2B5EF4-FFF2-40B4-BE49-F238E27FC236}">
                  <a16:creationId xmlns:a16="http://schemas.microsoft.com/office/drawing/2014/main" id="{1B78E148-F95D-4661-A7FD-EF88FB962F6F}"/>
                </a:ext>
              </a:extLst>
            </p:cNvPr>
            <p:cNvSpPr>
              <a:spLocks noChangeArrowheads="1"/>
            </p:cNvSpPr>
            <p:nvPr/>
          </p:nvSpPr>
          <p:spPr bwMode="auto">
            <a:xfrm>
              <a:off x="6462713" y="2652713"/>
              <a:ext cx="58738" cy="5715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Oval 12">
              <a:extLst>
                <a:ext uri="{FF2B5EF4-FFF2-40B4-BE49-F238E27FC236}">
                  <a16:creationId xmlns:a16="http://schemas.microsoft.com/office/drawing/2014/main" id="{D3920F99-AC15-4D47-B934-F3C8DE1A80A0}"/>
                </a:ext>
              </a:extLst>
            </p:cNvPr>
            <p:cNvSpPr>
              <a:spLocks noChangeArrowheads="1"/>
            </p:cNvSpPr>
            <p:nvPr/>
          </p:nvSpPr>
          <p:spPr bwMode="auto">
            <a:xfrm>
              <a:off x="6375401" y="2662238"/>
              <a:ext cx="77788" cy="77788"/>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Oval 13">
              <a:extLst>
                <a:ext uri="{FF2B5EF4-FFF2-40B4-BE49-F238E27FC236}">
                  <a16:creationId xmlns:a16="http://schemas.microsoft.com/office/drawing/2014/main" id="{8AC316E2-72BA-4775-88F2-FABAED62D827}"/>
                </a:ext>
              </a:extLst>
            </p:cNvPr>
            <p:cNvSpPr>
              <a:spLocks noChangeArrowheads="1"/>
            </p:cNvSpPr>
            <p:nvPr/>
          </p:nvSpPr>
          <p:spPr bwMode="auto">
            <a:xfrm>
              <a:off x="6559551" y="2500313"/>
              <a:ext cx="20638" cy="1905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Oval 14">
              <a:extLst>
                <a:ext uri="{FF2B5EF4-FFF2-40B4-BE49-F238E27FC236}">
                  <a16:creationId xmlns:a16="http://schemas.microsoft.com/office/drawing/2014/main" id="{6B4C6761-5929-4A40-A26A-FCF1878C1FB6}"/>
                </a:ext>
              </a:extLst>
            </p:cNvPr>
            <p:cNvSpPr>
              <a:spLocks noChangeArrowheads="1"/>
            </p:cNvSpPr>
            <p:nvPr/>
          </p:nvSpPr>
          <p:spPr bwMode="auto">
            <a:xfrm>
              <a:off x="6550026" y="2547938"/>
              <a:ext cx="39688" cy="381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Oval 15">
              <a:extLst>
                <a:ext uri="{FF2B5EF4-FFF2-40B4-BE49-F238E27FC236}">
                  <a16:creationId xmlns:a16="http://schemas.microsoft.com/office/drawing/2014/main" id="{7B2D6611-EF39-4945-9D5D-31084995C52A}"/>
                </a:ext>
              </a:extLst>
            </p:cNvPr>
            <p:cNvSpPr>
              <a:spLocks noChangeArrowheads="1"/>
            </p:cNvSpPr>
            <p:nvPr/>
          </p:nvSpPr>
          <p:spPr bwMode="auto">
            <a:xfrm>
              <a:off x="6540501" y="2595563"/>
              <a:ext cx="58738" cy="5715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Oval 16">
              <a:extLst>
                <a:ext uri="{FF2B5EF4-FFF2-40B4-BE49-F238E27FC236}">
                  <a16:creationId xmlns:a16="http://schemas.microsoft.com/office/drawing/2014/main" id="{0BAD1E66-B85D-48F8-8A7F-CDE12B5EA615}"/>
                </a:ext>
              </a:extLst>
            </p:cNvPr>
            <p:cNvSpPr>
              <a:spLocks noChangeArrowheads="1"/>
            </p:cNvSpPr>
            <p:nvPr/>
          </p:nvSpPr>
          <p:spPr bwMode="auto">
            <a:xfrm>
              <a:off x="6530976" y="2662238"/>
              <a:ext cx="77788" cy="77788"/>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Oval 17">
              <a:extLst>
                <a:ext uri="{FF2B5EF4-FFF2-40B4-BE49-F238E27FC236}">
                  <a16:creationId xmlns:a16="http://schemas.microsoft.com/office/drawing/2014/main" id="{EAA76D6A-7A3F-4564-930C-7A39A3A7945B}"/>
                </a:ext>
              </a:extLst>
            </p:cNvPr>
            <p:cNvSpPr>
              <a:spLocks noChangeArrowheads="1"/>
            </p:cNvSpPr>
            <p:nvPr/>
          </p:nvSpPr>
          <p:spPr bwMode="auto">
            <a:xfrm>
              <a:off x="6453188" y="2728913"/>
              <a:ext cx="77788" cy="762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19">
              <a:extLst>
                <a:ext uri="{FF2B5EF4-FFF2-40B4-BE49-F238E27FC236}">
                  <a16:creationId xmlns:a16="http://schemas.microsoft.com/office/drawing/2014/main" id="{D8CD8E8D-5978-46F6-BA76-F8FA0504CB12}"/>
                </a:ext>
              </a:extLst>
            </p:cNvPr>
            <p:cNvSpPr>
              <a:spLocks/>
            </p:cNvSpPr>
            <p:nvPr/>
          </p:nvSpPr>
          <p:spPr bwMode="auto">
            <a:xfrm>
              <a:off x="6238876" y="2768601"/>
              <a:ext cx="223838" cy="436563"/>
            </a:xfrm>
            <a:custGeom>
              <a:avLst/>
              <a:gdLst>
                <a:gd name="T0" fmla="*/ 62 w 239"/>
                <a:gd name="T1" fmla="*/ 207 h 475"/>
                <a:gd name="T2" fmla="*/ 141 w 239"/>
                <a:gd name="T3" fmla="*/ 44 h 475"/>
                <a:gd name="T4" fmla="*/ 97 w 239"/>
                <a:gd name="T5" fmla="*/ 0 h 475"/>
                <a:gd name="T6" fmla="*/ 0 w 239"/>
                <a:gd name="T7" fmla="*/ 207 h 475"/>
                <a:gd name="T8" fmla="*/ 239 w 239"/>
                <a:gd name="T9" fmla="*/ 475 h 475"/>
                <a:gd name="T10" fmla="*/ 239 w 239"/>
                <a:gd name="T11" fmla="*/ 413 h 475"/>
                <a:gd name="T12" fmla="*/ 62 w 239"/>
                <a:gd name="T13" fmla="*/ 207 h 475"/>
              </a:gdLst>
              <a:ahLst/>
              <a:cxnLst>
                <a:cxn ang="0">
                  <a:pos x="T0" y="T1"/>
                </a:cxn>
                <a:cxn ang="0">
                  <a:pos x="T2" y="T3"/>
                </a:cxn>
                <a:cxn ang="0">
                  <a:pos x="T4" y="T5"/>
                </a:cxn>
                <a:cxn ang="0">
                  <a:pos x="T6" y="T7"/>
                </a:cxn>
                <a:cxn ang="0">
                  <a:pos x="T8" y="T9"/>
                </a:cxn>
                <a:cxn ang="0">
                  <a:pos x="T10" y="T11"/>
                </a:cxn>
                <a:cxn ang="0">
                  <a:pos x="T12" y="T13"/>
                </a:cxn>
              </a:cxnLst>
              <a:rect l="0" t="0" r="r" b="b"/>
              <a:pathLst>
                <a:path w="239" h="475">
                  <a:moveTo>
                    <a:pt x="62" y="207"/>
                  </a:moveTo>
                  <a:cubicBezTo>
                    <a:pt x="62" y="141"/>
                    <a:pt x="93" y="83"/>
                    <a:pt x="141" y="44"/>
                  </a:cubicBezTo>
                  <a:cubicBezTo>
                    <a:pt x="97" y="0"/>
                    <a:pt x="97" y="0"/>
                    <a:pt x="97" y="0"/>
                  </a:cubicBezTo>
                  <a:cubicBezTo>
                    <a:pt x="38" y="50"/>
                    <a:pt x="0" y="124"/>
                    <a:pt x="0" y="207"/>
                  </a:cubicBezTo>
                  <a:cubicBezTo>
                    <a:pt x="0" y="346"/>
                    <a:pt x="104" y="460"/>
                    <a:pt x="239" y="475"/>
                  </a:cubicBezTo>
                  <a:cubicBezTo>
                    <a:pt x="239" y="413"/>
                    <a:pt x="239" y="413"/>
                    <a:pt x="239" y="413"/>
                  </a:cubicBezTo>
                  <a:cubicBezTo>
                    <a:pt x="139" y="397"/>
                    <a:pt x="62" y="311"/>
                    <a:pt x="62" y="20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20">
              <a:extLst>
                <a:ext uri="{FF2B5EF4-FFF2-40B4-BE49-F238E27FC236}">
                  <a16:creationId xmlns:a16="http://schemas.microsoft.com/office/drawing/2014/main" id="{BE607083-07EA-4754-9DFA-25C91259F2FB}"/>
                </a:ext>
              </a:extLst>
            </p:cNvPr>
            <p:cNvSpPr>
              <a:spLocks/>
            </p:cNvSpPr>
            <p:nvPr/>
          </p:nvSpPr>
          <p:spPr bwMode="auto">
            <a:xfrm>
              <a:off x="6521451" y="2768601"/>
              <a:ext cx="223838" cy="436563"/>
            </a:xfrm>
            <a:custGeom>
              <a:avLst/>
              <a:gdLst>
                <a:gd name="T0" fmla="*/ 238 w 238"/>
                <a:gd name="T1" fmla="*/ 207 h 475"/>
                <a:gd name="T2" fmla="*/ 141 w 238"/>
                <a:gd name="T3" fmla="*/ 0 h 475"/>
                <a:gd name="T4" fmla="*/ 97 w 238"/>
                <a:gd name="T5" fmla="*/ 44 h 475"/>
                <a:gd name="T6" fmla="*/ 177 w 238"/>
                <a:gd name="T7" fmla="*/ 207 h 475"/>
                <a:gd name="T8" fmla="*/ 0 w 238"/>
                <a:gd name="T9" fmla="*/ 413 h 475"/>
                <a:gd name="T10" fmla="*/ 0 w 238"/>
                <a:gd name="T11" fmla="*/ 475 h 475"/>
                <a:gd name="T12" fmla="*/ 238 w 238"/>
                <a:gd name="T13" fmla="*/ 207 h 475"/>
              </a:gdLst>
              <a:ahLst/>
              <a:cxnLst>
                <a:cxn ang="0">
                  <a:pos x="T0" y="T1"/>
                </a:cxn>
                <a:cxn ang="0">
                  <a:pos x="T2" y="T3"/>
                </a:cxn>
                <a:cxn ang="0">
                  <a:pos x="T4" y="T5"/>
                </a:cxn>
                <a:cxn ang="0">
                  <a:pos x="T6" y="T7"/>
                </a:cxn>
                <a:cxn ang="0">
                  <a:pos x="T8" y="T9"/>
                </a:cxn>
                <a:cxn ang="0">
                  <a:pos x="T10" y="T11"/>
                </a:cxn>
                <a:cxn ang="0">
                  <a:pos x="T12" y="T13"/>
                </a:cxn>
              </a:cxnLst>
              <a:rect l="0" t="0" r="r" b="b"/>
              <a:pathLst>
                <a:path w="238" h="475">
                  <a:moveTo>
                    <a:pt x="238" y="207"/>
                  </a:moveTo>
                  <a:cubicBezTo>
                    <a:pt x="238" y="124"/>
                    <a:pt x="201" y="50"/>
                    <a:pt x="141" y="0"/>
                  </a:cubicBezTo>
                  <a:cubicBezTo>
                    <a:pt x="97" y="44"/>
                    <a:pt x="97" y="44"/>
                    <a:pt x="97" y="44"/>
                  </a:cubicBezTo>
                  <a:cubicBezTo>
                    <a:pt x="146" y="83"/>
                    <a:pt x="177" y="141"/>
                    <a:pt x="177" y="207"/>
                  </a:cubicBezTo>
                  <a:cubicBezTo>
                    <a:pt x="177" y="311"/>
                    <a:pt x="100" y="397"/>
                    <a:pt x="0" y="413"/>
                  </a:cubicBezTo>
                  <a:cubicBezTo>
                    <a:pt x="0" y="475"/>
                    <a:pt x="0" y="475"/>
                    <a:pt x="0" y="475"/>
                  </a:cubicBezTo>
                  <a:cubicBezTo>
                    <a:pt x="134" y="460"/>
                    <a:pt x="238" y="346"/>
                    <a:pt x="238" y="20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2">
                    <a:lumMod val="75000"/>
                  </a:schemeClr>
                </a:solidFill>
              </a:endParaRPr>
            </a:p>
          </p:txBody>
        </p:sp>
      </p:grpSp>
      <p:sp>
        <p:nvSpPr>
          <p:cNvPr id="57" name="Freeform 56"/>
          <p:cNvSpPr/>
          <p:nvPr/>
        </p:nvSpPr>
        <p:spPr>
          <a:xfrm>
            <a:off x="0" y="1139823"/>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Macitentan is a dual ETA/ETB receptor antagonist that fulfils the</a:t>
            </a:r>
            <a:br>
              <a:rPr lang="en-GB" sz="1400" dirty="0">
                <a:solidFill>
                  <a:schemeClr val="bg1"/>
                </a:solidFill>
              </a:rPr>
            </a:br>
            <a:r>
              <a:rPr lang="en-GB" sz="1400" dirty="0">
                <a:solidFill>
                  <a:schemeClr val="bg1"/>
                </a:solidFill>
              </a:rPr>
              <a:t>unmet therapeutic need in the ERA treatment strategies</a:t>
            </a:r>
            <a:endParaRPr lang="en-GB" sz="1400" baseline="30000" dirty="0">
              <a:solidFill>
                <a:schemeClr val="bg1"/>
              </a:solidFill>
            </a:endParaRPr>
          </a:p>
        </p:txBody>
      </p:sp>
      <p:grpSp>
        <p:nvGrpSpPr>
          <p:cNvPr id="5" name="Group 4"/>
          <p:cNvGrpSpPr/>
          <p:nvPr/>
        </p:nvGrpSpPr>
        <p:grpSpPr>
          <a:xfrm>
            <a:off x="535643" y="5326018"/>
            <a:ext cx="395836" cy="395836"/>
            <a:chOff x="535643" y="5326018"/>
            <a:chExt cx="395836" cy="395836"/>
          </a:xfrm>
        </p:grpSpPr>
        <p:sp>
          <p:nvSpPr>
            <p:cNvPr id="21" name="Oval 20"/>
            <p:cNvSpPr/>
            <p:nvPr/>
          </p:nvSpPr>
          <p:spPr>
            <a:xfrm>
              <a:off x="535643" y="5326018"/>
              <a:ext cx="395836" cy="395836"/>
            </a:xfrm>
            <a:prstGeom prst="ellipse">
              <a:avLst/>
            </a:prstGeom>
            <a:noFill/>
            <a:ln w="38100">
              <a:solidFill>
                <a:srgbClr val="5160AB"/>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58" name="Freeform 30"/>
            <p:cNvSpPr>
              <a:spLocks noEditPoints="1"/>
            </p:cNvSpPr>
            <p:nvPr/>
          </p:nvSpPr>
          <p:spPr bwMode="auto">
            <a:xfrm>
              <a:off x="649482" y="5463994"/>
              <a:ext cx="199710" cy="164223"/>
            </a:xfrm>
            <a:custGeom>
              <a:avLst/>
              <a:gdLst>
                <a:gd name="T0" fmla="*/ 317 w 500"/>
                <a:gd name="T1" fmla="*/ 236 h 411"/>
                <a:gd name="T2" fmla="*/ 278 w 500"/>
                <a:gd name="T3" fmla="*/ 296 h 411"/>
                <a:gd name="T4" fmla="*/ 97 w 500"/>
                <a:gd name="T5" fmla="*/ 405 h 411"/>
                <a:gd name="T6" fmla="*/ 78 w 500"/>
                <a:gd name="T7" fmla="*/ 411 h 411"/>
                <a:gd name="T8" fmla="*/ 39 w 500"/>
                <a:gd name="T9" fmla="*/ 354 h 411"/>
                <a:gd name="T10" fmla="*/ 26 w 500"/>
                <a:gd name="T11" fmla="*/ 276 h 411"/>
                <a:gd name="T12" fmla="*/ 12 w 500"/>
                <a:gd name="T13" fmla="*/ 210 h 411"/>
                <a:gd name="T14" fmla="*/ 51 w 500"/>
                <a:gd name="T15" fmla="*/ 47 h 411"/>
                <a:gd name="T16" fmla="*/ 182 w 500"/>
                <a:gd name="T17" fmla="*/ 0 h 411"/>
                <a:gd name="T18" fmla="*/ 189 w 500"/>
                <a:gd name="T19" fmla="*/ 0 h 411"/>
                <a:gd name="T20" fmla="*/ 277 w 500"/>
                <a:gd name="T21" fmla="*/ 36 h 411"/>
                <a:gd name="T22" fmla="*/ 317 w 500"/>
                <a:gd name="T23" fmla="*/ 236 h 411"/>
                <a:gd name="T24" fmla="*/ 493 w 500"/>
                <a:gd name="T25" fmla="*/ 74 h 411"/>
                <a:gd name="T26" fmla="*/ 345 w 500"/>
                <a:gd name="T27" fmla="*/ 39 h 411"/>
                <a:gd name="T28" fmla="*/ 330 w 500"/>
                <a:gd name="T29" fmla="*/ 41 h 411"/>
                <a:gd name="T30" fmla="*/ 325 w 500"/>
                <a:gd name="T31" fmla="*/ 48 h 411"/>
                <a:gd name="T32" fmla="*/ 325 w 500"/>
                <a:gd name="T33" fmla="*/ 56 h 411"/>
                <a:gd name="T34" fmla="*/ 344 w 500"/>
                <a:gd name="T35" fmla="*/ 215 h 411"/>
                <a:gd name="T36" fmla="*/ 342 w 500"/>
                <a:gd name="T37" fmla="*/ 228 h 411"/>
                <a:gd name="T38" fmla="*/ 344 w 500"/>
                <a:gd name="T39" fmla="*/ 236 h 411"/>
                <a:gd name="T40" fmla="*/ 351 w 500"/>
                <a:gd name="T41" fmla="*/ 240 h 411"/>
                <a:gd name="T42" fmla="*/ 353 w 500"/>
                <a:gd name="T43" fmla="*/ 240 h 411"/>
                <a:gd name="T44" fmla="*/ 436 w 500"/>
                <a:gd name="T45" fmla="*/ 185 h 411"/>
                <a:gd name="T46" fmla="*/ 498 w 500"/>
                <a:gd name="T47" fmla="*/ 97 h 411"/>
                <a:gd name="T48" fmla="*/ 493 w 500"/>
                <a:gd name="T49" fmla="*/ 74 h 411"/>
                <a:gd name="T50" fmla="*/ 493 w 500"/>
                <a:gd name="T51" fmla="*/ 74 h 411"/>
                <a:gd name="T52" fmla="*/ 493 w 500"/>
                <a:gd name="T53" fmla="*/ 7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0" h="411">
                  <a:moveTo>
                    <a:pt x="317" y="236"/>
                  </a:moveTo>
                  <a:cubicBezTo>
                    <a:pt x="315" y="261"/>
                    <a:pt x="300" y="282"/>
                    <a:pt x="278" y="296"/>
                  </a:cubicBezTo>
                  <a:cubicBezTo>
                    <a:pt x="219" y="331"/>
                    <a:pt x="116" y="393"/>
                    <a:pt x="97" y="405"/>
                  </a:cubicBezTo>
                  <a:cubicBezTo>
                    <a:pt x="91" y="409"/>
                    <a:pt x="84" y="411"/>
                    <a:pt x="78" y="411"/>
                  </a:cubicBezTo>
                  <a:cubicBezTo>
                    <a:pt x="55" y="411"/>
                    <a:pt x="40" y="389"/>
                    <a:pt x="39" y="354"/>
                  </a:cubicBezTo>
                  <a:cubicBezTo>
                    <a:pt x="38" y="323"/>
                    <a:pt x="32" y="301"/>
                    <a:pt x="26" y="276"/>
                  </a:cubicBezTo>
                  <a:cubicBezTo>
                    <a:pt x="21" y="256"/>
                    <a:pt x="16" y="237"/>
                    <a:pt x="12" y="210"/>
                  </a:cubicBezTo>
                  <a:cubicBezTo>
                    <a:pt x="8" y="186"/>
                    <a:pt x="0" y="102"/>
                    <a:pt x="51" y="47"/>
                  </a:cubicBezTo>
                  <a:cubicBezTo>
                    <a:pt x="81" y="16"/>
                    <a:pt x="124" y="0"/>
                    <a:pt x="182" y="0"/>
                  </a:cubicBezTo>
                  <a:cubicBezTo>
                    <a:pt x="184" y="0"/>
                    <a:pt x="187" y="0"/>
                    <a:pt x="189" y="0"/>
                  </a:cubicBezTo>
                  <a:cubicBezTo>
                    <a:pt x="226" y="1"/>
                    <a:pt x="255" y="13"/>
                    <a:pt x="277" y="36"/>
                  </a:cubicBezTo>
                  <a:cubicBezTo>
                    <a:pt x="326" y="88"/>
                    <a:pt x="323" y="184"/>
                    <a:pt x="317" y="236"/>
                  </a:cubicBezTo>
                  <a:close/>
                  <a:moveTo>
                    <a:pt x="493" y="74"/>
                  </a:moveTo>
                  <a:cubicBezTo>
                    <a:pt x="465" y="40"/>
                    <a:pt x="346" y="39"/>
                    <a:pt x="345" y="39"/>
                  </a:cubicBezTo>
                  <a:cubicBezTo>
                    <a:pt x="336" y="39"/>
                    <a:pt x="333" y="39"/>
                    <a:pt x="330" y="41"/>
                  </a:cubicBezTo>
                  <a:cubicBezTo>
                    <a:pt x="328" y="43"/>
                    <a:pt x="326" y="45"/>
                    <a:pt x="325" y="48"/>
                  </a:cubicBezTo>
                  <a:cubicBezTo>
                    <a:pt x="323" y="51"/>
                    <a:pt x="323" y="54"/>
                    <a:pt x="325" y="56"/>
                  </a:cubicBezTo>
                  <a:cubicBezTo>
                    <a:pt x="349" y="110"/>
                    <a:pt x="347" y="179"/>
                    <a:pt x="344" y="215"/>
                  </a:cubicBezTo>
                  <a:cubicBezTo>
                    <a:pt x="344" y="220"/>
                    <a:pt x="343" y="224"/>
                    <a:pt x="342" y="228"/>
                  </a:cubicBezTo>
                  <a:cubicBezTo>
                    <a:pt x="341" y="231"/>
                    <a:pt x="342" y="234"/>
                    <a:pt x="344" y="236"/>
                  </a:cubicBezTo>
                  <a:cubicBezTo>
                    <a:pt x="345" y="238"/>
                    <a:pt x="348" y="240"/>
                    <a:pt x="351" y="240"/>
                  </a:cubicBezTo>
                  <a:cubicBezTo>
                    <a:pt x="352" y="240"/>
                    <a:pt x="353" y="240"/>
                    <a:pt x="353" y="240"/>
                  </a:cubicBezTo>
                  <a:cubicBezTo>
                    <a:pt x="379" y="240"/>
                    <a:pt x="423" y="198"/>
                    <a:pt x="436" y="185"/>
                  </a:cubicBezTo>
                  <a:cubicBezTo>
                    <a:pt x="462" y="159"/>
                    <a:pt x="492" y="122"/>
                    <a:pt x="498" y="97"/>
                  </a:cubicBezTo>
                  <a:cubicBezTo>
                    <a:pt x="500" y="89"/>
                    <a:pt x="498" y="81"/>
                    <a:pt x="493" y="74"/>
                  </a:cubicBezTo>
                  <a:close/>
                  <a:moveTo>
                    <a:pt x="493" y="74"/>
                  </a:moveTo>
                  <a:cubicBezTo>
                    <a:pt x="493" y="74"/>
                    <a:pt x="493" y="74"/>
                    <a:pt x="493" y="74"/>
                  </a:cubicBezTo>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60"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MACITENTAN - OPSUMIT</a:t>
            </a:r>
            <a:r>
              <a:rPr lang="en-GB" sz="800" baseline="30000" dirty="0">
                <a:solidFill>
                  <a:srgbClr val="595959"/>
                </a:solidFill>
              </a:rPr>
              <a:t>®</a:t>
            </a:r>
          </a:p>
        </p:txBody>
      </p:sp>
    </p:spTree>
    <p:extLst>
      <p:ext uri="{BB962C8B-B14F-4D97-AF65-F5344CB8AC3E}">
        <p14:creationId xmlns:p14="http://schemas.microsoft.com/office/powerpoint/2010/main" val="3112090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91471-8B94-4D6F-B014-4520DCB8B371}"/>
              </a:ext>
            </a:extLst>
          </p:cNvPr>
          <p:cNvSpPr/>
          <p:nvPr/>
        </p:nvSpPr>
        <p:spPr>
          <a:xfrm>
            <a:off x="5553075" y="3487925"/>
            <a:ext cx="6638925" cy="2637178"/>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1" name="Rectangle 30"/>
          <p:cNvSpPr/>
          <p:nvPr/>
        </p:nvSpPr>
        <p:spPr>
          <a:xfrm>
            <a:off x="-2631" y="5233182"/>
            <a:ext cx="12194632" cy="858128"/>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solidFill>
                <a:schemeClr val="tx1">
                  <a:lumMod val="50000"/>
                  <a:lumOff val="50000"/>
                </a:schemeClr>
              </a:solidFill>
            </a:endParaRPr>
          </a:p>
        </p:txBody>
      </p:sp>
      <p:sp>
        <p:nvSpPr>
          <p:cNvPr id="339" name="Freeform 33"/>
          <p:cNvSpPr>
            <a:spLocks/>
          </p:cNvSpPr>
          <p:nvPr/>
        </p:nvSpPr>
        <p:spPr bwMode="auto">
          <a:xfrm flipV="1">
            <a:off x="-443" y="4905436"/>
            <a:ext cx="12192887" cy="462427"/>
          </a:xfrm>
          <a:custGeom>
            <a:avLst/>
            <a:gdLst>
              <a:gd name="T0" fmla="*/ 0 w 1709"/>
              <a:gd name="T1" fmla="*/ 0 h 220"/>
              <a:gd name="T2" fmla="*/ 0 w 1709"/>
              <a:gd name="T3" fmla="*/ 170 h 220"/>
              <a:gd name="T4" fmla="*/ 855 w 1709"/>
              <a:gd name="T5" fmla="*/ 220 h 220"/>
              <a:gd name="T6" fmla="*/ 1709 w 1709"/>
              <a:gd name="T7" fmla="*/ 170 h 220"/>
              <a:gd name="T8" fmla="*/ 1709 w 1709"/>
              <a:gd name="T9" fmla="*/ 0 h 220"/>
              <a:gd name="T10" fmla="*/ 855 w 1709"/>
              <a:gd name="T11" fmla="*/ 51 h 220"/>
              <a:gd name="T12" fmla="*/ 0 w 1709"/>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1709" h="220">
                <a:moveTo>
                  <a:pt x="0" y="0"/>
                </a:moveTo>
                <a:cubicBezTo>
                  <a:pt x="0" y="170"/>
                  <a:pt x="0" y="170"/>
                  <a:pt x="0" y="170"/>
                </a:cubicBezTo>
                <a:cubicBezTo>
                  <a:pt x="264" y="202"/>
                  <a:pt x="553" y="220"/>
                  <a:pt x="855" y="220"/>
                </a:cubicBezTo>
                <a:cubicBezTo>
                  <a:pt x="1157" y="220"/>
                  <a:pt x="1445" y="202"/>
                  <a:pt x="1709" y="170"/>
                </a:cubicBezTo>
                <a:cubicBezTo>
                  <a:pt x="1709" y="0"/>
                  <a:pt x="1709" y="0"/>
                  <a:pt x="1709" y="0"/>
                </a:cubicBezTo>
                <a:cubicBezTo>
                  <a:pt x="1438" y="34"/>
                  <a:pt x="1150" y="51"/>
                  <a:pt x="855" y="51"/>
                </a:cubicBezTo>
                <a:cubicBezTo>
                  <a:pt x="559" y="51"/>
                  <a:pt x="272" y="34"/>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Rectangle 8"/>
          <p:cNvSpPr/>
          <p:nvPr/>
        </p:nvSpPr>
        <p:spPr>
          <a:xfrm>
            <a:off x="0" y="3502152"/>
            <a:ext cx="12192000" cy="2587537"/>
          </a:xfrm>
          <a:prstGeom prst="rect">
            <a:avLst/>
          </a:prstGeom>
          <a:solidFill>
            <a:srgbClr val="FFFF99">
              <a:alpha val="2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26" name="Oval 25"/>
          <p:cNvSpPr/>
          <p:nvPr/>
        </p:nvSpPr>
        <p:spPr>
          <a:xfrm>
            <a:off x="10460189" y="4335150"/>
            <a:ext cx="940970" cy="940970"/>
          </a:xfrm>
          <a:prstGeom prst="ellipse">
            <a:avLst/>
          </a:prstGeom>
          <a:solidFill>
            <a:schemeClr val="bg1"/>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5" name="Block Arc 244">
            <a:extLst>
              <a:ext uri="{FF2B5EF4-FFF2-40B4-BE49-F238E27FC236}">
                <a16:creationId xmlns:a16="http://schemas.microsoft.com/office/drawing/2014/main" id="{F1B0776F-937A-E440-8231-D83424A40E6D}"/>
              </a:ext>
            </a:extLst>
          </p:cNvPr>
          <p:cNvSpPr/>
          <p:nvPr/>
        </p:nvSpPr>
        <p:spPr>
          <a:xfrm rot="5400000">
            <a:off x="10491117" y="4367837"/>
            <a:ext cx="870857" cy="870857"/>
          </a:xfrm>
          <a:prstGeom prst="blockArc">
            <a:avLst>
              <a:gd name="adj1" fmla="val 21132332"/>
              <a:gd name="adj2" fmla="val 3494949"/>
              <a:gd name="adj3" fmla="val 13618"/>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4" name="Title 3"/>
          <p:cNvSpPr>
            <a:spLocks noGrp="1"/>
          </p:cNvSpPr>
          <p:nvPr>
            <p:ph type="title"/>
          </p:nvPr>
        </p:nvSpPr>
        <p:spPr>
          <a:xfrm>
            <a:off x="478367" y="452967"/>
            <a:ext cx="10402419" cy="480000"/>
          </a:xfrm>
        </p:spPr>
        <p:txBody>
          <a:bodyPr/>
          <a:lstStyle/>
          <a:p>
            <a:r>
              <a:rPr lang="en-GB" dirty="0"/>
              <a:t>MACITENTAN is an innovative endothelin receptor antagonist</a:t>
            </a:r>
            <a:r>
              <a:rPr lang="en-GB" baseline="30000" dirty="0"/>
              <a:t>1</a:t>
            </a:r>
          </a:p>
        </p:txBody>
      </p:sp>
      <p:sp>
        <p:nvSpPr>
          <p:cNvPr id="13" name="Arrow: Right 12"/>
          <p:cNvSpPr/>
          <p:nvPr/>
        </p:nvSpPr>
        <p:spPr>
          <a:xfrm>
            <a:off x="2383544" y="1957734"/>
            <a:ext cx="192000" cy="339681"/>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42" name="Arrow: Right 41"/>
          <p:cNvSpPr/>
          <p:nvPr/>
        </p:nvSpPr>
        <p:spPr>
          <a:xfrm>
            <a:off x="2383544" y="2439954"/>
            <a:ext cx="336000" cy="339681"/>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44" name="Arrow: Right 43"/>
          <p:cNvSpPr/>
          <p:nvPr/>
        </p:nvSpPr>
        <p:spPr>
          <a:xfrm>
            <a:off x="2383544" y="2910142"/>
            <a:ext cx="4809600" cy="339681"/>
          </a:xfrm>
          <a:prstGeom prst="rect">
            <a:avLst/>
          </a:prstGeom>
          <a:solidFill>
            <a:srgbClr val="7B85BD"/>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46" name="TextBox 45"/>
          <p:cNvSpPr txBox="1"/>
          <p:nvPr/>
        </p:nvSpPr>
        <p:spPr>
          <a:xfrm>
            <a:off x="2596163" y="1992293"/>
            <a:ext cx="2621144" cy="295004"/>
          </a:xfrm>
          <a:prstGeom prst="rect">
            <a:avLst/>
          </a:prstGeom>
          <a:noFill/>
        </p:spPr>
        <p:txBody>
          <a:bodyPr wrap="square" lIns="72000" tIns="0" rIns="0" bIns="0" rtlCol="0" anchor="ctr">
            <a:noAutofit/>
          </a:bodyPr>
          <a:lstStyle/>
          <a:p>
            <a:r>
              <a:rPr lang="en-GB" sz="1200" dirty="0">
                <a:solidFill>
                  <a:schemeClr val="tx1">
                    <a:lumMod val="75000"/>
                    <a:lumOff val="25000"/>
                  </a:schemeClr>
                </a:solidFill>
              </a:rPr>
              <a:t>Ambrisentan, 40 seconds</a:t>
            </a:r>
            <a:endParaRPr lang="en-GB" sz="1400" dirty="0">
              <a:solidFill>
                <a:schemeClr val="tx1">
                  <a:lumMod val="75000"/>
                  <a:lumOff val="25000"/>
                </a:schemeClr>
              </a:solidFill>
            </a:endParaRPr>
          </a:p>
        </p:txBody>
      </p:sp>
      <p:sp>
        <p:nvSpPr>
          <p:cNvPr id="47" name="TextBox 46"/>
          <p:cNvSpPr txBox="1"/>
          <p:nvPr/>
        </p:nvSpPr>
        <p:spPr>
          <a:xfrm>
            <a:off x="2725474" y="2454993"/>
            <a:ext cx="2621144" cy="301535"/>
          </a:xfrm>
          <a:prstGeom prst="rect">
            <a:avLst/>
          </a:prstGeom>
          <a:noFill/>
        </p:spPr>
        <p:txBody>
          <a:bodyPr wrap="square" lIns="72000" tIns="0" rIns="0" bIns="0" rtlCol="0" anchor="ctr">
            <a:noAutofit/>
          </a:bodyPr>
          <a:lstStyle/>
          <a:p>
            <a:r>
              <a:rPr lang="en-GB" sz="1200" dirty="0">
                <a:solidFill>
                  <a:schemeClr val="tx1">
                    <a:lumMod val="75000"/>
                    <a:lumOff val="25000"/>
                  </a:schemeClr>
                </a:solidFill>
              </a:rPr>
              <a:t>Bosentan, 70 seconds</a:t>
            </a:r>
            <a:endParaRPr lang="en-GB" sz="1400" dirty="0">
              <a:solidFill>
                <a:schemeClr val="tx1">
                  <a:lumMod val="75000"/>
                  <a:lumOff val="25000"/>
                </a:schemeClr>
              </a:solidFill>
            </a:endParaRPr>
          </a:p>
        </p:txBody>
      </p:sp>
      <p:sp>
        <p:nvSpPr>
          <p:cNvPr id="48" name="TextBox 47"/>
          <p:cNvSpPr txBox="1"/>
          <p:nvPr/>
        </p:nvSpPr>
        <p:spPr>
          <a:xfrm>
            <a:off x="7200606" y="2918370"/>
            <a:ext cx="1798265" cy="299102"/>
          </a:xfrm>
          <a:prstGeom prst="rect">
            <a:avLst/>
          </a:prstGeom>
          <a:noFill/>
        </p:spPr>
        <p:txBody>
          <a:bodyPr wrap="square" lIns="72000" tIns="0" rIns="0" bIns="0" rtlCol="0" anchor="ctr">
            <a:noAutofit/>
          </a:bodyPr>
          <a:lstStyle/>
          <a:p>
            <a:r>
              <a:rPr lang="en-GB" sz="1200" dirty="0">
                <a:solidFill>
                  <a:schemeClr val="tx2">
                    <a:lumMod val="50000"/>
                  </a:schemeClr>
                </a:solidFill>
              </a:rPr>
              <a:t>Macitentan, 17 minutes</a:t>
            </a:r>
            <a:endParaRPr lang="en-GB" sz="1400" dirty="0">
              <a:solidFill>
                <a:schemeClr val="tx2">
                  <a:lumMod val="50000"/>
                </a:schemeClr>
              </a:solidFill>
            </a:endParaRPr>
          </a:p>
        </p:txBody>
      </p:sp>
      <p:sp>
        <p:nvSpPr>
          <p:cNvPr id="70" name="Text Placeholder 4"/>
          <p:cNvSpPr>
            <a:spLocks noGrp="1"/>
          </p:cNvSpPr>
          <p:nvPr>
            <p:ph type="body" sz="quarter" idx="16"/>
          </p:nvPr>
        </p:nvSpPr>
        <p:spPr>
          <a:xfrm>
            <a:off x="1948940" y="6000750"/>
            <a:ext cx="7164000" cy="727098"/>
          </a:xfrm>
        </p:spPr>
        <p:txBody>
          <a:bodyPr/>
          <a:lstStyle/>
          <a:p>
            <a:r>
              <a:rPr lang="en-GB" b="1" dirty="0"/>
              <a:t>Abbreviations</a:t>
            </a:r>
            <a:r>
              <a:rPr lang="en-GB" dirty="0"/>
              <a:t>: ERA, endothelin receptor antagonist.</a:t>
            </a:r>
          </a:p>
          <a:p>
            <a:r>
              <a:rPr lang="en-GB" b="1" dirty="0"/>
              <a:t>References</a:t>
            </a:r>
            <a:r>
              <a:rPr lang="en-GB" dirty="0"/>
              <a:t>: </a:t>
            </a:r>
            <a:r>
              <a:rPr lang="en-GB" b="1" dirty="0"/>
              <a:t>1</a:t>
            </a:r>
            <a:r>
              <a:rPr lang="en-GB" dirty="0"/>
              <a:t>.</a:t>
            </a:r>
            <a:r>
              <a:rPr lang="fr-FR" dirty="0"/>
              <a:t> Iglarz et al. J Pharmacol Exp Ther. 2008;327(3):736-45. </a:t>
            </a:r>
            <a:r>
              <a:rPr lang="fr-FR" b="1" dirty="0"/>
              <a:t>2. </a:t>
            </a:r>
            <a:r>
              <a:rPr lang="fr-FR" dirty="0"/>
              <a:t>Gatfield et al. PLoS One. 2012;7(10):e47662</a:t>
            </a:r>
            <a:r>
              <a:rPr lang="fr-FR" b="1" dirty="0"/>
              <a:t>. 3.</a:t>
            </a:r>
            <a:r>
              <a:rPr lang="fr-FR" dirty="0"/>
              <a:t> Opsumit® SmPC. 2018.</a:t>
            </a:r>
            <a:r>
              <a:rPr lang="fr-FR" b="1" dirty="0"/>
              <a:t> 4. </a:t>
            </a:r>
            <a:r>
              <a:rPr lang="fr-FR" dirty="0"/>
              <a:t>Tracleer® (bosentan) SmPC. 2018</a:t>
            </a:r>
            <a:r>
              <a:rPr lang="fr-FR" b="1" dirty="0"/>
              <a:t>. 5. </a:t>
            </a:r>
            <a:r>
              <a:rPr lang="fr-FR" dirty="0"/>
              <a:t>Volibris® (ambrisentan) SmPC. 2017. </a:t>
            </a:r>
          </a:p>
        </p:txBody>
      </p:sp>
      <p:sp>
        <p:nvSpPr>
          <p:cNvPr id="244" name="Isosceles Triangle 243">
            <a:extLst>
              <a:ext uri="{FF2B5EF4-FFF2-40B4-BE49-F238E27FC236}">
                <a16:creationId xmlns:a16="http://schemas.microsoft.com/office/drawing/2014/main" id="{D94F3307-CA17-4072-93CE-F2F679B55844}"/>
              </a:ext>
            </a:extLst>
          </p:cNvPr>
          <p:cNvSpPr/>
          <p:nvPr/>
        </p:nvSpPr>
        <p:spPr>
          <a:xfrm rot="10800000">
            <a:off x="2383544" y="2910141"/>
            <a:ext cx="4809600" cy="197239"/>
          </a:xfrm>
          <a:prstGeom prst="triangle">
            <a:avLst>
              <a:gd name="adj" fmla="val 0"/>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2">
                  <a:lumMod val="75000"/>
                </a:schemeClr>
              </a:solidFill>
            </a:endParaRPr>
          </a:p>
        </p:txBody>
      </p:sp>
      <p:sp>
        <p:nvSpPr>
          <p:cNvPr id="336" name="Oval 335"/>
          <p:cNvSpPr/>
          <p:nvPr/>
        </p:nvSpPr>
        <p:spPr>
          <a:xfrm>
            <a:off x="6532532" y="4335150"/>
            <a:ext cx="940970" cy="940970"/>
          </a:xfrm>
          <a:prstGeom prst="ellipse">
            <a:avLst/>
          </a:prstGeom>
          <a:solidFill>
            <a:schemeClr val="bg1"/>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4" name="Block Arc 253"/>
          <p:cNvSpPr/>
          <p:nvPr/>
        </p:nvSpPr>
        <p:spPr>
          <a:xfrm rot="5400000">
            <a:off x="7748480" y="4368393"/>
            <a:ext cx="870857" cy="870857"/>
          </a:xfrm>
          <a:prstGeom prst="blockArc">
            <a:avLst>
              <a:gd name="adj1" fmla="val 10800000"/>
              <a:gd name="adj2" fmla="val 10653171"/>
              <a:gd name="adj3" fmla="val 13203"/>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334" name="Oval 333"/>
          <p:cNvSpPr/>
          <p:nvPr/>
        </p:nvSpPr>
        <p:spPr>
          <a:xfrm>
            <a:off x="7930830" y="4335150"/>
            <a:ext cx="940970" cy="940970"/>
          </a:xfrm>
          <a:prstGeom prst="ellipse">
            <a:avLst/>
          </a:prstGeom>
          <a:solidFill>
            <a:schemeClr val="bg1"/>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7" name="TextBox 36"/>
          <p:cNvSpPr txBox="1"/>
          <p:nvPr/>
        </p:nvSpPr>
        <p:spPr>
          <a:xfrm>
            <a:off x="1639861" y="4219162"/>
            <a:ext cx="1220005" cy="409109"/>
          </a:xfrm>
          <a:prstGeom prst="rect">
            <a:avLst/>
          </a:prstGeom>
          <a:noFill/>
        </p:spPr>
        <p:txBody>
          <a:bodyPr wrap="square" rtlCol="0" anchor="ctr">
            <a:noAutofit/>
          </a:bodyPr>
          <a:lstStyle/>
          <a:p>
            <a:pPr algn="ctr"/>
            <a:r>
              <a:rPr lang="en-GB" sz="1000" b="1" dirty="0">
                <a:solidFill>
                  <a:srgbClr val="7B85BD"/>
                </a:solidFill>
              </a:rPr>
              <a:t>Macitentan</a:t>
            </a:r>
            <a:endParaRPr lang="en-GB" sz="933" b="1" dirty="0">
              <a:solidFill>
                <a:srgbClr val="7B85BD"/>
              </a:solidFill>
            </a:endParaRPr>
          </a:p>
          <a:p>
            <a:pPr algn="ctr"/>
            <a:r>
              <a:rPr lang="en-GB" sz="933" b="1" dirty="0">
                <a:solidFill>
                  <a:srgbClr val="7B85BD"/>
                </a:solidFill>
              </a:rPr>
              <a:t>800:1</a:t>
            </a:r>
          </a:p>
          <a:p>
            <a:pPr algn="ctr"/>
            <a:endParaRPr lang="en-GB" sz="1400" dirty="0">
              <a:solidFill>
                <a:schemeClr val="tx1">
                  <a:lumMod val="75000"/>
                  <a:lumOff val="25000"/>
                </a:schemeClr>
              </a:solidFill>
            </a:endParaRPr>
          </a:p>
        </p:txBody>
      </p:sp>
      <p:sp>
        <p:nvSpPr>
          <p:cNvPr id="41" name="TextBox 40"/>
          <p:cNvSpPr txBox="1"/>
          <p:nvPr/>
        </p:nvSpPr>
        <p:spPr>
          <a:xfrm>
            <a:off x="2586627" y="4216778"/>
            <a:ext cx="1220005" cy="411494"/>
          </a:xfrm>
          <a:prstGeom prst="rect">
            <a:avLst/>
          </a:prstGeom>
          <a:noFill/>
        </p:spPr>
        <p:txBody>
          <a:bodyPr wrap="square" rtlCol="0" anchor="ctr">
            <a:noAutofit/>
          </a:bodyPr>
          <a:lstStyle/>
          <a:p>
            <a:pPr algn="ctr"/>
            <a:r>
              <a:rPr lang="en-GB" sz="1000" b="1" dirty="0">
                <a:solidFill>
                  <a:schemeClr val="accent2"/>
                </a:solidFill>
              </a:rPr>
              <a:t>Bosentan</a:t>
            </a:r>
            <a:endParaRPr lang="en-GB" sz="933" b="1" dirty="0">
              <a:solidFill>
                <a:schemeClr val="accent2"/>
              </a:solidFill>
            </a:endParaRPr>
          </a:p>
          <a:p>
            <a:pPr algn="ctr"/>
            <a:r>
              <a:rPr lang="en-GB" sz="933" b="1" dirty="0">
                <a:solidFill>
                  <a:srgbClr val="00B0F0"/>
                </a:solidFill>
              </a:rPr>
              <a:t>20:1</a:t>
            </a:r>
          </a:p>
          <a:p>
            <a:pPr algn="ctr"/>
            <a:endParaRPr lang="en-GB" sz="1400" dirty="0">
              <a:solidFill>
                <a:schemeClr val="tx1">
                  <a:lumMod val="75000"/>
                  <a:lumOff val="25000"/>
                </a:schemeClr>
              </a:solidFill>
            </a:endParaRPr>
          </a:p>
        </p:txBody>
      </p:sp>
      <p:sp>
        <p:nvSpPr>
          <p:cNvPr id="43" name="TextBox 42"/>
          <p:cNvSpPr txBox="1"/>
          <p:nvPr/>
        </p:nvSpPr>
        <p:spPr>
          <a:xfrm>
            <a:off x="3652971" y="4228998"/>
            <a:ext cx="1220005" cy="399274"/>
          </a:xfrm>
          <a:prstGeom prst="rect">
            <a:avLst/>
          </a:prstGeom>
          <a:noFill/>
        </p:spPr>
        <p:txBody>
          <a:bodyPr wrap="square" rtlCol="0" anchor="ctr">
            <a:noAutofit/>
          </a:bodyPr>
          <a:lstStyle/>
          <a:p>
            <a:pPr algn="ctr"/>
            <a:r>
              <a:rPr lang="en-GB" sz="1000" b="1" dirty="0">
                <a:solidFill>
                  <a:srgbClr val="FF3300"/>
                </a:solidFill>
              </a:rPr>
              <a:t>Ambrisentan</a:t>
            </a:r>
            <a:endParaRPr lang="en-GB" sz="933" b="1" dirty="0">
              <a:solidFill>
                <a:srgbClr val="FF3300"/>
              </a:solidFill>
            </a:endParaRPr>
          </a:p>
          <a:p>
            <a:pPr algn="ctr"/>
            <a:r>
              <a:rPr lang="en-GB" sz="933" b="1" dirty="0">
                <a:solidFill>
                  <a:srgbClr val="FF3300"/>
                </a:solidFill>
              </a:rPr>
              <a:t>1:2.5</a:t>
            </a:r>
          </a:p>
          <a:p>
            <a:pPr algn="ctr"/>
            <a:endParaRPr lang="en-GB" sz="1400" dirty="0">
              <a:solidFill>
                <a:schemeClr val="tx1">
                  <a:lumMod val="75000"/>
                  <a:lumOff val="25000"/>
                </a:schemeClr>
              </a:solidFill>
            </a:endParaRPr>
          </a:p>
        </p:txBody>
      </p:sp>
      <p:sp>
        <p:nvSpPr>
          <p:cNvPr id="49" name="TextBox 48"/>
          <p:cNvSpPr txBox="1"/>
          <p:nvPr/>
        </p:nvSpPr>
        <p:spPr>
          <a:xfrm>
            <a:off x="494332" y="4683724"/>
            <a:ext cx="858738" cy="243286"/>
          </a:xfrm>
          <a:prstGeom prst="rect">
            <a:avLst/>
          </a:prstGeom>
          <a:noFill/>
        </p:spPr>
        <p:txBody>
          <a:bodyPr wrap="square" lIns="0" rtlCol="0" anchor="t">
            <a:noAutofit/>
          </a:bodyPr>
          <a:lstStyle/>
          <a:p>
            <a:r>
              <a:rPr lang="en-GB" sz="800" dirty="0">
                <a:solidFill>
                  <a:srgbClr val="44546A"/>
                </a:solidFill>
              </a:rPr>
              <a:t>PLASMA</a:t>
            </a:r>
          </a:p>
        </p:txBody>
      </p:sp>
      <p:sp>
        <p:nvSpPr>
          <p:cNvPr id="51" name="TextBox 50"/>
          <p:cNvSpPr txBox="1"/>
          <p:nvPr/>
        </p:nvSpPr>
        <p:spPr>
          <a:xfrm>
            <a:off x="494332" y="5405767"/>
            <a:ext cx="858738" cy="673772"/>
          </a:xfrm>
          <a:prstGeom prst="rect">
            <a:avLst/>
          </a:prstGeom>
          <a:noFill/>
        </p:spPr>
        <p:txBody>
          <a:bodyPr wrap="square" lIns="0" rtlCol="0" anchor="ctr">
            <a:noAutofit/>
          </a:bodyPr>
          <a:lstStyle/>
          <a:p>
            <a:r>
              <a:rPr lang="en-GB" sz="800" dirty="0">
                <a:solidFill>
                  <a:schemeClr val="tx2">
                    <a:lumMod val="50000"/>
                  </a:schemeClr>
                </a:solidFill>
              </a:rPr>
              <a:t>TISSUE</a:t>
            </a:r>
          </a:p>
        </p:txBody>
      </p:sp>
      <p:sp>
        <p:nvSpPr>
          <p:cNvPr id="52" name="TextBox 51"/>
          <p:cNvSpPr txBox="1"/>
          <p:nvPr/>
        </p:nvSpPr>
        <p:spPr>
          <a:xfrm>
            <a:off x="6515101" y="5709435"/>
            <a:ext cx="2409824" cy="361353"/>
          </a:xfrm>
          <a:prstGeom prst="rect">
            <a:avLst/>
          </a:prstGeom>
          <a:noFill/>
        </p:spPr>
        <p:txBody>
          <a:bodyPr wrap="square" rtlCol="0" anchor="t">
            <a:noAutofit/>
          </a:bodyPr>
          <a:lstStyle/>
          <a:p>
            <a:pPr algn="ctr"/>
            <a:endParaRPr lang="en-GB" sz="1200" dirty="0">
              <a:solidFill>
                <a:schemeClr val="accent1"/>
              </a:solidFill>
            </a:endParaRPr>
          </a:p>
        </p:txBody>
      </p:sp>
      <p:sp>
        <p:nvSpPr>
          <p:cNvPr id="54" name="TextBox 53"/>
          <p:cNvSpPr txBox="1"/>
          <p:nvPr/>
        </p:nvSpPr>
        <p:spPr>
          <a:xfrm>
            <a:off x="6276552" y="5365827"/>
            <a:ext cx="1341131" cy="361353"/>
          </a:xfrm>
          <a:prstGeom prst="rect">
            <a:avLst/>
          </a:prstGeom>
          <a:noFill/>
        </p:spPr>
        <p:txBody>
          <a:bodyPr wrap="square" rtlCol="0" anchor="t">
            <a:noAutofit/>
          </a:bodyPr>
          <a:lstStyle/>
          <a:p>
            <a:pPr algn="ctr"/>
            <a:r>
              <a:rPr lang="en-GB" sz="1200" b="1" dirty="0">
                <a:solidFill>
                  <a:srgbClr val="7B85BD"/>
                </a:solidFill>
              </a:rPr>
              <a:t>Macitentan</a:t>
            </a:r>
            <a:endParaRPr lang="en-GB" sz="1200" b="1" baseline="30000" dirty="0">
              <a:solidFill>
                <a:srgbClr val="7B85BD"/>
              </a:solidFill>
            </a:endParaRPr>
          </a:p>
          <a:p>
            <a:pPr algn="ctr"/>
            <a:endParaRPr lang="en-GB" sz="1200" b="1" dirty="0">
              <a:solidFill>
                <a:srgbClr val="7B85BD"/>
              </a:solidFill>
            </a:endParaRPr>
          </a:p>
        </p:txBody>
      </p:sp>
      <p:sp>
        <p:nvSpPr>
          <p:cNvPr id="55" name="TextBox 54"/>
          <p:cNvSpPr txBox="1"/>
          <p:nvPr/>
        </p:nvSpPr>
        <p:spPr>
          <a:xfrm>
            <a:off x="7628766" y="5368945"/>
            <a:ext cx="1341131" cy="361353"/>
          </a:xfrm>
          <a:prstGeom prst="rect">
            <a:avLst/>
          </a:prstGeom>
          <a:noFill/>
        </p:spPr>
        <p:txBody>
          <a:bodyPr wrap="square" rtlCol="0" anchor="t">
            <a:noAutofit/>
          </a:bodyPr>
          <a:lstStyle/>
          <a:p>
            <a:pPr algn="ctr"/>
            <a:r>
              <a:rPr lang="en-GB" sz="1200" b="1" dirty="0">
                <a:solidFill>
                  <a:srgbClr val="7B85BD"/>
                </a:solidFill>
              </a:rPr>
              <a:t>ACT-132577</a:t>
            </a:r>
            <a:endParaRPr lang="en-GB" sz="1200" b="1" baseline="30000" dirty="0">
              <a:solidFill>
                <a:srgbClr val="7B85BD"/>
              </a:solidFill>
            </a:endParaRPr>
          </a:p>
          <a:p>
            <a:pPr algn="ctr"/>
            <a:endParaRPr lang="en-GB" sz="1200" b="1" dirty="0">
              <a:solidFill>
                <a:srgbClr val="7B85BD"/>
              </a:solidFill>
            </a:endParaRPr>
          </a:p>
        </p:txBody>
      </p:sp>
      <p:sp>
        <p:nvSpPr>
          <p:cNvPr id="56" name="TextBox 55"/>
          <p:cNvSpPr txBox="1"/>
          <p:nvPr/>
        </p:nvSpPr>
        <p:spPr>
          <a:xfrm>
            <a:off x="9127121" y="5365826"/>
            <a:ext cx="1341131" cy="361353"/>
          </a:xfrm>
          <a:prstGeom prst="rect">
            <a:avLst/>
          </a:prstGeom>
          <a:noFill/>
        </p:spPr>
        <p:txBody>
          <a:bodyPr wrap="square" rtlCol="0" anchor="t">
            <a:noAutofit/>
          </a:bodyPr>
          <a:lstStyle/>
          <a:p>
            <a:pPr algn="ctr"/>
            <a:r>
              <a:rPr lang="en-GB" sz="1200" b="1" dirty="0">
                <a:solidFill>
                  <a:schemeClr val="accent2"/>
                </a:solidFill>
              </a:rPr>
              <a:t>Bosentan</a:t>
            </a:r>
            <a:endParaRPr lang="en-GB" sz="1200" b="1" baseline="30000" dirty="0">
              <a:solidFill>
                <a:schemeClr val="accent2"/>
              </a:solidFill>
            </a:endParaRPr>
          </a:p>
          <a:p>
            <a:pPr algn="ctr"/>
            <a:endParaRPr lang="en-GB" sz="1200" b="1" dirty="0">
              <a:solidFill>
                <a:schemeClr val="tx1">
                  <a:lumMod val="75000"/>
                  <a:lumOff val="25000"/>
                </a:schemeClr>
              </a:solidFill>
            </a:endParaRPr>
          </a:p>
        </p:txBody>
      </p:sp>
      <p:sp>
        <p:nvSpPr>
          <p:cNvPr id="57" name="TextBox 56"/>
          <p:cNvSpPr txBox="1"/>
          <p:nvPr/>
        </p:nvSpPr>
        <p:spPr>
          <a:xfrm>
            <a:off x="10327860" y="5366998"/>
            <a:ext cx="1341131" cy="361353"/>
          </a:xfrm>
          <a:prstGeom prst="rect">
            <a:avLst/>
          </a:prstGeom>
          <a:noFill/>
        </p:spPr>
        <p:txBody>
          <a:bodyPr wrap="square" rtlCol="0" anchor="t">
            <a:noAutofit/>
          </a:bodyPr>
          <a:lstStyle/>
          <a:p>
            <a:pPr algn="ctr"/>
            <a:r>
              <a:rPr lang="en-GB" sz="1200" b="1" dirty="0">
                <a:solidFill>
                  <a:srgbClr val="FF3300"/>
                </a:solidFill>
              </a:rPr>
              <a:t>Ambrisentan</a:t>
            </a:r>
            <a:endParaRPr lang="en-GB" sz="1200" b="1" baseline="30000" dirty="0">
              <a:solidFill>
                <a:srgbClr val="FF3300"/>
              </a:solidFill>
            </a:endParaRPr>
          </a:p>
          <a:p>
            <a:pPr algn="ctr"/>
            <a:endParaRPr lang="en-GB" sz="1200" b="1" dirty="0">
              <a:solidFill>
                <a:srgbClr val="FF3300"/>
              </a:solidFill>
            </a:endParaRPr>
          </a:p>
        </p:txBody>
      </p:sp>
      <p:sp>
        <p:nvSpPr>
          <p:cNvPr id="63" name="TextBox 62"/>
          <p:cNvSpPr txBox="1"/>
          <p:nvPr/>
        </p:nvSpPr>
        <p:spPr>
          <a:xfrm>
            <a:off x="442913" y="3676507"/>
            <a:ext cx="3618228" cy="361353"/>
          </a:xfrm>
          <a:prstGeom prst="rect">
            <a:avLst/>
          </a:prstGeom>
          <a:noFill/>
        </p:spPr>
        <p:txBody>
          <a:bodyPr wrap="square" lIns="0" rtlCol="0" anchor="t">
            <a:noAutofit/>
          </a:bodyPr>
          <a:lstStyle/>
          <a:p>
            <a:r>
              <a:rPr lang="en-GB" sz="1400" b="1" dirty="0">
                <a:solidFill>
                  <a:schemeClr val="tx1">
                    <a:lumMod val="65000"/>
                    <a:lumOff val="35000"/>
                  </a:schemeClr>
                </a:solidFill>
              </a:rPr>
              <a:t>Tissue penetration properties of ERAs</a:t>
            </a:r>
            <a:r>
              <a:rPr lang="en-GB" sz="1400" b="1" baseline="30000" dirty="0">
                <a:solidFill>
                  <a:schemeClr val="tx1">
                    <a:lumMod val="65000"/>
                    <a:lumOff val="35000"/>
                  </a:schemeClr>
                </a:solidFill>
              </a:rPr>
              <a:t>1</a:t>
            </a:r>
          </a:p>
          <a:p>
            <a:endParaRPr lang="en-GB" sz="1400" dirty="0">
              <a:solidFill>
                <a:schemeClr val="tx1">
                  <a:lumMod val="65000"/>
                  <a:lumOff val="35000"/>
                </a:schemeClr>
              </a:solidFill>
            </a:endParaRPr>
          </a:p>
        </p:txBody>
      </p:sp>
      <p:sp>
        <p:nvSpPr>
          <p:cNvPr id="65" name="TextBox 64"/>
          <p:cNvSpPr txBox="1"/>
          <p:nvPr/>
        </p:nvSpPr>
        <p:spPr>
          <a:xfrm>
            <a:off x="6096000" y="3676507"/>
            <a:ext cx="1819159" cy="295932"/>
          </a:xfrm>
          <a:prstGeom prst="rect">
            <a:avLst/>
          </a:prstGeom>
          <a:noFill/>
        </p:spPr>
        <p:txBody>
          <a:bodyPr wrap="square" lIns="0" rtlCol="0" anchor="t">
            <a:noAutofit/>
          </a:bodyPr>
          <a:lstStyle/>
          <a:p>
            <a:r>
              <a:rPr lang="en-GB" sz="1400" b="1" dirty="0">
                <a:solidFill>
                  <a:schemeClr val="tx1">
                    <a:lumMod val="65000"/>
                    <a:lumOff val="35000"/>
                  </a:schemeClr>
                </a:solidFill>
              </a:rPr>
              <a:t>Half-life of ERAs</a:t>
            </a:r>
            <a:r>
              <a:rPr lang="en-GB" sz="1400" b="1" baseline="30000" dirty="0">
                <a:solidFill>
                  <a:schemeClr val="tx1">
                    <a:lumMod val="65000"/>
                    <a:lumOff val="35000"/>
                  </a:schemeClr>
                </a:solidFill>
              </a:rPr>
              <a:t>3-4</a:t>
            </a:r>
          </a:p>
          <a:p>
            <a:endParaRPr lang="en-GB" sz="1400" dirty="0">
              <a:solidFill>
                <a:schemeClr val="tx1">
                  <a:lumMod val="65000"/>
                  <a:lumOff val="35000"/>
                </a:schemeClr>
              </a:solidFill>
            </a:endParaRPr>
          </a:p>
        </p:txBody>
      </p:sp>
      <p:cxnSp>
        <p:nvCxnSpPr>
          <p:cNvPr id="10" name="Straight Connector 9"/>
          <p:cNvCxnSpPr/>
          <p:nvPr/>
        </p:nvCxnSpPr>
        <p:spPr>
          <a:xfrm>
            <a:off x="6520572" y="5699386"/>
            <a:ext cx="2395265" cy="0"/>
          </a:xfrm>
          <a:prstGeom prst="line">
            <a:avLst/>
          </a:prstGeom>
          <a:ln w="38100">
            <a:solidFill>
              <a:srgbClr val="7B85BD"/>
            </a:solidFill>
          </a:ln>
        </p:spPr>
        <p:style>
          <a:lnRef idx="1">
            <a:schemeClr val="accent3"/>
          </a:lnRef>
          <a:fillRef idx="0">
            <a:schemeClr val="accent3"/>
          </a:fillRef>
          <a:effectRef idx="0">
            <a:schemeClr val="accent3"/>
          </a:effectRef>
          <a:fontRef idx="minor">
            <a:schemeClr val="tx1"/>
          </a:fontRef>
        </p:style>
      </p:cxnSp>
      <p:sp>
        <p:nvSpPr>
          <p:cNvPr id="69" name="TextBox 68"/>
          <p:cNvSpPr txBox="1"/>
          <p:nvPr/>
        </p:nvSpPr>
        <p:spPr>
          <a:xfrm>
            <a:off x="484188" y="4075399"/>
            <a:ext cx="1220005" cy="625367"/>
          </a:xfrm>
          <a:prstGeom prst="rect">
            <a:avLst/>
          </a:prstGeom>
          <a:noFill/>
        </p:spPr>
        <p:txBody>
          <a:bodyPr wrap="square" lIns="0" rtlCol="0" anchor="t">
            <a:noAutofit/>
          </a:bodyPr>
          <a:lstStyle/>
          <a:p>
            <a:r>
              <a:rPr lang="en-GB" sz="933" b="1" dirty="0">
                <a:solidFill>
                  <a:schemeClr val="tx1">
                    <a:lumMod val="65000"/>
                    <a:lumOff val="35000"/>
                  </a:schemeClr>
                </a:solidFill>
              </a:rPr>
              <a:t>Distribution coefficient</a:t>
            </a:r>
          </a:p>
          <a:p>
            <a:r>
              <a:rPr lang="en-GB" sz="933" b="1" dirty="0">
                <a:solidFill>
                  <a:schemeClr val="tx1">
                    <a:lumMod val="65000"/>
                    <a:lumOff val="35000"/>
                  </a:schemeClr>
                </a:solidFill>
              </a:rPr>
              <a:t>Lipid: Aqueous</a:t>
            </a:r>
          </a:p>
          <a:p>
            <a:endParaRPr lang="en-GB" sz="1400" dirty="0">
              <a:solidFill>
                <a:schemeClr val="tx1">
                  <a:lumMod val="65000"/>
                  <a:lumOff val="35000"/>
                </a:schemeClr>
              </a:solidFill>
            </a:endParaRPr>
          </a:p>
        </p:txBody>
      </p:sp>
      <p:sp>
        <p:nvSpPr>
          <p:cNvPr id="50" name="TextBox 49"/>
          <p:cNvSpPr txBox="1"/>
          <p:nvPr/>
        </p:nvSpPr>
        <p:spPr>
          <a:xfrm>
            <a:off x="494332" y="5092024"/>
            <a:ext cx="858738" cy="299788"/>
          </a:xfrm>
          <a:prstGeom prst="rect">
            <a:avLst/>
          </a:prstGeom>
          <a:noFill/>
        </p:spPr>
        <p:txBody>
          <a:bodyPr wrap="square" lIns="0" rtlCol="0" anchor="t">
            <a:noAutofit/>
          </a:bodyPr>
          <a:lstStyle/>
          <a:p>
            <a:r>
              <a:rPr lang="en-GB" sz="800" dirty="0">
                <a:solidFill>
                  <a:schemeClr val="tx2">
                    <a:lumMod val="50000"/>
                  </a:schemeClr>
                </a:solidFill>
              </a:rPr>
              <a:t>MEMBRANE</a:t>
            </a:r>
          </a:p>
        </p:txBody>
      </p:sp>
      <p:sp>
        <p:nvSpPr>
          <p:cNvPr id="5" name="Arrow: Down 4"/>
          <p:cNvSpPr/>
          <p:nvPr/>
        </p:nvSpPr>
        <p:spPr>
          <a:xfrm>
            <a:off x="2912012" y="4557932"/>
            <a:ext cx="572927" cy="1097279"/>
          </a:xfrm>
          <a:prstGeom prst="downArrow">
            <a:avLst>
              <a:gd name="adj1" fmla="val 50000"/>
              <a:gd name="adj2" fmla="val 66319"/>
            </a:avLst>
          </a:prstGeom>
          <a:solidFill>
            <a:schemeClr val="accent2"/>
          </a:solidFill>
          <a:ln>
            <a:noFill/>
          </a:ln>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133" name="Block Arc 132"/>
          <p:cNvSpPr/>
          <p:nvPr/>
        </p:nvSpPr>
        <p:spPr>
          <a:xfrm rot="5400000">
            <a:off x="10486916" y="4368394"/>
            <a:ext cx="870857" cy="870857"/>
          </a:xfrm>
          <a:prstGeom prst="blockArc">
            <a:avLst>
              <a:gd name="adj1" fmla="val 10800000"/>
              <a:gd name="adj2" fmla="val 925514"/>
              <a:gd name="adj3" fmla="val 13252"/>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nvGrpSpPr>
          <p:cNvPr id="135" name="Group 134"/>
          <p:cNvGrpSpPr/>
          <p:nvPr/>
        </p:nvGrpSpPr>
        <p:grpSpPr>
          <a:xfrm rot="15297638">
            <a:off x="10924953" y="4352385"/>
            <a:ext cx="0" cy="894890"/>
            <a:chOff x="9697452" y="2298032"/>
            <a:chExt cx="1" cy="1563438"/>
          </a:xfrm>
        </p:grpSpPr>
        <p:cxnSp>
          <p:nvCxnSpPr>
            <p:cNvPr id="151" name="Straight Connector 150"/>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rot="20697638">
            <a:off x="10924953" y="4352385"/>
            <a:ext cx="0" cy="894890"/>
            <a:chOff x="9697453" y="2298032"/>
            <a:chExt cx="0" cy="1563440"/>
          </a:xfrm>
        </p:grpSpPr>
        <p:cxnSp>
          <p:nvCxnSpPr>
            <p:cNvPr id="149" name="Straight Connector 148"/>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rot="15297638">
            <a:off x="10924953" y="4352385"/>
            <a:ext cx="0" cy="894890"/>
            <a:chOff x="9697452" y="2298032"/>
            <a:chExt cx="1" cy="1563438"/>
          </a:xfrm>
          <a:scene3d>
            <a:camera prst="orthographicFront">
              <a:rot lat="0" lon="0" rev="1800000"/>
            </a:camera>
            <a:lightRig rig="threePt" dir="t"/>
          </a:scene3d>
        </p:grpSpPr>
        <p:cxnSp>
          <p:nvCxnSpPr>
            <p:cNvPr id="147" name="Straight Connector 146"/>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rot="15297638">
            <a:off x="10924954" y="4352385"/>
            <a:ext cx="0" cy="894890"/>
            <a:chOff x="9697452" y="2298032"/>
            <a:chExt cx="1" cy="1563438"/>
          </a:xfrm>
          <a:scene3d>
            <a:camera prst="orthographicFront">
              <a:rot lat="0" lon="0" rev="3600000"/>
            </a:camera>
            <a:lightRig rig="threePt" dir="t"/>
          </a:scene3d>
        </p:grpSpPr>
        <p:cxnSp>
          <p:nvCxnSpPr>
            <p:cNvPr id="145" name="Straight Connector 144"/>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rot="9897638">
            <a:off x="10924953" y="4352384"/>
            <a:ext cx="0" cy="894891"/>
            <a:chOff x="9697453" y="2298032"/>
            <a:chExt cx="0" cy="1563442"/>
          </a:xfrm>
          <a:scene3d>
            <a:camera prst="orthographicFront">
              <a:rot lat="0" lon="0" rev="1800000"/>
            </a:camera>
            <a:lightRig rig="threePt" dir="t"/>
          </a:scene3d>
        </p:grpSpPr>
        <p:cxnSp>
          <p:nvCxnSpPr>
            <p:cNvPr id="143" name="Straight Connector 142"/>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rot="15297638">
            <a:off x="10910887" y="4352632"/>
            <a:ext cx="0" cy="894890"/>
            <a:chOff x="9697452" y="2298032"/>
            <a:chExt cx="1" cy="1563438"/>
          </a:xfrm>
          <a:scene3d>
            <a:camera prst="orthographicFront">
              <a:rot lat="0" lon="0" rev="9000000"/>
            </a:camera>
            <a:lightRig rig="threePt" dir="t"/>
          </a:scene3d>
        </p:grpSpPr>
        <p:cxnSp>
          <p:nvCxnSpPr>
            <p:cNvPr id="141" name="Straight Connector 140"/>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rot="16200000">
            <a:off x="10924016" y="4350893"/>
            <a:ext cx="1" cy="894890"/>
            <a:chOff x="9697452" y="2298031"/>
            <a:chExt cx="1" cy="1563441"/>
          </a:xfrm>
        </p:grpSpPr>
        <p:cxnSp>
          <p:nvCxnSpPr>
            <p:cNvPr id="170" name="Straight Connector 169"/>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9697452" y="229803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10924016" y="4350893"/>
            <a:ext cx="0" cy="894889"/>
            <a:chOff x="9697453" y="2298032"/>
            <a:chExt cx="0" cy="1563439"/>
          </a:xfrm>
        </p:grpSpPr>
        <p:cxnSp>
          <p:nvCxnSpPr>
            <p:cNvPr id="168" name="Straight Connector 167"/>
            <p:cNvCxnSpPr/>
            <p:nvPr/>
          </p:nvCxnSpPr>
          <p:spPr>
            <a:xfrm>
              <a:off x="9697453" y="360947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rot="16200000">
            <a:off x="10924016" y="4350893"/>
            <a:ext cx="1" cy="894890"/>
            <a:chOff x="9697452" y="2298031"/>
            <a:chExt cx="1" cy="1563441"/>
          </a:xfrm>
          <a:scene3d>
            <a:camera prst="orthographicFront">
              <a:rot lat="0" lon="0" rev="1800000"/>
            </a:camera>
            <a:lightRig rig="threePt" dir="t"/>
          </a:scene3d>
        </p:grpSpPr>
        <p:cxnSp>
          <p:nvCxnSpPr>
            <p:cNvPr id="166" name="Straight Connector 165"/>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9697452" y="229803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rot="16200000">
            <a:off x="10924016" y="4350893"/>
            <a:ext cx="1" cy="894890"/>
            <a:chOff x="9697452" y="2298031"/>
            <a:chExt cx="1" cy="1563441"/>
          </a:xfrm>
          <a:scene3d>
            <a:camera prst="orthographicFront">
              <a:rot lat="0" lon="0" rev="3600000"/>
            </a:camera>
            <a:lightRig rig="threePt" dir="t"/>
          </a:scene3d>
        </p:grpSpPr>
        <p:cxnSp>
          <p:nvCxnSpPr>
            <p:cNvPr id="164" name="Straight Connector 163"/>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9697452" y="229803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rot="10800000">
            <a:off x="10924016" y="4350892"/>
            <a:ext cx="0" cy="894889"/>
            <a:chOff x="9697453" y="2298032"/>
            <a:chExt cx="0" cy="1563439"/>
          </a:xfrm>
          <a:scene3d>
            <a:camera prst="orthographicFront">
              <a:rot lat="0" lon="0" rev="1800000"/>
            </a:camera>
            <a:lightRig rig="threePt" dir="t"/>
          </a:scene3d>
        </p:grpSpPr>
        <p:cxnSp>
          <p:nvCxnSpPr>
            <p:cNvPr id="162" name="Straight Connector 161"/>
            <p:cNvCxnSpPr/>
            <p:nvPr/>
          </p:nvCxnSpPr>
          <p:spPr>
            <a:xfrm>
              <a:off x="9697453" y="360947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rot="16200000">
            <a:off x="10910368" y="4347481"/>
            <a:ext cx="0" cy="894890"/>
            <a:chOff x="9697453" y="2298031"/>
            <a:chExt cx="0" cy="1563441"/>
          </a:xfrm>
          <a:scene3d>
            <a:camera prst="orthographicFront">
              <a:rot lat="0" lon="0" rev="9000000"/>
            </a:camera>
            <a:lightRig rig="threePt" dir="t"/>
          </a:scene3d>
        </p:grpSpPr>
        <p:cxnSp>
          <p:nvCxnSpPr>
            <p:cNvPr id="160" name="Straight Connector 159"/>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9697453" y="229803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2" name="Block Arc 171"/>
          <p:cNvSpPr/>
          <p:nvPr/>
        </p:nvSpPr>
        <p:spPr>
          <a:xfrm rot="5400000">
            <a:off x="6573729" y="4371128"/>
            <a:ext cx="870857" cy="870857"/>
          </a:xfrm>
          <a:prstGeom prst="blockArc">
            <a:avLst>
              <a:gd name="adj1" fmla="val 10800000"/>
              <a:gd name="adj2" fmla="val 3509575"/>
              <a:gd name="adj3" fmla="val 13377"/>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73" name="TextBox 172"/>
          <p:cNvSpPr txBox="1"/>
          <p:nvPr/>
        </p:nvSpPr>
        <p:spPr>
          <a:xfrm>
            <a:off x="6557677" y="4700766"/>
            <a:ext cx="894423" cy="361353"/>
          </a:xfrm>
          <a:prstGeom prst="rect">
            <a:avLst/>
          </a:prstGeom>
          <a:noFill/>
        </p:spPr>
        <p:txBody>
          <a:bodyPr wrap="square" rtlCol="0" anchor="ctr">
            <a:noAutofit/>
          </a:bodyPr>
          <a:lstStyle/>
          <a:p>
            <a:pPr algn="ctr"/>
            <a:r>
              <a:rPr lang="en-GB" sz="1200" dirty="0">
                <a:solidFill>
                  <a:schemeClr val="tx1">
                    <a:lumMod val="75000"/>
                    <a:lumOff val="25000"/>
                  </a:schemeClr>
                </a:solidFill>
              </a:rPr>
              <a:t>16 h</a:t>
            </a:r>
            <a:endParaRPr lang="en-GB" sz="1200" baseline="30000" dirty="0">
              <a:solidFill>
                <a:schemeClr val="tx1">
                  <a:lumMod val="75000"/>
                  <a:lumOff val="25000"/>
                </a:schemeClr>
              </a:solidFill>
            </a:endParaRPr>
          </a:p>
          <a:p>
            <a:pPr algn="ctr"/>
            <a:endParaRPr lang="en-GB" sz="1200" b="1" dirty="0">
              <a:solidFill>
                <a:schemeClr val="accent1"/>
              </a:solidFill>
            </a:endParaRPr>
          </a:p>
        </p:txBody>
      </p:sp>
      <p:grpSp>
        <p:nvGrpSpPr>
          <p:cNvPr id="174" name="Group 173"/>
          <p:cNvGrpSpPr/>
          <p:nvPr/>
        </p:nvGrpSpPr>
        <p:grpSpPr>
          <a:xfrm rot="20749233">
            <a:off x="6550832" y="4356796"/>
            <a:ext cx="908589" cy="894891"/>
            <a:chOff x="9940246" y="2024011"/>
            <a:chExt cx="908589" cy="894891"/>
          </a:xfrm>
        </p:grpSpPr>
        <p:grpSp>
          <p:nvGrpSpPr>
            <p:cNvPr id="175" name="Group 174"/>
            <p:cNvGrpSpPr/>
            <p:nvPr/>
          </p:nvGrpSpPr>
          <p:grpSpPr>
            <a:xfrm rot="16148405">
              <a:off x="10401389" y="2024012"/>
              <a:ext cx="0" cy="894890"/>
              <a:chOff x="9697452" y="2298032"/>
              <a:chExt cx="1" cy="1563438"/>
            </a:xfrm>
          </p:grpSpPr>
          <p:cxnSp>
            <p:nvCxnSpPr>
              <p:cNvPr id="191" name="Straight Connector 190"/>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rot="21548405">
              <a:off x="10401389" y="2024012"/>
              <a:ext cx="0" cy="894890"/>
              <a:chOff x="9697453" y="2298032"/>
              <a:chExt cx="0" cy="1563440"/>
            </a:xfrm>
          </p:grpSpPr>
          <p:cxnSp>
            <p:nvCxnSpPr>
              <p:cNvPr id="189" name="Straight Connector 188"/>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rot="16148405">
              <a:off x="10401389" y="2024012"/>
              <a:ext cx="0" cy="894890"/>
              <a:chOff x="9697452" y="2298032"/>
              <a:chExt cx="1" cy="1563438"/>
            </a:xfrm>
            <a:scene3d>
              <a:camera prst="orthographicFront">
                <a:rot lat="0" lon="0" rev="1800000"/>
              </a:camera>
              <a:lightRig rig="threePt" dir="t"/>
            </a:scene3d>
          </p:grpSpPr>
          <p:cxnSp>
            <p:nvCxnSpPr>
              <p:cNvPr id="187" name="Straight Connector 186"/>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rot="16148405">
              <a:off x="10401390" y="2024012"/>
              <a:ext cx="0" cy="894890"/>
              <a:chOff x="9697452" y="2298032"/>
              <a:chExt cx="1" cy="1563438"/>
            </a:xfrm>
            <a:scene3d>
              <a:camera prst="orthographicFront">
                <a:rot lat="0" lon="0" rev="3600000"/>
              </a:camera>
              <a:lightRig rig="threePt" dir="t"/>
            </a:scene3d>
          </p:grpSpPr>
          <p:cxnSp>
            <p:nvCxnSpPr>
              <p:cNvPr id="185" name="Straight Connector 184"/>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rot="10748405">
              <a:off x="10401389" y="2024011"/>
              <a:ext cx="0" cy="894891"/>
              <a:chOff x="9697453" y="2298032"/>
              <a:chExt cx="0" cy="1563442"/>
            </a:xfrm>
            <a:scene3d>
              <a:camera prst="orthographicFront">
                <a:rot lat="0" lon="0" rev="1800000"/>
              </a:camera>
              <a:lightRig rig="threePt" dir="t"/>
            </a:scene3d>
          </p:grpSpPr>
          <p:cxnSp>
            <p:nvCxnSpPr>
              <p:cNvPr id="183" name="Straight Connector 182"/>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rot="16148405">
              <a:off x="10387691" y="2020805"/>
              <a:ext cx="0" cy="894890"/>
              <a:chOff x="9697452" y="2298032"/>
              <a:chExt cx="1" cy="1563438"/>
            </a:xfrm>
            <a:scene3d>
              <a:camera prst="orthographicFront">
                <a:rot lat="0" lon="0" rev="9000000"/>
              </a:camera>
              <a:lightRig rig="threePt" dir="t"/>
            </a:scene3d>
          </p:grpSpPr>
          <p:cxnSp>
            <p:nvCxnSpPr>
              <p:cNvPr id="181" name="Straight Connector 180"/>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93" name="Group 192"/>
          <p:cNvGrpSpPr/>
          <p:nvPr/>
        </p:nvGrpSpPr>
        <p:grpSpPr>
          <a:xfrm>
            <a:off x="6549736" y="4353625"/>
            <a:ext cx="908538" cy="894891"/>
            <a:chOff x="9893374" y="2888586"/>
            <a:chExt cx="908538" cy="894891"/>
          </a:xfrm>
        </p:grpSpPr>
        <p:grpSp>
          <p:nvGrpSpPr>
            <p:cNvPr id="194" name="Group 193"/>
            <p:cNvGrpSpPr/>
            <p:nvPr/>
          </p:nvGrpSpPr>
          <p:grpSpPr>
            <a:xfrm rot="16200000">
              <a:off x="10354467" y="2888587"/>
              <a:ext cx="0" cy="894890"/>
              <a:chOff x="9697453" y="2298032"/>
              <a:chExt cx="0" cy="1563442"/>
            </a:xfrm>
          </p:grpSpPr>
          <p:cxnSp>
            <p:nvCxnSpPr>
              <p:cNvPr id="210" name="Straight Connector 209"/>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10354467" y="2888586"/>
              <a:ext cx="0" cy="894889"/>
              <a:chOff x="9697453" y="2298033"/>
              <a:chExt cx="0" cy="1563441"/>
            </a:xfrm>
          </p:grpSpPr>
          <p:cxnSp>
            <p:nvCxnSpPr>
              <p:cNvPr id="208" name="Straight Connector 207"/>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9697453" y="2298033"/>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16200000">
              <a:off x="10354467" y="2888587"/>
              <a:ext cx="0" cy="894890"/>
              <a:chOff x="9697453" y="2298032"/>
              <a:chExt cx="0" cy="1563442"/>
            </a:xfrm>
            <a:scene3d>
              <a:camera prst="orthographicFront">
                <a:rot lat="0" lon="0" rev="1800000"/>
              </a:camera>
              <a:lightRig rig="threePt" dir="t"/>
            </a:scene3d>
          </p:grpSpPr>
          <p:cxnSp>
            <p:nvCxnSpPr>
              <p:cNvPr id="206" name="Straight Connector 205"/>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16200000">
              <a:off x="10354467" y="2888587"/>
              <a:ext cx="0" cy="894890"/>
              <a:chOff x="9697453" y="2298032"/>
              <a:chExt cx="0" cy="1563442"/>
            </a:xfrm>
            <a:scene3d>
              <a:camera prst="orthographicFront">
                <a:rot lat="0" lon="0" rev="3600000"/>
              </a:camera>
              <a:lightRig rig="threePt" dir="t"/>
            </a:scene3d>
          </p:grpSpPr>
          <p:cxnSp>
            <p:nvCxnSpPr>
              <p:cNvPr id="204" name="Straight Connector 203"/>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10800000">
              <a:off x="10354467" y="2888587"/>
              <a:ext cx="0" cy="894890"/>
              <a:chOff x="9697453" y="2298032"/>
              <a:chExt cx="0" cy="1563442"/>
            </a:xfrm>
            <a:scene3d>
              <a:camera prst="orthographicFront">
                <a:rot lat="0" lon="0" rev="1800000"/>
              </a:camera>
              <a:lightRig rig="threePt" dir="t"/>
            </a:scene3d>
          </p:grpSpPr>
          <p:cxnSp>
            <p:nvCxnSpPr>
              <p:cNvPr id="202" name="Straight Connector 201"/>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16200000">
              <a:off x="10340819" y="2885175"/>
              <a:ext cx="0" cy="894890"/>
              <a:chOff x="9697453" y="2298032"/>
              <a:chExt cx="0" cy="1563442"/>
            </a:xfrm>
            <a:scene3d>
              <a:camera prst="orthographicFront">
                <a:rot lat="0" lon="0" rev="9000000"/>
              </a:camera>
              <a:lightRig rig="threePt" dir="t"/>
            </a:scene3d>
          </p:grpSpPr>
          <p:cxnSp>
            <p:nvCxnSpPr>
              <p:cNvPr id="200" name="Straight Connector 199"/>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55" name="Group 254"/>
          <p:cNvGrpSpPr/>
          <p:nvPr/>
        </p:nvGrpSpPr>
        <p:grpSpPr>
          <a:xfrm rot="20749233">
            <a:off x="7725583" y="4354061"/>
            <a:ext cx="908589" cy="894891"/>
            <a:chOff x="9940246" y="2024011"/>
            <a:chExt cx="908589" cy="894891"/>
          </a:xfrm>
        </p:grpSpPr>
        <p:grpSp>
          <p:nvGrpSpPr>
            <p:cNvPr id="256" name="Group 255"/>
            <p:cNvGrpSpPr/>
            <p:nvPr/>
          </p:nvGrpSpPr>
          <p:grpSpPr>
            <a:xfrm rot="16148405">
              <a:off x="10401389" y="2024012"/>
              <a:ext cx="0" cy="894890"/>
              <a:chOff x="9697452" y="2298032"/>
              <a:chExt cx="1" cy="1563438"/>
            </a:xfrm>
          </p:grpSpPr>
          <p:cxnSp>
            <p:nvCxnSpPr>
              <p:cNvPr id="272" name="Straight Connector 271"/>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rot="21548405">
              <a:off x="10401389" y="2024012"/>
              <a:ext cx="0" cy="894890"/>
              <a:chOff x="9697453" y="2298032"/>
              <a:chExt cx="0" cy="1563440"/>
            </a:xfrm>
          </p:grpSpPr>
          <p:cxnSp>
            <p:nvCxnSpPr>
              <p:cNvPr id="270" name="Straight Connector 269"/>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p:nvGrpSpPr>
          <p:grpSpPr>
            <a:xfrm rot="16148405">
              <a:off x="10401389" y="2024012"/>
              <a:ext cx="0" cy="894890"/>
              <a:chOff x="9697452" y="2298032"/>
              <a:chExt cx="1" cy="1563438"/>
            </a:xfrm>
            <a:scene3d>
              <a:camera prst="orthographicFront">
                <a:rot lat="0" lon="0" rev="1800000"/>
              </a:camera>
              <a:lightRig rig="threePt" dir="t"/>
            </a:scene3d>
          </p:grpSpPr>
          <p:cxnSp>
            <p:nvCxnSpPr>
              <p:cNvPr id="268" name="Straight Connector 267"/>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rot="16148405">
              <a:off x="10401390" y="2024012"/>
              <a:ext cx="0" cy="894890"/>
              <a:chOff x="9697452" y="2298032"/>
              <a:chExt cx="1" cy="1563438"/>
            </a:xfrm>
            <a:scene3d>
              <a:camera prst="orthographicFront">
                <a:rot lat="0" lon="0" rev="3600000"/>
              </a:camera>
              <a:lightRig rig="threePt" dir="t"/>
            </a:scene3d>
          </p:grpSpPr>
          <p:cxnSp>
            <p:nvCxnSpPr>
              <p:cNvPr id="266" name="Straight Connector 265"/>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rot="10748405">
              <a:off x="10401389" y="2024011"/>
              <a:ext cx="0" cy="894891"/>
              <a:chOff x="9697453" y="2298032"/>
              <a:chExt cx="0" cy="1563442"/>
            </a:xfrm>
            <a:scene3d>
              <a:camera prst="orthographicFront">
                <a:rot lat="0" lon="0" rev="1800000"/>
              </a:camera>
              <a:lightRig rig="threePt" dir="t"/>
            </a:scene3d>
          </p:grpSpPr>
          <p:cxnSp>
            <p:nvCxnSpPr>
              <p:cNvPr id="264" name="Straight Connector 263"/>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rot="16148405">
              <a:off x="10387691" y="2020805"/>
              <a:ext cx="0" cy="894890"/>
              <a:chOff x="9697452" y="2298032"/>
              <a:chExt cx="1" cy="1563438"/>
            </a:xfrm>
            <a:scene3d>
              <a:camera prst="orthographicFront">
                <a:rot lat="0" lon="0" rev="9000000"/>
              </a:camera>
              <a:lightRig rig="threePt" dir="t"/>
            </a:scene3d>
          </p:grpSpPr>
          <p:cxnSp>
            <p:nvCxnSpPr>
              <p:cNvPr id="262" name="Straight Connector 261"/>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74" name="Group 273"/>
          <p:cNvGrpSpPr/>
          <p:nvPr/>
        </p:nvGrpSpPr>
        <p:grpSpPr>
          <a:xfrm>
            <a:off x="7724487" y="4350891"/>
            <a:ext cx="908538" cy="894890"/>
            <a:chOff x="9893374" y="2888587"/>
            <a:chExt cx="908538" cy="894890"/>
          </a:xfrm>
          <a:solidFill>
            <a:schemeClr val="accent1">
              <a:lumMod val="60000"/>
              <a:lumOff val="40000"/>
            </a:schemeClr>
          </a:solidFill>
        </p:grpSpPr>
        <p:grpSp>
          <p:nvGrpSpPr>
            <p:cNvPr id="275" name="Group 274"/>
            <p:cNvGrpSpPr/>
            <p:nvPr/>
          </p:nvGrpSpPr>
          <p:grpSpPr>
            <a:xfrm rot="16200000">
              <a:off x="10354467" y="2888587"/>
              <a:ext cx="0" cy="894890"/>
              <a:chOff x="9697453" y="2298032"/>
              <a:chExt cx="0" cy="1563442"/>
            </a:xfrm>
            <a:grpFill/>
          </p:grpSpPr>
          <p:cxnSp>
            <p:nvCxnSpPr>
              <p:cNvPr id="291" name="Straight Connector 290"/>
              <p:cNvCxnSpPr/>
              <p:nvPr/>
            </p:nvCxnSpPr>
            <p:spPr>
              <a:xfrm>
                <a:off x="9697453" y="3609474"/>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9697453" y="2298032"/>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354467" y="2888587"/>
              <a:ext cx="0" cy="894890"/>
              <a:chOff x="9697453" y="2298032"/>
              <a:chExt cx="0" cy="1563442"/>
            </a:xfrm>
            <a:grpFill/>
          </p:grpSpPr>
          <p:cxnSp>
            <p:nvCxnSpPr>
              <p:cNvPr id="289" name="Straight Connector 288"/>
              <p:cNvCxnSpPr/>
              <p:nvPr/>
            </p:nvCxnSpPr>
            <p:spPr>
              <a:xfrm>
                <a:off x="9697453" y="3609474"/>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9697453" y="2298032"/>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rot="16200000">
              <a:off x="10354467" y="2888587"/>
              <a:ext cx="0" cy="894890"/>
              <a:chOff x="9697453" y="2298032"/>
              <a:chExt cx="0" cy="1563442"/>
            </a:xfrm>
            <a:grpFill/>
            <a:scene3d>
              <a:camera prst="orthographicFront">
                <a:rot lat="0" lon="0" rev="1800000"/>
              </a:camera>
              <a:lightRig rig="threePt" dir="t"/>
            </a:scene3d>
          </p:grpSpPr>
          <p:cxnSp>
            <p:nvCxnSpPr>
              <p:cNvPr id="287" name="Straight Connector 286"/>
              <p:cNvCxnSpPr/>
              <p:nvPr/>
            </p:nvCxnSpPr>
            <p:spPr>
              <a:xfrm>
                <a:off x="9697453" y="3609474"/>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9697453" y="2298032"/>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rot="16200000">
              <a:off x="10354467" y="2888587"/>
              <a:ext cx="0" cy="894890"/>
              <a:chOff x="9697453" y="2298032"/>
              <a:chExt cx="0" cy="1563442"/>
            </a:xfrm>
            <a:grpFill/>
            <a:scene3d>
              <a:camera prst="orthographicFront">
                <a:rot lat="0" lon="0" rev="3600000"/>
              </a:camera>
              <a:lightRig rig="threePt" dir="t"/>
            </a:scene3d>
          </p:grpSpPr>
          <p:cxnSp>
            <p:nvCxnSpPr>
              <p:cNvPr id="285" name="Straight Connector 284"/>
              <p:cNvCxnSpPr/>
              <p:nvPr/>
            </p:nvCxnSpPr>
            <p:spPr>
              <a:xfrm>
                <a:off x="9697453" y="3609474"/>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9697453" y="2298032"/>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rot="10800000">
              <a:off x="10354467" y="2888587"/>
              <a:ext cx="0" cy="894890"/>
              <a:chOff x="9697453" y="2298032"/>
              <a:chExt cx="0" cy="1563442"/>
            </a:xfrm>
            <a:grpFill/>
            <a:scene3d>
              <a:camera prst="orthographicFront">
                <a:rot lat="0" lon="0" rev="1800000"/>
              </a:camera>
              <a:lightRig rig="threePt" dir="t"/>
            </a:scene3d>
          </p:grpSpPr>
          <p:cxnSp>
            <p:nvCxnSpPr>
              <p:cNvPr id="283" name="Straight Connector 282"/>
              <p:cNvCxnSpPr/>
              <p:nvPr/>
            </p:nvCxnSpPr>
            <p:spPr>
              <a:xfrm>
                <a:off x="9697453" y="3609474"/>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9697453" y="2298032"/>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rot="16200000">
              <a:off x="10340819" y="2885175"/>
              <a:ext cx="0" cy="894890"/>
              <a:chOff x="9697453" y="2298032"/>
              <a:chExt cx="0" cy="1563442"/>
            </a:xfrm>
            <a:grpFill/>
            <a:scene3d>
              <a:camera prst="orthographicFront">
                <a:rot lat="0" lon="0" rev="9000000"/>
              </a:camera>
              <a:lightRig rig="threePt" dir="t"/>
            </a:scene3d>
          </p:grpSpPr>
          <p:cxnSp>
            <p:nvCxnSpPr>
              <p:cNvPr id="281" name="Straight Connector 280"/>
              <p:cNvCxnSpPr/>
              <p:nvPr/>
            </p:nvCxnSpPr>
            <p:spPr>
              <a:xfrm>
                <a:off x="9697453" y="3609474"/>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9697453" y="2298032"/>
                <a:ext cx="0" cy="252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10513678" y="4614108"/>
            <a:ext cx="871200" cy="325163"/>
          </a:xfrm>
          <a:prstGeom prst="rect">
            <a:avLst/>
          </a:prstGeom>
          <a:noFill/>
        </p:spPr>
        <p:txBody>
          <a:bodyPr wrap="square" rtlCol="0" anchor="ctr">
            <a:noAutofit/>
          </a:bodyPr>
          <a:lstStyle/>
          <a:p>
            <a:pPr algn="ctr"/>
            <a:r>
              <a:rPr lang="en-GB" sz="1200" dirty="0">
                <a:solidFill>
                  <a:schemeClr val="tx1">
                    <a:lumMod val="75000"/>
                    <a:lumOff val="25000"/>
                  </a:schemeClr>
                </a:solidFill>
              </a:rPr>
              <a:t>13.6-</a:t>
            </a:r>
            <a:br>
              <a:rPr lang="en-GB" sz="1200" dirty="0">
                <a:solidFill>
                  <a:schemeClr val="tx1">
                    <a:lumMod val="75000"/>
                    <a:lumOff val="25000"/>
                  </a:schemeClr>
                </a:solidFill>
              </a:rPr>
            </a:br>
            <a:r>
              <a:rPr lang="en-GB" sz="1200" dirty="0">
                <a:solidFill>
                  <a:schemeClr val="tx1">
                    <a:lumMod val="75000"/>
                    <a:lumOff val="25000"/>
                  </a:schemeClr>
                </a:solidFill>
              </a:rPr>
              <a:t>16.5 h</a:t>
            </a:r>
          </a:p>
        </p:txBody>
      </p:sp>
      <p:sp>
        <p:nvSpPr>
          <p:cNvPr id="294" name="TextBox 293"/>
          <p:cNvSpPr txBox="1"/>
          <p:nvPr/>
        </p:nvSpPr>
        <p:spPr>
          <a:xfrm>
            <a:off x="7961994" y="4704955"/>
            <a:ext cx="872564" cy="361353"/>
          </a:xfrm>
          <a:prstGeom prst="rect">
            <a:avLst/>
          </a:prstGeom>
          <a:noFill/>
        </p:spPr>
        <p:txBody>
          <a:bodyPr wrap="square" rtlCol="0" anchor="ctr">
            <a:noAutofit/>
          </a:bodyPr>
          <a:lstStyle/>
          <a:p>
            <a:pPr algn="ctr"/>
            <a:r>
              <a:rPr lang="en-GB" sz="1200" dirty="0">
                <a:solidFill>
                  <a:schemeClr val="tx1">
                    <a:lumMod val="75000"/>
                    <a:lumOff val="25000"/>
                  </a:schemeClr>
                </a:solidFill>
              </a:rPr>
              <a:t>48 h</a:t>
            </a:r>
            <a:endParaRPr lang="en-GB" sz="1200" baseline="30000" dirty="0">
              <a:solidFill>
                <a:schemeClr val="tx1">
                  <a:lumMod val="75000"/>
                  <a:lumOff val="25000"/>
                </a:schemeClr>
              </a:solidFill>
            </a:endParaRPr>
          </a:p>
          <a:p>
            <a:pPr algn="ctr"/>
            <a:endParaRPr lang="en-GB" sz="1200" b="1" dirty="0">
              <a:solidFill>
                <a:schemeClr val="accent1"/>
              </a:solidFill>
            </a:endParaRPr>
          </a:p>
        </p:txBody>
      </p:sp>
      <p:sp>
        <p:nvSpPr>
          <p:cNvPr id="295" name="Block Arc 294"/>
          <p:cNvSpPr/>
          <p:nvPr/>
        </p:nvSpPr>
        <p:spPr>
          <a:xfrm rot="5400000">
            <a:off x="7967555" y="4368393"/>
            <a:ext cx="870857" cy="870857"/>
          </a:xfrm>
          <a:prstGeom prst="blockArc">
            <a:avLst>
              <a:gd name="adj1" fmla="val 10800000"/>
              <a:gd name="adj2" fmla="val 10653171"/>
              <a:gd name="adj3" fmla="val 13203"/>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nvGrpSpPr>
          <p:cNvPr id="316" name="Group 315"/>
          <p:cNvGrpSpPr/>
          <p:nvPr/>
        </p:nvGrpSpPr>
        <p:grpSpPr>
          <a:xfrm rot="15297638">
            <a:off x="8405592" y="4352384"/>
            <a:ext cx="0" cy="894890"/>
            <a:chOff x="9697452" y="2298032"/>
            <a:chExt cx="1" cy="1563438"/>
          </a:xfrm>
        </p:grpSpPr>
        <p:cxnSp>
          <p:nvCxnSpPr>
            <p:cNvPr id="332" name="Straight Connector 331"/>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rot="20697638">
            <a:off x="8405592" y="4352384"/>
            <a:ext cx="0" cy="894890"/>
            <a:chOff x="9697453" y="2298032"/>
            <a:chExt cx="0" cy="1563440"/>
          </a:xfrm>
        </p:grpSpPr>
        <p:cxnSp>
          <p:nvCxnSpPr>
            <p:cNvPr id="330" name="Straight Connector 329"/>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rot="15297638">
            <a:off x="8405592" y="4352384"/>
            <a:ext cx="0" cy="894890"/>
            <a:chOff x="9697452" y="2298032"/>
            <a:chExt cx="1" cy="1563438"/>
          </a:xfrm>
          <a:scene3d>
            <a:camera prst="orthographicFront">
              <a:rot lat="0" lon="0" rev="1800000"/>
            </a:camera>
            <a:lightRig rig="threePt" dir="t"/>
          </a:scene3d>
        </p:grpSpPr>
        <p:cxnSp>
          <p:nvCxnSpPr>
            <p:cNvPr id="328" name="Straight Connector 327"/>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p:nvGrpSpPr>
        <p:grpSpPr>
          <a:xfrm rot="15297638">
            <a:off x="8405593" y="4352384"/>
            <a:ext cx="0" cy="894890"/>
            <a:chOff x="9697452" y="2298032"/>
            <a:chExt cx="1" cy="1563438"/>
          </a:xfrm>
          <a:scene3d>
            <a:camera prst="orthographicFront">
              <a:rot lat="0" lon="0" rev="3600000"/>
            </a:camera>
            <a:lightRig rig="threePt" dir="t"/>
          </a:scene3d>
        </p:grpSpPr>
        <p:cxnSp>
          <p:nvCxnSpPr>
            <p:cNvPr id="326" name="Straight Connector 325"/>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rot="9897638">
            <a:off x="8405591" y="4352382"/>
            <a:ext cx="0" cy="894891"/>
            <a:chOff x="9697453" y="2298032"/>
            <a:chExt cx="0" cy="1563442"/>
          </a:xfrm>
          <a:scene3d>
            <a:camera prst="orthographicFront">
              <a:rot lat="0" lon="0" rev="1800000"/>
            </a:camera>
            <a:lightRig rig="threePt" dir="t"/>
          </a:scene3d>
        </p:grpSpPr>
        <p:cxnSp>
          <p:nvCxnSpPr>
            <p:cNvPr id="324" name="Straight Connector 323"/>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1" name="Group 320"/>
          <p:cNvGrpSpPr/>
          <p:nvPr/>
        </p:nvGrpSpPr>
        <p:grpSpPr>
          <a:xfrm rot="15297638">
            <a:off x="8391525" y="4352631"/>
            <a:ext cx="0" cy="894890"/>
            <a:chOff x="9697452" y="2298032"/>
            <a:chExt cx="1" cy="1563438"/>
          </a:xfrm>
          <a:scene3d>
            <a:camera prst="orthographicFront">
              <a:rot lat="0" lon="0" rev="9000000"/>
            </a:camera>
            <a:lightRig rig="threePt" dir="t"/>
          </a:scene3d>
        </p:grpSpPr>
        <p:cxnSp>
          <p:nvCxnSpPr>
            <p:cNvPr id="322" name="Straight Connector 321"/>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p:nvGrpSpPr>
        <p:grpSpPr>
          <a:xfrm>
            <a:off x="7943562" y="4350891"/>
            <a:ext cx="908538" cy="894890"/>
            <a:chOff x="9893374" y="2888587"/>
            <a:chExt cx="908538" cy="894890"/>
          </a:xfrm>
        </p:grpSpPr>
        <p:grpSp>
          <p:nvGrpSpPr>
            <p:cNvPr id="298" name="Group 297"/>
            <p:cNvGrpSpPr/>
            <p:nvPr/>
          </p:nvGrpSpPr>
          <p:grpSpPr>
            <a:xfrm rot="16200000">
              <a:off x="10354467" y="2888587"/>
              <a:ext cx="0" cy="894890"/>
              <a:chOff x="9697453" y="2298031"/>
              <a:chExt cx="0" cy="1563441"/>
            </a:xfrm>
          </p:grpSpPr>
          <p:cxnSp>
            <p:nvCxnSpPr>
              <p:cNvPr id="314" name="Straight Connector 313"/>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9697453" y="229803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10354467" y="2888587"/>
              <a:ext cx="0" cy="894890"/>
              <a:chOff x="9697453" y="2298032"/>
              <a:chExt cx="0" cy="1563439"/>
            </a:xfrm>
          </p:grpSpPr>
          <p:cxnSp>
            <p:nvCxnSpPr>
              <p:cNvPr id="312" name="Straight Connector 311"/>
              <p:cNvCxnSpPr/>
              <p:nvPr/>
            </p:nvCxnSpPr>
            <p:spPr>
              <a:xfrm>
                <a:off x="9697453" y="360947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p:nvGrpSpPr>
          <p:grpSpPr>
            <a:xfrm rot="16200000">
              <a:off x="10354467" y="2888587"/>
              <a:ext cx="0" cy="894890"/>
              <a:chOff x="9697453" y="2298031"/>
              <a:chExt cx="0" cy="1563441"/>
            </a:xfrm>
            <a:scene3d>
              <a:camera prst="orthographicFront">
                <a:rot lat="0" lon="0" rev="1800000"/>
              </a:camera>
              <a:lightRig rig="threePt" dir="t"/>
            </a:scene3d>
          </p:grpSpPr>
          <p:cxnSp>
            <p:nvCxnSpPr>
              <p:cNvPr id="310" name="Straight Connector 309"/>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9697453" y="229803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rot="16200000">
              <a:off x="10354467" y="2888587"/>
              <a:ext cx="0" cy="894890"/>
              <a:chOff x="9697453" y="2298031"/>
              <a:chExt cx="0" cy="1563441"/>
            </a:xfrm>
            <a:scene3d>
              <a:camera prst="orthographicFront">
                <a:rot lat="0" lon="0" rev="3600000"/>
              </a:camera>
              <a:lightRig rig="threePt" dir="t"/>
            </a:scene3d>
          </p:grpSpPr>
          <p:cxnSp>
            <p:nvCxnSpPr>
              <p:cNvPr id="308" name="Straight Connector 307"/>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9697453" y="229803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2" name="Group 301"/>
            <p:cNvGrpSpPr/>
            <p:nvPr/>
          </p:nvGrpSpPr>
          <p:grpSpPr>
            <a:xfrm rot="10800000">
              <a:off x="10354467" y="2888587"/>
              <a:ext cx="0" cy="894890"/>
              <a:chOff x="9697453" y="2298032"/>
              <a:chExt cx="0" cy="1563439"/>
            </a:xfrm>
            <a:scene3d>
              <a:camera prst="orthographicFront">
                <a:rot lat="0" lon="0" rev="1800000"/>
              </a:camera>
              <a:lightRig rig="threePt" dir="t"/>
            </a:scene3d>
          </p:grpSpPr>
          <p:cxnSp>
            <p:nvCxnSpPr>
              <p:cNvPr id="306" name="Straight Connector 305"/>
              <p:cNvCxnSpPr/>
              <p:nvPr/>
            </p:nvCxnSpPr>
            <p:spPr>
              <a:xfrm>
                <a:off x="9697453" y="360947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3" name="Group 302"/>
            <p:cNvGrpSpPr/>
            <p:nvPr/>
          </p:nvGrpSpPr>
          <p:grpSpPr>
            <a:xfrm rot="16200000">
              <a:off x="10340819" y="2885175"/>
              <a:ext cx="0" cy="894890"/>
              <a:chOff x="9697453" y="2298031"/>
              <a:chExt cx="0" cy="1563441"/>
            </a:xfrm>
            <a:scene3d>
              <a:camera prst="orthographicFront">
                <a:rot lat="0" lon="0" rev="9000000"/>
              </a:camera>
              <a:lightRig rig="threePt" dir="t"/>
            </a:scene3d>
          </p:grpSpPr>
          <p:cxnSp>
            <p:nvCxnSpPr>
              <p:cNvPr id="304" name="Straight Connector 303"/>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9697453" y="2298031"/>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37" name="Oval 336"/>
          <p:cNvSpPr/>
          <p:nvPr/>
        </p:nvSpPr>
        <p:spPr>
          <a:xfrm>
            <a:off x="9308897" y="4335150"/>
            <a:ext cx="940970" cy="940970"/>
          </a:xfrm>
          <a:prstGeom prst="ellipse">
            <a:avLst/>
          </a:prstGeom>
          <a:solidFill>
            <a:schemeClr val="bg1"/>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12" name="Block Arc 211"/>
          <p:cNvSpPr/>
          <p:nvPr/>
        </p:nvSpPr>
        <p:spPr>
          <a:xfrm rot="5400000">
            <a:off x="9336393" y="4385337"/>
            <a:ext cx="870857" cy="870857"/>
          </a:xfrm>
          <a:prstGeom prst="blockArc">
            <a:avLst>
              <a:gd name="adj1" fmla="val 10800000"/>
              <a:gd name="adj2" fmla="val 15837976"/>
              <a:gd name="adj3" fmla="val 138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nvGrpSpPr>
          <p:cNvPr id="23" name="Group 22"/>
          <p:cNvGrpSpPr/>
          <p:nvPr/>
        </p:nvGrpSpPr>
        <p:grpSpPr>
          <a:xfrm rot="20749233">
            <a:off x="9313496" y="4371005"/>
            <a:ext cx="908589" cy="894891"/>
            <a:chOff x="9940246" y="2024011"/>
            <a:chExt cx="908589" cy="894891"/>
          </a:xfrm>
        </p:grpSpPr>
        <p:grpSp>
          <p:nvGrpSpPr>
            <p:cNvPr id="16" name="Group 15"/>
            <p:cNvGrpSpPr/>
            <p:nvPr/>
          </p:nvGrpSpPr>
          <p:grpSpPr>
            <a:xfrm rot="16148405">
              <a:off x="10401389" y="2024012"/>
              <a:ext cx="0" cy="894890"/>
              <a:chOff x="9697452" y="2298032"/>
              <a:chExt cx="1" cy="1563438"/>
            </a:xfrm>
          </p:grpSpPr>
          <p:cxnSp>
            <p:nvCxnSpPr>
              <p:cNvPr id="15" name="Straight Connector 14"/>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rot="21548405">
              <a:off x="10401389" y="2024012"/>
              <a:ext cx="0" cy="894890"/>
              <a:chOff x="9697453" y="2298032"/>
              <a:chExt cx="0" cy="1563440"/>
            </a:xfrm>
          </p:grpSpPr>
          <p:cxnSp>
            <p:nvCxnSpPr>
              <p:cNvPr id="74" name="Straight Connector 73"/>
              <p:cNvCxnSpPr/>
              <p:nvPr/>
            </p:nvCxnSpPr>
            <p:spPr>
              <a:xfrm>
                <a:off x="9697453" y="360947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rot="16148405">
              <a:off x="10401389" y="2024012"/>
              <a:ext cx="0" cy="894890"/>
              <a:chOff x="9697452" y="2298032"/>
              <a:chExt cx="1" cy="1563438"/>
            </a:xfrm>
            <a:scene3d>
              <a:camera prst="orthographicFront">
                <a:rot lat="0" lon="0" rev="1800000"/>
              </a:camera>
              <a:lightRig rig="threePt" dir="t"/>
            </a:scene3d>
          </p:grpSpPr>
          <p:cxnSp>
            <p:nvCxnSpPr>
              <p:cNvPr id="77" name="Straight Connector 76"/>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rot="16148405">
              <a:off x="10401390" y="2024012"/>
              <a:ext cx="0" cy="894890"/>
              <a:chOff x="9697452" y="2298032"/>
              <a:chExt cx="1" cy="1563438"/>
            </a:xfrm>
            <a:scene3d>
              <a:camera prst="orthographicFront">
                <a:rot lat="0" lon="0" rev="3600000"/>
              </a:camera>
              <a:lightRig rig="threePt" dir="t"/>
            </a:scene3d>
          </p:grpSpPr>
          <p:cxnSp>
            <p:nvCxnSpPr>
              <p:cNvPr id="80" name="Straight Connector 79"/>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rot="10748405">
              <a:off x="10401389" y="2024011"/>
              <a:ext cx="0" cy="894891"/>
              <a:chOff x="9697453" y="2298032"/>
              <a:chExt cx="0" cy="1563442"/>
            </a:xfrm>
            <a:scene3d>
              <a:camera prst="orthographicFront">
                <a:rot lat="0" lon="0" rev="1800000"/>
              </a:camera>
              <a:lightRig rig="threePt" dir="t"/>
            </a:scene3d>
          </p:grpSpPr>
          <p:cxnSp>
            <p:nvCxnSpPr>
              <p:cNvPr id="83" name="Straight Connector 82"/>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rot="16148405">
              <a:off x="10387691" y="2020805"/>
              <a:ext cx="0" cy="894890"/>
              <a:chOff x="9697452" y="2298032"/>
              <a:chExt cx="1" cy="1563438"/>
            </a:xfrm>
            <a:scene3d>
              <a:camera prst="orthographicFront">
                <a:rot lat="0" lon="0" rev="9000000"/>
              </a:camera>
              <a:lightRig rig="threePt" dir="t"/>
            </a:scene3d>
          </p:grpSpPr>
          <p:cxnSp>
            <p:nvCxnSpPr>
              <p:cNvPr id="89" name="Straight Connector 88"/>
              <p:cNvCxnSpPr/>
              <p:nvPr/>
            </p:nvCxnSpPr>
            <p:spPr>
              <a:xfrm>
                <a:off x="9697452" y="3609470"/>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13" name="TextBox 212"/>
          <p:cNvSpPr txBox="1"/>
          <p:nvPr/>
        </p:nvSpPr>
        <p:spPr>
          <a:xfrm>
            <a:off x="9341482" y="4757068"/>
            <a:ext cx="864000" cy="361353"/>
          </a:xfrm>
          <a:prstGeom prst="rect">
            <a:avLst/>
          </a:prstGeom>
          <a:noFill/>
        </p:spPr>
        <p:txBody>
          <a:bodyPr wrap="square" rtlCol="0" anchor="ctr">
            <a:noAutofit/>
          </a:bodyPr>
          <a:lstStyle/>
          <a:p>
            <a:pPr algn="ctr"/>
            <a:r>
              <a:rPr lang="en-GB" sz="1200" dirty="0">
                <a:solidFill>
                  <a:schemeClr val="tx1">
                    <a:lumMod val="75000"/>
                    <a:lumOff val="25000"/>
                  </a:schemeClr>
                </a:solidFill>
              </a:rPr>
              <a:t>5 h</a:t>
            </a:r>
            <a:endParaRPr lang="en-GB" sz="1200" baseline="30000" dirty="0">
              <a:solidFill>
                <a:schemeClr val="tx1">
                  <a:lumMod val="75000"/>
                  <a:lumOff val="25000"/>
                </a:schemeClr>
              </a:solidFill>
            </a:endParaRPr>
          </a:p>
          <a:p>
            <a:pPr algn="ctr"/>
            <a:endParaRPr lang="en-GB" sz="1200" b="1" dirty="0">
              <a:solidFill>
                <a:schemeClr val="accent1"/>
              </a:solidFill>
            </a:endParaRPr>
          </a:p>
        </p:txBody>
      </p:sp>
      <p:grpSp>
        <p:nvGrpSpPr>
          <p:cNvPr id="214" name="Group 213"/>
          <p:cNvGrpSpPr/>
          <p:nvPr/>
        </p:nvGrpSpPr>
        <p:grpSpPr>
          <a:xfrm>
            <a:off x="9312400" y="4367834"/>
            <a:ext cx="908538" cy="894891"/>
            <a:chOff x="9893374" y="2888586"/>
            <a:chExt cx="908538" cy="894891"/>
          </a:xfrm>
        </p:grpSpPr>
        <p:grpSp>
          <p:nvGrpSpPr>
            <p:cNvPr id="215" name="Group 214"/>
            <p:cNvGrpSpPr/>
            <p:nvPr/>
          </p:nvGrpSpPr>
          <p:grpSpPr>
            <a:xfrm rot="16200000">
              <a:off x="10354467" y="2888587"/>
              <a:ext cx="0" cy="894890"/>
              <a:chOff x="9697453" y="2298032"/>
              <a:chExt cx="0" cy="1563442"/>
            </a:xfrm>
          </p:grpSpPr>
          <p:cxnSp>
            <p:nvCxnSpPr>
              <p:cNvPr id="231" name="Straight Connector 230"/>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10354467" y="2888586"/>
              <a:ext cx="0" cy="894889"/>
              <a:chOff x="9697453" y="2298033"/>
              <a:chExt cx="0" cy="1563441"/>
            </a:xfrm>
          </p:grpSpPr>
          <p:cxnSp>
            <p:nvCxnSpPr>
              <p:cNvPr id="229" name="Straight Connector 228"/>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9697453" y="2298033"/>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16200000">
              <a:off x="10354467" y="2888587"/>
              <a:ext cx="0" cy="894890"/>
              <a:chOff x="9697453" y="2298032"/>
              <a:chExt cx="0" cy="1563442"/>
            </a:xfrm>
            <a:scene3d>
              <a:camera prst="orthographicFront">
                <a:rot lat="0" lon="0" rev="1800000"/>
              </a:camera>
              <a:lightRig rig="threePt" dir="t"/>
            </a:scene3d>
          </p:grpSpPr>
          <p:cxnSp>
            <p:nvCxnSpPr>
              <p:cNvPr id="227" name="Straight Connector 226"/>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rot="16200000">
              <a:off x="10354467" y="2888587"/>
              <a:ext cx="0" cy="894890"/>
              <a:chOff x="9697453" y="2298032"/>
              <a:chExt cx="0" cy="1563442"/>
            </a:xfrm>
            <a:scene3d>
              <a:camera prst="orthographicFront">
                <a:rot lat="0" lon="0" rev="3600000"/>
              </a:camera>
              <a:lightRig rig="threePt" dir="t"/>
            </a:scene3d>
          </p:grpSpPr>
          <p:cxnSp>
            <p:nvCxnSpPr>
              <p:cNvPr id="225" name="Straight Connector 224"/>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rot="10800000">
              <a:off x="10354467" y="2888587"/>
              <a:ext cx="0" cy="894890"/>
              <a:chOff x="9697453" y="2298032"/>
              <a:chExt cx="0" cy="1563442"/>
            </a:xfrm>
            <a:scene3d>
              <a:camera prst="orthographicFront">
                <a:rot lat="0" lon="0" rev="1800000"/>
              </a:camera>
              <a:lightRig rig="threePt" dir="t"/>
            </a:scene3d>
          </p:grpSpPr>
          <p:cxnSp>
            <p:nvCxnSpPr>
              <p:cNvPr id="223" name="Straight Connector 222"/>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16200000">
              <a:off x="10340819" y="2885175"/>
              <a:ext cx="0" cy="894890"/>
              <a:chOff x="9697453" y="2298032"/>
              <a:chExt cx="0" cy="1563442"/>
            </a:xfrm>
            <a:scene3d>
              <a:camera prst="orthographicFront">
                <a:rot lat="0" lon="0" rev="9000000"/>
              </a:camera>
              <a:lightRig rig="threePt" dir="t"/>
            </a:scene3d>
          </p:grpSpPr>
          <p:cxnSp>
            <p:nvCxnSpPr>
              <p:cNvPr id="221" name="Straight Connector 220"/>
              <p:cNvCxnSpPr/>
              <p:nvPr/>
            </p:nvCxnSpPr>
            <p:spPr>
              <a:xfrm>
                <a:off x="9697453" y="3609474"/>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9697453" y="2298032"/>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40" name="Arrow: Down 4"/>
          <p:cNvSpPr/>
          <p:nvPr/>
        </p:nvSpPr>
        <p:spPr>
          <a:xfrm>
            <a:off x="1913206" y="4557932"/>
            <a:ext cx="572927" cy="1462447"/>
          </a:xfrm>
          <a:prstGeom prst="downArrow">
            <a:avLst>
              <a:gd name="adj1" fmla="val 50000"/>
              <a:gd name="adj2" fmla="val 66319"/>
            </a:avLst>
          </a:prstGeom>
          <a:solidFill>
            <a:srgbClr val="7B85BD"/>
          </a:solidFill>
          <a:ln>
            <a:noFill/>
          </a:ln>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341" name="Arrow: Down 4"/>
          <p:cNvSpPr/>
          <p:nvPr/>
        </p:nvSpPr>
        <p:spPr>
          <a:xfrm>
            <a:off x="3967089" y="4557932"/>
            <a:ext cx="572927" cy="844061"/>
          </a:xfrm>
          <a:prstGeom prst="downArrow">
            <a:avLst>
              <a:gd name="adj1" fmla="val 50000"/>
              <a:gd name="adj2" fmla="val 66319"/>
            </a:avLst>
          </a:prstGeom>
          <a:solidFill>
            <a:srgbClr val="FF3300"/>
          </a:solidFill>
          <a:ln>
            <a:noFill/>
          </a:ln>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cxnSp>
        <p:nvCxnSpPr>
          <p:cNvPr id="6" name="Straight Connector 5"/>
          <p:cNvCxnSpPr/>
          <p:nvPr/>
        </p:nvCxnSpPr>
        <p:spPr>
          <a:xfrm>
            <a:off x="2233247" y="1975974"/>
            <a:ext cx="0" cy="125583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5" name="Freeform 334">
            <a:extLst>
              <a:ext uri="{FF2B5EF4-FFF2-40B4-BE49-F238E27FC236}">
                <a16:creationId xmlns:a16="http://schemas.microsoft.com/office/drawing/2014/main" id="{D94F3307-CA17-4072-93CE-F2F679B55844}"/>
              </a:ext>
            </a:extLst>
          </p:cNvPr>
          <p:cNvSpPr/>
          <p:nvPr/>
        </p:nvSpPr>
        <p:spPr>
          <a:xfrm rot="10800000">
            <a:off x="2383544" y="2439954"/>
            <a:ext cx="336000" cy="197239"/>
          </a:xfrm>
          <a:custGeom>
            <a:avLst/>
            <a:gdLst>
              <a:gd name="connsiteX0" fmla="*/ 336000 w 336000"/>
              <a:gd name="connsiteY0" fmla="*/ 197239 h 197239"/>
              <a:gd name="connsiteX1" fmla="*/ 0 w 336000"/>
              <a:gd name="connsiteY1" fmla="*/ 197239 h 197239"/>
              <a:gd name="connsiteX2" fmla="*/ 0 w 336000"/>
              <a:gd name="connsiteY2" fmla="*/ 0 h 197239"/>
              <a:gd name="connsiteX3" fmla="*/ 336000 w 336000"/>
              <a:gd name="connsiteY3" fmla="*/ 13779 h 197239"/>
            </a:gdLst>
            <a:ahLst/>
            <a:cxnLst>
              <a:cxn ang="0">
                <a:pos x="connsiteX0" y="connsiteY0"/>
              </a:cxn>
              <a:cxn ang="0">
                <a:pos x="connsiteX1" y="connsiteY1"/>
              </a:cxn>
              <a:cxn ang="0">
                <a:pos x="connsiteX2" y="connsiteY2"/>
              </a:cxn>
              <a:cxn ang="0">
                <a:pos x="connsiteX3" y="connsiteY3"/>
              </a:cxn>
            </a:cxnLst>
            <a:rect l="l" t="t" r="r" b="b"/>
            <a:pathLst>
              <a:path w="336000" h="197239">
                <a:moveTo>
                  <a:pt x="336000" y="197239"/>
                </a:moveTo>
                <a:lnTo>
                  <a:pt x="0" y="197239"/>
                </a:lnTo>
                <a:lnTo>
                  <a:pt x="0" y="0"/>
                </a:lnTo>
                <a:lnTo>
                  <a:pt x="336000" y="13779"/>
                </a:lnTo>
                <a:close/>
              </a:path>
            </a:pathLst>
          </a:custGeom>
          <a:solidFill>
            <a:srgbClr val="00B0F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2">
                  <a:lumMod val="75000"/>
                </a:schemeClr>
              </a:solidFill>
            </a:endParaRPr>
          </a:p>
        </p:txBody>
      </p:sp>
      <p:sp>
        <p:nvSpPr>
          <p:cNvPr id="252" name="Freeform 251">
            <a:extLst>
              <a:ext uri="{FF2B5EF4-FFF2-40B4-BE49-F238E27FC236}">
                <a16:creationId xmlns:a16="http://schemas.microsoft.com/office/drawing/2014/main" id="{D94F3307-CA17-4072-93CE-F2F679B55844}"/>
              </a:ext>
            </a:extLst>
          </p:cNvPr>
          <p:cNvSpPr/>
          <p:nvPr/>
        </p:nvSpPr>
        <p:spPr>
          <a:xfrm rot="10800000">
            <a:off x="2383544" y="1957735"/>
            <a:ext cx="192000" cy="197239"/>
          </a:xfrm>
          <a:custGeom>
            <a:avLst/>
            <a:gdLst>
              <a:gd name="connsiteX0" fmla="*/ 192000 w 192000"/>
              <a:gd name="connsiteY0" fmla="*/ 197239 h 197239"/>
              <a:gd name="connsiteX1" fmla="*/ 0 w 192000"/>
              <a:gd name="connsiteY1" fmla="*/ 197239 h 197239"/>
              <a:gd name="connsiteX2" fmla="*/ 0 w 192000"/>
              <a:gd name="connsiteY2" fmla="*/ 0 h 197239"/>
              <a:gd name="connsiteX3" fmla="*/ 192000 w 192000"/>
              <a:gd name="connsiteY3" fmla="*/ 7874 h 197239"/>
            </a:gdLst>
            <a:ahLst/>
            <a:cxnLst>
              <a:cxn ang="0">
                <a:pos x="connsiteX0" y="connsiteY0"/>
              </a:cxn>
              <a:cxn ang="0">
                <a:pos x="connsiteX1" y="connsiteY1"/>
              </a:cxn>
              <a:cxn ang="0">
                <a:pos x="connsiteX2" y="connsiteY2"/>
              </a:cxn>
              <a:cxn ang="0">
                <a:pos x="connsiteX3" y="connsiteY3"/>
              </a:cxn>
            </a:cxnLst>
            <a:rect l="l" t="t" r="r" b="b"/>
            <a:pathLst>
              <a:path w="192000" h="197239">
                <a:moveTo>
                  <a:pt x="192000" y="197239"/>
                </a:moveTo>
                <a:lnTo>
                  <a:pt x="0" y="197239"/>
                </a:lnTo>
                <a:lnTo>
                  <a:pt x="0" y="0"/>
                </a:lnTo>
                <a:lnTo>
                  <a:pt x="192000" y="7874"/>
                </a:lnTo>
                <a:close/>
              </a:path>
            </a:pathLst>
          </a:cu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2">
                  <a:lumMod val="75000"/>
                </a:schemeClr>
              </a:solidFill>
            </a:endParaRPr>
          </a:p>
        </p:txBody>
      </p:sp>
      <p:cxnSp>
        <p:nvCxnSpPr>
          <p:cNvPr id="7" name="Straight Connector 6"/>
          <p:cNvCxnSpPr/>
          <p:nvPr/>
        </p:nvCxnSpPr>
        <p:spPr>
          <a:xfrm>
            <a:off x="0" y="3502152"/>
            <a:ext cx="1220117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7" name="Freeform 246"/>
          <p:cNvSpPr/>
          <p:nvPr/>
        </p:nvSpPr>
        <p:spPr>
          <a:xfrm>
            <a:off x="0" y="1139823"/>
            <a:ext cx="10053182"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The properties of MACITENTAN allow it to achieve a more efficacious and sustained blockade of endothelin receptors</a:t>
            </a:r>
            <a:r>
              <a:rPr lang="en-GB" sz="1400" baseline="30000" dirty="0">
                <a:solidFill>
                  <a:schemeClr val="bg1"/>
                </a:solidFill>
              </a:rPr>
              <a:t>2,3</a:t>
            </a:r>
            <a:endParaRPr lang="en-GB" sz="1600" dirty="0">
              <a:solidFill>
                <a:schemeClr val="accent1"/>
              </a:solidFill>
            </a:endParaRPr>
          </a:p>
        </p:txBody>
      </p:sp>
      <p:sp>
        <p:nvSpPr>
          <p:cNvPr id="246"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MACITENTAN - OPSUMIT</a:t>
            </a:r>
            <a:r>
              <a:rPr lang="en-GB" sz="800" baseline="30000" dirty="0">
                <a:solidFill>
                  <a:srgbClr val="595959"/>
                </a:solidFill>
              </a:rPr>
              <a:t>®</a:t>
            </a:r>
          </a:p>
        </p:txBody>
      </p:sp>
      <p:sp>
        <p:nvSpPr>
          <p:cNvPr id="241" name="TextBox 240">
            <a:extLst>
              <a:ext uri="{FF2B5EF4-FFF2-40B4-BE49-F238E27FC236}">
                <a16:creationId xmlns:a16="http://schemas.microsoft.com/office/drawing/2014/main" id="{E06B8022-1EEC-42E2-A494-3E1104618C68}"/>
              </a:ext>
            </a:extLst>
          </p:cNvPr>
          <p:cNvSpPr txBox="1"/>
          <p:nvPr/>
        </p:nvSpPr>
        <p:spPr>
          <a:xfrm>
            <a:off x="30476" y="1685026"/>
            <a:ext cx="2895602" cy="301516"/>
          </a:xfrm>
          <a:prstGeom prst="rect">
            <a:avLst/>
          </a:prstGeom>
          <a:noFill/>
        </p:spPr>
        <p:txBody>
          <a:bodyPr wrap="square" lIns="0" rtlCol="0" anchor="t">
            <a:noAutofit/>
          </a:bodyPr>
          <a:lstStyle/>
          <a:p>
            <a:r>
              <a:rPr lang="en-GB" sz="1400" b="1" dirty="0">
                <a:solidFill>
                  <a:schemeClr val="tx1">
                    <a:lumMod val="65000"/>
                    <a:lumOff val="35000"/>
                  </a:schemeClr>
                </a:solidFill>
              </a:rPr>
              <a:t>Receptor occupancy half lifes</a:t>
            </a:r>
            <a:r>
              <a:rPr lang="en-GB" sz="1400" b="1" baseline="30000" dirty="0">
                <a:solidFill>
                  <a:schemeClr val="tx1">
                    <a:lumMod val="65000"/>
                    <a:lumOff val="35000"/>
                  </a:schemeClr>
                </a:solidFill>
              </a:rPr>
              <a:t>2</a:t>
            </a:r>
          </a:p>
          <a:p>
            <a:endParaRPr lang="en-GB" sz="1400" dirty="0">
              <a:solidFill>
                <a:schemeClr val="tx1">
                  <a:lumMod val="65000"/>
                  <a:lumOff val="35000"/>
                </a:schemeClr>
              </a:solidFill>
            </a:endParaRPr>
          </a:p>
        </p:txBody>
      </p:sp>
    </p:spTree>
    <p:extLst>
      <p:ext uri="{BB962C8B-B14F-4D97-AF65-F5344CB8AC3E}">
        <p14:creationId xmlns:p14="http://schemas.microsoft.com/office/powerpoint/2010/main" val="2807588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Snip Single Corner Rectangle 81"/>
          <p:cNvSpPr/>
          <p:nvPr/>
        </p:nvSpPr>
        <p:spPr>
          <a:xfrm flipV="1">
            <a:off x="70340" y="1083935"/>
            <a:ext cx="12121660" cy="4916813"/>
          </a:xfrm>
          <a:prstGeom prst="snip1Rect">
            <a:avLst>
              <a:gd name="adj" fmla="val 883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 name="Text Placeholder 4"/>
          <p:cNvSpPr>
            <a:spLocks noGrp="1"/>
          </p:cNvSpPr>
          <p:nvPr>
            <p:ph type="body" sz="quarter" idx="16"/>
          </p:nvPr>
        </p:nvSpPr>
        <p:spPr>
          <a:xfrm>
            <a:off x="70340" y="6000750"/>
            <a:ext cx="11433402" cy="727098"/>
          </a:xfrm>
        </p:spPr>
        <p:txBody>
          <a:bodyPr/>
          <a:lstStyle/>
          <a:p>
            <a:r>
              <a:rPr lang="fr-FR" b="1" dirty="0">
                <a:solidFill>
                  <a:srgbClr val="002060"/>
                </a:solidFill>
              </a:rPr>
              <a:t>References: 1. </a:t>
            </a:r>
            <a:r>
              <a:rPr lang="fr-FR" dirty="0">
                <a:solidFill>
                  <a:srgbClr val="002060"/>
                </a:solidFill>
              </a:rPr>
              <a:t>Lai et al. Circ Res. 2014;115(1):115-30. </a:t>
            </a:r>
            <a:r>
              <a:rPr lang="fr-FR" b="1" dirty="0">
                <a:solidFill>
                  <a:srgbClr val="002060"/>
                </a:solidFill>
              </a:rPr>
              <a:t>2.</a:t>
            </a:r>
            <a:r>
              <a:rPr lang="fr-FR" dirty="0">
                <a:solidFill>
                  <a:srgbClr val="002060"/>
                </a:solidFill>
              </a:rPr>
              <a:t> Gomberg-Maitland et al. Chest. 2010;137(6 Suppl):95S-101S.</a:t>
            </a:r>
            <a:r>
              <a:rPr lang="es-ES" dirty="0">
                <a:solidFill>
                  <a:srgbClr val="002060"/>
                </a:solidFill>
              </a:rPr>
              <a:t> </a:t>
            </a:r>
            <a:r>
              <a:rPr lang="es-ES" b="1" dirty="0">
                <a:solidFill>
                  <a:srgbClr val="002060"/>
                </a:solidFill>
              </a:rPr>
              <a:t>3.</a:t>
            </a:r>
            <a:r>
              <a:rPr lang="es-ES" dirty="0">
                <a:solidFill>
                  <a:srgbClr val="002060"/>
                </a:solidFill>
              </a:rPr>
              <a:t> </a:t>
            </a:r>
            <a:r>
              <a:rPr lang="fr-FR" dirty="0">
                <a:solidFill>
                  <a:srgbClr val="002060"/>
                </a:solidFill>
              </a:rPr>
              <a:t>Frost et al. Chest. 2011;139(1):128-37. </a:t>
            </a:r>
            <a:r>
              <a:rPr lang="fr-FR" b="1" dirty="0">
                <a:solidFill>
                  <a:srgbClr val="002060"/>
                </a:solidFill>
              </a:rPr>
              <a:t>4.</a:t>
            </a:r>
            <a:r>
              <a:rPr lang="fr-FR" dirty="0">
                <a:solidFill>
                  <a:srgbClr val="002060"/>
                </a:solidFill>
              </a:rPr>
              <a:t> </a:t>
            </a:r>
            <a:r>
              <a:rPr lang="en-GB" dirty="0">
                <a:solidFill>
                  <a:srgbClr val="002060"/>
                </a:solidFill>
              </a:rPr>
              <a:t>D'Alonzo et al. Ann Intern Med. 1991;115(5):343-9. </a:t>
            </a:r>
            <a:r>
              <a:rPr lang="en-GB" b="1" dirty="0">
                <a:solidFill>
                  <a:srgbClr val="002060"/>
                </a:solidFill>
              </a:rPr>
              <a:t>5.</a:t>
            </a:r>
            <a:r>
              <a:rPr lang="en-GB" dirty="0">
                <a:solidFill>
                  <a:srgbClr val="002060"/>
                </a:solidFill>
              </a:rPr>
              <a:t> </a:t>
            </a:r>
            <a:r>
              <a:rPr lang="fr-FR" dirty="0">
                <a:solidFill>
                  <a:srgbClr val="002060"/>
                </a:solidFill>
              </a:rPr>
              <a:t>Guillevin et al. Eur Respir Rev. 2013;22(130):535-42. </a:t>
            </a:r>
            <a:r>
              <a:rPr lang="da-DK" b="1" dirty="0">
                <a:solidFill>
                  <a:srgbClr val="002060"/>
                </a:solidFill>
              </a:rPr>
              <a:t>6.</a:t>
            </a:r>
            <a:r>
              <a:rPr lang="da-DK" dirty="0">
                <a:solidFill>
                  <a:srgbClr val="002060"/>
                </a:solidFill>
              </a:rPr>
              <a:t> </a:t>
            </a:r>
            <a:r>
              <a:rPr lang="en-GB" dirty="0">
                <a:solidFill>
                  <a:srgbClr val="002060"/>
                </a:solidFill>
              </a:rPr>
              <a:t>Pulmonary Hypertension Association of Canada. 2013. Available at: http://www.phacanada.ca/en/about-ph/boi-report/. </a:t>
            </a:r>
            <a:r>
              <a:rPr lang="nb-NO" b="1" dirty="0">
                <a:solidFill>
                  <a:srgbClr val="002060"/>
                </a:solidFill>
              </a:rPr>
              <a:t>7.</a:t>
            </a:r>
            <a:r>
              <a:rPr lang="nb-NO" dirty="0">
                <a:solidFill>
                  <a:srgbClr val="002060"/>
                </a:solidFill>
              </a:rPr>
              <a:t> </a:t>
            </a:r>
            <a:r>
              <a:rPr lang="en-GB" dirty="0">
                <a:solidFill>
                  <a:srgbClr val="002060"/>
                </a:solidFill>
              </a:rPr>
              <a:t>Pulmonary Hypertension Association UK. 2017. Available at: http://www.phauk.org/content/uploads/2017/09/What-it-means-to-live-with-PH-today.pdf. </a:t>
            </a:r>
            <a:r>
              <a:rPr lang="en-GB" b="1" dirty="0">
                <a:solidFill>
                  <a:srgbClr val="002060"/>
                </a:solidFill>
              </a:rPr>
              <a:t>8.</a:t>
            </a:r>
            <a:r>
              <a:rPr lang="en-GB" dirty="0">
                <a:solidFill>
                  <a:srgbClr val="002060"/>
                </a:solidFill>
              </a:rPr>
              <a:t> Burke et al. Am J Manag Care. 2015;21(3 Suppl):s47-58.</a:t>
            </a:r>
            <a:r>
              <a:rPr lang="fr-FR" dirty="0">
                <a:solidFill>
                  <a:srgbClr val="002060"/>
                </a:solidFill>
              </a:rPr>
              <a:t> </a:t>
            </a:r>
            <a:r>
              <a:rPr lang="fr-FR" b="1" dirty="0">
                <a:solidFill>
                  <a:srgbClr val="002060"/>
                </a:solidFill>
              </a:rPr>
              <a:t>9.</a:t>
            </a:r>
            <a:r>
              <a:rPr lang="fr-FR" dirty="0">
                <a:solidFill>
                  <a:srgbClr val="002060"/>
                </a:solidFill>
              </a:rPr>
              <a:t> Wilkens et al. Respir Med. 2010;104(6):902-10.</a:t>
            </a:r>
            <a:r>
              <a:rPr lang="en-GB" dirty="0">
                <a:solidFill>
                  <a:srgbClr val="002060"/>
                </a:solidFill>
              </a:rPr>
              <a:t> </a:t>
            </a:r>
            <a:r>
              <a:rPr lang="en-GB" b="1" dirty="0">
                <a:solidFill>
                  <a:srgbClr val="002060"/>
                </a:solidFill>
              </a:rPr>
              <a:t>10.</a:t>
            </a:r>
            <a:r>
              <a:rPr lang="en-GB" dirty="0">
                <a:solidFill>
                  <a:srgbClr val="002060"/>
                </a:solidFill>
              </a:rPr>
              <a:t> Kirson et al. Appl Health Econ Health Policy. 2011;9(5):293-303. </a:t>
            </a:r>
          </a:p>
        </p:txBody>
      </p:sp>
      <p:grpSp>
        <p:nvGrpSpPr>
          <p:cNvPr id="13" name="Group 12"/>
          <p:cNvGrpSpPr/>
          <p:nvPr/>
        </p:nvGrpSpPr>
        <p:grpSpPr>
          <a:xfrm>
            <a:off x="539983" y="2098504"/>
            <a:ext cx="385010" cy="730866"/>
            <a:chOff x="539983" y="2673697"/>
            <a:chExt cx="367317" cy="497818"/>
          </a:xfrm>
          <a:solidFill>
            <a:srgbClr val="FFC000"/>
          </a:solidFill>
        </p:grpSpPr>
        <p:sp>
          <p:nvSpPr>
            <p:cNvPr id="95" name="Freeform 6"/>
            <p:cNvSpPr>
              <a:spLocks noEditPoints="1"/>
            </p:cNvSpPr>
            <p:nvPr/>
          </p:nvSpPr>
          <p:spPr bwMode="auto">
            <a:xfrm>
              <a:off x="650789" y="2673697"/>
              <a:ext cx="177924" cy="497818"/>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96" name="Freeform 6"/>
            <p:cNvSpPr>
              <a:spLocks noEditPoints="1"/>
            </p:cNvSpPr>
            <p:nvPr/>
          </p:nvSpPr>
          <p:spPr bwMode="auto">
            <a:xfrm>
              <a:off x="539983" y="2701833"/>
              <a:ext cx="167868" cy="469682"/>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97" name="Freeform 6"/>
            <p:cNvSpPr>
              <a:spLocks noEditPoints="1"/>
            </p:cNvSpPr>
            <p:nvPr/>
          </p:nvSpPr>
          <p:spPr bwMode="auto">
            <a:xfrm>
              <a:off x="777472" y="2808265"/>
              <a:ext cx="129828" cy="363249"/>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grpSp>
      <p:sp>
        <p:nvSpPr>
          <p:cNvPr id="134" name="Freeform 12"/>
          <p:cNvSpPr>
            <a:spLocks/>
          </p:cNvSpPr>
          <p:nvPr/>
        </p:nvSpPr>
        <p:spPr bwMode="auto">
          <a:xfrm>
            <a:off x="976920" y="2111539"/>
            <a:ext cx="4810067" cy="840915"/>
          </a:xfrm>
          <a:prstGeom prst="rect">
            <a:avLst/>
          </a:prstGeom>
          <a:noFill/>
          <a:ln>
            <a:noFill/>
          </a:ln>
        </p:spPr>
        <p:txBody>
          <a:bodyPr vert="horz" wrap="square" lIns="180000" tIns="45720" rIns="91440" bIns="45720" numCol="1" anchor="ctr" anchorCtr="0" compatLnSpc="1">
            <a:prstTxWarp prst="textNoShape">
              <a:avLst/>
            </a:prstTxWarp>
          </a:bodyPr>
          <a:lstStyle/>
          <a:p>
            <a:r>
              <a:rPr lang="en-GB" sz="1400" dirty="0">
                <a:solidFill>
                  <a:schemeClr val="bg1"/>
                </a:solidFill>
              </a:rPr>
              <a:t>Affects people of any age</a:t>
            </a:r>
            <a:r>
              <a:rPr lang="en-GB" sz="1400" baseline="30000" dirty="0">
                <a:solidFill>
                  <a:schemeClr val="bg1"/>
                </a:solidFill>
              </a:rPr>
              <a:t>3</a:t>
            </a:r>
          </a:p>
        </p:txBody>
      </p:sp>
      <p:grpSp>
        <p:nvGrpSpPr>
          <p:cNvPr id="98" name="Group 4"/>
          <p:cNvGrpSpPr>
            <a:grpSpLocks noChangeAspect="1"/>
          </p:cNvGrpSpPr>
          <p:nvPr/>
        </p:nvGrpSpPr>
        <p:grpSpPr bwMode="auto">
          <a:xfrm>
            <a:off x="563822" y="1225451"/>
            <a:ext cx="432996" cy="606486"/>
            <a:chOff x="1680" y="2"/>
            <a:chExt cx="2516" cy="2516"/>
          </a:xfrm>
          <a:solidFill>
            <a:schemeClr val="bg1"/>
          </a:solidFill>
        </p:grpSpPr>
        <p:sp>
          <p:nvSpPr>
            <p:cNvPr id="99" name="Freeform 5"/>
            <p:cNvSpPr>
              <a:spLocks/>
            </p:cNvSpPr>
            <p:nvPr/>
          </p:nvSpPr>
          <p:spPr bwMode="auto">
            <a:xfrm>
              <a:off x="1680" y="2"/>
              <a:ext cx="716" cy="714"/>
            </a:xfrm>
            <a:custGeom>
              <a:avLst/>
              <a:gdLst>
                <a:gd name="T0" fmla="*/ 229 w 457"/>
                <a:gd name="T1" fmla="*/ 0 h 456"/>
                <a:gd name="T2" fmla="*/ 229 w 457"/>
                <a:gd name="T3" fmla="*/ 0 h 456"/>
                <a:gd name="T4" fmla="*/ 457 w 457"/>
                <a:gd name="T5" fmla="*/ 228 h 456"/>
                <a:gd name="T6" fmla="*/ 457 w 457"/>
                <a:gd name="T7" fmla="*/ 228 h 456"/>
                <a:gd name="T8" fmla="*/ 229 w 457"/>
                <a:gd name="T9" fmla="*/ 456 h 456"/>
                <a:gd name="T10" fmla="*/ 229 w 457"/>
                <a:gd name="T11" fmla="*/ 456 h 456"/>
                <a:gd name="T12" fmla="*/ 0 w 457"/>
                <a:gd name="T13" fmla="*/ 228 h 456"/>
                <a:gd name="T14" fmla="*/ 0 w 457"/>
                <a:gd name="T15" fmla="*/ 228 h 456"/>
                <a:gd name="T16" fmla="*/ 229 w 457"/>
                <a:gd name="T1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56">
                  <a:moveTo>
                    <a:pt x="229" y="0"/>
                  </a:moveTo>
                  <a:cubicBezTo>
                    <a:pt x="229" y="0"/>
                    <a:pt x="229" y="0"/>
                    <a:pt x="229" y="0"/>
                  </a:cubicBezTo>
                  <a:cubicBezTo>
                    <a:pt x="355" y="0"/>
                    <a:pt x="457" y="102"/>
                    <a:pt x="457" y="228"/>
                  </a:cubicBezTo>
                  <a:cubicBezTo>
                    <a:pt x="457" y="228"/>
                    <a:pt x="457" y="228"/>
                    <a:pt x="457" y="228"/>
                  </a:cubicBezTo>
                  <a:cubicBezTo>
                    <a:pt x="457" y="354"/>
                    <a:pt x="355" y="456"/>
                    <a:pt x="229" y="456"/>
                  </a:cubicBezTo>
                  <a:cubicBezTo>
                    <a:pt x="229" y="456"/>
                    <a:pt x="229" y="456"/>
                    <a:pt x="229" y="456"/>
                  </a:cubicBezTo>
                  <a:cubicBezTo>
                    <a:pt x="103" y="456"/>
                    <a:pt x="0" y="354"/>
                    <a:pt x="0" y="228"/>
                  </a:cubicBezTo>
                  <a:cubicBezTo>
                    <a:pt x="0" y="228"/>
                    <a:pt x="0" y="228"/>
                    <a:pt x="0" y="228"/>
                  </a:cubicBezTo>
                  <a:cubicBezTo>
                    <a:pt x="0" y="102"/>
                    <a:pt x="103" y="0"/>
                    <a:pt x="2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100" name="Freeform 6"/>
            <p:cNvSpPr>
              <a:spLocks/>
            </p:cNvSpPr>
            <p:nvPr/>
          </p:nvSpPr>
          <p:spPr bwMode="auto">
            <a:xfrm>
              <a:off x="2581" y="2"/>
              <a:ext cx="715" cy="714"/>
            </a:xfrm>
            <a:custGeom>
              <a:avLst/>
              <a:gdLst>
                <a:gd name="T0" fmla="*/ 228 w 456"/>
                <a:gd name="T1" fmla="*/ 0 h 456"/>
                <a:gd name="T2" fmla="*/ 228 w 456"/>
                <a:gd name="T3" fmla="*/ 0 h 456"/>
                <a:gd name="T4" fmla="*/ 456 w 456"/>
                <a:gd name="T5" fmla="*/ 228 h 456"/>
                <a:gd name="T6" fmla="*/ 456 w 456"/>
                <a:gd name="T7" fmla="*/ 228 h 456"/>
                <a:gd name="T8" fmla="*/ 228 w 456"/>
                <a:gd name="T9" fmla="*/ 456 h 456"/>
                <a:gd name="T10" fmla="*/ 228 w 456"/>
                <a:gd name="T11" fmla="*/ 456 h 456"/>
                <a:gd name="T12" fmla="*/ 0 w 456"/>
                <a:gd name="T13" fmla="*/ 228 h 456"/>
                <a:gd name="T14" fmla="*/ 0 w 456"/>
                <a:gd name="T15" fmla="*/ 228 h 456"/>
                <a:gd name="T16" fmla="*/ 228 w 456"/>
                <a:gd name="T1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456">
                  <a:moveTo>
                    <a:pt x="228" y="0"/>
                  </a:moveTo>
                  <a:cubicBezTo>
                    <a:pt x="228" y="0"/>
                    <a:pt x="228" y="0"/>
                    <a:pt x="228" y="0"/>
                  </a:cubicBezTo>
                  <a:cubicBezTo>
                    <a:pt x="354" y="0"/>
                    <a:pt x="456" y="102"/>
                    <a:pt x="456" y="228"/>
                  </a:cubicBezTo>
                  <a:cubicBezTo>
                    <a:pt x="456" y="228"/>
                    <a:pt x="456" y="228"/>
                    <a:pt x="456" y="228"/>
                  </a:cubicBezTo>
                  <a:cubicBezTo>
                    <a:pt x="456" y="354"/>
                    <a:pt x="354" y="456"/>
                    <a:pt x="228" y="456"/>
                  </a:cubicBezTo>
                  <a:cubicBezTo>
                    <a:pt x="228" y="456"/>
                    <a:pt x="228" y="456"/>
                    <a:pt x="228" y="456"/>
                  </a:cubicBezTo>
                  <a:cubicBezTo>
                    <a:pt x="102" y="456"/>
                    <a:pt x="0" y="354"/>
                    <a:pt x="0" y="228"/>
                  </a:cubicBezTo>
                  <a:cubicBezTo>
                    <a:pt x="0" y="228"/>
                    <a:pt x="0" y="228"/>
                    <a:pt x="0" y="228"/>
                  </a:cubicBezTo>
                  <a:cubicBezTo>
                    <a:pt x="0" y="102"/>
                    <a:pt x="102" y="0"/>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101" name="Freeform 7"/>
            <p:cNvSpPr>
              <a:spLocks/>
            </p:cNvSpPr>
            <p:nvPr/>
          </p:nvSpPr>
          <p:spPr bwMode="auto">
            <a:xfrm>
              <a:off x="3482" y="2"/>
              <a:ext cx="714" cy="714"/>
            </a:xfrm>
            <a:custGeom>
              <a:avLst/>
              <a:gdLst>
                <a:gd name="T0" fmla="*/ 228 w 456"/>
                <a:gd name="T1" fmla="*/ 0 h 456"/>
                <a:gd name="T2" fmla="*/ 228 w 456"/>
                <a:gd name="T3" fmla="*/ 0 h 456"/>
                <a:gd name="T4" fmla="*/ 456 w 456"/>
                <a:gd name="T5" fmla="*/ 228 h 456"/>
                <a:gd name="T6" fmla="*/ 456 w 456"/>
                <a:gd name="T7" fmla="*/ 228 h 456"/>
                <a:gd name="T8" fmla="*/ 228 w 456"/>
                <a:gd name="T9" fmla="*/ 456 h 456"/>
                <a:gd name="T10" fmla="*/ 228 w 456"/>
                <a:gd name="T11" fmla="*/ 456 h 456"/>
                <a:gd name="T12" fmla="*/ 0 w 456"/>
                <a:gd name="T13" fmla="*/ 228 h 456"/>
                <a:gd name="T14" fmla="*/ 0 w 456"/>
                <a:gd name="T15" fmla="*/ 228 h 456"/>
                <a:gd name="T16" fmla="*/ 228 w 456"/>
                <a:gd name="T1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456">
                  <a:moveTo>
                    <a:pt x="228" y="0"/>
                  </a:moveTo>
                  <a:cubicBezTo>
                    <a:pt x="228" y="0"/>
                    <a:pt x="228" y="0"/>
                    <a:pt x="228" y="0"/>
                  </a:cubicBezTo>
                  <a:cubicBezTo>
                    <a:pt x="354" y="0"/>
                    <a:pt x="456" y="102"/>
                    <a:pt x="456" y="228"/>
                  </a:cubicBezTo>
                  <a:cubicBezTo>
                    <a:pt x="456" y="228"/>
                    <a:pt x="456" y="228"/>
                    <a:pt x="456" y="228"/>
                  </a:cubicBezTo>
                  <a:cubicBezTo>
                    <a:pt x="456" y="354"/>
                    <a:pt x="354" y="456"/>
                    <a:pt x="228" y="456"/>
                  </a:cubicBezTo>
                  <a:cubicBezTo>
                    <a:pt x="228" y="456"/>
                    <a:pt x="228" y="456"/>
                    <a:pt x="228" y="456"/>
                  </a:cubicBezTo>
                  <a:cubicBezTo>
                    <a:pt x="102" y="456"/>
                    <a:pt x="0" y="354"/>
                    <a:pt x="0" y="228"/>
                  </a:cubicBezTo>
                  <a:cubicBezTo>
                    <a:pt x="0" y="228"/>
                    <a:pt x="0" y="228"/>
                    <a:pt x="0" y="228"/>
                  </a:cubicBezTo>
                  <a:cubicBezTo>
                    <a:pt x="0" y="102"/>
                    <a:pt x="102" y="0"/>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104" name="Freeform 10"/>
            <p:cNvSpPr>
              <a:spLocks/>
            </p:cNvSpPr>
            <p:nvPr/>
          </p:nvSpPr>
          <p:spPr bwMode="auto">
            <a:xfrm>
              <a:off x="1680" y="901"/>
              <a:ext cx="716" cy="716"/>
            </a:xfrm>
            <a:custGeom>
              <a:avLst/>
              <a:gdLst>
                <a:gd name="T0" fmla="*/ 229 w 457"/>
                <a:gd name="T1" fmla="*/ 0 h 457"/>
                <a:gd name="T2" fmla="*/ 229 w 457"/>
                <a:gd name="T3" fmla="*/ 0 h 457"/>
                <a:gd name="T4" fmla="*/ 457 w 457"/>
                <a:gd name="T5" fmla="*/ 229 h 457"/>
                <a:gd name="T6" fmla="*/ 457 w 457"/>
                <a:gd name="T7" fmla="*/ 229 h 457"/>
                <a:gd name="T8" fmla="*/ 229 w 457"/>
                <a:gd name="T9" fmla="*/ 457 h 457"/>
                <a:gd name="T10" fmla="*/ 229 w 457"/>
                <a:gd name="T11" fmla="*/ 457 h 457"/>
                <a:gd name="T12" fmla="*/ 0 w 457"/>
                <a:gd name="T13" fmla="*/ 229 h 457"/>
                <a:gd name="T14" fmla="*/ 0 w 457"/>
                <a:gd name="T15" fmla="*/ 229 h 457"/>
                <a:gd name="T16" fmla="*/ 229 w 457"/>
                <a:gd name="T1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57">
                  <a:moveTo>
                    <a:pt x="229" y="0"/>
                  </a:moveTo>
                  <a:cubicBezTo>
                    <a:pt x="229" y="0"/>
                    <a:pt x="229" y="0"/>
                    <a:pt x="229" y="0"/>
                  </a:cubicBezTo>
                  <a:cubicBezTo>
                    <a:pt x="355" y="0"/>
                    <a:pt x="457" y="103"/>
                    <a:pt x="457" y="229"/>
                  </a:cubicBezTo>
                  <a:cubicBezTo>
                    <a:pt x="457" y="229"/>
                    <a:pt x="457" y="229"/>
                    <a:pt x="457" y="229"/>
                  </a:cubicBezTo>
                  <a:cubicBezTo>
                    <a:pt x="457" y="355"/>
                    <a:pt x="355" y="457"/>
                    <a:pt x="229" y="457"/>
                  </a:cubicBezTo>
                  <a:cubicBezTo>
                    <a:pt x="229" y="457"/>
                    <a:pt x="229" y="457"/>
                    <a:pt x="229" y="457"/>
                  </a:cubicBezTo>
                  <a:cubicBezTo>
                    <a:pt x="103" y="457"/>
                    <a:pt x="0" y="355"/>
                    <a:pt x="0" y="229"/>
                  </a:cubicBezTo>
                  <a:cubicBezTo>
                    <a:pt x="0" y="229"/>
                    <a:pt x="0" y="229"/>
                    <a:pt x="0" y="229"/>
                  </a:cubicBezTo>
                  <a:cubicBezTo>
                    <a:pt x="0" y="103"/>
                    <a:pt x="103" y="0"/>
                    <a:pt x="2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105" name="Freeform 11"/>
            <p:cNvSpPr>
              <a:spLocks/>
            </p:cNvSpPr>
            <p:nvPr/>
          </p:nvSpPr>
          <p:spPr bwMode="auto">
            <a:xfrm>
              <a:off x="2581" y="901"/>
              <a:ext cx="715" cy="716"/>
            </a:xfrm>
            <a:custGeom>
              <a:avLst/>
              <a:gdLst>
                <a:gd name="T0" fmla="*/ 228 w 456"/>
                <a:gd name="T1" fmla="*/ 0 h 457"/>
                <a:gd name="T2" fmla="*/ 228 w 456"/>
                <a:gd name="T3" fmla="*/ 0 h 457"/>
                <a:gd name="T4" fmla="*/ 456 w 456"/>
                <a:gd name="T5" fmla="*/ 229 h 457"/>
                <a:gd name="T6" fmla="*/ 456 w 456"/>
                <a:gd name="T7" fmla="*/ 229 h 457"/>
                <a:gd name="T8" fmla="*/ 228 w 456"/>
                <a:gd name="T9" fmla="*/ 457 h 457"/>
                <a:gd name="T10" fmla="*/ 228 w 456"/>
                <a:gd name="T11" fmla="*/ 457 h 457"/>
                <a:gd name="T12" fmla="*/ 0 w 456"/>
                <a:gd name="T13" fmla="*/ 229 h 457"/>
                <a:gd name="T14" fmla="*/ 0 w 456"/>
                <a:gd name="T15" fmla="*/ 229 h 457"/>
                <a:gd name="T16" fmla="*/ 228 w 456"/>
                <a:gd name="T1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457">
                  <a:moveTo>
                    <a:pt x="228" y="0"/>
                  </a:moveTo>
                  <a:cubicBezTo>
                    <a:pt x="228" y="0"/>
                    <a:pt x="228" y="0"/>
                    <a:pt x="228" y="0"/>
                  </a:cubicBezTo>
                  <a:cubicBezTo>
                    <a:pt x="354" y="0"/>
                    <a:pt x="456" y="103"/>
                    <a:pt x="456" y="229"/>
                  </a:cubicBezTo>
                  <a:cubicBezTo>
                    <a:pt x="456" y="229"/>
                    <a:pt x="456" y="229"/>
                    <a:pt x="456" y="229"/>
                  </a:cubicBezTo>
                  <a:cubicBezTo>
                    <a:pt x="456" y="355"/>
                    <a:pt x="354" y="457"/>
                    <a:pt x="228" y="457"/>
                  </a:cubicBezTo>
                  <a:cubicBezTo>
                    <a:pt x="228" y="457"/>
                    <a:pt x="228" y="457"/>
                    <a:pt x="228" y="457"/>
                  </a:cubicBezTo>
                  <a:cubicBezTo>
                    <a:pt x="102" y="457"/>
                    <a:pt x="0" y="355"/>
                    <a:pt x="0" y="229"/>
                  </a:cubicBezTo>
                  <a:cubicBezTo>
                    <a:pt x="0" y="229"/>
                    <a:pt x="0" y="229"/>
                    <a:pt x="0" y="229"/>
                  </a:cubicBezTo>
                  <a:cubicBezTo>
                    <a:pt x="0" y="103"/>
                    <a:pt x="102" y="0"/>
                    <a:pt x="228"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106" name="Freeform 12"/>
            <p:cNvSpPr>
              <a:spLocks/>
            </p:cNvSpPr>
            <p:nvPr/>
          </p:nvSpPr>
          <p:spPr bwMode="auto">
            <a:xfrm>
              <a:off x="3482" y="901"/>
              <a:ext cx="714" cy="716"/>
            </a:xfrm>
            <a:custGeom>
              <a:avLst/>
              <a:gdLst>
                <a:gd name="T0" fmla="*/ 228 w 456"/>
                <a:gd name="T1" fmla="*/ 0 h 457"/>
                <a:gd name="T2" fmla="*/ 228 w 456"/>
                <a:gd name="T3" fmla="*/ 0 h 457"/>
                <a:gd name="T4" fmla="*/ 456 w 456"/>
                <a:gd name="T5" fmla="*/ 229 h 457"/>
                <a:gd name="T6" fmla="*/ 456 w 456"/>
                <a:gd name="T7" fmla="*/ 229 h 457"/>
                <a:gd name="T8" fmla="*/ 228 w 456"/>
                <a:gd name="T9" fmla="*/ 457 h 457"/>
                <a:gd name="T10" fmla="*/ 228 w 456"/>
                <a:gd name="T11" fmla="*/ 457 h 457"/>
                <a:gd name="T12" fmla="*/ 0 w 456"/>
                <a:gd name="T13" fmla="*/ 229 h 457"/>
                <a:gd name="T14" fmla="*/ 0 w 456"/>
                <a:gd name="T15" fmla="*/ 229 h 457"/>
                <a:gd name="T16" fmla="*/ 228 w 456"/>
                <a:gd name="T1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457">
                  <a:moveTo>
                    <a:pt x="228" y="0"/>
                  </a:moveTo>
                  <a:cubicBezTo>
                    <a:pt x="228" y="0"/>
                    <a:pt x="228" y="0"/>
                    <a:pt x="228" y="0"/>
                  </a:cubicBezTo>
                  <a:cubicBezTo>
                    <a:pt x="354" y="0"/>
                    <a:pt x="456" y="103"/>
                    <a:pt x="456" y="229"/>
                  </a:cubicBezTo>
                  <a:cubicBezTo>
                    <a:pt x="456" y="229"/>
                    <a:pt x="456" y="229"/>
                    <a:pt x="456" y="229"/>
                  </a:cubicBezTo>
                  <a:cubicBezTo>
                    <a:pt x="456" y="355"/>
                    <a:pt x="354" y="457"/>
                    <a:pt x="228" y="457"/>
                  </a:cubicBezTo>
                  <a:cubicBezTo>
                    <a:pt x="228" y="457"/>
                    <a:pt x="228" y="457"/>
                    <a:pt x="228" y="457"/>
                  </a:cubicBezTo>
                  <a:cubicBezTo>
                    <a:pt x="102" y="457"/>
                    <a:pt x="0" y="355"/>
                    <a:pt x="0" y="229"/>
                  </a:cubicBezTo>
                  <a:cubicBezTo>
                    <a:pt x="0" y="229"/>
                    <a:pt x="0" y="229"/>
                    <a:pt x="0" y="229"/>
                  </a:cubicBezTo>
                  <a:cubicBezTo>
                    <a:pt x="0" y="103"/>
                    <a:pt x="102" y="0"/>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109" name="Freeform 15"/>
            <p:cNvSpPr>
              <a:spLocks/>
            </p:cNvSpPr>
            <p:nvPr/>
          </p:nvSpPr>
          <p:spPr bwMode="auto">
            <a:xfrm>
              <a:off x="1680" y="1802"/>
              <a:ext cx="716" cy="716"/>
            </a:xfrm>
            <a:custGeom>
              <a:avLst/>
              <a:gdLst>
                <a:gd name="T0" fmla="*/ 229 w 457"/>
                <a:gd name="T1" fmla="*/ 0 h 457"/>
                <a:gd name="T2" fmla="*/ 229 w 457"/>
                <a:gd name="T3" fmla="*/ 0 h 457"/>
                <a:gd name="T4" fmla="*/ 457 w 457"/>
                <a:gd name="T5" fmla="*/ 228 h 457"/>
                <a:gd name="T6" fmla="*/ 457 w 457"/>
                <a:gd name="T7" fmla="*/ 228 h 457"/>
                <a:gd name="T8" fmla="*/ 229 w 457"/>
                <a:gd name="T9" fmla="*/ 457 h 457"/>
                <a:gd name="T10" fmla="*/ 229 w 457"/>
                <a:gd name="T11" fmla="*/ 457 h 457"/>
                <a:gd name="T12" fmla="*/ 0 w 457"/>
                <a:gd name="T13" fmla="*/ 228 h 457"/>
                <a:gd name="T14" fmla="*/ 0 w 457"/>
                <a:gd name="T15" fmla="*/ 228 h 457"/>
                <a:gd name="T16" fmla="*/ 229 w 457"/>
                <a:gd name="T1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57">
                  <a:moveTo>
                    <a:pt x="229" y="0"/>
                  </a:moveTo>
                  <a:cubicBezTo>
                    <a:pt x="229" y="0"/>
                    <a:pt x="229" y="0"/>
                    <a:pt x="229" y="0"/>
                  </a:cubicBezTo>
                  <a:cubicBezTo>
                    <a:pt x="355" y="0"/>
                    <a:pt x="457" y="102"/>
                    <a:pt x="457" y="228"/>
                  </a:cubicBezTo>
                  <a:cubicBezTo>
                    <a:pt x="457" y="228"/>
                    <a:pt x="457" y="228"/>
                    <a:pt x="457" y="228"/>
                  </a:cubicBezTo>
                  <a:cubicBezTo>
                    <a:pt x="457" y="354"/>
                    <a:pt x="355" y="457"/>
                    <a:pt x="229" y="457"/>
                  </a:cubicBezTo>
                  <a:cubicBezTo>
                    <a:pt x="229" y="457"/>
                    <a:pt x="229" y="457"/>
                    <a:pt x="229" y="457"/>
                  </a:cubicBezTo>
                  <a:cubicBezTo>
                    <a:pt x="103" y="457"/>
                    <a:pt x="0" y="354"/>
                    <a:pt x="0" y="228"/>
                  </a:cubicBezTo>
                  <a:cubicBezTo>
                    <a:pt x="0" y="228"/>
                    <a:pt x="0" y="228"/>
                    <a:pt x="0" y="228"/>
                  </a:cubicBezTo>
                  <a:cubicBezTo>
                    <a:pt x="0" y="102"/>
                    <a:pt x="103" y="0"/>
                    <a:pt x="2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110" name="Freeform 16"/>
            <p:cNvSpPr>
              <a:spLocks/>
            </p:cNvSpPr>
            <p:nvPr/>
          </p:nvSpPr>
          <p:spPr bwMode="auto">
            <a:xfrm>
              <a:off x="2581" y="1802"/>
              <a:ext cx="715" cy="716"/>
            </a:xfrm>
            <a:custGeom>
              <a:avLst/>
              <a:gdLst>
                <a:gd name="T0" fmla="*/ 228 w 456"/>
                <a:gd name="T1" fmla="*/ 0 h 457"/>
                <a:gd name="T2" fmla="*/ 228 w 456"/>
                <a:gd name="T3" fmla="*/ 0 h 457"/>
                <a:gd name="T4" fmla="*/ 456 w 456"/>
                <a:gd name="T5" fmla="*/ 228 h 457"/>
                <a:gd name="T6" fmla="*/ 456 w 456"/>
                <a:gd name="T7" fmla="*/ 228 h 457"/>
                <a:gd name="T8" fmla="*/ 228 w 456"/>
                <a:gd name="T9" fmla="*/ 457 h 457"/>
                <a:gd name="T10" fmla="*/ 228 w 456"/>
                <a:gd name="T11" fmla="*/ 457 h 457"/>
                <a:gd name="T12" fmla="*/ 0 w 456"/>
                <a:gd name="T13" fmla="*/ 228 h 457"/>
                <a:gd name="T14" fmla="*/ 0 w 456"/>
                <a:gd name="T15" fmla="*/ 228 h 457"/>
                <a:gd name="T16" fmla="*/ 228 w 456"/>
                <a:gd name="T1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457">
                  <a:moveTo>
                    <a:pt x="228" y="0"/>
                  </a:moveTo>
                  <a:cubicBezTo>
                    <a:pt x="228" y="0"/>
                    <a:pt x="228" y="0"/>
                    <a:pt x="228" y="0"/>
                  </a:cubicBezTo>
                  <a:cubicBezTo>
                    <a:pt x="354" y="0"/>
                    <a:pt x="456" y="102"/>
                    <a:pt x="456" y="228"/>
                  </a:cubicBezTo>
                  <a:cubicBezTo>
                    <a:pt x="456" y="228"/>
                    <a:pt x="456" y="228"/>
                    <a:pt x="456" y="228"/>
                  </a:cubicBezTo>
                  <a:cubicBezTo>
                    <a:pt x="456" y="354"/>
                    <a:pt x="354" y="457"/>
                    <a:pt x="228" y="457"/>
                  </a:cubicBezTo>
                  <a:cubicBezTo>
                    <a:pt x="228" y="457"/>
                    <a:pt x="228" y="457"/>
                    <a:pt x="228" y="457"/>
                  </a:cubicBezTo>
                  <a:cubicBezTo>
                    <a:pt x="102" y="457"/>
                    <a:pt x="0" y="354"/>
                    <a:pt x="0" y="228"/>
                  </a:cubicBezTo>
                  <a:cubicBezTo>
                    <a:pt x="0" y="228"/>
                    <a:pt x="0" y="228"/>
                    <a:pt x="0" y="228"/>
                  </a:cubicBezTo>
                  <a:cubicBezTo>
                    <a:pt x="0" y="102"/>
                    <a:pt x="102" y="0"/>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111" name="Freeform 17"/>
            <p:cNvSpPr>
              <a:spLocks/>
            </p:cNvSpPr>
            <p:nvPr/>
          </p:nvSpPr>
          <p:spPr bwMode="auto">
            <a:xfrm>
              <a:off x="3482" y="1802"/>
              <a:ext cx="714" cy="716"/>
            </a:xfrm>
            <a:custGeom>
              <a:avLst/>
              <a:gdLst>
                <a:gd name="T0" fmla="*/ 228 w 456"/>
                <a:gd name="T1" fmla="*/ 0 h 457"/>
                <a:gd name="T2" fmla="*/ 228 w 456"/>
                <a:gd name="T3" fmla="*/ 0 h 457"/>
                <a:gd name="T4" fmla="*/ 456 w 456"/>
                <a:gd name="T5" fmla="*/ 228 h 457"/>
                <a:gd name="T6" fmla="*/ 456 w 456"/>
                <a:gd name="T7" fmla="*/ 228 h 457"/>
                <a:gd name="T8" fmla="*/ 228 w 456"/>
                <a:gd name="T9" fmla="*/ 457 h 457"/>
                <a:gd name="T10" fmla="*/ 228 w 456"/>
                <a:gd name="T11" fmla="*/ 457 h 457"/>
                <a:gd name="T12" fmla="*/ 0 w 456"/>
                <a:gd name="T13" fmla="*/ 228 h 457"/>
                <a:gd name="T14" fmla="*/ 0 w 456"/>
                <a:gd name="T15" fmla="*/ 228 h 457"/>
                <a:gd name="T16" fmla="*/ 228 w 456"/>
                <a:gd name="T1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457">
                  <a:moveTo>
                    <a:pt x="228" y="0"/>
                  </a:moveTo>
                  <a:cubicBezTo>
                    <a:pt x="228" y="0"/>
                    <a:pt x="228" y="0"/>
                    <a:pt x="228" y="0"/>
                  </a:cubicBezTo>
                  <a:cubicBezTo>
                    <a:pt x="354" y="0"/>
                    <a:pt x="456" y="102"/>
                    <a:pt x="456" y="228"/>
                  </a:cubicBezTo>
                  <a:cubicBezTo>
                    <a:pt x="456" y="228"/>
                    <a:pt x="456" y="228"/>
                    <a:pt x="456" y="228"/>
                  </a:cubicBezTo>
                  <a:cubicBezTo>
                    <a:pt x="456" y="354"/>
                    <a:pt x="354" y="457"/>
                    <a:pt x="228" y="457"/>
                  </a:cubicBezTo>
                  <a:cubicBezTo>
                    <a:pt x="228" y="457"/>
                    <a:pt x="228" y="457"/>
                    <a:pt x="228" y="457"/>
                  </a:cubicBezTo>
                  <a:cubicBezTo>
                    <a:pt x="102" y="457"/>
                    <a:pt x="0" y="354"/>
                    <a:pt x="0" y="228"/>
                  </a:cubicBezTo>
                  <a:cubicBezTo>
                    <a:pt x="0" y="228"/>
                    <a:pt x="0" y="228"/>
                    <a:pt x="0" y="228"/>
                  </a:cubicBezTo>
                  <a:cubicBezTo>
                    <a:pt x="0" y="102"/>
                    <a:pt x="102" y="0"/>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grpSp>
      <p:sp>
        <p:nvSpPr>
          <p:cNvPr id="139" name="Freeform 12"/>
          <p:cNvSpPr>
            <a:spLocks/>
          </p:cNvSpPr>
          <p:nvPr/>
        </p:nvSpPr>
        <p:spPr bwMode="auto">
          <a:xfrm>
            <a:off x="976920" y="1134553"/>
            <a:ext cx="4810067" cy="840915"/>
          </a:xfrm>
          <a:prstGeom prst="rect">
            <a:avLst/>
          </a:prstGeom>
          <a:noFill/>
          <a:ln>
            <a:noFill/>
          </a:ln>
        </p:spPr>
        <p:txBody>
          <a:bodyPr vert="horz" wrap="square" lIns="180000" tIns="45720" rIns="91440" bIns="45720" numCol="1" anchor="ctr" anchorCtr="0" compatLnSpc="1">
            <a:prstTxWarp prst="textNoShape">
              <a:avLst/>
            </a:prstTxWarp>
          </a:bodyPr>
          <a:lstStyle/>
          <a:p>
            <a:r>
              <a:rPr lang="en-GB" sz="1400" b="1" dirty="0">
                <a:solidFill>
                  <a:schemeClr val="bg1"/>
                </a:solidFill>
              </a:rPr>
              <a:t>PAH</a:t>
            </a:r>
            <a:r>
              <a:rPr lang="en-GB" sz="1400" dirty="0">
                <a:solidFill>
                  <a:schemeClr val="bg1"/>
                </a:solidFill>
              </a:rPr>
              <a:t> is classed as an orphan disease</a:t>
            </a:r>
            <a:r>
              <a:rPr lang="en-GB" sz="1400" baseline="30000" dirty="0">
                <a:solidFill>
                  <a:schemeClr val="bg1"/>
                </a:solidFill>
              </a:rPr>
              <a:t>2</a:t>
            </a:r>
          </a:p>
        </p:txBody>
      </p:sp>
      <p:sp>
        <p:nvSpPr>
          <p:cNvPr id="140" name="Freeform 12"/>
          <p:cNvSpPr>
            <a:spLocks/>
          </p:cNvSpPr>
          <p:nvPr/>
        </p:nvSpPr>
        <p:spPr bwMode="auto">
          <a:xfrm>
            <a:off x="976920" y="4113052"/>
            <a:ext cx="4810067" cy="840915"/>
          </a:xfrm>
          <a:prstGeom prst="rect">
            <a:avLst/>
          </a:prstGeom>
          <a:noFill/>
          <a:ln>
            <a:noFill/>
          </a:ln>
        </p:spPr>
        <p:txBody>
          <a:bodyPr vert="horz" wrap="square" lIns="180000" tIns="45720" rIns="91440" bIns="45720" numCol="1" anchor="ctr" anchorCtr="0" compatLnSpc="1">
            <a:prstTxWarp prst="textNoShape">
              <a:avLst/>
            </a:prstTxWarp>
          </a:bodyPr>
          <a:lstStyle/>
          <a:p>
            <a:r>
              <a:rPr lang="en-GB" sz="1400" dirty="0">
                <a:solidFill>
                  <a:schemeClr val="bg1"/>
                </a:solidFill>
              </a:rPr>
              <a:t>Symptoms significantly reduce patients’ quality of life</a:t>
            </a:r>
            <a:r>
              <a:rPr lang="en-GB" sz="1400" baseline="30000" dirty="0">
                <a:solidFill>
                  <a:schemeClr val="bg1"/>
                </a:solidFill>
              </a:rPr>
              <a:t>5-7</a:t>
            </a:r>
          </a:p>
        </p:txBody>
      </p:sp>
      <p:sp>
        <p:nvSpPr>
          <p:cNvPr id="148" name="Freeform 26"/>
          <p:cNvSpPr>
            <a:spLocks noEditPoints="1"/>
          </p:cNvSpPr>
          <p:nvPr/>
        </p:nvSpPr>
        <p:spPr bwMode="auto">
          <a:xfrm>
            <a:off x="499880" y="4078521"/>
            <a:ext cx="439642" cy="616500"/>
          </a:xfrm>
          <a:custGeom>
            <a:avLst/>
            <a:gdLst>
              <a:gd name="T0" fmla="*/ 204 w 385"/>
              <a:gd name="T1" fmla="*/ 77 h 385"/>
              <a:gd name="T2" fmla="*/ 199 w 385"/>
              <a:gd name="T3" fmla="*/ 81 h 385"/>
              <a:gd name="T4" fmla="*/ 186 w 385"/>
              <a:gd name="T5" fmla="*/ 81 h 385"/>
              <a:gd name="T6" fmla="*/ 181 w 385"/>
              <a:gd name="T7" fmla="*/ 77 h 385"/>
              <a:gd name="T8" fmla="*/ 186 w 385"/>
              <a:gd name="T9" fmla="*/ 0 h 385"/>
              <a:gd name="T10" fmla="*/ 204 w 385"/>
              <a:gd name="T11" fmla="*/ 5 h 385"/>
              <a:gd name="T12" fmla="*/ 61 w 385"/>
              <a:gd name="T13" fmla="*/ 52 h 385"/>
              <a:gd name="T14" fmla="*/ 50 w 385"/>
              <a:gd name="T15" fmla="*/ 64 h 385"/>
              <a:gd name="T16" fmla="*/ 103 w 385"/>
              <a:gd name="T17" fmla="*/ 119 h 385"/>
              <a:gd name="T18" fmla="*/ 106 w 385"/>
              <a:gd name="T19" fmla="*/ 120 h 385"/>
              <a:gd name="T20" fmla="*/ 118 w 385"/>
              <a:gd name="T21" fmla="*/ 109 h 385"/>
              <a:gd name="T22" fmla="*/ 119 w 385"/>
              <a:gd name="T23" fmla="*/ 103 h 385"/>
              <a:gd name="T24" fmla="*/ 275 w 385"/>
              <a:gd name="T25" fmla="*/ 118 h 385"/>
              <a:gd name="T26" fmla="*/ 279 w 385"/>
              <a:gd name="T27" fmla="*/ 120 h 385"/>
              <a:gd name="T28" fmla="*/ 333 w 385"/>
              <a:gd name="T29" fmla="*/ 68 h 385"/>
              <a:gd name="T30" fmla="*/ 324 w 385"/>
              <a:gd name="T31" fmla="*/ 52 h 385"/>
              <a:gd name="T32" fmla="*/ 317 w 385"/>
              <a:gd name="T33" fmla="*/ 52 h 385"/>
              <a:gd name="T34" fmla="*/ 265 w 385"/>
              <a:gd name="T35" fmla="*/ 106 h 385"/>
              <a:gd name="T36" fmla="*/ 275 w 385"/>
              <a:gd name="T37" fmla="*/ 118 h 385"/>
              <a:gd name="T38" fmla="*/ 81 w 385"/>
              <a:gd name="T39" fmla="*/ 199 h 385"/>
              <a:gd name="T40" fmla="*/ 81 w 385"/>
              <a:gd name="T41" fmla="*/ 186 h 385"/>
              <a:gd name="T42" fmla="*/ 77 w 385"/>
              <a:gd name="T43" fmla="*/ 181 h 385"/>
              <a:gd name="T44" fmla="*/ 0 w 385"/>
              <a:gd name="T45" fmla="*/ 186 h 385"/>
              <a:gd name="T46" fmla="*/ 5 w 385"/>
              <a:gd name="T47" fmla="*/ 204 h 385"/>
              <a:gd name="T48" fmla="*/ 80 w 385"/>
              <a:gd name="T49" fmla="*/ 202 h 385"/>
              <a:gd name="T50" fmla="*/ 106 w 385"/>
              <a:gd name="T51" fmla="*/ 265 h 385"/>
              <a:gd name="T52" fmla="*/ 52 w 385"/>
              <a:gd name="T53" fmla="*/ 317 h 385"/>
              <a:gd name="T54" fmla="*/ 52 w 385"/>
              <a:gd name="T55" fmla="*/ 324 h 385"/>
              <a:gd name="T56" fmla="*/ 64 w 385"/>
              <a:gd name="T57" fmla="*/ 334 h 385"/>
              <a:gd name="T58" fmla="*/ 119 w 385"/>
              <a:gd name="T59" fmla="*/ 282 h 385"/>
              <a:gd name="T60" fmla="*/ 118 w 385"/>
              <a:gd name="T61" fmla="*/ 275 h 385"/>
              <a:gd name="T62" fmla="*/ 380 w 385"/>
              <a:gd name="T63" fmla="*/ 181 h 385"/>
              <a:gd name="T64" fmla="*/ 305 w 385"/>
              <a:gd name="T65" fmla="*/ 182 h 385"/>
              <a:gd name="T66" fmla="*/ 304 w 385"/>
              <a:gd name="T67" fmla="*/ 192 h 385"/>
              <a:gd name="T68" fmla="*/ 305 w 385"/>
              <a:gd name="T69" fmla="*/ 202 h 385"/>
              <a:gd name="T70" fmla="*/ 380 w 385"/>
              <a:gd name="T71" fmla="*/ 204 h 385"/>
              <a:gd name="T72" fmla="*/ 385 w 385"/>
              <a:gd name="T73" fmla="*/ 186 h 385"/>
              <a:gd name="T74" fmla="*/ 282 w 385"/>
              <a:gd name="T75" fmla="*/ 266 h 385"/>
              <a:gd name="T76" fmla="*/ 275 w 385"/>
              <a:gd name="T77" fmla="*/ 266 h 385"/>
              <a:gd name="T78" fmla="*/ 265 w 385"/>
              <a:gd name="T79" fmla="*/ 279 h 385"/>
              <a:gd name="T80" fmla="*/ 317 w 385"/>
              <a:gd name="T81" fmla="*/ 333 h 385"/>
              <a:gd name="T82" fmla="*/ 324 w 385"/>
              <a:gd name="T83" fmla="*/ 333 h 385"/>
              <a:gd name="T84" fmla="*/ 333 w 385"/>
              <a:gd name="T85" fmla="*/ 317 h 385"/>
              <a:gd name="T86" fmla="*/ 199 w 385"/>
              <a:gd name="T87" fmla="*/ 303 h 385"/>
              <a:gd name="T88" fmla="*/ 182 w 385"/>
              <a:gd name="T89" fmla="*/ 305 h 385"/>
              <a:gd name="T90" fmla="*/ 181 w 385"/>
              <a:gd name="T91" fmla="*/ 380 h 385"/>
              <a:gd name="T92" fmla="*/ 199 w 385"/>
              <a:gd name="T93" fmla="*/ 385 h 385"/>
              <a:gd name="T94" fmla="*/ 204 w 385"/>
              <a:gd name="T95" fmla="*/ 308 h 385"/>
              <a:gd name="T96" fmla="*/ 199 w 385"/>
              <a:gd name="T97" fmla="*/ 303 h 385"/>
              <a:gd name="T98" fmla="*/ 192 w 385"/>
              <a:gd name="T99" fmla="*/ 284 h 385"/>
              <a:gd name="T100" fmla="*/ 192 w 385"/>
              <a:gd name="T101" fmla="*/ 100 h 385"/>
              <a:gd name="T102" fmla="*/ 192 w 385"/>
              <a:gd name="T103" fmla="*/ 121 h 385"/>
              <a:gd name="T104" fmla="*/ 192 w 385"/>
              <a:gd name="T105" fmla="*/ 264 h 385"/>
              <a:gd name="T106" fmla="*/ 192 w 385"/>
              <a:gd name="T107" fmla="*/ 1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5" h="385">
                <a:moveTo>
                  <a:pt x="204" y="5"/>
                </a:moveTo>
                <a:cubicBezTo>
                  <a:pt x="204" y="77"/>
                  <a:pt x="204" y="77"/>
                  <a:pt x="204" y="77"/>
                </a:cubicBezTo>
                <a:cubicBezTo>
                  <a:pt x="204" y="78"/>
                  <a:pt x="203" y="79"/>
                  <a:pt x="202" y="80"/>
                </a:cubicBezTo>
                <a:cubicBezTo>
                  <a:pt x="201" y="81"/>
                  <a:pt x="200" y="81"/>
                  <a:pt x="199" y="81"/>
                </a:cubicBezTo>
                <a:cubicBezTo>
                  <a:pt x="194" y="81"/>
                  <a:pt x="190" y="81"/>
                  <a:pt x="186" y="81"/>
                </a:cubicBezTo>
                <a:cubicBezTo>
                  <a:pt x="186" y="81"/>
                  <a:pt x="186" y="81"/>
                  <a:pt x="186" y="81"/>
                </a:cubicBezTo>
                <a:cubicBezTo>
                  <a:pt x="185" y="81"/>
                  <a:pt x="183" y="81"/>
                  <a:pt x="182" y="80"/>
                </a:cubicBezTo>
                <a:cubicBezTo>
                  <a:pt x="182" y="79"/>
                  <a:pt x="181" y="78"/>
                  <a:pt x="181" y="77"/>
                </a:cubicBezTo>
                <a:cubicBezTo>
                  <a:pt x="181" y="5"/>
                  <a:pt x="181" y="5"/>
                  <a:pt x="181" y="5"/>
                </a:cubicBezTo>
                <a:cubicBezTo>
                  <a:pt x="181" y="2"/>
                  <a:pt x="183" y="0"/>
                  <a:pt x="186" y="0"/>
                </a:cubicBezTo>
                <a:cubicBezTo>
                  <a:pt x="199" y="0"/>
                  <a:pt x="199" y="0"/>
                  <a:pt x="199" y="0"/>
                </a:cubicBezTo>
                <a:cubicBezTo>
                  <a:pt x="202" y="0"/>
                  <a:pt x="204" y="2"/>
                  <a:pt x="204" y="5"/>
                </a:cubicBezTo>
                <a:close/>
                <a:moveTo>
                  <a:pt x="68" y="52"/>
                </a:moveTo>
                <a:cubicBezTo>
                  <a:pt x="66" y="50"/>
                  <a:pt x="63" y="50"/>
                  <a:pt x="61" y="52"/>
                </a:cubicBezTo>
                <a:cubicBezTo>
                  <a:pt x="52" y="61"/>
                  <a:pt x="52" y="61"/>
                  <a:pt x="52" y="61"/>
                </a:cubicBezTo>
                <a:cubicBezTo>
                  <a:pt x="51" y="62"/>
                  <a:pt x="50" y="63"/>
                  <a:pt x="50" y="64"/>
                </a:cubicBezTo>
                <a:cubicBezTo>
                  <a:pt x="50" y="66"/>
                  <a:pt x="51" y="67"/>
                  <a:pt x="52" y="68"/>
                </a:cubicBezTo>
                <a:cubicBezTo>
                  <a:pt x="103" y="119"/>
                  <a:pt x="103" y="119"/>
                  <a:pt x="103" y="119"/>
                </a:cubicBezTo>
                <a:cubicBezTo>
                  <a:pt x="103" y="119"/>
                  <a:pt x="105" y="120"/>
                  <a:pt x="106" y="120"/>
                </a:cubicBezTo>
                <a:cubicBezTo>
                  <a:pt x="106" y="120"/>
                  <a:pt x="106" y="120"/>
                  <a:pt x="106" y="120"/>
                </a:cubicBezTo>
                <a:cubicBezTo>
                  <a:pt x="107" y="120"/>
                  <a:pt x="108" y="119"/>
                  <a:pt x="109" y="118"/>
                </a:cubicBezTo>
                <a:cubicBezTo>
                  <a:pt x="112" y="115"/>
                  <a:pt x="115" y="112"/>
                  <a:pt x="118" y="109"/>
                </a:cubicBezTo>
                <a:cubicBezTo>
                  <a:pt x="119" y="108"/>
                  <a:pt x="120" y="107"/>
                  <a:pt x="120" y="106"/>
                </a:cubicBezTo>
                <a:cubicBezTo>
                  <a:pt x="120" y="105"/>
                  <a:pt x="119" y="103"/>
                  <a:pt x="119" y="103"/>
                </a:cubicBezTo>
                <a:lnTo>
                  <a:pt x="68" y="52"/>
                </a:lnTo>
                <a:close/>
                <a:moveTo>
                  <a:pt x="275" y="118"/>
                </a:moveTo>
                <a:cubicBezTo>
                  <a:pt x="276" y="119"/>
                  <a:pt x="277" y="120"/>
                  <a:pt x="279" y="120"/>
                </a:cubicBezTo>
                <a:cubicBezTo>
                  <a:pt x="279" y="120"/>
                  <a:pt x="279" y="120"/>
                  <a:pt x="279" y="120"/>
                </a:cubicBezTo>
                <a:cubicBezTo>
                  <a:pt x="280" y="120"/>
                  <a:pt x="281" y="119"/>
                  <a:pt x="282" y="119"/>
                </a:cubicBezTo>
                <a:cubicBezTo>
                  <a:pt x="333" y="68"/>
                  <a:pt x="333" y="68"/>
                  <a:pt x="333" y="68"/>
                </a:cubicBezTo>
                <a:cubicBezTo>
                  <a:pt x="335" y="66"/>
                  <a:pt x="335" y="63"/>
                  <a:pt x="333" y="61"/>
                </a:cubicBezTo>
                <a:cubicBezTo>
                  <a:pt x="324" y="52"/>
                  <a:pt x="324" y="52"/>
                  <a:pt x="324" y="52"/>
                </a:cubicBezTo>
                <a:cubicBezTo>
                  <a:pt x="323" y="51"/>
                  <a:pt x="322" y="50"/>
                  <a:pt x="320" y="50"/>
                </a:cubicBezTo>
                <a:cubicBezTo>
                  <a:pt x="319" y="50"/>
                  <a:pt x="318" y="51"/>
                  <a:pt x="317" y="52"/>
                </a:cubicBezTo>
                <a:cubicBezTo>
                  <a:pt x="266" y="103"/>
                  <a:pt x="266" y="103"/>
                  <a:pt x="266" y="103"/>
                </a:cubicBezTo>
                <a:cubicBezTo>
                  <a:pt x="265" y="103"/>
                  <a:pt x="265" y="105"/>
                  <a:pt x="265" y="106"/>
                </a:cubicBezTo>
                <a:cubicBezTo>
                  <a:pt x="265" y="107"/>
                  <a:pt x="265" y="108"/>
                  <a:pt x="266" y="109"/>
                </a:cubicBezTo>
                <a:cubicBezTo>
                  <a:pt x="270" y="112"/>
                  <a:pt x="273" y="115"/>
                  <a:pt x="275" y="118"/>
                </a:cubicBezTo>
                <a:close/>
                <a:moveTo>
                  <a:pt x="80" y="202"/>
                </a:moveTo>
                <a:cubicBezTo>
                  <a:pt x="81" y="201"/>
                  <a:pt x="81" y="200"/>
                  <a:pt x="81" y="199"/>
                </a:cubicBezTo>
                <a:cubicBezTo>
                  <a:pt x="81" y="197"/>
                  <a:pt x="81" y="194"/>
                  <a:pt x="81" y="192"/>
                </a:cubicBezTo>
                <a:cubicBezTo>
                  <a:pt x="81" y="190"/>
                  <a:pt x="81" y="188"/>
                  <a:pt x="81" y="186"/>
                </a:cubicBezTo>
                <a:cubicBezTo>
                  <a:pt x="81" y="185"/>
                  <a:pt x="81" y="183"/>
                  <a:pt x="80" y="182"/>
                </a:cubicBezTo>
                <a:cubicBezTo>
                  <a:pt x="79" y="182"/>
                  <a:pt x="78" y="181"/>
                  <a:pt x="77" y="181"/>
                </a:cubicBezTo>
                <a:cubicBezTo>
                  <a:pt x="5" y="181"/>
                  <a:pt x="5" y="181"/>
                  <a:pt x="5" y="181"/>
                </a:cubicBezTo>
                <a:cubicBezTo>
                  <a:pt x="2" y="181"/>
                  <a:pt x="0" y="183"/>
                  <a:pt x="0" y="186"/>
                </a:cubicBezTo>
                <a:cubicBezTo>
                  <a:pt x="0" y="199"/>
                  <a:pt x="0" y="199"/>
                  <a:pt x="0" y="199"/>
                </a:cubicBezTo>
                <a:cubicBezTo>
                  <a:pt x="0" y="202"/>
                  <a:pt x="2" y="204"/>
                  <a:pt x="5" y="204"/>
                </a:cubicBezTo>
                <a:cubicBezTo>
                  <a:pt x="77" y="204"/>
                  <a:pt x="77" y="204"/>
                  <a:pt x="77" y="204"/>
                </a:cubicBezTo>
                <a:cubicBezTo>
                  <a:pt x="78" y="204"/>
                  <a:pt x="79" y="203"/>
                  <a:pt x="80" y="202"/>
                </a:cubicBezTo>
                <a:close/>
                <a:moveTo>
                  <a:pt x="109" y="266"/>
                </a:moveTo>
                <a:cubicBezTo>
                  <a:pt x="108" y="265"/>
                  <a:pt x="107" y="265"/>
                  <a:pt x="106" y="265"/>
                </a:cubicBezTo>
                <a:cubicBezTo>
                  <a:pt x="105" y="265"/>
                  <a:pt x="103" y="265"/>
                  <a:pt x="103" y="266"/>
                </a:cubicBezTo>
                <a:cubicBezTo>
                  <a:pt x="52" y="317"/>
                  <a:pt x="52" y="317"/>
                  <a:pt x="52" y="317"/>
                </a:cubicBezTo>
                <a:cubicBezTo>
                  <a:pt x="51" y="318"/>
                  <a:pt x="50" y="319"/>
                  <a:pt x="50" y="320"/>
                </a:cubicBezTo>
                <a:cubicBezTo>
                  <a:pt x="50" y="322"/>
                  <a:pt x="51" y="323"/>
                  <a:pt x="52" y="324"/>
                </a:cubicBezTo>
                <a:cubicBezTo>
                  <a:pt x="61" y="333"/>
                  <a:pt x="61" y="333"/>
                  <a:pt x="61" y="333"/>
                </a:cubicBezTo>
                <a:cubicBezTo>
                  <a:pt x="62" y="334"/>
                  <a:pt x="63" y="334"/>
                  <a:pt x="64" y="334"/>
                </a:cubicBezTo>
                <a:cubicBezTo>
                  <a:pt x="66" y="334"/>
                  <a:pt x="67" y="334"/>
                  <a:pt x="68" y="333"/>
                </a:cubicBezTo>
                <a:cubicBezTo>
                  <a:pt x="119" y="282"/>
                  <a:pt x="119" y="282"/>
                  <a:pt x="119" y="282"/>
                </a:cubicBezTo>
                <a:cubicBezTo>
                  <a:pt x="119" y="281"/>
                  <a:pt x="120" y="280"/>
                  <a:pt x="120" y="279"/>
                </a:cubicBezTo>
                <a:cubicBezTo>
                  <a:pt x="120" y="277"/>
                  <a:pt x="119" y="276"/>
                  <a:pt x="118" y="275"/>
                </a:cubicBezTo>
                <a:cubicBezTo>
                  <a:pt x="115" y="272"/>
                  <a:pt x="112" y="269"/>
                  <a:pt x="109" y="266"/>
                </a:cubicBezTo>
                <a:close/>
                <a:moveTo>
                  <a:pt x="380" y="181"/>
                </a:moveTo>
                <a:cubicBezTo>
                  <a:pt x="308" y="181"/>
                  <a:pt x="308" y="181"/>
                  <a:pt x="308" y="181"/>
                </a:cubicBezTo>
                <a:cubicBezTo>
                  <a:pt x="307" y="181"/>
                  <a:pt x="306" y="182"/>
                  <a:pt x="305" y="182"/>
                </a:cubicBezTo>
                <a:cubicBezTo>
                  <a:pt x="304" y="183"/>
                  <a:pt x="303" y="185"/>
                  <a:pt x="303" y="186"/>
                </a:cubicBezTo>
                <a:cubicBezTo>
                  <a:pt x="303" y="188"/>
                  <a:pt x="304" y="190"/>
                  <a:pt x="304" y="192"/>
                </a:cubicBezTo>
                <a:cubicBezTo>
                  <a:pt x="304" y="194"/>
                  <a:pt x="303" y="197"/>
                  <a:pt x="303" y="199"/>
                </a:cubicBezTo>
                <a:cubicBezTo>
                  <a:pt x="303" y="200"/>
                  <a:pt x="304" y="201"/>
                  <a:pt x="305" y="202"/>
                </a:cubicBezTo>
                <a:cubicBezTo>
                  <a:pt x="306" y="203"/>
                  <a:pt x="307" y="204"/>
                  <a:pt x="308" y="204"/>
                </a:cubicBezTo>
                <a:cubicBezTo>
                  <a:pt x="380" y="204"/>
                  <a:pt x="380" y="204"/>
                  <a:pt x="380" y="204"/>
                </a:cubicBezTo>
                <a:cubicBezTo>
                  <a:pt x="383" y="204"/>
                  <a:pt x="385" y="202"/>
                  <a:pt x="385" y="199"/>
                </a:cubicBezTo>
                <a:cubicBezTo>
                  <a:pt x="385" y="186"/>
                  <a:pt x="385" y="186"/>
                  <a:pt x="385" y="186"/>
                </a:cubicBezTo>
                <a:cubicBezTo>
                  <a:pt x="385" y="183"/>
                  <a:pt x="383" y="181"/>
                  <a:pt x="380" y="181"/>
                </a:cubicBezTo>
                <a:close/>
                <a:moveTo>
                  <a:pt x="282" y="266"/>
                </a:moveTo>
                <a:cubicBezTo>
                  <a:pt x="281" y="265"/>
                  <a:pt x="280" y="265"/>
                  <a:pt x="279" y="265"/>
                </a:cubicBezTo>
                <a:cubicBezTo>
                  <a:pt x="277" y="265"/>
                  <a:pt x="276" y="265"/>
                  <a:pt x="275" y="266"/>
                </a:cubicBezTo>
                <a:cubicBezTo>
                  <a:pt x="273" y="269"/>
                  <a:pt x="270" y="273"/>
                  <a:pt x="266" y="275"/>
                </a:cubicBezTo>
                <a:cubicBezTo>
                  <a:pt x="265" y="276"/>
                  <a:pt x="265" y="277"/>
                  <a:pt x="265" y="279"/>
                </a:cubicBezTo>
                <a:cubicBezTo>
                  <a:pt x="265" y="280"/>
                  <a:pt x="265" y="281"/>
                  <a:pt x="266" y="282"/>
                </a:cubicBezTo>
                <a:cubicBezTo>
                  <a:pt x="317" y="333"/>
                  <a:pt x="317" y="333"/>
                  <a:pt x="317" y="333"/>
                </a:cubicBezTo>
                <a:cubicBezTo>
                  <a:pt x="318" y="334"/>
                  <a:pt x="319" y="334"/>
                  <a:pt x="320" y="334"/>
                </a:cubicBezTo>
                <a:cubicBezTo>
                  <a:pt x="322" y="334"/>
                  <a:pt x="323" y="334"/>
                  <a:pt x="324" y="333"/>
                </a:cubicBezTo>
                <a:cubicBezTo>
                  <a:pt x="333" y="324"/>
                  <a:pt x="333" y="324"/>
                  <a:pt x="333" y="324"/>
                </a:cubicBezTo>
                <a:cubicBezTo>
                  <a:pt x="335" y="322"/>
                  <a:pt x="335" y="319"/>
                  <a:pt x="333" y="317"/>
                </a:cubicBezTo>
                <a:lnTo>
                  <a:pt x="282" y="266"/>
                </a:lnTo>
                <a:close/>
                <a:moveTo>
                  <a:pt x="199" y="303"/>
                </a:moveTo>
                <a:cubicBezTo>
                  <a:pt x="194" y="304"/>
                  <a:pt x="190" y="304"/>
                  <a:pt x="186" y="303"/>
                </a:cubicBezTo>
                <a:cubicBezTo>
                  <a:pt x="185" y="303"/>
                  <a:pt x="183" y="304"/>
                  <a:pt x="182" y="305"/>
                </a:cubicBezTo>
                <a:cubicBezTo>
                  <a:pt x="182" y="305"/>
                  <a:pt x="181" y="307"/>
                  <a:pt x="181" y="308"/>
                </a:cubicBezTo>
                <a:cubicBezTo>
                  <a:pt x="181" y="380"/>
                  <a:pt x="181" y="380"/>
                  <a:pt x="181" y="380"/>
                </a:cubicBezTo>
                <a:cubicBezTo>
                  <a:pt x="181" y="383"/>
                  <a:pt x="183" y="385"/>
                  <a:pt x="186" y="385"/>
                </a:cubicBezTo>
                <a:cubicBezTo>
                  <a:pt x="199" y="385"/>
                  <a:pt x="199" y="385"/>
                  <a:pt x="199" y="385"/>
                </a:cubicBezTo>
                <a:cubicBezTo>
                  <a:pt x="202" y="385"/>
                  <a:pt x="204" y="383"/>
                  <a:pt x="204" y="380"/>
                </a:cubicBezTo>
                <a:cubicBezTo>
                  <a:pt x="204" y="308"/>
                  <a:pt x="204" y="308"/>
                  <a:pt x="204" y="308"/>
                </a:cubicBezTo>
                <a:cubicBezTo>
                  <a:pt x="204" y="307"/>
                  <a:pt x="203" y="305"/>
                  <a:pt x="202" y="305"/>
                </a:cubicBezTo>
                <a:cubicBezTo>
                  <a:pt x="201" y="304"/>
                  <a:pt x="200" y="303"/>
                  <a:pt x="199" y="303"/>
                </a:cubicBezTo>
                <a:close/>
                <a:moveTo>
                  <a:pt x="284" y="192"/>
                </a:moveTo>
                <a:cubicBezTo>
                  <a:pt x="284" y="243"/>
                  <a:pt x="243" y="284"/>
                  <a:pt x="192" y="284"/>
                </a:cubicBezTo>
                <a:cubicBezTo>
                  <a:pt x="142" y="284"/>
                  <a:pt x="100" y="243"/>
                  <a:pt x="100" y="192"/>
                </a:cubicBezTo>
                <a:cubicBezTo>
                  <a:pt x="100" y="142"/>
                  <a:pt x="142" y="100"/>
                  <a:pt x="192" y="100"/>
                </a:cubicBezTo>
                <a:cubicBezTo>
                  <a:pt x="243" y="100"/>
                  <a:pt x="284" y="142"/>
                  <a:pt x="284" y="192"/>
                </a:cubicBezTo>
                <a:close/>
                <a:moveTo>
                  <a:pt x="192" y="121"/>
                </a:moveTo>
                <a:cubicBezTo>
                  <a:pt x="153" y="121"/>
                  <a:pt x="121" y="153"/>
                  <a:pt x="121" y="192"/>
                </a:cubicBezTo>
                <a:cubicBezTo>
                  <a:pt x="121" y="232"/>
                  <a:pt x="153" y="264"/>
                  <a:pt x="192" y="264"/>
                </a:cubicBezTo>
                <a:cubicBezTo>
                  <a:pt x="232" y="264"/>
                  <a:pt x="264" y="232"/>
                  <a:pt x="264" y="192"/>
                </a:cubicBezTo>
                <a:cubicBezTo>
                  <a:pt x="264" y="153"/>
                  <a:pt x="232" y="121"/>
                  <a:pt x="192" y="121"/>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141" name="Freeform 12"/>
          <p:cNvSpPr>
            <a:spLocks/>
          </p:cNvSpPr>
          <p:nvPr/>
        </p:nvSpPr>
        <p:spPr bwMode="auto">
          <a:xfrm>
            <a:off x="976920" y="5018014"/>
            <a:ext cx="4810067" cy="840915"/>
          </a:xfrm>
          <a:prstGeom prst="rect">
            <a:avLst/>
          </a:prstGeom>
          <a:noFill/>
          <a:ln>
            <a:noFill/>
          </a:ln>
        </p:spPr>
        <p:txBody>
          <a:bodyPr vert="horz" wrap="square" lIns="180000" tIns="45720" rIns="91440" bIns="45720" numCol="1" anchor="ctr" anchorCtr="0" compatLnSpc="1">
            <a:prstTxWarp prst="textNoShape">
              <a:avLst/>
            </a:prstTxWarp>
          </a:bodyPr>
          <a:lstStyle/>
          <a:p>
            <a:r>
              <a:rPr lang="en-GB" sz="1400" dirty="0">
                <a:solidFill>
                  <a:schemeClr val="bg1"/>
                </a:solidFill>
              </a:rPr>
              <a:t>Results in frequent hospitalisations</a:t>
            </a:r>
            <a:r>
              <a:rPr lang="en-GB" sz="1400" baseline="30000" dirty="0">
                <a:solidFill>
                  <a:schemeClr val="bg1"/>
                </a:solidFill>
              </a:rPr>
              <a:t>8-10</a:t>
            </a:r>
          </a:p>
        </p:txBody>
      </p:sp>
      <p:sp>
        <p:nvSpPr>
          <p:cNvPr id="184" name="Freeform 40"/>
          <p:cNvSpPr>
            <a:spLocks noEditPoints="1"/>
          </p:cNvSpPr>
          <p:nvPr/>
        </p:nvSpPr>
        <p:spPr bwMode="auto">
          <a:xfrm>
            <a:off x="477699" y="5178119"/>
            <a:ext cx="475347" cy="447313"/>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GB" sz="3200" dirty="0">
              <a:solidFill>
                <a:schemeClr val="tx1">
                  <a:lumMod val="75000"/>
                  <a:lumOff val="25000"/>
                </a:schemeClr>
              </a:solidFill>
            </a:endParaRPr>
          </a:p>
        </p:txBody>
      </p:sp>
      <p:sp>
        <p:nvSpPr>
          <p:cNvPr id="135" name="Freeform 12"/>
          <p:cNvSpPr>
            <a:spLocks/>
          </p:cNvSpPr>
          <p:nvPr/>
        </p:nvSpPr>
        <p:spPr bwMode="auto">
          <a:xfrm>
            <a:off x="976920" y="3031256"/>
            <a:ext cx="4810067" cy="884005"/>
          </a:xfrm>
          <a:prstGeom prst="rect">
            <a:avLst/>
          </a:prstGeom>
          <a:noFill/>
          <a:ln>
            <a:noFill/>
          </a:ln>
        </p:spPr>
        <p:txBody>
          <a:bodyPr vert="horz" wrap="square" lIns="180000" tIns="45720" rIns="91440" bIns="45720" numCol="1" anchor="ctr" anchorCtr="0" compatLnSpc="1">
            <a:prstTxWarp prst="textNoShape">
              <a:avLst/>
            </a:prstTxWarp>
          </a:bodyPr>
          <a:lstStyle/>
          <a:p>
            <a:r>
              <a:rPr lang="en-GB" sz="1400" dirty="0">
                <a:solidFill>
                  <a:schemeClr val="bg1"/>
                </a:solidFill>
              </a:rPr>
              <a:t>Median survival without treatment is approximately                              3 years in patients with idiopathic PAH</a:t>
            </a:r>
            <a:r>
              <a:rPr lang="en-GB" sz="1400" baseline="30000" dirty="0">
                <a:solidFill>
                  <a:schemeClr val="bg1"/>
                </a:solidFill>
              </a:rPr>
              <a:t>4</a:t>
            </a:r>
          </a:p>
        </p:txBody>
      </p:sp>
      <p:grpSp>
        <p:nvGrpSpPr>
          <p:cNvPr id="185" name="Group 184"/>
          <p:cNvGrpSpPr/>
          <p:nvPr/>
        </p:nvGrpSpPr>
        <p:grpSpPr>
          <a:xfrm flipH="1">
            <a:off x="477697" y="3056582"/>
            <a:ext cx="533083" cy="772747"/>
            <a:chOff x="4377278" y="4173535"/>
            <a:chExt cx="768654" cy="795494"/>
          </a:xfrm>
          <a:solidFill>
            <a:srgbClr val="00B0F0"/>
          </a:solidFill>
        </p:grpSpPr>
        <p:sp>
          <p:nvSpPr>
            <p:cNvPr id="186" name="Freeform 8"/>
            <p:cNvSpPr>
              <a:spLocks/>
            </p:cNvSpPr>
            <p:nvPr/>
          </p:nvSpPr>
          <p:spPr bwMode="auto">
            <a:xfrm>
              <a:off x="4377278" y="4173535"/>
              <a:ext cx="768654" cy="795494"/>
            </a:xfrm>
            <a:custGeom>
              <a:avLst/>
              <a:gdLst>
                <a:gd name="T0" fmla="*/ 1087 w 1091"/>
                <a:gd name="T1" fmla="*/ 555 h 1127"/>
                <a:gd name="T2" fmla="*/ 1037 w 1091"/>
                <a:gd name="T3" fmla="*/ 360 h 1127"/>
                <a:gd name="T4" fmla="*/ 919 w 1091"/>
                <a:gd name="T5" fmla="*/ 198 h 1127"/>
                <a:gd name="T6" fmla="*/ 751 w 1091"/>
                <a:gd name="T7" fmla="*/ 92 h 1127"/>
                <a:gd name="T8" fmla="*/ 555 w 1091"/>
                <a:gd name="T9" fmla="*/ 57 h 1127"/>
                <a:gd name="T10" fmla="*/ 749 w 1091"/>
                <a:gd name="T11" fmla="*/ 96 h 1127"/>
                <a:gd name="T12" fmla="*/ 913 w 1091"/>
                <a:gd name="T13" fmla="*/ 205 h 1127"/>
                <a:gd name="T14" fmla="*/ 1026 w 1091"/>
                <a:gd name="T15" fmla="*/ 365 h 1127"/>
                <a:gd name="T16" fmla="*/ 1070 w 1091"/>
                <a:gd name="T17" fmla="*/ 555 h 1127"/>
                <a:gd name="T18" fmla="*/ 1040 w 1091"/>
                <a:gd name="T19" fmla="*/ 747 h 1127"/>
                <a:gd name="T20" fmla="*/ 942 w 1091"/>
                <a:gd name="T21" fmla="*/ 914 h 1127"/>
                <a:gd name="T22" fmla="*/ 790 w 1091"/>
                <a:gd name="T23" fmla="*/ 1032 h 1127"/>
                <a:gd name="T24" fmla="*/ 605 w 1091"/>
                <a:gd name="T25" fmla="*/ 1085 h 1127"/>
                <a:gd name="T26" fmla="*/ 415 w 1091"/>
                <a:gd name="T27" fmla="*/ 1065 h 1127"/>
                <a:gd name="T28" fmla="*/ 247 w 1091"/>
                <a:gd name="T29" fmla="*/ 977 h 1127"/>
                <a:gd name="T30" fmla="*/ 124 w 1091"/>
                <a:gd name="T31" fmla="*/ 833 h 1127"/>
                <a:gd name="T32" fmla="*/ 63 w 1091"/>
                <a:gd name="T33" fmla="*/ 654 h 1127"/>
                <a:gd name="T34" fmla="*/ 73 w 1091"/>
                <a:gd name="T35" fmla="*/ 467 h 1127"/>
                <a:gd name="T36" fmla="*/ 152 w 1091"/>
                <a:gd name="T37" fmla="*/ 297 h 1127"/>
                <a:gd name="T38" fmla="*/ 287 w 1091"/>
                <a:gd name="T39" fmla="*/ 169 h 1127"/>
                <a:gd name="T40" fmla="*/ 436 w 1091"/>
                <a:gd name="T41" fmla="*/ 106 h 1127"/>
                <a:gd name="T42" fmla="*/ 440 w 1091"/>
                <a:gd name="T43" fmla="*/ 142 h 1127"/>
                <a:gd name="T44" fmla="*/ 555 w 1091"/>
                <a:gd name="T45" fmla="*/ 57 h 1127"/>
                <a:gd name="T46" fmla="*/ 424 w 1091"/>
                <a:gd name="T47" fmla="*/ 0 h 1127"/>
                <a:gd name="T48" fmla="*/ 428 w 1091"/>
                <a:gd name="T49" fmla="*/ 37 h 1127"/>
                <a:gd name="T50" fmla="*/ 251 w 1091"/>
                <a:gd name="T51" fmla="*/ 115 h 1127"/>
                <a:gd name="T52" fmla="*/ 102 w 1091"/>
                <a:gd name="T53" fmla="*/ 262 h 1127"/>
                <a:gd name="T54" fmla="*/ 18 w 1091"/>
                <a:gd name="T55" fmla="*/ 454 h 1127"/>
                <a:gd name="T56" fmla="*/ 11 w 1091"/>
                <a:gd name="T57" fmla="*/ 662 h 1127"/>
                <a:gd name="T58" fmla="*/ 82 w 1091"/>
                <a:gd name="T59" fmla="*/ 857 h 1127"/>
                <a:gd name="T60" fmla="*/ 220 w 1091"/>
                <a:gd name="T61" fmla="*/ 1011 h 1127"/>
                <a:gd name="T62" fmla="*/ 404 w 1091"/>
                <a:gd name="T63" fmla="*/ 1103 h 1127"/>
                <a:gd name="T64" fmla="*/ 609 w 1091"/>
                <a:gd name="T65" fmla="*/ 1119 h 1127"/>
                <a:gd name="T66" fmla="*/ 804 w 1091"/>
                <a:gd name="T67" fmla="*/ 1059 h 1127"/>
                <a:gd name="T68" fmla="*/ 962 w 1091"/>
                <a:gd name="T69" fmla="*/ 931 h 1127"/>
                <a:gd name="T70" fmla="*/ 1061 w 1091"/>
                <a:gd name="T71" fmla="*/ 755 h 1127"/>
                <a:gd name="T72" fmla="*/ 1087 w 1091"/>
                <a:gd name="T73" fmla="*/ 555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1" h="1127">
                  <a:moveTo>
                    <a:pt x="1087" y="555"/>
                  </a:moveTo>
                  <a:cubicBezTo>
                    <a:pt x="1083" y="487"/>
                    <a:pt x="1066" y="421"/>
                    <a:pt x="1037" y="360"/>
                  </a:cubicBezTo>
                  <a:cubicBezTo>
                    <a:pt x="1009" y="299"/>
                    <a:pt x="968" y="244"/>
                    <a:pt x="919" y="198"/>
                  </a:cubicBezTo>
                  <a:cubicBezTo>
                    <a:pt x="870" y="153"/>
                    <a:pt x="813" y="116"/>
                    <a:pt x="751" y="92"/>
                  </a:cubicBezTo>
                  <a:cubicBezTo>
                    <a:pt x="688" y="68"/>
                    <a:pt x="622" y="56"/>
                    <a:pt x="555" y="57"/>
                  </a:cubicBezTo>
                  <a:cubicBezTo>
                    <a:pt x="622" y="58"/>
                    <a:pt x="688" y="71"/>
                    <a:pt x="749" y="96"/>
                  </a:cubicBezTo>
                  <a:cubicBezTo>
                    <a:pt x="810" y="122"/>
                    <a:pt x="866" y="159"/>
                    <a:pt x="913" y="205"/>
                  </a:cubicBezTo>
                  <a:cubicBezTo>
                    <a:pt x="961" y="251"/>
                    <a:pt x="999" y="305"/>
                    <a:pt x="1026" y="365"/>
                  </a:cubicBezTo>
                  <a:cubicBezTo>
                    <a:pt x="1052" y="425"/>
                    <a:pt x="1067" y="490"/>
                    <a:pt x="1070" y="555"/>
                  </a:cubicBezTo>
                  <a:cubicBezTo>
                    <a:pt x="1072" y="621"/>
                    <a:pt x="1062" y="686"/>
                    <a:pt x="1040" y="747"/>
                  </a:cubicBezTo>
                  <a:cubicBezTo>
                    <a:pt x="1019" y="809"/>
                    <a:pt x="985" y="866"/>
                    <a:pt x="942" y="914"/>
                  </a:cubicBezTo>
                  <a:cubicBezTo>
                    <a:pt x="899" y="963"/>
                    <a:pt x="847" y="1003"/>
                    <a:pt x="790" y="1032"/>
                  </a:cubicBezTo>
                  <a:cubicBezTo>
                    <a:pt x="732" y="1061"/>
                    <a:pt x="669" y="1079"/>
                    <a:pt x="605" y="1085"/>
                  </a:cubicBezTo>
                  <a:cubicBezTo>
                    <a:pt x="541" y="1090"/>
                    <a:pt x="476" y="1084"/>
                    <a:pt x="415" y="1065"/>
                  </a:cubicBezTo>
                  <a:cubicBezTo>
                    <a:pt x="354" y="1047"/>
                    <a:pt x="297" y="1016"/>
                    <a:pt x="247" y="977"/>
                  </a:cubicBezTo>
                  <a:cubicBezTo>
                    <a:pt x="197" y="937"/>
                    <a:pt x="155" y="888"/>
                    <a:pt x="124" y="833"/>
                  </a:cubicBezTo>
                  <a:cubicBezTo>
                    <a:pt x="92" y="778"/>
                    <a:pt x="72" y="717"/>
                    <a:pt x="63" y="654"/>
                  </a:cubicBezTo>
                  <a:cubicBezTo>
                    <a:pt x="55" y="592"/>
                    <a:pt x="58" y="528"/>
                    <a:pt x="73" y="467"/>
                  </a:cubicBezTo>
                  <a:cubicBezTo>
                    <a:pt x="88" y="406"/>
                    <a:pt x="115" y="348"/>
                    <a:pt x="152" y="297"/>
                  </a:cubicBezTo>
                  <a:cubicBezTo>
                    <a:pt x="188" y="247"/>
                    <a:pt x="234" y="203"/>
                    <a:pt x="287" y="169"/>
                  </a:cubicBezTo>
                  <a:cubicBezTo>
                    <a:pt x="333" y="140"/>
                    <a:pt x="383" y="119"/>
                    <a:pt x="436" y="106"/>
                  </a:cubicBezTo>
                  <a:cubicBezTo>
                    <a:pt x="440" y="142"/>
                    <a:pt x="440" y="142"/>
                    <a:pt x="440" y="142"/>
                  </a:cubicBezTo>
                  <a:cubicBezTo>
                    <a:pt x="555" y="57"/>
                    <a:pt x="555" y="57"/>
                    <a:pt x="555" y="57"/>
                  </a:cubicBezTo>
                  <a:cubicBezTo>
                    <a:pt x="424" y="0"/>
                    <a:pt x="424" y="0"/>
                    <a:pt x="424" y="0"/>
                  </a:cubicBezTo>
                  <a:cubicBezTo>
                    <a:pt x="428" y="37"/>
                    <a:pt x="428" y="37"/>
                    <a:pt x="428" y="37"/>
                  </a:cubicBezTo>
                  <a:cubicBezTo>
                    <a:pt x="365" y="52"/>
                    <a:pt x="305" y="79"/>
                    <a:pt x="251" y="115"/>
                  </a:cubicBezTo>
                  <a:cubicBezTo>
                    <a:pt x="193" y="154"/>
                    <a:pt x="142" y="204"/>
                    <a:pt x="102" y="262"/>
                  </a:cubicBezTo>
                  <a:cubicBezTo>
                    <a:pt x="62" y="320"/>
                    <a:pt x="33" y="385"/>
                    <a:pt x="18" y="454"/>
                  </a:cubicBezTo>
                  <a:cubicBezTo>
                    <a:pt x="2" y="522"/>
                    <a:pt x="0" y="593"/>
                    <a:pt x="11" y="662"/>
                  </a:cubicBezTo>
                  <a:cubicBezTo>
                    <a:pt x="22" y="731"/>
                    <a:pt x="47" y="797"/>
                    <a:pt x="82" y="857"/>
                  </a:cubicBezTo>
                  <a:cubicBezTo>
                    <a:pt x="118" y="917"/>
                    <a:pt x="165" y="969"/>
                    <a:pt x="220" y="1011"/>
                  </a:cubicBezTo>
                  <a:cubicBezTo>
                    <a:pt x="275" y="1053"/>
                    <a:pt x="338" y="1084"/>
                    <a:pt x="404" y="1103"/>
                  </a:cubicBezTo>
                  <a:cubicBezTo>
                    <a:pt x="471" y="1121"/>
                    <a:pt x="540" y="1127"/>
                    <a:pt x="609" y="1119"/>
                  </a:cubicBezTo>
                  <a:cubicBezTo>
                    <a:pt x="677" y="1112"/>
                    <a:pt x="744" y="1091"/>
                    <a:pt x="804" y="1059"/>
                  </a:cubicBezTo>
                  <a:cubicBezTo>
                    <a:pt x="864" y="1027"/>
                    <a:pt x="918" y="983"/>
                    <a:pt x="962" y="931"/>
                  </a:cubicBezTo>
                  <a:cubicBezTo>
                    <a:pt x="1006" y="879"/>
                    <a:pt x="1040" y="819"/>
                    <a:pt x="1061" y="755"/>
                  </a:cubicBezTo>
                  <a:cubicBezTo>
                    <a:pt x="1082" y="690"/>
                    <a:pt x="1091" y="622"/>
                    <a:pt x="1087" y="555"/>
                  </a:cubicBezTo>
                  <a:close/>
                </a:path>
              </a:pathLst>
            </a:custGeom>
            <a:grpFill/>
            <a:ln w="19050">
              <a:noFill/>
            </a:ln>
            <a:effectLst/>
          </p:spPr>
          <p:txBody>
            <a:bodyPr vert="horz" wrap="square" lIns="91440" tIns="45720" rIns="91440" bIns="45720" numCol="1" anchor="t" anchorCtr="0" compatLnSpc="1">
              <a:prstTxWarp prst="textNoShape">
                <a:avLst/>
              </a:prstTxWarp>
            </a:bodyPr>
            <a:lstStyle/>
            <a:p>
              <a:endParaRPr lang="en-GB" sz="1350" dirty="0">
                <a:solidFill>
                  <a:schemeClr val="tx1">
                    <a:lumMod val="75000"/>
                    <a:lumOff val="25000"/>
                  </a:schemeClr>
                </a:solidFill>
              </a:endParaRPr>
            </a:p>
          </p:txBody>
        </p:sp>
        <p:sp>
          <p:nvSpPr>
            <p:cNvPr id="187" name="Freeform 6"/>
            <p:cNvSpPr>
              <a:spLocks noEditPoints="1"/>
            </p:cNvSpPr>
            <p:nvPr/>
          </p:nvSpPr>
          <p:spPr bwMode="auto">
            <a:xfrm>
              <a:off x="4654567" y="4355911"/>
              <a:ext cx="214076" cy="598553"/>
            </a:xfrm>
            <a:custGeom>
              <a:avLst/>
              <a:gdLst>
                <a:gd name="T0" fmla="*/ 196 w 260"/>
                <a:gd name="T1" fmla="*/ 67 h 727"/>
                <a:gd name="T2" fmla="*/ 130 w 260"/>
                <a:gd name="T3" fmla="*/ 133 h 727"/>
                <a:gd name="T4" fmla="*/ 63 w 260"/>
                <a:gd name="T5" fmla="*/ 67 h 727"/>
                <a:gd name="T6" fmla="*/ 130 w 260"/>
                <a:gd name="T7" fmla="*/ 0 h 727"/>
                <a:gd name="T8" fmla="*/ 196 w 260"/>
                <a:gd name="T9" fmla="*/ 67 h 727"/>
                <a:gd name="T10" fmla="*/ 182 w 260"/>
                <a:gd name="T11" fmla="*/ 147 h 727"/>
                <a:gd name="T12" fmla="*/ 77 w 260"/>
                <a:gd name="T13" fmla="*/ 147 h 727"/>
                <a:gd name="T14" fmla="*/ 3 w 260"/>
                <a:gd name="T15" fmla="*/ 227 h 727"/>
                <a:gd name="T16" fmla="*/ 22 w 260"/>
                <a:gd name="T17" fmla="*/ 467 h 727"/>
                <a:gd name="T18" fmla="*/ 63 w 260"/>
                <a:gd name="T19" fmla="*/ 513 h 727"/>
                <a:gd name="T20" fmla="*/ 63 w 260"/>
                <a:gd name="T21" fmla="*/ 727 h 727"/>
                <a:gd name="T22" fmla="*/ 196 w 260"/>
                <a:gd name="T23" fmla="*/ 727 h 727"/>
                <a:gd name="T24" fmla="*/ 196 w 260"/>
                <a:gd name="T25" fmla="*/ 513 h 727"/>
                <a:gd name="T26" fmla="*/ 237 w 260"/>
                <a:gd name="T27" fmla="*/ 467 h 727"/>
                <a:gd name="T28" fmla="*/ 256 w 260"/>
                <a:gd name="T29" fmla="*/ 227 h 727"/>
                <a:gd name="T30" fmla="*/ 182 w 260"/>
                <a:gd name="T31" fmla="*/ 14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727">
                  <a:moveTo>
                    <a:pt x="196" y="67"/>
                  </a:moveTo>
                  <a:cubicBezTo>
                    <a:pt x="196" y="104"/>
                    <a:pt x="167" y="133"/>
                    <a:pt x="130" y="133"/>
                  </a:cubicBezTo>
                  <a:cubicBezTo>
                    <a:pt x="93" y="133"/>
                    <a:pt x="63" y="104"/>
                    <a:pt x="63" y="67"/>
                  </a:cubicBezTo>
                  <a:cubicBezTo>
                    <a:pt x="63" y="30"/>
                    <a:pt x="93" y="0"/>
                    <a:pt x="130" y="0"/>
                  </a:cubicBezTo>
                  <a:cubicBezTo>
                    <a:pt x="167" y="0"/>
                    <a:pt x="196" y="30"/>
                    <a:pt x="196" y="67"/>
                  </a:cubicBezTo>
                  <a:close/>
                  <a:moveTo>
                    <a:pt x="182" y="147"/>
                  </a:moveTo>
                  <a:cubicBezTo>
                    <a:pt x="77" y="147"/>
                    <a:pt x="77" y="147"/>
                    <a:pt x="77" y="147"/>
                  </a:cubicBezTo>
                  <a:cubicBezTo>
                    <a:pt x="34" y="147"/>
                    <a:pt x="0" y="184"/>
                    <a:pt x="3" y="227"/>
                  </a:cubicBezTo>
                  <a:cubicBezTo>
                    <a:pt x="22" y="467"/>
                    <a:pt x="22" y="467"/>
                    <a:pt x="22" y="467"/>
                  </a:cubicBezTo>
                  <a:cubicBezTo>
                    <a:pt x="24" y="490"/>
                    <a:pt x="41" y="509"/>
                    <a:pt x="63" y="513"/>
                  </a:cubicBezTo>
                  <a:cubicBezTo>
                    <a:pt x="63" y="727"/>
                    <a:pt x="63" y="727"/>
                    <a:pt x="63" y="727"/>
                  </a:cubicBezTo>
                  <a:cubicBezTo>
                    <a:pt x="196" y="727"/>
                    <a:pt x="196" y="727"/>
                    <a:pt x="196" y="727"/>
                  </a:cubicBezTo>
                  <a:cubicBezTo>
                    <a:pt x="196" y="513"/>
                    <a:pt x="196" y="513"/>
                    <a:pt x="196" y="513"/>
                  </a:cubicBezTo>
                  <a:cubicBezTo>
                    <a:pt x="218" y="509"/>
                    <a:pt x="235" y="490"/>
                    <a:pt x="237" y="467"/>
                  </a:cubicBezTo>
                  <a:cubicBezTo>
                    <a:pt x="256" y="227"/>
                    <a:pt x="256" y="227"/>
                    <a:pt x="256" y="227"/>
                  </a:cubicBezTo>
                  <a:cubicBezTo>
                    <a:pt x="260" y="184"/>
                    <a:pt x="226" y="147"/>
                    <a:pt x="182"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grpSp>
      <p:sp>
        <p:nvSpPr>
          <p:cNvPr id="57" name="Freeform 13">
            <a:extLst>
              <a:ext uri="{FF2B5EF4-FFF2-40B4-BE49-F238E27FC236}">
                <a16:creationId xmlns:a16="http://schemas.microsoft.com/office/drawing/2014/main" id="{7A133DF3-CA25-8B40-9392-3032F5CB478C}"/>
              </a:ext>
            </a:extLst>
          </p:cNvPr>
          <p:cNvSpPr>
            <a:spLocks/>
          </p:cNvSpPr>
          <p:nvPr/>
        </p:nvSpPr>
        <p:spPr bwMode="auto">
          <a:xfrm>
            <a:off x="477698" y="4286676"/>
            <a:ext cx="424881" cy="392688"/>
          </a:xfrm>
          <a:custGeom>
            <a:avLst/>
            <a:gdLst>
              <a:gd name="T0" fmla="*/ 226 w 268"/>
              <a:gd name="T1" fmla="*/ 177 h 177"/>
              <a:gd name="T2" fmla="*/ 54 w 268"/>
              <a:gd name="T3" fmla="*/ 177 h 177"/>
              <a:gd name="T4" fmla="*/ 0 w 268"/>
              <a:gd name="T5" fmla="*/ 122 h 177"/>
              <a:gd name="T6" fmla="*/ 12 w 268"/>
              <a:gd name="T7" fmla="*/ 88 h 177"/>
              <a:gd name="T8" fmla="*/ 43 w 268"/>
              <a:gd name="T9" fmla="*/ 69 h 177"/>
              <a:gd name="T10" fmla="*/ 47 w 268"/>
              <a:gd name="T11" fmla="*/ 64 h 177"/>
              <a:gd name="T12" fmla="*/ 47 w 268"/>
              <a:gd name="T13" fmla="*/ 63 h 177"/>
              <a:gd name="T14" fmla="*/ 47 w 268"/>
              <a:gd name="T15" fmla="*/ 62 h 177"/>
              <a:gd name="T16" fmla="*/ 110 w 268"/>
              <a:gd name="T17" fmla="*/ 0 h 177"/>
              <a:gd name="T18" fmla="*/ 149 w 268"/>
              <a:gd name="T19" fmla="*/ 14 h 177"/>
              <a:gd name="T20" fmla="*/ 171 w 268"/>
              <a:gd name="T21" fmla="*/ 49 h 177"/>
              <a:gd name="T22" fmla="*/ 174 w 268"/>
              <a:gd name="T23" fmla="*/ 52 h 177"/>
              <a:gd name="T24" fmla="*/ 179 w 268"/>
              <a:gd name="T25" fmla="*/ 52 h 177"/>
              <a:gd name="T26" fmla="*/ 198 w 268"/>
              <a:gd name="T27" fmla="*/ 47 h 177"/>
              <a:gd name="T28" fmla="*/ 237 w 268"/>
              <a:gd name="T29" fmla="*/ 86 h 177"/>
              <a:gd name="T30" fmla="*/ 237 w 268"/>
              <a:gd name="T31" fmla="*/ 89 h 177"/>
              <a:gd name="T32" fmla="*/ 241 w 268"/>
              <a:gd name="T33" fmla="*/ 95 h 177"/>
              <a:gd name="T34" fmla="*/ 268 w 268"/>
              <a:gd name="T35" fmla="*/ 134 h 177"/>
              <a:gd name="T36" fmla="*/ 226 w 268"/>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 h="177">
                <a:moveTo>
                  <a:pt x="226" y="177"/>
                </a:moveTo>
                <a:cubicBezTo>
                  <a:pt x="54" y="177"/>
                  <a:pt x="54" y="177"/>
                  <a:pt x="54" y="177"/>
                </a:cubicBezTo>
                <a:cubicBezTo>
                  <a:pt x="24" y="177"/>
                  <a:pt x="0" y="152"/>
                  <a:pt x="0" y="122"/>
                </a:cubicBezTo>
                <a:cubicBezTo>
                  <a:pt x="0" y="110"/>
                  <a:pt x="4" y="98"/>
                  <a:pt x="12" y="88"/>
                </a:cubicBezTo>
                <a:cubicBezTo>
                  <a:pt x="20" y="79"/>
                  <a:pt x="31" y="72"/>
                  <a:pt x="43" y="69"/>
                </a:cubicBezTo>
                <a:cubicBezTo>
                  <a:pt x="45" y="69"/>
                  <a:pt x="47" y="66"/>
                  <a:pt x="47" y="64"/>
                </a:cubicBezTo>
                <a:cubicBezTo>
                  <a:pt x="47" y="63"/>
                  <a:pt x="47" y="63"/>
                  <a:pt x="47" y="63"/>
                </a:cubicBezTo>
                <a:cubicBezTo>
                  <a:pt x="47" y="63"/>
                  <a:pt x="47" y="63"/>
                  <a:pt x="47" y="62"/>
                </a:cubicBezTo>
                <a:cubicBezTo>
                  <a:pt x="47" y="28"/>
                  <a:pt x="75" y="0"/>
                  <a:pt x="110" y="0"/>
                </a:cubicBezTo>
                <a:cubicBezTo>
                  <a:pt x="124" y="0"/>
                  <a:pt x="138" y="5"/>
                  <a:pt x="149" y="14"/>
                </a:cubicBezTo>
                <a:cubicBezTo>
                  <a:pt x="160" y="23"/>
                  <a:pt x="168" y="35"/>
                  <a:pt x="171" y="49"/>
                </a:cubicBezTo>
                <a:cubicBezTo>
                  <a:pt x="171" y="50"/>
                  <a:pt x="172" y="52"/>
                  <a:pt x="174" y="52"/>
                </a:cubicBezTo>
                <a:cubicBezTo>
                  <a:pt x="176" y="53"/>
                  <a:pt x="177" y="53"/>
                  <a:pt x="179" y="52"/>
                </a:cubicBezTo>
                <a:cubicBezTo>
                  <a:pt x="185" y="49"/>
                  <a:pt x="191" y="47"/>
                  <a:pt x="198" y="47"/>
                </a:cubicBezTo>
                <a:cubicBezTo>
                  <a:pt x="219" y="47"/>
                  <a:pt x="237" y="65"/>
                  <a:pt x="237" y="86"/>
                </a:cubicBezTo>
                <a:cubicBezTo>
                  <a:pt x="237" y="87"/>
                  <a:pt x="237" y="88"/>
                  <a:pt x="237" y="89"/>
                </a:cubicBezTo>
                <a:cubicBezTo>
                  <a:pt x="237" y="91"/>
                  <a:pt x="238" y="94"/>
                  <a:pt x="241" y="95"/>
                </a:cubicBezTo>
                <a:cubicBezTo>
                  <a:pt x="257" y="101"/>
                  <a:pt x="268" y="117"/>
                  <a:pt x="268" y="134"/>
                </a:cubicBezTo>
                <a:cubicBezTo>
                  <a:pt x="268" y="158"/>
                  <a:pt x="249" y="177"/>
                  <a:pt x="226" y="1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GB" dirty="0">
              <a:solidFill>
                <a:schemeClr val="tx1">
                  <a:lumMod val="75000"/>
                  <a:lumOff val="25000"/>
                </a:schemeClr>
              </a:solidFill>
            </a:endParaRPr>
          </a:p>
        </p:txBody>
      </p:sp>
      <p:sp>
        <p:nvSpPr>
          <p:cNvPr id="32" name="Freeform 89">
            <a:extLst>
              <a:ext uri="{FF2B5EF4-FFF2-40B4-BE49-F238E27FC236}">
                <a16:creationId xmlns:a16="http://schemas.microsoft.com/office/drawing/2014/main" id="{EEB257D3-5A59-4A61-AC60-A44DA407BE66}"/>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Background of Pulmonary Arterial Hypertension </a:t>
            </a:r>
          </a:p>
        </p:txBody>
      </p:sp>
      <p:sp>
        <p:nvSpPr>
          <p:cNvPr id="36" name="Freeform 80">
            <a:extLst>
              <a:ext uri="{FF2B5EF4-FFF2-40B4-BE49-F238E27FC236}">
                <a16:creationId xmlns:a16="http://schemas.microsoft.com/office/drawing/2014/main" id="{C0B31E7D-1C7F-4BDF-8E34-E51193C36DE6}"/>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FACT | PAH </a:t>
            </a:r>
            <a:r>
              <a:rPr lang="en-US" sz="1400" dirty="0">
                <a:solidFill>
                  <a:schemeClr val="bg1"/>
                </a:solidFill>
              </a:rPr>
              <a:t>is a progressive disease of the pulmonary vasculature which eventually can result in                                                 right-sided heart failure and death</a:t>
            </a:r>
            <a:endParaRPr lang="en-GB" sz="1000" b="1" baseline="30000" dirty="0">
              <a:solidFill>
                <a:schemeClr val="bg1"/>
              </a:solidFill>
            </a:endParaRPr>
          </a:p>
        </p:txBody>
      </p:sp>
      <p:pic>
        <p:nvPicPr>
          <p:cNvPr id="3076" name="Picture 4" descr="Image result for orphan drug icon">
            <a:extLst>
              <a:ext uri="{FF2B5EF4-FFF2-40B4-BE49-F238E27FC236}">
                <a16:creationId xmlns:a16="http://schemas.microsoft.com/office/drawing/2014/main" id="{2CAC217A-CA36-46B1-8E80-46DB5E89A9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89966" y="1251020"/>
            <a:ext cx="6064055" cy="4523045"/>
          </a:xfrm>
          <a:prstGeom prst="round2DiagRect">
            <a:avLst>
              <a:gd name="adj1" fmla="val 16667"/>
              <a:gd name="adj2" fmla="val 0"/>
            </a:avLst>
          </a:prstGeom>
          <a:solidFill>
            <a:schemeClr val="bg1"/>
          </a:solidFill>
          <a:ln w="88900" cap="sq">
            <a:solidFill>
              <a:schemeClr val="bg1"/>
            </a:solidFill>
            <a:miter lim="800000"/>
          </a:ln>
          <a:effectLst>
            <a:outerShdw blurRad="254000" algn="tl" rotWithShape="0">
              <a:srgbClr val="000000">
                <a:alpha val="43000"/>
              </a:srgbClr>
            </a:outerShdw>
          </a:effectLst>
        </p:spPr>
      </p:pic>
      <p:sp>
        <p:nvSpPr>
          <p:cNvPr id="6" name="AutoShape 6" descr="Image result for rare diseases icon">
            <a:extLst>
              <a:ext uri="{FF2B5EF4-FFF2-40B4-BE49-F238E27FC236}">
                <a16:creationId xmlns:a16="http://schemas.microsoft.com/office/drawing/2014/main" id="{7098ED2C-F7F5-4D87-B960-7AAD08FEA4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rare diseases icon">
            <a:extLst>
              <a:ext uri="{FF2B5EF4-FFF2-40B4-BE49-F238E27FC236}">
                <a16:creationId xmlns:a16="http://schemas.microsoft.com/office/drawing/2014/main" id="{9E04A249-A4B7-4C91-B92F-EE387FE06D8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2F89F5A5-84AB-4B1F-8B71-C18529D89A3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tretch>
            <a:fillRect/>
          </a:stretch>
        </p:blipFill>
        <p:spPr>
          <a:xfrm>
            <a:off x="10563298" y="1234979"/>
            <a:ext cx="1390724" cy="1717475"/>
          </a:xfrm>
          <a:prstGeom prst="rect">
            <a:avLst/>
          </a:prstGeom>
        </p:spPr>
      </p:pic>
    </p:spTree>
    <p:extLst>
      <p:ext uri="{BB962C8B-B14F-4D97-AF65-F5344CB8AC3E}">
        <p14:creationId xmlns:p14="http://schemas.microsoft.com/office/powerpoint/2010/main" val="60684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341438"/>
            <a:ext cx="12192000" cy="4583111"/>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0" name="Rectangle 19"/>
          <p:cNvSpPr/>
          <p:nvPr/>
        </p:nvSpPr>
        <p:spPr>
          <a:xfrm>
            <a:off x="0" y="1341439"/>
            <a:ext cx="12192000" cy="1764455"/>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 name="Rectangle 7"/>
          <p:cNvSpPr/>
          <p:nvPr/>
        </p:nvSpPr>
        <p:spPr>
          <a:xfrm>
            <a:off x="0" y="3105894"/>
            <a:ext cx="12192000" cy="45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 name="Title 3"/>
          <p:cNvSpPr>
            <a:spLocks noGrp="1"/>
          </p:cNvSpPr>
          <p:nvPr>
            <p:ph type="title"/>
          </p:nvPr>
        </p:nvSpPr>
        <p:spPr/>
        <p:txBody>
          <a:bodyPr/>
          <a:lstStyle/>
          <a:p>
            <a:pPr>
              <a:lnSpc>
                <a:spcPct val="100000"/>
              </a:lnSpc>
            </a:pPr>
            <a:r>
              <a:rPr lang="en-GB" sz="1800" dirty="0"/>
              <a:t>MACITENTAN is proven to reduce morbidity/mortality outcomes vs placebo and addresses the unmet needs associated with bosentan</a:t>
            </a:r>
            <a:endParaRPr lang="en-GB" sz="1800" baseline="30000" dirty="0"/>
          </a:p>
        </p:txBody>
      </p:sp>
      <p:sp>
        <p:nvSpPr>
          <p:cNvPr id="3" name="Text Placeholder 2"/>
          <p:cNvSpPr>
            <a:spLocks noGrp="1"/>
          </p:cNvSpPr>
          <p:nvPr>
            <p:ph type="body" sz="quarter" idx="16"/>
          </p:nvPr>
        </p:nvSpPr>
        <p:spPr>
          <a:xfrm>
            <a:off x="1948940" y="5855426"/>
            <a:ext cx="7164000" cy="872422"/>
          </a:xfrm>
        </p:spPr>
        <p:txBody>
          <a:bodyPr/>
          <a:lstStyle/>
          <a:p>
            <a:r>
              <a:rPr lang="en-GB" b="1" dirty="0"/>
              <a:t>Abbreviations</a:t>
            </a:r>
            <a:r>
              <a:rPr lang="en-GB" dirty="0"/>
              <a:t>: ERA, endothelin receptor antagonist.</a:t>
            </a:r>
          </a:p>
          <a:p>
            <a:r>
              <a:rPr lang="fr-FR" b="1" dirty="0"/>
              <a:t>References</a:t>
            </a:r>
            <a:r>
              <a:rPr lang="fr-FR" dirty="0"/>
              <a:t>: </a:t>
            </a:r>
            <a:r>
              <a:rPr lang="fr-FR" b="1" dirty="0"/>
              <a:t>1. </a:t>
            </a:r>
            <a:r>
              <a:rPr lang="fr-FR" dirty="0"/>
              <a:t>Opsumit</a:t>
            </a:r>
            <a:r>
              <a:rPr lang="fr-FR" baseline="30000" dirty="0"/>
              <a:t>®</a:t>
            </a:r>
            <a:r>
              <a:rPr lang="fr-FR" dirty="0"/>
              <a:t> (macitentan) SmPC. 2018. </a:t>
            </a:r>
            <a:r>
              <a:rPr lang="fr-FR" b="1" dirty="0"/>
              <a:t>2</a:t>
            </a:r>
            <a:r>
              <a:rPr lang="fr-FR" dirty="0"/>
              <a:t>. Opsumit</a:t>
            </a:r>
            <a:r>
              <a:rPr lang="fr-FR" baseline="30000" dirty="0"/>
              <a:t>®</a:t>
            </a:r>
            <a:r>
              <a:rPr lang="fr-FR" dirty="0"/>
              <a:t> (macitentan) USPI. Prescribing information. 2017. </a:t>
            </a:r>
            <a:r>
              <a:rPr lang="fr-FR" b="1" dirty="0"/>
              <a:t>3 </a:t>
            </a:r>
            <a:r>
              <a:rPr lang="fr-FR" dirty="0"/>
              <a:t>. Pulido et al. N Engl J Med. 2013;369(9):809-18. </a:t>
            </a:r>
            <a:r>
              <a:rPr lang="fr-FR" b="1" dirty="0"/>
              <a:t>4</a:t>
            </a:r>
            <a:r>
              <a:rPr lang="fr-FR" dirty="0"/>
              <a:t>. Mehta et al. Chest. 2017;151(1):106-18. </a:t>
            </a:r>
            <a:r>
              <a:rPr lang="fr-FR" b="1" dirty="0"/>
              <a:t>5.</a:t>
            </a:r>
            <a:r>
              <a:rPr lang="fr-FR" dirty="0"/>
              <a:t> Politi et al. J Heart Lung Transplant. 2017;36(4S):S166. </a:t>
            </a:r>
            <a:r>
              <a:rPr lang="fr-FR" b="1" dirty="0"/>
              <a:t>6</a:t>
            </a:r>
            <a:r>
              <a:rPr lang="fr-FR" dirty="0"/>
              <a:t>. Blok et al. Int J Cardiol. 2017;227:51-2.</a:t>
            </a:r>
          </a:p>
        </p:txBody>
      </p:sp>
      <p:sp>
        <p:nvSpPr>
          <p:cNvPr id="51" name="TextBox 50"/>
          <p:cNvSpPr txBox="1"/>
          <p:nvPr/>
        </p:nvSpPr>
        <p:spPr>
          <a:xfrm>
            <a:off x="1524287" y="1766765"/>
            <a:ext cx="4417949" cy="767768"/>
          </a:xfrm>
          <a:prstGeom prst="rect">
            <a:avLst/>
          </a:prstGeom>
          <a:noFill/>
        </p:spPr>
        <p:txBody>
          <a:bodyPr wrap="square" lIns="0" rtlCol="0" anchor="t">
            <a:noAutofit/>
          </a:bodyPr>
          <a:lstStyle/>
          <a:p>
            <a:r>
              <a:rPr lang="en-GB" sz="1400" dirty="0"/>
              <a:t>Macitentan is an ERA proven to decrease morbidity/mortality events vs placebo in patients with PAH either as mono- or combination therapy</a:t>
            </a:r>
            <a:r>
              <a:rPr lang="en-GB" sz="1400" baseline="30000" dirty="0"/>
              <a:t>1-2</a:t>
            </a:r>
            <a:endParaRPr lang="en-GB" sz="1400" dirty="0"/>
          </a:p>
        </p:txBody>
      </p:sp>
      <p:sp>
        <p:nvSpPr>
          <p:cNvPr id="58" name="Oval 57"/>
          <p:cNvSpPr/>
          <p:nvPr/>
        </p:nvSpPr>
        <p:spPr>
          <a:xfrm>
            <a:off x="6012576" y="2799079"/>
            <a:ext cx="1060704" cy="1060704"/>
          </a:xfrm>
          <a:prstGeom prst="ellipse">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7" name="Freeform 6"/>
          <p:cNvSpPr>
            <a:spLocks noEditPoints="1"/>
          </p:cNvSpPr>
          <p:nvPr/>
        </p:nvSpPr>
        <p:spPr bwMode="auto">
          <a:xfrm>
            <a:off x="9724438" y="3003480"/>
            <a:ext cx="424885" cy="417585"/>
          </a:xfrm>
          <a:custGeom>
            <a:avLst/>
            <a:gdLst>
              <a:gd name="T0" fmla="*/ 291 w 291"/>
              <a:gd name="T1" fmla="*/ 144 h 286"/>
              <a:gd name="T2" fmla="*/ 261 w 291"/>
              <a:gd name="T3" fmla="*/ 170 h 286"/>
              <a:gd name="T4" fmla="*/ 277 w 291"/>
              <a:gd name="T5" fmla="*/ 206 h 286"/>
              <a:gd name="T6" fmla="*/ 237 w 291"/>
              <a:gd name="T7" fmla="*/ 217 h 286"/>
              <a:gd name="T8" fmla="*/ 237 w 291"/>
              <a:gd name="T9" fmla="*/ 258 h 286"/>
              <a:gd name="T10" fmla="*/ 197 w 291"/>
              <a:gd name="T11" fmla="*/ 248 h 286"/>
              <a:gd name="T12" fmla="*/ 178 w 291"/>
              <a:gd name="T13" fmla="*/ 286 h 286"/>
              <a:gd name="T14" fmla="*/ 145 w 291"/>
              <a:gd name="T15" fmla="*/ 260 h 286"/>
              <a:gd name="T16" fmla="*/ 114 w 291"/>
              <a:gd name="T17" fmla="*/ 286 h 286"/>
              <a:gd name="T18" fmla="*/ 95 w 291"/>
              <a:gd name="T19" fmla="*/ 248 h 286"/>
              <a:gd name="T20" fmla="*/ 55 w 291"/>
              <a:gd name="T21" fmla="*/ 258 h 286"/>
              <a:gd name="T22" fmla="*/ 52 w 291"/>
              <a:gd name="T23" fmla="*/ 217 h 286"/>
              <a:gd name="T24" fmla="*/ 14 w 291"/>
              <a:gd name="T25" fmla="*/ 206 h 286"/>
              <a:gd name="T26" fmla="*/ 31 w 291"/>
              <a:gd name="T27" fmla="*/ 170 h 286"/>
              <a:gd name="T28" fmla="*/ 0 w 291"/>
              <a:gd name="T29" fmla="*/ 144 h 286"/>
              <a:gd name="T30" fmla="*/ 31 w 291"/>
              <a:gd name="T31" fmla="*/ 116 h 286"/>
              <a:gd name="T32" fmla="*/ 14 w 291"/>
              <a:gd name="T33" fmla="*/ 80 h 286"/>
              <a:gd name="T34" fmla="*/ 52 w 291"/>
              <a:gd name="T35" fmla="*/ 68 h 286"/>
              <a:gd name="T36" fmla="*/ 55 w 291"/>
              <a:gd name="T37" fmla="*/ 28 h 286"/>
              <a:gd name="T38" fmla="*/ 95 w 291"/>
              <a:gd name="T39" fmla="*/ 38 h 286"/>
              <a:gd name="T40" fmla="*/ 114 w 291"/>
              <a:gd name="T41" fmla="*/ 0 h 286"/>
              <a:gd name="T42" fmla="*/ 145 w 291"/>
              <a:gd name="T43" fmla="*/ 26 h 286"/>
              <a:gd name="T44" fmla="*/ 178 w 291"/>
              <a:gd name="T45" fmla="*/ 0 h 286"/>
              <a:gd name="T46" fmla="*/ 197 w 291"/>
              <a:gd name="T47" fmla="*/ 38 h 286"/>
              <a:gd name="T48" fmla="*/ 237 w 291"/>
              <a:gd name="T49" fmla="*/ 28 h 286"/>
              <a:gd name="T50" fmla="*/ 237 w 291"/>
              <a:gd name="T51" fmla="*/ 68 h 286"/>
              <a:gd name="T52" fmla="*/ 277 w 291"/>
              <a:gd name="T53" fmla="*/ 80 h 286"/>
              <a:gd name="T54" fmla="*/ 261 w 291"/>
              <a:gd name="T55" fmla="*/ 116 h 286"/>
              <a:gd name="T56" fmla="*/ 291 w 291"/>
              <a:gd name="T57" fmla="*/ 144 h 286"/>
              <a:gd name="T58" fmla="*/ 291 w 291"/>
              <a:gd name="T59" fmla="*/ 144 h 286"/>
              <a:gd name="T60" fmla="*/ 291 w 291"/>
              <a:gd name="T61" fmla="*/ 14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1" h="286">
                <a:moveTo>
                  <a:pt x="291" y="144"/>
                </a:moveTo>
                <a:lnTo>
                  <a:pt x="261" y="170"/>
                </a:lnTo>
                <a:lnTo>
                  <a:pt x="277" y="206"/>
                </a:lnTo>
                <a:lnTo>
                  <a:pt x="237" y="217"/>
                </a:lnTo>
                <a:lnTo>
                  <a:pt x="237" y="258"/>
                </a:lnTo>
                <a:lnTo>
                  <a:pt x="197" y="248"/>
                </a:lnTo>
                <a:lnTo>
                  <a:pt x="178" y="286"/>
                </a:lnTo>
                <a:lnTo>
                  <a:pt x="145" y="260"/>
                </a:lnTo>
                <a:lnTo>
                  <a:pt x="114" y="286"/>
                </a:lnTo>
                <a:lnTo>
                  <a:pt x="95" y="248"/>
                </a:lnTo>
                <a:lnTo>
                  <a:pt x="55" y="258"/>
                </a:lnTo>
                <a:lnTo>
                  <a:pt x="52" y="217"/>
                </a:lnTo>
                <a:lnTo>
                  <a:pt x="14" y="206"/>
                </a:lnTo>
                <a:lnTo>
                  <a:pt x="31" y="170"/>
                </a:lnTo>
                <a:lnTo>
                  <a:pt x="0" y="144"/>
                </a:lnTo>
                <a:lnTo>
                  <a:pt x="31" y="116"/>
                </a:lnTo>
                <a:lnTo>
                  <a:pt x="14" y="80"/>
                </a:lnTo>
                <a:lnTo>
                  <a:pt x="52" y="68"/>
                </a:lnTo>
                <a:lnTo>
                  <a:pt x="55" y="28"/>
                </a:lnTo>
                <a:lnTo>
                  <a:pt x="95" y="38"/>
                </a:lnTo>
                <a:lnTo>
                  <a:pt x="114" y="0"/>
                </a:lnTo>
                <a:lnTo>
                  <a:pt x="145" y="26"/>
                </a:lnTo>
                <a:lnTo>
                  <a:pt x="178" y="0"/>
                </a:lnTo>
                <a:lnTo>
                  <a:pt x="197" y="38"/>
                </a:lnTo>
                <a:lnTo>
                  <a:pt x="237" y="28"/>
                </a:lnTo>
                <a:lnTo>
                  <a:pt x="237" y="68"/>
                </a:lnTo>
                <a:lnTo>
                  <a:pt x="277" y="80"/>
                </a:lnTo>
                <a:lnTo>
                  <a:pt x="261" y="116"/>
                </a:lnTo>
                <a:lnTo>
                  <a:pt x="291" y="144"/>
                </a:lnTo>
                <a:moveTo>
                  <a:pt x="291" y="144"/>
                </a:moveTo>
                <a:lnTo>
                  <a:pt x="291"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71" name="Group 70"/>
          <p:cNvGrpSpPr/>
          <p:nvPr/>
        </p:nvGrpSpPr>
        <p:grpSpPr>
          <a:xfrm>
            <a:off x="9127000" y="2788116"/>
            <a:ext cx="1060704" cy="1060704"/>
            <a:chOff x="9082982" y="4059936"/>
            <a:chExt cx="1060704" cy="1060704"/>
          </a:xfrm>
        </p:grpSpPr>
        <p:sp>
          <p:nvSpPr>
            <p:cNvPr id="72" name="Oval 71"/>
            <p:cNvSpPr/>
            <p:nvPr/>
          </p:nvSpPr>
          <p:spPr>
            <a:xfrm>
              <a:off x="9082982" y="4059936"/>
              <a:ext cx="1060704" cy="1060704"/>
            </a:xfrm>
            <a:prstGeom prst="ellipse">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3" name="Freeform 26"/>
            <p:cNvSpPr>
              <a:spLocks noEditPoints="1"/>
            </p:cNvSpPr>
            <p:nvPr/>
          </p:nvSpPr>
          <p:spPr bwMode="auto">
            <a:xfrm>
              <a:off x="9334977" y="4311612"/>
              <a:ext cx="556714" cy="557352"/>
            </a:xfrm>
            <a:custGeom>
              <a:avLst/>
              <a:gdLst>
                <a:gd name="T0" fmla="*/ 204 w 385"/>
                <a:gd name="T1" fmla="*/ 77 h 385"/>
                <a:gd name="T2" fmla="*/ 199 w 385"/>
                <a:gd name="T3" fmla="*/ 81 h 385"/>
                <a:gd name="T4" fmla="*/ 186 w 385"/>
                <a:gd name="T5" fmla="*/ 81 h 385"/>
                <a:gd name="T6" fmla="*/ 181 w 385"/>
                <a:gd name="T7" fmla="*/ 77 h 385"/>
                <a:gd name="T8" fmla="*/ 186 w 385"/>
                <a:gd name="T9" fmla="*/ 0 h 385"/>
                <a:gd name="T10" fmla="*/ 204 w 385"/>
                <a:gd name="T11" fmla="*/ 5 h 385"/>
                <a:gd name="T12" fmla="*/ 61 w 385"/>
                <a:gd name="T13" fmla="*/ 52 h 385"/>
                <a:gd name="T14" fmla="*/ 50 w 385"/>
                <a:gd name="T15" fmla="*/ 64 h 385"/>
                <a:gd name="T16" fmla="*/ 103 w 385"/>
                <a:gd name="T17" fmla="*/ 119 h 385"/>
                <a:gd name="T18" fmla="*/ 106 w 385"/>
                <a:gd name="T19" fmla="*/ 120 h 385"/>
                <a:gd name="T20" fmla="*/ 118 w 385"/>
                <a:gd name="T21" fmla="*/ 109 h 385"/>
                <a:gd name="T22" fmla="*/ 119 w 385"/>
                <a:gd name="T23" fmla="*/ 103 h 385"/>
                <a:gd name="T24" fmla="*/ 275 w 385"/>
                <a:gd name="T25" fmla="*/ 118 h 385"/>
                <a:gd name="T26" fmla="*/ 279 w 385"/>
                <a:gd name="T27" fmla="*/ 120 h 385"/>
                <a:gd name="T28" fmla="*/ 333 w 385"/>
                <a:gd name="T29" fmla="*/ 68 h 385"/>
                <a:gd name="T30" fmla="*/ 324 w 385"/>
                <a:gd name="T31" fmla="*/ 52 h 385"/>
                <a:gd name="T32" fmla="*/ 317 w 385"/>
                <a:gd name="T33" fmla="*/ 52 h 385"/>
                <a:gd name="T34" fmla="*/ 265 w 385"/>
                <a:gd name="T35" fmla="*/ 106 h 385"/>
                <a:gd name="T36" fmla="*/ 275 w 385"/>
                <a:gd name="T37" fmla="*/ 118 h 385"/>
                <a:gd name="T38" fmla="*/ 81 w 385"/>
                <a:gd name="T39" fmla="*/ 199 h 385"/>
                <a:gd name="T40" fmla="*/ 81 w 385"/>
                <a:gd name="T41" fmla="*/ 186 h 385"/>
                <a:gd name="T42" fmla="*/ 77 w 385"/>
                <a:gd name="T43" fmla="*/ 181 h 385"/>
                <a:gd name="T44" fmla="*/ 0 w 385"/>
                <a:gd name="T45" fmla="*/ 186 h 385"/>
                <a:gd name="T46" fmla="*/ 5 w 385"/>
                <a:gd name="T47" fmla="*/ 204 h 385"/>
                <a:gd name="T48" fmla="*/ 80 w 385"/>
                <a:gd name="T49" fmla="*/ 202 h 385"/>
                <a:gd name="T50" fmla="*/ 106 w 385"/>
                <a:gd name="T51" fmla="*/ 265 h 385"/>
                <a:gd name="T52" fmla="*/ 52 w 385"/>
                <a:gd name="T53" fmla="*/ 317 h 385"/>
                <a:gd name="T54" fmla="*/ 52 w 385"/>
                <a:gd name="T55" fmla="*/ 324 h 385"/>
                <a:gd name="T56" fmla="*/ 64 w 385"/>
                <a:gd name="T57" fmla="*/ 334 h 385"/>
                <a:gd name="T58" fmla="*/ 119 w 385"/>
                <a:gd name="T59" fmla="*/ 282 h 385"/>
                <a:gd name="T60" fmla="*/ 118 w 385"/>
                <a:gd name="T61" fmla="*/ 275 h 385"/>
                <a:gd name="T62" fmla="*/ 380 w 385"/>
                <a:gd name="T63" fmla="*/ 181 h 385"/>
                <a:gd name="T64" fmla="*/ 305 w 385"/>
                <a:gd name="T65" fmla="*/ 182 h 385"/>
                <a:gd name="T66" fmla="*/ 304 w 385"/>
                <a:gd name="T67" fmla="*/ 192 h 385"/>
                <a:gd name="T68" fmla="*/ 305 w 385"/>
                <a:gd name="T69" fmla="*/ 202 h 385"/>
                <a:gd name="T70" fmla="*/ 380 w 385"/>
                <a:gd name="T71" fmla="*/ 204 h 385"/>
                <a:gd name="T72" fmla="*/ 385 w 385"/>
                <a:gd name="T73" fmla="*/ 186 h 385"/>
                <a:gd name="T74" fmla="*/ 282 w 385"/>
                <a:gd name="T75" fmla="*/ 266 h 385"/>
                <a:gd name="T76" fmla="*/ 275 w 385"/>
                <a:gd name="T77" fmla="*/ 266 h 385"/>
                <a:gd name="T78" fmla="*/ 265 w 385"/>
                <a:gd name="T79" fmla="*/ 279 h 385"/>
                <a:gd name="T80" fmla="*/ 317 w 385"/>
                <a:gd name="T81" fmla="*/ 333 h 385"/>
                <a:gd name="T82" fmla="*/ 324 w 385"/>
                <a:gd name="T83" fmla="*/ 333 h 385"/>
                <a:gd name="T84" fmla="*/ 333 w 385"/>
                <a:gd name="T85" fmla="*/ 317 h 385"/>
                <a:gd name="T86" fmla="*/ 199 w 385"/>
                <a:gd name="T87" fmla="*/ 303 h 385"/>
                <a:gd name="T88" fmla="*/ 182 w 385"/>
                <a:gd name="T89" fmla="*/ 305 h 385"/>
                <a:gd name="T90" fmla="*/ 181 w 385"/>
                <a:gd name="T91" fmla="*/ 380 h 385"/>
                <a:gd name="T92" fmla="*/ 199 w 385"/>
                <a:gd name="T93" fmla="*/ 385 h 385"/>
                <a:gd name="T94" fmla="*/ 204 w 385"/>
                <a:gd name="T95" fmla="*/ 308 h 385"/>
                <a:gd name="T96" fmla="*/ 199 w 385"/>
                <a:gd name="T97" fmla="*/ 303 h 385"/>
                <a:gd name="T98" fmla="*/ 192 w 385"/>
                <a:gd name="T99" fmla="*/ 284 h 385"/>
                <a:gd name="T100" fmla="*/ 192 w 385"/>
                <a:gd name="T101" fmla="*/ 100 h 385"/>
                <a:gd name="T102" fmla="*/ 192 w 385"/>
                <a:gd name="T103" fmla="*/ 121 h 385"/>
                <a:gd name="T104" fmla="*/ 192 w 385"/>
                <a:gd name="T105" fmla="*/ 264 h 385"/>
                <a:gd name="T106" fmla="*/ 192 w 385"/>
                <a:gd name="T107" fmla="*/ 1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5" h="385">
                  <a:moveTo>
                    <a:pt x="204" y="5"/>
                  </a:moveTo>
                  <a:cubicBezTo>
                    <a:pt x="204" y="77"/>
                    <a:pt x="204" y="77"/>
                    <a:pt x="204" y="77"/>
                  </a:cubicBezTo>
                  <a:cubicBezTo>
                    <a:pt x="204" y="78"/>
                    <a:pt x="203" y="79"/>
                    <a:pt x="202" y="80"/>
                  </a:cubicBezTo>
                  <a:cubicBezTo>
                    <a:pt x="201" y="81"/>
                    <a:pt x="200" y="81"/>
                    <a:pt x="199" y="81"/>
                  </a:cubicBezTo>
                  <a:cubicBezTo>
                    <a:pt x="194" y="81"/>
                    <a:pt x="190" y="81"/>
                    <a:pt x="186" y="81"/>
                  </a:cubicBezTo>
                  <a:cubicBezTo>
                    <a:pt x="186" y="81"/>
                    <a:pt x="186" y="81"/>
                    <a:pt x="186" y="81"/>
                  </a:cubicBezTo>
                  <a:cubicBezTo>
                    <a:pt x="185" y="81"/>
                    <a:pt x="183" y="81"/>
                    <a:pt x="182" y="80"/>
                  </a:cubicBezTo>
                  <a:cubicBezTo>
                    <a:pt x="182" y="79"/>
                    <a:pt x="181" y="78"/>
                    <a:pt x="181" y="77"/>
                  </a:cubicBezTo>
                  <a:cubicBezTo>
                    <a:pt x="181" y="5"/>
                    <a:pt x="181" y="5"/>
                    <a:pt x="181" y="5"/>
                  </a:cubicBezTo>
                  <a:cubicBezTo>
                    <a:pt x="181" y="2"/>
                    <a:pt x="183" y="0"/>
                    <a:pt x="186" y="0"/>
                  </a:cubicBezTo>
                  <a:cubicBezTo>
                    <a:pt x="199" y="0"/>
                    <a:pt x="199" y="0"/>
                    <a:pt x="199" y="0"/>
                  </a:cubicBezTo>
                  <a:cubicBezTo>
                    <a:pt x="202" y="0"/>
                    <a:pt x="204" y="2"/>
                    <a:pt x="204" y="5"/>
                  </a:cubicBezTo>
                  <a:close/>
                  <a:moveTo>
                    <a:pt x="68" y="52"/>
                  </a:moveTo>
                  <a:cubicBezTo>
                    <a:pt x="66" y="50"/>
                    <a:pt x="63" y="50"/>
                    <a:pt x="61" y="52"/>
                  </a:cubicBezTo>
                  <a:cubicBezTo>
                    <a:pt x="52" y="61"/>
                    <a:pt x="52" y="61"/>
                    <a:pt x="52" y="61"/>
                  </a:cubicBezTo>
                  <a:cubicBezTo>
                    <a:pt x="51" y="62"/>
                    <a:pt x="50" y="63"/>
                    <a:pt x="50" y="64"/>
                  </a:cubicBezTo>
                  <a:cubicBezTo>
                    <a:pt x="50" y="66"/>
                    <a:pt x="51" y="67"/>
                    <a:pt x="52" y="68"/>
                  </a:cubicBezTo>
                  <a:cubicBezTo>
                    <a:pt x="103" y="119"/>
                    <a:pt x="103" y="119"/>
                    <a:pt x="103" y="119"/>
                  </a:cubicBezTo>
                  <a:cubicBezTo>
                    <a:pt x="103" y="119"/>
                    <a:pt x="105" y="120"/>
                    <a:pt x="106" y="120"/>
                  </a:cubicBezTo>
                  <a:cubicBezTo>
                    <a:pt x="106" y="120"/>
                    <a:pt x="106" y="120"/>
                    <a:pt x="106" y="120"/>
                  </a:cubicBezTo>
                  <a:cubicBezTo>
                    <a:pt x="107" y="120"/>
                    <a:pt x="108" y="119"/>
                    <a:pt x="109" y="118"/>
                  </a:cubicBezTo>
                  <a:cubicBezTo>
                    <a:pt x="112" y="115"/>
                    <a:pt x="115" y="112"/>
                    <a:pt x="118" y="109"/>
                  </a:cubicBezTo>
                  <a:cubicBezTo>
                    <a:pt x="119" y="108"/>
                    <a:pt x="120" y="107"/>
                    <a:pt x="120" y="106"/>
                  </a:cubicBezTo>
                  <a:cubicBezTo>
                    <a:pt x="120" y="105"/>
                    <a:pt x="119" y="103"/>
                    <a:pt x="119" y="103"/>
                  </a:cubicBezTo>
                  <a:lnTo>
                    <a:pt x="68" y="52"/>
                  </a:lnTo>
                  <a:close/>
                  <a:moveTo>
                    <a:pt x="275" y="118"/>
                  </a:moveTo>
                  <a:cubicBezTo>
                    <a:pt x="276" y="119"/>
                    <a:pt x="277" y="120"/>
                    <a:pt x="279" y="120"/>
                  </a:cubicBezTo>
                  <a:cubicBezTo>
                    <a:pt x="279" y="120"/>
                    <a:pt x="279" y="120"/>
                    <a:pt x="279" y="120"/>
                  </a:cubicBezTo>
                  <a:cubicBezTo>
                    <a:pt x="280" y="120"/>
                    <a:pt x="281" y="119"/>
                    <a:pt x="282" y="119"/>
                  </a:cubicBezTo>
                  <a:cubicBezTo>
                    <a:pt x="333" y="68"/>
                    <a:pt x="333" y="68"/>
                    <a:pt x="333" y="68"/>
                  </a:cubicBezTo>
                  <a:cubicBezTo>
                    <a:pt x="335" y="66"/>
                    <a:pt x="335" y="63"/>
                    <a:pt x="333" y="61"/>
                  </a:cubicBezTo>
                  <a:cubicBezTo>
                    <a:pt x="324" y="52"/>
                    <a:pt x="324" y="52"/>
                    <a:pt x="324" y="52"/>
                  </a:cubicBezTo>
                  <a:cubicBezTo>
                    <a:pt x="323" y="51"/>
                    <a:pt x="322" y="50"/>
                    <a:pt x="320" y="50"/>
                  </a:cubicBezTo>
                  <a:cubicBezTo>
                    <a:pt x="319" y="50"/>
                    <a:pt x="318" y="51"/>
                    <a:pt x="317" y="52"/>
                  </a:cubicBezTo>
                  <a:cubicBezTo>
                    <a:pt x="266" y="103"/>
                    <a:pt x="266" y="103"/>
                    <a:pt x="266" y="103"/>
                  </a:cubicBezTo>
                  <a:cubicBezTo>
                    <a:pt x="265" y="103"/>
                    <a:pt x="265" y="105"/>
                    <a:pt x="265" y="106"/>
                  </a:cubicBezTo>
                  <a:cubicBezTo>
                    <a:pt x="265" y="107"/>
                    <a:pt x="265" y="108"/>
                    <a:pt x="266" y="109"/>
                  </a:cubicBezTo>
                  <a:cubicBezTo>
                    <a:pt x="270" y="112"/>
                    <a:pt x="273" y="115"/>
                    <a:pt x="275" y="118"/>
                  </a:cubicBezTo>
                  <a:close/>
                  <a:moveTo>
                    <a:pt x="80" y="202"/>
                  </a:moveTo>
                  <a:cubicBezTo>
                    <a:pt x="81" y="201"/>
                    <a:pt x="81" y="200"/>
                    <a:pt x="81" y="199"/>
                  </a:cubicBezTo>
                  <a:cubicBezTo>
                    <a:pt x="81" y="197"/>
                    <a:pt x="81" y="194"/>
                    <a:pt x="81" y="192"/>
                  </a:cubicBezTo>
                  <a:cubicBezTo>
                    <a:pt x="81" y="190"/>
                    <a:pt x="81" y="188"/>
                    <a:pt x="81" y="186"/>
                  </a:cubicBezTo>
                  <a:cubicBezTo>
                    <a:pt x="81" y="185"/>
                    <a:pt x="81" y="183"/>
                    <a:pt x="80" y="182"/>
                  </a:cubicBezTo>
                  <a:cubicBezTo>
                    <a:pt x="79" y="182"/>
                    <a:pt x="78" y="181"/>
                    <a:pt x="77" y="181"/>
                  </a:cubicBezTo>
                  <a:cubicBezTo>
                    <a:pt x="5" y="181"/>
                    <a:pt x="5" y="181"/>
                    <a:pt x="5" y="181"/>
                  </a:cubicBezTo>
                  <a:cubicBezTo>
                    <a:pt x="2" y="181"/>
                    <a:pt x="0" y="183"/>
                    <a:pt x="0" y="186"/>
                  </a:cubicBezTo>
                  <a:cubicBezTo>
                    <a:pt x="0" y="199"/>
                    <a:pt x="0" y="199"/>
                    <a:pt x="0" y="199"/>
                  </a:cubicBezTo>
                  <a:cubicBezTo>
                    <a:pt x="0" y="202"/>
                    <a:pt x="2" y="204"/>
                    <a:pt x="5" y="204"/>
                  </a:cubicBezTo>
                  <a:cubicBezTo>
                    <a:pt x="77" y="204"/>
                    <a:pt x="77" y="204"/>
                    <a:pt x="77" y="204"/>
                  </a:cubicBezTo>
                  <a:cubicBezTo>
                    <a:pt x="78" y="204"/>
                    <a:pt x="79" y="203"/>
                    <a:pt x="80" y="202"/>
                  </a:cubicBezTo>
                  <a:close/>
                  <a:moveTo>
                    <a:pt x="109" y="266"/>
                  </a:moveTo>
                  <a:cubicBezTo>
                    <a:pt x="108" y="265"/>
                    <a:pt x="107" y="265"/>
                    <a:pt x="106" y="265"/>
                  </a:cubicBezTo>
                  <a:cubicBezTo>
                    <a:pt x="105" y="265"/>
                    <a:pt x="103" y="265"/>
                    <a:pt x="103" y="266"/>
                  </a:cubicBezTo>
                  <a:cubicBezTo>
                    <a:pt x="52" y="317"/>
                    <a:pt x="52" y="317"/>
                    <a:pt x="52" y="317"/>
                  </a:cubicBezTo>
                  <a:cubicBezTo>
                    <a:pt x="51" y="318"/>
                    <a:pt x="50" y="319"/>
                    <a:pt x="50" y="320"/>
                  </a:cubicBezTo>
                  <a:cubicBezTo>
                    <a:pt x="50" y="322"/>
                    <a:pt x="51" y="323"/>
                    <a:pt x="52" y="324"/>
                  </a:cubicBezTo>
                  <a:cubicBezTo>
                    <a:pt x="61" y="333"/>
                    <a:pt x="61" y="333"/>
                    <a:pt x="61" y="333"/>
                  </a:cubicBezTo>
                  <a:cubicBezTo>
                    <a:pt x="62" y="334"/>
                    <a:pt x="63" y="334"/>
                    <a:pt x="64" y="334"/>
                  </a:cubicBezTo>
                  <a:cubicBezTo>
                    <a:pt x="66" y="334"/>
                    <a:pt x="67" y="334"/>
                    <a:pt x="68" y="333"/>
                  </a:cubicBezTo>
                  <a:cubicBezTo>
                    <a:pt x="119" y="282"/>
                    <a:pt x="119" y="282"/>
                    <a:pt x="119" y="282"/>
                  </a:cubicBezTo>
                  <a:cubicBezTo>
                    <a:pt x="119" y="281"/>
                    <a:pt x="120" y="280"/>
                    <a:pt x="120" y="279"/>
                  </a:cubicBezTo>
                  <a:cubicBezTo>
                    <a:pt x="120" y="277"/>
                    <a:pt x="119" y="276"/>
                    <a:pt x="118" y="275"/>
                  </a:cubicBezTo>
                  <a:cubicBezTo>
                    <a:pt x="115" y="272"/>
                    <a:pt x="112" y="269"/>
                    <a:pt x="109" y="266"/>
                  </a:cubicBezTo>
                  <a:close/>
                  <a:moveTo>
                    <a:pt x="380" y="181"/>
                  </a:moveTo>
                  <a:cubicBezTo>
                    <a:pt x="308" y="181"/>
                    <a:pt x="308" y="181"/>
                    <a:pt x="308" y="181"/>
                  </a:cubicBezTo>
                  <a:cubicBezTo>
                    <a:pt x="307" y="181"/>
                    <a:pt x="306" y="182"/>
                    <a:pt x="305" y="182"/>
                  </a:cubicBezTo>
                  <a:cubicBezTo>
                    <a:pt x="304" y="183"/>
                    <a:pt x="303" y="185"/>
                    <a:pt x="303" y="186"/>
                  </a:cubicBezTo>
                  <a:cubicBezTo>
                    <a:pt x="303" y="188"/>
                    <a:pt x="304" y="190"/>
                    <a:pt x="304" y="192"/>
                  </a:cubicBezTo>
                  <a:cubicBezTo>
                    <a:pt x="304" y="194"/>
                    <a:pt x="303" y="197"/>
                    <a:pt x="303" y="199"/>
                  </a:cubicBezTo>
                  <a:cubicBezTo>
                    <a:pt x="303" y="200"/>
                    <a:pt x="304" y="201"/>
                    <a:pt x="305" y="202"/>
                  </a:cubicBezTo>
                  <a:cubicBezTo>
                    <a:pt x="306" y="203"/>
                    <a:pt x="307" y="204"/>
                    <a:pt x="308" y="204"/>
                  </a:cubicBezTo>
                  <a:cubicBezTo>
                    <a:pt x="380" y="204"/>
                    <a:pt x="380" y="204"/>
                    <a:pt x="380" y="204"/>
                  </a:cubicBezTo>
                  <a:cubicBezTo>
                    <a:pt x="383" y="204"/>
                    <a:pt x="385" y="202"/>
                    <a:pt x="385" y="199"/>
                  </a:cubicBezTo>
                  <a:cubicBezTo>
                    <a:pt x="385" y="186"/>
                    <a:pt x="385" y="186"/>
                    <a:pt x="385" y="186"/>
                  </a:cubicBezTo>
                  <a:cubicBezTo>
                    <a:pt x="385" y="183"/>
                    <a:pt x="383" y="181"/>
                    <a:pt x="380" y="181"/>
                  </a:cubicBezTo>
                  <a:close/>
                  <a:moveTo>
                    <a:pt x="282" y="266"/>
                  </a:moveTo>
                  <a:cubicBezTo>
                    <a:pt x="281" y="265"/>
                    <a:pt x="280" y="265"/>
                    <a:pt x="279" y="265"/>
                  </a:cubicBezTo>
                  <a:cubicBezTo>
                    <a:pt x="277" y="265"/>
                    <a:pt x="276" y="265"/>
                    <a:pt x="275" y="266"/>
                  </a:cubicBezTo>
                  <a:cubicBezTo>
                    <a:pt x="273" y="269"/>
                    <a:pt x="270" y="273"/>
                    <a:pt x="266" y="275"/>
                  </a:cubicBezTo>
                  <a:cubicBezTo>
                    <a:pt x="265" y="276"/>
                    <a:pt x="265" y="277"/>
                    <a:pt x="265" y="279"/>
                  </a:cubicBezTo>
                  <a:cubicBezTo>
                    <a:pt x="265" y="280"/>
                    <a:pt x="265" y="281"/>
                    <a:pt x="266" y="282"/>
                  </a:cubicBezTo>
                  <a:cubicBezTo>
                    <a:pt x="317" y="333"/>
                    <a:pt x="317" y="333"/>
                    <a:pt x="317" y="333"/>
                  </a:cubicBezTo>
                  <a:cubicBezTo>
                    <a:pt x="318" y="334"/>
                    <a:pt x="319" y="334"/>
                    <a:pt x="320" y="334"/>
                  </a:cubicBezTo>
                  <a:cubicBezTo>
                    <a:pt x="322" y="334"/>
                    <a:pt x="323" y="334"/>
                    <a:pt x="324" y="333"/>
                  </a:cubicBezTo>
                  <a:cubicBezTo>
                    <a:pt x="333" y="324"/>
                    <a:pt x="333" y="324"/>
                    <a:pt x="333" y="324"/>
                  </a:cubicBezTo>
                  <a:cubicBezTo>
                    <a:pt x="335" y="322"/>
                    <a:pt x="335" y="319"/>
                    <a:pt x="333" y="317"/>
                  </a:cubicBezTo>
                  <a:lnTo>
                    <a:pt x="282" y="266"/>
                  </a:lnTo>
                  <a:close/>
                  <a:moveTo>
                    <a:pt x="199" y="303"/>
                  </a:moveTo>
                  <a:cubicBezTo>
                    <a:pt x="194" y="304"/>
                    <a:pt x="190" y="304"/>
                    <a:pt x="186" y="303"/>
                  </a:cubicBezTo>
                  <a:cubicBezTo>
                    <a:pt x="185" y="303"/>
                    <a:pt x="183" y="304"/>
                    <a:pt x="182" y="305"/>
                  </a:cubicBezTo>
                  <a:cubicBezTo>
                    <a:pt x="182" y="305"/>
                    <a:pt x="181" y="307"/>
                    <a:pt x="181" y="308"/>
                  </a:cubicBezTo>
                  <a:cubicBezTo>
                    <a:pt x="181" y="380"/>
                    <a:pt x="181" y="380"/>
                    <a:pt x="181" y="380"/>
                  </a:cubicBezTo>
                  <a:cubicBezTo>
                    <a:pt x="181" y="383"/>
                    <a:pt x="183" y="385"/>
                    <a:pt x="186" y="385"/>
                  </a:cubicBezTo>
                  <a:cubicBezTo>
                    <a:pt x="199" y="385"/>
                    <a:pt x="199" y="385"/>
                    <a:pt x="199" y="385"/>
                  </a:cubicBezTo>
                  <a:cubicBezTo>
                    <a:pt x="202" y="385"/>
                    <a:pt x="204" y="383"/>
                    <a:pt x="204" y="380"/>
                  </a:cubicBezTo>
                  <a:cubicBezTo>
                    <a:pt x="204" y="308"/>
                    <a:pt x="204" y="308"/>
                    <a:pt x="204" y="308"/>
                  </a:cubicBezTo>
                  <a:cubicBezTo>
                    <a:pt x="204" y="307"/>
                    <a:pt x="203" y="305"/>
                    <a:pt x="202" y="305"/>
                  </a:cubicBezTo>
                  <a:cubicBezTo>
                    <a:pt x="201" y="304"/>
                    <a:pt x="200" y="303"/>
                    <a:pt x="199" y="303"/>
                  </a:cubicBezTo>
                  <a:close/>
                  <a:moveTo>
                    <a:pt x="284" y="192"/>
                  </a:moveTo>
                  <a:cubicBezTo>
                    <a:pt x="284" y="243"/>
                    <a:pt x="243" y="284"/>
                    <a:pt x="192" y="284"/>
                  </a:cubicBezTo>
                  <a:cubicBezTo>
                    <a:pt x="142" y="284"/>
                    <a:pt x="100" y="243"/>
                    <a:pt x="100" y="192"/>
                  </a:cubicBezTo>
                  <a:cubicBezTo>
                    <a:pt x="100" y="142"/>
                    <a:pt x="142" y="100"/>
                    <a:pt x="192" y="100"/>
                  </a:cubicBezTo>
                  <a:cubicBezTo>
                    <a:pt x="243" y="100"/>
                    <a:pt x="284" y="142"/>
                    <a:pt x="284" y="192"/>
                  </a:cubicBezTo>
                  <a:close/>
                  <a:moveTo>
                    <a:pt x="192" y="121"/>
                  </a:moveTo>
                  <a:cubicBezTo>
                    <a:pt x="153" y="121"/>
                    <a:pt x="121" y="153"/>
                    <a:pt x="121" y="192"/>
                  </a:cubicBezTo>
                  <a:cubicBezTo>
                    <a:pt x="121" y="232"/>
                    <a:pt x="153" y="264"/>
                    <a:pt x="192" y="264"/>
                  </a:cubicBezTo>
                  <a:cubicBezTo>
                    <a:pt x="232" y="264"/>
                    <a:pt x="264" y="232"/>
                    <a:pt x="264" y="192"/>
                  </a:cubicBezTo>
                  <a:cubicBezTo>
                    <a:pt x="264" y="153"/>
                    <a:pt x="232" y="121"/>
                    <a:pt x="192" y="12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GB" dirty="0"/>
            </a:p>
          </p:txBody>
        </p:sp>
      </p:grpSp>
      <p:grpSp>
        <p:nvGrpSpPr>
          <p:cNvPr id="74" name="Group 73"/>
          <p:cNvGrpSpPr/>
          <p:nvPr/>
        </p:nvGrpSpPr>
        <p:grpSpPr>
          <a:xfrm>
            <a:off x="7621522" y="2799079"/>
            <a:ext cx="1060704" cy="1060704"/>
            <a:chOff x="10642081" y="1536192"/>
            <a:chExt cx="1060704" cy="1060704"/>
          </a:xfrm>
        </p:grpSpPr>
        <p:sp>
          <p:nvSpPr>
            <p:cNvPr id="75" name="Oval 74"/>
            <p:cNvSpPr/>
            <p:nvPr/>
          </p:nvSpPr>
          <p:spPr>
            <a:xfrm>
              <a:off x="10642081" y="1536192"/>
              <a:ext cx="1060704" cy="1060704"/>
            </a:xfrm>
            <a:prstGeom prst="ellipse">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76" name="Group 75"/>
            <p:cNvGrpSpPr/>
            <p:nvPr/>
          </p:nvGrpSpPr>
          <p:grpSpPr>
            <a:xfrm>
              <a:off x="10805029" y="1726836"/>
              <a:ext cx="732706" cy="732035"/>
              <a:chOff x="10805029" y="1726836"/>
              <a:chExt cx="732706" cy="732035"/>
            </a:xfrm>
          </p:grpSpPr>
          <p:sp>
            <p:nvSpPr>
              <p:cNvPr id="77" name="Freeform 23"/>
              <p:cNvSpPr>
                <a:spLocks/>
              </p:cNvSpPr>
              <p:nvPr/>
            </p:nvSpPr>
            <p:spPr bwMode="auto">
              <a:xfrm>
                <a:off x="11237862" y="1726836"/>
                <a:ext cx="220285" cy="218662"/>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8" name="Freeform 39"/>
              <p:cNvSpPr>
                <a:spLocks noEditPoints="1"/>
              </p:cNvSpPr>
              <p:nvPr/>
            </p:nvSpPr>
            <p:spPr bwMode="auto">
              <a:xfrm>
                <a:off x="11062761" y="1983897"/>
                <a:ext cx="474974" cy="474974"/>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solidFill>
              <a:ln w="9525">
                <a:solidFill>
                  <a:schemeClr val="bg1"/>
                </a:solidFill>
                <a:round/>
                <a:headEnd/>
                <a:tailEnd/>
              </a:ln>
              <a:effectLst/>
            </p:spPr>
            <p:txBody>
              <a:bodyPr/>
              <a:lstStyle/>
              <a:p>
                <a:endParaRPr lang="en-GB" dirty="0"/>
              </a:p>
            </p:txBody>
          </p:sp>
          <p:sp>
            <p:nvSpPr>
              <p:cNvPr id="79" name="Freeform 78"/>
              <p:cNvSpPr>
                <a:spLocks noEditPoints="1"/>
              </p:cNvSpPr>
              <p:nvPr/>
            </p:nvSpPr>
            <p:spPr bwMode="auto">
              <a:xfrm>
                <a:off x="10805029" y="1961580"/>
                <a:ext cx="385609" cy="385609"/>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alpha val="70000"/>
                </a:schemeClr>
              </a:solidFill>
              <a:ln w="9525">
                <a:solidFill>
                  <a:schemeClr val="bg1"/>
                </a:solidFill>
                <a:round/>
                <a:headEnd/>
                <a:tailEnd/>
              </a:ln>
              <a:effectLst/>
            </p:spPr>
            <p:txBody>
              <a:bodyPr/>
              <a:lstStyle/>
              <a:p>
                <a:endParaRPr lang="en-GB" dirty="0"/>
              </a:p>
            </p:txBody>
          </p:sp>
        </p:grpSp>
      </p:grpSp>
      <p:sp>
        <p:nvSpPr>
          <p:cNvPr id="85" name="TextBox 84"/>
          <p:cNvSpPr txBox="1"/>
          <p:nvPr/>
        </p:nvSpPr>
        <p:spPr>
          <a:xfrm>
            <a:off x="442914" y="3099054"/>
            <a:ext cx="3930990" cy="466407"/>
          </a:xfrm>
          <a:prstGeom prst="rect">
            <a:avLst/>
          </a:prstGeom>
          <a:noFill/>
        </p:spPr>
        <p:txBody>
          <a:bodyPr wrap="square" lIns="0" rtlCol="0" anchor="ctr">
            <a:noAutofit/>
          </a:bodyPr>
          <a:lstStyle/>
          <a:p>
            <a:r>
              <a:rPr lang="en-GB" sz="1200" dirty="0"/>
              <a:t>Compared with placebo, Macitentan</a:t>
            </a:r>
            <a:r>
              <a:rPr lang="en-GB" sz="1200" baseline="30000" dirty="0"/>
              <a:t>3,4</a:t>
            </a:r>
            <a:r>
              <a:rPr lang="en-GB" sz="1200" dirty="0"/>
              <a:t>:</a:t>
            </a:r>
          </a:p>
        </p:txBody>
      </p:sp>
      <p:grpSp>
        <p:nvGrpSpPr>
          <p:cNvPr id="18" name="Group 17"/>
          <p:cNvGrpSpPr/>
          <p:nvPr/>
        </p:nvGrpSpPr>
        <p:grpSpPr>
          <a:xfrm>
            <a:off x="442913" y="1662729"/>
            <a:ext cx="901521" cy="900483"/>
            <a:chOff x="4492461" y="1671057"/>
            <a:chExt cx="771820" cy="770932"/>
          </a:xfrm>
        </p:grpSpPr>
        <p:sp>
          <p:nvSpPr>
            <p:cNvPr id="108" name="Oval 53"/>
            <p:cNvSpPr>
              <a:spLocks noChangeArrowheads="1"/>
            </p:cNvSpPr>
            <p:nvPr/>
          </p:nvSpPr>
          <p:spPr bwMode="auto">
            <a:xfrm>
              <a:off x="4492461" y="1671057"/>
              <a:ext cx="771820" cy="770932"/>
            </a:xfrm>
            <a:prstGeom prst="ellipse">
              <a:avLst/>
            </a:prstGeom>
            <a:solidFill>
              <a:schemeClr val="bg1"/>
            </a:solidFill>
            <a:ln w="285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54"/>
            <p:cNvSpPr>
              <a:spLocks/>
            </p:cNvSpPr>
            <p:nvPr/>
          </p:nvSpPr>
          <p:spPr bwMode="auto">
            <a:xfrm>
              <a:off x="4706659" y="1933935"/>
              <a:ext cx="350505" cy="246061"/>
            </a:xfrm>
            <a:custGeom>
              <a:avLst/>
              <a:gdLst>
                <a:gd name="T0" fmla="*/ 131 w 396"/>
                <a:gd name="T1" fmla="*/ 278 h 278"/>
                <a:gd name="T2" fmla="*/ 0 w 396"/>
                <a:gd name="T3" fmla="*/ 148 h 278"/>
                <a:gd name="T4" fmla="*/ 17 w 396"/>
                <a:gd name="T5" fmla="*/ 132 h 278"/>
                <a:gd name="T6" fmla="*/ 131 w 396"/>
                <a:gd name="T7" fmla="*/ 245 h 278"/>
                <a:gd name="T8" fmla="*/ 377 w 396"/>
                <a:gd name="T9" fmla="*/ 0 h 278"/>
                <a:gd name="T10" fmla="*/ 396 w 396"/>
                <a:gd name="T11" fmla="*/ 17 h 278"/>
                <a:gd name="T12" fmla="*/ 131 w 396"/>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396" h="278">
                  <a:moveTo>
                    <a:pt x="131" y="278"/>
                  </a:moveTo>
                  <a:lnTo>
                    <a:pt x="0" y="148"/>
                  </a:lnTo>
                  <a:lnTo>
                    <a:pt x="17" y="132"/>
                  </a:lnTo>
                  <a:lnTo>
                    <a:pt x="131" y="245"/>
                  </a:lnTo>
                  <a:lnTo>
                    <a:pt x="377" y="0"/>
                  </a:lnTo>
                  <a:lnTo>
                    <a:pt x="396" y="17"/>
                  </a:lnTo>
                  <a:lnTo>
                    <a:pt x="131" y="278"/>
                  </a:lnTo>
                  <a:close/>
                </a:path>
              </a:pathLst>
            </a:custGeom>
            <a:solidFill>
              <a:schemeClr val="tx1"/>
            </a:solid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8" name="Freeform 87"/>
          <p:cNvSpPr>
            <a:spLocks/>
          </p:cNvSpPr>
          <p:nvPr/>
        </p:nvSpPr>
        <p:spPr bwMode="auto">
          <a:xfrm flipH="1">
            <a:off x="415247" y="2678186"/>
            <a:ext cx="11390313" cy="3010044"/>
          </a:xfrm>
          <a:custGeom>
            <a:avLst/>
            <a:gdLst>
              <a:gd name="connsiteX0" fmla="*/ 6835197 w 11390313"/>
              <a:gd name="connsiteY0" fmla="*/ 0 h 3010044"/>
              <a:gd name="connsiteX1" fmla="*/ 6241951 w 11390313"/>
              <a:gd name="connsiteY1" fmla="*/ 593562 h 3010044"/>
              <a:gd name="connsiteX2" fmla="*/ 6241951 w 11390313"/>
              <a:gd name="connsiteY2" fmla="*/ 1543261 h 3010044"/>
              <a:gd name="connsiteX3" fmla="*/ 6074459 w 11390313"/>
              <a:gd name="connsiteY3" fmla="*/ 1795597 h 3010044"/>
              <a:gd name="connsiteX4" fmla="*/ 6072541 w 11390313"/>
              <a:gd name="connsiteY4" fmla="*/ 1796196 h 3010044"/>
              <a:gd name="connsiteX5" fmla="*/ 4518093 w 11390313"/>
              <a:gd name="connsiteY5" fmla="*/ 1796196 h 3010044"/>
              <a:gd name="connsiteX6" fmla="*/ 4508906 w 11390313"/>
              <a:gd name="connsiteY6" fmla="*/ 1799065 h 3010044"/>
              <a:gd name="connsiteX7" fmla="*/ 4453904 w 11390313"/>
              <a:gd name="connsiteY7" fmla="*/ 1804657 h 3010044"/>
              <a:gd name="connsiteX8" fmla="*/ 109522 w 11390313"/>
              <a:gd name="connsiteY8" fmla="*/ 1804657 h 3010044"/>
              <a:gd name="connsiteX9" fmla="*/ 0 w 11390313"/>
              <a:gd name="connsiteY9" fmla="*/ 1914238 h 3010044"/>
              <a:gd name="connsiteX10" fmla="*/ 0 w 11390313"/>
              <a:gd name="connsiteY10" fmla="*/ 2900463 h 3010044"/>
              <a:gd name="connsiteX11" fmla="*/ 109522 w 11390313"/>
              <a:gd name="connsiteY11" fmla="*/ 3010044 h 3010044"/>
              <a:gd name="connsiteX12" fmla="*/ 11280790 w 11390313"/>
              <a:gd name="connsiteY12" fmla="*/ 3010044 h 3010044"/>
              <a:gd name="connsiteX13" fmla="*/ 11390313 w 11390313"/>
              <a:gd name="connsiteY13" fmla="*/ 2900463 h 3010044"/>
              <a:gd name="connsiteX14" fmla="*/ 11390313 w 11390313"/>
              <a:gd name="connsiteY14" fmla="*/ 1914238 h 3010044"/>
              <a:gd name="connsiteX15" fmla="*/ 11280790 w 11390313"/>
              <a:gd name="connsiteY15" fmla="*/ 1804657 h 3010044"/>
              <a:gd name="connsiteX16" fmla="*/ 7869023 w 11390313"/>
              <a:gd name="connsiteY16" fmla="*/ 1804657 h 3010044"/>
              <a:gd name="connsiteX17" fmla="*/ 7624945 w 11390313"/>
              <a:gd name="connsiteY17" fmla="*/ 1804657 h 3010044"/>
              <a:gd name="connsiteX18" fmla="*/ 7595934 w 11390313"/>
              <a:gd name="connsiteY18" fmla="*/ 1795597 h 3010044"/>
              <a:gd name="connsiteX19" fmla="*/ 7428442 w 11390313"/>
              <a:gd name="connsiteY19" fmla="*/ 1543261 h 3010044"/>
              <a:gd name="connsiteX20" fmla="*/ 7428442 w 11390313"/>
              <a:gd name="connsiteY20" fmla="*/ 593562 h 3010044"/>
              <a:gd name="connsiteX21" fmla="*/ 6835197 w 11390313"/>
              <a:gd name="connsiteY21" fmla="*/ 0 h 301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90313" h="3010044">
                <a:moveTo>
                  <a:pt x="6835197" y="0"/>
                </a:moveTo>
                <a:cubicBezTo>
                  <a:pt x="6506630" y="0"/>
                  <a:pt x="6241951" y="264820"/>
                  <a:pt x="6241951" y="593562"/>
                </a:cubicBezTo>
                <a:cubicBezTo>
                  <a:pt x="6241951" y="1543261"/>
                  <a:pt x="6241951" y="1543261"/>
                  <a:pt x="6241951" y="1543261"/>
                </a:cubicBezTo>
                <a:cubicBezTo>
                  <a:pt x="6241951" y="1656266"/>
                  <a:pt x="6172644" y="1753862"/>
                  <a:pt x="6074459" y="1795597"/>
                </a:cubicBezTo>
                <a:lnTo>
                  <a:pt x="6072541" y="1796196"/>
                </a:lnTo>
                <a:lnTo>
                  <a:pt x="4518093" y="1796196"/>
                </a:lnTo>
                <a:lnTo>
                  <a:pt x="4508906" y="1799065"/>
                </a:lnTo>
                <a:cubicBezTo>
                  <a:pt x="4491125" y="1802731"/>
                  <a:pt x="4472728" y="1804657"/>
                  <a:pt x="4453904" y="1804657"/>
                </a:cubicBezTo>
                <a:cubicBezTo>
                  <a:pt x="4453904" y="1804657"/>
                  <a:pt x="4453904" y="1804657"/>
                  <a:pt x="109522" y="1804657"/>
                </a:cubicBezTo>
                <a:cubicBezTo>
                  <a:pt x="47916" y="1804657"/>
                  <a:pt x="0" y="1852598"/>
                  <a:pt x="0" y="1914238"/>
                </a:cubicBezTo>
                <a:cubicBezTo>
                  <a:pt x="0" y="1914238"/>
                  <a:pt x="0" y="1914238"/>
                  <a:pt x="0" y="2900463"/>
                </a:cubicBezTo>
                <a:cubicBezTo>
                  <a:pt x="0" y="2962103"/>
                  <a:pt x="47916" y="3010044"/>
                  <a:pt x="109522" y="3010044"/>
                </a:cubicBezTo>
                <a:cubicBezTo>
                  <a:pt x="109522" y="3010044"/>
                  <a:pt x="109522" y="3010044"/>
                  <a:pt x="11280790" y="3010044"/>
                </a:cubicBezTo>
                <a:cubicBezTo>
                  <a:pt x="11342397" y="3010044"/>
                  <a:pt x="11390313" y="2962103"/>
                  <a:pt x="11390313" y="2900463"/>
                </a:cubicBezTo>
                <a:cubicBezTo>
                  <a:pt x="11390313" y="2900463"/>
                  <a:pt x="11390313" y="2900463"/>
                  <a:pt x="11390313" y="1914238"/>
                </a:cubicBezTo>
                <a:cubicBezTo>
                  <a:pt x="11390313" y="1852598"/>
                  <a:pt x="11342397" y="1804657"/>
                  <a:pt x="11280790" y="1804657"/>
                </a:cubicBezTo>
                <a:cubicBezTo>
                  <a:pt x="11280790" y="1804657"/>
                  <a:pt x="11280790" y="1804657"/>
                  <a:pt x="7869023" y="1804657"/>
                </a:cubicBezTo>
                <a:lnTo>
                  <a:pt x="7624945" y="1804657"/>
                </a:lnTo>
                <a:lnTo>
                  <a:pt x="7595934" y="1795597"/>
                </a:lnTo>
                <a:cubicBezTo>
                  <a:pt x="7497749" y="1753862"/>
                  <a:pt x="7428442" y="1656266"/>
                  <a:pt x="7428442" y="1543261"/>
                </a:cubicBezTo>
                <a:cubicBezTo>
                  <a:pt x="7428442" y="593562"/>
                  <a:pt x="7428442" y="593562"/>
                  <a:pt x="7428442" y="593562"/>
                </a:cubicBezTo>
                <a:cubicBezTo>
                  <a:pt x="7428442" y="264820"/>
                  <a:pt x="7163763" y="0"/>
                  <a:pt x="6835197" y="0"/>
                </a:cubicBezTo>
                <a:close/>
              </a:path>
            </a:pathLst>
          </a:custGeom>
          <a:solidFill>
            <a:schemeClr val="tx1">
              <a:alpha val="19000"/>
            </a:schemeClr>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91" name="Oval 90"/>
          <p:cNvSpPr/>
          <p:nvPr/>
        </p:nvSpPr>
        <p:spPr>
          <a:xfrm>
            <a:off x="10626191" y="2788116"/>
            <a:ext cx="1060704" cy="1060704"/>
          </a:xfrm>
          <a:prstGeom prst="ellipse">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3" name="Freeform 30"/>
          <p:cNvSpPr>
            <a:spLocks noEditPoints="1"/>
          </p:cNvSpPr>
          <p:nvPr/>
        </p:nvSpPr>
        <p:spPr bwMode="auto">
          <a:xfrm>
            <a:off x="10892147" y="3117066"/>
            <a:ext cx="590362" cy="485458"/>
          </a:xfrm>
          <a:custGeom>
            <a:avLst/>
            <a:gdLst>
              <a:gd name="T0" fmla="*/ 317 w 500"/>
              <a:gd name="T1" fmla="*/ 236 h 411"/>
              <a:gd name="T2" fmla="*/ 278 w 500"/>
              <a:gd name="T3" fmla="*/ 296 h 411"/>
              <a:gd name="T4" fmla="*/ 97 w 500"/>
              <a:gd name="T5" fmla="*/ 405 h 411"/>
              <a:gd name="T6" fmla="*/ 78 w 500"/>
              <a:gd name="T7" fmla="*/ 411 h 411"/>
              <a:gd name="T8" fmla="*/ 39 w 500"/>
              <a:gd name="T9" fmla="*/ 354 h 411"/>
              <a:gd name="T10" fmla="*/ 26 w 500"/>
              <a:gd name="T11" fmla="*/ 276 h 411"/>
              <a:gd name="T12" fmla="*/ 12 w 500"/>
              <a:gd name="T13" fmla="*/ 210 h 411"/>
              <a:gd name="T14" fmla="*/ 51 w 500"/>
              <a:gd name="T15" fmla="*/ 47 h 411"/>
              <a:gd name="T16" fmla="*/ 182 w 500"/>
              <a:gd name="T17" fmla="*/ 0 h 411"/>
              <a:gd name="T18" fmla="*/ 189 w 500"/>
              <a:gd name="T19" fmla="*/ 0 h 411"/>
              <a:gd name="T20" fmla="*/ 277 w 500"/>
              <a:gd name="T21" fmla="*/ 36 h 411"/>
              <a:gd name="T22" fmla="*/ 317 w 500"/>
              <a:gd name="T23" fmla="*/ 236 h 411"/>
              <a:gd name="T24" fmla="*/ 493 w 500"/>
              <a:gd name="T25" fmla="*/ 74 h 411"/>
              <a:gd name="T26" fmla="*/ 345 w 500"/>
              <a:gd name="T27" fmla="*/ 39 h 411"/>
              <a:gd name="T28" fmla="*/ 330 w 500"/>
              <a:gd name="T29" fmla="*/ 41 h 411"/>
              <a:gd name="T30" fmla="*/ 325 w 500"/>
              <a:gd name="T31" fmla="*/ 48 h 411"/>
              <a:gd name="T32" fmla="*/ 325 w 500"/>
              <a:gd name="T33" fmla="*/ 56 h 411"/>
              <a:gd name="T34" fmla="*/ 344 w 500"/>
              <a:gd name="T35" fmla="*/ 215 h 411"/>
              <a:gd name="T36" fmla="*/ 342 w 500"/>
              <a:gd name="T37" fmla="*/ 228 h 411"/>
              <a:gd name="T38" fmla="*/ 344 w 500"/>
              <a:gd name="T39" fmla="*/ 236 h 411"/>
              <a:gd name="T40" fmla="*/ 351 w 500"/>
              <a:gd name="T41" fmla="*/ 240 h 411"/>
              <a:gd name="T42" fmla="*/ 353 w 500"/>
              <a:gd name="T43" fmla="*/ 240 h 411"/>
              <a:gd name="T44" fmla="*/ 436 w 500"/>
              <a:gd name="T45" fmla="*/ 185 h 411"/>
              <a:gd name="T46" fmla="*/ 498 w 500"/>
              <a:gd name="T47" fmla="*/ 97 h 411"/>
              <a:gd name="T48" fmla="*/ 493 w 500"/>
              <a:gd name="T49" fmla="*/ 74 h 411"/>
              <a:gd name="T50" fmla="*/ 493 w 500"/>
              <a:gd name="T51" fmla="*/ 74 h 411"/>
              <a:gd name="T52" fmla="*/ 493 w 500"/>
              <a:gd name="T53" fmla="*/ 7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0" h="411">
                <a:moveTo>
                  <a:pt x="317" y="236"/>
                </a:moveTo>
                <a:cubicBezTo>
                  <a:pt x="315" y="261"/>
                  <a:pt x="300" y="282"/>
                  <a:pt x="278" y="296"/>
                </a:cubicBezTo>
                <a:cubicBezTo>
                  <a:pt x="219" y="331"/>
                  <a:pt x="116" y="393"/>
                  <a:pt x="97" y="405"/>
                </a:cubicBezTo>
                <a:cubicBezTo>
                  <a:pt x="91" y="409"/>
                  <a:pt x="84" y="411"/>
                  <a:pt x="78" y="411"/>
                </a:cubicBezTo>
                <a:cubicBezTo>
                  <a:pt x="55" y="411"/>
                  <a:pt x="40" y="389"/>
                  <a:pt x="39" y="354"/>
                </a:cubicBezTo>
                <a:cubicBezTo>
                  <a:pt x="38" y="323"/>
                  <a:pt x="32" y="301"/>
                  <a:pt x="26" y="276"/>
                </a:cubicBezTo>
                <a:cubicBezTo>
                  <a:pt x="21" y="256"/>
                  <a:pt x="16" y="237"/>
                  <a:pt x="12" y="210"/>
                </a:cubicBezTo>
                <a:cubicBezTo>
                  <a:pt x="8" y="186"/>
                  <a:pt x="0" y="102"/>
                  <a:pt x="51" y="47"/>
                </a:cubicBezTo>
                <a:cubicBezTo>
                  <a:pt x="81" y="16"/>
                  <a:pt x="124" y="0"/>
                  <a:pt x="182" y="0"/>
                </a:cubicBezTo>
                <a:cubicBezTo>
                  <a:pt x="184" y="0"/>
                  <a:pt x="187" y="0"/>
                  <a:pt x="189" y="0"/>
                </a:cubicBezTo>
                <a:cubicBezTo>
                  <a:pt x="226" y="1"/>
                  <a:pt x="255" y="13"/>
                  <a:pt x="277" y="36"/>
                </a:cubicBezTo>
                <a:cubicBezTo>
                  <a:pt x="326" y="88"/>
                  <a:pt x="323" y="184"/>
                  <a:pt x="317" y="236"/>
                </a:cubicBezTo>
                <a:close/>
                <a:moveTo>
                  <a:pt x="493" y="74"/>
                </a:moveTo>
                <a:cubicBezTo>
                  <a:pt x="465" y="40"/>
                  <a:pt x="346" y="39"/>
                  <a:pt x="345" y="39"/>
                </a:cubicBezTo>
                <a:cubicBezTo>
                  <a:pt x="336" y="39"/>
                  <a:pt x="333" y="39"/>
                  <a:pt x="330" y="41"/>
                </a:cubicBezTo>
                <a:cubicBezTo>
                  <a:pt x="328" y="43"/>
                  <a:pt x="326" y="45"/>
                  <a:pt x="325" y="48"/>
                </a:cubicBezTo>
                <a:cubicBezTo>
                  <a:pt x="323" y="51"/>
                  <a:pt x="323" y="54"/>
                  <a:pt x="325" y="56"/>
                </a:cubicBezTo>
                <a:cubicBezTo>
                  <a:pt x="349" y="110"/>
                  <a:pt x="347" y="179"/>
                  <a:pt x="344" y="215"/>
                </a:cubicBezTo>
                <a:cubicBezTo>
                  <a:pt x="344" y="220"/>
                  <a:pt x="343" y="224"/>
                  <a:pt x="342" y="228"/>
                </a:cubicBezTo>
                <a:cubicBezTo>
                  <a:pt x="341" y="231"/>
                  <a:pt x="342" y="234"/>
                  <a:pt x="344" y="236"/>
                </a:cubicBezTo>
                <a:cubicBezTo>
                  <a:pt x="345" y="238"/>
                  <a:pt x="348" y="240"/>
                  <a:pt x="351" y="240"/>
                </a:cubicBezTo>
                <a:cubicBezTo>
                  <a:pt x="352" y="240"/>
                  <a:pt x="353" y="240"/>
                  <a:pt x="353" y="240"/>
                </a:cubicBezTo>
                <a:cubicBezTo>
                  <a:pt x="379" y="240"/>
                  <a:pt x="423" y="198"/>
                  <a:pt x="436" y="185"/>
                </a:cubicBezTo>
                <a:cubicBezTo>
                  <a:pt x="462" y="159"/>
                  <a:pt x="492" y="122"/>
                  <a:pt x="498" y="97"/>
                </a:cubicBezTo>
                <a:cubicBezTo>
                  <a:pt x="500" y="89"/>
                  <a:pt x="498" y="81"/>
                  <a:pt x="493" y="74"/>
                </a:cubicBezTo>
                <a:close/>
                <a:moveTo>
                  <a:pt x="493" y="74"/>
                </a:moveTo>
                <a:cubicBezTo>
                  <a:pt x="493" y="74"/>
                  <a:pt x="493" y="74"/>
                  <a:pt x="493" y="7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6" name="Group 5"/>
          <p:cNvGrpSpPr/>
          <p:nvPr/>
        </p:nvGrpSpPr>
        <p:grpSpPr>
          <a:xfrm>
            <a:off x="4189276" y="3886110"/>
            <a:ext cx="7776638" cy="456886"/>
            <a:chOff x="4189276" y="3886110"/>
            <a:chExt cx="7776638" cy="456886"/>
          </a:xfrm>
        </p:grpSpPr>
        <p:sp>
          <p:nvSpPr>
            <p:cNvPr id="52" name="TextBox 51"/>
            <p:cNvSpPr txBox="1"/>
            <p:nvPr/>
          </p:nvSpPr>
          <p:spPr>
            <a:xfrm>
              <a:off x="10385665" y="3886110"/>
              <a:ext cx="1580249" cy="456886"/>
            </a:xfrm>
            <a:prstGeom prst="rect">
              <a:avLst/>
            </a:prstGeom>
            <a:noFill/>
          </p:spPr>
          <p:txBody>
            <a:bodyPr wrap="square" rtlCol="0" anchor="t">
              <a:noAutofit/>
            </a:bodyPr>
            <a:lstStyle/>
            <a:p>
              <a:pPr algn="ctr"/>
              <a:r>
                <a:rPr lang="en-GB" sz="1100" dirty="0"/>
                <a:t>Has no increased risk of hepatotoxicity</a:t>
              </a:r>
            </a:p>
            <a:p>
              <a:pPr algn="ctr"/>
              <a:endParaRPr lang="en-GB" sz="1100" dirty="0"/>
            </a:p>
          </p:txBody>
        </p:sp>
        <p:sp>
          <p:nvSpPr>
            <p:cNvPr id="61" name="TextBox 60"/>
            <p:cNvSpPr txBox="1"/>
            <p:nvPr/>
          </p:nvSpPr>
          <p:spPr>
            <a:xfrm>
              <a:off x="5797721" y="3886110"/>
              <a:ext cx="1491505" cy="456886"/>
            </a:xfrm>
            <a:prstGeom prst="rect">
              <a:avLst/>
            </a:prstGeom>
            <a:noFill/>
          </p:spPr>
          <p:txBody>
            <a:bodyPr wrap="square" rtlCol="0" anchor="t">
              <a:noAutofit/>
            </a:bodyPr>
            <a:lstStyle/>
            <a:p>
              <a:pPr algn="ctr"/>
              <a:r>
                <a:rPr lang="en-GB" sz="1100" dirty="0"/>
                <a:t>Reduces hospitalisations</a:t>
              </a:r>
            </a:p>
            <a:p>
              <a:pPr algn="ctr"/>
              <a:endParaRPr lang="en-GB" sz="1100" dirty="0"/>
            </a:p>
          </p:txBody>
        </p:sp>
        <p:sp>
          <p:nvSpPr>
            <p:cNvPr id="62" name="TextBox 61"/>
            <p:cNvSpPr txBox="1"/>
            <p:nvPr/>
          </p:nvSpPr>
          <p:spPr>
            <a:xfrm>
              <a:off x="4189276" y="3886110"/>
              <a:ext cx="1519701" cy="456886"/>
            </a:xfrm>
            <a:prstGeom prst="rect">
              <a:avLst/>
            </a:prstGeom>
            <a:noFill/>
          </p:spPr>
          <p:txBody>
            <a:bodyPr wrap="square" rtlCol="0" anchor="t">
              <a:noAutofit/>
            </a:bodyPr>
            <a:lstStyle/>
            <a:p>
              <a:pPr algn="ctr"/>
              <a:r>
                <a:rPr lang="en-GB" sz="1100" dirty="0"/>
                <a:t>Delays disease progression</a:t>
              </a:r>
            </a:p>
            <a:p>
              <a:pPr algn="ctr"/>
              <a:endParaRPr lang="en-GB" sz="1100" dirty="0"/>
            </a:p>
          </p:txBody>
        </p:sp>
        <p:sp>
          <p:nvSpPr>
            <p:cNvPr id="64" name="TextBox 63"/>
            <p:cNvSpPr txBox="1"/>
            <p:nvPr/>
          </p:nvSpPr>
          <p:spPr>
            <a:xfrm>
              <a:off x="7377970" y="3886110"/>
              <a:ext cx="1491505" cy="456886"/>
            </a:xfrm>
            <a:prstGeom prst="rect">
              <a:avLst/>
            </a:prstGeom>
            <a:noFill/>
          </p:spPr>
          <p:txBody>
            <a:bodyPr wrap="square" rtlCol="0" anchor="t">
              <a:noAutofit/>
            </a:bodyPr>
            <a:lstStyle/>
            <a:p>
              <a:pPr algn="ctr"/>
              <a:r>
                <a:rPr lang="en-GB" sz="1100" dirty="0"/>
                <a:t>Is efficacious in combination therapy</a:t>
              </a:r>
            </a:p>
            <a:p>
              <a:pPr algn="ctr"/>
              <a:endParaRPr lang="en-GB" sz="1100" dirty="0"/>
            </a:p>
          </p:txBody>
        </p:sp>
        <p:sp>
          <p:nvSpPr>
            <p:cNvPr id="65" name="TextBox 64"/>
            <p:cNvSpPr txBox="1"/>
            <p:nvPr/>
          </p:nvSpPr>
          <p:spPr>
            <a:xfrm>
              <a:off x="8867228" y="3886110"/>
              <a:ext cx="1580249" cy="456886"/>
            </a:xfrm>
            <a:prstGeom prst="rect">
              <a:avLst/>
            </a:prstGeom>
            <a:noFill/>
          </p:spPr>
          <p:txBody>
            <a:bodyPr wrap="square" rtlCol="0" anchor="t">
              <a:noAutofit/>
            </a:bodyPr>
            <a:lstStyle/>
            <a:p>
              <a:pPr algn="ctr"/>
              <a:r>
                <a:rPr lang="en-GB" sz="1100" dirty="0"/>
                <a:t>Improves quality of life</a:t>
              </a:r>
            </a:p>
            <a:p>
              <a:pPr algn="ctr"/>
              <a:endParaRPr lang="en-GB" sz="1100" dirty="0"/>
            </a:p>
          </p:txBody>
        </p:sp>
      </p:grpSp>
      <p:sp>
        <p:nvSpPr>
          <p:cNvPr id="86" name="TextBox 85"/>
          <p:cNvSpPr txBox="1"/>
          <p:nvPr/>
        </p:nvSpPr>
        <p:spPr>
          <a:xfrm>
            <a:off x="1611668" y="4790563"/>
            <a:ext cx="3121318" cy="791846"/>
          </a:xfrm>
          <a:prstGeom prst="rect">
            <a:avLst/>
          </a:prstGeom>
          <a:noFill/>
        </p:spPr>
        <p:txBody>
          <a:bodyPr wrap="square" lIns="144000" rtlCol="0" anchor="t">
            <a:noAutofit/>
          </a:bodyPr>
          <a:lstStyle>
            <a:defPPr>
              <a:defRPr lang="en-US"/>
            </a:defPPr>
            <a:lvl1pPr>
              <a:defRPr sz="1400">
                <a:solidFill>
                  <a:schemeClr val="tx1">
                    <a:lumMod val="75000"/>
                    <a:lumOff val="25000"/>
                  </a:schemeClr>
                </a:solidFill>
              </a:defRPr>
            </a:lvl1pPr>
          </a:lstStyle>
          <a:p>
            <a:r>
              <a:rPr lang="en-GB" sz="1200" dirty="0">
                <a:solidFill>
                  <a:schemeClr val="tx1"/>
                </a:solidFill>
              </a:rPr>
              <a:t>Introduction of Macitentan </a:t>
            </a:r>
          </a:p>
          <a:p>
            <a:r>
              <a:rPr lang="en-GB" sz="1200" dirty="0">
                <a:solidFill>
                  <a:schemeClr val="tx1"/>
                </a:solidFill>
              </a:rPr>
              <a:t>as first-line therapy or add-on therapy can delay disease progression</a:t>
            </a:r>
            <a:r>
              <a:rPr lang="en-GB" sz="1200" baseline="30000" dirty="0">
                <a:solidFill>
                  <a:schemeClr val="tx1"/>
                </a:solidFill>
              </a:rPr>
              <a:t>3</a:t>
            </a:r>
          </a:p>
          <a:p>
            <a:endParaRPr lang="en-GB" dirty="0">
              <a:solidFill>
                <a:schemeClr val="accent6">
                  <a:lumMod val="50000"/>
                </a:schemeClr>
              </a:solidFill>
            </a:endParaRPr>
          </a:p>
        </p:txBody>
      </p:sp>
      <p:sp>
        <p:nvSpPr>
          <p:cNvPr id="87" name="TextBox 86"/>
          <p:cNvSpPr txBox="1"/>
          <p:nvPr/>
        </p:nvSpPr>
        <p:spPr>
          <a:xfrm>
            <a:off x="6798474" y="4806918"/>
            <a:ext cx="4261516" cy="775300"/>
          </a:xfrm>
          <a:prstGeom prst="rect">
            <a:avLst/>
          </a:prstGeom>
          <a:noFill/>
        </p:spPr>
        <p:txBody>
          <a:bodyPr wrap="square" lIns="144000" rtlCol="0" anchor="t">
            <a:noAutofit/>
          </a:bodyPr>
          <a:lstStyle>
            <a:defPPr>
              <a:defRPr lang="en-US"/>
            </a:defPPr>
            <a:lvl1pPr>
              <a:defRPr sz="1400">
                <a:solidFill>
                  <a:schemeClr val="tx1">
                    <a:lumMod val="75000"/>
                    <a:lumOff val="25000"/>
                  </a:schemeClr>
                </a:solidFill>
              </a:defRPr>
            </a:lvl1pPr>
          </a:lstStyle>
          <a:p>
            <a:r>
              <a:rPr lang="en-GB" sz="1200" dirty="0">
                <a:solidFill>
                  <a:schemeClr val="tx1"/>
                </a:solidFill>
              </a:rPr>
              <a:t>Switching patients to Macitentan</a:t>
            </a:r>
            <a:br>
              <a:rPr lang="en-GB" sz="1200" dirty="0">
                <a:solidFill>
                  <a:schemeClr val="tx1"/>
                </a:solidFill>
              </a:rPr>
            </a:br>
            <a:r>
              <a:rPr lang="en-GB" sz="1200" dirty="0">
                <a:solidFill>
                  <a:schemeClr val="tx1"/>
                </a:solidFill>
              </a:rPr>
              <a:t>was efficacious in small clinical studies</a:t>
            </a:r>
            <a:r>
              <a:rPr lang="en-GB" sz="1200" baseline="30000" dirty="0">
                <a:solidFill>
                  <a:schemeClr val="tx1"/>
                </a:solidFill>
              </a:rPr>
              <a:t>5,6</a:t>
            </a:r>
            <a:r>
              <a:rPr lang="en-GB" sz="1200" dirty="0">
                <a:solidFill>
                  <a:schemeClr val="tx1"/>
                </a:solidFill>
              </a:rPr>
              <a:t> </a:t>
            </a:r>
          </a:p>
          <a:p>
            <a:endParaRPr lang="en-GB" dirty="0">
              <a:solidFill>
                <a:schemeClr val="accent6">
                  <a:lumMod val="50000"/>
                </a:schemeClr>
              </a:solidFill>
            </a:endParaRPr>
          </a:p>
        </p:txBody>
      </p:sp>
      <p:grpSp>
        <p:nvGrpSpPr>
          <p:cNvPr id="22" name="Group 21"/>
          <p:cNvGrpSpPr/>
          <p:nvPr/>
        </p:nvGrpSpPr>
        <p:grpSpPr>
          <a:xfrm>
            <a:off x="739672" y="4634150"/>
            <a:ext cx="884690" cy="884690"/>
            <a:chOff x="543517" y="4676895"/>
            <a:chExt cx="884690" cy="884690"/>
          </a:xfrm>
        </p:grpSpPr>
        <p:grpSp>
          <p:nvGrpSpPr>
            <p:cNvPr id="102" name="Group 101"/>
            <p:cNvGrpSpPr/>
            <p:nvPr/>
          </p:nvGrpSpPr>
          <p:grpSpPr>
            <a:xfrm>
              <a:off x="543517" y="4676895"/>
              <a:ext cx="884690" cy="884690"/>
              <a:chOff x="10642081" y="1536192"/>
              <a:chExt cx="1060704" cy="1060704"/>
            </a:xfrm>
          </p:grpSpPr>
          <p:sp>
            <p:nvSpPr>
              <p:cNvPr id="103" name="Oval 102"/>
              <p:cNvSpPr/>
              <p:nvPr/>
            </p:nvSpPr>
            <p:spPr>
              <a:xfrm>
                <a:off x="10642081" y="1536192"/>
                <a:ext cx="1060704" cy="10607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5" name="Freeform 39"/>
              <p:cNvSpPr>
                <a:spLocks noEditPoints="1"/>
              </p:cNvSpPr>
              <p:nvPr/>
            </p:nvSpPr>
            <p:spPr bwMode="auto">
              <a:xfrm>
                <a:off x="11062761" y="1983897"/>
                <a:ext cx="474974" cy="474974"/>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rgbClr val="9966FF"/>
              </a:solidFill>
              <a:ln w="9525">
                <a:noFill/>
                <a:round/>
                <a:headEnd/>
                <a:tailEnd/>
              </a:ln>
              <a:effectLst/>
            </p:spPr>
            <p:txBody>
              <a:bodyPr/>
              <a:lstStyle/>
              <a:p>
                <a:endParaRPr lang="en-GB" dirty="0"/>
              </a:p>
            </p:txBody>
          </p:sp>
        </p:grpSp>
        <p:sp>
          <p:nvSpPr>
            <p:cNvPr id="21" name="TextBox 20"/>
            <p:cNvSpPr txBox="1"/>
            <p:nvPr/>
          </p:nvSpPr>
          <p:spPr>
            <a:xfrm>
              <a:off x="712150" y="4861106"/>
              <a:ext cx="352491" cy="276999"/>
            </a:xfrm>
            <a:prstGeom prst="rect">
              <a:avLst/>
            </a:prstGeom>
            <a:noFill/>
          </p:spPr>
          <p:txBody>
            <a:bodyPr wrap="square" lIns="0" tIns="0" rIns="0" bIns="0" rtlCol="0">
              <a:spAutoFit/>
            </a:bodyPr>
            <a:lstStyle/>
            <a:p>
              <a:r>
                <a:rPr lang="en-GB" sz="1800" dirty="0"/>
                <a:t>Rx</a:t>
              </a:r>
            </a:p>
          </p:txBody>
        </p:sp>
      </p:grpSp>
      <p:grpSp>
        <p:nvGrpSpPr>
          <p:cNvPr id="23" name="Group 22"/>
          <p:cNvGrpSpPr/>
          <p:nvPr/>
        </p:nvGrpSpPr>
        <p:grpSpPr>
          <a:xfrm>
            <a:off x="5913784" y="4650505"/>
            <a:ext cx="884690" cy="884690"/>
            <a:chOff x="6110404" y="4676895"/>
            <a:chExt cx="884690" cy="884690"/>
          </a:xfrm>
        </p:grpSpPr>
        <p:grpSp>
          <p:nvGrpSpPr>
            <p:cNvPr id="96" name="Group 95"/>
            <p:cNvGrpSpPr/>
            <p:nvPr/>
          </p:nvGrpSpPr>
          <p:grpSpPr>
            <a:xfrm>
              <a:off x="6110404" y="4676895"/>
              <a:ext cx="884690" cy="884690"/>
              <a:chOff x="10642081" y="1536192"/>
              <a:chExt cx="1060704" cy="1060704"/>
            </a:xfrm>
          </p:grpSpPr>
          <p:sp>
            <p:nvSpPr>
              <p:cNvPr id="97" name="Oval 96"/>
              <p:cNvSpPr/>
              <p:nvPr/>
            </p:nvSpPr>
            <p:spPr>
              <a:xfrm>
                <a:off x="10642081" y="1536192"/>
                <a:ext cx="1060704" cy="10607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98" name="Group 97"/>
              <p:cNvGrpSpPr/>
              <p:nvPr/>
            </p:nvGrpSpPr>
            <p:grpSpPr>
              <a:xfrm>
                <a:off x="10805029" y="1961580"/>
                <a:ext cx="732706" cy="497291"/>
                <a:chOff x="10805029" y="1961580"/>
                <a:chExt cx="732706" cy="497291"/>
              </a:xfrm>
            </p:grpSpPr>
            <p:sp>
              <p:nvSpPr>
                <p:cNvPr id="100" name="Freeform 39"/>
                <p:cNvSpPr>
                  <a:spLocks noEditPoints="1"/>
                </p:cNvSpPr>
                <p:nvPr/>
              </p:nvSpPr>
              <p:spPr bwMode="auto">
                <a:xfrm>
                  <a:off x="11062761" y="1983897"/>
                  <a:ext cx="474974" cy="474974"/>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rgbClr val="9966FF"/>
                </a:solidFill>
                <a:ln w="9525">
                  <a:noFill/>
                  <a:round/>
                  <a:headEnd/>
                  <a:tailEnd/>
                </a:ln>
                <a:effectLst/>
              </p:spPr>
              <p:txBody>
                <a:bodyPr/>
                <a:lstStyle/>
                <a:p>
                  <a:endParaRPr lang="en-GB" dirty="0"/>
                </a:p>
              </p:txBody>
            </p:sp>
            <p:sp>
              <p:nvSpPr>
                <p:cNvPr id="101" name="Freeform 100"/>
                <p:cNvSpPr>
                  <a:spLocks noEditPoints="1"/>
                </p:cNvSpPr>
                <p:nvPr/>
              </p:nvSpPr>
              <p:spPr bwMode="auto">
                <a:xfrm>
                  <a:off x="10805029" y="1961580"/>
                  <a:ext cx="385609" cy="385609"/>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rgbClr val="00B0F0">
                    <a:alpha val="44000"/>
                  </a:srgbClr>
                </a:solidFill>
                <a:ln w="9525">
                  <a:noFill/>
                  <a:round/>
                  <a:headEnd/>
                  <a:tailEnd/>
                </a:ln>
                <a:effectLst/>
              </p:spPr>
              <p:txBody>
                <a:bodyPr/>
                <a:lstStyle/>
                <a:p>
                  <a:endParaRPr lang="en-GB" dirty="0"/>
                </a:p>
              </p:txBody>
            </p:sp>
          </p:grpSp>
        </p:grpSp>
        <p:sp>
          <p:nvSpPr>
            <p:cNvPr id="17" name="Freeform 6"/>
            <p:cNvSpPr>
              <a:spLocks/>
            </p:cNvSpPr>
            <p:nvPr/>
          </p:nvSpPr>
          <p:spPr bwMode="auto">
            <a:xfrm rot="322422">
              <a:off x="6562883" y="4766126"/>
              <a:ext cx="299841" cy="230475"/>
            </a:xfrm>
            <a:custGeom>
              <a:avLst/>
              <a:gdLst>
                <a:gd name="T0" fmla="*/ 164 w 186"/>
                <a:gd name="T1" fmla="*/ 89 h 143"/>
                <a:gd name="T2" fmla="*/ 55 w 186"/>
                <a:gd name="T3" fmla="*/ 24 h 143"/>
                <a:gd name="T4" fmla="*/ 53 w 186"/>
                <a:gd name="T5" fmla="*/ 0 h 143"/>
                <a:gd name="T6" fmla="*/ 0 w 186"/>
                <a:gd name="T7" fmla="*/ 36 h 143"/>
                <a:gd name="T8" fmla="*/ 57 w 186"/>
                <a:gd name="T9" fmla="*/ 64 h 143"/>
                <a:gd name="T10" fmla="*/ 56 w 186"/>
                <a:gd name="T11" fmla="*/ 40 h 143"/>
                <a:gd name="T12" fmla="*/ 149 w 186"/>
                <a:gd name="T13" fmla="*/ 96 h 143"/>
                <a:gd name="T14" fmla="*/ 128 w 186"/>
                <a:gd name="T15" fmla="*/ 106 h 143"/>
                <a:gd name="T16" fmla="*/ 180 w 186"/>
                <a:gd name="T17" fmla="*/ 143 h 143"/>
                <a:gd name="T18" fmla="*/ 186 w 186"/>
                <a:gd name="T19" fmla="*/ 79 h 143"/>
                <a:gd name="T20" fmla="*/ 164 w 186"/>
                <a:gd name="T21" fmla="*/ 8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43">
                  <a:moveTo>
                    <a:pt x="164" y="89"/>
                  </a:moveTo>
                  <a:cubicBezTo>
                    <a:pt x="139" y="53"/>
                    <a:pt x="99" y="29"/>
                    <a:pt x="55" y="24"/>
                  </a:cubicBezTo>
                  <a:cubicBezTo>
                    <a:pt x="53" y="0"/>
                    <a:pt x="53" y="0"/>
                    <a:pt x="53" y="0"/>
                  </a:cubicBezTo>
                  <a:cubicBezTo>
                    <a:pt x="0" y="36"/>
                    <a:pt x="0" y="36"/>
                    <a:pt x="0" y="36"/>
                  </a:cubicBezTo>
                  <a:cubicBezTo>
                    <a:pt x="57" y="64"/>
                    <a:pt x="57" y="64"/>
                    <a:pt x="57" y="64"/>
                  </a:cubicBezTo>
                  <a:cubicBezTo>
                    <a:pt x="56" y="40"/>
                    <a:pt x="56" y="40"/>
                    <a:pt x="56" y="40"/>
                  </a:cubicBezTo>
                  <a:cubicBezTo>
                    <a:pt x="93" y="46"/>
                    <a:pt x="127" y="66"/>
                    <a:pt x="149" y="96"/>
                  </a:cubicBezTo>
                  <a:cubicBezTo>
                    <a:pt x="128" y="106"/>
                    <a:pt x="128" y="106"/>
                    <a:pt x="128" y="106"/>
                  </a:cubicBezTo>
                  <a:cubicBezTo>
                    <a:pt x="180" y="143"/>
                    <a:pt x="180" y="143"/>
                    <a:pt x="180" y="143"/>
                  </a:cubicBezTo>
                  <a:cubicBezTo>
                    <a:pt x="186" y="79"/>
                    <a:pt x="186" y="79"/>
                    <a:pt x="186" y="79"/>
                  </a:cubicBezTo>
                  <a:lnTo>
                    <a:pt x="164" y="8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1"/>
          <p:cNvGrpSpPr/>
          <p:nvPr/>
        </p:nvGrpSpPr>
        <p:grpSpPr>
          <a:xfrm>
            <a:off x="4441361" y="2799079"/>
            <a:ext cx="1060704" cy="1060704"/>
            <a:chOff x="4441361" y="2799079"/>
            <a:chExt cx="1060704" cy="1060704"/>
          </a:xfrm>
        </p:grpSpPr>
        <p:sp>
          <p:nvSpPr>
            <p:cNvPr id="57" name="Oval 56"/>
            <p:cNvSpPr/>
            <p:nvPr/>
          </p:nvSpPr>
          <p:spPr>
            <a:xfrm>
              <a:off x="4441361" y="2799079"/>
              <a:ext cx="1060704" cy="1060704"/>
            </a:xfrm>
            <a:prstGeom prst="ellipse">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9" name="Freeform 40"/>
            <p:cNvSpPr>
              <a:spLocks noEditPoints="1"/>
            </p:cNvSpPr>
            <p:nvPr/>
          </p:nvSpPr>
          <p:spPr bwMode="auto">
            <a:xfrm>
              <a:off x="4721000" y="3318468"/>
              <a:ext cx="511093" cy="343371"/>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chemeClr val="bg1"/>
            </a:solidFill>
            <a:ln>
              <a:solidFill>
                <a:schemeClr val="bg1"/>
              </a:solidFill>
            </a:ln>
          </p:spPr>
          <p:txBody>
            <a:bodyPr vert="horz" wrap="square" lIns="121920" tIns="60960" rIns="121920" bIns="60960" numCol="1" anchor="t" anchorCtr="0" compatLnSpc="1">
              <a:prstTxWarp prst="textNoShape">
                <a:avLst/>
              </a:prstTxWarp>
            </a:bodyPr>
            <a:lstStyle/>
            <a:p>
              <a:endParaRPr lang="en-GB" sz="3200" dirty="0"/>
            </a:p>
          </p:txBody>
        </p:sp>
        <p:grpSp>
          <p:nvGrpSpPr>
            <p:cNvPr id="80" name="Group 79"/>
            <p:cNvGrpSpPr/>
            <p:nvPr/>
          </p:nvGrpSpPr>
          <p:grpSpPr>
            <a:xfrm flipH="1">
              <a:off x="4672223" y="3006365"/>
              <a:ext cx="616176" cy="180719"/>
              <a:chOff x="1028699" y="3100271"/>
              <a:chExt cx="2933699" cy="860426"/>
            </a:xfrm>
            <a:solidFill>
              <a:schemeClr val="bg1"/>
            </a:solidFill>
          </p:grpSpPr>
          <p:sp>
            <p:nvSpPr>
              <p:cNvPr id="81" name="Freeform 14"/>
              <p:cNvSpPr>
                <a:spLocks/>
              </p:cNvSpPr>
              <p:nvPr/>
            </p:nvSpPr>
            <p:spPr bwMode="auto">
              <a:xfrm>
                <a:off x="2439986" y="3100271"/>
                <a:ext cx="627062" cy="255588"/>
              </a:xfrm>
              <a:custGeom>
                <a:avLst/>
                <a:gdLst>
                  <a:gd name="T0" fmla="*/ 151 w 167"/>
                  <a:gd name="T1" fmla="*/ 68 h 68"/>
                  <a:gd name="T2" fmla="*/ 77 w 167"/>
                  <a:gd name="T3" fmla="*/ 48 h 68"/>
                  <a:gd name="T4" fmla="*/ 40 w 167"/>
                  <a:gd name="T5" fmla="*/ 43 h 68"/>
                  <a:gd name="T6" fmla="*/ 1 w 167"/>
                  <a:gd name="T7" fmla="*/ 41 h 68"/>
                  <a:gd name="T8" fmla="*/ 0 w 167"/>
                  <a:gd name="T9" fmla="*/ 2 h 68"/>
                  <a:gd name="T10" fmla="*/ 42 w 167"/>
                  <a:gd name="T11" fmla="*/ 1 h 68"/>
                  <a:gd name="T12" fmla="*/ 84 w 167"/>
                  <a:gd name="T13" fmla="*/ 3 h 68"/>
                  <a:gd name="T14" fmla="*/ 167 w 167"/>
                  <a:gd name="T15" fmla="*/ 18 h 68"/>
                  <a:gd name="T16" fmla="*/ 151 w 167"/>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8">
                    <a:moveTo>
                      <a:pt x="151" y="68"/>
                    </a:moveTo>
                    <a:cubicBezTo>
                      <a:pt x="127" y="60"/>
                      <a:pt x="102" y="53"/>
                      <a:pt x="77" y="48"/>
                    </a:cubicBezTo>
                    <a:cubicBezTo>
                      <a:pt x="65" y="46"/>
                      <a:pt x="52" y="44"/>
                      <a:pt x="40" y="43"/>
                    </a:cubicBezTo>
                    <a:cubicBezTo>
                      <a:pt x="27" y="41"/>
                      <a:pt x="14" y="41"/>
                      <a:pt x="1" y="41"/>
                    </a:cubicBezTo>
                    <a:cubicBezTo>
                      <a:pt x="0" y="2"/>
                      <a:pt x="0" y="2"/>
                      <a:pt x="0" y="2"/>
                    </a:cubicBezTo>
                    <a:cubicBezTo>
                      <a:pt x="14" y="1"/>
                      <a:pt x="28" y="0"/>
                      <a:pt x="42" y="1"/>
                    </a:cubicBezTo>
                    <a:cubicBezTo>
                      <a:pt x="56" y="1"/>
                      <a:pt x="70" y="2"/>
                      <a:pt x="84" y="3"/>
                    </a:cubicBezTo>
                    <a:cubicBezTo>
                      <a:pt x="112" y="6"/>
                      <a:pt x="139" y="11"/>
                      <a:pt x="167" y="18"/>
                    </a:cubicBezTo>
                    <a:lnTo>
                      <a:pt x="151" y="68"/>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2" name="Freeform 15"/>
              <p:cNvSpPr>
                <a:spLocks/>
              </p:cNvSpPr>
              <p:nvPr/>
            </p:nvSpPr>
            <p:spPr bwMode="auto">
              <a:xfrm>
                <a:off x="1781174" y="3111384"/>
                <a:ext cx="604837" cy="252413"/>
              </a:xfrm>
              <a:custGeom>
                <a:avLst/>
                <a:gdLst>
                  <a:gd name="T0" fmla="*/ 161 w 161"/>
                  <a:gd name="T1" fmla="*/ 38 h 67"/>
                  <a:gd name="T2" fmla="*/ 10 w 161"/>
                  <a:gd name="T3" fmla="*/ 67 h 67"/>
                  <a:gd name="T4" fmla="*/ 0 w 161"/>
                  <a:gd name="T5" fmla="*/ 45 h 67"/>
                  <a:gd name="T6" fmla="*/ 159 w 161"/>
                  <a:gd name="T7" fmla="*/ 0 h 67"/>
                  <a:gd name="T8" fmla="*/ 161 w 161"/>
                  <a:gd name="T9" fmla="*/ 38 h 67"/>
                </a:gdLst>
                <a:ahLst/>
                <a:cxnLst>
                  <a:cxn ang="0">
                    <a:pos x="T0" y="T1"/>
                  </a:cxn>
                  <a:cxn ang="0">
                    <a:pos x="T2" y="T3"/>
                  </a:cxn>
                  <a:cxn ang="0">
                    <a:pos x="T4" y="T5"/>
                  </a:cxn>
                  <a:cxn ang="0">
                    <a:pos x="T6" y="T7"/>
                  </a:cxn>
                  <a:cxn ang="0">
                    <a:pos x="T8" y="T9"/>
                  </a:cxn>
                </a:cxnLst>
                <a:rect l="0" t="0" r="r" b="b"/>
                <a:pathLst>
                  <a:path w="161" h="67">
                    <a:moveTo>
                      <a:pt x="161" y="38"/>
                    </a:moveTo>
                    <a:cubicBezTo>
                      <a:pt x="110" y="39"/>
                      <a:pt x="58" y="48"/>
                      <a:pt x="10" y="67"/>
                    </a:cubicBezTo>
                    <a:cubicBezTo>
                      <a:pt x="0" y="45"/>
                      <a:pt x="0" y="45"/>
                      <a:pt x="0" y="45"/>
                    </a:cubicBezTo>
                    <a:cubicBezTo>
                      <a:pt x="50" y="21"/>
                      <a:pt x="103" y="6"/>
                      <a:pt x="159" y="0"/>
                    </a:cubicBezTo>
                    <a:lnTo>
                      <a:pt x="161" y="38"/>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3" name="Freeform 16"/>
              <p:cNvSpPr>
                <a:spLocks/>
              </p:cNvSpPr>
              <p:nvPr/>
            </p:nvSpPr>
            <p:spPr bwMode="auto">
              <a:xfrm>
                <a:off x="3059111" y="3187584"/>
                <a:ext cx="903287" cy="773113"/>
              </a:xfrm>
              <a:custGeom>
                <a:avLst/>
                <a:gdLst>
                  <a:gd name="T0" fmla="*/ 240 w 240"/>
                  <a:gd name="T1" fmla="*/ 206 h 206"/>
                  <a:gd name="T2" fmla="*/ 195 w 240"/>
                  <a:gd name="T3" fmla="*/ 20 h 206"/>
                  <a:gd name="T4" fmla="*/ 149 w 240"/>
                  <a:gd name="T5" fmla="*/ 64 h 206"/>
                  <a:gd name="T6" fmla="*/ 18 w 240"/>
                  <a:gd name="T7" fmla="*/ 0 h 206"/>
                  <a:gd name="T8" fmla="*/ 0 w 240"/>
                  <a:gd name="T9" fmla="*/ 51 h 206"/>
                  <a:gd name="T10" fmla="*/ 101 w 240"/>
                  <a:gd name="T11" fmla="*/ 110 h 206"/>
                  <a:gd name="T12" fmla="*/ 56 w 240"/>
                  <a:gd name="T13" fmla="*/ 152 h 206"/>
                  <a:gd name="T14" fmla="*/ 240 w 240"/>
                  <a:gd name="T15" fmla="*/ 206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06">
                    <a:moveTo>
                      <a:pt x="240" y="206"/>
                    </a:moveTo>
                    <a:cubicBezTo>
                      <a:pt x="195" y="20"/>
                      <a:pt x="195" y="20"/>
                      <a:pt x="195" y="20"/>
                    </a:cubicBezTo>
                    <a:cubicBezTo>
                      <a:pt x="149" y="64"/>
                      <a:pt x="149" y="64"/>
                      <a:pt x="149" y="64"/>
                    </a:cubicBezTo>
                    <a:cubicBezTo>
                      <a:pt x="108" y="36"/>
                      <a:pt x="64" y="14"/>
                      <a:pt x="18" y="0"/>
                    </a:cubicBezTo>
                    <a:cubicBezTo>
                      <a:pt x="0" y="51"/>
                      <a:pt x="0" y="51"/>
                      <a:pt x="0" y="51"/>
                    </a:cubicBezTo>
                    <a:cubicBezTo>
                      <a:pt x="36" y="66"/>
                      <a:pt x="70" y="86"/>
                      <a:pt x="101" y="110"/>
                    </a:cubicBezTo>
                    <a:cubicBezTo>
                      <a:pt x="56" y="152"/>
                      <a:pt x="56" y="152"/>
                      <a:pt x="56" y="152"/>
                    </a:cubicBezTo>
                    <a:lnTo>
                      <a:pt x="240" y="206"/>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Freeform 17"/>
              <p:cNvSpPr>
                <a:spLocks/>
              </p:cNvSpPr>
              <p:nvPr/>
            </p:nvSpPr>
            <p:spPr bwMode="auto">
              <a:xfrm>
                <a:off x="1028699" y="3311409"/>
                <a:ext cx="733425" cy="649288"/>
              </a:xfrm>
              <a:custGeom>
                <a:avLst/>
                <a:gdLst>
                  <a:gd name="T0" fmla="*/ 195 w 195"/>
                  <a:gd name="T1" fmla="*/ 20 h 173"/>
                  <a:gd name="T2" fmla="*/ 186 w 195"/>
                  <a:gd name="T3" fmla="*/ 0 h 173"/>
                  <a:gd name="T4" fmla="*/ 59 w 195"/>
                  <a:gd name="T5" fmla="*/ 96 h 173"/>
                  <a:gd name="T6" fmla="*/ 19 w 195"/>
                  <a:gd name="T7" fmla="*/ 63 h 173"/>
                  <a:gd name="T8" fmla="*/ 0 w 195"/>
                  <a:gd name="T9" fmla="*/ 173 h 173"/>
                  <a:gd name="T10" fmla="*/ 105 w 195"/>
                  <a:gd name="T11" fmla="*/ 134 h 173"/>
                  <a:gd name="T12" fmla="*/ 66 w 195"/>
                  <a:gd name="T13" fmla="*/ 101 h 173"/>
                  <a:gd name="T14" fmla="*/ 195 w 195"/>
                  <a:gd name="T15" fmla="*/ 2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173">
                    <a:moveTo>
                      <a:pt x="195" y="20"/>
                    </a:moveTo>
                    <a:cubicBezTo>
                      <a:pt x="186" y="0"/>
                      <a:pt x="186" y="0"/>
                      <a:pt x="186" y="0"/>
                    </a:cubicBezTo>
                    <a:cubicBezTo>
                      <a:pt x="138" y="24"/>
                      <a:pt x="95" y="57"/>
                      <a:pt x="59" y="96"/>
                    </a:cubicBezTo>
                    <a:cubicBezTo>
                      <a:pt x="19" y="63"/>
                      <a:pt x="19" y="63"/>
                      <a:pt x="19" y="63"/>
                    </a:cubicBezTo>
                    <a:cubicBezTo>
                      <a:pt x="0" y="173"/>
                      <a:pt x="0" y="173"/>
                      <a:pt x="0" y="173"/>
                    </a:cubicBezTo>
                    <a:cubicBezTo>
                      <a:pt x="105" y="134"/>
                      <a:pt x="105" y="134"/>
                      <a:pt x="105" y="134"/>
                    </a:cubicBezTo>
                    <a:cubicBezTo>
                      <a:pt x="66" y="101"/>
                      <a:pt x="66" y="101"/>
                      <a:pt x="66" y="101"/>
                    </a:cubicBezTo>
                    <a:cubicBezTo>
                      <a:pt x="104" y="67"/>
                      <a:pt x="148" y="39"/>
                      <a:pt x="195" y="2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68" name="Freeform 67"/>
          <p:cNvSpPr>
            <a:spLocks noEditPoints="1"/>
          </p:cNvSpPr>
          <p:nvPr/>
        </p:nvSpPr>
        <p:spPr bwMode="auto">
          <a:xfrm>
            <a:off x="6224605" y="3082811"/>
            <a:ext cx="636647" cy="503995"/>
          </a:xfrm>
          <a:custGeom>
            <a:avLst/>
            <a:gdLst>
              <a:gd name="T0" fmla="*/ 2006 w 3086"/>
              <a:gd name="T1" fmla="*/ 841 h 2443"/>
              <a:gd name="T2" fmla="*/ 1668 w 3086"/>
              <a:gd name="T3" fmla="*/ 841 h 2443"/>
              <a:gd name="T4" fmla="*/ 1668 w 3086"/>
              <a:gd name="T5" fmla="*/ 1179 h 2443"/>
              <a:gd name="T6" fmla="*/ 1417 w 3086"/>
              <a:gd name="T7" fmla="*/ 1179 h 2443"/>
              <a:gd name="T8" fmla="*/ 1417 w 3086"/>
              <a:gd name="T9" fmla="*/ 841 h 2443"/>
              <a:gd name="T10" fmla="*/ 1080 w 3086"/>
              <a:gd name="T11" fmla="*/ 841 h 2443"/>
              <a:gd name="T12" fmla="*/ 1080 w 3086"/>
              <a:gd name="T13" fmla="*/ 590 h 2443"/>
              <a:gd name="T14" fmla="*/ 1417 w 3086"/>
              <a:gd name="T15" fmla="*/ 590 h 2443"/>
              <a:gd name="T16" fmla="*/ 1417 w 3086"/>
              <a:gd name="T17" fmla="*/ 252 h 2443"/>
              <a:gd name="T18" fmla="*/ 1668 w 3086"/>
              <a:gd name="T19" fmla="*/ 252 h 2443"/>
              <a:gd name="T20" fmla="*/ 1668 w 3086"/>
              <a:gd name="T21" fmla="*/ 590 h 2443"/>
              <a:gd name="T22" fmla="*/ 2006 w 3086"/>
              <a:gd name="T23" fmla="*/ 590 h 2443"/>
              <a:gd name="T24" fmla="*/ 2006 w 3086"/>
              <a:gd name="T25" fmla="*/ 841 h 2443"/>
              <a:gd name="T26" fmla="*/ 3086 w 3086"/>
              <a:gd name="T27" fmla="*/ 509 h 2443"/>
              <a:gd name="T28" fmla="*/ 3086 w 3086"/>
              <a:gd name="T29" fmla="*/ 2297 h 2443"/>
              <a:gd name="T30" fmla="*/ 2392 w 3086"/>
              <a:gd name="T31" fmla="*/ 2297 h 2443"/>
              <a:gd name="T32" fmla="*/ 2392 w 3086"/>
              <a:gd name="T33" fmla="*/ 2443 h 2443"/>
              <a:gd name="T34" fmla="*/ 694 w 3086"/>
              <a:gd name="T35" fmla="*/ 2443 h 2443"/>
              <a:gd name="T36" fmla="*/ 694 w 3086"/>
              <a:gd name="T37" fmla="*/ 2297 h 2443"/>
              <a:gd name="T38" fmla="*/ 0 w 3086"/>
              <a:gd name="T39" fmla="*/ 2297 h 2443"/>
              <a:gd name="T40" fmla="*/ 0 w 3086"/>
              <a:gd name="T41" fmla="*/ 509 h 2443"/>
              <a:gd name="T42" fmla="*/ 694 w 3086"/>
              <a:gd name="T43" fmla="*/ 509 h 2443"/>
              <a:gd name="T44" fmla="*/ 694 w 3086"/>
              <a:gd name="T45" fmla="*/ 0 h 2443"/>
              <a:gd name="T46" fmla="*/ 2392 w 3086"/>
              <a:gd name="T47" fmla="*/ 0 h 2443"/>
              <a:gd name="T48" fmla="*/ 2392 w 3086"/>
              <a:gd name="T49" fmla="*/ 509 h 2443"/>
              <a:gd name="T50" fmla="*/ 3086 w 3086"/>
              <a:gd name="T51" fmla="*/ 509 h 2443"/>
              <a:gd name="T52" fmla="*/ 694 w 3086"/>
              <a:gd name="T53" fmla="*/ 626 h 2443"/>
              <a:gd name="T54" fmla="*/ 117 w 3086"/>
              <a:gd name="T55" fmla="*/ 626 h 2443"/>
              <a:gd name="T56" fmla="*/ 117 w 3086"/>
              <a:gd name="T57" fmla="*/ 2177 h 2443"/>
              <a:gd name="T58" fmla="*/ 694 w 3086"/>
              <a:gd name="T59" fmla="*/ 2177 h 2443"/>
              <a:gd name="T60" fmla="*/ 694 w 3086"/>
              <a:gd name="T61" fmla="*/ 626 h 2443"/>
              <a:gd name="T62" fmla="*/ 2275 w 3086"/>
              <a:gd name="T63" fmla="*/ 119 h 2443"/>
              <a:gd name="T64" fmla="*/ 811 w 3086"/>
              <a:gd name="T65" fmla="*/ 119 h 2443"/>
              <a:gd name="T66" fmla="*/ 811 w 3086"/>
              <a:gd name="T67" fmla="*/ 509 h 2443"/>
              <a:gd name="T68" fmla="*/ 811 w 3086"/>
              <a:gd name="T69" fmla="*/ 626 h 2443"/>
              <a:gd name="T70" fmla="*/ 811 w 3086"/>
              <a:gd name="T71" fmla="*/ 2177 h 2443"/>
              <a:gd name="T72" fmla="*/ 811 w 3086"/>
              <a:gd name="T73" fmla="*/ 2297 h 2443"/>
              <a:gd name="T74" fmla="*/ 811 w 3086"/>
              <a:gd name="T75" fmla="*/ 2326 h 2443"/>
              <a:gd name="T76" fmla="*/ 1100 w 3086"/>
              <a:gd name="T77" fmla="*/ 2326 h 2443"/>
              <a:gd name="T78" fmla="*/ 1100 w 3086"/>
              <a:gd name="T79" fmla="*/ 1854 h 2443"/>
              <a:gd name="T80" fmla="*/ 1986 w 3086"/>
              <a:gd name="T81" fmla="*/ 1854 h 2443"/>
              <a:gd name="T82" fmla="*/ 1986 w 3086"/>
              <a:gd name="T83" fmla="*/ 2326 h 2443"/>
              <a:gd name="T84" fmla="*/ 2275 w 3086"/>
              <a:gd name="T85" fmla="*/ 2326 h 2443"/>
              <a:gd name="T86" fmla="*/ 2275 w 3086"/>
              <a:gd name="T87" fmla="*/ 2297 h 2443"/>
              <a:gd name="T88" fmla="*/ 2275 w 3086"/>
              <a:gd name="T89" fmla="*/ 2177 h 2443"/>
              <a:gd name="T90" fmla="*/ 2275 w 3086"/>
              <a:gd name="T91" fmla="*/ 626 h 2443"/>
              <a:gd name="T92" fmla="*/ 2275 w 3086"/>
              <a:gd name="T93" fmla="*/ 509 h 2443"/>
              <a:gd name="T94" fmla="*/ 2275 w 3086"/>
              <a:gd name="T95" fmla="*/ 119 h 2443"/>
              <a:gd name="T96" fmla="*/ 2969 w 3086"/>
              <a:gd name="T97" fmla="*/ 626 h 2443"/>
              <a:gd name="T98" fmla="*/ 2392 w 3086"/>
              <a:gd name="T99" fmla="*/ 626 h 2443"/>
              <a:gd name="T100" fmla="*/ 2392 w 3086"/>
              <a:gd name="T101" fmla="*/ 2177 h 2443"/>
              <a:gd name="T102" fmla="*/ 2969 w 3086"/>
              <a:gd name="T103" fmla="*/ 2177 h 2443"/>
              <a:gd name="T104" fmla="*/ 2969 w 3086"/>
              <a:gd name="T105" fmla="*/ 62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6" h="2443">
                <a:moveTo>
                  <a:pt x="2006" y="841"/>
                </a:moveTo>
                <a:lnTo>
                  <a:pt x="1668" y="841"/>
                </a:lnTo>
                <a:lnTo>
                  <a:pt x="1668" y="1179"/>
                </a:lnTo>
                <a:lnTo>
                  <a:pt x="1417" y="1179"/>
                </a:lnTo>
                <a:lnTo>
                  <a:pt x="1417" y="841"/>
                </a:lnTo>
                <a:lnTo>
                  <a:pt x="1080" y="841"/>
                </a:lnTo>
                <a:lnTo>
                  <a:pt x="1080" y="590"/>
                </a:lnTo>
                <a:lnTo>
                  <a:pt x="1417" y="590"/>
                </a:lnTo>
                <a:lnTo>
                  <a:pt x="1417" y="252"/>
                </a:lnTo>
                <a:lnTo>
                  <a:pt x="1668" y="252"/>
                </a:lnTo>
                <a:lnTo>
                  <a:pt x="1668" y="590"/>
                </a:lnTo>
                <a:lnTo>
                  <a:pt x="2006" y="590"/>
                </a:lnTo>
                <a:lnTo>
                  <a:pt x="2006" y="841"/>
                </a:lnTo>
                <a:close/>
                <a:moveTo>
                  <a:pt x="3086" y="509"/>
                </a:moveTo>
                <a:lnTo>
                  <a:pt x="3086" y="2297"/>
                </a:lnTo>
                <a:lnTo>
                  <a:pt x="2392" y="2297"/>
                </a:lnTo>
                <a:lnTo>
                  <a:pt x="2392" y="2443"/>
                </a:lnTo>
                <a:lnTo>
                  <a:pt x="694" y="2443"/>
                </a:lnTo>
                <a:lnTo>
                  <a:pt x="694" y="2297"/>
                </a:lnTo>
                <a:lnTo>
                  <a:pt x="0" y="2297"/>
                </a:lnTo>
                <a:lnTo>
                  <a:pt x="0" y="509"/>
                </a:lnTo>
                <a:lnTo>
                  <a:pt x="694" y="509"/>
                </a:lnTo>
                <a:lnTo>
                  <a:pt x="694" y="0"/>
                </a:lnTo>
                <a:lnTo>
                  <a:pt x="2392" y="0"/>
                </a:lnTo>
                <a:lnTo>
                  <a:pt x="2392" y="509"/>
                </a:lnTo>
                <a:lnTo>
                  <a:pt x="3086" y="509"/>
                </a:lnTo>
                <a:close/>
                <a:moveTo>
                  <a:pt x="694" y="626"/>
                </a:moveTo>
                <a:lnTo>
                  <a:pt x="117" y="626"/>
                </a:lnTo>
                <a:lnTo>
                  <a:pt x="117" y="2177"/>
                </a:lnTo>
                <a:lnTo>
                  <a:pt x="694" y="2177"/>
                </a:lnTo>
                <a:lnTo>
                  <a:pt x="694" y="626"/>
                </a:lnTo>
                <a:close/>
                <a:moveTo>
                  <a:pt x="2275" y="119"/>
                </a:moveTo>
                <a:lnTo>
                  <a:pt x="811" y="119"/>
                </a:lnTo>
                <a:lnTo>
                  <a:pt x="811" y="509"/>
                </a:lnTo>
                <a:lnTo>
                  <a:pt x="811" y="626"/>
                </a:lnTo>
                <a:lnTo>
                  <a:pt x="811" y="2177"/>
                </a:lnTo>
                <a:lnTo>
                  <a:pt x="811" y="2297"/>
                </a:lnTo>
                <a:lnTo>
                  <a:pt x="811" y="2326"/>
                </a:lnTo>
                <a:lnTo>
                  <a:pt x="1100" y="2326"/>
                </a:lnTo>
                <a:lnTo>
                  <a:pt x="1100" y="1854"/>
                </a:lnTo>
                <a:lnTo>
                  <a:pt x="1986" y="1854"/>
                </a:lnTo>
                <a:lnTo>
                  <a:pt x="1986" y="2326"/>
                </a:lnTo>
                <a:lnTo>
                  <a:pt x="2275" y="2326"/>
                </a:lnTo>
                <a:lnTo>
                  <a:pt x="2275" y="2297"/>
                </a:lnTo>
                <a:lnTo>
                  <a:pt x="2275" y="2177"/>
                </a:lnTo>
                <a:lnTo>
                  <a:pt x="2275" y="626"/>
                </a:lnTo>
                <a:lnTo>
                  <a:pt x="2275" y="509"/>
                </a:lnTo>
                <a:lnTo>
                  <a:pt x="2275" y="119"/>
                </a:lnTo>
                <a:close/>
                <a:moveTo>
                  <a:pt x="2969" y="626"/>
                </a:moveTo>
                <a:lnTo>
                  <a:pt x="2392" y="626"/>
                </a:lnTo>
                <a:lnTo>
                  <a:pt x="2392" y="2177"/>
                </a:lnTo>
                <a:lnTo>
                  <a:pt x="2969" y="2177"/>
                </a:lnTo>
                <a:lnTo>
                  <a:pt x="296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6" name="Freeform 89">
            <a:extLst>
              <a:ext uri="{FF2B5EF4-FFF2-40B4-BE49-F238E27FC236}">
                <a16:creationId xmlns:a16="http://schemas.microsoft.com/office/drawing/2014/main" id="{D8C3FDF9-D811-4713-B6F7-D67A13C48122}"/>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MACITENTAN - OPSUMIT</a:t>
            </a:r>
            <a:r>
              <a:rPr lang="en-GB" sz="800" baseline="30000" dirty="0">
                <a:solidFill>
                  <a:srgbClr val="595959"/>
                </a:solidFill>
              </a:rPr>
              <a:t>®</a:t>
            </a:r>
          </a:p>
        </p:txBody>
      </p:sp>
    </p:spTree>
    <p:extLst>
      <p:ext uri="{BB962C8B-B14F-4D97-AF65-F5344CB8AC3E}">
        <p14:creationId xmlns:p14="http://schemas.microsoft.com/office/powerpoint/2010/main" val="3606321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073096"/>
            <a:ext cx="11749088" cy="2425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lvl="0" indent="-177800">
              <a:spcAft>
                <a:spcPts val="600"/>
              </a:spcAft>
            </a:pPr>
            <a:endParaRPr lang="en-GB" sz="1400" b="1" dirty="0">
              <a:solidFill>
                <a:prstClr val="black"/>
              </a:solidFill>
            </a:endParaRPr>
          </a:p>
          <a:p>
            <a:pPr marL="812800" lvl="0" indent="-88900">
              <a:spcAft>
                <a:spcPts val="600"/>
              </a:spcAft>
            </a:pPr>
            <a:r>
              <a:rPr lang="en-GB" sz="1400" b="1" dirty="0">
                <a:solidFill>
                  <a:schemeClr val="bg2"/>
                </a:solidFill>
              </a:rPr>
              <a:t>EMA RECOMMENDATION</a:t>
            </a:r>
            <a:r>
              <a:rPr lang="en-GB" sz="1400" b="1" baseline="30000" dirty="0">
                <a:solidFill>
                  <a:schemeClr val="bg2"/>
                </a:solidFill>
              </a:rPr>
              <a:t>1</a:t>
            </a:r>
          </a:p>
          <a:p>
            <a:pPr marL="812800" lvl="0" indent="-88900">
              <a:spcAft>
                <a:spcPts val="600"/>
              </a:spcAft>
            </a:pPr>
            <a:r>
              <a:rPr lang="en-GB" sz="1200" dirty="0">
                <a:solidFill>
                  <a:prstClr val="black"/>
                </a:solidFill>
              </a:rPr>
              <a:t>All-cause death</a:t>
            </a:r>
          </a:p>
          <a:p>
            <a:pPr marL="812800" lvl="0" indent="-88900">
              <a:spcAft>
                <a:spcPts val="600"/>
              </a:spcAft>
            </a:pPr>
            <a:r>
              <a:rPr lang="en-GB" sz="1200" dirty="0">
                <a:solidFill>
                  <a:prstClr val="black"/>
                </a:solidFill>
              </a:rPr>
              <a:t>Non-elective hospital stay due to PAH</a:t>
            </a:r>
          </a:p>
          <a:p>
            <a:pPr marL="812800" lvl="0" indent="-88900">
              <a:spcAft>
                <a:spcPts val="600"/>
              </a:spcAft>
            </a:pPr>
            <a:r>
              <a:rPr lang="en-GB" sz="1200" dirty="0">
                <a:solidFill>
                  <a:prstClr val="black"/>
                </a:solidFill>
              </a:rPr>
              <a:t>PAH worsening</a:t>
            </a:r>
          </a:p>
          <a:p>
            <a:pPr marL="812800" lvl="0" indent="-88900">
              <a:spcAft>
                <a:spcPts val="600"/>
              </a:spcAft>
              <a:buFont typeface="Arial" panose="020B0604020202020204" pitchFamily="34" charset="0"/>
              <a:buChar char="•"/>
            </a:pPr>
            <a:r>
              <a:rPr lang="en-GB" sz="1200" dirty="0">
                <a:solidFill>
                  <a:prstClr val="black"/>
                </a:solidFill>
              </a:rPr>
              <a:t>Increase in WHO FC</a:t>
            </a:r>
          </a:p>
          <a:p>
            <a:pPr marL="812800" lvl="0" indent="-88900">
              <a:spcAft>
                <a:spcPts val="600"/>
              </a:spcAft>
              <a:buFont typeface="Arial" panose="020B0604020202020204" pitchFamily="34" charset="0"/>
              <a:buChar char="•"/>
            </a:pPr>
            <a:r>
              <a:rPr lang="en-GB" sz="1200" dirty="0">
                <a:solidFill>
                  <a:prstClr val="black"/>
                </a:solidFill>
              </a:rPr>
              <a:t>OR deterioration in exercise testing</a:t>
            </a:r>
          </a:p>
          <a:p>
            <a:pPr marL="812800" lvl="0" indent="-88900">
              <a:spcAft>
                <a:spcPts val="600"/>
              </a:spcAft>
              <a:buFont typeface="Arial" panose="020B0604020202020204" pitchFamily="34" charset="0"/>
              <a:buChar char="•"/>
            </a:pPr>
            <a:r>
              <a:rPr lang="en-GB" sz="1200" dirty="0">
                <a:solidFill>
                  <a:prstClr val="black"/>
                </a:solidFill>
              </a:rPr>
              <a:t>OR signs and symptoms of right-sided heart failure</a:t>
            </a:r>
          </a:p>
          <a:p>
            <a:pPr algn="ctr"/>
            <a:endParaRPr lang="en-GB" sz="1400" dirty="0"/>
          </a:p>
        </p:txBody>
      </p:sp>
      <p:sp>
        <p:nvSpPr>
          <p:cNvPr id="55" name="Rectangle 54"/>
          <p:cNvSpPr/>
          <p:nvPr/>
        </p:nvSpPr>
        <p:spPr>
          <a:xfrm>
            <a:off x="6113120" y="3073096"/>
            <a:ext cx="6078880" cy="2428677"/>
          </a:xfrm>
          <a:prstGeom prst="rect">
            <a:avLst/>
          </a:prstGeom>
          <a:solidFill>
            <a:srgbClr val="E3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lvl="0">
              <a:spcAft>
                <a:spcPts val="600"/>
              </a:spcAft>
            </a:pPr>
            <a:r>
              <a:rPr lang="en-GB" sz="1400" b="1" dirty="0">
                <a:solidFill>
                  <a:schemeClr val="bg2"/>
                </a:solidFill>
              </a:rPr>
              <a:t>WSPH TASK FORCE RECOMMENDATION</a:t>
            </a:r>
            <a:r>
              <a:rPr lang="en-GB" sz="1400" b="1" baseline="30000" dirty="0">
                <a:solidFill>
                  <a:schemeClr val="bg2"/>
                </a:solidFill>
              </a:rPr>
              <a:t>2</a:t>
            </a:r>
          </a:p>
          <a:p>
            <a:pPr marL="622300" lvl="0">
              <a:spcAft>
                <a:spcPts val="600"/>
              </a:spcAft>
            </a:pPr>
            <a:r>
              <a:rPr lang="en-GB" sz="1200" dirty="0">
                <a:solidFill>
                  <a:prstClr val="black"/>
                </a:solidFill>
              </a:rPr>
              <a:t>All-cause death</a:t>
            </a:r>
          </a:p>
          <a:p>
            <a:pPr marL="622300" lvl="0">
              <a:spcAft>
                <a:spcPts val="600"/>
              </a:spcAft>
            </a:pPr>
            <a:r>
              <a:rPr lang="en-GB" sz="1200" dirty="0">
                <a:solidFill>
                  <a:prstClr val="black"/>
                </a:solidFill>
              </a:rPr>
              <a:t>Non-elective hospital stay due to PAH</a:t>
            </a:r>
          </a:p>
          <a:p>
            <a:pPr marL="622300" lvl="0">
              <a:spcAft>
                <a:spcPts val="600"/>
              </a:spcAft>
            </a:pPr>
            <a:r>
              <a:rPr lang="en-GB" sz="1200" dirty="0">
                <a:solidFill>
                  <a:prstClr val="black"/>
                </a:solidFill>
              </a:rPr>
              <a:t>PAH worsening</a:t>
            </a:r>
          </a:p>
          <a:p>
            <a:pPr marL="812800" lvl="0" indent="-190500">
              <a:spcAft>
                <a:spcPts val="600"/>
              </a:spcAft>
              <a:buFont typeface="Arial" panose="020B0604020202020204" pitchFamily="34" charset="0"/>
              <a:buChar char="•"/>
            </a:pPr>
            <a:r>
              <a:rPr lang="en-GB" sz="1200" dirty="0">
                <a:solidFill>
                  <a:prstClr val="black"/>
                </a:solidFill>
              </a:rPr>
              <a:t>Decrease in 6MWD by at least 15%</a:t>
            </a:r>
          </a:p>
          <a:p>
            <a:pPr marL="812800" lvl="0" indent="-190500">
              <a:spcAft>
                <a:spcPts val="600"/>
              </a:spcAft>
              <a:buFont typeface="Arial" panose="020B0604020202020204" pitchFamily="34" charset="0"/>
              <a:buChar char="•"/>
            </a:pPr>
            <a:r>
              <a:rPr lang="en-GB" sz="1200" dirty="0">
                <a:solidFill>
                  <a:prstClr val="black"/>
                </a:solidFill>
              </a:rPr>
              <a:t>AND worsening in FC</a:t>
            </a:r>
          </a:p>
          <a:p>
            <a:pPr algn="ctr"/>
            <a:endParaRPr lang="en-GB" sz="1400" dirty="0"/>
          </a:p>
        </p:txBody>
      </p:sp>
      <p:sp>
        <p:nvSpPr>
          <p:cNvPr id="48" name="Isosceles Triangle 47"/>
          <p:cNvSpPr/>
          <p:nvPr/>
        </p:nvSpPr>
        <p:spPr>
          <a:xfrm rot="16200000" flipH="1" flipV="1">
            <a:off x="5592733" y="-2519637"/>
            <a:ext cx="1006535" cy="12192000"/>
          </a:xfrm>
          <a:prstGeom prst="triangle">
            <a:avLst>
              <a:gd name="adj" fmla="val 0"/>
            </a:avLst>
          </a:prstGeom>
          <a:solidFill>
            <a:schemeClr val="bg1">
              <a:lumMod val="6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 name="Title 3"/>
          <p:cNvSpPr>
            <a:spLocks noGrp="1"/>
          </p:cNvSpPr>
          <p:nvPr>
            <p:ph type="title"/>
          </p:nvPr>
        </p:nvSpPr>
        <p:spPr>
          <a:xfrm>
            <a:off x="442913" y="439573"/>
            <a:ext cx="8358187" cy="1466972"/>
          </a:xfrm>
        </p:spPr>
        <p:txBody>
          <a:bodyPr/>
          <a:lstStyle/>
          <a:p>
            <a:pPr>
              <a:lnSpc>
                <a:spcPct val="100000"/>
              </a:lnSpc>
            </a:pPr>
            <a:r>
              <a:rPr lang="en-GB" sz="1800" dirty="0"/>
              <a:t>Morbidity and mortality outcomes have become the gold standard to assess therapies for PAH</a:t>
            </a:r>
          </a:p>
        </p:txBody>
      </p:sp>
      <p:sp>
        <p:nvSpPr>
          <p:cNvPr id="6" name="Text Placeholder 5"/>
          <p:cNvSpPr>
            <a:spLocks noGrp="1"/>
          </p:cNvSpPr>
          <p:nvPr>
            <p:ph type="body" sz="quarter" idx="16"/>
          </p:nvPr>
        </p:nvSpPr>
        <p:spPr/>
        <p:txBody>
          <a:bodyPr/>
          <a:lstStyle/>
          <a:p>
            <a:r>
              <a:rPr lang="en-GB" b="1" dirty="0"/>
              <a:t>References</a:t>
            </a:r>
            <a:r>
              <a:rPr lang="en-GB" dirty="0"/>
              <a:t>: </a:t>
            </a:r>
            <a:r>
              <a:rPr lang="en-GB" b="1" dirty="0"/>
              <a:t>1</a:t>
            </a:r>
            <a:r>
              <a:rPr lang="en-GB" dirty="0"/>
              <a:t>. </a:t>
            </a:r>
            <a:r>
              <a:rPr lang="fr-FR" dirty="0"/>
              <a:t>European Medicines Agency - Committee for Medicinal Products for Human Use. Guideline on the clinical investigations of medicinal products for the treatment of pulmonary arterial hypertension (EMEA/CHMP/EWP/356954/2008). 2009. </a:t>
            </a:r>
            <a:r>
              <a:rPr lang="fr-FR" b="1" dirty="0"/>
              <a:t>2</a:t>
            </a:r>
            <a:r>
              <a:rPr lang="fr-FR" dirty="0"/>
              <a:t>. </a:t>
            </a:r>
            <a:r>
              <a:rPr lang="en-GB" dirty="0"/>
              <a:t>McLaughlin et al. J Am Coll </a:t>
            </a:r>
            <a:r>
              <a:rPr lang="en-GB" dirty="0" err="1"/>
              <a:t>Cardiol</a:t>
            </a:r>
            <a:r>
              <a:rPr lang="en-GB" dirty="0"/>
              <a:t>. 2009;54(1 </a:t>
            </a:r>
            <a:r>
              <a:rPr lang="en-GB" dirty="0" err="1"/>
              <a:t>Suppl</a:t>
            </a:r>
            <a:r>
              <a:rPr lang="en-GB" dirty="0"/>
              <a:t>):S97-107.</a:t>
            </a:r>
            <a:endParaRPr lang="fr-FR" dirty="0"/>
          </a:p>
        </p:txBody>
      </p:sp>
      <p:sp>
        <p:nvSpPr>
          <p:cNvPr id="60" name="TextBox 59"/>
          <p:cNvSpPr txBox="1"/>
          <p:nvPr/>
        </p:nvSpPr>
        <p:spPr>
          <a:xfrm>
            <a:off x="7053998" y="1223098"/>
            <a:ext cx="4603650" cy="1615572"/>
          </a:xfrm>
          <a:prstGeom prst="rect">
            <a:avLst/>
          </a:prstGeom>
          <a:noFill/>
        </p:spPr>
        <p:txBody>
          <a:bodyPr wrap="square" rtlCol="0" anchor="t">
            <a:noAutofit/>
          </a:bodyPr>
          <a:lstStyle/>
          <a:p>
            <a:pPr>
              <a:spcAft>
                <a:spcPts val="1200"/>
              </a:spcAft>
            </a:pPr>
            <a:r>
              <a:rPr lang="en-GB" sz="1400" dirty="0">
                <a:solidFill>
                  <a:schemeClr val="tx1">
                    <a:lumMod val="75000"/>
                    <a:lumOff val="25000"/>
                  </a:schemeClr>
                </a:solidFill>
              </a:rPr>
              <a:t>Clinical trials for new PAH therapies must provide </a:t>
            </a:r>
            <a:r>
              <a:rPr lang="en-GB" sz="1400" b="1" dirty="0">
                <a:solidFill>
                  <a:schemeClr val="bg2"/>
                </a:solidFill>
              </a:rPr>
              <a:t>evidence of long-term benefits</a:t>
            </a:r>
            <a:r>
              <a:rPr lang="en-GB" sz="1400" b="1" baseline="30000" dirty="0">
                <a:solidFill>
                  <a:schemeClr val="bg2"/>
                </a:solidFill>
              </a:rPr>
              <a:t>1</a:t>
            </a:r>
          </a:p>
          <a:p>
            <a:r>
              <a:rPr lang="en-GB" sz="1400" dirty="0">
                <a:solidFill>
                  <a:schemeClr val="tx1">
                    <a:lumMod val="75000"/>
                    <a:lumOff val="25000"/>
                  </a:schemeClr>
                </a:solidFill>
              </a:rPr>
              <a:t>The WSPH Task Force on End Points and Clinical Trial Design and EMA recommend that a </a:t>
            </a:r>
            <a:r>
              <a:rPr lang="en-GB" sz="1400" b="1" dirty="0">
                <a:solidFill>
                  <a:schemeClr val="bg2"/>
                </a:solidFill>
              </a:rPr>
              <a:t>composite clinical outcome including mortality and morbidity </a:t>
            </a:r>
            <a:r>
              <a:rPr lang="en-GB" sz="1400" dirty="0">
                <a:solidFill>
                  <a:schemeClr val="tx1">
                    <a:lumMod val="75000"/>
                    <a:lumOff val="25000"/>
                  </a:schemeClr>
                </a:solidFill>
              </a:rPr>
              <a:t>should be used as a primary endpoint in phase III clinical trials</a:t>
            </a:r>
            <a:r>
              <a:rPr lang="en-GB" sz="1400" baseline="30000" dirty="0">
                <a:solidFill>
                  <a:schemeClr val="tx1">
                    <a:lumMod val="75000"/>
                    <a:lumOff val="25000"/>
                  </a:schemeClr>
                </a:solidFill>
              </a:rPr>
              <a:t>1,2</a:t>
            </a:r>
          </a:p>
        </p:txBody>
      </p:sp>
      <p:grpSp>
        <p:nvGrpSpPr>
          <p:cNvPr id="15" name="Group 14"/>
          <p:cNvGrpSpPr/>
          <p:nvPr/>
        </p:nvGrpSpPr>
        <p:grpSpPr>
          <a:xfrm>
            <a:off x="5670190" y="1273319"/>
            <a:ext cx="885859" cy="1300800"/>
            <a:chOff x="5779718" y="976311"/>
            <a:chExt cx="1055654" cy="1550128"/>
          </a:xfrm>
          <a:effectLst>
            <a:outerShdw blurRad="241300" dir="5400000" sx="74000" sy="74000" rotWithShape="0">
              <a:prstClr val="black">
                <a:alpha val="10000"/>
              </a:prstClr>
            </a:outerShdw>
          </a:effectLst>
        </p:grpSpPr>
        <p:grpSp>
          <p:nvGrpSpPr>
            <p:cNvPr id="13" name="Group 12"/>
            <p:cNvGrpSpPr/>
            <p:nvPr/>
          </p:nvGrpSpPr>
          <p:grpSpPr>
            <a:xfrm>
              <a:off x="5779718" y="976311"/>
              <a:ext cx="1051879" cy="1550128"/>
              <a:chOff x="5570059" y="935851"/>
              <a:chExt cx="1051879" cy="1550128"/>
            </a:xfrm>
          </p:grpSpPr>
          <p:grpSp>
            <p:nvGrpSpPr>
              <p:cNvPr id="12" name="Group 11"/>
              <p:cNvGrpSpPr/>
              <p:nvPr/>
            </p:nvGrpSpPr>
            <p:grpSpPr>
              <a:xfrm>
                <a:off x="5570062" y="935851"/>
                <a:ext cx="1051876" cy="1550128"/>
                <a:chOff x="1958004" y="1515098"/>
                <a:chExt cx="879463" cy="1312823"/>
              </a:xfrm>
            </p:grpSpPr>
            <p:sp>
              <p:nvSpPr>
                <p:cNvPr id="7" name="Snip and Round Single Corner Rectangle 6"/>
                <p:cNvSpPr/>
                <p:nvPr/>
              </p:nvSpPr>
              <p:spPr>
                <a:xfrm flipV="1">
                  <a:off x="1958004" y="1515098"/>
                  <a:ext cx="879463" cy="1312823"/>
                </a:xfrm>
                <a:prstGeom prst="rect">
                  <a:avLst/>
                </a:prstGeom>
                <a:solidFill>
                  <a:schemeClr val="bg1"/>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 name="Rounded Rectangle 8"/>
                <p:cNvSpPr/>
                <p:nvPr/>
              </p:nvSpPr>
              <p:spPr>
                <a:xfrm>
                  <a:off x="2099712" y="1706383"/>
                  <a:ext cx="626628" cy="147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11" name="Group 10"/>
                <p:cNvGrpSpPr/>
                <p:nvPr/>
              </p:nvGrpSpPr>
              <p:grpSpPr>
                <a:xfrm>
                  <a:off x="2100088" y="2250023"/>
                  <a:ext cx="625876" cy="242704"/>
                  <a:chOff x="2062308" y="2105891"/>
                  <a:chExt cx="625876" cy="242704"/>
                </a:xfrm>
              </p:grpSpPr>
              <p:sp>
                <p:nvSpPr>
                  <p:cNvPr id="10" name="Rectangle 9"/>
                  <p:cNvSpPr/>
                  <p:nvPr/>
                </p:nvSpPr>
                <p:spPr>
                  <a:xfrm>
                    <a:off x="2062309" y="2105891"/>
                    <a:ext cx="625875" cy="30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8" name="Rectangle 17"/>
                  <p:cNvSpPr/>
                  <p:nvPr/>
                </p:nvSpPr>
                <p:spPr>
                  <a:xfrm>
                    <a:off x="2062309" y="2209409"/>
                    <a:ext cx="625875" cy="30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 name="Rectangle 18"/>
                  <p:cNvSpPr/>
                  <p:nvPr/>
                </p:nvSpPr>
                <p:spPr>
                  <a:xfrm>
                    <a:off x="2062308" y="2318106"/>
                    <a:ext cx="625875" cy="30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sp>
            <p:nvSpPr>
              <p:cNvPr id="20" name="Rectangle 19"/>
              <p:cNvSpPr/>
              <p:nvPr/>
            </p:nvSpPr>
            <p:spPr>
              <a:xfrm>
                <a:off x="5570059" y="942374"/>
                <a:ext cx="49003" cy="15436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14" name="Isosceles Triangle 13"/>
            <p:cNvSpPr/>
            <p:nvPr/>
          </p:nvSpPr>
          <p:spPr>
            <a:xfrm flipV="1">
              <a:off x="5779719" y="976311"/>
              <a:ext cx="783310" cy="1154345"/>
            </a:xfrm>
            <a:prstGeom prst="triangle">
              <a:avLst>
                <a:gd name="adj" fmla="val 0"/>
              </a:avLst>
            </a:prstGeom>
            <a:solidFill>
              <a:srgbClr val="DBDCEE">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1" name="Isosceles Triangle 20"/>
            <p:cNvSpPr/>
            <p:nvPr/>
          </p:nvSpPr>
          <p:spPr>
            <a:xfrm flipH="1">
              <a:off x="6136919" y="1497145"/>
              <a:ext cx="698453" cy="1029294"/>
            </a:xfrm>
            <a:prstGeom prst="triangle">
              <a:avLst>
                <a:gd name="adj" fmla="val 0"/>
              </a:avLst>
            </a:prstGeom>
            <a:solidFill>
              <a:srgbClr val="DBDCEE">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27" name="TextBox 26"/>
          <p:cNvSpPr txBox="1"/>
          <p:nvPr/>
        </p:nvSpPr>
        <p:spPr>
          <a:xfrm>
            <a:off x="1948940" y="6141674"/>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6MWD, 6-minute walking distance; EMA, European Medicines Agency; FC, functional class; WSPH, World Symposium on Pulmonary Hypertension.</a:t>
            </a:r>
          </a:p>
        </p:txBody>
      </p:sp>
      <p:sp>
        <p:nvSpPr>
          <p:cNvPr id="28"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  </a:t>
            </a:r>
          </a:p>
        </p:txBody>
      </p:sp>
      <p:sp>
        <p:nvSpPr>
          <p:cNvPr id="25" name="Rectangle 24">
            <a:extLst>
              <a:ext uri="{FF2B5EF4-FFF2-40B4-BE49-F238E27FC236}">
                <a16:creationId xmlns:a16="http://schemas.microsoft.com/office/drawing/2014/main" id="{F9DBD653-28EB-404F-AAE2-095910E44309}"/>
              </a:ext>
            </a:extLst>
          </p:cNvPr>
          <p:cNvSpPr/>
          <p:nvPr/>
        </p:nvSpPr>
        <p:spPr>
          <a:xfrm>
            <a:off x="426508" y="1367003"/>
            <a:ext cx="2666114" cy="1200329"/>
          </a:xfrm>
          <a:prstGeom prst="rect">
            <a:avLst/>
          </a:prstGeom>
          <a:noFill/>
        </p:spPr>
        <p:txBody>
          <a:bodyPr wrap="none" lIns="91440" tIns="45720" rIns="91440" bIns="45720">
            <a:spAutoFit/>
          </a:bodyPr>
          <a:lstStyle/>
          <a:p>
            <a:pPr algn="ctr"/>
            <a:r>
              <a:rPr lang="en-US" sz="7200" dirty="0">
                <a:ln w="0"/>
                <a:solidFill>
                  <a:schemeClr val="accent1">
                    <a:lumMod val="75000"/>
                  </a:schemeClr>
                </a:solidFill>
                <a:latin typeface="Adobe Gothic Std B" panose="020B0800000000000000" pitchFamily="34" charset="-128"/>
                <a:ea typeface="Adobe Gothic Std B" panose="020B0800000000000000" pitchFamily="34" charset="-128"/>
              </a:rPr>
              <a:t>WHY?</a:t>
            </a:r>
          </a:p>
        </p:txBody>
      </p:sp>
    </p:spTree>
    <p:extLst>
      <p:ext uri="{BB962C8B-B14F-4D97-AF65-F5344CB8AC3E}">
        <p14:creationId xmlns:p14="http://schemas.microsoft.com/office/powerpoint/2010/main" val="249077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 name="Rectangle: Single Corner Snipped 45"/>
          <p:cNvSpPr/>
          <p:nvPr/>
        </p:nvSpPr>
        <p:spPr>
          <a:xfrm flipV="1">
            <a:off x="4508" y="5247540"/>
            <a:ext cx="12187492" cy="727758"/>
          </a:xfrm>
          <a:prstGeom prst="rect">
            <a:avLst/>
          </a:prstGeom>
          <a:solidFill>
            <a:srgbClr val="7E84C5"/>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graphicFrame>
        <p:nvGraphicFramePr>
          <p:cNvPr id="32" name="Table 31"/>
          <p:cNvGraphicFramePr>
            <a:graphicFrameLocks noGrp="1"/>
          </p:cNvGraphicFramePr>
          <p:nvPr>
            <p:extLst>
              <p:ext uri="{D42A27DB-BD31-4B8C-83A1-F6EECF244321}">
                <p14:modId xmlns:p14="http://schemas.microsoft.com/office/powerpoint/2010/main" val="2316783007"/>
              </p:ext>
            </p:extLst>
          </p:nvPr>
        </p:nvGraphicFramePr>
        <p:xfrm>
          <a:off x="3590830" y="1474808"/>
          <a:ext cx="8601170" cy="3761280"/>
        </p:xfrm>
        <a:graphic>
          <a:graphicData uri="http://schemas.openxmlformats.org/drawingml/2006/table">
            <a:tbl>
              <a:tblPr firstRow="1" bandRow="1">
                <a:tableStyleId>{2A488322-F2BA-4B5B-9748-0D474271808F}</a:tableStyleId>
              </a:tblPr>
              <a:tblGrid>
                <a:gridCol w="1183647">
                  <a:extLst>
                    <a:ext uri="{9D8B030D-6E8A-4147-A177-3AD203B41FA5}">
                      <a16:colId xmlns:a16="http://schemas.microsoft.com/office/drawing/2014/main" val="2603159550"/>
                    </a:ext>
                  </a:extLst>
                </a:gridCol>
                <a:gridCol w="1139261">
                  <a:extLst>
                    <a:ext uri="{9D8B030D-6E8A-4147-A177-3AD203B41FA5}">
                      <a16:colId xmlns:a16="http://schemas.microsoft.com/office/drawing/2014/main" val="2602949593"/>
                    </a:ext>
                  </a:extLst>
                </a:gridCol>
                <a:gridCol w="991305">
                  <a:extLst>
                    <a:ext uri="{9D8B030D-6E8A-4147-A177-3AD203B41FA5}">
                      <a16:colId xmlns:a16="http://schemas.microsoft.com/office/drawing/2014/main" val="2686025304"/>
                    </a:ext>
                  </a:extLst>
                </a:gridCol>
                <a:gridCol w="1409246">
                  <a:extLst>
                    <a:ext uri="{9D8B030D-6E8A-4147-A177-3AD203B41FA5}">
                      <a16:colId xmlns:a16="http://schemas.microsoft.com/office/drawing/2014/main" val="4190384917"/>
                    </a:ext>
                  </a:extLst>
                </a:gridCol>
                <a:gridCol w="1459000">
                  <a:extLst>
                    <a:ext uri="{9D8B030D-6E8A-4147-A177-3AD203B41FA5}">
                      <a16:colId xmlns:a16="http://schemas.microsoft.com/office/drawing/2014/main" val="39403445"/>
                    </a:ext>
                  </a:extLst>
                </a:gridCol>
                <a:gridCol w="1285196">
                  <a:extLst>
                    <a:ext uri="{9D8B030D-6E8A-4147-A177-3AD203B41FA5}">
                      <a16:colId xmlns:a16="http://schemas.microsoft.com/office/drawing/2014/main" val="4197291903"/>
                    </a:ext>
                  </a:extLst>
                </a:gridCol>
                <a:gridCol w="1133515">
                  <a:extLst>
                    <a:ext uri="{9D8B030D-6E8A-4147-A177-3AD203B41FA5}">
                      <a16:colId xmlns:a16="http://schemas.microsoft.com/office/drawing/2014/main" val="870828680"/>
                    </a:ext>
                  </a:extLst>
                </a:gridCol>
              </a:tblGrid>
              <a:tr h="341304">
                <a:tc>
                  <a:txBody>
                    <a:bodyPr/>
                    <a:lstStyle/>
                    <a:p>
                      <a:pPr algn="ctr"/>
                      <a:r>
                        <a:rPr lang="en-GB" sz="1050" dirty="0">
                          <a:solidFill>
                            <a:schemeClr val="bg1"/>
                          </a:solidFill>
                        </a:rPr>
                        <a:t>ERAs </a:t>
                      </a:r>
                    </a:p>
                    <a:p>
                      <a:pPr algn="ctr"/>
                      <a:endParaRPr lang="en-GB" sz="1050" dirty="0">
                        <a:solidFill>
                          <a:schemeClr val="bg1"/>
                        </a:solidFill>
                      </a:endParaRPr>
                    </a:p>
                  </a:txBody>
                  <a:tcPr marL="121920" marR="121920" marT="60960" marB="6096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GB" sz="1000" dirty="0">
                        <a:solidFill>
                          <a:schemeClr val="bg1"/>
                        </a:solidFill>
                      </a:endParaRPr>
                    </a:p>
                    <a:p>
                      <a:pPr algn="ctr"/>
                      <a:r>
                        <a:rPr lang="en-GB" sz="1000" dirty="0">
                          <a:solidFill>
                            <a:schemeClr val="bg1"/>
                          </a:solidFill>
                        </a:rPr>
                        <a:t>Study</a:t>
                      </a:r>
                    </a:p>
                    <a:p>
                      <a:pPr algn="ctr"/>
                      <a:endParaRPr lang="en-GB" sz="1000" dirty="0">
                        <a:solidFill>
                          <a:schemeClr val="bg1"/>
                        </a:solidFill>
                      </a:endParaRPr>
                    </a:p>
                  </a:txBody>
                  <a:tcPr marL="121920" marR="121920" marT="60960" marB="609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000" dirty="0">
                          <a:solidFill>
                            <a:schemeClr val="bg1"/>
                          </a:solidFill>
                        </a:rPr>
                        <a:t>Patients</a:t>
                      </a:r>
                      <a:br>
                        <a:rPr lang="en-GB" sz="1000" dirty="0">
                          <a:solidFill>
                            <a:schemeClr val="bg1"/>
                          </a:solidFill>
                        </a:rPr>
                      </a:br>
                      <a:r>
                        <a:rPr lang="en-GB" sz="1000" dirty="0">
                          <a:solidFill>
                            <a:schemeClr val="bg1"/>
                          </a:solidFill>
                        </a:rPr>
                        <a:t>(N)</a:t>
                      </a:r>
                      <a:endParaRPr lang="en-GB" sz="1000" dirty="0">
                        <a:solidFill>
                          <a:schemeClr val="bg1"/>
                        </a:solidFill>
                        <a:latin typeface="+mn-lt"/>
                      </a:endParaRPr>
                    </a:p>
                  </a:txBody>
                  <a:tcPr marL="121920" marR="121920" marT="60960" marB="609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000" dirty="0">
                          <a:solidFill>
                            <a:schemeClr val="bg1"/>
                          </a:solidFill>
                          <a:latin typeface="+mn-lt"/>
                        </a:rPr>
                        <a:t>Duration</a:t>
                      </a:r>
                      <a:br>
                        <a:rPr lang="en-GB" sz="1000" dirty="0">
                          <a:solidFill>
                            <a:schemeClr val="bg1"/>
                          </a:solidFill>
                          <a:latin typeface="+mn-lt"/>
                        </a:rPr>
                      </a:br>
                      <a:r>
                        <a:rPr lang="en-GB" sz="1000" baseline="0" dirty="0">
                          <a:solidFill>
                            <a:schemeClr val="bg1"/>
                          </a:solidFill>
                          <a:latin typeface="+mn-lt"/>
                        </a:rPr>
                        <a:t>(weeks)</a:t>
                      </a:r>
                      <a:endParaRPr lang="en-GB" sz="1000" dirty="0">
                        <a:solidFill>
                          <a:schemeClr val="bg1"/>
                        </a:solidFill>
                        <a:latin typeface="+mn-lt"/>
                      </a:endParaRPr>
                    </a:p>
                  </a:txBody>
                  <a:tcPr marL="121920" marR="121920" marT="60960" marB="609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000" dirty="0">
                          <a:solidFill>
                            <a:schemeClr val="bg1"/>
                          </a:solidFill>
                          <a:latin typeface="+mn-lt"/>
                        </a:rPr>
                        <a:t>Background</a:t>
                      </a:r>
                      <a:r>
                        <a:rPr lang="en-GB" sz="1000" baseline="0" dirty="0">
                          <a:solidFill>
                            <a:schemeClr val="bg1"/>
                          </a:solidFill>
                          <a:latin typeface="+mn-lt"/>
                        </a:rPr>
                        <a:t> </a:t>
                      </a:r>
                      <a:br>
                        <a:rPr lang="en-GB" sz="1000" baseline="0" dirty="0">
                          <a:solidFill>
                            <a:schemeClr val="bg1"/>
                          </a:solidFill>
                          <a:latin typeface="+mn-lt"/>
                        </a:rPr>
                      </a:br>
                      <a:r>
                        <a:rPr lang="en-GB" sz="1000" baseline="0" dirty="0">
                          <a:solidFill>
                            <a:schemeClr val="bg1"/>
                          </a:solidFill>
                          <a:latin typeface="+mn-lt"/>
                        </a:rPr>
                        <a:t>therapy</a:t>
                      </a:r>
                      <a:endParaRPr lang="en-GB" sz="1000" dirty="0">
                        <a:solidFill>
                          <a:schemeClr val="bg1"/>
                        </a:solidFill>
                        <a:latin typeface="+mn-lt"/>
                      </a:endParaRPr>
                    </a:p>
                  </a:txBody>
                  <a:tcPr marL="0" marR="0" marT="60960" marB="609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000" dirty="0">
                          <a:solidFill>
                            <a:schemeClr val="bg1"/>
                          </a:solidFill>
                          <a:latin typeface="+mn-lt"/>
                        </a:rPr>
                        <a:t>Primary</a:t>
                      </a:r>
                      <a:br>
                        <a:rPr lang="en-GB" sz="1000" dirty="0">
                          <a:solidFill>
                            <a:schemeClr val="bg1"/>
                          </a:solidFill>
                          <a:latin typeface="+mn-lt"/>
                        </a:rPr>
                      </a:br>
                      <a:r>
                        <a:rPr lang="en-GB" sz="1000" dirty="0">
                          <a:solidFill>
                            <a:schemeClr val="bg1"/>
                          </a:solidFill>
                          <a:latin typeface="+mn-lt"/>
                        </a:rPr>
                        <a:t>Endpoint</a:t>
                      </a:r>
                    </a:p>
                  </a:txBody>
                  <a:tcPr marL="0" marR="0" marT="60960" marB="609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000" dirty="0">
                          <a:solidFill>
                            <a:schemeClr val="bg1"/>
                          </a:solidFill>
                          <a:latin typeface="+mn-lt"/>
                        </a:rPr>
                        <a:t>Endpoint </a:t>
                      </a:r>
                      <a:br>
                        <a:rPr lang="en-GB" sz="1000" dirty="0">
                          <a:solidFill>
                            <a:schemeClr val="bg1"/>
                          </a:solidFill>
                          <a:latin typeface="+mn-lt"/>
                        </a:rPr>
                      </a:br>
                      <a:r>
                        <a:rPr lang="en-GB" sz="1000" dirty="0">
                          <a:solidFill>
                            <a:schemeClr val="bg1"/>
                          </a:solidFill>
                          <a:latin typeface="+mn-lt"/>
                        </a:rPr>
                        <a:t>met</a:t>
                      </a:r>
                    </a:p>
                  </a:txBody>
                  <a:tcPr marL="0" marR="0" marT="60960" marB="609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200256869"/>
                  </a:ext>
                </a:extLst>
              </a:tr>
              <a:tr h="32400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tx1">
                              <a:lumMod val="75000"/>
                              <a:lumOff val="25000"/>
                            </a:schemeClr>
                          </a:solidFill>
                        </a:rPr>
                        <a:t>AMBRISENTAN</a:t>
                      </a:r>
                    </a:p>
                  </a:txBody>
                  <a:tcPr marL="121920" marR="121920" marT="60960" marB="6096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900" baseline="0" dirty="0"/>
                        <a:t>ARIES-1</a:t>
                      </a:r>
                      <a:r>
                        <a:rPr lang="en-GB" sz="900" baseline="30000" dirty="0"/>
                        <a:t>3</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202</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12</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No</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6MWD</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p>
                  </a:txBody>
                  <a:tcPr marL="121920" marR="121920" marT="36000" marB="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8011922"/>
                  </a:ext>
                </a:extLst>
              </a:tr>
              <a:tr h="324000">
                <a:tc vMerge="1">
                  <a:txBody>
                    <a:bodyPr/>
                    <a:lstStyle/>
                    <a:p>
                      <a:endParaRPr lang="en-GB"/>
                    </a:p>
                  </a:txBody>
                  <a:tcPr/>
                </a:tc>
                <a:tc>
                  <a:txBody>
                    <a:bodyPr/>
                    <a:lstStyle/>
                    <a:p>
                      <a:pPr algn="l"/>
                      <a:r>
                        <a:rPr lang="en-GB" sz="900" baseline="0" dirty="0"/>
                        <a:t>ARIES-2</a:t>
                      </a:r>
                      <a:r>
                        <a:rPr lang="en-GB" sz="900" baseline="30000" dirty="0"/>
                        <a:t>3</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192</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12</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No</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6MWD</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solidFill>
                          <a:srgbClr val="FF0000"/>
                        </a:solidFill>
                      </a:endParaRPr>
                    </a:p>
                  </a:txBody>
                  <a:tcPr marL="121920" marR="121920" marT="36000" marB="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4504920"/>
                  </a:ext>
                </a:extLst>
              </a:tr>
              <a:tr h="324000">
                <a:tc vMerge="1">
                  <a:txBody>
                    <a:bodyPr/>
                    <a:lstStyle/>
                    <a:p>
                      <a:endParaRPr lang="en-GB" sz="1400" dirty="0"/>
                    </a:p>
                  </a:txBody>
                  <a:tcPr/>
                </a:tc>
                <a:tc>
                  <a:txBody>
                    <a:bodyPr/>
                    <a:lstStyle/>
                    <a:p>
                      <a:pPr algn="l"/>
                      <a:r>
                        <a:rPr lang="en-GB" sz="900" baseline="0" dirty="0"/>
                        <a:t>AMBITION</a:t>
                      </a:r>
                      <a:r>
                        <a:rPr lang="en-GB" sz="900" baseline="30000" dirty="0"/>
                        <a:t>4</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605</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74</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Tadalafil</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TTCW</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solidFill>
                          <a:srgbClr val="FF0000"/>
                        </a:solidFill>
                      </a:endParaRPr>
                    </a:p>
                  </a:txBody>
                  <a:tcPr marL="121920" marR="121920" marT="36000" marB="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54793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solidFill>
                          <a:schemeClr val="tx1">
                            <a:lumMod val="75000"/>
                            <a:lumOff val="25000"/>
                          </a:schemeClr>
                        </a:solidFill>
                      </a:endParaRPr>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aseline="30000" dirty="0"/>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dirty="0">
                        <a:solidFill>
                          <a:srgbClr val="FF0000"/>
                        </a:solidFill>
                      </a:endParaRPr>
                    </a:p>
                  </a:txBody>
                  <a:tcPr marL="121920" marR="121920"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4000">
                <a:tc rowSpan="5">
                  <a:txBody>
                    <a:bodyPr/>
                    <a:lstStyle/>
                    <a:p>
                      <a:r>
                        <a:rPr lang="en-GB" sz="900" b="1" dirty="0">
                          <a:solidFill>
                            <a:schemeClr val="tx1">
                              <a:lumMod val="75000"/>
                              <a:lumOff val="25000"/>
                            </a:schemeClr>
                          </a:solidFill>
                        </a:rPr>
                        <a:t>BOSENTAN</a:t>
                      </a:r>
                    </a:p>
                  </a:txBody>
                  <a:tcPr marL="121920" marR="121920" marT="60960" marB="6096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900" baseline="0" dirty="0"/>
                        <a:t>Study-351</a:t>
                      </a:r>
                      <a:r>
                        <a:rPr lang="en-GB" sz="900" baseline="30000" dirty="0"/>
                        <a:t>5</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32</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12</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No</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6MWD</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p>
                  </a:txBody>
                  <a:tcPr marL="121920" marR="121920" marT="36000" marB="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000286"/>
                  </a:ext>
                </a:extLst>
              </a:tr>
              <a:tr h="324000">
                <a:tc vMerge="1">
                  <a:txBody>
                    <a:bodyPr/>
                    <a:lstStyle/>
                    <a:p>
                      <a:endParaRPr lang="en-GB"/>
                    </a:p>
                  </a:txBody>
                  <a:tcPr/>
                </a:tc>
                <a:tc>
                  <a:txBody>
                    <a:bodyPr/>
                    <a:lstStyle/>
                    <a:p>
                      <a:pPr algn="l"/>
                      <a:r>
                        <a:rPr lang="en-GB" sz="900" baseline="0" dirty="0"/>
                        <a:t>BREATHE-1</a:t>
                      </a:r>
                      <a:r>
                        <a:rPr lang="en-GB" sz="900" baseline="30000" dirty="0"/>
                        <a:t>6</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213</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16</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No</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6MWD</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p>
                  </a:txBody>
                  <a:tcPr marL="121920" marR="121920" marT="36000" marB="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0968033"/>
                  </a:ext>
                </a:extLst>
              </a:tr>
              <a:tr h="324000">
                <a:tc vMerge="1">
                  <a:txBody>
                    <a:bodyPr/>
                    <a:lstStyle/>
                    <a:p>
                      <a:endParaRPr lang="en-GB"/>
                    </a:p>
                  </a:txBody>
                  <a:tcPr/>
                </a:tc>
                <a:tc>
                  <a:txBody>
                    <a:bodyPr/>
                    <a:lstStyle/>
                    <a:p>
                      <a:pPr algn="l"/>
                      <a:r>
                        <a:rPr lang="en-GB" sz="900" baseline="0" dirty="0"/>
                        <a:t>EARLY</a:t>
                      </a:r>
                      <a:r>
                        <a:rPr lang="en-GB" sz="900" baseline="30000" dirty="0"/>
                        <a:t>7</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185</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24</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Sildenafil</a:t>
                      </a:r>
                      <a:r>
                        <a:rPr lang="en-GB" sz="900" baseline="0" dirty="0"/>
                        <a:t> (15%)</a:t>
                      </a:r>
                      <a:endParaRPr lang="en-GB" sz="900" dirty="0"/>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PVR, 6MWD</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p>
                  </a:txBody>
                  <a:tcPr marL="121920" marR="121920" marT="36000" marB="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548686"/>
                  </a:ext>
                </a:extLst>
              </a:tr>
              <a:tr h="324000">
                <a:tc vMerge="1">
                  <a:txBody>
                    <a:bodyPr/>
                    <a:lstStyle/>
                    <a:p>
                      <a:endParaRPr lang="en-GB" sz="1400" dirty="0"/>
                    </a:p>
                  </a:txBody>
                  <a:tcPr/>
                </a:tc>
                <a:tc>
                  <a:txBody>
                    <a:bodyPr/>
                    <a:lstStyle/>
                    <a:p>
                      <a:pPr algn="l"/>
                      <a:r>
                        <a:rPr lang="en-GB" sz="900" baseline="0" dirty="0"/>
                        <a:t>BREATHE-5</a:t>
                      </a:r>
                      <a:r>
                        <a:rPr lang="en-GB" sz="900" baseline="30000" dirty="0"/>
                        <a:t>8</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54</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16</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No</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SaO</a:t>
                      </a:r>
                      <a:r>
                        <a:rPr lang="en-GB" sz="900" baseline="-25000" dirty="0"/>
                        <a:t>2</a:t>
                      </a:r>
                      <a:r>
                        <a:rPr lang="en-GB" sz="900" baseline="0" dirty="0"/>
                        <a:t>, PVR</a:t>
                      </a:r>
                      <a:endParaRPr lang="en-GB" sz="900" baseline="-25000" dirty="0"/>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p>
                  </a:txBody>
                  <a:tcPr marL="121920" marR="121920" marT="36000" marB="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4823106"/>
                  </a:ext>
                </a:extLst>
              </a:tr>
              <a:tr h="324000">
                <a:tc vMerge="1">
                  <a:txBody>
                    <a:bodyPr/>
                    <a:lstStyle/>
                    <a:p>
                      <a:endParaRPr lang="en-GB" sz="1200" dirty="0">
                        <a:solidFill>
                          <a:schemeClr val="bg1"/>
                        </a:solidFill>
                      </a:endParaRPr>
                    </a:p>
                  </a:txBody>
                  <a:tcPr marL="121920" marR="121920" marT="60960" marB="60960">
                    <a:lnB w="12700" cap="flat" cmpd="sng" algn="ctr">
                      <a:solidFill>
                        <a:schemeClr val="tx1"/>
                      </a:solidFill>
                      <a:prstDash val="solid"/>
                      <a:round/>
                      <a:headEnd type="none" w="med" len="med"/>
                      <a:tailEnd type="none" w="med" len="med"/>
                    </a:lnB>
                    <a:solidFill>
                      <a:schemeClr val="accent1"/>
                    </a:solidFill>
                  </a:tcPr>
                </a:tc>
                <a:tc>
                  <a:txBody>
                    <a:bodyPr/>
                    <a:lstStyle/>
                    <a:p>
                      <a:pPr algn="l"/>
                      <a:r>
                        <a:rPr lang="en-GB" sz="900" baseline="0" dirty="0"/>
                        <a:t>COMPASS-2</a:t>
                      </a:r>
                      <a:r>
                        <a:rPr lang="en-GB" sz="900" baseline="30000" dirty="0"/>
                        <a:t>9</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334</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260</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Sildenafil</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M/M</a:t>
                      </a:r>
                      <a:r>
                        <a:rPr lang="en-GB" sz="900" baseline="0" dirty="0"/>
                        <a:t> event</a:t>
                      </a:r>
                      <a:endParaRPr lang="en-GB" sz="900" dirty="0"/>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solidFill>
                          <a:srgbClr val="FF0000"/>
                        </a:solidFill>
                      </a:endParaRPr>
                    </a:p>
                  </a:txBody>
                  <a:tcPr marL="121920" marR="121920" marT="36000" marB="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5929717"/>
                  </a:ext>
                </a:extLst>
              </a:tr>
              <a:tr h="0">
                <a:tc>
                  <a:txBody>
                    <a:bodyPr/>
                    <a:lstStyle/>
                    <a:p>
                      <a:endParaRPr lang="en-GB" sz="700" b="1" dirty="0">
                        <a:solidFill>
                          <a:schemeClr val="tx1">
                            <a:lumMod val="75000"/>
                            <a:lumOff val="25000"/>
                          </a:schemeClr>
                        </a:solidFill>
                      </a:endParaRPr>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700" baseline="30000" dirty="0"/>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dirty="0"/>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dirty="0"/>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dirty="0"/>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dirty="0"/>
                    </a:p>
                  </a:txBody>
                  <a:tcPr marL="121920" marR="1219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dirty="0">
                        <a:solidFill>
                          <a:srgbClr val="FF0000"/>
                        </a:solidFill>
                      </a:endParaRPr>
                    </a:p>
                  </a:txBody>
                  <a:tcPr marL="121920" marR="121920"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24000">
                <a:tc>
                  <a:txBody>
                    <a:bodyPr/>
                    <a:lstStyle/>
                    <a:p>
                      <a:r>
                        <a:rPr lang="en-GB" sz="900" b="1" dirty="0">
                          <a:solidFill>
                            <a:schemeClr val="tx1">
                              <a:lumMod val="75000"/>
                              <a:lumOff val="25000"/>
                            </a:schemeClr>
                          </a:solidFill>
                        </a:rPr>
                        <a:t>MACITENTAN</a:t>
                      </a:r>
                    </a:p>
                  </a:txBody>
                  <a:tcPr marL="121920" marR="121920" marT="60960" marB="6096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baseline="0" dirty="0"/>
                        <a:t>SERAPHIN</a:t>
                      </a:r>
                      <a:r>
                        <a:rPr lang="en-GB" sz="900" baseline="30000" dirty="0"/>
                        <a:t>10</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742</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104</a:t>
                      </a:r>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PDE-5 inhibitors</a:t>
                      </a:r>
                      <a:r>
                        <a:rPr lang="en-GB" sz="900" baseline="0" dirty="0"/>
                        <a:t> (96%), Inhaled prostanoids (9%)</a:t>
                      </a:r>
                      <a:endParaRPr lang="en-GB" sz="900" dirty="0"/>
                    </a:p>
                  </a:txBody>
                  <a:tcPr marL="0" marR="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t>M/M</a:t>
                      </a:r>
                      <a:r>
                        <a:rPr lang="en-GB" sz="900" baseline="0" dirty="0"/>
                        <a:t> event</a:t>
                      </a:r>
                      <a:endParaRPr lang="en-GB" sz="900" dirty="0"/>
                    </a:p>
                  </a:txBody>
                  <a:tcPr marL="121920" marR="12192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solidFill>
                          <a:srgbClr val="FF0000"/>
                        </a:solidFill>
                      </a:endParaRPr>
                    </a:p>
                  </a:txBody>
                  <a:tcPr marL="121920" marR="121920" marT="36000" marB="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bl>
          </a:graphicData>
        </a:graphic>
      </p:graphicFrame>
      <p:sp>
        <p:nvSpPr>
          <p:cNvPr id="29" name="Cross 28"/>
          <p:cNvSpPr/>
          <p:nvPr/>
        </p:nvSpPr>
        <p:spPr>
          <a:xfrm rot="2700000">
            <a:off x="11519103" y="4557026"/>
            <a:ext cx="205494" cy="205494"/>
          </a:xfrm>
          <a:prstGeom prst="plus">
            <a:avLst>
              <a:gd name="adj" fmla="val 4441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5" name="L-Shape 34"/>
          <p:cNvSpPr/>
          <p:nvPr/>
        </p:nvSpPr>
        <p:spPr>
          <a:xfrm rot="18900000">
            <a:off x="11549972" y="3941804"/>
            <a:ext cx="164671" cy="95336"/>
          </a:xfrm>
          <a:prstGeom prst="corner">
            <a:avLst>
              <a:gd name="adj1" fmla="val 27653"/>
              <a:gd name="adj2" fmla="val 26957"/>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8" name="L-Shape 37"/>
          <p:cNvSpPr/>
          <p:nvPr/>
        </p:nvSpPr>
        <p:spPr>
          <a:xfrm rot="18900000">
            <a:off x="11549972" y="3583076"/>
            <a:ext cx="164671" cy="95336"/>
          </a:xfrm>
          <a:prstGeom prst="corner">
            <a:avLst>
              <a:gd name="adj1" fmla="val 27653"/>
              <a:gd name="adj2" fmla="val 26957"/>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9" name="L-Shape 38"/>
          <p:cNvSpPr/>
          <p:nvPr/>
        </p:nvSpPr>
        <p:spPr>
          <a:xfrm rot="18900000">
            <a:off x="11549971" y="2714356"/>
            <a:ext cx="164671" cy="95336"/>
          </a:xfrm>
          <a:prstGeom prst="corner">
            <a:avLst>
              <a:gd name="adj1" fmla="val 27653"/>
              <a:gd name="adj2" fmla="val 26957"/>
            </a:avLst>
          </a:prstGeom>
          <a:solidFill>
            <a:schemeClr val="accent3"/>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0" name="L-Shape 39"/>
          <p:cNvSpPr/>
          <p:nvPr/>
        </p:nvSpPr>
        <p:spPr>
          <a:xfrm rot="18900000">
            <a:off x="11549972" y="2397299"/>
            <a:ext cx="164671" cy="95336"/>
          </a:xfrm>
          <a:prstGeom prst="corner">
            <a:avLst>
              <a:gd name="adj1" fmla="val 27653"/>
              <a:gd name="adj2" fmla="val 26957"/>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1" name="L-Shape 40"/>
          <p:cNvSpPr/>
          <p:nvPr/>
        </p:nvSpPr>
        <p:spPr>
          <a:xfrm rot="18900000">
            <a:off x="11549972" y="2071180"/>
            <a:ext cx="164671" cy="95336"/>
          </a:xfrm>
          <a:prstGeom prst="corner">
            <a:avLst>
              <a:gd name="adj1" fmla="val 27653"/>
              <a:gd name="adj2" fmla="val 26957"/>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2" name="L-Shape 41"/>
          <p:cNvSpPr/>
          <p:nvPr/>
        </p:nvSpPr>
        <p:spPr>
          <a:xfrm rot="18900000">
            <a:off x="11549972" y="4250360"/>
            <a:ext cx="164671" cy="95336"/>
          </a:xfrm>
          <a:prstGeom prst="corner">
            <a:avLst>
              <a:gd name="adj1" fmla="val 27653"/>
              <a:gd name="adj2" fmla="val 26957"/>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3" name="L-Shape 42"/>
          <p:cNvSpPr/>
          <p:nvPr/>
        </p:nvSpPr>
        <p:spPr>
          <a:xfrm rot="18900000">
            <a:off x="11549971" y="4959785"/>
            <a:ext cx="164671" cy="95336"/>
          </a:xfrm>
          <a:prstGeom prst="corner">
            <a:avLst>
              <a:gd name="adj1" fmla="val 27653"/>
              <a:gd name="adj2" fmla="val 26957"/>
            </a:avLst>
          </a:prstGeom>
          <a:solidFill>
            <a:srgbClr val="7B85BD"/>
          </a:solidFill>
          <a:ln>
            <a:solidFill>
              <a:srgbClr val="7B8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4" name="L-Shape 43"/>
          <p:cNvSpPr/>
          <p:nvPr/>
        </p:nvSpPr>
        <p:spPr>
          <a:xfrm rot="18900000">
            <a:off x="11549972" y="3239850"/>
            <a:ext cx="164671" cy="95336"/>
          </a:xfrm>
          <a:prstGeom prst="corner">
            <a:avLst>
              <a:gd name="adj1" fmla="val 27653"/>
              <a:gd name="adj2" fmla="val 26957"/>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 name="Rectangle: Single Corner Snipped 14">
            <a:extLst>
              <a:ext uri="{FF2B5EF4-FFF2-40B4-BE49-F238E27FC236}">
                <a16:creationId xmlns:a16="http://schemas.microsoft.com/office/drawing/2014/main" id="{3E2B1D49-CB38-4F15-AAEA-BDD05FFCD366}"/>
              </a:ext>
            </a:extLst>
          </p:cNvPr>
          <p:cNvSpPr/>
          <p:nvPr/>
        </p:nvSpPr>
        <p:spPr>
          <a:xfrm flipV="1">
            <a:off x="-1" y="1347595"/>
            <a:ext cx="3604437" cy="4246960"/>
          </a:xfrm>
          <a:prstGeom prst="snip1Rect">
            <a:avLst>
              <a:gd name="adj" fmla="val 98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67" dirty="0"/>
          </a:p>
        </p:txBody>
      </p:sp>
      <p:sp>
        <p:nvSpPr>
          <p:cNvPr id="4" name="Title 3"/>
          <p:cNvSpPr>
            <a:spLocks noGrp="1"/>
          </p:cNvSpPr>
          <p:nvPr>
            <p:ph type="title"/>
          </p:nvPr>
        </p:nvSpPr>
        <p:spPr>
          <a:xfrm>
            <a:off x="478366" y="452967"/>
            <a:ext cx="10738273" cy="480000"/>
          </a:xfrm>
        </p:spPr>
        <p:txBody>
          <a:bodyPr/>
          <a:lstStyle/>
          <a:p>
            <a:r>
              <a:rPr lang="en-GB" dirty="0"/>
              <a:t>Prior to seraphin, no era had proven long-term survival benefits</a:t>
            </a:r>
            <a:br>
              <a:rPr lang="en-GB" dirty="0"/>
            </a:br>
            <a:r>
              <a:rPr lang="en-GB" dirty="0"/>
              <a:t>as a mono- and combination therapy</a:t>
            </a:r>
            <a:r>
              <a:rPr lang="en-GB" baseline="30000" dirty="0"/>
              <a:t>1,2</a:t>
            </a:r>
          </a:p>
        </p:txBody>
      </p:sp>
      <p:sp>
        <p:nvSpPr>
          <p:cNvPr id="54" name="TextBox 53"/>
          <p:cNvSpPr txBox="1"/>
          <p:nvPr/>
        </p:nvSpPr>
        <p:spPr>
          <a:xfrm>
            <a:off x="4241523" y="5361108"/>
            <a:ext cx="6975116" cy="540859"/>
          </a:xfrm>
          <a:prstGeom prst="rect">
            <a:avLst/>
          </a:prstGeom>
          <a:noFill/>
        </p:spPr>
        <p:txBody>
          <a:bodyPr wrap="square" lIns="0" rtlCol="0" anchor="t">
            <a:noAutofit/>
          </a:bodyPr>
          <a:lstStyle/>
          <a:p>
            <a:r>
              <a:rPr lang="en-GB" sz="1200" dirty="0">
                <a:solidFill>
                  <a:schemeClr val="bg1"/>
                </a:solidFill>
              </a:rPr>
              <a:t>New strategies for RCTs are required, including long-term morbidity and mortality endpoints, combination therapy and new classes of drugs</a:t>
            </a:r>
            <a:r>
              <a:rPr lang="en-GB" sz="1200" baseline="30000" dirty="0">
                <a:solidFill>
                  <a:schemeClr val="bg1"/>
                </a:solidFill>
              </a:rPr>
              <a:t>11</a:t>
            </a:r>
            <a:endParaRPr lang="en-GB" sz="1200" dirty="0">
              <a:solidFill>
                <a:schemeClr val="bg1"/>
              </a:solidFill>
            </a:endParaRPr>
          </a:p>
        </p:txBody>
      </p:sp>
      <p:sp>
        <p:nvSpPr>
          <p:cNvPr id="25" name="TextBox 24"/>
          <p:cNvSpPr txBox="1"/>
          <p:nvPr/>
        </p:nvSpPr>
        <p:spPr>
          <a:xfrm>
            <a:off x="2004525" y="5947505"/>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6MWD, 6-minute walking distance; ERA, endothelin receptor antagonist; M/M event, morbidity/mortality event; PDE-5, phosphodiesterase 5; PVR, pulmonary vascular resistance; RCTs, Randomised Controlled Trials; SaO</a:t>
            </a:r>
            <a:r>
              <a:rPr lang="en-GB" b="0" baseline="-25000" dirty="0"/>
              <a:t>2</a:t>
            </a:r>
            <a:r>
              <a:rPr lang="en-GB" b="0" dirty="0"/>
              <a:t>, oxygen saturation; TTCW, time to clinical worsening.</a:t>
            </a:r>
          </a:p>
        </p:txBody>
      </p:sp>
      <p:sp>
        <p:nvSpPr>
          <p:cNvPr id="26" name="Text Placeholder 22"/>
          <p:cNvSpPr>
            <a:spLocks noGrp="1"/>
          </p:cNvSpPr>
          <p:nvPr>
            <p:ph type="body" sz="quarter" idx="16"/>
          </p:nvPr>
        </p:nvSpPr>
        <p:spPr>
          <a:xfrm>
            <a:off x="2004525" y="6420312"/>
            <a:ext cx="7164000" cy="322359"/>
          </a:xfrm>
        </p:spPr>
        <p:txBody>
          <a:bodyPr/>
          <a:lstStyle/>
          <a:p>
            <a:r>
              <a:rPr lang="en-GB" b="1" dirty="0"/>
              <a:t>References</a:t>
            </a:r>
            <a:r>
              <a:rPr lang="en-GB" dirty="0"/>
              <a:t>: </a:t>
            </a:r>
            <a:r>
              <a:rPr lang="en-GB" b="1" dirty="0"/>
              <a:t>1. </a:t>
            </a:r>
            <a:r>
              <a:rPr lang="en-GB" dirty="0"/>
              <a:t>Gomberg-Maitland et al. J Am Coll Cardiol. 2011;57(9):1053-61. </a:t>
            </a:r>
            <a:r>
              <a:rPr lang="en-GB" b="1" dirty="0"/>
              <a:t>2. </a:t>
            </a:r>
            <a:r>
              <a:rPr lang="fr-FR" dirty="0"/>
              <a:t>Ghofrani et al. Circulation. 2008;118(11):1195-201. </a:t>
            </a:r>
            <a:r>
              <a:rPr lang="fr-FR" b="1" dirty="0"/>
              <a:t>3. </a:t>
            </a:r>
            <a:r>
              <a:rPr lang="fr-FR" dirty="0"/>
              <a:t>Galiè et al. Circulation. 2008;117(23):3010-9. </a:t>
            </a:r>
            <a:r>
              <a:rPr lang="fr-FR" b="1" dirty="0"/>
              <a:t>4. </a:t>
            </a:r>
            <a:r>
              <a:rPr lang="fr-FR" dirty="0"/>
              <a:t>Galie et al. N Engl J Med. 2015;373(9):834-44. </a:t>
            </a:r>
            <a:r>
              <a:rPr lang="fr-FR" b="1" dirty="0"/>
              <a:t>5</a:t>
            </a:r>
            <a:r>
              <a:rPr lang="fr-FR" dirty="0"/>
              <a:t>. Channick et al. Lancet. 2001;358(9288):1119-23. </a:t>
            </a:r>
            <a:r>
              <a:rPr lang="fr-FR" b="1" dirty="0"/>
              <a:t>6. </a:t>
            </a:r>
            <a:r>
              <a:rPr lang="fr-FR" dirty="0"/>
              <a:t>Rubin et al. N Engl J Med. 2002;346(12):896-903. </a:t>
            </a:r>
            <a:r>
              <a:rPr lang="fr-FR" b="1" dirty="0"/>
              <a:t>7. </a:t>
            </a:r>
            <a:r>
              <a:rPr lang="fr-FR" dirty="0"/>
              <a:t>Galiè et al. Lancet. 2008;371(9630):2093-100. </a:t>
            </a:r>
            <a:r>
              <a:rPr lang="fr-FR" b="1" dirty="0"/>
              <a:t>8.</a:t>
            </a:r>
            <a:r>
              <a:rPr lang="fr-FR" dirty="0"/>
              <a:t>Galiè et al. Circulation. 2006;114(1):48-54.</a:t>
            </a:r>
            <a:r>
              <a:rPr lang="fr-FR" b="1" dirty="0"/>
              <a:t> 9. </a:t>
            </a:r>
            <a:r>
              <a:rPr lang="fr-FR" dirty="0"/>
              <a:t>McLaughlin et al. Eur Respir J. 2015;46(2):405-13. </a:t>
            </a:r>
            <a:r>
              <a:rPr lang="fr-FR" b="1" dirty="0"/>
              <a:t>10. </a:t>
            </a:r>
            <a:r>
              <a:rPr lang="da-DK" dirty="0"/>
              <a:t>Pulido et al. N Engl J Med. 2013;369(9):809-18.</a:t>
            </a:r>
            <a:r>
              <a:rPr lang="fr-FR" b="1" dirty="0"/>
              <a:t>  11</a:t>
            </a:r>
            <a:r>
              <a:rPr lang="fr-FR" dirty="0"/>
              <a:t>. Galiè et al. Eur Heart J. 2009;30(4):394-403</a:t>
            </a:r>
            <a:endParaRPr lang="en-GB" dirty="0"/>
          </a:p>
        </p:txBody>
      </p:sp>
      <p:sp>
        <p:nvSpPr>
          <p:cNvPr id="53" name="TextBox 52"/>
          <p:cNvSpPr txBox="1"/>
          <p:nvPr/>
        </p:nvSpPr>
        <p:spPr>
          <a:xfrm>
            <a:off x="4805758" y="1147261"/>
            <a:ext cx="5891325" cy="327547"/>
          </a:xfrm>
          <a:prstGeom prst="rect">
            <a:avLst/>
          </a:prstGeom>
          <a:noFill/>
        </p:spPr>
        <p:txBody>
          <a:bodyPr wrap="square" lIns="0" rtlCol="0" anchor="t">
            <a:noAutofit/>
          </a:bodyPr>
          <a:lstStyle/>
          <a:p>
            <a:r>
              <a:rPr lang="en-GB" sz="1200" b="1" dirty="0">
                <a:solidFill>
                  <a:schemeClr val="tx1">
                    <a:lumMod val="75000"/>
                    <a:lumOff val="25000"/>
                  </a:schemeClr>
                </a:solidFill>
              </a:rPr>
              <a:t>Characteristics of RCTs with ERAs for the treatment of PAH</a:t>
            </a:r>
          </a:p>
        </p:txBody>
      </p:sp>
      <p:sp>
        <p:nvSpPr>
          <p:cNvPr id="797" name="TextBox 796"/>
          <p:cNvSpPr txBox="1"/>
          <p:nvPr/>
        </p:nvSpPr>
        <p:spPr>
          <a:xfrm>
            <a:off x="525640" y="2636791"/>
            <a:ext cx="2630391" cy="696035"/>
          </a:xfrm>
          <a:prstGeom prst="rect">
            <a:avLst/>
          </a:prstGeom>
          <a:noFill/>
        </p:spPr>
        <p:txBody>
          <a:bodyPr wrap="square" lIns="0" rtlCol="0" anchor="ctr">
            <a:noAutofit/>
          </a:bodyPr>
          <a:lstStyle/>
          <a:p>
            <a:r>
              <a:rPr lang="en-GB" sz="1400" dirty="0">
                <a:solidFill>
                  <a:schemeClr val="tx1">
                    <a:lumMod val="75000"/>
                    <a:lumOff val="25000"/>
                  </a:schemeClr>
                </a:solidFill>
              </a:rPr>
              <a:t>Few clinical trials for PAH have lasted longer than 24 weeks or demonstrated a survival benefit</a:t>
            </a:r>
            <a:r>
              <a:rPr lang="en-GB" sz="1400" baseline="30000" dirty="0">
                <a:solidFill>
                  <a:schemeClr val="tx1">
                    <a:lumMod val="75000"/>
                    <a:lumOff val="25000"/>
                  </a:schemeClr>
                </a:solidFill>
              </a:rPr>
              <a:t>1,2</a:t>
            </a:r>
          </a:p>
        </p:txBody>
      </p:sp>
      <p:sp>
        <p:nvSpPr>
          <p:cNvPr id="5" name="Rectangle 4"/>
          <p:cNvSpPr/>
          <p:nvPr/>
        </p:nvSpPr>
        <p:spPr>
          <a:xfrm>
            <a:off x="525640" y="3486702"/>
            <a:ext cx="2536421" cy="738664"/>
          </a:xfrm>
          <a:prstGeom prst="rect">
            <a:avLst/>
          </a:prstGeom>
        </p:spPr>
        <p:txBody>
          <a:bodyPr wrap="square" lIns="0">
            <a:spAutoFit/>
          </a:bodyPr>
          <a:lstStyle/>
          <a:p>
            <a:r>
              <a:rPr lang="en-GB" sz="1400" dirty="0">
                <a:solidFill>
                  <a:schemeClr val="tx1">
                    <a:lumMod val="75000"/>
                    <a:lumOff val="25000"/>
                  </a:schemeClr>
                </a:solidFill>
              </a:rPr>
              <a:t>There is a lack of clinical trials demonstrating the efficacy of ERAs in combination therapy</a:t>
            </a:r>
          </a:p>
        </p:txBody>
      </p:sp>
      <p:grpSp>
        <p:nvGrpSpPr>
          <p:cNvPr id="73" name="Group 72"/>
          <p:cNvGrpSpPr/>
          <p:nvPr/>
        </p:nvGrpSpPr>
        <p:grpSpPr>
          <a:xfrm>
            <a:off x="1008214" y="4526562"/>
            <a:ext cx="1060704" cy="1060704"/>
            <a:chOff x="10642081" y="1536192"/>
            <a:chExt cx="1060704" cy="1060704"/>
          </a:xfrm>
        </p:grpSpPr>
        <p:sp>
          <p:nvSpPr>
            <p:cNvPr id="74" name="Oval 73"/>
            <p:cNvSpPr/>
            <p:nvPr/>
          </p:nvSpPr>
          <p:spPr>
            <a:xfrm>
              <a:off x="10642081" y="1536192"/>
              <a:ext cx="1060704" cy="1060704"/>
            </a:xfrm>
            <a:prstGeom prst="ellipse">
              <a:avLst/>
            </a:prstGeom>
            <a:solidFill>
              <a:schemeClr val="accent1"/>
            </a:solidFill>
            <a:ln>
              <a:noFill/>
            </a:ln>
            <a:effectLst>
              <a:outerShdw blurRad="76200" dir="13500000" sy="23000" kx="1200000" algn="b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75" name="Group 74"/>
            <p:cNvGrpSpPr/>
            <p:nvPr/>
          </p:nvGrpSpPr>
          <p:grpSpPr>
            <a:xfrm>
              <a:off x="10805029" y="1726836"/>
              <a:ext cx="732706" cy="732035"/>
              <a:chOff x="10805029" y="1726836"/>
              <a:chExt cx="732706" cy="732035"/>
            </a:xfrm>
          </p:grpSpPr>
          <p:sp>
            <p:nvSpPr>
              <p:cNvPr id="76" name="Freeform 23"/>
              <p:cNvSpPr>
                <a:spLocks/>
              </p:cNvSpPr>
              <p:nvPr/>
            </p:nvSpPr>
            <p:spPr bwMode="auto">
              <a:xfrm>
                <a:off x="11237862" y="1726836"/>
                <a:ext cx="220285" cy="218662"/>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39"/>
              <p:cNvSpPr>
                <a:spLocks noEditPoints="1"/>
              </p:cNvSpPr>
              <p:nvPr/>
            </p:nvSpPr>
            <p:spPr bwMode="auto">
              <a:xfrm>
                <a:off x="11062761" y="1983897"/>
                <a:ext cx="474974" cy="474974"/>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solidFill>
              <a:ln w="9525">
                <a:noFill/>
                <a:round/>
                <a:headEnd/>
                <a:tailEnd/>
              </a:ln>
              <a:effectLst/>
            </p:spPr>
            <p:txBody>
              <a:bodyPr/>
              <a:lstStyle/>
              <a:p>
                <a:endParaRPr lang="en-GB" dirty="0"/>
              </a:p>
            </p:txBody>
          </p:sp>
          <p:sp>
            <p:nvSpPr>
              <p:cNvPr id="78" name="Freeform 77"/>
              <p:cNvSpPr>
                <a:spLocks noEditPoints="1"/>
              </p:cNvSpPr>
              <p:nvPr/>
            </p:nvSpPr>
            <p:spPr bwMode="auto">
              <a:xfrm>
                <a:off x="10805029" y="1961580"/>
                <a:ext cx="385609" cy="385609"/>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bg1">
                  <a:alpha val="70000"/>
                </a:schemeClr>
              </a:solidFill>
              <a:ln w="9525">
                <a:noFill/>
                <a:round/>
                <a:headEnd/>
                <a:tailEnd/>
              </a:ln>
              <a:effectLst/>
            </p:spPr>
            <p:txBody>
              <a:bodyPr/>
              <a:lstStyle/>
              <a:p>
                <a:endParaRPr lang="en-GB" dirty="0"/>
              </a:p>
            </p:txBody>
          </p:sp>
        </p:grpSp>
      </p:grpSp>
      <p:sp>
        <p:nvSpPr>
          <p:cNvPr id="31"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Unmet needs</a:t>
            </a:r>
          </a:p>
        </p:txBody>
      </p:sp>
      <p:sp>
        <p:nvSpPr>
          <p:cNvPr id="3" name="Rectangle 2">
            <a:extLst>
              <a:ext uri="{FF2B5EF4-FFF2-40B4-BE49-F238E27FC236}">
                <a16:creationId xmlns:a16="http://schemas.microsoft.com/office/drawing/2014/main" id="{877AAE75-5FB6-4EC7-9690-DFBC9843CCB1}"/>
              </a:ext>
            </a:extLst>
          </p:cNvPr>
          <p:cNvSpPr/>
          <p:nvPr/>
        </p:nvSpPr>
        <p:spPr>
          <a:xfrm>
            <a:off x="3632572" y="4851131"/>
            <a:ext cx="8465644" cy="348883"/>
          </a:xfrm>
          <a:prstGeom prst="rect">
            <a:avLst/>
          </a:prstGeom>
          <a:noFill/>
          <a:ln>
            <a:solidFill>
              <a:srgbClr val="7B8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 name="Rectangle 36">
            <a:extLst>
              <a:ext uri="{FF2B5EF4-FFF2-40B4-BE49-F238E27FC236}">
                <a16:creationId xmlns:a16="http://schemas.microsoft.com/office/drawing/2014/main" id="{44A185C9-4A9A-40DC-B411-961A5EA9E8BE}"/>
              </a:ext>
            </a:extLst>
          </p:cNvPr>
          <p:cNvSpPr/>
          <p:nvPr/>
        </p:nvSpPr>
        <p:spPr>
          <a:xfrm>
            <a:off x="426508" y="1367003"/>
            <a:ext cx="2666114" cy="1200329"/>
          </a:xfrm>
          <a:prstGeom prst="rect">
            <a:avLst/>
          </a:prstGeom>
          <a:noFill/>
        </p:spPr>
        <p:txBody>
          <a:bodyPr wrap="none" lIns="91440" tIns="45720" rIns="91440" bIns="45720">
            <a:spAutoFit/>
          </a:bodyPr>
          <a:lstStyle/>
          <a:p>
            <a:pPr algn="ctr"/>
            <a:r>
              <a:rPr lang="en-US" sz="7200" dirty="0">
                <a:ln w="0"/>
                <a:solidFill>
                  <a:schemeClr val="accent1">
                    <a:lumMod val="75000"/>
                  </a:schemeClr>
                </a:solidFill>
                <a:latin typeface="Adobe Gothic Std B" panose="020B0800000000000000" pitchFamily="34" charset="-128"/>
                <a:ea typeface="Adobe Gothic Std B" panose="020B0800000000000000" pitchFamily="34" charset="-128"/>
              </a:rPr>
              <a:t>WHY?</a:t>
            </a:r>
          </a:p>
        </p:txBody>
      </p:sp>
      <p:cxnSp>
        <p:nvCxnSpPr>
          <p:cNvPr id="8" name="Straight Connector 7">
            <a:extLst>
              <a:ext uri="{FF2B5EF4-FFF2-40B4-BE49-F238E27FC236}">
                <a16:creationId xmlns:a16="http://schemas.microsoft.com/office/drawing/2014/main" id="{EE5548C7-9009-4831-A748-DF326D2364A5}"/>
              </a:ext>
            </a:extLst>
          </p:cNvPr>
          <p:cNvCxnSpPr/>
          <p:nvPr/>
        </p:nvCxnSpPr>
        <p:spPr>
          <a:xfrm>
            <a:off x="3604436" y="2210775"/>
            <a:ext cx="981632"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6CDAA4-E7F2-4419-9E4C-8C405E9503FC}"/>
              </a:ext>
            </a:extLst>
          </p:cNvPr>
          <p:cNvCxnSpPr>
            <a:cxnSpLocks/>
          </p:cNvCxnSpPr>
          <p:nvPr/>
        </p:nvCxnSpPr>
        <p:spPr>
          <a:xfrm>
            <a:off x="3604436" y="2910741"/>
            <a:ext cx="8493780" cy="21014"/>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D6DC843-9D03-4DFF-87BF-2E34BDC4CDE2}"/>
              </a:ext>
            </a:extLst>
          </p:cNvPr>
          <p:cNvCxnSpPr>
            <a:cxnSpLocks/>
          </p:cNvCxnSpPr>
          <p:nvPr/>
        </p:nvCxnSpPr>
        <p:spPr>
          <a:xfrm>
            <a:off x="4586068" y="2619918"/>
            <a:ext cx="7495736" cy="1"/>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1322CE-8B09-4ACE-85AD-8DB0FF5B5038}"/>
              </a:ext>
            </a:extLst>
          </p:cNvPr>
          <p:cNvCxnSpPr/>
          <p:nvPr/>
        </p:nvCxnSpPr>
        <p:spPr>
          <a:xfrm>
            <a:off x="12081804" y="2612973"/>
            <a:ext cx="0" cy="311835"/>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A4F2E12-5BF0-4E60-9A7A-92F7E8567C69}"/>
              </a:ext>
            </a:extLst>
          </p:cNvPr>
          <p:cNvCxnSpPr/>
          <p:nvPr/>
        </p:nvCxnSpPr>
        <p:spPr>
          <a:xfrm>
            <a:off x="4586068" y="2210775"/>
            <a:ext cx="0" cy="402198"/>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AB6330E-D5DE-4F35-B405-A686DE2E1A0D}"/>
              </a:ext>
            </a:extLst>
          </p:cNvPr>
          <p:cNvCxnSpPr/>
          <p:nvPr/>
        </p:nvCxnSpPr>
        <p:spPr>
          <a:xfrm>
            <a:off x="3604436" y="2210775"/>
            <a:ext cx="0" cy="699965"/>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55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5" name="Rectangle 814">
            <a:extLst>
              <a:ext uri="{FF2B5EF4-FFF2-40B4-BE49-F238E27FC236}">
                <a16:creationId xmlns:a16="http://schemas.microsoft.com/office/drawing/2014/main" id="{51C4EBD6-EBBD-4A44-A38E-D0F91955BC6D}"/>
              </a:ext>
            </a:extLst>
          </p:cNvPr>
          <p:cNvSpPr/>
          <p:nvPr/>
        </p:nvSpPr>
        <p:spPr>
          <a:xfrm>
            <a:off x="5820032" y="1349791"/>
            <a:ext cx="6371968" cy="1951220"/>
          </a:xfrm>
          <a:prstGeom prst="rect">
            <a:avLst/>
          </a:prstGeom>
          <a:solidFill>
            <a:srgbClr val="969FCD">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tIns="216000" rIns="828000" rtlCol="0" anchor="t"/>
          <a:lstStyle/>
          <a:p>
            <a:pPr lvl="0">
              <a:lnSpc>
                <a:spcPct val="150000"/>
              </a:lnSpc>
            </a:pPr>
            <a:r>
              <a:rPr lang="en-GB" sz="1400" b="1" dirty="0">
                <a:solidFill>
                  <a:schemeClr val="tx1"/>
                </a:solidFill>
              </a:rPr>
              <a:t>THREE CLINICAL TRIALS ARE ONGOING</a:t>
            </a:r>
            <a:r>
              <a:rPr lang="en-GB" sz="1400" b="1" baseline="30000" dirty="0">
                <a:solidFill>
                  <a:schemeClr val="tx1"/>
                </a:solidFill>
              </a:rPr>
              <a:t>2-4</a:t>
            </a:r>
            <a:r>
              <a:rPr lang="en-GB" sz="1400" b="1" dirty="0">
                <a:solidFill>
                  <a:schemeClr val="tx1"/>
                </a:solidFill>
              </a:rPr>
              <a:t>:</a:t>
            </a:r>
          </a:p>
        </p:txBody>
      </p:sp>
      <p:sp>
        <p:nvSpPr>
          <p:cNvPr id="4" name="Title 3"/>
          <p:cNvSpPr>
            <a:spLocks noGrp="1"/>
          </p:cNvSpPr>
          <p:nvPr>
            <p:ph type="title"/>
          </p:nvPr>
        </p:nvSpPr>
        <p:spPr>
          <a:xfrm>
            <a:off x="478367" y="452967"/>
            <a:ext cx="8496363" cy="480000"/>
          </a:xfrm>
        </p:spPr>
        <p:txBody>
          <a:bodyPr/>
          <a:lstStyle/>
          <a:p>
            <a:r>
              <a:rPr lang="en-GB" dirty="0"/>
              <a:t>Macitentan clinical development</a:t>
            </a:r>
            <a:endParaRPr lang="en-GB" baseline="30000" dirty="0"/>
          </a:p>
        </p:txBody>
      </p:sp>
      <p:sp>
        <p:nvSpPr>
          <p:cNvPr id="26" name="Rectangle 25"/>
          <p:cNvSpPr/>
          <p:nvPr/>
        </p:nvSpPr>
        <p:spPr>
          <a:xfrm>
            <a:off x="1" y="1349791"/>
            <a:ext cx="5820031" cy="1951220"/>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216000" rIns="540000" rtlCol="0" anchor="t"/>
          <a:lstStyle/>
          <a:p>
            <a:pPr lvl="0"/>
            <a:r>
              <a:rPr lang="en-GB" sz="1400" b="1" dirty="0">
                <a:solidFill>
                  <a:schemeClr val="tx1"/>
                </a:solidFill>
              </a:rPr>
              <a:t>MACITENTAN CLINICAL DEVELOPMENT PROGRAMME FOR PAH INCLUDES 20 COMPLETED STUDIES</a:t>
            </a:r>
            <a:r>
              <a:rPr lang="en-GB" sz="1400" b="1" baseline="30000" dirty="0">
                <a:solidFill>
                  <a:schemeClr val="tx1"/>
                </a:solidFill>
              </a:rPr>
              <a:t>1</a:t>
            </a:r>
            <a:r>
              <a:rPr lang="en-GB" sz="1400" b="1" dirty="0">
                <a:solidFill>
                  <a:schemeClr val="tx1"/>
                </a:solidFill>
              </a:rPr>
              <a:t>:</a:t>
            </a:r>
            <a:endParaRPr lang="en-GB" sz="1867" dirty="0">
              <a:solidFill>
                <a:schemeClr val="tx1"/>
              </a:solidFill>
            </a:endParaRPr>
          </a:p>
        </p:txBody>
      </p:sp>
      <p:sp>
        <p:nvSpPr>
          <p:cNvPr id="799" name="TextBox 798"/>
          <p:cNvSpPr txBox="1"/>
          <p:nvPr/>
        </p:nvSpPr>
        <p:spPr>
          <a:xfrm>
            <a:off x="1948940" y="6001840"/>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IPF, idiopathic pulmonary fibrosis; PDE-5, phosphodiesterase-5.</a:t>
            </a:r>
          </a:p>
        </p:txBody>
      </p:sp>
      <p:sp>
        <p:nvSpPr>
          <p:cNvPr id="800" name="Text Placeholder 4"/>
          <p:cNvSpPr>
            <a:spLocks noGrp="1"/>
          </p:cNvSpPr>
          <p:nvPr>
            <p:ph type="body" sz="quarter" idx="16"/>
          </p:nvPr>
        </p:nvSpPr>
        <p:spPr>
          <a:xfrm>
            <a:off x="1948940" y="6309616"/>
            <a:ext cx="7164000" cy="418231"/>
          </a:xfrm>
        </p:spPr>
        <p:txBody>
          <a:bodyPr/>
          <a:lstStyle/>
          <a:p>
            <a:r>
              <a:rPr lang="en-GB" b="1" dirty="0"/>
              <a:t>References</a:t>
            </a:r>
            <a:r>
              <a:rPr lang="en-GB" dirty="0"/>
              <a:t>: </a:t>
            </a:r>
            <a:r>
              <a:rPr lang="en-GB" b="1" dirty="0"/>
              <a:t>1</a:t>
            </a:r>
            <a:r>
              <a:rPr lang="en-GB" dirty="0"/>
              <a:t>. Selej et al. Ann N Y Acad Sci. 2015;1358:68-81. </a:t>
            </a:r>
            <a:r>
              <a:rPr lang="en-GB" b="1" dirty="0"/>
              <a:t>2. </a:t>
            </a:r>
            <a:r>
              <a:rPr lang="en-GB" dirty="0"/>
              <a:t>Sitbon et al. Am J Respir Crit Care Med. 2017;195:A2297. </a:t>
            </a:r>
            <a:r>
              <a:rPr lang="en-GB" b="1" dirty="0"/>
              <a:t>3. </a:t>
            </a:r>
            <a:r>
              <a:rPr lang="en-GB" dirty="0"/>
              <a:t>Chin et al. Chest. 2017;152(4):A999-A1000. </a:t>
            </a:r>
            <a:r>
              <a:rPr lang="en-GB" b="1" dirty="0"/>
              <a:t>4. </a:t>
            </a:r>
            <a:r>
              <a:rPr lang="en-GB" dirty="0"/>
              <a:t>ClinicalTrials.gov. 2015. Available at: https://clinicaltrials.gov/ct2/show/NCT02558231. </a:t>
            </a:r>
            <a:r>
              <a:rPr lang="en-GB" b="1" dirty="0"/>
              <a:t>5. </a:t>
            </a:r>
            <a:r>
              <a:rPr lang="en-GB" dirty="0"/>
              <a:t>Pulido et al. N Engl J Med. 2013;369(9):809-18. </a:t>
            </a:r>
            <a:r>
              <a:rPr lang="en-GB" b="1" dirty="0"/>
              <a:t>6.</a:t>
            </a:r>
            <a:r>
              <a:rPr lang="en-GB" dirty="0"/>
              <a:t> </a:t>
            </a:r>
            <a:r>
              <a:rPr lang="en-GB" dirty="0" err="1"/>
              <a:t>Jansa</a:t>
            </a:r>
            <a:r>
              <a:rPr lang="en-GB" dirty="0"/>
              <a:t> et al. Am J Cardiovasc Drugs. 2018;18(1):1-11.</a:t>
            </a:r>
          </a:p>
        </p:txBody>
      </p:sp>
      <p:sp>
        <p:nvSpPr>
          <p:cNvPr id="817" name="Isosceles Triangle 816">
            <a:extLst>
              <a:ext uri="{FF2B5EF4-FFF2-40B4-BE49-F238E27FC236}">
                <a16:creationId xmlns:a16="http://schemas.microsoft.com/office/drawing/2014/main" id="{9B34F553-B132-409F-828A-1D26742F4146}"/>
              </a:ext>
            </a:extLst>
          </p:cNvPr>
          <p:cNvSpPr/>
          <p:nvPr/>
        </p:nvSpPr>
        <p:spPr>
          <a:xfrm rot="10800000" flipH="1" flipV="1">
            <a:off x="5819425" y="1347367"/>
            <a:ext cx="168830" cy="1951220"/>
          </a:xfrm>
          <a:prstGeom prst="triangle">
            <a:avLst>
              <a:gd name="adj" fmla="val 0"/>
            </a:avLst>
          </a:prstGeom>
          <a:solidFill>
            <a:srgbClr val="969FCD">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2">
                  <a:lumMod val="75000"/>
                </a:schemeClr>
              </a:solidFill>
            </a:endParaRPr>
          </a:p>
        </p:txBody>
      </p:sp>
      <p:sp>
        <p:nvSpPr>
          <p:cNvPr id="2" name="Rectangle 1"/>
          <p:cNvSpPr/>
          <p:nvPr/>
        </p:nvSpPr>
        <p:spPr>
          <a:xfrm>
            <a:off x="1591406" y="3860241"/>
            <a:ext cx="5591908" cy="1215503"/>
          </a:xfrm>
          <a:prstGeom prst="rect">
            <a:avLst/>
          </a:prstGeom>
        </p:spPr>
        <p:txBody>
          <a:bodyPr wrap="square">
            <a:noAutofit/>
          </a:bodyPr>
          <a:lstStyle/>
          <a:p>
            <a:pPr lvl="0">
              <a:spcAft>
                <a:spcPts val="600"/>
              </a:spcAft>
            </a:pPr>
            <a:r>
              <a:rPr lang="en-GB" sz="1200" b="1" dirty="0"/>
              <a:t>SERAPHIN WAS THE FIRST AND LARGEST EVENT-DRIVEN LONG-TERM STUDY WITH AN ENDOTHELIN RECEPTOR ANTAGONIST IN PULMONARY ARTERIAL HYPERTENSION TO ASSESS MORBIDITY/MORTALITY OUTCOMES</a:t>
            </a:r>
            <a:r>
              <a:rPr lang="en-GB" sz="1200" b="1" baseline="30000" dirty="0"/>
              <a:t>5,6</a:t>
            </a:r>
            <a:r>
              <a:rPr lang="en-GB" sz="1200" b="1" dirty="0"/>
              <a:t>:</a:t>
            </a:r>
          </a:p>
          <a:p>
            <a:pPr marL="623888" lvl="0" indent="-176213">
              <a:buFont typeface="Arial" panose="020B0604020202020204" pitchFamily="34" charset="0"/>
              <a:buChar char="•"/>
            </a:pPr>
            <a:r>
              <a:rPr lang="en-GB" sz="1200" dirty="0"/>
              <a:t>39 countries</a:t>
            </a:r>
          </a:p>
          <a:p>
            <a:pPr marL="623888" lvl="0" indent="-176213">
              <a:buFont typeface="Arial" panose="020B0604020202020204" pitchFamily="34" charset="0"/>
              <a:buChar char="•"/>
            </a:pPr>
            <a:r>
              <a:rPr lang="en-GB" sz="1200" dirty="0"/>
              <a:t>151 clinical centres</a:t>
            </a:r>
          </a:p>
          <a:p>
            <a:pPr marL="623888" lvl="0" indent="-176213">
              <a:buFont typeface="Arial" panose="020B0604020202020204" pitchFamily="34" charset="0"/>
              <a:buChar char="•"/>
            </a:pPr>
            <a:r>
              <a:rPr lang="en-GB" sz="1200" dirty="0"/>
              <a:t>742 patients with PAH </a:t>
            </a:r>
          </a:p>
        </p:txBody>
      </p:sp>
      <p:sp>
        <p:nvSpPr>
          <p:cNvPr id="3" name="Rectangle 2"/>
          <p:cNvSpPr/>
          <p:nvPr/>
        </p:nvSpPr>
        <p:spPr>
          <a:xfrm>
            <a:off x="233645" y="2116338"/>
            <a:ext cx="5248502" cy="461665"/>
          </a:xfrm>
          <a:prstGeom prst="rect">
            <a:avLst/>
          </a:prstGeom>
        </p:spPr>
        <p:txBody>
          <a:bodyPr wrap="square">
            <a:spAutoFit/>
          </a:bodyPr>
          <a:lstStyle/>
          <a:p>
            <a:pPr marL="227013" lvl="0" indent="-141288">
              <a:buFont typeface="Arial" panose="020B0604020202020204" pitchFamily="34" charset="0"/>
              <a:buChar char="•"/>
            </a:pPr>
            <a:r>
              <a:rPr lang="en-GB" sz="1200" dirty="0"/>
              <a:t>19 phase I clinical pharmacology studies</a:t>
            </a:r>
          </a:p>
          <a:p>
            <a:pPr marL="227013" lvl="0" indent="-141288">
              <a:buFont typeface="Arial" panose="020B0604020202020204" pitchFamily="34" charset="0"/>
              <a:buChar char="•"/>
            </a:pPr>
            <a:r>
              <a:rPr lang="en-GB" sz="1200" dirty="0"/>
              <a:t>1 phase III efficacy and safety study in patients with PAH (SERAPHIN)</a:t>
            </a:r>
          </a:p>
        </p:txBody>
      </p:sp>
      <p:sp>
        <p:nvSpPr>
          <p:cNvPr id="5" name="Rectangle 4"/>
          <p:cNvSpPr/>
          <p:nvPr/>
        </p:nvSpPr>
        <p:spPr>
          <a:xfrm>
            <a:off x="5988255" y="2116338"/>
            <a:ext cx="6048414" cy="646331"/>
          </a:xfrm>
          <a:prstGeom prst="rect">
            <a:avLst/>
          </a:prstGeom>
        </p:spPr>
        <p:txBody>
          <a:bodyPr wrap="square">
            <a:spAutoFit/>
          </a:bodyPr>
          <a:lstStyle/>
          <a:p>
            <a:pPr marL="177800" lvl="0" indent="-88900">
              <a:buFont typeface="Arial" panose="020B0604020202020204" pitchFamily="34" charset="0"/>
              <a:buChar char="•"/>
            </a:pPr>
            <a:r>
              <a:rPr lang="en-GB" sz="1200" dirty="0"/>
              <a:t>OPTIMA – MACITENTAN in upfront dual combination therapy</a:t>
            </a:r>
            <a:r>
              <a:rPr lang="en-GB" sz="1200" baseline="30000" dirty="0"/>
              <a:t>2</a:t>
            </a:r>
          </a:p>
          <a:p>
            <a:pPr marL="177800" lvl="0" indent="-88900">
              <a:buFont typeface="Arial" panose="020B0604020202020204" pitchFamily="34" charset="0"/>
              <a:buChar char="•"/>
            </a:pPr>
            <a:r>
              <a:rPr lang="en-GB" sz="1200" dirty="0"/>
              <a:t>OPUS – Observational registry of MACITENAN</a:t>
            </a:r>
            <a:r>
              <a:rPr lang="en-GB" sz="1200" baseline="30000" dirty="0"/>
              <a:t> 3</a:t>
            </a:r>
            <a:endParaRPr lang="en-GB" sz="1200" dirty="0"/>
          </a:p>
          <a:p>
            <a:pPr marL="177800" lvl="0" indent="-88900">
              <a:buFont typeface="Arial" panose="020B0604020202020204" pitchFamily="34" charset="0"/>
              <a:buChar char="•"/>
            </a:pPr>
            <a:r>
              <a:rPr lang="en-GB" sz="1200" dirty="0"/>
              <a:t>TRITON – Upfront triple combination with MACITENTAN, selexipag and a PDE-5I</a:t>
            </a:r>
            <a:r>
              <a:rPr lang="en-GB" sz="1200" baseline="30000" dirty="0"/>
              <a:t>4</a:t>
            </a:r>
          </a:p>
        </p:txBody>
      </p:sp>
      <p:grpSp>
        <p:nvGrpSpPr>
          <p:cNvPr id="795" name="Group 794"/>
          <p:cNvGrpSpPr/>
          <p:nvPr/>
        </p:nvGrpSpPr>
        <p:grpSpPr>
          <a:xfrm>
            <a:off x="550711" y="3883101"/>
            <a:ext cx="994975" cy="1386129"/>
            <a:chOff x="1958004" y="1515098"/>
            <a:chExt cx="879463" cy="1312823"/>
          </a:xfrm>
          <a:solidFill>
            <a:srgbClr val="969FCD"/>
          </a:solidFill>
        </p:grpSpPr>
        <p:sp>
          <p:nvSpPr>
            <p:cNvPr id="796" name="Snip and Round Single Corner Rectangle 6"/>
            <p:cNvSpPr/>
            <p:nvPr/>
          </p:nvSpPr>
          <p:spPr>
            <a:xfrm flipV="1">
              <a:off x="1958004" y="1515098"/>
              <a:ext cx="879463" cy="131282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98" name="Rounded Rectangle 8"/>
            <p:cNvSpPr/>
            <p:nvPr/>
          </p:nvSpPr>
          <p:spPr>
            <a:xfrm>
              <a:off x="2099712" y="1706383"/>
              <a:ext cx="626628" cy="14727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803" name="Freeform 5"/>
          <p:cNvSpPr>
            <a:spLocks noEditPoints="1"/>
          </p:cNvSpPr>
          <p:nvPr/>
        </p:nvSpPr>
        <p:spPr bwMode="auto">
          <a:xfrm>
            <a:off x="7210257" y="3632705"/>
            <a:ext cx="4826412" cy="2369133"/>
          </a:xfrm>
          <a:custGeom>
            <a:avLst/>
            <a:gdLst>
              <a:gd name="T0" fmla="*/ 1518 w 5756"/>
              <a:gd name="T1" fmla="*/ 1608 h 2774"/>
              <a:gd name="T2" fmla="*/ 1594 w 5756"/>
              <a:gd name="T3" fmla="*/ 1200 h 2774"/>
              <a:gd name="T4" fmla="*/ 1659 w 5756"/>
              <a:gd name="T5" fmla="*/ 991 h 2774"/>
              <a:gd name="T6" fmla="*/ 1576 w 5756"/>
              <a:gd name="T7" fmla="*/ 867 h 2774"/>
              <a:gd name="T8" fmla="*/ 1304 w 5756"/>
              <a:gd name="T9" fmla="*/ 446 h 2774"/>
              <a:gd name="T10" fmla="*/ 311 w 5756"/>
              <a:gd name="T11" fmla="*/ 430 h 2774"/>
              <a:gd name="T12" fmla="*/ 457 w 5756"/>
              <a:gd name="T13" fmla="*/ 705 h 2774"/>
              <a:gd name="T14" fmla="*/ 886 w 5756"/>
              <a:gd name="T15" fmla="*/ 961 h 2774"/>
              <a:gd name="T16" fmla="*/ 1576 w 5756"/>
              <a:gd name="T17" fmla="*/ 1617 h 2774"/>
              <a:gd name="T18" fmla="*/ 1673 w 5756"/>
              <a:gd name="T19" fmla="*/ 2663 h 2774"/>
              <a:gd name="T20" fmla="*/ 1619 w 5756"/>
              <a:gd name="T21" fmla="*/ 1022 h 2774"/>
              <a:gd name="T22" fmla="*/ 1453 w 5756"/>
              <a:gd name="T23" fmla="*/ 977 h 2774"/>
              <a:gd name="T24" fmla="*/ 1898 w 5756"/>
              <a:gd name="T25" fmla="*/ 957 h 2774"/>
              <a:gd name="T26" fmla="*/ 812 w 5756"/>
              <a:gd name="T27" fmla="*/ 898 h 2774"/>
              <a:gd name="T28" fmla="*/ 1707 w 5756"/>
              <a:gd name="T29" fmla="*/ 2652 h 2774"/>
              <a:gd name="T30" fmla="*/ 1630 w 5756"/>
              <a:gd name="T31" fmla="*/ 2551 h 2774"/>
              <a:gd name="T32" fmla="*/ 2500 w 5756"/>
              <a:gd name="T33" fmla="*/ 547 h 2774"/>
              <a:gd name="T34" fmla="*/ 2500 w 5756"/>
              <a:gd name="T35" fmla="*/ 155 h 2774"/>
              <a:gd name="T36" fmla="*/ 1965 w 5756"/>
              <a:gd name="T37" fmla="*/ 507 h 2774"/>
              <a:gd name="T38" fmla="*/ 1783 w 5756"/>
              <a:gd name="T39" fmla="*/ 1583 h 2774"/>
              <a:gd name="T40" fmla="*/ 1641 w 5756"/>
              <a:gd name="T41" fmla="*/ 1439 h 2774"/>
              <a:gd name="T42" fmla="*/ 2752 w 5756"/>
              <a:gd name="T43" fmla="*/ 779 h 2774"/>
              <a:gd name="T44" fmla="*/ 1540 w 5756"/>
              <a:gd name="T45" fmla="*/ 847 h 2774"/>
              <a:gd name="T46" fmla="*/ 2637 w 5756"/>
              <a:gd name="T47" fmla="*/ 865 h 2774"/>
              <a:gd name="T48" fmla="*/ 2071 w 5756"/>
              <a:gd name="T49" fmla="*/ 47 h 2774"/>
              <a:gd name="T50" fmla="*/ 1790 w 5756"/>
              <a:gd name="T51" fmla="*/ 610 h 2774"/>
              <a:gd name="T52" fmla="*/ 2963 w 5756"/>
              <a:gd name="T53" fmla="*/ 142 h 2774"/>
              <a:gd name="T54" fmla="*/ 4906 w 5756"/>
              <a:gd name="T55" fmla="*/ 282 h 2774"/>
              <a:gd name="T56" fmla="*/ 3849 w 5756"/>
              <a:gd name="T57" fmla="*/ 234 h 2774"/>
              <a:gd name="T58" fmla="*/ 117 w 5756"/>
              <a:gd name="T59" fmla="*/ 862 h 2774"/>
              <a:gd name="T60" fmla="*/ 1097 w 5756"/>
              <a:gd name="T61" fmla="*/ 495 h 2774"/>
              <a:gd name="T62" fmla="*/ 1597 w 5756"/>
              <a:gd name="T63" fmla="*/ 504 h 2774"/>
              <a:gd name="T64" fmla="*/ 996 w 5756"/>
              <a:gd name="T65" fmla="*/ 349 h 2774"/>
              <a:gd name="T66" fmla="*/ 1486 w 5756"/>
              <a:gd name="T67" fmla="*/ 313 h 2774"/>
              <a:gd name="T68" fmla="*/ 1041 w 5756"/>
              <a:gd name="T69" fmla="*/ 191 h 2774"/>
              <a:gd name="T70" fmla="*/ 5484 w 5756"/>
              <a:gd name="T71" fmla="*/ 1704 h 2774"/>
              <a:gd name="T72" fmla="*/ 5416 w 5756"/>
              <a:gd name="T73" fmla="*/ 2524 h 2774"/>
              <a:gd name="T74" fmla="*/ 4681 w 5756"/>
              <a:gd name="T75" fmla="*/ 1799 h 2774"/>
              <a:gd name="T76" fmla="*/ 5054 w 5756"/>
              <a:gd name="T77" fmla="*/ 1984 h 2774"/>
              <a:gd name="T78" fmla="*/ 5050 w 5756"/>
              <a:gd name="T79" fmla="*/ 2373 h 2774"/>
              <a:gd name="T80" fmla="*/ 3193 w 5756"/>
              <a:gd name="T81" fmla="*/ 1101 h 2774"/>
              <a:gd name="T82" fmla="*/ 4254 w 5756"/>
              <a:gd name="T83" fmla="*/ 1448 h 2774"/>
              <a:gd name="T84" fmla="*/ 2948 w 5756"/>
              <a:gd name="T85" fmla="*/ 1083 h 2774"/>
              <a:gd name="T86" fmla="*/ 4575 w 5756"/>
              <a:gd name="T87" fmla="*/ 1887 h 2774"/>
              <a:gd name="T88" fmla="*/ 4814 w 5756"/>
              <a:gd name="T89" fmla="*/ 1211 h 2774"/>
              <a:gd name="T90" fmla="*/ 4695 w 5756"/>
              <a:gd name="T91" fmla="*/ 1466 h 2774"/>
              <a:gd name="T92" fmla="*/ 2934 w 5756"/>
              <a:gd name="T93" fmla="*/ 1693 h 2774"/>
              <a:gd name="T94" fmla="*/ 4780 w 5756"/>
              <a:gd name="T95" fmla="*/ 1869 h 2774"/>
              <a:gd name="T96" fmla="*/ 5065 w 5756"/>
              <a:gd name="T97" fmla="*/ 1470 h 2774"/>
              <a:gd name="T98" fmla="*/ 5009 w 5756"/>
              <a:gd name="T99" fmla="*/ 1907 h 2774"/>
              <a:gd name="T100" fmla="*/ 4634 w 5756"/>
              <a:gd name="T101" fmla="*/ 1878 h 2774"/>
              <a:gd name="T102" fmla="*/ 5288 w 5756"/>
              <a:gd name="T103" fmla="*/ 450 h 2774"/>
              <a:gd name="T104" fmla="*/ 3966 w 5756"/>
              <a:gd name="T105" fmla="*/ 376 h 2774"/>
              <a:gd name="T106" fmla="*/ 3056 w 5756"/>
              <a:gd name="T107" fmla="*/ 484 h 2774"/>
              <a:gd name="T108" fmla="*/ 3134 w 5756"/>
              <a:gd name="T109" fmla="*/ 619 h 2774"/>
              <a:gd name="T110" fmla="*/ 2700 w 5756"/>
              <a:gd name="T111" fmla="*/ 1155 h 2774"/>
              <a:gd name="T112" fmla="*/ 3348 w 5756"/>
              <a:gd name="T113" fmla="*/ 982 h 2774"/>
              <a:gd name="T114" fmla="*/ 2545 w 5756"/>
              <a:gd name="T115" fmla="*/ 1565 h 2774"/>
              <a:gd name="T116" fmla="*/ 3429 w 5756"/>
              <a:gd name="T117" fmla="*/ 1925 h 2774"/>
              <a:gd name="T118" fmla="*/ 3741 w 5756"/>
              <a:gd name="T119" fmla="*/ 1351 h 2774"/>
              <a:gd name="T120" fmla="*/ 4389 w 5756"/>
              <a:gd name="T121" fmla="*/ 1657 h 2774"/>
              <a:gd name="T122" fmla="*/ 4650 w 5756"/>
              <a:gd name="T123" fmla="*/ 1139 h 2774"/>
              <a:gd name="T124" fmla="*/ 5286 w 5756"/>
              <a:gd name="T125" fmla="*/ 842 h 2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56" h="2774">
                <a:moveTo>
                  <a:pt x="2192" y="1959"/>
                </a:moveTo>
                <a:lnTo>
                  <a:pt x="2192" y="1961"/>
                </a:lnTo>
                <a:lnTo>
                  <a:pt x="2192" y="1961"/>
                </a:lnTo>
                <a:lnTo>
                  <a:pt x="2192" y="1961"/>
                </a:lnTo>
                <a:lnTo>
                  <a:pt x="2192" y="1961"/>
                </a:lnTo>
                <a:lnTo>
                  <a:pt x="2195" y="1961"/>
                </a:lnTo>
                <a:lnTo>
                  <a:pt x="2195" y="1959"/>
                </a:lnTo>
                <a:lnTo>
                  <a:pt x="2192" y="1959"/>
                </a:lnTo>
                <a:lnTo>
                  <a:pt x="2192" y="1959"/>
                </a:lnTo>
                <a:close/>
                <a:moveTo>
                  <a:pt x="1502" y="982"/>
                </a:moveTo>
                <a:lnTo>
                  <a:pt x="1502" y="982"/>
                </a:lnTo>
                <a:lnTo>
                  <a:pt x="1502" y="982"/>
                </a:lnTo>
                <a:lnTo>
                  <a:pt x="1504" y="982"/>
                </a:lnTo>
                <a:lnTo>
                  <a:pt x="1504" y="982"/>
                </a:lnTo>
                <a:lnTo>
                  <a:pt x="1502" y="979"/>
                </a:lnTo>
                <a:lnTo>
                  <a:pt x="1502" y="979"/>
                </a:lnTo>
                <a:lnTo>
                  <a:pt x="1504" y="979"/>
                </a:lnTo>
                <a:lnTo>
                  <a:pt x="1504" y="977"/>
                </a:lnTo>
                <a:lnTo>
                  <a:pt x="1502" y="977"/>
                </a:lnTo>
                <a:lnTo>
                  <a:pt x="1502" y="977"/>
                </a:lnTo>
                <a:lnTo>
                  <a:pt x="1502" y="979"/>
                </a:lnTo>
                <a:lnTo>
                  <a:pt x="1502" y="979"/>
                </a:lnTo>
                <a:lnTo>
                  <a:pt x="1502" y="982"/>
                </a:lnTo>
                <a:close/>
                <a:moveTo>
                  <a:pt x="1522" y="991"/>
                </a:moveTo>
                <a:lnTo>
                  <a:pt x="1522" y="993"/>
                </a:lnTo>
                <a:lnTo>
                  <a:pt x="1525" y="993"/>
                </a:lnTo>
                <a:lnTo>
                  <a:pt x="1527" y="993"/>
                </a:lnTo>
                <a:lnTo>
                  <a:pt x="1529" y="993"/>
                </a:lnTo>
                <a:lnTo>
                  <a:pt x="1529" y="993"/>
                </a:lnTo>
                <a:lnTo>
                  <a:pt x="1531" y="995"/>
                </a:lnTo>
                <a:lnTo>
                  <a:pt x="1531" y="995"/>
                </a:lnTo>
                <a:lnTo>
                  <a:pt x="1534" y="995"/>
                </a:lnTo>
                <a:lnTo>
                  <a:pt x="1536" y="995"/>
                </a:lnTo>
                <a:lnTo>
                  <a:pt x="1536" y="997"/>
                </a:lnTo>
                <a:lnTo>
                  <a:pt x="1536" y="997"/>
                </a:lnTo>
                <a:lnTo>
                  <a:pt x="1536" y="997"/>
                </a:lnTo>
                <a:lnTo>
                  <a:pt x="1538" y="995"/>
                </a:lnTo>
                <a:lnTo>
                  <a:pt x="1540" y="993"/>
                </a:lnTo>
                <a:lnTo>
                  <a:pt x="1540" y="995"/>
                </a:lnTo>
                <a:lnTo>
                  <a:pt x="1538" y="995"/>
                </a:lnTo>
                <a:lnTo>
                  <a:pt x="1538" y="995"/>
                </a:lnTo>
                <a:lnTo>
                  <a:pt x="1538" y="995"/>
                </a:lnTo>
                <a:lnTo>
                  <a:pt x="1536" y="997"/>
                </a:lnTo>
                <a:lnTo>
                  <a:pt x="1536" y="997"/>
                </a:lnTo>
                <a:lnTo>
                  <a:pt x="1538" y="997"/>
                </a:lnTo>
                <a:lnTo>
                  <a:pt x="1538" y="997"/>
                </a:lnTo>
                <a:lnTo>
                  <a:pt x="1538" y="997"/>
                </a:lnTo>
                <a:lnTo>
                  <a:pt x="1538" y="997"/>
                </a:lnTo>
                <a:lnTo>
                  <a:pt x="1540" y="995"/>
                </a:lnTo>
                <a:lnTo>
                  <a:pt x="1540" y="995"/>
                </a:lnTo>
                <a:lnTo>
                  <a:pt x="1543" y="993"/>
                </a:lnTo>
                <a:lnTo>
                  <a:pt x="1543" y="993"/>
                </a:lnTo>
                <a:lnTo>
                  <a:pt x="1540" y="993"/>
                </a:lnTo>
                <a:lnTo>
                  <a:pt x="1540" y="991"/>
                </a:lnTo>
                <a:lnTo>
                  <a:pt x="1540" y="991"/>
                </a:lnTo>
                <a:lnTo>
                  <a:pt x="1540" y="991"/>
                </a:lnTo>
                <a:lnTo>
                  <a:pt x="1540" y="991"/>
                </a:lnTo>
                <a:lnTo>
                  <a:pt x="1540" y="991"/>
                </a:lnTo>
                <a:lnTo>
                  <a:pt x="1540" y="991"/>
                </a:lnTo>
                <a:lnTo>
                  <a:pt x="1540" y="991"/>
                </a:lnTo>
                <a:lnTo>
                  <a:pt x="1540" y="993"/>
                </a:lnTo>
                <a:lnTo>
                  <a:pt x="1540" y="993"/>
                </a:lnTo>
                <a:lnTo>
                  <a:pt x="1538" y="993"/>
                </a:lnTo>
                <a:lnTo>
                  <a:pt x="1538" y="991"/>
                </a:lnTo>
                <a:lnTo>
                  <a:pt x="1538" y="991"/>
                </a:lnTo>
                <a:lnTo>
                  <a:pt x="1538" y="991"/>
                </a:lnTo>
                <a:lnTo>
                  <a:pt x="1538" y="991"/>
                </a:lnTo>
                <a:lnTo>
                  <a:pt x="1538" y="991"/>
                </a:lnTo>
                <a:lnTo>
                  <a:pt x="1538" y="988"/>
                </a:lnTo>
                <a:lnTo>
                  <a:pt x="1538" y="988"/>
                </a:lnTo>
                <a:lnTo>
                  <a:pt x="1538" y="988"/>
                </a:lnTo>
                <a:lnTo>
                  <a:pt x="1536" y="988"/>
                </a:lnTo>
                <a:lnTo>
                  <a:pt x="1536" y="988"/>
                </a:lnTo>
                <a:lnTo>
                  <a:pt x="1534" y="991"/>
                </a:lnTo>
                <a:lnTo>
                  <a:pt x="1534" y="991"/>
                </a:lnTo>
                <a:lnTo>
                  <a:pt x="1534" y="991"/>
                </a:lnTo>
                <a:lnTo>
                  <a:pt x="1534" y="991"/>
                </a:lnTo>
                <a:lnTo>
                  <a:pt x="1534" y="988"/>
                </a:lnTo>
                <a:lnTo>
                  <a:pt x="1531" y="988"/>
                </a:lnTo>
                <a:lnTo>
                  <a:pt x="1531" y="988"/>
                </a:lnTo>
                <a:lnTo>
                  <a:pt x="1531" y="988"/>
                </a:lnTo>
                <a:lnTo>
                  <a:pt x="1531" y="988"/>
                </a:lnTo>
                <a:lnTo>
                  <a:pt x="1529" y="988"/>
                </a:lnTo>
                <a:lnTo>
                  <a:pt x="1529" y="988"/>
                </a:lnTo>
                <a:lnTo>
                  <a:pt x="1529" y="988"/>
                </a:lnTo>
                <a:lnTo>
                  <a:pt x="1529" y="988"/>
                </a:lnTo>
                <a:lnTo>
                  <a:pt x="1529" y="988"/>
                </a:lnTo>
                <a:lnTo>
                  <a:pt x="1529" y="988"/>
                </a:lnTo>
                <a:lnTo>
                  <a:pt x="1527" y="991"/>
                </a:lnTo>
                <a:lnTo>
                  <a:pt x="1527" y="991"/>
                </a:lnTo>
                <a:lnTo>
                  <a:pt x="1527" y="991"/>
                </a:lnTo>
                <a:lnTo>
                  <a:pt x="1527" y="991"/>
                </a:lnTo>
                <a:lnTo>
                  <a:pt x="1529" y="991"/>
                </a:lnTo>
                <a:lnTo>
                  <a:pt x="1529" y="991"/>
                </a:lnTo>
                <a:lnTo>
                  <a:pt x="1529" y="993"/>
                </a:lnTo>
                <a:lnTo>
                  <a:pt x="1527" y="993"/>
                </a:lnTo>
                <a:lnTo>
                  <a:pt x="1527" y="991"/>
                </a:lnTo>
                <a:lnTo>
                  <a:pt x="1527" y="991"/>
                </a:lnTo>
                <a:lnTo>
                  <a:pt x="1527" y="991"/>
                </a:lnTo>
                <a:lnTo>
                  <a:pt x="1527" y="991"/>
                </a:lnTo>
                <a:lnTo>
                  <a:pt x="1527" y="991"/>
                </a:lnTo>
                <a:lnTo>
                  <a:pt x="1525" y="991"/>
                </a:lnTo>
                <a:lnTo>
                  <a:pt x="1525" y="991"/>
                </a:lnTo>
                <a:lnTo>
                  <a:pt x="1525" y="991"/>
                </a:lnTo>
                <a:lnTo>
                  <a:pt x="1525" y="991"/>
                </a:lnTo>
                <a:lnTo>
                  <a:pt x="1525" y="991"/>
                </a:lnTo>
                <a:lnTo>
                  <a:pt x="1525" y="991"/>
                </a:lnTo>
                <a:lnTo>
                  <a:pt x="1522" y="988"/>
                </a:lnTo>
                <a:lnTo>
                  <a:pt x="1525" y="988"/>
                </a:lnTo>
                <a:lnTo>
                  <a:pt x="1522" y="988"/>
                </a:lnTo>
                <a:lnTo>
                  <a:pt x="1522" y="988"/>
                </a:lnTo>
                <a:lnTo>
                  <a:pt x="1522" y="988"/>
                </a:lnTo>
                <a:lnTo>
                  <a:pt x="1522" y="988"/>
                </a:lnTo>
                <a:lnTo>
                  <a:pt x="1520" y="988"/>
                </a:lnTo>
                <a:lnTo>
                  <a:pt x="1520" y="988"/>
                </a:lnTo>
                <a:lnTo>
                  <a:pt x="1520" y="988"/>
                </a:lnTo>
                <a:lnTo>
                  <a:pt x="1520" y="988"/>
                </a:lnTo>
                <a:lnTo>
                  <a:pt x="1518" y="988"/>
                </a:lnTo>
                <a:lnTo>
                  <a:pt x="1518" y="988"/>
                </a:lnTo>
                <a:lnTo>
                  <a:pt x="1518" y="988"/>
                </a:lnTo>
                <a:lnTo>
                  <a:pt x="1518" y="988"/>
                </a:lnTo>
                <a:lnTo>
                  <a:pt x="1518" y="988"/>
                </a:lnTo>
                <a:lnTo>
                  <a:pt x="1518" y="991"/>
                </a:lnTo>
                <a:lnTo>
                  <a:pt x="1518" y="991"/>
                </a:lnTo>
                <a:lnTo>
                  <a:pt x="1522" y="991"/>
                </a:lnTo>
                <a:close/>
                <a:moveTo>
                  <a:pt x="1538" y="997"/>
                </a:moveTo>
                <a:lnTo>
                  <a:pt x="1538" y="997"/>
                </a:lnTo>
                <a:lnTo>
                  <a:pt x="1538" y="997"/>
                </a:lnTo>
                <a:lnTo>
                  <a:pt x="1538" y="997"/>
                </a:lnTo>
                <a:lnTo>
                  <a:pt x="1540" y="997"/>
                </a:lnTo>
                <a:lnTo>
                  <a:pt x="1540" y="997"/>
                </a:lnTo>
                <a:lnTo>
                  <a:pt x="1540" y="997"/>
                </a:lnTo>
                <a:lnTo>
                  <a:pt x="1540" y="997"/>
                </a:lnTo>
                <a:lnTo>
                  <a:pt x="1538" y="997"/>
                </a:lnTo>
                <a:close/>
                <a:moveTo>
                  <a:pt x="1516" y="991"/>
                </a:moveTo>
                <a:lnTo>
                  <a:pt x="1516" y="991"/>
                </a:lnTo>
                <a:lnTo>
                  <a:pt x="1516" y="988"/>
                </a:lnTo>
                <a:lnTo>
                  <a:pt x="1516" y="988"/>
                </a:lnTo>
                <a:lnTo>
                  <a:pt x="1516" y="988"/>
                </a:lnTo>
                <a:lnTo>
                  <a:pt x="1516" y="988"/>
                </a:lnTo>
                <a:lnTo>
                  <a:pt x="1516" y="988"/>
                </a:lnTo>
                <a:lnTo>
                  <a:pt x="1513" y="988"/>
                </a:lnTo>
                <a:lnTo>
                  <a:pt x="1513" y="988"/>
                </a:lnTo>
                <a:lnTo>
                  <a:pt x="1513" y="991"/>
                </a:lnTo>
                <a:lnTo>
                  <a:pt x="1513" y="991"/>
                </a:lnTo>
                <a:lnTo>
                  <a:pt x="1516" y="991"/>
                </a:lnTo>
                <a:close/>
                <a:moveTo>
                  <a:pt x="1509" y="988"/>
                </a:moveTo>
                <a:lnTo>
                  <a:pt x="1507" y="988"/>
                </a:lnTo>
                <a:lnTo>
                  <a:pt x="1507" y="988"/>
                </a:lnTo>
                <a:lnTo>
                  <a:pt x="1507" y="988"/>
                </a:lnTo>
                <a:lnTo>
                  <a:pt x="1509" y="988"/>
                </a:lnTo>
                <a:lnTo>
                  <a:pt x="1509" y="988"/>
                </a:lnTo>
                <a:lnTo>
                  <a:pt x="1511" y="988"/>
                </a:lnTo>
                <a:lnTo>
                  <a:pt x="1513" y="988"/>
                </a:lnTo>
                <a:lnTo>
                  <a:pt x="1513" y="988"/>
                </a:lnTo>
                <a:lnTo>
                  <a:pt x="1513" y="988"/>
                </a:lnTo>
                <a:lnTo>
                  <a:pt x="1513" y="988"/>
                </a:lnTo>
                <a:lnTo>
                  <a:pt x="1511" y="986"/>
                </a:lnTo>
                <a:lnTo>
                  <a:pt x="1511" y="986"/>
                </a:lnTo>
                <a:lnTo>
                  <a:pt x="1511" y="986"/>
                </a:lnTo>
                <a:lnTo>
                  <a:pt x="1511" y="986"/>
                </a:lnTo>
                <a:lnTo>
                  <a:pt x="1511" y="986"/>
                </a:lnTo>
                <a:lnTo>
                  <a:pt x="1511" y="986"/>
                </a:lnTo>
                <a:lnTo>
                  <a:pt x="1509" y="988"/>
                </a:lnTo>
                <a:lnTo>
                  <a:pt x="1509" y="988"/>
                </a:lnTo>
                <a:lnTo>
                  <a:pt x="1509" y="988"/>
                </a:lnTo>
                <a:lnTo>
                  <a:pt x="1509" y="988"/>
                </a:lnTo>
                <a:close/>
                <a:moveTo>
                  <a:pt x="1563" y="1011"/>
                </a:moveTo>
                <a:lnTo>
                  <a:pt x="1565" y="1011"/>
                </a:lnTo>
                <a:lnTo>
                  <a:pt x="1565" y="1011"/>
                </a:lnTo>
                <a:lnTo>
                  <a:pt x="1565" y="1011"/>
                </a:lnTo>
                <a:lnTo>
                  <a:pt x="1565" y="1011"/>
                </a:lnTo>
                <a:lnTo>
                  <a:pt x="1563" y="1009"/>
                </a:lnTo>
                <a:lnTo>
                  <a:pt x="1563" y="1011"/>
                </a:lnTo>
                <a:lnTo>
                  <a:pt x="1563" y="1011"/>
                </a:lnTo>
                <a:lnTo>
                  <a:pt x="1563" y="1011"/>
                </a:lnTo>
                <a:close/>
                <a:moveTo>
                  <a:pt x="1477" y="955"/>
                </a:moveTo>
                <a:lnTo>
                  <a:pt x="1480" y="955"/>
                </a:lnTo>
                <a:lnTo>
                  <a:pt x="1480" y="955"/>
                </a:lnTo>
                <a:lnTo>
                  <a:pt x="1482" y="955"/>
                </a:lnTo>
                <a:lnTo>
                  <a:pt x="1480" y="955"/>
                </a:lnTo>
                <a:lnTo>
                  <a:pt x="1477" y="952"/>
                </a:lnTo>
                <a:lnTo>
                  <a:pt x="1477" y="952"/>
                </a:lnTo>
                <a:lnTo>
                  <a:pt x="1477" y="952"/>
                </a:lnTo>
                <a:lnTo>
                  <a:pt x="1475" y="955"/>
                </a:lnTo>
                <a:lnTo>
                  <a:pt x="1475" y="955"/>
                </a:lnTo>
                <a:lnTo>
                  <a:pt x="1475" y="955"/>
                </a:lnTo>
                <a:lnTo>
                  <a:pt x="1477" y="955"/>
                </a:lnTo>
                <a:close/>
                <a:moveTo>
                  <a:pt x="1504" y="984"/>
                </a:moveTo>
                <a:lnTo>
                  <a:pt x="1507" y="986"/>
                </a:lnTo>
                <a:lnTo>
                  <a:pt x="1507" y="986"/>
                </a:lnTo>
                <a:lnTo>
                  <a:pt x="1507" y="986"/>
                </a:lnTo>
                <a:lnTo>
                  <a:pt x="1507" y="986"/>
                </a:lnTo>
                <a:lnTo>
                  <a:pt x="1507" y="986"/>
                </a:lnTo>
                <a:lnTo>
                  <a:pt x="1507" y="986"/>
                </a:lnTo>
                <a:lnTo>
                  <a:pt x="1509" y="986"/>
                </a:lnTo>
                <a:lnTo>
                  <a:pt x="1509" y="984"/>
                </a:lnTo>
                <a:lnTo>
                  <a:pt x="1509" y="984"/>
                </a:lnTo>
                <a:lnTo>
                  <a:pt x="1509" y="984"/>
                </a:lnTo>
                <a:lnTo>
                  <a:pt x="1507" y="982"/>
                </a:lnTo>
                <a:lnTo>
                  <a:pt x="1507" y="982"/>
                </a:lnTo>
                <a:lnTo>
                  <a:pt x="1504" y="982"/>
                </a:lnTo>
                <a:lnTo>
                  <a:pt x="1504" y="982"/>
                </a:lnTo>
                <a:lnTo>
                  <a:pt x="1504" y="984"/>
                </a:lnTo>
                <a:lnTo>
                  <a:pt x="1504" y="984"/>
                </a:lnTo>
                <a:close/>
                <a:moveTo>
                  <a:pt x="1448" y="934"/>
                </a:moveTo>
                <a:lnTo>
                  <a:pt x="1448" y="934"/>
                </a:lnTo>
                <a:lnTo>
                  <a:pt x="1448" y="934"/>
                </a:lnTo>
                <a:lnTo>
                  <a:pt x="1448" y="934"/>
                </a:lnTo>
                <a:lnTo>
                  <a:pt x="1450" y="934"/>
                </a:lnTo>
                <a:lnTo>
                  <a:pt x="1450" y="934"/>
                </a:lnTo>
                <a:lnTo>
                  <a:pt x="1448" y="932"/>
                </a:lnTo>
                <a:lnTo>
                  <a:pt x="1448" y="932"/>
                </a:lnTo>
                <a:lnTo>
                  <a:pt x="1448" y="932"/>
                </a:lnTo>
                <a:lnTo>
                  <a:pt x="1448" y="932"/>
                </a:lnTo>
                <a:lnTo>
                  <a:pt x="1448" y="932"/>
                </a:lnTo>
                <a:lnTo>
                  <a:pt x="1448" y="934"/>
                </a:lnTo>
                <a:lnTo>
                  <a:pt x="1448" y="934"/>
                </a:lnTo>
                <a:close/>
                <a:moveTo>
                  <a:pt x="1401" y="970"/>
                </a:moveTo>
                <a:lnTo>
                  <a:pt x="1403" y="970"/>
                </a:lnTo>
                <a:lnTo>
                  <a:pt x="1403" y="970"/>
                </a:lnTo>
                <a:lnTo>
                  <a:pt x="1401" y="970"/>
                </a:lnTo>
                <a:lnTo>
                  <a:pt x="1401" y="970"/>
                </a:lnTo>
                <a:lnTo>
                  <a:pt x="1401" y="970"/>
                </a:lnTo>
                <a:lnTo>
                  <a:pt x="1401" y="970"/>
                </a:lnTo>
                <a:lnTo>
                  <a:pt x="1401" y="970"/>
                </a:lnTo>
                <a:close/>
                <a:moveTo>
                  <a:pt x="2255" y="1860"/>
                </a:moveTo>
                <a:lnTo>
                  <a:pt x="2255" y="1857"/>
                </a:lnTo>
                <a:lnTo>
                  <a:pt x="2255" y="1857"/>
                </a:lnTo>
                <a:lnTo>
                  <a:pt x="2255" y="1851"/>
                </a:lnTo>
                <a:lnTo>
                  <a:pt x="2253" y="1846"/>
                </a:lnTo>
                <a:lnTo>
                  <a:pt x="2253" y="1844"/>
                </a:lnTo>
                <a:lnTo>
                  <a:pt x="2251" y="1837"/>
                </a:lnTo>
                <a:lnTo>
                  <a:pt x="2249" y="1833"/>
                </a:lnTo>
                <a:lnTo>
                  <a:pt x="2246" y="1830"/>
                </a:lnTo>
                <a:lnTo>
                  <a:pt x="2246" y="1830"/>
                </a:lnTo>
                <a:lnTo>
                  <a:pt x="2240" y="1830"/>
                </a:lnTo>
                <a:lnTo>
                  <a:pt x="2237" y="1830"/>
                </a:lnTo>
                <a:lnTo>
                  <a:pt x="2233" y="1830"/>
                </a:lnTo>
                <a:lnTo>
                  <a:pt x="2231" y="1830"/>
                </a:lnTo>
                <a:lnTo>
                  <a:pt x="2228" y="1830"/>
                </a:lnTo>
                <a:lnTo>
                  <a:pt x="2226" y="1828"/>
                </a:lnTo>
                <a:lnTo>
                  <a:pt x="2224" y="1828"/>
                </a:lnTo>
                <a:lnTo>
                  <a:pt x="2222" y="1828"/>
                </a:lnTo>
                <a:lnTo>
                  <a:pt x="2219" y="1824"/>
                </a:lnTo>
                <a:lnTo>
                  <a:pt x="2213" y="1824"/>
                </a:lnTo>
                <a:lnTo>
                  <a:pt x="2210" y="1819"/>
                </a:lnTo>
                <a:lnTo>
                  <a:pt x="2208" y="1817"/>
                </a:lnTo>
                <a:lnTo>
                  <a:pt x="2204" y="1812"/>
                </a:lnTo>
                <a:lnTo>
                  <a:pt x="2201" y="1812"/>
                </a:lnTo>
                <a:lnTo>
                  <a:pt x="2201" y="1810"/>
                </a:lnTo>
                <a:lnTo>
                  <a:pt x="2197" y="1808"/>
                </a:lnTo>
                <a:lnTo>
                  <a:pt x="2195" y="1806"/>
                </a:lnTo>
                <a:lnTo>
                  <a:pt x="2192" y="1803"/>
                </a:lnTo>
                <a:lnTo>
                  <a:pt x="2188" y="1801"/>
                </a:lnTo>
                <a:lnTo>
                  <a:pt x="2183" y="1799"/>
                </a:lnTo>
                <a:lnTo>
                  <a:pt x="2183" y="1799"/>
                </a:lnTo>
                <a:lnTo>
                  <a:pt x="2181" y="1797"/>
                </a:lnTo>
                <a:lnTo>
                  <a:pt x="2177" y="1797"/>
                </a:lnTo>
                <a:lnTo>
                  <a:pt x="2172" y="1794"/>
                </a:lnTo>
                <a:lnTo>
                  <a:pt x="2170" y="1794"/>
                </a:lnTo>
                <a:lnTo>
                  <a:pt x="2163" y="1797"/>
                </a:lnTo>
                <a:lnTo>
                  <a:pt x="2159" y="1797"/>
                </a:lnTo>
                <a:lnTo>
                  <a:pt x="2156" y="1797"/>
                </a:lnTo>
                <a:lnTo>
                  <a:pt x="2154" y="1797"/>
                </a:lnTo>
                <a:lnTo>
                  <a:pt x="2152" y="1797"/>
                </a:lnTo>
                <a:lnTo>
                  <a:pt x="2150" y="1794"/>
                </a:lnTo>
                <a:lnTo>
                  <a:pt x="2147" y="1794"/>
                </a:lnTo>
                <a:lnTo>
                  <a:pt x="2145" y="1794"/>
                </a:lnTo>
                <a:lnTo>
                  <a:pt x="2141" y="1794"/>
                </a:lnTo>
                <a:lnTo>
                  <a:pt x="2136" y="1792"/>
                </a:lnTo>
                <a:lnTo>
                  <a:pt x="2136" y="1792"/>
                </a:lnTo>
                <a:lnTo>
                  <a:pt x="2132" y="1790"/>
                </a:lnTo>
                <a:lnTo>
                  <a:pt x="2132" y="1790"/>
                </a:lnTo>
                <a:lnTo>
                  <a:pt x="2127" y="1788"/>
                </a:lnTo>
                <a:lnTo>
                  <a:pt x="2125" y="1788"/>
                </a:lnTo>
                <a:lnTo>
                  <a:pt x="2123" y="1790"/>
                </a:lnTo>
                <a:lnTo>
                  <a:pt x="2123" y="1790"/>
                </a:lnTo>
                <a:lnTo>
                  <a:pt x="2118" y="1790"/>
                </a:lnTo>
                <a:lnTo>
                  <a:pt x="2116" y="1792"/>
                </a:lnTo>
                <a:lnTo>
                  <a:pt x="2116" y="1792"/>
                </a:lnTo>
                <a:lnTo>
                  <a:pt x="2114" y="1792"/>
                </a:lnTo>
                <a:lnTo>
                  <a:pt x="2111" y="1794"/>
                </a:lnTo>
                <a:lnTo>
                  <a:pt x="2111" y="1794"/>
                </a:lnTo>
                <a:lnTo>
                  <a:pt x="2111" y="1794"/>
                </a:lnTo>
                <a:lnTo>
                  <a:pt x="2114" y="1792"/>
                </a:lnTo>
                <a:lnTo>
                  <a:pt x="2114" y="1792"/>
                </a:lnTo>
                <a:lnTo>
                  <a:pt x="2114" y="1790"/>
                </a:lnTo>
                <a:lnTo>
                  <a:pt x="2111" y="1790"/>
                </a:lnTo>
                <a:lnTo>
                  <a:pt x="2111" y="1790"/>
                </a:lnTo>
                <a:lnTo>
                  <a:pt x="2109" y="1790"/>
                </a:lnTo>
                <a:lnTo>
                  <a:pt x="2109" y="1794"/>
                </a:lnTo>
                <a:lnTo>
                  <a:pt x="2107" y="1797"/>
                </a:lnTo>
                <a:lnTo>
                  <a:pt x="2105" y="1801"/>
                </a:lnTo>
                <a:lnTo>
                  <a:pt x="2102" y="1801"/>
                </a:lnTo>
                <a:lnTo>
                  <a:pt x="2102" y="1801"/>
                </a:lnTo>
                <a:lnTo>
                  <a:pt x="2105" y="1794"/>
                </a:lnTo>
                <a:lnTo>
                  <a:pt x="2105" y="1792"/>
                </a:lnTo>
                <a:lnTo>
                  <a:pt x="2105" y="1792"/>
                </a:lnTo>
                <a:lnTo>
                  <a:pt x="2107" y="1790"/>
                </a:lnTo>
                <a:lnTo>
                  <a:pt x="2107" y="1790"/>
                </a:lnTo>
                <a:lnTo>
                  <a:pt x="2107" y="1790"/>
                </a:lnTo>
                <a:lnTo>
                  <a:pt x="2109" y="1788"/>
                </a:lnTo>
                <a:lnTo>
                  <a:pt x="2109" y="1788"/>
                </a:lnTo>
                <a:lnTo>
                  <a:pt x="2107" y="1785"/>
                </a:lnTo>
                <a:lnTo>
                  <a:pt x="2107" y="1785"/>
                </a:lnTo>
                <a:lnTo>
                  <a:pt x="2105" y="1785"/>
                </a:lnTo>
                <a:lnTo>
                  <a:pt x="2105" y="1788"/>
                </a:lnTo>
                <a:lnTo>
                  <a:pt x="2105" y="1788"/>
                </a:lnTo>
                <a:lnTo>
                  <a:pt x="2102" y="1788"/>
                </a:lnTo>
                <a:lnTo>
                  <a:pt x="2105" y="1785"/>
                </a:lnTo>
                <a:lnTo>
                  <a:pt x="2105" y="1785"/>
                </a:lnTo>
                <a:lnTo>
                  <a:pt x="2105" y="1785"/>
                </a:lnTo>
                <a:lnTo>
                  <a:pt x="2105" y="1785"/>
                </a:lnTo>
                <a:lnTo>
                  <a:pt x="2107" y="1783"/>
                </a:lnTo>
                <a:lnTo>
                  <a:pt x="2107" y="1781"/>
                </a:lnTo>
                <a:lnTo>
                  <a:pt x="2105" y="1781"/>
                </a:lnTo>
                <a:lnTo>
                  <a:pt x="2105" y="1779"/>
                </a:lnTo>
                <a:lnTo>
                  <a:pt x="2102" y="1779"/>
                </a:lnTo>
                <a:lnTo>
                  <a:pt x="2102" y="1779"/>
                </a:lnTo>
                <a:lnTo>
                  <a:pt x="2102" y="1779"/>
                </a:lnTo>
                <a:lnTo>
                  <a:pt x="2102" y="1779"/>
                </a:lnTo>
                <a:lnTo>
                  <a:pt x="2102" y="1776"/>
                </a:lnTo>
                <a:lnTo>
                  <a:pt x="2100" y="1776"/>
                </a:lnTo>
                <a:lnTo>
                  <a:pt x="2098" y="1774"/>
                </a:lnTo>
                <a:lnTo>
                  <a:pt x="2098" y="1774"/>
                </a:lnTo>
                <a:lnTo>
                  <a:pt x="2096" y="1774"/>
                </a:lnTo>
                <a:lnTo>
                  <a:pt x="2096" y="1776"/>
                </a:lnTo>
                <a:lnTo>
                  <a:pt x="2096" y="1779"/>
                </a:lnTo>
                <a:lnTo>
                  <a:pt x="2093" y="1779"/>
                </a:lnTo>
                <a:lnTo>
                  <a:pt x="2093" y="1776"/>
                </a:lnTo>
                <a:lnTo>
                  <a:pt x="2091" y="1772"/>
                </a:lnTo>
                <a:lnTo>
                  <a:pt x="2091" y="1772"/>
                </a:lnTo>
                <a:lnTo>
                  <a:pt x="2089" y="1772"/>
                </a:lnTo>
                <a:lnTo>
                  <a:pt x="2087" y="1772"/>
                </a:lnTo>
                <a:lnTo>
                  <a:pt x="2084" y="1770"/>
                </a:lnTo>
                <a:lnTo>
                  <a:pt x="2082" y="1770"/>
                </a:lnTo>
                <a:lnTo>
                  <a:pt x="2082" y="1770"/>
                </a:lnTo>
                <a:lnTo>
                  <a:pt x="2080" y="1770"/>
                </a:lnTo>
                <a:lnTo>
                  <a:pt x="2080" y="1767"/>
                </a:lnTo>
                <a:lnTo>
                  <a:pt x="2078" y="1767"/>
                </a:lnTo>
                <a:lnTo>
                  <a:pt x="2078" y="1767"/>
                </a:lnTo>
                <a:lnTo>
                  <a:pt x="2075" y="1767"/>
                </a:lnTo>
                <a:lnTo>
                  <a:pt x="2073" y="1767"/>
                </a:lnTo>
                <a:lnTo>
                  <a:pt x="2073" y="1765"/>
                </a:lnTo>
                <a:lnTo>
                  <a:pt x="2071" y="1765"/>
                </a:lnTo>
                <a:lnTo>
                  <a:pt x="2071" y="1763"/>
                </a:lnTo>
                <a:lnTo>
                  <a:pt x="2069" y="1763"/>
                </a:lnTo>
                <a:lnTo>
                  <a:pt x="2069" y="1763"/>
                </a:lnTo>
                <a:lnTo>
                  <a:pt x="2066" y="1763"/>
                </a:lnTo>
                <a:lnTo>
                  <a:pt x="2066" y="1763"/>
                </a:lnTo>
                <a:lnTo>
                  <a:pt x="2064" y="1763"/>
                </a:lnTo>
                <a:lnTo>
                  <a:pt x="2064" y="1761"/>
                </a:lnTo>
                <a:lnTo>
                  <a:pt x="2062" y="1761"/>
                </a:lnTo>
                <a:lnTo>
                  <a:pt x="2062" y="1761"/>
                </a:lnTo>
                <a:lnTo>
                  <a:pt x="2060" y="1763"/>
                </a:lnTo>
                <a:lnTo>
                  <a:pt x="2062" y="1763"/>
                </a:lnTo>
                <a:lnTo>
                  <a:pt x="2062" y="1763"/>
                </a:lnTo>
                <a:lnTo>
                  <a:pt x="2060" y="1763"/>
                </a:lnTo>
                <a:lnTo>
                  <a:pt x="2060" y="1763"/>
                </a:lnTo>
                <a:lnTo>
                  <a:pt x="2057" y="1763"/>
                </a:lnTo>
                <a:lnTo>
                  <a:pt x="2057" y="1763"/>
                </a:lnTo>
                <a:lnTo>
                  <a:pt x="2057" y="1763"/>
                </a:lnTo>
                <a:lnTo>
                  <a:pt x="2055" y="1763"/>
                </a:lnTo>
                <a:lnTo>
                  <a:pt x="2055" y="1763"/>
                </a:lnTo>
                <a:lnTo>
                  <a:pt x="2055" y="1763"/>
                </a:lnTo>
                <a:lnTo>
                  <a:pt x="2053" y="1763"/>
                </a:lnTo>
                <a:lnTo>
                  <a:pt x="2053" y="1763"/>
                </a:lnTo>
                <a:lnTo>
                  <a:pt x="2051" y="1763"/>
                </a:lnTo>
                <a:lnTo>
                  <a:pt x="2051" y="1763"/>
                </a:lnTo>
                <a:lnTo>
                  <a:pt x="2051" y="1763"/>
                </a:lnTo>
                <a:lnTo>
                  <a:pt x="2048" y="1765"/>
                </a:lnTo>
                <a:lnTo>
                  <a:pt x="2048" y="1765"/>
                </a:lnTo>
                <a:lnTo>
                  <a:pt x="2048" y="1767"/>
                </a:lnTo>
                <a:lnTo>
                  <a:pt x="2048" y="1767"/>
                </a:lnTo>
                <a:lnTo>
                  <a:pt x="2046" y="1770"/>
                </a:lnTo>
                <a:lnTo>
                  <a:pt x="2046" y="1770"/>
                </a:lnTo>
                <a:lnTo>
                  <a:pt x="2044" y="1772"/>
                </a:lnTo>
                <a:lnTo>
                  <a:pt x="2044" y="1774"/>
                </a:lnTo>
                <a:lnTo>
                  <a:pt x="2046" y="1774"/>
                </a:lnTo>
                <a:lnTo>
                  <a:pt x="2046" y="1774"/>
                </a:lnTo>
                <a:lnTo>
                  <a:pt x="2046" y="1774"/>
                </a:lnTo>
                <a:lnTo>
                  <a:pt x="2046" y="1776"/>
                </a:lnTo>
                <a:lnTo>
                  <a:pt x="2044" y="1776"/>
                </a:lnTo>
                <a:lnTo>
                  <a:pt x="2044" y="1774"/>
                </a:lnTo>
                <a:lnTo>
                  <a:pt x="2042" y="1774"/>
                </a:lnTo>
                <a:lnTo>
                  <a:pt x="2037" y="1781"/>
                </a:lnTo>
                <a:lnTo>
                  <a:pt x="2035" y="1781"/>
                </a:lnTo>
                <a:lnTo>
                  <a:pt x="2033" y="1781"/>
                </a:lnTo>
                <a:lnTo>
                  <a:pt x="2030" y="1788"/>
                </a:lnTo>
                <a:lnTo>
                  <a:pt x="2030" y="1790"/>
                </a:lnTo>
                <a:lnTo>
                  <a:pt x="2028" y="1792"/>
                </a:lnTo>
                <a:lnTo>
                  <a:pt x="2028" y="1792"/>
                </a:lnTo>
                <a:lnTo>
                  <a:pt x="2026" y="1792"/>
                </a:lnTo>
                <a:lnTo>
                  <a:pt x="2028" y="1792"/>
                </a:lnTo>
                <a:lnTo>
                  <a:pt x="2028" y="1790"/>
                </a:lnTo>
                <a:lnTo>
                  <a:pt x="2028" y="1788"/>
                </a:lnTo>
                <a:lnTo>
                  <a:pt x="2030" y="1785"/>
                </a:lnTo>
                <a:lnTo>
                  <a:pt x="2030" y="1783"/>
                </a:lnTo>
                <a:lnTo>
                  <a:pt x="2033" y="1779"/>
                </a:lnTo>
                <a:lnTo>
                  <a:pt x="2028" y="1781"/>
                </a:lnTo>
                <a:lnTo>
                  <a:pt x="2026" y="1781"/>
                </a:lnTo>
                <a:lnTo>
                  <a:pt x="2024" y="1781"/>
                </a:lnTo>
                <a:lnTo>
                  <a:pt x="2021" y="1781"/>
                </a:lnTo>
                <a:lnTo>
                  <a:pt x="2019" y="1781"/>
                </a:lnTo>
                <a:lnTo>
                  <a:pt x="2019" y="1781"/>
                </a:lnTo>
                <a:lnTo>
                  <a:pt x="2017" y="1781"/>
                </a:lnTo>
                <a:lnTo>
                  <a:pt x="2015" y="1783"/>
                </a:lnTo>
                <a:lnTo>
                  <a:pt x="2012" y="1781"/>
                </a:lnTo>
                <a:lnTo>
                  <a:pt x="2010" y="1779"/>
                </a:lnTo>
                <a:lnTo>
                  <a:pt x="2010" y="1779"/>
                </a:lnTo>
                <a:lnTo>
                  <a:pt x="2010" y="1779"/>
                </a:lnTo>
                <a:lnTo>
                  <a:pt x="2010" y="1776"/>
                </a:lnTo>
                <a:lnTo>
                  <a:pt x="2008" y="1774"/>
                </a:lnTo>
                <a:lnTo>
                  <a:pt x="2008" y="1772"/>
                </a:lnTo>
                <a:lnTo>
                  <a:pt x="2008" y="1772"/>
                </a:lnTo>
                <a:lnTo>
                  <a:pt x="2008" y="1770"/>
                </a:lnTo>
                <a:lnTo>
                  <a:pt x="2008" y="1770"/>
                </a:lnTo>
                <a:lnTo>
                  <a:pt x="2008" y="1770"/>
                </a:lnTo>
                <a:lnTo>
                  <a:pt x="2008" y="1767"/>
                </a:lnTo>
                <a:lnTo>
                  <a:pt x="2008" y="1767"/>
                </a:lnTo>
                <a:lnTo>
                  <a:pt x="2008" y="1765"/>
                </a:lnTo>
                <a:lnTo>
                  <a:pt x="2006" y="1767"/>
                </a:lnTo>
                <a:lnTo>
                  <a:pt x="2006" y="1767"/>
                </a:lnTo>
                <a:lnTo>
                  <a:pt x="2003" y="1770"/>
                </a:lnTo>
                <a:lnTo>
                  <a:pt x="2001" y="1770"/>
                </a:lnTo>
                <a:lnTo>
                  <a:pt x="1997" y="1772"/>
                </a:lnTo>
                <a:lnTo>
                  <a:pt x="1997" y="1774"/>
                </a:lnTo>
                <a:lnTo>
                  <a:pt x="1990" y="1776"/>
                </a:lnTo>
                <a:lnTo>
                  <a:pt x="1988" y="1776"/>
                </a:lnTo>
                <a:lnTo>
                  <a:pt x="1985" y="1776"/>
                </a:lnTo>
                <a:lnTo>
                  <a:pt x="1979" y="1776"/>
                </a:lnTo>
                <a:lnTo>
                  <a:pt x="1981" y="1774"/>
                </a:lnTo>
                <a:lnTo>
                  <a:pt x="1985" y="1772"/>
                </a:lnTo>
                <a:lnTo>
                  <a:pt x="1990" y="1774"/>
                </a:lnTo>
                <a:lnTo>
                  <a:pt x="1990" y="1772"/>
                </a:lnTo>
                <a:lnTo>
                  <a:pt x="1992" y="1772"/>
                </a:lnTo>
                <a:lnTo>
                  <a:pt x="1992" y="1770"/>
                </a:lnTo>
                <a:lnTo>
                  <a:pt x="1992" y="1770"/>
                </a:lnTo>
                <a:lnTo>
                  <a:pt x="1994" y="1767"/>
                </a:lnTo>
                <a:lnTo>
                  <a:pt x="1994" y="1765"/>
                </a:lnTo>
                <a:lnTo>
                  <a:pt x="1994" y="1763"/>
                </a:lnTo>
                <a:lnTo>
                  <a:pt x="1997" y="1761"/>
                </a:lnTo>
                <a:lnTo>
                  <a:pt x="1999" y="1761"/>
                </a:lnTo>
                <a:lnTo>
                  <a:pt x="1999" y="1758"/>
                </a:lnTo>
                <a:lnTo>
                  <a:pt x="2001" y="1754"/>
                </a:lnTo>
                <a:lnTo>
                  <a:pt x="2001" y="1754"/>
                </a:lnTo>
                <a:lnTo>
                  <a:pt x="2003" y="1752"/>
                </a:lnTo>
                <a:lnTo>
                  <a:pt x="2006" y="1749"/>
                </a:lnTo>
                <a:lnTo>
                  <a:pt x="2008" y="1749"/>
                </a:lnTo>
                <a:lnTo>
                  <a:pt x="2008" y="1749"/>
                </a:lnTo>
                <a:lnTo>
                  <a:pt x="2010" y="1749"/>
                </a:lnTo>
                <a:lnTo>
                  <a:pt x="2012" y="1745"/>
                </a:lnTo>
                <a:lnTo>
                  <a:pt x="2015" y="1743"/>
                </a:lnTo>
                <a:lnTo>
                  <a:pt x="2017" y="1740"/>
                </a:lnTo>
                <a:lnTo>
                  <a:pt x="2017" y="1738"/>
                </a:lnTo>
                <a:lnTo>
                  <a:pt x="2019" y="1736"/>
                </a:lnTo>
                <a:lnTo>
                  <a:pt x="2021" y="1736"/>
                </a:lnTo>
                <a:lnTo>
                  <a:pt x="2021" y="1734"/>
                </a:lnTo>
                <a:lnTo>
                  <a:pt x="2024" y="1734"/>
                </a:lnTo>
                <a:lnTo>
                  <a:pt x="2024" y="1731"/>
                </a:lnTo>
                <a:lnTo>
                  <a:pt x="2024" y="1729"/>
                </a:lnTo>
                <a:lnTo>
                  <a:pt x="2021" y="1727"/>
                </a:lnTo>
                <a:lnTo>
                  <a:pt x="2021" y="1725"/>
                </a:lnTo>
                <a:lnTo>
                  <a:pt x="2019" y="1725"/>
                </a:lnTo>
                <a:lnTo>
                  <a:pt x="2017" y="1725"/>
                </a:lnTo>
                <a:lnTo>
                  <a:pt x="2015" y="1725"/>
                </a:lnTo>
                <a:lnTo>
                  <a:pt x="2012" y="1722"/>
                </a:lnTo>
                <a:lnTo>
                  <a:pt x="2012" y="1720"/>
                </a:lnTo>
                <a:lnTo>
                  <a:pt x="2012" y="1720"/>
                </a:lnTo>
                <a:lnTo>
                  <a:pt x="2010" y="1718"/>
                </a:lnTo>
                <a:lnTo>
                  <a:pt x="2010" y="1718"/>
                </a:lnTo>
                <a:lnTo>
                  <a:pt x="2010" y="1718"/>
                </a:lnTo>
                <a:lnTo>
                  <a:pt x="2010" y="1718"/>
                </a:lnTo>
                <a:lnTo>
                  <a:pt x="2010" y="1716"/>
                </a:lnTo>
                <a:lnTo>
                  <a:pt x="2008" y="1713"/>
                </a:lnTo>
                <a:lnTo>
                  <a:pt x="2008" y="1711"/>
                </a:lnTo>
                <a:lnTo>
                  <a:pt x="2008" y="1711"/>
                </a:lnTo>
                <a:lnTo>
                  <a:pt x="2006" y="1704"/>
                </a:lnTo>
                <a:lnTo>
                  <a:pt x="2006" y="1702"/>
                </a:lnTo>
                <a:lnTo>
                  <a:pt x="2003" y="1695"/>
                </a:lnTo>
                <a:lnTo>
                  <a:pt x="2001" y="1689"/>
                </a:lnTo>
                <a:lnTo>
                  <a:pt x="2001" y="1686"/>
                </a:lnTo>
                <a:lnTo>
                  <a:pt x="1999" y="1684"/>
                </a:lnTo>
                <a:lnTo>
                  <a:pt x="1997" y="1686"/>
                </a:lnTo>
                <a:lnTo>
                  <a:pt x="1997" y="1686"/>
                </a:lnTo>
                <a:lnTo>
                  <a:pt x="1994" y="1689"/>
                </a:lnTo>
                <a:lnTo>
                  <a:pt x="1994" y="1689"/>
                </a:lnTo>
                <a:lnTo>
                  <a:pt x="1994" y="1689"/>
                </a:lnTo>
                <a:lnTo>
                  <a:pt x="1994" y="1686"/>
                </a:lnTo>
                <a:lnTo>
                  <a:pt x="1994" y="1686"/>
                </a:lnTo>
                <a:lnTo>
                  <a:pt x="1994" y="1682"/>
                </a:lnTo>
                <a:lnTo>
                  <a:pt x="1992" y="1680"/>
                </a:lnTo>
                <a:lnTo>
                  <a:pt x="1992" y="1680"/>
                </a:lnTo>
                <a:lnTo>
                  <a:pt x="1992" y="1682"/>
                </a:lnTo>
                <a:lnTo>
                  <a:pt x="1992" y="1684"/>
                </a:lnTo>
                <a:lnTo>
                  <a:pt x="1990" y="1684"/>
                </a:lnTo>
                <a:lnTo>
                  <a:pt x="1990" y="1684"/>
                </a:lnTo>
                <a:lnTo>
                  <a:pt x="1990" y="1684"/>
                </a:lnTo>
                <a:lnTo>
                  <a:pt x="1990" y="1684"/>
                </a:lnTo>
                <a:lnTo>
                  <a:pt x="1990" y="1682"/>
                </a:lnTo>
                <a:lnTo>
                  <a:pt x="1990" y="1680"/>
                </a:lnTo>
                <a:lnTo>
                  <a:pt x="1990" y="1680"/>
                </a:lnTo>
                <a:lnTo>
                  <a:pt x="1988" y="1677"/>
                </a:lnTo>
                <a:lnTo>
                  <a:pt x="1985" y="1677"/>
                </a:lnTo>
                <a:lnTo>
                  <a:pt x="1985" y="1677"/>
                </a:lnTo>
                <a:lnTo>
                  <a:pt x="1985" y="1675"/>
                </a:lnTo>
                <a:lnTo>
                  <a:pt x="1983" y="1675"/>
                </a:lnTo>
                <a:lnTo>
                  <a:pt x="1979" y="1671"/>
                </a:lnTo>
                <a:lnTo>
                  <a:pt x="1976" y="1668"/>
                </a:lnTo>
                <a:lnTo>
                  <a:pt x="1970" y="1666"/>
                </a:lnTo>
                <a:lnTo>
                  <a:pt x="1967" y="1666"/>
                </a:lnTo>
                <a:lnTo>
                  <a:pt x="1961" y="1662"/>
                </a:lnTo>
                <a:lnTo>
                  <a:pt x="1961" y="1662"/>
                </a:lnTo>
                <a:lnTo>
                  <a:pt x="1958" y="1664"/>
                </a:lnTo>
                <a:lnTo>
                  <a:pt x="1958" y="1668"/>
                </a:lnTo>
                <a:lnTo>
                  <a:pt x="1956" y="1668"/>
                </a:lnTo>
                <a:lnTo>
                  <a:pt x="1958" y="1666"/>
                </a:lnTo>
                <a:lnTo>
                  <a:pt x="1958" y="1666"/>
                </a:lnTo>
                <a:lnTo>
                  <a:pt x="1958" y="1664"/>
                </a:lnTo>
                <a:lnTo>
                  <a:pt x="1958" y="1662"/>
                </a:lnTo>
                <a:lnTo>
                  <a:pt x="1956" y="1662"/>
                </a:lnTo>
                <a:lnTo>
                  <a:pt x="1954" y="1662"/>
                </a:lnTo>
                <a:lnTo>
                  <a:pt x="1945" y="1659"/>
                </a:lnTo>
                <a:lnTo>
                  <a:pt x="1940" y="1659"/>
                </a:lnTo>
                <a:lnTo>
                  <a:pt x="1938" y="1659"/>
                </a:lnTo>
                <a:lnTo>
                  <a:pt x="1934" y="1659"/>
                </a:lnTo>
                <a:lnTo>
                  <a:pt x="1932" y="1659"/>
                </a:lnTo>
                <a:lnTo>
                  <a:pt x="1929" y="1662"/>
                </a:lnTo>
                <a:lnTo>
                  <a:pt x="1929" y="1662"/>
                </a:lnTo>
                <a:lnTo>
                  <a:pt x="1929" y="1664"/>
                </a:lnTo>
                <a:lnTo>
                  <a:pt x="1929" y="1662"/>
                </a:lnTo>
                <a:lnTo>
                  <a:pt x="1925" y="1662"/>
                </a:lnTo>
                <a:lnTo>
                  <a:pt x="1920" y="1659"/>
                </a:lnTo>
                <a:lnTo>
                  <a:pt x="1914" y="1659"/>
                </a:lnTo>
                <a:lnTo>
                  <a:pt x="1911" y="1659"/>
                </a:lnTo>
                <a:lnTo>
                  <a:pt x="1911" y="1662"/>
                </a:lnTo>
                <a:lnTo>
                  <a:pt x="1911" y="1664"/>
                </a:lnTo>
                <a:lnTo>
                  <a:pt x="1911" y="1664"/>
                </a:lnTo>
                <a:lnTo>
                  <a:pt x="1909" y="1666"/>
                </a:lnTo>
                <a:lnTo>
                  <a:pt x="1909" y="1666"/>
                </a:lnTo>
                <a:lnTo>
                  <a:pt x="1909" y="1666"/>
                </a:lnTo>
                <a:lnTo>
                  <a:pt x="1909" y="1662"/>
                </a:lnTo>
                <a:lnTo>
                  <a:pt x="1909" y="1657"/>
                </a:lnTo>
                <a:lnTo>
                  <a:pt x="1909" y="1657"/>
                </a:lnTo>
                <a:lnTo>
                  <a:pt x="1907" y="1655"/>
                </a:lnTo>
                <a:lnTo>
                  <a:pt x="1905" y="1655"/>
                </a:lnTo>
                <a:lnTo>
                  <a:pt x="1902" y="1653"/>
                </a:lnTo>
                <a:lnTo>
                  <a:pt x="1900" y="1650"/>
                </a:lnTo>
                <a:lnTo>
                  <a:pt x="1898" y="1648"/>
                </a:lnTo>
                <a:lnTo>
                  <a:pt x="1896" y="1646"/>
                </a:lnTo>
                <a:lnTo>
                  <a:pt x="1893" y="1646"/>
                </a:lnTo>
                <a:lnTo>
                  <a:pt x="1893" y="1646"/>
                </a:lnTo>
                <a:lnTo>
                  <a:pt x="1891" y="1646"/>
                </a:lnTo>
                <a:lnTo>
                  <a:pt x="1889" y="1648"/>
                </a:lnTo>
                <a:lnTo>
                  <a:pt x="1889" y="1650"/>
                </a:lnTo>
                <a:lnTo>
                  <a:pt x="1887" y="1653"/>
                </a:lnTo>
                <a:lnTo>
                  <a:pt x="1887" y="1653"/>
                </a:lnTo>
                <a:lnTo>
                  <a:pt x="1887" y="1650"/>
                </a:lnTo>
                <a:lnTo>
                  <a:pt x="1887" y="1648"/>
                </a:lnTo>
                <a:lnTo>
                  <a:pt x="1889" y="1646"/>
                </a:lnTo>
                <a:lnTo>
                  <a:pt x="1889" y="1644"/>
                </a:lnTo>
                <a:lnTo>
                  <a:pt x="1889" y="1639"/>
                </a:lnTo>
                <a:lnTo>
                  <a:pt x="1889" y="1637"/>
                </a:lnTo>
                <a:lnTo>
                  <a:pt x="1887" y="1635"/>
                </a:lnTo>
                <a:lnTo>
                  <a:pt x="1887" y="1635"/>
                </a:lnTo>
                <a:lnTo>
                  <a:pt x="1884" y="1632"/>
                </a:lnTo>
                <a:lnTo>
                  <a:pt x="1878" y="1628"/>
                </a:lnTo>
                <a:lnTo>
                  <a:pt x="1873" y="1623"/>
                </a:lnTo>
                <a:lnTo>
                  <a:pt x="1871" y="1623"/>
                </a:lnTo>
                <a:lnTo>
                  <a:pt x="1871" y="1623"/>
                </a:lnTo>
                <a:lnTo>
                  <a:pt x="1871" y="1623"/>
                </a:lnTo>
                <a:lnTo>
                  <a:pt x="1869" y="1623"/>
                </a:lnTo>
                <a:lnTo>
                  <a:pt x="1869" y="1623"/>
                </a:lnTo>
                <a:lnTo>
                  <a:pt x="1866" y="1619"/>
                </a:lnTo>
                <a:lnTo>
                  <a:pt x="1866" y="1619"/>
                </a:lnTo>
                <a:lnTo>
                  <a:pt x="1864" y="1619"/>
                </a:lnTo>
                <a:lnTo>
                  <a:pt x="1860" y="1619"/>
                </a:lnTo>
                <a:lnTo>
                  <a:pt x="1860" y="1619"/>
                </a:lnTo>
                <a:lnTo>
                  <a:pt x="1857" y="1619"/>
                </a:lnTo>
                <a:lnTo>
                  <a:pt x="1853" y="1619"/>
                </a:lnTo>
                <a:lnTo>
                  <a:pt x="1853" y="1619"/>
                </a:lnTo>
                <a:lnTo>
                  <a:pt x="1851" y="1621"/>
                </a:lnTo>
                <a:lnTo>
                  <a:pt x="1848" y="1621"/>
                </a:lnTo>
                <a:lnTo>
                  <a:pt x="1846" y="1621"/>
                </a:lnTo>
                <a:lnTo>
                  <a:pt x="1844" y="1621"/>
                </a:lnTo>
                <a:lnTo>
                  <a:pt x="1842" y="1619"/>
                </a:lnTo>
                <a:lnTo>
                  <a:pt x="1842" y="1619"/>
                </a:lnTo>
                <a:lnTo>
                  <a:pt x="1846" y="1619"/>
                </a:lnTo>
                <a:lnTo>
                  <a:pt x="1848" y="1617"/>
                </a:lnTo>
                <a:lnTo>
                  <a:pt x="1848" y="1614"/>
                </a:lnTo>
                <a:lnTo>
                  <a:pt x="1848" y="1614"/>
                </a:lnTo>
                <a:lnTo>
                  <a:pt x="1848" y="1612"/>
                </a:lnTo>
                <a:lnTo>
                  <a:pt x="1848" y="1612"/>
                </a:lnTo>
                <a:lnTo>
                  <a:pt x="1848" y="1612"/>
                </a:lnTo>
                <a:lnTo>
                  <a:pt x="1851" y="1610"/>
                </a:lnTo>
                <a:lnTo>
                  <a:pt x="1851" y="1610"/>
                </a:lnTo>
                <a:lnTo>
                  <a:pt x="1853" y="1608"/>
                </a:lnTo>
                <a:lnTo>
                  <a:pt x="1853" y="1608"/>
                </a:lnTo>
                <a:lnTo>
                  <a:pt x="1853" y="1605"/>
                </a:lnTo>
                <a:lnTo>
                  <a:pt x="1851" y="1603"/>
                </a:lnTo>
                <a:lnTo>
                  <a:pt x="1846" y="1603"/>
                </a:lnTo>
                <a:lnTo>
                  <a:pt x="1846" y="1603"/>
                </a:lnTo>
                <a:lnTo>
                  <a:pt x="1842" y="1599"/>
                </a:lnTo>
                <a:lnTo>
                  <a:pt x="1842" y="1599"/>
                </a:lnTo>
                <a:lnTo>
                  <a:pt x="1842" y="1601"/>
                </a:lnTo>
                <a:lnTo>
                  <a:pt x="1839" y="1601"/>
                </a:lnTo>
                <a:lnTo>
                  <a:pt x="1839" y="1601"/>
                </a:lnTo>
                <a:lnTo>
                  <a:pt x="1839" y="1601"/>
                </a:lnTo>
                <a:lnTo>
                  <a:pt x="1839" y="1603"/>
                </a:lnTo>
                <a:lnTo>
                  <a:pt x="1839" y="1603"/>
                </a:lnTo>
                <a:lnTo>
                  <a:pt x="1837" y="1601"/>
                </a:lnTo>
                <a:lnTo>
                  <a:pt x="1837" y="1601"/>
                </a:lnTo>
                <a:lnTo>
                  <a:pt x="1837" y="1601"/>
                </a:lnTo>
                <a:lnTo>
                  <a:pt x="1837" y="1599"/>
                </a:lnTo>
                <a:lnTo>
                  <a:pt x="1835" y="1599"/>
                </a:lnTo>
                <a:lnTo>
                  <a:pt x="1833" y="1599"/>
                </a:lnTo>
                <a:lnTo>
                  <a:pt x="1833" y="1596"/>
                </a:lnTo>
                <a:lnTo>
                  <a:pt x="1833" y="1596"/>
                </a:lnTo>
                <a:lnTo>
                  <a:pt x="1833" y="1599"/>
                </a:lnTo>
                <a:lnTo>
                  <a:pt x="1833" y="1599"/>
                </a:lnTo>
                <a:lnTo>
                  <a:pt x="1833" y="1601"/>
                </a:lnTo>
                <a:lnTo>
                  <a:pt x="1833" y="1601"/>
                </a:lnTo>
                <a:lnTo>
                  <a:pt x="1833" y="1599"/>
                </a:lnTo>
                <a:lnTo>
                  <a:pt x="1830" y="1599"/>
                </a:lnTo>
                <a:lnTo>
                  <a:pt x="1830" y="1601"/>
                </a:lnTo>
                <a:lnTo>
                  <a:pt x="1830" y="1601"/>
                </a:lnTo>
                <a:lnTo>
                  <a:pt x="1830" y="1601"/>
                </a:lnTo>
                <a:lnTo>
                  <a:pt x="1830" y="1601"/>
                </a:lnTo>
                <a:lnTo>
                  <a:pt x="1828" y="1599"/>
                </a:lnTo>
                <a:lnTo>
                  <a:pt x="1826" y="1594"/>
                </a:lnTo>
                <a:lnTo>
                  <a:pt x="1826" y="1594"/>
                </a:lnTo>
                <a:lnTo>
                  <a:pt x="1826" y="1594"/>
                </a:lnTo>
                <a:lnTo>
                  <a:pt x="1826" y="1594"/>
                </a:lnTo>
                <a:lnTo>
                  <a:pt x="1826" y="1596"/>
                </a:lnTo>
                <a:lnTo>
                  <a:pt x="1824" y="1596"/>
                </a:lnTo>
                <a:lnTo>
                  <a:pt x="1824" y="1596"/>
                </a:lnTo>
                <a:lnTo>
                  <a:pt x="1824" y="1596"/>
                </a:lnTo>
                <a:lnTo>
                  <a:pt x="1824" y="1594"/>
                </a:lnTo>
                <a:lnTo>
                  <a:pt x="1824" y="1592"/>
                </a:lnTo>
                <a:lnTo>
                  <a:pt x="1824" y="1592"/>
                </a:lnTo>
                <a:lnTo>
                  <a:pt x="1824" y="1592"/>
                </a:lnTo>
                <a:lnTo>
                  <a:pt x="1821" y="1592"/>
                </a:lnTo>
                <a:lnTo>
                  <a:pt x="1821" y="1590"/>
                </a:lnTo>
                <a:lnTo>
                  <a:pt x="1821" y="1590"/>
                </a:lnTo>
                <a:lnTo>
                  <a:pt x="1821" y="1590"/>
                </a:lnTo>
                <a:lnTo>
                  <a:pt x="1824" y="1587"/>
                </a:lnTo>
                <a:lnTo>
                  <a:pt x="1828" y="1590"/>
                </a:lnTo>
                <a:lnTo>
                  <a:pt x="1830" y="1587"/>
                </a:lnTo>
                <a:lnTo>
                  <a:pt x="1835" y="1587"/>
                </a:lnTo>
                <a:lnTo>
                  <a:pt x="1835" y="1587"/>
                </a:lnTo>
                <a:lnTo>
                  <a:pt x="1837" y="1585"/>
                </a:lnTo>
                <a:lnTo>
                  <a:pt x="1830" y="1587"/>
                </a:lnTo>
                <a:lnTo>
                  <a:pt x="1824" y="1585"/>
                </a:lnTo>
                <a:lnTo>
                  <a:pt x="1819" y="1585"/>
                </a:lnTo>
                <a:lnTo>
                  <a:pt x="1819" y="1585"/>
                </a:lnTo>
                <a:lnTo>
                  <a:pt x="1817" y="1585"/>
                </a:lnTo>
                <a:lnTo>
                  <a:pt x="1812" y="1587"/>
                </a:lnTo>
                <a:lnTo>
                  <a:pt x="1806" y="1587"/>
                </a:lnTo>
                <a:lnTo>
                  <a:pt x="1801" y="1587"/>
                </a:lnTo>
                <a:lnTo>
                  <a:pt x="1799" y="1587"/>
                </a:lnTo>
                <a:lnTo>
                  <a:pt x="1799" y="1590"/>
                </a:lnTo>
                <a:lnTo>
                  <a:pt x="1801" y="1587"/>
                </a:lnTo>
                <a:lnTo>
                  <a:pt x="1806" y="1587"/>
                </a:lnTo>
                <a:lnTo>
                  <a:pt x="1808" y="1590"/>
                </a:lnTo>
                <a:lnTo>
                  <a:pt x="1808" y="1590"/>
                </a:lnTo>
                <a:lnTo>
                  <a:pt x="1806" y="1590"/>
                </a:lnTo>
                <a:lnTo>
                  <a:pt x="1801" y="1590"/>
                </a:lnTo>
                <a:lnTo>
                  <a:pt x="1790" y="1596"/>
                </a:lnTo>
                <a:lnTo>
                  <a:pt x="1790" y="1596"/>
                </a:lnTo>
                <a:lnTo>
                  <a:pt x="1788" y="1596"/>
                </a:lnTo>
                <a:lnTo>
                  <a:pt x="1785" y="1596"/>
                </a:lnTo>
                <a:lnTo>
                  <a:pt x="1783" y="1596"/>
                </a:lnTo>
                <a:lnTo>
                  <a:pt x="1781" y="1594"/>
                </a:lnTo>
                <a:lnTo>
                  <a:pt x="1779" y="1594"/>
                </a:lnTo>
                <a:lnTo>
                  <a:pt x="1774" y="1594"/>
                </a:lnTo>
                <a:lnTo>
                  <a:pt x="1772" y="1590"/>
                </a:lnTo>
                <a:lnTo>
                  <a:pt x="1772" y="1590"/>
                </a:lnTo>
                <a:lnTo>
                  <a:pt x="1772" y="1587"/>
                </a:lnTo>
                <a:lnTo>
                  <a:pt x="1770" y="1587"/>
                </a:lnTo>
                <a:lnTo>
                  <a:pt x="1756" y="1587"/>
                </a:lnTo>
                <a:lnTo>
                  <a:pt x="1754" y="1587"/>
                </a:lnTo>
                <a:lnTo>
                  <a:pt x="1747" y="1590"/>
                </a:lnTo>
                <a:lnTo>
                  <a:pt x="1743" y="1590"/>
                </a:lnTo>
                <a:lnTo>
                  <a:pt x="1738" y="1590"/>
                </a:lnTo>
                <a:lnTo>
                  <a:pt x="1738" y="1587"/>
                </a:lnTo>
                <a:lnTo>
                  <a:pt x="1736" y="1587"/>
                </a:lnTo>
                <a:lnTo>
                  <a:pt x="1736" y="1585"/>
                </a:lnTo>
                <a:lnTo>
                  <a:pt x="1738" y="1583"/>
                </a:lnTo>
                <a:lnTo>
                  <a:pt x="1736" y="1583"/>
                </a:lnTo>
                <a:lnTo>
                  <a:pt x="1736" y="1581"/>
                </a:lnTo>
                <a:lnTo>
                  <a:pt x="1736" y="1578"/>
                </a:lnTo>
                <a:lnTo>
                  <a:pt x="1731" y="1576"/>
                </a:lnTo>
                <a:lnTo>
                  <a:pt x="1729" y="1574"/>
                </a:lnTo>
                <a:lnTo>
                  <a:pt x="1725" y="1574"/>
                </a:lnTo>
                <a:lnTo>
                  <a:pt x="1722" y="1574"/>
                </a:lnTo>
                <a:lnTo>
                  <a:pt x="1718" y="1574"/>
                </a:lnTo>
                <a:lnTo>
                  <a:pt x="1718" y="1574"/>
                </a:lnTo>
                <a:lnTo>
                  <a:pt x="1716" y="1574"/>
                </a:lnTo>
                <a:lnTo>
                  <a:pt x="1716" y="1574"/>
                </a:lnTo>
                <a:lnTo>
                  <a:pt x="1713" y="1572"/>
                </a:lnTo>
                <a:lnTo>
                  <a:pt x="1713" y="1569"/>
                </a:lnTo>
                <a:lnTo>
                  <a:pt x="1713" y="1567"/>
                </a:lnTo>
                <a:lnTo>
                  <a:pt x="1713" y="1565"/>
                </a:lnTo>
                <a:lnTo>
                  <a:pt x="1711" y="1565"/>
                </a:lnTo>
                <a:lnTo>
                  <a:pt x="1711" y="1563"/>
                </a:lnTo>
                <a:lnTo>
                  <a:pt x="1709" y="1565"/>
                </a:lnTo>
                <a:lnTo>
                  <a:pt x="1707" y="1565"/>
                </a:lnTo>
                <a:lnTo>
                  <a:pt x="1707" y="1565"/>
                </a:lnTo>
                <a:lnTo>
                  <a:pt x="1707" y="1567"/>
                </a:lnTo>
                <a:lnTo>
                  <a:pt x="1707" y="1569"/>
                </a:lnTo>
                <a:lnTo>
                  <a:pt x="1707" y="1572"/>
                </a:lnTo>
                <a:lnTo>
                  <a:pt x="1707" y="1572"/>
                </a:lnTo>
                <a:lnTo>
                  <a:pt x="1711" y="1572"/>
                </a:lnTo>
                <a:lnTo>
                  <a:pt x="1713" y="1572"/>
                </a:lnTo>
                <a:lnTo>
                  <a:pt x="1713" y="1574"/>
                </a:lnTo>
                <a:lnTo>
                  <a:pt x="1713" y="1574"/>
                </a:lnTo>
                <a:lnTo>
                  <a:pt x="1711" y="1574"/>
                </a:lnTo>
                <a:lnTo>
                  <a:pt x="1709" y="1574"/>
                </a:lnTo>
                <a:lnTo>
                  <a:pt x="1709" y="1574"/>
                </a:lnTo>
                <a:lnTo>
                  <a:pt x="1709" y="1574"/>
                </a:lnTo>
                <a:lnTo>
                  <a:pt x="1707" y="1576"/>
                </a:lnTo>
                <a:lnTo>
                  <a:pt x="1702" y="1578"/>
                </a:lnTo>
                <a:lnTo>
                  <a:pt x="1698" y="1578"/>
                </a:lnTo>
                <a:lnTo>
                  <a:pt x="1691" y="1581"/>
                </a:lnTo>
                <a:lnTo>
                  <a:pt x="1686" y="1583"/>
                </a:lnTo>
                <a:lnTo>
                  <a:pt x="1689" y="1585"/>
                </a:lnTo>
                <a:lnTo>
                  <a:pt x="1686" y="1585"/>
                </a:lnTo>
                <a:lnTo>
                  <a:pt x="1686" y="1587"/>
                </a:lnTo>
                <a:lnTo>
                  <a:pt x="1686" y="1590"/>
                </a:lnTo>
                <a:lnTo>
                  <a:pt x="1689" y="1590"/>
                </a:lnTo>
                <a:lnTo>
                  <a:pt x="1689" y="1594"/>
                </a:lnTo>
                <a:lnTo>
                  <a:pt x="1691" y="1594"/>
                </a:lnTo>
                <a:lnTo>
                  <a:pt x="1691" y="1596"/>
                </a:lnTo>
                <a:lnTo>
                  <a:pt x="1693" y="1601"/>
                </a:lnTo>
                <a:lnTo>
                  <a:pt x="1693" y="1601"/>
                </a:lnTo>
                <a:lnTo>
                  <a:pt x="1693" y="1605"/>
                </a:lnTo>
                <a:lnTo>
                  <a:pt x="1693" y="1608"/>
                </a:lnTo>
                <a:lnTo>
                  <a:pt x="1691" y="1610"/>
                </a:lnTo>
                <a:lnTo>
                  <a:pt x="1691" y="1610"/>
                </a:lnTo>
                <a:lnTo>
                  <a:pt x="1691" y="1610"/>
                </a:lnTo>
                <a:lnTo>
                  <a:pt x="1686" y="1612"/>
                </a:lnTo>
                <a:lnTo>
                  <a:pt x="1684" y="1612"/>
                </a:lnTo>
                <a:lnTo>
                  <a:pt x="1684" y="1612"/>
                </a:lnTo>
                <a:lnTo>
                  <a:pt x="1684" y="1610"/>
                </a:lnTo>
                <a:lnTo>
                  <a:pt x="1682" y="1610"/>
                </a:lnTo>
                <a:lnTo>
                  <a:pt x="1682" y="1608"/>
                </a:lnTo>
                <a:lnTo>
                  <a:pt x="1682" y="1608"/>
                </a:lnTo>
                <a:lnTo>
                  <a:pt x="1682" y="1605"/>
                </a:lnTo>
                <a:lnTo>
                  <a:pt x="1680" y="1603"/>
                </a:lnTo>
                <a:lnTo>
                  <a:pt x="1680" y="1603"/>
                </a:lnTo>
                <a:lnTo>
                  <a:pt x="1677" y="1601"/>
                </a:lnTo>
                <a:lnTo>
                  <a:pt x="1680" y="1596"/>
                </a:lnTo>
                <a:lnTo>
                  <a:pt x="1682" y="1594"/>
                </a:lnTo>
                <a:lnTo>
                  <a:pt x="1682" y="1592"/>
                </a:lnTo>
                <a:lnTo>
                  <a:pt x="1684" y="1590"/>
                </a:lnTo>
                <a:lnTo>
                  <a:pt x="1686" y="1587"/>
                </a:lnTo>
                <a:lnTo>
                  <a:pt x="1686" y="1585"/>
                </a:lnTo>
                <a:lnTo>
                  <a:pt x="1684" y="1585"/>
                </a:lnTo>
                <a:lnTo>
                  <a:pt x="1684" y="1581"/>
                </a:lnTo>
                <a:lnTo>
                  <a:pt x="1684" y="1581"/>
                </a:lnTo>
                <a:lnTo>
                  <a:pt x="1684" y="1581"/>
                </a:lnTo>
                <a:lnTo>
                  <a:pt x="1682" y="1578"/>
                </a:lnTo>
                <a:lnTo>
                  <a:pt x="1682" y="1578"/>
                </a:lnTo>
                <a:lnTo>
                  <a:pt x="1680" y="1576"/>
                </a:lnTo>
                <a:lnTo>
                  <a:pt x="1680" y="1574"/>
                </a:lnTo>
                <a:lnTo>
                  <a:pt x="1680" y="1572"/>
                </a:lnTo>
                <a:lnTo>
                  <a:pt x="1680" y="1572"/>
                </a:lnTo>
                <a:lnTo>
                  <a:pt x="1682" y="1572"/>
                </a:lnTo>
                <a:lnTo>
                  <a:pt x="1686" y="1569"/>
                </a:lnTo>
                <a:lnTo>
                  <a:pt x="1689" y="1569"/>
                </a:lnTo>
                <a:lnTo>
                  <a:pt x="1689" y="1569"/>
                </a:lnTo>
                <a:lnTo>
                  <a:pt x="1691" y="1567"/>
                </a:lnTo>
                <a:lnTo>
                  <a:pt x="1691" y="1567"/>
                </a:lnTo>
                <a:lnTo>
                  <a:pt x="1693" y="1565"/>
                </a:lnTo>
                <a:lnTo>
                  <a:pt x="1693" y="1563"/>
                </a:lnTo>
                <a:lnTo>
                  <a:pt x="1691" y="1560"/>
                </a:lnTo>
                <a:lnTo>
                  <a:pt x="1686" y="1558"/>
                </a:lnTo>
                <a:lnTo>
                  <a:pt x="1686" y="1558"/>
                </a:lnTo>
                <a:lnTo>
                  <a:pt x="1684" y="1560"/>
                </a:lnTo>
                <a:lnTo>
                  <a:pt x="1680" y="1560"/>
                </a:lnTo>
                <a:lnTo>
                  <a:pt x="1680" y="1563"/>
                </a:lnTo>
                <a:lnTo>
                  <a:pt x="1680" y="1563"/>
                </a:lnTo>
                <a:lnTo>
                  <a:pt x="1677" y="1563"/>
                </a:lnTo>
                <a:lnTo>
                  <a:pt x="1677" y="1563"/>
                </a:lnTo>
                <a:lnTo>
                  <a:pt x="1677" y="1565"/>
                </a:lnTo>
                <a:lnTo>
                  <a:pt x="1675" y="1567"/>
                </a:lnTo>
                <a:lnTo>
                  <a:pt x="1673" y="1569"/>
                </a:lnTo>
                <a:lnTo>
                  <a:pt x="1668" y="1569"/>
                </a:lnTo>
                <a:lnTo>
                  <a:pt x="1659" y="1576"/>
                </a:lnTo>
                <a:lnTo>
                  <a:pt x="1653" y="1578"/>
                </a:lnTo>
                <a:lnTo>
                  <a:pt x="1650" y="1578"/>
                </a:lnTo>
                <a:lnTo>
                  <a:pt x="1650" y="1576"/>
                </a:lnTo>
                <a:lnTo>
                  <a:pt x="1648" y="1576"/>
                </a:lnTo>
                <a:lnTo>
                  <a:pt x="1646" y="1576"/>
                </a:lnTo>
                <a:lnTo>
                  <a:pt x="1646" y="1578"/>
                </a:lnTo>
                <a:lnTo>
                  <a:pt x="1644" y="1581"/>
                </a:lnTo>
                <a:lnTo>
                  <a:pt x="1644" y="1583"/>
                </a:lnTo>
                <a:lnTo>
                  <a:pt x="1644" y="1585"/>
                </a:lnTo>
                <a:lnTo>
                  <a:pt x="1641" y="1585"/>
                </a:lnTo>
                <a:lnTo>
                  <a:pt x="1641" y="1585"/>
                </a:lnTo>
                <a:lnTo>
                  <a:pt x="1639" y="1583"/>
                </a:lnTo>
                <a:lnTo>
                  <a:pt x="1641" y="1583"/>
                </a:lnTo>
                <a:lnTo>
                  <a:pt x="1641" y="1583"/>
                </a:lnTo>
                <a:lnTo>
                  <a:pt x="1644" y="1583"/>
                </a:lnTo>
                <a:lnTo>
                  <a:pt x="1644" y="1581"/>
                </a:lnTo>
                <a:lnTo>
                  <a:pt x="1641" y="1583"/>
                </a:lnTo>
                <a:lnTo>
                  <a:pt x="1635" y="1581"/>
                </a:lnTo>
                <a:lnTo>
                  <a:pt x="1635" y="1581"/>
                </a:lnTo>
                <a:lnTo>
                  <a:pt x="1630" y="1583"/>
                </a:lnTo>
                <a:lnTo>
                  <a:pt x="1628" y="1585"/>
                </a:lnTo>
                <a:lnTo>
                  <a:pt x="1628" y="1585"/>
                </a:lnTo>
                <a:lnTo>
                  <a:pt x="1626" y="1587"/>
                </a:lnTo>
                <a:lnTo>
                  <a:pt x="1626" y="1590"/>
                </a:lnTo>
                <a:lnTo>
                  <a:pt x="1624" y="1592"/>
                </a:lnTo>
                <a:lnTo>
                  <a:pt x="1621" y="1594"/>
                </a:lnTo>
                <a:lnTo>
                  <a:pt x="1621" y="1594"/>
                </a:lnTo>
                <a:lnTo>
                  <a:pt x="1624" y="1594"/>
                </a:lnTo>
                <a:lnTo>
                  <a:pt x="1624" y="1594"/>
                </a:lnTo>
                <a:lnTo>
                  <a:pt x="1624" y="1594"/>
                </a:lnTo>
                <a:lnTo>
                  <a:pt x="1624" y="1594"/>
                </a:lnTo>
                <a:lnTo>
                  <a:pt x="1624" y="1596"/>
                </a:lnTo>
                <a:lnTo>
                  <a:pt x="1624" y="1599"/>
                </a:lnTo>
                <a:lnTo>
                  <a:pt x="1621" y="1601"/>
                </a:lnTo>
                <a:lnTo>
                  <a:pt x="1624" y="1603"/>
                </a:lnTo>
                <a:lnTo>
                  <a:pt x="1624" y="1605"/>
                </a:lnTo>
                <a:lnTo>
                  <a:pt x="1624" y="1605"/>
                </a:lnTo>
                <a:lnTo>
                  <a:pt x="1621" y="1605"/>
                </a:lnTo>
                <a:lnTo>
                  <a:pt x="1619" y="1605"/>
                </a:lnTo>
                <a:lnTo>
                  <a:pt x="1617" y="1608"/>
                </a:lnTo>
                <a:lnTo>
                  <a:pt x="1615" y="1608"/>
                </a:lnTo>
                <a:lnTo>
                  <a:pt x="1612" y="1612"/>
                </a:lnTo>
                <a:lnTo>
                  <a:pt x="1606" y="1617"/>
                </a:lnTo>
                <a:lnTo>
                  <a:pt x="1606" y="1619"/>
                </a:lnTo>
                <a:lnTo>
                  <a:pt x="1603" y="1619"/>
                </a:lnTo>
                <a:lnTo>
                  <a:pt x="1603" y="1619"/>
                </a:lnTo>
                <a:lnTo>
                  <a:pt x="1603" y="1621"/>
                </a:lnTo>
                <a:lnTo>
                  <a:pt x="1603" y="1621"/>
                </a:lnTo>
                <a:lnTo>
                  <a:pt x="1606" y="1623"/>
                </a:lnTo>
                <a:lnTo>
                  <a:pt x="1606" y="1628"/>
                </a:lnTo>
                <a:lnTo>
                  <a:pt x="1606" y="1630"/>
                </a:lnTo>
                <a:lnTo>
                  <a:pt x="1603" y="1630"/>
                </a:lnTo>
                <a:lnTo>
                  <a:pt x="1603" y="1630"/>
                </a:lnTo>
                <a:lnTo>
                  <a:pt x="1603" y="1628"/>
                </a:lnTo>
                <a:lnTo>
                  <a:pt x="1603" y="1628"/>
                </a:lnTo>
                <a:lnTo>
                  <a:pt x="1603" y="1628"/>
                </a:lnTo>
                <a:lnTo>
                  <a:pt x="1603" y="1628"/>
                </a:lnTo>
                <a:lnTo>
                  <a:pt x="1603" y="1626"/>
                </a:lnTo>
                <a:lnTo>
                  <a:pt x="1603" y="1626"/>
                </a:lnTo>
                <a:lnTo>
                  <a:pt x="1601" y="1623"/>
                </a:lnTo>
                <a:lnTo>
                  <a:pt x="1599" y="1621"/>
                </a:lnTo>
                <a:lnTo>
                  <a:pt x="1597" y="1621"/>
                </a:lnTo>
                <a:lnTo>
                  <a:pt x="1597" y="1619"/>
                </a:lnTo>
                <a:lnTo>
                  <a:pt x="1597" y="1619"/>
                </a:lnTo>
                <a:lnTo>
                  <a:pt x="1590" y="1614"/>
                </a:lnTo>
                <a:lnTo>
                  <a:pt x="1588" y="1612"/>
                </a:lnTo>
                <a:lnTo>
                  <a:pt x="1585" y="1610"/>
                </a:lnTo>
                <a:lnTo>
                  <a:pt x="1579" y="1605"/>
                </a:lnTo>
                <a:lnTo>
                  <a:pt x="1574" y="1605"/>
                </a:lnTo>
                <a:lnTo>
                  <a:pt x="1572" y="1605"/>
                </a:lnTo>
                <a:lnTo>
                  <a:pt x="1572" y="1605"/>
                </a:lnTo>
                <a:lnTo>
                  <a:pt x="1570" y="1605"/>
                </a:lnTo>
                <a:lnTo>
                  <a:pt x="1570" y="1605"/>
                </a:lnTo>
                <a:lnTo>
                  <a:pt x="1567" y="1605"/>
                </a:lnTo>
                <a:lnTo>
                  <a:pt x="1565" y="1603"/>
                </a:lnTo>
                <a:lnTo>
                  <a:pt x="1561" y="1603"/>
                </a:lnTo>
                <a:lnTo>
                  <a:pt x="1561" y="1603"/>
                </a:lnTo>
                <a:lnTo>
                  <a:pt x="1558" y="1605"/>
                </a:lnTo>
                <a:lnTo>
                  <a:pt x="1556" y="1608"/>
                </a:lnTo>
                <a:lnTo>
                  <a:pt x="1556" y="1608"/>
                </a:lnTo>
                <a:lnTo>
                  <a:pt x="1556" y="1608"/>
                </a:lnTo>
                <a:lnTo>
                  <a:pt x="1554" y="1610"/>
                </a:lnTo>
                <a:lnTo>
                  <a:pt x="1547" y="1612"/>
                </a:lnTo>
                <a:lnTo>
                  <a:pt x="1545" y="1612"/>
                </a:lnTo>
                <a:lnTo>
                  <a:pt x="1543" y="1614"/>
                </a:lnTo>
                <a:lnTo>
                  <a:pt x="1538" y="1617"/>
                </a:lnTo>
                <a:lnTo>
                  <a:pt x="1536" y="1617"/>
                </a:lnTo>
                <a:lnTo>
                  <a:pt x="1534" y="1617"/>
                </a:lnTo>
                <a:lnTo>
                  <a:pt x="1531" y="1614"/>
                </a:lnTo>
                <a:lnTo>
                  <a:pt x="1529" y="1612"/>
                </a:lnTo>
                <a:lnTo>
                  <a:pt x="1527" y="1612"/>
                </a:lnTo>
                <a:lnTo>
                  <a:pt x="1527" y="1610"/>
                </a:lnTo>
                <a:lnTo>
                  <a:pt x="1525" y="1610"/>
                </a:lnTo>
                <a:lnTo>
                  <a:pt x="1525" y="1610"/>
                </a:lnTo>
                <a:lnTo>
                  <a:pt x="1527" y="1612"/>
                </a:lnTo>
                <a:lnTo>
                  <a:pt x="1527" y="1614"/>
                </a:lnTo>
                <a:lnTo>
                  <a:pt x="1527" y="1614"/>
                </a:lnTo>
                <a:lnTo>
                  <a:pt x="1525" y="1614"/>
                </a:lnTo>
                <a:lnTo>
                  <a:pt x="1522" y="1614"/>
                </a:lnTo>
                <a:lnTo>
                  <a:pt x="1522" y="1612"/>
                </a:lnTo>
                <a:lnTo>
                  <a:pt x="1520" y="1612"/>
                </a:lnTo>
                <a:lnTo>
                  <a:pt x="1520" y="1610"/>
                </a:lnTo>
                <a:lnTo>
                  <a:pt x="1520" y="1610"/>
                </a:lnTo>
                <a:lnTo>
                  <a:pt x="1520" y="1610"/>
                </a:lnTo>
                <a:lnTo>
                  <a:pt x="1520" y="1610"/>
                </a:lnTo>
                <a:lnTo>
                  <a:pt x="1520" y="1610"/>
                </a:lnTo>
                <a:lnTo>
                  <a:pt x="1518" y="1610"/>
                </a:lnTo>
                <a:lnTo>
                  <a:pt x="1518" y="1608"/>
                </a:lnTo>
                <a:lnTo>
                  <a:pt x="1518" y="1608"/>
                </a:lnTo>
                <a:lnTo>
                  <a:pt x="1518" y="1605"/>
                </a:lnTo>
                <a:lnTo>
                  <a:pt x="1516" y="1605"/>
                </a:lnTo>
                <a:lnTo>
                  <a:pt x="1516" y="1603"/>
                </a:lnTo>
                <a:lnTo>
                  <a:pt x="1513" y="1603"/>
                </a:lnTo>
                <a:lnTo>
                  <a:pt x="1511" y="1603"/>
                </a:lnTo>
                <a:lnTo>
                  <a:pt x="1511" y="1601"/>
                </a:lnTo>
                <a:lnTo>
                  <a:pt x="1511" y="1601"/>
                </a:lnTo>
                <a:lnTo>
                  <a:pt x="1509" y="1596"/>
                </a:lnTo>
                <a:lnTo>
                  <a:pt x="1507" y="1596"/>
                </a:lnTo>
                <a:lnTo>
                  <a:pt x="1502" y="1592"/>
                </a:lnTo>
                <a:lnTo>
                  <a:pt x="1502" y="1590"/>
                </a:lnTo>
                <a:lnTo>
                  <a:pt x="1500" y="1585"/>
                </a:lnTo>
                <a:lnTo>
                  <a:pt x="1500" y="1585"/>
                </a:lnTo>
                <a:lnTo>
                  <a:pt x="1498" y="1583"/>
                </a:lnTo>
                <a:lnTo>
                  <a:pt x="1498" y="1583"/>
                </a:lnTo>
                <a:lnTo>
                  <a:pt x="1498" y="1583"/>
                </a:lnTo>
                <a:lnTo>
                  <a:pt x="1495" y="1581"/>
                </a:lnTo>
                <a:lnTo>
                  <a:pt x="1495" y="1581"/>
                </a:lnTo>
                <a:lnTo>
                  <a:pt x="1495" y="1576"/>
                </a:lnTo>
                <a:lnTo>
                  <a:pt x="1495" y="1576"/>
                </a:lnTo>
                <a:lnTo>
                  <a:pt x="1495" y="1574"/>
                </a:lnTo>
                <a:lnTo>
                  <a:pt x="1495" y="1574"/>
                </a:lnTo>
                <a:lnTo>
                  <a:pt x="1498" y="1574"/>
                </a:lnTo>
                <a:lnTo>
                  <a:pt x="1498" y="1572"/>
                </a:lnTo>
                <a:lnTo>
                  <a:pt x="1498" y="1569"/>
                </a:lnTo>
                <a:lnTo>
                  <a:pt x="1498" y="1569"/>
                </a:lnTo>
                <a:lnTo>
                  <a:pt x="1498" y="1569"/>
                </a:lnTo>
                <a:lnTo>
                  <a:pt x="1495" y="1569"/>
                </a:lnTo>
                <a:lnTo>
                  <a:pt x="1495" y="1567"/>
                </a:lnTo>
                <a:lnTo>
                  <a:pt x="1495" y="1567"/>
                </a:lnTo>
                <a:lnTo>
                  <a:pt x="1495" y="1567"/>
                </a:lnTo>
                <a:lnTo>
                  <a:pt x="1495" y="1567"/>
                </a:lnTo>
                <a:lnTo>
                  <a:pt x="1495" y="1565"/>
                </a:lnTo>
                <a:lnTo>
                  <a:pt x="1498" y="1565"/>
                </a:lnTo>
                <a:lnTo>
                  <a:pt x="1498" y="1565"/>
                </a:lnTo>
                <a:lnTo>
                  <a:pt x="1498" y="1565"/>
                </a:lnTo>
                <a:lnTo>
                  <a:pt x="1498" y="1563"/>
                </a:lnTo>
                <a:lnTo>
                  <a:pt x="1498" y="1560"/>
                </a:lnTo>
                <a:lnTo>
                  <a:pt x="1498" y="1560"/>
                </a:lnTo>
                <a:lnTo>
                  <a:pt x="1498" y="1560"/>
                </a:lnTo>
                <a:lnTo>
                  <a:pt x="1498" y="1558"/>
                </a:lnTo>
                <a:lnTo>
                  <a:pt x="1498" y="1558"/>
                </a:lnTo>
                <a:lnTo>
                  <a:pt x="1498" y="1558"/>
                </a:lnTo>
                <a:lnTo>
                  <a:pt x="1498" y="1556"/>
                </a:lnTo>
                <a:lnTo>
                  <a:pt x="1500" y="1556"/>
                </a:lnTo>
                <a:lnTo>
                  <a:pt x="1500" y="1556"/>
                </a:lnTo>
                <a:lnTo>
                  <a:pt x="1500" y="1556"/>
                </a:lnTo>
                <a:lnTo>
                  <a:pt x="1498" y="1558"/>
                </a:lnTo>
                <a:lnTo>
                  <a:pt x="1498" y="1558"/>
                </a:lnTo>
                <a:lnTo>
                  <a:pt x="1500" y="1560"/>
                </a:lnTo>
                <a:lnTo>
                  <a:pt x="1500" y="1560"/>
                </a:lnTo>
                <a:lnTo>
                  <a:pt x="1500" y="1560"/>
                </a:lnTo>
                <a:lnTo>
                  <a:pt x="1500" y="1558"/>
                </a:lnTo>
                <a:lnTo>
                  <a:pt x="1500" y="1556"/>
                </a:lnTo>
                <a:lnTo>
                  <a:pt x="1500" y="1551"/>
                </a:lnTo>
                <a:lnTo>
                  <a:pt x="1500" y="1545"/>
                </a:lnTo>
                <a:lnTo>
                  <a:pt x="1500" y="1538"/>
                </a:lnTo>
                <a:lnTo>
                  <a:pt x="1502" y="1536"/>
                </a:lnTo>
                <a:lnTo>
                  <a:pt x="1502" y="1533"/>
                </a:lnTo>
                <a:lnTo>
                  <a:pt x="1504" y="1531"/>
                </a:lnTo>
                <a:lnTo>
                  <a:pt x="1504" y="1531"/>
                </a:lnTo>
                <a:lnTo>
                  <a:pt x="1504" y="1529"/>
                </a:lnTo>
                <a:lnTo>
                  <a:pt x="1504" y="1522"/>
                </a:lnTo>
                <a:lnTo>
                  <a:pt x="1502" y="1522"/>
                </a:lnTo>
                <a:lnTo>
                  <a:pt x="1502" y="1522"/>
                </a:lnTo>
                <a:lnTo>
                  <a:pt x="1502" y="1522"/>
                </a:lnTo>
                <a:lnTo>
                  <a:pt x="1502" y="1520"/>
                </a:lnTo>
                <a:lnTo>
                  <a:pt x="1502" y="1520"/>
                </a:lnTo>
                <a:lnTo>
                  <a:pt x="1504" y="1520"/>
                </a:lnTo>
                <a:lnTo>
                  <a:pt x="1504" y="1522"/>
                </a:lnTo>
                <a:lnTo>
                  <a:pt x="1504" y="1522"/>
                </a:lnTo>
                <a:lnTo>
                  <a:pt x="1504" y="1520"/>
                </a:lnTo>
                <a:lnTo>
                  <a:pt x="1504" y="1520"/>
                </a:lnTo>
                <a:lnTo>
                  <a:pt x="1507" y="1520"/>
                </a:lnTo>
                <a:lnTo>
                  <a:pt x="1504" y="1518"/>
                </a:lnTo>
                <a:lnTo>
                  <a:pt x="1504" y="1518"/>
                </a:lnTo>
                <a:lnTo>
                  <a:pt x="1502" y="1515"/>
                </a:lnTo>
                <a:lnTo>
                  <a:pt x="1498" y="1513"/>
                </a:lnTo>
                <a:lnTo>
                  <a:pt x="1498" y="1513"/>
                </a:lnTo>
                <a:lnTo>
                  <a:pt x="1500" y="1515"/>
                </a:lnTo>
                <a:lnTo>
                  <a:pt x="1500" y="1515"/>
                </a:lnTo>
                <a:lnTo>
                  <a:pt x="1500" y="1515"/>
                </a:lnTo>
                <a:lnTo>
                  <a:pt x="1500" y="1515"/>
                </a:lnTo>
                <a:lnTo>
                  <a:pt x="1498" y="1515"/>
                </a:lnTo>
                <a:lnTo>
                  <a:pt x="1498" y="1515"/>
                </a:lnTo>
                <a:lnTo>
                  <a:pt x="1495" y="1515"/>
                </a:lnTo>
                <a:lnTo>
                  <a:pt x="1495" y="1515"/>
                </a:lnTo>
                <a:lnTo>
                  <a:pt x="1495" y="1513"/>
                </a:lnTo>
                <a:lnTo>
                  <a:pt x="1493" y="1513"/>
                </a:lnTo>
                <a:lnTo>
                  <a:pt x="1493" y="1513"/>
                </a:lnTo>
                <a:lnTo>
                  <a:pt x="1491" y="1513"/>
                </a:lnTo>
                <a:lnTo>
                  <a:pt x="1491" y="1513"/>
                </a:lnTo>
                <a:lnTo>
                  <a:pt x="1491" y="1513"/>
                </a:lnTo>
                <a:lnTo>
                  <a:pt x="1491" y="1511"/>
                </a:lnTo>
                <a:lnTo>
                  <a:pt x="1491" y="1511"/>
                </a:lnTo>
                <a:lnTo>
                  <a:pt x="1493" y="1511"/>
                </a:lnTo>
                <a:lnTo>
                  <a:pt x="1495" y="1513"/>
                </a:lnTo>
                <a:lnTo>
                  <a:pt x="1495" y="1513"/>
                </a:lnTo>
                <a:lnTo>
                  <a:pt x="1489" y="1506"/>
                </a:lnTo>
                <a:lnTo>
                  <a:pt x="1484" y="1504"/>
                </a:lnTo>
                <a:lnTo>
                  <a:pt x="1484" y="1506"/>
                </a:lnTo>
                <a:lnTo>
                  <a:pt x="1486" y="1506"/>
                </a:lnTo>
                <a:lnTo>
                  <a:pt x="1486" y="1506"/>
                </a:lnTo>
                <a:lnTo>
                  <a:pt x="1484" y="1506"/>
                </a:lnTo>
                <a:lnTo>
                  <a:pt x="1484" y="1506"/>
                </a:lnTo>
                <a:lnTo>
                  <a:pt x="1482" y="1504"/>
                </a:lnTo>
                <a:lnTo>
                  <a:pt x="1477" y="1504"/>
                </a:lnTo>
                <a:lnTo>
                  <a:pt x="1477" y="1504"/>
                </a:lnTo>
                <a:lnTo>
                  <a:pt x="1475" y="1504"/>
                </a:lnTo>
                <a:lnTo>
                  <a:pt x="1471" y="1504"/>
                </a:lnTo>
                <a:lnTo>
                  <a:pt x="1464" y="1504"/>
                </a:lnTo>
                <a:lnTo>
                  <a:pt x="1462" y="1502"/>
                </a:lnTo>
                <a:lnTo>
                  <a:pt x="1462" y="1504"/>
                </a:lnTo>
                <a:lnTo>
                  <a:pt x="1462" y="1504"/>
                </a:lnTo>
                <a:lnTo>
                  <a:pt x="1462" y="1504"/>
                </a:lnTo>
                <a:lnTo>
                  <a:pt x="1459" y="1504"/>
                </a:lnTo>
                <a:lnTo>
                  <a:pt x="1457" y="1506"/>
                </a:lnTo>
                <a:lnTo>
                  <a:pt x="1455" y="1506"/>
                </a:lnTo>
                <a:lnTo>
                  <a:pt x="1450" y="1506"/>
                </a:lnTo>
                <a:lnTo>
                  <a:pt x="1448" y="1506"/>
                </a:lnTo>
                <a:lnTo>
                  <a:pt x="1441" y="1506"/>
                </a:lnTo>
                <a:lnTo>
                  <a:pt x="1439" y="1506"/>
                </a:lnTo>
                <a:lnTo>
                  <a:pt x="1439" y="1506"/>
                </a:lnTo>
                <a:lnTo>
                  <a:pt x="1437" y="1506"/>
                </a:lnTo>
                <a:lnTo>
                  <a:pt x="1437" y="1504"/>
                </a:lnTo>
                <a:lnTo>
                  <a:pt x="1435" y="1504"/>
                </a:lnTo>
                <a:lnTo>
                  <a:pt x="1432" y="1504"/>
                </a:lnTo>
                <a:lnTo>
                  <a:pt x="1432" y="1506"/>
                </a:lnTo>
                <a:lnTo>
                  <a:pt x="1430" y="1506"/>
                </a:lnTo>
                <a:lnTo>
                  <a:pt x="1430" y="1506"/>
                </a:lnTo>
                <a:lnTo>
                  <a:pt x="1428" y="1509"/>
                </a:lnTo>
                <a:lnTo>
                  <a:pt x="1428" y="1506"/>
                </a:lnTo>
                <a:lnTo>
                  <a:pt x="1421" y="1504"/>
                </a:lnTo>
                <a:lnTo>
                  <a:pt x="1421" y="1504"/>
                </a:lnTo>
                <a:lnTo>
                  <a:pt x="1421" y="1504"/>
                </a:lnTo>
                <a:lnTo>
                  <a:pt x="1421" y="1506"/>
                </a:lnTo>
                <a:lnTo>
                  <a:pt x="1421" y="1506"/>
                </a:lnTo>
                <a:lnTo>
                  <a:pt x="1419" y="1506"/>
                </a:lnTo>
                <a:lnTo>
                  <a:pt x="1419" y="1506"/>
                </a:lnTo>
                <a:lnTo>
                  <a:pt x="1417" y="1504"/>
                </a:lnTo>
                <a:lnTo>
                  <a:pt x="1417" y="1504"/>
                </a:lnTo>
                <a:lnTo>
                  <a:pt x="1417" y="1504"/>
                </a:lnTo>
                <a:lnTo>
                  <a:pt x="1417" y="1502"/>
                </a:lnTo>
                <a:lnTo>
                  <a:pt x="1419" y="1500"/>
                </a:lnTo>
                <a:lnTo>
                  <a:pt x="1421" y="1500"/>
                </a:lnTo>
                <a:lnTo>
                  <a:pt x="1423" y="1497"/>
                </a:lnTo>
                <a:lnTo>
                  <a:pt x="1423" y="1495"/>
                </a:lnTo>
                <a:lnTo>
                  <a:pt x="1426" y="1493"/>
                </a:lnTo>
                <a:lnTo>
                  <a:pt x="1426" y="1488"/>
                </a:lnTo>
                <a:lnTo>
                  <a:pt x="1426" y="1484"/>
                </a:lnTo>
                <a:lnTo>
                  <a:pt x="1426" y="1482"/>
                </a:lnTo>
                <a:lnTo>
                  <a:pt x="1426" y="1482"/>
                </a:lnTo>
                <a:lnTo>
                  <a:pt x="1428" y="1479"/>
                </a:lnTo>
                <a:lnTo>
                  <a:pt x="1426" y="1477"/>
                </a:lnTo>
                <a:lnTo>
                  <a:pt x="1428" y="1475"/>
                </a:lnTo>
                <a:lnTo>
                  <a:pt x="1428" y="1475"/>
                </a:lnTo>
                <a:lnTo>
                  <a:pt x="1430" y="1470"/>
                </a:lnTo>
                <a:lnTo>
                  <a:pt x="1430" y="1468"/>
                </a:lnTo>
                <a:lnTo>
                  <a:pt x="1428" y="1466"/>
                </a:lnTo>
                <a:lnTo>
                  <a:pt x="1426" y="1466"/>
                </a:lnTo>
                <a:lnTo>
                  <a:pt x="1426" y="1466"/>
                </a:lnTo>
                <a:lnTo>
                  <a:pt x="1426" y="1466"/>
                </a:lnTo>
                <a:lnTo>
                  <a:pt x="1426" y="1464"/>
                </a:lnTo>
                <a:lnTo>
                  <a:pt x="1426" y="1464"/>
                </a:lnTo>
                <a:lnTo>
                  <a:pt x="1428" y="1461"/>
                </a:lnTo>
                <a:lnTo>
                  <a:pt x="1428" y="1459"/>
                </a:lnTo>
                <a:lnTo>
                  <a:pt x="1428" y="1459"/>
                </a:lnTo>
                <a:lnTo>
                  <a:pt x="1430" y="1459"/>
                </a:lnTo>
                <a:lnTo>
                  <a:pt x="1430" y="1459"/>
                </a:lnTo>
                <a:lnTo>
                  <a:pt x="1430" y="1459"/>
                </a:lnTo>
                <a:lnTo>
                  <a:pt x="1430" y="1464"/>
                </a:lnTo>
                <a:lnTo>
                  <a:pt x="1430" y="1464"/>
                </a:lnTo>
                <a:lnTo>
                  <a:pt x="1430" y="1464"/>
                </a:lnTo>
                <a:lnTo>
                  <a:pt x="1432" y="1468"/>
                </a:lnTo>
                <a:lnTo>
                  <a:pt x="1432" y="1468"/>
                </a:lnTo>
                <a:lnTo>
                  <a:pt x="1435" y="1466"/>
                </a:lnTo>
                <a:lnTo>
                  <a:pt x="1435" y="1464"/>
                </a:lnTo>
                <a:lnTo>
                  <a:pt x="1435" y="1461"/>
                </a:lnTo>
                <a:lnTo>
                  <a:pt x="1437" y="1459"/>
                </a:lnTo>
                <a:lnTo>
                  <a:pt x="1437" y="1455"/>
                </a:lnTo>
                <a:lnTo>
                  <a:pt x="1439" y="1450"/>
                </a:lnTo>
                <a:lnTo>
                  <a:pt x="1439" y="1450"/>
                </a:lnTo>
                <a:lnTo>
                  <a:pt x="1437" y="1450"/>
                </a:lnTo>
                <a:lnTo>
                  <a:pt x="1437" y="1452"/>
                </a:lnTo>
                <a:lnTo>
                  <a:pt x="1437" y="1452"/>
                </a:lnTo>
                <a:lnTo>
                  <a:pt x="1437" y="1450"/>
                </a:lnTo>
                <a:lnTo>
                  <a:pt x="1437" y="1450"/>
                </a:lnTo>
                <a:lnTo>
                  <a:pt x="1437" y="1448"/>
                </a:lnTo>
                <a:lnTo>
                  <a:pt x="1439" y="1448"/>
                </a:lnTo>
                <a:lnTo>
                  <a:pt x="1439" y="1448"/>
                </a:lnTo>
                <a:lnTo>
                  <a:pt x="1439" y="1448"/>
                </a:lnTo>
                <a:lnTo>
                  <a:pt x="1439" y="1445"/>
                </a:lnTo>
                <a:lnTo>
                  <a:pt x="1439" y="1445"/>
                </a:lnTo>
                <a:lnTo>
                  <a:pt x="1439" y="1445"/>
                </a:lnTo>
                <a:lnTo>
                  <a:pt x="1437" y="1445"/>
                </a:lnTo>
                <a:lnTo>
                  <a:pt x="1437" y="1445"/>
                </a:lnTo>
                <a:lnTo>
                  <a:pt x="1435" y="1445"/>
                </a:lnTo>
                <a:lnTo>
                  <a:pt x="1435" y="1445"/>
                </a:lnTo>
                <a:lnTo>
                  <a:pt x="1437" y="1443"/>
                </a:lnTo>
                <a:lnTo>
                  <a:pt x="1439" y="1443"/>
                </a:lnTo>
                <a:lnTo>
                  <a:pt x="1439" y="1443"/>
                </a:lnTo>
                <a:lnTo>
                  <a:pt x="1439" y="1441"/>
                </a:lnTo>
                <a:lnTo>
                  <a:pt x="1439" y="1441"/>
                </a:lnTo>
                <a:lnTo>
                  <a:pt x="1439" y="1439"/>
                </a:lnTo>
                <a:lnTo>
                  <a:pt x="1439" y="1439"/>
                </a:lnTo>
                <a:lnTo>
                  <a:pt x="1439" y="1436"/>
                </a:lnTo>
                <a:lnTo>
                  <a:pt x="1444" y="1432"/>
                </a:lnTo>
                <a:lnTo>
                  <a:pt x="1446" y="1430"/>
                </a:lnTo>
                <a:lnTo>
                  <a:pt x="1448" y="1427"/>
                </a:lnTo>
                <a:lnTo>
                  <a:pt x="1448" y="1425"/>
                </a:lnTo>
                <a:lnTo>
                  <a:pt x="1448" y="1423"/>
                </a:lnTo>
                <a:lnTo>
                  <a:pt x="1450" y="1421"/>
                </a:lnTo>
                <a:lnTo>
                  <a:pt x="1448" y="1421"/>
                </a:lnTo>
                <a:lnTo>
                  <a:pt x="1448" y="1418"/>
                </a:lnTo>
                <a:lnTo>
                  <a:pt x="1448" y="1416"/>
                </a:lnTo>
                <a:lnTo>
                  <a:pt x="1448" y="1416"/>
                </a:lnTo>
                <a:lnTo>
                  <a:pt x="1446" y="1414"/>
                </a:lnTo>
                <a:lnTo>
                  <a:pt x="1444" y="1414"/>
                </a:lnTo>
                <a:lnTo>
                  <a:pt x="1444" y="1414"/>
                </a:lnTo>
                <a:lnTo>
                  <a:pt x="1441" y="1414"/>
                </a:lnTo>
                <a:lnTo>
                  <a:pt x="1441" y="1414"/>
                </a:lnTo>
                <a:lnTo>
                  <a:pt x="1439" y="1414"/>
                </a:lnTo>
                <a:lnTo>
                  <a:pt x="1441" y="1414"/>
                </a:lnTo>
                <a:lnTo>
                  <a:pt x="1441" y="1414"/>
                </a:lnTo>
                <a:lnTo>
                  <a:pt x="1444" y="1414"/>
                </a:lnTo>
                <a:lnTo>
                  <a:pt x="1444" y="1414"/>
                </a:lnTo>
                <a:lnTo>
                  <a:pt x="1444" y="1414"/>
                </a:lnTo>
                <a:lnTo>
                  <a:pt x="1444" y="1416"/>
                </a:lnTo>
                <a:lnTo>
                  <a:pt x="1444" y="1416"/>
                </a:lnTo>
                <a:lnTo>
                  <a:pt x="1441" y="1416"/>
                </a:lnTo>
                <a:lnTo>
                  <a:pt x="1439" y="1416"/>
                </a:lnTo>
                <a:lnTo>
                  <a:pt x="1435" y="1414"/>
                </a:lnTo>
                <a:lnTo>
                  <a:pt x="1435" y="1414"/>
                </a:lnTo>
                <a:lnTo>
                  <a:pt x="1430" y="1414"/>
                </a:lnTo>
                <a:lnTo>
                  <a:pt x="1428" y="1414"/>
                </a:lnTo>
                <a:lnTo>
                  <a:pt x="1428" y="1414"/>
                </a:lnTo>
                <a:lnTo>
                  <a:pt x="1428" y="1414"/>
                </a:lnTo>
                <a:lnTo>
                  <a:pt x="1428" y="1414"/>
                </a:lnTo>
                <a:lnTo>
                  <a:pt x="1426" y="1414"/>
                </a:lnTo>
                <a:lnTo>
                  <a:pt x="1423" y="1414"/>
                </a:lnTo>
                <a:lnTo>
                  <a:pt x="1421" y="1414"/>
                </a:lnTo>
                <a:lnTo>
                  <a:pt x="1419" y="1416"/>
                </a:lnTo>
                <a:lnTo>
                  <a:pt x="1417" y="1416"/>
                </a:lnTo>
                <a:lnTo>
                  <a:pt x="1403" y="1418"/>
                </a:lnTo>
                <a:lnTo>
                  <a:pt x="1401" y="1418"/>
                </a:lnTo>
                <a:lnTo>
                  <a:pt x="1396" y="1421"/>
                </a:lnTo>
                <a:lnTo>
                  <a:pt x="1394" y="1423"/>
                </a:lnTo>
                <a:lnTo>
                  <a:pt x="1392" y="1427"/>
                </a:lnTo>
                <a:lnTo>
                  <a:pt x="1392" y="1427"/>
                </a:lnTo>
                <a:lnTo>
                  <a:pt x="1392" y="1430"/>
                </a:lnTo>
                <a:lnTo>
                  <a:pt x="1392" y="1434"/>
                </a:lnTo>
                <a:lnTo>
                  <a:pt x="1392" y="1436"/>
                </a:lnTo>
                <a:lnTo>
                  <a:pt x="1392" y="1439"/>
                </a:lnTo>
                <a:lnTo>
                  <a:pt x="1392" y="1441"/>
                </a:lnTo>
                <a:lnTo>
                  <a:pt x="1392" y="1441"/>
                </a:lnTo>
                <a:lnTo>
                  <a:pt x="1390" y="1443"/>
                </a:lnTo>
                <a:lnTo>
                  <a:pt x="1390" y="1443"/>
                </a:lnTo>
                <a:lnTo>
                  <a:pt x="1387" y="1450"/>
                </a:lnTo>
                <a:lnTo>
                  <a:pt x="1385" y="1452"/>
                </a:lnTo>
                <a:lnTo>
                  <a:pt x="1383" y="1455"/>
                </a:lnTo>
                <a:lnTo>
                  <a:pt x="1381" y="1455"/>
                </a:lnTo>
                <a:lnTo>
                  <a:pt x="1376" y="1457"/>
                </a:lnTo>
                <a:lnTo>
                  <a:pt x="1376" y="1457"/>
                </a:lnTo>
                <a:lnTo>
                  <a:pt x="1376" y="1459"/>
                </a:lnTo>
                <a:lnTo>
                  <a:pt x="1376" y="1459"/>
                </a:lnTo>
                <a:lnTo>
                  <a:pt x="1378" y="1457"/>
                </a:lnTo>
                <a:lnTo>
                  <a:pt x="1378" y="1457"/>
                </a:lnTo>
                <a:lnTo>
                  <a:pt x="1378" y="1459"/>
                </a:lnTo>
                <a:lnTo>
                  <a:pt x="1378" y="1459"/>
                </a:lnTo>
                <a:lnTo>
                  <a:pt x="1378" y="1459"/>
                </a:lnTo>
                <a:lnTo>
                  <a:pt x="1381" y="1459"/>
                </a:lnTo>
                <a:lnTo>
                  <a:pt x="1381" y="1461"/>
                </a:lnTo>
                <a:lnTo>
                  <a:pt x="1376" y="1464"/>
                </a:lnTo>
                <a:lnTo>
                  <a:pt x="1376" y="1464"/>
                </a:lnTo>
                <a:lnTo>
                  <a:pt x="1374" y="1464"/>
                </a:lnTo>
                <a:lnTo>
                  <a:pt x="1372" y="1464"/>
                </a:lnTo>
                <a:lnTo>
                  <a:pt x="1369" y="1464"/>
                </a:lnTo>
                <a:lnTo>
                  <a:pt x="1369" y="1461"/>
                </a:lnTo>
                <a:lnTo>
                  <a:pt x="1369" y="1461"/>
                </a:lnTo>
                <a:lnTo>
                  <a:pt x="1369" y="1461"/>
                </a:lnTo>
                <a:lnTo>
                  <a:pt x="1369" y="1459"/>
                </a:lnTo>
                <a:lnTo>
                  <a:pt x="1367" y="1459"/>
                </a:lnTo>
                <a:lnTo>
                  <a:pt x="1365" y="1461"/>
                </a:lnTo>
                <a:lnTo>
                  <a:pt x="1360" y="1461"/>
                </a:lnTo>
                <a:lnTo>
                  <a:pt x="1360" y="1461"/>
                </a:lnTo>
                <a:lnTo>
                  <a:pt x="1358" y="1461"/>
                </a:lnTo>
                <a:lnTo>
                  <a:pt x="1356" y="1461"/>
                </a:lnTo>
                <a:lnTo>
                  <a:pt x="1356" y="1464"/>
                </a:lnTo>
                <a:lnTo>
                  <a:pt x="1354" y="1464"/>
                </a:lnTo>
                <a:lnTo>
                  <a:pt x="1351" y="1464"/>
                </a:lnTo>
                <a:lnTo>
                  <a:pt x="1349" y="1464"/>
                </a:lnTo>
                <a:lnTo>
                  <a:pt x="1345" y="1464"/>
                </a:lnTo>
                <a:lnTo>
                  <a:pt x="1340" y="1466"/>
                </a:lnTo>
                <a:lnTo>
                  <a:pt x="1340" y="1466"/>
                </a:lnTo>
                <a:lnTo>
                  <a:pt x="1333" y="1468"/>
                </a:lnTo>
                <a:lnTo>
                  <a:pt x="1331" y="1468"/>
                </a:lnTo>
                <a:lnTo>
                  <a:pt x="1331" y="1468"/>
                </a:lnTo>
                <a:lnTo>
                  <a:pt x="1329" y="1468"/>
                </a:lnTo>
                <a:lnTo>
                  <a:pt x="1327" y="1466"/>
                </a:lnTo>
                <a:lnTo>
                  <a:pt x="1324" y="1464"/>
                </a:lnTo>
                <a:lnTo>
                  <a:pt x="1322" y="1461"/>
                </a:lnTo>
                <a:lnTo>
                  <a:pt x="1320" y="1461"/>
                </a:lnTo>
                <a:lnTo>
                  <a:pt x="1313" y="1459"/>
                </a:lnTo>
                <a:lnTo>
                  <a:pt x="1311" y="1459"/>
                </a:lnTo>
                <a:lnTo>
                  <a:pt x="1311" y="1459"/>
                </a:lnTo>
                <a:lnTo>
                  <a:pt x="1311" y="1459"/>
                </a:lnTo>
                <a:lnTo>
                  <a:pt x="1313" y="1461"/>
                </a:lnTo>
                <a:lnTo>
                  <a:pt x="1311" y="1461"/>
                </a:lnTo>
                <a:lnTo>
                  <a:pt x="1309" y="1459"/>
                </a:lnTo>
                <a:lnTo>
                  <a:pt x="1307" y="1459"/>
                </a:lnTo>
                <a:lnTo>
                  <a:pt x="1307" y="1457"/>
                </a:lnTo>
                <a:lnTo>
                  <a:pt x="1309" y="1459"/>
                </a:lnTo>
                <a:lnTo>
                  <a:pt x="1309" y="1459"/>
                </a:lnTo>
                <a:lnTo>
                  <a:pt x="1307" y="1457"/>
                </a:lnTo>
                <a:lnTo>
                  <a:pt x="1307" y="1455"/>
                </a:lnTo>
                <a:lnTo>
                  <a:pt x="1304" y="1455"/>
                </a:lnTo>
                <a:lnTo>
                  <a:pt x="1304" y="1452"/>
                </a:lnTo>
                <a:lnTo>
                  <a:pt x="1302" y="1450"/>
                </a:lnTo>
                <a:lnTo>
                  <a:pt x="1302" y="1448"/>
                </a:lnTo>
                <a:lnTo>
                  <a:pt x="1300" y="1445"/>
                </a:lnTo>
                <a:lnTo>
                  <a:pt x="1300" y="1441"/>
                </a:lnTo>
                <a:lnTo>
                  <a:pt x="1295" y="1436"/>
                </a:lnTo>
                <a:lnTo>
                  <a:pt x="1289" y="1430"/>
                </a:lnTo>
                <a:lnTo>
                  <a:pt x="1289" y="1427"/>
                </a:lnTo>
                <a:lnTo>
                  <a:pt x="1289" y="1427"/>
                </a:lnTo>
                <a:lnTo>
                  <a:pt x="1284" y="1421"/>
                </a:lnTo>
                <a:lnTo>
                  <a:pt x="1282" y="1416"/>
                </a:lnTo>
                <a:lnTo>
                  <a:pt x="1282" y="1416"/>
                </a:lnTo>
                <a:lnTo>
                  <a:pt x="1282" y="1416"/>
                </a:lnTo>
                <a:lnTo>
                  <a:pt x="1282" y="1416"/>
                </a:lnTo>
                <a:lnTo>
                  <a:pt x="1282" y="1414"/>
                </a:lnTo>
                <a:lnTo>
                  <a:pt x="1282" y="1414"/>
                </a:lnTo>
                <a:lnTo>
                  <a:pt x="1280" y="1407"/>
                </a:lnTo>
                <a:lnTo>
                  <a:pt x="1282" y="1412"/>
                </a:lnTo>
                <a:lnTo>
                  <a:pt x="1284" y="1414"/>
                </a:lnTo>
                <a:lnTo>
                  <a:pt x="1284" y="1414"/>
                </a:lnTo>
                <a:lnTo>
                  <a:pt x="1284" y="1414"/>
                </a:lnTo>
                <a:lnTo>
                  <a:pt x="1284" y="1416"/>
                </a:lnTo>
                <a:lnTo>
                  <a:pt x="1284" y="1418"/>
                </a:lnTo>
                <a:lnTo>
                  <a:pt x="1284" y="1418"/>
                </a:lnTo>
                <a:lnTo>
                  <a:pt x="1284" y="1416"/>
                </a:lnTo>
                <a:lnTo>
                  <a:pt x="1286" y="1416"/>
                </a:lnTo>
                <a:lnTo>
                  <a:pt x="1286" y="1414"/>
                </a:lnTo>
                <a:lnTo>
                  <a:pt x="1284" y="1414"/>
                </a:lnTo>
                <a:lnTo>
                  <a:pt x="1284" y="1412"/>
                </a:lnTo>
                <a:lnTo>
                  <a:pt x="1282" y="1409"/>
                </a:lnTo>
                <a:lnTo>
                  <a:pt x="1280" y="1405"/>
                </a:lnTo>
                <a:lnTo>
                  <a:pt x="1280" y="1403"/>
                </a:lnTo>
                <a:lnTo>
                  <a:pt x="1277" y="1398"/>
                </a:lnTo>
                <a:lnTo>
                  <a:pt x="1277" y="1398"/>
                </a:lnTo>
                <a:lnTo>
                  <a:pt x="1277" y="1396"/>
                </a:lnTo>
                <a:lnTo>
                  <a:pt x="1277" y="1394"/>
                </a:lnTo>
                <a:lnTo>
                  <a:pt x="1280" y="1394"/>
                </a:lnTo>
                <a:lnTo>
                  <a:pt x="1280" y="1391"/>
                </a:lnTo>
                <a:lnTo>
                  <a:pt x="1280" y="1387"/>
                </a:lnTo>
                <a:lnTo>
                  <a:pt x="1280" y="1378"/>
                </a:lnTo>
                <a:lnTo>
                  <a:pt x="1280" y="1378"/>
                </a:lnTo>
                <a:lnTo>
                  <a:pt x="1280" y="1378"/>
                </a:lnTo>
                <a:lnTo>
                  <a:pt x="1280" y="1376"/>
                </a:lnTo>
                <a:lnTo>
                  <a:pt x="1280" y="1369"/>
                </a:lnTo>
                <a:lnTo>
                  <a:pt x="1282" y="1358"/>
                </a:lnTo>
                <a:lnTo>
                  <a:pt x="1284" y="1355"/>
                </a:lnTo>
                <a:lnTo>
                  <a:pt x="1286" y="1349"/>
                </a:lnTo>
                <a:lnTo>
                  <a:pt x="1289" y="1346"/>
                </a:lnTo>
                <a:lnTo>
                  <a:pt x="1289" y="1342"/>
                </a:lnTo>
                <a:lnTo>
                  <a:pt x="1289" y="1342"/>
                </a:lnTo>
                <a:lnTo>
                  <a:pt x="1286" y="1340"/>
                </a:lnTo>
                <a:lnTo>
                  <a:pt x="1284" y="1335"/>
                </a:lnTo>
                <a:lnTo>
                  <a:pt x="1284" y="1333"/>
                </a:lnTo>
                <a:lnTo>
                  <a:pt x="1284" y="1331"/>
                </a:lnTo>
                <a:lnTo>
                  <a:pt x="1284" y="1328"/>
                </a:lnTo>
                <a:lnTo>
                  <a:pt x="1282" y="1326"/>
                </a:lnTo>
                <a:lnTo>
                  <a:pt x="1282" y="1326"/>
                </a:lnTo>
                <a:lnTo>
                  <a:pt x="1282" y="1324"/>
                </a:lnTo>
                <a:lnTo>
                  <a:pt x="1284" y="1324"/>
                </a:lnTo>
                <a:lnTo>
                  <a:pt x="1284" y="1322"/>
                </a:lnTo>
                <a:lnTo>
                  <a:pt x="1284" y="1322"/>
                </a:lnTo>
                <a:lnTo>
                  <a:pt x="1280" y="1322"/>
                </a:lnTo>
                <a:lnTo>
                  <a:pt x="1280" y="1317"/>
                </a:lnTo>
                <a:lnTo>
                  <a:pt x="1280" y="1319"/>
                </a:lnTo>
                <a:lnTo>
                  <a:pt x="1282" y="1319"/>
                </a:lnTo>
                <a:lnTo>
                  <a:pt x="1284" y="1319"/>
                </a:lnTo>
                <a:lnTo>
                  <a:pt x="1284" y="1319"/>
                </a:lnTo>
                <a:lnTo>
                  <a:pt x="1284" y="1319"/>
                </a:lnTo>
                <a:lnTo>
                  <a:pt x="1286" y="1315"/>
                </a:lnTo>
                <a:lnTo>
                  <a:pt x="1284" y="1310"/>
                </a:lnTo>
                <a:lnTo>
                  <a:pt x="1284" y="1310"/>
                </a:lnTo>
                <a:lnTo>
                  <a:pt x="1284" y="1310"/>
                </a:lnTo>
                <a:lnTo>
                  <a:pt x="1286" y="1310"/>
                </a:lnTo>
                <a:lnTo>
                  <a:pt x="1289" y="1310"/>
                </a:lnTo>
                <a:lnTo>
                  <a:pt x="1289" y="1308"/>
                </a:lnTo>
                <a:lnTo>
                  <a:pt x="1291" y="1308"/>
                </a:lnTo>
                <a:lnTo>
                  <a:pt x="1289" y="1308"/>
                </a:lnTo>
                <a:lnTo>
                  <a:pt x="1289" y="1306"/>
                </a:lnTo>
                <a:lnTo>
                  <a:pt x="1289" y="1306"/>
                </a:lnTo>
                <a:lnTo>
                  <a:pt x="1289" y="1306"/>
                </a:lnTo>
                <a:lnTo>
                  <a:pt x="1291" y="1306"/>
                </a:lnTo>
                <a:lnTo>
                  <a:pt x="1291" y="1306"/>
                </a:lnTo>
                <a:lnTo>
                  <a:pt x="1291" y="1306"/>
                </a:lnTo>
                <a:lnTo>
                  <a:pt x="1291" y="1306"/>
                </a:lnTo>
                <a:lnTo>
                  <a:pt x="1293" y="1306"/>
                </a:lnTo>
                <a:lnTo>
                  <a:pt x="1293" y="1306"/>
                </a:lnTo>
                <a:lnTo>
                  <a:pt x="1293" y="1306"/>
                </a:lnTo>
                <a:lnTo>
                  <a:pt x="1293" y="1304"/>
                </a:lnTo>
                <a:lnTo>
                  <a:pt x="1295" y="1301"/>
                </a:lnTo>
                <a:lnTo>
                  <a:pt x="1295" y="1304"/>
                </a:lnTo>
                <a:lnTo>
                  <a:pt x="1298" y="1304"/>
                </a:lnTo>
                <a:lnTo>
                  <a:pt x="1298" y="1301"/>
                </a:lnTo>
                <a:lnTo>
                  <a:pt x="1300" y="1301"/>
                </a:lnTo>
                <a:lnTo>
                  <a:pt x="1300" y="1301"/>
                </a:lnTo>
                <a:lnTo>
                  <a:pt x="1298" y="1301"/>
                </a:lnTo>
                <a:lnTo>
                  <a:pt x="1295" y="1297"/>
                </a:lnTo>
                <a:lnTo>
                  <a:pt x="1298" y="1297"/>
                </a:lnTo>
                <a:lnTo>
                  <a:pt x="1298" y="1297"/>
                </a:lnTo>
                <a:lnTo>
                  <a:pt x="1298" y="1297"/>
                </a:lnTo>
                <a:lnTo>
                  <a:pt x="1298" y="1297"/>
                </a:lnTo>
                <a:lnTo>
                  <a:pt x="1300" y="1299"/>
                </a:lnTo>
                <a:lnTo>
                  <a:pt x="1300" y="1299"/>
                </a:lnTo>
                <a:lnTo>
                  <a:pt x="1300" y="1297"/>
                </a:lnTo>
                <a:lnTo>
                  <a:pt x="1302" y="1297"/>
                </a:lnTo>
                <a:lnTo>
                  <a:pt x="1304" y="1299"/>
                </a:lnTo>
                <a:lnTo>
                  <a:pt x="1307" y="1299"/>
                </a:lnTo>
                <a:lnTo>
                  <a:pt x="1304" y="1299"/>
                </a:lnTo>
                <a:lnTo>
                  <a:pt x="1302" y="1301"/>
                </a:lnTo>
                <a:lnTo>
                  <a:pt x="1304" y="1301"/>
                </a:lnTo>
                <a:lnTo>
                  <a:pt x="1307" y="1299"/>
                </a:lnTo>
                <a:lnTo>
                  <a:pt x="1309" y="1297"/>
                </a:lnTo>
                <a:lnTo>
                  <a:pt x="1311" y="1297"/>
                </a:lnTo>
                <a:lnTo>
                  <a:pt x="1311" y="1297"/>
                </a:lnTo>
                <a:lnTo>
                  <a:pt x="1315" y="1295"/>
                </a:lnTo>
                <a:lnTo>
                  <a:pt x="1318" y="1292"/>
                </a:lnTo>
                <a:lnTo>
                  <a:pt x="1320" y="1290"/>
                </a:lnTo>
                <a:lnTo>
                  <a:pt x="1320" y="1290"/>
                </a:lnTo>
                <a:lnTo>
                  <a:pt x="1322" y="1288"/>
                </a:lnTo>
                <a:lnTo>
                  <a:pt x="1324" y="1286"/>
                </a:lnTo>
                <a:lnTo>
                  <a:pt x="1322" y="1283"/>
                </a:lnTo>
                <a:lnTo>
                  <a:pt x="1322" y="1283"/>
                </a:lnTo>
                <a:lnTo>
                  <a:pt x="1322" y="1281"/>
                </a:lnTo>
                <a:lnTo>
                  <a:pt x="1322" y="1281"/>
                </a:lnTo>
                <a:lnTo>
                  <a:pt x="1322" y="1281"/>
                </a:lnTo>
                <a:lnTo>
                  <a:pt x="1324" y="1281"/>
                </a:lnTo>
                <a:lnTo>
                  <a:pt x="1324" y="1279"/>
                </a:lnTo>
                <a:lnTo>
                  <a:pt x="1327" y="1279"/>
                </a:lnTo>
                <a:lnTo>
                  <a:pt x="1327" y="1281"/>
                </a:lnTo>
                <a:lnTo>
                  <a:pt x="1324" y="1283"/>
                </a:lnTo>
                <a:lnTo>
                  <a:pt x="1327" y="1283"/>
                </a:lnTo>
                <a:lnTo>
                  <a:pt x="1329" y="1283"/>
                </a:lnTo>
                <a:lnTo>
                  <a:pt x="1329" y="1283"/>
                </a:lnTo>
                <a:lnTo>
                  <a:pt x="1324" y="1286"/>
                </a:lnTo>
                <a:lnTo>
                  <a:pt x="1324" y="1286"/>
                </a:lnTo>
                <a:lnTo>
                  <a:pt x="1329" y="1283"/>
                </a:lnTo>
                <a:lnTo>
                  <a:pt x="1336" y="1281"/>
                </a:lnTo>
                <a:lnTo>
                  <a:pt x="1338" y="1281"/>
                </a:lnTo>
                <a:lnTo>
                  <a:pt x="1338" y="1279"/>
                </a:lnTo>
                <a:lnTo>
                  <a:pt x="1338" y="1279"/>
                </a:lnTo>
                <a:lnTo>
                  <a:pt x="1340" y="1277"/>
                </a:lnTo>
                <a:lnTo>
                  <a:pt x="1340" y="1277"/>
                </a:lnTo>
                <a:lnTo>
                  <a:pt x="1340" y="1277"/>
                </a:lnTo>
                <a:lnTo>
                  <a:pt x="1340" y="1277"/>
                </a:lnTo>
                <a:lnTo>
                  <a:pt x="1340" y="1277"/>
                </a:lnTo>
                <a:lnTo>
                  <a:pt x="1340" y="1279"/>
                </a:lnTo>
                <a:lnTo>
                  <a:pt x="1338" y="1279"/>
                </a:lnTo>
                <a:lnTo>
                  <a:pt x="1340" y="1279"/>
                </a:lnTo>
                <a:lnTo>
                  <a:pt x="1340" y="1279"/>
                </a:lnTo>
                <a:lnTo>
                  <a:pt x="1340" y="1279"/>
                </a:lnTo>
                <a:lnTo>
                  <a:pt x="1342" y="1279"/>
                </a:lnTo>
                <a:lnTo>
                  <a:pt x="1347" y="1279"/>
                </a:lnTo>
                <a:lnTo>
                  <a:pt x="1349" y="1279"/>
                </a:lnTo>
                <a:lnTo>
                  <a:pt x="1349" y="1279"/>
                </a:lnTo>
                <a:lnTo>
                  <a:pt x="1354" y="1279"/>
                </a:lnTo>
                <a:lnTo>
                  <a:pt x="1356" y="1281"/>
                </a:lnTo>
                <a:lnTo>
                  <a:pt x="1358" y="1281"/>
                </a:lnTo>
                <a:lnTo>
                  <a:pt x="1365" y="1283"/>
                </a:lnTo>
                <a:lnTo>
                  <a:pt x="1367" y="1281"/>
                </a:lnTo>
                <a:lnTo>
                  <a:pt x="1367" y="1281"/>
                </a:lnTo>
                <a:lnTo>
                  <a:pt x="1367" y="1281"/>
                </a:lnTo>
                <a:lnTo>
                  <a:pt x="1367" y="1281"/>
                </a:lnTo>
                <a:lnTo>
                  <a:pt x="1367" y="1279"/>
                </a:lnTo>
                <a:lnTo>
                  <a:pt x="1367" y="1279"/>
                </a:lnTo>
                <a:lnTo>
                  <a:pt x="1369" y="1279"/>
                </a:lnTo>
                <a:lnTo>
                  <a:pt x="1372" y="1279"/>
                </a:lnTo>
                <a:lnTo>
                  <a:pt x="1374" y="1279"/>
                </a:lnTo>
                <a:lnTo>
                  <a:pt x="1376" y="1281"/>
                </a:lnTo>
                <a:lnTo>
                  <a:pt x="1376" y="1283"/>
                </a:lnTo>
                <a:lnTo>
                  <a:pt x="1378" y="1283"/>
                </a:lnTo>
                <a:lnTo>
                  <a:pt x="1381" y="1283"/>
                </a:lnTo>
                <a:lnTo>
                  <a:pt x="1381" y="1283"/>
                </a:lnTo>
                <a:lnTo>
                  <a:pt x="1381" y="1283"/>
                </a:lnTo>
                <a:lnTo>
                  <a:pt x="1381" y="1283"/>
                </a:lnTo>
                <a:lnTo>
                  <a:pt x="1381" y="1286"/>
                </a:lnTo>
                <a:lnTo>
                  <a:pt x="1381" y="1286"/>
                </a:lnTo>
                <a:lnTo>
                  <a:pt x="1381" y="1286"/>
                </a:lnTo>
                <a:lnTo>
                  <a:pt x="1378" y="1286"/>
                </a:lnTo>
                <a:lnTo>
                  <a:pt x="1378" y="1288"/>
                </a:lnTo>
                <a:lnTo>
                  <a:pt x="1383" y="1288"/>
                </a:lnTo>
                <a:lnTo>
                  <a:pt x="1387" y="1290"/>
                </a:lnTo>
                <a:lnTo>
                  <a:pt x="1390" y="1290"/>
                </a:lnTo>
                <a:lnTo>
                  <a:pt x="1390" y="1288"/>
                </a:lnTo>
                <a:lnTo>
                  <a:pt x="1392" y="1288"/>
                </a:lnTo>
                <a:lnTo>
                  <a:pt x="1394" y="1288"/>
                </a:lnTo>
                <a:lnTo>
                  <a:pt x="1394" y="1288"/>
                </a:lnTo>
                <a:lnTo>
                  <a:pt x="1396" y="1290"/>
                </a:lnTo>
                <a:lnTo>
                  <a:pt x="1396" y="1290"/>
                </a:lnTo>
                <a:lnTo>
                  <a:pt x="1396" y="1290"/>
                </a:lnTo>
                <a:lnTo>
                  <a:pt x="1399" y="1288"/>
                </a:lnTo>
                <a:lnTo>
                  <a:pt x="1399" y="1288"/>
                </a:lnTo>
                <a:lnTo>
                  <a:pt x="1399" y="1288"/>
                </a:lnTo>
                <a:lnTo>
                  <a:pt x="1399" y="1286"/>
                </a:lnTo>
                <a:lnTo>
                  <a:pt x="1399" y="1286"/>
                </a:lnTo>
                <a:lnTo>
                  <a:pt x="1399" y="1283"/>
                </a:lnTo>
                <a:lnTo>
                  <a:pt x="1396" y="1283"/>
                </a:lnTo>
                <a:lnTo>
                  <a:pt x="1396" y="1283"/>
                </a:lnTo>
                <a:lnTo>
                  <a:pt x="1396" y="1283"/>
                </a:lnTo>
                <a:lnTo>
                  <a:pt x="1401" y="1283"/>
                </a:lnTo>
                <a:lnTo>
                  <a:pt x="1403" y="1286"/>
                </a:lnTo>
                <a:lnTo>
                  <a:pt x="1403" y="1286"/>
                </a:lnTo>
                <a:lnTo>
                  <a:pt x="1403" y="1286"/>
                </a:lnTo>
                <a:lnTo>
                  <a:pt x="1403" y="1286"/>
                </a:lnTo>
                <a:lnTo>
                  <a:pt x="1405" y="1286"/>
                </a:lnTo>
                <a:lnTo>
                  <a:pt x="1405" y="1288"/>
                </a:lnTo>
                <a:lnTo>
                  <a:pt x="1405" y="1288"/>
                </a:lnTo>
                <a:lnTo>
                  <a:pt x="1408" y="1288"/>
                </a:lnTo>
                <a:lnTo>
                  <a:pt x="1408" y="1288"/>
                </a:lnTo>
                <a:lnTo>
                  <a:pt x="1410" y="1290"/>
                </a:lnTo>
                <a:lnTo>
                  <a:pt x="1410" y="1290"/>
                </a:lnTo>
                <a:lnTo>
                  <a:pt x="1410" y="1292"/>
                </a:lnTo>
                <a:lnTo>
                  <a:pt x="1410" y="1292"/>
                </a:lnTo>
                <a:lnTo>
                  <a:pt x="1412" y="1290"/>
                </a:lnTo>
                <a:lnTo>
                  <a:pt x="1412" y="1290"/>
                </a:lnTo>
                <a:lnTo>
                  <a:pt x="1412" y="1292"/>
                </a:lnTo>
                <a:lnTo>
                  <a:pt x="1412" y="1290"/>
                </a:lnTo>
                <a:lnTo>
                  <a:pt x="1414" y="1290"/>
                </a:lnTo>
                <a:lnTo>
                  <a:pt x="1414" y="1290"/>
                </a:lnTo>
                <a:lnTo>
                  <a:pt x="1414" y="1288"/>
                </a:lnTo>
                <a:lnTo>
                  <a:pt x="1414" y="1288"/>
                </a:lnTo>
                <a:lnTo>
                  <a:pt x="1412" y="1288"/>
                </a:lnTo>
                <a:lnTo>
                  <a:pt x="1412" y="1286"/>
                </a:lnTo>
                <a:lnTo>
                  <a:pt x="1412" y="1286"/>
                </a:lnTo>
                <a:lnTo>
                  <a:pt x="1408" y="1286"/>
                </a:lnTo>
                <a:lnTo>
                  <a:pt x="1405" y="1283"/>
                </a:lnTo>
                <a:lnTo>
                  <a:pt x="1405" y="1283"/>
                </a:lnTo>
                <a:lnTo>
                  <a:pt x="1403" y="1281"/>
                </a:lnTo>
                <a:lnTo>
                  <a:pt x="1403" y="1281"/>
                </a:lnTo>
                <a:lnTo>
                  <a:pt x="1405" y="1281"/>
                </a:lnTo>
                <a:lnTo>
                  <a:pt x="1405" y="1281"/>
                </a:lnTo>
                <a:lnTo>
                  <a:pt x="1405" y="1281"/>
                </a:lnTo>
                <a:lnTo>
                  <a:pt x="1405" y="1281"/>
                </a:lnTo>
                <a:lnTo>
                  <a:pt x="1405" y="1279"/>
                </a:lnTo>
                <a:lnTo>
                  <a:pt x="1408" y="1279"/>
                </a:lnTo>
                <a:lnTo>
                  <a:pt x="1408" y="1279"/>
                </a:lnTo>
                <a:lnTo>
                  <a:pt x="1410" y="1279"/>
                </a:lnTo>
                <a:lnTo>
                  <a:pt x="1410" y="1279"/>
                </a:lnTo>
                <a:lnTo>
                  <a:pt x="1410" y="1277"/>
                </a:lnTo>
                <a:lnTo>
                  <a:pt x="1408" y="1277"/>
                </a:lnTo>
                <a:lnTo>
                  <a:pt x="1408" y="1274"/>
                </a:lnTo>
                <a:lnTo>
                  <a:pt x="1408" y="1274"/>
                </a:lnTo>
                <a:lnTo>
                  <a:pt x="1408" y="1274"/>
                </a:lnTo>
                <a:lnTo>
                  <a:pt x="1405" y="1274"/>
                </a:lnTo>
                <a:lnTo>
                  <a:pt x="1405" y="1277"/>
                </a:lnTo>
                <a:lnTo>
                  <a:pt x="1405" y="1277"/>
                </a:lnTo>
                <a:lnTo>
                  <a:pt x="1403" y="1277"/>
                </a:lnTo>
                <a:lnTo>
                  <a:pt x="1403" y="1274"/>
                </a:lnTo>
                <a:lnTo>
                  <a:pt x="1403" y="1274"/>
                </a:lnTo>
                <a:lnTo>
                  <a:pt x="1403" y="1274"/>
                </a:lnTo>
                <a:lnTo>
                  <a:pt x="1405" y="1272"/>
                </a:lnTo>
                <a:lnTo>
                  <a:pt x="1405" y="1272"/>
                </a:lnTo>
                <a:lnTo>
                  <a:pt x="1403" y="1272"/>
                </a:lnTo>
                <a:lnTo>
                  <a:pt x="1403" y="1272"/>
                </a:lnTo>
                <a:lnTo>
                  <a:pt x="1403" y="1272"/>
                </a:lnTo>
                <a:lnTo>
                  <a:pt x="1401" y="1272"/>
                </a:lnTo>
                <a:lnTo>
                  <a:pt x="1399" y="1274"/>
                </a:lnTo>
                <a:lnTo>
                  <a:pt x="1396" y="1274"/>
                </a:lnTo>
                <a:lnTo>
                  <a:pt x="1394" y="1274"/>
                </a:lnTo>
                <a:lnTo>
                  <a:pt x="1392" y="1272"/>
                </a:lnTo>
                <a:lnTo>
                  <a:pt x="1394" y="1270"/>
                </a:lnTo>
                <a:lnTo>
                  <a:pt x="1396" y="1270"/>
                </a:lnTo>
                <a:lnTo>
                  <a:pt x="1396" y="1270"/>
                </a:lnTo>
                <a:lnTo>
                  <a:pt x="1399" y="1270"/>
                </a:lnTo>
                <a:lnTo>
                  <a:pt x="1401" y="1270"/>
                </a:lnTo>
                <a:lnTo>
                  <a:pt x="1405" y="1272"/>
                </a:lnTo>
                <a:lnTo>
                  <a:pt x="1408" y="1272"/>
                </a:lnTo>
                <a:lnTo>
                  <a:pt x="1410" y="1270"/>
                </a:lnTo>
                <a:lnTo>
                  <a:pt x="1410" y="1270"/>
                </a:lnTo>
                <a:lnTo>
                  <a:pt x="1412" y="1270"/>
                </a:lnTo>
                <a:lnTo>
                  <a:pt x="1414" y="1270"/>
                </a:lnTo>
                <a:lnTo>
                  <a:pt x="1417" y="1268"/>
                </a:lnTo>
                <a:lnTo>
                  <a:pt x="1417" y="1268"/>
                </a:lnTo>
                <a:lnTo>
                  <a:pt x="1419" y="1268"/>
                </a:lnTo>
                <a:lnTo>
                  <a:pt x="1419" y="1270"/>
                </a:lnTo>
                <a:lnTo>
                  <a:pt x="1426" y="1270"/>
                </a:lnTo>
                <a:lnTo>
                  <a:pt x="1426" y="1270"/>
                </a:lnTo>
                <a:lnTo>
                  <a:pt x="1428" y="1270"/>
                </a:lnTo>
                <a:lnTo>
                  <a:pt x="1428" y="1268"/>
                </a:lnTo>
                <a:lnTo>
                  <a:pt x="1430" y="1265"/>
                </a:lnTo>
                <a:lnTo>
                  <a:pt x="1430" y="1263"/>
                </a:lnTo>
                <a:lnTo>
                  <a:pt x="1430" y="1263"/>
                </a:lnTo>
                <a:lnTo>
                  <a:pt x="1432" y="1265"/>
                </a:lnTo>
                <a:lnTo>
                  <a:pt x="1432" y="1265"/>
                </a:lnTo>
                <a:lnTo>
                  <a:pt x="1432" y="1268"/>
                </a:lnTo>
                <a:lnTo>
                  <a:pt x="1432" y="1268"/>
                </a:lnTo>
                <a:lnTo>
                  <a:pt x="1432" y="1268"/>
                </a:lnTo>
                <a:lnTo>
                  <a:pt x="1432" y="1270"/>
                </a:lnTo>
                <a:lnTo>
                  <a:pt x="1435" y="1270"/>
                </a:lnTo>
                <a:lnTo>
                  <a:pt x="1432" y="1270"/>
                </a:lnTo>
                <a:lnTo>
                  <a:pt x="1430" y="1270"/>
                </a:lnTo>
                <a:lnTo>
                  <a:pt x="1430" y="1272"/>
                </a:lnTo>
                <a:lnTo>
                  <a:pt x="1437" y="1270"/>
                </a:lnTo>
                <a:lnTo>
                  <a:pt x="1439" y="1270"/>
                </a:lnTo>
                <a:lnTo>
                  <a:pt x="1439" y="1268"/>
                </a:lnTo>
                <a:lnTo>
                  <a:pt x="1439" y="1270"/>
                </a:lnTo>
                <a:lnTo>
                  <a:pt x="1439" y="1270"/>
                </a:lnTo>
                <a:lnTo>
                  <a:pt x="1439" y="1270"/>
                </a:lnTo>
                <a:lnTo>
                  <a:pt x="1441" y="1270"/>
                </a:lnTo>
                <a:lnTo>
                  <a:pt x="1441" y="1268"/>
                </a:lnTo>
                <a:lnTo>
                  <a:pt x="1444" y="1268"/>
                </a:lnTo>
                <a:lnTo>
                  <a:pt x="1444" y="1265"/>
                </a:lnTo>
                <a:lnTo>
                  <a:pt x="1444" y="1265"/>
                </a:lnTo>
                <a:lnTo>
                  <a:pt x="1446" y="1268"/>
                </a:lnTo>
                <a:lnTo>
                  <a:pt x="1446" y="1265"/>
                </a:lnTo>
                <a:lnTo>
                  <a:pt x="1446" y="1265"/>
                </a:lnTo>
                <a:lnTo>
                  <a:pt x="1446" y="1268"/>
                </a:lnTo>
                <a:lnTo>
                  <a:pt x="1446" y="1268"/>
                </a:lnTo>
                <a:lnTo>
                  <a:pt x="1444" y="1268"/>
                </a:lnTo>
                <a:lnTo>
                  <a:pt x="1444" y="1270"/>
                </a:lnTo>
                <a:lnTo>
                  <a:pt x="1444" y="1270"/>
                </a:lnTo>
                <a:lnTo>
                  <a:pt x="1446" y="1270"/>
                </a:lnTo>
                <a:lnTo>
                  <a:pt x="1450" y="1268"/>
                </a:lnTo>
                <a:lnTo>
                  <a:pt x="1453" y="1268"/>
                </a:lnTo>
                <a:lnTo>
                  <a:pt x="1453" y="1268"/>
                </a:lnTo>
                <a:lnTo>
                  <a:pt x="1455" y="1268"/>
                </a:lnTo>
                <a:lnTo>
                  <a:pt x="1455" y="1268"/>
                </a:lnTo>
                <a:lnTo>
                  <a:pt x="1457" y="1268"/>
                </a:lnTo>
                <a:lnTo>
                  <a:pt x="1459" y="1268"/>
                </a:lnTo>
                <a:lnTo>
                  <a:pt x="1459" y="1268"/>
                </a:lnTo>
                <a:lnTo>
                  <a:pt x="1459" y="1268"/>
                </a:lnTo>
                <a:lnTo>
                  <a:pt x="1457" y="1268"/>
                </a:lnTo>
                <a:lnTo>
                  <a:pt x="1455" y="1268"/>
                </a:lnTo>
                <a:lnTo>
                  <a:pt x="1459" y="1270"/>
                </a:lnTo>
                <a:lnTo>
                  <a:pt x="1464" y="1272"/>
                </a:lnTo>
                <a:lnTo>
                  <a:pt x="1464" y="1272"/>
                </a:lnTo>
                <a:lnTo>
                  <a:pt x="1466" y="1272"/>
                </a:lnTo>
                <a:lnTo>
                  <a:pt x="1466" y="1272"/>
                </a:lnTo>
                <a:lnTo>
                  <a:pt x="1466" y="1272"/>
                </a:lnTo>
                <a:lnTo>
                  <a:pt x="1466" y="1270"/>
                </a:lnTo>
                <a:lnTo>
                  <a:pt x="1468" y="1270"/>
                </a:lnTo>
                <a:lnTo>
                  <a:pt x="1466" y="1272"/>
                </a:lnTo>
                <a:lnTo>
                  <a:pt x="1466" y="1272"/>
                </a:lnTo>
                <a:lnTo>
                  <a:pt x="1468" y="1272"/>
                </a:lnTo>
                <a:lnTo>
                  <a:pt x="1468" y="1272"/>
                </a:lnTo>
                <a:lnTo>
                  <a:pt x="1466" y="1272"/>
                </a:lnTo>
                <a:lnTo>
                  <a:pt x="1468" y="1277"/>
                </a:lnTo>
                <a:lnTo>
                  <a:pt x="1471" y="1277"/>
                </a:lnTo>
                <a:lnTo>
                  <a:pt x="1473" y="1279"/>
                </a:lnTo>
                <a:lnTo>
                  <a:pt x="1473" y="1279"/>
                </a:lnTo>
                <a:lnTo>
                  <a:pt x="1473" y="1279"/>
                </a:lnTo>
                <a:lnTo>
                  <a:pt x="1471" y="1279"/>
                </a:lnTo>
                <a:lnTo>
                  <a:pt x="1471" y="1279"/>
                </a:lnTo>
                <a:lnTo>
                  <a:pt x="1471" y="1279"/>
                </a:lnTo>
                <a:lnTo>
                  <a:pt x="1471" y="1281"/>
                </a:lnTo>
                <a:lnTo>
                  <a:pt x="1473" y="1281"/>
                </a:lnTo>
                <a:lnTo>
                  <a:pt x="1475" y="1281"/>
                </a:lnTo>
                <a:lnTo>
                  <a:pt x="1477" y="1279"/>
                </a:lnTo>
                <a:lnTo>
                  <a:pt x="1477" y="1279"/>
                </a:lnTo>
                <a:lnTo>
                  <a:pt x="1480" y="1279"/>
                </a:lnTo>
                <a:lnTo>
                  <a:pt x="1480" y="1279"/>
                </a:lnTo>
                <a:lnTo>
                  <a:pt x="1484" y="1277"/>
                </a:lnTo>
                <a:lnTo>
                  <a:pt x="1486" y="1277"/>
                </a:lnTo>
                <a:lnTo>
                  <a:pt x="1486" y="1277"/>
                </a:lnTo>
                <a:lnTo>
                  <a:pt x="1486" y="1277"/>
                </a:lnTo>
                <a:lnTo>
                  <a:pt x="1486" y="1274"/>
                </a:lnTo>
                <a:lnTo>
                  <a:pt x="1486" y="1274"/>
                </a:lnTo>
                <a:lnTo>
                  <a:pt x="1489" y="1274"/>
                </a:lnTo>
                <a:lnTo>
                  <a:pt x="1493" y="1274"/>
                </a:lnTo>
                <a:lnTo>
                  <a:pt x="1498" y="1277"/>
                </a:lnTo>
                <a:lnTo>
                  <a:pt x="1504" y="1283"/>
                </a:lnTo>
                <a:lnTo>
                  <a:pt x="1511" y="1290"/>
                </a:lnTo>
                <a:lnTo>
                  <a:pt x="1513" y="1295"/>
                </a:lnTo>
                <a:lnTo>
                  <a:pt x="1513" y="1295"/>
                </a:lnTo>
                <a:lnTo>
                  <a:pt x="1513" y="1297"/>
                </a:lnTo>
                <a:lnTo>
                  <a:pt x="1513" y="1301"/>
                </a:lnTo>
                <a:lnTo>
                  <a:pt x="1511" y="1304"/>
                </a:lnTo>
                <a:lnTo>
                  <a:pt x="1511" y="1310"/>
                </a:lnTo>
                <a:lnTo>
                  <a:pt x="1511" y="1313"/>
                </a:lnTo>
                <a:lnTo>
                  <a:pt x="1511" y="1313"/>
                </a:lnTo>
                <a:lnTo>
                  <a:pt x="1513" y="1313"/>
                </a:lnTo>
                <a:lnTo>
                  <a:pt x="1513" y="1313"/>
                </a:lnTo>
                <a:lnTo>
                  <a:pt x="1513" y="1313"/>
                </a:lnTo>
                <a:lnTo>
                  <a:pt x="1513" y="1313"/>
                </a:lnTo>
                <a:lnTo>
                  <a:pt x="1513" y="1313"/>
                </a:lnTo>
                <a:lnTo>
                  <a:pt x="1516" y="1310"/>
                </a:lnTo>
                <a:lnTo>
                  <a:pt x="1513" y="1310"/>
                </a:lnTo>
                <a:lnTo>
                  <a:pt x="1513" y="1310"/>
                </a:lnTo>
                <a:lnTo>
                  <a:pt x="1513" y="1308"/>
                </a:lnTo>
                <a:lnTo>
                  <a:pt x="1516" y="1310"/>
                </a:lnTo>
                <a:lnTo>
                  <a:pt x="1516" y="1310"/>
                </a:lnTo>
                <a:lnTo>
                  <a:pt x="1516" y="1310"/>
                </a:lnTo>
                <a:lnTo>
                  <a:pt x="1518" y="1310"/>
                </a:lnTo>
                <a:lnTo>
                  <a:pt x="1518" y="1310"/>
                </a:lnTo>
                <a:lnTo>
                  <a:pt x="1518" y="1310"/>
                </a:lnTo>
                <a:lnTo>
                  <a:pt x="1518" y="1313"/>
                </a:lnTo>
                <a:lnTo>
                  <a:pt x="1516" y="1315"/>
                </a:lnTo>
                <a:lnTo>
                  <a:pt x="1513" y="1317"/>
                </a:lnTo>
                <a:lnTo>
                  <a:pt x="1513" y="1317"/>
                </a:lnTo>
                <a:lnTo>
                  <a:pt x="1513" y="1317"/>
                </a:lnTo>
                <a:lnTo>
                  <a:pt x="1513" y="1317"/>
                </a:lnTo>
                <a:lnTo>
                  <a:pt x="1513" y="1319"/>
                </a:lnTo>
                <a:lnTo>
                  <a:pt x="1518" y="1324"/>
                </a:lnTo>
                <a:lnTo>
                  <a:pt x="1518" y="1326"/>
                </a:lnTo>
                <a:lnTo>
                  <a:pt x="1520" y="1328"/>
                </a:lnTo>
                <a:lnTo>
                  <a:pt x="1520" y="1328"/>
                </a:lnTo>
                <a:lnTo>
                  <a:pt x="1520" y="1328"/>
                </a:lnTo>
                <a:lnTo>
                  <a:pt x="1520" y="1328"/>
                </a:lnTo>
                <a:lnTo>
                  <a:pt x="1520" y="1326"/>
                </a:lnTo>
                <a:lnTo>
                  <a:pt x="1522" y="1326"/>
                </a:lnTo>
                <a:lnTo>
                  <a:pt x="1525" y="1326"/>
                </a:lnTo>
                <a:lnTo>
                  <a:pt x="1522" y="1326"/>
                </a:lnTo>
                <a:lnTo>
                  <a:pt x="1522" y="1331"/>
                </a:lnTo>
                <a:lnTo>
                  <a:pt x="1522" y="1333"/>
                </a:lnTo>
                <a:lnTo>
                  <a:pt x="1525" y="1333"/>
                </a:lnTo>
                <a:lnTo>
                  <a:pt x="1525" y="1333"/>
                </a:lnTo>
                <a:lnTo>
                  <a:pt x="1525" y="1331"/>
                </a:lnTo>
                <a:lnTo>
                  <a:pt x="1525" y="1331"/>
                </a:lnTo>
                <a:lnTo>
                  <a:pt x="1527" y="1331"/>
                </a:lnTo>
                <a:lnTo>
                  <a:pt x="1525" y="1333"/>
                </a:lnTo>
                <a:lnTo>
                  <a:pt x="1525" y="1333"/>
                </a:lnTo>
                <a:lnTo>
                  <a:pt x="1525" y="1335"/>
                </a:lnTo>
                <a:lnTo>
                  <a:pt x="1527" y="1335"/>
                </a:lnTo>
                <a:lnTo>
                  <a:pt x="1527" y="1340"/>
                </a:lnTo>
                <a:lnTo>
                  <a:pt x="1529" y="1342"/>
                </a:lnTo>
                <a:lnTo>
                  <a:pt x="1531" y="1344"/>
                </a:lnTo>
                <a:lnTo>
                  <a:pt x="1534" y="1344"/>
                </a:lnTo>
                <a:lnTo>
                  <a:pt x="1534" y="1346"/>
                </a:lnTo>
                <a:lnTo>
                  <a:pt x="1536" y="1349"/>
                </a:lnTo>
                <a:lnTo>
                  <a:pt x="1538" y="1353"/>
                </a:lnTo>
                <a:lnTo>
                  <a:pt x="1538" y="1353"/>
                </a:lnTo>
                <a:lnTo>
                  <a:pt x="1540" y="1353"/>
                </a:lnTo>
                <a:lnTo>
                  <a:pt x="1540" y="1353"/>
                </a:lnTo>
                <a:lnTo>
                  <a:pt x="1540" y="1355"/>
                </a:lnTo>
                <a:lnTo>
                  <a:pt x="1538" y="1353"/>
                </a:lnTo>
                <a:lnTo>
                  <a:pt x="1538" y="1353"/>
                </a:lnTo>
                <a:lnTo>
                  <a:pt x="1536" y="1353"/>
                </a:lnTo>
                <a:lnTo>
                  <a:pt x="1536" y="1355"/>
                </a:lnTo>
                <a:lnTo>
                  <a:pt x="1538" y="1355"/>
                </a:lnTo>
                <a:lnTo>
                  <a:pt x="1538" y="1355"/>
                </a:lnTo>
                <a:lnTo>
                  <a:pt x="1543" y="1355"/>
                </a:lnTo>
                <a:lnTo>
                  <a:pt x="1543" y="1355"/>
                </a:lnTo>
                <a:lnTo>
                  <a:pt x="1547" y="1355"/>
                </a:lnTo>
                <a:lnTo>
                  <a:pt x="1547" y="1355"/>
                </a:lnTo>
                <a:lnTo>
                  <a:pt x="1549" y="1353"/>
                </a:lnTo>
                <a:lnTo>
                  <a:pt x="1549" y="1351"/>
                </a:lnTo>
                <a:lnTo>
                  <a:pt x="1549" y="1349"/>
                </a:lnTo>
                <a:lnTo>
                  <a:pt x="1552" y="1346"/>
                </a:lnTo>
                <a:lnTo>
                  <a:pt x="1552" y="1344"/>
                </a:lnTo>
                <a:lnTo>
                  <a:pt x="1552" y="1344"/>
                </a:lnTo>
                <a:lnTo>
                  <a:pt x="1554" y="1344"/>
                </a:lnTo>
                <a:lnTo>
                  <a:pt x="1554" y="1344"/>
                </a:lnTo>
                <a:lnTo>
                  <a:pt x="1554" y="1340"/>
                </a:lnTo>
                <a:lnTo>
                  <a:pt x="1554" y="1333"/>
                </a:lnTo>
                <a:lnTo>
                  <a:pt x="1554" y="1328"/>
                </a:lnTo>
                <a:lnTo>
                  <a:pt x="1554" y="1326"/>
                </a:lnTo>
                <a:lnTo>
                  <a:pt x="1554" y="1324"/>
                </a:lnTo>
                <a:lnTo>
                  <a:pt x="1552" y="1322"/>
                </a:lnTo>
                <a:lnTo>
                  <a:pt x="1545" y="1306"/>
                </a:lnTo>
                <a:lnTo>
                  <a:pt x="1545" y="1304"/>
                </a:lnTo>
                <a:lnTo>
                  <a:pt x="1543" y="1301"/>
                </a:lnTo>
                <a:lnTo>
                  <a:pt x="1543" y="1299"/>
                </a:lnTo>
                <a:lnTo>
                  <a:pt x="1543" y="1299"/>
                </a:lnTo>
                <a:lnTo>
                  <a:pt x="1543" y="1297"/>
                </a:lnTo>
                <a:lnTo>
                  <a:pt x="1543" y="1297"/>
                </a:lnTo>
                <a:lnTo>
                  <a:pt x="1543" y="1297"/>
                </a:lnTo>
                <a:lnTo>
                  <a:pt x="1543" y="1297"/>
                </a:lnTo>
                <a:lnTo>
                  <a:pt x="1543" y="1299"/>
                </a:lnTo>
                <a:lnTo>
                  <a:pt x="1545" y="1299"/>
                </a:lnTo>
                <a:lnTo>
                  <a:pt x="1545" y="1299"/>
                </a:lnTo>
                <a:lnTo>
                  <a:pt x="1543" y="1299"/>
                </a:lnTo>
                <a:lnTo>
                  <a:pt x="1543" y="1301"/>
                </a:lnTo>
                <a:lnTo>
                  <a:pt x="1545" y="1304"/>
                </a:lnTo>
                <a:lnTo>
                  <a:pt x="1545" y="1301"/>
                </a:lnTo>
                <a:lnTo>
                  <a:pt x="1545" y="1301"/>
                </a:lnTo>
                <a:lnTo>
                  <a:pt x="1545" y="1299"/>
                </a:lnTo>
                <a:lnTo>
                  <a:pt x="1545" y="1299"/>
                </a:lnTo>
                <a:lnTo>
                  <a:pt x="1545" y="1304"/>
                </a:lnTo>
                <a:lnTo>
                  <a:pt x="1545" y="1306"/>
                </a:lnTo>
                <a:lnTo>
                  <a:pt x="1547" y="1310"/>
                </a:lnTo>
                <a:lnTo>
                  <a:pt x="1547" y="1310"/>
                </a:lnTo>
                <a:lnTo>
                  <a:pt x="1547" y="1308"/>
                </a:lnTo>
                <a:lnTo>
                  <a:pt x="1547" y="1306"/>
                </a:lnTo>
                <a:lnTo>
                  <a:pt x="1545" y="1304"/>
                </a:lnTo>
                <a:lnTo>
                  <a:pt x="1545" y="1304"/>
                </a:lnTo>
                <a:lnTo>
                  <a:pt x="1547" y="1301"/>
                </a:lnTo>
                <a:lnTo>
                  <a:pt x="1547" y="1301"/>
                </a:lnTo>
                <a:lnTo>
                  <a:pt x="1547" y="1299"/>
                </a:lnTo>
                <a:lnTo>
                  <a:pt x="1540" y="1290"/>
                </a:lnTo>
                <a:lnTo>
                  <a:pt x="1538" y="1283"/>
                </a:lnTo>
                <a:lnTo>
                  <a:pt x="1536" y="1279"/>
                </a:lnTo>
                <a:lnTo>
                  <a:pt x="1534" y="1272"/>
                </a:lnTo>
                <a:lnTo>
                  <a:pt x="1534" y="1270"/>
                </a:lnTo>
                <a:lnTo>
                  <a:pt x="1531" y="1265"/>
                </a:lnTo>
                <a:lnTo>
                  <a:pt x="1531" y="1263"/>
                </a:lnTo>
                <a:lnTo>
                  <a:pt x="1531" y="1261"/>
                </a:lnTo>
                <a:lnTo>
                  <a:pt x="1531" y="1261"/>
                </a:lnTo>
                <a:lnTo>
                  <a:pt x="1531" y="1259"/>
                </a:lnTo>
                <a:lnTo>
                  <a:pt x="1531" y="1259"/>
                </a:lnTo>
                <a:lnTo>
                  <a:pt x="1531" y="1256"/>
                </a:lnTo>
                <a:lnTo>
                  <a:pt x="1531" y="1256"/>
                </a:lnTo>
                <a:lnTo>
                  <a:pt x="1534" y="1254"/>
                </a:lnTo>
                <a:lnTo>
                  <a:pt x="1534" y="1254"/>
                </a:lnTo>
                <a:lnTo>
                  <a:pt x="1534" y="1256"/>
                </a:lnTo>
                <a:lnTo>
                  <a:pt x="1536" y="1254"/>
                </a:lnTo>
                <a:lnTo>
                  <a:pt x="1534" y="1252"/>
                </a:lnTo>
                <a:lnTo>
                  <a:pt x="1534" y="1252"/>
                </a:lnTo>
                <a:lnTo>
                  <a:pt x="1534" y="1252"/>
                </a:lnTo>
                <a:lnTo>
                  <a:pt x="1536" y="1252"/>
                </a:lnTo>
                <a:lnTo>
                  <a:pt x="1536" y="1252"/>
                </a:lnTo>
                <a:lnTo>
                  <a:pt x="1536" y="1250"/>
                </a:lnTo>
                <a:lnTo>
                  <a:pt x="1536" y="1250"/>
                </a:lnTo>
                <a:lnTo>
                  <a:pt x="1536" y="1250"/>
                </a:lnTo>
                <a:lnTo>
                  <a:pt x="1536" y="1250"/>
                </a:lnTo>
                <a:lnTo>
                  <a:pt x="1536" y="1250"/>
                </a:lnTo>
                <a:lnTo>
                  <a:pt x="1536" y="1247"/>
                </a:lnTo>
                <a:lnTo>
                  <a:pt x="1536" y="1247"/>
                </a:lnTo>
                <a:lnTo>
                  <a:pt x="1536" y="1247"/>
                </a:lnTo>
                <a:lnTo>
                  <a:pt x="1536" y="1247"/>
                </a:lnTo>
                <a:lnTo>
                  <a:pt x="1536" y="1247"/>
                </a:lnTo>
                <a:lnTo>
                  <a:pt x="1536" y="1245"/>
                </a:lnTo>
                <a:lnTo>
                  <a:pt x="1538" y="1245"/>
                </a:lnTo>
                <a:lnTo>
                  <a:pt x="1538" y="1245"/>
                </a:lnTo>
                <a:lnTo>
                  <a:pt x="1538" y="1245"/>
                </a:lnTo>
                <a:lnTo>
                  <a:pt x="1538" y="1243"/>
                </a:lnTo>
                <a:lnTo>
                  <a:pt x="1538" y="1243"/>
                </a:lnTo>
                <a:lnTo>
                  <a:pt x="1538" y="1243"/>
                </a:lnTo>
                <a:lnTo>
                  <a:pt x="1538" y="1243"/>
                </a:lnTo>
                <a:lnTo>
                  <a:pt x="1540" y="1243"/>
                </a:lnTo>
                <a:lnTo>
                  <a:pt x="1540" y="1241"/>
                </a:lnTo>
                <a:lnTo>
                  <a:pt x="1540" y="1241"/>
                </a:lnTo>
                <a:lnTo>
                  <a:pt x="1543" y="1238"/>
                </a:lnTo>
                <a:lnTo>
                  <a:pt x="1543" y="1238"/>
                </a:lnTo>
                <a:lnTo>
                  <a:pt x="1543" y="1238"/>
                </a:lnTo>
                <a:lnTo>
                  <a:pt x="1545" y="1238"/>
                </a:lnTo>
                <a:lnTo>
                  <a:pt x="1545" y="1236"/>
                </a:lnTo>
                <a:lnTo>
                  <a:pt x="1543" y="1236"/>
                </a:lnTo>
                <a:lnTo>
                  <a:pt x="1543" y="1236"/>
                </a:lnTo>
                <a:lnTo>
                  <a:pt x="1543" y="1236"/>
                </a:lnTo>
                <a:lnTo>
                  <a:pt x="1543" y="1234"/>
                </a:lnTo>
                <a:lnTo>
                  <a:pt x="1545" y="1236"/>
                </a:lnTo>
                <a:lnTo>
                  <a:pt x="1545" y="1236"/>
                </a:lnTo>
                <a:lnTo>
                  <a:pt x="1545" y="1234"/>
                </a:lnTo>
                <a:lnTo>
                  <a:pt x="1545" y="1234"/>
                </a:lnTo>
                <a:lnTo>
                  <a:pt x="1545" y="1236"/>
                </a:lnTo>
                <a:lnTo>
                  <a:pt x="1545" y="1236"/>
                </a:lnTo>
                <a:lnTo>
                  <a:pt x="1545" y="1236"/>
                </a:lnTo>
                <a:lnTo>
                  <a:pt x="1547" y="1236"/>
                </a:lnTo>
                <a:lnTo>
                  <a:pt x="1547" y="1236"/>
                </a:lnTo>
                <a:lnTo>
                  <a:pt x="1547" y="1234"/>
                </a:lnTo>
                <a:lnTo>
                  <a:pt x="1547" y="1234"/>
                </a:lnTo>
                <a:lnTo>
                  <a:pt x="1545" y="1232"/>
                </a:lnTo>
                <a:lnTo>
                  <a:pt x="1547" y="1232"/>
                </a:lnTo>
                <a:lnTo>
                  <a:pt x="1547" y="1232"/>
                </a:lnTo>
                <a:lnTo>
                  <a:pt x="1549" y="1232"/>
                </a:lnTo>
                <a:lnTo>
                  <a:pt x="1552" y="1232"/>
                </a:lnTo>
                <a:lnTo>
                  <a:pt x="1552" y="1232"/>
                </a:lnTo>
                <a:lnTo>
                  <a:pt x="1552" y="1232"/>
                </a:lnTo>
                <a:lnTo>
                  <a:pt x="1554" y="1232"/>
                </a:lnTo>
                <a:lnTo>
                  <a:pt x="1554" y="1232"/>
                </a:lnTo>
                <a:lnTo>
                  <a:pt x="1556" y="1229"/>
                </a:lnTo>
                <a:lnTo>
                  <a:pt x="1556" y="1229"/>
                </a:lnTo>
                <a:lnTo>
                  <a:pt x="1556" y="1227"/>
                </a:lnTo>
                <a:lnTo>
                  <a:pt x="1558" y="1227"/>
                </a:lnTo>
                <a:lnTo>
                  <a:pt x="1558" y="1227"/>
                </a:lnTo>
                <a:lnTo>
                  <a:pt x="1561" y="1225"/>
                </a:lnTo>
                <a:lnTo>
                  <a:pt x="1561" y="1225"/>
                </a:lnTo>
                <a:lnTo>
                  <a:pt x="1563" y="1223"/>
                </a:lnTo>
                <a:lnTo>
                  <a:pt x="1563" y="1223"/>
                </a:lnTo>
                <a:lnTo>
                  <a:pt x="1565" y="1223"/>
                </a:lnTo>
                <a:lnTo>
                  <a:pt x="1567" y="1220"/>
                </a:lnTo>
                <a:lnTo>
                  <a:pt x="1565" y="1218"/>
                </a:lnTo>
                <a:lnTo>
                  <a:pt x="1567" y="1218"/>
                </a:lnTo>
                <a:lnTo>
                  <a:pt x="1567" y="1218"/>
                </a:lnTo>
                <a:lnTo>
                  <a:pt x="1567" y="1218"/>
                </a:lnTo>
                <a:lnTo>
                  <a:pt x="1567" y="1220"/>
                </a:lnTo>
                <a:lnTo>
                  <a:pt x="1567" y="1218"/>
                </a:lnTo>
                <a:lnTo>
                  <a:pt x="1572" y="1214"/>
                </a:lnTo>
                <a:lnTo>
                  <a:pt x="1572" y="1211"/>
                </a:lnTo>
                <a:lnTo>
                  <a:pt x="1576" y="1209"/>
                </a:lnTo>
                <a:lnTo>
                  <a:pt x="1581" y="1209"/>
                </a:lnTo>
                <a:lnTo>
                  <a:pt x="1585" y="1209"/>
                </a:lnTo>
                <a:lnTo>
                  <a:pt x="1588" y="1207"/>
                </a:lnTo>
                <a:lnTo>
                  <a:pt x="1588" y="1205"/>
                </a:lnTo>
                <a:lnTo>
                  <a:pt x="1588" y="1205"/>
                </a:lnTo>
                <a:lnTo>
                  <a:pt x="1588" y="1207"/>
                </a:lnTo>
                <a:lnTo>
                  <a:pt x="1588" y="1207"/>
                </a:lnTo>
                <a:lnTo>
                  <a:pt x="1588" y="1207"/>
                </a:lnTo>
                <a:lnTo>
                  <a:pt x="1588" y="1205"/>
                </a:lnTo>
                <a:lnTo>
                  <a:pt x="1590" y="1202"/>
                </a:lnTo>
                <a:lnTo>
                  <a:pt x="1590" y="1200"/>
                </a:lnTo>
                <a:lnTo>
                  <a:pt x="1592" y="1200"/>
                </a:lnTo>
                <a:lnTo>
                  <a:pt x="1594" y="1200"/>
                </a:lnTo>
                <a:lnTo>
                  <a:pt x="1597" y="1198"/>
                </a:lnTo>
                <a:lnTo>
                  <a:pt x="1594" y="1198"/>
                </a:lnTo>
                <a:lnTo>
                  <a:pt x="1594" y="1196"/>
                </a:lnTo>
                <a:lnTo>
                  <a:pt x="1594" y="1193"/>
                </a:lnTo>
                <a:lnTo>
                  <a:pt x="1597" y="1196"/>
                </a:lnTo>
                <a:lnTo>
                  <a:pt x="1597" y="1196"/>
                </a:lnTo>
                <a:lnTo>
                  <a:pt x="1597" y="1196"/>
                </a:lnTo>
                <a:lnTo>
                  <a:pt x="1597" y="1196"/>
                </a:lnTo>
                <a:lnTo>
                  <a:pt x="1599" y="1196"/>
                </a:lnTo>
                <a:lnTo>
                  <a:pt x="1601" y="1196"/>
                </a:lnTo>
                <a:lnTo>
                  <a:pt x="1603" y="1196"/>
                </a:lnTo>
                <a:lnTo>
                  <a:pt x="1606" y="1196"/>
                </a:lnTo>
                <a:lnTo>
                  <a:pt x="1606" y="1196"/>
                </a:lnTo>
                <a:lnTo>
                  <a:pt x="1606" y="1193"/>
                </a:lnTo>
                <a:lnTo>
                  <a:pt x="1608" y="1193"/>
                </a:lnTo>
                <a:lnTo>
                  <a:pt x="1610" y="1193"/>
                </a:lnTo>
                <a:lnTo>
                  <a:pt x="1610" y="1191"/>
                </a:lnTo>
                <a:lnTo>
                  <a:pt x="1612" y="1191"/>
                </a:lnTo>
                <a:lnTo>
                  <a:pt x="1610" y="1189"/>
                </a:lnTo>
                <a:lnTo>
                  <a:pt x="1606" y="1191"/>
                </a:lnTo>
                <a:lnTo>
                  <a:pt x="1603" y="1189"/>
                </a:lnTo>
                <a:lnTo>
                  <a:pt x="1601" y="1189"/>
                </a:lnTo>
                <a:lnTo>
                  <a:pt x="1601" y="1187"/>
                </a:lnTo>
                <a:lnTo>
                  <a:pt x="1603" y="1189"/>
                </a:lnTo>
                <a:lnTo>
                  <a:pt x="1606" y="1189"/>
                </a:lnTo>
                <a:lnTo>
                  <a:pt x="1608" y="1189"/>
                </a:lnTo>
                <a:lnTo>
                  <a:pt x="1608" y="1187"/>
                </a:lnTo>
                <a:lnTo>
                  <a:pt x="1608" y="1187"/>
                </a:lnTo>
                <a:lnTo>
                  <a:pt x="1608" y="1187"/>
                </a:lnTo>
                <a:lnTo>
                  <a:pt x="1610" y="1184"/>
                </a:lnTo>
                <a:lnTo>
                  <a:pt x="1608" y="1184"/>
                </a:lnTo>
                <a:lnTo>
                  <a:pt x="1608" y="1184"/>
                </a:lnTo>
                <a:lnTo>
                  <a:pt x="1601" y="1182"/>
                </a:lnTo>
                <a:lnTo>
                  <a:pt x="1601" y="1180"/>
                </a:lnTo>
                <a:lnTo>
                  <a:pt x="1603" y="1182"/>
                </a:lnTo>
                <a:lnTo>
                  <a:pt x="1606" y="1182"/>
                </a:lnTo>
                <a:lnTo>
                  <a:pt x="1608" y="1182"/>
                </a:lnTo>
                <a:lnTo>
                  <a:pt x="1608" y="1180"/>
                </a:lnTo>
                <a:lnTo>
                  <a:pt x="1608" y="1180"/>
                </a:lnTo>
                <a:lnTo>
                  <a:pt x="1608" y="1180"/>
                </a:lnTo>
                <a:lnTo>
                  <a:pt x="1610" y="1182"/>
                </a:lnTo>
                <a:lnTo>
                  <a:pt x="1610" y="1182"/>
                </a:lnTo>
                <a:lnTo>
                  <a:pt x="1610" y="1182"/>
                </a:lnTo>
                <a:lnTo>
                  <a:pt x="1610" y="1182"/>
                </a:lnTo>
                <a:lnTo>
                  <a:pt x="1612" y="1182"/>
                </a:lnTo>
                <a:lnTo>
                  <a:pt x="1615" y="1184"/>
                </a:lnTo>
                <a:lnTo>
                  <a:pt x="1615" y="1182"/>
                </a:lnTo>
                <a:lnTo>
                  <a:pt x="1617" y="1180"/>
                </a:lnTo>
                <a:lnTo>
                  <a:pt x="1621" y="1178"/>
                </a:lnTo>
                <a:lnTo>
                  <a:pt x="1621" y="1175"/>
                </a:lnTo>
                <a:lnTo>
                  <a:pt x="1621" y="1175"/>
                </a:lnTo>
                <a:lnTo>
                  <a:pt x="1621" y="1173"/>
                </a:lnTo>
                <a:lnTo>
                  <a:pt x="1619" y="1173"/>
                </a:lnTo>
                <a:lnTo>
                  <a:pt x="1619" y="1173"/>
                </a:lnTo>
                <a:lnTo>
                  <a:pt x="1617" y="1173"/>
                </a:lnTo>
                <a:lnTo>
                  <a:pt x="1617" y="1178"/>
                </a:lnTo>
                <a:lnTo>
                  <a:pt x="1617" y="1178"/>
                </a:lnTo>
                <a:lnTo>
                  <a:pt x="1617" y="1178"/>
                </a:lnTo>
                <a:lnTo>
                  <a:pt x="1617" y="1175"/>
                </a:lnTo>
                <a:lnTo>
                  <a:pt x="1617" y="1173"/>
                </a:lnTo>
                <a:lnTo>
                  <a:pt x="1617" y="1173"/>
                </a:lnTo>
                <a:lnTo>
                  <a:pt x="1615" y="1173"/>
                </a:lnTo>
                <a:lnTo>
                  <a:pt x="1612" y="1173"/>
                </a:lnTo>
                <a:lnTo>
                  <a:pt x="1612" y="1173"/>
                </a:lnTo>
                <a:lnTo>
                  <a:pt x="1610" y="1173"/>
                </a:lnTo>
                <a:lnTo>
                  <a:pt x="1608" y="1173"/>
                </a:lnTo>
                <a:lnTo>
                  <a:pt x="1606" y="1173"/>
                </a:lnTo>
                <a:lnTo>
                  <a:pt x="1606" y="1171"/>
                </a:lnTo>
                <a:lnTo>
                  <a:pt x="1606" y="1169"/>
                </a:lnTo>
                <a:lnTo>
                  <a:pt x="1606" y="1169"/>
                </a:lnTo>
                <a:lnTo>
                  <a:pt x="1606" y="1169"/>
                </a:lnTo>
                <a:lnTo>
                  <a:pt x="1606" y="1171"/>
                </a:lnTo>
                <a:lnTo>
                  <a:pt x="1608" y="1171"/>
                </a:lnTo>
                <a:lnTo>
                  <a:pt x="1610" y="1171"/>
                </a:lnTo>
                <a:lnTo>
                  <a:pt x="1610" y="1171"/>
                </a:lnTo>
                <a:lnTo>
                  <a:pt x="1610" y="1169"/>
                </a:lnTo>
                <a:lnTo>
                  <a:pt x="1612" y="1169"/>
                </a:lnTo>
                <a:lnTo>
                  <a:pt x="1615" y="1171"/>
                </a:lnTo>
                <a:lnTo>
                  <a:pt x="1612" y="1169"/>
                </a:lnTo>
                <a:lnTo>
                  <a:pt x="1615" y="1169"/>
                </a:lnTo>
                <a:lnTo>
                  <a:pt x="1615" y="1169"/>
                </a:lnTo>
                <a:lnTo>
                  <a:pt x="1615" y="1169"/>
                </a:lnTo>
                <a:lnTo>
                  <a:pt x="1615" y="1166"/>
                </a:lnTo>
                <a:lnTo>
                  <a:pt x="1617" y="1169"/>
                </a:lnTo>
                <a:lnTo>
                  <a:pt x="1617" y="1169"/>
                </a:lnTo>
                <a:lnTo>
                  <a:pt x="1619" y="1169"/>
                </a:lnTo>
                <a:lnTo>
                  <a:pt x="1619" y="1171"/>
                </a:lnTo>
                <a:lnTo>
                  <a:pt x="1619" y="1166"/>
                </a:lnTo>
                <a:lnTo>
                  <a:pt x="1619" y="1164"/>
                </a:lnTo>
                <a:lnTo>
                  <a:pt x="1617" y="1164"/>
                </a:lnTo>
                <a:lnTo>
                  <a:pt x="1617" y="1164"/>
                </a:lnTo>
                <a:lnTo>
                  <a:pt x="1617" y="1162"/>
                </a:lnTo>
                <a:lnTo>
                  <a:pt x="1617" y="1162"/>
                </a:lnTo>
                <a:lnTo>
                  <a:pt x="1617" y="1160"/>
                </a:lnTo>
                <a:lnTo>
                  <a:pt x="1619" y="1160"/>
                </a:lnTo>
                <a:lnTo>
                  <a:pt x="1619" y="1162"/>
                </a:lnTo>
                <a:lnTo>
                  <a:pt x="1619" y="1162"/>
                </a:lnTo>
                <a:lnTo>
                  <a:pt x="1619" y="1166"/>
                </a:lnTo>
                <a:lnTo>
                  <a:pt x="1621" y="1171"/>
                </a:lnTo>
                <a:lnTo>
                  <a:pt x="1624" y="1173"/>
                </a:lnTo>
                <a:lnTo>
                  <a:pt x="1624" y="1175"/>
                </a:lnTo>
                <a:lnTo>
                  <a:pt x="1624" y="1173"/>
                </a:lnTo>
                <a:lnTo>
                  <a:pt x="1621" y="1169"/>
                </a:lnTo>
                <a:lnTo>
                  <a:pt x="1619" y="1160"/>
                </a:lnTo>
                <a:lnTo>
                  <a:pt x="1619" y="1157"/>
                </a:lnTo>
                <a:lnTo>
                  <a:pt x="1617" y="1157"/>
                </a:lnTo>
                <a:lnTo>
                  <a:pt x="1617" y="1155"/>
                </a:lnTo>
                <a:lnTo>
                  <a:pt x="1615" y="1155"/>
                </a:lnTo>
                <a:lnTo>
                  <a:pt x="1612" y="1155"/>
                </a:lnTo>
                <a:lnTo>
                  <a:pt x="1610" y="1155"/>
                </a:lnTo>
                <a:lnTo>
                  <a:pt x="1610" y="1155"/>
                </a:lnTo>
                <a:lnTo>
                  <a:pt x="1610" y="1155"/>
                </a:lnTo>
                <a:lnTo>
                  <a:pt x="1608" y="1153"/>
                </a:lnTo>
                <a:lnTo>
                  <a:pt x="1606" y="1151"/>
                </a:lnTo>
                <a:lnTo>
                  <a:pt x="1606" y="1151"/>
                </a:lnTo>
                <a:lnTo>
                  <a:pt x="1603" y="1151"/>
                </a:lnTo>
                <a:lnTo>
                  <a:pt x="1601" y="1148"/>
                </a:lnTo>
                <a:lnTo>
                  <a:pt x="1599" y="1148"/>
                </a:lnTo>
                <a:lnTo>
                  <a:pt x="1599" y="1148"/>
                </a:lnTo>
                <a:lnTo>
                  <a:pt x="1597" y="1148"/>
                </a:lnTo>
                <a:lnTo>
                  <a:pt x="1601" y="1148"/>
                </a:lnTo>
                <a:lnTo>
                  <a:pt x="1606" y="1151"/>
                </a:lnTo>
                <a:lnTo>
                  <a:pt x="1608" y="1151"/>
                </a:lnTo>
                <a:lnTo>
                  <a:pt x="1608" y="1153"/>
                </a:lnTo>
                <a:lnTo>
                  <a:pt x="1610" y="1153"/>
                </a:lnTo>
                <a:lnTo>
                  <a:pt x="1610" y="1153"/>
                </a:lnTo>
                <a:lnTo>
                  <a:pt x="1610" y="1155"/>
                </a:lnTo>
                <a:lnTo>
                  <a:pt x="1612" y="1155"/>
                </a:lnTo>
                <a:lnTo>
                  <a:pt x="1612" y="1153"/>
                </a:lnTo>
                <a:lnTo>
                  <a:pt x="1612" y="1153"/>
                </a:lnTo>
                <a:lnTo>
                  <a:pt x="1612" y="1151"/>
                </a:lnTo>
                <a:lnTo>
                  <a:pt x="1610" y="1151"/>
                </a:lnTo>
                <a:lnTo>
                  <a:pt x="1610" y="1151"/>
                </a:lnTo>
                <a:lnTo>
                  <a:pt x="1608" y="1148"/>
                </a:lnTo>
                <a:lnTo>
                  <a:pt x="1606" y="1146"/>
                </a:lnTo>
                <a:lnTo>
                  <a:pt x="1606" y="1146"/>
                </a:lnTo>
                <a:lnTo>
                  <a:pt x="1606" y="1146"/>
                </a:lnTo>
                <a:lnTo>
                  <a:pt x="1608" y="1148"/>
                </a:lnTo>
                <a:lnTo>
                  <a:pt x="1610" y="1148"/>
                </a:lnTo>
                <a:lnTo>
                  <a:pt x="1610" y="1148"/>
                </a:lnTo>
                <a:lnTo>
                  <a:pt x="1610" y="1148"/>
                </a:lnTo>
                <a:lnTo>
                  <a:pt x="1610" y="1148"/>
                </a:lnTo>
                <a:lnTo>
                  <a:pt x="1612" y="1148"/>
                </a:lnTo>
                <a:lnTo>
                  <a:pt x="1612" y="1146"/>
                </a:lnTo>
                <a:lnTo>
                  <a:pt x="1612" y="1146"/>
                </a:lnTo>
                <a:lnTo>
                  <a:pt x="1612" y="1144"/>
                </a:lnTo>
                <a:lnTo>
                  <a:pt x="1612" y="1144"/>
                </a:lnTo>
                <a:lnTo>
                  <a:pt x="1610" y="1144"/>
                </a:lnTo>
                <a:lnTo>
                  <a:pt x="1608" y="1142"/>
                </a:lnTo>
                <a:lnTo>
                  <a:pt x="1608" y="1142"/>
                </a:lnTo>
                <a:lnTo>
                  <a:pt x="1606" y="1139"/>
                </a:lnTo>
                <a:lnTo>
                  <a:pt x="1603" y="1137"/>
                </a:lnTo>
                <a:lnTo>
                  <a:pt x="1603" y="1135"/>
                </a:lnTo>
                <a:lnTo>
                  <a:pt x="1599" y="1133"/>
                </a:lnTo>
                <a:lnTo>
                  <a:pt x="1601" y="1133"/>
                </a:lnTo>
                <a:lnTo>
                  <a:pt x="1603" y="1135"/>
                </a:lnTo>
                <a:lnTo>
                  <a:pt x="1603" y="1137"/>
                </a:lnTo>
                <a:lnTo>
                  <a:pt x="1606" y="1137"/>
                </a:lnTo>
                <a:lnTo>
                  <a:pt x="1610" y="1142"/>
                </a:lnTo>
                <a:lnTo>
                  <a:pt x="1610" y="1142"/>
                </a:lnTo>
                <a:lnTo>
                  <a:pt x="1612" y="1142"/>
                </a:lnTo>
                <a:lnTo>
                  <a:pt x="1612" y="1142"/>
                </a:lnTo>
                <a:lnTo>
                  <a:pt x="1612" y="1139"/>
                </a:lnTo>
                <a:lnTo>
                  <a:pt x="1612" y="1139"/>
                </a:lnTo>
                <a:lnTo>
                  <a:pt x="1612" y="1139"/>
                </a:lnTo>
                <a:lnTo>
                  <a:pt x="1612" y="1137"/>
                </a:lnTo>
                <a:lnTo>
                  <a:pt x="1610" y="1137"/>
                </a:lnTo>
                <a:lnTo>
                  <a:pt x="1608" y="1135"/>
                </a:lnTo>
                <a:lnTo>
                  <a:pt x="1608" y="1135"/>
                </a:lnTo>
                <a:lnTo>
                  <a:pt x="1603" y="1133"/>
                </a:lnTo>
                <a:lnTo>
                  <a:pt x="1601" y="1130"/>
                </a:lnTo>
                <a:lnTo>
                  <a:pt x="1599" y="1130"/>
                </a:lnTo>
                <a:lnTo>
                  <a:pt x="1599" y="1130"/>
                </a:lnTo>
                <a:lnTo>
                  <a:pt x="1597" y="1130"/>
                </a:lnTo>
                <a:lnTo>
                  <a:pt x="1597" y="1130"/>
                </a:lnTo>
                <a:lnTo>
                  <a:pt x="1597" y="1128"/>
                </a:lnTo>
                <a:lnTo>
                  <a:pt x="1597" y="1126"/>
                </a:lnTo>
                <a:lnTo>
                  <a:pt x="1599" y="1124"/>
                </a:lnTo>
                <a:lnTo>
                  <a:pt x="1601" y="1124"/>
                </a:lnTo>
                <a:lnTo>
                  <a:pt x="1601" y="1124"/>
                </a:lnTo>
                <a:lnTo>
                  <a:pt x="1601" y="1121"/>
                </a:lnTo>
                <a:lnTo>
                  <a:pt x="1601" y="1124"/>
                </a:lnTo>
                <a:lnTo>
                  <a:pt x="1601" y="1124"/>
                </a:lnTo>
                <a:lnTo>
                  <a:pt x="1599" y="1126"/>
                </a:lnTo>
                <a:lnTo>
                  <a:pt x="1599" y="1126"/>
                </a:lnTo>
                <a:lnTo>
                  <a:pt x="1599" y="1128"/>
                </a:lnTo>
                <a:lnTo>
                  <a:pt x="1599" y="1128"/>
                </a:lnTo>
                <a:lnTo>
                  <a:pt x="1599" y="1130"/>
                </a:lnTo>
                <a:lnTo>
                  <a:pt x="1601" y="1128"/>
                </a:lnTo>
                <a:lnTo>
                  <a:pt x="1601" y="1128"/>
                </a:lnTo>
                <a:lnTo>
                  <a:pt x="1601" y="1130"/>
                </a:lnTo>
                <a:lnTo>
                  <a:pt x="1603" y="1130"/>
                </a:lnTo>
                <a:lnTo>
                  <a:pt x="1603" y="1130"/>
                </a:lnTo>
                <a:lnTo>
                  <a:pt x="1603" y="1130"/>
                </a:lnTo>
                <a:lnTo>
                  <a:pt x="1603" y="1130"/>
                </a:lnTo>
                <a:lnTo>
                  <a:pt x="1606" y="1133"/>
                </a:lnTo>
                <a:lnTo>
                  <a:pt x="1608" y="1133"/>
                </a:lnTo>
                <a:lnTo>
                  <a:pt x="1610" y="1133"/>
                </a:lnTo>
                <a:lnTo>
                  <a:pt x="1610" y="1135"/>
                </a:lnTo>
                <a:lnTo>
                  <a:pt x="1612" y="1135"/>
                </a:lnTo>
                <a:lnTo>
                  <a:pt x="1612" y="1135"/>
                </a:lnTo>
                <a:lnTo>
                  <a:pt x="1612" y="1133"/>
                </a:lnTo>
                <a:lnTo>
                  <a:pt x="1610" y="1133"/>
                </a:lnTo>
                <a:lnTo>
                  <a:pt x="1608" y="1128"/>
                </a:lnTo>
                <a:lnTo>
                  <a:pt x="1608" y="1126"/>
                </a:lnTo>
                <a:lnTo>
                  <a:pt x="1606" y="1126"/>
                </a:lnTo>
                <a:lnTo>
                  <a:pt x="1608" y="1126"/>
                </a:lnTo>
                <a:lnTo>
                  <a:pt x="1608" y="1126"/>
                </a:lnTo>
                <a:lnTo>
                  <a:pt x="1608" y="1128"/>
                </a:lnTo>
                <a:lnTo>
                  <a:pt x="1610" y="1130"/>
                </a:lnTo>
                <a:lnTo>
                  <a:pt x="1610" y="1130"/>
                </a:lnTo>
                <a:lnTo>
                  <a:pt x="1610" y="1130"/>
                </a:lnTo>
                <a:lnTo>
                  <a:pt x="1610" y="1128"/>
                </a:lnTo>
                <a:lnTo>
                  <a:pt x="1610" y="1128"/>
                </a:lnTo>
                <a:lnTo>
                  <a:pt x="1610" y="1126"/>
                </a:lnTo>
                <a:lnTo>
                  <a:pt x="1608" y="1124"/>
                </a:lnTo>
                <a:lnTo>
                  <a:pt x="1610" y="1121"/>
                </a:lnTo>
                <a:lnTo>
                  <a:pt x="1610" y="1121"/>
                </a:lnTo>
                <a:lnTo>
                  <a:pt x="1610" y="1121"/>
                </a:lnTo>
                <a:lnTo>
                  <a:pt x="1610" y="1119"/>
                </a:lnTo>
                <a:lnTo>
                  <a:pt x="1610" y="1119"/>
                </a:lnTo>
                <a:lnTo>
                  <a:pt x="1608" y="1117"/>
                </a:lnTo>
                <a:lnTo>
                  <a:pt x="1608" y="1117"/>
                </a:lnTo>
                <a:lnTo>
                  <a:pt x="1610" y="1119"/>
                </a:lnTo>
                <a:lnTo>
                  <a:pt x="1610" y="1117"/>
                </a:lnTo>
                <a:lnTo>
                  <a:pt x="1610" y="1117"/>
                </a:lnTo>
                <a:lnTo>
                  <a:pt x="1610" y="1115"/>
                </a:lnTo>
                <a:lnTo>
                  <a:pt x="1608" y="1115"/>
                </a:lnTo>
                <a:lnTo>
                  <a:pt x="1608" y="1115"/>
                </a:lnTo>
                <a:lnTo>
                  <a:pt x="1610" y="1115"/>
                </a:lnTo>
                <a:lnTo>
                  <a:pt x="1610" y="1115"/>
                </a:lnTo>
                <a:lnTo>
                  <a:pt x="1610" y="1112"/>
                </a:lnTo>
                <a:lnTo>
                  <a:pt x="1612" y="1112"/>
                </a:lnTo>
                <a:lnTo>
                  <a:pt x="1612" y="1112"/>
                </a:lnTo>
                <a:lnTo>
                  <a:pt x="1612" y="1112"/>
                </a:lnTo>
                <a:lnTo>
                  <a:pt x="1612" y="1112"/>
                </a:lnTo>
                <a:lnTo>
                  <a:pt x="1612" y="1112"/>
                </a:lnTo>
                <a:lnTo>
                  <a:pt x="1612" y="1112"/>
                </a:lnTo>
                <a:lnTo>
                  <a:pt x="1612" y="1110"/>
                </a:lnTo>
                <a:lnTo>
                  <a:pt x="1615" y="1110"/>
                </a:lnTo>
                <a:lnTo>
                  <a:pt x="1615" y="1112"/>
                </a:lnTo>
                <a:lnTo>
                  <a:pt x="1615" y="1112"/>
                </a:lnTo>
                <a:lnTo>
                  <a:pt x="1615" y="1110"/>
                </a:lnTo>
                <a:lnTo>
                  <a:pt x="1617" y="1110"/>
                </a:lnTo>
                <a:lnTo>
                  <a:pt x="1617" y="1110"/>
                </a:lnTo>
                <a:lnTo>
                  <a:pt x="1617" y="1108"/>
                </a:lnTo>
                <a:lnTo>
                  <a:pt x="1617" y="1108"/>
                </a:lnTo>
                <a:lnTo>
                  <a:pt x="1617" y="1108"/>
                </a:lnTo>
                <a:lnTo>
                  <a:pt x="1617" y="1110"/>
                </a:lnTo>
                <a:lnTo>
                  <a:pt x="1619" y="1110"/>
                </a:lnTo>
                <a:lnTo>
                  <a:pt x="1619" y="1110"/>
                </a:lnTo>
                <a:lnTo>
                  <a:pt x="1617" y="1110"/>
                </a:lnTo>
                <a:lnTo>
                  <a:pt x="1617" y="1110"/>
                </a:lnTo>
                <a:lnTo>
                  <a:pt x="1619" y="1112"/>
                </a:lnTo>
                <a:lnTo>
                  <a:pt x="1619" y="1112"/>
                </a:lnTo>
                <a:lnTo>
                  <a:pt x="1617" y="1112"/>
                </a:lnTo>
                <a:lnTo>
                  <a:pt x="1617" y="1112"/>
                </a:lnTo>
                <a:lnTo>
                  <a:pt x="1615" y="1112"/>
                </a:lnTo>
                <a:lnTo>
                  <a:pt x="1615" y="1115"/>
                </a:lnTo>
                <a:lnTo>
                  <a:pt x="1615" y="1117"/>
                </a:lnTo>
                <a:lnTo>
                  <a:pt x="1615" y="1117"/>
                </a:lnTo>
                <a:lnTo>
                  <a:pt x="1615" y="1117"/>
                </a:lnTo>
                <a:lnTo>
                  <a:pt x="1615" y="1119"/>
                </a:lnTo>
                <a:lnTo>
                  <a:pt x="1612" y="1119"/>
                </a:lnTo>
                <a:lnTo>
                  <a:pt x="1612" y="1119"/>
                </a:lnTo>
                <a:lnTo>
                  <a:pt x="1612" y="1119"/>
                </a:lnTo>
                <a:lnTo>
                  <a:pt x="1612" y="1119"/>
                </a:lnTo>
                <a:lnTo>
                  <a:pt x="1612" y="1119"/>
                </a:lnTo>
                <a:lnTo>
                  <a:pt x="1615" y="1119"/>
                </a:lnTo>
                <a:lnTo>
                  <a:pt x="1615" y="1121"/>
                </a:lnTo>
                <a:lnTo>
                  <a:pt x="1612" y="1121"/>
                </a:lnTo>
                <a:lnTo>
                  <a:pt x="1612" y="1121"/>
                </a:lnTo>
                <a:lnTo>
                  <a:pt x="1612" y="1124"/>
                </a:lnTo>
                <a:lnTo>
                  <a:pt x="1612" y="1124"/>
                </a:lnTo>
                <a:lnTo>
                  <a:pt x="1612" y="1124"/>
                </a:lnTo>
                <a:lnTo>
                  <a:pt x="1615" y="1124"/>
                </a:lnTo>
                <a:lnTo>
                  <a:pt x="1615" y="1124"/>
                </a:lnTo>
                <a:lnTo>
                  <a:pt x="1617" y="1126"/>
                </a:lnTo>
                <a:lnTo>
                  <a:pt x="1617" y="1126"/>
                </a:lnTo>
                <a:lnTo>
                  <a:pt x="1617" y="1126"/>
                </a:lnTo>
                <a:lnTo>
                  <a:pt x="1615" y="1126"/>
                </a:lnTo>
                <a:lnTo>
                  <a:pt x="1615" y="1126"/>
                </a:lnTo>
                <a:lnTo>
                  <a:pt x="1612" y="1126"/>
                </a:lnTo>
                <a:lnTo>
                  <a:pt x="1612" y="1128"/>
                </a:lnTo>
                <a:lnTo>
                  <a:pt x="1612" y="1128"/>
                </a:lnTo>
                <a:lnTo>
                  <a:pt x="1615" y="1130"/>
                </a:lnTo>
                <a:lnTo>
                  <a:pt x="1615" y="1130"/>
                </a:lnTo>
                <a:lnTo>
                  <a:pt x="1617" y="1130"/>
                </a:lnTo>
                <a:lnTo>
                  <a:pt x="1617" y="1130"/>
                </a:lnTo>
                <a:lnTo>
                  <a:pt x="1617" y="1130"/>
                </a:lnTo>
                <a:lnTo>
                  <a:pt x="1617" y="1130"/>
                </a:lnTo>
                <a:lnTo>
                  <a:pt x="1617" y="1130"/>
                </a:lnTo>
                <a:lnTo>
                  <a:pt x="1619" y="1130"/>
                </a:lnTo>
                <a:lnTo>
                  <a:pt x="1619" y="1130"/>
                </a:lnTo>
                <a:lnTo>
                  <a:pt x="1619" y="1130"/>
                </a:lnTo>
                <a:lnTo>
                  <a:pt x="1619" y="1130"/>
                </a:lnTo>
                <a:lnTo>
                  <a:pt x="1619" y="1133"/>
                </a:lnTo>
                <a:lnTo>
                  <a:pt x="1619" y="1133"/>
                </a:lnTo>
                <a:lnTo>
                  <a:pt x="1619" y="1133"/>
                </a:lnTo>
                <a:lnTo>
                  <a:pt x="1619" y="1135"/>
                </a:lnTo>
                <a:lnTo>
                  <a:pt x="1619" y="1135"/>
                </a:lnTo>
                <a:lnTo>
                  <a:pt x="1621" y="1135"/>
                </a:lnTo>
                <a:lnTo>
                  <a:pt x="1619" y="1135"/>
                </a:lnTo>
                <a:lnTo>
                  <a:pt x="1619" y="1137"/>
                </a:lnTo>
                <a:lnTo>
                  <a:pt x="1621" y="1137"/>
                </a:lnTo>
                <a:lnTo>
                  <a:pt x="1621" y="1137"/>
                </a:lnTo>
                <a:lnTo>
                  <a:pt x="1621" y="1139"/>
                </a:lnTo>
                <a:lnTo>
                  <a:pt x="1621" y="1142"/>
                </a:lnTo>
                <a:lnTo>
                  <a:pt x="1619" y="1144"/>
                </a:lnTo>
                <a:lnTo>
                  <a:pt x="1617" y="1146"/>
                </a:lnTo>
                <a:lnTo>
                  <a:pt x="1617" y="1151"/>
                </a:lnTo>
                <a:lnTo>
                  <a:pt x="1617" y="1151"/>
                </a:lnTo>
                <a:lnTo>
                  <a:pt x="1619" y="1151"/>
                </a:lnTo>
                <a:lnTo>
                  <a:pt x="1619" y="1148"/>
                </a:lnTo>
                <a:lnTo>
                  <a:pt x="1619" y="1146"/>
                </a:lnTo>
                <a:lnTo>
                  <a:pt x="1621" y="1146"/>
                </a:lnTo>
                <a:lnTo>
                  <a:pt x="1621" y="1146"/>
                </a:lnTo>
                <a:lnTo>
                  <a:pt x="1624" y="1144"/>
                </a:lnTo>
                <a:lnTo>
                  <a:pt x="1624" y="1144"/>
                </a:lnTo>
                <a:lnTo>
                  <a:pt x="1624" y="1144"/>
                </a:lnTo>
                <a:lnTo>
                  <a:pt x="1628" y="1135"/>
                </a:lnTo>
                <a:lnTo>
                  <a:pt x="1628" y="1135"/>
                </a:lnTo>
                <a:lnTo>
                  <a:pt x="1628" y="1133"/>
                </a:lnTo>
                <a:lnTo>
                  <a:pt x="1630" y="1133"/>
                </a:lnTo>
                <a:lnTo>
                  <a:pt x="1630" y="1130"/>
                </a:lnTo>
                <a:lnTo>
                  <a:pt x="1630" y="1130"/>
                </a:lnTo>
                <a:lnTo>
                  <a:pt x="1630" y="1128"/>
                </a:lnTo>
                <a:lnTo>
                  <a:pt x="1630" y="1128"/>
                </a:lnTo>
                <a:lnTo>
                  <a:pt x="1632" y="1128"/>
                </a:lnTo>
                <a:lnTo>
                  <a:pt x="1632" y="1130"/>
                </a:lnTo>
                <a:lnTo>
                  <a:pt x="1632" y="1130"/>
                </a:lnTo>
                <a:lnTo>
                  <a:pt x="1632" y="1128"/>
                </a:lnTo>
                <a:lnTo>
                  <a:pt x="1632" y="1128"/>
                </a:lnTo>
                <a:lnTo>
                  <a:pt x="1632" y="1126"/>
                </a:lnTo>
                <a:lnTo>
                  <a:pt x="1630" y="1126"/>
                </a:lnTo>
                <a:lnTo>
                  <a:pt x="1630" y="1126"/>
                </a:lnTo>
                <a:lnTo>
                  <a:pt x="1630" y="1126"/>
                </a:lnTo>
                <a:lnTo>
                  <a:pt x="1630" y="1124"/>
                </a:lnTo>
                <a:lnTo>
                  <a:pt x="1630" y="1124"/>
                </a:lnTo>
                <a:lnTo>
                  <a:pt x="1630" y="1121"/>
                </a:lnTo>
                <a:lnTo>
                  <a:pt x="1628" y="1119"/>
                </a:lnTo>
                <a:lnTo>
                  <a:pt x="1626" y="1117"/>
                </a:lnTo>
                <a:lnTo>
                  <a:pt x="1626" y="1112"/>
                </a:lnTo>
                <a:lnTo>
                  <a:pt x="1624" y="1112"/>
                </a:lnTo>
                <a:lnTo>
                  <a:pt x="1624" y="1110"/>
                </a:lnTo>
                <a:lnTo>
                  <a:pt x="1624" y="1108"/>
                </a:lnTo>
                <a:lnTo>
                  <a:pt x="1624" y="1108"/>
                </a:lnTo>
                <a:lnTo>
                  <a:pt x="1624" y="1108"/>
                </a:lnTo>
                <a:lnTo>
                  <a:pt x="1626" y="1106"/>
                </a:lnTo>
                <a:lnTo>
                  <a:pt x="1626" y="1103"/>
                </a:lnTo>
                <a:lnTo>
                  <a:pt x="1626" y="1103"/>
                </a:lnTo>
                <a:lnTo>
                  <a:pt x="1628" y="1103"/>
                </a:lnTo>
                <a:lnTo>
                  <a:pt x="1630" y="1103"/>
                </a:lnTo>
                <a:lnTo>
                  <a:pt x="1632" y="1101"/>
                </a:lnTo>
                <a:lnTo>
                  <a:pt x="1630" y="1101"/>
                </a:lnTo>
                <a:lnTo>
                  <a:pt x="1630" y="1103"/>
                </a:lnTo>
                <a:lnTo>
                  <a:pt x="1628" y="1103"/>
                </a:lnTo>
                <a:lnTo>
                  <a:pt x="1626" y="1103"/>
                </a:lnTo>
                <a:lnTo>
                  <a:pt x="1626" y="1106"/>
                </a:lnTo>
                <a:lnTo>
                  <a:pt x="1624" y="1108"/>
                </a:lnTo>
                <a:lnTo>
                  <a:pt x="1624" y="1108"/>
                </a:lnTo>
                <a:lnTo>
                  <a:pt x="1624" y="1110"/>
                </a:lnTo>
                <a:lnTo>
                  <a:pt x="1628" y="1112"/>
                </a:lnTo>
                <a:lnTo>
                  <a:pt x="1628" y="1112"/>
                </a:lnTo>
                <a:lnTo>
                  <a:pt x="1630" y="1115"/>
                </a:lnTo>
                <a:lnTo>
                  <a:pt x="1632" y="1115"/>
                </a:lnTo>
                <a:lnTo>
                  <a:pt x="1632" y="1115"/>
                </a:lnTo>
                <a:lnTo>
                  <a:pt x="1635" y="1117"/>
                </a:lnTo>
                <a:lnTo>
                  <a:pt x="1635" y="1117"/>
                </a:lnTo>
                <a:lnTo>
                  <a:pt x="1632" y="1119"/>
                </a:lnTo>
                <a:lnTo>
                  <a:pt x="1635" y="1119"/>
                </a:lnTo>
                <a:lnTo>
                  <a:pt x="1635" y="1119"/>
                </a:lnTo>
                <a:lnTo>
                  <a:pt x="1639" y="1115"/>
                </a:lnTo>
                <a:lnTo>
                  <a:pt x="1639" y="1115"/>
                </a:lnTo>
                <a:lnTo>
                  <a:pt x="1639" y="1112"/>
                </a:lnTo>
                <a:lnTo>
                  <a:pt x="1639" y="1112"/>
                </a:lnTo>
                <a:lnTo>
                  <a:pt x="1639" y="1112"/>
                </a:lnTo>
                <a:lnTo>
                  <a:pt x="1641" y="1112"/>
                </a:lnTo>
                <a:lnTo>
                  <a:pt x="1641" y="1112"/>
                </a:lnTo>
                <a:lnTo>
                  <a:pt x="1641" y="1110"/>
                </a:lnTo>
                <a:lnTo>
                  <a:pt x="1641" y="1110"/>
                </a:lnTo>
                <a:lnTo>
                  <a:pt x="1641" y="1108"/>
                </a:lnTo>
                <a:lnTo>
                  <a:pt x="1644" y="1108"/>
                </a:lnTo>
                <a:lnTo>
                  <a:pt x="1644" y="1108"/>
                </a:lnTo>
                <a:lnTo>
                  <a:pt x="1646" y="1106"/>
                </a:lnTo>
                <a:lnTo>
                  <a:pt x="1646" y="1101"/>
                </a:lnTo>
                <a:lnTo>
                  <a:pt x="1646" y="1101"/>
                </a:lnTo>
                <a:lnTo>
                  <a:pt x="1648" y="1101"/>
                </a:lnTo>
                <a:lnTo>
                  <a:pt x="1646" y="1103"/>
                </a:lnTo>
                <a:lnTo>
                  <a:pt x="1646" y="1103"/>
                </a:lnTo>
                <a:lnTo>
                  <a:pt x="1648" y="1101"/>
                </a:lnTo>
                <a:lnTo>
                  <a:pt x="1648" y="1099"/>
                </a:lnTo>
                <a:lnTo>
                  <a:pt x="1648" y="1097"/>
                </a:lnTo>
                <a:lnTo>
                  <a:pt x="1648" y="1097"/>
                </a:lnTo>
                <a:lnTo>
                  <a:pt x="1648" y="1094"/>
                </a:lnTo>
                <a:lnTo>
                  <a:pt x="1648" y="1092"/>
                </a:lnTo>
                <a:lnTo>
                  <a:pt x="1648" y="1092"/>
                </a:lnTo>
                <a:lnTo>
                  <a:pt x="1648" y="1092"/>
                </a:lnTo>
                <a:lnTo>
                  <a:pt x="1644" y="1092"/>
                </a:lnTo>
                <a:lnTo>
                  <a:pt x="1644" y="1090"/>
                </a:lnTo>
                <a:lnTo>
                  <a:pt x="1644" y="1090"/>
                </a:lnTo>
                <a:lnTo>
                  <a:pt x="1646" y="1088"/>
                </a:lnTo>
                <a:lnTo>
                  <a:pt x="1646" y="1088"/>
                </a:lnTo>
                <a:lnTo>
                  <a:pt x="1646" y="1088"/>
                </a:lnTo>
                <a:lnTo>
                  <a:pt x="1648" y="1088"/>
                </a:lnTo>
                <a:lnTo>
                  <a:pt x="1648" y="1088"/>
                </a:lnTo>
                <a:lnTo>
                  <a:pt x="1648" y="1083"/>
                </a:lnTo>
                <a:lnTo>
                  <a:pt x="1650" y="1083"/>
                </a:lnTo>
                <a:lnTo>
                  <a:pt x="1650" y="1079"/>
                </a:lnTo>
                <a:lnTo>
                  <a:pt x="1648" y="1079"/>
                </a:lnTo>
                <a:lnTo>
                  <a:pt x="1648" y="1079"/>
                </a:lnTo>
                <a:lnTo>
                  <a:pt x="1650" y="1079"/>
                </a:lnTo>
                <a:lnTo>
                  <a:pt x="1650" y="1081"/>
                </a:lnTo>
                <a:lnTo>
                  <a:pt x="1650" y="1083"/>
                </a:lnTo>
                <a:lnTo>
                  <a:pt x="1648" y="1085"/>
                </a:lnTo>
                <a:lnTo>
                  <a:pt x="1648" y="1088"/>
                </a:lnTo>
                <a:lnTo>
                  <a:pt x="1648" y="1085"/>
                </a:lnTo>
                <a:lnTo>
                  <a:pt x="1650" y="1085"/>
                </a:lnTo>
                <a:lnTo>
                  <a:pt x="1650" y="1085"/>
                </a:lnTo>
                <a:lnTo>
                  <a:pt x="1650" y="1085"/>
                </a:lnTo>
                <a:lnTo>
                  <a:pt x="1653" y="1083"/>
                </a:lnTo>
                <a:lnTo>
                  <a:pt x="1655" y="1081"/>
                </a:lnTo>
                <a:lnTo>
                  <a:pt x="1662" y="1079"/>
                </a:lnTo>
                <a:lnTo>
                  <a:pt x="1664" y="1079"/>
                </a:lnTo>
                <a:lnTo>
                  <a:pt x="1664" y="1076"/>
                </a:lnTo>
                <a:lnTo>
                  <a:pt x="1666" y="1076"/>
                </a:lnTo>
                <a:lnTo>
                  <a:pt x="1671" y="1076"/>
                </a:lnTo>
                <a:lnTo>
                  <a:pt x="1673" y="1076"/>
                </a:lnTo>
                <a:lnTo>
                  <a:pt x="1675" y="1076"/>
                </a:lnTo>
                <a:lnTo>
                  <a:pt x="1677" y="1076"/>
                </a:lnTo>
                <a:lnTo>
                  <a:pt x="1680" y="1076"/>
                </a:lnTo>
                <a:lnTo>
                  <a:pt x="1682" y="1076"/>
                </a:lnTo>
                <a:lnTo>
                  <a:pt x="1686" y="1076"/>
                </a:lnTo>
                <a:lnTo>
                  <a:pt x="1689" y="1074"/>
                </a:lnTo>
                <a:lnTo>
                  <a:pt x="1689" y="1070"/>
                </a:lnTo>
                <a:lnTo>
                  <a:pt x="1689" y="1070"/>
                </a:lnTo>
                <a:lnTo>
                  <a:pt x="1689" y="1067"/>
                </a:lnTo>
                <a:lnTo>
                  <a:pt x="1689" y="1067"/>
                </a:lnTo>
                <a:lnTo>
                  <a:pt x="1689" y="1067"/>
                </a:lnTo>
                <a:lnTo>
                  <a:pt x="1691" y="1070"/>
                </a:lnTo>
                <a:lnTo>
                  <a:pt x="1691" y="1070"/>
                </a:lnTo>
                <a:lnTo>
                  <a:pt x="1691" y="1070"/>
                </a:lnTo>
                <a:lnTo>
                  <a:pt x="1693" y="1070"/>
                </a:lnTo>
                <a:lnTo>
                  <a:pt x="1691" y="1070"/>
                </a:lnTo>
                <a:lnTo>
                  <a:pt x="1691" y="1072"/>
                </a:lnTo>
                <a:lnTo>
                  <a:pt x="1693" y="1074"/>
                </a:lnTo>
                <a:lnTo>
                  <a:pt x="1693" y="1072"/>
                </a:lnTo>
                <a:lnTo>
                  <a:pt x="1695" y="1072"/>
                </a:lnTo>
                <a:lnTo>
                  <a:pt x="1700" y="1070"/>
                </a:lnTo>
                <a:lnTo>
                  <a:pt x="1700" y="1070"/>
                </a:lnTo>
                <a:lnTo>
                  <a:pt x="1700" y="1072"/>
                </a:lnTo>
                <a:lnTo>
                  <a:pt x="1700" y="1072"/>
                </a:lnTo>
                <a:lnTo>
                  <a:pt x="1700" y="1072"/>
                </a:lnTo>
                <a:lnTo>
                  <a:pt x="1702" y="1072"/>
                </a:lnTo>
                <a:lnTo>
                  <a:pt x="1704" y="1070"/>
                </a:lnTo>
                <a:lnTo>
                  <a:pt x="1709" y="1070"/>
                </a:lnTo>
                <a:lnTo>
                  <a:pt x="1711" y="1070"/>
                </a:lnTo>
                <a:lnTo>
                  <a:pt x="1711" y="1070"/>
                </a:lnTo>
                <a:lnTo>
                  <a:pt x="1711" y="1070"/>
                </a:lnTo>
                <a:lnTo>
                  <a:pt x="1711" y="1067"/>
                </a:lnTo>
                <a:lnTo>
                  <a:pt x="1711" y="1065"/>
                </a:lnTo>
                <a:lnTo>
                  <a:pt x="1709" y="1063"/>
                </a:lnTo>
                <a:lnTo>
                  <a:pt x="1709" y="1063"/>
                </a:lnTo>
                <a:lnTo>
                  <a:pt x="1707" y="1063"/>
                </a:lnTo>
                <a:lnTo>
                  <a:pt x="1707" y="1063"/>
                </a:lnTo>
                <a:lnTo>
                  <a:pt x="1707" y="1063"/>
                </a:lnTo>
                <a:lnTo>
                  <a:pt x="1707" y="1063"/>
                </a:lnTo>
                <a:lnTo>
                  <a:pt x="1707" y="1063"/>
                </a:lnTo>
                <a:lnTo>
                  <a:pt x="1709" y="1063"/>
                </a:lnTo>
                <a:lnTo>
                  <a:pt x="1709" y="1065"/>
                </a:lnTo>
                <a:lnTo>
                  <a:pt x="1711" y="1065"/>
                </a:lnTo>
                <a:lnTo>
                  <a:pt x="1711" y="1067"/>
                </a:lnTo>
                <a:lnTo>
                  <a:pt x="1709" y="1067"/>
                </a:lnTo>
                <a:lnTo>
                  <a:pt x="1707" y="1070"/>
                </a:lnTo>
                <a:lnTo>
                  <a:pt x="1704" y="1067"/>
                </a:lnTo>
                <a:lnTo>
                  <a:pt x="1702" y="1067"/>
                </a:lnTo>
                <a:lnTo>
                  <a:pt x="1702" y="1065"/>
                </a:lnTo>
                <a:lnTo>
                  <a:pt x="1700" y="1065"/>
                </a:lnTo>
                <a:lnTo>
                  <a:pt x="1700" y="1063"/>
                </a:lnTo>
                <a:lnTo>
                  <a:pt x="1700" y="1063"/>
                </a:lnTo>
                <a:lnTo>
                  <a:pt x="1700" y="1061"/>
                </a:lnTo>
                <a:lnTo>
                  <a:pt x="1698" y="1058"/>
                </a:lnTo>
                <a:lnTo>
                  <a:pt x="1695" y="1058"/>
                </a:lnTo>
                <a:lnTo>
                  <a:pt x="1693" y="1058"/>
                </a:lnTo>
                <a:lnTo>
                  <a:pt x="1695" y="1056"/>
                </a:lnTo>
                <a:lnTo>
                  <a:pt x="1698" y="1054"/>
                </a:lnTo>
                <a:lnTo>
                  <a:pt x="1698" y="1054"/>
                </a:lnTo>
                <a:lnTo>
                  <a:pt x="1698" y="1054"/>
                </a:lnTo>
                <a:lnTo>
                  <a:pt x="1700" y="1052"/>
                </a:lnTo>
                <a:lnTo>
                  <a:pt x="1700" y="1052"/>
                </a:lnTo>
                <a:lnTo>
                  <a:pt x="1700" y="1052"/>
                </a:lnTo>
                <a:lnTo>
                  <a:pt x="1700" y="1052"/>
                </a:lnTo>
                <a:lnTo>
                  <a:pt x="1700" y="1052"/>
                </a:lnTo>
                <a:lnTo>
                  <a:pt x="1700" y="1052"/>
                </a:lnTo>
                <a:lnTo>
                  <a:pt x="1700" y="1052"/>
                </a:lnTo>
                <a:lnTo>
                  <a:pt x="1698" y="1049"/>
                </a:lnTo>
                <a:lnTo>
                  <a:pt x="1698" y="1049"/>
                </a:lnTo>
                <a:lnTo>
                  <a:pt x="1698" y="1049"/>
                </a:lnTo>
                <a:lnTo>
                  <a:pt x="1698" y="1047"/>
                </a:lnTo>
                <a:lnTo>
                  <a:pt x="1700" y="1045"/>
                </a:lnTo>
                <a:lnTo>
                  <a:pt x="1700" y="1043"/>
                </a:lnTo>
                <a:lnTo>
                  <a:pt x="1700" y="1043"/>
                </a:lnTo>
                <a:lnTo>
                  <a:pt x="1702" y="1038"/>
                </a:lnTo>
                <a:lnTo>
                  <a:pt x="1704" y="1036"/>
                </a:lnTo>
                <a:lnTo>
                  <a:pt x="1707" y="1033"/>
                </a:lnTo>
                <a:lnTo>
                  <a:pt x="1707" y="1033"/>
                </a:lnTo>
                <a:lnTo>
                  <a:pt x="1707" y="1033"/>
                </a:lnTo>
                <a:lnTo>
                  <a:pt x="1707" y="1031"/>
                </a:lnTo>
                <a:lnTo>
                  <a:pt x="1709" y="1029"/>
                </a:lnTo>
                <a:lnTo>
                  <a:pt x="1711" y="1029"/>
                </a:lnTo>
                <a:lnTo>
                  <a:pt x="1711" y="1029"/>
                </a:lnTo>
                <a:lnTo>
                  <a:pt x="1711" y="1031"/>
                </a:lnTo>
                <a:lnTo>
                  <a:pt x="1711" y="1031"/>
                </a:lnTo>
                <a:lnTo>
                  <a:pt x="1713" y="1029"/>
                </a:lnTo>
                <a:lnTo>
                  <a:pt x="1713" y="1031"/>
                </a:lnTo>
                <a:lnTo>
                  <a:pt x="1713" y="1031"/>
                </a:lnTo>
                <a:lnTo>
                  <a:pt x="1713" y="1029"/>
                </a:lnTo>
                <a:lnTo>
                  <a:pt x="1713" y="1029"/>
                </a:lnTo>
                <a:lnTo>
                  <a:pt x="1713" y="1029"/>
                </a:lnTo>
                <a:lnTo>
                  <a:pt x="1713" y="1029"/>
                </a:lnTo>
                <a:lnTo>
                  <a:pt x="1713" y="1029"/>
                </a:lnTo>
                <a:lnTo>
                  <a:pt x="1713" y="1029"/>
                </a:lnTo>
                <a:lnTo>
                  <a:pt x="1716" y="1027"/>
                </a:lnTo>
                <a:lnTo>
                  <a:pt x="1716" y="1027"/>
                </a:lnTo>
                <a:lnTo>
                  <a:pt x="1716" y="1027"/>
                </a:lnTo>
                <a:lnTo>
                  <a:pt x="1716" y="1029"/>
                </a:lnTo>
                <a:lnTo>
                  <a:pt x="1716" y="1029"/>
                </a:lnTo>
                <a:lnTo>
                  <a:pt x="1718" y="1027"/>
                </a:lnTo>
                <a:lnTo>
                  <a:pt x="1718" y="1027"/>
                </a:lnTo>
                <a:lnTo>
                  <a:pt x="1718" y="1029"/>
                </a:lnTo>
                <a:lnTo>
                  <a:pt x="1718" y="1029"/>
                </a:lnTo>
                <a:lnTo>
                  <a:pt x="1720" y="1027"/>
                </a:lnTo>
                <a:lnTo>
                  <a:pt x="1720" y="1027"/>
                </a:lnTo>
                <a:lnTo>
                  <a:pt x="1722" y="1027"/>
                </a:lnTo>
                <a:lnTo>
                  <a:pt x="1725" y="1027"/>
                </a:lnTo>
                <a:lnTo>
                  <a:pt x="1725" y="1024"/>
                </a:lnTo>
                <a:lnTo>
                  <a:pt x="1725" y="1022"/>
                </a:lnTo>
                <a:lnTo>
                  <a:pt x="1727" y="1020"/>
                </a:lnTo>
                <a:lnTo>
                  <a:pt x="1727" y="1018"/>
                </a:lnTo>
                <a:lnTo>
                  <a:pt x="1729" y="1018"/>
                </a:lnTo>
                <a:lnTo>
                  <a:pt x="1729" y="1015"/>
                </a:lnTo>
                <a:lnTo>
                  <a:pt x="1729" y="1015"/>
                </a:lnTo>
                <a:lnTo>
                  <a:pt x="1729" y="1018"/>
                </a:lnTo>
                <a:lnTo>
                  <a:pt x="1729" y="1018"/>
                </a:lnTo>
                <a:lnTo>
                  <a:pt x="1729" y="1018"/>
                </a:lnTo>
                <a:lnTo>
                  <a:pt x="1729" y="1018"/>
                </a:lnTo>
                <a:lnTo>
                  <a:pt x="1731" y="1018"/>
                </a:lnTo>
                <a:lnTo>
                  <a:pt x="1729" y="1020"/>
                </a:lnTo>
                <a:lnTo>
                  <a:pt x="1729" y="1020"/>
                </a:lnTo>
                <a:lnTo>
                  <a:pt x="1729" y="1020"/>
                </a:lnTo>
                <a:lnTo>
                  <a:pt x="1731" y="1020"/>
                </a:lnTo>
                <a:lnTo>
                  <a:pt x="1731" y="1022"/>
                </a:lnTo>
                <a:lnTo>
                  <a:pt x="1734" y="1022"/>
                </a:lnTo>
                <a:lnTo>
                  <a:pt x="1734" y="1020"/>
                </a:lnTo>
                <a:lnTo>
                  <a:pt x="1734" y="1020"/>
                </a:lnTo>
                <a:lnTo>
                  <a:pt x="1734" y="1018"/>
                </a:lnTo>
                <a:lnTo>
                  <a:pt x="1734" y="1018"/>
                </a:lnTo>
                <a:lnTo>
                  <a:pt x="1736" y="1018"/>
                </a:lnTo>
                <a:lnTo>
                  <a:pt x="1736" y="1018"/>
                </a:lnTo>
                <a:lnTo>
                  <a:pt x="1736" y="1018"/>
                </a:lnTo>
                <a:lnTo>
                  <a:pt x="1738" y="1018"/>
                </a:lnTo>
                <a:lnTo>
                  <a:pt x="1738" y="1015"/>
                </a:lnTo>
                <a:lnTo>
                  <a:pt x="1738" y="1015"/>
                </a:lnTo>
                <a:lnTo>
                  <a:pt x="1738" y="1018"/>
                </a:lnTo>
                <a:lnTo>
                  <a:pt x="1740" y="1018"/>
                </a:lnTo>
                <a:lnTo>
                  <a:pt x="1740" y="1018"/>
                </a:lnTo>
                <a:lnTo>
                  <a:pt x="1740" y="1020"/>
                </a:lnTo>
                <a:lnTo>
                  <a:pt x="1740" y="1018"/>
                </a:lnTo>
                <a:lnTo>
                  <a:pt x="1743" y="1018"/>
                </a:lnTo>
                <a:lnTo>
                  <a:pt x="1743" y="1018"/>
                </a:lnTo>
                <a:lnTo>
                  <a:pt x="1743" y="1018"/>
                </a:lnTo>
                <a:lnTo>
                  <a:pt x="1745" y="1015"/>
                </a:lnTo>
                <a:lnTo>
                  <a:pt x="1745" y="1015"/>
                </a:lnTo>
                <a:lnTo>
                  <a:pt x="1745" y="1015"/>
                </a:lnTo>
                <a:lnTo>
                  <a:pt x="1747" y="1015"/>
                </a:lnTo>
                <a:lnTo>
                  <a:pt x="1747" y="1015"/>
                </a:lnTo>
                <a:lnTo>
                  <a:pt x="1749" y="1013"/>
                </a:lnTo>
                <a:lnTo>
                  <a:pt x="1749" y="1013"/>
                </a:lnTo>
                <a:lnTo>
                  <a:pt x="1752" y="1013"/>
                </a:lnTo>
                <a:lnTo>
                  <a:pt x="1754" y="1013"/>
                </a:lnTo>
                <a:lnTo>
                  <a:pt x="1756" y="1011"/>
                </a:lnTo>
                <a:lnTo>
                  <a:pt x="1756" y="1011"/>
                </a:lnTo>
                <a:lnTo>
                  <a:pt x="1756" y="1011"/>
                </a:lnTo>
                <a:lnTo>
                  <a:pt x="1756" y="1009"/>
                </a:lnTo>
                <a:lnTo>
                  <a:pt x="1756" y="1009"/>
                </a:lnTo>
                <a:lnTo>
                  <a:pt x="1756" y="1006"/>
                </a:lnTo>
                <a:lnTo>
                  <a:pt x="1756" y="1006"/>
                </a:lnTo>
                <a:lnTo>
                  <a:pt x="1754" y="1004"/>
                </a:lnTo>
                <a:lnTo>
                  <a:pt x="1756" y="1004"/>
                </a:lnTo>
                <a:lnTo>
                  <a:pt x="1756" y="1004"/>
                </a:lnTo>
                <a:lnTo>
                  <a:pt x="1758" y="1004"/>
                </a:lnTo>
                <a:lnTo>
                  <a:pt x="1758" y="1004"/>
                </a:lnTo>
                <a:lnTo>
                  <a:pt x="1758" y="1006"/>
                </a:lnTo>
                <a:lnTo>
                  <a:pt x="1758" y="1006"/>
                </a:lnTo>
                <a:lnTo>
                  <a:pt x="1761" y="1006"/>
                </a:lnTo>
                <a:lnTo>
                  <a:pt x="1765" y="1004"/>
                </a:lnTo>
                <a:lnTo>
                  <a:pt x="1765" y="1006"/>
                </a:lnTo>
                <a:lnTo>
                  <a:pt x="1767" y="1004"/>
                </a:lnTo>
                <a:lnTo>
                  <a:pt x="1770" y="1004"/>
                </a:lnTo>
                <a:lnTo>
                  <a:pt x="1770" y="1002"/>
                </a:lnTo>
                <a:lnTo>
                  <a:pt x="1772" y="1002"/>
                </a:lnTo>
                <a:lnTo>
                  <a:pt x="1770" y="1002"/>
                </a:lnTo>
                <a:lnTo>
                  <a:pt x="1772" y="1000"/>
                </a:lnTo>
                <a:lnTo>
                  <a:pt x="1772" y="1000"/>
                </a:lnTo>
                <a:lnTo>
                  <a:pt x="1772" y="1000"/>
                </a:lnTo>
                <a:lnTo>
                  <a:pt x="1772" y="1000"/>
                </a:lnTo>
                <a:lnTo>
                  <a:pt x="1772" y="1002"/>
                </a:lnTo>
                <a:lnTo>
                  <a:pt x="1774" y="1004"/>
                </a:lnTo>
                <a:lnTo>
                  <a:pt x="1774" y="1004"/>
                </a:lnTo>
                <a:lnTo>
                  <a:pt x="1779" y="1002"/>
                </a:lnTo>
                <a:lnTo>
                  <a:pt x="1783" y="997"/>
                </a:lnTo>
                <a:lnTo>
                  <a:pt x="1788" y="997"/>
                </a:lnTo>
                <a:lnTo>
                  <a:pt x="1790" y="995"/>
                </a:lnTo>
                <a:lnTo>
                  <a:pt x="1792" y="995"/>
                </a:lnTo>
                <a:lnTo>
                  <a:pt x="1794" y="991"/>
                </a:lnTo>
                <a:lnTo>
                  <a:pt x="1794" y="991"/>
                </a:lnTo>
                <a:lnTo>
                  <a:pt x="1794" y="988"/>
                </a:lnTo>
                <a:lnTo>
                  <a:pt x="1794" y="991"/>
                </a:lnTo>
                <a:lnTo>
                  <a:pt x="1797" y="993"/>
                </a:lnTo>
                <a:lnTo>
                  <a:pt x="1797" y="991"/>
                </a:lnTo>
                <a:lnTo>
                  <a:pt x="1799" y="991"/>
                </a:lnTo>
                <a:lnTo>
                  <a:pt x="1799" y="993"/>
                </a:lnTo>
                <a:lnTo>
                  <a:pt x="1797" y="993"/>
                </a:lnTo>
                <a:lnTo>
                  <a:pt x="1794" y="995"/>
                </a:lnTo>
                <a:lnTo>
                  <a:pt x="1790" y="997"/>
                </a:lnTo>
                <a:lnTo>
                  <a:pt x="1790" y="1000"/>
                </a:lnTo>
                <a:lnTo>
                  <a:pt x="1790" y="1000"/>
                </a:lnTo>
                <a:lnTo>
                  <a:pt x="1790" y="1000"/>
                </a:lnTo>
                <a:lnTo>
                  <a:pt x="1792" y="1002"/>
                </a:lnTo>
                <a:lnTo>
                  <a:pt x="1792" y="1000"/>
                </a:lnTo>
                <a:lnTo>
                  <a:pt x="1794" y="1000"/>
                </a:lnTo>
                <a:lnTo>
                  <a:pt x="1799" y="1000"/>
                </a:lnTo>
                <a:lnTo>
                  <a:pt x="1803" y="1000"/>
                </a:lnTo>
                <a:lnTo>
                  <a:pt x="1806" y="1000"/>
                </a:lnTo>
                <a:lnTo>
                  <a:pt x="1810" y="1000"/>
                </a:lnTo>
                <a:lnTo>
                  <a:pt x="1812" y="1000"/>
                </a:lnTo>
                <a:lnTo>
                  <a:pt x="1812" y="1002"/>
                </a:lnTo>
                <a:lnTo>
                  <a:pt x="1808" y="1002"/>
                </a:lnTo>
                <a:lnTo>
                  <a:pt x="1801" y="1004"/>
                </a:lnTo>
                <a:lnTo>
                  <a:pt x="1801" y="1004"/>
                </a:lnTo>
                <a:lnTo>
                  <a:pt x="1801" y="1006"/>
                </a:lnTo>
                <a:lnTo>
                  <a:pt x="1799" y="1004"/>
                </a:lnTo>
                <a:lnTo>
                  <a:pt x="1799" y="1004"/>
                </a:lnTo>
                <a:lnTo>
                  <a:pt x="1799" y="1004"/>
                </a:lnTo>
                <a:lnTo>
                  <a:pt x="1799" y="1002"/>
                </a:lnTo>
                <a:lnTo>
                  <a:pt x="1799" y="1002"/>
                </a:lnTo>
                <a:lnTo>
                  <a:pt x="1799" y="1002"/>
                </a:lnTo>
                <a:lnTo>
                  <a:pt x="1797" y="1002"/>
                </a:lnTo>
                <a:lnTo>
                  <a:pt x="1797" y="1002"/>
                </a:lnTo>
                <a:lnTo>
                  <a:pt x="1797" y="1002"/>
                </a:lnTo>
                <a:lnTo>
                  <a:pt x="1792" y="1004"/>
                </a:lnTo>
                <a:lnTo>
                  <a:pt x="1790" y="1004"/>
                </a:lnTo>
                <a:lnTo>
                  <a:pt x="1779" y="1011"/>
                </a:lnTo>
                <a:lnTo>
                  <a:pt x="1776" y="1013"/>
                </a:lnTo>
                <a:lnTo>
                  <a:pt x="1776" y="1013"/>
                </a:lnTo>
                <a:lnTo>
                  <a:pt x="1779" y="1013"/>
                </a:lnTo>
                <a:lnTo>
                  <a:pt x="1781" y="1011"/>
                </a:lnTo>
                <a:lnTo>
                  <a:pt x="1781" y="1013"/>
                </a:lnTo>
                <a:lnTo>
                  <a:pt x="1779" y="1013"/>
                </a:lnTo>
                <a:lnTo>
                  <a:pt x="1776" y="1013"/>
                </a:lnTo>
                <a:lnTo>
                  <a:pt x="1776" y="1013"/>
                </a:lnTo>
                <a:lnTo>
                  <a:pt x="1774" y="1015"/>
                </a:lnTo>
                <a:lnTo>
                  <a:pt x="1772" y="1015"/>
                </a:lnTo>
                <a:lnTo>
                  <a:pt x="1772" y="1018"/>
                </a:lnTo>
                <a:lnTo>
                  <a:pt x="1770" y="1018"/>
                </a:lnTo>
                <a:lnTo>
                  <a:pt x="1770" y="1018"/>
                </a:lnTo>
                <a:lnTo>
                  <a:pt x="1774" y="1015"/>
                </a:lnTo>
                <a:lnTo>
                  <a:pt x="1774" y="1015"/>
                </a:lnTo>
                <a:lnTo>
                  <a:pt x="1772" y="1020"/>
                </a:lnTo>
                <a:lnTo>
                  <a:pt x="1770" y="1024"/>
                </a:lnTo>
                <a:lnTo>
                  <a:pt x="1770" y="1024"/>
                </a:lnTo>
                <a:lnTo>
                  <a:pt x="1770" y="1029"/>
                </a:lnTo>
                <a:lnTo>
                  <a:pt x="1772" y="1031"/>
                </a:lnTo>
                <a:lnTo>
                  <a:pt x="1772" y="1031"/>
                </a:lnTo>
                <a:lnTo>
                  <a:pt x="1772" y="1029"/>
                </a:lnTo>
                <a:lnTo>
                  <a:pt x="1774" y="1031"/>
                </a:lnTo>
                <a:lnTo>
                  <a:pt x="1774" y="1031"/>
                </a:lnTo>
                <a:lnTo>
                  <a:pt x="1776" y="1033"/>
                </a:lnTo>
                <a:lnTo>
                  <a:pt x="1779" y="1036"/>
                </a:lnTo>
                <a:lnTo>
                  <a:pt x="1779" y="1036"/>
                </a:lnTo>
                <a:lnTo>
                  <a:pt x="1781" y="1036"/>
                </a:lnTo>
                <a:lnTo>
                  <a:pt x="1781" y="1036"/>
                </a:lnTo>
                <a:lnTo>
                  <a:pt x="1781" y="1033"/>
                </a:lnTo>
                <a:lnTo>
                  <a:pt x="1783" y="1033"/>
                </a:lnTo>
                <a:lnTo>
                  <a:pt x="1783" y="1036"/>
                </a:lnTo>
                <a:lnTo>
                  <a:pt x="1783" y="1033"/>
                </a:lnTo>
                <a:lnTo>
                  <a:pt x="1785" y="1031"/>
                </a:lnTo>
                <a:lnTo>
                  <a:pt x="1785" y="1031"/>
                </a:lnTo>
                <a:lnTo>
                  <a:pt x="1788" y="1031"/>
                </a:lnTo>
                <a:lnTo>
                  <a:pt x="1790" y="1029"/>
                </a:lnTo>
                <a:lnTo>
                  <a:pt x="1790" y="1027"/>
                </a:lnTo>
                <a:lnTo>
                  <a:pt x="1792" y="1027"/>
                </a:lnTo>
                <a:lnTo>
                  <a:pt x="1794" y="1024"/>
                </a:lnTo>
                <a:lnTo>
                  <a:pt x="1797" y="1022"/>
                </a:lnTo>
                <a:lnTo>
                  <a:pt x="1797" y="1020"/>
                </a:lnTo>
                <a:lnTo>
                  <a:pt x="1799" y="1020"/>
                </a:lnTo>
                <a:lnTo>
                  <a:pt x="1799" y="1020"/>
                </a:lnTo>
                <a:lnTo>
                  <a:pt x="1799" y="1018"/>
                </a:lnTo>
                <a:lnTo>
                  <a:pt x="1799" y="1018"/>
                </a:lnTo>
                <a:lnTo>
                  <a:pt x="1799" y="1015"/>
                </a:lnTo>
                <a:lnTo>
                  <a:pt x="1801" y="1015"/>
                </a:lnTo>
                <a:lnTo>
                  <a:pt x="1801" y="1018"/>
                </a:lnTo>
                <a:lnTo>
                  <a:pt x="1803" y="1015"/>
                </a:lnTo>
                <a:lnTo>
                  <a:pt x="1803" y="1015"/>
                </a:lnTo>
                <a:lnTo>
                  <a:pt x="1803" y="1013"/>
                </a:lnTo>
                <a:lnTo>
                  <a:pt x="1806" y="1015"/>
                </a:lnTo>
                <a:lnTo>
                  <a:pt x="1806" y="1015"/>
                </a:lnTo>
                <a:lnTo>
                  <a:pt x="1806" y="1018"/>
                </a:lnTo>
                <a:lnTo>
                  <a:pt x="1808" y="1018"/>
                </a:lnTo>
                <a:lnTo>
                  <a:pt x="1810" y="1018"/>
                </a:lnTo>
                <a:lnTo>
                  <a:pt x="1810" y="1015"/>
                </a:lnTo>
                <a:lnTo>
                  <a:pt x="1810" y="1015"/>
                </a:lnTo>
                <a:lnTo>
                  <a:pt x="1810" y="1015"/>
                </a:lnTo>
                <a:lnTo>
                  <a:pt x="1810" y="1013"/>
                </a:lnTo>
                <a:lnTo>
                  <a:pt x="1810" y="1013"/>
                </a:lnTo>
                <a:lnTo>
                  <a:pt x="1812" y="1013"/>
                </a:lnTo>
                <a:lnTo>
                  <a:pt x="1812" y="1013"/>
                </a:lnTo>
                <a:lnTo>
                  <a:pt x="1815" y="1013"/>
                </a:lnTo>
                <a:lnTo>
                  <a:pt x="1817" y="1013"/>
                </a:lnTo>
                <a:lnTo>
                  <a:pt x="1817" y="1013"/>
                </a:lnTo>
                <a:lnTo>
                  <a:pt x="1819" y="1013"/>
                </a:lnTo>
                <a:lnTo>
                  <a:pt x="1824" y="1011"/>
                </a:lnTo>
                <a:lnTo>
                  <a:pt x="1826" y="1011"/>
                </a:lnTo>
                <a:lnTo>
                  <a:pt x="1830" y="1009"/>
                </a:lnTo>
                <a:lnTo>
                  <a:pt x="1835" y="1006"/>
                </a:lnTo>
                <a:lnTo>
                  <a:pt x="1837" y="1006"/>
                </a:lnTo>
                <a:lnTo>
                  <a:pt x="1839" y="1006"/>
                </a:lnTo>
                <a:lnTo>
                  <a:pt x="1839" y="1004"/>
                </a:lnTo>
                <a:lnTo>
                  <a:pt x="1842" y="1004"/>
                </a:lnTo>
                <a:lnTo>
                  <a:pt x="1842" y="1004"/>
                </a:lnTo>
                <a:lnTo>
                  <a:pt x="1844" y="1004"/>
                </a:lnTo>
                <a:lnTo>
                  <a:pt x="1846" y="1002"/>
                </a:lnTo>
                <a:lnTo>
                  <a:pt x="1848" y="1002"/>
                </a:lnTo>
                <a:lnTo>
                  <a:pt x="1848" y="1002"/>
                </a:lnTo>
                <a:lnTo>
                  <a:pt x="1848" y="1002"/>
                </a:lnTo>
                <a:lnTo>
                  <a:pt x="1851" y="1002"/>
                </a:lnTo>
                <a:lnTo>
                  <a:pt x="1848" y="1002"/>
                </a:lnTo>
                <a:lnTo>
                  <a:pt x="1848" y="1000"/>
                </a:lnTo>
                <a:lnTo>
                  <a:pt x="1844" y="1000"/>
                </a:lnTo>
                <a:lnTo>
                  <a:pt x="1844" y="1000"/>
                </a:lnTo>
                <a:lnTo>
                  <a:pt x="1846" y="1000"/>
                </a:lnTo>
                <a:lnTo>
                  <a:pt x="1846" y="997"/>
                </a:lnTo>
                <a:lnTo>
                  <a:pt x="1844" y="997"/>
                </a:lnTo>
                <a:lnTo>
                  <a:pt x="1844" y="995"/>
                </a:lnTo>
                <a:lnTo>
                  <a:pt x="1842" y="995"/>
                </a:lnTo>
                <a:lnTo>
                  <a:pt x="1839" y="995"/>
                </a:lnTo>
                <a:lnTo>
                  <a:pt x="1837" y="995"/>
                </a:lnTo>
                <a:lnTo>
                  <a:pt x="1837" y="993"/>
                </a:lnTo>
                <a:lnTo>
                  <a:pt x="1837" y="993"/>
                </a:lnTo>
                <a:lnTo>
                  <a:pt x="1835" y="991"/>
                </a:lnTo>
                <a:lnTo>
                  <a:pt x="1835" y="991"/>
                </a:lnTo>
                <a:lnTo>
                  <a:pt x="1830" y="993"/>
                </a:lnTo>
                <a:lnTo>
                  <a:pt x="1828" y="995"/>
                </a:lnTo>
                <a:lnTo>
                  <a:pt x="1828" y="995"/>
                </a:lnTo>
                <a:lnTo>
                  <a:pt x="1828" y="995"/>
                </a:lnTo>
                <a:lnTo>
                  <a:pt x="1826" y="995"/>
                </a:lnTo>
                <a:lnTo>
                  <a:pt x="1824" y="995"/>
                </a:lnTo>
                <a:lnTo>
                  <a:pt x="1824" y="995"/>
                </a:lnTo>
                <a:lnTo>
                  <a:pt x="1824" y="993"/>
                </a:lnTo>
                <a:lnTo>
                  <a:pt x="1821" y="993"/>
                </a:lnTo>
                <a:lnTo>
                  <a:pt x="1817" y="993"/>
                </a:lnTo>
                <a:lnTo>
                  <a:pt x="1817" y="993"/>
                </a:lnTo>
                <a:lnTo>
                  <a:pt x="1815" y="993"/>
                </a:lnTo>
                <a:lnTo>
                  <a:pt x="1815" y="993"/>
                </a:lnTo>
                <a:lnTo>
                  <a:pt x="1815" y="993"/>
                </a:lnTo>
                <a:lnTo>
                  <a:pt x="1812" y="991"/>
                </a:lnTo>
                <a:lnTo>
                  <a:pt x="1810" y="991"/>
                </a:lnTo>
                <a:lnTo>
                  <a:pt x="1808" y="991"/>
                </a:lnTo>
                <a:lnTo>
                  <a:pt x="1806" y="988"/>
                </a:lnTo>
                <a:lnTo>
                  <a:pt x="1803" y="988"/>
                </a:lnTo>
                <a:lnTo>
                  <a:pt x="1806" y="986"/>
                </a:lnTo>
                <a:lnTo>
                  <a:pt x="1806" y="986"/>
                </a:lnTo>
                <a:lnTo>
                  <a:pt x="1806" y="984"/>
                </a:lnTo>
                <a:lnTo>
                  <a:pt x="1801" y="984"/>
                </a:lnTo>
                <a:lnTo>
                  <a:pt x="1801" y="984"/>
                </a:lnTo>
                <a:lnTo>
                  <a:pt x="1794" y="984"/>
                </a:lnTo>
                <a:lnTo>
                  <a:pt x="1794" y="982"/>
                </a:lnTo>
                <a:lnTo>
                  <a:pt x="1794" y="982"/>
                </a:lnTo>
                <a:lnTo>
                  <a:pt x="1794" y="979"/>
                </a:lnTo>
                <a:lnTo>
                  <a:pt x="1792" y="979"/>
                </a:lnTo>
                <a:lnTo>
                  <a:pt x="1792" y="975"/>
                </a:lnTo>
                <a:lnTo>
                  <a:pt x="1790" y="975"/>
                </a:lnTo>
                <a:lnTo>
                  <a:pt x="1790" y="973"/>
                </a:lnTo>
                <a:lnTo>
                  <a:pt x="1790" y="970"/>
                </a:lnTo>
                <a:lnTo>
                  <a:pt x="1790" y="970"/>
                </a:lnTo>
                <a:lnTo>
                  <a:pt x="1790" y="968"/>
                </a:lnTo>
                <a:lnTo>
                  <a:pt x="1790" y="968"/>
                </a:lnTo>
                <a:lnTo>
                  <a:pt x="1788" y="968"/>
                </a:lnTo>
                <a:lnTo>
                  <a:pt x="1785" y="968"/>
                </a:lnTo>
                <a:lnTo>
                  <a:pt x="1783" y="968"/>
                </a:lnTo>
                <a:lnTo>
                  <a:pt x="1783" y="966"/>
                </a:lnTo>
                <a:lnTo>
                  <a:pt x="1788" y="964"/>
                </a:lnTo>
                <a:lnTo>
                  <a:pt x="1790" y="961"/>
                </a:lnTo>
                <a:lnTo>
                  <a:pt x="1790" y="957"/>
                </a:lnTo>
                <a:lnTo>
                  <a:pt x="1792" y="955"/>
                </a:lnTo>
                <a:lnTo>
                  <a:pt x="1792" y="955"/>
                </a:lnTo>
                <a:lnTo>
                  <a:pt x="1790" y="952"/>
                </a:lnTo>
                <a:lnTo>
                  <a:pt x="1788" y="952"/>
                </a:lnTo>
                <a:lnTo>
                  <a:pt x="1788" y="952"/>
                </a:lnTo>
                <a:lnTo>
                  <a:pt x="1785" y="952"/>
                </a:lnTo>
                <a:lnTo>
                  <a:pt x="1783" y="955"/>
                </a:lnTo>
                <a:lnTo>
                  <a:pt x="1781" y="955"/>
                </a:lnTo>
                <a:lnTo>
                  <a:pt x="1779" y="955"/>
                </a:lnTo>
                <a:lnTo>
                  <a:pt x="1779" y="955"/>
                </a:lnTo>
                <a:lnTo>
                  <a:pt x="1776" y="952"/>
                </a:lnTo>
                <a:lnTo>
                  <a:pt x="1774" y="950"/>
                </a:lnTo>
                <a:lnTo>
                  <a:pt x="1770" y="950"/>
                </a:lnTo>
                <a:lnTo>
                  <a:pt x="1767" y="948"/>
                </a:lnTo>
                <a:lnTo>
                  <a:pt x="1765" y="948"/>
                </a:lnTo>
                <a:lnTo>
                  <a:pt x="1763" y="950"/>
                </a:lnTo>
                <a:lnTo>
                  <a:pt x="1761" y="948"/>
                </a:lnTo>
                <a:lnTo>
                  <a:pt x="1765" y="948"/>
                </a:lnTo>
                <a:lnTo>
                  <a:pt x="1767" y="948"/>
                </a:lnTo>
                <a:lnTo>
                  <a:pt x="1770" y="948"/>
                </a:lnTo>
                <a:lnTo>
                  <a:pt x="1772" y="948"/>
                </a:lnTo>
                <a:lnTo>
                  <a:pt x="1772" y="946"/>
                </a:lnTo>
                <a:lnTo>
                  <a:pt x="1774" y="946"/>
                </a:lnTo>
                <a:lnTo>
                  <a:pt x="1776" y="948"/>
                </a:lnTo>
                <a:lnTo>
                  <a:pt x="1781" y="948"/>
                </a:lnTo>
                <a:lnTo>
                  <a:pt x="1783" y="950"/>
                </a:lnTo>
                <a:lnTo>
                  <a:pt x="1783" y="948"/>
                </a:lnTo>
                <a:lnTo>
                  <a:pt x="1788" y="948"/>
                </a:lnTo>
                <a:lnTo>
                  <a:pt x="1788" y="946"/>
                </a:lnTo>
                <a:lnTo>
                  <a:pt x="1790" y="946"/>
                </a:lnTo>
                <a:lnTo>
                  <a:pt x="1792" y="946"/>
                </a:lnTo>
                <a:lnTo>
                  <a:pt x="1792" y="943"/>
                </a:lnTo>
                <a:lnTo>
                  <a:pt x="1794" y="941"/>
                </a:lnTo>
                <a:lnTo>
                  <a:pt x="1799" y="941"/>
                </a:lnTo>
                <a:lnTo>
                  <a:pt x="1799" y="939"/>
                </a:lnTo>
                <a:lnTo>
                  <a:pt x="1799" y="937"/>
                </a:lnTo>
                <a:lnTo>
                  <a:pt x="1797" y="934"/>
                </a:lnTo>
                <a:lnTo>
                  <a:pt x="1797" y="932"/>
                </a:lnTo>
                <a:lnTo>
                  <a:pt x="1799" y="932"/>
                </a:lnTo>
                <a:lnTo>
                  <a:pt x="1801" y="934"/>
                </a:lnTo>
                <a:lnTo>
                  <a:pt x="1801" y="932"/>
                </a:lnTo>
                <a:lnTo>
                  <a:pt x="1799" y="932"/>
                </a:lnTo>
                <a:lnTo>
                  <a:pt x="1794" y="928"/>
                </a:lnTo>
                <a:lnTo>
                  <a:pt x="1790" y="925"/>
                </a:lnTo>
                <a:lnTo>
                  <a:pt x="1781" y="925"/>
                </a:lnTo>
                <a:lnTo>
                  <a:pt x="1781" y="923"/>
                </a:lnTo>
                <a:lnTo>
                  <a:pt x="1774" y="925"/>
                </a:lnTo>
                <a:lnTo>
                  <a:pt x="1770" y="925"/>
                </a:lnTo>
                <a:lnTo>
                  <a:pt x="1763" y="928"/>
                </a:lnTo>
                <a:lnTo>
                  <a:pt x="1756" y="930"/>
                </a:lnTo>
                <a:lnTo>
                  <a:pt x="1747" y="932"/>
                </a:lnTo>
                <a:lnTo>
                  <a:pt x="1743" y="934"/>
                </a:lnTo>
                <a:lnTo>
                  <a:pt x="1738" y="937"/>
                </a:lnTo>
                <a:lnTo>
                  <a:pt x="1734" y="939"/>
                </a:lnTo>
                <a:lnTo>
                  <a:pt x="1734" y="941"/>
                </a:lnTo>
                <a:lnTo>
                  <a:pt x="1729" y="941"/>
                </a:lnTo>
                <a:lnTo>
                  <a:pt x="1729" y="941"/>
                </a:lnTo>
                <a:lnTo>
                  <a:pt x="1727" y="943"/>
                </a:lnTo>
                <a:lnTo>
                  <a:pt x="1720" y="948"/>
                </a:lnTo>
                <a:lnTo>
                  <a:pt x="1718" y="950"/>
                </a:lnTo>
                <a:lnTo>
                  <a:pt x="1718" y="952"/>
                </a:lnTo>
                <a:lnTo>
                  <a:pt x="1713" y="957"/>
                </a:lnTo>
                <a:lnTo>
                  <a:pt x="1711" y="959"/>
                </a:lnTo>
                <a:lnTo>
                  <a:pt x="1709" y="961"/>
                </a:lnTo>
                <a:lnTo>
                  <a:pt x="1707" y="964"/>
                </a:lnTo>
                <a:lnTo>
                  <a:pt x="1704" y="966"/>
                </a:lnTo>
                <a:lnTo>
                  <a:pt x="1702" y="968"/>
                </a:lnTo>
                <a:lnTo>
                  <a:pt x="1695" y="973"/>
                </a:lnTo>
                <a:lnTo>
                  <a:pt x="1693" y="973"/>
                </a:lnTo>
                <a:lnTo>
                  <a:pt x="1691" y="973"/>
                </a:lnTo>
                <a:lnTo>
                  <a:pt x="1689" y="975"/>
                </a:lnTo>
                <a:lnTo>
                  <a:pt x="1684" y="975"/>
                </a:lnTo>
                <a:lnTo>
                  <a:pt x="1680" y="975"/>
                </a:lnTo>
                <a:lnTo>
                  <a:pt x="1677" y="977"/>
                </a:lnTo>
                <a:lnTo>
                  <a:pt x="1677" y="979"/>
                </a:lnTo>
                <a:lnTo>
                  <a:pt x="1675" y="979"/>
                </a:lnTo>
                <a:lnTo>
                  <a:pt x="1673" y="979"/>
                </a:lnTo>
                <a:lnTo>
                  <a:pt x="1671" y="982"/>
                </a:lnTo>
                <a:lnTo>
                  <a:pt x="1668" y="984"/>
                </a:lnTo>
                <a:lnTo>
                  <a:pt x="1664" y="986"/>
                </a:lnTo>
                <a:lnTo>
                  <a:pt x="1662" y="988"/>
                </a:lnTo>
                <a:lnTo>
                  <a:pt x="1659" y="991"/>
                </a:lnTo>
                <a:lnTo>
                  <a:pt x="1657" y="993"/>
                </a:lnTo>
                <a:lnTo>
                  <a:pt x="1657" y="995"/>
                </a:lnTo>
                <a:lnTo>
                  <a:pt x="1657" y="995"/>
                </a:lnTo>
                <a:lnTo>
                  <a:pt x="1655" y="1000"/>
                </a:lnTo>
                <a:lnTo>
                  <a:pt x="1655" y="1000"/>
                </a:lnTo>
                <a:lnTo>
                  <a:pt x="1653" y="1000"/>
                </a:lnTo>
                <a:lnTo>
                  <a:pt x="1648" y="1002"/>
                </a:lnTo>
                <a:lnTo>
                  <a:pt x="1644" y="1004"/>
                </a:lnTo>
                <a:lnTo>
                  <a:pt x="1639" y="1006"/>
                </a:lnTo>
                <a:lnTo>
                  <a:pt x="1637" y="1006"/>
                </a:lnTo>
                <a:lnTo>
                  <a:pt x="1641" y="1004"/>
                </a:lnTo>
                <a:lnTo>
                  <a:pt x="1646" y="1002"/>
                </a:lnTo>
                <a:lnTo>
                  <a:pt x="1648" y="1000"/>
                </a:lnTo>
                <a:lnTo>
                  <a:pt x="1648" y="1000"/>
                </a:lnTo>
                <a:lnTo>
                  <a:pt x="1644" y="997"/>
                </a:lnTo>
                <a:lnTo>
                  <a:pt x="1644" y="997"/>
                </a:lnTo>
                <a:lnTo>
                  <a:pt x="1648" y="997"/>
                </a:lnTo>
                <a:lnTo>
                  <a:pt x="1650" y="997"/>
                </a:lnTo>
                <a:lnTo>
                  <a:pt x="1650" y="995"/>
                </a:lnTo>
                <a:lnTo>
                  <a:pt x="1653" y="993"/>
                </a:lnTo>
                <a:lnTo>
                  <a:pt x="1657" y="993"/>
                </a:lnTo>
                <a:lnTo>
                  <a:pt x="1659" y="991"/>
                </a:lnTo>
                <a:lnTo>
                  <a:pt x="1662" y="988"/>
                </a:lnTo>
                <a:lnTo>
                  <a:pt x="1662" y="986"/>
                </a:lnTo>
                <a:lnTo>
                  <a:pt x="1664" y="986"/>
                </a:lnTo>
                <a:lnTo>
                  <a:pt x="1664" y="984"/>
                </a:lnTo>
                <a:lnTo>
                  <a:pt x="1666" y="984"/>
                </a:lnTo>
                <a:lnTo>
                  <a:pt x="1668" y="982"/>
                </a:lnTo>
                <a:lnTo>
                  <a:pt x="1675" y="979"/>
                </a:lnTo>
                <a:lnTo>
                  <a:pt x="1675" y="977"/>
                </a:lnTo>
                <a:lnTo>
                  <a:pt x="1680" y="977"/>
                </a:lnTo>
                <a:lnTo>
                  <a:pt x="1682" y="975"/>
                </a:lnTo>
                <a:lnTo>
                  <a:pt x="1682" y="975"/>
                </a:lnTo>
                <a:lnTo>
                  <a:pt x="1684" y="975"/>
                </a:lnTo>
                <a:lnTo>
                  <a:pt x="1691" y="973"/>
                </a:lnTo>
                <a:lnTo>
                  <a:pt x="1693" y="970"/>
                </a:lnTo>
                <a:lnTo>
                  <a:pt x="1695" y="968"/>
                </a:lnTo>
                <a:lnTo>
                  <a:pt x="1700" y="966"/>
                </a:lnTo>
                <a:lnTo>
                  <a:pt x="1704" y="961"/>
                </a:lnTo>
                <a:lnTo>
                  <a:pt x="1707" y="959"/>
                </a:lnTo>
                <a:lnTo>
                  <a:pt x="1711" y="955"/>
                </a:lnTo>
                <a:lnTo>
                  <a:pt x="1711" y="952"/>
                </a:lnTo>
                <a:lnTo>
                  <a:pt x="1713" y="950"/>
                </a:lnTo>
                <a:lnTo>
                  <a:pt x="1713" y="948"/>
                </a:lnTo>
                <a:lnTo>
                  <a:pt x="1713" y="946"/>
                </a:lnTo>
                <a:lnTo>
                  <a:pt x="1711" y="946"/>
                </a:lnTo>
                <a:lnTo>
                  <a:pt x="1709" y="943"/>
                </a:lnTo>
                <a:lnTo>
                  <a:pt x="1702" y="943"/>
                </a:lnTo>
                <a:lnTo>
                  <a:pt x="1700" y="943"/>
                </a:lnTo>
                <a:lnTo>
                  <a:pt x="1698" y="941"/>
                </a:lnTo>
                <a:lnTo>
                  <a:pt x="1695" y="941"/>
                </a:lnTo>
                <a:lnTo>
                  <a:pt x="1695" y="941"/>
                </a:lnTo>
                <a:lnTo>
                  <a:pt x="1704" y="941"/>
                </a:lnTo>
                <a:lnTo>
                  <a:pt x="1709" y="943"/>
                </a:lnTo>
                <a:lnTo>
                  <a:pt x="1711" y="943"/>
                </a:lnTo>
                <a:lnTo>
                  <a:pt x="1713" y="946"/>
                </a:lnTo>
                <a:lnTo>
                  <a:pt x="1713" y="946"/>
                </a:lnTo>
                <a:lnTo>
                  <a:pt x="1716" y="946"/>
                </a:lnTo>
                <a:lnTo>
                  <a:pt x="1718" y="943"/>
                </a:lnTo>
                <a:lnTo>
                  <a:pt x="1720" y="941"/>
                </a:lnTo>
                <a:lnTo>
                  <a:pt x="1722" y="939"/>
                </a:lnTo>
                <a:lnTo>
                  <a:pt x="1727" y="932"/>
                </a:lnTo>
                <a:lnTo>
                  <a:pt x="1731" y="930"/>
                </a:lnTo>
                <a:lnTo>
                  <a:pt x="1731" y="930"/>
                </a:lnTo>
                <a:lnTo>
                  <a:pt x="1734" y="928"/>
                </a:lnTo>
                <a:lnTo>
                  <a:pt x="1736" y="928"/>
                </a:lnTo>
                <a:lnTo>
                  <a:pt x="1736" y="928"/>
                </a:lnTo>
                <a:lnTo>
                  <a:pt x="1738" y="928"/>
                </a:lnTo>
                <a:lnTo>
                  <a:pt x="1738" y="925"/>
                </a:lnTo>
                <a:lnTo>
                  <a:pt x="1740" y="925"/>
                </a:lnTo>
                <a:lnTo>
                  <a:pt x="1749" y="923"/>
                </a:lnTo>
                <a:lnTo>
                  <a:pt x="1749" y="923"/>
                </a:lnTo>
                <a:lnTo>
                  <a:pt x="1752" y="923"/>
                </a:lnTo>
                <a:lnTo>
                  <a:pt x="1754" y="921"/>
                </a:lnTo>
                <a:lnTo>
                  <a:pt x="1754" y="916"/>
                </a:lnTo>
                <a:lnTo>
                  <a:pt x="1758" y="910"/>
                </a:lnTo>
                <a:lnTo>
                  <a:pt x="1761" y="907"/>
                </a:lnTo>
                <a:lnTo>
                  <a:pt x="1763" y="907"/>
                </a:lnTo>
                <a:lnTo>
                  <a:pt x="1763" y="905"/>
                </a:lnTo>
                <a:lnTo>
                  <a:pt x="1765" y="905"/>
                </a:lnTo>
                <a:lnTo>
                  <a:pt x="1765" y="905"/>
                </a:lnTo>
                <a:lnTo>
                  <a:pt x="1767" y="905"/>
                </a:lnTo>
                <a:lnTo>
                  <a:pt x="1770" y="905"/>
                </a:lnTo>
                <a:lnTo>
                  <a:pt x="1770" y="905"/>
                </a:lnTo>
                <a:lnTo>
                  <a:pt x="1774" y="903"/>
                </a:lnTo>
                <a:lnTo>
                  <a:pt x="1776" y="905"/>
                </a:lnTo>
                <a:lnTo>
                  <a:pt x="1783" y="903"/>
                </a:lnTo>
                <a:lnTo>
                  <a:pt x="1785" y="903"/>
                </a:lnTo>
                <a:lnTo>
                  <a:pt x="1790" y="903"/>
                </a:lnTo>
                <a:lnTo>
                  <a:pt x="1797" y="903"/>
                </a:lnTo>
                <a:lnTo>
                  <a:pt x="1801" y="905"/>
                </a:lnTo>
                <a:lnTo>
                  <a:pt x="1803" y="903"/>
                </a:lnTo>
                <a:lnTo>
                  <a:pt x="1806" y="903"/>
                </a:lnTo>
                <a:lnTo>
                  <a:pt x="1808" y="903"/>
                </a:lnTo>
                <a:lnTo>
                  <a:pt x="1810" y="905"/>
                </a:lnTo>
                <a:lnTo>
                  <a:pt x="1815" y="905"/>
                </a:lnTo>
                <a:lnTo>
                  <a:pt x="1817" y="903"/>
                </a:lnTo>
                <a:lnTo>
                  <a:pt x="1819" y="903"/>
                </a:lnTo>
                <a:lnTo>
                  <a:pt x="1821" y="903"/>
                </a:lnTo>
                <a:lnTo>
                  <a:pt x="1824" y="903"/>
                </a:lnTo>
                <a:lnTo>
                  <a:pt x="1826" y="903"/>
                </a:lnTo>
                <a:lnTo>
                  <a:pt x="1828" y="903"/>
                </a:lnTo>
                <a:lnTo>
                  <a:pt x="1833" y="905"/>
                </a:lnTo>
                <a:lnTo>
                  <a:pt x="1835" y="905"/>
                </a:lnTo>
                <a:lnTo>
                  <a:pt x="1837" y="905"/>
                </a:lnTo>
                <a:lnTo>
                  <a:pt x="1839" y="907"/>
                </a:lnTo>
                <a:lnTo>
                  <a:pt x="1846" y="905"/>
                </a:lnTo>
                <a:lnTo>
                  <a:pt x="1848" y="905"/>
                </a:lnTo>
                <a:lnTo>
                  <a:pt x="1851" y="905"/>
                </a:lnTo>
                <a:lnTo>
                  <a:pt x="1853" y="905"/>
                </a:lnTo>
                <a:lnTo>
                  <a:pt x="1857" y="905"/>
                </a:lnTo>
                <a:lnTo>
                  <a:pt x="1860" y="905"/>
                </a:lnTo>
                <a:lnTo>
                  <a:pt x="1864" y="905"/>
                </a:lnTo>
                <a:lnTo>
                  <a:pt x="1869" y="903"/>
                </a:lnTo>
                <a:lnTo>
                  <a:pt x="1869" y="901"/>
                </a:lnTo>
                <a:lnTo>
                  <a:pt x="1871" y="901"/>
                </a:lnTo>
                <a:lnTo>
                  <a:pt x="1875" y="896"/>
                </a:lnTo>
                <a:lnTo>
                  <a:pt x="1880" y="894"/>
                </a:lnTo>
                <a:lnTo>
                  <a:pt x="1880" y="892"/>
                </a:lnTo>
                <a:lnTo>
                  <a:pt x="1887" y="885"/>
                </a:lnTo>
                <a:lnTo>
                  <a:pt x="1887" y="885"/>
                </a:lnTo>
                <a:lnTo>
                  <a:pt x="1887" y="885"/>
                </a:lnTo>
                <a:lnTo>
                  <a:pt x="1889" y="883"/>
                </a:lnTo>
                <a:lnTo>
                  <a:pt x="1891" y="883"/>
                </a:lnTo>
                <a:lnTo>
                  <a:pt x="1893" y="883"/>
                </a:lnTo>
                <a:lnTo>
                  <a:pt x="1896" y="883"/>
                </a:lnTo>
                <a:lnTo>
                  <a:pt x="1896" y="883"/>
                </a:lnTo>
                <a:lnTo>
                  <a:pt x="1900" y="880"/>
                </a:lnTo>
                <a:lnTo>
                  <a:pt x="1900" y="880"/>
                </a:lnTo>
                <a:lnTo>
                  <a:pt x="1905" y="880"/>
                </a:lnTo>
                <a:lnTo>
                  <a:pt x="1907" y="880"/>
                </a:lnTo>
                <a:lnTo>
                  <a:pt x="1911" y="880"/>
                </a:lnTo>
                <a:lnTo>
                  <a:pt x="1911" y="880"/>
                </a:lnTo>
                <a:lnTo>
                  <a:pt x="1914" y="880"/>
                </a:lnTo>
                <a:lnTo>
                  <a:pt x="1920" y="876"/>
                </a:lnTo>
                <a:lnTo>
                  <a:pt x="1923" y="874"/>
                </a:lnTo>
                <a:lnTo>
                  <a:pt x="1927" y="869"/>
                </a:lnTo>
                <a:lnTo>
                  <a:pt x="1934" y="867"/>
                </a:lnTo>
                <a:lnTo>
                  <a:pt x="1934" y="865"/>
                </a:lnTo>
                <a:lnTo>
                  <a:pt x="1934" y="865"/>
                </a:lnTo>
                <a:lnTo>
                  <a:pt x="1932" y="862"/>
                </a:lnTo>
                <a:lnTo>
                  <a:pt x="1932" y="862"/>
                </a:lnTo>
                <a:lnTo>
                  <a:pt x="1927" y="860"/>
                </a:lnTo>
                <a:lnTo>
                  <a:pt x="1927" y="860"/>
                </a:lnTo>
                <a:lnTo>
                  <a:pt x="1929" y="860"/>
                </a:lnTo>
                <a:lnTo>
                  <a:pt x="1932" y="862"/>
                </a:lnTo>
                <a:lnTo>
                  <a:pt x="1932" y="860"/>
                </a:lnTo>
                <a:lnTo>
                  <a:pt x="1932" y="860"/>
                </a:lnTo>
                <a:lnTo>
                  <a:pt x="1932" y="858"/>
                </a:lnTo>
                <a:lnTo>
                  <a:pt x="1932" y="858"/>
                </a:lnTo>
                <a:lnTo>
                  <a:pt x="1927" y="858"/>
                </a:lnTo>
                <a:lnTo>
                  <a:pt x="1925" y="858"/>
                </a:lnTo>
                <a:lnTo>
                  <a:pt x="1923" y="858"/>
                </a:lnTo>
                <a:lnTo>
                  <a:pt x="1923" y="858"/>
                </a:lnTo>
                <a:lnTo>
                  <a:pt x="1925" y="858"/>
                </a:lnTo>
                <a:lnTo>
                  <a:pt x="1929" y="856"/>
                </a:lnTo>
                <a:lnTo>
                  <a:pt x="1932" y="856"/>
                </a:lnTo>
                <a:lnTo>
                  <a:pt x="1932" y="856"/>
                </a:lnTo>
                <a:lnTo>
                  <a:pt x="1929" y="853"/>
                </a:lnTo>
                <a:lnTo>
                  <a:pt x="1929" y="851"/>
                </a:lnTo>
                <a:lnTo>
                  <a:pt x="1932" y="851"/>
                </a:lnTo>
                <a:lnTo>
                  <a:pt x="1929" y="849"/>
                </a:lnTo>
                <a:lnTo>
                  <a:pt x="1932" y="844"/>
                </a:lnTo>
                <a:lnTo>
                  <a:pt x="1932" y="844"/>
                </a:lnTo>
                <a:lnTo>
                  <a:pt x="1932" y="842"/>
                </a:lnTo>
                <a:lnTo>
                  <a:pt x="1929" y="842"/>
                </a:lnTo>
                <a:lnTo>
                  <a:pt x="1929" y="842"/>
                </a:lnTo>
                <a:lnTo>
                  <a:pt x="1929" y="840"/>
                </a:lnTo>
                <a:lnTo>
                  <a:pt x="1929" y="840"/>
                </a:lnTo>
                <a:lnTo>
                  <a:pt x="1929" y="838"/>
                </a:lnTo>
                <a:lnTo>
                  <a:pt x="1927" y="835"/>
                </a:lnTo>
                <a:lnTo>
                  <a:pt x="1925" y="835"/>
                </a:lnTo>
                <a:lnTo>
                  <a:pt x="1923" y="835"/>
                </a:lnTo>
                <a:lnTo>
                  <a:pt x="1920" y="833"/>
                </a:lnTo>
                <a:lnTo>
                  <a:pt x="1920" y="833"/>
                </a:lnTo>
                <a:lnTo>
                  <a:pt x="1920" y="831"/>
                </a:lnTo>
                <a:lnTo>
                  <a:pt x="1918" y="833"/>
                </a:lnTo>
                <a:lnTo>
                  <a:pt x="1916" y="833"/>
                </a:lnTo>
                <a:lnTo>
                  <a:pt x="1911" y="833"/>
                </a:lnTo>
                <a:lnTo>
                  <a:pt x="1909" y="838"/>
                </a:lnTo>
                <a:lnTo>
                  <a:pt x="1907" y="838"/>
                </a:lnTo>
                <a:lnTo>
                  <a:pt x="1907" y="835"/>
                </a:lnTo>
                <a:lnTo>
                  <a:pt x="1907" y="835"/>
                </a:lnTo>
                <a:lnTo>
                  <a:pt x="1905" y="835"/>
                </a:lnTo>
                <a:lnTo>
                  <a:pt x="1905" y="835"/>
                </a:lnTo>
                <a:lnTo>
                  <a:pt x="1905" y="835"/>
                </a:lnTo>
                <a:lnTo>
                  <a:pt x="1909" y="833"/>
                </a:lnTo>
                <a:lnTo>
                  <a:pt x="1909" y="833"/>
                </a:lnTo>
                <a:lnTo>
                  <a:pt x="1911" y="831"/>
                </a:lnTo>
                <a:lnTo>
                  <a:pt x="1909" y="831"/>
                </a:lnTo>
                <a:lnTo>
                  <a:pt x="1909" y="829"/>
                </a:lnTo>
                <a:lnTo>
                  <a:pt x="1907" y="824"/>
                </a:lnTo>
                <a:lnTo>
                  <a:pt x="1902" y="824"/>
                </a:lnTo>
                <a:lnTo>
                  <a:pt x="1893" y="822"/>
                </a:lnTo>
                <a:lnTo>
                  <a:pt x="1891" y="822"/>
                </a:lnTo>
                <a:lnTo>
                  <a:pt x="1891" y="824"/>
                </a:lnTo>
                <a:lnTo>
                  <a:pt x="1891" y="824"/>
                </a:lnTo>
                <a:lnTo>
                  <a:pt x="1891" y="824"/>
                </a:lnTo>
                <a:lnTo>
                  <a:pt x="1893" y="824"/>
                </a:lnTo>
                <a:lnTo>
                  <a:pt x="1896" y="824"/>
                </a:lnTo>
                <a:lnTo>
                  <a:pt x="1898" y="824"/>
                </a:lnTo>
                <a:lnTo>
                  <a:pt x="1898" y="824"/>
                </a:lnTo>
                <a:lnTo>
                  <a:pt x="1896" y="824"/>
                </a:lnTo>
                <a:lnTo>
                  <a:pt x="1891" y="826"/>
                </a:lnTo>
                <a:lnTo>
                  <a:pt x="1887" y="829"/>
                </a:lnTo>
                <a:lnTo>
                  <a:pt x="1882" y="829"/>
                </a:lnTo>
                <a:lnTo>
                  <a:pt x="1880" y="833"/>
                </a:lnTo>
                <a:lnTo>
                  <a:pt x="1875" y="835"/>
                </a:lnTo>
                <a:lnTo>
                  <a:pt x="1873" y="835"/>
                </a:lnTo>
                <a:lnTo>
                  <a:pt x="1871" y="838"/>
                </a:lnTo>
                <a:lnTo>
                  <a:pt x="1869" y="838"/>
                </a:lnTo>
                <a:lnTo>
                  <a:pt x="1869" y="838"/>
                </a:lnTo>
                <a:lnTo>
                  <a:pt x="1866" y="840"/>
                </a:lnTo>
                <a:lnTo>
                  <a:pt x="1864" y="842"/>
                </a:lnTo>
                <a:lnTo>
                  <a:pt x="1860" y="842"/>
                </a:lnTo>
                <a:lnTo>
                  <a:pt x="1860" y="842"/>
                </a:lnTo>
                <a:lnTo>
                  <a:pt x="1860" y="842"/>
                </a:lnTo>
                <a:lnTo>
                  <a:pt x="1862" y="842"/>
                </a:lnTo>
                <a:lnTo>
                  <a:pt x="1862" y="840"/>
                </a:lnTo>
                <a:lnTo>
                  <a:pt x="1862" y="840"/>
                </a:lnTo>
                <a:lnTo>
                  <a:pt x="1862" y="840"/>
                </a:lnTo>
                <a:lnTo>
                  <a:pt x="1864" y="838"/>
                </a:lnTo>
                <a:lnTo>
                  <a:pt x="1864" y="838"/>
                </a:lnTo>
                <a:lnTo>
                  <a:pt x="1864" y="838"/>
                </a:lnTo>
                <a:lnTo>
                  <a:pt x="1860" y="835"/>
                </a:lnTo>
                <a:lnTo>
                  <a:pt x="1860" y="835"/>
                </a:lnTo>
                <a:lnTo>
                  <a:pt x="1862" y="835"/>
                </a:lnTo>
                <a:lnTo>
                  <a:pt x="1864" y="835"/>
                </a:lnTo>
                <a:lnTo>
                  <a:pt x="1864" y="835"/>
                </a:lnTo>
                <a:lnTo>
                  <a:pt x="1864" y="835"/>
                </a:lnTo>
                <a:lnTo>
                  <a:pt x="1864" y="833"/>
                </a:lnTo>
                <a:lnTo>
                  <a:pt x="1864" y="833"/>
                </a:lnTo>
                <a:lnTo>
                  <a:pt x="1866" y="833"/>
                </a:lnTo>
                <a:lnTo>
                  <a:pt x="1869" y="831"/>
                </a:lnTo>
                <a:lnTo>
                  <a:pt x="1869" y="831"/>
                </a:lnTo>
                <a:lnTo>
                  <a:pt x="1871" y="831"/>
                </a:lnTo>
                <a:lnTo>
                  <a:pt x="1871" y="831"/>
                </a:lnTo>
                <a:lnTo>
                  <a:pt x="1873" y="831"/>
                </a:lnTo>
                <a:lnTo>
                  <a:pt x="1878" y="829"/>
                </a:lnTo>
                <a:lnTo>
                  <a:pt x="1880" y="829"/>
                </a:lnTo>
                <a:lnTo>
                  <a:pt x="1882" y="829"/>
                </a:lnTo>
                <a:lnTo>
                  <a:pt x="1882" y="826"/>
                </a:lnTo>
                <a:lnTo>
                  <a:pt x="1882" y="826"/>
                </a:lnTo>
                <a:lnTo>
                  <a:pt x="1884" y="826"/>
                </a:lnTo>
                <a:lnTo>
                  <a:pt x="1887" y="826"/>
                </a:lnTo>
                <a:lnTo>
                  <a:pt x="1887" y="826"/>
                </a:lnTo>
                <a:lnTo>
                  <a:pt x="1889" y="824"/>
                </a:lnTo>
                <a:lnTo>
                  <a:pt x="1891" y="822"/>
                </a:lnTo>
                <a:lnTo>
                  <a:pt x="1891" y="822"/>
                </a:lnTo>
                <a:lnTo>
                  <a:pt x="1893" y="822"/>
                </a:lnTo>
                <a:lnTo>
                  <a:pt x="1893" y="820"/>
                </a:lnTo>
                <a:lnTo>
                  <a:pt x="1896" y="820"/>
                </a:lnTo>
                <a:lnTo>
                  <a:pt x="1898" y="820"/>
                </a:lnTo>
                <a:lnTo>
                  <a:pt x="1902" y="820"/>
                </a:lnTo>
                <a:lnTo>
                  <a:pt x="1905" y="817"/>
                </a:lnTo>
                <a:lnTo>
                  <a:pt x="1905" y="815"/>
                </a:lnTo>
                <a:lnTo>
                  <a:pt x="1907" y="815"/>
                </a:lnTo>
                <a:lnTo>
                  <a:pt x="1907" y="815"/>
                </a:lnTo>
                <a:lnTo>
                  <a:pt x="1905" y="813"/>
                </a:lnTo>
                <a:lnTo>
                  <a:pt x="1902" y="813"/>
                </a:lnTo>
                <a:lnTo>
                  <a:pt x="1902" y="813"/>
                </a:lnTo>
                <a:lnTo>
                  <a:pt x="1900" y="813"/>
                </a:lnTo>
                <a:lnTo>
                  <a:pt x="1898" y="811"/>
                </a:lnTo>
                <a:lnTo>
                  <a:pt x="1898" y="808"/>
                </a:lnTo>
                <a:lnTo>
                  <a:pt x="1896" y="808"/>
                </a:lnTo>
                <a:lnTo>
                  <a:pt x="1893" y="808"/>
                </a:lnTo>
                <a:lnTo>
                  <a:pt x="1893" y="811"/>
                </a:lnTo>
                <a:lnTo>
                  <a:pt x="1891" y="811"/>
                </a:lnTo>
                <a:lnTo>
                  <a:pt x="1889" y="811"/>
                </a:lnTo>
                <a:lnTo>
                  <a:pt x="1884" y="808"/>
                </a:lnTo>
                <a:lnTo>
                  <a:pt x="1882" y="806"/>
                </a:lnTo>
                <a:lnTo>
                  <a:pt x="1882" y="804"/>
                </a:lnTo>
                <a:lnTo>
                  <a:pt x="1882" y="802"/>
                </a:lnTo>
                <a:lnTo>
                  <a:pt x="1880" y="802"/>
                </a:lnTo>
                <a:lnTo>
                  <a:pt x="1878" y="802"/>
                </a:lnTo>
                <a:lnTo>
                  <a:pt x="1875" y="802"/>
                </a:lnTo>
                <a:lnTo>
                  <a:pt x="1875" y="804"/>
                </a:lnTo>
                <a:lnTo>
                  <a:pt x="1875" y="804"/>
                </a:lnTo>
                <a:lnTo>
                  <a:pt x="1869" y="808"/>
                </a:lnTo>
                <a:lnTo>
                  <a:pt x="1869" y="811"/>
                </a:lnTo>
                <a:lnTo>
                  <a:pt x="1869" y="808"/>
                </a:lnTo>
                <a:lnTo>
                  <a:pt x="1871" y="806"/>
                </a:lnTo>
                <a:lnTo>
                  <a:pt x="1873" y="804"/>
                </a:lnTo>
                <a:lnTo>
                  <a:pt x="1875" y="802"/>
                </a:lnTo>
                <a:lnTo>
                  <a:pt x="1873" y="802"/>
                </a:lnTo>
                <a:lnTo>
                  <a:pt x="1871" y="802"/>
                </a:lnTo>
                <a:lnTo>
                  <a:pt x="1871" y="802"/>
                </a:lnTo>
                <a:lnTo>
                  <a:pt x="1871" y="799"/>
                </a:lnTo>
                <a:lnTo>
                  <a:pt x="1869" y="799"/>
                </a:lnTo>
                <a:lnTo>
                  <a:pt x="1869" y="799"/>
                </a:lnTo>
                <a:lnTo>
                  <a:pt x="1866" y="799"/>
                </a:lnTo>
                <a:lnTo>
                  <a:pt x="1862" y="802"/>
                </a:lnTo>
                <a:lnTo>
                  <a:pt x="1860" y="802"/>
                </a:lnTo>
                <a:lnTo>
                  <a:pt x="1857" y="804"/>
                </a:lnTo>
                <a:lnTo>
                  <a:pt x="1857" y="804"/>
                </a:lnTo>
                <a:lnTo>
                  <a:pt x="1857" y="804"/>
                </a:lnTo>
                <a:lnTo>
                  <a:pt x="1860" y="802"/>
                </a:lnTo>
                <a:lnTo>
                  <a:pt x="1860" y="802"/>
                </a:lnTo>
                <a:lnTo>
                  <a:pt x="1860" y="797"/>
                </a:lnTo>
                <a:lnTo>
                  <a:pt x="1862" y="797"/>
                </a:lnTo>
                <a:lnTo>
                  <a:pt x="1862" y="795"/>
                </a:lnTo>
                <a:lnTo>
                  <a:pt x="1862" y="795"/>
                </a:lnTo>
                <a:lnTo>
                  <a:pt x="1860" y="793"/>
                </a:lnTo>
                <a:lnTo>
                  <a:pt x="1860" y="793"/>
                </a:lnTo>
                <a:lnTo>
                  <a:pt x="1860" y="790"/>
                </a:lnTo>
                <a:lnTo>
                  <a:pt x="1860" y="788"/>
                </a:lnTo>
                <a:lnTo>
                  <a:pt x="1860" y="788"/>
                </a:lnTo>
                <a:lnTo>
                  <a:pt x="1857" y="788"/>
                </a:lnTo>
                <a:lnTo>
                  <a:pt x="1857" y="790"/>
                </a:lnTo>
                <a:lnTo>
                  <a:pt x="1857" y="788"/>
                </a:lnTo>
                <a:lnTo>
                  <a:pt x="1855" y="788"/>
                </a:lnTo>
                <a:lnTo>
                  <a:pt x="1855" y="786"/>
                </a:lnTo>
                <a:lnTo>
                  <a:pt x="1855" y="786"/>
                </a:lnTo>
                <a:lnTo>
                  <a:pt x="1853" y="786"/>
                </a:lnTo>
                <a:lnTo>
                  <a:pt x="1853" y="786"/>
                </a:lnTo>
                <a:lnTo>
                  <a:pt x="1851" y="788"/>
                </a:lnTo>
                <a:lnTo>
                  <a:pt x="1848" y="788"/>
                </a:lnTo>
                <a:lnTo>
                  <a:pt x="1848" y="786"/>
                </a:lnTo>
                <a:lnTo>
                  <a:pt x="1848" y="786"/>
                </a:lnTo>
                <a:lnTo>
                  <a:pt x="1848" y="786"/>
                </a:lnTo>
                <a:lnTo>
                  <a:pt x="1844" y="786"/>
                </a:lnTo>
                <a:lnTo>
                  <a:pt x="1844" y="784"/>
                </a:lnTo>
                <a:lnTo>
                  <a:pt x="1844" y="784"/>
                </a:lnTo>
                <a:lnTo>
                  <a:pt x="1846" y="784"/>
                </a:lnTo>
                <a:lnTo>
                  <a:pt x="1846" y="784"/>
                </a:lnTo>
                <a:lnTo>
                  <a:pt x="1844" y="779"/>
                </a:lnTo>
                <a:lnTo>
                  <a:pt x="1844" y="779"/>
                </a:lnTo>
                <a:lnTo>
                  <a:pt x="1842" y="779"/>
                </a:lnTo>
                <a:lnTo>
                  <a:pt x="1839" y="779"/>
                </a:lnTo>
                <a:lnTo>
                  <a:pt x="1839" y="777"/>
                </a:lnTo>
                <a:lnTo>
                  <a:pt x="1842" y="777"/>
                </a:lnTo>
                <a:lnTo>
                  <a:pt x="1844" y="777"/>
                </a:lnTo>
                <a:lnTo>
                  <a:pt x="1842" y="775"/>
                </a:lnTo>
                <a:lnTo>
                  <a:pt x="1839" y="775"/>
                </a:lnTo>
                <a:lnTo>
                  <a:pt x="1835" y="775"/>
                </a:lnTo>
                <a:lnTo>
                  <a:pt x="1835" y="775"/>
                </a:lnTo>
                <a:lnTo>
                  <a:pt x="1837" y="772"/>
                </a:lnTo>
                <a:lnTo>
                  <a:pt x="1839" y="772"/>
                </a:lnTo>
                <a:lnTo>
                  <a:pt x="1839" y="772"/>
                </a:lnTo>
                <a:lnTo>
                  <a:pt x="1837" y="772"/>
                </a:lnTo>
                <a:lnTo>
                  <a:pt x="1837" y="772"/>
                </a:lnTo>
                <a:lnTo>
                  <a:pt x="1835" y="772"/>
                </a:lnTo>
                <a:lnTo>
                  <a:pt x="1833" y="770"/>
                </a:lnTo>
                <a:lnTo>
                  <a:pt x="1828" y="768"/>
                </a:lnTo>
                <a:lnTo>
                  <a:pt x="1828" y="766"/>
                </a:lnTo>
                <a:lnTo>
                  <a:pt x="1828" y="766"/>
                </a:lnTo>
                <a:lnTo>
                  <a:pt x="1828" y="766"/>
                </a:lnTo>
                <a:lnTo>
                  <a:pt x="1830" y="766"/>
                </a:lnTo>
                <a:lnTo>
                  <a:pt x="1828" y="768"/>
                </a:lnTo>
                <a:lnTo>
                  <a:pt x="1828" y="768"/>
                </a:lnTo>
                <a:lnTo>
                  <a:pt x="1835" y="768"/>
                </a:lnTo>
                <a:lnTo>
                  <a:pt x="1842" y="770"/>
                </a:lnTo>
                <a:lnTo>
                  <a:pt x="1844" y="770"/>
                </a:lnTo>
                <a:lnTo>
                  <a:pt x="1844" y="768"/>
                </a:lnTo>
                <a:lnTo>
                  <a:pt x="1844" y="766"/>
                </a:lnTo>
                <a:lnTo>
                  <a:pt x="1844" y="763"/>
                </a:lnTo>
                <a:lnTo>
                  <a:pt x="1846" y="761"/>
                </a:lnTo>
                <a:lnTo>
                  <a:pt x="1842" y="759"/>
                </a:lnTo>
                <a:lnTo>
                  <a:pt x="1839" y="759"/>
                </a:lnTo>
                <a:lnTo>
                  <a:pt x="1837" y="759"/>
                </a:lnTo>
                <a:lnTo>
                  <a:pt x="1837" y="759"/>
                </a:lnTo>
                <a:lnTo>
                  <a:pt x="1835" y="757"/>
                </a:lnTo>
                <a:lnTo>
                  <a:pt x="1835" y="757"/>
                </a:lnTo>
                <a:lnTo>
                  <a:pt x="1835" y="757"/>
                </a:lnTo>
                <a:lnTo>
                  <a:pt x="1837" y="754"/>
                </a:lnTo>
                <a:lnTo>
                  <a:pt x="1837" y="754"/>
                </a:lnTo>
                <a:lnTo>
                  <a:pt x="1837" y="754"/>
                </a:lnTo>
                <a:lnTo>
                  <a:pt x="1835" y="752"/>
                </a:lnTo>
                <a:lnTo>
                  <a:pt x="1833" y="752"/>
                </a:lnTo>
                <a:lnTo>
                  <a:pt x="1833" y="752"/>
                </a:lnTo>
                <a:lnTo>
                  <a:pt x="1830" y="752"/>
                </a:lnTo>
                <a:lnTo>
                  <a:pt x="1828" y="752"/>
                </a:lnTo>
                <a:lnTo>
                  <a:pt x="1828" y="752"/>
                </a:lnTo>
                <a:lnTo>
                  <a:pt x="1828" y="752"/>
                </a:lnTo>
                <a:lnTo>
                  <a:pt x="1828" y="752"/>
                </a:lnTo>
                <a:lnTo>
                  <a:pt x="1830" y="752"/>
                </a:lnTo>
                <a:lnTo>
                  <a:pt x="1830" y="750"/>
                </a:lnTo>
                <a:lnTo>
                  <a:pt x="1833" y="750"/>
                </a:lnTo>
                <a:lnTo>
                  <a:pt x="1833" y="750"/>
                </a:lnTo>
                <a:lnTo>
                  <a:pt x="1835" y="750"/>
                </a:lnTo>
                <a:lnTo>
                  <a:pt x="1835" y="748"/>
                </a:lnTo>
                <a:lnTo>
                  <a:pt x="1835" y="745"/>
                </a:lnTo>
                <a:lnTo>
                  <a:pt x="1835" y="745"/>
                </a:lnTo>
                <a:lnTo>
                  <a:pt x="1837" y="743"/>
                </a:lnTo>
                <a:lnTo>
                  <a:pt x="1837" y="743"/>
                </a:lnTo>
                <a:lnTo>
                  <a:pt x="1835" y="743"/>
                </a:lnTo>
                <a:lnTo>
                  <a:pt x="1833" y="741"/>
                </a:lnTo>
                <a:lnTo>
                  <a:pt x="1833" y="741"/>
                </a:lnTo>
                <a:lnTo>
                  <a:pt x="1830" y="741"/>
                </a:lnTo>
                <a:lnTo>
                  <a:pt x="1828" y="736"/>
                </a:lnTo>
                <a:lnTo>
                  <a:pt x="1826" y="736"/>
                </a:lnTo>
                <a:lnTo>
                  <a:pt x="1821" y="736"/>
                </a:lnTo>
                <a:lnTo>
                  <a:pt x="1819" y="739"/>
                </a:lnTo>
                <a:lnTo>
                  <a:pt x="1817" y="741"/>
                </a:lnTo>
                <a:lnTo>
                  <a:pt x="1815" y="741"/>
                </a:lnTo>
                <a:lnTo>
                  <a:pt x="1817" y="739"/>
                </a:lnTo>
                <a:lnTo>
                  <a:pt x="1819" y="736"/>
                </a:lnTo>
                <a:lnTo>
                  <a:pt x="1821" y="736"/>
                </a:lnTo>
                <a:lnTo>
                  <a:pt x="1824" y="734"/>
                </a:lnTo>
                <a:lnTo>
                  <a:pt x="1826" y="730"/>
                </a:lnTo>
                <a:lnTo>
                  <a:pt x="1826" y="730"/>
                </a:lnTo>
                <a:lnTo>
                  <a:pt x="1824" y="730"/>
                </a:lnTo>
                <a:lnTo>
                  <a:pt x="1821" y="730"/>
                </a:lnTo>
                <a:lnTo>
                  <a:pt x="1819" y="732"/>
                </a:lnTo>
                <a:lnTo>
                  <a:pt x="1817" y="732"/>
                </a:lnTo>
                <a:lnTo>
                  <a:pt x="1817" y="730"/>
                </a:lnTo>
                <a:lnTo>
                  <a:pt x="1817" y="730"/>
                </a:lnTo>
                <a:lnTo>
                  <a:pt x="1817" y="730"/>
                </a:lnTo>
                <a:lnTo>
                  <a:pt x="1815" y="730"/>
                </a:lnTo>
                <a:lnTo>
                  <a:pt x="1812" y="732"/>
                </a:lnTo>
                <a:lnTo>
                  <a:pt x="1810" y="732"/>
                </a:lnTo>
                <a:lnTo>
                  <a:pt x="1812" y="732"/>
                </a:lnTo>
                <a:lnTo>
                  <a:pt x="1812" y="730"/>
                </a:lnTo>
                <a:lnTo>
                  <a:pt x="1817" y="730"/>
                </a:lnTo>
                <a:lnTo>
                  <a:pt x="1817" y="727"/>
                </a:lnTo>
                <a:lnTo>
                  <a:pt x="1821" y="725"/>
                </a:lnTo>
                <a:lnTo>
                  <a:pt x="1821" y="723"/>
                </a:lnTo>
                <a:lnTo>
                  <a:pt x="1819" y="721"/>
                </a:lnTo>
                <a:lnTo>
                  <a:pt x="1819" y="721"/>
                </a:lnTo>
                <a:lnTo>
                  <a:pt x="1817" y="721"/>
                </a:lnTo>
                <a:lnTo>
                  <a:pt x="1815" y="721"/>
                </a:lnTo>
                <a:lnTo>
                  <a:pt x="1815" y="721"/>
                </a:lnTo>
                <a:lnTo>
                  <a:pt x="1817" y="718"/>
                </a:lnTo>
                <a:lnTo>
                  <a:pt x="1815" y="718"/>
                </a:lnTo>
                <a:lnTo>
                  <a:pt x="1815" y="716"/>
                </a:lnTo>
                <a:lnTo>
                  <a:pt x="1815" y="716"/>
                </a:lnTo>
                <a:lnTo>
                  <a:pt x="1815" y="716"/>
                </a:lnTo>
                <a:lnTo>
                  <a:pt x="1815" y="716"/>
                </a:lnTo>
                <a:lnTo>
                  <a:pt x="1815" y="716"/>
                </a:lnTo>
                <a:lnTo>
                  <a:pt x="1812" y="716"/>
                </a:lnTo>
                <a:lnTo>
                  <a:pt x="1810" y="716"/>
                </a:lnTo>
                <a:lnTo>
                  <a:pt x="1808" y="716"/>
                </a:lnTo>
                <a:lnTo>
                  <a:pt x="1806" y="716"/>
                </a:lnTo>
                <a:lnTo>
                  <a:pt x="1803" y="716"/>
                </a:lnTo>
                <a:lnTo>
                  <a:pt x="1806" y="716"/>
                </a:lnTo>
                <a:lnTo>
                  <a:pt x="1808" y="716"/>
                </a:lnTo>
                <a:lnTo>
                  <a:pt x="1810" y="716"/>
                </a:lnTo>
                <a:lnTo>
                  <a:pt x="1812" y="716"/>
                </a:lnTo>
                <a:lnTo>
                  <a:pt x="1812" y="714"/>
                </a:lnTo>
                <a:lnTo>
                  <a:pt x="1810" y="709"/>
                </a:lnTo>
                <a:lnTo>
                  <a:pt x="1810" y="709"/>
                </a:lnTo>
                <a:lnTo>
                  <a:pt x="1808" y="712"/>
                </a:lnTo>
                <a:lnTo>
                  <a:pt x="1808" y="712"/>
                </a:lnTo>
                <a:lnTo>
                  <a:pt x="1808" y="709"/>
                </a:lnTo>
                <a:lnTo>
                  <a:pt x="1808" y="709"/>
                </a:lnTo>
                <a:lnTo>
                  <a:pt x="1803" y="709"/>
                </a:lnTo>
                <a:lnTo>
                  <a:pt x="1803" y="709"/>
                </a:lnTo>
                <a:lnTo>
                  <a:pt x="1806" y="707"/>
                </a:lnTo>
                <a:lnTo>
                  <a:pt x="1808" y="707"/>
                </a:lnTo>
                <a:lnTo>
                  <a:pt x="1806" y="705"/>
                </a:lnTo>
                <a:lnTo>
                  <a:pt x="1806" y="703"/>
                </a:lnTo>
                <a:lnTo>
                  <a:pt x="1803" y="703"/>
                </a:lnTo>
                <a:lnTo>
                  <a:pt x="1803" y="700"/>
                </a:lnTo>
                <a:lnTo>
                  <a:pt x="1803" y="698"/>
                </a:lnTo>
                <a:lnTo>
                  <a:pt x="1801" y="700"/>
                </a:lnTo>
                <a:lnTo>
                  <a:pt x="1801" y="700"/>
                </a:lnTo>
                <a:lnTo>
                  <a:pt x="1801" y="698"/>
                </a:lnTo>
                <a:lnTo>
                  <a:pt x="1801" y="696"/>
                </a:lnTo>
                <a:lnTo>
                  <a:pt x="1799" y="694"/>
                </a:lnTo>
                <a:lnTo>
                  <a:pt x="1797" y="694"/>
                </a:lnTo>
                <a:lnTo>
                  <a:pt x="1794" y="694"/>
                </a:lnTo>
                <a:lnTo>
                  <a:pt x="1792" y="696"/>
                </a:lnTo>
                <a:lnTo>
                  <a:pt x="1792" y="694"/>
                </a:lnTo>
                <a:lnTo>
                  <a:pt x="1792" y="694"/>
                </a:lnTo>
                <a:lnTo>
                  <a:pt x="1794" y="694"/>
                </a:lnTo>
                <a:lnTo>
                  <a:pt x="1797" y="691"/>
                </a:lnTo>
                <a:lnTo>
                  <a:pt x="1797" y="689"/>
                </a:lnTo>
                <a:lnTo>
                  <a:pt x="1797" y="689"/>
                </a:lnTo>
                <a:lnTo>
                  <a:pt x="1792" y="687"/>
                </a:lnTo>
                <a:lnTo>
                  <a:pt x="1790" y="687"/>
                </a:lnTo>
                <a:lnTo>
                  <a:pt x="1790" y="687"/>
                </a:lnTo>
                <a:lnTo>
                  <a:pt x="1790" y="689"/>
                </a:lnTo>
                <a:lnTo>
                  <a:pt x="1790" y="689"/>
                </a:lnTo>
                <a:lnTo>
                  <a:pt x="1788" y="694"/>
                </a:lnTo>
                <a:lnTo>
                  <a:pt x="1785" y="696"/>
                </a:lnTo>
                <a:lnTo>
                  <a:pt x="1785" y="696"/>
                </a:lnTo>
                <a:lnTo>
                  <a:pt x="1785" y="698"/>
                </a:lnTo>
                <a:lnTo>
                  <a:pt x="1785" y="698"/>
                </a:lnTo>
                <a:lnTo>
                  <a:pt x="1785" y="700"/>
                </a:lnTo>
                <a:lnTo>
                  <a:pt x="1788" y="700"/>
                </a:lnTo>
                <a:lnTo>
                  <a:pt x="1788" y="700"/>
                </a:lnTo>
                <a:lnTo>
                  <a:pt x="1785" y="698"/>
                </a:lnTo>
                <a:lnTo>
                  <a:pt x="1783" y="698"/>
                </a:lnTo>
                <a:lnTo>
                  <a:pt x="1783" y="698"/>
                </a:lnTo>
                <a:lnTo>
                  <a:pt x="1781" y="700"/>
                </a:lnTo>
                <a:lnTo>
                  <a:pt x="1781" y="700"/>
                </a:lnTo>
                <a:lnTo>
                  <a:pt x="1781" y="703"/>
                </a:lnTo>
                <a:lnTo>
                  <a:pt x="1781" y="703"/>
                </a:lnTo>
                <a:lnTo>
                  <a:pt x="1781" y="703"/>
                </a:lnTo>
                <a:lnTo>
                  <a:pt x="1781" y="705"/>
                </a:lnTo>
                <a:lnTo>
                  <a:pt x="1783" y="707"/>
                </a:lnTo>
                <a:lnTo>
                  <a:pt x="1783" y="707"/>
                </a:lnTo>
                <a:lnTo>
                  <a:pt x="1785" y="707"/>
                </a:lnTo>
                <a:lnTo>
                  <a:pt x="1788" y="709"/>
                </a:lnTo>
                <a:lnTo>
                  <a:pt x="1788" y="709"/>
                </a:lnTo>
                <a:lnTo>
                  <a:pt x="1788" y="709"/>
                </a:lnTo>
                <a:lnTo>
                  <a:pt x="1783" y="707"/>
                </a:lnTo>
                <a:lnTo>
                  <a:pt x="1783" y="707"/>
                </a:lnTo>
                <a:lnTo>
                  <a:pt x="1781" y="707"/>
                </a:lnTo>
                <a:lnTo>
                  <a:pt x="1781" y="707"/>
                </a:lnTo>
                <a:lnTo>
                  <a:pt x="1781" y="709"/>
                </a:lnTo>
                <a:lnTo>
                  <a:pt x="1781" y="712"/>
                </a:lnTo>
                <a:lnTo>
                  <a:pt x="1781" y="709"/>
                </a:lnTo>
                <a:lnTo>
                  <a:pt x="1779" y="709"/>
                </a:lnTo>
                <a:lnTo>
                  <a:pt x="1779" y="712"/>
                </a:lnTo>
                <a:lnTo>
                  <a:pt x="1779" y="714"/>
                </a:lnTo>
                <a:lnTo>
                  <a:pt x="1779" y="712"/>
                </a:lnTo>
                <a:lnTo>
                  <a:pt x="1776" y="712"/>
                </a:lnTo>
                <a:lnTo>
                  <a:pt x="1776" y="714"/>
                </a:lnTo>
                <a:lnTo>
                  <a:pt x="1779" y="714"/>
                </a:lnTo>
                <a:lnTo>
                  <a:pt x="1779" y="714"/>
                </a:lnTo>
                <a:lnTo>
                  <a:pt x="1779" y="716"/>
                </a:lnTo>
                <a:lnTo>
                  <a:pt x="1781" y="716"/>
                </a:lnTo>
                <a:lnTo>
                  <a:pt x="1783" y="716"/>
                </a:lnTo>
                <a:lnTo>
                  <a:pt x="1781" y="716"/>
                </a:lnTo>
                <a:lnTo>
                  <a:pt x="1781" y="716"/>
                </a:lnTo>
                <a:lnTo>
                  <a:pt x="1779" y="718"/>
                </a:lnTo>
                <a:lnTo>
                  <a:pt x="1776" y="716"/>
                </a:lnTo>
                <a:lnTo>
                  <a:pt x="1776" y="716"/>
                </a:lnTo>
                <a:lnTo>
                  <a:pt x="1776" y="718"/>
                </a:lnTo>
                <a:lnTo>
                  <a:pt x="1776" y="718"/>
                </a:lnTo>
                <a:lnTo>
                  <a:pt x="1776" y="718"/>
                </a:lnTo>
                <a:lnTo>
                  <a:pt x="1774" y="718"/>
                </a:lnTo>
                <a:lnTo>
                  <a:pt x="1774" y="721"/>
                </a:lnTo>
                <a:lnTo>
                  <a:pt x="1774" y="721"/>
                </a:lnTo>
                <a:lnTo>
                  <a:pt x="1774" y="721"/>
                </a:lnTo>
                <a:lnTo>
                  <a:pt x="1774" y="721"/>
                </a:lnTo>
                <a:lnTo>
                  <a:pt x="1774" y="721"/>
                </a:lnTo>
                <a:lnTo>
                  <a:pt x="1772" y="721"/>
                </a:lnTo>
                <a:lnTo>
                  <a:pt x="1772" y="723"/>
                </a:lnTo>
                <a:lnTo>
                  <a:pt x="1772" y="723"/>
                </a:lnTo>
                <a:lnTo>
                  <a:pt x="1774" y="725"/>
                </a:lnTo>
                <a:lnTo>
                  <a:pt x="1774" y="727"/>
                </a:lnTo>
                <a:lnTo>
                  <a:pt x="1774" y="727"/>
                </a:lnTo>
                <a:lnTo>
                  <a:pt x="1774" y="727"/>
                </a:lnTo>
                <a:lnTo>
                  <a:pt x="1772" y="730"/>
                </a:lnTo>
                <a:lnTo>
                  <a:pt x="1772" y="730"/>
                </a:lnTo>
                <a:lnTo>
                  <a:pt x="1772" y="727"/>
                </a:lnTo>
                <a:lnTo>
                  <a:pt x="1772" y="727"/>
                </a:lnTo>
                <a:lnTo>
                  <a:pt x="1772" y="725"/>
                </a:lnTo>
                <a:lnTo>
                  <a:pt x="1770" y="723"/>
                </a:lnTo>
                <a:lnTo>
                  <a:pt x="1770" y="723"/>
                </a:lnTo>
                <a:lnTo>
                  <a:pt x="1767" y="723"/>
                </a:lnTo>
                <a:lnTo>
                  <a:pt x="1767" y="723"/>
                </a:lnTo>
                <a:lnTo>
                  <a:pt x="1765" y="723"/>
                </a:lnTo>
                <a:lnTo>
                  <a:pt x="1765" y="725"/>
                </a:lnTo>
                <a:lnTo>
                  <a:pt x="1763" y="725"/>
                </a:lnTo>
                <a:lnTo>
                  <a:pt x="1763" y="727"/>
                </a:lnTo>
                <a:lnTo>
                  <a:pt x="1761" y="730"/>
                </a:lnTo>
                <a:lnTo>
                  <a:pt x="1758" y="730"/>
                </a:lnTo>
                <a:lnTo>
                  <a:pt x="1756" y="730"/>
                </a:lnTo>
                <a:lnTo>
                  <a:pt x="1754" y="732"/>
                </a:lnTo>
                <a:lnTo>
                  <a:pt x="1752" y="734"/>
                </a:lnTo>
                <a:lnTo>
                  <a:pt x="1747" y="736"/>
                </a:lnTo>
                <a:lnTo>
                  <a:pt x="1747" y="736"/>
                </a:lnTo>
                <a:lnTo>
                  <a:pt x="1747" y="736"/>
                </a:lnTo>
                <a:lnTo>
                  <a:pt x="1747" y="739"/>
                </a:lnTo>
                <a:lnTo>
                  <a:pt x="1747" y="741"/>
                </a:lnTo>
                <a:lnTo>
                  <a:pt x="1747" y="741"/>
                </a:lnTo>
                <a:lnTo>
                  <a:pt x="1747" y="739"/>
                </a:lnTo>
                <a:lnTo>
                  <a:pt x="1747" y="736"/>
                </a:lnTo>
                <a:lnTo>
                  <a:pt x="1747" y="734"/>
                </a:lnTo>
                <a:lnTo>
                  <a:pt x="1745" y="732"/>
                </a:lnTo>
                <a:lnTo>
                  <a:pt x="1745" y="732"/>
                </a:lnTo>
                <a:lnTo>
                  <a:pt x="1745" y="732"/>
                </a:lnTo>
                <a:lnTo>
                  <a:pt x="1745" y="734"/>
                </a:lnTo>
                <a:lnTo>
                  <a:pt x="1743" y="734"/>
                </a:lnTo>
                <a:lnTo>
                  <a:pt x="1740" y="736"/>
                </a:lnTo>
                <a:lnTo>
                  <a:pt x="1740" y="736"/>
                </a:lnTo>
                <a:lnTo>
                  <a:pt x="1743" y="734"/>
                </a:lnTo>
                <a:lnTo>
                  <a:pt x="1743" y="734"/>
                </a:lnTo>
                <a:lnTo>
                  <a:pt x="1743" y="732"/>
                </a:lnTo>
                <a:lnTo>
                  <a:pt x="1743" y="730"/>
                </a:lnTo>
                <a:lnTo>
                  <a:pt x="1740" y="730"/>
                </a:lnTo>
                <a:lnTo>
                  <a:pt x="1740" y="730"/>
                </a:lnTo>
                <a:lnTo>
                  <a:pt x="1738" y="732"/>
                </a:lnTo>
                <a:lnTo>
                  <a:pt x="1736" y="736"/>
                </a:lnTo>
                <a:lnTo>
                  <a:pt x="1736" y="739"/>
                </a:lnTo>
                <a:lnTo>
                  <a:pt x="1736" y="739"/>
                </a:lnTo>
                <a:lnTo>
                  <a:pt x="1734" y="741"/>
                </a:lnTo>
                <a:lnTo>
                  <a:pt x="1729" y="741"/>
                </a:lnTo>
                <a:lnTo>
                  <a:pt x="1725" y="743"/>
                </a:lnTo>
                <a:lnTo>
                  <a:pt x="1725" y="741"/>
                </a:lnTo>
                <a:lnTo>
                  <a:pt x="1727" y="741"/>
                </a:lnTo>
                <a:lnTo>
                  <a:pt x="1729" y="741"/>
                </a:lnTo>
                <a:lnTo>
                  <a:pt x="1731" y="739"/>
                </a:lnTo>
                <a:lnTo>
                  <a:pt x="1734" y="739"/>
                </a:lnTo>
                <a:lnTo>
                  <a:pt x="1736" y="736"/>
                </a:lnTo>
                <a:lnTo>
                  <a:pt x="1736" y="734"/>
                </a:lnTo>
                <a:lnTo>
                  <a:pt x="1738" y="732"/>
                </a:lnTo>
                <a:lnTo>
                  <a:pt x="1738" y="730"/>
                </a:lnTo>
                <a:lnTo>
                  <a:pt x="1738" y="727"/>
                </a:lnTo>
                <a:lnTo>
                  <a:pt x="1738" y="727"/>
                </a:lnTo>
                <a:lnTo>
                  <a:pt x="1736" y="727"/>
                </a:lnTo>
                <a:lnTo>
                  <a:pt x="1736" y="723"/>
                </a:lnTo>
                <a:lnTo>
                  <a:pt x="1736" y="723"/>
                </a:lnTo>
                <a:lnTo>
                  <a:pt x="1734" y="721"/>
                </a:lnTo>
                <a:lnTo>
                  <a:pt x="1734" y="721"/>
                </a:lnTo>
                <a:lnTo>
                  <a:pt x="1731" y="721"/>
                </a:lnTo>
                <a:lnTo>
                  <a:pt x="1731" y="721"/>
                </a:lnTo>
                <a:lnTo>
                  <a:pt x="1727" y="721"/>
                </a:lnTo>
                <a:lnTo>
                  <a:pt x="1725" y="721"/>
                </a:lnTo>
                <a:lnTo>
                  <a:pt x="1722" y="721"/>
                </a:lnTo>
                <a:lnTo>
                  <a:pt x="1722" y="721"/>
                </a:lnTo>
                <a:lnTo>
                  <a:pt x="1720" y="721"/>
                </a:lnTo>
                <a:lnTo>
                  <a:pt x="1716" y="723"/>
                </a:lnTo>
                <a:lnTo>
                  <a:pt x="1713" y="725"/>
                </a:lnTo>
                <a:lnTo>
                  <a:pt x="1711" y="725"/>
                </a:lnTo>
                <a:lnTo>
                  <a:pt x="1709" y="723"/>
                </a:lnTo>
                <a:lnTo>
                  <a:pt x="1709" y="723"/>
                </a:lnTo>
                <a:lnTo>
                  <a:pt x="1709" y="723"/>
                </a:lnTo>
                <a:lnTo>
                  <a:pt x="1711" y="723"/>
                </a:lnTo>
                <a:lnTo>
                  <a:pt x="1713" y="721"/>
                </a:lnTo>
                <a:lnTo>
                  <a:pt x="1713" y="721"/>
                </a:lnTo>
                <a:lnTo>
                  <a:pt x="1713" y="721"/>
                </a:lnTo>
                <a:lnTo>
                  <a:pt x="1713" y="718"/>
                </a:lnTo>
                <a:lnTo>
                  <a:pt x="1713" y="718"/>
                </a:lnTo>
                <a:lnTo>
                  <a:pt x="1713" y="718"/>
                </a:lnTo>
                <a:lnTo>
                  <a:pt x="1713" y="718"/>
                </a:lnTo>
                <a:lnTo>
                  <a:pt x="1716" y="721"/>
                </a:lnTo>
                <a:lnTo>
                  <a:pt x="1716" y="721"/>
                </a:lnTo>
                <a:lnTo>
                  <a:pt x="1716" y="721"/>
                </a:lnTo>
                <a:lnTo>
                  <a:pt x="1718" y="721"/>
                </a:lnTo>
                <a:lnTo>
                  <a:pt x="1718" y="718"/>
                </a:lnTo>
                <a:lnTo>
                  <a:pt x="1718" y="718"/>
                </a:lnTo>
                <a:lnTo>
                  <a:pt x="1718" y="716"/>
                </a:lnTo>
                <a:lnTo>
                  <a:pt x="1720" y="716"/>
                </a:lnTo>
                <a:lnTo>
                  <a:pt x="1720" y="716"/>
                </a:lnTo>
                <a:lnTo>
                  <a:pt x="1718" y="714"/>
                </a:lnTo>
                <a:lnTo>
                  <a:pt x="1718" y="714"/>
                </a:lnTo>
                <a:lnTo>
                  <a:pt x="1720" y="712"/>
                </a:lnTo>
                <a:lnTo>
                  <a:pt x="1720" y="712"/>
                </a:lnTo>
                <a:lnTo>
                  <a:pt x="1720" y="709"/>
                </a:lnTo>
                <a:lnTo>
                  <a:pt x="1716" y="709"/>
                </a:lnTo>
                <a:lnTo>
                  <a:pt x="1716" y="709"/>
                </a:lnTo>
                <a:lnTo>
                  <a:pt x="1716" y="707"/>
                </a:lnTo>
                <a:lnTo>
                  <a:pt x="1716" y="705"/>
                </a:lnTo>
                <a:lnTo>
                  <a:pt x="1716" y="703"/>
                </a:lnTo>
                <a:lnTo>
                  <a:pt x="1718" y="703"/>
                </a:lnTo>
                <a:lnTo>
                  <a:pt x="1716" y="700"/>
                </a:lnTo>
                <a:lnTo>
                  <a:pt x="1716" y="698"/>
                </a:lnTo>
                <a:lnTo>
                  <a:pt x="1716" y="698"/>
                </a:lnTo>
                <a:lnTo>
                  <a:pt x="1713" y="696"/>
                </a:lnTo>
                <a:lnTo>
                  <a:pt x="1713" y="696"/>
                </a:lnTo>
                <a:lnTo>
                  <a:pt x="1704" y="696"/>
                </a:lnTo>
                <a:lnTo>
                  <a:pt x="1702" y="696"/>
                </a:lnTo>
                <a:lnTo>
                  <a:pt x="1700" y="696"/>
                </a:lnTo>
                <a:lnTo>
                  <a:pt x="1700" y="694"/>
                </a:lnTo>
                <a:lnTo>
                  <a:pt x="1702" y="694"/>
                </a:lnTo>
                <a:lnTo>
                  <a:pt x="1711" y="694"/>
                </a:lnTo>
                <a:lnTo>
                  <a:pt x="1713" y="694"/>
                </a:lnTo>
                <a:lnTo>
                  <a:pt x="1716" y="694"/>
                </a:lnTo>
                <a:lnTo>
                  <a:pt x="1716" y="691"/>
                </a:lnTo>
                <a:lnTo>
                  <a:pt x="1716" y="691"/>
                </a:lnTo>
                <a:lnTo>
                  <a:pt x="1716" y="689"/>
                </a:lnTo>
                <a:lnTo>
                  <a:pt x="1716" y="689"/>
                </a:lnTo>
                <a:lnTo>
                  <a:pt x="1716" y="689"/>
                </a:lnTo>
                <a:lnTo>
                  <a:pt x="1713" y="687"/>
                </a:lnTo>
                <a:lnTo>
                  <a:pt x="1713" y="687"/>
                </a:lnTo>
                <a:lnTo>
                  <a:pt x="1713" y="685"/>
                </a:lnTo>
                <a:lnTo>
                  <a:pt x="1713" y="685"/>
                </a:lnTo>
                <a:lnTo>
                  <a:pt x="1716" y="682"/>
                </a:lnTo>
                <a:lnTo>
                  <a:pt x="1716" y="678"/>
                </a:lnTo>
                <a:lnTo>
                  <a:pt x="1718" y="678"/>
                </a:lnTo>
                <a:lnTo>
                  <a:pt x="1718" y="678"/>
                </a:lnTo>
                <a:lnTo>
                  <a:pt x="1720" y="676"/>
                </a:lnTo>
                <a:lnTo>
                  <a:pt x="1720" y="676"/>
                </a:lnTo>
                <a:lnTo>
                  <a:pt x="1720" y="673"/>
                </a:lnTo>
                <a:lnTo>
                  <a:pt x="1720" y="673"/>
                </a:lnTo>
                <a:lnTo>
                  <a:pt x="1718" y="671"/>
                </a:lnTo>
                <a:lnTo>
                  <a:pt x="1718" y="671"/>
                </a:lnTo>
                <a:lnTo>
                  <a:pt x="1718" y="671"/>
                </a:lnTo>
                <a:lnTo>
                  <a:pt x="1716" y="671"/>
                </a:lnTo>
                <a:lnTo>
                  <a:pt x="1716" y="671"/>
                </a:lnTo>
                <a:lnTo>
                  <a:pt x="1716" y="673"/>
                </a:lnTo>
                <a:lnTo>
                  <a:pt x="1716" y="673"/>
                </a:lnTo>
                <a:lnTo>
                  <a:pt x="1713" y="673"/>
                </a:lnTo>
                <a:lnTo>
                  <a:pt x="1711" y="676"/>
                </a:lnTo>
                <a:lnTo>
                  <a:pt x="1711" y="676"/>
                </a:lnTo>
                <a:lnTo>
                  <a:pt x="1709" y="673"/>
                </a:lnTo>
                <a:lnTo>
                  <a:pt x="1709" y="673"/>
                </a:lnTo>
                <a:lnTo>
                  <a:pt x="1709" y="671"/>
                </a:lnTo>
                <a:lnTo>
                  <a:pt x="1709" y="671"/>
                </a:lnTo>
                <a:lnTo>
                  <a:pt x="1707" y="671"/>
                </a:lnTo>
                <a:lnTo>
                  <a:pt x="1707" y="671"/>
                </a:lnTo>
                <a:lnTo>
                  <a:pt x="1704" y="671"/>
                </a:lnTo>
                <a:lnTo>
                  <a:pt x="1702" y="671"/>
                </a:lnTo>
                <a:lnTo>
                  <a:pt x="1700" y="671"/>
                </a:lnTo>
                <a:lnTo>
                  <a:pt x="1693" y="669"/>
                </a:lnTo>
                <a:lnTo>
                  <a:pt x="1693" y="669"/>
                </a:lnTo>
                <a:lnTo>
                  <a:pt x="1689" y="669"/>
                </a:lnTo>
                <a:lnTo>
                  <a:pt x="1689" y="669"/>
                </a:lnTo>
                <a:lnTo>
                  <a:pt x="1686" y="667"/>
                </a:lnTo>
                <a:lnTo>
                  <a:pt x="1684" y="664"/>
                </a:lnTo>
                <a:lnTo>
                  <a:pt x="1684" y="662"/>
                </a:lnTo>
                <a:lnTo>
                  <a:pt x="1684" y="662"/>
                </a:lnTo>
                <a:lnTo>
                  <a:pt x="1684" y="662"/>
                </a:lnTo>
                <a:lnTo>
                  <a:pt x="1682" y="662"/>
                </a:lnTo>
                <a:lnTo>
                  <a:pt x="1682" y="662"/>
                </a:lnTo>
                <a:lnTo>
                  <a:pt x="1682" y="660"/>
                </a:lnTo>
                <a:lnTo>
                  <a:pt x="1682" y="660"/>
                </a:lnTo>
                <a:lnTo>
                  <a:pt x="1684" y="658"/>
                </a:lnTo>
                <a:lnTo>
                  <a:pt x="1684" y="658"/>
                </a:lnTo>
                <a:lnTo>
                  <a:pt x="1686" y="658"/>
                </a:lnTo>
                <a:lnTo>
                  <a:pt x="1684" y="658"/>
                </a:lnTo>
                <a:lnTo>
                  <a:pt x="1682" y="655"/>
                </a:lnTo>
                <a:lnTo>
                  <a:pt x="1680" y="655"/>
                </a:lnTo>
                <a:lnTo>
                  <a:pt x="1680" y="658"/>
                </a:lnTo>
                <a:lnTo>
                  <a:pt x="1680" y="658"/>
                </a:lnTo>
                <a:lnTo>
                  <a:pt x="1675" y="658"/>
                </a:lnTo>
                <a:lnTo>
                  <a:pt x="1675" y="658"/>
                </a:lnTo>
                <a:lnTo>
                  <a:pt x="1677" y="658"/>
                </a:lnTo>
                <a:lnTo>
                  <a:pt x="1680" y="655"/>
                </a:lnTo>
                <a:lnTo>
                  <a:pt x="1680" y="655"/>
                </a:lnTo>
                <a:lnTo>
                  <a:pt x="1677" y="655"/>
                </a:lnTo>
                <a:lnTo>
                  <a:pt x="1677" y="653"/>
                </a:lnTo>
                <a:lnTo>
                  <a:pt x="1677" y="653"/>
                </a:lnTo>
                <a:lnTo>
                  <a:pt x="1675" y="653"/>
                </a:lnTo>
                <a:lnTo>
                  <a:pt x="1673" y="651"/>
                </a:lnTo>
                <a:lnTo>
                  <a:pt x="1671" y="651"/>
                </a:lnTo>
                <a:lnTo>
                  <a:pt x="1671" y="651"/>
                </a:lnTo>
                <a:lnTo>
                  <a:pt x="1668" y="651"/>
                </a:lnTo>
                <a:lnTo>
                  <a:pt x="1668" y="651"/>
                </a:lnTo>
                <a:lnTo>
                  <a:pt x="1666" y="651"/>
                </a:lnTo>
                <a:lnTo>
                  <a:pt x="1668" y="649"/>
                </a:lnTo>
                <a:lnTo>
                  <a:pt x="1668" y="646"/>
                </a:lnTo>
                <a:lnTo>
                  <a:pt x="1668" y="646"/>
                </a:lnTo>
                <a:lnTo>
                  <a:pt x="1668" y="646"/>
                </a:lnTo>
                <a:lnTo>
                  <a:pt x="1668" y="646"/>
                </a:lnTo>
                <a:lnTo>
                  <a:pt x="1668" y="644"/>
                </a:lnTo>
                <a:lnTo>
                  <a:pt x="1668" y="644"/>
                </a:lnTo>
                <a:lnTo>
                  <a:pt x="1666" y="644"/>
                </a:lnTo>
                <a:lnTo>
                  <a:pt x="1664" y="644"/>
                </a:lnTo>
                <a:lnTo>
                  <a:pt x="1664" y="644"/>
                </a:lnTo>
                <a:lnTo>
                  <a:pt x="1662" y="642"/>
                </a:lnTo>
                <a:lnTo>
                  <a:pt x="1659" y="640"/>
                </a:lnTo>
                <a:lnTo>
                  <a:pt x="1657" y="640"/>
                </a:lnTo>
                <a:lnTo>
                  <a:pt x="1655" y="637"/>
                </a:lnTo>
                <a:lnTo>
                  <a:pt x="1653" y="637"/>
                </a:lnTo>
                <a:lnTo>
                  <a:pt x="1653" y="637"/>
                </a:lnTo>
                <a:lnTo>
                  <a:pt x="1650" y="637"/>
                </a:lnTo>
                <a:lnTo>
                  <a:pt x="1648" y="640"/>
                </a:lnTo>
                <a:lnTo>
                  <a:pt x="1646" y="640"/>
                </a:lnTo>
                <a:lnTo>
                  <a:pt x="1641" y="642"/>
                </a:lnTo>
                <a:lnTo>
                  <a:pt x="1639" y="644"/>
                </a:lnTo>
                <a:lnTo>
                  <a:pt x="1637" y="644"/>
                </a:lnTo>
                <a:lnTo>
                  <a:pt x="1639" y="644"/>
                </a:lnTo>
                <a:lnTo>
                  <a:pt x="1639" y="646"/>
                </a:lnTo>
                <a:lnTo>
                  <a:pt x="1635" y="642"/>
                </a:lnTo>
                <a:lnTo>
                  <a:pt x="1632" y="642"/>
                </a:lnTo>
                <a:lnTo>
                  <a:pt x="1630" y="642"/>
                </a:lnTo>
                <a:lnTo>
                  <a:pt x="1628" y="640"/>
                </a:lnTo>
                <a:lnTo>
                  <a:pt x="1626" y="640"/>
                </a:lnTo>
                <a:lnTo>
                  <a:pt x="1626" y="642"/>
                </a:lnTo>
                <a:lnTo>
                  <a:pt x="1621" y="644"/>
                </a:lnTo>
                <a:lnTo>
                  <a:pt x="1619" y="644"/>
                </a:lnTo>
                <a:lnTo>
                  <a:pt x="1621" y="642"/>
                </a:lnTo>
                <a:lnTo>
                  <a:pt x="1619" y="640"/>
                </a:lnTo>
                <a:lnTo>
                  <a:pt x="1608" y="637"/>
                </a:lnTo>
                <a:lnTo>
                  <a:pt x="1603" y="635"/>
                </a:lnTo>
                <a:lnTo>
                  <a:pt x="1599" y="635"/>
                </a:lnTo>
                <a:lnTo>
                  <a:pt x="1597" y="635"/>
                </a:lnTo>
                <a:lnTo>
                  <a:pt x="1592" y="635"/>
                </a:lnTo>
                <a:lnTo>
                  <a:pt x="1588" y="637"/>
                </a:lnTo>
                <a:lnTo>
                  <a:pt x="1585" y="640"/>
                </a:lnTo>
                <a:lnTo>
                  <a:pt x="1585" y="640"/>
                </a:lnTo>
                <a:lnTo>
                  <a:pt x="1583" y="642"/>
                </a:lnTo>
                <a:lnTo>
                  <a:pt x="1583" y="644"/>
                </a:lnTo>
                <a:lnTo>
                  <a:pt x="1583" y="646"/>
                </a:lnTo>
                <a:lnTo>
                  <a:pt x="1585" y="651"/>
                </a:lnTo>
                <a:lnTo>
                  <a:pt x="1585" y="653"/>
                </a:lnTo>
                <a:lnTo>
                  <a:pt x="1588" y="653"/>
                </a:lnTo>
                <a:lnTo>
                  <a:pt x="1588" y="655"/>
                </a:lnTo>
                <a:lnTo>
                  <a:pt x="1590" y="655"/>
                </a:lnTo>
                <a:lnTo>
                  <a:pt x="1590" y="658"/>
                </a:lnTo>
                <a:lnTo>
                  <a:pt x="1594" y="658"/>
                </a:lnTo>
                <a:lnTo>
                  <a:pt x="1592" y="660"/>
                </a:lnTo>
                <a:lnTo>
                  <a:pt x="1590" y="662"/>
                </a:lnTo>
                <a:lnTo>
                  <a:pt x="1590" y="662"/>
                </a:lnTo>
                <a:lnTo>
                  <a:pt x="1590" y="667"/>
                </a:lnTo>
                <a:lnTo>
                  <a:pt x="1590" y="667"/>
                </a:lnTo>
                <a:lnTo>
                  <a:pt x="1590" y="669"/>
                </a:lnTo>
                <a:lnTo>
                  <a:pt x="1588" y="669"/>
                </a:lnTo>
                <a:lnTo>
                  <a:pt x="1588" y="671"/>
                </a:lnTo>
                <a:lnTo>
                  <a:pt x="1583" y="676"/>
                </a:lnTo>
                <a:lnTo>
                  <a:pt x="1583" y="676"/>
                </a:lnTo>
                <a:lnTo>
                  <a:pt x="1583" y="676"/>
                </a:lnTo>
                <a:lnTo>
                  <a:pt x="1585" y="676"/>
                </a:lnTo>
                <a:lnTo>
                  <a:pt x="1588" y="676"/>
                </a:lnTo>
                <a:lnTo>
                  <a:pt x="1592" y="676"/>
                </a:lnTo>
                <a:lnTo>
                  <a:pt x="1592" y="676"/>
                </a:lnTo>
                <a:lnTo>
                  <a:pt x="1592" y="676"/>
                </a:lnTo>
                <a:lnTo>
                  <a:pt x="1590" y="678"/>
                </a:lnTo>
                <a:lnTo>
                  <a:pt x="1590" y="680"/>
                </a:lnTo>
                <a:lnTo>
                  <a:pt x="1590" y="680"/>
                </a:lnTo>
                <a:lnTo>
                  <a:pt x="1590" y="682"/>
                </a:lnTo>
                <a:lnTo>
                  <a:pt x="1592" y="682"/>
                </a:lnTo>
                <a:lnTo>
                  <a:pt x="1594" y="682"/>
                </a:lnTo>
                <a:lnTo>
                  <a:pt x="1594" y="682"/>
                </a:lnTo>
                <a:lnTo>
                  <a:pt x="1592" y="682"/>
                </a:lnTo>
                <a:lnTo>
                  <a:pt x="1592" y="685"/>
                </a:lnTo>
                <a:lnTo>
                  <a:pt x="1592" y="687"/>
                </a:lnTo>
                <a:lnTo>
                  <a:pt x="1594" y="691"/>
                </a:lnTo>
                <a:lnTo>
                  <a:pt x="1594" y="691"/>
                </a:lnTo>
                <a:lnTo>
                  <a:pt x="1592" y="691"/>
                </a:lnTo>
                <a:lnTo>
                  <a:pt x="1592" y="694"/>
                </a:lnTo>
                <a:lnTo>
                  <a:pt x="1592" y="694"/>
                </a:lnTo>
                <a:lnTo>
                  <a:pt x="1597" y="694"/>
                </a:lnTo>
                <a:lnTo>
                  <a:pt x="1597" y="694"/>
                </a:lnTo>
                <a:lnTo>
                  <a:pt x="1597" y="696"/>
                </a:lnTo>
                <a:lnTo>
                  <a:pt x="1597" y="698"/>
                </a:lnTo>
                <a:lnTo>
                  <a:pt x="1597" y="698"/>
                </a:lnTo>
                <a:lnTo>
                  <a:pt x="1597" y="700"/>
                </a:lnTo>
                <a:lnTo>
                  <a:pt x="1594" y="700"/>
                </a:lnTo>
                <a:lnTo>
                  <a:pt x="1594" y="703"/>
                </a:lnTo>
                <a:lnTo>
                  <a:pt x="1594" y="705"/>
                </a:lnTo>
                <a:lnTo>
                  <a:pt x="1597" y="705"/>
                </a:lnTo>
                <a:lnTo>
                  <a:pt x="1594" y="705"/>
                </a:lnTo>
                <a:lnTo>
                  <a:pt x="1592" y="703"/>
                </a:lnTo>
                <a:lnTo>
                  <a:pt x="1590" y="703"/>
                </a:lnTo>
                <a:lnTo>
                  <a:pt x="1590" y="703"/>
                </a:lnTo>
                <a:lnTo>
                  <a:pt x="1590" y="705"/>
                </a:lnTo>
                <a:lnTo>
                  <a:pt x="1590" y="705"/>
                </a:lnTo>
                <a:lnTo>
                  <a:pt x="1588" y="707"/>
                </a:lnTo>
                <a:lnTo>
                  <a:pt x="1588" y="707"/>
                </a:lnTo>
                <a:lnTo>
                  <a:pt x="1590" y="709"/>
                </a:lnTo>
                <a:lnTo>
                  <a:pt x="1590" y="709"/>
                </a:lnTo>
                <a:lnTo>
                  <a:pt x="1588" y="712"/>
                </a:lnTo>
                <a:lnTo>
                  <a:pt x="1585" y="712"/>
                </a:lnTo>
                <a:lnTo>
                  <a:pt x="1585" y="714"/>
                </a:lnTo>
                <a:lnTo>
                  <a:pt x="1583" y="714"/>
                </a:lnTo>
                <a:lnTo>
                  <a:pt x="1583" y="716"/>
                </a:lnTo>
                <a:lnTo>
                  <a:pt x="1579" y="721"/>
                </a:lnTo>
                <a:lnTo>
                  <a:pt x="1579" y="721"/>
                </a:lnTo>
                <a:lnTo>
                  <a:pt x="1579" y="721"/>
                </a:lnTo>
                <a:lnTo>
                  <a:pt x="1579" y="723"/>
                </a:lnTo>
                <a:lnTo>
                  <a:pt x="1579" y="725"/>
                </a:lnTo>
                <a:lnTo>
                  <a:pt x="1579" y="725"/>
                </a:lnTo>
                <a:lnTo>
                  <a:pt x="1579" y="727"/>
                </a:lnTo>
                <a:lnTo>
                  <a:pt x="1581" y="727"/>
                </a:lnTo>
                <a:lnTo>
                  <a:pt x="1585" y="732"/>
                </a:lnTo>
                <a:lnTo>
                  <a:pt x="1588" y="732"/>
                </a:lnTo>
                <a:lnTo>
                  <a:pt x="1590" y="734"/>
                </a:lnTo>
                <a:lnTo>
                  <a:pt x="1592" y="734"/>
                </a:lnTo>
                <a:lnTo>
                  <a:pt x="1594" y="736"/>
                </a:lnTo>
                <a:lnTo>
                  <a:pt x="1599" y="741"/>
                </a:lnTo>
                <a:lnTo>
                  <a:pt x="1603" y="745"/>
                </a:lnTo>
                <a:lnTo>
                  <a:pt x="1606" y="748"/>
                </a:lnTo>
                <a:lnTo>
                  <a:pt x="1606" y="750"/>
                </a:lnTo>
                <a:lnTo>
                  <a:pt x="1608" y="754"/>
                </a:lnTo>
                <a:lnTo>
                  <a:pt x="1608" y="757"/>
                </a:lnTo>
                <a:lnTo>
                  <a:pt x="1608" y="759"/>
                </a:lnTo>
                <a:lnTo>
                  <a:pt x="1610" y="766"/>
                </a:lnTo>
                <a:lnTo>
                  <a:pt x="1610" y="768"/>
                </a:lnTo>
                <a:lnTo>
                  <a:pt x="1608" y="772"/>
                </a:lnTo>
                <a:lnTo>
                  <a:pt x="1608" y="777"/>
                </a:lnTo>
                <a:lnTo>
                  <a:pt x="1608" y="779"/>
                </a:lnTo>
                <a:lnTo>
                  <a:pt x="1608" y="781"/>
                </a:lnTo>
                <a:lnTo>
                  <a:pt x="1606" y="784"/>
                </a:lnTo>
                <a:lnTo>
                  <a:pt x="1603" y="788"/>
                </a:lnTo>
                <a:lnTo>
                  <a:pt x="1601" y="790"/>
                </a:lnTo>
                <a:lnTo>
                  <a:pt x="1599" y="793"/>
                </a:lnTo>
                <a:lnTo>
                  <a:pt x="1597" y="795"/>
                </a:lnTo>
                <a:lnTo>
                  <a:pt x="1590" y="799"/>
                </a:lnTo>
                <a:lnTo>
                  <a:pt x="1590" y="799"/>
                </a:lnTo>
                <a:lnTo>
                  <a:pt x="1588" y="802"/>
                </a:lnTo>
                <a:lnTo>
                  <a:pt x="1583" y="802"/>
                </a:lnTo>
                <a:lnTo>
                  <a:pt x="1581" y="804"/>
                </a:lnTo>
                <a:lnTo>
                  <a:pt x="1579" y="806"/>
                </a:lnTo>
                <a:lnTo>
                  <a:pt x="1572" y="808"/>
                </a:lnTo>
                <a:lnTo>
                  <a:pt x="1572" y="808"/>
                </a:lnTo>
                <a:lnTo>
                  <a:pt x="1561" y="813"/>
                </a:lnTo>
                <a:lnTo>
                  <a:pt x="1558" y="813"/>
                </a:lnTo>
                <a:lnTo>
                  <a:pt x="1558" y="813"/>
                </a:lnTo>
                <a:lnTo>
                  <a:pt x="1561" y="813"/>
                </a:lnTo>
                <a:lnTo>
                  <a:pt x="1561" y="813"/>
                </a:lnTo>
                <a:lnTo>
                  <a:pt x="1561" y="815"/>
                </a:lnTo>
                <a:lnTo>
                  <a:pt x="1563" y="817"/>
                </a:lnTo>
                <a:lnTo>
                  <a:pt x="1563" y="820"/>
                </a:lnTo>
                <a:lnTo>
                  <a:pt x="1563" y="820"/>
                </a:lnTo>
                <a:lnTo>
                  <a:pt x="1565" y="822"/>
                </a:lnTo>
                <a:lnTo>
                  <a:pt x="1565" y="822"/>
                </a:lnTo>
                <a:lnTo>
                  <a:pt x="1567" y="824"/>
                </a:lnTo>
                <a:lnTo>
                  <a:pt x="1567" y="824"/>
                </a:lnTo>
                <a:lnTo>
                  <a:pt x="1567" y="824"/>
                </a:lnTo>
                <a:lnTo>
                  <a:pt x="1567" y="824"/>
                </a:lnTo>
                <a:lnTo>
                  <a:pt x="1567" y="824"/>
                </a:lnTo>
                <a:lnTo>
                  <a:pt x="1570" y="826"/>
                </a:lnTo>
                <a:lnTo>
                  <a:pt x="1570" y="826"/>
                </a:lnTo>
                <a:lnTo>
                  <a:pt x="1570" y="826"/>
                </a:lnTo>
                <a:lnTo>
                  <a:pt x="1570" y="829"/>
                </a:lnTo>
                <a:lnTo>
                  <a:pt x="1570" y="829"/>
                </a:lnTo>
                <a:lnTo>
                  <a:pt x="1570" y="829"/>
                </a:lnTo>
                <a:lnTo>
                  <a:pt x="1572" y="831"/>
                </a:lnTo>
                <a:lnTo>
                  <a:pt x="1572" y="831"/>
                </a:lnTo>
                <a:lnTo>
                  <a:pt x="1570" y="831"/>
                </a:lnTo>
                <a:lnTo>
                  <a:pt x="1570" y="831"/>
                </a:lnTo>
                <a:lnTo>
                  <a:pt x="1570" y="833"/>
                </a:lnTo>
                <a:lnTo>
                  <a:pt x="1570" y="833"/>
                </a:lnTo>
                <a:lnTo>
                  <a:pt x="1570" y="835"/>
                </a:lnTo>
                <a:lnTo>
                  <a:pt x="1570" y="835"/>
                </a:lnTo>
                <a:lnTo>
                  <a:pt x="1570" y="840"/>
                </a:lnTo>
                <a:lnTo>
                  <a:pt x="1572" y="844"/>
                </a:lnTo>
                <a:lnTo>
                  <a:pt x="1572" y="847"/>
                </a:lnTo>
                <a:lnTo>
                  <a:pt x="1572" y="849"/>
                </a:lnTo>
                <a:lnTo>
                  <a:pt x="1574" y="851"/>
                </a:lnTo>
                <a:lnTo>
                  <a:pt x="1574" y="851"/>
                </a:lnTo>
                <a:lnTo>
                  <a:pt x="1574" y="851"/>
                </a:lnTo>
                <a:lnTo>
                  <a:pt x="1574" y="853"/>
                </a:lnTo>
                <a:lnTo>
                  <a:pt x="1574" y="856"/>
                </a:lnTo>
                <a:lnTo>
                  <a:pt x="1574" y="856"/>
                </a:lnTo>
                <a:lnTo>
                  <a:pt x="1576" y="858"/>
                </a:lnTo>
                <a:lnTo>
                  <a:pt x="1576" y="858"/>
                </a:lnTo>
                <a:lnTo>
                  <a:pt x="1579" y="860"/>
                </a:lnTo>
                <a:lnTo>
                  <a:pt x="1579" y="862"/>
                </a:lnTo>
                <a:lnTo>
                  <a:pt x="1579" y="862"/>
                </a:lnTo>
                <a:lnTo>
                  <a:pt x="1579" y="862"/>
                </a:lnTo>
                <a:lnTo>
                  <a:pt x="1579" y="865"/>
                </a:lnTo>
                <a:lnTo>
                  <a:pt x="1579" y="865"/>
                </a:lnTo>
                <a:lnTo>
                  <a:pt x="1576" y="867"/>
                </a:lnTo>
                <a:lnTo>
                  <a:pt x="1574" y="869"/>
                </a:lnTo>
                <a:lnTo>
                  <a:pt x="1574" y="869"/>
                </a:lnTo>
                <a:lnTo>
                  <a:pt x="1572" y="871"/>
                </a:lnTo>
                <a:lnTo>
                  <a:pt x="1572" y="871"/>
                </a:lnTo>
                <a:lnTo>
                  <a:pt x="1572" y="874"/>
                </a:lnTo>
                <a:lnTo>
                  <a:pt x="1572" y="874"/>
                </a:lnTo>
                <a:lnTo>
                  <a:pt x="1572" y="874"/>
                </a:lnTo>
                <a:lnTo>
                  <a:pt x="1574" y="878"/>
                </a:lnTo>
                <a:lnTo>
                  <a:pt x="1574" y="878"/>
                </a:lnTo>
                <a:lnTo>
                  <a:pt x="1574" y="878"/>
                </a:lnTo>
                <a:lnTo>
                  <a:pt x="1574" y="880"/>
                </a:lnTo>
                <a:lnTo>
                  <a:pt x="1572" y="880"/>
                </a:lnTo>
                <a:lnTo>
                  <a:pt x="1572" y="883"/>
                </a:lnTo>
                <a:lnTo>
                  <a:pt x="1572" y="885"/>
                </a:lnTo>
                <a:lnTo>
                  <a:pt x="1572" y="885"/>
                </a:lnTo>
                <a:lnTo>
                  <a:pt x="1572" y="880"/>
                </a:lnTo>
                <a:lnTo>
                  <a:pt x="1570" y="880"/>
                </a:lnTo>
                <a:lnTo>
                  <a:pt x="1570" y="880"/>
                </a:lnTo>
                <a:lnTo>
                  <a:pt x="1570" y="878"/>
                </a:lnTo>
                <a:lnTo>
                  <a:pt x="1567" y="878"/>
                </a:lnTo>
                <a:lnTo>
                  <a:pt x="1567" y="878"/>
                </a:lnTo>
                <a:lnTo>
                  <a:pt x="1567" y="878"/>
                </a:lnTo>
                <a:lnTo>
                  <a:pt x="1565" y="876"/>
                </a:lnTo>
                <a:lnTo>
                  <a:pt x="1565" y="876"/>
                </a:lnTo>
                <a:lnTo>
                  <a:pt x="1563" y="878"/>
                </a:lnTo>
                <a:lnTo>
                  <a:pt x="1563" y="878"/>
                </a:lnTo>
                <a:lnTo>
                  <a:pt x="1563" y="878"/>
                </a:lnTo>
                <a:lnTo>
                  <a:pt x="1561" y="880"/>
                </a:lnTo>
                <a:lnTo>
                  <a:pt x="1561" y="880"/>
                </a:lnTo>
                <a:lnTo>
                  <a:pt x="1561" y="883"/>
                </a:lnTo>
                <a:lnTo>
                  <a:pt x="1558" y="885"/>
                </a:lnTo>
                <a:lnTo>
                  <a:pt x="1558" y="885"/>
                </a:lnTo>
                <a:lnTo>
                  <a:pt x="1558" y="887"/>
                </a:lnTo>
                <a:lnTo>
                  <a:pt x="1558" y="887"/>
                </a:lnTo>
                <a:lnTo>
                  <a:pt x="1561" y="889"/>
                </a:lnTo>
                <a:lnTo>
                  <a:pt x="1563" y="892"/>
                </a:lnTo>
                <a:lnTo>
                  <a:pt x="1565" y="892"/>
                </a:lnTo>
                <a:lnTo>
                  <a:pt x="1565" y="894"/>
                </a:lnTo>
                <a:lnTo>
                  <a:pt x="1563" y="892"/>
                </a:lnTo>
                <a:lnTo>
                  <a:pt x="1561" y="889"/>
                </a:lnTo>
                <a:lnTo>
                  <a:pt x="1558" y="885"/>
                </a:lnTo>
                <a:lnTo>
                  <a:pt x="1556" y="885"/>
                </a:lnTo>
                <a:lnTo>
                  <a:pt x="1554" y="883"/>
                </a:lnTo>
                <a:lnTo>
                  <a:pt x="1552" y="883"/>
                </a:lnTo>
                <a:lnTo>
                  <a:pt x="1549" y="883"/>
                </a:lnTo>
                <a:lnTo>
                  <a:pt x="1547" y="883"/>
                </a:lnTo>
                <a:lnTo>
                  <a:pt x="1545" y="885"/>
                </a:lnTo>
                <a:lnTo>
                  <a:pt x="1543" y="887"/>
                </a:lnTo>
                <a:lnTo>
                  <a:pt x="1543" y="887"/>
                </a:lnTo>
                <a:lnTo>
                  <a:pt x="1545" y="885"/>
                </a:lnTo>
                <a:lnTo>
                  <a:pt x="1547" y="883"/>
                </a:lnTo>
                <a:lnTo>
                  <a:pt x="1547" y="880"/>
                </a:lnTo>
                <a:lnTo>
                  <a:pt x="1547" y="880"/>
                </a:lnTo>
                <a:lnTo>
                  <a:pt x="1547" y="878"/>
                </a:lnTo>
                <a:lnTo>
                  <a:pt x="1545" y="876"/>
                </a:lnTo>
                <a:lnTo>
                  <a:pt x="1545" y="874"/>
                </a:lnTo>
                <a:lnTo>
                  <a:pt x="1545" y="874"/>
                </a:lnTo>
                <a:lnTo>
                  <a:pt x="1540" y="869"/>
                </a:lnTo>
                <a:lnTo>
                  <a:pt x="1538" y="867"/>
                </a:lnTo>
                <a:lnTo>
                  <a:pt x="1536" y="867"/>
                </a:lnTo>
                <a:lnTo>
                  <a:pt x="1534" y="867"/>
                </a:lnTo>
                <a:lnTo>
                  <a:pt x="1531" y="865"/>
                </a:lnTo>
                <a:lnTo>
                  <a:pt x="1531" y="865"/>
                </a:lnTo>
                <a:lnTo>
                  <a:pt x="1529" y="865"/>
                </a:lnTo>
                <a:lnTo>
                  <a:pt x="1527" y="865"/>
                </a:lnTo>
                <a:lnTo>
                  <a:pt x="1527" y="865"/>
                </a:lnTo>
                <a:lnTo>
                  <a:pt x="1527" y="865"/>
                </a:lnTo>
                <a:lnTo>
                  <a:pt x="1529" y="862"/>
                </a:lnTo>
                <a:lnTo>
                  <a:pt x="1529" y="862"/>
                </a:lnTo>
                <a:lnTo>
                  <a:pt x="1531" y="860"/>
                </a:lnTo>
                <a:lnTo>
                  <a:pt x="1529" y="860"/>
                </a:lnTo>
                <a:lnTo>
                  <a:pt x="1527" y="858"/>
                </a:lnTo>
                <a:lnTo>
                  <a:pt x="1527" y="856"/>
                </a:lnTo>
                <a:lnTo>
                  <a:pt x="1525" y="851"/>
                </a:lnTo>
                <a:lnTo>
                  <a:pt x="1522" y="851"/>
                </a:lnTo>
                <a:lnTo>
                  <a:pt x="1520" y="849"/>
                </a:lnTo>
                <a:lnTo>
                  <a:pt x="1520" y="849"/>
                </a:lnTo>
                <a:lnTo>
                  <a:pt x="1520" y="847"/>
                </a:lnTo>
                <a:lnTo>
                  <a:pt x="1520" y="847"/>
                </a:lnTo>
                <a:lnTo>
                  <a:pt x="1520" y="844"/>
                </a:lnTo>
                <a:lnTo>
                  <a:pt x="1520" y="844"/>
                </a:lnTo>
                <a:lnTo>
                  <a:pt x="1522" y="842"/>
                </a:lnTo>
                <a:lnTo>
                  <a:pt x="1522" y="840"/>
                </a:lnTo>
                <a:lnTo>
                  <a:pt x="1520" y="838"/>
                </a:lnTo>
                <a:lnTo>
                  <a:pt x="1520" y="835"/>
                </a:lnTo>
                <a:lnTo>
                  <a:pt x="1522" y="833"/>
                </a:lnTo>
                <a:lnTo>
                  <a:pt x="1522" y="831"/>
                </a:lnTo>
                <a:lnTo>
                  <a:pt x="1522" y="829"/>
                </a:lnTo>
                <a:lnTo>
                  <a:pt x="1520" y="826"/>
                </a:lnTo>
                <a:lnTo>
                  <a:pt x="1520" y="826"/>
                </a:lnTo>
                <a:lnTo>
                  <a:pt x="1518" y="824"/>
                </a:lnTo>
                <a:lnTo>
                  <a:pt x="1518" y="822"/>
                </a:lnTo>
                <a:lnTo>
                  <a:pt x="1518" y="820"/>
                </a:lnTo>
                <a:lnTo>
                  <a:pt x="1518" y="817"/>
                </a:lnTo>
                <a:lnTo>
                  <a:pt x="1520" y="811"/>
                </a:lnTo>
                <a:lnTo>
                  <a:pt x="1520" y="808"/>
                </a:lnTo>
                <a:lnTo>
                  <a:pt x="1520" y="806"/>
                </a:lnTo>
                <a:lnTo>
                  <a:pt x="1518" y="804"/>
                </a:lnTo>
                <a:lnTo>
                  <a:pt x="1516" y="802"/>
                </a:lnTo>
                <a:lnTo>
                  <a:pt x="1513" y="802"/>
                </a:lnTo>
                <a:lnTo>
                  <a:pt x="1511" y="802"/>
                </a:lnTo>
                <a:lnTo>
                  <a:pt x="1511" y="802"/>
                </a:lnTo>
                <a:lnTo>
                  <a:pt x="1509" y="802"/>
                </a:lnTo>
                <a:lnTo>
                  <a:pt x="1509" y="802"/>
                </a:lnTo>
                <a:lnTo>
                  <a:pt x="1504" y="802"/>
                </a:lnTo>
                <a:lnTo>
                  <a:pt x="1500" y="799"/>
                </a:lnTo>
                <a:lnTo>
                  <a:pt x="1498" y="799"/>
                </a:lnTo>
                <a:lnTo>
                  <a:pt x="1493" y="799"/>
                </a:lnTo>
                <a:lnTo>
                  <a:pt x="1493" y="799"/>
                </a:lnTo>
                <a:lnTo>
                  <a:pt x="1493" y="799"/>
                </a:lnTo>
                <a:lnTo>
                  <a:pt x="1491" y="799"/>
                </a:lnTo>
                <a:lnTo>
                  <a:pt x="1489" y="799"/>
                </a:lnTo>
                <a:lnTo>
                  <a:pt x="1486" y="799"/>
                </a:lnTo>
                <a:lnTo>
                  <a:pt x="1484" y="799"/>
                </a:lnTo>
                <a:lnTo>
                  <a:pt x="1482" y="799"/>
                </a:lnTo>
                <a:lnTo>
                  <a:pt x="1477" y="799"/>
                </a:lnTo>
                <a:lnTo>
                  <a:pt x="1475" y="799"/>
                </a:lnTo>
                <a:lnTo>
                  <a:pt x="1475" y="799"/>
                </a:lnTo>
                <a:lnTo>
                  <a:pt x="1473" y="802"/>
                </a:lnTo>
                <a:lnTo>
                  <a:pt x="1471" y="804"/>
                </a:lnTo>
                <a:lnTo>
                  <a:pt x="1471" y="804"/>
                </a:lnTo>
                <a:lnTo>
                  <a:pt x="1473" y="799"/>
                </a:lnTo>
                <a:lnTo>
                  <a:pt x="1473" y="799"/>
                </a:lnTo>
                <a:lnTo>
                  <a:pt x="1473" y="797"/>
                </a:lnTo>
                <a:lnTo>
                  <a:pt x="1471" y="797"/>
                </a:lnTo>
                <a:lnTo>
                  <a:pt x="1471" y="795"/>
                </a:lnTo>
                <a:lnTo>
                  <a:pt x="1468" y="795"/>
                </a:lnTo>
                <a:lnTo>
                  <a:pt x="1466" y="793"/>
                </a:lnTo>
                <a:lnTo>
                  <a:pt x="1464" y="793"/>
                </a:lnTo>
                <a:lnTo>
                  <a:pt x="1462" y="790"/>
                </a:lnTo>
                <a:lnTo>
                  <a:pt x="1459" y="790"/>
                </a:lnTo>
                <a:lnTo>
                  <a:pt x="1455" y="788"/>
                </a:lnTo>
                <a:lnTo>
                  <a:pt x="1448" y="786"/>
                </a:lnTo>
                <a:lnTo>
                  <a:pt x="1441" y="786"/>
                </a:lnTo>
                <a:lnTo>
                  <a:pt x="1439" y="784"/>
                </a:lnTo>
                <a:lnTo>
                  <a:pt x="1437" y="784"/>
                </a:lnTo>
                <a:lnTo>
                  <a:pt x="1432" y="777"/>
                </a:lnTo>
                <a:lnTo>
                  <a:pt x="1430" y="775"/>
                </a:lnTo>
                <a:lnTo>
                  <a:pt x="1426" y="772"/>
                </a:lnTo>
                <a:lnTo>
                  <a:pt x="1423" y="770"/>
                </a:lnTo>
                <a:lnTo>
                  <a:pt x="1419" y="768"/>
                </a:lnTo>
                <a:lnTo>
                  <a:pt x="1417" y="766"/>
                </a:lnTo>
                <a:lnTo>
                  <a:pt x="1417" y="766"/>
                </a:lnTo>
                <a:lnTo>
                  <a:pt x="1412" y="766"/>
                </a:lnTo>
                <a:lnTo>
                  <a:pt x="1410" y="763"/>
                </a:lnTo>
                <a:lnTo>
                  <a:pt x="1403" y="763"/>
                </a:lnTo>
                <a:lnTo>
                  <a:pt x="1399" y="761"/>
                </a:lnTo>
                <a:lnTo>
                  <a:pt x="1394" y="759"/>
                </a:lnTo>
                <a:lnTo>
                  <a:pt x="1390" y="757"/>
                </a:lnTo>
                <a:lnTo>
                  <a:pt x="1385" y="757"/>
                </a:lnTo>
                <a:lnTo>
                  <a:pt x="1383" y="757"/>
                </a:lnTo>
                <a:lnTo>
                  <a:pt x="1367" y="761"/>
                </a:lnTo>
                <a:lnTo>
                  <a:pt x="1365" y="761"/>
                </a:lnTo>
                <a:lnTo>
                  <a:pt x="1363" y="763"/>
                </a:lnTo>
                <a:lnTo>
                  <a:pt x="1363" y="763"/>
                </a:lnTo>
                <a:lnTo>
                  <a:pt x="1363" y="761"/>
                </a:lnTo>
                <a:lnTo>
                  <a:pt x="1363" y="761"/>
                </a:lnTo>
                <a:lnTo>
                  <a:pt x="1360" y="761"/>
                </a:lnTo>
                <a:lnTo>
                  <a:pt x="1360" y="761"/>
                </a:lnTo>
                <a:lnTo>
                  <a:pt x="1358" y="763"/>
                </a:lnTo>
                <a:lnTo>
                  <a:pt x="1358" y="763"/>
                </a:lnTo>
                <a:lnTo>
                  <a:pt x="1356" y="763"/>
                </a:lnTo>
                <a:lnTo>
                  <a:pt x="1356" y="763"/>
                </a:lnTo>
                <a:lnTo>
                  <a:pt x="1356" y="763"/>
                </a:lnTo>
                <a:lnTo>
                  <a:pt x="1358" y="763"/>
                </a:lnTo>
                <a:lnTo>
                  <a:pt x="1358" y="761"/>
                </a:lnTo>
                <a:lnTo>
                  <a:pt x="1360" y="759"/>
                </a:lnTo>
                <a:lnTo>
                  <a:pt x="1360" y="759"/>
                </a:lnTo>
                <a:lnTo>
                  <a:pt x="1360" y="757"/>
                </a:lnTo>
                <a:lnTo>
                  <a:pt x="1363" y="754"/>
                </a:lnTo>
                <a:lnTo>
                  <a:pt x="1360" y="754"/>
                </a:lnTo>
                <a:lnTo>
                  <a:pt x="1360" y="752"/>
                </a:lnTo>
                <a:lnTo>
                  <a:pt x="1358" y="745"/>
                </a:lnTo>
                <a:lnTo>
                  <a:pt x="1356" y="743"/>
                </a:lnTo>
                <a:lnTo>
                  <a:pt x="1356" y="739"/>
                </a:lnTo>
                <a:lnTo>
                  <a:pt x="1354" y="734"/>
                </a:lnTo>
                <a:lnTo>
                  <a:pt x="1351" y="730"/>
                </a:lnTo>
                <a:lnTo>
                  <a:pt x="1351" y="727"/>
                </a:lnTo>
                <a:lnTo>
                  <a:pt x="1351" y="725"/>
                </a:lnTo>
                <a:lnTo>
                  <a:pt x="1349" y="723"/>
                </a:lnTo>
                <a:lnTo>
                  <a:pt x="1349" y="723"/>
                </a:lnTo>
                <a:lnTo>
                  <a:pt x="1347" y="723"/>
                </a:lnTo>
                <a:lnTo>
                  <a:pt x="1345" y="723"/>
                </a:lnTo>
                <a:lnTo>
                  <a:pt x="1340" y="723"/>
                </a:lnTo>
                <a:lnTo>
                  <a:pt x="1336" y="723"/>
                </a:lnTo>
                <a:lnTo>
                  <a:pt x="1336" y="723"/>
                </a:lnTo>
                <a:lnTo>
                  <a:pt x="1333" y="725"/>
                </a:lnTo>
                <a:lnTo>
                  <a:pt x="1333" y="732"/>
                </a:lnTo>
                <a:lnTo>
                  <a:pt x="1331" y="734"/>
                </a:lnTo>
                <a:lnTo>
                  <a:pt x="1331" y="732"/>
                </a:lnTo>
                <a:lnTo>
                  <a:pt x="1333" y="725"/>
                </a:lnTo>
                <a:lnTo>
                  <a:pt x="1333" y="725"/>
                </a:lnTo>
                <a:lnTo>
                  <a:pt x="1331" y="723"/>
                </a:lnTo>
                <a:lnTo>
                  <a:pt x="1329" y="721"/>
                </a:lnTo>
                <a:lnTo>
                  <a:pt x="1329" y="721"/>
                </a:lnTo>
                <a:lnTo>
                  <a:pt x="1327" y="721"/>
                </a:lnTo>
                <a:lnTo>
                  <a:pt x="1327" y="721"/>
                </a:lnTo>
                <a:lnTo>
                  <a:pt x="1327" y="721"/>
                </a:lnTo>
                <a:lnTo>
                  <a:pt x="1327" y="718"/>
                </a:lnTo>
                <a:lnTo>
                  <a:pt x="1324" y="716"/>
                </a:lnTo>
                <a:lnTo>
                  <a:pt x="1324" y="716"/>
                </a:lnTo>
                <a:lnTo>
                  <a:pt x="1322" y="716"/>
                </a:lnTo>
                <a:lnTo>
                  <a:pt x="1324" y="716"/>
                </a:lnTo>
                <a:lnTo>
                  <a:pt x="1324" y="714"/>
                </a:lnTo>
                <a:lnTo>
                  <a:pt x="1324" y="712"/>
                </a:lnTo>
                <a:lnTo>
                  <a:pt x="1324" y="707"/>
                </a:lnTo>
                <a:lnTo>
                  <a:pt x="1324" y="696"/>
                </a:lnTo>
                <a:lnTo>
                  <a:pt x="1327" y="691"/>
                </a:lnTo>
                <a:lnTo>
                  <a:pt x="1327" y="687"/>
                </a:lnTo>
                <a:lnTo>
                  <a:pt x="1327" y="685"/>
                </a:lnTo>
                <a:lnTo>
                  <a:pt x="1327" y="685"/>
                </a:lnTo>
                <a:lnTo>
                  <a:pt x="1327" y="685"/>
                </a:lnTo>
                <a:lnTo>
                  <a:pt x="1324" y="682"/>
                </a:lnTo>
                <a:lnTo>
                  <a:pt x="1327" y="682"/>
                </a:lnTo>
                <a:lnTo>
                  <a:pt x="1329" y="682"/>
                </a:lnTo>
                <a:lnTo>
                  <a:pt x="1329" y="680"/>
                </a:lnTo>
                <a:lnTo>
                  <a:pt x="1331" y="678"/>
                </a:lnTo>
                <a:lnTo>
                  <a:pt x="1333" y="676"/>
                </a:lnTo>
                <a:lnTo>
                  <a:pt x="1336" y="671"/>
                </a:lnTo>
                <a:lnTo>
                  <a:pt x="1336" y="669"/>
                </a:lnTo>
                <a:lnTo>
                  <a:pt x="1336" y="667"/>
                </a:lnTo>
                <a:lnTo>
                  <a:pt x="1336" y="664"/>
                </a:lnTo>
                <a:lnTo>
                  <a:pt x="1336" y="664"/>
                </a:lnTo>
                <a:lnTo>
                  <a:pt x="1336" y="664"/>
                </a:lnTo>
                <a:lnTo>
                  <a:pt x="1338" y="664"/>
                </a:lnTo>
                <a:lnTo>
                  <a:pt x="1338" y="664"/>
                </a:lnTo>
                <a:lnTo>
                  <a:pt x="1338" y="662"/>
                </a:lnTo>
                <a:lnTo>
                  <a:pt x="1338" y="662"/>
                </a:lnTo>
                <a:lnTo>
                  <a:pt x="1338" y="660"/>
                </a:lnTo>
                <a:lnTo>
                  <a:pt x="1342" y="658"/>
                </a:lnTo>
                <a:lnTo>
                  <a:pt x="1347" y="655"/>
                </a:lnTo>
                <a:lnTo>
                  <a:pt x="1347" y="653"/>
                </a:lnTo>
                <a:lnTo>
                  <a:pt x="1347" y="653"/>
                </a:lnTo>
                <a:lnTo>
                  <a:pt x="1347" y="653"/>
                </a:lnTo>
                <a:lnTo>
                  <a:pt x="1347" y="653"/>
                </a:lnTo>
                <a:lnTo>
                  <a:pt x="1345" y="651"/>
                </a:lnTo>
                <a:lnTo>
                  <a:pt x="1345" y="651"/>
                </a:lnTo>
                <a:lnTo>
                  <a:pt x="1345" y="649"/>
                </a:lnTo>
                <a:lnTo>
                  <a:pt x="1347" y="649"/>
                </a:lnTo>
                <a:lnTo>
                  <a:pt x="1347" y="649"/>
                </a:lnTo>
                <a:lnTo>
                  <a:pt x="1349" y="649"/>
                </a:lnTo>
                <a:lnTo>
                  <a:pt x="1349" y="649"/>
                </a:lnTo>
                <a:lnTo>
                  <a:pt x="1347" y="649"/>
                </a:lnTo>
                <a:lnTo>
                  <a:pt x="1347" y="646"/>
                </a:lnTo>
                <a:lnTo>
                  <a:pt x="1349" y="646"/>
                </a:lnTo>
                <a:lnTo>
                  <a:pt x="1351" y="646"/>
                </a:lnTo>
                <a:lnTo>
                  <a:pt x="1351" y="646"/>
                </a:lnTo>
                <a:lnTo>
                  <a:pt x="1351" y="646"/>
                </a:lnTo>
                <a:lnTo>
                  <a:pt x="1351" y="644"/>
                </a:lnTo>
                <a:lnTo>
                  <a:pt x="1351" y="644"/>
                </a:lnTo>
                <a:lnTo>
                  <a:pt x="1354" y="642"/>
                </a:lnTo>
                <a:lnTo>
                  <a:pt x="1354" y="642"/>
                </a:lnTo>
                <a:lnTo>
                  <a:pt x="1354" y="642"/>
                </a:lnTo>
                <a:lnTo>
                  <a:pt x="1349" y="640"/>
                </a:lnTo>
                <a:lnTo>
                  <a:pt x="1349" y="640"/>
                </a:lnTo>
                <a:lnTo>
                  <a:pt x="1351" y="640"/>
                </a:lnTo>
                <a:lnTo>
                  <a:pt x="1356" y="642"/>
                </a:lnTo>
                <a:lnTo>
                  <a:pt x="1356" y="642"/>
                </a:lnTo>
                <a:lnTo>
                  <a:pt x="1358" y="644"/>
                </a:lnTo>
                <a:lnTo>
                  <a:pt x="1360" y="644"/>
                </a:lnTo>
                <a:lnTo>
                  <a:pt x="1360" y="644"/>
                </a:lnTo>
                <a:lnTo>
                  <a:pt x="1360" y="644"/>
                </a:lnTo>
                <a:lnTo>
                  <a:pt x="1358" y="642"/>
                </a:lnTo>
                <a:lnTo>
                  <a:pt x="1358" y="640"/>
                </a:lnTo>
                <a:lnTo>
                  <a:pt x="1356" y="640"/>
                </a:lnTo>
                <a:lnTo>
                  <a:pt x="1356" y="640"/>
                </a:lnTo>
                <a:lnTo>
                  <a:pt x="1358" y="637"/>
                </a:lnTo>
                <a:lnTo>
                  <a:pt x="1358" y="637"/>
                </a:lnTo>
                <a:lnTo>
                  <a:pt x="1360" y="635"/>
                </a:lnTo>
                <a:lnTo>
                  <a:pt x="1360" y="635"/>
                </a:lnTo>
                <a:lnTo>
                  <a:pt x="1360" y="635"/>
                </a:lnTo>
                <a:lnTo>
                  <a:pt x="1363" y="635"/>
                </a:lnTo>
                <a:lnTo>
                  <a:pt x="1363" y="635"/>
                </a:lnTo>
                <a:lnTo>
                  <a:pt x="1365" y="635"/>
                </a:lnTo>
                <a:lnTo>
                  <a:pt x="1365" y="635"/>
                </a:lnTo>
                <a:lnTo>
                  <a:pt x="1367" y="635"/>
                </a:lnTo>
                <a:lnTo>
                  <a:pt x="1367" y="635"/>
                </a:lnTo>
                <a:lnTo>
                  <a:pt x="1369" y="635"/>
                </a:lnTo>
                <a:lnTo>
                  <a:pt x="1369" y="633"/>
                </a:lnTo>
                <a:lnTo>
                  <a:pt x="1369" y="633"/>
                </a:lnTo>
                <a:lnTo>
                  <a:pt x="1365" y="633"/>
                </a:lnTo>
                <a:lnTo>
                  <a:pt x="1365" y="630"/>
                </a:lnTo>
                <a:lnTo>
                  <a:pt x="1363" y="630"/>
                </a:lnTo>
                <a:lnTo>
                  <a:pt x="1363" y="630"/>
                </a:lnTo>
                <a:lnTo>
                  <a:pt x="1363" y="630"/>
                </a:lnTo>
                <a:lnTo>
                  <a:pt x="1363" y="628"/>
                </a:lnTo>
                <a:lnTo>
                  <a:pt x="1363" y="628"/>
                </a:lnTo>
                <a:lnTo>
                  <a:pt x="1365" y="628"/>
                </a:lnTo>
                <a:lnTo>
                  <a:pt x="1365" y="628"/>
                </a:lnTo>
                <a:lnTo>
                  <a:pt x="1367" y="628"/>
                </a:lnTo>
                <a:lnTo>
                  <a:pt x="1367" y="628"/>
                </a:lnTo>
                <a:lnTo>
                  <a:pt x="1369" y="628"/>
                </a:lnTo>
                <a:lnTo>
                  <a:pt x="1376" y="628"/>
                </a:lnTo>
                <a:lnTo>
                  <a:pt x="1378" y="628"/>
                </a:lnTo>
                <a:lnTo>
                  <a:pt x="1383" y="626"/>
                </a:lnTo>
                <a:lnTo>
                  <a:pt x="1383" y="626"/>
                </a:lnTo>
                <a:lnTo>
                  <a:pt x="1385" y="626"/>
                </a:lnTo>
                <a:lnTo>
                  <a:pt x="1387" y="624"/>
                </a:lnTo>
                <a:lnTo>
                  <a:pt x="1387" y="624"/>
                </a:lnTo>
                <a:lnTo>
                  <a:pt x="1390" y="621"/>
                </a:lnTo>
                <a:lnTo>
                  <a:pt x="1390" y="621"/>
                </a:lnTo>
                <a:lnTo>
                  <a:pt x="1387" y="617"/>
                </a:lnTo>
                <a:lnTo>
                  <a:pt x="1387" y="615"/>
                </a:lnTo>
                <a:lnTo>
                  <a:pt x="1385" y="612"/>
                </a:lnTo>
                <a:lnTo>
                  <a:pt x="1383" y="612"/>
                </a:lnTo>
                <a:lnTo>
                  <a:pt x="1378" y="612"/>
                </a:lnTo>
                <a:lnTo>
                  <a:pt x="1376" y="610"/>
                </a:lnTo>
                <a:lnTo>
                  <a:pt x="1374" y="608"/>
                </a:lnTo>
                <a:lnTo>
                  <a:pt x="1372" y="608"/>
                </a:lnTo>
                <a:lnTo>
                  <a:pt x="1369" y="608"/>
                </a:lnTo>
                <a:lnTo>
                  <a:pt x="1367" y="608"/>
                </a:lnTo>
                <a:lnTo>
                  <a:pt x="1365" y="610"/>
                </a:lnTo>
                <a:lnTo>
                  <a:pt x="1360" y="610"/>
                </a:lnTo>
                <a:lnTo>
                  <a:pt x="1360" y="610"/>
                </a:lnTo>
                <a:lnTo>
                  <a:pt x="1365" y="608"/>
                </a:lnTo>
                <a:lnTo>
                  <a:pt x="1365" y="608"/>
                </a:lnTo>
                <a:lnTo>
                  <a:pt x="1365" y="606"/>
                </a:lnTo>
                <a:lnTo>
                  <a:pt x="1363" y="606"/>
                </a:lnTo>
                <a:lnTo>
                  <a:pt x="1360" y="606"/>
                </a:lnTo>
                <a:lnTo>
                  <a:pt x="1349" y="601"/>
                </a:lnTo>
                <a:lnTo>
                  <a:pt x="1349" y="601"/>
                </a:lnTo>
                <a:lnTo>
                  <a:pt x="1347" y="601"/>
                </a:lnTo>
                <a:lnTo>
                  <a:pt x="1347" y="601"/>
                </a:lnTo>
                <a:lnTo>
                  <a:pt x="1347" y="601"/>
                </a:lnTo>
                <a:lnTo>
                  <a:pt x="1347" y="603"/>
                </a:lnTo>
                <a:lnTo>
                  <a:pt x="1349" y="603"/>
                </a:lnTo>
                <a:lnTo>
                  <a:pt x="1349" y="603"/>
                </a:lnTo>
                <a:lnTo>
                  <a:pt x="1347" y="603"/>
                </a:lnTo>
                <a:lnTo>
                  <a:pt x="1345" y="603"/>
                </a:lnTo>
                <a:lnTo>
                  <a:pt x="1342" y="601"/>
                </a:lnTo>
                <a:lnTo>
                  <a:pt x="1342" y="601"/>
                </a:lnTo>
                <a:lnTo>
                  <a:pt x="1342" y="599"/>
                </a:lnTo>
                <a:lnTo>
                  <a:pt x="1342" y="599"/>
                </a:lnTo>
                <a:lnTo>
                  <a:pt x="1342" y="597"/>
                </a:lnTo>
                <a:lnTo>
                  <a:pt x="1347" y="599"/>
                </a:lnTo>
                <a:lnTo>
                  <a:pt x="1354" y="601"/>
                </a:lnTo>
                <a:lnTo>
                  <a:pt x="1360" y="603"/>
                </a:lnTo>
                <a:lnTo>
                  <a:pt x="1363" y="606"/>
                </a:lnTo>
                <a:lnTo>
                  <a:pt x="1365" y="606"/>
                </a:lnTo>
                <a:lnTo>
                  <a:pt x="1367" y="606"/>
                </a:lnTo>
                <a:lnTo>
                  <a:pt x="1367" y="603"/>
                </a:lnTo>
                <a:lnTo>
                  <a:pt x="1369" y="603"/>
                </a:lnTo>
                <a:lnTo>
                  <a:pt x="1369" y="603"/>
                </a:lnTo>
                <a:lnTo>
                  <a:pt x="1369" y="603"/>
                </a:lnTo>
                <a:lnTo>
                  <a:pt x="1369" y="606"/>
                </a:lnTo>
                <a:lnTo>
                  <a:pt x="1369" y="606"/>
                </a:lnTo>
                <a:lnTo>
                  <a:pt x="1369" y="606"/>
                </a:lnTo>
                <a:lnTo>
                  <a:pt x="1374" y="606"/>
                </a:lnTo>
                <a:lnTo>
                  <a:pt x="1376" y="606"/>
                </a:lnTo>
                <a:lnTo>
                  <a:pt x="1383" y="608"/>
                </a:lnTo>
                <a:lnTo>
                  <a:pt x="1385" y="610"/>
                </a:lnTo>
                <a:lnTo>
                  <a:pt x="1387" y="610"/>
                </a:lnTo>
                <a:lnTo>
                  <a:pt x="1387" y="610"/>
                </a:lnTo>
                <a:lnTo>
                  <a:pt x="1390" y="608"/>
                </a:lnTo>
                <a:lnTo>
                  <a:pt x="1390" y="608"/>
                </a:lnTo>
                <a:lnTo>
                  <a:pt x="1392" y="608"/>
                </a:lnTo>
                <a:lnTo>
                  <a:pt x="1392" y="608"/>
                </a:lnTo>
                <a:lnTo>
                  <a:pt x="1394" y="608"/>
                </a:lnTo>
                <a:lnTo>
                  <a:pt x="1396" y="608"/>
                </a:lnTo>
                <a:lnTo>
                  <a:pt x="1396" y="608"/>
                </a:lnTo>
                <a:lnTo>
                  <a:pt x="1399" y="603"/>
                </a:lnTo>
                <a:lnTo>
                  <a:pt x="1399" y="603"/>
                </a:lnTo>
                <a:lnTo>
                  <a:pt x="1399" y="603"/>
                </a:lnTo>
                <a:lnTo>
                  <a:pt x="1396" y="599"/>
                </a:lnTo>
                <a:lnTo>
                  <a:pt x="1396" y="599"/>
                </a:lnTo>
                <a:lnTo>
                  <a:pt x="1401" y="601"/>
                </a:lnTo>
                <a:lnTo>
                  <a:pt x="1401" y="601"/>
                </a:lnTo>
                <a:lnTo>
                  <a:pt x="1401" y="599"/>
                </a:lnTo>
                <a:lnTo>
                  <a:pt x="1401" y="597"/>
                </a:lnTo>
                <a:lnTo>
                  <a:pt x="1399" y="597"/>
                </a:lnTo>
                <a:lnTo>
                  <a:pt x="1399" y="597"/>
                </a:lnTo>
                <a:lnTo>
                  <a:pt x="1399" y="597"/>
                </a:lnTo>
                <a:lnTo>
                  <a:pt x="1403" y="594"/>
                </a:lnTo>
                <a:lnTo>
                  <a:pt x="1403" y="594"/>
                </a:lnTo>
                <a:lnTo>
                  <a:pt x="1403" y="597"/>
                </a:lnTo>
                <a:lnTo>
                  <a:pt x="1403" y="597"/>
                </a:lnTo>
                <a:lnTo>
                  <a:pt x="1405" y="599"/>
                </a:lnTo>
                <a:lnTo>
                  <a:pt x="1405" y="599"/>
                </a:lnTo>
                <a:lnTo>
                  <a:pt x="1408" y="599"/>
                </a:lnTo>
                <a:lnTo>
                  <a:pt x="1408" y="599"/>
                </a:lnTo>
                <a:lnTo>
                  <a:pt x="1408" y="599"/>
                </a:lnTo>
                <a:lnTo>
                  <a:pt x="1412" y="599"/>
                </a:lnTo>
                <a:lnTo>
                  <a:pt x="1412" y="601"/>
                </a:lnTo>
                <a:lnTo>
                  <a:pt x="1414" y="599"/>
                </a:lnTo>
                <a:lnTo>
                  <a:pt x="1412" y="597"/>
                </a:lnTo>
                <a:lnTo>
                  <a:pt x="1412" y="597"/>
                </a:lnTo>
                <a:lnTo>
                  <a:pt x="1414" y="599"/>
                </a:lnTo>
                <a:lnTo>
                  <a:pt x="1417" y="599"/>
                </a:lnTo>
                <a:lnTo>
                  <a:pt x="1419" y="599"/>
                </a:lnTo>
                <a:lnTo>
                  <a:pt x="1421" y="599"/>
                </a:lnTo>
                <a:lnTo>
                  <a:pt x="1426" y="597"/>
                </a:lnTo>
                <a:lnTo>
                  <a:pt x="1428" y="594"/>
                </a:lnTo>
                <a:lnTo>
                  <a:pt x="1430" y="594"/>
                </a:lnTo>
                <a:lnTo>
                  <a:pt x="1430" y="592"/>
                </a:lnTo>
                <a:lnTo>
                  <a:pt x="1432" y="590"/>
                </a:lnTo>
                <a:lnTo>
                  <a:pt x="1441" y="579"/>
                </a:lnTo>
                <a:lnTo>
                  <a:pt x="1444" y="576"/>
                </a:lnTo>
                <a:lnTo>
                  <a:pt x="1446" y="574"/>
                </a:lnTo>
                <a:lnTo>
                  <a:pt x="1446" y="572"/>
                </a:lnTo>
                <a:lnTo>
                  <a:pt x="1446" y="570"/>
                </a:lnTo>
                <a:lnTo>
                  <a:pt x="1444" y="570"/>
                </a:lnTo>
                <a:lnTo>
                  <a:pt x="1439" y="567"/>
                </a:lnTo>
                <a:lnTo>
                  <a:pt x="1432" y="567"/>
                </a:lnTo>
                <a:lnTo>
                  <a:pt x="1428" y="567"/>
                </a:lnTo>
                <a:lnTo>
                  <a:pt x="1414" y="565"/>
                </a:lnTo>
                <a:lnTo>
                  <a:pt x="1412" y="565"/>
                </a:lnTo>
                <a:lnTo>
                  <a:pt x="1412" y="563"/>
                </a:lnTo>
                <a:lnTo>
                  <a:pt x="1405" y="558"/>
                </a:lnTo>
                <a:lnTo>
                  <a:pt x="1403" y="556"/>
                </a:lnTo>
                <a:lnTo>
                  <a:pt x="1401" y="554"/>
                </a:lnTo>
                <a:lnTo>
                  <a:pt x="1399" y="554"/>
                </a:lnTo>
                <a:lnTo>
                  <a:pt x="1396" y="554"/>
                </a:lnTo>
                <a:lnTo>
                  <a:pt x="1390" y="552"/>
                </a:lnTo>
                <a:lnTo>
                  <a:pt x="1385" y="552"/>
                </a:lnTo>
                <a:lnTo>
                  <a:pt x="1383" y="552"/>
                </a:lnTo>
                <a:lnTo>
                  <a:pt x="1383" y="552"/>
                </a:lnTo>
                <a:lnTo>
                  <a:pt x="1383" y="554"/>
                </a:lnTo>
                <a:lnTo>
                  <a:pt x="1378" y="552"/>
                </a:lnTo>
                <a:lnTo>
                  <a:pt x="1376" y="552"/>
                </a:lnTo>
                <a:lnTo>
                  <a:pt x="1378" y="549"/>
                </a:lnTo>
                <a:lnTo>
                  <a:pt x="1378" y="549"/>
                </a:lnTo>
                <a:lnTo>
                  <a:pt x="1383" y="549"/>
                </a:lnTo>
                <a:lnTo>
                  <a:pt x="1387" y="552"/>
                </a:lnTo>
                <a:lnTo>
                  <a:pt x="1390" y="552"/>
                </a:lnTo>
                <a:lnTo>
                  <a:pt x="1392" y="552"/>
                </a:lnTo>
                <a:lnTo>
                  <a:pt x="1394" y="552"/>
                </a:lnTo>
                <a:lnTo>
                  <a:pt x="1399" y="552"/>
                </a:lnTo>
                <a:lnTo>
                  <a:pt x="1399" y="552"/>
                </a:lnTo>
                <a:lnTo>
                  <a:pt x="1401" y="552"/>
                </a:lnTo>
                <a:lnTo>
                  <a:pt x="1401" y="552"/>
                </a:lnTo>
                <a:lnTo>
                  <a:pt x="1401" y="552"/>
                </a:lnTo>
                <a:lnTo>
                  <a:pt x="1401" y="552"/>
                </a:lnTo>
                <a:lnTo>
                  <a:pt x="1403" y="552"/>
                </a:lnTo>
                <a:lnTo>
                  <a:pt x="1405" y="552"/>
                </a:lnTo>
                <a:lnTo>
                  <a:pt x="1408" y="554"/>
                </a:lnTo>
                <a:lnTo>
                  <a:pt x="1414" y="556"/>
                </a:lnTo>
                <a:lnTo>
                  <a:pt x="1417" y="556"/>
                </a:lnTo>
                <a:lnTo>
                  <a:pt x="1419" y="556"/>
                </a:lnTo>
                <a:lnTo>
                  <a:pt x="1419" y="558"/>
                </a:lnTo>
                <a:lnTo>
                  <a:pt x="1421" y="558"/>
                </a:lnTo>
                <a:lnTo>
                  <a:pt x="1421" y="561"/>
                </a:lnTo>
                <a:lnTo>
                  <a:pt x="1423" y="561"/>
                </a:lnTo>
                <a:lnTo>
                  <a:pt x="1428" y="565"/>
                </a:lnTo>
                <a:lnTo>
                  <a:pt x="1430" y="565"/>
                </a:lnTo>
                <a:lnTo>
                  <a:pt x="1435" y="565"/>
                </a:lnTo>
                <a:lnTo>
                  <a:pt x="1439" y="565"/>
                </a:lnTo>
                <a:lnTo>
                  <a:pt x="1441" y="565"/>
                </a:lnTo>
                <a:lnTo>
                  <a:pt x="1444" y="565"/>
                </a:lnTo>
                <a:lnTo>
                  <a:pt x="1446" y="563"/>
                </a:lnTo>
                <a:lnTo>
                  <a:pt x="1446" y="561"/>
                </a:lnTo>
                <a:lnTo>
                  <a:pt x="1450" y="558"/>
                </a:lnTo>
                <a:lnTo>
                  <a:pt x="1462" y="549"/>
                </a:lnTo>
                <a:lnTo>
                  <a:pt x="1462" y="547"/>
                </a:lnTo>
                <a:lnTo>
                  <a:pt x="1462" y="547"/>
                </a:lnTo>
                <a:lnTo>
                  <a:pt x="1462" y="545"/>
                </a:lnTo>
                <a:lnTo>
                  <a:pt x="1462" y="545"/>
                </a:lnTo>
                <a:lnTo>
                  <a:pt x="1459" y="543"/>
                </a:lnTo>
                <a:lnTo>
                  <a:pt x="1457" y="543"/>
                </a:lnTo>
                <a:lnTo>
                  <a:pt x="1453" y="540"/>
                </a:lnTo>
                <a:lnTo>
                  <a:pt x="1450" y="540"/>
                </a:lnTo>
                <a:lnTo>
                  <a:pt x="1450" y="538"/>
                </a:lnTo>
                <a:lnTo>
                  <a:pt x="1450" y="538"/>
                </a:lnTo>
                <a:lnTo>
                  <a:pt x="1450" y="538"/>
                </a:lnTo>
                <a:lnTo>
                  <a:pt x="1450" y="538"/>
                </a:lnTo>
                <a:lnTo>
                  <a:pt x="1450" y="536"/>
                </a:lnTo>
                <a:lnTo>
                  <a:pt x="1450" y="536"/>
                </a:lnTo>
                <a:lnTo>
                  <a:pt x="1453" y="536"/>
                </a:lnTo>
                <a:lnTo>
                  <a:pt x="1462" y="536"/>
                </a:lnTo>
                <a:lnTo>
                  <a:pt x="1464" y="536"/>
                </a:lnTo>
                <a:lnTo>
                  <a:pt x="1468" y="536"/>
                </a:lnTo>
                <a:lnTo>
                  <a:pt x="1471" y="536"/>
                </a:lnTo>
                <a:lnTo>
                  <a:pt x="1473" y="538"/>
                </a:lnTo>
                <a:lnTo>
                  <a:pt x="1475" y="540"/>
                </a:lnTo>
                <a:lnTo>
                  <a:pt x="1475" y="540"/>
                </a:lnTo>
                <a:lnTo>
                  <a:pt x="1480" y="543"/>
                </a:lnTo>
                <a:lnTo>
                  <a:pt x="1482" y="545"/>
                </a:lnTo>
                <a:lnTo>
                  <a:pt x="1486" y="545"/>
                </a:lnTo>
                <a:lnTo>
                  <a:pt x="1486" y="545"/>
                </a:lnTo>
                <a:lnTo>
                  <a:pt x="1486" y="543"/>
                </a:lnTo>
                <a:lnTo>
                  <a:pt x="1489" y="543"/>
                </a:lnTo>
                <a:lnTo>
                  <a:pt x="1489" y="543"/>
                </a:lnTo>
                <a:lnTo>
                  <a:pt x="1493" y="543"/>
                </a:lnTo>
                <a:lnTo>
                  <a:pt x="1493" y="545"/>
                </a:lnTo>
                <a:lnTo>
                  <a:pt x="1495" y="545"/>
                </a:lnTo>
                <a:lnTo>
                  <a:pt x="1495" y="543"/>
                </a:lnTo>
                <a:lnTo>
                  <a:pt x="1495" y="543"/>
                </a:lnTo>
                <a:lnTo>
                  <a:pt x="1493" y="538"/>
                </a:lnTo>
                <a:lnTo>
                  <a:pt x="1491" y="536"/>
                </a:lnTo>
                <a:lnTo>
                  <a:pt x="1491" y="534"/>
                </a:lnTo>
                <a:lnTo>
                  <a:pt x="1491" y="534"/>
                </a:lnTo>
                <a:lnTo>
                  <a:pt x="1489" y="531"/>
                </a:lnTo>
                <a:lnTo>
                  <a:pt x="1489" y="531"/>
                </a:lnTo>
                <a:lnTo>
                  <a:pt x="1484" y="527"/>
                </a:lnTo>
                <a:lnTo>
                  <a:pt x="1484" y="527"/>
                </a:lnTo>
                <a:lnTo>
                  <a:pt x="1482" y="527"/>
                </a:lnTo>
                <a:lnTo>
                  <a:pt x="1482" y="525"/>
                </a:lnTo>
                <a:lnTo>
                  <a:pt x="1480" y="525"/>
                </a:lnTo>
                <a:lnTo>
                  <a:pt x="1480" y="525"/>
                </a:lnTo>
                <a:lnTo>
                  <a:pt x="1477" y="527"/>
                </a:lnTo>
                <a:lnTo>
                  <a:pt x="1477" y="527"/>
                </a:lnTo>
                <a:lnTo>
                  <a:pt x="1475" y="527"/>
                </a:lnTo>
                <a:lnTo>
                  <a:pt x="1475" y="527"/>
                </a:lnTo>
                <a:lnTo>
                  <a:pt x="1477" y="525"/>
                </a:lnTo>
                <a:lnTo>
                  <a:pt x="1480" y="522"/>
                </a:lnTo>
                <a:lnTo>
                  <a:pt x="1482" y="522"/>
                </a:lnTo>
                <a:lnTo>
                  <a:pt x="1484" y="525"/>
                </a:lnTo>
                <a:lnTo>
                  <a:pt x="1484" y="525"/>
                </a:lnTo>
                <a:lnTo>
                  <a:pt x="1486" y="525"/>
                </a:lnTo>
                <a:lnTo>
                  <a:pt x="1489" y="527"/>
                </a:lnTo>
                <a:lnTo>
                  <a:pt x="1489" y="527"/>
                </a:lnTo>
                <a:lnTo>
                  <a:pt x="1486" y="529"/>
                </a:lnTo>
                <a:lnTo>
                  <a:pt x="1486" y="529"/>
                </a:lnTo>
                <a:lnTo>
                  <a:pt x="1489" y="529"/>
                </a:lnTo>
                <a:lnTo>
                  <a:pt x="1489" y="531"/>
                </a:lnTo>
                <a:lnTo>
                  <a:pt x="1491" y="531"/>
                </a:lnTo>
                <a:lnTo>
                  <a:pt x="1491" y="531"/>
                </a:lnTo>
                <a:lnTo>
                  <a:pt x="1493" y="531"/>
                </a:lnTo>
                <a:lnTo>
                  <a:pt x="1493" y="531"/>
                </a:lnTo>
                <a:lnTo>
                  <a:pt x="1498" y="536"/>
                </a:lnTo>
                <a:lnTo>
                  <a:pt x="1498" y="536"/>
                </a:lnTo>
                <a:lnTo>
                  <a:pt x="1498" y="538"/>
                </a:lnTo>
                <a:lnTo>
                  <a:pt x="1500" y="540"/>
                </a:lnTo>
                <a:lnTo>
                  <a:pt x="1500" y="540"/>
                </a:lnTo>
                <a:lnTo>
                  <a:pt x="1502" y="540"/>
                </a:lnTo>
                <a:lnTo>
                  <a:pt x="1504" y="540"/>
                </a:lnTo>
                <a:lnTo>
                  <a:pt x="1504" y="538"/>
                </a:lnTo>
                <a:lnTo>
                  <a:pt x="1509" y="536"/>
                </a:lnTo>
                <a:lnTo>
                  <a:pt x="1513" y="534"/>
                </a:lnTo>
                <a:lnTo>
                  <a:pt x="1516" y="534"/>
                </a:lnTo>
                <a:lnTo>
                  <a:pt x="1518" y="531"/>
                </a:lnTo>
                <a:lnTo>
                  <a:pt x="1520" y="531"/>
                </a:lnTo>
                <a:lnTo>
                  <a:pt x="1520" y="529"/>
                </a:lnTo>
                <a:lnTo>
                  <a:pt x="1522" y="529"/>
                </a:lnTo>
                <a:lnTo>
                  <a:pt x="1525" y="525"/>
                </a:lnTo>
                <a:lnTo>
                  <a:pt x="1525" y="525"/>
                </a:lnTo>
                <a:lnTo>
                  <a:pt x="1527" y="525"/>
                </a:lnTo>
                <a:lnTo>
                  <a:pt x="1529" y="525"/>
                </a:lnTo>
                <a:lnTo>
                  <a:pt x="1529" y="525"/>
                </a:lnTo>
                <a:lnTo>
                  <a:pt x="1531" y="522"/>
                </a:lnTo>
                <a:lnTo>
                  <a:pt x="1534" y="522"/>
                </a:lnTo>
                <a:lnTo>
                  <a:pt x="1534" y="518"/>
                </a:lnTo>
                <a:lnTo>
                  <a:pt x="1534" y="513"/>
                </a:lnTo>
                <a:lnTo>
                  <a:pt x="1536" y="511"/>
                </a:lnTo>
                <a:lnTo>
                  <a:pt x="1536" y="511"/>
                </a:lnTo>
                <a:lnTo>
                  <a:pt x="1534" y="509"/>
                </a:lnTo>
                <a:lnTo>
                  <a:pt x="1531" y="507"/>
                </a:lnTo>
                <a:lnTo>
                  <a:pt x="1529" y="504"/>
                </a:lnTo>
                <a:lnTo>
                  <a:pt x="1527" y="502"/>
                </a:lnTo>
                <a:lnTo>
                  <a:pt x="1525" y="502"/>
                </a:lnTo>
                <a:lnTo>
                  <a:pt x="1522" y="500"/>
                </a:lnTo>
                <a:lnTo>
                  <a:pt x="1522" y="498"/>
                </a:lnTo>
                <a:lnTo>
                  <a:pt x="1522" y="498"/>
                </a:lnTo>
                <a:lnTo>
                  <a:pt x="1522" y="495"/>
                </a:lnTo>
                <a:lnTo>
                  <a:pt x="1525" y="493"/>
                </a:lnTo>
                <a:lnTo>
                  <a:pt x="1525" y="493"/>
                </a:lnTo>
                <a:lnTo>
                  <a:pt x="1522" y="493"/>
                </a:lnTo>
                <a:lnTo>
                  <a:pt x="1522" y="493"/>
                </a:lnTo>
                <a:lnTo>
                  <a:pt x="1522" y="493"/>
                </a:lnTo>
                <a:lnTo>
                  <a:pt x="1520" y="493"/>
                </a:lnTo>
                <a:lnTo>
                  <a:pt x="1520" y="493"/>
                </a:lnTo>
                <a:lnTo>
                  <a:pt x="1518" y="491"/>
                </a:lnTo>
                <a:lnTo>
                  <a:pt x="1518" y="489"/>
                </a:lnTo>
                <a:lnTo>
                  <a:pt x="1518" y="489"/>
                </a:lnTo>
                <a:lnTo>
                  <a:pt x="1518" y="489"/>
                </a:lnTo>
                <a:lnTo>
                  <a:pt x="1518" y="489"/>
                </a:lnTo>
                <a:lnTo>
                  <a:pt x="1516" y="486"/>
                </a:lnTo>
                <a:lnTo>
                  <a:pt x="1516" y="486"/>
                </a:lnTo>
                <a:lnTo>
                  <a:pt x="1516" y="484"/>
                </a:lnTo>
                <a:lnTo>
                  <a:pt x="1516" y="484"/>
                </a:lnTo>
                <a:lnTo>
                  <a:pt x="1518" y="484"/>
                </a:lnTo>
                <a:lnTo>
                  <a:pt x="1520" y="484"/>
                </a:lnTo>
                <a:lnTo>
                  <a:pt x="1522" y="484"/>
                </a:lnTo>
                <a:lnTo>
                  <a:pt x="1525" y="484"/>
                </a:lnTo>
                <a:lnTo>
                  <a:pt x="1525" y="486"/>
                </a:lnTo>
                <a:lnTo>
                  <a:pt x="1527" y="484"/>
                </a:lnTo>
                <a:lnTo>
                  <a:pt x="1529" y="484"/>
                </a:lnTo>
                <a:lnTo>
                  <a:pt x="1531" y="482"/>
                </a:lnTo>
                <a:lnTo>
                  <a:pt x="1536" y="480"/>
                </a:lnTo>
                <a:lnTo>
                  <a:pt x="1536" y="480"/>
                </a:lnTo>
                <a:lnTo>
                  <a:pt x="1536" y="477"/>
                </a:lnTo>
                <a:lnTo>
                  <a:pt x="1536" y="477"/>
                </a:lnTo>
                <a:lnTo>
                  <a:pt x="1534" y="475"/>
                </a:lnTo>
                <a:lnTo>
                  <a:pt x="1534" y="475"/>
                </a:lnTo>
                <a:lnTo>
                  <a:pt x="1531" y="475"/>
                </a:lnTo>
                <a:lnTo>
                  <a:pt x="1529" y="475"/>
                </a:lnTo>
                <a:lnTo>
                  <a:pt x="1525" y="473"/>
                </a:lnTo>
                <a:lnTo>
                  <a:pt x="1525" y="473"/>
                </a:lnTo>
                <a:lnTo>
                  <a:pt x="1527" y="473"/>
                </a:lnTo>
                <a:lnTo>
                  <a:pt x="1529" y="471"/>
                </a:lnTo>
                <a:lnTo>
                  <a:pt x="1534" y="468"/>
                </a:lnTo>
                <a:lnTo>
                  <a:pt x="1534" y="466"/>
                </a:lnTo>
                <a:lnTo>
                  <a:pt x="1534" y="466"/>
                </a:lnTo>
                <a:lnTo>
                  <a:pt x="1534" y="466"/>
                </a:lnTo>
                <a:lnTo>
                  <a:pt x="1529" y="464"/>
                </a:lnTo>
                <a:lnTo>
                  <a:pt x="1525" y="464"/>
                </a:lnTo>
                <a:lnTo>
                  <a:pt x="1522" y="464"/>
                </a:lnTo>
                <a:lnTo>
                  <a:pt x="1520" y="464"/>
                </a:lnTo>
                <a:lnTo>
                  <a:pt x="1520" y="464"/>
                </a:lnTo>
                <a:lnTo>
                  <a:pt x="1520" y="462"/>
                </a:lnTo>
                <a:lnTo>
                  <a:pt x="1520" y="462"/>
                </a:lnTo>
                <a:lnTo>
                  <a:pt x="1520" y="459"/>
                </a:lnTo>
                <a:lnTo>
                  <a:pt x="1513" y="459"/>
                </a:lnTo>
                <a:lnTo>
                  <a:pt x="1511" y="457"/>
                </a:lnTo>
                <a:lnTo>
                  <a:pt x="1513" y="457"/>
                </a:lnTo>
                <a:lnTo>
                  <a:pt x="1516" y="457"/>
                </a:lnTo>
                <a:lnTo>
                  <a:pt x="1518" y="455"/>
                </a:lnTo>
                <a:lnTo>
                  <a:pt x="1518" y="453"/>
                </a:lnTo>
                <a:lnTo>
                  <a:pt x="1513" y="453"/>
                </a:lnTo>
                <a:lnTo>
                  <a:pt x="1513" y="453"/>
                </a:lnTo>
                <a:lnTo>
                  <a:pt x="1509" y="453"/>
                </a:lnTo>
                <a:lnTo>
                  <a:pt x="1500" y="453"/>
                </a:lnTo>
                <a:lnTo>
                  <a:pt x="1498" y="453"/>
                </a:lnTo>
                <a:lnTo>
                  <a:pt x="1493" y="450"/>
                </a:lnTo>
                <a:lnTo>
                  <a:pt x="1489" y="448"/>
                </a:lnTo>
                <a:lnTo>
                  <a:pt x="1489" y="448"/>
                </a:lnTo>
                <a:lnTo>
                  <a:pt x="1482" y="448"/>
                </a:lnTo>
                <a:lnTo>
                  <a:pt x="1480" y="448"/>
                </a:lnTo>
                <a:lnTo>
                  <a:pt x="1477" y="448"/>
                </a:lnTo>
                <a:lnTo>
                  <a:pt x="1475" y="448"/>
                </a:lnTo>
                <a:lnTo>
                  <a:pt x="1473" y="448"/>
                </a:lnTo>
                <a:lnTo>
                  <a:pt x="1471" y="448"/>
                </a:lnTo>
                <a:lnTo>
                  <a:pt x="1468" y="448"/>
                </a:lnTo>
                <a:lnTo>
                  <a:pt x="1468" y="448"/>
                </a:lnTo>
                <a:lnTo>
                  <a:pt x="1468" y="448"/>
                </a:lnTo>
                <a:lnTo>
                  <a:pt x="1471" y="450"/>
                </a:lnTo>
                <a:lnTo>
                  <a:pt x="1471" y="450"/>
                </a:lnTo>
                <a:lnTo>
                  <a:pt x="1468" y="453"/>
                </a:lnTo>
                <a:lnTo>
                  <a:pt x="1471" y="455"/>
                </a:lnTo>
                <a:lnTo>
                  <a:pt x="1471" y="455"/>
                </a:lnTo>
                <a:lnTo>
                  <a:pt x="1471" y="455"/>
                </a:lnTo>
                <a:lnTo>
                  <a:pt x="1471" y="457"/>
                </a:lnTo>
                <a:lnTo>
                  <a:pt x="1471" y="457"/>
                </a:lnTo>
                <a:lnTo>
                  <a:pt x="1471" y="459"/>
                </a:lnTo>
                <a:lnTo>
                  <a:pt x="1471" y="459"/>
                </a:lnTo>
                <a:lnTo>
                  <a:pt x="1471" y="459"/>
                </a:lnTo>
                <a:lnTo>
                  <a:pt x="1471" y="462"/>
                </a:lnTo>
                <a:lnTo>
                  <a:pt x="1471" y="462"/>
                </a:lnTo>
                <a:lnTo>
                  <a:pt x="1471" y="464"/>
                </a:lnTo>
                <a:lnTo>
                  <a:pt x="1473" y="466"/>
                </a:lnTo>
                <a:lnTo>
                  <a:pt x="1473" y="466"/>
                </a:lnTo>
                <a:lnTo>
                  <a:pt x="1475" y="466"/>
                </a:lnTo>
                <a:lnTo>
                  <a:pt x="1480" y="468"/>
                </a:lnTo>
                <a:lnTo>
                  <a:pt x="1480" y="468"/>
                </a:lnTo>
                <a:lnTo>
                  <a:pt x="1480" y="471"/>
                </a:lnTo>
                <a:lnTo>
                  <a:pt x="1480" y="471"/>
                </a:lnTo>
                <a:lnTo>
                  <a:pt x="1477" y="473"/>
                </a:lnTo>
                <a:lnTo>
                  <a:pt x="1477" y="473"/>
                </a:lnTo>
                <a:lnTo>
                  <a:pt x="1475" y="473"/>
                </a:lnTo>
                <a:lnTo>
                  <a:pt x="1475" y="475"/>
                </a:lnTo>
                <a:lnTo>
                  <a:pt x="1475" y="475"/>
                </a:lnTo>
                <a:lnTo>
                  <a:pt x="1480" y="477"/>
                </a:lnTo>
                <a:lnTo>
                  <a:pt x="1480" y="477"/>
                </a:lnTo>
                <a:lnTo>
                  <a:pt x="1473" y="477"/>
                </a:lnTo>
                <a:lnTo>
                  <a:pt x="1473" y="477"/>
                </a:lnTo>
                <a:lnTo>
                  <a:pt x="1471" y="477"/>
                </a:lnTo>
                <a:lnTo>
                  <a:pt x="1471" y="477"/>
                </a:lnTo>
                <a:lnTo>
                  <a:pt x="1468" y="477"/>
                </a:lnTo>
                <a:lnTo>
                  <a:pt x="1468" y="477"/>
                </a:lnTo>
                <a:lnTo>
                  <a:pt x="1466" y="480"/>
                </a:lnTo>
                <a:lnTo>
                  <a:pt x="1466" y="480"/>
                </a:lnTo>
                <a:lnTo>
                  <a:pt x="1466" y="480"/>
                </a:lnTo>
                <a:lnTo>
                  <a:pt x="1466" y="482"/>
                </a:lnTo>
                <a:lnTo>
                  <a:pt x="1466" y="484"/>
                </a:lnTo>
                <a:lnTo>
                  <a:pt x="1466" y="486"/>
                </a:lnTo>
                <a:lnTo>
                  <a:pt x="1464" y="489"/>
                </a:lnTo>
                <a:lnTo>
                  <a:pt x="1462" y="495"/>
                </a:lnTo>
                <a:lnTo>
                  <a:pt x="1462" y="495"/>
                </a:lnTo>
                <a:lnTo>
                  <a:pt x="1455" y="502"/>
                </a:lnTo>
                <a:lnTo>
                  <a:pt x="1455" y="502"/>
                </a:lnTo>
                <a:lnTo>
                  <a:pt x="1455" y="504"/>
                </a:lnTo>
                <a:lnTo>
                  <a:pt x="1455" y="507"/>
                </a:lnTo>
                <a:lnTo>
                  <a:pt x="1453" y="511"/>
                </a:lnTo>
                <a:lnTo>
                  <a:pt x="1453" y="511"/>
                </a:lnTo>
                <a:lnTo>
                  <a:pt x="1453" y="511"/>
                </a:lnTo>
                <a:lnTo>
                  <a:pt x="1450" y="513"/>
                </a:lnTo>
                <a:lnTo>
                  <a:pt x="1450" y="513"/>
                </a:lnTo>
                <a:lnTo>
                  <a:pt x="1448" y="513"/>
                </a:lnTo>
                <a:lnTo>
                  <a:pt x="1448" y="513"/>
                </a:lnTo>
                <a:lnTo>
                  <a:pt x="1446" y="516"/>
                </a:lnTo>
                <a:lnTo>
                  <a:pt x="1441" y="518"/>
                </a:lnTo>
                <a:lnTo>
                  <a:pt x="1441" y="520"/>
                </a:lnTo>
                <a:lnTo>
                  <a:pt x="1441" y="520"/>
                </a:lnTo>
                <a:lnTo>
                  <a:pt x="1439" y="518"/>
                </a:lnTo>
                <a:lnTo>
                  <a:pt x="1439" y="518"/>
                </a:lnTo>
                <a:lnTo>
                  <a:pt x="1439" y="516"/>
                </a:lnTo>
                <a:lnTo>
                  <a:pt x="1439" y="513"/>
                </a:lnTo>
                <a:lnTo>
                  <a:pt x="1430" y="507"/>
                </a:lnTo>
                <a:lnTo>
                  <a:pt x="1428" y="504"/>
                </a:lnTo>
                <a:lnTo>
                  <a:pt x="1426" y="500"/>
                </a:lnTo>
                <a:lnTo>
                  <a:pt x="1426" y="498"/>
                </a:lnTo>
                <a:lnTo>
                  <a:pt x="1426" y="493"/>
                </a:lnTo>
                <a:lnTo>
                  <a:pt x="1426" y="491"/>
                </a:lnTo>
                <a:lnTo>
                  <a:pt x="1426" y="491"/>
                </a:lnTo>
                <a:lnTo>
                  <a:pt x="1428" y="489"/>
                </a:lnTo>
                <a:lnTo>
                  <a:pt x="1428" y="489"/>
                </a:lnTo>
                <a:lnTo>
                  <a:pt x="1428" y="491"/>
                </a:lnTo>
                <a:lnTo>
                  <a:pt x="1428" y="491"/>
                </a:lnTo>
                <a:lnTo>
                  <a:pt x="1430" y="491"/>
                </a:lnTo>
                <a:lnTo>
                  <a:pt x="1432" y="491"/>
                </a:lnTo>
                <a:lnTo>
                  <a:pt x="1432" y="491"/>
                </a:lnTo>
                <a:lnTo>
                  <a:pt x="1432" y="489"/>
                </a:lnTo>
                <a:lnTo>
                  <a:pt x="1432" y="489"/>
                </a:lnTo>
                <a:lnTo>
                  <a:pt x="1432" y="486"/>
                </a:lnTo>
                <a:lnTo>
                  <a:pt x="1432" y="486"/>
                </a:lnTo>
                <a:lnTo>
                  <a:pt x="1432" y="484"/>
                </a:lnTo>
                <a:lnTo>
                  <a:pt x="1432" y="482"/>
                </a:lnTo>
                <a:lnTo>
                  <a:pt x="1430" y="480"/>
                </a:lnTo>
                <a:lnTo>
                  <a:pt x="1430" y="475"/>
                </a:lnTo>
                <a:lnTo>
                  <a:pt x="1428" y="473"/>
                </a:lnTo>
                <a:lnTo>
                  <a:pt x="1426" y="473"/>
                </a:lnTo>
                <a:lnTo>
                  <a:pt x="1421" y="468"/>
                </a:lnTo>
                <a:lnTo>
                  <a:pt x="1419" y="466"/>
                </a:lnTo>
                <a:lnTo>
                  <a:pt x="1417" y="464"/>
                </a:lnTo>
                <a:lnTo>
                  <a:pt x="1414" y="464"/>
                </a:lnTo>
                <a:lnTo>
                  <a:pt x="1412" y="464"/>
                </a:lnTo>
                <a:lnTo>
                  <a:pt x="1410" y="464"/>
                </a:lnTo>
                <a:lnTo>
                  <a:pt x="1410" y="464"/>
                </a:lnTo>
                <a:lnTo>
                  <a:pt x="1405" y="468"/>
                </a:lnTo>
                <a:lnTo>
                  <a:pt x="1405" y="471"/>
                </a:lnTo>
                <a:lnTo>
                  <a:pt x="1403" y="473"/>
                </a:lnTo>
                <a:lnTo>
                  <a:pt x="1403" y="475"/>
                </a:lnTo>
                <a:lnTo>
                  <a:pt x="1403" y="477"/>
                </a:lnTo>
                <a:lnTo>
                  <a:pt x="1401" y="482"/>
                </a:lnTo>
                <a:lnTo>
                  <a:pt x="1401" y="482"/>
                </a:lnTo>
                <a:lnTo>
                  <a:pt x="1401" y="484"/>
                </a:lnTo>
                <a:lnTo>
                  <a:pt x="1401" y="484"/>
                </a:lnTo>
                <a:lnTo>
                  <a:pt x="1399" y="486"/>
                </a:lnTo>
                <a:lnTo>
                  <a:pt x="1399" y="489"/>
                </a:lnTo>
                <a:lnTo>
                  <a:pt x="1396" y="489"/>
                </a:lnTo>
                <a:lnTo>
                  <a:pt x="1396" y="491"/>
                </a:lnTo>
                <a:lnTo>
                  <a:pt x="1396" y="491"/>
                </a:lnTo>
                <a:lnTo>
                  <a:pt x="1396" y="491"/>
                </a:lnTo>
                <a:lnTo>
                  <a:pt x="1394" y="489"/>
                </a:lnTo>
                <a:lnTo>
                  <a:pt x="1394" y="489"/>
                </a:lnTo>
                <a:lnTo>
                  <a:pt x="1394" y="489"/>
                </a:lnTo>
                <a:lnTo>
                  <a:pt x="1392" y="486"/>
                </a:lnTo>
                <a:lnTo>
                  <a:pt x="1392" y="486"/>
                </a:lnTo>
                <a:lnTo>
                  <a:pt x="1390" y="484"/>
                </a:lnTo>
                <a:lnTo>
                  <a:pt x="1392" y="482"/>
                </a:lnTo>
                <a:lnTo>
                  <a:pt x="1392" y="480"/>
                </a:lnTo>
                <a:lnTo>
                  <a:pt x="1392" y="477"/>
                </a:lnTo>
                <a:lnTo>
                  <a:pt x="1392" y="475"/>
                </a:lnTo>
                <a:lnTo>
                  <a:pt x="1392" y="475"/>
                </a:lnTo>
                <a:lnTo>
                  <a:pt x="1392" y="473"/>
                </a:lnTo>
                <a:lnTo>
                  <a:pt x="1390" y="473"/>
                </a:lnTo>
                <a:lnTo>
                  <a:pt x="1387" y="468"/>
                </a:lnTo>
                <a:lnTo>
                  <a:pt x="1381" y="464"/>
                </a:lnTo>
                <a:lnTo>
                  <a:pt x="1381" y="462"/>
                </a:lnTo>
                <a:lnTo>
                  <a:pt x="1381" y="462"/>
                </a:lnTo>
                <a:lnTo>
                  <a:pt x="1383" y="462"/>
                </a:lnTo>
                <a:lnTo>
                  <a:pt x="1383" y="462"/>
                </a:lnTo>
                <a:lnTo>
                  <a:pt x="1383" y="464"/>
                </a:lnTo>
                <a:lnTo>
                  <a:pt x="1383" y="464"/>
                </a:lnTo>
                <a:lnTo>
                  <a:pt x="1385" y="464"/>
                </a:lnTo>
                <a:lnTo>
                  <a:pt x="1387" y="464"/>
                </a:lnTo>
                <a:lnTo>
                  <a:pt x="1387" y="462"/>
                </a:lnTo>
                <a:lnTo>
                  <a:pt x="1387" y="459"/>
                </a:lnTo>
                <a:lnTo>
                  <a:pt x="1390" y="459"/>
                </a:lnTo>
                <a:lnTo>
                  <a:pt x="1390" y="459"/>
                </a:lnTo>
                <a:lnTo>
                  <a:pt x="1392" y="459"/>
                </a:lnTo>
                <a:lnTo>
                  <a:pt x="1392" y="459"/>
                </a:lnTo>
                <a:lnTo>
                  <a:pt x="1392" y="457"/>
                </a:lnTo>
                <a:lnTo>
                  <a:pt x="1392" y="457"/>
                </a:lnTo>
                <a:lnTo>
                  <a:pt x="1390" y="457"/>
                </a:lnTo>
                <a:lnTo>
                  <a:pt x="1387" y="457"/>
                </a:lnTo>
                <a:lnTo>
                  <a:pt x="1385" y="457"/>
                </a:lnTo>
                <a:lnTo>
                  <a:pt x="1378" y="457"/>
                </a:lnTo>
                <a:lnTo>
                  <a:pt x="1376" y="457"/>
                </a:lnTo>
                <a:lnTo>
                  <a:pt x="1376" y="457"/>
                </a:lnTo>
                <a:lnTo>
                  <a:pt x="1378" y="455"/>
                </a:lnTo>
                <a:lnTo>
                  <a:pt x="1381" y="455"/>
                </a:lnTo>
                <a:lnTo>
                  <a:pt x="1381" y="453"/>
                </a:lnTo>
                <a:lnTo>
                  <a:pt x="1381" y="453"/>
                </a:lnTo>
                <a:lnTo>
                  <a:pt x="1378" y="453"/>
                </a:lnTo>
                <a:lnTo>
                  <a:pt x="1376" y="455"/>
                </a:lnTo>
                <a:lnTo>
                  <a:pt x="1372" y="455"/>
                </a:lnTo>
                <a:lnTo>
                  <a:pt x="1369" y="457"/>
                </a:lnTo>
                <a:lnTo>
                  <a:pt x="1365" y="455"/>
                </a:lnTo>
                <a:lnTo>
                  <a:pt x="1365" y="453"/>
                </a:lnTo>
                <a:lnTo>
                  <a:pt x="1365" y="453"/>
                </a:lnTo>
                <a:lnTo>
                  <a:pt x="1363" y="453"/>
                </a:lnTo>
                <a:lnTo>
                  <a:pt x="1360" y="453"/>
                </a:lnTo>
                <a:lnTo>
                  <a:pt x="1358" y="453"/>
                </a:lnTo>
                <a:lnTo>
                  <a:pt x="1356" y="453"/>
                </a:lnTo>
                <a:lnTo>
                  <a:pt x="1356" y="453"/>
                </a:lnTo>
                <a:lnTo>
                  <a:pt x="1354" y="453"/>
                </a:lnTo>
                <a:lnTo>
                  <a:pt x="1356" y="450"/>
                </a:lnTo>
                <a:lnTo>
                  <a:pt x="1365" y="446"/>
                </a:lnTo>
                <a:lnTo>
                  <a:pt x="1367" y="444"/>
                </a:lnTo>
                <a:lnTo>
                  <a:pt x="1369" y="441"/>
                </a:lnTo>
                <a:lnTo>
                  <a:pt x="1367" y="441"/>
                </a:lnTo>
                <a:lnTo>
                  <a:pt x="1367" y="441"/>
                </a:lnTo>
                <a:lnTo>
                  <a:pt x="1360" y="441"/>
                </a:lnTo>
                <a:lnTo>
                  <a:pt x="1360" y="441"/>
                </a:lnTo>
                <a:lnTo>
                  <a:pt x="1360" y="439"/>
                </a:lnTo>
                <a:lnTo>
                  <a:pt x="1363" y="437"/>
                </a:lnTo>
                <a:lnTo>
                  <a:pt x="1363" y="437"/>
                </a:lnTo>
                <a:lnTo>
                  <a:pt x="1365" y="437"/>
                </a:lnTo>
                <a:lnTo>
                  <a:pt x="1365" y="439"/>
                </a:lnTo>
                <a:lnTo>
                  <a:pt x="1367" y="439"/>
                </a:lnTo>
                <a:lnTo>
                  <a:pt x="1369" y="439"/>
                </a:lnTo>
                <a:lnTo>
                  <a:pt x="1369" y="439"/>
                </a:lnTo>
                <a:lnTo>
                  <a:pt x="1374" y="439"/>
                </a:lnTo>
                <a:lnTo>
                  <a:pt x="1374" y="439"/>
                </a:lnTo>
                <a:lnTo>
                  <a:pt x="1376" y="439"/>
                </a:lnTo>
                <a:lnTo>
                  <a:pt x="1374" y="437"/>
                </a:lnTo>
                <a:lnTo>
                  <a:pt x="1372" y="435"/>
                </a:lnTo>
                <a:lnTo>
                  <a:pt x="1372" y="435"/>
                </a:lnTo>
                <a:lnTo>
                  <a:pt x="1372" y="435"/>
                </a:lnTo>
                <a:lnTo>
                  <a:pt x="1369" y="435"/>
                </a:lnTo>
                <a:lnTo>
                  <a:pt x="1369" y="435"/>
                </a:lnTo>
                <a:lnTo>
                  <a:pt x="1369" y="435"/>
                </a:lnTo>
                <a:lnTo>
                  <a:pt x="1367" y="435"/>
                </a:lnTo>
                <a:lnTo>
                  <a:pt x="1367" y="435"/>
                </a:lnTo>
                <a:lnTo>
                  <a:pt x="1367" y="432"/>
                </a:lnTo>
                <a:lnTo>
                  <a:pt x="1367" y="432"/>
                </a:lnTo>
                <a:lnTo>
                  <a:pt x="1365" y="430"/>
                </a:lnTo>
                <a:lnTo>
                  <a:pt x="1363" y="426"/>
                </a:lnTo>
                <a:lnTo>
                  <a:pt x="1363" y="426"/>
                </a:lnTo>
                <a:lnTo>
                  <a:pt x="1363" y="426"/>
                </a:lnTo>
                <a:lnTo>
                  <a:pt x="1360" y="423"/>
                </a:lnTo>
                <a:lnTo>
                  <a:pt x="1358" y="423"/>
                </a:lnTo>
                <a:lnTo>
                  <a:pt x="1356" y="421"/>
                </a:lnTo>
                <a:lnTo>
                  <a:pt x="1354" y="421"/>
                </a:lnTo>
                <a:lnTo>
                  <a:pt x="1354" y="419"/>
                </a:lnTo>
                <a:lnTo>
                  <a:pt x="1354" y="419"/>
                </a:lnTo>
                <a:lnTo>
                  <a:pt x="1354" y="419"/>
                </a:lnTo>
                <a:lnTo>
                  <a:pt x="1354" y="414"/>
                </a:lnTo>
                <a:lnTo>
                  <a:pt x="1354" y="412"/>
                </a:lnTo>
                <a:lnTo>
                  <a:pt x="1354" y="408"/>
                </a:lnTo>
                <a:lnTo>
                  <a:pt x="1354" y="408"/>
                </a:lnTo>
                <a:lnTo>
                  <a:pt x="1351" y="405"/>
                </a:lnTo>
                <a:lnTo>
                  <a:pt x="1349" y="403"/>
                </a:lnTo>
                <a:lnTo>
                  <a:pt x="1347" y="401"/>
                </a:lnTo>
                <a:lnTo>
                  <a:pt x="1345" y="399"/>
                </a:lnTo>
                <a:lnTo>
                  <a:pt x="1340" y="399"/>
                </a:lnTo>
                <a:lnTo>
                  <a:pt x="1340" y="396"/>
                </a:lnTo>
                <a:lnTo>
                  <a:pt x="1340" y="396"/>
                </a:lnTo>
                <a:lnTo>
                  <a:pt x="1340" y="394"/>
                </a:lnTo>
                <a:lnTo>
                  <a:pt x="1340" y="394"/>
                </a:lnTo>
                <a:lnTo>
                  <a:pt x="1336" y="394"/>
                </a:lnTo>
                <a:lnTo>
                  <a:pt x="1336" y="394"/>
                </a:lnTo>
                <a:lnTo>
                  <a:pt x="1333" y="394"/>
                </a:lnTo>
                <a:lnTo>
                  <a:pt x="1329" y="392"/>
                </a:lnTo>
                <a:lnTo>
                  <a:pt x="1329" y="390"/>
                </a:lnTo>
                <a:lnTo>
                  <a:pt x="1329" y="387"/>
                </a:lnTo>
                <a:lnTo>
                  <a:pt x="1327" y="387"/>
                </a:lnTo>
                <a:lnTo>
                  <a:pt x="1327" y="387"/>
                </a:lnTo>
                <a:lnTo>
                  <a:pt x="1324" y="387"/>
                </a:lnTo>
                <a:lnTo>
                  <a:pt x="1318" y="390"/>
                </a:lnTo>
                <a:lnTo>
                  <a:pt x="1313" y="394"/>
                </a:lnTo>
                <a:lnTo>
                  <a:pt x="1313" y="396"/>
                </a:lnTo>
                <a:lnTo>
                  <a:pt x="1309" y="399"/>
                </a:lnTo>
                <a:lnTo>
                  <a:pt x="1309" y="399"/>
                </a:lnTo>
                <a:lnTo>
                  <a:pt x="1309" y="401"/>
                </a:lnTo>
                <a:lnTo>
                  <a:pt x="1309" y="401"/>
                </a:lnTo>
                <a:lnTo>
                  <a:pt x="1311" y="401"/>
                </a:lnTo>
                <a:lnTo>
                  <a:pt x="1315" y="401"/>
                </a:lnTo>
                <a:lnTo>
                  <a:pt x="1315" y="401"/>
                </a:lnTo>
                <a:lnTo>
                  <a:pt x="1315" y="403"/>
                </a:lnTo>
                <a:lnTo>
                  <a:pt x="1313" y="405"/>
                </a:lnTo>
                <a:lnTo>
                  <a:pt x="1311" y="408"/>
                </a:lnTo>
                <a:lnTo>
                  <a:pt x="1311" y="405"/>
                </a:lnTo>
                <a:lnTo>
                  <a:pt x="1309" y="405"/>
                </a:lnTo>
                <a:lnTo>
                  <a:pt x="1307" y="405"/>
                </a:lnTo>
                <a:lnTo>
                  <a:pt x="1307" y="403"/>
                </a:lnTo>
                <a:lnTo>
                  <a:pt x="1304" y="403"/>
                </a:lnTo>
                <a:lnTo>
                  <a:pt x="1304" y="405"/>
                </a:lnTo>
                <a:lnTo>
                  <a:pt x="1302" y="405"/>
                </a:lnTo>
                <a:lnTo>
                  <a:pt x="1300" y="408"/>
                </a:lnTo>
                <a:lnTo>
                  <a:pt x="1300" y="410"/>
                </a:lnTo>
                <a:lnTo>
                  <a:pt x="1300" y="410"/>
                </a:lnTo>
                <a:lnTo>
                  <a:pt x="1300" y="412"/>
                </a:lnTo>
                <a:lnTo>
                  <a:pt x="1298" y="412"/>
                </a:lnTo>
                <a:lnTo>
                  <a:pt x="1298" y="412"/>
                </a:lnTo>
                <a:lnTo>
                  <a:pt x="1300" y="414"/>
                </a:lnTo>
                <a:lnTo>
                  <a:pt x="1298" y="417"/>
                </a:lnTo>
                <a:lnTo>
                  <a:pt x="1298" y="419"/>
                </a:lnTo>
                <a:lnTo>
                  <a:pt x="1298" y="421"/>
                </a:lnTo>
                <a:lnTo>
                  <a:pt x="1300" y="426"/>
                </a:lnTo>
                <a:lnTo>
                  <a:pt x="1302" y="426"/>
                </a:lnTo>
                <a:lnTo>
                  <a:pt x="1304" y="426"/>
                </a:lnTo>
                <a:lnTo>
                  <a:pt x="1309" y="423"/>
                </a:lnTo>
                <a:lnTo>
                  <a:pt x="1309" y="423"/>
                </a:lnTo>
                <a:lnTo>
                  <a:pt x="1307" y="426"/>
                </a:lnTo>
                <a:lnTo>
                  <a:pt x="1307" y="428"/>
                </a:lnTo>
                <a:lnTo>
                  <a:pt x="1309" y="428"/>
                </a:lnTo>
                <a:lnTo>
                  <a:pt x="1307" y="428"/>
                </a:lnTo>
                <a:lnTo>
                  <a:pt x="1304" y="428"/>
                </a:lnTo>
                <a:lnTo>
                  <a:pt x="1302" y="428"/>
                </a:lnTo>
                <a:lnTo>
                  <a:pt x="1302" y="430"/>
                </a:lnTo>
                <a:lnTo>
                  <a:pt x="1302" y="430"/>
                </a:lnTo>
                <a:lnTo>
                  <a:pt x="1298" y="435"/>
                </a:lnTo>
                <a:lnTo>
                  <a:pt x="1298" y="437"/>
                </a:lnTo>
                <a:lnTo>
                  <a:pt x="1298" y="437"/>
                </a:lnTo>
                <a:lnTo>
                  <a:pt x="1298" y="439"/>
                </a:lnTo>
                <a:lnTo>
                  <a:pt x="1302" y="444"/>
                </a:lnTo>
                <a:lnTo>
                  <a:pt x="1304" y="446"/>
                </a:lnTo>
                <a:lnTo>
                  <a:pt x="1304" y="448"/>
                </a:lnTo>
                <a:lnTo>
                  <a:pt x="1307" y="448"/>
                </a:lnTo>
                <a:lnTo>
                  <a:pt x="1307" y="448"/>
                </a:lnTo>
                <a:lnTo>
                  <a:pt x="1309" y="450"/>
                </a:lnTo>
                <a:lnTo>
                  <a:pt x="1311" y="450"/>
                </a:lnTo>
                <a:lnTo>
                  <a:pt x="1313" y="450"/>
                </a:lnTo>
                <a:lnTo>
                  <a:pt x="1313" y="450"/>
                </a:lnTo>
                <a:lnTo>
                  <a:pt x="1318" y="453"/>
                </a:lnTo>
                <a:lnTo>
                  <a:pt x="1324" y="455"/>
                </a:lnTo>
                <a:lnTo>
                  <a:pt x="1324" y="455"/>
                </a:lnTo>
                <a:lnTo>
                  <a:pt x="1327" y="453"/>
                </a:lnTo>
                <a:lnTo>
                  <a:pt x="1327" y="453"/>
                </a:lnTo>
                <a:lnTo>
                  <a:pt x="1327" y="453"/>
                </a:lnTo>
                <a:lnTo>
                  <a:pt x="1329" y="455"/>
                </a:lnTo>
                <a:lnTo>
                  <a:pt x="1331" y="457"/>
                </a:lnTo>
                <a:lnTo>
                  <a:pt x="1331" y="457"/>
                </a:lnTo>
                <a:lnTo>
                  <a:pt x="1333" y="459"/>
                </a:lnTo>
                <a:lnTo>
                  <a:pt x="1336" y="459"/>
                </a:lnTo>
                <a:lnTo>
                  <a:pt x="1338" y="459"/>
                </a:lnTo>
                <a:lnTo>
                  <a:pt x="1338" y="459"/>
                </a:lnTo>
                <a:lnTo>
                  <a:pt x="1340" y="457"/>
                </a:lnTo>
                <a:lnTo>
                  <a:pt x="1342" y="457"/>
                </a:lnTo>
                <a:lnTo>
                  <a:pt x="1345" y="457"/>
                </a:lnTo>
                <a:lnTo>
                  <a:pt x="1345" y="459"/>
                </a:lnTo>
                <a:lnTo>
                  <a:pt x="1345" y="459"/>
                </a:lnTo>
                <a:lnTo>
                  <a:pt x="1345" y="459"/>
                </a:lnTo>
                <a:lnTo>
                  <a:pt x="1347" y="462"/>
                </a:lnTo>
                <a:lnTo>
                  <a:pt x="1345" y="462"/>
                </a:lnTo>
                <a:lnTo>
                  <a:pt x="1345" y="462"/>
                </a:lnTo>
                <a:lnTo>
                  <a:pt x="1340" y="464"/>
                </a:lnTo>
                <a:lnTo>
                  <a:pt x="1340" y="464"/>
                </a:lnTo>
                <a:lnTo>
                  <a:pt x="1340" y="464"/>
                </a:lnTo>
                <a:lnTo>
                  <a:pt x="1342" y="459"/>
                </a:lnTo>
                <a:lnTo>
                  <a:pt x="1342" y="459"/>
                </a:lnTo>
                <a:lnTo>
                  <a:pt x="1340" y="462"/>
                </a:lnTo>
                <a:lnTo>
                  <a:pt x="1336" y="462"/>
                </a:lnTo>
                <a:lnTo>
                  <a:pt x="1333" y="462"/>
                </a:lnTo>
                <a:lnTo>
                  <a:pt x="1333" y="464"/>
                </a:lnTo>
                <a:lnTo>
                  <a:pt x="1333" y="464"/>
                </a:lnTo>
                <a:lnTo>
                  <a:pt x="1333" y="466"/>
                </a:lnTo>
                <a:lnTo>
                  <a:pt x="1333" y="466"/>
                </a:lnTo>
                <a:lnTo>
                  <a:pt x="1336" y="466"/>
                </a:lnTo>
                <a:lnTo>
                  <a:pt x="1336" y="468"/>
                </a:lnTo>
                <a:lnTo>
                  <a:pt x="1333" y="468"/>
                </a:lnTo>
                <a:lnTo>
                  <a:pt x="1329" y="473"/>
                </a:lnTo>
                <a:lnTo>
                  <a:pt x="1329" y="473"/>
                </a:lnTo>
                <a:lnTo>
                  <a:pt x="1329" y="475"/>
                </a:lnTo>
                <a:lnTo>
                  <a:pt x="1329" y="477"/>
                </a:lnTo>
                <a:lnTo>
                  <a:pt x="1329" y="477"/>
                </a:lnTo>
                <a:lnTo>
                  <a:pt x="1333" y="477"/>
                </a:lnTo>
                <a:lnTo>
                  <a:pt x="1336" y="477"/>
                </a:lnTo>
                <a:lnTo>
                  <a:pt x="1338" y="475"/>
                </a:lnTo>
                <a:lnTo>
                  <a:pt x="1338" y="473"/>
                </a:lnTo>
                <a:lnTo>
                  <a:pt x="1338" y="471"/>
                </a:lnTo>
                <a:lnTo>
                  <a:pt x="1340" y="471"/>
                </a:lnTo>
                <a:lnTo>
                  <a:pt x="1340" y="471"/>
                </a:lnTo>
                <a:lnTo>
                  <a:pt x="1340" y="471"/>
                </a:lnTo>
                <a:lnTo>
                  <a:pt x="1340" y="471"/>
                </a:lnTo>
                <a:lnTo>
                  <a:pt x="1342" y="473"/>
                </a:lnTo>
                <a:lnTo>
                  <a:pt x="1342" y="473"/>
                </a:lnTo>
                <a:lnTo>
                  <a:pt x="1342" y="475"/>
                </a:lnTo>
                <a:lnTo>
                  <a:pt x="1342" y="477"/>
                </a:lnTo>
                <a:lnTo>
                  <a:pt x="1342" y="480"/>
                </a:lnTo>
                <a:lnTo>
                  <a:pt x="1342" y="480"/>
                </a:lnTo>
                <a:lnTo>
                  <a:pt x="1342" y="482"/>
                </a:lnTo>
                <a:lnTo>
                  <a:pt x="1345" y="482"/>
                </a:lnTo>
                <a:lnTo>
                  <a:pt x="1345" y="482"/>
                </a:lnTo>
                <a:lnTo>
                  <a:pt x="1342" y="484"/>
                </a:lnTo>
                <a:lnTo>
                  <a:pt x="1338" y="484"/>
                </a:lnTo>
                <a:lnTo>
                  <a:pt x="1336" y="486"/>
                </a:lnTo>
                <a:lnTo>
                  <a:pt x="1333" y="489"/>
                </a:lnTo>
                <a:lnTo>
                  <a:pt x="1331" y="491"/>
                </a:lnTo>
                <a:lnTo>
                  <a:pt x="1329" y="493"/>
                </a:lnTo>
                <a:lnTo>
                  <a:pt x="1327" y="495"/>
                </a:lnTo>
                <a:lnTo>
                  <a:pt x="1324" y="495"/>
                </a:lnTo>
                <a:lnTo>
                  <a:pt x="1322" y="495"/>
                </a:lnTo>
                <a:lnTo>
                  <a:pt x="1320" y="495"/>
                </a:lnTo>
                <a:lnTo>
                  <a:pt x="1318" y="495"/>
                </a:lnTo>
                <a:lnTo>
                  <a:pt x="1315" y="495"/>
                </a:lnTo>
                <a:lnTo>
                  <a:pt x="1315" y="495"/>
                </a:lnTo>
                <a:lnTo>
                  <a:pt x="1315" y="498"/>
                </a:lnTo>
                <a:lnTo>
                  <a:pt x="1311" y="504"/>
                </a:lnTo>
                <a:lnTo>
                  <a:pt x="1311" y="504"/>
                </a:lnTo>
                <a:lnTo>
                  <a:pt x="1315" y="507"/>
                </a:lnTo>
                <a:lnTo>
                  <a:pt x="1315" y="511"/>
                </a:lnTo>
                <a:lnTo>
                  <a:pt x="1318" y="513"/>
                </a:lnTo>
                <a:lnTo>
                  <a:pt x="1318" y="518"/>
                </a:lnTo>
                <a:lnTo>
                  <a:pt x="1318" y="520"/>
                </a:lnTo>
                <a:lnTo>
                  <a:pt x="1315" y="525"/>
                </a:lnTo>
                <a:lnTo>
                  <a:pt x="1315" y="525"/>
                </a:lnTo>
                <a:lnTo>
                  <a:pt x="1313" y="525"/>
                </a:lnTo>
                <a:lnTo>
                  <a:pt x="1311" y="527"/>
                </a:lnTo>
                <a:lnTo>
                  <a:pt x="1307" y="525"/>
                </a:lnTo>
                <a:lnTo>
                  <a:pt x="1307" y="525"/>
                </a:lnTo>
                <a:lnTo>
                  <a:pt x="1307" y="525"/>
                </a:lnTo>
                <a:lnTo>
                  <a:pt x="1307" y="527"/>
                </a:lnTo>
                <a:lnTo>
                  <a:pt x="1309" y="531"/>
                </a:lnTo>
                <a:lnTo>
                  <a:pt x="1311" y="531"/>
                </a:lnTo>
                <a:lnTo>
                  <a:pt x="1309" y="534"/>
                </a:lnTo>
                <a:lnTo>
                  <a:pt x="1309" y="534"/>
                </a:lnTo>
                <a:lnTo>
                  <a:pt x="1309" y="531"/>
                </a:lnTo>
                <a:lnTo>
                  <a:pt x="1309" y="531"/>
                </a:lnTo>
                <a:lnTo>
                  <a:pt x="1300" y="525"/>
                </a:lnTo>
                <a:lnTo>
                  <a:pt x="1300" y="522"/>
                </a:lnTo>
                <a:lnTo>
                  <a:pt x="1300" y="522"/>
                </a:lnTo>
                <a:lnTo>
                  <a:pt x="1300" y="522"/>
                </a:lnTo>
                <a:lnTo>
                  <a:pt x="1300" y="522"/>
                </a:lnTo>
                <a:lnTo>
                  <a:pt x="1302" y="525"/>
                </a:lnTo>
                <a:lnTo>
                  <a:pt x="1304" y="525"/>
                </a:lnTo>
                <a:lnTo>
                  <a:pt x="1307" y="522"/>
                </a:lnTo>
                <a:lnTo>
                  <a:pt x="1307" y="522"/>
                </a:lnTo>
                <a:lnTo>
                  <a:pt x="1309" y="525"/>
                </a:lnTo>
                <a:lnTo>
                  <a:pt x="1309" y="525"/>
                </a:lnTo>
                <a:lnTo>
                  <a:pt x="1313" y="525"/>
                </a:lnTo>
                <a:lnTo>
                  <a:pt x="1313" y="525"/>
                </a:lnTo>
                <a:lnTo>
                  <a:pt x="1313" y="525"/>
                </a:lnTo>
                <a:lnTo>
                  <a:pt x="1315" y="525"/>
                </a:lnTo>
                <a:lnTo>
                  <a:pt x="1315" y="522"/>
                </a:lnTo>
                <a:lnTo>
                  <a:pt x="1315" y="522"/>
                </a:lnTo>
                <a:lnTo>
                  <a:pt x="1315" y="520"/>
                </a:lnTo>
                <a:lnTo>
                  <a:pt x="1315" y="520"/>
                </a:lnTo>
                <a:lnTo>
                  <a:pt x="1313" y="518"/>
                </a:lnTo>
                <a:lnTo>
                  <a:pt x="1313" y="518"/>
                </a:lnTo>
                <a:lnTo>
                  <a:pt x="1311" y="518"/>
                </a:lnTo>
                <a:lnTo>
                  <a:pt x="1309" y="518"/>
                </a:lnTo>
                <a:lnTo>
                  <a:pt x="1309" y="518"/>
                </a:lnTo>
                <a:lnTo>
                  <a:pt x="1311" y="516"/>
                </a:lnTo>
                <a:lnTo>
                  <a:pt x="1311" y="516"/>
                </a:lnTo>
                <a:lnTo>
                  <a:pt x="1309" y="516"/>
                </a:lnTo>
                <a:lnTo>
                  <a:pt x="1307" y="516"/>
                </a:lnTo>
                <a:lnTo>
                  <a:pt x="1304" y="516"/>
                </a:lnTo>
                <a:lnTo>
                  <a:pt x="1304" y="516"/>
                </a:lnTo>
                <a:lnTo>
                  <a:pt x="1304" y="513"/>
                </a:lnTo>
                <a:lnTo>
                  <a:pt x="1302" y="513"/>
                </a:lnTo>
                <a:lnTo>
                  <a:pt x="1300" y="511"/>
                </a:lnTo>
                <a:lnTo>
                  <a:pt x="1300" y="509"/>
                </a:lnTo>
                <a:lnTo>
                  <a:pt x="1302" y="507"/>
                </a:lnTo>
                <a:lnTo>
                  <a:pt x="1302" y="504"/>
                </a:lnTo>
                <a:lnTo>
                  <a:pt x="1304" y="502"/>
                </a:lnTo>
                <a:lnTo>
                  <a:pt x="1307" y="493"/>
                </a:lnTo>
                <a:lnTo>
                  <a:pt x="1307" y="491"/>
                </a:lnTo>
                <a:lnTo>
                  <a:pt x="1304" y="491"/>
                </a:lnTo>
                <a:lnTo>
                  <a:pt x="1300" y="493"/>
                </a:lnTo>
                <a:lnTo>
                  <a:pt x="1300" y="493"/>
                </a:lnTo>
                <a:lnTo>
                  <a:pt x="1298" y="495"/>
                </a:lnTo>
                <a:lnTo>
                  <a:pt x="1298" y="495"/>
                </a:lnTo>
                <a:lnTo>
                  <a:pt x="1298" y="495"/>
                </a:lnTo>
                <a:lnTo>
                  <a:pt x="1295" y="495"/>
                </a:lnTo>
                <a:lnTo>
                  <a:pt x="1295" y="495"/>
                </a:lnTo>
                <a:lnTo>
                  <a:pt x="1300" y="491"/>
                </a:lnTo>
                <a:lnTo>
                  <a:pt x="1300" y="491"/>
                </a:lnTo>
                <a:lnTo>
                  <a:pt x="1300" y="489"/>
                </a:lnTo>
                <a:lnTo>
                  <a:pt x="1298" y="491"/>
                </a:lnTo>
                <a:lnTo>
                  <a:pt x="1291" y="491"/>
                </a:lnTo>
                <a:lnTo>
                  <a:pt x="1291" y="491"/>
                </a:lnTo>
                <a:lnTo>
                  <a:pt x="1289" y="489"/>
                </a:lnTo>
                <a:lnTo>
                  <a:pt x="1289" y="486"/>
                </a:lnTo>
                <a:lnTo>
                  <a:pt x="1286" y="486"/>
                </a:lnTo>
                <a:lnTo>
                  <a:pt x="1286" y="484"/>
                </a:lnTo>
                <a:lnTo>
                  <a:pt x="1284" y="484"/>
                </a:lnTo>
                <a:lnTo>
                  <a:pt x="1284" y="484"/>
                </a:lnTo>
                <a:lnTo>
                  <a:pt x="1282" y="484"/>
                </a:lnTo>
                <a:lnTo>
                  <a:pt x="1282" y="484"/>
                </a:lnTo>
                <a:lnTo>
                  <a:pt x="1277" y="484"/>
                </a:lnTo>
                <a:lnTo>
                  <a:pt x="1277" y="484"/>
                </a:lnTo>
                <a:lnTo>
                  <a:pt x="1275" y="484"/>
                </a:lnTo>
                <a:lnTo>
                  <a:pt x="1277" y="486"/>
                </a:lnTo>
                <a:lnTo>
                  <a:pt x="1277" y="486"/>
                </a:lnTo>
                <a:lnTo>
                  <a:pt x="1273" y="489"/>
                </a:lnTo>
                <a:lnTo>
                  <a:pt x="1273" y="489"/>
                </a:lnTo>
                <a:lnTo>
                  <a:pt x="1268" y="486"/>
                </a:lnTo>
                <a:lnTo>
                  <a:pt x="1266" y="486"/>
                </a:lnTo>
                <a:lnTo>
                  <a:pt x="1266" y="489"/>
                </a:lnTo>
                <a:lnTo>
                  <a:pt x="1266" y="489"/>
                </a:lnTo>
                <a:lnTo>
                  <a:pt x="1266" y="489"/>
                </a:lnTo>
                <a:lnTo>
                  <a:pt x="1268" y="491"/>
                </a:lnTo>
                <a:lnTo>
                  <a:pt x="1268" y="493"/>
                </a:lnTo>
                <a:lnTo>
                  <a:pt x="1268" y="493"/>
                </a:lnTo>
                <a:lnTo>
                  <a:pt x="1268" y="495"/>
                </a:lnTo>
                <a:lnTo>
                  <a:pt x="1268" y="493"/>
                </a:lnTo>
                <a:lnTo>
                  <a:pt x="1268" y="495"/>
                </a:lnTo>
                <a:lnTo>
                  <a:pt x="1268" y="495"/>
                </a:lnTo>
                <a:lnTo>
                  <a:pt x="1273" y="500"/>
                </a:lnTo>
                <a:lnTo>
                  <a:pt x="1273" y="500"/>
                </a:lnTo>
                <a:lnTo>
                  <a:pt x="1277" y="498"/>
                </a:lnTo>
                <a:lnTo>
                  <a:pt x="1280" y="498"/>
                </a:lnTo>
                <a:lnTo>
                  <a:pt x="1282" y="498"/>
                </a:lnTo>
                <a:lnTo>
                  <a:pt x="1286" y="500"/>
                </a:lnTo>
                <a:lnTo>
                  <a:pt x="1289" y="502"/>
                </a:lnTo>
                <a:lnTo>
                  <a:pt x="1289" y="502"/>
                </a:lnTo>
                <a:lnTo>
                  <a:pt x="1289" y="502"/>
                </a:lnTo>
                <a:lnTo>
                  <a:pt x="1289" y="504"/>
                </a:lnTo>
                <a:lnTo>
                  <a:pt x="1289" y="504"/>
                </a:lnTo>
                <a:lnTo>
                  <a:pt x="1289" y="504"/>
                </a:lnTo>
                <a:lnTo>
                  <a:pt x="1286" y="507"/>
                </a:lnTo>
                <a:lnTo>
                  <a:pt x="1284" y="507"/>
                </a:lnTo>
                <a:lnTo>
                  <a:pt x="1282" y="507"/>
                </a:lnTo>
                <a:lnTo>
                  <a:pt x="1277" y="504"/>
                </a:lnTo>
                <a:lnTo>
                  <a:pt x="1275" y="504"/>
                </a:lnTo>
                <a:lnTo>
                  <a:pt x="1275" y="504"/>
                </a:lnTo>
                <a:lnTo>
                  <a:pt x="1268" y="498"/>
                </a:lnTo>
                <a:lnTo>
                  <a:pt x="1266" y="495"/>
                </a:lnTo>
                <a:lnTo>
                  <a:pt x="1266" y="495"/>
                </a:lnTo>
                <a:lnTo>
                  <a:pt x="1264" y="495"/>
                </a:lnTo>
                <a:lnTo>
                  <a:pt x="1264" y="495"/>
                </a:lnTo>
                <a:lnTo>
                  <a:pt x="1264" y="498"/>
                </a:lnTo>
                <a:lnTo>
                  <a:pt x="1264" y="498"/>
                </a:lnTo>
                <a:lnTo>
                  <a:pt x="1266" y="500"/>
                </a:lnTo>
                <a:lnTo>
                  <a:pt x="1268" y="502"/>
                </a:lnTo>
                <a:lnTo>
                  <a:pt x="1268" y="502"/>
                </a:lnTo>
                <a:lnTo>
                  <a:pt x="1268" y="502"/>
                </a:lnTo>
                <a:lnTo>
                  <a:pt x="1268" y="502"/>
                </a:lnTo>
                <a:lnTo>
                  <a:pt x="1264" y="504"/>
                </a:lnTo>
                <a:lnTo>
                  <a:pt x="1262" y="504"/>
                </a:lnTo>
                <a:lnTo>
                  <a:pt x="1262" y="504"/>
                </a:lnTo>
                <a:lnTo>
                  <a:pt x="1259" y="504"/>
                </a:lnTo>
                <a:lnTo>
                  <a:pt x="1257" y="504"/>
                </a:lnTo>
                <a:lnTo>
                  <a:pt x="1255" y="504"/>
                </a:lnTo>
                <a:lnTo>
                  <a:pt x="1253" y="502"/>
                </a:lnTo>
                <a:lnTo>
                  <a:pt x="1248" y="502"/>
                </a:lnTo>
                <a:lnTo>
                  <a:pt x="1241" y="502"/>
                </a:lnTo>
                <a:lnTo>
                  <a:pt x="1237" y="502"/>
                </a:lnTo>
                <a:lnTo>
                  <a:pt x="1237" y="502"/>
                </a:lnTo>
                <a:lnTo>
                  <a:pt x="1235" y="502"/>
                </a:lnTo>
                <a:lnTo>
                  <a:pt x="1232" y="502"/>
                </a:lnTo>
                <a:lnTo>
                  <a:pt x="1230" y="502"/>
                </a:lnTo>
                <a:lnTo>
                  <a:pt x="1228" y="504"/>
                </a:lnTo>
                <a:lnTo>
                  <a:pt x="1228" y="504"/>
                </a:lnTo>
                <a:lnTo>
                  <a:pt x="1219" y="507"/>
                </a:lnTo>
                <a:lnTo>
                  <a:pt x="1219" y="504"/>
                </a:lnTo>
                <a:lnTo>
                  <a:pt x="1214" y="504"/>
                </a:lnTo>
                <a:lnTo>
                  <a:pt x="1212" y="504"/>
                </a:lnTo>
                <a:lnTo>
                  <a:pt x="1210" y="504"/>
                </a:lnTo>
                <a:lnTo>
                  <a:pt x="1208" y="504"/>
                </a:lnTo>
                <a:lnTo>
                  <a:pt x="1208" y="504"/>
                </a:lnTo>
                <a:lnTo>
                  <a:pt x="1203" y="502"/>
                </a:lnTo>
                <a:lnTo>
                  <a:pt x="1201" y="502"/>
                </a:lnTo>
                <a:lnTo>
                  <a:pt x="1196" y="500"/>
                </a:lnTo>
                <a:lnTo>
                  <a:pt x="1192" y="495"/>
                </a:lnTo>
                <a:lnTo>
                  <a:pt x="1190" y="495"/>
                </a:lnTo>
                <a:lnTo>
                  <a:pt x="1187" y="495"/>
                </a:lnTo>
                <a:lnTo>
                  <a:pt x="1183" y="495"/>
                </a:lnTo>
                <a:lnTo>
                  <a:pt x="1178" y="498"/>
                </a:lnTo>
                <a:lnTo>
                  <a:pt x="1176" y="495"/>
                </a:lnTo>
                <a:lnTo>
                  <a:pt x="1174" y="495"/>
                </a:lnTo>
                <a:lnTo>
                  <a:pt x="1172" y="495"/>
                </a:lnTo>
                <a:lnTo>
                  <a:pt x="1172" y="493"/>
                </a:lnTo>
                <a:lnTo>
                  <a:pt x="1172" y="491"/>
                </a:lnTo>
                <a:lnTo>
                  <a:pt x="1172" y="491"/>
                </a:lnTo>
                <a:lnTo>
                  <a:pt x="1169" y="491"/>
                </a:lnTo>
                <a:lnTo>
                  <a:pt x="1167" y="491"/>
                </a:lnTo>
                <a:lnTo>
                  <a:pt x="1167" y="491"/>
                </a:lnTo>
                <a:lnTo>
                  <a:pt x="1167" y="489"/>
                </a:lnTo>
                <a:lnTo>
                  <a:pt x="1167" y="489"/>
                </a:lnTo>
                <a:lnTo>
                  <a:pt x="1167" y="489"/>
                </a:lnTo>
                <a:lnTo>
                  <a:pt x="1165" y="491"/>
                </a:lnTo>
                <a:lnTo>
                  <a:pt x="1165" y="489"/>
                </a:lnTo>
                <a:lnTo>
                  <a:pt x="1163" y="489"/>
                </a:lnTo>
                <a:lnTo>
                  <a:pt x="1160" y="486"/>
                </a:lnTo>
                <a:lnTo>
                  <a:pt x="1160" y="486"/>
                </a:lnTo>
                <a:lnTo>
                  <a:pt x="1158" y="482"/>
                </a:lnTo>
                <a:lnTo>
                  <a:pt x="1158" y="477"/>
                </a:lnTo>
                <a:lnTo>
                  <a:pt x="1156" y="477"/>
                </a:lnTo>
                <a:lnTo>
                  <a:pt x="1156" y="475"/>
                </a:lnTo>
                <a:lnTo>
                  <a:pt x="1154" y="475"/>
                </a:lnTo>
                <a:lnTo>
                  <a:pt x="1151" y="473"/>
                </a:lnTo>
                <a:lnTo>
                  <a:pt x="1149" y="473"/>
                </a:lnTo>
                <a:lnTo>
                  <a:pt x="1145" y="473"/>
                </a:lnTo>
                <a:lnTo>
                  <a:pt x="1140" y="475"/>
                </a:lnTo>
                <a:lnTo>
                  <a:pt x="1138" y="475"/>
                </a:lnTo>
                <a:lnTo>
                  <a:pt x="1129" y="480"/>
                </a:lnTo>
                <a:lnTo>
                  <a:pt x="1124" y="480"/>
                </a:lnTo>
                <a:lnTo>
                  <a:pt x="1115" y="482"/>
                </a:lnTo>
                <a:lnTo>
                  <a:pt x="1113" y="482"/>
                </a:lnTo>
                <a:lnTo>
                  <a:pt x="1109" y="486"/>
                </a:lnTo>
                <a:lnTo>
                  <a:pt x="1109" y="489"/>
                </a:lnTo>
                <a:lnTo>
                  <a:pt x="1109" y="491"/>
                </a:lnTo>
                <a:lnTo>
                  <a:pt x="1113" y="493"/>
                </a:lnTo>
                <a:lnTo>
                  <a:pt x="1115" y="493"/>
                </a:lnTo>
                <a:lnTo>
                  <a:pt x="1115" y="493"/>
                </a:lnTo>
                <a:lnTo>
                  <a:pt x="1118" y="493"/>
                </a:lnTo>
                <a:lnTo>
                  <a:pt x="1120" y="493"/>
                </a:lnTo>
                <a:lnTo>
                  <a:pt x="1124" y="493"/>
                </a:lnTo>
                <a:lnTo>
                  <a:pt x="1124" y="493"/>
                </a:lnTo>
                <a:lnTo>
                  <a:pt x="1124" y="491"/>
                </a:lnTo>
                <a:lnTo>
                  <a:pt x="1124" y="491"/>
                </a:lnTo>
                <a:lnTo>
                  <a:pt x="1127" y="489"/>
                </a:lnTo>
                <a:lnTo>
                  <a:pt x="1127" y="489"/>
                </a:lnTo>
                <a:lnTo>
                  <a:pt x="1131" y="489"/>
                </a:lnTo>
                <a:lnTo>
                  <a:pt x="1133" y="489"/>
                </a:lnTo>
                <a:lnTo>
                  <a:pt x="1136" y="489"/>
                </a:lnTo>
                <a:lnTo>
                  <a:pt x="1136" y="489"/>
                </a:lnTo>
                <a:lnTo>
                  <a:pt x="1138" y="486"/>
                </a:lnTo>
                <a:lnTo>
                  <a:pt x="1138" y="486"/>
                </a:lnTo>
                <a:lnTo>
                  <a:pt x="1142" y="489"/>
                </a:lnTo>
                <a:lnTo>
                  <a:pt x="1142" y="486"/>
                </a:lnTo>
                <a:lnTo>
                  <a:pt x="1142" y="484"/>
                </a:lnTo>
                <a:lnTo>
                  <a:pt x="1145" y="484"/>
                </a:lnTo>
                <a:lnTo>
                  <a:pt x="1147" y="482"/>
                </a:lnTo>
                <a:lnTo>
                  <a:pt x="1151" y="482"/>
                </a:lnTo>
                <a:lnTo>
                  <a:pt x="1151" y="480"/>
                </a:lnTo>
                <a:lnTo>
                  <a:pt x="1154" y="482"/>
                </a:lnTo>
                <a:lnTo>
                  <a:pt x="1154" y="482"/>
                </a:lnTo>
                <a:lnTo>
                  <a:pt x="1154" y="484"/>
                </a:lnTo>
                <a:lnTo>
                  <a:pt x="1154" y="484"/>
                </a:lnTo>
                <a:lnTo>
                  <a:pt x="1151" y="486"/>
                </a:lnTo>
                <a:lnTo>
                  <a:pt x="1149" y="486"/>
                </a:lnTo>
                <a:lnTo>
                  <a:pt x="1149" y="486"/>
                </a:lnTo>
                <a:lnTo>
                  <a:pt x="1147" y="486"/>
                </a:lnTo>
                <a:lnTo>
                  <a:pt x="1145" y="489"/>
                </a:lnTo>
                <a:lnTo>
                  <a:pt x="1145" y="491"/>
                </a:lnTo>
                <a:lnTo>
                  <a:pt x="1145" y="493"/>
                </a:lnTo>
                <a:lnTo>
                  <a:pt x="1145" y="493"/>
                </a:lnTo>
                <a:lnTo>
                  <a:pt x="1142" y="491"/>
                </a:lnTo>
                <a:lnTo>
                  <a:pt x="1140" y="491"/>
                </a:lnTo>
                <a:lnTo>
                  <a:pt x="1140" y="491"/>
                </a:lnTo>
                <a:lnTo>
                  <a:pt x="1138" y="493"/>
                </a:lnTo>
                <a:lnTo>
                  <a:pt x="1138" y="493"/>
                </a:lnTo>
                <a:lnTo>
                  <a:pt x="1136" y="495"/>
                </a:lnTo>
                <a:lnTo>
                  <a:pt x="1136" y="495"/>
                </a:lnTo>
                <a:lnTo>
                  <a:pt x="1133" y="495"/>
                </a:lnTo>
                <a:lnTo>
                  <a:pt x="1131" y="495"/>
                </a:lnTo>
                <a:lnTo>
                  <a:pt x="1129" y="495"/>
                </a:lnTo>
                <a:lnTo>
                  <a:pt x="1129" y="495"/>
                </a:lnTo>
                <a:lnTo>
                  <a:pt x="1127" y="495"/>
                </a:lnTo>
                <a:lnTo>
                  <a:pt x="1124" y="498"/>
                </a:lnTo>
                <a:lnTo>
                  <a:pt x="1122" y="495"/>
                </a:lnTo>
                <a:lnTo>
                  <a:pt x="1122" y="498"/>
                </a:lnTo>
                <a:lnTo>
                  <a:pt x="1124" y="498"/>
                </a:lnTo>
                <a:lnTo>
                  <a:pt x="1124" y="500"/>
                </a:lnTo>
                <a:lnTo>
                  <a:pt x="1122" y="502"/>
                </a:lnTo>
                <a:lnTo>
                  <a:pt x="1120" y="502"/>
                </a:lnTo>
                <a:lnTo>
                  <a:pt x="1120" y="504"/>
                </a:lnTo>
                <a:lnTo>
                  <a:pt x="1120" y="504"/>
                </a:lnTo>
                <a:lnTo>
                  <a:pt x="1122" y="507"/>
                </a:lnTo>
                <a:lnTo>
                  <a:pt x="1124" y="509"/>
                </a:lnTo>
                <a:lnTo>
                  <a:pt x="1124" y="511"/>
                </a:lnTo>
                <a:lnTo>
                  <a:pt x="1124" y="511"/>
                </a:lnTo>
                <a:lnTo>
                  <a:pt x="1124" y="513"/>
                </a:lnTo>
                <a:lnTo>
                  <a:pt x="1124" y="513"/>
                </a:lnTo>
                <a:lnTo>
                  <a:pt x="1127" y="516"/>
                </a:lnTo>
                <a:lnTo>
                  <a:pt x="1127" y="518"/>
                </a:lnTo>
                <a:lnTo>
                  <a:pt x="1131" y="520"/>
                </a:lnTo>
                <a:lnTo>
                  <a:pt x="1131" y="520"/>
                </a:lnTo>
                <a:lnTo>
                  <a:pt x="1129" y="522"/>
                </a:lnTo>
                <a:lnTo>
                  <a:pt x="1131" y="522"/>
                </a:lnTo>
                <a:lnTo>
                  <a:pt x="1131" y="525"/>
                </a:lnTo>
                <a:lnTo>
                  <a:pt x="1133" y="527"/>
                </a:lnTo>
                <a:lnTo>
                  <a:pt x="1131" y="527"/>
                </a:lnTo>
                <a:lnTo>
                  <a:pt x="1131" y="525"/>
                </a:lnTo>
                <a:lnTo>
                  <a:pt x="1129" y="525"/>
                </a:lnTo>
                <a:lnTo>
                  <a:pt x="1129" y="525"/>
                </a:lnTo>
                <a:lnTo>
                  <a:pt x="1129" y="525"/>
                </a:lnTo>
                <a:lnTo>
                  <a:pt x="1127" y="525"/>
                </a:lnTo>
                <a:lnTo>
                  <a:pt x="1124" y="525"/>
                </a:lnTo>
                <a:lnTo>
                  <a:pt x="1124" y="525"/>
                </a:lnTo>
                <a:lnTo>
                  <a:pt x="1124" y="525"/>
                </a:lnTo>
                <a:lnTo>
                  <a:pt x="1124" y="529"/>
                </a:lnTo>
                <a:lnTo>
                  <a:pt x="1124" y="529"/>
                </a:lnTo>
                <a:lnTo>
                  <a:pt x="1124" y="531"/>
                </a:lnTo>
                <a:lnTo>
                  <a:pt x="1127" y="534"/>
                </a:lnTo>
                <a:lnTo>
                  <a:pt x="1131" y="538"/>
                </a:lnTo>
                <a:lnTo>
                  <a:pt x="1131" y="538"/>
                </a:lnTo>
                <a:lnTo>
                  <a:pt x="1131" y="538"/>
                </a:lnTo>
                <a:lnTo>
                  <a:pt x="1129" y="538"/>
                </a:lnTo>
                <a:lnTo>
                  <a:pt x="1127" y="536"/>
                </a:lnTo>
                <a:lnTo>
                  <a:pt x="1124" y="534"/>
                </a:lnTo>
                <a:lnTo>
                  <a:pt x="1124" y="531"/>
                </a:lnTo>
                <a:lnTo>
                  <a:pt x="1120" y="529"/>
                </a:lnTo>
                <a:lnTo>
                  <a:pt x="1120" y="529"/>
                </a:lnTo>
                <a:lnTo>
                  <a:pt x="1120" y="527"/>
                </a:lnTo>
                <a:lnTo>
                  <a:pt x="1118" y="527"/>
                </a:lnTo>
                <a:lnTo>
                  <a:pt x="1118" y="527"/>
                </a:lnTo>
                <a:lnTo>
                  <a:pt x="1115" y="525"/>
                </a:lnTo>
                <a:lnTo>
                  <a:pt x="1113" y="522"/>
                </a:lnTo>
                <a:lnTo>
                  <a:pt x="1111" y="522"/>
                </a:lnTo>
                <a:lnTo>
                  <a:pt x="1113" y="522"/>
                </a:lnTo>
                <a:lnTo>
                  <a:pt x="1115" y="522"/>
                </a:lnTo>
                <a:lnTo>
                  <a:pt x="1115" y="522"/>
                </a:lnTo>
                <a:lnTo>
                  <a:pt x="1118" y="522"/>
                </a:lnTo>
                <a:lnTo>
                  <a:pt x="1120" y="520"/>
                </a:lnTo>
                <a:lnTo>
                  <a:pt x="1120" y="520"/>
                </a:lnTo>
                <a:lnTo>
                  <a:pt x="1122" y="520"/>
                </a:lnTo>
                <a:lnTo>
                  <a:pt x="1120" y="518"/>
                </a:lnTo>
                <a:lnTo>
                  <a:pt x="1120" y="518"/>
                </a:lnTo>
                <a:lnTo>
                  <a:pt x="1113" y="513"/>
                </a:lnTo>
                <a:lnTo>
                  <a:pt x="1111" y="511"/>
                </a:lnTo>
                <a:lnTo>
                  <a:pt x="1111" y="509"/>
                </a:lnTo>
                <a:lnTo>
                  <a:pt x="1111" y="509"/>
                </a:lnTo>
                <a:lnTo>
                  <a:pt x="1109" y="509"/>
                </a:lnTo>
                <a:lnTo>
                  <a:pt x="1109" y="509"/>
                </a:lnTo>
                <a:lnTo>
                  <a:pt x="1106" y="513"/>
                </a:lnTo>
                <a:lnTo>
                  <a:pt x="1106" y="513"/>
                </a:lnTo>
                <a:lnTo>
                  <a:pt x="1106" y="513"/>
                </a:lnTo>
                <a:lnTo>
                  <a:pt x="1104" y="511"/>
                </a:lnTo>
                <a:lnTo>
                  <a:pt x="1104" y="509"/>
                </a:lnTo>
                <a:lnTo>
                  <a:pt x="1104" y="507"/>
                </a:lnTo>
                <a:lnTo>
                  <a:pt x="1104" y="507"/>
                </a:lnTo>
                <a:lnTo>
                  <a:pt x="1102" y="504"/>
                </a:lnTo>
                <a:lnTo>
                  <a:pt x="1100" y="504"/>
                </a:lnTo>
                <a:lnTo>
                  <a:pt x="1095" y="504"/>
                </a:lnTo>
                <a:lnTo>
                  <a:pt x="1093" y="504"/>
                </a:lnTo>
                <a:lnTo>
                  <a:pt x="1093" y="502"/>
                </a:lnTo>
                <a:lnTo>
                  <a:pt x="1091" y="502"/>
                </a:lnTo>
                <a:lnTo>
                  <a:pt x="1091" y="500"/>
                </a:lnTo>
                <a:lnTo>
                  <a:pt x="1091" y="500"/>
                </a:lnTo>
                <a:lnTo>
                  <a:pt x="1088" y="498"/>
                </a:lnTo>
                <a:lnTo>
                  <a:pt x="1088" y="498"/>
                </a:lnTo>
                <a:lnTo>
                  <a:pt x="1086" y="498"/>
                </a:lnTo>
                <a:lnTo>
                  <a:pt x="1086" y="498"/>
                </a:lnTo>
                <a:lnTo>
                  <a:pt x="1082" y="498"/>
                </a:lnTo>
                <a:lnTo>
                  <a:pt x="1075" y="502"/>
                </a:lnTo>
                <a:lnTo>
                  <a:pt x="1073" y="502"/>
                </a:lnTo>
                <a:lnTo>
                  <a:pt x="1073" y="502"/>
                </a:lnTo>
                <a:lnTo>
                  <a:pt x="1070" y="502"/>
                </a:lnTo>
                <a:lnTo>
                  <a:pt x="1070" y="502"/>
                </a:lnTo>
                <a:lnTo>
                  <a:pt x="1068" y="502"/>
                </a:lnTo>
                <a:lnTo>
                  <a:pt x="1066" y="504"/>
                </a:lnTo>
                <a:lnTo>
                  <a:pt x="1064" y="504"/>
                </a:lnTo>
                <a:lnTo>
                  <a:pt x="1061" y="504"/>
                </a:lnTo>
                <a:lnTo>
                  <a:pt x="1057" y="504"/>
                </a:lnTo>
                <a:lnTo>
                  <a:pt x="1055" y="504"/>
                </a:lnTo>
                <a:lnTo>
                  <a:pt x="1052" y="504"/>
                </a:lnTo>
                <a:lnTo>
                  <a:pt x="1050" y="507"/>
                </a:lnTo>
                <a:lnTo>
                  <a:pt x="1050" y="507"/>
                </a:lnTo>
                <a:lnTo>
                  <a:pt x="1043" y="507"/>
                </a:lnTo>
                <a:lnTo>
                  <a:pt x="1041" y="507"/>
                </a:lnTo>
                <a:lnTo>
                  <a:pt x="1039" y="504"/>
                </a:lnTo>
                <a:lnTo>
                  <a:pt x="1032" y="504"/>
                </a:lnTo>
                <a:lnTo>
                  <a:pt x="1028" y="504"/>
                </a:lnTo>
                <a:lnTo>
                  <a:pt x="1025" y="504"/>
                </a:lnTo>
                <a:lnTo>
                  <a:pt x="1023" y="504"/>
                </a:lnTo>
                <a:lnTo>
                  <a:pt x="1023" y="504"/>
                </a:lnTo>
                <a:lnTo>
                  <a:pt x="1019" y="504"/>
                </a:lnTo>
                <a:lnTo>
                  <a:pt x="1016" y="502"/>
                </a:lnTo>
                <a:lnTo>
                  <a:pt x="1012" y="502"/>
                </a:lnTo>
                <a:lnTo>
                  <a:pt x="1010" y="502"/>
                </a:lnTo>
                <a:lnTo>
                  <a:pt x="1010" y="502"/>
                </a:lnTo>
                <a:lnTo>
                  <a:pt x="1005" y="500"/>
                </a:lnTo>
                <a:lnTo>
                  <a:pt x="1003" y="500"/>
                </a:lnTo>
                <a:lnTo>
                  <a:pt x="1005" y="500"/>
                </a:lnTo>
                <a:lnTo>
                  <a:pt x="1007" y="498"/>
                </a:lnTo>
                <a:lnTo>
                  <a:pt x="1007" y="498"/>
                </a:lnTo>
                <a:lnTo>
                  <a:pt x="1007" y="495"/>
                </a:lnTo>
                <a:lnTo>
                  <a:pt x="1007" y="495"/>
                </a:lnTo>
                <a:lnTo>
                  <a:pt x="1010" y="493"/>
                </a:lnTo>
                <a:lnTo>
                  <a:pt x="1014" y="493"/>
                </a:lnTo>
                <a:lnTo>
                  <a:pt x="1014" y="491"/>
                </a:lnTo>
                <a:lnTo>
                  <a:pt x="1023" y="491"/>
                </a:lnTo>
                <a:lnTo>
                  <a:pt x="1025" y="491"/>
                </a:lnTo>
                <a:lnTo>
                  <a:pt x="1025" y="491"/>
                </a:lnTo>
                <a:lnTo>
                  <a:pt x="1025" y="489"/>
                </a:lnTo>
                <a:lnTo>
                  <a:pt x="1028" y="486"/>
                </a:lnTo>
                <a:lnTo>
                  <a:pt x="1025" y="486"/>
                </a:lnTo>
                <a:lnTo>
                  <a:pt x="1025" y="486"/>
                </a:lnTo>
                <a:lnTo>
                  <a:pt x="1025" y="486"/>
                </a:lnTo>
                <a:lnTo>
                  <a:pt x="1025" y="484"/>
                </a:lnTo>
                <a:lnTo>
                  <a:pt x="1023" y="482"/>
                </a:lnTo>
                <a:lnTo>
                  <a:pt x="1021" y="480"/>
                </a:lnTo>
                <a:lnTo>
                  <a:pt x="1016" y="477"/>
                </a:lnTo>
                <a:lnTo>
                  <a:pt x="1012" y="475"/>
                </a:lnTo>
                <a:lnTo>
                  <a:pt x="1007" y="473"/>
                </a:lnTo>
                <a:lnTo>
                  <a:pt x="1003" y="473"/>
                </a:lnTo>
                <a:lnTo>
                  <a:pt x="1001" y="471"/>
                </a:lnTo>
                <a:lnTo>
                  <a:pt x="999" y="471"/>
                </a:lnTo>
                <a:lnTo>
                  <a:pt x="996" y="471"/>
                </a:lnTo>
                <a:lnTo>
                  <a:pt x="996" y="473"/>
                </a:lnTo>
                <a:lnTo>
                  <a:pt x="992" y="471"/>
                </a:lnTo>
                <a:lnTo>
                  <a:pt x="992" y="471"/>
                </a:lnTo>
                <a:lnTo>
                  <a:pt x="992" y="473"/>
                </a:lnTo>
                <a:lnTo>
                  <a:pt x="994" y="475"/>
                </a:lnTo>
                <a:lnTo>
                  <a:pt x="994" y="475"/>
                </a:lnTo>
                <a:lnTo>
                  <a:pt x="992" y="475"/>
                </a:lnTo>
                <a:lnTo>
                  <a:pt x="990" y="475"/>
                </a:lnTo>
                <a:lnTo>
                  <a:pt x="990" y="473"/>
                </a:lnTo>
                <a:lnTo>
                  <a:pt x="987" y="475"/>
                </a:lnTo>
                <a:lnTo>
                  <a:pt x="978" y="473"/>
                </a:lnTo>
                <a:lnTo>
                  <a:pt x="978" y="473"/>
                </a:lnTo>
                <a:lnTo>
                  <a:pt x="976" y="473"/>
                </a:lnTo>
                <a:lnTo>
                  <a:pt x="976" y="473"/>
                </a:lnTo>
                <a:lnTo>
                  <a:pt x="967" y="471"/>
                </a:lnTo>
                <a:lnTo>
                  <a:pt x="963" y="471"/>
                </a:lnTo>
                <a:lnTo>
                  <a:pt x="960" y="468"/>
                </a:lnTo>
                <a:lnTo>
                  <a:pt x="956" y="466"/>
                </a:lnTo>
                <a:lnTo>
                  <a:pt x="954" y="464"/>
                </a:lnTo>
                <a:lnTo>
                  <a:pt x="951" y="464"/>
                </a:lnTo>
                <a:lnTo>
                  <a:pt x="936" y="462"/>
                </a:lnTo>
                <a:lnTo>
                  <a:pt x="931" y="459"/>
                </a:lnTo>
                <a:lnTo>
                  <a:pt x="929" y="459"/>
                </a:lnTo>
                <a:lnTo>
                  <a:pt x="920" y="455"/>
                </a:lnTo>
                <a:lnTo>
                  <a:pt x="918" y="453"/>
                </a:lnTo>
                <a:lnTo>
                  <a:pt x="913" y="450"/>
                </a:lnTo>
                <a:lnTo>
                  <a:pt x="909" y="450"/>
                </a:lnTo>
                <a:lnTo>
                  <a:pt x="906" y="448"/>
                </a:lnTo>
                <a:lnTo>
                  <a:pt x="902" y="448"/>
                </a:lnTo>
                <a:lnTo>
                  <a:pt x="895" y="448"/>
                </a:lnTo>
                <a:lnTo>
                  <a:pt x="891" y="448"/>
                </a:lnTo>
                <a:lnTo>
                  <a:pt x="891" y="448"/>
                </a:lnTo>
                <a:lnTo>
                  <a:pt x="886" y="448"/>
                </a:lnTo>
                <a:lnTo>
                  <a:pt x="886" y="448"/>
                </a:lnTo>
                <a:lnTo>
                  <a:pt x="886" y="450"/>
                </a:lnTo>
                <a:lnTo>
                  <a:pt x="884" y="450"/>
                </a:lnTo>
                <a:lnTo>
                  <a:pt x="884" y="453"/>
                </a:lnTo>
                <a:lnTo>
                  <a:pt x="884" y="457"/>
                </a:lnTo>
                <a:lnTo>
                  <a:pt x="882" y="457"/>
                </a:lnTo>
                <a:lnTo>
                  <a:pt x="882" y="457"/>
                </a:lnTo>
                <a:lnTo>
                  <a:pt x="879" y="459"/>
                </a:lnTo>
                <a:lnTo>
                  <a:pt x="879" y="459"/>
                </a:lnTo>
                <a:lnTo>
                  <a:pt x="877" y="462"/>
                </a:lnTo>
                <a:lnTo>
                  <a:pt x="870" y="462"/>
                </a:lnTo>
                <a:lnTo>
                  <a:pt x="868" y="462"/>
                </a:lnTo>
                <a:lnTo>
                  <a:pt x="866" y="462"/>
                </a:lnTo>
                <a:lnTo>
                  <a:pt x="864" y="459"/>
                </a:lnTo>
                <a:lnTo>
                  <a:pt x="864" y="459"/>
                </a:lnTo>
                <a:lnTo>
                  <a:pt x="864" y="459"/>
                </a:lnTo>
                <a:lnTo>
                  <a:pt x="864" y="459"/>
                </a:lnTo>
                <a:lnTo>
                  <a:pt x="866" y="457"/>
                </a:lnTo>
                <a:lnTo>
                  <a:pt x="868" y="453"/>
                </a:lnTo>
                <a:lnTo>
                  <a:pt x="868" y="453"/>
                </a:lnTo>
                <a:lnTo>
                  <a:pt x="866" y="450"/>
                </a:lnTo>
                <a:lnTo>
                  <a:pt x="864" y="450"/>
                </a:lnTo>
                <a:lnTo>
                  <a:pt x="864" y="446"/>
                </a:lnTo>
                <a:lnTo>
                  <a:pt x="864" y="444"/>
                </a:lnTo>
                <a:lnTo>
                  <a:pt x="864" y="441"/>
                </a:lnTo>
                <a:lnTo>
                  <a:pt x="864" y="441"/>
                </a:lnTo>
                <a:lnTo>
                  <a:pt x="864" y="439"/>
                </a:lnTo>
                <a:lnTo>
                  <a:pt x="861" y="439"/>
                </a:lnTo>
                <a:lnTo>
                  <a:pt x="861" y="439"/>
                </a:lnTo>
                <a:lnTo>
                  <a:pt x="859" y="441"/>
                </a:lnTo>
                <a:lnTo>
                  <a:pt x="859" y="441"/>
                </a:lnTo>
                <a:lnTo>
                  <a:pt x="857" y="441"/>
                </a:lnTo>
                <a:lnTo>
                  <a:pt x="855" y="444"/>
                </a:lnTo>
                <a:lnTo>
                  <a:pt x="857" y="444"/>
                </a:lnTo>
                <a:lnTo>
                  <a:pt x="857" y="444"/>
                </a:lnTo>
                <a:lnTo>
                  <a:pt x="857" y="444"/>
                </a:lnTo>
                <a:lnTo>
                  <a:pt x="859" y="444"/>
                </a:lnTo>
                <a:lnTo>
                  <a:pt x="859" y="444"/>
                </a:lnTo>
                <a:lnTo>
                  <a:pt x="857" y="446"/>
                </a:lnTo>
                <a:lnTo>
                  <a:pt x="857" y="446"/>
                </a:lnTo>
                <a:lnTo>
                  <a:pt x="855" y="448"/>
                </a:lnTo>
                <a:lnTo>
                  <a:pt x="855" y="448"/>
                </a:lnTo>
                <a:lnTo>
                  <a:pt x="855" y="448"/>
                </a:lnTo>
                <a:lnTo>
                  <a:pt x="852" y="448"/>
                </a:lnTo>
                <a:lnTo>
                  <a:pt x="852" y="450"/>
                </a:lnTo>
                <a:lnTo>
                  <a:pt x="852" y="450"/>
                </a:lnTo>
                <a:lnTo>
                  <a:pt x="850" y="453"/>
                </a:lnTo>
                <a:lnTo>
                  <a:pt x="850" y="453"/>
                </a:lnTo>
                <a:lnTo>
                  <a:pt x="852" y="455"/>
                </a:lnTo>
                <a:lnTo>
                  <a:pt x="852" y="457"/>
                </a:lnTo>
                <a:lnTo>
                  <a:pt x="852" y="459"/>
                </a:lnTo>
                <a:lnTo>
                  <a:pt x="850" y="462"/>
                </a:lnTo>
                <a:lnTo>
                  <a:pt x="848" y="462"/>
                </a:lnTo>
                <a:lnTo>
                  <a:pt x="843" y="459"/>
                </a:lnTo>
                <a:lnTo>
                  <a:pt x="841" y="459"/>
                </a:lnTo>
                <a:lnTo>
                  <a:pt x="839" y="457"/>
                </a:lnTo>
                <a:lnTo>
                  <a:pt x="837" y="455"/>
                </a:lnTo>
                <a:lnTo>
                  <a:pt x="830" y="450"/>
                </a:lnTo>
                <a:lnTo>
                  <a:pt x="830" y="450"/>
                </a:lnTo>
                <a:lnTo>
                  <a:pt x="828" y="448"/>
                </a:lnTo>
                <a:lnTo>
                  <a:pt x="828" y="444"/>
                </a:lnTo>
                <a:lnTo>
                  <a:pt x="825" y="441"/>
                </a:lnTo>
                <a:lnTo>
                  <a:pt x="823" y="437"/>
                </a:lnTo>
                <a:lnTo>
                  <a:pt x="821" y="435"/>
                </a:lnTo>
                <a:lnTo>
                  <a:pt x="819" y="432"/>
                </a:lnTo>
                <a:lnTo>
                  <a:pt x="812" y="430"/>
                </a:lnTo>
                <a:lnTo>
                  <a:pt x="812" y="428"/>
                </a:lnTo>
                <a:lnTo>
                  <a:pt x="810" y="428"/>
                </a:lnTo>
                <a:lnTo>
                  <a:pt x="807" y="428"/>
                </a:lnTo>
                <a:lnTo>
                  <a:pt x="807" y="428"/>
                </a:lnTo>
                <a:lnTo>
                  <a:pt x="805" y="430"/>
                </a:lnTo>
                <a:lnTo>
                  <a:pt x="805" y="432"/>
                </a:lnTo>
                <a:lnTo>
                  <a:pt x="807" y="432"/>
                </a:lnTo>
                <a:lnTo>
                  <a:pt x="810" y="432"/>
                </a:lnTo>
                <a:lnTo>
                  <a:pt x="807" y="435"/>
                </a:lnTo>
                <a:lnTo>
                  <a:pt x="807" y="435"/>
                </a:lnTo>
                <a:lnTo>
                  <a:pt x="810" y="435"/>
                </a:lnTo>
                <a:lnTo>
                  <a:pt x="814" y="437"/>
                </a:lnTo>
                <a:lnTo>
                  <a:pt x="812" y="437"/>
                </a:lnTo>
                <a:lnTo>
                  <a:pt x="807" y="439"/>
                </a:lnTo>
                <a:lnTo>
                  <a:pt x="805" y="441"/>
                </a:lnTo>
                <a:lnTo>
                  <a:pt x="803" y="444"/>
                </a:lnTo>
                <a:lnTo>
                  <a:pt x="803" y="444"/>
                </a:lnTo>
                <a:lnTo>
                  <a:pt x="798" y="448"/>
                </a:lnTo>
                <a:lnTo>
                  <a:pt x="796" y="450"/>
                </a:lnTo>
                <a:lnTo>
                  <a:pt x="794" y="450"/>
                </a:lnTo>
                <a:lnTo>
                  <a:pt x="792" y="453"/>
                </a:lnTo>
                <a:lnTo>
                  <a:pt x="792" y="450"/>
                </a:lnTo>
                <a:lnTo>
                  <a:pt x="792" y="450"/>
                </a:lnTo>
                <a:lnTo>
                  <a:pt x="792" y="448"/>
                </a:lnTo>
                <a:lnTo>
                  <a:pt x="792" y="448"/>
                </a:lnTo>
                <a:lnTo>
                  <a:pt x="794" y="446"/>
                </a:lnTo>
                <a:lnTo>
                  <a:pt x="794" y="446"/>
                </a:lnTo>
                <a:lnTo>
                  <a:pt x="794" y="444"/>
                </a:lnTo>
                <a:lnTo>
                  <a:pt x="794" y="444"/>
                </a:lnTo>
                <a:lnTo>
                  <a:pt x="794" y="446"/>
                </a:lnTo>
                <a:lnTo>
                  <a:pt x="792" y="446"/>
                </a:lnTo>
                <a:lnTo>
                  <a:pt x="792" y="446"/>
                </a:lnTo>
                <a:lnTo>
                  <a:pt x="789" y="448"/>
                </a:lnTo>
                <a:lnTo>
                  <a:pt x="785" y="448"/>
                </a:lnTo>
                <a:lnTo>
                  <a:pt x="776" y="450"/>
                </a:lnTo>
                <a:lnTo>
                  <a:pt x="771" y="453"/>
                </a:lnTo>
                <a:lnTo>
                  <a:pt x="769" y="455"/>
                </a:lnTo>
                <a:lnTo>
                  <a:pt x="767" y="457"/>
                </a:lnTo>
                <a:lnTo>
                  <a:pt x="765" y="462"/>
                </a:lnTo>
                <a:lnTo>
                  <a:pt x="762" y="464"/>
                </a:lnTo>
                <a:lnTo>
                  <a:pt x="762" y="466"/>
                </a:lnTo>
                <a:lnTo>
                  <a:pt x="762" y="464"/>
                </a:lnTo>
                <a:lnTo>
                  <a:pt x="762" y="462"/>
                </a:lnTo>
                <a:lnTo>
                  <a:pt x="762" y="459"/>
                </a:lnTo>
                <a:lnTo>
                  <a:pt x="760" y="459"/>
                </a:lnTo>
                <a:lnTo>
                  <a:pt x="760" y="459"/>
                </a:lnTo>
                <a:lnTo>
                  <a:pt x="760" y="459"/>
                </a:lnTo>
                <a:lnTo>
                  <a:pt x="758" y="459"/>
                </a:lnTo>
                <a:lnTo>
                  <a:pt x="758" y="462"/>
                </a:lnTo>
                <a:lnTo>
                  <a:pt x="758" y="462"/>
                </a:lnTo>
                <a:lnTo>
                  <a:pt x="758" y="459"/>
                </a:lnTo>
                <a:lnTo>
                  <a:pt x="756" y="459"/>
                </a:lnTo>
                <a:lnTo>
                  <a:pt x="753" y="457"/>
                </a:lnTo>
                <a:lnTo>
                  <a:pt x="751" y="459"/>
                </a:lnTo>
                <a:lnTo>
                  <a:pt x="749" y="459"/>
                </a:lnTo>
                <a:lnTo>
                  <a:pt x="749" y="459"/>
                </a:lnTo>
                <a:lnTo>
                  <a:pt x="749" y="459"/>
                </a:lnTo>
                <a:lnTo>
                  <a:pt x="749" y="462"/>
                </a:lnTo>
                <a:lnTo>
                  <a:pt x="749" y="462"/>
                </a:lnTo>
                <a:lnTo>
                  <a:pt x="749" y="464"/>
                </a:lnTo>
                <a:lnTo>
                  <a:pt x="744" y="464"/>
                </a:lnTo>
                <a:lnTo>
                  <a:pt x="742" y="466"/>
                </a:lnTo>
                <a:lnTo>
                  <a:pt x="740" y="466"/>
                </a:lnTo>
                <a:lnTo>
                  <a:pt x="738" y="466"/>
                </a:lnTo>
                <a:lnTo>
                  <a:pt x="735" y="468"/>
                </a:lnTo>
                <a:lnTo>
                  <a:pt x="735" y="471"/>
                </a:lnTo>
                <a:lnTo>
                  <a:pt x="735" y="471"/>
                </a:lnTo>
                <a:lnTo>
                  <a:pt x="735" y="471"/>
                </a:lnTo>
                <a:lnTo>
                  <a:pt x="735" y="473"/>
                </a:lnTo>
                <a:lnTo>
                  <a:pt x="735" y="473"/>
                </a:lnTo>
                <a:lnTo>
                  <a:pt x="738" y="473"/>
                </a:lnTo>
                <a:lnTo>
                  <a:pt x="738" y="475"/>
                </a:lnTo>
                <a:lnTo>
                  <a:pt x="738" y="475"/>
                </a:lnTo>
                <a:lnTo>
                  <a:pt x="735" y="475"/>
                </a:lnTo>
                <a:lnTo>
                  <a:pt x="726" y="475"/>
                </a:lnTo>
                <a:lnTo>
                  <a:pt x="726" y="475"/>
                </a:lnTo>
                <a:lnTo>
                  <a:pt x="726" y="475"/>
                </a:lnTo>
                <a:lnTo>
                  <a:pt x="729" y="477"/>
                </a:lnTo>
                <a:lnTo>
                  <a:pt x="729" y="477"/>
                </a:lnTo>
                <a:lnTo>
                  <a:pt x="729" y="477"/>
                </a:lnTo>
                <a:lnTo>
                  <a:pt x="726" y="477"/>
                </a:lnTo>
                <a:lnTo>
                  <a:pt x="724" y="477"/>
                </a:lnTo>
                <a:lnTo>
                  <a:pt x="724" y="475"/>
                </a:lnTo>
                <a:lnTo>
                  <a:pt x="724" y="473"/>
                </a:lnTo>
                <a:lnTo>
                  <a:pt x="726" y="471"/>
                </a:lnTo>
                <a:lnTo>
                  <a:pt x="729" y="471"/>
                </a:lnTo>
                <a:lnTo>
                  <a:pt x="731" y="468"/>
                </a:lnTo>
                <a:lnTo>
                  <a:pt x="733" y="466"/>
                </a:lnTo>
                <a:lnTo>
                  <a:pt x="735" y="464"/>
                </a:lnTo>
                <a:lnTo>
                  <a:pt x="740" y="464"/>
                </a:lnTo>
                <a:lnTo>
                  <a:pt x="742" y="462"/>
                </a:lnTo>
                <a:lnTo>
                  <a:pt x="744" y="462"/>
                </a:lnTo>
                <a:lnTo>
                  <a:pt x="744" y="459"/>
                </a:lnTo>
                <a:lnTo>
                  <a:pt x="747" y="457"/>
                </a:lnTo>
                <a:lnTo>
                  <a:pt x="747" y="457"/>
                </a:lnTo>
                <a:lnTo>
                  <a:pt x="749" y="455"/>
                </a:lnTo>
                <a:lnTo>
                  <a:pt x="756" y="455"/>
                </a:lnTo>
                <a:lnTo>
                  <a:pt x="758" y="455"/>
                </a:lnTo>
                <a:lnTo>
                  <a:pt x="758" y="455"/>
                </a:lnTo>
                <a:lnTo>
                  <a:pt x="762" y="453"/>
                </a:lnTo>
                <a:lnTo>
                  <a:pt x="765" y="453"/>
                </a:lnTo>
                <a:lnTo>
                  <a:pt x="767" y="453"/>
                </a:lnTo>
                <a:lnTo>
                  <a:pt x="771" y="450"/>
                </a:lnTo>
                <a:lnTo>
                  <a:pt x="783" y="444"/>
                </a:lnTo>
                <a:lnTo>
                  <a:pt x="785" y="441"/>
                </a:lnTo>
                <a:lnTo>
                  <a:pt x="785" y="441"/>
                </a:lnTo>
                <a:lnTo>
                  <a:pt x="783" y="439"/>
                </a:lnTo>
                <a:lnTo>
                  <a:pt x="783" y="439"/>
                </a:lnTo>
                <a:lnTo>
                  <a:pt x="783" y="439"/>
                </a:lnTo>
                <a:lnTo>
                  <a:pt x="778" y="441"/>
                </a:lnTo>
                <a:lnTo>
                  <a:pt x="778" y="441"/>
                </a:lnTo>
                <a:lnTo>
                  <a:pt x="776" y="441"/>
                </a:lnTo>
                <a:lnTo>
                  <a:pt x="776" y="441"/>
                </a:lnTo>
                <a:lnTo>
                  <a:pt x="774" y="441"/>
                </a:lnTo>
                <a:lnTo>
                  <a:pt x="771" y="439"/>
                </a:lnTo>
                <a:lnTo>
                  <a:pt x="769" y="439"/>
                </a:lnTo>
                <a:lnTo>
                  <a:pt x="767" y="439"/>
                </a:lnTo>
                <a:lnTo>
                  <a:pt x="762" y="441"/>
                </a:lnTo>
                <a:lnTo>
                  <a:pt x="762" y="444"/>
                </a:lnTo>
                <a:lnTo>
                  <a:pt x="762" y="444"/>
                </a:lnTo>
                <a:lnTo>
                  <a:pt x="760" y="446"/>
                </a:lnTo>
                <a:lnTo>
                  <a:pt x="758" y="446"/>
                </a:lnTo>
                <a:lnTo>
                  <a:pt x="758" y="446"/>
                </a:lnTo>
                <a:lnTo>
                  <a:pt x="756" y="446"/>
                </a:lnTo>
                <a:lnTo>
                  <a:pt x="753" y="446"/>
                </a:lnTo>
                <a:lnTo>
                  <a:pt x="747" y="450"/>
                </a:lnTo>
                <a:lnTo>
                  <a:pt x="744" y="453"/>
                </a:lnTo>
                <a:lnTo>
                  <a:pt x="742" y="450"/>
                </a:lnTo>
                <a:lnTo>
                  <a:pt x="742" y="450"/>
                </a:lnTo>
                <a:lnTo>
                  <a:pt x="740" y="450"/>
                </a:lnTo>
                <a:lnTo>
                  <a:pt x="738" y="450"/>
                </a:lnTo>
                <a:lnTo>
                  <a:pt x="738" y="453"/>
                </a:lnTo>
                <a:lnTo>
                  <a:pt x="738" y="453"/>
                </a:lnTo>
                <a:lnTo>
                  <a:pt x="740" y="453"/>
                </a:lnTo>
                <a:lnTo>
                  <a:pt x="740" y="453"/>
                </a:lnTo>
                <a:lnTo>
                  <a:pt x="740" y="453"/>
                </a:lnTo>
                <a:lnTo>
                  <a:pt x="740" y="453"/>
                </a:lnTo>
                <a:lnTo>
                  <a:pt x="738" y="453"/>
                </a:lnTo>
                <a:lnTo>
                  <a:pt x="733" y="453"/>
                </a:lnTo>
                <a:lnTo>
                  <a:pt x="733" y="453"/>
                </a:lnTo>
                <a:lnTo>
                  <a:pt x="731" y="457"/>
                </a:lnTo>
                <a:lnTo>
                  <a:pt x="729" y="457"/>
                </a:lnTo>
                <a:lnTo>
                  <a:pt x="729" y="459"/>
                </a:lnTo>
                <a:lnTo>
                  <a:pt x="726" y="459"/>
                </a:lnTo>
                <a:lnTo>
                  <a:pt x="724" y="459"/>
                </a:lnTo>
                <a:lnTo>
                  <a:pt x="720" y="462"/>
                </a:lnTo>
                <a:lnTo>
                  <a:pt x="715" y="462"/>
                </a:lnTo>
                <a:lnTo>
                  <a:pt x="713" y="464"/>
                </a:lnTo>
                <a:lnTo>
                  <a:pt x="713" y="464"/>
                </a:lnTo>
                <a:lnTo>
                  <a:pt x="715" y="459"/>
                </a:lnTo>
                <a:lnTo>
                  <a:pt x="715" y="459"/>
                </a:lnTo>
                <a:lnTo>
                  <a:pt x="717" y="457"/>
                </a:lnTo>
                <a:lnTo>
                  <a:pt x="717" y="457"/>
                </a:lnTo>
                <a:lnTo>
                  <a:pt x="715" y="455"/>
                </a:lnTo>
                <a:lnTo>
                  <a:pt x="713" y="455"/>
                </a:lnTo>
                <a:lnTo>
                  <a:pt x="713" y="453"/>
                </a:lnTo>
                <a:lnTo>
                  <a:pt x="711" y="453"/>
                </a:lnTo>
                <a:lnTo>
                  <a:pt x="708" y="453"/>
                </a:lnTo>
                <a:lnTo>
                  <a:pt x="708" y="453"/>
                </a:lnTo>
                <a:lnTo>
                  <a:pt x="708" y="453"/>
                </a:lnTo>
                <a:lnTo>
                  <a:pt x="708" y="455"/>
                </a:lnTo>
                <a:lnTo>
                  <a:pt x="708" y="455"/>
                </a:lnTo>
                <a:lnTo>
                  <a:pt x="708" y="457"/>
                </a:lnTo>
                <a:lnTo>
                  <a:pt x="708" y="457"/>
                </a:lnTo>
                <a:lnTo>
                  <a:pt x="702" y="457"/>
                </a:lnTo>
                <a:lnTo>
                  <a:pt x="697" y="457"/>
                </a:lnTo>
                <a:lnTo>
                  <a:pt x="697" y="459"/>
                </a:lnTo>
                <a:lnTo>
                  <a:pt x="697" y="459"/>
                </a:lnTo>
                <a:lnTo>
                  <a:pt x="695" y="462"/>
                </a:lnTo>
                <a:lnTo>
                  <a:pt x="695" y="462"/>
                </a:lnTo>
                <a:lnTo>
                  <a:pt x="693" y="462"/>
                </a:lnTo>
                <a:lnTo>
                  <a:pt x="690" y="464"/>
                </a:lnTo>
                <a:lnTo>
                  <a:pt x="688" y="462"/>
                </a:lnTo>
                <a:lnTo>
                  <a:pt x="686" y="468"/>
                </a:lnTo>
                <a:lnTo>
                  <a:pt x="686" y="468"/>
                </a:lnTo>
                <a:lnTo>
                  <a:pt x="688" y="468"/>
                </a:lnTo>
                <a:lnTo>
                  <a:pt x="690" y="471"/>
                </a:lnTo>
                <a:lnTo>
                  <a:pt x="690" y="471"/>
                </a:lnTo>
                <a:lnTo>
                  <a:pt x="690" y="471"/>
                </a:lnTo>
                <a:lnTo>
                  <a:pt x="688" y="471"/>
                </a:lnTo>
                <a:lnTo>
                  <a:pt x="686" y="471"/>
                </a:lnTo>
                <a:lnTo>
                  <a:pt x="686" y="471"/>
                </a:lnTo>
                <a:lnTo>
                  <a:pt x="686" y="471"/>
                </a:lnTo>
                <a:lnTo>
                  <a:pt x="686" y="473"/>
                </a:lnTo>
                <a:lnTo>
                  <a:pt x="686" y="473"/>
                </a:lnTo>
                <a:lnTo>
                  <a:pt x="690" y="473"/>
                </a:lnTo>
                <a:lnTo>
                  <a:pt x="693" y="475"/>
                </a:lnTo>
                <a:lnTo>
                  <a:pt x="693" y="475"/>
                </a:lnTo>
                <a:lnTo>
                  <a:pt x="697" y="480"/>
                </a:lnTo>
                <a:lnTo>
                  <a:pt x="695" y="480"/>
                </a:lnTo>
                <a:lnTo>
                  <a:pt x="695" y="480"/>
                </a:lnTo>
                <a:lnTo>
                  <a:pt x="686" y="475"/>
                </a:lnTo>
                <a:lnTo>
                  <a:pt x="682" y="473"/>
                </a:lnTo>
                <a:lnTo>
                  <a:pt x="677" y="473"/>
                </a:lnTo>
                <a:lnTo>
                  <a:pt x="673" y="473"/>
                </a:lnTo>
                <a:lnTo>
                  <a:pt x="668" y="473"/>
                </a:lnTo>
                <a:lnTo>
                  <a:pt x="666" y="471"/>
                </a:lnTo>
                <a:lnTo>
                  <a:pt x="655" y="468"/>
                </a:lnTo>
                <a:lnTo>
                  <a:pt x="652" y="466"/>
                </a:lnTo>
                <a:lnTo>
                  <a:pt x="648" y="464"/>
                </a:lnTo>
                <a:lnTo>
                  <a:pt x="643" y="462"/>
                </a:lnTo>
                <a:lnTo>
                  <a:pt x="634" y="457"/>
                </a:lnTo>
                <a:lnTo>
                  <a:pt x="623" y="455"/>
                </a:lnTo>
                <a:lnTo>
                  <a:pt x="616" y="455"/>
                </a:lnTo>
                <a:lnTo>
                  <a:pt x="610" y="453"/>
                </a:lnTo>
                <a:lnTo>
                  <a:pt x="607" y="453"/>
                </a:lnTo>
                <a:lnTo>
                  <a:pt x="605" y="453"/>
                </a:lnTo>
                <a:lnTo>
                  <a:pt x="603" y="453"/>
                </a:lnTo>
                <a:lnTo>
                  <a:pt x="601" y="453"/>
                </a:lnTo>
                <a:lnTo>
                  <a:pt x="601" y="453"/>
                </a:lnTo>
                <a:lnTo>
                  <a:pt x="598" y="450"/>
                </a:lnTo>
                <a:lnTo>
                  <a:pt x="596" y="450"/>
                </a:lnTo>
                <a:lnTo>
                  <a:pt x="587" y="448"/>
                </a:lnTo>
                <a:lnTo>
                  <a:pt x="585" y="446"/>
                </a:lnTo>
                <a:lnTo>
                  <a:pt x="580" y="444"/>
                </a:lnTo>
                <a:lnTo>
                  <a:pt x="571" y="441"/>
                </a:lnTo>
                <a:lnTo>
                  <a:pt x="571" y="441"/>
                </a:lnTo>
                <a:lnTo>
                  <a:pt x="569" y="441"/>
                </a:lnTo>
                <a:lnTo>
                  <a:pt x="567" y="441"/>
                </a:lnTo>
                <a:lnTo>
                  <a:pt x="565" y="441"/>
                </a:lnTo>
                <a:lnTo>
                  <a:pt x="560" y="441"/>
                </a:lnTo>
                <a:lnTo>
                  <a:pt x="553" y="441"/>
                </a:lnTo>
                <a:lnTo>
                  <a:pt x="551" y="444"/>
                </a:lnTo>
                <a:lnTo>
                  <a:pt x="542" y="444"/>
                </a:lnTo>
                <a:lnTo>
                  <a:pt x="540" y="444"/>
                </a:lnTo>
                <a:lnTo>
                  <a:pt x="538" y="441"/>
                </a:lnTo>
                <a:lnTo>
                  <a:pt x="531" y="439"/>
                </a:lnTo>
                <a:lnTo>
                  <a:pt x="529" y="439"/>
                </a:lnTo>
                <a:lnTo>
                  <a:pt x="524" y="439"/>
                </a:lnTo>
                <a:lnTo>
                  <a:pt x="517" y="439"/>
                </a:lnTo>
                <a:lnTo>
                  <a:pt x="513" y="439"/>
                </a:lnTo>
                <a:lnTo>
                  <a:pt x="502" y="437"/>
                </a:lnTo>
                <a:lnTo>
                  <a:pt x="502" y="437"/>
                </a:lnTo>
                <a:lnTo>
                  <a:pt x="499" y="435"/>
                </a:lnTo>
                <a:lnTo>
                  <a:pt x="497" y="435"/>
                </a:lnTo>
                <a:lnTo>
                  <a:pt x="495" y="435"/>
                </a:lnTo>
                <a:lnTo>
                  <a:pt x="495" y="435"/>
                </a:lnTo>
                <a:lnTo>
                  <a:pt x="493" y="435"/>
                </a:lnTo>
                <a:lnTo>
                  <a:pt x="490" y="435"/>
                </a:lnTo>
                <a:lnTo>
                  <a:pt x="488" y="432"/>
                </a:lnTo>
                <a:lnTo>
                  <a:pt x="484" y="432"/>
                </a:lnTo>
                <a:lnTo>
                  <a:pt x="479" y="430"/>
                </a:lnTo>
                <a:lnTo>
                  <a:pt x="477" y="430"/>
                </a:lnTo>
                <a:lnTo>
                  <a:pt x="475" y="430"/>
                </a:lnTo>
                <a:lnTo>
                  <a:pt x="468" y="430"/>
                </a:lnTo>
                <a:lnTo>
                  <a:pt x="463" y="430"/>
                </a:lnTo>
                <a:lnTo>
                  <a:pt x="463" y="432"/>
                </a:lnTo>
                <a:lnTo>
                  <a:pt x="461" y="430"/>
                </a:lnTo>
                <a:lnTo>
                  <a:pt x="459" y="430"/>
                </a:lnTo>
                <a:lnTo>
                  <a:pt x="457" y="430"/>
                </a:lnTo>
                <a:lnTo>
                  <a:pt x="452" y="430"/>
                </a:lnTo>
                <a:lnTo>
                  <a:pt x="450" y="430"/>
                </a:lnTo>
                <a:lnTo>
                  <a:pt x="448" y="432"/>
                </a:lnTo>
                <a:lnTo>
                  <a:pt x="436" y="430"/>
                </a:lnTo>
                <a:lnTo>
                  <a:pt x="439" y="430"/>
                </a:lnTo>
                <a:lnTo>
                  <a:pt x="439" y="428"/>
                </a:lnTo>
                <a:lnTo>
                  <a:pt x="439" y="428"/>
                </a:lnTo>
                <a:lnTo>
                  <a:pt x="432" y="428"/>
                </a:lnTo>
                <a:lnTo>
                  <a:pt x="432" y="428"/>
                </a:lnTo>
                <a:lnTo>
                  <a:pt x="432" y="426"/>
                </a:lnTo>
                <a:lnTo>
                  <a:pt x="430" y="426"/>
                </a:lnTo>
                <a:lnTo>
                  <a:pt x="427" y="426"/>
                </a:lnTo>
                <a:lnTo>
                  <a:pt x="430" y="423"/>
                </a:lnTo>
                <a:lnTo>
                  <a:pt x="432" y="421"/>
                </a:lnTo>
                <a:lnTo>
                  <a:pt x="432" y="419"/>
                </a:lnTo>
                <a:lnTo>
                  <a:pt x="427" y="419"/>
                </a:lnTo>
                <a:lnTo>
                  <a:pt x="425" y="419"/>
                </a:lnTo>
                <a:lnTo>
                  <a:pt x="423" y="419"/>
                </a:lnTo>
                <a:lnTo>
                  <a:pt x="416" y="417"/>
                </a:lnTo>
                <a:lnTo>
                  <a:pt x="412" y="419"/>
                </a:lnTo>
                <a:lnTo>
                  <a:pt x="409" y="419"/>
                </a:lnTo>
                <a:lnTo>
                  <a:pt x="405" y="419"/>
                </a:lnTo>
                <a:lnTo>
                  <a:pt x="400" y="421"/>
                </a:lnTo>
                <a:lnTo>
                  <a:pt x="398" y="421"/>
                </a:lnTo>
                <a:lnTo>
                  <a:pt x="396" y="419"/>
                </a:lnTo>
                <a:lnTo>
                  <a:pt x="391" y="419"/>
                </a:lnTo>
                <a:lnTo>
                  <a:pt x="394" y="417"/>
                </a:lnTo>
                <a:lnTo>
                  <a:pt x="394" y="417"/>
                </a:lnTo>
                <a:lnTo>
                  <a:pt x="391" y="414"/>
                </a:lnTo>
                <a:lnTo>
                  <a:pt x="389" y="414"/>
                </a:lnTo>
                <a:lnTo>
                  <a:pt x="387" y="412"/>
                </a:lnTo>
                <a:lnTo>
                  <a:pt x="385" y="414"/>
                </a:lnTo>
                <a:lnTo>
                  <a:pt x="385" y="414"/>
                </a:lnTo>
                <a:lnTo>
                  <a:pt x="380" y="419"/>
                </a:lnTo>
                <a:lnTo>
                  <a:pt x="378" y="419"/>
                </a:lnTo>
                <a:lnTo>
                  <a:pt x="376" y="421"/>
                </a:lnTo>
                <a:lnTo>
                  <a:pt x="374" y="421"/>
                </a:lnTo>
                <a:lnTo>
                  <a:pt x="374" y="419"/>
                </a:lnTo>
                <a:lnTo>
                  <a:pt x="371" y="417"/>
                </a:lnTo>
                <a:lnTo>
                  <a:pt x="376" y="417"/>
                </a:lnTo>
                <a:lnTo>
                  <a:pt x="380" y="414"/>
                </a:lnTo>
                <a:lnTo>
                  <a:pt x="380" y="412"/>
                </a:lnTo>
                <a:lnTo>
                  <a:pt x="378" y="410"/>
                </a:lnTo>
                <a:lnTo>
                  <a:pt x="376" y="410"/>
                </a:lnTo>
                <a:lnTo>
                  <a:pt x="367" y="408"/>
                </a:lnTo>
                <a:lnTo>
                  <a:pt x="365" y="405"/>
                </a:lnTo>
                <a:lnTo>
                  <a:pt x="367" y="405"/>
                </a:lnTo>
                <a:lnTo>
                  <a:pt x="367" y="405"/>
                </a:lnTo>
                <a:lnTo>
                  <a:pt x="367" y="403"/>
                </a:lnTo>
                <a:lnTo>
                  <a:pt x="362" y="408"/>
                </a:lnTo>
                <a:lnTo>
                  <a:pt x="358" y="410"/>
                </a:lnTo>
                <a:lnTo>
                  <a:pt x="356" y="412"/>
                </a:lnTo>
                <a:lnTo>
                  <a:pt x="353" y="414"/>
                </a:lnTo>
                <a:lnTo>
                  <a:pt x="349" y="417"/>
                </a:lnTo>
                <a:lnTo>
                  <a:pt x="344" y="419"/>
                </a:lnTo>
                <a:lnTo>
                  <a:pt x="342" y="419"/>
                </a:lnTo>
                <a:lnTo>
                  <a:pt x="335" y="421"/>
                </a:lnTo>
                <a:lnTo>
                  <a:pt x="335" y="421"/>
                </a:lnTo>
                <a:lnTo>
                  <a:pt x="333" y="421"/>
                </a:lnTo>
                <a:lnTo>
                  <a:pt x="326" y="421"/>
                </a:lnTo>
                <a:lnTo>
                  <a:pt x="326" y="421"/>
                </a:lnTo>
                <a:lnTo>
                  <a:pt x="324" y="423"/>
                </a:lnTo>
                <a:lnTo>
                  <a:pt x="322" y="423"/>
                </a:lnTo>
                <a:lnTo>
                  <a:pt x="322" y="421"/>
                </a:lnTo>
                <a:lnTo>
                  <a:pt x="322" y="421"/>
                </a:lnTo>
                <a:lnTo>
                  <a:pt x="324" y="421"/>
                </a:lnTo>
                <a:lnTo>
                  <a:pt x="324" y="419"/>
                </a:lnTo>
                <a:lnTo>
                  <a:pt x="324" y="419"/>
                </a:lnTo>
                <a:lnTo>
                  <a:pt x="322" y="419"/>
                </a:lnTo>
                <a:lnTo>
                  <a:pt x="317" y="421"/>
                </a:lnTo>
                <a:lnTo>
                  <a:pt x="311" y="426"/>
                </a:lnTo>
                <a:lnTo>
                  <a:pt x="313" y="426"/>
                </a:lnTo>
                <a:lnTo>
                  <a:pt x="315" y="428"/>
                </a:lnTo>
                <a:lnTo>
                  <a:pt x="322" y="428"/>
                </a:lnTo>
                <a:lnTo>
                  <a:pt x="317" y="430"/>
                </a:lnTo>
                <a:lnTo>
                  <a:pt x="315" y="430"/>
                </a:lnTo>
                <a:lnTo>
                  <a:pt x="313" y="430"/>
                </a:lnTo>
                <a:lnTo>
                  <a:pt x="313" y="432"/>
                </a:lnTo>
                <a:lnTo>
                  <a:pt x="313" y="435"/>
                </a:lnTo>
                <a:lnTo>
                  <a:pt x="313" y="437"/>
                </a:lnTo>
                <a:lnTo>
                  <a:pt x="313" y="435"/>
                </a:lnTo>
                <a:lnTo>
                  <a:pt x="311" y="435"/>
                </a:lnTo>
                <a:lnTo>
                  <a:pt x="311" y="430"/>
                </a:lnTo>
                <a:lnTo>
                  <a:pt x="311" y="430"/>
                </a:lnTo>
                <a:lnTo>
                  <a:pt x="313" y="428"/>
                </a:lnTo>
                <a:lnTo>
                  <a:pt x="311" y="428"/>
                </a:lnTo>
                <a:lnTo>
                  <a:pt x="311" y="428"/>
                </a:lnTo>
                <a:lnTo>
                  <a:pt x="302" y="430"/>
                </a:lnTo>
                <a:lnTo>
                  <a:pt x="302" y="432"/>
                </a:lnTo>
                <a:lnTo>
                  <a:pt x="295" y="435"/>
                </a:lnTo>
                <a:lnTo>
                  <a:pt x="286" y="437"/>
                </a:lnTo>
                <a:lnTo>
                  <a:pt x="284" y="439"/>
                </a:lnTo>
                <a:lnTo>
                  <a:pt x="281" y="439"/>
                </a:lnTo>
                <a:lnTo>
                  <a:pt x="279" y="439"/>
                </a:lnTo>
                <a:lnTo>
                  <a:pt x="279" y="439"/>
                </a:lnTo>
                <a:lnTo>
                  <a:pt x="281" y="437"/>
                </a:lnTo>
                <a:lnTo>
                  <a:pt x="284" y="437"/>
                </a:lnTo>
                <a:lnTo>
                  <a:pt x="284" y="437"/>
                </a:lnTo>
                <a:lnTo>
                  <a:pt x="284" y="437"/>
                </a:lnTo>
                <a:lnTo>
                  <a:pt x="284" y="435"/>
                </a:lnTo>
                <a:lnTo>
                  <a:pt x="281" y="435"/>
                </a:lnTo>
                <a:lnTo>
                  <a:pt x="281" y="435"/>
                </a:lnTo>
                <a:lnTo>
                  <a:pt x="279" y="437"/>
                </a:lnTo>
                <a:lnTo>
                  <a:pt x="275" y="441"/>
                </a:lnTo>
                <a:lnTo>
                  <a:pt x="266" y="450"/>
                </a:lnTo>
                <a:lnTo>
                  <a:pt x="263" y="455"/>
                </a:lnTo>
                <a:lnTo>
                  <a:pt x="263" y="459"/>
                </a:lnTo>
                <a:lnTo>
                  <a:pt x="261" y="459"/>
                </a:lnTo>
                <a:lnTo>
                  <a:pt x="261" y="459"/>
                </a:lnTo>
                <a:lnTo>
                  <a:pt x="261" y="459"/>
                </a:lnTo>
                <a:lnTo>
                  <a:pt x="261" y="462"/>
                </a:lnTo>
                <a:lnTo>
                  <a:pt x="257" y="466"/>
                </a:lnTo>
                <a:lnTo>
                  <a:pt x="252" y="471"/>
                </a:lnTo>
                <a:lnTo>
                  <a:pt x="248" y="473"/>
                </a:lnTo>
                <a:lnTo>
                  <a:pt x="245" y="473"/>
                </a:lnTo>
                <a:lnTo>
                  <a:pt x="236" y="473"/>
                </a:lnTo>
                <a:lnTo>
                  <a:pt x="232" y="473"/>
                </a:lnTo>
                <a:lnTo>
                  <a:pt x="225" y="475"/>
                </a:lnTo>
                <a:lnTo>
                  <a:pt x="214" y="473"/>
                </a:lnTo>
                <a:lnTo>
                  <a:pt x="216" y="475"/>
                </a:lnTo>
                <a:lnTo>
                  <a:pt x="214" y="482"/>
                </a:lnTo>
                <a:lnTo>
                  <a:pt x="212" y="486"/>
                </a:lnTo>
                <a:lnTo>
                  <a:pt x="212" y="486"/>
                </a:lnTo>
                <a:lnTo>
                  <a:pt x="209" y="489"/>
                </a:lnTo>
                <a:lnTo>
                  <a:pt x="207" y="489"/>
                </a:lnTo>
                <a:lnTo>
                  <a:pt x="209" y="486"/>
                </a:lnTo>
                <a:lnTo>
                  <a:pt x="207" y="486"/>
                </a:lnTo>
                <a:lnTo>
                  <a:pt x="205" y="489"/>
                </a:lnTo>
                <a:lnTo>
                  <a:pt x="209" y="489"/>
                </a:lnTo>
                <a:lnTo>
                  <a:pt x="212" y="489"/>
                </a:lnTo>
                <a:lnTo>
                  <a:pt x="214" y="491"/>
                </a:lnTo>
                <a:lnTo>
                  <a:pt x="218" y="493"/>
                </a:lnTo>
                <a:lnTo>
                  <a:pt x="227" y="495"/>
                </a:lnTo>
                <a:lnTo>
                  <a:pt x="248" y="509"/>
                </a:lnTo>
                <a:lnTo>
                  <a:pt x="250" y="511"/>
                </a:lnTo>
                <a:lnTo>
                  <a:pt x="252" y="516"/>
                </a:lnTo>
                <a:lnTo>
                  <a:pt x="254" y="518"/>
                </a:lnTo>
                <a:lnTo>
                  <a:pt x="257" y="520"/>
                </a:lnTo>
                <a:lnTo>
                  <a:pt x="266" y="522"/>
                </a:lnTo>
                <a:lnTo>
                  <a:pt x="268" y="522"/>
                </a:lnTo>
                <a:lnTo>
                  <a:pt x="270" y="522"/>
                </a:lnTo>
                <a:lnTo>
                  <a:pt x="275" y="520"/>
                </a:lnTo>
                <a:lnTo>
                  <a:pt x="275" y="522"/>
                </a:lnTo>
                <a:lnTo>
                  <a:pt x="275" y="522"/>
                </a:lnTo>
                <a:lnTo>
                  <a:pt x="281" y="522"/>
                </a:lnTo>
                <a:lnTo>
                  <a:pt x="284" y="522"/>
                </a:lnTo>
                <a:lnTo>
                  <a:pt x="286" y="525"/>
                </a:lnTo>
                <a:lnTo>
                  <a:pt x="284" y="525"/>
                </a:lnTo>
                <a:lnTo>
                  <a:pt x="281" y="529"/>
                </a:lnTo>
                <a:lnTo>
                  <a:pt x="284" y="531"/>
                </a:lnTo>
                <a:lnTo>
                  <a:pt x="286" y="534"/>
                </a:lnTo>
                <a:lnTo>
                  <a:pt x="286" y="534"/>
                </a:lnTo>
                <a:lnTo>
                  <a:pt x="290" y="536"/>
                </a:lnTo>
                <a:lnTo>
                  <a:pt x="295" y="534"/>
                </a:lnTo>
                <a:lnTo>
                  <a:pt x="297" y="531"/>
                </a:lnTo>
                <a:lnTo>
                  <a:pt x="302" y="534"/>
                </a:lnTo>
                <a:lnTo>
                  <a:pt x="306" y="534"/>
                </a:lnTo>
                <a:lnTo>
                  <a:pt x="308" y="534"/>
                </a:lnTo>
                <a:lnTo>
                  <a:pt x="308" y="536"/>
                </a:lnTo>
                <a:lnTo>
                  <a:pt x="308" y="538"/>
                </a:lnTo>
                <a:lnTo>
                  <a:pt x="302" y="540"/>
                </a:lnTo>
                <a:lnTo>
                  <a:pt x="299" y="540"/>
                </a:lnTo>
                <a:lnTo>
                  <a:pt x="295" y="538"/>
                </a:lnTo>
                <a:lnTo>
                  <a:pt x="293" y="536"/>
                </a:lnTo>
                <a:lnTo>
                  <a:pt x="290" y="536"/>
                </a:lnTo>
                <a:lnTo>
                  <a:pt x="286" y="538"/>
                </a:lnTo>
                <a:lnTo>
                  <a:pt x="281" y="536"/>
                </a:lnTo>
                <a:lnTo>
                  <a:pt x="279" y="531"/>
                </a:lnTo>
                <a:lnTo>
                  <a:pt x="279" y="529"/>
                </a:lnTo>
                <a:lnTo>
                  <a:pt x="279" y="529"/>
                </a:lnTo>
                <a:lnTo>
                  <a:pt x="277" y="527"/>
                </a:lnTo>
                <a:lnTo>
                  <a:pt x="275" y="525"/>
                </a:lnTo>
                <a:lnTo>
                  <a:pt x="272" y="525"/>
                </a:lnTo>
                <a:lnTo>
                  <a:pt x="270" y="527"/>
                </a:lnTo>
                <a:lnTo>
                  <a:pt x="272" y="529"/>
                </a:lnTo>
                <a:lnTo>
                  <a:pt x="272" y="531"/>
                </a:lnTo>
                <a:lnTo>
                  <a:pt x="275" y="531"/>
                </a:lnTo>
                <a:lnTo>
                  <a:pt x="277" y="531"/>
                </a:lnTo>
                <a:lnTo>
                  <a:pt x="281" y="536"/>
                </a:lnTo>
                <a:lnTo>
                  <a:pt x="281" y="538"/>
                </a:lnTo>
                <a:lnTo>
                  <a:pt x="284" y="540"/>
                </a:lnTo>
                <a:lnTo>
                  <a:pt x="288" y="538"/>
                </a:lnTo>
                <a:lnTo>
                  <a:pt x="295" y="540"/>
                </a:lnTo>
                <a:lnTo>
                  <a:pt x="295" y="543"/>
                </a:lnTo>
                <a:lnTo>
                  <a:pt x="295" y="545"/>
                </a:lnTo>
                <a:lnTo>
                  <a:pt x="295" y="543"/>
                </a:lnTo>
                <a:lnTo>
                  <a:pt x="293" y="545"/>
                </a:lnTo>
                <a:lnTo>
                  <a:pt x="290" y="543"/>
                </a:lnTo>
                <a:lnTo>
                  <a:pt x="288" y="543"/>
                </a:lnTo>
                <a:lnTo>
                  <a:pt x="288" y="543"/>
                </a:lnTo>
                <a:lnTo>
                  <a:pt x="284" y="547"/>
                </a:lnTo>
                <a:lnTo>
                  <a:pt x="281" y="549"/>
                </a:lnTo>
                <a:lnTo>
                  <a:pt x="277" y="547"/>
                </a:lnTo>
                <a:lnTo>
                  <a:pt x="270" y="547"/>
                </a:lnTo>
                <a:lnTo>
                  <a:pt x="270" y="547"/>
                </a:lnTo>
                <a:lnTo>
                  <a:pt x="266" y="547"/>
                </a:lnTo>
                <a:lnTo>
                  <a:pt x="261" y="547"/>
                </a:lnTo>
                <a:lnTo>
                  <a:pt x="254" y="547"/>
                </a:lnTo>
                <a:lnTo>
                  <a:pt x="248" y="545"/>
                </a:lnTo>
                <a:lnTo>
                  <a:pt x="250" y="543"/>
                </a:lnTo>
                <a:lnTo>
                  <a:pt x="250" y="543"/>
                </a:lnTo>
                <a:lnTo>
                  <a:pt x="250" y="540"/>
                </a:lnTo>
                <a:lnTo>
                  <a:pt x="252" y="536"/>
                </a:lnTo>
                <a:lnTo>
                  <a:pt x="252" y="536"/>
                </a:lnTo>
                <a:lnTo>
                  <a:pt x="252" y="536"/>
                </a:lnTo>
                <a:lnTo>
                  <a:pt x="250" y="534"/>
                </a:lnTo>
                <a:lnTo>
                  <a:pt x="252" y="534"/>
                </a:lnTo>
                <a:lnTo>
                  <a:pt x="254" y="534"/>
                </a:lnTo>
                <a:lnTo>
                  <a:pt x="254" y="534"/>
                </a:lnTo>
                <a:lnTo>
                  <a:pt x="248" y="534"/>
                </a:lnTo>
                <a:lnTo>
                  <a:pt x="243" y="534"/>
                </a:lnTo>
                <a:lnTo>
                  <a:pt x="239" y="536"/>
                </a:lnTo>
                <a:lnTo>
                  <a:pt x="232" y="538"/>
                </a:lnTo>
                <a:lnTo>
                  <a:pt x="230" y="538"/>
                </a:lnTo>
                <a:lnTo>
                  <a:pt x="227" y="538"/>
                </a:lnTo>
                <a:lnTo>
                  <a:pt x="221" y="540"/>
                </a:lnTo>
                <a:lnTo>
                  <a:pt x="221" y="543"/>
                </a:lnTo>
                <a:lnTo>
                  <a:pt x="221" y="543"/>
                </a:lnTo>
                <a:lnTo>
                  <a:pt x="225" y="545"/>
                </a:lnTo>
                <a:lnTo>
                  <a:pt x="225" y="545"/>
                </a:lnTo>
                <a:lnTo>
                  <a:pt x="223" y="547"/>
                </a:lnTo>
                <a:lnTo>
                  <a:pt x="223" y="547"/>
                </a:lnTo>
                <a:lnTo>
                  <a:pt x="218" y="547"/>
                </a:lnTo>
                <a:lnTo>
                  <a:pt x="216" y="547"/>
                </a:lnTo>
                <a:lnTo>
                  <a:pt x="214" y="545"/>
                </a:lnTo>
                <a:lnTo>
                  <a:pt x="212" y="545"/>
                </a:lnTo>
                <a:lnTo>
                  <a:pt x="209" y="547"/>
                </a:lnTo>
                <a:lnTo>
                  <a:pt x="207" y="547"/>
                </a:lnTo>
                <a:lnTo>
                  <a:pt x="205" y="549"/>
                </a:lnTo>
                <a:lnTo>
                  <a:pt x="203" y="552"/>
                </a:lnTo>
                <a:lnTo>
                  <a:pt x="200" y="552"/>
                </a:lnTo>
                <a:lnTo>
                  <a:pt x="196" y="554"/>
                </a:lnTo>
                <a:lnTo>
                  <a:pt x="194" y="556"/>
                </a:lnTo>
                <a:lnTo>
                  <a:pt x="189" y="558"/>
                </a:lnTo>
                <a:lnTo>
                  <a:pt x="189" y="556"/>
                </a:lnTo>
                <a:lnTo>
                  <a:pt x="189" y="556"/>
                </a:lnTo>
                <a:lnTo>
                  <a:pt x="187" y="556"/>
                </a:lnTo>
                <a:lnTo>
                  <a:pt x="185" y="558"/>
                </a:lnTo>
                <a:lnTo>
                  <a:pt x="187" y="561"/>
                </a:lnTo>
                <a:lnTo>
                  <a:pt x="187" y="561"/>
                </a:lnTo>
                <a:lnTo>
                  <a:pt x="196" y="565"/>
                </a:lnTo>
                <a:lnTo>
                  <a:pt x="207" y="565"/>
                </a:lnTo>
                <a:lnTo>
                  <a:pt x="209" y="565"/>
                </a:lnTo>
                <a:lnTo>
                  <a:pt x="216" y="567"/>
                </a:lnTo>
                <a:lnTo>
                  <a:pt x="216" y="567"/>
                </a:lnTo>
                <a:lnTo>
                  <a:pt x="216" y="567"/>
                </a:lnTo>
                <a:lnTo>
                  <a:pt x="214" y="567"/>
                </a:lnTo>
                <a:lnTo>
                  <a:pt x="212" y="567"/>
                </a:lnTo>
                <a:lnTo>
                  <a:pt x="209" y="572"/>
                </a:lnTo>
                <a:lnTo>
                  <a:pt x="207" y="572"/>
                </a:lnTo>
                <a:lnTo>
                  <a:pt x="205" y="572"/>
                </a:lnTo>
                <a:lnTo>
                  <a:pt x="205" y="570"/>
                </a:lnTo>
                <a:lnTo>
                  <a:pt x="203" y="570"/>
                </a:lnTo>
                <a:lnTo>
                  <a:pt x="205" y="572"/>
                </a:lnTo>
                <a:lnTo>
                  <a:pt x="209" y="576"/>
                </a:lnTo>
                <a:lnTo>
                  <a:pt x="212" y="576"/>
                </a:lnTo>
                <a:lnTo>
                  <a:pt x="212" y="579"/>
                </a:lnTo>
                <a:lnTo>
                  <a:pt x="212" y="579"/>
                </a:lnTo>
                <a:lnTo>
                  <a:pt x="212" y="581"/>
                </a:lnTo>
                <a:lnTo>
                  <a:pt x="214" y="583"/>
                </a:lnTo>
                <a:lnTo>
                  <a:pt x="216" y="585"/>
                </a:lnTo>
                <a:lnTo>
                  <a:pt x="227" y="588"/>
                </a:lnTo>
                <a:lnTo>
                  <a:pt x="232" y="588"/>
                </a:lnTo>
                <a:lnTo>
                  <a:pt x="234" y="588"/>
                </a:lnTo>
                <a:lnTo>
                  <a:pt x="234" y="588"/>
                </a:lnTo>
                <a:lnTo>
                  <a:pt x="236" y="588"/>
                </a:lnTo>
                <a:lnTo>
                  <a:pt x="236" y="588"/>
                </a:lnTo>
                <a:lnTo>
                  <a:pt x="236" y="585"/>
                </a:lnTo>
                <a:lnTo>
                  <a:pt x="239" y="588"/>
                </a:lnTo>
                <a:lnTo>
                  <a:pt x="239" y="588"/>
                </a:lnTo>
                <a:lnTo>
                  <a:pt x="245" y="585"/>
                </a:lnTo>
                <a:lnTo>
                  <a:pt x="254" y="585"/>
                </a:lnTo>
                <a:lnTo>
                  <a:pt x="257" y="585"/>
                </a:lnTo>
                <a:lnTo>
                  <a:pt x="261" y="588"/>
                </a:lnTo>
                <a:lnTo>
                  <a:pt x="263" y="590"/>
                </a:lnTo>
                <a:lnTo>
                  <a:pt x="263" y="588"/>
                </a:lnTo>
                <a:lnTo>
                  <a:pt x="263" y="588"/>
                </a:lnTo>
                <a:lnTo>
                  <a:pt x="261" y="585"/>
                </a:lnTo>
                <a:lnTo>
                  <a:pt x="261" y="585"/>
                </a:lnTo>
                <a:lnTo>
                  <a:pt x="261" y="585"/>
                </a:lnTo>
                <a:lnTo>
                  <a:pt x="261" y="583"/>
                </a:lnTo>
                <a:lnTo>
                  <a:pt x="266" y="588"/>
                </a:lnTo>
                <a:lnTo>
                  <a:pt x="268" y="590"/>
                </a:lnTo>
                <a:lnTo>
                  <a:pt x="270" y="590"/>
                </a:lnTo>
                <a:lnTo>
                  <a:pt x="270" y="588"/>
                </a:lnTo>
                <a:lnTo>
                  <a:pt x="275" y="585"/>
                </a:lnTo>
                <a:lnTo>
                  <a:pt x="277" y="583"/>
                </a:lnTo>
                <a:lnTo>
                  <a:pt x="281" y="581"/>
                </a:lnTo>
                <a:lnTo>
                  <a:pt x="284" y="579"/>
                </a:lnTo>
                <a:lnTo>
                  <a:pt x="286" y="581"/>
                </a:lnTo>
                <a:lnTo>
                  <a:pt x="288" y="581"/>
                </a:lnTo>
                <a:lnTo>
                  <a:pt x="293" y="576"/>
                </a:lnTo>
                <a:lnTo>
                  <a:pt x="295" y="576"/>
                </a:lnTo>
                <a:lnTo>
                  <a:pt x="295" y="576"/>
                </a:lnTo>
                <a:lnTo>
                  <a:pt x="297" y="579"/>
                </a:lnTo>
                <a:lnTo>
                  <a:pt x="297" y="581"/>
                </a:lnTo>
                <a:lnTo>
                  <a:pt x="297" y="581"/>
                </a:lnTo>
                <a:lnTo>
                  <a:pt x="299" y="583"/>
                </a:lnTo>
                <a:lnTo>
                  <a:pt x="297" y="585"/>
                </a:lnTo>
                <a:lnTo>
                  <a:pt x="297" y="585"/>
                </a:lnTo>
                <a:lnTo>
                  <a:pt x="295" y="585"/>
                </a:lnTo>
                <a:lnTo>
                  <a:pt x="293" y="588"/>
                </a:lnTo>
                <a:lnTo>
                  <a:pt x="290" y="585"/>
                </a:lnTo>
                <a:lnTo>
                  <a:pt x="288" y="588"/>
                </a:lnTo>
                <a:lnTo>
                  <a:pt x="290" y="588"/>
                </a:lnTo>
                <a:lnTo>
                  <a:pt x="293" y="590"/>
                </a:lnTo>
                <a:lnTo>
                  <a:pt x="297" y="594"/>
                </a:lnTo>
                <a:lnTo>
                  <a:pt x="297" y="599"/>
                </a:lnTo>
                <a:lnTo>
                  <a:pt x="299" y="601"/>
                </a:lnTo>
                <a:lnTo>
                  <a:pt x="299" y="603"/>
                </a:lnTo>
                <a:lnTo>
                  <a:pt x="299" y="606"/>
                </a:lnTo>
                <a:lnTo>
                  <a:pt x="297" y="608"/>
                </a:lnTo>
                <a:lnTo>
                  <a:pt x="295" y="610"/>
                </a:lnTo>
                <a:lnTo>
                  <a:pt x="293" y="612"/>
                </a:lnTo>
                <a:lnTo>
                  <a:pt x="288" y="612"/>
                </a:lnTo>
                <a:lnTo>
                  <a:pt x="281" y="612"/>
                </a:lnTo>
                <a:lnTo>
                  <a:pt x="279" y="612"/>
                </a:lnTo>
                <a:lnTo>
                  <a:pt x="279" y="610"/>
                </a:lnTo>
                <a:lnTo>
                  <a:pt x="277" y="610"/>
                </a:lnTo>
                <a:lnTo>
                  <a:pt x="277" y="610"/>
                </a:lnTo>
                <a:lnTo>
                  <a:pt x="275" y="612"/>
                </a:lnTo>
                <a:lnTo>
                  <a:pt x="270" y="617"/>
                </a:lnTo>
                <a:lnTo>
                  <a:pt x="268" y="619"/>
                </a:lnTo>
                <a:lnTo>
                  <a:pt x="266" y="621"/>
                </a:lnTo>
                <a:lnTo>
                  <a:pt x="263" y="621"/>
                </a:lnTo>
                <a:lnTo>
                  <a:pt x="261" y="624"/>
                </a:lnTo>
                <a:lnTo>
                  <a:pt x="259" y="624"/>
                </a:lnTo>
                <a:lnTo>
                  <a:pt x="259" y="621"/>
                </a:lnTo>
                <a:lnTo>
                  <a:pt x="257" y="621"/>
                </a:lnTo>
                <a:lnTo>
                  <a:pt x="254" y="621"/>
                </a:lnTo>
                <a:lnTo>
                  <a:pt x="254" y="624"/>
                </a:lnTo>
                <a:lnTo>
                  <a:pt x="252" y="624"/>
                </a:lnTo>
                <a:lnTo>
                  <a:pt x="254" y="624"/>
                </a:lnTo>
                <a:lnTo>
                  <a:pt x="254" y="621"/>
                </a:lnTo>
                <a:lnTo>
                  <a:pt x="254" y="621"/>
                </a:lnTo>
                <a:lnTo>
                  <a:pt x="254" y="621"/>
                </a:lnTo>
                <a:lnTo>
                  <a:pt x="254" y="619"/>
                </a:lnTo>
                <a:lnTo>
                  <a:pt x="250" y="617"/>
                </a:lnTo>
                <a:lnTo>
                  <a:pt x="248" y="617"/>
                </a:lnTo>
                <a:lnTo>
                  <a:pt x="243" y="619"/>
                </a:lnTo>
                <a:lnTo>
                  <a:pt x="241" y="619"/>
                </a:lnTo>
                <a:lnTo>
                  <a:pt x="241" y="621"/>
                </a:lnTo>
                <a:lnTo>
                  <a:pt x="243" y="624"/>
                </a:lnTo>
                <a:lnTo>
                  <a:pt x="243" y="624"/>
                </a:lnTo>
                <a:lnTo>
                  <a:pt x="243" y="624"/>
                </a:lnTo>
                <a:lnTo>
                  <a:pt x="239" y="624"/>
                </a:lnTo>
                <a:lnTo>
                  <a:pt x="236" y="624"/>
                </a:lnTo>
                <a:lnTo>
                  <a:pt x="236" y="626"/>
                </a:lnTo>
                <a:lnTo>
                  <a:pt x="236" y="628"/>
                </a:lnTo>
                <a:lnTo>
                  <a:pt x="236" y="633"/>
                </a:lnTo>
                <a:lnTo>
                  <a:pt x="236" y="633"/>
                </a:lnTo>
                <a:lnTo>
                  <a:pt x="239" y="633"/>
                </a:lnTo>
                <a:lnTo>
                  <a:pt x="241" y="630"/>
                </a:lnTo>
                <a:lnTo>
                  <a:pt x="241" y="630"/>
                </a:lnTo>
                <a:lnTo>
                  <a:pt x="239" y="633"/>
                </a:lnTo>
                <a:lnTo>
                  <a:pt x="236" y="635"/>
                </a:lnTo>
                <a:lnTo>
                  <a:pt x="236" y="635"/>
                </a:lnTo>
                <a:lnTo>
                  <a:pt x="236" y="635"/>
                </a:lnTo>
                <a:lnTo>
                  <a:pt x="236" y="637"/>
                </a:lnTo>
                <a:lnTo>
                  <a:pt x="236" y="635"/>
                </a:lnTo>
                <a:lnTo>
                  <a:pt x="234" y="635"/>
                </a:lnTo>
                <a:lnTo>
                  <a:pt x="232" y="635"/>
                </a:lnTo>
                <a:lnTo>
                  <a:pt x="230" y="637"/>
                </a:lnTo>
                <a:lnTo>
                  <a:pt x="227" y="642"/>
                </a:lnTo>
                <a:lnTo>
                  <a:pt x="223" y="646"/>
                </a:lnTo>
                <a:lnTo>
                  <a:pt x="223" y="649"/>
                </a:lnTo>
                <a:lnTo>
                  <a:pt x="223" y="649"/>
                </a:lnTo>
                <a:lnTo>
                  <a:pt x="223" y="651"/>
                </a:lnTo>
                <a:lnTo>
                  <a:pt x="225" y="651"/>
                </a:lnTo>
                <a:lnTo>
                  <a:pt x="221" y="651"/>
                </a:lnTo>
                <a:lnTo>
                  <a:pt x="218" y="651"/>
                </a:lnTo>
                <a:lnTo>
                  <a:pt x="216" y="653"/>
                </a:lnTo>
                <a:lnTo>
                  <a:pt x="218" y="653"/>
                </a:lnTo>
                <a:lnTo>
                  <a:pt x="221" y="655"/>
                </a:lnTo>
                <a:lnTo>
                  <a:pt x="221" y="655"/>
                </a:lnTo>
                <a:lnTo>
                  <a:pt x="216" y="655"/>
                </a:lnTo>
                <a:lnTo>
                  <a:pt x="216" y="655"/>
                </a:lnTo>
                <a:lnTo>
                  <a:pt x="216" y="655"/>
                </a:lnTo>
                <a:lnTo>
                  <a:pt x="216" y="658"/>
                </a:lnTo>
                <a:lnTo>
                  <a:pt x="216" y="660"/>
                </a:lnTo>
                <a:lnTo>
                  <a:pt x="216" y="660"/>
                </a:lnTo>
                <a:lnTo>
                  <a:pt x="218" y="658"/>
                </a:lnTo>
                <a:lnTo>
                  <a:pt x="221" y="660"/>
                </a:lnTo>
                <a:lnTo>
                  <a:pt x="221" y="660"/>
                </a:lnTo>
                <a:lnTo>
                  <a:pt x="221" y="662"/>
                </a:lnTo>
                <a:lnTo>
                  <a:pt x="221" y="664"/>
                </a:lnTo>
                <a:lnTo>
                  <a:pt x="223" y="664"/>
                </a:lnTo>
                <a:lnTo>
                  <a:pt x="223" y="669"/>
                </a:lnTo>
                <a:lnTo>
                  <a:pt x="225" y="669"/>
                </a:lnTo>
                <a:lnTo>
                  <a:pt x="225" y="669"/>
                </a:lnTo>
                <a:lnTo>
                  <a:pt x="227" y="669"/>
                </a:lnTo>
                <a:lnTo>
                  <a:pt x="227" y="667"/>
                </a:lnTo>
                <a:lnTo>
                  <a:pt x="227" y="667"/>
                </a:lnTo>
                <a:lnTo>
                  <a:pt x="227" y="664"/>
                </a:lnTo>
                <a:lnTo>
                  <a:pt x="230" y="664"/>
                </a:lnTo>
                <a:lnTo>
                  <a:pt x="230" y="664"/>
                </a:lnTo>
                <a:lnTo>
                  <a:pt x="230" y="667"/>
                </a:lnTo>
                <a:lnTo>
                  <a:pt x="227" y="667"/>
                </a:lnTo>
                <a:lnTo>
                  <a:pt x="230" y="667"/>
                </a:lnTo>
                <a:lnTo>
                  <a:pt x="230" y="669"/>
                </a:lnTo>
                <a:lnTo>
                  <a:pt x="232" y="667"/>
                </a:lnTo>
                <a:lnTo>
                  <a:pt x="232" y="667"/>
                </a:lnTo>
                <a:lnTo>
                  <a:pt x="232" y="669"/>
                </a:lnTo>
                <a:lnTo>
                  <a:pt x="232" y="669"/>
                </a:lnTo>
                <a:lnTo>
                  <a:pt x="234" y="669"/>
                </a:lnTo>
                <a:lnTo>
                  <a:pt x="236" y="669"/>
                </a:lnTo>
                <a:lnTo>
                  <a:pt x="236" y="669"/>
                </a:lnTo>
                <a:lnTo>
                  <a:pt x="234" y="671"/>
                </a:lnTo>
                <a:lnTo>
                  <a:pt x="232" y="673"/>
                </a:lnTo>
                <a:lnTo>
                  <a:pt x="232" y="673"/>
                </a:lnTo>
                <a:lnTo>
                  <a:pt x="232" y="673"/>
                </a:lnTo>
                <a:lnTo>
                  <a:pt x="236" y="673"/>
                </a:lnTo>
                <a:lnTo>
                  <a:pt x="243" y="676"/>
                </a:lnTo>
                <a:lnTo>
                  <a:pt x="250" y="676"/>
                </a:lnTo>
                <a:lnTo>
                  <a:pt x="252" y="673"/>
                </a:lnTo>
                <a:lnTo>
                  <a:pt x="254" y="673"/>
                </a:lnTo>
                <a:lnTo>
                  <a:pt x="257" y="673"/>
                </a:lnTo>
                <a:lnTo>
                  <a:pt x="254" y="673"/>
                </a:lnTo>
                <a:lnTo>
                  <a:pt x="252" y="673"/>
                </a:lnTo>
                <a:lnTo>
                  <a:pt x="250" y="676"/>
                </a:lnTo>
                <a:lnTo>
                  <a:pt x="254" y="676"/>
                </a:lnTo>
                <a:lnTo>
                  <a:pt x="257" y="676"/>
                </a:lnTo>
                <a:lnTo>
                  <a:pt x="259" y="678"/>
                </a:lnTo>
                <a:lnTo>
                  <a:pt x="257" y="680"/>
                </a:lnTo>
                <a:lnTo>
                  <a:pt x="254" y="680"/>
                </a:lnTo>
                <a:lnTo>
                  <a:pt x="252" y="680"/>
                </a:lnTo>
                <a:lnTo>
                  <a:pt x="250" y="678"/>
                </a:lnTo>
                <a:lnTo>
                  <a:pt x="250" y="678"/>
                </a:lnTo>
                <a:lnTo>
                  <a:pt x="250" y="678"/>
                </a:lnTo>
                <a:lnTo>
                  <a:pt x="248" y="678"/>
                </a:lnTo>
                <a:lnTo>
                  <a:pt x="245" y="680"/>
                </a:lnTo>
                <a:lnTo>
                  <a:pt x="243" y="680"/>
                </a:lnTo>
                <a:lnTo>
                  <a:pt x="243" y="680"/>
                </a:lnTo>
                <a:lnTo>
                  <a:pt x="245" y="678"/>
                </a:lnTo>
                <a:lnTo>
                  <a:pt x="243" y="678"/>
                </a:lnTo>
                <a:lnTo>
                  <a:pt x="243" y="676"/>
                </a:lnTo>
                <a:lnTo>
                  <a:pt x="241" y="676"/>
                </a:lnTo>
                <a:lnTo>
                  <a:pt x="239" y="676"/>
                </a:lnTo>
                <a:lnTo>
                  <a:pt x="236" y="673"/>
                </a:lnTo>
                <a:lnTo>
                  <a:pt x="234" y="676"/>
                </a:lnTo>
                <a:lnTo>
                  <a:pt x="234" y="678"/>
                </a:lnTo>
                <a:lnTo>
                  <a:pt x="227" y="682"/>
                </a:lnTo>
                <a:lnTo>
                  <a:pt x="230" y="682"/>
                </a:lnTo>
                <a:lnTo>
                  <a:pt x="232" y="682"/>
                </a:lnTo>
                <a:lnTo>
                  <a:pt x="234" y="682"/>
                </a:lnTo>
                <a:lnTo>
                  <a:pt x="232" y="685"/>
                </a:lnTo>
                <a:lnTo>
                  <a:pt x="232" y="685"/>
                </a:lnTo>
                <a:lnTo>
                  <a:pt x="234" y="687"/>
                </a:lnTo>
                <a:lnTo>
                  <a:pt x="236" y="687"/>
                </a:lnTo>
                <a:lnTo>
                  <a:pt x="239" y="687"/>
                </a:lnTo>
                <a:lnTo>
                  <a:pt x="241" y="691"/>
                </a:lnTo>
                <a:lnTo>
                  <a:pt x="248" y="696"/>
                </a:lnTo>
                <a:lnTo>
                  <a:pt x="248" y="696"/>
                </a:lnTo>
                <a:lnTo>
                  <a:pt x="248" y="698"/>
                </a:lnTo>
                <a:lnTo>
                  <a:pt x="250" y="700"/>
                </a:lnTo>
                <a:lnTo>
                  <a:pt x="254" y="700"/>
                </a:lnTo>
                <a:lnTo>
                  <a:pt x="261" y="698"/>
                </a:lnTo>
                <a:lnTo>
                  <a:pt x="266" y="696"/>
                </a:lnTo>
                <a:lnTo>
                  <a:pt x="268" y="696"/>
                </a:lnTo>
                <a:lnTo>
                  <a:pt x="272" y="696"/>
                </a:lnTo>
                <a:lnTo>
                  <a:pt x="272" y="694"/>
                </a:lnTo>
                <a:lnTo>
                  <a:pt x="272" y="691"/>
                </a:lnTo>
                <a:lnTo>
                  <a:pt x="272" y="689"/>
                </a:lnTo>
                <a:lnTo>
                  <a:pt x="272" y="689"/>
                </a:lnTo>
                <a:lnTo>
                  <a:pt x="270" y="689"/>
                </a:lnTo>
                <a:lnTo>
                  <a:pt x="270" y="687"/>
                </a:lnTo>
                <a:lnTo>
                  <a:pt x="272" y="685"/>
                </a:lnTo>
                <a:lnTo>
                  <a:pt x="277" y="680"/>
                </a:lnTo>
                <a:lnTo>
                  <a:pt x="277" y="680"/>
                </a:lnTo>
                <a:lnTo>
                  <a:pt x="279" y="678"/>
                </a:lnTo>
                <a:lnTo>
                  <a:pt x="279" y="678"/>
                </a:lnTo>
                <a:lnTo>
                  <a:pt x="281" y="678"/>
                </a:lnTo>
                <a:lnTo>
                  <a:pt x="281" y="678"/>
                </a:lnTo>
                <a:lnTo>
                  <a:pt x="279" y="680"/>
                </a:lnTo>
                <a:lnTo>
                  <a:pt x="277" y="685"/>
                </a:lnTo>
                <a:lnTo>
                  <a:pt x="275" y="689"/>
                </a:lnTo>
                <a:lnTo>
                  <a:pt x="277" y="691"/>
                </a:lnTo>
                <a:lnTo>
                  <a:pt x="279" y="696"/>
                </a:lnTo>
                <a:lnTo>
                  <a:pt x="281" y="700"/>
                </a:lnTo>
                <a:lnTo>
                  <a:pt x="284" y="705"/>
                </a:lnTo>
                <a:lnTo>
                  <a:pt x="284" y="705"/>
                </a:lnTo>
                <a:lnTo>
                  <a:pt x="281" y="707"/>
                </a:lnTo>
                <a:lnTo>
                  <a:pt x="281" y="709"/>
                </a:lnTo>
                <a:lnTo>
                  <a:pt x="279" y="712"/>
                </a:lnTo>
                <a:lnTo>
                  <a:pt x="281" y="714"/>
                </a:lnTo>
                <a:lnTo>
                  <a:pt x="281" y="716"/>
                </a:lnTo>
                <a:lnTo>
                  <a:pt x="284" y="716"/>
                </a:lnTo>
                <a:lnTo>
                  <a:pt x="286" y="716"/>
                </a:lnTo>
                <a:lnTo>
                  <a:pt x="284" y="718"/>
                </a:lnTo>
                <a:lnTo>
                  <a:pt x="284" y="718"/>
                </a:lnTo>
                <a:lnTo>
                  <a:pt x="284" y="721"/>
                </a:lnTo>
                <a:lnTo>
                  <a:pt x="284" y="723"/>
                </a:lnTo>
                <a:lnTo>
                  <a:pt x="284" y="725"/>
                </a:lnTo>
                <a:lnTo>
                  <a:pt x="279" y="725"/>
                </a:lnTo>
                <a:lnTo>
                  <a:pt x="279" y="725"/>
                </a:lnTo>
                <a:lnTo>
                  <a:pt x="284" y="727"/>
                </a:lnTo>
                <a:lnTo>
                  <a:pt x="290" y="725"/>
                </a:lnTo>
                <a:lnTo>
                  <a:pt x="290" y="723"/>
                </a:lnTo>
                <a:lnTo>
                  <a:pt x="290" y="723"/>
                </a:lnTo>
                <a:lnTo>
                  <a:pt x="293" y="723"/>
                </a:lnTo>
                <a:lnTo>
                  <a:pt x="293" y="723"/>
                </a:lnTo>
                <a:lnTo>
                  <a:pt x="297" y="721"/>
                </a:lnTo>
                <a:lnTo>
                  <a:pt x="299" y="721"/>
                </a:lnTo>
                <a:lnTo>
                  <a:pt x="302" y="718"/>
                </a:lnTo>
                <a:lnTo>
                  <a:pt x="304" y="718"/>
                </a:lnTo>
                <a:lnTo>
                  <a:pt x="306" y="716"/>
                </a:lnTo>
                <a:lnTo>
                  <a:pt x="308" y="718"/>
                </a:lnTo>
                <a:lnTo>
                  <a:pt x="308" y="721"/>
                </a:lnTo>
                <a:lnTo>
                  <a:pt x="313" y="723"/>
                </a:lnTo>
                <a:lnTo>
                  <a:pt x="315" y="721"/>
                </a:lnTo>
                <a:lnTo>
                  <a:pt x="315" y="721"/>
                </a:lnTo>
                <a:lnTo>
                  <a:pt x="317" y="721"/>
                </a:lnTo>
                <a:lnTo>
                  <a:pt x="320" y="723"/>
                </a:lnTo>
                <a:lnTo>
                  <a:pt x="322" y="723"/>
                </a:lnTo>
                <a:lnTo>
                  <a:pt x="326" y="730"/>
                </a:lnTo>
                <a:lnTo>
                  <a:pt x="329" y="732"/>
                </a:lnTo>
                <a:lnTo>
                  <a:pt x="331" y="730"/>
                </a:lnTo>
                <a:lnTo>
                  <a:pt x="331" y="730"/>
                </a:lnTo>
                <a:lnTo>
                  <a:pt x="329" y="725"/>
                </a:lnTo>
                <a:lnTo>
                  <a:pt x="329" y="723"/>
                </a:lnTo>
                <a:lnTo>
                  <a:pt x="331" y="721"/>
                </a:lnTo>
                <a:lnTo>
                  <a:pt x="331" y="718"/>
                </a:lnTo>
                <a:lnTo>
                  <a:pt x="331" y="718"/>
                </a:lnTo>
                <a:lnTo>
                  <a:pt x="331" y="718"/>
                </a:lnTo>
                <a:lnTo>
                  <a:pt x="333" y="718"/>
                </a:lnTo>
                <a:lnTo>
                  <a:pt x="335" y="716"/>
                </a:lnTo>
                <a:lnTo>
                  <a:pt x="335" y="716"/>
                </a:lnTo>
                <a:lnTo>
                  <a:pt x="340" y="716"/>
                </a:lnTo>
                <a:lnTo>
                  <a:pt x="342" y="718"/>
                </a:lnTo>
                <a:lnTo>
                  <a:pt x="340" y="718"/>
                </a:lnTo>
                <a:lnTo>
                  <a:pt x="338" y="718"/>
                </a:lnTo>
                <a:lnTo>
                  <a:pt x="335" y="718"/>
                </a:lnTo>
                <a:lnTo>
                  <a:pt x="335" y="718"/>
                </a:lnTo>
                <a:lnTo>
                  <a:pt x="335" y="721"/>
                </a:lnTo>
                <a:lnTo>
                  <a:pt x="335" y="723"/>
                </a:lnTo>
                <a:lnTo>
                  <a:pt x="335" y="723"/>
                </a:lnTo>
                <a:lnTo>
                  <a:pt x="338" y="725"/>
                </a:lnTo>
                <a:lnTo>
                  <a:pt x="340" y="727"/>
                </a:lnTo>
                <a:lnTo>
                  <a:pt x="342" y="725"/>
                </a:lnTo>
                <a:lnTo>
                  <a:pt x="347" y="723"/>
                </a:lnTo>
                <a:lnTo>
                  <a:pt x="356" y="721"/>
                </a:lnTo>
                <a:lnTo>
                  <a:pt x="358" y="718"/>
                </a:lnTo>
                <a:lnTo>
                  <a:pt x="360" y="714"/>
                </a:lnTo>
                <a:lnTo>
                  <a:pt x="360" y="718"/>
                </a:lnTo>
                <a:lnTo>
                  <a:pt x="358" y="723"/>
                </a:lnTo>
                <a:lnTo>
                  <a:pt x="358" y="723"/>
                </a:lnTo>
                <a:lnTo>
                  <a:pt x="358" y="723"/>
                </a:lnTo>
                <a:lnTo>
                  <a:pt x="356" y="725"/>
                </a:lnTo>
                <a:lnTo>
                  <a:pt x="351" y="730"/>
                </a:lnTo>
                <a:lnTo>
                  <a:pt x="349" y="730"/>
                </a:lnTo>
                <a:lnTo>
                  <a:pt x="349" y="732"/>
                </a:lnTo>
                <a:lnTo>
                  <a:pt x="351" y="734"/>
                </a:lnTo>
                <a:lnTo>
                  <a:pt x="351" y="734"/>
                </a:lnTo>
                <a:lnTo>
                  <a:pt x="353" y="734"/>
                </a:lnTo>
                <a:lnTo>
                  <a:pt x="356" y="736"/>
                </a:lnTo>
                <a:lnTo>
                  <a:pt x="351" y="736"/>
                </a:lnTo>
                <a:lnTo>
                  <a:pt x="349" y="736"/>
                </a:lnTo>
                <a:lnTo>
                  <a:pt x="349" y="739"/>
                </a:lnTo>
                <a:lnTo>
                  <a:pt x="349" y="743"/>
                </a:lnTo>
                <a:lnTo>
                  <a:pt x="347" y="745"/>
                </a:lnTo>
                <a:lnTo>
                  <a:pt x="347" y="748"/>
                </a:lnTo>
                <a:lnTo>
                  <a:pt x="347" y="748"/>
                </a:lnTo>
                <a:lnTo>
                  <a:pt x="349" y="750"/>
                </a:lnTo>
                <a:lnTo>
                  <a:pt x="349" y="750"/>
                </a:lnTo>
                <a:lnTo>
                  <a:pt x="349" y="750"/>
                </a:lnTo>
                <a:lnTo>
                  <a:pt x="351" y="750"/>
                </a:lnTo>
                <a:lnTo>
                  <a:pt x="351" y="752"/>
                </a:lnTo>
                <a:lnTo>
                  <a:pt x="349" y="752"/>
                </a:lnTo>
                <a:lnTo>
                  <a:pt x="349" y="752"/>
                </a:lnTo>
                <a:lnTo>
                  <a:pt x="347" y="752"/>
                </a:lnTo>
                <a:lnTo>
                  <a:pt x="347" y="750"/>
                </a:lnTo>
                <a:lnTo>
                  <a:pt x="347" y="750"/>
                </a:lnTo>
                <a:lnTo>
                  <a:pt x="344" y="750"/>
                </a:lnTo>
                <a:lnTo>
                  <a:pt x="344" y="752"/>
                </a:lnTo>
                <a:lnTo>
                  <a:pt x="342" y="754"/>
                </a:lnTo>
                <a:lnTo>
                  <a:pt x="340" y="754"/>
                </a:lnTo>
                <a:lnTo>
                  <a:pt x="340" y="754"/>
                </a:lnTo>
                <a:lnTo>
                  <a:pt x="338" y="757"/>
                </a:lnTo>
                <a:lnTo>
                  <a:pt x="335" y="759"/>
                </a:lnTo>
                <a:lnTo>
                  <a:pt x="333" y="759"/>
                </a:lnTo>
                <a:lnTo>
                  <a:pt x="333" y="761"/>
                </a:lnTo>
                <a:lnTo>
                  <a:pt x="333" y="763"/>
                </a:lnTo>
                <a:lnTo>
                  <a:pt x="331" y="763"/>
                </a:lnTo>
                <a:lnTo>
                  <a:pt x="331" y="766"/>
                </a:lnTo>
                <a:lnTo>
                  <a:pt x="333" y="766"/>
                </a:lnTo>
                <a:lnTo>
                  <a:pt x="333" y="768"/>
                </a:lnTo>
                <a:lnTo>
                  <a:pt x="331" y="768"/>
                </a:lnTo>
                <a:lnTo>
                  <a:pt x="331" y="768"/>
                </a:lnTo>
                <a:lnTo>
                  <a:pt x="329" y="766"/>
                </a:lnTo>
                <a:lnTo>
                  <a:pt x="329" y="766"/>
                </a:lnTo>
                <a:lnTo>
                  <a:pt x="329" y="766"/>
                </a:lnTo>
                <a:lnTo>
                  <a:pt x="326" y="766"/>
                </a:lnTo>
                <a:lnTo>
                  <a:pt x="324" y="768"/>
                </a:lnTo>
                <a:lnTo>
                  <a:pt x="322" y="770"/>
                </a:lnTo>
                <a:lnTo>
                  <a:pt x="315" y="772"/>
                </a:lnTo>
                <a:lnTo>
                  <a:pt x="311" y="775"/>
                </a:lnTo>
                <a:lnTo>
                  <a:pt x="308" y="775"/>
                </a:lnTo>
                <a:lnTo>
                  <a:pt x="306" y="777"/>
                </a:lnTo>
                <a:lnTo>
                  <a:pt x="306" y="779"/>
                </a:lnTo>
                <a:lnTo>
                  <a:pt x="304" y="781"/>
                </a:lnTo>
                <a:lnTo>
                  <a:pt x="304" y="784"/>
                </a:lnTo>
                <a:lnTo>
                  <a:pt x="304" y="784"/>
                </a:lnTo>
                <a:lnTo>
                  <a:pt x="304" y="786"/>
                </a:lnTo>
                <a:lnTo>
                  <a:pt x="304" y="786"/>
                </a:lnTo>
                <a:lnTo>
                  <a:pt x="306" y="788"/>
                </a:lnTo>
                <a:lnTo>
                  <a:pt x="306" y="788"/>
                </a:lnTo>
                <a:lnTo>
                  <a:pt x="306" y="788"/>
                </a:lnTo>
                <a:lnTo>
                  <a:pt x="306" y="788"/>
                </a:lnTo>
                <a:lnTo>
                  <a:pt x="304" y="788"/>
                </a:lnTo>
                <a:lnTo>
                  <a:pt x="304" y="788"/>
                </a:lnTo>
                <a:lnTo>
                  <a:pt x="304" y="788"/>
                </a:lnTo>
                <a:lnTo>
                  <a:pt x="302" y="786"/>
                </a:lnTo>
                <a:lnTo>
                  <a:pt x="299" y="788"/>
                </a:lnTo>
                <a:lnTo>
                  <a:pt x="299" y="788"/>
                </a:lnTo>
                <a:lnTo>
                  <a:pt x="299" y="788"/>
                </a:lnTo>
                <a:lnTo>
                  <a:pt x="299" y="790"/>
                </a:lnTo>
                <a:lnTo>
                  <a:pt x="299" y="790"/>
                </a:lnTo>
                <a:lnTo>
                  <a:pt x="297" y="788"/>
                </a:lnTo>
                <a:lnTo>
                  <a:pt x="295" y="786"/>
                </a:lnTo>
                <a:lnTo>
                  <a:pt x="295" y="786"/>
                </a:lnTo>
                <a:lnTo>
                  <a:pt x="297" y="786"/>
                </a:lnTo>
                <a:lnTo>
                  <a:pt x="297" y="786"/>
                </a:lnTo>
                <a:lnTo>
                  <a:pt x="297" y="784"/>
                </a:lnTo>
                <a:lnTo>
                  <a:pt x="297" y="786"/>
                </a:lnTo>
                <a:lnTo>
                  <a:pt x="293" y="786"/>
                </a:lnTo>
                <a:lnTo>
                  <a:pt x="293" y="786"/>
                </a:lnTo>
                <a:lnTo>
                  <a:pt x="293" y="784"/>
                </a:lnTo>
                <a:lnTo>
                  <a:pt x="293" y="784"/>
                </a:lnTo>
                <a:lnTo>
                  <a:pt x="293" y="784"/>
                </a:lnTo>
                <a:lnTo>
                  <a:pt x="286" y="786"/>
                </a:lnTo>
                <a:lnTo>
                  <a:pt x="281" y="788"/>
                </a:lnTo>
                <a:lnTo>
                  <a:pt x="277" y="790"/>
                </a:lnTo>
                <a:lnTo>
                  <a:pt x="275" y="793"/>
                </a:lnTo>
                <a:lnTo>
                  <a:pt x="272" y="797"/>
                </a:lnTo>
                <a:lnTo>
                  <a:pt x="270" y="797"/>
                </a:lnTo>
                <a:lnTo>
                  <a:pt x="268" y="799"/>
                </a:lnTo>
                <a:lnTo>
                  <a:pt x="268" y="799"/>
                </a:lnTo>
                <a:lnTo>
                  <a:pt x="268" y="802"/>
                </a:lnTo>
                <a:lnTo>
                  <a:pt x="266" y="802"/>
                </a:lnTo>
                <a:lnTo>
                  <a:pt x="266" y="802"/>
                </a:lnTo>
                <a:lnTo>
                  <a:pt x="266" y="802"/>
                </a:lnTo>
                <a:lnTo>
                  <a:pt x="263" y="802"/>
                </a:lnTo>
                <a:lnTo>
                  <a:pt x="263" y="802"/>
                </a:lnTo>
                <a:lnTo>
                  <a:pt x="261" y="804"/>
                </a:lnTo>
                <a:lnTo>
                  <a:pt x="261" y="804"/>
                </a:lnTo>
                <a:lnTo>
                  <a:pt x="259" y="804"/>
                </a:lnTo>
                <a:lnTo>
                  <a:pt x="261" y="806"/>
                </a:lnTo>
                <a:lnTo>
                  <a:pt x="261" y="806"/>
                </a:lnTo>
                <a:lnTo>
                  <a:pt x="259" y="808"/>
                </a:lnTo>
                <a:lnTo>
                  <a:pt x="259" y="808"/>
                </a:lnTo>
                <a:lnTo>
                  <a:pt x="261" y="808"/>
                </a:lnTo>
                <a:lnTo>
                  <a:pt x="261" y="808"/>
                </a:lnTo>
                <a:lnTo>
                  <a:pt x="263" y="808"/>
                </a:lnTo>
                <a:lnTo>
                  <a:pt x="263" y="806"/>
                </a:lnTo>
                <a:lnTo>
                  <a:pt x="263" y="806"/>
                </a:lnTo>
                <a:lnTo>
                  <a:pt x="263" y="804"/>
                </a:lnTo>
                <a:lnTo>
                  <a:pt x="266" y="804"/>
                </a:lnTo>
                <a:lnTo>
                  <a:pt x="268" y="806"/>
                </a:lnTo>
                <a:lnTo>
                  <a:pt x="268" y="806"/>
                </a:lnTo>
                <a:lnTo>
                  <a:pt x="270" y="806"/>
                </a:lnTo>
                <a:lnTo>
                  <a:pt x="270" y="804"/>
                </a:lnTo>
                <a:lnTo>
                  <a:pt x="270" y="804"/>
                </a:lnTo>
                <a:lnTo>
                  <a:pt x="270" y="802"/>
                </a:lnTo>
                <a:lnTo>
                  <a:pt x="270" y="799"/>
                </a:lnTo>
                <a:lnTo>
                  <a:pt x="272" y="802"/>
                </a:lnTo>
                <a:lnTo>
                  <a:pt x="272" y="802"/>
                </a:lnTo>
                <a:lnTo>
                  <a:pt x="275" y="802"/>
                </a:lnTo>
                <a:lnTo>
                  <a:pt x="275" y="804"/>
                </a:lnTo>
                <a:lnTo>
                  <a:pt x="272" y="804"/>
                </a:lnTo>
                <a:lnTo>
                  <a:pt x="272" y="804"/>
                </a:lnTo>
                <a:lnTo>
                  <a:pt x="275" y="804"/>
                </a:lnTo>
                <a:lnTo>
                  <a:pt x="275" y="804"/>
                </a:lnTo>
                <a:lnTo>
                  <a:pt x="275" y="804"/>
                </a:lnTo>
                <a:lnTo>
                  <a:pt x="277" y="804"/>
                </a:lnTo>
                <a:lnTo>
                  <a:pt x="277" y="804"/>
                </a:lnTo>
                <a:lnTo>
                  <a:pt x="277" y="802"/>
                </a:lnTo>
                <a:lnTo>
                  <a:pt x="279" y="804"/>
                </a:lnTo>
                <a:lnTo>
                  <a:pt x="281" y="802"/>
                </a:lnTo>
                <a:lnTo>
                  <a:pt x="284" y="797"/>
                </a:lnTo>
                <a:lnTo>
                  <a:pt x="284" y="797"/>
                </a:lnTo>
                <a:lnTo>
                  <a:pt x="286" y="795"/>
                </a:lnTo>
                <a:lnTo>
                  <a:pt x="286" y="793"/>
                </a:lnTo>
                <a:lnTo>
                  <a:pt x="286" y="793"/>
                </a:lnTo>
                <a:lnTo>
                  <a:pt x="288" y="793"/>
                </a:lnTo>
                <a:lnTo>
                  <a:pt x="288" y="793"/>
                </a:lnTo>
                <a:lnTo>
                  <a:pt x="290" y="793"/>
                </a:lnTo>
                <a:lnTo>
                  <a:pt x="293" y="793"/>
                </a:lnTo>
                <a:lnTo>
                  <a:pt x="293" y="793"/>
                </a:lnTo>
                <a:lnTo>
                  <a:pt x="293" y="795"/>
                </a:lnTo>
                <a:lnTo>
                  <a:pt x="290" y="795"/>
                </a:lnTo>
                <a:lnTo>
                  <a:pt x="290" y="795"/>
                </a:lnTo>
                <a:lnTo>
                  <a:pt x="290" y="795"/>
                </a:lnTo>
                <a:lnTo>
                  <a:pt x="288" y="795"/>
                </a:lnTo>
                <a:lnTo>
                  <a:pt x="288" y="795"/>
                </a:lnTo>
                <a:lnTo>
                  <a:pt x="288" y="797"/>
                </a:lnTo>
                <a:lnTo>
                  <a:pt x="288" y="797"/>
                </a:lnTo>
                <a:lnTo>
                  <a:pt x="290" y="797"/>
                </a:lnTo>
                <a:lnTo>
                  <a:pt x="293" y="797"/>
                </a:lnTo>
                <a:lnTo>
                  <a:pt x="295" y="797"/>
                </a:lnTo>
                <a:lnTo>
                  <a:pt x="295" y="797"/>
                </a:lnTo>
                <a:lnTo>
                  <a:pt x="297" y="795"/>
                </a:lnTo>
                <a:lnTo>
                  <a:pt x="297" y="795"/>
                </a:lnTo>
                <a:lnTo>
                  <a:pt x="299" y="795"/>
                </a:lnTo>
                <a:lnTo>
                  <a:pt x="299" y="795"/>
                </a:lnTo>
                <a:lnTo>
                  <a:pt x="302" y="795"/>
                </a:lnTo>
                <a:lnTo>
                  <a:pt x="302" y="795"/>
                </a:lnTo>
                <a:lnTo>
                  <a:pt x="304" y="795"/>
                </a:lnTo>
                <a:lnTo>
                  <a:pt x="304" y="795"/>
                </a:lnTo>
                <a:lnTo>
                  <a:pt x="304" y="795"/>
                </a:lnTo>
                <a:lnTo>
                  <a:pt x="306" y="793"/>
                </a:lnTo>
                <a:lnTo>
                  <a:pt x="306" y="793"/>
                </a:lnTo>
                <a:lnTo>
                  <a:pt x="308" y="793"/>
                </a:lnTo>
                <a:lnTo>
                  <a:pt x="311" y="790"/>
                </a:lnTo>
                <a:lnTo>
                  <a:pt x="313" y="788"/>
                </a:lnTo>
                <a:lnTo>
                  <a:pt x="313" y="788"/>
                </a:lnTo>
                <a:lnTo>
                  <a:pt x="313" y="788"/>
                </a:lnTo>
                <a:lnTo>
                  <a:pt x="315" y="788"/>
                </a:lnTo>
                <a:lnTo>
                  <a:pt x="315" y="788"/>
                </a:lnTo>
                <a:lnTo>
                  <a:pt x="315" y="788"/>
                </a:lnTo>
                <a:lnTo>
                  <a:pt x="317" y="788"/>
                </a:lnTo>
                <a:lnTo>
                  <a:pt x="317" y="788"/>
                </a:lnTo>
                <a:lnTo>
                  <a:pt x="317" y="793"/>
                </a:lnTo>
                <a:lnTo>
                  <a:pt x="317" y="793"/>
                </a:lnTo>
                <a:lnTo>
                  <a:pt x="317" y="793"/>
                </a:lnTo>
                <a:lnTo>
                  <a:pt x="317" y="790"/>
                </a:lnTo>
                <a:lnTo>
                  <a:pt x="320" y="790"/>
                </a:lnTo>
                <a:lnTo>
                  <a:pt x="320" y="788"/>
                </a:lnTo>
                <a:lnTo>
                  <a:pt x="320" y="788"/>
                </a:lnTo>
                <a:lnTo>
                  <a:pt x="331" y="784"/>
                </a:lnTo>
                <a:lnTo>
                  <a:pt x="331" y="784"/>
                </a:lnTo>
                <a:lnTo>
                  <a:pt x="333" y="781"/>
                </a:lnTo>
                <a:lnTo>
                  <a:pt x="333" y="779"/>
                </a:lnTo>
                <a:lnTo>
                  <a:pt x="333" y="779"/>
                </a:lnTo>
                <a:lnTo>
                  <a:pt x="333" y="781"/>
                </a:lnTo>
                <a:lnTo>
                  <a:pt x="335" y="784"/>
                </a:lnTo>
                <a:lnTo>
                  <a:pt x="335" y="784"/>
                </a:lnTo>
                <a:lnTo>
                  <a:pt x="335" y="784"/>
                </a:lnTo>
                <a:lnTo>
                  <a:pt x="335" y="781"/>
                </a:lnTo>
                <a:lnTo>
                  <a:pt x="338" y="779"/>
                </a:lnTo>
                <a:lnTo>
                  <a:pt x="338" y="779"/>
                </a:lnTo>
                <a:lnTo>
                  <a:pt x="338" y="779"/>
                </a:lnTo>
                <a:lnTo>
                  <a:pt x="338" y="779"/>
                </a:lnTo>
                <a:lnTo>
                  <a:pt x="338" y="777"/>
                </a:lnTo>
                <a:lnTo>
                  <a:pt x="335" y="777"/>
                </a:lnTo>
                <a:lnTo>
                  <a:pt x="333" y="777"/>
                </a:lnTo>
                <a:lnTo>
                  <a:pt x="333" y="777"/>
                </a:lnTo>
                <a:lnTo>
                  <a:pt x="333" y="777"/>
                </a:lnTo>
                <a:lnTo>
                  <a:pt x="335" y="775"/>
                </a:lnTo>
                <a:lnTo>
                  <a:pt x="338" y="775"/>
                </a:lnTo>
                <a:lnTo>
                  <a:pt x="340" y="775"/>
                </a:lnTo>
                <a:lnTo>
                  <a:pt x="340" y="772"/>
                </a:lnTo>
                <a:lnTo>
                  <a:pt x="342" y="772"/>
                </a:lnTo>
                <a:lnTo>
                  <a:pt x="342" y="772"/>
                </a:lnTo>
                <a:lnTo>
                  <a:pt x="344" y="772"/>
                </a:lnTo>
                <a:lnTo>
                  <a:pt x="344" y="772"/>
                </a:lnTo>
                <a:lnTo>
                  <a:pt x="342" y="772"/>
                </a:lnTo>
                <a:lnTo>
                  <a:pt x="342" y="772"/>
                </a:lnTo>
                <a:lnTo>
                  <a:pt x="342" y="772"/>
                </a:lnTo>
                <a:lnTo>
                  <a:pt x="344" y="770"/>
                </a:lnTo>
                <a:lnTo>
                  <a:pt x="347" y="770"/>
                </a:lnTo>
                <a:lnTo>
                  <a:pt x="347" y="770"/>
                </a:lnTo>
                <a:lnTo>
                  <a:pt x="349" y="770"/>
                </a:lnTo>
                <a:lnTo>
                  <a:pt x="349" y="770"/>
                </a:lnTo>
                <a:lnTo>
                  <a:pt x="349" y="770"/>
                </a:lnTo>
                <a:lnTo>
                  <a:pt x="351" y="768"/>
                </a:lnTo>
                <a:lnTo>
                  <a:pt x="351" y="768"/>
                </a:lnTo>
                <a:lnTo>
                  <a:pt x="351" y="766"/>
                </a:lnTo>
                <a:lnTo>
                  <a:pt x="353" y="766"/>
                </a:lnTo>
                <a:lnTo>
                  <a:pt x="353" y="766"/>
                </a:lnTo>
                <a:lnTo>
                  <a:pt x="356" y="766"/>
                </a:lnTo>
                <a:lnTo>
                  <a:pt x="356" y="766"/>
                </a:lnTo>
                <a:lnTo>
                  <a:pt x="358" y="766"/>
                </a:lnTo>
                <a:lnTo>
                  <a:pt x="358" y="763"/>
                </a:lnTo>
                <a:lnTo>
                  <a:pt x="360" y="763"/>
                </a:lnTo>
                <a:lnTo>
                  <a:pt x="360" y="763"/>
                </a:lnTo>
                <a:lnTo>
                  <a:pt x="360" y="763"/>
                </a:lnTo>
                <a:lnTo>
                  <a:pt x="362" y="761"/>
                </a:lnTo>
                <a:lnTo>
                  <a:pt x="362" y="761"/>
                </a:lnTo>
                <a:lnTo>
                  <a:pt x="365" y="761"/>
                </a:lnTo>
                <a:lnTo>
                  <a:pt x="365" y="761"/>
                </a:lnTo>
                <a:lnTo>
                  <a:pt x="367" y="761"/>
                </a:lnTo>
                <a:lnTo>
                  <a:pt x="367" y="761"/>
                </a:lnTo>
                <a:lnTo>
                  <a:pt x="367" y="759"/>
                </a:lnTo>
                <a:lnTo>
                  <a:pt x="367" y="757"/>
                </a:lnTo>
                <a:lnTo>
                  <a:pt x="367" y="757"/>
                </a:lnTo>
                <a:lnTo>
                  <a:pt x="367" y="757"/>
                </a:lnTo>
                <a:lnTo>
                  <a:pt x="367" y="754"/>
                </a:lnTo>
                <a:lnTo>
                  <a:pt x="367" y="754"/>
                </a:lnTo>
                <a:lnTo>
                  <a:pt x="369" y="752"/>
                </a:lnTo>
                <a:lnTo>
                  <a:pt x="371" y="752"/>
                </a:lnTo>
                <a:lnTo>
                  <a:pt x="371" y="752"/>
                </a:lnTo>
                <a:lnTo>
                  <a:pt x="374" y="752"/>
                </a:lnTo>
                <a:lnTo>
                  <a:pt x="374" y="750"/>
                </a:lnTo>
                <a:lnTo>
                  <a:pt x="374" y="750"/>
                </a:lnTo>
                <a:lnTo>
                  <a:pt x="376" y="750"/>
                </a:lnTo>
                <a:lnTo>
                  <a:pt x="378" y="750"/>
                </a:lnTo>
                <a:lnTo>
                  <a:pt x="378" y="748"/>
                </a:lnTo>
                <a:lnTo>
                  <a:pt x="380" y="748"/>
                </a:lnTo>
                <a:lnTo>
                  <a:pt x="380" y="748"/>
                </a:lnTo>
                <a:lnTo>
                  <a:pt x="380" y="745"/>
                </a:lnTo>
                <a:lnTo>
                  <a:pt x="380" y="745"/>
                </a:lnTo>
                <a:lnTo>
                  <a:pt x="382" y="745"/>
                </a:lnTo>
                <a:lnTo>
                  <a:pt x="385" y="745"/>
                </a:lnTo>
                <a:lnTo>
                  <a:pt x="387" y="743"/>
                </a:lnTo>
                <a:lnTo>
                  <a:pt x="387" y="743"/>
                </a:lnTo>
                <a:lnTo>
                  <a:pt x="389" y="741"/>
                </a:lnTo>
                <a:lnTo>
                  <a:pt x="396" y="739"/>
                </a:lnTo>
                <a:lnTo>
                  <a:pt x="396" y="739"/>
                </a:lnTo>
                <a:lnTo>
                  <a:pt x="396" y="739"/>
                </a:lnTo>
                <a:lnTo>
                  <a:pt x="398" y="736"/>
                </a:lnTo>
                <a:lnTo>
                  <a:pt x="400" y="736"/>
                </a:lnTo>
                <a:lnTo>
                  <a:pt x="400" y="736"/>
                </a:lnTo>
                <a:lnTo>
                  <a:pt x="400" y="734"/>
                </a:lnTo>
                <a:lnTo>
                  <a:pt x="400" y="734"/>
                </a:lnTo>
                <a:lnTo>
                  <a:pt x="400" y="734"/>
                </a:lnTo>
                <a:lnTo>
                  <a:pt x="400" y="734"/>
                </a:lnTo>
                <a:lnTo>
                  <a:pt x="403" y="732"/>
                </a:lnTo>
                <a:lnTo>
                  <a:pt x="403" y="732"/>
                </a:lnTo>
                <a:lnTo>
                  <a:pt x="403" y="730"/>
                </a:lnTo>
                <a:lnTo>
                  <a:pt x="405" y="730"/>
                </a:lnTo>
                <a:lnTo>
                  <a:pt x="407" y="727"/>
                </a:lnTo>
                <a:lnTo>
                  <a:pt x="407" y="727"/>
                </a:lnTo>
                <a:lnTo>
                  <a:pt x="409" y="725"/>
                </a:lnTo>
                <a:lnTo>
                  <a:pt x="409" y="725"/>
                </a:lnTo>
                <a:lnTo>
                  <a:pt x="414" y="723"/>
                </a:lnTo>
                <a:lnTo>
                  <a:pt x="414" y="721"/>
                </a:lnTo>
                <a:lnTo>
                  <a:pt x="414" y="721"/>
                </a:lnTo>
                <a:lnTo>
                  <a:pt x="414" y="721"/>
                </a:lnTo>
                <a:lnTo>
                  <a:pt x="414" y="721"/>
                </a:lnTo>
                <a:lnTo>
                  <a:pt x="414" y="718"/>
                </a:lnTo>
                <a:lnTo>
                  <a:pt x="409" y="716"/>
                </a:lnTo>
                <a:lnTo>
                  <a:pt x="407" y="716"/>
                </a:lnTo>
                <a:lnTo>
                  <a:pt x="407" y="716"/>
                </a:lnTo>
                <a:lnTo>
                  <a:pt x="403" y="714"/>
                </a:lnTo>
                <a:lnTo>
                  <a:pt x="403" y="714"/>
                </a:lnTo>
                <a:lnTo>
                  <a:pt x="403" y="712"/>
                </a:lnTo>
                <a:lnTo>
                  <a:pt x="403" y="709"/>
                </a:lnTo>
                <a:lnTo>
                  <a:pt x="403" y="709"/>
                </a:lnTo>
                <a:lnTo>
                  <a:pt x="407" y="707"/>
                </a:lnTo>
                <a:lnTo>
                  <a:pt x="409" y="707"/>
                </a:lnTo>
                <a:lnTo>
                  <a:pt x="409" y="705"/>
                </a:lnTo>
                <a:lnTo>
                  <a:pt x="409" y="705"/>
                </a:lnTo>
                <a:lnTo>
                  <a:pt x="412" y="703"/>
                </a:lnTo>
                <a:lnTo>
                  <a:pt x="409" y="703"/>
                </a:lnTo>
                <a:lnTo>
                  <a:pt x="409" y="703"/>
                </a:lnTo>
                <a:lnTo>
                  <a:pt x="412" y="700"/>
                </a:lnTo>
                <a:lnTo>
                  <a:pt x="414" y="700"/>
                </a:lnTo>
                <a:lnTo>
                  <a:pt x="414" y="700"/>
                </a:lnTo>
                <a:lnTo>
                  <a:pt x="414" y="700"/>
                </a:lnTo>
                <a:lnTo>
                  <a:pt x="414" y="703"/>
                </a:lnTo>
                <a:lnTo>
                  <a:pt x="414" y="703"/>
                </a:lnTo>
                <a:lnTo>
                  <a:pt x="416" y="703"/>
                </a:lnTo>
                <a:lnTo>
                  <a:pt x="418" y="703"/>
                </a:lnTo>
                <a:lnTo>
                  <a:pt x="418" y="700"/>
                </a:lnTo>
                <a:lnTo>
                  <a:pt x="421" y="700"/>
                </a:lnTo>
                <a:lnTo>
                  <a:pt x="418" y="698"/>
                </a:lnTo>
                <a:lnTo>
                  <a:pt x="416" y="698"/>
                </a:lnTo>
                <a:lnTo>
                  <a:pt x="416" y="698"/>
                </a:lnTo>
                <a:lnTo>
                  <a:pt x="418" y="698"/>
                </a:lnTo>
                <a:lnTo>
                  <a:pt x="423" y="698"/>
                </a:lnTo>
                <a:lnTo>
                  <a:pt x="423" y="696"/>
                </a:lnTo>
                <a:lnTo>
                  <a:pt x="425" y="696"/>
                </a:lnTo>
                <a:lnTo>
                  <a:pt x="425" y="694"/>
                </a:lnTo>
                <a:lnTo>
                  <a:pt x="425" y="694"/>
                </a:lnTo>
                <a:lnTo>
                  <a:pt x="425" y="691"/>
                </a:lnTo>
                <a:lnTo>
                  <a:pt x="423" y="691"/>
                </a:lnTo>
                <a:lnTo>
                  <a:pt x="421" y="689"/>
                </a:lnTo>
                <a:lnTo>
                  <a:pt x="421" y="689"/>
                </a:lnTo>
                <a:lnTo>
                  <a:pt x="421" y="689"/>
                </a:lnTo>
                <a:lnTo>
                  <a:pt x="421" y="689"/>
                </a:lnTo>
                <a:lnTo>
                  <a:pt x="423" y="689"/>
                </a:lnTo>
                <a:lnTo>
                  <a:pt x="425" y="689"/>
                </a:lnTo>
                <a:lnTo>
                  <a:pt x="425" y="689"/>
                </a:lnTo>
                <a:lnTo>
                  <a:pt x="427" y="689"/>
                </a:lnTo>
                <a:lnTo>
                  <a:pt x="430" y="687"/>
                </a:lnTo>
                <a:lnTo>
                  <a:pt x="432" y="687"/>
                </a:lnTo>
                <a:lnTo>
                  <a:pt x="432" y="685"/>
                </a:lnTo>
                <a:lnTo>
                  <a:pt x="432" y="685"/>
                </a:lnTo>
                <a:lnTo>
                  <a:pt x="432" y="685"/>
                </a:lnTo>
                <a:lnTo>
                  <a:pt x="432" y="682"/>
                </a:lnTo>
                <a:lnTo>
                  <a:pt x="436" y="680"/>
                </a:lnTo>
                <a:lnTo>
                  <a:pt x="439" y="678"/>
                </a:lnTo>
                <a:lnTo>
                  <a:pt x="439" y="678"/>
                </a:lnTo>
                <a:lnTo>
                  <a:pt x="439" y="678"/>
                </a:lnTo>
                <a:lnTo>
                  <a:pt x="439" y="676"/>
                </a:lnTo>
                <a:lnTo>
                  <a:pt x="439" y="676"/>
                </a:lnTo>
                <a:lnTo>
                  <a:pt x="441" y="673"/>
                </a:lnTo>
                <a:lnTo>
                  <a:pt x="441" y="671"/>
                </a:lnTo>
                <a:lnTo>
                  <a:pt x="443" y="671"/>
                </a:lnTo>
                <a:lnTo>
                  <a:pt x="448" y="671"/>
                </a:lnTo>
                <a:lnTo>
                  <a:pt x="450" y="669"/>
                </a:lnTo>
                <a:lnTo>
                  <a:pt x="450" y="669"/>
                </a:lnTo>
                <a:lnTo>
                  <a:pt x="452" y="667"/>
                </a:lnTo>
                <a:lnTo>
                  <a:pt x="457" y="664"/>
                </a:lnTo>
                <a:lnTo>
                  <a:pt x="459" y="664"/>
                </a:lnTo>
                <a:lnTo>
                  <a:pt x="459" y="664"/>
                </a:lnTo>
                <a:lnTo>
                  <a:pt x="459" y="667"/>
                </a:lnTo>
                <a:lnTo>
                  <a:pt x="466" y="664"/>
                </a:lnTo>
                <a:lnTo>
                  <a:pt x="468" y="664"/>
                </a:lnTo>
                <a:lnTo>
                  <a:pt x="468" y="664"/>
                </a:lnTo>
                <a:lnTo>
                  <a:pt x="468" y="662"/>
                </a:lnTo>
                <a:lnTo>
                  <a:pt x="470" y="662"/>
                </a:lnTo>
                <a:lnTo>
                  <a:pt x="472" y="660"/>
                </a:lnTo>
                <a:lnTo>
                  <a:pt x="472" y="660"/>
                </a:lnTo>
                <a:lnTo>
                  <a:pt x="475" y="660"/>
                </a:lnTo>
                <a:lnTo>
                  <a:pt x="477" y="660"/>
                </a:lnTo>
                <a:lnTo>
                  <a:pt x="472" y="662"/>
                </a:lnTo>
                <a:lnTo>
                  <a:pt x="470" y="662"/>
                </a:lnTo>
                <a:lnTo>
                  <a:pt x="470" y="664"/>
                </a:lnTo>
                <a:lnTo>
                  <a:pt x="468" y="664"/>
                </a:lnTo>
                <a:lnTo>
                  <a:pt x="468" y="667"/>
                </a:lnTo>
                <a:lnTo>
                  <a:pt x="468" y="667"/>
                </a:lnTo>
                <a:lnTo>
                  <a:pt x="466" y="667"/>
                </a:lnTo>
                <a:lnTo>
                  <a:pt x="466" y="667"/>
                </a:lnTo>
                <a:lnTo>
                  <a:pt x="468" y="669"/>
                </a:lnTo>
                <a:lnTo>
                  <a:pt x="472" y="671"/>
                </a:lnTo>
                <a:lnTo>
                  <a:pt x="475" y="673"/>
                </a:lnTo>
                <a:lnTo>
                  <a:pt x="479" y="673"/>
                </a:lnTo>
                <a:lnTo>
                  <a:pt x="481" y="673"/>
                </a:lnTo>
                <a:lnTo>
                  <a:pt x="481" y="676"/>
                </a:lnTo>
                <a:lnTo>
                  <a:pt x="479" y="673"/>
                </a:lnTo>
                <a:lnTo>
                  <a:pt x="472" y="673"/>
                </a:lnTo>
                <a:lnTo>
                  <a:pt x="468" y="673"/>
                </a:lnTo>
                <a:lnTo>
                  <a:pt x="468" y="673"/>
                </a:lnTo>
                <a:lnTo>
                  <a:pt x="466" y="673"/>
                </a:lnTo>
                <a:lnTo>
                  <a:pt x="463" y="673"/>
                </a:lnTo>
                <a:lnTo>
                  <a:pt x="463" y="671"/>
                </a:lnTo>
                <a:lnTo>
                  <a:pt x="461" y="671"/>
                </a:lnTo>
                <a:lnTo>
                  <a:pt x="459" y="671"/>
                </a:lnTo>
                <a:lnTo>
                  <a:pt x="454" y="673"/>
                </a:lnTo>
                <a:lnTo>
                  <a:pt x="452" y="676"/>
                </a:lnTo>
                <a:lnTo>
                  <a:pt x="445" y="678"/>
                </a:lnTo>
                <a:lnTo>
                  <a:pt x="445" y="678"/>
                </a:lnTo>
                <a:lnTo>
                  <a:pt x="445" y="680"/>
                </a:lnTo>
                <a:lnTo>
                  <a:pt x="445" y="682"/>
                </a:lnTo>
                <a:lnTo>
                  <a:pt x="445" y="685"/>
                </a:lnTo>
                <a:lnTo>
                  <a:pt x="445" y="689"/>
                </a:lnTo>
                <a:lnTo>
                  <a:pt x="443" y="689"/>
                </a:lnTo>
                <a:lnTo>
                  <a:pt x="441" y="694"/>
                </a:lnTo>
                <a:lnTo>
                  <a:pt x="441" y="696"/>
                </a:lnTo>
                <a:lnTo>
                  <a:pt x="439" y="696"/>
                </a:lnTo>
                <a:lnTo>
                  <a:pt x="439" y="700"/>
                </a:lnTo>
                <a:lnTo>
                  <a:pt x="439" y="700"/>
                </a:lnTo>
                <a:lnTo>
                  <a:pt x="439" y="703"/>
                </a:lnTo>
                <a:lnTo>
                  <a:pt x="443" y="703"/>
                </a:lnTo>
                <a:lnTo>
                  <a:pt x="443" y="703"/>
                </a:lnTo>
                <a:lnTo>
                  <a:pt x="445" y="703"/>
                </a:lnTo>
                <a:lnTo>
                  <a:pt x="450" y="700"/>
                </a:lnTo>
                <a:lnTo>
                  <a:pt x="450" y="700"/>
                </a:lnTo>
                <a:lnTo>
                  <a:pt x="450" y="700"/>
                </a:lnTo>
                <a:lnTo>
                  <a:pt x="448" y="703"/>
                </a:lnTo>
                <a:lnTo>
                  <a:pt x="448" y="705"/>
                </a:lnTo>
                <a:lnTo>
                  <a:pt x="445" y="705"/>
                </a:lnTo>
                <a:lnTo>
                  <a:pt x="443" y="707"/>
                </a:lnTo>
                <a:lnTo>
                  <a:pt x="441" y="707"/>
                </a:lnTo>
                <a:lnTo>
                  <a:pt x="439" y="709"/>
                </a:lnTo>
                <a:lnTo>
                  <a:pt x="436" y="709"/>
                </a:lnTo>
                <a:lnTo>
                  <a:pt x="436" y="709"/>
                </a:lnTo>
                <a:lnTo>
                  <a:pt x="436" y="712"/>
                </a:lnTo>
                <a:lnTo>
                  <a:pt x="436" y="712"/>
                </a:lnTo>
                <a:lnTo>
                  <a:pt x="436" y="712"/>
                </a:lnTo>
                <a:lnTo>
                  <a:pt x="439" y="714"/>
                </a:lnTo>
                <a:lnTo>
                  <a:pt x="441" y="714"/>
                </a:lnTo>
                <a:lnTo>
                  <a:pt x="443" y="712"/>
                </a:lnTo>
                <a:lnTo>
                  <a:pt x="445" y="712"/>
                </a:lnTo>
                <a:lnTo>
                  <a:pt x="448" y="712"/>
                </a:lnTo>
                <a:lnTo>
                  <a:pt x="448" y="712"/>
                </a:lnTo>
                <a:lnTo>
                  <a:pt x="448" y="712"/>
                </a:lnTo>
                <a:lnTo>
                  <a:pt x="448" y="712"/>
                </a:lnTo>
                <a:lnTo>
                  <a:pt x="448" y="712"/>
                </a:lnTo>
                <a:lnTo>
                  <a:pt x="448" y="712"/>
                </a:lnTo>
                <a:lnTo>
                  <a:pt x="450" y="712"/>
                </a:lnTo>
                <a:lnTo>
                  <a:pt x="452" y="712"/>
                </a:lnTo>
                <a:lnTo>
                  <a:pt x="452" y="712"/>
                </a:lnTo>
                <a:lnTo>
                  <a:pt x="452" y="712"/>
                </a:lnTo>
                <a:lnTo>
                  <a:pt x="454" y="709"/>
                </a:lnTo>
                <a:lnTo>
                  <a:pt x="457" y="707"/>
                </a:lnTo>
                <a:lnTo>
                  <a:pt x="457" y="707"/>
                </a:lnTo>
                <a:lnTo>
                  <a:pt x="457" y="705"/>
                </a:lnTo>
                <a:lnTo>
                  <a:pt x="457" y="705"/>
                </a:lnTo>
                <a:lnTo>
                  <a:pt x="457" y="705"/>
                </a:lnTo>
                <a:lnTo>
                  <a:pt x="459" y="705"/>
                </a:lnTo>
                <a:lnTo>
                  <a:pt x="459" y="705"/>
                </a:lnTo>
                <a:lnTo>
                  <a:pt x="461" y="705"/>
                </a:lnTo>
                <a:lnTo>
                  <a:pt x="461" y="705"/>
                </a:lnTo>
                <a:lnTo>
                  <a:pt x="463" y="705"/>
                </a:lnTo>
                <a:lnTo>
                  <a:pt x="463" y="705"/>
                </a:lnTo>
                <a:lnTo>
                  <a:pt x="468" y="703"/>
                </a:lnTo>
                <a:lnTo>
                  <a:pt x="468" y="700"/>
                </a:lnTo>
                <a:lnTo>
                  <a:pt x="466" y="700"/>
                </a:lnTo>
                <a:lnTo>
                  <a:pt x="466" y="700"/>
                </a:lnTo>
                <a:lnTo>
                  <a:pt x="468" y="700"/>
                </a:lnTo>
                <a:lnTo>
                  <a:pt x="470" y="700"/>
                </a:lnTo>
                <a:lnTo>
                  <a:pt x="470" y="700"/>
                </a:lnTo>
                <a:lnTo>
                  <a:pt x="470" y="698"/>
                </a:lnTo>
                <a:lnTo>
                  <a:pt x="470" y="698"/>
                </a:lnTo>
                <a:lnTo>
                  <a:pt x="470" y="696"/>
                </a:lnTo>
                <a:lnTo>
                  <a:pt x="472" y="698"/>
                </a:lnTo>
                <a:lnTo>
                  <a:pt x="472" y="700"/>
                </a:lnTo>
                <a:lnTo>
                  <a:pt x="472" y="700"/>
                </a:lnTo>
                <a:lnTo>
                  <a:pt x="472" y="700"/>
                </a:lnTo>
                <a:lnTo>
                  <a:pt x="475" y="698"/>
                </a:lnTo>
                <a:lnTo>
                  <a:pt x="475" y="696"/>
                </a:lnTo>
                <a:lnTo>
                  <a:pt x="475" y="696"/>
                </a:lnTo>
                <a:lnTo>
                  <a:pt x="477" y="694"/>
                </a:lnTo>
                <a:lnTo>
                  <a:pt x="477" y="691"/>
                </a:lnTo>
                <a:lnTo>
                  <a:pt x="477" y="694"/>
                </a:lnTo>
                <a:lnTo>
                  <a:pt x="479" y="696"/>
                </a:lnTo>
                <a:lnTo>
                  <a:pt x="481" y="694"/>
                </a:lnTo>
                <a:lnTo>
                  <a:pt x="481" y="696"/>
                </a:lnTo>
                <a:lnTo>
                  <a:pt x="481" y="696"/>
                </a:lnTo>
                <a:lnTo>
                  <a:pt x="486" y="696"/>
                </a:lnTo>
                <a:lnTo>
                  <a:pt x="486" y="696"/>
                </a:lnTo>
                <a:lnTo>
                  <a:pt x="488" y="696"/>
                </a:lnTo>
                <a:lnTo>
                  <a:pt x="488" y="696"/>
                </a:lnTo>
                <a:lnTo>
                  <a:pt x="490" y="696"/>
                </a:lnTo>
                <a:lnTo>
                  <a:pt x="490" y="696"/>
                </a:lnTo>
                <a:lnTo>
                  <a:pt x="490" y="696"/>
                </a:lnTo>
                <a:lnTo>
                  <a:pt x="490" y="696"/>
                </a:lnTo>
                <a:lnTo>
                  <a:pt x="493" y="691"/>
                </a:lnTo>
                <a:lnTo>
                  <a:pt x="493" y="691"/>
                </a:lnTo>
                <a:lnTo>
                  <a:pt x="495" y="691"/>
                </a:lnTo>
                <a:lnTo>
                  <a:pt x="495" y="691"/>
                </a:lnTo>
                <a:lnTo>
                  <a:pt x="495" y="691"/>
                </a:lnTo>
                <a:lnTo>
                  <a:pt x="495" y="689"/>
                </a:lnTo>
                <a:lnTo>
                  <a:pt x="495" y="687"/>
                </a:lnTo>
                <a:lnTo>
                  <a:pt x="495" y="687"/>
                </a:lnTo>
                <a:lnTo>
                  <a:pt x="495" y="685"/>
                </a:lnTo>
                <a:lnTo>
                  <a:pt x="495" y="685"/>
                </a:lnTo>
                <a:lnTo>
                  <a:pt x="497" y="685"/>
                </a:lnTo>
                <a:lnTo>
                  <a:pt x="497" y="685"/>
                </a:lnTo>
                <a:lnTo>
                  <a:pt x="499" y="685"/>
                </a:lnTo>
                <a:lnTo>
                  <a:pt x="497" y="682"/>
                </a:lnTo>
                <a:lnTo>
                  <a:pt x="497" y="682"/>
                </a:lnTo>
                <a:lnTo>
                  <a:pt x="497" y="682"/>
                </a:lnTo>
                <a:lnTo>
                  <a:pt x="495" y="682"/>
                </a:lnTo>
                <a:lnTo>
                  <a:pt x="493" y="682"/>
                </a:lnTo>
                <a:lnTo>
                  <a:pt x="490" y="682"/>
                </a:lnTo>
                <a:lnTo>
                  <a:pt x="490" y="682"/>
                </a:lnTo>
                <a:lnTo>
                  <a:pt x="488" y="685"/>
                </a:lnTo>
                <a:lnTo>
                  <a:pt x="488" y="685"/>
                </a:lnTo>
                <a:lnTo>
                  <a:pt x="488" y="682"/>
                </a:lnTo>
                <a:lnTo>
                  <a:pt x="490" y="682"/>
                </a:lnTo>
                <a:lnTo>
                  <a:pt x="490" y="682"/>
                </a:lnTo>
                <a:lnTo>
                  <a:pt x="493" y="682"/>
                </a:lnTo>
                <a:lnTo>
                  <a:pt x="493" y="682"/>
                </a:lnTo>
                <a:lnTo>
                  <a:pt x="493" y="680"/>
                </a:lnTo>
                <a:lnTo>
                  <a:pt x="495" y="680"/>
                </a:lnTo>
                <a:lnTo>
                  <a:pt x="493" y="678"/>
                </a:lnTo>
                <a:lnTo>
                  <a:pt x="493" y="678"/>
                </a:lnTo>
                <a:lnTo>
                  <a:pt x="493" y="678"/>
                </a:lnTo>
                <a:lnTo>
                  <a:pt x="488" y="676"/>
                </a:lnTo>
                <a:lnTo>
                  <a:pt x="488" y="676"/>
                </a:lnTo>
                <a:lnTo>
                  <a:pt x="490" y="676"/>
                </a:lnTo>
                <a:lnTo>
                  <a:pt x="493" y="676"/>
                </a:lnTo>
                <a:lnTo>
                  <a:pt x="493" y="676"/>
                </a:lnTo>
                <a:lnTo>
                  <a:pt x="493" y="673"/>
                </a:lnTo>
                <a:lnTo>
                  <a:pt x="495" y="671"/>
                </a:lnTo>
                <a:lnTo>
                  <a:pt x="495" y="671"/>
                </a:lnTo>
                <a:lnTo>
                  <a:pt x="493" y="671"/>
                </a:lnTo>
                <a:lnTo>
                  <a:pt x="493" y="671"/>
                </a:lnTo>
                <a:lnTo>
                  <a:pt x="490" y="671"/>
                </a:lnTo>
                <a:lnTo>
                  <a:pt x="493" y="671"/>
                </a:lnTo>
                <a:lnTo>
                  <a:pt x="493" y="671"/>
                </a:lnTo>
                <a:lnTo>
                  <a:pt x="493" y="669"/>
                </a:lnTo>
                <a:lnTo>
                  <a:pt x="495" y="669"/>
                </a:lnTo>
                <a:lnTo>
                  <a:pt x="495" y="669"/>
                </a:lnTo>
                <a:lnTo>
                  <a:pt x="497" y="669"/>
                </a:lnTo>
                <a:lnTo>
                  <a:pt x="497" y="669"/>
                </a:lnTo>
                <a:lnTo>
                  <a:pt x="499" y="667"/>
                </a:lnTo>
                <a:lnTo>
                  <a:pt x="502" y="667"/>
                </a:lnTo>
                <a:lnTo>
                  <a:pt x="502" y="667"/>
                </a:lnTo>
                <a:lnTo>
                  <a:pt x="499" y="671"/>
                </a:lnTo>
                <a:lnTo>
                  <a:pt x="497" y="673"/>
                </a:lnTo>
                <a:lnTo>
                  <a:pt x="497" y="673"/>
                </a:lnTo>
                <a:lnTo>
                  <a:pt x="499" y="673"/>
                </a:lnTo>
                <a:lnTo>
                  <a:pt x="502" y="673"/>
                </a:lnTo>
                <a:lnTo>
                  <a:pt x="504" y="673"/>
                </a:lnTo>
                <a:lnTo>
                  <a:pt x="504" y="673"/>
                </a:lnTo>
                <a:lnTo>
                  <a:pt x="504" y="671"/>
                </a:lnTo>
                <a:lnTo>
                  <a:pt x="504" y="671"/>
                </a:lnTo>
                <a:lnTo>
                  <a:pt x="506" y="673"/>
                </a:lnTo>
                <a:lnTo>
                  <a:pt x="506" y="673"/>
                </a:lnTo>
                <a:lnTo>
                  <a:pt x="508" y="673"/>
                </a:lnTo>
                <a:lnTo>
                  <a:pt x="508" y="673"/>
                </a:lnTo>
                <a:lnTo>
                  <a:pt x="508" y="673"/>
                </a:lnTo>
                <a:lnTo>
                  <a:pt x="508" y="673"/>
                </a:lnTo>
                <a:lnTo>
                  <a:pt x="508" y="671"/>
                </a:lnTo>
                <a:lnTo>
                  <a:pt x="511" y="671"/>
                </a:lnTo>
                <a:lnTo>
                  <a:pt x="513" y="671"/>
                </a:lnTo>
                <a:lnTo>
                  <a:pt x="513" y="671"/>
                </a:lnTo>
                <a:lnTo>
                  <a:pt x="513" y="671"/>
                </a:lnTo>
                <a:lnTo>
                  <a:pt x="515" y="671"/>
                </a:lnTo>
                <a:lnTo>
                  <a:pt x="517" y="669"/>
                </a:lnTo>
                <a:lnTo>
                  <a:pt x="520" y="669"/>
                </a:lnTo>
                <a:lnTo>
                  <a:pt x="522" y="669"/>
                </a:lnTo>
                <a:lnTo>
                  <a:pt x="524" y="669"/>
                </a:lnTo>
                <a:lnTo>
                  <a:pt x="520" y="671"/>
                </a:lnTo>
                <a:lnTo>
                  <a:pt x="520" y="671"/>
                </a:lnTo>
                <a:lnTo>
                  <a:pt x="520" y="673"/>
                </a:lnTo>
                <a:lnTo>
                  <a:pt x="520" y="676"/>
                </a:lnTo>
                <a:lnTo>
                  <a:pt x="520" y="676"/>
                </a:lnTo>
                <a:lnTo>
                  <a:pt x="522" y="676"/>
                </a:lnTo>
                <a:lnTo>
                  <a:pt x="522" y="678"/>
                </a:lnTo>
                <a:lnTo>
                  <a:pt x="520" y="678"/>
                </a:lnTo>
                <a:lnTo>
                  <a:pt x="520" y="678"/>
                </a:lnTo>
                <a:lnTo>
                  <a:pt x="522" y="678"/>
                </a:lnTo>
                <a:lnTo>
                  <a:pt x="524" y="678"/>
                </a:lnTo>
                <a:lnTo>
                  <a:pt x="524" y="678"/>
                </a:lnTo>
                <a:lnTo>
                  <a:pt x="526" y="678"/>
                </a:lnTo>
                <a:lnTo>
                  <a:pt x="526" y="678"/>
                </a:lnTo>
                <a:lnTo>
                  <a:pt x="526" y="678"/>
                </a:lnTo>
                <a:lnTo>
                  <a:pt x="526" y="680"/>
                </a:lnTo>
                <a:lnTo>
                  <a:pt x="533" y="680"/>
                </a:lnTo>
                <a:lnTo>
                  <a:pt x="533" y="680"/>
                </a:lnTo>
                <a:lnTo>
                  <a:pt x="533" y="682"/>
                </a:lnTo>
                <a:lnTo>
                  <a:pt x="531" y="682"/>
                </a:lnTo>
                <a:lnTo>
                  <a:pt x="531" y="685"/>
                </a:lnTo>
                <a:lnTo>
                  <a:pt x="531" y="685"/>
                </a:lnTo>
                <a:lnTo>
                  <a:pt x="533" y="685"/>
                </a:lnTo>
                <a:lnTo>
                  <a:pt x="535" y="685"/>
                </a:lnTo>
                <a:lnTo>
                  <a:pt x="538" y="687"/>
                </a:lnTo>
                <a:lnTo>
                  <a:pt x="540" y="687"/>
                </a:lnTo>
                <a:lnTo>
                  <a:pt x="542" y="685"/>
                </a:lnTo>
                <a:lnTo>
                  <a:pt x="542" y="685"/>
                </a:lnTo>
                <a:lnTo>
                  <a:pt x="544" y="682"/>
                </a:lnTo>
                <a:lnTo>
                  <a:pt x="547" y="680"/>
                </a:lnTo>
                <a:lnTo>
                  <a:pt x="549" y="680"/>
                </a:lnTo>
                <a:lnTo>
                  <a:pt x="549" y="680"/>
                </a:lnTo>
                <a:lnTo>
                  <a:pt x="549" y="682"/>
                </a:lnTo>
                <a:lnTo>
                  <a:pt x="547" y="682"/>
                </a:lnTo>
                <a:lnTo>
                  <a:pt x="547" y="685"/>
                </a:lnTo>
                <a:lnTo>
                  <a:pt x="547" y="687"/>
                </a:lnTo>
                <a:lnTo>
                  <a:pt x="547" y="689"/>
                </a:lnTo>
                <a:lnTo>
                  <a:pt x="549" y="689"/>
                </a:lnTo>
                <a:lnTo>
                  <a:pt x="549" y="689"/>
                </a:lnTo>
                <a:lnTo>
                  <a:pt x="551" y="689"/>
                </a:lnTo>
                <a:lnTo>
                  <a:pt x="551" y="689"/>
                </a:lnTo>
                <a:lnTo>
                  <a:pt x="556" y="691"/>
                </a:lnTo>
                <a:lnTo>
                  <a:pt x="558" y="691"/>
                </a:lnTo>
                <a:lnTo>
                  <a:pt x="558" y="694"/>
                </a:lnTo>
                <a:lnTo>
                  <a:pt x="558" y="694"/>
                </a:lnTo>
                <a:lnTo>
                  <a:pt x="558" y="694"/>
                </a:lnTo>
                <a:lnTo>
                  <a:pt x="558" y="694"/>
                </a:lnTo>
                <a:lnTo>
                  <a:pt x="560" y="694"/>
                </a:lnTo>
                <a:lnTo>
                  <a:pt x="562" y="694"/>
                </a:lnTo>
                <a:lnTo>
                  <a:pt x="567" y="694"/>
                </a:lnTo>
                <a:lnTo>
                  <a:pt x="576" y="694"/>
                </a:lnTo>
                <a:lnTo>
                  <a:pt x="583" y="694"/>
                </a:lnTo>
                <a:lnTo>
                  <a:pt x="589" y="694"/>
                </a:lnTo>
                <a:lnTo>
                  <a:pt x="596" y="696"/>
                </a:lnTo>
                <a:lnTo>
                  <a:pt x="598" y="696"/>
                </a:lnTo>
                <a:lnTo>
                  <a:pt x="601" y="694"/>
                </a:lnTo>
                <a:lnTo>
                  <a:pt x="601" y="694"/>
                </a:lnTo>
                <a:lnTo>
                  <a:pt x="601" y="694"/>
                </a:lnTo>
                <a:lnTo>
                  <a:pt x="601" y="691"/>
                </a:lnTo>
                <a:lnTo>
                  <a:pt x="601" y="691"/>
                </a:lnTo>
                <a:lnTo>
                  <a:pt x="601" y="691"/>
                </a:lnTo>
                <a:lnTo>
                  <a:pt x="601" y="694"/>
                </a:lnTo>
                <a:lnTo>
                  <a:pt x="603" y="694"/>
                </a:lnTo>
                <a:lnTo>
                  <a:pt x="603" y="696"/>
                </a:lnTo>
                <a:lnTo>
                  <a:pt x="601" y="698"/>
                </a:lnTo>
                <a:lnTo>
                  <a:pt x="601" y="698"/>
                </a:lnTo>
                <a:lnTo>
                  <a:pt x="610" y="700"/>
                </a:lnTo>
                <a:lnTo>
                  <a:pt x="612" y="700"/>
                </a:lnTo>
                <a:lnTo>
                  <a:pt x="616" y="700"/>
                </a:lnTo>
                <a:lnTo>
                  <a:pt x="619" y="700"/>
                </a:lnTo>
                <a:lnTo>
                  <a:pt x="623" y="700"/>
                </a:lnTo>
                <a:lnTo>
                  <a:pt x="625" y="698"/>
                </a:lnTo>
                <a:lnTo>
                  <a:pt x="628" y="696"/>
                </a:lnTo>
                <a:lnTo>
                  <a:pt x="630" y="694"/>
                </a:lnTo>
                <a:lnTo>
                  <a:pt x="632" y="694"/>
                </a:lnTo>
                <a:lnTo>
                  <a:pt x="632" y="696"/>
                </a:lnTo>
                <a:lnTo>
                  <a:pt x="634" y="698"/>
                </a:lnTo>
                <a:lnTo>
                  <a:pt x="639" y="698"/>
                </a:lnTo>
                <a:lnTo>
                  <a:pt x="637" y="698"/>
                </a:lnTo>
                <a:lnTo>
                  <a:pt x="634" y="698"/>
                </a:lnTo>
                <a:lnTo>
                  <a:pt x="634" y="698"/>
                </a:lnTo>
                <a:lnTo>
                  <a:pt x="634" y="700"/>
                </a:lnTo>
                <a:lnTo>
                  <a:pt x="634" y="700"/>
                </a:lnTo>
                <a:lnTo>
                  <a:pt x="634" y="703"/>
                </a:lnTo>
                <a:lnTo>
                  <a:pt x="634" y="703"/>
                </a:lnTo>
                <a:lnTo>
                  <a:pt x="634" y="705"/>
                </a:lnTo>
                <a:lnTo>
                  <a:pt x="632" y="700"/>
                </a:lnTo>
                <a:lnTo>
                  <a:pt x="632" y="698"/>
                </a:lnTo>
                <a:lnTo>
                  <a:pt x="632" y="698"/>
                </a:lnTo>
                <a:lnTo>
                  <a:pt x="630" y="696"/>
                </a:lnTo>
                <a:lnTo>
                  <a:pt x="630" y="696"/>
                </a:lnTo>
                <a:lnTo>
                  <a:pt x="630" y="696"/>
                </a:lnTo>
                <a:lnTo>
                  <a:pt x="630" y="696"/>
                </a:lnTo>
                <a:lnTo>
                  <a:pt x="630" y="696"/>
                </a:lnTo>
                <a:lnTo>
                  <a:pt x="630" y="698"/>
                </a:lnTo>
                <a:lnTo>
                  <a:pt x="630" y="698"/>
                </a:lnTo>
                <a:lnTo>
                  <a:pt x="630" y="700"/>
                </a:lnTo>
                <a:lnTo>
                  <a:pt x="630" y="700"/>
                </a:lnTo>
                <a:lnTo>
                  <a:pt x="630" y="703"/>
                </a:lnTo>
                <a:lnTo>
                  <a:pt x="628" y="705"/>
                </a:lnTo>
                <a:lnTo>
                  <a:pt x="628" y="705"/>
                </a:lnTo>
                <a:lnTo>
                  <a:pt x="625" y="705"/>
                </a:lnTo>
                <a:lnTo>
                  <a:pt x="625" y="705"/>
                </a:lnTo>
                <a:lnTo>
                  <a:pt x="625" y="705"/>
                </a:lnTo>
                <a:lnTo>
                  <a:pt x="628" y="707"/>
                </a:lnTo>
                <a:lnTo>
                  <a:pt x="630" y="707"/>
                </a:lnTo>
                <a:lnTo>
                  <a:pt x="632" y="709"/>
                </a:lnTo>
                <a:lnTo>
                  <a:pt x="639" y="712"/>
                </a:lnTo>
                <a:lnTo>
                  <a:pt x="643" y="714"/>
                </a:lnTo>
                <a:lnTo>
                  <a:pt x="646" y="714"/>
                </a:lnTo>
                <a:lnTo>
                  <a:pt x="646" y="714"/>
                </a:lnTo>
                <a:lnTo>
                  <a:pt x="646" y="714"/>
                </a:lnTo>
                <a:lnTo>
                  <a:pt x="646" y="716"/>
                </a:lnTo>
                <a:lnTo>
                  <a:pt x="646" y="716"/>
                </a:lnTo>
                <a:lnTo>
                  <a:pt x="648" y="716"/>
                </a:lnTo>
                <a:lnTo>
                  <a:pt x="650" y="716"/>
                </a:lnTo>
                <a:lnTo>
                  <a:pt x="652" y="718"/>
                </a:lnTo>
                <a:lnTo>
                  <a:pt x="655" y="721"/>
                </a:lnTo>
                <a:lnTo>
                  <a:pt x="655" y="721"/>
                </a:lnTo>
                <a:lnTo>
                  <a:pt x="655" y="723"/>
                </a:lnTo>
                <a:lnTo>
                  <a:pt x="657" y="725"/>
                </a:lnTo>
                <a:lnTo>
                  <a:pt x="659" y="725"/>
                </a:lnTo>
                <a:lnTo>
                  <a:pt x="659" y="725"/>
                </a:lnTo>
                <a:lnTo>
                  <a:pt x="659" y="725"/>
                </a:lnTo>
                <a:lnTo>
                  <a:pt x="661" y="727"/>
                </a:lnTo>
                <a:lnTo>
                  <a:pt x="661" y="727"/>
                </a:lnTo>
                <a:lnTo>
                  <a:pt x="668" y="732"/>
                </a:lnTo>
                <a:lnTo>
                  <a:pt x="670" y="732"/>
                </a:lnTo>
                <a:lnTo>
                  <a:pt x="673" y="734"/>
                </a:lnTo>
                <a:lnTo>
                  <a:pt x="675" y="734"/>
                </a:lnTo>
                <a:lnTo>
                  <a:pt x="675" y="734"/>
                </a:lnTo>
                <a:lnTo>
                  <a:pt x="677" y="732"/>
                </a:lnTo>
                <a:lnTo>
                  <a:pt x="682" y="732"/>
                </a:lnTo>
                <a:lnTo>
                  <a:pt x="684" y="732"/>
                </a:lnTo>
                <a:lnTo>
                  <a:pt x="684" y="732"/>
                </a:lnTo>
                <a:lnTo>
                  <a:pt x="684" y="730"/>
                </a:lnTo>
                <a:lnTo>
                  <a:pt x="684" y="730"/>
                </a:lnTo>
                <a:lnTo>
                  <a:pt x="682" y="727"/>
                </a:lnTo>
                <a:lnTo>
                  <a:pt x="679" y="725"/>
                </a:lnTo>
                <a:lnTo>
                  <a:pt x="677" y="727"/>
                </a:lnTo>
                <a:lnTo>
                  <a:pt x="677" y="725"/>
                </a:lnTo>
                <a:lnTo>
                  <a:pt x="677" y="725"/>
                </a:lnTo>
                <a:lnTo>
                  <a:pt x="677" y="723"/>
                </a:lnTo>
                <a:lnTo>
                  <a:pt x="675" y="723"/>
                </a:lnTo>
                <a:lnTo>
                  <a:pt x="675" y="723"/>
                </a:lnTo>
                <a:lnTo>
                  <a:pt x="675" y="723"/>
                </a:lnTo>
                <a:lnTo>
                  <a:pt x="673" y="721"/>
                </a:lnTo>
                <a:lnTo>
                  <a:pt x="670" y="721"/>
                </a:lnTo>
                <a:lnTo>
                  <a:pt x="670" y="721"/>
                </a:lnTo>
                <a:lnTo>
                  <a:pt x="668" y="721"/>
                </a:lnTo>
                <a:lnTo>
                  <a:pt x="668" y="721"/>
                </a:lnTo>
                <a:lnTo>
                  <a:pt x="668" y="718"/>
                </a:lnTo>
                <a:lnTo>
                  <a:pt x="670" y="718"/>
                </a:lnTo>
                <a:lnTo>
                  <a:pt x="670" y="718"/>
                </a:lnTo>
                <a:lnTo>
                  <a:pt x="668" y="716"/>
                </a:lnTo>
                <a:lnTo>
                  <a:pt x="668" y="716"/>
                </a:lnTo>
                <a:lnTo>
                  <a:pt x="673" y="718"/>
                </a:lnTo>
                <a:lnTo>
                  <a:pt x="675" y="718"/>
                </a:lnTo>
                <a:lnTo>
                  <a:pt x="677" y="721"/>
                </a:lnTo>
                <a:lnTo>
                  <a:pt x="677" y="721"/>
                </a:lnTo>
                <a:lnTo>
                  <a:pt x="677" y="721"/>
                </a:lnTo>
                <a:lnTo>
                  <a:pt x="679" y="721"/>
                </a:lnTo>
                <a:lnTo>
                  <a:pt x="679" y="723"/>
                </a:lnTo>
                <a:lnTo>
                  <a:pt x="682" y="723"/>
                </a:lnTo>
                <a:lnTo>
                  <a:pt x="682" y="723"/>
                </a:lnTo>
                <a:lnTo>
                  <a:pt x="682" y="723"/>
                </a:lnTo>
                <a:lnTo>
                  <a:pt x="682" y="723"/>
                </a:lnTo>
                <a:lnTo>
                  <a:pt x="682" y="721"/>
                </a:lnTo>
                <a:lnTo>
                  <a:pt x="682" y="721"/>
                </a:lnTo>
                <a:lnTo>
                  <a:pt x="682" y="718"/>
                </a:lnTo>
                <a:lnTo>
                  <a:pt x="682" y="716"/>
                </a:lnTo>
                <a:lnTo>
                  <a:pt x="682" y="716"/>
                </a:lnTo>
                <a:lnTo>
                  <a:pt x="684" y="718"/>
                </a:lnTo>
                <a:lnTo>
                  <a:pt x="684" y="721"/>
                </a:lnTo>
                <a:lnTo>
                  <a:pt x="684" y="721"/>
                </a:lnTo>
                <a:lnTo>
                  <a:pt x="686" y="721"/>
                </a:lnTo>
                <a:lnTo>
                  <a:pt x="686" y="721"/>
                </a:lnTo>
                <a:lnTo>
                  <a:pt x="684" y="721"/>
                </a:lnTo>
                <a:lnTo>
                  <a:pt x="684" y="723"/>
                </a:lnTo>
                <a:lnTo>
                  <a:pt x="686" y="725"/>
                </a:lnTo>
                <a:lnTo>
                  <a:pt x="686" y="727"/>
                </a:lnTo>
                <a:lnTo>
                  <a:pt x="686" y="730"/>
                </a:lnTo>
                <a:lnTo>
                  <a:pt x="686" y="732"/>
                </a:lnTo>
                <a:lnTo>
                  <a:pt x="686" y="732"/>
                </a:lnTo>
                <a:lnTo>
                  <a:pt x="690" y="732"/>
                </a:lnTo>
                <a:lnTo>
                  <a:pt x="693" y="732"/>
                </a:lnTo>
                <a:lnTo>
                  <a:pt x="695" y="734"/>
                </a:lnTo>
                <a:lnTo>
                  <a:pt x="695" y="734"/>
                </a:lnTo>
                <a:lnTo>
                  <a:pt x="697" y="734"/>
                </a:lnTo>
                <a:lnTo>
                  <a:pt x="699" y="734"/>
                </a:lnTo>
                <a:lnTo>
                  <a:pt x="699" y="734"/>
                </a:lnTo>
                <a:lnTo>
                  <a:pt x="699" y="734"/>
                </a:lnTo>
                <a:lnTo>
                  <a:pt x="699" y="732"/>
                </a:lnTo>
                <a:lnTo>
                  <a:pt x="697" y="730"/>
                </a:lnTo>
                <a:lnTo>
                  <a:pt x="697" y="727"/>
                </a:lnTo>
                <a:lnTo>
                  <a:pt x="697" y="725"/>
                </a:lnTo>
                <a:lnTo>
                  <a:pt x="695" y="723"/>
                </a:lnTo>
                <a:lnTo>
                  <a:pt x="695" y="721"/>
                </a:lnTo>
                <a:lnTo>
                  <a:pt x="695" y="716"/>
                </a:lnTo>
                <a:lnTo>
                  <a:pt x="693" y="714"/>
                </a:lnTo>
                <a:lnTo>
                  <a:pt x="693" y="714"/>
                </a:lnTo>
                <a:lnTo>
                  <a:pt x="693" y="714"/>
                </a:lnTo>
                <a:lnTo>
                  <a:pt x="693" y="712"/>
                </a:lnTo>
                <a:lnTo>
                  <a:pt x="693" y="712"/>
                </a:lnTo>
                <a:lnTo>
                  <a:pt x="693" y="709"/>
                </a:lnTo>
                <a:lnTo>
                  <a:pt x="693" y="709"/>
                </a:lnTo>
                <a:lnTo>
                  <a:pt x="695" y="707"/>
                </a:lnTo>
                <a:lnTo>
                  <a:pt x="695" y="709"/>
                </a:lnTo>
                <a:lnTo>
                  <a:pt x="695" y="709"/>
                </a:lnTo>
                <a:lnTo>
                  <a:pt x="695" y="712"/>
                </a:lnTo>
                <a:lnTo>
                  <a:pt x="697" y="716"/>
                </a:lnTo>
                <a:lnTo>
                  <a:pt x="697" y="721"/>
                </a:lnTo>
                <a:lnTo>
                  <a:pt x="699" y="723"/>
                </a:lnTo>
                <a:lnTo>
                  <a:pt x="699" y="723"/>
                </a:lnTo>
                <a:lnTo>
                  <a:pt x="699" y="723"/>
                </a:lnTo>
                <a:lnTo>
                  <a:pt x="702" y="725"/>
                </a:lnTo>
                <a:lnTo>
                  <a:pt x="704" y="730"/>
                </a:lnTo>
                <a:lnTo>
                  <a:pt x="706" y="732"/>
                </a:lnTo>
                <a:lnTo>
                  <a:pt x="708" y="732"/>
                </a:lnTo>
                <a:lnTo>
                  <a:pt x="711" y="734"/>
                </a:lnTo>
                <a:lnTo>
                  <a:pt x="711" y="734"/>
                </a:lnTo>
                <a:lnTo>
                  <a:pt x="713" y="734"/>
                </a:lnTo>
                <a:lnTo>
                  <a:pt x="713" y="734"/>
                </a:lnTo>
                <a:lnTo>
                  <a:pt x="715" y="732"/>
                </a:lnTo>
                <a:lnTo>
                  <a:pt x="717" y="730"/>
                </a:lnTo>
                <a:lnTo>
                  <a:pt x="717" y="730"/>
                </a:lnTo>
                <a:lnTo>
                  <a:pt x="717" y="730"/>
                </a:lnTo>
                <a:lnTo>
                  <a:pt x="717" y="730"/>
                </a:lnTo>
                <a:lnTo>
                  <a:pt x="717" y="730"/>
                </a:lnTo>
                <a:lnTo>
                  <a:pt x="715" y="734"/>
                </a:lnTo>
                <a:lnTo>
                  <a:pt x="715" y="736"/>
                </a:lnTo>
                <a:lnTo>
                  <a:pt x="715" y="736"/>
                </a:lnTo>
                <a:lnTo>
                  <a:pt x="715" y="739"/>
                </a:lnTo>
                <a:lnTo>
                  <a:pt x="717" y="741"/>
                </a:lnTo>
                <a:lnTo>
                  <a:pt x="717" y="741"/>
                </a:lnTo>
                <a:lnTo>
                  <a:pt x="720" y="743"/>
                </a:lnTo>
                <a:lnTo>
                  <a:pt x="720" y="743"/>
                </a:lnTo>
                <a:lnTo>
                  <a:pt x="720" y="743"/>
                </a:lnTo>
                <a:lnTo>
                  <a:pt x="722" y="743"/>
                </a:lnTo>
                <a:lnTo>
                  <a:pt x="722" y="741"/>
                </a:lnTo>
                <a:lnTo>
                  <a:pt x="724" y="741"/>
                </a:lnTo>
                <a:lnTo>
                  <a:pt x="729" y="743"/>
                </a:lnTo>
                <a:lnTo>
                  <a:pt x="729" y="743"/>
                </a:lnTo>
                <a:lnTo>
                  <a:pt x="724" y="743"/>
                </a:lnTo>
                <a:lnTo>
                  <a:pt x="722" y="743"/>
                </a:lnTo>
                <a:lnTo>
                  <a:pt x="722" y="743"/>
                </a:lnTo>
                <a:lnTo>
                  <a:pt x="722" y="745"/>
                </a:lnTo>
                <a:lnTo>
                  <a:pt x="724" y="745"/>
                </a:lnTo>
                <a:lnTo>
                  <a:pt x="729" y="750"/>
                </a:lnTo>
                <a:lnTo>
                  <a:pt x="729" y="750"/>
                </a:lnTo>
                <a:lnTo>
                  <a:pt x="726" y="748"/>
                </a:lnTo>
                <a:lnTo>
                  <a:pt x="722" y="748"/>
                </a:lnTo>
                <a:lnTo>
                  <a:pt x="722" y="748"/>
                </a:lnTo>
                <a:lnTo>
                  <a:pt x="722" y="748"/>
                </a:lnTo>
                <a:lnTo>
                  <a:pt x="722" y="748"/>
                </a:lnTo>
                <a:lnTo>
                  <a:pt x="722" y="750"/>
                </a:lnTo>
                <a:lnTo>
                  <a:pt x="724" y="754"/>
                </a:lnTo>
                <a:lnTo>
                  <a:pt x="724" y="759"/>
                </a:lnTo>
                <a:lnTo>
                  <a:pt x="733" y="761"/>
                </a:lnTo>
                <a:lnTo>
                  <a:pt x="733" y="761"/>
                </a:lnTo>
                <a:lnTo>
                  <a:pt x="733" y="761"/>
                </a:lnTo>
                <a:lnTo>
                  <a:pt x="733" y="763"/>
                </a:lnTo>
                <a:lnTo>
                  <a:pt x="733" y="763"/>
                </a:lnTo>
                <a:lnTo>
                  <a:pt x="733" y="766"/>
                </a:lnTo>
                <a:lnTo>
                  <a:pt x="735" y="766"/>
                </a:lnTo>
                <a:lnTo>
                  <a:pt x="738" y="768"/>
                </a:lnTo>
                <a:lnTo>
                  <a:pt x="740" y="768"/>
                </a:lnTo>
                <a:lnTo>
                  <a:pt x="740" y="770"/>
                </a:lnTo>
                <a:lnTo>
                  <a:pt x="740" y="770"/>
                </a:lnTo>
                <a:lnTo>
                  <a:pt x="740" y="770"/>
                </a:lnTo>
                <a:lnTo>
                  <a:pt x="742" y="770"/>
                </a:lnTo>
                <a:lnTo>
                  <a:pt x="742" y="772"/>
                </a:lnTo>
                <a:lnTo>
                  <a:pt x="742" y="772"/>
                </a:lnTo>
                <a:lnTo>
                  <a:pt x="742" y="775"/>
                </a:lnTo>
                <a:lnTo>
                  <a:pt x="744" y="775"/>
                </a:lnTo>
                <a:lnTo>
                  <a:pt x="744" y="775"/>
                </a:lnTo>
                <a:lnTo>
                  <a:pt x="747" y="777"/>
                </a:lnTo>
                <a:lnTo>
                  <a:pt x="747" y="777"/>
                </a:lnTo>
                <a:lnTo>
                  <a:pt x="747" y="779"/>
                </a:lnTo>
                <a:lnTo>
                  <a:pt x="749" y="779"/>
                </a:lnTo>
                <a:lnTo>
                  <a:pt x="749" y="779"/>
                </a:lnTo>
                <a:lnTo>
                  <a:pt x="753" y="779"/>
                </a:lnTo>
                <a:lnTo>
                  <a:pt x="751" y="781"/>
                </a:lnTo>
                <a:lnTo>
                  <a:pt x="749" y="781"/>
                </a:lnTo>
                <a:lnTo>
                  <a:pt x="747" y="786"/>
                </a:lnTo>
                <a:lnTo>
                  <a:pt x="744" y="788"/>
                </a:lnTo>
                <a:lnTo>
                  <a:pt x="744" y="788"/>
                </a:lnTo>
                <a:lnTo>
                  <a:pt x="744" y="790"/>
                </a:lnTo>
                <a:lnTo>
                  <a:pt x="742" y="790"/>
                </a:lnTo>
                <a:lnTo>
                  <a:pt x="744" y="793"/>
                </a:lnTo>
                <a:lnTo>
                  <a:pt x="744" y="793"/>
                </a:lnTo>
                <a:lnTo>
                  <a:pt x="747" y="795"/>
                </a:lnTo>
                <a:lnTo>
                  <a:pt x="747" y="795"/>
                </a:lnTo>
                <a:lnTo>
                  <a:pt x="749" y="793"/>
                </a:lnTo>
                <a:lnTo>
                  <a:pt x="749" y="790"/>
                </a:lnTo>
                <a:lnTo>
                  <a:pt x="749" y="790"/>
                </a:lnTo>
                <a:lnTo>
                  <a:pt x="749" y="788"/>
                </a:lnTo>
                <a:lnTo>
                  <a:pt x="749" y="788"/>
                </a:lnTo>
                <a:lnTo>
                  <a:pt x="749" y="788"/>
                </a:lnTo>
                <a:lnTo>
                  <a:pt x="749" y="786"/>
                </a:lnTo>
                <a:lnTo>
                  <a:pt x="751" y="786"/>
                </a:lnTo>
                <a:lnTo>
                  <a:pt x="758" y="784"/>
                </a:lnTo>
                <a:lnTo>
                  <a:pt x="762" y="781"/>
                </a:lnTo>
                <a:lnTo>
                  <a:pt x="760" y="784"/>
                </a:lnTo>
                <a:lnTo>
                  <a:pt x="760" y="784"/>
                </a:lnTo>
                <a:lnTo>
                  <a:pt x="760" y="786"/>
                </a:lnTo>
                <a:lnTo>
                  <a:pt x="762" y="788"/>
                </a:lnTo>
                <a:lnTo>
                  <a:pt x="762" y="790"/>
                </a:lnTo>
                <a:lnTo>
                  <a:pt x="765" y="793"/>
                </a:lnTo>
                <a:lnTo>
                  <a:pt x="765" y="795"/>
                </a:lnTo>
                <a:lnTo>
                  <a:pt x="765" y="795"/>
                </a:lnTo>
                <a:lnTo>
                  <a:pt x="765" y="797"/>
                </a:lnTo>
                <a:lnTo>
                  <a:pt x="765" y="799"/>
                </a:lnTo>
                <a:lnTo>
                  <a:pt x="767" y="799"/>
                </a:lnTo>
                <a:lnTo>
                  <a:pt x="767" y="799"/>
                </a:lnTo>
                <a:lnTo>
                  <a:pt x="762" y="802"/>
                </a:lnTo>
                <a:lnTo>
                  <a:pt x="762" y="802"/>
                </a:lnTo>
                <a:lnTo>
                  <a:pt x="762" y="802"/>
                </a:lnTo>
                <a:lnTo>
                  <a:pt x="762" y="804"/>
                </a:lnTo>
                <a:lnTo>
                  <a:pt x="762" y="806"/>
                </a:lnTo>
                <a:lnTo>
                  <a:pt x="765" y="811"/>
                </a:lnTo>
                <a:lnTo>
                  <a:pt x="769" y="811"/>
                </a:lnTo>
                <a:lnTo>
                  <a:pt x="769" y="811"/>
                </a:lnTo>
                <a:lnTo>
                  <a:pt x="769" y="811"/>
                </a:lnTo>
                <a:lnTo>
                  <a:pt x="771" y="811"/>
                </a:lnTo>
                <a:lnTo>
                  <a:pt x="774" y="806"/>
                </a:lnTo>
                <a:lnTo>
                  <a:pt x="774" y="806"/>
                </a:lnTo>
                <a:lnTo>
                  <a:pt x="774" y="804"/>
                </a:lnTo>
                <a:lnTo>
                  <a:pt x="776" y="804"/>
                </a:lnTo>
                <a:lnTo>
                  <a:pt x="778" y="799"/>
                </a:lnTo>
                <a:lnTo>
                  <a:pt x="778" y="799"/>
                </a:lnTo>
                <a:lnTo>
                  <a:pt x="776" y="797"/>
                </a:lnTo>
                <a:lnTo>
                  <a:pt x="776" y="795"/>
                </a:lnTo>
                <a:lnTo>
                  <a:pt x="776" y="793"/>
                </a:lnTo>
                <a:lnTo>
                  <a:pt x="776" y="793"/>
                </a:lnTo>
                <a:lnTo>
                  <a:pt x="776" y="790"/>
                </a:lnTo>
                <a:lnTo>
                  <a:pt x="776" y="788"/>
                </a:lnTo>
                <a:lnTo>
                  <a:pt x="776" y="788"/>
                </a:lnTo>
                <a:lnTo>
                  <a:pt x="778" y="786"/>
                </a:lnTo>
                <a:lnTo>
                  <a:pt x="778" y="786"/>
                </a:lnTo>
                <a:lnTo>
                  <a:pt x="776" y="788"/>
                </a:lnTo>
                <a:lnTo>
                  <a:pt x="776" y="790"/>
                </a:lnTo>
                <a:lnTo>
                  <a:pt x="776" y="790"/>
                </a:lnTo>
                <a:lnTo>
                  <a:pt x="776" y="793"/>
                </a:lnTo>
                <a:lnTo>
                  <a:pt x="776" y="793"/>
                </a:lnTo>
                <a:lnTo>
                  <a:pt x="776" y="795"/>
                </a:lnTo>
                <a:lnTo>
                  <a:pt x="778" y="797"/>
                </a:lnTo>
                <a:lnTo>
                  <a:pt x="778" y="799"/>
                </a:lnTo>
                <a:lnTo>
                  <a:pt x="776" y="802"/>
                </a:lnTo>
                <a:lnTo>
                  <a:pt x="776" y="804"/>
                </a:lnTo>
                <a:lnTo>
                  <a:pt x="776" y="804"/>
                </a:lnTo>
                <a:lnTo>
                  <a:pt x="778" y="804"/>
                </a:lnTo>
                <a:lnTo>
                  <a:pt x="780" y="799"/>
                </a:lnTo>
                <a:lnTo>
                  <a:pt x="780" y="799"/>
                </a:lnTo>
                <a:lnTo>
                  <a:pt x="780" y="797"/>
                </a:lnTo>
                <a:lnTo>
                  <a:pt x="780" y="795"/>
                </a:lnTo>
                <a:lnTo>
                  <a:pt x="780" y="795"/>
                </a:lnTo>
                <a:lnTo>
                  <a:pt x="780" y="795"/>
                </a:lnTo>
                <a:lnTo>
                  <a:pt x="783" y="795"/>
                </a:lnTo>
                <a:lnTo>
                  <a:pt x="783" y="797"/>
                </a:lnTo>
                <a:lnTo>
                  <a:pt x="783" y="797"/>
                </a:lnTo>
                <a:lnTo>
                  <a:pt x="783" y="797"/>
                </a:lnTo>
                <a:lnTo>
                  <a:pt x="785" y="795"/>
                </a:lnTo>
                <a:lnTo>
                  <a:pt x="780" y="799"/>
                </a:lnTo>
                <a:lnTo>
                  <a:pt x="780" y="802"/>
                </a:lnTo>
                <a:lnTo>
                  <a:pt x="778" y="804"/>
                </a:lnTo>
                <a:lnTo>
                  <a:pt x="776" y="808"/>
                </a:lnTo>
                <a:lnTo>
                  <a:pt x="776" y="811"/>
                </a:lnTo>
                <a:lnTo>
                  <a:pt x="774" y="811"/>
                </a:lnTo>
                <a:lnTo>
                  <a:pt x="774" y="813"/>
                </a:lnTo>
                <a:lnTo>
                  <a:pt x="771" y="813"/>
                </a:lnTo>
                <a:lnTo>
                  <a:pt x="771" y="813"/>
                </a:lnTo>
                <a:lnTo>
                  <a:pt x="771" y="815"/>
                </a:lnTo>
                <a:lnTo>
                  <a:pt x="771" y="817"/>
                </a:lnTo>
                <a:lnTo>
                  <a:pt x="771" y="817"/>
                </a:lnTo>
                <a:lnTo>
                  <a:pt x="771" y="820"/>
                </a:lnTo>
                <a:lnTo>
                  <a:pt x="774" y="822"/>
                </a:lnTo>
                <a:lnTo>
                  <a:pt x="776" y="824"/>
                </a:lnTo>
                <a:lnTo>
                  <a:pt x="778" y="822"/>
                </a:lnTo>
                <a:lnTo>
                  <a:pt x="780" y="822"/>
                </a:lnTo>
                <a:lnTo>
                  <a:pt x="783" y="822"/>
                </a:lnTo>
                <a:lnTo>
                  <a:pt x="780" y="824"/>
                </a:lnTo>
                <a:lnTo>
                  <a:pt x="776" y="824"/>
                </a:lnTo>
                <a:lnTo>
                  <a:pt x="776" y="824"/>
                </a:lnTo>
                <a:lnTo>
                  <a:pt x="776" y="829"/>
                </a:lnTo>
                <a:lnTo>
                  <a:pt x="774" y="831"/>
                </a:lnTo>
                <a:lnTo>
                  <a:pt x="771" y="833"/>
                </a:lnTo>
                <a:lnTo>
                  <a:pt x="774" y="835"/>
                </a:lnTo>
                <a:lnTo>
                  <a:pt x="776" y="835"/>
                </a:lnTo>
                <a:lnTo>
                  <a:pt x="778" y="838"/>
                </a:lnTo>
                <a:lnTo>
                  <a:pt x="780" y="840"/>
                </a:lnTo>
                <a:lnTo>
                  <a:pt x="783" y="842"/>
                </a:lnTo>
                <a:lnTo>
                  <a:pt x="785" y="842"/>
                </a:lnTo>
                <a:lnTo>
                  <a:pt x="785" y="840"/>
                </a:lnTo>
                <a:lnTo>
                  <a:pt x="789" y="840"/>
                </a:lnTo>
                <a:lnTo>
                  <a:pt x="789" y="840"/>
                </a:lnTo>
                <a:lnTo>
                  <a:pt x="789" y="838"/>
                </a:lnTo>
                <a:lnTo>
                  <a:pt x="789" y="835"/>
                </a:lnTo>
                <a:lnTo>
                  <a:pt x="789" y="835"/>
                </a:lnTo>
                <a:lnTo>
                  <a:pt x="792" y="831"/>
                </a:lnTo>
                <a:lnTo>
                  <a:pt x="794" y="831"/>
                </a:lnTo>
                <a:lnTo>
                  <a:pt x="794" y="831"/>
                </a:lnTo>
                <a:lnTo>
                  <a:pt x="794" y="831"/>
                </a:lnTo>
                <a:lnTo>
                  <a:pt x="794" y="831"/>
                </a:lnTo>
                <a:lnTo>
                  <a:pt x="794" y="831"/>
                </a:lnTo>
                <a:lnTo>
                  <a:pt x="798" y="829"/>
                </a:lnTo>
                <a:lnTo>
                  <a:pt x="798" y="829"/>
                </a:lnTo>
                <a:lnTo>
                  <a:pt x="801" y="831"/>
                </a:lnTo>
                <a:lnTo>
                  <a:pt x="801" y="831"/>
                </a:lnTo>
                <a:lnTo>
                  <a:pt x="798" y="831"/>
                </a:lnTo>
                <a:lnTo>
                  <a:pt x="798" y="831"/>
                </a:lnTo>
                <a:lnTo>
                  <a:pt x="796" y="831"/>
                </a:lnTo>
                <a:lnTo>
                  <a:pt x="796" y="833"/>
                </a:lnTo>
                <a:lnTo>
                  <a:pt x="796" y="833"/>
                </a:lnTo>
                <a:lnTo>
                  <a:pt x="796" y="833"/>
                </a:lnTo>
                <a:lnTo>
                  <a:pt x="798" y="835"/>
                </a:lnTo>
                <a:lnTo>
                  <a:pt x="798" y="838"/>
                </a:lnTo>
                <a:lnTo>
                  <a:pt x="801" y="838"/>
                </a:lnTo>
                <a:lnTo>
                  <a:pt x="801" y="838"/>
                </a:lnTo>
                <a:lnTo>
                  <a:pt x="803" y="838"/>
                </a:lnTo>
                <a:lnTo>
                  <a:pt x="805" y="838"/>
                </a:lnTo>
                <a:lnTo>
                  <a:pt x="807" y="838"/>
                </a:lnTo>
                <a:lnTo>
                  <a:pt x="810" y="842"/>
                </a:lnTo>
                <a:lnTo>
                  <a:pt x="810" y="842"/>
                </a:lnTo>
                <a:lnTo>
                  <a:pt x="807" y="840"/>
                </a:lnTo>
                <a:lnTo>
                  <a:pt x="807" y="840"/>
                </a:lnTo>
                <a:lnTo>
                  <a:pt x="805" y="838"/>
                </a:lnTo>
                <a:lnTo>
                  <a:pt x="803" y="838"/>
                </a:lnTo>
                <a:lnTo>
                  <a:pt x="801" y="840"/>
                </a:lnTo>
                <a:lnTo>
                  <a:pt x="801" y="840"/>
                </a:lnTo>
                <a:lnTo>
                  <a:pt x="796" y="838"/>
                </a:lnTo>
                <a:lnTo>
                  <a:pt x="794" y="835"/>
                </a:lnTo>
                <a:lnTo>
                  <a:pt x="796" y="833"/>
                </a:lnTo>
                <a:lnTo>
                  <a:pt x="796" y="833"/>
                </a:lnTo>
                <a:lnTo>
                  <a:pt x="794" y="833"/>
                </a:lnTo>
                <a:lnTo>
                  <a:pt x="794" y="833"/>
                </a:lnTo>
                <a:lnTo>
                  <a:pt x="792" y="835"/>
                </a:lnTo>
                <a:lnTo>
                  <a:pt x="792" y="838"/>
                </a:lnTo>
                <a:lnTo>
                  <a:pt x="792" y="840"/>
                </a:lnTo>
                <a:lnTo>
                  <a:pt x="792" y="840"/>
                </a:lnTo>
                <a:lnTo>
                  <a:pt x="796" y="842"/>
                </a:lnTo>
                <a:lnTo>
                  <a:pt x="798" y="842"/>
                </a:lnTo>
                <a:lnTo>
                  <a:pt x="801" y="844"/>
                </a:lnTo>
                <a:lnTo>
                  <a:pt x="801" y="851"/>
                </a:lnTo>
                <a:lnTo>
                  <a:pt x="803" y="851"/>
                </a:lnTo>
                <a:lnTo>
                  <a:pt x="807" y="849"/>
                </a:lnTo>
                <a:lnTo>
                  <a:pt x="807" y="849"/>
                </a:lnTo>
                <a:lnTo>
                  <a:pt x="807" y="851"/>
                </a:lnTo>
                <a:lnTo>
                  <a:pt x="807" y="851"/>
                </a:lnTo>
                <a:lnTo>
                  <a:pt x="805" y="856"/>
                </a:lnTo>
                <a:lnTo>
                  <a:pt x="805" y="860"/>
                </a:lnTo>
                <a:lnTo>
                  <a:pt x="805" y="862"/>
                </a:lnTo>
                <a:lnTo>
                  <a:pt x="805" y="860"/>
                </a:lnTo>
                <a:lnTo>
                  <a:pt x="805" y="860"/>
                </a:lnTo>
                <a:lnTo>
                  <a:pt x="807" y="858"/>
                </a:lnTo>
                <a:lnTo>
                  <a:pt x="810" y="858"/>
                </a:lnTo>
                <a:lnTo>
                  <a:pt x="810" y="858"/>
                </a:lnTo>
                <a:lnTo>
                  <a:pt x="807" y="858"/>
                </a:lnTo>
                <a:lnTo>
                  <a:pt x="807" y="860"/>
                </a:lnTo>
                <a:lnTo>
                  <a:pt x="807" y="860"/>
                </a:lnTo>
                <a:lnTo>
                  <a:pt x="807" y="862"/>
                </a:lnTo>
                <a:lnTo>
                  <a:pt x="807" y="862"/>
                </a:lnTo>
                <a:lnTo>
                  <a:pt x="803" y="865"/>
                </a:lnTo>
                <a:lnTo>
                  <a:pt x="805" y="869"/>
                </a:lnTo>
                <a:lnTo>
                  <a:pt x="807" y="874"/>
                </a:lnTo>
                <a:lnTo>
                  <a:pt x="810" y="869"/>
                </a:lnTo>
                <a:lnTo>
                  <a:pt x="810" y="865"/>
                </a:lnTo>
                <a:lnTo>
                  <a:pt x="812" y="865"/>
                </a:lnTo>
                <a:lnTo>
                  <a:pt x="812" y="862"/>
                </a:lnTo>
                <a:lnTo>
                  <a:pt x="814" y="862"/>
                </a:lnTo>
                <a:lnTo>
                  <a:pt x="816" y="862"/>
                </a:lnTo>
                <a:lnTo>
                  <a:pt x="816" y="862"/>
                </a:lnTo>
                <a:lnTo>
                  <a:pt x="823" y="856"/>
                </a:lnTo>
                <a:lnTo>
                  <a:pt x="823" y="856"/>
                </a:lnTo>
                <a:lnTo>
                  <a:pt x="823" y="856"/>
                </a:lnTo>
                <a:lnTo>
                  <a:pt x="823" y="853"/>
                </a:lnTo>
                <a:lnTo>
                  <a:pt x="823" y="853"/>
                </a:lnTo>
                <a:lnTo>
                  <a:pt x="823" y="851"/>
                </a:lnTo>
                <a:lnTo>
                  <a:pt x="823" y="851"/>
                </a:lnTo>
                <a:lnTo>
                  <a:pt x="825" y="853"/>
                </a:lnTo>
                <a:lnTo>
                  <a:pt x="825" y="853"/>
                </a:lnTo>
                <a:lnTo>
                  <a:pt x="825" y="853"/>
                </a:lnTo>
                <a:lnTo>
                  <a:pt x="825" y="856"/>
                </a:lnTo>
                <a:lnTo>
                  <a:pt x="821" y="858"/>
                </a:lnTo>
                <a:lnTo>
                  <a:pt x="821" y="858"/>
                </a:lnTo>
                <a:lnTo>
                  <a:pt x="821" y="860"/>
                </a:lnTo>
                <a:lnTo>
                  <a:pt x="821" y="860"/>
                </a:lnTo>
                <a:lnTo>
                  <a:pt x="823" y="860"/>
                </a:lnTo>
                <a:lnTo>
                  <a:pt x="825" y="862"/>
                </a:lnTo>
                <a:lnTo>
                  <a:pt x="825" y="862"/>
                </a:lnTo>
                <a:lnTo>
                  <a:pt x="825" y="865"/>
                </a:lnTo>
                <a:lnTo>
                  <a:pt x="828" y="867"/>
                </a:lnTo>
                <a:lnTo>
                  <a:pt x="828" y="867"/>
                </a:lnTo>
                <a:lnTo>
                  <a:pt x="828" y="867"/>
                </a:lnTo>
                <a:lnTo>
                  <a:pt x="828" y="867"/>
                </a:lnTo>
                <a:lnTo>
                  <a:pt x="825" y="865"/>
                </a:lnTo>
                <a:lnTo>
                  <a:pt x="825" y="865"/>
                </a:lnTo>
                <a:lnTo>
                  <a:pt x="823" y="862"/>
                </a:lnTo>
                <a:lnTo>
                  <a:pt x="821" y="862"/>
                </a:lnTo>
                <a:lnTo>
                  <a:pt x="821" y="860"/>
                </a:lnTo>
                <a:lnTo>
                  <a:pt x="816" y="862"/>
                </a:lnTo>
                <a:lnTo>
                  <a:pt x="816" y="862"/>
                </a:lnTo>
                <a:lnTo>
                  <a:pt x="814" y="865"/>
                </a:lnTo>
                <a:lnTo>
                  <a:pt x="812" y="865"/>
                </a:lnTo>
                <a:lnTo>
                  <a:pt x="812" y="867"/>
                </a:lnTo>
                <a:lnTo>
                  <a:pt x="812" y="869"/>
                </a:lnTo>
                <a:lnTo>
                  <a:pt x="812" y="869"/>
                </a:lnTo>
                <a:lnTo>
                  <a:pt x="812" y="871"/>
                </a:lnTo>
                <a:lnTo>
                  <a:pt x="812" y="871"/>
                </a:lnTo>
                <a:lnTo>
                  <a:pt x="812" y="874"/>
                </a:lnTo>
                <a:lnTo>
                  <a:pt x="812" y="876"/>
                </a:lnTo>
                <a:lnTo>
                  <a:pt x="812" y="876"/>
                </a:lnTo>
                <a:lnTo>
                  <a:pt x="812" y="878"/>
                </a:lnTo>
                <a:lnTo>
                  <a:pt x="812" y="878"/>
                </a:lnTo>
                <a:lnTo>
                  <a:pt x="814" y="880"/>
                </a:lnTo>
                <a:lnTo>
                  <a:pt x="814" y="880"/>
                </a:lnTo>
                <a:lnTo>
                  <a:pt x="814" y="880"/>
                </a:lnTo>
                <a:lnTo>
                  <a:pt x="814" y="878"/>
                </a:lnTo>
                <a:lnTo>
                  <a:pt x="816" y="878"/>
                </a:lnTo>
                <a:lnTo>
                  <a:pt x="816" y="876"/>
                </a:lnTo>
                <a:lnTo>
                  <a:pt x="819" y="876"/>
                </a:lnTo>
                <a:lnTo>
                  <a:pt x="823" y="874"/>
                </a:lnTo>
                <a:lnTo>
                  <a:pt x="830" y="876"/>
                </a:lnTo>
                <a:lnTo>
                  <a:pt x="828" y="876"/>
                </a:lnTo>
                <a:lnTo>
                  <a:pt x="825" y="876"/>
                </a:lnTo>
                <a:lnTo>
                  <a:pt x="821" y="876"/>
                </a:lnTo>
                <a:lnTo>
                  <a:pt x="819" y="876"/>
                </a:lnTo>
                <a:lnTo>
                  <a:pt x="819" y="876"/>
                </a:lnTo>
                <a:lnTo>
                  <a:pt x="814" y="880"/>
                </a:lnTo>
                <a:lnTo>
                  <a:pt x="814" y="883"/>
                </a:lnTo>
                <a:lnTo>
                  <a:pt x="814" y="885"/>
                </a:lnTo>
                <a:lnTo>
                  <a:pt x="814" y="887"/>
                </a:lnTo>
                <a:lnTo>
                  <a:pt x="814" y="887"/>
                </a:lnTo>
                <a:lnTo>
                  <a:pt x="816" y="889"/>
                </a:lnTo>
                <a:lnTo>
                  <a:pt x="819" y="889"/>
                </a:lnTo>
                <a:lnTo>
                  <a:pt x="821" y="892"/>
                </a:lnTo>
                <a:lnTo>
                  <a:pt x="823" y="892"/>
                </a:lnTo>
                <a:lnTo>
                  <a:pt x="823" y="892"/>
                </a:lnTo>
                <a:lnTo>
                  <a:pt x="825" y="892"/>
                </a:lnTo>
                <a:lnTo>
                  <a:pt x="830" y="892"/>
                </a:lnTo>
                <a:lnTo>
                  <a:pt x="832" y="889"/>
                </a:lnTo>
                <a:lnTo>
                  <a:pt x="832" y="887"/>
                </a:lnTo>
                <a:lnTo>
                  <a:pt x="832" y="889"/>
                </a:lnTo>
                <a:lnTo>
                  <a:pt x="832" y="892"/>
                </a:lnTo>
                <a:lnTo>
                  <a:pt x="832" y="892"/>
                </a:lnTo>
                <a:lnTo>
                  <a:pt x="834" y="892"/>
                </a:lnTo>
                <a:lnTo>
                  <a:pt x="834" y="892"/>
                </a:lnTo>
                <a:lnTo>
                  <a:pt x="834" y="894"/>
                </a:lnTo>
                <a:lnTo>
                  <a:pt x="832" y="894"/>
                </a:lnTo>
                <a:lnTo>
                  <a:pt x="832" y="894"/>
                </a:lnTo>
                <a:lnTo>
                  <a:pt x="832" y="896"/>
                </a:lnTo>
                <a:lnTo>
                  <a:pt x="832" y="896"/>
                </a:lnTo>
                <a:lnTo>
                  <a:pt x="834" y="896"/>
                </a:lnTo>
                <a:lnTo>
                  <a:pt x="841" y="896"/>
                </a:lnTo>
                <a:lnTo>
                  <a:pt x="841" y="896"/>
                </a:lnTo>
                <a:lnTo>
                  <a:pt x="841" y="896"/>
                </a:lnTo>
                <a:lnTo>
                  <a:pt x="839" y="896"/>
                </a:lnTo>
                <a:lnTo>
                  <a:pt x="837" y="896"/>
                </a:lnTo>
                <a:lnTo>
                  <a:pt x="834" y="896"/>
                </a:lnTo>
                <a:lnTo>
                  <a:pt x="832" y="898"/>
                </a:lnTo>
                <a:lnTo>
                  <a:pt x="832" y="898"/>
                </a:lnTo>
                <a:lnTo>
                  <a:pt x="834" y="898"/>
                </a:lnTo>
                <a:lnTo>
                  <a:pt x="837" y="898"/>
                </a:lnTo>
                <a:lnTo>
                  <a:pt x="839" y="898"/>
                </a:lnTo>
                <a:lnTo>
                  <a:pt x="839" y="898"/>
                </a:lnTo>
                <a:lnTo>
                  <a:pt x="841" y="901"/>
                </a:lnTo>
                <a:lnTo>
                  <a:pt x="843" y="898"/>
                </a:lnTo>
                <a:lnTo>
                  <a:pt x="843" y="898"/>
                </a:lnTo>
                <a:lnTo>
                  <a:pt x="843" y="901"/>
                </a:lnTo>
                <a:lnTo>
                  <a:pt x="846" y="901"/>
                </a:lnTo>
                <a:lnTo>
                  <a:pt x="846" y="901"/>
                </a:lnTo>
                <a:lnTo>
                  <a:pt x="846" y="901"/>
                </a:lnTo>
                <a:lnTo>
                  <a:pt x="846" y="898"/>
                </a:lnTo>
                <a:lnTo>
                  <a:pt x="848" y="896"/>
                </a:lnTo>
                <a:lnTo>
                  <a:pt x="848" y="896"/>
                </a:lnTo>
                <a:lnTo>
                  <a:pt x="848" y="898"/>
                </a:lnTo>
                <a:lnTo>
                  <a:pt x="848" y="898"/>
                </a:lnTo>
                <a:lnTo>
                  <a:pt x="848" y="898"/>
                </a:lnTo>
                <a:lnTo>
                  <a:pt x="852" y="901"/>
                </a:lnTo>
                <a:lnTo>
                  <a:pt x="855" y="898"/>
                </a:lnTo>
                <a:lnTo>
                  <a:pt x="855" y="898"/>
                </a:lnTo>
                <a:lnTo>
                  <a:pt x="857" y="896"/>
                </a:lnTo>
                <a:lnTo>
                  <a:pt x="857" y="894"/>
                </a:lnTo>
                <a:lnTo>
                  <a:pt x="857" y="894"/>
                </a:lnTo>
                <a:lnTo>
                  <a:pt x="857" y="894"/>
                </a:lnTo>
                <a:lnTo>
                  <a:pt x="857" y="892"/>
                </a:lnTo>
                <a:lnTo>
                  <a:pt x="857" y="894"/>
                </a:lnTo>
                <a:lnTo>
                  <a:pt x="857" y="894"/>
                </a:lnTo>
                <a:lnTo>
                  <a:pt x="857" y="896"/>
                </a:lnTo>
                <a:lnTo>
                  <a:pt x="857" y="896"/>
                </a:lnTo>
                <a:lnTo>
                  <a:pt x="857" y="898"/>
                </a:lnTo>
                <a:lnTo>
                  <a:pt x="855" y="901"/>
                </a:lnTo>
                <a:lnTo>
                  <a:pt x="855" y="903"/>
                </a:lnTo>
                <a:lnTo>
                  <a:pt x="855" y="903"/>
                </a:lnTo>
                <a:lnTo>
                  <a:pt x="857" y="903"/>
                </a:lnTo>
                <a:lnTo>
                  <a:pt x="857" y="905"/>
                </a:lnTo>
                <a:lnTo>
                  <a:pt x="859" y="907"/>
                </a:lnTo>
                <a:lnTo>
                  <a:pt x="859" y="910"/>
                </a:lnTo>
                <a:lnTo>
                  <a:pt x="859" y="910"/>
                </a:lnTo>
                <a:lnTo>
                  <a:pt x="864" y="914"/>
                </a:lnTo>
                <a:lnTo>
                  <a:pt x="864" y="914"/>
                </a:lnTo>
                <a:lnTo>
                  <a:pt x="866" y="914"/>
                </a:lnTo>
                <a:lnTo>
                  <a:pt x="868" y="914"/>
                </a:lnTo>
                <a:lnTo>
                  <a:pt x="870" y="912"/>
                </a:lnTo>
                <a:lnTo>
                  <a:pt x="870" y="912"/>
                </a:lnTo>
                <a:lnTo>
                  <a:pt x="870" y="912"/>
                </a:lnTo>
                <a:lnTo>
                  <a:pt x="870" y="910"/>
                </a:lnTo>
                <a:lnTo>
                  <a:pt x="873" y="910"/>
                </a:lnTo>
                <a:lnTo>
                  <a:pt x="873" y="907"/>
                </a:lnTo>
                <a:lnTo>
                  <a:pt x="873" y="907"/>
                </a:lnTo>
                <a:lnTo>
                  <a:pt x="873" y="905"/>
                </a:lnTo>
                <a:lnTo>
                  <a:pt x="873" y="905"/>
                </a:lnTo>
                <a:lnTo>
                  <a:pt x="873" y="905"/>
                </a:lnTo>
                <a:lnTo>
                  <a:pt x="873" y="907"/>
                </a:lnTo>
                <a:lnTo>
                  <a:pt x="875" y="907"/>
                </a:lnTo>
                <a:lnTo>
                  <a:pt x="875" y="907"/>
                </a:lnTo>
                <a:lnTo>
                  <a:pt x="873" y="910"/>
                </a:lnTo>
                <a:lnTo>
                  <a:pt x="873" y="910"/>
                </a:lnTo>
                <a:lnTo>
                  <a:pt x="873" y="910"/>
                </a:lnTo>
                <a:lnTo>
                  <a:pt x="873" y="914"/>
                </a:lnTo>
                <a:lnTo>
                  <a:pt x="873" y="914"/>
                </a:lnTo>
                <a:lnTo>
                  <a:pt x="875" y="916"/>
                </a:lnTo>
                <a:lnTo>
                  <a:pt x="875" y="916"/>
                </a:lnTo>
                <a:lnTo>
                  <a:pt x="875" y="916"/>
                </a:lnTo>
                <a:lnTo>
                  <a:pt x="877" y="916"/>
                </a:lnTo>
                <a:lnTo>
                  <a:pt x="877" y="916"/>
                </a:lnTo>
                <a:lnTo>
                  <a:pt x="875" y="919"/>
                </a:lnTo>
                <a:lnTo>
                  <a:pt x="875" y="919"/>
                </a:lnTo>
                <a:lnTo>
                  <a:pt x="873" y="916"/>
                </a:lnTo>
                <a:lnTo>
                  <a:pt x="873" y="914"/>
                </a:lnTo>
                <a:lnTo>
                  <a:pt x="873" y="914"/>
                </a:lnTo>
                <a:lnTo>
                  <a:pt x="870" y="914"/>
                </a:lnTo>
                <a:lnTo>
                  <a:pt x="870" y="916"/>
                </a:lnTo>
                <a:lnTo>
                  <a:pt x="870" y="916"/>
                </a:lnTo>
                <a:lnTo>
                  <a:pt x="870" y="916"/>
                </a:lnTo>
                <a:lnTo>
                  <a:pt x="873" y="919"/>
                </a:lnTo>
                <a:lnTo>
                  <a:pt x="873" y="919"/>
                </a:lnTo>
                <a:lnTo>
                  <a:pt x="873" y="921"/>
                </a:lnTo>
                <a:lnTo>
                  <a:pt x="879" y="921"/>
                </a:lnTo>
                <a:lnTo>
                  <a:pt x="879" y="921"/>
                </a:lnTo>
                <a:lnTo>
                  <a:pt x="879" y="921"/>
                </a:lnTo>
                <a:lnTo>
                  <a:pt x="879" y="921"/>
                </a:lnTo>
                <a:lnTo>
                  <a:pt x="882" y="921"/>
                </a:lnTo>
                <a:lnTo>
                  <a:pt x="882" y="919"/>
                </a:lnTo>
                <a:lnTo>
                  <a:pt x="882" y="919"/>
                </a:lnTo>
                <a:lnTo>
                  <a:pt x="882" y="919"/>
                </a:lnTo>
                <a:lnTo>
                  <a:pt x="884" y="916"/>
                </a:lnTo>
                <a:lnTo>
                  <a:pt x="884" y="916"/>
                </a:lnTo>
                <a:lnTo>
                  <a:pt x="884" y="916"/>
                </a:lnTo>
                <a:lnTo>
                  <a:pt x="884" y="919"/>
                </a:lnTo>
                <a:lnTo>
                  <a:pt x="882" y="921"/>
                </a:lnTo>
                <a:lnTo>
                  <a:pt x="882" y="921"/>
                </a:lnTo>
                <a:lnTo>
                  <a:pt x="882" y="923"/>
                </a:lnTo>
                <a:lnTo>
                  <a:pt x="882" y="923"/>
                </a:lnTo>
                <a:lnTo>
                  <a:pt x="882" y="923"/>
                </a:lnTo>
                <a:lnTo>
                  <a:pt x="884" y="923"/>
                </a:lnTo>
                <a:lnTo>
                  <a:pt x="886" y="923"/>
                </a:lnTo>
                <a:lnTo>
                  <a:pt x="886" y="923"/>
                </a:lnTo>
                <a:lnTo>
                  <a:pt x="888" y="921"/>
                </a:lnTo>
                <a:lnTo>
                  <a:pt x="888" y="923"/>
                </a:lnTo>
                <a:lnTo>
                  <a:pt x="888" y="923"/>
                </a:lnTo>
                <a:lnTo>
                  <a:pt x="886" y="923"/>
                </a:lnTo>
                <a:lnTo>
                  <a:pt x="884" y="923"/>
                </a:lnTo>
                <a:lnTo>
                  <a:pt x="884" y="925"/>
                </a:lnTo>
                <a:lnTo>
                  <a:pt x="884" y="925"/>
                </a:lnTo>
                <a:lnTo>
                  <a:pt x="884" y="928"/>
                </a:lnTo>
                <a:lnTo>
                  <a:pt x="884" y="928"/>
                </a:lnTo>
                <a:lnTo>
                  <a:pt x="884" y="928"/>
                </a:lnTo>
                <a:lnTo>
                  <a:pt x="886" y="928"/>
                </a:lnTo>
                <a:lnTo>
                  <a:pt x="886" y="928"/>
                </a:lnTo>
                <a:lnTo>
                  <a:pt x="884" y="928"/>
                </a:lnTo>
                <a:lnTo>
                  <a:pt x="884" y="928"/>
                </a:lnTo>
                <a:lnTo>
                  <a:pt x="886" y="930"/>
                </a:lnTo>
                <a:lnTo>
                  <a:pt x="886" y="930"/>
                </a:lnTo>
                <a:lnTo>
                  <a:pt x="886" y="930"/>
                </a:lnTo>
                <a:lnTo>
                  <a:pt x="886" y="930"/>
                </a:lnTo>
                <a:lnTo>
                  <a:pt x="886" y="928"/>
                </a:lnTo>
                <a:lnTo>
                  <a:pt x="886" y="928"/>
                </a:lnTo>
                <a:lnTo>
                  <a:pt x="886" y="928"/>
                </a:lnTo>
                <a:lnTo>
                  <a:pt x="888" y="928"/>
                </a:lnTo>
                <a:lnTo>
                  <a:pt x="888" y="930"/>
                </a:lnTo>
                <a:lnTo>
                  <a:pt x="891" y="930"/>
                </a:lnTo>
                <a:lnTo>
                  <a:pt x="891" y="932"/>
                </a:lnTo>
                <a:lnTo>
                  <a:pt x="891" y="934"/>
                </a:lnTo>
                <a:lnTo>
                  <a:pt x="893" y="934"/>
                </a:lnTo>
                <a:lnTo>
                  <a:pt x="893" y="934"/>
                </a:lnTo>
                <a:lnTo>
                  <a:pt x="893" y="934"/>
                </a:lnTo>
                <a:lnTo>
                  <a:pt x="893" y="934"/>
                </a:lnTo>
                <a:lnTo>
                  <a:pt x="893" y="934"/>
                </a:lnTo>
                <a:lnTo>
                  <a:pt x="895" y="937"/>
                </a:lnTo>
                <a:lnTo>
                  <a:pt x="895" y="939"/>
                </a:lnTo>
                <a:lnTo>
                  <a:pt x="895" y="939"/>
                </a:lnTo>
                <a:lnTo>
                  <a:pt x="895" y="939"/>
                </a:lnTo>
                <a:lnTo>
                  <a:pt x="893" y="939"/>
                </a:lnTo>
                <a:lnTo>
                  <a:pt x="893" y="939"/>
                </a:lnTo>
                <a:lnTo>
                  <a:pt x="893" y="939"/>
                </a:lnTo>
                <a:lnTo>
                  <a:pt x="891" y="941"/>
                </a:lnTo>
                <a:lnTo>
                  <a:pt x="893" y="941"/>
                </a:lnTo>
                <a:lnTo>
                  <a:pt x="893" y="941"/>
                </a:lnTo>
                <a:lnTo>
                  <a:pt x="893" y="941"/>
                </a:lnTo>
                <a:lnTo>
                  <a:pt x="893" y="941"/>
                </a:lnTo>
                <a:lnTo>
                  <a:pt x="895" y="941"/>
                </a:lnTo>
                <a:lnTo>
                  <a:pt x="895" y="943"/>
                </a:lnTo>
                <a:lnTo>
                  <a:pt x="895" y="943"/>
                </a:lnTo>
                <a:lnTo>
                  <a:pt x="895" y="943"/>
                </a:lnTo>
                <a:lnTo>
                  <a:pt x="893" y="946"/>
                </a:lnTo>
                <a:lnTo>
                  <a:pt x="893" y="946"/>
                </a:lnTo>
                <a:lnTo>
                  <a:pt x="895" y="946"/>
                </a:lnTo>
                <a:lnTo>
                  <a:pt x="895" y="946"/>
                </a:lnTo>
                <a:lnTo>
                  <a:pt x="895" y="948"/>
                </a:lnTo>
                <a:lnTo>
                  <a:pt x="895" y="948"/>
                </a:lnTo>
                <a:lnTo>
                  <a:pt x="895" y="946"/>
                </a:lnTo>
                <a:lnTo>
                  <a:pt x="895" y="946"/>
                </a:lnTo>
                <a:lnTo>
                  <a:pt x="895" y="946"/>
                </a:lnTo>
                <a:lnTo>
                  <a:pt x="897" y="948"/>
                </a:lnTo>
                <a:lnTo>
                  <a:pt x="897" y="948"/>
                </a:lnTo>
                <a:lnTo>
                  <a:pt x="897" y="948"/>
                </a:lnTo>
                <a:lnTo>
                  <a:pt x="897" y="950"/>
                </a:lnTo>
                <a:lnTo>
                  <a:pt x="897" y="950"/>
                </a:lnTo>
                <a:lnTo>
                  <a:pt x="897" y="950"/>
                </a:lnTo>
                <a:lnTo>
                  <a:pt x="895" y="952"/>
                </a:lnTo>
                <a:lnTo>
                  <a:pt x="895" y="952"/>
                </a:lnTo>
                <a:lnTo>
                  <a:pt x="895" y="955"/>
                </a:lnTo>
                <a:lnTo>
                  <a:pt x="895" y="955"/>
                </a:lnTo>
                <a:lnTo>
                  <a:pt x="895" y="955"/>
                </a:lnTo>
                <a:lnTo>
                  <a:pt x="895" y="957"/>
                </a:lnTo>
                <a:lnTo>
                  <a:pt x="895" y="957"/>
                </a:lnTo>
                <a:lnTo>
                  <a:pt x="897" y="957"/>
                </a:lnTo>
                <a:lnTo>
                  <a:pt x="895" y="959"/>
                </a:lnTo>
                <a:lnTo>
                  <a:pt x="897" y="961"/>
                </a:lnTo>
                <a:lnTo>
                  <a:pt x="897" y="961"/>
                </a:lnTo>
                <a:lnTo>
                  <a:pt x="895" y="964"/>
                </a:lnTo>
                <a:lnTo>
                  <a:pt x="895" y="964"/>
                </a:lnTo>
                <a:lnTo>
                  <a:pt x="895" y="964"/>
                </a:lnTo>
                <a:lnTo>
                  <a:pt x="893" y="964"/>
                </a:lnTo>
                <a:lnTo>
                  <a:pt x="893" y="966"/>
                </a:lnTo>
                <a:lnTo>
                  <a:pt x="893" y="966"/>
                </a:lnTo>
                <a:lnTo>
                  <a:pt x="891" y="966"/>
                </a:lnTo>
                <a:lnTo>
                  <a:pt x="891" y="966"/>
                </a:lnTo>
                <a:lnTo>
                  <a:pt x="888" y="966"/>
                </a:lnTo>
                <a:lnTo>
                  <a:pt x="888" y="966"/>
                </a:lnTo>
                <a:lnTo>
                  <a:pt x="886" y="966"/>
                </a:lnTo>
                <a:lnTo>
                  <a:pt x="886" y="966"/>
                </a:lnTo>
                <a:lnTo>
                  <a:pt x="886" y="964"/>
                </a:lnTo>
                <a:lnTo>
                  <a:pt x="888" y="964"/>
                </a:lnTo>
                <a:lnTo>
                  <a:pt x="888" y="961"/>
                </a:lnTo>
                <a:lnTo>
                  <a:pt x="888" y="961"/>
                </a:lnTo>
                <a:lnTo>
                  <a:pt x="891" y="964"/>
                </a:lnTo>
                <a:lnTo>
                  <a:pt x="891" y="964"/>
                </a:lnTo>
                <a:lnTo>
                  <a:pt x="891" y="964"/>
                </a:lnTo>
                <a:lnTo>
                  <a:pt x="891" y="964"/>
                </a:lnTo>
                <a:lnTo>
                  <a:pt x="893" y="964"/>
                </a:lnTo>
                <a:lnTo>
                  <a:pt x="893" y="964"/>
                </a:lnTo>
                <a:lnTo>
                  <a:pt x="893" y="964"/>
                </a:lnTo>
                <a:lnTo>
                  <a:pt x="893" y="961"/>
                </a:lnTo>
                <a:lnTo>
                  <a:pt x="893" y="959"/>
                </a:lnTo>
                <a:lnTo>
                  <a:pt x="893" y="959"/>
                </a:lnTo>
                <a:lnTo>
                  <a:pt x="891" y="957"/>
                </a:lnTo>
                <a:lnTo>
                  <a:pt x="893" y="957"/>
                </a:lnTo>
                <a:lnTo>
                  <a:pt x="893" y="957"/>
                </a:lnTo>
                <a:lnTo>
                  <a:pt x="893" y="957"/>
                </a:lnTo>
                <a:lnTo>
                  <a:pt x="893" y="955"/>
                </a:lnTo>
                <a:lnTo>
                  <a:pt x="893" y="955"/>
                </a:lnTo>
                <a:lnTo>
                  <a:pt x="893" y="955"/>
                </a:lnTo>
                <a:lnTo>
                  <a:pt x="895" y="952"/>
                </a:lnTo>
                <a:lnTo>
                  <a:pt x="893" y="950"/>
                </a:lnTo>
                <a:lnTo>
                  <a:pt x="893" y="950"/>
                </a:lnTo>
                <a:lnTo>
                  <a:pt x="893" y="950"/>
                </a:lnTo>
                <a:lnTo>
                  <a:pt x="893" y="952"/>
                </a:lnTo>
                <a:lnTo>
                  <a:pt x="893" y="952"/>
                </a:lnTo>
                <a:lnTo>
                  <a:pt x="891" y="955"/>
                </a:lnTo>
                <a:lnTo>
                  <a:pt x="891" y="955"/>
                </a:lnTo>
                <a:lnTo>
                  <a:pt x="888" y="957"/>
                </a:lnTo>
                <a:lnTo>
                  <a:pt x="888" y="957"/>
                </a:lnTo>
                <a:lnTo>
                  <a:pt x="886" y="957"/>
                </a:lnTo>
                <a:lnTo>
                  <a:pt x="886" y="959"/>
                </a:lnTo>
                <a:lnTo>
                  <a:pt x="886" y="959"/>
                </a:lnTo>
                <a:lnTo>
                  <a:pt x="886" y="961"/>
                </a:lnTo>
                <a:lnTo>
                  <a:pt x="886" y="961"/>
                </a:lnTo>
                <a:lnTo>
                  <a:pt x="888" y="961"/>
                </a:lnTo>
                <a:lnTo>
                  <a:pt x="888" y="961"/>
                </a:lnTo>
                <a:lnTo>
                  <a:pt x="886" y="961"/>
                </a:lnTo>
                <a:lnTo>
                  <a:pt x="884" y="961"/>
                </a:lnTo>
                <a:lnTo>
                  <a:pt x="884" y="961"/>
                </a:lnTo>
                <a:lnTo>
                  <a:pt x="884" y="961"/>
                </a:lnTo>
                <a:lnTo>
                  <a:pt x="884" y="961"/>
                </a:lnTo>
                <a:lnTo>
                  <a:pt x="886" y="959"/>
                </a:lnTo>
                <a:lnTo>
                  <a:pt x="888" y="952"/>
                </a:lnTo>
                <a:lnTo>
                  <a:pt x="891" y="952"/>
                </a:lnTo>
                <a:lnTo>
                  <a:pt x="891" y="955"/>
                </a:lnTo>
                <a:lnTo>
                  <a:pt x="891" y="955"/>
                </a:lnTo>
                <a:lnTo>
                  <a:pt x="893" y="952"/>
                </a:lnTo>
                <a:lnTo>
                  <a:pt x="891" y="950"/>
                </a:lnTo>
                <a:lnTo>
                  <a:pt x="891" y="948"/>
                </a:lnTo>
                <a:lnTo>
                  <a:pt x="891" y="948"/>
                </a:lnTo>
                <a:lnTo>
                  <a:pt x="891" y="948"/>
                </a:lnTo>
                <a:lnTo>
                  <a:pt x="891" y="946"/>
                </a:lnTo>
                <a:lnTo>
                  <a:pt x="888" y="948"/>
                </a:lnTo>
                <a:lnTo>
                  <a:pt x="888" y="948"/>
                </a:lnTo>
                <a:lnTo>
                  <a:pt x="886" y="948"/>
                </a:lnTo>
                <a:lnTo>
                  <a:pt x="886" y="948"/>
                </a:lnTo>
                <a:lnTo>
                  <a:pt x="884" y="946"/>
                </a:lnTo>
                <a:lnTo>
                  <a:pt x="884" y="946"/>
                </a:lnTo>
                <a:lnTo>
                  <a:pt x="882" y="948"/>
                </a:lnTo>
                <a:lnTo>
                  <a:pt x="882" y="948"/>
                </a:lnTo>
                <a:lnTo>
                  <a:pt x="870" y="946"/>
                </a:lnTo>
                <a:lnTo>
                  <a:pt x="870" y="946"/>
                </a:lnTo>
                <a:lnTo>
                  <a:pt x="868" y="943"/>
                </a:lnTo>
                <a:lnTo>
                  <a:pt x="864" y="943"/>
                </a:lnTo>
                <a:lnTo>
                  <a:pt x="861" y="941"/>
                </a:lnTo>
                <a:lnTo>
                  <a:pt x="859" y="941"/>
                </a:lnTo>
                <a:lnTo>
                  <a:pt x="861" y="943"/>
                </a:lnTo>
                <a:lnTo>
                  <a:pt x="859" y="946"/>
                </a:lnTo>
                <a:lnTo>
                  <a:pt x="861" y="950"/>
                </a:lnTo>
                <a:lnTo>
                  <a:pt x="861" y="950"/>
                </a:lnTo>
                <a:lnTo>
                  <a:pt x="864" y="952"/>
                </a:lnTo>
                <a:lnTo>
                  <a:pt x="866" y="957"/>
                </a:lnTo>
                <a:lnTo>
                  <a:pt x="866" y="961"/>
                </a:lnTo>
                <a:lnTo>
                  <a:pt x="868" y="964"/>
                </a:lnTo>
                <a:lnTo>
                  <a:pt x="868" y="968"/>
                </a:lnTo>
                <a:lnTo>
                  <a:pt x="868" y="968"/>
                </a:lnTo>
                <a:lnTo>
                  <a:pt x="868" y="970"/>
                </a:lnTo>
                <a:lnTo>
                  <a:pt x="868" y="968"/>
                </a:lnTo>
                <a:lnTo>
                  <a:pt x="868" y="968"/>
                </a:lnTo>
                <a:lnTo>
                  <a:pt x="870" y="968"/>
                </a:lnTo>
                <a:lnTo>
                  <a:pt x="870" y="968"/>
                </a:lnTo>
                <a:lnTo>
                  <a:pt x="873" y="970"/>
                </a:lnTo>
                <a:lnTo>
                  <a:pt x="868" y="970"/>
                </a:lnTo>
                <a:lnTo>
                  <a:pt x="870" y="973"/>
                </a:lnTo>
                <a:lnTo>
                  <a:pt x="873" y="975"/>
                </a:lnTo>
                <a:lnTo>
                  <a:pt x="873" y="975"/>
                </a:lnTo>
                <a:lnTo>
                  <a:pt x="873" y="977"/>
                </a:lnTo>
                <a:lnTo>
                  <a:pt x="873" y="979"/>
                </a:lnTo>
                <a:lnTo>
                  <a:pt x="870" y="977"/>
                </a:lnTo>
                <a:lnTo>
                  <a:pt x="870" y="977"/>
                </a:lnTo>
                <a:lnTo>
                  <a:pt x="870" y="979"/>
                </a:lnTo>
                <a:lnTo>
                  <a:pt x="870" y="982"/>
                </a:lnTo>
                <a:lnTo>
                  <a:pt x="870" y="984"/>
                </a:lnTo>
                <a:lnTo>
                  <a:pt x="873" y="982"/>
                </a:lnTo>
                <a:lnTo>
                  <a:pt x="873" y="984"/>
                </a:lnTo>
                <a:lnTo>
                  <a:pt x="875" y="982"/>
                </a:lnTo>
                <a:lnTo>
                  <a:pt x="877" y="984"/>
                </a:lnTo>
                <a:lnTo>
                  <a:pt x="879" y="984"/>
                </a:lnTo>
                <a:lnTo>
                  <a:pt x="879" y="984"/>
                </a:lnTo>
                <a:lnTo>
                  <a:pt x="882" y="984"/>
                </a:lnTo>
                <a:lnTo>
                  <a:pt x="882" y="984"/>
                </a:lnTo>
                <a:lnTo>
                  <a:pt x="884" y="986"/>
                </a:lnTo>
                <a:lnTo>
                  <a:pt x="882" y="986"/>
                </a:lnTo>
                <a:lnTo>
                  <a:pt x="879" y="986"/>
                </a:lnTo>
                <a:lnTo>
                  <a:pt x="879" y="984"/>
                </a:lnTo>
                <a:lnTo>
                  <a:pt x="879" y="984"/>
                </a:lnTo>
                <a:lnTo>
                  <a:pt x="877" y="984"/>
                </a:lnTo>
                <a:lnTo>
                  <a:pt x="873" y="984"/>
                </a:lnTo>
                <a:lnTo>
                  <a:pt x="873" y="984"/>
                </a:lnTo>
                <a:lnTo>
                  <a:pt x="870" y="984"/>
                </a:lnTo>
                <a:lnTo>
                  <a:pt x="870" y="984"/>
                </a:lnTo>
                <a:lnTo>
                  <a:pt x="873" y="986"/>
                </a:lnTo>
                <a:lnTo>
                  <a:pt x="873" y="991"/>
                </a:lnTo>
                <a:lnTo>
                  <a:pt x="873" y="997"/>
                </a:lnTo>
                <a:lnTo>
                  <a:pt x="873" y="997"/>
                </a:lnTo>
                <a:lnTo>
                  <a:pt x="873" y="1000"/>
                </a:lnTo>
                <a:lnTo>
                  <a:pt x="870" y="1011"/>
                </a:lnTo>
                <a:lnTo>
                  <a:pt x="870" y="1013"/>
                </a:lnTo>
                <a:lnTo>
                  <a:pt x="870" y="1015"/>
                </a:lnTo>
                <a:lnTo>
                  <a:pt x="870" y="1018"/>
                </a:lnTo>
                <a:lnTo>
                  <a:pt x="870" y="1020"/>
                </a:lnTo>
                <a:lnTo>
                  <a:pt x="868" y="1024"/>
                </a:lnTo>
                <a:lnTo>
                  <a:pt x="868" y="1031"/>
                </a:lnTo>
                <a:lnTo>
                  <a:pt x="868" y="1033"/>
                </a:lnTo>
                <a:lnTo>
                  <a:pt x="868" y="1036"/>
                </a:lnTo>
                <a:lnTo>
                  <a:pt x="866" y="1038"/>
                </a:lnTo>
                <a:lnTo>
                  <a:pt x="868" y="1038"/>
                </a:lnTo>
                <a:lnTo>
                  <a:pt x="868" y="1038"/>
                </a:lnTo>
                <a:lnTo>
                  <a:pt x="866" y="1038"/>
                </a:lnTo>
                <a:lnTo>
                  <a:pt x="866" y="1038"/>
                </a:lnTo>
                <a:lnTo>
                  <a:pt x="866" y="1038"/>
                </a:lnTo>
                <a:lnTo>
                  <a:pt x="864" y="1045"/>
                </a:lnTo>
                <a:lnTo>
                  <a:pt x="864" y="1047"/>
                </a:lnTo>
                <a:lnTo>
                  <a:pt x="864" y="1049"/>
                </a:lnTo>
                <a:lnTo>
                  <a:pt x="864" y="1052"/>
                </a:lnTo>
                <a:lnTo>
                  <a:pt x="864" y="1054"/>
                </a:lnTo>
                <a:lnTo>
                  <a:pt x="864" y="1056"/>
                </a:lnTo>
                <a:lnTo>
                  <a:pt x="864" y="1058"/>
                </a:lnTo>
                <a:lnTo>
                  <a:pt x="866" y="1061"/>
                </a:lnTo>
                <a:lnTo>
                  <a:pt x="868" y="1065"/>
                </a:lnTo>
                <a:lnTo>
                  <a:pt x="868" y="1065"/>
                </a:lnTo>
                <a:lnTo>
                  <a:pt x="868" y="1067"/>
                </a:lnTo>
                <a:lnTo>
                  <a:pt x="868" y="1070"/>
                </a:lnTo>
                <a:lnTo>
                  <a:pt x="868" y="1072"/>
                </a:lnTo>
                <a:lnTo>
                  <a:pt x="870" y="1074"/>
                </a:lnTo>
                <a:lnTo>
                  <a:pt x="870" y="1074"/>
                </a:lnTo>
                <a:lnTo>
                  <a:pt x="868" y="1079"/>
                </a:lnTo>
                <a:lnTo>
                  <a:pt x="868" y="1083"/>
                </a:lnTo>
                <a:lnTo>
                  <a:pt x="868" y="1085"/>
                </a:lnTo>
                <a:lnTo>
                  <a:pt x="868" y="1085"/>
                </a:lnTo>
                <a:lnTo>
                  <a:pt x="868" y="1085"/>
                </a:lnTo>
                <a:lnTo>
                  <a:pt x="868" y="1085"/>
                </a:lnTo>
                <a:lnTo>
                  <a:pt x="868" y="1088"/>
                </a:lnTo>
                <a:lnTo>
                  <a:pt x="868" y="1088"/>
                </a:lnTo>
                <a:lnTo>
                  <a:pt x="868" y="1088"/>
                </a:lnTo>
                <a:lnTo>
                  <a:pt x="868" y="1088"/>
                </a:lnTo>
                <a:lnTo>
                  <a:pt x="868" y="1088"/>
                </a:lnTo>
                <a:lnTo>
                  <a:pt x="866" y="1088"/>
                </a:lnTo>
                <a:lnTo>
                  <a:pt x="866" y="1090"/>
                </a:lnTo>
                <a:lnTo>
                  <a:pt x="866" y="1092"/>
                </a:lnTo>
                <a:lnTo>
                  <a:pt x="866" y="1094"/>
                </a:lnTo>
                <a:lnTo>
                  <a:pt x="866" y="1097"/>
                </a:lnTo>
                <a:lnTo>
                  <a:pt x="870" y="1099"/>
                </a:lnTo>
                <a:lnTo>
                  <a:pt x="873" y="1103"/>
                </a:lnTo>
                <a:lnTo>
                  <a:pt x="873" y="1106"/>
                </a:lnTo>
                <a:lnTo>
                  <a:pt x="875" y="1108"/>
                </a:lnTo>
                <a:lnTo>
                  <a:pt x="875" y="1110"/>
                </a:lnTo>
                <a:lnTo>
                  <a:pt x="875" y="1112"/>
                </a:lnTo>
                <a:lnTo>
                  <a:pt x="875" y="1117"/>
                </a:lnTo>
                <a:lnTo>
                  <a:pt x="875" y="1119"/>
                </a:lnTo>
                <a:lnTo>
                  <a:pt x="879" y="1124"/>
                </a:lnTo>
                <a:lnTo>
                  <a:pt x="882" y="1126"/>
                </a:lnTo>
                <a:lnTo>
                  <a:pt x="884" y="1128"/>
                </a:lnTo>
                <a:lnTo>
                  <a:pt x="886" y="1130"/>
                </a:lnTo>
                <a:lnTo>
                  <a:pt x="886" y="1133"/>
                </a:lnTo>
                <a:lnTo>
                  <a:pt x="888" y="1133"/>
                </a:lnTo>
                <a:lnTo>
                  <a:pt x="888" y="1135"/>
                </a:lnTo>
                <a:lnTo>
                  <a:pt x="886" y="1133"/>
                </a:lnTo>
                <a:lnTo>
                  <a:pt x="886" y="1135"/>
                </a:lnTo>
                <a:lnTo>
                  <a:pt x="886" y="1137"/>
                </a:lnTo>
                <a:lnTo>
                  <a:pt x="886" y="1137"/>
                </a:lnTo>
                <a:lnTo>
                  <a:pt x="888" y="1135"/>
                </a:lnTo>
                <a:lnTo>
                  <a:pt x="888" y="1137"/>
                </a:lnTo>
                <a:lnTo>
                  <a:pt x="891" y="1137"/>
                </a:lnTo>
                <a:lnTo>
                  <a:pt x="891" y="1137"/>
                </a:lnTo>
                <a:lnTo>
                  <a:pt x="893" y="1139"/>
                </a:lnTo>
                <a:lnTo>
                  <a:pt x="893" y="1139"/>
                </a:lnTo>
                <a:lnTo>
                  <a:pt x="895" y="1139"/>
                </a:lnTo>
                <a:lnTo>
                  <a:pt x="895" y="1137"/>
                </a:lnTo>
                <a:lnTo>
                  <a:pt x="895" y="1135"/>
                </a:lnTo>
                <a:lnTo>
                  <a:pt x="895" y="1135"/>
                </a:lnTo>
                <a:lnTo>
                  <a:pt x="897" y="1135"/>
                </a:lnTo>
                <a:lnTo>
                  <a:pt x="900" y="1135"/>
                </a:lnTo>
                <a:lnTo>
                  <a:pt x="900" y="1135"/>
                </a:lnTo>
                <a:lnTo>
                  <a:pt x="902" y="1135"/>
                </a:lnTo>
                <a:lnTo>
                  <a:pt x="902" y="1135"/>
                </a:lnTo>
                <a:lnTo>
                  <a:pt x="904" y="1135"/>
                </a:lnTo>
                <a:lnTo>
                  <a:pt x="904" y="1135"/>
                </a:lnTo>
                <a:lnTo>
                  <a:pt x="906" y="1135"/>
                </a:lnTo>
                <a:lnTo>
                  <a:pt x="906" y="1135"/>
                </a:lnTo>
                <a:lnTo>
                  <a:pt x="909" y="1135"/>
                </a:lnTo>
                <a:lnTo>
                  <a:pt x="909" y="1135"/>
                </a:lnTo>
                <a:lnTo>
                  <a:pt x="909" y="1135"/>
                </a:lnTo>
                <a:lnTo>
                  <a:pt x="909" y="1135"/>
                </a:lnTo>
                <a:lnTo>
                  <a:pt x="906" y="1135"/>
                </a:lnTo>
                <a:lnTo>
                  <a:pt x="900" y="1135"/>
                </a:lnTo>
                <a:lnTo>
                  <a:pt x="900" y="1135"/>
                </a:lnTo>
                <a:lnTo>
                  <a:pt x="897" y="1137"/>
                </a:lnTo>
                <a:lnTo>
                  <a:pt x="895" y="1137"/>
                </a:lnTo>
                <a:lnTo>
                  <a:pt x="897" y="1137"/>
                </a:lnTo>
                <a:lnTo>
                  <a:pt x="897" y="1139"/>
                </a:lnTo>
                <a:lnTo>
                  <a:pt x="897" y="1139"/>
                </a:lnTo>
                <a:lnTo>
                  <a:pt x="900" y="1142"/>
                </a:lnTo>
                <a:lnTo>
                  <a:pt x="900" y="1144"/>
                </a:lnTo>
                <a:lnTo>
                  <a:pt x="900" y="1144"/>
                </a:lnTo>
                <a:lnTo>
                  <a:pt x="900" y="1146"/>
                </a:lnTo>
                <a:lnTo>
                  <a:pt x="902" y="1146"/>
                </a:lnTo>
                <a:lnTo>
                  <a:pt x="900" y="1146"/>
                </a:lnTo>
                <a:lnTo>
                  <a:pt x="900" y="1146"/>
                </a:lnTo>
                <a:lnTo>
                  <a:pt x="900" y="1144"/>
                </a:lnTo>
                <a:lnTo>
                  <a:pt x="897" y="1144"/>
                </a:lnTo>
                <a:lnTo>
                  <a:pt x="897" y="1142"/>
                </a:lnTo>
                <a:lnTo>
                  <a:pt x="895" y="1142"/>
                </a:lnTo>
                <a:lnTo>
                  <a:pt x="895" y="1139"/>
                </a:lnTo>
                <a:lnTo>
                  <a:pt x="895" y="1139"/>
                </a:lnTo>
                <a:lnTo>
                  <a:pt x="895" y="1142"/>
                </a:lnTo>
                <a:lnTo>
                  <a:pt x="895" y="1142"/>
                </a:lnTo>
                <a:lnTo>
                  <a:pt x="895" y="1144"/>
                </a:lnTo>
                <a:lnTo>
                  <a:pt x="895" y="1148"/>
                </a:lnTo>
                <a:lnTo>
                  <a:pt x="895" y="1151"/>
                </a:lnTo>
                <a:lnTo>
                  <a:pt x="900" y="1155"/>
                </a:lnTo>
                <a:lnTo>
                  <a:pt x="904" y="1155"/>
                </a:lnTo>
                <a:lnTo>
                  <a:pt x="904" y="1157"/>
                </a:lnTo>
                <a:lnTo>
                  <a:pt x="906" y="1157"/>
                </a:lnTo>
                <a:lnTo>
                  <a:pt x="906" y="1160"/>
                </a:lnTo>
                <a:lnTo>
                  <a:pt x="904" y="1160"/>
                </a:lnTo>
                <a:lnTo>
                  <a:pt x="904" y="1162"/>
                </a:lnTo>
                <a:lnTo>
                  <a:pt x="904" y="1164"/>
                </a:lnTo>
                <a:lnTo>
                  <a:pt x="904" y="1166"/>
                </a:lnTo>
                <a:lnTo>
                  <a:pt x="906" y="1169"/>
                </a:lnTo>
                <a:lnTo>
                  <a:pt x="911" y="1173"/>
                </a:lnTo>
                <a:lnTo>
                  <a:pt x="911" y="1175"/>
                </a:lnTo>
                <a:lnTo>
                  <a:pt x="913" y="1175"/>
                </a:lnTo>
                <a:lnTo>
                  <a:pt x="913" y="1178"/>
                </a:lnTo>
                <a:lnTo>
                  <a:pt x="915" y="1180"/>
                </a:lnTo>
                <a:lnTo>
                  <a:pt x="918" y="1182"/>
                </a:lnTo>
                <a:lnTo>
                  <a:pt x="920" y="1182"/>
                </a:lnTo>
                <a:lnTo>
                  <a:pt x="920" y="1182"/>
                </a:lnTo>
                <a:lnTo>
                  <a:pt x="920" y="1184"/>
                </a:lnTo>
                <a:lnTo>
                  <a:pt x="920" y="1187"/>
                </a:lnTo>
                <a:lnTo>
                  <a:pt x="922" y="1187"/>
                </a:lnTo>
                <a:lnTo>
                  <a:pt x="922" y="1187"/>
                </a:lnTo>
                <a:lnTo>
                  <a:pt x="924" y="1189"/>
                </a:lnTo>
                <a:lnTo>
                  <a:pt x="922" y="1191"/>
                </a:lnTo>
                <a:lnTo>
                  <a:pt x="924" y="1193"/>
                </a:lnTo>
                <a:lnTo>
                  <a:pt x="924" y="1193"/>
                </a:lnTo>
                <a:lnTo>
                  <a:pt x="924" y="1196"/>
                </a:lnTo>
                <a:lnTo>
                  <a:pt x="922" y="1198"/>
                </a:lnTo>
                <a:lnTo>
                  <a:pt x="924" y="1198"/>
                </a:lnTo>
                <a:lnTo>
                  <a:pt x="927" y="1198"/>
                </a:lnTo>
                <a:lnTo>
                  <a:pt x="927" y="1198"/>
                </a:lnTo>
                <a:lnTo>
                  <a:pt x="931" y="1198"/>
                </a:lnTo>
                <a:lnTo>
                  <a:pt x="933" y="1198"/>
                </a:lnTo>
                <a:lnTo>
                  <a:pt x="936" y="1200"/>
                </a:lnTo>
                <a:lnTo>
                  <a:pt x="938" y="1200"/>
                </a:lnTo>
                <a:lnTo>
                  <a:pt x="940" y="1200"/>
                </a:lnTo>
                <a:lnTo>
                  <a:pt x="942" y="1200"/>
                </a:lnTo>
                <a:lnTo>
                  <a:pt x="945" y="1202"/>
                </a:lnTo>
                <a:lnTo>
                  <a:pt x="945" y="1205"/>
                </a:lnTo>
                <a:lnTo>
                  <a:pt x="947" y="1205"/>
                </a:lnTo>
                <a:lnTo>
                  <a:pt x="951" y="1207"/>
                </a:lnTo>
                <a:lnTo>
                  <a:pt x="956" y="1207"/>
                </a:lnTo>
                <a:lnTo>
                  <a:pt x="956" y="1207"/>
                </a:lnTo>
                <a:lnTo>
                  <a:pt x="958" y="1209"/>
                </a:lnTo>
                <a:lnTo>
                  <a:pt x="958" y="1211"/>
                </a:lnTo>
                <a:lnTo>
                  <a:pt x="960" y="1211"/>
                </a:lnTo>
                <a:lnTo>
                  <a:pt x="960" y="1211"/>
                </a:lnTo>
                <a:lnTo>
                  <a:pt x="963" y="1211"/>
                </a:lnTo>
                <a:lnTo>
                  <a:pt x="963" y="1211"/>
                </a:lnTo>
                <a:lnTo>
                  <a:pt x="965" y="1214"/>
                </a:lnTo>
                <a:lnTo>
                  <a:pt x="967" y="1216"/>
                </a:lnTo>
                <a:lnTo>
                  <a:pt x="972" y="1218"/>
                </a:lnTo>
                <a:lnTo>
                  <a:pt x="974" y="1223"/>
                </a:lnTo>
                <a:lnTo>
                  <a:pt x="976" y="1225"/>
                </a:lnTo>
                <a:lnTo>
                  <a:pt x="976" y="1227"/>
                </a:lnTo>
                <a:lnTo>
                  <a:pt x="976" y="1227"/>
                </a:lnTo>
                <a:lnTo>
                  <a:pt x="976" y="1229"/>
                </a:lnTo>
                <a:lnTo>
                  <a:pt x="976" y="1229"/>
                </a:lnTo>
                <a:lnTo>
                  <a:pt x="978" y="1229"/>
                </a:lnTo>
                <a:lnTo>
                  <a:pt x="978" y="1232"/>
                </a:lnTo>
                <a:lnTo>
                  <a:pt x="978" y="1232"/>
                </a:lnTo>
                <a:lnTo>
                  <a:pt x="978" y="1236"/>
                </a:lnTo>
                <a:lnTo>
                  <a:pt x="978" y="1236"/>
                </a:lnTo>
                <a:lnTo>
                  <a:pt x="981" y="1238"/>
                </a:lnTo>
                <a:lnTo>
                  <a:pt x="983" y="1241"/>
                </a:lnTo>
                <a:lnTo>
                  <a:pt x="985" y="1243"/>
                </a:lnTo>
                <a:lnTo>
                  <a:pt x="985" y="1245"/>
                </a:lnTo>
                <a:lnTo>
                  <a:pt x="985" y="1245"/>
                </a:lnTo>
                <a:lnTo>
                  <a:pt x="985" y="1245"/>
                </a:lnTo>
                <a:lnTo>
                  <a:pt x="985" y="1245"/>
                </a:lnTo>
                <a:lnTo>
                  <a:pt x="985" y="1247"/>
                </a:lnTo>
                <a:lnTo>
                  <a:pt x="985" y="1250"/>
                </a:lnTo>
                <a:lnTo>
                  <a:pt x="985" y="1250"/>
                </a:lnTo>
                <a:lnTo>
                  <a:pt x="987" y="1252"/>
                </a:lnTo>
                <a:lnTo>
                  <a:pt x="990" y="1254"/>
                </a:lnTo>
                <a:lnTo>
                  <a:pt x="990" y="1256"/>
                </a:lnTo>
                <a:lnTo>
                  <a:pt x="990" y="1256"/>
                </a:lnTo>
                <a:lnTo>
                  <a:pt x="992" y="1259"/>
                </a:lnTo>
                <a:lnTo>
                  <a:pt x="994" y="1261"/>
                </a:lnTo>
                <a:lnTo>
                  <a:pt x="994" y="1263"/>
                </a:lnTo>
                <a:lnTo>
                  <a:pt x="994" y="1265"/>
                </a:lnTo>
                <a:lnTo>
                  <a:pt x="996" y="1268"/>
                </a:lnTo>
                <a:lnTo>
                  <a:pt x="999" y="1270"/>
                </a:lnTo>
                <a:lnTo>
                  <a:pt x="999" y="1270"/>
                </a:lnTo>
                <a:lnTo>
                  <a:pt x="999" y="1274"/>
                </a:lnTo>
                <a:lnTo>
                  <a:pt x="999" y="1277"/>
                </a:lnTo>
                <a:lnTo>
                  <a:pt x="999" y="1277"/>
                </a:lnTo>
                <a:lnTo>
                  <a:pt x="1001" y="1279"/>
                </a:lnTo>
                <a:lnTo>
                  <a:pt x="1003" y="1281"/>
                </a:lnTo>
                <a:lnTo>
                  <a:pt x="1005" y="1283"/>
                </a:lnTo>
                <a:lnTo>
                  <a:pt x="1007" y="1286"/>
                </a:lnTo>
                <a:lnTo>
                  <a:pt x="1012" y="1286"/>
                </a:lnTo>
                <a:lnTo>
                  <a:pt x="1012" y="1286"/>
                </a:lnTo>
                <a:lnTo>
                  <a:pt x="1012" y="1288"/>
                </a:lnTo>
                <a:lnTo>
                  <a:pt x="1016" y="1290"/>
                </a:lnTo>
                <a:lnTo>
                  <a:pt x="1021" y="1297"/>
                </a:lnTo>
                <a:lnTo>
                  <a:pt x="1023" y="1299"/>
                </a:lnTo>
                <a:lnTo>
                  <a:pt x="1025" y="1301"/>
                </a:lnTo>
                <a:lnTo>
                  <a:pt x="1025" y="1306"/>
                </a:lnTo>
                <a:lnTo>
                  <a:pt x="1023" y="1308"/>
                </a:lnTo>
                <a:lnTo>
                  <a:pt x="1023" y="1310"/>
                </a:lnTo>
                <a:lnTo>
                  <a:pt x="1023" y="1310"/>
                </a:lnTo>
                <a:lnTo>
                  <a:pt x="1023" y="1310"/>
                </a:lnTo>
                <a:lnTo>
                  <a:pt x="1023" y="1310"/>
                </a:lnTo>
                <a:lnTo>
                  <a:pt x="1023" y="1313"/>
                </a:lnTo>
                <a:lnTo>
                  <a:pt x="1023" y="1313"/>
                </a:lnTo>
                <a:lnTo>
                  <a:pt x="1025" y="1315"/>
                </a:lnTo>
                <a:lnTo>
                  <a:pt x="1023" y="1315"/>
                </a:lnTo>
                <a:lnTo>
                  <a:pt x="1023" y="1313"/>
                </a:lnTo>
                <a:lnTo>
                  <a:pt x="1021" y="1313"/>
                </a:lnTo>
                <a:lnTo>
                  <a:pt x="1021" y="1310"/>
                </a:lnTo>
                <a:lnTo>
                  <a:pt x="1021" y="1310"/>
                </a:lnTo>
                <a:lnTo>
                  <a:pt x="1021" y="1310"/>
                </a:lnTo>
                <a:lnTo>
                  <a:pt x="1019" y="1313"/>
                </a:lnTo>
                <a:lnTo>
                  <a:pt x="1016" y="1313"/>
                </a:lnTo>
                <a:lnTo>
                  <a:pt x="1014" y="1313"/>
                </a:lnTo>
                <a:lnTo>
                  <a:pt x="1010" y="1310"/>
                </a:lnTo>
                <a:lnTo>
                  <a:pt x="1010" y="1313"/>
                </a:lnTo>
                <a:lnTo>
                  <a:pt x="1012" y="1313"/>
                </a:lnTo>
                <a:lnTo>
                  <a:pt x="1012" y="1315"/>
                </a:lnTo>
                <a:lnTo>
                  <a:pt x="1014" y="1317"/>
                </a:lnTo>
                <a:lnTo>
                  <a:pt x="1019" y="1317"/>
                </a:lnTo>
                <a:lnTo>
                  <a:pt x="1019" y="1319"/>
                </a:lnTo>
                <a:lnTo>
                  <a:pt x="1019" y="1322"/>
                </a:lnTo>
                <a:lnTo>
                  <a:pt x="1019" y="1322"/>
                </a:lnTo>
                <a:lnTo>
                  <a:pt x="1021" y="1322"/>
                </a:lnTo>
                <a:lnTo>
                  <a:pt x="1023" y="1324"/>
                </a:lnTo>
                <a:lnTo>
                  <a:pt x="1025" y="1324"/>
                </a:lnTo>
                <a:lnTo>
                  <a:pt x="1025" y="1326"/>
                </a:lnTo>
                <a:lnTo>
                  <a:pt x="1028" y="1326"/>
                </a:lnTo>
                <a:lnTo>
                  <a:pt x="1030" y="1326"/>
                </a:lnTo>
                <a:lnTo>
                  <a:pt x="1030" y="1328"/>
                </a:lnTo>
                <a:lnTo>
                  <a:pt x="1030" y="1328"/>
                </a:lnTo>
                <a:lnTo>
                  <a:pt x="1032" y="1331"/>
                </a:lnTo>
                <a:lnTo>
                  <a:pt x="1034" y="1328"/>
                </a:lnTo>
                <a:lnTo>
                  <a:pt x="1037" y="1328"/>
                </a:lnTo>
                <a:lnTo>
                  <a:pt x="1039" y="1328"/>
                </a:lnTo>
                <a:lnTo>
                  <a:pt x="1039" y="1326"/>
                </a:lnTo>
                <a:lnTo>
                  <a:pt x="1039" y="1328"/>
                </a:lnTo>
                <a:lnTo>
                  <a:pt x="1039" y="1331"/>
                </a:lnTo>
                <a:lnTo>
                  <a:pt x="1041" y="1333"/>
                </a:lnTo>
                <a:lnTo>
                  <a:pt x="1048" y="1337"/>
                </a:lnTo>
                <a:lnTo>
                  <a:pt x="1050" y="1337"/>
                </a:lnTo>
                <a:lnTo>
                  <a:pt x="1052" y="1337"/>
                </a:lnTo>
                <a:lnTo>
                  <a:pt x="1055" y="1344"/>
                </a:lnTo>
                <a:lnTo>
                  <a:pt x="1055" y="1346"/>
                </a:lnTo>
                <a:lnTo>
                  <a:pt x="1055" y="1349"/>
                </a:lnTo>
                <a:lnTo>
                  <a:pt x="1057" y="1349"/>
                </a:lnTo>
                <a:lnTo>
                  <a:pt x="1057" y="1349"/>
                </a:lnTo>
                <a:lnTo>
                  <a:pt x="1057" y="1351"/>
                </a:lnTo>
                <a:lnTo>
                  <a:pt x="1057" y="1353"/>
                </a:lnTo>
                <a:lnTo>
                  <a:pt x="1055" y="1358"/>
                </a:lnTo>
                <a:lnTo>
                  <a:pt x="1055" y="1360"/>
                </a:lnTo>
                <a:lnTo>
                  <a:pt x="1057" y="1360"/>
                </a:lnTo>
                <a:lnTo>
                  <a:pt x="1059" y="1364"/>
                </a:lnTo>
                <a:lnTo>
                  <a:pt x="1059" y="1364"/>
                </a:lnTo>
                <a:lnTo>
                  <a:pt x="1059" y="1364"/>
                </a:lnTo>
                <a:lnTo>
                  <a:pt x="1061" y="1367"/>
                </a:lnTo>
                <a:lnTo>
                  <a:pt x="1061" y="1367"/>
                </a:lnTo>
                <a:lnTo>
                  <a:pt x="1061" y="1367"/>
                </a:lnTo>
                <a:lnTo>
                  <a:pt x="1064" y="1367"/>
                </a:lnTo>
                <a:lnTo>
                  <a:pt x="1066" y="1369"/>
                </a:lnTo>
                <a:lnTo>
                  <a:pt x="1073" y="1373"/>
                </a:lnTo>
                <a:lnTo>
                  <a:pt x="1075" y="1376"/>
                </a:lnTo>
                <a:lnTo>
                  <a:pt x="1077" y="1376"/>
                </a:lnTo>
                <a:lnTo>
                  <a:pt x="1079" y="1378"/>
                </a:lnTo>
                <a:lnTo>
                  <a:pt x="1084" y="1380"/>
                </a:lnTo>
                <a:lnTo>
                  <a:pt x="1084" y="1382"/>
                </a:lnTo>
                <a:lnTo>
                  <a:pt x="1084" y="1385"/>
                </a:lnTo>
                <a:lnTo>
                  <a:pt x="1086" y="1385"/>
                </a:lnTo>
                <a:lnTo>
                  <a:pt x="1086" y="1391"/>
                </a:lnTo>
                <a:lnTo>
                  <a:pt x="1088" y="1394"/>
                </a:lnTo>
                <a:lnTo>
                  <a:pt x="1091" y="1394"/>
                </a:lnTo>
                <a:lnTo>
                  <a:pt x="1091" y="1391"/>
                </a:lnTo>
                <a:lnTo>
                  <a:pt x="1093" y="1391"/>
                </a:lnTo>
                <a:lnTo>
                  <a:pt x="1095" y="1389"/>
                </a:lnTo>
                <a:lnTo>
                  <a:pt x="1097" y="1389"/>
                </a:lnTo>
                <a:lnTo>
                  <a:pt x="1097" y="1387"/>
                </a:lnTo>
                <a:lnTo>
                  <a:pt x="1097" y="1385"/>
                </a:lnTo>
                <a:lnTo>
                  <a:pt x="1097" y="1382"/>
                </a:lnTo>
                <a:lnTo>
                  <a:pt x="1095" y="1380"/>
                </a:lnTo>
                <a:lnTo>
                  <a:pt x="1093" y="1380"/>
                </a:lnTo>
                <a:lnTo>
                  <a:pt x="1093" y="1378"/>
                </a:lnTo>
                <a:lnTo>
                  <a:pt x="1093" y="1378"/>
                </a:lnTo>
                <a:lnTo>
                  <a:pt x="1091" y="1376"/>
                </a:lnTo>
                <a:lnTo>
                  <a:pt x="1091" y="1373"/>
                </a:lnTo>
                <a:lnTo>
                  <a:pt x="1088" y="1373"/>
                </a:lnTo>
                <a:lnTo>
                  <a:pt x="1088" y="1371"/>
                </a:lnTo>
                <a:lnTo>
                  <a:pt x="1084" y="1369"/>
                </a:lnTo>
                <a:lnTo>
                  <a:pt x="1084" y="1369"/>
                </a:lnTo>
                <a:lnTo>
                  <a:pt x="1084" y="1369"/>
                </a:lnTo>
                <a:lnTo>
                  <a:pt x="1084" y="1371"/>
                </a:lnTo>
                <a:lnTo>
                  <a:pt x="1084" y="1371"/>
                </a:lnTo>
                <a:lnTo>
                  <a:pt x="1084" y="1373"/>
                </a:lnTo>
                <a:lnTo>
                  <a:pt x="1084" y="1373"/>
                </a:lnTo>
                <a:lnTo>
                  <a:pt x="1082" y="1373"/>
                </a:lnTo>
                <a:lnTo>
                  <a:pt x="1082" y="1371"/>
                </a:lnTo>
                <a:lnTo>
                  <a:pt x="1082" y="1371"/>
                </a:lnTo>
                <a:lnTo>
                  <a:pt x="1079" y="1371"/>
                </a:lnTo>
                <a:lnTo>
                  <a:pt x="1079" y="1369"/>
                </a:lnTo>
                <a:lnTo>
                  <a:pt x="1077" y="1364"/>
                </a:lnTo>
                <a:lnTo>
                  <a:pt x="1077" y="1364"/>
                </a:lnTo>
                <a:lnTo>
                  <a:pt x="1077" y="1362"/>
                </a:lnTo>
                <a:lnTo>
                  <a:pt x="1077" y="1360"/>
                </a:lnTo>
                <a:lnTo>
                  <a:pt x="1077" y="1358"/>
                </a:lnTo>
                <a:lnTo>
                  <a:pt x="1075" y="1355"/>
                </a:lnTo>
                <a:lnTo>
                  <a:pt x="1073" y="1351"/>
                </a:lnTo>
                <a:lnTo>
                  <a:pt x="1073" y="1349"/>
                </a:lnTo>
                <a:lnTo>
                  <a:pt x="1070" y="1349"/>
                </a:lnTo>
                <a:lnTo>
                  <a:pt x="1068" y="1346"/>
                </a:lnTo>
                <a:lnTo>
                  <a:pt x="1068" y="1342"/>
                </a:lnTo>
                <a:lnTo>
                  <a:pt x="1068" y="1340"/>
                </a:lnTo>
                <a:lnTo>
                  <a:pt x="1066" y="1337"/>
                </a:lnTo>
                <a:lnTo>
                  <a:pt x="1066" y="1335"/>
                </a:lnTo>
                <a:lnTo>
                  <a:pt x="1066" y="1335"/>
                </a:lnTo>
                <a:lnTo>
                  <a:pt x="1066" y="1333"/>
                </a:lnTo>
                <a:lnTo>
                  <a:pt x="1064" y="1333"/>
                </a:lnTo>
                <a:lnTo>
                  <a:pt x="1064" y="1331"/>
                </a:lnTo>
                <a:lnTo>
                  <a:pt x="1061" y="1328"/>
                </a:lnTo>
                <a:lnTo>
                  <a:pt x="1059" y="1328"/>
                </a:lnTo>
                <a:lnTo>
                  <a:pt x="1061" y="1328"/>
                </a:lnTo>
                <a:lnTo>
                  <a:pt x="1061" y="1331"/>
                </a:lnTo>
                <a:lnTo>
                  <a:pt x="1061" y="1333"/>
                </a:lnTo>
                <a:lnTo>
                  <a:pt x="1061" y="1333"/>
                </a:lnTo>
                <a:lnTo>
                  <a:pt x="1061" y="1333"/>
                </a:lnTo>
                <a:lnTo>
                  <a:pt x="1059" y="1331"/>
                </a:lnTo>
                <a:lnTo>
                  <a:pt x="1059" y="1328"/>
                </a:lnTo>
                <a:lnTo>
                  <a:pt x="1057" y="1326"/>
                </a:lnTo>
                <a:lnTo>
                  <a:pt x="1057" y="1326"/>
                </a:lnTo>
                <a:lnTo>
                  <a:pt x="1057" y="1324"/>
                </a:lnTo>
                <a:lnTo>
                  <a:pt x="1057" y="1324"/>
                </a:lnTo>
                <a:lnTo>
                  <a:pt x="1055" y="1322"/>
                </a:lnTo>
                <a:lnTo>
                  <a:pt x="1052" y="1319"/>
                </a:lnTo>
                <a:lnTo>
                  <a:pt x="1052" y="1317"/>
                </a:lnTo>
                <a:lnTo>
                  <a:pt x="1048" y="1315"/>
                </a:lnTo>
                <a:lnTo>
                  <a:pt x="1046" y="1313"/>
                </a:lnTo>
                <a:lnTo>
                  <a:pt x="1046" y="1310"/>
                </a:lnTo>
                <a:lnTo>
                  <a:pt x="1046" y="1308"/>
                </a:lnTo>
                <a:lnTo>
                  <a:pt x="1046" y="1308"/>
                </a:lnTo>
                <a:lnTo>
                  <a:pt x="1046" y="1306"/>
                </a:lnTo>
                <a:lnTo>
                  <a:pt x="1043" y="1304"/>
                </a:lnTo>
                <a:lnTo>
                  <a:pt x="1043" y="1304"/>
                </a:lnTo>
                <a:lnTo>
                  <a:pt x="1043" y="1301"/>
                </a:lnTo>
                <a:lnTo>
                  <a:pt x="1043" y="1301"/>
                </a:lnTo>
                <a:lnTo>
                  <a:pt x="1041" y="1301"/>
                </a:lnTo>
                <a:lnTo>
                  <a:pt x="1041" y="1299"/>
                </a:lnTo>
                <a:lnTo>
                  <a:pt x="1039" y="1295"/>
                </a:lnTo>
                <a:lnTo>
                  <a:pt x="1039" y="1295"/>
                </a:lnTo>
                <a:lnTo>
                  <a:pt x="1037" y="1295"/>
                </a:lnTo>
                <a:lnTo>
                  <a:pt x="1037" y="1295"/>
                </a:lnTo>
                <a:lnTo>
                  <a:pt x="1037" y="1295"/>
                </a:lnTo>
                <a:lnTo>
                  <a:pt x="1037" y="1292"/>
                </a:lnTo>
                <a:lnTo>
                  <a:pt x="1034" y="1292"/>
                </a:lnTo>
                <a:lnTo>
                  <a:pt x="1034" y="1292"/>
                </a:lnTo>
                <a:lnTo>
                  <a:pt x="1034" y="1290"/>
                </a:lnTo>
                <a:lnTo>
                  <a:pt x="1030" y="1286"/>
                </a:lnTo>
                <a:lnTo>
                  <a:pt x="1030" y="1286"/>
                </a:lnTo>
                <a:lnTo>
                  <a:pt x="1025" y="1281"/>
                </a:lnTo>
                <a:lnTo>
                  <a:pt x="1023" y="1279"/>
                </a:lnTo>
                <a:lnTo>
                  <a:pt x="1021" y="1279"/>
                </a:lnTo>
                <a:lnTo>
                  <a:pt x="1021" y="1277"/>
                </a:lnTo>
                <a:lnTo>
                  <a:pt x="1019" y="1274"/>
                </a:lnTo>
                <a:lnTo>
                  <a:pt x="1016" y="1272"/>
                </a:lnTo>
                <a:lnTo>
                  <a:pt x="1016" y="1272"/>
                </a:lnTo>
                <a:lnTo>
                  <a:pt x="1016" y="1268"/>
                </a:lnTo>
                <a:lnTo>
                  <a:pt x="1016" y="1265"/>
                </a:lnTo>
                <a:lnTo>
                  <a:pt x="1016" y="1263"/>
                </a:lnTo>
                <a:lnTo>
                  <a:pt x="1014" y="1259"/>
                </a:lnTo>
                <a:lnTo>
                  <a:pt x="1014" y="1256"/>
                </a:lnTo>
                <a:lnTo>
                  <a:pt x="1012" y="1256"/>
                </a:lnTo>
                <a:lnTo>
                  <a:pt x="1014" y="1250"/>
                </a:lnTo>
                <a:lnTo>
                  <a:pt x="1014" y="1247"/>
                </a:lnTo>
                <a:lnTo>
                  <a:pt x="1014" y="1245"/>
                </a:lnTo>
                <a:lnTo>
                  <a:pt x="1012" y="1243"/>
                </a:lnTo>
                <a:lnTo>
                  <a:pt x="1012" y="1243"/>
                </a:lnTo>
                <a:lnTo>
                  <a:pt x="1014" y="1245"/>
                </a:lnTo>
                <a:lnTo>
                  <a:pt x="1016" y="1245"/>
                </a:lnTo>
                <a:lnTo>
                  <a:pt x="1016" y="1245"/>
                </a:lnTo>
                <a:lnTo>
                  <a:pt x="1019" y="1245"/>
                </a:lnTo>
                <a:lnTo>
                  <a:pt x="1023" y="1250"/>
                </a:lnTo>
                <a:lnTo>
                  <a:pt x="1023" y="1250"/>
                </a:lnTo>
                <a:lnTo>
                  <a:pt x="1025" y="1250"/>
                </a:lnTo>
                <a:lnTo>
                  <a:pt x="1025" y="1250"/>
                </a:lnTo>
                <a:lnTo>
                  <a:pt x="1028" y="1247"/>
                </a:lnTo>
                <a:lnTo>
                  <a:pt x="1028" y="1247"/>
                </a:lnTo>
                <a:lnTo>
                  <a:pt x="1030" y="1250"/>
                </a:lnTo>
                <a:lnTo>
                  <a:pt x="1030" y="1250"/>
                </a:lnTo>
                <a:lnTo>
                  <a:pt x="1032" y="1250"/>
                </a:lnTo>
                <a:lnTo>
                  <a:pt x="1032" y="1252"/>
                </a:lnTo>
                <a:lnTo>
                  <a:pt x="1034" y="1254"/>
                </a:lnTo>
                <a:lnTo>
                  <a:pt x="1039" y="1254"/>
                </a:lnTo>
                <a:lnTo>
                  <a:pt x="1039" y="1254"/>
                </a:lnTo>
                <a:lnTo>
                  <a:pt x="1041" y="1254"/>
                </a:lnTo>
                <a:lnTo>
                  <a:pt x="1041" y="1254"/>
                </a:lnTo>
                <a:lnTo>
                  <a:pt x="1041" y="1256"/>
                </a:lnTo>
                <a:lnTo>
                  <a:pt x="1041" y="1256"/>
                </a:lnTo>
                <a:lnTo>
                  <a:pt x="1041" y="1256"/>
                </a:lnTo>
                <a:lnTo>
                  <a:pt x="1041" y="1256"/>
                </a:lnTo>
                <a:lnTo>
                  <a:pt x="1041" y="1259"/>
                </a:lnTo>
                <a:lnTo>
                  <a:pt x="1041" y="1259"/>
                </a:lnTo>
                <a:lnTo>
                  <a:pt x="1041" y="1261"/>
                </a:lnTo>
                <a:lnTo>
                  <a:pt x="1041" y="1263"/>
                </a:lnTo>
                <a:lnTo>
                  <a:pt x="1043" y="1268"/>
                </a:lnTo>
                <a:lnTo>
                  <a:pt x="1046" y="1270"/>
                </a:lnTo>
                <a:lnTo>
                  <a:pt x="1046" y="1272"/>
                </a:lnTo>
                <a:lnTo>
                  <a:pt x="1046" y="1274"/>
                </a:lnTo>
                <a:lnTo>
                  <a:pt x="1046" y="1277"/>
                </a:lnTo>
                <a:lnTo>
                  <a:pt x="1048" y="1277"/>
                </a:lnTo>
                <a:lnTo>
                  <a:pt x="1048" y="1279"/>
                </a:lnTo>
                <a:lnTo>
                  <a:pt x="1050" y="1283"/>
                </a:lnTo>
                <a:lnTo>
                  <a:pt x="1052" y="1283"/>
                </a:lnTo>
                <a:lnTo>
                  <a:pt x="1052" y="1286"/>
                </a:lnTo>
                <a:lnTo>
                  <a:pt x="1052" y="1286"/>
                </a:lnTo>
                <a:lnTo>
                  <a:pt x="1052" y="1286"/>
                </a:lnTo>
                <a:lnTo>
                  <a:pt x="1055" y="1288"/>
                </a:lnTo>
                <a:lnTo>
                  <a:pt x="1055" y="1290"/>
                </a:lnTo>
                <a:lnTo>
                  <a:pt x="1055" y="1292"/>
                </a:lnTo>
                <a:lnTo>
                  <a:pt x="1057" y="1295"/>
                </a:lnTo>
                <a:lnTo>
                  <a:pt x="1059" y="1295"/>
                </a:lnTo>
                <a:lnTo>
                  <a:pt x="1059" y="1295"/>
                </a:lnTo>
                <a:lnTo>
                  <a:pt x="1059" y="1297"/>
                </a:lnTo>
                <a:lnTo>
                  <a:pt x="1059" y="1297"/>
                </a:lnTo>
                <a:lnTo>
                  <a:pt x="1061" y="1299"/>
                </a:lnTo>
                <a:lnTo>
                  <a:pt x="1061" y="1301"/>
                </a:lnTo>
                <a:lnTo>
                  <a:pt x="1066" y="1301"/>
                </a:lnTo>
                <a:lnTo>
                  <a:pt x="1068" y="1306"/>
                </a:lnTo>
                <a:lnTo>
                  <a:pt x="1070" y="1308"/>
                </a:lnTo>
                <a:lnTo>
                  <a:pt x="1073" y="1310"/>
                </a:lnTo>
                <a:lnTo>
                  <a:pt x="1075" y="1310"/>
                </a:lnTo>
                <a:lnTo>
                  <a:pt x="1075" y="1310"/>
                </a:lnTo>
                <a:lnTo>
                  <a:pt x="1077" y="1310"/>
                </a:lnTo>
                <a:lnTo>
                  <a:pt x="1079" y="1310"/>
                </a:lnTo>
                <a:lnTo>
                  <a:pt x="1079" y="1313"/>
                </a:lnTo>
                <a:lnTo>
                  <a:pt x="1079" y="1315"/>
                </a:lnTo>
                <a:lnTo>
                  <a:pt x="1079" y="1317"/>
                </a:lnTo>
                <a:lnTo>
                  <a:pt x="1079" y="1317"/>
                </a:lnTo>
                <a:lnTo>
                  <a:pt x="1079" y="1319"/>
                </a:lnTo>
                <a:lnTo>
                  <a:pt x="1082" y="1319"/>
                </a:lnTo>
                <a:lnTo>
                  <a:pt x="1082" y="1322"/>
                </a:lnTo>
                <a:lnTo>
                  <a:pt x="1084" y="1322"/>
                </a:lnTo>
                <a:lnTo>
                  <a:pt x="1088" y="1324"/>
                </a:lnTo>
                <a:lnTo>
                  <a:pt x="1091" y="1324"/>
                </a:lnTo>
                <a:lnTo>
                  <a:pt x="1091" y="1326"/>
                </a:lnTo>
                <a:lnTo>
                  <a:pt x="1091" y="1326"/>
                </a:lnTo>
                <a:lnTo>
                  <a:pt x="1091" y="1328"/>
                </a:lnTo>
                <a:lnTo>
                  <a:pt x="1093" y="1331"/>
                </a:lnTo>
                <a:lnTo>
                  <a:pt x="1093" y="1331"/>
                </a:lnTo>
                <a:lnTo>
                  <a:pt x="1097" y="1331"/>
                </a:lnTo>
                <a:lnTo>
                  <a:pt x="1100" y="1333"/>
                </a:lnTo>
                <a:lnTo>
                  <a:pt x="1100" y="1335"/>
                </a:lnTo>
                <a:lnTo>
                  <a:pt x="1100" y="1335"/>
                </a:lnTo>
                <a:lnTo>
                  <a:pt x="1100" y="1335"/>
                </a:lnTo>
                <a:lnTo>
                  <a:pt x="1102" y="1337"/>
                </a:lnTo>
                <a:lnTo>
                  <a:pt x="1102" y="1337"/>
                </a:lnTo>
                <a:lnTo>
                  <a:pt x="1102" y="1337"/>
                </a:lnTo>
                <a:lnTo>
                  <a:pt x="1102" y="1337"/>
                </a:lnTo>
                <a:lnTo>
                  <a:pt x="1100" y="1337"/>
                </a:lnTo>
                <a:lnTo>
                  <a:pt x="1100" y="1340"/>
                </a:lnTo>
                <a:lnTo>
                  <a:pt x="1097" y="1342"/>
                </a:lnTo>
                <a:lnTo>
                  <a:pt x="1097" y="1346"/>
                </a:lnTo>
                <a:lnTo>
                  <a:pt x="1100" y="1349"/>
                </a:lnTo>
                <a:lnTo>
                  <a:pt x="1100" y="1349"/>
                </a:lnTo>
                <a:lnTo>
                  <a:pt x="1102" y="1349"/>
                </a:lnTo>
                <a:lnTo>
                  <a:pt x="1102" y="1349"/>
                </a:lnTo>
                <a:lnTo>
                  <a:pt x="1104" y="1349"/>
                </a:lnTo>
                <a:lnTo>
                  <a:pt x="1104" y="1346"/>
                </a:lnTo>
                <a:lnTo>
                  <a:pt x="1106" y="1346"/>
                </a:lnTo>
                <a:lnTo>
                  <a:pt x="1106" y="1346"/>
                </a:lnTo>
                <a:lnTo>
                  <a:pt x="1104" y="1349"/>
                </a:lnTo>
                <a:lnTo>
                  <a:pt x="1104" y="1349"/>
                </a:lnTo>
                <a:lnTo>
                  <a:pt x="1104" y="1351"/>
                </a:lnTo>
                <a:lnTo>
                  <a:pt x="1104" y="1351"/>
                </a:lnTo>
                <a:lnTo>
                  <a:pt x="1106" y="1351"/>
                </a:lnTo>
                <a:lnTo>
                  <a:pt x="1106" y="1349"/>
                </a:lnTo>
                <a:lnTo>
                  <a:pt x="1106" y="1349"/>
                </a:lnTo>
                <a:lnTo>
                  <a:pt x="1109" y="1351"/>
                </a:lnTo>
                <a:lnTo>
                  <a:pt x="1109" y="1351"/>
                </a:lnTo>
                <a:lnTo>
                  <a:pt x="1113" y="1353"/>
                </a:lnTo>
                <a:lnTo>
                  <a:pt x="1113" y="1355"/>
                </a:lnTo>
                <a:lnTo>
                  <a:pt x="1118" y="1358"/>
                </a:lnTo>
                <a:lnTo>
                  <a:pt x="1120" y="1358"/>
                </a:lnTo>
                <a:lnTo>
                  <a:pt x="1120" y="1358"/>
                </a:lnTo>
                <a:lnTo>
                  <a:pt x="1118" y="1358"/>
                </a:lnTo>
                <a:lnTo>
                  <a:pt x="1118" y="1358"/>
                </a:lnTo>
                <a:lnTo>
                  <a:pt x="1118" y="1358"/>
                </a:lnTo>
                <a:lnTo>
                  <a:pt x="1115" y="1358"/>
                </a:lnTo>
                <a:lnTo>
                  <a:pt x="1115" y="1358"/>
                </a:lnTo>
                <a:lnTo>
                  <a:pt x="1115" y="1358"/>
                </a:lnTo>
                <a:lnTo>
                  <a:pt x="1120" y="1362"/>
                </a:lnTo>
                <a:lnTo>
                  <a:pt x="1120" y="1364"/>
                </a:lnTo>
                <a:lnTo>
                  <a:pt x="1120" y="1364"/>
                </a:lnTo>
                <a:lnTo>
                  <a:pt x="1122" y="1367"/>
                </a:lnTo>
                <a:lnTo>
                  <a:pt x="1124" y="1367"/>
                </a:lnTo>
                <a:lnTo>
                  <a:pt x="1124" y="1367"/>
                </a:lnTo>
                <a:lnTo>
                  <a:pt x="1127" y="1367"/>
                </a:lnTo>
                <a:lnTo>
                  <a:pt x="1127" y="1367"/>
                </a:lnTo>
                <a:lnTo>
                  <a:pt x="1127" y="1367"/>
                </a:lnTo>
                <a:lnTo>
                  <a:pt x="1127" y="1367"/>
                </a:lnTo>
                <a:lnTo>
                  <a:pt x="1127" y="1369"/>
                </a:lnTo>
                <a:lnTo>
                  <a:pt x="1127" y="1369"/>
                </a:lnTo>
                <a:lnTo>
                  <a:pt x="1124" y="1367"/>
                </a:lnTo>
                <a:lnTo>
                  <a:pt x="1124" y="1367"/>
                </a:lnTo>
                <a:lnTo>
                  <a:pt x="1133" y="1373"/>
                </a:lnTo>
                <a:lnTo>
                  <a:pt x="1136" y="1376"/>
                </a:lnTo>
                <a:lnTo>
                  <a:pt x="1140" y="1380"/>
                </a:lnTo>
                <a:lnTo>
                  <a:pt x="1142" y="1385"/>
                </a:lnTo>
                <a:lnTo>
                  <a:pt x="1145" y="1387"/>
                </a:lnTo>
                <a:lnTo>
                  <a:pt x="1147" y="1389"/>
                </a:lnTo>
                <a:lnTo>
                  <a:pt x="1151" y="1394"/>
                </a:lnTo>
                <a:lnTo>
                  <a:pt x="1151" y="1394"/>
                </a:lnTo>
                <a:lnTo>
                  <a:pt x="1154" y="1396"/>
                </a:lnTo>
                <a:lnTo>
                  <a:pt x="1156" y="1403"/>
                </a:lnTo>
                <a:lnTo>
                  <a:pt x="1156" y="1407"/>
                </a:lnTo>
                <a:lnTo>
                  <a:pt x="1158" y="1409"/>
                </a:lnTo>
                <a:lnTo>
                  <a:pt x="1158" y="1412"/>
                </a:lnTo>
                <a:lnTo>
                  <a:pt x="1160" y="1414"/>
                </a:lnTo>
                <a:lnTo>
                  <a:pt x="1163" y="1416"/>
                </a:lnTo>
                <a:lnTo>
                  <a:pt x="1163" y="1416"/>
                </a:lnTo>
                <a:lnTo>
                  <a:pt x="1163" y="1418"/>
                </a:lnTo>
                <a:lnTo>
                  <a:pt x="1163" y="1421"/>
                </a:lnTo>
                <a:lnTo>
                  <a:pt x="1163" y="1423"/>
                </a:lnTo>
                <a:lnTo>
                  <a:pt x="1160" y="1425"/>
                </a:lnTo>
                <a:lnTo>
                  <a:pt x="1158" y="1425"/>
                </a:lnTo>
                <a:lnTo>
                  <a:pt x="1158" y="1427"/>
                </a:lnTo>
                <a:lnTo>
                  <a:pt x="1158" y="1427"/>
                </a:lnTo>
                <a:lnTo>
                  <a:pt x="1160" y="1427"/>
                </a:lnTo>
                <a:lnTo>
                  <a:pt x="1160" y="1427"/>
                </a:lnTo>
                <a:lnTo>
                  <a:pt x="1163" y="1430"/>
                </a:lnTo>
                <a:lnTo>
                  <a:pt x="1163" y="1430"/>
                </a:lnTo>
                <a:lnTo>
                  <a:pt x="1163" y="1430"/>
                </a:lnTo>
                <a:lnTo>
                  <a:pt x="1160" y="1432"/>
                </a:lnTo>
                <a:lnTo>
                  <a:pt x="1158" y="1432"/>
                </a:lnTo>
                <a:lnTo>
                  <a:pt x="1156" y="1432"/>
                </a:lnTo>
                <a:lnTo>
                  <a:pt x="1156" y="1434"/>
                </a:lnTo>
                <a:lnTo>
                  <a:pt x="1156" y="1434"/>
                </a:lnTo>
                <a:lnTo>
                  <a:pt x="1158" y="1436"/>
                </a:lnTo>
                <a:lnTo>
                  <a:pt x="1158" y="1439"/>
                </a:lnTo>
                <a:lnTo>
                  <a:pt x="1158" y="1439"/>
                </a:lnTo>
                <a:lnTo>
                  <a:pt x="1163" y="1443"/>
                </a:lnTo>
                <a:lnTo>
                  <a:pt x="1165" y="1445"/>
                </a:lnTo>
                <a:lnTo>
                  <a:pt x="1165" y="1448"/>
                </a:lnTo>
                <a:lnTo>
                  <a:pt x="1167" y="1450"/>
                </a:lnTo>
                <a:lnTo>
                  <a:pt x="1172" y="1452"/>
                </a:lnTo>
                <a:lnTo>
                  <a:pt x="1176" y="1455"/>
                </a:lnTo>
                <a:lnTo>
                  <a:pt x="1178" y="1455"/>
                </a:lnTo>
                <a:lnTo>
                  <a:pt x="1181" y="1457"/>
                </a:lnTo>
                <a:lnTo>
                  <a:pt x="1183" y="1459"/>
                </a:lnTo>
                <a:lnTo>
                  <a:pt x="1187" y="1461"/>
                </a:lnTo>
                <a:lnTo>
                  <a:pt x="1187" y="1464"/>
                </a:lnTo>
                <a:lnTo>
                  <a:pt x="1190" y="1466"/>
                </a:lnTo>
                <a:lnTo>
                  <a:pt x="1196" y="1468"/>
                </a:lnTo>
                <a:lnTo>
                  <a:pt x="1203" y="1470"/>
                </a:lnTo>
                <a:lnTo>
                  <a:pt x="1205" y="1470"/>
                </a:lnTo>
                <a:lnTo>
                  <a:pt x="1210" y="1473"/>
                </a:lnTo>
                <a:lnTo>
                  <a:pt x="1212" y="1473"/>
                </a:lnTo>
                <a:lnTo>
                  <a:pt x="1214" y="1473"/>
                </a:lnTo>
                <a:lnTo>
                  <a:pt x="1214" y="1473"/>
                </a:lnTo>
                <a:lnTo>
                  <a:pt x="1217" y="1475"/>
                </a:lnTo>
                <a:lnTo>
                  <a:pt x="1219" y="1477"/>
                </a:lnTo>
                <a:lnTo>
                  <a:pt x="1221" y="1477"/>
                </a:lnTo>
                <a:lnTo>
                  <a:pt x="1223" y="1479"/>
                </a:lnTo>
                <a:lnTo>
                  <a:pt x="1226" y="1482"/>
                </a:lnTo>
                <a:lnTo>
                  <a:pt x="1228" y="1484"/>
                </a:lnTo>
                <a:lnTo>
                  <a:pt x="1230" y="1484"/>
                </a:lnTo>
                <a:lnTo>
                  <a:pt x="1237" y="1486"/>
                </a:lnTo>
                <a:lnTo>
                  <a:pt x="1241" y="1488"/>
                </a:lnTo>
                <a:lnTo>
                  <a:pt x="1244" y="1488"/>
                </a:lnTo>
                <a:lnTo>
                  <a:pt x="1248" y="1493"/>
                </a:lnTo>
                <a:lnTo>
                  <a:pt x="1255" y="1493"/>
                </a:lnTo>
                <a:lnTo>
                  <a:pt x="1259" y="1493"/>
                </a:lnTo>
                <a:lnTo>
                  <a:pt x="1262" y="1495"/>
                </a:lnTo>
                <a:lnTo>
                  <a:pt x="1264" y="1495"/>
                </a:lnTo>
                <a:lnTo>
                  <a:pt x="1266" y="1497"/>
                </a:lnTo>
                <a:lnTo>
                  <a:pt x="1273" y="1500"/>
                </a:lnTo>
                <a:lnTo>
                  <a:pt x="1280" y="1504"/>
                </a:lnTo>
                <a:lnTo>
                  <a:pt x="1289" y="1504"/>
                </a:lnTo>
                <a:lnTo>
                  <a:pt x="1293" y="1506"/>
                </a:lnTo>
                <a:lnTo>
                  <a:pt x="1298" y="1509"/>
                </a:lnTo>
                <a:lnTo>
                  <a:pt x="1300" y="1509"/>
                </a:lnTo>
                <a:lnTo>
                  <a:pt x="1302" y="1509"/>
                </a:lnTo>
                <a:lnTo>
                  <a:pt x="1309" y="1504"/>
                </a:lnTo>
                <a:lnTo>
                  <a:pt x="1315" y="1504"/>
                </a:lnTo>
                <a:lnTo>
                  <a:pt x="1320" y="1500"/>
                </a:lnTo>
                <a:lnTo>
                  <a:pt x="1322" y="1500"/>
                </a:lnTo>
                <a:lnTo>
                  <a:pt x="1324" y="1500"/>
                </a:lnTo>
                <a:lnTo>
                  <a:pt x="1324" y="1500"/>
                </a:lnTo>
                <a:lnTo>
                  <a:pt x="1324" y="1500"/>
                </a:lnTo>
                <a:lnTo>
                  <a:pt x="1322" y="1500"/>
                </a:lnTo>
                <a:lnTo>
                  <a:pt x="1322" y="1497"/>
                </a:lnTo>
                <a:lnTo>
                  <a:pt x="1322" y="1497"/>
                </a:lnTo>
                <a:lnTo>
                  <a:pt x="1322" y="1497"/>
                </a:lnTo>
                <a:lnTo>
                  <a:pt x="1324" y="1497"/>
                </a:lnTo>
                <a:lnTo>
                  <a:pt x="1324" y="1497"/>
                </a:lnTo>
                <a:lnTo>
                  <a:pt x="1324" y="1497"/>
                </a:lnTo>
                <a:lnTo>
                  <a:pt x="1324" y="1500"/>
                </a:lnTo>
                <a:lnTo>
                  <a:pt x="1324" y="1500"/>
                </a:lnTo>
                <a:lnTo>
                  <a:pt x="1327" y="1497"/>
                </a:lnTo>
                <a:lnTo>
                  <a:pt x="1327" y="1497"/>
                </a:lnTo>
                <a:lnTo>
                  <a:pt x="1329" y="1497"/>
                </a:lnTo>
                <a:lnTo>
                  <a:pt x="1327" y="1500"/>
                </a:lnTo>
                <a:lnTo>
                  <a:pt x="1327" y="1500"/>
                </a:lnTo>
                <a:lnTo>
                  <a:pt x="1329" y="1500"/>
                </a:lnTo>
                <a:lnTo>
                  <a:pt x="1338" y="1502"/>
                </a:lnTo>
                <a:lnTo>
                  <a:pt x="1336" y="1502"/>
                </a:lnTo>
                <a:lnTo>
                  <a:pt x="1333" y="1502"/>
                </a:lnTo>
                <a:lnTo>
                  <a:pt x="1333" y="1500"/>
                </a:lnTo>
                <a:lnTo>
                  <a:pt x="1333" y="1500"/>
                </a:lnTo>
                <a:lnTo>
                  <a:pt x="1331" y="1500"/>
                </a:lnTo>
                <a:lnTo>
                  <a:pt x="1331" y="1500"/>
                </a:lnTo>
                <a:lnTo>
                  <a:pt x="1331" y="1500"/>
                </a:lnTo>
                <a:lnTo>
                  <a:pt x="1331" y="1500"/>
                </a:lnTo>
                <a:lnTo>
                  <a:pt x="1333" y="1500"/>
                </a:lnTo>
                <a:lnTo>
                  <a:pt x="1333" y="1500"/>
                </a:lnTo>
                <a:lnTo>
                  <a:pt x="1336" y="1502"/>
                </a:lnTo>
                <a:lnTo>
                  <a:pt x="1338" y="1502"/>
                </a:lnTo>
                <a:lnTo>
                  <a:pt x="1342" y="1504"/>
                </a:lnTo>
                <a:lnTo>
                  <a:pt x="1345" y="1506"/>
                </a:lnTo>
                <a:lnTo>
                  <a:pt x="1349" y="1511"/>
                </a:lnTo>
                <a:lnTo>
                  <a:pt x="1351" y="1513"/>
                </a:lnTo>
                <a:lnTo>
                  <a:pt x="1354" y="1515"/>
                </a:lnTo>
                <a:lnTo>
                  <a:pt x="1356" y="1518"/>
                </a:lnTo>
                <a:lnTo>
                  <a:pt x="1360" y="1522"/>
                </a:lnTo>
                <a:lnTo>
                  <a:pt x="1365" y="1527"/>
                </a:lnTo>
                <a:lnTo>
                  <a:pt x="1365" y="1527"/>
                </a:lnTo>
                <a:lnTo>
                  <a:pt x="1372" y="1531"/>
                </a:lnTo>
                <a:lnTo>
                  <a:pt x="1374" y="1533"/>
                </a:lnTo>
                <a:lnTo>
                  <a:pt x="1378" y="1536"/>
                </a:lnTo>
                <a:lnTo>
                  <a:pt x="1381" y="1536"/>
                </a:lnTo>
                <a:lnTo>
                  <a:pt x="1390" y="1536"/>
                </a:lnTo>
                <a:lnTo>
                  <a:pt x="1392" y="1536"/>
                </a:lnTo>
                <a:lnTo>
                  <a:pt x="1399" y="1538"/>
                </a:lnTo>
                <a:lnTo>
                  <a:pt x="1401" y="1540"/>
                </a:lnTo>
                <a:lnTo>
                  <a:pt x="1403" y="1542"/>
                </a:lnTo>
                <a:lnTo>
                  <a:pt x="1408" y="1542"/>
                </a:lnTo>
                <a:lnTo>
                  <a:pt x="1410" y="1542"/>
                </a:lnTo>
                <a:lnTo>
                  <a:pt x="1417" y="1547"/>
                </a:lnTo>
                <a:lnTo>
                  <a:pt x="1423" y="1547"/>
                </a:lnTo>
                <a:lnTo>
                  <a:pt x="1423" y="1547"/>
                </a:lnTo>
                <a:lnTo>
                  <a:pt x="1421" y="1547"/>
                </a:lnTo>
                <a:lnTo>
                  <a:pt x="1421" y="1547"/>
                </a:lnTo>
                <a:lnTo>
                  <a:pt x="1419" y="1547"/>
                </a:lnTo>
                <a:lnTo>
                  <a:pt x="1421" y="1547"/>
                </a:lnTo>
                <a:lnTo>
                  <a:pt x="1423" y="1547"/>
                </a:lnTo>
                <a:lnTo>
                  <a:pt x="1428" y="1547"/>
                </a:lnTo>
                <a:lnTo>
                  <a:pt x="1430" y="1547"/>
                </a:lnTo>
                <a:lnTo>
                  <a:pt x="1432" y="1547"/>
                </a:lnTo>
                <a:lnTo>
                  <a:pt x="1432" y="1547"/>
                </a:lnTo>
                <a:lnTo>
                  <a:pt x="1432" y="1547"/>
                </a:lnTo>
                <a:lnTo>
                  <a:pt x="1432" y="1545"/>
                </a:lnTo>
                <a:lnTo>
                  <a:pt x="1432" y="1545"/>
                </a:lnTo>
                <a:lnTo>
                  <a:pt x="1435" y="1545"/>
                </a:lnTo>
                <a:lnTo>
                  <a:pt x="1435" y="1545"/>
                </a:lnTo>
                <a:lnTo>
                  <a:pt x="1437" y="1545"/>
                </a:lnTo>
                <a:lnTo>
                  <a:pt x="1439" y="1545"/>
                </a:lnTo>
                <a:lnTo>
                  <a:pt x="1439" y="1545"/>
                </a:lnTo>
                <a:lnTo>
                  <a:pt x="1439" y="1547"/>
                </a:lnTo>
                <a:lnTo>
                  <a:pt x="1439" y="1547"/>
                </a:lnTo>
                <a:lnTo>
                  <a:pt x="1439" y="1549"/>
                </a:lnTo>
                <a:lnTo>
                  <a:pt x="1441" y="1549"/>
                </a:lnTo>
                <a:lnTo>
                  <a:pt x="1441" y="1551"/>
                </a:lnTo>
                <a:lnTo>
                  <a:pt x="1441" y="1551"/>
                </a:lnTo>
                <a:lnTo>
                  <a:pt x="1439" y="1551"/>
                </a:lnTo>
                <a:lnTo>
                  <a:pt x="1439" y="1551"/>
                </a:lnTo>
                <a:lnTo>
                  <a:pt x="1439" y="1551"/>
                </a:lnTo>
                <a:lnTo>
                  <a:pt x="1437" y="1549"/>
                </a:lnTo>
                <a:lnTo>
                  <a:pt x="1437" y="1549"/>
                </a:lnTo>
                <a:lnTo>
                  <a:pt x="1435" y="1551"/>
                </a:lnTo>
                <a:lnTo>
                  <a:pt x="1435" y="1551"/>
                </a:lnTo>
                <a:lnTo>
                  <a:pt x="1439" y="1554"/>
                </a:lnTo>
                <a:lnTo>
                  <a:pt x="1444" y="1558"/>
                </a:lnTo>
                <a:lnTo>
                  <a:pt x="1444" y="1558"/>
                </a:lnTo>
                <a:lnTo>
                  <a:pt x="1448" y="1563"/>
                </a:lnTo>
                <a:lnTo>
                  <a:pt x="1450" y="1563"/>
                </a:lnTo>
                <a:lnTo>
                  <a:pt x="1450" y="1567"/>
                </a:lnTo>
                <a:lnTo>
                  <a:pt x="1455" y="1569"/>
                </a:lnTo>
                <a:lnTo>
                  <a:pt x="1462" y="1576"/>
                </a:lnTo>
                <a:lnTo>
                  <a:pt x="1464" y="1578"/>
                </a:lnTo>
                <a:lnTo>
                  <a:pt x="1466" y="1581"/>
                </a:lnTo>
                <a:lnTo>
                  <a:pt x="1466" y="1581"/>
                </a:lnTo>
                <a:lnTo>
                  <a:pt x="1466" y="1581"/>
                </a:lnTo>
                <a:lnTo>
                  <a:pt x="1466" y="1583"/>
                </a:lnTo>
                <a:lnTo>
                  <a:pt x="1464" y="1583"/>
                </a:lnTo>
                <a:lnTo>
                  <a:pt x="1464" y="1583"/>
                </a:lnTo>
                <a:lnTo>
                  <a:pt x="1464" y="1583"/>
                </a:lnTo>
                <a:lnTo>
                  <a:pt x="1466" y="1585"/>
                </a:lnTo>
                <a:lnTo>
                  <a:pt x="1466" y="1585"/>
                </a:lnTo>
                <a:lnTo>
                  <a:pt x="1466" y="1587"/>
                </a:lnTo>
                <a:lnTo>
                  <a:pt x="1466" y="1587"/>
                </a:lnTo>
                <a:lnTo>
                  <a:pt x="1466" y="1587"/>
                </a:lnTo>
                <a:lnTo>
                  <a:pt x="1464" y="1592"/>
                </a:lnTo>
                <a:lnTo>
                  <a:pt x="1464" y="1592"/>
                </a:lnTo>
                <a:lnTo>
                  <a:pt x="1464" y="1594"/>
                </a:lnTo>
                <a:lnTo>
                  <a:pt x="1466" y="1599"/>
                </a:lnTo>
                <a:lnTo>
                  <a:pt x="1468" y="1599"/>
                </a:lnTo>
                <a:lnTo>
                  <a:pt x="1473" y="1601"/>
                </a:lnTo>
                <a:lnTo>
                  <a:pt x="1475" y="1603"/>
                </a:lnTo>
                <a:lnTo>
                  <a:pt x="1475" y="1603"/>
                </a:lnTo>
                <a:lnTo>
                  <a:pt x="1475" y="1603"/>
                </a:lnTo>
                <a:lnTo>
                  <a:pt x="1477" y="1603"/>
                </a:lnTo>
                <a:lnTo>
                  <a:pt x="1477" y="1601"/>
                </a:lnTo>
                <a:lnTo>
                  <a:pt x="1480" y="1601"/>
                </a:lnTo>
                <a:lnTo>
                  <a:pt x="1480" y="1599"/>
                </a:lnTo>
                <a:lnTo>
                  <a:pt x="1477" y="1599"/>
                </a:lnTo>
                <a:lnTo>
                  <a:pt x="1475" y="1596"/>
                </a:lnTo>
                <a:lnTo>
                  <a:pt x="1473" y="1596"/>
                </a:lnTo>
                <a:lnTo>
                  <a:pt x="1473" y="1594"/>
                </a:lnTo>
                <a:lnTo>
                  <a:pt x="1473" y="1594"/>
                </a:lnTo>
                <a:lnTo>
                  <a:pt x="1475" y="1594"/>
                </a:lnTo>
                <a:lnTo>
                  <a:pt x="1477" y="1596"/>
                </a:lnTo>
                <a:lnTo>
                  <a:pt x="1482" y="1599"/>
                </a:lnTo>
                <a:lnTo>
                  <a:pt x="1482" y="1601"/>
                </a:lnTo>
                <a:lnTo>
                  <a:pt x="1482" y="1601"/>
                </a:lnTo>
                <a:lnTo>
                  <a:pt x="1482" y="1603"/>
                </a:lnTo>
                <a:lnTo>
                  <a:pt x="1484" y="1603"/>
                </a:lnTo>
                <a:lnTo>
                  <a:pt x="1484" y="1605"/>
                </a:lnTo>
                <a:lnTo>
                  <a:pt x="1489" y="1605"/>
                </a:lnTo>
                <a:lnTo>
                  <a:pt x="1491" y="1608"/>
                </a:lnTo>
                <a:lnTo>
                  <a:pt x="1495" y="1608"/>
                </a:lnTo>
                <a:lnTo>
                  <a:pt x="1498" y="1610"/>
                </a:lnTo>
                <a:lnTo>
                  <a:pt x="1498" y="1612"/>
                </a:lnTo>
                <a:lnTo>
                  <a:pt x="1498" y="1614"/>
                </a:lnTo>
                <a:lnTo>
                  <a:pt x="1498" y="1617"/>
                </a:lnTo>
                <a:lnTo>
                  <a:pt x="1498" y="1617"/>
                </a:lnTo>
                <a:lnTo>
                  <a:pt x="1498" y="1619"/>
                </a:lnTo>
                <a:lnTo>
                  <a:pt x="1500" y="1621"/>
                </a:lnTo>
                <a:lnTo>
                  <a:pt x="1500" y="1621"/>
                </a:lnTo>
                <a:lnTo>
                  <a:pt x="1502" y="1621"/>
                </a:lnTo>
                <a:lnTo>
                  <a:pt x="1502" y="1621"/>
                </a:lnTo>
                <a:lnTo>
                  <a:pt x="1504" y="1621"/>
                </a:lnTo>
                <a:lnTo>
                  <a:pt x="1504" y="1621"/>
                </a:lnTo>
                <a:lnTo>
                  <a:pt x="1504" y="1621"/>
                </a:lnTo>
                <a:lnTo>
                  <a:pt x="1502" y="1619"/>
                </a:lnTo>
                <a:lnTo>
                  <a:pt x="1500" y="1617"/>
                </a:lnTo>
                <a:lnTo>
                  <a:pt x="1502" y="1617"/>
                </a:lnTo>
                <a:lnTo>
                  <a:pt x="1504" y="1619"/>
                </a:lnTo>
                <a:lnTo>
                  <a:pt x="1507" y="1619"/>
                </a:lnTo>
                <a:lnTo>
                  <a:pt x="1507" y="1621"/>
                </a:lnTo>
                <a:lnTo>
                  <a:pt x="1507" y="1623"/>
                </a:lnTo>
                <a:lnTo>
                  <a:pt x="1507" y="1623"/>
                </a:lnTo>
                <a:lnTo>
                  <a:pt x="1509" y="1626"/>
                </a:lnTo>
                <a:lnTo>
                  <a:pt x="1511" y="1628"/>
                </a:lnTo>
                <a:lnTo>
                  <a:pt x="1511" y="1626"/>
                </a:lnTo>
                <a:lnTo>
                  <a:pt x="1511" y="1623"/>
                </a:lnTo>
                <a:lnTo>
                  <a:pt x="1511" y="1623"/>
                </a:lnTo>
                <a:lnTo>
                  <a:pt x="1513" y="1623"/>
                </a:lnTo>
                <a:lnTo>
                  <a:pt x="1516" y="1623"/>
                </a:lnTo>
                <a:lnTo>
                  <a:pt x="1518" y="1623"/>
                </a:lnTo>
                <a:lnTo>
                  <a:pt x="1520" y="1623"/>
                </a:lnTo>
                <a:lnTo>
                  <a:pt x="1520" y="1626"/>
                </a:lnTo>
                <a:lnTo>
                  <a:pt x="1522" y="1626"/>
                </a:lnTo>
                <a:lnTo>
                  <a:pt x="1522" y="1626"/>
                </a:lnTo>
                <a:lnTo>
                  <a:pt x="1525" y="1626"/>
                </a:lnTo>
                <a:lnTo>
                  <a:pt x="1527" y="1626"/>
                </a:lnTo>
                <a:lnTo>
                  <a:pt x="1529" y="1626"/>
                </a:lnTo>
                <a:lnTo>
                  <a:pt x="1529" y="1628"/>
                </a:lnTo>
                <a:lnTo>
                  <a:pt x="1529" y="1628"/>
                </a:lnTo>
                <a:lnTo>
                  <a:pt x="1531" y="1632"/>
                </a:lnTo>
                <a:lnTo>
                  <a:pt x="1534" y="1632"/>
                </a:lnTo>
                <a:lnTo>
                  <a:pt x="1536" y="1635"/>
                </a:lnTo>
                <a:lnTo>
                  <a:pt x="1536" y="1635"/>
                </a:lnTo>
                <a:lnTo>
                  <a:pt x="1536" y="1632"/>
                </a:lnTo>
                <a:lnTo>
                  <a:pt x="1536" y="1630"/>
                </a:lnTo>
                <a:lnTo>
                  <a:pt x="1536" y="1630"/>
                </a:lnTo>
                <a:lnTo>
                  <a:pt x="1538" y="1630"/>
                </a:lnTo>
                <a:lnTo>
                  <a:pt x="1538" y="1630"/>
                </a:lnTo>
                <a:lnTo>
                  <a:pt x="1538" y="1632"/>
                </a:lnTo>
                <a:lnTo>
                  <a:pt x="1540" y="1637"/>
                </a:lnTo>
                <a:lnTo>
                  <a:pt x="1540" y="1639"/>
                </a:lnTo>
                <a:lnTo>
                  <a:pt x="1543" y="1641"/>
                </a:lnTo>
                <a:lnTo>
                  <a:pt x="1545" y="1639"/>
                </a:lnTo>
                <a:lnTo>
                  <a:pt x="1547" y="1639"/>
                </a:lnTo>
                <a:lnTo>
                  <a:pt x="1549" y="1639"/>
                </a:lnTo>
                <a:lnTo>
                  <a:pt x="1549" y="1637"/>
                </a:lnTo>
                <a:lnTo>
                  <a:pt x="1549" y="1637"/>
                </a:lnTo>
                <a:lnTo>
                  <a:pt x="1554" y="1637"/>
                </a:lnTo>
                <a:lnTo>
                  <a:pt x="1554" y="1637"/>
                </a:lnTo>
                <a:lnTo>
                  <a:pt x="1554" y="1637"/>
                </a:lnTo>
                <a:lnTo>
                  <a:pt x="1554" y="1635"/>
                </a:lnTo>
                <a:lnTo>
                  <a:pt x="1554" y="1632"/>
                </a:lnTo>
                <a:lnTo>
                  <a:pt x="1552" y="1630"/>
                </a:lnTo>
                <a:lnTo>
                  <a:pt x="1549" y="1628"/>
                </a:lnTo>
                <a:lnTo>
                  <a:pt x="1549" y="1628"/>
                </a:lnTo>
                <a:lnTo>
                  <a:pt x="1547" y="1628"/>
                </a:lnTo>
                <a:lnTo>
                  <a:pt x="1547" y="1626"/>
                </a:lnTo>
                <a:lnTo>
                  <a:pt x="1547" y="1626"/>
                </a:lnTo>
                <a:lnTo>
                  <a:pt x="1549" y="1623"/>
                </a:lnTo>
                <a:lnTo>
                  <a:pt x="1549" y="1623"/>
                </a:lnTo>
                <a:lnTo>
                  <a:pt x="1552" y="1623"/>
                </a:lnTo>
                <a:lnTo>
                  <a:pt x="1554" y="1623"/>
                </a:lnTo>
                <a:lnTo>
                  <a:pt x="1558" y="1619"/>
                </a:lnTo>
                <a:lnTo>
                  <a:pt x="1558" y="1619"/>
                </a:lnTo>
                <a:lnTo>
                  <a:pt x="1558" y="1617"/>
                </a:lnTo>
                <a:lnTo>
                  <a:pt x="1558" y="1617"/>
                </a:lnTo>
                <a:lnTo>
                  <a:pt x="1561" y="1614"/>
                </a:lnTo>
                <a:lnTo>
                  <a:pt x="1561" y="1614"/>
                </a:lnTo>
                <a:lnTo>
                  <a:pt x="1563" y="1614"/>
                </a:lnTo>
                <a:lnTo>
                  <a:pt x="1563" y="1612"/>
                </a:lnTo>
                <a:lnTo>
                  <a:pt x="1563" y="1612"/>
                </a:lnTo>
                <a:lnTo>
                  <a:pt x="1567" y="1612"/>
                </a:lnTo>
                <a:lnTo>
                  <a:pt x="1570" y="1612"/>
                </a:lnTo>
                <a:lnTo>
                  <a:pt x="1572" y="1614"/>
                </a:lnTo>
                <a:lnTo>
                  <a:pt x="1572" y="1614"/>
                </a:lnTo>
                <a:lnTo>
                  <a:pt x="1574" y="1617"/>
                </a:lnTo>
                <a:lnTo>
                  <a:pt x="1574" y="1617"/>
                </a:lnTo>
                <a:lnTo>
                  <a:pt x="1576" y="1617"/>
                </a:lnTo>
                <a:lnTo>
                  <a:pt x="1576" y="1617"/>
                </a:lnTo>
                <a:lnTo>
                  <a:pt x="1579" y="1619"/>
                </a:lnTo>
                <a:lnTo>
                  <a:pt x="1579" y="1621"/>
                </a:lnTo>
                <a:lnTo>
                  <a:pt x="1579" y="1621"/>
                </a:lnTo>
                <a:lnTo>
                  <a:pt x="1579" y="1623"/>
                </a:lnTo>
                <a:lnTo>
                  <a:pt x="1581" y="1623"/>
                </a:lnTo>
                <a:lnTo>
                  <a:pt x="1581" y="1621"/>
                </a:lnTo>
                <a:lnTo>
                  <a:pt x="1581" y="1621"/>
                </a:lnTo>
                <a:lnTo>
                  <a:pt x="1581" y="1621"/>
                </a:lnTo>
                <a:lnTo>
                  <a:pt x="1581" y="1621"/>
                </a:lnTo>
                <a:lnTo>
                  <a:pt x="1581" y="1621"/>
                </a:lnTo>
                <a:lnTo>
                  <a:pt x="1583" y="1621"/>
                </a:lnTo>
                <a:lnTo>
                  <a:pt x="1583" y="1621"/>
                </a:lnTo>
                <a:lnTo>
                  <a:pt x="1583" y="1621"/>
                </a:lnTo>
                <a:lnTo>
                  <a:pt x="1583" y="1621"/>
                </a:lnTo>
                <a:lnTo>
                  <a:pt x="1583" y="1621"/>
                </a:lnTo>
                <a:lnTo>
                  <a:pt x="1585" y="1621"/>
                </a:lnTo>
                <a:lnTo>
                  <a:pt x="1585" y="1621"/>
                </a:lnTo>
                <a:lnTo>
                  <a:pt x="1585" y="1623"/>
                </a:lnTo>
                <a:lnTo>
                  <a:pt x="1588" y="1626"/>
                </a:lnTo>
                <a:lnTo>
                  <a:pt x="1590" y="1626"/>
                </a:lnTo>
                <a:lnTo>
                  <a:pt x="1588" y="1626"/>
                </a:lnTo>
                <a:lnTo>
                  <a:pt x="1588" y="1626"/>
                </a:lnTo>
                <a:lnTo>
                  <a:pt x="1585" y="1623"/>
                </a:lnTo>
                <a:lnTo>
                  <a:pt x="1585" y="1623"/>
                </a:lnTo>
                <a:lnTo>
                  <a:pt x="1583" y="1621"/>
                </a:lnTo>
                <a:lnTo>
                  <a:pt x="1583" y="1623"/>
                </a:lnTo>
                <a:lnTo>
                  <a:pt x="1581" y="1623"/>
                </a:lnTo>
                <a:lnTo>
                  <a:pt x="1583" y="1626"/>
                </a:lnTo>
                <a:lnTo>
                  <a:pt x="1581" y="1628"/>
                </a:lnTo>
                <a:lnTo>
                  <a:pt x="1581" y="1628"/>
                </a:lnTo>
                <a:lnTo>
                  <a:pt x="1581" y="1628"/>
                </a:lnTo>
                <a:lnTo>
                  <a:pt x="1579" y="1628"/>
                </a:lnTo>
                <a:lnTo>
                  <a:pt x="1581" y="1630"/>
                </a:lnTo>
                <a:lnTo>
                  <a:pt x="1583" y="1635"/>
                </a:lnTo>
                <a:lnTo>
                  <a:pt x="1588" y="1639"/>
                </a:lnTo>
                <a:lnTo>
                  <a:pt x="1588" y="1639"/>
                </a:lnTo>
                <a:lnTo>
                  <a:pt x="1590" y="1641"/>
                </a:lnTo>
                <a:lnTo>
                  <a:pt x="1592" y="1644"/>
                </a:lnTo>
                <a:lnTo>
                  <a:pt x="1592" y="1646"/>
                </a:lnTo>
                <a:lnTo>
                  <a:pt x="1592" y="1646"/>
                </a:lnTo>
                <a:lnTo>
                  <a:pt x="1594" y="1648"/>
                </a:lnTo>
                <a:lnTo>
                  <a:pt x="1594" y="1648"/>
                </a:lnTo>
                <a:lnTo>
                  <a:pt x="1597" y="1650"/>
                </a:lnTo>
                <a:lnTo>
                  <a:pt x="1597" y="1650"/>
                </a:lnTo>
                <a:lnTo>
                  <a:pt x="1594" y="1655"/>
                </a:lnTo>
                <a:lnTo>
                  <a:pt x="1594" y="1655"/>
                </a:lnTo>
                <a:lnTo>
                  <a:pt x="1594" y="1655"/>
                </a:lnTo>
                <a:lnTo>
                  <a:pt x="1594" y="1657"/>
                </a:lnTo>
                <a:lnTo>
                  <a:pt x="1597" y="1659"/>
                </a:lnTo>
                <a:lnTo>
                  <a:pt x="1599" y="1662"/>
                </a:lnTo>
                <a:lnTo>
                  <a:pt x="1597" y="1664"/>
                </a:lnTo>
                <a:lnTo>
                  <a:pt x="1594" y="1666"/>
                </a:lnTo>
                <a:lnTo>
                  <a:pt x="1594" y="1668"/>
                </a:lnTo>
                <a:lnTo>
                  <a:pt x="1597" y="1671"/>
                </a:lnTo>
                <a:lnTo>
                  <a:pt x="1597" y="1671"/>
                </a:lnTo>
                <a:lnTo>
                  <a:pt x="1597" y="1673"/>
                </a:lnTo>
                <a:lnTo>
                  <a:pt x="1597" y="1677"/>
                </a:lnTo>
                <a:lnTo>
                  <a:pt x="1597" y="1677"/>
                </a:lnTo>
                <a:lnTo>
                  <a:pt x="1597" y="1680"/>
                </a:lnTo>
                <a:lnTo>
                  <a:pt x="1597" y="1682"/>
                </a:lnTo>
                <a:lnTo>
                  <a:pt x="1597" y="1682"/>
                </a:lnTo>
                <a:lnTo>
                  <a:pt x="1597" y="1684"/>
                </a:lnTo>
                <a:lnTo>
                  <a:pt x="1594" y="1684"/>
                </a:lnTo>
                <a:lnTo>
                  <a:pt x="1594" y="1686"/>
                </a:lnTo>
                <a:lnTo>
                  <a:pt x="1594" y="1686"/>
                </a:lnTo>
                <a:lnTo>
                  <a:pt x="1594" y="1686"/>
                </a:lnTo>
                <a:lnTo>
                  <a:pt x="1594" y="1686"/>
                </a:lnTo>
                <a:lnTo>
                  <a:pt x="1594" y="1686"/>
                </a:lnTo>
                <a:lnTo>
                  <a:pt x="1594" y="1689"/>
                </a:lnTo>
                <a:lnTo>
                  <a:pt x="1594" y="1689"/>
                </a:lnTo>
                <a:lnTo>
                  <a:pt x="1597" y="1691"/>
                </a:lnTo>
                <a:lnTo>
                  <a:pt x="1597" y="1689"/>
                </a:lnTo>
                <a:lnTo>
                  <a:pt x="1599" y="1689"/>
                </a:lnTo>
                <a:lnTo>
                  <a:pt x="1597" y="1691"/>
                </a:lnTo>
                <a:lnTo>
                  <a:pt x="1599" y="1693"/>
                </a:lnTo>
                <a:lnTo>
                  <a:pt x="1599" y="1693"/>
                </a:lnTo>
                <a:lnTo>
                  <a:pt x="1599" y="1691"/>
                </a:lnTo>
                <a:lnTo>
                  <a:pt x="1601" y="1691"/>
                </a:lnTo>
                <a:lnTo>
                  <a:pt x="1599" y="1695"/>
                </a:lnTo>
                <a:lnTo>
                  <a:pt x="1597" y="1698"/>
                </a:lnTo>
                <a:lnTo>
                  <a:pt x="1597" y="1700"/>
                </a:lnTo>
                <a:lnTo>
                  <a:pt x="1594" y="1700"/>
                </a:lnTo>
                <a:lnTo>
                  <a:pt x="1594" y="1702"/>
                </a:lnTo>
                <a:lnTo>
                  <a:pt x="1594" y="1702"/>
                </a:lnTo>
                <a:lnTo>
                  <a:pt x="1592" y="1704"/>
                </a:lnTo>
                <a:lnTo>
                  <a:pt x="1592" y="1704"/>
                </a:lnTo>
                <a:lnTo>
                  <a:pt x="1590" y="1704"/>
                </a:lnTo>
                <a:lnTo>
                  <a:pt x="1590" y="1704"/>
                </a:lnTo>
                <a:lnTo>
                  <a:pt x="1592" y="1707"/>
                </a:lnTo>
                <a:lnTo>
                  <a:pt x="1592" y="1707"/>
                </a:lnTo>
                <a:lnTo>
                  <a:pt x="1590" y="1709"/>
                </a:lnTo>
                <a:lnTo>
                  <a:pt x="1590" y="1709"/>
                </a:lnTo>
                <a:lnTo>
                  <a:pt x="1590" y="1709"/>
                </a:lnTo>
                <a:lnTo>
                  <a:pt x="1588" y="1709"/>
                </a:lnTo>
                <a:lnTo>
                  <a:pt x="1588" y="1711"/>
                </a:lnTo>
                <a:lnTo>
                  <a:pt x="1588" y="1711"/>
                </a:lnTo>
                <a:lnTo>
                  <a:pt x="1585" y="1711"/>
                </a:lnTo>
                <a:lnTo>
                  <a:pt x="1585" y="1713"/>
                </a:lnTo>
                <a:lnTo>
                  <a:pt x="1585" y="1713"/>
                </a:lnTo>
                <a:lnTo>
                  <a:pt x="1583" y="1713"/>
                </a:lnTo>
                <a:lnTo>
                  <a:pt x="1581" y="1713"/>
                </a:lnTo>
                <a:lnTo>
                  <a:pt x="1581" y="1713"/>
                </a:lnTo>
                <a:lnTo>
                  <a:pt x="1579" y="1713"/>
                </a:lnTo>
                <a:lnTo>
                  <a:pt x="1579" y="1713"/>
                </a:lnTo>
                <a:lnTo>
                  <a:pt x="1579" y="1713"/>
                </a:lnTo>
                <a:lnTo>
                  <a:pt x="1576" y="1716"/>
                </a:lnTo>
                <a:lnTo>
                  <a:pt x="1576" y="1716"/>
                </a:lnTo>
                <a:lnTo>
                  <a:pt x="1576" y="1720"/>
                </a:lnTo>
                <a:lnTo>
                  <a:pt x="1579" y="1722"/>
                </a:lnTo>
                <a:lnTo>
                  <a:pt x="1576" y="1725"/>
                </a:lnTo>
                <a:lnTo>
                  <a:pt x="1574" y="1722"/>
                </a:lnTo>
                <a:lnTo>
                  <a:pt x="1572" y="1725"/>
                </a:lnTo>
                <a:lnTo>
                  <a:pt x="1570" y="1727"/>
                </a:lnTo>
                <a:lnTo>
                  <a:pt x="1572" y="1729"/>
                </a:lnTo>
                <a:lnTo>
                  <a:pt x="1572" y="1729"/>
                </a:lnTo>
                <a:lnTo>
                  <a:pt x="1574" y="1731"/>
                </a:lnTo>
                <a:lnTo>
                  <a:pt x="1572" y="1734"/>
                </a:lnTo>
                <a:lnTo>
                  <a:pt x="1567" y="1734"/>
                </a:lnTo>
                <a:lnTo>
                  <a:pt x="1563" y="1736"/>
                </a:lnTo>
                <a:lnTo>
                  <a:pt x="1561" y="1736"/>
                </a:lnTo>
                <a:lnTo>
                  <a:pt x="1558" y="1736"/>
                </a:lnTo>
                <a:lnTo>
                  <a:pt x="1558" y="1738"/>
                </a:lnTo>
                <a:lnTo>
                  <a:pt x="1556" y="1738"/>
                </a:lnTo>
                <a:lnTo>
                  <a:pt x="1554" y="1738"/>
                </a:lnTo>
                <a:lnTo>
                  <a:pt x="1554" y="1740"/>
                </a:lnTo>
                <a:lnTo>
                  <a:pt x="1554" y="1743"/>
                </a:lnTo>
                <a:lnTo>
                  <a:pt x="1554" y="1745"/>
                </a:lnTo>
                <a:lnTo>
                  <a:pt x="1554" y="1749"/>
                </a:lnTo>
                <a:lnTo>
                  <a:pt x="1554" y="1752"/>
                </a:lnTo>
                <a:lnTo>
                  <a:pt x="1552" y="1754"/>
                </a:lnTo>
                <a:lnTo>
                  <a:pt x="1549" y="1754"/>
                </a:lnTo>
                <a:lnTo>
                  <a:pt x="1547" y="1758"/>
                </a:lnTo>
                <a:lnTo>
                  <a:pt x="1547" y="1758"/>
                </a:lnTo>
                <a:lnTo>
                  <a:pt x="1549" y="1761"/>
                </a:lnTo>
                <a:lnTo>
                  <a:pt x="1552" y="1761"/>
                </a:lnTo>
                <a:lnTo>
                  <a:pt x="1549" y="1761"/>
                </a:lnTo>
                <a:lnTo>
                  <a:pt x="1547" y="1761"/>
                </a:lnTo>
                <a:lnTo>
                  <a:pt x="1547" y="1763"/>
                </a:lnTo>
                <a:lnTo>
                  <a:pt x="1547" y="1765"/>
                </a:lnTo>
                <a:lnTo>
                  <a:pt x="1545" y="1765"/>
                </a:lnTo>
                <a:lnTo>
                  <a:pt x="1543" y="1767"/>
                </a:lnTo>
                <a:lnTo>
                  <a:pt x="1540" y="1767"/>
                </a:lnTo>
                <a:lnTo>
                  <a:pt x="1543" y="1772"/>
                </a:lnTo>
                <a:lnTo>
                  <a:pt x="1543" y="1774"/>
                </a:lnTo>
                <a:lnTo>
                  <a:pt x="1543" y="1776"/>
                </a:lnTo>
                <a:lnTo>
                  <a:pt x="1543" y="1781"/>
                </a:lnTo>
                <a:lnTo>
                  <a:pt x="1543" y="1781"/>
                </a:lnTo>
                <a:lnTo>
                  <a:pt x="1543" y="1783"/>
                </a:lnTo>
                <a:lnTo>
                  <a:pt x="1540" y="1785"/>
                </a:lnTo>
                <a:lnTo>
                  <a:pt x="1540" y="1785"/>
                </a:lnTo>
                <a:lnTo>
                  <a:pt x="1540" y="1785"/>
                </a:lnTo>
                <a:lnTo>
                  <a:pt x="1540" y="1788"/>
                </a:lnTo>
                <a:lnTo>
                  <a:pt x="1543" y="1788"/>
                </a:lnTo>
                <a:lnTo>
                  <a:pt x="1545" y="1788"/>
                </a:lnTo>
                <a:lnTo>
                  <a:pt x="1547" y="1792"/>
                </a:lnTo>
                <a:lnTo>
                  <a:pt x="1549" y="1792"/>
                </a:lnTo>
                <a:lnTo>
                  <a:pt x="1552" y="1794"/>
                </a:lnTo>
                <a:lnTo>
                  <a:pt x="1552" y="1792"/>
                </a:lnTo>
                <a:lnTo>
                  <a:pt x="1552" y="1792"/>
                </a:lnTo>
                <a:lnTo>
                  <a:pt x="1554" y="1790"/>
                </a:lnTo>
                <a:lnTo>
                  <a:pt x="1554" y="1788"/>
                </a:lnTo>
                <a:lnTo>
                  <a:pt x="1554" y="1788"/>
                </a:lnTo>
                <a:lnTo>
                  <a:pt x="1554" y="1792"/>
                </a:lnTo>
                <a:lnTo>
                  <a:pt x="1556" y="1792"/>
                </a:lnTo>
                <a:lnTo>
                  <a:pt x="1556" y="1790"/>
                </a:lnTo>
                <a:lnTo>
                  <a:pt x="1556" y="1790"/>
                </a:lnTo>
                <a:lnTo>
                  <a:pt x="1556" y="1785"/>
                </a:lnTo>
                <a:lnTo>
                  <a:pt x="1558" y="1783"/>
                </a:lnTo>
                <a:lnTo>
                  <a:pt x="1558" y="1783"/>
                </a:lnTo>
                <a:lnTo>
                  <a:pt x="1558" y="1785"/>
                </a:lnTo>
                <a:lnTo>
                  <a:pt x="1558" y="1788"/>
                </a:lnTo>
                <a:lnTo>
                  <a:pt x="1558" y="1790"/>
                </a:lnTo>
                <a:lnTo>
                  <a:pt x="1558" y="1792"/>
                </a:lnTo>
                <a:lnTo>
                  <a:pt x="1558" y="1794"/>
                </a:lnTo>
                <a:lnTo>
                  <a:pt x="1556" y="1799"/>
                </a:lnTo>
                <a:lnTo>
                  <a:pt x="1556" y="1801"/>
                </a:lnTo>
                <a:lnTo>
                  <a:pt x="1554" y="1801"/>
                </a:lnTo>
                <a:lnTo>
                  <a:pt x="1554" y="1801"/>
                </a:lnTo>
                <a:lnTo>
                  <a:pt x="1552" y="1803"/>
                </a:lnTo>
                <a:lnTo>
                  <a:pt x="1549" y="1803"/>
                </a:lnTo>
                <a:lnTo>
                  <a:pt x="1549" y="1803"/>
                </a:lnTo>
                <a:lnTo>
                  <a:pt x="1547" y="1806"/>
                </a:lnTo>
                <a:lnTo>
                  <a:pt x="1545" y="1808"/>
                </a:lnTo>
                <a:lnTo>
                  <a:pt x="1543" y="1810"/>
                </a:lnTo>
                <a:lnTo>
                  <a:pt x="1540" y="1812"/>
                </a:lnTo>
                <a:lnTo>
                  <a:pt x="1536" y="1817"/>
                </a:lnTo>
                <a:lnTo>
                  <a:pt x="1536" y="1819"/>
                </a:lnTo>
                <a:lnTo>
                  <a:pt x="1534" y="1824"/>
                </a:lnTo>
                <a:lnTo>
                  <a:pt x="1536" y="1826"/>
                </a:lnTo>
                <a:lnTo>
                  <a:pt x="1536" y="1826"/>
                </a:lnTo>
                <a:lnTo>
                  <a:pt x="1538" y="1828"/>
                </a:lnTo>
                <a:lnTo>
                  <a:pt x="1538" y="1830"/>
                </a:lnTo>
                <a:lnTo>
                  <a:pt x="1536" y="1830"/>
                </a:lnTo>
                <a:lnTo>
                  <a:pt x="1540" y="1837"/>
                </a:lnTo>
                <a:lnTo>
                  <a:pt x="1540" y="1839"/>
                </a:lnTo>
                <a:lnTo>
                  <a:pt x="1540" y="1842"/>
                </a:lnTo>
                <a:lnTo>
                  <a:pt x="1540" y="1842"/>
                </a:lnTo>
                <a:lnTo>
                  <a:pt x="1540" y="1842"/>
                </a:lnTo>
                <a:lnTo>
                  <a:pt x="1538" y="1842"/>
                </a:lnTo>
                <a:lnTo>
                  <a:pt x="1536" y="1842"/>
                </a:lnTo>
                <a:lnTo>
                  <a:pt x="1536" y="1844"/>
                </a:lnTo>
                <a:lnTo>
                  <a:pt x="1538" y="1846"/>
                </a:lnTo>
                <a:lnTo>
                  <a:pt x="1538" y="1846"/>
                </a:lnTo>
                <a:lnTo>
                  <a:pt x="1543" y="1848"/>
                </a:lnTo>
                <a:lnTo>
                  <a:pt x="1554" y="1855"/>
                </a:lnTo>
                <a:lnTo>
                  <a:pt x="1556" y="1855"/>
                </a:lnTo>
                <a:lnTo>
                  <a:pt x="1556" y="1857"/>
                </a:lnTo>
                <a:lnTo>
                  <a:pt x="1558" y="1862"/>
                </a:lnTo>
                <a:lnTo>
                  <a:pt x="1561" y="1864"/>
                </a:lnTo>
                <a:lnTo>
                  <a:pt x="1561" y="1867"/>
                </a:lnTo>
                <a:lnTo>
                  <a:pt x="1565" y="1873"/>
                </a:lnTo>
                <a:lnTo>
                  <a:pt x="1565" y="1873"/>
                </a:lnTo>
                <a:lnTo>
                  <a:pt x="1567" y="1876"/>
                </a:lnTo>
                <a:lnTo>
                  <a:pt x="1570" y="1878"/>
                </a:lnTo>
                <a:lnTo>
                  <a:pt x="1572" y="1882"/>
                </a:lnTo>
                <a:lnTo>
                  <a:pt x="1574" y="1885"/>
                </a:lnTo>
                <a:lnTo>
                  <a:pt x="1574" y="1887"/>
                </a:lnTo>
                <a:lnTo>
                  <a:pt x="1576" y="1891"/>
                </a:lnTo>
                <a:lnTo>
                  <a:pt x="1576" y="1894"/>
                </a:lnTo>
                <a:lnTo>
                  <a:pt x="1579" y="1896"/>
                </a:lnTo>
                <a:lnTo>
                  <a:pt x="1581" y="1900"/>
                </a:lnTo>
                <a:lnTo>
                  <a:pt x="1581" y="1903"/>
                </a:lnTo>
                <a:lnTo>
                  <a:pt x="1583" y="1907"/>
                </a:lnTo>
                <a:lnTo>
                  <a:pt x="1585" y="1912"/>
                </a:lnTo>
                <a:lnTo>
                  <a:pt x="1590" y="1921"/>
                </a:lnTo>
                <a:lnTo>
                  <a:pt x="1592" y="1923"/>
                </a:lnTo>
                <a:lnTo>
                  <a:pt x="1592" y="1925"/>
                </a:lnTo>
                <a:lnTo>
                  <a:pt x="1592" y="1927"/>
                </a:lnTo>
                <a:lnTo>
                  <a:pt x="1597" y="1930"/>
                </a:lnTo>
                <a:lnTo>
                  <a:pt x="1599" y="1932"/>
                </a:lnTo>
                <a:lnTo>
                  <a:pt x="1599" y="1936"/>
                </a:lnTo>
                <a:lnTo>
                  <a:pt x="1599" y="1939"/>
                </a:lnTo>
                <a:lnTo>
                  <a:pt x="1601" y="1939"/>
                </a:lnTo>
                <a:lnTo>
                  <a:pt x="1601" y="1941"/>
                </a:lnTo>
                <a:lnTo>
                  <a:pt x="1601" y="1941"/>
                </a:lnTo>
                <a:lnTo>
                  <a:pt x="1603" y="1943"/>
                </a:lnTo>
                <a:lnTo>
                  <a:pt x="1606" y="1945"/>
                </a:lnTo>
                <a:lnTo>
                  <a:pt x="1608" y="1950"/>
                </a:lnTo>
                <a:lnTo>
                  <a:pt x="1608" y="1950"/>
                </a:lnTo>
                <a:lnTo>
                  <a:pt x="1610" y="1952"/>
                </a:lnTo>
                <a:lnTo>
                  <a:pt x="1610" y="1954"/>
                </a:lnTo>
                <a:lnTo>
                  <a:pt x="1615" y="1959"/>
                </a:lnTo>
                <a:lnTo>
                  <a:pt x="1615" y="1961"/>
                </a:lnTo>
                <a:lnTo>
                  <a:pt x="1612" y="1966"/>
                </a:lnTo>
                <a:lnTo>
                  <a:pt x="1612" y="1966"/>
                </a:lnTo>
                <a:lnTo>
                  <a:pt x="1612" y="1968"/>
                </a:lnTo>
                <a:lnTo>
                  <a:pt x="1612" y="1968"/>
                </a:lnTo>
                <a:lnTo>
                  <a:pt x="1612" y="1970"/>
                </a:lnTo>
                <a:lnTo>
                  <a:pt x="1615" y="1972"/>
                </a:lnTo>
                <a:lnTo>
                  <a:pt x="1615" y="1975"/>
                </a:lnTo>
                <a:lnTo>
                  <a:pt x="1617" y="1977"/>
                </a:lnTo>
                <a:lnTo>
                  <a:pt x="1619" y="1979"/>
                </a:lnTo>
                <a:lnTo>
                  <a:pt x="1621" y="1981"/>
                </a:lnTo>
                <a:lnTo>
                  <a:pt x="1624" y="1984"/>
                </a:lnTo>
                <a:lnTo>
                  <a:pt x="1626" y="1986"/>
                </a:lnTo>
                <a:lnTo>
                  <a:pt x="1628" y="1988"/>
                </a:lnTo>
                <a:lnTo>
                  <a:pt x="1630" y="1990"/>
                </a:lnTo>
                <a:lnTo>
                  <a:pt x="1630" y="1990"/>
                </a:lnTo>
                <a:lnTo>
                  <a:pt x="1639" y="1995"/>
                </a:lnTo>
                <a:lnTo>
                  <a:pt x="1641" y="1997"/>
                </a:lnTo>
                <a:lnTo>
                  <a:pt x="1646" y="1999"/>
                </a:lnTo>
                <a:lnTo>
                  <a:pt x="1650" y="2004"/>
                </a:lnTo>
                <a:lnTo>
                  <a:pt x="1653" y="2004"/>
                </a:lnTo>
                <a:lnTo>
                  <a:pt x="1657" y="2006"/>
                </a:lnTo>
                <a:lnTo>
                  <a:pt x="1659" y="2006"/>
                </a:lnTo>
                <a:lnTo>
                  <a:pt x="1664" y="2008"/>
                </a:lnTo>
                <a:lnTo>
                  <a:pt x="1666" y="2011"/>
                </a:lnTo>
                <a:lnTo>
                  <a:pt x="1673" y="2011"/>
                </a:lnTo>
                <a:lnTo>
                  <a:pt x="1673" y="2013"/>
                </a:lnTo>
                <a:lnTo>
                  <a:pt x="1675" y="2015"/>
                </a:lnTo>
                <a:lnTo>
                  <a:pt x="1677" y="2017"/>
                </a:lnTo>
                <a:lnTo>
                  <a:pt x="1680" y="2017"/>
                </a:lnTo>
                <a:lnTo>
                  <a:pt x="1682" y="2020"/>
                </a:lnTo>
                <a:lnTo>
                  <a:pt x="1682" y="2020"/>
                </a:lnTo>
                <a:lnTo>
                  <a:pt x="1686" y="2022"/>
                </a:lnTo>
                <a:lnTo>
                  <a:pt x="1689" y="2022"/>
                </a:lnTo>
                <a:lnTo>
                  <a:pt x="1689" y="2024"/>
                </a:lnTo>
                <a:lnTo>
                  <a:pt x="1689" y="2026"/>
                </a:lnTo>
                <a:lnTo>
                  <a:pt x="1689" y="2026"/>
                </a:lnTo>
                <a:lnTo>
                  <a:pt x="1693" y="2031"/>
                </a:lnTo>
                <a:lnTo>
                  <a:pt x="1695" y="2031"/>
                </a:lnTo>
                <a:lnTo>
                  <a:pt x="1698" y="2033"/>
                </a:lnTo>
                <a:lnTo>
                  <a:pt x="1702" y="2038"/>
                </a:lnTo>
                <a:lnTo>
                  <a:pt x="1704" y="2038"/>
                </a:lnTo>
                <a:lnTo>
                  <a:pt x="1704" y="2038"/>
                </a:lnTo>
                <a:lnTo>
                  <a:pt x="1704" y="2042"/>
                </a:lnTo>
                <a:lnTo>
                  <a:pt x="1704" y="2044"/>
                </a:lnTo>
                <a:lnTo>
                  <a:pt x="1707" y="2053"/>
                </a:lnTo>
                <a:lnTo>
                  <a:pt x="1707" y="2056"/>
                </a:lnTo>
                <a:lnTo>
                  <a:pt x="1707" y="2058"/>
                </a:lnTo>
                <a:lnTo>
                  <a:pt x="1709" y="2060"/>
                </a:lnTo>
                <a:lnTo>
                  <a:pt x="1709" y="2060"/>
                </a:lnTo>
                <a:lnTo>
                  <a:pt x="1709" y="2067"/>
                </a:lnTo>
                <a:lnTo>
                  <a:pt x="1707" y="2074"/>
                </a:lnTo>
                <a:lnTo>
                  <a:pt x="1707" y="2076"/>
                </a:lnTo>
                <a:lnTo>
                  <a:pt x="1709" y="2085"/>
                </a:lnTo>
                <a:lnTo>
                  <a:pt x="1709" y="2085"/>
                </a:lnTo>
                <a:lnTo>
                  <a:pt x="1709" y="2087"/>
                </a:lnTo>
                <a:lnTo>
                  <a:pt x="1709" y="2092"/>
                </a:lnTo>
                <a:lnTo>
                  <a:pt x="1709" y="2094"/>
                </a:lnTo>
                <a:lnTo>
                  <a:pt x="1707" y="2096"/>
                </a:lnTo>
                <a:lnTo>
                  <a:pt x="1707" y="2098"/>
                </a:lnTo>
                <a:lnTo>
                  <a:pt x="1707" y="2105"/>
                </a:lnTo>
                <a:lnTo>
                  <a:pt x="1704" y="2110"/>
                </a:lnTo>
                <a:lnTo>
                  <a:pt x="1704" y="2112"/>
                </a:lnTo>
                <a:lnTo>
                  <a:pt x="1704" y="2114"/>
                </a:lnTo>
                <a:lnTo>
                  <a:pt x="1702" y="2114"/>
                </a:lnTo>
                <a:lnTo>
                  <a:pt x="1702" y="2116"/>
                </a:lnTo>
                <a:lnTo>
                  <a:pt x="1702" y="2116"/>
                </a:lnTo>
                <a:lnTo>
                  <a:pt x="1702" y="2119"/>
                </a:lnTo>
                <a:lnTo>
                  <a:pt x="1702" y="2121"/>
                </a:lnTo>
                <a:lnTo>
                  <a:pt x="1704" y="2121"/>
                </a:lnTo>
                <a:lnTo>
                  <a:pt x="1704" y="2121"/>
                </a:lnTo>
                <a:lnTo>
                  <a:pt x="1704" y="2123"/>
                </a:lnTo>
                <a:lnTo>
                  <a:pt x="1702" y="2125"/>
                </a:lnTo>
                <a:lnTo>
                  <a:pt x="1702" y="2128"/>
                </a:lnTo>
                <a:lnTo>
                  <a:pt x="1702" y="2128"/>
                </a:lnTo>
                <a:lnTo>
                  <a:pt x="1702" y="2130"/>
                </a:lnTo>
                <a:lnTo>
                  <a:pt x="1702" y="2134"/>
                </a:lnTo>
                <a:lnTo>
                  <a:pt x="1702" y="2139"/>
                </a:lnTo>
                <a:lnTo>
                  <a:pt x="1702" y="2141"/>
                </a:lnTo>
                <a:lnTo>
                  <a:pt x="1704" y="2148"/>
                </a:lnTo>
                <a:lnTo>
                  <a:pt x="1704" y="2150"/>
                </a:lnTo>
                <a:lnTo>
                  <a:pt x="1702" y="2152"/>
                </a:lnTo>
                <a:lnTo>
                  <a:pt x="1702" y="2152"/>
                </a:lnTo>
                <a:lnTo>
                  <a:pt x="1700" y="2155"/>
                </a:lnTo>
                <a:lnTo>
                  <a:pt x="1700" y="2159"/>
                </a:lnTo>
                <a:lnTo>
                  <a:pt x="1700" y="2159"/>
                </a:lnTo>
                <a:lnTo>
                  <a:pt x="1700" y="2161"/>
                </a:lnTo>
                <a:lnTo>
                  <a:pt x="1700" y="2166"/>
                </a:lnTo>
                <a:lnTo>
                  <a:pt x="1700" y="2168"/>
                </a:lnTo>
                <a:lnTo>
                  <a:pt x="1700" y="2168"/>
                </a:lnTo>
                <a:lnTo>
                  <a:pt x="1700" y="2170"/>
                </a:lnTo>
                <a:lnTo>
                  <a:pt x="1698" y="2175"/>
                </a:lnTo>
                <a:lnTo>
                  <a:pt x="1698" y="2177"/>
                </a:lnTo>
                <a:lnTo>
                  <a:pt x="1695" y="2182"/>
                </a:lnTo>
                <a:lnTo>
                  <a:pt x="1695" y="2184"/>
                </a:lnTo>
                <a:lnTo>
                  <a:pt x="1695" y="2186"/>
                </a:lnTo>
                <a:lnTo>
                  <a:pt x="1695" y="2188"/>
                </a:lnTo>
                <a:lnTo>
                  <a:pt x="1695" y="2188"/>
                </a:lnTo>
                <a:lnTo>
                  <a:pt x="1693" y="2191"/>
                </a:lnTo>
                <a:lnTo>
                  <a:pt x="1693" y="2191"/>
                </a:lnTo>
                <a:lnTo>
                  <a:pt x="1693" y="2195"/>
                </a:lnTo>
                <a:lnTo>
                  <a:pt x="1691" y="2202"/>
                </a:lnTo>
                <a:lnTo>
                  <a:pt x="1691" y="2204"/>
                </a:lnTo>
                <a:lnTo>
                  <a:pt x="1691" y="2206"/>
                </a:lnTo>
                <a:lnTo>
                  <a:pt x="1689" y="2209"/>
                </a:lnTo>
                <a:lnTo>
                  <a:pt x="1686" y="2209"/>
                </a:lnTo>
                <a:lnTo>
                  <a:pt x="1686" y="2211"/>
                </a:lnTo>
                <a:lnTo>
                  <a:pt x="1686" y="2215"/>
                </a:lnTo>
                <a:lnTo>
                  <a:pt x="1689" y="2218"/>
                </a:lnTo>
                <a:lnTo>
                  <a:pt x="1689" y="2220"/>
                </a:lnTo>
                <a:lnTo>
                  <a:pt x="1691" y="2222"/>
                </a:lnTo>
                <a:lnTo>
                  <a:pt x="1689" y="2227"/>
                </a:lnTo>
                <a:lnTo>
                  <a:pt x="1689" y="2231"/>
                </a:lnTo>
                <a:lnTo>
                  <a:pt x="1684" y="2233"/>
                </a:lnTo>
                <a:lnTo>
                  <a:pt x="1684" y="2238"/>
                </a:lnTo>
                <a:lnTo>
                  <a:pt x="1684" y="2240"/>
                </a:lnTo>
                <a:lnTo>
                  <a:pt x="1684" y="2245"/>
                </a:lnTo>
                <a:lnTo>
                  <a:pt x="1684" y="2249"/>
                </a:lnTo>
                <a:lnTo>
                  <a:pt x="1686" y="2254"/>
                </a:lnTo>
                <a:lnTo>
                  <a:pt x="1686" y="2258"/>
                </a:lnTo>
                <a:lnTo>
                  <a:pt x="1686" y="2265"/>
                </a:lnTo>
                <a:lnTo>
                  <a:pt x="1689" y="2270"/>
                </a:lnTo>
                <a:lnTo>
                  <a:pt x="1689" y="2272"/>
                </a:lnTo>
                <a:lnTo>
                  <a:pt x="1689" y="2274"/>
                </a:lnTo>
                <a:lnTo>
                  <a:pt x="1686" y="2279"/>
                </a:lnTo>
                <a:lnTo>
                  <a:pt x="1684" y="2281"/>
                </a:lnTo>
                <a:lnTo>
                  <a:pt x="1684" y="2281"/>
                </a:lnTo>
                <a:lnTo>
                  <a:pt x="1684" y="2285"/>
                </a:lnTo>
                <a:lnTo>
                  <a:pt x="1684" y="2288"/>
                </a:lnTo>
                <a:lnTo>
                  <a:pt x="1684" y="2288"/>
                </a:lnTo>
                <a:lnTo>
                  <a:pt x="1684" y="2290"/>
                </a:lnTo>
                <a:lnTo>
                  <a:pt x="1682" y="2294"/>
                </a:lnTo>
                <a:lnTo>
                  <a:pt x="1682" y="2294"/>
                </a:lnTo>
                <a:lnTo>
                  <a:pt x="1680" y="2297"/>
                </a:lnTo>
                <a:lnTo>
                  <a:pt x="1680" y="2299"/>
                </a:lnTo>
                <a:lnTo>
                  <a:pt x="1680" y="2301"/>
                </a:lnTo>
                <a:lnTo>
                  <a:pt x="1680" y="2303"/>
                </a:lnTo>
                <a:lnTo>
                  <a:pt x="1677" y="2308"/>
                </a:lnTo>
                <a:lnTo>
                  <a:pt x="1677" y="2312"/>
                </a:lnTo>
                <a:lnTo>
                  <a:pt x="1675" y="2317"/>
                </a:lnTo>
                <a:lnTo>
                  <a:pt x="1673" y="2319"/>
                </a:lnTo>
                <a:lnTo>
                  <a:pt x="1673" y="2319"/>
                </a:lnTo>
                <a:lnTo>
                  <a:pt x="1671" y="2321"/>
                </a:lnTo>
                <a:lnTo>
                  <a:pt x="1671" y="2324"/>
                </a:lnTo>
                <a:lnTo>
                  <a:pt x="1668" y="2324"/>
                </a:lnTo>
                <a:lnTo>
                  <a:pt x="1671" y="2328"/>
                </a:lnTo>
                <a:lnTo>
                  <a:pt x="1668" y="2330"/>
                </a:lnTo>
                <a:lnTo>
                  <a:pt x="1666" y="2330"/>
                </a:lnTo>
                <a:lnTo>
                  <a:pt x="1666" y="2339"/>
                </a:lnTo>
                <a:lnTo>
                  <a:pt x="1664" y="2342"/>
                </a:lnTo>
                <a:lnTo>
                  <a:pt x="1664" y="2344"/>
                </a:lnTo>
                <a:lnTo>
                  <a:pt x="1662" y="2344"/>
                </a:lnTo>
                <a:lnTo>
                  <a:pt x="1662" y="2346"/>
                </a:lnTo>
                <a:lnTo>
                  <a:pt x="1662" y="2346"/>
                </a:lnTo>
                <a:lnTo>
                  <a:pt x="1662" y="2351"/>
                </a:lnTo>
                <a:lnTo>
                  <a:pt x="1659" y="2353"/>
                </a:lnTo>
                <a:lnTo>
                  <a:pt x="1659" y="2353"/>
                </a:lnTo>
                <a:lnTo>
                  <a:pt x="1657" y="2353"/>
                </a:lnTo>
                <a:lnTo>
                  <a:pt x="1655" y="2353"/>
                </a:lnTo>
                <a:lnTo>
                  <a:pt x="1655" y="2353"/>
                </a:lnTo>
                <a:lnTo>
                  <a:pt x="1653" y="2355"/>
                </a:lnTo>
                <a:lnTo>
                  <a:pt x="1655" y="2357"/>
                </a:lnTo>
                <a:lnTo>
                  <a:pt x="1653" y="2360"/>
                </a:lnTo>
                <a:lnTo>
                  <a:pt x="1653" y="2362"/>
                </a:lnTo>
                <a:lnTo>
                  <a:pt x="1655" y="2366"/>
                </a:lnTo>
                <a:lnTo>
                  <a:pt x="1657" y="2369"/>
                </a:lnTo>
                <a:lnTo>
                  <a:pt x="1657" y="2369"/>
                </a:lnTo>
                <a:lnTo>
                  <a:pt x="1655" y="2373"/>
                </a:lnTo>
                <a:lnTo>
                  <a:pt x="1655" y="2375"/>
                </a:lnTo>
                <a:lnTo>
                  <a:pt x="1657" y="2378"/>
                </a:lnTo>
                <a:lnTo>
                  <a:pt x="1659" y="2389"/>
                </a:lnTo>
                <a:lnTo>
                  <a:pt x="1659" y="2393"/>
                </a:lnTo>
                <a:lnTo>
                  <a:pt x="1657" y="2400"/>
                </a:lnTo>
                <a:lnTo>
                  <a:pt x="1657" y="2400"/>
                </a:lnTo>
                <a:lnTo>
                  <a:pt x="1653" y="2402"/>
                </a:lnTo>
                <a:lnTo>
                  <a:pt x="1653" y="2405"/>
                </a:lnTo>
                <a:lnTo>
                  <a:pt x="1653" y="2407"/>
                </a:lnTo>
                <a:lnTo>
                  <a:pt x="1650" y="2411"/>
                </a:lnTo>
                <a:lnTo>
                  <a:pt x="1650" y="2418"/>
                </a:lnTo>
                <a:lnTo>
                  <a:pt x="1648" y="2420"/>
                </a:lnTo>
                <a:lnTo>
                  <a:pt x="1648" y="2423"/>
                </a:lnTo>
                <a:lnTo>
                  <a:pt x="1650" y="2427"/>
                </a:lnTo>
                <a:lnTo>
                  <a:pt x="1650" y="2429"/>
                </a:lnTo>
                <a:lnTo>
                  <a:pt x="1650" y="2432"/>
                </a:lnTo>
                <a:lnTo>
                  <a:pt x="1653" y="2432"/>
                </a:lnTo>
                <a:lnTo>
                  <a:pt x="1655" y="2432"/>
                </a:lnTo>
                <a:lnTo>
                  <a:pt x="1655" y="2432"/>
                </a:lnTo>
                <a:lnTo>
                  <a:pt x="1653" y="2434"/>
                </a:lnTo>
                <a:lnTo>
                  <a:pt x="1653" y="2434"/>
                </a:lnTo>
                <a:lnTo>
                  <a:pt x="1653" y="2436"/>
                </a:lnTo>
                <a:lnTo>
                  <a:pt x="1655" y="2436"/>
                </a:lnTo>
                <a:lnTo>
                  <a:pt x="1655" y="2436"/>
                </a:lnTo>
                <a:lnTo>
                  <a:pt x="1659" y="2436"/>
                </a:lnTo>
                <a:lnTo>
                  <a:pt x="1662" y="2436"/>
                </a:lnTo>
                <a:lnTo>
                  <a:pt x="1664" y="2432"/>
                </a:lnTo>
                <a:lnTo>
                  <a:pt x="1664" y="2432"/>
                </a:lnTo>
                <a:lnTo>
                  <a:pt x="1666" y="2432"/>
                </a:lnTo>
                <a:lnTo>
                  <a:pt x="1666" y="2432"/>
                </a:lnTo>
                <a:lnTo>
                  <a:pt x="1668" y="2434"/>
                </a:lnTo>
                <a:lnTo>
                  <a:pt x="1671" y="2434"/>
                </a:lnTo>
                <a:lnTo>
                  <a:pt x="1671" y="2434"/>
                </a:lnTo>
                <a:lnTo>
                  <a:pt x="1673" y="2434"/>
                </a:lnTo>
                <a:lnTo>
                  <a:pt x="1673" y="2432"/>
                </a:lnTo>
                <a:lnTo>
                  <a:pt x="1675" y="2432"/>
                </a:lnTo>
                <a:lnTo>
                  <a:pt x="1673" y="2434"/>
                </a:lnTo>
                <a:lnTo>
                  <a:pt x="1671" y="2434"/>
                </a:lnTo>
                <a:lnTo>
                  <a:pt x="1668" y="2436"/>
                </a:lnTo>
                <a:lnTo>
                  <a:pt x="1668" y="2436"/>
                </a:lnTo>
                <a:lnTo>
                  <a:pt x="1666" y="2436"/>
                </a:lnTo>
                <a:lnTo>
                  <a:pt x="1666" y="2438"/>
                </a:lnTo>
                <a:lnTo>
                  <a:pt x="1666" y="2438"/>
                </a:lnTo>
                <a:lnTo>
                  <a:pt x="1668" y="2441"/>
                </a:lnTo>
                <a:lnTo>
                  <a:pt x="1668" y="2441"/>
                </a:lnTo>
                <a:lnTo>
                  <a:pt x="1671" y="2441"/>
                </a:lnTo>
                <a:lnTo>
                  <a:pt x="1673" y="2443"/>
                </a:lnTo>
                <a:lnTo>
                  <a:pt x="1673" y="2447"/>
                </a:lnTo>
                <a:lnTo>
                  <a:pt x="1673" y="2447"/>
                </a:lnTo>
                <a:lnTo>
                  <a:pt x="1671" y="2445"/>
                </a:lnTo>
                <a:lnTo>
                  <a:pt x="1668" y="2443"/>
                </a:lnTo>
                <a:lnTo>
                  <a:pt x="1668" y="2443"/>
                </a:lnTo>
                <a:lnTo>
                  <a:pt x="1666" y="2445"/>
                </a:lnTo>
                <a:lnTo>
                  <a:pt x="1666" y="2445"/>
                </a:lnTo>
                <a:lnTo>
                  <a:pt x="1668" y="2447"/>
                </a:lnTo>
                <a:lnTo>
                  <a:pt x="1668" y="2450"/>
                </a:lnTo>
                <a:lnTo>
                  <a:pt x="1668" y="2450"/>
                </a:lnTo>
                <a:lnTo>
                  <a:pt x="1666" y="2450"/>
                </a:lnTo>
                <a:lnTo>
                  <a:pt x="1666" y="2452"/>
                </a:lnTo>
                <a:lnTo>
                  <a:pt x="1666" y="2454"/>
                </a:lnTo>
                <a:lnTo>
                  <a:pt x="1668" y="2456"/>
                </a:lnTo>
                <a:lnTo>
                  <a:pt x="1668" y="2459"/>
                </a:lnTo>
                <a:lnTo>
                  <a:pt x="1668" y="2459"/>
                </a:lnTo>
                <a:lnTo>
                  <a:pt x="1666" y="2459"/>
                </a:lnTo>
                <a:lnTo>
                  <a:pt x="1664" y="2461"/>
                </a:lnTo>
                <a:lnTo>
                  <a:pt x="1664" y="2463"/>
                </a:lnTo>
                <a:lnTo>
                  <a:pt x="1662" y="2465"/>
                </a:lnTo>
                <a:lnTo>
                  <a:pt x="1662" y="2468"/>
                </a:lnTo>
                <a:lnTo>
                  <a:pt x="1664" y="2470"/>
                </a:lnTo>
                <a:lnTo>
                  <a:pt x="1662" y="2474"/>
                </a:lnTo>
                <a:lnTo>
                  <a:pt x="1659" y="2474"/>
                </a:lnTo>
                <a:lnTo>
                  <a:pt x="1659" y="2479"/>
                </a:lnTo>
                <a:lnTo>
                  <a:pt x="1659" y="2481"/>
                </a:lnTo>
                <a:lnTo>
                  <a:pt x="1662" y="2481"/>
                </a:lnTo>
                <a:lnTo>
                  <a:pt x="1664" y="2483"/>
                </a:lnTo>
                <a:lnTo>
                  <a:pt x="1666" y="2486"/>
                </a:lnTo>
                <a:lnTo>
                  <a:pt x="1668" y="2486"/>
                </a:lnTo>
                <a:lnTo>
                  <a:pt x="1668" y="2488"/>
                </a:lnTo>
                <a:lnTo>
                  <a:pt x="1668" y="2490"/>
                </a:lnTo>
                <a:lnTo>
                  <a:pt x="1662" y="2495"/>
                </a:lnTo>
                <a:lnTo>
                  <a:pt x="1659" y="2495"/>
                </a:lnTo>
                <a:lnTo>
                  <a:pt x="1657" y="2495"/>
                </a:lnTo>
                <a:lnTo>
                  <a:pt x="1657" y="2499"/>
                </a:lnTo>
                <a:lnTo>
                  <a:pt x="1657" y="2501"/>
                </a:lnTo>
                <a:lnTo>
                  <a:pt x="1659" y="2501"/>
                </a:lnTo>
                <a:lnTo>
                  <a:pt x="1662" y="2504"/>
                </a:lnTo>
                <a:lnTo>
                  <a:pt x="1664" y="2504"/>
                </a:lnTo>
                <a:lnTo>
                  <a:pt x="1664" y="2504"/>
                </a:lnTo>
                <a:lnTo>
                  <a:pt x="1664" y="2506"/>
                </a:lnTo>
                <a:lnTo>
                  <a:pt x="1664" y="2506"/>
                </a:lnTo>
                <a:lnTo>
                  <a:pt x="1659" y="2504"/>
                </a:lnTo>
                <a:lnTo>
                  <a:pt x="1659" y="2504"/>
                </a:lnTo>
                <a:lnTo>
                  <a:pt x="1657" y="2504"/>
                </a:lnTo>
                <a:lnTo>
                  <a:pt x="1655" y="2506"/>
                </a:lnTo>
                <a:lnTo>
                  <a:pt x="1653" y="2506"/>
                </a:lnTo>
                <a:lnTo>
                  <a:pt x="1650" y="2508"/>
                </a:lnTo>
                <a:lnTo>
                  <a:pt x="1653" y="2510"/>
                </a:lnTo>
                <a:lnTo>
                  <a:pt x="1653" y="2510"/>
                </a:lnTo>
                <a:lnTo>
                  <a:pt x="1655" y="2510"/>
                </a:lnTo>
                <a:lnTo>
                  <a:pt x="1655" y="2513"/>
                </a:lnTo>
                <a:lnTo>
                  <a:pt x="1655" y="2515"/>
                </a:lnTo>
                <a:lnTo>
                  <a:pt x="1653" y="2519"/>
                </a:lnTo>
                <a:lnTo>
                  <a:pt x="1653" y="2519"/>
                </a:lnTo>
                <a:lnTo>
                  <a:pt x="1653" y="2522"/>
                </a:lnTo>
                <a:lnTo>
                  <a:pt x="1653" y="2524"/>
                </a:lnTo>
                <a:lnTo>
                  <a:pt x="1653" y="2524"/>
                </a:lnTo>
                <a:lnTo>
                  <a:pt x="1650" y="2526"/>
                </a:lnTo>
                <a:lnTo>
                  <a:pt x="1648" y="2526"/>
                </a:lnTo>
                <a:lnTo>
                  <a:pt x="1648" y="2526"/>
                </a:lnTo>
                <a:lnTo>
                  <a:pt x="1648" y="2524"/>
                </a:lnTo>
                <a:lnTo>
                  <a:pt x="1650" y="2522"/>
                </a:lnTo>
                <a:lnTo>
                  <a:pt x="1653" y="2517"/>
                </a:lnTo>
                <a:lnTo>
                  <a:pt x="1653" y="2515"/>
                </a:lnTo>
                <a:lnTo>
                  <a:pt x="1653" y="2513"/>
                </a:lnTo>
                <a:lnTo>
                  <a:pt x="1653" y="2513"/>
                </a:lnTo>
                <a:lnTo>
                  <a:pt x="1650" y="2513"/>
                </a:lnTo>
                <a:lnTo>
                  <a:pt x="1650" y="2513"/>
                </a:lnTo>
                <a:lnTo>
                  <a:pt x="1648" y="2517"/>
                </a:lnTo>
                <a:lnTo>
                  <a:pt x="1648" y="2519"/>
                </a:lnTo>
                <a:lnTo>
                  <a:pt x="1646" y="2519"/>
                </a:lnTo>
                <a:lnTo>
                  <a:pt x="1644" y="2519"/>
                </a:lnTo>
                <a:lnTo>
                  <a:pt x="1641" y="2519"/>
                </a:lnTo>
                <a:lnTo>
                  <a:pt x="1641" y="2519"/>
                </a:lnTo>
                <a:lnTo>
                  <a:pt x="1644" y="2519"/>
                </a:lnTo>
                <a:lnTo>
                  <a:pt x="1646" y="2517"/>
                </a:lnTo>
                <a:lnTo>
                  <a:pt x="1648" y="2517"/>
                </a:lnTo>
                <a:lnTo>
                  <a:pt x="1648" y="2515"/>
                </a:lnTo>
                <a:lnTo>
                  <a:pt x="1648" y="2513"/>
                </a:lnTo>
                <a:lnTo>
                  <a:pt x="1648" y="2513"/>
                </a:lnTo>
                <a:lnTo>
                  <a:pt x="1650" y="2508"/>
                </a:lnTo>
                <a:lnTo>
                  <a:pt x="1650" y="2506"/>
                </a:lnTo>
                <a:lnTo>
                  <a:pt x="1650" y="2504"/>
                </a:lnTo>
                <a:lnTo>
                  <a:pt x="1650" y="2504"/>
                </a:lnTo>
                <a:lnTo>
                  <a:pt x="1648" y="2504"/>
                </a:lnTo>
                <a:lnTo>
                  <a:pt x="1648" y="2504"/>
                </a:lnTo>
                <a:lnTo>
                  <a:pt x="1646" y="2506"/>
                </a:lnTo>
                <a:lnTo>
                  <a:pt x="1646" y="2506"/>
                </a:lnTo>
                <a:lnTo>
                  <a:pt x="1646" y="2508"/>
                </a:lnTo>
                <a:lnTo>
                  <a:pt x="1646" y="2508"/>
                </a:lnTo>
                <a:lnTo>
                  <a:pt x="1646" y="2508"/>
                </a:lnTo>
                <a:lnTo>
                  <a:pt x="1646" y="2510"/>
                </a:lnTo>
                <a:lnTo>
                  <a:pt x="1646" y="2510"/>
                </a:lnTo>
                <a:lnTo>
                  <a:pt x="1644" y="2513"/>
                </a:lnTo>
                <a:lnTo>
                  <a:pt x="1641" y="2513"/>
                </a:lnTo>
                <a:lnTo>
                  <a:pt x="1641" y="2513"/>
                </a:lnTo>
                <a:lnTo>
                  <a:pt x="1639" y="2513"/>
                </a:lnTo>
                <a:lnTo>
                  <a:pt x="1637" y="2513"/>
                </a:lnTo>
                <a:lnTo>
                  <a:pt x="1632" y="2513"/>
                </a:lnTo>
                <a:lnTo>
                  <a:pt x="1632" y="2515"/>
                </a:lnTo>
                <a:lnTo>
                  <a:pt x="1632" y="2517"/>
                </a:lnTo>
                <a:lnTo>
                  <a:pt x="1635" y="2519"/>
                </a:lnTo>
                <a:lnTo>
                  <a:pt x="1632" y="2519"/>
                </a:lnTo>
                <a:lnTo>
                  <a:pt x="1628" y="2522"/>
                </a:lnTo>
                <a:lnTo>
                  <a:pt x="1626" y="2524"/>
                </a:lnTo>
                <a:lnTo>
                  <a:pt x="1626" y="2524"/>
                </a:lnTo>
                <a:lnTo>
                  <a:pt x="1624" y="2526"/>
                </a:lnTo>
                <a:lnTo>
                  <a:pt x="1621" y="2528"/>
                </a:lnTo>
                <a:lnTo>
                  <a:pt x="1621" y="2531"/>
                </a:lnTo>
                <a:lnTo>
                  <a:pt x="1624" y="2533"/>
                </a:lnTo>
                <a:lnTo>
                  <a:pt x="1626" y="2533"/>
                </a:lnTo>
                <a:lnTo>
                  <a:pt x="1626" y="2533"/>
                </a:lnTo>
                <a:lnTo>
                  <a:pt x="1626" y="2533"/>
                </a:lnTo>
                <a:lnTo>
                  <a:pt x="1626" y="2533"/>
                </a:lnTo>
                <a:lnTo>
                  <a:pt x="1626" y="2531"/>
                </a:lnTo>
                <a:lnTo>
                  <a:pt x="1624" y="2531"/>
                </a:lnTo>
                <a:lnTo>
                  <a:pt x="1624" y="2528"/>
                </a:lnTo>
                <a:lnTo>
                  <a:pt x="1624" y="2528"/>
                </a:lnTo>
                <a:lnTo>
                  <a:pt x="1626" y="2528"/>
                </a:lnTo>
                <a:lnTo>
                  <a:pt x="1628" y="2528"/>
                </a:lnTo>
                <a:lnTo>
                  <a:pt x="1630" y="2526"/>
                </a:lnTo>
                <a:lnTo>
                  <a:pt x="1632" y="2526"/>
                </a:lnTo>
                <a:lnTo>
                  <a:pt x="1632" y="2526"/>
                </a:lnTo>
                <a:lnTo>
                  <a:pt x="1632" y="2528"/>
                </a:lnTo>
                <a:lnTo>
                  <a:pt x="1632" y="2528"/>
                </a:lnTo>
                <a:lnTo>
                  <a:pt x="1632" y="2531"/>
                </a:lnTo>
                <a:lnTo>
                  <a:pt x="1635" y="2531"/>
                </a:lnTo>
                <a:lnTo>
                  <a:pt x="1637" y="2533"/>
                </a:lnTo>
                <a:lnTo>
                  <a:pt x="1639" y="2533"/>
                </a:lnTo>
                <a:lnTo>
                  <a:pt x="1641" y="2533"/>
                </a:lnTo>
                <a:lnTo>
                  <a:pt x="1641" y="2533"/>
                </a:lnTo>
                <a:lnTo>
                  <a:pt x="1641" y="2531"/>
                </a:lnTo>
                <a:lnTo>
                  <a:pt x="1641" y="2531"/>
                </a:lnTo>
                <a:lnTo>
                  <a:pt x="1641" y="2531"/>
                </a:lnTo>
                <a:lnTo>
                  <a:pt x="1644" y="2531"/>
                </a:lnTo>
                <a:lnTo>
                  <a:pt x="1646" y="2533"/>
                </a:lnTo>
                <a:lnTo>
                  <a:pt x="1646" y="2535"/>
                </a:lnTo>
                <a:lnTo>
                  <a:pt x="1646" y="2535"/>
                </a:lnTo>
                <a:lnTo>
                  <a:pt x="1646" y="2537"/>
                </a:lnTo>
                <a:lnTo>
                  <a:pt x="1644" y="2540"/>
                </a:lnTo>
                <a:lnTo>
                  <a:pt x="1641" y="2542"/>
                </a:lnTo>
                <a:lnTo>
                  <a:pt x="1641" y="2544"/>
                </a:lnTo>
                <a:lnTo>
                  <a:pt x="1644" y="2544"/>
                </a:lnTo>
                <a:lnTo>
                  <a:pt x="1644" y="2546"/>
                </a:lnTo>
                <a:lnTo>
                  <a:pt x="1646" y="2546"/>
                </a:lnTo>
                <a:lnTo>
                  <a:pt x="1646" y="2546"/>
                </a:lnTo>
                <a:lnTo>
                  <a:pt x="1646" y="2546"/>
                </a:lnTo>
                <a:lnTo>
                  <a:pt x="1644" y="2549"/>
                </a:lnTo>
                <a:lnTo>
                  <a:pt x="1644" y="2549"/>
                </a:lnTo>
                <a:lnTo>
                  <a:pt x="1641" y="2546"/>
                </a:lnTo>
                <a:lnTo>
                  <a:pt x="1641" y="2546"/>
                </a:lnTo>
                <a:lnTo>
                  <a:pt x="1639" y="2546"/>
                </a:lnTo>
                <a:lnTo>
                  <a:pt x="1639" y="2546"/>
                </a:lnTo>
                <a:lnTo>
                  <a:pt x="1637" y="2549"/>
                </a:lnTo>
                <a:lnTo>
                  <a:pt x="1639" y="2549"/>
                </a:lnTo>
                <a:lnTo>
                  <a:pt x="1639" y="2549"/>
                </a:lnTo>
                <a:lnTo>
                  <a:pt x="1641" y="2551"/>
                </a:lnTo>
                <a:lnTo>
                  <a:pt x="1641" y="2551"/>
                </a:lnTo>
                <a:lnTo>
                  <a:pt x="1641" y="2553"/>
                </a:lnTo>
                <a:lnTo>
                  <a:pt x="1644" y="2553"/>
                </a:lnTo>
                <a:lnTo>
                  <a:pt x="1644" y="2553"/>
                </a:lnTo>
                <a:lnTo>
                  <a:pt x="1646" y="2553"/>
                </a:lnTo>
                <a:lnTo>
                  <a:pt x="1648" y="2553"/>
                </a:lnTo>
                <a:lnTo>
                  <a:pt x="1650" y="2551"/>
                </a:lnTo>
                <a:lnTo>
                  <a:pt x="1650" y="2549"/>
                </a:lnTo>
                <a:lnTo>
                  <a:pt x="1653" y="2549"/>
                </a:lnTo>
                <a:lnTo>
                  <a:pt x="1653" y="2546"/>
                </a:lnTo>
                <a:lnTo>
                  <a:pt x="1653" y="2551"/>
                </a:lnTo>
                <a:lnTo>
                  <a:pt x="1655" y="2553"/>
                </a:lnTo>
                <a:lnTo>
                  <a:pt x="1655" y="2553"/>
                </a:lnTo>
                <a:lnTo>
                  <a:pt x="1655" y="2555"/>
                </a:lnTo>
                <a:lnTo>
                  <a:pt x="1655" y="2555"/>
                </a:lnTo>
                <a:lnTo>
                  <a:pt x="1657" y="2558"/>
                </a:lnTo>
                <a:lnTo>
                  <a:pt x="1657" y="2558"/>
                </a:lnTo>
                <a:lnTo>
                  <a:pt x="1655" y="2558"/>
                </a:lnTo>
                <a:lnTo>
                  <a:pt x="1650" y="2555"/>
                </a:lnTo>
                <a:lnTo>
                  <a:pt x="1644" y="2555"/>
                </a:lnTo>
                <a:lnTo>
                  <a:pt x="1641" y="2555"/>
                </a:lnTo>
                <a:lnTo>
                  <a:pt x="1639" y="2553"/>
                </a:lnTo>
                <a:lnTo>
                  <a:pt x="1639" y="2558"/>
                </a:lnTo>
                <a:lnTo>
                  <a:pt x="1639" y="2560"/>
                </a:lnTo>
                <a:lnTo>
                  <a:pt x="1641" y="2562"/>
                </a:lnTo>
                <a:lnTo>
                  <a:pt x="1641" y="2564"/>
                </a:lnTo>
                <a:lnTo>
                  <a:pt x="1644" y="2564"/>
                </a:lnTo>
                <a:lnTo>
                  <a:pt x="1644" y="2562"/>
                </a:lnTo>
                <a:lnTo>
                  <a:pt x="1646" y="2562"/>
                </a:lnTo>
                <a:lnTo>
                  <a:pt x="1648" y="2564"/>
                </a:lnTo>
                <a:lnTo>
                  <a:pt x="1648" y="2564"/>
                </a:lnTo>
                <a:lnTo>
                  <a:pt x="1646" y="2564"/>
                </a:lnTo>
                <a:lnTo>
                  <a:pt x="1646" y="2564"/>
                </a:lnTo>
                <a:lnTo>
                  <a:pt x="1644" y="2564"/>
                </a:lnTo>
                <a:lnTo>
                  <a:pt x="1644" y="2567"/>
                </a:lnTo>
                <a:lnTo>
                  <a:pt x="1641" y="2569"/>
                </a:lnTo>
                <a:lnTo>
                  <a:pt x="1641" y="2576"/>
                </a:lnTo>
                <a:lnTo>
                  <a:pt x="1641" y="2580"/>
                </a:lnTo>
                <a:lnTo>
                  <a:pt x="1641" y="2582"/>
                </a:lnTo>
                <a:lnTo>
                  <a:pt x="1644" y="2582"/>
                </a:lnTo>
                <a:lnTo>
                  <a:pt x="1644" y="2582"/>
                </a:lnTo>
                <a:lnTo>
                  <a:pt x="1644" y="2585"/>
                </a:lnTo>
                <a:lnTo>
                  <a:pt x="1646" y="2582"/>
                </a:lnTo>
                <a:lnTo>
                  <a:pt x="1646" y="2580"/>
                </a:lnTo>
                <a:lnTo>
                  <a:pt x="1646" y="2578"/>
                </a:lnTo>
                <a:lnTo>
                  <a:pt x="1646" y="2578"/>
                </a:lnTo>
                <a:lnTo>
                  <a:pt x="1648" y="2576"/>
                </a:lnTo>
                <a:lnTo>
                  <a:pt x="1648" y="2573"/>
                </a:lnTo>
                <a:lnTo>
                  <a:pt x="1648" y="2573"/>
                </a:lnTo>
                <a:lnTo>
                  <a:pt x="1648" y="2576"/>
                </a:lnTo>
                <a:lnTo>
                  <a:pt x="1648" y="2576"/>
                </a:lnTo>
                <a:lnTo>
                  <a:pt x="1648" y="2576"/>
                </a:lnTo>
                <a:lnTo>
                  <a:pt x="1648" y="2578"/>
                </a:lnTo>
                <a:lnTo>
                  <a:pt x="1648" y="2578"/>
                </a:lnTo>
                <a:lnTo>
                  <a:pt x="1648" y="2580"/>
                </a:lnTo>
                <a:lnTo>
                  <a:pt x="1646" y="2580"/>
                </a:lnTo>
                <a:lnTo>
                  <a:pt x="1646" y="2582"/>
                </a:lnTo>
                <a:lnTo>
                  <a:pt x="1648" y="2585"/>
                </a:lnTo>
                <a:lnTo>
                  <a:pt x="1650" y="2585"/>
                </a:lnTo>
                <a:lnTo>
                  <a:pt x="1650" y="2587"/>
                </a:lnTo>
                <a:lnTo>
                  <a:pt x="1650" y="2587"/>
                </a:lnTo>
                <a:lnTo>
                  <a:pt x="1648" y="2587"/>
                </a:lnTo>
                <a:lnTo>
                  <a:pt x="1646" y="2585"/>
                </a:lnTo>
                <a:lnTo>
                  <a:pt x="1644" y="2585"/>
                </a:lnTo>
                <a:lnTo>
                  <a:pt x="1644" y="2587"/>
                </a:lnTo>
                <a:lnTo>
                  <a:pt x="1644" y="2589"/>
                </a:lnTo>
                <a:lnTo>
                  <a:pt x="1644" y="2589"/>
                </a:lnTo>
                <a:lnTo>
                  <a:pt x="1646" y="2591"/>
                </a:lnTo>
                <a:lnTo>
                  <a:pt x="1646" y="2594"/>
                </a:lnTo>
                <a:lnTo>
                  <a:pt x="1648" y="2594"/>
                </a:lnTo>
                <a:lnTo>
                  <a:pt x="1648" y="2594"/>
                </a:lnTo>
                <a:lnTo>
                  <a:pt x="1648" y="2594"/>
                </a:lnTo>
                <a:lnTo>
                  <a:pt x="1644" y="2594"/>
                </a:lnTo>
                <a:lnTo>
                  <a:pt x="1641" y="2596"/>
                </a:lnTo>
                <a:lnTo>
                  <a:pt x="1639" y="2598"/>
                </a:lnTo>
                <a:lnTo>
                  <a:pt x="1639" y="2600"/>
                </a:lnTo>
                <a:lnTo>
                  <a:pt x="1641" y="2600"/>
                </a:lnTo>
                <a:lnTo>
                  <a:pt x="1641" y="2600"/>
                </a:lnTo>
                <a:lnTo>
                  <a:pt x="1644" y="2603"/>
                </a:lnTo>
                <a:lnTo>
                  <a:pt x="1648" y="2603"/>
                </a:lnTo>
                <a:lnTo>
                  <a:pt x="1648" y="2605"/>
                </a:lnTo>
                <a:lnTo>
                  <a:pt x="1646" y="2603"/>
                </a:lnTo>
                <a:lnTo>
                  <a:pt x="1646" y="2607"/>
                </a:lnTo>
                <a:lnTo>
                  <a:pt x="1646" y="2607"/>
                </a:lnTo>
                <a:lnTo>
                  <a:pt x="1646" y="2609"/>
                </a:lnTo>
                <a:lnTo>
                  <a:pt x="1648" y="2612"/>
                </a:lnTo>
                <a:lnTo>
                  <a:pt x="1650" y="2609"/>
                </a:lnTo>
                <a:lnTo>
                  <a:pt x="1653" y="2605"/>
                </a:lnTo>
                <a:lnTo>
                  <a:pt x="1653" y="2605"/>
                </a:lnTo>
                <a:lnTo>
                  <a:pt x="1653" y="2605"/>
                </a:lnTo>
                <a:lnTo>
                  <a:pt x="1653" y="2605"/>
                </a:lnTo>
                <a:lnTo>
                  <a:pt x="1655" y="2607"/>
                </a:lnTo>
                <a:lnTo>
                  <a:pt x="1655" y="2607"/>
                </a:lnTo>
                <a:lnTo>
                  <a:pt x="1653" y="2607"/>
                </a:lnTo>
                <a:lnTo>
                  <a:pt x="1653" y="2607"/>
                </a:lnTo>
                <a:lnTo>
                  <a:pt x="1650" y="2612"/>
                </a:lnTo>
                <a:lnTo>
                  <a:pt x="1650" y="2614"/>
                </a:lnTo>
                <a:lnTo>
                  <a:pt x="1650" y="2614"/>
                </a:lnTo>
                <a:lnTo>
                  <a:pt x="1646" y="2609"/>
                </a:lnTo>
                <a:lnTo>
                  <a:pt x="1646" y="2609"/>
                </a:lnTo>
                <a:lnTo>
                  <a:pt x="1646" y="2609"/>
                </a:lnTo>
                <a:lnTo>
                  <a:pt x="1644" y="2605"/>
                </a:lnTo>
                <a:lnTo>
                  <a:pt x="1641" y="2605"/>
                </a:lnTo>
                <a:lnTo>
                  <a:pt x="1639" y="2603"/>
                </a:lnTo>
                <a:lnTo>
                  <a:pt x="1639" y="2600"/>
                </a:lnTo>
                <a:lnTo>
                  <a:pt x="1637" y="2603"/>
                </a:lnTo>
                <a:lnTo>
                  <a:pt x="1637" y="2603"/>
                </a:lnTo>
                <a:lnTo>
                  <a:pt x="1637" y="2605"/>
                </a:lnTo>
                <a:lnTo>
                  <a:pt x="1637" y="2607"/>
                </a:lnTo>
                <a:lnTo>
                  <a:pt x="1637" y="2607"/>
                </a:lnTo>
                <a:lnTo>
                  <a:pt x="1635" y="2607"/>
                </a:lnTo>
                <a:lnTo>
                  <a:pt x="1630" y="2607"/>
                </a:lnTo>
                <a:lnTo>
                  <a:pt x="1632" y="2609"/>
                </a:lnTo>
                <a:lnTo>
                  <a:pt x="1632" y="2612"/>
                </a:lnTo>
                <a:lnTo>
                  <a:pt x="1635" y="2616"/>
                </a:lnTo>
                <a:lnTo>
                  <a:pt x="1637" y="2616"/>
                </a:lnTo>
                <a:lnTo>
                  <a:pt x="1639" y="2616"/>
                </a:lnTo>
                <a:lnTo>
                  <a:pt x="1639" y="2616"/>
                </a:lnTo>
                <a:lnTo>
                  <a:pt x="1641" y="2618"/>
                </a:lnTo>
                <a:lnTo>
                  <a:pt x="1644" y="2618"/>
                </a:lnTo>
                <a:lnTo>
                  <a:pt x="1646" y="2618"/>
                </a:lnTo>
                <a:lnTo>
                  <a:pt x="1646" y="2618"/>
                </a:lnTo>
                <a:lnTo>
                  <a:pt x="1648" y="2621"/>
                </a:lnTo>
                <a:lnTo>
                  <a:pt x="1650" y="2621"/>
                </a:lnTo>
                <a:lnTo>
                  <a:pt x="1648" y="2627"/>
                </a:lnTo>
                <a:lnTo>
                  <a:pt x="1646" y="2625"/>
                </a:lnTo>
                <a:lnTo>
                  <a:pt x="1646" y="2627"/>
                </a:lnTo>
                <a:lnTo>
                  <a:pt x="1646" y="2630"/>
                </a:lnTo>
                <a:lnTo>
                  <a:pt x="1648" y="2630"/>
                </a:lnTo>
                <a:lnTo>
                  <a:pt x="1650" y="2630"/>
                </a:lnTo>
                <a:lnTo>
                  <a:pt x="1650" y="2630"/>
                </a:lnTo>
                <a:lnTo>
                  <a:pt x="1650" y="2630"/>
                </a:lnTo>
                <a:lnTo>
                  <a:pt x="1653" y="2630"/>
                </a:lnTo>
                <a:lnTo>
                  <a:pt x="1653" y="2632"/>
                </a:lnTo>
                <a:lnTo>
                  <a:pt x="1655" y="2634"/>
                </a:lnTo>
                <a:lnTo>
                  <a:pt x="1655" y="2636"/>
                </a:lnTo>
                <a:lnTo>
                  <a:pt x="1657" y="2636"/>
                </a:lnTo>
                <a:lnTo>
                  <a:pt x="1662" y="2634"/>
                </a:lnTo>
                <a:lnTo>
                  <a:pt x="1664" y="2632"/>
                </a:lnTo>
                <a:lnTo>
                  <a:pt x="1671" y="2630"/>
                </a:lnTo>
                <a:lnTo>
                  <a:pt x="1671" y="2630"/>
                </a:lnTo>
                <a:lnTo>
                  <a:pt x="1668" y="2627"/>
                </a:lnTo>
                <a:lnTo>
                  <a:pt x="1668" y="2627"/>
                </a:lnTo>
                <a:lnTo>
                  <a:pt x="1666" y="2627"/>
                </a:lnTo>
                <a:lnTo>
                  <a:pt x="1662" y="2625"/>
                </a:lnTo>
                <a:lnTo>
                  <a:pt x="1662" y="2625"/>
                </a:lnTo>
                <a:lnTo>
                  <a:pt x="1662" y="2623"/>
                </a:lnTo>
                <a:lnTo>
                  <a:pt x="1662" y="2623"/>
                </a:lnTo>
                <a:lnTo>
                  <a:pt x="1662" y="2623"/>
                </a:lnTo>
                <a:lnTo>
                  <a:pt x="1668" y="2625"/>
                </a:lnTo>
                <a:lnTo>
                  <a:pt x="1671" y="2630"/>
                </a:lnTo>
                <a:lnTo>
                  <a:pt x="1671" y="2630"/>
                </a:lnTo>
                <a:lnTo>
                  <a:pt x="1671" y="2632"/>
                </a:lnTo>
                <a:lnTo>
                  <a:pt x="1671" y="2632"/>
                </a:lnTo>
                <a:lnTo>
                  <a:pt x="1668" y="2634"/>
                </a:lnTo>
                <a:lnTo>
                  <a:pt x="1668" y="2634"/>
                </a:lnTo>
                <a:lnTo>
                  <a:pt x="1671" y="2636"/>
                </a:lnTo>
                <a:lnTo>
                  <a:pt x="1671" y="2639"/>
                </a:lnTo>
                <a:lnTo>
                  <a:pt x="1671" y="2639"/>
                </a:lnTo>
                <a:lnTo>
                  <a:pt x="1671" y="2641"/>
                </a:lnTo>
                <a:lnTo>
                  <a:pt x="1671" y="2641"/>
                </a:lnTo>
                <a:lnTo>
                  <a:pt x="1671" y="2641"/>
                </a:lnTo>
                <a:lnTo>
                  <a:pt x="1668" y="2643"/>
                </a:lnTo>
                <a:lnTo>
                  <a:pt x="1668" y="2643"/>
                </a:lnTo>
                <a:lnTo>
                  <a:pt x="1668" y="2643"/>
                </a:lnTo>
                <a:lnTo>
                  <a:pt x="1668" y="2641"/>
                </a:lnTo>
                <a:lnTo>
                  <a:pt x="1671" y="2641"/>
                </a:lnTo>
                <a:lnTo>
                  <a:pt x="1671" y="2639"/>
                </a:lnTo>
                <a:lnTo>
                  <a:pt x="1671" y="2639"/>
                </a:lnTo>
                <a:lnTo>
                  <a:pt x="1668" y="2636"/>
                </a:lnTo>
                <a:lnTo>
                  <a:pt x="1668" y="2636"/>
                </a:lnTo>
                <a:lnTo>
                  <a:pt x="1668" y="2634"/>
                </a:lnTo>
                <a:lnTo>
                  <a:pt x="1668" y="2634"/>
                </a:lnTo>
                <a:lnTo>
                  <a:pt x="1666" y="2634"/>
                </a:lnTo>
                <a:lnTo>
                  <a:pt x="1666" y="2634"/>
                </a:lnTo>
                <a:lnTo>
                  <a:pt x="1664" y="2636"/>
                </a:lnTo>
                <a:lnTo>
                  <a:pt x="1662" y="2636"/>
                </a:lnTo>
                <a:lnTo>
                  <a:pt x="1659" y="2639"/>
                </a:lnTo>
                <a:lnTo>
                  <a:pt x="1659" y="2639"/>
                </a:lnTo>
                <a:lnTo>
                  <a:pt x="1657" y="2639"/>
                </a:lnTo>
                <a:lnTo>
                  <a:pt x="1655" y="2639"/>
                </a:lnTo>
                <a:lnTo>
                  <a:pt x="1653" y="2636"/>
                </a:lnTo>
                <a:lnTo>
                  <a:pt x="1653" y="2636"/>
                </a:lnTo>
                <a:lnTo>
                  <a:pt x="1653" y="2636"/>
                </a:lnTo>
                <a:lnTo>
                  <a:pt x="1653" y="2639"/>
                </a:lnTo>
                <a:lnTo>
                  <a:pt x="1653" y="2639"/>
                </a:lnTo>
                <a:lnTo>
                  <a:pt x="1650" y="2639"/>
                </a:lnTo>
                <a:lnTo>
                  <a:pt x="1648" y="2639"/>
                </a:lnTo>
                <a:lnTo>
                  <a:pt x="1646" y="2639"/>
                </a:lnTo>
                <a:lnTo>
                  <a:pt x="1646" y="2636"/>
                </a:lnTo>
                <a:lnTo>
                  <a:pt x="1644" y="2636"/>
                </a:lnTo>
                <a:lnTo>
                  <a:pt x="1644" y="2636"/>
                </a:lnTo>
                <a:lnTo>
                  <a:pt x="1644" y="2639"/>
                </a:lnTo>
                <a:lnTo>
                  <a:pt x="1644" y="2639"/>
                </a:lnTo>
                <a:lnTo>
                  <a:pt x="1646" y="2641"/>
                </a:lnTo>
                <a:lnTo>
                  <a:pt x="1646" y="2643"/>
                </a:lnTo>
                <a:lnTo>
                  <a:pt x="1646" y="2643"/>
                </a:lnTo>
                <a:lnTo>
                  <a:pt x="1648" y="2643"/>
                </a:lnTo>
                <a:lnTo>
                  <a:pt x="1648" y="2645"/>
                </a:lnTo>
                <a:lnTo>
                  <a:pt x="1648" y="2648"/>
                </a:lnTo>
                <a:lnTo>
                  <a:pt x="1648" y="2648"/>
                </a:lnTo>
                <a:lnTo>
                  <a:pt x="1650" y="2650"/>
                </a:lnTo>
                <a:lnTo>
                  <a:pt x="1653" y="2648"/>
                </a:lnTo>
                <a:lnTo>
                  <a:pt x="1655" y="2650"/>
                </a:lnTo>
                <a:lnTo>
                  <a:pt x="1657" y="2648"/>
                </a:lnTo>
                <a:lnTo>
                  <a:pt x="1659" y="2648"/>
                </a:lnTo>
                <a:lnTo>
                  <a:pt x="1662" y="2645"/>
                </a:lnTo>
                <a:lnTo>
                  <a:pt x="1662" y="2645"/>
                </a:lnTo>
                <a:lnTo>
                  <a:pt x="1662" y="2645"/>
                </a:lnTo>
                <a:lnTo>
                  <a:pt x="1662" y="2645"/>
                </a:lnTo>
                <a:lnTo>
                  <a:pt x="1662" y="2648"/>
                </a:lnTo>
                <a:lnTo>
                  <a:pt x="1659" y="2650"/>
                </a:lnTo>
                <a:lnTo>
                  <a:pt x="1657" y="2650"/>
                </a:lnTo>
                <a:lnTo>
                  <a:pt x="1653" y="2652"/>
                </a:lnTo>
                <a:lnTo>
                  <a:pt x="1655" y="2654"/>
                </a:lnTo>
                <a:lnTo>
                  <a:pt x="1657" y="2654"/>
                </a:lnTo>
                <a:lnTo>
                  <a:pt x="1659" y="2657"/>
                </a:lnTo>
                <a:lnTo>
                  <a:pt x="1662" y="2657"/>
                </a:lnTo>
                <a:lnTo>
                  <a:pt x="1664" y="2657"/>
                </a:lnTo>
                <a:lnTo>
                  <a:pt x="1664" y="2657"/>
                </a:lnTo>
                <a:lnTo>
                  <a:pt x="1664" y="2654"/>
                </a:lnTo>
                <a:lnTo>
                  <a:pt x="1664" y="2652"/>
                </a:lnTo>
                <a:lnTo>
                  <a:pt x="1664" y="2650"/>
                </a:lnTo>
                <a:lnTo>
                  <a:pt x="1666" y="2650"/>
                </a:lnTo>
                <a:lnTo>
                  <a:pt x="1668" y="2648"/>
                </a:lnTo>
                <a:lnTo>
                  <a:pt x="1666" y="2648"/>
                </a:lnTo>
                <a:lnTo>
                  <a:pt x="1668" y="2645"/>
                </a:lnTo>
                <a:lnTo>
                  <a:pt x="1668" y="2645"/>
                </a:lnTo>
                <a:lnTo>
                  <a:pt x="1671" y="2645"/>
                </a:lnTo>
                <a:lnTo>
                  <a:pt x="1671" y="2648"/>
                </a:lnTo>
                <a:lnTo>
                  <a:pt x="1673" y="2648"/>
                </a:lnTo>
                <a:lnTo>
                  <a:pt x="1675" y="2645"/>
                </a:lnTo>
                <a:lnTo>
                  <a:pt x="1675" y="2645"/>
                </a:lnTo>
                <a:lnTo>
                  <a:pt x="1682" y="2645"/>
                </a:lnTo>
                <a:lnTo>
                  <a:pt x="1684" y="2645"/>
                </a:lnTo>
                <a:lnTo>
                  <a:pt x="1686" y="2648"/>
                </a:lnTo>
                <a:lnTo>
                  <a:pt x="1686" y="2648"/>
                </a:lnTo>
                <a:lnTo>
                  <a:pt x="1686" y="2648"/>
                </a:lnTo>
                <a:lnTo>
                  <a:pt x="1682" y="2650"/>
                </a:lnTo>
                <a:lnTo>
                  <a:pt x="1680" y="2648"/>
                </a:lnTo>
                <a:lnTo>
                  <a:pt x="1677" y="2648"/>
                </a:lnTo>
                <a:lnTo>
                  <a:pt x="1673" y="2652"/>
                </a:lnTo>
                <a:lnTo>
                  <a:pt x="1668" y="2652"/>
                </a:lnTo>
                <a:lnTo>
                  <a:pt x="1668" y="2650"/>
                </a:lnTo>
                <a:lnTo>
                  <a:pt x="1668" y="2650"/>
                </a:lnTo>
                <a:lnTo>
                  <a:pt x="1668" y="2650"/>
                </a:lnTo>
                <a:lnTo>
                  <a:pt x="1666" y="2652"/>
                </a:lnTo>
                <a:lnTo>
                  <a:pt x="1666" y="2652"/>
                </a:lnTo>
                <a:lnTo>
                  <a:pt x="1666" y="2654"/>
                </a:lnTo>
                <a:lnTo>
                  <a:pt x="1664" y="2659"/>
                </a:lnTo>
                <a:lnTo>
                  <a:pt x="1664" y="2659"/>
                </a:lnTo>
                <a:lnTo>
                  <a:pt x="1664" y="2661"/>
                </a:lnTo>
                <a:lnTo>
                  <a:pt x="1664" y="2661"/>
                </a:lnTo>
                <a:lnTo>
                  <a:pt x="1668" y="2663"/>
                </a:lnTo>
                <a:lnTo>
                  <a:pt x="1671" y="2666"/>
                </a:lnTo>
                <a:lnTo>
                  <a:pt x="1671" y="2663"/>
                </a:lnTo>
                <a:lnTo>
                  <a:pt x="1671" y="2661"/>
                </a:lnTo>
                <a:lnTo>
                  <a:pt x="1673" y="2661"/>
                </a:lnTo>
                <a:lnTo>
                  <a:pt x="1675" y="2659"/>
                </a:lnTo>
                <a:lnTo>
                  <a:pt x="1677" y="2657"/>
                </a:lnTo>
                <a:lnTo>
                  <a:pt x="1682" y="2654"/>
                </a:lnTo>
                <a:lnTo>
                  <a:pt x="1689" y="2650"/>
                </a:lnTo>
                <a:lnTo>
                  <a:pt x="1691" y="2652"/>
                </a:lnTo>
                <a:lnTo>
                  <a:pt x="1693" y="2652"/>
                </a:lnTo>
                <a:lnTo>
                  <a:pt x="1693" y="2652"/>
                </a:lnTo>
                <a:lnTo>
                  <a:pt x="1691" y="2654"/>
                </a:lnTo>
                <a:lnTo>
                  <a:pt x="1691" y="2657"/>
                </a:lnTo>
                <a:lnTo>
                  <a:pt x="1689" y="2657"/>
                </a:lnTo>
                <a:lnTo>
                  <a:pt x="1684" y="2661"/>
                </a:lnTo>
                <a:lnTo>
                  <a:pt x="1682" y="2666"/>
                </a:lnTo>
                <a:lnTo>
                  <a:pt x="1682" y="2666"/>
                </a:lnTo>
                <a:lnTo>
                  <a:pt x="1680" y="2666"/>
                </a:lnTo>
                <a:lnTo>
                  <a:pt x="1682" y="2666"/>
                </a:lnTo>
                <a:lnTo>
                  <a:pt x="1682" y="2663"/>
                </a:lnTo>
                <a:lnTo>
                  <a:pt x="1682" y="2661"/>
                </a:lnTo>
                <a:lnTo>
                  <a:pt x="1680" y="2661"/>
                </a:lnTo>
                <a:lnTo>
                  <a:pt x="1677" y="2661"/>
                </a:lnTo>
                <a:lnTo>
                  <a:pt x="1675" y="2661"/>
                </a:lnTo>
                <a:lnTo>
                  <a:pt x="1675" y="2661"/>
                </a:lnTo>
                <a:lnTo>
                  <a:pt x="1673" y="2663"/>
                </a:lnTo>
                <a:lnTo>
                  <a:pt x="1673" y="2663"/>
                </a:lnTo>
                <a:lnTo>
                  <a:pt x="1673" y="2666"/>
                </a:lnTo>
                <a:lnTo>
                  <a:pt x="1677" y="2668"/>
                </a:lnTo>
                <a:lnTo>
                  <a:pt x="1677" y="2670"/>
                </a:lnTo>
                <a:lnTo>
                  <a:pt x="1682" y="2670"/>
                </a:lnTo>
                <a:lnTo>
                  <a:pt x="1684" y="2672"/>
                </a:lnTo>
                <a:lnTo>
                  <a:pt x="1689" y="2672"/>
                </a:lnTo>
                <a:lnTo>
                  <a:pt x="1691" y="2675"/>
                </a:lnTo>
                <a:lnTo>
                  <a:pt x="1693" y="2672"/>
                </a:lnTo>
                <a:lnTo>
                  <a:pt x="1695" y="2672"/>
                </a:lnTo>
                <a:lnTo>
                  <a:pt x="1695" y="2668"/>
                </a:lnTo>
                <a:lnTo>
                  <a:pt x="1695" y="2666"/>
                </a:lnTo>
                <a:lnTo>
                  <a:pt x="1695" y="2663"/>
                </a:lnTo>
                <a:lnTo>
                  <a:pt x="1695" y="2661"/>
                </a:lnTo>
                <a:lnTo>
                  <a:pt x="1698" y="2654"/>
                </a:lnTo>
                <a:lnTo>
                  <a:pt x="1698" y="2652"/>
                </a:lnTo>
                <a:lnTo>
                  <a:pt x="1698" y="2650"/>
                </a:lnTo>
                <a:lnTo>
                  <a:pt x="1700" y="2650"/>
                </a:lnTo>
                <a:lnTo>
                  <a:pt x="1702" y="2648"/>
                </a:lnTo>
                <a:lnTo>
                  <a:pt x="1704" y="2648"/>
                </a:lnTo>
                <a:lnTo>
                  <a:pt x="1711" y="2645"/>
                </a:lnTo>
                <a:lnTo>
                  <a:pt x="1713" y="2645"/>
                </a:lnTo>
                <a:lnTo>
                  <a:pt x="1716" y="2645"/>
                </a:lnTo>
                <a:lnTo>
                  <a:pt x="1718" y="2643"/>
                </a:lnTo>
                <a:lnTo>
                  <a:pt x="1718" y="2641"/>
                </a:lnTo>
                <a:lnTo>
                  <a:pt x="1722" y="2639"/>
                </a:lnTo>
                <a:lnTo>
                  <a:pt x="1725" y="2639"/>
                </a:lnTo>
                <a:lnTo>
                  <a:pt x="1725" y="2641"/>
                </a:lnTo>
                <a:lnTo>
                  <a:pt x="1734" y="2643"/>
                </a:lnTo>
                <a:lnTo>
                  <a:pt x="1736" y="2641"/>
                </a:lnTo>
                <a:lnTo>
                  <a:pt x="1734" y="2639"/>
                </a:lnTo>
                <a:lnTo>
                  <a:pt x="1731" y="2634"/>
                </a:lnTo>
                <a:lnTo>
                  <a:pt x="1727" y="2630"/>
                </a:lnTo>
                <a:lnTo>
                  <a:pt x="1727" y="2627"/>
                </a:lnTo>
                <a:lnTo>
                  <a:pt x="1725" y="2627"/>
                </a:lnTo>
                <a:lnTo>
                  <a:pt x="1722" y="2627"/>
                </a:lnTo>
                <a:lnTo>
                  <a:pt x="1720" y="2627"/>
                </a:lnTo>
                <a:lnTo>
                  <a:pt x="1720" y="2627"/>
                </a:lnTo>
                <a:lnTo>
                  <a:pt x="1718" y="2625"/>
                </a:lnTo>
                <a:lnTo>
                  <a:pt x="1720" y="2625"/>
                </a:lnTo>
                <a:lnTo>
                  <a:pt x="1722" y="2625"/>
                </a:lnTo>
                <a:lnTo>
                  <a:pt x="1725" y="2625"/>
                </a:lnTo>
                <a:lnTo>
                  <a:pt x="1725" y="2625"/>
                </a:lnTo>
                <a:lnTo>
                  <a:pt x="1725" y="2623"/>
                </a:lnTo>
                <a:lnTo>
                  <a:pt x="1725" y="2621"/>
                </a:lnTo>
                <a:lnTo>
                  <a:pt x="1725" y="2616"/>
                </a:lnTo>
                <a:lnTo>
                  <a:pt x="1722" y="2614"/>
                </a:lnTo>
                <a:lnTo>
                  <a:pt x="1722" y="2614"/>
                </a:lnTo>
                <a:lnTo>
                  <a:pt x="1720" y="2616"/>
                </a:lnTo>
                <a:lnTo>
                  <a:pt x="1720" y="2614"/>
                </a:lnTo>
                <a:lnTo>
                  <a:pt x="1722" y="2614"/>
                </a:lnTo>
                <a:lnTo>
                  <a:pt x="1722" y="2612"/>
                </a:lnTo>
                <a:lnTo>
                  <a:pt x="1725" y="2609"/>
                </a:lnTo>
                <a:lnTo>
                  <a:pt x="1725" y="2605"/>
                </a:lnTo>
                <a:lnTo>
                  <a:pt x="1725" y="2605"/>
                </a:lnTo>
                <a:lnTo>
                  <a:pt x="1727" y="2603"/>
                </a:lnTo>
                <a:lnTo>
                  <a:pt x="1729" y="2600"/>
                </a:lnTo>
                <a:lnTo>
                  <a:pt x="1731" y="2598"/>
                </a:lnTo>
                <a:lnTo>
                  <a:pt x="1734" y="2598"/>
                </a:lnTo>
                <a:lnTo>
                  <a:pt x="1736" y="2598"/>
                </a:lnTo>
                <a:lnTo>
                  <a:pt x="1734" y="2596"/>
                </a:lnTo>
                <a:lnTo>
                  <a:pt x="1734" y="2594"/>
                </a:lnTo>
                <a:lnTo>
                  <a:pt x="1731" y="2594"/>
                </a:lnTo>
                <a:lnTo>
                  <a:pt x="1729" y="2594"/>
                </a:lnTo>
                <a:lnTo>
                  <a:pt x="1727" y="2594"/>
                </a:lnTo>
                <a:lnTo>
                  <a:pt x="1727" y="2594"/>
                </a:lnTo>
                <a:lnTo>
                  <a:pt x="1731" y="2594"/>
                </a:lnTo>
                <a:lnTo>
                  <a:pt x="1731" y="2591"/>
                </a:lnTo>
                <a:lnTo>
                  <a:pt x="1731" y="2589"/>
                </a:lnTo>
                <a:lnTo>
                  <a:pt x="1731" y="2589"/>
                </a:lnTo>
                <a:lnTo>
                  <a:pt x="1734" y="2591"/>
                </a:lnTo>
                <a:lnTo>
                  <a:pt x="1734" y="2594"/>
                </a:lnTo>
                <a:lnTo>
                  <a:pt x="1736" y="2596"/>
                </a:lnTo>
                <a:lnTo>
                  <a:pt x="1738" y="2596"/>
                </a:lnTo>
                <a:lnTo>
                  <a:pt x="1738" y="2596"/>
                </a:lnTo>
                <a:lnTo>
                  <a:pt x="1743" y="2594"/>
                </a:lnTo>
                <a:lnTo>
                  <a:pt x="1745" y="2591"/>
                </a:lnTo>
                <a:lnTo>
                  <a:pt x="1745" y="2591"/>
                </a:lnTo>
                <a:lnTo>
                  <a:pt x="1747" y="2580"/>
                </a:lnTo>
                <a:lnTo>
                  <a:pt x="1747" y="2580"/>
                </a:lnTo>
                <a:lnTo>
                  <a:pt x="1747" y="2578"/>
                </a:lnTo>
                <a:lnTo>
                  <a:pt x="1749" y="2573"/>
                </a:lnTo>
                <a:lnTo>
                  <a:pt x="1754" y="2571"/>
                </a:lnTo>
                <a:lnTo>
                  <a:pt x="1754" y="2569"/>
                </a:lnTo>
                <a:lnTo>
                  <a:pt x="1756" y="2567"/>
                </a:lnTo>
                <a:lnTo>
                  <a:pt x="1761" y="2564"/>
                </a:lnTo>
                <a:lnTo>
                  <a:pt x="1763" y="2562"/>
                </a:lnTo>
                <a:lnTo>
                  <a:pt x="1767" y="2560"/>
                </a:lnTo>
                <a:lnTo>
                  <a:pt x="1772" y="2555"/>
                </a:lnTo>
                <a:lnTo>
                  <a:pt x="1774" y="2555"/>
                </a:lnTo>
                <a:lnTo>
                  <a:pt x="1774" y="2553"/>
                </a:lnTo>
                <a:lnTo>
                  <a:pt x="1776" y="2553"/>
                </a:lnTo>
                <a:lnTo>
                  <a:pt x="1774" y="2551"/>
                </a:lnTo>
                <a:lnTo>
                  <a:pt x="1774" y="2551"/>
                </a:lnTo>
                <a:lnTo>
                  <a:pt x="1772" y="2551"/>
                </a:lnTo>
                <a:lnTo>
                  <a:pt x="1770" y="2551"/>
                </a:lnTo>
                <a:lnTo>
                  <a:pt x="1770" y="2551"/>
                </a:lnTo>
                <a:lnTo>
                  <a:pt x="1772" y="2551"/>
                </a:lnTo>
                <a:lnTo>
                  <a:pt x="1774" y="2549"/>
                </a:lnTo>
                <a:lnTo>
                  <a:pt x="1776" y="2546"/>
                </a:lnTo>
                <a:lnTo>
                  <a:pt x="1776" y="2546"/>
                </a:lnTo>
                <a:lnTo>
                  <a:pt x="1776" y="2542"/>
                </a:lnTo>
                <a:lnTo>
                  <a:pt x="1776" y="2540"/>
                </a:lnTo>
                <a:lnTo>
                  <a:pt x="1774" y="2537"/>
                </a:lnTo>
                <a:lnTo>
                  <a:pt x="1772" y="2537"/>
                </a:lnTo>
                <a:lnTo>
                  <a:pt x="1763" y="2535"/>
                </a:lnTo>
                <a:lnTo>
                  <a:pt x="1761" y="2535"/>
                </a:lnTo>
                <a:lnTo>
                  <a:pt x="1752" y="2526"/>
                </a:lnTo>
                <a:lnTo>
                  <a:pt x="1749" y="2524"/>
                </a:lnTo>
                <a:lnTo>
                  <a:pt x="1747" y="2522"/>
                </a:lnTo>
                <a:lnTo>
                  <a:pt x="1747" y="2519"/>
                </a:lnTo>
                <a:lnTo>
                  <a:pt x="1747" y="2519"/>
                </a:lnTo>
                <a:lnTo>
                  <a:pt x="1747" y="2517"/>
                </a:lnTo>
                <a:lnTo>
                  <a:pt x="1749" y="2515"/>
                </a:lnTo>
                <a:lnTo>
                  <a:pt x="1752" y="2510"/>
                </a:lnTo>
                <a:lnTo>
                  <a:pt x="1754" y="2508"/>
                </a:lnTo>
                <a:lnTo>
                  <a:pt x="1758" y="2501"/>
                </a:lnTo>
                <a:lnTo>
                  <a:pt x="1758" y="2501"/>
                </a:lnTo>
                <a:lnTo>
                  <a:pt x="1763" y="2499"/>
                </a:lnTo>
                <a:lnTo>
                  <a:pt x="1765" y="2499"/>
                </a:lnTo>
                <a:lnTo>
                  <a:pt x="1765" y="2499"/>
                </a:lnTo>
                <a:lnTo>
                  <a:pt x="1767" y="2497"/>
                </a:lnTo>
                <a:lnTo>
                  <a:pt x="1770" y="2495"/>
                </a:lnTo>
                <a:lnTo>
                  <a:pt x="1776" y="2497"/>
                </a:lnTo>
                <a:lnTo>
                  <a:pt x="1779" y="2497"/>
                </a:lnTo>
                <a:lnTo>
                  <a:pt x="1779" y="2495"/>
                </a:lnTo>
                <a:lnTo>
                  <a:pt x="1779" y="2495"/>
                </a:lnTo>
                <a:lnTo>
                  <a:pt x="1776" y="2492"/>
                </a:lnTo>
                <a:lnTo>
                  <a:pt x="1779" y="2490"/>
                </a:lnTo>
                <a:lnTo>
                  <a:pt x="1783" y="2486"/>
                </a:lnTo>
                <a:lnTo>
                  <a:pt x="1783" y="2483"/>
                </a:lnTo>
                <a:lnTo>
                  <a:pt x="1783" y="2483"/>
                </a:lnTo>
                <a:lnTo>
                  <a:pt x="1783" y="2481"/>
                </a:lnTo>
                <a:lnTo>
                  <a:pt x="1785" y="2479"/>
                </a:lnTo>
                <a:lnTo>
                  <a:pt x="1783" y="2472"/>
                </a:lnTo>
                <a:lnTo>
                  <a:pt x="1783" y="2470"/>
                </a:lnTo>
                <a:lnTo>
                  <a:pt x="1783" y="2470"/>
                </a:lnTo>
                <a:lnTo>
                  <a:pt x="1785" y="2468"/>
                </a:lnTo>
                <a:lnTo>
                  <a:pt x="1788" y="2463"/>
                </a:lnTo>
                <a:lnTo>
                  <a:pt x="1790" y="2461"/>
                </a:lnTo>
                <a:lnTo>
                  <a:pt x="1792" y="2461"/>
                </a:lnTo>
                <a:lnTo>
                  <a:pt x="1797" y="2459"/>
                </a:lnTo>
                <a:lnTo>
                  <a:pt x="1799" y="2459"/>
                </a:lnTo>
                <a:lnTo>
                  <a:pt x="1799" y="2459"/>
                </a:lnTo>
                <a:lnTo>
                  <a:pt x="1797" y="2459"/>
                </a:lnTo>
                <a:lnTo>
                  <a:pt x="1797" y="2459"/>
                </a:lnTo>
                <a:lnTo>
                  <a:pt x="1794" y="2456"/>
                </a:lnTo>
                <a:lnTo>
                  <a:pt x="1788" y="2454"/>
                </a:lnTo>
                <a:lnTo>
                  <a:pt x="1788" y="2452"/>
                </a:lnTo>
                <a:lnTo>
                  <a:pt x="1792" y="2452"/>
                </a:lnTo>
                <a:lnTo>
                  <a:pt x="1794" y="2450"/>
                </a:lnTo>
                <a:lnTo>
                  <a:pt x="1797" y="2450"/>
                </a:lnTo>
                <a:lnTo>
                  <a:pt x="1799" y="2450"/>
                </a:lnTo>
                <a:lnTo>
                  <a:pt x="1799" y="2452"/>
                </a:lnTo>
                <a:lnTo>
                  <a:pt x="1801" y="2454"/>
                </a:lnTo>
                <a:lnTo>
                  <a:pt x="1801" y="2456"/>
                </a:lnTo>
                <a:lnTo>
                  <a:pt x="1803" y="2456"/>
                </a:lnTo>
                <a:lnTo>
                  <a:pt x="1808" y="2454"/>
                </a:lnTo>
                <a:lnTo>
                  <a:pt x="1810" y="2454"/>
                </a:lnTo>
                <a:lnTo>
                  <a:pt x="1810" y="2452"/>
                </a:lnTo>
                <a:lnTo>
                  <a:pt x="1810" y="2450"/>
                </a:lnTo>
                <a:lnTo>
                  <a:pt x="1810" y="2447"/>
                </a:lnTo>
                <a:lnTo>
                  <a:pt x="1810" y="2445"/>
                </a:lnTo>
                <a:lnTo>
                  <a:pt x="1808" y="2443"/>
                </a:lnTo>
                <a:lnTo>
                  <a:pt x="1808" y="2443"/>
                </a:lnTo>
                <a:lnTo>
                  <a:pt x="1808" y="2443"/>
                </a:lnTo>
                <a:lnTo>
                  <a:pt x="1806" y="2443"/>
                </a:lnTo>
                <a:lnTo>
                  <a:pt x="1803" y="2443"/>
                </a:lnTo>
                <a:lnTo>
                  <a:pt x="1801" y="2443"/>
                </a:lnTo>
                <a:lnTo>
                  <a:pt x="1799" y="2445"/>
                </a:lnTo>
                <a:lnTo>
                  <a:pt x="1803" y="2445"/>
                </a:lnTo>
                <a:lnTo>
                  <a:pt x="1803" y="2447"/>
                </a:lnTo>
                <a:lnTo>
                  <a:pt x="1801" y="2447"/>
                </a:lnTo>
                <a:lnTo>
                  <a:pt x="1799" y="2447"/>
                </a:lnTo>
                <a:lnTo>
                  <a:pt x="1797" y="2447"/>
                </a:lnTo>
                <a:lnTo>
                  <a:pt x="1794" y="2447"/>
                </a:lnTo>
                <a:lnTo>
                  <a:pt x="1794" y="2447"/>
                </a:lnTo>
                <a:lnTo>
                  <a:pt x="1794" y="2445"/>
                </a:lnTo>
                <a:lnTo>
                  <a:pt x="1797" y="2445"/>
                </a:lnTo>
                <a:lnTo>
                  <a:pt x="1794" y="2445"/>
                </a:lnTo>
                <a:lnTo>
                  <a:pt x="1794" y="2445"/>
                </a:lnTo>
                <a:lnTo>
                  <a:pt x="1792" y="2443"/>
                </a:lnTo>
                <a:lnTo>
                  <a:pt x="1790" y="2443"/>
                </a:lnTo>
                <a:lnTo>
                  <a:pt x="1788" y="2443"/>
                </a:lnTo>
                <a:lnTo>
                  <a:pt x="1788" y="2438"/>
                </a:lnTo>
                <a:lnTo>
                  <a:pt x="1788" y="2436"/>
                </a:lnTo>
                <a:lnTo>
                  <a:pt x="1788" y="2432"/>
                </a:lnTo>
                <a:lnTo>
                  <a:pt x="1785" y="2425"/>
                </a:lnTo>
                <a:lnTo>
                  <a:pt x="1785" y="2423"/>
                </a:lnTo>
                <a:lnTo>
                  <a:pt x="1785" y="2420"/>
                </a:lnTo>
                <a:lnTo>
                  <a:pt x="1785" y="2420"/>
                </a:lnTo>
                <a:lnTo>
                  <a:pt x="1788" y="2418"/>
                </a:lnTo>
                <a:lnTo>
                  <a:pt x="1790" y="2416"/>
                </a:lnTo>
                <a:lnTo>
                  <a:pt x="1790" y="2416"/>
                </a:lnTo>
                <a:lnTo>
                  <a:pt x="1792" y="2418"/>
                </a:lnTo>
                <a:lnTo>
                  <a:pt x="1790" y="2418"/>
                </a:lnTo>
                <a:lnTo>
                  <a:pt x="1790" y="2418"/>
                </a:lnTo>
                <a:lnTo>
                  <a:pt x="1794" y="2418"/>
                </a:lnTo>
                <a:lnTo>
                  <a:pt x="1797" y="2420"/>
                </a:lnTo>
                <a:lnTo>
                  <a:pt x="1801" y="2423"/>
                </a:lnTo>
                <a:lnTo>
                  <a:pt x="1808" y="2425"/>
                </a:lnTo>
                <a:lnTo>
                  <a:pt x="1810" y="2425"/>
                </a:lnTo>
                <a:lnTo>
                  <a:pt x="1817" y="2425"/>
                </a:lnTo>
                <a:lnTo>
                  <a:pt x="1819" y="2423"/>
                </a:lnTo>
                <a:lnTo>
                  <a:pt x="1821" y="2423"/>
                </a:lnTo>
                <a:lnTo>
                  <a:pt x="1828" y="2420"/>
                </a:lnTo>
                <a:lnTo>
                  <a:pt x="1830" y="2418"/>
                </a:lnTo>
                <a:lnTo>
                  <a:pt x="1830" y="2416"/>
                </a:lnTo>
                <a:lnTo>
                  <a:pt x="1828" y="2411"/>
                </a:lnTo>
                <a:lnTo>
                  <a:pt x="1828" y="2409"/>
                </a:lnTo>
                <a:lnTo>
                  <a:pt x="1828" y="2407"/>
                </a:lnTo>
                <a:lnTo>
                  <a:pt x="1830" y="2402"/>
                </a:lnTo>
                <a:lnTo>
                  <a:pt x="1830" y="2402"/>
                </a:lnTo>
                <a:lnTo>
                  <a:pt x="1830" y="2400"/>
                </a:lnTo>
                <a:lnTo>
                  <a:pt x="1833" y="2400"/>
                </a:lnTo>
                <a:lnTo>
                  <a:pt x="1833" y="2396"/>
                </a:lnTo>
                <a:lnTo>
                  <a:pt x="1833" y="2393"/>
                </a:lnTo>
                <a:lnTo>
                  <a:pt x="1833" y="2393"/>
                </a:lnTo>
                <a:lnTo>
                  <a:pt x="1833" y="2391"/>
                </a:lnTo>
                <a:lnTo>
                  <a:pt x="1835" y="2391"/>
                </a:lnTo>
                <a:lnTo>
                  <a:pt x="1833" y="2391"/>
                </a:lnTo>
                <a:lnTo>
                  <a:pt x="1830" y="2389"/>
                </a:lnTo>
                <a:lnTo>
                  <a:pt x="1830" y="2389"/>
                </a:lnTo>
                <a:lnTo>
                  <a:pt x="1830" y="2389"/>
                </a:lnTo>
                <a:lnTo>
                  <a:pt x="1830" y="2384"/>
                </a:lnTo>
                <a:lnTo>
                  <a:pt x="1828" y="2382"/>
                </a:lnTo>
                <a:lnTo>
                  <a:pt x="1830" y="2382"/>
                </a:lnTo>
                <a:lnTo>
                  <a:pt x="1833" y="2382"/>
                </a:lnTo>
                <a:lnTo>
                  <a:pt x="1833" y="2384"/>
                </a:lnTo>
                <a:lnTo>
                  <a:pt x="1837" y="2384"/>
                </a:lnTo>
                <a:lnTo>
                  <a:pt x="1842" y="2384"/>
                </a:lnTo>
                <a:lnTo>
                  <a:pt x="1844" y="2384"/>
                </a:lnTo>
                <a:lnTo>
                  <a:pt x="1848" y="2384"/>
                </a:lnTo>
                <a:lnTo>
                  <a:pt x="1853" y="2384"/>
                </a:lnTo>
                <a:lnTo>
                  <a:pt x="1869" y="2382"/>
                </a:lnTo>
                <a:lnTo>
                  <a:pt x="1871" y="2382"/>
                </a:lnTo>
                <a:lnTo>
                  <a:pt x="1882" y="2380"/>
                </a:lnTo>
                <a:lnTo>
                  <a:pt x="1893" y="2375"/>
                </a:lnTo>
                <a:lnTo>
                  <a:pt x="1902" y="2371"/>
                </a:lnTo>
                <a:lnTo>
                  <a:pt x="1905" y="2369"/>
                </a:lnTo>
                <a:lnTo>
                  <a:pt x="1905" y="2366"/>
                </a:lnTo>
                <a:lnTo>
                  <a:pt x="1907" y="2362"/>
                </a:lnTo>
                <a:lnTo>
                  <a:pt x="1911" y="2357"/>
                </a:lnTo>
                <a:lnTo>
                  <a:pt x="1916" y="2348"/>
                </a:lnTo>
                <a:lnTo>
                  <a:pt x="1918" y="2346"/>
                </a:lnTo>
                <a:lnTo>
                  <a:pt x="1918" y="2344"/>
                </a:lnTo>
                <a:lnTo>
                  <a:pt x="1918" y="2339"/>
                </a:lnTo>
                <a:lnTo>
                  <a:pt x="1916" y="2339"/>
                </a:lnTo>
                <a:lnTo>
                  <a:pt x="1916" y="2337"/>
                </a:lnTo>
                <a:lnTo>
                  <a:pt x="1914" y="2337"/>
                </a:lnTo>
                <a:lnTo>
                  <a:pt x="1911" y="2337"/>
                </a:lnTo>
                <a:lnTo>
                  <a:pt x="1909" y="2335"/>
                </a:lnTo>
                <a:lnTo>
                  <a:pt x="1907" y="2333"/>
                </a:lnTo>
                <a:lnTo>
                  <a:pt x="1907" y="2330"/>
                </a:lnTo>
                <a:lnTo>
                  <a:pt x="1907" y="2326"/>
                </a:lnTo>
                <a:lnTo>
                  <a:pt x="1909" y="2324"/>
                </a:lnTo>
                <a:lnTo>
                  <a:pt x="1909" y="2321"/>
                </a:lnTo>
                <a:lnTo>
                  <a:pt x="1907" y="2317"/>
                </a:lnTo>
                <a:lnTo>
                  <a:pt x="1905" y="2315"/>
                </a:lnTo>
                <a:lnTo>
                  <a:pt x="1900" y="2312"/>
                </a:lnTo>
                <a:lnTo>
                  <a:pt x="1893" y="2308"/>
                </a:lnTo>
                <a:lnTo>
                  <a:pt x="1891" y="2306"/>
                </a:lnTo>
                <a:lnTo>
                  <a:pt x="1889" y="2306"/>
                </a:lnTo>
                <a:lnTo>
                  <a:pt x="1889" y="2301"/>
                </a:lnTo>
                <a:lnTo>
                  <a:pt x="1889" y="2301"/>
                </a:lnTo>
                <a:lnTo>
                  <a:pt x="1891" y="2301"/>
                </a:lnTo>
                <a:lnTo>
                  <a:pt x="1891" y="2301"/>
                </a:lnTo>
                <a:lnTo>
                  <a:pt x="1891" y="2299"/>
                </a:lnTo>
                <a:lnTo>
                  <a:pt x="1891" y="2297"/>
                </a:lnTo>
                <a:lnTo>
                  <a:pt x="1889" y="2294"/>
                </a:lnTo>
                <a:lnTo>
                  <a:pt x="1889" y="2292"/>
                </a:lnTo>
                <a:lnTo>
                  <a:pt x="1889" y="2292"/>
                </a:lnTo>
                <a:lnTo>
                  <a:pt x="1889" y="2285"/>
                </a:lnTo>
                <a:lnTo>
                  <a:pt x="1891" y="2281"/>
                </a:lnTo>
                <a:lnTo>
                  <a:pt x="1891" y="2281"/>
                </a:lnTo>
                <a:lnTo>
                  <a:pt x="1891" y="2281"/>
                </a:lnTo>
                <a:lnTo>
                  <a:pt x="1893" y="2281"/>
                </a:lnTo>
                <a:lnTo>
                  <a:pt x="1893" y="2281"/>
                </a:lnTo>
                <a:lnTo>
                  <a:pt x="1893" y="2279"/>
                </a:lnTo>
                <a:lnTo>
                  <a:pt x="1893" y="2272"/>
                </a:lnTo>
                <a:lnTo>
                  <a:pt x="1893" y="2270"/>
                </a:lnTo>
                <a:lnTo>
                  <a:pt x="1893" y="2272"/>
                </a:lnTo>
                <a:lnTo>
                  <a:pt x="1896" y="2276"/>
                </a:lnTo>
                <a:lnTo>
                  <a:pt x="1896" y="2279"/>
                </a:lnTo>
                <a:lnTo>
                  <a:pt x="1896" y="2279"/>
                </a:lnTo>
                <a:lnTo>
                  <a:pt x="1896" y="2281"/>
                </a:lnTo>
                <a:lnTo>
                  <a:pt x="1893" y="2281"/>
                </a:lnTo>
                <a:lnTo>
                  <a:pt x="1893" y="2281"/>
                </a:lnTo>
                <a:lnTo>
                  <a:pt x="1891" y="2283"/>
                </a:lnTo>
                <a:lnTo>
                  <a:pt x="1891" y="2283"/>
                </a:lnTo>
                <a:lnTo>
                  <a:pt x="1891" y="2288"/>
                </a:lnTo>
                <a:lnTo>
                  <a:pt x="1891" y="2292"/>
                </a:lnTo>
                <a:lnTo>
                  <a:pt x="1891" y="2294"/>
                </a:lnTo>
                <a:lnTo>
                  <a:pt x="1893" y="2299"/>
                </a:lnTo>
                <a:lnTo>
                  <a:pt x="1898" y="2301"/>
                </a:lnTo>
                <a:lnTo>
                  <a:pt x="1898" y="2303"/>
                </a:lnTo>
                <a:lnTo>
                  <a:pt x="1898" y="2306"/>
                </a:lnTo>
                <a:lnTo>
                  <a:pt x="1900" y="2306"/>
                </a:lnTo>
                <a:lnTo>
                  <a:pt x="1905" y="2306"/>
                </a:lnTo>
                <a:lnTo>
                  <a:pt x="1909" y="2306"/>
                </a:lnTo>
                <a:lnTo>
                  <a:pt x="1916" y="2308"/>
                </a:lnTo>
                <a:lnTo>
                  <a:pt x="1920" y="2310"/>
                </a:lnTo>
                <a:lnTo>
                  <a:pt x="1923" y="2312"/>
                </a:lnTo>
                <a:lnTo>
                  <a:pt x="1925" y="2312"/>
                </a:lnTo>
                <a:lnTo>
                  <a:pt x="1925" y="2312"/>
                </a:lnTo>
                <a:lnTo>
                  <a:pt x="1927" y="2312"/>
                </a:lnTo>
                <a:lnTo>
                  <a:pt x="1929" y="2310"/>
                </a:lnTo>
                <a:lnTo>
                  <a:pt x="1934" y="2310"/>
                </a:lnTo>
                <a:lnTo>
                  <a:pt x="1938" y="2310"/>
                </a:lnTo>
                <a:lnTo>
                  <a:pt x="1940" y="2312"/>
                </a:lnTo>
                <a:lnTo>
                  <a:pt x="1943" y="2312"/>
                </a:lnTo>
                <a:lnTo>
                  <a:pt x="1945" y="2312"/>
                </a:lnTo>
                <a:lnTo>
                  <a:pt x="1954" y="2310"/>
                </a:lnTo>
                <a:lnTo>
                  <a:pt x="1954" y="2308"/>
                </a:lnTo>
                <a:lnTo>
                  <a:pt x="1956" y="2308"/>
                </a:lnTo>
                <a:lnTo>
                  <a:pt x="1958" y="2306"/>
                </a:lnTo>
                <a:lnTo>
                  <a:pt x="1963" y="2303"/>
                </a:lnTo>
                <a:lnTo>
                  <a:pt x="1963" y="2301"/>
                </a:lnTo>
                <a:lnTo>
                  <a:pt x="1965" y="2297"/>
                </a:lnTo>
                <a:lnTo>
                  <a:pt x="1967" y="2294"/>
                </a:lnTo>
                <a:lnTo>
                  <a:pt x="1967" y="2292"/>
                </a:lnTo>
                <a:lnTo>
                  <a:pt x="1970" y="2292"/>
                </a:lnTo>
                <a:lnTo>
                  <a:pt x="1976" y="2288"/>
                </a:lnTo>
                <a:lnTo>
                  <a:pt x="1979" y="2283"/>
                </a:lnTo>
                <a:lnTo>
                  <a:pt x="1981" y="2281"/>
                </a:lnTo>
                <a:lnTo>
                  <a:pt x="1983" y="2276"/>
                </a:lnTo>
                <a:lnTo>
                  <a:pt x="1985" y="2270"/>
                </a:lnTo>
                <a:lnTo>
                  <a:pt x="1985" y="2267"/>
                </a:lnTo>
                <a:lnTo>
                  <a:pt x="1988" y="2265"/>
                </a:lnTo>
                <a:lnTo>
                  <a:pt x="1988" y="2265"/>
                </a:lnTo>
                <a:lnTo>
                  <a:pt x="1988" y="2263"/>
                </a:lnTo>
                <a:lnTo>
                  <a:pt x="1988" y="2263"/>
                </a:lnTo>
                <a:lnTo>
                  <a:pt x="1988" y="2260"/>
                </a:lnTo>
                <a:lnTo>
                  <a:pt x="1988" y="2258"/>
                </a:lnTo>
                <a:lnTo>
                  <a:pt x="1990" y="2256"/>
                </a:lnTo>
                <a:lnTo>
                  <a:pt x="1990" y="2254"/>
                </a:lnTo>
                <a:lnTo>
                  <a:pt x="1990" y="2251"/>
                </a:lnTo>
                <a:lnTo>
                  <a:pt x="1992" y="2251"/>
                </a:lnTo>
                <a:lnTo>
                  <a:pt x="1994" y="2249"/>
                </a:lnTo>
                <a:lnTo>
                  <a:pt x="1997" y="2247"/>
                </a:lnTo>
                <a:lnTo>
                  <a:pt x="1999" y="2247"/>
                </a:lnTo>
                <a:lnTo>
                  <a:pt x="1999" y="2245"/>
                </a:lnTo>
                <a:lnTo>
                  <a:pt x="1999" y="2245"/>
                </a:lnTo>
                <a:lnTo>
                  <a:pt x="1999" y="2242"/>
                </a:lnTo>
                <a:lnTo>
                  <a:pt x="2001" y="2240"/>
                </a:lnTo>
                <a:lnTo>
                  <a:pt x="2001" y="2240"/>
                </a:lnTo>
                <a:lnTo>
                  <a:pt x="2001" y="2240"/>
                </a:lnTo>
                <a:lnTo>
                  <a:pt x="2001" y="2238"/>
                </a:lnTo>
                <a:lnTo>
                  <a:pt x="2001" y="2236"/>
                </a:lnTo>
                <a:lnTo>
                  <a:pt x="2003" y="2236"/>
                </a:lnTo>
                <a:lnTo>
                  <a:pt x="2003" y="2233"/>
                </a:lnTo>
                <a:lnTo>
                  <a:pt x="2001" y="2233"/>
                </a:lnTo>
                <a:lnTo>
                  <a:pt x="2001" y="2231"/>
                </a:lnTo>
                <a:lnTo>
                  <a:pt x="2001" y="2229"/>
                </a:lnTo>
                <a:lnTo>
                  <a:pt x="2001" y="2229"/>
                </a:lnTo>
                <a:lnTo>
                  <a:pt x="2001" y="2231"/>
                </a:lnTo>
                <a:lnTo>
                  <a:pt x="2003" y="2231"/>
                </a:lnTo>
                <a:lnTo>
                  <a:pt x="2006" y="2233"/>
                </a:lnTo>
                <a:lnTo>
                  <a:pt x="2006" y="2233"/>
                </a:lnTo>
                <a:lnTo>
                  <a:pt x="2006" y="2236"/>
                </a:lnTo>
                <a:lnTo>
                  <a:pt x="2010" y="2233"/>
                </a:lnTo>
                <a:lnTo>
                  <a:pt x="2012" y="2233"/>
                </a:lnTo>
                <a:lnTo>
                  <a:pt x="2012" y="2233"/>
                </a:lnTo>
                <a:lnTo>
                  <a:pt x="2012" y="2236"/>
                </a:lnTo>
                <a:lnTo>
                  <a:pt x="2012" y="2236"/>
                </a:lnTo>
                <a:lnTo>
                  <a:pt x="2010" y="2236"/>
                </a:lnTo>
                <a:lnTo>
                  <a:pt x="2010" y="2236"/>
                </a:lnTo>
                <a:lnTo>
                  <a:pt x="2010" y="2240"/>
                </a:lnTo>
                <a:lnTo>
                  <a:pt x="2010" y="2242"/>
                </a:lnTo>
                <a:lnTo>
                  <a:pt x="2006" y="2245"/>
                </a:lnTo>
                <a:lnTo>
                  <a:pt x="2006" y="2245"/>
                </a:lnTo>
                <a:lnTo>
                  <a:pt x="2006" y="2247"/>
                </a:lnTo>
                <a:lnTo>
                  <a:pt x="2006" y="2247"/>
                </a:lnTo>
                <a:lnTo>
                  <a:pt x="2003" y="2247"/>
                </a:lnTo>
                <a:lnTo>
                  <a:pt x="2003" y="2247"/>
                </a:lnTo>
                <a:lnTo>
                  <a:pt x="2003" y="2249"/>
                </a:lnTo>
                <a:lnTo>
                  <a:pt x="2003" y="2251"/>
                </a:lnTo>
                <a:lnTo>
                  <a:pt x="2001" y="2254"/>
                </a:lnTo>
                <a:lnTo>
                  <a:pt x="1999" y="2254"/>
                </a:lnTo>
                <a:lnTo>
                  <a:pt x="1994" y="2258"/>
                </a:lnTo>
                <a:lnTo>
                  <a:pt x="1992" y="2258"/>
                </a:lnTo>
                <a:lnTo>
                  <a:pt x="1992" y="2260"/>
                </a:lnTo>
                <a:lnTo>
                  <a:pt x="1992" y="2260"/>
                </a:lnTo>
                <a:lnTo>
                  <a:pt x="1990" y="2258"/>
                </a:lnTo>
                <a:lnTo>
                  <a:pt x="1990" y="2260"/>
                </a:lnTo>
                <a:lnTo>
                  <a:pt x="1990" y="2260"/>
                </a:lnTo>
                <a:lnTo>
                  <a:pt x="1990" y="2263"/>
                </a:lnTo>
                <a:lnTo>
                  <a:pt x="1990" y="2263"/>
                </a:lnTo>
                <a:lnTo>
                  <a:pt x="1990" y="2265"/>
                </a:lnTo>
                <a:lnTo>
                  <a:pt x="1992" y="2263"/>
                </a:lnTo>
                <a:lnTo>
                  <a:pt x="1992" y="2260"/>
                </a:lnTo>
                <a:lnTo>
                  <a:pt x="1999" y="2258"/>
                </a:lnTo>
                <a:lnTo>
                  <a:pt x="2003" y="2254"/>
                </a:lnTo>
                <a:lnTo>
                  <a:pt x="2008" y="2249"/>
                </a:lnTo>
                <a:lnTo>
                  <a:pt x="2010" y="2247"/>
                </a:lnTo>
                <a:lnTo>
                  <a:pt x="2012" y="2242"/>
                </a:lnTo>
                <a:lnTo>
                  <a:pt x="2017" y="2236"/>
                </a:lnTo>
                <a:lnTo>
                  <a:pt x="2021" y="2224"/>
                </a:lnTo>
                <a:lnTo>
                  <a:pt x="2026" y="2218"/>
                </a:lnTo>
                <a:lnTo>
                  <a:pt x="2028" y="2213"/>
                </a:lnTo>
                <a:lnTo>
                  <a:pt x="2033" y="2209"/>
                </a:lnTo>
                <a:lnTo>
                  <a:pt x="2037" y="2206"/>
                </a:lnTo>
                <a:lnTo>
                  <a:pt x="2039" y="2204"/>
                </a:lnTo>
                <a:lnTo>
                  <a:pt x="2039" y="2202"/>
                </a:lnTo>
                <a:lnTo>
                  <a:pt x="2042" y="2200"/>
                </a:lnTo>
                <a:lnTo>
                  <a:pt x="2042" y="2197"/>
                </a:lnTo>
                <a:lnTo>
                  <a:pt x="2042" y="2195"/>
                </a:lnTo>
                <a:lnTo>
                  <a:pt x="2044" y="2193"/>
                </a:lnTo>
                <a:lnTo>
                  <a:pt x="2042" y="2188"/>
                </a:lnTo>
                <a:lnTo>
                  <a:pt x="2044" y="2184"/>
                </a:lnTo>
                <a:lnTo>
                  <a:pt x="2044" y="2182"/>
                </a:lnTo>
                <a:lnTo>
                  <a:pt x="2044" y="2182"/>
                </a:lnTo>
                <a:lnTo>
                  <a:pt x="2044" y="2179"/>
                </a:lnTo>
                <a:lnTo>
                  <a:pt x="2044" y="2179"/>
                </a:lnTo>
                <a:lnTo>
                  <a:pt x="2042" y="2177"/>
                </a:lnTo>
                <a:lnTo>
                  <a:pt x="2042" y="2173"/>
                </a:lnTo>
                <a:lnTo>
                  <a:pt x="2042" y="2173"/>
                </a:lnTo>
                <a:lnTo>
                  <a:pt x="2042" y="2170"/>
                </a:lnTo>
                <a:lnTo>
                  <a:pt x="2042" y="2168"/>
                </a:lnTo>
                <a:lnTo>
                  <a:pt x="2042" y="2168"/>
                </a:lnTo>
                <a:lnTo>
                  <a:pt x="2042" y="2166"/>
                </a:lnTo>
                <a:lnTo>
                  <a:pt x="2042" y="2166"/>
                </a:lnTo>
                <a:lnTo>
                  <a:pt x="2042" y="2166"/>
                </a:lnTo>
                <a:lnTo>
                  <a:pt x="2042" y="2164"/>
                </a:lnTo>
                <a:lnTo>
                  <a:pt x="2044" y="2161"/>
                </a:lnTo>
                <a:lnTo>
                  <a:pt x="2044" y="2159"/>
                </a:lnTo>
                <a:lnTo>
                  <a:pt x="2042" y="2159"/>
                </a:lnTo>
                <a:lnTo>
                  <a:pt x="2042" y="2159"/>
                </a:lnTo>
                <a:lnTo>
                  <a:pt x="2044" y="2159"/>
                </a:lnTo>
                <a:lnTo>
                  <a:pt x="2046" y="2155"/>
                </a:lnTo>
                <a:lnTo>
                  <a:pt x="2046" y="2155"/>
                </a:lnTo>
                <a:lnTo>
                  <a:pt x="2044" y="2155"/>
                </a:lnTo>
                <a:lnTo>
                  <a:pt x="2042" y="2152"/>
                </a:lnTo>
                <a:lnTo>
                  <a:pt x="2042" y="2150"/>
                </a:lnTo>
                <a:lnTo>
                  <a:pt x="2042" y="2152"/>
                </a:lnTo>
                <a:lnTo>
                  <a:pt x="2044" y="2152"/>
                </a:lnTo>
                <a:lnTo>
                  <a:pt x="2044" y="2152"/>
                </a:lnTo>
                <a:lnTo>
                  <a:pt x="2046" y="2152"/>
                </a:lnTo>
                <a:lnTo>
                  <a:pt x="2046" y="2150"/>
                </a:lnTo>
                <a:lnTo>
                  <a:pt x="2046" y="2150"/>
                </a:lnTo>
                <a:lnTo>
                  <a:pt x="2048" y="2150"/>
                </a:lnTo>
                <a:lnTo>
                  <a:pt x="2048" y="2150"/>
                </a:lnTo>
                <a:lnTo>
                  <a:pt x="2048" y="2152"/>
                </a:lnTo>
                <a:lnTo>
                  <a:pt x="2048" y="2152"/>
                </a:lnTo>
                <a:lnTo>
                  <a:pt x="2053" y="2150"/>
                </a:lnTo>
                <a:lnTo>
                  <a:pt x="2053" y="2148"/>
                </a:lnTo>
                <a:lnTo>
                  <a:pt x="2053" y="2146"/>
                </a:lnTo>
                <a:lnTo>
                  <a:pt x="2053" y="2146"/>
                </a:lnTo>
                <a:lnTo>
                  <a:pt x="2053" y="2146"/>
                </a:lnTo>
                <a:lnTo>
                  <a:pt x="2053" y="2146"/>
                </a:lnTo>
                <a:lnTo>
                  <a:pt x="2055" y="2146"/>
                </a:lnTo>
                <a:lnTo>
                  <a:pt x="2055" y="2143"/>
                </a:lnTo>
                <a:lnTo>
                  <a:pt x="2060" y="2141"/>
                </a:lnTo>
                <a:lnTo>
                  <a:pt x="2066" y="2137"/>
                </a:lnTo>
                <a:lnTo>
                  <a:pt x="2071" y="2132"/>
                </a:lnTo>
                <a:lnTo>
                  <a:pt x="2073" y="2130"/>
                </a:lnTo>
                <a:lnTo>
                  <a:pt x="2084" y="2125"/>
                </a:lnTo>
                <a:lnTo>
                  <a:pt x="2087" y="2125"/>
                </a:lnTo>
                <a:lnTo>
                  <a:pt x="2089" y="2125"/>
                </a:lnTo>
                <a:lnTo>
                  <a:pt x="2091" y="2125"/>
                </a:lnTo>
                <a:lnTo>
                  <a:pt x="2091" y="2125"/>
                </a:lnTo>
                <a:lnTo>
                  <a:pt x="2091" y="2125"/>
                </a:lnTo>
                <a:lnTo>
                  <a:pt x="2093" y="2123"/>
                </a:lnTo>
                <a:lnTo>
                  <a:pt x="2093" y="2123"/>
                </a:lnTo>
                <a:lnTo>
                  <a:pt x="2096" y="2121"/>
                </a:lnTo>
                <a:lnTo>
                  <a:pt x="2100" y="2119"/>
                </a:lnTo>
                <a:lnTo>
                  <a:pt x="2105" y="2119"/>
                </a:lnTo>
                <a:lnTo>
                  <a:pt x="2105" y="2119"/>
                </a:lnTo>
                <a:lnTo>
                  <a:pt x="2105" y="2116"/>
                </a:lnTo>
                <a:lnTo>
                  <a:pt x="2105" y="2116"/>
                </a:lnTo>
                <a:lnTo>
                  <a:pt x="2105" y="2116"/>
                </a:lnTo>
                <a:lnTo>
                  <a:pt x="2105" y="2114"/>
                </a:lnTo>
                <a:lnTo>
                  <a:pt x="2105" y="2114"/>
                </a:lnTo>
                <a:lnTo>
                  <a:pt x="2109" y="2112"/>
                </a:lnTo>
                <a:lnTo>
                  <a:pt x="2111" y="2112"/>
                </a:lnTo>
                <a:lnTo>
                  <a:pt x="2114" y="2112"/>
                </a:lnTo>
                <a:lnTo>
                  <a:pt x="2116" y="2112"/>
                </a:lnTo>
                <a:lnTo>
                  <a:pt x="2118" y="2112"/>
                </a:lnTo>
                <a:lnTo>
                  <a:pt x="2120" y="2112"/>
                </a:lnTo>
                <a:lnTo>
                  <a:pt x="2118" y="2114"/>
                </a:lnTo>
                <a:lnTo>
                  <a:pt x="2116" y="2114"/>
                </a:lnTo>
                <a:lnTo>
                  <a:pt x="2116" y="2114"/>
                </a:lnTo>
                <a:lnTo>
                  <a:pt x="2116" y="2114"/>
                </a:lnTo>
                <a:lnTo>
                  <a:pt x="2118" y="2114"/>
                </a:lnTo>
                <a:lnTo>
                  <a:pt x="2123" y="2114"/>
                </a:lnTo>
                <a:lnTo>
                  <a:pt x="2125" y="2112"/>
                </a:lnTo>
                <a:lnTo>
                  <a:pt x="2127" y="2112"/>
                </a:lnTo>
                <a:lnTo>
                  <a:pt x="2127" y="2112"/>
                </a:lnTo>
                <a:lnTo>
                  <a:pt x="2127" y="2110"/>
                </a:lnTo>
                <a:lnTo>
                  <a:pt x="2127" y="2110"/>
                </a:lnTo>
                <a:lnTo>
                  <a:pt x="2127" y="2110"/>
                </a:lnTo>
                <a:lnTo>
                  <a:pt x="2127" y="2107"/>
                </a:lnTo>
                <a:lnTo>
                  <a:pt x="2127" y="2107"/>
                </a:lnTo>
                <a:lnTo>
                  <a:pt x="2129" y="2107"/>
                </a:lnTo>
                <a:lnTo>
                  <a:pt x="2129" y="2110"/>
                </a:lnTo>
                <a:lnTo>
                  <a:pt x="2129" y="2110"/>
                </a:lnTo>
                <a:lnTo>
                  <a:pt x="2129" y="2112"/>
                </a:lnTo>
                <a:lnTo>
                  <a:pt x="2129" y="2112"/>
                </a:lnTo>
                <a:lnTo>
                  <a:pt x="2132" y="2112"/>
                </a:lnTo>
                <a:lnTo>
                  <a:pt x="2132" y="2112"/>
                </a:lnTo>
                <a:lnTo>
                  <a:pt x="2136" y="2112"/>
                </a:lnTo>
                <a:lnTo>
                  <a:pt x="2143" y="2112"/>
                </a:lnTo>
                <a:lnTo>
                  <a:pt x="2145" y="2112"/>
                </a:lnTo>
                <a:lnTo>
                  <a:pt x="2145" y="2110"/>
                </a:lnTo>
                <a:lnTo>
                  <a:pt x="2147" y="2110"/>
                </a:lnTo>
                <a:lnTo>
                  <a:pt x="2145" y="2107"/>
                </a:lnTo>
                <a:lnTo>
                  <a:pt x="2145" y="2107"/>
                </a:lnTo>
                <a:lnTo>
                  <a:pt x="2145" y="2105"/>
                </a:lnTo>
                <a:lnTo>
                  <a:pt x="2150" y="2101"/>
                </a:lnTo>
                <a:lnTo>
                  <a:pt x="2152" y="2101"/>
                </a:lnTo>
                <a:lnTo>
                  <a:pt x="2159" y="2098"/>
                </a:lnTo>
                <a:lnTo>
                  <a:pt x="2161" y="2096"/>
                </a:lnTo>
                <a:lnTo>
                  <a:pt x="2161" y="2096"/>
                </a:lnTo>
                <a:lnTo>
                  <a:pt x="2161" y="2089"/>
                </a:lnTo>
                <a:lnTo>
                  <a:pt x="2161" y="2089"/>
                </a:lnTo>
                <a:lnTo>
                  <a:pt x="2161" y="2085"/>
                </a:lnTo>
                <a:lnTo>
                  <a:pt x="2163" y="2080"/>
                </a:lnTo>
                <a:lnTo>
                  <a:pt x="2165" y="2078"/>
                </a:lnTo>
                <a:lnTo>
                  <a:pt x="2165" y="2078"/>
                </a:lnTo>
                <a:lnTo>
                  <a:pt x="2168" y="2076"/>
                </a:lnTo>
                <a:lnTo>
                  <a:pt x="2170" y="2074"/>
                </a:lnTo>
                <a:lnTo>
                  <a:pt x="2172" y="2071"/>
                </a:lnTo>
                <a:lnTo>
                  <a:pt x="2172" y="2069"/>
                </a:lnTo>
                <a:lnTo>
                  <a:pt x="2174" y="2067"/>
                </a:lnTo>
                <a:lnTo>
                  <a:pt x="2174" y="2065"/>
                </a:lnTo>
                <a:lnTo>
                  <a:pt x="2177" y="2060"/>
                </a:lnTo>
                <a:lnTo>
                  <a:pt x="2179" y="2058"/>
                </a:lnTo>
                <a:lnTo>
                  <a:pt x="2181" y="2058"/>
                </a:lnTo>
                <a:lnTo>
                  <a:pt x="2181" y="2056"/>
                </a:lnTo>
                <a:lnTo>
                  <a:pt x="2181" y="2053"/>
                </a:lnTo>
                <a:lnTo>
                  <a:pt x="2181" y="2047"/>
                </a:lnTo>
                <a:lnTo>
                  <a:pt x="2181" y="2042"/>
                </a:lnTo>
                <a:lnTo>
                  <a:pt x="2181" y="2035"/>
                </a:lnTo>
                <a:lnTo>
                  <a:pt x="2186" y="2033"/>
                </a:lnTo>
                <a:lnTo>
                  <a:pt x="2186" y="2031"/>
                </a:lnTo>
                <a:lnTo>
                  <a:pt x="2188" y="2031"/>
                </a:lnTo>
                <a:lnTo>
                  <a:pt x="2190" y="2029"/>
                </a:lnTo>
                <a:lnTo>
                  <a:pt x="2190" y="2026"/>
                </a:lnTo>
                <a:lnTo>
                  <a:pt x="2188" y="2022"/>
                </a:lnTo>
                <a:lnTo>
                  <a:pt x="2190" y="2020"/>
                </a:lnTo>
                <a:lnTo>
                  <a:pt x="2190" y="2017"/>
                </a:lnTo>
                <a:lnTo>
                  <a:pt x="2190" y="2013"/>
                </a:lnTo>
                <a:lnTo>
                  <a:pt x="2192" y="2008"/>
                </a:lnTo>
                <a:lnTo>
                  <a:pt x="2192" y="2004"/>
                </a:lnTo>
                <a:lnTo>
                  <a:pt x="2195" y="1999"/>
                </a:lnTo>
                <a:lnTo>
                  <a:pt x="2195" y="1997"/>
                </a:lnTo>
                <a:lnTo>
                  <a:pt x="2192" y="1993"/>
                </a:lnTo>
                <a:lnTo>
                  <a:pt x="2192" y="1988"/>
                </a:lnTo>
                <a:lnTo>
                  <a:pt x="2192" y="1984"/>
                </a:lnTo>
                <a:lnTo>
                  <a:pt x="2192" y="1979"/>
                </a:lnTo>
                <a:lnTo>
                  <a:pt x="2192" y="1970"/>
                </a:lnTo>
                <a:lnTo>
                  <a:pt x="2192" y="1970"/>
                </a:lnTo>
                <a:lnTo>
                  <a:pt x="2192" y="1970"/>
                </a:lnTo>
                <a:lnTo>
                  <a:pt x="2192" y="1970"/>
                </a:lnTo>
                <a:lnTo>
                  <a:pt x="2192" y="1968"/>
                </a:lnTo>
                <a:lnTo>
                  <a:pt x="2192" y="1966"/>
                </a:lnTo>
                <a:lnTo>
                  <a:pt x="2192" y="1963"/>
                </a:lnTo>
                <a:lnTo>
                  <a:pt x="2192" y="1963"/>
                </a:lnTo>
                <a:lnTo>
                  <a:pt x="2192" y="1963"/>
                </a:lnTo>
                <a:lnTo>
                  <a:pt x="2192" y="1961"/>
                </a:lnTo>
                <a:lnTo>
                  <a:pt x="2190" y="1963"/>
                </a:lnTo>
                <a:lnTo>
                  <a:pt x="2190" y="1961"/>
                </a:lnTo>
                <a:lnTo>
                  <a:pt x="2192" y="1959"/>
                </a:lnTo>
                <a:lnTo>
                  <a:pt x="2192" y="1957"/>
                </a:lnTo>
                <a:lnTo>
                  <a:pt x="2195" y="1957"/>
                </a:lnTo>
                <a:lnTo>
                  <a:pt x="2195" y="1954"/>
                </a:lnTo>
                <a:lnTo>
                  <a:pt x="2197" y="1952"/>
                </a:lnTo>
                <a:lnTo>
                  <a:pt x="2195" y="1950"/>
                </a:lnTo>
                <a:lnTo>
                  <a:pt x="2195" y="1950"/>
                </a:lnTo>
                <a:lnTo>
                  <a:pt x="2195" y="1950"/>
                </a:lnTo>
                <a:lnTo>
                  <a:pt x="2197" y="1950"/>
                </a:lnTo>
                <a:lnTo>
                  <a:pt x="2197" y="1948"/>
                </a:lnTo>
                <a:lnTo>
                  <a:pt x="2197" y="1948"/>
                </a:lnTo>
                <a:lnTo>
                  <a:pt x="2199" y="1950"/>
                </a:lnTo>
                <a:lnTo>
                  <a:pt x="2199" y="1952"/>
                </a:lnTo>
                <a:lnTo>
                  <a:pt x="2201" y="1952"/>
                </a:lnTo>
                <a:lnTo>
                  <a:pt x="2201" y="1952"/>
                </a:lnTo>
                <a:lnTo>
                  <a:pt x="2204" y="1950"/>
                </a:lnTo>
                <a:lnTo>
                  <a:pt x="2208" y="1948"/>
                </a:lnTo>
                <a:lnTo>
                  <a:pt x="2208" y="1945"/>
                </a:lnTo>
                <a:lnTo>
                  <a:pt x="2213" y="1939"/>
                </a:lnTo>
                <a:lnTo>
                  <a:pt x="2217" y="1932"/>
                </a:lnTo>
                <a:lnTo>
                  <a:pt x="2217" y="1930"/>
                </a:lnTo>
                <a:lnTo>
                  <a:pt x="2217" y="1927"/>
                </a:lnTo>
                <a:lnTo>
                  <a:pt x="2217" y="1925"/>
                </a:lnTo>
                <a:lnTo>
                  <a:pt x="2219" y="1925"/>
                </a:lnTo>
                <a:lnTo>
                  <a:pt x="2219" y="1925"/>
                </a:lnTo>
                <a:lnTo>
                  <a:pt x="2217" y="1927"/>
                </a:lnTo>
                <a:lnTo>
                  <a:pt x="2217" y="1927"/>
                </a:lnTo>
                <a:lnTo>
                  <a:pt x="2217" y="1927"/>
                </a:lnTo>
                <a:lnTo>
                  <a:pt x="2219" y="1927"/>
                </a:lnTo>
                <a:lnTo>
                  <a:pt x="2222" y="1925"/>
                </a:lnTo>
                <a:lnTo>
                  <a:pt x="2222" y="1923"/>
                </a:lnTo>
                <a:lnTo>
                  <a:pt x="2222" y="1923"/>
                </a:lnTo>
                <a:lnTo>
                  <a:pt x="2222" y="1923"/>
                </a:lnTo>
                <a:lnTo>
                  <a:pt x="2224" y="1918"/>
                </a:lnTo>
                <a:lnTo>
                  <a:pt x="2226" y="1916"/>
                </a:lnTo>
                <a:lnTo>
                  <a:pt x="2228" y="1916"/>
                </a:lnTo>
                <a:lnTo>
                  <a:pt x="2233" y="1914"/>
                </a:lnTo>
                <a:lnTo>
                  <a:pt x="2233" y="1914"/>
                </a:lnTo>
                <a:lnTo>
                  <a:pt x="2235" y="1909"/>
                </a:lnTo>
                <a:lnTo>
                  <a:pt x="2237" y="1907"/>
                </a:lnTo>
                <a:lnTo>
                  <a:pt x="2240" y="1905"/>
                </a:lnTo>
                <a:lnTo>
                  <a:pt x="2242" y="1903"/>
                </a:lnTo>
                <a:lnTo>
                  <a:pt x="2240" y="1903"/>
                </a:lnTo>
                <a:lnTo>
                  <a:pt x="2242" y="1903"/>
                </a:lnTo>
                <a:lnTo>
                  <a:pt x="2242" y="1903"/>
                </a:lnTo>
                <a:lnTo>
                  <a:pt x="2244" y="1900"/>
                </a:lnTo>
                <a:lnTo>
                  <a:pt x="2249" y="1894"/>
                </a:lnTo>
                <a:lnTo>
                  <a:pt x="2253" y="1889"/>
                </a:lnTo>
                <a:lnTo>
                  <a:pt x="2255" y="1882"/>
                </a:lnTo>
                <a:lnTo>
                  <a:pt x="2255" y="1878"/>
                </a:lnTo>
                <a:lnTo>
                  <a:pt x="2257" y="1876"/>
                </a:lnTo>
                <a:lnTo>
                  <a:pt x="2257" y="1873"/>
                </a:lnTo>
                <a:lnTo>
                  <a:pt x="2255" y="1871"/>
                </a:lnTo>
                <a:lnTo>
                  <a:pt x="2257" y="1871"/>
                </a:lnTo>
                <a:lnTo>
                  <a:pt x="2257" y="1869"/>
                </a:lnTo>
                <a:lnTo>
                  <a:pt x="2257" y="1869"/>
                </a:lnTo>
                <a:lnTo>
                  <a:pt x="2257" y="1869"/>
                </a:lnTo>
                <a:lnTo>
                  <a:pt x="2257" y="1867"/>
                </a:lnTo>
                <a:lnTo>
                  <a:pt x="2257" y="1864"/>
                </a:lnTo>
                <a:lnTo>
                  <a:pt x="2257" y="1860"/>
                </a:lnTo>
                <a:lnTo>
                  <a:pt x="2255" y="1860"/>
                </a:lnTo>
                <a:close/>
                <a:moveTo>
                  <a:pt x="1585" y="1049"/>
                </a:moveTo>
                <a:lnTo>
                  <a:pt x="1583" y="1049"/>
                </a:lnTo>
                <a:lnTo>
                  <a:pt x="1583" y="1049"/>
                </a:lnTo>
                <a:lnTo>
                  <a:pt x="1581" y="1052"/>
                </a:lnTo>
                <a:lnTo>
                  <a:pt x="1581" y="1052"/>
                </a:lnTo>
                <a:lnTo>
                  <a:pt x="1579" y="1054"/>
                </a:lnTo>
                <a:lnTo>
                  <a:pt x="1579" y="1054"/>
                </a:lnTo>
                <a:lnTo>
                  <a:pt x="1576" y="1056"/>
                </a:lnTo>
                <a:lnTo>
                  <a:pt x="1574" y="1056"/>
                </a:lnTo>
                <a:lnTo>
                  <a:pt x="1572" y="1058"/>
                </a:lnTo>
                <a:lnTo>
                  <a:pt x="1565" y="1061"/>
                </a:lnTo>
                <a:lnTo>
                  <a:pt x="1565" y="1061"/>
                </a:lnTo>
                <a:lnTo>
                  <a:pt x="1565" y="1063"/>
                </a:lnTo>
                <a:lnTo>
                  <a:pt x="1563" y="1063"/>
                </a:lnTo>
                <a:lnTo>
                  <a:pt x="1563" y="1063"/>
                </a:lnTo>
                <a:lnTo>
                  <a:pt x="1554" y="1065"/>
                </a:lnTo>
                <a:lnTo>
                  <a:pt x="1547" y="1067"/>
                </a:lnTo>
                <a:lnTo>
                  <a:pt x="1545" y="1070"/>
                </a:lnTo>
                <a:lnTo>
                  <a:pt x="1543" y="1072"/>
                </a:lnTo>
                <a:lnTo>
                  <a:pt x="1540" y="1072"/>
                </a:lnTo>
                <a:lnTo>
                  <a:pt x="1538" y="1074"/>
                </a:lnTo>
                <a:lnTo>
                  <a:pt x="1536" y="1072"/>
                </a:lnTo>
                <a:lnTo>
                  <a:pt x="1534" y="1074"/>
                </a:lnTo>
                <a:lnTo>
                  <a:pt x="1531" y="1074"/>
                </a:lnTo>
                <a:lnTo>
                  <a:pt x="1531" y="1074"/>
                </a:lnTo>
                <a:lnTo>
                  <a:pt x="1529" y="1074"/>
                </a:lnTo>
                <a:lnTo>
                  <a:pt x="1529" y="1074"/>
                </a:lnTo>
                <a:lnTo>
                  <a:pt x="1529" y="1074"/>
                </a:lnTo>
                <a:lnTo>
                  <a:pt x="1527" y="1074"/>
                </a:lnTo>
                <a:lnTo>
                  <a:pt x="1527" y="1074"/>
                </a:lnTo>
                <a:lnTo>
                  <a:pt x="1527" y="1074"/>
                </a:lnTo>
                <a:lnTo>
                  <a:pt x="1525" y="1074"/>
                </a:lnTo>
                <a:lnTo>
                  <a:pt x="1525" y="1074"/>
                </a:lnTo>
                <a:lnTo>
                  <a:pt x="1522" y="1074"/>
                </a:lnTo>
                <a:lnTo>
                  <a:pt x="1522" y="1074"/>
                </a:lnTo>
                <a:lnTo>
                  <a:pt x="1520" y="1074"/>
                </a:lnTo>
                <a:lnTo>
                  <a:pt x="1522" y="1074"/>
                </a:lnTo>
                <a:lnTo>
                  <a:pt x="1525" y="1072"/>
                </a:lnTo>
                <a:lnTo>
                  <a:pt x="1525" y="1072"/>
                </a:lnTo>
                <a:lnTo>
                  <a:pt x="1525" y="1072"/>
                </a:lnTo>
                <a:lnTo>
                  <a:pt x="1522" y="1072"/>
                </a:lnTo>
                <a:lnTo>
                  <a:pt x="1522" y="1072"/>
                </a:lnTo>
                <a:lnTo>
                  <a:pt x="1522" y="1072"/>
                </a:lnTo>
                <a:lnTo>
                  <a:pt x="1522" y="1072"/>
                </a:lnTo>
                <a:lnTo>
                  <a:pt x="1522" y="1072"/>
                </a:lnTo>
                <a:lnTo>
                  <a:pt x="1520" y="1072"/>
                </a:lnTo>
                <a:lnTo>
                  <a:pt x="1520" y="1072"/>
                </a:lnTo>
                <a:lnTo>
                  <a:pt x="1518" y="1070"/>
                </a:lnTo>
                <a:lnTo>
                  <a:pt x="1516" y="1070"/>
                </a:lnTo>
                <a:lnTo>
                  <a:pt x="1516" y="1070"/>
                </a:lnTo>
                <a:lnTo>
                  <a:pt x="1513" y="1070"/>
                </a:lnTo>
                <a:lnTo>
                  <a:pt x="1513" y="1070"/>
                </a:lnTo>
                <a:lnTo>
                  <a:pt x="1513" y="1067"/>
                </a:lnTo>
                <a:lnTo>
                  <a:pt x="1516" y="1065"/>
                </a:lnTo>
                <a:lnTo>
                  <a:pt x="1516" y="1065"/>
                </a:lnTo>
                <a:lnTo>
                  <a:pt x="1516" y="1065"/>
                </a:lnTo>
                <a:lnTo>
                  <a:pt x="1516" y="1065"/>
                </a:lnTo>
                <a:lnTo>
                  <a:pt x="1518" y="1065"/>
                </a:lnTo>
                <a:lnTo>
                  <a:pt x="1518" y="1065"/>
                </a:lnTo>
                <a:lnTo>
                  <a:pt x="1518" y="1065"/>
                </a:lnTo>
                <a:lnTo>
                  <a:pt x="1518" y="1063"/>
                </a:lnTo>
                <a:lnTo>
                  <a:pt x="1518" y="1063"/>
                </a:lnTo>
                <a:lnTo>
                  <a:pt x="1518" y="1063"/>
                </a:lnTo>
                <a:lnTo>
                  <a:pt x="1518" y="1061"/>
                </a:lnTo>
                <a:lnTo>
                  <a:pt x="1518" y="1061"/>
                </a:lnTo>
                <a:lnTo>
                  <a:pt x="1520" y="1058"/>
                </a:lnTo>
                <a:lnTo>
                  <a:pt x="1520" y="1058"/>
                </a:lnTo>
                <a:lnTo>
                  <a:pt x="1520" y="1058"/>
                </a:lnTo>
                <a:lnTo>
                  <a:pt x="1522" y="1056"/>
                </a:lnTo>
                <a:lnTo>
                  <a:pt x="1522" y="1056"/>
                </a:lnTo>
                <a:lnTo>
                  <a:pt x="1522" y="1056"/>
                </a:lnTo>
                <a:lnTo>
                  <a:pt x="1522" y="1054"/>
                </a:lnTo>
                <a:lnTo>
                  <a:pt x="1522" y="1054"/>
                </a:lnTo>
                <a:lnTo>
                  <a:pt x="1525" y="1054"/>
                </a:lnTo>
                <a:lnTo>
                  <a:pt x="1525" y="1052"/>
                </a:lnTo>
                <a:lnTo>
                  <a:pt x="1525" y="1052"/>
                </a:lnTo>
                <a:lnTo>
                  <a:pt x="1525" y="1052"/>
                </a:lnTo>
                <a:lnTo>
                  <a:pt x="1525" y="1052"/>
                </a:lnTo>
                <a:lnTo>
                  <a:pt x="1525" y="1052"/>
                </a:lnTo>
                <a:lnTo>
                  <a:pt x="1527" y="1052"/>
                </a:lnTo>
                <a:lnTo>
                  <a:pt x="1527" y="1052"/>
                </a:lnTo>
                <a:lnTo>
                  <a:pt x="1527" y="1054"/>
                </a:lnTo>
                <a:lnTo>
                  <a:pt x="1527" y="1054"/>
                </a:lnTo>
                <a:lnTo>
                  <a:pt x="1527" y="1054"/>
                </a:lnTo>
                <a:lnTo>
                  <a:pt x="1527" y="1054"/>
                </a:lnTo>
                <a:lnTo>
                  <a:pt x="1527" y="1054"/>
                </a:lnTo>
                <a:lnTo>
                  <a:pt x="1529" y="1054"/>
                </a:lnTo>
                <a:lnTo>
                  <a:pt x="1529" y="1054"/>
                </a:lnTo>
                <a:lnTo>
                  <a:pt x="1529" y="1054"/>
                </a:lnTo>
                <a:lnTo>
                  <a:pt x="1529" y="1056"/>
                </a:lnTo>
                <a:lnTo>
                  <a:pt x="1529" y="1056"/>
                </a:lnTo>
                <a:lnTo>
                  <a:pt x="1529" y="1056"/>
                </a:lnTo>
                <a:lnTo>
                  <a:pt x="1529" y="1058"/>
                </a:lnTo>
                <a:lnTo>
                  <a:pt x="1529" y="1058"/>
                </a:lnTo>
                <a:lnTo>
                  <a:pt x="1527" y="1058"/>
                </a:lnTo>
                <a:lnTo>
                  <a:pt x="1522" y="1058"/>
                </a:lnTo>
                <a:lnTo>
                  <a:pt x="1522" y="1058"/>
                </a:lnTo>
                <a:lnTo>
                  <a:pt x="1520" y="1058"/>
                </a:lnTo>
                <a:lnTo>
                  <a:pt x="1520" y="1058"/>
                </a:lnTo>
                <a:lnTo>
                  <a:pt x="1520" y="1058"/>
                </a:lnTo>
                <a:lnTo>
                  <a:pt x="1520" y="1061"/>
                </a:lnTo>
                <a:lnTo>
                  <a:pt x="1520" y="1061"/>
                </a:lnTo>
                <a:lnTo>
                  <a:pt x="1520" y="1063"/>
                </a:lnTo>
                <a:lnTo>
                  <a:pt x="1520" y="1063"/>
                </a:lnTo>
                <a:lnTo>
                  <a:pt x="1522" y="1063"/>
                </a:lnTo>
                <a:lnTo>
                  <a:pt x="1522" y="1063"/>
                </a:lnTo>
                <a:lnTo>
                  <a:pt x="1525" y="1063"/>
                </a:lnTo>
                <a:lnTo>
                  <a:pt x="1527" y="1063"/>
                </a:lnTo>
                <a:lnTo>
                  <a:pt x="1527" y="1063"/>
                </a:lnTo>
                <a:lnTo>
                  <a:pt x="1527" y="1063"/>
                </a:lnTo>
                <a:lnTo>
                  <a:pt x="1529" y="1065"/>
                </a:lnTo>
                <a:lnTo>
                  <a:pt x="1529" y="1065"/>
                </a:lnTo>
                <a:lnTo>
                  <a:pt x="1529" y="1063"/>
                </a:lnTo>
                <a:lnTo>
                  <a:pt x="1529" y="1063"/>
                </a:lnTo>
                <a:lnTo>
                  <a:pt x="1529" y="1063"/>
                </a:lnTo>
                <a:lnTo>
                  <a:pt x="1531" y="1061"/>
                </a:lnTo>
                <a:lnTo>
                  <a:pt x="1534" y="1061"/>
                </a:lnTo>
                <a:lnTo>
                  <a:pt x="1536" y="1058"/>
                </a:lnTo>
                <a:lnTo>
                  <a:pt x="1538" y="1058"/>
                </a:lnTo>
                <a:lnTo>
                  <a:pt x="1538" y="1058"/>
                </a:lnTo>
                <a:lnTo>
                  <a:pt x="1538" y="1058"/>
                </a:lnTo>
                <a:lnTo>
                  <a:pt x="1538" y="1058"/>
                </a:lnTo>
                <a:lnTo>
                  <a:pt x="1538" y="1058"/>
                </a:lnTo>
                <a:lnTo>
                  <a:pt x="1538" y="1058"/>
                </a:lnTo>
                <a:lnTo>
                  <a:pt x="1538" y="1058"/>
                </a:lnTo>
                <a:lnTo>
                  <a:pt x="1538" y="1058"/>
                </a:lnTo>
                <a:lnTo>
                  <a:pt x="1538" y="1056"/>
                </a:lnTo>
                <a:lnTo>
                  <a:pt x="1540" y="1056"/>
                </a:lnTo>
                <a:lnTo>
                  <a:pt x="1545" y="1054"/>
                </a:lnTo>
                <a:lnTo>
                  <a:pt x="1545" y="1052"/>
                </a:lnTo>
                <a:lnTo>
                  <a:pt x="1547" y="1052"/>
                </a:lnTo>
                <a:lnTo>
                  <a:pt x="1552" y="1052"/>
                </a:lnTo>
                <a:lnTo>
                  <a:pt x="1554" y="1052"/>
                </a:lnTo>
                <a:lnTo>
                  <a:pt x="1558" y="1054"/>
                </a:lnTo>
                <a:lnTo>
                  <a:pt x="1561" y="1054"/>
                </a:lnTo>
                <a:lnTo>
                  <a:pt x="1561" y="1054"/>
                </a:lnTo>
                <a:lnTo>
                  <a:pt x="1565" y="1054"/>
                </a:lnTo>
                <a:lnTo>
                  <a:pt x="1565" y="1054"/>
                </a:lnTo>
                <a:lnTo>
                  <a:pt x="1565" y="1054"/>
                </a:lnTo>
                <a:lnTo>
                  <a:pt x="1563" y="1054"/>
                </a:lnTo>
                <a:lnTo>
                  <a:pt x="1561" y="1052"/>
                </a:lnTo>
                <a:lnTo>
                  <a:pt x="1561" y="1052"/>
                </a:lnTo>
                <a:lnTo>
                  <a:pt x="1561" y="1052"/>
                </a:lnTo>
                <a:lnTo>
                  <a:pt x="1561" y="1052"/>
                </a:lnTo>
                <a:lnTo>
                  <a:pt x="1561" y="1052"/>
                </a:lnTo>
                <a:lnTo>
                  <a:pt x="1563" y="1052"/>
                </a:lnTo>
                <a:lnTo>
                  <a:pt x="1563" y="1049"/>
                </a:lnTo>
                <a:lnTo>
                  <a:pt x="1563" y="1049"/>
                </a:lnTo>
                <a:lnTo>
                  <a:pt x="1565" y="1049"/>
                </a:lnTo>
                <a:lnTo>
                  <a:pt x="1567" y="1049"/>
                </a:lnTo>
                <a:lnTo>
                  <a:pt x="1572" y="1047"/>
                </a:lnTo>
                <a:lnTo>
                  <a:pt x="1572" y="1047"/>
                </a:lnTo>
                <a:lnTo>
                  <a:pt x="1572" y="1047"/>
                </a:lnTo>
                <a:lnTo>
                  <a:pt x="1574" y="1047"/>
                </a:lnTo>
                <a:lnTo>
                  <a:pt x="1576" y="1047"/>
                </a:lnTo>
                <a:lnTo>
                  <a:pt x="1579" y="1047"/>
                </a:lnTo>
                <a:lnTo>
                  <a:pt x="1581" y="1047"/>
                </a:lnTo>
                <a:lnTo>
                  <a:pt x="1581" y="1047"/>
                </a:lnTo>
                <a:lnTo>
                  <a:pt x="1581" y="1047"/>
                </a:lnTo>
                <a:lnTo>
                  <a:pt x="1583" y="1047"/>
                </a:lnTo>
                <a:lnTo>
                  <a:pt x="1583" y="1047"/>
                </a:lnTo>
                <a:lnTo>
                  <a:pt x="1583" y="1047"/>
                </a:lnTo>
                <a:lnTo>
                  <a:pt x="1583" y="1045"/>
                </a:lnTo>
                <a:lnTo>
                  <a:pt x="1581" y="1045"/>
                </a:lnTo>
                <a:lnTo>
                  <a:pt x="1581" y="1045"/>
                </a:lnTo>
                <a:lnTo>
                  <a:pt x="1581" y="1045"/>
                </a:lnTo>
                <a:lnTo>
                  <a:pt x="1581" y="1043"/>
                </a:lnTo>
                <a:lnTo>
                  <a:pt x="1581" y="1043"/>
                </a:lnTo>
                <a:lnTo>
                  <a:pt x="1583" y="1045"/>
                </a:lnTo>
                <a:lnTo>
                  <a:pt x="1583" y="1045"/>
                </a:lnTo>
                <a:lnTo>
                  <a:pt x="1583" y="1045"/>
                </a:lnTo>
                <a:lnTo>
                  <a:pt x="1583" y="1045"/>
                </a:lnTo>
                <a:lnTo>
                  <a:pt x="1583" y="1047"/>
                </a:lnTo>
                <a:lnTo>
                  <a:pt x="1585" y="1047"/>
                </a:lnTo>
                <a:lnTo>
                  <a:pt x="1585" y="1049"/>
                </a:lnTo>
                <a:lnTo>
                  <a:pt x="1585" y="1049"/>
                </a:lnTo>
                <a:close/>
                <a:moveTo>
                  <a:pt x="1572" y="1036"/>
                </a:moveTo>
                <a:lnTo>
                  <a:pt x="1574" y="1036"/>
                </a:lnTo>
                <a:lnTo>
                  <a:pt x="1574" y="1036"/>
                </a:lnTo>
                <a:lnTo>
                  <a:pt x="1574" y="1033"/>
                </a:lnTo>
                <a:lnTo>
                  <a:pt x="1574" y="1033"/>
                </a:lnTo>
                <a:lnTo>
                  <a:pt x="1574" y="1033"/>
                </a:lnTo>
                <a:lnTo>
                  <a:pt x="1576" y="1033"/>
                </a:lnTo>
                <a:lnTo>
                  <a:pt x="1576" y="1033"/>
                </a:lnTo>
                <a:lnTo>
                  <a:pt x="1579" y="1031"/>
                </a:lnTo>
                <a:lnTo>
                  <a:pt x="1581" y="1031"/>
                </a:lnTo>
                <a:lnTo>
                  <a:pt x="1581" y="1029"/>
                </a:lnTo>
                <a:lnTo>
                  <a:pt x="1583" y="1029"/>
                </a:lnTo>
                <a:lnTo>
                  <a:pt x="1585" y="1029"/>
                </a:lnTo>
                <a:lnTo>
                  <a:pt x="1588" y="1029"/>
                </a:lnTo>
                <a:lnTo>
                  <a:pt x="1590" y="1029"/>
                </a:lnTo>
                <a:lnTo>
                  <a:pt x="1590" y="1029"/>
                </a:lnTo>
                <a:lnTo>
                  <a:pt x="1592" y="1029"/>
                </a:lnTo>
                <a:lnTo>
                  <a:pt x="1592" y="1027"/>
                </a:lnTo>
                <a:lnTo>
                  <a:pt x="1594" y="1027"/>
                </a:lnTo>
                <a:lnTo>
                  <a:pt x="1599" y="1027"/>
                </a:lnTo>
                <a:lnTo>
                  <a:pt x="1599" y="1027"/>
                </a:lnTo>
                <a:lnTo>
                  <a:pt x="1601" y="1027"/>
                </a:lnTo>
                <a:lnTo>
                  <a:pt x="1601" y="1027"/>
                </a:lnTo>
                <a:lnTo>
                  <a:pt x="1603" y="1027"/>
                </a:lnTo>
                <a:lnTo>
                  <a:pt x="1603" y="1024"/>
                </a:lnTo>
                <a:lnTo>
                  <a:pt x="1603" y="1027"/>
                </a:lnTo>
                <a:lnTo>
                  <a:pt x="1606" y="1027"/>
                </a:lnTo>
                <a:lnTo>
                  <a:pt x="1606" y="1027"/>
                </a:lnTo>
                <a:lnTo>
                  <a:pt x="1606" y="1027"/>
                </a:lnTo>
                <a:lnTo>
                  <a:pt x="1606" y="1027"/>
                </a:lnTo>
                <a:lnTo>
                  <a:pt x="1606" y="1027"/>
                </a:lnTo>
                <a:lnTo>
                  <a:pt x="1608" y="1027"/>
                </a:lnTo>
                <a:lnTo>
                  <a:pt x="1608" y="1027"/>
                </a:lnTo>
                <a:lnTo>
                  <a:pt x="1610" y="1027"/>
                </a:lnTo>
                <a:lnTo>
                  <a:pt x="1610" y="1027"/>
                </a:lnTo>
                <a:lnTo>
                  <a:pt x="1608" y="1027"/>
                </a:lnTo>
                <a:lnTo>
                  <a:pt x="1608" y="1027"/>
                </a:lnTo>
                <a:lnTo>
                  <a:pt x="1608" y="1027"/>
                </a:lnTo>
                <a:lnTo>
                  <a:pt x="1610" y="1027"/>
                </a:lnTo>
                <a:lnTo>
                  <a:pt x="1610" y="1027"/>
                </a:lnTo>
                <a:lnTo>
                  <a:pt x="1610" y="1027"/>
                </a:lnTo>
                <a:lnTo>
                  <a:pt x="1610" y="1029"/>
                </a:lnTo>
                <a:lnTo>
                  <a:pt x="1610" y="1029"/>
                </a:lnTo>
                <a:lnTo>
                  <a:pt x="1610" y="1029"/>
                </a:lnTo>
                <a:lnTo>
                  <a:pt x="1612" y="1029"/>
                </a:lnTo>
                <a:lnTo>
                  <a:pt x="1615" y="1027"/>
                </a:lnTo>
                <a:lnTo>
                  <a:pt x="1615" y="1027"/>
                </a:lnTo>
                <a:lnTo>
                  <a:pt x="1615" y="1027"/>
                </a:lnTo>
                <a:lnTo>
                  <a:pt x="1615" y="1027"/>
                </a:lnTo>
                <a:lnTo>
                  <a:pt x="1612" y="1027"/>
                </a:lnTo>
                <a:lnTo>
                  <a:pt x="1612" y="1027"/>
                </a:lnTo>
                <a:lnTo>
                  <a:pt x="1612" y="1027"/>
                </a:lnTo>
                <a:lnTo>
                  <a:pt x="1612" y="1027"/>
                </a:lnTo>
                <a:lnTo>
                  <a:pt x="1615" y="1027"/>
                </a:lnTo>
                <a:lnTo>
                  <a:pt x="1615" y="1024"/>
                </a:lnTo>
                <a:lnTo>
                  <a:pt x="1615" y="1024"/>
                </a:lnTo>
                <a:lnTo>
                  <a:pt x="1615" y="1024"/>
                </a:lnTo>
                <a:lnTo>
                  <a:pt x="1615" y="1024"/>
                </a:lnTo>
                <a:lnTo>
                  <a:pt x="1612" y="1024"/>
                </a:lnTo>
                <a:lnTo>
                  <a:pt x="1612" y="1024"/>
                </a:lnTo>
                <a:lnTo>
                  <a:pt x="1612" y="1024"/>
                </a:lnTo>
                <a:lnTo>
                  <a:pt x="1612" y="1024"/>
                </a:lnTo>
                <a:lnTo>
                  <a:pt x="1612" y="1022"/>
                </a:lnTo>
                <a:lnTo>
                  <a:pt x="1610" y="1024"/>
                </a:lnTo>
                <a:lnTo>
                  <a:pt x="1608" y="1024"/>
                </a:lnTo>
                <a:lnTo>
                  <a:pt x="1608" y="1024"/>
                </a:lnTo>
                <a:lnTo>
                  <a:pt x="1610" y="1024"/>
                </a:lnTo>
                <a:lnTo>
                  <a:pt x="1610" y="1024"/>
                </a:lnTo>
                <a:lnTo>
                  <a:pt x="1608" y="1024"/>
                </a:lnTo>
                <a:lnTo>
                  <a:pt x="1608" y="1024"/>
                </a:lnTo>
                <a:lnTo>
                  <a:pt x="1608" y="1024"/>
                </a:lnTo>
                <a:lnTo>
                  <a:pt x="1608" y="1024"/>
                </a:lnTo>
                <a:lnTo>
                  <a:pt x="1608" y="1024"/>
                </a:lnTo>
                <a:lnTo>
                  <a:pt x="1608" y="1024"/>
                </a:lnTo>
                <a:lnTo>
                  <a:pt x="1606" y="1024"/>
                </a:lnTo>
                <a:lnTo>
                  <a:pt x="1603" y="1024"/>
                </a:lnTo>
                <a:lnTo>
                  <a:pt x="1603" y="1024"/>
                </a:lnTo>
                <a:lnTo>
                  <a:pt x="1606" y="1024"/>
                </a:lnTo>
                <a:lnTo>
                  <a:pt x="1608" y="1022"/>
                </a:lnTo>
                <a:lnTo>
                  <a:pt x="1608" y="1022"/>
                </a:lnTo>
                <a:lnTo>
                  <a:pt x="1608" y="1022"/>
                </a:lnTo>
                <a:lnTo>
                  <a:pt x="1610" y="1022"/>
                </a:lnTo>
                <a:lnTo>
                  <a:pt x="1610" y="1022"/>
                </a:lnTo>
                <a:lnTo>
                  <a:pt x="1610" y="1022"/>
                </a:lnTo>
                <a:lnTo>
                  <a:pt x="1610" y="1022"/>
                </a:lnTo>
                <a:lnTo>
                  <a:pt x="1612" y="1022"/>
                </a:lnTo>
                <a:lnTo>
                  <a:pt x="1612" y="1022"/>
                </a:lnTo>
                <a:lnTo>
                  <a:pt x="1612" y="1024"/>
                </a:lnTo>
                <a:lnTo>
                  <a:pt x="1612" y="1024"/>
                </a:lnTo>
                <a:lnTo>
                  <a:pt x="1615" y="1022"/>
                </a:lnTo>
                <a:lnTo>
                  <a:pt x="1615" y="1022"/>
                </a:lnTo>
                <a:lnTo>
                  <a:pt x="1615" y="1022"/>
                </a:lnTo>
                <a:lnTo>
                  <a:pt x="1612" y="1024"/>
                </a:lnTo>
                <a:lnTo>
                  <a:pt x="1612" y="1024"/>
                </a:lnTo>
                <a:lnTo>
                  <a:pt x="1612" y="1024"/>
                </a:lnTo>
                <a:lnTo>
                  <a:pt x="1612" y="1024"/>
                </a:lnTo>
                <a:lnTo>
                  <a:pt x="1612" y="1024"/>
                </a:lnTo>
                <a:lnTo>
                  <a:pt x="1617" y="1022"/>
                </a:lnTo>
                <a:lnTo>
                  <a:pt x="1619" y="1022"/>
                </a:lnTo>
                <a:lnTo>
                  <a:pt x="1619" y="1022"/>
                </a:lnTo>
                <a:lnTo>
                  <a:pt x="1621" y="1022"/>
                </a:lnTo>
                <a:lnTo>
                  <a:pt x="1621" y="1022"/>
                </a:lnTo>
                <a:lnTo>
                  <a:pt x="1624" y="1020"/>
                </a:lnTo>
                <a:lnTo>
                  <a:pt x="1628" y="1020"/>
                </a:lnTo>
                <a:lnTo>
                  <a:pt x="1630" y="1018"/>
                </a:lnTo>
                <a:lnTo>
                  <a:pt x="1630" y="1018"/>
                </a:lnTo>
                <a:lnTo>
                  <a:pt x="1632" y="1018"/>
                </a:lnTo>
                <a:lnTo>
                  <a:pt x="1632" y="1018"/>
                </a:lnTo>
                <a:lnTo>
                  <a:pt x="1632" y="1018"/>
                </a:lnTo>
                <a:lnTo>
                  <a:pt x="1632" y="1018"/>
                </a:lnTo>
                <a:lnTo>
                  <a:pt x="1630" y="1018"/>
                </a:lnTo>
                <a:lnTo>
                  <a:pt x="1626" y="1022"/>
                </a:lnTo>
                <a:lnTo>
                  <a:pt x="1624" y="1024"/>
                </a:lnTo>
                <a:lnTo>
                  <a:pt x="1624" y="1024"/>
                </a:lnTo>
                <a:lnTo>
                  <a:pt x="1624" y="1024"/>
                </a:lnTo>
                <a:lnTo>
                  <a:pt x="1624" y="1024"/>
                </a:lnTo>
                <a:lnTo>
                  <a:pt x="1626" y="1024"/>
                </a:lnTo>
                <a:lnTo>
                  <a:pt x="1626" y="1024"/>
                </a:lnTo>
                <a:lnTo>
                  <a:pt x="1626" y="1024"/>
                </a:lnTo>
                <a:lnTo>
                  <a:pt x="1626" y="1024"/>
                </a:lnTo>
                <a:lnTo>
                  <a:pt x="1626" y="1027"/>
                </a:lnTo>
                <a:lnTo>
                  <a:pt x="1626" y="1027"/>
                </a:lnTo>
                <a:lnTo>
                  <a:pt x="1628" y="1027"/>
                </a:lnTo>
                <a:lnTo>
                  <a:pt x="1628" y="1027"/>
                </a:lnTo>
                <a:lnTo>
                  <a:pt x="1628" y="1027"/>
                </a:lnTo>
                <a:lnTo>
                  <a:pt x="1626" y="1027"/>
                </a:lnTo>
                <a:lnTo>
                  <a:pt x="1626" y="1027"/>
                </a:lnTo>
                <a:lnTo>
                  <a:pt x="1626" y="1029"/>
                </a:lnTo>
                <a:lnTo>
                  <a:pt x="1626" y="1029"/>
                </a:lnTo>
                <a:lnTo>
                  <a:pt x="1626" y="1029"/>
                </a:lnTo>
                <a:lnTo>
                  <a:pt x="1626" y="1029"/>
                </a:lnTo>
                <a:lnTo>
                  <a:pt x="1624" y="1029"/>
                </a:lnTo>
                <a:lnTo>
                  <a:pt x="1624" y="1029"/>
                </a:lnTo>
                <a:lnTo>
                  <a:pt x="1624" y="1029"/>
                </a:lnTo>
                <a:lnTo>
                  <a:pt x="1626" y="1031"/>
                </a:lnTo>
                <a:lnTo>
                  <a:pt x="1626" y="1031"/>
                </a:lnTo>
                <a:lnTo>
                  <a:pt x="1626" y="1033"/>
                </a:lnTo>
                <a:lnTo>
                  <a:pt x="1626" y="1033"/>
                </a:lnTo>
                <a:lnTo>
                  <a:pt x="1626" y="1033"/>
                </a:lnTo>
                <a:lnTo>
                  <a:pt x="1626" y="1033"/>
                </a:lnTo>
                <a:lnTo>
                  <a:pt x="1626" y="1033"/>
                </a:lnTo>
                <a:lnTo>
                  <a:pt x="1626" y="1033"/>
                </a:lnTo>
                <a:lnTo>
                  <a:pt x="1626" y="1033"/>
                </a:lnTo>
                <a:lnTo>
                  <a:pt x="1626" y="1036"/>
                </a:lnTo>
                <a:lnTo>
                  <a:pt x="1624" y="1036"/>
                </a:lnTo>
                <a:lnTo>
                  <a:pt x="1624" y="1036"/>
                </a:lnTo>
                <a:lnTo>
                  <a:pt x="1621" y="1036"/>
                </a:lnTo>
                <a:lnTo>
                  <a:pt x="1619" y="1036"/>
                </a:lnTo>
                <a:lnTo>
                  <a:pt x="1619" y="1038"/>
                </a:lnTo>
                <a:lnTo>
                  <a:pt x="1619" y="1038"/>
                </a:lnTo>
                <a:lnTo>
                  <a:pt x="1617" y="1038"/>
                </a:lnTo>
                <a:lnTo>
                  <a:pt x="1617" y="1038"/>
                </a:lnTo>
                <a:lnTo>
                  <a:pt x="1615" y="1040"/>
                </a:lnTo>
                <a:lnTo>
                  <a:pt x="1615" y="1040"/>
                </a:lnTo>
                <a:lnTo>
                  <a:pt x="1615" y="1040"/>
                </a:lnTo>
                <a:lnTo>
                  <a:pt x="1615" y="1040"/>
                </a:lnTo>
                <a:lnTo>
                  <a:pt x="1615" y="1040"/>
                </a:lnTo>
                <a:lnTo>
                  <a:pt x="1612" y="1040"/>
                </a:lnTo>
                <a:lnTo>
                  <a:pt x="1610" y="1040"/>
                </a:lnTo>
                <a:lnTo>
                  <a:pt x="1608" y="1040"/>
                </a:lnTo>
                <a:lnTo>
                  <a:pt x="1606" y="1040"/>
                </a:lnTo>
                <a:lnTo>
                  <a:pt x="1603" y="1040"/>
                </a:lnTo>
                <a:lnTo>
                  <a:pt x="1603" y="1038"/>
                </a:lnTo>
                <a:lnTo>
                  <a:pt x="1601" y="1038"/>
                </a:lnTo>
                <a:lnTo>
                  <a:pt x="1594" y="1038"/>
                </a:lnTo>
                <a:lnTo>
                  <a:pt x="1590" y="1038"/>
                </a:lnTo>
                <a:lnTo>
                  <a:pt x="1588" y="1038"/>
                </a:lnTo>
                <a:lnTo>
                  <a:pt x="1581" y="1040"/>
                </a:lnTo>
                <a:lnTo>
                  <a:pt x="1579" y="1040"/>
                </a:lnTo>
                <a:lnTo>
                  <a:pt x="1579" y="1040"/>
                </a:lnTo>
                <a:lnTo>
                  <a:pt x="1576" y="1043"/>
                </a:lnTo>
                <a:lnTo>
                  <a:pt x="1576" y="1040"/>
                </a:lnTo>
                <a:lnTo>
                  <a:pt x="1574" y="1040"/>
                </a:lnTo>
                <a:lnTo>
                  <a:pt x="1572" y="1040"/>
                </a:lnTo>
                <a:lnTo>
                  <a:pt x="1572" y="1040"/>
                </a:lnTo>
                <a:lnTo>
                  <a:pt x="1570" y="1040"/>
                </a:lnTo>
                <a:lnTo>
                  <a:pt x="1570" y="1040"/>
                </a:lnTo>
                <a:lnTo>
                  <a:pt x="1572" y="1036"/>
                </a:lnTo>
                <a:close/>
                <a:moveTo>
                  <a:pt x="1381" y="973"/>
                </a:moveTo>
                <a:lnTo>
                  <a:pt x="1381" y="973"/>
                </a:lnTo>
                <a:lnTo>
                  <a:pt x="1387" y="968"/>
                </a:lnTo>
                <a:lnTo>
                  <a:pt x="1392" y="964"/>
                </a:lnTo>
                <a:lnTo>
                  <a:pt x="1399" y="959"/>
                </a:lnTo>
                <a:lnTo>
                  <a:pt x="1401" y="957"/>
                </a:lnTo>
                <a:lnTo>
                  <a:pt x="1403" y="955"/>
                </a:lnTo>
                <a:lnTo>
                  <a:pt x="1410" y="952"/>
                </a:lnTo>
                <a:lnTo>
                  <a:pt x="1412" y="952"/>
                </a:lnTo>
                <a:lnTo>
                  <a:pt x="1417" y="950"/>
                </a:lnTo>
                <a:lnTo>
                  <a:pt x="1417" y="950"/>
                </a:lnTo>
                <a:lnTo>
                  <a:pt x="1419" y="950"/>
                </a:lnTo>
                <a:lnTo>
                  <a:pt x="1419" y="950"/>
                </a:lnTo>
                <a:lnTo>
                  <a:pt x="1419" y="950"/>
                </a:lnTo>
                <a:lnTo>
                  <a:pt x="1421" y="948"/>
                </a:lnTo>
                <a:lnTo>
                  <a:pt x="1421" y="948"/>
                </a:lnTo>
                <a:lnTo>
                  <a:pt x="1421" y="948"/>
                </a:lnTo>
                <a:lnTo>
                  <a:pt x="1423" y="948"/>
                </a:lnTo>
                <a:lnTo>
                  <a:pt x="1423" y="946"/>
                </a:lnTo>
                <a:lnTo>
                  <a:pt x="1423" y="946"/>
                </a:lnTo>
                <a:lnTo>
                  <a:pt x="1426" y="943"/>
                </a:lnTo>
                <a:lnTo>
                  <a:pt x="1426" y="943"/>
                </a:lnTo>
                <a:lnTo>
                  <a:pt x="1426" y="943"/>
                </a:lnTo>
                <a:lnTo>
                  <a:pt x="1426" y="941"/>
                </a:lnTo>
                <a:lnTo>
                  <a:pt x="1426" y="941"/>
                </a:lnTo>
                <a:lnTo>
                  <a:pt x="1426" y="941"/>
                </a:lnTo>
                <a:lnTo>
                  <a:pt x="1428" y="939"/>
                </a:lnTo>
                <a:lnTo>
                  <a:pt x="1432" y="937"/>
                </a:lnTo>
                <a:lnTo>
                  <a:pt x="1432" y="939"/>
                </a:lnTo>
                <a:lnTo>
                  <a:pt x="1430" y="939"/>
                </a:lnTo>
                <a:lnTo>
                  <a:pt x="1430" y="941"/>
                </a:lnTo>
                <a:lnTo>
                  <a:pt x="1430" y="941"/>
                </a:lnTo>
                <a:lnTo>
                  <a:pt x="1430" y="941"/>
                </a:lnTo>
                <a:lnTo>
                  <a:pt x="1430" y="943"/>
                </a:lnTo>
                <a:lnTo>
                  <a:pt x="1430" y="943"/>
                </a:lnTo>
                <a:lnTo>
                  <a:pt x="1432" y="941"/>
                </a:lnTo>
                <a:lnTo>
                  <a:pt x="1432" y="941"/>
                </a:lnTo>
                <a:lnTo>
                  <a:pt x="1432" y="941"/>
                </a:lnTo>
                <a:lnTo>
                  <a:pt x="1432" y="939"/>
                </a:lnTo>
                <a:lnTo>
                  <a:pt x="1432" y="939"/>
                </a:lnTo>
                <a:lnTo>
                  <a:pt x="1435" y="939"/>
                </a:lnTo>
                <a:lnTo>
                  <a:pt x="1435" y="939"/>
                </a:lnTo>
                <a:lnTo>
                  <a:pt x="1435" y="937"/>
                </a:lnTo>
                <a:lnTo>
                  <a:pt x="1435" y="937"/>
                </a:lnTo>
                <a:lnTo>
                  <a:pt x="1435" y="937"/>
                </a:lnTo>
                <a:lnTo>
                  <a:pt x="1435" y="937"/>
                </a:lnTo>
                <a:lnTo>
                  <a:pt x="1435" y="937"/>
                </a:lnTo>
                <a:lnTo>
                  <a:pt x="1435" y="934"/>
                </a:lnTo>
                <a:lnTo>
                  <a:pt x="1435" y="934"/>
                </a:lnTo>
                <a:lnTo>
                  <a:pt x="1437" y="932"/>
                </a:lnTo>
                <a:lnTo>
                  <a:pt x="1437" y="932"/>
                </a:lnTo>
                <a:lnTo>
                  <a:pt x="1437" y="932"/>
                </a:lnTo>
                <a:lnTo>
                  <a:pt x="1439" y="932"/>
                </a:lnTo>
                <a:lnTo>
                  <a:pt x="1439" y="934"/>
                </a:lnTo>
                <a:lnTo>
                  <a:pt x="1439" y="934"/>
                </a:lnTo>
                <a:lnTo>
                  <a:pt x="1439" y="934"/>
                </a:lnTo>
                <a:lnTo>
                  <a:pt x="1437" y="937"/>
                </a:lnTo>
                <a:lnTo>
                  <a:pt x="1435" y="939"/>
                </a:lnTo>
                <a:lnTo>
                  <a:pt x="1435" y="939"/>
                </a:lnTo>
                <a:lnTo>
                  <a:pt x="1435" y="939"/>
                </a:lnTo>
                <a:lnTo>
                  <a:pt x="1435" y="941"/>
                </a:lnTo>
                <a:lnTo>
                  <a:pt x="1435" y="941"/>
                </a:lnTo>
                <a:lnTo>
                  <a:pt x="1437" y="941"/>
                </a:lnTo>
                <a:lnTo>
                  <a:pt x="1437" y="939"/>
                </a:lnTo>
                <a:lnTo>
                  <a:pt x="1437" y="939"/>
                </a:lnTo>
                <a:lnTo>
                  <a:pt x="1437" y="939"/>
                </a:lnTo>
                <a:lnTo>
                  <a:pt x="1437" y="939"/>
                </a:lnTo>
                <a:lnTo>
                  <a:pt x="1437" y="939"/>
                </a:lnTo>
                <a:lnTo>
                  <a:pt x="1437" y="939"/>
                </a:lnTo>
                <a:lnTo>
                  <a:pt x="1439" y="939"/>
                </a:lnTo>
                <a:lnTo>
                  <a:pt x="1439" y="937"/>
                </a:lnTo>
                <a:lnTo>
                  <a:pt x="1439" y="937"/>
                </a:lnTo>
                <a:lnTo>
                  <a:pt x="1441" y="937"/>
                </a:lnTo>
                <a:lnTo>
                  <a:pt x="1441" y="937"/>
                </a:lnTo>
                <a:lnTo>
                  <a:pt x="1441" y="934"/>
                </a:lnTo>
                <a:lnTo>
                  <a:pt x="1441" y="934"/>
                </a:lnTo>
                <a:lnTo>
                  <a:pt x="1441" y="932"/>
                </a:lnTo>
                <a:lnTo>
                  <a:pt x="1441" y="932"/>
                </a:lnTo>
                <a:lnTo>
                  <a:pt x="1439" y="932"/>
                </a:lnTo>
                <a:lnTo>
                  <a:pt x="1439" y="930"/>
                </a:lnTo>
                <a:lnTo>
                  <a:pt x="1439" y="930"/>
                </a:lnTo>
                <a:lnTo>
                  <a:pt x="1439" y="930"/>
                </a:lnTo>
                <a:lnTo>
                  <a:pt x="1441" y="930"/>
                </a:lnTo>
                <a:lnTo>
                  <a:pt x="1441" y="930"/>
                </a:lnTo>
                <a:lnTo>
                  <a:pt x="1441" y="930"/>
                </a:lnTo>
                <a:lnTo>
                  <a:pt x="1444" y="930"/>
                </a:lnTo>
                <a:lnTo>
                  <a:pt x="1444" y="930"/>
                </a:lnTo>
                <a:lnTo>
                  <a:pt x="1444" y="930"/>
                </a:lnTo>
                <a:lnTo>
                  <a:pt x="1448" y="932"/>
                </a:lnTo>
                <a:lnTo>
                  <a:pt x="1448" y="932"/>
                </a:lnTo>
                <a:lnTo>
                  <a:pt x="1450" y="932"/>
                </a:lnTo>
                <a:lnTo>
                  <a:pt x="1450" y="932"/>
                </a:lnTo>
                <a:lnTo>
                  <a:pt x="1450" y="932"/>
                </a:lnTo>
                <a:lnTo>
                  <a:pt x="1450" y="932"/>
                </a:lnTo>
                <a:lnTo>
                  <a:pt x="1453" y="932"/>
                </a:lnTo>
                <a:lnTo>
                  <a:pt x="1453" y="932"/>
                </a:lnTo>
                <a:lnTo>
                  <a:pt x="1455" y="934"/>
                </a:lnTo>
                <a:lnTo>
                  <a:pt x="1455" y="934"/>
                </a:lnTo>
                <a:lnTo>
                  <a:pt x="1457" y="934"/>
                </a:lnTo>
                <a:lnTo>
                  <a:pt x="1459" y="934"/>
                </a:lnTo>
                <a:lnTo>
                  <a:pt x="1462" y="934"/>
                </a:lnTo>
                <a:lnTo>
                  <a:pt x="1462" y="934"/>
                </a:lnTo>
                <a:lnTo>
                  <a:pt x="1464" y="934"/>
                </a:lnTo>
                <a:lnTo>
                  <a:pt x="1464" y="934"/>
                </a:lnTo>
                <a:lnTo>
                  <a:pt x="1464" y="934"/>
                </a:lnTo>
                <a:lnTo>
                  <a:pt x="1466" y="934"/>
                </a:lnTo>
                <a:lnTo>
                  <a:pt x="1466" y="934"/>
                </a:lnTo>
                <a:lnTo>
                  <a:pt x="1468" y="934"/>
                </a:lnTo>
                <a:lnTo>
                  <a:pt x="1468" y="934"/>
                </a:lnTo>
                <a:lnTo>
                  <a:pt x="1468" y="934"/>
                </a:lnTo>
                <a:lnTo>
                  <a:pt x="1468" y="934"/>
                </a:lnTo>
                <a:lnTo>
                  <a:pt x="1468" y="937"/>
                </a:lnTo>
                <a:lnTo>
                  <a:pt x="1471" y="937"/>
                </a:lnTo>
                <a:lnTo>
                  <a:pt x="1471" y="937"/>
                </a:lnTo>
                <a:lnTo>
                  <a:pt x="1471" y="937"/>
                </a:lnTo>
                <a:lnTo>
                  <a:pt x="1471" y="939"/>
                </a:lnTo>
                <a:lnTo>
                  <a:pt x="1471" y="939"/>
                </a:lnTo>
                <a:lnTo>
                  <a:pt x="1471" y="941"/>
                </a:lnTo>
                <a:lnTo>
                  <a:pt x="1471" y="941"/>
                </a:lnTo>
                <a:lnTo>
                  <a:pt x="1473" y="941"/>
                </a:lnTo>
                <a:lnTo>
                  <a:pt x="1473" y="943"/>
                </a:lnTo>
                <a:lnTo>
                  <a:pt x="1473" y="946"/>
                </a:lnTo>
                <a:lnTo>
                  <a:pt x="1475" y="948"/>
                </a:lnTo>
                <a:lnTo>
                  <a:pt x="1475" y="948"/>
                </a:lnTo>
                <a:lnTo>
                  <a:pt x="1477" y="950"/>
                </a:lnTo>
                <a:lnTo>
                  <a:pt x="1480" y="950"/>
                </a:lnTo>
                <a:lnTo>
                  <a:pt x="1482" y="950"/>
                </a:lnTo>
                <a:lnTo>
                  <a:pt x="1484" y="950"/>
                </a:lnTo>
                <a:lnTo>
                  <a:pt x="1486" y="950"/>
                </a:lnTo>
                <a:lnTo>
                  <a:pt x="1491" y="950"/>
                </a:lnTo>
                <a:lnTo>
                  <a:pt x="1493" y="950"/>
                </a:lnTo>
                <a:lnTo>
                  <a:pt x="1493" y="950"/>
                </a:lnTo>
                <a:lnTo>
                  <a:pt x="1493" y="952"/>
                </a:lnTo>
                <a:lnTo>
                  <a:pt x="1491" y="952"/>
                </a:lnTo>
                <a:lnTo>
                  <a:pt x="1491" y="952"/>
                </a:lnTo>
                <a:lnTo>
                  <a:pt x="1491" y="952"/>
                </a:lnTo>
                <a:lnTo>
                  <a:pt x="1491" y="955"/>
                </a:lnTo>
                <a:lnTo>
                  <a:pt x="1491" y="955"/>
                </a:lnTo>
                <a:lnTo>
                  <a:pt x="1491" y="955"/>
                </a:lnTo>
                <a:lnTo>
                  <a:pt x="1491" y="955"/>
                </a:lnTo>
                <a:lnTo>
                  <a:pt x="1491" y="957"/>
                </a:lnTo>
                <a:lnTo>
                  <a:pt x="1491" y="957"/>
                </a:lnTo>
                <a:lnTo>
                  <a:pt x="1491" y="959"/>
                </a:lnTo>
                <a:lnTo>
                  <a:pt x="1493" y="959"/>
                </a:lnTo>
                <a:lnTo>
                  <a:pt x="1493" y="959"/>
                </a:lnTo>
                <a:lnTo>
                  <a:pt x="1495" y="961"/>
                </a:lnTo>
                <a:lnTo>
                  <a:pt x="1495" y="961"/>
                </a:lnTo>
                <a:lnTo>
                  <a:pt x="1495" y="961"/>
                </a:lnTo>
                <a:lnTo>
                  <a:pt x="1495" y="961"/>
                </a:lnTo>
                <a:lnTo>
                  <a:pt x="1495" y="961"/>
                </a:lnTo>
                <a:lnTo>
                  <a:pt x="1495" y="964"/>
                </a:lnTo>
                <a:lnTo>
                  <a:pt x="1495" y="964"/>
                </a:lnTo>
                <a:lnTo>
                  <a:pt x="1495" y="966"/>
                </a:lnTo>
                <a:lnTo>
                  <a:pt x="1495" y="966"/>
                </a:lnTo>
                <a:lnTo>
                  <a:pt x="1495" y="966"/>
                </a:lnTo>
                <a:lnTo>
                  <a:pt x="1493" y="968"/>
                </a:lnTo>
                <a:lnTo>
                  <a:pt x="1493" y="968"/>
                </a:lnTo>
                <a:lnTo>
                  <a:pt x="1493" y="968"/>
                </a:lnTo>
                <a:lnTo>
                  <a:pt x="1495" y="970"/>
                </a:lnTo>
                <a:lnTo>
                  <a:pt x="1495" y="970"/>
                </a:lnTo>
                <a:lnTo>
                  <a:pt x="1495" y="970"/>
                </a:lnTo>
                <a:lnTo>
                  <a:pt x="1498" y="970"/>
                </a:lnTo>
                <a:lnTo>
                  <a:pt x="1498" y="970"/>
                </a:lnTo>
                <a:lnTo>
                  <a:pt x="1498" y="970"/>
                </a:lnTo>
                <a:lnTo>
                  <a:pt x="1500" y="970"/>
                </a:lnTo>
                <a:lnTo>
                  <a:pt x="1500" y="970"/>
                </a:lnTo>
                <a:lnTo>
                  <a:pt x="1500" y="970"/>
                </a:lnTo>
                <a:lnTo>
                  <a:pt x="1500" y="973"/>
                </a:lnTo>
                <a:lnTo>
                  <a:pt x="1500" y="973"/>
                </a:lnTo>
                <a:lnTo>
                  <a:pt x="1498" y="973"/>
                </a:lnTo>
                <a:lnTo>
                  <a:pt x="1498" y="973"/>
                </a:lnTo>
                <a:lnTo>
                  <a:pt x="1498" y="973"/>
                </a:lnTo>
                <a:lnTo>
                  <a:pt x="1498" y="975"/>
                </a:lnTo>
                <a:lnTo>
                  <a:pt x="1498" y="975"/>
                </a:lnTo>
                <a:lnTo>
                  <a:pt x="1498" y="975"/>
                </a:lnTo>
                <a:lnTo>
                  <a:pt x="1498" y="975"/>
                </a:lnTo>
                <a:lnTo>
                  <a:pt x="1498" y="975"/>
                </a:lnTo>
                <a:lnTo>
                  <a:pt x="1498" y="973"/>
                </a:lnTo>
                <a:lnTo>
                  <a:pt x="1498" y="975"/>
                </a:lnTo>
                <a:lnTo>
                  <a:pt x="1498" y="975"/>
                </a:lnTo>
                <a:lnTo>
                  <a:pt x="1498" y="977"/>
                </a:lnTo>
                <a:lnTo>
                  <a:pt x="1498" y="977"/>
                </a:lnTo>
                <a:lnTo>
                  <a:pt x="1498" y="977"/>
                </a:lnTo>
                <a:lnTo>
                  <a:pt x="1498" y="979"/>
                </a:lnTo>
                <a:lnTo>
                  <a:pt x="1498" y="979"/>
                </a:lnTo>
                <a:lnTo>
                  <a:pt x="1498" y="979"/>
                </a:lnTo>
                <a:lnTo>
                  <a:pt x="1500" y="977"/>
                </a:lnTo>
                <a:lnTo>
                  <a:pt x="1500" y="977"/>
                </a:lnTo>
                <a:lnTo>
                  <a:pt x="1502" y="977"/>
                </a:lnTo>
                <a:lnTo>
                  <a:pt x="1502" y="977"/>
                </a:lnTo>
                <a:lnTo>
                  <a:pt x="1504" y="977"/>
                </a:lnTo>
                <a:lnTo>
                  <a:pt x="1504" y="979"/>
                </a:lnTo>
                <a:lnTo>
                  <a:pt x="1504" y="979"/>
                </a:lnTo>
                <a:lnTo>
                  <a:pt x="1504" y="979"/>
                </a:lnTo>
                <a:lnTo>
                  <a:pt x="1504" y="982"/>
                </a:lnTo>
                <a:lnTo>
                  <a:pt x="1504" y="982"/>
                </a:lnTo>
                <a:lnTo>
                  <a:pt x="1504" y="982"/>
                </a:lnTo>
                <a:lnTo>
                  <a:pt x="1507" y="982"/>
                </a:lnTo>
                <a:lnTo>
                  <a:pt x="1507" y="982"/>
                </a:lnTo>
                <a:lnTo>
                  <a:pt x="1507" y="982"/>
                </a:lnTo>
                <a:lnTo>
                  <a:pt x="1509" y="982"/>
                </a:lnTo>
                <a:lnTo>
                  <a:pt x="1511" y="982"/>
                </a:lnTo>
                <a:lnTo>
                  <a:pt x="1511" y="984"/>
                </a:lnTo>
                <a:lnTo>
                  <a:pt x="1511" y="984"/>
                </a:lnTo>
                <a:lnTo>
                  <a:pt x="1513" y="984"/>
                </a:lnTo>
                <a:lnTo>
                  <a:pt x="1520" y="984"/>
                </a:lnTo>
                <a:lnTo>
                  <a:pt x="1522" y="984"/>
                </a:lnTo>
                <a:lnTo>
                  <a:pt x="1525" y="984"/>
                </a:lnTo>
                <a:lnTo>
                  <a:pt x="1527" y="984"/>
                </a:lnTo>
                <a:lnTo>
                  <a:pt x="1527" y="984"/>
                </a:lnTo>
                <a:lnTo>
                  <a:pt x="1527" y="984"/>
                </a:lnTo>
                <a:lnTo>
                  <a:pt x="1531" y="984"/>
                </a:lnTo>
                <a:lnTo>
                  <a:pt x="1531" y="984"/>
                </a:lnTo>
                <a:lnTo>
                  <a:pt x="1534" y="986"/>
                </a:lnTo>
                <a:lnTo>
                  <a:pt x="1534" y="986"/>
                </a:lnTo>
                <a:lnTo>
                  <a:pt x="1536" y="986"/>
                </a:lnTo>
                <a:lnTo>
                  <a:pt x="1538" y="986"/>
                </a:lnTo>
                <a:lnTo>
                  <a:pt x="1540" y="986"/>
                </a:lnTo>
                <a:lnTo>
                  <a:pt x="1540" y="986"/>
                </a:lnTo>
                <a:lnTo>
                  <a:pt x="1540" y="986"/>
                </a:lnTo>
                <a:lnTo>
                  <a:pt x="1540" y="986"/>
                </a:lnTo>
                <a:lnTo>
                  <a:pt x="1540" y="986"/>
                </a:lnTo>
                <a:lnTo>
                  <a:pt x="1540" y="986"/>
                </a:lnTo>
                <a:lnTo>
                  <a:pt x="1540" y="986"/>
                </a:lnTo>
                <a:lnTo>
                  <a:pt x="1543" y="986"/>
                </a:lnTo>
                <a:lnTo>
                  <a:pt x="1543" y="986"/>
                </a:lnTo>
                <a:lnTo>
                  <a:pt x="1543" y="986"/>
                </a:lnTo>
                <a:lnTo>
                  <a:pt x="1543" y="986"/>
                </a:lnTo>
                <a:lnTo>
                  <a:pt x="1543" y="988"/>
                </a:lnTo>
                <a:lnTo>
                  <a:pt x="1543" y="988"/>
                </a:lnTo>
                <a:lnTo>
                  <a:pt x="1543" y="988"/>
                </a:lnTo>
                <a:lnTo>
                  <a:pt x="1543" y="988"/>
                </a:lnTo>
                <a:lnTo>
                  <a:pt x="1543" y="988"/>
                </a:lnTo>
                <a:lnTo>
                  <a:pt x="1543" y="988"/>
                </a:lnTo>
                <a:lnTo>
                  <a:pt x="1543" y="988"/>
                </a:lnTo>
                <a:lnTo>
                  <a:pt x="1545" y="988"/>
                </a:lnTo>
                <a:lnTo>
                  <a:pt x="1545" y="988"/>
                </a:lnTo>
                <a:lnTo>
                  <a:pt x="1547" y="988"/>
                </a:lnTo>
                <a:lnTo>
                  <a:pt x="1547" y="988"/>
                </a:lnTo>
                <a:lnTo>
                  <a:pt x="1549" y="988"/>
                </a:lnTo>
                <a:lnTo>
                  <a:pt x="1549" y="988"/>
                </a:lnTo>
                <a:lnTo>
                  <a:pt x="1549" y="988"/>
                </a:lnTo>
                <a:lnTo>
                  <a:pt x="1549" y="988"/>
                </a:lnTo>
                <a:lnTo>
                  <a:pt x="1549" y="988"/>
                </a:lnTo>
                <a:lnTo>
                  <a:pt x="1549" y="988"/>
                </a:lnTo>
                <a:lnTo>
                  <a:pt x="1549" y="988"/>
                </a:lnTo>
                <a:lnTo>
                  <a:pt x="1552" y="988"/>
                </a:lnTo>
                <a:lnTo>
                  <a:pt x="1554" y="988"/>
                </a:lnTo>
                <a:lnTo>
                  <a:pt x="1554" y="988"/>
                </a:lnTo>
                <a:lnTo>
                  <a:pt x="1554" y="988"/>
                </a:lnTo>
                <a:lnTo>
                  <a:pt x="1554" y="991"/>
                </a:lnTo>
                <a:lnTo>
                  <a:pt x="1556" y="991"/>
                </a:lnTo>
                <a:lnTo>
                  <a:pt x="1556" y="991"/>
                </a:lnTo>
                <a:lnTo>
                  <a:pt x="1556" y="991"/>
                </a:lnTo>
                <a:lnTo>
                  <a:pt x="1556" y="993"/>
                </a:lnTo>
                <a:lnTo>
                  <a:pt x="1556" y="993"/>
                </a:lnTo>
                <a:lnTo>
                  <a:pt x="1556" y="993"/>
                </a:lnTo>
                <a:lnTo>
                  <a:pt x="1558" y="993"/>
                </a:lnTo>
                <a:lnTo>
                  <a:pt x="1558" y="995"/>
                </a:lnTo>
                <a:lnTo>
                  <a:pt x="1558" y="995"/>
                </a:lnTo>
                <a:lnTo>
                  <a:pt x="1558" y="995"/>
                </a:lnTo>
                <a:lnTo>
                  <a:pt x="1558" y="995"/>
                </a:lnTo>
                <a:lnTo>
                  <a:pt x="1561" y="997"/>
                </a:lnTo>
                <a:lnTo>
                  <a:pt x="1561" y="995"/>
                </a:lnTo>
                <a:lnTo>
                  <a:pt x="1561" y="995"/>
                </a:lnTo>
                <a:lnTo>
                  <a:pt x="1561" y="995"/>
                </a:lnTo>
                <a:lnTo>
                  <a:pt x="1561" y="995"/>
                </a:lnTo>
                <a:lnTo>
                  <a:pt x="1561" y="997"/>
                </a:lnTo>
                <a:lnTo>
                  <a:pt x="1561" y="997"/>
                </a:lnTo>
                <a:lnTo>
                  <a:pt x="1561" y="1000"/>
                </a:lnTo>
                <a:lnTo>
                  <a:pt x="1561" y="1000"/>
                </a:lnTo>
                <a:lnTo>
                  <a:pt x="1563" y="1000"/>
                </a:lnTo>
                <a:lnTo>
                  <a:pt x="1563" y="1000"/>
                </a:lnTo>
                <a:lnTo>
                  <a:pt x="1565" y="1000"/>
                </a:lnTo>
                <a:lnTo>
                  <a:pt x="1565" y="1000"/>
                </a:lnTo>
                <a:lnTo>
                  <a:pt x="1565" y="1000"/>
                </a:lnTo>
                <a:lnTo>
                  <a:pt x="1565" y="1000"/>
                </a:lnTo>
                <a:lnTo>
                  <a:pt x="1565" y="1000"/>
                </a:lnTo>
                <a:lnTo>
                  <a:pt x="1565" y="1000"/>
                </a:lnTo>
                <a:lnTo>
                  <a:pt x="1565" y="1000"/>
                </a:lnTo>
                <a:lnTo>
                  <a:pt x="1567" y="1000"/>
                </a:lnTo>
                <a:lnTo>
                  <a:pt x="1567" y="1002"/>
                </a:lnTo>
                <a:lnTo>
                  <a:pt x="1565" y="1002"/>
                </a:lnTo>
                <a:lnTo>
                  <a:pt x="1565" y="1004"/>
                </a:lnTo>
                <a:lnTo>
                  <a:pt x="1565" y="1004"/>
                </a:lnTo>
                <a:lnTo>
                  <a:pt x="1565" y="1004"/>
                </a:lnTo>
                <a:lnTo>
                  <a:pt x="1565" y="1004"/>
                </a:lnTo>
                <a:lnTo>
                  <a:pt x="1567" y="1004"/>
                </a:lnTo>
                <a:lnTo>
                  <a:pt x="1567" y="1004"/>
                </a:lnTo>
                <a:lnTo>
                  <a:pt x="1567" y="1004"/>
                </a:lnTo>
                <a:lnTo>
                  <a:pt x="1567" y="1004"/>
                </a:lnTo>
                <a:lnTo>
                  <a:pt x="1565" y="1004"/>
                </a:lnTo>
                <a:lnTo>
                  <a:pt x="1565" y="1004"/>
                </a:lnTo>
                <a:lnTo>
                  <a:pt x="1567" y="1006"/>
                </a:lnTo>
                <a:lnTo>
                  <a:pt x="1567" y="1006"/>
                </a:lnTo>
                <a:lnTo>
                  <a:pt x="1567" y="1006"/>
                </a:lnTo>
                <a:lnTo>
                  <a:pt x="1567" y="1006"/>
                </a:lnTo>
                <a:lnTo>
                  <a:pt x="1567" y="1009"/>
                </a:lnTo>
                <a:lnTo>
                  <a:pt x="1570" y="1009"/>
                </a:lnTo>
                <a:lnTo>
                  <a:pt x="1570" y="1009"/>
                </a:lnTo>
                <a:lnTo>
                  <a:pt x="1570" y="1009"/>
                </a:lnTo>
                <a:lnTo>
                  <a:pt x="1570" y="1011"/>
                </a:lnTo>
                <a:lnTo>
                  <a:pt x="1570" y="1011"/>
                </a:lnTo>
                <a:lnTo>
                  <a:pt x="1572" y="1011"/>
                </a:lnTo>
                <a:lnTo>
                  <a:pt x="1572" y="1011"/>
                </a:lnTo>
                <a:lnTo>
                  <a:pt x="1572" y="1011"/>
                </a:lnTo>
                <a:lnTo>
                  <a:pt x="1572" y="1009"/>
                </a:lnTo>
                <a:lnTo>
                  <a:pt x="1572" y="1011"/>
                </a:lnTo>
                <a:lnTo>
                  <a:pt x="1572" y="1011"/>
                </a:lnTo>
                <a:lnTo>
                  <a:pt x="1572" y="1011"/>
                </a:lnTo>
                <a:lnTo>
                  <a:pt x="1572" y="1011"/>
                </a:lnTo>
                <a:lnTo>
                  <a:pt x="1572" y="1011"/>
                </a:lnTo>
                <a:lnTo>
                  <a:pt x="1570" y="1011"/>
                </a:lnTo>
                <a:lnTo>
                  <a:pt x="1570" y="1011"/>
                </a:lnTo>
                <a:lnTo>
                  <a:pt x="1570" y="1011"/>
                </a:lnTo>
                <a:lnTo>
                  <a:pt x="1567" y="1011"/>
                </a:lnTo>
                <a:lnTo>
                  <a:pt x="1567" y="1011"/>
                </a:lnTo>
                <a:lnTo>
                  <a:pt x="1567" y="1011"/>
                </a:lnTo>
                <a:lnTo>
                  <a:pt x="1567" y="1011"/>
                </a:lnTo>
                <a:lnTo>
                  <a:pt x="1567" y="1011"/>
                </a:lnTo>
                <a:lnTo>
                  <a:pt x="1565" y="1011"/>
                </a:lnTo>
                <a:lnTo>
                  <a:pt x="1565" y="1011"/>
                </a:lnTo>
                <a:lnTo>
                  <a:pt x="1565" y="1011"/>
                </a:lnTo>
                <a:lnTo>
                  <a:pt x="1565" y="1013"/>
                </a:lnTo>
                <a:lnTo>
                  <a:pt x="1567" y="1013"/>
                </a:lnTo>
                <a:lnTo>
                  <a:pt x="1567" y="1013"/>
                </a:lnTo>
                <a:lnTo>
                  <a:pt x="1567" y="1015"/>
                </a:lnTo>
                <a:lnTo>
                  <a:pt x="1567" y="1015"/>
                </a:lnTo>
                <a:lnTo>
                  <a:pt x="1565" y="1018"/>
                </a:lnTo>
                <a:lnTo>
                  <a:pt x="1563" y="1018"/>
                </a:lnTo>
                <a:lnTo>
                  <a:pt x="1561" y="1015"/>
                </a:lnTo>
                <a:lnTo>
                  <a:pt x="1558" y="1013"/>
                </a:lnTo>
                <a:lnTo>
                  <a:pt x="1556" y="1013"/>
                </a:lnTo>
                <a:lnTo>
                  <a:pt x="1556" y="1013"/>
                </a:lnTo>
                <a:lnTo>
                  <a:pt x="1554" y="1013"/>
                </a:lnTo>
                <a:lnTo>
                  <a:pt x="1554" y="1013"/>
                </a:lnTo>
                <a:lnTo>
                  <a:pt x="1554" y="1015"/>
                </a:lnTo>
                <a:lnTo>
                  <a:pt x="1554" y="1015"/>
                </a:lnTo>
                <a:lnTo>
                  <a:pt x="1554" y="1013"/>
                </a:lnTo>
                <a:lnTo>
                  <a:pt x="1554" y="1011"/>
                </a:lnTo>
                <a:lnTo>
                  <a:pt x="1554" y="1011"/>
                </a:lnTo>
                <a:lnTo>
                  <a:pt x="1554" y="1011"/>
                </a:lnTo>
                <a:lnTo>
                  <a:pt x="1552" y="1011"/>
                </a:lnTo>
                <a:lnTo>
                  <a:pt x="1552" y="1011"/>
                </a:lnTo>
                <a:lnTo>
                  <a:pt x="1549" y="1011"/>
                </a:lnTo>
                <a:lnTo>
                  <a:pt x="1549" y="1011"/>
                </a:lnTo>
                <a:lnTo>
                  <a:pt x="1549" y="1011"/>
                </a:lnTo>
                <a:lnTo>
                  <a:pt x="1552" y="1011"/>
                </a:lnTo>
                <a:lnTo>
                  <a:pt x="1552" y="1009"/>
                </a:lnTo>
                <a:lnTo>
                  <a:pt x="1552" y="1009"/>
                </a:lnTo>
                <a:lnTo>
                  <a:pt x="1552" y="1009"/>
                </a:lnTo>
                <a:lnTo>
                  <a:pt x="1552" y="1009"/>
                </a:lnTo>
                <a:lnTo>
                  <a:pt x="1552" y="1009"/>
                </a:lnTo>
                <a:lnTo>
                  <a:pt x="1552" y="1009"/>
                </a:lnTo>
                <a:lnTo>
                  <a:pt x="1552" y="1009"/>
                </a:lnTo>
                <a:lnTo>
                  <a:pt x="1552" y="1009"/>
                </a:lnTo>
                <a:lnTo>
                  <a:pt x="1549" y="1009"/>
                </a:lnTo>
                <a:lnTo>
                  <a:pt x="1549" y="1009"/>
                </a:lnTo>
                <a:lnTo>
                  <a:pt x="1549" y="1009"/>
                </a:lnTo>
                <a:lnTo>
                  <a:pt x="1549" y="1009"/>
                </a:lnTo>
                <a:lnTo>
                  <a:pt x="1549" y="1009"/>
                </a:lnTo>
                <a:lnTo>
                  <a:pt x="1549" y="1006"/>
                </a:lnTo>
                <a:lnTo>
                  <a:pt x="1549" y="1006"/>
                </a:lnTo>
                <a:lnTo>
                  <a:pt x="1547" y="1006"/>
                </a:lnTo>
                <a:lnTo>
                  <a:pt x="1547" y="1006"/>
                </a:lnTo>
                <a:lnTo>
                  <a:pt x="1547" y="1004"/>
                </a:lnTo>
                <a:lnTo>
                  <a:pt x="1547" y="1004"/>
                </a:lnTo>
                <a:lnTo>
                  <a:pt x="1547" y="1004"/>
                </a:lnTo>
                <a:lnTo>
                  <a:pt x="1547" y="1002"/>
                </a:lnTo>
                <a:lnTo>
                  <a:pt x="1547" y="1002"/>
                </a:lnTo>
                <a:lnTo>
                  <a:pt x="1545" y="1002"/>
                </a:lnTo>
                <a:lnTo>
                  <a:pt x="1543" y="1002"/>
                </a:lnTo>
                <a:lnTo>
                  <a:pt x="1540" y="1002"/>
                </a:lnTo>
                <a:lnTo>
                  <a:pt x="1540" y="1004"/>
                </a:lnTo>
                <a:lnTo>
                  <a:pt x="1540" y="1004"/>
                </a:lnTo>
                <a:lnTo>
                  <a:pt x="1543" y="1004"/>
                </a:lnTo>
                <a:lnTo>
                  <a:pt x="1543" y="1004"/>
                </a:lnTo>
                <a:lnTo>
                  <a:pt x="1543" y="1004"/>
                </a:lnTo>
                <a:lnTo>
                  <a:pt x="1543" y="1004"/>
                </a:lnTo>
                <a:lnTo>
                  <a:pt x="1545" y="1006"/>
                </a:lnTo>
                <a:lnTo>
                  <a:pt x="1545" y="1006"/>
                </a:lnTo>
                <a:lnTo>
                  <a:pt x="1545" y="1009"/>
                </a:lnTo>
                <a:lnTo>
                  <a:pt x="1545" y="1009"/>
                </a:lnTo>
                <a:lnTo>
                  <a:pt x="1547" y="1009"/>
                </a:lnTo>
                <a:lnTo>
                  <a:pt x="1547" y="1009"/>
                </a:lnTo>
                <a:lnTo>
                  <a:pt x="1547" y="1009"/>
                </a:lnTo>
                <a:lnTo>
                  <a:pt x="1547" y="1011"/>
                </a:lnTo>
                <a:lnTo>
                  <a:pt x="1547" y="1011"/>
                </a:lnTo>
                <a:lnTo>
                  <a:pt x="1547" y="1013"/>
                </a:lnTo>
                <a:lnTo>
                  <a:pt x="1547" y="1013"/>
                </a:lnTo>
                <a:lnTo>
                  <a:pt x="1547" y="1015"/>
                </a:lnTo>
                <a:lnTo>
                  <a:pt x="1547" y="1015"/>
                </a:lnTo>
                <a:lnTo>
                  <a:pt x="1545" y="1018"/>
                </a:lnTo>
                <a:lnTo>
                  <a:pt x="1545" y="1018"/>
                </a:lnTo>
                <a:lnTo>
                  <a:pt x="1545" y="1018"/>
                </a:lnTo>
                <a:lnTo>
                  <a:pt x="1545" y="1018"/>
                </a:lnTo>
                <a:lnTo>
                  <a:pt x="1543" y="1018"/>
                </a:lnTo>
                <a:lnTo>
                  <a:pt x="1543" y="1020"/>
                </a:lnTo>
                <a:lnTo>
                  <a:pt x="1543" y="1020"/>
                </a:lnTo>
                <a:lnTo>
                  <a:pt x="1543" y="1022"/>
                </a:lnTo>
                <a:lnTo>
                  <a:pt x="1543" y="1022"/>
                </a:lnTo>
                <a:lnTo>
                  <a:pt x="1540" y="1024"/>
                </a:lnTo>
                <a:lnTo>
                  <a:pt x="1540" y="1024"/>
                </a:lnTo>
                <a:lnTo>
                  <a:pt x="1540" y="1027"/>
                </a:lnTo>
                <a:lnTo>
                  <a:pt x="1540" y="1033"/>
                </a:lnTo>
                <a:lnTo>
                  <a:pt x="1540" y="1036"/>
                </a:lnTo>
                <a:lnTo>
                  <a:pt x="1540" y="1036"/>
                </a:lnTo>
                <a:lnTo>
                  <a:pt x="1540" y="1038"/>
                </a:lnTo>
                <a:lnTo>
                  <a:pt x="1540" y="1038"/>
                </a:lnTo>
                <a:lnTo>
                  <a:pt x="1538" y="1040"/>
                </a:lnTo>
                <a:lnTo>
                  <a:pt x="1538" y="1040"/>
                </a:lnTo>
                <a:lnTo>
                  <a:pt x="1536" y="1040"/>
                </a:lnTo>
                <a:lnTo>
                  <a:pt x="1536" y="1043"/>
                </a:lnTo>
                <a:lnTo>
                  <a:pt x="1536" y="1043"/>
                </a:lnTo>
                <a:lnTo>
                  <a:pt x="1534" y="1043"/>
                </a:lnTo>
                <a:lnTo>
                  <a:pt x="1531" y="1045"/>
                </a:lnTo>
                <a:lnTo>
                  <a:pt x="1529" y="1045"/>
                </a:lnTo>
                <a:lnTo>
                  <a:pt x="1529" y="1045"/>
                </a:lnTo>
                <a:lnTo>
                  <a:pt x="1529" y="1043"/>
                </a:lnTo>
                <a:lnTo>
                  <a:pt x="1529" y="1040"/>
                </a:lnTo>
                <a:lnTo>
                  <a:pt x="1527" y="1033"/>
                </a:lnTo>
                <a:lnTo>
                  <a:pt x="1527" y="1029"/>
                </a:lnTo>
                <a:lnTo>
                  <a:pt x="1525" y="1027"/>
                </a:lnTo>
                <a:lnTo>
                  <a:pt x="1525" y="1027"/>
                </a:lnTo>
                <a:lnTo>
                  <a:pt x="1522" y="1024"/>
                </a:lnTo>
                <a:lnTo>
                  <a:pt x="1522" y="1024"/>
                </a:lnTo>
                <a:lnTo>
                  <a:pt x="1520" y="1024"/>
                </a:lnTo>
                <a:lnTo>
                  <a:pt x="1520" y="1027"/>
                </a:lnTo>
                <a:lnTo>
                  <a:pt x="1518" y="1027"/>
                </a:lnTo>
                <a:lnTo>
                  <a:pt x="1518" y="1027"/>
                </a:lnTo>
                <a:lnTo>
                  <a:pt x="1516" y="1027"/>
                </a:lnTo>
                <a:lnTo>
                  <a:pt x="1516" y="1027"/>
                </a:lnTo>
                <a:lnTo>
                  <a:pt x="1516" y="1027"/>
                </a:lnTo>
                <a:lnTo>
                  <a:pt x="1516" y="1029"/>
                </a:lnTo>
                <a:lnTo>
                  <a:pt x="1516" y="1029"/>
                </a:lnTo>
                <a:lnTo>
                  <a:pt x="1516" y="1029"/>
                </a:lnTo>
                <a:lnTo>
                  <a:pt x="1513" y="1031"/>
                </a:lnTo>
                <a:lnTo>
                  <a:pt x="1513" y="1031"/>
                </a:lnTo>
                <a:lnTo>
                  <a:pt x="1513" y="1031"/>
                </a:lnTo>
                <a:lnTo>
                  <a:pt x="1511" y="1031"/>
                </a:lnTo>
                <a:lnTo>
                  <a:pt x="1511" y="1033"/>
                </a:lnTo>
                <a:lnTo>
                  <a:pt x="1511" y="1033"/>
                </a:lnTo>
                <a:lnTo>
                  <a:pt x="1509" y="1033"/>
                </a:lnTo>
                <a:lnTo>
                  <a:pt x="1509" y="1033"/>
                </a:lnTo>
                <a:lnTo>
                  <a:pt x="1507" y="1031"/>
                </a:lnTo>
                <a:lnTo>
                  <a:pt x="1507" y="1031"/>
                </a:lnTo>
                <a:lnTo>
                  <a:pt x="1507" y="1031"/>
                </a:lnTo>
                <a:lnTo>
                  <a:pt x="1507" y="1029"/>
                </a:lnTo>
                <a:lnTo>
                  <a:pt x="1507" y="1029"/>
                </a:lnTo>
                <a:lnTo>
                  <a:pt x="1507" y="1027"/>
                </a:lnTo>
                <a:lnTo>
                  <a:pt x="1509" y="1027"/>
                </a:lnTo>
                <a:lnTo>
                  <a:pt x="1509" y="1027"/>
                </a:lnTo>
                <a:lnTo>
                  <a:pt x="1511" y="1027"/>
                </a:lnTo>
                <a:lnTo>
                  <a:pt x="1511" y="1027"/>
                </a:lnTo>
                <a:lnTo>
                  <a:pt x="1511" y="1024"/>
                </a:lnTo>
                <a:lnTo>
                  <a:pt x="1511" y="1024"/>
                </a:lnTo>
                <a:lnTo>
                  <a:pt x="1511" y="1024"/>
                </a:lnTo>
                <a:lnTo>
                  <a:pt x="1513" y="1022"/>
                </a:lnTo>
                <a:lnTo>
                  <a:pt x="1513" y="1022"/>
                </a:lnTo>
                <a:lnTo>
                  <a:pt x="1513" y="1020"/>
                </a:lnTo>
                <a:lnTo>
                  <a:pt x="1513" y="1020"/>
                </a:lnTo>
                <a:lnTo>
                  <a:pt x="1513" y="1022"/>
                </a:lnTo>
                <a:lnTo>
                  <a:pt x="1516" y="1020"/>
                </a:lnTo>
                <a:lnTo>
                  <a:pt x="1516" y="1020"/>
                </a:lnTo>
                <a:lnTo>
                  <a:pt x="1516" y="1018"/>
                </a:lnTo>
                <a:lnTo>
                  <a:pt x="1516" y="1015"/>
                </a:lnTo>
                <a:lnTo>
                  <a:pt x="1516" y="1013"/>
                </a:lnTo>
                <a:lnTo>
                  <a:pt x="1516" y="1013"/>
                </a:lnTo>
                <a:lnTo>
                  <a:pt x="1516" y="1011"/>
                </a:lnTo>
                <a:lnTo>
                  <a:pt x="1516" y="1011"/>
                </a:lnTo>
                <a:lnTo>
                  <a:pt x="1513" y="1009"/>
                </a:lnTo>
                <a:lnTo>
                  <a:pt x="1513" y="1006"/>
                </a:lnTo>
                <a:lnTo>
                  <a:pt x="1513" y="1006"/>
                </a:lnTo>
                <a:lnTo>
                  <a:pt x="1513" y="1006"/>
                </a:lnTo>
                <a:lnTo>
                  <a:pt x="1516" y="1006"/>
                </a:lnTo>
                <a:lnTo>
                  <a:pt x="1516" y="1006"/>
                </a:lnTo>
                <a:lnTo>
                  <a:pt x="1516" y="1006"/>
                </a:lnTo>
                <a:lnTo>
                  <a:pt x="1516" y="1006"/>
                </a:lnTo>
                <a:lnTo>
                  <a:pt x="1516" y="1006"/>
                </a:lnTo>
                <a:lnTo>
                  <a:pt x="1516" y="1004"/>
                </a:lnTo>
                <a:lnTo>
                  <a:pt x="1516" y="1004"/>
                </a:lnTo>
                <a:lnTo>
                  <a:pt x="1516" y="1004"/>
                </a:lnTo>
                <a:lnTo>
                  <a:pt x="1516" y="1004"/>
                </a:lnTo>
                <a:lnTo>
                  <a:pt x="1516" y="1002"/>
                </a:lnTo>
                <a:lnTo>
                  <a:pt x="1516" y="1002"/>
                </a:lnTo>
                <a:lnTo>
                  <a:pt x="1513" y="1002"/>
                </a:lnTo>
                <a:lnTo>
                  <a:pt x="1513" y="1002"/>
                </a:lnTo>
                <a:lnTo>
                  <a:pt x="1511" y="1000"/>
                </a:lnTo>
                <a:lnTo>
                  <a:pt x="1507" y="1000"/>
                </a:lnTo>
                <a:lnTo>
                  <a:pt x="1507" y="997"/>
                </a:lnTo>
                <a:lnTo>
                  <a:pt x="1507" y="997"/>
                </a:lnTo>
                <a:lnTo>
                  <a:pt x="1504" y="997"/>
                </a:lnTo>
                <a:lnTo>
                  <a:pt x="1504" y="997"/>
                </a:lnTo>
                <a:lnTo>
                  <a:pt x="1502" y="997"/>
                </a:lnTo>
                <a:lnTo>
                  <a:pt x="1502" y="995"/>
                </a:lnTo>
                <a:lnTo>
                  <a:pt x="1502" y="995"/>
                </a:lnTo>
                <a:lnTo>
                  <a:pt x="1500" y="995"/>
                </a:lnTo>
                <a:lnTo>
                  <a:pt x="1498" y="995"/>
                </a:lnTo>
                <a:lnTo>
                  <a:pt x="1498" y="993"/>
                </a:lnTo>
                <a:lnTo>
                  <a:pt x="1495" y="993"/>
                </a:lnTo>
                <a:lnTo>
                  <a:pt x="1493" y="993"/>
                </a:lnTo>
                <a:lnTo>
                  <a:pt x="1493" y="993"/>
                </a:lnTo>
                <a:lnTo>
                  <a:pt x="1493" y="993"/>
                </a:lnTo>
                <a:lnTo>
                  <a:pt x="1491" y="993"/>
                </a:lnTo>
                <a:lnTo>
                  <a:pt x="1491" y="993"/>
                </a:lnTo>
                <a:lnTo>
                  <a:pt x="1491" y="993"/>
                </a:lnTo>
                <a:lnTo>
                  <a:pt x="1491" y="993"/>
                </a:lnTo>
                <a:lnTo>
                  <a:pt x="1489" y="995"/>
                </a:lnTo>
                <a:lnTo>
                  <a:pt x="1489" y="995"/>
                </a:lnTo>
                <a:lnTo>
                  <a:pt x="1489" y="997"/>
                </a:lnTo>
                <a:lnTo>
                  <a:pt x="1489" y="997"/>
                </a:lnTo>
                <a:lnTo>
                  <a:pt x="1489" y="997"/>
                </a:lnTo>
                <a:lnTo>
                  <a:pt x="1491" y="1000"/>
                </a:lnTo>
                <a:lnTo>
                  <a:pt x="1491" y="1000"/>
                </a:lnTo>
                <a:lnTo>
                  <a:pt x="1491" y="1000"/>
                </a:lnTo>
                <a:lnTo>
                  <a:pt x="1491" y="1000"/>
                </a:lnTo>
                <a:lnTo>
                  <a:pt x="1489" y="1000"/>
                </a:lnTo>
                <a:lnTo>
                  <a:pt x="1489" y="1000"/>
                </a:lnTo>
                <a:lnTo>
                  <a:pt x="1486" y="1000"/>
                </a:lnTo>
                <a:lnTo>
                  <a:pt x="1484" y="1002"/>
                </a:lnTo>
                <a:lnTo>
                  <a:pt x="1484" y="1002"/>
                </a:lnTo>
                <a:lnTo>
                  <a:pt x="1484" y="1002"/>
                </a:lnTo>
                <a:lnTo>
                  <a:pt x="1484" y="1004"/>
                </a:lnTo>
                <a:lnTo>
                  <a:pt x="1484" y="1006"/>
                </a:lnTo>
                <a:lnTo>
                  <a:pt x="1484" y="1006"/>
                </a:lnTo>
                <a:lnTo>
                  <a:pt x="1484" y="1009"/>
                </a:lnTo>
                <a:lnTo>
                  <a:pt x="1482" y="1011"/>
                </a:lnTo>
                <a:lnTo>
                  <a:pt x="1482" y="1011"/>
                </a:lnTo>
                <a:lnTo>
                  <a:pt x="1482" y="1011"/>
                </a:lnTo>
                <a:lnTo>
                  <a:pt x="1482" y="1011"/>
                </a:lnTo>
                <a:lnTo>
                  <a:pt x="1482" y="1009"/>
                </a:lnTo>
                <a:lnTo>
                  <a:pt x="1482" y="1009"/>
                </a:lnTo>
                <a:lnTo>
                  <a:pt x="1482" y="1006"/>
                </a:lnTo>
                <a:lnTo>
                  <a:pt x="1482" y="1006"/>
                </a:lnTo>
                <a:lnTo>
                  <a:pt x="1482" y="1009"/>
                </a:lnTo>
                <a:lnTo>
                  <a:pt x="1482" y="1009"/>
                </a:lnTo>
                <a:lnTo>
                  <a:pt x="1482" y="1009"/>
                </a:lnTo>
                <a:lnTo>
                  <a:pt x="1482" y="1009"/>
                </a:lnTo>
                <a:lnTo>
                  <a:pt x="1482" y="1009"/>
                </a:lnTo>
                <a:lnTo>
                  <a:pt x="1482" y="1011"/>
                </a:lnTo>
                <a:lnTo>
                  <a:pt x="1480" y="1011"/>
                </a:lnTo>
                <a:lnTo>
                  <a:pt x="1480" y="1011"/>
                </a:lnTo>
                <a:lnTo>
                  <a:pt x="1480" y="1009"/>
                </a:lnTo>
                <a:lnTo>
                  <a:pt x="1480" y="1009"/>
                </a:lnTo>
                <a:lnTo>
                  <a:pt x="1480" y="1009"/>
                </a:lnTo>
                <a:lnTo>
                  <a:pt x="1482" y="1006"/>
                </a:lnTo>
                <a:lnTo>
                  <a:pt x="1482" y="1006"/>
                </a:lnTo>
                <a:lnTo>
                  <a:pt x="1482" y="1004"/>
                </a:lnTo>
                <a:lnTo>
                  <a:pt x="1482" y="1004"/>
                </a:lnTo>
                <a:lnTo>
                  <a:pt x="1482" y="1004"/>
                </a:lnTo>
                <a:lnTo>
                  <a:pt x="1482" y="1004"/>
                </a:lnTo>
                <a:lnTo>
                  <a:pt x="1480" y="1004"/>
                </a:lnTo>
                <a:lnTo>
                  <a:pt x="1480" y="1004"/>
                </a:lnTo>
                <a:lnTo>
                  <a:pt x="1477" y="1006"/>
                </a:lnTo>
                <a:lnTo>
                  <a:pt x="1477" y="1009"/>
                </a:lnTo>
                <a:lnTo>
                  <a:pt x="1475" y="1009"/>
                </a:lnTo>
                <a:lnTo>
                  <a:pt x="1475" y="1009"/>
                </a:lnTo>
                <a:lnTo>
                  <a:pt x="1475" y="1009"/>
                </a:lnTo>
                <a:lnTo>
                  <a:pt x="1475" y="1009"/>
                </a:lnTo>
                <a:lnTo>
                  <a:pt x="1473" y="1009"/>
                </a:lnTo>
                <a:lnTo>
                  <a:pt x="1473" y="1009"/>
                </a:lnTo>
                <a:lnTo>
                  <a:pt x="1473" y="1011"/>
                </a:lnTo>
                <a:lnTo>
                  <a:pt x="1473" y="1013"/>
                </a:lnTo>
                <a:lnTo>
                  <a:pt x="1471" y="1013"/>
                </a:lnTo>
                <a:lnTo>
                  <a:pt x="1471" y="1013"/>
                </a:lnTo>
                <a:lnTo>
                  <a:pt x="1471" y="1013"/>
                </a:lnTo>
                <a:lnTo>
                  <a:pt x="1471" y="1015"/>
                </a:lnTo>
                <a:lnTo>
                  <a:pt x="1471" y="1015"/>
                </a:lnTo>
                <a:lnTo>
                  <a:pt x="1471" y="1018"/>
                </a:lnTo>
                <a:lnTo>
                  <a:pt x="1471" y="1020"/>
                </a:lnTo>
                <a:lnTo>
                  <a:pt x="1468" y="1022"/>
                </a:lnTo>
                <a:lnTo>
                  <a:pt x="1468" y="1022"/>
                </a:lnTo>
                <a:lnTo>
                  <a:pt x="1466" y="1024"/>
                </a:lnTo>
                <a:lnTo>
                  <a:pt x="1466" y="1024"/>
                </a:lnTo>
                <a:lnTo>
                  <a:pt x="1468" y="1027"/>
                </a:lnTo>
                <a:lnTo>
                  <a:pt x="1468" y="1027"/>
                </a:lnTo>
                <a:lnTo>
                  <a:pt x="1468" y="1029"/>
                </a:lnTo>
                <a:lnTo>
                  <a:pt x="1468" y="1031"/>
                </a:lnTo>
                <a:lnTo>
                  <a:pt x="1466" y="1033"/>
                </a:lnTo>
                <a:lnTo>
                  <a:pt x="1466" y="1033"/>
                </a:lnTo>
                <a:lnTo>
                  <a:pt x="1468" y="1038"/>
                </a:lnTo>
                <a:lnTo>
                  <a:pt x="1468" y="1040"/>
                </a:lnTo>
                <a:lnTo>
                  <a:pt x="1471" y="1040"/>
                </a:lnTo>
                <a:lnTo>
                  <a:pt x="1471" y="1043"/>
                </a:lnTo>
                <a:lnTo>
                  <a:pt x="1471" y="1045"/>
                </a:lnTo>
                <a:lnTo>
                  <a:pt x="1471" y="1047"/>
                </a:lnTo>
                <a:lnTo>
                  <a:pt x="1471" y="1049"/>
                </a:lnTo>
                <a:lnTo>
                  <a:pt x="1471" y="1052"/>
                </a:lnTo>
                <a:lnTo>
                  <a:pt x="1471" y="1054"/>
                </a:lnTo>
                <a:lnTo>
                  <a:pt x="1471" y="1056"/>
                </a:lnTo>
                <a:lnTo>
                  <a:pt x="1468" y="1058"/>
                </a:lnTo>
                <a:lnTo>
                  <a:pt x="1468" y="1061"/>
                </a:lnTo>
                <a:lnTo>
                  <a:pt x="1466" y="1063"/>
                </a:lnTo>
                <a:lnTo>
                  <a:pt x="1466" y="1065"/>
                </a:lnTo>
                <a:lnTo>
                  <a:pt x="1464" y="1065"/>
                </a:lnTo>
                <a:lnTo>
                  <a:pt x="1464" y="1067"/>
                </a:lnTo>
                <a:lnTo>
                  <a:pt x="1462" y="1067"/>
                </a:lnTo>
                <a:lnTo>
                  <a:pt x="1457" y="1070"/>
                </a:lnTo>
                <a:lnTo>
                  <a:pt x="1457" y="1070"/>
                </a:lnTo>
                <a:lnTo>
                  <a:pt x="1455" y="1070"/>
                </a:lnTo>
                <a:lnTo>
                  <a:pt x="1455" y="1070"/>
                </a:lnTo>
                <a:lnTo>
                  <a:pt x="1453" y="1070"/>
                </a:lnTo>
                <a:lnTo>
                  <a:pt x="1453" y="1070"/>
                </a:lnTo>
                <a:lnTo>
                  <a:pt x="1453" y="1070"/>
                </a:lnTo>
                <a:lnTo>
                  <a:pt x="1453" y="1070"/>
                </a:lnTo>
                <a:lnTo>
                  <a:pt x="1450" y="1070"/>
                </a:lnTo>
                <a:lnTo>
                  <a:pt x="1450" y="1067"/>
                </a:lnTo>
                <a:lnTo>
                  <a:pt x="1450" y="1067"/>
                </a:lnTo>
                <a:lnTo>
                  <a:pt x="1448" y="1063"/>
                </a:lnTo>
                <a:lnTo>
                  <a:pt x="1448" y="1063"/>
                </a:lnTo>
                <a:lnTo>
                  <a:pt x="1448" y="1063"/>
                </a:lnTo>
                <a:lnTo>
                  <a:pt x="1448" y="1061"/>
                </a:lnTo>
                <a:lnTo>
                  <a:pt x="1446" y="1061"/>
                </a:lnTo>
                <a:lnTo>
                  <a:pt x="1446" y="1058"/>
                </a:lnTo>
                <a:lnTo>
                  <a:pt x="1446" y="1054"/>
                </a:lnTo>
                <a:lnTo>
                  <a:pt x="1446" y="1052"/>
                </a:lnTo>
                <a:lnTo>
                  <a:pt x="1448" y="1049"/>
                </a:lnTo>
                <a:lnTo>
                  <a:pt x="1448" y="1049"/>
                </a:lnTo>
                <a:lnTo>
                  <a:pt x="1446" y="1047"/>
                </a:lnTo>
                <a:lnTo>
                  <a:pt x="1446" y="1047"/>
                </a:lnTo>
                <a:lnTo>
                  <a:pt x="1446" y="1047"/>
                </a:lnTo>
                <a:lnTo>
                  <a:pt x="1446" y="1045"/>
                </a:lnTo>
                <a:lnTo>
                  <a:pt x="1446" y="1045"/>
                </a:lnTo>
                <a:lnTo>
                  <a:pt x="1446" y="1045"/>
                </a:lnTo>
                <a:lnTo>
                  <a:pt x="1446" y="1045"/>
                </a:lnTo>
                <a:lnTo>
                  <a:pt x="1446" y="1043"/>
                </a:lnTo>
                <a:lnTo>
                  <a:pt x="1446" y="1043"/>
                </a:lnTo>
                <a:lnTo>
                  <a:pt x="1446" y="1043"/>
                </a:lnTo>
                <a:lnTo>
                  <a:pt x="1446" y="1043"/>
                </a:lnTo>
                <a:lnTo>
                  <a:pt x="1446" y="1040"/>
                </a:lnTo>
                <a:lnTo>
                  <a:pt x="1446" y="1040"/>
                </a:lnTo>
                <a:lnTo>
                  <a:pt x="1446" y="1038"/>
                </a:lnTo>
                <a:lnTo>
                  <a:pt x="1446" y="1036"/>
                </a:lnTo>
                <a:lnTo>
                  <a:pt x="1446" y="1036"/>
                </a:lnTo>
                <a:lnTo>
                  <a:pt x="1446" y="1036"/>
                </a:lnTo>
                <a:lnTo>
                  <a:pt x="1448" y="1033"/>
                </a:lnTo>
                <a:lnTo>
                  <a:pt x="1448" y="1031"/>
                </a:lnTo>
                <a:lnTo>
                  <a:pt x="1448" y="1031"/>
                </a:lnTo>
                <a:lnTo>
                  <a:pt x="1448" y="1029"/>
                </a:lnTo>
                <a:lnTo>
                  <a:pt x="1448" y="1029"/>
                </a:lnTo>
                <a:lnTo>
                  <a:pt x="1448" y="1029"/>
                </a:lnTo>
                <a:lnTo>
                  <a:pt x="1448" y="1027"/>
                </a:lnTo>
                <a:lnTo>
                  <a:pt x="1448" y="1024"/>
                </a:lnTo>
                <a:lnTo>
                  <a:pt x="1450" y="1024"/>
                </a:lnTo>
                <a:lnTo>
                  <a:pt x="1450" y="1022"/>
                </a:lnTo>
                <a:lnTo>
                  <a:pt x="1450" y="1022"/>
                </a:lnTo>
                <a:lnTo>
                  <a:pt x="1450" y="1020"/>
                </a:lnTo>
                <a:lnTo>
                  <a:pt x="1450" y="1020"/>
                </a:lnTo>
                <a:lnTo>
                  <a:pt x="1453" y="1018"/>
                </a:lnTo>
                <a:lnTo>
                  <a:pt x="1453" y="1015"/>
                </a:lnTo>
                <a:lnTo>
                  <a:pt x="1453" y="1013"/>
                </a:lnTo>
                <a:lnTo>
                  <a:pt x="1455" y="1013"/>
                </a:lnTo>
                <a:lnTo>
                  <a:pt x="1455" y="1011"/>
                </a:lnTo>
                <a:lnTo>
                  <a:pt x="1455" y="1011"/>
                </a:lnTo>
                <a:lnTo>
                  <a:pt x="1453" y="1011"/>
                </a:lnTo>
                <a:lnTo>
                  <a:pt x="1453" y="1011"/>
                </a:lnTo>
                <a:lnTo>
                  <a:pt x="1453" y="1009"/>
                </a:lnTo>
                <a:lnTo>
                  <a:pt x="1450" y="1011"/>
                </a:lnTo>
                <a:lnTo>
                  <a:pt x="1450" y="1011"/>
                </a:lnTo>
                <a:lnTo>
                  <a:pt x="1450" y="1011"/>
                </a:lnTo>
                <a:lnTo>
                  <a:pt x="1448" y="1011"/>
                </a:lnTo>
                <a:lnTo>
                  <a:pt x="1448" y="1013"/>
                </a:lnTo>
                <a:lnTo>
                  <a:pt x="1448" y="1013"/>
                </a:lnTo>
                <a:lnTo>
                  <a:pt x="1446" y="1015"/>
                </a:lnTo>
                <a:lnTo>
                  <a:pt x="1446" y="1015"/>
                </a:lnTo>
                <a:lnTo>
                  <a:pt x="1446" y="1015"/>
                </a:lnTo>
                <a:lnTo>
                  <a:pt x="1444" y="1015"/>
                </a:lnTo>
                <a:lnTo>
                  <a:pt x="1444" y="1015"/>
                </a:lnTo>
                <a:lnTo>
                  <a:pt x="1444" y="1015"/>
                </a:lnTo>
                <a:lnTo>
                  <a:pt x="1444" y="1013"/>
                </a:lnTo>
                <a:lnTo>
                  <a:pt x="1444" y="1011"/>
                </a:lnTo>
                <a:lnTo>
                  <a:pt x="1446" y="1009"/>
                </a:lnTo>
                <a:lnTo>
                  <a:pt x="1446" y="1009"/>
                </a:lnTo>
                <a:lnTo>
                  <a:pt x="1446" y="1009"/>
                </a:lnTo>
                <a:lnTo>
                  <a:pt x="1448" y="1006"/>
                </a:lnTo>
                <a:lnTo>
                  <a:pt x="1450" y="1006"/>
                </a:lnTo>
                <a:lnTo>
                  <a:pt x="1450" y="1006"/>
                </a:lnTo>
                <a:lnTo>
                  <a:pt x="1450" y="1004"/>
                </a:lnTo>
                <a:lnTo>
                  <a:pt x="1450" y="1004"/>
                </a:lnTo>
                <a:lnTo>
                  <a:pt x="1450" y="1004"/>
                </a:lnTo>
                <a:lnTo>
                  <a:pt x="1450" y="1002"/>
                </a:lnTo>
                <a:lnTo>
                  <a:pt x="1453" y="1000"/>
                </a:lnTo>
                <a:lnTo>
                  <a:pt x="1455" y="997"/>
                </a:lnTo>
                <a:lnTo>
                  <a:pt x="1455" y="995"/>
                </a:lnTo>
                <a:lnTo>
                  <a:pt x="1457" y="995"/>
                </a:lnTo>
                <a:lnTo>
                  <a:pt x="1457" y="995"/>
                </a:lnTo>
                <a:lnTo>
                  <a:pt x="1457" y="993"/>
                </a:lnTo>
                <a:lnTo>
                  <a:pt x="1459" y="991"/>
                </a:lnTo>
                <a:lnTo>
                  <a:pt x="1459" y="991"/>
                </a:lnTo>
                <a:lnTo>
                  <a:pt x="1459" y="991"/>
                </a:lnTo>
                <a:lnTo>
                  <a:pt x="1459" y="991"/>
                </a:lnTo>
                <a:lnTo>
                  <a:pt x="1459" y="991"/>
                </a:lnTo>
                <a:lnTo>
                  <a:pt x="1459" y="993"/>
                </a:lnTo>
                <a:lnTo>
                  <a:pt x="1459" y="993"/>
                </a:lnTo>
                <a:lnTo>
                  <a:pt x="1459" y="993"/>
                </a:lnTo>
                <a:lnTo>
                  <a:pt x="1462" y="993"/>
                </a:lnTo>
                <a:lnTo>
                  <a:pt x="1462" y="993"/>
                </a:lnTo>
                <a:lnTo>
                  <a:pt x="1462" y="991"/>
                </a:lnTo>
                <a:lnTo>
                  <a:pt x="1464" y="991"/>
                </a:lnTo>
                <a:lnTo>
                  <a:pt x="1464" y="991"/>
                </a:lnTo>
                <a:lnTo>
                  <a:pt x="1464" y="991"/>
                </a:lnTo>
                <a:lnTo>
                  <a:pt x="1464" y="991"/>
                </a:lnTo>
                <a:lnTo>
                  <a:pt x="1466" y="991"/>
                </a:lnTo>
                <a:lnTo>
                  <a:pt x="1466" y="991"/>
                </a:lnTo>
                <a:lnTo>
                  <a:pt x="1466" y="993"/>
                </a:lnTo>
                <a:lnTo>
                  <a:pt x="1466" y="993"/>
                </a:lnTo>
                <a:lnTo>
                  <a:pt x="1466" y="993"/>
                </a:lnTo>
                <a:lnTo>
                  <a:pt x="1464" y="993"/>
                </a:lnTo>
                <a:lnTo>
                  <a:pt x="1464" y="993"/>
                </a:lnTo>
                <a:lnTo>
                  <a:pt x="1464" y="995"/>
                </a:lnTo>
                <a:lnTo>
                  <a:pt x="1464" y="995"/>
                </a:lnTo>
                <a:lnTo>
                  <a:pt x="1466" y="995"/>
                </a:lnTo>
                <a:lnTo>
                  <a:pt x="1466" y="995"/>
                </a:lnTo>
                <a:lnTo>
                  <a:pt x="1466" y="995"/>
                </a:lnTo>
                <a:lnTo>
                  <a:pt x="1466" y="993"/>
                </a:lnTo>
                <a:lnTo>
                  <a:pt x="1466" y="993"/>
                </a:lnTo>
                <a:lnTo>
                  <a:pt x="1468" y="993"/>
                </a:lnTo>
                <a:lnTo>
                  <a:pt x="1468" y="991"/>
                </a:lnTo>
                <a:lnTo>
                  <a:pt x="1468" y="991"/>
                </a:lnTo>
                <a:lnTo>
                  <a:pt x="1471" y="988"/>
                </a:lnTo>
                <a:lnTo>
                  <a:pt x="1471" y="988"/>
                </a:lnTo>
                <a:lnTo>
                  <a:pt x="1473" y="988"/>
                </a:lnTo>
                <a:lnTo>
                  <a:pt x="1475" y="988"/>
                </a:lnTo>
                <a:lnTo>
                  <a:pt x="1475" y="988"/>
                </a:lnTo>
                <a:lnTo>
                  <a:pt x="1475" y="988"/>
                </a:lnTo>
                <a:lnTo>
                  <a:pt x="1475" y="988"/>
                </a:lnTo>
                <a:lnTo>
                  <a:pt x="1477" y="988"/>
                </a:lnTo>
                <a:lnTo>
                  <a:pt x="1480" y="988"/>
                </a:lnTo>
                <a:lnTo>
                  <a:pt x="1480" y="988"/>
                </a:lnTo>
                <a:lnTo>
                  <a:pt x="1482" y="986"/>
                </a:lnTo>
                <a:lnTo>
                  <a:pt x="1482" y="986"/>
                </a:lnTo>
                <a:lnTo>
                  <a:pt x="1484" y="986"/>
                </a:lnTo>
                <a:lnTo>
                  <a:pt x="1486" y="986"/>
                </a:lnTo>
                <a:lnTo>
                  <a:pt x="1489" y="986"/>
                </a:lnTo>
                <a:lnTo>
                  <a:pt x="1491" y="988"/>
                </a:lnTo>
                <a:lnTo>
                  <a:pt x="1493" y="991"/>
                </a:lnTo>
                <a:lnTo>
                  <a:pt x="1493" y="991"/>
                </a:lnTo>
                <a:lnTo>
                  <a:pt x="1495" y="991"/>
                </a:lnTo>
                <a:lnTo>
                  <a:pt x="1495" y="991"/>
                </a:lnTo>
                <a:lnTo>
                  <a:pt x="1495" y="991"/>
                </a:lnTo>
                <a:lnTo>
                  <a:pt x="1495" y="991"/>
                </a:lnTo>
                <a:lnTo>
                  <a:pt x="1495" y="988"/>
                </a:lnTo>
                <a:lnTo>
                  <a:pt x="1495" y="988"/>
                </a:lnTo>
                <a:lnTo>
                  <a:pt x="1495" y="988"/>
                </a:lnTo>
                <a:lnTo>
                  <a:pt x="1495" y="986"/>
                </a:lnTo>
                <a:lnTo>
                  <a:pt x="1498" y="988"/>
                </a:lnTo>
                <a:lnTo>
                  <a:pt x="1498" y="988"/>
                </a:lnTo>
                <a:lnTo>
                  <a:pt x="1498" y="988"/>
                </a:lnTo>
                <a:lnTo>
                  <a:pt x="1498" y="988"/>
                </a:lnTo>
                <a:lnTo>
                  <a:pt x="1498" y="988"/>
                </a:lnTo>
                <a:lnTo>
                  <a:pt x="1498" y="988"/>
                </a:lnTo>
                <a:lnTo>
                  <a:pt x="1498" y="988"/>
                </a:lnTo>
                <a:lnTo>
                  <a:pt x="1498" y="988"/>
                </a:lnTo>
                <a:lnTo>
                  <a:pt x="1500" y="988"/>
                </a:lnTo>
                <a:lnTo>
                  <a:pt x="1507" y="988"/>
                </a:lnTo>
                <a:lnTo>
                  <a:pt x="1507" y="988"/>
                </a:lnTo>
                <a:lnTo>
                  <a:pt x="1507" y="988"/>
                </a:lnTo>
                <a:lnTo>
                  <a:pt x="1507" y="988"/>
                </a:lnTo>
                <a:lnTo>
                  <a:pt x="1507" y="988"/>
                </a:lnTo>
                <a:lnTo>
                  <a:pt x="1504" y="986"/>
                </a:lnTo>
                <a:lnTo>
                  <a:pt x="1504" y="986"/>
                </a:lnTo>
                <a:lnTo>
                  <a:pt x="1504" y="986"/>
                </a:lnTo>
                <a:lnTo>
                  <a:pt x="1504" y="986"/>
                </a:lnTo>
                <a:lnTo>
                  <a:pt x="1504" y="986"/>
                </a:lnTo>
                <a:lnTo>
                  <a:pt x="1504" y="984"/>
                </a:lnTo>
                <a:lnTo>
                  <a:pt x="1502" y="984"/>
                </a:lnTo>
                <a:lnTo>
                  <a:pt x="1502" y="984"/>
                </a:lnTo>
                <a:lnTo>
                  <a:pt x="1502" y="984"/>
                </a:lnTo>
                <a:lnTo>
                  <a:pt x="1502" y="984"/>
                </a:lnTo>
                <a:lnTo>
                  <a:pt x="1502" y="982"/>
                </a:lnTo>
                <a:lnTo>
                  <a:pt x="1502" y="982"/>
                </a:lnTo>
                <a:lnTo>
                  <a:pt x="1502" y="982"/>
                </a:lnTo>
                <a:lnTo>
                  <a:pt x="1502" y="979"/>
                </a:lnTo>
                <a:lnTo>
                  <a:pt x="1500" y="979"/>
                </a:lnTo>
                <a:lnTo>
                  <a:pt x="1500" y="979"/>
                </a:lnTo>
                <a:lnTo>
                  <a:pt x="1500" y="979"/>
                </a:lnTo>
                <a:lnTo>
                  <a:pt x="1500" y="979"/>
                </a:lnTo>
                <a:lnTo>
                  <a:pt x="1500" y="979"/>
                </a:lnTo>
                <a:lnTo>
                  <a:pt x="1498" y="979"/>
                </a:lnTo>
                <a:lnTo>
                  <a:pt x="1498" y="979"/>
                </a:lnTo>
                <a:lnTo>
                  <a:pt x="1495" y="979"/>
                </a:lnTo>
                <a:lnTo>
                  <a:pt x="1495" y="979"/>
                </a:lnTo>
                <a:lnTo>
                  <a:pt x="1495" y="979"/>
                </a:lnTo>
                <a:lnTo>
                  <a:pt x="1493" y="979"/>
                </a:lnTo>
                <a:lnTo>
                  <a:pt x="1493" y="979"/>
                </a:lnTo>
                <a:lnTo>
                  <a:pt x="1491" y="979"/>
                </a:lnTo>
                <a:lnTo>
                  <a:pt x="1489" y="979"/>
                </a:lnTo>
                <a:lnTo>
                  <a:pt x="1489" y="977"/>
                </a:lnTo>
                <a:lnTo>
                  <a:pt x="1489" y="977"/>
                </a:lnTo>
                <a:lnTo>
                  <a:pt x="1489" y="977"/>
                </a:lnTo>
                <a:lnTo>
                  <a:pt x="1491" y="977"/>
                </a:lnTo>
                <a:lnTo>
                  <a:pt x="1491" y="975"/>
                </a:lnTo>
                <a:lnTo>
                  <a:pt x="1491" y="975"/>
                </a:lnTo>
                <a:lnTo>
                  <a:pt x="1491" y="973"/>
                </a:lnTo>
                <a:lnTo>
                  <a:pt x="1491" y="973"/>
                </a:lnTo>
                <a:lnTo>
                  <a:pt x="1489" y="973"/>
                </a:lnTo>
                <a:lnTo>
                  <a:pt x="1486" y="973"/>
                </a:lnTo>
                <a:lnTo>
                  <a:pt x="1484" y="975"/>
                </a:lnTo>
                <a:lnTo>
                  <a:pt x="1480" y="975"/>
                </a:lnTo>
                <a:lnTo>
                  <a:pt x="1477" y="975"/>
                </a:lnTo>
                <a:lnTo>
                  <a:pt x="1475" y="975"/>
                </a:lnTo>
                <a:lnTo>
                  <a:pt x="1473" y="975"/>
                </a:lnTo>
                <a:lnTo>
                  <a:pt x="1473" y="975"/>
                </a:lnTo>
                <a:lnTo>
                  <a:pt x="1471" y="975"/>
                </a:lnTo>
                <a:lnTo>
                  <a:pt x="1468" y="977"/>
                </a:lnTo>
                <a:lnTo>
                  <a:pt x="1466" y="977"/>
                </a:lnTo>
                <a:lnTo>
                  <a:pt x="1464" y="979"/>
                </a:lnTo>
                <a:lnTo>
                  <a:pt x="1464" y="979"/>
                </a:lnTo>
                <a:lnTo>
                  <a:pt x="1464" y="979"/>
                </a:lnTo>
                <a:lnTo>
                  <a:pt x="1464" y="979"/>
                </a:lnTo>
                <a:lnTo>
                  <a:pt x="1462" y="979"/>
                </a:lnTo>
                <a:lnTo>
                  <a:pt x="1462" y="979"/>
                </a:lnTo>
                <a:lnTo>
                  <a:pt x="1462" y="979"/>
                </a:lnTo>
                <a:lnTo>
                  <a:pt x="1459" y="977"/>
                </a:lnTo>
                <a:lnTo>
                  <a:pt x="1459" y="977"/>
                </a:lnTo>
                <a:lnTo>
                  <a:pt x="1457" y="977"/>
                </a:lnTo>
                <a:lnTo>
                  <a:pt x="1457" y="977"/>
                </a:lnTo>
                <a:lnTo>
                  <a:pt x="1453" y="977"/>
                </a:lnTo>
                <a:lnTo>
                  <a:pt x="1453" y="977"/>
                </a:lnTo>
                <a:lnTo>
                  <a:pt x="1453" y="977"/>
                </a:lnTo>
                <a:lnTo>
                  <a:pt x="1453" y="977"/>
                </a:lnTo>
                <a:lnTo>
                  <a:pt x="1453" y="977"/>
                </a:lnTo>
                <a:lnTo>
                  <a:pt x="1450" y="975"/>
                </a:lnTo>
                <a:lnTo>
                  <a:pt x="1450" y="973"/>
                </a:lnTo>
                <a:lnTo>
                  <a:pt x="1448" y="973"/>
                </a:lnTo>
                <a:lnTo>
                  <a:pt x="1448" y="970"/>
                </a:lnTo>
                <a:lnTo>
                  <a:pt x="1446" y="970"/>
                </a:lnTo>
                <a:lnTo>
                  <a:pt x="1441" y="970"/>
                </a:lnTo>
                <a:lnTo>
                  <a:pt x="1441" y="970"/>
                </a:lnTo>
                <a:lnTo>
                  <a:pt x="1441" y="970"/>
                </a:lnTo>
                <a:lnTo>
                  <a:pt x="1437" y="970"/>
                </a:lnTo>
                <a:lnTo>
                  <a:pt x="1437" y="973"/>
                </a:lnTo>
                <a:lnTo>
                  <a:pt x="1437" y="973"/>
                </a:lnTo>
                <a:lnTo>
                  <a:pt x="1437" y="973"/>
                </a:lnTo>
                <a:lnTo>
                  <a:pt x="1437" y="973"/>
                </a:lnTo>
                <a:lnTo>
                  <a:pt x="1437" y="973"/>
                </a:lnTo>
                <a:lnTo>
                  <a:pt x="1437" y="973"/>
                </a:lnTo>
                <a:lnTo>
                  <a:pt x="1437" y="970"/>
                </a:lnTo>
                <a:lnTo>
                  <a:pt x="1437" y="970"/>
                </a:lnTo>
                <a:lnTo>
                  <a:pt x="1437" y="968"/>
                </a:lnTo>
                <a:lnTo>
                  <a:pt x="1437" y="968"/>
                </a:lnTo>
                <a:lnTo>
                  <a:pt x="1437" y="968"/>
                </a:lnTo>
                <a:lnTo>
                  <a:pt x="1437" y="966"/>
                </a:lnTo>
                <a:lnTo>
                  <a:pt x="1435" y="966"/>
                </a:lnTo>
                <a:lnTo>
                  <a:pt x="1435" y="966"/>
                </a:lnTo>
                <a:lnTo>
                  <a:pt x="1435" y="966"/>
                </a:lnTo>
                <a:lnTo>
                  <a:pt x="1435" y="966"/>
                </a:lnTo>
                <a:lnTo>
                  <a:pt x="1435" y="964"/>
                </a:lnTo>
                <a:lnTo>
                  <a:pt x="1435" y="964"/>
                </a:lnTo>
                <a:lnTo>
                  <a:pt x="1432" y="966"/>
                </a:lnTo>
                <a:lnTo>
                  <a:pt x="1430" y="966"/>
                </a:lnTo>
                <a:lnTo>
                  <a:pt x="1430" y="968"/>
                </a:lnTo>
                <a:lnTo>
                  <a:pt x="1430" y="968"/>
                </a:lnTo>
                <a:lnTo>
                  <a:pt x="1428" y="968"/>
                </a:lnTo>
                <a:lnTo>
                  <a:pt x="1428" y="968"/>
                </a:lnTo>
                <a:lnTo>
                  <a:pt x="1426" y="968"/>
                </a:lnTo>
                <a:lnTo>
                  <a:pt x="1423" y="970"/>
                </a:lnTo>
                <a:lnTo>
                  <a:pt x="1423" y="970"/>
                </a:lnTo>
                <a:lnTo>
                  <a:pt x="1421" y="973"/>
                </a:lnTo>
                <a:lnTo>
                  <a:pt x="1417" y="973"/>
                </a:lnTo>
                <a:lnTo>
                  <a:pt x="1414" y="973"/>
                </a:lnTo>
                <a:lnTo>
                  <a:pt x="1412" y="975"/>
                </a:lnTo>
                <a:lnTo>
                  <a:pt x="1410" y="975"/>
                </a:lnTo>
                <a:lnTo>
                  <a:pt x="1408" y="977"/>
                </a:lnTo>
                <a:lnTo>
                  <a:pt x="1405" y="977"/>
                </a:lnTo>
                <a:lnTo>
                  <a:pt x="1405" y="977"/>
                </a:lnTo>
                <a:lnTo>
                  <a:pt x="1403" y="975"/>
                </a:lnTo>
                <a:lnTo>
                  <a:pt x="1401" y="975"/>
                </a:lnTo>
                <a:lnTo>
                  <a:pt x="1401" y="975"/>
                </a:lnTo>
                <a:lnTo>
                  <a:pt x="1401" y="975"/>
                </a:lnTo>
                <a:lnTo>
                  <a:pt x="1401" y="975"/>
                </a:lnTo>
                <a:lnTo>
                  <a:pt x="1401" y="975"/>
                </a:lnTo>
                <a:lnTo>
                  <a:pt x="1399" y="977"/>
                </a:lnTo>
                <a:lnTo>
                  <a:pt x="1399" y="977"/>
                </a:lnTo>
                <a:lnTo>
                  <a:pt x="1399" y="975"/>
                </a:lnTo>
                <a:lnTo>
                  <a:pt x="1399" y="975"/>
                </a:lnTo>
                <a:lnTo>
                  <a:pt x="1399" y="973"/>
                </a:lnTo>
                <a:lnTo>
                  <a:pt x="1401" y="973"/>
                </a:lnTo>
                <a:lnTo>
                  <a:pt x="1401" y="970"/>
                </a:lnTo>
                <a:lnTo>
                  <a:pt x="1401" y="970"/>
                </a:lnTo>
                <a:lnTo>
                  <a:pt x="1401" y="970"/>
                </a:lnTo>
                <a:lnTo>
                  <a:pt x="1401" y="970"/>
                </a:lnTo>
                <a:lnTo>
                  <a:pt x="1399" y="970"/>
                </a:lnTo>
                <a:lnTo>
                  <a:pt x="1399" y="970"/>
                </a:lnTo>
                <a:lnTo>
                  <a:pt x="1396" y="970"/>
                </a:lnTo>
                <a:lnTo>
                  <a:pt x="1396" y="970"/>
                </a:lnTo>
                <a:lnTo>
                  <a:pt x="1394" y="970"/>
                </a:lnTo>
                <a:lnTo>
                  <a:pt x="1394" y="970"/>
                </a:lnTo>
                <a:lnTo>
                  <a:pt x="1392" y="973"/>
                </a:lnTo>
                <a:lnTo>
                  <a:pt x="1390" y="973"/>
                </a:lnTo>
                <a:lnTo>
                  <a:pt x="1385" y="975"/>
                </a:lnTo>
                <a:lnTo>
                  <a:pt x="1383" y="975"/>
                </a:lnTo>
                <a:lnTo>
                  <a:pt x="1383" y="975"/>
                </a:lnTo>
                <a:lnTo>
                  <a:pt x="1381" y="975"/>
                </a:lnTo>
                <a:lnTo>
                  <a:pt x="1381" y="973"/>
                </a:lnTo>
                <a:lnTo>
                  <a:pt x="1381" y="973"/>
                </a:lnTo>
                <a:close/>
                <a:moveTo>
                  <a:pt x="1405" y="968"/>
                </a:moveTo>
                <a:lnTo>
                  <a:pt x="1408" y="968"/>
                </a:lnTo>
                <a:lnTo>
                  <a:pt x="1408" y="968"/>
                </a:lnTo>
                <a:lnTo>
                  <a:pt x="1408" y="968"/>
                </a:lnTo>
                <a:lnTo>
                  <a:pt x="1405" y="968"/>
                </a:lnTo>
                <a:lnTo>
                  <a:pt x="1405" y="968"/>
                </a:lnTo>
                <a:lnTo>
                  <a:pt x="1405" y="968"/>
                </a:lnTo>
                <a:lnTo>
                  <a:pt x="1405" y="968"/>
                </a:lnTo>
                <a:lnTo>
                  <a:pt x="1405" y="968"/>
                </a:lnTo>
                <a:close/>
                <a:moveTo>
                  <a:pt x="1405" y="970"/>
                </a:moveTo>
                <a:lnTo>
                  <a:pt x="1405" y="970"/>
                </a:lnTo>
                <a:lnTo>
                  <a:pt x="1405" y="970"/>
                </a:lnTo>
                <a:lnTo>
                  <a:pt x="1403" y="970"/>
                </a:lnTo>
                <a:lnTo>
                  <a:pt x="1403" y="970"/>
                </a:lnTo>
                <a:lnTo>
                  <a:pt x="1403" y="970"/>
                </a:lnTo>
                <a:lnTo>
                  <a:pt x="1403" y="970"/>
                </a:lnTo>
                <a:lnTo>
                  <a:pt x="1405" y="970"/>
                </a:lnTo>
                <a:close/>
                <a:moveTo>
                  <a:pt x="1435" y="964"/>
                </a:moveTo>
                <a:lnTo>
                  <a:pt x="1435" y="966"/>
                </a:lnTo>
                <a:lnTo>
                  <a:pt x="1435" y="966"/>
                </a:lnTo>
                <a:lnTo>
                  <a:pt x="1437" y="966"/>
                </a:lnTo>
                <a:lnTo>
                  <a:pt x="1437" y="966"/>
                </a:lnTo>
                <a:lnTo>
                  <a:pt x="1437" y="966"/>
                </a:lnTo>
                <a:lnTo>
                  <a:pt x="1437" y="966"/>
                </a:lnTo>
                <a:lnTo>
                  <a:pt x="1437" y="966"/>
                </a:lnTo>
                <a:lnTo>
                  <a:pt x="1437" y="966"/>
                </a:lnTo>
                <a:lnTo>
                  <a:pt x="1437" y="966"/>
                </a:lnTo>
                <a:lnTo>
                  <a:pt x="1437" y="966"/>
                </a:lnTo>
                <a:lnTo>
                  <a:pt x="1437" y="968"/>
                </a:lnTo>
                <a:lnTo>
                  <a:pt x="1437" y="968"/>
                </a:lnTo>
                <a:lnTo>
                  <a:pt x="1437" y="968"/>
                </a:lnTo>
                <a:lnTo>
                  <a:pt x="1437" y="968"/>
                </a:lnTo>
                <a:lnTo>
                  <a:pt x="1439" y="968"/>
                </a:lnTo>
                <a:lnTo>
                  <a:pt x="1439" y="966"/>
                </a:lnTo>
                <a:lnTo>
                  <a:pt x="1439" y="966"/>
                </a:lnTo>
                <a:lnTo>
                  <a:pt x="1441" y="964"/>
                </a:lnTo>
                <a:lnTo>
                  <a:pt x="1444" y="964"/>
                </a:lnTo>
                <a:lnTo>
                  <a:pt x="1444" y="961"/>
                </a:lnTo>
                <a:lnTo>
                  <a:pt x="1444" y="961"/>
                </a:lnTo>
                <a:lnTo>
                  <a:pt x="1444" y="961"/>
                </a:lnTo>
                <a:lnTo>
                  <a:pt x="1444" y="961"/>
                </a:lnTo>
                <a:lnTo>
                  <a:pt x="1448" y="961"/>
                </a:lnTo>
                <a:lnTo>
                  <a:pt x="1448" y="961"/>
                </a:lnTo>
                <a:lnTo>
                  <a:pt x="1448" y="959"/>
                </a:lnTo>
                <a:lnTo>
                  <a:pt x="1446" y="959"/>
                </a:lnTo>
                <a:lnTo>
                  <a:pt x="1444" y="959"/>
                </a:lnTo>
                <a:lnTo>
                  <a:pt x="1441" y="959"/>
                </a:lnTo>
                <a:lnTo>
                  <a:pt x="1439" y="961"/>
                </a:lnTo>
                <a:lnTo>
                  <a:pt x="1437" y="961"/>
                </a:lnTo>
                <a:lnTo>
                  <a:pt x="1435" y="964"/>
                </a:lnTo>
                <a:lnTo>
                  <a:pt x="1435" y="964"/>
                </a:lnTo>
                <a:close/>
                <a:moveTo>
                  <a:pt x="1444" y="934"/>
                </a:moveTo>
                <a:lnTo>
                  <a:pt x="1444" y="934"/>
                </a:lnTo>
                <a:lnTo>
                  <a:pt x="1444" y="934"/>
                </a:lnTo>
                <a:lnTo>
                  <a:pt x="1446" y="934"/>
                </a:lnTo>
                <a:lnTo>
                  <a:pt x="1446" y="934"/>
                </a:lnTo>
                <a:lnTo>
                  <a:pt x="1446" y="934"/>
                </a:lnTo>
                <a:lnTo>
                  <a:pt x="1446" y="934"/>
                </a:lnTo>
                <a:lnTo>
                  <a:pt x="1448" y="934"/>
                </a:lnTo>
                <a:lnTo>
                  <a:pt x="1448" y="932"/>
                </a:lnTo>
                <a:lnTo>
                  <a:pt x="1448" y="932"/>
                </a:lnTo>
                <a:lnTo>
                  <a:pt x="1446" y="932"/>
                </a:lnTo>
                <a:lnTo>
                  <a:pt x="1446" y="932"/>
                </a:lnTo>
                <a:lnTo>
                  <a:pt x="1444" y="932"/>
                </a:lnTo>
                <a:lnTo>
                  <a:pt x="1444" y="932"/>
                </a:lnTo>
                <a:lnTo>
                  <a:pt x="1444" y="934"/>
                </a:lnTo>
                <a:lnTo>
                  <a:pt x="1444" y="934"/>
                </a:lnTo>
                <a:lnTo>
                  <a:pt x="1444" y="934"/>
                </a:lnTo>
                <a:close/>
                <a:moveTo>
                  <a:pt x="1426" y="950"/>
                </a:moveTo>
                <a:lnTo>
                  <a:pt x="1426" y="952"/>
                </a:lnTo>
                <a:lnTo>
                  <a:pt x="1426" y="952"/>
                </a:lnTo>
                <a:lnTo>
                  <a:pt x="1426" y="952"/>
                </a:lnTo>
                <a:lnTo>
                  <a:pt x="1428" y="952"/>
                </a:lnTo>
                <a:lnTo>
                  <a:pt x="1428" y="952"/>
                </a:lnTo>
                <a:lnTo>
                  <a:pt x="1430" y="952"/>
                </a:lnTo>
                <a:lnTo>
                  <a:pt x="1430" y="950"/>
                </a:lnTo>
                <a:lnTo>
                  <a:pt x="1430" y="950"/>
                </a:lnTo>
                <a:lnTo>
                  <a:pt x="1430" y="950"/>
                </a:lnTo>
                <a:lnTo>
                  <a:pt x="1430" y="950"/>
                </a:lnTo>
                <a:lnTo>
                  <a:pt x="1435" y="948"/>
                </a:lnTo>
                <a:lnTo>
                  <a:pt x="1435" y="948"/>
                </a:lnTo>
                <a:lnTo>
                  <a:pt x="1435" y="948"/>
                </a:lnTo>
                <a:lnTo>
                  <a:pt x="1435" y="948"/>
                </a:lnTo>
                <a:lnTo>
                  <a:pt x="1437" y="946"/>
                </a:lnTo>
                <a:lnTo>
                  <a:pt x="1437" y="946"/>
                </a:lnTo>
                <a:lnTo>
                  <a:pt x="1435" y="946"/>
                </a:lnTo>
                <a:lnTo>
                  <a:pt x="1432" y="948"/>
                </a:lnTo>
                <a:lnTo>
                  <a:pt x="1426" y="950"/>
                </a:lnTo>
                <a:lnTo>
                  <a:pt x="1426" y="950"/>
                </a:lnTo>
                <a:lnTo>
                  <a:pt x="1426" y="950"/>
                </a:lnTo>
                <a:lnTo>
                  <a:pt x="1426" y="950"/>
                </a:lnTo>
                <a:lnTo>
                  <a:pt x="1426" y="950"/>
                </a:lnTo>
                <a:close/>
                <a:moveTo>
                  <a:pt x="1403" y="970"/>
                </a:moveTo>
                <a:lnTo>
                  <a:pt x="1401" y="973"/>
                </a:lnTo>
                <a:lnTo>
                  <a:pt x="1401" y="973"/>
                </a:lnTo>
                <a:lnTo>
                  <a:pt x="1401" y="973"/>
                </a:lnTo>
                <a:lnTo>
                  <a:pt x="1401" y="973"/>
                </a:lnTo>
                <a:lnTo>
                  <a:pt x="1403" y="973"/>
                </a:lnTo>
                <a:lnTo>
                  <a:pt x="1403" y="973"/>
                </a:lnTo>
                <a:lnTo>
                  <a:pt x="1403" y="973"/>
                </a:lnTo>
                <a:lnTo>
                  <a:pt x="1403" y="973"/>
                </a:lnTo>
                <a:lnTo>
                  <a:pt x="1403" y="973"/>
                </a:lnTo>
                <a:lnTo>
                  <a:pt x="1403" y="970"/>
                </a:lnTo>
                <a:lnTo>
                  <a:pt x="1403" y="970"/>
                </a:lnTo>
                <a:close/>
                <a:moveTo>
                  <a:pt x="1502" y="982"/>
                </a:moveTo>
                <a:lnTo>
                  <a:pt x="1502" y="982"/>
                </a:lnTo>
                <a:lnTo>
                  <a:pt x="1502" y="982"/>
                </a:lnTo>
                <a:lnTo>
                  <a:pt x="1502" y="984"/>
                </a:lnTo>
                <a:lnTo>
                  <a:pt x="1504" y="984"/>
                </a:lnTo>
                <a:lnTo>
                  <a:pt x="1504" y="984"/>
                </a:lnTo>
                <a:lnTo>
                  <a:pt x="1504" y="984"/>
                </a:lnTo>
                <a:lnTo>
                  <a:pt x="1504" y="982"/>
                </a:lnTo>
                <a:lnTo>
                  <a:pt x="1504" y="982"/>
                </a:lnTo>
                <a:lnTo>
                  <a:pt x="1502" y="982"/>
                </a:lnTo>
                <a:close/>
                <a:moveTo>
                  <a:pt x="2197" y="1952"/>
                </a:moveTo>
                <a:lnTo>
                  <a:pt x="2197" y="1952"/>
                </a:lnTo>
                <a:lnTo>
                  <a:pt x="2195" y="1954"/>
                </a:lnTo>
                <a:lnTo>
                  <a:pt x="2195" y="1954"/>
                </a:lnTo>
                <a:lnTo>
                  <a:pt x="2197" y="1954"/>
                </a:lnTo>
                <a:lnTo>
                  <a:pt x="2199" y="1952"/>
                </a:lnTo>
                <a:lnTo>
                  <a:pt x="2199" y="1952"/>
                </a:lnTo>
                <a:lnTo>
                  <a:pt x="2199" y="1952"/>
                </a:lnTo>
                <a:lnTo>
                  <a:pt x="2197" y="1952"/>
                </a:lnTo>
                <a:close/>
                <a:moveTo>
                  <a:pt x="2096" y="2125"/>
                </a:moveTo>
                <a:lnTo>
                  <a:pt x="2093" y="2125"/>
                </a:lnTo>
                <a:lnTo>
                  <a:pt x="2091" y="2128"/>
                </a:lnTo>
                <a:lnTo>
                  <a:pt x="2093" y="2128"/>
                </a:lnTo>
                <a:lnTo>
                  <a:pt x="2093" y="2128"/>
                </a:lnTo>
                <a:lnTo>
                  <a:pt x="2096" y="2128"/>
                </a:lnTo>
                <a:lnTo>
                  <a:pt x="2096" y="2128"/>
                </a:lnTo>
                <a:lnTo>
                  <a:pt x="2096" y="2125"/>
                </a:lnTo>
                <a:lnTo>
                  <a:pt x="2096" y="2125"/>
                </a:lnTo>
                <a:lnTo>
                  <a:pt x="2096" y="2125"/>
                </a:lnTo>
                <a:lnTo>
                  <a:pt x="2096" y="2125"/>
                </a:lnTo>
                <a:close/>
                <a:moveTo>
                  <a:pt x="2111" y="2114"/>
                </a:moveTo>
                <a:lnTo>
                  <a:pt x="2111" y="2114"/>
                </a:lnTo>
                <a:lnTo>
                  <a:pt x="2111" y="2114"/>
                </a:lnTo>
                <a:lnTo>
                  <a:pt x="2109" y="2114"/>
                </a:lnTo>
                <a:lnTo>
                  <a:pt x="2109" y="2116"/>
                </a:lnTo>
                <a:lnTo>
                  <a:pt x="2109" y="2116"/>
                </a:lnTo>
                <a:lnTo>
                  <a:pt x="2111" y="2116"/>
                </a:lnTo>
                <a:lnTo>
                  <a:pt x="2111" y="2114"/>
                </a:lnTo>
                <a:lnTo>
                  <a:pt x="2114" y="2116"/>
                </a:lnTo>
                <a:lnTo>
                  <a:pt x="2114" y="2114"/>
                </a:lnTo>
                <a:lnTo>
                  <a:pt x="2111" y="2114"/>
                </a:lnTo>
                <a:close/>
                <a:moveTo>
                  <a:pt x="2240" y="2691"/>
                </a:moveTo>
                <a:lnTo>
                  <a:pt x="2240" y="2688"/>
                </a:lnTo>
                <a:lnTo>
                  <a:pt x="2240" y="2688"/>
                </a:lnTo>
                <a:lnTo>
                  <a:pt x="2237" y="2688"/>
                </a:lnTo>
                <a:lnTo>
                  <a:pt x="2237" y="2688"/>
                </a:lnTo>
                <a:lnTo>
                  <a:pt x="2237" y="2686"/>
                </a:lnTo>
                <a:lnTo>
                  <a:pt x="2237" y="2684"/>
                </a:lnTo>
                <a:lnTo>
                  <a:pt x="2235" y="2684"/>
                </a:lnTo>
                <a:lnTo>
                  <a:pt x="2235" y="2682"/>
                </a:lnTo>
                <a:lnTo>
                  <a:pt x="2233" y="2682"/>
                </a:lnTo>
                <a:lnTo>
                  <a:pt x="2233" y="2682"/>
                </a:lnTo>
                <a:lnTo>
                  <a:pt x="2233" y="2684"/>
                </a:lnTo>
                <a:lnTo>
                  <a:pt x="2233" y="2684"/>
                </a:lnTo>
                <a:lnTo>
                  <a:pt x="2231" y="2682"/>
                </a:lnTo>
                <a:lnTo>
                  <a:pt x="2228" y="2682"/>
                </a:lnTo>
                <a:lnTo>
                  <a:pt x="2231" y="2682"/>
                </a:lnTo>
                <a:lnTo>
                  <a:pt x="2228" y="2679"/>
                </a:lnTo>
                <a:lnTo>
                  <a:pt x="2226" y="2679"/>
                </a:lnTo>
                <a:lnTo>
                  <a:pt x="2226" y="2679"/>
                </a:lnTo>
                <a:lnTo>
                  <a:pt x="2226" y="2679"/>
                </a:lnTo>
                <a:lnTo>
                  <a:pt x="2224" y="2679"/>
                </a:lnTo>
                <a:lnTo>
                  <a:pt x="2224" y="2679"/>
                </a:lnTo>
                <a:lnTo>
                  <a:pt x="2222" y="2677"/>
                </a:lnTo>
                <a:lnTo>
                  <a:pt x="2219" y="2677"/>
                </a:lnTo>
                <a:lnTo>
                  <a:pt x="2217" y="2677"/>
                </a:lnTo>
                <a:lnTo>
                  <a:pt x="2217" y="2677"/>
                </a:lnTo>
                <a:lnTo>
                  <a:pt x="2215" y="2677"/>
                </a:lnTo>
                <a:lnTo>
                  <a:pt x="2208" y="2677"/>
                </a:lnTo>
                <a:lnTo>
                  <a:pt x="2208" y="2677"/>
                </a:lnTo>
                <a:lnTo>
                  <a:pt x="2208" y="2677"/>
                </a:lnTo>
                <a:lnTo>
                  <a:pt x="2215" y="2677"/>
                </a:lnTo>
                <a:lnTo>
                  <a:pt x="2213" y="2679"/>
                </a:lnTo>
                <a:lnTo>
                  <a:pt x="2213" y="2679"/>
                </a:lnTo>
                <a:lnTo>
                  <a:pt x="2213" y="2679"/>
                </a:lnTo>
                <a:lnTo>
                  <a:pt x="2215" y="2679"/>
                </a:lnTo>
                <a:lnTo>
                  <a:pt x="2222" y="2682"/>
                </a:lnTo>
                <a:lnTo>
                  <a:pt x="2222" y="2684"/>
                </a:lnTo>
                <a:lnTo>
                  <a:pt x="2224" y="2684"/>
                </a:lnTo>
                <a:lnTo>
                  <a:pt x="2226" y="2684"/>
                </a:lnTo>
                <a:lnTo>
                  <a:pt x="2226" y="2684"/>
                </a:lnTo>
                <a:lnTo>
                  <a:pt x="2226" y="2686"/>
                </a:lnTo>
                <a:lnTo>
                  <a:pt x="2228" y="2686"/>
                </a:lnTo>
                <a:lnTo>
                  <a:pt x="2228" y="2686"/>
                </a:lnTo>
                <a:lnTo>
                  <a:pt x="2231" y="2688"/>
                </a:lnTo>
                <a:lnTo>
                  <a:pt x="2231" y="2688"/>
                </a:lnTo>
                <a:lnTo>
                  <a:pt x="2233" y="2688"/>
                </a:lnTo>
                <a:lnTo>
                  <a:pt x="2235" y="2691"/>
                </a:lnTo>
                <a:lnTo>
                  <a:pt x="2235" y="2693"/>
                </a:lnTo>
                <a:lnTo>
                  <a:pt x="2237" y="2695"/>
                </a:lnTo>
                <a:lnTo>
                  <a:pt x="2237" y="2695"/>
                </a:lnTo>
                <a:lnTo>
                  <a:pt x="2240" y="2695"/>
                </a:lnTo>
                <a:lnTo>
                  <a:pt x="2242" y="2693"/>
                </a:lnTo>
                <a:lnTo>
                  <a:pt x="2242" y="2693"/>
                </a:lnTo>
                <a:lnTo>
                  <a:pt x="2240" y="2691"/>
                </a:lnTo>
                <a:lnTo>
                  <a:pt x="2240" y="2691"/>
                </a:lnTo>
                <a:close/>
                <a:moveTo>
                  <a:pt x="1956" y="957"/>
                </a:moveTo>
                <a:lnTo>
                  <a:pt x="1956" y="957"/>
                </a:lnTo>
                <a:lnTo>
                  <a:pt x="1956" y="957"/>
                </a:lnTo>
                <a:lnTo>
                  <a:pt x="1956" y="957"/>
                </a:lnTo>
                <a:lnTo>
                  <a:pt x="1956" y="959"/>
                </a:lnTo>
                <a:lnTo>
                  <a:pt x="1954" y="959"/>
                </a:lnTo>
                <a:lnTo>
                  <a:pt x="1954" y="959"/>
                </a:lnTo>
                <a:lnTo>
                  <a:pt x="1954" y="961"/>
                </a:lnTo>
                <a:lnTo>
                  <a:pt x="1954" y="961"/>
                </a:lnTo>
                <a:lnTo>
                  <a:pt x="1956" y="959"/>
                </a:lnTo>
                <a:lnTo>
                  <a:pt x="1956" y="957"/>
                </a:lnTo>
                <a:lnTo>
                  <a:pt x="1956" y="957"/>
                </a:lnTo>
                <a:close/>
                <a:moveTo>
                  <a:pt x="1898" y="2625"/>
                </a:moveTo>
                <a:lnTo>
                  <a:pt x="1898" y="2625"/>
                </a:lnTo>
                <a:lnTo>
                  <a:pt x="1900" y="2625"/>
                </a:lnTo>
                <a:lnTo>
                  <a:pt x="1898" y="2623"/>
                </a:lnTo>
                <a:lnTo>
                  <a:pt x="1898" y="2623"/>
                </a:lnTo>
                <a:lnTo>
                  <a:pt x="1893" y="2623"/>
                </a:lnTo>
                <a:lnTo>
                  <a:pt x="1893" y="2623"/>
                </a:lnTo>
                <a:lnTo>
                  <a:pt x="1893" y="2623"/>
                </a:lnTo>
                <a:lnTo>
                  <a:pt x="1893" y="2625"/>
                </a:lnTo>
                <a:lnTo>
                  <a:pt x="1893" y="2625"/>
                </a:lnTo>
                <a:lnTo>
                  <a:pt x="1893" y="2625"/>
                </a:lnTo>
                <a:lnTo>
                  <a:pt x="1893" y="2625"/>
                </a:lnTo>
                <a:lnTo>
                  <a:pt x="1889" y="2625"/>
                </a:lnTo>
                <a:lnTo>
                  <a:pt x="1889" y="2625"/>
                </a:lnTo>
                <a:lnTo>
                  <a:pt x="1889" y="2623"/>
                </a:lnTo>
                <a:lnTo>
                  <a:pt x="1889" y="2623"/>
                </a:lnTo>
                <a:lnTo>
                  <a:pt x="1891" y="2623"/>
                </a:lnTo>
                <a:lnTo>
                  <a:pt x="1891" y="2623"/>
                </a:lnTo>
                <a:lnTo>
                  <a:pt x="1891" y="2621"/>
                </a:lnTo>
                <a:lnTo>
                  <a:pt x="1889" y="2621"/>
                </a:lnTo>
                <a:lnTo>
                  <a:pt x="1887" y="2621"/>
                </a:lnTo>
                <a:lnTo>
                  <a:pt x="1884" y="2621"/>
                </a:lnTo>
                <a:lnTo>
                  <a:pt x="1882" y="2621"/>
                </a:lnTo>
                <a:lnTo>
                  <a:pt x="1882" y="2621"/>
                </a:lnTo>
                <a:lnTo>
                  <a:pt x="1880" y="2625"/>
                </a:lnTo>
                <a:lnTo>
                  <a:pt x="1880" y="2625"/>
                </a:lnTo>
                <a:lnTo>
                  <a:pt x="1880" y="2627"/>
                </a:lnTo>
                <a:lnTo>
                  <a:pt x="1880" y="2627"/>
                </a:lnTo>
                <a:lnTo>
                  <a:pt x="1880" y="2630"/>
                </a:lnTo>
                <a:lnTo>
                  <a:pt x="1878" y="2630"/>
                </a:lnTo>
                <a:lnTo>
                  <a:pt x="1878" y="2630"/>
                </a:lnTo>
                <a:lnTo>
                  <a:pt x="1878" y="2630"/>
                </a:lnTo>
                <a:lnTo>
                  <a:pt x="1873" y="2634"/>
                </a:lnTo>
                <a:lnTo>
                  <a:pt x="1873" y="2634"/>
                </a:lnTo>
                <a:lnTo>
                  <a:pt x="1871" y="2636"/>
                </a:lnTo>
                <a:lnTo>
                  <a:pt x="1871" y="2636"/>
                </a:lnTo>
                <a:lnTo>
                  <a:pt x="1873" y="2639"/>
                </a:lnTo>
                <a:lnTo>
                  <a:pt x="1875" y="2641"/>
                </a:lnTo>
                <a:lnTo>
                  <a:pt x="1875" y="2639"/>
                </a:lnTo>
                <a:lnTo>
                  <a:pt x="1878" y="2639"/>
                </a:lnTo>
                <a:lnTo>
                  <a:pt x="1880" y="2639"/>
                </a:lnTo>
                <a:lnTo>
                  <a:pt x="1880" y="2639"/>
                </a:lnTo>
                <a:lnTo>
                  <a:pt x="1878" y="2634"/>
                </a:lnTo>
                <a:lnTo>
                  <a:pt x="1880" y="2634"/>
                </a:lnTo>
                <a:lnTo>
                  <a:pt x="1887" y="2636"/>
                </a:lnTo>
                <a:lnTo>
                  <a:pt x="1887" y="2634"/>
                </a:lnTo>
                <a:lnTo>
                  <a:pt x="1887" y="2634"/>
                </a:lnTo>
                <a:lnTo>
                  <a:pt x="1887" y="2634"/>
                </a:lnTo>
                <a:lnTo>
                  <a:pt x="1891" y="2632"/>
                </a:lnTo>
                <a:lnTo>
                  <a:pt x="1893" y="2632"/>
                </a:lnTo>
                <a:lnTo>
                  <a:pt x="1896" y="2630"/>
                </a:lnTo>
                <a:lnTo>
                  <a:pt x="1898" y="2630"/>
                </a:lnTo>
                <a:lnTo>
                  <a:pt x="1900" y="2630"/>
                </a:lnTo>
                <a:lnTo>
                  <a:pt x="1900" y="2627"/>
                </a:lnTo>
                <a:lnTo>
                  <a:pt x="1900" y="2627"/>
                </a:lnTo>
                <a:lnTo>
                  <a:pt x="1900" y="2627"/>
                </a:lnTo>
                <a:lnTo>
                  <a:pt x="1898" y="2625"/>
                </a:lnTo>
                <a:close/>
                <a:moveTo>
                  <a:pt x="1500" y="991"/>
                </a:moveTo>
                <a:lnTo>
                  <a:pt x="1500" y="993"/>
                </a:lnTo>
                <a:lnTo>
                  <a:pt x="1498" y="991"/>
                </a:lnTo>
                <a:lnTo>
                  <a:pt x="1498" y="993"/>
                </a:lnTo>
                <a:lnTo>
                  <a:pt x="1498" y="993"/>
                </a:lnTo>
                <a:lnTo>
                  <a:pt x="1498" y="993"/>
                </a:lnTo>
                <a:lnTo>
                  <a:pt x="1500" y="993"/>
                </a:lnTo>
                <a:lnTo>
                  <a:pt x="1500" y="993"/>
                </a:lnTo>
                <a:lnTo>
                  <a:pt x="1500" y="993"/>
                </a:lnTo>
                <a:lnTo>
                  <a:pt x="1500" y="993"/>
                </a:lnTo>
                <a:lnTo>
                  <a:pt x="1500" y="991"/>
                </a:lnTo>
                <a:close/>
                <a:moveTo>
                  <a:pt x="2046" y="2186"/>
                </a:moveTo>
                <a:lnTo>
                  <a:pt x="2044" y="2186"/>
                </a:lnTo>
                <a:lnTo>
                  <a:pt x="2044" y="2188"/>
                </a:lnTo>
                <a:lnTo>
                  <a:pt x="2044" y="2191"/>
                </a:lnTo>
                <a:lnTo>
                  <a:pt x="2044" y="2191"/>
                </a:lnTo>
                <a:lnTo>
                  <a:pt x="2044" y="2191"/>
                </a:lnTo>
                <a:lnTo>
                  <a:pt x="2046" y="2188"/>
                </a:lnTo>
                <a:lnTo>
                  <a:pt x="2046" y="2186"/>
                </a:lnTo>
                <a:lnTo>
                  <a:pt x="2046" y="2184"/>
                </a:lnTo>
                <a:lnTo>
                  <a:pt x="2046" y="2186"/>
                </a:lnTo>
                <a:close/>
                <a:moveTo>
                  <a:pt x="1583" y="1045"/>
                </a:moveTo>
                <a:lnTo>
                  <a:pt x="1583" y="1045"/>
                </a:lnTo>
                <a:lnTo>
                  <a:pt x="1583" y="1045"/>
                </a:lnTo>
                <a:lnTo>
                  <a:pt x="1583" y="1045"/>
                </a:lnTo>
                <a:lnTo>
                  <a:pt x="1583" y="1045"/>
                </a:lnTo>
                <a:lnTo>
                  <a:pt x="1583" y="1045"/>
                </a:lnTo>
                <a:lnTo>
                  <a:pt x="1583" y="1045"/>
                </a:lnTo>
                <a:lnTo>
                  <a:pt x="1583" y="1045"/>
                </a:lnTo>
                <a:lnTo>
                  <a:pt x="1583" y="1045"/>
                </a:lnTo>
                <a:lnTo>
                  <a:pt x="1583" y="1045"/>
                </a:lnTo>
                <a:close/>
                <a:moveTo>
                  <a:pt x="1889" y="2634"/>
                </a:moveTo>
                <a:lnTo>
                  <a:pt x="1889" y="2634"/>
                </a:lnTo>
                <a:lnTo>
                  <a:pt x="1889" y="2634"/>
                </a:lnTo>
                <a:lnTo>
                  <a:pt x="1889" y="2636"/>
                </a:lnTo>
                <a:lnTo>
                  <a:pt x="1891" y="2636"/>
                </a:lnTo>
                <a:lnTo>
                  <a:pt x="1891" y="2634"/>
                </a:lnTo>
                <a:lnTo>
                  <a:pt x="1889" y="2634"/>
                </a:lnTo>
                <a:close/>
                <a:moveTo>
                  <a:pt x="1475" y="1004"/>
                </a:moveTo>
                <a:lnTo>
                  <a:pt x="1473" y="1004"/>
                </a:lnTo>
                <a:lnTo>
                  <a:pt x="1473" y="1004"/>
                </a:lnTo>
                <a:lnTo>
                  <a:pt x="1475" y="1006"/>
                </a:lnTo>
                <a:lnTo>
                  <a:pt x="1475" y="1006"/>
                </a:lnTo>
                <a:lnTo>
                  <a:pt x="1475" y="1006"/>
                </a:lnTo>
                <a:lnTo>
                  <a:pt x="1475" y="1006"/>
                </a:lnTo>
                <a:lnTo>
                  <a:pt x="1475" y="1004"/>
                </a:lnTo>
                <a:lnTo>
                  <a:pt x="1475" y="1004"/>
                </a:lnTo>
                <a:close/>
                <a:moveTo>
                  <a:pt x="1869" y="2636"/>
                </a:moveTo>
                <a:lnTo>
                  <a:pt x="1869" y="2639"/>
                </a:lnTo>
                <a:lnTo>
                  <a:pt x="1869" y="2639"/>
                </a:lnTo>
                <a:lnTo>
                  <a:pt x="1869" y="2639"/>
                </a:lnTo>
                <a:lnTo>
                  <a:pt x="1871" y="2641"/>
                </a:lnTo>
                <a:lnTo>
                  <a:pt x="1871" y="2639"/>
                </a:lnTo>
                <a:lnTo>
                  <a:pt x="1871" y="2639"/>
                </a:lnTo>
                <a:lnTo>
                  <a:pt x="1869" y="2639"/>
                </a:lnTo>
                <a:lnTo>
                  <a:pt x="1869" y="2636"/>
                </a:lnTo>
                <a:close/>
                <a:moveTo>
                  <a:pt x="1482" y="993"/>
                </a:moveTo>
                <a:lnTo>
                  <a:pt x="1482" y="993"/>
                </a:lnTo>
                <a:lnTo>
                  <a:pt x="1480" y="995"/>
                </a:lnTo>
                <a:lnTo>
                  <a:pt x="1480" y="995"/>
                </a:lnTo>
                <a:lnTo>
                  <a:pt x="1482" y="995"/>
                </a:lnTo>
                <a:lnTo>
                  <a:pt x="1482" y="995"/>
                </a:lnTo>
                <a:lnTo>
                  <a:pt x="1482" y="995"/>
                </a:lnTo>
                <a:lnTo>
                  <a:pt x="1482" y="995"/>
                </a:lnTo>
                <a:lnTo>
                  <a:pt x="1482" y="993"/>
                </a:lnTo>
                <a:lnTo>
                  <a:pt x="1482" y="993"/>
                </a:lnTo>
                <a:lnTo>
                  <a:pt x="1482" y="993"/>
                </a:lnTo>
                <a:close/>
                <a:moveTo>
                  <a:pt x="1459" y="1002"/>
                </a:moveTo>
                <a:lnTo>
                  <a:pt x="1457" y="1002"/>
                </a:lnTo>
                <a:lnTo>
                  <a:pt x="1457" y="1002"/>
                </a:lnTo>
                <a:lnTo>
                  <a:pt x="1457" y="1004"/>
                </a:lnTo>
                <a:lnTo>
                  <a:pt x="1455" y="1004"/>
                </a:lnTo>
                <a:lnTo>
                  <a:pt x="1455" y="1004"/>
                </a:lnTo>
                <a:lnTo>
                  <a:pt x="1455" y="1006"/>
                </a:lnTo>
                <a:lnTo>
                  <a:pt x="1455" y="1006"/>
                </a:lnTo>
                <a:lnTo>
                  <a:pt x="1453" y="1009"/>
                </a:lnTo>
                <a:lnTo>
                  <a:pt x="1453" y="1009"/>
                </a:lnTo>
                <a:lnTo>
                  <a:pt x="1453" y="1009"/>
                </a:lnTo>
                <a:lnTo>
                  <a:pt x="1453" y="1011"/>
                </a:lnTo>
                <a:lnTo>
                  <a:pt x="1455" y="1011"/>
                </a:lnTo>
                <a:lnTo>
                  <a:pt x="1455" y="1011"/>
                </a:lnTo>
                <a:lnTo>
                  <a:pt x="1455" y="1011"/>
                </a:lnTo>
                <a:lnTo>
                  <a:pt x="1457" y="1009"/>
                </a:lnTo>
                <a:lnTo>
                  <a:pt x="1457" y="1009"/>
                </a:lnTo>
                <a:lnTo>
                  <a:pt x="1457" y="1009"/>
                </a:lnTo>
                <a:lnTo>
                  <a:pt x="1457" y="1009"/>
                </a:lnTo>
                <a:lnTo>
                  <a:pt x="1457" y="1006"/>
                </a:lnTo>
                <a:lnTo>
                  <a:pt x="1457" y="1006"/>
                </a:lnTo>
                <a:lnTo>
                  <a:pt x="1457" y="1006"/>
                </a:lnTo>
                <a:lnTo>
                  <a:pt x="1457" y="1006"/>
                </a:lnTo>
                <a:lnTo>
                  <a:pt x="1459" y="1006"/>
                </a:lnTo>
                <a:lnTo>
                  <a:pt x="1459" y="1004"/>
                </a:lnTo>
                <a:lnTo>
                  <a:pt x="1457" y="1004"/>
                </a:lnTo>
                <a:lnTo>
                  <a:pt x="1457" y="1004"/>
                </a:lnTo>
                <a:lnTo>
                  <a:pt x="1459" y="1004"/>
                </a:lnTo>
                <a:lnTo>
                  <a:pt x="1459" y="1004"/>
                </a:lnTo>
                <a:lnTo>
                  <a:pt x="1459" y="1004"/>
                </a:lnTo>
                <a:lnTo>
                  <a:pt x="1459" y="1002"/>
                </a:lnTo>
                <a:lnTo>
                  <a:pt x="1459" y="1002"/>
                </a:lnTo>
                <a:lnTo>
                  <a:pt x="1459" y="1002"/>
                </a:lnTo>
                <a:lnTo>
                  <a:pt x="1459" y="1002"/>
                </a:lnTo>
                <a:lnTo>
                  <a:pt x="1459" y="1002"/>
                </a:lnTo>
                <a:lnTo>
                  <a:pt x="1459" y="1002"/>
                </a:lnTo>
                <a:close/>
                <a:moveTo>
                  <a:pt x="1626" y="1020"/>
                </a:moveTo>
                <a:lnTo>
                  <a:pt x="1628" y="1020"/>
                </a:lnTo>
                <a:lnTo>
                  <a:pt x="1628" y="1020"/>
                </a:lnTo>
                <a:lnTo>
                  <a:pt x="1626" y="1020"/>
                </a:lnTo>
                <a:lnTo>
                  <a:pt x="1626" y="1020"/>
                </a:lnTo>
                <a:lnTo>
                  <a:pt x="1626" y="1020"/>
                </a:lnTo>
                <a:lnTo>
                  <a:pt x="1626" y="1022"/>
                </a:lnTo>
                <a:lnTo>
                  <a:pt x="1626" y="1020"/>
                </a:lnTo>
                <a:close/>
                <a:moveTo>
                  <a:pt x="1626" y="1027"/>
                </a:moveTo>
                <a:lnTo>
                  <a:pt x="1626" y="1027"/>
                </a:lnTo>
                <a:lnTo>
                  <a:pt x="1624" y="1027"/>
                </a:lnTo>
                <a:lnTo>
                  <a:pt x="1624" y="1027"/>
                </a:lnTo>
                <a:lnTo>
                  <a:pt x="1624" y="1027"/>
                </a:lnTo>
                <a:lnTo>
                  <a:pt x="1624" y="1027"/>
                </a:lnTo>
                <a:lnTo>
                  <a:pt x="1626" y="1027"/>
                </a:lnTo>
                <a:close/>
                <a:moveTo>
                  <a:pt x="1527" y="1067"/>
                </a:moveTo>
                <a:lnTo>
                  <a:pt x="1527" y="1067"/>
                </a:lnTo>
                <a:lnTo>
                  <a:pt x="1525" y="1067"/>
                </a:lnTo>
                <a:lnTo>
                  <a:pt x="1525" y="1070"/>
                </a:lnTo>
                <a:lnTo>
                  <a:pt x="1527" y="1067"/>
                </a:lnTo>
                <a:lnTo>
                  <a:pt x="1527" y="1067"/>
                </a:lnTo>
                <a:lnTo>
                  <a:pt x="1527" y="1067"/>
                </a:lnTo>
                <a:lnTo>
                  <a:pt x="1527" y="1067"/>
                </a:lnTo>
                <a:close/>
                <a:moveTo>
                  <a:pt x="1621" y="1024"/>
                </a:moveTo>
                <a:lnTo>
                  <a:pt x="1621" y="1024"/>
                </a:lnTo>
                <a:lnTo>
                  <a:pt x="1621" y="1024"/>
                </a:lnTo>
                <a:lnTo>
                  <a:pt x="1621" y="1024"/>
                </a:lnTo>
                <a:lnTo>
                  <a:pt x="1624" y="1024"/>
                </a:lnTo>
                <a:lnTo>
                  <a:pt x="1624" y="1022"/>
                </a:lnTo>
                <a:lnTo>
                  <a:pt x="1624" y="1022"/>
                </a:lnTo>
                <a:lnTo>
                  <a:pt x="1626" y="1022"/>
                </a:lnTo>
                <a:lnTo>
                  <a:pt x="1626" y="1022"/>
                </a:lnTo>
                <a:lnTo>
                  <a:pt x="1624" y="1022"/>
                </a:lnTo>
                <a:lnTo>
                  <a:pt x="1624" y="1022"/>
                </a:lnTo>
                <a:lnTo>
                  <a:pt x="1621" y="1022"/>
                </a:lnTo>
                <a:lnTo>
                  <a:pt x="1621" y="1022"/>
                </a:lnTo>
                <a:lnTo>
                  <a:pt x="1621" y="1022"/>
                </a:lnTo>
                <a:lnTo>
                  <a:pt x="1621" y="1022"/>
                </a:lnTo>
                <a:lnTo>
                  <a:pt x="1621" y="1024"/>
                </a:lnTo>
                <a:lnTo>
                  <a:pt x="1621" y="1024"/>
                </a:lnTo>
                <a:close/>
                <a:moveTo>
                  <a:pt x="1617" y="1024"/>
                </a:moveTo>
                <a:lnTo>
                  <a:pt x="1619" y="1024"/>
                </a:lnTo>
                <a:lnTo>
                  <a:pt x="1619" y="1022"/>
                </a:lnTo>
                <a:lnTo>
                  <a:pt x="1619" y="1022"/>
                </a:lnTo>
                <a:lnTo>
                  <a:pt x="1617" y="1022"/>
                </a:lnTo>
                <a:lnTo>
                  <a:pt x="1617" y="1024"/>
                </a:lnTo>
                <a:lnTo>
                  <a:pt x="1617" y="1024"/>
                </a:lnTo>
                <a:lnTo>
                  <a:pt x="1617" y="1024"/>
                </a:lnTo>
                <a:lnTo>
                  <a:pt x="1617" y="1024"/>
                </a:lnTo>
                <a:close/>
                <a:moveTo>
                  <a:pt x="1462" y="1000"/>
                </a:moveTo>
                <a:lnTo>
                  <a:pt x="1459" y="1000"/>
                </a:lnTo>
                <a:lnTo>
                  <a:pt x="1459" y="1000"/>
                </a:lnTo>
                <a:lnTo>
                  <a:pt x="1459" y="1000"/>
                </a:lnTo>
                <a:lnTo>
                  <a:pt x="1459" y="1000"/>
                </a:lnTo>
                <a:lnTo>
                  <a:pt x="1462" y="1000"/>
                </a:lnTo>
                <a:lnTo>
                  <a:pt x="1462" y="1000"/>
                </a:lnTo>
                <a:lnTo>
                  <a:pt x="1462" y="1000"/>
                </a:lnTo>
                <a:lnTo>
                  <a:pt x="1462" y="1000"/>
                </a:lnTo>
                <a:lnTo>
                  <a:pt x="1462" y="1000"/>
                </a:lnTo>
                <a:close/>
                <a:moveTo>
                  <a:pt x="297" y="727"/>
                </a:moveTo>
                <a:lnTo>
                  <a:pt x="299" y="723"/>
                </a:lnTo>
                <a:lnTo>
                  <a:pt x="299" y="723"/>
                </a:lnTo>
                <a:lnTo>
                  <a:pt x="297" y="723"/>
                </a:lnTo>
                <a:lnTo>
                  <a:pt x="295" y="725"/>
                </a:lnTo>
                <a:lnTo>
                  <a:pt x="295" y="725"/>
                </a:lnTo>
                <a:lnTo>
                  <a:pt x="295" y="727"/>
                </a:lnTo>
                <a:lnTo>
                  <a:pt x="295" y="727"/>
                </a:lnTo>
                <a:lnTo>
                  <a:pt x="297" y="727"/>
                </a:lnTo>
                <a:close/>
                <a:moveTo>
                  <a:pt x="888" y="964"/>
                </a:moveTo>
                <a:lnTo>
                  <a:pt x="888" y="966"/>
                </a:lnTo>
                <a:lnTo>
                  <a:pt x="888" y="966"/>
                </a:lnTo>
                <a:lnTo>
                  <a:pt x="888" y="966"/>
                </a:lnTo>
                <a:lnTo>
                  <a:pt x="888" y="964"/>
                </a:lnTo>
                <a:lnTo>
                  <a:pt x="888" y="964"/>
                </a:lnTo>
                <a:lnTo>
                  <a:pt x="888" y="964"/>
                </a:lnTo>
                <a:lnTo>
                  <a:pt x="888" y="964"/>
                </a:lnTo>
                <a:close/>
                <a:moveTo>
                  <a:pt x="221" y="540"/>
                </a:moveTo>
                <a:lnTo>
                  <a:pt x="221" y="540"/>
                </a:lnTo>
                <a:lnTo>
                  <a:pt x="218" y="543"/>
                </a:lnTo>
                <a:lnTo>
                  <a:pt x="216" y="543"/>
                </a:lnTo>
                <a:lnTo>
                  <a:pt x="216" y="543"/>
                </a:lnTo>
                <a:lnTo>
                  <a:pt x="216" y="543"/>
                </a:lnTo>
                <a:lnTo>
                  <a:pt x="218" y="543"/>
                </a:lnTo>
                <a:lnTo>
                  <a:pt x="221" y="540"/>
                </a:lnTo>
                <a:close/>
                <a:moveTo>
                  <a:pt x="1349" y="651"/>
                </a:moveTo>
                <a:lnTo>
                  <a:pt x="1349" y="651"/>
                </a:lnTo>
                <a:lnTo>
                  <a:pt x="1351" y="651"/>
                </a:lnTo>
                <a:lnTo>
                  <a:pt x="1351" y="651"/>
                </a:lnTo>
                <a:lnTo>
                  <a:pt x="1354" y="651"/>
                </a:lnTo>
                <a:lnTo>
                  <a:pt x="1354" y="651"/>
                </a:lnTo>
                <a:lnTo>
                  <a:pt x="1351" y="649"/>
                </a:lnTo>
                <a:lnTo>
                  <a:pt x="1349" y="651"/>
                </a:lnTo>
                <a:close/>
                <a:moveTo>
                  <a:pt x="1118" y="525"/>
                </a:moveTo>
                <a:lnTo>
                  <a:pt x="1118" y="525"/>
                </a:lnTo>
                <a:lnTo>
                  <a:pt x="1120" y="527"/>
                </a:lnTo>
                <a:lnTo>
                  <a:pt x="1120" y="527"/>
                </a:lnTo>
                <a:lnTo>
                  <a:pt x="1122" y="527"/>
                </a:lnTo>
                <a:lnTo>
                  <a:pt x="1122" y="525"/>
                </a:lnTo>
                <a:lnTo>
                  <a:pt x="1122" y="525"/>
                </a:lnTo>
                <a:lnTo>
                  <a:pt x="1120" y="525"/>
                </a:lnTo>
                <a:lnTo>
                  <a:pt x="1118" y="525"/>
                </a:lnTo>
                <a:close/>
                <a:moveTo>
                  <a:pt x="1118" y="513"/>
                </a:moveTo>
                <a:lnTo>
                  <a:pt x="1118" y="513"/>
                </a:lnTo>
                <a:lnTo>
                  <a:pt x="1120" y="513"/>
                </a:lnTo>
                <a:lnTo>
                  <a:pt x="1120" y="516"/>
                </a:lnTo>
                <a:lnTo>
                  <a:pt x="1120" y="516"/>
                </a:lnTo>
                <a:lnTo>
                  <a:pt x="1122" y="513"/>
                </a:lnTo>
                <a:lnTo>
                  <a:pt x="1122" y="513"/>
                </a:lnTo>
                <a:lnTo>
                  <a:pt x="1122" y="511"/>
                </a:lnTo>
                <a:lnTo>
                  <a:pt x="1120" y="511"/>
                </a:lnTo>
                <a:lnTo>
                  <a:pt x="1120" y="511"/>
                </a:lnTo>
                <a:lnTo>
                  <a:pt x="1120" y="509"/>
                </a:lnTo>
                <a:lnTo>
                  <a:pt x="1120" y="507"/>
                </a:lnTo>
                <a:lnTo>
                  <a:pt x="1120" y="507"/>
                </a:lnTo>
                <a:lnTo>
                  <a:pt x="1118" y="507"/>
                </a:lnTo>
                <a:lnTo>
                  <a:pt x="1118" y="509"/>
                </a:lnTo>
                <a:lnTo>
                  <a:pt x="1118" y="509"/>
                </a:lnTo>
                <a:lnTo>
                  <a:pt x="1118" y="513"/>
                </a:lnTo>
                <a:close/>
                <a:moveTo>
                  <a:pt x="893" y="943"/>
                </a:moveTo>
                <a:lnTo>
                  <a:pt x="893" y="943"/>
                </a:lnTo>
                <a:lnTo>
                  <a:pt x="893" y="941"/>
                </a:lnTo>
                <a:lnTo>
                  <a:pt x="893" y="941"/>
                </a:lnTo>
                <a:lnTo>
                  <a:pt x="893" y="941"/>
                </a:lnTo>
                <a:lnTo>
                  <a:pt x="891" y="943"/>
                </a:lnTo>
                <a:lnTo>
                  <a:pt x="891" y="943"/>
                </a:lnTo>
                <a:lnTo>
                  <a:pt x="891" y="946"/>
                </a:lnTo>
                <a:lnTo>
                  <a:pt x="891" y="946"/>
                </a:lnTo>
                <a:lnTo>
                  <a:pt x="891" y="946"/>
                </a:lnTo>
                <a:lnTo>
                  <a:pt x="893" y="946"/>
                </a:lnTo>
                <a:lnTo>
                  <a:pt x="893" y="946"/>
                </a:lnTo>
                <a:lnTo>
                  <a:pt x="893" y="946"/>
                </a:lnTo>
                <a:lnTo>
                  <a:pt x="893" y="948"/>
                </a:lnTo>
                <a:lnTo>
                  <a:pt x="893" y="948"/>
                </a:lnTo>
                <a:lnTo>
                  <a:pt x="893" y="950"/>
                </a:lnTo>
                <a:lnTo>
                  <a:pt x="895" y="950"/>
                </a:lnTo>
                <a:lnTo>
                  <a:pt x="895" y="950"/>
                </a:lnTo>
                <a:lnTo>
                  <a:pt x="895" y="950"/>
                </a:lnTo>
                <a:lnTo>
                  <a:pt x="895" y="950"/>
                </a:lnTo>
                <a:lnTo>
                  <a:pt x="895" y="950"/>
                </a:lnTo>
                <a:lnTo>
                  <a:pt x="897" y="950"/>
                </a:lnTo>
                <a:lnTo>
                  <a:pt x="897" y="950"/>
                </a:lnTo>
                <a:lnTo>
                  <a:pt x="895" y="948"/>
                </a:lnTo>
                <a:lnTo>
                  <a:pt x="893" y="948"/>
                </a:lnTo>
                <a:lnTo>
                  <a:pt x="893" y="946"/>
                </a:lnTo>
                <a:lnTo>
                  <a:pt x="893" y="946"/>
                </a:lnTo>
                <a:lnTo>
                  <a:pt x="893" y="946"/>
                </a:lnTo>
                <a:lnTo>
                  <a:pt x="891" y="946"/>
                </a:lnTo>
                <a:lnTo>
                  <a:pt x="891" y="946"/>
                </a:lnTo>
                <a:lnTo>
                  <a:pt x="893" y="943"/>
                </a:lnTo>
                <a:close/>
                <a:moveTo>
                  <a:pt x="886" y="939"/>
                </a:moveTo>
                <a:lnTo>
                  <a:pt x="884" y="937"/>
                </a:lnTo>
                <a:lnTo>
                  <a:pt x="884" y="937"/>
                </a:lnTo>
                <a:lnTo>
                  <a:pt x="884" y="937"/>
                </a:lnTo>
                <a:lnTo>
                  <a:pt x="884" y="939"/>
                </a:lnTo>
                <a:lnTo>
                  <a:pt x="884" y="939"/>
                </a:lnTo>
                <a:lnTo>
                  <a:pt x="886" y="939"/>
                </a:lnTo>
                <a:lnTo>
                  <a:pt x="886" y="941"/>
                </a:lnTo>
                <a:lnTo>
                  <a:pt x="886" y="939"/>
                </a:lnTo>
                <a:lnTo>
                  <a:pt x="886" y="939"/>
                </a:lnTo>
                <a:close/>
                <a:moveTo>
                  <a:pt x="895" y="957"/>
                </a:moveTo>
                <a:lnTo>
                  <a:pt x="895" y="955"/>
                </a:lnTo>
                <a:lnTo>
                  <a:pt x="895" y="955"/>
                </a:lnTo>
                <a:lnTo>
                  <a:pt x="893" y="955"/>
                </a:lnTo>
                <a:lnTo>
                  <a:pt x="893" y="955"/>
                </a:lnTo>
                <a:lnTo>
                  <a:pt x="893" y="957"/>
                </a:lnTo>
                <a:lnTo>
                  <a:pt x="893" y="957"/>
                </a:lnTo>
                <a:lnTo>
                  <a:pt x="893" y="957"/>
                </a:lnTo>
                <a:lnTo>
                  <a:pt x="895" y="957"/>
                </a:lnTo>
                <a:lnTo>
                  <a:pt x="895" y="957"/>
                </a:lnTo>
                <a:close/>
                <a:moveTo>
                  <a:pt x="895" y="961"/>
                </a:moveTo>
                <a:lnTo>
                  <a:pt x="895" y="961"/>
                </a:lnTo>
                <a:lnTo>
                  <a:pt x="895" y="961"/>
                </a:lnTo>
                <a:lnTo>
                  <a:pt x="895" y="961"/>
                </a:lnTo>
                <a:lnTo>
                  <a:pt x="895" y="961"/>
                </a:lnTo>
                <a:lnTo>
                  <a:pt x="895" y="959"/>
                </a:lnTo>
                <a:lnTo>
                  <a:pt x="895" y="959"/>
                </a:lnTo>
                <a:lnTo>
                  <a:pt x="895" y="959"/>
                </a:lnTo>
                <a:lnTo>
                  <a:pt x="895" y="961"/>
                </a:lnTo>
                <a:lnTo>
                  <a:pt x="895" y="961"/>
                </a:lnTo>
                <a:lnTo>
                  <a:pt x="895" y="961"/>
                </a:lnTo>
                <a:lnTo>
                  <a:pt x="895" y="961"/>
                </a:lnTo>
                <a:close/>
                <a:moveTo>
                  <a:pt x="1934" y="894"/>
                </a:moveTo>
                <a:lnTo>
                  <a:pt x="1934" y="894"/>
                </a:lnTo>
                <a:lnTo>
                  <a:pt x="1934" y="896"/>
                </a:lnTo>
                <a:lnTo>
                  <a:pt x="1934" y="896"/>
                </a:lnTo>
                <a:lnTo>
                  <a:pt x="1936" y="894"/>
                </a:lnTo>
                <a:lnTo>
                  <a:pt x="1936" y="894"/>
                </a:lnTo>
                <a:lnTo>
                  <a:pt x="1936" y="894"/>
                </a:lnTo>
                <a:lnTo>
                  <a:pt x="1936" y="894"/>
                </a:lnTo>
                <a:lnTo>
                  <a:pt x="1936" y="894"/>
                </a:lnTo>
                <a:lnTo>
                  <a:pt x="1934" y="894"/>
                </a:lnTo>
                <a:lnTo>
                  <a:pt x="1934" y="894"/>
                </a:lnTo>
                <a:close/>
                <a:moveTo>
                  <a:pt x="1956" y="914"/>
                </a:moveTo>
                <a:lnTo>
                  <a:pt x="1956" y="916"/>
                </a:lnTo>
                <a:lnTo>
                  <a:pt x="1954" y="914"/>
                </a:lnTo>
                <a:lnTo>
                  <a:pt x="1954" y="916"/>
                </a:lnTo>
                <a:lnTo>
                  <a:pt x="1954" y="916"/>
                </a:lnTo>
                <a:lnTo>
                  <a:pt x="1954" y="919"/>
                </a:lnTo>
                <a:lnTo>
                  <a:pt x="1954" y="919"/>
                </a:lnTo>
                <a:lnTo>
                  <a:pt x="1956" y="919"/>
                </a:lnTo>
                <a:lnTo>
                  <a:pt x="1958" y="916"/>
                </a:lnTo>
                <a:lnTo>
                  <a:pt x="1958" y="916"/>
                </a:lnTo>
                <a:lnTo>
                  <a:pt x="1958" y="914"/>
                </a:lnTo>
                <a:lnTo>
                  <a:pt x="1956" y="914"/>
                </a:lnTo>
                <a:close/>
                <a:moveTo>
                  <a:pt x="1949" y="444"/>
                </a:moveTo>
                <a:lnTo>
                  <a:pt x="1947" y="446"/>
                </a:lnTo>
                <a:lnTo>
                  <a:pt x="1945" y="446"/>
                </a:lnTo>
                <a:lnTo>
                  <a:pt x="1945" y="450"/>
                </a:lnTo>
                <a:lnTo>
                  <a:pt x="1945" y="453"/>
                </a:lnTo>
                <a:lnTo>
                  <a:pt x="1947" y="453"/>
                </a:lnTo>
                <a:lnTo>
                  <a:pt x="1947" y="455"/>
                </a:lnTo>
                <a:lnTo>
                  <a:pt x="1952" y="455"/>
                </a:lnTo>
                <a:lnTo>
                  <a:pt x="1956" y="455"/>
                </a:lnTo>
                <a:lnTo>
                  <a:pt x="1958" y="455"/>
                </a:lnTo>
                <a:lnTo>
                  <a:pt x="1961" y="457"/>
                </a:lnTo>
                <a:lnTo>
                  <a:pt x="1961" y="457"/>
                </a:lnTo>
                <a:lnTo>
                  <a:pt x="1963" y="457"/>
                </a:lnTo>
                <a:lnTo>
                  <a:pt x="1963" y="457"/>
                </a:lnTo>
                <a:lnTo>
                  <a:pt x="1965" y="457"/>
                </a:lnTo>
                <a:lnTo>
                  <a:pt x="1961" y="459"/>
                </a:lnTo>
                <a:lnTo>
                  <a:pt x="1958" y="459"/>
                </a:lnTo>
                <a:lnTo>
                  <a:pt x="1956" y="459"/>
                </a:lnTo>
                <a:lnTo>
                  <a:pt x="1956" y="459"/>
                </a:lnTo>
                <a:lnTo>
                  <a:pt x="1956" y="462"/>
                </a:lnTo>
                <a:lnTo>
                  <a:pt x="1958" y="462"/>
                </a:lnTo>
                <a:lnTo>
                  <a:pt x="1961" y="462"/>
                </a:lnTo>
                <a:lnTo>
                  <a:pt x="1963" y="464"/>
                </a:lnTo>
                <a:lnTo>
                  <a:pt x="1963" y="464"/>
                </a:lnTo>
                <a:lnTo>
                  <a:pt x="1965" y="464"/>
                </a:lnTo>
                <a:lnTo>
                  <a:pt x="1974" y="462"/>
                </a:lnTo>
                <a:lnTo>
                  <a:pt x="1979" y="462"/>
                </a:lnTo>
                <a:lnTo>
                  <a:pt x="1988" y="457"/>
                </a:lnTo>
                <a:lnTo>
                  <a:pt x="1990" y="455"/>
                </a:lnTo>
                <a:lnTo>
                  <a:pt x="1992" y="455"/>
                </a:lnTo>
                <a:lnTo>
                  <a:pt x="1992" y="453"/>
                </a:lnTo>
                <a:lnTo>
                  <a:pt x="1990" y="453"/>
                </a:lnTo>
                <a:lnTo>
                  <a:pt x="1990" y="453"/>
                </a:lnTo>
                <a:lnTo>
                  <a:pt x="1990" y="453"/>
                </a:lnTo>
                <a:lnTo>
                  <a:pt x="1990" y="450"/>
                </a:lnTo>
                <a:lnTo>
                  <a:pt x="1990" y="450"/>
                </a:lnTo>
                <a:lnTo>
                  <a:pt x="1990" y="450"/>
                </a:lnTo>
                <a:lnTo>
                  <a:pt x="1990" y="448"/>
                </a:lnTo>
                <a:lnTo>
                  <a:pt x="1983" y="448"/>
                </a:lnTo>
                <a:lnTo>
                  <a:pt x="1979" y="446"/>
                </a:lnTo>
                <a:lnTo>
                  <a:pt x="1972" y="439"/>
                </a:lnTo>
                <a:lnTo>
                  <a:pt x="1970" y="437"/>
                </a:lnTo>
                <a:lnTo>
                  <a:pt x="1970" y="437"/>
                </a:lnTo>
                <a:lnTo>
                  <a:pt x="1958" y="435"/>
                </a:lnTo>
                <a:lnTo>
                  <a:pt x="1954" y="435"/>
                </a:lnTo>
                <a:lnTo>
                  <a:pt x="1947" y="437"/>
                </a:lnTo>
                <a:lnTo>
                  <a:pt x="1947" y="437"/>
                </a:lnTo>
                <a:lnTo>
                  <a:pt x="1947" y="439"/>
                </a:lnTo>
                <a:lnTo>
                  <a:pt x="1947" y="439"/>
                </a:lnTo>
                <a:lnTo>
                  <a:pt x="1947" y="439"/>
                </a:lnTo>
                <a:lnTo>
                  <a:pt x="1947" y="441"/>
                </a:lnTo>
                <a:lnTo>
                  <a:pt x="1947" y="441"/>
                </a:lnTo>
                <a:lnTo>
                  <a:pt x="1949" y="444"/>
                </a:lnTo>
                <a:lnTo>
                  <a:pt x="1954" y="446"/>
                </a:lnTo>
                <a:lnTo>
                  <a:pt x="1954" y="446"/>
                </a:lnTo>
                <a:lnTo>
                  <a:pt x="1949" y="444"/>
                </a:lnTo>
                <a:close/>
                <a:moveTo>
                  <a:pt x="1938" y="869"/>
                </a:moveTo>
                <a:lnTo>
                  <a:pt x="1938" y="869"/>
                </a:lnTo>
                <a:lnTo>
                  <a:pt x="1938" y="869"/>
                </a:lnTo>
                <a:lnTo>
                  <a:pt x="1938" y="869"/>
                </a:lnTo>
                <a:lnTo>
                  <a:pt x="1936" y="871"/>
                </a:lnTo>
                <a:lnTo>
                  <a:pt x="1938" y="871"/>
                </a:lnTo>
                <a:lnTo>
                  <a:pt x="1938" y="871"/>
                </a:lnTo>
                <a:lnTo>
                  <a:pt x="1938" y="869"/>
                </a:lnTo>
                <a:close/>
                <a:moveTo>
                  <a:pt x="1947" y="919"/>
                </a:moveTo>
                <a:lnTo>
                  <a:pt x="1947" y="919"/>
                </a:lnTo>
                <a:lnTo>
                  <a:pt x="1947" y="919"/>
                </a:lnTo>
                <a:lnTo>
                  <a:pt x="1947" y="919"/>
                </a:lnTo>
                <a:lnTo>
                  <a:pt x="1947" y="919"/>
                </a:lnTo>
                <a:lnTo>
                  <a:pt x="1945" y="919"/>
                </a:lnTo>
                <a:lnTo>
                  <a:pt x="1945" y="919"/>
                </a:lnTo>
                <a:lnTo>
                  <a:pt x="1947" y="919"/>
                </a:lnTo>
                <a:lnTo>
                  <a:pt x="1947" y="919"/>
                </a:lnTo>
                <a:lnTo>
                  <a:pt x="1947" y="919"/>
                </a:lnTo>
                <a:lnTo>
                  <a:pt x="1947" y="919"/>
                </a:lnTo>
                <a:lnTo>
                  <a:pt x="1949" y="919"/>
                </a:lnTo>
                <a:lnTo>
                  <a:pt x="1952" y="916"/>
                </a:lnTo>
                <a:lnTo>
                  <a:pt x="1949" y="916"/>
                </a:lnTo>
                <a:lnTo>
                  <a:pt x="1949" y="916"/>
                </a:lnTo>
                <a:lnTo>
                  <a:pt x="1947" y="919"/>
                </a:lnTo>
                <a:close/>
                <a:moveTo>
                  <a:pt x="1851" y="781"/>
                </a:moveTo>
                <a:lnTo>
                  <a:pt x="1851" y="781"/>
                </a:lnTo>
                <a:lnTo>
                  <a:pt x="1848" y="781"/>
                </a:lnTo>
                <a:lnTo>
                  <a:pt x="1848" y="781"/>
                </a:lnTo>
                <a:lnTo>
                  <a:pt x="1848" y="781"/>
                </a:lnTo>
                <a:lnTo>
                  <a:pt x="1846" y="784"/>
                </a:lnTo>
                <a:lnTo>
                  <a:pt x="1848" y="784"/>
                </a:lnTo>
                <a:lnTo>
                  <a:pt x="1848" y="784"/>
                </a:lnTo>
                <a:lnTo>
                  <a:pt x="1851" y="784"/>
                </a:lnTo>
                <a:lnTo>
                  <a:pt x="1851" y="784"/>
                </a:lnTo>
                <a:lnTo>
                  <a:pt x="1851" y="781"/>
                </a:lnTo>
                <a:lnTo>
                  <a:pt x="1851" y="781"/>
                </a:lnTo>
                <a:close/>
                <a:moveTo>
                  <a:pt x="888" y="939"/>
                </a:moveTo>
                <a:lnTo>
                  <a:pt x="888" y="939"/>
                </a:lnTo>
                <a:lnTo>
                  <a:pt x="888" y="939"/>
                </a:lnTo>
                <a:lnTo>
                  <a:pt x="888" y="939"/>
                </a:lnTo>
                <a:lnTo>
                  <a:pt x="888" y="941"/>
                </a:lnTo>
                <a:lnTo>
                  <a:pt x="888" y="941"/>
                </a:lnTo>
                <a:lnTo>
                  <a:pt x="888" y="941"/>
                </a:lnTo>
                <a:lnTo>
                  <a:pt x="888" y="941"/>
                </a:lnTo>
                <a:lnTo>
                  <a:pt x="888" y="941"/>
                </a:lnTo>
                <a:lnTo>
                  <a:pt x="888" y="939"/>
                </a:lnTo>
                <a:lnTo>
                  <a:pt x="888" y="939"/>
                </a:lnTo>
                <a:close/>
                <a:moveTo>
                  <a:pt x="1563" y="869"/>
                </a:moveTo>
                <a:lnTo>
                  <a:pt x="1563" y="869"/>
                </a:lnTo>
                <a:lnTo>
                  <a:pt x="1565" y="869"/>
                </a:lnTo>
                <a:lnTo>
                  <a:pt x="1565" y="869"/>
                </a:lnTo>
                <a:lnTo>
                  <a:pt x="1565" y="869"/>
                </a:lnTo>
                <a:lnTo>
                  <a:pt x="1565" y="869"/>
                </a:lnTo>
                <a:lnTo>
                  <a:pt x="1567" y="867"/>
                </a:lnTo>
                <a:lnTo>
                  <a:pt x="1567" y="867"/>
                </a:lnTo>
                <a:lnTo>
                  <a:pt x="1565" y="867"/>
                </a:lnTo>
                <a:lnTo>
                  <a:pt x="1561" y="869"/>
                </a:lnTo>
                <a:lnTo>
                  <a:pt x="1561" y="869"/>
                </a:lnTo>
                <a:lnTo>
                  <a:pt x="1563" y="869"/>
                </a:lnTo>
                <a:close/>
                <a:moveTo>
                  <a:pt x="1929" y="367"/>
                </a:moveTo>
                <a:lnTo>
                  <a:pt x="1929" y="367"/>
                </a:lnTo>
                <a:lnTo>
                  <a:pt x="1932" y="369"/>
                </a:lnTo>
                <a:lnTo>
                  <a:pt x="1932" y="369"/>
                </a:lnTo>
                <a:lnTo>
                  <a:pt x="1932" y="369"/>
                </a:lnTo>
                <a:lnTo>
                  <a:pt x="1934" y="369"/>
                </a:lnTo>
                <a:lnTo>
                  <a:pt x="1934" y="369"/>
                </a:lnTo>
                <a:lnTo>
                  <a:pt x="1934" y="372"/>
                </a:lnTo>
                <a:lnTo>
                  <a:pt x="1936" y="372"/>
                </a:lnTo>
                <a:lnTo>
                  <a:pt x="1938" y="367"/>
                </a:lnTo>
                <a:lnTo>
                  <a:pt x="1940" y="367"/>
                </a:lnTo>
                <a:lnTo>
                  <a:pt x="1943" y="365"/>
                </a:lnTo>
                <a:lnTo>
                  <a:pt x="1943" y="363"/>
                </a:lnTo>
                <a:lnTo>
                  <a:pt x="1940" y="363"/>
                </a:lnTo>
                <a:lnTo>
                  <a:pt x="1940" y="363"/>
                </a:lnTo>
                <a:lnTo>
                  <a:pt x="1936" y="365"/>
                </a:lnTo>
                <a:lnTo>
                  <a:pt x="1936" y="365"/>
                </a:lnTo>
                <a:lnTo>
                  <a:pt x="1934" y="365"/>
                </a:lnTo>
                <a:lnTo>
                  <a:pt x="1934" y="365"/>
                </a:lnTo>
                <a:lnTo>
                  <a:pt x="1927" y="365"/>
                </a:lnTo>
                <a:lnTo>
                  <a:pt x="1927" y="365"/>
                </a:lnTo>
                <a:lnTo>
                  <a:pt x="1925" y="367"/>
                </a:lnTo>
                <a:lnTo>
                  <a:pt x="1925" y="367"/>
                </a:lnTo>
                <a:lnTo>
                  <a:pt x="1927" y="367"/>
                </a:lnTo>
                <a:lnTo>
                  <a:pt x="1929" y="367"/>
                </a:lnTo>
                <a:close/>
                <a:moveTo>
                  <a:pt x="1936" y="878"/>
                </a:moveTo>
                <a:lnTo>
                  <a:pt x="1936" y="878"/>
                </a:lnTo>
                <a:lnTo>
                  <a:pt x="1936" y="878"/>
                </a:lnTo>
                <a:lnTo>
                  <a:pt x="1934" y="878"/>
                </a:lnTo>
                <a:lnTo>
                  <a:pt x="1932" y="878"/>
                </a:lnTo>
                <a:lnTo>
                  <a:pt x="1934" y="878"/>
                </a:lnTo>
                <a:lnTo>
                  <a:pt x="1934" y="880"/>
                </a:lnTo>
                <a:lnTo>
                  <a:pt x="1929" y="878"/>
                </a:lnTo>
                <a:lnTo>
                  <a:pt x="1929" y="878"/>
                </a:lnTo>
                <a:lnTo>
                  <a:pt x="1927" y="878"/>
                </a:lnTo>
                <a:lnTo>
                  <a:pt x="1925" y="880"/>
                </a:lnTo>
                <a:lnTo>
                  <a:pt x="1920" y="880"/>
                </a:lnTo>
                <a:lnTo>
                  <a:pt x="1918" y="883"/>
                </a:lnTo>
                <a:lnTo>
                  <a:pt x="1918" y="883"/>
                </a:lnTo>
                <a:lnTo>
                  <a:pt x="1916" y="883"/>
                </a:lnTo>
                <a:lnTo>
                  <a:pt x="1916" y="887"/>
                </a:lnTo>
                <a:lnTo>
                  <a:pt x="1916" y="887"/>
                </a:lnTo>
                <a:lnTo>
                  <a:pt x="1914" y="889"/>
                </a:lnTo>
                <a:lnTo>
                  <a:pt x="1911" y="889"/>
                </a:lnTo>
                <a:lnTo>
                  <a:pt x="1911" y="889"/>
                </a:lnTo>
                <a:lnTo>
                  <a:pt x="1911" y="889"/>
                </a:lnTo>
                <a:lnTo>
                  <a:pt x="1911" y="889"/>
                </a:lnTo>
                <a:lnTo>
                  <a:pt x="1911" y="892"/>
                </a:lnTo>
                <a:lnTo>
                  <a:pt x="1911" y="894"/>
                </a:lnTo>
                <a:lnTo>
                  <a:pt x="1909" y="894"/>
                </a:lnTo>
                <a:lnTo>
                  <a:pt x="1909" y="894"/>
                </a:lnTo>
                <a:lnTo>
                  <a:pt x="1907" y="896"/>
                </a:lnTo>
                <a:lnTo>
                  <a:pt x="1907" y="896"/>
                </a:lnTo>
                <a:lnTo>
                  <a:pt x="1909" y="896"/>
                </a:lnTo>
                <a:lnTo>
                  <a:pt x="1909" y="896"/>
                </a:lnTo>
                <a:lnTo>
                  <a:pt x="1909" y="898"/>
                </a:lnTo>
                <a:lnTo>
                  <a:pt x="1907" y="898"/>
                </a:lnTo>
                <a:lnTo>
                  <a:pt x="1907" y="898"/>
                </a:lnTo>
                <a:lnTo>
                  <a:pt x="1907" y="898"/>
                </a:lnTo>
                <a:lnTo>
                  <a:pt x="1905" y="901"/>
                </a:lnTo>
                <a:lnTo>
                  <a:pt x="1902" y="905"/>
                </a:lnTo>
                <a:lnTo>
                  <a:pt x="1902" y="910"/>
                </a:lnTo>
                <a:lnTo>
                  <a:pt x="1898" y="916"/>
                </a:lnTo>
                <a:lnTo>
                  <a:pt x="1898" y="916"/>
                </a:lnTo>
                <a:lnTo>
                  <a:pt x="1898" y="919"/>
                </a:lnTo>
                <a:lnTo>
                  <a:pt x="1900" y="919"/>
                </a:lnTo>
                <a:lnTo>
                  <a:pt x="1900" y="919"/>
                </a:lnTo>
                <a:lnTo>
                  <a:pt x="1900" y="921"/>
                </a:lnTo>
                <a:lnTo>
                  <a:pt x="1898" y="919"/>
                </a:lnTo>
                <a:lnTo>
                  <a:pt x="1896" y="919"/>
                </a:lnTo>
                <a:lnTo>
                  <a:pt x="1896" y="919"/>
                </a:lnTo>
                <a:lnTo>
                  <a:pt x="1893" y="921"/>
                </a:lnTo>
                <a:lnTo>
                  <a:pt x="1893" y="921"/>
                </a:lnTo>
                <a:lnTo>
                  <a:pt x="1893" y="923"/>
                </a:lnTo>
                <a:lnTo>
                  <a:pt x="1893" y="925"/>
                </a:lnTo>
                <a:lnTo>
                  <a:pt x="1896" y="925"/>
                </a:lnTo>
                <a:lnTo>
                  <a:pt x="1898" y="925"/>
                </a:lnTo>
                <a:lnTo>
                  <a:pt x="1898" y="925"/>
                </a:lnTo>
                <a:lnTo>
                  <a:pt x="1896" y="925"/>
                </a:lnTo>
                <a:lnTo>
                  <a:pt x="1896" y="928"/>
                </a:lnTo>
                <a:lnTo>
                  <a:pt x="1896" y="928"/>
                </a:lnTo>
                <a:lnTo>
                  <a:pt x="1896" y="930"/>
                </a:lnTo>
                <a:lnTo>
                  <a:pt x="1898" y="930"/>
                </a:lnTo>
                <a:lnTo>
                  <a:pt x="1898" y="930"/>
                </a:lnTo>
                <a:lnTo>
                  <a:pt x="1896" y="930"/>
                </a:lnTo>
                <a:lnTo>
                  <a:pt x="1893" y="928"/>
                </a:lnTo>
                <a:lnTo>
                  <a:pt x="1891" y="928"/>
                </a:lnTo>
                <a:lnTo>
                  <a:pt x="1891" y="928"/>
                </a:lnTo>
                <a:lnTo>
                  <a:pt x="1891" y="928"/>
                </a:lnTo>
                <a:lnTo>
                  <a:pt x="1889" y="930"/>
                </a:lnTo>
                <a:lnTo>
                  <a:pt x="1889" y="932"/>
                </a:lnTo>
                <a:lnTo>
                  <a:pt x="1887" y="934"/>
                </a:lnTo>
                <a:lnTo>
                  <a:pt x="1887" y="937"/>
                </a:lnTo>
                <a:lnTo>
                  <a:pt x="1887" y="937"/>
                </a:lnTo>
                <a:lnTo>
                  <a:pt x="1884" y="937"/>
                </a:lnTo>
                <a:lnTo>
                  <a:pt x="1884" y="937"/>
                </a:lnTo>
                <a:lnTo>
                  <a:pt x="1882" y="937"/>
                </a:lnTo>
                <a:lnTo>
                  <a:pt x="1882" y="937"/>
                </a:lnTo>
                <a:lnTo>
                  <a:pt x="1884" y="934"/>
                </a:lnTo>
                <a:lnTo>
                  <a:pt x="1884" y="934"/>
                </a:lnTo>
                <a:lnTo>
                  <a:pt x="1880" y="937"/>
                </a:lnTo>
                <a:lnTo>
                  <a:pt x="1880" y="939"/>
                </a:lnTo>
                <a:lnTo>
                  <a:pt x="1880" y="939"/>
                </a:lnTo>
                <a:lnTo>
                  <a:pt x="1882" y="939"/>
                </a:lnTo>
                <a:lnTo>
                  <a:pt x="1887" y="939"/>
                </a:lnTo>
                <a:lnTo>
                  <a:pt x="1887" y="939"/>
                </a:lnTo>
                <a:lnTo>
                  <a:pt x="1889" y="939"/>
                </a:lnTo>
                <a:lnTo>
                  <a:pt x="1891" y="939"/>
                </a:lnTo>
                <a:lnTo>
                  <a:pt x="1891" y="939"/>
                </a:lnTo>
                <a:lnTo>
                  <a:pt x="1889" y="941"/>
                </a:lnTo>
                <a:lnTo>
                  <a:pt x="1887" y="941"/>
                </a:lnTo>
                <a:lnTo>
                  <a:pt x="1887" y="943"/>
                </a:lnTo>
                <a:lnTo>
                  <a:pt x="1882" y="946"/>
                </a:lnTo>
                <a:lnTo>
                  <a:pt x="1878" y="950"/>
                </a:lnTo>
                <a:lnTo>
                  <a:pt x="1875" y="950"/>
                </a:lnTo>
                <a:lnTo>
                  <a:pt x="1875" y="952"/>
                </a:lnTo>
                <a:lnTo>
                  <a:pt x="1875" y="952"/>
                </a:lnTo>
                <a:lnTo>
                  <a:pt x="1875" y="955"/>
                </a:lnTo>
                <a:lnTo>
                  <a:pt x="1878" y="957"/>
                </a:lnTo>
                <a:lnTo>
                  <a:pt x="1878" y="957"/>
                </a:lnTo>
                <a:lnTo>
                  <a:pt x="1880" y="957"/>
                </a:lnTo>
                <a:lnTo>
                  <a:pt x="1882" y="957"/>
                </a:lnTo>
                <a:lnTo>
                  <a:pt x="1887" y="957"/>
                </a:lnTo>
                <a:lnTo>
                  <a:pt x="1889" y="957"/>
                </a:lnTo>
                <a:lnTo>
                  <a:pt x="1891" y="955"/>
                </a:lnTo>
                <a:lnTo>
                  <a:pt x="1891" y="955"/>
                </a:lnTo>
                <a:lnTo>
                  <a:pt x="1891" y="955"/>
                </a:lnTo>
                <a:lnTo>
                  <a:pt x="1891" y="955"/>
                </a:lnTo>
                <a:lnTo>
                  <a:pt x="1893" y="955"/>
                </a:lnTo>
                <a:lnTo>
                  <a:pt x="1898" y="955"/>
                </a:lnTo>
                <a:lnTo>
                  <a:pt x="1898" y="957"/>
                </a:lnTo>
                <a:lnTo>
                  <a:pt x="1902" y="957"/>
                </a:lnTo>
                <a:lnTo>
                  <a:pt x="1905" y="957"/>
                </a:lnTo>
                <a:lnTo>
                  <a:pt x="1914" y="957"/>
                </a:lnTo>
                <a:lnTo>
                  <a:pt x="1916" y="957"/>
                </a:lnTo>
                <a:lnTo>
                  <a:pt x="1916" y="957"/>
                </a:lnTo>
                <a:lnTo>
                  <a:pt x="1920" y="957"/>
                </a:lnTo>
                <a:lnTo>
                  <a:pt x="1923" y="957"/>
                </a:lnTo>
                <a:lnTo>
                  <a:pt x="1925" y="957"/>
                </a:lnTo>
                <a:lnTo>
                  <a:pt x="1925" y="955"/>
                </a:lnTo>
                <a:lnTo>
                  <a:pt x="1925" y="955"/>
                </a:lnTo>
                <a:lnTo>
                  <a:pt x="1927" y="952"/>
                </a:lnTo>
                <a:lnTo>
                  <a:pt x="1927" y="955"/>
                </a:lnTo>
                <a:lnTo>
                  <a:pt x="1927" y="955"/>
                </a:lnTo>
                <a:lnTo>
                  <a:pt x="1929" y="952"/>
                </a:lnTo>
                <a:lnTo>
                  <a:pt x="1929" y="952"/>
                </a:lnTo>
                <a:lnTo>
                  <a:pt x="1929" y="952"/>
                </a:lnTo>
                <a:lnTo>
                  <a:pt x="1929" y="957"/>
                </a:lnTo>
                <a:lnTo>
                  <a:pt x="1927" y="959"/>
                </a:lnTo>
                <a:lnTo>
                  <a:pt x="1927" y="959"/>
                </a:lnTo>
                <a:lnTo>
                  <a:pt x="1927" y="959"/>
                </a:lnTo>
                <a:lnTo>
                  <a:pt x="1929" y="959"/>
                </a:lnTo>
                <a:lnTo>
                  <a:pt x="1932" y="959"/>
                </a:lnTo>
                <a:lnTo>
                  <a:pt x="1932" y="959"/>
                </a:lnTo>
                <a:lnTo>
                  <a:pt x="1934" y="959"/>
                </a:lnTo>
                <a:lnTo>
                  <a:pt x="1936" y="959"/>
                </a:lnTo>
                <a:lnTo>
                  <a:pt x="1936" y="959"/>
                </a:lnTo>
                <a:lnTo>
                  <a:pt x="1936" y="959"/>
                </a:lnTo>
                <a:lnTo>
                  <a:pt x="1936" y="959"/>
                </a:lnTo>
                <a:lnTo>
                  <a:pt x="1938" y="957"/>
                </a:lnTo>
                <a:lnTo>
                  <a:pt x="1938" y="957"/>
                </a:lnTo>
                <a:lnTo>
                  <a:pt x="1940" y="957"/>
                </a:lnTo>
                <a:lnTo>
                  <a:pt x="1943" y="957"/>
                </a:lnTo>
                <a:lnTo>
                  <a:pt x="1943" y="957"/>
                </a:lnTo>
                <a:lnTo>
                  <a:pt x="1945" y="957"/>
                </a:lnTo>
                <a:lnTo>
                  <a:pt x="1945" y="957"/>
                </a:lnTo>
                <a:lnTo>
                  <a:pt x="1947" y="957"/>
                </a:lnTo>
                <a:lnTo>
                  <a:pt x="1947" y="957"/>
                </a:lnTo>
                <a:lnTo>
                  <a:pt x="1945" y="957"/>
                </a:lnTo>
                <a:lnTo>
                  <a:pt x="1945" y="959"/>
                </a:lnTo>
                <a:lnTo>
                  <a:pt x="1940" y="959"/>
                </a:lnTo>
                <a:lnTo>
                  <a:pt x="1938" y="964"/>
                </a:lnTo>
                <a:lnTo>
                  <a:pt x="1938" y="964"/>
                </a:lnTo>
                <a:lnTo>
                  <a:pt x="1936" y="966"/>
                </a:lnTo>
                <a:lnTo>
                  <a:pt x="1934" y="966"/>
                </a:lnTo>
                <a:lnTo>
                  <a:pt x="1932" y="968"/>
                </a:lnTo>
                <a:lnTo>
                  <a:pt x="1932" y="968"/>
                </a:lnTo>
                <a:lnTo>
                  <a:pt x="1929" y="968"/>
                </a:lnTo>
                <a:lnTo>
                  <a:pt x="1929" y="970"/>
                </a:lnTo>
                <a:lnTo>
                  <a:pt x="1929" y="970"/>
                </a:lnTo>
                <a:lnTo>
                  <a:pt x="1929" y="970"/>
                </a:lnTo>
                <a:lnTo>
                  <a:pt x="1929" y="970"/>
                </a:lnTo>
                <a:lnTo>
                  <a:pt x="1929" y="970"/>
                </a:lnTo>
                <a:lnTo>
                  <a:pt x="1932" y="970"/>
                </a:lnTo>
                <a:lnTo>
                  <a:pt x="1934" y="970"/>
                </a:lnTo>
                <a:lnTo>
                  <a:pt x="1936" y="970"/>
                </a:lnTo>
                <a:lnTo>
                  <a:pt x="1936" y="970"/>
                </a:lnTo>
                <a:lnTo>
                  <a:pt x="1938" y="970"/>
                </a:lnTo>
                <a:lnTo>
                  <a:pt x="1938" y="970"/>
                </a:lnTo>
                <a:lnTo>
                  <a:pt x="1940" y="970"/>
                </a:lnTo>
                <a:lnTo>
                  <a:pt x="1940" y="968"/>
                </a:lnTo>
                <a:lnTo>
                  <a:pt x="1943" y="966"/>
                </a:lnTo>
                <a:lnTo>
                  <a:pt x="1943" y="966"/>
                </a:lnTo>
                <a:lnTo>
                  <a:pt x="1945" y="961"/>
                </a:lnTo>
                <a:lnTo>
                  <a:pt x="1947" y="961"/>
                </a:lnTo>
                <a:lnTo>
                  <a:pt x="1947" y="961"/>
                </a:lnTo>
                <a:lnTo>
                  <a:pt x="1949" y="961"/>
                </a:lnTo>
                <a:lnTo>
                  <a:pt x="1949" y="959"/>
                </a:lnTo>
                <a:lnTo>
                  <a:pt x="1952" y="959"/>
                </a:lnTo>
                <a:lnTo>
                  <a:pt x="1952" y="959"/>
                </a:lnTo>
                <a:lnTo>
                  <a:pt x="1952" y="961"/>
                </a:lnTo>
                <a:lnTo>
                  <a:pt x="1949" y="961"/>
                </a:lnTo>
                <a:lnTo>
                  <a:pt x="1952" y="961"/>
                </a:lnTo>
                <a:lnTo>
                  <a:pt x="1952" y="961"/>
                </a:lnTo>
                <a:lnTo>
                  <a:pt x="1952" y="959"/>
                </a:lnTo>
                <a:lnTo>
                  <a:pt x="1952" y="957"/>
                </a:lnTo>
                <a:lnTo>
                  <a:pt x="1956" y="955"/>
                </a:lnTo>
                <a:lnTo>
                  <a:pt x="1956" y="952"/>
                </a:lnTo>
                <a:lnTo>
                  <a:pt x="1956" y="952"/>
                </a:lnTo>
                <a:lnTo>
                  <a:pt x="1958" y="952"/>
                </a:lnTo>
                <a:lnTo>
                  <a:pt x="1958" y="955"/>
                </a:lnTo>
                <a:lnTo>
                  <a:pt x="1961" y="957"/>
                </a:lnTo>
                <a:lnTo>
                  <a:pt x="1961" y="959"/>
                </a:lnTo>
                <a:lnTo>
                  <a:pt x="1961" y="959"/>
                </a:lnTo>
                <a:lnTo>
                  <a:pt x="1961" y="959"/>
                </a:lnTo>
                <a:lnTo>
                  <a:pt x="1961" y="961"/>
                </a:lnTo>
                <a:lnTo>
                  <a:pt x="1958" y="964"/>
                </a:lnTo>
                <a:lnTo>
                  <a:pt x="1958" y="968"/>
                </a:lnTo>
                <a:lnTo>
                  <a:pt x="1956" y="970"/>
                </a:lnTo>
                <a:lnTo>
                  <a:pt x="1956" y="970"/>
                </a:lnTo>
                <a:lnTo>
                  <a:pt x="1956" y="970"/>
                </a:lnTo>
                <a:lnTo>
                  <a:pt x="1956" y="973"/>
                </a:lnTo>
                <a:lnTo>
                  <a:pt x="1958" y="973"/>
                </a:lnTo>
                <a:lnTo>
                  <a:pt x="1958" y="973"/>
                </a:lnTo>
                <a:lnTo>
                  <a:pt x="1958" y="973"/>
                </a:lnTo>
                <a:lnTo>
                  <a:pt x="1961" y="970"/>
                </a:lnTo>
                <a:lnTo>
                  <a:pt x="1963" y="968"/>
                </a:lnTo>
                <a:lnTo>
                  <a:pt x="1963" y="966"/>
                </a:lnTo>
                <a:lnTo>
                  <a:pt x="1965" y="966"/>
                </a:lnTo>
                <a:lnTo>
                  <a:pt x="1965" y="966"/>
                </a:lnTo>
                <a:lnTo>
                  <a:pt x="1965" y="966"/>
                </a:lnTo>
                <a:lnTo>
                  <a:pt x="1965" y="966"/>
                </a:lnTo>
                <a:lnTo>
                  <a:pt x="1965" y="968"/>
                </a:lnTo>
                <a:lnTo>
                  <a:pt x="1965" y="970"/>
                </a:lnTo>
                <a:lnTo>
                  <a:pt x="1965" y="970"/>
                </a:lnTo>
                <a:lnTo>
                  <a:pt x="1965" y="975"/>
                </a:lnTo>
                <a:lnTo>
                  <a:pt x="1965" y="975"/>
                </a:lnTo>
                <a:lnTo>
                  <a:pt x="1965" y="977"/>
                </a:lnTo>
                <a:lnTo>
                  <a:pt x="1965" y="975"/>
                </a:lnTo>
                <a:lnTo>
                  <a:pt x="1970" y="975"/>
                </a:lnTo>
                <a:lnTo>
                  <a:pt x="1970" y="975"/>
                </a:lnTo>
                <a:lnTo>
                  <a:pt x="1970" y="975"/>
                </a:lnTo>
                <a:lnTo>
                  <a:pt x="1970" y="975"/>
                </a:lnTo>
                <a:lnTo>
                  <a:pt x="1972" y="975"/>
                </a:lnTo>
                <a:lnTo>
                  <a:pt x="1972" y="975"/>
                </a:lnTo>
                <a:lnTo>
                  <a:pt x="1972" y="975"/>
                </a:lnTo>
                <a:lnTo>
                  <a:pt x="1974" y="975"/>
                </a:lnTo>
                <a:lnTo>
                  <a:pt x="1974" y="975"/>
                </a:lnTo>
                <a:lnTo>
                  <a:pt x="1974" y="973"/>
                </a:lnTo>
                <a:lnTo>
                  <a:pt x="1976" y="970"/>
                </a:lnTo>
                <a:lnTo>
                  <a:pt x="1976" y="968"/>
                </a:lnTo>
                <a:lnTo>
                  <a:pt x="1976" y="968"/>
                </a:lnTo>
                <a:lnTo>
                  <a:pt x="1976" y="966"/>
                </a:lnTo>
                <a:lnTo>
                  <a:pt x="1979" y="961"/>
                </a:lnTo>
                <a:lnTo>
                  <a:pt x="1979" y="959"/>
                </a:lnTo>
                <a:lnTo>
                  <a:pt x="1981" y="959"/>
                </a:lnTo>
                <a:lnTo>
                  <a:pt x="1979" y="957"/>
                </a:lnTo>
                <a:lnTo>
                  <a:pt x="1979" y="955"/>
                </a:lnTo>
                <a:lnTo>
                  <a:pt x="1979" y="955"/>
                </a:lnTo>
                <a:lnTo>
                  <a:pt x="1979" y="955"/>
                </a:lnTo>
                <a:lnTo>
                  <a:pt x="1979" y="955"/>
                </a:lnTo>
                <a:lnTo>
                  <a:pt x="1976" y="955"/>
                </a:lnTo>
                <a:lnTo>
                  <a:pt x="1976" y="957"/>
                </a:lnTo>
                <a:lnTo>
                  <a:pt x="1976" y="959"/>
                </a:lnTo>
                <a:lnTo>
                  <a:pt x="1974" y="959"/>
                </a:lnTo>
                <a:lnTo>
                  <a:pt x="1972" y="959"/>
                </a:lnTo>
                <a:lnTo>
                  <a:pt x="1972" y="959"/>
                </a:lnTo>
                <a:lnTo>
                  <a:pt x="1972" y="959"/>
                </a:lnTo>
                <a:lnTo>
                  <a:pt x="1972" y="957"/>
                </a:lnTo>
                <a:lnTo>
                  <a:pt x="1972" y="955"/>
                </a:lnTo>
                <a:lnTo>
                  <a:pt x="1972" y="952"/>
                </a:lnTo>
                <a:lnTo>
                  <a:pt x="1974" y="950"/>
                </a:lnTo>
                <a:lnTo>
                  <a:pt x="1974" y="948"/>
                </a:lnTo>
                <a:lnTo>
                  <a:pt x="1976" y="948"/>
                </a:lnTo>
                <a:lnTo>
                  <a:pt x="1976" y="948"/>
                </a:lnTo>
                <a:lnTo>
                  <a:pt x="1976" y="946"/>
                </a:lnTo>
                <a:lnTo>
                  <a:pt x="1976" y="946"/>
                </a:lnTo>
                <a:lnTo>
                  <a:pt x="1974" y="948"/>
                </a:lnTo>
                <a:lnTo>
                  <a:pt x="1970" y="950"/>
                </a:lnTo>
                <a:lnTo>
                  <a:pt x="1967" y="955"/>
                </a:lnTo>
                <a:lnTo>
                  <a:pt x="1965" y="957"/>
                </a:lnTo>
                <a:lnTo>
                  <a:pt x="1965" y="957"/>
                </a:lnTo>
                <a:lnTo>
                  <a:pt x="1963" y="957"/>
                </a:lnTo>
                <a:lnTo>
                  <a:pt x="1963" y="955"/>
                </a:lnTo>
                <a:lnTo>
                  <a:pt x="1961" y="955"/>
                </a:lnTo>
                <a:lnTo>
                  <a:pt x="1961" y="952"/>
                </a:lnTo>
                <a:lnTo>
                  <a:pt x="1961" y="952"/>
                </a:lnTo>
                <a:lnTo>
                  <a:pt x="1963" y="950"/>
                </a:lnTo>
                <a:lnTo>
                  <a:pt x="1965" y="950"/>
                </a:lnTo>
                <a:lnTo>
                  <a:pt x="1965" y="948"/>
                </a:lnTo>
                <a:lnTo>
                  <a:pt x="1965" y="948"/>
                </a:lnTo>
                <a:lnTo>
                  <a:pt x="1963" y="950"/>
                </a:lnTo>
                <a:lnTo>
                  <a:pt x="1961" y="948"/>
                </a:lnTo>
                <a:lnTo>
                  <a:pt x="1963" y="948"/>
                </a:lnTo>
                <a:lnTo>
                  <a:pt x="1963" y="948"/>
                </a:lnTo>
                <a:lnTo>
                  <a:pt x="1963" y="948"/>
                </a:lnTo>
                <a:lnTo>
                  <a:pt x="1965" y="948"/>
                </a:lnTo>
                <a:lnTo>
                  <a:pt x="1965" y="948"/>
                </a:lnTo>
                <a:lnTo>
                  <a:pt x="1965" y="946"/>
                </a:lnTo>
                <a:lnTo>
                  <a:pt x="1965" y="946"/>
                </a:lnTo>
                <a:lnTo>
                  <a:pt x="1965" y="946"/>
                </a:lnTo>
                <a:lnTo>
                  <a:pt x="1967" y="943"/>
                </a:lnTo>
                <a:lnTo>
                  <a:pt x="1970" y="941"/>
                </a:lnTo>
                <a:lnTo>
                  <a:pt x="1970" y="941"/>
                </a:lnTo>
                <a:lnTo>
                  <a:pt x="1972" y="941"/>
                </a:lnTo>
                <a:lnTo>
                  <a:pt x="1972" y="941"/>
                </a:lnTo>
                <a:lnTo>
                  <a:pt x="1972" y="941"/>
                </a:lnTo>
                <a:lnTo>
                  <a:pt x="1974" y="939"/>
                </a:lnTo>
                <a:lnTo>
                  <a:pt x="1974" y="939"/>
                </a:lnTo>
                <a:lnTo>
                  <a:pt x="1974" y="939"/>
                </a:lnTo>
                <a:lnTo>
                  <a:pt x="1974" y="937"/>
                </a:lnTo>
                <a:lnTo>
                  <a:pt x="1974" y="937"/>
                </a:lnTo>
                <a:lnTo>
                  <a:pt x="1974" y="937"/>
                </a:lnTo>
                <a:lnTo>
                  <a:pt x="1972" y="937"/>
                </a:lnTo>
                <a:lnTo>
                  <a:pt x="1972" y="939"/>
                </a:lnTo>
                <a:lnTo>
                  <a:pt x="1970" y="939"/>
                </a:lnTo>
                <a:lnTo>
                  <a:pt x="1970" y="939"/>
                </a:lnTo>
                <a:lnTo>
                  <a:pt x="1967" y="939"/>
                </a:lnTo>
                <a:lnTo>
                  <a:pt x="1965" y="939"/>
                </a:lnTo>
                <a:lnTo>
                  <a:pt x="1965" y="939"/>
                </a:lnTo>
                <a:lnTo>
                  <a:pt x="1963" y="939"/>
                </a:lnTo>
                <a:lnTo>
                  <a:pt x="1963" y="941"/>
                </a:lnTo>
                <a:lnTo>
                  <a:pt x="1961" y="941"/>
                </a:lnTo>
                <a:lnTo>
                  <a:pt x="1961" y="941"/>
                </a:lnTo>
                <a:lnTo>
                  <a:pt x="1958" y="941"/>
                </a:lnTo>
                <a:lnTo>
                  <a:pt x="1956" y="941"/>
                </a:lnTo>
                <a:lnTo>
                  <a:pt x="1958" y="941"/>
                </a:lnTo>
                <a:lnTo>
                  <a:pt x="1961" y="939"/>
                </a:lnTo>
                <a:lnTo>
                  <a:pt x="1963" y="939"/>
                </a:lnTo>
                <a:lnTo>
                  <a:pt x="1963" y="939"/>
                </a:lnTo>
                <a:lnTo>
                  <a:pt x="1963" y="937"/>
                </a:lnTo>
                <a:lnTo>
                  <a:pt x="1963" y="937"/>
                </a:lnTo>
                <a:lnTo>
                  <a:pt x="1963" y="937"/>
                </a:lnTo>
                <a:lnTo>
                  <a:pt x="1961" y="937"/>
                </a:lnTo>
                <a:lnTo>
                  <a:pt x="1958" y="934"/>
                </a:lnTo>
                <a:lnTo>
                  <a:pt x="1958" y="934"/>
                </a:lnTo>
                <a:lnTo>
                  <a:pt x="1961" y="934"/>
                </a:lnTo>
                <a:lnTo>
                  <a:pt x="1961" y="934"/>
                </a:lnTo>
                <a:lnTo>
                  <a:pt x="1961" y="934"/>
                </a:lnTo>
                <a:lnTo>
                  <a:pt x="1961" y="932"/>
                </a:lnTo>
                <a:lnTo>
                  <a:pt x="1961" y="934"/>
                </a:lnTo>
                <a:lnTo>
                  <a:pt x="1958" y="934"/>
                </a:lnTo>
                <a:lnTo>
                  <a:pt x="1956" y="934"/>
                </a:lnTo>
                <a:lnTo>
                  <a:pt x="1961" y="932"/>
                </a:lnTo>
                <a:lnTo>
                  <a:pt x="1961" y="930"/>
                </a:lnTo>
                <a:lnTo>
                  <a:pt x="1961" y="930"/>
                </a:lnTo>
                <a:lnTo>
                  <a:pt x="1963" y="930"/>
                </a:lnTo>
                <a:lnTo>
                  <a:pt x="1963" y="930"/>
                </a:lnTo>
                <a:lnTo>
                  <a:pt x="1965" y="928"/>
                </a:lnTo>
                <a:lnTo>
                  <a:pt x="1965" y="928"/>
                </a:lnTo>
                <a:lnTo>
                  <a:pt x="1965" y="925"/>
                </a:lnTo>
                <a:lnTo>
                  <a:pt x="1965" y="923"/>
                </a:lnTo>
                <a:lnTo>
                  <a:pt x="1965" y="923"/>
                </a:lnTo>
                <a:lnTo>
                  <a:pt x="1963" y="921"/>
                </a:lnTo>
                <a:lnTo>
                  <a:pt x="1961" y="921"/>
                </a:lnTo>
                <a:lnTo>
                  <a:pt x="1961" y="921"/>
                </a:lnTo>
                <a:lnTo>
                  <a:pt x="1954" y="921"/>
                </a:lnTo>
                <a:lnTo>
                  <a:pt x="1954" y="921"/>
                </a:lnTo>
                <a:lnTo>
                  <a:pt x="1954" y="921"/>
                </a:lnTo>
                <a:lnTo>
                  <a:pt x="1954" y="921"/>
                </a:lnTo>
                <a:lnTo>
                  <a:pt x="1952" y="923"/>
                </a:lnTo>
                <a:lnTo>
                  <a:pt x="1952" y="923"/>
                </a:lnTo>
                <a:lnTo>
                  <a:pt x="1952" y="921"/>
                </a:lnTo>
                <a:lnTo>
                  <a:pt x="1952" y="921"/>
                </a:lnTo>
                <a:lnTo>
                  <a:pt x="1952" y="919"/>
                </a:lnTo>
                <a:lnTo>
                  <a:pt x="1952" y="919"/>
                </a:lnTo>
                <a:lnTo>
                  <a:pt x="1949" y="919"/>
                </a:lnTo>
                <a:lnTo>
                  <a:pt x="1949" y="921"/>
                </a:lnTo>
                <a:lnTo>
                  <a:pt x="1947" y="921"/>
                </a:lnTo>
                <a:lnTo>
                  <a:pt x="1947" y="923"/>
                </a:lnTo>
                <a:lnTo>
                  <a:pt x="1945" y="923"/>
                </a:lnTo>
                <a:lnTo>
                  <a:pt x="1945" y="923"/>
                </a:lnTo>
                <a:lnTo>
                  <a:pt x="1943" y="923"/>
                </a:lnTo>
                <a:lnTo>
                  <a:pt x="1943" y="925"/>
                </a:lnTo>
                <a:lnTo>
                  <a:pt x="1943" y="923"/>
                </a:lnTo>
                <a:lnTo>
                  <a:pt x="1943" y="923"/>
                </a:lnTo>
                <a:lnTo>
                  <a:pt x="1943" y="923"/>
                </a:lnTo>
                <a:lnTo>
                  <a:pt x="1940" y="925"/>
                </a:lnTo>
                <a:lnTo>
                  <a:pt x="1940" y="925"/>
                </a:lnTo>
                <a:lnTo>
                  <a:pt x="1940" y="925"/>
                </a:lnTo>
                <a:lnTo>
                  <a:pt x="1940" y="928"/>
                </a:lnTo>
                <a:lnTo>
                  <a:pt x="1940" y="928"/>
                </a:lnTo>
                <a:lnTo>
                  <a:pt x="1938" y="928"/>
                </a:lnTo>
                <a:lnTo>
                  <a:pt x="1938" y="928"/>
                </a:lnTo>
                <a:lnTo>
                  <a:pt x="1938" y="928"/>
                </a:lnTo>
                <a:lnTo>
                  <a:pt x="1938" y="925"/>
                </a:lnTo>
                <a:lnTo>
                  <a:pt x="1940" y="923"/>
                </a:lnTo>
                <a:lnTo>
                  <a:pt x="1940" y="923"/>
                </a:lnTo>
                <a:lnTo>
                  <a:pt x="1940" y="921"/>
                </a:lnTo>
                <a:lnTo>
                  <a:pt x="1940" y="921"/>
                </a:lnTo>
                <a:lnTo>
                  <a:pt x="1940" y="919"/>
                </a:lnTo>
                <a:lnTo>
                  <a:pt x="1938" y="919"/>
                </a:lnTo>
                <a:lnTo>
                  <a:pt x="1938" y="919"/>
                </a:lnTo>
                <a:lnTo>
                  <a:pt x="1938" y="921"/>
                </a:lnTo>
                <a:lnTo>
                  <a:pt x="1938" y="921"/>
                </a:lnTo>
                <a:lnTo>
                  <a:pt x="1938" y="923"/>
                </a:lnTo>
                <a:lnTo>
                  <a:pt x="1938" y="921"/>
                </a:lnTo>
                <a:lnTo>
                  <a:pt x="1938" y="921"/>
                </a:lnTo>
                <a:lnTo>
                  <a:pt x="1938" y="921"/>
                </a:lnTo>
                <a:lnTo>
                  <a:pt x="1938" y="919"/>
                </a:lnTo>
                <a:lnTo>
                  <a:pt x="1936" y="921"/>
                </a:lnTo>
                <a:lnTo>
                  <a:pt x="1934" y="921"/>
                </a:lnTo>
                <a:lnTo>
                  <a:pt x="1932" y="919"/>
                </a:lnTo>
                <a:lnTo>
                  <a:pt x="1927" y="921"/>
                </a:lnTo>
                <a:lnTo>
                  <a:pt x="1927" y="921"/>
                </a:lnTo>
                <a:lnTo>
                  <a:pt x="1929" y="919"/>
                </a:lnTo>
                <a:lnTo>
                  <a:pt x="1929" y="916"/>
                </a:lnTo>
                <a:lnTo>
                  <a:pt x="1929" y="916"/>
                </a:lnTo>
                <a:lnTo>
                  <a:pt x="1929" y="916"/>
                </a:lnTo>
                <a:lnTo>
                  <a:pt x="1929" y="916"/>
                </a:lnTo>
                <a:lnTo>
                  <a:pt x="1927" y="916"/>
                </a:lnTo>
                <a:lnTo>
                  <a:pt x="1927" y="916"/>
                </a:lnTo>
                <a:lnTo>
                  <a:pt x="1925" y="916"/>
                </a:lnTo>
                <a:lnTo>
                  <a:pt x="1927" y="916"/>
                </a:lnTo>
                <a:lnTo>
                  <a:pt x="1932" y="912"/>
                </a:lnTo>
                <a:lnTo>
                  <a:pt x="1934" y="912"/>
                </a:lnTo>
                <a:lnTo>
                  <a:pt x="1936" y="912"/>
                </a:lnTo>
                <a:lnTo>
                  <a:pt x="1936" y="910"/>
                </a:lnTo>
                <a:lnTo>
                  <a:pt x="1936" y="910"/>
                </a:lnTo>
                <a:lnTo>
                  <a:pt x="1934" y="910"/>
                </a:lnTo>
                <a:lnTo>
                  <a:pt x="1932" y="910"/>
                </a:lnTo>
                <a:lnTo>
                  <a:pt x="1929" y="910"/>
                </a:lnTo>
                <a:lnTo>
                  <a:pt x="1929" y="910"/>
                </a:lnTo>
                <a:lnTo>
                  <a:pt x="1927" y="910"/>
                </a:lnTo>
                <a:lnTo>
                  <a:pt x="1925" y="910"/>
                </a:lnTo>
                <a:lnTo>
                  <a:pt x="1925" y="910"/>
                </a:lnTo>
                <a:lnTo>
                  <a:pt x="1927" y="910"/>
                </a:lnTo>
                <a:lnTo>
                  <a:pt x="1927" y="907"/>
                </a:lnTo>
                <a:lnTo>
                  <a:pt x="1925" y="907"/>
                </a:lnTo>
                <a:lnTo>
                  <a:pt x="1925" y="907"/>
                </a:lnTo>
                <a:lnTo>
                  <a:pt x="1925" y="907"/>
                </a:lnTo>
                <a:lnTo>
                  <a:pt x="1923" y="910"/>
                </a:lnTo>
                <a:lnTo>
                  <a:pt x="1923" y="912"/>
                </a:lnTo>
                <a:lnTo>
                  <a:pt x="1920" y="912"/>
                </a:lnTo>
                <a:lnTo>
                  <a:pt x="1920" y="912"/>
                </a:lnTo>
                <a:lnTo>
                  <a:pt x="1918" y="914"/>
                </a:lnTo>
                <a:lnTo>
                  <a:pt x="1916" y="916"/>
                </a:lnTo>
                <a:lnTo>
                  <a:pt x="1916" y="916"/>
                </a:lnTo>
                <a:lnTo>
                  <a:pt x="1916" y="916"/>
                </a:lnTo>
                <a:lnTo>
                  <a:pt x="1916" y="916"/>
                </a:lnTo>
                <a:lnTo>
                  <a:pt x="1916" y="914"/>
                </a:lnTo>
                <a:lnTo>
                  <a:pt x="1916" y="914"/>
                </a:lnTo>
                <a:lnTo>
                  <a:pt x="1916" y="914"/>
                </a:lnTo>
                <a:lnTo>
                  <a:pt x="1916" y="912"/>
                </a:lnTo>
                <a:lnTo>
                  <a:pt x="1916" y="912"/>
                </a:lnTo>
                <a:lnTo>
                  <a:pt x="1916" y="912"/>
                </a:lnTo>
                <a:lnTo>
                  <a:pt x="1916" y="910"/>
                </a:lnTo>
                <a:lnTo>
                  <a:pt x="1916" y="910"/>
                </a:lnTo>
                <a:lnTo>
                  <a:pt x="1918" y="907"/>
                </a:lnTo>
                <a:lnTo>
                  <a:pt x="1920" y="905"/>
                </a:lnTo>
                <a:lnTo>
                  <a:pt x="1920" y="905"/>
                </a:lnTo>
                <a:lnTo>
                  <a:pt x="1920" y="903"/>
                </a:lnTo>
                <a:lnTo>
                  <a:pt x="1920" y="903"/>
                </a:lnTo>
                <a:lnTo>
                  <a:pt x="1923" y="901"/>
                </a:lnTo>
                <a:lnTo>
                  <a:pt x="1925" y="898"/>
                </a:lnTo>
                <a:lnTo>
                  <a:pt x="1925" y="896"/>
                </a:lnTo>
                <a:lnTo>
                  <a:pt x="1927" y="894"/>
                </a:lnTo>
                <a:lnTo>
                  <a:pt x="1927" y="894"/>
                </a:lnTo>
                <a:lnTo>
                  <a:pt x="1927" y="894"/>
                </a:lnTo>
                <a:lnTo>
                  <a:pt x="1929" y="892"/>
                </a:lnTo>
                <a:lnTo>
                  <a:pt x="1929" y="892"/>
                </a:lnTo>
                <a:lnTo>
                  <a:pt x="1932" y="889"/>
                </a:lnTo>
                <a:lnTo>
                  <a:pt x="1932" y="887"/>
                </a:lnTo>
                <a:lnTo>
                  <a:pt x="1932" y="887"/>
                </a:lnTo>
                <a:lnTo>
                  <a:pt x="1932" y="885"/>
                </a:lnTo>
                <a:lnTo>
                  <a:pt x="1932" y="885"/>
                </a:lnTo>
                <a:lnTo>
                  <a:pt x="1932" y="885"/>
                </a:lnTo>
                <a:lnTo>
                  <a:pt x="1929" y="885"/>
                </a:lnTo>
                <a:lnTo>
                  <a:pt x="1929" y="885"/>
                </a:lnTo>
                <a:lnTo>
                  <a:pt x="1927" y="885"/>
                </a:lnTo>
                <a:lnTo>
                  <a:pt x="1927" y="885"/>
                </a:lnTo>
                <a:lnTo>
                  <a:pt x="1927" y="885"/>
                </a:lnTo>
                <a:lnTo>
                  <a:pt x="1927" y="883"/>
                </a:lnTo>
                <a:lnTo>
                  <a:pt x="1929" y="883"/>
                </a:lnTo>
                <a:lnTo>
                  <a:pt x="1932" y="883"/>
                </a:lnTo>
                <a:lnTo>
                  <a:pt x="1934" y="883"/>
                </a:lnTo>
                <a:lnTo>
                  <a:pt x="1934" y="880"/>
                </a:lnTo>
                <a:lnTo>
                  <a:pt x="1936" y="880"/>
                </a:lnTo>
                <a:lnTo>
                  <a:pt x="1936" y="878"/>
                </a:lnTo>
                <a:lnTo>
                  <a:pt x="1936" y="878"/>
                </a:lnTo>
                <a:close/>
                <a:moveTo>
                  <a:pt x="1585" y="1713"/>
                </a:moveTo>
                <a:lnTo>
                  <a:pt x="1583" y="1711"/>
                </a:lnTo>
                <a:lnTo>
                  <a:pt x="1583" y="1711"/>
                </a:lnTo>
                <a:lnTo>
                  <a:pt x="1583" y="1711"/>
                </a:lnTo>
                <a:lnTo>
                  <a:pt x="1583" y="1711"/>
                </a:lnTo>
                <a:lnTo>
                  <a:pt x="1583" y="1713"/>
                </a:lnTo>
                <a:lnTo>
                  <a:pt x="1583" y="1713"/>
                </a:lnTo>
                <a:lnTo>
                  <a:pt x="1585" y="1713"/>
                </a:lnTo>
                <a:close/>
                <a:moveTo>
                  <a:pt x="1637" y="2508"/>
                </a:moveTo>
                <a:lnTo>
                  <a:pt x="1637" y="2510"/>
                </a:lnTo>
                <a:lnTo>
                  <a:pt x="1639" y="2510"/>
                </a:lnTo>
                <a:lnTo>
                  <a:pt x="1641" y="2510"/>
                </a:lnTo>
                <a:lnTo>
                  <a:pt x="1641" y="2510"/>
                </a:lnTo>
                <a:lnTo>
                  <a:pt x="1644" y="2510"/>
                </a:lnTo>
                <a:lnTo>
                  <a:pt x="1644" y="2508"/>
                </a:lnTo>
                <a:lnTo>
                  <a:pt x="1644" y="2508"/>
                </a:lnTo>
                <a:lnTo>
                  <a:pt x="1644" y="2508"/>
                </a:lnTo>
                <a:lnTo>
                  <a:pt x="1644" y="2506"/>
                </a:lnTo>
                <a:lnTo>
                  <a:pt x="1644" y="2501"/>
                </a:lnTo>
                <a:lnTo>
                  <a:pt x="1644" y="2499"/>
                </a:lnTo>
                <a:lnTo>
                  <a:pt x="1641" y="2499"/>
                </a:lnTo>
                <a:lnTo>
                  <a:pt x="1641" y="2501"/>
                </a:lnTo>
                <a:lnTo>
                  <a:pt x="1639" y="2501"/>
                </a:lnTo>
                <a:lnTo>
                  <a:pt x="1641" y="2504"/>
                </a:lnTo>
                <a:lnTo>
                  <a:pt x="1639" y="2506"/>
                </a:lnTo>
                <a:lnTo>
                  <a:pt x="1639" y="2508"/>
                </a:lnTo>
                <a:lnTo>
                  <a:pt x="1637" y="2508"/>
                </a:lnTo>
                <a:close/>
                <a:moveTo>
                  <a:pt x="1650" y="2472"/>
                </a:moveTo>
                <a:lnTo>
                  <a:pt x="1648" y="2474"/>
                </a:lnTo>
                <a:lnTo>
                  <a:pt x="1646" y="2474"/>
                </a:lnTo>
                <a:lnTo>
                  <a:pt x="1646" y="2474"/>
                </a:lnTo>
                <a:lnTo>
                  <a:pt x="1646" y="2474"/>
                </a:lnTo>
                <a:lnTo>
                  <a:pt x="1648" y="2477"/>
                </a:lnTo>
                <a:lnTo>
                  <a:pt x="1648" y="2477"/>
                </a:lnTo>
                <a:lnTo>
                  <a:pt x="1650" y="2474"/>
                </a:lnTo>
                <a:lnTo>
                  <a:pt x="1650" y="2474"/>
                </a:lnTo>
                <a:lnTo>
                  <a:pt x="1650" y="2474"/>
                </a:lnTo>
                <a:lnTo>
                  <a:pt x="1650" y="2474"/>
                </a:lnTo>
                <a:lnTo>
                  <a:pt x="1650" y="2472"/>
                </a:lnTo>
                <a:lnTo>
                  <a:pt x="1650" y="2472"/>
                </a:lnTo>
                <a:close/>
                <a:moveTo>
                  <a:pt x="891" y="937"/>
                </a:moveTo>
                <a:lnTo>
                  <a:pt x="891" y="937"/>
                </a:lnTo>
                <a:lnTo>
                  <a:pt x="888" y="934"/>
                </a:lnTo>
                <a:lnTo>
                  <a:pt x="888" y="934"/>
                </a:lnTo>
                <a:lnTo>
                  <a:pt x="886" y="937"/>
                </a:lnTo>
                <a:lnTo>
                  <a:pt x="886" y="937"/>
                </a:lnTo>
                <a:lnTo>
                  <a:pt x="886" y="937"/>
                </a:lnTo>
                <a:lnTo>
                  <a:pt x="888" y="937"/>
                </a:lnTo>
                <a:lnTo>
                  <a:pt x="888" y="937"/>
                </a:lnTo>
                <a:lnTo>
                  <a:pt x="888" y="937"/>
                </a:lnTo>
                <a:lnTo>
                  <a:pt x="888" y="937"/>
                </a:lnTo>
                <a:lnTo>
                  <a:pt x="888" y="937"/>
                </a:lnTo>
                <a:lnTo>
                  <a:pt x="888" y="937"/>
                </a:lnTo>
                <a:lnTo>
                  <a:pt x="891" y="937"/>
                </a:lnTo>
                <a:close/>
                <a:moveTo>
                  <a:pt x="1554" y="1797"/>
                </a:moveTo>
                <a:lnTo>
                  <a:pt x="1554" y="1797"/>
                </a:lnTo>
                <a:lnTo>
                  <a:pt x="1554" y="1794"/>
                </a:lnTo>
                <a:lnTo>
                  <a:pt x="1554" y="1794"/>
                </a:lnTo>
                <a:lnTo>
                  <a:pt x="1556" y="1794"/>
                </a:lnTo>
                <a:lnTo>
                  <a:pt x="1556" y="1792"/>
                </a:lnTo>
                <a:lnTo>
                  <a:pt x="1554" y="1792"/>
                </a:lnTo>
                <a:lnTo>
                  <a:pt x="1552" y="1794"/>
                </a:lnTo>
                <a:lnTo>
                  <a:pt x="1552" y="1794"/>
                </a:lnTo>
                <a:lnTo>
                  <a:pt x="1552" y="1794"/>
                </a:lnTo>
                <a:lnTo>
                  <a:pt x="1552" y="1797"/>
                </a:lnTo>
                <a:lnTo>
                  <a:pt x="1552" y="1799"/>
                </a:lnTo>
                <a:lnTo>
                  <a:pt x="1552" y="1799"/>
                </a:lnTo>
                <a:lnTo>
                  <a:pt x="1552" y="1799"/>
                </a:lnTo>
                <a:lnTo>
                  <a:pt x="1554" y="1797"/>
                </a:lnTo>
                <a:close/>
                <a:moveTo>
                  <a:pt x="1570" y="1623"/>
                </a:moveTo>
                <a:lnTo>
                  <a:pt x="1570" y="1623"/>
                </a:lnTo>
                <a:lnTo>
                  <a:pt x="1570" y="1623"/>
                </a:lnTo>
                <a:lnTo>
                  <a:pt x="1570" y="1626"/>
                </a:lnTo>
                <a:lnTo>
                  <a:pt x="1570" y="1623"/>
                </a:lnTo>
                <a:lnTo>
                  <a:pt x="1570" y="1623"/>
                </a:lnTo>
                <a:close/>
                <a:moveTo>
                  <a:pt x="1644" y="2461"/>
                </a:moveTo>
                <a:lnTo>
                  <a:pt x="1641" y="2461"/>
                </a:lnTo>
                <a:lnTo>
                  <a:pt x="1641" y="2463"/>
                </a:lnTo>
                <a:lnTo>
                  <a:pt x="1644" y="2463"/>
                </a:lnTo>
                <a:lnTo>
                  <a:pt x="1644" y="2465"/>
                </a:lnTo>
                <a:lnTo>
                  <a:pt x="1646" y="2465"/>
                </a:lnTo>
                <a:lnTo>
                  <a:pt x="1648" y="2465"/>
                </a:lnTo>
                <a:lnTo>
                  <a:pt x="1650" y="2465"/>
                </a:lnTo>
                <a:lnTo>
                  <a:pt x="1650" y="2465"/>
                </a:lnTo>
                <a:lnTo>
                  <a:pt x="1653" y="2465"/>
                </a:lnTo>
                <a:lnTo>
                  <a:pt x="1653" y="2463"/>
                </a:lnTo>
                <a:lnTo>
                  <a:pt x="1653" y="2461"/>
                </a:lnTo>
                <a:lnTo>
                  <a:pt x="1653" y="2461"/>
                </a:lnTo>
                <a:lnTo>
                  <a:pt x="1655" y="2461"/>
                </a:lnTo>
                <a:lnTo>
                  <a:pt x="1657" y="2459"/>
                </a:lnTo>
                <a:lnTo>
                  <a:pt x="1657" y="2456"/>
                </a:lnTo>
                <a:lnTo>
                  <a:pt x="1655" y="2456"/>
                </a:lnTo>
                <a:lnTo>
                  <a:pt x="1655" y="2454"/>
                </a:lnTo>
                <a:lnTo>
                  <a:pt x="1653" y="2452"/>
                </a:lnTo>
                <a:lnTo>
                  <a:pt x="1653" y="2452"/>
                </a:lnTo>
                <a:lnTo>
                  <a:pt x="1650" y="2450"/>
                </a:lnTo>
                <a:lnTo>
                  <a:pt x="1653" y="2450"/>
                </a:lnTo>
                <a:lnTo>
                  <a:pt x="1653" y="2450"/>
                </a:lnTo>
                <a:lnTo>
                  <a:pt x="1655" y="2450"/>
                </a:lnTo>
                <a:lnTo>
                  <a:pt x="1655" y="2450"/>
                </a:lnTo>
                <a:lnTo>
                  <a:pt x="1657" y="2450"/>
                </a:lnTo>
                <a:lnTo>
                  <a:pt x="1655" y="2447"/>
                </a:lnTo>
                <a:lnTo>
                  <a:pt x="1655" y="2445"/>
                </a:lnTo>
                <a:lnTo>
                  <a:pt x="1657" y="2445"/>
                </a:lnTo>
                <a:lnTo>
                  <a:pt x="1657" y="2443"/>
                </a:lnTo>
                <a:lnTo>
                  <a:pt x="1657" y="2443"/>
                </a:lnTo>
                <a:lnTo>
                  <a:pt x="1657" y="2441"/>
                </a:lnTo>
                <a:lnTo>
                  <a:pt x="1655" y="2441"/>
                </a:lnTo>
                <a:lnTo>
                  <a:pt x="1655" y="2438"/>
                </a:lnTo>
                <a:lnTo>
                  <a:pt x="1653" y="2438"/>
                </a:lnTo>
                <a:lnTo>
                  <a:pt x="1648" y="2436"/>
                </a:lnTo>
                <a:lnTo>
                  <a:pt x="1648" y="2436"/>
                </a:lnTo>
                <a:lnTo>
                  <a:pt x="1648" y="2436"/>
                </a:lnTo>
                <a:lnTo>
                  <a:pt x="1648" y="2438"/>
                </a:lnTo>
                <a:lnTo>
                  <a:pt x="1648" y="2441"/>
                </a:lnTo>
                <a:lnTo>
                  <a:pt x="1648" y="2441"/>
                </a:lnTo>
                <a:lnTo>
                  <a:pt x="1646" y="2443"/>
                </a:lnTo>
                <a:lnTo>
                  <a:pt x="1646" y="2443"/>
                </a:lnTo>
                <a:lnTo>
                  <a:pt x="1646" y="2445"/>
                </a:lnTo>
                <a:lnTo>
                  <a:pt x="1646" y="2445"/>
                </a:lnTo>
                <a:lnTo>
                  <a:pt x="1646" y="2447"/>
                </a:lnTo>
                <a:lnTo>
                  <a:pt x="1646" y="2447"/>
                </a:lnTo>
                <a:lnTo>
                  <a:pt x="1646" y="2450"/>
                </a:lnTo>
                <a:lnTo>
                  <a:pt x="1646" y="2452"/>
                </a:lnTo>
                <a:lnTo>
                  <a:pt x="1646" y="2456"/>
                </a:lnTo>
                <a:lnTo>
                  <a:pt x="1644" y="2461"/>
                </a:lnTo>
                <a:close/>
                <a:moveTo>
                  <a:pt x="1653" y="2488"/>
                </a:moveTo>
                <a:lnTo>
                  <a:pt x="1653" y="2488"/>
                </a:lnTo>
                <a:lnTo>
                  <a:pt x="1650" y="2488"/>
                </a:lnTo>
                <a:lnTo>
                  <a:pt x="1650" y="2488"/>
                </a:lnTo>
                <a:lnTo>
                  <a:pt x="1650" y="2490"/>
                </a:lnTo>
                <a:lnTo>
                  <a:pt x="1650" y="2490"/>
                </a:lnTo>
                <a:lnTo>
                  <a:pt x="1653" y="2492"/>
                </a:lnTo>
                <a:lnTo>
                  <a:pt x="1653" y="2492"/>
                </a:lnTo>
                <a:lnTo>
                  <a:pt x="1653" y="2492"/>
                </a:lnTo>
                <a:lnTo>
                  <a:pt x="1653" y="2492"/>
                </a:lnTo>
                <a:lnTo>
                  <a:pt x="1655" y="2492"/>
                </a:lnTo>
                <a:lnTo>
                  <a:pt x="1655" y="2492"/>
                </a:lnTo>
                <a:lnTo>
                  <a:pt x="1655" y="2490"/>
                </a:lnTo>
                <a:lnTo>
                  <a:pt x="1653" y="2488"/>
                </a:lnTo>
                <a:lnTo>
                  <a:pt x="1653" y="2488"/>
                </a:lnTo>
                <a:close/>
                <a:moveTo>
                  <a:pt x="1641" y="2492"/>
                </a:moveTo>
                <a:lnTo>
                  <a:pt x="1641" y="2495"/>
                </a:lnTo>
                <a:lnTo>
                  <a:pt x="1644" y="2495"/>
                </a:lnTo>
                <a:lnTo>
                  <a:pt x="1644" y="2497"/>
                </a:lnTo>
                <a:lnTo>
                  <a:pt x="1646" y="2499"/>
                </a:lnTo>
                <a:lnTo>
                  <a:pt x="1646" y="2499"/>
                </a:lnTo>
                <a:lnTo>
                  <a:pt x="1646" y="2501"/>
                </a:lnTo>
                <a:lnTo>
                  <a:pt x="1648" y="2504"/>
                </a:lnTo>
                <a:lnTo>
                  <a:pt x="1650" y="2504"/>
                </a:lnTo>
                <a:lnTo>
                  <a:pt x="1650" y="2501"/>
                </a:lnTo>
                <a:lnTo>
                  <a:pt x="1650" y="2501"/>
                </a:lnTo>
                <a:lnTo>
                  <a:pt x="1653" y="2501"/>
                </a:lnTo>
                <a:lnTo>
                  <a:pt x="1653" y="2501"/>
                </a:lnTo>
                <a:lnTo>
                  <a:pt x="1653" y="2499"/>
                </a:lnTo>
                <a:lnTo>
                  <a:pt x="1653" y="2499"/>
                </a:lnTo>
                <a:lnTo>
                  <a:pt x="1653" y="2499"/>
                </a:lnTo>
                <a:lnTo>
                  <a:pt x="1650" y="2497"/>
                </a:lnTo>
                <a:lnTo>
                  <a:pt x="1650" y="2495"/>
                </a:lnTo>
                <a:lnTo>
                  <a:pt x="1650" y="2495"/>
                </a:lnTo>
                <a:lnTo>
                  <a:pt x="1650" y="2492"/>
                </a:lnTo>
                <a:lnTo>
                  <a:pt x="1650" y="2490"/>
                </a:lnTo>
                <a:lnTo>
                  <a:pt x="1650" y="2490"/>
                </a:lnTo>
                <a:lnTo>
                  <a:pt x="1648" y="2488"/>
                </a:lnTo>
                <a:lnTo>
                  <a:pt x="1648" y="2488"/>
                </a:lnTo>
                <a:lnTo>
                  <a:pt x="1648" y="2486"/>
                </a:lnTo>
                <a:lnTo>
                  <a:pt x="1650" y="2486"/>
                </a:lnTo>
                <a:lnTo>
                  <a:pt x="1650" y="2486"/>
                </a:lnTo>
                <a:lnTo>
                  <a:pt x="1653" y="2486"/>
                </a:lnTo>
                <a:lnTo>
                  <a:pt x="1653" y="2483"/>
                </a:lnTo>
                <a:lnTo>
                  <a:pt x="1653" y="2483"/>
                </a:lnTo>
                <a:lnTo>
                  <a:pt x="1650" y="2481"/>
                </a:lnTo>
                <a:lnTo>
                  <a:pt x="1650" y="2481"/>
                </a:lnTo>
                <a:lnTo>
                  <a:pt x="1650" y="2479"/>
                </a:lnTo>
                <a:lnTo>
                  <a:pt x="1648" y="2479"/>
                </a:lnTo>
                <a:lnTo>
                  <a:pt x="1646" y="2481"/>
                </a:lnTo>
                <a:lnTo>
                  <a:pt x="1646" y="2483"/>
                </a:lnTo>
                <a:lnTo>
                  <a:pt x="1646" y="2486"/>
                </a:lnTo>
                <a:lnTo>
                  <a:pt x="1646" y="2486"/>
                </a:lnTo>
                <a:lnTo>
                  <a:pt x="1646" y="2486"/>
                </a:lnTo>
                <a:lnTo>
                  <a:pt x="1644" y="2486"/>
                </a:lnTo>
                <a:lnTo>
                  <a:pt x="1641" y="2486"/>
                </a:lnTo>
                <a:lnTo>
                  <a:pt x="1639" y="2486"/>
                </a:lnTo>
                <a:lnTo>
                  <a:pt x="1641" y="2488"/>
                </a:lnTo>
                <a:lnTo>
                  <a:pt x="1639" y="2490"/>
                </a:lnTo>
                <a:lnTo>
                  <a:pt x="1641" y="2492"/>
                </a:lnTo>
                <a:close/>
                <a:moveTo>
                  <a:pt x="1659" y="2488"/>
                </a:moveTo>
                <a:lnTo>
                  <a:pt x="1657" y="2488"/>
                </a:lnTo>
                <a:lnTo>
                  <a:pt x="1657" y="2490"/>
                </a:lnTo>
                <a:lnTo>
                  <a:pt x="1657" y="2490"/>
                </a:lnTo>
                <a:lnTo>
                  <a:pt x="1657" y="2492"/>
                </a:lnTo>
                <a:lnTo>
                  <a:pt x="1657" y="2492"/>
                </a:lnTo>
                <a:lnTo>
                  <a:pt x="1659" y="2492"/>
                </a:lnTo>
                <a:lnTo>
                  <a:pt x="1664" y="2492"/>
                </a:lnTo>
                <a:lnTo>
                  <a:pt x="1666" y="2490"/>
                </a:lnTo>
                <a:lnTo>
                  <a:pt x="1666" y="2490"/>
                </a:lnTo>
                <a:lnTo>
                  <a:pt x="1668" y="2488"/>
                </a:lnTo>
                <a:lnTo>
                  <a:pt x="1666" y="2488"/>
                </a:lnTo>
                <a:lnTo>
                  <a:pt x="1666" y="2486"/>
                </a:lnTo>
                <a:lnTo>
                  <a:pt x="1664" y="2483"/>
                </a:lnTo>
                <a:lnTo>
                  <a:pt x="1659" y="2483"/>
                </a:lnTo>
                <a:lnTo>
                  <a:pt x="1659" y="2483"/>
                </a:lnTo>
                <a:lnTo>
                  <a:pt x="1659" y="2486"/>
                </a:lnTo>
                <a:lnTo>
                  <a:pt x="1659" y="2486"/>
                </a:lnTo>
                <a:lnTo>
                  <a:pt x="1659" y="2486"/>
                </a:lnTo>
                <a:lnTo>
                  <a:pt x="1659" y="2488"/>
                </a:lnTo>
                <a:close/>
                <a:moveTo>
                  <a:pt x="1637" y="2470"/>
                </a:moveTo>
                <a:lnTo>
                  <a:pt x="1637" y="2468"/>
                </a:lnTo>
                <a:lnTo>
                  <a:pt x="1635" y="2468"/>
                </a:lnTo>
                <a:lnTo>
                  <a:pt x="1635" y="2470"/>
                </a:lnTo>
                <a:lnTo>
                  <a:pt x="1635" y="2470"/>
                </a:lnTo>
                <a:lnTo>
                  <a:pt x="1635" y="2470"/>
                </a:lnTo>
                <a:lnTo>
                  <a:pt x="1637" y="2470"/>
                </a:lnTo>
                <a:lnTo>
                  <a:pt x="1637" y="2470"/>
                </a:lnTo>
                <a:lnTo>
                  <a:pt x="1637" y="2470"/>
                </a:lnTo>
                <a:lnTo>
                  <a:pt x="1637" y="2470"/>
                </a:lnTo>
                <a:close/>
                <a:moveTo>
                  <a:pt x="643" y="1914"/>
                </a:moveTo>
                <a:lnTo>
                  <a:pt x="643" y="1914"/>
                </a:lnTo>
                <a:lnTo>
                  <a:pt x="643" y="1914"/>
                </a:lnTo>
                <a:lnTo>
                  <a:pt x="643" y="1914"/>
                </a:lnTo>
                <a:lnTo>
                  <a:pt x="643" y="1914"/>
                </a:lnTo>
                <a:lnTo>
                  <a:pt x="643" y="1914"/>
                </a:lnTo>
                <a:lnTo>
                  <a:pt x="643" y="1914"/>
                </a:lnTo>
                <a:close/>
                <a:moveTo>
                  <a:pt x="1037" y="1286"/>
                </a:moveTo>
                <a:lnTo>
                  <a:pt x="1037" y="1286"/>
                </a:lnTo>
                <a:lnTo>
                  <a:pt x="1034" y="1283"/>
                </a:lnTo>
                <a:lnTo>
                  <a:pt x="1034" y="1283"/>
                </a:lnTo>
                <a:lnTo>
                  <a:pt x="1032" y="1283"/>
                </a:lnTo>
                <a:lnTo>
                  <a:pt x="1032" y="1283"/>
                </a:lnTo>
                <a:lnTo>
                  <a:pt x="1032" y="1286"/>
                </a:lnTo>
                <a:lnTo>
                  <a:pt x="1034" y="1288"/>
                </a:lnTo>
                <a:lnTo>
                  <a:pt x="1037" y="1290"/>
                </a:lnTo>
                <a:lnTo>
                  <a:pt x="1039" y="1292"/>
                </a:lnTo>
                <a:lnTo>
                  <a:pt x="1039" y="1290"/>
                </a:lnTo>
                <a:lnTo>
                  <a:pt x="1039" y="1290"/>
                </a:lnTo>
                <a:lnTo>
                  <a:pt x="1039" y="1288"/>
                </a:lnTo>
                <a:lnTo>
                  <a:pt x="1037" y="1286"/>
                </a:lnTo>
                <a:close/>
                <a:moveTo>
                  <a:pt x="1070" y="1340"/>
                </a:moveTo>
                <a:lnTo>
                  <a:pt x="1070" y="1342"/>
                </a:lnTo>
                <a:lnTo>
                  <a:pt x="1070" y="1344"/>
                </a:lnTo>
                <a:lnTo>
                  <a:pt x="1070" y="1344"/>
                </a:lnTo>
                <a:lnTo>
                  <a:pt x="1070" y="1342"/>
                </a:lnTo>
                <a:lnTo>
                  <a:pt x="1070" y="1342"/>
                </a:lnTo>
                <a:lnTo>
                  <a:pt x="1073" y="1342"/>
                </a:lnTo>
                <a:lnTo>
                  <a:pt x="1070" y="1342"/>
                </a:lnTo>
                <a:lnTo>
                  <a:pt x="1073" y="1340"/>
                </a:lnTo>
                <a:lnTo>
                  <a:pt x="1070" y="1340"/>
                </a:lnTo>
                <a:close/>
                <a:moveTo>
                  <a:pt x="1014" y="1245"/>
                </a:moveTo>
                <a:lnTo>
                  <a:pt x="1014" y="1245"/>
                </a:lnTo>
                <a:lnTo>
                  <a:pt x="1014" y="1245"/>
                </a:lnTo>
                <a:lnTo>
                  <a:pt x="1014" y="1247"/>
                </a:lnTo>
                <a:lnTo>
                  <a:pt x="1016" y="1247"/>
                </a:lnTo>
                <a:lnTo>
                  <a:pt x="1016" y="1245"/>
                </a:lnTo>
                <a:lnTo>
                  <a:pt x="1016" y="1245"/>
                </a:lnTo>
                <a:lnTo>
                  <a:pt x="1014" y="1245"/>
                </a:lnTo>
                <a:close/>
                <a:moveTo>
                  <a:pt x="1052" y="1288"/>
                </a:moveTo>
                <a:lnTo>
                  <a:pt x="1052" y="1288"/>
                </a:lnTo>
                <a:lnTo>
                  <a:pt x="1050" y="1288"/>
                </a:lnTo>
                <a:lnTo>
                  <a:pt x="1050" y="1290"/>
                </a:lnTo>
                <a:lnTo>
                  <a:pt x="1050" y="1295"/>
                </a:lnTo>
                <a:lnTo>
                  <a:pt x="1050" y="1295"/>
                </a:lnTo>
                <a:lnTo>
                  <a:pt x="1052" y="1297"/>
                </a:lnTo>
                <a:lnTo>
                  <a:pt x="1052" y="1297"/>
                </a:lnTo>
                <a:lnTo>
                  <a:pt x="1055" y="1292"/>
                </a:lnTo>
                <a:lnTo>
                  <a:pt x="1055" y="1290"/>
                </a:lnTo>
                <a:lnTo>
                  <a:pt x="1052" y="1288"/>
                </a:lnTo>
                <a:close/>
                <a:moveTo>
                  <a:pt x="1632" y="2495"/>
                </a:moveTo>
                <a:lnTo>
                  <a:pt x="1632" y="2495"/>
                </a:lnTo>
                <a:lnTo>
                  <a:pt x="1632" y="2495"/>
                </a:lnTo>
                <a:lnTo>
                  <a:pt x="1632" y="2492"/>
                </a:lnTo>
                <a:lnTo>
                  <a:pt x="1632" y="2492"/>
                </a:lnTo>
                <a:lnTo>
                  <a:pt x="1630" y="2492"/>
                </a:lnTo>
                <a:lnTo>
                  <a:pt x="1630" y="2492"/>
                </a:lnTo>
                <a:lnTo>
                  <a:pt x="1630" y="2495"/>
                </a:lnTo>
                <a:lnTo>
                  <a:pt x="1630" y="2495"/>
                </a:lnTo>
                <a:lnTo>
                  <a:pt x="1632" y="2495"/>
                </a:lnTo>
                <a:close/>
                <a:moveTo>
                  <a:pt x="1572" y="1626"/>
                </a:moveTo>
                <a:lnTo>
                  <a:pt x="1572" y="1623"/>
                </a:lnTo>
                <a:lnTo>
                  <a:pt x="1572" y="1623"/>
                </a:lnTo>
                <a:lnTo>
                  <a:pt x="1574" y="1623"/>
                </a:lnTo>
                <a:lnTo>
                  <a:pt x="1572" y="1621"/>
                </a:lnTo>
                <a:lnTo>
                  <a:pt x="1572" y="1621"/>
                </a:lnTo>
                <a:lnTo>
                  <a:pt x="1572" y="1621"/>
                </a:lnTo>
                <a:lnTo>
                  <a:pt x="1572" y="1621"/>
                </a:lnTo>
                <a:lnTo>
                  <a:pt x="1572" y="1623"/>
                </a:lnTo>
                <a:lnTo>
                  <a:pt x="1572" y="1623"/>
                </a:lnTo>
                <a:lnTo>
                  <a:pt x="1572" y="1626"/>
                </a:lnTo>
                <a:close/>
                <a:moveTo>
                  <a:pt x="1079" y="1358"/>
                </a:moveTo>
                <a:lnTo>
                  <a:pt x="1077" y="1358"/>
                </a:lnTo>
                <a:lnTo>
                  <a:pt x="1077" y="1358"/>
                </a:lnTo>
                <a:lnTo>
                  <a:pt x="1077" y="1358"/>
                </a:lnTo>
                <a:lnTo>
                  <a:pt x="1079" y="1360"/>
                </a:lnTo>
                <a:lnTo>
                  <a:pt x="1079" y="1360"/>
                </a:lnTo>
                <a:lnTo>
                  <a:pt x="1079" y="1360"/>
                </a:lnTo>
                <a:lnTo>
                  <a:pt x="1079" y="1358"/>
                </a:lnTo>
                <a:lnTo>
                  <a:pt x="1079" y="1358"/>
                </a:lnTo>
                <a:close/>
                <a:moveTo>
                  <a:pt x="1091" y="1369"/>
                </a:moveTo>
                <a:lnTo>
                  <a:pt x="1091" y="1371"/>
                </a:lnTo>
                <a:lnTo>
                  <a:pt x="1091" y="1371"/>
                </a:lnTo>
                <a:lnTo>
                  <a:pt x="1091" y="1371"/>
                </a:lnTo>
                <a:lnTo>
                  <a:pt x="1091" y="1371"/>
                </a:lnTo>
                <a:lnTo>
                  <a:pt x="1091" y="1371"/>
                </a:lnTo>
                <a:lnTo>
                  <a:pt x="1091" y="1369"/>
                </a:lnTo>
                <a:lnTo>
                  <a:pt x="1091" y="1369"/>
                </a:lnTo>
                <a:close/>
                <a:moveTo>
                  <a:pt x="2044" y="2164"/>
                </a:moveTo>
                <a:lnTo>
                  <a:pt x="2042" y="2166"/>
                </a:lnTo>
                <a:lnTo>
                  <a:pt x="2044" y="2168"/>
                </a:lnTo>
                <a:lnTo>
                  <a:pt x="2044" y="2168"/>
                </a:lnTo>
                <a:lnTo>
                  <a:pt x="2044" y="2168"/>
                </a:lnTo>
                <a:lnTo>
                  <a:pt x="2044" y="2166"/>
                </a:lnTo>
                <a:lnTo>
                  <a:pt x="2044" y="2166"/>
                </a:lnTo>
                <a:lnTo>
                  <a:pt x="2044" y="2164"/>
                </a:lnTo>
                <a:close/>
                <a:moveTo>
                  <a:pt x="798" y="847"/>
                </a:moveTo>
                <a:lnTo>
                  <a:pt x="796" y="844"/>
                </a:lnTo>
                <a:lnTo>
                  <a:pt x="796" y="844"/>
                </a:lnTo>
                <a:lnTo>
                  <a:pt x="794" y="842"/>
                </a:lnTo>
                <a:lnTo>
                  <a:pt x="792" y="842"/>
                </a:lnTo>
                <a:lnTo>
                  <a:pt x="792" y="842"/>
                </a:lnTo>
                <a:lnTo>
                  <a:pt x="792" y="844"/>
                </a:lnTo>
                <a:lnTo>
                  <a:pt x="792" y="847"/>
                </a:lnTo>
                <a:lnTo>
                  <a:pt x="789" y="847"/>
                </a:lnTo>
                <a:lnTo>
                  <a:pt x="789" y="849"/>
                </a:lnTo>
                <a:lnTo>
                  <a:pt x="789" y="849"/>
                </a:lnTo>
                <a:lnTo>
                  <a:pt x="792" y="851"/>
                </a:lnTo>
                <a:lnTo>
                  <a:pt x="792" y="851"/>
                </a:lnTo>
                <a:lnTo>
                  <a:pt x="794" y="853"/>
                </a:lnTo>
                <a:lnTo>
                  <a:pt x="794" y="856"/>
                </a:lnTo>
                <a:lnTo>
                  <a:pt x="796" y="856"/>
                </a:lnTo>
                <a:lnTo>
                  <a:pt x="796" y="853"/>
                </a:lnTo>
                <a:lnTo>
                  <a:pt x="796" y="853"/>
                </a:lnTo>
                <a:lnTo>
                  <a:pt x="796" y="856"/>
                </a:lnTo>
                <a:lnTo>
                  <a:pt x="796" y="858"/>
                </a:lnTo>
                <a:lnTo>
                  <a:pt x="798" y="860"/>
                </a:lnTo>
                <a:lnTo>
                  <a:pt x="798" y="862"/>
                </a:lnTo>
                <a:lnTo>
                  <a:pt x="798" y="862"/>
                </a:lnTo>
                <a:lnTo>
                  <a:pt x="798" y="862"/>
                </a:lnTo>
                <a:lnTo>
                  <a:pt x="801" y="860"/>
                </a:lnTo>
                <a:lnTo>
                  <a:pt x="801" y="858"/>
                </a:lnTo>
                <a:lnTo>
                  <a:pt x="801" y="856"/>
                </a:lnTo>
                <a:lnTo>
                  <a:pt x="801" y="849"/>
                </a:lnTo>
                <a:lnTo>
                  <a:pt x="798" y="847"/>
                </a:lnTo>
                <a:close/>
                <a:moveTo>
                  <a:pt x="794" y="856"/>
                </a:moveTo>
                <a:lnTo>
                  <a:pt x="789" y="853"/>
                </a:lnTo>
                <a:lnTo>
                  <a:pt x="789" y="851"/>
                </a:lnTo>
                <a:lnTo>
                  <a:pt x="789" y="851"/>
                </a:lnTo>
                <a:lnTo>
                  <a:pt x="789" y="851"/>
                </a:lnTo>
                <a:lnTo>
                  <a:pt x="789" y="853"/>
                </a:lnTo>
                <a:lnTo>
                  <a:pt x="789" y="853"/>
                </a:lnTo>
                <a:lnTo>
                  <a:pt x="792" y="856"/>
                </a:lnTo>
                <a:lnTo>
                  <a:pt x="792" y="858"/>
                </a:lnTo>
                <a:lnTo>
                  <a:pt x="794" y="860"/>
                </a:lnTo>
                <a:lnTo>
                  <a:pt x="794" y="858"/>
                </a:lnTo>
                <a:lnTo>
                  <a:pt x="794" y="856"/>
                </a:lnTo>
                <a:lnTo>
                  <a:pt x="794" y="856"/>
                </a:lnTo>
                <a:close/>
                <a:moveTo>
                  <a:pt x="803" y="860"/>
                </a:moveTo>
                <a:lnTo>
                  <a:pt x="805" y="858"/>
                </a:lnTo>
                <a:lnTo>
                  <a:pt x="805" y="853"/>
                </a:lnTo>
                <a:lnTo>
                  <a:pt x="805" y="853"/>
                </a:lnTo>
                <a:lnTo>
                  <a:pt x="803" y="853"/>
                </a:lnTo>
                <a:lnTo>
                  <a:pt x="803" y="853"/>
                </a:lnTo>
                <a:lnTo>
                  <a:pt x="803" y="858"/>
                </a:lnTo>
                <a:lnTo>
                  <a:pt x="803" y="858"/>
                </a:lnTo>
                <a:lnTo>
                  <a:pt x="803" y="860"/>
                </a:lnTo>
                <a:lnTo>
                  <a:pt x="803" y="860"/>
                </a:lnTo>
                <a:lnTo>
                  <a:pt x="803" y="860"/>
                </a:lnTo>
                <a:lnTo>
                  <a:pt x="803" y="860"/>
                </a:lnTo>
                <a:lnTo>
                  <a:pt x="803" y="860"/>
                </a:lnTo>
                <a:lnTo>
                  <a:pt x="803" y="860"/>
                </a:lnTo>
                <a:close/>
                <a:moveTo>
                  <a:pt x="805" y="2134"/>
                </a:moveTo>
                <a:lnTo>
                  <a:pt x="803" y="2134"/>
                </a:lnTo>
                <a:lnTo>
                  <a:pt x="803" y="2134"/>
                </a:lnTo>
                <a:lnTo>
                  <a:pt x="803" y="2134"/>
                </a:lnTo>
                <a:lnTo>
                  <a:pt x="803" y="2134"/>
                </a:lnTo>
                <a:lnTo>
                  <a:pt x="805" y="2137"/>
                </a:lnTo>
                <a:lnTo>
                  <a:pt x="805" y="2134"/>
                </a:lnTo>
                <a:lnTo>
                  <a:pt x="805" y="2134"/>
                </a:lnTo>
                <a:lnTo>
                  <a:pt x="805" y="2134"/>
                </a:lnTo>
                <a:close/>
                <a:moveTo>
                  <a:pt x="830" y="914"/>
                </a:moveTo>
                <a:lnTo>
                  <a:pt x="830" y="914"/>
                </a:lnTo>
                <a:lnTo>
                  <a:pt x="828" y="912"/>
                </a:lnTo>
                <a:lnTo>
                  <a:pt x="828" y="912"/>
                </a:lnTo>
                <a:lnTo>
                  <a:pt x="825" y="912"/>
                </a:lnTo>
                <a:lnTo>
                  <a:pt x="825" y="914"/>
                </a:lnTo>
                <a:lnTo>
                  <a:pt x="825" y="914"/>
                </a:lnTo>
                <a:lnTo>
                  <a:pt x="825" y="914"/>
                </a:lnTo>
                <a:lnTo>
                  <a:pt x="825" y="914"/>
                </a:lnTo>
                <a:lnTo>
                  <a:pt x="825" y="914"/>
                </a:lnTo>
                <a:lnTo>
                  <a:pt x="828" y="916"/>
                </a:lnTo>
                <a:lnTo>
                  <a:pt x="828" y="916"/>
                </a:lnTo>
                <a:lnTo>
                  <a:pt x="830" y="916"/>
                </a:lnTo>
                <a:lnTo>
                  <a:pt x="830" y="916"/>
                </a:lnTo>
                <a:lnTo>
                  <a:pt x="830" y="916"/>
                </a:lnTo>
                <a:lnTo>
                  <a:pt x="830" y="916"/>
                </a:lnTo>
                <a:lnTo>
                  <a:pt x="830" y="914"/>
                </a:lnTo>
                <a:close/>
                <a:moveTo>
                  <a:pt x="787" y="844"/>
                </a:moveTo>
                <a:lnTo>
                  <a:pt x="785" y="844"/>
                </a:lnTo>
                <a:lnTo>
                  <a:pt x="785" y="844"/>
                </a:lnTo>
                <a:lnTo>
                  <a:pt x="785" y="844"/>
                </a:lnTo>
                <a:lnTo>
                  <a:pt x="785" y="844"/>
                </a:lnTo>
                <a:lnTo>
                  <a:pt x="785" y="847"/>
                </a:lnTo>
                <a:lnTo>
                  <a:pt x="787" y="847"/>
                </a:lnTo>
                <a:lnTo>
                  <a:pt x="787" y="849"/>
                </a:lnTo>
                <a:lnTo>
                  <a:pt x="787" y="849"/>
                </a:lnTo>
                <a:lnTo>
                  <a:pt x="789" y="849"/>
                </a:lnTo>
                <a:lnTo>
                  <a:pt x="787" y="847"/>
                </a:lnTo>
                <a:lnTo>
                  <a:pt x="787" y="844"/>
                </a:lnTo>
                <a:close/>
                <a:moveTo>
                  <a:pt x="778" y="838"/>
                </a:moveTo>
                <a:lnTo>
                  <a:pt x="774" y="838"/>
                </a:lnTo>
                <a:lnTo>
                  <a:pt x="771" y="835"/>
                </a:lnTo>
                <a:lnTo>
                  <a:pt x="771" y="835"/>
                </a:lnTo>
                <a:lnTo>
                  <a:pt x="769" y="838"/>
                </a:lnTo>
                <a:lnTo>
                  <a:pt x="771" y="838"/>
                </a:lnTo>
                <a:lnTo>
                  <a:pt x="774" y="840"/>
                </a:lnTo>
                <a:lnTo>
                  <a:pt x="776" y="840"/>
                </a:lnTo>
                <a:lnTo>
                  <a:pt x="778" y="844"/>
                </a:lnTo>
                <a:lnTo>
                  <a:pt x="780" y="844"/>
                </a:lnTo>
                <a:lnTo>
                  <a:pt x="780" y="844"/>
                </a:lnTo>
                <a:lnTo>
                  <a:pt x="780" y="844"/>
                </a:lnTo>
                <a:lnTo>
                  <a:pt x="780" y="842"/>
                </a:lnTo>
                <a:lnTo>
                  <a:pt x="778" y="840"/>
                </a:lnTo>
                <a:lnTo>
                  <a:pt x="778" y="838"/>
                </a:lnTo>
                <a:close/>
                <a:moveTo>
                  <a:pt x="771" y="831"/>
                </a:moveTo>
                <a:lnTo>
                  <a:pt x="771" y="831"/>
                </a:lnTo>
                <a:lnTo>
                  <a:pt x="771" y="831"/>
                </a:lnTo>
                <a:lnTo>
                  <a:pt x="774" y="829"/>
                </a:lnTo>
                <a:lnTo>
                  <a:pt x="774" y="829"/>
                </a:lnTo>
                <a:lnTo>
                  <a:pt x="774" y="826"/>
                </a:lnTo>
                <a:lnTo>
                  <a:pt x="774" y="826"/>
                </a:lnTo>
                <a:lnTo>
                  <a:pt x="771" y="824"/>
                </a:lnTo>
                <a:lnTo>
                  <a:pt x="771" y="824"/>
                </a:lnTo>
                <a:lnTo>
                  <a:pt x="769" y="826"/>
                </a:lnTo>
                <a:lnTo>
                  <a:pt x="767" y="826"/>
                </a:lnTo>
                <a:lnTo>
                  <a:pt x="767" y="829"/>
                </a:lnTo>
                <a:lnTo>
                  <a:pt x="767" y="829"/>
                </a:lnTo>
                <a:lnTo>
                  <a:pt x="767" y="829"/>
                </a:lnTo>
                <a:lnTo>
                  <a:pt x="767" y="831"/>
                </a:lnTo>
                <a:lnTo>
                  <a:pt x="767" y="831"/>
                </a:lnTo>
                <a:lnTo>
                  <a:pt x="767" y="831"/>
                </a:lnTo>
                <a:lnTo>
                  <a:pt x="767" y="831"/>
                </a:lnTo>
                <a:lnTo>
                  <a:pt x="767" y="829"/>
                </a:lnTo>
                <a:lnTo>
                  <a:pt x="767" y="829"/>
                </a:lnTo>
                <a:lnTo>
                  <a:pt x="767" y="829"/>
                </a:lnTo>
                <a:lnTo>
                  <a:pt x="769" y="829"/>
                </a:lnTo>
                <a:lnTo>
                  <a:pt x="769" y="829"/>
                </a:lnTo>
                <a:lnTo>
                  <a:pt x="771" y="831"/>
                </a:lnTo>
                <a:lnTo>
                  <a:pt x="771" y="831"/>
                </a:lnTo>
                <a:close/>
                <a:moveTo>
                  <a:pt x="792" y="847"/>
                </a:moveTo>
                <a:lnTo>
                  <a:pt x="789" y="842"/>
                </a:lnTo>
                <a:lnTo>
                  <a:pt x="789" y="842"/>
                </a:lnTo>
                <a:lnTo>
                  <a:pt x="789" y="842"/>
                </a:lnTo>
                <a:lnTo>
                  <a:pt x="789" y="842"/>
                </a:lnTo>
                <a:lnTo>
                  <a:pt x="789" y="842"/>
                </a:lnTo>
                <a:lnTo>
                  <a:pt x="789" y="844"/>
                </a:lnTo>
                <a:lnTo>
                  <a:pt x="787" y="844"/>
                </a:lnTo>
                <a:lnTo>
                  <a:pt x="787" y="844"/>
                </a:lnTo>
                <a:lnTo>
                  <a:pt x="789" y="847"/>
                </a:lnTo>
                <a:lnTo>
                  <a:pt x="789" y="847"/>
                </a:lnTo>
                <a:lnTo>
                  <a:pt x="789" y="847"/>
                </a:lnTo>
                <a:lnTo>
                  <a:pt x="792" y="847"/>
                </a:lnTo>
                <a:close/>
                <a:moveTo>
                  <a:pt x="765" y="813"/>
                </a:moveTo>
                <a:lnTo>
                  <a:pt x="765" y="813"/>
                </a:lnTo>
                <a:lnTo>
                  <a:pt x="762" y="815"/>
                </a:lnTo>
                <a:lnTo>
                  <a:pt x="762" y="815"/>
                </a:lnTo>
                <a:lnTo>
                  <a:pt x="762" y="817"/>
                </a:lnTo>
                <a:lnTo>
                  <a:pt x="762" y="817"/>
                </a:lnTo>
                <a:lnTo>
                  <a:pt x="762" y="817"/>
                </a:lnTo>
                <a:lnTo>
                  <a:pt x="765" y="815"/>
                </a:lnTo>
                <a:lnTo>
                  <a:pt x="767" y="815"/>
                </a:lnTo>
                <a:lnTo>
                  <a:pt x="767" y="815"/>
                </a:lnTo>
                <a:lnTo>
                  <a:pt x="767" y="815"/>
                </a:lnTo>
                <a:lnTo>
                  <a:pt x="765" y="813"/>
                </a:lnTo>
                <a:close/>
                <a:moveTo>
                  <a:pt x="839" y="923"/>
                </a:moveTo>
                <a:lnTo>
                  <a:pt x="837" y="921"/>
                </a:lnTo>
                <a:lnTo>
                  <a:pt x="837" y="923"/>
                </a:lnTo>
                <a:lnTo>
                  <a:pt x="837" y="923"/>
                </a:lnTo>
                <a:lnTo>
                  <a:pt x="837" y="923"/>
                </a:lnTo>
                <a:lnTo>
                  <a:pt x="839" y="923"/>
                </a:lnTo>
                <a:lnTo>
                  <a:pt x="839" y="923"/>
                </a:lnTo>
                <a:lnTo>
                  <a:pt x="839" y="923"/>
                </a:lnTo>
                <a:close/>
                <a:moveTo>
                  <a:pt x="942" y="1220"/>
                </a:moveTo>
                <a:lnTo>
                  <a:pt x="940" y="1218"/>
                </a:lnTo>
                <a:lnTo>
                  <a:pt x="940" y="1220"/>
                </a:lnTo>
                <a:lnTo>
                  <a:pt x="940" y="1220"/>
                </a:lnTo>
                <a:lnTo>
                  <a:pt x="940" y="1220"/>
                </a:lnTo>
                <a:lnTo>
                  <a:pt x="942" y="1220"/>
                </a:lnTo>
                <a:lnTo>
                  <a:pt x="942" y="1220"/>
                </a:lnTo>
                <a:lnTo>
                  <a:pt x="942" y="1220"/>
                </a:lnTo>
                <a:close/>
                <a:moveTo>
                  <a:pt x="927" y="1205"/>
                </a:moveTo>
                <a:lnTo>
                  <a:pt x="927" y="1207"/>
                </a:lnTo>
                <a:lnTo>
                  <a:pt x="927" y="1207"/>
                </a:lnTo>
                <a:lnTo>
                  <a:pt x="927" y="1207"/>
                </a:lnTo>
                <a:lnTo>
                  <a:pt x="929" y="1207"/>
                </a:lnTo>
                <a:lnTo>
                  <a:pt x="927" y="1207"/>
                </a:lnTo>
                <a:lnTo>
                  <a:pt x="927" y="1205"/>
                </a:lnTo>
                <a:close/>
                <a:moveTo>
                  <a:pt x="866" y="939"/>
                </a:moveTo>
                <a:lnTo>
                  <a:pt x="868" y="941"/>
                </a:lnTo>
                <a:lnTo>
                  <a:pt x="873" y="941"/>
                </a:lnTo>
                <a:lnTo>
                  <a:pt x="877" y="943"/>
                </a:lnTo>
                <a:lnTo>
                  <a:pt x="877" y="943"/>
                </a:lnTo>
                <a:lnTo>
                  <a:pt x="877" y="943"/>
                </a:lnTo>
                <a:lnTo>
                  <a:pt x="879" y="941"/>
                </a:lnTo>
                <a:lnTo>
                  <a:pt x="879" y="941"/>
                </a:lnTo>
                <a:lnTo>
                  <a:pt x="882" y="941"/>
                </a:lnTo>
                <a:lnTo>
                  <a:pt x="882" y="941"/>
                </a:lnTo>
                <a:lnTo>
                  <a:pt x="882" y="941"/>
                </a:lnTo>
                <a:lnTo>
                  <a:pt x="882" y="937"/>
                </a:lnTo>
                <a:lnTo>
                  <a:pt x="879" y="937"/>
                </a:lnTo>
                <a:lnTo>
                  <a:pt x="879" y="934"/>
                </a:lnTo>
                <a:lnTo>
                  <a:pt x="879" y="937"/>
                </a:lnTo>
                <a:lnTo>
                  <a:pt x="879" y="937"/>
                </a:lnTo>
                <a:lnTo>
                  <a:pt x="879" y="937"/>
                </a:lnTo>
                <a:lnTo>
                  <a:pt x="879" y="939"/>
                </a:lnTo>
                <a:lnTo>
                  <a:pt x="877" y="932"/>
                </a:lnTo>
                <a:lnTo>
                  <a:pt x="875" y="930"/>
                </a:lnTo>
                <a:lnTo>
                  <a:pt x="875" y="928"/>
                </a:lnTo>
                <a:lnTo>
                  <a:pt x="873" y="928"/>
                </a:lnTo>
                <a:lnTo>
                  <a:pt x="873" y="925"/>
                </a:lnTo>
                <a:lnTo>
                  <a:pt x="870" y="925"/>
                </a:lnTo>
                <a:lnTo>
                  <a:pt x="868" y="923"/>
                </a:lnTo>
                <a:lnTo>
                  <a:pt x="864" y="921"/>
                </a:lnTo>
                <a:lnTo>
                  <a:pt x="861" y="921"/>
                </a:lnTo>
                <a:lnTo>
                  <a:pt x="859" y="919"/>
                </a:lnTo>
                <a:lnTo>
                  <a:pt x="857" y="916"/>
                </a:lnTo>
                <a:lnTo>
                  <a:pt x="857" y="916"/>
                </a:lnTo>
                <a:lnTo>
                  <a:pt x="857" y="916"/>
                </a:lnTo>
                <a:lnTo>
                  <a:pt x="857" y="914"/>
                </a:lnTo>
                <a:lnTo>
                  <a:pt x="855" y="912"/>
                </a:lnTo>
                <a:lnTo>
                  <a:pt x="852" y="910"/>
                </a:lnTo>
                <a:lnTo>
                  <a:pt x="850" y="907"/>
                </a:lnTo>
                <a:lnTo>
                  <a:pt x="848" y="905"/>
                </a:lnTo>
                <a:lnTo>
                  <a:pt x="848" y="903"/>
                </a:lnTo>
                <a:lnTo>
                  <a:pt x="848" y="903"/>
                </a:lnTo>
                <a:lnTo>
                  <a:pt x="846" y="903"/>
                </a:lnTo>
                <a:lnTo>
                  <a:pt x="843" y="903"/>
                </a:lnTo>
                <a:lnTo>
                  <a:pt x="837" y="901"/>
                </a:lnTo>
                <a:lnTo>
                  <a:pt x="830" y="898"/>
                </a:lnTo>
                <a:lnTo>
                  <a:pt x="821" y="896"/>
                </a:lnTo>
                <a:lnTo>
                  <a:pt x="814" y="894"/>
                </a:lnTo>
                <a:lnTo>
                  <a:pt x="810" y="892"/>
                </a:lnTo>
                <a:lnTo>
                  <a:pt x="807" y="892"/>
                </a:lnTo>
                <a:lnTo>
                  <a:pt x="805" y="892"/>
                </a:lnTo>
                <a:lnTo>
                  <a:pt x="805" y="894"/>
                </a:lnTo>
                <a:lnTo>
                  <a:pt x="803" y="894"/>
                </a:lnTo>
                <a:lnTo>
                  <a:pt x="803" y="896"/>
                </a:lnTo>
                <a:lnTo>
                  <a:pt x="805" y="896"/>
                </a:lnTo>
                <a:lnTo>
                  <a:pt x="807" y="898"/>
                </a:lnTo>
                <a:lnTo>
                  <a:pt x="807" y="898"/>
                </a:lnTo>
                <a:lnTo>
                  <a:pt x="810" y="901"/>
                </a:lnTo>
                <a:lnTo>
                  <a:pt x="812" y="898"/>
                </a:lnTo>
                <a:lnTo>
                  <a:pt x="812" y="898"/>
                </a:lnTo>
                <a:lnTo>
                  <a:pt x="812" y="898"/>
                </a:lnTo>
                <a:lnTo>
                  <a:pt x="812" y="896"/>
                </a:lnTo>
                <a:lnTo>
                  <a:pt x="816" y="898"/>
                </a:lnTo>
                <a:lnTo>
                  <a:pt x="816" y="898"/>
                </a:lnTo>
                <a:lnTo>
                  <a:pt x="816" y="898"/>
                </a:lnTo>
                <a:lnTo>
                  <a:pt x="816" y="898"/>
                </a:lnTo>
                <a:lnTo>
                  <a:pt x="816" y="901"/>
                </a:lnTo>
                <a:lnTo>
                  <a:pt x="816" y="901"/>
                </a:lnTo>
                <a:lnTo>
                  <a:pt x="816" y="901"/>
                </a:lnTo>
                <a:lnTo>
                  <a:pt x="814" y="901"/>
                </a:lnTo>
                <a:lnTo>
                  <a:pt x="812" y="901"/>
                </a:lnTo>
                <a:lnTo>
                  <a:pt x="810" y="901"/>
                </a:lnTo>
                <a:lnTo>
                  <a:pt x="810" y="901"/>
                </a:lnTo>
                <a:lnTo>
                  <a:pt x="810" y="903"/>
                </a:lnTo>
                <a:lnTo>
                  <a:pt x="810" y="903"/>
                </a:lnTo>
                <a:lnTo>
                  <a:pt x="812" y="903"/>
                </a:lnTo>
                <a:lnTo>
                  <a:pt x="812" y="903"/>
                </a:lnTo>
                <a:lnTo>
                  <a:pt x="812" y="905"/>
                </a:lnTo>
                <a:lnTo>
                  <a:pt x="810" y="907"/>
                </a:lnTo>
                <a:lnTo>
                  <a:pt x="812" y="907"/>
                </a:lnTo>
                <a:lnTo>
                  <a:pt x="812" y="907"/>
                </a:lnTo>
                <a:lnTo>
                  <a:pt x="812" y="907"/>
                </a:lnTo>
                <a:lnTo>
                  <a:pt x="814" y="905"/>
                </a:lnTo>
                <a:lnTo>
                  <a:pt x="816" y="905"/>
                </a:lnTo>
                <a:lnTo>
                  <a:pt x="819" y="907"/>
                </a:lnTo>
                <a:lnTo>
                  <a:pt x="819" y="907"/>
                </a:lnTo>
                <a:lnTo>
                  <a:pt x="819" y="907"/>
                </a:lnTo>
                <a:lnTo>
                  <a:pt x="821" y="907"/>
                </a:lnTo>
                <a:lnTo>
                  <a:pt x="821" y="907"/>
                </a:lnTo>
                <a:lnTo>
                  <a:pt x="821" y="907"/>
                </a:lnTo>
                <a:lnTo>
                  <a:pt x="821" y="907"/>
                </a:lnTo>
                <a:lnTo>
                  <a:pt x="821" y="907"/>
                </a:lnTo>
                <a:lnTo>
                  <a:pt x="821" y="907"/>
                </a:lnTo>
                <a:lnTo>
                  <a:pt x="821" y="907"/>
                </a:lnTo>
                <a:lnTo>
                  <a:pt x="821" y="907"/>
                </a:lnTo>
                <a:lnTo>
                  <a:pt x="821" y="910"/>
                </a:lnTo>
                <a:lnTo>
                  <a:pt x="821" y="910"/>
                </a:lnTo>
                <a:lnTo>
                  <a:pt x="821" y="912"/>
                </a:lnTo>
                <a:lnTo>
                  <a:pt x="823" y="912"/>
                </a:lnTo>
                <a:lnTo>
                  <a:pt x="823" y="912"/>
                </a:lnTo>
                <a:lnTo>
                  <a:pt x="825" y="912"/>
                </a:lnTo>
                <a:lnTo>
                  <a:pt x="825" y="912"/>
                </a:lnTo>
                <a:lnTo>
                  <a:pt x="825" y="912"/>
                </a:lnTo>
                <a:lnTo>
                  <a:pt x="825" y="910"/>
                </a:lnTo>
                <a:lnTo>
                  <a:pt x="828" y="912"/>
                </a:lnTo>
                <a:lnTo>
                  <a:pt x="828" y="912"/>
                </a:lnTo>
                <a:lnTo>
                  <a:pt x="830" y="912"/>
                </a:lnTo>
                <a:lnTo>
                  <a:pt x="830" y="914"/>
                </a:lnTo>
                <a:lnTo>
                  <a:pt x="832" y="914"/>
                </a:lnTo>
                <a:lnTo>
                  <a:pt x="832" y="914"/>
                </a:lnTo>
                <a:lnTo>
                  <a:pt x="832" y="914"/>
                </a:lnTo>
                <a:lnTo>
                  <a:pt x="834" y="916"/>
                </a:lnTo>
                <a:lnTo>
                  <a:pt x="834" y="916"/>
                </a:lnTo>
                <a:lnTo>
                  <a:pt x="839" y="916"/>
                </a:lnTo>
                <a:lnTo>
                  <a:pt x="837" y="916"/>
                </a:lnTo>
                <a:lnTo>
                  <a:pt x="832" y="916"/>
                </a:lnTo>
                <a:lnTo>
                  <a:pt x="832" y="919"/>
                </a:lnTo>
                <a:lnTo>
                  <a:pt x="832" y="919"/>
                </a:lnTo>
                <a:lnTo>
                  <a:pt x="832" y="919"/>
                </a:lnTo>
                <a:lnTo>
                  <a:pt x="832" y="921"/>
                </a:lnTo>
                <a:lnTo>
                  <a:pt x="832" y="921"/>
                </a:lnTo>
                <a:lnTo>
                  <a:pt x="832" y="921"/>
                </a:lnTo>
                <a:lnTo>
                  <a:pt x="832" y="921"/>
                </a:lnTo>
                <a:lnTo>
                  <a:pt x="834" y="921"/>
                </a:lnTo>
                <a:lnTo>
                  <a:pt x="834" y="921"/>
                </a:lnTo>
                <a:lnTo>
                  <a:pt x="837" y="921"/>
                </a:lnTo>
                <a:lnTo>
                  <a:pt x="837" y="921"/>
                </a:lnTo>
                <a:lnTo>
                  <a:pt x="837" y="921"/>
                </a:lnTo>
                <a:lnTo>
                  <a:pt x="837" y="921"/>
                </a:lnTo>
                <a:lnTo>
                  <a:pt x="839" y="921"/>
                </a:lnTo>
                <a:lnTo>
                  <a:pt x="839" y="921"/>
                </a:lnTo>
                <a:lnTo>
                  <a:pt x="839" y="921"/>
                </a:lnTo>
                <a:lnTo>
                  <a:pt x="839" y="923"/>
                </a:lnTo>
                <a:lnTo>
                  <a:pt x="841" y="921"/>
                </a:lnTo>
                <a:lnTo>
                  <a:pt x="841" y="921"/>
                </a:lnTo>
                <a:lnTo>
                  <a:pt x="841" y="923"/>
                </a:lnTo>
                <a:lnTo>
                  <a:pt x="841" y="925"/>
                </a:lnTo>
                <a:lnTo>
                  <a:pt x="841" y="925"/>
                </a:lnTo>
                <a:lnTo>
                  <a:pt x="843" y="923"/>
                </a:lnTo>
                <a:lnTo>
                  <a:pt x="843" y="925"/>
                </a:lnTo>
                <a:lnTo>
                  <a:pt x="843" y="925"/>
                </a:lnTo>
                <a:lnTo>
                  <a:pt x="846" y="925"/>
                </a:lnTo>
                <a:lnTo>
                  <a:pt x="846" y="925"/>
                </a:lnTo>
                <a:lnTo>
                  <a:pt x="846" y="925"/>
                </a:lnTo>
                <a:lnTo>
                  <a:pt x="843" y="928"/>
                </a:lnTo>
                <a:lnTo>
                  <a:pt x="843" y="928"/>
                </a:lnTo>
                <a:lnTo>
                  <a:pt x="843" y="928"/>
                </a:lnTo>
                <a:lnTo>
                  <a:pt x="846" y="930"/>
                </a:lnTo>
                <a:lnTo>
                  <a:pt x="848" y="930"/>
                </a:lnTo>
                <a:lnTo>
                  <a:pt x="848" y="930"/>
                </a:lnTo>
                <a:lnTo>
                  <a:pt x="848" y="930"/>
                </a:lnTo>
                <a:lnTo>
                  <a:pt x="850" y="930"/>
                </a:lnTo>
                <a:lnTo>
                  <a:pt x="852" y="930"/>
                </a:lnTo>
                <a:lnTo>
                  <a:pt x="857" y="930"/>
                </a:lnTo>
                <a:lnTo>
                  <a:pt x="857" y="930"/>
                </a:lnTo>
                <a:lnTo>
                  <a:pt x="857" y="928"/>
                </a:lnTo>
                <a:lnTo>
                  <a:pt x="857" y="928"/>
                </a:lnTo>
                <a:lnTo>
                  <a:pt x="859" y="925"/>
                </a:lnTo>
                <a:lnTo>
                  <a:pt x="859" y="925"/>
                </a:lnTo>
                <a:lnTo>
                  <a:pt x="859" y="928"/>
                </a:lnTo>
                <a:lnTo>
                  <a:pt x="859" y="928"/>
                </a:lnTo>
                <a:lnTo>
                  <a:pt x="857" y="930"/>
                </a:lnTo>
                <a:lnTo>
                  <a:pt x="857" y="930"/>
                </a:lnTo>
                <a:lnTo>
                  <a:pt x="852" y="932"/>
                </a:lnTo>
                <a:lnTo>
                  <a:pt x="852" y="934"/>
                </a:lnTo>
                <a:lnTo>
                  <a:pt x="855" y="934"/>
                </a:lnTo>
                <a:lnTo>
                  <a:pt x="855" y="934"/>
                </a:lnTo>
                <a:lnTo>
                  <a:pt x="857" y="937"/>
                </a:lnTo>
                <a:lnTo>
                  <a:pt x="859" y="937"/>
                </a:lnTo>
                <a:lnTo>
                  <a:pt x="866" y="939"/>
                </a:lnTo>
                <a:close/>
                <a:moveTo>
                  <a:pt x="877" y="932"/>
                </a:moveTo>
                <a:lnTo>
                  <a:pt x="877" y="930"/>
                </a:lnTo>
                <a:lnTo>
                  <a:pt x="879" y="934"/>
                </a:lnTo>
                <a:lnTo>
                  <a:pt x="879" y="934"/>
                </a:lnTo>
                <a:lnTo>
                  <a:pt x="879" y="934"/>
                </a:lnTo>
                <a:lnTo>
                  <a:pt x="879" y="934"/>
                </a:lnTo>
                <a:lnTo>
                  <a:pt x="879" y="934"/>
                </a:lnTo>
                <a:lnTo>
                  <a:pt x="879" y="934"/>
                </a:lnTo>
                <a:lnTo>
                  <a:pt x="879" y="932"/>
                </a:lnTo>
                <a:lnTo>
                  <a:pt x="879" y="932"/>
                </a:lnTo>
                <a:lnTo>
                  <a:pt x="877" y="932"/>
                </a:lnTo>
                <a:close/>
                <a:moveTo>
                  <a:pt x="931" y="1207"/>
                </a:moveTo>
                <a:lnTo>
                  <a:pt x="929" y="1207"/>
                </a:lnTo>
                <a:lnTo>
                  <a:pt x="931" y="1209"/>
                </a:lnTo>
                <a:lnTo>
                  <a:pt x="931" y="1209"/>
                </a:lnTo>
                <a:lnTo>
                  <a:pt x="933" y="1209"/>
                </a:lnTo>
                <a:lnTo>
                  <a:pt x="933" y="1207"/>
                </a:lnTo>
                <a:lnTo>
                  <a:pt x="933" y="1207"/>
                </a:lnTo>
                <a:lnTo>
                  <a:pt x="931" y="1207"/>
                </a:lnTo>
                <a:close/>
                <a:moveTo>
                  <a:pt x="940" y="1207"/>
                </a:moveTo>
                <a:lnTo>
                  <a:pt x="940" y="1207"/>
                </a:lnTo>
                <a:lnTo>
                  <a:pt x="938" y="1207"/>
                </a:lnTo>
                <a:lnTo>
                  <a:pt x="936" y="1205"/>
                </a:lnTo>
                <a:lnTo>
                  <a:pt x="933" y="1205"/>
                </a:lnTo>
                <a:lnTo>
                  <a:pt x="936" y="1207"/>
                </a:lnTo>
                <a:lnTo>
                  <a:pt x="936" y="1207"/>
                </a:lnTo>
                <a:lnTo>
                  <a:pt x="936" y="1207"/>
                </a:lnTo>
                <a:lnTo>
                  <a:pt x="940" y="1207"/>
                </a:lnTo>
                <a:lnTo>
                  <a:pt x="940" y="1207"/>
                </a:lnTo>
                <a:close/>
                <a:moveTo>
                  <a:pt x="864" y="916"/>
                </a:moveTo>
                <a:lnTo>
                  <a:pt x="864" y="916"/>
                </a:lnTo>
                <a:lnTo>
                  <a:pt x="864" y="916"/>
                </a:lnTo>
                <a:lnTo>
                  <a:pt x="866" y="919"/>
                </a:lnTo>
                <a:lnTo>
                  <a:pt x="868" y="919"/>
                </a:lnTo>
                <a:lnTo>
                  <a:pt x="868" y="919"/>
                </a:lnTo>
                <a:lnTo>
                  <a:pt x="866" y="916"/>
                </a:lnTo>
                <a:lnTo>
                  <a:pt x="864" y="914"/>
                </a:lnTo>
                <a:lnTo>
                  <a:pt x="861" y="914"/>
                </a:lnTo>
                <a:lnTo>
                  <a:pt x="861" y="914"/>
                </a:lnTo>
                <a:lnTo>
                  <a:pt x="861" y="914"/>
                </a:lnTo>
                <a:lnTo>
                  <a:pt x="861" y="914"/>
                </a:lnTo>
                <a:lnTo>
                  <a:pt x="864" y="916"/>
                </a:lnTo>
                <a:close/>
                <a:moveTo>
                  <a:pt x="852" y="910"/>
                </a:moveTo>
                <a:lnTo>
                  <a:pt x="852" y="907"/>
                </a:lnTo>
                <a:lnTo>
                  <a:pt x="855" y="905"/>
                </a:lnTo>
                <a:lnTo>
                  <a:pt x="855" y="905"/>
                </a:lnTo>
                <a:lnTo>
                  <a:pt x="855" y="905"/>
                </a:lnTo>
                <a:lnTo>
                  <a:pt x="852" y="903"/>
                </a:lnTo>
                <a:lnTo>
                  <a:pt x="852" y="903"/>
                </a:lnTo>
                <a:lnTo>
                  <a:pt x="852" y="901"/>
                </a:lnTo>
                <a:lnTo>
                  <a:pt x="852" y="901"/>
                </a:lnTo>
                <a:lnTo>
                  <a:pt x="850" y="901"/>
                </a:lnTo>
                <a:lnTo>
                  <a:pt x="850" y="903"/>
                </a:lnTo>
                <a:lnTo>
                  <a:pt x="850" y="903"/>
                </a:lnTo>
                <a:lnTo>
                  <a:pt x="852" y="907"/>
                </a:lnTo>
                <a:lnTo>
                  <a:pt x="852" y="910"/>
                </a:lnTo>
                <a:close/>
                <a:moveTo>
                  <a:pt x="807" y="880"/>
                </a:moveTo>
                <a:lnTo>
                  <a:pt x="810" y="880"/>
                </a:lnTo>
                <a:lnTo>
                  <a:pt x="810" y="880"/>
                </a:lnTo>
                <a:lnTo>
                  <a:pt x="810" y="880"/>
                </a:lnTo>
                <a:lnTo>
                  <a:pt x="810" y="878"/>
                </a:lnTo>
                <a:lnTo>
                  <a:pt x="810" y="878"/>
                </a:lnTo>
                <a:lnTo>
                  <a:pt x="810" y="876"/>
                </a:lnTo>
                <a:lnTo>
                  <a:pt x="810" y="876"/>
                </a:lnTo>
                <a:lnTo>
                  <a:pt x="810" y="876"/>
                </a:lnTo>
                <a:lnTo>
                  <a:pt x="807" y="876"/>
                </a:lnTo>
                <a:lnTo>
                  <a:pt x="807" y="876"/>
                </a:lnTo>
                <a:lnTo>
                  <a:pt x="807" y="876"/>
                </a:lnTo>
                <a:lnTo>
                  <a:pt x="807" y="876"/>
                </a:lnTo>
                <a:lnTo>
                  <a:pt x="807" y="878"/>
                </a:lnTo>
                <a:lnTo>
                  <a:pt x="807" y="880"/>
                </a:lnTo>
                <a:close/>
                <a:moveTo>
                  <a:pt x="855" y="907"/>
                </a:moveTo>
                <a:lnTo>
                  <a:pt x="855" y="910"/>
                </a:lnTo>
                <a:lnTo>
                  <a:pt x="857" y="910"/>
                </a:lnTo>
                <a:lnTo>
                  <a:pt x="857" y="907"/>
                </a:lnTo>
                <a:lnTo>
                  <a:pt x="857" y="907"/>
                </a:lnTo>
                <a:lnTo>
                  <a:pt x="857" y="907"/>
                </a:lnTo>
                <a:lnTo>
                  <a:pt x="857" y="905"/>
                </a:lnTo>
                <a:lnTo>
                  <a:pt x="855" y="905"/>
                </a:lnTo>
                <a:lnTo>
                  <a:pt x="855" y="905"/>
                </a:lnTo>
                <a:lnTo>
                  <a:pt x="855" y="905"/>
                </a:lnTo>
                <a:lnTo>
                  <a:pt x="855" y="907"/>
                </a:lnTo>
                <a:close/>
                <a:moveTo>
                  <a:pt x="882" y="932"/>
                </a:moveTo>
                <a:lnTo>
                  <a:pt x="882" y="932"/>
                </a:lnTo>
                <a:lnTo>
                  <a:pt x="879" y="930"/>
                </a:lnTo>
                <a:lnTo>
                  <a:pt x="875" y="928"/>
                </a:lnTo>
                <a:lnTo>
                  <a:pt x="877" y="928"/>
                </a:lnTo>
                <a:lnTo>
                  <a:pt x="877" y="930"/>
                </a:lnTo>
                <a:lnTo>
                  <a:pt x="882" y="932"/>
                </a:lnTo>
                <a:lnTo>
                  <a:pt x="882" y="932"/>
                </a:lnTo>
                <a:close/>
                <a:moveTo>
                  <a:pt x="706" y="768"/>
                </a:moveTo>
                <a:lnTo>
                  <a:pt x="704" y="766"/>
                </a:lnTo>
                <a:lnTo>
                  <a:pt x="704" y="761"/>
                </a:lnTo>
                <a:lnTo>
                  <a:pt x="702" y="759"/>
                </a:lnTo>
                <a:lnTo>
                  <a:pt x="702" y="757"/>
                </a:lnTo>
                <a:lnTo>
                  <a:pt x="699" y="754"/>
                </a:lnTo>
                <a:lnTo>
                  <a:pt x="699" y="752"/>
                </a:lnTo>
                <a:lnTo>
                  <a:pt x="697" y="752"/>
                </a:lnTo>
                <a:lnTo>
                  <a:pt x="695" y="750"/>
                </a:lnTo>
                <a:lnTo>
                  <a:pt x="693" y="750"/>
                </a:lnTo>
                <a:lnTo>
                  <a:pt x="693" y="750"/>
                </a:lnTo>
                <a:lnTo>
                  <a:pt x="690" y="752"/>
                </a:lnTo>
                <a:lnTo>
                  <a:pt x="690" y="754"/>
                </a:lnTo>
                <a:lnTo>
                  <a:pt x="690" y="754"/>
                </a:lnTo>
                <a:lnTo>
                  <a:pt x="690" y="754"/>
                </a:lnTo>
                <a:lnTo>
                  <a:pt x="688" y="754"/>
                </a:lnTo>
                <a:lnTo>
                  <a:pt x="688" y="757"/>
                </a:lnTo>
                <a:lnTo>
                  <a:pt x="688" y="757"/>
                </a:lnTo>
                <a:lnTo>
                  <a:pt x="688" y="761"/>
                </a:lnTo>
                <a:lnTo>
                  <a:pt x="688" y="761"/>
                </a:lnTo>
                <a:lnTo>
                  <a:pt x="688" y="761"/>
                </a:lnTo>
                <a:lnTo>
                  <a:pt x="690" y="761"/>
                </a:lnTo>
                <a:lnTo>
                  <a:pt x="690" y="761"/>
                </a:lnTo>
                <a:lnTo>
                  <a:pt x="693" y="757"/>
                </a:lnTo>
                <a:lnTo>
                  <a:pt x="693" y="757"/>
                </a:lnTo>
                <a:lnTo>
                  <a:pt x="695" y="759"/>
                </a:lnTo>
                <a:lnTo>
                  <a:pt x="695" y="761"/>
                </a:lnTo>
                <a:lnTo>
                  <a:pt x="695" y="761"/>
                </a:lnTo>
                <a:lnTo>
                  <a:pt x="697" y="761"/>
                </a:lnTo>
                <a:lnTo>
                  <a:pt x="697" y="761"/>
                </a:lnTo>
                <a:lnTo>
                  <a:pt x="695" y="763"/>
                </a:lnTo>
                <a:lnTo>
                  <a:pt x="695" y="766"/>
                </a:lnTo>
                <a:lnTo>
                  <a:pt x="695" y="766"/>
                </a:lnTo>
                <a:lnTo>
                  <a:pt x="695" y="766"/>
                </a:lnTo>
                <a:lnTo>
                  <a:pt x="695" y="766"/>
                </a:lnTo>
                <a:lnTo>
                  <a:pt x="697" y="766"/>
                </a:lnTo>
                <a:lnTo>
                  <a:pt x="697" y="766"/>
                </a:lnTo>
                <a:lnTo>
                  <a:pt x="697" y="768"/>
                </a:lnTo>
                <a:lnTo>
                  <a:pt x="699" y="768"/>
                </a:lnTo>
                <a:lnTo>
                  <a:pt x="699" y="770"/>
                </a:lnTo>
                <a:lnTo>
                  <a:pt x="702" y="770"/>
                </a:lnTo>
                <a:lnTo>
                  <a:pt x="702" y="770"/>
                </a:lnTo>
                <a:lnTo>
                  <a:pt x="702" y="770"/>
                </a:lnTo>
                <a:lnTo>
                  <a:pt x="702" y="770"/>
                </a:lnTo>
                <a:lnTo>
                  <a:pt x="699" y="770"/>
                </a:lnTo>
                <a:lnTo>
                  <a:pt x="699" y="772"/>
                </a:lnTo>
                <a:lnTo>
                  <a:pt x="699" y="772"/>
                </a:lnTo>
                <a:lnTo>
                  <a:pt x="702" y="775"/>
                </a:lnTo>
                <a:lnTo>
                  <a:pt x="702" y="777"/>
                </a:lnTo>
                <a:lnTo>
                  <a:pt x="704" y="779"/>
                </a:lnTo>
                <a:lnTo>
                  <a:pt x="704" y="779"/>
                </a:lnTo>
                <a:lnTo>
                  <a:pt x="704" y="779"/>
                </a:lnTo>
                <a:lnTo>
                  <a:pt x="706" y="779"/>
                </a:lnTo>
                <a:lnTo>
                  <a:pt x="706" y="777"/>
                </a:lnTo>
                <a:lnTo>
                  <a:pt x="706" y="775"/>
                </a:lnTo>
                <a:lnTo>
                  <a:pt x="706" y="772"/>
                </a:lnTo>
                <a:lnTo>
                  <a:pt x="706" y="772"/>
                </a:lnTo>
                <a:lnTo>
                  <a:pt x="706" y="772"/>
                </a:lnTo>
                <a:lnTo>
                  <a:pt x="706" y="770"/>
                </a:lnTo>
                <a:lnTo>
                  <a:pt x="706" y="768"/>
                </a:lnTo>
                <a:lnTo>
                  <a:pt x="706" y="768"/>
                </a:lnTo>
                <a:close/>
                <a:moveTo>
                  <a:pt x="731" y="777"/>
                </a:moveTo>
                <a:lnTo>
                  <a:pt x="731" y="777"/>
                </a:lnTo>
                <a:lnTo>
                  <a:pt x="733" y="779"/>
                </a:lnTo>
                <a:lnTo>
                  <a:pt x="733" y="779"/>
                </a:lnTo>
                <a:lnTo>
                  <a:pt x="735" y="779"/>
                </a:lnTo>
                <a:lnTo>
                  <a:pt x="735" y="777"/>
                </a:lnTo>
                <a:lnTo>
                  <a:pt x="735" y="777"/>
                </a:lnTo>
                <a:lnTo>
                  <a:pt x="735" y="777"/>
                </a:lnTo>
                <a:lnTo>
                  <a:pt x="735" y="777"/>
                </a:lnTo>
                <a:lnTo>
                  <a:pt x="738" y="777"/>
                </a:lnTo>
                <a:lnTo>
                  <a:pt x="738" y="775"/>
                </a:lnTo>
                <a:lnTo>
                  <a:pt x="738" y="775"/>
                </a:lnTo>
                <a:lnTo>
                  <a:pt x="735" y="775"/>
                </a:lnTo>
                <a:lnTo>
                  <a:pt x="733" y="775"/>
                </a:lnTo>
                <a:lnTo>
                  <a:pt x="731" y="775"/>
                </a:lnTo>
                <a:lnTo>
                  <a:pt x="731" y="775"/>
                </a:lnTo>
                <a:lnTo>
                  <a:pt x="731" y="777"/>
                </a:lnTo>
                <a:close/>
                <a:moveTo>
                  <a:pt x="713" y="757"/>
                </a:moveTo>
                <a:lnTo>
                  <a:pt x="717" y="754"/>
                </a:lnTo>
                <a:lnTo>
                  <a:pt x="717" y="754"/>
                </a:lnTo>
                <a:lnTo>
                  <a:pt x="717" y="754"/>
                </a:lnTo>
                <a:lnTo>
                  <a:pt x="715" y="752"/>
                </a:lnTo>
                <a:lnTo>
                  <a:pt x="717" y="752"/>
                </a:lnTo>
                <a:lnTo>
                  <a:pt x="717" y="750"/>
                </a:lnTo>
                <a:lnTo>
                  <a:pt x="715" y="750"/>
                </a:lnTo>
                <a:lnTo>
                  <a:pt x="715" y="748"/>
                </a:lnTo>
                <a:lnTo>
                  <a:pt x="711" y="743"/>
                </a:lnTo>
                <a:lnTo>
                  <a:pt x="711" y="741"/>
                </a:lnTo>
                <a:lnTo>
                  <a:pt x="711" y="739"/>
                </a:lnTo>
                <a:lnTo>
                  <a:pt x="711" y="739"/>
                </a:lnTo>
                <a:lnTo>
                  <a:pt x="711" y="739"/>
                </a:lnTo>
                <a:lnTo>
                  <a:pt x="713" y="739"/>
                </a:lnTo>
                <a:lnTo>
                  <a:pt x="713" y="741"/>
                </a:lnTo>
                <a:lnTo>
                  <a:pt x="713" y="741"/>
                </a:lnTo>
                <a:lnTo>
                  <a:pt x="713" y="743"/>
                </a:lnTo>
                <a:lnTo>
                  <a:pt x="715" y="743"/>
                </a:lnTo>
                <a:lnTo>
                  <a:pt x="715" y="743"/>
                </a:lnTo>
                <a:lnTo>
                  <a:pt x="715" y="745"/>
                </a:lnTo>
                <a:lnTo>
                  <a:pt x="717" y="748"/>
                </a:lnTo>
                <a:lnTo>
                  <a:pt x="717" y="748"/>
                </a:lnTo>
                <a:lnTo>
                  <a:pt x="717" y="748"/>
                </a:lnTo>
                <a:lnTo>
                  <a:pt x="717" y="748"/>
                </a:lnTo>
                <a:lnTo>
                  <a:pt x="717" y="745"/>
                </a:lnTo>
                <a:lnTo>
                  <a:pt x="715" y="743"/>
                </a:lnTo>
                <a:lnTo>
                  <a:pt x="715" y="741"/>
                </a:lnTo>
                <a:lnTo>
                  <a:pt x="711" y="736"/>
                </a:lnTo>
                <a:lnTo>
                  <a:pt x="708" y="736"/>
                </a:lnTo>
                <a:lnTo>
                  <a:pt x="704" y="736"/>
                </a:lnTo>
                <a:lnTo>
                  <a:pt x="704" y="734"/>
                </a:lnTo>
                <a:lnTo>
                  <a:pt x="702" y="734"/>
                </a:lnTo>
                <a:lnTo>
                  <a:pt x="702" y="732"/>
                </a:lnTo>
                <a:lnTo>
                  <a:pt x="702" y="732"/>
                </a:lnTo>
                <a:lnTo>
                  <a:pt x="702" y="734"/>
                </a:lnTo>
                <a:lnTo>
                  <a:pt x="702" y="736"/>
                </a:lnTo>
                <a:lnTo>
                  <a:pt x="702" y="736"/>
                </a:lnTo>
                <a:lnTo>
                  <a:pt x="704" y="739"/>
                </a:lnTo>
                <a:lnTo>
                  <a:pt x="704" y="741"/>
                </a:lnTo>
                <a:lnTo>
                  <a:pt x="704" y="745"/>
                </a:lnTo>
                <a:lnTo>
                  <a:pt x="706" y="748"/>
                </a:lnTo>
                <a:lnTo>
                  <a:pt x="706" y="750"/>
                </a:lnTo>
                <a:lnTo>
                  <a:pt x="708" y="752"/>
                </a:lnTo>
                <a:lnTo>
                  <a:pt x="708" y="752"/>
                </a:lnTo>
                <a:lnTo>
                  <a:pt x="706" y="757"/>
                </a:lnTo>
                <a:lnTo>
                  <a:pt x="706" y="759"/>
                </a:lnTo>
                <a:lnTo>
                  <a:pt x="706" y="759"/>
                </a:lnTo>
                <a:lnTo>
                  <a:pt x="706" y="761"/>
                </a:lnTo>
                <a:lnTo>
                  <a:pt x="706" y="761"/>
                </a:lnTo>
                <a:lnTo>
                  <a:pt x="708" y="761"/>
                </a:lnTo>
                <a:lnTo>
                  <a:pt x="708" y="761"/>
                </a:lnTo>
                <a:lnTo>
                  <a:pt x="711" y="759"/>
                </a:lnTo>
                <a:lnTo>
                  <a:pt x="713" y="757"/>
                </a:lnTo>
                <a:close/>
                <a:moveTo>
                  <a:pt x="740" y="786"/>
                </a:moveTo>
                <a:lnTo>
                  <a:pt x="740" y="786"/>
                </a:lnTo>
                <a:lnTo>
                  <a:pt x="742" y="786"/>
                </a:lnTo>
                <a:lnTo>
                  <a:pt x="742" y="786"/>
                </a:lnTo>
                <a:lnTo>
                  <a:pt x="744" y="786"/>
                </a:lnTo>
                <a:lnTo>
                  <a:pt x="744" y="786"/>
                </a:lnTo>
                <a:lnTo>
                  <a:pt x="744" y="781"/>
                </a:lnTo>
                <a:lnTo>
                  <a:pt x="744" y="779"/>
                </a:lnTo>
                <a:lnTo>
                  <a:pt x="744" y="777"/>
                </a:lnTo>
                <a:lnTo>
                  <a:pt x="742" y="775"/>
                </a:lnTo>
                <a:lnTo>
                  <a:pt x="740" y="772"/>
                </a:lnTo>
                <a:lnTo>
                  <a:pt x="738" y="777"/>
                </a:lnTo>
                <a:lnTo>
                  <a:pt x="738" y="777"/>
                </a:lnTo>
                <a:lnTo>
                  <a:pt x="738" y="779"/>
                </a:lnTo>
                <a:lnTo>
                  <a:pt x="735" y="779"/>
                </a:lnTo>
                <a:lnTo>
                  <a:pt x="735" y="779"/>
                </a:lnTo>
                <a:lnTo>
                  <a:pt x="735" y="781"/>
                </a:lnTo>
                <a:lnTo>
                  <a:pt x="735" y="784"/>
                </a:lnTo>
                <a:lnTo>
                  <a:pt x="738" y="784"/>
                </a:lnTo>
                <a:lnTo>
                  <a:pt x="740" y="784"/>
                </a:lnTo>
                <a:lnTo>
                  <a:pt x="740" y="784"/>
                </a:lnTo>
                <a:lnTo>
                  <a:pt x="740" y="784"/>
                </a:lnTo>
                <a:lnTo>
                  <a:pt x="740" y="786"/>
                </a:lnTo>
                <a:close/>
                <a:moveTo>
                  <a:pt x="735" y="770"/>
                </a:moveTo>
                <a:lnTo>
                  <a:pt x="733" y="768"/>
                </a:lnTo>
                <a:lnTo>
                  <a:pt x="733" y="770"/>
                </a:lnTo>
                <a:lnTo>
                  <a:pt x="733" y="770"/>
                </a:lnTo>
                <a:lnTo>
                  <a:pt x="731" y="770"/>
                </a:lnTo>
                <a:lnTo>
                  <a:pt x="731" y="772"/>
                </a:lnTo>
                <a:lnTo>
                  <a:pt x="733" y="772"/>
                </a:lnTo>
                <a:lnTo>
                  <a:pt x="733" y="772"/>
                </a:lnTo>
                <a:lnTo>
                  <a:pt x="735" y="772"/>
                </a:lnTo>
                <a:lnTo>
                  <a:pt x="735" y="772"/>
                </a:lnTo>
                <a:lnTo>
                  <a:pt x="735" y="772"/>
                </a:lnTo>
                <a:lnTo>
                  <a:pt x="738" y="772"/>
                </a:lnTo>
                <a:lnTo>
                  <a:pt x="738" y="772"/>
                </a:lnTo>
                <a:lnTo>
                  <a:pt x="738" y="770"/>
                </a:lnTo>
                <a:lnTo>
                  <a:pt x="735" y="770"/>
                </a:lnTo>
                <a:close/>
                <a:moveTo>
                  <a:pt x="711" y="736"/>
                </a:moveTo>
                <a:lnTo>
                  <a:pt x="711" y="734"/>
                </a:lnTo>
                <a:lnTo>
                  <a:pt x="708" y="734"/>
                </a:lnTo>
                <a:lnTo>
                  <a:pt x="708" y="732"/>
                </a:lnTo>
                <a:lnTo>
                  <a:pt x="706" y="734"/>
                </a:lnTo>
                <a:lnTo>
                  <a:pt x="706" y="734"/>
                </a:lnTo>
                <a:lnTo>
                  <a:pt x="706" y="734"/>
                </a:lnTo>
                <a:lnTo>
                  <a:pt x="708" y="736"/>
                </a:lnTo>
                <a:lnTo>
                  <a:pt x="711" y="736"/>
                </a:lnTo>
                <a:close/>
                <a:moveTo>
                  <a:pt x="690" y="752"/>
                </a:moveTo>
                <a:lnTo>
                  <a:pt x="690" y="750"/>
                </a:lnTo>
                <a:lnTo>
                  <a:pt x="690" y="748"/>
                </a:lnTo>
                <a:lnTo>
                  <a:pt x="690" y="748"/>
                </a:lnTo>
                <a:lnTo>
                  <a:pt x="693" y="748"/>
                </a:lnTo>
                <a:lnTo>
                  <a:pt x="697" y="750"/>
                </a:lnTo>
                <a:lnTo>
                  <a:pt x="699" y="752"/>
                </a:lnTo>
                <a:lnTo>
                  <a:pt x="702" y="752"/>
                </a:lnTo>
                <a:lnTo>
                  <a:pt x="702" y="750"/>
                </a:lnTo>
                <a:lnTo>
                  <a:pt x="702" y="748"/>
                </a:lnTo>
                <a:lnTo>
                  <a:pt x="699" y="745"/>
                </a:lnTo>
                <a:lnTo>
                  <a:pt x="695" y="745"/>
                </a:lnTo>
                <a:lnTo>
                  <a:pt x="695" y="745"/>
                </a:lnTo>
                <a:lnTo>
                  <a:pt x="697" y="745"/>
                </a:lnTo>
                <a:lnTo>
                  <a:pt x="697" y="745"/>
                </a:lnTo>
                <a:lnTo>
                  <a:pt x="697" y="745"/>
                </a:lnTo>
                <a:lnTo>
                  <a:pt x="699" y="745"/>
                </a:lnTo>
                <a:lnTo>
                  <a:pt x="702" y="741"/>
                </a:lnTo>
                <a:lnTo>
                  <a:pt x="702" y="741"/>
                </a:lnTo>
                <a:lnTo>
                  <a:pt x="699" y="739"/>
                </a:lnTo>
                <a:lnTo>
                  <a:pt x="697" y="739"/>
                </a:lnTo>
                <a:lnTo>
                  <a:pt x="695" y="736"/>
                </a:lnTo>
                <a:lnTo>
                  <a:pt x="695" y="736"/>
                </a:lnTo>
                <a:lnTo>
                  <a:pt x="693" y="739"/>
                </a:lnTo>
                <a:lnTo>
                  <a:pt x="690" y="741"/>
                </a:lnTo>
                <a:lnTo>
                  <a:pt x="690" y="741"/>
                </a:lnTo>
                <a:lnTo>
                  <a:pt x="690" y="741"/>
                </a:lnTo>
                <a:lnTo>
                  <a:pt x="688" y="739"/>
                </a:lnTo>
                <a:lnTo>
                  <a:pt x="690" y="739"/>
                </a:lnTo>
                <a:lnTo>
                  <a:pt x="690" y="736"/>
                </a:lnTo>
                <a:lnTo>
                  <a:pt x="690" y="736"/>
                </a:lnTo>
                <a:lnTo>
                  <a:pt x="688" y="734"/>
                </a:lnTo>
                <a:lnTo>
                  <a:pt x="688" y="734"/>
                </a:lnTo>
                <a:lnTo>
                  <a:pt x="686" y="734"/>
                </a:lnTo>
                <a:lnTo>
                  <a:pt x="686" y="736"/>
                </a:lnTo>
                <a:lnTo>
                  <a:pt x="684" y="736"/>
                </a:lnTo>
                <a:lnTo>
                  <a:pt x="684" y="736"/>
                </a:lnTo>
                <a:lnTo>
                  <a:pt x="682" y="736"/>
                </a:lnTo>
                <a:lnTo>
                  <a:pt x="682" y="739"/>
                </a:lnTo>
                <a:lnTo>
                  <a:pt x="682" y="736"/>
                </a:lnTo>
                <a:lnTo>
                  <a:pt x="679" y="736"/>
                </a:lnTo>
                <a:lnTo>
                  <a:pt x="679" y="736"/>
                </a:lnTo>
                <a:lnTo>
                  <a:pt x="677" y="739"/>
                </a:lnTo>
                <a:lnTo>
                  <a:pt x="677" y="739"/>
                </a:lnTo>
                <a:lnTo>
                  <a:pt x="677" y="739"/>
                </a:lnTo>
                <a:lnTo>
                  <a:pt x="675" y="741"/>
                </a:lnTo>
                <a:lnTo>
                  <a:pt x="677" y="743"/>
                </a:lnTo>
                <a:lnTo>
                  <a:pt x="679" y="743"/>
                </a:lnTo>
                <a:lnTo>
                  <a:pt x="684" y="748"/>
                </a:lnTo>
                <a:lnTo>
                  <a:pt x="684" y="750"/>
                </a:lnTo>
                <a:lnTo>
                  <a:pt x="686" y="752"/>
                </a:lnTo>
                <a:lnTo>
                  <a:pt x="688" y="752"/>
                </a:lnTo>
                <a:lnTo>
                  <a:pt x="690" y="752"/>
                </a:lnTo>
                <a:close/>
                <a:moveTo>
                  <a:pt x="668" y="2035"/>
                </a:moveTo>
                <a:lnTo>
                  <a:pt x="670" y="2038"/>
                </a:lnTo>
                <a:lnTo>
                  <a:pt x="670" y="2038"/>
                </a:lnTo>
                <a:lnTo>
                  <a:pt x="668" y="2038"/>
                </a:lnTo>
                <a:lnTo>
                  <a:pt x="668" y="2035"/>
                </a:lnTo>
                <a:close/>
                <a:moveTo>
                  <a:pt x="646" y="2076"/>
                </a:moveTo>
                <a:lnTo>
                  <a:pt x="646" y="2076"/>
                </a:lnTo>
                <a:lnTo>
                  <a:pt x="646" y="2076"/>
                </a:lnTo>
                <a:lnTo>
                  <a:pt x="646" y="2078"/>
                </a:lnTo>
                <a:lnTo>
                  <a:pt x="646" y="2078"/>
                </a:lnTo>
                <a:lnTo>
                  <a:pt x="646" y="2078"/>
                </a:lnTo>
                <a:lnTo>
                  <a:pt x="646" y="2078"/>
                </a:lnTo>
                <a:lnTo>
                  <a:pt x="646" y="2076"/>
                </a:lnTo>
                <a:close/>
                <a:moveTo>
                  <a:pt x="679" y="2040"/>
                </a:moveTo>
                <a:lnTo>
                  <a:pt x="677" y="2040"/>
                </a:lnTo>
                <a:lnTo>
                  <a:pt x="677" y="2040"/>
                </a:lnTo>
                <a:lnTo>
                  <a:pt x="677" y="2040"/>
                </a:lnTo>
                <a:lnTo>
                  <a:pt x="677" y="2040"/>
                </a:lnTo>
                <a:lnTo>
                  <a:pt x="677" y="2040"/>
                </a:lnTo>
                <a:lnTo>
                  <a:pt x="679" y="2040"/>
                </a:lnTo>
                <a:lnTo>
                  <a:pt x="679" y="2040"/>
                </a:lnTo>
                <a:lnTo>
                  <a:pt x="679" y="2040"/>
                </a:lnTo>
                <a:lnTo>
                  <a:pt x="679" y="2042"/>
                </a:lnTo>
                <a:lnTo>
                  <a:pt x="679" y="2040"/>
                </a:lnTo>
                <a:lnTo>
                  <a:pt x="679" y="2040"/>
                </a:lnTo>
                <a:lnTo>
                  <a:pt x="679" y="2040"/>
                </a:lnTo>
                <a:close/>
                <a:moveTo>
                  <a:pt x="731" y="808"/>
                </a:moveTo>
                <a:lnTo>
                  <a:pt x="731" y="808"/>
                </a:lnTo>
                <a:lnTo>
                  <a:pt x="733" y="811"/>
                </a:lnTo>
                <a:lnTo>
                  <a:pt x="733" y="813"/>
                </a:lnTo>
                <a:lnTo>
                  <a:pt x="735" y="813"/>
                </a:lnTo>
                <a:lnTo>
                  <a:pt x="735" y="811"/>
                </a:lnTo>
                <a:lnTo>
                  <a:pt x="735" y="811"/>
                </a:lnTo>
                <a:lnTo>
                  <a:pt x="738" y="808"/>
                </a:lnTo>
                <a:lnTo>
                  <a:pt x="738" y="808"/>
                </a:lnTo>
                <a:lnTo>
                  <a:pt x="735" y="808"/>
                </a:lnTo>
                <a:lnTo>
                  <a:pt x="735" y="808"/>
                </a:lnTo>
                <a:lnTo>
                  <a:pt x="735" y="808"/>
                </a:lnTo>
                <a:lnTo>
                  <a:pt x="733" y="808"/>
                </a:lnTo>
                <a:lnTo>
                  <a:pt x="733" y="808"/>
                </a:lnTo>
                <a:lnTo>
                  <a:pt x="733" y="808"/>
                </a:lnTo>
                <a:lnTo>
                  <a:pt x="731" y="806"/>
                </a:lnTo>
                <a:lnTo>
                  <a:pt x="731" y="806"/>
                </a:lnTo>
                <a:lnTo>
                  <a:pt x="731" y="804"/>
                </a:lnTo>
                <a:lnTo>
                  <a:pt x="731" y="802"/>
                </a:lnTo>
                <a:lnTo>
                  <a:pt x="729" y="802"/>
                </a:lnTo>
                <a:lnTo>
                  <a:pt x="726" y="799"/>
                </a:lnTo>
                <a:lnTo>
                  <a:pt x="724" y="799"/>
                </a:lnTo>
                <a:lnTo>
                  <a:pt x="724" y="799"/>
                </a:lnTo>
                <a:lnTo>
                  <a:pt x="724" y="802"/>
                </a:lnTo>
                <a:lnTo>
                  <a:pt x="726" y="802"/>
                </a:lnTo>
                <a:lnTo>
                  <a:pt x="726" y="802"/>
                </a:lnTo>
                <a:lnTo>
                  <a:pt x="729" y="804"/>
                </a:lnTo>
                <a:lnTo>
                  <a:pt x="729" y="806"/>
                </a:lnTo>
                <a:lnTo>
                  <a:pt x="729" y="806"/>
                </a:lnTo>
                <a:lnTo>
                  <a:pt x="731" y="808"/>
                </a:lnTo>
                <a:close/>
                <a:moveTo>
                  <a:pt x="742" y="844"/>
                </a:moveTo>
                <a:lnTo>
                  <a:pt x="747" y="842"/>
                </a:lnTo>
                <a:lnTo>
                  <a:pt x="747" y="842"/>
                </a:lnTo>
                <a:lnTo>
                  <a:pt x="747" y="840"/>
                </a:lnTo>
                <a:lnTo>
                  <a:pt x="747" y="835"/>
                </a:lnTo>
                <a:lnTo>
                  <a:pt x="749" y="833"/>
                </a:lnTo>
                <a:lnTo>
                  <a:pt x="749" y="831"/>
                </a:lnTo>
                <a:lnTo>
                  <a:pt x="751" y="826"/>
                </a:lnTo>
                <a:lnTo>
                  <a:pt x="751" y="826"/>
                </a:lnTo>
                <a:lnTo>
                  <a:pt x="751" y="824"/>
                </a:lnTo>
                <a:lnTo>
                  <a:pt x="751" y="824"/>
                </a:lnTo>
                <a:lnTo>
                  <a:pt x="749" y="826"/>
                </a:lnTo>
                <a:lnTo>
                  <a:pt x="747" y="826"/>
                </a:lnTo>
                <a:lnTo>
                  <a:pt x="744" y="826"/>
                </a:lnTo>
                <a:lnTo>
                  <a:pt x="744" y="826"/>
                </a:lnTo>
                <a:lnTo>
                  <a:pt x="744" y="829"/>
                </a:lnTo>
                <a:lnTo>
                  <a:pt x="744" y="831"/>
                </a:lnTo>
                <a:lnTo>
                  <a:pt x="744" y="831"/>
                </a:lnTo>
                <a:lnTo>
                  <a:pt x="744" y="833"/>
                </a:lnTo>
                <a:lnTo>
                  <a:pt x="744" y="833"/>
                </a:lnTo>
                <a:lnTo>
                  <a:pt x="740" y="835"/>
                </a:lnTo>
                <a:lnTo>
                  <a:pt x="738" y="835"/>
                </a:lnTo>
                <a:lnTo>
                  <a:pt x="738" y="833"/>
                </a:lnTo>
                <a:lnTo>
                  <a:pt x="738" y="833"/>
                </a:lnTo>
                <a:lnTo>
                  <a:pt x="738" y="833"/>
                </a:lnTo>
                <a:lnTo>
                  <a:pt x="742" y="831"/>
                </a:lnTo>
                <a:lnTo>
                  <a:pt x="744" y="831"/>
                </a:lnTo>
                <a:lnTo>
                  <a:pt x="744" y="829"/>
                </a:lnTo>
                <a:lnTo>
                  <a:pt x="744" y="829"/>
                </a:lnTo>
                <a:lnTo>
                  <a:pt x="742" y="826"/>
                </a:lnTo>
                <a:lnTo>
                  <a:pt x="742" y="826"/>
                </a:lnTo>
                <a:lnTo>
                  <a:pt x="742" y="824"/>
                </a:lnTo>
                <a:lnTo>
                  <a:pt x="742" y="824"/>
                </a:lnTo>
                <a:lnTo>
                  <a:pt x="738" y="826"/>
                </a:lnTo>
                <a:lnTo>
                  <a:pt x="735" y="824"/>
                </a:lnTo>
                <a:lnTo>
                  <a:pt x="733" y="824"/>
                </a:lnTo>
                <a:lnTo>
                  <a:pt x="731" y="824"/>
                </a:lnTo>
                <a:lnTo>
                  <a:pt x="731" y="824"/>
                </a:lnTo>
                <a:lnTo>
                  <a:pt x="731" y="824"/>
                </a:lnTo>
                <a:lnTo>
                  <a:pt x="729" y="826"/>
                </a:lnTo>
                <a:lnTo>
                  <a:pt x="729" y="829"/>
                </a:lnTo>
                <a:lnTo>
                  <a:pt x="729" y="831"/>
                </a:lnTo>
                <a:lnTo>
                  <a:pt x="731" y="831"/>
                </a:lnTo>
                <a:lnTo>
                  <a:pt x="733" y="835"/>
                </a:lnTo>
                <a:lnTo>
                  <a:pt x="733" y="835"/>
                </a:lnTo>
                <a:lnTo>
                  <a:pt x="733" y="835"/>
                </a:lnTo>
                <a:lnTo>
                  <a:pt x="733" y="838"/>
                </a:lnTo>
                <a:lnTo>
                  <a:pt x="735" y="838"/>
                </a:lnTo>
                <a:lnTo>
                  <a:pt x="740" y="840"/>
                </a:lnTo>
                <a:lnTo>
                  <a:pt x="740" y="842"/>
                </a:lnTo>
                <a:lnTo>
                  <a:pt x="740" y="840"/>
                </a:lnTo>
                <a:lnTo>
                  <a:pt x="738" y="840"/>
                </a:lnTo>
                <a:lnTo>
                  <a:pt x="735" y="840"/>
                </a:lnTo>
                <a:lnTo>
                  <a:pt x="735" y="840"/>
                </a:lnTo>
                <a:lnTo>
                  <a:pt x="735" y="842"/>
                </a:lnTo>
                <a:lnTo>
                  <a:pt x="735" y="842"/>
                </a:lnTo>
                <a:lnTo>
                  <a:pt x="738" y="844"/>
                </a:lnTo>
                <a:lnTo>
                  <a:pt x="742" y="844"/>
                </a:lnTo>
                <a:close/>
                <a:moveTo>
                  <a:pt x="756" y="808"/>
                </a:moveTo>
                <a:lnTo>
                  <a:pt x="756" y="808"/>
                </a:lnTo>
                <a:lnTo>
                  <a:pt x="758" y="808"/>
                </a:lnTo>
                <a:lnTo>
                  <a:pt x="758" y="808"/>
                </a:lnTo>
                <a:lnTo>
                  <a:pt x="758" y="806"/>
                </a:lnTo>
                <a:lnTo>
                  <a:pt x="758" y="804"/>
                </a:lnTo>
                <a:lnTo>
                  <a:pt x="756" y="802"/>
                </a:lnTo>
                <a:lnTo>
                  <a:pt x="753" y="799"/>
                </a:lnTo>
                <a:lnTo>
                  <a:pt x="753" y="799"/>
                </a:lnTo>
                <a:lnTo>
                  <a:pt x="753" y="799"/>
                </a:lnTo>
                <a:lnTo>
                  <a:pt x="753" y="802"/>
                </a:lnTo>
                <a:lnTo>
                  <a:pt x="753" y="804"/>
                </a:lnTo>
                <a:lnTo>
                  <a:pt x="753" y="804"/>
                </a:lnTo>
                <a:lnTo>
                  <a:pt x="753" y="806"/>
                </a:lnTo>
                <a:lnTo>
                  <a:pt x="753" y="804"/>
                </a:lnTo>
                <a:lnTo>
                  <a:pt x="756" y="806"/>
                </a:lnTo>
                <a:lnTo>
                  <a:pt x="756" y="806"/>
                </a:lnTo>
                <a:lnTo>
                  <a:pt x="756" y="808"/>
                </a:lnTo>
                <a:lnTo>
                  <a:pt x="756" y="808"/>
                </a:lnTo>
                <a:close/>
                <a:moveTo>
                  <a:pt x="760" y="799"/>
                </a:moveTo>
                <a:lnTo>
                  <a:pt x="762" y="797"/>
                </a:lnTo>
                <a:lnTo>
                  <a:pt x="762" y="795"/>
                </a:lnTo>
                <a:lnTo>
                  <a:pt x="762" y="793"/>
                </a:lnTo>
                <a:lnTo>
                  <a:pt x="762" y="790"/>
                </a:lnTo>
                <a:lnTo>
                  <a:pt x="762" y="790"/>
                </a:lnTo>
                <a:lnTo>
                  <a:pt x="760" y="788"/>
                </a:lnTo>
                <a:lnTo>
                  <a:pt x="758" y="786"/>
                </a:lnTo>
                <a:lnTo>
                  <a:pt x="758" y="786"/>
                </a:lnTo>
                <a:lnTo>
                  <a:pt x="753" y="788"/>
                </a:lnTo>
                <a:lnTo>
                  <a:pt x="751" y="793"/>
                </a:lnTo>
                <a:lnTo>
                  <a:pt x="751" y="795"/>
                </a:lnTo>
                <a:lnTo>
                  <a:pt x="749" y="797"/>
                </a:lnTo>
                <a:lnTo>
                  <a:pt x="749" y="797"/>
                </a:lnTo>
                <a:lnTo>
                  <a:pt x="749" y="802"/>
                </a:lnTo>
                <a:lnTo>
                  <a:pt x="751" y="802"/>
                </a:lnTo>
                <a:lnTo>
                  <a:pt x="751" y="802"/>
                </a:lnTo>
                <a:lnTo>
                  <a:pt x="751" y="799"/>
                </a:lnTo>
                <a:lnTo>
                  <a:pt x="753" y="799"/>
                </a:lnTo>
                <a:lnTo>
                  <a:pt x="756" y="797"/>
                </a:lnTo>
                <a:lnTo>
                  <a:pt x="756" y="797"/>
                </a:lnTo>
                <a:lnTo>
                  <a:pt x="756" y="797"/>
                </a:lnTo>
                <a:lnTo>
                  <a:pt x="756" y="799"/>
                </a:lnTo>
                <a:lnTo>
                  <a:pt x="756" y="799"/>
                </a:lnTo>
                <a:lnTo>
                  <a:pt x="756" y="799"/>
                </a:lnTo>
                <a:lnTo>
                  <a:pt x="758" y="799"/>
                </a:lnTo>
                <a:lnTo>
                  <a:pt x="758" y="802"/>
                </a:lnTo>
                <a:lnTo>
                  <a:pt x="760" y="802"/>
                </a:lnTo>
                <a:lnTo>
                  <a:pt x="760" y="799"/>
                </a:lnTo>
                <a:close/>
                <a:moveTo>
                  <a:pt x="760" y="862"/>
                </a:moveTo>
                <a:lnTo>
                  <a:pt x="758" y="862"/>
                </a:lnTo>
                <a:lnTo>
                  <a:pt x="758" y="862"/>
                </a:lnTo>
                <a:lnTo>
                  <a:pt x="758" y="862"/>
                </a:lnTo>
                <a:lnTo>
                  <a:pt x="758" y="860"/>
                </a:lnTo>
                <a:lnTo>
                  <a:pt x="758" y="860"/>
                </a:lnTo>
                <a:lnTo>
                  <a:pt x="758" y="860"/>
                </a:lnTo>
                <a:lnTo>
                  <a:pt x="756" y="860"/>
                </a:lnTo>
                <a:lnTo>
                  <a:pt x="756" y="860"/>
                </a:lnTo>
                <a:lnTo>
                  <a:pt x="756" y="860"/>
                </a:lnTo>
                <a:lnTo>
                  <a:pt x="753" y="858"/>
                </a:lnTo>
                <a:lnTo>
                  <a:pt x="753" y="856"/>
                </a:lnTo>
                <a:lnTo>
                  <a:pt x="756" y="853"/>
                </a:lnTo>
                <a:lnTo>
                  <a:pt x="753" y="853"/>
                </a:lnTo>
                <a:lnTo>
                  <a:pt x="751" y="853"/>
                </a:lnTo>
                <a:lnTo>
                  <a:pt x="749" y="851"/>
                </a:lnTo>
                <a:lnTo>
                  <a:pt x="749" y="851"/>
                </a:lnTo>
                <a:lnTo>
                  <a:pt x="747" y="851"/>
                </a:lnTo>
                <a:lnTo>
                  <a:pt x="749" y="849"/>
                </a:lnTo>
                <a:lnTo>
                  <a:pt x="749" y="849"/>
                </a:lnTo>
                <a:lnTo>
                  <a:pt x="749" y="851"/>
                </a:lnTo>
                <a:lnTo>
                  <a:pt x="751" y="849"/>
                </a:lnTo>
                <a:lnTo>
                  <a:pt x="753" y="847"/>
                </a:lnTo>
                <a:lnTo>
                  <a:pt x="751" y="847"/>
                </a:lnTo>
                <a:lnTo>
                  <a:pt x="751" y="844"/>
                </a:lnTo>
                <a:lnTo>
                  <a:pt x="749" y="844"/>
                </a:lnTo>
                <a:lnTo>
                  <a:pt x="749" y="842"/>
                </a:lnTo>
                <a:lnTo>
                  <a:pt x="747" y="844"/>
                </a:lnTo>
                <a:lnTo>
                  <a:pt x="747" y="844"/>
                </a:lnTo>
                <a:lnTo>
                  <a:pt x="744" y="844"/>
                </a:lnTo>
                <a:lnTo>
                  <a:pt x="742" y="844"/>
                </a:lnTo>
                <a:lnTo>
                  <a:pt x="738" y="844"/>
                </a:lnTo>
                <a:lnTo>
                  <a:pt x="738" y="844"/>
                </a:lnTo>
                <a:lnTo>
                  <a:pt x="738" y="847"/>
                </a:lnTo>
                <a:lnTo>
                  <a:pt x="740" y="847"/>
                </a:lnTo>
                <a:lnTo>
                  <a:pt x="744" y="849"/>
                </a:lnTo>
                <a:lnTo>
                  <a:pt x="744" y="849"/>
                </a:lnTo>
                <a:lnTo>
                  <a:pt x="742" y="849"/>
                </a:lnTo>
                <a:lnTo>
                  <a:pt x="742" y="849"/>
                </a:lnTo>
                <a:lnTo>
                  <a:pt x="742" y="849"/>
                </a:lnTo>
                <a:lnTo>
                  <a:pt x="742" y="851"/>
                </a:lnTo>
                <a:lnTo>
                  <a:pt x="744" y="853"/>
                </a:lnTo>
                <a:lnTo>
                  <a:pt x="744" y="853"/>
                </a:lnTo>
                <a:lnTo>
                  <a:pt x="749" y="858"/>
                </a:lnTo>
                <a:lnTo>
                  <a:pt x="753" y="860"/>
                </a:lnTo>
                <a:lnTo>
                  <a:pt x="753" y="860"/>
                </a:lnTo>
                <a:lnTo>
                  <a:pt x="753" y="862"/>
                </a:lnTo>
                <a:lnTo>
                  <a:pt x="756" y="865"/>
                </a:lnTo>
                <a:lnTo>
                  <a:pt x="758" y="865"/>
                </a:lnTo>
                <a:lnTo>
                  <a:pt x="760" y="865"/>
                </a:lnTo>
                <a:lnTo>
                  <a:pt x="760" y="862"/>
                </a:lnTo>
                <a:close/>
                <a:moveTo>
                  <a:pt x="731" y="766"/>
                </a:moveTo>
                <a:lnTo>
                  <a:pt x="731" y="763"/>
                </a:lnTo>
                <a:lnTo>
                  <a:pt x="731" y="763"/>
                </a:lnTo>
                <a:lnTo>
                  <a:pt x="729" y="763"/>
                </a:lnTo>
                <a:lnTo>
                  <a:pt x="726" y="761"/>
                </a:lnTo>
                <a:lnTo>
                  <a:pt x="726" y="763"/>
                </a:lnTo>
                <a:lnTo>
                  <a:pt x="726" y="763"/>
                </a:lnTo>
                <a:lnTo>
                  <a:pt x="720" y="761"/>
                </a:lnTo>
                <a:lnTo>
                  <a:pt x="717" y="761"/>
                </a:lnTo>
                <a:lnTo>
                  <a:pt x="715" y="761"/>
                </a:lnTo>
                <a:lnTo>
                  <a:pt x="715" y="761"/>
                </a:lnTo>
                <a:lnTo>
                  <a:pt x="717" y="763"/>
                </a:lnTo>
                <a:lnTo>
                  <a:pt x="717" y="763"/>
                </a:lnTo>
                <a:lnTo>
                  <a:pt x="720" y="766"/>
                </a:lnTo>
                <a:lnTo>
                  <a:pt x="720" y="768"/>
                </a:lnTo>
                <a:lnTo>
                  <a:pt x="720" y="768"/>
                </a:lnTo>
                <a:lnTo>
                  <a:pt x="720" y="770"/>
                </a:lnTo>
                <a:lnTo>
                  <a:pt x="722" y="772"/>
                </a:lnTo>
                <a:lnTo>
                  <a:pt x="722" y="775"/>
                </a:lnTo>
                <a:lnTo>
                  <a:pt x="722" y="775"/>
                </a:lnTo>
                <a:lnTo>
                  <a:pt x="724" y="775"/>
                </a:lnTo>
                <a:lnTo>
                  <a:pt x="724" y="775"/>
                </a:lnTo>
                <a:lnTo>
                  <a:pt x="729" y="775"/>
                </a:lnTo>
                <a:lnTo>
                  <a:pt x="729" y="775"/>
                </a:lnTo>
                <a:lnTo>
                  <a:pt x="729" y="772"/>
                </a:lnTo>
                <a:lnTo>
                  <a:pt x="729" y="772"/>
                </a:lnTo>
                <a:lnTo>
                  <a:pt x="729" y="772"/>
                </a:lnTo>
                <a:lnTo>
                  <a:pt x="729" y="770"/>
                </a:lnTo>
                <a:lnTo>
                  <a:pt x="729" y="770"/>
                </a:lnTo>
                <a:lnTo>
                  <a:pt x="726" y="770"/>
                </a:lnTo>
                <a:lnTo>
                  <a:pt x="726" y="768"/>
                </a:lnTo>
                <a:lnTo>
                  <a:pt x="726" y="768"/>
                </a:lnTo>
                <a:lnTo>
                  <a:pt x="726" y="766"/>
                </a:lnTo>
                <a:lnTo>
                  <a:pt x="726" y="766"/>
                </a:lnTo>
                <a:lnTo>
                  <a:pt x="726" y="768"/>
                </a:lnTo>
                <a:lnTo>
                  <a:pt x="729" y="770"/>
                </a:lnTo>
                <a:lnTo>
                  <a:pt x="731" y="770"/>
                </a:lnTo>
                <a:lnTo>
                  <a:pt x="731" y="770"/>
                </a:lnTo>
                <a:lnTo>
                  <a:pt x="731" y="770"/>
                </a:lnTo>
                <a:lnTo>
                  <a:pt x="731" y="770"/>
                </a:lnTo>
                <a:lnTo>
                  <a:pt x="731" y="768"/>
                </a:lnTo>
                <a:lnTo>
                  <a:pt x="731" y="768"/>
                </a:lnTo>
                <a:lnTo>
                  <a:pt x="731" y="766"/>
                </a:lnTo>
                <a:lnTo>
                  <a:pt x="731" y="766"/>
                </a:lnTo>
                <a:close/>
                <a:moveTo>
                  <a:pt x="722" y="784"/>
                </a:moveTo>
                <a:lnTo>
                  <a:pt x="724" y="784"/>
                </a:lnTo>
                <a:lnTo>
                  <a:pt x="726" y="784"/>
                </a:lnTo>
                <a:lnTo>
                  <a:pt x="726" y="786"/>
                </a:lnTo>
                <a:lnTo>
                  <a:pt x="726" y="786"/>
                </a:lnTo>
                <a:lnTo>
                  <a:pt x="726" y="786"/>
                </a:lnTo>
                <a:lnTo>
                  <a:pt x="726" y="788"/>
                </a:lnTo>
                <a:lnTo>
                  <a:pt x="724" y="788"/>
                </a:lnTo>
                <a:lnTo>
                  <a:pt x="724" y="788"/>
                </a:lnTo>
                <a:lnTo>
                  <a:pt x="722" y="788"/>
                </a:lnTo>
                <a:lnTo>
                  <a:pt x="722" y="788"/>
                </a:lnTo>
                <a:lnTo>
                  <a:pt x="720" y="788"/>
                </a:lnTo>
                <a:lnTo>
                  <a:pt x="720" y="788"/>
                </a:lnTo>
                <a:lnTo>
                  <a:pt x="722" y="790"/>
                </a:lnTo>
                <a:lnTo>
                  <a:pt x="722" y="790"/>
                </a:lnTo>
                <a:lnTo>
                  <a:pt x="724" y="790"/>
                </a:lnTo>
                <a:lnTo>
                  <a:pt x="724" y="790"/>
                </a:lnTo>
                <a:lnTo>
                  <a:pt x="726" y="793"/>
                </a:lnTo>
                <a:lnTo>
                  <a:pt x="726" y="793"/>
                </a:lnTo>
                <a:lnTo>
                  <a:pt x="726" y="793"/>
                </a:lnTo>
                <a:lnTo>
                  <a:pt x="729" y="793"/>
                </a:lnTo>
                <a:lnTo>
                  <a:pt x="731" y="793"/>
                </a:lnTo>
                <a:lnTo>
                  <a:pt x="729" y="795"/>
                </a:lnTo>
                <a:lnTo>
                  <a:pt x="729" y="795"/>
                </a:lnTo>
                <a:lnTo>
                  <a:pt x="731" y="797"/>
                </a:lnTo>
                <a:lnTo>
                  <a:pt x="731" y="797"/>
                </a:lnTo>
                <a:lnTo>
                  <a:pt x="731" y="797"/>
                </a:lnTo>
                <a:lnTo>
                  <a:pt x="729" y="797"/>
                </a:lnTo>
                <a:lnTo>
                  <a:pt x="729" y="799"/>
                </a:lnTo>
                <a:lnTo>
                  <a:pt x="731" y="799"/>
                </a:lnTo>
                <a:lnTo>
                  <a:pt x="733" y="802"/>
                </a:lnTo>
                <a:lnTo>
                  <a:pt x="735" y="804"/>
                </a:lnTo>
                <a:lnTo>
                  <a:pt x="735" y="806"/>
                </a:lnTo>
                <a:lnTo>
                  <a:pt x="735" y="804"/>
                </a:lnTo>
                <a:lnTo>
                  <a:pt x="735" y="804"/>
                </a:lnTo>
                <a:lnTo>
                  <a:pt x="735" y="802"/>
                </a:lnTo>
                <a:lnTo>
                  <a:pt x="738" y="804"/>
                </a:lnTo>
                <a:lnTo>
                  <a:pt x="738" y="804"/>
                </a:lnTo>
                <a:lnTo>
                  <a:pt x="738" y="804"/>
                </a:lnTo>
                <a:lnTo>
                  <a:pt x="738" y="806"/>
                </a:lnTo>
                <a:lnTo>
                  <a:pt x="738" y="806"/>
                </a:lnTo>
                <a:lnTo>
                  <a:pt x="740" y="806"/>
                </a:lnTo>
                <a:lnTo>
                  <a:pt x="740" y="806"/>
                </a:lnTo>
                <a:lnTo>
                  <a:pt x="740" y="808"/>
                </a:lnTo>
                <a:lnTo>
                  <a:pt x="742" y="808"/>
                </a:lnTo>
                <a:lnTo>
                  <a:pt x="742" y="811"/>
                </a:lnTo>
                <a:lnTo>
                  <a:pt x="744" y="811"/>
                </a:lnTo>
                <a:lnTo>
                  <a:pt x="744" y="813"/>
                </a:lnTo>
                <a:lnTo>
                  <a:pt x="747" y="813"/>
                </a:lnTo>
                <a:lnTo>
                  <a:pt x="747" y="811"/>
                </a:lnTo>
                <a:lnTo>
                  <a:pt x="747" y="811"/>
                </a:lnTo>
                <a:lnTo>
                  <a:pt x="747" y="808"/>
                </a:lnTo>
                <a:lnTo>
                  <a:pt x="747" y="808"/>
                </a:lnTo>
                <a:lnTo>
                  <a:pt x="747" y="808"/>
                </a:lnTo>
                <a:lnTo>
                  <a:pt x="747" y="806"/>
                </a:lnTo>
                <a:lnTo>
                  <a:pt x="747" y="806"/>
                </a:lnTo>
                <a:lnTo>
                  <a:pt x="747" y="806"/>
                </a:lnTo>
                <a:lnTo>
                  <a:pt x="747" y="802"/>
                </a:lnTo>
                <a:lnTo>
                  <a:pt x="747" y="802"/>
                </a:lnTo>
                <a:lnTo>
                  <a:pt x="744" y="802"/>
                </a:lnTo>
                <a:lnTo>
                  <a:pt x="744" y="802"/>
                </a:lnTo>
                <a:lnTo>
                  <a:pt x="742" y="802"/>
                </a:lnTo>
                <a:lnTo>
                  <a:pt x="744" y="799"/>
                </a:lnTo>
                <a:lnTo>
                  <a:pt x="744" y="799"/>
                </a:lnTo>
                <a:lnTo>
                  <a:pt x="744" y="799"/>
                </a:lnTo>
                <a:lnTo>
                  <a:pt x="742" y="797"/>
                </a:lnTo>
                <a:lnTo>
                  <a:pt x="742" y="797"/>
                </a:lnTo>
                <a:lnTo>
                  <a:pt x="740" y="795"/>
                </a:lnTo>
                <a:lnTo>
                  <a:pt x="738" y="795"/>
                </a:lnTo>
                <a:lnTo>
                  <a:pt x="738" y="795"/>
                </a:lnTo>
                <a:lnTo>
                  <a:pt x="738" y="795"/>
                </a:lnTo>
                <a:lnTo>
                  <a:pt x="738" y="795"/>
                </a:lnTo>
                <a:lnTo>
                  <a:pt x="738" y="793"/>
                </a:lnTo>
                <a:lnTo>
                  <a:pt x="738" y="793"/>
                </a:lnTo>
                <a:lnTo>
                  <a:pt x="742" y="795"/>
                </a:lnTo>
                <a:lnTo>
                  <a:pt x="744" y="795"/>
                </a:lnTo>
                <a:lnTo>
                  <a:pt x="744" y="795"/>
                </a:lnTo>
                <a:lnTo>
                  <a:pt x="742" y="795"/>
                </a:lnTo>
                <a:lnTo>
                  <a:pt x="742" y="795"/>
                </a:lnTo>
                <a:lnTo>
                  <a:pt x="740" y="790"/>
                </a:lnTo>
                <a:lnTo>
                  <a:pt x="740" y="788"/>
                </a:lnTo>
                <a:lnTo>
                  <a:pt x="738" y="788"/>
                </a:lnTo>
                <a:lnTo>
                  <a:pt x="738" y="786"/>
                </a:lnTo>
                <a:lnTo>
                  <a:pt x="735" y="784"/>
                </a:lnTo>
                <a:lnTo>
                  <a:pt x="729" y="781"/>
                </a:lnTo>
                <a:lnTo>
                  <a:pt x="729" y="781"/>
                </a:lnTo>
                <a:lnTo>
                  <a:pt x="729" y="781"/>
                </a:lnTo>
                <a:lnTo>
                  <a:pt x="731" y="781"/>
                </a:lnTo>
                <a:lnTo>
                  <a:pt x="729" y="779"/>
                </a:lnTo>
                <a:lnTo>
                  <a:pt x="729" y="779"/>
                </a:lnTo>
                <a:lnTo>
                  <a:pt x="729" y="779"/>
                </a:lnTo>
                <a:lnTo>
                  <a:pt x="729" y="777"/>
                </a:lnTo>
                <a:lnTo>
                  <a:pt x="724" y="777"/>
                </a:lnTo>
                <a:lnTo>
                  <a:pt x="722" y="777"/>
                </a:lnTo>
                <a:lnTo>
                  <a:pt x="722" y="777"/>
                </a:lnTo>
                <a:lnTo>
                  <a:pt x="722" y="779"/>
                </a:lnTo>
                <a:lnTo>
                  <a:pt x="722" y="781"/>
                </a:lnTo>
                <a:lnTo>
                  <a:pt x="722" y="781"/>
                </a:lnTo>
                <a:lnTo>
                  <a:pt x="722" y="781"/>
                </a:lnTo>
                <a:lnTo>
                  <a:pt x="720" y="784"/>
                </a:lnTo>
                <a:lnTo>
                  <a:pt x="720" y="786"/>
                </a:lnTo>
                <a:lnTo>
                  <a:pt x="720" y="786"/>
                </a:lnTo>
                <a:lnTo>
                  <a:pt x="722" y="784"/>
                </a:lnTo>
                <a:close/>
                <a:moveTo>
                  <a:pt x="760" y="867"/>
                </a:moveTo>
                <a:lnTo>
                  <a:pt x="760" y="867"/>
                </a:lnTo>
                <a:lnTo>
                  <a:pt x="760" y="869"/>
                </a:lnTo>
                <a:lnTo>
                  <a:pt x="760" y="869"/>
                </a:lnTo>
                <a:lnTo>
                  <a:pt x="762" y="869"/>
                </a:lnTo>
                <a:lnTo>
                  <a:pt x="762" y="869"/>
                </a:lnTo>
                <a:lnTo>
                  <a:pt x="762" y="867"/>
                </a:lnTo>
                <a:lnTo>
                  <a:pt x="760" y="865"/>
                </a:lnTo>
                <a:lnTo>
                  <a:pt x="760" y="867"/>
                </a:lnTo>
                <a:close/>
                <a:moveTo>
                  <a:pt x="720" y="768"/>
                </a:moveTo>
                <a:lnTo>
                  <a:pt x="717" y="768"/>
                </a:lnTo>
                <a:lnTo>
                  <a:pt x="717" y="768"/>
                </a:lnTo>
                <a:lnTo>
                  <a:pt x="715" y="766"/>
                </a:lnTo>
                <a:lnTo>
                  <a:pt x="715" y="766"/>
                </a:lnTo>
                <a:lnTo>
                  <a:pt x="715" y="766"/>
                </a:lnTo>
                <a:lnTo>
                  <a:pt x="713" y="763"/>
                </a:lnTo>
                <a:lnTo>
                  <a:pt x="711" y="763"/>
                </a:lnTo>
                <a:lnTo>
                  <a:pt x="711" y="766"/>
                </a:lnTo>
                <a:lnTo>
                  <a:pt x="708" y="768"/>
                </a:lnTo>
                <a:lnTo>
                  <a:pt x="708" y="768"/>
                </a:lnTo>
                <a:lnTo>
                  <a:pt x="711" y="770"/>
                </a:lnTo>
                <a:lnTo>
                  <a:pt x="711" y="772"/>
                </a:lnTo>
                <a:lnTo>
                  <a:pt x="713" y="772"/>
                </a:lnTo>
                <a:lnTo>
                  <a:pt x="715" y="775"/>
                </a:lnTo>
                <a:lnTo>
                  <a:pt x="713" y="775"/>
                </a:lnTo>
                <a:lnTo>
                  <a:pt x="711" y="779"/>
                </a:lnTo>
                <a:lnTo>
                  <a:pt x="713" y="784"/>
                </a:lnTo>
                <a:lnTo>
                  <a:pt x="713" y="784"/>
                </a:lnTo>
                <a:lnTo>
                  <a:pt x="715" y="781"/>
                </a:lnTo>
                <a:lnTo>
                  <a:pt x="715" y="781"/>
                </a:lnTo>
                <a:lnTo>
                  <a:pt x="715" y="781"/>
                </a:lnTo>
                <a:lnTo>
                  <a:pt x="715" y="781"/>
                </a:lnTo>
                <a:lnTo>
                  <a:pt x="715" y="781"/>
                </a:lnTo>
                <a:lnTo>
                  <a:pt x="717" y="779"/>
                </a:lnTo>
                <a:lnTo>
                  <a:pt x="717" y="777"/>
                </a:lnTo>
                <a:lnTo>
                  <a:pt x="717" y="777"/>
                </a:lnTo>
                <a:lnTo>
                  <a:pt x="717" y="775"/>
                </a:lnTo>
                <a:lnTo>
                  <a:pt x="717" y="772"/>
                </a:lnTo>
                <a:lnTo>
                  <a:pt x="717" y="770"/>
                </a:lnTo>
                <a:lnTo>
                  <a:pt x="720" y="770"/>
                </a:lnTo>
                <a:lnTo>
                  <a:pt x="720" y="770"/>
                </a:lnTo>
                <a:lnTo>
                  <a:pt x="720" y="768"/>
                </a:lnTo>
                <a:close/>
                <a:moveTo>
                  <a:pt x="724" y="797"/>
                </a:moveTo>
                <a:lnTo>
                  <a:pt x="726" y="795"/>
                </a:lnTo>
                <a:lnTo>
                  <a:pt x="726" y="795"/>
                </a:lnTo>
                <a:lnTo>
                  <a:pt x="726" y="795"/>
                </a:lnTo>
                <a:lnTo>
                  <a:pt x="726" y="795"/>
                </a:lnTo>
                <a:lnTo>
                  <a:pt x="724" y="795"/>
                </a:lnTo>
                <a:lnTo>
                  <a:pt x="722" y="795"/>
                </a:lnTo>
                <a:lnTo>
                  <a:pt x="722" y="795"/>
                </a:lnTo>
                <a:lnTo>
                  <a:pt x="720" y="795"/>
                </a:lnTo>
                <a:lnTo>
                  <a:pt x="722" y="797"/>
                </a:lnTo>
                <a:lnTo>
                  <a:pt x="722" y="799"/>
                </a:lnTo>
                <a:lnTo>
                  <a:pt x="722" y="799"/>
                </a:lnTo>
                <a:lnTo>
                  <a:pt x="724" y="797"/>
                </a:lnTo>
                <a:lnTo>
                  <a:pt x="724" y="797"/>
                </a:lnTo>
                <a:lnTo>
                  <a:pt x="724" y="797"/>
                </a:lnTo>
                <a:lnTo>
                  <a:pt x="724" y="797"/>
                </a:lnTo>
                <a:close/>
                <a:moveTo>
                  <a:pt x="1783" y="2691"/>
                </a:moveTo>
                <a:lnTo>
                  <a:pt x="1776" y="2691"/>
                </a:lnTo>
                <a:lnTo>
                  <a:pt x="1772" y="2688"/>
                </a:lnTo>
                <a:lnTo>
                  <a:pt x="1770" y="2688"/>
                </a:lnTo>
                <a:lnTo>
                  <a:pt x="1765" y="2686"/>
                </a:lnTo>
                <a:lnTo>
                  <a:pt x="1763" y="2684"/>
                </a:lnTo>
                <a:lnTo>
                  <a:pt x="1758" y="2682"/>
                </a:lnTo>
                <a:lnTo>
                  <a:pt x="1756" y="2679"/>
                </a:lnTo>
                <a:lnTo>
                  <a:pt x="1752" y="2677"/>
                </a:lnTo>
                <a:lnTo>
                  <a:pt x="1749" y="2675"/>
                </a:lnTo>
                <a:lnTo>
                  <a:pt x="1747" y="2672"/>
                </a:lnTo>
                <a:lnTo>
                  <a:pt x="1743" y="2670"/>
                </a:lnTo>
                <a:lnTo>
                  <a:pt x="1743" y="2668"/>
                </a:lnTo>
                <a:lnTo>
                  <a:pt x="1740" y="2668"/>
                </a:lnTo>
                <a:lnTo>
                  <a:pt x="1738" y="2661"/>
                </a:lnTo>
                <a:lnTo>
                  <a:pt x="1738" y="2661"/>
                </a:lnTo>
                <a:lnTo>
                  <a:pt x="1736" y="2661"/>
                </a:lnTo>
                <a:lnTo>
                  <a:pt x="1734" y="2661"/>
                </a:lnTo>
                <a:lnTo>
                  <a:pt x="1734" y="2661"/>
                </a:lnTo>
                <a:lnTo>
                  <a:pt x="1734" y="2659"/>
                </a:lnTo>
                <a:lnTo>
                  <a:pt x="1734" y="2659"/>
                </a:lnTo>
                <a:lnTo>
                  <a:pt x="1734" y="2657"/>
                </a:lnTo>
                <a:lnTo>
                  <a:pt x="1736" y="2657"/>
                </a:lnTo>
                <a:lnTo>
                  <a:pt x="1738" y="2657"/>
                </a:lnTo>
                <a:lnTo>
                  <a:pt x="1738" y="2654"/>
                </a:lnTo>
                <a:lnTo>
                  <a:pt x="1736" y="2654"/>
                </a:lnTo>
                <a:lnTo>
                  <a:pt x="1734" y="2650"/>
                </a:lnTo>
                <a:lnTo>
                  <a:pt x="1731" y="2648"/>
                </a:lnTo>
                <a:lnTo>
                  <a:pt x="1731" y="2648"/>
                </a:lnTo>
                <a:lnTo>
                  <a:pt x="1729" y="2648"/>
                </a:lnTo>
                <a:lnTo>
                  <a:pt x="1729" y="2648"/>
                </a:lnTo>
                <a:lnTo>
                  <a:pt x="1725" y="2648"/>
                </a:lnTo>
                <a:lnTo>
                  <a:pt x="1722" y="2648"/>
                </a:lnTo>
                <a:lnTo>
                  <a:pt x="1720" y="2645"/>
                </a:lnTo>
                <a:lnTo>
                  <a:pt x="1718" y="2645"/>
                </a:lnTo>
                <a:lnTo>
                  <a:pt x="1718" y="2645"/>
                </a:lnTo>
                <a:lnTo>
                  <a:pt x="1716" y="2648"/>
                </a:lnTo>
                <a:lnTo>
                  <a:pt x="1713" y="2650"/>
                </a:lnTo>
                <a:lnTo>
                  <a:pt x="1711" y="2652"/>
                </a:lnTo>
                <a:lnTo>
                  <a:pt x="1711" y="2652"/>
                </a:lnTo>
                <a:lnTo>
                  <a:pt x="1711" y="2652"/>
                </a:lnTo>
                <a:lnTo>
                  <a:pt x="1709" y="2650"/>
                </a:lnTo>
                <a:lnTo>
                  <a:pt x="1707" y="2650"/>
                </a:lnTo>
                <a:lnTo>
                  <a:pt x="1704" y="2650"/>
                </a:lnTo>
                <a:lnTo>
                  <a:pt x="1704" y="2650"/>
                </a:lnTo>
                <a:lnTo>
                  <a:pt x="1707" y="2652"/>
                </a:lnTo>
                <a:lnTo>
                  <a:pt x="1707" y="2652"/>
                </a:lnTo>
                <a:lnTo>
                  <a:pt x="1709" y="2654"/>
                </a:lnTo>
                <a:lnTo>
                  <a:pt x="1709" y="2654"/>
                </a:lnTo>
                <a:lnTo>
                  <a:pt x="1709" y="2654"/>
                </a:lnTo>
                <a:lnTo>
                  <a:pt x="1709" y="2654"/>
                </a:lnTo>
                <a:lnTo>
                  <a:pt x="1707" y="2654"/>
                </a:lnTo>
                <a:lnTo>
                  <a:pt x="1707" y="2654"/>
                </a:lnTo>
                <a:lnTo>
                  <a:pt x="1704" y="2654"/>
                </a:lnTo>
                <a:lnTo>
                  <a:pt x="1704" y="2657"/>
                </a:lnTo>
                <a:lnTo>
                  <a:pt x="1704" y="2657"/>
                </a:lnTo>
                <a:lnTo>
                  <a:pt x="1702" y="2659"/>
                </a:lnTo>
                <a:lnTo>
                  <a:pt x="1702" y="2659"/>
                </a:lnTo>
                <a:lnTo>
                  <a:pt x="1704" y="2661"/>
                </a:lnTo>
                <a:lnTo>
                  <a:pt x="1704" y="2663"/>
                </a:lnTo>
                <a:lnTo>
                  <a:pt x="1707" y="2663"/>
                </a:lnTo>
                <a:lnTo>
                  <a:pt x="1709" y="2663"/>
                </a:lnTo>
                <a:lnTo>
                  <a:pt x="1713" y="2663"/>
                </a:lnTo>
                <a:lnTo>
                  <a:pt x="1713" y="2663"/>
                </a:lnTo>
                <a:lnTo>
                  <a:pt x="1716" y="2663"/>
                </a:lnTo>
                <a:lnTo>
                  <a:pt x="1718" y="2663"/>
                </a:lnTo>
                <a:lnTo>
                  <a:pt x="1720" y="2663"/>
                </a:lnTo>
                <a:lnTo>
                  <a:pt x="1720" y="2663"/>
                </a:lnTo>
                <a:lnTo>
                  <a:pt x="1720" y="2666"/>
                </a:lnTo>
                <a:lnTo>
                  <a:pt x="1720" y="2666"/>
                </a:lnTo>
                <a:lnTo>
                  <a:pt x="1716" y="2668"/>
                </a:lnTo>
                <a:lnTo>
                  <a:pt x="1711" y="2670"/>
                </a:lnTo>
                <a:lnTo>
                  <a:pt x="1709" y="2670"/>
                </a:lnTo>
                <a:lnTo>
                  <a:pt x="1709" y="2672"/>
                </a:lnTo>
                <a:lnTo>
                  <a:pt x="1709" y="2675"/>
                </a:lnTo>
                <a:lnTo>
                  <a:pt x="1709" y="2677"/>
                </a:lnTo>
                <a:lnTo>
                  <a:pt x="1711" y="2679"/>
                </a:lnTo>
                <a:lnTo>
                  <a:pt x="1722" y="2684"/>
                </a:lnTo>
                <a:lnTo>
                  <a:pt x="1725" y="2686"/>
                </a:lnTo>
                <a:lnTo>
                  <a:pt x="1725" y="2686"/>
                </a:lnTo>
                <a:lnTo>
                  <a:pt x="1725" y="2686"/>
                </a:lnTo>
                <a:lnTo>
                  <a:pt x="1725" y="2686"/>
                </a:lnTo>
                <a:lnTo>
                  <a:pt x="1722" y="2686"/>
                </a:lnTo>
                <a:lnTo>
                  <a:pt x="1722" y="2688"/>
                </a:lnTo>
                <a:lnTo>
                  <a:pt x="1720" y="2688"/>
                </a:lnTo>
                <a:lnTo>
                  <a:pt x="1720" y="2688"/>
                </a:lnTo>
                <a:lnTo>
                  <a:pt x="1720" y="2686"/>
                </a:lnTo>
                <a:lnTo>
                  <a:pt x="1720" y="2686"/>
                </a:lnTo>
                <a:lnTo>
                  <a:pt x="1720" y="2686"/>
                </a:lnTo>
                <a:lnTo>
                  <a:pt x="1716" y="2684"/>
                </a:lnTo>
                <a:lnTo>
                  <a:pt x="1713" y="2684"/>
                </a:lnTo>
                <a:lnTo>
                  <a:pt x="1713" y="2684"/>
                </a:lnTo>
                <a:lnTo>
                  <a:pt x="1713" y="2684"/>
                </a:lnTo>
                <a:lnTo>
                  <a:pt x="1711" y="2684"/>
                </a:lnTo>
                <a:lnTo>
                  <a:pt x="1707" y="2684"/>
                </a:lnTo>
                <a:lnTo>
                  <a:pt x="1707" y="2684"/>
                </a:lnTo>
                <a:lnTo>
                  <a:pt x="1707" y="2682"/>
                </a:lnTo>
                <a:lnTo>
                  <a:pt x="1704" y="2679"/>
                </a:lnTo>
                <a:lnTo>
                  <a:pt x="1702" y="2679"/>
                </a:lnTo>
                <a:lnTo>
                  <a:pt x="1700" y="2677"/>
                </a:lnTo>
                <a:lnTo>
                  <a:pt x="1702" y="2677"/>
                </a:lnTo>
                <a:lnTo>
                  <a:pt x="1704" y="2677"/>
                </a:lnTo>
                <a:lnTo>
                  <a:pt x="1704" y="2675"/>
                </a:lnTo>
                <a:lnTo>
                  <a:pt x="1702" y="2668"/>
                </a:lnTo>
                <a:lnTo>
                  <a:pt x="1700" y="2670"/>
                </a:lnTo>
                <a:lnTo>
                  <a:pt x="1700" y="2670"/>
                </a:lnTo>
                <a:lnTo>
                  <a:pt x="1700" y="2672"/>
                </a:lnTo>
                <a:lnTo>
                  <a:pt x="1698" y="2675"/>
                </a:lnTo>
                <a:lnTo>
                  <a:pt x="1698" y="2677"/>
                </a:lnTo>
                <a:lnTo>
                  <a:pt x="1698" y="2679"/>
                </a:lnTo>
                <a:lnTo>
                  <a:pt x="1698" y="2682"/>
                </a:lnTo>
                <a:lnTo>
                  <a:pt x="1700" y="2682"/>
                </a:lnTo>
                <a:lnTo>
                  <a:pt x="1702" y="2684"/>
                </a:lnTo>
                <a:lnTo>
                  <a:pt x="1702" y="2684"/>
                </a:lnTo>
                <a:lnTo>
                  <a:pt x="1707" y="2686"/>
                </a:lnTo>
                <a:lnTo>
                  <a:pt x="1704" y="2688"/>
                </a:lnTo>
                <a:lnTo>
                  <a:pt x="1704" y="2688"/>
                </a:lnTo>
                <a:lnTo>
                  <a:pt x="1702" y="2688"/>
                </a:lnTo>
                <a:lnTo>
                  <a:pt x="1700" y="2686"/>
                </a:lnTo>
                <a:lnTo>
                  <a:pt x="1700" y="2686"/>
                </a:lnTo>
                <a:lnTo>
                  <a:pt x="1700" y="2684"/>
                </a:lnTo>
                <a:lnTo>
                  <a:pt x="1698" y="2684"/>
                </a:lnTo>
                <a:lnTo>
                  <a:pt x="1695" y="2684"/>
                </a:lnTo>
                <a:lnTo>
                  <a:pt x="1695" y="2684"/>
                </a:lnTo>
                <a:lnTo>
                  <a:pt x="1695" y="2686"/>
                </a:lnTo>
                <a:lnTo>
                  <a:pt x="1695" y="2686"/>
                </a:lnTo>
                <a:lnTo>
                  <a:pt x="1693" y="2686"/>
                </a:lnTo>
                <a:lnTo>
                  <a:pt x="1693" y="2686"/>
                </a:lnTo>
                <a:lnTo>
                  <a:pt x="1689" y="2684"/>
                </a:lnTo>
                <a:lnTo>
                  <a:pt x="1689" y="2686"/>
                </a:lnTo>
                <a:lnTo>
                  <a:pt x="1686" y="2686"/>
                </a:lnTo>
                <a:lnTo>
                  <a:pt x="1686" y="2686"/>
                </a:lnTo>
                <a:lnTo>
                  <a:pt x="1686" y="2686"/>
                </a:lnTo>
                <a:lnTo>
                  <a:pt x="1684" y="2686"/>
                </a:lnTo>
                <a:lnTo>
                  <a:pt x="1682" y="2686"/>
                </a:lnTo>
                <a:lnTo>
                  <a:pt x="1682" y="2686"/>
                </a:lnTo>
                <a:lnTo>
                  <a:pt x="1680" y="2686"/>
                </a:lnTo>
                <a:lnTo>
                  <a:pt x="1680" y="2688"/>
                </a:lnTo>
                <a:lnTo>
                  <a:pt x="1680" y="2688"/>
                </a:lnTo>
                <a:lnTo>
                  <a:pt x="1682" y="2691"/>
                </a:lnTo>
                <a:lnTo>
                  <a:pt x="1689" y="2691"/>
                </a:lnTo>
                <a:lnTo>
                  <a:pt x="1691" y="2691"/>
                </a:lnTo>
                <a:lnTo>
                  <a:pt x="1695" y="2693"/>
                </a:lnTo>
                <a:lnTo>
                  <a:pt x="1700" y="2693"/>
                </a:lnTo>
                <a:lnTo>
                  <a:pt x="1702" y="2693"/>
                </a:lnTo>
                <a:lnTo>
                  <a:pt x="1707" y="2693"/>
                </a:lnTo>
                <a:lnTo>
                  <a:pt x="1707" y="2693"/>
                </a:lnTo>
                <a:lnTo>
                  <a:pt x="1707" y="2693"/>
                </a:lnTo>
                <a:lnTo>
                  <a:pt x="1709" y="2695"/>
                </a:lnTo>
                <a:lnTo>
                  <a:pt x="1709" y="2693"/>
                </a:lnTo>
                <a:lnTo>
                  <a:pt x="1711" y="2693"/>
                </a:lnTo>
                <a:lnTo>
                  <a:pt x="1713" y="2693"/>
                </a:lnTo>
                <a:lnTo>
                  <a:pt x="1716" y="2691"/>
                </a:lnTo>
                <a:lnTo>
                  <a:pt x="1716" y="2693"/>
                </a:lnTo>
                <a:lnTo>
                  <a:pt x="1718" y="2695"/>
                </a:lnTo>
                <a:lnTo>
                  <a:pt x="1725" y="2695"/>
                </a:lnTo>
                <a:lnTo>
                  <a:pt x="1729" y="2695"/>
                </a:lnTo>
                <a:lnTo>
                  <a:pt x="1729" y="2695"/>
                </a:lnTo>
                <a:lnTo>
                  <a:pt x="1731" y="2695"/>
                </a:lnTo>
                <a:lnTo>
                  <a:pt x="1731" y="2695"/>
                </a:lnTo>
                <a:lnTo>
                  <a:pt x="1734" y="2695"/>
                </a:lnTo>
                <a:lnTo>
                  <a:pt x="1736" y="2693"/>
                </a:lnTo>
                <a:lnTo>
                  <a:pt x="1738" y="2695"/>
                </a:lnTo>
                <a:lnTo>
                  <a:pt x="1740" y="2695"/>
                </a:lnTo>
                <a:lnTo>
                  <a:pt x="1745" y="2695"/>
                </a:lnTo>
                <a:lnTo>
                  <a:pt x="1754" y="2695"/>
                </a:lnTo>
                <a:lnTo>
                  <a:pt x="1758" y="2697"/>
                </a:lnTo>
                <a:lnTo>
                  <a:pt x="1763" y="2697"/>
                </a:lnTo>
                <a:lnTo>
                  <a:pt x="1765" y="2700"/>
                </a:lnTo>
                <a:lnTo>
                  <a:pt x="1767" y="2697"/>
                </a:lnTo>
                <a:lnTo>
                  <a:pt x="1767" y="2697"/>
                </a:lnTo>
                <a:lnTo>
                  <a:pt x="1770" y="2697"/>
                </a:lnTo>
                <a:lnTo>
                  <a:pt x="1772" y="2697"/>
                </a:lnTo>
                <a:lnTo>
                  <a:pt x="1774" y="2695"/>
                </a:lnTo>
                <a:lnTo>
                  <a:pt x="1774" y="2695"/>
                </a:lnTo>
                <a:lnTo>
                  <a:pt x="1776" y="2697"/>
                </a:lnTo>
                <a:lnTo>
                  <a:pt x="1779" y="2697"/>
                </a:lnTo>
                <a:lnTo>
                  <a:pt x="1781" y="2695"/>
                </a:lnTo>
                <a:lnTo>
                  <a:pt x="1783" y="2695"/>
                </a:lnTo>
                <a:lnTo>
                  <a:pt x="1783" y="2693"/>
                </a:lnTo>
                <a:lnTo>
                  <a:pt x="1785" y="2691"/>
                </a:lnTo>
                <a:lnTo>
                  <a:pt x="1783" y="2691"/>
                </a:lnTo>
                <a:lnTo>
                  <a:pt x="1783" y="2691"/>
                </a:lnTo>
                <a:close/>
                <a:moveTo>
                  <a:pt x="1641" y="2632"/>
                </a:moveTo>
                <a:lnTo>
                  <a:pt x="1644" y="2632"/>
                </a:lnTo>
                <a:lnTo>
                  <a:pt x="1644" y="2632"/>
                </a:lnTo>
                <a:lnTo>
                  <a:pt x="1646" y="2634"/>
                </a:lnTo>
                <a:lnTo>
                  <a:pt x="1646" y="2634"/>
                </a:lnTo>
                <a:lnTo>
                  <a:pt x="1646" y="2632"/>
                </a:lnTo>
                <a:lnTo>
                  <a:pt x="1646" y="2632"/>
                </a:lnTo>
                <a:lnTo>
                  <a:pt x="1646" y="2632"/>
                </a:lnTo>
                <a:lnTo>
                  <a:pt x="1644" y="2632"/>
                </a:lnTo>
                <a:lnTo>
                  <a:pt x="1644" y="2630"/>
                </a:lnTo>
                <a:lnTo>
                  <a:pt x="1641" y="2630"/>
                </a:lnTo>
                <a:lnTo>
                  <a:pt x="1641" y="2630"/>
                </a:lnTo>
                <a:lnTo>
                  <a:pt x="1641" y="2630"/>
                </a:lnTo>
                <a:lnTo>
                  <a:pt x="1641" y="2630"/>
                </a:lnTo>
                <a:lnTo>
                  <a:pt x="1641" y="2632"/>
                </a:lnTo>
                <a:close/>
                <a:moveTo>
                  <a:pt x="1675" y="2670"/>
                </a:moveTo>
                <a:lnTo>
                  <a:pt x="1673" y="2670"/>
                </a:lnTo>
                <a:lnTo>
                  <a:pt x="1673" y="2668"/>
                </a:lnTo>
                <a:lnTo>
                  <a:pt x="1671" y="2668"/>
                </a:lnTo>
                <a:lnTo>
                  <a:pt x="1668" y="2668"/>
                </a:lnTo>
                <a:lnTo>
                  <a:pt x="1666" y="2668"/>
                </a:lnTo>
                <a:lnTo>
                  <a:pt x="1666" y="2668"/>
                </a:lnTo>
                <a:lnTo>
                  <a:pt x="1666" y="2668"/>
                </a:lnTo>
                <a:lnTo>
                  <a:pt x="1664" y="2666"/>
                </a:lnTo>
                <a:lnTo>
                  <a:pt x="1664" y="2666"/>
                </a:lnTo>
                <a:lnTo>
                  <a:pt x="1664" y="2663"/>
                </a:lnTo>
                <a:lnTo>
                  <a:pt x="1664" y="2663"/>
                </a:lnTo>
                <a:lnTo>
                  <a:pt x="1664" y="2663"/>
                </a:lnTo>
                <a:lnTo>
                  <a:pt x="1662" y="2663"/>
                </a:lnTo>
                <a:lnTo>
                  <a:pt x="1662" y="2663"/>
                </a:lnTo>
                <a:lnTo>
                  <a:pt x="1662" y="2666"/>
                </a:lnTo>
                <a:lnTo>
                  <a:pt x="1662" y="2666"/>
                </a:lnTo>
                <a:lnTo>
                  <a:pt x="1657" y="2666"/>
                </a:lnTo>
                <a:lnTo>
                  <a:pt x="1657" y="2663"/>
                </a:lnTo>
                <a:lnTo>
                  <a:pt x="1653" y="2663"/>
                </a:lnTo>
                <a:lnTo>
                  <a:pt x="1650" y="2668"/>
                </a:lnTo>
                <a:lnTo>
                  <a:pt x="1653" y="2668"/>
                </a:lnTo>
                <a:lnTo>
                  <a:pt x="1655" y="2670"/>
                </a:lnTo>
                <a:lnTo>
                  <a:pt x="1657" y="2670"/>
                </a:lnTo>
                <a:lnTo>
                  <a:pt x="1657" y="2670"/>
                </a:lnTo>
                <a:lnTo>
                  <a:pt x="1659" y="2670"/>
                </a:lnTo>
                <a:lnTo>
                  <a:pt x="1659" y="2670"/>
                </a:lnTo>
                <a:lnTo>
                  <a:pt x="1659" y="2672"/>
                </a:lnTo>
                <a:lnTo>
                  <a:pt x="1659" y="2672"/>
                </a:lnTo>
                <a:lnTo>
                  <a:pt x="1659" y="2675"/>
                </a:lnTo>
                <a:lnTo>
                  <a:pt x="1659" y="2675"/>
                </a:lnTo>
                <a:lnTo>
                  <a:pt x="1659" y="2677"/>
                </a:lnTo>
                <a:lnTo>
                  <a:pt x="1662" y="2677"/>
                </a:lnTo>
                <a:lnTo>
                  <a:pt x="1662" y="2677"/>
                </a:lnTo>
                <a:lnTo>
                  <a:pt x="1662" y="2677"/>
                </a:lnTo>
                <a:lnTo>
                  <a:pt x="1662" y="2675"/>
                </a:lnTo>
                <a:lnTo>
                  <a:pt x="1662" y="2675"/>
                </a:lnTo>
                <a:lnTo>
                  <a:pt x="1664" y="2672"/>
                </a:lnTo>
                <a:lnTo>
                  <a:pt x="1664" y="2672"/>
                </a:lnTo>
                <a:lnTo>
                  <a:pt x="1664" y="2672"/>
                </a:lnTo>
                <a:lnTo>
                  <a:pt x="1666" y="2672"/>
                </a:lnTo>
                <a:lnTo>
                  <a:pt x="1668" y="2675"/>
                </a:lnTo>
                <a:lnTo>
                  <a:pt x="1666" y="2675"/>
                </a:lnTo>
                <a:lnTo>
                  <a:pt x="1666" y="2677"/>
                </a:lnTo>
                <a:lnTo>
                  <a:pt x="1664" y="2677"/>
                </a:lnTo>
                <a:lnTo>
                  <a:pt x="1664" y="2679"/>
                </a:lnTo>
                <a:lnTo>
                  <a:pt x="1666" y="2679"/>
                </a:lnTo>
                <a:lnTo>
                  <a:pt x="1666" y="2679"/>
                </a:lnTo>
                <a:lnTo>
                  <a:pt x="1666" y="2679"/>
                </a:lnTo>
                <a:lnTo>
                  <a:pt x="1666" y="2679"/>
                </a:lnTo>
                <a:lnTo>
                  <a:pt x="1668" y="2679"/>
                </a:lnTo>
                <a:lnTo>
                  <a:pt x="1671" y="2677"/>
                </a:lnTo>
                <a:lnTo>
                  <a:pt x="1673" y="2677"/>
                </a:lnTo>
                <a:lnTo>
                  <a:pt x="1673" y="2677"/>
                </a:lnTo>
                <a:lnTo>
                  <a:pt x="1673" y="2677"/>
                </a:lnTo>
                <a:lnTo>
                  <a:pt x="1673" y="2675"/>
                </a:lnTo>
                <a:lnTo>
                  <a:pt x="1675" y="2672"/>
                </a:lnTo>
                <a:lnTo>
                  <a:pt x="1675" y="2672"/>
                </a:lnTo>
                <a:lnTo>
                  <a:pt x="1675" y="2670"/>
                </a:lnTo>
                <a:close/>
                <a:moveTo>
                  <a:pt x="1740" y="2709"/>
                </a:moveTo>
                <a:lnTo>
                  <a:pt x="1738" y="2706"/>
                </a:lnTo>
                <a:lnTo>
                  <a:pt x="1736" y="2706"/>
                </a:lnTo>
                <a:lnTo>
                  <a:pt x="1736" y="2704"/>
                </a:lnTo>
                <a:lnTo>
                  <a:pt x="1736" y="2704"/>
                </a:lnTo>
                <a:lnTo>
                  <a:pt x="1738" y="2704"/>
                </a:lnTo>
                <a:lnTo>
                  <a:pt x="1736" y="2702"/>
                </a:lnTo>
                <a:lnTo>
                  <a:pt x="1736" y="2702"/>
                </a:lnTo>
                <a:lnTo>
                  <a:pt x="1731" y="2702"/>
                </a:lnTo>
                <a:lnTo>
                  <a:pt x="1731" y="2702"/>
                </a:lnTo>
                <a:lnTo>
                  <a:pt x="1731" y="2700"/>
                </a:lnTo>
                <a:lnTo>
                  <a:pt x="1736" y="2700"/>
                </a:lnTo>
                <a:lnTo>
                  <a:pt x="1734" y="2697"/>
                </a:lnTo>
                <a:lnTo>
                  <a:pt x="1731" y="2697"/>
                </a:lnTo>
                <a:lnTo>
                  <a:pt x="1727" y="2697"/>
                </a:lnTo>
                <a:lnTo>
                  <a:pt x="1716" y="2695"/>
                </a:lnTo>
                <a:lnTo>
                  <a:pt x="1711" y="2695"/>
                </a:lnTo>
                <a:lnTo>
                  <a:pt x="1711" y="2700"/>
                </a:lnTo>
                <a:lnTo>
                  <a:pt x="1711" y="2700"/>
                </a:lnTo>
                <a:lnTo>
                  <a:pt x="1711" y="2700"/>
                </a:lnTo>
                <a:lnTo>
                  <a:pt x="1711" y="2702"/>
                </a:lnTo>
                <a:lnTo>
                  <a:pt x="1711" y="2702"/>
                </a:lnTo>
                <a:lnTo>
                  <a:pt x="1713" y="2702"/>
                </a:lnTo>
                <a:lnTo>
                  <a:pt x="1713" y="2702"/>
                </a:lnTo>
                <a:lnTo>
                  <a:pt x="1713" y="2702"/>
                </a:lnTo>
                <a:lnTo>
                  <a:pt x="1716" y="2702"/>
                </a:lnTo>
                <a:lnTo>
                  <a:pt x="1716" y="2702"/>
                </a:lnTo>
                <a:lnTo>
                  <a:pt x="1716" y="2704"/>
                </a:lnTo>
                <a:lnTo>
                  <a:pt x="1716" y="2704"/>
                </a:lnTo>
                <a:lnTo>
                  <a:pt x="1716" y="2704"/>
                </a:lnTo>
                <a:lnTo>
                  <a:pt x="1718" y="2706"/>
                </a:lnTo>
                <a:lnTo>
                  <a:pt x="1718" y="2706"/>
                </a:lnTo>
                <a:lnTo>
                  <a:pt x="1720" y="2706"/>
                </a:lnTo>
                <a:lnTo>
                  <a:pt x="1722" y="2709"/>
                </a:lnTo>
                <a:lnTo>
                  <a:pt x="1722" y="2709"/>
                </a:lnTo>
                <a:lnTo>
                  <a:pt x="1720" y="2706"/>
                </a:lnTo>
                <a:lnTo>
                  <a:pt x="1720" y="2704"/>
                </a:lnTo>
                <a:lnTo>
                  <a:pt x="1720" y="2704"/>
                </a:lnTo>
                <a:lnTo>
                  <a:pt x="1720" y="2702"/>
                </a:lnTo>
                <a:lnTo>
                  <a:pt x="1722" y="2702"/>
                </a:lnTo>
                <a:lnTo>
                  <a:pt x="1725" y="2702"/>
                </a:lnTo>
                <a:lnTo>
                  <a:pt x="1725" y="2704"/>
                </a:lnTo>
                <a:lnTo>
                  <a:pt x="1725" y="2704"/>
                </a:lnTo>
                <a:lnTo>
                  <a:pt x="1727" y="2704"/>
                </a:lnTo>
                <a:lnTo>
                  <a:pt x="1727" y="2704"/>
                </a:lnTo>
                <a:lnTo>
                  <a:pt x="1727" y="2704"/>
                </a:lnTo>
                <a:lnTo>
                  <a:pt x="1727" y="2706"/>
                </a:lnTo>
                <a:lnTo>
                  <a:pt x="1727" y="2706"/>
                </a:lnTo>
                <a:lnTo>
                  <a:pt x="1727" y="2706"/>
                </a:lnTo>
                <a:lnTo>
                  <a:pt x="1727" y="2709"/>
                </a:lnTo>
                <a:lnTo>
                  <a:pt x="1729" y="2706"/>
                </a:lnTo>
                <a:lnTo>
                  <a:pt x="1731" y="2709"/>
                </a:lnTo>
                <a:lnTo>
                  <a:pt x="1731" y="2709"/>
                </a:lnTo>
                <a:lnTo>
                  <a:pt x="1734" y="2709"/>
                </a:lnTo>
                <a:lnTo>
                  <a:pt x="1736" y="2709"/>
                </a:lnTo>
                <a:lnTo>
                  <a:pt x="1736" y="2709"/>
                </a:lnTo>
                <a:lnTo>
                  <a:pt x="1738" y="2711"/>
                </a:lnTo>
                <a:lnTo>
                  <a:pt x="1738" y="2711"/>
                </a:lnTo>
                <a:lnTo>
                  <a:pt x="1740" y="2711"/>
                </a:lnTo>
                <a:lnTo>
                  <a:pt x="1740" y="2711"/>
                </a:lnTo>
                <a:lnTo>
                  <a:pt x="1740" y="2711"/>
                </a:lnTo>
                <a:lnTo>
                  <a:pt x="1740" y="2709"/>
                </a:lnTo>
                <a:lnTo>
                  <a:pt x="1740" y="2709"/>
                </a:lnTo>
                <a:close/>
                <a:moveTo>
                  <a:pt x="1655" y="2661"/>
                </a:moveTo>
                <a:lnTo>
                  <a:pt x="1655" y="2661"/>
                </a:lnTo>
                <a:lnTo>
                  <a:pt x="1655" y="2661"/>
                </a:lnTo>
                <a:lnTo>
                  <a:pt x="1655" y="2661"/>
                </a:lnTo>
                <a:lnTo>
                  <a:pt x="1655" y="2661"/>
                </a:lnTo>
                <a:lnTo>
                  <a:pt x="1657" y="2661"/>
                </a:lnTo>
                <a:lnTo>
                  <a:pt x="1659" y="2663"/>
                </a:lnTo>
                <a:lnTo>
                  <a:pt x="1662" y="2663"/>
                </a:lnTo>
                <a:lnTo>
                  <a:pt x="1662" y="2663"/>
                </a:lnTo>
                <a:lnTo>
                  <a:pt x="1659" y="2661"/>
                </a:lnTo>
                <a:lnTo>
                  <a:pt x="1659" y="2661"/>
                </a:lnTo>
                <a:lnTo>
                  <a:pt x="1657" y="2659"/>
                </a:lnTo>
                <a:lnTo>
                  <a:pt x="1655" y="2659"/>
                </a:lnTo>
                <a:lnTo>
                  <a:pt x="1655" y="2659"/>
                </a:lnTo>
                <a:lnTo>
                  <a:pt x="1653" y="2657"/>
                </a:lnTo>
                <a:lnTo>
                  <a:pt x="1650" y="2657"/>
                </a:lnTo>
                <a:lnTo>
                  <a:pt x="1650" y="2657"/>
                </a:lnTo>
                <a:lnTo>
                  <a:pt x="1648" y="2654"/>
                </a:lnTo>
                <a:lnTo>
                  <a:pt x="1644" y="2654"/>
                </a:lnTo>
                <a:lnTo>
                  <a:pt x="1644" y="2654"/>
                </a:lnTo>
                <a:lnTo>
                  <a:pt x="1641" y="2654"/>
                </a:lnTo>
                <a:lnTo>
                  <a:pt x="1641" y="2654"/>
                </a:lnTo>
                <a:lnTo>
                  <a:pt x="1641" y="2652"/>
                </a:lnTo>
                <a:lnTo>
                  <a:pt x="1641" y="2652"/>
                </a:lnTo>
                <a:lnTo>
                  <a:pt x="1639" y="2650"/>
                </a:lnTo>
                <a:lnTo>
                  <a:pt x="1637" y="2650"/>
                </a:lnTo>
                <a:lnTo>
                  <a:pt x="1637" y="2650"/>
                </a:lnTo>
                <a:lnTo>
                  <a:pt x="1637" y="2650"/>
                </a:lnTo>
                <a:lnTo>
                  <a:pt x="1639" y="2652"/>
                </a:lnTo>
                <a:lnTo>
                  <a:pt x="1639" y="2654"/>
                </a:lnTo>
                <a:lnTo>
                  <a:pt x="1641" y="2654"/>
                </a:lnTo>
                <a:lnTo>
                  <a:pt x="1644" y="2657"/>
                </a:lnTo>
                <a:lnTo>
                  <a:pt x="1644" y="2657"/>
                </a:lnTo>
                <a:lnTo>
                  <a:pt x="1646" y="2657"/>
                </a:lnTo>
                <a:lnTo>
                  <a:pt x="1648" y="2657"/>
                </a:lnTo>
                <a:lnTo>
                  <a:pt x="1650" y="2657"/>
                </a:lnTo>
                <a:lnTo>
                  <a:pt x="1650" y="2659"/>
                </a:lnTo>
                <a:lnTo>
                  <a:pt x="1655" y="2661"/>
                </a:lnTo>
                <a:close/>
                <a:moveTo>
                  <a:pt x="1628" y="2591"/>
                </a:moveTo>
                <a:lnTo>
                  <a:pt x="1630" y="2591"/>
                </a:lnTo>
                <a:lnTo>
                  <a:pt x="1632" y="2591"/>
                </a:lnTo>
                <a:lnTo>
                  <a:pt x="1632" y="2591"/>
                </a:lnTo>
                <a:lnTo>
                  <a:pt x="1632" y="2589"/>
                </a:lnTo>
                <a:lnTo>
                  <a:pt x="1632" y="2587"/>
                </a:lnTo>
                <a:lnTo>
                  <a:pt x="1632" y="2585"/>
                </a:lnTo>
                <a:lnTo>
                  <a:pt x="1632" y="2585"/>
                </a:lnTo>
                <a:lnTo>
                  <a:pt x="1637" y="2582"/>
                </a:lnTo>
                <a:lnTo>
                  <a:pt x="1637" y="2582"/>
                </a:lnTo>
                <a:lnTo>
                  <a:pt x="1637" y="2582"/>
                </a:lnTo>
                <a:lnTo>
                  <a:pt x="1637" y="2582"/>
                </a:lnTo>
                <a:lnTo>
                  <a:pt x="1637" y="2585"/>
                </a:lnTo>
                <a:lnTo>
                  <a:pt x="1635" y="2585"/>
                </a:lnTo>
                <a:lnTo>
                  <a:pt x="1635" y="2587"/>
                </a:lnTo>
                <a:lnTo>
                  <a:pt x="1635" y="2587"/>
                </a:lnTo>
                <a:lnTo>
                  <a:pt x="1635" y="2587"/>
                </a:lnTo>
                <a:lnTo>
                  <a:pt x="1635" y="2589"/>
                </a:lnTo>
                <a:lnTo>
                  <a:pt x="1635" y="2589"/>
                </a:lnTo>
                <a:lnTo>
                  <a:pt x="1635" y="2591"/>
                </a:lnTo>
                <a:lnTo>
                  <a:pt x="1635" y="2594"/>
                </a:lnTo>
                <a:lnTo>
                  <a:pt x="1637" y="2594"/>
                </a:lnTo>
                <a:lnTo>
                  <a:pt x="1637" y="2594"/>
                </a:lnTo>
                <a:lnTo>
                  <a:pt x="1639" y="2594"/>
                </a:lnTo>
                <a:lnTo>
                  <a:pt x="1639" y="2594"/>
                </a:lnTo>
                <a:lnTo>
                  <a:pt x="1639" y="2591"/>
                </a:lnTo>
                <a:lnTo>
                  <a:pt x="1641" y="2591"/>
                </a:lnTo>
                <a:lnTo>
                  <a:pt x="1641" y="2589"/>
                </a:lnTo>
                <a:lnTo>
                  <a:pt x="1641" y="2587"/>
                </a:lnTo>
                <a:lnTo>
                  <a:pt x="1641" y="2587"/>
                </a:lnTo>
                <a:lnTo>
                  <a:pt x="1639" y="2587"/>
                </a:lnTo>
                <a:lnTo>
                  <a:pt x="1639" y="2587"/>
                </a:lnTo>
                <a:lnTo>
                  <a:pt x="1641" y="2582"/>
                </a:lnTo>
                <a:lnTo>
                  <a:pt x="1641" y="2580"/>
                </a:lnTo>
                <a:lnTo>
                  <a:pt x="1641" y="2578"/>
                </a:lnTo>
                <a:lnTo>
                  <a:pt x="1639" y="2571"/>
                </a:lnTo>
                <a:lnTo>
                  <a:pt x="1639" y="2569"/>
                </a:lnTo>
                <a:lnTo>
                  <a:pt x="1639" y="2569"/>
                </a:lnTo>
                <a:lnTo>
                  <a:pt x="1637" y="2569"/>
                </a:lnTo>
                <a:lnTo>
                  <a:pt x="1637" y="2569"/>
                </a:lnTo>
                <a:lnTo>
                  <a:pt x="1635" y="2569"/>
                </a:lnTo>
                <a:lnTo>
                  <a:pt x="1635" y="2569"/>
                </a:lnTo>
                <a:lnTo>
                  <a:pt x="1632" y="2569"/>
                </a:lnTo>
                <a:lnTo>
                  <a:pt x="1632" y="2571"/>
                </a:lnTo>
                <a:lnTo>
                  <a:pt x="1632" y="2571"/>
                </a:lnTo>
                <a:lnTo>
                  <a:pt x="1632" y="2573"/>
                </a:lnTo>
                <a:lnTo>
                  <a:pt x="1632" y="2573"/>
                </a:lnTo>
                <a:lnTo>
                  <a:pt x="1630" y="2576"/>
                </a:lnTo>
                <a:lnTo>
                  <a:pt x="1630" y="2578"/>
                </a:lnTo>
                <a:lnTo>
                  <a:pt x="1630" y="2578"/>
                </a:lnTo>
                <a:lnTo>
                  <a:pt x="1630" y="2580"/>
                </a:lnTo>
                <a:lnTo>
                  <a:pt x="1630" y="2580"/>
                </a:lnTo>
                <a:lnTo>
                  <a:pt x="1628" y="2580"/>
                </a:lnTo>
                <a:lnTo>
                  <a:pt x="1628" y="2580"/>
                </a:lnTo>
                <a:lnTo>
                  <a:pt x="1626" y="2580"/>
                </a:lnTo>
                <a:lnTo>
                  <a:pt x="1626" y="2580"/>
                </a:lnTo>
                <a:lnTo>
                  <a:pt x="1626" y="2582"/>
                </a:lnTo>
                <a:lnTo>
                  <a:pt x="1628" y="2582"/>
                </a:lnTo>
                <a:lnTo>
                  <a:pt x="1628" y="2585"/>
                </a:lnTo>
                <a:lnTo>
                  <a:pt x="1628" y="2587"/>
                </a:lnTo>
                <a:lnTo>
                  <a:pt x="1624" y="2587"/>
                </a:lnTo>
                <a:lnTo>
                  <a:pt x="1624" y="2587"/>
                </a:lnTo>
                <a:lnTo>
                  <a:pt x="1624" y="2589"/>
                </a:lnTo>
                <a:lnTo>
                  <a:pt x="1626" y="2589"/>
                </a:lnTo>
                <a:lnTo>
                  <a:pt x="1628" y="2591"/>
                </a:lnTo>
                <a:close/>
                <a:moveTo>
                  <a:pt x="1702" y="2695"/>
                </a:moveTo>
                <a:lnTo>
                  <a:pt x="1700" y="2697"/>
                </a:lnTo>
                <a:lnTo>
                  <a:pt x="1698" y="2697"/>
                </a:lnTo>
                <a:lnTo>
                  <a:pt x="1698" y="2697"/>
                </a:lnTo>
                <a:lnTo>
                  <a:pt x="1695" y="2697"/>
                </a:lnTo>
                <a:lnTo>
                  <a:pt x="1695" y="2697"/>
                </a:lnTo>
                <a:lnTo>
                  <a:pt x="1695" y="2695"/>
                </a:lnTo>
                <a:lnTo>
                  <a:pt x="1693" y="2695"/>
                </a:lnTo>
                <a:lnTo>
                  <a:pt x="1691" y="2695"/>
                </a:lnTo>
                <a:lnTo>
                  <a:pt x="1689" y="2695"/>
                </a:lnTo>
                <a:lnTo>
                  <a:pt x="1689" y="2695"/>
                </a:lnTo>
                <a:lnTo>
                  <a:pt x="1689" y="2695"/>
                </a:lnTo>
                <a:lnTo>
                  <a:pt x="1689" y="2695"/>
                </a:lnTo>
                <a:lnTo>
                  <a:pt x="1689" y="2697"/>
                </a:lnTo>
                <a:lnTo>
                  <a:pt x="1689" y="2697"/>
                </a:lnTo>
                <a:lnTo>
                  <a:pt x="1689" y="2695"/>
                </a:lnTo>
                <a:lnTo>
                  <a:pt x="1691" y="2695"/>
                </a:lnTo>
                <a:lnTo>
                  <a:pt x="1691" y="2695"/>
                </a:lnTo>
                <a:lnTo>
                  <a:pt x="1691" y="2695"/>
                </a:lnTo>
                <a:lnTo>
                  <a:pt x="1693" y="2697"/>
                </a:lnTo>
                <a:lnTo>
                  <a:pt x="1695" y="2697"/>
                </a:lnTo>
                <a:lnTo>
                  <a:pt x="1695" y="2697"/>
                </a:lnTo>
                <a:lnTo>
                  <a:pt x="1695" y="2700"/>
                </a:lnTo>
                <a:lnTo>
                  <a:pt x="1695" y="2700"/>
                </a:lnTo>
                <a:lnTo>
                  <a:pt x="1698" y="2700"/>
                </a:lnTo>
                <a:lnTo>
                  <a:pt x="1698" y="2700"/>
                </a:lnTo>
                <a:lnTo>
                  <a:pt x="1700" y="2700"/>
                </a:lnTo>
                <a:lnTo>
                  <a:pt x="1700" y="2700"/>
                </a:lnTo>
                <a:lnTo>
                  <a:pt x="1700" y="2700"/>
                </a:lnTo>
                <a:lnTo>
                  <a:pt x="1702" y="2700"/>
                </a:lnTo>
                <a:lnTo>
                  <a:pt x="1702" y="2702"/>
                </a:lnTo>
                <a:lnTo>
                  <a:pt x="1702" y="2702"/>
                </a:lnTo>
                <a:lnTo>
                  <a:pt x="1702" y="2702"/>
                </a:lnTo>
                <a:lnTo>
                  <a:pt x="1704" y="2702"/>
                </a:lnTo>
                <a:lnTo>
                  <a:pt x="1707" y="2700"/>
                </a:lnTo>
                <a:lnTo>
                  <a:pt x="1707" y="2700"/>
                </a:lnTo>
                <a:lnTo>
                  <a:pt x="1704" y="2695"/>
                </a:lnTo>
                <a:lnTo>
                  <a:pt x="1702" y="2695"/>
                </a:lnTo>
                <a:close/>
                <a:moveTo>
                  <a:pt x="1630" y="2596"/>
                </a:moveTo>
                <a:lnTo>
                  <a:pt x="1630" y="2596"/>
                </a:lnTo>
                <a:lnTo>
                  <a:pt x="1628" y="2594"/>
                </a:lnTo>
                <a:lnTo>
                  <a:pt x="1628" y="2596"/>
                </a:lnTo>
                <a:lnTo>
                  <a:pt x="1626" y="2598"/>
                </a:lnTo>
                <a:lnTo>
                  <a:pt x="1626" y="2598"/>
                </a:lnTo>
                <a:lnTo>
                  <a:pt x="1626" y="2598"/>
                </a:lnTo>
                <a:lnTo>
                  <a:pt x="1626" y="2600"/>
                </a:lnTo>
                <a:lnTo>
                  <a:pt x="1628" y="2600"/>
                </a:lnTo>
                <a:lnTo>
                  <a:pt x="1628" y="2603"/>
                </a:lnTo>
                <a:lnTo>
                  <a:pt x="1632" y="2600"/>
                </a:lnTo>
                <a:lnTo>
                  <a:pt x="1632" y="2598"/>
                </a:lnTo>
                <a:lnTo>
                  <a:pt x="1635" y="2598"/>
                </a:lnTo>
                <a:lnTo>
                  <a:pt x="1635" y="2596"/>
                </a:lnTo>
                <a:lnTo>
                  <a:pt x="1632" y="2596"/>
                </a:lnTo>
                <a:lnTo>
                  <a:pt x="1630" y="2596"/>
                </a:lnTo>
                <a:close/>
                <a:moveTo>
                  <a:pt x="1630" y="2605"/>
                </a:moveTo>
                <a:lnTo>
                  <a:pt x="1630" y="2605"/>
                </a:lnTo>
                <a:lnTo>
                  <a:pt x="1630" y="2605"/>
                </a:lnTo>
                <a:lnTo>
                  <a:pt x="1630" y="2605"/>
                </a:lnTo>
                <a:lnTo>
                  <a:pt x="1628" y="2603"/>
                </a:lnTo>
                <a:lnTo>
                  <a:pt x="1626" y="2603"/>
                </a:lnTo>
                <a:lnTo>
                  <a:pt x="1626" y="2605"/>
                </a:lnTo>
                <a:lnTo>
                  <a:pt x="1626" y="2605"/>
                </a:lnTo>
                <a:lnTo>
                  <a:pt x="1626" y="2607"/>
                </a:lnTo>
                <a:lnTo>
                  <a:pt x="1626" y="2607"/>
                </a:lnTo>
                <a:lnTo>
                  <a:pt x="1626" y="2609"/>
                </a:lnTo>
                <a:lnTo>
                  <a:pt x="1626" y="2609"/>
                </a:lnTo>
                <a:lnTo>
                  <a:pt x="1628" y="2609"/>
                </a:lnTo>
                <a:lnTo>
                  <a:pt x="1628" y="2607"/>
                </a:lnTo>
                <a:lnTo>
                  <a:pt x="1628" y="2605"/>
                </a:lnTo>
                <a:lnTo>
                  <a:pt x="1630" y="2605"/>
                </a:lnTo>
                <a:close/>
                <a:moveTo>
                  <a:pt x="1632" y="2623"/>
                </a:moveTo>
                <a:lnTo>
                  <a:pt x="1635" y="2623"/>
                </a:lnTo>
                <a:lnTo>
                  <a:pt x="1635" y="2623"/>
                </a:lnTo>
                <a:lnTo>
                  <a:pt x="1637" y="2621"/>
                </a:lnTo>
                <a:lnTo>
                  <a:pt x="1637" y="2621"/>
                </a:lnTo>
                <a:lnTo>
                  <a:pt x="1639" y="2623"/>
                </a:lnTo>
                <a:lnTo>
                  <a:pt x="1639" y="2623"/>
                </a:lnTo>
                <a:lnTo>
                  <a:pt x="1639" y="2621"/>
                </a:lnTo>
                <a:lnTo>
                  <a:pt x="1639" y="2621"/>
                </a:lnTo>
                <a:lnTo>
                  <a:pt x="1639" y="2618"/>
                </a:lnTo>
                <a:lnTo>
                  <a:pt x="1639" y="2618"/>
                </a:lnTo>
                <a:lnTo>
                  <a:pt x="1637" y="2618"/>
                </a:lnTo>
                <a:lnTo>
                  <a:pt x="1635" y="2621"/>
                </a:lnTo>
                <a:lnTo>
                  <a:pt x="1632" y="2621"/>
                </a:lnTo>
                <a:lnTo>
                  <a:pt x="1630" y="2621"/>
                </a:lnTo>
                <a:lnTo>
                  <a:pt x="1630" y="2623"/>
                </a:lnTo>
                <a:lnTo>
                  <a:pt x="1628" y="2623"/>
                </a:lnTo>
                <a:lnTo>
                  <a:pt x="1628" y="2625"/>
                </a:lnTo>
                <a:lnTo>
                  <a:pt x="1628" y="2627"/>
                </a:lnTo>
                <a:lnTo>
                  <a:pt x="1630" y="2625"/>
                </a:lnTo>
                <a:lnTo>
                  <a:pt x="1630" y="2625"/>
                </a:lnTo>
                <a:lnTo>
                  <a:pt x="1632" y="2623"/>
                </a:lnTo>
                <a:lnTo>
                  <a:pt x="1632" y="2623"/>
                </a:lnTo>
                <a:close/>
                <a:moveTo>
                  <a:pt x="1637" y="2639"/>
                </a:moveTo>
                <a:lnTo>
                  <a:pt x="1639" y="2634"/>
                </a:lnTo>
                <a:lnTo>
                  <a:pt x="1639" y="2634"/>
                </a:lnTo>
                <a:lnTo>
                  <a:pt x="1637" y="2632"/>
                </a:lnTo>
                <a:lnTo>
                  <a:pt x="1637" y="2632"/>
                </a:lnTo>
                <a:lnTo>
                  <a:pt x="1637" y="2632"/>
                </a:lnTo>
                <a:lnTo>
                  <a:pt x="1635" y="2627"/>
                </a:lnTo>
                <a:lnTo>
                  <a:pt x="1635" y="2627"/>
                </a:lnTo>
                <a:lnTo>
                  <a:pt x="1635" y="2630"/>
                </a:lnTo>
                <a:lnTo>
                  <a:pt x="1632" y="2630"/>
                </a:lnTo>
                <a:lnTo>
                  <a:pt x="1630" y="2630"/>
                </a:lnTo>
                <a:lnTo>
                  <a:pt x="1632" y="2632"/>
                </a:lnTo>
                <a:lnTo>
                  <a:pt x="1632" y="2636"/>
                </a:lnTo>
                <a:lnTo>
                  <a:pt x="1635" y="2639"/>
                </a:lnTo>
                <a:lnTo>
                  <a:pt x="1635" y="2641"/>
                </a:lnTo>
                <a:lnTo>
                  <a:pt x="1637" y="2641"/>
                </a:lnTo>
                <a:lnTo>
                  <a:pt x="1637" y="2639"/>
                </a:lnTo>
                <a:close/>
                <a:moveTo>
                  <a:pt x="1682" y="2682"/>
                </a:moveTo>
                <a:lnTo>
                  <a:pt x="1684" y="2682"/>
                </a:lnTo>
                <a:lnTo>
                  <a:pt x="1686" y="2682"/>
                </a:lnTo>
                <a:lnTo>
                  <a:pt x="1686" y="2682"/>
                </a:lnTo>
                <a:lnTo>
                  <a:pt x="1691" y="2684"/>
                </a:lnTo>
                <a:lnTo>
                  <a:pt x="1693" y="2684"/>
                </a:lnTo>
                <a:lnTo>
                  <a:pt x="1693" y="2684"/>
                </a:lnTo>
                <a:lnTo>
                  <a:pt x="1693" y="2684"/>
                </a:lnTo>
                <a:lnTo>
                  <a:pt x="1695" y="2682"/>
                </a:lnTo>
                <a:lnTo>
                  <a:pt x="1695" y="2682"/>
                </a:lnTo>
                <a:lnTo>
                  <a:pt x="1695" y="2679"/>
                </a:lnTo>
                <a:lnTo>
                  <a:pt x="1695" y="2679"/>
                </a:lnTo>
                <a:lnTo>
                  <a:pt x="1693" y="2679"/>
                </a:lnTo>
                <a:lnTo>
                  <a:pt x="1689" y="2677"/>
                </a:lnTo>
                <a:lnTo>
                  <a:pt x="1686" y="2675"/>
                </a:lnTo>
                <a:lnTo>
                  <a:pt x="1684" y="2675"/>
                </a:lnTo>
                <a:lnTo>
                  <a:pt x="1680" y="2675"/>
                </a:lnTo>
                <a:lnTo>
                  <a:pt x="1677" y="2675"/>
                </a:lnTo>
                <a:lnTo>
                  <a:pt x="1677" y="2675"/>
                </a:lnTo>
                <a:lnTo>
                  <a:pt x="1675" y="2677"/>
                </a:lnTo>
                <a:lnTo>
                  <a:pt x="1677" y="2679"/>
                </a:lnTo>
                <a:lnTo>
                  <a:pt x="1680" y="2682"/>
                </a:lnTo>
                <a:lnTo>
                  <a:pt x="1680" y="2684"/>
                </a:lnTo>
                <a:lnTo>
                  <a:pt x="1682" y="2682"/>
                </a:lnTo>
                <a:lnTo>
                  <a:pt x="1682" y="2682"/>
                </a:lnTo>
                <a:close/>
                <a:moveTo>
                  <a:pt x="1837" y="2387"/>
                </a:moveTo>
                <a:lnTo>
                  <a:pt x="1835" y="2387"/>
                </a:lnTo>
                <a:lnTo>
                  <a:pt x="1833" y="2387"/>
                </a:lnTo>
                <a:lnTo>
                  <a:pt x="1833" y="2387"/>
                </a:lnTo>
                <a:lnTo>
                  <a:pt x="1835" y="2389"/>
                </a:lnTo>
                <a:lnTo>
                  <a:pt x="1837" y="2389"/>
                </a:lnTo>
                <a:lnTo>
                  <a:pt x="1837" y="2389"/>
                </a:lnTo>
                <a:lnTo>
                  <a:pt x="1837" y="2389"/>
                </a:lnTo>
                <a:lnTo>
                  <a:pt x="1837" y="2387"/>
                </a:lnTo>
                <a:close/>
                <a:moveTo>
                  <a:pt x="1803" y="2693"/>
                </a:moveTo>
                <a:lnTo>
                  <a:pt x="1803" y="2693"/>
                </a:lnTo>
                <a:lnTo>
                  <a:pt x="1801" y="2693"/>
                </a:lnTo>
                <a:lnTo>
                  <a:pt x="1801" y="2693"/>
                </a:lnTo>
                <a:lnTo>
                  <a:pt x="1797" y="2693"/>
                </a:lnTo>
                <a:lnTo>
                  <a:pt x="1794" y="2693"/>
                </a:lnTo>
                <a:lnTo>
                  <a:pt x="1794" y="2693"/>
                </a:lnTo>
                <a:lnTo>
                  <a:pt x="1794" y="2693"/>
                </a:lnTo>
                <a:lnTo>
                  <a:pt x="1792" y="2693"/>
                </a:lnTo>
                <a:lnTo>
                  <a:pt x="1792" y="2695"/>
                </a:lnTo>
                <a:lnTo>
                  <a:pt x="1792" y="2695"/>
                </a:lnTo>
                <a:lnTo>
                  <a:pt x="1794" y="2695"/>
                </a:lnTo>
                <a:lnTo>
                  <a:pt x="1797" y="2695"/>
                </a:lnTo>
                <a:lnTo>
                  <a:pt x="1797" y="2695"/>
                </a:lnTo>
                <a:lnTo>
                  <a:pt x="1799" y="2693"/>
                </a:lnTo>
                <a:lnTo>
                  <a:pt x="1803" y="2693"/>
                </a:lnTo>
                <a:lnTo>
                  <a:pt x="1803" y="2693"/>
                </a:lnTo>
                <a:lnTo>
                  <a:pt x="1806" y="2693"/>
                </a:lnTo>
                <a:lnTo>
                  <a:pt x="1806" y="2693"/>
                </a:lnTo>
                <a:lnTo>
                  <a:pt x="1806" y="2693"/>
                </a:lnTo>
                <a:lnTo>
                  <a:pt x="1803" y="2693"/>
                </a:lnTo>
                <a:close/>
                <a:moveTo>
                  <a:pt x="1851" y="2632"/>
                </a:moveTo>
                <a:lnTo>
                  <a:pt x="1853" y="2630"/>
                </a:lnTo>
                <a:lnTo>
                  <a:pt x="1851" y="2630"/>
                </a:lnTo>
                <a:lnTo>
                  <a:pt x="1851" y="2630"/>
                </a:lnTo>
                <a:lnTo>
                  <a:pt x="1848" y="2632"/>
                </a:lnTo>
                <a:lnTo>
                  <a:pt x="1848" y="2632"/>
                </a:lnTo>
                <a:lnTo>
                  <a:pt x="1848" y="2632"/>
                </a:lnTo>
                <a:lnTo>
                  <a:pt x="1851" y="2634"/>
                </a:lnTo>
                <a:lnTo>
                  <a:pt x="1851" y="2634"/>
                </a:lnTo>
                <a:lnTo>
                  <a:pt x="1851" y="2632"/>
                </a:lnTo>
                <a:close/>
                <a:moveTo>
                  <a:pt x="1873" y="2627"/>
                </a:moveTo>
                <a:lnTo>
                  <a:pt x="1873" y="2627"/>
                </a:lnTo>
                <a:lnTo>
                  <a:pt x="1875" y="2627"/>
                </a:lnTo>
                <a:lnTo>
                  <a:pt x="1875" y="2625"/>
                </a:lnTo>
                <a:lnTo>
                  <a:pt x="1875" y="2625"/>
                </a:lnTo>
                <a:lnTo>
                  <a:pt x="1878" y="2623"/>
                </a:lnTo>
                <a:lnTo>
                  <a:pt x="1878" y="2623"/>
                </a:lnTo>
                <a:lnTo>
                  <a:pt x="1875" y="2623"/>
                </a:lnTo>
                <a:lnTo>
                  <a:pt x="1875" y="2621"/>
                </a:lnTo>
                <a:lnTo>
                  <a:pt x="1873" y="2623"/>
                </a:lnTo>
                <a:lnTo>
                  <a:pt x="1873" y="2623"/>
                </a:lnTo>
                <a:lnTo>
                  <a:pt x="1871" y="2623"/>
                </a:lnTo>
                <a:lnTo>
                  <a:pt x="1869" y="2623"/>
                </a:lnTo>
                <a:lnTo>
                  <a:pt x="1869" y="2623"/>
                </a:lnTo>
                <a:lnTo>
                  <a:pt x="1866" y="2623"/>
                </a:lnTo>
                <a:lnTo>
                  <a:pt x="1866" y="2623"/>
                </a:lnTo>
                <a:lnTo>
                  <a:pt x="1864" y="2623"/>
                </a:lnTo>
                <a:lnTo>
                  <a:pt x="1862" y="2623"/>
                </a:lnTo>
                <a:lnTo>
                  <a:pt x="1860" y="2623"/>
                </a:lnTo>
                <a:lnTo>
                  <a:pt x="1857" y="2621"/>
                </a:lnTo>
                <a:lnTo>
                  <a:pt x="1857" y="2621"/>
                </a:lnTo>
                <a:lnTo>
                  <a:pt x="1857" y="2623"/>
                </a:lnTo>
                <a:lnTo>
                  <a:pt x="1857" y="2623"/>
                </a:lnTo>
                <a:lnTo>
                  <a:pt x="1857" y="2625"/>
                </a:lnTo>
                <a:lnTo>
                  <a:pt x="1860" y="2625"/>
                </a:lnTo>
                <a:lnTo>
                  <a:pt x="1862" y="2625"/>
                </a:lnTo>
                <a:lnTo>
                  <a:pt x="1862" y="2627"/>
                </a:lnTo>
                <a:lnTo>
                  <a:pt x="1862" y="2627"/>
                </a:lnTo>
                <a:lnTo>
                  <a:pt x="1860" y="2627"/>
                </a:lnTo>
                <a:lnTo>
                  <a:pt x="1857" y="2627"/>
                </a:lnTo>
                <a:lnTo>
                  <a:pt x="1857" y="2630"/>
                </a:lnTo>
                <a:lnTo>
                  <a:pt x="1857" y="2630"/>
                </a:lnTo>
                <a:lnTo>
                  <a:pt x="1860" y="2630"/>
                </a:lnTo>
                <a:lnTo>
                  <a:pt x="1860" y="2630"/>
                </a:lnTo>
                <a:lnTo>
                  <a:pt x="1862" y="2630"/>
                </a:lnTo>
                <a:lnTo>
                  <a:pt x="1862" y="2630"/>
                </a:lnTo>
                <a:lnTo>
                  <a:pt x="1862" y="2630"/>
                </a:lnTo>
                <a:lnTo>
                  <a:pt x="1862" y="2630"/>
                </a:lnTo>
                <a:lnTo>
                  <a:pt x="1860" y="2632"/>
                </a:lnTo>
                <a:lnTo>
                  <a:pt x="1860" y="2632"/>
                </a:lnTo>
                <a:lnTo>
                  <a:pt x="1857" y="2634"/>
                </a:lnTo>
                <a:lnTo>
                  <a:pt x="1853" y="2634"/>
                </a:lnTo>
                <a:lnTo>
                  <a:pt x="1851" y="2636"/>
                </a:lnTo>
                <a:lnTo>
                  <a:pt x="1853" y="2639"/>
                </a:lnTo>
                <a:lnTo>
                  <a:pt x="1855" y="2639"/>
                </a:lnTo>
                <a:lnTo>
                  <a:pt x="1857" y="2639"/>
                </a:lnTo>
                <a:lnTo>
                  <a:pt x="1857" y="2639"/>
                </a:lnTo>
                <a:lnTo>
                  <a:pt x="1860" y="2639"/>
                </a:lnTo>
                <a:lnTo>
                  <a:pt x="1860" y="2639"/>
                </a:lnTo>
                <a:lnTo>
                  <a:pt x="1860" y="2639"/>
                </a:lnTo>
                <a:lnTo>
                  <a:pt x="1862" y="2636"/>
                </a:lnTo>
                <a:lnTo>
                  <a:pt x="1862" y="2634"/>
                </a:lnTo>
                <a:lnTo>
                  <a:pt x="1862" y="2634"/>
                </a:lnTo>
                <a:lnTo>
                  <a:pt x="1864" y="2634"/>
                </a:lnTo>
                <a:lnTo>
                  <a:pt x="1866" y="2634"/>
                </a:lnTo>
                <a:lnTo>
                  <a:pt x="1866" y="2634"/>
                </a:lnTo>
                <a:lnTo>
                  <a:pt x="1871" y="2630"/>
                </a:lnTo>
                <a:lnTo>
                  <a:pt x="1873" y="2627"/>
                </a:lnTo>
                <a:close/>
                <a:moveTo>
                  <a:pt x="1749" y="2715"/>
                </a:moveTo>
                <a:lnTo>
                  <a:pt x="1745" y="2715"/>
                </a:lnTo>
                <a:lnTo>
                  <a:pt x="1745" y="2715"/>
                </a:lnTo>
                <a:lnTo>
                  <a:pt x="1743" y="2715"/>
                </a:lnTo>
                <a:lnTo>
                  <a:pt x="1745" y="2715"/>
                </a:lnTo>
                <a:lnTo>
                  <a:pt x="1745" y="2718"/>
                </a:lnTo>
                <a:lnTo>
                  <a:pt x="1747" y="2718"/>
                </a:lnTo>
                <a:lnTo>
                  <a:pt x="1747" y="2718"/>
                </a:lnTo>
                <a:lnTo>
                  <a:pt x="1747" y="2718"/>
                </a:lnTo>
                <a:lnTo>
                  <a:pt x="1749" y="2718"/>
                </a:lnTo>
                <a:lnTo>
                  <a:pt x="1749" y="2715"/>
                </a:lnTo>
                <a:lnTo>
                  <a:pt x="1749" y="2715"/>
                </a:lnTo>
                <a:lnTo>
                  <a:pt x="1749" y="2715"/>
                </a:lnTo>
                <a:close/>
                <a:moveTo>
                  <a:pt x="1756" y="2700"/>
                </a:moveTo>
                <a:lnTo>
                  <a:pt x="1754" y="2697"/>
                </a:lnTo>
                <a:lnTo>
                  <a:pt x="1749" y="2697"/>
                </a:lnTo>
                <a:lnTo>
                  <a:pt x="1743" y="2697"/>
                </a:lnTo>
                <a:lnTo>
                  <a:pt x="1740" y="2697"/>
                </a:lnTo>
                <a:lnTo>
                  <a:pt x="1736" y="2697"/>
                </a:lnTo>
                <a:lnTo>
                  <a:pt x="1738" y="2700"/>
                </a:lnTo>
                <a:lnTo>
                  <a:pt x="1740" y="2702"/>
                </a:lnTo>
                <a:lnTo>
                  <a:pt x="1740" y="2702"/>
                </a:lnTo>
                <a:lnTo>
                  <a:pt x="1740" y="2702"/>
                </a:lnTo>
                <a:lnTo>
                  <a:pt x="1745" y="2704"/>
                </a:lnTo>
                <a:lnTo>
                  <a:pt x="1745" y="2704"/>
                </a:lnTo>
                <a:lnTo>
                  <a:pt x="1747" y="2704"/>
                </a:lnTo>
                <a:lnTo>
                  <a:pt x="1747" y="2702"/>
                </a:lnTo>
                <a:lnTo>
                  <a:pt x="1749" y="2702"/>
                </a:lnTo>
                <a:lnTo>
                  <a:pt x="1749" y="2702"/>
                </a:lnTo>
                <a:lnTo>
                  <a:pt x="1749" y="2702"/>
                </a:lnTo>
                <a:lnTo>
                  <a:pt x="1749" y="2702"/>
                </a:lnTo>
                <a:lnTo>
                  <a:pt x="1749" y="2702"/>
                </a:lnTo>
                <a:lnTo>
                  <a:pt x="1752" y="2704"/>
                </a:lnTo>
                <a:lnTo>
                  <a:pt x="1752" y="2704"/>
                </a:lnTo>
                <a:lnTo>
                  <a:pt x="1754" y="2704"/>
                </a:lnTo>
                <a:lnTo>
                  <a:pt x="1754" y="2704"/>
                </a:lnTo>
                <a:lnTo>
                  <a:pt x="1756" y="2702"/>
                </a:lnTo>
                <a:lnTo>
                  <a:pt x="1756" y="2702"/>
                </a:lnTo>
                <a:lnTo>
                  <a:pt x="1756" y="2700"/>
                </a:lnTo>
                <a:lnTo>
                  <a:pt x="1756" y="2700"/>
                </a:lnTo>
                <a:close/>
                <a:moveTo>
                  <a:pt x="1752" y="2711"/>
                </a:moveTo>
                <a:lnTo>
                  <a:pt x="1752" y="2711"/>
                </a:lnTo>
                <a:lnTo>
                  <a:pt x="1752" y="2711"/>
                </a:lnTo>
                <a:lnTo>
                  <a:pt x="1749" y="2711"/>
                </a:lnTo>
                <a:lnTo>
                  <a:pt x="1749" y="2713"/>
                </a:lnTo>
                <a:lnTo>
                  <a:pt x="1749" y="2713"/>
                </a:lnTo>
                <a:lnTo>
                  <a:pt x="1747" y="2713"/>
                </a:lnTo>
                <a:lnTo>
                  <a:pt x="1747" y="2713"/>
                </a:lnTo>
                <a:lnTo>
                  <a:pt x="1752" y="2713"/>
                </a:lnTo>
                <a:lnTo>
                  <a:pt x="1752" y="2715"/>
                </a:lnTo>
                <a:lnTo>
                  <a:pt x="1752" y="2715"/>
                </a:lnTo>
                <a:lnTo>
                  <a:pt x="1752" y="2715"/>
                </a:lnTo>
                <a:lnTo>
                  <a:pt x="1754" y="2715"/>
                </a:lnTo>
                <a:lnTo>
                  <a:pt x="1754" y="2713"/>
                </a:lnTo>
                <a:lnTo>
                  <a:pt x="1752" y="2713"/>
                </a:lnTo>
                <a:lnTo>
                  <a:pt x="1752" y="2711"/>
                </a:lnTo>
                <a:close/>
                <a:moveTo>
                  <a:pt x="1765" y="2702"/>
                </a:moveTo>
                <a:lnTo>
                  <a:pt x="1763" y="2702"/>
                </a:lnTo>
                <a:lnTo>
                  <a:pt x="1763" y="2702"/>
                </a:lnTo>
                <a:lnTo>
                  <a:pt x="1763" y="2702"/>
                </a:lnTo>
                <a:lnTo>
                  <a:pt x="1763" y="2704"/>
                </a:lnTo>
                <a:lnTo>
                  <a:pt x="1763" y="2704"/>
                </a:lnTo>
                <a:lnTo>
                  <a:pt x="1763" y="2704"/>
                </a:lnTo>
                <a:lnTo>
                  <a:pt x="1765" y="2702"/>
                </a:lnTo>
                <a:lnTo>
                  <a:pt x="1765" y="2702"/>
                </a:lnTo>
                <a:lnTo>
                  <a:pt x="1765" y="2702"/>
                </a:lnTo>
                <a:lnTo>
                  <a:pt x="1765" y="2702"/>
                </a:lnTo>
                <a:close/>
                <a:moveTo>
                  <a:pt x="1864" y="2621"/>
                </a:moveTo>
                <a:lnTo>
                  <a:pt x="1864" y="2621"/>
                </a:lnTo>
                <a:lnTo>
                  <a:pt x="1864" y="2621"/>
                </a:lnTo>
                <a:lnTo>
                  <a:pt x="1862" y="2621"/>
                </a:lnTo>
                <a:lnTo>
                  <a:pt x="1862" y="2621"/>
                </a:lnTo>
                <a:lnTo>
                  <a:pt x="1862" y="2623"/>
                </a:lnTo>
                <a:lnTo>
                  <a:pt x="1864" y="2623"/>
                </a:lnTo>
                <a:lnTo>
                  <a:pt x="1864" y="2621"/>
                </a:lnTo>
                <a:close/>
                <a:moveTo>
                  <a:pt x="1392" y="1761"/>
                </a:moveTo>
                <a:lnTo>
                  <a:pt x="1392" y="1761"/>
                </a:lnTo>
                <a:lnTo>
                  <a:pt x="1392" y="1763"/>
                </a:lnTo>
                <a:lnTo>
                  <a:pt x="1394" y="1763"/>
                </a:lnTo>
                <a:lnTo>
                  <a:pt x="1394" y="1763"/>
                </a:lnTo>
                <a:lnTo>
                  <a:pt x="1394" y="1763"/>
                </a:lnTo>
                <a:lnTo>
                  <a:pt x="1396" y="1763"/>
                </a:lnTo>
                <a:lnTo>
                  <a:pt x="1396" y="1763"/>
                </a:lnTo>
                <a:lnTo>
                  <a:pt x="1396" y="1761"/>
                </a:lnTo>
                <a:lnTo>
                  <a:pt x="1394" y="1758"/>
                </a:lnTo>
                <a:lnTo>
                  <a:pt x="1392" y="1761"/>
                </a:lnTo>
                <a:close/>
                <a:moveTo>
                  <a:pt x="1385" y="1761"/>
                </a:moveTo>
                <a:lnTo>
                  <a:pt x="1385" y="1761"/>
                </a:lnTo>
                <a:lnTo>
                  <a:pt x="1385" y="1761"/>
                </a:lnTo>
                <a:lnTo>
                  <a:pt x="1385" y="1758"/>
                </a:lnTo>
                <a:lnTo>
                  <a:pt x="1381" y="1756"/>
                </a:lnTo>
                <a:lnTo>
                  <a:pt x="1381" y="1752"/>
                </a:lnTo>
                <a:lnTo>
                  <a:pt x="1381" y="1752"/>
                </a:lnTo>
                <a:lnTo>
                  <a:pt x="1378" y="1749"/>
                </a:lnTo>
                <a:lnTo>
                  <a:pt x="1378" y="1749"/>
                </a:lnTo>
                <a:lnTo>
                  <a:pt x="1376" y="1749"/>
                </a:lnTo>
                <a:lnTo>
                  <a:pt x="1376" y="1752"/>
                </a:lnTo>
                <a:lnTo>
                  <a:pt x="1374" y="1752"/>
                </a:lnTo>
                <a:lnTo>
                  <a:pt x="1374" y="1752"/>
                </a:lnTo>
                <a:lnTo>
                  <a:pt x="1376" y="1752"/>
                </a:lnTo>
                <a:lnTo>
                  <a:pt x="1376" y="1752"/>
                </a:lnTo>
                <a:lnTo>
                  <a:pt x="1376" y="1752"/>
                </a:lnTo>
                <a:lnTo>
                  <a:pt x="1378" y="1756"/>
                </a:lnTo>
                <a:lnTo>
                  <a:pt x="1381" y="1758"/>
                </a:lnTo>
                <a:lnTo>
                  <a:pt x="1381" y="1758"/>
                </a:lnTo>
                <a:lnTo>
                  <a:pt x="1383" y="1761"/>
                </a:lnTo>
                <a:lnTo>
                  <a:pt x="1381" y="1761"/>
                </a:lnTo>
                <a:lnTo>
                  <a:pt x="1378" y="1763"/>
                </a:lnTo>
                <a:lnTo>
                  <a:pt x="1376" y="1765"/>
                </a:lnTo>
                <a:lnTo>
                  <a:pt x="1376" y="1765"/>
                </a:lnTo>
                <a:lnTo>
                  <a:pt x="1376" y="1765"/>
                </a:lnTo>
                <a:lnTo>
                  <a:pt x="1378" y="1767"/>
                </a:lnTo>
                <a:lnTo>
                  <a:pt x="1378" y="1767"/>
                </a:lnTo>
                <a:lnTo>
                  <a:pt x="1383" y="1767"/>
                </a:lnTo>
                <a:lnTo>
                  <a:pt x="1385" y="1765"/>
                </a:lnTo>
                <a:lnTo>
                  <a:pt x="1387" y="1763"/>
                </a:lnTo>
                <a:lnTo>
                  <a:pt x="1385" y="1763"/>
                </a:lnTo>
                <a:lnTo>
                  <a:pt x="1385" y="1761"/>
                </a:lnTo>
                <a:close/>
                <a:moveTo>
                  <a:pt x="1097" y="2179"/>
                </a:moveTo>
                <a:lnTo>
                  <a:pt x="1097" y="2179"/>
                </a:lnTo>
                <a:lnTo>
                  <a:pt x="1097" y="2182"/>
                </a:lnTo>
                <a:lnTo>
                  <a:pt x="1100" y="2179"/>
                </a:lnTo>
                <a:lnTo>
                  <a:pt x="1100" y="2179"/>
                </a:lnTo>
                <a:lnTo>
                  <a:pt x="1100" y="2179"/>
                </a:lnTo>
                <a:lnTo>
                  <a:pt x="1097" y="2179"/>
                </a:lnTo>
                <a:close/>
                <a:moveTo>
                  <a:pt x="1378" y="1758"/>
                </a:moveTo>
                <a:lnTo>
                  <a:pt x="1378" y="1756"/>
                </a:lnTo>
                <a:lnTo>
                  <a:pt x="1376" y="1756"/>
                </a:lnTo>
                <a:lnTo>
                  <a:pt x="1374" y="1756"/>
                </a:lnTo>
                <a:lnTo>
                  <a:pt x="1374" y="1756"/>
                </a:lnTo>
                <a:lnTo>
                  <a:pt x="1374" y="1758"/>
                </a:lnTo>
                <a:lnTo>
                  <a:pt x="1374" y="1758"/>
                </a:lnTo>
                <a:lnTo>
                  <a:pt x="1376" y="1758"/>
                </a:lnTo>
                <a:lnTo>
                  <a:pt x="1376" y="1758"/>
                </a:lnTo>
                <a:lnTo>
                  <a:pt x="1378" y="1758"/>
                </a:lnTo>
                <a:close/>
                <a:moveTo>
                  <a:pt x="1059" y="1367"/>
                </a:moveTo>
                <a:lnTo>
                  <a:pt x="1057" y="1367"/>
                </a:lnTo>
                <a:lnTo>
                  <a:pt x="1061" y="1369"/>
                </a:lnTo>
                <a:lnTo>
                  <a:pt x="1061" y="1369"/>
                </a:lnTo>
                <a:lnTo>
                  <a:pt x="1059" y="1367"/>
                </a:lnTo>
                <a:lnTo>
                  <a:pt x="1059" y="1367"/>
                </a:lnTo>
                <a:close/>
                <a:moveTo>
                  <a:pt x="1142" y="1412"/>
                </a:moveTo>
                <a:lnTo>
                  <a:pt x="1140" y="1412"/>
                </a:lnTo>
                <a:lnTo>
                  <a:pt x="1140" y="1414"/>
                </a:lnTo>
                <a:lnTo>
                  <a:pt x="1142" y="1414"/>
                </a:lnTo>
                <a:lnTo>
                  <a:pt x="1142" y="1414"/>
                </a:lnTo>
                <a:lnTo>
                  <a:pt x="1142" y="1414"/>
                </a:lnTo>
                <a:lnTo>
                  <a:pt x="1142" y="1412"/>
                </a:lnTo>
                <a:lnTo>
                  <a:pt x="1142" y="1412"/>
                </a:lnTo>
                <a:close/>
                <a:moveTo>
                  <a:pt x="1073" y="1457"/>
                </a:moveTo>
                <a:lnTo>
                  <a:pt x="1073" y="1459"/>
                </a:lnTo>
                <a:lnTo>
                  <a:pt x="1073" y="1459"/>
                </a:lnTo>
                <a:lnTo>
                  <a:pt x="1073" y="1459"/>
                </a:lnTo>
                <a:lnTo>
                  <a:pt x="1075" y="1459"/>
                </a:lnTo>
                <a:lnTo>
                  <a:pt x="1075" y="1459"/>
                </a:lnTo>
                <a:lnTo>
                  <a:pt x="1073" y="1457"/>
                </a:lnTo>
                <a:close/>
                <a:moveTo>
                  <a:pt x="956" y="1216"/>
                </a:moveTo>
                <a:lnTo>
                  <a:pt x="956" y="1216"/>
                </a:lnTo>
                <a:lnTo>
                  <a:pt x="958" y="1218"/>
                </a:lnTo>
                <a:lnTo>
                  <a:pt x="958" y="1218"/>
                </a:lnTo>
                <a:lnTo>
                  <a:pt x="958" y="1218"/>
                </a:lnTo>
                <a:lnTo>
                  <a:pt x="960" y="1218"/>
                </a:lnTo>
                <a:lnTo>
                  <a:pt x="958" y="1218"/>
                </a:lnTo>
                <a:lnTo>
                  <a:pt x="958" y="1216"/>
                </a:lnTo>
                <a:lnTo>
                  <a:pt x="956" y="1216"/>
                </a:lnTo>
                <a:lnTo>
                  <a:pt x="956" y="1216"/>
                </a:lnTo>
                <a:lnTo>
                  <a:pt x="956" y="1216"/>
                </a:lnTo>
                <a:lnTo>
                  <a:pt x="956" y="1216"/>
                </a:lnTo>
                <a:lnTo>
                  <a:pt x="956" y="1216"/>
                </a:lnTo>
                <a:close/>
                <a:moveTo>
                  <a:pt x="1626" y="2578"/>
                </a:moveTo>
                <a:lnTo>
                  <a:pt x="1628" y="2576"/>
                </a:lnTo>
                <a:lnTo>
                  <a:pt x="1630" y="2573"/>
                </a:lnTo>
                <a:lnTo>
                  <a:pt x="1630" y="2571"/>
                </a:lnTo>
                <a:lnTo>
                  <a:pt x="1630" y="2569"/>
                </a:lnTo>
                <a:lnTo>
                  <a:pt x="1628" y="2569"/>
                </a:lnTo>
                <a:lnTo>
                  <a:pt x="1628" y="2571"/>
                </a:lnTo>
                <a:lnTo>
                  <a:pt x="1626" y="2571"/>
                </a:lnTo>
                <a:lnTo>
                  <a:pt x="1624" y="2571"/>
                </a:lnTo>
                <a:lnTo>
                  <a:pt x="1624" y="2571"/>
                </a:lnTo>
                <a:lnTo>
                  <a:pt x="1624" y="2571"/>
                </a:lnTo>
                <a:lnTo>
                  <a:pt x="1624" y="2573"/>
                </a:lnTo>
                <a:lnTo>
                  <a:pt x="1624" y="2573"/>
                </a:lnTo>
                <a:lnTo>
                  <a:pt x="1624" y="2573"/>
                </a:lnTo>
                <a:lnTo>
                  <a:pt x="1626" y="2573"/>
                </a:lnTo>
                <a:lnTo>
                  <a:pt x="1626" y="2576"/>
                </a:lnTo>
                <a:lnTo>
                  <a:pt x="1624" y="2576"/>
                </a:lnTo>
                <a:lnTo>
                  <a:pt x="1624" y="2578"/>
                </a:lnTo>
                <a:lnTo>
                  <a:pt x="1624" y="2578"/>
                </a:lnTo>
                <a:lnTo>
                  <a:pt x="1626" y="2578"/>
                </a:lnTo>
                <a:lnTo>
                  <a:pt x="1626" y="2578"/>
                </a:lnTo>
                <a:close/>
                <a:moveTo>
                  <a:pt x="1007" y="1304"/>
                </a:moveTo>
                <a:lnTo>
                  <a:pt x="1007" y="1304"/>
                </a:lnTo>
                <a:lnTo>
                  <a:pt x="1007" y="1306"/>
                </a:lnTo>
                <a:lnTo>
                  <a:pt x="1005" y="1306"/>
                </a:lnTo>
                <a:lnTo>
                  <a:pt x="1007" y="1308"/>
                </a:lnTo>
                <a:lnTo>
                  <a:pt x="1007" y="1308"/>
                </a:lnTo>
                <a:lnTo>
                  <a:pt x="1007" y="1306"/>
                </a:lnTo>
                <a:lnTo>
                  <a:pt x="1007" y="1304"/>
                </a:lnTo>
                <a:lnTo>
                  <a:pt x="1007" y="1304"/>
                </a:lnTo>
                <a:close/>
                <a:moveTo>
                  <a:pt x="1055" y="1364"/>
                </a:moveTo>
                <a:lnTo>
                  <a:pt x="1055" y="1362"/>
                </a:lnTo>
                <a:lnTo>
                  <a:pt x="1055" y="1362"/>
                </a:lnTo>
                <a:lnTo>
                  <a:pt x="1055" y="1360"/>
                </a:lnTo>
                <a:lnTo>
                  <a:pt x="1055" y="1360"/>
                </a:lnTo>
                <a:lnTo>
                  <a:pt x="1055" y="1355"/>
                </a:lnTo>
                <a:lnTo>
                  <a:pt x="1055" y="1353"/>
                </a:lnTo>
                <a:lnTo>
                  <a:pt x="1055" y="1360"/>
                </a:lnTo>
                <a:lnTo>
                  <a:pt x="1052" y="1362"/>
                </a:lnTo>
                <a:lnTo>
                  <a:pt x="1055" y="1362"/>
                </a:lnTo>
                <a:lnTo>
                  <a:pt x="1055" y="1362"/>
                </a:lnTo>
                <a:lnTo>
                  <a:pt x="1055" y="1364"/>
                </a:lnTo>
                <a:lnTo>
                  <a:pt x="1057" y="1367"/>
                </a:lnTo>
                <a:lnTo>
                  <a:pt x="1057" y="1367"/>
                </a:lnTo>
                <a:lnTo>
                  <a:pt x="1057" y="1364"/>
                </a:lnTo>
                <a:lnTo>
                  <a:pt x="1055" y="1364"/>
                </a:lnTo>
                <a:close/>
                <a:moveTo>
                  <a:pt x="960" y="1290"/>
                </a:moveTo>
                <a:lnTo>
                  <a:pt x="960" y="1290"/>
                </a:lnTo>
                <a:lnTo>
                  <a:pt x="960" y="1288"/>
                </a:lnTo>
                <a:lnTo>
                  <a:pt x="958" y="1288"/>
                </a:lnTo>
                <a:lnTo>
                  <a:pt x="958" y="1290"/>
                </a:lnTo>
                <a:lnTo>
                  <a:pt x="958" y="1290"/>
                </a:lnTo>
                <a:lnTo>
                  <a:pt x="960" y="1295"/>
                </a:lnTo>
                <a:lnTo>
                  <a:pt x="960" y="1292"/>
                </a:lnTo>
                <a:lnTo>
                  <a:pt x="960" y="1292"/>
                </a:lnTo>
                <a:lnTo>
                  <a:pt x="960" y="1290"/>
                </a:lnTo>
                <a:close/>
                <a:moveTo>
                  <a:pt x="1635" y="2551"/>
                </a:moveTo>
                <a:lnTo>
                  <a:pt x="1632" y="2553"/>
                </a:lnTo>
                <a:lnTo>
                  <a:pt x="1630" y="2553"/>
                </a:lnTo>
                <a:lnTo>
                  <a:pt x="1628" y="2555"/>
                </a:lnTo>
                <a:lnTo>
                  <a:pt x="1628" y="2555"/>
                </a:lnTo>
                <a:lnTo>
                  <a:pt x="1630" y="2558"/>
                </a:lnTo>
                <a:lnTo>
                  <a:pt x="1630" y="2558"/>
                </a:lnTo>
                <a:lnTo>
                  <a:pt x="1630" y="2560"/>
                </a:lnTo>
                <a:lnTo>
                  <a:pt x="1632" y="2562"/>
                </a:lnTo>
                <a:lnTo>
                  <a:pt x="1632" y="2562"/>
                </a:lnTo>
                <a:lnTo>
                  <a:pt x="1632" y="2564"/>
                </a:lnTo>
                <a:lnTo>
                  <a:pt x="1635" y="2567"/>
                </a:lnTo>
                <a:lnTo>
                  <a:pt x="1637" y="2567"/>
                </a:lnTo>
                <a:lnTo>
                  <a:pt x="1639" y="2567"/>
                </a:lnTo>
                <a:lnTo>
                  <a:pt x="1639" y="2567"/>
                </a:lnTo>
                <a:lnTo>
                  <a:pt x="1639" y="2562"/>
                </a:lnTo>
                <a:lnTo>
                  <a:pt x="1639" y="2562"/>
                </a:lnTo>
                <a:lnTo>
                  <a:pt x="1639" y="2562"/>
                </a:lnTo>
                <a:lnTo>
                  <a:pt x="1639" y="2560"/>
                </a:lnTo>
                <a:lnTo>
                  <a:pt x="1637" y="2560"/>
                </a:lnTo>
                <a:lnTo>
                  <a:pt x="1637" y="2558"/>
                </a:lnTo>
                <a:lnTo>
                  <a:pt x="1637" y="2558"/>
                </a:lnTo>
                <a:lnTo>
                  <a:pt x="1637" y="2558"/>
                </a:lnTo>
                <a:lnTo>
                  <a:pt x="1635" y="2555"/>
                </a:lnTo>
                <a:lnTo>
                  <a:pt x="1635" y="2555"/>
                </a:lnTo>
                <a:lnTo>
                  <a:pt x="1635" y="2551"/>
                </a:lnTo>
                <a:lnTo>
                  <a:pt x="1635" y="2551"/>
                </a:lnTo>
                <a:close/>
                <a:moveTo>
                  <a:pt x="1624" y="2567"/>
                </a:moveTo>
                <a:lnTo>
                  <a:pt x="1624" y="2569"/>
                </a:lnTo>
                <a:lnTo>
                  <a:pt x="1626" y="2569"/>
                </a:lnTo>
                <a:lnTo>
                  <a:pt x="1626" y="2569"/>
                </a:lnTo>
                <a:lnTo>
                  <a:pt x="1630" y="2567"/>
                </a:lnTo>
                <a:lnTo>
                  <a:pt x="1630" y="2567"/>
                </a:lnTo>
                <a:lnTo>
                  <a:pt x="1630" y="2562"/>
                </a:lnTo>
                <a:lnTo>
                  <a:pt x="1628" y="2558"/>
                </a:lnTo>
                <a:lnTo>
                  <a:pt x="1628" y="2555"/>
                </a:lnTo>
                <a:lnTo>
                  <a:pt x="1626" y="2555"/>
                </a:lnTo>
                <a:lnTo>
                  <a:pt x="1624" y="2555"/>
                </a:lnTo>
                <a:lnTo>
                  <a:pt x="1624" y="2555"/>
                </a:lnTo>
                <a:lnTo>
                  <a:pt x="1624" y="2558"/>
                </a:lnTo>
                <a:lnTo>
                  <a:pt x="1626" y="2558"/>
                </a:lnTo>
                <a:lnTo>
                  <a:pt x="1624" y="2560"/>
                </a:lnTo>
                <a:lnTo>
                  <a:pt x="1624" y="2567"/>
                </a:lnTo>
                <a:close/>
                <a:moveTo>
                  <a:pt x="1574" y="2290"/>
                </a:moveTo>
                <a:lnTo>
                  <a:pt x="1572" y="2290"/>
                </a:lnTo>
                <a:lnTo>
                  <a:pt x="1572" y="2290"/>
                </a:lnTo>
                <a:lnTo>
                  <a:pt x="1572" y="2290"/>
                </a:lnTo>
                <a:lnTo>
                  <a:pt x="1572" y="2290"/>
                </a:lnTo>
                <a:lnTo>
                  <a:pt x="1572" y="2290"/>
                </a:lnTo>
                <a:lnTo>
                  <a:pt x="1570" y="2292"/>
                </a:lnTo>
                <a:lnTo>
                  <a:pt x="1572" y="2292"/>
                </a:lnTo>
                <a:lnTo>
                  <a:pt x="1574" y="2290"/>
                </a:lnTo>
                <a:lnTo>
                  <a:pt x="1574" y="2290"/>
                </a:lnTo>
                <a:lnTo>
                  <a:pt x="1574" y="2290"/>
                </a:lnTo>
                <a:lnTo>
                  <a:pt x="1574" y="2290"/>
                </a:lnTo>
                <a:lnTo>
                  <a:pt x="1574" y="2290"/>
                </a:lnTo>
                <a:close/>
                <a:moveTo>
                  <a:pt x="1632" y="2549"/>
                </a:moveTo>
                <a:lnTo>
                  <a:pt x="1630" y="2549"/>
                </a:lnTo>
                <a:lnTo>
                  <a:pt x="1630" y="2549"/>
                </a:lnTo>
                <a:lnTo>
                  <a:pt x="1628" y="2549"/>
                </a:lnTo>
                <a:lnTo>
                  <a:pt x="1630" y="2551"/>
                </a:lnTo>
                <a:lnTo>
                  <a:pt x="1630" y="2551"/>
                </a:lnTo>
                <a:lnTo>
                  <a:pt x="1630" y="2551"/>
                </a:lnTo>
                <a:lnTo>
                  <a:pt x="1630" y="2551"/>
                </a:lnTo>
                <a:lnTo>
                  <a:pt x="1632" y="2551"/>
                </a:lnTo>
                <a:lnTo>
                  <a:pt x="1635" y="2549"/>
                </a:lnTo>
                <a:lnTo>
                  <a:pt x="1635" y="2549"/>
                </a:lnTo>
                <a:lnTo>
                  <a:pt x="1632" y="2549"/>
                </a:lnTo>
                <a:close/>
                <a:moveTo>
                  <a:pt x="1410" y="1763"/>
                </a:moveTo>
                <a:lnTo>
                  <a:pt x="1410" y="1763"/>
                </a:lnTo>
                <a:lnTo>
                  <a:pt x="1408" y="1763"/>
                </a:lnTo>
                <a:lnTo>
                  <a:pt x="1408" y="1763"/>
                </a:lnTo>
                <a:lnTo>
                  <a:pt x="1408" y="1765"/>
                </a:lnTo>
                <a:lnTo>
                  <a:pt x="1405" y="1765"/>
                </a:lnTo>
                <a:lnTo>
                  <a:pt x="1405" y="1765"/>
                </a:lnTo>
                <a:lnTo>
                  <a:pt x="1405" y="1765"/>
                </a:lnTo>
                <a:lnTo>
                  <a:pt x="1408" y="1767"/>
                </a:lnTo>
                <a:lnTo>
                  <a:pt x="1408" y="1765"/>
                </a:lnTo>
                <a:lnTo>
                  <a:pt x="1410" y="1765"/>
                </a:lnTo>
                <a:lnTo>
                  <a:pt x="1410" y="1763"/>
                </a:lnTo>
                <a:lnTo>
                  <a:pt x="1410" y="1763"/>
                </a:lnTo>
                <a:lnTo>
                  <a:pt x="1410" y="1763"/>
                </a:lnTo>
                <a:lnTo>
                  <a:pt x="1410" y="1763"/>
                </a:lnTo>
                <a:close/>
                <a:moveTo>
                  <a:pt x="1392" y="1772"/>
                </a:moveTo>
                <a:lnTo>
                  <a:pt x="1392" y="1770"/>
                </a:lnTo>
                <a:lnTo>
                  <a:pt x="1392" y="1772"/>
                </a:lnTo>
                <a:lnTo>
                  <a:pt x="1392" y="1772"/>
                </a:lnTo>
                <a:lnTo>
                  <a:pt x="1392" y="1772"/>
                </a:lnTo>
                <a:lnTo>
                  <a:pt x="1394" y="1772"/>
                </a:lnTo>
                <a:lnTo>
                  <a:pt x="1394" y="1772"/>
                </a:lnTo>
                <a:lnTo>
                  <a:pt x="1392" y="1772"/>
                </a:lnTo>
                <a:close/>
                <a:moveTo>
                  <a:pt x="958" y="1227"/>
                </a:moveTo>
                <a:lnTo>
                  <a:pt x="956" y="1225"/>
                </a:lnTo>
                <a:lnTo>
                  <a:pt x="956" y="1223"/>
                </a:lnTo>
                <a:lnTo>
                  <a:pt x="956" y="1225"/>
                </a:lnTo>
                <a:lnTo>
                  <a:pt x="956" y="1225"/>
                </a:lnTo>
                <a:lnTo>
                  <a:pt x="956" y="1227"/>
                </a:lnTo>
                <a:lnTo>
                  <a:pt x="958" y="1227"/>
                </a:lnTo>
                <a:lnTo>
                  <a:pt x="958" y="1227"/>
                </a:lnTo>
                <a:lnTo>
                  <a:pt x="958" y="1227"/>
                </a:lnTo>
                <a:close/>
                <a:moveTo>
                  <a:pt x="1387" y="1754"/>
                </a:moveTo>
                <a:lnTo>
                  <a:pt x="1387" y="1754"/>
                </a:lnTo>
                <a:lnTo>
                  <a:pt x="1385" y="1756"/>
                </a:lnTo>
                <a:lnTo>
                  <a:pt x="1387" y="1756"/>
                </a:lnTo>
                <a:lnTo>
                  <a:pt x="1390" y="1758"/>
                </a:lnTo>
                <a:lnTo>
                  <a:pt x="1390" y="1756"/>
                </a:lnTo>
                <a:lnTo>
                  <a:pt x="1392" y="1756"/>
                </a:lnTo>
                <a:lnTo>
                  <a:pt x="1390" y="1754"/>
                </a:lnTo>
                <a:lnTo>
                  <a:pt x="1387" y="1754"/>
                </a:lnTo>
                <a:close/>
                <a:moveTo>
                  <a:pt x="1529" y="1637"/>
                </a:moveTo>
                <a:lnTo>
                  <a:pt x="1529" y="1637"/>
                </a:lnTo>
                <a:lnTo>
                  <a:pt x="1529" y="1635"/>
                </a:lnTo>
                <a:lnTo>
                  <a:pt x="1529" y="1635"/>
                </a:lnTo>
                <a:lnTo>
                  <a:pt x="1527" y="1635"/>
                </a:lnTo>
                <a:lnTo>
                  <a:pt x="1527" y="1635"/>
                </a:lnTo>
                <a:lnTo>
                  <a:pt x="1527" y="1637"/>
                </a:lnTo>
                <a:lnTo>
                  <a:pt x="1527" y="1637"/>
                </a:lnTo>
                <a:lnTo>
                  <a:pt x="1527" y="1637"/>
                </a:lnTo>
                <a:lnTo>
                  <a:pt x="1527" y="1637"/>
                </a:lnTo>
                <a:lnTo>
                  <a:pt x="1529" y="1639"/>
                </a:lnTo>
                <a:lnTo>
                  <a:pt x="1529" y="1639"/>
                </a:lnTo>
                <a:lnTo>
                  <a:pt x="1529" y="1637"/>
                </a:lnTo>
                <a:lnTo>
                  <a:pt x="1529" y="1637"/>
                </a:lnTo>
                <a:close/>
                <a:moveTo>
                  <a:pt x="1572" y="1731"/>
                </a:moveTo>
                <a:lnTo>
                  <a:pt x="1572" y="1731"/>
                </a:lnTo>
                <a:lnTo>
                  <a:pt x="1570" y="1731"/>
                </a:lnTo>
                <a:lnTo>
                  <a:pt x="1572" y="1734"/>
                </a:lnTo>
                <a:lnTo>
                  <a:pt x="1572" y="1731"/>
                </a:lnTo>
                <a:lnTo>
                  <a:pt x="1572" y="1731"/>
                </a:lnTo>
                <a:close/>
                <a:moveTo>
                  <a:pt x="1417" y="1279"/>
                </a:moveTo>
                <a:lnTo>
                  <a:pt x="1419" y="1277"/>
                </a:lnTo>
                <a:lnTo>
                  <a:pt x="1417" y="1274"/>
                </a:lnTo>
                <a:lnTo>
                  <a:pt x="1417" y="1274"/>
                </a:lnTo>
                <a:lnTo>
                  <a:pt x="1417" y="1277"/>
                </a:lnTo>
                <a:lnTo>
                  <a:pt x="1417" y="1279"/>
                </a:lnTo>
                <a:lnTo>
                  <a:pt x="1417" y="1279"/>
                </a:lnTo>
                <a:close/>
                <a:moveTo>
                  <a:pt x="2044" y="1763"/>
                </a:moveTo>
                <a:lnTo>
                  <a:pt x="2046" y="1761"/>
                </a:lnTo>
                <a:lnTo>
                  <a:pt x="2046" y="1758"/>
                </a:lnTo>
                <a:lnTo>
                  <a:pt x="2046" y="1756"/>
                </a:lnTo>
                <a:lnTo>
                  <a:pt x="2046" y="1756"/>
                </a:lnTo>
                <a:lnTo>
                  <a:pt x="2046" y="1756"/>
                </a:lnTo>
                <a:lnTo>
                  <a:pt x="2044" y="1756"/>
                </a:lnTo>
                <a:lnTo>
                  <a:pt x="2044" y="1756"/>
                </a:lnTo>
                <a:lnTo>
                  <a:pt x="2039" y="1756"/>
                </a:lnTo>
                <a:lnTo>
                  <a:pt x="2035" y="1754"/>
                </a:lnTo>
                <a:lnTo>
                  <a:pt x="2033" y="1754"/>
                </a:lnTo>
                <a:lnTo>
                  <a:pt x="2033" y="1754"/>
                </a:lnTo>
                <a:lnTo>
                  <a:pt x="2030" y="1756"/>
                </a:lnTo>
                <a:lnTo>
                  <a:pt x="2028" y="1756"/>
                </a:lnTo>
                <a:lnTo>
                  <a:pt x="2026" y="1756"/>
                </a:lnTo>
                <a:lnTo>
                  <a:pt x="2017" y="1754"/>
                </a:lnTo>
                <a:lnTo>
                  <a:pt x="2015" y="1754"/>
                </a:lnTo>
                <a:lnTo>
                  <a:pt x="2010" y="1756"/>
                </a:lnTo>
                <a:lnTo>
                  <a:pt x="2010" y="1758"/>
                </a:lnTo>
                <a:lnTo>
                  <a:pt x="2010" y="1758"/>
                </a:lnTo>
                <a:lnTo>
                  <a:pt x="2010" y="1761"/>
                </a:lnTo>
                <a:lnTo>
                  <a:pt x="2010" y="1761"/>
                </a:lnTo>
                <a:lnTo>
                  <a:pt x="2010" y="1761"/>
                </a:lnTo>
                <a:lnTo>
                  <a:pt x="2010" y="1763"/>
                </a:lnTo>
                <a:lnTo>
                  <a:pt x="2008" y="1765"/>
                </a:lnTo>
                <a:lnTo>
                  <a:pt x="2008" y="1767"/>
                </a:lnTo>
                <a:lnTo>
                  <a:pt x="2010" y="1767"/>
                </a:lnTo>
                <a:lnTo>
                  <a:pt x="2012" y="1767"/>
                </a:lnTo>
                <a:lnTo>
                  <a:pt x="2012" y="1770"/>
                </a:lnTo>
                <a:lnTo>
                  <a:pt x="2012" y="1770"/>
                </a:lnTo>
                <a:lnTo>
                  <a:pt x="2012" y="1770"/>
                </a:lnTo>
                <a:lnTo>
                  <a:pt x="2010" y="1770"/>
                </a:lnTo>
                <a:lnTo>
                  <a:pt x="2010" y="1770"/>
                </a:lnTo>
                <a:lnTo>
                  <a:pt x="2010" y="1772"/>
                </a:lnTo>
                <a:lnTo>
                  <a:pt x="2010" y="1772"/>
                </a:lnTo>
                <a:lnTo>
                  <a:pt x="2010" y="1774"/>
                </a:lnTo>
                <a:lnTo>
                  <a:pt x="2012" y="1776"/>
                </a:lnTo>
                <a:lnTo>
                  <a:pt x="2012" y="1779"/>
                </a:lnTo>
                <a:lnTo>
                  <a:pt x="2012" y="1779"/>
                </a:lnTo>
                <a:lnTo>
                  <a:pt x="2015" y="1779"/>
                </a:lnTo>
                <a:lnTo>
                  <a:pt x="2017" y="1779"/>
                </a:lnTo>
                <a:lnTo>
                  <a:pt x="2019" y="1779"/>
                </a:lnTo>
                <a:lnTo>
                  <a:pt x="2019" y="1779"/>
                </a:lnTo>
                <a:lnTo>
                  <a:pt x="2021" y="1779"/>
                </a:lnTo>
                <a:lnTo>
                  <a:pt x="2024" y="1779"/>
                </a:lnTo>
                <a:lnTo>
                  <a:pt x="2024" y="1779"/>
                </a:lnTo>
                <a:lnTo>
                  <a:pt x="2026" y="1779"/>
                </a:lnTo>
                <a:lnTo>
                  <a:pt x="2026" y="1779"/>
                </a:lnTo>
                <a:lnTo>
                  <a:pt x="2028" y="1779"/>
                </a:lnTo>
                <a:lnTo>
                  <a:pt x="2028" y="1776"/>
                </a:lnTo>
                <a:lnTo>
                  <a:pt x="2028" y="1774"/>
                </a:lnTo>
                <a:lnTo>
                  <a:pt x="2030" y="1776"/>
                </a:lnTo>
                <a:lnTo>
                  <a:pt x="2030" y="1776"/>
                </a:lnTo>
                <a:lnTo>
                  <a:pt x="2033" y="1776"/>
                </a:lnTo>
                <a:lnTo>
                  <a:pt x="2033" y="1776"/>
                </a:lnTo>
                <a:lnTo>
                  <a:pt x="2035" y="1774"/>
                </a:lnTo>
                <a:lnTo>
                  <a:pt x="2035" y="1774"/>
                </a:lnTo>
                <a:lnTo>
                  <a:pt x="2035" y="1774"/>
                </a:lnTo>
                <a:lnTo>
                  <a:pt x="2037" y="1774"/>
                </a:lnTo>
                <a:lnTo>
                  <a:pt x="2037" y="1774"/>
                </a:lnTo>
                <a:lnTo>
                  <a:pt x="2037" y="1774"/>
                </a:lnTo>
                <a:lnTo>
                  <a:pt x="2039" y="1774"/>
                </a:lnTo>
                <a:lnTo>
                  <a:pt x="2039" y="1772"/>
                </a:lnTo>
                <a:lnTo>
                  <a:pt x="2039" y="1772"/>
                </a:lnTo>
                <a:lnTo>
                  <a:pt x="2039" y="1770"/>
                </a:lnTo>
                <a:lnTo>
                  <a:pt x="2039" y="1770"/>
                </a:lnTo>
                <a:lnTo>
                  <a:pt x="2042" y="1770"/>
                </a:lnTo>
                <a:lnTo>
                  <a:pt x="2042" y="1770"/>
                </a:lnTo>
                <a:lnTo>
                  <a:pt x="2042" y="1767"/>
                </a:lnTo>
                <a:lnTo>
                  <a:pt x="2044" y="1765"/>
                </a:lnTo>
                <a:lnTo>
                  <a:pt x="2044" y="1765"/>
                </a:lnTo>
                <a:lnTo>
                  <a:pt x="2044" y="1765"/>
                </a:lnTo>
                <a:lnTo>
                  <a:pt x="2044" y="1763"/>
                </a:lnTo>
                <a:lnTo>
                  <a:pt x="2044" y="1763"/>
                </a:lnTo>
                <a:lnTo>
                  <a:pt x="2044" y="1763"/>
                </a:lnTo>
                <a:close/>
                <a:moveTo>
                  <a:pt x="1419" y="1272"/>
                </a:moveTo>
                <a:lnTo>
                  <a:pt x="1421" y="1272"/>
                </a:lnTo>
                <a:lnTo>
                  <a:pt x="1421" y="1272"/>
                </a:lnTo>
                <a:lnTo>
                  <a:pt x="1421" y="1272"/>
                </a:lnTo>
                <a:lnTo>
                  <a:pt x="1421" y="1272"/>
                </a:lnTo>
                <a:lnTo>
                  <a:pt x="1419" y="1270"/>
                </a:lnTo>
                <a:lnTo>
                  <a:pt x="1419" y="1272"/>
                </a:lnTo>
                <a:close/>
                <a:moveTo>
                  <a:pt x="1417" y="1281"/>
                </a:moveTo>
                <a:lnTo>
                  <a:pt x="1417" y="1281"/>
                </a:lnTo>
                <a:lnTo>
                  <a:pt x="1417" y="1279"/>
                </a:lnTo>
                <a:lnTo>
                  <a:pt x="1417" y="1279"/>
                </a:lnTo>
                <a:lnTo>
                  <a:pt x="1417" y="1281"/>
                </a:lnTo>
                <a:lnTo>
                  <a:pt x="1417" y="1281"/>
                </a:lnTo>
                <a:close/>
                <a:moveTo>
                  <a:pt x="1412" y="1272"/>
                </a:moveTo>
                <a:lnTo>
                  <a:pt x="1410" y="1274"/>
                </a:lnTo>
                <a:lnTo>
                  <a:pt x="1410" y="1274"/>
                </a:lnTo>
                <a:lnTo>
                  <a:pt x="1410" y="1274"/>
                </a:lnTo>
                <a:lnTo>
                  <a:pt x="1410" y="1274"/>
                </a:lnTo>
                <a:lnTo>
                  <a:pt x="1410" y="1274"/>
                </a:lnTo>
                <a:lnTo>
                  <a:pt x="1412" y="1274"/>
                </a:lnTo>
                <a:lnTo>
                  <a:pt x="1412" y="1274"/>
                </a:lnTo>
                <a:lnTo>
                  <a:pt x="1412" y="1272"/>
                </a:lnTo>
                <a:lnTo>
                  <a:pt x="1412" y="1272"/>
                </a:lnTo>
                <a:close/>
                <a:moveTo>
                  <a:pt x="1448" y="1430"/>
                </a:moveTo>
                <a:lnTo>
                  <a:pt x="1446" y="1432"/>
                </a:lnTo>
                <a:lnTo>
                  <a:pt x="1446" y="1434"/>
                </a:lnTo>
                <a:lnTo>
                  <a:pt x="1446" y="1434"/>
                </a:lnTo>
                <a:lnTo>
                  <a:pt x="1448" y="1434"/>
                </a:lnTo>
                <a:lnTo>
                  <a:pt x="1448" y="1432"/>
                </a:lnTo>
                <a:lnTo>
                  <a:pt x="1450" y="1430"/>
                </a:lnTo>
                <a:lnTo>
                  <a:pt x="1450" y="1430"/>
                </a:lnTo>
                <a:lnTo>
                  <a:pt x="1448" y="1430"/>
                </a:lnTo>
                <a:lnTo>
                  <a:pt x="1448" y="1430"/>
                </a:lnTo>
                <a:close/>
                <a:moveTo>
                  <a:pt x="1464" y="1495"/>
                </a:moveTo>
                <a:lnTo>
                  <a:pt x="1462" y="1497"/>
                </a:lnTo>
                <a:lnTo>
                  <a:pt x="1462" y="1497"/>
                </a:lnTo>
                <a:lnTo>
                  <a:pt x="1464" y="1495"/>
                </a:lnTo>
                <a:lnTo>
                  <a:pt x="1464" y="1495"/>
                </a:lnTo>
                <a:lnTo>
                  <a:pt x="1464" y="1495"/>
                </a:lnTo>
                <a:lnTo>
                  <a:pt x="1464" y="1495"/>
                </a:lnTo>
                <a:lnTo>
                  <a:pt x="1464" y="1495"/>
                </a:lnTo>
                <a:close/>
                <a:moveTo>
                  <a:pt x="1374" y="1461"/>
                </a:moveTo>
                <a:lnTo>
                  <a:pt x="1374" y="1459"/>
                </a:lnTo>
                <a:lnTo>
                  <a:pt x="1376" y="1459"/>
                </a:lnTo>
                <a:lnTo>
                  <a:pt x="1376" y="1459"/>
                </a:lnTo>
                <a:lnTo>
                  <a:pt x="1374" y="1459"/>
                </a:lnTo>
                <a:lnTo>
                  <a:pt x="1372" y="1461"/>
                </a:lnTo>
                <a:lnTo>
                  <a:pt x="1372" y="1461"/>
                </a:lnTo>
                <a:lnTo>
                  <a:pt x="1374" y="1461"/>
                </a:lnTo>
                <a:close/>
                <a:moveTo>
                  <a:pt x="1453" y="1497"/>
                </a:moveTo>
                <a:lnTo>
                  <a:pt x="1453" y="1497"/>
                </a:lnTo>
                <a:lnTo>
                  <a:pt x="1453" y="1497"/>
                </a:lnTo>
                <a:lnTo>
                  <a:pt x="1455" y="1497"/>
                </a:lnTo>
                <a:lnTo>
                  <a:pt x="1457" y="1497"/>
                </a:lnTo>
                <a:lnTo>
                  <a:pt x="1457" y="1495"/>
                </a:lnTo>
                <a:lnTo>
                  <a:pt x="1455" y="1497"/>
                </a:lnTo>
                <a:lnTo>
                  <a:pt x="1453" y="1497"/>
                </a:lnTo>
                <a:close/>
                <a:moveTo>
                  <a:pt x="1450" y="1418"/>
                </a:moveTo>
                <a:lnTo>
                  <a:pt x="1450" y="1418"/>
                </a:lnTo>
                <a:lnTo>
                  <a:pt x="1450" y="1418"/>
                </a:lnTo>
                <a:lnTo>
                  <a:pt x="1450" y="1421"/>
                </a:lnTo>
                <a:lnTo>
                  <a:pt x="1450" y="1421"/>
                </a:lnTo>
                <a:lnTo>
                  <a:pt x="1450" y="1418"/>
                </a:lnTo>
                <a:lnTo>
                  <a:pt x="1450" y="1418"/>
                </a:lnTo>
                <a:lnTo>
                  <a:pt x="1450" y="1418"/>
                </a:lnTo>
                <a:close/>
                <a:moveTo>
                  <a:pt x="1531" y="1261"/>
                </a:moveTo>
                <a:lnTo>
                  <a:pt x="1531" y="1261"/>
                </a:lnTo>
                <a:lnTo>
                  <a:pt x="1531" y="1263"/>
                </a:lnTo>
                <a:lnTo>
                  <a:pt x="1534" y="1259"/>
                </a:lnTo>
                <a:lnTo>
                  <a:pt x="1531" y="1259"/>
                </a:lnTo>
                <a:lnTo>
                  <a:pt x="1531" y="1261"/>
                </a:lnTo>
                <a:close/>
                <a:moveTo>
                  <a:pt x="1432" y="1482"/>
                </a:moveTo>
                <a:lnTo>
                  <a:pt x="1435" y="1479"/>
                </a:lnTo>
                <a:lnTo>
                  <a:pt x="1435" y="1479"/>
                </a:lnTo>
                <a:lnTo>
                  <a:pt x="1432" y="1479"/>
                </a:lnTo>
                <a:lnTo>
                  <a:pt x="1432" y="1479"/>
                </a:lnTo>
                <a:lnTo>
                  <a:pt x="1432" y="1479"/>
                </a:lnTo>
                <a:lnTo>
                  <a:pt x="1432" y="1482"/>
                </a:lnTo>
                <a:lnTo>
                  <a:pt x="1432" y="1482"/>
                </a:lnTo>
                <a:lnTo>
                  <a:pt x="1432" y="1484"/>
                </a:lnTo>
                <a:lnTo>
                  <a:pt x="1432" y="1482"/>
                </a:lnTo>
                <a:close/>
                <a:moveTo>
                  <a:pt x="1432" y="1468"/>
                </a:moveTo>
                <a:lnTo>
                  <a:pt x="1432" y="1468"/>
                </a:lnTo>
                <a:lnTo>
                  <a:pt x="1430" y="1470"/>
                </a:lnTo>
                <a:lnTo>
                  <a:pt x="1430" y="1473"/>
                </a:lnTo>
                <a:lnTo>
                  <a:pt x="1430" y="1473"/>
                </a:lnTo>
                <a:lnTo>
                  <a:pt x="1432" y="1473"/>
                </a:lnTo>
                <a:lnTo>
                  <a:pt x="1432" y="1468"/>
                </a:lnTo>
                <a:lnTo>
                  <a:pt x="1432" y="1468"/>
                </a:lnTo>
                <a:close/>
                <a:moveTo>
                  <a:pt x="1284" y="1322"/>
                </a:moveTo>
                <a:lnTo>
                  <a:pt x="1284" y="1324"/>
                </a:lnTo>
                <a:lnTo>
                  <a:pt x="1284" y="1328"/>
                </a:lnTo>
                <a:lnTo>
                  <a:pt x="1286" y="1337"/>
                </a:lnTo>
                <a:lnTo>
                  <a:pt x="1289" y="1340"/>
                </a:lnTo>
                <a:lnTo>
                  <a:pt x="1289" y="1340"/>
                </a:lnTo>
                <a:lnTo>
                  <a:pt x="1289" y="1337"/>
                </a:lnTo>
                <a:lnTo>
                  <a:pt x="1286" y="1328"/>
                </a:lnTo>
                <a:lnTo>
                  <a:pt x="1284" y="1322"/>
                </a:lnTo>
                <a:close/>
                <a:moveTo>
                  <a:pt x="2015" y="1722"/>
                </a:moveTo>
                <a:lnTo>
                  <a:pt x="2017" y="1722"/>
                </a:lnTo>
                <a:lnTo>
                  <a:pt x="2017" y="1720"/>
                </a:lnTo>
                <a:lnTo>
                  <a:pt x="2017" y="1718"/>
                </a:lnTo>
                <a:lnTo>
                  <a:pt x="2015" y="1718"/>
                </a:lnTo>
                <a:lnTo>
                  <a:pt x="2015" y="1718"/>
                </a:lnTo>
                <a:lnTo>
                  <a:pt x="2015" y="1718"/>
                </a:lnTo>
                <a:lnTo>
                  <a:pt x="2012" y="1720"/>
                </a:lnTo>
                <a:lnTo>
                  <a:pt x="2015" y="1722"/>
                </a:lnTo>
                <a:lnTo>
                  <a:pt x="2015" y="1722"/>
                </a:lnTo>
                <a:close/>
                <a:moveTo>
                  <a:pt x="1298" y="1304"/>
                </a:moveTo>
                <a:lnTo>
                  <a:pt x="1295" y="1306"/>
                </a:lnTo>
                <a:lnTo>
                  <a:pt x="1295" y="1306"/>
                </a:lnTo>
                <a:lnTo>
                  <a:pt x="1293" y="1306"/>
                </a:lnTo>
                <a:lnTo>
                  <a:pt x="1295" y="1306"/>
                </a:lnTo>
                <a:lnTo>
                  <a:pt x="1298" y="1304"/>
                </a:lnTo>
                <a:lnTo>
                  <a:pt x="1300" y="1304"/>
                </a:lnTo>
                <a:lnTo>
                  <a:pt x="1300" y="1301"/>
                </a:lnTo>
                <a:lnTo>
                  <a:pt x="1300" y="1301"/>
                </a:lnTo>
                <a:lnTo>
                  <a:pt x="1300" y="1304"/>
                </a:lnTo>
                <a:lnTo>
                  <a:pt x="1298" y="1304"/>
                </a:lnTo>
                <a:close/>
                <a:moveTo>
                  <a:pt x="1289" y="1313"/>
                </a:moveTo>
                <a:lnTo>
                  <a:pt x="1286" y="1317"/>
                </a:lnTo>
                <a:lnTo>
                  <a:pt x="1284" y="1319"/>
                </a:lnTo>
                <a:lnTo>
                  <a:pt x="1284" y="1322"/>
                </a:lnTo>
                <a:lnTo>
                  <a:pt x="1286" y="1319"/>
                </a:lnTo>
                <a:lnTo>
                  <a:pt x="1286" y="1317"/>
                </a:lnTo>
                <a:lnTo>
                  <a:pt x="1291" y="1313"/>
                </a:lnTo>
                <a:lnTo>
                  <a:pt x="1289" y="1313"/>
                </a:lnTo>
                <a:close/>
                <a:moveTo>
                  <a:pt x="1372" y="1283"/>
                </a:moveTo>
                <a:lnTo>
                  <a:pt x="1372" y="1281"/>
                </a:lnTo>
                <a:lnTo>
                  <a:pt x="1372" y="1281"/>
                </a:lnTo>
                <a:lnTo>
                  <a:pt x="1369" y="1281"/>
                </a:lnTo>
                <a:lnTo>
                  <a:pt x="1369" y="1281"/>
                </a:lnTo>
                <a:lnTo>
                  <a:pt x="1367" y="1281"/>
                </a:lnTo>
                <a:lnTo>
                  <a:pt x="1369" y="1283"/>
                </a:lnTo>
                <a:lnTo>
                  <a:pt x="1372" y="1283"/>
                </a:lnTo>
                <a:lnTo>
                  <a:pt x="1372" y="1283"/>
                </a:lnTo>
                <a:lnTo>
                  <a:pt x="1372" y="1283"/>
                </a:lnTo>
                <a:lnTo>
                  <a:pt x="1372" y="1283"/>
                </a:lnTo>
                <a:close/>
                <a:moveTo>
                  <a:pt x="1324" y="1288"/>
                </a:moveTo>
                <a:lnTo>
                  <a:pt x="1320" y="1290"/>
                </a:lnTo>
                <a:lnTo>
                  <a:pt x="1320" y="1290"/>
                </a:lnTo>
                <a:lnTo>
                  <a:pt x="1324" y="1288"/>
                </a:lnTo>
                <a:lnTo>
                  <a:pt x="1324" y="1286"/>
                </a:lnTo>
                <a:lnTo>
                  <a:pt x="1324" y="1286"/>
                </a:lnTo>
                <a:lnTo>
                  <a:pt x="1324" y="1288"/>
                </a:lnTo>
                <a:close/>
                <a:moveTo>
                  <a:pt x="1291" y="1308"/>
                </a:moveTo>
                <a:lnTo>
                  <a:pt x="1291" y="1308"/>
                </a:lnTo>
                <a:lnTo>
                  <a:pt x="1291" y="1310"/>
                </a:lnTo>
                <a:lnTo>
                  <a:pt x="1291" y="1310"/>
                </a:lnTo>
                <a:lnTo>
                  <a:pt x="1291" y="1308"/>
                </a:lnTo>
                <a:lnTo>
                  <a:pt x="1293" y="1308"/>
                </a:lnTo>
                <a:lnTo>
                  <a:pt x="1293" y="1306"/>
                </a:lnTo>
                <a:lnTo>
                  <a:pt x="1293" y="1306"/>
                </a:lnTo>
                <a:lnTo>
                  <a:pt x="1291" y="1308"/>
                </a:lnTo>
                <a:close/>
                <a:moveTo>
                  <a:pt x="1426" y="1270"/>
                </a:moveTo>
                <a:lnTo>
                  <a:pt x="1426" y="1272"/>
                </a:lnTo>
                <a:lnTo>
                  <a:pt x="1426" y="1272"/>
                </a:lnTo>
                <a:lnTo>
                  <a:pt x="1428" y="1272"/>
                </a:lnTo>
                <a:lnTo>
                  <a:pt x="1430" y="1270"/>
                </a:lnTo>
                <a:lnTo>
                  <a:pt x="1428" y="1270"/>
                </a:lnTo>
                <a:lnTo>
                  <a:pt x="1426" y="1270"/>
                </a:lnTo>
                <a:close/>
                <a:moveTo>
                  <a:pt x="1549" y="1315"/>
                </a:moveTo>
                <a:lnTo>
                  <a:pt x="1549" y="1313"/>
                </a:lnTo>
                <a:lnTo>
                  <a:pt x="1547" y="1310"/>
                </a:lnTo>
                <a:lnTo>
                  <a:pt x="1549" y="1315"/>
                </a:lnTo>
                <a:lnTo>
                  <a:pt x="1552" y="1319"/>
                </a:lnTo>
                <a:lnTo>
                  <a:pt x="1552" y="1322"/>
                </a:lnTo>
                <a:lnTo>
                  <a:pt x="1552" y="1322"/>
                </a:lnTo>
                <a:lnTo>
                  <a:pt x="1549" y="1315"/>
                </a:lnTo>
                <a:close/>
                <a:moveTo>
                  <a:pt x="1653" y="1423"/>
                </a:moveTo>
                <a:lnTo>
                  <a:pt x="1653" y="1425"/>
                </a:lnTo>
                <a:lnTo>
                  <a:pt x="1657" y="1425"/>
                </a:lnTo>
                <a:lnTo>
                  <a:pt x="1662" y="1423"/>
                </a:lnTo>
                <a:lnTo>
                  <a:pt x="1662" y="1421"/>
                </a:lnTo>
                <a:lnTo>
                  <a:pt x="1664" y="1421"/>
                </a:lnTo>
                <a:lnTo>
                  <a:pt x="1664" y="1418"/>
                </a:lnTo>
                <a:lnTo>
                  <a:pt x="1662" y="1418"/>
                </a:lnTo>
                <a:lnTo>
                  <a:pt x="1662" y="1421"/>
                </a:lnTo>
                <a:lnTo>
                  <a:pt x="1659" y="1421"/>
                </a:lnTo>
                <a:lnTo>
                  <a:pt x="1659" y="1421"/>
                </a:lnTo>
                <a:lnTo>
                  <a:pt x="1657" y="1421"/>
                </a:lnTo>
                <a:lnTo>
                  <a:pt x="1655" y="1421"/>
                </a:lnTo>
                <a:lnTo>
                  <a:pt x="1655" y="1421"/>
                </a:lnTo>
                <a:lnTo>
                  <a:pt x="1653" y="1421"/>
                </a:lnTo>
                <a:lnTo>
                  <a:pt x="1653" y="1423"/>
                </a:lnTo>
                <a:lnTo>
                  <a:pt x="1653" y="1423"/>
                </a:lnTo>
                <a:lnTo>
                  <a:pt x="1653" y="1423"/>
                </a:lnTo>
                <a:lnTo>
                  <a:pt x="1653" y="1423"/>
                </a:lnTo>
                <a:close/>
                <a:moveTo>
                  <a:pt x="1666" y="1459"/>
                </a:moveTo>
                <a:lnTo>
                  <a:pt x="1664" y="1457"/>
                </a:lnTo>
                <a:lnTo>
                  <a:pt x="1662" y="1457"/>
                </a:lnTo>
                <a:lnTo>
                  <a:pt x="1662" y="1457"/>
                </a:lnTo>
                <a:lnTo>
                  <a:pt x="1659" y="1457"/>
                </a:lnTo>
                <a:lnTo>
                  <a:pt x="1659" y="1457"/>
                </a:lnTo>
                <a:lnTo>
                  <a:pt x="1662" y="1459"/>
                </a:lnTo>
                <a:lnTo>
                  <a:pt x="1666" y="1459"/>
                </a:lnTo>
                <a:lnTo>
                  <a:pt x="1666" y="1459"/>
                </a:lnTo>
                <a:close/>
                <a:moveTo>
                  <a:pt x="1664" y="1414"/>
                </a:moveTo>
                <a:lnTo>
                  <a:pt x="1662" y="1414"/>
                </a:lnTo>
                <a:lnTo>
                  <a:pt x="1664" y="1416"/>
                </a:lnTo>
                <a:lnTo>
                  <a:pt x="1664" y="1416"/>
                </a:lnTo>
                <a:lnTo>
                  <a:pt x="1664" y="1414"/>
                </a:lnTo>
                <a:close/>
                <a:moveTo>
                  <a:pt x="1673" y="1409"/>
                </a:moveTo>
                <a:lnTo>
                  <a:pt x="1673" y="1409"/>
                </a:lnTo>
                <a:lnTo>
                  <a:pt x="1673" y="1412"/>
                </a:lnTo>
                <a:lnTo>
                  <a:pt x="1675" y="1412"/>
                </a:lnTo>
                <a:lnTo>
                  <a:pt x="1675" y="1412"/>
                </a:lnTo>
                <a:lnTo>
                  <a:pt x="1677" y="1412"/>
                </a:lnTo>
                <a:lnTo>
                  <a:pt x="1677" y="1409"/>
                </a:lnTo>
                <a:lnTo>
                  <a:pt x="1677" y="1409"/>
                </a:lnTo>
                <a:lnTo>
                  <a:pt x="1675" y="1409"/>
                </a:lnTo>
                <a:lnTo>
                  <a:pt x="1673" y="1409"/>
                </a:lnTo>
                <a:close/>
                <a:moveTo>
                  <a:pt x="1666" y="1439"/>
                </a:moveTo>
                <a:lnTo>
                  <a:pt x="1666" y="1439"/>
                </a:lnTo>
                <a:lnTo>
                  <a:pt x="1668" y="1439"/>
                </a:lnTo>
                <a:lnTo>
                  <a:pt x="1668" y="1439"/>
                </a:lnTo>
                <a:lnTo>
                  <a:pt x="1668" y="1439"/>
                </a:lnTo>
                <a:lnTo>
                  <a:pt x="1668" y="1439"/>
                </a:lnTo>
                <a:lnTo>
                  <a:pt x="1666" y="1439"/>
                </a:lnTo>
                <a:lnTo>
                  <a:pt x="1666" y="1439"/>
                </a:lnTo>
                <a:lnTo>
                  <a:pt x="1666" y="1439"/>
                </a:lnTo>
                <a:lnTo>
                  <a:pt x="1664" y="1439"/>
                </a:lnTo>
                <a:lnTo>
                  <a:pt x="1666" y="1439"/>
                </a:lnTo>
                <a:lnTo>
                  <a:pt x="1666" y="1439"/>
                </a:lnTo>
                <a:close/>
                <a:moveTo>
                  <a:pt x="1646" y="1106"/>
                </a:moveTo>
                <a:lnTo>
                  <a:pt x="1644" y="1108"/>
                </a:lnTo>
                <a:lnTo>
                  <a:pt x="1644" y="1108"/>
                </a:lnTo>
                <a:lnTo>
                  <a:pt x="1646" y="1106"/>
                </a:lnTo>
                <a:lnTo>
                  <a:pt x="1646" y="1106"/>
                </a:lnTo>
                <a:close/>
                <a:moveTo>
                  <a:pt x="1648" y="1400"/>
                </a:moveTo>
                <a:lnTo>
                  <a:pt x="1648" y="1400"/>
                </a:lnTo>
                <a:lnTo>
                  <a:pt x="1648" y="1400"/>
                </a:lnTo>
                <a:lnTo>
                  <a:pt x="1646" y="1403"/>
                </a:lnTo>
                <a:lnTo>
                  <a:pt x="1644" y="1403"/>
                </a:lnTo>
                <a:lnTo>
                  <a:pt x="1644" y="1405"/>
                </a:lnTo>
                <a:lnTo>
                  <a:pt x="1646" y="1403"/>
                </a:lnTo>
                <a:lnTo>
                  <a:pt x="1646" y="1403"/>
                </a:lnTo>
                <a:lnTo>
                  <a:pt x="1648" y="1400"/>
                </a:lnTo>
                <a:lnTo>
                  <a:pt x="1650" y="1398"/>
                </a:lnTo>
                <a:lnTo>
                  <a:pt x="1650" y="1396"/>
                </a:lnTo>
                <a:lnTo>
                  <a:pt x="1650" y="1396"/>
                </a:lnTo>
                <a:lnTo>
                  <a:pt x="1648" y="1396"/>
                </a:lnTo>
                <a:lnTo>
                  <a:pt x="1648" y="1396"/>
                </a:lnTo>
                <a:lnTo>
                  <a:pt x="1648" y="1396"/>
                </a:lnTo>
                <a:lnTo>
                  <a:pt x="1650" y="1398"/>
                </a:lnTo>
                <a:lnTo>
                  <a:pt x="1650" y="1398"/>
                </a:lnTo>
                <a:lnTo>
                  <a:pt x="1648" y="1400"/>
                </a:lnTo>
                <a:lnTo>
                  <a:pt x="1648" y="1400"/>
                </a:lnTo>
                <a:close/>
                <a:moveTo>
                  <a:pt x="1673" y="1081"/>
                </a:moveTo>
                <a:lnTo>
                  <a:pt x="1675" y="1079"/>
                </a:lnTo>
                <a:lnTo>
                  <a:pt x="1673" y="1081"/>
                </a:lnTo>
                <a:lnTo>
                  <a:pt x="1671" y="1081"/>
                </a:lnTo>
                <a:lnTo>
                  <a:pt x="1668" y="1083"/>
                </a:lnTo>
                <a:lnTo>
                  <a:pt x="1666" y="1083"/>
                </a:lnTo>
                <a:lnTo>
                  <a:pt x="1664" y="1083"/>
                </a:lnTo>
                <a:lnTo>
                  <a:pt x="1662" y="1083"/>
                </a:lnTo>
                <a:lnTo>
                  <a:pt x="1662" y="1083"/>
                </a:lnTo>
                <a:lnTo>
                  <a:pt x="1659" y="1083"/>
                </a:lnTo>
                <a:lnTo>
                  <a:pt x="1657" y="1083"/>
                </a:lnTo>
                <a:lnTo>
                  <a:pt x="1657" y="1083"/>
                </a:lnTo>
                <a:lnTo>
                  <a:pt x="1657" y="1083"/>
                </a:lnTo>
                <a:lnTo>
                  <a:pt x="1657" y="1083"/>
                </a:lnTo>
                <a:lnTo>
                  <a:pt x="1655" y="1083"/>
                </a:lnTo>
                <a:lnTo>
                  <a:pt x="1655" y="1083"/>
                </a:lnTo>
                <a:lnTo>
                  <a:pt x="1653" y="1085"/>
                </a:lnTo>
                <a:lnTo>
                  <a:pt x="1653" y="1085"/>
                </a:lnTo>
                <a:lnTo>
                  <a:pt x="1653" y="1085"/>
                </a:lnTo>
                <a:lnTo>
                  <a:pt x="1653" y="1085"/>
                </a:lnTo>
                <a:lnTo>
                  <a:pt x="1650" y="1085"/>
                </a:lnTo>
                <a:lnTo>
                  <a:pt x="1648" y="1088"/>
                </a:lnTo>
                <a:lnTo>
                  <a:pt x="1648" y="1088"/>
                </a:lnTo>
                <a:lnTo>
                  <a:pt x="1648" y="1090"/>
                </a:lnTo>
                <a:lnTo>
                  <a:pt x="1648" y="1090"/>
                </a:lnTo>
                <a:lnTo>
                  <a:pt x="1648" y="1090"/>
                </a:lnTo>
                <a:lnTo>
                  <a:pt x="1650" y="1088"/>
                </a:lnTo>
                <a:lnTo>
                  <a:pt x="1650" y="1088"/>
                </a:lnTo>
                <a:lnTo>
                  <a:pt x="1650" y="1090"/>
                </a:lnTo>
                <a:lnTo>
                  <a:pt x="1650" y="1090"/>
                </a:lnTo>
                <a:lnTo>
                  <a:pt x="1650" y="1090"/>
                </a:lnTo>
                <a:lnTo>
                  <a:pt x="1653" y="1090"/>
                </a:lnTo>
                <a:lnTo>
                  <a:pt x="1655" y="1090"/>
                </a:lnTo>
                <a:lnTo>
                  <a:pt x="1659" y="1088"/>
                </a:lnTo>
                <a:lnTo>
                  <a:pt x="1659" y="1088"/>
                </a:lnTo>
                <a:lnTo>
                  <a:pt x="1662" y="1088"/>
                </a:lnTo>
                <a:lnTo>
                  <a:pt x="1668" y="1085"/>
                </a:lnTo>
                <a:lnTo>
                  <a:pt x="1668" y="1085"/>
                </a:lnTo>
                <a:lnTo>
                  <a:pt x="1671" y="1085"/>
                </a:lnTo>
                <a:lnTo>
                  <a:pt x="1673" y="1085"/>
                </a:lnTo>
                <a:lnTo>
                  <a:pt x="1673" y="1083"/>
                </a:lnTo>
                <a:lnTo>
                  <a:pt x="1680" y="1081"/>
                </a:lnTo>
                <a:lnTo>
                  <a:pt x="1680" y="1081"/>
                </a:lnTo>
                <a:lnTo>
                  <a:pt x="1677" y="1081"/>
                </a:lnTo>
                <a:lnTo>
                  <a:pt x="1677" y="1081"/>
                </a:lnTo>
                <a:lnTo>
                  <a:pt x="1677" y="1081"/>
                </a:lnTo>
                <a:lnTo>
                  <a:pt x="1675" y="1081"/>
                </a:lnTo>
                <a:lnTo>
                  <a:pt x="1673" y="1083"/>
                </a:lnTo>
                <a:lnTo>
                  <a:pt x="1673" y="1083"/>
                </a:lnTo>
                <a:lnTo>
                  <a:pt x="1671" y="1083"/>
                </a:lnTo>
                <a:lnTo>
                  <a:pt x="1671" y="1083"/>
                </a:lnTo>
                <a:lnTo>
                  <a:pt x="1671" y="1083"/>
                </a:lnTo>
                <a:lnTo>
                  <a:pt x="1673" y="1081"/>
                </a:lnTo>
                <a:close/>
                <a:moveTo>
                  <a:pt x="1680" y="1409"/>
                </a:moveTo>
                <a:lnTo>
                  <a:pt x="1680" y="1409"/>
                </a:lnTo>
                <a:lnTo>
                  <a:pt x="1680" y="1409"/>
                </a:lnTo>
                <a:lnTo>
                  <a:pt x="1680" y="1409"/>
                </a:lnTo>
                <a:lnTo>
                  <a:pt x="1682" y="1409"/>
                </a:lnTo>
                <a:lnTo>
                  <a:pt x="1682" y="1409"/>
                </a:lnTo>
                <a:lnTo>
                  <a:pt x="1680" y="1409"/>
                </a:lnTo>
                <a:lnTo>
                  <a:pt x="1680" y="1407"/>
                </a:lnTo>
                <a:lnTo>
                  <a:pt x="1680" y="1407"/>
                </a:lnTo>
                <a:lnTo>
                  <a:pt x="1680" y="1409"/>
                </a:lnTo>
                <a:close/>
                <a:moveTo>
                  <a:pt x="1664" y="1400"/>
                </a:moveTo>
                <a:lnTo>
                  <a:pt x="1666" y="1400"/>
                </a:lnTo>
                <a:lnTo>
                  <a:pt x="1666" y="1403"/>
                </a:lnTo>
                <a:lnTo>
                  <a:pt x="1668" y="1403"/>
                </a:lnTo>
                <a:lnTo>
                  <a:pt x="1668" y="1403"/>
                </a:lnTo>
                <a:lnTo>
                  <a:pt x="1666" y="1400"/>
                </a:lnTo>
                <a:lnTo>
                  <a:pt x="1664" y="1400"/>
                </a:lnTo>
                <a:lnTo>
                  <a:pt x="1664" y="1400"/>
                </a:lnTo>
                <a:lnTo>
                  <a:pt x="1664" y="1400"/>
                </a:lnTo>
                <a:lnTo>
                  <a:pt x="1662" y="1400"/>
                </a:lnTo>
                <a:lnTo>
                  <a:pt x="1662" y="1400"/>
                </a:lnTo>
                <a:lnTo>
                  <a:pt x="1662" y="1400"/>
                </a:lnTo>
                <a:lnTo>
                  <a:pt x="1664" y="1400"/>
                </a:lnTo>
                <a:close/>
                <a:moveTo>
                  <a:pt x="1736" y="1563"/>
                </a:moveTo>
                <a:lnTo>
                  <a:pt x="1736" y="1563"/>
                </a:lnTo>
                <a:lnTo>
                  <a:pt x="1738" y="1565"/>
                </a:lnTo>
                <a:lnTo>
                  <a:pt x="1738" y="1565"/>
                </a:lnTo>
                <a:lnTo>
                  <a:pt x="1738" y="1563"/>
                </a:lnTo>
                <a:lnTo>
                  <a:pt x="1738" y="1563"/>
                </a:lnTo>
                <a:lnTo>
                  <a:pt x="1736" y="1560"/>
                </a:lnTo>
                <a:lnTo>
                  <a:pt x="1736" y="1563"/>
                </a:lnTo>
                <a:lnTo>
                  <a:pt x="1736" y="1563"/>
                </a:lnTo>
                <a:lnTo>
                  <a:pt x="1736" y="1563"/>
                </a:lnTo>
                <a:close/>
                <a:moveTo>
                  <a:pt x="1738" y="1020"/>
                </a:moveTo>
                <a:lnTo>
                  <a:pt x="1738" y="1018"/>
                </a:lnTo>
                <a:lnTo>
                  <a:pt x="1736" y="1018"/>
                </a:lnTo>
                <a:lnTo>
                  <a:pt x="1736" y="1018"/>
                </a:lnTo>
                <a:lnTo>
                  <a:pt x="1736" y="1020"/>
                </a:lnTo>
                <a:lnTo>
                  <a:pt x="1736" y="1020"/>
                </a:lnTo>
                <a:lnTo>
                  <a:pt x="1736" y="1020"/>
                </a:lnTo>
                <a:lnTo>
                  <a:pt x="1736" y="1022"/>
                </a:lnTo>
                <a:lnTo>
                  <a:pt x="1736" y="1022"/>
                </a:lnTo>
                <a:lnTo>
                  <a:pt x="1736" y="1020"/>
                </a:lnTo>
                <a:lnTo>
                  <a:pt x="1738" y="1020"/>
                </a:lnTo>
                <a:lnTo>
                  <a:pt x="1738" y="1020"/>
                </a:lnTo>
                <a:lnTo>
                  <a:pt x="1738" y="1020"/>
                </a:lnTo>
                <a:close/>
                <a:moveTo>
                  <a:pt x="1731" y="1022"/>
                </a:moveTo>
                <a:lnTo>
                  <a:pt x="1731" y="1022"/>
                </a:lnTo>
                <a:lnTo>
                  <a:pt x="1731" y="1022"/>
                </a:lnTo>
                <a:lnTo>
                  <a:pt x="1731" y="1022"/>
                </a:lnTo>
                <a:lnTo>
                  <a:pt x="1731" y="1022"/>
                </a:lnTo>
                <a:lnTo>
                  <a:pt x="1731" y="1022"/>
                </a:lnTo>
                <a:lnTo>
                  <a:pt x="1731" y="1022"/>
                </a:lnTo>
                <a:lnTo>
                  <a:pt x="1731" y="1022"/>
                </a:lnTo>
                <a:close/>
                <a:moveTo>
                  <a:pt x="1644" y="1394"/>
                </a:moveTo>
                <a:lnTo>
                  <a:pt x="1644" y="1394"/>
                </a:lnTo>
                <a:lnTo>
                  <a:pt x="1644" y="1396"/>
                </a:lnTo>
                <a:lnTo>
                  <a:pt x="1644" y="1396"/>
                </a:lnTo>
                <a:lnTo>
                  <a:pt x="1646" y="1396"/>
                </a:lnTo>
                <a:lnTo>
                  <a:pt x="1648" y="1396"/>
                </a:lnTo>
                <a:lnTo>
                  <a:pt x="1648" y="1396"/>
                </a:lnTo>
                <a:lnTo>
                  <a:pt x="1646" y="1396"/>
                </a:lnTo>
                <a:lnTo>
                  <a:pt x="1644" y="1394"/>
                </a:lnTo>
                <a:lnTo>
                  <a:pt x="1644" y="1394"/>
                </a:lnTo>
                <a:lnTo>
                  <a:pt x="1644" y="1394"/>
                </a:lnTo>
                <a:close/>
                <a:moveTo>
                  <a:pt x="1702" y="1076"/>
                </a:moveTo>
                <a:lnTo>
                  <a:pt x="1702" y="1074"/>
                </a:lnTo>
                <a:lnTo>
                  <a:pt x="1700" y="1074"/>
                </a:lnTo>
                <a:lnTo>
                  <a:pt x="1700" y="1074"/>
                </a:lnTo>
                <a:lnTo>
                  <a:pt x="1698" y="1076"/>
                </a:lnTo>
                <a:lnTo>
                  <a:pt x="1698" y="1076"/>
                </a:lnTo>
                <a:lnTo>
                  <a:pt x="1698" y="1076"/>
                </a:lnTo>
                <a:lnTo>
                  <a:pt x="1702" y="1076"/>
                </a:lnTo>
                <a:close/>
                <a:moveTo>
                  <a:pt x="1689" y="1072"/>
                </a:moveTo>
                <a:lnTo>
                  <a:pt x="1689" y="1072"/>
                </a:lnTo>
                <a:lnTo>
                  <a:pt x="1689" y="1072"/>
                </a:lnTo>
                <a:lnTo>
                  <a:pt x="1689" y="1072"/>
                </a:lnTo>
                <a:lnTo>
                  <a:pt x="1689" y="1074"/>
                </a:lnTo>
                <a:lnTo>
                  <a:pt x="1689" y="1074"/>
                </a:lnTo>
                <a:lnTo>
                  <a:pt x="1689" y="1072"/>
                </a:lnTo>
                <a:close/>
                <a:moveTo>
                  <a:pt x="1691" y="1070"/>
                </a:moveTo>
                <a:lnTo>
                  <a:pt x="1691" y="1070"/>
                </a:lnTo>
                <a:lnTo>
                  <a:pt x="1691" y="1072"/>
                </a:lnTo>
                <a:lnTo>
                  <a:pt x="1691" y="1072"/>
                </a:lnTo>
                <a:lnTo>
                  <a:pt x="1691" y="1072"/>
                </a:lnTo>
                <a:lnTo>
                  <a:pt x="1689" y="1074"/>
                </a:lnTo>
                <a:lnTo>
                  <a:pt x="1691" y="1074"/>
                </a:lnTo>
                <a:lnTo>
                  <a:pt x="1691" y="1074"/>
                </a:lnTo>
                <a:lnTo>
                  <a:pt x="1691" y="1070"/>
                </a:lnTo>
                <a:close/>
                <a:moveTo>
                  <a:pt x="1684" y="1409"/>
                </a:moveTo>
                <a:lnTo>
                  <a:pt x="1684" y="1412"/>
                </a:lnTo>
                <a:lnTo>
                  <a:pt x="1684" y="1412"/>
                </a:lnTo>
                <a:lnTo>
                  <a:pt x="1684" y="1412"/>
                </a:lnTo>
                <a:lnTo>
                  <a:pt x="1684" y="1409"/>
                </a:lnTo>
                <a:lnTo>
                  <a:pt x="1682" y="1409"/>
                </a:lnTo>
                <a:lnTo>
                  <a:pt x="1682" y="1409"/>
                </a:lnTo>
                <a:lnTo>
                  <a:pt x="1682" y="1409"/>
                </a:lnTo>
                <a:lnTo>
                  <a:pt x="1684" y="1409"/>
                </a:lnTo>
                <a:close/>
                <a:moveTo>
                  <a:pt x="1711" y="1076"/>
                </a:moveTo>
                <a:lnTo>
                  <a:pt x="1711" y="1076"/>
                </a:lnTo>
                <a:lnTo>
                  <a:pt x="1709" y="1074"/>
                </a:lnTo>
                <a:lnTo>
                  <a:pt x="1709" y="1076"/>
                </a:lnTo>
                <a:lnTo>
                  <a:pt x="1709" y="1076"/>
                </a:lnTo>
                <a:lnTo>
                  <a:pt x="1709" y="1076"/>
                </a:lnTo>
                <a:lnTo>
                  <a:pt x="1707" y="1076"/>
                </a:lnTo>
                <a:lnTo>
                  <a:pt x="1709" y="1079"/>
                </a:lnTo>
                <a:lnTo>
                  <a:pt x="1711" y="1076"/>
                </a:lnTo>
                <a:close/>
                <a:moveTo>
                  <a:pt x="1646" y="1090"/>
                </a:moveTo>
                <a:lnTo>
                  <a:pt x="1644" y="1092"/>
                </a:lnTo>
                <a:lnTo>
                  <a:pt x="1646" y="1090"/>
                </a:lnTo>
                <a:lnTo>
                  <a:pt x="1646" y="1090"/>
                </a:lnTo>
                <a:lnTo>
                  <a:pt x="1646" y="1090"/>
                </a:lnTo>
                <a:lnTo>
                  <a:pt x="1648" y="1090"/>
                </a:lnTo>
                <a:lnTo>
                  <a:pt x="1646" y="1088"/>
                </a:lnTo>
                <a:lnTo>
                  <a:pt x="1646" y="1088"/>
                </a:lnTo>
                <a:lnTo>
                  <a:pt x="1646" y="1090"/>
                </a:lnTo>
                <a:close/>
                <a:moveTo>
                  <a:pt x="2505" y="187"/>
                </a:moveTo>
                <a:lnTo>
                  <a:pt x="2503" y="187"/>
                </a:lnTo>
                <a:lnTo>
                  <a:pt x="2500" y="187"/>
                </a:lnTo>
                <a:lnTo>
                  <a:pt x="2498" y="189"/>
                </a:lnTo>
                <a:lnTo>
                  <a:pt x="2498" y="196"/>
                </a:lnTo>
                <a:lnTo>
                  <a:pt x="2500" y="200"/>
                </a:lnTo>
                <a:lnTo>
                  <a:pt x="2500" y="203"/>
                </a:lnTo>
                <a:lnTo>
                  <a:pt x="2503" y="203"/>
                </a:lnTo>
                <a:lnTo>
                  <a:pt x="2505" y="198"/>
                </a:lnTo>
                <a:lnTo>
                  <a:pt x="2505" y="194"/>
                </a:lnTo>
                <a:lnTo>
                  <a:pt x="2505" y="189"/>
                </a:lnTo>
                <a:lnTo>
                  <a:pt x="2505" y="187"/>
                </a:lnTo>
                <a:close/>
                <a:moveTo>
                  <a:pt x="2514" y="297"/>
                </a:moveTo>
                <a:lnTo>
                  <a:pt x="2525" y="297"/>
                </a:lnTo>
                <a:lnTo>
                  <a:pt x="2527" y="297"/>
                </a:lnTo>
                <a:lnTo>
                  <a:pt x="2527" y="293"/>
                </a:lnTo>
                <a:lnTo>
                  <a:pt x="2523" y="293"/>
                </a:lnTo>
                <a:lnTo>
                  <a:pt x="2521" y="291"/>
                </a:lnTo>
                <a:lnTo>
                  <a:pt x="2521" y="288"/>
                </a:lnTo>
                <a:lnTo>
                  <a:pt x="2518" y="286"/>
                </a:lnTo>
                <a:lnTo>
                  <a:pt x="2516" y="286"/>
                </a:lnTo>
                <a:lnTo>
                  <a:pt x="2512" y="288"/>
                </a:lnTo>
                <a:lnTo>
                  <a:pt x="2509" y="286"/>
                </a:lnTo>
                <a:lnTo>
                  <a:pt x="2505" y="288"/>
                </a:lnTo>
                <a:lnTo>
                  <a:pt x="2505" y="293"/>
                </a:lnTo>
                <a:lnTo>
                  <a:pt x="2505" y="295"/>
                </a:lnTo>
                <a:lnTo>
                  <a:pt x="2509" y="297"/>
                </a:lnTo>
                <a:lnTo>
                  <a:pt x="2514" y="297"/>
                </a:lnTo>
                <a:close/>
                <a:moveTo>
                  <a:pt x="2509" y="266"/>
                </a:moveTo>
                <a:lnTo>
                  <a:pt x="2509" y="255"/>
                </a:lnTo>
                <a:lnTo>
                  <a:pt x="2507" y="246"/>
                </a:lnTo>
                <a:lnTo>
                  <a:pt x="2505" y="243"/>
                </a:lnTo>
                <a:lnTo>
                  <a:pt x="2503" y="246"/>
                </a:lnTo>
                <a:lnTo>
                  <a:pt x="2503" y="248"/>
                </a:lnTo>
                <a:lnTo>
                  <a:pt x="2503" y="252"/>
                </a:lnTo>
                <a:lnTo>
                  <a:pt x="2507" y="266"/>
                </a:lnTo>
                <a:lnTo>
                  <a:pt x="2509" y="266"/>
                </a:lnTo>
                <a:close/>
                <a:moveTo>
                  <a:pt x="2518" y="144"/>
                </a:moveTo>
                <a:lnTo>
                  <a:pt x="2525" y="140"/>
                </a:lnTo>
                <a:lnTo>
                  <a:pt x="2527" y="135"/>
                </a:lnTo>
                <a:lnTo>
                  <a:pt x="2527" y="133"/>
                </a:lnTo>
                <a:lnTo>
                  <a:pt x="2518" y="131"/>
                </a:lnTo>
                <a:lnTo>
                  <a:pt x="2509" y="133"/>
                </a:lnTo>
                <a:lnTo>
                  <a:pt x="2503" y="135"/>
                </a:lnTo>
                <a:lnTo>
                  <a:pt x="2500" y="140"/>
                </a:lnTo>
                <a:lnTo>
                  <a:pt x="2503" y="142"/>
                </a:lnTo>
                <a:lnTo>
                  <a:pt x="2509" y="144"/>
                </a:lnTo>
                <a:lnTo>
                  <a:pt x="2518" y="144"/>
                </a:lnTo>
                <a:close/>
                <a:moveTo>
                  <a:pt x="2521" y="207"/>
                </a:moveTo>
                <a:lnTo>
                  <a:pt x="2516" y="212"/>
                </a:lnTo>
                <a:lnTo>
                  <a:pt x="2516" y="212"/>
                </a:lnTo>
                <a:lnTo>
                  <a:pt x="2516" y="214"/>
                </a:lnTo>
                <a:lnTo>
                  <a:pt x="2518" y="214"/>
                </a:lnTo>
                <a:lnTo>
                  <a:pt x="2523" y="212"/>
                </a:lnTo>
                <a:lnTo>
                  <a:pt x="2525" y="209"/>
                </a:lnTo>
                <a:lnTo>
                  <a:pt x="2523" y="207"/>
                </a:lnTo>
                <a:lnTo>
                  <a:pt x="2521" y="205"/>
                </a:lnTo>
                <a:lnTo>
                  <a:pt x="2521" y="207"/>
                </a:lnTo>
                <a:close/>
                <a:moveTo>
                  <a:pt x="2363" y="426"/>
                </a:moveTo>
                <a:lnTo>
                  <a:pt x="2363" y="428"/>
                </a:lnTo>
                <a:lnTo>
                  <a:pt x="2363" y="430"/>
                </a:lnTo>
                <a:lnTo>
                  <a:pt x="2363" y="430"/>
                </a:lnTo>
                <a:lnTo>
                  <a:pt x="2363" y="430"/>
                </a:lnTo>
                <a:lnTo>
                  <a:pt x="2365" y="430"/>
                </a:lnTo>
                <a:lnTo>
                  <a:pt x="2368" y="430"/>
                </a:lnTo>
                <a:lnTo>
                  <a:pt x="2377" y="428"/>
                </a:lnTo>
                <a:lnTo>
                  <a:pt x="2386" y="428"/>
                </a:lnTo>
                <a:lnTo>
                  <a:pt x="2390" y="430"/>
                </a:lnTo>
                <a:lnTo>
                  <a:pt x="2390" y="430"/>
                </a:lnTo>
                <a:lnTo>
                  <a:pt x="2390" y="430"/>
                </a:lnTo>
                <a:lnTo>
                  <a:pt x="2395" y="430"/>
                </a:lnTo>
                <a:lnTo>
                  <a:pt x="2395" y="428"/>
                </a:lnTo>
                <a:lnTo>
                  <a:pt x="2397" y="428"/>
                </a:lnTo>
                <a:lnTo>
                  <a:pt x="2404" y="426"/>
                </a:lnTo>
                <a:lnTo>
                  <a:pt x="2404" y="423"/>
                </a:lnTo>
                <a:lnTo>
                  <a:pt x="2404" y="423"/>
                </a:lnTo>
                <a:lnTo>
                  <a:pt x="2404" y="423"/>
                </a:lnTo>
                <a:lnTo>
                  <a:pt x="2404" y="421"/>
                </a:lnTo>
                <a:lnTo>
                  <a:pt x="2404" y="421"/>
                </a:lnTo>
                <a:lnTo>
                  <a:pt x="2404" y="421"/>
                </a:lnTo>
                <a:lnTo>
                  <a:pt x="2404" y="421"/>
                </a:lnTo>
                <a:lnTo>
                  <a:pt x="2404" y="419"/>
                </a:lnTo>
                <a:lnTo>
                  <a:pt x="2404" y="419"/>
                </a:lnTo>
                <a:lnTo>
                  <a:pt x="2404" y="417"/>
                </a:lnTo>
                <a:lnTo>
                  <a:pt x="2401" y="417"/>
                </a:lnTo>
                <a:lnTo>
                  <a:pt x="2399" y="417"/>
                </a:lnTo>
                <a:lnTo>
                  <a:pt x="2399" y="414"/>
                </a:lnTo>
                <a:lnTo>
                  <a:pt x="2397" y="414"/>
                </a:lnTo>
                <a:lnTo>
                  <a:pt x="2390" y="419"/>
                </a:lnTo>
                <a:lnTo>
                  <a:pt x="2386" y="419"/>
                </a:lnTo>
                <a:lnTo>
                  <a:pt x="2379" y="419"/>
                </a:lnTo>
                <a:lnTo>
                  <a:pt x="2374" y="419"/>
                </a:lnTo>
                <a:lnTo>
                  <a:pt x="2372" y="419"/>
                </a:lnTo>
                <a:lnTo>
                  <a:pt x="2370" y="419"/>
                </a:lnTo>
                <a:lnTo>
                  <a:pt x="2368" y="419"/>
                </a:lnTo>
                <a:lnTo>
                  <a:pt x="2368" y="421"/>
                </a:lnTo>
                <a:lnTo>
                  <a:pt x="2368" y="423"/>
                </a:lnTo>
                <a:lnTo>
                  <a:pt x="2365" y="426"/>
                </a:lnTo>
                <a:lnTo>
                  <a:pt x="2363" y="426"/>
                </a:lnTo>
                <a:close/>
                <a:moveTo>
                  <a:pt x="2581" y="1297"/>
                </a:moveTo>
                <a:lnTo>
                  <a:pt x="2581" y="1297"/>
                </a:lnTo>
                <a:lnTo>
                  <a:pt x="2581" y="1299"/>
                </a:lnTo>
                <a:lnTo>
                  <a:pt x="2579" y="1301"/>
                </a:lnTo>
                <a:lnTo>
                  <a:pt x="2577" y="1306"/>
                </a:lnTo>
                <a:lnTo>
                  <a:pt x="2574" y="1306"/>
                </a:lnTo>
                <a:lnTo>
                  <a:pt x="2572" y="1308"/>
                </a:lnTo>
                <a:lnTo>
                  <a:pt x="2574" y="1308"/>
                </a:lnTo>
                <a:lnTo>
                  <a:pt x="2577" y="1308"/>
                </a:lnTo>
                <a:lnTo>
                  <a:pt x="2577" y="1306"/>
                </a:lnTo>
                <a:lnTo>
                  <a:pt x="2581" y="1304"/>
                </a:lnTo>
                <a:lnTo>
                  <a:pt x="2583" y="1301"/>
                </a:lnTo>
                <a:lnTo>
                  <a:pt x="2583" y="1299"/>
                </a:lnTo>
                <a:lnTo>
                  <a:pt x="2583" y="1297"/>
                </a:lnTo>
                <a:lnTo>
                  <a:pt x="2583" y="1297"/>
                </a:lnTo>
                <a:lnTo>
                  <a:pt x="2583" y="1297"/>
                </a:lnTo>
                <a:lnTo>
                  <a:pt x="2581" y="1297"/>
                </a:lnTo>
                <a:close/>
                <a:moveTo>
                  <a:pt x="1992" y="419"/>
                </a:moveTo>
                <a:lnTo>
                  <a:pt x="1994" y="419"/>
                </a:lnTo>
                <a:lnTo>
                  <a:pt x="1997" y="419"/>
                </a:lnTo>
                <a:lnTo>
                  <a:pt x="1997" y="419"/>
                </a:lnTo>
                <a:lnTo>
                  <a:pt x="1992" y="417"/>
                </a:lnTo>
                <a:lnTo>
                  <a:pt x="1990" y="417"/>
                </a:lnTo>
                <a:lnTo>
                  <a:pt x="1988" y="417"/>
                </a:lnTo>
                <a:lnTo>
                  <a:pt x="1988" y="419"/>
                </a:lnTo>
                <a:lnTo>
                  <a:pt x="1988" y="419"/>
                </a:lnTo>
                <a:lnTo>
                  <a:pt x="1988" y="419"/>
                </a:lnTo>
                <a:lnTo>
                  <a:pt x="1992" y="419"/>
                </a:lnTo>
                <a:close/>
                <a:moveTo>
                  <a:pt x="1965" y="414"/>
                </a:moveTo>
                <a:lnTo>
                  <a:pt x="1965" y="414"/>
                </a:lnTo>
                <a:lnTo>
                  <a:pt x="1967" y="414"/>
                </a:lnTo>
                <a:lnTo>
                  <a:pt x="1967" y="414"/>
                </a:lnTo>
                <a:lnTo>
                  <a:pt x="1967" y="412"/>
                </a:lnTo>
                <a:lnTo>
                  <a:pt x="1967" y="412"/>
                </a:lnTo>
                <a:lnTo>
                  <a:pt x="1967" y="410"/>
                </a:lnTo>
                <a:lnTo>
                  <a:pt x="1967" y="408"/>
                </a:lnTo>
                <a:lnTo>
                  <a:pt x="1965" y="408"/>
                </a:lnTo>
                <a:lnTo>
                  <a:pt x="1963" y="408"/>
                </a:lnTo>
                <a:lnTo>
                  <a:pt x="1961" y="410"/>
                </a:lnTo>
                <a:lnTo>
                  <a:pt x="1961" y="412"/>
                </a:lnTo>
                <a:lnTo>
                  <a:pt x="1961" y="412"/>
                </a:lnTo>
                <a:lnTo>
                  <a:pt x="1961" y="412"/>
                </a:lnTo>
                <a:lnTo>
                  <a:pt x="1961" y="412"/>
                </a:lnTo>
                <a:lnTo>
                  <a:pt x="1965" y="414"/>
                </a:lnTo>
                <a:close/>
                <a:moveTo>
                  <a:pt x="2586" y="1292"/>
                </a:moveTo>
                <a:lnTo>
                  <a:pt x="2588" y="1292"/>
                </a:lnTo>
                <a:lnTo>
                  <a:pt x="2588" y="1292"/>
                </a:lnTo>
                <a:lnTo>
                  <a:pt x="2590" y="1290"/>
                </a:lnTo>
                <a:lnTo>
                  <a:pt x="2590" y="1288"/>
                </a:lnTo>
                <a:lnTo>
                  <a:pt x="2590" y="1288"/>
                </a:lnTo>
                <a:lnTo>
                  <a:pt x="2588" y="1288"/>
                </a:lnTo>
                <a:lnTo>
                  <a:pt x="2588" y="1290"/>
                </a:lnTo>
                <a:lnTo>
                  <a:pt x="2586" y="1290"/>
                </a:lnTo>
                <a:lnTo>
                  <a:pt x="2583" y="1290"/>
                </a:lnTo>
                <a:lnTo>
                  <a:pt x="2583" y="1292"/>
                </a:lnTo>
                <a:lnTo>
                  <a:pt x="2583" y="1295"/>
                </a:lnTo>
                <a:lnTo>
                  <a:pt x="2583" y="1295"/>
                </a:lnTo>
                <a:lnTo>
                  <a:pt x="2586" y="1292"/>
                </a:lnTo>
                <a:close/>
                <a:moveTo>
                  <a:pt x="2424" y="1493"/>
                </a:moveTo>
                <a:lnTo>
                  <a:pt x="2422" y="1493"/>
                </a:lnTo>
                <a:lnTo>
                  <a:pt x="2419" y="1493"/>
                </a:lnTo>
                <a:lnTo>
                  <a:pt x="2419" y="1493"/>
                </a:lnTo>
                <a:lnTo>
                  <a:pt x="2419" y="1493"/>
                </a:lnTo>
                <a:lnTo>
                  <a:pt x="2419" y="1495"/>
                </a:lnTo>
                <a:lnTo>
                  <a:pt x="2422" y="1495"/>
                </a:lnTo>
                <a:lnTo>
                  <a:pt x="2422" y="1493"/>
                </a:lnTo>
                <a:lnTo>
                  <a:pt x="2424" y="1495"/>
                </a:lnTo>
                <a:lnTo>
                  <a:pt x="2424" y="1495"/>
                </a:lnTo>
                <a:lnTo>
                  <a:pt x="2424" y="1493"/>
                </a:lnTo>
                <a:lnTo>
                  <a:pt x="2424" y="1493"/>
                </a:lnTo>
                <a:close/>
                <a:moveTo>
                  <a:pt x="2523" y="1295"/>
                </a:moveTo>
                <a:lnTo>
                  <a:pt x="2523" y="1295"/>
                </a:lnTo>
                <a:lnTo>
                  <a:pt x="2521" y="1295"/>
                </a:lnTo>
                <a:lnTo>
                  <a:pt x="2518" y="1297"/>
                </a:lnTo>
                <a:lnTo>
                  <a:pt x="2521" y="1299"/>
                </a:lnTo>
                <a:lnTo>
                  <a:pt x="2521" y="1301"/>
                </a:lnTo>
                <a:lnTo>
                  <a:pt x="2521" y="1301"/>
                </a:lnTo>
                <a:lnTo>
                  <a:pt x="2523" y="1299"/>
                </a:lnTo>
                <a:lnTo>
                  <a:pt x="2523" y="1299"/>
                </a:lnTo>
                <a:lnTo>
                  <a:pt x="2523" y="1297"/>
                </a:lnTo>
                <a:lnTo>
                  <a:pt x="2523" y="1297"/>
                </a:lnTo>
                <a:lnTo>
                  <a:pt x="2523" y="1295"/>
                </a:lnTo>
                <a:close/>
                <a:moveTo>
                  <a:pt x="2518" y="1313"/>
                </a:moveTo>
                <a:lnTo>
                  <a:pt x="2516" y="1313"/>
                </a:lnTo>
                <a:lnTo>
                  <a:pt x="2516" y="1313"/>
                </a:lnTo>
                <a:lnTo>
                  <a:pt x="2516" y="1313"/>
                </a:lnTo>
                <a:lnTo>
                  <a:pt x="2518" y="1315"/>
                </a:lnTo>
                <a:lnTo>
                  <a:pt x="2521" y="1313"/>
                </a:lnTo>
                <a:lnTo>
                  <a:pt x="2521" y="1310"/>
                </a:lnTo>
                <a:lnTo>
                  <a:pt x="2518" y="1313"/>
                </a:lnTo>
                <a:close/>
                <a:moveTo>
                  <a:pt x="2536" y="603"/>
                </a:moveTo>
                <a:lnTo>
                  <a:pt x="2539" y="603"/>
                </a:lnTo>
                <a:lnTo>
                  <a:pt x="2541" y="603"/>
                </a:lnTo>
                <a:lnTo>
                  <a:pt x="2543" y="601"/>
                </a:lnTo>
                <a:lnTo>
                  <a:pt x="2545" y="599"/>
                </a:lnTo>
                <a:lnTo>
                  <a:pt x="2550" y="597"/>
                </a:lnTo>
                <a:lnTo>
                  <a:pt x="2552" y="594"/>
                </a:lnTo>
                <a:lnTo>
                  <a:pt x="2557" y="592"/>
                </a:lnTo>
                <a:lnTo>
                  <a:pt x="2561" y="592"/>
                </a:lnTo>
                <a:lnTo>
                  <a:pt x="2565" y="592"/>
                </a:lnTo>
                <a:lnTo>
                  <a:pt x="2565" y="592"/>
                </a:lnTo>
                <a:lnTo>
                  <a:pt x="2568" y="590"/>
                </a:lnTo>
                <a:lnTo>
                  <a:pt x="2570" y="590"/>
                </a:lnTo>
                <a:lnTo>
                  <a:pt x="2572" y="588"/>
                </a:lnTo>
                <a:lnTo>
                  <a:pt x="2574" y="588"/>
                </a:lnTo>
                <a:lnTo>
                  <a:pt x="2574" y="585"/>
                </a:lnTo>
                <a:lnTo>
                  <a:pt x="2574" y="585"/>
                </a:lnTo>
                <a:lnTo>
                  <a:pt x="2574" y="585"/>
                </a:lnTo>
                <a:lnTo>
                  <a:pt x="2574" y="583"/>
                </a:lnTo>
                <a:lnTo>
                  <a:pt x="2574" y="583"/>
                </a:lnTo>
                <a:lnTo>
                  <a:pt x="2574" y="581"/>
                </a:lnTo>
                <a:lnTo>
                  <a:pt x="2577" y="581"/>
                </a:lnTo>
                <a:lnTo>
                  <a:pt x="2579" y="581"/>
                </a:lnTo>
                <a:lnTo>
                  <a:pt x="2581" y="581"/>
                </a:lnTo>
                <a:lnTo>
                  <a:pt x="2581" y="581"/>
                </a:lnTo>
                <a:lnTo>
                  <a:pt x="2583" y="579"/>
                </a:lnTo>
                <a:lnTo>
                  <a:pt x="2583" y="576"/>
                </a:lnTo>
                <a:lnTo>
                  <a:pt x="2583" y="576"/>
                </a:lnTo>
                <a:lnTo>
                  <a:pt x="2583" y="574"/>
                </a:lnTo>
                <a:lnTo>
                  <a:pt x="2583" y="574"/>
                </a:lnTo>
                <a:lnTo>
                  <a:pt x="2586" y="574"/>
                </a:lnTo>
                <a:lnTo>
                  <a:pt x="2588" y="574"/>
                </a:lnTo>
                <a:lnTo>
                  <a:pt x="2588" y="572"/>
                </a:lnTo>
                <a:lnTo>
                  <a:pt x="2588" y="572"/>
                </a:lnTo>
                <a:lnTo>
                  <a:pt x="2588" y="572"/>
                </a:lnTo>
                <a:lnTo>
                  <a:pt x="2588" y="572"/>
                </a:lnTo>
                <a:lnTo>
                  <a:pt x="2586" y="570"/>
                </a:lnTo>
                <a:lnTo>
                  <a:pt x="2586" y="570"/>
                </a:lnTo>
                <a:lnTo>
                  <a:pt x="2586" y="570"/>
                </a:lnTo>
                <a:lnTo>
                  <a:pt x="2586" y="570"/>
                </a:lnTo>
                <a:lnTo>
                  <a:pt x="2586" y="567"/>
                </a:lnTo>
                <a:lnTo>
                  <a:pt x="2586" y="567"/>
                </a:lnTo>
                <a:lnTo>
                  <a:pt x="2586" y="567"/>
                </a:lnTo>
                <a:lnTo>
                  <a:pt x="2586" y="567"/>
                </a:lnTo>
                <a:lnTo>
                  <a:pt x="2583" y="567"/>
                </a:lnTo>
                <a:lnTo>
                  <a:pt x="2583" y="565"/>
                </a:lnTo>
                <a:lnTo>
                  <a:pt x="2583" y="565"/>
                </a:lnTo>
                <a:lnTo>
                  <a:pt x="2586" y="565"/>
                </a:lnTo>
                <a:lnTo>
                  <a:pt x="2586" y="565"/>
                </a:lnTo>
                <a:lnTo>
                  <a:pt x="2586" y="563"/>
                </a:lnTo>
                <a:lnTo>
                  <a:pt x="2586" y="563"/>
                </a:lnTo>
                <a:lnTo>
                  <a:pt x="2586" y="561"/>
                </a:lnTo>
                <a:lnTo>
                  <a:pt x="2586" y="561"/>
                </a:lnTo>
                <a:lnTo>
                  <a:pt x="2586" y="561"/>
                </a:lnTo>
                <a:lnTo>
                  <a:pt x="2583" y="561"/>
                </a:lnTo>
                <a:lnTo>
                  <a:pt x="2583" y="561"/>
                </a:lnTo>
                <a:lnTo>
                  <a:pt x="2581" y="558"/>
                </a:lnTo>
                <a:lnTo>
                  <a:pt x="2579" y="558"/>
                </a:lnTo>
                <a:lnTo>
                  <a:pt x="2577" y="558"/>
                </a:lnTo>
                <a:lnTo>
                  <a:pt x="2574" y="561"/>
                </a:lnTo>
                <a:lnTo>
                  <a:pt x="2577" y="558"/>
                </a:lnTo>
                <a:lnTo>
                  <a:pt x="2577" y="558"/>
                </a:lnTo>
                <a:lnTo>
                  <a:pt x="2574" y="556"/>
                </a:lnTo>
                <a:lnTo>
                  <a:pt x="2574" y="556"/>
                </a:lnTo>
                <a:lnTo>
                  <a:pt x="2574" y="556"/>
                </a:lnTo>
                <a:lnTo>
                  <a:pt x="2574" y="554"/>
                </a:lnTo>
                <a:lnTo>
                  <a:pt x="2574" y="554"/>
                </a:lnTo>
                <a:lnTo>
                  <a:pt x="2570" y="556"/>
                </a:lnTo>
                <a:lnTo>
                  <a:pt x="2568" y="556"/>
                </a:lnTo>
                <a:lnTo>
                  <a:pt x="2568" y="554"/>
                </a:lnTo>
                <a:lnTo>
                  <a:pt x="2570" y="554"/>
                </a:lnTo>
                <a:lnTo>
                  <a:pt x="2570" y="552"/>
                </a:lnTo>
                <a:lnTo>
                  <a:pt x="2570" y="549"/>
                </a:lnTo>
                <a:lnTo>
                  <a:pt x="2570" y="549"/>
                </a:lnTo>
                <a:lnTo>
                  <a:pt x="2570" y="549"/>
                </a:lnTo>
                <a:lnTo>
                  <a:pt x="2570" y="547"/>
                </a:lnTo>
                <a:lnTo>
                  <a:pt x="2568" y="547"/>
                </a:lnTo>
                <a:lnTo>
                  <a:pt x="2568" y="549"/>
                </a:lnTo>
                <a:lnTo>
                  <a:pt x="2565" y="547"/>
                </a:lnTo>
                <a:lnTo>
                  <a:pt x="2563" y="547"/>
                </a:lnTo>
                <a:lnTo>
                  <a:pt x="2563" y="547"/>
                </a:lnTo>
                <a:lnTo>
                  <a:pt x="2565" y="545"/>
                </a:lnTo>
                <a:lnTo>
                  <a:pt x="2568" y="543"/>
                </a:lnTo>
                <a:lnTo>
                  <a:pt x="2568" y="540"/>
                </a:lnTo>
                <a:lnTo>
                  <a:pt x="2570" y="540"/>
                </a:lnTo>
                <a:lnTo>
                  <a:pt x="2572" y="540"/>
                </a:lnTo>
                <a:lnTo>
                  <a:pt x="2572" y="540"/>
                </a:lnTo>
                <a:lnTo>
                  <a:pt x="2570" y="540"/>
                </a:lnTo>
                <a:lnTo>
                  <a:pt x="2568" y="540"/>
                </a:lnTo>
                <a:lnTo>
                  <a:pt x="2565" y="540"/>
                </a:lnTo>
                <a:lnTo>
                  <a:pt x="2563" y="543"/>
                </a:lnTo>
                <a:lnTo>
                  <a:pt x="2561" y="543"/>
                </a:lnTo>
                <a:lnTo>
                  <a:pt x="2559" y="543"/>
                </a:lnTo>
                <a:lnTo>
                  <a:pt x="2557" y="543"/>
                </a:lnTo>
                <a:lnTo>
                  <a:pt x="2554" y="543"/>
                </a:lnTo>
                <a:lnTo>
                  <a:pt x="2554" y="543"/>
                </a:lnTo>
                <a:lnTo>
                  <a:pt x="2554" y="540"/>
                </a:lnTo>
                <a:lnTo>
                  <a:pt x="2554" y="540"/>
                </a:lnTo>
                <a:lnTo>
                  <a:pt x="2552" y="538"/>
                </a:lnTo>
                <a:lnTo>
                  <a:pt x="2550" y="536"/>
                </a:lnTo>
                <a:lnTo>
                  <a:pt x="2550" y="536"/>
                </a:lnTo>
                <a:lnTo>
                  <a:pt x="2545" y="536"/>
                </a:lnTo>
                <a:lnTo>
                  <a:pt x="2543" y="538"/>
                </a:lnTo>
                <a:lnTo>
                  <a:pt x="2541" y="538"/>
                </a:lnTo>
                <a:lnTo>
                  <a:pt x="2543" y="543"/>
                </a:lnTo>
                <a:lnTo>
                  <a:pt x="2543" y="543"/>
                </a:lnTo>
                <a:lnTo>
                  <a:pt x="2543" y="545"/>
                </a:lnTo>
                <a:lnTo>
                  <a:pt x="2541" y="545"/>
                </a:lnTo>
                <a:lnTo>
                  <a:pt x="2539" y="547"/>
                </a:lnTo>
                <a:lnTo>
                  <a:pt x="2536" y="547"/>
                </a:lnTo>
                <a:lnTo>
                  <a:pt x="2536" y="545"/>
                </a:lnTo>
                <a:lnTo>
                  <a:pt x="2534" y="545"/>
                </a:lnTo>
                <a:lnTo>
                  <a:pt x="2534" y="545"/>
                </a:lnTo>
                <a:lnTo>
                  <a:pt x="2532" y="545"/>
                </a:lnTo>
                <a:lnTo>
                  <a:pt x="2532" y="545"/>
                </a:lnTo>
                <a:lnTo>
                  <a:pt x="2530" y="547"/>
                </a:lnTo>
                <a:lnTo>
                  <a:pt x="2527" y="549"/>
                </a:lnTo>
                <a:lnTo>
                  <a:pt x="2527" y="549"/>
                </a:lnTo>
                <a:lnTo>
                  <a:pt x="2525" y="549"/>
                </a:lnTo>
                <a:lnTo>
                  <a:pt x="2525" y="549"/>
                </a:lnTo>
                <a:lnTo>
                  <a:pt x="2525" y="549"/>
                </a:lnTo>
                <a:lnTo>
                  <a:pt x="2525" y="549"/>
                </a:lnTo>
                <a:lnTo>
                  <a:pt x="2521" y="547"/>
                </a:lnTo>
                <a:lnTo>
                  <a:pt x="2521" y="545"/>
                </a:lnTo>
                <a:lnTo>
                  <a:pt x="2516" y="545"/>
                </a:lnTo>
                <a:lnTo>
                  <a:pt x="2514" y="545"/>
                </a:lnTo>
                <a:lnTo>
                  <a:pt x="2514" y="547"/>
                </a:lnTo>
                <a:lnTo>
                  <a:pt x="2514" y="547"/>
                </a:lnTo>
                <a:lnTo>
                  <a:pt x="2516" y="552"/>
                </a:lnTo>
                <a:lnTo>
                  <a:pt x="2516" y="554"/>
                </a:lnTo>
                <a:lnTo>
                  <a:pt x="2516" y="556"/>
                </a:lnTo>
                <a:lnTo>
                  <a:pt x="2516" y="556"/>
                </a:lnTo>
                <a:lnTo>
                  <a:pt x="2516" y="556"/>
                </a:lnTo>
                <a:lnTo>
                  <a:pt x="2516" y="556"/>
                </a:lnTo>
                <a:lnTo>
                  <a:pt x="2516" y="556"/>
                </a:lnTo>
                <a:lnTo>
                  <a:pt x="2514" y="552"/>
                </a:lnTo>
                <a:lnTo>
                  <a:pt x="2512" y="549"/>
                </a:lnTo>
                <a:lnTo>
                  <a:pt x="2509" y="547"/>
                </a:lnTo>
                <a:lnTo>
                  <a:pt x="2507" y="545"/>
                </a:lnTo>
                <a:lnTo>
                  <a:pt x="2507" y="545"/>
                </a:lnTo>
                <a:lnTo>
                  <a:pt x="2505" y="545"/>
                </a:lnTo>
                <a:lnTo>
                  <a:pt x="2505" y="545"/>
                </a:lnTo>
                <a:lnTo>
                  <a:pt x="2503" y="545"/>
                </a:lnTo>
                <a:lnTo>
                  <a:pt x="2503" y="547"/>
                </a:lnTo>
                <a:lnTo>
                  <a:pt x="2500" y="547"/>
                </a:lnTo>
                <a:lnTo>
                  <a:pt x="2498" y="547"/>
                </a:lnTo>
                <a:lnTo>
                  <a:pt x="2496" y="549"/>
                </a:lnTo>
                <a:lnTo>
                  <a:pt x="2496" y="549"/>
                </a:lnTo>
                <a:lnTo>
                  <a:pt x="2496" y="554"/>
                </a:lnTo>
                <a:lnTo>
                  <a:pt x="2496" y="554"/>
                </a:lnTo>
                <a:lnTo>
                  <a:pt x="2496" y="556"/>
                </a:lnTo>
                <a:lnTo>
                  <a:pt x="2496" y="556"/>
                </a:lnTo>
                <a:lnTo>
                  <a:pt x="2494" y="556"/>
                </a:lnTo>
                <a:lnTo>
                  <a:pt x="2494" y="554"/>
                </a:lnTo>
                <a:lnTo>
                  <a:pt x="2491" y="554"/>
                </a:lnTo>
                <a:lnTo>
                  <a:pt x="2489" y="552"/>
                </a:lnTo>
                <a:lnTo>
                  <a:pt x="2487" y="547"/>
                </a:lnTo>
                <a:lnTo>
                  <a:pt x="2487" y="547"/>
                </a:lnTo>
                <a:lnTo>
                  <a:pt x="2485" y="547"/>
                </a:lnTo>
                <a:lnTo>
                  <a:pt x="2482" y="547"/>
                </a:lnTo>
                <a:lnTo>
                  <a:pt x="2482" y="549"/>
                </a:lnTo>
                <a:lnTo>
                  <a:pt x="2482" y="552"/>
                </a:lnTo>
                <a:lnTo>
                  <a:pt x="2482" y="554"/>
                </a:lnTo>
                <a:lnTo>
                  <a:pt x="2482" y="556"/>
                </a:lnTo>
                <a:lnTo>
                  <a:pt x="2480" y="558"/>
                </a:lnTo>
                <a:lnTo>
                  <a:pt x="2480" y="561"/>
                </a:lnTo>
                <a:lnTo>
                  <a:pt x="2480" y="561"/>
                </a:lnTo>
                <a:lnTo>
                  <a:pt x="2480" y="561"/>
                </a:lnTo>
                <a:lnTo>
                  <a:pt x="2478" y="558"/>
                </a:lnTo>
                <a:lnTo>
                  <a:pt x="2478" y="558"/>
                </a:lnTo>
                <a:lnTo>
                  <a:pt x="2476" y="558"/>
                </a:lnTo>
                <a:lnTo>
                  <a:pt x="2476" y="558"/>
                </a:lnTo>
                <a:lnTo>
                  <a:pt x="2473" y="561"/>
                </a:lnTo>
                <a:lnTo>
                  <a:pt x="2473" y="563"/>
                </a:lnTo>
                <a:lnTo>
                  <a:pt x="2471" y="563"/>
                </a:lnTo>
                <a:lnTo>
                  <a:pt x="2471" y="563"/>
                </a:lnTo>
                <a:lnTo>
                  <a:pt x="2471" y="563"/>
                </a:lnTo>
                <a:lnTo>
                  <a:pt x="2471" y="565"/>
                </a:lnTo>
                <a:lnTo>
                  <a:pt x="2471" y="567"/>
                </a:lnTo>
                <a:lnTo>
                  <a:pt x="2471" y="567"/>
                </a:lnTo>
                <a:lnTo>
                  <a:pt x="2469" y="567"/>
                </a:lnTo>
                <a:lnTo>
                  <a:pt x="2469" y="565"/>
                </a:lnTo>
                <a:lnTo>
                  <a:pt x="2467" y="563"/>
                </a:lnTo>
                <a:lnTo>
                  <a:pt x="2467" y="563"/>
                </a:lnTo>
                <a:lnTo>
                  <a:pt x="2467" y="563"/>
                </a:lnTo>
                <a:lnTo>
                  <a:pt x="2464" y="563"/>
                </a:lnTo>
                <a:lnTo>
                  <a:pt x="2467" y="563"/>
                </a:lnTo>
                <a:lnTo>
                  <a:pt x="2467" y="561"/>
                </a:lnTo>
                <a:lnTo>
                  <a:pt x="2467" y="561"/>
                </a:lnTo>
                <a:lnTo>
                  <a:pt x="2467" y="561"/>
                </a:lnTo>
                <a:lnTo>
                  <a:pt x="2464" y="561"/>
                </a:lnTo>
                <a:lnTo>
                  <a:pt x="2464" y="561"/>
                </a:lnTo>
                <a:lnTo>
                  <a:pt x="2464" y="558"/>
                </a:lnTo>
                <a:lnTo>
                  <a:pt x="2464" y="558"/>
                </a:lnTo>
                <a:lnTo>
                  <a:pt x="2462" y="558"/>
                </a:lnTo>
                <a:lnTo>
                  <a:pt x="2462" y="556"/>
                </a:lnTo>
                <a:lnTo>
                  <a:pt x="2464" y="556"/>
                </a:lnTo>
                <a:lnTo>
                  <a:pt x="2467" y="556"/>
                </a:lnTo>
                <a:lnTo>
                  <a:pt x="2467" y="556"/>
                </a:lnTo>
                <a:lnTo>
                  <a:pt x="2467" y="552"/>
                </a:lnTo>
                <a:lnTo>
                  <a:pt x="2467" y="552"/>
                </a:lnTo>
                <a:lnTo>
                  <a:pt x="2467" y="552"/>
                </a:lnTo>
                <a:lnTo>
                  <a:pt x="2464" y="552"/>
                </a:lnTo>
                <a:lnTo>
                  <a:pt x="2464" y="549"/>
                </a:lnTo>
                <a:lnTo>
                  <a:pt x="2464" y="549"/>
                </a:lnTo>
                <a:lnTo>
                  <a:pt x="2467" y="549"/>
                </a:lnTo>
                <a:lnTo>
                  <a:pt x="2467" y="549"/>
                </a:lnTo>
                <a:lnTo>
                  <a:pt x="2462" y="547"/>
                </a:lnTo>
                <a:lnTo>
                  <a:pt x="2460" y="545"/>
                </a:lnTo>
                <a:lnTo>
                  <a:pt x="2458" y="543"/>
                </a:lnTo>
                <a:lnTo>
                  <a:pt x="2458" y="543"/>
                </a:lnTo>
                <a:lnTo>
                  <a:pt x="2453" y="543"/>
                </a:lnTo>
                <a:lnTo>
                  <a:pt x="2451" y="540"/>
                </a:lnTo>
                <a:lnTo>
                  <a:pt x="2451" y="538"/>
                </a:lnTo>
                <a:lnTo>
                  <a:pt x="2449" y="538"/>
                </a:lnTo>
                <a:lnTo>
                  <a:pt x="2444" y="538"/>
                </a:lnTo>
                <a:lnTo>
                  <a:pt x="2442" y="538"/>
                </a:lnTo>
                <a:lnTo>
                  <a:pt x="2442" y="538"/>
                </a:lnTo>
                <a:lnTo>
                  <a:pt x="2440" y="540"/>
                </a:lnTo>
                <a:lnTo>
                  <a:pt x="2440" y="540"/>
                </a:lnTo>
                <a:lnTo>
                  <a:pt x="2440" y="540"/>
                </a:lnTo>
                <a:lnTo>
                  <a:pt x="2442" y="540"/>
                </a:lnTo>
                <a:lnTo>
                  <a:pt x="2444" y="540"/>
                </a:lnTo>
                <a:lnTo>
                  <a:pt x="2446" y="540"/>
                </a:lnTo>
                <a:lnTo>
                  <a:pt x="2446" y="540"/>
                </a:lnTo>
                <a:lnTo>
                  <a:pt x="2446" y="543"/>
                </a:lnTo>
                <a:lnTo>
                  <a:pt x="2449" y="543"/>
                </a:lnTo>
                <a:lnTo>
                  <a:pt x="2449" y="543"/>
                </a:lnTo>
                <a:lnTo>
                  <a:pt x="2449" y="543"/>
                </a:lnTo>
                <a:lnTo>
                  <a:pt x="2444" y="543"/>
                </a:lnTo>
                <a:lnTo>
                  <a:pt x="2444" y="543"/>
                </a:lnTo>
                <a:lnTo>
                  <a:pt x="2442" y="543"/>
                </a:lnTo>
                <a:lnTo>
                  <a:pt x="2442" y="545"/>
                </a:lnTo>
                <a:lnTo>
                  <a:pt x="2442" y="545"/>
                </a:lnTo>
                <a:lnTo>
                  <a:pt x="2444" y="545"/>
                </a:lnTo>
                <a:lnTo>
                  <a:pt x="2449" y="547"/>
                </a:lnTo>
                <a:lnTo>
                  <a:pt x="2451" y="547"/>
                </a:lnTo>
                <a:lnTo>
                  <a:pt x="2451" y="549"/>
                </a:lnTo>
                <a:lnTo>
                  <a:pt x="2451" y="552"/>
                </a:lnTo>
                <a:lnTo>
                  <a:pt x="2449" y="552"/>
                </a:lnTo>
                <a:lnTo>
                  <a:pt x="2449" y="552"/>
                </a:lnTo>
                <a:lnTo>
                  <a:pt x="2446" y="554"/>
                </a:lnTo>
                <a:lnTo>
                  <a:pt x="2446" y="552"/>
                </a:lnTo>
                <a:lnTo>
                  <a:pt x="2446" y="552"/>
                </a:lnTo>
                <a:lnTo>
                  <a:pt x="2446" y="549"/>
                </a:lnTo>
                <a:lnTo>
                  <a:pt x="2446" y="549"/>
                </a:lnTo>
                <a:lnTo>
                  <a:pt x="2446" y="549"/>
                </a:lnTo>
                <a:lnTo>
                  <a:pt x="2446" y="549"/>
                </a:lnTo>
                <a:lnTo>
                  <a:pt x="2444" y="549"/>
                </a:lnTo>
                <a:lnTo>
                  <a:pt x="2444" y="549"/>
                </a:lnTo>
                <a:lnTo>
                  <a:pt x="2442" y="549"/>
                </a:lnTo>
                <a:lnTo>
                  <a:pt x="2440" y="549"/>
                </a:lnTo>
                <a:lnTo>
                  <a:pt x="2440" y="549"/>
                </a:lnTo>
                <a:lnTo>
                  <a:pt x="2440" y="549"/>
                </a:lnTo>
                <a:lnTo>
                  <a:pt x="2440" y="547"/>
                </a:lnTo>
                <a:lnTo>
                  <a:pt x="2440" y="547"/>
                </a:lnTo>
                <a:lnTo>
                  <a:pt x="2437" y="545"/>
                </a:lnTo>
                <a:lnTo>
                  <a:pt x="2435" y="545"/>
                </a:lnTo>
                <a:lnTo>
                  <a:pt x="2433" y="545"/>
                </a:lnTo>
                <a:lnTo>
                  <a:pt x="2433" y="545"/>
                </a:lnTo>
                <a:lnTo>
                  <a:pt x="2433" y="545"/>
                </a:lnTo>
                <a:lnTo>
                  <a:pt x="2433" y="547"/>
                </a:lnTo>
                <a:lnTo>
                  <a:pt x="2431" y="547"/>
                </a:lnTo>
                <a:lnTo>
                  <a:pt x="2431" y="547"/>
                </a:lnTo>
                <a:lnTo>
                  <a:pt x="2433" y="547"/>
                </a:lnTo>
                <a:lnTo>
                  <a:pt x="2435" y="549"/>
                </a:lnTo>
                <a:lnTo>
                  <a:pt x="2433" y="549"/>
                </a:lnTo>
                <a:lnTo>
                  <a:pt x="2428" y="547"/>
                </a:lnTo>
                <a:lnTo>
                  <a:pt x="2428" y="547"/>
                </a:lnTo>
                <a:lnTo>
                  <a:pt x="2428" y="549"/>
                </a:lnTo>
                <a:lnTo>
                  <a:pt x="2428" y="549"/>
                </a:lnTo>
                <a:lnTo>
                  <a:pt x="2428" y="549"/>
                </a:lnTo>
                <a:lnTo>
                  <a:pt x="2431" y="552"/>
                </a:lnTo>
                <a:lnTo>
                  <a:pt x="2433" y="552"/>
                </a:lnTo>
                <a:lnTo>
                  <a:pt x="2428" y="552"/>
                </a:lnTo>
                <a:lnTo>
                  <a:pt x="2428" y="552"/>
                </a:lnTo>
                <a:lnTo>
                  <a:pt x="2428" y="554"/>
                </a:lnTo>
                <a:lnTo>
                  <a:pt x="2428" y="554"/>
                </a:lnTo>
                <a:lnTo>
                  <a:pt x="2431" y="554"/>
                </a:lnTo>
                <a:lnTo>
                  <a:pt x="2433" y="556"/>
                </a:lnTo>
                <a:lnTo>
                  <a:pt x="2435" y="556"/>
                </a:lnTo>
                <a:lnTo>
                  <a:pt x="2437" y="556"/>
                </a:lnTo>
                <a:lnTo>
                  <a:pt x="2435" y="556"/>
                </a:lnTo>
                <a:lnTo>
                  <a:pt x="2433" y="556"/>
                </a:lnTo>
                <a:lnTo>
                  <a:pt x="2431" y="558"/>
                </a:lnTo>
                <a:lnTo>
                  <a:pt x="2426" y="556"/>
                </a:lnTo>
                <a:lnTo>
                  <a:pt x="2424" y="554"/>
                </a:lnTo>
                <a:lnTo>
                  <a:pt x="2424" y="556"/>
                </a:lnTo>
                <a:lnTo>
                  <a:pt x="2424" y="556"/>
                </a:lnTo>
                <a:lnTo>
                  <a:pt x="2424" y="556"/>
                </a:lnTo>
                <a:lnTo>
                  <a:pt x="2426" y="558"/>
                </a:lnTo>
                <a:lnTo>
                  <a:pt x="2426" y="558"/>
                </a:lnTo>
                <a:lnTo>
                  <a:pt x="2426" y="558"/>
                </a:lnTo>
                <a:lnTo>
                  <a:pt x="2428" y="561"/>
                </a:lnTo>
                <a:lnTo>
                  <a:pt x="2426" y="561"/>
                </a:lnTo>
                <a:lnTo>
                  <a:pt x="2424" y="558"/>
                </a:lnTo>
                <a:lnTo>
                  <a:pt x="2422" y="558"/>
                </a:lnTo>
                <a:lnTo>
                  <a:pt x="2419" y="561"/>
                </a:lnTo>
                <a:lnTo>
                  <a:pt x="2417" y="561"/>
                </a:lnTo>
                <a:lnTo>
                  <a:pt x="2419" y="563"/>
                </a:lnTo>
                <a:lnTo>
                  <a:pt x="2422" y="563"/>
                </a:lnTo>
                <a:lnTo>
                  <a:pt x="2426" y="563"/>
                </a:lnTo>
                <a:lnTo>
                  <a:pt x="2426" y="565"/>
                </a:lnTo>
                <a:lnTo>
                  <a:pt x="2428" y="565"/>
                </a:lnTo>
                <a:lnTo>
                  <a:pt x="2431" y="563"/>
                </a:lnTo>
                <a:lnTo>
                  <a:pt x="2440" y="561"/>
                </a:lnTo>
                <a:lnTo>
                  <a:pt x="2442" y="561"/>
                </a:lnTo>
                <a:lnTo>
                  <a:pt x="2444" y="561"/>
                </a:lnTo>
                <a:lnTo>
                  <a:pt x="2446" y="561"/>
                </a:lnTo>
                <a:lnTo>
                  <a:pt x="2451" y="561"/>
                </a:lnTo>
                <a:lnTo>
                  <a:pt x="2451" y="563"/>
                </a:lnTo>
                <a:lnTo>
                  <a:pt x="2455" y="563"/>
                </a:lnTo>
                <a:lnTo>
                  <a:pt x="2460" y="563"/>
                </a:lnTo>
                <a:lnTo>
                  <a:pt x="2460" y="565"/>
                </a:lnTo>
                <a:lnTo>
                  <a:pt x="2458" y="565"/>
                </a:lnTo>
                <a:lnTo>
                  <a:pt x="2453" y="565"/>
                </a:lnTo>
                <a:lnTo>
                  <a:pt x="2451" y="567"/>
                </a:lnTo>
                <a:lnTo>
                  <a:pt x="2449" y="570"/>
                </a:lnTo>
                <a:lnTo>
                  <a:pt x="2449" y="570"/>
                </a:lnTo>
                <a:lnTo>
                  <a:pt x="2451" y="570"/>
                </a:lnTo>
                <a:lnTo>
                  <a:pt x="2455" y="572"/>
                </a:lnTo>
                <a:lnTo>
                  <a:pt x="2455" y="572"/>
                </a:lnTo>
                <a:lnTo>
                  <a:pt x="2460" y="570"/>
                </a:lnTo>
                <a:lnTo>
                  <a:pt x="2460" y="570"/>
                </a:lnTo>
                <a:lnTo>
                  <a:pt x="2460" y="572"/>
                </a:lnTo>
                <a:lnTo>
                  <a:pt x="2460" y="572"/>
                </a:lnTo>
                <a:lnTo>
                  <a:pt x="2458" y="574"/>
                </a:lnTo>
                <a:lnTo>
                  <a:pt x="2451" y="574"/>
                </a:lnTo>
                <a:lnTo>
                  <a:pt x="2449" y="574"/>
                </a:lnTo>
                <a:lnTo>
                  <a:pt x="2446" y="574"/>
                </a:lnTo>
                <a:lnTo>
                  <a:pt x="2446" y="574"/>
                </a:lnTo>
                <a:lnTo>
                  <a:pt x="2444" y="574"/>
                </a:lnTo>
                <a:lnTo>
                  <a:pt x="2444" y="574"/>
                </a:lnTo>
                <a:lnTo>
                  <a:pt x="2444" y="574"/>
                </a:lnTo>
                <a:lnTo>
                  <a:pt x="2442" y="574"/>
                </a:lnTo>
                <a:lnTo>
                  <a:pt x="2440" y="576"/>
                </a:lnTo>
                <a:lnTo>
                  <a:pt x="2440" y="574"/>
                </a:lnTo>
                <a:lnTo>
                  <a:pt x="2437" y="574"/>
                </a:lnTo>
                <a:lnTo>
                  <a:pt x="2437" y="574"/>
                </a:lnTo>
                <a:lnTo>
                  <a:pt x="2435" y="576"/>
                </a:lnTo>
                <a:lnTo>
                  <a:pt x="2435" y="576"/>
                </a:lnTo>
                <a:lnTo>
                  <a:pt x="2433" y="576"/>
                </a:lnTo>
                <a:lnTo>
                  <a:pt x="2431" y="576"/>
                </a:lnTo>
                <a:lnTo>
                  <a:pt x="2428" y="576"/>
                </a:lnTo>
                <a:lnTo>
                  <a:pt x="2426" y="576"/>
                </a:lnTo>
                <a:lnTo>
                  <a:pt x="2426" y="576"/>
                </a:lnTo>
                <a:lnTo>
                  <a:pt x="2424" y="579"/>
                </a:lnTo>
                <a:lnTo>
                  <a:pt x="2426" y="579"/>
                </a:lnTo>
                <a:lnTo>
                  <a:pt x="2426" y="581"/>
                </a:lnTo>
                <a:lnTo>
                  <a:pt x="2428" y="581"/>
                </a:lnTo>
                <a:lnTo>
                  <a:pt x="2428" y="581"/>
                </a:lnTo>
                <a:lnTo>
                  <a:pt x="2431" y="581"/>
                </a:lnTo>
                <a:lnTo>
                  <a:pt x="2433" y="579"/>
                </a:lnTo>
                <a:lnTo>
                  <a:pt x="2435" y="579"/>
                </a:lnTo>
                <a:lnTo>
                  <a:pt x="2446" y="581"/>
                </a:lnTo>
                <a:lnTo>
                  <a:pt x="2449" y="581"/>
                </a:lnTo>
                <a:lnTo>
                  <a:pt x="2451" y="581"/>
                </a:lnTo>
                <a:lnTo>
                  <a:pt x="2453" y="581"/>
                </a:lnTo>
                <a:lnTo>
                  <a:pt x="2453" y="581"/>
                </a:lnTo>
                <a:lnTo>
                  <a:pt x="2451" y="583"/>
                </a:lnTo>
                <a:lnTo>
                  <a:pt x="2451" y="583"/>
                </a:lnTo>
                <a:lnTo>
                  <a:pt x="2453" y="585"/>
                </a:lnTo>
                <a:lnTo>
                  <a:pt x="2453" y="585"/>
                </a:lnTo>
                <a:lnTo>
                  <a:pt x="2453" y="585"/>
                </a:lnTo>
                <a:lnTo>
                  <a:pt x="2455" y="585"/>
                </a:lnTo>
                <a:lnTo>
                  <a:pt x="2458" y="585"/>
                </a:lnTo>
                <a:lnTo>
                  <a:pt x="2462" y="583"/>
                </a:lnTo>
                <a:lnTo>
                  <a:pt x="2462" y="583"/>
                </a:lnTo>
                <a:lnTo>
                  <a:pt x="2462" y="583"/>
                </a:lnTo>
                <a:lnTo>
                  <a:pt x="2462" y="585"/>
                </a:lnTo>
                <a:lnTo>
                  <a:pt x="2462" y="585"/>
                </a:lnTo>
                <a:lnTo>
                  <a:pt x="2458" y="588"/>
                </a:lnTo>
                <a:lnTo>
                  <a:pt x="2455" y="588"/>
                </a:lnTo>
                <a:lnTo>
                  <a:pt x="2458" y="590"/>
                </a:lnTo>
                <a:lnTo>
                  <a:pt x="2458" y="590"/>
                </a:lnTo>
                <a:lnTo>
                  <a:pt x="2458" y="590"/>
                </a:lnTo>
                <a:lnTo>
                  <a:pt x="2455" y="590"/>
                </a:lnTo>
                <a:lnTo>
                  <a:pt x="2455" y="592"/>
                </a:lnTo>
                <a:lnTo>
                  <a:pt x="2455" y="592"/>
                </a:lnTo>
                <a:lnTo>
                  <a:pt x="2458" y="592"/>
                </a:lnTo>
                <a:lnTo>
                  <a:pt x="2462" y="590"/>
                </a:lnTo>
                <a:lnTo>
                  <a:pt x="2464" y="590"/>
                </a:lnTo>
                <a:lnTo>
                  <a:pt x="2464" y="590"/>
                </a:lnTo>
                <a:lnTo>
                  <a:pt x="2462" y="590"/>
                </a:lnTo>
                <a:lnTo>
                  <a:pt x="2462" y="590"/>
                </a:lnTo>
                <a:lnTo>
                  <a:pt x="2460" y="592"/>
                </a:lnTo>
                <a:lnTo>
                  <a:pt x="2460" y="592"/>
                </a:lnTo>
                <a:lnTo>
                  <a:pt x="2460" y="594"/>
                </a:lnTo>
                <a:lnTo>
                  <a:pt x="2458" y="594"/>
                </a:lnTo>
                <a:lnTo>
                  <a:pt x="2458" y="597"/>
                </a:lnTo>
                <a:lnTo>
                  <a:pt x="2455" y="597"/>
                </a:lnTo>
                <a:lnTo>
                  <a:pt x="2455" y="597"/>
                </a:lnTo>
                <a:lnTo>
                  <a:pt x="2453" y="599"/>
                </a:lnTo>
                <a:lnTo>
                  <a:pt x="2449" y="599"/>
                </a:lnTo>
                <a:lnTo>
                  <a:pt x="2449" y="599"/>
                </a:lnTo>
                <a:lnTo>
                  <a:pt x="2446" y="599"/>
                </a:lnTo>
                <a:lnTo>
                  <a:pt x="2446" y="597"/>
                </a:lnTo>
                <a:lnTo>
                  <a:pt x="2446" y="597"/>
                </a:lnTo>
                <a:lnTo>
                  <a:pt x="2444" y="599"/>
                </a:lnTo>
                <a:lnTo>
                  <a:pt x="2444" y="599"/>
                </a:lnTo>
                <a:lnTo>
                  <a:pt x="2444" y="601"/>
                </a:lnTo>
                <a:lnTo>
                  <a:pt x="2446" y="603"/>
                </a:lnTo>
                <a:lnTo>
                  <a:pt x="2446" y="603"/>
                </a:lnTo>
                <a:lnTo>
                  <a:pt x="2446" y="603"/>
                </a:lnTo>
                <a:lnTo>
                  <a:pt x="2451" y="603"/>
                </a:lnTo>
                <a:lnTo>
                  <a:pt x="2464" y="603"/>
                </a:lnTo>
                <a:lnTo>
                  <a:pt x="2467" y="603"/>
                </a:lnTo>
                <a:lnTo>
                  <a:pt x="2469" y="601"/>
                </a:lnTo>
                <a:lnTo>
                  <a:pt x="2469" y="601"/>
                </a:lnTo>
                <a:lnTo>
                  <a:pt x="2471" y="601"/>
                </a:lnTo>
                <a:lnTo>
                  <a:pt x="2471" y="601"/>
                </a:lnTo>
                <a:lnTo>
                  <a:pt x="2469" y="601"/>
                </a:lnTo>
                <a:lnTo>
                  <a:pt x="2469" y="601"/>
                </a:lnTo>
                <a:lnTo>
                  <a:pt x="2471" y="603"/>
                </a:lnTo>
                <a:lnTo>
                  <a:pt x="2473" y="603"/>
                </a:lnTo>
                <a:lnTo>
                  <a:pt x="2476" y="606"/>
                </a:lnTo>
                <a:lnTo>
                  <a:pt x="2476" y="606"/>
                </a:lnTo>
                <a:lnTo>
                  <a:pt x="2478" y="606"/>
                </a:lnTo>
                <a:lnTo>
                  <a:pt x="2478" y="606"/>
                </a:lnTo>
                <a:lnTo>
                  <a:pt x="2480" y="606"/>
                </a:lnTo>
                <a:lnTo>
                  <a:pt x="2480" y="603"/>
                </a:lnTo>
                <a:lnTo>
                  <a:pt x="2482" y="606"/>
                </a:lnTo>
                <a:lnTo>
                  <a:pt x="2482" y="606"/>
                </a:lnTo>
                <a:lnTo>
                  <a:pt x="2480" y="606"/>
                </a:lnTo>
                <a:lnTo>
                  <a:pt x="2480" y="606"/>
                </a:lnTo>
                <a:lnTo>
                  <a:pt x="2480" y="606"/>
                </a:lnTo>
                <a:lnTo>
                  <a:pt x="2480" y="606"/>
                </a:lnTo>
                <a:lnTo>
                  <a:pt x="2480" y="608"/>
                </a:lnTo>
                <a:lnTo>
                  <a:pt x="2482" y="608"/>
                </a:lnTo>
                <a:lnTo>
                  <a:pt x="2485" y="610"/>
                </a:lnTo>
                <a:lnTo>
                  <a:pt x="2489" y="610"/>
                </a:lnTo>
                <a:lnTo>
                  <a:pt x="2491" y="610"/>
                </a:lnTo>
                <a:lnTo>
                  <a:pt x="2496" y="612"/>
                </a:lnTo>
                <a:lnTo>
                  <a:pt x="2500" y="612"/>
                </a:lnTo>
                <a:lnTo>
                  <a:pt x="2509" y="615"/>
                </a:lnTo>
                <a:lnTo>
                  <a:pt x="2514" y="612"/>
                </a:lnTo>
                <a:lnTo>
                  <a:pt x="2516" y="612"/>
                </a:lnTo>
                <a:lnTo>
                  <a:pt x="2514" y="612"/>
                </a:lnTo>
                <a:lnTo>
                  <a:pt x="2514" y="610"/>
                </a:lnTo>
                <a:lnTo>
                  <a:pt x="2514" y="610"/>
                </a:lnTo>
                <a:lnTo>
                  <a:pt x="2516" y="610"/>
                </a:lnTo>
                <a:lnTo>
                  <a:pt x="2516" y="612"/>
                </a:lnTo>
                <a:lnTo>
                  <a:pt x="2518" y="612"/>
                </a:lnTo>
                <a:lnTo>
                  <a:pt x="2521" y="610"/>
                </a:lnTo>
                <a:lnTo>
                  <a:pt x="2521" y="610"/>
                </a:lnTo>
                <a:lnTo>
                  <a:pt x="2521" y="610"/>
                </a:lnTo>
                <a:lnTo>
                  <a:pt x="2521" y="608"/>
                </a:lnTo>
                <a:lnTo>
                  <a:pt x="2521" y="608"/>
                </a:lnTo>
                <a:lnTo>
                  <a:pt x="2521" y="608"/>
                </a:lnTo>
                <a:lnTo>
                  <a:pt x="2521" y="606"/>
                </a:lnTo>
                <a:lnTo>
                  <a:pt x="2525" y="606"/>
                </a:lnTo>
                <a:lnTo>
                  <a:pt x="2532" y="603"/>
                </a:lnTo>
                <a:lnTo>
                  <a:pt x="2536" y="603"/>
                </a:lnTo>
                <a:close/>
                <a:moveTo>
                  <a:pt x="2006" y="1756"/>
                </a:moveTo>
                <a:lnTo>
                  <a:pt x="2008" y="1756"/>
                </a:lnTo>
                <a:lnTo>
                  <a:pt x="2010" y="1754"/>
                </a:lnTo>
                <a:lnTo>
                  <a:pt x="2010" y="1754"/>
                </a:lnTo>
                <a:lnTo>
                  <a:pt x="2010" y="1752"/>
                </a:lnTo>
                <a:lnTo>
                  <a:pt x="2010" y="1752"/>
                </a:lnTo>
                <a:lnTo>
                  <a:pt x="2008" y="1752"/>
                </a:lnTo>
                <a:lnTo>
                  <a:pt x="2006" y="1754"/>
                </a:lnTo>
                <a:lnTo>
                  <a:pt x="2006" y="1754"/>
                </a:lnTo>
                <a:lnTo>
                  <a:pt x="2006" y="1754"/>
                </a:lnTo>
                <a:lnTo>
                  <a:pt x="2006" y="1756"/>
                </a:lnTo>
                <a:lnTo>
                  <a:pt x="2006" y="1756"/>
                </a:lnTo>
                <a:close/>
                <a:moveTo>
                  <a:pt x="2008" y="450"/>
                </a:moveTo>
                <a:lnTo>
                  <a:pt x="2010" y="448"/>
                </a:lnTo>
                <a:lnTo>
                  <a:pt x="2010" y="448"/>
                </a:lnTo>
                <a:lnTo>
                  <a:pt x="2010" y="448"/>
                </a:lnTo>
                <a:lnTo>
                  <a:pt x="2006" y="446"/>
                </a:lnTo>
                <a:lnTo>
                  <a:pt x="2003" y="446"/>
                </a:lnTo>
                <a:lnTo>
                  <a:pt x="2003" y="446"/>
                </a:lnTo>
                <a:lnTo>
                  <a:pt x="2001" y="448"/>
                </a:lnTo>
                <a:lnTo>
                  <a:pt x="2001" y="448"/>
                </a:lnTo>
                <a:lnTo>
                  <a:pt x="2001" y="450"/>
                </a:lnTo>
                <a:lnTo>
                  <a:pt x="2001" y="453"/>
                </a:lnTo>
                <a:lnTo>
                  <a:pt x="2001" y="455"/>
                </a:lnTo>
                <a:lnTo>
                  <a:pt x="2003" y="457"/>
                </a:lnTo>
                <a:lnTo>
                  <a:pt x="2003" y="457"/>
                </a:lnTo>
                <a:lnTo>
                  <a:pt x="2006" y="455"/>
                </a:lnTo>
                <a:lnTo>
                  <a:pt x="2006" y="455"/>
                </a:lnTo>
                <a:lnTo>
                  <a:pt x="2006" y="455"/>
                </a:lnTo>
                <a:lnTo>
                  <a:pt x="2006" y="453"/>
                </a:lnTo>
                <a:lnTo>
                  <a:pt x="2008" y="450"/>
                </a:lnTo>
                <a:close/>
                <a:moveTo>
                  <a:pt x="2419" y="1518"/>
                </a:moveTo>
                <a:lnTo>
                  <a:pt x="2417" y="1520"/>
                </a:lnTo>
                <a:lnTo>
                  <a:pt x="2417" y="1520"/>
                </a:lnTo>
                <a:lnTo>
                  <a:pt x="2417" y="1520"/>
                </a:lnTo>
                <a:lnTo>
                  <a:pt x="2419" y="1522"/>
                </a:lnTo>
                <a:lnTo>
                  <a:pt x="2419" y="1522"/>
                </a:lnTo>
                <a:lnTo>
                  <a:pt x="2422" y="1522"/>
                </a:lnTo>
                <a:lnTo>
                  <a:pt x="2422" y="1520"/>
                </a:lnTo>
                <a:lnTo>
                  <a:pt x="2419" y="1518"/>
                </a:lnTo>
                <a:lnTo>
                  <a:pt x="2419" y="1518"/>
                </a:lnTo>
                <a:close/>
                <a:moveTo>
                  <a:pt x="2433" y="1515"/>
                </a:moveTo>
                <a:lnTo>
                  <a:pt x="2431" y="1515"/>
                </a:lnTo>
                <a:lnTo>
                  <a:pt x="2431" y="1513"/>
                </a:lnTo>
                <a:lnTo>
                  <a:pt x="2428" y="1513"/>
                </a:lnTo>
                <a:lnTo>
                  <a:pt x="2428" y="1513"/>
                </a:lnTo>
                <a:lnTo>
                  <a:pt x="2428" y="1515"/>
                </a:lnTo>
                <a:lnTo>
                  <a:pt x="2428" y="1515"/>
                </a:lnTo>
                <a:lnTo>
                  <a:pt x="2428" y="1518"/>
                </a:lnTo>
                <a:lnTo>
                  <a:pt x="2431" y="1520"/>
                </a:lnTo>
                <a:lnTo>
                  <a:pt x="2431" y="1520"/>
                </a:lnTo>
                <a:lnTo>
                  <a:pt x="2433" y="1520"/>
                </a:lnTo>
                <a:lnTo>
                  <a:pt x="2435" y="1520"/>
                </a:lnTo>
                <a:lnTo>
                  <a:pt x="2433" y="1518"/>
                </a:lnTo>
                <a:lnTo>
                  <a:pt x="2433" y="1515"/>
                </a:lnTo>
                <a:close/>
                <a:moveTo>
                  <a:pt x="2442" y="1493"/>
                </a:moveTo>
                <a:lnTo>
                  <a:pt x="2442" y="1493"/>
                </a:lnTo>
                <a:lnTo>
                  <a:pt x="2442" y="1491"/>
                </a:lnTo>
                <a:lnTo>
                  <a:pt x="2442" y="1491"/>
                </a:lnTo>
                <a:lnTo>
                  <a:pt x="2442" y="1491"/>
                </a:lnTo>
                <a:lnTo>
                  <a:pt x="2442" y="1491"/>
                </a:lnTo>
                <a:lnTo>
                  <a:pt x="2442" y="1493"/>
                </a:lnTo>
                <a:lnTo>
                  <a:pt x="2442" y="1493"/>
                </a:lnTo>
                <a:lnTo>
                  <a:pt x="2442" y="1493"/>
                </a:lnTo>
                <a:close/>
                <a:moveTo>
                  <a:pt x="2440" y="1513"/>
                </a:moveTo>
                <a:lnTo>
                  <a:pt x="2437" y="1513"/>
                </a:lnTo>
                <a:lnTo>
                  <a:pt x="2437" y="1515"/>
                </a:lnTo>
                <a:lnTo>
                  <a:pt x="2437" y="1515"/>
                </a:lnTo>
                <a:lnTo>
                  <a:pt x="2437" y="1515"/>
                </a:lnTo>
                <a:lnTo>
                  <a:pt x="2437" y="1518"/>
                </a:lnTo>
                <a:lnTo>
                  <a:pt x="2437" y="1518"/>
                </a:lnTo>
                <a:lnTo>
                  <a:pt x="2440" y="1515"/>
                </a:lnTo>
                <a:lnTo>
                  <a:pt x="2440" y="1515"/>
                </a:lnTo>
                <a:lnTo>
                  <a:pt x="2440" y="1513"/>
                </a:lnTo>
                <a:close/>
                <a:moveTo>
                  <a:pt x="2444" y="1500"/>
                </a:moveTo>
                <a:lnTo>
                  <a:pt x="2444" y="1500"/>
                </a:lnTo>
                <a:lnTo>
                  <a:pt x="2444" y="1500"/>
                </a:lnTo>
                <a:lnTo>
                  <a:pt x="2442" y="1500"/>
                </a:lnTo>
                <a:lnTo>
                  <a:pt x="2442" y="1502"/>
                </a:lnTo>
                <a:lnTo>
                  <a:pt x="2442" y="1502"/>
                </a:lnTo>
                <a:lnTo>
                  <a:pt x="2442" y="1504"/>
                </a:lnTo>
                <a:lnTo>
                  <a:pt x="2444" y="1504"/>
                </a:lnTo>
                <a:lnTo>
                  <a:pt x="2446" y="1502"/>
                </a:lnTo>
                <a:lnTo>
                  <a:pt x="2446" y="1502"/>
                </a:lnTo>
                <a:lnTo>
                  <a:pt x="2446" y="1500"/>
                </a:lnTo>
                <a:lnTo>
                  <a:pt x="2444" y="1500"/>
                </a:lnTo>
                <a:close/>
                <a:moveTo>
                  <a:pt x="2075" y="678"/>
                </a:moveTo>
                <a:lnTo>
                  <a:pt x="2075" y="678"/>
                </a:lnTo>
                <a:lnTo>
                  <a:pt x="2078" y="680"/>
                </a:lnTo>
                <a:lnTo>
                  <a:pt x="2080" y="676"/>
                </a:lnTo>
                <a:lnTo>
                  <a:pt x="2080" y="676"/>
                </a:lnTo>
                <a:lnTo>
                  <a:pt x="2080" y="673"/>
                </a:lnTo>
                <a:lnTo>
                  <a:pt x="2080" y="673"/>
                </a:lnTo>
                <a:lnTo>
                  <a:pt x="2078" y="673"/>
                </a:lnTo>
                <a:lnTo>
                  <a:pt x="2071" y="678"/>
                </a:lnTo>
                <a:lnTo>
                  <a:pt x="2071" y="678"/>
                </a:lnTo>
                <a:lnTo>
                  <a:pt x="2073" y="678"/>
                </a:lnTo>
                <a:lnTo>
                  <a:pt x="2075" y="678"/>
                </a:lnTo>
                <a:close/>
                <a:moveTo>
                  <a:pt x="2100" y="1772"/>
                </a:moveTo>
                <a:lnTo>
                  <a:pt x="2100" y="1772"/>
                </a:lnTo>
                <a:lnTo>
                  <a:pt x="2100" y="1772"/>
                </a:lnTo>
                <a:lnTo>
                  <a:pt x="2100" y="1772"/>
                </a:lnTo>
                <a:lnTo>
                  <a:pt x="2098" y="1772"/>
                </a:lnTo>
                <a:lnTo>
                  <a:pt x="2098" y="1772"/>
                </a:lnTo>
                <a:lnTo>
                  <a:pt x="2100" y="1774"/>
                </a:lnTo>
                <a:lnTo>
                  <a:pt x="2100" y="1772"/>
                </a:lnTo>
                <a:lnTo>
                  <a:pt x="2100" y="1772"/>
                </a:lnTo>
                <a:close/>
                <a:moveTo>
                  <a:pt x="2224" y="561"/>
                </a:moveTo>
                <a:lnTo>
                  <a:pt x="2224" y="558"/>
                </a:lnTo>
                <a:lnTo>
                  <a:pt x="2222" y="556"/>
                </a:lnTo>
                <a:lnTo>
                  <a:pt x="2219" y="556"/>
                </a:lnTo>
                <a:lnTo>
                  <a:pt x="2219" y="558"/>
                </a:lnTo>
                <a:lnTo>
                  <a:pt x="2222" y="561"/>
                </a:lnTo>
                <a:lnTo>
                  <a:pt x="2224" y="561"/>
                </a:lnTo>
                <a:lnTo>
                  <a:pt x="2224" y="561"/>
                </a:lnTo>
                <a:close/>
                <a:moveTo>
                  <a:pt x="1997" y="1761"/>
                </a:moveTo>
                <a:lnTo>
                  <a:pt x="1994" y="1765"/>
                </a:lnTo>
                <a:lnTo>
                  <a:pt x="1994" y="1767"/>
                </a:lnTo>
                <a:lnTo>
                  <a:pt x="1992" y="1770"/>
                </a:lnTo>
                <a:lnTo>
                  <a:pt x="1992" y="1774"/>
                </a:lnTo>
                <a:lnTo>
                  <a:pt x="1992" y="1774"/>
                </a:lnTo>
                <a:lnTo>
                  <a:pt x="1997" y="1772"/>
                </a:lnTo>
                <a:lnTo>
                  <a:pt x="1999" y="1770"/>
                </a:lnTo>
                <a:lnTo>
                  <a:pt x="2001" y="1767"/>
                </a:lnTo>
                <a:lnTo>
                  <a:pt x="2001" y="1767"/>
                </a:lnTo>
                <a:lnTo>
                  <a:pt x="2003" y="1763"/>
                </a:lnTo>
                <a:lnTo>
                  <a:pt x="2001" y="1761"/>
                </a:lnTo>
                <a:lnTo>
                  <a:pt x="1999" y="1761"/>
                </a:lnTo>
                <a:lnTo>
                  <a:pt x="1997" y="1761"/>
                </a:lnTo>
                <a:close/>
                <a:moveTo>
                  <a:pt x="2422" y="459"/>
                </a:moveTo>
                <a:lnTo>
                  <a:pt x="2422" y="457"/>
                </a:lnTo>
                <a:lnTo>
                  <a:pt x="2422" y="457"/>
                </a:lnTo>
                <a:lnTo>
                  <a:pt x="2422" y="455"/>
                </a:lnTo>
                <a:lnTo>
                  <a:pt x="2422" y="455"/>
                </a:lnTo>
                <a:lnTo>
                  <a:pt x="2422" y="455"/>
                </a:lnTo>
                <a:lnTo>
                  <a:pt x="2426" y="455"/>
                </a:lnTo>
                <a:lnTo>
                  <a:pt x="2428" y="455"/>
                </a:lnTo>
                <a:lnTo>
                  <a:pt x="2428" y="455"/>
                </a:lnTo>
                <a:lnTo>
                  <a:pt x="2431" y="453"/>
                </a:lnTo>
                <a:lnTo>
                  <a:pt x="2428" y="453"/>
                </a:lnTo>
                <a:lnTo>
                  <a:pt x="2428" y="450"/>
                </a:lnTo>
                <a:lnTo>
                  <a:pt x="2428" y="450"/>
                </a:lnTo>
                <a:lnTo>
                  <a:pt x="2428" y="450"/>
                </a:lnTo>
                <a:lnTo>
                  <a:pt x="2433" y="450"/>
                </a:lnTo>
                <a:lnTo>
                  <a:pt x="2437" y="448"/>
                </a:lnTo>
                <a:lnTo>
                  <a:pt x="2440" y="448"/>
                </a:lnTo>
                <a:lnTo>
                  <a:pt x="2440" y="448"/>
                </a:lnTo>
                <a:lnTo>
                  <a:pt x="2440" y="446"/>
                </a:lnTo>
                <a:lnTo>
                  <a:pt x="2440" y="446"/>
                </a:lnTo>
                <a:lnTo>
                  <a:pt x="2444" y="446"/>
                </a:lnTo>
                <a:lnTo>
                  <a:pt x="2444" y="446"/>
                </a:lnTo>
                <a:lnTo>
                  <a:pt x="2446" y="444"/>
                </a:lnTo>
                <a:lnTo>
                  <a:pt x="2449" y="444"/>
                </a:lnTo>
                <a:lnTo>
                  <a:pt x="2453" y="444"/>
                </a:lnTo>
                <a:lnTo>
                  <a:pt x="2453" y="441"/>
                </a:lnTo>
                <a:lnTo>
                  <a:pt x="2453" y="441"/>
                </a:lnTo>
                <a:lnTo>
                  <a:pt x="2453" y="439"/>
                </a:lnTo>
                <a:lnTo>
                  <a:pt x="2437" y="441"/>
                </a:lnTo>
                <a:lnTo>
                  <a:pt x="2431" y="439"/>
                </a:lnTo>
                <a:lnTo>
                  <a:pt x="2424" y="439"/>
                </a:lnTo>
                <a:lnTo>
                  <a:pt x="2415" y="435"/>
                </a:lnTo>
                <a:lnTo>
                  <a:pt x="2401" y="435"/>
                </a:lnTo>
                <a:lnTo>
                  <a:pt x="2399" y="435"/>
                </a:lnTo>
                <a:lnTo>
                  <a:pt x="2392" y="437"/>
                </a:lnTo>
                <a:lnTo>
                  <a:pt x="2388" y="437"/>
                </a:lnTo>
                <a:lnTo>
                  <a:pt x="2383" y="437"/>
                </a:lnTo>
                <a:lnTo>
                  <a:pt x="2379" y="437"/>
                </a:lnTo>
                <a:lnTo>
                  <a:pt x="2377" y="439"/>
                </a:lnTo>
                <a:lnTo>
                  <a:pt x="2374" y="441"/>
                </a:lnTo>
                <a:lnTo>
                  <a:pt x="2372" y="444"/>
                </a:lnTo>
                <a:lnTo>
                  <a:pt x="2370" y="444"/>
                </a:lnTo>
                <a:lnTo>
                  <a:pt x="2370" y="439"/>
                </a:lnTo>
                <a:lnTo>
                  <a:pt x="2374" y="437"/>
                </a:lnTo>
                <a:lnTo>
                  <a:pt x="2377" y="437"/>
                </a:lnTo>
                <a:lnTo>
                  <a:pt x="2377" y="435"/>
                </a:lnTo>
                <a:lnTo>
                  <a:pt x="2383" y="435"/>
                </a:lnTo>
                <a:lnTo>
                  <a:pt x="2386" y="435"/>
                </a:lnTo>
                <a:lnTo>
                  <a:pt x="2386" y="432"/>
                </a:lnTo>
                <a:lnTo>
                  <a:pt x="2386" y="432"/>
                </a:lnTo>
                <a:lnTo>
                  <a:pt x="2386" y="430"/>
                </a:lnTo>
                <a:lnTo>
                  <a:pt x="2383" y="430"/>
                </a:lnTo>
                <a:lnTo>
                  <a:pt x="2383" y="430"/>
                </a:lnTo>
                <a:lnTo>
                  <a:pt x="2370" y="432"/>
                </a:lnTo>
                <a:lnTo>
                  <a:pt x="2363" y="432"/>
                </a:lnTo>
                <a:lnTo>
                  <a:pt x="2354" y="430"/>
                </a:lnTo>
                <a:lnTo>
                  <a:pt x="2354" y="430"/>
                </a:lnTo>
                <a:lnTo>
                  <a:pt x="2347" y="430"/>
                </a:lnTo>
                <a:lnTo>
                  <a:pt x="2347" y="430"/>
                </a:lnTo>
                <a:lnTo>
                  <a:pt x="2347" y="430"/>
                </a:lnTo>
                <a:lnTo>
                  <a:pt x="2354" y="428"/>
                </a:lnTo>
                <a:lnTo>
                  <a:pt x="2356" y="428"/>
                </a:lnTo>
                <a:lnTo>
                  <a:pt x="2361" y="426"/>
                </a:lnTo>
                <a:lnTo>
                  <a:pt x="2363" y="423"/>
                </a:lnTo>
                <a:lnTo>
                  <a:pt x="2363" y="423"/>
                </a:lnTo>
                <a:lnTo>
                  <a:pt x="2363" y="421"/>
                </a:lnTo>
                <a:lnTo>
                  <a:pt x="2363" y="419"/>
                </a:lnTo>
                <a:lnTo>
                  <a:pt x="2361" y="419"/>
                </a:lnTo>
                <a:lnTo>
                  <a:pt x="2359" y="417"/>
                </a:lnTo>
                <a:lnTo>
                  <a:pt x="2356" y="417"/>
                </a:lnTo>
                <a:lnTo>
                  <a:pt x="2359" y="414"/>
                </a:lnTo>
                <a:lnTo>
                  <a:pt x="2365" y="417"/>
                </a:lnTo>
                <a:lnTo>
                  <a:pt x="2368" y="417"/>
                </a:lnTo>
                <a:lnTo>
                  <a:pt x="2374" y="417"/>
                </a:lnTo>
                <a:lnTo>
                  <a:pt x="2377" y="417"/>
                </a:lnTo>
                <a:lnTo>
                  <a:pt x="2383" y="417"/>
                </a:lnTo>
                <a:lnTo>
                  <a:pt x="2386" y="417"/>
                </a:lnTo>
                <a:lnTo>
                  <a:pt x="2392" y="414"/>
                </a:lnTo>
                <a:lnTo>
                  <a:pt x="2395" y="412"/>
                </a:lnTo>
                <a:lnTo>
                  <a:pt x="2399" y="410"/>
                </a:lnTo>
                <a:lnTo>
                  <a:pt x="2399" y="408"/>
                </a:lnTo>
                <a:lnTo>
                  <a:pt x="2399" y="405"/>
                </a:lnTo>
                <a:lnTo>
                  <a:pt x="2399" y="403"/>
                </a:lnTo>
                <a:lnTo>
                  <a:pt x="2397" y="403"/>
                </a:lnTo>
                <a:lnTo>
                  <a:pt x="2392" y="401"/>
                </a:lnTo>
                <a:lnTo>
                  <a:pt x="2388" y="401"/>
                </a:lnTo>
                <a:lnTo>
                  <a:pt x="2383" y="401"/>
                </a:lnTo>
                <a:lnTo>
                  <a:pt x="2377" y="401"/>
                </a:lnTo>
                <a:lnTo>
                  <a:pt x="2377" y="399"/>
                </a:lnTo>
                <a:lnTo>
                  <a:pt x="2377" y="399"/>
                </a:lnTo>
                <a:lnTo>
                  <a:pt x="2379" y="399"/>
                </a:lnTo>
                <a:lnTo>
                  <a:pt x="2383" y="399"/>
                </a:lnTo>
                <a:lnTo>
                  <a:pt x="2390" y="399"/>
                </a:lnTo>
                <a:lnTo>
                  <a:pt x="2397" y="399"/>
                </a:lnTo>
                <a:lnTo>
                  <a:pt x="2399" y="401"/>
                </a:lnTo>
                <a:lnTo>
                  <a:pt x="2404" y="403"/>
                </a:lnTo>
                <a:lnTo>
                  <a:pt x="2406" y="405"/>
                </a:lnTo>
                <a:lnTo>
                  <a:pt x="2410" y="405"/>
                </a:lnTo>
                <a:lnTo>
                  <a:pt x="2413" y="408"/>
                </a:lnTo>
                <a:lnTo>
                  <a:pt x="2417" y="410"/>
                </a:lnTo>
                <a:lnTo>
                  <a:pt x="2419" y="412"/>
                </a:lnTo>
                <a:lnTo>
                  <a:pt x="2422" y="414"/>
                </a:lnTo>
                <a:lnTo>
                  <a:pt x="2422" y="419"/>
                </a:lnTo>
                <a:lnTo>
                  <a:pt x="2424" y="421"/>
                </a:lnTo>
                <a:lnTo>
                  <a:pt x="2426" y="426"/>
                </a:lnTo>
                <a:lnTo>
                  <a:pt x="2428" y="428"/>
                </a:lnTo>
                <a:lnTo>
                  <a:pt x="2435" y="430"/>
                </a:lnTo>
                <a:lnTo>
                  <a:pt x="2437" y="430"/>
                </a:lnTo>
                <a:lnTo>
                  <a:pt x="2442" y="430"/>
                </a:lnTo>
                <a:lnTo>
                  <a:pt x="2446" y="432"/>
                </a:lnTo>
                <a:lnTo>
                  <a:pt x="2446" y="430"/>
                </a:lnTo>
                <a:lnTo>
                  <a:pt x="2449" y="423"/>
                </a:lnTo>
                <a:lnTo>
                  <a:pt x="2449" y="421"/>
                </a:lnTo>
                <a:lnTo>
                  <a:pt x="2449" y="421"/>
                </a:lnTo>
                <a:lnTo>
                  <a:pt x="2449" y="419"/>
                </a:lnTo>
                <a:lnTo>
                  <a:pt x="2451" y="426"/>
                </a:lnTo>
                <a:lnTo>
                  <a:pt x="2451" y="426"/>
                </a:lnTo>
                <a:lnTo>
                  <a:pt x="2451" y="428"/>
                </a:lnTo>
                <a:lnTo>
                  <a:pt x="2451" y="430"/>
                </a:lnTo>
                <a:lnTo>
                  <a:pt x="2451" y="430"/>
                </a:lnTo>
                <a:lnTo>
                  <a:pt x="2455" y="430"/>
                </a:lnTo>
                <a:lnTo>
                  <a:pt x="2458" y="430"/>
                </a:lnTo>
                <a:lnTo>
                  <a:pt x="2462" y="430"/>
                </a:lnTo>
                <a:lnTo>
                  <a:pt x="2464" y="428"/>
                </a:lnTo>
                <a:lnTo>
                  <a:pt x="2462" y="428"/>
                </a:lnTo>
                <a:lnTo>
                  <a:pt x="2462" y="421"/>
                </a:lnTo>
                <a:lnTo>
                  <a:pt x="2462" y="419"/>
                </a:lnTo>
                <a:lnTo>
                  <a:pt x="2462" y="419"/>
                </a:lnTo>
                <a:lnTo>
                  <a:pt x="2462" y="412"/>
                </a:lnTo>
                <a:lnTo>
                  <a:pt x="2462" y="410"/>
                </a:lnTo>
                <a:lnTo>
                  <a:pt x="2462" y="405"/>
                </a:lnTo>
                <a:lnTo>
                  <a:pt x="2460" y="403"/>
                </a:lnTo>
                <a:lnTo>
                  <a:pt x="2458" y="401"/>
                </a:lnTo>
                <a:lnTo>
                  <a:pt x="2453" y="403"/>
                </a:lnTo>
                <a:lnTo>
                  <a:pt x="2453" y="403"/>
                </a:lnTo>
                <a:lnTo>
                  <a:pt x="2451" y="403"/>
                </a:lnTo>
                <a:lnTo>
                  <a:pt x="2451" y="405"/>
                </a:lnTo>
                <a:lnTo>
                  <a:pt x="2451" y="408"/>
                </a:lnTo>
                <a:lnTo>
                  <a:pt x="2449" y="405"/>
                </a:lnTo>
                <a:lnTo>
                  <a:pt x="2449" y="403"/>
                </a:lnTo>
                <a:lnTo>
                  <a:pt x="2449" y="401"/>
                </a:lnTo>
                <a:lnTo>
                  <a:pt x="2449" y="401"/>
                </a:lnTo>
                <a:lnTo>
                  <a:pt x="2451" y="399"/>
                </a:lnTo>
                <a:lnTo>
                  <a:pt x="2455" y="396"/>
                </a:lnTo>
                <a:lnTo>
                  <a:pt x="2458" y="394"/>
                </a:lnTo>
                <a:lnTo>
                  <a:pt x="2453" y="394"/>
                </a:lnTo>
                <a:lnTo>
                  <a:pt x="2451" y="394"/>
                </a:lnTo>
                <a:lnTo>
                  <a:pt x="2449" y="390"/>
                </a:lnTo>
                <a:lnTo>
                  <a:pt x="2449" y="390"/>
                </a:lnTo>
                <a:lnTo>
                  <a:pt x="2444" y="387"/>
                </a:lnTo>
                <a:lnTo>
                  <a:pt x="2442" y="387"/>
                </a:lnTo>
                <a:lnTo>
                  <a:pt x="2437" y="385"/>
                </a:lnTo>
                <a:lnTo>
                  <a:pt x="2433" y="383"/>
                </a:lnTo>
                <a:lnTo>
                  <a:pt x="2428" y="381"/>
                </a:lnTo>
                <a:lnTo>
                  <a:pt x="2422" y="378"/>
                </a:lnTo>
                <a:lnTo>
                  <a:pt x="2419" y="376"/>
                </a:lnTo>
                <a:lnTo>
                  <a:pt x="2417" y="376"/>
                </a:lnTo>
                <a:lnTo>
                  <a:pt x="2415" y="374"/>
                </a:lnTo>
                <a:lnTo>
                  <a:pt x="2413" y="376"/>
                </a:lnTo>
                <a:lnTo>
                  <a:pt x="2408" y="376"/>
                </a:lnTo>
                <a:lnTo>
                  <a:pt x="2406" y="376"/>
                </a:lnTo>
                <a:lnTo>
                  <a:pt x="2408" y="376"/>
                </a:lnTo>
                <a:lnTo>
                  <a:pt x="2413" y="374"/>
                </a:lnTo>
                <a:lnTo>
                  <a:pt x="2415" y="372"/>
                </a:lnTo>
                <a:lnTo>
                  <a:pt x="2415" y="369"/>
                </a:lnTo>
                <a:lnTo>
                  <a:pt x="2413" y="363"/>
                </a:lnTo>
                <a:lnTo>
                  <a:pt x="2413" y="360"/>
                </a:lnTo>
                <a:lnTo>
                  <a:pt x="2413" y="360"/>
                </a:lnTo>
                <a:lnTo>
                  <a:pt x="2410" y="360"/>
                </a:lnTo>
                <a:lnTo>
                  <a:pt x="2406" y="363"/>
                </a:lnTo>
                <a:lnTo>
                  <a:pt x="2404" y="363"/>
                </a:lnTo>
                <a:lnTo>
                  <a:pt x="2399" y="365"/>
                </a:lnTo>
                <a:lnTo>
                  <a:pt x="2392" y="367"/>
                </a:lnTo>
                <a:lnTo>
                  <a:pt x="2390" y="367"/>
                </a:lnTo>
                <a:lnTo>
                  <a:pt x="2388" y="367"/>
                </a:lnTo>
                <a:lnTo>
                  <a:pt x="2388" y="367"/>
                </a:lnTo>
                <a:lnTo>
                  <a:pt x="2383" y="367"/>
                </a:lnTo>
                <a:lnTo>
                  <a:pt x="2390" y="365"/>
                </a:lnTo>
                <a:lnTo>
                  <a:pt x="2392" y="365"/>
                </a:lnTo>
                <a:lnTo>
                  <a:pt x="2397" y="363"/>
                </a:lnTo>
                <a:lnTo>
                  <a:pt x="2406" y="360"/>
                </a:lnTo>
                <a:lnTo>
                  <a:pt x="2408" y="358"/>
                </a:lnTo>
                <a:lnTo>
                  <a:pt x="2410" y="358"/>
                </a:lnTo>
                <a:lnTo>
                  <a:pt x="2413" y="356"/>
                </a:lnTo>
                <a:lnTo>
                  <a:pt x="2415" y="358"/>
                </a:lnTo>
                <a:lnTo>
                  <a:pt x="2417" y="360"/>
                </a:lnTo>
                <a:lnTo>
                  <a:pt x="2419" y="367"/>
                </a:lnTo>
                <a:lnTo>
                  <a:pt x="2424" y="374"/>
                </a:lnTo>
                <a:lnTo>
                  <a:pt x="2428" y="374"/>
                </a:lnTo>
                <a:lnTo>
                  <a:pt x="2431" y="376"/>
                </a:lnTo>
                <a:lnTo>
                  <a:pt x="2437" y="378"/>
                </a:lnTo>
                <a:lnTo>
                  <a:pt x="2446" y="381"/>
                </a:lnTo>
                <a:lnTo>
                  <a:pt x="2449" y="383"/>
                </a:lnTo>
                <a:lnTo>
                  <a:pt x="2451" y="383"/>
                </a:lnTo>
                <a:lnTo>
                  <a:pt x="2453" y="381"/>
                </a:lnTo>
                <a:lnTo>
                  <a:pt x="2453" y="376"/>
                </a:lnTo>
                <a:lnTo>
                  <a:pt x="2455" y="376"/>
                </a:lnTo>
                <a:lnTo>
                  <a:pt x="2455" y="369"/>
                </a:lnTo>
                <a:lnTo>
                  <a:pt x="2455" y="367"/>
                </a:lnTo>
                <a:lnTo>
                  <a:pt x="2455" y="360"/>
                </a:lnTo>
                <a:lnTo>
                  <a:pt x="2453" y="358"/>
                </a:lnTo>
                <a:lnTo>
                  <a:pt x="2449" y="358"/>
                </a:lnTo>
                <a:lnTo>
                  <a:pt x="2444" y="356"/>
                </a:lnTo>
                <a:lnTo>
                  <a:pt x="2442" y="354"/>
                </a:lnTo>
                <a:lnTo>
                  <a:pt x="2437" y="351"/>
                </a:lnTo>
                <a:lnTo>
                  <a:pt x="2433" y="351"/>
                </a:lnTo>
                <a:lnTo>
                  <a:pt x="2431" y="349"/>
                </a:lnTo>
                <a:lnTo>
                  <a:pt x="2426" y="347"/>
                </a:lnTo>
                <a:lnTo>
                  <a:pt x="2424" y="347"/>
                </a:lnTo>
                <a:lnTo>
                  <a:pt x="2417" y="345"/>
                </a:lnTo>
                <a:lnTo>
                  <a:pt x="2408" y="347"/>
                </a:lnTo>
                <a:lnTo>
                  <a:pt x="2406" y="347"/>
                </a:lnTo>
                <a:lnTo>
                  <a:pt x="2404" y="349"/>
                </a:lnTo>
                <a:lnTo>
                  <a:pt x="2395" y="351"/>
                </a:lnTo>
                <a:lnTo>
                  <a:pt x="2390" y="351"/>
                </a:lnTo>
                <a:lnTo>
                  <a:pt x="2388" y="354"/>
                </a:lnTo>
                <a:lnTo>
                  <a:pt x="2383" y="354"/>
                </a:lnTo>
                <a:lnTo>
                  <a:pt x="2377" y="354"/>
                </a:lnTo>
                <a:lnTo>
                  <a:pt x="2377" y="354"/>
                </a:lnTo>
                <a:lnTo>
                  <a:pt x="2374" y="356"/>
                </a:lnTo>
                <a:lnTo>
                  <a:pt x="2372" y="356"/>
                </a:lnTo>
                <a:lnTo>
                  <a:pt x="2372" y="356"/>
                </a:lnTo>
                <a:lnTo>
                  <a:pt x="2370" y="356"/>
                </a:lnTo>
                <a:lnTo>
                  <a:pt x="2370" y="354"/>
                </a:lnTo>
                <a:lnTo>
                  <a:pt x="2372" y="354"/>
                </a:lnTo>
                <a:lnTo>
                  <a:pt x="2374" y="354"/>
                </a:lnTo>
                <a:lnTo>
                  <a:pt x="2379" y="354"/>
                </a:lnTo>
                <a:lnTo>
                  <a:pt x="2381" y="354"/>
                </a:lnTo>
                <a:lnTo>
                  <a:pt x="2383" y="354"/>
                </a:lnTo>
                <a:lnTo>
                  <a:pt x="2383" y="351"/>
                </a:lnTo>
                <a:lnTo>
                  <a:pt x="2386" y="351"/>
                </a:lnTo>
                <a:lnTo>
                  <a:pt x="2386" y="349"/>
                </a:lnTo>
                <a:lnTo>
                  <a:pt x="2377" y="347"/>
                </a:lnTo>
                <a:lnTo>
                  <a:pt x="2374" y="345"/>
                </a:lnTo>
                <a:lnTo>
                  <a:pt x="2379" y="347"/>
                </a:lnTo>
                <a:lnTo>
                  <a:pt x="2383" y="347"/>
                </a:lnTo>
                <a:lnTo>
                  <a:pt x="2388" y="349"/>
                </a:lnTo>
                <a:lnTo>
                  <a:pt x="2392" y="351"/>
                </a:lnTo>
                <a:lnTo>
                  <a:pt x="2392" y="351"/>
                </a:lnTo>
                <a:lnTo>
                  <a:pt x="2399" y="349"/>
                </a:lnTo>
                <a:lnTo>
                  <a:pt x="2399" y="349"/>
                </a:lnTo>
                <a:lnTo>
                  <a:pt x="2404" y="347"/>
                </a:lnTo>
                <a:lnTo>
                  <a:pt x="2406" y="345"/>
                </a:lnTo>
                <a:lnTo>
                  <a:pt x="2410" y="345"/>
                </a:lnTo>
                <a:lnTo>
                  <a:pt x="2413" y="342"/>
                </a:lnTo>
                <a:lnTo>
                  <a:pt x="2413" y="342"/>
                </a:lnTo>
                <a:lnTo>
                  <a:pt x="2410" y="340"/>
                </a:lnTo>
                <a:lnTo>
                  <a:pt x="2406" y="336"/>
                </a:lnTo>
                <a:lnTo>
                  <a:pt x="2404" y="336"/>
                </a:lnTo>
                <a:lnTo>
                  <a:pt x="2401" y="333"/>
                </a:lnTo>
                <a:lnTo>
                  <a:pt x="2401" y="333"/>
                </a:lnTo>
                <a:lnTo>
                  <a:pt x="2404" y="333"/>
                </a:lnTo>
                <a:lnTo>
                  <a:pt x="2408" y="336"/>
                </a:lnTo>
                <a:lnTo>
                  <a:pt x="2410" y="338"/>
                </a:lnTo>
                <a:lnTo>
                  <a:pt x="2413" y="340"/>
                </a:lnTo>
                <a:lnTo>
                  <a:pt x="2415" y="340"/>
                </a:lnTo>
                <a:lnTo>
                  <a:pt x="2417" y="340"/>
                </a:lnTo>
                <a:lnTo>
                  <a:pt x="2419" y="340"/>
                </a:lnTo>
                <a:lnTo>
                  <a:pt x="2419" y="338"/>
                </a:lnTo>
                <a:lnTo>
                  <a:pt x="2424" y="336"/>
                </a:lnTo>
                <a:lnTo>
                  <a:pt x="2428" y="342"/>
                </a:lnTo>
                <a:lnTo>
                  <a:pt x="2437" y="347"/>
                </a:lnTo>
                <a:lnTo>
                  <a:pt x="2442" y="347"/>
                </a:lnTo>
                <a:lnTo>
                  <a:pt x="2451" y="349"/>
                </a:lnTo>
                <a:lnTo>
                  <a:pt x="2453" y="349"/>
                </a:lnTo>
                <a:lnTo>
                  <a:pt x="2458" y="347"/>
                </a:lnTo>
                <a:lnTo>
                  <a:pt x="2464" y="345"/>
                </a:lnTo>
                <a:lnTo>
                  <a:pt x="2467" y="345"/>
                </a:lnTo>
                <a:lnTo>
                  <a:pt x="2478" y="345"/>
                </a:lnTo>
                <a:lnTo>
                  <a:pt x="2480" y="345"/>
                </a:lnTo>
                <a:lnTo>
                  <a:pt x="2480" y="338"/>
                </a:lnTo>
                <a:lnTo>
                  <a:pt x="2482" y="333"/>
                </a:lnTo>
                <a:lnTo>
                  <a:pt x="2482" y="333"/>
                </a:lnTo>
                <a:lnTo>
                  <a:pt x="2471" y="331"/>
                </a:lnTo>
                <a:lnTo>
                  <a:pt x="2467" y="329"/>
                </a:lnTo>
                <a:lnTo>
                  <a:pt x="2458" y="329"/>
                </a:lnTo>
                <a:lnTo>
                  <a:pt x="2455" y="329"/>
                </a:lnTo>
                <a:lnTo>
                  <a:pt x="2453" y="327"/>
                </a:lnTo>
                <a:lnTo>
                  <a:pt x="2451" y="327"/>
                </a:lnTo>
                <a:lnTo>
                  <a:pt x="2451" y="327"/>
                </a:lnTo>
                <a:lnTo>
                  <a:pt x="2451" y="324"/>
                </a:lnTo>
                <a:lnTo>
                  <a:pt x="2453" y="324"/>
                </a:lnTo>
                <a:lnTo>
                  <a:pt x="2453" y="322"/>
                </a:lnTo>
                <a:lnTo>
                  <a:pt x="2453" y="320"/>
                </a:lnTo>
                <a:lnTo>
                  <a:pt x="2453" y="320"/>
                </a:lnTo>
                <a:lnTo>
                  <a:pt x="2451" y="320"/>
                </a:lnTo>
                <a:lnTo>
                  <a:pt x="2451" y="320"/>
                </a:lnTo>
                <a:lnTo>
                  <a:pt x="2453" y="318"/>
                </a:lnTo>
                <a:lnTo>
                  <a:pt x="2458" y="318"/>
                </a:lnTo>
                <a:lnTo>
                  <a:pt x="2458" y="315"/>
                </a:lnTo>
                <a:lnTo>
                  <a:pt x="2458" y="311"/>
                </a:lnTo>
                <a:lnTo>
                  <a:pt x="2458" y="311"/>
                </a:lnTo>
                <a:lnTo>
                  <a:pt x="2460" y="313"/>
                </a:lnTo>
                <a:lnTo>
                  <a:pt x="2460" y="318"/>
                </a:lnTo>
                <a:lnTo>
                  <a:pt x="2458" y="322"/>
                </a:lnTo>
                <a:lnTo>
                  <a:pt x="2462" y="324"/>
                </a:lnTo>
                <a:lnTo>
                  <a:pt x="2471" y="324"/>
                </a:lnTo>
                <a:lnTo>
                  <a:pt x="2478" y="324"/>
                </a:lnTo>
                <a:lnTo>
                  <a:pt x="2485" y="322"/>
                </a:lnTo>
                <a:lnTo>
                  <a:pt x="2485" y="320"/>
                </a:lnTo>
                <a:lnTo>
                  <a:pt x="2487" y="320"/>
                </a:lnTo>
                <a:lnTo>
                  <a:pt x="2494" y="320"/>
                </a:lnTo>
                <a:lnTo>
                  <a:pt x="2496" y="320"/>
                </a:lnTo>
                <a:lnTo>
                  <a:pt x="2498" y="320"/>
                </a:lnTo>
                <a:lnTo>
                  <a:pt x="2498" y="320"/>
                </a:lnTo>
                <a:lnTo>
                  <a:pt x="2498" y="318"/>
                </a:lnTo>
                <a:lnTo>
                  <a:pt x="2500" y="315"/>
                </a:lnTo>
                <a:lnTo>
                  <a:pt x="2500" y="313"/>
                </a:lnTo>
                <a:lnTo>
                  <a:pt x="2498" y="311"/>
                </a:lnTo>
                <a:lnTo>
                  <a:pt x="2496" y="311"/>
                </a:lnTo>
                <a:lnTo>
                  <a:pt x="2496" y="309"/>
                </a:lnTo>
                <a:lnTo>
                  <a:pt x="2491" y="302"/>
                </a:lnTo>
                <a:lnTo>
                  <a:pt x="2487" y="300"/>
                </a:lnTo>
                <a:lnTo>
                  <a:pt x="2485" y="297"/>
                </a:lnTo>
                <a:lnTo>
                  <a:pt x="2480" y="300"/>
                </a:lnTo>
                <a:lnTo>
                  <a:pt x="2480" y="302"/>
                </a:lnTo>
                <a:lnTo>
                  <a:pt x="2478" y="306"/>
                </a:lnTo>
                <a:lnTo>
                  <a:pt x="2473" y="309"/>
                </a:lnTo>
                <a:lnTo>
                  <a:pt x="2471" y="309"/>
                </a:lnTo>
                <a:lnTo>
                  <a:pt x="2471" y="309"/>
                </a:lnTo>
                <a:lnTo>
                  <a:pt x="2473" y="306"/>
                </a:lnTo>
                <a:lnTo>
                  <a:pt x="2473" y="306"/>
                </a:lnTo>
                <a:lnTo>
                  <a:pt x="2476" y="304"/>
                </a:lnTo>
                <a:lnTo>
                  <a:pt x="2476" y="302"/>
                </a:lnTo>
                <a:lnTo>
                  <a:pt x="2473" y="297"/>
                </a:lnTo>
                <a:lnTo>
                  <a:pt x="2473" y="297"/>
                </a:lnTo>
                <a:lnTo>
                  <a:pt x="2473" y="295"/>
                </a:lnTo>
                <a:lnTo>
                  <a:pt x="2471" y="295"/>
                </a:lnTo>
                <a:lnTo>
                  <a:pt x="2469" y="295"/>
                </a:lnTo>
                <a:lnTo>
                  <a:pt x="2464" y="297"/>
                </a:lnTo>
                <a:lnTo>
                  <a:pt x="2462" y="300"/>
                </a:lnTo>
                <a:lnTo>
                  <a:pt x="2462" y="300"/>
                </a:lnTo>
                <a:lnTo>
                  <a:pt x="2460" y="300"/>
                </a:lnTo>
                <a:lnTo>
                  <a:pt x="2458" y="297"/>
                </a:lnTo>
                <a:lnTo>
                  <a:pt x="2455" y="295"/>
                </a:lnTo>
                <a:lnTo>
                  <a:pt x="2453" y="295"/>
                </a:lnTo>
                <a:lnTo>
                  <a:pt x="2458" y="297"/>
                </a:lnTo>
                <a:lnTo>
                  <a:pt x="2462" y="297"/>
                </a:lnTo>
                <a:lnTo>
                  <a:pt x="2467" y="295"/>
                </a:lnTo>
                <a:lnTo>
                  <a:pt x="2469" y="293"/>
                </a:lnTo>
                <a:lnTo>
                  <a:pt x="2471" y="293"/>
                </a:lnTo>
                <a:lnTo>
                  <a:pt x="2473" y="293"/>
                </a:lnTo>
                <a:lnTo>
                  <a:pt x="2480" y="288"/>
                </a:lnTo>
                <a:lnTo>
                  <a:pt x="2485" y="288"/>
                </a:lnTo>
                <a:lnTo>
                  <a:pt x="2487" y="291"/>
                </a:lnTo>
                <a:lnTo>
                  <a:pt x="2489" y="291"/>
                </a:lnTo>
                <a:lnTo>
                  <a:pt x="2491" y="293"/>
                </a:lnTo>
                <a:lnTo>
                  <a:pt x="2494" y="293"/>
                </a:lnTo>
                <a:lnTo>
                  <a:pt x="2496" y="293"/>
                </a:lnTo>
                <a:lnTo>
                  <a:pt x="2496" y="291"/>
                </a:lnTo>
                <a:lnTo>
                  <a:pt x="2498" y="288"/>
                </a:lnTo>
                <a:lnTo>
                  <a:pt x="2498" y="286"/>
                </a:lnTo>
                <a:lnTo>
                  <a:pt x="2496" y="282"/>
                </a:lnTo>
                <a:lnTo>
                  <a:pt x="2496" y="279"/>
                </a:lnTo>
                <a:lnTo>
                  <a:pt x="2496" y="279"/>
                </a:lnTo>
                <a:lnTo>
                  <a:pt x="2496" y="277"/>
                </a:lnTo>
                <a:lnTo>
                  <a:pt x="2496" y="277"/>
                </a:lnTo>
                <a:lnTo>
                  <a:pt x="2496" y="275"/>
                </a:lnTo>
                <a:lnTo>
                  <a:pt x="2494" y="273"/>
                </a:lnTo>
                <a:lnTo>
                  <a:pt x="2491" y="270"/>
                </a:lnTo>
                <a:lnTo>
                  <a:pt x="2489" y="266"/>
                </a:lnTo>
                <a:lnTo>
                  <a:pt x="2489" y="264"/>
                </a:lnTo>
                <a:lnTo>
                  <a:pt x="2487" y="259"/>
                </a:lnTo>
                <a:lnTo>
                  <a:pt x="2482" y="259"/>
                </a:lnTo>
                <a:lnTo>
                  <a:pt x="2480" y="259"/>
                </a:lnTo>
                <a:lnTo>
                  <a:pt x="2478" y="259"/>
                </a:lnTo>
                <a:lnTo>
                  <a:pt x="2476" y="259"/>
                </a:lnTo>
                <a:lnTo>
                  <a:pt x="2473" y="257"/>
                </a:lnTo>
                <a:lnTo>
                  <a:pt x="2469" y="259"/>
                </a:lnTo>
                <a:lnTo>
                  <a:pt x="2467" y="259"/>
                </a:lnTo>
                <a:lnTo>
                  <a:pt x="2464" y="259"/>
                </a:lnTo>
                <a:lnTo>
                  <a:pt x="2462" y="257"/>
                </a:lnTo>
                <a:lnTo>
                  <a:pt x="2460" y="255"/>
                </a:lnTo>
                <a:lnTo>
                  <a:pt x="2458" y="248"/>
                </a:lnTo>
                <a:lnTo>
                  <a:pt x="2455" y="248"/>
                </a:lnTo>
                <a:lnTo>
                  <a:pt x="2451" y="248"/>
                </a:lnTo>
                <a:lnTo>
                  <a:pt x="2451" y="248"/>
                </a:lnTo>
                <a:lnTo>
                  <a:pt x="2449" y="248"/>
                </a:lnTo>
                <a:lnTo>
                  <a:pt x="2446" y="246"/>
                </a:lnTo>
                <a:lnTo>
                  <a:pt x="2446" y="243"/>
                </a:lnTo>
                <a:lnTo>
                  <a:pt x="2449" y="243"/>
                </a:lnTo>
                <a:lnTo>
                  <a:pt x="2451" y="241"/>
                </a:lnTo>
                <a:lnTo>
                  <a:pt x="2453" y="241"/>
                </a:lnTo>
                <a:lnTo>
                  <a:pt x="2458" y="243"/>
                </a:lnTo>
                <a:lnTo>
                  <a:pt x="2460" y="246"/>
                </a:lnTo>
                <a:lnTo>
                  <a:pt x="2462" y="246"/>
                </a:lnTo>
                <a:lnTo>
                  <a:pt x="2473" y="239"/>
                </a:lnTo>
                <a:lnTo>
                  <a:pt x="2473" y="239"/>
                </a:lnTo>
                <a:lnTo>
                  <a:pt x="2480" y="237"/>
                </a:lnTo>
                <a:lnTo>
                  <a:pt x="2487" y="237"/>
                </a:lnTo>
                <a:lnTo>
                  <a:pt x="2489" y="237"/>
                </a:lnTo>
                <a:lnTo>
                  <a:pt x="2496" y="239"/>
                </a:lnTo>
                <a:lnTo>
                  <a:pt x="2500" y="241"/>
                </a:lnTo>
                <a:lnTo>
                  <a:pt x="2503" y="241"/>
                </a:lnTo>
                <a:lnTo>
                  <a:pt x="2505" y="241"/>
                </a:lnTo>
                <a:lnTo>
                  <a:pt x="2507" y="243"/>
                </a:lnTo>
                <a:lnTo>
                  <a:pt x="2509" y="243"/>
                </a:lnTo>
                <a:lnTo>
                  <a:pt x="2512" y="241"/>
                </a:lnTo>
                <a:lnTo>
                  <a:pt x="2512" y="239"/>
                </a:lnTo>
                <a:lnTo>
                  <a:pt x="2514" y="237"/>
                </a:lnTo>
                <a:lnTo>
                  <a:pt x="2514" y="234"/>
                </a:lnTo>
                <a:lnTo>
                  <a:pt x="2514" y="230"/>
                </a:lnTo>
                <a:lnTo>
                  <a:pt x="2514" y="228"/>
                </a:lnTo>
                <a:lnTo>
                  <a:pt x="2512" y="225"/>
                </a:lnTo>
                <a:lnTo>
                  <a:pt x="2509" y="225"/>
                </a:lnTo>
                <a:lnTo>
                  <a:pt x="2505" y="225"/>
                </a:lnTo>
                <a:lnTo>
                  <a:pt x="2500" y="228"/>
                </a:lnTo>
                <a:lnTo>
                  <a:pt x="2498" y="228"/>
                </a:lnTo>
                <a:lnTo>
                  <a:pt x="2496" y="228"/>
                </a:lnTo>
                <a:lnTo>
                  <a:pt x="2494" y="225"/>
                </a:lnTo>
                <a:lnTo>
                  <a:pt x="2491" y="223"/>
                </a:lnTo>
                <a:lnTo>
                  <a:pt x="2485" y="223"/>
                </a:lnTo>
                <a:lnTo>
                  <a:pt x="2480" y="221"/>
                </a:lnTo>
                <a:lnTo>
                  <a:pt x="2478" y="214"/>
                </a:lnTo>
                <a:lnTo>
                  <a:pt x="2480" y="214"/>
                </a:lnTo>
                <a:lnTo>
                  <a:pt x="2485" y="212"/>
                </a:lnTo>
                <a:lnTo>
                  <a:pt x="2489" y="214"/>
                </a:lnTo>
                <a:lnTo>
                  <a:pt x="2496" y="216"/>
                </a:lnTo>
                <a:lnTo>
                  <a:pt x="2496" y="216"/>
                </a:lnTo>
                <a:lnTo>
                  <a:pt x="2498" y="216"/>
                </a:lnTo>
                <a:lnTo>
                  <a:pt x="2498" y="214"/>
                </a:lnTo>
                <a:lnTo>
                  <a:pt x="2498" y="212"/>
                </a:lnTo>
                <a:lnTo>
                  <a:pt x="2496" y="212"/>
                </a:lnTo>
                <a:lnTo>
                  <a:pt x="2491" y="209"/>
                </a:lnTo>
                <a:lnTo>
                  <a:pt x="2487" y="207"/>
                </a:lnTo>
                <a:lnTo>
                  <a:pt x="2482" y="207"/>
                </a:lnTo>
                <a:lnTo>
                  <a:pt x="2478" y="205"/>
                </a:lnTo>
                <a:lnTo>
                  <a:pt x="2473" y="205"/>
                </a:lnTo>
                <a:lnTo>
                  <a:pt x="2471" y="207"/>
                </a:lnTo>
                <a:lnTo>
                  <a:pt x="2467" y="212"/>
                </a:lnTo>
                <a:lnTo>
                  <a:pt x="2462" y="214"/>
                </a:lnTo>
                <a:lnTo>
                  <a:pt x="2460" y="212"/>
                </a:lnTo>
                <a:lnTo>
                  <a:pt x="2460" y="209"/>
                </a:lnTo>
                <a:lnTo>
                  <a:pt x="2462" y="205"/>
                </a:lnTo>
                <a:lnTo>
                  <a:pt x="2464" y="203"/>
                </a:lnTo>
                <a:lnTo>
                  <a:pt x="2467" y="200"/>
                </a:lnTo>
                <a:lnTo>
                  <a:pt x="2467" y="196"/>
                </a:lnTo>
                <a:lnTo>
                  <a:pt x="2469" y="191"/>
                </a:lnTo>
                <a:lnTo>
                  <a:pt x="2469" y="189"/>
                </a:lnTo>
                <a:lnTo>
                  <a:pt x="2473" y="182"/>
                </a:lnTo>
                <a:lnTo>
                  <a:pt x="2473" y="182"/>
                </a:lnTo>
                <a:lnTo>
                  <a:pt x="2469" y="180"/>
                </a:lnTo>
                <a:lnTo>
                  <a:pt x="2469" y="180"/>
                </a:lnTo>
                <a:lnTo>
                  <a:pt x="2478" y="176"/>
                </a:lnTo>
                <a:lnTo>
                  <a:pt x="2482" y="173"/>
                </a:lnTo>
                <a:lnTo>
                  <a:pt x="2485" y="173"/>
                </a:lnTo>
                <a:lnTo>
                  <a:pt x="2487" y="173"/>
                </a:lnTo>
                <a:lnTo>
                  <a:pt x="2489" y="173"/>
                </a:lnTo>
                <a:lnTo>
                  <a:pt x="2489" y="171"/>
                </a:lnTo>
                <a:lnTo>
                  <a:pt x="2489" y="169"/>
                </a:lnTo>
                <a:lnTo>
                  <a:pt x="2491" y="167"/>
                </a:lnTo>
                <a:lnTo>
                  <a:pt x="2491" y="167"/>
                </a:lnTo>
                <a:lnTo>
                  <a:pt x="2491" y="167"/>
                </a:lnTo>
                <a:lnTo>
                  <a:pt x="2498" y="164"/>
                </a:lnTo>
                <a:lnTo>
                  <a:pt x="2503" y="162"/>
                </a:lnTo>
                <a:lnTo>
                  <a:pt x="2503" y="162"/>
                </a:lnTo>
                <a:lnTo>
                  <a:pt x="2503" y="160"/>
                </a:lnTo>
                <a:lnTo>
                  <a:pt x="2503" y="160"/>
                </a:lnTo>
                <a:lnTo>
                  <a:pt x="2503" y="158"/>
                </a:lnTo>
                <a:lnTo>
                  <a:pt x="2500" y="158"/>
                </a:lnTo>
                <a:lnTo>
                  <a:pt x="2500" y="155"/>
                </a:lnTo>
                <a:lnTo>
                  <a:pt x="2498" y="155"/>
                </a:lnTo>
                <a:lnTo>
                  <a:pt x="2496" y="155"/>
                </a:lnTo>
                <a:lnTo>
                  <a:pt x="2496" y="155"/>
                </a:lnTo>
                <a:lnTo>
                  <a:pt x="2496" y="151"/>
                </a:lnTo>
                <a:lnTo>
                  <a:pt x="2498" y="149"/>
                </a:lnTo>
                <a:lnTo>
                  <a:pt x="2498" y="146"/>
                </a:lnTo>
                <a:lnTo>
                  <a:pt x="2498" y="144"/>
                </a:lnTo>
                <a:lnTo>
                  <a:pt x="2498" y="142"/>
                </a:lnTo>
                <a:lnTo>
                  <a:pt x="2498" y="142"/>
                </a:lnTo>
                <a:lnTo>
                  <a:pt x="2496" y="142"/>
                </a:lnTo>
                <a:lnTo>
                  <a:pt x="2489" y="142"/>
                </a:lnTo>
                <a:lnTo>
                  <a:pt x="2487" y="142"/>
                </a:lnTo>
                <a:lnTo>
                  <a:pt x="2487" y="142"/>
                </a:lnTo>
                <a:lnTo>
                  <a:pt x="2485" y="140"/>
                </a:lnTo>
                <a:lnTo>
                  <a:pt x="2485" y="137"/>
                </a:lnTo>
                <a:lnTo>
                  <a:pt x="2485" y="135"/>
                </a:lnTo>
                <a:lnTo>
                  <a:pt x="2485" y="133"/>
                </a:lnTo>
                <a:lnTo>
                  <a:pt x="2487" y="131"/>
                </a:lnTo>
                <a:lnTo>
                  <a:pt x="2489" y="128"/>
                </a:lnTo>
                <a:lnTo>
                  <a:pt x="2496" y="124"/>
                </a:lnTo>
                <a:lnTo>
                  <a:pt x="2496" y="124"/>
                </a:lnTo>
                <a:lnTo>
                  <a:pt x="2500" y="124"/>
                </a:lnTo>
                <a:lnTo>
                  <a:pt x="2503" y="124"/>
                </a:lnTo>
                <a:lnTo>
                  <a:pt x="2507" y="126"/>
                </a:lnTo>
                <a:lnTo>
                  <a:pt x="2518" y="128"/>
                </a:lnTo>
                <a:lnTo>
                  <a:pt x="2523" y="126"/>
                </a:lnTo>
                <a:lnTo>
                  <a:pt x="2530" y="126"/>
                </a:lnTo>
                <a:lnTo>
                  <a:pt x="2532" y="126"/>
                </a:lnTo>
                <a:lnTo>
                  <a:pt x="2534" y="126"/>
                </a:lnTo>
                <a:lnTo>
                  <a:pt x="2536" y="126"/>
                </a:lnTo>
                <a:lnTo>
                  <a:pt x="2543" y="124"/>
                </a:lnTo>
                <a:lnTo>
                  <a:pt x="2548" y="122"/>
                </a:lnTo>
                <a:lnTo>
                  <a:pt x="2550" y="119"/>
                </a:lnTo>
                <a:lnTo>
                  <a:pt x="2550" y="117"/>
                </a:lnTo>
                <a:lnTo>
                  <a:pt x="2543" y="117"/>
                </a:lnTo>
                <a:lnTo>
                  <a:pt x="2541" y="115"/>
                </a:lnTo>
                <a:lnTo>
                  <a:pt x="2539" y="113"/>
                </a:lnTo>
                <a:lnTo>
                  <a:pt x="2545" y="110"/>
                </a:lnTo>
                <a:lnTo>
                  <a:pt x="2550" y="110"/>
                </a:lnTo>
                <a:lnTo>
                  <a:pt x="2557" y="110"/>
                </a:lnTo>
                <a:lnTo>
                  <a:pt x="2563" y="108"/>
                </a:lnTo>
                <a:lnTo>
                  <a:pt x="2572" y="106"/>
                </a:lnTo>
                <a:lnTo>
                  <a:pt x="2574" y="106"/>
                </a:lnTo>
                <a:lnTo>
                  <a:pt x="2577" y="104"/>
                </a:lnTo>
                <a:lnTo>
                  <a:pt x="2577" y="101"/>
                </a:lnTo>
                <a:lnTo>
                  <a:pt x="2577" y="101"/>
                </a:lnTo>
                <a:lnTo>
                  <a:pt x="2572" y="99"/>
                </a:lnTo>
                <a:lnTo>
                  <a:pt x="2574" y="97"/>
                </a:lnTo>
                <a:lnTo>
                  <a:pt x="2577" y="97"/>
                </a:lnTo>
                <a:lnTo>
                  <a:pt x="2583" y="97"/>
                </a:lnTo>
                <a:lnTo>
                  <a:pt x="2590" y="97"/>
                </a:lnTo>
                <a:lnTo>
                  <a:pt x="2595" y="95"/>
                </a:lnTo>
                <a:lnTo>
                  <a:pt x="2604" y="90"/>
                </a:lnTo>
                <a:lnTo>
                  <a:pt x="2608" y="86"/>
                </a:lnTo>
                <a:lnTo>
                  <a:pt x="2619" y="83"/>
                </a:lnTo>
                <a:lnTo>
                  <a:pt x="2622" y="81"/>
                </a:lnTo>
                <a:lnTo>
                  <a:pt x="2622" y="81"/>
                </a:lnTo>
                <a:lnTo>
                  <a:pt x="2619" y="79"/>
                </a:lnTo>
                <a:lnTo>
                  <a:pt x="2615" y="77"/>
                </a:lnTo>
                <a:lnTo>
                  <a:pt x="2608" y="74"/>
                </a:lnTo>
                <a:lnTo>
                  <a:pt x="2606" y="72"/>
                </a:lnTo>
                <a:lnTo>
                  <a:pt x="2597" y="72"/>
                </a:lnTo>
                <a:lnTo>
                  <a:pt x="2586" y="70"/>
                </a:lnTo>
                <a:lnTo>
                  <a:pt x="2577" y="68"/>
                </a:lnTo>
                <a:lnTo>
                  <a:pt x="2561" y="68"/>
                </a:lnTo>
                <a:lnTo>
                  <a:pt x="2559" y="68"/>
                </a:lnTo>
                <a:lnTo>
                  <a:pt x="2557" y="68"/>
                </a:lnTo>
                <a:lnTo>
                  <a:pt x="2550" y="70"/>
                </a:lnTo>
                <a:lnTo>
                  <a:pt x="2548" y="70"/>
                </a:lnTo>
                <a:lnTo>
                  <a:pt x="2545" y="70"/>
                </a:lnTo>
                <a:lnTo>
                  <a:pt x="2545" y="72"/>
                </a:lnTo>
                <a:lnTo>
                  <a:pt x="2541" y="74"/>
                </a:lnTo>
                <a:lnTo>
                  <a:pt x="2536" y="79"/>
                </a:lnTo>
                <a:lnTo>
                  <a:pt x="2532" y="81"/>
                </a:lnTo>
                <a:lnTo>
                  <a:pt x="2532" y="81"/>
                </a:lnTo>
                <a:lnTo>
                  <a:pt x="2527" y="83"/>
                </a:lnTo>
                <a:lnTo>
                  <a:pt x="2523" y="81"/>
                </a:lnTo>
                <a:lnTo>
                  <a:pt x="2518" y="81"/>
                </a:lnTo>
                <a:lnTo>
                  <a:pt x="2516" y="81"/>
                </a:lnTo>
                <a:lnTo>
                  <a:pt x="2512" y="79"/>
                </a:lnTo>
                <a:lnTo>
                  <a:pt x="2509" y="79"/>
                </a:lnTo>
                <a:lnTo>
                  <a:pt x="2500" y="79"/>
                </a:lnTo>
                <a:lnTo>
                  <a:pt x="2500" y="74"/>
                </a:lnTo>
                <a:lnTo>
                  <a:pt x="2494" y="74"/>
                </a:lnTo>
                <a:lnTo>
                  <a:pt x="2487" y="77"/>
                </a:lnTo>
                <a:lnTo>
                  <a:pt x="2476" y="86"/>
                </a:lnTo>
                <a:lnTo>
                  <a:pt x="2473" y="88"/>
                </a:lnTo>
                <a:lnTo>
                  <a:pt x="2469" y="90"/>
                </a:lnTo>
                <a:lnTo>
                  <a:pt x="2464" y="90"/>
                </a:lnTo>
                <a:lnTo>
                  <a:pt x="2458" y="97"/>
                </a:lnTo>
                <a:lnTo>
                  <a:pt x="2455" y="97"/>
                </a:lnTo>
                <a:lnTo>
                  <a:pt x="2444" y="101"/>
                </a:lnTo>
                <a:lnTo>
                  <a:pt x="2442" y="101"/>
                </a:lnTo>
                <a:lnTo>
                  <a:pt x="2442" y="104"/>
                </a:lnTo>
                <a:lnTo>
                  <a:pt x="2440" y="106"/>
                </a:lnTo>
                <a:lnTo>
                  <a:pt x="2437" y="106"/>
                </a:lnTo>
                <a:lnTo>
                  <a:pt x="2437" y="104"/>
                </a:lnTo>
                <a:lnTo>
                  <a:pt x="2440" y="101"/>
                </a:lnTo>
                <a:lnTo>
                  <a:pt x="2449" y="95"/>
                </a:lnTo>
                <a:lnTo>
                  <a:pt x="2451" y="92"/>
                </a:lnTo>
                <a:lnTo>
                  <a:pt x="2458" y="88"/>
                </a:lnTo>
                <a:lnTo>
                  <a:pt x="2460" y="86"/>
                </a:lnTo>
                <a:lnTo>
                  <a:pt x="2464" y="81"/>
                </a:lnTo>
                <a:lnTo>
                  <a:pt x="2469" y="77"/>
                </a:lnTo>
                <a:lnTo>
                  <a:pt x="2469" y="72"/>
                </a:lnTo>
                <a:lnTo>
                  <a:pt x="2471" y="70"/>
                </a:lnTo>
                <a:lnTo>
                  <a:pt x="2471" y="65"/>
                </a:lnTo>
                <a:lnTo>
                  <a:pt x="2471" y="63"/>
                </a:lnTo>
                <a:lnTo>
                  <a:pt x="2469" y="61"/>
                </a:lnTo>
                <a:lnTo>
                  <a:pt x="2467" y="59"/>
                </a:lnTo>
                <a:lnTo>
                  <a:pt x="2462" y="59"/>
                </a:lnTo>
                <a:lnTo>
                  <a:pt x="2449" y="59"/>
                </a:lnTo>
                <a:lnTo>
                  <a:pt x="2442" y="61"/>
                </a:lnTo>
                <a:lnTo>
                  <a:pt x="2440" y="61"/>
                </a:lnTo>
                <a:lnTo>
                  <a:pt x="2437" y="61"/>
                </a:lnTo>
                <a:lnTo>
                  <a:pt x="2437" y="63"/>
                </a:lnTo>
                <a:lnTo>
                  <a:pt x="2435" y="65"/>
                </a:lnTo>
                <a:lnTo>
                  <a:pt x="2435" y="68"/>
                </a:lnTo>
                <a:lnTo>
                  <a:pt x="2433" y="70"/>
                </a:lnTo>
                <a:lnTo>
                  <a:pt x="2431" y="70"/>
                </a:lnTo>
                <a:lnTo>
                  <a:pt x="2422" y="72"/>
                </a:lnTo>
                <a:lnTo>
                  <a:pt x="2417" y="65"/>
                </a:lnTo>
                <a:lnTo>
                  <a:pt x="2408" y="61"/>
                </a:lnTo>
                <a:lnTo>
                  <a:pt x="2379" y="59"/>
                </a:lnTo>
                <a:lnTo>
                  <a:pt x="2365" y="59"/>
                </a:lnTo>
                <a:lnTo>
                  <a:pt x="2350" y="61"/>
                </a:lnTo>
                <a:lnTo>
                  <a:pt x="2338" y="63"/>
                </a:lnTo>
                <a:lnTo>
                  <a:pt x="2334" y="63"/>
                </a:lnTo>
                <a:lnTo>
                  <a:pt x="2334" y="59"/>
                </a:lnTo>
                <a:lnTo>
                  <a:pt x="2336" y="56"/>
                </a:lnTo>
                <a:lnTo>
                  <a:pt x="2338" y="54"/>
                </a:lnTo>
                <a:lnTo>
                  <a:pt x="2428" y="50"/>
                </a:lnTo>
                <a:lnTo>
                  <a:pt x="2440" y="50"/>
                </a:lnTo>
                <a:lnTo>
                  <a:pt x="2449" y="47"/>
                </a:lnTo>
                <a:lnTo>
                  <a:pt x="2458" y="43"/>
                </a:lnTo>
                <a:lnTo>
                  <a:pt x="2462" y="41"/>
                </a:lnTo>
                <a:lnTo>
                  <a:pt x="2464" y="38"/>
                </a:lnTo>
                <a:lnTo>
                  <a:pt x="2462" y="36"/>
                </a:lnTo>
                <a:lnTo>
                  <a:pt x="2462" y="36"/>
                </a:lnTo>
                <a:lnTo>
                  <a:pt x="2458" y="34"/>
                </a:lnTo>
                <a:lnTo>
                  <a:pt x="2449" y="32"/>
                </a:lnTo>
                <a:lnTo>
                  <a:pt x="2435" y="29"/>
                </a:lnTo>
                <a:lnTo>
                  <a:pt x="2431" y="29"/>
                </a:lnTo>
                <a:lnTo>
                  <a:pt x="2428" y="29"/>
                </a:lnTo>
                <a:lnTo>
                  <a:pt x="2426" y="27"/>
                </a:lnTo>
                <a:lnTo>
                  <a:pt x="2422" y="27"/>
                </a:lnTo>
                <a:lnTo>
                  <a:pt x="2417" y="27"/>
                </a:lnTo>
                <a:lnTo>
                  <a:pt x="2413" y="23"/>
                </a:lnTo>
                <a:lnTo>
                  <a:pt x="2408" y="16"/>
                </a:lnTo>
                <a:lnTo>
                  <a:pt x="2392" y="20"/>
                </a:lnTo>
                <a:lnTo>
                  <a:pt x="2379" y="20"/>
                </a:lnTo>
                <a:lnTo>
                  <a:pt x="2368" y="20"/>
                </a:lnTo>
                <a:lnTo>
                  <a:pt x="2361" y="20"/>
                </a:lnTo>
                <a:lnTo>
                  <a:pt x="2345" y="18"/>
                </a:lnTo>
                <a:lnTo>
                  <a:pt x="2332" y="18"/>
                </a:lnTo>
                <a:lnTo>
                  <a:pt x="2327" y="20"/>
                </a:lnTo>
                <a:lnTo>
                  <a:pt x="2309" y="23"/>
                </a:lnTo>
                <a:lnTo>
                  <a:pt x="2302" y="25"/>
                </a:lnTo>
                <a:lnTo>
                  <a:pt x="2300" y="23"/>
                </a:lnTo>
                <a:lnTo>
                  <a:pt x="2300" y="20"/>
                </a:lnTo>
                <a:lnTo>
                  <a:pt x="2309" y="20"/>
                </a:lnTo>
                <a:lnTo>
                  <a:pt x="2332" y="18"/>
                </a:lnTo>
                <a:lnTo>
                  <a:pt x="2370" y="16"/>
                </a:lnTo>
                <a:lnTo>
                  <a:pt x="2392" y="14"/>
                </a:lnTo>
                <a:lnTo>
                  <a:pt x="2395" y="14"/>
                </a:lnTo>
                <a:lnTo>
                  <a:pt x="2397" y="14"/>
                </a:lnTo>
                <a:lnTo>
                  <a:pt x="2395" y="11"/>
                </a:lnTo>
                <a:lnTo>
                  <a:pt x="2379" y="9"/>
                </a:lnTo>
                <a:lnTo>
                  <a:pt x="2368" y="7"/>
                </a:lnTo>
                <a:lnTo>
                  <a:pt x="2356" y="7"/>
                </a:lnTo>
                <a:lnTo>
                  <a:pt x="2356" y="7"/>
                </a:lnTo>
                <a:lnTo>
                  <a:pt x="2347" y="5"/>
                </a:lnTo>
                <a:lnTo>
                  <a:pt x="2334" y="0"/>
                </a:lnTo>
                <a:lnTo>
                  <a:pt x="2320" y="0"/>
                </a:lnTo>
                <a:lnTo>
                  <a:pt x="2287" y="0"/>
                </a:lnTo>
                <a:lnTo>
                  <a:pt x="2280" y="0"/>
                </a:lnTo>
                <a:lnTo>
                  <a:pt x="2273" y="2"/>
                </a:lnTo>
                <a:lnTo>
                  <a:pt x="2269" y="2"/>
                </a:lnTo>
                <a:lnTo>
                  <a:pt x="2264" y="2"/>
                </a:lnTo>
                <a:lnTo>
                  <a:pt x="2260" y="0"/>
                </a:lnTo>
                <a:lnTo>
                  <a:pt x="2255" y="0"/>
                </a:lnTo>
                <a:lnTo>
                  <a:pt x="2251" y="2"/>
                </a:lnTo>
                <a:lnTo>
                  <a:pt x="2246" y="2"/>
                </a:lnTo>
                <a:lnTo>
                  <a:pt x="2231" y="2"/>
                </a:lnTo>
                <a:lnTo>
                  <a:pt x="2228" y="2"/>
                </a:lnTo>
                <a:lnTo>
                  <a:pt x="2228" y="2"/>
                </a:lnTo>
                <a:lnTo>
                  <a:pt x="2228" y="5"/>
                </a:lnTo>
                <a:lnTo>
                  <a:pt x="2226" y="5"/>
                </a:lnTo>
                <a:lnTo>
                  <a:pt x="2222" y="5"/>
                </a:lnTo>
                <a:lnTo>
                  <a:pt x="2215" y="5"/>
                </a:lnTo>
                <a:lnTo>
                  <a:pt x="2213" y="5"/>
                </a:lnTo>
                <a:lnTo>
                  <a:pt x="2210" y="5"/>
                </a:lnTo>
                <a:lnTo>
                  <a:pt x="2208" y="7"/>
                </a:lnTo>
                <a:lnTo>
                  <a:pt x="2206" y="7"/>
                </a:lnTo>
                <a:lnTo>
                  <a:pt x="2206" y="7"/>
                </a:lnTo>
                <a:lnTo>
                  <a:pt x="2199" y="7"/>
                </a:lnTo>
                <a:lnTo>
                  <a:pt x="2197" y="7"/>
                </a:lnTo>
                <a:lnTo>
                  <a:pt x="2197" y="9"/>
                </a:lnTo>
                <a:lnTo>
                  <a:pt x="2197" y="9"/>
                </a:lnTo>
                <a:lnTo>
                  <a:pt x="2197" y="11"/>
                </a:lnTo>
                <a:lnTo>
                  <a:pt x="2199" y="14"/>
                </a:lnTo>
                <a:lnTo>
                  <a:pt x="2208" y="16"/>
                </a:lnTo>
                <a:lnTo>
                  <a:pt x="2208" y="16"/>
                </a:lnTo>
                <a:lnTo>
                  <a:pt x="2208" y="20"/>
                </a:lnTo>
                <a:lnTo>
                  <a:pt x="2208" y="20"/>
                </a:lnTo>
                <a:lnTo>
                  <a:pt x="2206" y="23"/>
                </a:lnTo>
                <a:lnTo>
                  <a:pt x="2206" y="23"/>
                </a:lnTo>
                <a:lnTo>
                  <a:pt x="2204" y="23"/>
                </a:lnTo>
                <a:lnTo>
                  <a:pt x="2192" y="16"/>
                </a:lnTo>
                <a:lnTo>
                  <a:pt x="2188" y="16"/>
                </a:lnTo>
                <a:lnTo>
                  <a:pt x="2183" y="14"/>
                </a:lnTo>
                <a:lnTo>
                  <a:pt x="2179" y="11"/>
                </a:lnTo>
                <a:lnTo>
                  <a:pt x="2172" y="9"/>
                </a:lnTo>
                <a:lnTo>
                  <a:pt x="2165" y="11"/>
                </a:lnTo>
                <a:lnTo>
                  <a:pt x="2161" y="16"/>
                </a:lnTo>
                <a:lnTo>
                  <a:pt x="2156" y="18"/>
                </a:lnTo>
                <a:lnTo>
                  <a:pt x="2154" y="18"/>
                </a:lnTo>
                <a:lnTo>
                  <a:pt x="2150" y="18"/>
                </a:lnTo>
                <a:lnTo>
                  <a:pt x="2147" y="18"/>
                </a:lnTo>
                <a:lnTo>
                  <a:pt x="2145" y="16"/>
                </a:lnTo>
                <a:lnTo>
                  <a:pt x="2141" y="14"/>
                </a:lnTo>
                <a:lnTo>
                  <a:pt x="2134" y="14"/>
                </a:lnTo>
                <a:lnTo>
                  <a:pt x="2129" y="14"/>
                </a:lnTo>
                <a:lnTo>
                  <a:pt x="2127" y="14"/>
                </a:lnTo>
                <a:lnTo>
                  <a:pt x="2111" y="18"/>
                </a:lnTo>
                <a:lnTo>
                  <a:pt x="2105" y="18"/>
                </a:lnTo>
                <a:lnTo>
                  <a:pt x="2098" y="20"/>
                </a:lnTo>
                <a:lnTo>
                  <a:pt x="2093" y="23"/>
                </a:lnTo>
                <a:lnTo>
                  <a:pt x="2084" y="20"/>
                </a:lnTo>
                <a:lnTo>
                  <a:pt x="2080" y="20"/>
                </a:lnTo>
                <a:lnTo>
                  <a:pt x="2075" y="25"/>
                </a:lnTo>
                <a:lnTo>
                  <a:pt x="2082" y="29"/>
                </a:lnTo>
                <a:lnTo>
                  <a:pt x="2084" y="29"/>
                </a:lnTo>
                <a:lnTo>
                  <a:pt x="2093" y="29"/>
                </a:lnTo>
                <a:lnTo>
                  <a:pt x="2098" y="27"/>
                </a:lnTo>
                <a:lnTo>
                  <a:pt x="2102" y="27"/>
                </a:lnTo>
                <a:lnTo>
                  <a:pt x="2111" y="29"/>
                </a:lnTo>
                <a:lnTo>
                  <a:pt x="2154" y="32"/>
                </a:lnTo>
                <a:lnTo>
                  <a:pt x="2156" y="32"/>
                </a:lnTo>
                <a:lnTo>
                  <a:pt x="2156" y="34"/>
                </a:lnTo>
                <a:lnTo>
                  <a:pt x="2147" y="36"/>
                </a:lnTo>
                <a:lnTo>
                  <a:pt x="2145" y="34"/>
                </a:lnTo>
                <a:lnTo>
                  <a:pt x="2145" y="34"/>
                </a:lnTo>
                <a:lnTo>
                  <a:pt x="2143" y="34"/>
                </a:lnTo>
                <a:lnTo>
                  <a:pt x="2136" y="34"/>
                </a:lnTo>
                <a:lnTo>
                  <a:pt x="2098" y="32"/>
                </a:lnTo>
                <a:lnTo>
                  <a:pt x="2093" y="32"/>
                </a:lnTo>
                <a:lnTo>
                  <a:pt x="2091" y="34"/>
                </a:lnTo>
                <a:lnTo>
                  <a:pt x="2091" y="34"/>
                </a:lnTo>
                <a:lnTo>
                  <a:pt x="2105" y="41"/>
                </a:lnTo>
                <a:lnTo>
                  <a:pt x="2109" y="43"/>
                </a:lnTo>
                <a:lnTo>
                  <a:pt x="2111" y="47"/>
                </a:lnTo>
                <a:lnTo>
                  <a:pt x="2109" y="50"/>
                </a:lnTo>
                <a:lnTo>
                  <a:pt x="2107" y="52"/>
                </a:lnTo>
                <a:lnTo>
                  <a:pt x="2105" y="56"/>
                </a:lnTo>
                <a:lnTo>
                  <a:pt x="2105" y="61"/>
                </a:lnTo>
                <a:lnTo>
                  <a:pt x="2105" y="63"/>
                </a:lnTo>
                <a:lnTo>
                  <a:pt x="2107" y="65"/>
                </a:lnTo>
                <a:lnTo>
                  <a:pt x="2107" y="68"/>
                </a:lnTo>
                <a:lnTo>
                  <a:pt x="2105" y="68"/>
                </a:lnTo>
                <a:lnTo>
                  <a:pt x="2102" y="70"/>
                </a:lnTo>
                <a:lnTo>
                  <a:pt x="2100" y="70"/>
                </a:lnTo>
                <a:lnTo>
                  <a:pt x="2093" y="68"/>
                </a:lnTo>
                <a:lnTo>
                  <a:pt x="2073" y="56"/>
                </a:lnTo>
                <a:lnTo>
                  <a:pt x="2062" y="54"/>
                </a:lnTo>
                <a:lnTo>
                  <a:pt x="2039" y="45"/>
                </a:lnTo>
                <a:lnTo>
                  <a:pt x="2021" y="43"/>
                </a:lnTo>
                <a:lnTo>
                  <a:pt x="2008" y="43"/>
                </a:lnTo>
                <a:lnTo>
                  <a:pt x="2006" y="43"/>
                </a:lnTo>
                <a:lnTo>
                  <a:pt x="2006" y="47"/>
                </a:lnTo>
                <a:lnTo>
                  <a:pt x="2010" y="52"/>
                </a:lnTo>
                <a:lnTo>
                  <a:pt x="2015" y="56"/>
                </a:lnTo>
                <a:lnTo>
                  <a:pt x="2026" y="63"/>
                </a:lnTo>
                <a:lnTo>
                  <a:pt x="2028" y="63"/>
                </a:lnTo>
                <a:lnTo>
                  <a:pt x="2026" y="65"/>
                </a:lnTo>
                <a:lnTo>
                  <a:pt x="2024" y="65"/>
                </a:lnTo>
                <a:lnTo>
                  <a:pt x="2015" y="65"/>
                </a:lnTo>
                <a:lnTo>
                  <a:pt x="2008" y="65"/>
                </a:lnTo>
                <a:lnTo>
                  <a:pt x="2001" y="61"/>
                </a:lnTo>
                <a:lnTo>
                  <a:pt x="1994" y="59"/>
                </a:lnTo>
                <a:lnTo>
                  <a:pt x="1979" y="50"/>
                </a:lnTo>
                <a:lnTo>
                  <a:pt x="1974" y="50"/>
                </a:lnTo>
                <a:lnTo>
                  <a:pt x="1972" y="52"/>
                </a:lnTo>
                <a:lnTo>
                  <a:pt x="1972" y="56"/>
                </a:lnTo>
                <a:lnTo>
                  <a:pt x="1976" y="59"/>
                </a:lnTo>
                <a:lnTo>
                  <a:pt x="1974" y="63"/>
                </a:lnTo>
                <a:lnTo>
                  <a:pt x="1974" y="65"/>
                </a:lnTo>
                <a:lnTo>
                  <a:pt x="1972" y="68"/>
                </a:lnTo>
                <a:lnTo>
                  <a:pt x="1970" y="70"/>
                </a:lnTo>
                <a:lnTo>
                  <a:pt x="1967" y="72"/>
                </a:lnTo>
                <a:lnTo>
                  <a:pt x="1965" y="74"/>
                </a:lnTo>
                <a:lnTo>
                  <a:pt x="1965" y="72"/>
                </a:lnTo>
                <a:lnTo>
                  <a:pt x="1965" y="70"/>
                </a:lnTo>
                <a:lnTo>
                  <a:pt x="1965" y="59"/>
                </a:lnTo>
                <a:lnTo>
                  <a:pt x="1965" y="54"/>
                </a:lnTo>
                <a:lnTo>
                  <a:pt x="1961" y="52"/>
                </a:lnTo>
                <a:lnTo>
                  <a:pt x="1958" y="50"/>
                </a:lnTo>
                <a:lnTo>
                  <a:pt x="1954" y="50"/>
                </a:lnTo>
                <a:lnTo>
                  <a:pt x="1949" y="47"/>
                </a:lnTo>
                <a:lnTo>
                  <a:pt x="1947" y="47"/>
                </a:lnTo>
                <a:lnTo>
                  <a:pt x="1938" y="50"/>
                </a:lnTo>
                <a:lnTo>
                  <a:pt x="1936" y="50"/>
                </a:lnTo>
                <a:lnTo>
                  <a:pt x="1936" y="52"/>
                </a:lnTo>
                <a:lnTo>
                  <a:pt x="1925" y="52"/>
                </a:lnTo>
                <a:lnTo>
                  <a:pt x="1918" y="52"/>
                </a:lnTo>
                <a:lnTo>
                  <a:pt x="1902" y="54"/>
                </a:lnTo>
                <a:lnTo>
                  <a:pt x="1887" y="56"/>
                </a:lnTo>
                <a:lnTo>
                  <a:pt x="1878" y="61"/>
                </a:lnTo>
                <a:lnTo>
                  <a:pt x="1878" y="61"/>
                </a:lnTo>
                <a:lnTo>
                  <a:pt x="1884" y="63"/>
                </a:lnTo>
                <a:lnTo>
                  <a:pt x="1889" y="65"/>
                </a:lnTo>
                <a:lnTo>
                  <a:pt x="1893" y="70"/>
                </a:lnTo>
                <a:lnTo>
                  <a:pt x="1900" y="74"/>
                </a:lnTo>
                <a:lnTo>
                  <a:pt x="1909" y="79"/>
                </a:lnTo>
                <a:lnTo>
                  <a:pt x="1914" y="81"/>
                </a:lnTo>
                <a:lnTo>
                  <a:pt x="1918" y="83"/>
                </a:lnTo>
                <a:lnTo>
                  <a:pt x="1918" y="83"/>
                </a:lnTo>
                <a:lnTo>
                  <a:pt x="1916" y="83"/>
                </a:lnTo>
                <a:lnTo>
                  <a:pt x="1914" y="83"/>
                </a:lnTo>
                <a:lnTo>
                  <a:pt x="1911" y="81"/>
                </a:lnTo>
                <a:lnTo>
                  <a:pt x="1905" y="79"/>
                </a:lnTo>
                <a:lnTo>
                  <a:pt x="1900" y="77"/>
                </a:lnTo>
                <a:lnTo>
                  <a:pt x="1896" y="74"/>
                </a:lnTo>
                <a:lnTo>
                  <a:pt x="1891" y="72"/>
                </a:lnTo>
                <a:lnTo>
                  <a:pt x="1882" y="68"/>
                </a:lnTo>
                <a:lnTo>
                  <a:pt x="1878" y="65"/>
                </a:lnTo>
                <a:lnTo>
                  <a:pt x="1871" y="65"/>
                </a:lnTo>
                <a:lnTo>
                  <a:pt x="1866" y="63"/>
                </a:lnTo>
                <a:lnTo>
                  <a:pt x="1864" y="63"/>
                </a:lnTo>
                <a:lnTo>
                  <a:pt x="1860" y="63"/>
                </a:lnTo>
                <a:lnTo>
                  <a:pt x="1853" y="65"/>
                </a:lnTo>
                <a:lnTo>
                  <a:pt x="1851" y="68"/>
                </a:lnTo>
                <a:lnTo>
                  <a:pt x="1846" y="70"/>
                </a:lnTo>
                <a:lnTo>
                  <a:pt x="1846" y="72"/>
                </a:lnTo>
                <a:lnTo>
                  <a:pt x="1848" y="74"/>
                </a:lnTo>
                <a:lnTo>
                  <a:pt x="1848" y="79"/>
                </a:lnTo>
                <a:lnTo>
                  <a:pt x="1848" y="83"/>
                </a:lnTo>
                <a:lnTo>
                  <a:pt x="1848" y="88"/>
                </a:lnTo>
                <a:lnTo>
                  <a:pt x="1846" y="90"/>
                </a:lnTo>
                <a:lnTo>
                  <a:pt x="1844" y="92"/>
                </a:lnTo>
                <a:lnTo>
                  <a:pt x="1842" y="92"/>
                </a:lnTo>
                <a:lnTo>
                  <a:pt x="1839" y="95"/>
                </a:lnTo>
                <a:lnTo>
                  <a:pt x="1837" y="92"/>
                </a:lnTo>
                <a:lnTo>
                  <a:pt x="1835" y="92"/>
                </a:lnTo>
                <a:lnTo>
                  <a:pt x="1830" y="90"/>
                </a:lnTo>
                <a:lnTo>
                  <a:pt x="1824" y="90"/>
                </a:lnTo>
                <a:lnTo>
                  <a:pt x="1821" y="90"/>
                </a:lnTo>
                <a:lnTo>
                  <a:pt x="1819" y="90"/>
                </a:lnTo>
                <a:lnTo>
                  <a:pt x="1817" y="92"/>
                </a:lnTo>
                <a:lnTo>
                  <a:pt x="1815" y="95"/>
                </a:lnTo>
                <a:lnTo>
                  <a:pt x="1817" y="99"/>
                </a:lnTo>
                <a:lnTo>
                  <a:pt x="1819" y="101"/>
                </a:lnTo>
                <a:lnTo>
                  <a:pt x="1819" y="101"/>
                </a:lnTo>
                <a:lnTo>
                  <a:pt x="1812" y="97"/>
                </a:lnTo>
                <a:lnTo>
                  <a:pt x="1810" y="97"/>
                </a:lnTo>
                <a:lnTo>
                  <a:pt x="1808" y="95"/>
                </a:lnTo>
                <a:lnTo>
                  <a:pt x="1806" y="95"/>
                </a:lnTo>
                <a:lnTo>
                  <a:pt x="1797" y="97"/>
                </a:lnTo>
                <a:lnTo>
                  <a:pt x="1792" y="99"/>
                </a:lnTo>
                <a:lnTo>
                  <a:pt x="1788" y="104"/>
                </a:lnTo>
                <a:lnTo>
                  <a:pt x="1783" y="106"/>
                </a:lnTo>
                <a:lnTo>
                  <a:pt x="1779" y="108"/>
                </a:lnTo>
                <a:lnTo>
                  <a:pt x="1776" y="110"/>
                </a:lnTo>
                <a:lnTo>
                  <a:pt x="1774" y="110"/>
                </a:lnTo>
                <a:lnTo>
                  <a:pt x="1770" y="110"/>
                </a:lnTo>
                <a:lnTo>
                  <a:pt x="1767" y="113"/>
                </a:lnTo>
                <a:lnTo>
                  <a:pt x="1763" y="115"/>
                </a:lnTo>
                <a:lnTo>
                  <a:pt x="1756" y="119"/>
                </a:lnTo>
                <a:lnTo>
                  <a:pt x="1756" y="119"/>
                </a:lnTo>
                <a:lnTo>
                  <a:pt x="1754" y="124"/>
                </a:lnTo>
                <a:lnTo>
                  <a:pt x="1754" y="126"/>
                </a:lnTo>
                <a:lnTo>
                  <a:pt x="1754" y="128"/>
                </a:lnTo>
                <a:lnTo>
                  <a:pt x="1756" y="128"/>
                </a:lnTo>
                <a:lnTo>
                  <a:pt x="1758" y="131"/>
                </a:lnTo>
                <a:lnTo>
                  <a:pt x="1758" y="131"/>
                </a:lnTo>
                <a:lnTo>
                  <a:pt x="1765" y="131"/>
                </a:lnTo>
                <a:lnTo>
                  <a:pt x="1767" y="131"/>
                </a:lnTo>
                <a:lnTo>
                  <a:pt x="1772" y="133"/>
                </a:lnTo>
                <a:lnTo>
                  <a:pt x="1776" y="133"/>
                </a:lnTo>
                <a:lnTo>
                  <a:pt x="1779" y="131"/>
                </a:lnTo>
                <a:lnTo>
                  <a:pt x="1781" y="131"/>
                </a:lnTo>
                <a:lnTo>
                  <a:pt x="1785" y="131"/>
                </a:lnTo>
                <a:lnTo>
                  <a:pt x="1788" y="131"/>
                </a:lnTo>
                <a:lnTo>
                  <a:pt x="1792" y="131"/>
                </a:lnTo>
                <a:lnTo>
                  <a:pt x="1794" y="128"/>
                </a:lnTo>
                <a:lnTo>
                  <a:pt x="1797" y="128"/>
                </a:lnTo>
                <a:lnTo>
                  <a:pt x="1799" y="128"/>
                </a:lnTo>
                <a:lnTo>
                  <a:pt x="1801" y="128"/>
                </a:lnTo>
                <a:lnTo>
                  <a:pt x="1801" y="131"/>
                </a:lnTo>
                <a:lnTo>
                  <a:pt x="1797" y="131"/>
                </a:lnTo>
                <a:lnTo>
                  <a:pt x="1794" y="133"/>
                </a:lnTo>
                <a:lnTo>
                  <a:pt x="1792" y="133"/>
                </a:lnTo>
                <a:lnTo>
                  <a:pt x="1790" y="135"/>
                </a:lnTo>
                <a:lnTo>
                  <a:pt x="1790" y="137"/>
                </a:lnTo>
                <a:lnTo>
                  <a:pt x="1788" y="142"/>
                </a:lnTo>
                <a:lnTo>
                  <a:pt x="1785" y="149"/>
                </a:lnTo>
                <a:lnTo>
                  <a:pt x="1783" y="153"/>
                </a:lnTo>
                <a:lnTo>
                  <a:pt x="1781" y="155"/>
                </a:lnTo>
                <a:lnTo>
                  <a:pt x="1779" y="158"/>
                </a:lnTo>
                <a:lnTo>
                  <a:pt x="1774" y="162"/>
                </a:lnTo>
                <a:lnTo>
                  <a:pt x="1774" y="164"/>
                </a:lnTo>
                <a:lnTo>
                  <a:pt x="1772" y="164"/>
                </a:lnTo>
                <a:lnTo>
                  <a:pt x="1770" y="164"/>
                </a:lnTo>
                <a:lnTo>
                  <a:pt x="1763" y="164"/>
                </a:lnTo>
                <a:lnTo>
                  <a:pt x="1752" y="164"/>
                </a:lnTo>
                <a:lnTo>
                  <a:pt x="1749" y="164"/>
                </a:lnTo>
                <a:lnTo>
                  <a:pt x="1745" y="164"/>
                </a:lnTo>
                <a:lnTo>
                  <a:pt x="1743" y="167"/>
                </a:lnTo>
                <a:lnTo>
                  <a:pt x="1740" y="167"/>
                </a:lnTo>
                <a:lnTo>
                  <a:pt x="1736" y="167"/>
                </a:lnTo>
                <a:lnTo>
                  <a:pt x="1729" y="169"/>
                </a:lnTo>
                <a:lnTo>
                  <a:pt x="1725" y="169"/>
                </a:lnTo>
                <a:lnTo>
                  <a:pt x="1725" y="171"/>
                </a:lnTo>
                <a:lnTo>
                  <a:pt x="1727" y="171"/>
                </a:lnTo>
                <a:lnTo>
                  <a:pt x="1727" y="173"/>
                </a:lnTo>
                <a:lnTo>
                  <a:pt x="1727" y="173"/>
                </a:lnTo>
                <a:lnTo>
                  <a:pt x="1711" y="176"/>
                </a:lnTo>
                <a:lnTo>
                  <a:pt x="1704" y="178"/>
                </a:lnTo>
                <a:lnTo>
                  <a:pt x="1700" y="178"/>
                </a:lnTo>
                <a:lnTo>
                  <a:pt x="1698" y="180"/>
                </a:lnTo>
                <a:lnTo>
                  <a:pt x="1695" y="180"/>
                </a:lnTo>
                <a:lnTo>
                  <a:pt x="1689" y="180"/>
                </a:lnTo>
                <a:lnTo>
                  <a:pt x="1686" y="180"/>
                </a:lnTo>
                <a:lnTo>
                  <a:pt x="1684" y="180"/>
                </a:lnTo>
                <a:lnTo>
                  <a:pt x="1680" y="182"/>
                </a:lnTo>
                <a:lnTo>
                  <a:pt x="1673" y="185"/>
                </a:lnTo>
                <a:lnTo>
                  <a:pt x="1673" y="185"/>
                </a:lnTo>
                <a:lnTo>
                  <a:pt x="1668" y="189"/>
                </a:lnTo>
                <a:lnTo>
                  <a:pt x="1668" y="189"/>
                </a:lnTo>
                <a:lnTo>
                  <a:pt x="1668" y="191"/>
                </a:lnTo>
                <a:lnTo>
                  <a:pt x="1671" y="191"/>
                </a:lnTo>
                <a:lnTo>
                  <a:pt x="1671" y="191"/>
                </a:lnTo>
                <a:lnTo>
                  <a:pt x="1666" y="196"/>
                </a:lnTo>
                <a:lnTo>
                  <a:pt x="1666" y="196"/>
                </a:lnTo>
                <a:lnTo>
                  <a:pt x="1671" y="198"/>
                </a:lnTo>
                <a:lnTo>
                  <a:pt x="1675" y="203"/>
                </a:lnTo>
                <a:lnTo>
                  <a:pt x="1677" y="203"/>
                </a:lnTo>
                <a:lnTo>
                  <a:pt x="1677" y="205"/>
                </a:lnTo>
                <a:lnTo>
                  <a:pt x="1684" y="205"/>
                </a:lnTo>
                <a:lnTo>
                  <a:pt x="1686" y="205"/>
                </a:lnTo>
                <a:lnTo>
                  <a:pt x="1689" y="207"/>
                </a:lnTo>
                <a:lnTo>
                  <a:pt x="1691" y="207"/>
                </a:lnTo>
                <a:lnTo>
                  <a:pt x="1695" y="209"/>
                </a:lnTo>
                <a:lnTo>
                  <a:pt x="1700" y="209"/>
                </a:lnTo>
                <a:lnTo>
                  <a:pt x="1700" y="209"/>
                </a:lnTo>
                <a:lnTo>
                  <a:pt x="1704" y="207"/>
                </a:lnTo>
                <a:lnTo>
                  <a:pt x="1709" y="207"/>
                </a:lnTo>
                <a:lnTo>
                  <a:pt x="1709" y="207"/>
                </a:lnTo>
                <a:lnTo>
                  <a:pt x="1707" y="209"/>
                </a:lnTo>
                <a:lnTo>
                  <a:pt x="1702" y="212"/>
                </a:lnTo>
                <a:lnTo>
                  <a:pt x="1702" y="212"/>
                </a:lnTo>
                <a:lnTo>
                  <a:pt x="1704" y="212"/>
                </a:lnTo>
                <a:lnTo>
                  <a:pt x="1709" y="214"/>
                </a:lnTo>
                <a:lnTo>
                  <a:pt x="1709" y="216"/>
                </a:lnTo>
                <a:lnTo>
                  <a:pt x="1711" y="216"/>
                </a:lnTo>
                <a:lnTo>
                  <a:pt x="1720" y="218"/>
                </a:lnTo>
                <a:lnTo>
                  <a:pt x="1722" y="218"/>
                </a:lnTo>
                <a:lnTo>
                  <a:pt x="1725" y="218"/>
                </a:lnTo>
                <a:lnTo>
                  <a:pt x="1727" y="218"/>
                </a:lnTo>
                <a:lnTo>
                  <a:pt x="1729" y="218"/>
                </a:lnTo>
                <a:lnTo>
                  <a:pt x="1729" y="216"/>
                </a:lnTo>
                <a:lnTo>
                  <a:pt x="1731" y="214"/>
                </a:lnTo>
                <a:lnTo>
                  <a:pt x="1734" y="216"/>
                </a:lnTo>
                <a:lnTo>
                  <a:pt x="1736" y="216"/>
                </a:lnTo>
                <a:lnTo>
                  <a:pt x="1740" y="216"/>
                </a:lnTo>
                <a:lnTo>
                  <a:pt x="1743" y="218"/>
                </a:lnTo>
                <a:lnTo>
                  <a:pt x="1747" y="218"/>
                </a:lnTo>
                <a:lnTo>
                  <a:pt x="1749" y="216"/>
                </a:lnTo>
                <a:lnTo>
                  <a:pt x="1754" y="214"/>
                </a:lnTo>
                <a:lnTo>
                  <a:pt x="1758" y="212"/>
                </a:lnTo>
                <a:lnTo>
                  <a:pt x="1761" y="212"/>
                </a:lnTo>
                <a:lnTo>
                  <a:pt x="1763" y="212"/>
                </a:lnTo>
                <a:lnTo>
                  <a:pt x="1765" y="214"/>
                </a:lnTo>
                <a:lnTo>
                  <a:pt x="1767" y="216"/>
                </a:lnTo>
                <a:lnTo>
                  <a:pt x="1767" y="218"/>
                </a:lnTo>
                <a:lnTo>
                  <a:pt x="1767" y="218"/>
                </a:lnTo>
                <a:lnTo>
                  <a:pt x="1765" y="221"/>
                </a:lnTo>
                <a:lnTo>
                  <a:pt x="1765" y="223"/>
                </a:lnTo>
                <a:lnTo>
                  <a:pt x="1767" y="225"/>
                </a:lnTo>
                <a:lnTo>
                  <a:pt x="1767" y="225"/>
                </a:lnTo>
                <a:lnTo>
                  <a:pt x="1761" y="223"/>
                </a:lnTo>
                <a:lnTo>
                  <a:pt x="1758" y="223"/>
                </a:lnTo>
                <a:lnTo>
                  <a:pt x="1749" y="223"/>
                </a:lnTo>
                <a:lnTo>
                  <a:pt x="1740" y="223"/>
                </a:lnTo>
                <a:lnTo>
                  <a:pt x="1731" y="223"/>
                </a:lnTo>
                <a:lnTo>
                  <a:pt x="1729" y="225"/>
                </a:lnTo>
                <a:lnTo>
                  <a:pt x="1727" y="228"/>
                </a:lnTo>
                <a:lnTo>
                  <a:pt x="1716" y="228"/>
                </a:lnTo>
                <a:lnTo>
                  <a:pt x="1700" y="228"/>
                </a:lnTo>
                <a:lnTo>
                  <a:pt x="1698" y="230"/>
                </a:lnTo>
                <a:lnTo>
                  <a:pt x="1695" y="230"/>
                </a:lnTo>
                <a:lnTo>
                  <a:pt x="1693" y="230"/>
                </a:lnTo>
                <a:lnTo>
                  <a:pt x="1693" y="232"/>
                </a:lnTo>
                <a:lnTo>
                  <a:pt x="1693" y="234"/>
                </a:lnTo>
                <a:lnTo>
                  <a:pt x="1695" y="234"/>
                </a:lnTo>
                <a:lnTo>
                  <a:pt x="1700" y="237"/>
                </a:lnTo>
                <a:lnTo>
                  <a:pt x="1698" y="237"/>
                </a:lnTo>
                <a:lnTo>
                  <a:pt x="1698" y="239"/>
                </a:lnTo>
                <a:lnTo>
                  <a:pt x="1698" y="239"/>
                </a:lnTo>
                <a:lnTo>
                  <a:pt x="1700" y="239"/>
                </a:lnTo>
                <a:lnTo>
                  <a:pt x="1700" y="241"/>
                </a:lnTo>
                <a:lnTo>
                  <a:pt x="1704" y="241"/>
                </a:lnTo>
                <a:lnTo>
                  <a:pt x="1707" y="239"/>
                </a:lnTo>
                <a:lnTo>
                  <a:pt x="1716" y="234"/>
                </a:lnTo>
                <a:lnTo>
                  <a:pt x="1716" y="237"/>
                </a:lnTo>
                <a:lnTo>
                  <a:pt x="1713" y="237"/>
                </a:lnTo>
                <a:lnTo>
                  <a:pt x="1713" y="239"/>
                </a:lnTo>
                <a:lnTo>
                  <a:pt x="1711" y="241"/>
                </a:lnTo>
                <a:lnTo>
                  <a:pt x="1713" y="241"/>
                </a:lnTo>
                <a:lnTo>
                  <a:pt x="1713" y="243"/>
                </a:lnTo>
                <a:lnTo>
                  <a:pt x="1716" y="243"/>
                </a:lnTo>
                <a:lnTo>
                  <a:pt x="1722" y="246"/>
                </a:lnTo>
                <a:lnTo>
                  <a:pt x="1729" y="246"/>
                </a:lnTo>
                <a:lnTo>
                  <a:pt x="1738" y="246"/>
                </a:lnTo>
                <a:lnTo>
                  <a:pt x="1740" y="246"/>
                </a:lnTo>
                <a:lnTo>
                  <a:pt x="1738" y="246"/>
                </a:lnTo>
                <a:lnTo>
                  <a:pt x="1738" y="248"/>
                </a:lnTo>
                <a:lnTo>
                  <a:pt x="1731" y="248"/>
                </a:lnTo>
                <a:lnTo>
                  <a:pt x="1727" y="248"/>
                </a:lnTo>
                <a:lnTo>
                  <a:pt x="1720" y="252"/>
                </a:lnTo>
                <a:lnTo>
                  <a:pt x="1718" y="255"/>
                </a:lnTo>
                <a:lnTo>
                  <a:pt x="1718" y="255"/>
                </a:lnTo>
                <a:lnTo>
                  <a:pt x="1720" y="257"/>
                </a:lnTo>
                <a:lnTo>
                  <a:pt x="1725" y="257"/>
                </a:lnTo>
                <a:lnTo>
                  <a:pt x="1729" y="261"/>
                </a:lnTo>
                <a:lnTo>
                  <a:pt x="1734" y="261"/>
                </a:lnTo>
                <a:lnTo>
                  <a:pt x="1736" y="264"/>
                </a:lnTo>
                <a:lnTo>
                  <a:pt x="1738" y="264"/>
                </a:lnTo>
                <a:lnTo>
                  <a:pt x="1761" y="268"/>
                </a:lnTo>
                <a:lnTo>
                  <a:pt x="1763" y="268"/>
                </a:lnTo>
                <a:lnTo>
                  <a:pt x="1758" y="266"/>
                </a:lnTo>
                <a:lnTo>
                  <a:pt x="1756" y="261"/>
                </a:lnTo>
                <a:lnTo>
                  <a:pt x="1756" y="261"/>
                </a:lnTo>
                <a:lnTo>
                  <a:pt x="1756" y="259"/>
                </a:lnTo>
                <a:lnTo>
                  <a:pt x="1758" y="259"/>
                </a:lnTo>
                <a:lnTo>
                  <a:pt x="1763" y="261"/>
                </a:lnTo>
                <a:lnTo>
                  <a:pt x="1763" y="261"/>
                </a:lnTo>
                <a:lnTo>
                  <a:pt x="1765" y="261"/>
                </a:lnTo>
                <a:lnTo>
                  <a:pt x="1767" y="261"/>
                </a:lnTo>
                <a:lnTo>
                  <a:pt x="1770" y="259"/>
                </a:lnTo>
                <a:lnTo>
                  <a:pt x="1774" y="259"/>
                </a:lnTo>
                <a:lnTo>
                  <a:pt x="1774" y="259"/>
                </a:lnTo>
                <a:lnTo>
                  <a:pt x="1776" y="259"/>
                </a:lnTo>
                <a:lnTo>
                  <a:pt x="1776" y="261"/>
                </a:lnTo>
                <a:lnTo>
                  <a:pt x="1779" y="261"/>
                </a:lnTo>
                <a:lnTo>
                  <a:pt x="1781" y="264"/>
                </a:lnTo>
                <a:lnTo>
                  <a:pt x="1783" y="264"/>
                </a:lnTo>
                <a:lnTo>
                  <a:pt x="1783" y="261"/>
                </a:lnTo>
                <a:lnTo>
                  <a:pt x="1788" y="261"/>
                </a:lnTo>
                <a:lnTo>
                  <a:pt x="1790" y="261"/>
                </a:lnTo>
                <a:lnTo>
                  <a:pt x="1792" y="259"/>
                </a:lnTo>
                <a:lnTo>
                  <a:pt x="1794" y="259"/>
                </a:lnTo>
                <a:lnTo>
                  <a:pt x="1797" y="257"/>
                </a:lnTo>
                <a:lnTo>
                  <a:pt x="1799" y="257"/>
                </a:lnTo>
                <a:lnTo>
                  <a:pt x="1801" y="257"/>
                </a:lnTo>
                <a:lnTo>
                  <a:pt x="1801" y="259"/>
                </a:lnTo>
                <a:lnTo>
                  <a:pt x="1803" y="259"/>
                </a:lnTo>
                <a:lnTo>
                  <a:pt x="1806" y="259"/>
                </a:lnTo>
                <a:lnTo>
                  <a:pt x="1810" y="257"/>
                </a:lnTo>
                <a:lnTo>
                  <a:pt x="1812" y="257"/>
                </a:lnTo>
                <a:lnTo>
                  <a:pt x="1815" y="255"/>
                </a:lnTo>
                <a:lnTo>
                  <a:pt x="1819" y="257"/>
                </a:lnTo>
                <a:lnTo>
                  <a:pt x="1821" y="259"/>
                </a:lnTo>
                <a:lnTo>
                  <a:pt x="1824" y="259"/>
                </a:lnTo>
                <a:lnTo>
                  <a:pt x="1828" y="259"/>
                </a:lnTo>
                <a:lnTo>
                  <a:pt x="1833" y="259"/>
                </a:lnTo>
                <a:lnTo>
                  <a:pt x="1842" y="261"/>
                </a:lnTo>
                <a:lnTo>
                  <a:pt x="1844" y="261"/>
                </a:lnTo>
                <a:lnTo>
                  <a:pt x="1848" y="261"/>
                </a:lnTo>
                <a:lnTo>
                  <a:pt x="1853" y="264"/>
                </a:lnTo>
                <a:lnTo>
                  <a:pt x="1864" y="266"/>
                </a:lnTo>
                <a:lnTo>
                  <a:pt x="1871" y="270"/>
                </a:lnTo>
                <a:lnTo>
                  <a:pt x="1875" y="270"/>
                </a:lnTo>
                <a:lnTo>
                  <a:pt x="1878" y="273"/>
                </a:lnTo>
                <a:lnTo>
                  <a:pt x="1880" y="275"/>
                </a:lnTo>
                <a:lnTo>
                  <a:pt x="1884" y="275"/>
                </a:lnTo>
                <a:lnTo>
                  <a:pt x="1887" y="275"/>
                </a:lnTo>
                <a:lnTo>
                  <a:pt x="1889" y="277"/>
                </a:lnTo>
                <a:lnTo>
                  <a:pt x="1891" y="279"/>
                </a:lnTo>
                <a:lnTo>
                  <a:pt x="1893" y="282"/>
                </a:lnTo>
                <a:lnTo>
                  <a:pt x="1893" y="284"/>
                </a:lnTo>
                <a:lnTo>
                  <a:pt x="1887" y="286"/>
                </a:lnTo>
                <a:lnTo>
                  <a:pt x="1889" y="286"/>
                </a:lnTo>
                <a:lnTo>
                  <a:pt x="1893" y="288"/>
                </a:lnTo>
                <a:lnTo>
                  <a:pt x="1893" y="291"/>
                </a:lnTo>
                <a:lnTo>
                  <a:pt x="1896" y="291"/>
                </a:lnTo>
                <a:lnTo>
                  <a:pt x="1898" y="295"/>
                </a:lnTo>
                <a:lnTo>
                  <a:pt x="1900" y="297"/>
                </a:lnTo>
                <a:lnTo>
                  <a:pt x="1907" y="300"/>
                </a:lnTo>
                <a:lnTo>
                  <a:pt x="1909" y="302"/>
                </a:lnTo>
                <a:lnTo>
                  <a:pt x="1911" y="302"/>
                </a:lnTo>
                <a:lnTo>
                  <a:pt x="1914" y="304"/>
                </a:lnTo>
                <a:lnTo>
                  <a:pt x="1914" y="306"/>
                </a:lnTo>
                <a:lnTo>
                  <a:pt x="1914" y="306"/>
                </a:lnTo>
                <a:lnTo>
                  <a:pt x="1916" y="309"/>
                </a:lnTo>
                <a:lnTo>
                  <a:pt x="1920" y="311"/>
                </a:lnTo>
                <a:lnTo>
                  <a:pt x="1925" y="313"/>
                </a:lnTo>
                <a:lnTo>
                  <a:pt x="1923" y="313"/>
                </a:lnTo>
                <a:lnTo>
                  <a:pt x="1920" y="313"/>
                </a:lnTo>
                <a:lnTo>
                  <a:pt x="1918" y="315"/>
                </a:lnTo>
                <a:lnTo>
                  <a:pt x="1916" y="315"/>
                </a:lnTo>
                <a:lnTo>
                  <a:pt x="1918" y="318"/>
                </a:lnTo>
                <a:lnTo>
                  <a:pt x="1918" y="318"/>
                </a:lnTo>
                <a:lnTo>
                  <a:pt x="1918" y="320"/>
                </a:lnTo>
                <a:lnTo>
                  <a:pt x="1918" y="322"/>
                </a:lnTo>
                <a:lnTo>
                  <a:pt x="1914" y="322"/>
                </a:lnTo>
                <a:lnTo>
                  <a:pt x="1911" y="324"/>
                </a:lnTo>
                <a:lnTo>
                  <a:pt x="1909" y="324"/>
                </a:lnTo>
                <a:lnTo>
                  <a:pt x="1909" y="324"/>
                </a:lnTo>
                <a:lnTo>
                  <a:pt x="1914" y="324"/>
                </a:lnTo>
                <a:lnTo>
                  <a:pt x="1918" y="324"/>
                </a:lnTo>
                <a:lnTo>
                  <a:pt x="1920" y="322"/>
                </a:lnTo>
                <a:lnTo>
                  <a:pt x="1923" y="322"/>
                </a:lnTo>
                <a:lnTo>
                  <a:pt x="1923" y="324"/>
                </a:lnTo>
                <a:lnTo>
                  <a:pt x="1925" y="324"/>
                </a:lnTo>
                <a:lnTo>
                  <a:pt x="1927" y="327"/>
                </a:lnTo>
                <a:lnTo>
                  <a:pt x="1927" y="329"/>
                </a:lnTo>
                <a:lnTo>
                  <a:pt x="1927" y="329"/>
                </a:lnTo>
                <a:lnTo>
                  <a:pt x="1927" y="331"/>
                </a:lnTo>
                <a:lnTo>
                  <a:pt x="1927" y="331"/>
                </a:lnTo>
                <a:lnTo>
                  <a:pt x="1929" y="331"/>
                </a:lnTo>
                <a:lnTo>
                  <a:pt x="1929" y="333"/>
                </a:lnTo>
                <a:lnTo>
                  <a:pt x="1932" y="336"/>
                </a:lnTo>
                <a:lnTo>
                  <a:pt x="1929" y="336"/>
                </a:lnTo>
                <a:lnTo>
                  <a:pt x="1929" y="336"/>
                </a:lnTo>
                <a:lnTo>
                  <a:pt x="1927" y="338"/>
                </a:lnTo>
                <a:lnTo>
                  <a:pt x="1927" y="340"/>
                </a:lnTo>
                <a:lnTo>
                  <a:pt x="1927" y="340"/>
                </a:lnTo>
                <a:lnTo>
                  <a:pt x="1927" y="342"/>
                </a:lnTo>
                <a:lnTo>
                  <a:pt x="1927" y="342"/>
                </a:lnTo>
                <a:lnTo>
                  <a:pt x="1929" y="342"/>
                </a:lnTo>
                <a:lnTo>
                  <a:pt x="1932" y="345"/>
                </a:lnTo>
                <a:lnTo>
                  <a:pt x="1932" y="345"/>
                </a:lnTo>
                <a:lnTo>
                  <a:pt x="1932" y="347"/>
                </a:lnTo>
                <a:lnTo>
                  <a:pt x="1934" y="347"/>
                </a:lnTo>
                <a:lnTo>
                  <a:pt x="1936" y="345"/>
                </a:lnTo>
                <a:lnTo>
                  <a:pt x="1938" y="347"/>
                </a:lnTo>
                <a:lnTo>
                  <a:pt x="1938" y="349"/>
                </a:lnTo>
                <a:lnTo>
                  <a:pt x="1938" y="351"/>
                </a:lnTo>
                <a:lnTo>
                  <a:pt x="1938" y="351"/>
                </a:lnTo>
                <a:lnTo>
                  <a:pt x="1936" y="354"/>
                </a:lnTo>
                <a:lnTo>
                  <a:pt x="1934" y="354"/>
                </a:lnTo>
                <a:lnTo>
                  <a:pt x="1934" y="356"/>
                </a:lnTo>
                <a:lnTo>
                  <a:pt x="1934" y="356"/>
                </a:lnTo>
                <a:lnTo>
                  <a:pt x="1934" y="358"/>
                </a:lnTo>
                <a:lnTo>
                  <a:pt x="1934" y="358"/>
                </a:lnTo>
                <a:lnTo>
                  <a:pt x="1936" y="358"/>
                </a:lnTo>
                <a:lnTo>
                  <a:pt x="1936" y="358"/>
                </a:lnTo>
                <a:lnTo>
                  <a:pt x="1938" y="360"/>
                </a:lnTo>
                <a:lnTo>
                  <a:pt x="1938" y="360"/>
                </a:lnTo>
                <a:lnTo>
                  <a:pt x="1940" y="360"/>
                </a:lnTo>
                <a:lnTo>
                  <a:pt x="1940" y="360"/>
                </a:lnTo>
                <a:lnTo>
                  <a:pt x="1943" y="358"/>
                </a:lnTo>
                <a:lnTo>
                  <a:pt x="1945" y="358"/>
                </a:lnTo>
                <a:lnTo>
                  <a:pt x="1947" y="360"/>
                </a:lnTo>
                <a:lnTo>
                  <a:pt x="1947" y="363"/>
                </a:lnTo>
                <a:lnTo>
                  <a:pt x="1947" y="363"/>
                </a:lnTo>
                <a:lnTo>
                  <a:pt x="1947" y="365"/>
                </a:lnTo>
                <a:lnTo>
                  <a:pt x="1947" y="365"/>
                </a:lnTo>
                <a:lnTo>
                  <a:pt x="1947" y="367"/>
                </a:lnTo>
                <a:lnTo>
                  <a:pt x="1947" y="369"/>
                </a:lnTo>
                <a:lnTo>
                  <a:pt x="1945" y="372"/>
                </a:lnTo>
                <a:lnTo>
                  <a:pt x="1943" y="372"/>
                </a:lnTo>
                <a:lnTo>
                  <a:pt x="1940" y="374"/>
                </a:lnTo>
                <a:lnTo>
                  <a:pt x="1936" y="372"/>
                </a:lnTo>
                <a:lnTo>
                  <a:pt x="1934" y="374"/>
                </a:lnTo>
                <a:lnTo>
                  <a:pt x="1934" y="374"/>
                </a:lnTo>
                <a:lnTo>
                  <a:pt x="1936" y="376"/>
                </a:lnTo>
                <a:lnTo>
                  <a:pt x="1938" y="376"/>
                </a:lnTo>
                <a:lnTo>
                  <a:pt x="1938" y="378"/>
                </a:lnTo>
                <a:lnTo>
                  <a:pt x="1934" y="378"/>
                </a:lnTo>
                <a:lnTo>
                  <a:pt x="1934" y="378"/>
                </a:lnTo>
                <a:lnTo>
                  <a:pt x="1934" y="381"/>
                </a:lnTo>
                <a:lnTo>
                  <a:pt x="1934" y="383"/>
                </a:lnTo>
                <a:lnTo>
                  <a:pt x="1938" y="381"/>
                </a:lnTo>
                <a:lnTo>
                  <a:pt x="1945" y="376"/>
                </a:lnTo>
                <a:lnTo>
                  <a:pt x="1945" y="376"/>
                </a:lnTo>
                <a:lnTo>
                  <a:pt x="1945" y="376"/>
                </a:lnTo>
                <a:lnTo>
                  <a:pt x="1945" y="378"/>
                </a:lnTo>
                <a:lnTo>
                  <a:pt x="1945" y="378"/>
                </a:lnTo>
                <a:lnTo>
                  <a:pt x="1938" y="385"/>
                </a:lnTo>
                <a:lnTo>
                  <a:pt x="1936" y="387"/>
                </a:lnTo>
                <a:lnTo>
                  <a:pt x="1936" y="394"/>
                </a:lnTo>
                <a:lnTo>
                  <a:pt x="1934" y="394"/>
                </a:lnTo>
                <a:lnTo>
                  <a:pt x="1934" y="396"/>
                </a:lnTo>
                <a:lnTo>
                  <a:pt x="1934" y="399"/>
                </a:lnTo>
                <a:lnTo>
                  <a:pt x="1934" y="401"/>
                </a:lnTo>
                <a:lnTo>
                  <a:pt x="1936" y="403"/>
                </a:lnTo>
                <a:lnTo>
                  <a:pt x="1938" y="403"/>
                </a:lnTo>
                <a:lnTo>
                  <a:pt x="1943" y="403"/>
                </a:lnTo>
                <a:lnTo>
                  <a:pt x="1947" y="405"/>
                </a:lnTo>
                <a:lnTo>
                  <a:pt x="1947" y="405"/>
                </a:lnTo>
                <a:lnTo>
                  <a:pt x="1954" y="405"/>
                </a:lnTo>
                <a:lnTo>
                  <a:pt x="1956" y="403"/>
                </a:lnTo>
                <a:lnTo>
                  <a:pt x="1958" y="403"/>
                </a:lnTo>
                <a:lnTo>
                  <a:pt x="1961" y="403"/>
                </a:lnTo>
                <a:lnTo>
                  <a:pt x="1961" y="401"/>
                </a:lnTo>
                <a:lnTo>
                  <a:pt x="1961" y="399"/>
                </a:lnTo>
                <a:lnTo>
                  <a:pt x="1958" y="396"/>
                </a:lnTo>
                <a:lnTo>
                  <a:pt x="1961" y="396"/>
                </a:lnTo>
                <a:lnTo>
                  <a:pt x="1961" y="396"/>
                </a:lnTo>
                <a:lnTo>
                  <a:pt x="1963" y="396"/>
                </a:lnTo>
                <a:lnTo>
                  <a:pt x="1963" y="396"/>
                </a:lnTo>
                <a:lnTo>
                  <a:pt x="1963" y="394"/>
                </a:lnTo>
                <a:lnTo>
                  <a:pt x="1965" y="392"/>
                </a:lnTo>
                <a:lnTo>
                  <a:pt x="1967" y="392"/>
                </a:lnTo>
                <a:lnTo>
                  <a:pt x="1967" y="390"/>
                </a:lnTo>
                <a:lnTo>
                  <a:pt x="1967" y="387"/>
                </a:lnTo>
                <a:lnTo>
                  <a:pt x="1965" y="385"/>
                </a:lnTo>
                <a:lnTo>
                  <a:pt x="1963" y="385"/>
                </a:lnTo>
                <a:lnTo>
                  <a:pt x="1963" y="383"/>
                </a:lnTo>
                <a:lnTo>
                  <a:pt x="1961" y="383"/>
                </a:lnTo>
                <a:lnTo>
                  <a:pt x="1961" y="381"/>
                </a:lnTo>
                <a:lnTo>
                  <a:pt x="1961" y="378"/>
                </a:lnTo>
                <a:lnTo>
                  <a:pt x="1961" y="378"/>
                </a:lnTo>
                <a:lnTo>
                  <a:pt x="1961" y="378"/>
                </a:lnTo>
                <a:lnTo>
                  <a:pt x="1965" y="376"/>
                </a:lnTo>
                <a:lnTo>
                  <a:pt x="1965" y="376"/>
                </a:lnTo>
                <a:lnTo>
                  <a:pt x="1963" y="378"/>
                </a:lnTo>
                <a:lnTo>
                  <a:pt x="1963" y="378"/>
                </a:lnTo>
                <a:lnTo>
                  <a:pt x="1963" y="383"/>
                </a:lnTo>
                <a:lnTo>
                  <a:pt x="1965" y="383"/>
                </a:lnTo>
                <a:lnTo>
                  <a:pt x="1965" y="385"/>
                </a:lnTo>
                <a:lnTo>
                  <a:pt x="1967" y="387"/>
                </a:lnTo>
                <a:lnTo>
                  <a:pt x="1970" y="390"/>
                </a:lnTo>
                <a:lnTo>
                  <a:pt x="1970" y="392"/>
                </a:lnTo>
                <a:lnTo>
                  <a:pt x="1970" y="392"/>
                </a:lnTo>
                <a:lnTo>
                  <a:pt x="1970" y="394"/>
                </a:lnTo>
                <a:lnTo>
                  <a:pt x="1972" y="392"/>
                </a:lnTo>
                <a:lnTo>
                  <a:pt x="1972" y="394"/>
                </a:lnTo>
                <a:lnTo>
                  <a:pt x="1970" y="396"/>
                </a:lnTo>
                <a:lnTo>
                  <a:pt x="1970" y="396"/>
                </a:lnTo>
                <a:lnTo>
                  <a:pt x="1967" y="399"/>
                </a:lnTo>
                <a:lnTo>
                  <a:pt x="1967" y="399"/>
                </a:lnTo>
                <a:lnTo>
                  <a:pt x="1967" y="399"/>
                </a:lnTo>
                <a:lnTo>
                  <a:pt x="1970" y="401"/>
                </a:lnTo>
                <a:lnTo>
                  <a:pt x="1972" y="401"/>
                </a:lnTo>
                <a:lnTo>
                  <a:pt x="1976" y="399"/>
                </a:lnTo>
                <a:lnTo>
                  <a:pt x="1979" y="396"/>
                </a:lnTo>
                <a:lnTo>
                  <a:pt x="1981" y="396"/>
                </a:lnTo>
                <a:lnTo>
                  <a:pt x="1988" y="399"/>
                </a:lnTo>
                <a:lnTo>
                  <a:pt x="1990" y="399"/>
                </a:lnTo>
                <a:lnTo>
                  <a:pt x="1992" y="396"/>
                </a:lnTo>
                <a:lnTo>
                  <a:pt x="1994" y="396"/>
                </a:lnTo>
                <a:lnTo>
                  <a:pt x="1994" y="396"/>
                </a:lnTo>
                <a:lnTo>
                  <a:pt x="1990" y="399"/>
                </a:lnTo>
                <a:lnTo>
                  <a:pt x="1979" y="401"/>
                </a:lnTo>
                <a:lnTo>
                  <a:pt x="1976" y="403"/>
                </a:lnTo>
                <a:lnTo>
                  <a:pt x="1976" y="403"/>
                </a:lnTo>
                <a:lnTo>
                  <a:pt x="1974" y="405"/>
                </a:lnTo>
                <a:lnTo>
                  <a:pt x="1974" y="405"/>
                </a:lnTo>
                <a:lnTo>
                  <a:pt x="1972" y="408"/>
                </a:lnTo>
                <a:lnTo>
                  <a:pt x="1974" y="410"/>
                </a:lnTo>
                <a:lnTo>
                  <a:pt x="1976" y="410"/>
                </a:lnTo>
                <a:lnTo>
                  <a:pt x="1979" y="410"/>
                </a:lnTo>
                <a:lnTo>
                  <a:pt x="1981" y="410"/>
                </a:lnTo>
                <a:lnTo>
                  <a:pt x="1983" y="410"/>
                </a:lnTo>
                <a:lnTo>
                  <a:pt x="1985" y="412"/>
                </a:lnTo>
                <a:lnTo>
                  <a:pt x="1990" y="412"/>
                </a:lnTo>
                <a:lnTo>
                  <a:pt x="1994" y="412"/>
                </a:lnTo>
                <a:lnTo>
                  <a:pt x="1999" y="412"/>
                </a:lnTo>
                <a:lnTo>
                  <a:pt x="2003" y="414"/>
                </a:lnTo>
                <a:lnTo>
                  <a:pt x="2006" y="417"/>
                </a:lnTo>
                <a:lnTo>
                  <a:pt x="2006" y="417"/>
                </a:lnTo>
                <a:lnTo>
                  <a:pt x="2003" y="417"/>
                </a:lnTo>
                <a:lnTo>
                  <a:pt x="2001" y="417"/>
                </a:lnTo>
                <a:lnTo>
                  <a:pt x="1997" y="414"/>
                </a:lnTo>
                <a:lnTo>
                  <a:pt x="1997" y="414"/>
                </a:lnTo>
                <a:lnTo>
                  <a:pt x="1994" y="414"/>
                </a:lnTo>
                <a:lnTo>
                  <a:pt x="1994" y="417"/>
                </a:lnTo>
                <a:lnTo>
                  <a:pt x="1999" y="419"/>
                </a:lnTo>
                <a:lnTo>
                  <a:pt x="1999" y="419"/>
                </a:lnTo>
                <a:lnTo>
                  <a:pt x="2001" y="419"/>
                </a:lnTo>
                <a:lnTo>
                  <a:pt x="2001" y="421"/>
                </a:lnTo>
                <a:lnTo>
                  <a:pt x="2001" y="423"/>
                </a:lnTo>
                <a:lnTo>
                  <a:pt x="2001" y="423"/>
                </a:lnTo>
                <a:lnTo>
                  <a:pt x="2001" y="428"/>
                </a:lnTo>
                <a:lnTo>
                  <a:pt x="2003" y="428"/>
                </a:lnTo>
                <a:lnTo>
                  <a:pt x="2006" y="430"/>
                </a:lnTo>
                <a:lnTo>
                  <a:pt x="2010" y="432"/>
                </a:lnTo>
                <a:lnTo>
                  <a:pt x="2010" y="432"/>
                </a:lnTo>
                <a:lnTo>
                  <a:pt x="2010" y="432"/>
                </a:lnTo>
                <a:lnTo>
                  <a:pt x="2008" y="432"/>
                </a:lnTo>
                <a:lnTo>
                  <a:pt x="2006" y="432"/>
                </a:lnTo>
                <a:lnTo>
                  <a:pt x="1999" y="432"/>
                </a:lnTo>
                <a:lnTo>
                  <a:pt x="1997" y="432"/>
                </a:lnTo>
                <a:lnTo>
                  <a:pt x="1994" y="430"/>
                </a:lnTo>
                <a:lnTo>
                  <a:pt x="1983" y="423"/>
                </a:lnTo>
                <a:lnTo>
                  <a:pt x="1981" y="423"/>
                </a:lnTo>
                <a:lnTo>
                  <a:pt x="1979" y="423"/>
                </a:lnTo>
                <a:lnTo>
                  <a:pt x="1974" y="421"/>
                </a:lnTo>
                <a:lnTo>
                  <a:pt x="1970" y="423"/>
                </a:lnTo>
                <a:lnTo>
                  <a:pt x="1967" y="421"/>
                </a:lnTo>
                <a:lnTo>
                  <a:pt x="1963" y="421"/>
                </a:lnTo>
                <a:lnTo>
                  <a:pt x="1961" y="421"/>
                </a:lnTo>
                <a:lnTo>
                  <a:pt x="1956" y="421"/>
                </a:lnTo>
                <a:lnTo>
                  <a:pt x="1954" y="421"/>
                </a:lnTo>
                <a:lnTo>
                  <a:pt x="1952" y="423"/>
                </a:lnTo>
                <a:lnTo>
                  <a:pt x="1952" y="423"/>
                </a:lnTo>
                <a:lnTo>
                  <a:pt x="1952" y="426"/>
                </a:lnTo>
                <a:lnTo>
                  <a:pt x="1954" y="428"/>
                </a:lnTo>
                <a:lnTo>
                  <a:pt x="1956" y="430"/>
                </a:lnTo>
                <a:lnTo>
                  <a:pt x="1958" y="432"/>
                </a:lnTo>
                <a:lnTo>
                  <a:pt x="1963" y="432"/>
                </a:lnTo>
                <a:lnTo>
                  <a:pt x="1970" y="435"/>
                </a:lnTo>
                <a:lnTo>
                  <a:pt x="1974" y="435"/>
                </a:lnTo>
                <a:lnTo>
                  <a:pt x="1979" y="437"/>
                </a:lnTo>
                <a:lnTo>
                  <a:pt x="1981" y="439"/>
                </a:lnTo>
                <a:lnTo>
                  <a:pt x="1985" y="441"/>
                </a:lnTo>
                <a:lnTo>
                  <a:pt x="1985" y="441"/>
                </a:lnTo>
                <a:lnTo>
                  <a:pt x="1997" y="444"/>
                </a:lnTo>
                <a:lnTo>
                  <a:pt x="1999" y="444"/>
                </a:lnTo>
                <a:lnTo>
                  <a:pt x="1999" y="444"/>
                </a:lnTo>
                <a:lnTo>
                  <a:pt x="2003" y="441"/>
                </a:lnTo>
                <a:lnTo>
                  <a:pt x="2003" y="441"/>
                </a:lnTo>
                <a:lnTo>
                  <a:pt x="2006" y="441"/>
                </a:lnTo>
                <a:lnTo>
                  <a:pt x="2008" y="444"/>
                </a:lnTo>
                <a:lnTo>
                  <a:pt x="2012" y="444"/>
                </a:lnTo>
                <a:lnTo>
                  <a:pt x="2015" y="441"/>
                </a:lnTo>
                <a:lnTo>
                  <a:pt x="2017" y="444"/>
                </a:lnTo>
                <a:lnTo>
                  <a:pt x="2017" y="444"/>
                </a:lnTo>
                <a:lnTo>
                  <a:pt x="2017" y="444"/>
                </a:lnTo>
                <a:lnTo>
                  <a:pt x="2015" y="444"/>
                </a:lnTo>
                <a:lnTo>
                  <a:pt x="2012" y="446"/>
                </a:lnTo>
                <a:lnTo>
                  <a:pt x="2017" y="448"/>
                </a:lnTo>
                <a:lnTo>
                  <a:pt x="2015" y="448"/>
                </a:lnTo>
                <a:lnTo>
                  <a:pt x="2015" y="450"/>
                </a:lnTo>
                <a:lnTo>
                  <a:pt x="2010" y="450"/>
                </a:lnTo>
                <a:lnTo>
                  <a:pt x="2008" y="453"/>
                </a:lnTo>
                <a:lnTo>
                  <a:pt x="2008" y="455"/>
                </a:lnTo>
                <a:lnTo>
                  <a:pt x="2008" y="457"/>
                </a:lnTo>
                <a:lnTo>
                  <a:pt x="2008" y="459"/>
                </a:lnTo>
                <a:lnTo>
                  <a:pt x="2006" y="464"/>
                </a:lnTo>
                <a:lnTo>
                  <a:pt x="2003" y="466"/>
                </a:lnTo>
                <a:lnTo>
                  <a:pt x="2008" y="466"/>
                </a:lnTo>
                <a:lnTo>
                  <a:pt x="2010" y="464"/>
                </a:lnTo>
                <a:lnTo>
                  <a:pt x="2012" y="464"/>
                </a:lnTo>
                <a:lnTo>
                  <a:pt x="2015" y="466"/>
                </a:lnTo>
                <a:lnTo>
                  <a:pt x="2017" y="466"/>
                </a:lnTo>
                <a:lnTo>
                  <a:pt x="2017" y="466"/>
                </a:lnTo>
                <a:lnTo>
                  <a:pt x="2015" y="466"/>
                </a:lnTo>
                <a:lnTo>
                  <a:pt x="2008" y="468"/>
                </a:lnTo>
                <a:lnTo>
                  <a:pt x="2003" y="468"/>
                </a:lnTo>
                <a:lnTo>
                  <a:pt x="2003" y="468"/>
                </a:lnTo>
                <a:lnTo>
                  <a:pt x="2003" y="473"/>
                </a:lnTo>
                <a:lnTo>
                  <a:pt x="2001" y="477"/>
                </a:lnTo>
                <a:lnTo>
                  <a:pt x="2003" y="477"/>
                </a:lnTo>
                <a:lnTo>
                  <a:pt x="2006" y="477"/>
                </a:lnTo>
                <a:lnTo>
                  <a:pt x="2008" y="475"/>
                </a:lnTo>
                <a:lnTo>
                  <a:pt x="2008" y="477"/>
                </a:lnTo>
                <a:lnTo>
                  <a:pt x="2006" y="480"/>
                </a:lnTo>
                <a:lnTo>
                  <a:pt x="2006" y="482"/>
                </a:lnTo>
                <a:lnTo>
                  <a:pt x="2003" y="482"/>
                </a:lnTo>
                <a:lnTo>
                  <a:pt x="1999" y="482"/>
                </a:lnTo>
                <a:lnTo>
                  <a:pt x="1997" y="484"/>
                </a:lnTo>
                <a:lnTo>
                  <a:pt x="1994" y="482"/>
                </a:lnTo>
                <a:lnTo>
                  <a:pt x="1985" y="480"/>
                </a:lnTo>
                <a:lnTo>
                  <a:pt x="1981" y="480"/>
                </a:lnTo>
                <a:lnTo>
                  <a:pt x="1976" y="480"/>
                </a:lnTo>
                <a:lnTo>
                  <a:pt x="1974" y="482"/>
                </a:lnTo>
                <a:lnTo>
                  <a:pt x="1972" y="486"/>
                </a:lnTo>
                <a:lnTo>
                  <a:pt x="1970" y="489"/>
                </a:lnTo>
                <a:lnTo>
                  <a:pt x="1970" y="489"/>
                </a:lnTo>
                <a:lnTo>
                  <a:pt x="1970" y="489"/>
                </a:lnTo>
                <a:lnTo>
                  <a:pt x="1972" y="489"/>
                </a:lnTo>
                <a:lnTo>
                  <a:pt x="1979" y="489"/>
                </a:lnTo>
                <a:lnTo>
                  <a:pt x="1979" y="491"/>
                </a:lnTo>
                <a:lnTo>
                  <a:pt x="1979" y="491"/>
                </a:lnTo>
                <a:lnTo>
                  <a:pt x="1983" y="491"/>
                </a:lnTo>
                <a:lnTo>
                  <a:pt x="1988" y="491"/>
                </a:lnTo>
                <a:lnTo>
                  <a:pt x="1992" y="491"/>
                </a:lnTo>
                <a:lnTo>
                  <a:pt x="1997" y="491"/>
                </a:lnTo>
                <a:lnTo>
                  <a:pt x="1999" y="489"/>
                </a:lnTo>
                <a:lnTo>
                  <a:pt x="1999" y="486"/>
                </a:lnTo>
                <a:lnTo>
                  <a:pt x="1999" y="486"/>
                </a:lnTo>
                <a:lnTo>
                  <a:pt x="2001" y="486"/>
                </a:lnTo>
                <a:lnTo>
                  <a:pt x="2003" y="486"/>
                </a:lnTo>
                <a:lnTo>
                  <a:pt x="2003" y="486"/>
                </a:lnTo>
                <a:lnTo>
                  <a:pt x="2003" y="489"/>
                </a:lnTo>
                <a:lnTo>
                  <a:pt x="2001" y="491"/>
                </a:lnTo>
                <a:lnTo>
                  <a:pt x="1999" y="491"/>
                </a:lnTo>
                <a:lnTo>
                  <a:pt x="1999" y="493"/>
                </a:lnTo>
                <a:lnTo>
                  <a:pt x="1999" y="493"/>
                </a:lnTo>
                <a:lnTo>
                  <a:pt x="1999" y="495"/>
                </a:lnTo>
                <a:lnTo>
                  <a:pt x="1997" y="495"/>
                </a:lnTo>
                <a:lnTo>
                  <a:pt x="1997" y="495"/>
                </a:lnTo>
                <a:lnTo>
                  <a:pt x="1994" y="495"/>
                </a:lnTo>
                <a:lnTo>
                  <a:pt x="1990" y="495"/>
                </a:lnTo>
                <a:lnTo>
                  <a:pt x="1983" y="493"/>
                </a:lnTo>
                <a:lnTo>
                  <a:pt x="1976" y="493"/>
                </a:lnTo>
                <a:lnTo>
                  <a:pt x="1974" y="491"/>
                </a:lnTo>
                <a:lnTo>
                  <a:pt x="1972" y="491"/>
                </a:lnTo>
                <a:lnTo>
                  <a:pt x="1972" y="495"/>
                </a:lnTo>
                <a:lnTo>
                  <a:pt x="1970" y="498"/>
                </a:lnTo>
                <a:lnTo>
                  <a:pt x="1965" y="502"/>
                </a:lnTo>
                <a:lnTo>
                  <a:pt x="1965" y="504"/>
                </a:lnTo>
                <a:lnTo>
                  <a:pt x="1965" y="504"/>
                </a:lnTo>
                <a:lnTo>
                  <a:pt x="1965" y="507"/>
                </a:lnTo>
                <a:lnTo>
                  <a:pt x="1963" y="509"/>
                </a:lnTo>
                <a:lnTo>
                  <a:pt x="1965" y="509"/>
                </a:lnTo>
                <a:lnTo>
                  <a:pt x="1967" y="509"/>
                </a:lnTo>
                <a:lnTo>
                  <a:pt x="1974" y="504"/>
                </a:lnTo>
                <a:lnTo>
                  <a:pt x="1976" y="504"/>
                </a:lnTo>
                <a:lnTo>
                  <a:pt x="1979" y="502"/>
                </a:lnTo>
                <a:lnTo>
                  <a:pt x="1981" y="502"/>
                </a:lnTo>
                <a:lnTo>
                  <a:pt x="1985" y="502"/>
                </a:lnTo>
                <a:lnTo>
                  <a:pt x="1988" y="504"/>
                </a:lnTo>
                <a:lnTo>
                  <a:pt x="1990" y="504"/>
                </a:lnTo>
                <a:lnTo>
                  <a:pt x="1994" y="504"/>
                </a:lnTo>
                <a:lnTo>
                  <a:pt x="1999" y="504"/>
                </a:lnTo>
                <a:lnTo>
                  <a:pt x="2001" y="502"/>
                </a:lnTo>
                <a:lnTo>
                  <a:pt x="2006" y="502"/>
                </a:lnTo>
                <a:lnTo>
                  <a:pt x="2008" y="502"/>
                </a:lnTo>
                <a:lnTo>
                  <a:pt x="2006" y="504"/>
                </a:lnTo>
                <a:lnTo>
                  <a:pt x="2003" y="504"/>
                </a:lnTo>
                <a:lnTo>
                  <a:pt x="2003" y="507"/>
                </a:lnTo>
                <a:lnTo>
                  <a:pt x="2010" y="509"/>
                </a:lnTo>
                <a:lnTo>
                  <a:pt x="2012" y="509"/>
                </a:lnTo>
                <a:lnTo>
                  <a:pt x="2010" y="511"/>
                </a:lnTo>
                <a:lnTo>
                  <a:pt x="2003" y="507"/>
                </a:lnTo>
                <a:lnTo>
                  <a:pt x="1999" y="507"/>
                </a:lnTo>
                <a:lnTo>
                  <a:pt x="1994" y="507"/>
                </a:lnTo>
                <a:lnTo>
                  <a:pt x="1992" y="507"/>
                </a:lnTo>
                <a:lnTo>
                  <a:pt x="1983" y="504"/>
                </a:lnTo>
                <a:lnTo>
                  <a:pt x="1983" y="504"/>
                </a:lnTo>
                <a:lnTo>
                  <a:pt x="1979" y="504"/>
                </a:lnTo>
                <a:lnTo>
                  <a:pt x="1974" y="507"/>
                </a:lnTo>
                <a:lnTo>
                  <a:pt x="1972" y="509"/>
                </a:lnTo>
                <a:lnTo>
                  <a:pt x="1967" y="509"/>
                </a:lnTo>
                <a:lnTo>
                  <a:pt x="1965" y="511"/>
                </a:lnTo>
                <a:lnTo>
                  <a:pt x="1963" y="513"/>
                </a:lnTo>
                <a:lnTo>
                  <a:pt x="1963" y="516"/>
                </a:lnTo>
                <a:lnTo>
                  <a:pt x="1961" y="520"/>
                </a:lnTo>
                <a:lnTo>
                  <a:pt x="1963" y="525"/>
                </a:lnTo>
                <a:lnTo>
                  <a:pt x="1965" y="525"/>
                </a:lnTo>
                <a:lnTo>
                  <a:pt x="1967" y="525"/>
                </a:lnTo>
                <a:lnTo>
                  <a:pt x="1970" y="525"/>
                </a:lnTo>
                <a:lnTo>
                  <a:pt x="1972" y="527"/>
                </a:lnTo>
                <a:lnTo>
                  <a:pt x="1976" y="527"/>
                </a:lnTo>
                <a:lnTo>
                  <a:pt x="1981" y="527"/>
                </a:lnTo>
                <a:lnTo>
                  <a:pt x="1983" y="527"/>
                </a:lnTo>
                <a:lnTo>
                  <a:pt x="1983" y="527"/>
                </a:lnTo>
                <a:lnTo>
                  <a:pt x="1983" y="527"/>
                </a:lnTo>
                <a:lnTo>
                  <a:pt x="1983" y="527"/>
                </a:lnTo>
                <a:lnTo>
                  <a:pt x="1981" y="527"/>
                </a:lnTo>
                <a:lnTo>
                  <a:pt x="1974" y="529"/>
                </a:lnTo>
                <a:lnTo>
                  <a:pt x="1972" y="529"/>
                </a:lnTo>
                <a:lnTo>
                  <a:pt x="1972" y="531"/>
                </a:lnTo>
                <a:lnTo>
                  <a:pt x="1967" y="534"/>
                </a:lnTo>
                <a:lnTo>
                  <a:pt x="1967" y="534"/>
                </a:lnTo>
                <a:lnTo>
                  <a:pt x="1967" y="534"/>
                </a:lnTo>
                <a:lnTo>
                  <a:pt x="1965" y="536"/>
                </a:lnTo>
                <a:lnTo>
                  <a:pt x="1965" y="538"/>
                </a:lnTo>
                <a:lnTo>
                  <a:pt x="1965" y="540"/>
                </a:lnTo>
                <a:lnTo>
                  <a:pt x="1965" y="543"/>
                </a:lnTo>
                <a:lnTo>
                  <a:pt x="1965" y="545"/>
                </a:lnTo>
                <a:lnTo>
                  <a:pt x="1965" y="545"/>
                </a:lnTo>
                <a:lnTo>
                  <a:pt x="1967" y="545"/>
                </a:lnTo>
                <a:lnTo>
                  <a:pt x="1972" y="545"/>
                </a:lnTo>
                <a:lnTo>
                  <a:pt x="1974" y="545"/>
                </a:lnTo>
                <a:lnTo>
                  <a:pt x="1976" y="543"/>
                </a:lnTo>
                <a:lnTo>
                  <a:pt x="1976" y="543"/>
                </a:lnTo>
                <a:lnTo>
                  <a:pt x="1979" y="540"/>
                </a:lnTo>
                <a:lnTo>
                  <a:pt x="1983" y="538"/>
                </a:lnTo>
                <a:lnTo>
                  <a:pt x="1992" y="531"/>
                </a:lnTo>
                <a:lnTo>
                  <a:pt x="1997" y="529"/>
                </a:lnTo>
                <a:lnTo>
                  <a:pt x="1999" y="527"/>
                </a:lnTo>
                <a:lnTo>
                  <a:pt x="2001" y="527"/>
                </a:lnTo>
                <a:lnTo>
                  <a:pt x="2001" y="527"/>
                </a:lnTo>
                <a:lnTo>
                  <a:pt x="2001" y="527"/>
                </a:lnTo>
                <a:lnTo>
                  <a:pt x="1997" y="531"/>
                </a:lnTo>
                <a:lnTo>
                  <a:pt x="1994" y="531"/>
                </a:lnTo>
                <a:lnTo>
                  <a:pt x="1992" y="534"/>
                </a:lnTo>
                <a:lnTo>
                  <a:pt x="1992" y="534"/>
                </a:lnTo>
                <a:lnTo>
                  <a:pt x="1992" y="534"/>
                </a:lnTo>
                <a:lnTo>
                  <a:pt x="1990" y="536"/>
                </a:lnTo>
                <a:lnTo>
                  <a:pt x="1988" y="538"/>
                </a:lnTo>
                <a:lnTo>
                  <a:pt x="1985" y="538"/>
                </a:lnTo>
                <a:lnTo>
                  <a:pt x="1983" y="540"/>
                </a:lnTo>
                <a:lnTo>
                  <a:pt x="1974" y="545"/>
                </a:lnTo>
                <a:lnTo>
                  <a:pt x="1970" y="547"/>
                </a:lnTo>
                <a:lnTo>
                  <a:pt x="1967" y="547"/>
                </a:lnTo>
                <a:lnTo>
                  <a:pt x="1970" y="549"/>
                </a:lnTo>
                <a:lnTo>
                  <a:pt x="1970" y="549"/>
                </a:lnTo>
                <a:lnTo>
                  <a:pt x="1970" y="549"/>
                </a:lnTo>
                <a:lnTo>
                  <a:pt x="1972" y="549"/>
                </a:lnTo>
                <a:lnTo>
                  <a:pt x="1972" y="556"/>
                </a:lnTo>
                <a:lnTo>
                  <a:pt x="1972" y="561"/>
                </a:lnTo>
                <a:lnTo>
                  <a:pt x="1972" y="561"/>
                </a:lnTo>
                <a:lnTo>
                  <a:pt x="1974" y="561"/>
                </a:lnTo>
                <a:lnTo>
                  <a:pt x="1979" y="561"/>
                </a:lnTo>
                <a:lnTo>
                  <a:pt x="1981" y="563"/>
                </a:lnTo>
                <a:lnTo>
                  <a:pt x="1985" y="563"/>
                </a:lnTo>
                <a:lnTo>
                  <a:pt x="1990" y="561"/>
                </a:lnTo>
                <a:lnTo>
                  <a:pt x="1992" y="558"/>
                </a:lnTo>
                <a:lnTo>
                  <a:pt x="1994" y="556"/>
                </a:lnTo>
                <a:lnTo>
                  <a:pt x="1994" y="556"/>
                </a:lnTo>
                <a:lnTo>
                  <a:pt x="1999" y="556"/>
                </a:lnTo>
                <a:lnTo>
                  <a:pt x="2003" y="554"/>
                </a:lnTo>
                <a:lnTo>
                  <a:pt x="2003" y="556"/>
                </a:lnTo>
                <a:lnTo>
                  <a:pt x="2003" y="556"/>
                </a:lnTo>
                <a:lnTo>
                  <a:pt x="2001" y="556"/>
                </a:lnTo>
                <a:lnTo>
                  <a:pt x="1997" y="556"/>
                </a:lnTo>
                <a:lnTo>
                  <a:pt x="1994" y="558"/>
                </a:lnTo>
                <a:lnTo>
                  <a:pt x="1990" y="561"/>
                </a:lnTo>
                <a:lnTo>
                  <a:pt x="1988" y="563"/>
                </a:lnTo>
                <a:lnTo>
                  <a:pt x="1983" y="565"/>
                </a:lnTo>
                <a:lnTo>
                  <a:pt x="1983" y="565"/>
                </a:lnTo>
                <a:lnTo>
                  <a:pt x="1981" y="567"/>
                </a:lnTo>
                <a:lnTo>
                  <a:pt x="1983" y="567"/>
                </a:lnTo>
                <a:lnTo>
                  <a:pt x="1983" y="570"/>
                </a:lnTo>
                <a:lnTo>
                  <a:pt x="1983" y="570"/>
                </a:lnTo>
                <a:lnTo>
                  <a:pt x="1985" y="572"/>
                </a:lnTo>
                <a:lnTo>
                  <a:pt x="1985" y="574"/>
                </a:lnTo>
                <a:lnTo>
                  <a:pt x="1988" y="581"/>
                </a:lnTo>
                <a:lnTo>
                  <a:pt x="1988" y="583"/>
                </a:lnTo>
                <a:lnTo>
                  <a:pt x="1988" y="585"/>
                </a:lnTo>
                <a:lnTo>
                  <a:pt x="1988" y="590"/>
                </a:lnTo>
                <a:lnTo>
                  <a:pt x="1990" y="590"/>
                </a:lnTo>
                <a:lnTo>
                  <a:pt x="1990" y="592"/>
                </a:lnTo>
                <a:lnTo>
                  <a:pt x="1992" y="594"/>
                </a:lnTo>
                <a:lnTo>
                  <a:pt x="1992" y="594"/>
                </a:lnTo>
                <a:lnTo>
                  <a:pt x="1994" y="592"/>
                </a:lnTo>
                <a:lnTo>
                  <a:pt x="1994" y="590"/>
                </a:lnTo>
                <a:lnTo>
                  <a:pt x="1999" y="585"/>
                </a:lnTo>
                <a:lnTo>
                  <a:pt x="1999" y="583"/>
                </a:lnTo>
                <a:lnTo>
                  <a:pt x="1999" y="583"/>
                </a:lnTo>
                <a:lnTo>
                  <a:pt x="2001" y="581"/>
                </a:lnTo>
                <a:lnTo>
                  <a:pt x="2003" y="581"/>
                </a:lnTo>
                <a:lnTo>
                  <a:pt x="2003" y="581"/>
                </a:lnTo>
                <a:lnTo>
                  <a:pt x="2001" y="583"/>
                </a:lnTo>
                <a:lnTo>
                  <a:pt x="2006" y="583"/>
                </a:lnTo>
                <a:lnTo>
                  <a:pt x="2008" y="583"/>
                </a:lnTo>
                <a:lnTo>
                  <a:pt x="2010" y="581"/>
                </a:lnTo>
                <a:lnTo>
                  <a:pt x="2010" y="579"/>
                </a:lnTo>
                <a:lnTo>
                  <a:pt x="2010" y="579"/>
                </a:lnTo>
                <a:lnTo>
                  <a:pt x="2008" y="574"/>
                </a:lnTo>
                <a:lnTo>
                  <a:pt x="2008" y="572"/>
                </a:lnTo>
                <a:lnTo>
                  <a:pt x="2006" y="570"/>
                </a:lnTo>
                <a:lnTo>
                  <a:pt x="2008" y="570"/>
                </a:lnTo>
                <a:lnTo>
                  <a:pt x="2008" y="572"/>
                </a:lnTo>
                <a:lnTo>
                  <a:pt x="2008" y="574"/>
                </a:lnTo>
                <a:lnTo>
                  <a:pt x="2010" y="576"/>
                </a:lnTo>
                <a:lnTo>
                  <a:pt x="2010" y="579"/>
                </a:lnTo>
                <a:lnTo>
                  <a:pt x="2010" y="579"/>
                </a:lnTo>
                <a:lnTo>
                  <a:pt x="2012" y="581"/>
                </a:lnTo>
                <a:lnTo>
                  <a:pt x="2017" y="581"/>
                </a:lnTo>
                <a:lnTo>
                  <a:pt x="2017" y="581"/>
                </a:lnTo>
                <a:lnTo>
                  <a:pt x="2019" y="583"/>
                </a:lnTo>
                <a:lnTo>
                  <a:pt x="2019" y="585"/>
                </a:lnTo>
                <a:lnTo>
                  <a:pt x="2021" y="588"/>
                </a:lnTo>
                <a:lnTo>
                  <a:pt x="2021" y="588"/>
                </a:lnTo>
                <a:lnTo>
                  <a:pt x="2019" y="588"/>
                </a:lnTo>
                <a:lnTo>
                  <a:pt x="2017" y="585"/>
                </a:lnTo>
                <a:lnTo>
                  <a:pt x="2015" y="583"/>
                </a:lnTo>
                <a:lnTo>
                  <a:pt x="2015" y="583"/>
                </a:lnTo>
                <a:lnTo>
                  <a:pt x="2010" y="583"/>
                </a:lnTo>
                <a:lnTo>
                  <a:pt x="2008" y="583"/>
                </a:lnTo>
                <a:lnTo>
                  <a:pt x="2008" y="583"/>
                </a:lnTo>
                <a:lnTo>
                  <a:pt x="2008" y="585"/>
                </a:lnTo>
                <a:lnTo>
                  <a:pt x="2008" y="585"/>
                </a:lnTo>
                <a:lnTo>
                  <a:pt x="2003" y="585"/>
                </a:lnTo>
                <a:lnTo>
                  <a:pt x="2001" y="585"/>
                </a:lnTo>
                <a:lnTo>
                  <a:pt x="1999" y="588"/>
                </a:lnTo>
                <a:lnTo>
                  <a:pt x="1997" y="592"/>
                </a:lnTo>
                <a:lnTo>
                  <a:pt x="1994" y="594"/>
                </a:lnTo>
                <a:lnTo>
                  <a:pt x="1994" y="594"/>
                </a:lnTo>
                <a:lnTo>
                  <a:pt x="1997" y="597"/>
                </a:lnTo>
                <a:lnTo>
                  <a:pt x="1997" y="597"/>
                </a:lnTo>
                <a:lnTo>
                  <a:pt x="1999" y="597"/>
                </a:lnTo>
                <a:lnTo>
                  <a:pt x="1999" y="597"/>
                </a:lnTo>
                <a:lnTo>
                  <a:pt x="2001" y="597"/>
                </a:lnTo>
                <a:lnTo>
                  <a:pt x="2003" y="597"/>
                </a:lnTo>
                <a:lnTo>
                  <a:pt x="2010" y="594"/>
                </a:lnTo>
                <a:lnTo>
                  <a:pt x="2015" y="592"/>
                </a:lnTo>
                <a:lnTo>
                  <a:pt x="2015" y="592"/>
                </a:lnTo>
                <a:lnTo>
                  <a:pt x="2015" y="592"/>
                </a:lnTo>
                <a:lnTo>
                  <a:pt x="2015" y="594"/>
                </a:lnTo>
                <a:lnTo>
                  <a:pt x="2015" y="594"/>
                </a:lnTo>
                <a:lnTo>
                  <a:pt x="2015" y="594"/>
                </a:lnTo>
                <a:lnTo>
                  <a:pt x="2017" y="594"/>
                </a:lnTo>
                <a:lnTo>
                  <a:pt x="2017" y="594"/>
                </a:lnTo>
                <a:lnTo>
                  <a:pt x="2012" y="594"/>
                </a:lnTo>
                <a:lnTo>
                  <a:pt x="2010" y="597"/>
                </a:lnTo>
                <a:lnTo>
                  <a:pt x="2008" y="597"/>
                </a:lnTo>
                <a:lnTo>
                  <a:pt x="2001" y="599"/>
                </a:lnTo>
                <a:lnTo>
                  <a:pt x="1997" y="599"/>
                </a:lnTo>
                <a:lnTo>
                  <a:pt x="1999" y="601"/>
                </a:lnTo>
                <a:lnTo>
                  <a:pt x="1997" y="606"/>
                </a:lnTo>
                <a:lnTo>
                  <a:pt x="1999" y="608"/>
                </a:lnTo>
                <a:lnTo>
                  <a:pt x="2003" y="612"/>
                </a:lnTo>
                <a:lnTo>
                  <a:pt x="2006" y="617"/>
                </a:lnTo>
                <a:lnTo>
                  <a:pt x="2008" y="619"/>
                </a:lnTo>
                <a:lnTo>
                  <a:pt x="2008" y="621"/>
                </a:lnTo>
                <a:lnTo>
                  <a:pt x="2010" y="624"/>
                </a:lnTo>
                <a:lnTo>
                  <a:pt x="2012" y="624"/>
                </a:lnTo>
                <a:lnTo>
                  <a:pt x="2012" y="624"/>
                </a:lnTo>
                <a:lnTo>
                  <a:pt x="2012" y="626"/>
                </a:lnTo>
                <a:lnTo>
                  <a:pt x="2015" y="628"/>
                </a:lnTo>
                <a:lnTo>
                  <a:pt x="2015" y="628"/>
                </a:lnTo>
                <a:lnTo>
                  <a:pt x="2017" y="628"/>
                </a:lnTo>
                <a:lnTo>
                  <a:pt x="2019" y="624"/>
                </a:lnTo>
                <a:lnTo>
                  <a:pt x="2024" y="624"/>
                </a:lnTo>
                <a:lnTo>
                  <a:pt x="2019" y="626"/>
                </a:lnTo>
                <a:lnTo>
                  <a:pt x="2017" y="628"/>
                </a:lnTo>
                <a:lnTo>
                  <a:pt x="2017" y="630"/>
                </a:lnTo>
                <a:lnTo>
                  <a:pt x="2017" y="633"/>
                </a:lnTo>
                <a:lnTo>
                  <a:pt x="2017" y="635"/>
                </a:lnTo>
                <a:lnTo>
                  <a:pt x="2017" y="635"/>
                </a:lnTo>
                <a:lnTo>
                  <a:pt x="2017" y="637"/>
                </a:lnTo>
                <a:lnTo>
                  <a:pt x="2017" y="637"/>
                </a:lnTo>
                <a:lnTo>
                  <a:pt x="2019" y="637"/>
                </a:lnTo>
                <a:lnTo>
                  <a:pt x="2019" y="640"/>
                </a:lnTo>
                <a:lnTo>
                  <a:pt x="2021" y="640"/>
                </a:lnTo>
                <a:lnTo>
                  <a:pt x="2024" y="642"/>
                </a:lnTo>
                <a:lnTo>
                  <a:pt x="2026" y="642"/>
                </a:lnTo>
                <a:lnTo>
                  <a:pt x="2028" y="642"/>
                </a:lnTo>
                <a:lnTo>
                  <a:pt x="2026" y="644"/>
                </a:lnTo>
                <a:lnTo>
                  <a:pt x="2026" y="646"/>
                </a:lnTo>
                <a:lnTo>
                  <a:pt x="2026" y="649"/>
                </a:lnTo>
                <a:lnTo>
                  <a:pt x="2028" y="649"/>
                </a:lnTo>
                <a:lnTo>
                  <a:pt x="2030" y="649"/>
                </a:lnTo>
                <a:lnTo>
                  <a:pt x="2033" y="646"/>
                </a:lnTo>
                <a:lnTo>
                  <a:pt x="2033" y="646"/>
                </a:lnTo>
                <a:lnTo>
                  <a:pt x="2035" y="646"/>
                </a:lnTo>
                <a:lnTo>
                  <a:pt x="2037" y="646"/>
                </a:lnTo>
                <a:lnTo>
                  <a:pt x="2039" y="646"/>
                </a:lnTo>
                <a:lnTo>
                  <a:pt x="2037" y="646"/>
                </a:lnTo>
                <a:lnTo>
                  <a:pt x="2035" y="649"/>
                </a:lnTo>
                <a:lnTo>
                  <a:pt x="2035" y="649"/>
                </a:lnTo>
                <a:lnTo>
                  <a:pt x="2033" y="649"/>
                </a:lnTo>
                <a:lnTo>
                  <a:pt x="2030" y="651"/>
                </a:lnTo>
                <a:lnTo>
                  <a:pt x="2030" y="651"/>
                </a:lnTo>
                <a:lnTo>
                  <a:pt x="2033" y="653"/>
                </a:lnTo>
                <a:lnTo>
                  <a:pt x="2033" y="653"/>
                </a:lnTo>
                <a:lnTo>
                  <a:pt x="2033" y="655"/>
                </a:lnTo>
                <a:lnTo>
                  <a:pt x="2033" y="655"/>
                </a:lnTo>
                <a:lnTo>
                  <a:pt x="2033" y="658"/>
                </a:lnTo>
                <a:lnTo>
                  <a:pt x="2033" y="658"/>
                </a:lnTo>
                <a:lnTo>
                  <a:pt x="2033" y="658"/>
                </a:lnTo>
                <a:lnTo>
                  <a:pt x="2035" y="660"/>
                </a:lnTo>
                <a:lnTo>
                  <a:pt x="2037" y="662"/>
                </a:lnTo>
                <a:lnTo>
                  <a:pt x="2037" y="664"/>
                </a:lnTo>
                <a:lnTo>
                  <a:pt x="2037" y="664"/>
                </a:lnTo>
                <a:lnTo>
                  <a:pt x="2044" y="667"/>
                </a:lnTo>
                <a:lnTo>
                  <a:pt x="2044" y="667"/>
                </a:lnTo>
                <a:lnTo>
                  <a:pt x="2044" y="667"/>
                </a:lnTo>
                <a:lnTo>
                  <a:pt x="2046" y="667"/>
                </a:lnTo>
                <a:lnTo>
                  <a:pt x="2046" y="667"/>
                </a:lnTo>
                <a:lnTo>
                  <a:pt x="2046" y="669"/>
                </a:lnTo>
                <a:lnTo>
                  <a:pt x="2046" y="671"/>
                </a:lnTo>
                <a:lnTo>
                  <a:pt x="2048" y="671"/>
                </a:lnTo>
                <a:lnTo>
                  <a:pt x="2051" y="671"/>
                </a:lnTo>
                <a:lnTo>
                  <a:pt x="2055" y="671"/>
                </a:lnTo>
                <a:lnTo>
                  <a:pt x="2055" y="671"/>
                </a:lnTo>
                <a:lnTo>
                  <a:pt x="2053" y="673"/>
                </a:lnTo>
                <a:lnTo>
                  <a:pt x="2048" y="676"/>
                </a:lnTo>
                <a:lnTo>
                  <a:pt x="2048" y="676"/>
                </a:lnTo>
                <a:lnTo>
                  <a:pt x="2048" y="678"/>
                </a:lnTo>
                <a:lnTo>
                  <a:pt x="2051" y="678"/>
                </a:lnTo>
                <a:lnTo>
                  <a:pt x="2053" y="678"/>
                </a:lnTo>
                <a:lnTo>
                  <a:pt x="2055" y="678"/>
                </a:lnTo>
                <a:lnTo>
                  <a:pt x="2057" y="678"/>
                </a:lnTo>
                <a:lnTo>
                  <a:pt x="2055" y="676"/>
                </a:lnTo>
                <a:lnTo>
                  <a:pt x="2055" y="676"/>
                </a:lnTo>
                <a:lnTo>
                  <a:pt x="2057" y="676"/>
                </a:lnTo>
                <a:lnTo>
                  <a:pt x="2060" y="676"/>
                </a:lnTo>
                <a:lnTo>
                  <a:pt x="2060" y="676"/>
                </a:lnTo>
                <a:lnTo>
                  <a:pt x="2062" y="676"/>
                </a:lnTo>
                <a:lnTo>
                  <a:pt x="2064" y="676"/>
                </a:lnTo>
                <a:lnTo>
                  <a:pt x="2066" y="676"/>
                </a:lnTo>
                <a:lnTo>
                  <a:pt x="2069" y="676"/>
                </a:lnTo>
                <a:lnTo>
                  <a:pt x="2071" y="676"/>
                </a:lnTo>
                <a:lnTo>
                  <a:pt x="2071" y="676"/>
                </a:lnTo>
                <a:lnTo>
                  <a:pt x="2073" y="673"/>
                </a:lnTo>
                <a:lnTo>
                  <a:pt x="2075" y="673"/>
                </a:lnTo>
                <a:lnTo>
                  <a:pt x="2080" y="671"/>
                </a:lnTo>
                <a:lnTo>
                  <a:pt x="2082" y="669"/>
                </a:lnTo>
                <a:lnTo>
                  <a:pt x="2084" y="669"/>
                </a:lnTo>
                <a:lnTo>
                  <a:pt x="2084" y="667"/>
                </a:lnTo>
                <a:lnTo>
                  <a:pt x="2084" y="667"/>
                </a:lnTo>
                <a:lnTo>
                  <a:pt x="2084" y="667"/>
                </a:lnTo>
                <a:lnTo>
                  <a:pt x="2087" y="667"/>
                </a:lnTo>
                <a:lnTo>
                  <a:pt x="2084" y="669"/>
                </a:lnTo>
                <a:lnTo>
                  <a:pt x="2084" y="671"/>
                </a:lnTo>
                <a:lnTo>
                  <a:pt x="2082" y="673"/>
                </a:lnTo>
                <a:lnTo>
                  <a:pt x="2082" y="678"/>
                </a:lnTo>
                <a:lnTo>
                  <a:pt x="2082" y="680"/>
                </a:lnTo>
                <a:lnTo>
                  <a:pt x="2084" y="680"/>
                </a:lnTo>
                <a:lnTo>
                  <a:pt x="2084" y="682"/>
                </a:lnTo>
                <a:lnTo>
                  <a:pt x="2089" y="682"/>
                </a:lnTo>
                <a:lnTo>
                  <a:pt x="2089" y="682"/>
                </a:lnTo>
                <a:lnTo>
                  <a:pt x="2093" y="685"/>
                </a:lnTo>
                <a:lnTo>
                  <a:pt x="2093" y="685"/>
                </a:lnTo>
                <a:lnTo>
                  <a:pt x="2096" y="685"/>
                </a:lnTo>
                <a:lnTo>
                  <a:pt x="2098" y="682"/>
                </a:lnTo>
                <a:lnTo>
                  <a:pt x="2102" y="680"/>
                </a:lnTo>
                <a:lnTo>
                  <a:pt x="2102" y="680"/>
                </a:lnTo>
                <a:lnTo>
                  <a:pt x="2100" y="682"/>
                </a:lnTo>
                <a:lnTo>
                  <a:pt x="2100" y="685"/>
                </a:lnTo>
                <a:lnTo>
                  <a:pt x="2098" y="685"/>
                </a:lnTo>
                <a:lnTo>
                  <a:pt x="2096" y="687"/>
                </a:lnTo>
                <a:lnTo>
                  <a:pt x="2093" y="687"/>
                </a:lnTo>
                <a:lnTo>
                  <a:pt x="2093" y="687"/>
                </a:lnTo>
                <a:lnTo>
                  <a:pt x="2093" y="689"/>
                </a:lnTo>
                <a:lnTo>
                  <a:pt x="2102" y="694"/>
                </a:lnTo>
                <a:lnTo>
                  <a:pt x="2105" y="694"/>
                </a:lnTo>
                <a:lnTo>
                  <a:pt x="2107" y="694"/>
                </a:lnTo>
                <a:lnTo>
                  <a:pt x="2107" y="694"/>
                </a:lnTo>
                <a:lnTo>
                  <a:pt x="2109" y="689"/>
                </a:lnTo>
                <a:lnTo>
                  <a:pt x="2111" y="689"/>
                </a:lnTo>
                <a:lnTo>
                  <a:pt x="2111" y="689"/>
                </a:lnTo>
                <a:lnTo>
                  <a:pt x="2111" y="691"/>
                </a:lnTo>
                <a:lnTo>
                  <a:pt x="2109" y="694"/>
                </a:lnTo>
                <a:lnTo>
                  <a:pt x="2107" y="694"/>
                </a:lnTo>
                <a:lnTo>
                  <a:pt x="2109" y="696"/>
                </a:lnTo>
                <a:lnTo>
                  <a:pt x="2109" y="698"/>
                </a:lnTo>
                <a:lnTo>
                  <a:pt x="2109" y="698"/>
                </a:lnTo>
                <a:lnTo>
                  <a:pt x="2111" y="698"/>
                </a:lnTo>
                <a:lnTo>
                  <a:pt x="2111" y="696"/>
                </a:lnTo>
                <a:lnTo>
                  <a:pt x="2114" y="696"/>
                </a:lnTo>
                <a:lnTo>
                  <a:pt x="2114" y="698"/>
                </a:lnTo>
                <a:lnTo>
                  <a:pt x="2114" y="698"/>
                </a:lnTo>
                <a:lnTo>
                  <a:pt x="2116" y="698"/>
                </a:lnTo>
                <a:lnTo>
                  <a:pt x="2118" y="698"/>
                </a:lnTo>
                <a:lnTo>
                  <a:pt x="2118" y="698"/>
                </a:lnTo>
                <a:lnTo>
                  <a:pt x="2120" y="698"/>
                </a:lnTo>
                <a:lnTo>
                  <a:pt x="2118" y="698"/>
                </a:lnTo>
                <a:lnTo>
                  <a:pt x="2116" y="696"/>
                </a:lnTo>
                <a:lnTo>
                  <a:pt x="2116" y="694"/>
                </a:lnTo>
                <a:lnTo>
                  <a:pt x="2120" y="696"/>
                </a:lnTo>
                <a:lnTo>
                  <a:pt x="2120" y="696"/>
                </a:lnTo>
                <a:lnTo>
                  <a:pt x="2125" y="696"/>
                </a:lnTo>
                <a:lnTo>
                  <a:pt x="2127" y="696"/>
                </a:lnTo>
                <a:lnTo>
                  <a:pt x="2127" y="694"/>
                </a:lnTo>
                <a:lnTo>
                  <a:pt x="2127" y="689"/>
                </a:lnTo>
                <a:lnTo>
                  <a:pt x="2127" y="687"/>
                </a:lnTo>
                <a:lnTo>
                  <a:pt x="2127" y="687"/>
                </a:lnTo>
                <a:lnTo>
                  <a:pt x="2127" y="687"/>
                </a:lnTo>
                <a:lnTo>
                  <a:pt x="2125" y="685"/>
                </a:lnTo>
                <a:lnTo>
                  <a:pt x="2123" y="685"/>
                </a:lnTo>
                <a:lnTo>
                  <a:pt x="2120" y="682"/>
                </a:lnTo>
                <a:lnTo>
                  <a:pt x="2118" y="682"/>
                </a:lnTo>
                <a:lnTo>
                  <a:pt x="2116" y="682"/>
                </a:lnTo>
                <a:lnTo>
                  <a:pt x="2116" y="680"/>
                </a:lnTo>
                <a:lnTo>
                  <a:pt x="2118" y="680"/>
                </a:lnTo>
                <a:lnTo>
                  <a:pt x="2120" y="682"/>
                </a:lnTo>
                <a:lnTo>
                  <a:pt x="2125" y="682"/>
                </a:lnTo>
                <a:lnTo>
                  <a:pt x="2127" y="682"/>
                </a:lnTo>
                <a:lnTo>
                  <a:pt x="2127" y="682"/>
                </a:lnTo>
                <a:lnTo>
                  <a:pt x="2129" y="682"/>
                </a:lnTo>
                <a:lnTo>
                  <a:pt x="2134" y="678"/>
                </a:lnTo>
                <a:lnTo>
                  <a:pt x="2136" y="671"/>
                </a:lnTo>
                <a:lnTo>
                  <a:pt x="2138" y="662"/>
                </a:lnTo>
                <a:lnTo>
                  <a:pt x="2138" y="660"/>
                </a:lnTo>
                <a:lnTo>
                  <a:pt x="2141" y="658"/>
                </a:lnTo>
                <a:lnTo>
                  <a:pt x="2141" y="655"/>
                </a:lnTo>
                <a:lnTo>
                  <a:pt x="2136" y="655"/>
                </a:lnTo>
                <a:lnTo>
                  <a:pt x="2138" y="653"/>
                </a:lnTo>
                <a:lnTo>
                  <a:pt x="2141" y="653"/>
                </a:lnTo>
                <a:lnTo>
                  <a:pt x="2141" y="653"/>
                </a:lnTo>
                <a:lnTo>
                  <a:pt x="2143" y="651"/>
                </a:lnTo>
                <a:lnTo>
                  <a:pt x="2143" y="649"/>
                </a:lnTo>
                <a:lnTo>
                  <a:pt x="2143" y="649"/>
                </a:lnTo>
                <a:lnTo>
                  <a:pt x="2143" y="646"/>
                </a:lnTo>
                <a:lnTo>
                  <a:pt x="2141" y="644"/>
                </a:lnTo>
                <a:lnTo>
                  <a:pt x="2143" y="642"/>
                </a:lnTo>
                <a:lnTo>
                  <a:pt x="2143" y="640"/>
                </a:lnTo>
                <a:lnTo>
                  <a:pt x="2143" y="640"/>
                </a:lnTo>
                <a:lnTo>
                  <a:pt x="2143" y="637"/>
                </a:lnTo>
                <a:lnTo>
                  <a:pt x="2143" y="635"/>
                </a:lnTo>
                <a:lnTo>
                  <a:pt x="2143" y="635"/>
                </a:lnTo>
                <a:lnTo>
                  <a:pt x="2138" y="633"/>
                </a:lnTo>
                <a:lnTo>
                  <a:pt x="2136" y="633"/>
                </a:lnTo>
                <a:lnTo>
                  <a:pt x="2132" y="633"/>
                </a:lnTo>
                <a:lnTo>
                  <a:pt x="2132" y="630"/>
                </a:lnTo>
                <a:lnTo>
                  <a:pt x="2132" y="630"/>
                </a:lnTo>
                <a:lnTo>
                  <a:pt x="2134" y="630"/>
                </a:lnTo>
                <a:lnTo>
                  <a:pt x="2138" y="630"/>
                </a:lnTo>
                <a:lnTo>
                  <a:pt x="2141" y="630"/>
                </a:lnTo>
                <a:lnTo>
                  <a:pt x="2145" y="630"/>
                </a:lnTo>
                <a:lnTo>
                  <a:pt x="2145" y="630"/>
                </a:lnTo>
                <a:lnTo>
                  <a:pt x="2147" y="630"/>
                </a:lnTo>
                <a:lnTo>
                  <a:pt x="2150" y="626"/>
                </a:lnTo>
                <a:lnTo>
                  <a:pt x="2152" y="626"/>
                </a:lnTo>
                <a:lnTo>
                  <a:pt x="2152" y="624"/>
                </a:lnTo>
                <a:lnTo>
                  <a:pt x="2147" y="624"/>
                </a:lnTo>
                <a:lnTo>
                  <a:pt x="2145" y="621"/>
                </a:lnTo>
                <a:lnTo>
                  <a:pt x="2143" y="619"/>
                </a:lnTo>
                <a:lnTo>
                  <a:pt x="2143" y="619"/>
                </a:lnTo>
                <a:lnTo>
                  <a:pt x="2145" y="619"/>
                </a:lnTo>
                <a:lnTo>
                  <a:pt x="2145" y="619"/>
                </a:lnTo>
                <a:lnTo>
                  <a:pt x="2147" y="621"/>
                </a:lnTo>
                <a:lnTo>
                  <a:pt x="2152" y="621"/>
                </a:lnTo>
                <a:lnTo>
                  <a:pt x="2154" y="621"/>
                </a:lnTo>
                <a:lnTo>
                  <a:pt x="2154" y="621"/>
                </a:lnTo>
                <a:lnTo>
                  <a:pt x="2156" y="621"/>
                </a:lnTo>
                <a:lnTo>
                  <a:pt x="2159" y="619"/>
                </a:lnTo>
                <a:lnTo>
                  <a:pt x="2159" y="617"/>
                </a:lnTo>
                <a:lnTo>
                  <a:pt x="2159" y="617"/>
                </a:lnTo>
                <a:lnTo>
                  <a:pt x="2159" y="615"/>
                </a:lnTo>
                <a:lnTo>
                  <a:pt x="2161" y="615"/>
                </a:lnTo>
                <a:lnTo>
                  <a:pt x="2161" y="612"/>
                </a:lnTo>
                <a:lnTo>
                  <a:pt x="2163" y="612"/>
                </a:lnTo>
                <a:lnTo>
                  <a:pt x="2165" y="610"/>
                </a:lnTo>
                <a:lnTo>
                  <a:pt x="2165" y="608"/>
                </a:lnTo>
                <a:lnTo>
                  <a:pt x="2168" y="606"/>
                </a:lnTo>
                <a:lnTo>
                  <a:pt x="2168" y="606"/>
                </a:lnTo>
                <a:lnTo>
                  <a:pt x="2168" y="601"/>
                </a:lnTo>
                <a:lnTo>
                  <a:pt x="2168" y="597"/>
                </a:lnTo>
                <a:lnTo>
                  <a:pt x="2163" y="594"/>
                </a:lnTo>
                <a:lnTo>
                  <a:pt x="2161" y="597"/>
                </a:lnTo>
                <a:lnTo>
                  <a:pt x="2161" y="597"/>
                </a:lnTo>
                <a:lnTo>
                  <a:pt x="2159" y="594"/>
                </a:lnTo>
                <a:lnTo>
                  <a:pt x="2152" y="592"/>
                </a:lnTo>
                <a:lnTo>
                  <a:pt x="2159" y="592"/>
                </a:lnTo>
                <a:lnTo>
                  <a:pt x="2161" y="592"/>
                </a:lnTo>
                <a:lnTo>
                  <a:pt x="2161" y="594"/>
                </a:lnTo>
                <a:lnTo>
                  <a:pt x="2165" y="594"/>
                </a:lnTo>
                <a:lnTo>
                  <a:pt x="2165" y="592"/>
                </a:lnTo>
                <a:lnTo>
                  <a:pt x="2165" y="592"/>
                </a:lnTo>
                <a:lnTo>
                  <a:pt x="2170" y="590"/>
                </a:lnTo>
                <a:lnTo>
                  <a:pt x="2172" y="590"/>
                </a:lnTo>
                <a:lnTo>
                  <a:pt x="2174" y="588"/>
                </a:lnTo>
                <a:lnTo>
                  <a:pt x="2174" y="585"/>
                </a:lnTo>
                <a:lnTo>
                  <a:pt x="2172" y="585"/>
                </a:lnTo>
                <a:lnTo>
                  <a:pt x="2170" y="583"/>
                </a:lnTo>
                <a:lnTo>
                  <a:pt x="2168" y="579"/>
                </a:lnTo>
                <a:lnTo>
                  <a:pt x="2168" y="576"/>
                </a:lnTo>
                <a:lnTo>
                  <a:pt x="2163" y="579"/>
                </a:lnTo>
                <a:lnTo>
                  <a:pt x="2161" y="579"/>
                </a:lnTo>
                <a:lnTo>
                  <a:pt x="2161" y="574"/>
                </a:lnTo>
                <a:lnTo>
                  <a:pt x="2161" y="574"/>
                </a:lnTo>
                <a:lnTo>
                  <a:pt x="2161" y="572"/>
                </a:lnTo>
                <a:lnTo>
                  <a:pt x="2163" y="572"/>
                </a:lnTo>
                <a:lnTo>
                  <a:pt x="2165" y="572"/>
                </a:lnTo>
                <a:lnTo>
                  <a:pt x="2172" y="574"/>
                </a:lnTo>
                <a:lnTo>
                  <a:pt x="2177" y="572"/>
                </a:lnTo>
                <a:lnTo>
                  <a:pt x="2177" y="572"/>
                </a:lnTo>
                <a:lnTo>
                  <a:pt x="2181" y="567"/>
                </a:lnTo>
                <a:lnTo>
                  <a:pt x="2181" y="567"/>
                </a:lnTo>
                <a:lnTo>
                  <a:pt x="2183" y="565"/>
                </a:lnTo>
                <a:lnTo>
                  <a:pt x="2181" y="565"/>
                </a:lnTo>
                <a:lnTo>
                  <a:pt x="2174" y="561"/>
                </a:lnTo>
                <a:lnTo>
                  <a:pt x="2174" y="561"/>
                </a:lnTo>
                <a:lnTo>
                  <a:pt x="2177" y="561"/>
                </a:lnTo>
                <a:lnTo>
                  <a:pt x="2186" y="561"/>
                </a:lnTo>
                <a:lnTo>
                  <a:pt x="2190" y="558"/>
                </a:lnTo>
                <a:lnTo>
                  <a:pt x="2197" y="558"/>
                </a:lnTo>
                <a:lnTo>
                  <a:pt x="2204" y="556"/>
                </a:lnTo>
                <a:lnTo>
                  <a:pt x="2204" y="554"/>
                </a:lnTo>
                <a:lnTo>
                  <a:pt x="2204" y="554"/>
                </a:lnTo>
                <a:lnTo>
                  <a:pt x="2201" y="552"/>
                </a:lnTo>
                <a:lnTo>
                  <a:pt x="2199" y="549"/>
                </a:lnTo>
                <a:lnTo>
                  <a:pt x="2201" y="549"/>
                </a:lnTo>
                <a:lnTo>
                  <a:pt x="2206" y="552"/>
                </a:lnTo>
                <a:lnTo>
                  <a:pt x="2206" y="549"/>
                </a:lnTo>
                <a:lnTo>
                  <a:pt x="2208" y="545"/>
                </a:lnTo>
                <a:lnTo>
                  <a:pt x="2210" y="545"/>
                </a:lnTo>
                <a:lnTo>
                  <a:pt x="2213" y="543"/>
                </a:lnTo>
                <a:lnTo>
                  <a:pt x="2208" y="540"/>
                </a:lnTo>
                <a:lnTo>
                  <a:pt x="2206" y="540"/>
                </a:lnTo>
                <a:lnTo>
                  <a:pt x="2208" y="538"/>
                </a:lnTo>
                <a:lnTo>
                  <a:pt x="2210" y="540"/>
                </a:lnTo>
                <a:lnTo>
                  <a:pt x="2215" y="540"/>
                </a:lnTo>
                <a:lnTo>
                  <a:pt x="2219" y="540"/>
                </a:lnTo>
                <a:lnTo>
                  <a:pt x="2219" y="543"/>
                </a:lnTo>
                <a:lnTo>
                  <a:pt x="2215" y="545"/>
                </a:lnTo>
                <a:lnTo>
                  <a:pt x="2210" y="549"/>
                </a:lnTo>
                <a:lnTo>
                  <a:pt x="2210" y="552"/>
                </a:lnTo>
                <a:lnTo>
                  <a:pt x="2210" y="554"/>
                </a:lnTo>
                <a:lnTo>
                  <a:pt x="2210" y="554"/>
                </a:lnTo>
                <a:lnTo>
                  <a:pt x="2208" y="556"/>
                </a:lnTo>
                <a:lnTo>
                  <a:pt x="2208" y="558"/>
                </a:lnTo>
                <a:lnTo>
                  <a:pt x="2213" y="561"/>
                </a:lnTo>
                <a:lnTo>
                  <a:pt x="2213" y="558"/>
                </a:lnTo>
                <a:lnTo>
                  <a:pt x="2215" y="558"/>
                </a:lnTo>
                <a:lnTo>
                  <a:pt x="2217" y="558"/>
                </a:lnTo>
                <a:lnTo>
                  <a:pt x="2219" y="556"/>
                </a:lnTo>
                <a:lnTo>
                  <a:pt x="2219" y="554"/>
                </a:lnTo>
                <a:lnTo>
                  <a:pt x="2219" y="554"/>
                </a:lnTo>
                <a:lnTo>
                  <a:pt x="2222" y="552"/>
                </a:lnTo>
                <a:lnTo>
                  <a:pt x="2224" y="554"/>
                </a:lnTo>
                <a:lnTo>
                  <a:pt x="2224" y="554"/>
                </a:lnTo>
                <a:lnTo>
                  <a:pt x="2226" y="556"/>
                </a:lnTo>
                <a:lnTo>
                  <a:pt x="2228" y="554"/>
                </a:lnTo>
                <a:lnTo>
                  <a:pt x="2228" y="554"/>
                </a:lnTo>
                <a:lnTo>
                  <a:pt x="2228" y="554"/>
                </a:lnTo>
                <a:lnTo>
                  <a:pt x="2231" y="552"/>
                </a:lnTo>
                <a:lnTo>
                  <a:pt x="2231" y="549"/>
                </a:lnTo>
                <a:lnTo>
                  <a:pt x="2231" y="549"/>
                </a:lnTo>
                <a:lnTo>
                  <a:pt x="2233" y="549"/>
                </a:lnTo>
                <a:lnTo>
                  <a:pt x="2233" y="552"/>
                </a:lnTo>
                <a:lnTo>
                  <a:pt x="2233" y="554"/>
                </a:lnTo>
                <a:lnTo>
                  <a:pt x="2235" y="554"/>
                </a:lnTo>
                <a:lnTo>
                  <a:pt x="2237" y="549"/>
                </a:lnTo>
                <a:lnTo>
                  <a:pt x="2242" y="547"/>
                </a:lnTo>
                <a:lnTo>
                  <a:pt x="2244" y="547"/>
                </a:lnTo>
                <a:lnTo>
                  <a:pt x="2244" y="545"/>
                </a:lnTo>
                <a:lnTo>
                  <a:pt x="2242" y="540"/>
                </a:lnTo>
                <a:lnTo>
                  <a:pt x="2242" y="540"/>
                </a:lnTo>
                <a:lnTo>
                  <a:pt x="2242" y="540"/>
                </a:lnTo>
                <a:lnTo>
                  <a:pt x="2242" y="538"/>
                </a:lnTo>
                <a:lnTo>
                  <a:pt x="2242" y="538"/>
                </a:lnTo>
                <a:lnTo>
                  <a:pt x="2244" y="540"/>
                </a:lnTo>
                <a:lnTo>
                  <a:pt x="2244" y="540"/>
                </a:lnTo>
                <a:lnTo>
                  <a:pt x="2249" y="543"/>
                </a:lnTo>
                <a:lnTo>
                  <a:pt x="2251" y="543"/>
                </a:lnTo>
                <a:lnTo>
                  <a:pt x="2251" y="543"/>
                </a:lnTo>
                <a:lnTo>
                  <a:pt x="2253" y="543"/>
                </a:lnTo>
                <a:lnTo>
                  <a:pt x="2260" y="538"/>
                </a:lnTo>
                <a:lnTo>
                  <a:pt x="2262" y="538"/>
                </a:lnTo>
                <a:lnTo>
                  <a:pt x="2262" y="536"/>
                </a:lnTo>
                <a:lnTo>
                  <a:pt x="2262" y="534"/>
                </a:lnTo>
                <a:lnTo>
                  <a:pt x="2264" y="534"/>
                </a:lnTo>
                <a:lnTo>
                  <a:pt x="2264" y="534"/>
                </a:lnTo>
                <a:lnTo>
                  <a:pt x="2266" y="534"/>
                </a:lnTo>
                <a:lnTo>
                  <a:pt x="2266" y="534"/>
                </a:lnTo>
                <a:lnTo>
                  <a:pt x="2269" y="531"/>
                </a:lnTo>
                <a:lnTo>
                  <a:pt x="2271" y="525"/>
                </a:lnTo>
                <a:lnTo>
                  <a:pt x="2275" y="520"/>
                </a:lnTo>
                <a:lnTo>
                  <a:pt x="2278" y="518"/>
                </a:lnTo>
                <a:lnTo>
                  <a:pt x="2278" y="516"/>
                </a:lnTo>
                <a:lnTo>
                  <a:pt x="2278" y="513"/>
                </a:lnTo>
                <a:lnTo>
                  <a:pt x="2278" y="513"/>
                </a:lnTo>
                <a:lnTo>
                  <a:pt x="2278" y="513"/>
                </a:lnTo>
                <a:lnTo>
                  <a:pt x="2280" y="511"/>
                </a:lnTo>
                <a:lnTo>
                  <a:pt x="2280" y="511"/>
                </a:lnTo>
                <a:lnTo>
                  <a:pt x="2282" y="507"/>
                </a:lnTo>
                <a:lnTo>
                  <a:pt x="2284" y="507"/>
                </a:lnTo>
                <a:lnTo>
                  <a:pt x="2284" y="507"/>
                </a:lnTo>
                <a:lnTo>
                  <a:pt x="2287" y="504"/>
                </a:lnTo>
                <a:lnTo>
                  <a:pt x="2293" y="500"/>
                </a:lnTo>
                <a:lnTo>
                  <a:pt x="2296" y="500"/>
                </a:lnTo>
                <a:lnTo>
                  <a:pt x="2296" y="500"/>
                </a:lnTo>
                <a:lnTo>
                  <a:pt x="2298" y="498"/>
                </a:lnTo>
                <a:lnTo>
                  <a:pt x="2298" y="495"/>
                </a:lnTo>
                <a:lnTo>
                  <a:pt x="2298" y="493"/>
                </a:lnTo>
                <a:lnTo>
                  <a:pt x="2296" y="491"/>
                </a:lnTo>
                <a:lnTo>
                  <a:pt x="2296" y="491"/>
                </a:lnTo>
                <a:lnTo>
                  <a:pt x="2296" y="491"/>
                </a:lnTo>
                <a:lnTo>
                  <a:pt x="2298" y="491"/>
                </a:lnTo>
                <a:lnTo>
                  <a:pt x="2298" y="491"/>
                </a:lnTo>
                <a:lnTo>
                  <a:pt x="2298" y="489"/>
                </a:lnTo>
                <a:lnTo>
                  <a:pt x="2296" y="489"/>
                </a:lnTo>
                <a:lnTo>
                  <a:pt x="2296" y="486"/>
                </a:lnTo>
                <a:lnTo>
                  <a:pt x="2296" y="486"/>
                </a:lnTo>
                <a:lnTo>
                  <a:pt x="2298" y="486"/>
                </a:lnTo>
                <a:lnTo>
                  <a:pt x="2305" y="491"/>
                </a:lnTo>
                <a:lnTo>
                  <a:pt x="2309" y="493"/>
                </a:lnTo>
                <a:lnTo>
                  <a:pt x="2314" y="495"/>
                </a:lnTo>
                <a:lnTo>
                  <a:pt x="2316" y="495"/>
                </a:lnTo>
                <a:lnTo>
                  <a:pt x="2318" y="495"/>
                </a:lnTo>
                <a:lnTo>
                  <a:pt x="2323" y="495"/>
                </a:lnTo>
                <a:lnTo>
                  <a:pt x="2323" y="493"/>
                </a:lnTo>
                <a:lnTo>
                  <a:pt x="2320" y="491"/>
                </a:lnTo>
                <a:lnTo>
                  <a:pt x="2320" y="491"/>
                </a:lnTo>
                <a:lnTo>
                  <a:pt x="2327" y="493"/>
                </a:lnTo>
                <a:lnTo>
                  <a:pt x="2329" y="493"/>
                </a:lnTo>
                <a:lnTo>
                  <a:pt x="2332" y="491"/>
                </a:lnTo>
                <a:lnTo>
                  <a:pt x="2332" y="489"/>
                </a:lnTo>
                <a:lnTo>
                  <a:pt x="2334" y="489"/>
                </a:lnTo>
                <a:lnTo>
                  <a:pt x="2336" y="489"/>
                </a:lnTo>
                <a:lnTo>
                  <a:pt x="2341" y="491"/>
                </a:lnTo>
                <a:lnTo>
                  <a:pt x="2343" y="489"/>
                </a:lnTo>
                <a:lnTo>
                  <a:pt x="2345" y="489"/>
                </a:lnTo>
                <a:lnTo>
                  <a:pt x="2350" y="489"/>
                </a:lnTo>
                <a:lnTo>
                  <a:pt x="2359" y="486"/>
                </a:lnTo>
                <a:lnTo>
                  <a:pt x="2361" y="484"/>
                </a:lnTo>
                <a:lnTo>
                  <a:pt x="2365" y="484"/>
                </a:lnTo>
                <a:lnTo>
                  <a:pt x="2374" y="482"/>
                </a:lnTo>
                <a:lnTo>
                  <a:pt x="2377" y="482"/>
                </a:lnTo>
                <a:lnTo>
                  <a:pt x="2381" y="480"/>
                </a:lnTo>
                <a:lnTo>
                  <a:pt x="2383" y="480"/>
                </a:lnTo>
                <a:lnTo>
                  <a:pt x="2388" y="480"/>
                </a:lnTo>
                <a:lnTo>
                  <a:pt x="2388" y="480"/>
                </a:lnTo>
                <a:lnTo>
                  <a:pt x="2390" y="477"/>
                </a:lnTo>
                <a:lnTo>
                  <a:pt x="2392" y="477"/>
                </a:lnTo>
                <a:lnTo>
                  <a:pt x="2395" y="475"/>
                </a:lnTo>
                <a:lnTo>
                  <a:pt x="2399" y="473"/>
                </a:lnTo>
                <a:lnTo>
                  <a:pt x="2399" y="473"/>
                </a:lnTo>
                <a:lnTo>
                  <a:pt x="2401" y="473"/>
                </a:lnTo>
                <a:lnTo>
                  <a:pt x="2401" y="471"/>
                </a:lnTo>
                <a:lnTo>
                  <a:pt x="2401" y="471"/>
                </a:lnTo>
                <a:lnTo>
                  <a:pt x="2406" y="468"/>
                </a:lnTo>
                <a:lnTo>
                  <a:pt x="2408" y="466"/>
                </a:lnTo>
                <a:lnTo>
                  <a:pt x="2408" y="466"/>
                </a:lnTo>
                <a:lnTo>
                  <a:pt x="2406" y="464"/>
                </a:lnTo>
                <a:lnTo>
                  <a:pt x="2408" y="464"/>
                </a:lnTo>
                <a:lnTo>
                  <a:pt x="2413" y="464"/>
                </a:lnTo>
                <a:lnTo>
                  <a:pt x="2415" y="462"/>
                </a:lnTo>
                <a:lnTo>
                  <a:pt x="2419" y="459"/>
                </a:lnTo>
                <a:lnTo>
                  <a:pt x="2422" y="459"/>
                </a:lnTo>
                <a:close/>
                <a:moveTo>
                  <a:pt x="2024" y="1747"/>
                </a:moveTo>
                <a:lnTo>
                  <a:pt x="2019" y="1747"/>
                </a:lnTo>
                <a:lnTo>
                  <a:pt x="2017" y="1747"/>
                </a:lnTo>
                <a:lnTo>
                  <a:pt x="2017" y="1749"/>
                </a:lnTo>
                <a:lnTo>
                  <a:pt x="2017" y="1752"/>
                </a:lnTo>
                <a:lnTo>
                  <a:pt x="2017" y="1752"/>
                </a:lnTo>
                <a:lnTo>
                  <a:pt x="2019" y="1752"/>
                </a:lnTo>
                <a:lnTo>
                  <a:pt x="2021" y="1752"/>
                </a:lnTo>
                <a:lnTo>
                  <a:pt x="2021" y="1752"/>
                </a:lnTo>
                <a:lnTo>
                  <a:pt x="2024" y="1752"/>
                </a:lnTo>
                <a:lnTo>
                  <a:pt x="2026" y="1749"/>
                </a:lnTo>
                <a:lnTo>
                  <a:pt x="2026" y="1747"/>
                </a:lnTo>
                <a:lnTo>
                  <a:pt x="2024" y="1747"/>
                </a:lnTo>
                <a:close/>
                <a:moveTo>
                  <a:pt x="2019" y="1745"/>
                </a:moveTo>
                <a:lnTo>
                  <a:pt x="2021" y="1743"/>
                </a:lnTo>
                <a:lnTo>
                  <a:pt x="2021" y="1743"/>
                </a:lnTo>
                <a:lnTo>
                  <a:pt x="2021" y="1743"/>
                </a:lnTo>
                <a:lnTo>
                  <a:pt x="2019" y="1743"/>
                </a:lnTo>
                <a:lnTo>
                  <a:pt x="2019" y="1743"/>
                </a:lnTo>
                <a:lnTo>
                  <a:pt x="2017" y="1743"/>
                </a:lnTo>
                <a:lnTo>
                  <a:pt x="2017" y="1745"/>
                </a:lnTo>
                <a:lnTo>
                  <a:pt x="2017" y="1745"/>
                </a:lnTo>
                <a:lnTo>
                  <a:pt x="2017" y="1747"/>
                </a:lnTo>
                <a:lnTo>
                  <a:pt x="2019" y="1745"/>
                </a:lnTo>
                <a:close/>
                <a:moveTo>
                  <a:pt x="2015" y="1749"/>
                </a:moveTo>
                <a:lnTo>
                  <a:pt x="2017" y="1747"/>
                </a:lnTo>
                <a:lnTo>
                  <a:pt x="2017" y="1745"/>
                </a:lnTo>
                <a:lnTo>
                  <a:pt x="2015" y="1743"/>
                </a:lnTo>
                <a:lnTo>
                  <a:pt x="2015" y="1743"/>
                </a:lnTo>
                <a:lnTo>
                  <a:pt x="2015" y="1743"/>
                </a:lnTo>
                <a:lnTo>
                  <a:pt x="2015" y="1743"/>
                </a:lnTo>
                <a:lnTo>
                  <a:pt x="2015" y="1745"/>
                </a:lnTo>
                <a:lnTo>
                  <a:pt x="2015" y="1747"/>
                </a:lnTo>
                <a:lnTo>
                  <a:pt x="2012" y="1747"/>
                </a:lnTo>
                <a:lnTo>
                  <a:pt x="2012" y="1749"/>
                </a:lnTo>
                <a:lnTo>
                  <a:pt x="2012" y="1752"/>
                </a:lnTo>
                <a:lnTo>
                  <a:pt x="2015" y="1752"/>
                </a:lnTo>
                <a:lnTo>
                  <a:pt x="2015" y="1749"/>
                </a:lnTo>
                <a:close/>
                <a:moveTo>
                  <a:pt x="2028" y="1749"/>
                </a:moveTo>
                <a:lnTo>
                  <a:pt x="2028" y="1752"/>
                </a:lnTo>
                <a:lnTo>
                  <a:pt x="2026" y="1752"/>
                </a:lnTo>
                <a:lnTo>
                  <a:pt x="2024" y="1752"/>
                </a:lnTo>
                <a:lnTo>
                  <a:pt x="2024" y="1754"/>
                </a:lnTo>
                <a:lnTo>
                  <a:pt x="2026" y="1754"/>
                </a:lnTo>
                <a:lnTo>
                  <a:pt x="2030" y="1754"/>
                </a:lnTo>
                <a:lnTo>
                  <a:pt x="2030" y="1752"/>
                </a:lnTo>
                <a:lnTo>
                  <a:pt x="2030" y="1752"/>
                </a:lnTo>
                <a:lnTo>
                  <a:pt x="2030" y="1752"/>
                </a:lnTo>
                <a:lnTo>
                  <a:pt x="2028" y="1749"/>
                </a:lnTo>
                <a:close/>
                <a:moveTo>
                  <a:pt x="2314" y="1110"/>
                </a:moveTo>
                <a:lnTo>
                  <a:pt x="2311" y="1110"/>
                </a:lnTo>
                <a:lnTo>
                  <a:pt x="2311" y="1112"/>
                </a:lnTo>
                <a:lnTo>
                  <a:pt x="2311" y="1112"/>
                </a:lnTo>
                <a:lnTo>
                  <a:pt x="2314" y="1112"/>
                </a:lnTo>
                <a:lnTo>
                  <a:pt x="2314" y="1110"/>
                </a:lnTo>
                <a:lnTo>
                  <a:pt x="2314" y="1110"/>
                </a:lnTo>
                <a:lnTo>
                  <a:pt x="2314" y="1110"/>
                </a:lnTo>
                <a:close/>
                <a:moveTo>
                  <a:pt x="2107" y="1794"/>
                </a:moveTo>
                <a:lnTo>
                  <a:pt x="2105" y="1794"/>
                </a:lnTo>
                <a:lnTo>
                  <a:pt x="2105" y="1797"/>
                </a:lnTo>
                <a:lnTo>
                  <a:pt x="2105" y="1797"/>
                </a:lnTo>
                <a:lnTo>
                  <a:pt x="2105" y="1799"/>
                </a:lnTo>
                <a:lnTo>
                  <a:pt x="2107" y="1797"/>
                </a:lnTo>
                <a:lnTo>
                  <a:pt x="2107" y="1794"/>
                </a:lnTo>
                <a:lnTo>
                  <a:pt x="2107" y="1794"/>
                </a:lnTo>
                <a:lnTo>
                  <a:pt x="2107" y="1794"/>
                </a:lnTo>
                <a:lnTo>
                  <a:pt x="2107" y="1794"/>
                </a:lnTo>
                <a:close/>
                <a:moveTo>
                  <a:pt x="2406" y="1142"/>
                </a:moveTo>
                <a:lnTo>
                  <a:pt x="2408" y="1139"/>
                </a:lnTo>
                <a:lnTo>
                  <a:pt x="2406" y="1139"/>
                </a:lnTo>
                <a:lnTo>
                  <a:pt x="2401" y="1139"/>
                </a:lnTo>
                <a:lnTo>
                  <a:pt x="2399" y="1139"/>
                </a:lnTo>
                <a:lnTo>
                  <a:pt x="2397" y="1137"/>
                </a:lnTo>
                <a:lnTo>
                  <a:pt x="2397" y="1139"/>
                </a:lnTo>
                <a:lnTo>
                  <a:pt x="2397" y="1139"/>
                </a:lnTo>
                <a:lnTo>
                  <a:pt x="2397" y="1139"/>
                </a:lnTo>
                <a:lnTo>
                  <a:pt x="2399" y="1142"/>
                </a:lnTo>
                <a:lnTo>
                  <a:pt x="2404" y="1142"/>
                </a:lnTo>
                <a:lnTo>
                  <a:pt x="2406" y="1142"/>
                </a:lnTo>
                <a:lnTo>
                  <a:pt x="2406" y="1142"/>
                </a:lnTo>
                <a:close/>
                <a:moveTo>
                  <a:pt x="2410" y="1486"/>
                </a:moveTo>
                <a:lnTo>
                  <a:pt x="2410" y="1484"/>
                </a:lnTo>
                <a:lnTo>
                  <a:pt x="2408" y="1484"/>
                </a:lnTo>
                <a:lnTo>
                  <a:pt x="2404" y="1486"/>
                </a:lnTo>
                <a:lnTo>
                  <a:pt x="2404" y="1486"/>
                </a:lnTo>
                <a:lnTo>
                  <a:pt x="2406" y="1486"/>
                </a:lnTo>
                <a:lnTo>
                  <a:pt x="2406" y="1488"/>
                </a:lnTo>
                <a:lnTo>
                  <a:pt x="2406" y="1488"/>
                </a:lnTo>
                <a:lnTo>
                  <a:pt x="2408" y="1488"/>
                </a:lnTo>
                <a:lnTo>
                  <a:pt x="2410" y="1486"/>
                </a:lnTo>
                <a:lnTo>
                  <a:pt x="2410" y="1486"/>
                </a:lnTo>
                <a:close/>
                <a:moveTo>
                  <a:pt x="2408" y="1155"/>
                </a:moveTo>
                <a:lnTo>
                  <a:pt x="2408" y="1155"/>
                </a:lnTo>
                <a:lnTo>
                  <a:pt x="2410" y="1155"/>
                </a:lnTo>
                <a:lnTo>
                  <a:pt x="2410" y="1155"/>
                </a:lnTo>
                <a:lnTo>
                  <a:pt x="2408" y="1155"/>
                </a:lnTo>
                <a:lnTo>
                  <a:pt x="2408" y="1153"/>
                </a:lnTo>
                <a:lnTo>
                  <a:pt x="2408" y="1153"/>
                </a:lnTo>
                <a:lnTo>
                  <a:pt x="2406" y="1155"/>
                </a:lnTo>
                <a:lnTo>
                  <a:pt x="2408" y="1155"/>
                </a:lnTo>
                <a:close/>
                <a:moveTo>
                  <a:pt x="2410" y="1488"/>
                </a:moveTo>
                <a:lnTo>
                  <a:pt x="2410" y="1488"/>
                </a:lnTo>
                <a:lnTo>
                  <a:pt x="2408" y="1488"/>
                </a:lnTo>
                <a:lnTo>
                  <a:pt x="2408" y="1491"/>
                </a:lnTo>
                <a:lnTo>
                  <a:pt x="2410" y="1491"/>
                </a:lnTo>
                <a:lnTo>
                  <a:pt x="2410" y="1491"/>
                </a:lnTo>
                <a:lnTo>
                  <a:pt x="2413" y="1491"/>
                </a:lnTo>
                <a:lnTo>
                  <a:pt x="2413" y="1491"/>
                </a:lnTo>
                <a:lnTo>
                  <a:pt x="2410" y="1488"/>
                </a:lnTo>
                <a:close/>
                <a:moveTo>
                  <a:pt x="2374" y="1121"/>
                </a:moveTo>
                <a:lnTo>
                  <a:pt x="2374" y="1121"/>
                </a:lnTo>
                <a:lnTo>
                  <a:pt x="2372" y="1124"/>
                </a:lnTo>
                <a:lnTo>
                  <a:pt x="2372" y="1124"/>
                </a:lnTo>
                <a:lnTo>
                  <a:pt x="2374" y="1124"/>
                </a:lnTo>
                <a:lnTo>
                  <a:pt x="2377" y="1126"/>
                </a:lnTo>
                <a:lnTo>
                  <a:pt x="2377" y="1126"/>
                </a:lnTo>
                <a:lnTo>
                  <a:pt x="2379" y="1124"/>
                </a:lnTo>
                <a:lnTo>
                  <a:pt x="2379" y="1124"/>
                </a:lnTo>
                <a:lnTo>
                  <a:pt x="2377" y="1121"/>
                </a:lnTo>
                <a:lnTo>
                  <a:pt x="2374" y="1121"/>
                </a:lnTo>
                <a:close/>
                <a:moveTo>
                  <a:pt x="2390" y="2772"/>
                </a:moveTo>
                <a:lnTo>
                  <a:pt x="2390" y="2772"/>
                </a:lnTo>
                <a:lnTo>
                  <a:pt x="2388" y="2772"/>
                </a:lnTo>
                <a:lnTo>
                  <a:pt x="2388" y="2774"/>
                </a:lnTo>
                <a:lnTo>
                  <a:pt x="2388" y="2774"/>
                </a:lnTo>
                <a:lnTo>
                  <a:pt x="2390" y="2774"/>
                </a:lnTo>
                <a:lnTo>
                  <a:pt x="2390" y="2774"/>
                </a:lnTo>
                <a:lnTo>
                  <a:pt x="2390" y="2772"/>
                </a:lnTo>
                <a:close/>
                <a:moveTo>
                  <a:pt x="2356" y="1126"/>
                </a:moveTo>
                <a:lnTo>
                  <a:pt x="2354" y="1126"/>
                </a:lnTo>
                <a:lnTo>
                  <a:pt x="2354" y="1128"/>
                </a:lnTo>
                <a:lnTo>
                  <a:pt x="2354" y="1128"/>
                </a:lnTo>
                <a:lnTo>
                  <a:pt x="2356" y="1128"/>
                </a:lnTo>
                <a:lnTo>
                  <a:pt x="2359" y="1128"/>
                </a:lnTo>
                <a:lnTo>
                  <a:pt x="2359" y="1130"/>
                </a:lnTo>
                <a:lnTo>
                  <a:pt x="2361" y="1130"/>
                </a:lnTo>
                <a:lnTo>
                  <a:pt x="2363" y="1128"/>
                </a:lnTo>
                <a:lnTo>
                  <a:pt x="2361" y="1128"/>
                </a:lnTo>
                <a:lnTo>
                  <a:pt x="2356" y="1126"/>
                </a:lnTo>
                <a:close/>
                <a:moveTo>
                  <a:pt x="2359" y="1124"/>
                </a:moveTo>
                <a:lnTo>
                  <a:pt x="2361" y="1126"/>
                </a:lnTo>
                <a:lnTo>
                  <a:pt x="2361" y="1126"/>
                </a:lnTo>
                <a:lnTo>
                  <a:pt x="2365" y="1126"/>
                </a:lnTo>
                <a:lnTo>
                  <a:pt x="2368" y="1126"/>
                </a:lnTo>
                <a:lnTo>
                  <a:pt x="2363" y="1126"/>
                </a:lnTo>
                <a:lnTo>
                  <a:pt x="2359" y="1124"/>
                </a:lnTo>
                <a:close/>
                <a:moveTo>
                  <a:pt x="2352" y="1126"/>
                </a:moveTo>
                <a:lnTo>
                  <a:pt x="2352" y="1126"/>
                </a:lnTo>
                <a:lnTo>
                  <a:pt x="2350" y="1126"/>
                </a:lnTo>
                <a:lnTo>
                  <a:pt x="2352" y="1128"/>
                </a:lnTo>
                <a:lnTo>
                  <a:pt x="2354" y="1128"/>
                </a:lnTo>
                <a:lnTo>
                  <a:pt x="2354" y="1126"/>
                </a:lnTo>
                <a:lnTo>
                  <a:pt x="2354" y="1126"/>
                </a:lnTo>
                <a:lnTo>
                  <a:pt x="2352" y="1126"/>
                </a:lnTo>
                <a:close/>
                <a:moveTo>
                  <a:pt x="1846" y="1504"/>
                </a:moveTo>
                <a:lnTo>
                  <a:pt x="1846" y="1504"/>
                </a:lnTo>
                <a:lnTo>
                  <a:pt x="1846" y="1504"/>
                </a:lnTo>
                <a:lnTo>
                  <a:pt x="1846" y="1504"/>
                </a:lnTo>
                <a:lnTo>
                  <a:pt x="1846" y="1504"/>
                </a:lnTo>
                <a:lnTo>
                  <a:pt x="1846" y="1504"/>
                </a:lnTo>
                <a:lnTo>
                  <a:pt x="1846" y="1504"/>
                </a:lnTo>
                <a:lnTo>
                  <a:pt x="1846" y="1504"/>
                </a:lnTo>
                <a:lnTo>
                  <a:pt x="1846" y="1504"/>
                </a:lnTo>
                <a:close/>
                <a:moveTo>
                  <a:pt x="1819" y="1468"/>
                </a:moveTo>
                <a:lnTo>
                  <a:pt x="1819" y="1468"/>
                </a:lnTo>
                <a:lnTo>
                  <a:pt x="1817" y="1468"/>
                </a:lnTo>
                <a:lnTo>
                  <a:pt x="1817" y="1468"/>
                </a:lnTo>
                <a:lnTo>
                  <a:pt x="1819" y="1468"/>
                </a:lnTo>
                <a:lnTo>
                  <a:pt x="1819" y="1468"/>
                </a:lnTo>
                <a:close/>
                <a:moveTo>
                  <a:pt x="1797" y="950"/>
                </a:moveTo>
                <a:lnTo>
                  <a:pt x="1797" y="948"/>
                </a:lnTo>
                <a:lnTo>
                  <a:pt x="1797" y="950"/>
                </a:lnTo>
                <a:lnTo>
                  <a:pt x="1794" y="950"/>
                </a:lnTo>
                <a:lnTo>
                  <a:pt x="1794" y="950"/>
                </a:lnTo>
                <a:lnTo>
                  <a:pt x="1797" y="950"/>
                </a:lnTo>
                <a:lnTo>
                  <a:pt x="1797" y="950"/>
                </a:lnTo>
                <a:close/>
                <a:moveTo>
                  <a:pt x="1794" y="955"/>
                </a:moveTo>
                <a:lnTo>
                  <a:pt x="1794" y="955"/>
                </a:lnTo>
                <a:lnTo>
                  <a:pt x="1794" y="952"/>
                </a:lnTo>
                <a:lnTo>
                  <a:pt x="1797" y="952"/>
                </a:lnTo>
                <a:lnTo>
                  <a:pt x="1794" y="952"/>
                </a:lnTo>
                <a:lnTo>
                  <a:pt x="1794" y="952"/>
                </a:lnTo>
                <a:lnTo>
                  <a:pt x="1794" y="952"/>
                </a:lnTo>
                <a:lnTo>
                  <a:pt x="1794" y="952"/>
                </a:lnTo>
                <a:lnTo>
                  <a:pt x="1792" y="955"/>
                </a:lnTo>
                <a:lnTo>
                  <a:pt x="1794" y="955"/>
                </a:lnTo>
                <a:close/>
                <a:moveTo>
                  <a:pt x="1826" y="1484"/>
                </a:moveTo>
                <a:lnTo>
                  <a:pt x="1826" y="1486"/>
                </a:lnTo>
                <a:lnTo>
                  <a:pt x="1826" y="1486"/>
                </a:lnTo>
                <a:lnTo>
                  <a:pt x="1826" y="1486"/>
                </a:lnTo>
                <a:lnTo>
                  <a:pt x="1826" y="1484"/>
                </a:lnTo>
                <a:lnTo>
                  <a:pt x="1826" y="1484"/>
                </a:lnTo>
                <a:lnTo>
                  <a:pt x="1826" y="1484"/>
                </a:lnTo>
                <a:close/>
                <a:moveTo>
                  <a:pt x="1839" y="928"/>
                </a:moveTo>
                <a:lnTo>
                  <a:pt x="1839" y="928"/>
                </a:lnTo>
                <a:lnTo>
                  <a:pt x="1839" y="925"/>
                </a:lnTo>
                <a:lnTo>
                  <a:pt x="1837" y="923"/>
                </a:lnTo>
                <a:lnTo>
                  <a:pt x="1835" y="921"/>
                </a:lnTo>
                <a:lnTo>
                  <a:pt x="1833" y="921"/>
                </a:lnTo>
                <a:lnTo>
                  <a:pt x="1826" y="916"/>
                </a:lnTo>
                <a:lnTo>
                  <a:pt x="1821" y="916"/>
                </a:lnTo>
                <a:lnTo>
                  <a:pt x="1817" y="914"/>
                </a:lnTo>
                <a:lnTo>
                  <a:pt x="1815" y="914"/>
                </a:lnTo>
                <a:lnTo>
                  <a:pt x="1808" y="912"/>
                </a:lnTo>
                <a:lnTo>
                  <a:pt x="1801" y="910"/>
                </a:lnTo>
                <a:lnTo>
                  <a:pt x="1799" y="910"/>
                </a:lnTo>
                <a:lnTo>
                  <a:pt x="1799" y="912"/>
                </a:lnTo>
                <a:lnTo>
                  <a:pt x="1797" y="912"/>
                </a:lnTo>
                <a:lnTo>
                  <a:pt x="1797" y="912"/>
                </a:lnTo>
                <a:lnTo>
                  <a:pt x="1806" y="916"/>
                </a:lnTo>
                <a:lnTo>
                  <a:pt x="1808" y="916"/>
                </a:lnTo>
                <a:lnTo>
                  <a:pt x="1808" y="919"/>
                </a:lnTo>
                <a:lnTo>
                  <a:pt x="1810" y="921"/>
                </a:lnTo>
                <a:lnTo>
                  <a:pt x="1810" y="921"/>
                </a:lnTo>
                <a:lnTo>
                  <a:pt x="1819" y="925"/>
                </a:lnTo>
                <a:lnTo>
                  <a:pt x="1821" y="925"/>
                </a:lnTo>
                <a:lnTo>
                  <a:pt x="1826" y="928"/>
                </a:lnTo>
                <a:lnTo>
                  <a:pt x="1830" y="928"/>
                </a:lnTo>
                <a:lnTo>
                  <a:pt x="1837" y="928"/>
                </a:lnTo>
                <a:lnTo>
                  <a:pt x="1839" y="928"/>
                </a:lnTo>
                <a:close/>
                <a:moveTo>
                  <a:pt x="1830" y="1491"/>
                </a:moveTo>
                <a:lnTo>
                  <a:pt x="1830" y="1493"/>
                </a:lnTo>
                <a:lnTo>
                  <a:pt x="1833" y="1493"/>
                </a:lnTo>
                <a:lnTo>
                  <a:pt x="1833" y="1491"/>
                </a:lnTo>
                <a:lnTo>
                  <a:pt x="1833" y="1491"/>
                </a:lnTo>
                <a:lnTo>
                  <a:pt x="1833" y="1491"/>
                </a:lnTo>
                <a:lnTo>
                  <a:pt x="1830" y="1491"/>
                </a:lnTo>
                <a:close/>
                <a:moveTo>
                  <a:pt x="1653" y="995"/>
                </a:moveTo>
                <a:lnTo>
                  <a:pt x="1655" y="993"/>
                </a:lnTo>
                <a:lnTo>
                  <a:pt x="1653" y="995"/>
                </a:lnTo>
                <a:lnTo>
                  <a:pt x="1650" y="997"/>
                </a:lnTo>
                <a:lnTo>
                  <a:pt x="1650" y="997"/>
                </a:lnTo>
                <a:lnTo>
                  <a:pt x="1653" y="995"/>
                </a:lnTo>
                <a:close/>
                <a:moveTo>
                  <a:pt x="1693" y="970"/>
                </a:moveTo>
                <a:lnTo>
                  <a:pt x="1693" y="970"/>
                </a:lnTo>
                <a:lnTo>
                  <a:pt x="1695" y="970"/>
                </a:lnTo>
                <a:lnTo>
                  <a:pt x="1695" y="970"/>
                </a:lnTo>
                <a:lnTo>
                  <a:pt x="1698" y="968"/>
                </a:lnTo>
                <a:lnTo>
                  <a:pt x="1698" y="968"/>
                </a:lnTo>
                <a:lnTo>
                  <a:pt x="1695" y="970"/>
                </a:lnTo>
                <a:lnTo>
                  <a:pt x="1693" y="970"/>
                </a:lnTo>
                <a:close/>
                <a:moveTo>
                  <a:pt x="1866" y="1029"/>
                </a:moveTo>
                <a:lnTo>
                  <a:pt x="1866" y="1029"/>
                </a:lnTo>
                <a:lnTo>
                  <a:pt x="1869" y="1027"/>
                </a:lnTo>
                <a:lnTo>
                  <a:pt x="1871" y="1027"/>
                </a:lnTo>
                <a:lnTo>
                  <a:pt x="1869" y="1027"/>
                </a:lnTo>
                <a:lnTo>
                  <a:pt x="1866" y="1027"/>
                </a:lnTo>
                <a:lnTo>
                  <a:pt x="1864" y="1027"/>
                </a:lnTo>
                <a:lnTo>
                  <a:pt x="1864" y="1027"/>
                </a:lnTo>
                <a:lnTo>
                  <a:pt x="1866" y="1029"/>
                </a:lnTo>
                <a:close/>
                <a:moveTo>
                  <a:pt x="1650" y="1000"/>
                </a:moveTo>
                <a:lnTo>
                  <a:pt x="1653" y="997"/>
                </a:lnTo>
                <a:lnTo>
                  <a:pt x="1653" y="1000"/>
                </a:lnTo>
                <a:lnTo>
                  <a:pt x="1655" y="997"/>
                </a:lnTo>
                <a:lnTo>
                  <a:pt x="1655" y="997"/>
                </a:lnTo>
                <a:lnTo>
                  <a:pt x="1655" y="997"/>
                </a:lnTo>
                <a:lnTo>
                  <a:pt x="1657" y="993"/>
                </a:lnTo>
                <a:lnTo>
                  <a:pt x="1655" y="993"/>
                </a:lnTo>
                <a:lnTo>
                  <a:pt x="1653" y="997"/>
                </a:lnTo>
                <a:lnTo>
                  <a:pt x="1650" y="997"/>
                </a:lnTo>
                <a:lnTo>
                  <a:pt x="1648" y="1000"/>
                </a:lnTo>
                <a:lnTo>
                  <a:pt x="1650" y="1000"/>
                </a:lnTo>
                <a:close/>
                <a:moveTo>
                  <a:pt x="1824" y="1482"/>
                </a:moveTo>
                <a:lnTo>
                  <a:pt x="1821" y="1482"/>
                </a:lnTo>
                <a:lnTo>
                  <a:pt x="1821" y="1482"/>
                </a:lnTo>
                <a:lnTo>
                  <a:pt x="1821" y="1482"/>
                </a:lnTo>
                <a:lnTo>
                  <a:pt x="1821" y="1482"/>
                </a:lnTo>
                <a:lnTo>
                  <a:pt x="1821" y="1482"/>
                </a:lnTo>
                <a:lnTo>
                  <a:pt x="1824" y="1482"/>
                </a:lnTo>
                <a:lnTo>
                  <a:pt x="1824" y="1484"/>
                </a:lnTo>
                <a:lnTo>
                  <a:pt x="1824" y="1484"/>
                </a:lnTo>
                <a:lnTo>
                  <a:pt x="1826" y="1484"/>
                </a:lnTo>
                <a:lnTo>
                  <a:pt x="1826" y="1484"/>
                </a:lnTo>
                <a:lnTo>
                  <a:pt x="1824" y="1482"/>
                </a:lnTo>
                <a:lnTo>
                  <a:pt x="1824" y="1482"/>
                </a:lnTo>
                <a:close/>
                <a:moveTo>
                  <a:pt x="1794" y="1475"/>
                </a:moveTo>
                <a:lnTo>
                  <a:pt x="1792" y="1475"/>
                </a:lnTo>
                <a:lnTo>
                  <a:pt x="1792" y="1475"/>
                </a:lnTo>
                <a:lnTo>
                  <a:pt x="1790" y="1475"/>
                </a:lnTo>
                <a:lnTo>
                  <a:pt x="1790" y="1477"/>
                </a:lnTo>
                <a:lnTo>
                  <a:pt x="1792" y="1477"/>
                </a:lnTo>
                <a:lnTo>
                  <a:pt x="1794" y="1475"/>
                </a:lnTo>
                <a:close/>
                <a:moveTo>
                  <a:pt x="1794" y="1464"/>
                </a:moveTo>
                <a:lnTo>
                  <a:pt x="1794" y="1464"/>
                </a:lnTo>
                <a:lnTo>
                  <a:pt x="1792" y="1466"/>
                </a:lnTo>
                <a:lnTo>
                  <a:pt x="1792" y="1466"/>
                </a:lnTo>
                <a:lnTo>
                  <a:pt x="1794" y="1466"/>
                </a:lnTo>
                <a:lnTo>
                  <a:pt x="1794" y="1464"/>
                </a:lnTo>
                <a:lnTo>
                  <a:pt x="1794" y="1464"/>
                </a:lnTo>
                <a:close/>
                <a:moveTo>
                  <a:pt x="1790" y="1466"/>
                </a:moveTo>
                <a:lnTo>
                  <a:pt x="1788" y="1466"/>
                </a:lnTo>
                <a:lnTo>
                  <a:pt x="1790" y="1466"/>
                </a:lnTo>
                <a:lnTo>
                  <a:pt x="1790" y="1466"/>
                </a:lnTo>
                <a:lnTo>
                  <a:pt x="1790" y="1466"/>
                </a:lnTo>
                <a:lnTo>
                  <a:pt x="1790" y="1466"/>
                </a:lnTo>
                <a:close/>
                <a:moveTo>
                  <a:pt x="1783" y="1583"/>
                </a:moveTo>
                <a:lnTo>
                  <a:pt x="1785" y="1583"/>
                </a:lnTo>
                <a:lnTo>
                  <a:pt x="1785" y="1583"/>
                </a:lnTo>
                <a:lnTo>
                  <a:pt x="1783" y="1583"/>
                </a:lnTo>
                <a:lnTo>
                  <a:pt x="1783" y="1583"/>
                </a:lnTo>
                <a:lnTo>
                  <a:pt x="1781" y="1583"/>
                </a:lnTo>
                <a:lnTo>
                  <a:pt x="1783" y="1583"/>
                </a:lnTo>
                <a:lnTo>
                  <a:pt x="1783" y="1583"/>
                </a:lnTo>
                <a:close/>
                <a:moveTo>
                  <a:pt x="1817" y="1470"/>
                </a:moveTo>
                <a:lnTo>
                  <a:pt x="1817" y="1470"/>
                </a:lnTo>
                <a:lnTo>
                  <a:pt x="1817" y="1470"/>
                </a:lnTo>
                <a:lnTo>
                  <a:pt x="1819" y="1470"/>
                </a:lnTo>
                <a:lnTo>
                  <a:pt x="1819" y="1470"/>
                </a:lnTo>
                <a:lnTo>
                  <a:pt x="1819" y="1470"/>
                </a:lnTo>
                <a:lnTo>
                  <a:pt x="1819" y="1470"/>
                </a:lnTo>
                <a:lnTo>
                  <a:pt x="1819" y="1470"/>
                </a:lnTo>
                <a:lnTo>
                  <a:pt x="1817" y="1470"/>
                </a:lnTo>
                <a:close/>
                <a:moveTo>
                  <a:pt x="1801" y="1583"/>
                </a:moveTo>
                <a:lnTo>
                  <a:pt x="1801" y="1583"/>
                </a:lnTo>
                <a:lnTo>
                  <a:pt x="1801" y="1583"/>
                </a:lnTo>
                <a:lnTo>
                  <a:pt x="1803" y="1583"/>
                </a:lnTo>
                <a:lnTo>
                  <a:pt x="1803" y="1583"/>
                </a:lnTo>
                <a:lnTo>
                  <a:pt x="1806" y="1583"/>
                </a:lnTo>
                <a:lnTo>
                  <a:pt x="1806" y="1583"/>
                </a:lnTo>
                <a:lnTo>
                  <a:pt x="1806" y="1581"/>
                </a:lnTo>
                <a:lnTo>
                  <a:pt x="1806" y="1581"/>
                </a:lnTo>
                <a:lnTo>
                  <a:pt x="1806" y="1578"/>
                </a:lnTo>
                <a:lnTo>
                  <a:pt x="1803" y="1581"/>
                </a:lnTo>
                <a:lnTo>
                  <a:pt x="1803" y="1581"/>
                </a:lnTo>
                <a:lnTo>
                  <a:pt x="1801" y="1581"/>
                </a:lnTo>
                <a:lnTo>
                  <a:pt x="1801" y="1581"/>
                </a:lnTo>
                <a:lnTo>
                  <a:pt x="1801" y="1581"/>
                </a:lnTo>
                <a:lnTo>
                  <a:pt x="1799" y="1581"/>
                </a:lnTo>
                <a:lnTo>
                  <a:pt x="1799" y="1581"/>
                </a:lnTo>
                <a:lnTo>
                  <a:pt x="1797" y="1583"/>
                </a:lnTo>
                <a:lnTo>
                  <a:pt x="1799" y="1583"/>
                </a:lnTo>
                <a:lnTo>
                  <a:pt x="1801" y="1583"/>
                </a:lnTo>
                <a:close/>
                <a:moveTo>
                  <a:pt x="1797" y="1464"/>
                </a:moveTo>
                <a:lnTo>
                  <a:pt x="1797" y="1464"/>
                </a:lnTo>
                <a:lnTo>
                  <a:pt x="1797" y="1464"/>
                </a:lnTo>
                <a:lnTo>
                  <a:pt x="1797" y="1464"/>
                </a:lnTo>
                <a:lnTo>
                  <a:pt x="1797" y="1464"/>
                </a:lnTo>
                <a:lnTo>
                  <a:pt x="1799" y="1464"/>
                </a:lnTo>
                <a:lnTo>
                  <a:pt x="1797" y="1464"/>
                </a:lnTo>
                <a:close/>
                <a:moveTo>
                  <a:pt x="1792" y="1466"/>
                </a:moveTo>
                <a:lnTo>
                  <a:pt x="1792" y="1466"/>
                </a:lnTo>
                <a:lnTo>
                  <a:pt x="1794" y="1466"/>
                </a:lnTo>
                <a:lnTo>
                  <a:pt x="1792" y="1466"/>
                </a:lnTo>
                <a:lnTo>
                  <a:pt x="1792" y="1466"/>
                </a:lnTo>
                <a:lnTo>
                  <a:pt x="1792" y="1466"/>
                </a:lnTo>
                <a:close/>
                <a:moveTo>
                  <a:pt x="1783" y="1468"/>
                </a:moveTo>
                <a:lnTo>
                  <a:pt x="1783" y="1468"/>
                </a:lnTo>
                <a:lnTo>
                  <a:pt x="1781" y="1468"/>
                </a:lnTo>
                <a:lnTo>
                  <a:pt x="1779" y="1470"/>
                </a:lnTo>
                <a:lnTo>
                  <a:pt x="1779" y="1470"/>
                </a:lnTo>
                <a:lnTo>
                  <a:pt x="1781" y="1470"/>
                </a:lnTo>
                <a:lnTo>
                  <a:pt x="1781" y="1470"/>
                </a:lnTo>
                <a:lnTo>
                  <a:pt x="1783" y="1470"/>
                </a:lnTo>
                <a:lnTo>
                  <a:pt x="1783" y="1468"/>
                </a:lnTo>
                <a:close/>
                <a:moveTo>
                  <a:pt x="1792" y="1234"/>
                </a:moveTo>
                <a:lnTo>
                  <a:pt x="1792" y="1236"/>
                </a:lnTo>
                <a:lnTo>
                  <a:pt x="1790" y="1236"/>
                </a:lnTo>
                <a:lnTo>
                  <a:pt x="1790" y="1236"/>
                </a:lnTo>
                <a:lnTo>
                  <a:pt x="1790" y="1236"/>
                </a:lnTo>
                <a:lnTo>
                  <a:pt x="1792" y="1236"/>
                </a:lnTo>
                <a:lnTo>
                  <a:pt x="1792" y="1234"/>
                </a:lnTo>
                <a:lnTo>
                  <a:pt x="1792" y="1234"/>
                </a:lnTo>
                <a:close/>
                <a:moveTo>
                  <a:pt x="1862" y="993"/>
                </a:moveTo>
                <a:lnTo>
                  <a:pt x="1864" y="991"/>
                </a:lnTo>
                <a:lnTo>
                  <a:pt x="1866" y="991"/>
                </a:lnTo>
                <a:lnTo>
                  <a:pt x="1869" y="988"/>
                </a:lnTo>
                <a:lnTo>
                  <a:pt x="1869" y="988"/>
                </a:lnTo>
                <a:lnTo>
                  <a:pt x="1866" y="988"/>
                </a:lnTo>
                <a:lnTo>
                  <a:pt x="1869" y="986"/>
                </a:lnTo>
                <a:lnTo>
                  <a:pt x="1869" y="986"/>
                </a:lnTo>
                <a:lnTo>
                  <a:pt x="1869" y="986"/>
                </a:lnTo>
                <a:lnTo>
                  <a:pt x="1869" y="986"/>
                </a:lnTo>
                <a:lnTo>
                  <a:pt x="1866" y="984"/>
                </a:lnTo>
                <a:lnTo>
                  <a:pt x="1864" y="984"/>
                </a:lnTo>
                <a:lnTo>
                  <a:pt x="1862" y="984"/>
                </a:lnTo>
                <a:lnTo>
                  <a:pt x="1862" y="984"/>
                </a:lnTo>
                <a:lnTo>
                  <a:pt x="1862" y="982"/>
                </a:lnTo>
                <a:lnTo>
                  <a:pt x="1860" y="982"/>
                </a:lnTo>
                <a:lnTo>
                  <a:pt x="1860" y="984"/>
                </a:lnTo>
                <a:lnTo>
                  <a:pt x="1857" y="984"/>
                </a:lnTo>
                <a:lnTo>
                  <a:pt x="1857" y="986"/>
                </a:lnTo>
                <a:lnTo>
                  <a:pt x="1857" y="986"/>
                </a:lnTo>
                <a:lnTo>
                  <a:pt x="1855" y="988"/>
                </a:lnTo>
                <a:lnTo>
                  <a:pt x="1855" y="988"/>
                </a:lnTo>
                <a:lnTo>
                  <a:pt x="1860" y="988"/>
                </a:lnTo>
                <a:lnTo>
                  <a:pt x="1860" y="988"/>
                </a:lnTo>
                <a:lnTo>
                  <a:pt x="1855" y="993"/>
                </a:lnTo>
                <a:lnTo>
                  <a:pt x="1855" y="993"/>
                </a:lnTo>
                <a:lnTo>
                  <a:pt x="1853" y="993"/>
                </a:lnTo>
                <a:lnTo>
                  <a:pt x="1853" y="993"/>
                </a:lnTo>
                <a:lnTo>
                  <a:pt x="1851" y="993"/>
                </a:lnTo>
                <a:lnTo>
                  <a:pt x="1848" y="993"/>
                </a:lnTo>
                <a:lnTo>
                  <a:pt x="1848" y="993"/>
                </a:lnTo>
                <a:lnTo>
                  <a:pt x="1848" y="993"/>
                </a:lnTo>
                <a:lnTo>
                  <a:pt x="1851" y="991"/>
                </a:lnTo>
                <a:lnTo>
                  <a:pt x="1851" y="991"/>
                </a:lnTo>
                <a:lnTo>
                  <a:pt x="1851" y="991"/>
                </a:lnTo>
                <a:lnTo>
                  <a:pt x="1851" y="991"/>
                </a:lnTo>
                <a:lnTo>
                  <a:pt x="1853" y="988"/>
                </a:lnTo>
                <a:lnTo>
                  <a:pt x="1853" y="988"/>
                </a:lnTo>
                <a:lnTo>
                  <a:pt x="1851" y="988"/>
                </a:lnTo>
                <a:lnTo>
                  <a:pt x="1848" y="988"/>
                </a:lnTo>
                <a:lnTo>
                  <a:pt x="1848" y="988"/>
                </a:lnTo>
                <a:lnTo>
                  <a:pt x="1851" y="988"/>
                </a:lnTo>
                <a:lnTo>
                  <a:pt x="1853" y="986"/>
                </a:lnTo>
                <a:lnTo>
                  <a:pt x="1855" y="986"/>
                </a:lnTo>
                <a:lnTo>
                  <a:pt x="1857" y="984"/>
                </a:lnTo>
                <a:lnTo>
                  <a:pt x="1857" y="984"/>
                </a:lnTo>
                <a:lnTo>
                  <a:pt x="1857" y="984"/>
                </a:lnTo>
                <a:lnTo>
                  <a:pt x="1857" y="982"/>
                </a:lnTo>
                <a:lnTo>
                  <a:pt x="1857" y="979"/>
                </a:lnTo>
                <a:lnTo>
                  <a:pt x="1860" y="977"/>
                </a:lnTo>
                <a:lnTo>
                  <a:pt x="1860" y="975"/>
                </a:lnTo>
                <a:lnTo>
                  <a:pt x="1860" y="973"/>
                </a:lnTo>
                <a:lnTo>
                  <a:pt x="1860" y="970"/>
                </a:lnTo>
                <a:lnTo>
                  <a:pt x="1860" y="970"/>
                </a:lnTo>
                <a:lnTo>
                  <a:pt x="1860" y="968"/>
                </a:lnTo>
                <a:lnTo>
                  <a:pt x="1857" y="968"/>
                </a:lnTo>
                <a:lnTo>
                  <a:pt x="1857" y="968"/>
                </a:lnTo>
                <a:lnTo>
                  <a:pt x="1857" y="970"/>
                </a:lnTo>
                <a:lnTo>
                  <a:pt x="1855" y="970"/>
                </a:lnTo>
                <a:lnTo>
                  <a:pt x="1853" y="973"/>
                </a:lnTo>
                <a:lnTo>
                  <a:pt x="1851" y="975"/>
                </a:lnTo>
                <a:lnTo>
                  <a:pt x="1851" y="975"/>
                </a:lnTo>
                <a:lnTo>
                  <a:pt x="1846" y="982"/>
                </a:lnTo>
                <a:lnTo>
                  <a:pt x="1846" y="984"/>
                </a:lnTo>
                <a:lnTo>
                  <a:pt x="1844" y="984"/>
                </a:lnTo>
                <a:lnTo>
                  <a:pt x="1844" y="986"/>
                </a:lnTo>
                <a:lnTo>
                  <a:pt x="1842" y="988"/>
                </a:lnTo>
                <a:lnTo>
                  <a:pt x="1844" y="993"/>
                </a:lnTo>
                <a:lnTo>
                  <a:pt x="1844" y="995"/>
                </a:lnTo>
                <a:lnTo>
                  <a:pt x="1846" y="995"/>
                </a:lnTo>
                <a:lnTo>
                  <a:pt x="1846" y="997"/>
                </a:lnTo>
                <a:lnTo>
                  <a:pt x="1846" y="997"/>
                </a:lnTo>
                <a:lnTo>
                  <a:pt x="1848" y="995"/>
                </a:lnTo>
                <a:lnTo>
                  <a:pt x="1848" y="995"/>
                </a:lnTo>
                <a:lnTo>
                  <a:pt x="1851" y="995"/>
                </a:lnTo>
                <a:lnTo>
                  <a:pt x="1853" y="995"/>
                </a:lnTo>
                <a:lnTo>
                  <a:pt x="1853" y="995"/>
                </a:lnTo>
                <a:lnTo>
                  <a:pt x="1855" y="995"/>
                </a:lnTo>
                <a:lnTo>
                  <a:pt x="1860" y="995"/>
                </a:lnTo>
                <a:lnTo>
                  <a:pt x="1862" y="993"/>
                </a:lnTo>
                <a:close/>
                <a:moveTo>
                  <a:pt x="1851" y="1585"/>
                </a:moveTo>
                <a:lnTo>
                  <a:pt x="1848" y="1585"/>
                </a:lnTo>
                <a:lnTo>
                  <a:pt x="1848" y="1585"/>
                </a:lnTo>
                <a:lnTo>
                  <a:pt x="1844" y="1585"/>
                </a:lnTo>
                <a:lnTo>
                  <a:pt x="1844" y="1585"/>
                </a:lnTo>
                <a:lnTo>
                  <a:pt x="1842" y="1585"/>
                </a:lnTo>
                <a:lnTo>
                  <a:pt x="1839" y="1585"/>
                </a:lnTo>
                <a:lnTo>
                  <a:pt x="1839" y="1587"/>
                </a:lnTo>
                <a:lnTo>
                  <a:pt x="1842" y="1587"/>
                </a:lnTo>
                <a:lnTo>
                  <a:pt x="1842" y="1587"/>
                </a:lnTo>
                <a:lnTo>
                  <a:pt x="1844" y="1587"/>
                </a:lnTo>
                <a:lnTo>
                  <a:pt x="1844" y="1590"/>
                </a:lnTo>
                <a:lnTo>
                  <a:pt x="1842" y="1592"/>
                </a:lnTo>
                <a:lnTo>
                  <a:pt x="1842" y="1594"/>
                </a:lnTo>
                <a:lnTo>
                  <a:pt x="1839" y="1594"/>
                </a:lnTo>
                <a:lnTo>
                  <a:pt x="1839" y="1594"/>
                </a:lnTo>
                <a:lnTo>
                  <a:pt x="1837" y="1596"/>
                </a:lnTo>
                <a:lnTo>
                  <a:pt x="1839" y="1596"/>
                </a:lnTo>
                <a:lnTo>
                  <a:pt x="1842" y="1596"/>
                </a:lnTo>
                <a:lnTo>
                  <a:pt x="1848" y="1596"/>
                </a:lnTo>
                <a:lnTo>
                  <a:pt x="1851" y="1594"/>
                </a:lnTo>
                <a:lnTo>
                  <a:pt x="1851" y="1594"/>
                </a:lnTo>
                <a:lnTo>
                  <a:pt x="1851" y="1594"/>
                </a:lnTo>
                <a:lnTo>
                  <a:pt x="1851" y="1592"/>
                </a:lnTo>
                <a:lnTo>
                  <a:pt x="1851" y="1592"/>
                </a:lnTo>
                <a:lnTo>
                  <a:pt x="1851" y="1590"/>
                </a:lnTo>
                <a:lnTo>
                  <a:pt x="1851" y="1587"/>
                </a:lnTo>
                <a:lnTo>
                  <a:pt x="1851" y="1587"/>
                </a:lnTo>
                <a:lnTo>
                  <a:pt x="1851" y="1585"/>
                </a:lnTo>
                <a:lnTo>
                  <a:pt x="1851" y="1585"/>
                </a:lnTo>
                <a:close/>
                <a:moveTo>
                  <a:pt x="1837" y="1486"/>
                </a:moveTo>
                <a:lnTo>
                  <a:pt x="1837" y="1486"/>
                </a:lnTo>
                <a:lnTo>
                  <a:pt x="1839" y="1488"/>
                </a:lnTo>
                <a:lnTo>
                  <a:pt x="1839" y="1486"/>
                </a:lnTo>
                <a:lnTo>
                  <a:pt x="1839" y="1486"/>
                </a:lnTo>
                <a:lnTo>
                  <a:pt x="1839" y="1486"/>
                </a:lnTo>
                <a:lnTo>
                  <a:pt x="1839" y="1486"/>
                </a:lnTo>
                <a:lnTo>
                  <a:pt x="1839" y="1486"/>
                </a:lnTo>
                <a:lnTo>
                  <a:pt x="1839" y="1486"/>
                </a:lnTo>
                <a:lnTo>
                  <a:pt x="1837" y="1484"/>
                </a:lnTo>
                <a:lnTo>
                  <a:pt x="1837" y="1486"/>
                </a:lnTo>
                <a:lnTo>
                  <a:pt x="1837" y="1486"/>
                </a:lnTo>
                <a:close/>
                <a:moveTo>
                  <a:pt x="1839" y="1477"/>
                </a:moveTo>
                <a:lnTo>
                  <a:pt x="1839" y="1477"/>
                </a:lnTo>
                <a:lnTo>
                  <a:pt x="1837" y="1477"/>
                </a:lnTo>
                <a:lnTo>
                  <a:pt x="1837" y="1477"/>
                </a:lnTo>
                <a:lnTo>
                  <a:pt x="1837" y="1477"/>
                </a:lnTo>
                <a:lnTo>
                  <a:pt x="1837" y="1477"/>
                </a:lnTo>
                <a:lnTo>
                  <a:pt x="1837" y="1477"/>
                </a:lnTo>
                <a:lnTo>
                  <a:pt x="1837" y="1477"/>
                </a:lnTo>
                <a:lnTo>
                  <a:pt x="1839" y="1479"/>
                </a:lnTo>
                <a:lnTo>
                  <a:pt x="1839" y="1477"/>
                </a:lnTo>
                <a:close/>
                <a:moveTo>
                  <a:pt x="1857" y="1576"/>
                </a:moveTo>
                <a:lnTo>
                  <a:pt x="1857" y="1576"/>
                </a:lnTo>
                <a:lnTo>
                  <a:pt x="1855" y="1578"/>
                </a:lnTo>
                <a:lnTo>
                  <a:pt x="1853" y="1578"/>
                </a:lnTo>
                <a:lnTo>
                  <a:pt x="1853" y="1578"/>
                </a:lnTo>
                <a:lnTo>
                  <a:pt x="1855" y="1578"/>
                </a:lnTo>
                <a:lnTo>
                  <a:pt x="1857" y="1578"/>
                </a:lnTo>
                <a:lnTo>
                  <a:pt x="1857" y="1576"/>
                </a:lnTo>
                <a:close/>
                <a:moveTo>
                  <a:pt x="1923" y="973"/>
                </a:moveTo>
                <a:lnTo>
                  <a:pt x="1923" y="973"/>
                </a:lnTo>
                <a:lnTo>
                  <a:pt x="1925" y="973"/>
                </a:lnTo>
                <a:lnTo>
                  <a:pt x="1925" y="970"/>
                </a:lnTo>
                <a:lnTo>
                  <a:pt x="1923" y="970"/>
                </a:lnTo>
                <a:lnTo>
                  <a:pt x="1923" y="970"/>
                </a:lnTo>
                <a:lnTo>
                  <a:pt x="1923" y="968"/>
                </a:lnTo>
                <a:lnTo>
                  <a:pt x="1923" y="968"/>
                </a:lnTo>
                <a:lnTo>
                  <a:pt x="1923" y="966"/>
                </a:lnTo>
                <a:lnTo>
                  <a:pt x="1923" y="968"/>
                </a:lnTo>
                <a:lnTo>
                  <a:pt x="1923" y="968"/>
                </a:lnTo>
                <a:lnTo>
                  <a:pt x="1923" y="970"/>
                </a:lnTo>
                <a:lnTo>
                  <a:pt x="1923" y="970"/>
                </a:lnTo>
                <a:lnTo>
                  <a:pt x="1923" y="973"/>
                </a:lnTo>
                <a:lnTo>
                  <a:pt x="1923" y="973"/>
                </a:lnTo>
                <a:close/>
                <a:moveTo>
                  <a:pt x="1842" y="1500"/>
                </a:moveTo>
                <a:lnTo>
                  <a:pt x="1839" y="1497"/>
                </a:lnTo>
                <a:lnTo>
                  <a:pt x="1839" y="1497"/>
                </a:lnTo>
                <a:lnTo>
                  <a:pt x="1839" y="1497"/>
                </a:lnTo>
                <a:lnTo>
                  <a:pt x="1837" y="1497"/>
                </a:lnTo>
                <a:lnTo>
                  <a:pt x="1839" y="1502"/>
                </a:lnTo>
                <a:lnTo>
                  <a:pt x="1839" y="1504"/>
                </a:lnTo>
                <a:lnTo>
                  <a:pt x="1839" y="1504"/>
                </a:lnTo>
                <a:lnTo>
                  <a:pt x="1842" y="1504"/>
                </a:lnTo>
                <a:lnTo>
                  <a:pt x="1842" y="1502"/>
                </a:lnTo>
                <a:lnTo>
                  <a:pt x="1842" y="1500"/>
                </a:lnTo>
                <a:lnTo>
                  <a:pt x="1842" y="1500"/>
                </a:lnTo>
                <a:lnTo>
                  <a:pt x="1842" y="1500"/>
                </a:lnTo>
                <a:close/>
                <a:moveTo>
                  <a:pt x="1871" y="1545"/>
                </a:moveTo>
                <a:lnTo>
                  <a:pt x="1871" y="1547"/>
                </a:lnTo>
                <a:lnTo>
                  <a:pt x="1871" y="1549"/>
                </a:lnTo>
                <a:lnTo>
                  <a:pt x="1873" y="1549"/>
                </a:lnTo>
                <a:lnTo>
                  <a:pt x="1873" y="1549"/>
                </a:lnTo>
                <a:lnTo>
                  <a:pt x="1875" y="1547"/>
                </a:lnTo>
                <a:lnTo>
                  <a:pt x="1873" y="1547"/>
                </a:lnTo>
                <a:lnTo>
                  <a:pt x="1873" y="1545"/>
                </a:lnTo>
                <a:lnTo>
                  <a:pt x="1871" y="1545"/>
                </a:lnTo>
                <a:close/>
                <a:moveTo>
                  <a:pt x="1851" y="1612"/>
                </a:moveTo>
                <a:lnTo>
                  <a:pt x="1851" y="1612"/>
                </a:lnTo>
                <a:lnTo>
                  <a:pt x="1851" y="1612"/>
                </a:lnTo>
                <a:lnTo>
                  <a:pt x="1848" y="1614"/>
                </a:lnTo>
                <a:lnTo>
                  <a:pt x="1848" y="1614"/>
                </a:lnTo>
                <a:lnTo>
                  <a:pt x="1851" y="1614"/>
                </a:lnTo>
                <a:lnTo>
                  <a:pt x="1851" y="1614"/>
                </a:lnTo>
                <a:lnTo>
                  <a:pt x="1853" y="1614"/>
                </a:lnTo>
                <a:lnTo>
                  <a:pt x="1853" y="1612"/>
                </a:lnTo>
                <a:lnTo>
                  <a:pt x="1853" y="1612"/>
                </a:lnTo>
                <a:lnTo>
                  <a:pt x="1853" y="1612"/>
                </a:lnTo>
                <a:lnTo>
                  <a:pt x="1851" y="1612"/>
                </a:lnTo>
                <a:close/>
                <a:moveTo>
                  <a:pt x="1853" y="1610"/>
                </a:moveTo>
                <a:lnTo>
                  <a:pt x="1855" y="1610"/>
                </a:lnTo>
                <a:lnTo>
                  <a:pt x="1855" y="1610"/>
                </a:lnTo>
                <a:lnTo>
                  <a:pt x="1853" y="1610"/>
                </a:lnTo>
                <a:lnTo>
                  <a:pt x="1853" y="1610"/>
                </a:lnTo>
                <a:lnTo>
                  <a:pt x="1853" y="1610"/>
                </a:lnTo>
                <a:lnTo>
                  <a:pt x="1851" y="1610"/>
                </a:lnTo>
                <a:lnTo>
                  <a:pt x="1851" y="1610"/>
                </a:lnTo>
                <a:lnTo>
                  <a:pt x="1851" y="1612"/>
                </a:lnTo>
                <a:lnTo>
                  <a:pt x="1853" y="1610"/>
                </a:lnTo>
                <a:lnTo>
                  <a:pt x="1853" y="1610"/>
                </a:lnTo>
                <a:close/>
                <a:moveTo>
                  <a:pt x="1839" y="1565"/>
                </a:moveTo>
                <a:lnTo>
                  <a:pt x="1839" y="1565"/>
                </a:lnTo>
                <a:lnTo>
                  <a:pt x="1837" y="1565"/>
                </a:lnTo>
                <a:lnTo>
                  <a:pt x="1839" y="1565"/>
                </a:lnTo>
                <a:lnTo>
                  <a:pt x="1842" y="1565"/>
                </a:lnTo>
                <a:lnTo>
                  <a:pt x="1842" y="1563"/>
                </a:lnTo>
                <a:lnTo>
                  <a:pt x="1839" y="1563"/>
                </a:lnTo>
                <a:lnTo>
                  <a:pt x="1839" y="1563"/>
                </a:lnTo>
                <a:lnTo>
                  <a:pt x="1839" y="1565"/>
                </a:lnTo>
                <a:close/>
                <a:moveTo>
                  <a:pt x="1851" y="997"/>
                </a:moveTo>
                <a:lnTo>
                  <a:pt x="1851" y="997"/>
                </a:lnTo>
                <a:lnTo>
                  <a:pt x="1851" y="997"/>
                </a:lnTo>
                <a:lnTo>
                  <a:pt x="1851" y="995"/>
                </a:lnTo>
                <a:lnTo>
                  <a:pt x="1848" y="997"/>
                </a:lnTo>
                <a:lnTo>
                  <a:pt x="1848" y="997"/>
                </a:lnTo>
                <a:lnTo>
                  <a:pt x="1851" y="997"/>
                </a:lnTo>
                <a:lnTo>
                  <a:pt x="1851" y="997"/>
                </a:lnTo>
                <a:lnTo>
                  <a:pt x="1851" y="997"/>
                </a:lnTo>
                <a:close/>
                <a:moveTo>
                  <a:pt x="1853" y="1529"/>
                </a:moveTo>
                <a:lnTo>
                  <a:pt x="1853" y="1527"/>
                </a:lnTo>
                <a:lnTo>
                  <a:pt x="1853" y="1524"/>
                </a:lnTo>
                <a:lnTo>
                  <a:pt x="1853" y="1524"/>
                </a:lnTo>
                <a:lnTo>
                  <a:pt x="1851" y="1524"/>
                </a:lnTo>
                <a:lnTo>
                  <a:pt x="1851" y="1522"/>
                </a:lnTo>
                <a:lnTo>
                  <a:pt x="1851" y="1522"/>
                </a:lnTo>
                <a:lnTo>
                  <a:pt x="1851" y="1522"/>
                </a:lnTo>
                <a:lnTo>
                  <a:pt x="1851" y="1522"/>
                </a:lnTo>
                <a:lnTo>
                  <a:pt x="1848" y="1520"/>
                </a:lnTo>
                <a:lnTo>
                  <a:pt x="1848" y="1520"/>
                </a:lnTo>
                <a:lnTo>
                  <a:pt x="1846" y="1522"/>
                </a:lnTo>
                <a:lnTo>
                  <a:pt x="1846" y="1522"/>
                </a:lnTo>
                <a:lnTo>
                  <a:pt x="1848" y="1524"/>
                </a:lnTo>
                <a:lnTo>
                  <a:pt x="1848" y="1524"/>
                </a:lnTo>
                <a:lnTo>
                  <a:pt x="1851" y="1524"/>
                </a:lnTo>
                <a:lnTo>
                  <a:pt x="1848" y="1527"/>
                </a:lnTo>
                <a:lnTo>
                  <a:pt x="1848" y="1527"/>
                </a:lnTo>
                <a:lnTo>
                  <a:pt x="1848" y="1527"/>
                </a:lnTo>
                <a:lnTo>
                  <a:pt x="1853" y="1527"/>
                </a:lnTo>
                <a:lnTo>
                  <a:pt x="1853" y="1529"/>
                </a:lnTo>
                <a:lnTo>
                  <a:pt x="1853" y="1529"/>
                </a:lnTo>
                <a:close/>
                <a:moveTo>
                  <a:pt x="1830" y="984"/>
                </a:moveTo>
                <a:lnTo>
                  <a:pt x="1833" y="982"/>
                </a:lnTo>
                <a:lnTo>
                  <a:pt x="1835" y="979"/>
                </a:lnTo>
                <a:lnTo>
                  <a:pt x="1835" y="979"/>
                </a:lnTo>
                <a:lnTo>
                  <a:pt x="1833" y="979"/>
                </a:lnTo>
                <a:lnTo>
                  <a:pt x="1833" y="979"/>
                </a:lnTo>
                <a:lnTo>
                  <a:pt x="1828" y="979"/>
                </a:lnTo>
                <a:lnTo>
                  <a:pt x="1824" y="979"/>
                </a:lnTo>
                <a:lnTo>
                  <a:pt x="1824" y="979"/>
                </a:lnTo>
                <a:lnTo>
                  <a:pt x="1819" y="979"/>
                </a:lnTo>
                <a:lnTo>
                  <a:pt x="1817" y="979"/>
                </a:lnTo>
                <a:lnTo>
                  <a:pt x="1815" y="979"/>
                </a:lnTo>
                <a:lnTo>
                  <a:pt x="1812" y="979"/>
                </a:lnTo>
                <a:lnTo>
                  <a:pt x="1812" y="979"/>
                </a:lnTo>
                <a:lnTo>
                  <a:pt x="1812" y="979"/>
                </a:lnTo>
                <a:lnTo>
                  <a:pt x="1810" y="977"/>
                </a:lnTo>
                <a:lnTo>
                  <a:pt x="1808" y="977"/>
                </a:lnTo>
                <a:lnTo>
                  <a:pt x="1808" y="979"/>
                </a:lnTo>
                <a:lnTo>
                  <a:pt x="1808" y="979"/>
                </a:lnTo>
                <a:lnTo>
                  <a:pt x="1806" y="979"/>
                </a:lnTo>
                <a:lnTo>
                  <a:pt x="1806" y="979"/>
                </a:lnTo>
                <a:lnTo>
                  <a:pt x="1806" y="979"/>
                </a:lnTo>
                <a:lnTo>
                  <a:pt x="1806" y="977"/>
                </a:lnTo>
                <a:lnTo>
                  <a:pt x="1806" y="977"/>
                </a:lnTo>
                <a:lnTo>
                  <a:pt x="1806" y="977"/>
                </a:lnTo>
                <a:lnTo>
                  <a:pt x="1806" y="975"/>
                </a:lnTo>
                <a:lnTo>
                  <a:pt x="1803" y="973"/>
                </a:lnTo>
                <a:lnTo>
                  <a:pt x="1803" y="970"/>
                </a:lnTo>
                <a:lnTo>
                  <a:pt x="1803" y="968"/>
                </a:lnTo>
                <a:lnTo>
                  <a:pt x="1803" y="968"/>
                </a:lnTo>
                <a:lnTo>
                  <a:pt x="1801" y="970"/>
                </a:lnTo>
                <a:lnTo>
                  <a:pt x="1801" y="970"/>
                </a:lnTo>
                <a:lnTo>
                  <a:pt x="1799" y="973"/>
                </a:lnTo>
                <a:lnTo>
                  <a:pt x="1799" y="973"/>
                </a:lnTo>
                <a:lnTo>
                  <a:pt x="1797" y="975"/>
                </a:lnTo>
                <a:lnTo>
                  <a:pt x="1797" y="975"/>
                </a:lnTo>
                <a:lnTo>
                  <a:pt x="1799" y="975"/>
                </a:lnTo>
                <a:lnTo>
                  <a:pt x="1801" y="977"/>
                </a:lnTo>
                <a:lnTo>
                  <a:pt x="1801" y="977"/>
                </a:lnTo>
                <a:lnTo>
                  <a:pt x="1801" y="979"/>
                </a:lnTo>
                <a:lnTo>
                  <a:pt x="1803" y="979"/>
                </a:lnTo>
                <a:lnTo>
                  <a:pt x="1806" y="979"/>
                </a:lnTo>
                <a:lnTo>
                  <a:pt x="1808" y="979"/>
                </a:lnTo>
                <a:lnTo>
                  <a:pt x="1808" y="982"/>
                </a:lnTo>
                <a:lnTo>
                  <a:pt x="1808" y="982"/>
                </a:lnTo>
                <a:lnTo>
                  <a:pt x="1806" y="982"/>
                </a:lnTo>
                <a:lnTo>
                  <a:pt x="1808" y="982"/>
                </a:lnTo>
                <a:lnTo>
                  <a:pt x="1810" y="984"/>
                </a:lnTo>
                <a:lnTo>
                  <a:pt x="1810" y="984"/>
                </a:lnTo>
                <a:lnTo>
                  <a:pt x="1815" y="986"/>
                </a:lnTo>
                <a:lnTo>
                  <a:pt x="1817" y="986"/>
                </a:lnTo>
                <a:lnTo>
                  <a:pt x="1817" y="984"/>
                </a:lnTo>
                <a:lnTo>
                  <a:pt x="1815" y="984"/>
                </a:lnTo>
                <a:lnTo>
                  <a:pt x="1817" y="984"/>
                </a:lnTo>
                <a:lnTo>
                  <a:pt x="1817" y="984"/>
                </a:lnTo>
                <a:lnTo>
                  <a:pt x="1819" y="982"/>
                </a:lnTo>
                <a:lnTo>
                  <a:pt x="1819" y="982"/>
                </a:lnTo>
                <a:lnTo>
                  <a:pt x="1819" y="982"/>
                </a:lnTo>
                <a:lnTo>
                  <a:pt x="1819" y="984"/>
                </a:lnTo>
                <a:lnTo>
                  <a:pt x="1819" y="984"/>
                </a:lnTo>
                <a:lnTo>
                  <a:pt x="1819" y="984"/>
                </a:lnTo>
                <a:lnTo>
                  <a:pt x="1819" y="984"/>
                </a:lnTo>
                <a:lnTo>
                  <a:pt x="1821" y="986"/>
                </a:lnTo>
                <a:lnTo>
                  <a:pt x="1819" y="986"/>
                </a:lnTo>
                <a:lnTo>
                  <a:pt x="1819" y="986"/>
                </a:lnTo>
                <a:lnTo>
                  <a:pt x="1821" y="986"/>
                </a:lnTo>
                <a:lnTo>
                  <a:pt x="1821" y="988"/>
                </a:lnTo>
                <a:lnTo>
                  <a:pt x="1821" y="988"/>
                </a:lnTo>
                <a:lnTo>
                  <a:pt x="1824" y="988"/>
                </a:lnTo>
                <a:lnTo>
                  <a:pt x="1826" y="988"/>
                </a:lnTo>
                <a:lnTo>
                  <a:pt x="1828" y="988"/>
                </a:lnTo>
                <a:lnTo>
                  <a:pt x="1826" y="988"/>
                </a:lnTo>
                <a:lnTo>
                  <a:pt x="1826" y="988"/>
                </a:lnTo>
                <a:lnTo>
                  <a:pt x="1826" y="986"/>
                </a:lnTo>
                <a:lnTo>
                  <a:pt x="1826" y="984"/>
                </a:lnTo>
                <a:lnTo>
                  <a:pt x="1826" y="984"/>
                </a:lnTo>
                <a:lnTo>
                  <a:pt x="1830" y="984"/>
                </a:lnTo>
                <a:close/>
                <a:moveTo>
                  <a:pt x="1837" y="961"/>
                </a:moveTo>
                <a:lnTo>
                  <a:pt x="1839" y="961"/>
                </a:lnTo>
                <a:lnTo>
                  <a:pt x="1839" y="959"/>
                </a:lnTo>
                <a:lnTo>
                  <a:pt x="1842" y="957"/>
                </a:lnTo>
                <a:lnTo>
                  <a:pt x="1844" y="957"/>
                </a:lnTo>
                <a:lnTo>
                  <a:pt x="1844" y="957"/>
                </a:lnTo>
                <a:lnTo>
                  <a:pt x="1844" y="957"/>
                </a:lnTo>
                <a:lnTo>
                  <a:pt x="1842" y="957"/>
                </a:lnTo>
                <a:lnTo>
                  <a:pt x="1842" y="957"/>
                </a:lnTo>
                <a:lnTo>
                  <a:pt x="1837" y="959"/>
                </a:lnTo>
                <a:lnTo>
                  <a:pt x="1835" y="961"/>
                </a:lnTo>
                <a:lnTo>
                  <a:pt x="1835" y="964"/>
                </a:lnTo>
                <a:lnTo>
                  <a:pt x="1835" y="964"/>
                </a:lnTo>
                <a:lnTo>
                  <a:pt x="1837" y="964"/>
                </a:lnTo>
                <a:lnTo>
                  <a:pt x="1839" y="964"/>
                </a:lnTo>
                <a:lnTo>
                  <a:pt x="1837" y="964"/>
                </a:lnTo>
                <a:lnTo>
                  <a:pt x="1837" y="964"/>
                </a:lnTo>
                <a:lnTo>
                  <a:pt x="1837" y="964"/>
                </a:lnTo>
                <a:lnTo>
                  <a:pt x="1837" y="961"/>
                </a:lnTo>
                <a:lnTo>
                  <a:pt x="1837" y="961"/>
                </a:lnTo>
                <a:close/>
                <a:moveTo>
                  <a:pt x="1853" y="1533"/>
                </a:moveTo>
                <a:lnTo>
                  <a:pt x="1851" y="1533"/>
                </a:lnTo>
                <a:lnTo>
                  <a:pt x="1851" y="1533"/>
                </a:lnTo>
                <a:lnTo>
                  <a:pt x="1851" y="1533"/>
                </a:lnTo>
                <a:lnTo>
                  <a:pt x="1848" y="1536"/>
                </a:lnTo>
                <a:lnTo>
                  <a:pt x="1848" y="1538"/>
                </a:lnTo>
                <a:lnTo>
                  <a:pt x="1848" y="1538"/>
                </a:lnTo>
                <a:lnTo>
                  <a:pt x="1851" y="1540"/>
                </a:lnTo>
                <a:lnTo>
                  <a:pt x="1853" y="1538"/>
                </a:lnTo>
                <a:lnTo>
                  <a:pt x="1853" y="1533"/>
                </a:lnTo>
                <a:close/>
                <a:moveTo>
                  <a:pt x="1842" y="1500"/>
                </a:moveTo>
                <a:lnTo>
                  <a:pt x="1844" y="1500"/>
                </a:lnTo>
                <a:lnTo>
                  <a:pt x="1846" y="1500"/>
                </a:lnTo>
                <a:lnTo>
                  <a:pt x="1848" y="1500"/>
                </a:lnTo>
                <a:lnTo>
                  <a:pt x="1844" y="1497"/>
                </a:lnTo>
                <a:lnTo>
                  <a:pt x="1844" y="1497"/>
                </a:lnTo>
                <a:lnTo>
                  <a:pt x="1844" y="1495"/>
                </a:lnTo>
                <a:lnTo>
                  <a:pt x="1844" y="1495"/>
                </a:lnTo>
                <a:lnTo>
                  <a:pt x="1842" y="1495"/>
                </a:lnTo>
                <a:lnTo>
                  <a:pt x="1842" y="1497"/>
                </a:lnTo>
                <a:lnTo>
                  <a:pt x="1842" y="1497"/>
                </a:lnTo>
                <a:lnTo>
                  <a:pt x="1842" y="1497"/>
                </a:lnTo>
                <a:lnTo>
                  <a:pt x="1842" y="1500"/>
                </a:lnTo>
                <a:close/>
                <a:moveTo>
                  <a:pt x="1848" y="1547"/>
                </a:moveTo>
                <a:lnTo>
                  <a:pt x="1848" y="1547"/>
                </a:lnTo>
                <a:lnTo>
                  <a:pt x="1848" y="1545"/>
                </a:lnTo>
                <a:lnTo>
                  <a:pt x="1848" y="1545"/>
                </a:lnTo>
                <a:lnTo>
                  <a:pt x="1848" y="1545"/>
                </a:lnTo>
                <a:lnTo>
                  <a:pt x="1846" y="1545"/>
                </a:lnTo>
                <a:lnTo>
                  <a:pt x="1846" y="1547"/>
                </a:lnTo>
                <a:lnTo>
                  <a:pt x="1846" y="1547"/>
                </a:lnTo>
                <a:lnTo>
                  <a:pt x="1846" y="1549"/>
                </a:lnTo>
                <a:lnTo>
                  <a:pt x="1848" y="1547"/>
                </a:lnTo>
                <a:close/>
                <a:moveTo>
                  <a:pt x="1925" y="973"/>
                </a:moveTo>
                <a:lnTo>
                  <a:pt x="1925" y="973"/>
                </a:lnTo>
                <a:lnTo>
                  <a:pt x="1925" y="973"/>
                </a:lnTo>
                <a:lnTo>
                  <a:pt x="1925" y="973"/>
                </a:lnTo>
                <a:lnTo>
                  <a:pt x="1925" y="973"/>
                </a:lnTo>
                <a:lnTo>
                  <a:pt x="1925" y="973"/>
                </a:lnTo>
                <a:lnTo>
                  <a:pt x="1925" y="973"/>
                </a:lnTo>
                <a:lnTo>
                  <a:pt x="1925" y="973"/>
                </a:lnTo>
                <a:lnTo>
                  <a:pt x="1925" y="973"/>
                </a:lnTo>
                <a:close/>
                <a:moveTo>
                  <a:pt x="1846" y="1511"/>
                </a:moveTo>
                <a:lnTo>
                  <a:pt x="1846" y="1509"/>
                </a:lnTo>
                <a:lnTo>
                  <a:pt x="1844" y="1509"/>
                </a:lnTo>
                <a:lnTo>
                  <a:pt x="1844" y="1509"/>
                </a:lnTo>
                <a:lnTo>
                  <a:pt x="1844" y="1511"/>
                </a:lnTo>
                <a:lnTo>
                  <a:pt x="1844" y="1513"/>
                </a:lnTo>
                <a:lnTo>
                  <a:pt x="1844" y="1515"/>
                </a:lnTo>
                <a:lnTo>
                  <a:pt x="1846" y="1515"/>
                </a:lnTo>
                <a:lnTo>
                  <a:pt x="1846" y="1513"/>
                </a:lnTo>
                <a:lnTo>
                  <a:pt x="1846" y="1511"/>
                </a:lnTo>
                <a:close/>
                <a:moveTo>
                  <a:pt x="1617" y="1380"/>
                </a:moveTo>
                <a:lnTo>
                  <a:pt x="1617" y="1382"/>
                </a:lnTo>
                <a:lnTo>
                  <a:pt x="1621" y="1382"/>
                </a:lnTo>
                <a:lnTo>
                  <a:pt x="1621" y="1385"/>
                </a:lnTo>
                <a:lnTo>
                  <a:pt x="1621" y="1385"/>
                </a:lnTo>
                <a:lnTo>
                  <a:pt x="1621" y="1382"/>
                </a:lnTo>
                <a:lnTo>
                  <a:pt x="1619" y="1382"/>
                </a:lnTo>
                <a:lnTo>
                  <a:pt x="1617" y="1380"/>
                </a:lnTo>
                <a:lnTo>
                  <a:pt x="1617" y="1380"/>
                </a:lnTo>
                <a:lnTo>
                  <a:pt x="1617" y="1380"/>
                </a:lnTo>
                <a:close/>
                <a:moveTo>
                  <a:pt x="1754" y="1473"/>
                </a:moveTo>
                <a:lnTo>
                  <a:pt x="1754" y="1473"/>
                </a:lnTo>
                <a:lnTo>
                  <a:pt x="1756" y="1473"/>
                </a:lnTo>
                <a:lnTo>
                  <a:pt x="1758" y="1473"/>
                </a:lnTo>
                <a:lnTo>
                  <a:pt x="1758" y="1473"/>
                </a:lnTo>
                <a:lnTo>
                  <a:pt x="1758" y="1473"/>
                </a:lnTo>
                <a:lnTo>
                  <a:pt x="1761" y="1473"/>
                </a:lnTo>
                <a:lnTo>
                  <a:pt x="1763" y="1473"/>
                </a:lnTo>
                <a:lnTo>
                  <a:pt x="1765" y="1473"/>
                </a:lnTo>
                <a:lnTo>
                  <a:pt x="1765" y="1473"/>
                </a:lnTo>
                <a:lnTo>
                  <a:pt x="1767" y="1473"/>
                </a:lnTo>
                <a:lnTo>
                  <a:pt x="1767" y="1473"/>
                </a:lnTo>
                <a:lnTo>
                  <a:pt x="1770" y="1473"/>
                </a:lnTo>
                <a:lnTo>
                  <a:pt x="1770" y="1473"/>
                </a:lnTo>
                <a:lnTo>
                  <a:pt x="1772" y="1473"/>
                </a:lnTo>
                <a:lnTo>
                  <a:pt x="1774" y="1470"/>
                </a:lnTo>
                <a:lnTo>
                  <a:pt x="1776" y="1470"/>
                </a:lnTo>
                <a:lnTo>
                  <a:pt x="1776" y="1468"/>
                </a:lnTo>
                <a:lnTo>
                  <a:pt x="1779" y="1468"/>
                </a:lnTo>
                <a:lnTo>
                  <a:pt x="1779" y="1466"/>
                </a:lnTo>
                <a:lnTo>
                  <a:pt x="1776" y="1466"/>
                </a:lnTo>
                <a:lnTo>
                  <a:pt x="1774" y="1464"/>
                </a:lnTo>
                <a:lnTo>
                  <a:pt x="1772" y="1464"/>
                </a:lnTo>
                <a:lnTo>
                  <a:pt x="1772" y="1464"/>
                </a:lnTo>
                <a:lnTo>
                  <a:pt x="1772" y="1464"/>
                </a:lnTo>
                <a:lnTo>
                  <a:pt x="1772" y="1464"/>
                </a:lnTo>
                <a:lnTo>
                  <a:pt x="1770" y="1464"/>
                </a:lnTo>
                <a:lnTo>
                  <a:pt x="1770" y="1464"/>
                </a:lnTo>
                <a:lnTo>
                  <a:pt x="1770" y="1464"/>
                </a:lnTo>
                <a:lnTo>
                  <a:pt x="1761" y="1464"/>
                </a:lnTo>
                <a:lnTo>
                  <a:pt x="1756" y="1464"/>
                </a:lnTo>
                <a:lnTo>
                  <a:pt x="1756" y="1464"/>
                </a:lnTo>
                <a:lnTo>
                  <a:pt x="1754" y="1464"/>
                </a:lnTo>
                <a:lnTo>
                  <a:pt x="1754" y="1464"/>
                </a:lnTo>
                <a:lnTo>
                  <a:pt x="1754" y="1466"/>
                </a:lnTo>
                <a:lnTo>
                  <a:pt x="1754" y="1466"/>
                </a:lnTo>
                <a:lnTo>
                  <a:pt x="1754" y="1466"/>
                </a:lnTo>
                <a:lnTo>
                  <a:pt x="1754" y="1466"/>
                </a:lnTo>
                <a:lnTo>
                  <a:pt x="1754" y="1468"/>
                </a:lnTo>
                <a:lnTo>
                  <a:pt x="1754" y="1468"/>
                </a:lnTo>
                <a:lnTo>
                  <a:pt x="1754" y="1473"/>
                </a:lnTo>
                <a:close/>
                <a:moveTo>
                  <a:pt x="1588" y="1405"/>
                </a:moveTo>
                <a:lnTo>
                  <a:pt x="1588" y="1405"/>
                </a:lnTo>
                <a:lnTo>
                  <a:pt x="1588" y="1405"/>
                </a:lnTo>
                <a:lnTo>
                  <a:pt x="1588" y="1405"/>
                </a:lnTo>
                <a:lnTo>
                  <a:pt x="1588" y="1403"/>
                </a:lnTo>
                <a:lnTo>
                  <a:pt x="1588" y="1403"/>
                </a:lnTo>
                <a:lnTo>
                  <a:pt x="1585" y="1403"/>
                </a:lnTo>
                <a:lnTo>
                  <a:pt x="1585" y="1403"/>
                </a:lnTo>
                <a:lnTo>
                  <a:pt x="1585" y="1403"/>
                </a:lnTo>
                <a:lnTo>
                  <a:pt x="1585" y="1405"/>
                </a:lnTo>
                <a:lnTo>
                  <a:pt x="1585" y="1405"/>
                </a:lnTo>
                <a:lnTo>
                  <a:pt x="1588" y="1405"/>
                </a:lnTo>
                <a:close/>
                <a:moveTo>
                  <a:pt x="1594" y="1376"/>
                </a:moveTo>
                <a:lnTo>
                  <a:pt x="1594" y="1376"/>
                </a:lnTo>
                <a:lnTo>
                  <a:pt x="1594" y="1376"/>
                </a:lnTo>
                <a:lnTo>
                  <a:pt x="1594" y="1376"/>
                </a:lnTo>
                <a:lnTo>
                  <a:pt x="1594" y="1376"/>
                </a:lnTo>
                <a:lnTo>
                  <a:pt x="1592" y="1373"/>
                </a:lnTo>
                <a:lnTo>
                  <a:pt x="1592" y="1371"/>
                </a:lnTo>
                <a:lnTo>
                  <a:pt x="1592" y="1373"/>
                </a:lnTo>
                <a:lnTo>
                  <a:pt x="1590" y="1371"/>
                </a:lnTo>
                <a:lnTo>
                  <a:pt x="1592" y="1371"/>
                </a:lnTo>
                <a:lnTo>
                  <a:pt x="1592" y="1371"/>
                </a:lnTo>
                <a:lnTo>
                  <a:pt x="1590" y="1369"/>
                </a:lnTo>
                <a:lnTo>
                  <a:pt x="1590" y="1371"/>
                </a:lnTo>
                <a:lnTo>
                  <a:pt x="1588" y="1371"/>
                </a:lnTo>
                <a:lnTo>
                  <a:pt x="1588" y="1371"/>
                </a:lnTo>
                <a:lnTo>
                  <a:pt x="1588" y="1371"/>
                </a:lnTo>
                <a:lnTo>
                  <a:pt x="1585" y="1371"/>
                </a:lnTo>
                <a:lnTo>
                  <a:pt x="1588" y="1373"/>
                </a:lnTo>
                <a:lnTo>
                  <a:pt x="1588" y="1373"/>
                </a:lnTo>
                <a:lnTo>
                  <a:pt x="1590" y="1376"/>
                </a:lnTo>
                <a:lnTo>
                  <a:pt x="1590" y="1378"/>
                </a:lnTo>
                <a:lnTo>
                  <a:pt x="1590" y="1378"/>
                </a:lnTo>
                <a:lnTo>
                  <a:pt x="1592" y="1378"/>
                </a:lnTo>
                <a:lnTo>
                  <a:pt x="1594" y="1376"/>
                </a:lnTo>
                <a:close/>
                <a:moveTo>
                  <a:pt x="1597" y="1358"/>
                </a:moveTo>
                <a:lnTo>
                  <a:pt x="1597" y="1358"/>
                </a:lnTo>
                <a:lnTo>
                  <a:pt x="1597" y="1358"/>
                </a:lnTo>
                <a:lnTo>
                  <a:pt x="1597" y="1358"/>
                </a:lnTo>
                <a:lnTo>
                  <a:pt x="1594" y="1358"/>
                </a:lnTo>
                <a:lnTo>
                  <a:pt x="1594" y="1358"/>
                </a:lnTo>
                <a:lnTo>
                  <a:pt x="1592" y="1358"/>
                </a:lnTo>
                <a:lnTo>
                  <a:pt x="1592" y="1358"/>
                </a:lnTo>
                <a:lnTo>
                  <a:pt x="1594" y="1358"/>
                </a:lnTo>
                <a:lnTo>
                  <a:pt x="1597" y="1358"/>
                </a:lnTo>
                <a:close/>
                <a:moveTo>
                  <a:pt x="1583" y="1400"/>
                </a:moveTo>
                <a:lnTo>
                  <a:pt x="1583" y="1403"/>
                </a:lnTo>
                <a:lnTo>
                  <a:pt x="1585" y="1403"/>
                </a:lnTo>
                <a:lnTo>
                  <a:pt x="1585" y="1403"/>
                </a:lnTo>
                <a:lnTo>
                  <a:pt x="1585" y="1403"/>
                </a:lnTo>
                <a:lnTo>
                  <a:pt x="1585" y="1403"/>
                </a:lnTo>
                <a:lnTo>
                  <a:pt x="1585" y="1400"/>
                </a:lnTo>
                <a:lnTo>
                  <a:pt x="1583" y="1400"/>
                </a:lnTo>
                <a:lnTo>
                  <a:pt x="1583" y="1400"/>
                </a:lnTo>
                <a:lnTo>
                  <a:pt x="1581" y="1400"/>
                </a:lnTo>
                <a:lnTo>
                  <a:pt x="1581" y="1400"/>
                </a:lnTo>
                <a:lnTo>
                  <a:pt x="1583" y="1400"/>
                </a:lnTo>
                <a:close/>
                <a:moveTo>
                  <a:pt x="1606" y="1349"/>
                </a:moveTo>
                <a:lnTo>
                  <a:pt x="1606" y="1351"/>
                </a:lnTo>
                <a:lnTo>
                  <a:pt x="1606" y="1351"/>
                </a:lnTo>
                <a:lnTo>
                  <a:pt x="1606" y="1351"/>
                </a:lnTo>
                <a:lnTo>
                  <a:pt x="1608" y="1351"/>
                </a:lnTo>
                <a:lnTo>
                  <a:pt x="1610" y="1353"/>
                </a:lnTo>
                <a:lnTo>
                  <a:pt x="1612" y="1353"/>
                </a:lnTo>
                <a:lnTo>
                  <a:pt x="1612" y="1355"/>
                </a:lnTo>
                <a:lnTo>
                  <a:pt x="1615" y="1355"/>
                </a:lnTo>
                <a:lnTo>
                  <a:pt x="1615" y="1358"/>
                </a:lnTo>
                <a:lnTo>
                  <a:pt x="1615" y="1360"/>
                </a:lnTo>
                <a:lnTo>
                  <a:pt x="1615" y="1362"/>
                </a:lnTo>
                <a:lnTo>
                  <a:pt x="1612" y="1362"/>
                </a:lnTo>
                <a:lnTo>
                  <a:pt x="1612" y="1362"/>
                </a:lnTo>
                <a:lnTo>
                  <a:pt x="1612" y="1362"/>
                </a:lnTo>
                <a:lnTo>
                  <a:pt x="1615" y="1364"/>
                </a:lnTo>
                <a:lnTo>
                  <a:pt x="1615" y="1364"/>
                </a:lnTo>
                <a:lnTo>
                  <a:pt x="1615" y="1362"/>
                </a:lnTo>
                <a:lnTo>
                  <a:pt x="1615" y="1360"/>
                </a:lnTo>
                <a:lnTo>
                  <a:pt x="1615" y="1358"/>
                </a:lnTo>
                <a:lnTo>
                  <a:pt x="1615" y="1355"/>
                </a:lnTo>
                <a:lnTo>
                  <a:pt x="1615" y="1355"/>
                </a:lnTo>
                <a:lnTo>
                  <a:pt x="1612" y="1353"/>
                </a:lnTo>
                <a:lnTo>
                  <a:pt x="1610" y="1353"/>
                </a:lnTo>
                <a:lnTo>
                  <a:pt x="1608" y="1351"/>
                </a:lnTo>
                <a:lnTo>
                  <a:pt x="1606" y="1349"/>
                </a:lnTo>
                <a:lnTo>
                  <a:pt x="1606" y="1349"/>
                </a:lnTo>
                <a:close/>
                <a:moveTo>
                  <a:pt x="1574" y="1333"/>
                </a:moveTo>
                <a:lnTo>
                  <a:pt x="1574" y="1333"/>
                </a:lnTo>
                <a:lnTo>
                  <a:pt x="1572" y="1331"/>
                </a:lnTo>
                <a:lnTo>
                  <a:pt x="1570" y="1331"/>
                </a:lnTo>
                <a:lnTo>
                  <a:pt x="1574" y="1333"/>
                </a:lnTo>
                <a:lnTo>
                  <a:pt x="1574" y="1333"/>
                </a:lnTo>
                <a:lnTo>
                  <a:pt x="1576" y="1333"/>
                </a:lnTo>
                <a:lnTo>
                  <a:pt x="1579" y="1333"/>
                </a:lnTo>
                <a:lnTo>
                  <a:pt x="1583" y="1331"/>
                </a:lnTo>
                <a:lnTo>
                  <a:pt x="1588" y="1331"/>
                </a:lnTo>
                <a:lnTo>
                  <a:pt x="1588" y="1331"/>
                </a:lnTo>
                <a:lnTo>
                  <a:pt x="1588" y="1331"/>
                </a:lnTo>
                <a:lnTo>
                  <a:pt x="1585" y="1331"/>
                </a:lnTo>
                <a:lnTo>
                  <a:pt x="1581" y="1331"/>
                </a:lnTo>
                <a:lnTo>
                  <a:pt x="1581" y="1331"/>
                </a:lnTo>
                <a:lnTo>
                  <a:pt x="1581" y="1331"/>
                </a:lnTo>
                <a:lnTo>
                  <a:pt x="1579" y="1331"/>
                </a:lnTo>
                <a:lnTo>
                  <a:pt x="1576" y="1328"/>
                </a:lnTo>
                <a:lnTo>
                  <a:pt x="1576" y="1331"/>
                </a:lnTo>
                <a:lnTo>
                  <a:pt x="1576" y="1331"/>
                </a:lnTo>
                <a:lnTo>
                  <a:pt x="1576" y="1331"/>
                </a:lnTo>
                <a:lnTo>
                  <a:pt x="1574" y="1333"/>
                </a:lnTo>
                <a:close/>
                <a:moveTo>
                  <a:pt x="1597" y="1331"/>
                </a:moveTo>
                <a:lnTo>
                  <a:pt x="1597" y="1328"/>
                </a:lnTo>
                <a:lnTo>
                  <a:pt x="1594" y="1328"/>
                </a:lnTo>
                <a:lnTo>
                  <a:pt x="1594" y="1326"/>
                </a:lnTo>
                <a:lnTo>
                  <a:pt x="1592" y="1326"/>
                </a:lnTo>
                <a:lnTo>
                  <a:pt x="1590" y="1326"/>
                </a:lnTo>
                <a:lnTo>
                  <a:pt x="1588" y="1326"/>
                </a:lnTo>
                <a:lnTo>
                  <a:pt x="1588" y="1326"/>
                </a:lnTo>
                <a:lnTo>
                  <a:pt x="1590" y="1326"/>
                </a:lnTo>
                <a:lnTo>
                  <a:pt x="1594" y="1328"/>
                </a:lnTo>
                <a:lnTo>
                  <a:pt x="1597" y="1331"/>
                </a:lnTo>
                <a:lnTo>
                  <a:pt x="1599" y="1333"/>
                </a:lnTo>
                <a:lnTo>
                  <a:pt x="1599" y="1333"/>
                </a:lnTo>
                <a:lnTo>
                  <a:pt x="1599" y="1335"/>
                </a:lnTo>
                <a:lnTo>
                  <a:pt x="1599" y="1335"/>
                </a:lnTo>
                <a:lnTo>
                  <a:pt x="1599" y="1337"/>
                </a:lnTo>
                <a:lnTo>
                  <a:pt x="1599" y="1340"/>
                </a:lnTo>
                <a:lnTo>
                  <a:pt x="1597" y="1340"/>
                </a:lnTo>
                <a:lnTo>
                  <a:pt x="1594" y="1342"/>
                </a:lnTo>
                <a:lnTo>
                  <a:pt x="1597" y="1342"/>
                </a:lnTo>
                <a:lnTo>
                  <a:pt x="1599" y="1344"/>
                </a:lnTo>
                <a:lnTo>
                  <a:pt x="1599" y="1344"/>
                </a:lnTo>
                <a:lnTo>
                  <a:pt x="1599" y="1342"/>
                </a:lnTo>
                <a:lnTo>
                  <a:pt x="1599" y="1337"/>
                </a:lnTo>
                <a:lnTo>
                  <a:pt x="1601" y="1337"/>
                </a:lnTo>
                <a:lnTo>
                  <a:pt x="1601" y="1333"/>
                </a:lnTo>
                <a:lnTo>
                  <a:pt x="1599" y="1333"/>
                </a:lnTo>
                <a:lnTo>
                  <a:pt x="1597" y="1331"/>
                </a:lnTo>
                <a:lnTo>
                  <a:pt x="1597" y="1331"/>
                </a:lnTo>
                <a:lnTo>
                  <a:pt x="1597" y="1331"/>
                </a:lnTo>
                <a:lnTo>
                  <a:pt x="1597" y="1331"/>
                </a:lnTo>
                <a:close/>
                <a:moveTo>
                  <a:pt x="1583" y="1367"/>
                </a:moveTo>
                <a:lnTo>
                  <a:pt x="1583" y="1367"/>
                </a:lnTo>
                <a:lnTo>
                  <a:pt x="1583" y="1369"/>
                </a:lnTo>
                <a:lnTo>
                  <a:pt x="1585" y="1369"/>
                </a:lnTo>
                <a:lnTo>
                  <a:pt x="1585" y="1369"/>
                </a:lnTo>
                <a:lnTo>
                  <a:pt x="1585" y="1369"/>
                </a:lnTo>
                <a:lnTo>
                  <a:pt x="1588" y="1369"/>
                </a:lnTo>
                <a:lnTo>
                  <a:pt x="1588" y="1369"/>
                </a:lnTo>
                <a:lnTo>
                  <a:pt x="1590" y="1367"/>
                </a:lnTo>
                <a:lnTo>
                  <a:pt x="1590" y="1367"/>
                </a:lnTo>
                <a:lnTo>
                  <a:pt x="1590" y="1364"/>
                </a:lnTo>
                <a:lnTo>
                  <a:pt x="1590" y="1362"/>
                </a:lnTo>
                <a:lnTo>
                  <a:pt x="1588" y="1362"/>
                </a:lnTo>
                <a:lnTo>
                  <a:pt x="1588" y="1360"/>
                </a:lnTo>
                <a:lnTo>
                  <a:pt x="1585" y="1358"/>
                </a:lnTo>
                <a:lnTo>
                  <a:pt x="1585" y="1358"/>
                </a:lnTo>
                <a:lnTo>
                  <a:pt x="1585" y="1355"/>
                </a:lnTo>
                <a:lnTo>
                  <a:pt x="1583" y="1355"/>
                </a:lnTo>
                <a:lnTo>
                  <a:pt x="1583" y="1355"/>
                </a:lnTo>
                <a:lnTo>
                  <a:pt x="1583" y="1358"/>
                </a:lnTo>
                <a:lnTo>
                  <a:pt x="1583" y="1360"/>
                </a:lnTo>
                <a:lnTo>
                  <a:pt x="1581" y="1362"/>
                </a:lnTo>
                <a:lnTo>
                  <a:pt x="1581" y="1364"/>
                </a:lnTo>
                <a:lnTo>
                  <a:pt x="1583" y="1364"/>
                </a:lnTo>
                <a:lnTo>
                  <a:pt x="1583" y="1364"/>
                </a:lnTo>
                <a:lnTo>
                  <a:pt x="1581" y="1364"/>
                </a:lnTo>
                <a:lnTo>
                  <a:pt x="1581" y="1364"/>
                </a:lnTo>
                <a:lnTo>
                  <a:pt x="1579" y="1364"/>
                </a:lnTo>
                <a:lnTo>
                  <a:pt x="1581" y="1367"/>
                </a:lnTo>
                <a:lnTo>
                  <a:pt x="1583" y="1367"/>
                </a:lnTo>
                <a:lnTo>
                  <a:pt x="1583" y="1367"/>
                </a:lnTo>
                <a:close/>
                <a:moveTo>
                  <a:pt x="1579" y="1398"/>
                </a:moveTo>
                <a:lnTo>
                  <a:pt x="1579" y="1398"/>
                </a:lnTo>
                <a:lnTo>
                  <a:pt x="1576" y="1398"/>
                </a:lnTo>
                <a:lnTo>
                  <a:pt x="1576" y="1398"/>
                </a:lnTo>
                <a:lnTo>
                  <a:pt x="1576" y="1398"/>
                </a:lnTo>
                <a:lnTo>
                  <a:pt x="1576" y="1398"/>
                </a:lnTo>
                <a:lnTo>
                  <a:pt x="1579" y="1400"/>
                </a:lnTo>
                <a:lnTo>
                  <a:pt x="1579" y="1400"/>
                </a:lnTo>
                <a:lnTo>
                  <a:pt x="1581" y="1400"/>
                </a:lnTo>
                <a:lnTo>
                  <a:pt x="1581" y="1400"/>
                </a:lnTo>
                <a:lnTo>
                  <a:pt x="1581" y="1400"/>
                </a:lnTo>
                <a:lnTo>
                  <a:pt x="1581" y="1398"/>
                </a:lnTo>
                <a:lnTo>
                  <a:pt x="1581" y="1398"/>
                </a:lnTo>
                <a:lnTo>
                  <a:pt x="1579" y="1398"/>
                </a:lnTo>
                <a:close/>
                <a:moveTo>
                  <a:pt x="1619" y="1187"/>
                </a:moveTo>
                <a:lnTo>
                  <a:pt x="1617" y="1187"/>
                </a:lnTo>
                <a:lnTo>
                  <a:pt x="1617" y="1187"/>
                </a:lnTo>
                <a:lnTo>
                  <a:pt x="1621" y="1187"/>
                </a:lnTo>
                <a:lnTo>
                  <a:pt x="1619" y="1187"/>
                </a:lnTo>
                <a:close/>
                <a:moveTo>
                  <a:pt x="1621" y="1364"/>
                </a:moveTo>
                <a:lnTo>
                  <a:pt x="1621" y="1364"/>
                </a:lnTo>
                <a:lnTo>
                  <a:pt x="1624" y="1367"/>
                </a:lnTo>
                <a:lnTo>
                  <a:pt x="1624" y="1367"/>
                </a:lnTo>
                <a:lnTo>
                  <a:pt x="1626" y="1369"/>
                </a:lnTo>
                <a:lnTo>
                  <a:pt x="1626" y="1371"/>
                </a:lnTo>
                <a:lnTo>
                  <a:pt x="1626" y="1371"/>
                </a:lnTo>
                <a:lnTo>
                  <a:pt x="1626" y="1371"/>
                </a:lnTo>
                <a:lnTo>
                  <a:pt x="1626" y="1373"/>
                </a:lnTo>
                <a:lnTo>
                  <a:pt x="1626" y="1373"/>
                </a:lnTo>
                <a:lnTo>
                  <a:pt x="1628" y="1371"/>
                </a:lnTo>
                <a:lnTo>
                  <a:pt x="1628" y="1371"/>
                </a:lnTo>
                <a:lnTo>
                  <a:pt x="1628" y="1371"/>
                </a:lnTo>
                <a:lnTo>
                  <a:pt x="1624" y="1367"/>
                </a:lnTo>
                <a:lnTo>
                  <a:pt x="1624" y="1367"/>
                </a:lnTo>
                <a:lnTo>
                  <a:pt x="1624" y="1364"/>
                </a:lnTo>
                <a:lnTo>
                  <a:pt x="1621" y="1362"/>
                </a:lnTo>
                <a:lnTo>
                  <a:pt x="1621" y="1364"/>
                </a:lnTo>
                <a:lnTo>
                  <a:pt x="1621" y="1364"/>
                </a:lnTo>
                <a:close/>
                <a:moveTo>
                  <a:pt x="1630" y="1387"/>
                </a:moveTo>
                <a:lnTo>
                  <a:pt x="1630" y="1389"/>
                </a:lnTo>
                <a:lnTo>
                  <a:pt x="1630" y="1389"/>
                </a:lnTo>
                <a:lnTo>
                  <a:pt x="1632" y="1389"/>
                </a:lnTo>
                <a:lnTo>
                  <a:pt x="1635" y="1394"/>
                </a:lnTo>
                <a:lnTo>
                  <a:pt x="1635" y="1394"/>
                </a:lnTo>
                <a:lnTo>
                  <a:pt x="1635" y="1391"/>
                </a:lnTo>
                <a:lnTo>
                  <a:pt x="1632" y="1389"/>
                </a:lnTo>
                <a:lnTo>
                  <a:pt x="1632" y="1389"/>
                </a:lnTo>
                <a:lnTo>
                  <a:pt x="1630" y="1385"/>
                </a:lnTo>
                <a:lnTo>
                  <a:pt x="1630" y="1385"/>
                </a:lnTo>
                <a:lnTo>
                  <a:pt x="1630" y="1382"/>
                </a:lnTo>
                <a:lnTo>
                  <a:pt x="1628" y="1380"/>
                </a:lnTo>
                <a:lnTo>
                  <a:pt x="1628" y="1382"/>
                </a:lnTo>
                <a:lnTo>
                  <a:pt x="1628" y="1382"/>
                </a:lnTo>
                <a:lnTo>
                  <a:pt x="1628" y="1382"/>
                </a:lnTo>
                <a:lnTo>
                  <a:pt x="1630" y="1385"/>
                </a:lnTo>
                <a:lnTo>
                  <a:pt x="1630" y="1387"/>
                </a:lnTo>
                <a:lnTo>
                  <a:pt x="1630" y="1387"/>
                </a:lnTo>
                <a:lnTo>
                  <a:pt x="1630" y="1387"/>
                </a:lnTo>
                <a:close/>
                <a:moveTo>
                  <a:pt x="1624" y="1173"/>
                </a:moveTo>
                <a:lnTo>
                  <a:pt x="1621" y="1173"/>
                </a:lnTo>
                <a:lnTo>
                  <a:pt x="1624" y="1175"/>
                </a:lnTo>
                <a:lnTo>
                  <a:pt x="1624" y="1175"/>
                </a:lnTo>
                <a:lnTo>
                  <a:pt x="1624" y="1173"/>
                </a:lnTo>
                <a:lnTo>
                  <a:pt x="1624" y="1173"/>
                </a:lnTo>
                <a:close/>
                <a:moveTo>
                  <a:pt x="1628" y="1135"/>
                </a:moveTo>
                <a:lnTo>
                  <a:pt x="1626" y="1139"/>
                </a:lnTo>
                <a:lnTo>
                  <a:pt x="1628" y="1139"/>
                </a:lnTo>
                <a:lnTo>
                  <a:pt x="1630" y="1135"/>
                </a:lnTo>
                <a:lnTo>
                  <a:pt x="1630" y="1133"/>
                </a:lnTo>
                <a:lnTo>
                  <a:pt x="1630" y="1130"/>
                </a:lnTo>
                <a:lnTo>
                  <a:pt x="1630" y="1133"/>
                </a:lnTo>
                <a:lnTo>
                  <a:pt x="1628" y="1135"/>
                </a:lnTo>
                <a:close/>
                <a:moveTo>
                  <a:pt x="1615" y="1191"/>
                </a:moveTo>
                <a:lnTo>
                  <a:pt x="1612" y="1191"/>
                </a:lnTo>
                <a:lnTo>
                  <a:pt x="1610" y="1193"/>
                </a:lnTo>
                <a:lnTo>
                  <a:pt x="1608" y="1196"/>
                </a:lnTo>
                <a:lnTo>
                  <a:pt x="1610" y="1196"/>
                </a:lnTo>
                <a:lnTo>
                  <a:pt x="1612" y="1193"/>
                </a:lnTo>
                <a:lnTo>
                  <a:pt x="1615" y="1191"/>
                </a:lnTo>
                <a:close/>
                <a:moveTo>
                  <a:pt x="1624" y="1184"/>
                </a:moveTo>
                <a:lnTo>
                  <a:pt x="1621" y="1187"/>
                </a:lnTo>
                <a:lnTo>
                  <a:pt x="1621" y="1187"/>
                </a:lnTo>
                <a:lnTo>
                  <a:pt x="1624" y="1184"/>
                </a:lnTo>
                <a:lnTo>
                  <a:pt x="1626" y="1184"/>
                </a:lnTo>
                <a:lnTo>
                  <a:pt x="1626" y="1182"/>
                </a:lnTo>
                <a:lnTo>
                  <a:pt x="1626" y="1180"/>
                </a:lnTo>
                <a:lnTo>
                  <a:pt x="1626" y="1178"/>
                </a:lnTo>
                <a:lnTo>
                  <a:pt x="1626" y="1175"/>
                </a:lnTo>
                <a:lnTo>
                  <a:pt x="1626" y="1178"/>
                </a:lnTo>
                <a:lnTo>
                  <a:pt x="1626" y="1180"/>
                </a:lnTo>
                <a:lnTo>
                  <a:pt x="1626" y="1182"/>
                </a:lnTo>
                <a:lnTo>
                  <a:pt x="1624" y="1184"/>
                </a:lnTo>
                <a:close/>
                <a:moveTo>
                  <a:pt x="1608" y="1196"/>
                </a:moveTo>
                <a:lnTo>
                  <a:pt x="1608" y="1196"/>
                </a:lnTo>
                <a:lnTo>
                  <a:pt x="1608" y="1196"/>
                </a:lnTo>
                <a:lnTo>
                  <a:pt x="1606" y="1196"/>
                </a:lnTo>
                <a:lnTo>
                  <a:pt x="1608" y="1196"/>
                </a:lnTo>
                <a:lnTo>
                  <a:pt x="1608" y="1196"/>
                </a:lnTo>
                <a:lnTo>
                  <a:pt x="1608" y="1196"/>
                </a:lnTo>
                <a:close/>
                <a:moveTo>
                  <a:pt x="1641" y="1373"/>
                </a:moveTo>
                <a:lnTo>
                  <a:pt x="1641" y="1373"/>
                </a:lnTo>
                <a:lnTo>
                  <a:pt x="1641" y="1373"/>
                </a:lnTo>
                <a:lnTo>
                  <a:pt x="1639" y="1373"/>
                </a:lnTo>
                <a:lnTo>
                  <a:pt x="1639" y="1376"/>
                </a:lnTo>
                <a:lnTo>
                  <a:pt x="1639" y="1376"/>
                </a:lnTo>
                <a:lnTo>
                  <a:pt x="1641" y="1373"/>
                </a:lnTo>
                <a:close/>
                <a:moveTo>
                  <a:pt x="1565" y="1396"/>
                </a:moveTo>
                <a:lnTo>
                  <a:pt x="1565" y="1396"/>
                </a:lnTo>
                <a:lnTo>
                  <a:pt x="1565" y="1396"/>
                </a:lnTo>
                <a:lnTo>
                  <a:pt x="1561" y="1394"/>
                </a:lnTo>
                <a:lnTo>
                  <a:pt x="1561" y="1394"/>
                </a:lnTo>
                <a:lnTo>
                  <a:pt x="1561" y="1394"/>
                </a:lnTo>
                <a:lnTo>
                  <a:pt x="1563" y="1396"/>
                </a:lnTo>
                <a:lnTo>
                  <a:pt x="1565" y="1396"/>
                </a:lnTo>
                <a:close/>
                <a:moveTo>
                  <a:pt x="1590" y="1407"/>
                </a:moveTo>
                <a:lnTo>
                  <a:pt x="1590" y="1407"/>
                </a:lnTo>
                <a:lnTo>
                  <a:pt x="1590" y="1407"/>
                </a:lnTo>
                <a:lnTo>
                  <a:pt x="1590" y="1409"/>
                </a:lnTo>
                <a:lnTo>
                  <a:pt x="1592" y="1407"/>
                </a:lnTo>
                <a:lnTo>
                  <a:pt x="1592" y="1407"/>
                </a:lnTo>
                <a:lnTo>
                  <a:pt x="1592" y="1407"/>
                </a:lnTo>
                <a:lnTo>
                  <a:pt x="1590" y="1405"/>
                </a:lnTo>
                <a:lnTo>
                  <a:pt x="1588" y="1405"/>
                </a:lnTo>
                <a:lnTo>
                  <a:pt x="1588" y="1405"/>
                </a:lnTo>
                <a:lnTo>
                  <a:pt x="1588" y="1407"/>
                </a:lnTo>
                <a:lnTo>
                  <a:pt x="1590" y="1407"/>
                </a:lnTo>
                <a:close/>
                <a:moveTo>
                  <a:pt x="1711" y="1558"/>
                </a:moveTo>
                <a:lnTo>
                  <a:pt x="1711" y="1558"/>
                </a:lnTo>
                <a:lnTo>
                  <a:pt x="1709" y="1556"/>
                </a:lnTo>
                <a:lnTo>
                  <a:pt x="1709" y="1556"/>
                </a:lnTo>
                <a:lnTo>
                  <a:pt x="1709" y="1558"/>
                </a:lnTo>
                <a:lnTo>
                  <a:pt x="1711" y="1558"/>
                </a:lnTo>
                <a:lnTo>
                  <a:pt x="1711" y="1558"/>
                </a:lnTo>
                <a:lnTo>
                  <a:pt x="1711" y="1560"/>
                </a:lnTo>
                <a:lnTo>
                  <a:pt x="1711" y="1558"/>
                </a:lnTo>
                <a:lnTo>
                  <a:pt x="1711" y="1558"/>
                </a:lnTo>
                <a:close/>
                <a:moveTo>
                  <a:pt x="1608" y="1473"/>
                </a:moveTo>
                <a:lnTo>
                  <a:pt x="1608" y="1473"/>
                </a:lnTo>
                <a:lnTo>
                  <a:pt x="1610" y="1473"/>
                </a:lnTo>
                <a:lnTo>
                  <a:pt x="1610" y="1473"/>
                </a:lnTo>
                <a:lnTo>
                  <a:pt x="1612" y="1473"/>
                </a:lnTo>
                <a:lnTo>
                  <a:pt x="1615" y="1473"/>
                </a:lnTo>
                <a:lnTo>
                  <a:pt x="1615" y="1473"/>
                </a:lnTo>
                <a:lnTo>
                  <a:pt x="1612" y="1468"/>
                </a:lnTo>
                <a:lnTo>
                  <a:pt x="1606" y="1468"/>
                </a:lnTo>
                <a:lnTo>
                  <a:pt x="1606" y="1466"/>
                </a:lnTo>
                <a:lnTo>
                  <a:pt x="1603" y="1466"/>
                </a:lnTo>
                <a:lnTo>
                  <a:pt x="1603" y="1466"/>
                </a:lnTo>
                <a:lnTo>
                  <a:pt x="1601" y="1466"/>
                </a:lnTo>
                <a:lnTo>
                  <a:pt x="1599" y="1464"/>
                </a:lnTo>
                <a:lnTo>
                  <a:pt x="1597" y="1464"/>
                </a:lnTo>
                <a:lnTo>
                  <a:pt x="1597" y="1464"/>
                </a:lnTo>
                <a:lnTo>
                  <a:pt x="1594" y="1464"/>
                </a:lnTo>
                <a:lnTo>
                  <a:pt x="1588" y="1464"/>
                </a:lnTo>
                <a:lnTo>
                  <a:pt x="1588" y="1464"/>
                </a:lnTo>
                <a:lnTo>
                  <a:pt x="1585" y="1464"/>
                </a:lnTo>
                <a:lnTo>
                  <a:pt x="1585" y="1464"/>
                </a:lnTo>
                <a:lnTo>
                  <a:pt x="1583" y="1464"/>
                </a:lnTo>
                <a:lnTo>
                  <a:pt x="1583" y="1464"/>
                </a:lnTo>
                <a:lnTo>
                  <a:pt x="1581" y="1466"/>
                </a:lnTo>
                <a:lnTo>
                  <a:pt x="1581" y="1466"/>
                </a:lnTo>
                <a:lnTo>
                  <a:pt x="1581" y="1468"/>
                </a:lnTo>
                <a:lnTo>
                  <a:pt x="1585" y="1468"/>
                </a:lnTo>
                <a:lnTo>
                  <a:pt x="1585" y="1468"/>
                </a:lnTo>
                <a:lnTo>
                  <a:pt x="1588" y="1470"/>
                </a:lnTo>
                <a:lnTo>
                  <a:pt x="1588" y="1470"/>
                </a:lnTo>
                <a:lnTo>
                  <a:pt x="1588" y="1473"/>
                </a:lnTo>
                <a:lnTo>
                  <a:pt x="1590" y="1473"/>
                </a:lnTo>
                <a:lnTo>
                  <a:pt x="1592" y="1473"/>
                </a:lnTo>
                <a:lnTo>
                  <a:pt x="1594" y="1475"/>
                </a:lnTo>
                <a:lnTo>
                  <a:pt x="1597" y="1475"/>
                </a:lnTo>
                <a:lnTo>
                  <a:pt x="1597" y="1475"/>
                </a:lnTo>
                <a:lnTo>
                  <a:pt x="1599" y="1475"/>
                </a:lnTo>
                <a:lnTo>
                  <a:pt x="1599" y="1475"/>
                </a:lnTo>
                <a:lnTo>
                  <a:pt x="1599" y="1473"/>
                </a:lnTo>
                <a:lnTo>
                  <a:pt x="1601" y="1473"/>
                </a:lnTo>
                <a:lnTo>
                  <a:pt x="1601" y="1475"/>
                </a:lnTo>
                <a:lnTo>
                  <a:pt x="1603" y="1475"/>
                </a:lnTo>
                <a:lnTo>
                  <a:pt x="1603" y="1473"/>
                </a:lnTo>
                <a:lnTo>
                  <a:pt x="1603" y="1473"/>
                </a:lnTo>
                <a:lnTo>
                  <a:pt x="1606" y="1473"/>
                </a:lnTo>
                <a:lnTo>
                  <a:pt x="1606" y="1473"/>
                </a:lnTo>
                <a:lnTo>
                  <a:pt x="1606" y="1473"/>
                </a:lnTo>
                <a:lnTo>
                  <a:pt x="1608" y="1473"/>
                </a:lnTo>
                <a:close/>
                <a:moveTo>
                  <a:pt x="1507" y="1414"/>
                </a:moveTo>
                <a:lnTo>
                  <a:pt x="1507" y="1414"/>
                </a:lnTo>
                <a:lnTo>
                  <a:pt x="1504" y="1414"/>
                </a:lnTo>
                <a:lnTo>
                  <a:pt x="1504" y="1414"/>
                </a:lnTo>
                <a:lnTo>
                  <a:pt x="1507" y="1414"/>
                </a:lnTo>
                <a:lnTo>
                  <a:pt x="1507" y="1416"/>
                </a:lnTo>
                <a:lnTo>
                  <a:pt x="1509" y="1416"/>
                </a:lnTo>
                <a:lnTo>
                  <a:pt x="1511" y="1416"/>
                </a:lnTo>
                <a:lnTo>
                  <a:pt x="1513" y="1414"/>
                </a:lnTo>
                <a:lnTo>
                  <a:pt x="1516" y="1414"/>
                </a:lnTo>
                <a:lnTo>
                  <a:pt x="1516" y="1414"/>
                </a:lnTo>
                <a:lnTo>
                  <a:pt x="1513" y="1412"/>
                </a:lnTo>
                <a:lnTo>
                  <a:pt x="1513" y="1409"/>
                </a:lnTo>
                <a:lnTo>
                  <a:pt x="1513" y="1409"/>
                </a:lnTo>
                <a:lnTo>
                  <a:pt x="1511" y="1409"/>
                </a:lnTo>
                <a:lnTo>
                  <a:pt x="1509" y="1407"/>
                </a:lnTo>
                <a:lnTo>
                  <a:pt x="1507" y="1409"/>
                </a:lnTo>
                <a:lnTo>
                  <a:pt x="1507" y="1409"/>
                </a:lnTo>
                <a:lnTo>
                  <a:pt x="1509" y="1414"/>
                </a:lnTo>
                <a:lnTo>
                  <a:pt x="1509" y="1414"/>
                </a:lnTo>
                <a:lnTo>
                  <a:pt x="1507" y="1414"/>
                </a:lnTo>
                <a:close/>
                <a:moveTo>
                  <a:pt x="1518" y="1605"/>
                </a:moveTo>
                <a:lnTo>
                  <a:pt x="1520" y="1608"/>
                </a:lnTo>
                <a:lnTo>
                  <a:pt x="1520" y="1608"/>
                </a:lnTo>
                <a:lnTo>
                  <a:pt x="1520" y="1605"/>
                </a:lnTo>
                <a:lnTo>
                  <a:pt x="1520" y="1605"/>
                </a:lnTo>
                <a:lnTo>
                  <a:pt x="1518" y="1605"/>
                </a:lnTo>
                <a:close/>
                <a:moveTo>
                  <a:pt x="1536" y="1450"/>
                </a:moveTo>
                <a:lnTo>
                  <a:pt x="1536" y="1450"/>
                </a:lnTo>
                <a:lnTo>
                  <a:pt x="1534" y="1450"/>
                </a:lnTo>
                <a:lnTo>
                  <a:pt x="1534" y="1450"/>
                </a:lnTo>
                <a:lnTo>
                  <a:pt x="1534" y="1450"/>
                </a:lnTo>
                <a:lnTo>
                  <a:pt x="1534" y="1450"/>
                </a:lnTo>
                <a:lnTo>
                  <a:pt x="1534" y="1450"/>
                </a:lnTo>
                <a:lnTo>
                  <a:pt x="1534" y="1450"/>
                </a:lnTo>
                <a:lnTo>
                  <a:pt x="1536" y="1450"/>
                </a:lnTo>
                <a:lnTo>
                  <a:pt x="1536" y="1450"/>
                </a:lnTo>
                <a:lnTo>
                  <a:pt x="1538" y="1450"/>
                </a:lnTo>
                <a:lnTo>
                  <a:pt x="1538" y="1450"/>
                </a:lnTo>
                <a:lnTo>
                  <a:pt x="1536" y="1450"/>
                </a:lnTo>
                <a:close/>
                <a:moveTo>
                  <a:pt x="1630" y="1441"/>
                </a:moveTo>
                <a:lnTo>
                  <a:pt x="1632" y="1441"/>
                </a:lnTo>
                <a:lnTo>
                  <a:pt x="1632" y="1441"/>
                </a:lnTo>
                <a:lnTo>
                  <a:pt x="1635" y="1439"/>
                </a:lnTo>
                <a:lnTo>
                  <a:pt x="1639" y="1439"/>
                </a:lnTo>
                <a:lnTo>
                  <a:pt x="1641" y="1439"/>
                </a:lnTo>
                <a:lnTo>
                  <a:pt x="1644" y="1439"/>
                </a:lnTo>
                <a:lnTo>
                  <a:pt x="1644" y="1436"/>
                </a:lnTo>
                <a:lnTo>
                  <a:pt x="1646" y="1436"/>
                </a:lnTo>
                <a:lnTo>
                  <a:pt x="1646" y="1436"/>
                </a:lnTo>
                <a:lnTo>
                  <a:pt x="1646" y="1434"/>
                </a:lnTo>
                <a:lnTo>
                  <a:pt x="1646" y="1434"/>
                </a:lnTo>
                <a:lnTo>
                  <a:pt x="1644" y="1434"/>
                </a:lnTo>
                <a:lnTo>
                  <a:pt x="1644" y="1434"/>
                </a:lnTo>
                <a:lnTo>
                  <a:pt x="1641" y="1434"/>
                </a:lnTo>
                <a:lnTo>
                  <a:pt x="1639" y="1434"/>
                </a:lnTo>
                <a:lnTo>
                  <a:pt x="1637" y="1432"/>
                </a:lnTo>
                <a:lnTo>
                  <a:pt x="1637" y="1430"/>
                </a:lnTo>
                <a:lnTo>
                  <a:pt x="1635" y="1430"/>
                </a:lnTo>
                <a:lnTo>
                  <a:pt x="1632" y="1427"/>
                </a:lnTo>
                <a:lnTo>
                  <a:pt x="1630" y="1427"/>
                </a:lnTo>
                <a:lnTo>
                  <a:pt x="1628" y="1427"/>
                </a:lnTo>
                <a:lnTo>
                  <a:pt x="1624" y="1427"/>
                </a:lnTo>
                <a:lnTo>
                  <a:pt x="1624" y="1427"/>
                </a:lnTo>
                <a:lnTo>
                  <a:pt x="1621" y="1427"/>
                </a:lnTo>
                <a:lnTo>
                  <a:pt x="1621" y="1427"/>
                </a:lnTo>
                <a:lnTo>
                  <a:pt x="1621" y="1427"/>
                </a:lnTo>
                <a:lnTo>
                  <a:pt x="1621" y="1425"/>
                </a:lnTo>
                <a:lnTo>
                  <a:pt x="1624" y="1425"/>
                </a:lnTo>
                <a:lnTo>
                  <a:pt x="1621" y="1425"/>
                </a:lnTo>
                <a:lnTo>
                  <a:pt x="1624" y="1425"/>
                </a:lnTo>
                <a:lnTo>
                  <a:pt x="1624" y="1423"/>
                </a:lnTo>
                <a:lnTo>
                  <a:pt x="1624" y="1423"/>
                </a:lnTo>
                <a:lnTo>
                  <a:pt x="1621" y="1421"/>
                </a:lnTo>
                <a:lnTo>
                  <a:pt x="1619" y="1421"/>
                </a:lnTo>
                <a:lnTo>
                  <a:pt x="1617" y="1421"/>
                </a:lnTo>
                <a:lnTo>
                  <a:pt x="1612" y="1421"/>
                </a:lnTo>
                <a:lnTo>
                  <a:pt x="1610" y="1418"/>
                </a:lnTo>
                <a:lnTo>
                  <a:pt x="1608" y="1418"/>
                </a:lnTo>
                <a:lnTo>
                  <a:pt x="1608" y="1418"/>
                </a:lnTo>
                <a:lnTo>
                  <a:pt x="1606" y="1418"/>
                </a:lnTo>
                <a:lnTo>
                  <a:pt x="1606" y="1418"/>
                </a:lnTo>
                <a:lnTo>
                  <a:pt x="1606" y="1418"/>
                </a:lnTo>
                <a:lnTo>
                  <a:pt x="1603" y="1418"/>
                </a:lnTo>
                <a:lnTo>
                  <a:pt x="1603" y="1418"/>
                </a:lnTo>
                <a:lnTo>
                  <a:pt x="1603" y="1416"/>
                </a:lnTo>
                <a:lnTo>
                  <a:pt x="1603" y="1416"/>
                </a:lnTo>
                <a:lnTo>
                  <a:pt x="1601" y="1414"/>
                </a:lnTo>
                <a:lnTo>
                  <a:pt x="1599" y="1414"/>
                </a:lnTo>
                <a:lnTo>
                  <a:pt x="1599" y="1416"/>
                </a:lnTo>
                <a:lnTo>
                  <a:pt x="1597" y="1416"/>
                </a:lnTo>
                <a:lnTo>
                  <a:pt x="1597" y="1414"/>
                </a:lnTo>
                <a:lnTo>
                  <a:pt x="1597" y="1414"/>
                </a:lnTo>
                <a:lnTo>
                  <a:pt x="1599" y="1414"/>
                </a:lnTo>
                <a:lnTo>
                  <a:pt x="1599" y="1414"/>
                </a:lnTo>
                <a:lnTo>
                  <a:pt x="1599" y="1414"/>
                </a:lnTo>
                <a:lnTo>
                  <a:pt x="1599" y="1412"/>
                </a:lnTo>
                <a:lnTo>
                  <a:pt x="1597" y="1412"/>
                </a:lnTo>
                <a:lnTo>
                  <a:pt x="1597" y="1412"/>
                </a:lnTo>
                <a:lnTo>
                  <a:pt x="1594" y="1409"/>
                </a:lnTo>
                <a:lnTo>
                  <a:pt x="1592" y="1409"/>
                </a:lnTo>
                <a:lnTo>
                  <a:pt x="1592" y="1409"/>
                </a:lnTo>
                <a:lnTo>
                  <a:pt x="1594" y="1409"/>
                </a:lnTo>
                <a:lnTo>
                  <a:pt x="1594" y="1412"/>
                </a:lnTo>
                <a:lnTo>
                  <a:pt x="1592" y="1412"/>
                </a:lnTo>
                <a:lnTo>
                  <a:pt x="1592" y="1409"/>
                </a:lnTo>
                <a:lnTo>
                  <a:pt x="1588" y="1409"/>
                </a:lnTo>
                <a:lnTo>
                  <a:pt x="1588" y="1407"/>
                </a:lnTo>
                <a:lnTo>
                  <a:pt x="1583" y="1405"/>
                </a:lnTo>
                <a:lnTo>
                  <a:pt x="1576" y="1400"/>
                </a:lnTo>
                <a:lnTo>
                  <a:pt x="1574" y="1400"/>
                </a:lnTo>
                <a:lnTo>
                  <a:pt x="1574" y="1400"/>
                </a:lnTo>
                <a:lnTo>
                  <a:pt x="1574" y="1400"/>
                </a:lnTo>
                <a:lnTo>
                  <a:pt x="1572" y="1400"/>
                </a:lnTo>
                <a:lnTo>
                  <a:pt x="1567" y="1400"/>
                </a:lnTo>
                <a:lnTo>
                  <a:pt x="1565" y="1400"/>
                </a:lnTo>
                <a:lnTo>
                  <a:pt x="1565" y="1400"/>
                </a:lnTo>
                <a:lnTo>
                  <a:pt x="1563" y="1398"/>
                </a:lnTo>
                <a:lnTo>
                  <a:pt x="1563" y="1398"/>
                </a:lnTo>
                <a:lnTo>
                  <a:pt x="1561" y="1396"/>
                </a:lnTo>
                <a:lnTo>
                  <a:pt x="1558" y="1394"/>
                </a:lnTo>
                <a:lnTo>
                  <a:pt x="1558" y="1394"/>
                </a:lnTo>
                <a:lnTo>
                  <a:pt x="1556" y="1394"/>
                </a:lnTo>
                <a:lnTo>
                  <a:pt x="1556" y="1394"/>
                </a:lnTo>
                <a:lnTo>
                  <a:pt x="1554" y="1391"/>
                </a:lnTo>
                <a:lnTo>
                  <a:pt x="1552" y="1391"/>
                </a:lnTo>
                <a:lnTo>
                  <a:pt x="1552" y="1391"/>
                </a:lnTo>
                <a:lnTo>
                  <a:pt x="1549" y="1391"/>
                </a:lnTo>
                <a:lnTo>
                  <a:pt x="1547" y="1391"/>
                </a:lnTo>
                <a:lnTo>
                  <a:pt x="1547" y="1391"/>
                </a:lnTo>
                <a:lnTo>
                  <a:pt x="1545" y="1389"/>
                </a:lnTo>
                <a:lnTo>
                  <a:pt x="1545" y="1389"/>
                </a:lnTo>
                <a:lnTo>
                  <a:pt x="1540" y="1389"/>
                </a:lnTo>
                <a:lnTo>
                  <a:pt x="1538" y="1389"/>
                </a:lnTo>
                <a:lnTo>
                  <a:pt x="1536" y="1389"/>
                </a:lnTo>
                <a:lnTo>
                  <a:pt x="1536" y="1389"/>
                </a:lnTo>
                <a:lnTo>
                  <a:pt x="1536" y="1389"/>
                </a:lnTo>
                <a:lnTo>
                  <a:pt x="1534" y="1389"/>
                </a:lnTo>
                <a:lnTo>
                  <a:pt x="1531" y="1389"/>
                </a:lnTo>
                <a:lnTo>
                  <a:pt x="1527" y="1389"/>
                </a:lnTo>
                <a:lnTo>
                  <a:pt x="1522" y="1387"/>
                </a:lnTo>
                <a:lnTo>
                  <a:pt x="1518" y="1389"/>
                </a:lnTo>
                <a:lnTo>
                  <a:pt x="1516" y="1389"/>
                </a:lnTo>
                <a:lnTo>
                  <a:pt x="1513" y="1389"/>
                </a:lnTo>
                <a:lnTo>
                  <a:pt x="1507" y="1391"/>
                </a:lnTo>
                <a:lnTo>
                  <a:pt x="1504" y="1391"/>
                </a:lnTo>
                <a:lnTo>
                  <a:pt x="1493" y="1396"/>
                </a:lnTo>
                <a:lnTo>
                  <a:pt x="1491" y="1398"/>
                </a:lnTo>
                <a:lnTo>
                  <a:pt x="1489" y="1400"/>
                </a:lnTo>
                <a:lnTo>
                  <a:pt x="1486" y="1400"/>
                </a:lnTo>
                <a:lnTo>
                  <a:pt x="1486" y="1403"/>
                </a:lnTo>
                <a:lnTo>
                  <a:pt x="1489" y="1405"/>
                </a:lnTo>
                <a:lnTo>
                  <a:pt x="1486" y="1407"/>
                </a:lnTo>
                <a:lnTo>
                  <a:pt x="1486" y="1407"/>
                </a:lnTo>
                <a:lnTo>
                  <a:pt x="1484" y="1407"/>
                </a:lnTo>
                <a:lnTo>
                  <a:pt x="1484" y="1407"/>
                </a:lnTo>
                <a:lnTo>
                  <a:pt x="1480" y="1409"/>
                </a:lnTo>
                <a:lnTo>
                  <a:pt x="1480" y="1409"/>
                </a:lnTo>
                <a:lnTo>
                  <a:pt x="1480" y="1409"/>
                </a:lnTo>
                <a:lnTo>
                  <a:pt x="1480" y="1409"/>
                </a:lnTo>
                <a:lnTo>
                  <a:pt x="1482" y="1409"/>
                </a:lnTo>
                <a:lnTo>
                  <a:pt x="1482" y="1409"/>
                </a:lnTo>
                <a:lnTo>
                  <a:pt x="1484" y="1407"/>
                </a:lnTo>
                <a:lnTo>
                  <a:pt x="1484" y="1407"/>
                </a:lnTo>
                <a:lnTo>
                  <a:pt x="1484" y="1409"/>
                </a:lnTo>
                <a:lnTo>
                  <a:pt x="1484" y="1412"/>
                </a:lnTo>
                <a:lnTo>
                  <a:pt x="1486" y="1409"/>
                </a:lnTo>
                <a:lnTo>
                  <a:pt x="1489" y="1409"/>
                </a:lnTo>
                <a:lnTo>
                  <a:pt x="1491" y="1407"/>
                </a:lnTo>
                <a:lnTo>
                  <a:pt x="1493" y="1407"/>
                </a:lnTo>
                <a:lnTo>
                  <a:pt x="1493" y="1407"/>
                </a:lnTo>
                <a:lnTo>
                  <a:pt x="1493" y="1405"/>
                </a:lnTo>
                <a:lnTo>
                  <a:pt x="1493" y="1405"/>
                </a:lnTo>
                <a:lnTo>
                  <a:pt x="1495" y="1405"/>
                </a:lnTo>
                <a:lnTo>
                  <a:pt x="1498" y="1405"/>
                </a:lnTo>
                <a:lnTo>
                  <a:pt x="1498" y="1405"/>
                </a:lnTo>
                <a:lnTo>
                  <a:pt x="1500" y="1403"/>
                </a:lnTo>
                <a:lnTo>
                  <a:pt x="1500" y="1403"/>
                </a:lnTo>
                <a:lnTo>
                  <a:pt x="1500" y="1405"/>
                </a:lnTo>
                <a:lnTo>
                  <a:pt x="1502" y="1403"/>
                </a:lnTo>
                <a:lnTo>
                  <a:pt x="1504" y="1403"/>
                </a:lnTo>
                <a:lnTo>
                  <a:pt x="1504" y="1400"/>
                </a:lnTo>
                <a:lnTo>
                  <a:pt x="1507" y="1400"/>
                </a:lnTo>
                <a:lnTo>
                  <a:pt x="1507" y="1400"/>
                </a:lnTo>
                <a:lnTo>
                  <a:pt x="1509" y="1398"/>
                </a:lnTo>
                <a:lnTo>
                  <a:pt x="1511" y="1398"/>
                </a:lnTo>
                <a:lnTo>
                  <a:pt x="1511" y="1396"/>
                </a:lnTo>
                <a:lnTo>
                  <a:pt x="1513" y="1396"/>
                </a:lnTo>
                <a:lnTo>
                  <a:pt x="1525" y="1396"/>
                </a:lnTo>
                <a:lnTo>
                  <a:pt x="1527" y="1396"/>
                </a:lnTo>
                <a:lnTo>
                  <a:pt x="1527" y="1396"/>
                </a:lnTo>
                <a:lnTo>
                  <a:pt x="1527" y="1396"/>
                </a:lnTo>
                <a:lnTo>
                  <a:pt x="1529" y="1398"/>
                </a:lnTo>
                <a:lnTo>
                  <a:pt x="1529" y="1398"/>
                </a:lnTo>
                <a:lnTo>
                  <a:pt x="1529" y="1398"/>
                </a:lnTo>
                <a:lnTo>
                  <a:pt x="1527" y="1400"/>
                </a:lnTo>
                <a:lnTo>
                  <a:pt x="1525" y="1400"/>
                </a:lnTo>
                <a:lnTo>
                  <a:pt x="1522" y="1400"/>
                </a:lnTo>
                <a:lnTo>
                  <a:pt x="1525" y="1403"/>
                </a:lnTo>
                <a:lnTo>
                  <a:pt x="1527" y="1403"/>
                </a:lnTo>
                <a:lnTo>
                  <a:pt x="1527" y="1405"/>
                </a:lnTo>
                <a:lnTo>
                  <a:pt x="1534" y="1405"/>
                </a:lnTo>
                <a:lnTo>
                  <a:pt x="1534" y="1405"/>
                </a:lnTo>
                <a:lnTo>
                  <a:pt x="1536" y="1405"/>
                </a:lnTo>
                <a:lnTo>
                  <a:pt x="1536" y="1405"/>
                </a:lnTo>
                <a:lnTo>
                  <a:pt x="1536" y="1405"/>
                </a:lnTo>
                <a:lnTo>
                  <a:pt x="1536" y="1403"/>
                </a:lnTo>
                <a:lnTo>
                  <a:pt x="1538" y="1403"/>
                </a:lnTo>
                <a:lnTo>
                  <a:pt x="1538" y="1405"/>
                </a:lnTo>
                <a:lnTo>
                  <a:pt x="1538" y="1405"/>
                </a:lnTo>
                <a:lnTo>
                  <a:pt x="1538" y="1405"/>
                </a:lnTo>
                <a:lnTo>
                  <a:pt x="1540" y="1407"/>
                </a:lnTo>
                <a:lnTo>
                  <a:pt x="1547" y="1407"/>
                </a:lnTo>
                <a:lnTo>
                  <a:pt x="1547" y="1405"/>
                </a:lnTo>
                <a:lnTo>
                  <a:pt x="1547" y="1405"/>
                </a:lnTo>
                <a:lnTo>
                  <a:pt x="1549" y="1407"/>
                </a:lnTo>
                <a:lnTo>
                  <a:pt x="1549" y="1407"/>
                </a:lnTo>
                <a:lnTo>
                  <a:pt x="1552" y="1409"/>
                </a:lnTo>
                <a:lnTo>
                  <a:pt x="1554" y="1409"/>
                </a:lnTo>
                <a:lnTo>
                  <a:pt x="1556" y="1412"/>
                </a:lnTo>
                <a:lnTo>
                  <a:pt x="1565" y="1414"/>
                </a:lnTo>
                <a:lnTo>
                  <a:pt x="1567" y="1414"/>
                </a:lnTo>
                <a:lnTo>
                  <a:pt x="1567" y="1414"/>
                </a:lnTo>
                <a:lnTo>
                  <a:pt x="1574" y="1414"/>
                </a:lnTo>
                <a:lnTo>
                  <a:pt x="1574" y="1414"/>
                </a:lnTo>
                <a:lnTo>
                  <a:pt x="1576" y="1414"/>
                </a:lnTo>
                <a:lnTo>
                  <a:pt x="1576" y="1416"/>
                </a:lnTo>
                <a:lnTo>
                  <a:pt x="1579" y="1418"/>
                </a:lnTo>
                <a:lnTo>
                  <a:pt x="1579" y="1423"/>
                </a:lnTo>
                <a:lnTo>
                  <a:pt x="1579" y="1423"/>
                </a:lnTo>
                <a:lnTo>
                  <a:pt x="1581" y="1423"/>
                </a:lnTo>
                <a:lnTo>
                  <a:pt x="1581" y="1425"/>
                </a:lnTo>
                <a:lnTo>
                  <a:pt x="1585" y="1427"/>
                </a:lnTo>
                <a:lnTo>
                  <a:pt x="1585" y="1427"/>
                </a:lnTo>
                <a:lnTo>
                  <a:pt x="1588" y="1427"/>
                </a:lnTo>
                <a:lnTo>
                  <a:pt x="1592" y="1427"/>
                </a:lnTo>
                <a:lnTo>
                  <a:pt x="1594" y="1427"/>
                </a:lnTo>
                <a:lnTo>
                  <a:pt x="1597" y="1427"/>
                </a:lnTo>
                <a:lnTo>
                  <a:pt x="1599" y="1430"/>
                </a:lnTo>
                <a:lnTo>
                  <a:pt x="1599" y="1430"/>
                </a:lnTo>
                <a:lnTo>
                  <a:pt x="1599" y="1430"/>
                </a:lnTo>
                <a:lnTo>
                  <a:pt x="1599" y="1432"/>
                </a:lnTo>
                <a:lnTo>
                  <a:pt x="1601" y="1432"/>
                </a:lnTo>
                <a:lnTo>
                  <a:pt x="1601" y="1432"/>
                </a:lnTo>
                <a:lnTo>
                  <a:pt x="1599" y="1434"/>
                </a:lnTo>
                <a:lnTo>
                  <a:pt x="1599" y="1434"/>
                </a:lnTo>
                <a:lnTo>
                  <a:pt x="1592" y="1439"/>
                </a:lnTo>
                <a:lnTo>
                  <a:pt x="1590" y="1441"/>
                </a:lnTo>
                <a:lnTo>
                  <a:pt x="1594" y="1441"/>
                </a:lnTo>
                <a:lnTo>
                  <a:pt x="1599" y="1441"/>
                </a:lnTo>
                <a:lnTo>
                  <a:pt x="1601" y="1441"/>
                </a:lnTo>
                <a:lnTo>
                  <a:pt x="1603" y="1441"/>
                </a:lnTo>
                <a:lnTo>
                  <a:pt x="1606" y="1441"/>
                </a:lnTo>
                <a:lnTo>
                  <a:pt x="1610" y="1441"/>
                </a:lnTo>
                <a:lnTo>
                  <a:pt x="1612" y="1439"/>
                </a:lnTo>
                <a:lnTo>
                  <a:pt x="1615" y="1439"/>
                </a:lnTo>
                <a:lnTo>
                  <a:pt x="1621" y="1441"/>
                </a:lnTo>
                <a:lnTo>
                  <a:pt x="1624" y="1441"/>
                </a:lnTo>
                <a:lnTo>
                  <a:pt x="1624" y="1441"/>
                </a:lnTo>
                <a:lnTo>
                  <a:pt x="1628" y="1441"/>
                </a:lnTo>
                <a:lnTo>
                  <a:pt x="1630" y="1441"/>
                </a:lnTo>
                <a:lnTo>
                  <a:pt x="1630" y="1441"/>
                </a:lnTo>
                <a:lnTo>
                  <a:pt x="1630" y="1439"/>
                </a:lnTo>
                <a:lnTo>
                  <a:pt x="1630" y="1441"/>
                </a:lnTo>
                <a:lnTo>
                  <a:pt x="1630" y="1441"/>
                </a:lnTo>
                <a:lnTo>
                  <a:pt x="1630" y="1441"/>
                </a:lnTo>
                <a:close/>
                <a:moveTo>
                  <a:pt x="1761" y="1013"/>
                </a:moveTo>
                <a:lnTo>
                  <a:pt x="1761" y="1011"/>
                </a:lnTo>
                <a:lnTo>
                  <a:pt x="1761" y="1011"/>
                </a:lnTo>
                <a:lnTo>
                  <a:pt x="1758" y="1011"/>
                </a:lnTo>
                <a:lnTo>
                  <a:pt x="1758" y="1015"/>
                </a:lnTo>
                <a:lnTo>
                  <a:pt x="1761" y="1013"/>
                </a:lnTo>
                <a:lnTo>
                  <a:pt x="1761" y="1013"/>
                </a:lnTo>
                <a:close/>
                <a:moveTo>
                  <a:pt x="1725" y="1563"/>
                </a:moveTo>
                <a:lnTo>
                  <a:pt x="1725" y="1560"/>
                </a:lnTo>
                <a:lnTo>
                  <a:pt x="1725" y="1560"/>
                </a:lnTo>
                <a:lnTo>
                  <a:pt x="1722" y="1560"/>
                </a:lnTo>
                <a:lnTo>
                  <a:pt x="1722" y="1560"/>
                </a:lnTo>
                <a:lnTo>
                  <a:pt x="1727" y="1565"/>
                </a:lnTo>
                <a:lnTo>
                  <a:pt x="1729" y="1565"/>
                </a:lnTo>
                <a:lnTo>
                  <a:pt x="1729" y="1565"/>
                </a:lnTo>
                <a:lnTo>
                  <a:pt x="1729" y="1563"/>
                </a:lnTo>
                <a:lnTo>
                  <a:pt x="1725" y="1563"/>
                </a:lnTo>
                <a:close/>
                <a:moveTo>
                  <a:pt x="1770" y="1020"/>
                </a:moveTo>
                <a:lnTo>
                  <a:pt x="1767" y="1020"/>
                </a:lnTo>
                <a:lnTo>
                  <a:pt x="1767" y="1022"/>
                </a:lnTo>
                <a:lnTo>
                  <a:pt x="1767" y="1020"/>
                </a:lnTo>
                <a:lnTo>
                  <a:pt x="1770" y="1020"/>
                </a:lnTo>
                <a:lnTo>
                  <a:pt x="1770" y="1020"/>
                </a:lnTo>
                <a:close/>
                <a:moveTo>
                  <a:pt x="1731" y="1468"/>
                </a:moveTo>
                <a:lnTo>
                  <a:pt x="1731" y="1468"/>
                </a:lnTo>
                <a:lnTo>
                  <a:pt x="1731" y="1466"/>
                </a:lnTo>
                <a:lnTo>
                  <a:pt x="1734" y="1466"/>
                </a:lnTo>
                <a:lnTo>
                  <a:pt x="1734" y="1466"/>
                </a:lnTo>
                <a:lnTo>
                  <a:pt x="1734" y="1466"/>
                </a:lnTo>
                <a:lnTo>
                  <a:pt x="1736" y="1464"/>
                </a:lnTo>
                <a:lnTo>
                  <a:pt x="1736" y="1461"/>
                </a:lnTo>
                <a:lnTo>
                  <a:pt x="1736" y="1461"/>
                </a:lnTo>
                <a:lnTo>
                  <a:pt x="1734" y="1459"/>
                </a:lnTo>
                <a:lnTo>
                  <a:pt x="1731" y="1457"/>
                </a:lnTo>
                <a:lnTo>
                  <a:pt x="1727" y="1455"/>
                </a:lnTo>
                <a:lnTo>
                  <a:pt x="1725" y="1455"/>
                </a:lnTo>
                <a:lnTo>
                  <a:pt x="1722" y="1455"/>
                </a:lnTo>
                <a:lnTo>
                  <a:pt x="1722" y="1455"/>
                </a:lnTo>
                <a:lnTo>
                  <a:pt x="1720" y="1455"/>
                </a:lnTo>
                <a:lnTo>
                  <a:pt x="1718" y="1455"/>
                </a:lnTo>
                <a:lnTo>
                  <a:pt x="1716" y="1455"/>
                </a:lnTo>
                <a:lnTo>
                  <a:pt x="1716" y="1452"/>
                </a:lnTo>
                <a:lnTo>
                  <a:pt x="1716" y="1452"/>
                </a:lnTo>
                <a:lnTo>
                  <a:pt x="1718" y="1452"/>
                </a:lnTo>
                <a:lnTo>
                  <a:pt x="1720" y="1452"/>
                </a:lnTo>
                <a:lnTo>
                  <a:pt x="1722" y="1452"/>
                </a:lnTo>
                <a:lnTo>
                  <a:pt x="1722" y="1450"/>
                </a:lnTo>
                <a:lnTo>
                  <a:pt x="1720" y="1450"/>
                </a:lnTo>
                <a:lnTo>
                  <a:pt x="1713" y="1450"/>
                </a:lnTo>
                <a:lnTo>
                  <a:pt x="1713" y="1450"/>
                </a:lnTo>
                <a:lnTo>
                  <a:pt x="1711" y="1448"/>
                </a:lnTo>
                <a:lnTo>
                  <a:pt x="1711" y="1445"/>
                </a:lnTo>
                <a:lnTo>
                  <a:pt x="1711" y="1445"/>
                </a:lnTo>
                <a:lnTo>
                  <a:pt x="1711" y="1445"/>
                </a:lnTo>
                <a:lnTo>
                  <a:pt x="1709" y="1445"/>
                </a:lnTo>
                <a:lnTo>
                  <a:pt x="1707" y="1445"/>
                </a:lnTo>
                <a:lnTo>
                  <a:pt x="1707" y="1445"/>
                </a:lnTo>
                <a:lnTo>
                  <a:pt x="1704" y="1443"/>
                </a:lnTo>
                <a:lnTo>
                  <a:pt x="1702" y="1443"/>
                </a:lnTo>
                <a:lnTo>
                  <a:pt x="1700" y="1443"/>
                </a:lnTo>
                <a:lnTo>
                  <a:pt x="1700" y="1443"/>
                </a:lnTo>
                <a:lnTo>
                  <a:pt x="1698" y="1441"/>
                </a:lnTo>
                <a:lnTo>
                  <a:pt x="1698" y="1441"/>
                </a:lnTo>
                <a:lnTo>
                  <a:pt x="1695" y="1441"/>
                </a:lnTo>
                <a:lnTo>
                  <a:pt x="1693" y="1441"/>
                </a:lnTo>
                <a:lnTo>
                  <a:pt x="1691" y="1441"/>
                </a:lnTo>
                <a:lnTo>
                  <a:pt x="1691" y="1441"/>
                </a:lnTo>
                <a:lnTo>
                  <a:pt x="1689" y="1441"/>
                </a:lnTo>
                <a:lnTo>
                  <a:pt x="1686" y="1441"/>
                </a:lnTo>
                <a:lnTo>
                  <a:pt x="1684" y="1441"/>
                </a:lnTo>
                <a:lnTo>
                  <a:pt x="1684" y="1441"/>
                </a:lnTo>
                <a:lnTo>
                  <a:pt x="1684" y="1443"/>
                </a:lnTo>
                <a:lnTo>
                  <a:pt x="1684" y="1443"/>
                </a:lnTo>
                <a:lnTo>
                  <a:pt x="1682" y="1443"/>
                </a:lnTo>
                <a:lnTo>
                  <a:pt x="1682" y="1443"/>
                </a:lnTo>
                <a:lnTo>
                  <a:pt x="1680" y="1443"/>
                </a:lnTo>
                <a:lnTo>
                  <a:pt x="1675" y="1443"/>
                </a:lnTo>
                <a:lnTo>
                  <a:pt x="1673" y="1443"/>
                </a:lnTo>
                <a:lnTo>
                  <a:pt x="1668" y="1441"/>
                </a:lnTo>
                <a:lnTo>
                  <a:pt x="1666" y="1441"/>
                </a:lnTo>
                <a:lnTo>
                  <a:pt x="1662" y="1441"/>
                </a:lnTo>
                <a:lnTo>
                  <a:pt x="1659" y="1441"/>
                </a:lnTo>
                <a:lnTo>
                  <a:pt x="1659" y="1441"/>
                </a:lnTo>
                <a:lnTo>
                  <a:pt x="1657" y="1443"/>
                </a:lnTo>
                <a:lnTo>
                  <a:pt x="1657" y="1443"/>
                </a:lnTo>
                <a:lnTo>
                  <a:pt x="1657" y="1445"/>
                </a:lnTo>
                <a:lnTo>
                  <a:pt x="1659" y="1445"/>
                </a:lnTo>
                <a:lnTo>
                  <a:pt x="1664" y="1445"/>
                </a:lnTo>
                <a:lnTo>
                  <a:pt x="1666" y="1448"/>
                </a:lnTo>
                <a:lnTo>
                  <a:pt x="1668" y="1448"/>
                </a:lnTo>
                <a:lnTo>
                  <a:pt x="1668" y="1450"/>
                </a:lnTo>
                <a:lnTo>
                  <a:pt x="1666" y="1452"/>
                </a:lnTo>
                <a:lnTo>
                  <a:pt x="1668" y="1452"/>
                </a:lnTo>
                <a:lnTo>
                  <a:pt x="1666" y="1455"/>
                </a:lnTo>
                <a:lnTo>
                  <a:pt x="1668" y="1457"/>
                </a:lnTo>
                <a:lnTo>
                  <a:pt x="1673" y="1459"/>
                </a:lnTo>
                <a:lnTo>
                  <a:pt x="1673" y="1461"/>
                </a:lnTo>
                <a:lnTo>
                  <a:pt x="1673" y="1461"/>
                </a:lnTo>
                <a:lnTo>
                  <a:pt x="1673" y="1461"/>
                </a:lnTo>
                <a:lnTo>
                  <a:pt x="1673" y="1464"/>
                </a:lnTo>
                <a:lnTo>
                  <a:pt x="1671" y="1464"/>
                </a:lnTo>
                <a:lnTo>
                  <a:pt x="1668" y="1464"/>
                </a:lnTo>
                <a:lnTo>
                  <a:pt x="1668" y="1464"/>
                </a:lnTo>
                <a:lnTo>
                  <a:pt x="1668" y="1464"/>
                </a:lnTo>
                <a:lnTo>
                  <a:pt x="1666" y="1464"/>
                </a:lnTo>
                <a:lnTo>
                  <a:pt x="1664" y="1464"/>
                </a:lnTo>
                <a:lnTo>
                  <a:pt x="1655" y="1464"/>
                </a:lnTo>
                <a:lnTo>
                  <a:pt x="1653" y="1461"/>
                </a:lnTo>
                <a:lnTo>
                  <a:pt x="1650" y="1461"/>
                </a:lnTo>
                <a:lnTo>
                  <a:pt x="1648" y="1461"/>
                </a:lnTo>
                <a:lnTo>
                  <a:pt x="1646" y="1461"/>
                </a:lnTo>
                <a:lnTo>
                  <a:pt x="1644" y="1461"/>
                </a:lnTo>
                <a:lnTo>
                  <a:pt x="1644" y="1461"/>
                </a:lnTo>
                <a:lnTo>
                  <a:pt x="1641" y="1461"/>
                </a:lnTo>
                <a:lnTo>
                  <a:pt x="1641" y="1464"/>
                </a:lnTo>
                <a:lnTo>
                  <a:pt x="1641" y="1466"/>
                </a:lnTo>
                <a:lnTo>
                  <a:pt x="1641" y="1466"/>
                </a:lnTo>
                <a:lnTo>
                  <a:pt x="1646" y="1468"/>
                </a:lnTo>
                <a:lnTo>
                  <a:pt x="1646" y="1468"/>
                </a:lnTo>
                <a:lnTo>
                  <a:pt x="1648" y="1468"/>
                </a:lnTo>
                <a:lnTo>
                  <a:pt x="1650" y="1470"/>
                </a:lnTo>
                <a:lnTo>
                  <a:pt x="1650" y="1470"/>
                </a:lnTo>
                <a:lnTo>
                  <a:pt x="1650" y="1470"/>
                </a:lnTo>
                <a:lnTo>
                  <a:pt x="1653" y="1468"/>
                </a:lnTo>
                <a:lnTo>
                  <a:pt x="1653" y="1468"/>
                </a:lnTo>
                <a:lnTo>
                  <a:pt x="1655" y="1468"/>
                </a:lnTo>
                <a:lnTo>
                  <a:pt x="1657" y="1468"/>
                </a:lnTo>
                <a:lnTo>
                  <a:pt x="1659" y="1468"/>
                </a:lnTo>
                <a:lnTo>
                  <a:pt x="1662" y="1468"/>
                </a:lnTo>
                <a:lnTo>
                  <a:pt x="1666" y="1468"/>
                </a:lnTo>
                <a:lnTo>
                  <a:pt x="1668" y="1468"/>
                </a:lnTo>
                <a:lnTo>
                  <a:pt x="1668" y="1468"/>
                </a:lnTo>
                <a:lnTo>
                  <a:pt x="1671" y="1468"/>
                </a:lnTo>
                <a:lnTo>
                  <a:pt x="1671" y="1468"/>
                </a:lnTo>
                <a:lnTo>
                  <a:pt x="1671" y="1468"/>
                </a:lnTo>
                <a:lnTo>
                  <a:pt x="1677" y="1468"/>
                </a:lnTo>
                <a:lnTo>
                  <a:pt x="1680" y="1468"/>
                </a:lnTo>
                <a:lnTo>
                  <a:pt x="1680" y="1468"/>
                </a:lnTo>
                <a:lnTo>
                  <a:pt x="1682" y="1470"/>
                </a:lnTo>
                <a:lnTo>
                  <a:pt x="1682" y="1470"/>
                </a:lnTo>
                <a:lnTo>
                  <a:pt x="1684" y="1470"/>
                </a:lnTo>
                <a:lnTo>
                  <a:pt x="1684" y="1473"/>
                </a:lnTo>
                <a:lnTo>
                  <a:pt x="1684" y="1473"/>
                </a:lnTo>
                <a:lnTo>
                  <a:pt x="1684" y="1475"/>
                </a:lnTo>
                <a:lnTo>
                  <a:pt x="1684" y="1475"/>
                </a:lnTo>
                <a:lnTo>
                  <a:pt x="1686" y="1475"/>
                </a:lnTo>
                <a:lnTo>
                  <a:pt x="1686" y="1475"/>
                </a:lnTo>
                <a:lnTo>
                  <a:pt x="1689" y="1477"/>
                </a:lnTo>
                <a:lnTo>
                  <a:pt x="1689" y="1477"/>
                </a:lnTo>
                <a:lnTo>
                  <a:pt x="1689" y="1477"/>
                </a:lnTo>
                <a:lnTo>
                  <a:pt x="1691" y="1475"/>
                </a:lnTo>
                <a:lnTo>
                  <a:pt x="1693" y="1470"/>
                </a:lnTo>
                <a:lnTo>
                  <a:pt x="1693" y="1470"/>
                </a:lnTo>
                <a:lnTo>
                  <a:pt x="1693" y="1468"/>
                </a:lnTo>
                <a:lnTo>
                  <a:pt x="1693" y="1468"/>
                </a:lnTo>
                <a:lnTo>
                  <a:pt x="1695" y="1468"/>
                </a:lnTo>
                <a:lnTo>
                  <a:pt x="1695" y="1466"/>
                </a:lnTo>
                <a:lnTo>
                  <a:pt x="1698" y="1466"/>
                </a:lnTo>
                <a:lnTo>
                  <a:pt x="1700" y="1466"/>
                </a:lnTo>
                <a:lnTo>
                  <a:pt x="1702" y="1468"/>
                </a:lnTo>
                <a:lnTo>
                  <a:pt x="1702" y="1468"/>
                </a:lnTo>
                <a:lnTo>
                  <a:pt x="1707" y="1468"/>
                </a:lnTo>
                <a:lnTo>
                  <a:pt x="1709" y="1468"/>
                </a:lnTo>
                <a:lnTo>
                  <a:pt x="1709" y="1466"/>
                </a:lnTo>
                <a:lnTo>
                  <a:pt x="1709" y="1466"/>
                </a:lnTo>
                <a:lnTo>
                  <a:pt x="1711" y="1466"/>
                </a:lnTo>
                <a:lnTo>
                  <a:pt x="1713" y="1464"/>
                </a:lnTo>
                <a:lnTo>
                  <a:pt x="1716" y="1464"/>
                </a:lnTo>
                <a:lnTo>
                  <a:pt x="1718" y="1466"/>
                </a:lnTo>
                <a:lnTo>
                  <a:pt x="1720" y="1466"/>
                </a:lnTo>
                <a:lnTo>
                  <a:pt x="1722" y="1464"/>
                </a:lnTo>
                <a:lnTo>
                  <a:pt x="1725" y="1466"/>
                </a:lnTo>
                <a:lnTo>
                  <a:pt x="1727" y="1466"/>
                </a:lnTo>
                <a:lnTo>
                  <a:pt x="1729" y="1466"/>
                </a:lnTo>
                <a:lnTo>
                  <a:pt x="1729" y="1468"/>
                </a:lnTo>
                <a:lnTo>
                  <a:pt x="1729" y="1468"/>
                </a:lnTo>
                <a:lnTo>
                  <a:pt x="1731" y="1468"/>
                </a:lnTo>
                <a:close/>
                <a:moveTo>
                  <a:pt x="1540" y="1362"/>
                </a:moveTo>
                <a:lnTo>
                  <a:pt x="1540" y="1362"/>
                </a:lnTo>
                <a:lnTo>
                  <a:pt x="1538" y="1362"/>
                </a:lnTo>
                <a:lnTo>
                  <a:pt x="1538" y="1362"/>
                </a:lnTo>
                <a:lnTo>
                  <a:pt x="1538" y="1364"/>
                </a:lnTo>
                <a:lnTo>
                  <a:pt x="1538" y="1362"/>
                </a:lnTo>
                <a:lnTo>
                  <a:pt x="1540" y="1362"/>
                </a:lnTo>
                <a:close/>
                <a:moveTo>
                  <a:pt x="1543" y="1360"/>
                </a:moveTo>
                <a:lnTo>
                  <a:pt x="1543" y="1360"/>
                </a:lnTo>
                <a:lnTo>
                  <a:pt x="1543" y="1362"/>
                </a:lnTo>
                <a:lnTo>
                  <a:pt x="1543" y="1362"/>
                </a:lnTo>
                <a:lnTo>
                  <a:pt x="1543" y="1362"/>
                </a:lnTo>
                <a:lnTo>
                  <a:pt x="1543" y="1362"/>
                </a:lnTo>
                <a:lnTo>
                  <a:pt x="1543" y="1360"/>
                </a:lnTo>
                <a:close/>
                <a:moveTo>
                  <a:pt x="1552" y="1353"/>
                </a:moveTo>
                <a:lnTo>
                  <a:pt x="1552" y="1353"/>
                </a:lnTo>
                <a:lnTo>
                  <a:pt x="1549" y="1353"/>
                </a:lnTo>
                <a:lnTo>
                  <a:pt x="1549" y="1355"/>
                </a:lnTo>
                <a:lnTo>
                  <a:pt x="1549" y="1355"/>
                </a:lnTo>
                <a:lnTo>
                  <a:pt x="1547" y="1355"/>
                </a:lnTo>
                <a:lnTo>
                  <a:pt x="1547" y="1358"/>
                </a:lnTo>
                <a:lnTo>
                  <a:pt x="1547" y="1358"/>
                </a:lnTo>
                <a:lnTo>
                  <a:pt x="1545" y="1360"/>
                </a:lnTo>
                <a:lnTo>
                  <a:pt x="1549" y="1355"/>
                </a:lnTo>
                <a:lnTo>
                  <a:pt x="1552" y="1353"/>
                </a:lnTo>
                <a:close/>
                <a:moveTo>
                  <a:pt x="1534" y="1364"/>
                </a:moveTo>
                <a:lnTo>
                  <a:pt x="1534" y="1364"/>
                </a:lnTo>
                <a:lnTo>
                  <a:pt x="1534" y="1364"/>
                </a:lnTo>
                <a:lnTo>
                  <a:pt x="1534" y="1364"/>
                </a:lnTo>
                <a:lnTo>
                  <a:pt x="1534" y="1362"/>
                </a:lnTo>
                <a:lnTo>
                  <a:pt x="1534" y="1362"/>
                </a:lnTo>
                <a:lnTo>
                  <a:pt x="1534" y="1364"/>
                </a:lnTo>
                <a:lnTo>
                  <a:pt x="1534" y="1364"/>
                </a:lnTo>
                <a:lnTo>
                  <a:pt x="1534" y="1364"/>
                </a:lnTo>
                <a:close/>
                <a:moveTo>
                  <a:pt x="1545" y="1360"/>
                </a:moveTo>
                <a:lnTo>
                  <a:pt x="1545" y="1360"/>
                </a:lnTo>
                <a:lnTo>
                  <a:pt x="1545" y="1360"/>
                </a:lnTo>
                <a:lnTo>
                  <a:pt x="1545" y="1360"/>
                </a:lnTo>
                <a:lnTo>
                  <a:pt x="1545" y="1360"/>
                </a:lnTo>
                <a:close/>
                <a:moveTo>
                  <a:pt x="1480" y="1279"/>
                </a:moveTo>
                <a:lnTo>
                  <a:pt x="1480" y="1281"/>
                </a:lnTo>
                <a:lnTo>
                  <a:pt x="1477" y="1281"/>
                </a:lnTo>
                <a:lnTo>
                  <a:pt x="1477" y="1281"/>
                </a:lnTo>
                <a:lnTo>
                  <a:pt x="1475" y="1281"/>
                </a:lnTo>
                <a:lnTo>
                  <a:pt x="1477" y="1281"/>
                </a:lnTo>
                <a:lnTo>
                  <a:pt x="1480" y="1281"/>
                </a:lnTo>
                <a:lnTo>
                  <a:pt x="1482" y="1279"/>
                </a:lnTo>
                <a:lnTo>
                  <a:pt x="1480" y="1279"/>
                </a:lnTo>
                <a:close/>
                <a:moveTo>
                  <a:pt x="1520" y="1333"/>
                </a:moveTo>
                <a:lnTo>
                  <a:pt x="1522" y="1335"/>
                </a:lnTo>
                <a:lnTo>
                  <a:pt x="1522" y="1335"/>
                </a:lnTo>
                <a:lnTo>
                  <a:pt x="1522" y="1335"/>
                </a:lnTo>
                <a:lnTo>
                  <a:pt x="1522" y="1335"/>
                </a:lnTo>
                <a:lnTo>
                  <a:pt x="1522" y="1333"/>
                </a:lnTo>
                <a:lnTo>
                  <a:pt x="1520" y="1333"/>
                </a:lnTo>
                <a:lnTo>
                  <a:pt x="1520" y="1333"/>
                </a:lnTo>
                <a:close/>
                <a:moveTo>
                  <a:pt x="1522" y="1333"/>
                </a:moveTo>
                <a:lnTo>
                  <a:pt x="1522" y="1333"/>
                </a:lnTo>
                <a:lnTo>
                  <a:pt x="1522" y="1331"/>
                </a:lnTo>
                <a:lnTo>
                  <a:pt x="1520" y="1331"/>
                </a:lnTo>
                <a:lnTo>
                  <a:pt x="1522" y="1333"/>
                </a:lnTo>
                <a:lnTo>
                  <a:pt x="1522" y="1333"/>
                </a:lnTo>
                <a:close/>
                <a:moveTo>
                  <a:pt x="1531" y="1364"/>
                </a:moveTo>
                <a:lnTo>
                  <a:pt x="1531" y="1364"/>
                </a:lnTo>
                <a:lnTo>
                  <a:pt x="1531" y="1364"/>
                </a:lnTo>
                <a:lnTo>
                  <a:pt x="1531" y="1364"/>
                </a:lnTo>
                <a:lnTo>
                  <a:pt x="1529" y="1364"/>
                </a:lnTo>
                <a:lnTo>
                  <a:pt x="1531" y="1364"/>
                </a:lnTo>
                <a:lnTo>
                  <a:pt x="1531" y="1364"/>
                </a:lnTo>
                <a:close/>
                <a:moveTo>
                  <a:pt x="1527" y="1367"/>
                </a:moveTo>
                <a:lnTo>
                  <a:pt x="1527" y="1364"/>
                </a:lnTo>
                <a:lnTo>
                  <a:pt x="1527" y="1364"/>
                </a:lnTo>
                <a:lnTo>
                  <a:pt x="1527" y="1367"/>
                </a:lnTo>
                <a:lnTo>
                  <a:pt x="1527" y="1367"/>
                </a:lnTo>
                <a:lnTo>
                  <a:pt x="1527" y="1367"/>
                </a:lnTo>
                <a:lnTo>
                  <a:pt x="1527" y="1367"/>
                </a:lnTo>
                <a:close/>
                <a:moveTo>
                  <a:pt x="1244" y="473"/>
                </a:moveTo>
                <a:lnTo>
                  <a:pt x="1244" y="471"/>
                </a:lnTo>
                <a:lnTo>
                  <a:pt x="1244" y="468"/>
                </a:lnTo>
                <a:lnTo>
                  <a:pt x="1244" y="468"/>
                </a:lnTo>
                <a:lnTo>
                  <a:pt x="1244" y="468"/>
                </a:lnTo>
                <a:lnTo>
                  <a:pt x="1241" y="466"/>
                </a:lnTo>
                <a:lnTo>
                  <a:pt x="1241" y="468"/>
                </a:lnTo>
                <a:lnTo>
                  <a:pt x="1241" y="468"/>
                </a:lnTo>
                <a:lnTo>
                  <a:pt x="1239" y="468"/>
                </a:lnTo>
                <a:lnTo>
                  <a:pt x="1241" y="471"/>
                </a:lnTo>
                <a:lnTo>
                  <a:pt x="1241" y="471"/>
                </a:lnTo>
                <a:lnTo>
                  <a:pt x="1241" y="471"/>
                </a:lnTo>
                <a:lnTo>
                  <a:pt x="1244" y="473"/>
                </a:lnTo>
                <a:close/>
                <a:moveTo>
                  <a:pt x="2752" y="723"/>
                </a:moveTo>
                <a:lnTo>
                  <a:pt x="2752" y="723"/>
                </a:lnTo>
                <a:lnTo>
                  <a:pt x="2752" y="723"/>
                </a:lnTo>
                <a:lnTo>
                  <a:pt x="2752" y="723"/>
                </a:lnTo>
                <a:lnTo>
                  <a:pt x="2754" y="721"/>
                </a:lnTo>
                <a:lnTo>
                  <a:pt x="2752" y="721"/>
                </a:lnTo>
                <a:lnTo>
                  <a:pt x="2752" y="721"/>
                </a:lnTo>
                <a:lnTo>
                  <a:pt x="2752" y="723"/>
                </a:lnTo>
                <a:close/>
                <a:moveTo>
                  <a:pt x="2712" y="754"/>
                </a:moveTo>
                <a:lnTo>
                  <a:pt x="2712" y="757"/>
                </a:lnTo>
                <a:lnTo>
                  <a:pt x="2712" y="757"/>
                </a:lnTo>
                <a:lnTo>
                  <a:pt x="2712" y="761"/>
                </a:lnTo>
                <a:lnTo>
                  <a:pt x="2709" y="763"/>
                </a:lnTo>
                <a:lnTo>
                  <a:pt x="2707" y="763"/>
                </a:lnTo>
                <a:lnTo>
                  <a:pt x="2707" y="763"/>
                </a:lnTo>
                <a:lnTo>
                  <a:pt x="2709" y="766"/>
                </a:lnTo>
                <a:lnTo>
                  <a:pt x="2707" y="768"/>
                </a:lnTo>
                <a:lnTo>
                  <a:pt x="2705" y="768"/>
                </a:lnTo>
                <a:lnTo>
                  <a:pt x="2703" y="768"/>
                </a:lnTo>
                <a:lnTo>
                  <a:pt x="2703" y="768"/>
                </a:lnTo>
                <a:lnTo>
                  <a:pt x="2705" y="770"/>
                </a:lnTo>
                <a:lnTo>
                  <a:pt x="2705" y="770"/>
                </a:lnTo>
                <a:lnTo>
                  <a:pt x="2707" y="770"/>
                </a:lnTo>
                <a:lnTo>
                  <a:pt x="2707" y="772"/>
                </a:lnTo>
                <a:lnTo>
                  <a:pt x="2709" y="772"/>
                </a:lnTo>
                <a:lnTo>
                  <a:pt x="2712" y="772"/>
                </a:lnTo>
                <a:lnTo>
                  <a:pt x="2712" y="772"/>
                </a:lnTo>
                <a:lnTo>
                  <a:pt x="2718" y="768"/>
                </a:lnTo>
                <a:lnTo>
                  <a:pt x="2718" y="768"/>
                </a:lnTo>
                <a:lnTo>
                  <a:pt x="2716" y="770"/>
                </a:lnTo>
                <a:lnTo>
                  <a:pt x="2716" y="770"/>
                </a:lnTo>
                <a:lnTo>
                  <a:pt x="2716" y="772"/>
                </a:lnTo>
                <a:lnTo>
                  <a:pt x="2714" y="772"/>
                </a:lnTo>
                <a:lnTo>
                  <a:pt x="2714" y="775"/>
                </a:lnTo>
                <a:lnTo>
                  <a:pt x="2714" y="777"/>
                </a:lnTo>
                <a:lnTo>
                  <a:pt x="2712" y="779"/>
                </a:lnTo>
                <a:lnTo>
                  <a:pt x="2712" y="781"/>
                </a:lnTo>
                <a:lnTo>
                  <a:pt x="2712" y="784"/>
                </a:lnTo>
                <a:lnTo>
                  <a:pt x="2712" y="788"/>
                </a:lnTo>
                <a:lnTo>
                  <a:pt x="2712" y="788"/>
                </a:lnTo>
                <a:lnTo>
                  <a:pt x="2712" y="788"/>
                </a:lnTo>
                <a:lnTo>
                  <a:pt x="2714" y="788"/>
                </a:lnTo>
                <a:lnTo>
                  <a:pt x="2714" y="788"/>
                </a:lnTo>
                <a:lnTo>
                  <a:pt x="2712" y="790"/>
                </a:lnTo>
                <a:lnTo>
                  <a:pt x="2712" y="790"/>
                </a:lnTo>
                <a:lnTo>
                  <a:pt x="2709" y="793"/>
                </a:lnTo>
                <a:lnTo>
                  <a:pt x="2709" y="797"/>
                </a:lnTo>
                <a:lnTo>
                  <a:pt x="2709" y="797"/>
                </a:lnTo>
                <a:lnTo>
                  <a:pt x="2709" y="797"/>
                </a:lnTo>
                <a:lnTo>
                  <a:pt x="2709" y="799"/>
                </a:lnTo>
                <a:lnTo>
                  <a:pt x="2712" y="799"/>
                </a:lnTo>
                <a:lnTo>
                  <a:pt x="2712" y="799"/>
                </a:lnTo>
                <a:lnTo>
                  <a:pt x="2712" y="797"/>
                </a:lnTo>
                <a:lnTo>
                  <a:pt x="2712" y="797"/>
                </a:lnTo>
                <a:lnTo>
                  <a:pt x="2714" y="788"/>
                </a:lnTo>
                <a:lnTo>
                  <a:pt x="2714" y="788"/>
                </a:lnTo>
                <a:lnTo>
                  <a:pt x="2714" y="786"/>
                </a:lnTo>
                <a:lnTo>
                  <a:pt x="2714" y="786"/>
                </a:lnTo>
                <a:lnTo>
                  <a:pt x="2714" y="784"/>
                </a:lnTo>
                <a:lnTo>
                  <a:pt x="2714" y="784"/>
                </a:lnTo>
                <a:lnTo>
                  <a:pt x="2716" y="781"/>
                </a:lnTo>
                <a:lnTo>
                  <a:pt x="2718" y="779"/>
                </a:lnTo>
                <a:lnTo>
                  <a:pt x="2721" y="779"/>
                </a:lnTo>
                <a:lnTo>
                  <a:pt x="2718" y="781"/>
                </a:lnTo>
                <a:lnTo>
                  <a:pt x="2718" y="784"/>
                </a:lnTo>
                <a:lnTo>
                  <a:pt x="2716" y="784"/>
                </a:lnTo>
                <a:lnTo>
                  <a:pt x="2716" y="786"/>
                </a:lnTo>
                <a:lnTo>
                  <a:pt x="2716" y="786"/>
                </a:lnTo>
                <a:lnTo>
                  <a:pt x="2718" y="786"/>
                </a:lnTo>
                <a:lnTo>
                  <a:pt x="2718" y="786"/>
                </a:lnTo>
                <a:lnTo>
                  <a:pt x="2718" y="786"/>
                </a:lnTo>
                <a:lnTo>
                  <a:pt x="2718" y="786"/>
                </a:lnTo>
                <a:lnTo>
                  <a:pt x="2718" y="784"/>
                </a:lnTo>
                <a:lnTo>
                  <a:pt x="2721" y="784"/>
                </a:lnTo>
                <a:lnTo>
                  <a:pt x="2723" y="784"/>
                </a:lnTo>
                <a:lnTo>
                  <a:pt x="2723" y="781"/>
                </a:lnTo>
                <a:lnTo>
                  <a:pt x="2723" y="781"/>
                </a:lnTo>
                <a:lnTo>
                  <a:pt x="2723" y="781"/>
                </a:lnTo>
                <a:lnTo>
                  <a:pt x="2723" y="781"/>
                </a:lnTo>
                <a:lnTo>
                  <a:pt x="2723" y="784"/>
                </a:lnTo>
                <a:lnTo>
                  <a:pt x="2725" y="786"/>
                </a:lnTo>
                <a:lnTo>
                  <a:pt x="2727" y="786"/>
                </a:lnTo>
                <a:lnTo>
                  <a:pt x="2723" y="786"/>
                </a:lnTo>
                <a:lnTo>
                  <a:pt x="2723" y="786"/>
                </a:lnTo>
                <a:lnTo>
                  <a:pt x="2723" y="786"/>
                </a:lnTo>
                <a:lnTo>
                  <a:pt x="2723" y="788"/>
                </a:lnTo>
                <a:lnTo>
                  <a:pt x="2723" y="790"/>
                </a:lnTo>
                <a:lnTo>
                  <a:pt x="2725" y="793"/>
                </a:lnTo>
                <a:lnTo>
                  <a:pt x="2725" y="795"/>
                </a:lnTo>
                <a:lnTo>
                  <a:pt x="2725" y="795"/>
                </a:lnTo>
                <a:lnTo>
                  <a:pt x="2725" y="797"/>
                </a:lnTo>
                <a:lnTo>
                  <a:pt x="2725" y="797"/>
                </a:lnTo>
                <a:lnTo>
                  <a:pt x="2721" y="802"/>
                </a:lnTo>
                <a:lnTo>
                  <a:pt x="2721" y="806"/>
                </a:lnTo>
                <a:lnTo>
                  <a:pt x="2718" y="806"/>
                </a:lnTo>
                <a:lnTo>
                  <a:pt x="2718" y="806"/>
                </a:lnTo>
                <a:lnTo>
                  <a:pt x="2718" y="808"/>
                </a:lnTo>
                <a:lnTo>
                  <a:pt x="2718" y="808"/>
                </a:lnTo>
                <a:lnTo>
                  <a:pt x="2721" y="811"/>
                </a:lnTo>
                <a:lnTo>
                  <a:pt x="2723" y="813"/>
                </a:lnTo>
                <a:lnTo>
                  <a:pt x="2723" y="811"/>
                </a:lnTo>
                <a:lnTo>
                  <a:pt x="2723" y="811"/>
                </a:lnTo>
                <a:lnTo>
                  <a:pt x="2723" y="808"/>
                </a:lnTo>
                <a:lnTo>
                  <a:pt x="2725" y="811"/>
                </a:lnTo>
                <a:lnTo>
                  <a:pt x="2727" y="811"/>
                </a:lnTo>
                <a:lnTo>
                  <a:pt x="2730" y="811"/>
                </a:lnTo>
                <a:lnTo>
                  <a:pt x="2732" y="808"/>
                </a:lnTo>
                <a:lnTo>
                  <a:pt x="2732" y="808"/>
                </a:lnTo>
                <a:lnTo>
                  <a:pt x="2734" y="808"/>
                </a:lnTo>
                <a:lnTo>
                  <a:pt x="2734" y="811"/>
                </a:lnTo>
                <a:lnTo>
                  <a:pt x="2734" y="811"/>
                </a:lnTo>
                <a:lnTo>
                  <a:pt x="2734" y="811"/>
                </a:lnTo>
                <a:lnTo>
                  <a:pt x="2736" y="811"/>
                </a:lnTo>
                <a:lnTo>
                  <a:pt x="2739" y="811"/>
                </a:lnTo>
                <a:lnTo>
                  <a:pt x="2739" y="808"/>
                </a:lnTo>
                <a:lnTo>
                  <a:pt x="2739" y="808"/>
                </a:lnTo>
                <a:lnTo>
                  <a:pt x="2741" y="808"/>
                </a:lnTo>
                <a:lnTo>
                  <a:pt x="2741" y="808"/>
                </a:lnTo>
                <a:lnTo>
                  <a:pt x="2743" y="806"/>
                </a:lnTo>
                <a:lnTo>
                  <a:pt x="2745" y="806"/>
                </a:lnTo>
                <a:lnTo>
                  <a:pt x="2750" y="806"/>
                </a:lnTo>
                <a:lnTo>
                  <a:pt x="2752" y="806"/>
                </a:lnTo>
                <a:lnTo>
                  <a:pt x="2748" y="808"/>
                </a:lnTo>
                <a:lnTo>
                  <a:pt x="2745" y="811"/>
                </a:lnTo>
                <a:lnTo>
                  <a:pt x="2743" y="815"/>
                </a:lnTo>
                <a:lnTo>
                  <a:pt x="2743" y="817"/>
                </a:lnTo>
                <a:lnTo>
                  <a:pt x="2745" y="820"/>
                </a:lnTo>
                <a:lnTo>
                  <a:pt x="2748" y="822"/>
                </a:lnTo>
                <a:lnTo>
                  <a:pt x="2750" y="824"/>
                </a:lnTo>
                <a:lnTo>
                  <a:pt x="2750" y="824"/>
                </a:lnTo>
                <a:lnTo>
                  <a:pt x="2750" y="824"/>
                </a:lnTo>
                <a:lnTo>
                  <a:pt x="2752" y="824"/>
                </a:lnTo>
                <a:lnTo>
                  <a:pt x="2754" y="824"/>
                </a:lnTo>
                <a:lnTo>
                  <a:pt x="2754" y="824"/>
                </a:lnTo>
                <a:lnTo>
                  <a:pt x="2754" y="826"/>
                </a:lnTo>
                <a:lnTo>
                  <a:pt x="2754" y="829"/>
                </a:lnTo>
                <a:lnTo>
                  <a:pt x="2752" y="829"/>
                </a:lnTo>
                <a:lnTo>
                  <a:pt x="2752" y="831"/>
                </a:lnTo>
                <a:lnTo>
                  <a:pt x="2752" y="831"/>
                </a:lnTo>
                <a:lnTo>
                  <a:pt x="2752" y="833"/>
                </a:lnTo>
                <a:lnTo>
                  <a:pt x="2752" y="833"/>
                </a:lnTo>
                <a:lnTo>
                  <a:pt x="2752" y="833"/>
                </a:lnTo>
                <a:lnTo>
                  <a:pt x="2750" y="835"/>
                </a:lnTo>
                <a:lnTo>
                  <a:pt x="2750" y="838"/>
                </a:lnTo>
                <a:lnTo>
                  <a:pt x="2752" y="840"/>
                </a:lnTo>
                <a:lnTo>
                  <a:pt x="2752" y="840"/>
                </a:lnTo>
                <a:lnTo>
                  <a:pt x="2754" y="842"/>
                </a:lnTo>
                <a:lnTo>
                  <a:pt x="2754" y="842"/>
                </a:lnTo>
                <a:lnTo>
                  <a:pt x="2757" y="842"/>
                </a:lnTo>
                <a:lnTo>
                  <a:pt x="2754" y="842"/>
                </a:lnTo>
                <a:lnTo>
                  <a:pt x="2752" y="842"/>
                </a:lnTo>
                <a:lnTo>
                  <a:pt x="2750" y="840"/>
                </a:lnTo>
                <a:lnTo>
                  <a:pt x="2750" y="840"/>
                </a:lnTo>
                <a:lnTo>
                  <a:pt x="2750" y="842"/>
                </a:lnTo>
                <a:lnTo>
                  <a:pt x="2748" y="840"/>
                </a:lnTo>
                <a:lnTo>
                  <a:pt x="2745" y="840"/>
                </a:lnTo>
                <a:lnTo>
                  <a:pt x="2743" y="842"/>
                </a:lnTo>
                <a:lnTo>
                  <a:pt x="2741" y="842"/>
                </a:lnTo>
                <a:lnTo>
                  <a:pt x="2741" y="842"/>
                </a:lnTo>
                <a:lnTo>
                  <a:pt x="2739" y="842"/>
                </a:lnTo>
                <a:lnTo>
                  <a:pt x="2734" y="844"/>
                </a:lnTo>
                <a:lnTo>
                  <a:pt x="2732" y="844"/>
                </a:lnTo>
                <a:lnTo>
                  <a:pt x="2732" y="847"/>
                </a:lnTo>
                <a:lnTo>
                  <a:pt x="2730" y="847"/>
                </a:lnTo>
                <a:lnTo>
                  <a:pt x="2730" y="849"/>
                </a:lnTo>
                <a:lnTo>
                  <a:pt x="2727" y="849"/>
                </a:lnTo>
                <a:lnTo>
                  <a:pt x="2727" y="851"/>
                </a:lnTo>
                <a:lnTo>
                  <a:pt x="2725" y="851"/>
                </a:lnTo>
                <a:lnTo>
                  <a:pt x="2725" y="851"/>
                </a:lnTo>
                <a:lnTo>
                  <a:pt x="2727" y="851"/>
                </a:lnTo>
                <a:lnTo>
                  <a:pt x="2730" y="851"/>
                </a:lnTo>
                <a:lnTo>
                  <a:pt x="2730" y="851"/>
                </a:lnTo>
                <a:lnTo>
                  <a:pt x="2732" y="849"/>
                </a:lnTo>
                <a:lnTo>
                  <a:pt x="2734" y="849"/>
                </a:lnTo>
                <a:lnTo>
                  <a:pt x="2734" y="851"/>
                </a:lnTo>
                <a:lnTo>
                  <a:pt x="2734" y="851"/>
                </a:lnTo>
                <a:lnTo>
                  <a:pt x="2734" y="853"/>
                </a:lnTo>
                <a:lnTo>
                  <a:pt x="2736" y="853"/>
                </a:lnTo>
                <a:lnTo>
                  <a:pt x="2734" y="856"/>
                </a:lnTo>
                <a:lnTo>
                  <a:pt x="2734" y="856"/>
                </a:lnTo>
                <a:lnTo>
                  <a:pt x="2736" y="858"/>
                </a:lnTo>
                <a:lnTo>
                  <a:pt x="2736" y="858"/>
                </a:lnTo>
                <a:lnTo>
                  <a:pt x="2736" y="858"/>
                </a:lnTo>
                <a:lnTo>
                  <a:pt x="2734" y="860"/>
                </a:lnTo>
                <a:lnTo>
                  <a:pt x="2734" y="862"/>
                </a:lnTo>
                <a:lnTo>
                  <a:pt x="2732" y="862"/>
                </a:lnTo>
                <a:lnTo>
                  <a:pt x="2730" y="865"/>
                </a:lnTo>
                <a:lnTo>
                  <a:pt x="2727" y="865"/>
                </a:lnTo>
                <a:lnTo>
                  <a:pt x="2723" y="867"/>
                </a:lnTo>
                <a:lnTo>
                  <a:pt x="2718" y="869"/>
                </a:lnTo>
                <a:lnTo>
                  <a:pt x="2718" y="869"/>
                </a:lnTo>
                <a:lnTo>
                  <a:pt x="2716" y="871"/>
                </a:lnTo>
                <a:lnTo>
                  <a:pt x="2718" y="871"/>
                </a:lnTo>
                <a:lnTo>
                  <a:pt x="2718" y="874"/>
                </a:lnTo>
                <a:lnTo>
                  <a:pt x="2718" y="874"/>
                </a:lnTo>
                <a:lnTo>
                  <a:pt x="2718" y="876"/>
                </a:lnTo>
                <a:lnTo>
                  <a:pt x="2723" y="876"/>
                </a:lnTo>
                <a:lnTo>
                  <a:pt x="2725" y="876"/>
                </a:lnTo>
                <a:lnTo>
                  <a:pt x="2727" y="874"/>
                </a:lnTo>
                <a:lnTo>
                  <a:pt x="2727" y="874"/>
                </a:lnTo>
                <a:lnTo>
                  <a:pt x="2730" y="874"/>
                </a:lnTo>
                <a:lnTo>
                  <a:pt x="2732" y="876"/>
                </a:lnTo>
                <a:lnTo>
                  <a:pt x="2732" y="876"/>
                </a:lnTo>
                <a:lnTo>
                  <a:pt x="2734" y="876"/>
                </a:lnTo>
                <a:lnTo>
                  <a:pt x="2734" y="876"/>
                </a:lnTo>
                <a:lnTo>
                  <a:pt x="2732" y="878"/>
                </a:lnTo>
                <a:lnTo>
                  <a:pt x="2734" y="878"/>
                </a:lnTo>
                <a:lnTo>
                  <a:pt x="2736" y="878"/>
                </a:lnTo>
                <a:lnTo>
                  <a:pt x="2736" y="878"/>
                </a:lnTo>
                <a:lnTo>
                  <a:pt x="2739" y="878"/>
                </a:lnTo>
                <a:lnTo>
                  <a:pt x="2741" y="878"/>
                </a:lnTo>
                <a:lnTo>
                  <a:pt x="2743" y="880"/>
                </a:lnTo>
                <a:lnTo>
                  <a:pt x="2748" y="880"/>
                </a:lnTo>
                <a:lnTo>
                  <a:pt x="2748" y="880"/>
                </a:lnTo>
                <a:lnTo>
                  <a:pt x="2750" y="878"/>
                </a:lnTo>
                <a:lnTo>
                  <a:pt x="2752" y="878"/>
                </a:lnTo>
                <a:lnTo>
                  <a:pt x="2757" y="878"/>
                </a:lnTo>
                <a:lnTo>
                  <a:pt x="2757" y="876"/>
                </a:lnTo>
                <a:lnTo>
                  <a:pt x="2759" y="876"/>
                </a:lnTo>
                <a:lnTo>
                  <a:pt x="2761" y="874"/>
                </a:lnTo>
                <a:lnTo>
                  <a:pt x="2759" y="876"/>
                </a:lnTo>
                <a:lnTo>
                  <a:pt x="2757" y="878"/>
                </a:lnTo>
                <a:lnTo>
                  <a:pt x="2754" y="880"/>
                </a:lnTo>
                <a:lnTo>
                  <a:pt x="2754" y="880"/>
                </a:lnTo>
                <a:lnTo>
                  <a:pt x="2752" y="885"/>
                </a:lnTo>
                <a:lnTo>
                  <a:pt x="2750" y="885"/>
                </a:lnTo>
                <a:lnTo>
                  <a:pt x="2748" y="885"/>
                </a:lnTo>
                <a:lnTo>
                  <a:pt x="2745" y="885"/>
                </a:lnTo>
                <a:lnTo>
                  <a:pt x="2743" y="885"/>
                </a:lnTo>
                <a:lnTo>
                  <a:pt x="2739" y="885"/>
                </a:lnTo>
                <a:lnTo>
                  <a:pt x="2734" y="885"/>
                </a:lnTo>
                <a:lnTo>
                  <a:pt x="2734" y="885"/>
                </a:lnTo>
                <a:lnTo>
                  <a:pt x="2732" y="889"/>
                </a:lnTo>
                <a:lnTo>
                  <a:pt x="2727" y="889"/>
                </a:lnTo>
                <a:lnTo>
                  <a:pt x="2727" y="892"/>
                </a:lnTo>
                <a:lnTo>
                  <a:pt x="2727" y="894"/>
                </a:lnTo>
                <a:lnTo>
                  <a:pt x="2727" y="894"/>
                </a:lnTo>
                <a:lnTo>
                  <a:pt x="2723" y="898"/>
                </a:lnTo>
                <a:lnTo>
                  <a:pt x="2723" y="898"/>
                </a:lnTo>
                <a:lnTo>
                  <a:pt x="2721" y="898"/>
                </a:lnTo>
                <a:lnTo>
                  <a:pt x="2721" y="898"/>
                </a:lnTo>
                <a:lnTo>
                  <a:pt x="2721" y="901"/>
                </a:lnTo>
                <a:lnTo>
                  <a:pt x="2718" y="903"/>
                </a:lnTo>
                <a:lnTo>
                  <a:pt x="2716" y="905"/>
                </a:lnTo>
                <a:lnTo>
                  <a:pt x="2712" y="905"/>
                </a:lnTo>
                <a:lnTo>
                  <a:pt x="2712" y="907"/>
                </a:lnTo>
                <a:lnTo>
                  <a:pt x="2712" y="907"/>
                </a:lnTo>
                <a:lnTo>
                  <a:pt x="2712" y="907"/>
                </a:lnTo>
                <a:lnTo>
                  <a:pt x="2712" y="907"/>
                </a:lnTo>
                <a:lnTo>
                  <a:pt x="2714" y="907"/>
                </a:lnTo>
                <a:lnTo>
                  <a:pt x="2716" y="907"/>
                </a:lnTo>
                <a:lnTo>
                  <a:pt x="2716" y="910"/>
                </a:lnTo>
                <a:lnTo>
                  <a:pt x="2718" y="910"/>
                </a:lnTo>
                <a:lnTo>
                  <a:pt x="2721" y="907"/>
                </a:lnTo>
                <a:lnTo>
                  <a:pt x="2721" y="905"/>
                </a:lnTo>
                <a:lnTo>
                  <a:pt x="2723" y="905"/>
                </a:lnTo>
                <a:lnTo>
                  <a:pt x="2725" y="903"/>
                </a:lnTo>
                <a:lnTo>
                  <a:pt x="2727" y="903"/>
                </a:lnTo>
                <a:lnTo>
                  <a:pt x="2730" y="903"/>
                </a:lnTo>
                <a:lnTo>
                  <a:pt x="2732" y="903"/>
                </a:lnTo>
                <a:lnTo>
                  <a:pt x="2732" y="903"/>
                </a:lnTo>
                <a:lnTo>
                  <a:pt x="2734" y="901"/>
                </a:lnTo>
                <a:lnTo>
                  <a:pt x="2734" y="901"/>
                </a:lnTo>
                <a:lnTo>
                  <a:pt x="2734" y="903"/>
                </a:lnTo>
                <a:lnTo>
                  <a:pt x="2739" y="903"/>
                </a:lnTo>
                <a:lnTo>
                  <a:pt x="2739" y="905"/>
                </a:lnTo>
                <a:lnTo>
                  <a:pt x="2741" y="905"/>
                </a:lnTo>
                <a:lnTo>
                  <a:pt x="2743" y="903"/>
                </a:lnTo>
                <a:lnTo>
                  <a:pt x="2743" y="901"/>
                </a:lnTo>
                <a:lnTo>
                  <a:pt x="2745" y="898"/>
                </a:lnTo>
                <a:lnTo>
                  <a:pt x="2745" y="896"/>
                </a:lnTo>
                <a:lnTo>
                  <a:pt x="2752" y="896"/>
                </a:lnTo>
                <a:lnTo>
                  <a:pt x="2754" y="894"/>
                </a:lnTo>
                <a:lnTo>
                  <a:pt x="2754" y="896"/>
                </a:lnTo>
                <a:lnTo>
                  <a:pt x="2757" y="896"/>
                </a:lnTo>
                <a:lnTo>
                  <a:pt x="2759" y="896"/>
                </a:lnTo>
                <a:lnTo>
                  <a:pt x="2761" y="898"/>
                </a:lnTo>
                <a:lnTo>
                  <a:pt x="2761" y="896"/>
                </a:lnTo>
                <a:lnTo>
                  <a:pt x="2761" y="896"/>
                </a:lnTo>
                <a:lnTo>
                  <a:pt x="2768" y="898"/>
                </a:lnTo>
                <a:lnTo>
                  <a:pt x="2768" y="896"/>
                </a:lnTo>
                <a:lnTo>
                  <a:pt x="2768" y="896"/>
                </a:lnTo>
                <a:lnTo>
                  <a:pt x="2768" y="896"/>
                </a:lnTo>
                <a:lnTo>
                  <a:pt x="2768" y="894"/>
                </a:lnTo>
                <a:lnTo>
                  <a:pt x="2770" y="896"/>
                </a:lnTo>
                <a:lnTo>
                  <a:pt x="2772" y="894"/>
                </a:lnTo>
                <a:lnTo>
                  <a:pt x="2775" y="894"/>
                </a:lnTo>
                <a:lnTo>
                  <a:pt x="2775" y="894"/>
                </a:lnTo>
                <a:lnTo>
                  <a:pt x="2777" y="894"/>
                </a:lnTo>
                <a:lnTo>
                  <a:pt x="2777" y="892"/>
                </a:lnTo>
                <a:lnTo>
                  <a:pt x="2779" y="892"/>
                </a:lnTo>
                <a:lnTo>
                  <a:pt x="2781" y="892"/>
                </a:lnTo>
                <a:lnTo>
                  <a:pt x="2784" y="894"/>
                </a:lnTo>
                <a:lnTo>
                  <a:pt x="2786" y="894"/>
                </a:lnTo>
                <a:lnTo>
                  <a:pt x="2786" y="894"/>
                </a:lnTo>
                <a:lnTo>
                  <a:pt x="2790" y="894"/>
                </a:lnTo>
                <a:lnTo>
                  <a:pt x="2795" y="894"/>
                </a:lnTo>
                <a:lnTo>
                  <a:pt x="2802" y="894"/>
                </a:lnTo>
                <a:lnTo>
                  <a:pt x="2804" y="894"/>
                </a:lnTo>
                <a:lnTo>
                  <a:pt x="2804" y="894"/>
                </a:lnTo>
                <a:lnTo>
                  <a:pt x="2806" y="892"/>
                </a:lnTo>
                <a:lnTo>
                  <a:pt x="2808" y="892"/>
                </a:lnTo>
                <a:lnTo>
                  <a:pt x="2811" y="892"/>
                </a:lnTo>
                <a:lnTo>
                  <a:pt x="2813" y="892"/>
                </a:lnTo>
                <a:lnTo>
                  <a:pt x="2813" y="889"/>
                </a:lnTo>
                <a:lnTo>
                  <a:pt x="2815" y="889"/>
                </a:lnTo>
                <a:lnTo>
                  <a:pt x="2820" y="887"/>
                </a:lnTo>
                <a:lnTo>
                  <a:pt x="2820" y="885"/>
                </a:lnTo>
                <a:lnTo>
                  <a:pt x="2820" y="883"/>
                </a:lnTo>
                <a:lnTo>
                  <a:pt x="2820" y="883"/>
                </a:lnTo>
                <a:lnTo>
                  <a:pt x="2820" y="883"/>
                </a:lnTo>
                <a:lnTo>
                  <a:pt x="2817" y="883"/>
                </a:lnTo>
                <a:lnTo>
                  <a:pt x="2815" y="883"/>
                </a:lnTo>
                <a:lnTo>
                  <a:pt x="2813" y="883"/>
                </a:lnTo>
                <a:lnTo>
                  <a:pt x="2808" y="880"/>
                </a:lnTo>
                <a:lnTo>
                  <a:pt x="2808" y="880"/>
                </a:lnTo>
                <a:lnTo>
                  <a:pt x="2808" y="880"/>
                </a:lnTo>
                <a:lnTo>
                  <a:pt x="2806" y="880"/>
                </a:lnTo>
                <a:lnTo>
                  <a:pt x="2806" y="880"/>
                </a:lnTo>
                <a:lnTo>
                  <a:pt x="2806" y="878"/>
                </a:lnTo>
                <a:lnTo>
                  <a:pt x="2808" y="878"/>
                </a:lnTo>
                <a:lnTo>
                  <a:pt x="2808" y="878"/>
                </a:lnTo>
                <a:lnTo>
                  <a:pt x="2811" y="878"/>
                </a:lnTo>
                <a:lnTo>
                  <a:pt x="2813" y="878"/>
                </a:lnTo>
                <a:lnTo>
                  <a:pt x="2813" y="876"/>
                </a:lnTo>
                <a:lnTo>
                  <a:pt x="2813" y="876"/>
                </a:lnTo>
                <a:lnTo>
                  <a:pt x="2811" y="874"/>
                </a:lnTo>
                <a:lnTo>
                  <a:pt x="2813" y="874"/>
                </a:lnTo>
                <a:lnTo>
                  <a:pt x="2815" y="874"/>
                </a:lnTo>
                <a:lnTo>
                  <a:pt x="2817" y="874"/>
                </a:lnTo>
                <a:lnTo>
                  <a:pt x="2817" y="871"/>
                </a:lnTo>
                <a:lnTo>
                  <a:pt x="2817" y="871"/>
                </a:lnTo>
                <a:lnTo>
                  <a:pt x="2817" y="869"/>
                </a:lnTo>
                <a:lnTo>
                  <a:pt x="2817" y="869"/>
                </a:lnTo>
                <a:lnTo>
                  <a:pt x="2817" y="869"/>
                </a:lnTo>
                <a:lnTo>
                  <a:pt x="2820" y="869"/>
                </a:lnTo>
                <a:lnTo>
                  <a:pt x="2820" y="869"/>
                </a:lnTo>
                <a:lnTo>
                  <a:pt x="2822" y="867"/>
                </a:lnTo>
                <a:lnTo>
                  <a:pt x="2824" y="867"/>
                </a:lnTo>
                <a:lnTo>
                  <a:pt x="2824" y="865"/>
                </a:lnTo>
                <a:lnTo>
                  <a:pt x="2824" y="862"/>
                </a:lnTo>
                <a:lnTo>
                  <a:pt x="2824" y="860"/>
                </a:lnTo>
                <a:lnTo>
                  <a:pt x="2826" y="860"/>
                </a:lnTo>
                <a:lnTo>
                  <a:pt x="2826" y="858"/>
                </a:lnTo>
                <a:lnTo>
                  <a:pt x="2824" y="856"/>
                </a:lnTo>
                <a:lnTo>
                  <a:pt x="2824" y="853"/>
                </a:lnTo>
                <a:lnTo>
                  <a:pt x="2820" y="851"/>
                </a:lnTo>
                <a:lnTo>
                  <a:pt x="2817" y="849"/>
                </a:lnTo>
                <a:lnTo>
                  <a:pt x="2815" y="849"/>
                </a:lnTo>
                <a:lnTo>
                  <a:pt x="2813" y="849"/>
                </a:lnTo>
                <a:lnTo>
                  <a:pt x="2811" y="849"/>
                </a:lnTo>
                <a:lnTo>
                  <a:pt x="2808" y="849"/>
                </a:lnTo>
                <a:lnTo>
                  <a:pt x="2806" y="849"/>
                </a:lnTo>
                <a:lnTo>
                  <a:pt x="2806" y="849"/>
                </a:lnTo>
                <a:lnTo>
                  <a:pt x="2806" y="851"/>
                </a:lnTo>
                <a:lnTo>
                  <a:pt x="2804" y="851"/>
                </a:lnTo>
                <a:lnTo>
                  <a:pt x="2804" y="851"/>
                </a:lnTo>
                <a:lnTo>
                  <a:pt x="2804" y="851"/>
                </a:lnTo>
                <a:lnTo>
                  <a:pt x="2799" y="851"/>
                </a:lnTo>
                <a:lnTo>
                  <a:pt x="2799" y="849"/>
                </a:lnTo>
                <a:lnTo>
                  <a:pt x="2802" y="847"/>
                </a:lnTo>
                <a:lnTo>
                  <a:pt x="2804" y="847"/>
                </a:lnTo>
                <a:lnTo>
                  <a:pt x="2804" y="844"/>
                </a:lnTo>
                <a:lnTo>
                  <a:pt x="2802" y="842"/>
                </a:lnTo>
                <a:lnTo>
                  <a:pt x="2802" y="838"/>
                </a:lnTo>
                <a:lnTo>
                  <a:pt x="2795" y="833"/>
                </a:lnTo>
                <a:lnTo>
                  <a:pt x="2790" y="833"/>
                </a:lnTo>
                <a:lnTo>
                  <a:pt x="2788" y="833"/>
                </a:lnTo>
                <a:lnTo>
                  <a:pt x="2790" y="833"/>
                </a:lnTo>
                <a:lnTo>
                  <a:pt x="2790" y="833"/>
                </a:lnTo>
                <a:lnTo>
                  <a:pt x="2795" y="833"/>
                </a:lnTo>
                <a:lnTo>
                  <a:pt x="2795" y="833"/>
                </a:lnTo>
                <a:lnTo>
                  <a:pt x="2797" y="835"/>
                </a:lnTo>
                <a:lnTo>
                  <a:pt x="2797" y="835"/>
                </a:lnTo>
                <a:lnTo>
                  <a:pt x="2799" y="835"/>
                </a:lnTo>
                <a:lnTo>
                  <a:pt x="2799" y="835"/>
                </a:lnTo>
                <a:lnTo>
                  <a:pt x="2799" y="835"/>
                </a:lnTo>
                <a:lnTo>
                  <a:pt x="2799" y="833"/>
                </a:lnTo>
                <a:lnTo>
                  <a:pt x="2797" y="831"/>
                </a:lnTo>
                <a:lnTo>
                  <a:pt x="2795" y="829"/>
                </a:lnTo>
                <a:lnTo>
                  <a:pt x="2795" y="826"/>
                </a:lnTo>
                <a:lnTo>
                  <a:pt x="2797" y="826"/>
                </a:lnTo>
                <a:lnTo>
                  <a:pt x="2797" y="824"/>
                </a:lnTo>
                <a:lnTo>
                  <a:pt x="2795" y="824"/>
                </a:lnTo>
                <a:lnTo>
                  <a:pt x="2793" y="822"/>
                </a:lnTo>
                <a:lnTo>
                  <a:pt x="2790" y="820"/>
                </a:lnTo>
                <a:lnTo>
                  <a:pt x="2788" y="817"/>
                </a:lnTo>
                <a:lnTo>
                  <a:pt x="2786" y="815"/>
                </a:lnTo>
                <a:lnTo>
                  <a:pt x="2781" y="813"/>
                </a:lnTo>
                <a:lnTo>
                  <a:pt x="2779" y="813"/>
                </a:lnTo>
                <a:lnTo>
                  <a:pt x="2779" y="811"/>
                </a:lnTo>
                <a:lnTo>
                  <a:pt x="2777" y="806"/>
                </a:lnTo>
                <a:lnTo>
                  <a:pt x="2775" y="799"/>
                </a:lnTo>
                <a:lnTo>
                  <a:pt x="2772" y="795"/>
                </a:lnTo>
                <a:lnTo>
                  <a:pt x="2772" y="793"/>
                </a:lnTo>
                <a:lnTo>
                  <a:pt x="2772" y="793"/>
                </a:lnTo>
                <a:lnTo>
                  <a:pt x="2770" y="790"/>
                </a:lnTo>
                <a:lnTo>
                  <a:pt x="2768" y="788"/>
                </a:lnTo>
                <a:lnTo>
                  <a:pt x="2766" y="786"/>
                </a:lnTo>
                <a:lnTo>
                  <a:pt x="2759" y="784"/>
                </a:lnTo>
                <a:lnTo>
                  <a:pt x="2754" y="784"/>
                </a:lnTo>
                <a:lnTo>
                  <a:pt x="2752" y="786"/>
                </a:lnTo>
                <a:lnTo>
                  <a:pt x="2752" y="786"/>
                </a:lnTo>
                <a:lnTo>
                  <a:pt x="2743" y="784"/>
                </a:lnTo>
                <a:lnTo>
                  <a:pt x="2741" y="784"/>
                </a:lnTo>
                <a:lnTo>
                  <a:pt x="2739" y="781"/>
                </a:lnTo>
                <a:lnTo>
                  <a:pt x="2741" y="784"/>
                </a:lnTo>
                <a:lnTo>
                  <a:pt x="2745" y="784"/>
                </a:lnTo>
                <a:lnTo>
                  <a:pt x="2745" y="784"/>
                </a:lnTo>
                <a:lnTo>
                  <a:pt x="2748" y="784"/>
                </a:lnTo>
                <a:lnTo>
                  <a:pt x="2750" y="781"/>
                </a:lnTo>
                <a:lnTo>
                  <a:pt x="2752" y="779"/>
                </a:lnTo>
                <a:lnTo>
                  <a:pt x="2754" y="779"/>
                </a:lnTo>
                <a:lnTo>
                  <a:pt x="2757" y="779"/>
                </a:lnTo>
                <a:lnTo>
                  <a:pt x="2757" y="777"/>
                </a:lnTo>
                <a:lnTo>
                  <a:pt x="2754" y="775"/>
                </a:lnTo>
                <a:lnTo>
                  <a:pt x="2750" y="777"/>
                </a:lnTo>
                <a:lnTo>
                  <a:pt x="2750" y="777"/>
                </a:lnTo>
                <a:lnTo>
                  <a:pt x="2748" y="777"/>
                </a:lnTo>
                <a:lnTo>
                  <a:pt x="2748" y="777"/>
                </a:lnTo>
                <a:lnTo>
                  <a:pt x="2750" y="775"/>
                </a:lnTo>
                <a:lnTo>
                  <a:pt x="2752" y="775"/>
                </a:lnTo>
                <a:lnTo>
                  <a:pt x="2754" y="775"/>
                </a:lnTo>
                <a:lnTo>
                  <a:pt x="2757" y="772"/>
                </a:lnTo>
                <a:lnTo>
                  <a:pt x="2759" y="772"/>
                </a:lnTo>
                <a:lnTo>
                  <a:pt x="2759" y="770"/>
                </a:lnTo>
                <a:lnTo>
                  <a:pt x="2761" y="768"/>
                </a:lnTo>
                <a:lnTo>
                  <a:pt x="2763" y="766"/>
                </a:lnTo>
                <a:lnTo>
                  <a:pt x="2766" y="761"/>
                </a:lnTo>
                <a:lnTo>
                  <a:pt x="2766" y="759"/>
                </a:lnTo>
                <a:lnTo>
                  <a:pt x="2766" y="759"/>
                </a:lnTo>
                <a:lnTo>
                  <a:pt x="2768" y="757"/>
                </a:lnTo>
                <a:lnTo>
                  <a:pt x="2768" y="754"/>
                </a:lnTo>
                <a:lnTo>
                  <a:pt x="2770" y="752"/>
                </a:lnTo>
                <a:lnTo>
                  <a:pt x="2770" y="752"/>
                </a:lnTo>
                <a:lnTo>
                  <a:pt x="2770" y="752"/>
                </a:lnTo>
                <a:lnTo>
                  <a:pt x="2770" y="750"/>
                </a:lnTo>
                <a:lnTo>
                  <a:pt x="2768" y="748"/>
                </a:lnTo>
                <a:lnTo>
                  <a:pt x="2766" y="748"/>
                </a:lnTo>
                <a:lnTo>
                  <a:pt x="2763" y="748"/>
                </a:lnTo>
                <a:lnTo>
                  <a:pt x="2754" y="748"/>
                </a:lnTo>
                <a:lnTo>
                  <a:pt x="2752" y="748"/>
                </a:lnTo>
                <a:lnTo>
                  <a:pt x="2752" y="748"/>
                </a:lnTo>
                <a:lnTo>
                  <a:pt x="2750" y="748"/>
                </a:lnTo>
                <a:lnTo>
                  <a:pt x="2748" y="748"/>
                </a:lnTo>
                <a:lnTo>
                  <a:pt x="2745" y="748"/>
                </a:lnTo>
                <a:lnTo>
                  <a:pt x="2743" y="748"/>
                </a:lnTo>
                <a:lnTo>
                  <a:pt x="2739" y="750"/>
                </a:lnTo>
                <a:lnTo>
                  <a:pt x="2736" y="750"/>
                </a:lnTo>
                <a:lnTo>
                  <a:pt x="2734" y="750"/>
                </a:lnTo>
                <a:lnTo>
                  <a:pt x="2734" y="748"/>
                </a:lnTo>
                <a:lnTo>
                  <a:pt x="2739" y="745"/>
                </a:lnTo>
                <a:lnTo>
                  <a:pt x="2739" y="743"/>
                </a:lnTo>
                <a:lnTo>
                  <a:pt x="2739" y="743"/>
                </a:lnTo>
                <a:lnTo>
                  <a:pt x="2736" y="743"/>
                </a:lnTo>
                <a:lnTo>
                  <a:pt x="2736" y="743"/>
                </a:lnTo>
                <a:lnTo>
                  <a:pt x="2736" y="741"/>
                </a:lnTo>
                <a:lnTo>
                  <a:pt x="2741" y="739"/>
                </a:lnTo>
                <a:lnTo>
                  <a:pt x="2745" y="734"/>
                </a:lnTo>
                <a:lnTo>
                  <a:pt x="2748" y="732"/>
                </a:lnTo>
                <a:lnTo>
                  <a:pt x="2750" y="732"/>
                </a:lnTo>
                <a:lnTo>
                  <a:pt x="2750" y="732"/>
                </a:lnTo>
                <a:lnTo>
                  <a:pt x="2750" y="730"/>
                </a:lnTo>
                <a:lnTo>
                  <a:pt x="2750" y="730"/>
                </a:lnTo>
                <a:lnTo>
                  <a:pt x="2750" y="727"/>
                </a:lnTo>
                <a:lnTo>
                  <a:pt x="2752" y="727"/>
                </a:lnTo>
                <a:lnTo>
                  <a:pt x="2752" y="725"/>
                </a:lnTo>
                <a:lnTo>
                  <a:pt x="2748" y="725"/>
                </a:lnTo>
                <a:lnTo>
                  <a:pt x="2745" y="727"/>
                </a:lnTo>
                <a:lnTo>
                  <a:pt x="2741" y="727"/>
                </a:lnTo>
                <a:lnTo>
                  <a:pt x="2739" y="727"/>
                </a:lnTo>
                <a:lnTo>
                  <a:pt x="2734" y="727"/>
                </a:lnTo>
                <a:lnTo>
                  <a:pt x="2730" y="730"/>
                </a:lnTo>
                <a:lnTo>
                  <a:pt x="2730" y="727"/>
                </a:lnTo>
                <a:lnTo>
                  <a:pt x="2727" y="727"/>
                </a:lnTo>
                <a:lnTo>
                  <a:pt x="2725" y="730"/>
                </a:lnTo>
                <a:lnTo>
                  <a:pt x="2725" y="730"/>
                </a:lnTo>
                <a:lnTo>
                  <a:pt x="2725" y="727"/>
                </a:lnTo>
                <a:lnTo>
                  <a:pt x="2723" y="727"/>
                </a:lnTo>
                <a:lnTo>
                  <a:pt x="2723" y="727"/>
                </a:lnTo>
                <a:lnTo>
                  <a:pt x="2721" y="727"/>
                </a:lnTo>
                <a:lnTo>
                  <a:pt x="2721" y="727"/>
                </a:lnTo>
                <a:lnTo>
                  <a:pt x="2721" y="730"/>
                </a:lnTo>
                <a:lnTo>
                  <a:pt x="2721" y="730"/>
                </a:lnTo>
                <a:lnTo>
                  <a:pt x="2721" y="732"/>
                </a:lnTo>
                <a:lnTo>
                  <a:pt x="2718" y="732"/>
                </a:lnTo>
                <a:lnTo>
                  <a:pt x="2718" y="732"/>
                </a:lnTo>
                <a:lnTo>
                  <a:pt x="2721" y="734"/>
                </a:lnTo>
                <a:lnTo>
                  <a:pt x="2721" y="734"/>
                </a:lnTo>
                <a:lnTo>
                  <a:pt x="2721" y="734"/>
                </a:lnTo>
                <a:lnTo>
                  <a:pt x="2716" y="734"/>
                </a:lnTo>
                <a:lnTo>
                  <a:pt x="2716" y="734"/>
                </a:lnTo>
                <a:lnTo>
                  <a:pt x="2716" y="736"/>
                </a:lnTo>
                <a:lnTo>
                  <a:pt x="2716" y="736"/>
                </a:lnTo>
                <a:lnTo>
                  <a:pt x="2716" y="736"/>
                </a:lnTo>
                <a:lnTo>
                  <a:pt x="2714" y="739"/>
                </a:lnTo>
                <a:lnTo>
                  <a:pt x="2714" y="739"/>
                </a:lnTo>
                <a:lnTo>
                  <a:pt x="2718" y="743"/>
                </a:lnTo>
                <a:lnTo>
                  <a:pt x="2718" y="743"/>
                </a:lnTo>
                <a:lnTo>
                  <a:pt x="2716" y="743"/>
                </a:lnTo>
                <a:lnTo>
                  <a:pt x="2716" y="743"/>
                </a:lnTo>
                <a:lnTo>
                  <a:pt x="2716" y="743"/>
                </a:lnTo>
                <a:lnTo>
                  <a:pt x="2712" y="743"/>
                </a:lnTo>
                <a:lnTo>
                  <a:pt x="2709" y="743"/>
                </a:lnTo>
                <a:lnTo>
                  <a:pt x="2709" y="745"/>
                </a:lnTo>
                <a:lnTo>
                  <a:pt x="2709" y="748"/>
                </a:lnTo>
                <a:lnTo>
                  <a:pt x="2709" y="748"/>
                </a:lnTo>
                <a:lnTo>
                  <a:pt x="2709" y="750"/>
                </a:lnTo>
                <a:lnTo>
                  <a:pt x="2709" y="750"/>
                </a:lnTo>
                <a:lnTo>
                  <a:pt x="2712" y="750"/>
                </a:lnTo>
                <a:lnTo>
                  <a:pt x="2709" y="750"/>
                </a:lnTo>
                <a:lnTo>
                  <a:pt x="2709" y="752"/>
                </a:lnTo>
                <a:lnTo>
                  <a:pt x="2707" y="752"/>
                </a:lnTo>
                <a:lnTo>
                  <a:pt x="2707" y="752"/>
                </a:lnTo>
                <a:lnTo>
                  <a:pt x="2709" y="754"/>
                </a:lnTo>
                <a:lnTo>
                  <a:pt x="2712" y="754"/>
                </a:lnTo>
                <a:close/>
                <a:moveTo>
                  <a:pt x="2748" y="723"/>
                </a:moveTo>
                <a:lnTo>
                  <a:pt x="2748" y="723"/>
                </a:lnTo>
                <a:lnTo>
                  <a:pt x="2750" y="723"/>
                </a:lnTo>
                <a:lnTo>
                  <a:pt x="2750" y="723"/>
                </a:lnTo>
                <a:lnTo>
                  <a:pt x="2748" y="723"/>
                </a:lnTo>
                <a:lnTo>
                  <a:pt x="2748" y="721"/>
                </a:lnTo>
                <a:lnTo>
                  <a:pt x="2748" y="721"/>
                </a:lnTo>
                <a:lnTo>
                  <a:pt x="2748" y="721"/>
                </a:lnTo>
                <a:lnTo>
                  <a:pt x="2745" y="721"/>
                </a:lnTo>
                <a:lnTo>
                  <a:pt x="2745" y="721"/>
                </a:lnTo>
                <a:lnTo>
                  <a:pt x="2745" y="721"/>
                </a:lnTo>
                <a:lnTo>
                  <a:pt x="2745" y="721"/>
                </a:lnTo>
                <a:lnTo>
                  <a:pt x="2748" y="723"/>
                </a:lnTo>
                <a:close/>
                <a:moveTo>
                  <a:pt x="2781" y="682"/>
                </a:moveTo>
                <a:lnTo>
                  <a:pt x="2781" y="682"/>
                </a:lnTo>
                <a:lnTo>
                  <a:pt x="2781" y="680"/>
                </a:lnTo>
                <a:lnTo>
                  <a:pt x="2781" y="680"/>
                </a:lnTo>
                <a:lnTo>
                  <a:pt x="2781" y="680"/>
                </a:lnTo>
                <a:lnTo>
                  <a:pt x="2784" y="680"/>
                </a:lnTo>
                <a:lnTo>
                  <a:pt x="2784" y="678"/>
                </a:lnTo>
                <a:lnTo>
                  <a:pt x="2784" y="678"/>
                </a:lnTo>
                <a:lnTo>
                  <a:pt x="2781" y="678"/>
                </a:lnTo>
                <a:lnTo>
                  <a:pt x="2781" y="680"/>
                </a:lnTo>
                <a:lnTo>
                  <a:pt x="2781" y="682"/>
                </a:lnTo>
                <a:lnTo>
                  <a:pt x="2781" y="682"/>
                </a:lnTo>
                <a:close/>
                <a:moveTo>
                  <a:pt x="2779" y="894"/>
                </a:moveTo>
                <a:lnTo>
                  <a:pt x="2777" y="894"/>
                </a:lnTo>
                <a:lnTo>
                  <a:pt x="2775" y="896"/>
                </a:lnTo>
                <a:lnTo>
                  <a:pt x="2775" y="896"/>
                </a:lnTo>
                <a:lnTo>
                  <a:pt x="2775" y="896"/>
                </a:lnTo>
                <a:lnTo>
                  <a:pt x="2779" y="898"/>
                </a:lnTo>
                <a:lnTo>
                  <a:pt x="2779" y="898"/>
                </a:lnTo>
                <a:lnTo>
                  <a:pt x="2779" y="898"/>
                </a:lnTo>
                <a:lnTo>
                  <a:pt x="2779" y="896"/>
                </a:lnTo>
                <a:lnTo>
                  <a:pt x="2781" y="896"/>
                </a:lnTo>
                <a:lnTo>
                  <a:pt x="2781" y="896"/>
                </a:lnTo>
                <a:lnTo>
                  <a:pt x="2781" y="894"/>
                </a:lnTo>
                <a:lnTo>
                  <a:pt x="2779" y="894"/>
                </a:lnTo>
                <a:close/>
                <a:moveTo>
                  <a:pt x="2752" y="712"/>
                </a:moveTo>
                <a:lnTo>
                  <a:pt x="2754" y="712"/>
                </a:lnTo>
                <a:lnTo>
                  <a:pt x="2754" y="714"/>
                </a:lnTo>
                <a:lnTo>
                  <a:pt x="2754" y="714"/>
                </a:lnTo>
                <a:lnTo>
                  <a:pt x="2757" y="714"/>
                </a:lnTo>
                <a:lnTo>
                  <a:pt x="2757" y="712"/>
                </a:lnTo>
                <a:lnTo>
                  <a:pt x="2757" y="712"/>
                </a:lnTo>
                <a:lnTo>
                  <a:pt x="2754" y="712"/>
                </a:lnTo>
                <a:lnTo>
                  <a:pt x="2754" y="712"/>
                </a:lnTo>
                <a:lnTo>
                  <a:pt x="2752" y="709"/>
                </a:lnTo>
                <a:lnTo>
                  <a:pt x="2752" y="709"/>
                </a:lnTo>
                <a:lnTo>
                  <a:pt x="2752" y="709"/>
                </a:lnTo>
                <a:lnTo>
                  <a:pt x="2752" y="712"/>
                </a:lnTo>
                <a:lnTo>
                  <a:pt x="2752" y="712"/>
                </a:lnTo>
                <a:close/>
                <a:moveTo>
                  <a:pt x="2761" y="712"/>
                </a:moveTo>
                <a:lnTo>
                  <a:pt x="2761" y="712"/>
                </a:lnTo>
                <a:lnTo>
                  <a:pt x="2759" y="712"/>
                </a:lnTo>
                <a:lnTo>
                  <a:pt x="2759" y="712"/>
                </a:lnTo>
                <a:lnTo>
                  <a:pt x="2757" y="712"/>
                </a:lnTo>
                <a:lnTo>
                  <a:pt x="2759" y="712"/>
                </a:lnTo>
                <a:lnTo>
                  <a:pt x="2761" y="712"/>
                </a:lnTo>
                <a:close/>
                <a:moveTo>
                  <a:pt x="2772" y="689"/>
                </a:moveTo>
                <a:lnTo>
                  <a:pt x="2772" y="689"/>
                </a:lnTo>
                <a:lnTo>
                  <a:pt x="2775" y="689"/>
                </a:lnTo>
                <a:lnTo>
                  <a:pt x="2775" y="689"/>
                </a:lnTo>
                <a:lnTo>
                  <a:pt x="2775" y="691"/>
                </a:lnTo>
                <a:lnTo>
                  <a:pt x="2775" y="691"/>
                </a:lnTo>
                <a:lnTo>
                  <a:pt x="2777" y="691"/>
                </a:lnTo>
                <a:lnTo>
                  <a:pt x="2777" y="691"/>
                </a:lnTo>
                <a:lnTo>
                  <a:pt x="2779" y="691"/>
                </a:lnTo>
                <a:lnTo>
                  <a:pt x="2779" y="691"/>
                </a:lnTo>
                <a:lnTo>
                  <a:pt x="2779" y="694"/>
                </a:lnTo>
                <a:lnTo>
                  <a:pt x="2777" y="696"/>
                </a:lnTo>
                <a:lnTo>
                  <a:pt x="2779" y="698"/>
                </a:lnTo>
                <a:lnTo>
                  <a:pt x="2779" y="698"/>
                </a:lnTo>
                <a:lnTo>
                  <a:pt x="2779" y="696"/>
                </a:lnTo>
                <a:lnTo>
                  <a:pt x="2779" y="694"/>
                </a:lnTo>
                <a:lnTo>
                  <a:pt x="2779" y="691"/>
                </a:lnTo>
                <a:lnTo>
                  <a:pt x="2781" y="691"/>
                </a:lnTo>
                <a:lnTo>
                  <a:pt x="2781" y="691"/>
                </a:lnTo>
                <a:lnTo>
                  <a:pt x="2781" y="689"/>
                </a:lnTo>
                <a:lnTo>
                  <a:pt x="2781" y="687"/>
                </a:lnTo>
                <a:lnTo>
                  <a:pt x="2781" y="685"/>
                </a:lnTo>
                <a:lnTo>
                  <a:pt x="2781" y="685"/>
                </a:lnTo>
                <a:lnTo>
                  <a:pt x="2781" y="685"/>
                </a:lnTo>
                <a:lnTo>
                  <a:pt x="2779" y="685"/>
                </a:lnTo>
                <a:lnTo>
                  <a:pt x="2779" y="685"/>
                </a:lnTo>
                <a:lnTo>
                  <a:pt x="2779" y="682"/>
                </a:lnTo>
                <a:lnTo>
                  <a:pt x="2779" y="680"/>
                </a:lnTo>
                <a:lnTo>
                  <a:pt x="2777" y="680"/>
                </a:lnTo>
                <a:lnTo>
                  <a:pt x="2777" y="680"/>
                </a:lnTo>
                <a:lnTo>
                  <a:pt x="2775" y="682"/>
                </a:lnTo>
                <a:lnTo>
                  <a:pt x="2775" y="682"/>
                </a:lnTo>
                <a:lnTo>
                  <a:pt x="2775" y="682"/>
                </a:lnTo>
                <a:lnTo>
                  <a:pt x="2775" y="685"/>
                </a:lnTo>
                <a:lnTo>
                  <a:pt x="2777" y="685"/>
                </a:lnTo>
                <a:lnTo>
                  <a:pt x="2777" y="687"/>
                </a:lnTo>
                <a:lnTo>
                  <a:pt x="2775" y="689"/>
                </a:lnTo>
                <a:lnTo>
                  <a:pt x="2775" y="687"/>
                </a:lnTo>
                <a:lnTo>
                  <a:pt x="2772" y="689"/>
                </a:lnTo>
                <a:lnTo>
                  <a:pt x="2772" y="689"/>
                </a:lnTo>
                <a:lnTo>
                  <a:pt x="2772" y="689"/>
                </a:lnTo>
                <a:close/>
                <a:moveTo>
                  <a:pt x="2748" y="718"/>
                </a:moveTo>
                <a:lnTo>
                  <a:pt x="2748" y="718"/>
                </a:lnTo>
                <a:lnTo>
                  <a:pt x="2748" y="718"/>
                </a:lnTo>
                <a:lnTo>
                  <a:pt x="2748" y="718"/>
                </a:lnTo>
                <a:lnTo>
                  <a:pt x="2748" y="718"/>
                </a:lnTo>
                <a:lnTo>
                  <a:pt x="2748" y="718"/>
                </a:lnTo>
                <a:lnTo>
                  <a:pt x="2748" y="718"/>
                </a:lnTo>
                <a:lnTo>
                  <a:pt x="2750" y="721"/>
                </a:lnTo>
                <a:lnTo>
                  <a:pt x="2752" y="718"/>
                </a:lnTo>
                <a:lnTo>
                  <a:pt x="2754" y="721"/>
                </a:lnTo>
                <a:lnTo>
                  <a:pt x="2754" y="721"/>
                </a:lnTo>
                <a:lnTo>
                  <a:pt x="2754" y="721"/>
                </a:lnTo>
                <a:lnTo>
                  <a:pt x="2757" y="718"/>
                </a:lnTo>
                <a:lnTo>
                  <a:pt x="2754" y="718"/>
                </a:lnTo>
                <a:lnTo>
                  <a:pt x="2754" y="718"/>
                </a:lnTo>
                <a:lnTo>
                  <a:pt x="2752" y="718"/>
                </a:lnTo>
                <a:lnTo>
                  <a:pt x="2750" y="718"/>
                </a:lnTo>
                <a:lnTo>
                  <a:pt x="2750" y="716"/>
                </a:lnTo>
                <a:lnTo>
                  <a:pt x="2752" y="716"/>
                </a:lnTo>
                <a:lnTo>
                  <a:pt x="2752" y="716"/>
                </a:lnTo>
                <a:lnTo>
                  <a:pt x="2752" y="716"/>
                </a:lnTo>
                <a:lnTo>
                  <a:pt x="2750" y="714"/>
                </a:lnTo>
                <a:lnTo>
                  <a:pt x="2748" y="714"/>
                </a:lnTo>
                <a:lnTo>
                  <a:pt x="2748" y="714"/>
                </a:lnTo>
                <a:lnTo>
                  <a:pt x="2745" y="716"/>
                </a:lnTo>
                <a:lnTo>
                  <a:pt x="2745" y="716"/>
                </a:lnTo>
                <a:lnTo>
                  <a:pt x="2745" y="718"/>
                </a:lnTo>
                <a:lnTo>
                  <a:pt x="2748" y="718"/>
                </a:lnTo>
                <a:close/>
                <a:moveTo>
                  <a:pt x="2757" y="921"/>
                </a:moveTo>
                <a:lnTo>
                  <a:pt x="2757" y="921"/>
                </a:lnTo>
                <a:lnTo>
                  <a:pt x="2759" y="921"/>
                </a:lnTo>
                <a:lnTo>
                  <a:pt x="2759" y="919"/>
                </a:lnTo>
                <a:lnTo>
                  <a:pt x="2759" y="919"/>
                </a:lnTo>
                <a:lnTo>
                  <a:pt x="2759" y="919"/>
                </a:lnTo>
                <a:lnTo>
                  <a:pt x="2757" y="921"/>
                </a:lnTo>
                <a:close/>
                <a:moveTo>
                  <a:pt x="2763" y="923"/>
                </a:moveTo>
                <a:lnTo>
                  <a:pt x="2763" y="925"/>
                </a:lnTo>
                <a:lnTo>
                  <a:pt x="2766" y="925"/>
                </a:lnTo>
                <a:lnTo>
                  <a:pt x="2766" y="925"/>
                </a:lnTo>
                <a:lnTo>
                  <a:pt x="2766" y="925"/>
                </a:lnTo>
                <a:lnTo>
                  <a:pt x="2768" y="925"/>
                </a:lnTo>
                <a:lnTo>
                  <a:pt x="2768" y="925"/>
                </a:lnTo>
                <a:lnTo>
                  <a:pt x="2766" y="925"/>
                </a:lnTo>
                <a:lnTo>
                  <a:pt x="2763" y="923"/>
                </a:lnTo>
                <a:close/>
                <a:moveTo>
                  <a:pt x="2700" y="761"/>
                </a:moveTo>
                <a:lnTo>
                  <a:pt x="2700" y="761"/>
                </a:lnTo>
                <a:lnTo>
                  <a:pt x="2698" y="761"/>
                </a:lnTo>
                <a:lnTo>
                  <a:pt x="2698" y="763"/>
                </a:lnTo>
                <a:lnTo>
                  <a:pt x="2700" y="763"/>
                </a:lnTo>
                <a:lnTo>
                  <a:pt x="2700" y="763"/>
                </a:lnTo>
                <a:lnTo>
                  <a:pt x="2700" y="763"/>
                </a:lnTo>
                <a:lnTo>
                  <a:pt x="2700" y="763"/>
                </a:lnTo>
                <a:lnTo>
                  <a:pt x="2700" y="761"/>
                </a:lnTo>
                <a:lnTo>
                  <a:pt x="2700" y="761"/>
                </a:lnTo>
                <a:close/>
                <a:moveTo>
                  <a:pt x="2705" y="788"/>
                </a:moveTo>
                <a:lnTo>
                  <a:pt x="2705" y="788"/>
                </a:lnTo>
                <a:lnTo>
                  <a:pt x="2709" y="784"/>
                </a:lnTo>
                <a:lnTo>
                  <a:pt x="2709" y="781"/>
                </a:lnTo>
                <a:lnTo>
                  <a:pt x="2709" y="781"/>
                </a:lnTo>
                <a:lnTo>
                  <a:pt x="2709" y="781"/>
                </a:lnTo>
                <a:lnTo>
                  <a:pt x="2707" y="784"/>
                </a:lnTo>
                <a:lnTo>
                  <a:pt x="2705" y="784"/>
                </a:lnTo>
                <a:lnTo>
                  <a:pt x="2705" y="784"/>
                </a:lnTo>
                <a:lnTo>
                  <a:pt x="2707" y="786"/>
                </a:lnTo>
                <a:lnTo>
                  <a:pt x="2705" y="786"/>
                </a:lnTo>
                <a:lnTo>
                  <a:pt x="2705" y="786"/>
                </a:lnTo>
                <a:lnTo>
                  <a:pt x="2705" y="788"/>
                </a:lnTo>
                <a:lnTo>
                  <a:pt x="2705" y="788"/>
                </a:lnTo>
                <a:lnTo>
                  <a:pt x="2705" y="788"/>
                </a:lnTo>
                <a:lnTo>
                  <a:pt x="2705" y="788"/>
                </a:lnTo>
                <a:close/>
                <a:moveTo>
                  <a:pt x="2700" y="748"/>
                </a:moveTo>
                <a:lnTo>
                  <a:pt x="2700" y="748"/>
                </a:lnTo>
                <a:lnTo>
                  <a:pt x="2700" y="750"/>
                </a:lnTo>
                <a:lnTo>
                  <a:pt x="2696" y="750"/>
                </a:lnTo>
                <a:lnTo>
                  <a:pt x="2696" y="750"/>
                </a:lnTo>
                <a:lnTo>
                  <a:pt x="2696" y="750"/>
                </a:lnTo>
                <a:lnTo>
                  <a:pt x="2696" y="752"/>
                </a:lnTo>
                <a:lnTo>
                  <a:pt x="2696" y="752"/>
                </a:lnTo>
                <a:lnTo>
                  <a:pt x="2696" y="752"/>
                </a:lnTo>
                <a:lnTo>
                  <a:pt x="2694" y="752"/>
                </a:lnTo>
                <a:lnTo>
                  <a:pt x="2694" y="752"/>
                </a:lnTo>
                <a:lnTo>
                  <a:pt x="2694" y="752"/>
                </a:lnTo>
                <a:lnTo>
                  <a:pt x="2694" y="752"/>
                </a:lnTo>
                <a:lnTo>
                  <a:pt x="2694" y="754"/>
                </a:lnTo>
                <a:lnTo>
                  <a:pt x="2698" y="754"/>
                </a:lnTo>
                <a:lnTo>
                  <a:pt x="2700" y="757"/>
                </a:lnTo>
                <a:lnTo>
                  <a:pt x="2700" y="759"/>
                </a:lnTo>
                <a:lnTo>
                  <a:pt x="2700" y="759"/>
                </a:lnTo>
                <a:lnTo>
                  <a:pt x="2703" y="759"/>
                </a:lnTo>
                <a:lnTo>
                  <a:pt x="2705" y="759"/>
                </a:lnTo>
                <a:lnTo>
                  <a:pt x="2705" y="761"/>
                </a:lnTo>
                <a:lnTo>
                  <a:pt x="2705" y="761"/>
                </a:lnTo>
                <a:lnTo>
                  <a:pt x="2705" y="761"/>
                </a:lnTo>
                <a:lnTo>
                  <a:pt x="2707" y="761"/>
                </a:lnTo>
                <a:lnTo>
                  <a:pt x="2709" y="759"/>
                </a:lnTo>
                <a:lnTo>
                  <a:pt x="2709" y="759"/>
                </a:lnTo>
                <a:lnTo>
                  <a:pt x="2709" y="757"/>
                </a:lnTo>
                <a:lnTo>
                  <a:pt x="2709" y="757"/>
                </a:lnTo>
                <a:lnTo>
                  <a:pt x="2709" y="757"/>
                </a:lnTo>
                <a:lnTo>
                  <a:pt x="2707" y="757"/>
                </a:lnTo>
                <a:lnTo>
                  <a:pt x="2705" y="757"/>
                </a:lnTo>
                <a:lnTo>
                  <a:pt x="2703" y="757"/>
                </a:lnTo>
                <a:lnTo>
                  <a:pt x="2703" y="754"/>
                </a:lnTo>
                <a:lnTo>
                  <a:pt x="2703" y="754"/>
                </a:lnTo>
                <a:lnTo>
                  <a:pt x="2703" y="754"/>
                </a:lnTo>
                <a:lnTo>
                  <a:pt x="2703" y="752"/>
                </a:lnTo>
                <a:lnTo>
                  <a:pt x="2703" y="752"/>
                </a:lnTo>
                <a:lnTo>
                  <a:pt x="2703" y="750"/>
                </a:lnTo>
                <a:lnTo>
                  <a:pt x="2700" y="748"/>
                </a:lnTo>
                <a:lnTo>
                  <a:pt x="2700" y="748"/>
                </a:lnTo>
                <a:close/>
                <a:moveTo>
                  <a:pt x="2716" y="795"/>
                </a:moveTo>
                <a:lnTo>
                  <a:pt x="2716" y="797"/>
                </a:lnTo>
                <a:lnTo>
                  <a:pt x="2718" y="797"/>
                </a:lnTo>
                <a:lnTo>
                  <a:pt x="2718" y="795"/>
                </a:lnTo>
                <a:lnTo>
                  <a:pt x="2718" y="793"/>
                </a:lnTo>
                <a:lnTo>
                  <a:pt x="2718" y="790"/>
                </a:lnTo>
                <a:lnTo>
                  <a:pt x="2718" y="790"/>
                </a:lnTo>
                <a:lnTo>
                  <a:pt x="2716" y="790"/>
                </a:lnTo>
                <a:lnTo>
                  <a:pt x="2716" y="790"/>
                </a:lnTo>
                <a:lnTo>
                  <a:pt x="2716" y="790"/>
                </a:lnTo>
                <a:lnTo>
                  <a:pt x="2714" y="790"/>
                </a:lnTo>
                <a:lnTo>
                  <a:pt x="2714" y="793"/>
                </a:lnTo>
                <a:lnTo>
                  <a:pt x="2716" y="795"/>
                </a:lnTo>
                <a:lnTo>
                  <a:pt x="2716" y="795"/>
                </a:lnTo>
                <a:close/>
                <a:moveTo>
                  <a:pt x="2700" y="777"/>
                </a:moveTo>
                <a:lnTo>
                  <a:pt x="2700" y="777"/>
                </a:lnTo>
                <a:lnTo>
                  <a:pt x="2700" y="777"/>
                </a:lnTo>
                <a:lnTo>
                  <a:pt x="2703" y="777"/>
                </a:lnTo>
                <a:lnTo>
                  <a:pt x="2709" y="777"/>
                </a:lnTo>
                <a:lnTo>
                  <a:pt x="2709" y="775"/>
                </a:lnTo>
                <a:lnTo>
                  <a:pt x="2707" y="772"/>
                </a:lnTo>
                <a:lnTo>
                  <a:pt x="2707" y="772"/>
                </a:lnTo>
                <a:lnTo>
                  <a:pt x="2705" y="770"/>
                </a:lnTo>
                <a:lnTo>
                  <a:pt x="2703" y="770"/>
                </a:lnTo>
                <a:lnTo>
                  <a:pt x="2703" y="770"/>
                </a:lnTo>
                <a:lnTo>
                  <a:pt x="2703" y="770"/>
                </a:lnTo>
                <a:lnTo>
                  <a:pt x="2700" y="770"/>
                </a:lnTo>
                <a:lnTo>
                  <a:pt x="2700" y="770"/>
                </a:lnTo>
                <a:lnTo>
                  <a:pt x="2700" y="772"/>
                </a:lnTo>
                <a:lnTo>
                  <a:pt x="2700" y="772"/>
                </a:lnTo>
                <a:lnTo>
                  <a:pt x="2703" y="775"/>
                </a:lnTo>
                <a:lnTo>
                  <a:pt x="2703" y="777"/>
                </a:lnTo>
                <a:lnTo>
                  <a:pt x="2700" y="777"/>
                </a:lnTo>
                <a:close/>
                <a:moveTo>
                  <a:pt x="2727" y="840"/>
                </a:moveTo>
                <a:lnTo>
                  <a:pt x="2727" y="842"/>
                </a:lnTo>
                <a:lnTo>
                  <a:pt x="2730" y="844"/>
                </a:lnTo>
                <a:lnTo>
                  <a:pt x="2730" y="844"/>
                </a:lnTo>
                <a:lnTo>
                  <a:pt x="2730" y="844"/>
                </a:lnTo>
                <a:lnTo>
                  <a:pt x="2732" y="844"/>
                </a:lnTo>
                <a:lnTo>
                  <a:pt x="2734" y="844"/>
                </a:lnTo>
                <a:lnTo>
                  <a:pt x="2734" y="842"/>
                </a:lnTo>
                <a:lnTo>
                  <a:pt x="2736" y="842"/>
                </a:lnTo>
                <a:lnTo>
                  <a:pt x="2734" y="842"/>
                </a:lnTo>
                <a:lnTo>
                  <a:pt x="2734" y="842"/>
                </a:lnTo>
                <a:lnTo>
                  <a:pt x="2732" y="840"/>
                </a:lnTo>
                <a:lnTo>
                  <a:pt x="2730" y="840"/>
                </a:lnTo>
                <a:lnTo>
                  <a:pt x="2727" y="840"/>
                </a:lnTo>
                <a:close/>
                <a:moveTo>
                  <a:pt x="2730" y="820"/>
                </a:moveTo>
                <a:lnTo>
                  <a:pt x="2730" y="817"/>
                </a:lnTo>
                <a:lnTo>
                  <a:pt x="2727" y="820"/>
                </a:lnTo>
                <a:lnTo>
                  <a:pt x="2727" y="822"/>
                </a:lnTo>
                <a:lnTo>
                  <a:pt x="2725" y="822"/>
                </a:lnTo>
                <a:lnTo>
                  <a:pt x="2725" y="824"/>
                </a:lnTo>
                <a:lnTo>
                  <a:pt x="2725" y="826"/>
                </a:lnTo>
                <a:lnTo>
                  <a:pt x="2725" y="826"/>
                </a:lnTo>
                <a:lnTo>
                  <a:pt x="2725" y="826"/>
                </a:lnTo>
                <a:lnTo>
                  <a:pt x="2727" y="826"/>
                </a:lnTo>
                <a:lnTo>
                  <a:pt x="2730" y="824"/>
                </a:lnTo>
                <a:lnTo>
                  <a:pt x="2730" y="822"/>
                </a:lnTo>
                <a:lnTo>
                  <a:pt x="2732" y="822"/>
                </a:lnTo>
                <a:lnTo>
                  <a:pt x="2730" y="820"/>
                </a:lnTo>
                <a:lnTo>
                  <a:pt x="2730" y="820"/>
                </a:lnTo>
                <a:close/>
                <a:moveTo>
                  <a:pt x="2700" y="793"/>
                </a:moveTo>
                <a:lnTo>
                  <a:pt x="2700" y="793"/>
                </a:lnTo>
                <a:lnTo>
                  <a:pt x="2705" y="793"/>
                </a:lnTo>
                <a:lnTo>
                  <a:pt x="2705" y="790"/>
                </a:lnTo>
                <a:lnTo>
                  <a:pt x="2705" y="790"/>
                </a:lnTo>
                <a:lnTo>
                  <a:pt x="2703" y="788"/>
                </a:lnTo>
                <a:lnTo>
                  <a:pt x="2703" y="786"/>
                </a:lnTo>
                <a:lnTo>
                  <a:pt x="2703" y="786"/>
                </a:lnTo>
                <a:lnTo>
                  <a:pt x="2700" y="788"/>
                </a:lnTo>
                <a:lnTo>
                  <a:pt x="2700" y="786"/>
                </a:lnTo>
                <a:lnTo>
                  <a:pt x="2700" y="788"/>
                </a:lnTo>
                <a:lnTo>
                  <a:pt x="2698" y="788"/>
                </a:lnTo>
                <a:lnTo>
                  <a:pt x="2698" y="788"/>
                </a:lnTo>
                <a:lnTo>
                  <a:pt x="2698" y="788"/>
                </a:lnTo>
                <a:lnTo>
                  <a:pt x="2698" y="788"/>
                </a:lnTo>
                <a:lnTo>
                  <a:pt x="2698" y="790"/>
                </a:lnTo>
                <a:lnTo>
                  <a:pt x="2698" y="790"/>
                </a:lnTo>
                <a:lnTo>
                  <a:pt x="2698" y="790"/>
                </a:lnTo>
                <a:lnTo>
                  <a:pt x="2700" y="788"/>
                </a:lnTo>
                <a:lnTo>
                  <a:pt x="2700" y="788"/>
                </a:lnTo>
                <a:lnTo>
                  <a:pt x="2700" y="788"/>
                </a:lnTo>
                <a:lnTo>
                  <a:pt x="2700" y="790"/>
                </a:lnTo>
                <a:lnTo>
                  <a:pt x="2700" y="790"/>
                </a:lnTo>
                <a:lnTo>
                  <a:pt x="2700" y="793"/>
                </a:lnTo>
                <a:lnTo>
                  <a:pt x="2700" y="793"/>
                </a:lnTo>
                <a:close/>
                <a:moveTo>
                  <a:pt x="2696" y="770"/>
                </a:moveTo>
                <a:lnTo>
                  <a:pt x="2696" y="772"/>
                </a:lnTo>
                <a:lnTo>
                  <a:pt x="2696" y="772"/>
                </a:lnTo>
                <a:lnTo>
                  <a:pt x="2696" y="772"/>
                </a:lnTo>
                <a:lnTo>
                  <a:pt x="2696" y="770"/>
                </a:lnTo>
                <a:lnTo>
                  <a:pt x="2698" y="770"/>
                </a:lnTo>
                <a:lnTo>
                  <a:pt x="2698" y="770"/>
                </a:lnTo>
                <a:lnTo>
                  <a:pt x="2696" y="770"/>
                </a:lnTo>
                <a:close/>
                <a:moveTo>
                  <a:pt x="2856" y="876"/>
                </a:moveTo>
                <a:lnTo>
                  <a:pt x="2858" y="876"/>
                </a:lnTo>
                <a:lnTo>
                  <a:pt x="2860" y="876"/>
                </a:lnTo>
                <a:lnTo>
                  <a:pt x="2862" y="876"/>
                </a:lnTo>
                <a:lnTo>
                  <a:pt x="2862" y="876"/>
                </a:lnTo>
                <a:lnTo>
                  <a:pt x="2862" y="876"/>
                </a:lnTo>
                <a:lnTo>
                  <a:pt x="2860" y="874"/>
                </a:lnTo>
                <a:lnTo>
                  <a:pt x="2858" y="874"/>
                </a:lnTo>
                <a:lnTo>
                  <a:pt x="2856" y="874"/>
                </a:lnTo>
                <a:lnTo>
                  <a:pt x="2856" y="874"/>
                </a:lnTo>
                <a:lnTo>
                  <a:pt x="2856" y="876"/>
                </a:lnTo>
                <a:close/>
                <a:moveTo>
                  <a:pt x="2966" y="178"/>
                </a:moveTo>
                <a:lnTo>
                  <a:pt x="2968" y="180"/>
                </a:lnTo>
                <a:lnTo>
                  <a:pt x="2972" y="187"/>
                </a:lnTo>
                <a:lnTo>
                  <a:pt x="2972" y="187"/>
                </a:lnTo>
                <a:lnTo>
                  <a:pt x="2975" y="187"/>
                </a:lnTo>
                <a:lnTo>
                  <a:pt x="2979" y="189"/>
                </a:lnTo>
                <a:lnTo>
                  <a:pt x="2981" y="191"/>
                </a:lnTo>
                <a:lnTo>
                  <a:pt x="2984" y="194"/>
                </a:lnTo>
                <a:lnTo>
                  <a:pt x="2986" y="194"/>
                </a:lnTo>
                <a:lnTo>
                  <a:pt x="2986" y="191"/>
                </a:lnTo>
                <a:lnTo>
                  <a:pt x="2984" y="189"/>
                </a:lnTo>
                <a:lnTo>
                  <a:pt x="2984" y="189"/>
                </a:lnTo>
                <a:lnTo>
                  <a:pt x="2981" y="187"/>
                </a:lnTo>
                <a:lnTo>
                  <a:pt x="2979" y="187"/>
                </a:lnTo>
                <a:lnTo>
                  <a:pt x="2977" y="182"/>
                </a:lnTo>
                <a:lnTo>
                  <a:pt x="2972" y="185"/>
                </a:lnTo>
                <a:lnTo>
                  <a:pt x="2972" y="180"/>
                </a:lnTo>
                <a:lnTo>
                  <a:pt x="2972" y="180"/>
                </a:lnTo>
                <a:lnTo>
                  <a:pt x="2970" y="178"/>
                </a:lnTo>
                <a:lnTo>
                  <a:pt x="2972" y="178"/>
                </a:lnTo>
                <a:lnTo>
                  <a:pt x="2972" y="176"/>
                </a:lnTo>
                <a:lnTo>
                  <a:pt x="2968" y="173"/>
                </a:lnTo>
                <a:lnTo>
                  <a:pt x="2966" y="171"/>
                </a:lnTo>
                <a:lnTo>
                  <a:pt x="2963" y="171"/>
                </a:lnTo>
                <a:lnTo>
                  <a:pt x="2963" y="173"/>
                </a:lnTo>
                <a:lnTo>
                  <a:pt x="2963" y="176"/>
                </a:lnTo>
                <a:lnTo>
                  <a:pt x="2966" y="178"/>
                </a:lnTo>
                <a:close/>
                <a:moveTo>
                  <a:pt x="3015" y="491"/>
                </a:moveTo>
                <a:lnTo>
                  <a:pt x="3013" y="491"/>
                </a:lnTo>
                <a:lnTo>
                  <a:pt x="3011" y="491"/>
                </a:lnTo>
                <a:lnTo>
                  <a:pt x="3008" y="491"/>
                </a:lnTo>
                <a:lnTo>
                  <a:pt x="3006" y="493"/>
                </a:lnTo>
                <a:lnTo>
                  <a:pt x="3006" y="493"/>
                </a:lnTo>
                <a:lnTo>
                  <a:pt x="3006" y="493"/>
                </a:lnTo>
                <a:lnTo>
                  <a:pt x="3004" y="495"/>
                </a:lnTo>
                <a:lnTo>
                  <a:pt x="3004" y="495"/>
                </a:lnTo>
                <a:lnTo>
                  <a:pt x="3004" y="498"/>
                </a:lnTo>
                <a:lnTo>
                  <a:pt x="3006" y="498"/>
                </a:lnTo>
                <a:lnTo>
                  <a:pt x="3006" y="498"/>
                </a:lnTo>
                <a:lnTo>
                  <a:pt x="3006" y="495"/>
                </a:lnTo>
                <a:lnTo>
                  <a:pt x="3006" y="495"/>
                </a:lnTo>
                <a:lnTo>
                  <a:pt x="3008" y="495"/>
                </a:lnTo>
                <a:lnTo>
                  <a:pt x="3011" y="495"/>
                </a:lnTo>
                <a:lnTo>
                  <a:pt x="3011" y="495"/>
                </a:lnTo>
                <a:lnTo>
                  <a:pt x="3013" y="495"/>
                </a:lnTo>
                <a:lnTo>
                  <a:pt x="3013" y="495"/>
                </a:lnTo>
                <a:lnTo>
                  <a:pt x="3015" y="493"/>
                </a:lnTo>
                <a:lnTo>
                  <a:pt x="3017" y="493"/>
                </a:lnTo>
                <a:lnTo>
                  <a:pt x="3017" y="491"/>
                </a:lnTo>
                <a:lnTo>
                  <a:pt x="3017" y="491"/>
                </a:lnTo>
                <a:lnTo>
                  <a:pt x="3017" y="491"/>
                </a:lnTo>
                <a:lnTo>
                  <a:pt x="3015" y="491"/>
                </a:lnTo>
                <a:lnTo>
                  <a:pt x="3015" y="491"/>
                </a:lnTo>
                <a:close/>
                <a:moveTo>
                  <a:pt x="2784" y="678"/>
                </a:moveTo>
                <a:lnTo>
                  <a:pt x="2786" y="678"/>
                </a:lnTo>
                <a:lnTo>
                  <a:pt x="2786" y="678"/>
                </a:lnTo>
                <a:lnTo>
                  <a:pt x="2786" y="676"/>
                </a:lnTo>
                <a:lnTo>
                  <a:pt x="2786" y="676"/>
                </a:lnTo>
                <a:lnTo>
                  <a:pt x="2786" y="676"/>
                </a:lnTo>
                <a:lnTo>
                  <a:pt x="2786" y="676"/>
                </a:lnTo>
                <a:lnTo>
                  <a:pt x="2786" y="676"/>
                </a:lnTo>
                <a:lnTo>
                  <a:pt x="2784" y="676"/>
                </a:lnTo>
                <a:lnTo>
                  <a:pt x="2784" y="676"/>
                </a:lnTo>
                <a:lnTo>
                  <a:pt x="2784" y="676"/>
                </a:lnTo>
                <a:lnTo>
                  <a:pt x="2784" y="678"/>
                </a:lnTo>
                <a:lnTo>
                  <a:pt x="2784" y="678"/>
                </a:lnTo>
                <a:lnTo>
                  <a:pt x="2784" y="678"/>
                </a:lnTo>
                <a:close/>
                <a:moveTo>
                  <a:pt x="2997" y="549"/>
                </a:moveTo>
                <a:lnTo>
                  <a:pt x="2997" y="549"/>
                </a:lnTo>
                <a:lnTo>
                  <a:pt x="2997" y="549"/>
                </a:lnTo>
                <a:lnTo>
                  <a:pt x="2995" y="549"/>
                </a:lnTo>
                <a:lnTo>
                  <a:pt x="2993" y="549"/>
                </a:lnTo>
                <a:lnTo>
                  <a:pt x="2993" y="549"/>
                </a:lnTo>
                <a:lnTo>
                  <a:pt x="2993" y="552"/>
                </a:lnTo>
                <a:lnTo>
                  <a:pt x="2993" y="552"/>
                </a:lnTo>
                <a:lnTo>
                  <a:pt x="2993" y="552"/>
                </a:lnTo>
                <a:lnTo>
                  <a:pt x="2997" y="549"/>
                </a:lnTo>
                <a:close/>
                <a:moveTo>
                  <a:pt x="2995" y="547"/>
                </a:moveTo>
                <a:lnTo>
                  <a:pt x="2995" y="545"/>
                </a:lnTo>
                <a:lnTo>
                  <a:pt x="2993" y="545"/>
                </a:lnTo>
                <a:lnTo>
                  <a:pt x="2993" y="545"/>
                </a:lnTo>
                <a:lnTo>
                  <a:pt x="2993" y="545"/>
                </a:lnTo>
                <a:lnTo>
                  <a:pt x="2990" y="547"/>
                </a:lnTo>
                <a:lnTo>
                  <a:pt x="2990" y="547"/>
                </a:lnTo>
                <a:lnTo>
                  <a:pt x="2990" y="549"/>
                </a:lnTo>
                <a:lnTo>
                  <a:pt x="2990" y="549"/>
                </a:lnTo>
                <a:lnTo>
                  <a:pt x="2995" y="547"/>
                </a:lnTo>
                <a:lnTo>
                  <a:pt x="2995" y="547"/>
                </a:lnTo>
                <a:close/>
                <a:moveTo>
                  <a:pt x="3002" y="495"/>
                </a:moveTo>
                <a:lnTo>
                  <a:pt x="2999" y="498"/>
                </a:lnTo>
                <a:lnTo>
                  <a:pt x="2999" y="500"/>
                </a:lnTo>
                <a:lnTo>
                  <a:pt x="2997" y="502"/>
                </a:lnTo>
                <a:lnTo>
                  <a:pt x="2999" y="500"/>
                </a:lnTo>
                <a:lnTo>
                  <a:pt x="3002" y="500"/>
                </a:lnTo>
                <a:lnTo>
                  <a:pt x="3002" y="498"/>
                </a:lnTo>
                <a:lnTo>
                  <a:pt x="3002" y="498"/>
                </a:lnTo>
                <a:lnTo>
                  <a:pt x="3002" y="495"/>
                </a:lnTo>
                <a:lnTo>
                  <a:pt x="3002" y="495"/>
                </a:lnTo>
                <a:close/>
                <a:moveTo>
                  <a:pt x="3026" y="475"/>
                </a:moveTo>
                <a:lnTo>
                  <a:pt x="3026" y="475"/>
                </a:lnTo>
                <a:lnTo>
                  <a:pt x="3024" y="475"/>
                </a:lnTo>
                <a:lnTo>
                  <a:pt x="3024" y="477"/>
                </a:lnTo>
                <a:lnTo>
                  <a:pt x="3022" y="480"/>
                </a:lnTo>
                <a:lnTo>
                  <a:pt x="3022" y="480"/>
                </a:lnTo>
                <a:lnTo>
                  <a:pt x="3024" y="480"/>
                </a:lnTo>
                <a:lnTo>
                  <a:pt x="3026" y="480"/>
                </a:lnTo>
                <a:lnTo>
                  <a:pt x="3029" y="480"/>
                </a:lnTo>
                <a:lnTo>
                  <a:pt x="3029" y="480"/>
                </a:lnTo>
                <a:lnTo>
                  <a:pt x="3029" y="480"/>
                </a:lnTo>
                <a:lnTo>
                  <a:pt x="3031" y="482"/>
                </a:lnTo>
                <a:lnTo>
                  <a:pt x="3033" y="482"/>
                </a:lnTo>
                <a:lnTo>
                  <a:pt x="3035" y="482"/>
                </a:lnTo>
                <a:lnTo>
                  <a:pt x="3038" y="480"/>
                </a:lnTo>
                <a:lnTo>
                  <a:pt x="3038" y="477"/>
                </a:lnTo>
                <a:lnTo>
                  <a:pt x="3038" y="475"/>
                </a:lnTo>
                <a:lnTo>
                  <a:pt x="3035" y="473"/>
                </a:lnTo>
                <a:lnTo>
                  <a:pt x="3035" y="471"/>
                </a:lnTo>
                <a:lnTo>
                  <a:pt x="3033" y="471"/>
                </a:lnTo>
                <a:lnTo>
                  <a:pt x="3033" y="471"/>
                </a:lnTo>
                <a:lnTo>
                  <a:pt x="3033" y="471"/>
                </a:lnTo>
                <a:lnTo>
                  <a:pt x="3033" y="473"/>
                </a:lnTo>
                <a:lnTo>
                  <a:pt x="3029" y="473"/>
                </a:lnTo>
                <a:lnTo>
                  <a:pt x="3029" y="473"/>
                </a:lnTo>
                <a:lnTo>
                  <a:pt x="3029" y="475"/>
                </a:lnTo>
                <a:lnTo>
                  <a:pt x="3029" y="477"/>
                </a:lnTo>
                <a:lnTo>
                  <a:pt x="3026" y="475"/>
                </a:lnTo>
                <a:close/>
                <a:moveTo>
                  <a:pt x="3083" y="457"/>
                </a:moveTo>
                <a:lnTo>
                  <a:pt x="3085" y="455"/>
                </a:lnTo>
                <a:lnTo>
                  <a:pt x="3092" y="455"/>
                </a:lnTo>
                <a:lnTo>
                  <a:pt x="3092" y="455"/>
                </a:lnTo>
                <a:lnTo>
                  <a:pt x="3092" y="453"/>
                </a:lnTo>
                <a:lnTo>
                  <a:pt x="3092" y="453"/>
                </a:lnTo>
                <a:lnTo>
                  <a:pt x="3094" y="450"/>
                </a:lnTo>
                <a:lnTo>
                  <a:pt x="3096" y="448"/>
                </a:lnTo>
                <a:lnTo>
                  <a:pt x="3096" y="448"/>
                </a:lnTo>
                <a:lnTo>
                  <a:pt x="3098" y="448"/>
                </a:lnTo>
                <a:lnTo>
                  <a:pt x="3101" y="446"/>
                </a:lnTo>
                <a:lnTo>
                  <a:pt x="3103" y="444"/>
                </a:lnTo>
                <a:lnTo>
                  <a:pt x="3103" y="444"/>
                </a:lnTo>
                <a:lnTo>
                  <a:pt x="3101" y="441"/>
                </a:lnTo>
                <a:lnTo>
                  <a:pt x="3101" y="441"/>
                </a:lnTo>
                <a:lnTo>
                  <a:pt x="3101" y="444"/>
                </a:lnTo>
                <a:lnTo>
                  <a:pt x="3098" y="444"/>
                </a:lnTo>
                <a:lnTo>
                  <a:pt x="3098" y="441"/>
                </a:lnTo>
                <a:lnTo>
                  <a:pt x="3098" y="439"/>
                </a:lnTo>
                <a:lnTo>
                  <a:pt x="3096" y="437"/>
                </a:lnTo>
                <a:lnTo>
                  <a:pt x="3096" y="437"/>
                </a:lnTo>
                <a:lnTo>
                  <a:pt x="3094" y="439"/>
                </a:lnTo>
                <a:lnTo>
                  <a:pt x="3094" y="439"/>
                </a:lnTo>
                <a:lnTo>
                  <a:pt x="3096" y="441"/>
                </a:lnTo>
                <a:lnTo>
                  <a:pt x="3094" y="441"/>
                </a:lnTo>
                <a:lnTo>
                  <a:pt x="3094" y="441"/>
                </a:lnTo>
                <a:lnTo>
                  <a:pt x="3092" y="444"/>
                </a:lnTo>
                <a:lnTo>
                  <a:pt x="3092" y="444"/>
                </a:lnTo>
                <a:lnTo>
                  <a:pt x="3089" y="446"/>
                </a:lnTo>
                <a:lnTo>
                  <a:pt x="3089" y="448"/>
                </a:lnTo>
                <a:lnTo>
                  <a:pt x="3089" y="448"/>
                </a:lnTo>
                <a:lnTo>
                  <a:pt x="3089" y="450"/>
                </a:lnTo>
                <a:lnTo>
                  <a:pt x="3087" y="448"/>
                </a:lnTo>
                <a:lnTo>
                  <a:pt x="3087" y="448"/>
                </a:lnTo>
                <a:lnTo>
                  <a:pt x="3087" y="450"/>
                </a:lnTo>
                <a:lnTo>
                  <a:pt x="3085" y="450"/>
                </a:lnTo>
                <a:lnTo>
                  <a:pt x="3083" y="450"/>
                </a:lnTo>
                <a:lnTo>
                  <a:pt x="3083" y="450"/>
                </a:lnTo>
                <a:lnTo>
                  <a:pt x="3083" y="453"/>
                </a:lnTo>
                <a:lnTo>
                  <a:pt x="3083" y="453"/>
                </a:lnTo>
                <a:lnTo>
                  <a:pt x="3083" y="453"/>
                </a:lnTo>
                <a:lnTo>
                  <a:pt x="3080" y="453"/>
                </a:lnTo>
                <a:lnTo>
                  <a:pt x="3080" y="455"/>
                </a:lnTo>
                <a:lnTo>
                  <a:pt x="3080" y="455"/>
                </a:lnTo>
                <a:lnTo>
                  <a:pt x="3083" y="457"/>
                </a:lnTo>
                <a:close/>
                <a:moveTo>
                  <a:pt x="3096" y="318"/>
                </a:moveTo>
                <a:lnTo>
                  <a:pt x="3098" y="318"/>
                </a:lnTo>
                <a:lnTo>
                  <a:pt x="3098" y="315"/>
                </a:lnTo>
                <a:lnTo>
                  <a:pt x="3098" y="313"/>
                </a:lnTo>
                <a:lnTo>
                  <a:pt x="3096" y="313"/>
                </a:lnTo>
                <a:lnTo>
                  <a:pt x="3092" y="313"/>
                </a:lnTo>
                <a:lnTo>
                  <a:pt x="3092" y="313"/>
                </a:lnTo>
                <a:lnTo>
                  <a:pt x="3092" y="315"/>
                </a:lnTo>
                <a:lnTo>
                  <a:pt x="3096" y="318"/>
                </a:lnTo>
                <a:close/>
                <a:moveTo>
                  <a:pt x="3105" y="439"/>
                </a:moveTo>
                <a:lnTo>
                  <a:pt x="3105" y="441"/>
                </a:lnTo>
                <a:lnTo>
                  <a:pt x="3105" y="441"/>
                </a:lnTo>
                <a:lnTo>
                  <a:pt x="3107" y="441"/>
                </a:lnTo>
                <a:lnTo>
                  <a:pt x="3110" y="441"/>
                </a:lnTo>
                <a:lnTo>
                  <a:pt x="3112" y="441"/>
                </a:lnTo>
                <a:lnTo>
                  <a:pt x="3110" y="439"/>
                </a:lnTo>
                <a:lnTo>
                  <a:pt x="3110" y="439"/>
                </a:lnTo>
                <a:lnTo>
                  <a:pt x="3107" y="437"/>
                </a:lnTo>
                <a:lnTo>
                  <a:pt x="3107" y="437"/>
                </a:lnTo>
                <a:lnTo>
                  <a:pt x="3107" y="437"/>
                </a:lnTo>
                <a:lnTo>
                  <a:pt x="3105" y="437"/>
                </a:lnTo>
                <a:lnTo>
                  <a:pt x="3105" y="437"/>
                </a:lnTo>
                <a:lnTo>
                  <a:pt x="3103" y="437"/>
                </a:lnTo>
                <a:lnTo>
                  <a:pt x="3103" y="437"/>
                </a:lnTo>
                <a:lnTo>
                  <a:pt x="3105" y="439"/>
                </a:lnTo>
                <a:close/>
                <a:moveTo>
                  <a:pt x="3020" y="493"/>
                </a:moveTo>
                <a:lnTo>
                  <a:pt x="3022" y="493"/>
                </a:lnTo>
                <a:lnTo>
                  <a:pt x="3026" y="493"/>
                </a:lnTo>
                <a:lnTo>
                  <a:pt x="3031" y="489"/>
                </a:lnTo>
                <a:lnTo>
                  <a:pt x="3033" y="491"/>
                </a:lnTo>
                <a:lnTo>
                  <a:pt x="3033" y="491"/>
                </a:lnTo>
                <a:lnTo>
                  <a:pt x="3035" y="489"/>
                </a:lnTo>
                <a:lnTo>
                  <a:pt x="3035" y="489"/>
                </a:lnTo>
                <a:lnTo>
                  <a:pt x="3038" y="486"/>
                </a:lnTo>
                <a:lnTo>
                  <a:pt x="3038" y="489"/>
                </a:lnTo>
                <a:lnTo>
                  <a:pt x="3038" y="489"/>
                </a:lnTo>
                <a:lnTo>
                  <a:pt x="3042" y="489"/>
                </a:lnTo>
                <a:lnTo>
                  <a:pt x="3044" y="486"/>
                </a:lnTo>
                <a:lnTo>
                  <a:pt x="3044" y="486"/>
                </a:lnTo>
                <a:lnTo>
                  <a:pt x="3044" y="486"/>
                </a:lnTo>
                <a:lnTo>
                  <a:pt x="3047" y="486"/>
                </a:lnTo>
                <a:lnTo>
                  <a:pt x="3047" y="486"/>
                </a:lnTo>
                <a:lnTo>
                  <a:pt x="3049" y="484"/>
                </a:lnTo>
                <a:lnTo>
                  <a:pt x="3051" y="484"/>
                </a:lnTo>
                <a:lnTo>
                  <a:pt x="3053" y="482"/>
                </a:lnTo>
                <a:lnTo>
                  <a:pt x="3056" y="480"/>
                </a:lnTo>
                <a:lnTo>
                  <a:pt x="3056" y="477"/>
                </a:lnTo>
                <a:lnTo>
                  <a:pt x="3056" y="475"/>
                </a:lnTo>
                <a:lnTo>
                  <a:pt x="3053" y="475"/>
                </a:lnTo>
                <a:lnTo>
                  <a:pt x="3053" y="475"/>
                </a:lnTo>
                <a:lnTo>
                  <a:pt x="3051" y="475"/>
                </a:lnTo>
                <a:lnTo>
                  <a:pt x="3051" y="475"/>
                </a:lnTo>
                <a:lnTo>
                  <a:pt x="3049" y="475"/>
                </a:lnTo>
                <a:lnTo>
                  <a:pt x="3049" y="475"/>
                </a:lnTo>
                <a:lnTo>
                  <a:pt x="3049" y="477"/>
                </a:lnTo>
                <a:lnTo>
                  <a:pt x="3049" y="477"/>
                </a:lnTo>
                <a:lnTo>
                  <a:pt x="3049" y="480"/>
                </a:lnTo>
                <a:lnTo>
                  <a:pt x="3047" y="480"/>
                </a:lnTo>
                <a:lnTo>
                  <a:pt x="3044" y="482"/>
                </a:lnTo>
                <a:lnTo>
                  <a:pt x="3044" y="482"/>
                </a:lnTo>
                <a:lnTo>
                  <a:pt x="3044" y="482"/>
                </a:lnTo>
                <a:lnTo>
                  <a:pt x="3047" y="477"/>
                </a:lnTo>
                <a:lnTo>
                  <a:pt x="3047" y="475"/>
                </a:lnTo>
                <a:lnTo>
                  <a:pt x="3047" y="473"/>
                </a:lnTo>
                <a:lnTo>
                  <a:pt x="3044" y="473"/>
                </a:lnTo>
                <a:lnTo>
                  <a:pt x="3044" y="471"/>
                </a:lnTo>
                <a:lnTo>
                  <a:pt x="3047" y="468"/>
                </a:lnTo>
                <a:lnTo>
                  <a:pt x="3049" y="464"/>
                </a:lnTo>
                <a:lnTo>
                  <a:pt x="3049" y="464"/>
                </a:lnTo>
                <a:lnTo>
                  <a:pt x="3049" y="462"/>
                </a:lnTo>
                <a:lnTo>
                  <a:pt x="3047" y="462"/>
                </a:lnTo>
                <a:lnTo>
                  <a:pt x="3044" y="464"/>
                </a:lnTo>
                <a:lnTo>
                  <a:pt x="3042" y="466"/>
                </a:lnTo>
                <a:lnTo>
                  <a:pt x="3042" y="466"/>
                </a:lnTo>
                <a:lnTo>
                  <a:pt x="3040" y="471"/>
                </a:lnTo>
                <a:lnTo>
                  <a:pt x="3038" y="471"/>
                </a:lnTo>
                <a:lnTo>
                  <a:pt x="3038" y="473"/>
                </a:lnTo>
                <a:lnTo>
                  <a:pt x="3040" y="473"/>
                </a:lnTo>
                <a:lnTo>
                  <a:pt x="3040" y="475"/>
                </a:lnTo>
                <a:lnTo>
                  <a:pt x="3040" y="475"/>
                </a:lnTo>
                <a:lnTo>
                  <a:pt x="3038" y="482"/>
                </a:lnTo>
                <a:lnTo>
                  <a:pt x="3033" y="486"/>
                </a:lnTo>
                <a:lnTo>
                  <a:pt x="3024" y="486"/>
                </a:lnTo>
                <a:lnTo>
                  <a:pt x="3022" y="489"/>
                </a:lnTo>
                <a:lnTo>
                  <a:pt x="3020" y="491"/>
                </a:lnTo>
                <a:lnTo>
                  <a:pt x="3020" y="493"/>
                </a:lnTo>
                <a:close/>
                <a:moveTo>
                  <a:pt x="2876" y="842"/>
                </a:moveTo>
                <a:lnTo>
                  <a:pt x="2878" y="842"/>
                </a:lnTo>
                <a:lnTo>
                  <a:pt x="2876" y="842"/>
                </a:lnTo>
                <a:lnTo>
                  <a:pt x="2876" y="842"/>
                </a:lnTo>
                <a:lnTo>
                  <a:pt x="2876" y="842"/>
                </a:lnTo>
                <a:close/>
                <a:moveTo>
                  <a:pt x="2878" y="687"/>
                </a:moveTo>
                <a:lnTo>
                  <a:pt x="2876" y="685"/>
                </a:lnTo>
                <a:lnTo>
                  <a:pt x="2876" y="685"/>
                </a:lnTo>
                <a:lnTo>
                  <a:pt x="2876" y="685"/>
                </a:lnTo>
                <a:lnTo>
                  <a:pt x="2876" y="687"/>
                </a:lnTo>
                <a:lnTo>
                  <a:pt x="2876" y="689"/>
                </a:lnTo>
                <a:lnTo>
                  <a:pt x="2876" y="689"/>
                </a:lnTo>
                <a:lnTo>
                  <a:pt x="2876" y="691"/>
                </a:lnTo>
                <a:lnTo>
                  <a:pt x="2878" y="691"/>
                </a:lnTo>
                <a:lnTo>
                  <a:pt x="2878" y="687"/>
                </a:lnTo>
                <a:lnTo>
                  <a:pt x="2878" y="687"/>
                </a:lnTo>
                <a:close/>
                <a:moveTo>
                  <a:pt x="2874" y="849"/>
                </a:moveTo>
                <a:lnTo>
                  <a:pt x="2874" y="847"/>
                </a:lnTo>
                <a:lnTo>
                  <a:pt x="2874" y="844"/>
                </a:lnTo>
                <a:lnTo>
                  <a:pt x="2871" y="847"/>
                </a:lnTo>
                <a:lnTo>
                  <a:pt x="2871" y="847"/>
                </a:lnTo>
                <a:lnTo>
                  <a:pt x="2871" y="847"/>
                </a:lnTo>
                <a:lnTo>
                  <a:pt x="2874" y="849"/>
                </a:lnTo>
                <a:close/>
                <a:moveTo>
                  <a:pt x="2694" y="732"/>
                </a:moveTo>
                <a:lnTo>
                  <a:pt x="2694" y="734"/>
                </a:lnTo>
                <a:lnTo>
                  <a:pt x="2694" y="734"/>
                </a:lnTo>
                <a:lnTo>
                  <a:pt x="2694" y="736"/>
                </a:lnTo>
                <a:lnTo>
                  <a:pt x="2694" y="736"/>
                </a:lnTo>
                <a:lnTo>
                  <a:pt x="2694" y="736"/>
                </a:lnTo>
                <a:lnTo>
                  <a:pt x="2691" y="736"/>
                </a:lnTo>
                <a:lnTo>
                  <a:pt x="2691" y="736"/>
                </a:lnTo>
                <a:lnTo>
                  <a:pt x="2689" y="734"/>
                </a:lnTo>
                <a:lnTo>
                  <a:pt x="2689" y="734"/>
                </a:lnTo>
                <a:lnTo>
                  <a:pt x="2689" y="736"/>
                </a:lnTo>
                <a:lnTo>
                  <a:pt x="2689" y="736"/>
                </a:lnTo>
                <a:lnTo>
                  <a:pt x="2689" y="736"/>
                </a:lnTo>
                <a:lnTo>
                  <a:pt x="2689" y="739"/>
                </a:lnTo>
                <a:lnTo>
                  <a:pt x="2689" y="739"/>
                </a:lnTo>
                <a:lnTo>
                  <a:pt x="2689" y="739"/>
                </a:lnTo>
                <a:lnTo>
                  <a:pt x="2689" y="739"/>
                </a:lnTo>
                <a:lnTo>
                  <a:pt x="2689" y="739"/>
                </a:lnTo>
                <a:lnTo>
                  <a:pt x="2689" y="741"/>
                </a:lnTo>
                <a:lnTo>
                  <a:pt x="2689" y="741"/>
                </a:lnTo>
                <a:lnTo>
                  <a:pt x="2689" y="741"/>
                </a:lnTo>
                <a:lnTo>
                  <a:pt x="2691" y="741"/>
                </a:lnTo>
                <a:lnTo>
                  <a:pt x="2691" y="741"/>
                </a:lnTo>
                <a:lnTo>
                  <a:pt x="2691" y="743"/>
                </a:lnTo>
                <a:lnTo>
                  <a:pt x="2691" y="743"/>
                </a:lnTo>
                <a:lnTo>
                  <a:pt x="2689" y="745"/>
                </a:lnTo>
                <a:lnTo>
                  <a:pt x="2689" y="745"/>
                </a:lnTo>
                <a:lnTo>
                  <a:pt x="2689" y="745"/>
                </a:lnTo>
                <a:lnTo>
                  <a:pt x="2691" y="745"/>
                </a:lnTo>
                <a:lnTo>
                  <a:pt x="2691" y="745"/>
                </a:lnTo>
                <a:lnTo>
                  <a:pt x="2691" y="743"/>
                </a:lnTo>
                <a:lnTo>
                  <a:pt x="2694" y="743"/>
                </a:lnTo>
                <a:lnTo>
                  <a:pt x="2694" y="743"/>
                </a:lnTo>
                <a:lnTo>
                  <a:pt x="2696" y="741"/>
                </a:lnTo>
                <a:lnTo>
                  <a:pt x="2698" y="739"/>
                </a:lnTo>
                <a:lnTo>
                  <a:pt x="2698" y="739"/>
                </a:lnTo>
                <a:lnTo>
                  <a:pt x="2698" y="739"/>
                </a:lnTo>
                <a:lnTo>
                  <a:pt x="2698" y="739"/>
                </a:lnTo>
                <a:lnTo>
                  <a:pt x="2696" y="739"/>
                </a:lnTo>
                <a:lnTo>
                  <a:pt x="2698" y="736"/>
                </a:lnTo>
                <a:lnTo>
                  <a:pt x="2700" y="736"/>
                </a:lnTo>
                <a:lnTo>
                  <a:pt x="2700" y="736"/>
                </a:lnTo>
                <a:lnTo>
                  <a:pt x="2703" y="732"/>
                </a:lnTo>
                <a:lnTo>
                  <a:pt x="2703" y="730"/>
                </a:lnTo>
                <a:lnTo>
                  <a:pt x="2703" y="730"/>
                </a:lnTo>
                <a:lnTo>
                  <a:pt x="2700" y="730"/>
                </a:lnTo>
                <a:lnTo>
                  <a:pt x="2700" y="730"/>
                </a:lnTo>
                <a:lnTo>
                  <a:pt x="2696" y="732"/>
                </a:lnTo>
                <a:lnTo>
                  <a:pt x="2694" y="732"/>
                </a:lnTo>
                <a:close/>
                <a:moveTo>
                  <a:pt x="2921" y="615"/>
                </a:moveTo>
                <a:lnTo>
                  <a:pt x="2923" y="615"/>
                </a:lnTo>
                <a:lnTo>
                  <a:pt x="2925" y="615"/>
                </a:lnTo>
                <a:lnTo>
                  <a:pt x="2925" y="615"/>
                </a:lnTo>
                <a:lnTo>
                  <a:pt x="2925" y="612"/>
                </a:lnTo>
                <a:lnTo>
                  <a:pt x="2923" y="612"/>
                </a:lnTo>
                <a:lnTo>
                  <a:pt x="2923" y="612"/>
                </a:lnTo>
                <a:lnTo>
                  <a:pt x="2921" y="615"/>
                </a:lnTo>
                <a:lnTo>
                  <a:pt x="2921" y="615"/>
                </a:lnTo>
                <a:lnTo>
                  <a:pt x="2921" y="615"/>
                </a:lnTo>
                <a:close/>
                <a:moveTo>
                  <a:pt x="2970" y="574"/>
                </a:moveTo>
                <a:lnTo>
                  <a:pt x="2966" y="576"/>
                </a:lnTo>
                <a:lnTo>
                  <a:pt x="2966" y="579"/>
                </a:lnTo>
                <a:lnTo>
                  <a:pt x="2968" y="579"/>
                </a:lnTo>
                <a:lnTo>
                  <a:pt x="2970" y="579"/>
                </a:lnTo>
                <a:lnTo>
                  <a:pt x="2972" y="579"/>
                </a:lnTo>
                <a:lnTo>
                  <a:pt x="2972" y="579"/>
                </a:lnTo>
                <a:lnTo>
                  <a:pt x="2972" y="576"/>
                </a:lnTo>
                <a:lnTo>
                  <a:pt x="2972" y="574"/>
                </a:lnTo>
                <a:lnTo>
                  <a:pt x="2970" y="574"/>
                </a:lnTo>
                <a:close/>
                <a:moveTo>
                  <a:pt x="2876" y="669"/>
                </a:moveTo>
                <a:lnTo>
                  <a:pt x="2876" y="669"/>
                </a:lnTo>
                <a:lnTo>
                  <a:pt x="2876" y="667"/>
                </a:lnTo>
                <a:lnTo>
                  <a:pt x="2874" y="667"/>
                </a:lnTo>
                <a:lnTo>
                  <a:pt x="2874" y="667"/>
                </a:lnTo>
                <a:lnTo>
                  <a:pt x="2874" y="669"/>
                </a:lnTo>
                <a:lnTo>
                  <a:pt x="2874" y="669"/>
                </a:lnTo>
                <a:lnTo>
                  <a:pt x="2876" y="669"/>
                </a:lnTo>
                <a:close/>
                <a:moveTo>
                  <a:pt x="2930" y="608"/>
                </a:moveTo>
                <a:lnTo>
                  <a:pt x="2934" y="606"/>
                </a:lnTo>
                <a:lnTo>
                  <a:pt x="2936" y="606"/>
                </a:lnTo>
                <a:lnTo>
                  <a:pt x="2936" y="606"/>
                </a:lnTo>
                <a:lnTo>
                  <a:pt x="2934" y="603"/>
                </a:lnTo>
                <a:lnTo>
                  <a:pt x="2934" y="603"/>
                </a:lnTo>
                <a:lnTo>
                  <a:pt x="2934" y="606"/>
                </a:lnTo>
                <a:lnTo>
                  <a:pt x="2930" y="606"/>
                </a:lnTo>
                <a:lnTo>
                  <a:pt x="2927" y="608"/>
                </a:lnTo>
                <a:lnTo>
                  <a:pt x="2927" y="608"/>
                </a:lnTo>
                <a:lnTo>
                  <a:pt x="2930" y="608"/>
                </a:lnTo>
                <a:close/>
                <a:moveTo>
                  <a:pt x="2981" y="558"/>
                </a:moveTo>
                <a:lnTo>
                  <a:pt x="2981" y="558"/>
                </a:lnTo>
                <a:lnTo>
                  <a:pt x="2981" y="558"/>
                </a:lnTo>
                <a:lnTo>
                  <a:pt x="2984" y="561"/>
                </a:lnTo>
                <a:lnTo>
                  <a:pt x="2984" y="558"/>
                </a:lnTo>
                <a:lnTo>
                  <a:pt x="2986" y="558"/>
                </a:lnTo>
                <a:lnTo>
                  <a:pt x="2984" y="556"/>
                </a:lnTo>
                <a:lnTo>
                  <a:pt x="2984" y="556"/>
                </a:lnTo>
                <a:lnTo>
                  <a:pt x="2981" y="558"/>
                </a:lnTo>
                <a:close/>
                <a:moveTo>
                  <a:pt x="1552" y="703"/>
                </a:moveTo>
                <a:lnTo>
                  <a:pt x="1552" y="703"/>
                </a:lnTo>
                <a:lnTo>
                  <a:pt x="1552" y="703"/>
                </a:lnTo>
                <a:lnTo>
                  <a:pt x="1552" y="703"/>
                </a:lnTo>
                <a:lnTo>
                  <a:pt x="1552" y="700"/>
                </a:lnTo>
                <a:lnTo>
                  <a:pt x="1552" y="703"/>
                </a:lnTo>
                <a:lnTo>
                  <a:pt x="1549" y="703"/>
                </a:lnTo>
                <a:lnTo>
                  <a:pt x="1549" y="703"/>
                </a:lnTo>
                <a:lnTo>
                  <a:pt x="1549" y="703"/>
                </a:lnTo>
                <a:lnTo>
                  <a:pt x="1552" y="703"/>
                </a:lnTo>
                <a:close/>
                <a:moveTo>
                  <a:pt x="1599" y="608"/>
                </a:moveTo>
                <a:lnTo>
                  <a:pt x="1597" y="610"/>
                </a:lnTo>
                <a:lnTo>
                  <a:pt x="1601" y="612"/>
                </a:lnTo>
                <a:lnTo>
                  <a:pt x="1603" y="615"/>
                </a:lnTo>
                <a:lnTo>
                  <a:pt x="1606" y="615"/>
                </a:lnTo>
                <a:lnTo>
                  <a:pt x="1606" y="615"/>
                </a:lnTo>
                <a:lnTo>
                  <a:pt x="1608" y="612"/>
                </a:lnTo>
                <a:lnTo>
                  <a:pt x="1606" y="610"/>
                </a:lnTo>
                <a:lnTo>
                  <a:pt x="1599" y="608"/>
                </a:lnTo>
                <a:close/>
                <a:moveTo>
                  <a:pt x="1641" y="630"/>
                </a:moveTo>
                <a:lnTo>
                  <a:pt x="1641" y="630"/>
                </a:lnTo>
                <a:lnTo>
                  <a:pt x="1639" y="630"/>
                </a:lnTo>
                <a:lnTo>
                  <a:pt x="1639" y="630"/>
                </a:lnTo>
                <a:lnTo>
                  <a:pt x="1639" y="630"/>
                </a:lnTo>
                <a:lnTo>
                  <a:pt x="1641" y="633"/>
                </a:lnTo>
                <a:lnTo>
                  <a:pt x="1644" y="633"/>
                </a:lnTo>
                <a:lnTo>
                  <a:pt x="1648" y="633"/>
                </a:lnTo>
                <a:lnTo>
                  <a:pt x="1648" y="633"/>
                </a:lnTo>
                <a:lnTo>
                  <a:pt x="1648" y="633"/>
                </a:lnTo>
                <a:lnTo>
                  <a:pt x="1648" y="633"/>
                </a:lnTo>
                <a:lnTo>
                  <a:pt x="1646" y="633"/>
                </a:lnTo>
                <a:lnTo>
                  <a:pt x="1641" y="630"/>
                </a:lnTo>
                <a:close/>
                <a:moveTo>
                  <a:pt x="1567" y="786"/>
                </a:moveTo>
                <a:lnTo>
                  <a:pt x="1567" y="786"/>
                </a:lnTo>
                <a:lnTo>
                  <a:pt x="1567" y="786"/>
                </a:lnTo>
                <a:lnTo>
                  <a:pt x="1570" y="784"/>
                </a:lnTo>
                <a:lnTo>
                  <a:pt x="1570" y="781"/>
                </a:lnTo>
                <a:lnTo>
                  <a:pt x="1572" y="779"/>
                </a:lnTo>
                <a:lnTo>
                  <a:pt x="1572" y="777"/>
                </a:lnTo>
                <a:lnTo>
                  <a:pt x="1572" y="777"/>
                </a:lnTo>
                <a:lnTo>
                  <a:pt x="1572" y="777"/>
                </a:lnTo>
                <a:lnTo>
                  <a:pt x="1572" y="777"/>
                </a:lnTo>
                <a:lnTo>
                  <a:pt x="1572" y="775"/>
                </a:lnTo>
                <a:lnTo>
                  <a:pt x="1570" y="775"/>
                </a:lnTo>
                <a:lnTo>
                  <a:pt x="1570" y="775"/>
                </a:lnTo>
                <a:lnTo>
                  <a:pt x="1570" y="775"/>
                </a:lnTo>
                <a:lnTo>
                  <a:pt x="1570" y="772"/>
                </a:lnTo>
                <a:lnTo>
                  <a:pt x="1567" y="772"/>
                </a:lnTo>
                <a:lnTo>
                  <a:pt x="1567" y="772"/>
                </a:lnTo>
                <a:lnTo>
                  <a:pt x="1567" y="772"/>
                </a:lnTo>
                <a:lnTo>
                  <a:pt x="1567" y="770"/>
                </a:lnTo>
                <a:lnTo>
                  <a:pt x="1567" y="770"/>
                </a:lnTo>
                <a:lnTo>
                  <a:pt x="1565" y="775"/>
                </a:lnTo>
                <a:lnTo>
                  <a:pt x="1565" y="777"/>
                </a:lnTo>
                <a:lnTo>
                  <a:pt x="1565" y="779"/>
                </a:lnTo>
                <a:lnTo>
                  <a:pt x="1563" y="779"/>
                </a:lnTo>
                <a:lnTo>
                  <a:pt x="1563" y="781"/>
                </a:lnTo>
                <a:lnTo>
                  <a:pt x="1563" y="779"/>
                </a:lnTo>
                <a:lnTo>
                  <a:pt x="1563" y="779"/>
                </a:lnTo>
                <a:lnTo>
                  <a:pt x="1563" y="777"/>
                </a:lnTo>
                <a:lnTo>
                  <a:pt x="1563" y="775"/>
                </a:lnTo>
                <a:lnTo>
                  <a:pt x="1563" y="772"/>
                </a:lnTo>
                <a:lnTo>
                  <a:pt x="1563" y="772"/>
                </a:lnTo>
                <a:lnTo>
                  <a:pt x="1563" y="772"/>
                </a:lnTo>
                <a:lnTo>
                  <a:pt x="1563" y="772"/>
                </a:lnTo>
                <a:lnTo>
                  <a:pt x="1563" y="775"/>
                </a:lnTo>
                <a:lnTo>
                  <a:pt x="1563" y="775"/>
                </a:lnTo>
                <a:lnTo>
                  <a:pt x="1563" y="777"/>
                </a:lnTo>
                <a:lnTo>
                  <a:pt x="1561" y="779"/>
                </a:lnTo>
                <a:lnTo>
                  <a:pt x="1558" y="781"/>
                </a:lnTo>
                <a:lnTo>
                  <a:pt x="1554" y="786"/>
                </a:lnTo>
                <a:lnTo>
                  <a:pt x="1554" y="786"/>
                </a:lnTo>
                <a:lnTo>
                  <a:pt x="1556" y="786"/>
                </a:lnTo>
                <a:lnTo>
                  <a:pt x="1556" y="788"/>
                </a:lnTo>
                <a:lnTo>
                  <a:pt x="1558" y="786"/>
                </a:lnTo>
                <a:lnTo>
                  <a:pt x="1561" y="781"/>
                </a:lnTo>
                <a:lnTo>
                  <a:pt x="1563" y="781"/>
                </a:lnTo>
                <a:lnTo>
                  <a:pt x="1563" y="781"/>
                </a:lnTo>
                <a:lnTo>
                  <a:pt x="1563" y="781"/>
                </a:lnTo>
                <a:lnTo>
                  <a:pt x="1558" y="788"/>
                </a:lnTo>
                <a:lnTo>
                  <a:pt x="1561" y="786"/>
                </a:lnTo>
                <a:lnTo>
                  <a:pt x="1563" y="788"/>
                </a:lnTo>
                <a:lnTo>
                  <a:pt x="1563" y="786"/>
                </a:lnTo>
                <a:lnTo>
                  <a:pt x="1563" y="786"/>
                </a:lnTo>
                <a:lnTo>
                  <a:pt x="1565" y="786"/>
                </a:lnTo>
                <a:lnTo>
                  <a:pt x="1567" y="781"/>
                </a:lnTo>
                <a:lnTo>
                  <a:pt x="1567" y="779"/>
                </a:lnTo>
                <a:lnTo>
                  <a:pt x="1567" y="781"/>
                </a:lnTo>
                <a:lnTo>
                  <a:pt x="1567" y="781"/>
                </a:lnTo>
                <a:lnTo>
                  <a:pt x="1567" y="781"/>
                </a:lnTo>
                <a:lnTo>
                  <a:pt x="1567" y="786"/>
                </a:lnTo>
                <a:close/>
                <a:moveTo>
                  <a:pt x="1527" y="849"/>
                </a:moveTo>
                <a:lnTo>
                  <a:pt x="1534" y="851"/>
                </a:lnTo>
                <a:lnTo>
                  <a:pt x="1538" y="853"/>
                </a:lnTo>
                <a:lnTo>
                  <a:pt x="1540" y="853"/>
                </a:lnTo>
                <a:lnTo>
                  <a:pt x="1543" y="853"/>
                </a:lnTo>
                <a:lnTo>
                  <a:pt x="1543" y="853"/>
                </a:lnTo>
                <a:lnTo>
                  <a:pt x="1545" y="853"/>
                </a:lnTo>
                <a:lnTo>
                  <a:pt x="1545" y="851"/>
                </a:lnTo>
                <a:lnTo>
                  <a:pt x="1543" y="849"/>
                </a:lnTo>
                <a:lnTo>
                  <a:pt x="1540" y="847"/>
                </a:lnTo>
                <a:lnTo>
                  <a:pt x="1538" y="844"/>
                </a:lnTo>
                <a:lnTo>
                  <a:pt x="1534" y="844"/>
                </a:lnTo>
                <a:lnTo>
                  <a:pt x="1527" y="844"/>
                </a:lnTo>
                <a:lnTo>
                  <a:pt x="1525" y="844"/>
                </a:lnTo>
                <a:lnTo>
                  <a:pt x="1525" y="844"/>
                </a:lnTo>
                <a:lnTo>
                  <a:pt x="1522" y="847"/>
                </a:lnTo>
                <a:lnTo>
                  <a:pt x="1525" y="849"/>
                </a:lnTo>
                <a:lnTo>
                  <a:pt x="1527" y="849"/>
                </a:lnTo>
                <a:close/>
                <a:moveTo>
                  <a:pt x="1525" y="628"/>
                </a:moveTo>
                <a:lnTo>
                  <a:pt x="1525" y="626"/>
                </a:lnTo>
                <a:lnTo>
                  <a:pt x="1525" y="626"/>
                </a:lnTo>
                <a:lnTo>
                  <a:pt x="1525" y="626"/>
                </a:lnTo>
                <a:lnTo>
                  <a:pt x="1522" y="624"/>
                </a:lnTo>
                <a:lnTo>
                  <a:pt x="1522" y="624"/>
                </a:lnTo>
                <a:lnTo>
                  <a:pt x="1520" y="624"/>
                </a:lnTo>
                <a:lnTo>
                  <a:pt x="1516" y="626"/>
                </a:lnTo>
                <a:lnTo>
                  <a:pt x="1513" y="626"/>
                </a:lnTo>
                <a:lnTo>
                  <a:pt x="1509" y="626"/>
                </a:lnTo>
                <a:lnTo>
                  <a:pt x="1509" y="626"/>
                </a:lnTo>
                <a:lnTo>
                  <a:pt x="1507" y="626"/>
                </a:lnTo>
                <a:lnTo>
                  <a:pt x="1504" y="626"/>
                </a:lnTo>
                <a:lnTo>
                  <a:pt x="1502" y="626"/>
                </a:lnTo>
                <a:lnTo>
                  <a:pt x="1498" y="635"/>
                </a:lnTo>
                <a:lnTo>
                  <a:pt x="1495" y="637"/>
                </a:lnTo>
                <a:lnTo>
                  <a:pt x="1493" y="637"/>
                </a:lnTo>
                <a:lnTo>
                  <a:pt x="1493" y="637"/>
                </a:lnTo>
                <a:lnTo>
                  <a:pt x="1495" y="637"/>
                </a:lnTo>
                <a:lnTo>
                  <a:pt x="1495" y="642"/>
                </a:lnTo>
                <a:lnTo>
                  <a:pt x="1498" y="642"/>
                </a:lnTo>
                <a:lnTo>
                  <a:pt x="1498" y="644"/>
                </a:lnTo>
                <a:lnTo>
                  <a:pt x="1498" y="644"/>
                </a:lnTo>
                <a:lnTo>
                  <a:pt x="1502" y="642"/>
                </a:lnTo>
                <a:lnTo>
                  <a:pt x="1504" y="642"/>
                </a:lnTo>
                <a:lnTo>
                  <a:pt x="1507" y="644"/>
                </a:lnTo>
                <a:lnTo>
                  <a:pt x="1507" y="644"/>
                </a:lnTo>
                <a:lnTo>
                  <a:pt x="1509" y="644"/>
                </a:lnTo>
                <a:lnTo>
                  <a:pt x="1516" y="637"/>
                </a:lnTo>
                <a:lnTo>
                  <a:pt x="1516" y="637"/>
                </a:lnTo>
                <a:lnTo>
                  <a:pt x="1518" y="635"/>
                </a:lnTo>
                <a:lnTo>
                  <a:pt x="1522" y="633"/>
                </a:lnTo>
                <a:lnTo>
                  <a:pt x="1522" y="630"/>
                </a:lnTo>
                <a:lnTo>
                  <a:pt x="1525" y="628"/>
                </a:lnTo>
                <a:lnTo>
                  <a:pt x="1525" y="628"/>
                </a:lnTo>
                <a:close/>
                <a:moveTo>
                  <a:pt x="1549" y="606"/>
                </a:moveTo>
                <a:lnTo>
                  <a:pt x="1552" y="603"/>
                </a:lnTo>
                <a:lnTo>
                  <a:pt x="1547" y="603"/>
                </a:lnTo>
                <a:lnTo>
                  <a:pt x="1545" y="601"/>
                </a:lnTo>
                <a:lnTo>
                  <a:pt x="1545" y="601"/>
                </a:lnTo>
                <a:lnTo>
                  <a:pt x="1547" y="601"/>
                </a:lnTo>
                <a:lnTo>
                  <a:pt x="1545" y="601"/>
                </a:lnTo>
                <a:lnTo>
                  <a:pt x="1545" y="599"/>
                </a:lnTo>
                <a:lnTo>
                  <a:pt x="1543" y="597"/>
                </a:lnTo>
                <a:lnTo>
                  <a:pt x="1540" y="597"/>
                </a:lnTo>
                <a:lnTo>
                  <a:pt x="1540" y="599"/>
                </a:lnTo>
                <a:lnTo>
                  <a:pt x="1538" y="599"/>
                </a:lnTo>
                <a:lnTo>
                  <a:pt x="1538" y="599"/>
                </a:lnTo>
                <a:lnTo>
                  <a:pt x="1534" y="597"/>
                </a:lnTo>
                <a:lnTo>
                  <a:pt x="1529" y="599"/>
                </a:lnTo>
                <a:lnTo>
                  <a:pt x="1525" y="599"/>
                </a:lnTo>
                <a:lnTo>
                  <a:pt x="1525" y="599"/>
                </a:lnTo>
                <a:lnTo>
                  <a:pt x="1529" y="597"/>
                </a:lnTo>
                <a:lnTo>
                  <a:pt x="1529" y="597"/>
                </a:lnTo>
                <a:lnTo>
                  <a:pt x="1529" y="594"/>
                </a:lnTo>
                <a:lnTo>
                  <a:pt x="1529" y="594"/>
                </a:lnTo>
                <a:lnTo>
                  <a:pt x="1527" y="590"/>
                </a:lnTo>
                <a:lnTo>
                  <a:pt x="1525" y="585"/>
                </a:lnTo>
                <a:lnTo>
                  <a:pt x="1522" y="583"/>
                </a:lnTo>
                <a:lnTo>
                  <a:pt x="1522" y="583"/>
                </a:lnTo>
                <a:lnTo>
                  <a:pt x="1520" y="581"/>
                </a:lnTo>
                <a:lnTo>
                  <a:pt x="1516" y="581"/>
                </a:lnTo>
                <a:lnTo>
                  <a:pt x="1513" y="581"/>
                </a:lnTo>
                <a:lnTo>
                  <a:pt x="1509" y="576"/>
                </a:lnTo>
                <a:lnTo>
                  <a:pt x="1504" y="576"/>
                </a:lnTo>
                <a:lnTo>
                  <a:pt x="1504" y="576"/>
                </a:lnTo>
                <a:lnTo>
                  <a:pt x="1502" y="572"/>
                </a:lnTo>
                <a:lnTo>
                  <a:pt x="1500" y="572"/>
                </a:lnTo>
                <a:lnTo>
                  <a:pt x="1498" y="570"/>
                </a:lnTo>
                <a:lnTo>
                  <a:pt x="1495" y="570"/>
                </a:lnTo>
                <a:lnTo>
                  <a:pt x="1491" y="570"/>
                </a:lnTo>
                <a:lnTo>
                  <a:pt x="1491" y="567"/>
                </a:lnTo>
                <a:lnTo>
                  <a:pt x="1491" y="567"/>
                </a:lnTo>
                <a:lnTo>
                  <a:pt x="1489" y="565"/>
                </a:lnTo>
                <a:lnTo>
                  <a:pt x="1484" y="563"/>
                </a:lnTo>
                <a:lnTo>
                  <a:pt x="1484" y="563"/>
                </a:lnTo>
                <a:lnTo>
                  <a:pt x="1484" y="563"/>
                </a:lnTo>
                <a:lnTo>
                  <a:pt x="1480" y="567"/>
                </a:lnTo>
                <a:lnTo>
                  <a:pt x="1480" y="567"/>
                </a:lnTo>
                <a:lnTo>
                  <a:pt x="1480" y="567"/>
                </a:lnTo>
                <a:lnTo>
                  <a:pt x="1477" y="567"/>
                </a:lnTo>
                <a:lnTo>
                  <a:pt x="1477" y="563"/>
                </a:lnTo>
                <a:lnTo>
                  <a:pt x="1473" y="563"/>
                </a:lnTo>
                <a:lnTo>
                  <a:pt x="1473" y="561"/>
                </a:lnTo>
                <a:lnTo>
                  <a:pt x="1473" y="561"/>
                </a:lnTo>
                <a:lnTo>
                  <a:pt x="1475" y="561"/>
                </a:lnTo>
                <a:lnTo>
                  <a:pt x="1475" y="558"/>
                </a:lnTo>
                <a:lnTo>
                  <a:pt x="1475" y="556"/>
                </a:lnTo>
                <a:lnTo>
                  <a:pt x="1475" y="556"/>
                </a:lnTo>
                <a:lnTo>
                  <a:pt x="1473" y="554"/>
                </a:lnTo>
                <a:lnTo>
                  <a:pt x="1471" y="554"/>
                </a:lnTo>
                <a:lnTo>
                  <a:pt x="1468" y="552"/>
                </a:lnTo>
                <a:lnTo>
                  <a:pt x="1468" y="552"/>
                </a:lnTo>
                <a:lnTo>
                  <a:pt x="1468" y="552"/>
                </a:lnTo>
                <a:lnTo>
                  <a:pt x="1466" y="552"/>
                </a:lnTo>
                <a:lnTo>
                  <a:pt x="1464" y="554"/>
                </a:lnTo>
                <a:lnTo>
                  <a:pt x="1462" y="556"/>
                </a:lnTo>
                <a:lnTo>
                  <a:pt x="1462" y="558"/>
                </a:lnTo>
                <a:lnTo>
                  <a:pt x="1459" y="561"/>
                </a:lnTo>
                <a:lnTo>
                  <a:pt x="1459" y="565"/>
                </a:lnTo>
                <a:lnTo>
                  <a:pt x="1459" y="574"/>
                </a:lnTo>
                <a:lnTo>
                  <a:pt x="1457" y="576"/>
                </a:lnTo>
                <a:lnTo>
                  <a:pt x="1457" y="583"/>
                </a:lnTo>
                <a:lnTo>
                  <a:pt x="1455" y="585"/>
                </a:lnTo>
                <a:lnTo>
                  <a:pt x="1455" y="588"/>
                </a:lnTo>
                <a:lnTo>
                  <a:pt x="1457" y="590"/>
                </a:lnTo>
                <a:lnTo>
                  <a:pt x="1457" y="594"/>
                </a:lnTo>
                <a:lnTo>
                  <a:pt x="1457" y="594"/>
                </a:lnTo>
                <a:lnTo>
                  <a:pt x="1457" y="597"/>
                </a:lnTo>
                <a:lnTo>
                  <a:pt x="1457" y="597"/>
                </a:lnTo>
                <a:lnTo>
                  <a:pt x="1455" y="599"/>
                </a:lnTo>
                <a:lnTo>
                  <a:pt x="1448" y="601"/>
                </a:lnTo>
                <a:lnTo>
                  <a:pt x="1448" y="601"/>
                </a:lnTo>
                <a:lnTo>
                  <a:pt x="1446" y="603"/>
                </a:lnTo>
                <a:lnTo>
                  <a:pt x="1444" y="606"/>
                </a:lnTo>
                <a:lnTo>
                  <a:pt x="1444" y="608"/>
                </a:lnTo>
                <a:lnTo>
                  <a:pt x="1444" y="608"/>
                </a:lnTo>
                <a:lnTo>
                  <a:pt x="1444" y="610"/>
                </a:lnTo>
                <a:lnTo>
                  <a:pt x="1444" y="610"/>
                </a:lnTo>
                <a:lnTo>
                  <a:pt x="1446" y="610"/>
                </a:lnTo>
                <a:lnTo>
                  <a:pt x="1448" y="610"/>
                </a:lnTo>
                <a:lnTo>
                  <a:pt x="1448" y="610"/>
                </a:lnTo>
                <a:lnTo>
                  <a:pt x="1453" y="608"/>
                </a:lnTo>
                <a:lnTo>
                  <a:pt x="1457" y="608"/>
                </a:lnTo>
                <a:lnTo>
                  <a:pt x="1464" y="606"/>
                </a:lnTo>
                <a:lnTo>
                  <a:pt x="1466" y="608"/>
                </a:lnTo>
                <a:lnTo>
                  <a:pt x="1466" y="608"/>
                </a:lnTo>
                <a:lnTo>
                  <a:pt x="1466" y="608"/>
                </a:lnTo>
                <a:lnTo>
                  <a:pt x="1468" y="617"/>
                </a:lnTo>
                <a:lnTo>
                  <a:pt x="1468" y="621"/>
                </a:lnTo>
                <a:lnTo>
                  <a:pt x="1471" y="621"/>
                </a:lnTo>
                <a:lnTo>
                  <a:pt x="1473" y="621"/>
                </a:lnTo>
                <a:lnTo>
                  <a:pt x="1477" y="619"/>
                </a:lnTo>
                <a:lnTo>
                  <a:pt x="1480" y="617"/>
                </a:lnTo>
                <a:lnTo>
                  <a:pt x="1482" y="617"/>
                </a:lnTo>
                <a:lnTo>
                  <a:pt x="1484" y="615"/>
                </a:lnTo>
                <a:lnTo>
                  <a:pt x="1484" y="615"/>
                </a:lnTo>
                <a:lnTo>
                  <a:pt x="1486" y="610"/>
                </a:lnTo>
                <a:lnTo>
                  <a:pt x="1489" y="610"/>
                </a:lnTo>
                <a:lnTo>
                  <a:pt x="1489" y="610"/>
                </a:lnTo>
                <a:lnTo>
                  <a:pt x="1491" y="608"/>
                </a:lnTo>
                <a:lnTo>
                  <a:pt x="1493" y="608"/>
                </a:lnTo>
                <a:lnTo>
                  <a:pt x="1498" y="603"/>
                </a:lnTo>
                <a:lnTo>
                  <a:pt x="1498" y="603"/>
                </a:lnTo>
                <a:lnTo>
                  <a:pt x="1498" y="601"/>
                </a:lnTo>
                <a:lnTo>
                  <a:pt x="1498" y="599"/>
                </a:lnTo>
                <a:lnTo>
                  <a:pt x="1500" y="599"/>
                </a:lnTo>
                <a:lnTo>
                  <a:pt x="1500" y="597"/>
                </a:lnTo>
                <a:lnTo>
                  <a:pt x="1504" y="597"/>
                </a:lnTo>
                <a:lnTo>
                  <a:pt x="1504" y="597"/>
                </a:lnTo>
                <a:lnTo>
                  <a:pt x="1507" y="597"/>
                </a:lnTo>
                <a:lnTo>
                  <a:pt x="1509" y="597"/>
                </a:lnTo>
                <a:lnTo>
                  <a:pt x="1507" y="599"/>
                </a:lnTo>
                <a:lnTo>
                  <a:pt x="1509" y="599"/>
                </a:lnTo>
                <a:lnTo>
                  <a:pt x="1509" y="599"/>
                </a:lnTo>
                <a:lnTo>
                  <a:pt x="1516" y="601"/>
                </a:lnTo>
                <a:lnTo>
                  <a:pt x="1516" y="601"/>
                </a:lnTo>
                <a:lnTo>
                  <a:pt x="1518" y="606"/>
                </a:lnTo>
                <a:lnTo>
                  <a:pt x="1518" y="606"/>
                </a:lnTo>
                <a:lnTo>
                  <a:pt x="1522" y="608"/>
                </a:lnTo>
                <a:lnTo>
                  <a:pt x="1525" y="608"/>
                </a:lnTo>
                <a:lnTo>
                  <a:pt x="1534" y="610"/>
                </a:lnTo>
                <a:lnTo>
                  <a:pt x="1536" y="612"/>
                </a:lnTo>
                <a:lnTo>
                  <a:pt x="1538" y="612"/>
                </a:lnTo>
                <a:lnTo>
                  <a:pt x="1538" y="612"/>
                </a:lnTo>
                <a:lnTo>
                  <a:pt x="1540" y="612"/>
                </a:lnTo>
                <a:lnTo>
                  <a:pt x="1545" y="610"/>
                </a:lnTo>
                <a:lnTo>
                  <a:pt x="1547" y="608"/>
                </a:lnTo>
                <a:lnTo>
                  <a:pt x="1549" y="606"/>
                </a:lnTo>
                <a:close/>
                <a:moveTo>
                  <a:pt x="1704" y="630"/>
                </a:moveTo>
                <a:lnTo>
                  <a:pt x="1700" y="628"/>
                </a:lnTo>
                <a:lnTo>
                  <a:pt x="1698" y="628"/>
                </a:lnTo>
                <a:lnTo>
                  <a:pt x="1695" y="628"/>
                </a:lnTo>
                <a:lnTo>
                  <a:pt x="1693" y="626"/>
                </a:lnTo>
                <a:lnTo>
                  <a:pt x="1691" y="626"/>
                </a:lnTo>
                <a:lnTo>
                  <a:pt x="1693" y="628"/>
                </a:lnTo>
                <a:lnTo>
                  <a:pt x="1695" y="628"/>
                </a:lnTo>
                <a:lnTo>
                  <a:pt x="1698" y="630"/>
                </a:lnTo>
                <a:lnTo>
                  <a:pt x="1698" y="633"/>
                </a:lnTo>
                <a:lnTo>
                  <a:pt x="1698" y="633"/>
                </a:lnTo>
                <a:lnTo>
                  <a:pt x="1700" y="635"/>
                </a:lnTo>
                <a:lnTo>
                  <a:pt x="1702" y="635"/>
                </a:lnTo>
                <a:lnTo>
                  <a:pt x="1704" y="635"/>
                </a:lnTo>
                <a:lnTo>
                  <a:pt x="1704" y="635"/>
                </a:lnTo>
                <a:lnTo>
                  <a:pt x="1707" y="635"/>
                </a:lnTo>
                <a:lnTo>
                  <a:pt x="1707" y="635"/>
                </a:lnTo>
                <a:lnTo>
                  <a:pt x="1707" y="633"/>
                </a:lnTo>
                <a:lnTo>
                  <a:pt x="1704" y="633"/>
                </a:lnTo>
                <a:lnTo>
                  <a:pt x="1704" y="630"/>
                </a:lnTo>
                <a:close/>
                <a:moveTo>
                  <a:pt x="1743" y="682"/>
                </a:moveTo>
                <a:lnTo>
                  <a:pt x="1740" y="680"/>
                </a:lnTo>
                <a:lnTo>
                  <a:pt x="1738" y="682"/>
                </a:lnTo>
                <a:lnTo>
                  <a:pt x="1738" y="685"/>
                </a:lnTo>
                <a:lnTo>
                  <a:pt x="1736" y="687"/>
                </a:lnTo>
                <a:lnTo>
                  <a:pt x="1736" y="687"/>
                </a:lnTo>
                <a:lnTo>
                  <a:pt x="1736" y="689"/>
                </a:lnTo>
                <a:lnTo>
                  <a:pt x="1736" y="689"/>
                </a:lnTo>
                <a:lnTo>
                  <a:pt x="1738" y="689"/>
                </a:lnTo>
                <a:lnTo>
                  <a:pt x="1740" y="687"/>
                </a:lnTo>
                <a:lnTo>
                  <a:pt x="1743" y="687"/>
                </a:lnTo>
                <a:lnTo>
                  <a:pt x="1745" y="687"/>
                </a:lnTo>
                <a:lnTo>
                  <a:pt x="1745" y="685"/>
                </a:lnTo>
                <a:lnTo>
                  <a:pt x="1745" y="685"/>
                </a:lnTo>
                <a:lnTo>
                  <a:pt x="1743" y="682"/>
                </a:lnTo>
                <a:lnTo>
                  <a:pt x="1743" y="682"/>
                </a:lnTo>
                <a:close/>
                <a:moveTo>
                  <a:pt x="1792" y="685"/>
                </a:moveTo>
                <a:lnTo>
                  <a:pt x="1792" y="687"/>
                </a:lnTo>
                <a:lnTo>
                  <a:pt x="1794" y="687"/>
                </a:lnTo>
                <a:lnTo>
                  <a:pt x="1797" y="687"/>
                </a:lnTo>
                <a:lnTo>
                  <a:pt x="1797" y="687"/>
                </a:lnTo>
                <a:lnTo>
                  <a:pt x="1797" y="685"/>
                </a:lnTo>
                <a:lnTo>
                  <a:pt x="1794" y="685"/>
                </a:lnTo>
                <a:lnTo>
                  <a:pt x="1794" y="682"/>
                </a:lnTo>
                <a:lnTo>
                  <a:pt x="1792" y="682"/>
                </a:lnTo>
                <a:lnTo>
                  <a:pt x="1790" y="682"/>
                </a:lnTo>
                <a:lnTo>
                  <a:pt x="1790" y="685"/>
                </a:lnTo>
                <a:lnTo>
                  <a:pt x="1792" y="685"/>
                </a:lnTo>
                <a:close/>
                <a:moveTo>
                  <a:pt x="1720" y="718"/>
                </a:moveTo>
                <a:lnTo>
                  <a:pt x="1720" y="718"/>
                </a:lnTo>
                <a:lnTo>
                  <a:pt x="1720" y="718"/>
                </a:lnTo>
                <a:lnTo>
                  <a:pt x="1722" y="718"/>
                </a:lnTo>
                <a:lnTo>
                  <a:pt x="1722" y="716"/>
                </a:lnTo>
                <a:lnTo>
                  <a:pt x="1722" y="716"/>
                </a:lnTo>
                <a:lnTo>
                  <a:pt x="1722" y="716"/>
                </a:lnTo>
                <a:lnTo>
                  <a:pt x="1722" y="716"/>
                </a:lnTo>
                <a:lnTo>
                  <a:pt x="1722" y="714"/>
                </a:lnTo>
                <a:lnTo>
                  <a:pt x="1720" y="714"/>
                </a:lnTo>
                <a:lnTo>
                  <a:pt x="1720" y="714"/>
                </a:lnTo>
                <a:lnTo>
                  <a:pt x="1720" y="716"/>
                </a:lnTo>
                <a:lnTo>
                  <a:pt x="1720" y="716"/>
                </a:lnTo>
                <a:lnTo>
                  <a:pt x="1720" y="718"/>
                </a:lnTo>
                <a:close/>
                <a:moveTo>
                  <a:pt x="1781" y="655"/>
                </a:moveTo>
                <a:lnTo>
                  <a:pt x="1781" y="658"/>
                </a:lnTo>
                <a:lnTo>
                  <a:pt x="1781" y="658"/>
                </a:lnTo>
                <a:lnTo>
                  <a:pt x="1788" y="660"/>
                </a:lnTo>
                <a:lnTo>
                  <a:pt x="1788" y="662"/>
                </a:lnTo>
                <a:lnTo>
                  <a:pt x="1790" y="662"/>
                </a:lnTo>
                <a:lnTo>
                  <a:pt x="1790" y="662"/>
                </a:lnTo>
                <a:lnTo>
                  <a:pt x="1790" y="664"/>
                </a:lnTo>
                <a:lnTo>
                  <a:pt x="1790" y="662"/>
                </a:lnTo>
                <a:lnTo>
                  <a:pt x="1792" y="662"/>
                </a:lnTo>
                <a:lnTo>
                  <a:pt x="1792" y="662"/>
                </a:lnTo>
                <a:lnTo>
                  <a:pt x="1792" y="660"/>
                </a:lnTo>
                <a:lnTo>
                  <a:pt x="1792" y="660"/>
                </a:lnTo>
                <a:lnTo>
                  <a:pt x="1792" y="658"/>
                </a:lnTo>
                <a:lnTo>
                  <a:pt x="1792" y="658"/>
                </a:lnTo>
                <a:lnTo>
                  <a:pt x="1792" y="655"/>
                </a:lnTo>
                <a:lnTo>
                  <a:pt x="1790" y="655"/>
                </a:lnTo>
                <a:lnTo>
                  <a:pt x="1785" y="655"/>
                </a:lnTo>
                <a:lnTo>
                  <a:pt x="1783" y="655"/>
                </a:lnTo>
                <a:lnTo>
                  <a:pt x="1781" y="655"/>
                </a:lnTo>
                <a:close/>
                <a:moveTo>
                  <a:pt x="1563" y="450"/>
                </a:moveTo>
                <a:lnTo>
                  <a:pt x="1561" y="448"/>
                </a:lnTo>
                <a:lnTo>
                  <a:pt x="1558" y="448"/>
                </a:lnTo>
                <a:lnTo>
                  <a:pt x="1556" y="450"/>
                </a:lnTo>
                <a:lnTo>
                  <a:pt x="1556" y="450"/>
                </a:lnTo>
                <a:lnTo>
                  <a:pt x="1554" y="450"/>
                </a:lnTo>
                <a:lnTo>
                  <a:pt x="1554" y="450"/>
                </a:lnTo>
                <a:lnTo>
                  <a:pt x="1552" y="450"/>
                </a:lnTo>
                <a:lnTo>
                  <a:pt x="1552" y="448"/>
                </a:lnTo>
                <a:lnTo>
                  <a:pt x="1549" y="448"/>
                </a:lnTo>
                <a:lnTo>
                  <a:pt x="1549" y="448"/>
                </a:lnTo>
                <a:lnTo>
                  <a:pt x="1547" y="450"/>
                </a:lnTo>
                <a:lnTo>
                  <a:pt x="1547" y="450"/>
                </a:lnTo>
                <a:lnTo>
                  <a:pt x="1547" y="450"/>
                </a:lnTo>
                <a:lnTo>
                  <a:pt x="1545" y="450"/>
                </a:lnTo>
                <a:lnTo>
                  <a:pt x="1543" y="450"/>
                </a:lnTo>
                <a:lnTo>
                  <a:pt x="1543" y="450"/>
                </a:lnTo>
                <a:lnTo>
                  <a:pt x="1543" y="453"/>
                </a:lnTo>
                <a:lnTo>
                  <a:pt x="1543" y="453"/>
                </a:lnTo>
                <a:lnTo>
                  <a:pt x="1547" y="453"/>
                </a:lnTo>
                <a:lnTo>
                  <a:pt x="1549" y="453"/>
                </a:lnTo>
                <a:lnTo>
                  <a:pt x="1549" y="455"/>
                </a:lnTo>
                <a:lnTo>
                  <a:pt x="1549" y="455"/>
                </a:lnTo>
                <a:lnTo>
                  <a:pt x="1552" y="455"/>
                </a:lnTo>
                <a:lnTo>
                  <a:pt x="1552" y="455"/>
                </a:lnTo>
                <a:lnTo>
                  <a:pt x="1552" y="455"/>
                </a:lnTo>
                <a:lnTo>
                  <a:pt x="1552" y="457"/>
                </a:lnTo>
                <a:lnTo>
                  <a:pt x="1554" y="457"/>
                </a:lnTo>
                <a:lnTo>
                  <a:pt x="1556" y="457"/>
                </a:lnTo>
                <a:lnTo>
                  <a:pt x="1556" y="457"/>
                </a:lnTo>
                <a:lnTo>
                  <a:pt x="1556" y="455"/>
                </a:lnTo>
                <a:lnTo>
                  <a:pt x="1554" y="453"/>
                </a:lnTo>
                <a:lnTo>
                  <a:pt x="1556" y="455"/>
                </a:lnTo>
                <a:lnTo>
                  <a:pt x="1563" y="453"/>
                </a:lnTo>
                <a:lnTo>
                  <a:pt x="1565" y="453"/>
                </a:lnTo>
                <a:lnTo>
                  <a:pt x="1565" y="450"/>
                </a:lnTo>
                <a:lnTo>
                  <a:pt x="1565" y="450"/>
                </a:lnTo>
                <a:lnTo>
                  <a:pt x="1563" y="450"/>
                </a:lnTo>
                <a:close/>
                <a:moveTo>
                  <a:pt x="1572" y="489"/>
                </a:moveTo>
                <a:lnTo>
                  <a:pt x="1567" y="489"/>
                </a:lnTo>
                <a:lnTo>
                  <a:pt x="1567" y="491"/>
                </a:lnTo>
                <a:lnTo>
                  <a:pt x="1567" y="491"/>
                </a:lnTo>
                <a:lnTo>
                  <a:pt x="1570" y="493"/>
                </a:lnTo>
                <a:lnTo>
                  <a:pt x="1572" y="493"/>
                </a:lnTo>
                <a:lnTo>
                  <a:pt x="1574" y="491"/>
                </a:lnTo>
                <a:lnTo>
                  <a:pt x="1572" y="489"/>
                </a:lnTo>
                <a:lnTo>
                  <a:pt x="1572" y="489"/>
                </a:lnTo>
                <a:close/>
                <a:moveTo>
                  <a:pt x="3078" y="462"/>
                </a:moveTo>
                <a:lnTo>
                  <a:pt x="3080" y="459"/>
                </a:lnTo>
                <a:lnTo>
                  <a:pt x="3078" y="459"/>
                </a:lnTo>
                <a:lnTo>
                  <a:pt x="3078" y="457"/>
                </a:lnTo>
                <a:lnTo>
                  <a:pt x="3078" y="457"/>
                </a:lnTo>
                <a:lnTo>
                  <a:pt x="3076" y="457"/>
                </a:lnTo>
                <a:lnTo>
                  <a:pt x="3076" y="455"/>
                </a:lnTo>
                <a:lnTo>
                  <a:pt x="3074" y="455"/>
                </a:lnTo>
                <a:lnTo>
                  <a:pt x="3071" y="457"/>
                </a:lnTo>
                <a:lnTo>
                  <a:pt x="3071" y="455"/>
                </a:lnTo>
                <a:lnTo>
                  <a:pt x="3071" y="455"/>
                </a:lnTo>
                <a:lnTo>
                  <a:pt x="3071" y="455"/>
                </a:lnTo>
                <a:lnTo>
                  <a:pt x="3069" y="457"/>
                </a:lnTo>
                <a:lnTo>
                  <a:pt x="3069" y="457"/>
                </a:lnTo>
                <a:lnTo>
                  <a:pt x="3067" y="457"/>
                </a:lnTo>
                <a:lnTo>
                  <a:pt x="3067" y="457"/>
                </a:lnTo>
                <a:lnTo>
                  <a:pt x="3069" y="459"/>
                </a:lnTo>
                <a:lnTo>
                  <a:pt x="3069" y="459"/>
                </a:lnTo>
                <a:lnTo>
                  <a:pt x="3069" y="459"/>
                </a:lnTo>
                <a:lnTo>
                  <a:pt x="3065" y="459"/>
                </a:lnTo>
                <a:lnTo>
                  <a:pt x="3062" y="462"/>
                </a:lnTo>
                <a:lnTo>
                  <a:pt x="3062" y="462"/>
                </a:lnTo>
                <a:lnTo>
                  <a:pt x="3062" y="464"/>
                </a:lnTo>
                <a:lnTo>
                  <a:pt x="3062" y="466"/>
                </a:lnTo>
                <a:lnTo>
                  <a:pt x="3062" y="466"/>
                </a:lnTo>
                <a:lnTo>
                  <a:pt x="3060" y="468"/>
                </a:lnTo>
                <a:lnTo>
                  <a:pt x="3060" y="468"/>
                </a:lnTo>
                <a:lnTo>
                  <a:pt x="3060" y="468"/>
                </a:lnTo>
                <a:lnTo>
                  <a:pt x="3062" y="468"/>
                </a:lnTo>
                <a:lnTo>
                  <a:pt x="3065" y="468"/>
                </a:lnTo>
                <a:lnTo>
                  <a:pt x="3065" y="471"/>
                </a:lnTo>
                <a:lnTo>
                  <a:pt x="3065" y="471"/>
                </a:lnTo>
                <a:lnTo>
                  <a:pt x="3067" y="466"/>
                </a:lnTo>
                <a:lnTo>
                  <a:pt x="3071" y="466"/>
                </a:lnTo>
                <a:lnTo>
                  <a:pt x="3071" y="466"/>
                </a:lnTo>
                <a:lnTo>
                  <a:pt x="3076" y="466"/>
                </a:lnTo>
                <a:lnTo>
                  <a:pt x="3078" y="466"/>
                </a:lnTo>
                <a:lnTo>
                  <a:pt x="3078" y="464"/>
                </a:lnTo>
                <a:lnTo>
                  <a:pt x="3078" y="462"/>
                </a:lnTo>
                <a:lnTo>
                  <a:pt x="3078" y="462"/>
                </a:lnTo>
                <a:close/>
                <a:moveTo>
                  <a:pt x="1554" y="655"/>
                </a:moveTo>
                <a:lnTo>
                  <a:pt x="1556" y="658"/>
                </a:lnTo>
                <a:lnTo>
                  <a:pt x="1558" y="658"/>
                </a:lnTo>
                <a:lnTo>
                  <a:pt x="1558" y="658"/>
                </a:lnTo>
                <a:lnTo>
                  <a:pt x="1558" y="658"/>
                </a:lnTo>
                <a:lnTo>
                  <a:pt x="1561" y="655"/>
                </a:lnTo>
                <a:lnTo>
                  <a:pt x="1561" y="655"/>
                </a:lnTo>
                <a:lnTo>
                  <a:pt x="1563" y="653"/>
                </a:lnTo>
                <a:lnTo>
                  <a:pt x="1563" y="651"/>
                </a:lnTo>
                <a:lnTo>
                  <a:pt x="1565" y="649"/>
                </a:lnTo>
                <a:lnTo>
                  <a:pt x="1565" y="646"/>
                </a:lnTo>
                <a:lnTo>
                  <a:pt x="1565" y="646"/>
                </a:lnTo>
                <a:lnTo>
                  <a:pt x="1567" y="644"/>
                </a:lnTo>
                <a:lnTo>
                  <a:pt x="1565" y="642"/>
                </a:lnTo>
                <a:lnTo>
                  <a:pt x="1565" y="642"/>
                </a:lnTo>
                <a:lnTo>
                  <a:pt x="1563" y="640"/>
                </a:lnTo>
                <a:lnTo>
                  <a:pt x="1563" y="637"/>
                </a:lnTo>
                <a:lnTo>
                  <a:pt x="1561" y="637"/>
                </a:lnTo>
                <a:lnTo>
                  <a:pt x="1561" y="640"/>
                </a:lnTo>
                <a:lnTo>
                  <a:pt x="1558" y="640"/>
                </a:lnTo>
                <a:lnTo>
                  <a:pt x="1556" y="637"/>
                </a:lnTo>
                <a:lnTo>
                  <a:pt x="1556" y="640"/>
                </a:lnTo>
                <a:lnTo>
                  <a:pt x="1554" y="640"/>
                </a:lnTo>
                <a:lnTo>
                  <a:pt x="1552" y="642"/>
                </a:lnTo>
                <a:lnTo>
                  <a:pt x="1552" y="644"/>
                </a:lnTo>
                <a:lnTo>
                  <a:pt x="1552" y="646"/>
                </a:lnTo>
                <a:lnTo>
                  <a:pt x="1552" y="646"/>
                </a:lnTo>
                <a:lnTo>
                  <a:pt x="1552" y="649"/>
                </a:lnTo>
                <a:lnTo>
                  <a:pt x="1552" y="651"/>
                </a:lnTo>
                <a:lnTo>
                  <a:pt x="1552" y="653"/>
                </a:lnTo>
                <a:lnTo>
                  <a:pt x="1552" y="653"/>
                </a:lnTo>
                <a:lnTo>
                  <a:pt x="1554" y="653"/>
                </a:lnTo>
                <a:lnTo>
                  <a:pt x="1554" y="655"/>
                </a:lnTo>
                <a:close/>
                <a:moveTo>
                  <a:pt x="1498" y="552"/>
                </a:moveTo>
                <a:lnTo>
                  <a:pt x="1498" y="552"/>
                </a:lnTo>
                <a:lnTo>
                  <a:pt x="1495" y="549"/>
                </a:lnTo>
                <a:lnTo>
                  <a:pt x="1493" y="549"/>
                </a:lnTo>
                <a:lnTo>
                  <a:pt x="1491" y="547"/>
                </a:lnTo>
                <a:lnTo>
                  <a:pt x="1486" y="547"/>
                </a:lnTo>
                <a:lnTo>
                  <a:pt x="1486" y="547"/>
                </a:lnTo>
                <a:lnTo>
                  <a:pt x="1486" y="547"/>
                </a:lnTo>
                <a:lnTo>
                  <a:pt x="1486" y="547"/>
                </a:lnTo>
                <a:lnTo>
                  <a:pt x="1486" y="549"/>
                </a:lnTo>
                <a:lnTo>
                  <a:pt x="1489" y="549"/>
                </a:lnTo>
                <a:lnTo>
                  <a:pt x="1489" y="549"/>
                </a:lnTo>
                <a:lnTo>
                  <a:pt x="1489" y="552"/>
                </a:lnTo>
                <a:lnTo>
                  <a:pt x="1491" y="552"/>
                </a:lnTo>
                <a:lnTo>
                  <a:pt x="1491" y="552"/>
                </a:lnTo>
                <a:lnTo>
                  <a:pt x="1491" y="556"/>
                </a:lnTo>
                <a:lnTo>
                  <a:pt x="1493" y="556"/>
                </a:lnTo>
                <a:lnTo>
                  <a:pt x="1493" y="556"/>
                </a:lnTo>
                <a:lnTo>
                  <a:pt x="1495" y="554"/>
                </a:lnTo>
                <a:lnTo>
                  <a:pt x="1495" y="556"/>
                </a:lnTo>
                <a:lnTo>
                  <a:pt x="1498" y="556"/>
                </a:lnTo>
                <a:lnTo>
                  <a:pt x="1495" y="556"/>
                </a:lnTo>
                <a:lnTo>
                  <a:pt x="1495" y="558"/>
                </a:lnTo>
                <a:lnTo>
                  <a:pt x="1495" y="558"/>
                </a:lnTo>
                <a:lnTo>
                  <a:pt x="1498" y="558"/>
                </a:lnTo>
                <a:lnTo>
                  <a:pt x="1498" y="558"/>
                </a:lnTo>
                <a:lnTo>
                  <a:pt x="1498" y="558"/>
                </a:lnTo>
                <a:lnTo>
                  <a:pt x="1498" y="556"/>
                </a:lnTo>
                <a:lnTo>
                  <a:pt x="1500" y="556"/>
                </a:lnTo>
                <a:lnTo>
                  <a:pt x="1500" y="556"/>
                </a:lnTo>
                <a:lnTo>
                  <a:pt x="1500" y="558"/>
                </a:lnTo>
                <a:lnTo>
                  <a:pt x="1500" y="558"/>
                </a:lnTo>
                <a:lnTo>
                  <a:pt x="1502" y="558"/>
                </a:lnTo>
                <a:lnTo>
                  <a:pt x="1502" y="558"/>
                </a:lnTo>
                <a:lnTo>
                  <a:pt x="1504" y="558"/>
                </a:lnTo>
                <a:lnTo>
                  <a:pt x="1504" y="556"/>
                </a:lnTo>
                <a:lnTo>
                  <a:pt x="1504" y="556"/>
                </a:lnTo>
                <a:lnTo>
                  <a:pt x="1504" y="556"/>
                </a:lnTo>
                <a:lnTo>
                  <a:pt x="1500" y="556"/>
                </a:lnTo>
                <a:lnTo>
                  <a:pt x="1500" y="556"/>
                </a:lnTo>
                <a:lnTo>
                  <a:pt x="1498" y="554"/>
                </a:lnTo>
                <a:lnTo>
                  <a:pt x="1495" y="554"/>
                </a:lnTo>
                <a:lnTo>
                  <a:pt x="1498" y="554"/>
                </a:lnTo>
                <a:lnTo>
                  <a:pt x="1498" y="552"/>
                </a:lnTo>
                <a:close/>
                <a:moveTo>
                  <a:pt x="1576" y="457"/>
                </a:moveTo>
                <a:lnTo>
                  <a:pt x="1576" y="457"/>
                </a:lnTo>
                <a:lnTo>
                  <a:pt x="1579" y="457"/>
                </a:lnTo>
                <a:lnTo>
                  <a:pt x="1581" y="455"/>
                </a:lnTo>
                <a:lnTo>
                  <a:pt x="1585" y="455"/>
                </a:lnTo>
                <a:lnTo>
                  <a:pt x="1588" y="453"/>
                </a:lnTo>
                <a:lnTo>
                  <a:pt x="1585" y="453"/>
                </a:lnTo>
                <a:lnTo>
                  <a:pt x="1585" y="450"/>
                </a:lnTo>
                <a:lnTo>
                  <a:pt x="1583" y="450"/>
                </a:lnTo>
                <a:lnTo>
                  <a:pt x="1583" y="450"/>
                </a:lnTo>
                <a:lnTo>
                  <a:pt x="1581" y="450"/>
                </a:lnTo>
                <a:lnTo>
                  <a:pt x="1581" y="453"/>
                </a:lnTo>
                <a:lnTo>
                  <a:pt x="1581" y="453"/>
                </a:lnTo>
                <a:lnTo>
                  <a:pt x="1581" y="453"/>
                </a:lnTo>
                <a:lnTo>
                  <a:pt x="1581" y="453"/>
                </a:lnTo>
                <a:lnTo>
                  <a:pt x="1576" y="453"/>
                </a:lnTo>
                <a:lnTo>
                  <a:pt x="1574" y="457"/>
                </a:lnTo>
                <a:lnTo>
                  <a:pt x="1572" y="457"/>
                </a:lnTo>
                <a:lnTo>
                  <a:pt x="1574" y="457"/>
                </a:lnTo>
                <a:lnTo>
                  <a:pt x="1576" y="457"/>
                </a:lnTo>
                <a:close/>
                <a:moveTo>
                  <a:pt x="1504" y="543"/>
                </a:moveTo>
                <a:lnTo>
                  <a:pt x="1507" y="543"/>
                </a:lnTo>
                <a:lnTo>
                  <a:pt x="1507" y="545"/>
                </a:lnTo>
                <a:lnTo>
                  <a:pt x="1509" y="545"/>
                </a:lnTo>
                <a:lnTo>
                  <a:pt x="1509" y="543"/>
                </a:lnTo>
                <a:lnTo>
                  <a:pt x="1509" y="543"/>
                </a:lnTo>
                <a:lnTo>
                  <a:pt x="1509" y="543"/>
                </a:lnTo>
                <a:lnTo>
                  <a:pt x="1507" y="543"/>
                </a:lnTo>
                <a:lnTo>
                  <a:pt x="1504" y="540"/>
                </a:lnTo>
                <a:lnTo>
                  <a:pt x="1504" y="540"/>
                </a:lnTo>
                <a:lnTo>
                  <a:pt x="1504" y="543"/>
                </a:lnTo>
                <a:lnTo>
                  <a:pt x="1504" y="543"/>
                </a:lnTo>
                <a:close/>
                <a:moveTo>
                  <a:pt x="1475" y="554"/>
                </a:moveTo>
                <a:lnTo>
                  <a:pt x="1475" y="556"/>
                </a:lnTo>
                <a:lnTo>
                  <a:pt x="1475" y="556"/>
                </a:lnTo>
                <a:lnTo>
                  <a:pt x="1477" y="558"/>
                </a:lnTo>
                <a:lnTo>
                  <a:pt x="1480" y="558"/>
                </a:lnTo>
                <a:lnTo>
                  <a:pt x="1480" y="561"/>
                </a:lnTo>
                <a:lnTo>
                  <a:pt x="1480" y="561"/>
                </a:lnTo>
                <a:lnTo>
                  <a:pt x="1482" y="561"/>
                </a:lnTo>
                <a:lnTo>
                  <a:pt x="1482" y="561"/>
                </a:lnTo>
                <a:lnTo>
                  <a:pt x="1482" y="558"/>
                </a:lnTo>
                <a:lnTo>
                  <a:pt x="1484" y="558"/>
                </a:lnTo>
                <a:lnTo>
                  <a:pt x="1484" y="558"/>
                </a:lnTo>
                <a:lnTo>
                  <a:pt x="1482" y="554"/>
                </a:lnTo>
                <a:lnTo>
                  <a:pt x="1482" y="554"/>
                </a:lnTo>
                <a:lnTo>
                  <a:pt x="1480" y="552"/>
                </a:lnTo>
                <a:lnTo>
                  <a:pt x="1480" y="549"/>
                </a:lnTo>
                <a:lnTo>
                  <a:pt x="1477" y="549"/>
                </a:lnTo>
                <a:lnTo>
                  <a:pt x="1477" y="549"/>
                </a:lnTo>
                <a:lnTo>
                  <a:pt x="1477" y="549"/>
                </a:lnTo>
                <a:lnTo>
                  <a:pt x="1475" y="549"/>
                </a:lnTo>
                <a:lnTo>
                  <a:pt x="1475" y="549"/>
                </a:lnTo>
                <a:lnTo>
                  <a:pt x="1475" y="552"/>
                </a:lnTo>
                <a:lnTo>
                  <a:pt x="1475" y="552"/>
                </a:lnTo>
                <a:lnTo>
                  <a:pt x="1475" y="554"/>
                </a:lnTo>
                <a:close/>
                <a:moveTo>
                  <a:pt x="1572" y="468"/>
                </a:moveTo>
                <a:lnTo>
                  <a:pt x="1567" y="468"/>
                </a:lnTo>
                <a:lnTo>
                  <a:pt x="1567" y="468"/>
                </a:lnTo>
                <a:lnTo>
                  <a:pt x="1565" y="471"/>
                </a:lnTo>
                <a:lnTo>
                  <a:pt x="1565" y="473"/>
                </a:lnTo>
                <a:lnTo>
                  <a:pt x="1565" y="473"/>
                </a:lnTo>
                <a:lnTo>
                  <a:pt x="1565" y="473"/>
                </a:lnTo>
                <a:lnTo>
                  <a:pt x="1565" y="473"/>
                </a:lnTo>
                <a:lnTo>
                  <a:pt x="1565" y="475"/>
                </a:lnTo>
                <a:lnTo>
                  <a:pt x="1565" y="475"/>
                </a:lnTo>
                <a:lnTo>
                  <a:pt x="1567" y="475"/>
                </a:lnTo>
                <a:lnTo>
                  <a:pt x="1570" y="473"/>
                </a:lnTo>
                <a:lnTo>
                  <a:pt x="1572" y="473"/>
                </a:lnTo>
                <a:lnTo>
                  <a:pt x="1574" y="473"/>
                </a:lnTo>
                <a:lnTo>
                  <a:pt x="1574" y="471"/>
                </a:lnTo>
                <a:lnTo>
                  <a:pt x="1576" y="468"/>
                </a:lnTo>
                <a:lnTo>
                  <a:pt x="1576" y="468"/>
                </a:lnTo>
                <a:lnTo>
                  <a:pt x="1576" y="468"/>
                </a:lnTo>
                <a:lnTo>
                  <a:pt x="1579" y="466"/>
                </a:lnTo>
                <a:lnTo>
                  <a:pt x="1579" y="466"/>
                </a:lnTo>
                <a:lnTo>
                  <a:pt x="1581" y="464"/>
                </a:lnTo>
                <a:lnTo>
                  <a:pt x="1583" y="462"/>
                </a:lnTo>
                <a:lnTo>
                  <a:pt x="1583" y="462"/>
                </a:lnTo>
                <a:lnTo>
                  <a:pt x="1581" y="462"/>
                </a:lnTo>
                <a:lnTo>
                  <a:pt x="1581" y="459"/>
                </a:lnTo>
                <a:lnTo>
                  <a:pt x="1581" y="459"/>
                </a:lnTo>
                <a:lnTo>
                  <a:pt x="1579" y="459"/>
                </a:lnTo>
                <a:lnTo>
                  <a:pt x="1576" y="462"/>
                </a:lnTo>
                <a:lnTo>
                  <a:pt x="1576" y="462"/>
                </a:lnTo>
                <a:lnTo>
                  <a:pt x="1576" y="462"/>
                </a:lnTo>
                <a:lnTo>
                  <a:pt x="1576" y="462"/>
                </a:lnTo>
                <a:lnTo>
                  <a:pt x="1576" y="464"/>
                </a:lnTo>
                <a:lnTo>
                  <a:pt x="1576" y="464"/>
                </a:lnTo>
                <a:lnTo>
                  <a:pt x="1574" y="464"/>
                </a:lnTo>
                <a:lnTo>
                  <a:pt x="1574" y="464"/>
                </a:lnTo>
                <a:lnTo>
                  <a:pt x="1572" y="466"/>
                </a:lnTo>
                <a:lnTo>
                  <a:pt x="1572" y="468"/>
                </a:lnTo>
                <a:close/>
                <a:moveTo>
                  <a:pt x="1684" y="223"/>
                </a:moveTo>
                <a:lnTo>
                  <a:pt x="1686" y="223"/>
                </a:lnTo>
                <a:lnTo>
                  <a:pt x="1689" y="221"/>
                </a:lnTo>
                <a:lnTo>
                  <a:pt x="1686" y="221"/>
                </a:lnTo>
                <a:lnTo>
                  <a:pt x="1684" y="221"/>
                </a:lnTo>
                <a:lnTo>
                  <a:pt x="1680" y="221"/>
                </a:lnTo>
                <a:lnTo>
                  <a:pt x="1677" y="218"/>
                </a:lnTo>
                <a:lnTo>
                  <a:pt x="1675" y="218"/>
                </a:lnTo>
                <a:lnTo>
                  <a:pt x="1673" y="221"/>
                </a:lnTo>
                <a:lnTo>
                  <a:pt x="1671" y="221"/>
                </a:lnTo>
                <a:lnTo>
                  <a:pt x="1671" y="223"/>
                </a:lnTo>
                <a:lnTo>
                  <a:pt x="1673" y="223"/>
                </a:lnTo>
                <a:lnTo>
                  <a:pt x="1680" y="225"/>
                </a:lnTo>
                <a:lnTo>
                  <a:pt x="1684" y="223"/>
                </a:lnTo>
                <a:close/>
                <a:moveTo>
                  <a:pt x="2685" y="750"/>
                </a:moveTo>
                <a:lnTo>
                  <a:pt x="2687" y="750"/>
                </a:lnTo>
                <a:lnTo>
                  <a:pt x="2689" y="748"/>
                </a:lnTo>
                <a:lnTo>
                  <a:pt x="2687" y="748"/>
                </a:lnTo>
                <a:lnTo>
                  <a:pt x="2685" y="748"/>
                </a:lnTo>
                <a:lnTo>
                  <a:pt x="2685" y="748"/>
                </a:lnTo>
                <a:lnTo>
                  <a:pt x="2685" y="748"/>
                </a:lnTo>
                <a:lnTo>
                  <a:pt x="2682" y="748"/>
                </a:lnTo>
                <a:lnTo>
                  <a:pt x="2682" y="748"/>
                </a:lnTo>
                <a:lnTo>
                  <a:pt x="2682" y="748"/>
                </a:lnTo>
                <a:lnTo>
                  <a:pt x="2682" y="748"/>
                </a:lnTo>
                <a:lnTo>
                  <a:pt x="2682" y="750"/>
                </a:lnTo>
                <a:lnTo>
                  <a:pt x="2685" y="750"/>
                </a:lnTo>
                <a:close/>
                <a:moveTo>
                  <a:pt x="2682" y="763"/>
                </a:moveTo>
                <a:lnTo>
                  <a:pt x="2682" y="763"/>
                </a:lnTo>
                <a:lnTo>
                  <a:pt x="2682" y="763"/>
                </a:lnTo>
                <a:lnTo>
                  <a:pt x="2682" y="763"/>
                </a:lnTo>
                <a:lnTo>
                  <a:pt x="2682" y="761"/>
                </a:lnTo>
                <a:lnTo>
                  <a:pt x="2682" y="761"/>
                </a:lnTo>
                <a:lnTo>
                  <a:pt x="2680" y="763"/>
                </a:lnTo>
                <a:lnTo>
                  <a:pt x="2682" y="763"/>
                </a:lnTo>
                <a:lnTo>
                  <a:pt x="2682" y="763"/>
                </a:lnTo>
                <a:close/>
                <a:moveTo>
                  <a:pt x="2682" y="759"/>
                </a:moveTo>
                <a:lnTo>
                  <a:pt x="2685" y="759"/>
                </a:lnTo>
                <a:lnTo>
                  <a:pt x="2685" y="759"/>
                </a:lnTo>
                <a:lnTo>
                  <a:pt x="2685" y="759"/>
                </a:lnTo>
                <a:lnTo>
                  <a:pt x="2685" y="759"/>
                </a:lnTo>
                <a:lnTo>
                  <a:pt x="2687" y="759"/>
                </a:lnTo>
                <a:lnTo>
                  <a:pt x="2685" y="754"/>
                </a:lnTo>
                <a:lnTo>
                  <a:pt x="2685" y="754"/>
                </a:lnTo>
                <a:lnTo>
                  <a:pt x="2682" y="754"/>
                </a:lnTo>
                <a:lnTo>
                  <a:pt x="2682" y="757"/>
                </a:lnTo>
                <a:lnTo>
                  <a:pt x="2682" y="757"/>
                </a:lnTo>
                <a:lnTo>
                  <a:pt x="2682" y="759"/>
                </a:lnTo>
                <a:close/>
                <a:moveTo>
                  <a:pt x="2660" y="421"/>
                </a:moveTo>
                <a:lnTo>
                  <a:pt x="2664" y="417"/>
                </a:lnTo>
                <a:lnTo>
                  <a:pt x="2669" y="417"/>
                </a:lnTo>
                <a:lnTo>
                  <a:pt x="2673" y="414"/>
                </a:lnTo>
                <a:lnTo>
                  <a:pt x="2673" y="412"/>
                </a:lnTo>
                <a:lnTo>
                  <a:pt x="2673" y="410"/>
                </a:lnTo>
                <a:lnTo>
                  <a:pt x="2669" y="412"/>
                </a:lnTo>
                <a:lnTo>
                  <a:pt x="2667" y="414"/>
                </a:lnTo>
                <a:lnTo>
                  <a:pt x="2660" y="419"/>
                </a:lnTo>
                <a:lnTo>
                  <a:pt x="2658" y="419"/>
                </a:lnTo>
                <a:lnTo>
                  <a:pt x="2658" y="421"/>
                </a:lnTo>
                <a:lnTo>
                  <a:pt x="2660" y="421"/>
                </a:lnTo>
                <a:close/>
                <a:moveTo>
                  <a:pt x="2642" y="829"/>
                </a:moveTo>
                <a:lnTo>
                  <a:pt x="2644" y="829"/>
                </a:lnTo>
                <a:lnTo>
                  <a:pt x="2644" y="829"/>
                </a:lnTo>
                <a:lnTo>
                  <a:pt x="2644" y="826"/>
                </a:lnTo>
                <a:lnTo>
                  <a:pt x="2644" y="826"/>
                </a:lnTo>
                <a:lnTo>
                  <a:pt x="2642" y="826"/>
                </a:lnTo>
                <a:lnTo>
                  <a:pt x="2640" y="826"/>
                </a:lnTo>
                <a:lnTo>
                  <a:pt x="2640" y="829"/>
                </a:lnTo>
                <a:lnTo>
                  <a:pt x="2642" y="829"/>
                </a:lnTo>
                <a:lnTo>
                  <a:pt x="2642" y="829"/>
                </a:lnTo>
                <a:close/>
                <a:moveTo>
                  <a:pt x="2694" y="651"/>
                </a:moveTo>
                <a:lnTo>
                  <a:pt x="2691" y="651"/>
                </a:lnTo>
                <a:lnTo>
                  <a:pt x="2691" y="651"/>
                </a:lnTo>
                <a:lnTo>
                  <a:pt x="2691" y="651"/>
                </a:lnTo>
                <a:lnTo>
                  <a:pt x="2691" y="651"/>
                </a:lnTo>
                <a:lnTo>
                  <a:pt x="2694" y="653"/>
                </a:lnTo>
                <a:lnTo>
                  <a:pt x="2694" y="653"/>
                </a:lnTo>
                <a:lnTo>
                  <a:pt x="2696" y="653"/>
                </a:lnTo>
                <a:lnTo>
                  <a:pt x="2696" y="653"/>
                </a:lnTo>
                <a:lnTo>
                  <a:pt x="2696" y="653"/>
                </a:lnTo>
                <a:lnTo>
                  <a:pt x="2696" y="651"/>
                </a:lnTo>
                <a:lnTo>
                  <a:pt x="2694" y="651"/>
                </a:lnTo>
                <a:close/>
                <a:moveTo>
                  <a:pt x="2685" y="646"/>
                </a:moveTo>
                <a:lnTo>
                  <a:pt x="2687" y="646"/>
                </a:lnTo>
                <a:lnTo>
                  <a:pt x="2687" y="646"/>
                </a:lnTo>
                <a:lnTo>
                  <a:pt x="2689" y="646"/>
                </a:lnTo>
                <a:lnTo>
                  <a:pt x="2689" y="646"/>
                </a:lnTo>
                <a:lnTo>
                  <a:pt x="2687" y="644"/>
                </a:lnTo>
                <a:lnTo>
                  <a:pt x="2687" y="644"/>
                </a:lnTo>
                <a:lnTo>
                  <a:pt x="2685" y="644"/>
                </a:lnTo>
                <a:lnTo>
                  <a:pt x="2682" y="644"/>
                </a:lnTo>
                <a:lnTo>
                  <a:pt x="2685" y="646"/>
                </a:lnTo>
                <a:lnTo>
                  <a:pt x="2685" y="646"/>
                </a:lnTo>
                <a:close/>
                <a:moveTo>
                  <a:pt x="2644" y="867"/>
                </a:moveTo>
                <a:lnTo>
                  <a:pt x="2644" y="867"/>
                </a:lnTo>
                <a:lnTo>
                  <a:pt x="2644" y="867"/>
                </a:lnTo>
                <a:lnTo>
                  <a:pt x="2642" y="867"/>
                </a:lnTo>
                <a:lnTo>
                  <a:pt x="2640" y="869"/>
                </a:lnTo>
                <a:lnTo>
                  <a:pt x="2640" y="869"/>
                </a:lnTo>
                <a:lnTo>
                  <a:pt x="2637" y="871"/>
                </a:lnTo>
                <a:lnTo>
                  <a:pt x="2637" y="874"/>
                </a:lnTo>
                <a:lnTo>
                  <a:pt x="2640" y="874"/>
                </a:lnTo>
                <a:lnTo>
                  <a:pt x="2640" y="874"/>
                </a:lnTo>
                <a:lnTo>
                  <a:pt x="2642" y="874"/>
                </a:lnTo>
                <a:lnTo>
                  <a:pt x="2649" y="871"/>
                </a:lnTo>
                <a:lnTo>
                  <a:pt x="2646" y="871"/>
                </a:lnTo>
                <a:lnTo>
                  <a:pt x="2646" y="874"/>
                </a:lnTo>
                <a:lnTo>
                  <a:pt x="2646" y="874"/>
                </a:lnTo>
                <a:lnTo>
                  <a:pt x="2644" y="874"/>
                </a:lnTo>
                <a:lnTo>
                  <a:pt x="2642" y="876"/>
                </a:lnTo>
                <a:lnTo>
                  <a:pt x="2642" y="876"/>
                </a:lnTo>
                <a:lnTo>
                  <a:pt x="2642" y="876"/>
                </a:lnTo>
                <a:lnTo>
                  <a:pt x="2644" y="876"/>
                </a:lnTo>
                <a:lnTo>
                  <a:pt x="2649" y="876"/>
                </a:lnTo>
                <a:lnTo>
                  <a:pt x="2651" y="876"/>
                </a:lnTo>
                <a:lnTo>
                  <a:pt x="2651" y="876"/>
                </a:lnTo>
                <a:lnTo>
                  <a:pt x="2646" y="876"/>
                </a:lnTo>
                <a:lnTo>
                  <a:pt x="2646" y="880"/>
                </a:lnTo>
                <a:lnTo>
                  <a:pt x="2646" y="880"/>
                </a:lnTo>
                <a:lnTo>
                  <a:pt x="2651" y="878"/>
                </a:lnTo>
                <a:lnTo>
                  <a:pt x="2651" y="878"/>
                </a:lnTo>
                <a:lnTo>
                  <a:pt x="2653" y="878"/>
                </a:lnTo>
                <a:lnTo>
                  <a:pt x="2653" y="878"/>
                </a:lnTo>
                <a:lnTo>
                  <a:pt x="2653" y="878"/>
                </a:lnTo>
                <a:lnTo>
                  <a:pt x="2662" y="878"/>
                </a:lnTo>
                <a:lnTo>
                  <a:pt x="2662" y="876"/>
                </a:lnTo>
                <a:lnTo>
                  <a:pt x="2664" y="876"/>
                </a:lnTo>
                <a:lnTo>
                  <a:pt x="2667" y="876"/>
                </a:lnTo>
                <a:lnTo>
                  <a:pt x="2667" y="874"/>
                </a:lnTo>
                <a:lnTo>
                  <a:pt x="2669" y="874"/>
                </a:lnTo>
                <a:lnTo>
                  <a:pt x="2669" y="874"/>
                </a:lnTo>
                <a:lnTo>
                  <a:pt x="2669" y="871"/>
                </a:lnTo>
                <a:lnTo>
                  <a:pt x="2669" y="871"/>
                </a:lnTo>
                <a:lnTo>
                  <a:pt x="2667" y="871"/>
                </a:lnTo>
                <a:lnTo>
                  <a:pt x="2669" y="871"/>
                </a:lnTo>
                <a:lnTo>
                  <a:pt x="2671" y="871"/>
                </a:lnTo>
                <a:lnTo>
                  <a:pt x="2671" y="871"/>
                </a:lnTo>
                <a:lnTo>
                  <a:pt x="2671" y="874"/>
                </a:lnTo>
                <a:lnTo>
                  <a:pt x="2673" y="871"/>
                </a:lnTo>
                <a:lnTo>
                  <a:pt x="2676" y="871"/>
                </a:lnTo>
                <a:lnTo>
                  <a:pt x="2676" y="869"/>
                </a:lnTo>
                <a:lnTo>
                  <a:pt x="2676" y="869"/>
                </a:lnTo>
                <a:lnTo>
                  <a:pt x="2680" y="869"/>
                </a:lnTo>
                <a:lnTo>
                  <a:pt x="2680" y="869"/>
                </a:lnTo>
                <a:lnTo>
                  <a:pt x="2680" y="869"/>
                </a:lnTo>
                <a:lnTo>
                  <a:pt x="2680" y="867"/>
                </a:lnTo>
                <a:lnTo>
                  <a:pt x="2682" y="867"/>
                </a:lnTo>
                <a:lnTo>
                  <a:pt x="2682" y="867"/>
                </a:lnTo>
                <a:lnTo>
                  <a:pt x="2687" y="867"/>
                </a:lnTo>
                <a:lnTo>
                  <a:pt x="2689" y="867"/>
                </a:lnTo>
                <a:lnTo>
                  <a:pt x="2689" y="865"/>
                </a:lnTo>
                <a:lnTo>
                  <a:pt x="2689" y="865"/>
                </a:lnTo>
                <a:lnTo>
                  <a:pt x="2691" y="865"/>
                </a:lnTo>
                <a:lnTo>
                  <a:pt x="2691" y="865"/>
                </a:lnTo>
                <a:lnTo>
                  <a:pt x="2691" y="865"/>
                </a:lnTo>
                <a:lnTo>
                  <a:pt x="2694" y="865"/>
                </a:lnTo>
                <a:lnTo>
                  <a:pt x="2694" y="865"/>
                </a:lnTo>
                <a:lnTo>
                  <a:pt x="2696" y="865"/>
                </a:lnTo>
                <a:lnTo>
                  <a:pt x="2698" y="865"/>
                </a:lnTo>
                <a:lnTo>
                  <a:pt x="2700" y="865"/>
                </a:lnTo>
                <a:lnTo>
                  <a:pt x="2698" y="862"/>
                </a:lnTo>
                <a:lnTo>
                  <a:pt x="2698" y="860"/>
                </a:lnTo>
                <a:lnTo>
                  <a:pt x="2700" y="860"/>
                </a:lnTo>
                <a:lnTo>
                  <a:pt x="2703" y="858"/>
                </a:lnTo>
                <a:lnTo>
                  <a:pt x="2703" y="856"/>
                </a:lnTo>
                <a:lnTo>
                  <a:pt x="2703" y="853"/>
                </a:lnTo>
                <a:lnTo>
                  <a:pt x="2703" y="851"/>
                </a:lnTo>
                <a:lnTo>
                  <a:pt x="2705" y="851"/>
                </a:lnTo>
                <a:lnTo>
                  <a:pt x="2705" y="849"/>
                </a:lnTo>
                <a:lnTo>
                  <a:pt x="2705" y="847"/>
                </a:lnTo>
                <a:lnTo>
                  <a:pt x="2705" y="844"/>
                </a:lnTo>
                <a:lnTo>
                  <a:pt x="2703" y="842"/>
                </a:lnTo>
                <a:lnTo>
                  <a:pt x="2703" y="840"/>
                </a:lnTo>
                <a:lnTo>
                  <a:pt x="2703" y="840"/>
                </a:lnTo>
                <a:lnTo>
                  <a:pt x="2703" y="838"/>
                </a:lnTo>
                <a:lnTo>
                  <a:pt x="2703" y="838"/>
                </a:lnTo>
                <a:lnTo>
                  <a:pt x="2703" y="835"/>
                </a:lnTo>
                <a:lnTo>
                  <a:pt x="2703" y="835"/>
                </a:lnTo>
                <a:lnTo>
                  <a:pt x="2703" y="833"/>
                </a:lnTo>
                <a:lnTo>
                  <a:pt x="2700" y="831"/>
                </a:lnTo>
                <a:lnTo>
                  <a:pt x="2700" y="829"/>
                </a:lnTo>
                <a:lnTo>
                  <a:pt x="2700" y="829"/>
                </a:lnTo>
                <a:lnTo>
                  <a:pt x="2700" y="826"/>
                </a:lnTo>
                <a:lnTo>
                  <a:pt x="2700" y="826"/>
                </a:lnTo>
                <a:lnTo>
                  <a:pt x="2703" y="826"/>
                </a:lnTo>
                <a:lnTo>
                  <a:pt x="2703" y="826"/>
                </a:lnTo>
                <a:lnTo>
                  <a:pt x="2703" y="826"/>
                </a:lnTo>
                <a:lnTo>
                  <a:pt x="2703" y="824"/>
                </a:lnTo>
                <a:lnTo>
                  <a:pt x="2703" y="826"/>
                </a:lnTo>
                <a:lnTo>
                  <a:pt x="2705" y="826"/>
                </a:lnTo>
                <a:lnTo>
                  <a:pt x="2707" y="824"/>
                </a:lnTo>
                <a:lnTo>
                  <a:pt x="2707" y="824"/>
                </a:lnTo>
                <a:lnTo>
                  <a:pt x="2707" y="822"/>
                </a:lnTo>
                <a:lnTo>
                  <a:pt x="2707" y="822"/>
                </a:lnTo>
                <a:lnTo>
                  <a:pt x="2709" y="822"/>
                </a:lnTo>
                <a:lnTo>
                  <a:pt x="2712" y="822"/>
                </a:lnTo>
                <a:lnTo>
                  <a:pt x="2712" y="820"/>
                </a:lnTo>
                <a:lnTo>
                  <a:pt x="2712" y="820"/>
                </a:lnTo>
                <a:lnTo>
                  <a:pt x="2712" y="820"/>
                </a:lnTo>
                <a:lnTo>
                  <a:pt x="2712" y="817"/>
                </a:lnTo>
                <a:lnTo>
                  <a:pt x="2709" y="815"/>
                </a:lnTo>
                <a:lnTo>
                  <a:pt x="2712" y="815"/>
                </a:lnTo>
                <a:lnTo>
                  <a:pt x="2712" y="815"/>
                </a:lnTo>
                <a:lnTo>
                  <a:pt x="2712" y="817"/>
                </a:lnTo>
                <a:lnTo>
                  <a:pt x="2714" y="817"/>
                </a:lnTo>
                <a:lnTo>
                  <a:pt x="2714" y="817"/>
                </a:lnTo>
                <a:lnTo>
                  <a:pt x="2714" y="815"/>
                </a:lnTo>
                <a:lnTo>
                  <a:pt x="2712" y="813"/>
                </a:lnTo>
                <a:lnTo>
                  <a:pt x="2712" y="813"/>
                </a:lnTo>
                <a:lnTo>
                  <a:pt x="2709" y="813"/>
                </a:lnTo>
                <a:lnTo>
                  <a:pt x="2707" y="813"/>
                </a:lnTo>
                <a:lnTo>
                  <a:pt x="2707" y="813"/>
                </a:lnTo>
                <a:lnTo>
                  <a:pt x="2707" y="813"/>
                </a:lnTo>
                <a:lnTo>
                  <a:pt x="2709" y="811"/>
                </a:lnTo>
                <a:lnTo>
                  <a:pt x="2709" y="811"/>
                </a:lnTo>
                <a:lnTo>
                  <a:pt x="2709" y="811"/>
                </a:lnTo>
                <a:lnTo>
                  <a:pt x="2707" y="808"/>
                </a:lnTo>
                <a:lnTo>
                  <a:pt x="2705" y="806"/>
                </a:lnTo>
                <a:lnTo>
                  <a:pt x="2705" y="802"/>
                </a:lnTo>
                <a:lnTo>
                  <a:pt x="2703" y="802"/>
                </a:lnTo>
                <a:lnTo>
                  <a:pt x="2703" y="802"/>
                </a:lnTo>
                <a:lnTo>
                  <a:pt x="2700" y="802"/>
                </a:lnTo>
                <a:lnTo>
                  <a:pt x="2698" y="802"/>
                </a:lnTo>
                <a:lnTo>
                  <a:pt x="2694" y="802"/>
                </a:lnTo>
                <a:lnTo>
                  <a:pt x="2691" y="802"/>
                </a:lnTo>
                <a:lnTo>
                  <a:pt x="2691" y="802"/>
                </a:lnTo>
                <a:lnTo>
                  <a:pt x="2691" y="802"/>
                </a:lnTo>
                <a:lnTo>
                  <a:pt x="2689" y="804"/>
                </a:lnTo>
                <a:lnTo>
                  <a:pt x="2689" y="804"/>
                </a:lnTo>
                <a:lnTo>
                  <a:pt x="2687" y="804"/>
                </a:lnTo>
                <a:lnTo>
                  <a:pt x="2687" y="804"/>
                </a:lnTo>
                <a:lnTo>
                  <a:pt x="2687" y="804"/>
                </a:lnTo>
                <a:lnTo>
                  <a:pt x="2689" y="802"/>
                </a:lnTo>
                <a:lnTo>
                  <a:pt x="2689" y="802"/>
                </a:lnTo>
                <a:lnTo>
                  <a:pt x="2689" y="799"/>
                </a:lnTo>
                <a:lnTo>
                  <a:pt x="2687" y="799"/>
                </a:lnTo>
                <a:lnTo>
                  <a:pt x="2687" y="797"/>
                </a:lnTo>
                <a:lnTo>
                  <a:pt x="2685" y="797"/>
                </a:lnTo>
                <a:lnTo>
                  <a:pt x="2685" y="797"/>
                </a:lnTo>
                <a:lnTo>
                  <a:pt x="2685" y="799"/>
                </a:lnTo>
                <a:lnTo>
                  <a:pt x="2682" y="799"/>
                </a:lnTo>
                <a:lnTo>
                  <a:pt x="2682" y="799"/>
                </a:lnTo>
                <a:lnTo>
                  <a:pt x="2682" y="802"/>
                </a:lnTo>
                <a:lnTo>
                  <a:pt x="2682" y="802"/>
                </a:lnTo>
                <a:lnTo>
                  <a:pt x="2682" y="804"/>
                </a:lnTo>
                <a:lnTo>
                  <a:pt x="2682" y="804"/>
                </a:lnTo>
                <a:lnTo>
                  <a:pt x="2680" y="806"/>
                </a:lnTo>
                <a:lnTo>
                  <a:pt x="2680" y="806"/>
                </a:lnTo>
                <a:lnTo>
                  <a:pt x="2680" y="806"/>
                </a:lnTo>
                <a:lnTo>
                  <a:pt x="2680" y="804"/>
                </a:lnTo>
                <a:lnTo>
                  <a:pt x="2680" y="804"/>
                </a:lnTo>
                <a:lnTo>
                  <a:pt x="2680" y="804"/>
                </a:lnTo>
                <a:lnTo>
                  <a:pt x="2680" y="802"/>
                </a:lnTo>
                <a:lnTo>
                  <a:pt x="2680" y="802"/>
                </a:lnTo>
                <a:lnTo>
                  <a:pt x="2680" y="802"/>
                </a:lnTo>
                <a:lnTo>
                  <a:pt x="2680" y="799"/>
                </a:lnTo>
                <a:lnTo>
                  <a:pt x="2678" y="799"/>
                </a:lnTo>
                <a:lnTo>
                  <a:pt x="2678" y="802"/>
                </a:lnTo>
                <a:lnTo>
                  <a:pt x="2678" y="802"/>
                </a:lnTo>
                <a:lnTo>
                  <a:pt x="2676" y="802"/>
                </a:lnTo>
                <a:lnTo>
                  <a:pt x="2673" y="802"/>
                </a:lnTo>
                <a:lnTo>
                  <a:pt x="2671" y="802"/>
                </a:lnTo>
                <a:lnTo>
                  <a:pt x="2669" y="802"/>
                </a:lnTo>
                <a:lnTo>
                  <a:pt x="2669" y="804"/>
                </a:lnTo>
                <a:lnTo>
                  <a:pt x="2669" y="804"/>
                </a:lnTo>
                <a:lnTo>
                  <a:pt x="2669" y="806"/>
                </a:lnTo>
                <a:lnTo>
                  <a:pt x="2667" y="806"/>
                </a:lnTo>
                <a:lnTo>
                  <a:pt x="2669" y="808"/>
                </a:lnTo>
                <a:lnTo>
                  <a:pt x="2667" y="808"/>
                </a:lnTo>
                <a:lnTo>
                  <a:pt x="2667" y="811"/>
                </a:lnTo>
                <a:lnTo>
                  <a:pt x="2667" y="811"/>
                </a:lnTo>
                <a:lnTo>
                  <a:pt x="2664" y="811"/>
                </a:lnTo>
                <a:lnTo>
                  <a:pt x="2662" y="811"/>
                </a:lnTo>
                <a:lnTo>
                  <a:pt x="2662" y="813"/>
                </a:lnTo>
                <a:lnTo>
                  <a:pt x="2667" y="815"/>
                </a:lnTo>
                <a:lnTo>
                  <a:pt x="2671" y="813"/>
                </a:lnTo>
                <a:lnTo>
                  <a:pt x="2671" y="815"/>
                </a:lnTo>
                <a:lnTo>
                  <a:pt x="2671" y="817"/>
                </a:lnTo>
                <a:lnTo>
                  <a:pt x="2669" y="817"/>
                </a:lnTo>
                <a:lnTo>
                  <a:pt x="2667" y="817"/>
                </a:lnTo>
                <a:lnTo>
                  <a:pt x="2667" y="817"/>
                </a:lnTo>
                <a:lnTo>
                  <a:pt x="2664" y="820"/>
                </a:lnTo>
                <a:lnTo>
                  <a:pt x="2664" y="820"/>
                </a:lnTo>
                <a:lnTo>
                  <a:pt x="2664" y="820"/>
                </a:lnTo>
                <a:lnTo>
                  <a:pt x="2667" y="822"/>
                </a:lnTo>
                <a:lnTo>
                  <a:pt x="2664" y="822"/>
                </a:lnTo>
                <a:lnTo>
                  <a:pt x="2662" y="822"/>
                </a:lnTo>
                <a:lnTo>
                  <a:pt x="2658" y="822"/>
                </a:lnTo>
                <a:lnTo>
                  <a:pt x="2658" y="822"/>
                </a:lnTo>
                <a:lnTo>
                  <a:pt x="2658" y="822"/>
                </a:lnTo>
                <a:lnTo>
                  <a:pt x="2655" y="822"/>
                </a:lnTo>
                <a:lnTo>
                  <a:pt x="2653" y="820"/>
                </a:lnTo>
                <a:lnTo>
                  <a:pt x="2651" y="820"/>
                </a:lnTo>
                <a:lnTo>
                  <a:pt x="2646" y="820"/>
                </a:lnTo>
                <a:lnTo>
                  <a:pt x="2646" y="822"/>
                </a:lnTo>
                <a:lnTo>
                  <a:pt x="2644" y="822"/>
                </a:lnTo>
                <a:lnTo>
                  <a:pt x="2644" y="822"/>
                </a:lnTo>
                <a:lnTo>
                  <a:pt x="2642" y="822"/>
                </a:lnTo>
                <a:lnTo>
                  <a:pt x="2642" y="822"/>
                </a:lnTo>
                <a:lnTo>
                  <a:pt x="2642" y="824"/>
                </a:lnTo>
                <a:lnTo>
                  <a:pt x="2644" y="824"/>
                </a:lnTo>
                <a:lnTo>
                  <a:pt x="2644" y="824"/>
                </a:lnTo>
                <a:lnTo>
                  <a:pt x="2644" y="826"/>
                </a:lnTo>
                <a:lnTo>
                  <a:pt x="2644" y="824"/>
                </a:lnTo>
                <a:lnTo>
                  <a:pt x="2646" y="826"/>
                </a:lnTo>
                <a:lnTo>
                  <a:pt x="2644" y="826"/>
                </a:lnTo>
                <a:lnTo>
                  <a:pt x="2644" y="829"/>
                </a:lnTo>
                <a:lnTo>
                  <a:pt x="2644" y="831"/>
                </a:lnTo>
                <a:lnTo>
                  <a:pt x="2646" y="829"/>
                </a:lnTo>
                <a:lnTo>
                  <a:pt x="2649" y="829"/>
                </a:lnTo>
                <a:lnTo>
                  <a:pt x="2649" y="831"/>
                </a:lnTo>
                <a:lnTo>
                  <a:pt x="2649" y="831"/>
                </a:lnTo>
                <a:lnTo>
                  <a:pt x="2646" y="831"/>
                </a:lnTo>
                <a:lnTo>
                  <a:pt x="2644" y="833"/>
                </a:lnTo>
                <a:lnTo>
                  <a:pt x="2644" y="833"/>
                </a:lnTo>
                <a:lnTo>
                  <a:pt x="2644" y="835"/>
                </a:lnTo>
                <a:lnTo>
                  <a:pt x="2644" y="835"/>
                </a:lnTo>
                <a:lnTo>
                  <a:pt x="2646" y="835"/>
                </a:lnTo>
                <a:lnTo>
                  <a:pt x="2644" y="835"/>
                </a:lnTo>
                <a:lnTo>
                  <a:pt x="2642" y="835"/>
                </a:lnTo>
                <a:lnTo>
                  <a:pt x="2642" y="835"/>
                </a:lnTo>
                <a:lnTo>
                  <a:pt x="2642" y="838"/>
                </a:lnTo>
                <a:lnTo>
                  <a:pt x="2642" y="838"/>
                </a:lnTo>
                <a:lnTo>
                  <a:pt x="2642" y="838"/>
                </a:lnTo>
                <a:lnTo>
                  <a:pt x="2642" y="838"/>
                </a:lnTo>
                <a:lnTo>
                  <a:pt x="2642" y="840"/>
                </a:lnTo>
                <a:lnTo>
                  <a:pt x="2642" y="840"/>
                </a:lnTo>
                <a:lnTo>
                  <a:pt x="2644" y="840"/>
                </a:lnTo>
                <a:lnTo>
                  <a:pt x="2646" y="840"/>
                </a:lnTo>
                <a:lnTo>
                  <a:pt x="2644" y="840"/>
                </a:lnTo>
                <a:lnTo>
                  <a:pt x="2646" y="842"/>
                </a:lnTo>
                <a:lnTo>
                  <a:pt x="2646" y="842"/>
                </a:lnTo>
                <a:lnTo>
                  <a:pt x="2649" y="842"/>
                </a:lnTo>
                <a:lnTo>
                  <a:pt x="2649" y="842"/>
                </a:lnTo>
                <a:lnTo>
                  <a:pt x="2649" y="842"/>
                </a:lnTo>
                <a:lnTo>
                  <a:pt x="2649" y="842"/>
                </a:lnTo>
                <a:lnTo>
                  <a:pt x="2651" y="842"/>
                </a:lnTo>
                <a:lnTo>
                  <a:pt x="2651" y="842"/>
                </a:lnTo>
                <a:lnTo>
                  <a:pt x="2651" y="842"/>
                </a:lnTo>
                <a:lnTo>
                  <a:pt x="2655" y="842"/>
                </a:lnTo>
                <a:lnTo>
                  <a:pt x="2658" y="842"/>
                </a:lnTo>
                <a:lnTo>
                  <a:pt x="2660" y="844"/>
                </a:lnTo>
                <a:lnTo>
                  <a:pt x="2658" y="844"/>
                </a:lnTo>
                <a:lnTo>
                  <a:pt x="2658" y="844"/>
                </a:lnTo>
                <a:lnTo>
                  <a:pt x="2658" y="844"/>
                </a:lnTo>
                <a:lnTo>
                  <a:pt x="2655" y="844"/>
                </a:lnTo>
                <a:lnTo>
                  <a:pt x="2655" y="844"/>
                </a:lnTo>
                <a:lnTo>
                  <a:pt x="2653" y="847"/>
                </a:lnTo>
                <a:lnTo>
                  <a:pt x="2651" y="849"/>
                </a:lnTo>
                <a:lnTo>
                  <a:pt x="2653" y="849"/>
                </a:lnTo>
                <a:lnTo>
                  <a:pt x="2653" y="851"/>
                </a:lnTo>
                <a:lnTo>
                  <a:pt x="2651" y="851"/>
                </a:lnTo>
                <a:lnTo>
                  <a:pt x="2651" y="853"/>
                </a:lnTo>
                <a:lnTo>
                  <a:pt x="2646" y="856"/>
                </a:lnTo>
                <a:lnTo>
                  <a:pt x="2644" y="858"/>
                </a:lnTo>
                <a:lnTo>
                  <a:pt x="2646" y="858"/>
                </a:lnTo>
                <a:lnTo>
                  <a:pt x="2649" y="856"/>
                </a:lnTo>
                <a:lnTo>
                  <a:pt x="2649" y="856"/>
                </a:lnTo>
                <a:lnTo>
                  <a:pt x="2651" y="856"/>
                </a:lnTo>
                <a:lnTo>
                  <a:pt x="2651" y="856"/>
                </a:lnTo>
                <a:lnTo>
                  <a:pt x="2653" y="856"/>
                </a:lnTo>
                <a:lnTo>
                  <a:pt x="2655" y="856"/>
                </a:lnTo>
                <a:lnTo>
                  <a:pt x="2658" y="856"/>
                </a:lnTo>
                <a:lnTo>
                  <a:pt x="2658" y="853"/>
                </a:lnTo>
                <a:lnTo>
                  <a:pt x="2660" y="853"/>
                </a:lnTo>
                <a:lnTo>
                  <a:pt x="2662" y="856"/>
                </a:lnTo>
                <a:lnTo>
                  <a:pt x="2658" y="856"/>
                </a:lnTo>
                <a:lnTo>
                  <a:pt x="2653" y="858"/>
                </a:lnTo>
                <a:lnTo>
                  <a:pt x="2649" y="858"/>
                </a:lnTo>
                <a:lnTo>
                  <a:pt x="2649" y="858"/>
                </a:lnTo>
                <a:lnTo>
                  <a:pt x="2646" y="860"/>
                </a:lnTo>
                <a:lnTo>
                  <a:pt x="2646" y="860"/>
                </a:lnTo>
                <a:lnTo>
                  <a:pt x="2644" y="860"/>
                </a:lnTo>
                <a:lnTo>
                  <a:pt x="2644" y="860"/>
                </a:lnTo>
                <a:lnTo>
                  <a:pt x="2646" y="862"/>
                </a:lnTo>
                <a:lnTo>
                  <a:pt x="2646" y="865"/>
                </a:lnTo>
                <a:lnTo>
                  <a:pt x="2644" y="865"/>
                </a:lnTo>
                <a:lnTo>
                  <a:pt x="2644" y="862"/>
                </a:lnTo>
                <a:lnTo>
                  <a:pt x="2642" y="862"/>
                </a:lnTo>
                <a:lnTo>
                  <a:pt x="2642" y="862"/>
                </a:lnTo>
                <a:lnTo>
                  <a:pt x="2640" y="862"/>
                </a:lnTo>
                <a:lnTo>
                  <a:pt x="2637" y="865"/>
                </a:lnTo>
                <a:lnTo>
                  <a:pt x="2637" y="865"/>
                </a:lnTo>
                <a:lnTo>
                  <a:pt x="2637" y="867"/>
                </a:lnTo>
                <a:lnTo>
                  <a:pt x="2640" y="867"/>
                </a:lnTo>
                <a:lnTo>
                  <a:pt x="2644" y="867"/>
                </a:lnTo>
                <a:close/>
                <a:moveTo>
                  <a:pt x="2696" y="644"/>
                </a:moveTo>
                <a:lnTo>
                  <a:pt x="2698" y="644"/>
                </a:lnTo>
                <a:lnTo>
                  <a:pt x="2698" y="644"/>
                </a:lnTo>
                <a:lnTo>
                  <a:pt x="2698" y="642"/>
                </a:lnTo>
                <a:lnTo>
                  <a:pt x="2698" y="642"/>
                </a:lnTo>
                <a:lnTo>
                  <a:pt x="2696" y="640"/>
                </a:lnTo>
                <a:lnTo>
                  <a:pt x="2696" y="642"/>
                </a:lnTo>
                <a:lnTo>
                  <a:pt x="2696" y="642"/>
                </a:lnTo>
                <a:lnTo>
                  <a:pt x="2696" y="644"/>
                </a:lnTo>
                <a:close/>
                <a:moveTo>
                  <a:pt x="2694" y="649"/>
                </a:moveTo>
                <a:lnTo>
                  <a:pt x="2694" y="649"/>
                </a:lnTo>
                <a:lnTo>
                  <a:pt x="2694" y="649"/>
                </a:lnTo>
                <a:lnTo>
                  <a:pt x="2694" y="649"/>
                </a:lnTo>
                <a:lnTo>
                  <a:pt x="2694" y="646"/>
                </a:lnTo>
                <a:lnTo>
                  <a:pt x="2691" y="646"/>
                </a:lnTo>
                <a:lnTo>
                  <a:pt x="2691" y="644"/>
                </a:lnTo>
                <a:lnTo>
                  <a:pt x="2691" y="644"/>
                </a:lnTo>
                <a:lnTo>
                  <a:pt x="2694" y="644"/>
                </a:lnTo>
                <a:lnTo>
                  <a:pt x="2694" y="646"/>
                </a:lnTo>
                <a:lnTo>
                  <a:pt x="2696" y="646"/>
                </a:lnTo>
                <a:lnTo>
                  <a:pt x="2696" y="642"/>
                </a:lnTo>
                <a:lnTo>
                  <a:pt x="2694" y="642"/>
                </a:lnTo>
                <a:lnTo>
                  <a:pt x="2691" y="640"/>
                </a:lnTo>
                <a:lnTo>
                  <a:pt x="2687" y="642"/>
                </a:lnTo>
                <a:lnTo>
                  <a:pt x="2689" y="646"/>
                </a:lnTo>
                <a:lnTo>
                  <a:pt x="2694" y="649"/>
                </a:lnTo>
                <a:close/>
                <a:moveTo>
                  <a:pt x="1743" y="453"/>
                </a:moveTo>
                <a:lnTo>
                  <a:pt x="1743" y="453"/>
                </a:lnTo>
                <a:lnTo>
                  <a:pt x="1740" y="453"/>
                </a:lnTo>
                <a:lnTo>
                  <a:pt x="1738" y="455"/>
                </a:lnTo>
                <a:lnTo>
                  <a:pt x="1738" y="455"/>
                </a:lnTo>
                <a:lnTo>
                  <a:pt x="1743" y="457"/>
                </a:lnTo>
                <a:lnTo>
                  <a:pt x="1743" y="457"/>
                </a:lnTo>
                <a:lnTo>
                  <a:pt x="1745" y="455"/>
                </a:lnTo>
                <a:lnTo>
                  <a:pt x="1745" y="453"/>
                </a:lnTo>
                <a:lnTo>
                  <a:pt x="1745" y="453"/>
                </a:lnTo>
                <a:lnTo>
                  <a:pt x="1743" y="453"/>
                </a:lnTo>
                <a:close/>
                <a:moveTo>
                  <a:pt x="1837" y="750"/>
                </a:moveTo>
                <a:lnTo>
                  <a:pt x="1837" y="750"/>
                </a:lnTo>
                <a:lnTo>
                  <a:pt x="1835" y="750"/>
                </a:lnTo>
                <a:lnTo>
                  <a:pt x="1835" y="750"/>
                </a:lnTo>
                <a:lnTo>
                  <a:pt x="1835" y="750"/>
                </a:lnTo>
                <a:lnTo>
                  <a:pt x="1835" y="750"/>
                </a:lnTo>
                <a:lnTo>
                  <a:pt x="1835" y="752"/>
                </a:lnTo>
                <a:lnTo>
                  <a:pt x="1837" y="752"/>
                </a:lnTo>
                <a:lnTo>
                  <a:pt x="1839" y="752"/>
                </a:lnTo>
                <a:lnTo>
                  <a:pt x="1839" y="750"/>
                </a:lnTo>
                <a:lnTo>
                  <a:pt x="1839" y="750"/>
                </a:lnTo>
                <a:lnTo>
                  <a:pt x="1837" y="750"/>
                </a:lnTo>
                <a:close/>
                <a:moveTo>
                  <a:pt x="1788" y="651"/>
                </a:moveTo>
                <a:lnTo>
                  <a:pt x="1788" y="651"/>
                </a:lnTo>
                <a:lnTo>
                  <a:pt x="1788" y="651"/>
                </a:lnTo>
                <a:lnTo>
                  <a:pt x="1788" y="651"/>
                </a:lnTo>
                <a:lnTo>
                  <a:pt x="1785" y="649"/>
                </a:lnTo>
                <a:lnTo>
                  <a:pt x="1785" y="649"/>
                </a:lnTo>
                <a:lnTo>
                  <a:pt x="1785" y="649"/>
                </a:lnTo>
                <a:lnTo>
                  <a:pt x="1785" y="651"/>
                </a:lnTo>
                <a:lnTo>
                  <a:pt x="1785" y="651"/>
                </a:lnTo>
                <a:lnTo>
                  <a:pt x="1785" y="653"/>
                </a:lnTo>
                <a:lnTo>
                  <a:pt x="1790" y="655"/>
                </a:lnTo>
                <a:lnTo>
                  <a:pt x="1790" y="655"/>
                </a:lnTo>
                <a:lnTo>
                  <a:pt x="1790" y="653"/>
                </a:lnTo>
                <a:lnTo>
                  <a:pt x="1790" y="653"/>
                </a:lnTo>
                <a:lnTo>
                  <a:pt x="1790" y="653"/>
                </a:lnTo>
                <a:lnTo>
                  <a:pt x="1790" y="653"/>
                </a:lnTo>
                <a:lnTo>
                  <a:pt x="1790" y="651"/>
                </a:lnTo>
                <a:lnTo>
                  <a:pt x="1788" y="651"/>
                </a:lnTo>
                <a:lnTo>
                  <a:pt x="1788" y="651"/>
                </a:lnTo>
                <a:close/>
                <a:moveTo>
                  <a:pt x="1824" y="522"/>
                </a:moveTo>
                <a:lnTo>
                  <a:pt x="1828" y="520"/>
                </a:lnTo>
                <a:lnTo>
                  <a:pt x="1828" y="520"/>
                </a:lnTo>
                <a:lnTo>
                  <a:pt x="1828" y="518"/>
                </a:lnTo>
                <a:lnTo>
                  <a:pt x="1828" y="518"/>
                </a:lnTo>
                <a:lnTo>
                  <a:pt x="1826" y="520"/>
                </a:lnTo>
                <a:lnTo>
                  <a:pt x="1824" y="520"/>
                </a:lnTo>
                <a:lnTo>
                  <a:pt x="1824" y="520"/>
                </a:lnTo>
                <a:lnTo>
                  <a:pt x="1821" y="522"/>
                </a:lnTo>
                <a:lnTo>
                  <a:pt x="1821" y="522"/>
                </a:lnTo>
                <a:lnTo>
                  <a:pt x="1821" y="522"/>
                </a:lnTo>
                <a:lnTo>
                  <a:pt x="1824" y="522"/>
                </a:lnTo>
                <a:close/>
                <a:moveTo>
                  <a:pt x="1790" y="637"/>
                </a:moveTo>
                <a:lnTo>
                  <a:pt x="1788" y="637"/>
                </a:lnTo>
                <a:lnTo>
                  <a:pt x="1790" y="637"/>
                </a:lnTo>
                <a:lnTo>
                  <a:pt x="1790" y="637"/>
                </a:lnTo>
                <a:lnTo>
                  <a:pt x="1794" y="640"/>
                </a:lnTo>
                <a:lnTo>
                  <a:pt x="1794" y="640"/>
                </a:lnTo>
                <a:lnTo>
                  <a:pt x="1797" y="637"/>
                </a:lnTo>
                <a:lnTo>
                  <a:pt x="1797" y="637"/>
                </a:lnTo>
                <a:lnTo>
                  <a:pt x="1797" y="635"/>
                </a:lnTo>
                <a:lnTo>
                  <a:pt x="1797" y="635"/>
                </a:lnTo>
                <a:lnTo>
                  <a:pt x="1794" y="635"/>
                </a:lnTo>
                <a:lnTo>
                  <a:pt x="1790" y="635"/>
                </a:lnTo>
                <a:lnTo>
                  <a:pt x="1790" y="635"/>
                </a:lnTo>
                <a:lnTo>
                  <a:pt x="1790" y="635"/>
                </a:lnTo>
                <a:lnTo>
                  <a:pt x="1790" y="635"/>
                </a:lnTo>
                <a:lnTo>
                  <a:pt x="1790" y="637"/>
                </a:lnTo>
                <a:lnTo>
                  <a:pt x="1790" y="637"/>
                </a:lnTo>
                <a:close/>
                <a:moveTo>
                  <a:pt x="2694" y="658"/>
                </a:moveTo>
                <a:lnTo>
                  <a:pt x="2691" y="658"/>
                </a:lnTo>
                <a:lnTo>
                  <a:pt x="2691" y="658"/>
                </a:lnTo>
                <a:lnTo>
                  <a:pt x="2691" y="658"/>
                </a:lnTo>
                <a:lnTo>
                  <a:pt x="2691" y="658"/>
                </a:lnTo>
                <a:lnTo>
                  <a:pt x="2691" y="660"/>
                </a:lnTo>
                <a:lnTo>
                  <a:pt x="2694" y="662"/>
                </a:lnTo>
                <a:lnTo>
                  <a:pt x="2694" y="662"/>
                </a:lnTo>
                <a:lnTo>
                  <a:pt x="2694" y="662"/>
                </a:lnTo>
                <a:lnTo>
                  <a:pt x="2694" y="662"/>
                </a:lnTo>
                <a:lnTo>
                  <a:pt x="2694" y="660"/>
                </a:lnTo>
                <a:lnTo>
                  <a:pt x="2694" y="660"/>
                </a:lnTo>
                <a:lnTo>
                  <a:pt x="2694" y="658"/>
                </a:lnTo>
                <a:lnTo>
                  <a:pt x="2694" y="658"/>
                </a:lnTo>
                <a:close/>
                <a:moveTo>
                  <a:pt x="1378" y="77"/>
                </a:moveTo>
                <a:lnTo>
                  <a:pt x="1383" y="77"/>
                </a:lnTo>
                <a:lnTo>
                  <a:pt x="1387" y="74"/>
                </a:lnTo>
                <a:lnTo>
                  <a:pt x="1390" y="74"/>
                </a:lnTo>
                <a:lnTo>
                  <a:pt x="1392" y="74"/>
                </a:lnTo>
                <a:lnTo>
                  <a:pt x="1394" y="74"/>
                </a:lnTo>
                <a:lnTo>
                  <a:pt x="1403" y="74"/>
                </a:lnTo>
                <a:lnTo>
                  <a:pt x="1401" y="74"/>
                </a:lnTo>
                <a:lnTo>
                  <a:pt x="1392" y="81"/>
                </a:lnTo>
                <a:lnTo>
                  <a:pt x="1390" y="81"/>
                </a:lnTo>
                <a:lnTo>
                  <a:pt x="1392" y="83"/>
                </a:lnTo>
                <a:lnTo>
                  <a:pt x="1394" y="83"/>
                </a:lnTo>
                <a:lnTo>
                  <a:pt x="1414" y="79"/>
                </a:lnTo>
                <a:lnTo>
                  <a:pt x="1423" y="77"/>
                </a:lnTo>
                <a:lnTo>
                  <a:pt x="1428" y="77"/>
                </a:lnTo>
                <a:lnTo>
                  <a:pt x="1437" y="79"/>
                </a:lnTo>
                <a:lnTo>
                  <a:pt x="1437" y="79"/>
                </a:lnTo>
                <a:lnTo>
                  <a:pt x="1428" y="79"/>
                </a:lnTo>
                <a:lnTo>
                  <a:pt x="1421" y="79"/>
                </a:lnTo>
                <a:lnTo>
                  <a:pt x="1417" y="81"/>
                </a:lnTo>
                <a:lnTo>
                  <a:pt x="1408" y="83"/>
                </a:lnTo>
                <a:lnTo>
                  <a:pt x="1405" y="86"/>
                </a:lnTo>
                <a:lnTo>
                  <a:pt x="1405" y="86"/>
                </a:lnTo>
                <a:lnTo>
                  <a:pt x="1412" y="88"/>
                </a:lnTo>
                <a:lnTo>
                  <a:pt x="1410" y="90"/>
                </a:lnTo>
                <a:lnTo>
                  <a:pt x="1405" y="90"/>
                </a:lnTo>
                <a:lnTo>
                  <a:pt x="1401" y="92"/>
                </a:lnTo>
                <a:lnTo>
                  <a:pt x="1399" y="92"/>
                </a:lnTo>
                <a:lnTo>
                  <a:pt x="1403" y="95"/>
                </a:lnTo>
                <a:lnTo>
                  <a:pt x="1405" y="97"/>
                </a:lnTo>
                <a:lnTo>
                  <a:pt x="1410" y="97"/>
                </a:lnTo>
                <a:lnTo>
                  <a:pt x="1417" y="95"/>
                </a:lnTo>
                <a:lnTo>
                  <a:pt x="1441" y="95"/>
                </a:lnTo>
                <a:lnTo>
                  <a:pt x="1453" y="92"/>
                </a:lnTo>
                <a:lnTo>
                  <a:pt x="1464" y="88"/>
                </a:lnTo>
                <a:lnTo>
                  <a:pt x="1471" y="88"/>
                </a:lnTo>
                <a:lnTo>
                  <a:pt x="1473" y="88"/>
                </a:lnTo>
                <a:lnTo>
                  <a:pt x="1477" y="88"/>
                </a:lnTo>
                <a:lnTo>
                  <a:pt x="1475" y="88"/>
                </a:lnTo>
                <a:lnTo>
                  <a:pt x="1464" y="92"/>
                </a:lnTo>
                <a:lnTo>
                  <a:pt x="1455" y="97"/>
                </a:lnTo>
                <a:lnTo>
                  <a:pt x="1448" y="97"/>
                </a:lnTo>
                <a:lnTo>
                  <a:pt x="1439" y="99"/>
                </a:lnTo>
                <a:lnTo>
                  <a:pt x="1423" y="97"/>
                </a:lnTo>
                <a:lnTo>
                  <a:pt x="1412" y="99"/>
                </a:lnTo>
                <a:lnTo>
                  <a:pt x="1410" y="101"/>
                </a:lnTo>
                <a:lnTo>
                  <a:pt x="1412" y="101"/>
                </a:lnTo>
                <a:lnTo>
                  <a:pt x="1412" y="104"/>
                </a:lnTo>
                <a:lnTo>
                  <a:pt x="1414" y="104"/>
                </a:lnTo>
                <a:lnTo>
                  <a:pt x="1417" y="104"/>
                </a:lnTo>
                <a:lnTo>
                  <a:pt x="1421" y="106"/>
                </a:lnTo>
                <a:lnTo>
                  <a:pt x="1428" y="108"/>
                </a:lnTo>
                <a:lnTo>
                  <a:pt x="1430" y="110"/>
                </a:lnTo>
                <a:lnTo>
                  <a:pt x="1435" y="110"/>
                </a:lnTo>
                <a:lnTo>
                  <a:pt x="1441" y="110"/>
                </a:lnTo>
                <a:lnTo>
                  <a:pt x="1446" y="108"/>
                </a:lnTo>
                <a:lnTo>
                  <a:pt x="1457" y="99"/>
                </a:lnTo>
                <a:lnTo>
                  <a:pt x="1462" y="97"/>
                </a:lnTo>
                <a:lnTo>
                  <a:pt x="1466" y="97"/>
                </a:lnTo>
                <a:lnTo>
                  <a:pt x="1482" y="95"/>
                </a:lnTo>
                <a:lnTo>
                  <a:pt x="1504" y="92"/>
                </a:lnTo>
                <a:lnTo>
                  <a:pt x="1502" y="95"/>
                </a:lnTo>
                <a:lnTo>
                  <a:pt x="1482" y="97"/>
                </a:lnTo>
                <a:lnTo>
                  <a:pt x="1473" y="99"/>
                </a:lnTo>
                <a:lnTo>
                  <a:pt x="1466" y="101"/>
                </a:lnTo>
                <a:lnTo>
                  <a:pt x="1457" y="106"/>
                </a:lnTo>
                <a:lnTo>
                  <a:pt x="1455" y="108"/>
                </a:lnTo>
                <a:lnTo>
                  <a:pt x="1453" y="110"/>
                </a:lnTo>
                <a:lnTo>
                  <a:pt x="1453" y="110"/>
                </a:lnTo>
                <a:lnTo>
                  <a:pt x="1453" y="113"/>
                </a:lnTo>
                <a:lnTo>
                  <a:pt x="1457" y="113"/>
                </a:lnTo>
                <a:lnTo>
                  <a:pt x="1459" y="113"/>
                </a:lnTo>
                <a:lnTo>
                  <a:pt x="1466" y="113"/>
                </a:lnTo>
                <a:lnTo>
                  <a:pt x="1473" y="115"/>
                </a:lnTo>
                <a:lnTo>
                  <a:pt x="1475" y="115"/>
                </a:lnTo>
                <a:lnTo>
                  <a:pt x="1486" y="115"/>
                </a:lnTo>
                <a:lnTo>
                  <a:pt x="1489" y="115"/>
                </a:lnTo>
                <a:lnTo>
                  <a:pt x="1491" y="113"/>
                </a:lnTo>
                <a:lnTo>
                  <a:pt x="1495" y="113"/>
                </a:lnTo>
                <a:lnTo>
                  <a:pt x="1498" y="110"/>
                </a:lnTo>
                <a:lnTo>
                  <a:pt x="1502" y="108"/>
                </a:lnTo>
                <a:lnTo>
                  <a:pt x="1511" y="108"/>
                </a:lnTo>
                <a:lnTo>
                  <a:pt x="1516" y="106"/>
                </a:lnTo>
                <a:lnTo>
                  <a:pt x="1520" y="106"/>
                </a:lnTo>
                <a:lnTo>
                  <a:pt x="1518" y="108"/>
                </a:lnTo>
                <a:lnTo>
                  <a:pt x="1511" y="110"/>
                </a:lnTo>
                <a:lnTo>
                  <a:pt x="1511" y="113"/>
                </a:lnTo>
                <a:lnTo>
                  <a:pt x="1513" y="113"/>
                </a:lnTo>
                <a:lnTo>
                  <a:pt x="1518" y="113"/>
                </a:lnTo>
                <a:lnTo>
                  <a:pt x="1531" y="110"/>
                </a:lnTo>
                <a:lnTo>
                  <a:pt x="1534" y="110"/>
                </a:lnTo>
                <a:lnTo>
                  <a:pt x="1540" y="110"/>
                </a:lnTo>
                <a:lnTo>
                  <a:pt x="1554" y="106"/>
                </a:lnTo>
                <a:lnTo>
                  <a:pt x="1558" y="104"/>
                </a:lnTo>
                <a:lnTo>
                  <a:pt x="1561" y="101"/>
                </a:lnTo>
                <a:lnTo>
                  <a:pt x="1563" y="101"/>
                </a:lnTo>
                <a:lnTo>
                  <a:pt x="1563" y="99"/>
                </a:lnTo>
                <a:lnTo>
                  <a:pt x="1565" y="97"/>
                </a:lnTo>
                <a:lnTo>
                  <a:pt x="1565" y="95"/>
                </a:lnTo>
                <a:lnTo>
                  <a:pt x="1567" y="92"/>
                </a:lnTo>
                <a:lnTo>
                  <a:pt x="1570" y="92"/>
                </a:lnTo>
                <a:lnTo>
                  <a:pt x="1572" y="92"/>
                </a:lnTo>
                <a:lnTo>
                  <a:pt x="1574" y="92"/>
                </a:lnTo>
                <a:lnTo>
                  <a:pt x="1581" y="88"/>
                </a:lnTo>
                <a:lnTo>
                  <a:pt x="1588" y="86"/>
                </a:lnTo>
                <a:lnTo>
                  <a:pt x="1603" y="81"/>
                </a:lnTo>
                <a:lnTo>
                  <a:pt x="1601" y="83"/>
                </a:lnTo>
                <a:lnTo>
                  <a:pt x="1594" y="86"/>
                </a:lnTo>
                <a:lnTo>
                  <a:pt x="1581" y="92"/>
                </a:lnTo>
                <a:lnTo>
                  <a:pt x="1579" y="95"/>
                </a:lnTo>
                <a:lnTo>
                  <a:pt x="1576" y="97"/>
                </a:lnTo>
                <a:lnTo>
                  <a:pt x="1576" y="97"/>
                </a:lnTo>
                <a:lnTo>
                  <a:pt x="1574" y="99"/>
                </a:lnTo>
                <a:lnTo>
                  <a:pt x="1579" y="101"/>
                </a:lnTo>
                <a:lnTo>
                  <a:pt x="1585" y="101"/>
                </a:lnTo>
                <a:lnTo>
                  <a:pt x="1597" y="101"/>
                </a:lnTo>
                <a:lnTo>
                  <a:pt x="1599" y="101"/>
                </a:lnTo>
                <a:lnTo>
                  <a:pt x="1603" y="101"/>
                </a:lnTo>
                <a:lnTo>
                  <a:pt x="1603" y="104"/>
                </a:lnTo>
                <a:lnTo>
                  <a:pt x="1599" y="104"/>
                </a:lnTo>
                <a:lnTo>
                  <a:pt x="1594" y="104"/>
                </a:lnTo>
                <a:lnTo>
                  <a:pt x="1581" y="106"/>
                </a:lnTo>
                <a:lnTo>
                  <a:pt x="1561" y="110"/>
                </a:lnTo>
                <a:lnTo>
                  <a:pt x="1561" y="110"/>
                </a:lnTo>
                <a:lnTo>
                  <a:pt x="1554" y="115"/>
                </a:lnTo>
                <a:lnTo>
                  <a:pt x="1540" y="117"/>
                </a:lnTo>
                <a:lnTo>
                  <a:pt x="1516" y="119"/>
                </a:lnTo>
                <a:lnTo>
                  <a:pt x="1511" y="122"/>
                </a:lnTo>
                <a:lnTo>
                  <a:pt x="1509" y="122"/>
                </a:lnTo>
                <a:lnTo>
                  <a:pt x="1509" y="124"/>
                </a:lnTo>
                <a:lnTo>
                  <a:pt x="1513" y="126"/>
                </a:lnTo>
                <a:lnTo>
                  <a:pt x="1518" y="131"/>
                </a:lnTo>
                <a:lnTo>
                  <a:pt x="1527" y="135"/>
                </a:lnTo>
                <a:lnTo>
                  <a:pt x="1529" y="137"/>
                </a:lnTo>
                <a:lnTo>
                  <a:pt x="1534" y="142"/>
                </a:lnTo>
                <a:lnTo>
                  <a:pt x="1536" y="142"/>
                </a:lnTo>
                <a:lnTo>
                  <a:pt x="1540" y="144"/>
                </a:lnTo>
                <a:lnTo>
                  <a:pt x="1545" y="144"/>
                </a:lnTo>
                <a:lnTo>
                  <a:pt x="1549" y="144"/>
                </a:lnTo>
                <a:lnTo>
                  <a:pt x="1554" y="144"/>
                </a:lnTo>
                <a:lnTo>
                  <a:pt x="1552" y="146"/>
                </a:lnTo>
                <a:lnTo>
                  <a:pt x="1547" y="146"/>
                </a:lnTo>
                <a:lnTo>
                  <a:pt x="1545" y="146"/>
                </a:lnTo>
                <a:lnTo>
                  <a:pt x="1538" y="146"/>
                </a:lnTo>
                <a:lnTo>
                  <a:pt x="1531" y="146"/>
                </a:lnTo>
                <a:lnTo>
                  <a:pt x="1529" y="144"/>
                </a:lnTo>
                <a:lnTo>
                  <a:pt x="1527" y="144"/>
                </a:lnTo>
                <a:lnTo>
                  <a:pt x="1522" y="142"/>
                </a:lnTo>
                <a:lnTo>
                  <a:pt x="1518" y="137"/>
                </a:lnTo>
                <a:lnTo>
                  <a:pt x="1513" y="133"/>
                </a:lnTo>
                <a:lnTo>
                  <a:pt x="1509" y="131"/>
                </a:lnTo>
                <a:lnTo>
                  <a:pt x="1502" y="128"/>
                </a:lnTo>
                <a:lnTo>
                  <a:pt x="1498" y="126"/>
                </a:lnTo>
                <a:lnTo>
                  <a:pt x="1491" y="124"/>
                </a:lnTo>
                <a:lnTo>
                  <a:pt x="1482" y="124"/>
                </a:lnTo>
                <a:lnTo>
                  <a:pt x="1475" y="124"/>
                </a:lnTo>
                <a:lnTo>
                  <a:pt x="1457" y="122"/>
                </a:lnTo>
                <a:lnTo>
                  <a:pt x="1455" y="124"/>
                </a:lnTo>
                <a:lnTo>
                  <a:pt x="1453" y="128"/>
                </a:lnTo>
                <a:lnTo>
                  <a:pt x="1455" y="133"/>
                </a:lnTo>
                <a:lnTo>
                  <a:pt x="1455" y="140"/>
                </a:lnTo>
                <a:lnTo>
                  <a:pt x="1459" y="142"/>
                </a:lnTo>
                <a:lnTo>
                  <a:pt x="1462" y="144"/>
                </a:lnTo>
                <a:lnTo>
                  <a:pt x="1471" y="144"/>
                </a:lnTo>
                <a:lnTo>
                  <a:pt x="1473" y="144"/>
                </a:lnTo>
                <a:lnTo>
                  <a:pt x="1475" y="146"/>
                </a:lnTo>
                <a:lnTo>
                  <a:pt x="1480" y="151"/>
                </a:lnTo>
                <a:lnTo>
                  <a:pt x="1484" y="155"/>
                </a:lnTo>
                <a:lnTo>
                  <a:pt x="1486" y="158"/>
                </a:lnTo>
                <a:lnTo>
                  <a:pt x="1489" y="160"/>
                </a:lnTo>
                <a:lnTo>
                  <a:pt x="1493" y="162"/>
                </a:lnTo>
                <a:lnTo>
                  <a:pt x="1498" y="164"/>
                </a:lnTo>
                <a:lnTo>
                  <a:pt x="1500" y="167"/>
                </a:lnTo>
                <a:lnTo>
                  <a:pt x="1495" y="167"/>
                </a:lnTo>
                <a:lnTo>
                  <a:pt x="1491" y="164"/>
                </a:lnTo>
                <a:lnTo>
                  <a:pt x="1489" y="164"/>
                </a:lnTo>
                <a:lnTo>
                  <a:pt x="1486" y="164"/>
                </a:lnTo>
                <a:lnTo>
                  <a:pt x="1484" y="164"/>
                </a:lnTo>
                <a:lnTo>
                  <a:pt x="1484" y="167"/>
                </a:lnTo>
                <a:lnTo>
                  <a:pt x="1484" y="167"/>
                </a:lnTo>
                <a:lnTo>
                  <a:pt x="1486" y="169"/>
                </a:lnTo>
                <a:lnTo>
                  <a:pt x="1489" y="169"/>
                </a:lnTo>
                <a:lnTo>
                  <a:pt x="1491" y="169"/>
                </a:lnTo>
                <a:lnTo>
                  <a:pt x="1495" y="169"/>
                </a:lnTo>
                <a:lnTo>
                  <a:pt x="1507" y="171"/>
                </a:lnTo>
                <a:lnTo>
                  <a:pt x="1513" y="171"/>
                </a:lnTo>
                <a:lnTo>
                  <a:pt x="1518" y="171"/>
                </a:lnTo>
                <a:lnTo>
                  <a:pt x="1520" y="171"/>
                </a:lnTo>
                <a:lnTo>
                  <a:pt x="1522" y="169"/>
                </a:lnTo>
                <a:lnTo>
                  <a:pt x="1525" y="169"/>
                </a:lnTo>
                <a:lnTo>
                  <a:pt x="1527" y="169"/>
                </a:lnTo>
                <a:lnTo>
                  <a:pt x="1527" y="169"/>
                </a:lnTo>
                <a:lnTo>
                  <a:pt x="1525" y="171"/>
                </a:lnTo>
                <a:lnTo>
                  <a:pt x="1522" y="173"/>
                </a:lnTo>
                <a:lnTo>
                  <a:pt x="1520" y="173"/>
                </a:lnTo>
                <a:lnTo>
                  <a:pt x="1518" y="173"/>
                </a:lnTo>
                <a:lnTo>
                  <a:pt x="1509" y="173"/>
                </a:lnTo>
                <a:lnTo>
                  <a:pt x="1507" y="176"/>
                </a:lnTo>
                <a:lnTo>
                  <a:pt x="1504" y="176"/>
                </a:lnTo>
                <a:lnTo>
                  <a:pt x="1502" y="176"/>
                </a:lnTo>
                <a:lnTo>
                  <a:pt x="1500" y="176"/>
                </a:lnTo>
                <a:lnTo>
                  <a:pt x="1493" y="173"/>
                </a:lnTo>
                <a:lnTo>
                  <a:pt x="1480" y="171"/>
                </a:lnTo>
                <a:lnTo>
                  <a:pt x="1477" y="171"/>
                </a:lnTo>
                <a:lnTo>
                  <a:pt x="1473" y="171"/>
                </a:lnTo>
                <a:lnTo>
                  <a:pt x="1466" y="173"/>
                </a:lnTo>
                <a:lnTo>
                  <a:pt x="1457" y="173"/>
                </a:lnTo>
                <a:lnTo>
                  <a:pt x="1448" y="176"/>
                </a:lnTo>
                <a:lnTo>
                  <a:pt x="1446" y="180"/>
                </a:lnTo>
                <a:lnTo>
                  <a:pt x="1444" y="182"/>
                </a:lnTo>
                <a:lnTo>
                  <a:pt x="1441" y="185"/>
                </a:lnTo>
                <a:lnTo>
                  <a:pt x="1439" y="187"/>
                </a:lnTo>
                <a:lnTo>
                  <a:pt x="1439" y="191"/>
                </a:lnTo>
                <a:lnTo>
                  <a:pt x="1437" y="196"/>
                </a:lnTo>
                <a:lnTo>
                  <a:pt x="1441" y="198"/>
                </a:lnTo>
                <a:lnTo>
                  <a:pt x="1448" y="198"/>
                </a:lnTo>
                <a:lnTo>
                  <a:pt x="1450" y="196"/>
                </a:lnTo>
                <a:lnTo>
                  <a:pt x="1455" y="196"/>
                </a:lnTo>
                <a:lnTo>
                  <a:pt x="1462" y="191"/>
                </a:lnTo>
                <a:lnTo>
                  <a:pt x="1464" y="189"/>
                </a:lnTo>
                <a:lnTo>
                  <a:pt x="1462" y="196"/>
                </a:lnTo>
                <a:lnTo>
                  <a:pt x="1457" y="198"/>
                </a:lnTo>
                <a:lnTo>
                  <a:pt x="1468" y="198"/>
                </a:lnTo>
                <a:lnTo>
                  <a:pt x="1471" y="196"/>
                </a:lnTo>
                <a:lnTo>
                  <a:pt x="1473" y="196"/>
                </a:lnTo>
                <a:lnTo>
                  <a:pt x="1477" y="191"/>
                </a:lnTo>
                <a:lnTo>
                  <a:pt x="1480" y="185"/>
                </a:lnTo>
                <a:lnTo>
                  <a:pt x="1480" y="194"/>
                </a:lnTo>
                <a:lnTo>
                  <a:pt x="1484" y="194"/>
                </a:lnTo>
                <a:lnTo>
                  <a:pt x="1486" y="196"/>
                </a:lnTo>
                <a:lnTo>
                  <a:pt x="1489" y="196"/>
                </a:lnTo>
                <a:lnTo>
                  <a:pt x="1484" y="196"/>
                </a:lnTo>
                <a:lnTo>
                  <a:pt x="1484" y="196"/>
                </a:lnTo>
                <a:lnTo>
                  <a:pt x="1477" y="200"/>
                </a:lnTo>
                <a:lnTo>
                  <a:pt x="1473" y="200"/>
                </a:lnTo>
                <a:lnTo>
                  <a:pt x="1468" y="205"/>
                </a:lnTo>
                <a:lnTo>
                  <a:pt x="1473" y="209"/>
                </a:lnTo>
                <a:lnTo>
                  <a:pt x="1473" y="216"/>
                </a:lnTo>
                <a:lnTo>
                  <a:pt x="1475" y="218"/>
                </a:lnTo>
                <a:lnTo>
                  <a:pt x="1480" y="218"/>
                </a:lnTo>
                <a:lnTo>
                  <a:pt x="1484" y="216"/>
                </a:lnTo>
                <a:lnTo>
                  <a:pt x="1491" y="218"/>
                </a:lnTo>
                <a:lnTo>
                  <a:pt x="1493" y="218"/>
                </a:lnTo>
                <a:lnTo>
                  <a:pt x="1495" y="216"/>
                </a:lnTo>
                <a:lnTo>
                  <a:pt x="1502" y="214"/>
                </a:lnTo>
                <a:lnTo>
                  <a:pt x="1504" y="212"/>
                </a:lnTo>
                <a:lnTo>
                  <a:pt x="1513" y="203"/>
                </a:lnTo>
                <a:lnTo>
                  <a:pt x="1516" y="203"/>
                </a:lnTo>
                <a:lnTo>
                  <a:pt x="1513" y="205"/>
                </a:lnTo>
                <a:lnTo>
                  <a:pt x="1513" y="205"/>
                </a:lnTo>
                <a:lnTo>
                  <a:pt x="1513" y="207"/>
                </a:lnTo>
                <a:lnTo>
                  <a:pt x="1509" y="212"/>
                </a:lnTo>
                <a:lnTo>
                  <a:pt x="1504" y="216"/>
                </a:lnTo>
                <a:lnTo>
                  <a:pt x="1500" y="218"/>
                </a:lnTo>
                <a:lnTo>
                  <a:pt x="1500" y="218"/>
                </a:lnTo>
                <a:lnTo>
                  <a:pt x="1500" y="221"/>
                </a:lnTo>
                <a:lnTo>
                  <a:pt x="1498" y="221"/>
                </a:lnTo>
                <a:lnTo>
                  <a:pt x="1493" y="223"/>
                </a:lnTo>
                <a:lnTo>
                  <a:pt x="1484" y="223"/>
                </a:lnTo>
                <a:lnTo>
                  <a:pt x="1482" y="223"/>
                </a:lnTo>
                <a:lnTo>
                  <a:pt x="1477" y="223"/>
                </a:lnTo>
                <a:lnTo>
                  <a:pt x="1468" y="218"/>
                </a:lnTo>
                <a:lnTo>
                  <a:pt x="1466" y="218"/>
                </a:lnTo>
                <a:lnTo>
                  <a:pt x="1464" y="214"/>
                </a:lnTo>
                <a:lnTo>
                  <a:pt x="1459" y="209"/>
                </a:lnTo>
                <a:lnTo>
                  <a:pt x="1455" y="207"/>
                </a:lnTo>
                <a:lnTo>
                  <a:pt x="1450" y="207"/>
                </a:lnTo>
                <a:lnTo>
                  <a:pt x="1446" y="205"/>
                </a:lnTo>
                <a:lnTo>
                  <a:pt x="1441" y="205"/>
                </a:lnTo>
                <a:lnTo>
                  <a:pt x="1439" y="205"/>
                </a:lnTo>
                <a:lnTo>
                  <a:pt x="1435" y="207"/>
                </a:lnTo>
                <a:lnTo>
                  <a:pt x="1430" y="209"/>
                </a:lnTo>
                <a:lnTo>
                  <a:pt x="1430" y="212"/>
                </a:lnTo>
                <a:lnTo>
                  <a:pt x="1432" y="214"/>
                </a:lnTo>
                <a:lnTo>
                  <a:pt x="1435" y="218"/>
                </a:lnTo>
                <a:lnTo>
                  <a:pt x="1435" y="221"/>
                </a:lnTo>
                <a:lnTo>
                  <a:pt x="1437" y="221"/>
                </a:lnTo>
                <a:lnTo>
                  <a:pt x="1439" y="223"/>
                </a:lnTo>
                <a:lnTo>
                  <a:pt x="1441" y="223"/>
                </a:lnTo>
                <a:lnTo>
                  <a:pt x="1444" y="223"/>
                </a:lnTo>
                <a:lnTo>
                  <a:pt x="1444" y="225"/>
                </a:lnTo>
                <a:lnTo>
                  <a:pt x="1448" y="228"/>
                </a:lnTo>
                <a:lnTo>
                  <a:pt x="1448" y="230"/>
                </a:lnTo>
                <a:lnTo>
                  <a:pt x="1448" y="230"/>
                </a:lnTo>
                <a:lnTo>
                  <a:pt x="1446" y="230"/>
                </a:lnTo>
                <a:lnTo>
                  <a:pt x="1441" y="230"/>
                </a:lnTo>
                <a:lnTo>
                  <a:pt x="1437" y="230"/>
                </a:lnTo>
                <a:lnTo>
                  <a:pt x="1432" y="230"/>
                </a:lnTo>
                <a:lnTo>
                  <a:pt x="1428" y="230"/>
                </a:lnTo>
                <a:lnTo>
                  <a:pt x="1423" y="232"/>
                </a:lnTo>
                <a:lnTo>
                  <a:pt x="1421" y="232"/>
                </a:lnTo>
                <a:lnTo>
                  <a:pt x="1419" y="234"/>
                </a:lnTo>
                <a:lnTo>
                  <a:pt x="1408" y="241"/>
                </a:lnTo>
                <a:lnTo>
                  <a:pt x="1405" y="246"/>
                </a:lnTo>
                <a:lnTo>
                  <a:pt x="1405" y="250"/>
                </a:lnTo>
                <a:lnTo>
                  <a:pt x="1410" y="252"/>
                </a:lnTo>
                <a:lnTo>
                  <a:pt x="1419" y="252"/>
                </a:lnTo>
                <a:lnTo>
                  <a:pt x="1421" y="252"/>
                </a:lnTo>
                <a:lnTo>
                  <a:pt x="1421" y="250"/>
                </a:lnTo>
                <a:lnTo>
                  <a:pt x="1421" y="246"/>
                </a:lnTo>
                <a:lnTo>
                  <a:pt x="1423" y="241"/>
                </a:lnTo>
                <a:lnTo>
                  <a:pt x="1423" y="248"/>
                </a:lnTo>
                <a:lnTo>
                  <a:pt x="1423" y="255"/>
                </a:lnTo>
                <a:lnTo>
                  <a:pt x="1428" y="255"/>
                </a:lnTo>
                <a:lnTo>
                  <a:pt x="1439" y="255"/>
                </a:lnTo>
                <a:lnTo>
                  <a:pt x="1439" y="248"/>
                </a:lnTo>
                <a:lnTo>
                  <a:pt x="1441" y="252"/>
                </a:lnTo>
                <a:lnTo>
                  <a:pt x="1446" y="255"/>
                </a:lnTo>
                <a:lnTo>
                  <a:pt x="1450" y="255"/>
                </a:lnTo>
                <a:lnTo>
                  <a:pt x="1453" y="250"/>
                </a:lnTo>
                <a:lnTo>
                  <a:pt x="1455" y="248"/>
                </a:lnTo>
                <a:lnTo>
                  <a:pt x="1455" y="248"/>
                </a:lnTo>
                <a:lnTo>
                  <a:pt x="1455" y="250"/>
                </a:lnTo>
                <a:lnTo>
                  <a:pt x="1457" y="250"/>
                </a:lnTo>
                <a:lnTo>
                  <a:pt x="1459" y="252"/>
                </a:lnTo>
                <a:lnTo>
                  <a:pt x="1466" y="255"/>
                </a:lnTo>
                <a:lnTo>
                  <a:pt x="1473" y="257"/>
                </a:lnTo>
                <a:lnTo>
                  <a:pt x="1475" y="257"/>
                </a:lnTo>
                <a:lnTo>
                  <a:pt x="1489" y="255"/>
                </a:lnTo>
                <a:lnTo>
                  <a:pt x="1489" y="246"/>
                </a:lnTo>
                <a:lnTo>
                  <a:pt x="1493" y="250"/>
                </a:lnTo>
                <a:lnTo>
                  <a:pt x="1495" y="252"/>
                </a:lnTo>
                <a:lnTo>
                  <a:pt x="1502" y="252"/>
                </a:lnTo>
                <a:lnTo>
                  <a:pt x="1520" y="252"/>
                </a:lnTo>
                <a:lnTo>
                  <a:pt x="1520" y="250"/>
                </a:lnTo>
                <a:lnTo>
                  <a:pt x="1520" y="248"/>
                </a:lnTo>
                <a:lnTo>
                  <a:pt x="1518" y="246"/>
                </a:lnTo>
                <a:lnTo>
                  <a:pt x="1516" y="246"/>
                </a:lnTo>
                <a:lnTo>
                  <a:pt x="1516" y="243"/>
                </a:lnTo>
                <a:lnTo>
                  <a:pt x="1518" y="246"/>
                </a:lnTo>
                <a:lnTo>
                  <a:pt x="1520" y="246"/>
                </a:lnTo>
                <a:lnTo>
                  <a:pt x="1520" y="246"/>
                </a:lnTo>
                <a:lnTo>
                  <a:pt x="1522" y="246"/>
                </a:lnTo>
                <a:lnTo>
                  <a:pt x="1522" y="246"/>
                </a:lnTo>
                <a:lnTo>
                  <a:pt x="1527" y="250"/>
                </a:lnTo>
                <a:lnTo>
                  <a:pt x="1529" y="250"/>
                </a:lnTo>
                <a:lnTo>
                  <a:pt x="1529" y="252"/>
                </a:lnTo>
                <a:lnTo>
                  <a:pt x="1531" y="252"/>
                </a:lnTo>
                <a:lnTo>
                  <a:pt x="1534" y="250"/>
                </a:lnTo>
                <a:lnTo>
                  <a:pt x="1536" y="250"/>
                </a:lnTo>
                <a:lnTo>
                  <a:pt x="1538" y="250"/>
                </a:lnTo>
                <a:lnTo>
                  <a:pt x="1540" y="252"/>
                </a:lnTo>
                <a:lnTo>
                  <a:pt x="1543" y="255"/>
                </a:lnTo>
                <a:lnTo>
                  <a:pt x="1543" y="255"/>
                </a:lnTo>
                <a:lnTo>
                  <a:pt x="1540" y="257"/>
                </a:lnTo>
                <a:lnTo>
                  <a:pt x="1540" y="259"/>
                </a:lnTo>
                <a:lnTo>
                  <a:pt x="1540" y="259"/>
                </a:lnTo>
                <a:lnTo>
                  <a:pt x="1540" y="261"/>
                </a:lnTo>
                <a:lnTo>
                  <a:pt x="1543" y="261"/>
                </a:lnTo>
                <a:lnTo>
                  <a:pt x="1545" y="261"/>
                </a:lnTo>
                <a:lnTo>
                  <a:pt x="1552" y="259"/>
                </a:lnTo>
                <a:lnTo>
                  <a:pt x="1556" y="259"/>
                </a:lnTo>
                <a:lnTo>
                  <a:pt x="1563" y="257"/>
                </a:lnTo>
                <a:lnTo>
                  <a:pt x="1565" y="255"/>
                </a:lnTo>
                <a:lnTo>
                  <a:pt x="1567" y="255"/>
                </a:lnTo>
                <a:lnTo>
                  <a:pt x="1572" y="252"/>
                </a:lnTo>
                <a:lnTo>
                  <a:pt x="1581" y="248"/>
                </a:lnTo>
                <a:lnTo>
                  <a:pt x="1583" y="246"/>
                </a:lnTo>
                <a:lnTo>
                  <a:pt x="1585" y="243"/>
                </a:lnTo>
                <a:lnTo>
                  <a:pt x="1585" y="239"/>
                </a:lnTo>
                <a:lnTo>
                  <a:pt x="1583" y="237"/>
                </a:lnTo>
                <a:lnTo>
                  <a:pt x="1581" y="234"/>
                </a:lnTo>
                <a:lnTo>
                  <a:pt x="1581" y="234"/>
                </a:lnTo>
                <a:lnTo>
                  <a:pt x="1579" y="237"/>
                </a:lnTo>
                <a:lnTo>
                  <a:pt x="1576" y="239"/>
                </a:lnTo>
                <a:lnTo>
                  <a:pt x="1574" y="239"/>
                </a:lnTo>
                <a:lnTo>
                  <a:pt x="1572" y="239"/>
                </a:lnTo>
                <a:lnTo>
                  <a:pt x="1567" y="237"/>
                </a:lnTo>
                <a:lnTo>
                  <a:pt x="1565" y="234"/>
                </a:lnTo>
                <a:lnTo>
                  <a:pt x="1567" y="234"/>
                </a:lnTo>
                <a:lnTo>
                  <a:pt x="1565" y="232"/>
                </a:lnTo>
                <a:lnTo>
                  <a:pt x="1565" y="230"/>
                </a:lnTo>
                <a:lnTo>
                  <a:pt x="1563" y="228"/>
                </a:lnTo>
                <a:lnTo>
                  <a:pt x="1556" y="228"/>
                </a:lnTo>
                <a:lnTo>
                  <a:pt x="1552" y="230"/>
                </a:lnTo>
                <a:lnTo>
                  <a:pt x="1552" y="230"/>
                </a:lnTo>
                <a:lnTo>
                  <a:pt x="1545" y="228"/>
                </a:lnTo>
                <a:lnTo>
                  <a:pt x="1543" y="225"/>
                </a:lnTo>
                <a:lnTo>
                  <a:pt x="1538" y="225"/>
                </a:lnTo>
                <a:lnTo>
                  <a:pt x="1536" y="225"/>
                </a:lnTo>
                <a:lnTo>
                  <a:pt x="1531" y="228"/>
                </a:lnTo>
                <a:lnTo>
                  <a:pt x="1527" y="228"/>
                </a:lnTo>
                <a:lnTo>
                  <a:pt x="1527" y="228"/>
                </a:lnTo>
                <a:lnTo>
                  <a:pt x="1525" y="228"/>
                </a:lnTo>
                <a:lnTo>
                  <a:pt x="1522" y="225"/>
                </a:lnTo>
                <a:lnTo>
                  <a:pt x="1522" y="225"/>
                </a:lnTo>
                <a:lnTo>
                  <a:pt x="1527" y="225"/>
                </a:lnTo>
                <a:lnTo>
                  <a:pt x="1531" y="225"/>
                </a:lnTo>
                <a:lnTo>
                  <a:pt x="1534" y="223"/>
                </a:lnTo>
                <a:lnTo>
                  <a:pt x="1536" y="223"/>
                </a:lnTo>
                <a:lnTo>
                  <a:pt x="1534" y="223"/>
                </a:lnTo>
                <a:lnTo>
                  <a:pt x="1531" y="221"/>
                </a:lnTo>
                <a:lnTo>
                  <a:pt x="1529" y="218"/>
                </a:lnTo>
                <a:lnTo>
                  <a:pt x="1529" y="218"/>
                </a:lnTo>
                <a:lnTo>
                  <a:pt x="1531" y="218"/>
                </a:lnTo>
                <a:lnTo>
                  <a:pt x="1534" y="218"/>
                </a:lnTo>
                <a:lnTo>
                  <a:pt x="1540" y="223"/>
                </a:lnTo>
                <a:lnTo>
                  <a:pt x="1547" y="225"/>
                </a:lnTo>
                <a:lnTo>
                  <a:pt x="1552" y="225"/>
                </a:lnTo>
                <a:lnTo>
                  <a:pt x="1556" y="225"/>
                </a:lnTo>
                <a:lnTo>
                  <a:pt x="1567" y="223"/>
                </a:lnTo>
                <a:lnTo>
                  <a:pt x="1572" y="223"/>
                </a:lnTo>
                <a:lnTo>
                  <a:pt x="1574" y="223"/>
                </a:lnTo>
                <a:lnTo>
                  <a:pt x="1579" y="223"/>
                </a:lnTo>
                <a:lnTo>
                  <a:pt x="1581" y="221"/>
                </a:lnTo>
                <a:lnTo>
                  <a:pt x="1583" y="221"/>
                </a:lnTo>
                <a:lnTo>
                  <a:pt x="1585" y="218"/>
                </a:lnTo>
                <a:lnTo>
                  <a:pt x="1585" y="214"/>
                </a:lnTo>
                <a:lnTo>
                  <a:pt x="1585" y="209"/>
                </a:lnTo>
                <a:lnTo>
                  <a:pt x="1585" y="207"/>
                </a:lnTo>
                <a:lnTo>
                  <a:pt x="1585" y="205"/>
                </a:lnTo>
                <a:lnTo>
                  <a:pt x="1585" y="203"/>
                </a:lnTo>
                <a:lnTo>
                  <a:pt x="1594" y="203"/>
                </a:lnTo>
                <a:lnTo>
                  <a:pt x="1601" y="205"/>
                </a:lnTo>
                <a:lnTo>
                  <a:pt x="1606" y="205"/>
                </a:lnTo>
                <a:lnTo>
                  <a:pt x="1612" y="203"/>
                </a:lnTo>
                <a:lnTo>
                  <a:pt x="1617" y="203"/>
                </a:lnTo>
                <a:lnTo>
                  <a:pt x="1617" y="203"/>
                </a:lnTo>
                <a:lnTo>
                  <a:pt x="1619" y="200"/>
                </a:lnTo>
                <a:lnTo>
                  <a:pt x="1624" y="194"/>
                </a:lnTo>
                <a:lnTo>
                  <a:pt x="1630" y="191"/>
                </a:lnTo>
                <a:lnTo>
                  <a:pt x="1628" y="189"/>
                </a:lnTo>
                <a:lnTo>
                  <a:pt x="1626" y="189"/>
                </a:lnTo>
                <a:lnTo>
                  <a:pt x="1615" y="185"/>
                </a:lnTo>
                <a:lnTo>
                  <a:pt x="1610" y="185"/>
                </a:lnTo>
                <a:lnTo>
                  <a:pt x="1612" y="185"/>
                </a:lnTo>
                <a:lnTo>
                  <a:pt x="1617" y="185"/>
                </a:lnTo>
                <a:lnTo>
                  <a:pt x="1626" y="185"/>
                </a:lnTo>
                <a:lnTo>
                  <a:pt x="1635" y="182"/>
                </a:lnTo>
                <a:lnTo>
                  <a:pt x="1639" y="180"/>
                </a:lnTo>
                <a:lnTo>
                  <a:pt x="1639" y="180"/>
                </a:lnTo>
                <a:lnTo>
                  <a:pt x="1641" y="178"/>
                </a:lnTo>
                <a:lnTo>
                  <a:pt x="1641" y="176"/>
                </a:lnTo>
                <a:lnTo>
                  <a:pt x="1639" y="176"/>
                </a:lnTo>
                <a:lnTo>
                  <a:pt x="1630" y="173"/>
                </a:lnTo>
                <a:lnTo>
                  <a:pt x="1626" y="171"/>
                </a:lnTo>
                <a:lnTo>
                  <a:pt x="1621" y="171"/>
                </a:lnTo>
                <a:lnTo>
                  <a:pt x="1617" y="169"/>
                </a:lnTo>
                <a:lnTo>
                  <a:pt x="1617" y="169"/>
                </a:lnTo>
                <a:lnTo>
                  <a:pt x="1612" y="169"/>
                </a:lnTo>
                <a:lnTo>
                  <a:pt x="1610" y="167"/>
                </a:lnTo>
                <a:lnTo>
                  <a:pt x="1603" y="167"/>
                </a:lnTo>
                <a:lnTo>
                  <a:pt x="1594" y="169"/>
                </a:lnTo>
                <a:lnTo>
                  <a:pt x="1590" y="169"/>
                </a:lnTo>
                <a:lnTo>
                  <a:pt x="1588" y="169"/>
                </a:lnTo>
                <a:lnTo>
                  <a:pt x="1585" y="169"/>
                </a:lnTo>
                <a:lnTo>
                  <a:pt x="1583" y="167"/>
                </a:lnTo>
                <a:lnTo>
                  <a:pt x="1579" y="167"/>
                </a:lnTo>
                <a:lnTo>
                  <a:pt x="1576" y="167"/>
                </a:lnTo>
                <a:lnTo>
                  <a:pt x="1576" y="164"/>
                </a:lnTo>
                <a:lnTo>
                  <a:pt x="1583" y="164"/>
                </a:lnTo>
                <a:lnTo>
                  <a:pt x="1585" y="164"/>
                </a:lnTo>
                <a:lnTo>
                  <a:pt x="1590" y="167"/>
                </a:lnTo>
                <a:lnTo>
                  <a:pt x="1594" y="167"/>
                </a:lnTo>
                <a:lnTo>
                  <a:pt x="1606" y="164"/>
                </a:lnTo>
                <a:lnTo>
                  <a:pt x="1608" y="164"/>
                </a:lnTo>
                <a:lnTo>
                  <a:pt x="1612" y="164"/>
                </a:lnTo>
                <a:lnTo>
                  <a:pt x="1615" y="164"/>
                </a:lnTo>
                <a:lnTo>
                  <a:pt x="1619" y="164"/>
                </a:lnTo>
                <a:lnTo>
                  <a:pt x="1624" y="164"/>
                </a:lnTo>
                <a:lnTo>
                  <a:pt x="1626" y="167"/>
                </a:lnTo>
                <a:lnTo>
                  <a:pt x="1628" y="167"/>
                </a:lnTo>
                <a:lnTo>
                  <a:pt x="1639" y="167"/>
                </a:lnTo>
                <a:lnTo>
                  <a:pt x="1639" y="167"/>
                </a:lnTo>
                <a:lnTo>
                  <a:pt x="1641" y="160"/>
                </a:lnTo>
                <a:lnTo>
                  <a:pt x="1637" y="160"/>
                </a:lnTo>
                <a:lnTo>
                  <a:pt x="1630" y="162"/>
                </a:lnTo>
                <a:lnTo>
                  <a:pt x="1628" y="160"/>
                </a:lnTo>
                <a:lnTo>
                  <a:pt x="1624" y="160"/>
                </a:lnTo>
                <a:lnTo>
                  <a:pt x="1619" y="158"/>
                </a:lnTo>
                <a:lnTo>
                  <a:pt x="1615" y="158"/>
                </a:lnTo>
                <a:lnTo>
                  <a:pt x="1612" y="153"/>
                </a:lnTo>
                <a:lnTo>
                  <a:pt x="1608" y="151"/>
                </a:lnTo>
                <a:lnTo>
                  <a:pt x="1603" y="151"/>
                </a:lnTo>
                <a:lnTo>
                  <a:pt x="1603" y="151"/>
                </a:lnTo>
                <a:lnTo>
                  <a:pt x="1612" y="151"/>
                </a:lnTo>
                <a:lnTo>
                  <a:pt x="1617" y="151"/>
                </a:lnTo>
                <a:lnTo>
                  <a:pt x="1621" y="153"/>
                </a:lnTo>
                <a:lnTo>
                  <a:pt x="1626" y="153"/>
                </a:lnTo>
                <a:lnTo>
                  <a:pt x="1628" y="153"/>
                </a:lnTo>
                <a:lnTo>
                  <a:pt x="1635" y="153"/>
                </a:lnTo>
                <a:lnTo>
                  <a:pt x="1641" y="153"/>
                </a:lnTo>
                <a:lnTo>
                  <a:pt x="1646" y="153"/>
                </a:lnTo>
                <a:lnTo>
                  <a:pt x="1648" y="151"/>
                </a:lnTo>
                <a:lnTo>
                  <a:pt x="1650" y="151"/>
                </a:lnTo>
                <a:lnTo>
                  <a:pt x="1657" y="151"/>
                </a:lnTo>
                <a:lnTo>
                  <a:pt x="1657" y="151"/>
                </a:lnTo>
                <a:lnTo>
                  <a:pt x="1659" y="151"/>
                </a:lnTo>
                <a:lnTo>
                  <a:pt x="1659" y="149"/>
                </a:lnTo>
                <a:lnTo>
                  <a:pt x="1659" y="146"/>
                </a:lnTo>
                <a:lnTo>
                  <a:pt x="1659" y="146"/>
                </a:lnTo>
                <a:lnTo>
                  <a:pt x="1657" y="142"/>
                </a:lnTo>
                <a:lnTo>
                  <a:pt x="1657" y="142"/>
                </a:lnTo>
                <a:lnTo>
                  <a:pt x="1653" y="142"/>
                </a:lnTo>
                <a:lnTo>
                  <a:pt x="1648" y="142"/>
                </a:lnTo>
                <a:lnTo>
                  <a:pt x="1639" y="140"/>
                </a:lnTo>
                <a:lnTo>
                  <a:pt x="1637" y="140"/>
                </a:lnTo>
                <a:lnTo>
                  <a:pt x="1641" y="137"/>
                </a:lnTo>
                <a:lnTo>
                  <a:pt x="1646" y="137"/>
                </a:lnTo>
                <a:lnTo>
                  <a:pt x="1650" y="140"/>
                </a:lnTo>
                <a:lnTo>
                  <a:pt x="1657" y="140"/>
                </a:lnTo>
                <a:lnTo>
                  <a:pt x="1673" y="144"/>
                </a:lnTo>
                <a:lnTo>
                  <a:pt x="1675" y="144"/>
                </a:lnTo>
                <a:lnTo>
                  <a:pt x="1680" y="144"/>
                </a:lnTo>
                <a:lnTo>
                  <a:pt x="1689" y="142"/>
                </a:lnTo>
                <a:lnTo>
                  <a:pt x="1691" y="142"/>
                </a:lnTo>
                <a:lnTo>
                  <a:pt x="1693" y="140"/>
                </a:lnTo>
                <a:lnTo>
                  <a:pt x="1693" y="137"/>
                </a:lnTo>
                <a:lnTo>
                  <a:pt x="1691" y="137"/>
                </a:lnTo>
                <a:lnTo>
                  <a:pt x="1689" y="137"/>
                </a:lnTo>
                <a:lnTo>
                  <a:pt x="1698" y="133"/>
                </a:lnTo>
                <a:lnTo>
                  <a:pt x="1702" y="131"/>
                </a:lnTo>
                <a:lnTo>
                  <a:pt x="1702" y="131"/>
                </a:lnTo>
                <a:lnTo>
                  <a:pt x="1698" y="128"/>
                </a:lnTo>
                <a:lnTo>
                  <a:pt x="1698" y="128"/>
                </a:lnTo>
                <a:lnTo>
                  <a:pt x="1684" y="131"/>
                </a:lnTo>
                <a:lnTo>
                  <a:pt x="1680" y="131"/>
                </a:lnTo>
                <a:lnTo>
                  <a:pt x="1677" y="131"/>
                </a:lnTo>
                <a:lnTo>
                  <a:pt x="1677" y="128"/>
                </a:lnTo>
                <a:lnTo>
                  <a:pt x="1680" y="128"/>
                </a:lnTo>
                <a:lnTo>
                  <a:pt x="1682" y="128"/>
                </a:lnTo>
                <a:lnTo>
                  <a:pt x="1684" y="128"/>
                </a:lnTo>
                <a:lnTo>
                  <a:pt x="1686" y="128"/>
                </a:lnTo>
                <a:lnTo>
                  <a:pt x="1693" y="126"/>
                </a:lnTo>
                <a:lnTo>
                  <a:pt x="1707" y="126"/>
                </a:lnTo>
                <a:lnTo>
                  <a:pt x="1707" y="124"/>
                </a:lnTo>
                <a:lnTo>
                  <a:pt x="1700" y="115"/>
                </a:lnTo>
                <a:lnTo>
                  <a:pt x="1700" y="115"/>
                </a:lnTo>
                <a:lnTo>
                  <a:pt x="1700" y="115"/>
                </a:lnTo>
                <a:lnTo>
                  <a:pt x="1704" y="117"/>
                </a:lnTo>
                <a:lnTo>
                  <a:pt x="1709" y="119"/>
                </a:lnTo>
                <a:lnTo>
                  <a:pt x="1711" y="119"/>
                </a:lnTo>
                <a:lnTo>
                  <a:pt x="1713" y="119"/>
                </a:lnTo>
                <a:lnTo>
                  <a:pt x="1718" y="119"/>
                </a:lnTo>
                <a:lnTo>
                  <a:pt x="1720" y="119"/>
                </a:lnTo>
                <a:lnTo>
                  <a:pt x="1727" y="113"/>
                </a:lnTo>
                <a:lnTo>
                  <a:pt x="1731" y="110"/>
                </a:lnTo>
                <a:lnTo>
                  <a:pt x="1745" y="104"/>
                </a:lnTo>
                <a:lnTo>
                  <a:pt x="1761" y="97"/>
                </a:lnTo>
                <a:lnTo>
                  <a:pt x="1767" y="92"/>
                </a:lnTo>
                <a:lnTo>
                  <a:pt x="1781" y="88"/>
                </a:lnTo>
                <a:lnTo>
                  <a:pt x="1790" y="81"/>
                </a:lnTo>
                <a:lnTo>
                  <a:pt x="1792" y="79"/>
                </a:lnTo>
                <a:lnTo>
                  <a:pt x="1785" y="79"/>
                </a:lnTo>
                <a:lnTo>
                  <a:pt x="1776" y="79"/>
                </a:lnTo>
                <a:lnTo>
                  <a:pt x="1736" y="88"/>
                </a:lnTo>
                <a:lnTo>
                  <a:pt x="1734" y="88"/>
                </a:lnTo>
                <a:lnTo>
                  <a:pt x="1729" y="88"/>
                </a:lnTo>
                <a:lnTo>
                  <a:pt x="1731" y="88"/>
                </a:lnTo>
                <a:lnTo>
                  <a:pt x="1758" y="81"/>
                </a:lnTo>
                <a:lnTo>
                  <a:pt x="1758" y="79"/>
                </a:lnTo>
                <a:lnTo>
                  <a:pt x="1761" y="79"/>
                </a:lnTo>
                <a:lnTo>
                  <a:pt x="1761" y="77"/>
                </a:lnTo>
                <a:lnTo>
                  <a:pt x="1763" y="74"/>
                </a:lnTo>
                <a:lnTo>
                  <a:pt x="1772" y="74"/>
                </a:lnTo>
                <a:lnTo>
                  <a:pt x="1776" y="74"/>
                </a:lnTo>
                <a:lnTo>
                  <a:pt x="1781" y="74"/>
                </a:lnTo>
                <a:lnTo>
                  <a:pt x="1781" y="72"/>
                </a:lnTo>
                <a:lnTo>
                  <a:pt x="1785" y="70"/>
                </a:lnTo>
                <a:lnTo>
                  <a:pt x="1794" y="70"/>
                </a:lnTo>
                <a:lnTo>
                  <a:pt x="1797" y="70"/>
                </a:lnTo>
                <a:lnTo>
                  <a:pt x="1801" y="68"/>
                </a:lnTo>
                <a:lnTo>
                  <a:pt x="1810" y="68"/>
                </a:lnTo>
                <a:lnTo>
                  <a:pt x="1828" y="61"/>
                </a:lnTo>
                <a:lnTo>
                  <a:pt x="1833" y="59"/>
                </a:lnTo>
                <a:lnTo>
                  <a:pt x="1835" y="56"/>
                </a:lnTo>
                <a:lnTo>
                  <a:pt x="1842" y="54"/>
                </a:lnTo>
                <a:lnTo>
                  <a:pt x="1846" y="50"/>
                </a:lnTo>
                <a:lnTo>
                  <a:pt x="1846" y="47"/>
                </a:lnTo>
                <a:lnTo>
                  <a:pt x="1846" y="45"/>
                </a:lnTo>
                <a:lnTo>
                  <a:pt x="1844" y="45"/>
                </a:lnTo>
                <a:lnTo>
                  <a:pt x="1844" y="43"/>
                </a:lnTo>
                <a:lnTo>
                  <a:pt x="1839" y="43"/>
                </a:lnTo>
                <a:lnTo>
                  <a:pt x="1828" y="41"/>
                </a:lnTo>
                <a:lnTo>
                  <a:pt x="1815" y="45"/>
                </a:lnTo>
                <a:lnTo>
                  <a:pt x="1815" y="43"/>
                </a:lnTo>
                <a:lnTo>
                  <a:pt x="1817" y="41"/>
                </a:lnTo>
                <a:lnTo>
                  <a:pt x="1817" y="41"/>
                </a:lnTo>
                <a:lnTo>
                  <a:pt x="1812" y="36"/>
                </a:lnTo>
                <a:lnTo>
                  <a:pt x="1810" y="34"/>
                </a:lnTo>
                <a:lnTo>
                  <a:pt x="1810" y="34"/>
                </a:lnTo>
                <a:lnTo>
                  <a:pt x="1810" y="34"/>
                </a:lnTo>
                <a:lnTo>
                  <a:pt x="1810" y="32"/>
                </a:lnTo>
                <a:lnTo>
                  <a:pt x="1812" y="32"/>
                </a:lnTo>
                <a:lnTo>
                  <a:pt x="1812" y="32"/>
                </a:lnTo>
                <a:lnTo>
                  <a:pt x="1810" y="29"/>
                </a:lnTo>
                <a:lnTo>
                  <a:pt x="1803" y="29"/>
                </a:lnTo>
                <a:lnTo>
                  <a:pt x="1801" y="29"/>
                </a:lnTo>
                <a:lnTo>
                  <a:pt x="1797" y="32"/>
                </a:lnTo>
                <a:lnTo>
                  <a:pt x="1797" y="32"/>
                </a:lnTo>
                <a:lnTo>
                  <a:pt x="1794" y="29"/>
                </a:lnTo>
                <a:lnTo>
                  <a:pt x="1792" y="27"/>
                </a:lnTo>
                <a:lnTo>
                  <a:pt x="1790" y="27"/>
                </a:lnTo>
                <a:lnTo>
                  <a:pt x="1788" y="27"/>
                </a:lnTo>
                <a:lnTo>
                  <a:pt x="1785" y="27"/>
                </a:lnTo>
                <a:lnTo>
                  <a:pt x="1785" y="27"/>
                </a:lnTo>
                <a:lnTo>
                  <a:pt x="1783" y="29"/>
                </a:lnTo>
                <a:lnTo>
                  <a:pt x="1783" y="32"/>
                </a:lnTo>
                <a:lnTo>
                  <a:pt x="1781" y="32"/>
                </a:lnTo>
                <a:lnTo>
                  <a:pt x="1779" y="29"/>
                </a:lnTo>
                <a:lnTo>
                  <a:pt x="1776" y="29"/>
                </a:lnTo>
                <a:lnTo>
                  <a:pt x="1770" y="29"/>
                </a:lnTo>
                <a:lnTo>
                  <a:pt x="1763" y="34"/>
                </a:lnTo>
                <a:lnTo>
                  <a:pt x="1758" y="34"/>
                </a:lnTo>
                <a:lnTo>
                  <a:pt x="1756" y="34"/>
                </a:lnTo>
                <a:lnTo>
                  <a:pt x="1752" y="36"/>
                </a:lnTo>
                <a:lnTo>
                  <a:pt x="1745" y="36"/>
                </a:lnTo>
                <a:lnTo>
                  <a:pt x="1738" y="36"/>
                </a:lnTo>
                <a:lnTo>
                  <a:pt x="1734" y="36"/>
                </a:lnTo>
                <a:lnTo>
                  <a:pt x="1736" y="36"/>
                </a:lnTo>
                <a:lnTo>
                  <a:pt x="1758" y="29"/>
                </a:lnTo>
                <a:lnTo>
                  <a:pt x="1763" y="29"/>
                </a:lnTo>
                <a:lnTo>
                  <a:pt x="1765" y="27"/>
                </a:lnTo>
                <a:lnTo>
                  <a:pt x="1765" y="25"/>
                </a:lnTo>
                <a:lnTo>
                  <a:pt x="1763" y="25"/>
                </a:lnTo>
                <a:lnTo>
                  <a:pt x="1752" y="25"/>
                </a:lnTo>
                <a:lnTo>
                  <a:pt x="1747" y="25"/>
                </a:lnTo>
                <a:lnTo>
                  <a:pt x="1743" y="25"/>
                </a:lnTo>
                <a:lnTo>
                  <a:pt x="1740" y="25"/>
                </a:lnTo>
                <a:lnTo>
                  <a:pt x="1736" y="23"/>
                </a:lnTo>
                <a:lnTo>
                  <a:pt x="1731" y="23"/>
                </a:lnTo>
                <a:lnTo>
                  <a:pt x="1718" y="23"/>
                </a:lnTo>
                <a:lnTo>
                  <a:pt x="1718" y="23"/>
                </a:lnTo>
                <a:lnTo>
                  <a:pt x="1713" y="20"/>
                </a:lnTo>
                <a:lnTo>
                  <a:pt x="1713" y="18"/>
                </a:lnTo>
                <a:lnTo>
                  <a:pt x="1711" y="18"/>
                </a:lnTo>
                <a:lnTo>
                  <a:pt x="1698" y="20"/>
                </a:lnTo>
                <a:lnTo>
                  <a:pt x="1693" y="20"/>
                </a:lnTo>
                <a:lnTo>
                  <a:pt x="1689" y="23"/>
                </a:lnTo>
                <a:lnTo>
                  <a:pt x="1689" y="23"/>
                </a:lnTo>
                <a:lnTo>
                  <a:pt x="1691" y="25"/>
                </a:lnTo>
                <a:lnTo>
                  <a:pt x="1695" y="27"/>
                </a:lnTo>
                <a:lnTo>
                  <a:pt x="1695" y="27"/>
                </a:lnTo>
                <a:lnTo>
                  <a:pt x="1693" y="27"/>
                </a:lnTo>
                <a:lnTo>
                  <a:pt x="1689" y="25"/>
                </a:lnTo>
                <a:lnTo>
                  <a:pt x="1680" y="18"/>
                </a:lnTo>
                <a:lnTo>
                  <a:pt x="1677" y="18"/>
                </a:lnTo>
                <a:lnTo>
                  <a:pt x="1666" y="20"/>
                </a:lnTo>
                <a:lnTo>
                  <a:pt x="1659" y="23"/>
                </a:lnTo>
                <a:lnTo>
                  <a:pt x="1657" y="25"/>
                </a:lnTo>
                <a:lnTo>
                  <a:pt x="1657" y="25"/>
                </a:lnTo>
                <a:lnTo>
                  <a:pt x="1657" y="27"/>
                </a:lnTo>
                <a:lnTo>
                  <a:pt x="1659" y="29"/>
                </a:lnTo>
                <a:lnTo>
                  <a:pt x="1666" y="32"/>
                </a:lnTo>
                <a:lnTo>
                  <a:pt x="1668" y="34"/>
                </a:lnTo>
                <a:lnTo>
                  <a:pt x="1659" y="32"/>
                </a:lnTo>
                <a:lnTo>
                  <a:pt x="1653" y="29"/>
                </a:lnTo>
                <a:lnTo>
                  <a:pt x="1650" y="27"/>
                </a:lnTo>
                <a:lnTo>
                  <a:pt x="1648" y="25"/>
                </a:lnTo>
                <a:lnTo>
                  <a:pt x="1646" y="23"/>
                </a:lnTo>
                <a:lnTo>
                  <a:pt x="1641" y="23"/>
                </a:lnTo>
                <a:lnTo>
                  <a:pt x="1621" y="20"/>
                </a:lnTo>
                <a:lnTo>
                  <a:pt x="1599" y="23"/>
                </a:lnTo>
                <a:lnTo>
                  <a:pt x="1601" y="25"/>
                </a:lnTo>
                <a:lnTo>
                  <a:pt x="1603" y="27"/>
                </a:lnTo>
                <a:lnTo>
                  <a:pt x="1610" y="29"/>
                </a:lnTo>
                <a:lnTo>
                  <a:pt x="1615" y="32"/>
                </a:lnTo>
                <a:lnTo>
                  <a:pt x="1617" y="34"/>
                </a:lnTo>
                <a:lnTo>
                  <a:pt x="1624" y="36"/>
                </a:lnTo>
                <a:lnTo>
                  <a:pt x="1624" y="38"/>
                </a:lnTo>
                <a:lnTo>
                  <a:pt x="1621" y="38"/>
                </a:lnTo>
                <a:lnTo>
                  <a:pt x="1617" y="41"/>
                </a:lnTo>
                <a:lnTo>
                  <a:pt x="1615" y="41"/>
                </a:lnTo>
                <a:lnTo>
                  <a:pt x="1612" y="38"/>
                </a:lnTo>
                <a:lnTo>
                  <a:pt x="1612" y="36"/>
                </a:lnTo>
                <a:lnTo>
                  <a:pt x="1610" y="36"/>
                </a:lnTo>
                <a:lnTo>
                  <a:pt x="1599" y="29"/>
                </a:lnTo>
                <a:lnTo>
                  <a:pt x="1594" y="27"/>
                </a:lnTo>
                <a:lnTo>
                  <a:pt x="1592" y="27"/>
                </a:lnTo>
                <a:lnTo>
                  <a:pt x="1588" y="27"/>
                </a:lnTo>
                <a:lnTo>
                  <a:pt x="1579" y="27"/>
                </a:lnTo>
                <a:lnTo>
                  <a:pt x="1567" y="25"/>
                </a:lnTo>
                <a:lnTo>
                  <a:pt x="1556" y="25"/>
                </a:lnTo>
                <a:lnTo>
                  <a:pt x="1552" y="27"/>
                </a:lnTo>
                <a:lnTo>
                  <a:pt x="1554" y="27"/>
                </a:lnTo>
                <a:lnTo>
                  <a:pt x="1556" y="29"/>
                </a:lnTo>
                <a:lnTo>
                  <a:pt x="1558" y="29"/>
                </a:lnTo>
                <a:lnTo>
                  <a:pt x="1561" y="32"/>
                </a:lnTo>
                <a:lnTo>
                  <a:pt x="1567" y="34"/>
                </a:lnTo>
                <a:lnTo>
                  <a:pt x="1574" y="34"/>
                </a:lnTo>
                <a:lnTo>
                  <a:pt x="1574" y="36"/>
                </a:lnTo>
                <a:lnTo>
                  <a:pt x="1570" y="36"/>
                </a:lnTo>
                <a:lnTo>
                  <a:pt x="1554" y="34"/>
                </a:lnTo>
                <a:lnTo>
                  <a:pt x="1545" y="32"/>
                </a:lnTo>
                <a:lnTo>
                  <a:pt x="1540" y="32"/>
                </a:lnTo>
                <a:lnTo>
                  <a:pt x="1538" y="32"/>
                </a:lnTo>
                <a:lnTo>
                  <a:pt x="1536" y="34"/>
                </a:lnTo>
                <a:lnTo>
                  <a:pt x="1538" y="34"/>
                </a:lnTo>
                <a:lnTo>
                  <a:pt x="1543" y="38"/>
                </a:lnTo>
                <a:lnTo>
                  <a:pt x="1543" y="38"/>
                </a:lnTo>
                <a:lnTo>
                  <a:pt x="1536" y="38"/>
                </a:lnTo>
                <a:lnTo>
                  <a:pt x="1531" y="36"/>
                </a:lnTo>
                <a:lnTo>
                  <a:pt x="1527" y="36"/>
                </a:lnTo>
                <a:lnTo>
                  <a:pt x="1522" y="38"/>
                </a:lnTo>
                <a:lnTo>
                  <a:pt x="1522" y="38"/>
                </a:lnTo>
                <a:lnTo>
                  <a:pt x="1525" y="41"/>
                </a:lnTo>
                <a:lnTo>
                  <a:pt x="1529" y="41"/>
                </a:lnTo>
                <a:lnTo>
                  <a:pt x="1529" y="43"/>
                </a:lnTo>
                <a:lnTo>
                  <a:pt x="1522" y="43"/>
                </a:lnTo>
                <a:lnTo>
                  <a:pt x="1520" y="43"/>
                </a:lnTo>
                <a:lnTo>
                  <a:pt x="1518" y="45"/>
                </a:lnTo>
                <a:lnTo>
                  <a:pt x="1518" y="45"/>
                </a:lnTo>
                <a:lnTo>
                  <a:pt x="1520" y="47"/>
                </a:lnTo>
                <a:lnTo>
                  <a:pt x="1525" y="50"/>
                </a:lnTo>
                <a:lnTo>
                  <a:pt x="1531" y="54"/>
                </a:lnTo>
                <a:lnTo>
                  <a:pt x="1554" y="61"/>
                </a:lnTo>
                <a:lnTo>
                  <a:pt x="1561" y="63"/>
                </a:lnTo>
                <a:lnTo>
                  <a:pt x="1563" y="65"/>
                </a:lnTo>
                <a:lnTo>
                  <a:pt x="1563" y="65"/>
                </a:lnTo>
                <a:lnTo>
                  <a:pt x="1561" y="65"/>
                </a:lnTo>
                <a:lnTo>
                  <a:pt x="1556" y="63"/>
                </a:lnTo>
                <a:lnTo>
                  <a:pt x="1552" y="61"/>
                </a:lnTo>
                <a:lnTo>
                  <a:pt x="1547" y="61"/>
                </a:lnTo>
                <a:lnTo>
                  <a:pt x="1531" y="56"/>
                </a:lnTo>
                <a:lnTo>
                  <a:pt x="1520" y="52"/>
                </a:lnTo>
                <a:lnTo>
                  <a:pt x="1516" y="52"/>
                </a:lnTo>
                <a:lnTo>
                  <a:pt x="1513" y="52"/>
                </a:lnTo>
                <a:lnTo>
                  <a:pt x="1513" y="52"/>
                </a:lnTo>
                <a:lnTo>
                  <a:pt x="1511" y="54"/>
                </a:lnTo>
                <a:lnTo>
                  <a:pt x="1513" y="54"/>
                </a:lnTo>
                <a:lnTo>
                  <a:pt x="1518" y="59"/>
                </a:lnTo>
                <a:lnTo>
                  <a:pt x="1518" y="59"/>
                </a:lnTo>
                <a:lnTo>
                  <a:pt x="1513" y="59"/>
                </a:lnTo>
                <a:lnTo>
                  <a:pt x="1511" y="56"/>
                </a:lnTo>
                <a:lnTo>
                  <a:pt x="1509" y="56"/>
                </a:lnTo>
                <a:lnTo>
                  <a:pt x="1507" y="54"/>
                </a:lnTo>
                <a:lnTo>
                  <a:pt x="1500" y="50"/>
                </a:lnTo>
                <a:lnTo>
                  <a:pt x="1495" y="47"/>
                </a:lnTo>
                <a:lnTo>
                  <a:pt x="1486" y="47"/>
                </a:lnTo>
                <a:lnTo>
                  <a:pt x="1484" y="45"/>
                </a:lnTo>
                <a:lnTo>
                  <a:pt x="1482" y="45"/>
                </a:lnTo>
                <a:lnTo>
                  <a:pt x="1480" y="45"/>
                </a:lnTo>
                <a:lnTo>
                  <a:pt x="1473" y="45"/>
                </a:lnTo>
                <a:lnTo>
                  <a:pt x="1471" y="47"/>
                </a:lnTo>
                <a:lnTo>
                  <a:pt x="1464" y="50"/>
                </a:lnTo>
                <a:lnTo>
                  <a:pt x="1464" y="50"/>
                </a:lnTo>
                <a:lnTo>
                  <a:pt x="1459" y="52"/>
                </a:lnTo>
                <a:lnTo>
                  <a:pt x="1453" y="52"/>
                </a:lnTo>
                <a:lnTo>
                  <a:pt x="1453" y="54"/>
                </a:lnTo>
                <a:lnTo>
                  <a:pt x="1473" y="59"/>
                </a:lnTo>
                <a:lnTo>
                  <a:pt x="1475" y="61"/>
                </a:lnTo>
                <a:lnTo>
                  <a:pt x="1477" y="61"/>
                </a:lnTo>
                <a:lnTo>
                  <a:pt x="1477" y="61"/>
                </a:lnTo>
                <a:lnTo>
                  <a:pt x="1471" y="61"/>
                </a:lnTo>
                <a:lnTo>
                  <a:pt x="1468" y="63"/>
                </a:lnTo>
                <a:lnTo>
                  <a:pt x="1466" y="63"/>
                </a:lnTo>
                <a:lnTo>
                  <a:pt x="1464" y="61"/>
                </a:lnTo>
                <a:lnTo>
                  <a:pt x="1459" y="61"/>
                </a:lnTo>
                <a:lnTo>
                  <a:pt x="1455" y="59"/>
                </a:lnTo>
                <a:lnTo>
                  <a:pt x="1453" y="59"/>
                </a:lnTo>
                <a:lnTo>
                  <a:pt x="1448" y="59"/>
                </a:lnTo>
                <a:lnTo>
                  <a:pt x="1446" y="61"/>
                </a:lnTo>
                <a:lnTo>
                  <a:pt x="1446" y="63"/>
                </a:lnTo>
                <a:lnTo>
                  <a:pt x="1444" y="61"/>
                </a:lnTo>
                <a:lnTo>
                  <a:pt x="1439" y="59"/>
                </a:lnTo>
                <a:lnTo>
                  <a:pt x="1437" y="59"/>
                </a:lnTo>
                <a:lnTo>
                  <a:pt x="1430" y="56"/>
                </a:lnTo>
                <a:lnTo>
                  <a:pt x="1421" y="59"/>
                </a:lnTo>
                <a:lnTo>
                  <a:pt x="1417" y="61"/>
                </a:lnTo>
                <a:lnTo>
                  <a:pt x="1412" y="63"/>
                </a:lnTo>
                <a:lnTo>
                  <a:pt x="1410" y="63"/>
                </a:lnTo>
                <a:lnTo>
                  <a:pt x="1405" y="65"/>
                </a:lnTo>
                <a:lnTo>
                  <a:pt x="1396" y="65"/>
                </a:lnTo>
                <a:lnTo>
                  <a:pt x="1392" y="65"/>
                </a:lnTo>
                <a:lnTo>
                  <a:pt x="1385" y="68"/>
                </a:lnTo>
                <a:lnTo>
                  <a:pt x="1381" y="70"/>
                </a:lnTo>
                <a:lnTo>
                  <a:pt x="1376" y="70"/>
                </a:lnTo>
                <a:lnTo>
                  <a:pt x="1374" y="72"/>
                </a:lnTo>
                <a:lnTo>
                  <a:pt x="1374" y="74"/>
                </a:lnTo>
                <a:lnTo>
                  <a:pt x="1378" y="77"/>
                </a:lnTo>
                <a:lnTo>
                  <a:pt x="1378" y="77"/>
                </a:lnTo>
                <a:close/>
                <a:moveTo>
                  <a:pt x="2498" y="63"/>
                </a:moveTo>
                <a:lnTo>
                  <a:pt x="2503" y="68"/>
                </a:lnTo>
                <a:lnTo>
                  <a:pt x="2507" y="68"/>
                </a:lnTo>
                <a:lnTo>
                  <a:pt x="2509" y="68"/>
                </a:lnTo>
                <a:lnTo>
                  <a:pt x="2507" y="63"/>
                </a:lnTo>
                <a:lnTo>
                  <a:pt x="2503" y="59"/>
                </a:lnTo>
                <a:lnTo>
                  <a:pt x="2498" y="56"/>
                </a:lnTo>
                <a:lnTo>
                  <a:pt x="2496" y="56"/>
                </a:lnTo>
                <a:lnTo>
                  <a:pt x="2494" y="59"/>
                </a:lnTo>
                <a:lnTo>
                  <a:pt x="2494" y="61"/>
                </a:lnTo>
                <a:lnTo>
                  <a:pt x="2498" y="63"/>
                </a:lnTo>
                <a:close/>
                <a:moveTo>
                  <a:pt x="2071" y="47"/>
                </a:moveTo>
                <a:lnTo>
                  <a:pt x="2080" y="50"/>
                </a:lnTo>
                <a:lnTo>
                  <a:pt x="2091" y="54"/>
                </a:lnTo>
                <a:lnTo>
                  <a:pt x="2098" y="59"/>
                </a:lnTo>
                <a:lnTo>
                  <a:pt x="2100" y="59"/>
                </a:lnTo>
                <a:lnTo>
                  <a:pt x="2102" y="52"/>
                </a:lnTo>
                <a:lnTo>
                  <a:pt x="2102" y="45"/>
                </a:lnTo>
                <a:lnTo>
                  <a:pt x="2100" y="43"/>
                </a:lnTo>
                <a:lnTo>
                  <a:pt x="2093" y="38"/>
                </a:lnTo>
                <a:lnTo>
                  <a:pt x="2078" y="34"/>
                </a:lnTo>
                <a:lnTo>
                  <a:pt x="2071" y="36"/>
                </a:lnTo>
                <a:lnTo>
                  <a:pt x="2064" y="36"/>
                </a:lnTo>
                <a:lnTo>
                  <a:pt x="2062" y="38"/>
                </a:lnTo>
                <a:lnTo>
                  <a:pt x="2064" y="41"/>
                </a:lnTo>
                <a:lnTo>
                  <a:pt x="2071" y="47"/>
                </a:lnTo>
                <a:close/>
                <a:moveTo>
                  <a:pt x="1671" y="399"/>
                </a:moveTo>
                <a:lnTo>
                  <a:pt x="1668" y="399"/>
                </a:lnTo>
                <a:lnTo>
                  <a:pt x="1666" y="396"/>
                </a:lnTo>
                <a:lnTo>
                  <a:pt x="1662" y="399"/>
                </a:lnTo>
                <a:lnTo>
                  <a:pt x="1659" y="401"/>
                </a:lnTo>
                <a:lnTo>
                  <a:pt x="1659" y="401"/>
                </a:lnTo>
                <a:lnTo>
                  <a:pt x="1662" y="405"/>
                </a:lnTo>
                <a:lnTo>
                  <a:pt x="1662" y="408"/>
                </a:lnTo>
                <a:lnTo>
                  <a:pt x="1659" y="408"/>
                </a:lnTo>
                <a:lnTo>
                  <a:pt x="1657" y="405"/>
                </a:lnTo>
                <a:lnTo>
                  <a:pt x="1657" y="403"/>
                </a:lnTo>
                <a:lnTo>
                  <a:pt x="1655" y="401"/>
                </a:lnTo>
                <a:lnTo>
                  <a:pt x="1653" y="399"/>
                </a:lnTo>
                <a:lnTo>
                  <a:pt x="1650" y="401"/>
                </a:lnTo>
                <a:lnTo>
                  <a:pt x="1648" y="403"/>
                </a:lnTo>
                <a:lnTo>
                  <a:pt x="1648" y="403"/>
                </a:lnTo>
                <a:lnTo>
                  <a:pt x="1646" y="403"/>
                </a:lnTo>
                <a:lnTo>
                  <a:pt x="1650" y="399"/>
                </a:lnTo>
                <a:lnTo>
                  <a:pt x="1653" y="394"/>
                </a:lnTo>
                <a:lnTo>
                  <a:pt x="1653" y="394"/>
                </a:lnTo>
                <a:lnTo>
                  <a:pt x="1650" y="394"/>
                </a:lnTo>
                <a:lnTo>
                  <a:pt x="1650" y="394"/>
                </a:lnTo>
                <a:lnTo>
                  <a:pt x="1648" y="394"/>
                </a:lnTo>
                <a:lnTo>
                  <a:pt x="1646" y="396"/>
                </a:lnTo>
                <a:lnTo>
                  <a:pt x="1641" y="396"/>
                </a:lnTo>
                <a:lnTo>
                  <a:pt x="1641" y="396"/>
                </a:lnTo>
                <a:lnTo>
                  <a:pt x="1639" y="399"/>
                </a:lnTo>
                <a:lnTo>
                  <a:pt x="1637" y="403"/>
                </a:lnTo>
                <a:lnTo>
                  <a:pt x="1637" y="405"/>
                </a:lnTo>
                <a:lnTo>
                  <a:pt x="1632" y="410"/>
                </a:lnTo>
                <a:lnTo>
                  <a:pt x="1632" y="410"/>
                </a:lnTo>
                <a:lnTo>
                  <a:pt x="1635" y="408"/>
                </a:lnTo>
                <a:lnTo>
                  <a:pt x="1635" y="403"/>
                </a:lnTo>
                <a:lnTo>
                  <a:pt x="1635" y="403"/>
                </a:lnTo>
                <a:lnTo>
                  <a:pt x="1635" y="401"/>
                </a:lnTo>
                <a:lnTo>
                  <a:pt x="1635" y="399"/>
                </a:lnTo>
                <a:lnTo>
                  <a:pt x="1637" y="396"/>
                </a:lnTo>
                <a:lnTo>
                  <a:pt x="1637" y="396"/>
                </a:lnTo>
                <a:lnTo>
                  <a:pt x="1632" y="396"/>
                </a:lnTo>
                <a:lnTo>
                  <a:pt x="1630" y="396"/>
                </a:lnTo>
                <a:lnTo>
                  <a:pt x="1630" y="396"/>
                </a:lnTo>
                <a:lnTo>
                  <a:pt x="1635" y="394"/>
                </a:lnTo>
                <a:lnTo>
                  <a:pt x="1637" y="394"/>
                </a:lnTo>
                <a:lnTo>
                  <a:pt x="1639" y="394"/>
                </a:lnTo>
                <a:lnTo>
                  <a:pt x="1644" y="392"/>
                </a:lnTo>
                <a:lnTo>
                  <a:pt x="1644" y="390"/>
                </a:lnTo>
                <a:lnTo>
                  <a:pt x="1646" y="390"/>
                </a:lnTo>
                <a:lnTo>
                  <a:pt x="1646" y="387"/>
                </a:lnTo>
                <a:lnTo>
                  <a:pt x="1644" y="385"/>
                </a:lnTo>
                <a:lnTo>
                  <a:pt x="1644" y="385"/>
                </a:lnTo>
                <a:lnTo>
                  <a:pt x="1641" y="385"/>
                </a:lnTo>
                <a:lnTo>
                  <a:pt x="1639" y="385"/>
                </a:lnTo>
                <a:lnTo>
                  <a:pt x="1637" y="385"/>
                </a:lnTo>
                <a:lnTo>
                  <a:pt x="1635" y="385"/>
                </a:lnTo>
                <a:lnTo>
                  <a:pt x="1630" y="385"/>
                </a:lnTo>
                <a:lnTo>
                  <a:pt x="1626" y="387"/>
                </a:lnTo>
                <a:lnTo>
                  <a:pt x="1624" y="390"/>
                </a:lnTo>
                <a:lnTo>
                  <a:pt x="1621" y="392"/>
                </a:lnTo>
                <a:lnTo>
                  <a:pt x="1619" y="394"/>
                </a:lnTo>
                <a:lnTo>
                  <a:pt x="1619" y="396"/>
                </a:lnTo>
                <a:lnTo>
                  <a:pt x="1619" y="396"/>
                </a:lnTo>
                <a:lnTo>
                  <a:pt x="1619" y="394"/>
                </a:lnTo>
                <a:lnTo>
                  <a:pt x="1621" y="392"/>
                </a:lnTo>
                <a:lnTo>
                  <a:pt x="1624" y="390"/>
                </a:lnTo>
                <a:lnTo>
                  <a:pt x="1624" y="387"/>
                </a:lnTo>
                <a:lnTo>
                  <a:pt x="1626" y="385"/>
                </a:lnTo>
                <a:lnTo>
                  <a:pt x="1632" y="381"/>
                </a:lnTo>
                <a:lnTo>
                  <a:pt x="1632" y="378"/>
                </a:lnTo>
                <a:lnTo>
                  <a:pt x="1632" y="378"/>
                </a:lnTo>
                <a:lnTo>
                  <a:pt x="1630" y="376"/>
                </a:lnTo>
                <a:lnTo>
                  <a:pt x="1630" y="374"/>
                </a:lnTo>
                <a:lnTo>
                  <a:pt x="1628" y="374"/>
                </a:lnTo>
                <a:lnTo>
                  <a:pt x="1621" y="372"/>
                </a:lnTo>
                <a:lnTo>
                  <a:pt x="1619" y="372"/>
                </a:lnTo>
                <a:lnTo>
                  <a:pt x="1617" y="372"/>
                </a:lnTo>
                <a:lnTo>
                  <a:pt x="1617" y="372"/>
                </a:lnTo>
                <a:lnTo>
                  <a:pt x="1615" y="372"/>
                </a:lnTo>
                <a:lnTo>
                  <a:pt x="1610" y="369"/>
                </a:lnTo>
                <a:lnTo>
                  <a:pt x="1606" y="367"/>
                </a:lnTo>
                <a:lnTo>
                  <a:pt x="1603" y="367"/>
                </a:lnTo>
                <a:lnTo>
                  <a:pt x="1597" y="365"/>
                </a:lnTo>
                <a:lnTo>
                  <a:pt x="1592" y="365"/>
                </a:lnTo>
                <a:lnTo>
                  <a:pt x="1590" y="367"/>
                </a:lnTo>
                <a:lnTo>
                  <a:pt x="1585" y="367"/>
                </a:lnTo>
                <a:lnTo>
                  <a:pt x="1581" y="369"/>
                </a:lnTo>
                <a:lnTo>
                  <a:pt x="1579" y="372"/>
                </a:lnTo>
                <a:lnTo>
                  <a:pt x="1579" y="372"/>
                </a:lnTo>
                <a:lnTo>
                  <a:pt x="1579" y="372"/>
                </a:lnTo>
                <a:lnTo>
                  <a:pt x="1579" y="374"/>
                </a:lnTo>
                <a:lnTo>
                  <a:pt x="1579" y="374"/>
                </a:lnTo>
                <a:lnTo>
                  <a:pt x="1581" y="376"/>
                </a:lnTo>
                <a:lnTo>
                  <a:pt x="1588" y="378"/>
                </a:lnTo>
                <a:lnTo>
                  <a:pt x="1590" y="381"/>
                </a:lnTo>
                <a:lnTo>
                  <a:pt x="1594" y="381"/>
                </a:lnTo>
                <a:lnTo>
                  <a:pt x="1594" y="383"/>
                </a:lnTo>
                <a:lnTo>
                  <a:pt x="1590" y="383"/>
                </a:lnTo>
                <a:lnTo>
                  <a:pt x="1585" y="378"/>
                </a:lnTo>
                <a:lnTo>
                  <a:pt x="1581" y="378"/>
                </a:lnTo>
                <a:lnTo>
                  <a:pt x="1579" y="378"/>
                </a:lnTo>
                <a:lnTo>
                  <a:pt x="1576" y="378"/>
                </a:lnTo>
                <a:lnTo>
                  <a:pt x="1574" y="376"/>
                </a:lnTo>
                <a:lnTo>
                  <a:pt x="1574" y="381"/>
                </a:lnTo>
                <a:lnTo>
                  <a:pt x="1572" y="385"/>
                </a:lnTo>
                <a:lnTo>
                  <a:pt x="1574" y="387"/>
                </a:lnTo>
                <a:lnTo>
                  <a:pt x="1574" y="387"/>
                </a:lnTo>
                <a:lnTo>
                  <a:pt x="1576" y="390"/>
                </a:lnTo>
                <a:lnTo>
                  <a:pt x="1576" y="390"/>
                </a:lnTo>
                <a:lnTo>
                  <a:pt x="1576" y="390"/>
                </a:lnTo>
                <a:lnTo>
                  <a:pt x="1576" y="390"/>
                </a:lnTo>
                <a:lnTo>
                  <a:pt x="1574" y="390"/>
                </a:lnTo>
                <a:lnTo>
                  <a:pt x="1570" y="385"/>
                </a:lnTo>
                <a:lnTo>
                  <a:pt x="1570" y="385"/>
                </a:lnTo>
                <a:lnTo>
                  <a:pt x="1570" y="383"/>
                </a:lnTo>
                <a:lnTo>
                  <a:pt x="1570" y="378"/>
                </a:lnTo>
                <a:lnTo>
                  <a:pt x="1567" y="376"/>
                </a:lnTo>
                <a:lnTo>
                  <a:pt x="1565" y="376"/>
                </a:lnTo>
                <a:lnTo>
                  <a:pt x="1563" y="378"/>
                </a:lnTo>
                <a:lnTo>
                  <a:pt x="1561" y="378"/>
                </a:lnTo>
                <a:lnTo>
                  <a:pt x="1561" y="378"/>
                </a:lnTo>
                <a:lnTo>
                  <a:pt x="1561" y="376"/>
                </a:lnTo>
                <a:lnTo>
                  <a:pt x="1558" y="374"/>
                </a:lnTo>
                <a:lnTo>
                  <a:pt x="1558" y="374"/>
                </a:lnTo>
                <a:lnTo>
                  <a:pt x="1556" y="374"/>
                </a:lnTo>
                <a:lnTo>
                  <a:pt x="1554" y="376"/>
                </a:lnTo>
                <a:lnTo>
                  <a:pt x="1554" y="376"/>
                </a:lnTo>
                <a:lnTo>
                  <a:pt x="1554" y="378"/>
                </a:lnTo>
                <a:lnTo>
                  <a:pt x="1554" y="378"/>
                </a:lnTo>
                <a:lnTo>
                  <a:pt x="1556" y="383"/>
                </a:lnTo>
                <a:lnTo>
                  <a:pt x="1556" y="383"/>
                </a:lnTo>
                <a:lnTo>
                  <a:pt x="1554" y="381"/>
                </a:lnTo>
                <a:lnTo>
                  <a:pt x="1552" y="381"/>
                </a:lnTo>
                <a:lnTo>
                  <a:pt x="1549" y="383"/>
                </a:lnTo>
                <a:lnTo>
                  <a:pt x="1545" y="387"/>
                </a:lnTo>
                <a:lnTo>
                  <a:pt x="1543" y="390"/>
                </a:lnTo>
                <a:lnTo>
                  <a:pt x="1543" y="390"/>
                </a:lnTo>
                <a:lnTo>
                  <a:pt x="1540" y="390"/>
                </a:lnTo>
                <a:lnTo>
                  <a:pt x="1540" y="390"/>
                </a:lnTo>
                <a:lnTo>
                  <a:pt x="1540" y="390"/>
                </a:lnTo>
                <a:lnTo>
                  <a:pt x="1540" y="387"/>
                </a:lnTo>
                <a:lnTo>
                  <a:pt x="1540" y="387"/>
                </a:lnTo>
                <a:lnTo>
                  <a:pt x="1540" y="385"/>
                </a:lnTo>
                <a:lnTo>
                  <a:pt x="1540" y="385"/>
                </a:lnTo>
                <a:lnTo>
                  <a:pt x="1540" y="385"/>
                </a:lnTo>
                <a:lnTo>
                  <a:pt x="1543" y="385"/>
                </a:lnTo>
                <a:lnTo>
                  <a:pt x="1543" y="385"/>
                </a:lnTo>
                <a:lnTo>
                  <a:pt x="1545" y="385"/>
                </a:lnTo>
                <a:lnTo>
                  <a:pt x="1540" y="381"/>
                </a:lnTo>
                <a:lnTo>
                  <a:pt x="1540" y="381"/>
                </a:lnTo>
                <a:lnTo>
                  <a:pt x="1543" y="381"/>
                </a:lnTo>
                <a:lnTo>
                  <a:pt x="1545" y="378"/>
                </a:lnTo>
                <a:lnTo>
                  <a:pt x="1545" y="374"/>
                </a:lnTo>
                <a:lnTo>
                  <a:pt x="1545" y="374"/>
                </a:lnTo>
                <a:lnTo>
                  <a:pt x="1543" y="374"/>
                </a:lnTo>
                <a:lnTo>
                  <a:pt x="1536" y="378"/>
                </a:lnTo>
                <a:lnTo>
                  <a:pt x="1536" y="378"/>
                </a:lnTo>
                <a:lnTo>
                  <a:pt x="1540" y="374"/>
                </a:lnTo>
                <a:lnTo>
                  <a:pt x="1545" y="372"/>
                </a:lnTo>
                <a:lnTo>
                  <a:pt x="1549" y="367"/>
                </a:lnTo>
                <a:lnTo>
                  <a:pt x="1549" y="367"/>
                </a:lnTo>
                <a:lnTo>
                  <a:pt x="1552" y="365"/>
                </a:lnTo>
                <a:lnTo>
                  <a:pt x="1552" y="365"/>
                </a:lnTo>
                <a:lnTo>
                  <a:pt x="1549" y="363"/>
                </a:lnTo>
                <a:lnTo>
                  <a:pt x="1547" y="363"/>
                </a:lnTo>
                <a:lnTo>
                  <a:pt x="1545" y="360"/>
                </a:lnTo>
                <a:lnTo>
                  <a:pt x="1545" y="358"/>
                </a:lnTo>
                <a:lnTo>
                  <a:pt x="1545" y="356"/>
                </a:lnTo>
                <a:lnTo>
                  <a:pt x="1545" y="354"/>
                </a:lnTo>
                <a:lnTo>
                  <a:pt x="1545" y="354"/>
                </a:lnTo>
                <a:lnTo>
                  <a:pt x="1543" y="351"/>
                </a:lnTo>
                <a:lnTo>
                  <a:pt x="1538" y="351"/>
                </a:lnTo>
                <a:lnTo>
                  <a:pt x="1538" y="349"/>
                </a:lnTo>
                <a:lnTo>
                  <a:pt x="1536" y="345"/>
                </a:lnTo>
                <a:lnTo>
                  <a:pt x="1534" y="340"/>
                </a:lnTo>
                <a:lnTo>
                  <a:pt x="1534" y="340"/>
                </a:lnTo>
                <a:lnTo>
                  <a:pt x="1529" y="338"/>
                </a:lnTo>
                <a:lnTo>
                  <a:pt x="1525" y="336"/>
                </a:lnTo>
                <a:lnTo>
                  <a:pt x="1520" y="336"/>
                </a:lnTo>
                <a:lnTo>
                  <a:pt x="1513" y="336"/>
                </a:lnTo>
                <a:lnTo>
                  <a:pt x="1511" y="338"/>
                </a:lnTo>
                <a:lnTo>
                  <a:pt x="1509" y="338"/>
                </a:lnTo>
                <a:lnTo>
                  <a:pt x="1509" y="338"/>
                </a:lnTo>
                <a:lnTo>
                  <a:pt x="1502" y="340"/>
                </a:lnTo>
                <a:lnTo>
                  <a:pt x="1498" y="340"/>
                </a:lnTo>
                <a:lnTo>
                  <a:pt x="1493" y="342"/>
                </a:lnTo>
                <a:lnTo>
                  <a:pt x="1493" y="342"/>
                </a:lnTo>
                <a:lnTo>
                  <a:pt x="1495" y="345"/>
                </a:lnTo>
                <a:lnTo>
                  <a:pt x="1495" y="347"/>
                </a:lnTo>
                <a:lnTo>
                  <a:pt x="1491" y="345"/>
                </a:lnTo>
                <a:lnTo>
                  <a:pt x="1486" y="345"/>
                </a:lnTo>
                <a:lnTo>
                  <a:pt x="1484" y="347"/>
                </a:lnTo>
                <a:lnTo>
                  <a:pt x="1477" y="349"/>
                </a:lnTo>
                <a:lnTo>
                  <a:pt x="1471" y="356"/>
                </a:lnTo>
                <a:lnTo>
                  <a:pt x="1471" y="356"/>
                </a:lnTo>
                <a:lnTo>
                  <a:pt x="1475" y="358"/>
                </a:lnTo>
                <a:lnTo>
                  <a:pt x="1489" y="363"/>
                </a:lnTo>
                <a:lnTo>
                  <a:pt x="1489" y="365"/>
                </a:lnTo>
                <a:lnTo>
                  <a:pt x="1477" y="360"/>
                </a:lnTo>
                <a:lnTo>
                  <a:pt x="1473" y="360"/>
                </a:lnTo>
                <a:lnTo>
                  <a:pt x="1471" y="360"/>
                </a:lnTo>
                <a:lnTo>
                  <a:pt x="1471" y="360"/>
                </a:lnTo>
                <a:lnTo>
                  <a:pt x="1468" y="363"/>
                </a:lnTo>
                <a:lnTo>
                  <a:pt x="1468" y="363"/>
                </a:lnTo>
                <a:lnTo>
                  <a:pt x="1466" y="365"/>
                </a:lnTo>
                <a:lnTo>
                  <a:pt x="1466" y="367"/>
                </a:lnTo>
                <a:lnTo>
                  <a:pt x="1468" y="369"/>
                </a:lnTo>
                <a:lnTo>
                  <a:pt x="1468" y="369"/>
                </a:lnTo>
                <a:lnTo>
                  <a:pt x="1468" y="372"/>
                </a:lnTo>
                <a:lnTo>
                  <a:pt x="1468" y="372"/>
                </a:lnTo>
                <a:lnTo>
                  <a:pt x="1471" y="374"/>
                </a:lnTo>
                <a:lnTo>
                  <a:pt x="1473" y="376"/>
                </a:lnTo>
                <a:lnTo>
                  <a:pt x="1475" y="376"/>
                </a:lnTo>
                <a:lnTo>
                  <a:pt x="1477" y="376"/>
                </a:lnTo>
                <a:lnTo>
                  <a:pt x="1477" y="376"/>
                </a:lnTo>
                <a:lnTo>
                  <a:pt x="1480" y="376"/>
                </a:lnTo>
                <a:lnTo>
                  <a:pt x="1484" y="376"/>
                </a:lnTo>
                <a:lnTo>
                  <a:pt x="1482" y="376"/>
                </a:lnTo>
                <a:lnTo>
                  <a:pt x="1480" y="378"/>
                </a:lnTo>
                <a:lnTo>
                  <a:pt x="1480" y="378"/>
                </a:lnTo>
                <a:lnTo>
                  <a:pt x="1480" y="381"/>
                </a:lnTo>
                <a:lnTo>
                  <a:pt x="1482" y="381"/>
                </a:lnTo>
                <a:lnTo>
                  <a:pt x="1486" y="385"/>
                </a:lnTo>
                <a:lnTo>
                  <a:pt x="1489" y="385"/>
                </a:lnTo>
                <a:lnTo>
                  <a:pt x="1489" y="385"/>
                </a:lnTo>
                <a:lnTo>
                  <a:pt x="1486" y="385"/>
                </a:lnTo>
                <a:lnTo>
                  <a:pt x="1484" y="383"/>
                </a:lnTo>
                <a:lnTo>
                  <a:pt x="1477" y="381"/>
                </a:lnTo>
                <a:lnTo>
                  <a:pt x="1473" y="381"/>
                </a:lnTo>
                <a:lnTo>
                  <a:pt x="1471" y="381"/>
                </a:lnTo>
                <a:lnTo>
                  <a:pt x="1468" y="385"/>
                </a:lnTo>
                <a:lnTo>
                  <a:pt x="1466" y="385"/>
                </a:lnTo>
                <a:lnTo>
                  <a:pt x="1464" y="387"/>
                </a:lnTo>
                <a:lnTo>
                  <a:pt x="1464" y="387"/>
                </a:lnTo>
                <a:lnTo>
                  <a:pt x="1464" y="387"/>
                </a:lnTo>
                <a:lnTo>
                  <a:pt x="1468" y="392"/>
                </a:lnTo>
                <a:lnTo>
                  <a:pt x="1468" y="392"/>
                </a:lnTo>
                <a:lnTo>
                  <a:pt x="1471" y="394"/>
                </a:lnTo>
                <a:lnTo>
                  <a:pt x="1473" y="396"/>
                </a:lnTo>
                <a:lnTo>
                  <a:pt x="1473" y="396"/>
                </a:lnTo>
                <a:lnTo>
                  <a:pt x="1475" y="396"/>
                </a:lnTo>
                <a:lnTo>
                  <a:pt x="1477" y="396"/>
                </a:lnTo>
                <a:lnTo>
                  <a:pt x="1480" y="396"/>
                </a:lnTo>
                <a:lnTo>
                  <a:pt x="1482" y="399"/>
                </a:lnTo>
                <a:lnTo>
                  <a:pt x="1482" y="399"/>
                </a:lnTo>
                <a:lnTo>
                  <a:pt x="1482" y="401"/>
                </a:lnTo>
                <a:lnTo>
                  <a:pt x="1482" y="403"/>
                </a:lnTo>
                <a:lnTo>
                  <a:pt x="1482" y="405"/>
                </a:lnTo>
                <a:lnTo>
                  <a:pt x="1480" y="412"/>
                </a:lnTo>
                <a:lnTo>
                  <a:pt x="1480" y="414"/>
                </a:lnTo>
                <a:lnTo>
                  <a:pt x="1480" y="417"/>
                </a:lnTo>
                <a:lnTo>
                  <a:pt x="1477" y="414"/>
                </a:lnTo>
                <a:lnTo>
                  <a:pt x="1477" y="414"/>
                </a:lnTo>
                <a:lnTo>
                  <a:pt x="1475" y="414"/>
                </a:lnTo>
                <a:lnTo>
                  <a:pt x="1477" y="412"/>
                </a:lnTo>
                <a:lnTo>
                  <a:pt x="1477" y="412"/>
                </a:lnTo>
                <a:lnTo>
                  <a:pt x="1475" y="412"/>
                </a:lnTo>
                <a:lnTo>
                  <a:pt x="1466" y="412"/>
                </a:lnTo>
                <a:lnTo>
                  <a:pt x="1464" y="412"/>
                </a:lnTo>
                <a:lnTo>
                  <a:pt x="1459" y="414"/>
                </a:lnTo>
                <a:lnTo>
                  <a:pt x="1457" y="414"/>
                </a:lnTo>
                <a:lnTo>
                  <a:pt x="1453" y="417"/>
                </a:lnTo>
                <a:lnTo>
                  <a:pt x="1453" y="414"/>
                </a:lnTo>
                <a:lnTo>
                  <a:pt x="1455" y="414"/>
                </a:lnTo>
                <a:lnTo>
                  <a:pt x="1459" y="412"/>
                </a:lnTo>
                <a:lnTo>
                  <a:pt x="1462" y="412"/>
                </a:lnTo>
                <a:lnTo>
                  <a:pt x="1466" y="410"/>
                </a:lnTo>
                <a:lnTo>
                  <a:pt x="1471" y="410"/>
                </a:lnTo>
                <a:lnTo>
                  <a:pt x="1475" y="408"/>
                </a:lnTo>
                <a:lnTo>
                  <a:pt x="1477" y="405"/>
                </a:lnTo>
                <a:lnTo>
                  <a:pt x="1475" y="405"/>
                </a:lnTo>
                <a:lnTo>
                  <a:pt x="1473" y="401"/>
                </a:lnTo>
                <a:lnTo>
                  <a:pt x="1468" y="401"/>
                </a:lnTo>
                <a:lnTo>
                  <a:pt x="1466" y="396"/>
                </a:lnTo>
                <a:lnTo>
                  <a:pt x="1462" y="394"/>
                </a:lnTo>
                <a:lnTo>
                  <a:pt x="1457" y="390"/>
                </a:lnTo>
                <a:lnTo>
                  <a:pt x="1457" y="387"/>
                </a:lnTo>
                <a:lnTo>
                  <a:pt x="1457" y="383"/>
                </a:lnTo>
                <a:lnTo>
                  <a:pt x="1457" y="381"/>
                </a:lnTo>
                <a:lnTo>
                  <a:pt x="1457" y="381"/>
                </a:lnTo>
                <a:lnTo>
                  <a:pt x="1457" y="376"/>
                </a:lnTo>
                <a:lnTo>
                  <a:pt x="1457" y="374"/>
                </a:lnTo>
                <a:lnTo>
                  <a:pt x="1455" y="372"/>
                </a:lnTo>
                <a:lnTo>
                  <a:pt x="1453" y="367"/>
                </a:lnTo>
                <a:lnTo>
                  <a:pt x="1450" y="367"/>
                </a:lnTo>
                <a:lnTo>
                  <a:pt x="1450" y="365"/>
                </a:lnTo>
                <a:lnTo>
                  <a:pt x="1453" y="363"/>
                </a:lnTo>
                <a:lnTo>
                  <a:pt x="1453" y="360"/>
                </a:lnTo>
                <a:lnTo>
                  <a:pt x="1455" y="360"/>
                </a:lnTo>
                <a:lnTo>
                  <a:pt x="1459" y="351"/>
                </a:lnTo>
                <a:lnTo>
                  <a:pt x="1462" y="349"/>
                </a:lnTo>
                <a:lnTo>
                  <a:pt x="1466" y="345"/>
                </a:lnTo>
                <a:lnTo>
                  <a:pt x="1471" y="342"/>
                </a:lnTo>
                <a:lnTo>
                  <a:pt x="1473" y="340"/>
                </a:lnTo>
                <a:lnTo>
                  <a:pt x="1477" y="338"/>
                </a:lnTo>
                <a:lnTo>
                  <a:pt x="1477" y="336"/>
                </a:lnTo>
                <a:lnTo>
                  <a:pt x="1477" y="336"/>
                </a:lnTo>
                <a:lnTo>
                  <a:pt x="1477" y="336"/>
                </a:lnTo>
                <a:lnTo>
                  <a:pt x="1475" y="333"/>
                </a:lnTo>
                <a:lnTo>
                  <a:pt x="1462" y="333"/>
                </a:lnTo>
                <a:lnTo>
                  <a:pt x="1455" y="333"/>
                </a:lnTo>
                <a:lnTo>
                  <a:pt x="1450" y="333"/>
                </a:lnTo>
                <a:lnTo>
                  <a:pt x="1439" y="336"/>
                </a:lnTo>
                <a:lnTo>
                  <a:pt x="1435" y="336"/>
                </a:lnTo>
                <a:lnTo>
                  <a:pt x="1432" y="338"/>
                </a:lnTo>
                <a:lnTo>
                  <a:pt x="1428" y="340"/>
                </a:lnTo>
                <a:lnTo>
                  <a:pt x="1419" y="347"/>
                </a:lnTo>
                <a:lnTo>
                  <a:pt x="1419" y="347"/>
                </a:lnTo>
                <a:lnTo>
                  <a:pt x="1419" y="347"/>
                </a:lnTo>
                <a:lnTo>
                  <a:pt x="1419" y="349"/>
                </a:lnTo>
                <a:lnTo>
                  <a:pt x="1419" y="349"/>
                </a:lnTo>
                <a:lnTo>
                  <a:pt x="1414" y="351"/>
                </a:lnTo>
                <a:lnTo>
                  <a:pt x="1412" y="354"/>
                </a:lnTo>
                <a:lnTo>
                  <a:pt x="1412" y="356"/>
                </a:lnTo>
                <a:lnTo>
                  <a:pt x="1410" y="356"/>
                </a:lnTo>
                <a:lnTo>
                  <a:pt x="1410" y="358"/>
                </a:lnTo>
                <a:lnTo>
                  <a:pt x="1410" y="360"/>
                </a:lnTo>
                <a:lnTo>
                  <a:pt x="1410" y="363"/>
                </a:lnTo>
                <a:lnTo>
                  <a:pt x="1410" y="365"/>
                </a:lnTo>
                <a:lnTo>
                  <a:pt x="1408" y="367"/>
                </a:lnTo>
                <a:lnTo>
                  <a:pt x="1403" y="372"/>
                </a:lnTo>
                <a:lnTo>
                  <a:pt x="1403" y="374"/>
                </a:lnTo>
                <a:lnTo>
                  <a:pt x="1401" y="376"/>
                </a:lnTo>
                <a:lnTo>
                  <a:pt x="1401" y="376"/>
                </a:lnTo>
                <a:lnTo>
                  <a:pt x="1401" y="378"/>
                </a:lnTo>
                <a:lnTo>
                  <a:pt x="1401" y="381"/>
                </a:lnTo>
                <a:lnTo>
                  <a:pt x="1403" y="381"/>
                </a:lnTo>
                <a:lnTo>
                  <a:pt x="1403" y="383"/>
                </a:lnTo>
                <a:lnTo>
                  <a:pt x="1405" y="383"/>
                </a:lnTo>
                <a:lnTo>
                  <a:pt x="1405" y="383"/>
                </a:lnTo>
                <a:lnTo>
                  <a:pt x="1401" y="385"/>
                </a:lnTo>
                <a:lnTo>
                  <a:pt x="1399" y="390"/>
                </a:lnTo>
                <a:lnTo>
                  <a:pt x="1399" y="390"/>
                </a:lnTo>
                <a:lnTo>
                  <a:pt x="1401" y="392"/>
                </a:lnTo>
                <a:lnTo>
                  <a:pt x="1401" y="394"/>
                </a:lnTo>
                <a:lnTo>
                  <a:pt x="1401" y="399"/>
                </a:lnTo>
                <a:lnTo>
                  <a:pt x="1401" y="401"/>
                </a:lnTo>
                <a:lnTo>
                  <a:pt x="1403" y="403"/>
                </a:lnTo>
                <a:lnTo>
                  <a:pt x="1403" y="403"/>
                </a:lnTo>
                <a:lnTo>
                  <a:pt x="1408" y="405"/>
                </a:lnTo>
                <a:lnTo>
                  <a:pt x="1414" y="408"/>
                </a:lnTo>
                <a:lnTo>
                  <a:pt x="1421" y="410"/>
                </a:lnTo>
                <a:lnTo>
                  <a:pt x="1430" y="410"/>
                </a:lnTo>
                <a:lnTo>
                  <a:pt x="1432" y="410"/>
                </a:lnTo>
                <a:lnTo>
                  <a:pt x="1435" y="410"/>
                </a:lnTo>
                <a:lnTo>
                  <a:pt x="1437" y="412"/>
                </a:lnTo>
                <a:lnTo>
                  <a:pt x="1441" y="414"/>
                </a:lnTo>
                <a:lnTo>
                  <a:pt x="1444" y="414"/>
                </a:lnTo>
                <a:lnTo>
                  <a:pt x="1444" y="417"/>
                </a:lnTo>
                <a:lnTo>
                  <a:pt x="1437" y="417"/>
                </a:lnTo>
                <a:lnTo>
                  <a:pt x="1432" y="417"/>
                </a:lnTo>
                <a:lnTo>
                  <a:pt x="1430" y="417"/>
                </a:lnTo>
                <a:lnTo>
                  <a:pt x="1426" y="417"/>
                </a:lnTo>
                <a:lnTo>
                  <a:pt x="1423" y="414"/>
                </a:lnTo>
                <a:lnTo>
                  <a:pt x="1419" y="414"/>
                </a:lnTo>
                <a:lnTo>
                  <a:pt x="1414" y="414"/>
                </a:lnTo>
                <a:lnTo>
                  <a:pt x="1410" y="414"/>
                </a:lnTo>
                <a:lnTo>
                  <a:pt x="1408" y="414"/>
                </a:lnTo>
                <a:lnTo>
                  <a:pt x="1408" y="414"/>
                </a:lnTo>
                <a:lnTo>
                  <a:pt x="1410" y="417"/>
                </a:lnTo>
                <a:lnTo>
                  <a:pt x="1410" y="421"/>
                </a:lnTo>
                <a:lnTo>
                  <a:pt x="1412" y="423"/>
                </a:lnTo>
                <a:lnTo>
                  <a:pt x="1417" y="428"/>
                </a:lnTo>
                <a:lnTo>
                  <a:pt x="1419" y="430"/>
                </a:lnTo>
                <a:lnTo>
                  <a:pt x="1421" y="430"/>
                </a:lnTo>
                <a:lnTo>
                  <a:pt x="1423" y="430"/>
                </a:lnTo>
                <a:lnTo>
                  <a:pt x="1428" y="432"/>
                </a:lnTo>
                <a:lnTo>
                  <a:pt x="1432" y="437"/>
                </a:lnTo>
                <a:lnTo>
                  <a:pt x="1432" y="437"/>
                </a:lnTo>
                <a:lnTo>
                  <a:pt x="1435" y="437"/>
                </a:lnTo>
                <a:lnTo>
                  <a:pt x="1435" y="435"/>
                </a:lnTo>
                <a:lnTo>
                  <a:pt x="1437" y="435"/>
                </a:lnTo>
                <a:lnTo>
                  <a:pt x="1439" y="435"/>
                </a:lnTo>
                <a:lnTo>
                  <a:pt x="1441" y="435"/>
                </a:lnTo>
                <a:lnTo>
                  <a:pt x="1446" y="435"/>
                </a:lnTo>
                <a:lnTo>
                  <a:pt x="1446" y="435"/>
                </a:lnTo>
                <a:lnTo>
                  <a:pt x="1444" y="432"/>
                </a:lnTo>
                <a:lnTo>
                  <a:pt x="1444" y="432"/>
                </a:lnTo>
                <a:lnTo>
                  <a:pt x="1444" y="432"/>
                </a:lnTo>
                <a:lnTo>
                  <a:pt x="1448" y="432"/>
                </a:lnTo>
                <a:lnTo>
                  <a:pt x="1450" y="432"/>
                </a:lnTo>
                <a:lnTo>
                  <a:pt x="1453" y="432"/>
                </a:lnTo>
                <a:lnTo>
                  <a:pt x="1455" y="430"/>
                </a:lnTo>
                <a:lnTo>
                  <a:pt x="1455" y="430"/>
                </a:lnTo>
                <a:lnTo>
                  <a:pt x="1455" y="432"/>
                </a:lnTo>
                <a:lnTo>
                  <a:pt x="1455" y="435"/>
                </a:lnTo>
                <a:lnTo>
                  <a:pt x="1455" y="435"/>
                </a:lnTo>
                <a:lnTo>
                  <a:pt x="1457" y="439"/>
                </a:lnTo>
                <a:lnTo>
                  <a:pt x="1457" y="439"/>
                </a:lnTo>
                <a:lnTo>
                  <a:pt x="1459" y="441"/>
                </a:lnTo>
                <a:lnTo>
                  <a:pt x="1466" y="441"/>
                </a:lnTo>
                <a:lnTo>
                  <a:pt x="1471" y="441"/>
                </a:lnTo>
                <a:lnTo>
                  <a:pt x="1477" y="441"/>
                </a:lnTo>
                <a:lnTo>
                  <a:pt x="1480" y="441"/>
                </a:lnTo>
                <a:lnTo>
                  <a:pt x="1480" y="441"/>
                </a:lnTo>
                <a:lnTo>
                  <a:pt x="1482" y="444"/>
                </a:lnTo>
                <a:lnTo>
                  <a:pt x="1484" y="444"/>
                </a:lnTo>
                <a:lnTo>
                  <a:pt x="1495" y="444"/>
                </a:lnTo>
                <a:lnTo>
                  <a:pt x="1500" y="444"/>
                </a:lnTo>
                <a:lnTo>
                  <a:pt x="1507" y="444"/>
                </a:lnTo>
                <a:lnTo>
                  <a:pt x="1507" y="444"/>
                </a:lnTo>
                <a:lnTo>
                  <a:pt x="1509" y="444"/>
                </a:lnTo>
                <a:lnTo>
                  <a:pt x="1516" y="448"/>
                </a:lnTo>
                <a:lnTo>
                  <a:pt x="1520" y="448"/>
                </a:lnTo>
                <a:lnTo>
                  <a:pt x="1522" y="448"/>
                </a:lnTo>
                <a:lnTo>
                  <a:pt x="1525" y="448"/>
                </a:lnTo>
                <a:lnTo>
                  <a:pt x="1531" y="446"/>
                </a:lnTo>
                <a:lnTo>
                  <a:pt x="1540" y="450"/>
                </a:lnTo>
                <a:lnTo>
                  <a:pt x="1543" y="450"/>
                </a:lnTo>
                <a:lnTo>
                  <a:pt x="1543" y="448"/>
                </a:lnTo>
                <a:lnTo>
                  <a:pt x="1540" y="448"/>
                </a:lnTo>
                <a:lnTo>
                  <a:pt x="1538" y="446"/>
                </a:lnTo>
                <a:lnTo>
                  <a:pt x="1536" y="444"/>
                </a:lnTo>
                <a:lnTo>
                  <a:pt x="1534" y="444"/>
                </a:lnTo>
                <a:lnTo>
                  <a:pt x="1534" y="444"/>
                </a:lnTo>
                <a:lnTo>
                  <a:pt x="1531" y="441"/>
                </a:lnTo>
                <a:lnTo>
                  <a:pt x="1529" y="441"/>
                </a:lnTo>
                <a:lnTo>
                  <a:pt x="1531" y="441"/>
                </a:lnTo>
                <a:lnTo>
                  <a:pt x="1538" y="441"/>
                </a:lnTo>
                <a:lnTo>
                  <a:pt x="1543" y="441"/>
                </a:lnTo>
                <a:lnTo>
                  <a:pt x="1545" y="441"/>
                </a:lnTo>
                <a:lnTo>
                  <a:pt x="1549" y="444"/>
                </a:lnTo>
                <a:lnTo>
                  <a:pt x="1552" y="444"/>
                </a:lnTo>
                <a:lnTo>
                  <a:pt x="1552" y="444"/>
                </a:lnTo>
                <a:lnTo>
                  <a:pt x="1561" y="446"/>
                </a:lnTo>
                <a:lnTo>
                  <a:pt x="1563" y="446"/>
                </a:lnTo>
                <a:lnTo>
                  <a:pt x="1565" y="446"/>
                </a:lnTo>
                <a:lnTo>
                  <a:pt x="1570" y="446"/>
                </a:lnTo>
                <a:lnTo>
                  <a:pt x="1572" y="444"/>
                </a:lnTo>
                <a:lnTo>
                  <a:pt x="1574" y="444"/>
                </a:lnTo>
                <a:lnTo>
                  <a:pt x="1574" y="441"/>
                </a:lnTo>
                <a:lnTo>
                  <a:pt x="1574" y="441"/>
                </a:lnTo>
                <a:lnTo>
                  <a:pt x="1574" y="439"/>
                </a:lnTo>
                <a:lnTo>
                  <a:pt x="1572" y="437"/>
                </a:lnTo>
                <a:lnTo>
                  <a:pt x="1572" y="435"/>
                </a:lnTo>
                <a:lnTo>
                  <a:pt x="1570" y="435"/>
                </a:lnTo>
                <a:lnTo>
                  <a:pt x="1565" y="432"/>
                </a:lnTo>
                <a:lnTo>
                  <a:pt x="1565" y="432"/>
                </a:lnTo>
                <a:lnTo>
                  <a:pt x="1565" y="432"/>
                </a:lnTo>
                <a:lnTo>
                  <a:pt x="1565" y="430"/>
                </a:lnTo>
                <a:lnTo>
                  <a:pt x="1567" y="428"/>
                </a:lnTo>
                <a:lnTo>
                  <a:pt x="1567" y="428"/>
                </a:lnTo>
                <a:lnTo>
                  <a:pt x="1570" y="426"/>
                </a:lnTo>
                <a:lnTo>
                  <a:pt x="1572" y="428"/>
                </a:lnTo>
                <a:lnTo>
                  <a:pt x="1572" y="430"/>
                </a:lnTo>
                <a:lnTo>
                  <a:pt x="1574" y="430"/>
                </a:lnTo>
                <a:lnTo>
                  <a:pt x="1574" y="430"/>
                </a:lnTo>
                <a:lnTo>
                  <a:pt x="1576" y="435"/>
                </a:lnTo>
                <a:lnTo>
                  <a:pt x="1576" y="435"/>
                </a:lnTo>
                <a:lnTo>
                  <a:pt x="1579" y="435"/>
                </a:lnTo>
                <a:lnTo>
                  <a:pt x="1581" y="437"/>
                </a:lnTo>
                <a:lnTo>
                  <a:pt x="1583" y="437"/>
                </a:lnTo>
                <a:lnTo>
                  <a:pt x="1583" y="437"/>
                </a:lnTo>
                <a:lnTo>
                  <a:pt x="1588" y="437"/>
                </a:lnTo>
                <a:lnTo>
                  <a:pt x="1590" y="437"/>
                </a:lnTo>
                <a:lnTo>
                  <a:pt x="1590" y="439"/>
                </a:lnTo>
                <a:lnTo>
                  <a:pt x="1592" y="441"/>
                </a:lnTo>
                <a:lnTo>
                  <a:pt x="1592" y="444"/>
                </a:lnTo>
                <a:lnTo>
                  <a:pt x="1592" y="446"/>
                </a:lnTo>
                <a:lnTo>
                  <a:pt x="1592" y="448"/>
                </a:lnTo>
                <a:lnTo>
                  <a:pt x="1594" y="448"/>
                </a:lnTo>
                <a:lnTo>
                  <a:pt x="1599" y="448"/>
                </a:lnTo>
                <a:lnTo>
                  <a:pt x="1601" y="448"/>
                </a:lnTo>
                <a:lnTo>
                  <a:pt x="1601" y="448"/>
                </a:lnTo>
                <a:lnTo>
                  <a:pt x="1603" y="450"/>
                </a:lnTo>
                <a:lnTo>
                  <a:pt x="1603" y="450"/>
                </a:lnTo>
                <a:lnTo>
                  <a:pt x="1601" y="453"/>
                </a:lnTo>
                <a:lnTo>
                  <a:pt x="1601" y="453"/>
                </a:lnTo>
                <a:lnTo>
                  <a:pt x="1599" y="453"/>
                </a:lnTo>
                <a:lnTo>
                  <a:pt x="1601" y="453"/>
                </a:lnTo>
                <a:lnTo>
                  <a:pt x="1601" y="455"/>
                </a:lnTo>
                <a:lnTo>
                  <a:pt x="1603" y="455"/>
                </a:lnTo>
                <a:lnTo>
                  <a:pt x="1606" y="455"/>
                </a:lnTo>
                <a:lnTo>
                  <a:pt x="1606" y="455"/>
                </a:lnTo>
                <a:lnTo>
                  <a:pt x="1608" y="453"/>
                </a:lnTo>
                <a:lnTo>
                  <a:pt x="1610" y="453"/>
                </a:lnTo>
                <a:lnTo>
                  <a:pt x="1610" y="453"/>
                </a:lnTo>
                <a:lnTo>
                  <a:pt x="1615" y="453"/>
                </a:lnTo>
                <a:lnTo>
                  <a:pt x="1615" y="453"/>
                </a:lnTo>
                <a:lnTo>
                  <a:pt x="1610" y="455"/>
                </a:lnTo>
                <a:lnTo>
                  <a:pt x="1610" y="455"/>
                </a:lnTo>
                <a:lnTo>
                  <a:pt x="1610" y="455"/>
                </a:lnTo>
                <a:lnTo>
                  <a:pt x="1610" y="457"/>
                </a:lnTo>
                <a:lnTo>
                  <a:pt x="1610" y="457"/>
                </a:lnTo>
                <a:lnTo>
                  <a:pt x="1610" y="459"/>
                </a:lnTo>
                <a:lnTo>
                  <a:pt x="1612" y="459"/>
                </a:lnTo>
                <a:lnTo>
                  <a:pt x="1615" y="459"/>
                </a:lnTo>
                <a:lnTo>
                  <a:pt x="1617" y="459"/>
                </a:lnTo>
                <a:lnTo>
                  <a:pt x="1621" y="462"/>
                </a:lnTo>
                <a:lnTo>
                  <a:pt x="1621" y="462"/>
                </a:lnTo>
                <a:lnTo>
                  <a:pt x="1624" y="464"/>
                </a:lnTo>
                <a:lnTo>
                  <a:pt x="1621" y="466"/>
                </a:lnTo>
                <a:lnTo>
                  <a:pt x="1621" y="468"/>
                </a:lnTo>
                <a:lnTo>
                  <a:pt x="1619" y="468"/>
                </a:lnTo>
                <a:lnTo>
                  <a:pt x="1617" y="471"/>
                </a:lnTo>
                <a:lnTo>
                  <a:pt x="1617" y="471"/>
                </a:lnTo>
                <a:lnTo>
                  <a:pt x="1612" y="468"/>
                </a:lnTo>
                <a:lnTo>
                  <a:pt x="1610" y="471"/>
                </a:lnTo>
                <a:lnTo>
                  <a:pt x="1608" y="471"/>
                </a:lnTo>
                <a:lnTo>
                  <a:pt x="1608" y="471"/>
                </a:lnTo>
                <a:lnTo>
                  <a:pt x="1608" y="475"/>
                </a:lnTo>
                <a:lnTo>
                  <a:pt x="1608" y="475"/>
                </a:lnTo>
                <a:lnTo>
                  <a:pt x="1608" y="477"/>
                </a:lnTo>
                <a:lnTo>
                  <a:pt x="1608" y="477"/>
                </a:lnTo>
                <a:lnTo>
                  <a:pt x="1608" y="477"/>
                </a:lnTo>
                <a:lnTo>
                  <a:pt x="1608" y="480"/>
                </a:lnTo>
                <a:lnTo>
                  <a:pt x="1610" y="480"/>
                </a:lnTo>
                <a:lnTo>
                  <a:pt x="1615" y="477"/>
                </a:lnTo>
                <a:lnTo>
                  <a:pt x="1619" y="475"/>
                </a:lnTo>
                <a:lnTo>
                  <a:pt x="1624" y="473"/>
                </a:lnTo>
                <a:lnTo>
                  <a:pt x="1624" y="473"/>
                </a:lnTo>
                <a:lnTo>
                  <a:pt x="1626" y="473"/>
                </a:lnTo>
                <a:lnTo>
                  <a:pt x="1628" y="473"/>
                </a:lnTo>
                <a:lnTo>
                  <a:pt x="1630" y="473"/>
                </a:lnTo>
                <a:lnTo>
                  <a:pt x="1630" y="473"/>
                </a:lnTo>
                <a:lnTo>
                  <a:pt x="1632" y="471"/>
                </a:lnTo>
                <a:lnTo>
                  <a:pt x="1635" y="468"/>
                </a:lnTo>
                <a:lnTo>
                  <a:pt x="1635" y="468"/>
                </a:lnTo>
                <a:lnTo>
                  <a:pt x="1637" y="471"/>
                </a:lnTo>
                <a:lnTo>
                  <a:pt x="1637" y="471"/>
                </a:lnTo>
                <a:lnTo>
                  <a:pt x="1635" y="471"/>
                </a:lnTo>
                <a:lnTo>
                  <a:pt x="1632" y="473"/>
                </a:lnTo>
                <a:lnTo>
                  <a:pt x="1635" y="473"/>
                </a:lnTo>
                <a:lnTo>
                  <a:pt x="1635" y="473"/>
                </a:lnTo>
                <a:lnTo>
                  <a:pt x="1637" y="473"/>
                </a:lnTo>
                <a:lnTo>
                  <a:pt x="1637" y="473"/>
                </a:lnTo>
                <a:lnTo>
                  <a:pt x="1635" y="475"/>
                </a:lnTo>
                <a:lnTo>
                  <a:pt x="1635" y="475"/>
                </a:lnTo>
                <a:lnTo>
                  <a:pt x="1635" y="475"/>
                </a:lnTo>
                <a:lnTo>
                  <a:pt x="1637" y="475"/>
                </a:lnTo>
                <a:lnTo>
                  <a:pt x="1637" y="475"/>
                </a:lnTo>
                <a:lnTo>
                  <a:pt x="1637" y="477"/>
                </a:lnTo>
                <a:lnTo>
                  <a:pt x="1637" y="477"/>
                </a:lnTo>
                <a:lnTo>
                  <a:pt x="1637" y="480"/>
                </a:lnTo>
                <a:lnTo>
                  <a:pt x="1641" y="482"/>
                </a:lnTo>
                <a:lnTo>
                  <a:pt x="1644" y="482"/>
                </a:lnTo>
                <a:lnTo>
                  <a:pt x="1644" y="484"/>
                </a:lnTo>
                <a:lnTo>
                  <a:pt x="1646" y="484"/>
                </a:lnTo>
                <a:lnTo>
                  <a:pt x="1648" y="482"/>
                </a:lnTo>
                <a:lnTo>
                  <a:pt x="1648" y="482"/>
                </a:lnTo>
                <a:lnTo>
                  <a:pt x="1646" y="480"/>
                </a:lnTo>
                <a:lnTo>
                  <a:pt x="1646" y="477"/>
                </a:lnTo>
                <a:lnTo>
                  <a:pt x="1648" y="480"/>
                </a:lnTo>
                <a:lnTo>
                  <a:pt x="1650" y="480"/>
                </a:lnTo>
                <a:lnTo>
                  <a:pt x="1650" y="480"/>
                </a:lnTo>
                <a:lnTo>
                  <a:pt x="1650" y="480"/>
                </a:lnTo>
                <a:lnTo>
                  <a:pt x="1650" y="482"/>
                </a:lnTo>
                <a:lnTo>
                  <a:pt x="1650" y="482"/>
                </a:lnTo>
                <a:lnTo>
                  <a:pt x="1650" y="484"/>
                </a:lnTo>
                <a:lnTo>
                  <a:pt x="1650" y="484"/>
                </a:lnTo>
                <a:lnTo>
                  <a:pt x="1650" y="486"/>
                </a:lnTo>
                <a:lnTo>
                  <a:pt x="1650" y="489"/>
                </a:lnTo>
                <a:lnTo>
                  <a:pt x="1653" y="489"/>
                </a:lnTo>
                <a:lnTo>
                  <a:pt x="1653" y="489"/>
                </a:lnTo>
                <a:lnTo>
                  <a:pt x="1655" y="489"/>
                </a:lnTo>
                <a:lnTo>
                  <a:pt x="1659" y="489"/>
                </a:lnTo>
                <a:lnTo>
                  <a:pt x="1659" y="489"/>
                </a:lnTo>
                <a:lnTo>
                  <a:pt x="1659" y="489"/>
                </a:lnTo>
                <a:lnTo>
                  <a:pt x="1659" y="491"/>
                </a:lnTo>
                <a:lnTo>
                  <a:pt x="1662" y="495"/>
                </a:lnTo>
                <a:lnTo>
                  <a:pt x="1666" y="500"/>
                </a:lnTo>
                <a:lnTo>
                  <a:pt x="1668" y="502"/>
                </a:lnTo>
                <a:lnTo>
                  <a:pt x="1671" y="507"/>
                </a:lnTo>
                <a:lnTo>
                  <a:pt x="1673" y="516"/>
                </a:lnTo>
                <a:lnTo>
                  <a:pt x="1675" y="516"/>
                </a:lnTo>
                <a:lnTo>
                  <a:pt x="1675" y="516"/>
                </a:lnTo>
                <a:lnTo>
                  <a:pt x="1675" y="518"/>
                </a:lnTo>
                <a:lnTo>
                  <a:pt x="1673" y="520"/>
                </a:lnTo>
                <a:lnTo>
                  <a:pt x="1671" y="520"/>
                </a:lnTo>
                <a:lnTo>
                  <a:pt x="1668" y="522"/>
                </a:lnTo>
                <a:lnTo>
                  <a:pt x="1666" y="522"/>
                </a:lnTo>
                <a:lnTo>
                  <a:pt x="1664" y="527"/>
                </a:lnTo>
                <a:lnTo>
                  <a:pt x="1664" y="529"/>
                </a:lnTo>
                <a:lnTo>
                  <a:pt x="1664" y="529"/>
                </a:lnTo>
                <a:lnTo>
                  <a:pt x="1664" y="531"/>
                </a:lnTo>
                <a:lnTo>
                  <a:pt x="1659" y="531"/>
                </a:lnTo>
                <a:lnTo>
                  <a:pt x="1659" y="531"/>
                </a:lnTo>
                <a:lnTo>
                  <a:pt x="1657" y="534"/>
                </a:lnTo>
                <a:lnTo>
                  <a:pt x="1657" y="534"/>
                </a:lnTo>
                <a:lnTo>
                  <a:pt x="1655" y="536"/>
                </a:lnTo>
                <a:lnTo>
                  <a:pt x="1648" y="540"/>
                </a:lnTo>
                <a:lnTo>
                  <a:pt x="1641" y="545"/>
                </a:lnTo>
                <a:lnTo>
                  <a:pt x="1641" y="545"/>
                </a:lnTo>
                <a:lnTo>
                  <a:pt x="1641" y="545"/>
                </a:lnTo>
                <a:lnTo>
                  <a:pt x="1641" y="547"/>
                </a:lnTo>
                <a:lnTo>
                  <a:pt x="1644" y="549"/>
                </a:lnTo>
                <a:lnTo>
                  <a:pt x="1648" y="552"/>
                </a:lnTo>
                <a:lnTo>
                  <a:pt x="1650" y="554"/>
                </a:lnTo>
                <a:lnTo>
                  <a:pt x="1653" y="556"/>
                </a:lnTo>
                <a:lnTo>
                  <a:pt x="1653" y="558"/>
                </a:lnTo>
                <a:lnTo>
                  <a:pt x="1655" y="561"/>
                </a:lnTo>
                <a:lnTo>
                  <a:pt x="1655" y="563"/>
                </a:lnTo>
                <a:lnTo>
                  <a:pt x="1653" y="563"/>
                </a:lnTo>
                <a:lnTo>
                  <a:pt x="1650" y="561"/>
                </a:lnTo>
                <a:lnTo>
                  <a:pt x="1648" y="561"/>
                </a:lnTo>
                <a:lnTo>
                  <a:pt x="1646" y="563"/>
                </a:lnTo>
                <a:lnTo>
                  <a:pt x="1644" y="563"/>
                </a:lnTo>
                <a:lnTo>
                  <a:pt x="1641" y="565"/>
                </a:lnTo>
                <a:lnTo>
                  <a:pt x="1641" y="565"/>
                </a:lnTo>
                <a:lnTo>
                  <a:pt x="1639" y="565"/>
                </a:lnTo>
                <a:lnTo>
                  <a:pt x="1637" y="565"/>
                </a:lnTo>
                <a:lnTo>
                  <a:pt x="1635" y="565"/>
                </a:lnTo>
                <a:lnTo>
                  <a:pt x="1632" y="565"/>
                </a:lnTo>
                <a:lnTo>
                  <a:pt x="1632" y="565"/>
                </a:lnTo>
                <a:lnTo>
                  <a:pt x="1630" y="567"/>
                </a:lnTo>
                <a:lnTo>
                  <a:pt x="1630" y="567"/>
                </a:lnTo>
                <a:lnTo>
                  <a:pt x="1628" y="567"/>
                </a:lnTo>
                <a:lnTo>
                  <a:pt x="1621" y="567"/>
                </a:lnTo>
                <a:lnTo>
                  <a:pt x="1621" y="567"/>
                </a:lnTo>
                <a:lnTo>
                  <a:pt x="1621" y="567"/>
                </a:lnTo>
                <a:lnTo>
                  <a:pt x="1626" y="572"/>
                </a:lnTo>
                <a:lnTo>
                  <a:pt x="1626" y="572"/>
                </a:lnTo>
                <a:lnTo>
                  <a:pt x="1626" y="574"/>
                </a:lnTo>
                <a:lnTo>
                  <a:pt x="1628" y="574"/>
                </a:lnTo>
                <a:lnTo>
                  <a:pt x="1628" y="576"/>
                </a:lnTo>
                <a:lnTo>
                  <a:pt x="1626" y="576"/>
                </a:lnTo>
                <a:lnTo>
                  <a:pt x="1626" y="576"/>
                </a:lnTo>
                <a:lnTo>
                  <a:pt x="1626" y="579"/>
                </a:lnTo>
                <a:lnTo>
                  <a:pt x="1626" y="579"/>
                </a:lnTo>
                <a:lnTo>
                  <a:pt x="1624" y="579"/>
                </a:lnTo>
                <a:lnTo>
                  <a:pt x="1624" y="576"/>
                </a:lnTo>
                <a:lnTo>
                  <a:pt x="1624" y="576"/>
                </a:lnTo>
                <a:lnTo>
                  <a:pt x="1624" y="576"/>
                </a:lnTo>
                <a:lnTo>
                  <a:pt x="1626" y="574"/>
                </a:lnTo>
                <a:lnTo>
                  <a:pt x="1624" y="574"/>
                </a:lnTo>
                <a:lnTo>
                  <a:pt x="1624" y="572"/>
                </a:lnTo>
                <a:lnTo>
                  <a:pt x="1619" y="570"/>
                </a:lnTo>
                <a:lnTo>
                  <a:pt x="1617" y="567"/>
                </a:lnTo>
                <a:lnTo>
                  <a:pt x="1610" y="565"/>
                </a:lnTo>
                <a:lnTo>
                  <a:pt x="1606" y="565"/>
                </a:lnTo>
                <a:lnTo>
                  <a:pt x="1603" y="565"/>
                </a:lnTo>
                <a:lnTo>
                  <a:pt x="1601" y="563"/>
                </a:lnTo>
                <a:lnTo>
                  <a:pt x="1597" y="563"/>
                </a:lnTo>
                <a:lnTo>
                  <a:pt x="1597" y="563"/>
                </a:lnTo>
                <a:lnTo>
                  <a:pt x="1597" y="563"/>
                </a:lnTo>
                <a:lnTo>
                  <a:pt x="1594" y="565"/>
                </a:lnTo>
                <a:lnTo>
                  <a:pt x="1594" y="565"/>
                </a:lnTo>
                <a:lnTo>
                  <a:pt x="1594" y="567"/>
                </a:lnTo>
                <a:lnTo>
                  <a:pt x="1597" y="570"/>
                </a:lnTo>
                <a:lnTo>
                  <a:pt x="1597" y="570"/>
                </a:lnTo>
                <a:lnTo>
                  <a:pt x="1594" y="570"/>
                </a:lnTo>
                <a:lnTo>
                  <a:pt x="1588" y="572"/>
                </a:lnTo>
                <a:lnTo>
                  <a:pt x="1585" y="574"/>
                </a:lnTo>
                <a:lnTo>
                  <a:pt x="1585" y="574"/>
                </a:lnTo>
                <a:lnTo>
                  <a:pt x="1585" y="576"/>
                </a:lnTo>
                <a:lnTo>
                  <a:pt x="1583" y="579"/>
                </a:lnTo>
                <a:lnTo>
                  <a:pt x="1583" y="581"/>
                </a:lnTo>
                <a:lnTo>
                  <a:pt x="1583" y="581"/>
                </a:lnTo>
                <a:lnTo>
                  <a:pt x="1583" y="583"/>
                </a:lnTo>
                <a:lnTo>
                  <a:pt x="1583" y="583"/>
                </a:lnTo>
                <a:lnTo>
                  <a:pt x="1585" y="588"/>
                </a:lnTo>
                <a:lnTo>
                  <a:pt x="1585" y="588"/>
                </a:lnTo>
                <a:lnTo>
                  <a:pt x="1590" y="590"/>
                </a:lnTo>
                <a:lnTo>
                  <a:pt x="1590" y="590"/>
                </a:lnTo>
                <a:lnTo>
                  <a:pt x="1592" y="590"/>
                </a:lnTo>
                <a:lnTo>
                  <a:pt x="1594" y="590"/>
                </a:lnTo>
                <a:lnTo>
                  <a:pt x="1594" y="592"/>
                </a:lnTo>
                <a:lnTo>
                  <a:pt x="1597" y="592"/>
                </a:lnTo>
                <a:lnTo>
                  <a:pt x="1599" y="592"/>
                </a:lnTo>
                <a:lnTo>
                  <a:pt x="1601" y="592"/>
                </a:lnTo>
                <a:lnTo>
                  <a:pt x="1603" y="594"/>
                </a:lnTo>
                <a:lnTo>
                  <a:pt x="1606" y="594"/>
                </a:lnTo>
                <a:lnTo>
                  <a:pt x="1608" y="592"/>
                </a:lnTo>
                <a:lnTo>
                  <a:pt x="1608" y="592"/>
                </a:lnTo>
                <a:lnTo>
                  <a:pt x="1610" y="592"/>
                </a:lnTo>
                <a:lnTo>
                  <a:pt x="1610" y="592"/>
                </a:lnTo>
                <a:lnTo>
                  <a:pt x="1615" y="590"/>
                </a:lnTo>
                <a:lnTo>
                  <a:pt x="1617" y="590"/>
                </a:lnTo>
                <a:lnTo>
                  <a:pt x="1619" y="590"/>
                </a:lnTo>
                <a:lnTo>
                  <a:pt x="1621" y="590"/>
                </a:lnTo>
                <a:lnTo>
                  <a:pt x="1621" y="588"/>
                </a:lnTo>
                <a:lnTo>
                  <a:pt x="1626" y="585"/>
                </a:lnTo>
                <a:lnTo>
                  <a:pt x="1628" y="588"/>
                </a:lnTo>
                <a:lnTo>
                  <a:pt x="1630" y="588"/>
                </a:lnTo>
                <a:lnTo>
                  <a:pt x="1632" y="588"/>
                </a:lnTo>
                <a:lnTo>
                  <a:pt x="1635" y="588"/>
                </a:lnTo>
                <a:lnTo>
                  <a:pt x="1637" y="588"/>
                </a:lnTo>
                <a:lnTo>
                  <a:pt x="1639" y="585"/>
                </a:lnTo>
                <a:lnTo>
                  <a:pt x="1637" y="583"/>
                </a:lnTo>
                <a:lnTo>
                  <a:pt x="1635" y="581"/>
                </a:lnTo>
                <a:lnTo>
                  <a:pt x="1635" y="581"/>
                </a:lnTo>
                <a:lnTo>
                  <a:pt x="1635" y="581"/>
                </a:lnTo>
                <a:lnTo>
                  <a:pt x="1635" y="579"/>
                </a:lnTo>
                <a:lnTo>
                  <a:pt x="1637" y="579"/>
                </a:lnTo>
                <a:lnTo>
                  <a:pt x="1637" y="579"/>
                </a:lnTo>
                <a:lnTo>
                  <a:pt x="1637" y="579"/>
                </a:lnTo>
                <a:lnTo>
                  <a:pt x="1639" y="579"/>
                </a:lnTo>
                <a:lnTo>
                  <a:pt x="1639" y="581"/>
                </a:lnTo>
                <a:lnTo>
                  <a:pt x="1639" y="581"/>
                </a:lnTo>
                <a:lnTo>
                  <a:pt x="1639" y="583"/>
                </a:lnTo>
                <a:lnTo>
                  <a:pt x="1641" y="583"/>
                </a:lnTo>
                <a:lnTo>
                  <a:pt x="1641" y="583"/>
                </a:lnTo>
                <a:lnTo>
                  <a:pt x="1646" y="583"/>
                </a:lnTo>
                <a:lnTo>
                  <a:pt x="1646" y="585"/>
                </a:lnTo>
                <a:lnTo>
                  <a:pt x="1646" y="588"/>
                </a:lnTo>
                <a:lnTo>
                  <a:pt x="1646" y="588"/>
                </a:lnTo>
                <a:lnTo>
                  <a:pt x="1648" y="590"/>
                </a:lnTo>
                <a:lnTo>
                  <a:pt x="1648" y="590"/>
                </a:lnTo>
                <a:lnTo>
                  <a:pt x="1648" y="588"/>
                </a:lnTo>
                <a:lnTo>
                  <a:pt x="1648" y="588"/>
                </a:lnTo>
                <a:lnTo>
                  <a:pt x="1650" y="585"/>
                </a:lnTo>
                <a:lnTo>
                  <a:pt x="1650" y="585"/>
                </a:lnTo>
                <a:lnTo>
                  <a:pt x="1650" y="585"/>
                </a:lnTo>
                <a:lnTo>
                  <a:pt x="1653" y="585"/>
                </a:lnTo>
                <a:lnTo>
                  <a:pt x="1655" y="585"/>
                </a:lnTo>
                <a:lnTo>
                  <a:pt x="1657" y="585"/>
                </a:lnTo>
                <a:lnTo>
                  <a:pt x="1659" y="585"/>
                </a:lnTo>
                <a:lnTo>
                  <a:pt x="1659" y="585"/>
                </a:lnTo>
                <a:lnTo>
                  <a:pt x="1657" y="590"/>
                </a:lnTo>
                <a:lnTo>
                  <a:pt x="1657" y="590"/>
                </a:lnTo>
                <a:lnTo>
                  <a:pt x="1657" y="590"/>
                </a:lnTo>
                <a:lnTo>
                  <a:pt x="1659" y="592"/>
                </a:lnTo>
                <a:lnTo>
                  <a:pt x="1662" y="592"/>
                </a:lnTo>
                <a:lnTo>
                  <a:pt x="1664" y="597"/>
                </a:lnTo>
                <a:lnTo>
                  <a:pt x="1668" y="599"/>
                </a:lnTo>
                <a:lnTo>
                  <a:pt x="1668" y="599"/>
                </a:lnTo>
                <a:lnTo>
                  <a:pt x="1668" y="599"/>
                </a:lnTo>
                <a:lnTo>
                  <a:pt x="1671" y="601"/>
                </a:lnTo>
                <a:lnTo>
                  <a:pt x="1671" y="603"/>
                </a:lnTo>
                <a:lnTo>
                  <a:pt x="1673" y="603"/>
                </a:lnTo>
                <a:lnTo>
                  <a:pt x="1675" y="601"/>
                </a:lnTo>
                <a:lnTo>
                  <a:pt x="1677" y="601"/>
                </a:lnTo>
                <a:lnTo>
                  <a:pt x="1677" y="601"/>
                </a:lnTo>
                <a:lnTo>
                  <a:pt x="1677" y="603"/>
                </a:lnTo>
                <a:lnTo>
                  <a:pt x="1675" y="603"/>
                </a:lnTo>
                <a:lnTo>
                  <a:pt x="1675" y="606"/>
                </a:lnTo>
                <a:lnTo>
                  <a:pt x="1675" y="606"/>
                </a:lnTo>
                <a:lnTo>
                  <a:pt x="1675" y="606"/>
                </a:lnTo>
                <a:lnTo>
                  <a:pt x="1682" y="606"/>
                </a:lnTo>
                <a:lnTo>
                  <a:pt x="1684" y="606"/>
                </a:lnTo>
                <a:lnTo>
                  <a:pt x="1684" y="608"/>
                </a:lnTo>
                <a:lnTo>
                  <a:pt x="1686" y="608"/>
                </a:lnTo>
                <a:lnTo>
                  <a:pt x="1686" y="610"/>
                </a:lnTo>
                <a:lnTo>
                  <a:pt x="1686" y="610"/>
                </a:lnTo>
                <a:lnTo>
                  <a:pt x="1689" y="610"/>
                </a:lnTo>
                <a:lnTo>
                  <a:pt x="1689" y="610"/>
                </a:lnTo>
                <a:lnTo>
                  <a:pt x="1689" y="612"/>
                </a:lnTo>
                <a:lnTo>
                  <a:pt x="1684" y="612"/>
                </a:lnTo>
                <a:lnTo>
                  <a:pt x="1684" y="612"/>
                </a:lnTo>
                <a:lnTo>
                  <a:pt x="1682" y="612"/>
                </a:lnTo>
                <a:lnTo>
                  <a:pt x="1680" y="612"/>
                </a:lnTo>
                <a:lnTo>
                  <a:pt x="1680" y="615"/>
                </a:lnTo>
                <a:lnTo>
                  <a:pt x="1682" y="615"/>
                </a:lnTo>
                <a:lnTo>
                  <a:pt x="1684" y="619"/>
                </a:lnTo>
                <a:lnTo>
                  <a:pt x="1686" y="621"/>
                </a:lnTo>
                <a:lnTo>
                  <a:pt x="1689" y="621"/>
                </a:lnTo>
                <a:lnTo>
                  <a:pt x="1691" y="624"/>
                </a:lnTo>
                <a:lnTo>
                  <a:pt x="1695" y="621"/>
                </a:lnTo>
                <a:lnTo>
                  <a:pt x="1695" y="621"/>
                </a:lnTo>
                <a:lnTo>
                  <a:pt x="1693" y="624"/>
                </a:lnTo>
                <a:lnTo>
                  <a:pt x="1693" y="624"/>
                </a:lnTo>
                <a:lnTo>
                  <a:pt x="1695" y="624"/>
                </a:lnTo>
                <a:lnTo>
                  <a:pt x="1698" y="626"/>
                </a:lnTo>
                <a:lnTo>
                  <a:pt x="1702" y="626"/>
                </a:lnTo>
                <a:lnTo>
                  <a:pt x="1704" y="628"/>
                </a:lnTo>
                <a:lnTo>
                  <a:pt x="1707" y="630"/>
                </a:lnTo>
                <a:lnTo>
                  <a:pt x="1709" y="630"/>
                </a:lnTo>
                <a:lnTo>
                  <a:pt x="1711" y="628"/>
                </a:lnTo>
                <a:lnTo>
                  <a:pt x="1713" y="628"/>
                </a:lnTo>
                <a:lnTo>
                  <a:pt x="1716" y="630"/>
                </a:lnTo>
                <a:lnTo>
                  <a:pt x="1718" y="630"/>
                </a:lnTo>
                <a:lnTo>
                  <a:pt x="1720" y="635"/>
                </a:lnTo>
                <a:lnTo>
                  <a:pt x="1725" y="637"/>
                </a:lnTo>
                <a:lnTo>
                  <a:pt x="1725" y="637"/>
                </a:lnTo>
                <a:lnTo>
                  <a:pt x="1729" y="640"/>
                </a:lnTo>
                <a:lnTo>
                  <a:pt x="1731" y="642"/>
                </a:lnTo>
                <a:lnTo>
                  <a:pt x="1734" y="642"/>
                </a:lnTo>
                <a:lnTo>
                  <a:pt x="1736" y="642"/>
                </a:lnTo>
                <a:lnTo>
                  <a:pt x="1749" y="644"/>
                </a:lnTo>
                <a:lnTo>
                  <a:pt x="1752" y="644"/>
                </a:lnTo>
                <a:lnTo>
                  <a:pt x="1752" y="646"/>
                </a:lnTo>
                <a:lnTo>
                  <a:pt x="1754" y="646"/>
                </a:lnTo>
                <a:lnTo>
                  <a:pt x="1761" y="649"/>
                </a:lnTo>
                <a:lnTo>
                  <a:pt x="1763" y="651"/>
                </a:lnTo>
                <a:lnTo>
                  <a:pt x="1765" y="651"/>
                </a:lnTo>
                <a:lnTo>
                  <a:pt x="1767" y="651"/>
                </a:lnTo>
                <a:lnTo>
                  <a:pt x="1770" y="651"/>
                </a:lnTo>
                <a:lnTo>
                  <a:pt x="1770" y="651"/>
                </a:lnTo>
                <a:lnTo>
                  <a:pt x="1772" y="651"/>
                </a:lnTo>
                <a:lnTo>
                  <a:pt x="1772" y="649"/>
                </a:lnTo>
                <a:lnTo>
                  <a:pt x="1770" y="646"/>
                </a:lnTo>
                <a:lnTo>
                  <a:pt x="1770" y="646"/>
                </a:lnTo>
                <a:lnTo>
                  <a:pt x="1772" y="644"/>
                </a:lnTo>
                <a:lnTo>
                  <a:pt x="1772" y="644"/>
                </a:lnTo>
                <a:lnTo>
                  <a:pt x="1772" y="644"/>
                </a:lnTo>
                <a:lnTo>
                  <a:pt x="1772" y="642"/>
                </a:lnTo>
                <a:lnTo>
                  <a:pt x="1772" y="642"/>
                </a:lnTo>
                <a:lnTo>
                  <a:pt x="1767" y="642"/>
                </a:lnTo>
                <a:lnTo>
                  <a:pt x="1767" y="640"/>
                </a:lnTo>
                <a:lnTo>
                  <a:pt x="1765" y="637"/>
                </a:lnTo>
                <a:lnTo>
                  <a:pt x="1765" y="635"/>
                </a:lnTo>
                <a:lnTo>
                  <a:pt x="1763" y="633"/>
                </a:lnTo>
                <a:lnTo>
                  <a:pt x="1761" y="633"/>
                </a:lnTo>
                <a:lnTo>
                  <a:pt x="1758" y="633"/>
                </a:lnTo>
                <a:lnTo>
                  <a:pt x="1758" y="630"/>
                </a:lnTo>
                <a:lnTo>
                  <a:pt x="1754" y="628"/>
                </a:lnTo>
                <a:lnTo>
                  <a:pt x="1754" y="628"/>
                </a:lnTo>
                <a:lnTo>
                  <a:pt x="1752" y="626"/>
                </a:lnTo>
                <a:lnTo>
                  <a:pt x="1749" y="626"/>
                </a:lnTo>
                <a:lnTo>
                  <a:pt x="1745" y="624"/>
                </a:lnTo>
                <a:lnTo>
                  <a:pt x="1745" y="624"/>
                </a:lnTo>
                <a:lnTo>
                  <a:pt x="1747" y="621"/>
                </a:lnTo>
                <a:lnTo>
                  <a:pt x="1747" y="621"/>
                </a:lnTo>
                <a:lnTo>
                  <a:pt x="1745" y="621"/>
                </a:lnTo>
                <a:lnTo>
                  <a:pt x="1743" y="621"/>
                </a:lnTo>
                <a:lnTo>
                  <a:pt x="1738" y="619"/>
                </a:lnTo>
                <a:lnTo>
                  <a:pt x="1738" y="619"/>
                </a:lnTo>
                <a:lnTo>
                  <a:pt x="1736" y="615"/>
                </a:lnTo>
                <a:lnTo>
                  <a:pt x="1734" y="612"/>
                </a:lnTo>
                <a:lnTo>
                  <a:pt x="1731" y="612"/>
                </a:lnTo>
                <a:lnTo>
                  <a:pt x="1729" y="610"/>
                </a:lnTo>
                <a:lnTo>
                  <a:pt x="1727" y="606"/>
                </a:lnTo>
                <a:lnTo>
                  <a:pt x="1729" y="606"/>
                </a:lnTo>
                <a:lnTo>
                  <a:pt x="1731" y="606"/>
                </a:lnTo>
                <a:lnTo>
                  <a:pt x="1734" y="606"/>
                </a:lnTo>
                <a:lnTo>
                  <a:pt x="1738" y="608"/>
                </a:lnTo>
                <a:lnTo>
                  <a:pt x="1745" y="612"/>
                </a:lnTo>
                <a:lnTo>
                  <a:pt x="1745" y="615"/>
                </a:lnTo>
                <a:lnTo>
                  <a:pt x="1745" y="615"/>
                </a:lnTo>
                <a:lnTo>
                  <a:pt x="1745" y="612"/>
                </a:lnTo>
                <a:lnTo>
                  <a:pt x="1745" y="608"/>
                </a:lnTo>
                <a:lnTo>
                  <a:pt x="1743" y="606"/>
                </a:lnTo>
                <a:lnTo>
                  <a:pt x="1745" y="606"/>
                </a:lnTo>
                <a:lnTo>
                  <a:pt x="1745" y="608"/>
                </a:lnTo>
                <a:lnTo>
                  <a:pt x="1749" y="612"/>
                </a:lnTo>
                <a:lnTo>
                  <a:pt x="1754" y="615"/>
                </a:lnTo>
                <a:lnTo>
                  <a:pt x="1754" y="617"/>
                </a:lnTo>
                <a:lnTo>
                  <a:pt x="1756" y="617"/>
                </a:lnTo>
                <a:lnTo>
                  <a:pt x="1756" y="617"/>
                </a:lnTo>
                <a:lnTo>
                  <a:pt x="1758" y="617"/>
                </a:lnTo>
                <a:lnTo>
                  <a:pt x="1758" y="619"/>
                </a:lnTo>
                <a:lnTo>
                  <a:pt x="1761" y="619"/>
                </a:lnTo>
                <a:lnTo>
                  <a:pt x="1761" y="619"/>
                </a:lnTo>
                <a:lnTo>
                  <a:pt x="1761" y="621"/>
                </a:lnTo>
                <a:lnTo>
                  <a:pt x="1761" y="621"/>
                </a:lnTo>
                <a:lnTo>
                  <a:pt x="1761" y="621"/>
                </a:lnTo>
                <a:lnTo>
                  <a:pt x="1763" y="621"/>
                </a:lnTo>
                <a:lnTo>
                  <a:pt x="1763" y="621"/>
                </a:lnTo>
                <a:lnTo>
                  <a:pt x="1763" y="619"/>
                </a:lnTo>
                <a:lnTo>
                  <a:pt x="1763" y="617"/>
                </a:lnTo>
                <a:lnTo>
                  <a:pt x="1763" y="619"/>
                </a:lnTo>
                <a:lnTo>
                  <a:pt x="1765" y="621"/>
                </a:lnTo>
                <a:lnTo>
                  <a:pt x="1765" y="624"/>
                </a:lnTo>
                <a:lnTo>
                  <a:pt x="1767" y="624"/>
                </a:lnTo>
                <a:lnTo>
                  <a:pt x="1770" y="624"/>
                </a:lnTo>
                <a:lnTo>
                  <a:pt x="1770" y="624"/>
                </a:lnTo>
                <a:lnTo>
                  <a:pt x="1770" y="621"/>
                </a:lnTo>
                <a:lnTo>
                  <a:pt x="1770" y="621"/>
                </a:lnTo>
                <a:lnTo>
                  <a:pt x="1770" y="621"/>
                </a:lnTo>
                <a:lnTo>
                  <a:pt x="1772" y="624"/>
                </a:lnTo>
                <a:lnTo>
                  <a:pt x="1774" y="624"/>
                </a:lnTo>
                <a:lnTo>
                  <a:pt x="1774" y="626"/>
                </a:lnTo>
                <a:lnTo>
                  <a:pt x="1774" y="626"/>
                </a:lnTo>
                <a:lnTo>
                  <a:pt x="1776" y="626"/>
                </a:lnTo>
                <a:lnTo>
                  <a:pt x="1776" y="626"/>
                </a:lnTo>
                <a:lnTo>
                  <a:pt x="1776" y="626"/>
                </a:lnTo>
                <a:lnTo>
                  <a:pt x="1779" y="626"/>
                </a:lnTo>
                <a:lnTo>
                  <a:pt x="1781" y="628"/>
                </a:lnTo>
                <a:lnTo>
                  <a:pt x="1783" y="630"/>
                </a:lnTo>
                <a:lnTo>
                  <a:pt x="1785" y="633"/>
                </a:lnTo>
                <a:lnTo>
                  <a:pt x="1785" y="633"/>
                </a:lnTo>
                <a:lnTo>
                  <a:pt x="1788" y="633"/>
                </a:lnTo>
                <a:lnTo>
                  <a:pt x="1788" y="630"/>
                </a:lnTo>
                <a:lnTo>
                  <a:pt x="1785" y="626"/>
                </a:lnTo>
                <a:lnTo>
                  <a:pt x="1785" y="626"/>
                </a:lnTo>
                <a:lnTo>
                  <a:pt x="1790" y="626"/>
                </a:lnTo>
                <a:lnTo>
                  <a:pt x="1790" y="626"/>
                </a:lnTo>
                <a:lnTo>
                  <a:pt x="1792" y="626"/>
                </a:lnTo>
                <a:lnTo>
                  <a:pt x="1792" y="626"/>
                </a:lnTo>
                <a:lnTo>
                  <a:pt x="1792" y="626"/>
                </a:lnTo>
                <a:lnTo>
                  <a:pt x="1792" y="626"/>
                </a:lnTo>
                <a:lnTo>
                  <a:pt x="1792" y="624"/>
                </a:lnTo>
                <a:lnTo>
                  <a:pt x="1790" y="621"/>
                </a:lnTo>
                <a:lnTo>
                  <a:pt x="1790" y="621"/>
                </a:lnTo>
                <a:lnTo>
                  <a:pt x="1788" y="619"/>
                </a:lnTo>
                <a:lnTo>
                  <a:pt x="1788" y="617"/>
                </a:lnTo>
                <a:lnTo>
                  <a:pt x="1788" y="617"/>
                </a:lnTo>
                <a:lnTo>
                  <a:pt x="1788" y="617"/>
                </a:lnTo>
                <a:lnTo>
                  <a:pt x="1788" y="615"/>
                </a:lnTo>
                <a:lnTo>
                  <a:pt x="1788" y="612"/>
                </a:lnTo>
                <a:lnTo>
                  <a:pt x="1788" y="610"/>
                </a:lnTo>
                <a:lnTo>
                  <a:pt x="1785" y="608"/>
                </a:lnTo>
                <a:lnTo>
                  <a:pt x="1785" y="606"/>
                </a:lnTo>
                <a:lnTo>
                  <a:pt x="1785" y="606"/>
                </a:lnTo>
                <a:lnTo>
                  <a:pt x="1788" y="608"/>
                </a:lnTo>
                <a:lnTo>
                  <a:pt x="1790" y="610"/>
                </a:lnTo>
                <a:lnTo>
                  <a:pt x="1790" y="610"/>
                </a:lnTo>
                <a:lnTo>
                  <a:pt x="1792" y="617"/>
                </a:lnTo>
                <a:lnTo>
                  <a:pt x="1794" y="617"/>
                </a:lnTo>
                <a:lnTo>
                  <a:pt x="1794" y="617"/>
                </a:lnTo>
                <a:lnTo>
                  <a:pt x="1797" y="617"/>
                </a:lnTo>
                <a:lnTo>
                  <a:pt x="1797" y="615"/>
                </a:lnTo>
                <a:lnTo>
                  <a:pt x="1797" y="612"/>
                </a:lnTo>
                <a:lnTo>
                  <a:pt x="1794" y="610"/>
                </a:lnTo>
                <a:lnTo>
                  <a:pt x="1794" y="608"/>
                </a:lnTo>
                <a:lnTo>
                  <a:pt x="1797" y="608"/>
                </a:lnTo>
                <a:lnTo>
                  <a:pt x="1797" y="606"/>
                </a:lnTo>
                <a:lnTo>
                  <a:pt x="1797" y="606"/>
                </a:lnTo>
                <a:lnTo>
                  <a:pt x="1794" y="601"/>
                </a:lnTo>
                <a:lnTo>
                  <a:pt x="1794" y="601"/>
                </a:lnTo>
                <a:lnTo>
                  <a:pt x="1792" y="601"/>
                </a:lnTo>
                <a:lnTo>
                  <a:pt x="1792" y="601"/>
                </a:lnTo>
                <a:lnTo>
                  <a:pt x="1792" y="601"/>
                </a:lnTo>
                <a:lnTo>
                  <a:pt x="1792" y="599"/>
                </a:lnTo>
                <a:lnTo>
                  <a:pt x="1792" y="599"/>
                </a:lnTo>
                <a:lnTo>
                  <a:pt x="1792" y="599"/>
                </a:lnTo>
                <a:lnTo>
                  <a:pt x="1790" y="599"/>
                </a:lnTo>
                <a:lnTo>
                  <a:pt x="1788" y="599"/>
                </a:lnTo>
                <a:lnTo>
                  <a:pt x="1785" y="599"/>
                </a:lnTo>
                <a:lnTo>
                  <a:pt x="1785" y="599"/>
                </a:lnTo>
                <a:lnTo>
                  <a:pt x="1785" y="599"/>
                </a:lnTo>
                <a:lnTo>
                  <a:pt x="1785" y="597"/>
                </a:lnTo>
                <a:lnTo>
                  <a:pt x="1785" y="597"/>
                </a:lnTo>
                <a:lnTo>
                  <a:pt x="1783" y="594"/>
                </a:lnTo>
                <a:lnTo>
                  <a:pt x="1783" y="594"/>
                </a:lnTo>
                <a:lnTo>
                  <a:pt x="1779" y="592"/>
                </a:lnTo>
                <a:lnTo>
                  <a:pt x="1779" y="592"/>
                </a:lnTo>
                <a:lnTo>
                  <a:pt x="1781" y="592"/>
                </a:lnTo>
                <a:lnTo>
                  <a:pt x="1783" y="592"/>
                </a:lnTo>
                <a:lnTo>
                  <a:pt x="1785" y="592"/>
                </a:lnTo>
                <a:lnTo>
                  <a:pt x="1788" y="588"/>
                </a:lnTo>
                <a:lnTo>
                  <a:pt x="1788" y="588"/>
                </a:lnTo>
                <a:lnTo>
                  <a:pt x="1785" y="588"/>
                </a:lnTo>
                <a:lnTo>
                  <a:pt x="1781" y="588"/>
                </a:lnTo>
                <a:lnTo>
                  <a:pt x="1781" y="588"/>
                </a:lnTo>
                <a:lnTo>
                  <a:pt x="1781" y="585"/>
                </a:lnTo>
                <a:lnTo>
                  <a:pt x="1783" y="585"/>
                </a:lnTo>
                <a:lnTo>
                  <a:pt x="1783" y="583"/>
                </a:lnTo>
                <a:lnTo>
                  <a:pt x="1781" y="581"/>
                </a:lnTo>
                <a:lnTo>
                  <a:pt x="1781" y="581"/>
                </a:lnTo>
                <a:lnTo>
                  <a:pt x="1779" y="581"/>
                </a:lnTo>
                <a:lnTo>
                  <a:pt x="1779" y="581"/>
                </a:lnTo>
                <a:lnTo>
                  <a:pt x="1776" y="579"/>
                </a:lnTo>
                <a:lnTo>
                  <a:pt x="1774" y="579"/>
                </a:lnTo>
                <a:lnTo>
                  <a:pt x="1772" y="579"/>
                </a:lnTo>
                <a:lnTo>
                  <a:pt x="1772" y="581"/>
                </a:lnTo>
                <a:lnTo>
                  <a:pt x="1770" y="581"/>
                </a:lnTo>
                <a:lnTo>
                  <a:pt x="1770" y="581"/>
                </a:lnTo>
                <a:lnTo>
                  <a:pt x="1767" y="581"/>
                </a:lnTo>
                <a:lnTo>
                  <a:pt x="1767" y="581"/>
                </a:lnTo>
                <a:lnTo>
                  <a:pt x="1770" y="579"/>
                </a:lnTo>
                <a:lnTo>
                  <a:pt x="1770" y="579"/>
                </a:lnTo>
                <a:lnTo>
                  <a:pt x="1767" y="576"/>
                </a:lnTo>
                <a:lnTo>
                  <a:pt x="1765" y="576"/>
                </a:lnTo>
                <a:lnTo>
                  <a:pt x="1763" y="574"/>
                </a:lnTo>
                <a:lnTo>
                  <a:pt x="1763" y="576"/>
                </a:lnTo>
                <a:lnTo>
                  <a:pt x="1763" y="579"/>
                </a:lnTo>
                <a:lnTo>
                  <a:pt x="1761" y="579"/>
                </a:lnTo>
                <a:lnTo>
                  <a:pt x="1761" y="579"/>
                </a:lnTo>
                <a:lnTo>
                  <a:pt x="1761" y="574"/>
                </a:lnTo>
                <a:lnTo>
                  <a:pt x="1761" y="572"/>
                </a:lnTo>
                <a:lnTo>
                  <a:pt x="1758" y="572"/>
                </a:lnTo>
                <a:lnTo>
                  <a:pt x="1758" y="572"/>
                </a:lnTo>
                <a:lnTo>
                  <a:pt x="1758" y="572"/>
                </a:lnTo>
                <a:lnTo>
                  <a:pt x="1758" y="572"/>
                </a:lnTo>
                <a:lnTo>
                  <a:pt x="1756" y="572"/>
                </a:lnTo>
                <a:lnTo>
                  <a:pt x="1756" y="572"/>
                </a:lnTo>
                <a:lnTo>
                  <a:pt x="1756" y="570"/>
                </a:lnTo>
                <a:lnTo>
                  <a:pt x="1756" y="570"/>
                </a:lnTo>
                <a:lnTo>
                  <a:pt x="1754" y="567"/>
                </a:lnTo>
                <a:lnTo>
                  <a:pt x="1752" y="565"/>
                </a:lnTo>
                <a:lnTo>
                  <a:pt x="1752" y="565"/>
                </a:lnTo>
                <a:lnTo>
                  <a:pt x="1752" y="565"/>
                </a:lnTo>
                <a:lnTo>
                  <a:pt x="1754" y="565"/>
                </a:lnTo>
                <a:lnTo>
                  <a:pt x="1756" y="563"/>
                </a:lnTo>
                <a:lnTo>
                  <a:pt x="1752" y="563"/>
                </a:lnTo>
                <a:lnTo>
                  <a:pt x="1752" y="563"/>
                </a:lnTo>
                <a:lnTo>
                  <a:pt x="1752" y="561"/>
                </a:lnTo>
                <a:lnTo>
                  <a:pt x="1752" y="561"/>
                </a:lnTo>
                <a:lnTo>
                  <a:pt x="1749" y="558"/>
                </a:lnTo>
                <a:lnTo>
                  <a:pt x="1747" y="558"/>
                </a:lnTo>
                <a:lnTo>
                  <a:pt x="1747" y="558"/>
                </a:lnTo>
                <a:lnTo>
                  <a:pt x="1745" y="558"/>
                </a:lnTo>
                <a:lnTo>
                  <a:pt x="1743" y="561"/>
                </a:lnTo>
                <a:lnTo>
                  <a:pt x="1743" y="561"/>
                </a:lnTo>
                <a:lnTo>
                  <a:pt x="1743" y="561"/>
                </a:lnTo>
                <a:lnTo>
                  <a:pt x="1743" y="558"/>
                </a:lnTo>
                <a:lnTo>
                  <a:pt x="1743" y="556"/>
                </a:lnTo>
                <a:lnTo>
                  <a:pt x="1743" y="554"/>
                </a:lnTo>
                <a:lnTo>
                  <a:pt x="1743" y="554"/>
                </a:lnTo>
                <a:lnTo>
                  <a:pt x="1740" y="554"/>
                </a:lnTo>
                <a:lnTo>
                  <a:pt x="1738" y="552"/>
                </a:lnTo>
                <a:lnTo>
                  <a:pt x="1738" y="552"/>
                </a:lnTo>
                <a:lnTo>
                  <a:pt x="1738" y="549"/>
                </a:lnTo>
                <a:lnTo>
                  <a:pt x="1738" y="549"/>
                </a:lnTo>
                <a:lnTo>
                  <a:pt x="1738" y="547"/>
                </a:lnTo>
                <a:lnTo>
                  <a:pt x="1734" y="545"/>
                </a:lnTo>
                <a:lnTo>
                  <a:pt x="1734" y="545"/>
                </a:lnTo>
                <a:lnTo>
                  <a:pt x="1731" y="545"/>
                </a:lnTo>
                <a:lnTo>
                  <a:pt x="1729" y="545"/>
                </a:lnTo>
                <a:lnTo>
                  <a:pt x="1734" y="543"/>
                </a:lnTo>
                <a:lnTo>
                  <a:pt x="1734" y="543"/>
                </a:lnTo>
                <a:lnTo>
                  <a:pt x="1738" y="547"/>
                </a:lnTo>
                <a:lnTo>
                  <a:pt x="1743" y="549"/>
                </a:lnTo>
                <a:lnTo>
                  <a:pt x="1745" y="549"/>
                </a:lnTo>
                <a:lnTo>
                  <a:pt x="1749" y="552"/>
                </a:lnTo>
                <a:lnTo>
                  <a:pt x="1752" y="552"/>
                </a:lnTo>
                <a:lnTo>
                  <a:pt x="1752" y="552"/>
                </a:lnTo>
                <a:lnTo>
                  <a:pt x="1752" y="552"/>
                </a:lnTo>
                <a:lnTo>
                  <a:pt x="1754" y="549"/>
                </a:lnTo>
                <a:lnTo>
                  <a:pt x="1752" y="547"/>
                </a:lnTo>
                <a:lnTo>
                  <a:pt x="1749" y="545"/>
                </a:lnTo>
                <a:lnTo>
                  <a:pt x="1745" y="543"/>
                </a:lnTo>
                <a:lnTo>
                  <a:pt x="1745" y="540"/>
                </a:lnTo>
                <a:lnTo>
                  <a:pt x="1743" y="538"/>
                </a:lnTo>
                <a:lnTo>
                  <a:pt x="1743" y="536"/>
                </a:lnTo>
                <a:lnTo>
                  <a:pt x="1745" y="538"/>
                </a:lnTo>
                <a:lnTo>
                  <a:pt x="1747" y="538"/>
                </a:lnTo>
                <a:lnTo>
                  <a:pt x="1752" y="540"/>
                </a:lnTo>
                <a:lnTo>
                  <a:pt x="1752" y="543"/>
                </a:lnTo>
                <a:lnTo>
                  <a:pt x="1754" y="540"/>
                </a:lnTo>
                <a:lnTo>
                  <a:pt x="1754" y="540"/>
                </a:lnTo>
                <a:lnTo>
                  <a:pt x="1754" y="538"/>
                </a:lnTo>
                <a:lnTo>
                  <a:pt x="1752" y="536"/>
                </a:lnTo>
                <a:lnTo>
                  <a:pt x="1752" y="536"/>
                </a:lnTo>
                <a:lnTo>
                  <a:pt x="1754" y="536"/>
                </a:lnTo>
                <a:lnTo>
                  <a:pt x="1756" y="536"/>
                </a:lnTo>
                <a:lnTo>
                  <a:pt x="1758" y="536"/>
                </a:lnTo>
                <a:lnTo>
                  <a:pt x="1758" y="534"/>
                </a:lnTo>
                <a:lnTo>
                  <a:pt x="1756" y="534"/>
                </a:lnTo>
                <a:lnTo>
                  <a:pt x="1756" y="534"/>
                </a:lnTo>
                <a:lnTo>
                  <a:pt x="1758" y="534"/>
                </a:lnTo>
                <a:lnTo>
                  <a:pt x="1761" y="536"/>
                </a:lnTo>
                <a:lnTo>
                  <a:pt x="1761" y="536"/>
                </a:lnTo>
                <a:lnTo>
                  <a:pt x="1761" y="538"/>
                </a:lnTo>
                <a:lnTo>
                  <a:pt x="1765" y="543"/>
                </a:lnTo>
                <a:lnTo>
                  <a:pt x="1765" y="543"/>
                </a:lnTo>
                <a:lnTo>
                  <a:pt x="1767" y="543"/>
                </a:lnTo>
                <a:lnTo>
                  <a:pt x="1770" y="545"/>
                </a:lnTo>
                <a:lnTo>
                  <a:pt x="1772" y="547"/>
                </a:lnTo>
                <a:lnTo>
                  <a:pt x="1774" y="547"/>
                </a:lnTo>
                <a:lnTo>
                  <a:pt x="1774" y="545"/>
                </a:lnTo>
                <a:lnTo>
                  <a:pt x="1776" y="545"/>
                </a:lnTo>
                <a:lnTo>
                  <a:pt x="1776" y="545"/>
                </a:lnTo>
                <a:lnTo>
                  <a:pt x="1779" y="545"/>
                </a:lnTo>
                <a:lnTo>
                  <a:pt x="1774" y="547"/>
                </a:lnTo>
                <a:lnTo>
                  <a:pt x="1774" y="549"/>
                </a:lnTo>
                <a:lnTo>
                  <a:pt x="1774" y="549"/>
                </a:lnTo>
                <a:lnTo>
                  <a:pt x="1779" y="549"/>
                </a:lnTo>
                <a:lnTo>
                  <a:pt x="1781" y="549"/>
                </a:lnTo>
                <a:lnTo>
                  <a:pt x="1783" y="549"/>
                </a:lnTo>
                <a:lnTo>
                  <a:pt x="1788" y="547"/>
                </a:lnTo>
                <a:lnTo>
                  <a:pt x="1790" y="545"/>
                </a:lnTo>
                <a:lnTo>
                  <a:pt x="1792" y="543"/>
                </a:lnTo>
                <a:lnTo>
                  <a:pt x="1794" y="543"/>
                </a:lnTo>
                <a:lnTo>
                  <a:pt x="1797" y="540"/>
                </a:lnTo>
                <a:lnTo>
                  <a:pt x="1797" y="540"/>
                </a:lnTo>
                <a:lnTo>
                  <a:pt x="1794" y="543"/>
                </a:lnTo>
                <a:lnTo>
                  <a:pt x="1792" y="545"/>
                </a:lnTo>
                <a:lnTo>
                  <a:pt x="1792" y="547"/>
                </a:lnTo>
                <a:lnTo>
                  <a:pt x="1790" y="549"/>
                </a:lnTo>
                <a:lnTo>
                  <a:pt x="1788" y="549"/>
                </a:lnTo>
                <a:lnTo>
                  <a:pt x="1785" y="552"/>
                </a:lnTo>
                <a:lnTo>
                  <a:pt x="1783" y="552"/>
                </a:lnTo>
                <a:lnTo>
                  <a:pt x="1783" y="554"/>
                </a:lnTo>
                <a:lnTo>
                  <a:pt x="1781" y="556"/>
                </a:lnTo>
                <a:lnTo>
                  <a:pt x="1783" y="556"/>
                </a:lnTo>
                <a:lnTo>
                  <a:pt x="1783" y="556"/>
                </a:lnTo>
                <a:lnTo>
                  <a:pt x="1783" y="558"/>
                </a:lnTo>
                <a:lnTo>
                  <a:pt x="1785" y="561"/>
                </a:lnTo>
                <a:lnTo>
                  <a:pt x="1785" y="561"/>
                </a:lnTo>
                <a:lnTo>
                  <a:pt x="1785" y="563"/>
                </a:lnTo>
                <a:lnTo>
                  <a:pt x="1788" y="565"/>
                </a:lnTo>
                <a:lnTo>
                  <a:pt x="1790" y="567"/>
                </a:lnTo>
                <a:lnTo>
                  <a:pt x="1792" y="570"/>
                </a:lnTo>
                <a:lnTo>
                  <a:pt x="1794" y="570"/>
                </a:lnTo>
                <a:lnTo>
                  <a:pt x="1794" y="572"/>
                </a:lnTo>
                <a:lnTo>
                  <a:pt x="1797" y="567"/>
                </a:lnTo>
                <a:lnTo>
                  <a:pt x="1799" y="565"/>
                </a:lnTo>
                <a:lnTo>
                  <a:pt x="1799" y="565"/>
                </a:lnTo>
                <a:lnTo>
                  <a:pt x="1799" y="565"/>
                </a:lnTo>
                <a:lnTo>
                  <a:pt x="1799" y="567"/>
                </a:lnTo>
                <a:lnTo>
                  <a:pt x="1799" y="570"/>
                </a:lnTo>
                <a:lnTo>
                  <a:pt x="1799" y="572"/>
                </a:lnTo>
                <a:lnTo>
                  <a:pt x="1801" y="572"/>
                </a:lnTo>
                <a:lnTo>
                  <a:pt x="1803" y="572"/>
                </a:lnTo>
                <a:lnTo>
                  <a:pt x="1803" y="572"/>
                </a:lnTo>
                <a:lnTo>
                  <a:pt x="1806" y="572"/>
                </a:lnTo>
                <a:lnTo>
                  <a:pt x="1806" y="572"/>
                </a:lnTo>
                <a:lnTo>
                  <a:pt x="1808" y="574"/>
                </a:lnTo>
                <a:lnTo>
                  <a:pt x="1808" y="574"/>
                </a:lnTo>
                <a:lnTo>
                  <a:pt x="1810" y="576"/>
                </a:lnTo>
                <a:lnTo>
                  <a:pt x="1812" y="574"/>
                </a:lnTo>
                <a:lnTo>
                  <a:pt x="1812" y="572"/>
                </a:lnTo>
                <a:lnTo>
                  <a:pt x="1815" y="570"/>
                </a:lnTo>
                <a:lnTo>
                  <a:pt x="1815" y="561"/>
                </a:lnTo>
                <a:lnTo>
                  <a:pt x="1815" y="558"/>
                </a:lnTo>
                <a:lnTo>
                  <a:pt x="1812" y="558"/>
                </a:lnTo>
                <a:lnTo>
                  <a:pt x="1810" y="558"/>
                </a:lnTo>
                <a:lnTo>
                  <a:pt x="1810" y="558"/>
                </a:lnTo>
                <a:lnTo>
                  <a:pt x="1812" y="556"/>
                </a:lnTo>
                <a:lnTo>
                  <a:pt x="1812" y="556"/>
                </a:lnTo>
                <a:lnTo>
                  <a:pt x="1812" y="554"/>
                </a:lnTo>
                <a:lnTo>
                  <a:pt x="1812" y="554"/>
                </a:lnTo>
                <a:lnTo>
                  <a:pt x="1815" y="556"/>
                </a:lnTo>
                <a:lnTo>
                  <a:pt x="1817" y="558"/>
                </a:lnTo>
                <a:lnTo>
                  <a:pt x="1819" y="558"/>
                </a:lnTo>
                <a:lnTo>
                  <a:pt x="1821" y="558"/>
                </a:lnTo>
                <a:lnTo>
                  <a:pt x="1824" y="558"/>
                </a:lnTo>
                <a:lnTo>
                  <a:pt x="1824" y="558"/>
                </a:lnTo>
                <a:lnTo>
                  <a:pt x="1826" y="556"/>
                </a:lnTo>
                <a:lnTo>
                  <a:pt x="1828" y="554"/>
                </a:lnTo>
                <a:lnTo>
                  <a:pt x="1828" y="554"/>
                </a:lnTo>
                <a:lnTo>
                  <a:pt x="1828" y="552"/>
                </a:lnTo>
                <a:lnTo>
                  <a:pt x="1828" y="552"/>
                </a:lnTo>
                <a:lnTo>
                  <a:pt x="1828" y="552"/>
                </a:lnTo>
                <a:lnTo>
                  <a:pt x="1828" y="549"/>
                </a:lnTo>
                <a:lnTo>
                  <a:pt x="1826" y="549"/>
                </a:lnTo>
                <a:lnTo>
                  <a:pt x="1826" y="549"/>
                </a:lnTo>
                <a:lnTo>
                  <a:pt x="1828" y="549"/>
                </a:lnTo>
                <a:lnTo>
                  <a:pt x="1830" y="549"/>
                </a:lnTo>
                <a:lnTo>
                  <a:pt x="1833" y="549"/>
                </a:lnTo>
                <a:lnTo>
                  <a:pt x="1835" y="549"/>
                </a:lnTo>
                <a:lnTo>
                  <a:pt x="1835" y="547"/>
                </a:lnTo>
                <a:lnTo>
                  <a:pt x="1830" y="545"/>
                </a:lnTo>
                <a:lnTo>
                  <a:pt x="1826" y="543"/>
                </a:lnTo>
                <a:lnTo>
                  <a:pt x="1828" y="543"/>
                </a:lnTo>
                <a:lnTo>
                  <a:pt x="1828" y="543"/>
                </a:lnTo>
                <a:lnTo>
                  <a:pt x="1828" y="540"/>
                </a:lnTo>
                <a:lnTo>
                  <a:pt x="1826" y="538"/>
                </a:lnTo>
                <a:lnTo>
                  <a:pt x="1826" y="538"/>
                </a:lnTo>
                <a:lnTo>
                  <a:pt x="1828" y="538"/>
                </a:lnTo>
                <a:lnTo>
                  <a:pt x="1830" y="540"/>
                </a:lnTo>
                <a:lnTo>
                  <a:pt x="1833" y="540"/>
                </a:lnTo>
                <a:lnTo>
                  <a:pt x="1835" y="540"/>
                </a:lnTo>
                <a:lnTo>
                  <a:pt x="1837" y="540"/>
                </a:lnTo>
                <a:lnTo>
                  <a:pt x="1842" y="540"/>
                </a:lnTo>
                <a:lnTo>
                  <a:pt x="1842" y="538"/>
                </a:lnTo>
                <a:lnTo>
                  <a:pt x="1839" y="536"/>
                </a:lnTo>
                <a:lnTo>
                  <a:pt x="1833" y="534"/>
                </a:lnTo>
                <a:lnTo>
                  <a:pt x="1833" y="534"/>
                </a:lnTo>
                <a:lnTo>
                  <a:pt x="1835" y="531"/>
                </a:lnTo>
                <a:lnTo>
                  <a:pt x="1837" y="531"/>
                </a:lnTo>
                <a:lnTo>
                  <a:pt x="1839" y="534"/>
                </a:lnTo>
                <a:lnTo>
                  <a:pt x="1842" y="536"/>
                </a:lnTo>
                <a:lnTo>
                  <a:pt x="1844" y="536"/>
                </a:lnTo>
                <a:lnTo>
                  <a:pt x="1846" y="534"/>
                </a:lnTo>
                <a:lnTo>
                  <a:pt x="1846" y="534"/>
                </a:lnTo>
                <a:lnTo>
                  <a:pt x="1844" y="531"/>
                </a:lnTo>
                <a:lnTo>
                  <a:pt x="1842" y="529"/>
                </a:lnTo>
                <a:lnTo>
                  <a:pt x="1837" y="525"/>
                </a:lnTo>
                <a:lnTo>
                  <a:pt x="1835" y="522"/>
                </a:lnTo>
                <a:lnTo>
                  <a:pt x="1833" y="522"/>
                </a:lnTo>
                <a:lnTo>
                  <a:pt x="1828" y="527"/>
                </a:lnTo>
                <a:lnTo>
                  <a:pt x="1826" y="525"/>
                </a:lnTo>
                <a:lnTo>
                  <a:pt x="1824" y="525"/>
                </a:lnTo>
                <a:lnTo>
                  <a:pt x="1824" y="525"/>
                </a:lnTo>
                <a:lnTo>
                  <a:pt x="1821" y="525"/>
                </a:lnTo>
                <a:lnTo>
                  <a:pt x="1819" y="525"/>
                </a:lnTo>
                <a:lnTo>
                  <a:pt x="1817" y="525"/>
                </a:lnTo>
                <a:lnTo>
                  <a:pt x="1812" y="527"/>
                </a:lnTo>
                <a:lnTo>
                  <a:pt x="1810" y="529"/>
                </a:lnTo>
                <a:lnTo>
                  <a:pt x="1808" y="529"/>
                </a:lnTo>
                <a:lnTo>
                  <a:pt x="1815" y="525"/>
                </a:lnTo>
                <a:lnTo>
                  <a:pt x="1815" y="522"/>
                </a:lnTo>
                <a:lnTo>
                  <a:pt x="1815" y="522"/>
                </a:lnTo>
                <a:lnTo>
                  <a:pt x="1817" y="520"/>
                </a:lnTo>
                <a:lnTo>
                  <a:pt x="1817" y="520"/>
                </a:lnTo>
                <a:lnTo>
                  <a:pt x="1819" y="518"/>
                </a:lnTo>
                <a:lnTo>
                  <a:pt x="1815" y="516"/>
                </a:lnTo>
                <a:lnTo>
                  <a:pt x="1810" y="513"/>
                </a:lnTo>
                <a:lnTo>
                  <a:pt x="1810" y="513"/>
                </a:lnTo>
                <a:lnTo>
                  <a:pt x="1808" y="516"/>
                </a:lnTo>
                <a:lnTo>
                  <a:pt x="1806" y="516"/>
                </a:lnTo>
                <a:lnTo>
                  <a:pt x="1806" y="518"/>
                </a:lnTo>
                <a:lnTo>
                  <a:pt x="1803" y="518"/>
                </a:lnTo>
                <a:lnTo>
                  <a:pt x="1801" y="518"/>
                </a:lnTo>
                <a:lnTo>
                  <a:pt x="1799" y="518"/>
                </a:lnTo>
                <a:lnTo>
                  <a:pt x="1799" y="516"/>
                </a:lnTo>
                <a:lnTo>
                  <a:pt x="1794" y="516"/>
                </a:lnTo>
                <a:lnTo>
                  <a:pt x="1792" y="516"/>
                </a:lnTo>
                <a:lnTo>
                  <a:pt x="1794" y="513"/>
                </a:lnTo>
                <a:lnTo>
                  <a:pt x="1797" y="516"/>
                </a:lnTo>
                <a:lnTo>
                  <a:pt x="1799" y="513"/>
                </a:lnTo>
                <a:lnTo>
                  <a:pt x="1803" y="516"/>
                </a:lnTo>
                <a:lnTo>
                  <a:pt x="1803" y="511"/>
                </a:lnTo>
                <a:lnTo>
                  <a:pt x="1806" y="509"/>
                </a:lnTo>
                <a:lnTo>
                  <a:pt x="1803" y="507"/>
                </a:lnTo>
                <a:lnTo>
                  <a:pt x="1801" y="507"/>
                </a:lnTo>
                <a:lnTo>
                  <a:pt x="1797" y="504"/>
                </a:lnTo>
                <a:lnTo>
                  <a:pt x="1794" y="502"/>
                </a:lnTo>
                <a:lnTo>
                  <a:pt x="1794" y="502"/>
                </a:lnTo>
                <a:lnTo>
                  <a:pt x="1790" y="502"/>
                </a:lnTo>
                <a:lnTo>
                  <a:pt x="1788" y="502"/>
                </a:lnTo>
                <a:lnTo>
                  <a:pt x="1788" y="502"/>
                </a:lnTo>
                <a:lnTo>
                  <a:pt x="1788" y="500"/>
                </a:lnTo>
                <a:lnTo>
                  <a:pt x="1788" y="500"/>
                </a:lnTo>
                <a:lnTo>
                  <a:pt x="1790" y="498"/>
                </a:lnTo>
                <a:lnTo>
                  <a:pt x="1790" y="498"/>
                </a:lnTo>
                <a:lnTo>
                  <a:pt x="1790" y="498"/>
                </a:lnTo>
                <a:lnTo>
                  <a:pt x="1788" y="495"/>
                </a:lnTo>
                <a:lnTo>
                  <a:pt x="1788" y="498"/>
                </a:lnTo>
                <a:lnTo>
                  <a:pt x="1783" y="500"/>
                </a:lnTo>
                <a:lnTo>
                  <a:pt x="1781" y="500"/>
                </a:lnTo>
                <a:lnTo>
                  <a:pt x="1781" y="502"/>
                </a:lnTo>
                <a:lnTo>
                  <a:pt x="1781" y="504"/>
                </a:lnTo>
                <a:lnTo>
                  <a:pt x="1783" y="507"/>
                </a:lnTo>
                <a:lnTo>
                  <a:pt x="1781" y="507"/>
                </a:lnTo>
                <a:lnTo>
                  <a:pt x="1779" y="504"/>
                </a:lnTo>
                <a:lnTo>
                  <a:pt x="1779" y="502"/>
                </a:lnTo>
                <a:lnTo>
                  <a:pt x="1781" y="500"/>
                </a:lnTo>
                <a:lnTo>
                  <a:pt x="1781" y="498"/>
                </a:lnTo>
                <a:lnTo>
                  <a:pt x="1779" y="498"/>
                </a:lnTo>
                <a:lnTo>
                  <a:pt x="1776" y="498"/>
                </a:lnTo>
                <a:lnTo>
                  <a:pt x="1776" y="498"/>
                </a:lnTo>
                <a:lnTo>
                  <a:pt x="1774" y="500"/>
                </a:lnTo>
                <a:lnTo>
                  <a:pt x="1772" y="498"/>
                </a:lnTo>
                <a:lnTo>
                  <a:pt x="1774" y="498"/>
                </a:lnTo>
                <a:lnTo>
                  <a:pt x="1774" y="495"/>
                </a:lnTo>
                <a:lnTo>
                  <a:pt x="1772" y="495"/>
                </a:lnTo>
                <a:lnTo>
                  <a:pt x="1770" y="498"/>
                </a:lnTo>
                <a:lnTo>
                  <a:pt x="1767" y="502"/>
                </a:lnTo>
                <a:lnTo>
                  <a:pt x="1767" y="502"/>
                </a:lnTo>
                <a:lnTo>
                  <a:pt x="1765" y="502"/>
                </a:lnTo>
                <a:lnTo>
                  <a:pt x="1765" y="502"/>
                </a:lnTo>
                <a:lnTo>
                  <a:pt x="1765" y="502"/>
                </a:lnTo>
                <a:lnTo>
                  <a:pt x="1765" y="500"/>
                </a:lnTo>
                <a:lnTo>
                  <a:pt x="1767" y="495"/>
                </a:lnTo>
                <a:lnTo>
                  <a:pt x="1767" y="493"/>
                </a:lnTo>
                <a:lnTo>
                  <a:pt x="1770" y="491"/>
                </a:lnTo>
                <a:lnTo>
                  <a:pt x="1765" y="491"/>
                </a:lnTo>
                <a:lnTo>
                  <a:pt x="1763" y="491"/>
                </a:lnTo>
                <a:lnTo>
                  <a:pt x="1763" y="495"/>
                </a:lnTo>
                <a:lnTo>
                  <a:pt x="1763" y="498"/>
                </a:lnTo>
                <a:lnTo>
                  <a:pt x="1763" y="498"/>
                </a:lnTo>
                <a:lnTo>
                  <a:pt x="1761" y="495"/>
                </a:lnTo>
                <a:lnTo>
                  <a:pt x="1761" y="493"/>
                </a:lnTo>
                <a:lnTo>
                  <a:pt x="1758" y="495"/>
                </a:lnTo>
                <a:lnTo>
                  <a:pt x="1758" y="495"/>
                </a:lnTo>
                <a:lnTo>
                  <a:pt x="1758" y="495"/>
                </a:lnTo>
                <a:lnTo>
                  <a:pt x="1761" y="493"/>
                </a:lnTo>
                <a:lnTo>
                  <a:pt x="1761" y="491"/>
                </a:lnTo>
                <a:lnTo>
                  <a:pt x="1758" y="491"/>
                </a:lnTo>
                <a:lnTo>
                  <a:pt x="1756" y="489"/>
                </a:lnTo>
                <a:lnTo>
                  <a:pt x="1756" y="489"/>
                </a:lnTo>
                <a:lnTo>
                  <a:pt x="1761" y="486"/>
                </a:lnTo>
                <a:lnTo>
                  <a:pt x="1761" y="486"/>
                </a:lnTo>
                <a:lnTo>
                  <a:pt x="1761" y="486"/>
                </a:lnTo>
                <a:lnTo>
                  <a:pt x="1758" y="484"/>
                </a:lnTo>
                <a:lnTo>
                  <a:pt x="1756" y="484"/>
                </a:lnTo>
                <a:lnTo>
                  <a:pt x="1754" y="484"/>
                </a:lnTo>
                <a:lnTo>
                  <a:pt x="1752" y="484"/>
                </a:lnTo>
                <a:lnTo>
                  <a:pt x="1749" y="484"/>
                </a:lnTo>
                <a:lnTo>
                  <a:pt x="1747" y="484"/>
                </a:lnTo>
                <a:lnTo>
                  <a:pt x="1747" y="482"/>
                </a:lnTo>
                <a:lnTo>
                  <a:pt x="1745" y="482"/>
                </a:lnTo>
                <a:lnTo>
                  <a:pt x="1743" y="484"/>
                </a:lnTo>
                <a:lnTo>
                  <a:pt x="1743" y="484"/>
                </a:lnTo>
                <a:lnTo>
                  <a:pt x="1740" y="482"/>
                </a:lnTo>
                <a:lnTo>
                  <a:pt x="1738" y="482"/>
                </a:lnTo>
                <a:lnTo>
                  <a:pt x="1738" y="480"/>
                </a:lnTo>
                <a:lnTo>
                  <a:pt x="1738" y="480"/>
                </a:lnTo>
                <a:lnTo>
                  <a:pt x="1736" y="477"/>
                </a:lnTo>
                <a:lnTo>
                  <a:pt x="1734" y="477"/>
                </a:lnTo>
                <a:lnTo>
                  <a:pt x="1727" y="477"/>
                </a:lnTo>
                <a:lnTo>
                  <a:pt x="1720" y="475"/>
                </a:lnTo>
                <a:lnTo>
                  <a:pt x="1720" y="475"/>
                </a:lnTo>
                <a:lnTo>
                  <a:pt x="1720" y="475"/>
                </a:lnTo>
                <a:lnTo>
                  <a:pt x="1722" y="475"/>
                </a:lnTo>
                <a:lnTo>
                  <a:pt x="1729" y="475"/>
                </a:lnTo>
                <a:lnTo>
                  <a:pt x="1731" y="475"/>
                </a:lnTo>
                <a:lnTo>
                  <a:pt x="1734" y="475"/>
                </a:lnTo>
                <a:lnTo>
                  <a:pt x="1734" y="475"/>
                </a:lnTo>
                <a:lnTo>
                  <a:pt x="1736" y="475"/>
                </a:lnTo>
                <a:lnTo>
                  <a:pt x="1740" y="477"/>
                </a:lnTo>
                <a:lnTo>
                  <a:pt x="1743" y="477"/>
                </a:lnTo>
                <a:lnTo>
                  <a:pt x="1745" y="475"/>
                </a:lnTo>
                <a:lnTo>
                  <a:pt x="1745" y="473"/>
                </a:lnTo>
                <a:lnTo>
                  <a:pt x="1745" y="471"/>
                </a:lnTo>
                <a:lnTo>
                  <a:pt x="1745" y="468"/>
                </a:lnTo>
                <a:lnTo>
                  <a:pt x="1740" y="466"/>
                </a:lnTo>
                <a:lnTo>
                  <a:pt x="1736" y="466"/>
                </a:lnTo>
                <a:lnTo>
                  <a:pt x="1736" y="466"/>
                </a:lnTo>
                <a:lnTo>
                  <a:pt x="1727" y="468"/>
                </a:lnTo>
                <a:lnTo>
                  <a:pt x="1725" y="468"/>
                </a:lnTo>
                <a:lnTo>
                  <a:pt x="1731" y="466"/>
                </a:lnTo>
                <a:lnTo>
                  <a:pt x="1736" y="464"/>
                </a:lnTo>
                <a:lnTo>
                  <a:pt x="1738" y="466"/>
                </a:lnTo>
                <a:lnTo>
                  <a:pt x="1743" y="464"/>
                </a:lnTo>
                <a:lnTo>
                  <a:pt x="1745" y="466"/>
                </a:lnTo>
                <a:lnTo>
                  <a:pt x="1747" y="466"/>
                </a:lnTo>
                <a:lnTo>
                  <a:pt x="1749" y="466"/>
                </a:lnTo>
                <a:lnTo>
                  <a:pt x="1752" y="466"/>
                </a:lnTo>
                <a:lnTo>
                  <a:pt x="1754" y="466"/>
                </a:lnTo>
                <a:lnTo>
                  <a:pt x="1761" y="466"/>
                </a:lnTo>
                <a:lnTo>
                  <a:pt x="1761" y="466"/>
                </a:lnTo>
                <a:lnTo>
                  <a:pt x="1763" y="466"/>
                </a:lnTo>
                <a:lnTo>
                  <a:pt x="1763" y="464"/>
                </a:lnTo>
                <a:lnTo>
                  <a:pt x="1763" y="464"/>
                </a:lnTo>
                <a:lnTo>
                  <a:pt x="1761" y="462"/>
                </a:lnTo>
                <a:lnTo>
                  <a:pt x="1761" y="462"/>
                </a:lnTo>
                <a:lnTo>
                  <a:pt x="1756" y="459"/>
                </a:lnTo>
                <a:lnTo>
                  <a:pt x="1754" y="459"/>
                </a:lnTo>
                <a:lnTo>
                  <a:pt x="1752" y="457"/>
                </a:lnTo>
                <a:lnTo>
                  <a:pt x="1745" y="457"/>
                </a:lnTo>
                <a:lnTo>
                  <a:pt x="1745" y="457"/>
                </a:lnTo>
                <a:lnTo>
                  <a:pt x="1743" y="459"/>
                </a:lnTo>
                <a:lnTo>
                  <a:pt x="1740" y="457"/>
                </a:lnTo>
                <a:lnTo>
                  <a:pt x="1734" y="455"/>
                </a:lnTo>
                <a:lnTo>
                  <a:pt x="1729" y="455"/>
                </a:lnTo>
                <a:lnTo>
                  <a:pt x="1725" y="457"/>
                </a:lnTo>
                <a:lnTo>
                  <a:pt x="1722" y="457"/>
                </a:lnTo>
                <a:lnTo>
                  <a:pt x="1722" y="455"/>
                </a:lnTo>
                <a:lnTo>
                  <a:pt x="1725" y="455"/>
                </a:lnTo>
                <a:lnTo>
                  <a:pt x="1729" y="455"/>
                </a:lnTo>
                <a:lnTo>
                  <a:pt x="1731" y="453"/>
                </a:lnTo>
                <a:lnTo>
                  <a:pt x="1736" y="453"/>
                </a:lnTo>
                <a:lnTo>
                  <a:pt x="1736" y="453"/>
                </a:lnTo>
                <a:lnTo>
                  <a:pt x="1738" y="453"/>
                </a:lnTo>
                <a:lnTo>
                  <a:pt x="1738" y="450"/>
                </a:lnTo>
                <a:lnTo>
                  <a:pt x="1740" y="450"/>
                </a:lnTo>
                <a:lnTo>
                  <a:pt x="1740" y="450"/>
                </a:lnTo>
                <a:lnTo>
                  <a:pt x="1745" y="450"/>
                </a:lnTo>
                <a:lnTo>
                  <a:pt x="1752" y="450"/>
                </a:lnTo>
                <a:lnTo>
                  <a:pt x="1754" y="450"/>
                </a:lnTo>
                <a:lnTo>
                  <a:pt x="1754" y="450"/>
                </a:lnTo>
                <a:lnTo>
                  <a:pt x="1754" y="450"/>
                </a:lnTo>
                <a:lnTo>
                  <a:pt x="1754" y="448"/>
                </a:lnTo>
                <a:lnTo>
                  <a:pt x="1754" y="448"/>
                </a:lnTo>
                <a:lnTo>
                  <a:pt x="1752" y="444"/>
                </a:lnTo>
                <a:lnTo>
                  <a:pt x="1752" y="444"/>
                </a:lnTo>
                <a:lnTo>
                  <a:pt x="1745" y="437"/>
                </a:lnTo>
                <a:lnTo>
                  <a:pt x="1743" y="435"/>
                </a:lnTo>
                <a:lnTo>
                  <a:pt x="1740" y="435"/>
                </a:lnTo>
                <a:lnTo>
                  <a:pt x="1740" y="435"/>
                </a:lnTo>
                <a:lnTo>
                  <a:pt x="1738" y="435"/>
                </a:lnTo>
                <a:lnTo>
                  <a:pt x="1736" y="437"/>
                </a:lnTo>
                <a:lnTo>
                  <a:pt x="1736" y="439"/>
                </a:lnTo>
                <a:lnTo>
                  <a:pt x="1736" y="439"/>
                </a:lnTo>
                <a:lnTo>
                  <a:pt x="1738" y="439"/>
                </a:lnTo>
                <a:lnTo>
                  <a:pt x="1738" y="441"/>
                </a:lnTo>
                <a:lnTo>
                  <a:pt x="1736" y="441"/>
                </a:lnTo>
                <a:lnTo>
                  <a:pt x="1736" y="441"/>
                </a:lnTo>
                <a:lnTo>
                  <a:pt x="1734" y="441"/>
                </a:lnTo>
                <a:lnTo>
                  <a:pt x="1731" y="444"/>
                </a:lnTo>
                <a:lnTo>
                  <a:pt x="1731" y="444"/>
                </a:lnTo>
                <a:lnTo>
                  <a:pt x="1729" y="446"/>
                </a:lnTo>
                <a:lnTo>
                  <a:pt x="1727" y="446"/>
                </a:lnTo>
                <a:lnTo>
                  <a:pt x="1725" y="444"/>
                </a:lnTo>
                <a:lnTo>
                  <a:pt x="1729" y="441"/>
                </a:lnTo>
                <a:lnTo>
                  <a:pt x="1729" y="441"/>
                </a:lnTo>
                <a:lnTo>
                  <a:pt x="1729" y="439"/>
                </a:lnTo>
                <a:lnTo>
                  <a:pt x="1729" y="439"/>
                </a:lnTo>
                <a:lnTo>
                  <a:pt x="1729" y="437"/>
                </a:lnTo>
                <a:lnTo>
                  <a:pt x="1729" y="437"/>
                </a:lnTo>
                <a:lnTo>
                  <a:pt x="1727" y="437"/>
                </a:lnTo>
                <a:lnTo>
                  <a:pt x="1722" y="439"/>
                </a:lnTo>
                <a:lnTo>
                  <a:pt x="1718" y="439"/>
                </a:lnTo>
                <a:lnTo>
                  <a:pt x="1716" y="439"/>
                </a:lnTo>
                <a:lnTo>
                  <a:pt x="1713" y="441"/>
                </a:lnTo>
                <a:lnTo>
                  <a:pt x="1711" y="444"/>
                </a:lnTo>
                <a:lnTo>
                  <a:pt x="1709" y="441"/>
                </a:lnTo>
                <a:lnTo>
                  <a:pt x="1709" y="441"/>
                </a:lnTo>
                <a:lnTo>
                  <a:pt x="1716" y="439"/>
                </a:lnTo>
                <a:lnTo>
                  <a:pt x="1720" y="437"/>
                </a:lnTo>
                <a:lnTo>
                  <a:pt x="1720" y="437"/>
                </a:lnTo>
                <a:lnTo>
                  <a:pt x="1725" y="435"/>
                </a:lnTo>
                <a:lnTo>
                  <a:pt x="1729" y="435"/>
                </a:lnTo>
                <a:lnTo>
                  <a:pt x="1729" y="435"/>
                </a:lnTo>
                <a:lnTo>
                  <a:pt x="1731" y="432"/>
                </a:lnTo>
                <a:lnTo>
                  <a:pt x="1734" y="432"/>
                </a:lnTo>
                <a:lnTo>
                  <a:pt x="1734" y="432"/>
                </a:lnTo>
                <a:lnTo>
                  <a:pt x="1736" y="432"/>
                </a:lnTo>
                <a:lnTo>
                  <a:pt x="1736" y="430"/>
                </a:lnTo>
                <a:lnTo>
                  <a:pt x="1736" y="428"/>
                </a:lnTo>
                <a:lnTo>
                  <a:pt x="1736" y="428"/>
                </a:lnTo>
                <a:lnTo>
                  <a:pt x="1734" y="428"/>
                </a:lnTo>
                <a:lnTo>
                  <a:pt x="1734" y="426"/>
                </a:lnTo>
                <a:lnTo>
                  <a:pt x="1727" y="423"/>
                </a:lnTo>
                <a:lnTo>
                  <a:pt x="1725" y="423"/>
                </a:lnTo>
                <a:lnTo>
                  <a:pt x="1722" y="423"/>
                </a:lnTo>
                <a:lnTo>
                  <a:pt x="1722" y="421"/>
                </a:lnTo>
                <a:lnTo>
                  <a:pt x="1720" y="421"/>
                </a:lnTo>
                <a:lnTo>
                  <a:pt x="1718" y="421"/>
                </a:lnTo>
                <a:lnTo>
                  <a:pt x="1716" y="421"/>
                </a:lnTo>
                <a:lnTo>
                  <a:pt x="1713" y="421"/>
                </a:lnTo>
                <a:lnTo>
                  <a:pt x="1711" y="419"/>
                </a:lnTo>
                <a:lnTo>
                  <a:pt x="1709" y="421"/>
                </a:lnTo>
                <a:lnTo>
                  <a:pt x="1704" y="421"/>
                </a:lnTo>
                <a:lnTo>
                  <a:pt x="1702" y="423"/>
                </a:lnTo>
                <a:lnTo>
                  <a:pt x="1698" y="426"/>
                </a:lnTo>
                <a:lnTo>
                  <a:pt x="1695" y="428"/>
                </a:lnTo>
                <a:lnTo>
                  <a:pt x="1693" y="430"/>
                </a:lnTo>
                <a:lnTo>
                  <a:pt x="1691" y="437"/>
                </a:lnTo>
                <a:lnTo>
                  <a:pt x="1689" y="439"/>
                </a:lnTo>
                <a:lnTo>
                  <a:pt x="1689" y="439"/>
                </a:lnTo>
                <a:lnTo>
                  <a:pt x="1691" y="432"/>
                </a:lnTo>
                <a:lnTo>
                  <a:pt x="1691" y="430"/>
                </a:lnTo>
                <a:lnTo>
                  <a:pt x="1689" y="428"/>
                </a:lnTo>
                <a:lnTo>
                  <a:pt x="1689" y="428"/>
                </a:lnTo>
                <a:lnTo>
                  <a:pt x="1689" y="428"/>
                </a:lnTo>
                <a:lnTo>
                  <a:pt x="1686" y="428"/>
                </a:lnTo>
                <a:lnTo>
                  <a:pt x="1686" y="430"/>
                </a:lnTo>
                <a:lnTo>
                  <a:pt x="1684" y="432"/>
                </a:lnTo>
                <a:lnTo>
                  <a:pt x="1684" y="432"/>
                </a:lnTo>
                <a:lnTo>
                  <a:pt x="1682" y="432"/>
                </a:lnTo>
                <a:lnTo>
                  <a:pt x="1682" y="432"/>
                </a:lnTo>
                <a:lnTo>
                  <a:pt x="1682" y="430"/>
                </a:lnTo>
                <a:lnTo>
                  <a:pt x="1684" y="430"/>
                </a:lnTo>
                <a:lnTo>
                  <a:pt x="1684" y="428"/>
                </a:lnTo>
                <a:lnTo>
                  <a:pt x="1686" y="428"/>
                </a:lnTo>
                <a:lnTo>
                  <a:pt x="1689" y="426"/>
                </a:lnTo>
                <a:lnTo>
                  <a:pt x="1691" y="426"/>
                </a:lnTo>
                <a:lnTo>
                  <a:pt x="1695" y="426"/>
                </a:lnTo>
                <a:lnTo>
                  <a:pt x="1698" y="421"/>
                </a:lnTo>
                <a:lnTo>
                  <a:pt x="1700" y="419"/>
                </a:lnTo>
                <a:lnTo>
                  <a:pt x="1700" y="419"/>
                </a:lnTo>
                <a:lnTo>
                  <a:pt x="1700" y="414"/>
                </a:lnTo>
                <a:lnTo>
                  <a:pt x="1700" y="414"/>
                </a:lnTo>
                <a:lnTo>
                  <a:pt x="1698" y="412"/>
                </a:lnTo>
                <a:lnTo>
                  <a:pt x="1698" y="412"/>
                </a:lnTo>
                <a:lnTo>
                  <a:pt x="1695" y="412"/>
                </a:lnTo>
                <a:lnTo>
                  <a:pt x="1693" y="414"/>
                </a:lnTo>
                <a:lnTo>
                  <a:pt x="1691" y="417"/>
                </a:lnTo>
                <a:lnTo>
                  <a:pt x="1689" y="417"/>
                </a:lnTo>
                <a:lnTo>
                  <a:pt x="1684" y="414"/>
                </a:lnTo>
                <a:lnTo>
                  <a:pt x="1680" y="414"/>
                </a:lnTo>
                <a:lnTo>
                  <a:pt x="1677" y="417"/>
                </a:lnTo>
                <a:lnTo>
                  <a:pt x="1675" y="419"/>
                </a:lnTo>
                <a:lnTo>
                  <a:pt x="1675" y="421"/>
                </a:lnTo>
                <a:lnTo>
                  <a:pt x="1668" y="421"/>
                </a:lnTo>
                <a:lnTo>
                  <a:pt x="1671" y="419"/>
                </a:lnTo>
                <a:lnTo>
                  <a:pt x="1673" y="419"/>
                </a:lnTo>
                <a:lnTo>
                  <a:pt x="1675" y="417"/>
                </a:lnTo>
                <a:lnTo>
                  <a:pt x="1680" y="414"/>
                </a:lnTo>
                <a:lnTo>
                  <a:pt x="1680" y="412"/>
                </a:lnTo>
                <a:lnTo>
                  <a:pt x="1682" y="412"/>
                </a:lnTo>
                <a:lnTo>
                  <a:pt x="1686" y="412"/>
                </a:lnTo>
                <a:lnTo>
                  <a:pt x="1686" y="412"/>
                </a:lnTo>
                <a:lnTo>
                  <a:pt x="1689" y="412"/>
                </a:lnTo>
                <a:lnTo>
                  <a:pt x="1691" y="410"/>
                </a:lnTo>
                <a:lnTo>
                  <a:pt x="1691" y="408"/>
                </a:lnTo>
                <a:lnTo>
                  <a:pt x="1691" y="405"/>
                </a:lnTo>
                <a:lnTo>
                  <a:pt x="1691" y="405"/>
                </a:lnTo>
                <a:lnTo>
                  <a:pt x="1689" y="403"/>
                </a:lnTo>
                <a:lnTo>
                  <a:pt x="1689" y="403"/>
                </a:lnTo>
                <a:lnTo>
                  <a:pt x="1684" y="401"/>
                </a:lnTo>
                <a:lnTo>
                  <a:pt x="1682" y="401"/>
                </a:lnTo>
                <a:lnTo>
                  <a:pt x="1677" y="399"/>
                </a:lnTo>
                <a:lnTo>
                  <a:pt x="1673" y="399"/>
                </a:lnTo>
                <a:lnTo>
                  <a:pt x="1671" y="399"/>
                </a:lnTo>
                <a:lnTo>
                  <a:pt x="1671" y="399"/>
                </a:lnTo>
                <a:close/>
                <a:moveTo>
                  <a:pt x="4285" y="234"/>
                </a:moveTo>
                <a:lnTo>
                  <a:pt x="4288" y="234"/>
                </a:lnTo>
                <a:lnTo>
                  <a:pt x="4288" y="237"/>
                </a:lnTo>
                <a:lnTo>
                  <a:pt x="4292" y="234"/>
                </a:lnTo>
                <a:lnTo>
                  <a:pt x="4294" y="234"/>
                </a:lnTo>
                <a:lnTo>
                  <a:pt x="4294" y="234"/>
                </a:lnTo>
                <a:lnTo>
                  <a:pt x="4294" y="234"/>
                </a:lnTo>
                <a:lnTo>
                  <a:pt x="4297" y="232"/>
                </a:lnTo>
                <a:lnTo>
                  <a:pt x="4299" y="230"/>
                </a:lnTo>
                <a:lnTo>
                  <a:pt x="4299" y="230"/>
                </a:lnTo>
                <a:lnTo>
                  <a:pt x="4299" y="228"/>
                </a:lnTo>
                <a:lnTo>
                  <a:pt x="4288" y="232"/>
                </a:lnTo>
                <a:lnTo>
                  <a:pt x="4281" y="232"/>
                </a:lnTo>
                <a:lnTo>
                  <a:pt x="4279" y="234"/>
                </a:lnTo>
                <a:lnTo>
                  <a:pt x="4281" y="234"/>
                </a:lnTo>
                <a:lnTo>
                  <a:pt x="4285" y="234"/>
                </a:lnTo>
                <a:close/>
                <a:moveTo>
                  <a:pt x="4254" y="140"/>
                </a:moveTo>
                <a:lnTo>
                  <a:pt x="4256" y="137"/>
                </a:lnTo>
                <a:lnTo>
                  <a:pt x="4252" y="135"/>
                </a:lnTo>
                <a:lnTo>
                  <a:pt x="4238" y="133"/>
                </a:lnTo>
                <a:lnTo>
                  <a:pt x="4231" y="133"/>
                </a:lnTo>
                <a:lnTo>
                  <a:pt x="4225" y="131"/>
                </a:lnTo>
                <a:lnTo>
                  <a:pt x="4220" y="131"/>
                </a:lnTo>
                <a:lnTo>
                  <a:pt x="4216" y="133"/>
                </a:lnTo>
                <a:lnTo>
                  <a:pt x="4213" y="135"/>
                </a:lnTo>
                <a:lnTo>
                  <a:pt x="4216" y="137"/>
                </a:lnTo>
                <a:lnTo>
                  <a:pt x="4218" y="140"/>
                </a:lnTo>
                <a:lnTo>
                  <a:pt x="4225" y="140"/>
                </a:lnTo>
                <a:lnTo>
                  <a:pt x="4231" y="144"/>
                </a:lnTo>
                <a:lnTo>
                  <a:pt x="4236" y="144"/>
                </a:lnTo>
                <a:lnTo>
                  <a:pt x="4238" y="144"/>
                </a:lnTo>
                <a:lnTo>
                  <a:pt x="4243" y="144"/>
                </a:lnTo>
                <a:lnTo>
                  <a:pt x="4247" y="142"/>
                </a:lnTo>
                <a:lnTo>
                  <a:pt x="4249" y="142"/>
                </a:lnTo>
                <a:lnTo>
                  <a:pt x="4254" y="140"/>
                </a:lnTo>
                <a:close/>
                <a:moveTo>
                  <a:pt x="2966" y="144"/>
                </a:moveTo>
                <a:lnTo>
                  <a:pt x="2966" y="146"/>
                </a:lnTo>
                <a:lnTo>
                  <a:pt x="2966" y="149"/>
                </a:lnTo>
                <a:lnTo>
                  <a:pt x="2966" y="149"/>
                </a:lnTo>
                <a:lnTo>
                  <a:pt x="2966" y="151"/>
                </a:lnTo>
                <a:lnTo>
                  <a:pt x="2968" y="153"/>
                </a:lnTo>
                <a:lnTo>
                  <a:pt x="2968" y="153"/>
                </a:lnTo>
                <a:lnTo>
                  <a:pt x="2968" y="155"/>
                </a:lnTo>
                <a:lnTo>
                  <a:pt x="2970" y="158"/>
                </a:lnTo>
                <a:lnTo>
                  <a:pt x="2970" y="160"/>
                </a:lnTo>
                <a:lnTo>
                  <a:pt x="2972" y="164"/>
                </a:lnTo>
                <a:lnTo>
                  <a:pt x="2975" y="164"/>
                </a:lnTo>
                <a:lnTo>
                  <a:pt x="2977" y="162"/>
                </a:lnTo>
                <a:lnTo>
                  <a:pt x="2979" y="160"/>
                </a:lnTo>
                <a:lnTo>
                  <a:pt x="2979" y="158"/>
                </a:lnTo>
                <a:lnTo>
                  <a:pt x="2979" y="158"/>
                </a:lnTo>
                <a:lnTo>
                  <a:pt x="2984" y="158"/>
                </a:lnTo>
                <a:lnTo>
                  <a:pt x="2986" y="160"/>
                </a:lnTo>
                <a:lnTo>
                  <a:pt x="2986" y="160"/>
                </a:lnTo>
                <a:lnTo>
                  <a:pt x="2984" y="162"/>
                </a:lnTo>
                <a:lnTo>
                  <a:pt x="2984" y="164"/>
                </a:lnTo>
                <a:lnTo>
                  <a:pt x="2984" y="164"/>
                </a:lnTo>
                <a:lnTo>
                  <a:pt x="2984" y="167"/>
                </a:lnTo>
                <a:lnTo>
                  <a:pt x="2986" y="169"/>
                </a:lnTo>
                <a:lnTo>
                  <a:pt x="2986" y="169"/>
                </a:lnTo>
                <a:lnTo>
                  <a:pt x="2988" y="169"/>
                </a:lnTo>
                <a:lnTo>
                  <a:pt x="2990" y="169"/>
                </a:lnTo>
                <a:lnTo>
                  <a:pt x="2990" y="169"/>
                </a:lnTo>
                <a:lnTo>
                  <a:pt x="2990" y="171"/>
                </a:lnTo>
                <a:lnTo>
                  <a:pt x="2988" y="171"/>
                </a:lnTo>
                <a:lnTo>
                  <a:pt x="2977" y="169"/>
                </a:lnTo>
                <a:lnTo>
                  <a:pt x="2977" y="169"/>
                </a:lnTo>
                <a:lnTo>
                  <a:pt x="2975" y="169"/>
                </a:lnTo>
                <a:lnTo>
                  <a:pt x="2979" y="171"/>
                </a:lnTo>
                <a:lnTo>
                  <a:pt x="2984" y="173"/>
                </a:lnTo>
                <a:lnTo>
                  <a:pt x="2981" y="173"/>
                </a:lnTo>
                <a:lnTo>
                  <a:pt x="2981" y="176"/>
                </a:lnTo>
                <a:lnTo>
                  <a:pt x="2981" y="178"/>
                </a:lnTo>
                <a:lnTo>
                  <a:pt x="2984" y="180"/>
                </a:lnTo>
                <a:lnTo>
                  <a:pt x="2984" y="180"/>
                </a:lnTo>
                <a:lnTo>
                  <a:pt x="2988" y="182"/>
                </a:lnTo>
                <a:lnTo>
                  <a:pt x="2988" y="182"/>
                </a:lnTo>
                <a:lnTo>
                  <a:pt x="2993" y="185"/>
                </a:lnTo>
                <a:lnTo>
                  <a:pt x="2995" y="189"/>
                </a:lnTo>
                <a:lnTo>
                  <a:pt x="2997" y="189"/>
                </a:lnTo>
                <a:lnTo>
                  <a:pt x="2999" y="191"/>
                </a:lnTo>
                <a:lnTo>
                  <a:pt x="2999" y="191"/>
                </a:lnTo>
                <a:lnTo>
                  <a:pt x="3004" y="194"/>
                </a:lnTo>
                <a:lnTo>
                  <a:pt x="3011" y="194"/>
                </a:lnTo>
                <a:lnTo>
                  <a:pt x="3015" y="194"/>
                </a:lnTo>
                <a:lnTo>
                  <a:pt x="3017" y="194"/>
                </a:lnTo>
                <a:lnTo>
                  <a:pt x="3020" y="191"/>
                </a:lnTo>
                <a:lnTo>
                  <a:pt x="3022" y="189"/>
                </a:lnTo>
                <a:lnTo>
                  <a:pt x="3024" y="189"/>
                </a:lnTo>
                <a:lnTo>
                  <a:pt x="3026" y="187"/>
                </a:lnTo>
                <a:lnTo>
                  <a:pt x="3024" y="187"/>
                </a:lnTo>
                <a:lnTo>
                  <a:pt x="3022" y="185"/>
                </a:lnTo>
                <a:lnTo>
                  <a:pt x="3024" y="185"/>
                </a:lnTo>
                <a:lnTo>
                  <a:pt x="3024" y="182"/>
                </a:lnTo>
                <a:lnTo>
                  <a:pt x="3024" y="180"/>
                </a:lnTo>
                <a:lnTo>
                  <a:pt x="3024" y="180"/>
                </a:lnTo>
                <a:lnTo>
                  <a:pt x="3024" y="178"/>
                </a:lnTo>
                <a:lnTo>
                  <a:pt x="3026" y="178"/>
                </a:lnTo>
                <a:lnTo>
                  <a:pt x="3029" y="178"/>
                </a:lnTo>
                <a:lnTo>
                  <a:pt x="3029" y="178"/>
                </a:lnTo>
                <a:lnTo>
                  <a:pt x="3029" y="180"/>
                </a:lnTo>
                <a:lnTo>
                  <a:pt x="3031" y="180"/>
                </a:lnTo>
                <a:lnTo>
                  <a:pt x="3031" y="180"/>
                </a:lnTo>
                <a:lnTo>
                  <a:pt x="3033" y="180"/>
                </a:lnTo>
                <a:lnTo>
                  <a:pt x="3035" y="178"/>
                </a:lnTo>
                <a:lnTo>
                  <a:pt x="3038" y="176"/>
                </a:lnTo>
                <a:lnTo>
                  <a:pt x="3038" y="176"/>
                </a:lnTo>
                <a:lnTo>
                  <a:pt x="3038" y="178"/>
                </a:lnTo>
                <a:lnTo>
                  <a:pt x="3038" y="180"/>
                </a:lnTo>
                <a:lnTo>
                  <a:pt x="3035" y="182"/>
                </a:lnTo>
                <a:lnTo>
                  <a:pt x="3035" y="182"/>
                </a:lnTo>
                <a:lnTo>
                  <a:pt x="3035" y="182"/>
                </a:lnTo>
                <a:lnTo>
                  <a:pt x="3038" y="185"/>
                </a:lnTo>
                <a:lnTo>
                  <a:pt x="3038" y="187"/>
                </a:lnTo>
                <a:lnTo>
                  <a:pt x="3042" y="187"/>
                </a:lnTo>
                <a:lnTo>
                  <a:pt x="3047" y="185"/>
                </a:lnTo>
                <a:lnTo>
                  <a:pt x="3049" y="185"/>
                </a:lnTo>
                <a:lnTo>
                  <a:pt x="3053" y="180"/>
                </a:lnTo>
                <a:lnTo>
                  <a:pt x="3056" y="180"/>
                </a:lnTo>
                <a:lnTo>
                  <a:pt x="3060" y="180"/>
                </a:lnTo>
                <a:lnTo>
                  <a:pt x="3058" y="180"/>
                </a:lnTo>
                <a:lnTo>
                  <a:pt x="3053" y="185"/>
                </a:lnTo>
                <a:lnTo>
                  <a:pt x="3056" y="187"/>
                </a:lnTo>
                <a:lnTo>
                  <a:pt x="3058" y="189"/>
                </a:lnTo>
                <a:lnTo>
                  <a:pt x="3060" y="189"/>
                </a:lnTo>
                <a:lnTo>
                  <a:pt x="3062" y="189"/>
                </a:lnTo>
                <a:lnTo>
                  <a:pt x="3065" y="187"/>
                </a:lnTo>
                <a:lnTo>
                  <a:pt x="3062" y="189"/>
                </a:lnTo>
                <a:lnTo>
                  <a:pt x="3060" y="189"/>
                </a:lnTo>
                <a:lnTo>
                  <a:pt x="3049" y="189"/>
                </a:lnTo>
                <a:lnTo>
                  <a:pt x="3044" y="191"/>
                </a:lnTo>
                <a:lnTo>
                  <a:pt x="3044" y="191"/>
                </a:lnTo>
                <a:lnTo>
                  <a:pt x="3042" y="191"/>
                </a:lnTo>
                <a:lnTo>
                  <a:pt x="3042" y="194"/>
                </a:lnTo>
                <a:lnTo>
                  <a:pt x="3042" y="194"/>
                </a:lnTo>
                <a:lnTo>
                  <a:pt x="3040" y="194"/>
                </a:lnTo>
                <a:lnTo>
                  <a:pt x="3038" y="194"/>
                </a:lnTo>
                <a:lnTo>
                  <a:pt x="3031" y="196"/>
                </a:lnTo>
                <a:lnTo>
                  <a:pt x="3020" y="200"/>
                </a:lnTo>
                <a:lnTo>
                  <a:pt x="3022" y="203"/>
                </a:lnTo>
                <a:lnTo>
                  <a:pt x="3017" y="200"/>
                </a:lnTo>
                <a:lnTo>
                  <a:pt x="3015" y="198"/>
                </a:lnTo>
                <a:lnTo>
                  <a:pt x="3013" y="198"/>
                </a:lnTo>
                <a:lnTo>
                  <a:pt x="3013" y="198"/>
                </a:lnTo>
                <a:lnTo>
                  <a:pt x="3011" y="200"/>
                </a:lnTo>
                <a:lnTo>
                  <a:pt x="3011" y="200"/>
                </a:lnTo>
                <a:lnTo>
                  <a:pt x="3011" y="205"/>
                </a:lnTo>
                <a:lnTo>
                  <a:pt x="3013" y="205"/>
                </a:lnTo>
                <a:lnTo>
                  <a:pt x="3013" y="207"/>
                </a:lnTo>
                <a:lnTo>
                  <a:pt x="3015" y="209"/>
                </a:lnTo>
                <a:lnTo>
                  <a:pt x="3017" y="209"/>
                </a:lnTo>
                <a:lnTo>
                  <a:pt x="3026" y="209"/>
                </a:lnTo>
                <a:lnTo>
                  <a:pt x="3029" y="209"/>
                </a:lnTo>
                <a:lnTo>
                  <a:pt x="3033" y="207"/>
                </a:lnTo>
                <a:lnTo>
                  <a:pt x="3038" y="207"/>
                </a:lnTo>
                <a:lnTo>
                  <a:pt x="3040" y="207"/>
                </a:lnTo>
                <a:lnTo>
                  <a:pt x="3044" y="207"/>
                </a:lnTo>
                <a:lnTo>
                  <a:pt x="3049" y="207"/>
                </a:lnTo>
                <a:lnTo>
                  <a:pt x="3056" y="205"/>
                </a:lnTo>
                <a:lnTo>
                  <a:pt x="3060" y="205"/>
                </a:lnTo>
                <a:lnTo>
                  <a:pt x="3062" y="205"/>
                </a:lnTo>
                <a:lnTo>
                  <a:pt x="3062" y="207"/>
                </a:lnTo>
                <a:lnTo>
                  <a:pt x="3062" y="209"/>
                </a:lnTo>
                <a:lnTo>
                  <a:pt x="3058" y="209"/>
                </a:lnTo>
                <a:lnTo>
                  <a:pt x="3051" y="209"/>
                </a:lnTo>
                <a:lnTo>
                  <a:pt x="3031" y="212"/>
                </a:lnTo>
                <a:lnTo>
                  <a:pt x="3026" y="218"/>
                </a:lnTo>
                <a:lnTo>
                  <a:pt x="3026" y="216"/>
                </a:lnTo>
                <a:lnTo>
                  <a:pt x="3024" y="216"/>
                </a:lnTo>
                <a:lnTo>
                  <a:pt x="3022" y="216"/>
                </a:lnTo>
                <a:lnTo>
                  <a:pt x="3017" y="216"/>
                </a:lnTo>
                <a:lnTo>
                  <a:pt x="3017" y="216"/>
                </a:lnTo>
                <a:lnTo>
                  <a:pt x="3015" y="218"/>
                </a:lnTo>
                <a:lnTo>
                  <a:pt x="3015" y="221"/>
                </a:lnTo>
                <a:lnTo>
                  <a:pt x="3017" y="221"/>
                </a:lnTo>
                <a:lnTo>
                  <a:pt x="3017" y="223"/>
                </a:lnTo>
                <a:lnTo>
                  <a:pt x="3020" y="225"/>
                </a:lnTo>
                <a:lnTo>
                  <a:pt x="3022" y="228"/>
                </a:lnTo>
                <a:lnTo>
                  <a:pt x="3024" y="228"/>
                </a:lnTo>
                <a:lnTo>
                  <a:pt x="3029" y="230"/>
                </a:lnTo>
                <a:lnTo>
                  <a:pt x="3033" y="232"/>
                </a:lnTo>
                <a:lnTo>
                  <a:pt x="3040" y="239"/>
                </a:lnTo>
                <a:lnTo>
                  <a:pt x="3047" y="243"/>
                </a:lnTo>
                <a:lnTo>
                  <a:pt x="3049" y="243"/>
                </a:lnTo>
                <a:lnTo>
                  <a:pt x="3051" y="243"/>
                </a:lnTo>
                <a:lnTo>
                  <a:pt x="3053" y="246"/>
                </a:lnTo>
                <a:lnTo>
                  <a:pt x="3053" y="248"/>
                </a:lnTo>
                <a:lnTo>
                  <a:pt x="3058" y="248"/>
                </a:lnTo>
                <a:lnTo>
                  <a:pt x="3062" y="248"/>
                </a:lnTo>
                <a:lnTo>
                  <a:pt x="3065" y="246"/>
                </a:lnTo>
                <a:lnTo>
                  <a:pt x="3062" y="243"/>
                </a:lnTo>
                <a:lnTo>
                  <a:pt x="3062" y="241"/>
                </a:lnTo>
                <a:lnTo>
                  <a:pt x="3062" y="241"/>
                </a:lnTo>
                <a:lnTo>
                  <a:pt x="3065" y="239"/>
                </a:lnTo>
                <a:lnTo>
                  <a:pt x="3067" y="237"/>
                </a:lnTo>
                <a:lnTo>
                  <a:pt x="3065" y="234"/>
                </a:lnTo>
                <a:lnTo>
                  <a:pt x="3065" y="232"/>
                </a:lnTo>
                <a:lnTo>
                  <a:pt x="3069" y="230"/>
                </a:lnTo>
                <a:lnTo>
                  <a:pt x="3069" y="228"/>
                </a:lnTo>
                <a:lnTo>
                  <a:pt x="3071" y="221"/>
                </a:lnTo>
                <a:lnTo>
                  <a:pt x="3076" y="218"/>
                </a:lnTo>
                <a:lnTo>
                  <a:pt x="3080" y="218"/>
                </a:lnTo>
                <a:lnTo>
                  <a:pt x="3083" y="218"/>
                </a:lnTo>
                <a:lnTo>
                  <a:pt x="3083" y="216"/>
                </a:lnTo>
                <a:lnTo>
                  <a:pt x="3085" y="212"/>
                </a:lnTo>
                <a:lnTo>
                  <a:pt x="3085" y="209"/>
                </a:lnTo>
                <a:lnTo>
                  <a:pt x="3085" y="203"/>
                </a:lnTo>
                <a:lnTo>
                  <a:pt x="3085" y="203"/>
                </a:lnTo>
                <a:lnTo>
                  <a:pt x="3085" y="200"/>
                </a:lnTo>
                <a:lnTo>
                  <a:pt x="3087" y="200"/>
                </a:lnTo>
                <a:lnTo>
                  <a:pt x="3089" y="200"/>
                </a:lnTo>
                <a:lnTo>
                  <a:pt x="3092" y="200"/>
                </a:lnTo>
                <a:lnTo>
                  <a:pt x="3094" y="198"/>
                </a:lnTo>
                <a:lnTo>
                  <a:pt x="3094" y="198"/>
                </a:lnTo>
                <a:lnTo>
                  <a:pt x="3094" y="196"/>
                </a:lnTo>
                <a:lnTo>
                  <a:pt x="3094" y="194"/>
                </a:lnTo>
                <a:lnTo>
                  <a:pt x="3094" y="191"/>
                </a:lnTo>
                <a:lnTo>
                  <a:pt x="3096" y="189"/>
                </a:lnTo>
                <a:lnTo>
                  <a:pt x="3101" y="185"/>
                </a:lnTo>
                <a:lnTo>
                  <a:pt x="3103" y="182"/>
                </a:lnTo>
                <a:lnTo>
                  <a:pt x="3105" y="182"/>
                </a:lnTo>
                <a:lnTo>
                  <a:pt x="3105" y="182"/>
                </a:lnTo>
                <a:lnTo>
                  <a:pt x="3105" y="180"/>
                </a:lnTo>
                <a:lnTo>
                  <a:pt x="3116" y="180"/>
                </a:lnTo>
                <a:lnTo>
                  <a:pt x="3121" y="180"/>
                </a:lnTo>
                <a:lnTo>
                  <a:pt x="3125" y="180"/>
                </a:lnTo>
                <a:lnTo>
                  <a:pt x="3130" y="178"/>
                </a:lnTo>
                <a:lnTo>
                  <a:pt x="3132" y="178"/>
                </a:lnTo>
                <a:lnTo>
                  <a:pt x="3130" y="176"/>
                </a:lnTo>
                <a:lnTo>
                  <a:pt x="3130" y="176"/>
                </a:lnTo>
                <a:lnTo>
                  <a:pt x="3125" y="173"/>
                </a:lnTo>
                <a:lnTo>
                  <a:pt x="3121" y="171"/>
                </a:lnTo>
                <a:lnTo>
                  <a:pt x="3116" y="169"/>
                </a:lnTo>
                <a:lnTo>
                  <a:pt x="3121" y="167"/>
                </a:lnTo>
                <a:lnTo>
                  <a:pt x="3119" y="164"/>
                </a:lnTo>
                <a:lnTo>
                  <a:pt x="3116" y="164"/>
                </a:lnTo>
                <a:lnTo>
                  <a:pt x="3112" y="162"/>
                </a:lnTo>
                <a:lnTo>
                  <a:pt x="3112" y="164"/>
                </a:lnTo>
                <a:lnTo>
                  <a:pt x="3112" y="164"/>
                </a:lnTo>
                <a:lnTo>
                  <a:pt x="3107" y="167"/>
                </a:lnTo>
                <a:lnTo>
                  <a:pt x="3105" y="162"/>
                </a:lnTo>
                <a:lnTo>
                  <a:pt x="3101" y="162"/>
                </a:lnTo>
                <a:lnTo>
                  <a:pt x="3096" y="162"/>
                </a:lnTo>
                <a:lnTo>
                  <a:pt x="3094" y="162"/>
                </a:lnTo>
                <a:lnTo>
                  <a:pt x="3092" y="160"/>
                </a:lnTo>
                <a:lnTo>
                  <a:pt x="3089" y="160"/>
                </a:lnTo>
                <a:lnTo>
                  <a:pt x="3089" y="160"/>
                </a:lnTo>
                <a:lnTo>
                  <a:pt x="3089" y="158"/>
                </a:lnTo>
                <a:lnTo>
                  <a:pt x="3092" y="158"/>
                </a:lnTo>
                <a:lnTo>
                  <a:pt x="3092" y="155"/>
                </a:lnTo>
                <a:lnTo>
                  <a:pt x="3092" y="155"/>
                </a:lnTo>
                <a:lnTo>
                  <a:pt x="3092" y="153"/>
                </a:lnTo>
                <a:lnTo>
                  <a:pt x="3092" y="153"/>
                </a:lnTo>
                <a:lnTo>
                  <a:pt x="3089" y="151"/>
                </a:lnTo>
                <a:lnTo>
                  <a:pt x="3087" y="149"/>
                </a:lnTo>
                <a:lnTo>
                  <a:pt x="3085" y="146"/>
                </a:lnTo>
                <a:lnTo>
                  <a:pt x="3083" y="146"/>
                </a:lnTo>
                <a:lnTo>
                  <a:pt x="3083" y="146"/>
                </a:lnTo>
                <a:lnTo>
                  <a:pt x="3076" y="153"/>
                </a:lnTo>
                <a:lnTo>
                  <a:pt x="3074" y="155"/>
                </a:lnTo>
                <a:lnTo>
                  <a:pt x="3074" y="153"/>
                </a:lnTo>
                <a:lnTo>
                  <a:pt x="3074" y="151"/>
                </a:lnTo>
                <a:lnTo>
                  <a:pt x="3074" y="149"/>
                </a:lnTo>
                <a:lnTo>
                  <a:pt x="3074" y="149"/>
                </a:lnTo>
                <a:lnTo>
                  <a:pt x="3076" y="146"/>
                </a:lnTo>
                <a:lnTo>
                  <a:pt x="3078" y="144"/>
                </a:lnTo>
                <a:lnTo>
                  <a:pt x="3076" y="140"/>
                </a:lnTo>
                <a:lnTo>
                  <a:pt x="3074" y="137"/>
                </a:lnTo>
                <a:lnTo>
                  <a:pt x="3071" y="137"/>
                </a:lnTo>
                <a:lnTo>
                  <a:pt x="3067" y="135"/>
                </a:lnTo>
                <a:lnTo>
                  <a:pt x="3062" y="135"/>
                </a:lnTo>
                <a:lnTo>
                  <a:pt x="3062" y="135"/>
                </a:lnTo>
                <a:lnTo>
                  <a:pt x="3060" y="137"/>
                </a:lnTo>
                <a:lnTo>
                  <a:pt x="3060" y="137"/>
                </a:lnTo>
                <a:lnTo>
                  <a:pt x="3060" y="137"/>
                </a:lnTo>
                <a:lnTo>
                  <a:pt x="3056" y="133"/>
                </a:lnTo>
                <a:lnTo>
                  <a:pt x="3053" y="131"/>
                </a:lnTo>
                <a:lnTo>
                  <a:pt x="3051" y="131"/>
                </a:lnTo>
                <a:lnTo>
                  <a:pt x="3049" y="133"/>
                </a:lnTo>
                <a:lnTo>
                  <a:pt x="3049" y="135"/>
                </a:lnTo>
                <a:lnTo>
                  <a:pt x="3049" y="137"/>
                </a:lnTo>
                <a:lnTo>
                  <a:pt x="3047" y="140"/>
                </a:lnTo>
                <a:lnTo>
                  <a:pt x="3044" y="142"/>
                </a:lnTo>
                <a:lnTo>
                  <a:pt x="3044" y="144"/>
                </a:lnTo>
                <a:lnTo>
                  <a:pt x="3044" y="144"/>
                </a:lnTo>
                <a:lnTo>
                  <a:pt x="3044" y="149"/>
                </a:lnTo>
                <a:lnTo>
                  <a:pt x="3044" y="151"/>
                </a:lnTo>
                <a:lnTo>
                  <a:pt x="3047" y="155"/>
                </a:lnTo>
                <a:lnTo>
                  <a:pt x="3051" y="164"/>
                </a:lnTo>
                <a:lnTo>
                  <a:pt x="3053" y="169"/>
                </a:lnTo>
                <a:lnTo>
                  <a:pt x="3051" y="169"/>
                </a:lnTo>
                <a:lnTo>
                  <a:pt x="3044" y="162"/>
                </a:lnTo>
                <a:lnTo>
                  <a:pt x="3044" y="162"/>
                </a:lnTo>
                <a:lnTo>
                  <a:pt x="3042" y="160"/>
                </a:lnTo>
                <a:lnTo>
                  <a:pt x="3038" y="153"/>
                </a:lnTo>
                <a:lnTo>
                  <a:pt x="3035" y="149"/>
                </a:lnTo>
                <a:lnTo>
                  <a:pt x="3033" y="144"/>
                </a:lnTo>
                <a:lnTo>
                  <a:pt x="3029" y="142"/>
                </a:lnTo>
                <a:lnTo>
                  <a:pt x="3026" y="140"/>
                </a:lnTo>
                <a:lnTo>
                  <a:pt x="3022" y="142"/>
                </a:lnTo>
                <a:lnTo>
                  <a:pt x="3020" y="146"/>
                </a:lnTo>
                <a:lnTo>
                  <a:pt x="3017" y="149"/>
                </a:lnTo>
                <a:lnTo>
                  <a:pt x="3017" y="149"/>
                </a:lnTo>
                <a:lnTo>
                  <a:pt x="3015" y="151"/>
                </a:lnTo>
                <a:lnTo>
                  <a:pt x="3017" y="153"/>
                </a:lnTo>
                <a:lnTo>
                  <a:pt x="3017" y="155"/>
                </a:lnTo>
                <a:lnTo>
                  <a:pt x="3017" y="155"/>
                </a:lnTo>
                <a:lnTo>
                  <a:pt x="3015" y="155"/>
                </a:lnTo>
                <a:lnTo>
                  <a:pt x="3013" y="155"/>
                </a:lnTo>
                <a:lnTo>
                  <a:pt x="3011" y="153"/>
                </a:lnTo>
                <a:lnTo>
                  <a:pt x="3011" y="153"/>
                </a:lnTo>
                <a:lnTo>
                  <a:pt x="3006" y="151"/>
                </a:lnTo>
                <a:lnTo>
                  <a:pt x="3006" y="151"/>
                </a:lnTo>
                <a:lnTo>
                  <a:pt x="3006" y="149"/>
                </a:lnTo>
                <a:lnTo>
                  <a:pt x="3004" y="149"/>
                </a:lnTo>
                <a:lnTo>
                  <a:pt x="2993" y="149"/>
                </a:lnTo>
                <a:lnTo>
                  <a:pt x="3002" y="144"/>
                </a:lnTo>
                <a:lnTo>
                  <a:pt x="3013" y="144"/>
                </a:lnTo>
                <a:lnTo>
                  <a:pt x="3015" y="142"/>
                </a:lnTo>
                <a:lnTo>
                  <a:pt x="3015" y="142"/>
                </a:lnTo>
                <a:lnTo>
                  <a:pt x="3015" y="140"/>
                </a:lnTo>
                <a:lnTo>
                  <a:pt x="3015" y="140"/>
                </a:lnTo>
                <a:lnTo>
                  <a:pt x="3011" y="137"/>
                </a:lnTo>
                <a:lnTo>
                  <a:pt x="3002" y="140"/>
                </a:lnTo>
                <a:lnTo>
                  <a:pt x="2997" y="142"/>
                </a:lnTo>
                <a:lnTo>
                  <a:pt x="2995" y="142"/>
                </a:lnTo>
                <a:lnTo>
                  <a:pt x="2990" y="140"/>
                </a:lnTo>
                <a:lnTo>
                  <a:pt x="2988" y="140"/>
                </a:lnTo>
                <a:lnTo>
                  <a:pt x="2988" y="142"/>
                </a:lnTo>
                <a:lnTo>
                  <a:pt x="2990" y="144"/>
                </a:lnTo>
                <a:lnTo>
                  <a:pt x="2988" y="144"/>
                </a:lnTo>
                <a:lnTo>
                  <a:pt x="2986" y="142"/>
                </a:lnTo>
                <a:lnTo>
                  <a:pt x="2981" y="140"/>
                </a:lnTo>
                <a:lnTo>
                  <a:pt x="2975" y="140"/>
                </a:lnTo>
                <a:lnTo>
                  <a:pt x="2972" y="142"/>
                </a:lnTo>
                <a:lnTo>
                  <a:pt x="2972" y="144"/>
                </a:lnTo>
                <a:lnTo>
                  <a:pt x="2972" y="144"/>
                </a:lnTo>
                <a:lnTo>
                  <a:pt x="2970" y="142"/>
                </a:lnTo>
                <a:lnTo>
                  <a:pt x="2968" y="140"/>
                </a:lnTo>
                <a:lnTo>
                  <a:pt x="2966" y="140"/>
                </a:lnTo>
                <a:lnTo>
                  <a:pt x="2966" y="142"/>
                </a:lnTo>
                <a:lnTo>
                  <a:pt x="2963" y="142"/>
                </a:lnTo>
                <a:lnTo>
                  <a:pt x="2966" y="142"/>
                </a:lnTo>
                <a:lnTo>
                  <a:pt x="2966" y="144"/>
                </a:lnTo>
                <a:close/>
                <a:moveTo>
                  <a:pt x="4222" y="124"/>
                </a:moveTo>
                <a:lnTo>
                  <a:pt x="4227" y="124"/>
                </a:lnTo>
                <a:lnTo>
                  <a:pt x="4229" y="126"/>
                </a:lnTo>
                <a:lnTo>
                  <a:pt x="4231" y="126"/>
                </a:lnTo>
                <a:lnTo>
                  <a:pt x="4245" y="131"/>
                </a:lnTo>
                <a:lnTo>
                  <a:pt x="4254" y="133"/>
                </a:lnTo>
                <a:lnTo>
                  <a:pt x="4258" y="133"/>
                </a:lnTo>
                <a:lnTo>
                  <a:pt x="4265" y="131"/>
                </a:lnTo>
                <a:lnTo>
                  <a:pt x="4267" y="128"/>
                </a:lnTo>
                <a:lnTo>
                  <a:pt x="4270" y="128"/>
                </a:lnTo>
                <a:lnTo>
                  <a:pt x="4274" y="128"/>
                </a:lnTo>
                <a:lnTo>
                  <a:pt x="4288" y="126"/>
                </a:lnTo>
                <a:lnTo>
                  <a:pt x="4310" y="124"/>
                </a:lnTo>
                <a:lnTo>
                  <a:pt x="4310" y="124"/>
                </a:lnTo>
                <a:lnTo>
                  <a:pt x="4312" y="122"/>
                </a:lnTo>
                <a:lnTo>
                  <a:pt x="4310" y="122"/>
                </a:lnTo>
                <a:lnTo>
                  <a:pt x="4310" y="122"/>
                </a:lnTo>
                <a:lnTo>
                  <a:pt x="4308" y="115"/>
                </a:lnTo>
                <a:lnTo>
                  <a:pt x="4308" y="115"/>
                </a:lnTo>
                <a:lnTo>
                  <a:pt x="4306" y="115"/>
                </a:lnTo>
                <a:lnTo>
                  <a:pt x="4308" y="113"/>
                </a:lnTo>
                <a:lnTo>
                  <a:pt x="4310" y="110"/>
                </a:lnTo>
                <a:lnTo>
                  <a:pt x="4317" y="110"/>
                </a:lnTo>
                <a:lnTo>
                  <a:pt x="4317" y="108"/>
                </a:lnTo>
                <a:lnTo>
                  <a:pt x="4319" y="108"/>
                </a:lnTo>
                <a:lnTo>
                  <a:pt x="4319" y="106"/>
                </a:lnTo>
                <a:lnTo>
                  <a:pt x="4319" y="106"/>
                </a:lnTo>
                <a:lnTo>
                  <a:pt x="4317" y="104"/>
                </a:lnTo>
                <a:lnTo>
                  <a:pt x="4312" y="104"/>
                </a:lnTo>
                <a:lnTo>
                  <a:pt x="4303" y="99"/>
                </a:lnTo>
                <a:lnTo>
                  <a:pt x="4301" y="97"/>
                </a:lnTo>
                <a:lnTo>
                  <a:pt x="4299" y="97"/>
                </a:lnTo>
                <a:lnTo>
                  <a:pt x="4299" y="95"/>
                </a:lnTo>
                <a:lnTo>
                  <a:pt x="4299" y="95"/>
                </a:lnTo>
                <a:lnTo>
                  <a:pt x="4294" y="90"/>
                </a:lnTo>
                <a:lnTo>
                  <a:pt x="4292" y="90"/>
                </a:lnTo>
                <a:lnTo>
                  <a:pt x="4290" y="90"/>
                </a:lnTo>
                <a:lnTo>
                  <a:pt x="4290" y="88"/>
                </a:lnTo>
                <a:lnTo>
                  <a:pt x="4288" y="88"/>
                </a:lnTo>
                <a:lnTo>
                  <a:pt x="4279" y="88"/>
                </a:lnTo>
                <a:lnTo>
                  <a:pt x="4276" y="90"/>
                </a:lnTo>
                <a:lnTo>
                  <a:pt x="4272" y="92"/>
                </a:lnTo>
                <a:lnTo>
                  <a:pt x="4270" y="95"/>
                </a:lnTo>
                <a:lnTo>
                  <a:pt x="4265" y="95"/>
                </a:lnTo>
                <a:lnTo>
                  <a:pt x="4263" y="95"/>
                </a:lnTo>
                <a:lnTo>
                  <a:pt x="4258" y="95"/>
                </a:lnTo>
                <a:lnTo>
                  <a:pt x="4254" y="97"/>
                </a:lnTo>
                <a:lnTo>
                  <a:pt x="4252" y="97"/>
                </a:lnTo>
                <a:lnTo>
                  <a:pt x="4249" y="97"/>
                </a:lnTo>
                <a:lnTo>
                  <a:pt x="4245" y="99"/>
                </a:lnTo>
                <a:lnTo>
                  <a:pt x="4243" y="101"/>
                </a:lnTo>
                <a:lnTo>
                  <a:pt x="4240" y="101"/>
                </a:lnTo>
                <a:lnTo>
                  <a:pt x="4240" y="101"/>
                </a:lnTo>
                <a:lnTo>
                  <a:pt x="4238" y="104"/>
                </a:lnTo>
                <a:lnTo>
                  <a:pt x="4238" y="106"/>
                </a:lnTo>
                <a:lnTo>
                  <a:pt x="4240" y="106"/>
                </a:lnTo>
                <a:lnTo>
                  <a:pt x="4247" y="106"/>
                </a:lnTo>
                <a:lnTo>
                  <a:pt x="4245" y="108"/>
                </a:lnTo>
                <a:lnTo>
                  <a:pt x="4240" y="110"/>
                </a:lnTo>
                <a:lnTo>
                  <a:pt x="4238" y="115"/>
                </a:lnTo>
                <a:lnTo>
                  <a:pt x="4231" y="115"/>
                </a:lnTo>
                <a:lnTo>
                  <a:pt x="4227" y="117"/>
                </a:lnTo>
                <a:lnTo>
                  <a:pt x="4225" y="119"/>
                </a:lnTo>
                <a:lnTo>
                  <a:pt x="4220" y="122"/>
                </a:lnTo>
                <a:lnTo>
                  <a:pt x="4222" y="124"/>
                </a:lnTo>
                <a:close/>
                <a:moveTo>
                  <a:pt x="4186" y="230"/>
                </a:moveTo>
                <a:lnTo>
                  <a:pt x="4191" y="228"/>
                </a:lnTo>
                <a:lnTo>
                  <a:pt x="4193" y="228"/>
                </a:lnTo>
                <a:lnTo>
                  <a:pt x="4193" y="225"/>
                </a:lnTo>
                <a:lnTo>
                  <a:pt x="4191" y="225"/>
                </a:lnTo>
                <a:lnTo>
                  <a:pt x="4186" y="225"/>
                </a:lnTo>
                <a:lnTo>
                  <a:pt x="4184" y="225"/>
                </a:lnTo>
                <a:lnTo>
                  <a:pt x="4184" y="228"/>
                </a:lnTo>
                <a:lnTo>
                  <a:pt x="4184" y="228"/>
                </a:lnTo>
                <a:lnTo>
                  <a:pt x="4186" y="230"/>
                </a:lnTo>
                <a:close/>
                <a:moveTo>
                  <a:pt x="4198" y="95"/>
                </a:moveTo>
                <a:lnTo>
                  <a:pt x="4216" y="95"/>
                </a:lnTo>
                <a:lnTo>
                  <a:pt x="4222" y="92"/>
                </a:lnTo>
                <a:lnTo>
                  <a:pt x="4220" y="90"/>
                </a:lnTo>
                <a:lnTo>
                  <a:pt x="4216" y="90"/>
                </a:lnTo>
                <a:lnTo>
                  <a:pt x="4198" y="90"/>
                </a:lnTo>
                <a:lnTo>
                  <a:pt x="4195" y="92"/>
                </a:lnTo>
                <a:lnTo>
                  <a:pt x="4195" y="92"/>
                </a:lnTo>
                <a:lnTo>
                  <a:pt x="4198" y="95"/>
                </a:lnTo>
                <a:close/>
                <a:moveTo>
                  <a:pt x="4310" y="246"/>
                </a:moveTo>
                <a:lnTo>
                  <a:pt x="4312" y="246"/>
                </a:lnTo>
                <a:lnTo>
                  <a:pt x="4312" y="248"/>
                </a:lnTo>
                <a:lnTo>
                  <a:pt x="4315" y="248"/>
                </a:lnTo>
                <a:lnTo>
                  <a:pt x="4315" y="248"/>
                </a:lnTo>
                <a:lnTo>
                  <a:pt x="4312" y="243"/>
                </a:lnTo>
                <a:lnTo>
                  <a:pt x="4310" y="246"/>
                </a:lnTo>
                <a:close/>
                <a:moveTo>
                  <a:pt x="4146" y="302"/>
                </a:moveTo>
                <a:lnTo>
                  <a:pt x="4150" y="304"/>
                </a:lnTo>
                <a:lnTo>
                  <a:pt x="4150" y="302"/>
                </a:lnTo>
                <a:lnTo>
                  <a:pt x="4153" y="300"/>
                </a:lnTo>
                <a:lnTo>
                  <a:pt x="4153" y="297"/>
                </a:lnTo>
                <a:lnTo>
                  <a:pt x="4150" y="297"/>
                </a:lnTo>
                <a:lnTo>
                  <a:pt x="4146" y="300"/>
                </a:lnTo>
                <a:lnTo>
                  <a:pt x="4146" y="300"/>
                </a:lnTo>
                <a:lnTo>
                  <a:pt x="4144" y="297"/>
                </a:lnTo>
                <a:lnTo>
                  <a:pt x="4144" y="300"/>
                </a:lnTo>
                <a:lnTo>
                  <a:pt x="4141" y="300"/>
                </a:lnTo>
                <a:lnTo>
                  <a:pt x="4139" y="302"/>
                </a:lnTo>
                <a:lnTo>
                  <a:pt x="4141" y="302"/>
                </a:lnTo>
                <a:lnTo>
                  <a:pt x="4146" y="302"/>
                </a:lnTo>
                <a:close/>
                <a:moveTo>
                  <a:pt x="4299" y="259"/>
                </a:moveTo>
                <a:lnTo>
                  <a:pt x="4301" y="259"/>
                </a:lnTo>
                <a:lnTo>
                  <a:pt x="4299" y="257"/>
                </a:lnTo>
                <a:lnTo>
                  <a:pt x="4294" y="257"/>
                </a:lnTo>
                <a:lnTo>
                  <a:pt x="4292" y="259"/>
                </a:lnTo>
                <a:lnTo>
                  <a:pt x="4288" y="257"/>
                </a:lnTo>
                <a:lnTo>
                  <a:pt x="4285" y="259"/>
                </a:lnTo>
                <a:lnTo>
                  <a:pt x="4281" y="257"/>
                </a:lnTo>
                <a:lnTo>
                  <a:pt x="4281" y="259"/>
                </a:lnTo>
                <a:lnTo>
                  <a:pt x="4281" y="259"/>
                </a:lnTo>
                <a:lnTo>
                  <a:pt x="4285" y="261"/>
                </a:lnTo>
                <a:lnTo>
                  <a:pt x="4288" y="261"/>
                </a:lnTo>
                <a:lnTo>
                  <a:pt x="4292" y="261"/>
                </a:lnTo>
                <a:lnTo>
                  <a:pt x="4294" y="264"/>
                </a:lnTo>
                <a:lnTo>
                  <a:pt x="4297" y="261"/>
                </a:lnTo>
                <a:lnTo>
                  <a:pt x="4297" y="259"/>
                </a:lnTo>
                <a:lnTo>
                  <a:pt x="4299" y="259"/>
                </a:lnTo>
                <a:lnTo>
                  <a:pt x="4299" y="259"/>
                </a:lnTo>
                <a:close/>
                <a:moveTo>
                  <a:pt x="4315" y="128"/>
                </a:moveTo>
                <a:lnTo>
                  <a:pt x="4308" y="128"/>
                </a:lnTo>
                <a:lnTo>
                  <a:pt x="4297" y="131"/>
                </a:lnTo>
                <a:lnTo>
                  <a:pt x="4294" y="128"/>
                </a:lnTo>
                <a:lnTo>
                  <a:pt x="4292" y="131"/>
                </a:lnTo>
                <a:lnTo>
                  <a:pt x="4288" y="128"/>
                </a:lnTo>
                <a:lnTo>
                  <a:pt x="4283" y="131"/>
                </a:lnTo>
                <a:lnTo>
                  <a:pt x="4281" y="131"/>
                </a:lnTo>
                <a:lnTo>
                  <a:pt x="4281" y="133"/>
                </a:lnTo>
                <a:lnTo>
                  <a:pt x="4279" y="133"/>
                </a:lnTo>
                <a:lnTo>
                  <a:pt x="4274" y="131"/>
                </a:lnTo>
                <a:lnTo>
                  <a:pt x="4274" y="131"/>
                </a:lnTo>
                <a:lnTo>
                  <a:pt x="4272" y="133"/>
                </a:lnTo>
                <a:lnTo>
                  <a:pt x="4272" y="133"/>
                </a:lnTo>
                <a:lnTo>
                  <a:pt x="4265" y="135"/>
                </a:lnTo>
                <a:lnTo>
                  <a:pt x="4263" y="140"/>
                </a:lnTo>
                <a:lnTo>
                  <a:pt x="4261" y="142"/>
                </a:lnTo>
                <a:lnTo>
                  <a:pt x="4256" y="144"/>
                </a:lnTo>
                <a:lnTo>
                  <a:pt x="4249" y="146"/>
                </a:lnTo>
                <a:lnTo>
                  <a:pt x="4245" y="151"/>
                </a:lnTo>
                <a:lnTo>
                  <a:pt x="4249" y="153"/>
                </a:lnTo>
                <a:lnTo>
                  <a:pt x="4252" y="153"/>
                </a:lnTo>
                <a:lnTo>
                  <a:pt x="4256" y="153"/>
                </a:lnTo>
                <a:lnTo>
                  <a:pt x="4263" y="153"/>
                </a:lnTo>
                <a:lnTo>
                  <a:pt x="4265" y="158"/>
                </a:lnTo>
                <a:lnTo>
                  <a:pt x="4267" y="160"/>
                </a:lnTo>
                <a:lnTo>
                  <a:pt x="4270" y="162"/>
                </a:lnTo>
                <a:lnTo>
                  <a:pt x="4270" y="162"/>
                </a:lnTo>
                <a:lnTo>
                  <a:pt x="4270" y="164"/>
                </a:lnTo>
                <a:lnTo>
                  <a:pt x="4272" y="164"/>
                </a:lnTo>
                <a:lnTo>
                  <a:pt x="4276" y="167"/>
                </a:lnTo>
                <a:lnTo>
                  <a:pt x="4276" y="167"/>
                </a:lnTo>
                <a:lnTo>
                  <a:pt x="4281" y="164"/>
                </a:lnTo>
                <a:lnTo>
                  <a:pt x="4283" y="164"/>
                </a:lnTo>
                <a:lnTo>
                  <a:pt x="4285" y="167"/>
                </a:lnTo>
                <a:lnTo>
                  <a:pt x="4288" y="169"/>
                </a:lnTo>
                <a:lnTo>
                  <a:pt x="4297" y="167"/>
                </a:lnTo>
                <a:lnTo>
                  <a:pt x="4297" y="169"/>
                </a:lnTo>
                <a:lnTo>
                  <a:pt x="4303" y="169"/>
                </a:lnTo>
                <a:lnTo>
                  <a:pt x="4303" y="169"/>
                </a:lnTo>
                <a:lnTo>
                  <a:pt x="4306" y="171"/>
                </a:lnTo>
                <a:lnTo>
                  <a:pt x="4310" y="173"/>
                </a:lnTo>
                <a:lnTo>
                  <a:pt x="4315" y="173"/>
                </a:lnTo>
                <a:lnTo>
                  <a:pt x="4317" y="173"/>
                </a:lnTo>
                <a:lnTo>
                  <a:pt x="4321" y="173"/>
                </a:lnTo>
                <a:lnTo>
                  <a:pt x="4324" y="173"/>
                </a:lnTo>
                <a:lnTo>
                  <a:pt x="4326" y="176"/>
                </a:lnTo>
                <a:lnTo>
                  <a:pt x="4328" y="176"/>
                </a:lnTo>
                <a:lnTo>
                  <a:pt x="4335" y="173"/>
                </a:lnTo>
                <a:lnTo>
                  <a:pt x="4344" y="173"/>
                </a:lnTo>
                <a:lnTo>
                  <a:pt x="4346" y="173"/>
                </a:lnTo>
                <a:lnTo>
                  <a:pt x="4353" y="169"/>
                </a:lnTo>
                <a:lnTo>
                  <a:pt x="4351" y="169"/>
                </a:lnTo>
                <a:lnTo>
                  <a:pt x="4351" y="164"/>
                </a:lnTo>
                <a:lnTo>
                  <a:pt x="4348" y="164"/>
                </a:lnTo>
                <a:lnTo>
                  <a:pt x="4346" y="164"/>
                </a:lnTo>
                <a:lnTo>
                  <a:pt x="4342" y="160"/>
                </a:lnTo>
                <a:lnTo>
                  <a:pt x="4337" y="158"/>
                </a:lnTo>
                <a:lnTo>
                  <a:pt x="4339" y="158"/>
                </a:lnTo>
                <a:lnTo>
                  <a:pt x="4339" y="158"/>
                </a:lnTo>
                <a:lnTo>
                  <a:pt x="4344" y="158"/>
                </a:lnTo>
                <a:lnTo>
                  <a:pt x="4346" y="158"/>
                </a:lnTo>
                <a:lnTo>
                  <a:pt x="4348" y="158"/>
                </a:lnTo>
                <a:lnTo>
                  <a:pt x="4348" y="155"/>
                </a:lnTo>
                <a:lnTo>
                  <a:pt x="4348" y="153"/>
                </a:lnTo>
                <a:lnTo>
                  <a:pt x="4348" y="151"/>
                </a:lnTo>
                <a:lnTo>
                  <a:pt x="4348" y="151"/>
                </a:lnTo>
                <a:lnTo>
                  <a:pt x="4348" y="149"/>
                </a:lnTo>
                <a:lnTo>
                  <a:pt x="4351" y="146"/>
                </a:lnTo>
                <a:lnTo>
                  <a:pt x="4351" y="146"/>
                </a:lnTo>
                <a:lnTo>
                  <a:pt x="4351" y="144"/>
                </a:lnTo>
                <a:lnTo>
                  <a:pt x="4351" y="142"/>
                </a:lnTo>
                <a:lnTo>
                  <a:pt x="4353" y="142"/>
                </a:lnTo>
                <a:lnTo>
                  <a:pt x="4353" y="140"/>
                </a:lnTo>
                <a:lnTo>
                  <a:pt x="4351" y="137"/>
                </a:lnTo>
                <a:lnTo>
                  <a:pt x="4348" y="135"/>
                </a:lnTo>
                <a:lnTo>
                  <a:pt x="4346" y="135"/>
                </a:lnTo>
                <a:lnTo>
                  <a:pt x="4344" y="135"/>
                </a:lnTo>
                <a:lnTo>
                  <a:pt x="4344" y="133"/>
                </a:lnTo>
                <a:lnTo>
                  <a:pt x="4342" y="133"/>
                </a:lnTo>
                <a:lnTo>
                  <a:pt x="4335" y="133"/>
                </a:lnTo>
                <a:lnTo>
                  <a:pt x="4330" y="131"/>
                </a:lnTo>
                <a:lnTo>
                  <a:pt x="4330" y="133"/>
                </a:lnTo>
                <a:lnTo>
                  <a:pt x="4328" y="133"/>
                </a:lnTo>
                <a:lnTo>
                  <a:pt x="4330" y="135"/>
                </a:lnTo>
                <a:lnTo>
                  <a:pt x="4328" y="137"/>
                </a:lnTo>
                <a:lnTo>
                  <a:pt x="4326" y="137"/>
                </a:lnTo>
                <a:lnTo>
                  <a:pt x="4324" y="137"/>
                </a:lnTo>
                <a:lnTo>
                  <a:pt x="4319" y="140"/>
                </a:lnTo>
                <a:lnTo>
                  <a:pt x="4317" y="142"/>
                </a:lnTo>
                <a:lnTo>
                  <a:pt x="4317" y="142"/>
                </a:lnTo>
                <a:lnTo>
                  <a:pt x="4315" y="142"/>
                </a:lnTo>
                <a:lnTo>
                  <a:pt x="4317" y="140"/>
                </a:lnTo>
                <a:lnTo>
                  <a:pt x="4319" y="137"/>
                </a:lnTo>
                <a:lnTo>
                  <a:pt x="4319" y="135"/>
                </a:lnTo>
                <a:lnTo>
                  <a:pt x="4321" y="133"/>
                </a:lnTo>
                <a:lnTo>
                  <a:pt x="4321" y="133"/>
                </a:lnTo>
                <a:lnTo>
                  <a:pt x="4321" y="131"/>
                </a:lnTo>
                <a:lnTo>
                  <a:pt x="4317" y="128"/>
                </a:lnTo>
                <a:lnTo>
                  <a:pt x="4315" y="128"/>
                </a:lnTo>
                <a:close/>
                <a:moveTo>
                  <a:pt x="4303" y="255"/>
                </a:moveTo>
                <a:lnTo>
                  <a:pt x="4303" y="257"/>
                </a:lnTo>
                <a:lnTo>
                  <a:pt x="4303" y="257"/>
                </a:lnTo>
                <a:lnTo>
                  <a:pt x="4301" y="259"/>
                </a:lnTo>
                <a:lnTo>
                  <a:pt x="4301" y="259"/>
                </a:lnTo>
                <a:lnTo>
                  <a:pt x="4303" y="261"/>
                </a:lnTo>
                <a:lnTo>
                  <a:pt x="4303" y="261"/>
                </a:lnTo>
                <a:lnTo>
                  <a:pt x="4303" y="261"/>
                </a:lnTo>
                <a:lnTo>
                  <a:pt x="4306" y="259"/>
                </a:lnTo>
                <a:lnTo>
                  <a:pt x="4308" y="257"/>
                </a:lnTo>
                <a:lnTo>
                  <a:pt x="4308" y="257"/>
                </a:lnTo>
                <a:lnTo>
                  <a:pt x="4306" y="257"/>
                </a:lnTo>
                <a:lnTo>
                  <a:pt x="4303" y="255"/>
                </a:lnTo>
                <a:close/>
                <a:moveTo>
                  <a:pt x="4067" y="288"/>
                </a:moveTo>
                <a:lnTo>
                  <a:pt x="4067" y="288"/>
                </a:lnTo>
                <a:lnTo>
                  <a:pt x="4067" y="288"/>
                </a:lnTo>
                <a:lnTo>
                  <a:pt x="4072" y="288"/>
                </a:lnTo>
                <a:lnTo>
                  <a:pt x="4072" y="291"/>
                </a:lnTo>
                <a:lnTo>
                  <a:pt x="4072" y="291"/>
                </a:lnTo>
                <a:lnTo>
                  <a:pt x="4074" y="288"/>
                </a:lnTo>
                <a:lnTo>
                  <a:pt x="4076" y="288"/>
                </a:lnTo>
                <a:lnTo>
                  <a:pt x="4076" y="286"/>
                </a:lnTo>
                <a:lnTo>
                  <a:pt x="4076" y="286"/>
                </a:lnTo>
                <a:lnTo>
                  <a:pt x="4076" y="284"/>
                </a:lnTo>
                <a:lnTo>
                  <a:pt x="4076" y="282"/>
                </a:lnTo>
                <a:lnTo>
                  <a:pt x="4074" y="282"/>
                </a:lnTo>
                <a:lnTo>
                  <a:pt x="4072" y="282"/>
                </a:lnTo>
                <a:lnTo>
                  <a:pt x="4072" y="284"/>
                </a:lnTo>
                <a:lnTo>
                  <a:pt x="4072" y="286"/>
                </a:lnTo>
                <a:lnTo>
                  <a:pt x="4070" y="286"/>
                </a:lnTo>
                <a:lnTo>
                  <a:pt x="4070" y="284"/>
                </a:lnTo>
                <a:lnTo>
                  <a:pt x="4065" y="286"/>
                </a:lnTo>
                <a:lnTo>
                  <a:pt x="4065" y="288"/>
                </a:lnTo>
                <a:lnTo>
                  <a:pt x="4067" y="288"/>
                </a:lnTo>
                <a:close/>
                <a:moveTo>
                  <a:pt x="4025" y="365"/>
                </a:moveTo>
                <a:lnTo>
                  <a:pt x="4034" y="367"/>
                </a:lnTo>
                <a:lnTo>
                  <a:pt x="4034" y="367"/>
                </a:lnTo>
                <a:lnTo>
                  <a:pt x="4036" y="365"/>
                </a:lnTo>
                <a:lnTo>
                  <a:pt x="4036" y="360"/>
                </a:lnTo>
                <a:lnTo>
                  <a:pt x="4034" y="358"/>
                </a:lnTo>
                <a:lnTo>
                  <a:pt x="4031" y="356"/>
                </a:lnTo>
                <a:lnTo>
                  <a:pt x="4029" y="356"/>
                </a:lnTo>
                <a:lnTo>
                  <a:pt x="4020" y="360"/>
                </a:lnTo>
                <a:lnTo>
                  <a:pt x="4020" y="363"/>
                </a:lnTo>
                <a:lnTo>
                  <a:pt x="4022" y="365"/>
                </a:lnTo>
                <a:lnTo>
                  <a:pt x="4025" y="365"/>
                </a:lnTo>
                <a:close/>
                <a:moveTo>
                  <a:pt x="4002" y="372"/>
                </a:moveTo>
                <a:lnTo>
                  <a:pt x="4000" y="374"/>
                </a:lnTo>
                <a:lnTo>
                  <a:pt x="3998" y="374"/>
                </a:lnTo>
                <a:lnTo>
                  <a:pt x="3993" y="376"/>
                </a:lnTo>
                <a:lnTo>
                  <a:pt x="3993" y="378"/>
                </a:lnTo>
                <a:lnTo>
                  <a:pt x="3993" y="378"/>
                </a:lnTo>
                <a:lnTo>
                  <a:pt x="3998" y="378"/>
                </a:lnTo>
                <a:lnTo>
                  <a:pt x="4004" y="378"/>
                </a:lnTo>
                <a:lnTo>
                  <a:pt x="4007" y="378"/>
                </a:lnTo>
                <a:lnTo>
                  <a:pt x="4011" y="376"/>
                </a:lnTo>
                <a:lnTo>
                  <a:pt x="4013" y="376"/>
                </a:lnTo>
                <a:lnTo>
                  <a:pt x="4016" y="374"/>
                </a:lnTo>
                <a:lnTo>
                  <a:pt x="4016" y="372"/>
                </a:lnTo>
                <a:lnTo>
                  <a:pt x="4016" y="372"/>
                </a:lnTo>
                <a:lnTo>
                  <a:pt x="4007" y="369"/>
                </a:lnTo>
                <a:lnTo>
                  <a:pt x="4004" y="369"/>
                </a:lnTo>
                <a:lnTo>
                  <a:pt x="4002" y="372"/>
                </a:lnTo>
                <a:close/>
                <a:moveTo>
                  <a:pt x="637" y="1903"/>
                </a:moveTo>
                <a:lnTo>
                  <a:pt x="634" y="1903"/>
                </a:lnTo>
                <a:lnTo>
                  <a:pt x="637" y="1905"/>
                </a:lnTo>
                <a:lnTo>
                  <a:pt x="637" y="1905"/>
                </a:lnTo>
                <a:lnTo>
                  <a:pt x="637" y="1903"/>
                </a:lnTo>
                <a:lnTo>
                  <a:pt x="639" y="1903"/>
                </a:lnTo>
                <a:lnTo>
                  <a:pt x="641" y="1903"/>
                </a:lnTo>
                <a:lnTo>
                  <a:pt x="639" y="1903"/>
                </a:lnTo>
                <a:lnTo>
                  <a:pt x="637" y="1903"/>
                </a:lnTo>
                <a:close/>
                <a:moveTo>
                  <a:pt x="3982" y="342"/>
                </a:moveTo>
                <a:lnTo>
                  <a:pt x="3982" y="342"/>
                </a:lnTo>
                <a:lnTo>
                  <a:pt x="3984" y="345"/>
                </a:lnTo>
                <a:lnTo>
                  <a:pt x="3991" y="345"/>
                </a:lnTo>
                <a:lnTo>
                  <a:pt x="3991" y="345"/>
                </a:lnTo>
                <a:lnTo>
                  <a:pt x="3984" y="342"/>
                </a:lnTo>
                <a:lnTo>
                  <a:pt x="3982" y="342"/>
                </a:lnTo>
                <a:close/>
                <a:moveTo>
                  <a:pt x="3982" y="149"/>
                </a:moveTo>
                <a:lnTo>
                  <a:pt x="3986" y="149"/>
                </a:lnTo>
                <a:lnTo>
                  <a:pt x="3989" y="149"/>
                </a:lnTo>
                <a:lnTo>
                  <a:pt x="3991" y="151"/>
                </a:lnTo>
                <a:lnTo>
                  <a:pt x="3993" y="151"/>
                </a:lnTo>
                <a:lnTo>
                  <a:pt x="4004" y="151"/>
                </a:lnTo>
                <a:lnTo>
                  <a:pt x="4004" y="151"/>
                </a:lnTo>
                <a:lnTo>
                  <a:pt x="4000" y="149"/>
                </a:lnTo>
                <a:lnTo>
                  <a:pt x="3986" y="146"/>
                </a:lnTo>
                <a:lnTo>
                  <a:pt x="3986" y="146"/>
                </a:lnTo>
                <a:lnTo>
                  <a:pt x="3984" y="146"/>
                </a:lnTo>
                <a:lnTo>
                  <a:pt x="3982" y="144"/>
                </a:lnTo>
                <a:lnTo>
                  <a:pt x="3980" y="146"/>
                </a:lnTo>
                <a:lnTo>
                  <a:pt x="3982" y="146"/>
                </a:lnTo>
                <a:lnTo>
                  <a:pt x="3982" y="149"/>
                </a:lnTo>
                <a:close/>
                <a:moveTo>
                  <a:pt x="4029" y="104"/>
                </a:moveTo>
                <a:lnTo>
                  <a:pt x="4043" y="104"/>
                </a:lnTo>
                <a:lnTo>
                  <a:pt x="4047" y="101"/>
                </a:lnTo>
                <a:lnTo>
                  <a:pt x="4047" y="101"/>
                </a:lnTo>
                <a:lnTo>
                  <a:pt x="4049" y="101"/>
                </a:lnTo>
                <a:lnTo>
                  <a:pt x="4047" y="99"/>
                </a:lnTo>
                <a:lnTo>
                  <a:pt x="4038" y="99"/>
                </a:lnTo>
                <a:lnTo>
                  <a:pt x="4029" y="99"/>
                </a:lnTo>
                <a:lnTo>
                  <a:pt x="4029" y="101"/>
                </a:lnTo>
                <a:lnTo>
                  <a:pt x="4027" y="104"/>
                </a:lnTo>
                <a:lnTo>
                  <a:pt x="4027" y="104"/>
                </a:lnTo>
                <a:lnTo>
                  <a:pt x="4029" y="104"/>
                </a:lnTo>
                <a:close/>
                <a:moveTo>
                  <a:pt x="4094" y="327"/>
                </a:moveTo>
                <a:lnTo>
                  <a:pt x="4097" y="327"/>
                </a:lnTo>
                <a:lnTo>
                  <a:pt x="4097" y="327"/>
                </a:lnTo>
                <a:lnTo>
                  <a:pt x="4097" y="327"/>
                </a:lnTo>
                <a:lnTo>
                  <a:pt x="4099" y="327"/>
                </a:lnTo>
                <a:lnTo>
                  <a:pt x="4097" y="324"/>
                </a:lnTo>
                <a:lnTo>
                  <a:pt x="4092" y="324"/>
                </a:lnTo>
                <a:lnTo>
                  <a:pt x="4088" y="324"/>
                </a:lnTo>
                <a:lnTo>
                  <a:pt x="4085" y="327"/>
                </a:lnTo>
                <a:lnTo>
                  <a:pt x="4092" y="327"/>
                </a:lnTo>
                <a:lnTo>
                  <a:pt x="4094" y="327"/>
                </a:lnTo>
                <a:close/>
                <a:moveTo>
                  <a:pt x="4081" y="327"/>
                </a:moveTo>
                <a:lnTo>
                  <a:pt x="4083" y="327"/>
                </a:lnTo>
                <a:lnTo>
                  <a:pt x="4083" y="327"/>
                </a:lnTo>
                <a:lnTo>
                  <a:pt x="4083" y="324"/>
                </a:lnTo>
                <a:lnTo>
                  <a:pt x="4083" y="324"/>
                </a:lnTo>
                <a:lnTo>
                  <a:pt x="4081" y="324"/>
                </a:lnTo>
                <a:lnTo>
                  <a:pt x="4079" y="324"/>
                </a:lnTo>
                <a:lnTo>
                  <a:pt x="4079" y="324"/>
                </a:lnTo>
                <a:lnTo>
                  <a:pt x="4079" y="324"/>
                </a:lnTo>
                <a:lnTo>
                  <a:pt x="4081" y="327"/>
                </a:lnTo>
                <a:close/>
                <a:moveTo>
                  <a:pt x="4353" y="144"/>
                </a:moveTo>
                <a:lnTo>
                  <a:pt x="4351" y="146"/>
                </a:lnTo>
                <a:lnTo>
                  <a:pt x="4355" y="146"/>
                </a:lnTo>
                <a:lnTo>
                  <a:pt x="4357" y="144"/>
                </a:lnTo>
                <a:lnTo>
                  <a:pt x="4355" y="144"/>
                </a:lnTo>
                <a:lnTo>
                  <a:pt x="4355" y="144"/>
                </a:lnTo>
                <a:lnTo>
                  <a:pt x="4353" y="144"/>
                </a:lnTo>
                <a:lnTo>
                  <a:pt x="4353" y="144"/>
                </a:lnTo>
                <a:close/>
                <a:moveTo>
                  <a:pt x="4904" y="322"/>
                </a:moveTo>
                <a:lnTo>
                  <a:pt x="4906" y="324"/>
                </a:lnTo>
                <a:lnTo>
                  <a:pt x="4908" y="327"/>
                </a:lnTo>
                <a:lnTo>
                  <a:pt x="4913" y="331"/>
                </a:lnTo>
                <a:lnTo>
                  <a:pt x="4915" y="331"/>
                </a:lnTo>
                <a:lnTo>
                  <a:pt x="4915" y="331"/>
                </a:lnTo>
                <a:lnTo>
                  <a:pt x="4917" y="329"/>
                </a:lnTo>
                <a:lnTo>
                  <a:pt x="4913" y="327"/>
                </a:lnTo>
                <a:lnTo>
                  <a:pt x="4906" y="322"/>
                </a:lnTo>
                <a:lnTo>
                  <a:pt x="4904" y="320"/>
                </a:lnTo>
                <a:lnTo>
                  <a:pt x="4904" y="322"/>
                </a:lnTo>
                <a:lnTo>
                  <a:pt x="4904" y="322"/>
                </a:lnTo>
                <a:close/>
                <a:moveTo>
                  <a:pt x="5081" y="295"/>
                </a:moveTo>
                <a:lnTo>
                  <a:pt x="5086" y="297"/>
                </a:lnTo>
                <a:lnTo>
                  <a:pt x="5088" y="297"/>
                </a:lnTo>
                <a:lnTo>
                  <a:pt x="5092" y="300"/>
                </a:lnTo>
                <a:lnTo>
                  <a:pt x="5095" y="300"/>
                </a:lnTo>
                <a:lnTo>
                  <a:pt x="5099" y="302"/>
                </a:lnTo>
                <a:lnTo>
                  <a:pt x="5101" y="304"/>
                </a:lnTo>
                <a:lnTo>
                  <a:pt x="5104" y="304"/>
                </a:lnTo>
                <a:lnTo>
                  <a:pt x="5115" y="304"/>
                </a:lnTo>
                <a:lnTo>
                  <a:pt x="5124" y="304"/>
                </a:lnTo>
                <a:lnTo>
                  <a:pt x="5128" y="304"/>
                </a:lnTo>
                <a:lnTo>
                  <a:pt x="5135" y="302"/>
                </a:lnTo>
                <a:lnTo>
                  <a:pt x="5140" y="300"/>
                </a:lnTo>
                <a:lnTo>
                  <a:pt x="5140" y="300"/>
                </a:lnTo>
                <a:lnTo>
                  <a:pt x="5142" y="293"/>
                </a:lnTo>
                <a:lnTo>
                  <a:pt x="5142" y="293"/>
                </a:lnTo>
                <a:lnTo>
                  <a:pt x="5142" y="293"/>
                </a:lnTo>
                <a:lnTo>
                  <a:pt x="5140" y="295"/>
                </a:lnTo>
                <a:lnTo>
                  <a:pt x="5137" y="295"/>
                </a:lnTo>
                <a:lnTo>
                  <a:pt x="5137" y="293"/>
                </a:lnTo>
                <a:lnTo>
                  <a:pt x="5135" y="293"/>
                </a:lnTo>
                <a:lnTo>
                  <a:pt x="5131" y="291"/>
                </a:lnTo>
                <a:lnTo>
                  <a:pt x="5124" y="291"/>
                </a:lnTo>
                <a:lnTo>
                  <a:pt x="5115" y="291"/>
                </a:lnTo>
                <a:lnTo>
                  <a:pt x="5113" y="291"/>
                </a:lnTo>
                <a:lnTo>
                  <a:pt x="5108" y="291"/>
                </a:lnTo>
                <a:lnTo>
                  <a:pt x="5106" y="291"/>
                </a:lnTo>
                <a:lnTo>
                  <a:pt x="5106" y="288"/>
                </a:lnTo>
                <a:lnTo>
                  <a:pt x="5106" y="288"/>
                </a:lnTo>
                <a:lnTo>
                  <a:pt x="5106" y="286"/>
                </a:lnTo>
                <a:lnTo>
                  <a:pt x="5106" y="286"/>
                </a:lnTo>
                <a:lnTo>
                  <a:pt x="5090" y="284"/>
                </a:lnTo>
                <a:lnTo>
                  <a:pt x="5090" y="284"/>
                </a:lnTo>
                <a:lnTo>
                  <a:pt x="5083" y="286"/>
                </a:lnTo>
                <a:lnTo>
                  <a:pt x="5081" y="286"/>
                </a:lnTo>
                <a:lnTo>
                  <a:pt x="5079" y="284"/>
                </a:lnTo>
                <a:lnTo>
                  <a:pt x="5079" y="282"/>
                </a:lnTo>
                <a:lnTo>
                  <a:pt x="5077" y="279"/>
                </a:lnTo>
                <a:lnTo>
                  <a:pt x="5074" y="282"/>
                </a:lnTo>
                <a:lnTo>
                  <a:pt x="5072" y="284"/>
                </a:lnTo>
                <a:lnTo>
                  <a:pt x="5072" y="286"/>
                </a:lnTo>
                <a:lnTo>
                  <a:pt x="5070" y="288"/>
                </a:lnTo>
                <a:lnTo>
                  <a:pt x="5070" y="293"/>
                </a:lnTo>
                <a:lnTo>
                  <a:pt x="5079" y="295"/>
                </a:lnTo>
                <a:lnTo>
                  <a:pt x="5081" y="295"/>
                </a:lnTo>
                <a:close/>
                <a:moveTo>
                  <a:pt x="4980" y="331"/>
                </a:moveTo>
                <a:lnTo>
                  <a:pt x="4982" y="331"/>
                </a:lnTo>
                <a:lnTo>
                  <a:pt x="4991" y="329"/>
                </a:lnTo>
                <a:lnTo>
                  <a:pt x="4991" y="327"/>
                </a:lnTo>
                <a:lnTo>
                  <a:pt x="4991" y="324"/>
                </a:lnTo>
                <a:lnTo>
                  <a:pt x="4991" y="322"/>
                </a:lnTo>
                <a:lnTo>
                  <a:pt x="4991" y="322"/>
                </a:lnTo>
                <a:lnTo>
                  <a:pt x="4989" y="320"/>
                </a:lnTo>
                <a:lnTo>
                  <a:pt x="4987" y="320"/>
                </a:lnTo>
                <a:lnTo>
                  <a:pt x="4980" y="320"/>
                </a:lnTo>
                <a:lnTo>
                  <a:pt x="4980" y="320"/>
                </a:lnTo>
                <a:lnTo>
                  <a:pt x="4978" y="322"/>
                </a:lnTo>
                <a:lnTo>
                  <a:pt x="4976" y="322"/>
                </a:lnTo>
                <a:lnTo>
                  <a:pt x="4978" y="329"/>
                </a:lnTo>
                <a:lnTo>
                  <a:pt x="4980" y="331"/>
                </a:lnTo>
                <a:close/>
                <a:moveTo>
                  <a:pt x="4969" y="345"/>
                </a:moveTo>
                <a:lnTo>
                  <a:pt x="4971" y="347"/>
                </a:lnTo>
                <a:lnTo>
                  <a:pt x="4973" y="347"/>
                </a:lnTo>
                <a:lnTo>
                  <a:pt x="4976" y="347"/>
                </a:lnTo>
                <a:lnTo>
                  <a:pt x="4980" y="345"/>
                </a:lnTo>
                <a:lnTo>
                  <a:pt x="4985" y="345"/>
                </a:lnTo>
                <a:lnTo>
                  <a:pt x="4987" y="345"/>
                </a:lnTo>
                <a:lnTo>
                  <a:pt x="4994" y="347"/>
                </a:lnTo>
                <a:lnTo>
                  <a:pt x="5000" y="349"/>
                </a:lnTo>
                <a:lnTo>
                  <a:pt x="5007" y="349"/>
                </a:lnTo>
                <a:lnTo>
                  <a:pt x="5012" y="351"/>
                </a:lnTo>
                <a:lnTo>
                  <a:pt x="5014" y="351"/>
                </a:lnTo>
                <a:lnTo>
                  <a:pt x="5018" y="351"/>
                </a:lnTo>
                <a:lnTo>
                  <a:pt x="5025" y="351"/>
                </a:lnTo>
                <a:lnTo>
                  <a:pt x="5027" y="351"/>
                </a:lnTo>
                <a:lnTo>
                  <a:pt x="5030" y="351"/>
                </a:lnTo>
                <a:lnTo>
                  <a:pt x="5030" y="345"/>
                </a:lnTo>
                <a:lnTo>
                  <a:pt x="5027" y="342"/>
                </a:lnTo>
                <a:lnTo>
                  <a:pt x="5027" y="342"/>
                </a:lnTo>
                <a:lnTo>
                  <a:pt x="5016" y="333"/>
                </a:lnTo>
                <a:lnTo>
                  <a:pt x="5012" y="333"/>
                </a:lnTo>
                <a:lnTo>
                  <a:pt x="5009" y="331"/>
                </a:lnTo>
                <a:lnTo>
                  <a:pt x="5005" y="331"/>
                </a:lnTo>
                <a:lnTo>
                  <a:pt x="5000" y="331"/>
                </a:lnTo>
                <a:lnTo>
                  <a:pt x="4996" y="331"/>
                </a:lnTo>
                <a:lnTo>
                  <a:pt x="4994" y="331"/>
                </a:lnTo>
                <a:lnTo>
                  <a:pt x="4991" y="333"/>
                </a:lnTo>
                <a:lnTo>
                  <a:pt x="4989" y="333"/>
                </a:lnTo>
                <a:lnTo>
                  <a:pt x="4989" y="336"/>
                </a:lnTo>
                <a:lnTo>
                  <a:pt x="4985" y="340"/>
                </a:lnTo>
                <a:lnTo>
                  <a:pt x="4985" y="342"/>
                </a:lnTo>
                <a:lnTo>
                  <a:pt x="4980" y="345"/>
                </a:lnTo>
                <a:lnTo>
                  <a:pt x="4978" y="345"/>
                </a:lnTo>
                <a:lnTo>
                  <a:pt x="4973" y="345"/>
                </a:lnTo>
                <a:lnTo>
                  <a:pt x="4969" y="345"/>
                </a:lnTo>
                <a:close/>
                <a:moveTo>
                  <a:pt x="4928" y="291"/>
                </a:moveTo>
                <a:lnTo>
                  <a:pt x="4931" y="295"/>
                </a:lnTo>
                <a:lnTo>
                  <a:pt x="4935" y="297"/>
                </a:lnTo>
                <a:lnTo>
                  <a:pt x="4937" y="297"/>
                </a:lnTo>
                <a:lnTo>
                  <a:pt x="4940" y="297"/>
                </a:lnTo>
                <a:lnTo>
                  <a:pt x="4942" y="302"/>
                </a:lnTo>
                <a:lnTo>
                  <a:pt x="4944" y="304"/>
                </a:lnTo>
                <a:lnTo>
                  <a:pt x="4944" y="304"/>
                </a:lnTo>
                <a:lnTo>
                  <a:pt x="4958" y="306"/>
                </a:lnTo>
                <a:lnTo>
                  <a:pt x="4960" y="309"/>
                </a:lnTo>
                <a:lnTo>
                  <a:pt x="4960" y="309"/>
                </a:lnTo>
                <a:lnTo>
                  <a:pt x="4962" y="309"/>
                </a:lnTo>
                <a:lnTo>
                  <a:pt x="4964" y="309"/>
                </a:lnTo>
                <a:lnTo>
                  <a:pt x="4967" y="306"/>
                </a:lnTo>
                <a:lnTo>
                  <a:pt x="4967" y="302"/>
                </a:lnTo>
                <a:lnTo>
                  <a:pt x="4967" y="302"/>
                </a:lnTo>
                <a:lnTo>
                  <a:pt x="4969" y="300"/>
                </a:lnTo>
                <a:lnTo>
                  <a:pt x="4969" y="300"/>
                </a:lnTo>
                <a:lnTo>
                  <a:pt x="4971" y="300"/>
                </a:lnTo>
                <a:lnTo>
                  <a:pt x="4976" y="302"/>
                </a:lnTo>
                <a:lnTo>
                  <a:pt x="4978" y="302"/>
                </a:lnTo>
                <a:lnTo>
                  <a:pt x="4982" y="302"/>
                </a:lnTo>
                <a:lnTo>
                  <a:pt x="4985" y="302"/>
                </a:lnTo>
                <a:lnTo>
                  <a:pt x="4996" y="300"/>
                </a:lnTo>
                <a:lnTo>
                  <a:pt x="4998" y="300"/>
                </a:lnTo>
                <a:lnTo>
                  <a:pt x="5003" y="297"/>
                </a:lnTo>
                <a:lnTo>
                  <a:pt x="5005" y="297"/>
                </a:lnTo>
                <a:lnTo>
                  <a:pt x="5007" y="300"/>
                </a:lnTo>
                <a:lnTo>
                  <a:pt x="5009" y="302"/>
                </a:lnTo>
                <a:lnTo>
                  <a:pt x="5009" y="302"/>
                </a:lnTo>
                <a:lnTo>
                  <a:pt x="5012" y="304"/>
                </a:lnTo>
                <a:lnTo>
                  <a:pt x="5014" y="304"/>
                </a:lnTo>
                <a:lnTo>
                  <a:pt x="5016" y="302"/>
                </a:lnTo>
                <a:lnTo>
                  <a:pt x="5018" y="302"/>
                </a:lnTo>
                <a:lnTo>
                  <a:pt x="5023" y="300"/>
                </a:lnTo>
                <a:lnTo>
                  <a:pt x="5021" y="295"/>
                </a:lnTo>
                <a:lnTo>
                  <a:pt x="5016" y="295"/>
                </a:lnTo>
                <a:lnTo>
                  <a:pt x="5016" y="293"/>
                </a:lnTo>
                <a:lnTo>
                  <a:pt x="5009" y="286"/>
                </a:lnTo>
                <a:lnTo>
                  <a:pt x="5009" y="286"/>
                </a:lnTo>
                <a:lnTo>
                  <a:pt x="5007" y="284"/>
                </a:lnTo>
                <a:lnTo>
                  <a:pt x="5007" y="277"/>
                </a:lnTo>
                <a:lnTo>
                  <a:pt x="5012" y="277"/>
                </a:lnTo>
                <a:lnTo>
                  <a:pt x="5014" y="275"/>
                </a:lnTo>
                <a:lnTo>
                  <a:pt x="5021" y="275"/>
                </a:lnTo>
                <a:lnTo>
                  <a:pt x="5021" y="277"/>
                </a:lnTo>
                <a:lnTo>
                  <a:pt x="5021" y="279"/>
                </a:lnTo>
                <a:lnTo>
                  <a:pt x="5018" y="279"/>
                </a:lnTo>
                <a:lnTo>
                  <a:pt x="5018" y="282"/>
                </a:lnTo>
                <a:lnTo>
                  <a:pt x="5016" y="284"/>
                </a:lnTo>
                <a:lnTo>
                  <a:pt x="5016" y="288"/>
                </a:lnTo>
                <a:lnTo>
                  <a:pt x="5018" y="291"/>
                </a:lnTo>
                <a:lnTo>
                  <a:pt x="5021" y="291"/>
                </a:lnTo>
                <a:lnTo>
                  <a:pt x="5025" y="295"/>
                </a:lnTo>
                <a:lnTo>
                  <a:pt x="5027" y="295"/>
                </a:lnTo>
                <a:lnTo>
                  <a:pt x="5032" y="295"/>
                </a:lnTo>
                <a:lnTo>
                  <a:pt x="5036" y="297"/>
                </a:lnTo>
                <a:lnTo>
                  <a:pt x="5041" y="295"/>
                </a:lnTo>
                <a:lnTo>
                  <a:pt x="5043" y="295"/>
                </a:lnTo>
                <a:lnTo>
                  <a:pt x="5050" y="291"/>
                </a:lnTo>
                <a:lnTo>
                  <a:pt x="5050" y="288"/>
                </a:lnTo>
                <a:lnTo>
                  <a:pt x="5048" y="286"/>
                </a:lnTo>
                <a:lnTo>
                  <a:pt x="5050" y="286"/>
                </a:lnTo>
                <a:lnTo>
                  <a:pt x="5052" y="284"/>
                </a:lnTo>
                <a:lnTo>
                  <a:pt x="5059" y="282"/>
                </a:lnTo>
                <a:lnTo>
                  <a:pt x="5057" y="279"/>
                </a:lnTo>
                <a:lnTo>
                  <a:pt x="5057" y="279"/>
                </a:lnTo>
                <a:lnTo>
                  <a:pt x="5032" y="270"/>
                </a:lnTo>
                <a:lnTo>
                  <a:pt x="5030" y="270"/>
                </a:lnTo>
                <a:lnTo>
                  <a:pt x="5025" y="273"/>
                </a:lnTo>
                <a:lnTo>
                  <a:pt x="5025" y="273"/>
                </a:lnTo>
                <a:lnTo>
                  <a:pt x="5021" y="273"/>
                </a:lnTo>
                <a:lnTo>
                  <a:pt x="5016" y="270"/>
                </a:lnTo>
                <a:lnTo>
                  <a:pt x="5014" y="270"/>
                </a:lnTo>
                <a:lnTo>
                  <a:pt x="5005" y="266"/>
                </a:lnTo>
                <a:lnTo>
                  <a:pt x="5003" y="264"/>
                </a:lnTo>
                <a:lnTo>
                  <a:pt x="4998" y="261"/>
                </a:lnTo>
                <a:lnTo>
                  <a:pt x="4996" y="264"/>
                </a:lnTo>
                <a:lnTo>
                  <a:pt x="4991" y="268"/>
                </a:lnTo>
                <a:lnTo>
                  <a:pt x="4989" y="268"/>
                </a:lnTo>
                <a:lnTo>
                  <a:pt x="4989" y="268"/>
                </a:lnTo>
                <a:lnTo>
                  <a:pt x="4989" y="270"/>
                </a:lnTo>
                <a:lnTo>
                  <a:pt x="4989" y="273"/>
                </a:lnTo>
                <a:lnTo>
                  <a:pt x="4989" y="275"/>
                </a:lnTo>
                <a:lnTo>
                  <a:pt x="4989" y="277"/>
                </a:lnTo>
                <a:lnTo>
                  <a:pt x="4989" y="277"/>
                </a:lnTo>
                <a:lnTo>
                  <a:pt x="4987" y="279"/>
                </a:lnTo>
                <a:lnTo>
                  <a:pt x="4985" y="279"/>
                </a:lnTo>
                <a:lnTo>
                  <a:pt x="4985" y="277"/>
                </a:lnTo>
                <a:lnTo>
                  <a:pt x="4982" y="277"/>
                </a:lnTo>
                <a:lnTo>
                  <a:pt x="4982" y="277"/>
                </a:lnTo>
                <a:lnTo>
                  <a:pt x="4980" y="273"/>
                </a:lnTo>
                <a:lnTo>
                  <a:pt x="4978" y="273"/>
                </a:lnTo>
                <a:lnTo>
                  <a:pt x="4978" y="273"/>
                </a:lnTo>
                <a:lnTo>
                  <a:pt x="4976" y="273"/>
                </a:lnTo>
                <a:lnTo>
                  <a:pt x="4971" y="268"/>
                </a:lnTo>
                <a:lnTo>
                  <a:pt x="4967" y="266"/>
                </a:lnTo>
                <a:lnTo>
                  <a:pt x="4962" y="264"/>
                </a:lnTo>
                <a:lnTo>
                  <a:pt x="4960" y="264"/>
                </a:lnTo>
                <a:lnTo>
                  <a:pt x="4960" y="261"/>
                </a:lnTo>
                <a:lnTo>
                  <a:pt x="4958" y="261"/>
                </a:lnTo>
                <a:lnTo>
                  <a:pt x="4955" y="261"/>
                </a:lnTo>
                <a:lnTo>
                  <a:pt x="4951" y="264"/>
                </a:lnTo>
                <a:lnTo>
                  <a:pt x="4946" y="264"/>
                </a:lnTo>
                <a:lnTo>
                  <a:pt x="4944" y="264"/>
                </a:lnTo>
                <a:lnTo>
                  <a:pt x="4944" y="266"/>
                </a:lnTo>
                <a:lnTo>
                  <a:pt x="4944" y="266"/>
                </a:lnTo>
                <a:lnTo>
                  <a:pt x="4940" y="266"/>
                </a:lnTo>
                <a:lnTo>
                  <a:pt x="4937" y="268"/>
                </a:lnTo>
                <a:lnTo>
                  <a:pt x="4937" y="268"/>
                </a:lnTo>
                <a:lnTo>
                  <a:pt x="4935" y="270"/>
                </a:lnTo>
                <a:lnTo>
                  <a:pt x="4937" y="273"/>
                </a:lnTo>
                <a:lnTo>
                  <a:pt x="4940" y="275"/>
                </a:lnTo>
                <a:lnTo>
                  <a:pt x="4933" y="273"/>
                </a:lnTo>
                <a:lnTo>
                  <a:pt x="4933" y="275"/>
                </a:lnTo>
                <a:lnTo>
                  <a:pt x="4931" y="282"/>
                </a:lnTo>
                <a:lnTo>
                  <a:pt x="4933" y="286"/>
                </a:lnTo>
                <a:lnTo>
                  <a:pt x="4931" y="286"/>
                </a:lnTo>
                <a:lnTo>
                  <a:pt x="4928" y="286"/>
                </a:lnTo>
                <a:lnTo>
                  <a:pt x="4926" y="288"/>
                </a:lnTo>
                <a:lnTo>
                  <a:pt x="4928" y="291"/>
                </a:lnTo>
                <a:lnTo>
                  <a:pt x="4928" y="291"/>
                </a:lnTo>
                <a:close/>
                <a:moveTo>
                  <a:pt x="5176" y="264"/>
                </a:moveTo>
                <a:lnTo>
                  <a:pt x="5176" y="261"/>
                </a:lnTo>
                <a:lnTo>
                  <a:pt x="5173" y="261"/>
                </a:lnTo>
                <a:lnTo>
                  <a:pt x="5173" y="261"/>
                </a:lnTo>
                <a:lnTo>
                  <a:pt x="5171" y="261"/>
                </a:lnTo>
                <a:lnTo>
                  <a:pt x="5169" y="261"/>
                </a:lnTo>
                <a:lnTo>
                  <a:pt x="5173" y="264"/>
                </a:lnTo>
                <a:lnTo>
                  <a:pt x="5176" y="264"/>
                </a:lnTo>
                <a:close/>
                <a:moveTo>
                  <a:pt x="5117" y="246"/>
                </a:moveTo>
                <a:lnTo>
                  <a:pt x="5119" y="243"/>
                </a:lnTo>
                <a:lnTo>
                  <a:pt x="5122" y="241"/>
                </a:lnTo>
                <a:lnTo>
                  <a:pt x="5110" y="243"/>
                </a:lnTo>
                <a:lnTo>
                  <a:pt x="5106" y="246"/>
                </a:lnTo>
                <a:lnTo>
                  <a:pt x="5106" y="246"/>
                </a:lnTo>
                <a:lnTo>
                  <a:pt x="5117" y="246"/>
                </a:lnTo>
                <a:lnTo>
                  <a:pt x="5117" y="246"/>
                </a:lnTo>
                <a:close/>
                <a:moveTo>
                  <a:pt x="5295" y="421"/>
                </a:moveTo>
                <a:lnTo>
                  <a:pt x="5297" y="421"/>
                </a:lnTo>
                <a:lnTo>
                  <a:pt x="5295" y="419"/>
                </a:lnTo>
                <a:lnTo>
                  <a:pt x="5295" y="419"/>
                </a:lnTo>
                <a:lnTo>
                  <a:pt x="5293" y="417"/>
                </a:lnTo>
                <a:lnTo>
                  <a:pt x="5293" y="419"/>
                </a:lnTo>
                <a:lnTo>
                  <a:pt x="5293" y="419"/>
                </a:lnTo>
                <a:lnTo>
                  <a:pt x="5293" y="421"/>
                </a:lnTo>
                <a:lnTo>
                  <a:pt x="5295" y="421"/>
                </a:lnTo>
                <a:close/>
                <a:moveTo>
                  <a:pt x="5409" y="450"/>
                </a:moveTo>
                <a:lnTo>
                  <a:pt x="5412" y="450"/>
                </a:lnTo>
                <a:lnTo>
                  <a:pt x="5416" y="453"/>
                </a:lnTo>
                <a:lnTo>
                  <a:pt x="5425" y="455"/>
                </a:lnTo>
                <a:lnTo>
                  <a:pt x="5427" y="455"/>
                </a:lnTo>
                <a:lnTo>
                  <a:pt x="5430" y="455"/>
                </a:lnTo>
                <a:lnTo>
                  <a:pt x="5430" y="453"/>
                </a:lnTo>
                <a:lnTo>
                  <a:pt x="5430" y="450"/>
                </a:lnTo>
                <a:lnTo>
                  <a:pt x="5430" y="450"/>
                </a:lnTo>
                <a:lnTo>
                  <a:pt x="5432" y="450"/>
                </a:lnTo>
                <a:lnTo>
                  <a:pt x="5432" y="448"/>
                </a:lnTo>
                <a:lnTo>
                  <a:pt x="5432" y="448"/>
                </a:lnTo>
                <a:lnTo>
                  <a:pt x="5432" y="446"/>
                </a:lnTo>
                <a:lnTo>
                  <a:pt x="5416" y="444"/>
                </a:lnTo>
                <a:lnTo>
                  <a:pt x="5414" y="444"/>
                </a:lnTo>
                <a:lnTo>
                  <a:pt x="5412" y="444"/>
                </a:lnTo>
                <a:lnTo>
                  <a:pt x="5407" y="446"/>
                </a:lnTo>
                <a:lnTo>
                  <a:pt x="5407" y="446"/>
                </a:lnTo>
                <a:lnTo>
                  <a:pt x="5407" y="448"/>
                </a:lnTo>
                <a:lnTo>
                  <a:pt x="5407" y="448"/>
                </a:lnTo>
                <a:lnTo>
                  <a:pt x="5409" y="450"/>
                </a:lnTo>
                <a:close/>
                <a:moveTo>
                  <a:pt x="5578" y="421"/>
                </a:moveTo>
                <a:lnTo>
                  <a:pt x="5578" y="421"/>
                </a:lnTo>
                <a:lnTo>
                  <a:pt x="5583" y="419"/>
                </a:lnTo>
                <a:lnTo>
                  <a:pt x="5592" y="419"/>
                </a:lnTo>
                <a:lnTo>
                  <a:pt x="5594" y="417"/>
                </a:lnTo>
                <a:lnTo>
                  <a:pt x="5596" y="417"/>
                </a:lnTo>
                <a:lnTo>
                  <a:pt x="5596" y="417"/>
                </a:lnTo>
                <a:lnTo>
                  <a:pt x="5601" y="417"/>
                </a:lnTo>
                <a:lnTo>
                  <a:pt x="5603" y="419"/>
                </a:lnTo>
                <a:lnTo>
                  <a:pt x="5605" y="419"/>
                </a:lnTo>
                <a:lnTo>
                  <a:pt x="5610" y="417"/>
                </a:lnTo>
                <a:lnTo>
                  <a:pt x="5619" y="414"/>
                </a:lnTo>
                <a:lnTo>
                  <a:pt x="5625" y="414"/>
                </a:lnTo>
                <a:lnTo>
                  <a:pt x="5630" y="414"/>
                </a:lnTo>
                <a:lnTo>
                  <a:pt x="5634" y="412"/>
                </a:lnTo>
                <a:lnTo>
                  <a:pt x="5634" y="410"/>
                </a:lnTo>
                <a:lnTo>
                  <a:pt x="5634" y="408"/>
                </a:lnTo>
                <a:lnTo>
                  <a:pt x="5634" y="408"/>
                </a:lnTo>
                <a:lnTo>
                  <a:pt x="5630" y="405"/>
                </a:lnTo>
                <a:lnTo>
                  <a:pt x="5628" y="405"/>
                </a:lnTo>
                <a:lnTo>
                  <a:pt x="5628" y="403"/>
                </a:lnTo>
                <a:lnTo>
                  <a:pt x="5625" y="403"/>
                </a:lnTo>
                <a:lnTo>
                  <a:pt x="5623" y="403"/>
                </a:lnTo>
                <a:lnTo>
                  <a:pt x="5621" y="401"/>
                </a:lnTo>
                <a:lnTo>
                  <a:pt x="5621" y="401"/>
                </a:lnTo>
                <a:lnTo>
                  <a:pt x="5614" y="399"/>
                </a:lnTo>
                <a:lnTo>
                  <a:pt x="5612" y="399"/>
                </a:lnTo>
                <a:lnTo>
                  <a:pt x="5610" y="399"/>
                </a:lnTo>
                <a:lnTo>
                  <a:pt x="5607" y="399"/>
                </a:lnTo>
                <a:lnTo>
                  <a:pt x="5605" y="401"/>
                </a:lnTo>
                <a:lnTo>
                  <a:pt x="5603" y="399"/>
                </a:lnTo>
                <a:lnTo>
                  <a:pt x="5601" y="399"/>
                </a:lnTo>
                <a:lnTo>
                  <a:pt x="5598" y="401"/>
                </a:lnTo>
                <a:lnTo>
                  <a:pt x="5596" y="401"/>
                </a:lnTo>
                <a:lnTo>
                  <a:pt x="5596" y="401"/>
                </a:lnTo>
                <a:lnTo>
                  <a:pt x="5594" y="401"/>
                </a:lnTo>
                <a:lnTo>
                  <a:pt x="5592" y="403"/>
                </a:lnTo>
                <a:lnTo>
                  <a:pt x="5589" y="403"/>
                </a:lnTo>
                <a:lnTo>
                  <a:pt x="5585" y="405"/>
                </a:lnTo>
                <a:lnTo>
                  <a:pt x="5578" y="410"/>
                </a:lnTo>
                <a:lnTo>
                  <a:pt x="5578" y="410"/>
                </a:lnTo>
                <a:lnTo>
                  <a:pt x="5576" y="412"/>
                </a:lnTo>
                <a:lnTo>
                  <a:pt x="5576" y="414"/>
                </a:lnTo>
                <a:lnTo>
                  <a:pt x="5576" y="417"/>
                </a:lnTo>
                <a:lnTo>
                  <a:pt x="5578" y="421"/>
                </a:lnTo>
                <a:close/>
                <a:moveTo>
                  <a:pt x="4357" y="180"/>
                </a:moveTo>
                <a:lnTo>
                  <a:pt x="4357" y="182"/>
                </a:lnTo>
                <a:lnTo>
                  <a:pt x="4357" y="185"/>
                </a:lnTo>
                <a:lnTo>
                  <a:pt x="4355" y="185"/>
                </a:lnTo>
                <a:lnTo>
                  <a:pt x="4355" y="187"/>
                </a:lnTo>
                <a:lnTo>
                  <a:pt x="4353" y="189"/>
                </a:lnTo>
                <a:lnTo>
                  <a:pt x="4353" y="191"/>
                </a:lnTo>
                <a:lnTo>
                  <a:pt x="4348" y="194"/>
                </a:lnTo>
                <a:lnTo>
                  <a:pt x="4346" y="196"/>
                </a:lnTo>
                <a:lnTo>
                  <a:pt x="4344" y="198"/>
                </a:lnTo>
                <a:lnTo>
                  <a:pt x="4342" y="200"/>
                </a:lnTo>
                <a:lnTo>
                  <a:pt x="4344" y="203"/>
                </a:lnTo>
                <a:lnTo>
                  <a:pt x="4346" y="203"/>
                </a:lnTo>
                <a:lnTo>
                  <a:pt x="4351" y="203"/>
                </a:lnTo>
                <a:lnTo>
                  <a:pt x="4355" y="203"/>
                </a:lnTo>
                <a:lnTo>
                  <a:pt x="4362" y="200"/>
                </a:lnTo>
                <a:lnTo>
                  <a:pt x="4369" y="196"/>
                </a:lnTo>
                <a:lnTo>
                  <a:pt x="4371" y="196"/>
                </a:lnTo>
                <a:lnTo>
                  <a:pt x="4380" y="196"/>
                </a:lnTo>
                <a:lnTo>
                  <a:pt x="4387" y="196"/>
                </a:lnTo>
                <a:lnTo>
                  <a:pt x="4393" y="194"/>
                </a:lnTo>
                <a:lnTo>
                  <a:pt x="4396" y="196"/>
                </a:lnTo>
                <a:lnTo>
                  <a:pt x="4396" y="196"/>
                </a:lnTo>
                <a:lnTo>
                  <a:pt x="4396" y="196"/>
                </a:lnTo>
                <a:lnTo>
                  <a:pt x="4400" y="194"/>
                </a:lnTo>
                <a:lnTo>
                  <a:pt x="4411" y="194"/>
                </a:lnTo>
                <a:lnTo>
                  <a:pt x="4420" y="191"/>
                </a:lnTo>
                <a:lnTo>
                  <a:pt x="4423" y="189"/>
                </a:lnTo>
                <a:lnTo>
                  <a:pt x="4427" y="191"/>
                </a:lnTo>
                <a:lnTo>
                  <a:pt x="4427" y="189"/>
                </a:lnTo>
                <a:lnTo>
                  <a:pt x="4436" y="185"/>
                </a:lnTo>
                <a:lnTo>
                  <a:pt x="4436" y="182"/>
                </a:lnTo>
                <a:lnTo>
                  <a:pt x="4436" y="180"/>
                </a:lnTo>
                <a:lnTo>
                  <a:pt x="4434" y="178"/>
                </a:lnTo>
                <a:lnTo>
                  <a:pt x="4434" y="176"/>
                </a:lnTo>
                <a:lnTo>
                  <a:pt x="4434" y="173"/>
                </a:lnTo>
                <a:lnTo>
                  <a:pt x="4432" y="173"/>
                </a:lnTo>
                <a:lnTo>
                  <a:pt x="4429" y="173"/>
                </a:lnTo>
                <a:lnTo>
                  <a:pt x="4425" y="173"/>
                </a:lnTo>
                <a:lnTo>
                  <a:pt x="4423" y="171"/>
                </a:lnTo>
                <a:lnTo>
                  <a:pt x="4423" y="171"/>
                </a:lnTo>
                <a:lnTo>
                  <a:pt x="4423" y="169"/>
                </a:lnTo>
                <a:lnTo>
                  <a:pt x="4420" y="169"/>
                </a:lnTo>
                <a:lnTo>
                  <a:pt x="4416" y="167"/>
                </a:lnTo>
                <a:lnTo>
                  <a:pt x="4416" y="167"/>
                </a:lnTo>
                <a:lnTo>
                  <a:pt x="4414" y="164"/>
                </a:lnTo>
                <a:lnTo>
                  <a:pt x="4411" y="162"/>
                </a:lnTo>
                <a:lnTo>
                  <a:pt x="4409" y="162"/>
                </a:lnTo>
                <a:lnTo>
                  <a:pt x="4407" y="164"/>
                </a:lnTo>
                <a:lnTo>
                  <a:pt x="4402" y="167"/>
                </a:lnTo>
                <a:lnTo>
                  <a:pt x="4400" y="167"/>
                </a:lnTo>
                <a:lnTo>
                  <a:pt x="4398" y="167"/>
                </a:lnTo>
                <a:lnTo>
                  <a:pt x="4398" y="167"/>
                </a:lnTo>
                <a:lnTo>
                  <a:pt x="4396" y="169"/>
                </a:lnTo>
                <a:lnTo>
                  <a:pt x="4393" y="173"/>
                </a:lnTo>
                <a:lnTo>
                  <a:pt x="4391" y="173"/>
                </a:lnTo>
                <a:lnTo>
                  <a:pt x="4391" y="171"/>
                </a:lnTo>
                <a:lnTo>
                  <a:pt x="4396" y="164"/>
                </a:lnTo>
                <a:lnTo>
                  <a:pt x="4396" y="162"/>
                </a:lnTo>
                <a:lnTo>
                  <a:pt x="4398" y="160"/>
                </a:lnTo>
                <a:lnTo>
                  <a:pt x="4398" y="158"/>
                </a:lnTo>
                <a:lnTo>
                  <a:pt x="4400" y="158"/>
                </a:lnTo>
                <a:lnTo>
                  <a:pt x="4400" y="158"/>
                </a:lnTo>
                <a:lnTo>
                  <a:pt x="4400" y="158"/>
                </a:lnTo>
                <a:lnTo>
                  <a:pt x="4396" y="155"/>
                </a:lnTo>
                <a:lnTo>
                  <a:pt x="4391" y="153"/>
                </a:lnTo>
                <a:lnTo>
                  <a:pt x="4389" y="153"/>
                </a:lnTo>
                <a:lnTo>
                  <a:pt x="4387" y="153"/>
                </a:lnTo>
                <a:lnTo>
                  <a:pt x="4387" y="155"/>
                </a:lnTo>
                <a:lnTo>
                  <a:pt x="4387" y="158"/>
                </a:lnTo>
                <a:lnTo>
                  <a:pt x="4389" y="160"/>
                </a:lnTo>
                <a:lnTo>
                  <a:pt x="4387" y="160"/>
                </a:lnTo>
                <a:lnTo>
                  <a:pt x="4384" y="160"/>
                </a:lnTo>
                <a:lnTo>
                  <a:pt x="4382" y="158"/>
                </a:lnTo>
                <a:lnTo>
                  <a:pt x="4382" y="155"/>
                </a:lnTo>
                <a:lnTo>
                  <a:pt x="4380" y="155"/>
                </a:lnTo>
                <a:lnTo>
                  <a:pt x="4378" y="155"/>
                </a:lnTo>
                <a:lnTo>
                  <a:pt x="4378" y="155"/>
                </a:lnTo>
                <a:lnTo>
                  <a:pt x="4378" y="158"/>
                </a:lnTo>
                <a:lnTo>
                  <a:pt x="4378" y="160"/>
                </a:lnTo>
                <a:lnTo>
                  <a:pt x="4373" y="160"/>
                </a:lnTo>
                <a:lnTo>
                  <a:pt x="4371" y="160"/>
                </a:lnTo>
                <a:lnTo>
                  <a:pt x="4371" y="162"/>
                </a:lnTo>
                <a:lnTo>
                  <a:pt x="4369" y="164"/>
                </a:lnTo>
                <a:lnTo>
                  <a:pt x="4369" y="164"/>
                </a:lnTo>
                <a:lnTo>
                  <a:pt x="4369" y="167"/>
                </a:lnTo>
                <a:lnTo>
                  <a:pt x="4369" y="169"/>
                </a:lnTo>
                <a:lnTo>
                  <a:pt x="4366" y="169"/>
                </a:lnTo>
                <a:lnTo>
                  <a:pt x="4366" y="171"/>
                </a:lnTo>
                <a:lnTo>
                  <a:pt x="4366" y="171"/>
                </a:lnTo>
                <a:lnTo>
                  <a:pt x="4366" y="173"/>
                </a:lnTo>
                <a:lnTo>
                  <a:pt x="4369" y="176"/>
                </a:lnTo>
                <a:lnTo>
                  <a:pt x="4366" y="176"/>
                </a:lnTo>
                <a:lnTo>
                  <a:pt x="4362" y="176"/>
                </a:lnTo>
                <a:lnTo>
                  <a:pt x="4362" y="176"/>
                </a:lnTo>
                <a:lnTo>
                  <a:pt x="4360" y="176"/>
                </a:lnTo>
                <a:lnTo>
                  <a:pt x="4357" y="178"/>
                </a:lnTo>
                <a:lnTo>
                  <a:pt x="4357" y="180"/>
                </a:lnTo>
                <a:close/>
                <a:moveTo>
                  <a:pt x="5304" y="466"/>
                </a:moveTo>
                <a:lnTo>
                  <a:pt x="5304" y="468"/>
                </a:lnTo>
                <a:lnTo>
                  <a:pt x="5304" y="468"/>
                </a:lnTo>
                <a:lnTo>
                  <a:pt x="5306" y="471"/>
                </a:lnTo>
                <a:lnTo>
                  <a:pt x="5308" y="471"/>
                </a:lnTo>
                <a:lnTo>
                  <a:pt x="5308" y="471"/>
                </a:lnTo>
                <a:lnTo>
                  <a:pt x="5308" y="473"/>
                </a:lnTo>
                <a:lnTo>
                  <a:pt x="5308" y="473"/>
                </a:lnTo>
                <a:lnTo>
                  <a:pt x="5308" y="473"/>
                </a:lnTo>
                <a:lnTo>
                  <a:pt x="5308" y="471"/>
                </a:lnTo>
                <a:lnTo>
                  <a:pt x="5308" y="471"/>
                </a:lnTo>
                <a:lnTo>
                  <a:pt x="5308" y="468"/>
                </a:lnTo>
                <a:lnTo>
                  <a:pt x="5306" y="466"/>
                </a:lnTo>
                <a:lnTo>
                  <a:pt x="5306" y="464"/>
                </a:lnTo>
                <a:lnTo>
                  <a:pt x="5306" y="462"/>
                </a:lnTo>
                <a:lnTo>
                  <a:pt x="5306" y="459"/>
                </a:lnTo>
                <a:lnTo>
                  <a:pt x="5311" y="459"/>
                </a:lnTo>
                <a:lnTo>
                  <a:pt x="5311" y="457"/>
                </a:lnTo>
                <a:lnTo>
                  <a:pt x="5311" y="455"/>
                </a:lnTo>
                <a:lnTo>
                  <a:pt x="5308" y="453"/>
                </a:lnTo>
                <a:lnTo>
                  <a:pt x="5308" y="453"/>
                </a:lnTo>
                <a:lnTo>
                  <a:pt x="5308" y="455"/>
                </a:lnTo>
                <a:lnTo>
                  <a:pt x="5306" y="457"/>
                </a:lnTo>
                <a:lnTo>
                  <a:pt x="5304" y="457"/>
                </a:lnTo>
                <a:lnTo>
                  <a:pt x="5302" y="459"/>
                </a:lnTo>
                <a:lnTo>
                  <a:pt x="5304" y="462"/>
                </a:lnTo>
                <a:lnTo>
                  <a:pt x="5304" y="466"/>
                </a:lnTo>
                <a:close/>
                <a:moveTo>
                  <a:pt x="4942" y="399"/>
                </a:moveTo>
                <a:lnTo>
                  <a:pt x="4933" y="399"/>
                </a:lnTo>
                <a:lnTo>
                  <a:pt x="4931" y="401"/>
                </a:lnTo>
                <a:lnTo>
                  <a:pt x="4931" y="401"/>
                </a:lnTo>
                <a:lnTo>
                  <a:pt x="4928" y="401"/>
                </a:lnTo>
                <a:lnTo>
                  <a:pt x="4928" y="401"/>
                </a:lnTo>
                <a:lnTo>
                  <a:pt x="4928" y="401"/>
                </a:lnTo>
                <a:lnTo>
                  <a:pt x="4933" y="403"/>
                </a:lnTo>
                <a:lnTo>
                  <a:pt x="4933" y="403"/>
                </a:lnTo>
                <a:lnTo>
                  <a:pt x="4935" y="403"/>
                </a:lnTo>
                <a:lnTo>
                  <a:pt x="4935" y="401"/>
                </a:lnTo>
                <a:lnTo>
                  <a:pt x="4935" y="403"/>
                </a:lnTo>
                <a:lnTo>
                  <a:pt x="4937" y="403"/>
                </a:lnTo>
                <a:lnTo>
                  <a:pt x="4940" y="403"/>
                </a:lnTo>
                <a:lnTo>
                  <a:pt x="4942" y="401"/>
                </a:lnTo>
                <a:lnTo>
                  <a:pt x="4942" y="401"/>
                </a:lnTo>
                <a:lnTo>
                  <a:pt x="4942" y="399"/>
                </a:lnTo>
                <a:lnTo>
                  <a:pt x="4942" y="399"/>
                </a:lnTo>
                <a:close/>
                <a:moveTo>
                  <a:pt x="4472" y="223"/>
                </a:moveTo>
                <a:lnTo>
                  <a:pt x="4470" y="223"/>
                </a:lnTo>
                <a:lnTo>
                  <a:pt x="4467" y="223"/>
                </a:lnTo>
                <a:lnTo>
                  <a:pt x="4465" y="225"/>
                </a:lnTo>
                <a:lnTo>
                  <a:pt x="4467" y="228"/>
                </a:lnTo>
                <a:lnTo>
                  <a:pt x="4467" y="228"/>
                </a:lnTo>
                <a:lnTo>
                  <a:pt x="4472" y="225"/>
                </a:lnTo>
                <a:lnTo>
                  <a:pt x="4472" y="225"/>
                </a:lnTo>
                <a:lnTo>
                  <a:pt x="4472" y="225"/>
                </a:lnTo>
                <a:lnTo>
                  <a:pt x="4472" y="223"/>
                </a:lnTo>
                <a:close/>
                <a:moveTo>
                  <a:pt x="4542" y="250"/>
                </a:moveTo>
                <a:lnTo>
                  <a:pt x="4544" y="250"/>
                </a:lnTo>
                <a:lnTo>
                  <a:pt x="4546" y="252"/>
                </a:lnTo>
                <a:lnTo>
                  <a:pt x="4548" y="252"/>
                </a:lnTo>
                <a:lnTo>
                  <a:pt x="4548" y="252"/>
                </a:lnTo>
                <a:lnTo>
                  <a:pt x="4548" y="252"/>
                </a:lnTo>
                <a:lnTo>
                  <a:pt x="4548" y="250"/>
                </a:lnTo>
                <a:lnTo>
                  <a:pt x="4551" y="250"/>
                </a:lnTo>
                <a:lnTo>
                  <a:pt x="4548" y="250"/>
                </a:lnTo>
                <a:lnTo>
                  <a:pt x="4546" y="248"/>
                </a:lnTo>
                <a:lnTo>
                  <a:pt x="4546" y="246"/>
                </a:lnTo>
                <a:lnTo>
                  <a:pt x="4544" y="248"/>
                </a:lnTo>
                <a:lnTo>
                  <a:pt x="4539" y="246"/>
                </a:lnTo>
                <a:lnTo>
                  <a:pt x="4539" y="248"/>
                </a:lnTo>
                <a:lnTo>
                  <a:pt x="4539" y="248"/>
                </a:lnTo>
                <a:lnTo>
                  <a:pt x="4542" y="250"/>
                </a:lnTo>
                <a:close/>
                <a:moveTo>
                  <a:pt x="4449" y="196"/>
                </a:moveTo>
                <a:lnTo>
                  <a:pt x="4454" y="194"/>
                </a:lnTo>
                <a:lnTo>
                  <a:pt x="4454" y="194"/>
                </a:lnTo>
                <a:lnTo>
                  <a:pt x="4456" y="194"/>
                </a:lnTo>
                <a:lnTo>
                  <a:pt x="4456" y="194"/>
                </a:lnTo>
                <a:lnTo>
                  <a:pt x="4456" y="191"/>
                </a:lnTo>
                <a:lnTo>
                  <a:pt x="4456" y="191"/>
                </a:lnTo>
                <a:lnTo>
                  <a:pt x="4456" y="191"/>
                </a:lnTo>
                <a:lnTo>
                  <a:pt x="4454" y="191"/>
                </a:lnTo>
                <a:lnTo>
                  <a:pt x="4452" y="194"/>
                </a:lnTo>
                <a:lnTo>
                  <a:pt x="4447" y="194"/>
                </a:lnTo>
                <a:lnTo>
                  <a:pt x="4447" y="194"/>
                </a:lnTo>
                <a:lnTo>
                  <a:pt x="4449" y="196"/>
                </a:lnTo>
                <a:lnTo>
                  <a:pt x="4449" y="196"/>
                </a:lnTo>
                <a:close/>
                <a:moveTo>
                  <a:pt x="4452" y="198"/>
                </a:moveTo>
                <a:lnTo>
                  <a:pt x="4461" y="198"/>
                </a:lnTo>
                <a:lnTo>
                  <a:pt x="4467" y="198"/>
                </a:lnTo>
                <a:lnTo>
                  <a:pt x="4470" y="200"/>
                </a:lnTo>
                <a:lnTo>
                  <a:pt x="4472" y="198"/>
                </a:lnTo>
                <a:lnTo>
                  <a:pt x="4472" y="198"/>
                </a:lnTo>
                <a:lnTo>
                  <a:pt x="4470" y="196"/>
                </a:lnTo>
                <a:lnTo>
                  <a:pt x="4470" y="196"/>
                </a:lnTo>
                <a:lnTo>
                  <a:pt x="4456" y="196"/>
                </a:lnTo>
                <a:lnTo>
                  <a:pt x="4452" y="198"/>
                </a:lnTo>
                <a:close/>
                <a:moveTo>
                  <a:pt x="3977" y="345"/>
                </a:moveTo>
                <a:lnTo>
                  <a:pt x="3977" y="345"/>
                </a:lnTo>
                <a:lnTo>
                  <a:pt x="3980" y="342"/>
                </a:lnTo>
                <a:lnTo>
                  <a:pt x="3980" y="342"/>
                </a:lnTo>
                <a:lnTo>
                  <a:pt x="3980" y="340"/>
                </a:lnTo>
                <a:lnTo>
                  <a:pt x="3973" y="342"/>
                </a:lnTo>
                <a:lnTo>
                  <a:pt x="3971" y="345"/>
                </a:lnTo>
                <a:lnTo>
                  <a:pt x="3971" y="345"/>
                </a:lnTo>
                <a:lnTo>
                  <a:pt x="3973" y="345"/>
                </a:lnTo>
                <a:lnTo>
                  <a:pt x="3977" y="345"/>
                </a:lnTo>
                <a:close/>
                <a:moveTo>
                  <a:pt x="4913" y="286"/>
                </a:moveTo>
                <a:lnTo>
                  <a:pt x="4913" y="284"/>
                </a:lnTo>
                <a:lnTo>
                  <a:pt x="4913" y="284"/>
                </a:lnTo>
                <a:lnTo>
                  <a:pt x="4913" y="282"/>
                </a:lnTo>
                <a:lnTo>
                  <a:pt x="4915" y="279"/>
                </a:lnTo>
                <a:lnTo>
                  <a:pt x="4915" y="279"/>
                </a:lnTo>
                <a:lnTo>
                  <a:pt x="4910" y="277"/>
                </a:lnTo>
                <a:lnTo>
                  <a:pt x="4910" y="275"/>
                </a:lnTo>
                <a:lnTo>
                  <a:pt x="4908" y="273"/>
                </a:lnTo>
                <a:lnTo>
                  <a:pt x="4908" y="273"/>
                </a:lnTo>
                <a:lnTo>
                  <a:pt x="4906" y="275"/>
                </a:lnTo>
                <a:lnTo>
                  <a:pt x="4906" y="275"/>
                </a:lnTo>
                <a:lnTo>
                  <a:pt x="4906" y="277"/>
                </a:lnTo>
                <a:lnTo>
                  <a:pt x="4906" y="279"/>
                </a:lnTo>
                <a:lnTo>
                  <a:pt x="4906" y="282"/>
                </a:lnTo>
                <a:lnTo>
                  <a:pt x="4904" y="284"/>
                </a:lnTo>
                <a:lnTo>
                  <a:pt x="4904" y="286"/>
                </a:lnTo>
                <a:lnTo>
                  <a:pt x="4908" y="286"/>
                </a:lnTo>
                <a:lnTo>
                  <a:pt x="4913" y="286"/>
                </a:lnTo>
                <a:close/>
                <a:moveTo>
                  <a:pt x="4733" y="333"/>
                </a:moveTo>
                <a:lnTo>
                  <a:pt x="4735" y="333"/>
                </a:lnTo>
                <a:lnTo>
                  <a:pt x="4735" y="331"/>
                </a:lnTo>
                <a:lnTo>
                  <a:pt x="4735" y="331"/>
                </a:lnTo>
                <a:lnTo>
                  <a:pt x="4735" y="331"/>
                </a:lnTo>
                <a:lnTo>
                  <a:pt x="4733" y="331"/>
                </a:lnTo>
                <a:lnTo>
                  <a:pt x="4731" y="331"/>
                </a:lnTo>
                <a:lnTo>
                  <a:pt x="4731" y="331"/>
                </a:lnTo>
                <a:lnTo>
                  <a:pt x="4733" y="331"/>
                </a:lnTo>
                <a:lnTo>
                  <a:pt x="4733" y="333"/>
                </a:lnTo>
                <a:close/>
                <a:moveTo>
                  <a:pt x="4663" y="356"/>
                </a:moveTo>
                <a:lnTo>
                  <a:pt x="4668" y="356"/>
                </a:lnTo>
                <a:lnTo>
                  <a:pt x="4668" y="356"/>
                </a:lnTo>
                <a:lnTo>
                  <a:pt x="4665" y="354"/>
                </a:lnTo>
                <a:lnTo>
                  <a:pt x="4663" y="354"/>
                </a:lnTo>
                <a:lnTo>
                  <a:pt x="4661" y="354"/>
                </a:lnTo>
                <a:lnTo>
                  <a:pt x="4659" y="354"/>
                </a:lnTo>
                <a:lnTo>
                  <a:pt x="4661" y="356"/>
                </a:lnTo>
                <a:lnTo>
                  <a:pt x="4663" y="356"/>
                </a:lnTo>
                <a:close/>
                <a:moveTo>
                  <a:pt x="1563" y="770"/>
                </a:moveTo>
                <a:lnTo>
                  <a:pt x="1563" y="770"/>
                </a:lnTo>
                <a:lnTo>
                  <a:pt x="1563" y="770"/>
                </a:lnTo>
                <a:lnTo>
                  <a:pt x="1563" y="770"/>
                </a:lnTo>
                <a:lnTo>
                  <a:pt x="1563" y="768"/>
                </a:lnTo>
                <a:lnTo>
                  <a:pt x="1563" y="768"/>
                </a:lnTo>
                <a:lnTo>
                  <a:pt x="1563" y="768"/>
                </a:lnTo>
                <a:lnTo>
                  <a:pt x="1563" y="768"/>
                </a:lnTo>
                <a:lnTo>
                  <a:pt x="1561" y="768"/>
                </a:lnTo>
                <a:lnTo>
                  <a:pt x="1561" y="768"/>
                </a:lnTo>
                <a:lnTo>
                  <a:pt x="1561" y="768"/>
                </a:lnTo>
                <a:lnTo>
                  <a:pt x="1563" y="768"/>
                </a:lnTo>
                <a:lnTo>
                  <a:pt x="1561" y="770"/>
                </a:lnTo>
                <a:lnTo>
                  <a:pt x="1563" y="770"/>
                </a:lnTo>
                <a:close/>
                <a:moveTo>
                  <a:pt x="3503" y="113"/>
                </a:moveTo>
                <a:lnTo>
                  <a:pt x="3507" y="115"/>
                </a:lnTo>
                <a:lnTo>
                  <a:pt x="3512" y="113"/>
                </a:lnTo>
                <a:lnTo>
                  <a:pt x="3514" y="115"/>
                </a:lnTo>
                <a:lnTo>
                  <a:pt x="3514" y="117"/>
                </a:lnTo>
                <a:lnTo>
                  <a:pt x="3516" y="117"/>
                </a:lnTo>
                <a:lnTo>
                  <a:pt x="3519" y="117"/>
                </a:lnTo>
                <a:lnTo>
                  <a:pt x="3521" y="117"/>
                </a:lnTo>
                <a:lnTo>
                  <a:pt x="3523" y="115"/>
                </a:lnTo>
                <a:lnTo>
                  <a:pt x="3523" y="113"/>
                </a:lnTo>
                <a:lnTo>
                  <a:pt x="3530" y="113"/>
                </a:lnTo>
                <a:lnTo>
                  <a:pt x="3532" y="113"/>
                </a:lnTo>
                <a:lnTo>
                  <a:pt x="3532" y="113"/>
                </a:lnTo>
                <a:lnTo>
                  <a:pt x="3534" y="113"/>
                </a:lnTo>
                <a:lnTo>
                  <a:pt x="3534" y="110"/>
                </a:lnTo>
                <a:lnTo>
                  <a:pt x="3537" y="108"/>
                </a:lnTo>
                <a:lnTo>
                  <a:pt x="3539" y="106"/>
                </a:lnTo>
                <a:lnTo>
                  <a:pt x="3539" y="106"/>
                </a:lnTo>
                <a:lnTo>
                  <a:pt x="3541" y="106"/>
                </a:lnTo>
                <a:lnTo>
                  <a:pt x="3546" y="110"/>
                </a:lnTo>
                <a:lnTo>
                  <a:pt x="3555" y="110"/>
                </a:lnTo>
                <a:lnTo>
                  <a:pt x="3555" y="110"/>
                </a:lnTo>
                <a:lnTo>
                  <a:pt x="3555" y="108"/>
                </a:lnTo>
                <a:lnTo>
                  <a:pt x="3552" y="106"/>
                </a:lnTo>
                <a:lnTo>
                  <a:pt x="3552" y="104"/>
                </a:lnTo>
                <a:lnTo>
                  <a:pt x="3550" y="104"/>
                </a:lnTo>
                <a:lnTo>
                  <a:pt x="3548" y="104"/>
                </a:lnTo>
                <a:lnTo>
                  <a:pt x="3543" y="104"/>
                </a:lnTo>
                <a:lnTo>
                  <a:pt x="3537" y="104"/>
                </a:lnTo>
                <a:lnTo>
                  <a:pt x="3534" y="104"/>
                </a:lnTo>
                <a:lnTo>
                  <a:pt x="3530" y="104"/>
                </a:lnTo>
                <a:lnTo>
                  <a:pt x="3525" y="106"/>
                </a:lnTo>
                <a:lnTo>
                  <a:pt x="3519" y="108"/>
                </a:lnTo>
                <a:lnTo>
                  <a:pt x="3501" y="110"/>
                </a:lnTo>
                <a:lnTo>
                  <a:pt x="3496" y="113"/>
                </a:lnTo>
                <a:lnTo>
                  <a:pt x="3501" y="113"/>
                </a:lnTo>
                <a:lnTo>
                  <a:pt x="3503" y="113"/>
                </a:lnTo>
                <a:close/>
                <a:moveTo>
                  <a:pt x="3561" y="115"/>
                </a:moveTo>
                <a:lnTo>
                  <a:pt x="3555" y="115"/>
                </a:lnTo>
                <a:lnTo>
                  <a:pt x="3552" y="113"/>
                </a:lnTo>
                <a:lnTo>
                  <a:pt x="3550" y="113"/>
                </a:lnTo>
                <a:lnTo>
                  <a:pt x="3550" y="113"/>
                </a:lnTo>
                <a:lnTo>
                  <a:pt x="3548" y="115"/>
                </a:lnTo>
                <a:lnTo>
                  <a:pt x="3543" y="115"/>
                </a:lnTo>
                <a:lnTo>
                  <a:pt x="3539" y="115"/>
                </a:lnTo>
                <a:lnTo>
                  <a:pt x="3534" y="117"/>
                </a:lnTo>
                <a:lnTo>
                  <a:pt x="3523" y="122"/>
                </a:lnTo>
                <a:lnTo>
                  <a:pt x="3525" y="124"/>
                </a:lnTo>
                <a:lnTo>
                  <a:pt x="3528" y="124"/>
                </a:lnTo>
                <a:lnTo>
                  <a:pt x="3530" y="126"/>
                </a:lnTo>
                <a:lnTo>
                  <a:pt x="3532" y="126"/>
                </a:lnTo>
                <a:lnTo>
                  <a:pt x="3534" y="126"/>
                </a:lnTo>
                <a:lnTo>
                  <a:pt x="3537" y="126"/>
                </a:lnTo>
                <a:lnTo>
                  <a:pt x="3539" y="124"/>
                </a:lnTo>
                <a:lnTo>
                  <a:pt x="3543" y="124"/>
                </a:lnTo>
                <a:lnTo>
                  <a:pt x="3543" y="126"/>
                </a:lnTo>
                <a:lnTo>
                  <a:pt x="3541" y="128"/>
                </a:lnTo>
                <a:lnTo>
                  <a:pt x="3539" y="128"/>
                </a:lnTo>
                <a:lnTo>
                  <a:pt x="3541" y="131"/>
                </a:lnTo>
                <a:lnTo>
                  <a:pt x="3543" y="131"/>
                </a:lnTo>
                <a:lnTo>
                  <a:pt x="3546" y="131"/>
                </a:lnTo>
                <a:lnTo>
                  <a:pt x="3546" y="128"/>
                </a:lnTo>
                <a:lnTo>
                  <a:pt x="3548" y="128"/>
                </a:lnTo>
                <a:lnTo>
                  <a:pt x="3550" y="131"/>
                </a:lnTo>
                <a:lnTo>
                  <a:pt x="3552" y="128"/>
                </a:lnTo>
                <a:lnTo>
                  <a:pt x="3552" y="128"/>
                </a:lnTo>
                <a:lnTo>
                  <a:pt x="3552" y="126"/>
                </a:lnTo>
                <a:lnTo>
                  <a:pt x="3555" y="126"/>
                </a:lnTo>
                <a:lnTo>
                  <a:pt x="3557" y="128"/>
                </a:lnTo>
                <a:lnTo>
                  <a:pt x="3559" y="128"/>
                </a:lnTo>
                <a:lnTo>
                  <a:pt x="3559" y="128"/>
                </a:lnTo>
                <a:lnTo>
                  <a:pt x="3559" y="126"/>
                </a:lnTo>
                <a:lnTo>
                  <a:pt x="3559" y="124"/>
                </a:lnTo>
                <a:lnTo>
                  <a:pt x="3559" y="124"/>
                </a:lnTo>
                <a:lnTo>
                  <a:pt x="3559" y="124"/>
                </a:lnTo>
                <a:lnTo>
                  <a:pt x="3555" y="124"/>
                </a:lnTo>
                <a:lnTo>
                  <a:pt x="3555" y="124"/>
                </a:lnTo>
                <a:lnTo>
                  <a:pt x="3557" y="122"/>
                </a:lnTo>
                <a:lnTo>
                  <a:pt x="3559" y="119"/>
                </a:lnTo>
                <a:lnTo>
                  <a:pt x="3568" y="119"/>
                </a:lnTo>
                <a:lnTo>
                  <a:pt x="3573" y="119"/>
                </a:lnTo>
                <a:lnTo>
                  <a:pt x="3573" y="117"/>
                </a:lnTo>
                <a:lnTo>
                  <a:pt x="3573" y="115"/>
                </a:lnTo>
                <a:lnTo>
                  <a:pt x="3579" y="115"/>
                </a:lnTo>
                <a:lnTo>
                  <a:pt x="3591" y="115"/>
                </a:lnTo>
                <a:lnTo>
                  <a:pt x="3593" y="113"/>
                </a:lnTo>
                <a:lnTo>
                  <a:pt x="3602" y="108"/>
                </a:lnTo>
                <a:lnTo>
                  <a:pt x="3600" y="108"/>
                </a:lnTo>
                <a:lnTo>
                  <a:pt x="3597" y="106"/>
                </a:lnTo>
                <a:lnTo>
                  <a:pt x="3591" y="101"/>
                </a:lnTo>
                <a:lnTo>
                  <a:pt x="3588" y="101"/>
                </a:lnTo>
                <a:lnTo>
                  <a:pt x="3582" y="101"/>
                </a:lnTo>
                <a:lnTo>
                  <a:pt x="3579" y="101"/>
                </a:lnTo>
                <a:lnTo>
                  <a:pt x="3577" y="101"/>
                </a:lnTo>
                <a:lnTo>
                  <a:pt x="3568" y="104"/>
                </a:lnTo>
                <a:lnTo>
                  <a:pt x="3564" y="104"/>
                </a:lnTo>
                <a:lnTo>
                  <a:pt x="3561" y="108"/>
                </a:lnTo>
                <a:lnTo>
                  <a:pt x="3564" y="110"/>
                </a:lnTo>
                <a:lnTo>
                  <a:pt x="3564" y="113"/>
                </a:lnTo>
                <a:lnTo>
                  <a:pt x="3561" y="115"/>
                </a:lnTo>
                <a:close/>
                <a:moveTo>
                  <a:pt x="3463" y="531"/>
                </a:moveTo>
                <a:lnTo>
                  <a:pt x="3463" y="531"/>
                </a:lnTo>
                <a:lnTo>
                  <a:pt x="3463" y="531"/>
                </a:lnTo>
                <a:lnTo>
                  <a:pt x="3460" y="529"/>
                </a:lnTo>
                <a:lnTo>
                  <a:pt x="3460" y="529"/>
                </a:lnTo>
                <a:lnTo>
                  <a:pt x="3458" y="529"/>
                </a:lnTo>
                <a:lnTo>
                  <a:pt x="3458" y="529"/>
                </a:lnTo>
                <a:lnTo>
                  <a:pt x="3458" y="531"/>
                </a:lnTo>
                <a:lnTo>
                  <a:pt x="3463" y="531"/>
                </a:lnTo>
                <a:close/>
                <a:moveTo>
                  <a:pt x="3305" y="128"/>
                </a:moveTo>
                <a:lnTo>
                  <a:pt x="3321" y="126"/>
                </a:lnTo>
                <a:lnTo>
                  <a:pt x="3321" y="126"/>
                </a:lnTo>
                <a:lnTo>
                  <a:pt x="3316" y="124"/>
                </a:lnTo>
                <a:lnTo>
                  <a:pt x="3312" y="126"/>
                </a:lnTo>
                <a:lnTo>
                  <a:pt x="3312" y="126"/>
                </a:lnTo>
                <a:lnTo>
                  <a:pt x="3287" y="131"/>
                </a:lnTo>
                <a:lnTo>
                  <a:pt x="3289" y="131"/>
                </a:lnTo>
                <a:lnTo>
                  <a:pt x="3305" y="128"/>
                </a:lnTo>
                <a:close/>
                <a:moveTo>
                  <a:pt x="3624" y="410"/>
                </a:moveTo>
                <a:lnTo>
                  <a:pt x="3624" y="410"/>
                </a:lnTo>
                <a:lnTo>
                  <a:pt x="3624" y="410"/>
                </a:lnTo>
                <a:lnTo>
                  <a:pt x="3624" y="410"/>
                </a:lnTo>
                <a:close/>
                <a:moveTo>
                  <a:pt x="3559" y="457"/>
                </a:moveTo>
                <a:lnTo>
                  <a:pt x="3557" y="457"/>
                </a:lnTo>
                <a:lnTo>
                  <a:pt x="3555" y="459"/>
                </a:lnTo>
                <a:lnTo>
                  <a:pt x="3550" y="462"/>
                </a:lnTo>
                <a:lnTo>
                  <a:pt x="3550" y="464"/>
                </a:lnTo>
                <a:lnTo>
                  <a:pt x="3550" y="466"/>
                </a:lnTo>
                <a:lnTo>
                  <a:pt x="3548" y="468"/>
                </a:lnTo>
                <a:lnTo>
                  <a:pt x="3548" y="471"/>
                </a:lnTo>
                <a:lnTo>
                  <a:pt x="3550" y="471"/>
                </a:lnTo>
                <a:lnTo>
                  <a:pt x="3550" y="473"/>
                </a:lnTo>
                <a:lnTo>
                  <a:pt x="3552" y="475"/>
                </a:lnTo>
                <a:lnTo>
                  <a:pt x="3555" y="477"/>
                </a:lnTo>
                <a:lnTo>
                  <a:pt x="3559" y="477"/>
                </a:lnTo>
                <a:lnTo>
                  <a:pt x="3564" y="477"/>
                </a:lnTo>
                <a:lnTo>
                  <a:pt x="3570" y="475"/>
                </a:lnTo>
                <a:lnTo>
                  <a:pt x="3573" y="471"/>
                </a:lnTo>
                <a:lnTo>
                  <a:pt x="3575" y="468"/>
                </a:lnTo>
                <a:lnTo>
                  <a:pt x="3577" y="468"/>
                </a:lnTo>
                <a:lnTo>
                  <a:pt x="3577" y="468"/>
                </a:lnTo>
                <a:lnTo>
                  <a:pt x="3577" y="471"/>
                </a:lnTo>
                <a:lnTo>
                  <a:pt x="3579" y="468"/>
                </a:lnTo>
                <a:lnTo>
                  <a:pt x="3579" y="468"/>
                </a:lnTo>
                <a:lnTo>
                  <a:pt x="3579" y="466"/>
                </a:lnTo>
                <a:lnTo>
                  <a:pt x="3577" y="464"/>
                </a:lnTo>
                <a:lnTo>
                  <a:pt x="3575" y="462"/>
                </a:lnTo>
                <a:lnTo>
                  <a:pt x="3564" y="457"/>
                </a:lnTo>
                <a:lnTo>
                  <a:pt x="3559" y="457"/>
                </a:lnTo>
                <a:close/>
                <a:moveTo>
                  <a:pt x="3242" y="171"/>
                </a:moveTo>
                <a:lnTo>
                  <a:pt x="3247" y="171"/>
                </a:lnTo>
                <a:lnTo>
                  <a:pt x="3253" y="173"/>
                </a:lnTo>
                <a:lnTo>
                  <a:pt x="3260" y="171"/>
                </a:lnTo>
                <a:lnTo>
                  <a:pt x="3260" y="171"/>
                </a:lnTo>
                <a:lnTo>
                  <a:pt x="3256" y="171"/>
                </a:lnTo>
                <a:lnTo>
                  <a:pt x="3249" y="171"/>
                </a:lnTo>
                <a:lnTo>
                  <a:pt x="3247" y="169"/>
                </a:lnTo>
                <a:lnTo>
                  <a:pt x="3242" y="169"/>
                </a:lnTo>
                <a:lnTo>
                  <a:pt x="3240" y="169"/>
                </a:lnTo>
                <a:lnTo>
                  <a:pt x="3240" y="171"/>
                </a:lnTo>
                <a:lnTo>
                  <a:pt x="3235" y="171"/>
                </a:lnTo>
                <a:lnTo>
                  <a:pt x="3231" y="173"/>
                </a:lnTo>
                <a:lnTo>
                  <a:pt x="3233" y="173"/>
                </a:lnTo>
                <a:lnTo>
                  <a:pt x="3242" y="171"/>
                </a:lnTo>
                <a:close/>
                <a:moveTo>
                  <a:pt x="3624" y="412"/>
                </a:moveTo>
                <a:lnTo>
                  <a:pt x="3624" y="410"/>
                </a:lnTo>
                <a:lnTo>
                  <a:pt x="3624" y="410"/>
                </a:lnTo>
                <a:lnTo>
                  <a:pt x="3624" y="410"/>
                </a:lnTo>
                <a:lnTo>
                  <a:pt x="3622" y="408"/>
                </a:lnTo>
                <a:lnTo>
                  <a:pt x="3620" y="405"/>
                </a:lnTo>
                <a:lnTo>
                  <a:pt x="3620" y="405"/>
                </a:lnTo>
                <a:lnTo>
                  <a:pt x="3618" y="403"/>
                </a:lnTo>
                <a:lnTo>
                  <a:pt x="3618" y="405"/>
                </a:lnTo>
                <a:lnTo>
                  <a:pt x="3618" y="405"/>
                </a:lnTo>
                <a:lnTo>
                  <a:pt x="3615" y="405"/>
                </a:lnTo>
                <a:lnTo>
                  <a:pt x="3615" y="405"/>
                </a:lnTo>
                <a:lnTo>
                  <a:pt x="3611" y="405"/>
                </a:lnTo>
                <a:lnTo>
                  <a:pt x="3611" y="405"/>
                </a:lnTo>
                <a:lnTo>
                  <a:pt x="3611" y="408"/>
                </a:lnTo>
                <a:lnTo>
                  <a:pt x="3611" y="408"/>
                </a:lnTo>
                <a:lnTo>
                  <a:pt x="3613" y="410"/>
                </a:lnTo>
                <a:lnTo>
                  <a:pt x="3615" y="408"/>
                </a:lnTo>
                <a:lnTo>
                  <a:pt x="3618" y="410"/>
                </a:lnTo>
                <a:lnTo>
                  <a:pt x="3620" y="412"/>
                </a:lnTo>
                <a:lnTo>
                  <a:pt x="3620" y="412"/>
                </a:lnTo>
                <a:lnTo>
                  <a:pt x="3622" y="414"/>
                </a:lnTo>
                <a:lnTo>
                  <a:pt x="3622" y="414"/>
                </a:lnTo>
                <a:lnTo>
                  <a:pt x="3622" y="417"/>
                </a:lnTo>
                <a:lnTo>
                  <a:pt x="3624" y="417"/>
                </a:lnTo>
                <a:lnTo>
                  <a:pt x="3624" y="417"/>
                </a:lnTo>
                <a:lnTo>
                  <a:pt x="3622" y="414"/>
                </a:lnTo>
                <a:lnTo>
                  <a:pt x="3624" y="414"/>
                </a:lnTo>
                <a:lnTo>
                  <a:pt x="3624" y="412"/>
                </a:lnTo>
                <a:close/>
                <a:moveTo>
                  <a:pt x="3577" y="131"/>
                </a:moveTo>
                <a:lnTo>
                  <a:pt x="3577" y="128"/>
                </a:lnTo>
                <a:lnTo>
                  <a:pt x="3582" y="128"/>
                </a:lnTo>
                <a:lnTo>
                  <a:pt x="3579" y="126"/>
                </a:lnTo>
                <a:lnTo>
                  <a:pt x="3579" y="126"/>
                </a:lnTo>
                <a:lnTo>
                  <a:pt x="3575" y="126"/>
                </a:lnTo>
                <a:lnTo>
                  <a:pt x="3568" y="128"/>
                </a:lnTo>
                <a:lnTo>
                  <a:pt x="3568" y="128"/>
                </a:lnTo>
                <a:lnTo>
                  <a:pt x="3575" y="131"/>
                </a:lnTo>
                <a:lnTo>
                  <a:pt x="3577" y="131"/>
                </a:lnTo>
                <a:close/>
                <a:moveTo>
                  <a:pt x="3593" y="135"/>
                </a:moveTo>
                <a:lnTo>
                  <a:pt x="3597" y="135"/>
                </a:lnTo>
                <a:lnTo>
                  <a:pt x="3597" y="135"/>
                </a:lnTo>
                <a:lnTo>
                  <a:pt x="3597" y="135"/>
                </a:lnTo>
                <a:lnTo>
                  <a:pt x="3597" y="135"/>
                </a:lnTo>
                <a:lnTo>
                  <a:pt x="3595" y="133"/>
                </a:lnTo>
                <a:lnTo>
                  <a:pt x="3595" y="133"/>
                </a:lnTo>
                <a:lnTo>
                  <a:pt x="3595" y="131"/>
                </a:lnTo>
                <a:lnTo>
                  <a:pt x="3591" y="131"/>
                </a:lnTo>
                <a:lnTo>
                  <a:pt x="3586" y="131"/>
                </a:lnTo>
                <a:lnTo>
                  <a:pt x="3584" y="133"/>
                </a:lnTo>
                <a:lnTo>
                  <a:pt x="3577" y="135"/>
                </a:lnTo>
                <a:lnTo>
                  <a:pt x="3582" y="135"/>
                </a:lnTo>
                <a:lnTo>
                  <a:pt x="3593" y="135"/>
                </a:lnTo>
                <a:close/>
                <a:moveTo>
                  <a:pt x="3582" y="95"/>
                </a:moveTo>
                <a:lnTo>
                  <a:pt x="3584" y="97"/>
                </a:lnTo>
                <a:lnTo>
                  <a:pt x="3586" y="97"/>
                </a:lnTo>
                <a:lnTo>
                  <a:pt x="3588" y="97"/>
                </a:lnTo>
                <a:lnTo>
                  <a:pt x="3588" y="95"/>
                </a:lnTo>
                <a:lnTo>
                  <a:pt x="3591" y="95"/>
                </a:lnTo>
                <a:lnTo>
                  <a:pt x="3588" y="92"/>
                </a:lnTo>
                <a:lnTo>
                  <a:pt x="3586" y="92"/>
                </a:lnTo>
                <a:lnTo>
                  <a:pt x="3584" y="92"/>
                </a:lnTo>
                <a:lnTo>
                  <a:pt x="3584" y="92"/>
                </a:lnTo>
                <a:lnTo>
                  <a:pt x="3584" y="92"/>
                </a:lnTo>
                <a:lnTo>
                  <a:pt x="3584" y="92"/>
                </a:lnTo>
                <a:lnTo>
                  <a:pt x="3582" y="92"/>
                </a:lnTo>
                <a:lnTo>
                  <a:pt x="3582" y="95"/>
                </a:lnTo>
                <a:lnTo>
                  <a:pt x="3582" y="95"/>
                </a:lnTo>
                <a:close/>
                <a:moveTo>
                  <a:pt x="3089" y="122"/>
                </a:moveTo>
                <a:lnTo>
                  <a:pt x="3087" y="122"/>
                </a:lnTo>
                <a:lnTo>
                  <a:pt x="3083" y="122"/>
                </a:lnTo>
                <a:lnTo>
                  <a:pt x="3080" y="122"/>
                </a:lnTo>
                <a:lnTo>
                  <a:pt x="3080" y="124"/>
                </a:lnTo>
                <a:lnTo>
                  <a:pt x="3087" y="124"/>
                </a:lnTo>
                <a:lnTo>
                  <a:pt x="3089" y="122"/>
                </a:lnTo>
                <a:close/>
                <a:moveTo>
                  <a:pt x="3157" y="428"/>
                </a:moveTo>
                <a:lnTo>
                  <a:pt x="3161" y="423"/>
                </a:lnTo>
                <a:lnTo>
                  <a:pt x="3161" y="423"/>
                </a:lnTo>
                <a:lnTo>
                  <a:pt x="3164" y="421"/>
                </a:lnTo>
                <a:lnTo>
                  <a:pt x="3164" y="421"/>
                </a:lnTo>
                <a:lnTo>
                  <a:pt x="3161" y="421"/>
                </a:lnTo>
                <a:lnTo>
                  <a:pt x="3161" y="421"/>
                </a:lnTo>
                <a:lnTo>
                  <a:pt x="3159" y="421"/>
                </a:lnTo>
                <a:lnTo>
                  <a:pt x="3155" y="423"/>
                </a:lnTo>
                <a:lnTo>
                  <a:pt x="3155" y="423"/>
                </a:lnTo>
                <a:lnTo>
                  <a:pt x="3150" y="423"/>
                </a:lnTo>
                <a:lnTo>
                  <a:pt x="3148" y="423"/>
                </a:lnTo>
                <a:lnTo>
                  <a:pt x="3146" y="426"/>
                </a:lnTo>
                <a:lnTo>
                  <a:pt x="3143" y="426"/>
                </a:lnTo>
                <a:lnTo>
                  <a:pt x="3143" y="426"/>
                </a:lnTo>
                <a:lnTo>
                  <a:pt x="3141" y="426"/>
                </a:lnTo>
                <a:lnTo>
                  <a:pt x="3141" y="426"/>
                </a:lnTo>
                <a:lnTo>
                  <a:pt x="3143" y="428"/>
                </a:lnTo>
                <a:lnTo>
                  <a:pt x="3146" y="430"/>
                </a:lnTo>
                <a:lnTo>
                  <a:pt x="3148" y="430"/>
                </a:lnTo>
                <a:lnTo>
                  <a:pt x="3150" y="430"/>
                </a:lnTo>
                <a:lnTo>
                  <a:pt x="3150" y="428"/>
                </a:lnTo>
                <a:lnTo>
                  <a:pt x="3150" y="428"/>
                </a:lnTo>
                <a:lnTo>
                  <a:pt x="3152" y="428"/>
                </a:lnTo>
                <a:lnTo>
                  <a:pt x="3155" y="428"/>
                </a:lnTo>
                <a:lnTo>
                  <a:pt x="3155" y="428"/>
                </a:lnTo>
                <a:lnTo>
                  <a:pt x="3157" y="428"/>
                </a:lnTo>
                <a:close/>
                <a:moveTo>
                  <a:pt x="3166" y="430"/>
                </a:moveTo>
                <a:lnTo>
                  <a:pt x="3166" y="430"/>
                </a:lnTo>
                <a:lnTo>
                  <a:pt x="3166" y="428"/>
                </a:lnTo>
                <a:lnTo>
                  <a:pt x="3166" y="428"/>
                </a:lnTo>
                <a:lnTo>
                  <a:pt x="3164" y="426"/>
                </a:lnTo>
                <a:lnTo>
                  <a:pt x="3159" y="430"/>
                </a:lnTo>
                <a:lnTo>
                  <a:pt x="3159" y="430"/>
                </a:lnTo>
                <a:lnTo>
                  <a:pt x="3157" y="430"/>
                </a:lnTo>
                <a:lnTo>
                  <a:pt x="3155" y="430"/>
                </a:lnTo>
                <a:lnTo>
                  <a:pt x="3155" y="432"/>
                </a:lnTo>
                <a:lnTo>
                  <a:pt x="3155" y="432"/>
                </a:lnTo>
                <a:lnTo>
                  <a:pt x="3157" y="435"/>
                </a:lnTo>
                <a:lnTo>
                  <a:pt x="3157" y="432"/>
                </a:lnTo>
                <a:lnTo>
                  <a:pt x="3157" y="435"/>
                </a:lnTo>
                <a:lnTo>
                  <a:pt x="3157" y="435"/>
                </a:lnTo>
                <a:lnTo>
                  <a:pt x="3159" y="435"/>
                </a:lnTo>
                <a:lnTo>
                  <a:pt x="3161" y="435"/>
                </a:lnTo>
                <a:lnTo>
                  <a:pt x="3161" y="435"/>
                </a:lnTo>
                <a:lnTo>
                  <a:pt x="3161" y="435"/>
                </a:lnTo>
                <a:lnTo>
                  <a:pt x="3164" y="432"/>
                </a:lnTo>
                <a:lnTo>
                  <a:pt x="3166" y="430"/>
                </a:lnTo>
                <a:close/>
                <a:moveTo>
                  <a:pt x="3119" y="437"/>
                </a:moveTo>
                <a:lnTo>
                  <a:pt x="3116" y="437"/>
                </a:lnTo>
                <a:lnTo>
                  <a:pt x="3116" y="439"/>
                </a:lnTo>
                <a:lnTo>
                  <a:pt x="3116" y="439"/>
                </a:lnTo>
                <a:lnTo>
                  <a:pt x="3116" y="441"/>
                </a:lnTo>
                <a:lnTo>
                  <a:pt x="3119" y="441"/>
                </a:lnTo>
                <a:lnTo>
                  <a:pt x="3119" y="441"/>
                </a:lnTo>
                <a:lnTo>
                  <a:pt x="3119" y="441"/>
                </a:lnTo>
                <a:lnTo>
                  <a:pt x="3121" y="441"/>
                </a:lnTo>
                <a:lnTo>
                  <a:pt x="3121" y="441"/>
                </a:lnTo>
                <a:lnTo>
                  <a:pt x="3123" y="437"/>
                </a:lnTo>
                <a:lnTo>
                  <a:pt x="3121" y="437"/>
                </a:lnTo>
                <a:lnTo>
                  <a:pt x="3119" y="437"/>
                </a:lnTo>
                <a:close/>
                <a:moveTo>
                  <a:pt x="3170" y="423"/>
                </a:moveTo>
                <a:lnTo>
                  <a:pt x="3168" y="423"/>
                </a:lnTo>
                <a:lnTo>
                  <a:pt x="3168" y="423"/>
                </a:lnTo>
                <a:lnTo>
                  <a:pt x="3166" y="423"/>
                </a:lnTo>
                <a:lnTo>
                  <a:pt x="3166" y="426"/>
                </a:lnTo>
                <a:lnTo>
                  <a:pt x="3166" y="428"/>
                </a:lnTo>
                <a:lnTo>
                  <a:pt x="3168" y="428"/>
                </a:lnTo>
                <a:lnTo>
                  <a:pt x="3168" y="428"/>
                </a:lnTo>
                <a:lnTo>
                  <a:pt x="3173" y="428"/>
                </a:lnTo>
                <a:lnTo>
                  <a:pt x="3173" y="426"/>
                </a:lnTo>
                <a:lnTo>
                  <a:pt x="3170" y="423"/>
                </a:lnTo>
                <a:lnTo>
                  <a:pt x="3170" y="423"/>
                </a:lnTo>
                <a:close/>
                <a:moveTo>
                  <a:pt x="3211" y="173"/>
                </a:moveTo>
                <a:lnTo>
                  <a:pt x="3208" y="176"/>
                </a:lnTo>
                <a:lnTo>
                  <a:pt x="3211" y="178"/>
                </a:lnTo>
                <a:lnTo>
                  <a:pt x="3213" y="180"/>
                </a:lnTo>
                <a:lnTo>
                  <a:pt x="3215" y="180"/>
                </a:lnTo>
                <a:lnTo>
                  <a:pt x="3217" y="178"/>
                </a:lnTo>
                <a:lnTo>
                  <a:pt x="3215" y="178"/>
                </a:lnTo>
                <a:lnTo>
                  <a:pt x="3211" y="173"/>
                </a:lnTo>
                <a:lnTo>
                  <a:pt x="3211" y="173"/>
                </a:lnTo>
                <a:close/>
                <a:moveTo>
                  <a:pt x="3083" y="131"/>
                </a:moveTo>
                <a:lnTo>
                  <a:pt x="3092" y="133"/>
                </a:lnTo>
                <a:lnTo>
                  <a:pt x="3089" y="133"/>
                </a:lnTo>
                <a:lnTo>
                  <a:pt x="3087" y="135"/>
                </a:lnTo>
                <a:lnTo>
                  <a:pt x="3083" y="135"/>
                </a:lnTo>
                <a:lnTo>
                  <a:pt x="3083" y="137"/>
                </a:lnTo>
                <a:lnTo>
                  <a:pt x="3083" y="137"/>
                </a:lnTo>
                <a:lnTo>
                  <a:pt x="3085" y="140"/>
                </a:lnTo>
                <a:lnTo>
                  <a:pt x="3089" y="142"/>
                </a:lnTo>
                <a:lnTo>
                  <a:pt x="3094" y="142"/>
                </a:lnTo>
                <a:lnTo>
                  <a:pt x="3101" y="142"/>
                </a:lnTo>
                <a:lnTo>
                  <a:pt x="3103" y="142"/>
                </a:lnTo>
                <a:lnTo>
                  <a:pt x="3107" y="142"/>
                </a:lnTo>
                <a:lnTo>
                  <a:pt x="3112" y="142"/>
                </a:lnTo>
                <a:lnTo>
                  <a:pt x="3116" y="142"/>
                </a:lnTo>
                <a:lnTo>
                  <a:pt x="3121" y="142"/>
                </a:lnTo>
                <a:lnTo>
                  <a:pt x="3121" y="144"/>
                </a:lnTo>
                <a:lnTo>
                  <a:pt x="3119" y="144"/>
                </a:lnTo>
                <a:lnTo>
                  <a:pt x="3116" y="146"/>
                </a:lnTo>
                <a:lnTo>
                  <a:pt x="3112" y="146"/>
                </a:lnTo>
                <a:lnTo>
                  <a:pt x="3110" y="146"/>
                </a:lnTo>
                <a:lnTo>
                  <a:pt x="3107" y="146"/>
                </a:lnTo>
                <a:lnTo>
                  <a:pt x="3105" y="146"/>
                </a:lnTo>
                <a:lnTo>
                  <a:pt x="3105" y="149"/>
                </a:lnTo>
                <a:lnTo>
                  <a:pt x="3107" y="149"/>
                </a:lnTo>
                <a:lnTo>
                  <a:pt x="3112" y="151"/>
                </a:lnTo>
                <a:lnTo>
                  <a:pt x="3116" y="153"/>
                </a:lnTo>
                <a:lnTo>
                  <a:pt x="3121" y="153"/>
                </a:lnTo>
                <a:lnTo>
                  <a:pt x="3121" y="153"/>
                </a:lnTo>
                <a:lnTo>
                  <a:pt x="3123" y="155"/>
                </a:lnTo>
                <a:lnTo>
                  <a:pt x="3139" y="155"/>
                </a:lnTo>
                <a:lnTo>
                  <a:pt x="3155" y="153"/>
                </a:lnTo>
                <a:lnTo>
                  <a:pt x="3152" y="158"/>
                </a:lnTo>
                <a:lnTo>
                  <a:pt x="3152" y="160"/>
                </a:lnTo>
                <a:lnTo>
                  <a:pt x="3155" y="160"/>
                </a:lnTo>
                <a:lnTo>
                  <a:pt x="3168" y="160"/>
                </a:lnTo>
                <a:lnTo>
                  <a:pt x="3170" y="162"/>
                </a:lnTo>
                <a:lnTo>
                  <a:pt x="3173" y="160"/>
                </a:lnTo>
                <a:lnTo>
                  <a:pt x="3175" y="160"/>
                </a:lnTo>
                <a:lnTo>
                  <a:pt x="3177" y="158"/>
                </a:lnTo>
                <a:lnTo>
                  <a:pt x="3184" y="155"/>
                </a:lnTo>
                <a:lnTo>
                  <a:pt x="3184" y="155"/>
                </a:lnTo>
                <a:lnTo>
                  <a:pt x="3188" y="155"/>
                </a:lnTo>
                <a:lnTo>
                  <a:pt x="3190" y="155"/>
                </a:lnTo>
                <a:lnTo>
                  <a:pt x="3197" y="153"/>
                </a:lnTo>
                <a:lnTo>
                  <a:pt x="3197" y="153"/>
                </a:lnTo>
                <a:lnTo>
                  <a:pt x="3202" y="149"/>
                </a:lnTo>
                <a:lnTo>
                  <a:pt x="3202" y="146"/>
                </a:lnTo>
                <a:lnTo>
                  <a:pt x="3206" y="144"/>
                </a:lnTo>
                <a:lnTo>
                  <a:pt x="3220" y="137"/>
                </a:lnTo>
                <a:lnTo>
                  <a:pt x="3222" y="137"/>
                </a:lnTo>
                <a:lnTo>
                  <a:pt x="3220" y="131"/>
                </a:lnTo>
                <a:lnTo>
                  <a:pt x="3217" y="128"/>
                </a:lnTo>
                <a:lnTo>
                  <a:pt x="3215" y="128"/>
                </a:lnTo>
                <a:lnTo>
                  <a:pt x="3208" y="126"/>
                </a:lnTo>
                <a:lnTo>
                  <a:pt x="3199" y="126"/>
                </a:lnTo>
                <a:lnTo>
                  <a:pt x="3199" y="126"/>
                </a:lnTo>
                <a:lnTo>
                  <a:pt x="3197" y="126"/>
                </a:lnTo>
                <a:lnTo>
                  <a:pt x="3195" y="126"/>
                </a:lnTo>
                <a:lnTo>
                  <a:pt x="3186" y="124"/>
                </a:lnTo>
                <a:lnTo>
                  <a:pt x="3184" y="122"/>
                </a:lnTo>
                <a:lnTo>
                  <a:pt x="3184" y="122"/>
                </a:lnTo>
                <a:lnTo>
                  <a:pt x="3182" y="124"/>
                </a:lnTo>
                <a:lnTo>
                  <a:pt x="3179" y="124"/>
                </a:lnTo>
                <a:lnTo>
                  <a:pt x="3177" y="122"/>
                </a:lnTo>
                <a:lnTo>
                  <a:pt x="3177" y="122"/>
                </a:lnTo>
                <a:lnTo>
                  <a:pt x="3175" y="122"/>
                </a:lnTo>
                <a:lnTo>
                  <a:pt x="3175" y="122"/>
                </a:lnTo>
                <a:lnTo>
                  <a:pt x="3175" y="124"/>
                </a:lnTo>
                <a:lnTo>
                  <a:pt x="3170" y="122"/>
                </a:lnTo>
                <a:lnTo>
                  <a:pt x="3168" y="124"/>
                </a:lnTo>
                <a:lnTo>
                  <a:pt x="3166" y="126"/>
                </a:lnTo>
                <a:lnTo>
                  <a:pt x="3161" y="126"/>
                </a:lnTo>
                <a:lnTo>
                  <a:pt x="3157" y="126"/>
                </a:lnTo>
                <a:lnTo>
                  <a:pt x="3159" y="122"/>
                </a:lnTo>
                <a:lnTo>
                  <a:pt x="3159" y="119"/>
                </a:lnTo>
                <a:lnTo>
                  <a:pt x="3161" y="119"/>
                </a:lnTo>
                <a:lnTo>
                  <a:pt x="3159" y="117"/>
                </a:lnTo>
                <a:lnTo>
                  <a:pt x="3157" y="117"/>
                </a:lnTo>
                <a:lnTo>
                  <a:pt x="3155" y="117"/>
                </a:lnTo>
                <a:lnTo>
                  <a:pt x="3152" y="117"/>
                </a:lnTo>
                <a:lnTo>
                  <a:pt x="3150" y="119"/>
                </a:lnTo>
                <a:lnTo>
                  <a:pt x="3150" y="119"/>
                </a:lnTo>
                <a:lnTo>
                  <a:pt x="3148" y="119"/>
                </a:lnTo>
                <a:lnTo>
                  <a:pt x="3148" y="119"/>
                </a:lnTo>
                <a:lnTo>
                  <a:pt x="3148" y="122"/>
                </a:lnTo>
                <a:lnTo>
                  <a:pt x="3148" y="126"/>
                </a:lnTo>
                <a:lnTo>
                  <a:pt x="3146" y="131"/>
                </a:lnTo>
                <a:lnTo>
                  <a:pt x="3146" y="131"/>
                </a:lnTo>
                <a:lnTo>
                  <a:pt x="3143" y="131"/>
                </a:lnTo>
                <a:lnTo>
                  <a:pt x="3139" y="128"/>
                </a:lnTo>
                <a:lnTo>
                  <a:pt x="3137" y="128"/>
                </a:lnTo>
                <a:lnTo>
                  <a:pt x="3137" y="128"/>
                </a:lnTo>
                <a:lnTo>
                  <a:pt x="3134" y="126"/>
                </a:lnTo>
                <a:lnTo>
                  <a:pt x="3134" y="124"/>
                </a:lnTo>
                <a:lnTo>
                  <a:pt x="3125" y="124"/>
                </a:lnTo>
                <a:lnTo>
                  <a:pt x="3123" y="124"/>
                </a:lnTo>
                <a:lnTo>
                  <a:pt x="3121" y="124"/>
                </a:lnTo>
                <a:lnTo>
                  <a:pt x="3116" y="119"/>
                </a:lnTo>
                <a:lnTo>
                  <a:pt x="3114" y="119"/>
                </a:lnTo>
                <a:lnTo>
                  <a:pt x="3112" y="117"/>
                </a:lnTo>
                <a:lnTo>
                  <a:pt x="3107" y="117"/>
                </a:lnTo>
                <a:lnTo>
                  <a:pt x="3105" y="117"/>
                </a:lnTo>
                <a:lnTo>
                  <a:pt x="3103" y="117"/>
                </a:lnTo>
                <a:lnTo>
                  <a:pt x="3105" y="119"/>
                </a:lnTo>
                <a:lnTo>
                  <a:pt x="3105" y="122"/>
                </a:lnTo>
                <a:lnTo>
                  <a:pt x="3107" y="122"/>
                </a:lnTo>
                <a:lnTo>
                  <a:pt x="3107" y="124"/>
                </a:lnTo>
                <a:lnTo>
                  <a:pt x="3105" y="126"/>
                </a:lnTo>
                <a:lnTo>
                  <a:pt x="3103" y="124"/>
                </a:lnTo>
                <a:lnTo>
                  <a:pt x="3098" y="122"/>
                </a:lnTo>
                <a:lnTo>
                  <a:pt x="3098" y="122"/>
                </a:lnTo>
                <a:lnTo>
                  <a:pt x="3096" y="122"/>
                </a:lnTo>
                <a:lnTo>
                  <a:pt x="3096" y="122"/>
                </a:lnTo>
                <a:lnTo>
                  <a:pt x="3096" y="124"/>
                </a:lnTo>
                <a:lnTo>
                  <a:pt x="3098" y="126"/>
                </a:lnTo>
                <a:lnTo>
                  <a:pt x="3103" y="128"/>
                </a:lnTo>
                <a:lnTo>
                  <a:pt x="3098" y="128"/>
                </a:lnTo>
                <a:lnTo>
                  <a:pt x="3096" y="128"/>
                </a:lnTo>
                <a:lnTo>
                  <a:pt x="3094" y="126"/>
                </a:lnTo>
                <a:lnTo>
                  <a:pt x="3089" y="126"/>
                </a:lnTo>
                <a:lnTo>
                  <a:pt x="3080" y="128"/>
                </a:lnTo>
                <a:lnTo>
                  <a:pt x="3076" y="128"/>
                </a:lnTo>
                <a:lnTo>
                  <a:pt x="3080" y="131"/>
                </a:lnTo>
                <a:lnTo>
                  <a:pt x="3083" y="131"/>
                </a:lnTo>
                <a:close/>
                <a:moveTo>
                  <a:pt x="3186" y="209"/>
                </a:moveTo>
                <a:lnTo>
                  <a:pt x="3182" y="207"/>
                </a:lnTo>
                <a:lnTo>
                  <a:pt x="3175" y="205"/>
                </a:lnTo>
                <a:lnTo>
                  <a:pt x="3170" y="207"/>
                </a:lnTo>
                <a:lnTo>
                  <a:pt x="3166" y="205"/>
                </a:lnTo>
                <a:lnTo>
                  <a:pt x="3161" y="203"/>
                </a:lnTo>
                <a:lnTo>
                  <a:pt x="3157" y="203"/>
                </a:lnTo>
                <a:lnTo>
                  <a:pt x="3159" y="198"/>
                </a:lnTo>
                <a:lnTo>
                  <a:pt x="3161" y="198"/>
                </a:lnTo>
                <a:lnTo>
                  <a:pt x="3164" y="196"/>
                </a:lnTo>
                <a:lnTo>
                  <a:pt x="3161" y="196"/>
                </a:lnTo>
                <a:lnTo>
                  <a:pt x="3157" y="194"/>
                </a:lnTo>
                <a:lnTo>
                  <a:pt x="3157" y="194"/>
                </a:lnTo>
                <a:lnTo>
                  <a:pt x="3152" y="194"/>
                </a:lnTo>
                <a:lnTo>
                  <a:pt x="3148" y="194"/>
                </a:lnTo>
                <a:lnTo>
                  <a:pt x="3146" y="194"/>
                </a:lnTo>
                <a:lnTo>
                  <a:pt x="3143" y="189"/>
                </a:lnTo>
                <a:lnTo>
                  <a:pt x="3141" y="182"/>
                </a:lnTo>
                <a:lnTo>
                  <a:pt x="3137" y="182"/>
                </a:lnTo>
                <a:lnTo>
                  <a:pt x="3134" y="182"/>
                </a:lnTo>
                <a:lnTo>
                  <a:pt x="3132" y="182"/>
                </a:lnTo>
                <a:lnTo>
                  <a:pt x="3125" y="182"/>
                </a:lnTo>
                <a:lnTo>
                  <a:pt x="3114" y="185"/>
                </a:lnTo>
                <a:lnTo>
                  <a:pt x="3112" y="185"/>
                </a:lnTo>
                <a:lnTo>
                  <a:pt x="3114" y="187"/>
                </a:lnTo>
                <a:lnTo>
                  <a:pt x="3119" y="187"/>
                </a:lnTo>
                <a:lnTo>
                  <a:pt x="3119" y="191"/>
                </a:lnTo>
                <a:lnTo>
                  <a:pt x="3121" y="194"/>
                </a:lnTo>
                <a:lnTo>
                  <a:pt x="3123" y="196"/>
                </a:lnTo>
                <a:lnTo>
                  <a:pt x="3125" y="200"/>
                </a:lnTo>
                <a:lnTo>
                  <a:pt x="3128" y="203"/>
                </a:lnTo>
                <a:lnTo>
                  <a:pt x="3134" y="205"/>
                </a:lnTo>
                <a:lnTo>
                  <a:pt x="3134" y="205"/>
                </a:lnTo>
                <a:lnTo>
                  <a:pt x="3132" y="207"/>
                </a:lnTo>
                <a:lnTo>
                  <a:pt x="3130" y="209"/>
                </a:lnTo>
                <a:lnTo>
                  <a:pt x="3130" y="212"/>
                </a:lnTo>
                <a:lnTo>
                  <a:pt x="3128" y="214"/>
                </a:lnTo>
                <a:lnTo>
                  <a:pt x="3123" y="216"/>
                </a:lnTo>
                <a:lnTo>
                  <a:pt x="3123" y="221"/>
                </a:lnTo>
                <a:lnTo>
                  <a:pt x="3125" y="221"/>
                </a:lnTo>
                <a:lnTo>
                  <a:pt x="3139" y="218"/>
                </a:lnTo>
                <a:lnTo>
                  <a:pt x="3141" y="218"/>
                </a:lnTo>
                <a:lnTo>
                  <a:pt x="3143" y="218"/>
                </a:lnTo>
                <a:lnTo>
                  <a:pt x="3146" y="216"/>
                </a:lnTo>
                <a:lnTo>
                  <a:pt x="3148" y="216"/>
                </a:lnTo>
                <a:lnTo>
                  <a:pt x="3150" y="216"/>
                </a:lnTo>
                <a:lnTo>
                  <a:pt x="3150" y="216"/>
                </a:lnTo>
                <a:lnTo>
                  <a:pt x="3152" y="216"/>
                </a:lnTo>
                <a:lnTo>
                  <a:pt x="3150" y="218"/>
                </a:lnTo>
                <a:lnTo>
                  <a:pt x="3148" y="221"/>
                </a:lnTo>
                <a:lnTo>
                  <a:pt x="3148" y="223"/>
                </a:lnTo>
                <a:lnTo>
                  <a:pt x="3148" y="223"/>
                </a:lnTo>
                <a:lnTo>
                  <a:pt x="3148" y="225"/>
                </a:lnTo>
                <a:lnTo>
                  <a:pt x="3150" y="225"/>
                </a:lnTo>
                <a:lnTo>
                  <a:pt x="3152" y="225"/>
                </a:lnTo>
                <a:lnTo>
                  <a:pt x="3155" y="225"/>
                </a:lnTo>
                <a:lnTo>
                  <a:pt x="3157" y="223"/>
                </a:lnTo>
                <a:lnTo>
                  <a:pt x="3157" y="223"/>
                </a:lnTo>
                <a:lnTo>
                  <a:pt x="3161" y="223"/>
                </a:lnTo>
                <a:lnTo>
                  <a:pt x="3164" y="221"/>
                </a:lnTo>
                <a:lnTo>
                  <a:pt x="3168" y="218"/>
                </a:lnTo>
                <a:lnTo>
                  <a:pt x="3168" y="218"/>
                </a:lnTo>
                <a:lnTo>
                  <a:pt x="3170" y="216"/>
                </a:lnTo>
                <a:lnTo>
                  <a:pt x="3173" y="214"/>
                </a:lnTo>
                <a:lnTo>
                  <a:pt x="3173" y="214"/>
                </a:lnTo>
                <a:lnTo>
                  <a:pt x="3186" y="209"/>
                </a:lnTo>
                <a:close/>
                <a:moveTo>
                  <a:pt x="3199" y="412"/>
                </a:moveTo>
                <a:lnTo>
                  <a:pt x="3197" y="412"/>
                </a:lnTo>
                <a:lnTo>
                  <a:pt x="3193" y="412"/>
                </a:lnTo>
                <a:lnTo>
                  <a:pt x="3193" y="414"/>
                </a:lnTo>
                <a:lnTo>
                  <a:pt x="3193" y="414"/>
                </a:lnTo>
                <a:lnTo>
                  <a:pt x="3195" y="414"/>
                </a:lnTo>
                <a:lnTo>
                  <a:pt x="3197" y="417"/>
                </a:lnTo>
                <a:lnTo>
                  <a:pt x="3199" y="417"/>
                </a:lnTo>
                <a:lnTo>
                  <a:pt x="3199" y="417"/>
                </a:lnTo>
                <a:lnTo>
                  <a:pt x="3202" y="417"/>
                </a:lnTo>
                <a:lnTo>
                  <a:pt x="3204" y="417"/>
                </a:lnTo>
                <a:lnTo>
                  <a:pt x="3204" y="414"/>
                </a:lnTo>
                <a:lnTo>
                  <a:pt x="3204" y="414"/>
                </a:lnTo>
                <a:lnTo>
                  <a:pt x="3202" y="412"/>
                </a:lnTo>
                <a:lnTo>
                  <a:pt x="3199" y="412"/>
                </a:lnTo>
                <a:close/>
                <a:moveTo>
                  <a:pt x="3645" y="117"/>
                </a:moveTo>
                <a:lnTo>
                  <a:pt x="3645" y="115"/>
                </a:lnTo>
                <a:lnTo>
                  <a:pt x="3645" y="115"/>
                </a:lnTo>
                <a:lnTo>
                  <a:pt x="3640" y="113"/>
                </a:lnTo>
                <a:lnTo>
                  <a:pt x="3640" y="113"/>
                </a:lnTo>
                <a:lnTo>
                  <a:pt x="3636" y="113"/>
                </a:lnTo>
                <a:lnTo>
                  <a:pt x="3636" y="113"/>
                </a:lnTo>
                <a:lnTo>
                  <a:pt x="3636" y="115"/>
                </a:lnTo>
                <a:lnTo>
                  <a:pt x="3636" y="115"/>
                </a:lnTo>
                <a:lnTo>
                  <a:pt x="3636" y="115"/>
                </a:lnTo>
                <a:lnTo>
                  <a:pt x="3636" y="117"/>
                </a:lnTo>
                <a:lnTo>
                  <a:pt x="3642" y="119"/>
                </a:lnTo>
                <a:lnTo>
                  <a:pt x="3645" y="117"/>
                </a:lnTo>
                <a:close/>
                <a:moveTo>
                  <a:pt x="3665" y="131"/>
                </a:moveTo>
                <a:lnTo>
                  <a:pt x="3667" y="131"/>
                </a:lnTo>
                <a:lnTo>
                  <a:pt x="3672" y="131"/>
                </a:lnTo>
                <a:lnTo>
                  <a:pt x="3685" y="131"/>
                </a:lnTo>
                <a:lnTo>
                  <a:pt x="3685" y="131"/>
                </a:lnTo>
                <a:lnTo>
                  <a:pt x="3685" y="128"/>
                </a:lnTo>
                <a:lnTo>
                  <a:pt x="3687" y="126"/>
                </a:lnTo>
                <a:lnTo>
                  <a:pt x="3687" y="122"/>
                </a:lnTo>
                <a:lnTo>
                  <a:pt x="3685" y="122"/>
                </a:lnTo>
                <a:lnTo>
                  <a:pt x="3683" y="119"/>
                </a:lnTo>
                <a:lnTo>
                  <a:pt x="3681" y="122"/>
                </a:lnTo>
                <a:lnTo>
                  <a:pt x="3678" y="122"/>
                </a:lnTo>
                <a:lnTo>
                  <a:pt x="3669" y="122"/>
                </a:lnTo>
                <a:lnTo>
                  <a:pt x="3669" y="122"/>
                </a:lnTo>
                <a:lnTo>
                  <a:pt x="3669" y="126"/>
                </a:lnTo>
                <a:lnTo>
                  <a:pt x="3667" y="128"/>
                </a:lnTo>
                <a:lnTo>
                  <a:pt x="3665" y="131"/>
                </a:lnTo>
                <a:close/>
                <a:moveTo>
                  <a:pt x="3703" y="95"/>
                </a:moveTo>
                <a:lnTo>
                  <a:pt x="3701" y="95"/>
                </a:lnTo>
                <a:lnTo>
                  <a:pt x="3701" y="92"/>
                </a:lnTo>
                <a:lnTo>
                  <a:pt x="3694" y="97"/>
                </a:lnTo>
                <a:lnTo>
                  <a:pt x="3692" y="97"/>
                </a:lnTo>
                <a:lnTo>
                  <a:pt x="3687" y="97"/>
                </a:lnTo>
                <a:lnTo>
                  <a:pt x="3692" y="101"/>
                </a:lnTo>
                <a:lnTo>
                  <a:pt x="3696" y="101"/>
                </a:lnTo>
                <a:lnTo>
                  <a:pt x="3699" y="106"/>
                </a:lnTo>
                <a:lnTo>
                  <a:pt x="3705" y="106"/>
                </a:lnTo>
                <a:lnTo>
                  <a:pt x="3710" y="106"/>
                </a:lnTo>
                <a:lnTo>
                  <a:pt x="3714" y="106"/>
                </a:lnTo>
                <a:lnTo>
                  <a:pt x="3714" y="104"/>
                </a:lnTo>
                <a:lnTo>
                  <a:pt x="3714" y="101"/>
                </a:lnTo>
                <a:lnTo>
                  <a:pt x="3712" y="99"/>
                </a:lnTo>
                <a:lnTo>
                  <a:pt x="3712" y="99"/>
                </a:lnTo>
                <a:lnTo>
                  <a:pt x="3710" y="97"/>
                </a:lnTo>
                <a:lnTo>
                  <a:pt x="3708" y="95"/>
                </a:lnTo>
                <a:lnTo>
                  <a:pt x="3703" y="95"/>
                </a:lnTo>
                <a:close/>
                <a:moveTo>
                  <a:pt x="3717" y="88"/>
                </a:moveTo>
                <a:lnTo>
                  <a:pt x="3721" y="86"/>
                </a:lnTo>
                <a:lnTo>
                  <a:pt x="3721" y="86"/>
                </a:lnTo>
                <a:lnTo>
                  <a:pt x="3719" y="83"/>
                </a:lnTo>
                <a:lnTo>
                  <a:pt x="3717" y="83"/>
                </a:lnTo>
                <a:lnTo>
                  <a:pt x="3714" y="83"/>
                </a:lnTo>
                <a:lnTo>
                  <a:pt x="3710" y="86"/>
                </a:lnTo>
                <a:lnTo>
                  <a:pt x="3710" y="86"/>
                </a:lnTo>
                <a:lnTo>
                  <a:pt x="3712" y="86"/>
                </a:lnTo>
                <a:lnTo>
                  <a:pt x="3717" y="88"/>
                </a:lnTo>
                <a:close/>
                <a:moveTo>
                  <a:pt x="3656" y="126"/>
                </a:moveTo>
                <a:lnTo>
                  <a:pt x="3660" y="124"/>
                </a:lnTo>
                <a:lnTo>
                  <a:pt x="3660" y="122"/>
                </a:lnTo>
                <a:lnTo>
                  <a:pt x="3658" y="122"/>
                </a:lnTo>
                <a:lnTo>
                  <a:pt x="3658" y="122"/>
                </a:lnTo>
                <a:lnTo>
                  <a:pt x="3656" y="124"/>
                </a:lnTo>
                <a:lnTo>
                  <a:pt x="3654" y="124"/>
                </a:lnTo>
                <a:lnTo>
                  <a:pt x="3654" y="126"/>
                </a:lnTo>
                <a:lnTo>
                  <a:pt x="3656" y="126"/>
                </a:lnTo>
                <a:close/>
                <a:moveTo>
                  <a:pt x="3685" y="115"/>
                </a:moveTo>
                <a:lnTo>
                  <a:pt x="3685" y="117"/>
                </a:lnTo>
                <a:lnTo>
                  <a:pt x="3685" y="117"/>
                </a:lnTo>
                <a:lnTo>
                  <a:pt x="3687" y="119"/>
                </a:lnTo>
                <a:lnTo>
                  <a:pt x="3687" y="119"/>
                </a:lnTo>
                <a:lnTo>
                  <a:pt x="3687" y="122"/>
                </a:lnTo>
                <a:lnTo>
                  <a:pt x="3690" y="126"/>
                </a:lnTo>
                <a:lnTo>
                  <a:pt x="3690" y="128"/>
                </a:lnTo>
                <a:lnTo>
                  <a:pt x="3690" y="128"/>
                </a:lnTo>
                <a:lnTo>
                  <a:pt x="3696" y="131"/>
                </a:lnTo>
                <a:lnTo>
                  <a:pt x="3699" y="128"/>
                </a:lnTo>
                <a:lnTo>
                  <a:pt x="3703" y="126"/>
                </a:lnTo>
                <a:lnTo>
                  <a:pt x="3703" y="126"/>
                </a:lnTo>
                <a:lnTo>
                  <a:pt x="3705" y="124"/>
                </a:lnTo>
                <a:lnTo>
                  <a:pt x="3705" y="124"/>
                </a:lnTo>
                <a:lnTo>
                  <a:pt x="3705" y="122"/>
                </a:lnTo>
                <a:lnTo>
                  <a:pt x="3719" y="122"/>
                </a:lnTo>
                <a:lnTo>
                  <a:pt x="3717" y="119"/>
                </a:lnTo>
                <a:lnTo>
                  <a:pt x="3714" y="119"/>
                </a:lnTo>
                <a:lnTo>
                  <a:pt x="3708" y="117"/>
                </a:lnTo>
                <a:lnTo>
                  <a:pt x="3692" y="117"/>
                </a:lnTo>
                <a:lnTo>
                  <a:pt x="3685" y="115"/>
                </a:lnTo>
                <a:close/>
                <a:moveTo>
                  <a:pt x="3726" y="450"/>
                </a:moveTo>
                <a:lnTo>
                  <a:pt x="3728" y="453"/>
                </a:lnTo>
                <a:lnTo>
                  <a:pt x="3728" y="453"/>
                </a:lnTo>
                <a:lnTo>
                  <a:pt x="3730" y="453"/>
                </a:lnTo>
                <a:lnTo>
                  <a:pt x="3732" y="450"/>
                </a:lnTo>
                <a:lnTo>
                  <a:pt x="3735" y="453"/>
                </a:lnTo>
                <a:lnTo>
                  <a:pt x="3737" y="450"/>
                </a:lnTo>
                <a:lnTo>
                  <a:pt x="3739" y="450"/>
                </a:lnTo>
                <a:lnTo>
                  <a:pt x="3739" y="448"/>
                </a:lnTo>
                <a:lnTo>
                  <a:pt x="3739" y="446"/>
                </a:lnTo>
                <a:lnTo>
                  <a:pt x="3739" y="446"/>
                </a:lnTo>
                <a:lnTo>
                  <a:pt x="3737" y="444"/>
                </a:lnTo>
                <a:lnTo>
                  <a:pt x="3735" y="444"/>
                </a:lnTo>
                <a:lnTo>
                  <a:pt x="3730" y="441"/>
                </a:lnTo>
                <a:lnTo>
                  <a:pt x="3726" y="439"/>
                </a:lnTo>
                <a:lnTo>
                  <a:pt x="3723" y="437"/>
                </a:lnTo>
                <a:lnTo>
                  <a:pt x="3723" y="435"/>
                </a:lnTo>
                <a:lnTo>
                  <a:pt x="3721" y="432"/>
                </a:lnTo>
                <a:lnTo>
                  <a:pt x="3717" y="432"/>
                </a:lnTo>
                <a:lnTo>
                  <a:pt x="3717" y="430"/>
                </a:lnTo>
                <a:lnTo>
                  <a:pt x="3717" y="430"/>
                </a:lnTo>
                <a:lnTo>
                  <a:pt x="3712" y="432"/>
                </a:lnTo>
                <a:lnTo>
                  <a:pt x="3710" y="435"/>
                </a:lnTo>
                <a:lnTo>
                  <a:pt x="3710" y="435"/>
                </a:lnTo>
                <a:lnTo>
                  <a:pt x="3708" y="435"/>
                </a:lnTo>
                <a:lnTo>
                  <a:pt x="3708" y="437"/>
                </a:lnTo>
                <a:lnTo>
                  <a:pt x="3710" y="439"/>
                </a:lnTo>
                <a:lnTo>
                  <a:pt x="3710" y="439"/>
                </a:lnTo>
                <a:lnTo>
                  <a:pt x="3710" y="441"/>
                </a:lnTo>
                <a:lnTo>
                  <a:pt x="3710" y="441"/>
                </a:lnTo>
                <a:lnTo>
                  <a:pt x="3714" y="446"/>
                </a:lnTo>
                <a:lnTo>
                  <a:pt x="3717" y="446"/>
                </a:lnTo>
                <a:lnTo>
                  <a:pt x="3717" y="446"/>
                </a:lnTo>
                <a:lnTo>
                  <a:pt x="3719" y="446"/>
                </a:lnTo>
                <a:lnTo>
                  <a:pt x="3719" y="446"/>
                </a:lnTo>
                <a:lnTo>
                  <a:pt x="3721" y="446"/>
                </a:lnTo>
                <a:lnTo>
                  <a:pt x="3723" y="448"/>
                </a:lnTo>
                <a:lnTo>
                  <a:pt x="3726" y="448"/>
                </a:lnTo>
                <a:lnTo>
                  <a:pt x="3726" y="450"/>
                </a:lnTo>
                <a:lnTo>
                  <a:pt x="3726" y="450"/>
                </a:lnTo>
                <a:close/>
                <a:moveTo>
                  <a:pt x="3887" y="356"/>
                </a:moveTo>
                <a:lnTo>
                  <a:pt x="3892" y="356"/>
                </a:lnTo>
                <a:lnTo>
                  <a:pt x="3892" y="356"/>
                </a:lnTo>
                <a:lnTo>
                  <a:pt x="3896" y="356"/>
                </a:lnTo>
                <a:lnTo>
                  <a:pt x="3901" y="354"/>
                </a:lnTo>
                <a:lnTo>
                  <a:pt x="3908" y="354"/>
                </a:lnTo>
                <a:lnTo>
                  <a:pt x="3912" y="354"/>
                </a:lnTo>
                <a:lnTo>
                  <a:pt x="3912" y="351"/>
                </a:lnTo>
                <a:lnTo>
                  <a:pt x="3912" y="349"/>
                </a:lnTo>
                <a:lnTo>
                  <a:pt x="3910" y="349"/>
                </a:lnTo>
                <a:lnTo>
                  <a:pt x="3908" y="347"/>
                </a:lnTo>
                <a:lnTo>
                  <a:pt x="3905" y="345"/>
                </a:lnTo>
                <a:lnTo>
                  <a:pt x="3903" y="345"/>
                </a:lnTo>
                <a:lnTo>
                  <a:pt x="3903" y="342"/>
                </a:lnTo>
                <a:lnTo>
                  <a:pt x="3901" y="342"/>
                </a:lnTo>
                <a:lnTo>
                  <a:pt x="3892" y="345"/>
                </a:lnTo>
                <a:lnTo>
                  <a:pt x="3890" y="345"/>
                </a:lnTo>
                <a:lnTo>
                  <a:pt x="3887" y="347"/>
                </a:lnTo>
                <a:lnTo>
                  <a:pt x="3887" y="351"/>
                </a:lnTo>
                <a:lnTo>
                  <a:pt x="3887" y="354"/>
                </a:lnTo>
                <a:lnTo>
                  <a:pt x="3885" y="354"/>
                </a:lnTo>
                <a:lnTo>
                  <a:pt x="3885" y="356"/>
                </a:lnTo>
                <a:lnTo>
                  <a:pt x="3887" y="358"/>
                </a:lnTo>
                <a:lnTo>
                  <a:pt x="3887" y="356"/>
                </a:lnTo>
                <a:close/>
                <a:moveTo>
                  <a:pt x="3811" y="250"/>
                </a:moveTo>
                <a:lnTo>
                  <a:pt x="3811" y="250"/>
                </a:lnTo>
                <a:lnTo>
                  <a:pt x="3809" y="252"/>
                </a:lnTo>
                <a:lnTo>
                  <a:pt x="3804" y="252"/>
                </a:lnTo>
                <a:lnTo>
                  <a:pt x="3800" y="255"/>
                </a:lnTo>
                <a:lnTo>
                  <a:pt x="3786" y="257"/>
                </a:lnTo>
                <a:lnTo>
                  <a:pt x="3777" y="259"/>
                </a:lnTo>
                <a:lnTo>
                  <a:pt x="3775" y="259"/>
                </a:lnTo>
                <a:lnTo>
                  <a:pt x="3771" y="259"/>
                </a:lnTo>
                <a:lnTo>
                  <a:pt x="3766" y="259"/>
                </a:lnTo>
                <a:lnTo>
                  <a:pt x="3759" y="257"/>
                </a:lnTo>
                <a:lnTo>
                  <a:pt x="3755" y="257"/>
                </a:lnTo>
                <a:lnTo>
                  <a:pt x="3750" y="257"/>
                </a:lnTo>
                <a:lnTo>
                  <a:pt x="3748" y="259"/>
                </a:lnTo>
                <a:lnTo>
                  <a:pt x="3748" y="259"/>
                </a:lnTo>
                <a:lnTo>
                  <a:pt x="3748" y="261"/>
                </a:lnTo>
                <a:lnTo>
                  <a:pt x="3748" y="264"/>
                </a:lnTo>
                <a:lnTo>
                  <a:pt x="3746" y="264"/>
                </a:lnTo>
                <a:lnTo>
                  <a:pt x="3746" y="264"/>
                </a:lnTo>
                <a:lnTo>
                  <a:pt x="3744" y="264"/>
                </a:lnTo>
                <a:lnTo>
                  <a:pt x="3744" y="264"/>
                </a:lnTo>
                <a:lnTo>
                  <a:pt x="3741" y="264"/>
                </a:lnTo>
                <a:lnTo>
                  <a:pt x="3735" y="264"/>
                </a:lnTo>
                <a:lnTo>
                  <a:pt x="3732" y="264"/>
                </a:lnTo>
                <a:lnTo>
                  <a:pt x="3732" y="268"/>
                </a:lnTo>
                <a:lnTo>
                  <a:pt x="3728" y="268"/>
                </a:lnTo>
                <a:lnTo>
                  <a:pt x="3721" y="270"/>
                </a:lnTo>
                <a:lnTo>
                  <a:pt x="3717" y="270"/>
                </a:lnTo>
                <a:lnTo>
                  <a:pt x="3717" y="270"/>
                </a:lnTo>
                <a:lnTo>
                  <a:pt x="3714" y="270"/>
                </a:lnTo>
                <a:lnTo>
                  <a:pt x="3710" y="275"/>
                </a:lnTo>
                <a:lnTo>
                  <a:pt x="3708" y="275"/>
                </a:lnTo>
                <a:lnTo>
                  <a:pt x="3701" y="277"/>
                </a:lnTo>
                <a:lnTo>
                  <a:pt x="3701" y="279"/>
                </a:lnTo>
                <a:lnTo>
                  <a:pt x="3701" y="279"/>
                </a:lnTo>
                <a:lnTo>
                  <a:pt x="3696" y="282"/>
                </a:lnTo>
                <a:lnTo>
                  <a:pt x="3696" y="284"/>
                </a:lnTo>
                <a:lnTo>
                  <a:pt x="3694" y="286"/>
                </a:lnTo>
                <a:lnTo>
                  <a:pt x="3694" y="288"/>
                </a:lnTo>
                <a:lnTo>
                  <a:pt x="3690" y="286"/>
                </a:lnTo>
                <a:lnTo>
                  <a:pt x="3685" y="286"/>
                </a:lnTo>
                <a:lnTo>
                  <a:pt x="3685" y="286"/>
                </a:lnTo>
                <a:lnTo>
                  <a:pt x="3683" y="286"/>
                </a:lnTo>
                <a:lnTo>
                  <a:pt x="3681" y="288"/>
                </a:lnTo>
                <a:lnTo>
                  <a:pt x="3683" y="288"/>
                </a:lnTo>
                <a:lnTo>
                  <a:pt x="3683" y="291"/>
                </a:lnTo>
                <a:lnTo>
                  <a:pt x="3678" y="295"/>
                </a:lnTo>
                <a:lnTo>
                  <a:pt x="3676" y="295"/>
                </a:lnTo>
                <a:lnTo>
                  <a:pt x="3676" y="293"/>
                </a:lnTo>
                <a:lnTo>
                  <a:pt x="3674" y="293"/>
                </a:lnTo>
                <a:lnTo>
                  <a:pt x="3672" y="293"/>
                </a:lnTo>
                <a:lnTo>
                  <a:pt x="3669" y="293"/>
                </a:lnTo>
                <a:lnTo>
                  <a:pt x="3667" y="293"/>
                </a:lnTo>
                <a:lnTo>
                  <a:pt x="3667" y="295"/>
                </a:lnTo>
                <a:lnTo>
                  <a:pt x="3667" y="295"/>
                </a:lnTo>
                <a:lnTo>
                  <a:pt x="3667" y="295"/>
                </a:lnTo>
                <a:lnTo>
                  <a:pt x="3669" y="297"/>
                </a:lnTo>
                <a:lnTo>
                  <a:pt x="3674" y="297"/>
                </a:lnTo>
                <a:lnTo>
                  <a:pt x="3676" y="300"/>
                </a:lnTo>
                <a:lnTo>
                  <a:pt x="3676" y="300"/>
                </a:lnTo>
                <a:lnTo>
                  <a:pt x="3672" y="302"/>
                </a:lnTo>
                <a:lnTo>
                  <a:pt x="3667" y="304"/>
                </a:lnTo>
                <a:lnTo>
                  <a:pt x="3663" y="309"/>
                </a:lnTo>
                <a:lnTo>
                  <a:pt x="3663" y="309"/>
                </a:lnTo>
                <a:lnTo>
                  <a:pt x="3663" y="311"/>
                </a:lnTo>
                <a:lnTo>
                  <a:pt x="3663" y="311"/>
                </a:lnTo>
                <a:lnTo>
                  <a:pt x="3665" y="313"/>
                </a:lnTo>
                <a:lnTo>
                  <a:pt x="3667" y="311"/>
                </a:lnTo>
                <a:lnTo>
                  <a:pt x="3672" y="313"/>
                </a:lnTo>
                <a:lnTo>
                  <a:pt x="3669" y="313"/>
                </a:lnTo>
                <a:lnTo>
                  <a:pt x="3660" y="315"/>
                </a:lnTo>
                <a:lnTo>
                  <a:pt x="3658" y="315"/>
                </a:lnTo>
                <a:lnTo>
                  <a:pt x="3654" y="322"/>
                </a:lnTo>
                <a:lnTo>
                  <a:pt x="3651" y="324"/>
                </a:lnTo>
                <a:lnTo>
                  <a:pt x="3651" y="327"/>
                </a:lnTo>
                <a:lnTo>
                  <a:pt x="3649" y="327"/>
                </a:lnTo>
                <a:lnTo>
                  <a:pt x="3647" y="329"/>
                </a:lnTo>
                <a:lnTo>
                  <a:pt x="3647" y="329"/>
                </a:lnTo>
                <a:lnTo>
                  <a:pt x="3645" y="331"/>
                </a:lnTo>
                <a:lnTo>
                  <a:pt x="3640" y="331"/>
                </a:lnTo>
                <a:lnTo>
                  <a:pt x="3638" y="333"/>
                </a:lnTo>
                <a:lnTo>
                  <a:pt x="3636" y="333"/>
                </a:lnTo>
                <a:lnTo>
                  <a:pt x="3633" y="336"/>
                </a:lnTo>
                <a:lnTo>
                  <a:pt x="3636" y="338"/>
                </a:lnTo>
                <a:lnTo>
                  <a:pt x="3640" y="342"/>
                </a:lnTo>
                <a:lnTo>
                  <a:pt x="3640" y="345"/>
                </a:lnTo>
                <a:lnTo>
                  <a:pt x="3642" y="347"/>
                </a:lnTo>
                <a:lnTo>
                  <a:pt x="3647" y="347"/>
                </a:lnTo>
                <a:lnTo>
                  <a:pt x="3649" y="345"/>
                </a:lnTo>
                <a:lnTo>
                  <a:pt x="3654" y="345"/>
                </a:lnTo>
                <a:lnTo>
                  <a:pt x="3658" y="347"/>
                </a:lnTo>
                <a:lnTo>
                  <a:pt x="3663" y="347"/>
                </a:lnTo>
                <a:lnTo>
                  <a:pt x="3669" y="347"/>
                </a:lnTo>
                <a:lnTo>
                  <a:pt x="3672" y="349"/>
                </a:lnTo>
                <a:lnTo>
                  <a:pt x="3676" y="349"/>
                </a:lnTo>
                <a:lnTo>
                  <a:pt x="3678" y="349"/>
                </a:lnTo>
                <a:lnTo>
                  <a:pt x="3683" y="347"/>
                </a:lnTo>
                <a:lnTo>
                  <a:pt x="3687" y="342"/>
                </a:lnTo>
                <a:lnTo>
                  <a:pt x="3692" y="340"/>
                </a:lnTo>
                <a:lnTo>
                  <a:pt x="3692" y="338"/>
                </a:lnTo>
                <a:lnTo>
                  <a:pt x="3692" y="336"/>
                </a:lnTo>
                <a:lnTo>
                  <a:pt x="3690" y="333"/>
                </a:lnTo>
                <a:lnTo>
                  <a:pt x="3690" y="333"/>
                </a:lnTo>
                <a:lnTo>
                  <a:pt x="3692" y="333"/>
                </a:lnTo>
                <a:lnTo>
                  <a:pt x="3694" y="336"/>
                </a:lnTo>
                <a:lnTo>
                  <a:pt x="3694" y="336"/>
                </a:lnTo>
                <a:lnTo>
                  <a:pt x="3696" y="336"/>
                </a:lnTo>
                <a:lnTo>
                  <a:pt x="3699" y="333"/>
                </a:lnTo>
                <a:lnTo>
                  <a:pt x="3699" y="333"/>
                </a:lnTo>
                <a:lnTo>
                  <a:pt x="3699" y="331"/>
                </a:lnTo>
                <a:lnTo>
                  <a:pt x="3696" y="329"/>
                </a:lnTo>
                <a:lnTo>
                  <a:pt x="3696" y="329"/>
                </a:lnTo>
                <a:lnTo>
                  <a:pt x="3708" y="324"/>
                </a:lnTo>
                <a:lnTo>
                  <a:pt x="3710" y="322"/>
                </a:lnTo>
                <a:lnTo>
                  <a:pt x="3710" y="320"/>
                </a:lnTo>
                <a:lnTo>
                  <a:pt x="3710" y="318"/>
                </a:lnTo>
                <a:lnTo>
                  <a:pt x="3710" y="315"/>
                </a:lnTo>
                <a:lnTo>
                  <a:pt x="3708" y="315"/>
                </a:lnTo>
                <a:lnTo>
                  <a:pt x="3708" y="313"/>
                </a:lnTo>
                <a:lnTo>
                  <a:pt x="3714" y="315"/>
                </a:lnTo>
                <a:lnTo>
                  <a:pt x="3717" y="313"/>
                </a:lnTo>
                <a:lnTo>
                  <a:pt x="3717" y="313"/>
                </a:lnTo>
                <a:lnTo>
                  <a:pt x="3719" y="311"/>
                </a:lnTo>
                <a:lnTo>
                  <a:pt x="3719" y="311"/>
                </a:lnTo>
                <a:lnTo>
                  <a:pt x="3719" y="309"/>
                </a:lnTo>
                <a:lnTo>
                  <a:pt x="3719" y="306"/>
                </a:lnTo>
                <a:lnTo>
                  <a:pt x="3726" y="311"/>
                </a:lnTo>
                <a:lnTo>
                  <a:pt x="3726" y="311"/>
                </a:lnTo>
                <a:lnTo>
                  <a:pt x="3728" y="309"/>
                </a:lnTo>
                <a:lnTo>
                  <a:pt x="3728" y="309"/>
                </a:lnTo>
                <a:lnTo>
                  <a:pt x="3728" y="306"/>
                </a:lnTo>
                <a:lnTo>
                  <a:pt x="3728" y="306"/>
                </a:lnTo>
                <a:lnTo>
                  <a:pt x="3730" y="306"/>
                </a:lnTo>
                <a:lnTo>
                  <a:pt x="3732" y="306"/>
                </a:lnTo>
                <a:lnTo>
                  <a:pt x="3735" y="304"/>
                </a:lnTo>
                <a:lnTo>
                  <a:pt x="3737" y="302"/>
                </a:lnTo>
                <a:lnTo>
                  <a:pt x="3739" y="302"/>
                </a:lnTo>
                <a:lnTo>
                  <a:pt x="3739" y="302"/>
                </a:lnTo>
                <a:lnTo>
                  <a:pt x="3739" y="300"/>
                </a:lnTo>
                <a:lnTo>
                  <a:pt x="3735" y="300"/>
                </a:lnTo>
                <a:lnTo>
                  <a:pt x="3735" y="297"/>
                </a:lnTo>
                <a:lnTo>
                  <a:pt x="3739" y="297"/>
                </a:lnTo>
                <a:lnTo>
                  <a:pt x="3739" y="295"/>
                </a:lnTo>
                <a:lnTo>
                  <a:pt x="3741" y="295"/>
                </a:lnTo>
                <a:lnTo>
                  <a:pt x="3741" y="295"/>
                </a:lnTo>
                <a:lnTo>
                  <a:pt x="3744" y="295"/>
                </a:lnTo>
                <a:lnTo>
                  <a:pt x="3746" y="293"/>
                </a:lnTo>
                <a:lnTo>
                  <a:pt x="3748" y="291"/>
                </a:lnTo>
                <a:lnTo>
                  <a:pt x="3750" y="288"/>
                </a:lnTo>
                <a:lnTo>
                  <a:pt x="3753" y="288"/>
                </a:lnTo>
                <a:lnTo>
                  <a:pt x="3755" y="288"/>
                </a:lnTo>
                <a:lnTo>
                  <a:pt x="3757" y="288"/>
                </a:lnTo>
                <a:lnTo>
                  <a:pt x="3764" y="284"/>
                </a:lnTo>
                <a:lnTo>
                  <a:pt x="3780" y="279"/>
                </a:lnTo>
                <a:lnTo>
                  <a:pt x="3782" y="279"/>
                </a:lnTo>
                <a:lnTo>
                  <a:pt x="3789" y="277"/>
                </a:lnTo>
                <a:lnTo>
                  <a:pt x="3791" y="277"/>
                </a:lnTo>
                <a:lnTo>
                  <a:pt x="3798" y="275"/>
                </a:lnTo>
                <a:lnTo>
                  <a:pt x="3804" y="273"/>
                </a:lnTo>
                <a:lnTo>
                  <a:pt x="3811" y="273"/>
                </a:lnTo>
                <a:lnTo>
                  <a:pt x="3818" y="270"/>
                </a:lnTo>
                <a:lnTo>
                  <a:pt x="3829" y="268"/>
                </a:lnTo>
                <a:lnTo>
                  <a:pt x="3833" y="266"/>
                </a:lnTo>
                <a:lnTo>
                  <a:pt x="3838" y="264"/>
                </a:lnTo>
                <a:lnTo>
                  <a:pt x="3842" y="264"/>
                </a:lnTo>
                <a:lnTo>
                  <a:pt x="3845" y="261"/>
                </a:lnTo>
                <a:lnTo>
                  <a:pt x="3851" y="259"/>
                </a:lnTo>
                <a:lnTo>
                  <a:pt x="3858" y="257"/>
                </a:lnTo>
                <a:lnTo>
                  <a:pt x="3858" y="257"/>
                </a:lnTo>
                <a:lnTo>
                  <a:pt x="3865" y="252"/>
                </a:lnTo>
                <a:lnTo>
                  <a:pt x="3869" y="248"/>
                </a:lnTo>
                <a:lnTo>
                  <a:pt x="3869" y="248"/>
                </a:lnTo>
                <a:lnTo>
                  <a:pt x="3869" y="246"/>
                </a:lnTo>
                <a:lnTo>
                  <a:pt x="3869" y="243"/>
                </a:lnTo>
                <a:lnTo>
                  <a:pt x="3869" y="243"/>
                </a:lnTo>
                <a:lnTo>
                  <a:pt x="3869" y="241"/>
                </a:lnTo>
                <a:lnTo>
                  <a:pt x="3867" y="239"/>
                </a:lnTo>
                <a:lnTo>
                  <a:pt x="3863" y="237"/>
                </a:lnTo>
                <a:lnTo>
                  <a:pt x="3856" y="234"/>
                </a:lnTo>
                <a:lnTo>
                  <a:pt x="3849" y="234"/>
                </a:lnTo>
                <a:lnTo>
                  <a:pt x="3849" y="234"/>
                </a:lnTo>
                <a:lnTo>
                  <a:pt x="3845" y="237"/>
                </a:lnTo>
                <a:lnTo>
                  <a:pt x="3838" y="237"/>
                </a:lnTo>
                <a:lnTo>
                  <a:pt x="3829" y="241"/>
                </a:lnTo>
                <a:lnTo>
                  <a:pt x="3824" y="243"/>
                </a:lnTo>
                <a:lnTo>
                  <a:pt x="3824" y="246"/>
                </a:lnTo>
                <a:lnTo>
                  <a:pt x="3822" y="248"/>
                </a:lnTo>
                <a:lnTo>
                  <a:pt x="3820" y="248"/>
                </a:lnTo>
                <a:lnTo>
                  <a:pt x="3818" y="248"/>
                </a:lnTo>
                <a:lnTo>
                  <a:pt x="3818" y="248"/>
                </a:lnTo>
                <a:lnTo>
                  <a:pt x="3813" y="250"/>
                </a:lnTo>
                <a:lnTo>
                  <a:pt x="3811" y="250"/>
                </a:lnTo>
                <a:close/>
                <a:moveTo>
                  <a:pt x="3600" y="385"/>
                </a:moveTo>
                <a:lnTo>
                  <a:pt x="3600" y="387"/>
                </a:lnTo>
                <a:lnTo>
                  <a:pt x="3597" y="390"/>
                </a:lnTo>
                <a:lnTo>
                  <a:pt x="3597" y="392"/>
                </a:lnTo>
                <a:lnTo>
                  <a:pt x="3597" y="394"/>
                </a:lnTo>
                <a:lnTo>
                  <a:pt x="3600" y="396"/>
                </a:lnTo>
                <a:lnTo>
                  <a:pt x="3600" y="399"/>
                </a:lnTo>
                <a:lnTo>
                  <a:pt x="3602" y="401"/>
                </a:lnTo>
                <a:lnTo>
                  <a:pt x="3604" y="401"/>
                </a:lnTo>
                <a:lnTo>
                  <a:pt x="3606" y="403"/>
                </a:lnTo>
                <a:lnTo>
                  <a:pt x="3609" y="401"/>
                </a:lnTo>
                <a:lnTo>
                  <a:pt x="3613" y="401"/>
                </a:lnTo>
                <a:lnTo>
                  <a:pt x="3618" y="401"/>
                </a:lnTo>
                <a:lnTo>
                  <a:pt x="3620" y="401"/>
                </a:lnTo>
                <a:lnTo>
                  <a:pt x="3629" y="401"/>
                </a:lnTo>
                <a:lnTo>
                  <a:pt x="3629" y="401"/>
                </a:lnTo>
                <a:lnTo>
                  <a:pt x="3627" y="403"/>
                </a:lnTo>
                <a:lnTo>
                  <a:pt x="3627" y="405"/>
                </a:lnTo>
                <a:lnTo>
                  <a:pt x="3629" y="405"/>
                </a:lnTo>
                <a:lnTo>
                  <a:pt x="3631" y="405"/>
                </a:lnTo>
                <a:lnTo>
                  <a:pt x="3631" y="405"/>
                </a:lnTo>
                <a:lnTo>
                  <a:pt x="3631" y="408"/>
                </a:lnTo>
                <a:lnTo>
                  <a:pt x="3636" y="410"/>
                </a:lnTo>
                <a:lnTo>
                  <a:pt x="3640" y="412"/>
                </a:lnTo>
                <a:lnTo>
                  <a:pt x="3640" y="412"/>
                </a:lnTo>
                <a:lnTo>
                  <a:pt x="3636" y="412"/>
                </a:lnTo>
                <a:lnTo>
                  <a:pt x="3636" y="412"/>
                </a:lnTo>
                <a:lnTo>
                  <a:pt x="3636" y="414"/>
                </a:lnTo>
                <a:lnTo>
                  <a:pt x="3633" y="412"/>
                </a:lnTo>
                <a:lnTo>
                  <a:pt x="3631" y="414"/>
                </a:lnTo>
                <a:lnTo>
                  <a:pt x="3631" y="417"/>
                </a:lnTo>
                <a:lnTo>
                  <a:pt x="3631" y="417"/>
                </a:lnTo>
                <a:lnTo>
                  <a:pt x="3631" y="419"/>
                </a:lnTo>
                <a:lnTo>
                  <a:pt x="3629" y="419"/>
                </a:lnTo>
                <a:lnTo>
                  <a:pt x="3629" y="419"/>
                </a:lnTo>
                <a:lnTo>
                  <a:pt x="3633" y="421"/>
                </a:lnTo>
                <a:lnTo>
                  <a:pt x="3640" y="421"/>
                </a:lnTo>
                <a:lnTo>
                  <a:pt x="3642" y="423"/>
                </a:lnTo>
                <a:lnTo>
                  <a:pt x="3647" y="423"/>
                </a:lnTo>
                <a:lnTo>
                  <a:pt x="3647" y="426"/>
                </a:lnTo>
                <a:lnTo>
                  <a:pt x="3647" y="423"/>
                </a:lnTo>
                <a:lnTo>
                  <a:pt x="3647" y="423"/>
                </a:lnTo>
                <a:lnTo>
                  <a:pt x="3651" y="426"/>
                </a:lnTo>
                <a:lnTo>
                  <a:pt x="3654" y="426"/>
                </a:lnTo>
                <a:lnTo>
                  <a:pt x="3658" y="426"/>
                </a:lnTo>
                <a:lnTo>
                  <a:pt x="3665" y="423"/>
                </a:lnTo>
                <a:lnTo>
                  <a:pt x="3665" y="426"/>
                </a:lnTo>
                <a:lnTo>
                  <a:pt x="3665" y="426"/>
                </a:lnTo>
                <a:lnTo>
                  <a:pt x="3665" y="426"/>
                </a:lnTo>
                <a:lnTo>
                  <a:pt x="3667" y="426"/>
                </a:lnTo>
                <a:lnTo>
                  <a:pt x="3667" y="426"/>
                </a:lnTo>
                <a:lnTo>
                  <a:pt x="3669" y="426"/>
                </a:lnTo>
                <a:lnTo>
                  <a:pt x="3672" y="426"/>
                </a:lnTo>
                <a:lnTo>
                  <a:pt x="3672" y="426"/>
                </a:lnTo>
                <a:lnTo>
                  <a:pt x="3676" y="428"/>
                </a:lnTo>
                <a:lnTo>
                  <a:pt x="3676" y="428"/>
                </a:lnTo>
                <a:lnTo>
                  <a:pt x="3678" y="428"/>
                </a:lnTo>
                <a:lnTo>
                  <a:pt x="3676" y="426"/>
                </a:lnTo>
                <a:lnTo>
                  <a:pt x="3674" y="426"/>
                </a:lnTo>
                <a:lnTo>
                  <a:pt x="3674" y="423"/>
                </a:lnTo>
                <a:lnTo>
                  <a:pt x="3674" y="423"/>
                </a:lnTo>
                <a:lnTo>
                  <a:pt x="3676" y="423"/>
                </a:lnTo>
                <a:lnTo>
                  <a:pt x="3678" y="423"/>
                </a:lnTo>
                <a:lnTo>
                  <a:pt x="3678" y="426"/>
                </a:lnTo>
                <a:lnTo>
                  <a:pt x="3678" y="426"/>
                </a:lnTo>
                <a:lnTo>
                  <a:pt x="3687" y="428"/>
                </a:lnTo>
                <a:lnTo>
                  <a:pt x="3687" y="426"/>
                </a:lnTo>
                <a:lnTo>
                  <a:pt x="3690" y="426"/>
                </a:lnTo>
                <a:lnTo>
                  <a:pt x="3692" y="426"/>
                </a:lnTo>
                <a:lnTo>
                  <a:pt x="3694" y="423"/>
                </a:lnTo>
                <a:lnTo>
                  <a:pt x="3694" y="421"/>
                </a:lnTo>
                <a:lnTo>
                  <a:pt x="3692" y="421"/>
                </a:lnTo>
                <a:lnTo>
                  <a:pt x="3685" y="419"/>
                </a:lnTo>
                <a:lnTo>
                  <a:pt x="3683" y="417"/>
                </a:lnTo>
                <a:lnTo>
                  <a:pt x="3676" y="412"/>
                </a:lnTo>
                <a:lnTo>
                  <a:pt x="3669" y="405"/>
                </a:lnTo>
                <a:lnTo>
                  <a:pt x="3667" y="401"/>
                </a:lnTo>
                <a:lnTo>
                  <a:pt x="3663" y="396"/>
                </a:lnTo>
                <a:lnTo>
                  <a:pt x="3663" y="394"/>
                </a:lnTo>
                <a:lnTo>
                  <a:pt x="3660" y="392"/>
                </a:lnTo>
                <a:lnTo>
                  <a:pt x="3658" y="390"/>
                </a:lnTo>
                <a:lnTo>
                  <a:pt x="3658" y="387"/>
                </a:lnTo>
                <a:lnTo>
                  <a:pt x="3660" y="385"/>
                </a:lnTo>
                <a:lnTo>
                  <a:pt x="3660" y="383"/>
                </a:lnTo>
                <a:lnTo>
                  <a:pt x="3660" y="381"/>
                </a:lnTo>
                <a:lnTo>
                  <a:pt x="3660" y="378"/>
                </a:lnTo>
                <a:lnTo>
                  <a:pt x="3660" y="376"/>
                </a:lnTo>
                <a:lnTo>
                  <a:pt x="3658" y="376"/>
                </a:lnTo>
                <a:lnTo>
                  <a:pt x="3658" y="374"/>
                </a:lnTo>
                <a:lnTo>
                  <a:pt x="3660" y="372"/>
                </a:lnTo>
                <a:lnTo>
                  <a:pt x="3660" y="372"/>
                </a:lnTo>
                <a:lnTo>
                  <a:pt x="3660" y="372"/>
                </a:lnTo>
                <a:lnTo>
                  <a:pt x="3663" y="369"/>
                </a:lnTo>
                <a:lnTo>
                  <a:pt x="3665" y="367"/>
                </a:lnTo>
                <a:lnTo>
                  <a:pt x="3665" y="367"/>
                </a:lnTo>
                <a:lnTo>
                  <a:pt x="3665" y="365"/>
                </a:lnTo>
                <a:lnTo>
                  <a:pt x="3667" y="365"/>
                </a:lnTo>
                <a:lnTo>
                  <a:pt x="3669" y="365"/>
                </a:lnTo>
                <a:lnTo>
                  <a:pt x="3672" y="365"/>
                </a:lnTo>
                <a:lnTo>
                  <a:pt x="3672" y="363"/>
                </a:lnTo>
                <a:lnTo>
                  <a:pt x="3672" y="360"/>
                </a:lnTo>
                <a:lnTo>
                  <a:pt x="3672" y="358"/>
                </a:lnTo>
                <a:lnTo>
                  <a:pt x="3672" y="358"/>
                </a:lnTo>
                <a:lnTo>
                  <a:pt x="3674" y="356"/>
                </a:lnTo>
                <a:lnTo>
                  <a:pt x="3676" y="354"/>
                </a:lnTo>
                <a:lnTo>
                  <a:pt x="3676" y="351"/>
                </a:lnTo>
                <a:lnTo>
                  <a:pt x="3674" y="351"/>
                </a:lnTo>
                <a:lnTo>
                  <a:pt x="3672" y="351"/>
                </a:lnTo>
                <a:lnTo>
                  <a:pt x="3665" y="349"/>
                </a:lnTo>
                <a:lnTo>
                  <a:pt x="3658" y="349"/>
                </a:lnTo>
                <a:lnTo>
                  <a:pt x="3656" y="347"/>
                </a:lnTo>
                <a:lnTo>
                  <a:pt x="3651" y="347"/>
                </a:lnTo>
                <a:lnTo>
                  <a:pt x="3651" y="347"/>
                </a:lnTo>
                <a:lnTo>
                  <a:pt x="3649" y="347"/>
                </a:lnTo>
                <a:lnTo>
                  <a:pt x="3642" y="349"/>
                </a:lnTo>
                <a:lnTo>
                  <a:pt x="3640" y="349"/>
                </a:lnTo>
                <a:lnTo>
                  <a:pt x="3640" y="349"/>
                </a:lnTo>
                <a:lnTo>
                  <a:pt x="3636" y="349"/>
                </a:lnTo>
                <a:lnTo>
                  <a:pt x="3633" y="349"/>
                </a:lnTo>
                <a:lnTo>
                  <a:pt x="3631" y="351"/>
                </a:lnTo>
                <a:lnTo>
                  <a:pt x="3631" y="351"/>
                </a:lnTo>
                <a:lnTo>
                  <a:pt x="3629" y="351"/>
                </a:lnTo>
                <a:lnTo>
                  <a:pt x="3627" y="354"/>
                </a:lnTo>
                <a:lnTo>
                  <a:pt x="3624" y="354"/>
                </a:lnTo>
                <a:lnTo>
                  <a:pt x="3624" y="356"/>
                </a:lnTo>
                <a:lnTo>
                  <a:pt x="3627" y="358"/>
                </a:lnTo>
                <a:lnTo>
                  <a:pt x="3627" y="358"/>
                </a:lnTo>
                <a:lnTo>
                  <a:pt x="3629" y="360"/>
                </a:lnTo>
                <a:lnTo>
                  <a:pt x="3627" y="360"/>
                </a:lnTo>
                <a:lnTo>
                  <a:pt x="3624" y="360"/>
                </a:lnTo>
                <a:lnTo>
                  <a:pt x="3622" y="360"/>
                </a:lnTo>
                <a:lnTo>
                  <a:pt x="3620" y="360"/>
                </a:lnTo>
                <a:lnTo>
                  <a:pt x="3620" y="363"/>
                </a:lnTo>
                <a:lnTo>
                  <a:pt x="3615" y="365"/>
                </a:lnTo>
                <a:lnTo>
                  <a:pt x="3615" y="365"/>
                </a:lnTo>
                <a:lnTo>
                  <a:pt x="3615" y="365"/>
                </a:lnTo>
                <a:lnTo>
                  <a:pt x="3615" y="367"/>
                </a:lnTo>
                <a:lnTo>
                  <a:pt x="3618" y="367"/>
                </a:lnTo>
                <a:lnTo>
                  <a:pt x="3620" y="367"/>
                </a:lnTo>
                <a:lnTo>
                  <a:pt x="3620" y="369"/>
                </a:lnTo>
                <a:lnTo>
                  <a:pt x="3620" y="369"/>
                </a:lnTo>
                <a:lnTo>
                  <a:pt x="3620" y="372"/>
                </a:lnTo>
                <a:lnTo>
                  <a:pt x="3618" y="374"/>
                </a:lnTo>
                <a:lnTo>
                  <a:pt x="3618" y="374"/>
                </a:lnTo>
                <a:lnTo>
                  <a:pt x="3618" y="376"/>
                </a:lnTo>
                <a:lnTo>
                  <a:pt x="3618" y="378"/>
                </a:lnTo>
                <a:lnTo>
                  <a:pt x="3615" y="378"/>
                </a:lnTo>
                <a:lnTo>
                  <a:pt x="3615" y="378"/>
                </a:lnTo>
                <a:lnTo>
                  <a:pt x="3613" y="381"/>
                </a:lnTo>
                <a:lnTo>
                  <a:pt x="3613" y="381"/>
                </a:lnTo>
                <a:lnTo>
                  <a:pt x="3611" y="383"/>
                </a:lnTo>
                <a:lnTo>
                  <a:pt x="3611" y="383"/>
                </a:lnTo>
                <a:lnTo>
                  <a:pt x="3609" y="383"/>
                </a:lnTo>
                <a:lnTo>
                  <a:pt x="3604" y="383"/>
                </a:lnTo>
                <a:lnTo>
                  <a:pt x="3604" y="383"/>
                </a:lnTo>
                <a:lnTo>
                  <a:pt x="3602" y="385"/>
                </a:lnTo>
                <a:lnTo>
                  <a:pt x="3600" y="385"/>
                </a:lnTo>
                <a:close/>
                <a:moveTo>
                  <a:pt x="3714" y="133"/>
                </a:moveTo>
                <a:lnTo>
                  <a:pt x="3717" y="135"/>
                </a:lnTo>
                <a:lnTo>
                  <a:pt x="3719" y="135"/>
                </a:lnTo>
                <a:lnTo>
                  <a:pt x="3719" y="135"/>
                </a:lnTo>
                <a:lnTo>
                  <a:pt x="3721" y="135"/>
                </a:lnTo>
                <a:lnTo>
                  <a:pt x="3726" y="135"/>
                </a:lnTo>
                <a:lnTo>
                  <a:pt x="3730" y="133"/>
                </a:lnTo>
                <a:lnTo>
                  <a:pt x="3728" y="131"/>
                </a:lnTo>
                <a:lnTo>
                  <a:pt x="3723" y="128"/>
                </a:lnTo>
                <a:lnTo>
                  <a:pt x="3717" y="131"/>
                </a:lnTo>
                <a:lnTo>
                  <a:pt x="3714" y="133"/>
                </a:lnTo>
                <a:lnTo>
                  <a:pt x="3714" y="133"/>
                </a:lnTo>
                <a:close/>
                <a:moveTo>
                  <a:pt x="3831" y="421"/>
                </a:moveTo>
                <a:lnTo>
                  <a:pt x="3831" y="423"/>
                </a:lnTo>
                <a:lnTo>
                  <a:pt x="3831" y="423"/>
                </a:lnTo>
                <a:lnTo>
                  <a:pt x="3831" y="426"/>
                </a:lnTo>
                <a:lnTo>
                  <a:pt x="3831" y="428"/>
                </a:lnTo>
                <a:lnTo>
                  <a:pt x="3833" y="430"/>
                </a:lnTo>
                <a:lnTo>
                  <a:pt x="3833" y="430"/>
                </a:lnTo>
                <a:lnTo>
                  <a:pt x="3833" y="428"/>
                </a:lnTo>
                <a:lnTo>
                  <a:pt x="3831" y="423"/>
                </a:lnTo>
                <a:lnTo>
                  <a:pt x="3831" y="421"/>
                </a:lnTo>
                <a:lnTo>
                  <a:pt x="3831" y="421"/>
                </a:lnTo>
                <a:close/>
                <a:moveTo>
                  <a:pt x="3645" y="106"/>
                </a:moveTo>
                <a:lnTo>
                  <a:pt x="3647" y="106"/>
                </a:lnTo>
                <a:lnTo>
                  <a:pt x="3647" y="106"/>
                </a:lnTo>
                <a:lnTo>
                  <a:pt x="3649" y="108"/>
                </a:lnTo>
                <a:lnTo>
                  <a:pt x="3656" y="106"/>
                </a:lnTo>
                <a:lnTo>
                  <a:pt x="3663" y="108"/>
                </a:lnTo>
                <a:lnTo>
                  <a:pt x="3665" y="110"/>
                </a:lnTo>
                <a:lnTo>
                  <a:pt x="3667" y="110"/>
                </a:lnTo>
                <a:lnTo>
                  <a:pt x="3674" y="110"/>
                </a:lnTo>
                <a:lnTo>
                  <a:pt x="3681" y="110"/>
                </a:lnTo>
                <a:lnTo>
                  <a:pt x="3694" y="106"/>
                </a:lnTo>
                <a:lnTo>
                  <a:pt x="3696" y="106"/>
                </a:lnTo>
                <a:lnTo>
                  <a:pt x="3694" y="104"/>
                </a:lnTo>
                <a:lnTo>
                  <a:pt x="3683" y="101"/>
                </a:lnTo>
                <a:lnTo>
                  <a:pt x="3676" y="97"/>
                </a:lnTo>
                <a:lnTo>
                  <a:pt x="3672" y="97"/>
                </a:lnTo>
                <a:lnTo>
                  <a:pt x="3660" y="97"/>
                </a:lnTo>
                <a:lnTo>
                  <a:pt x="3649" y="92"/>
                </a:lnTo>
                <a:lnTo>
                  <a:pt x="3647" y="95"/>
                </a:lnTo>
                <a:lnTo>
                  <a:pt x="3645" y="99"/>
                </a:lnTo>
                <a:lnTo>
                  <a:pt x="3645" y="101"/>
                </a:lnTo>
                <a:lnTo>
                  <a:pt x="3642" y="101"/>
                </a:lnTo>
                <a:lnTo>
                  <a:pt x="3638" y="101"/>
                </a:lnTo>
                <a:lnTo>
                  <a:pt x="3638" y="104"/>
                </a:lnTo>
                <a:lnTo>
                  <a:pt x="3645" y="106"/>
                </a:lnTo>
                <a:close/>
                <a:moveTo>
                  <a:pt x="3955" y="360"/>
                </a:moveTo>
                <a:lnTo>
                  <a:pt x="3957" y="363"/>
                </a:lnTo>
                <a:lnTo>
                  <a:pt x="3959" y="363"/>
                </a:lnTo>
                <a:lnTo>
                  <a:pt x="3959" y="363"/>
                </a:lnTo>
                <a:lnTo>
                  <a:pt x="3959" y="360"/>
                </a:lnTo>
                <a:lnTo>
                  <a:pt x="3959" y="360"/>
                </a:lnTo>
                <a:lnTo>
                  <a:pt x="3959" y="358"/>
                </a:lnTo>
                <a:lnTo>
                  <a:pt x="3959" y="358"/>
                </a:lnTo>
                <a:lnTo>
                  <a:pt x="3964" y="356"/>
                </a:lnTo>
                <a:lnTo>
                  <a:pt x="3959" y="356"/>
                </a:lnTo>
                <a:lnTo>
                  <a:pt x="3957" y="354"/>
                </a:lnTo>
                <a:lnTo>
                  <a:pt x="3955" y="354"/>
                </a:lnTo>
                <a:lnTo>
                  <a:pt x="3953" y="356"/>
                </a:lnTo>
                <a:lnTo>
                  <a:pt x="3950" y="356"/>
                </a:lnTo>
                <a:lnTo>
                  <a:pt x="3950" y="358"/>
                </a:lnTo>
                <a:lnTo>
                  <a:pt x="3953" y="358"/>
                </a:lnTo>
                <a:lnTo>
                  <a:pt x="3955" y="360"/>
                </a:lnTo>
                <a:close/>
                <a:moveTo>
                  <a:pt x="3780" y="99"/>
                </a:moveTo>
                <a:lnTo>
                  <a:pt x="3775" y="101"/>
                </a:lnTo>
                <a:lnTo>
                  <a:pt x="3771" y="104"/>
                </a:lnTo>
                <a:lnTo>
                  <a:pt x="3771" y="104"/>
                </a:lnTo>
                <a:lnTo>
                  <a:pt x="3775" y="106"/>
                </a:lnTo>
                <a:lnTo>
                  <a:pt x="3777" y="108"/>
                </a:lnTo>
                <a:lnTo>
                  <a:pt x="3782" y="108"/>
                </a:lnTo>
                <a:lnTo>
                  <a:pt x="3784" y="108"/>
                </a:lnTo>
                <a:lnTo>
                  <a:pt x="3802" y="106"/>
                </a:lnTo>
                <a:lnTo>
                  <a:pt x="3809" y="104"/>
                </a:lnTo>
                <a:lnTo>
                  <a:pt x="3815" y="99"/>
                </a:lnTo>
                <a:lnTo>
                  <a:pt x="3815" y="99"/>
                </a:lnTo>
                <a:lnTo>
                  <a:pt x="3815" y="97"/>
                </a:lnTo>
                <a:lnTo>
                  <a:pt x="3815" y="95"/>
                </a:lnTo>
                <a:lnTo>
                  <a:pt x="3813" y="95"/>
                </a:lnTo>
                <a:lnTo>
                  <a:pt x="3811" y="92"/>
                </a:lnTo>
                <a:lnTo>
                  <a:pt x="3809" y="92"/>
                </a:lnTo>
                <a:lnTo>
                  <a:pt x="3807" y="90"/>
                </a:lnTo>
                <a:lnTo>
                  <a:pt x="3802" y="90"/>
                </a:lnTo>
                <a:lnTo>
                  <a:pt x="3798" y="92"/>
                </a:lnTo>
                <a:lnTo>
                  <a:pt x="3798" y="92"/>
                </a:lnTo>
                <a:lnTo>
                  <a:pt x="3798" y="95"/>
                </a:lnTo>
                <a:lnTo>
                  <a:pt x="3795" y="97"/>
                </a:lnTo>
                <a:lnTo>
                  <a:pt x="3795" y="97"/>
                </a:lnTo>
                <a:lnTo>
                  <a:pt x="3791" y="99"/>
                </a:lnTo>
                <a:lnTo>
                  <a:pt x="3786" y="99"/>
                </a:lnTo>
                <a:lnTo>
                  <a:pt x="3780" y="99"/>
                </a:lnTo>
                <a:close/>
                <a:moveTo>
                  <a:pt x="3665" y="90"/>
                </a:moveTo>
                <a:lnTo>
                  <a:pt x="3672" y="90"/>
                </a:lnTo>
                <a:lnTo>
                  <a:pt x="3674" y="90"/>
                </a:lnTo>
                <a:lnTo>
                  <a:pt x="3676" y="92"/>
                </a:lnTo>
                <a:lnTo>
                  <a:pt x="3678" y="90"/>
                </a:lnTo>
                <a:lnTo>
                  <a:pt x="3681" y="90"/>
                </a:lnTo>
                <a:lnTo>
                  <a:pt x="3687" y="90"/>
                </a:lnTo>
                <a:lnTo>
                  <a:pt x="3692" y="92"/>
                </a:lnTo>
                <a:lnTo>
                  <a:pt x="3696" y="92"/>
                </a:lnTo>
                <a:lnTo>
                  <a:pt x="3699" y="90"/>
                </a:lnTo>
                <a:lnTo>
                  <a:pt x="3701" y="88"/>
                </a:lnTo>
                <a:lnTo>
                  <a:pt x="3699" y="86"/>
                </a:lnTo>
                <a:lnTo>
                  <a:pt x="3699" y="83"/>
                </a:lnTo>
                <a:lnTo>
                  <a:pt x="3705" y="83"/>
                </a:lnTo>
                <a:lnTo>
                  <a:pt x="3710" y="83"/>
                </a:lnTo>
                <a:lnTo>
                  <a:pt x="3708" y="81"/>
                </a:lnTo>
                <a:lnTo>
                  <a:pt x="3701" y="81"/>
                </a:lnTo>
                <a:lnTo>
                  <a:pt x="3699" y="79"/>
                </a:lnTo>
                <a:lnTo>
                  <a:pt x="3696" y="79"/>
                </a:lnTo>
                <a:lnTo>
                  <a:pt x="3696" y="77"/>
                </a:lnTo>
                <a:lnTo>
                  <a:pt x="3692" y="79"/>
                </a:lnTo>
                <a:lnTo>
                  <a:pt x="3690" y="79"/>
                </a:lnTo>
                <a:lnTo>
                  <a:pt x="3685" y="79"/>
                </a:lnTo>
                <a:lnTo>
                  <a:pt x="3685" y="79"/>
                </a:lnTo>
                <a:lnTo>
                  <a:pt x="3681" y="83"/>
                </a:lnTo>
                <a:lnTo>
                  <a:pt x="3676" y="83"/>
                </a:lnTo>
                <a:lnTo>
                  <a:pt x="3672" y="86"/>
                </a:lnTo>
                <a:lnTo>
                  <a:pt x="3665" y="86"/>
                </a:lnTo>
                <a:lnTo>
                  <a:pt x="3660" y="86"/>
                </a:lnTo>
                <a:lnTo>
                  <a:pt x="3663" y="90"/>
                </a:lnTo>
                <a:lnTo>
                  <a:pt x="3665" y="90"/>
                </a:lnTo>
                <a:close/>
                <a:moveTo>
                  <a:pt x="3615" y="126"/>
                </a:moveTo>
                <a:lnTo>
                  <a:pt x="3615" y="126"/>
                </a:lnTo>
                <a:lnTo>
                  <a:pt x="3618" y="126"/>
                </a:lnTo>
                <a:lnTo>
                  <a:pt x="3620" y="126"/>
                </a:lnTo>
                <a:lnTo>
                  <a:pt x="3631" y="126"/>
                </a:lnTo>
                <a:lnTo>
                  <a:pt x="3633" y="126"/>
                </a:lnTo>
                <a:lnTo>
                  <a:pt x="3633" y="126"/>
                </a:lnTo>
                <a:lnTo>
                  <a:pt x="3636" y="124"/>
                </a:lnTo>
                <a:lnTo>
                  <a:pt x="3629" y="122"/>
                </a:lnTo>
                <a:lnTo>
                  <a:pt x="3627" y="119"/>
                </a:lnTo>
                <a:lnTo>
                  <a:pt x="3627" y="119"/>
                </a:lnTo>
                <a:lnTo>
                  <a:pt x="3624" y="119"/>
                </a:lnTo>
                <a:lnTo>
                  <a:pt x="3620" y="119"/>
                </a:lnTo>
                <a:lnTo>
                  <a:pt x="3618" y="122"/>
                </a:lnTo>
                <a:lnTo>
                  <a:pt x="3618" y="122"/>
                </a:lnTo>
                <a:lnTo>
                  <a:pt x="3615" y="124"/>
                </a:lnTo>
                <a:lnTo>
                  <a:pt x="3611" y="124"/>
                </a:lnTo>
                <a:lnTo>
                  <a:pt x="3611" y="124"/>
                </a:lnTo>
                <a:lnTo>
                  <a:pt x="3613" y="126"/>
                </a:lnTo>
                <a:lnTo>
                  <a:pt x="3615" y="126"/>
                </a:lnTo>
                <a:close/>
                <a:moveTo>
                  <a:pt x="3699" y="72"/>
                </a:moveTo>
                <a:lnTo>
                  <a:pt x="3705" y="72"/>
                </a:lnTo>
                <a:lnTo>
                  <a:pt x="3721" y="70"/>
                </a:lnTo>
                <a:lnTo>
                  <a:pt x="3721" y="70"/>
                </a:lnTo>
                <a:lnTo>
                  <a:pt x="3721" y="68"/>
                </a:lnTo>
                <a:lnTo>
                  <a:pt x="3719" y="65"/>
                </a:lnTo>
                <a:lnTo>
                  <a:pt x="3703" y="68"/>
                </a:lnTo>
                <a:lnTo>
                  <a:pt x="3701" y="68"/>
                </a:lnTo>
                <a:lnTo>
                  <a:pt x="3699" y="70"/>
                </a:lnTo>
                <a:lnTo>
                  <a:pt x="3699" y="72"/>
                </a:lnTo>
                <a:lnTo>
                  <a:pt x="3699" y="72"/>
                </a:lnTo>
                <a:lnTo>
                  <a:pt x="3699" y="72"/>
                </a:lnTo>
                <a:close/>
                <a:moveTo>
                  <a:pt x="3771" y="74"/>
                </a:moveTo>
                <a:lnTo>
                  <a:pt x="3771" y="74"/>
                </a:lnTo>
                <a:lnTo>
                  <a:pt x="3775" y="74"/>
                </a:lnTo>
                <a:lnTo>
                  <a:pt x="3786" y="77"/>
                </a:lnTo>
                <a:lnTo>
                  <a:pt x="3789" y="74"/>
                </a:lnTo>
                <a:lnTo>
                  <a:pt x="3791" y="74"/>
                </a:lnTo>
                <a:lnTo>
                  <a:pt x="3791" y="74"/>
                </a:lnTo>
                <a:lnTo>
                  <a:pt x="3789" y="72"/>
                </a:lnTo>
                <a:lnTo>
                  <a:pt x="3775" y="72"/>
                </a:lnTo>
                <a:lnTo>
                  <a:pt x="3766" y="72"/>
                </a:lnTo>
                <a:lnTo>
                  <a:pt x="3764" y="72"/>
                </a:lnTo>
                <a:lnTo>
                  <a:pt x="3771" y="74"/>
                </a:lnTo>
                <a:lnTo>
                  <a:pt x="3771" y="74"/>
                </a:lnTo>
                <a:close/>
                <a:moveTo>
                  <a:pt x="3744" y="99"/>
                </a:moveTo>
                <a:lnTo>
                  <a:pt x="3748" y="99"/>
                </a:lnTo>
                <a:lnTo>
                  <a:pt x="3755" y="97"/>
                </a:lnTo>
                <a:lnTo>
                  <a:pt x="3755" y="97"/>
                </a:lnTo>
                <a:lnTo>
                  <a:pt x="3755" y="95"/>
                </a:lnTo>
                <a:lnTo>
                  <a:pt x="3741" y="95"/>
                </a:lnTo>
                <a:lnTo>
                  <a:pt x="3732" y="97"/>
                </a:lnTo>
                <a:lnTo>
                  <a:pt x="3732" y="97"/>
                </a:lnTo>
                <a:lnTo>
                  <a:pt x="3732" y="99"/>
                </a:lnTo>
                <a:lnTo>
                  <a:pt x="3737" y="99"/>
                </a:lnTo>
                <a:lnTo>
                  <a:pt x="3744" y="99"/>
                </a:lnTo>
                <a:close/>
                <a:moveTo>
                  <a:pt x="3721" y="110"/>
                </a:moveTo>
                <a:lnTo>
                  <a:pt x="3721" y="113"/>
                </a:lnTo>
                <a:lnTo>
                  <a:pt x="3721" y="115"/>
                </a:lnTo>
                <a:lnTo>
                  <a:pt x="3721" y="115"/>
                </a:lnTo>
                <a:lnTo>
                  <a:pt x="3726" y="117"/>
                </a:lnTo>
                <a:lnTo>
                  <a:pt x="3730" y="117"/>
                </a:lnTo>
                <a:lnTo>
                  <a:pt x="3735" y="115"/>
                </a:lnTo>
                <a:lnTo>
                  <a:pt x="3741" y="117"/>
                </a:lnTo>
                <a:lnTo>
                  <a:pt x="3748" y="119"/>
                </a:lnTo>
                <a:lnTo>
                  <a:pt x="3750" y="115"/>
                </a:lnTo>
                <a:lnTo>
                  <a:pt x="3757" y="115"/>
                </a:lnTo>
                <a:lnTo>
                  <a:pt x="3757" y="113"/>
                </a:lnTo>
                <a:lnTo>
                  <a:pt x="3759" y="113"/>
                </a:lnTo>
                <a:lnTo>
                  <a:pt x="3764" y="110"/>
                </a:lnTo>
                <a:lnTo>
                  <a:pt x="3764" y="108"/>
                </a:lnTo>
                <a:lnTo>
                  <a:pt x="3766" y="108"/>
                </a:lnTo>
                <a:lnTo>
                  <a:pt x="3766" y="106"/>
                </a:lnTo>
                <a:lnTo>
                  <a:pt x="3764" y="104"/>
                </a:lnTo>
                <a:lnTo>
                  <a:pt x="3764" y="104"/>
                </a:lnTo>
                <a:lnTo>
                  <a:pt x="3759" y="101"/>
                </a:lnTo>
                <a:lnTo>
                  <a:pt x="3757" y="101"/>
                </a:lnTo>
                <a:lnTo>
                  <a:pt x="3753" y="104"/>
                </a:lnTo>
                <a:lnTo>
                  <a:pt x="3744" y="104"/>
                </a:lnTo>
                <a:lnTo>
                  <a:pt x="3739" y="106"/>
                </a:lnTo>
                <a:lnTo>
                  <a:pt x="3735" y="106"/>
                </a:lnTo>
                <a:lnTo>
                  <a:pt x="3735" y="104"/>
                </a:lnTo>
                <a:lnTo>
                  <a:pt x="3732" y="104"/>
                </a:lnTo>
                <a:lnTo>
                  <a:pt x="3728" y="104"/>
                </a:lnTo>
                <a:lnTo>
                  <a:pt x="3726" y="104"/>
                </a:lnTo>
                <a:lnTo>
                  <a:pt x="3723" y="106"/>
                </a:lnTo>
                <a:lnTo>
                  <a:pt x="3723" y="106"/>
                </a:lnTo>
                <a:lnTo>
                  <a:pt x="3721" y="108"/>
                </a:lnTo>
                <a:lnTo>
                  <a:pt x="3721" y="110"/>
                </a:lnTo>
                <a:close/>
                <a:moveTo>
                  <a:pt x="4115" y="315"/>
                </a:moveTo>
                <a:lnTo>
                  <a:pt x="4117" y="315"/>
                </a:lnTo>
                <a:lnTo>
                  <a:pt x="4117" y="313"/>
                </a:lnTo>
                <a:lnTo>
                  <a:pt x="4115" y="313"/>
                </a:lnTo>
                <a:lnTo>
                  <a:pt x="4112" y="313"/>
                </a:lnTo>
                <a:lnTo>
                  <a:pt x="4110" y="315"/>
                </a:lnTo>
                <a:lnTo>
                  <a:pt x="4110" y="315"/>
                </a:lnTo>
                <a:lnTo>
                  <a:pt x="4115" y="315"/>
                </a:lnTo>
                <a:close/>
                <a:moveTo>
                  <a:pt x="216" y="831"/>
                </a:moveTo>
                <a:lnTo>
                  <a:pt x="216" y="831"/>
                </a:lnTo>
                <a:lnTo>
                  <a:pt x="214" y="831"/>
                </a:lnTo>
                <a:lnTo>
                  <a:pt x="214" y="831"/>
                </a:lnTo>
                <a:lnTo>
                  <a:pt x="214" y="833"/>
                </a:lnTo>
                <a:lnTo>
                  <a:pt x="214" y="833"/>
                </a:lnTo>
                <a:lnTo>
                  <a:pt x="214" y="833"/>
                </a:lnTo>
                <a:lnTo>
                  <a:pt x="216" y="833"/>
                </a:lnTo>
                <a:lnTo>
                  <a:pt x="216" y="831"/>
                </a:lnTo>
                <a:lnTo>
                  <a:pt x="216" y="831"/>
                </a:lnTo>
                <a:lnTo>
                  <a:pt x="216" y="831"/>
                </a:lnTo>
                <a:lnTo>
                  <a:pt x="216" y="831"/>
                </a:lnTo>
                <a:close/>
                <a:moveTo>
                  <a:pt x="322" y="1691"/>
                </a:moveTo>
                <a:lnTo>
                  <a:pt x="322" y="1691"/>
                </a:lnTo>
                <a:lnTo>
                  <a:pt x="320" y="1693"/>
                </a:lnTo>
                <a:lnTo>
                  <a:pt x="322" y="1693"/>
                </a:lnTo>
                <a:lnTo>
                  <a:pt x="322" y="1691"/>
                </a:lnTo>
                <a:lnTo>
                  <a:pt x="322" y="1691"/>
                </a:lnTo>
                <a:lnTo>
                  <a:pt x="322" y="1693"/>
                </a:lnTo>
                <a:lnTo>
                  <a:pt x="322" y="1693"/>
                </a:lnTo>
                <a:lnTo>
                  <a:pt x="322" y="1693"/>
                </a:lnTo>
                <a:lnTo>
                  <a:pt x="322" y="1693"/>
                </a:lnTo>
                <a:lnTo>
                  <a:pt x="322" y="1693"/>
                </a:lnTo>
                <a:lnTo>
                  <a:pt x="322" y="1693"/>
                </a:lnTo>
                <a:lnTo>
                  <a:pt x="322" y="1693"/>
                </a:lnTo>
                <a:lnTo>
                  <a:pt x="322" y="1691"/>
                </a:lnTo>
                <a:lnTo>
                  <a:pt x="322" y="1691"/>
                </a:lnTo>
                <a:close/>
                <a:moveTo>
                  <a:pt x="263" y="811"/>
                </a:moveTo>
                <a:lnTo>
                  <a:pt x="261" y="811"/>
                </a:lnTo>
                <a:lnTo>
                  <a:pt x="261" y="811"/>
                </a:lnTo>
                <a:lnTo>
                  <a:pt x="259" y="811"/>
                </a:lnTo>
                <a:lnTo>
                  <a:pt x="259" y="811"/>
                </a:lnTo>
                <a:lnTo>
                  <a:pt x="257" y="806"/>
                </a:lnTo>
                <a:lnTo>
                  <a:pt x="257" y="806"/>
                </a:lnTo>
                <a:lnTo>
                  <a:pt x="257" y="804"/>
                </a:lnTo>
                <a:lnTo>
                  <a:pt x="254" y="804"/>
                </a:lnTo>
                <a:lnTo>
                  <a:pt x="252" y="804"/>
                </a:lnTo>
                <a:lnTo>
                  <a:pt x="252" y="804"/>
                </a:lnTo>
                <a:lnTo>
                  <a:pt x="248" y="806"/>
                </a:lnTo>
                <a:lnTo>
                  <a:pt x="245" y="808"/>
                </a:lnTo>
                <a:lnTo>
                  <a:pt x="243" y="808"/>
                </a:lnTo>
                <a:lnTo>
                  <a:pt x="241" y="808"/>
                </a:lnTo>
                <a:lnTo>
                  <a:pt x="241" y="808"/>
                </a:lnTo>
                <a:lnTo>
                  <a:pt x="239" y="813"/>
                </a:lnTo>
                <a:lnTo>
                  <a:pt x="239" y="813"/>
                </a:lnTo>
                <a:lnTo>
                  <a:pt x="236" y="815"/>
                </a:lnTo>
                <a:lnTo>
                  <a:pt x="234" y="815"/>
                </a:lnTo>
                <a:lnTo>
                  <a:pt x="234" y="815"/>
                </a:lnTo>
                <a:lnTo>
                  <a:pt x="236" y="817"/>
                </a:lnTo>
                <a:lnTo>
                  <a:pt x="236" y="817"/>
                </a:lnTo>
                <a:lnTo>
                  <a:pt x="239" y="817"/>
                </a:lnTo>
                <a:lnTo>
                  <a:pt x="241" y="817"/>
                </a:lnTo>
                <a:lnTo>
                  <a:pt x="241" y="817"/>
                </a:lnTo>
                <a:lnTo>
                  <a:pt x="243" y="817"/>
                </a:lnTo>
                <a:lnTo>
                  <a:pt x="243" y="817"/>
                </a:lnTo>
                <a:lnTo>
                  <a:pt x="245" y="815"/>
                </a:lnTo>
                <a:lnTo>
                  <a:pt x="248" y="815"/>
                </a:lnTo>
                <a:lnTo>
                  <a:pt x="248" y="813"/>
                </a:lnTo>
                <a:lnTo>
                  <a:pt x="257" y="813"/>
                </a:lnTo>
                <a:lnTo>
                  <a:pt x="257" y="813"/>
                </a:lnTo>
                <a:lnTo>
                  <a:pt x="259" y="811"/>
                </a:lnTo>
                <a:lnTo>
                  <a:pt x="263" y="813"/>
                </a:lnTo>
                <a:lnTo>
                  <a:pt x="263" y="813"/>
                </a:lnTo>
                <a:lnTo>
                  <a:pt x="263" y="811"/>
                </a:lnTo>
                <a:close/>
                <a:moveTo>
                  <a:pt x="225" y="822"/>
                </a:moveTo>
                <a:lnTo>
                  <a:pt x="225" y="822"/>
                </a:lnTo>
                <a:lnTo>
                  <a:pt x="225" y="822"/>
                </a:lnTo>
                <a:lnTo>
                  <a:pt x="225" y="822"/>
                </a:lnTo>
                <a:lnTo>
                  <a:pt x="223" y="822"/>
                </a:lnTo>
                <a:lnTo>
                  <a:pt x="223" y="824"/>
                </a:lnTo>
                <a:lnTo>
                  <a:pt x="225" y="824"/>
                </a:lnTo>
                <a:lnTo>
                  <a:pt x="225" y="824"/>
                </a:lnTo>
                <a:lnTo>
                  <a:pt x="225" y="824"/>
                </a:lnTo>
                <a:lnTo>
                  <a:pt x="227" y="824"/>
                </a:lnTo>
                <a:lnTo>
                  <a:pt x="227" y="822"/>
                </a:lnTo>
                <a:lnTo>
                  <a:pt x="227" y="822"/>
                </a:lnTo>
                <a:lnTo>
                  <a:pt x="225" y="822"/>
                </a:lnTo>
                <a:close/>
                <a:moveTo>
                  <a:pt x="223" y="689"/>
                </a:moveTo>
                <a:lnTo>
                  <a:pt x="223" y="687"/>
                </a:lnTo>
                <a:lnTo>
                  <a:pt x="221" y="687"/>
                </a:lnTo>
                <a:lnTo>
                  <a:pt x="221" y="687"/>
                </a:lnTo>
                <a:lnTo>
                  <a:pt x="218" y="687"/>
                </a:lnTo>
                <a:lnTo>
                  <a:pt x="218" y="687"/>
                </a:lnTo>
                <a:lnTo>
                  <a:pt x="216" y="687"/>
                </a:lnTo>
                <a:lnTo>
                  <a:pt x="216" y="685"/>
                </a:lnTo>
                <a:lnTo>
                  <a:pt x="214" y="687"/>
                </a:lnTo>
                <a:lnTo>
                  <a:pt x="212" y="687"/>
                </a:lnTo>
                <a:lnTo>
                  <a:pt x="212" y="687"/>
                </a:lnTo>
                <a:lnTo>
                  <a:pt x="212" y="687"/>
                </a:lnTo>
                <a:lnTo>
                  <a:pt x="209" y="687"/>
                </a:lnTo>
                <a:lnTo>
                  <a:pt x="207" y="687"/>
                </a:lnTo>
                <a:lnTo>
                  <a:pt x="205" y="687"/>
                </a:lnTo>
                <a:lnTo>
                  <a:pt x="205" y="689"/>
                </a:lnTo>
                <a:lnTo>
                  <a:pt x="198" y="689"/>
                </a:lnTo>
                <a:lnTo>
                  <a:pt x="198" y="689"/>
                </a:lnTo>
                <a:lnTo>
                  <a:pt x="196" y="689"/>
                </a:lnTo>
                <a:lnTo>
                  <a:pt x="198" y="694"/>
                </a:lnTo>
                <a:lnTo>
                  <a:pt x="200" y="694"/>
                </a:lnTo>
                <a:lnTo>
                  <a:pt x="203" y="696"/>
                </a:lnTo>
                <a:lnTo>
                  <a:pt x="209" y="698"/>
                </a:lnTo>
                <a:lnTo>
                  <a:pt x="212" y="698"/>
                </a:lnTo>
                <a:lnTo>
                  <a:pt x="214" y="698"/>
                </a:lnTo>
                <a:lnTo>
                  <a:pt x="216" y="700"/>
                </a:lnTo>
                <a:lnTo>
                  <a:pt x="216" y="700"/>
                </a:lnTo>
                <a:lnTo>
                  <a:pt x="216" y="700"/>
                </a:lnTo>
                <a:lnTo>
                  <a:pt x="216" y="698"/>
                </a:lnTo>
                <a:lnTo>
                  <a:pt x="216" y="698"/>
                </a:lnTo>
                <a:lnTo>
                  <a:pt x="218" y="698"/>
                </a:lnTo>
                <a:lnTo>
                  <a:pt x="221" y="698"/>
                </a:lnTo>
                <a:lnTo>
                  <a:pt x="225" y="696"/>
                </a:lnTo>
                <a:lnTo>
                  <a:pt x="225" y="696"/>
                </a:lnTo>
                <a:lnTo>
                  <a:pt x="223" y="694"/>
                </a:lnTo>
                <a:lnTo>
                  <a:pt x="223" y="694"/>
                </a:lnTo>
                <a:lnTo>
                  <a:pt x="223" y="694"/>
                </a:lnTo>
                <a:lnTo>
                  <a:pt x="223" y="691"/>
                </a:lnTo>
                <a:lnTo>
                  <a:pt x="223" y="689"/>
                </a:lnTo>
                <a:lnTo>
                  <a:pt x="223" y="689"/>
                </a:lnTo>
                <a:close/>
                <a:moveTo>
                  <a:pt x="59" y="871"/>
                </a:moveTo>
                <a:lnTo>
                  <a:pt x="59" y="871"/>
                </a:lnTo>
                <a:lnTo>
                  <a:pt x="61" y="874"/>
                </a:lnTo>
                <a:lnTo>
                  <a:pt x="63" y="874"/>
                </a:lnTo>
                <a:lnTo>
                  <a:pt x="61" y="871"/>
                </a:lnTo>
                <a:lnTo>
                  <a:pt x="59" y="871"/>
                </a:lnTo>
                <a:close/>
                <a:moveTo>
                  <a:pt x="162" y="770"/>
                </a:moveTo>
                <a:lnTo>
                  <a:pt x="162" y="770"/>
                </a:lnTo>
                <a:lnTo>
                  <a:pt x="160" y="770"/>
                </a:lnTo>
                <a:lnTo>
                  <a:pt x="160" y="770"/>
                </a:lnTo>
                <a:lnTo>
                  <a:pt x="162" y="772"/>
                </a:lnTo>
                <a:lnTo>
                  <a:pt x="162" y="772"/>
                </a:lnTo>
                <a:lnTo>
                  <a:pt x="164" y="772"/>
                </a:lnTo>
                <a:lnTo>
                  <a:pt x="164" y="770"/>
                </a:lnTo>
                <a:lnTo>
                  <a:pt x="162" y="770"/>
                </a:lnTo>
                <a:close/>
                <a:moveTo>
                  <a:pt x="176" y="619"/>
                </a:moveTo>
                <a:lnTo>
                  <a:pt x="176" y="617"/>
                </a:lnTo>
                <a:lnTo>
                  <a:pt x="171" y="615"/>
                </a:lnTo>
                <a:lnTo>
                  <a:pt x="169" y="615"/>
                </a:lnTo>
                <a:lnTo>
                  <a:pt x="167" y="615"/>
                </a:lnTo>
                <a:lnTo>
                  <a:pt x="164" y="615"/>
                </a:lnTo>
                <a:lnTo>
                  <a:pt x="162" y="615"/>
                </a:lnTo>
                <a:lnTo>
                  <a:pt x="162" y="615"/>
                </a:lnTo>
                <a:lnTo>
                  <a:pt x="162" y="612"/>
                </a:lnTo>
                <a:lnTo>
                  <a:pt x="160" y="612"/>
                </a:lnTo>
                <a:lnTo>
                  <a:pt x="155" y="612"/>
                </a:lnTo>
                <a:lnTo>
                  <a:pt x="155" y="610"/>
                </a:lnTo>
                <a:lnTo>
                  <a:pt x="155" y="610"/>
                </a:lnTo>
                <a:lnTo>
                  <a:pt x="153" y="608"/>
                </a:lnTo>
                <a:lnTo>
                  <a:pt x="153" y="608"/>
                </a:lnTo>
                <a:lnTo>
                  <a:pt x="151" y="608"/>
                </a:lnTo>
                <a:lnTo>
                  <a:pt x="149" y="608"/>
                </a:lnTo>
                <a:lnTo>
                  <a:pt x="146" y="608"/>
                </a:lnTo>
                <a:lnTo>
                  <a:pt x="146" y="608"/>
                </a:lnTo>
                <a:lnTo>
                  <a:pt x="142" y="610"/>
                </a:lnTo>
                <a:lnTo>
                  <a:pt x="140" y="610"/>
                </a:lnTo>
                <a:lnTo>
                  <a:pt x="137" y="610"/>
                </a:lnTo>
                <a:lnTo>
                  <a:pt x="135" y="608"/>
                </a:lnTo>
                <a:lnTo>
                  <a:pt x="133" y="608"/>
                </a:lnTo>
                <a:lnTo>
                  <a:pt x="133" y="608"/>
                </a:lnTo>
                <a:lnTo>
                  <a:pt x="131" y="606"/>
                </a:lnTo>
                <a:lnTo>
                  <a:pt x="128" y="606"/>
                </a:lnTo>
                <a:lnTo>
                  <a:pt x="128" y="610"/>
                </a:lnTo>
                <a:lnTo>
                  <a:pt x="128" y="610"/>
                </a:lnTo>
                <a:lnTo>
                  <a:pt x="128" y="612"/>
                </a:lnTo>
                <a:lnTo>
                  <a:pt x="128" y="615"/>
                </a:lnTo>
                <a:lnTo>
                  <a:pt x="128" y="615"/>
                </a:lnTo>
                <a:lnTo>
                  <a:pt x="131" y="615"/>
                </a:lnTo>
                <a:lnTo>
                  <a:pt x="133" y="617"/>
                </a:lnTo>
                <a:lnTo>
                  <a:pt x="135" y="615"/>
                </a:lnTo>
                <a:lnTo>
                  <a:pt x="135" y="615"/>
                </a:lnTo>
                <a:lnTo>
                  <a:pt x="137" y="615"/>
                </a:lnTo>
                <a:lnTo>
                  <a:pt x="140" y="612"/>
                </a:lnTo>
                <a:lnTo>
                  <a:pt x="142" y="612"/>
                </a:lnTo>
                <a:lnTo>
                  <a:pt x="142" y="612"/>
                </a:lnTo>
                <a:lnTo>
                  <a:pt x="149" y="615"/>
                </a:lnTo>
                <a:lnTo>
                  <a:pt x="149" y="615"/>
                </a:lnTo>
                <a:lnTo>
                  <a:pt x="151" y="617"/>
                </a:lnTo>
                <a:lnTo>
                  <a:pt x="151" y="617"/>
                </a:lnTo>
                <a:lnTo>
                  <a:pt x="153" y="619"/>
                </a:lnTo>
                <a:lnTo>
                  <a:pt x="153" y="619"/>
                </a:lnTo>
                <a:lnTo>
                  <a:pt x="153" y="619"/>
                </a:lnTo>
                <a:lnTo>
                  <a:pt x="155" y="619"/>
                </a:lnTo>
                <a:lnTo>
                  <a:pt x="158" y="621"/>
                </a:lnTo>
                <a:lnTo>
                  <a:pt x="158" y="621"/>
                </a:lnTo>
                <a:lnTo>
                  <a:pt x="160" y="621"/>
                </a:lnTo>
                <a:lnTo>
                  <a:pt x="160" y="624"/>
                </a:lnTo>
                <a:lnTo>
                  <a:pt x="160" y="626"/>
                </a:lnTo>
                <a:lnTo>
                  <a:pt x="162" y="624"/>
                </a:lnTo>
                <a:lnTo>
                  <a:pt x="162" y="624"/>
                </a:lnTo>
                <a:lnTo>
                  <a:pt x="162" y="621"/>
                </a:lnTo>
                <a:lnTo>
                  <a:pt x="164" y="621"/>
                </a:lnTo>
                <a:lnTo>
                  <a:pt x="167" y="619"/>
                </a:lnTo>
                <a:lnTo>
                  <a:pt x="169" y="619"/>
                </a:lnTo>
                <a:lnTo>
                  <a:pt x="173" y="619"/>
                </a:lnTo>
                <a:lnTo>
                  <a:pt x="176" y="619"/>
                </a:lnTo>
                <a:close/>
                <a:moveTo>
                  <a:pt x="189" y="838"/>
                </a:moveTo>
                <a:lnTo>
                  <a:pt x="187" y="835"/>
                </a:lnTo>
                <a:lnTo>
                  <a:pt x="187" y="835"/>
                </a:lnTo>
                <a:lnTo>
                  <a:pt x="185" y="838"/>
                </a:lnTo>
                <a:lnTo>
                  <a:pt x="182" y="838"/>
                </a:lnTo>
                <a:lnTo>
                  <a:pt x="182" y="838"/>
                </a:lnTo>
                <a:lnTo>
                  <a:pt x="180" y="840"/>
                </a:lnTo>
                <a:lnTo>
                  <a:pt x="180" y="840"/>
                </a:lnTo>
                <a:lnTo>
                  <a:pt x="180" y="842"/>
                </a:lnTo>
                <a:lnTo>
                  <a:pt x="182" y="842"/>
                </a:lnTo>
                <a:lnTo>
                  <a:pt x="180" y="842"/>
                </a:lnTo>
                <a:lnTo>
                  <a:pt x="180" y="842"/>
                </a:lnTo>
                <a:lnTo>
                  <a:pt x="178" y="842"/>
                </a:lnTo>
                <a:lnTo>
                  <a:pt x="178" y="842"/>
                </a:lnTo>
                <a:lnTo>
                  <a:pt x="176" y="844"/>
                </a:lnTo>
                <a:lnTo>
                  <a:pt x="176" y="844"/>
                </a:lnTo>
                <a:lnTo>
                  <a:pt x="176" y="844"/>
                </a:lnTo>
                <a:lnTo>
                  <a:pt x="176" y="847"/>
                </a:lnTo>
                <a:lnTo>
                  <a:pt x="176" y="847"/>
                </a:lnTo>
                <a:lnTo>
                  <a:pt x="173" y="847"/>
                </a:lnTo>
                <a:lnTo>
                  <a:pt x="173" y="849"/>
                </a:lnTo>
                <a:lnTo>
                  <a:pt x="171" y="849"/>
                </a:lnTo>
                <a:lnTo>
                  <a:pt x="171" y="851"/>
                </a:lnTo>
                <a:lnTo>
                  <a:pt x="171" y="851"/>
                </a:lnTo>
                <a:lnTo>
                  <a:pt x="171" y="851"/>
                </a:lnTo>
                <a:lnTo>
                  <a:pt x="176" y="849"/>
                </a:lnTo>
                <a:lnTo>
                  <a:pt x="176" y="849"/>
                </a:lnTo>
                <a:lnTo>
                  <a:pt x="178" y="847"/>
                </a:lnTo>
                <a:lnTo>
                  <a:pt x="178" y="847"/>
                </a:lnTo>
                <a:lnTo>
                  <a:pt x="180" y="847"/>
                </a:lnTo>
                <a:lnTo>
                  <a:pt x="180" y="847"/>
                </a:lnTo>
                <a:lnTo>
                  <a:pt x="180" y="844"/>
                </a:lnTo>
                <a:lnTo>
                  <a:pt x="182" y="842"/>
                </a:lnTo>
                <a:lnTo>
                  <a:pt x="187" y="840"/>
                </a:lnTo>
                <a:lnTo>
                  <a:pt x="189" y="840"/>
                </a:lnTo>
                <a:lnTo>
                  <a:pt x="189" y="840"/>
                </a:lnTo>
                <a:lnTo>
                  <a:pt x="189" y="838"/>
                </a:lnTo>
                <a:lnTo>
                  <a:pt x="189" y="838"/>
                </a:lnTo>
                <a:close/>
                <a:moveTo>
                  <a:pt x="212" y="833"/>
                </a:moveTo>
                <a:lnTo>
                  <a:pt x="209" y="833"/>
                </a:lnTo>
                <a:lnTo>
                  <a:pt x="209" y="833"/>
                </a:lnTo>
                <a:lnTo>
                  <a:pt x="209" y="831"/>
                </a:lnTo>
                <a:lnTo>
                  <a:pt x="214" y="829"/>
                </a:lnTo>
                <a:lnTo>
                  <a:pt x="214" y="829"/>
                </a:lnTo>
                <a:lnTo>
                  <a:pt x="214" y="829"/>
                </a:lnTo>
                <a:lnTo>
                  <a:pt x="212" y="826"/>
                </a:lnTo>
                <a:lnTo>
                  <a:pt x="212" y="829"/>
                </a:lnTo>
                <a:lnTo>
                  <a:pt x="212" y="829"/>
                </a:lnTo>
                <a:lnTo>
                  <a:pt x="209" y="829"/>
                </a:lnTo>
                <a:lnTo>
                  <a:pt x="209" y="831"/>
                </a:lnTo>
                <a:lnTo>
                  <a:pt x="209" y="829"/>
                </a:lnTo>
                <a:lnTo>
                  <a:pt x="209" y="826"/>
                </a:lnTo>
                <a:lnTo>
                  <a:pt x="207" y="826"/>
                </a:lnTo>
                <a:lnTo>
                  <a:pt x="207" y="826"/>
                </a:lnTo>
                <a:lnTo>
                  <a:pt x="205" y="829"/>
                </a:lnTo>
                <a:lnTo>
                  <a:pt x="203" y="829"/>
                </a:lnTo>
                <a:lnTo>
                  <a:pt x="203" y="829"/>
                </a:lnTo>
                <a:lnTo>
                  <a:pt x="200" y="829"/>
                </a:lnTo>
                <a:lnTo>
                  <a:pt x="200" y="829"/>
                </a:lnTo>
                <a:lnTo>
                  <a:pt x="200" y="831"/>
                </a:lnTo>
                <a:lnTo>
                  <a:pt x="200" y="831"/>
                </a:lnTo>
                <a:lnTo>
                  <a:pt x="200" y="831"/>
                </a:lnTo>
                <a:lnTo>
                  <a:pt x="203" y="831"/>
                </a:lnTo>
                <a:lnTo>
                  <a:pt x="203" y="831"/>
                </a:lnTo>
                <a:lnTo>
                  <a:pt x="205" y="833"/>
                </a:lnTo>
                <a:lnTo>
                  <a:pt x="205" y="833"/>
                </a:lnTo>
                <a:lnTo>
                  <a:pt x="207" y="833"/>
                </a:lnTo>
                <a:lnTo>
                  <a:pt x="205" y="833"/>
                </a:lnTo>
                <a:lnTo>
                  <a:pt x="205" y="835"/>
                </a:lnTo>
                <a:lnTo>
                  <a:pt x="205" y="835"/>
                </a:lnTo>
                <a:lnTo>
                  <a:pt x="205" y="835"/>
                </a:lnTo>
                <a:lnTo>
                  <a:pt x="205" y="833"/>
                </a:lnTo>
                <a:lnTo>
                  <a:pt x="203" y="833"/>
                </a:lnTo>
                <a:lnTo>
                  <a:pt x="203" y="835"/>
                </a:lnTo>
                <a:lnTo>
                  <a:pt x="200" y="835"/>
                </a:lnTo>
                <a:lnTo>
                  <a:pt x="200" y="838"/>
                </a:lnTo>
                <a:lnTo>
                  <a:pt x="200" y="838"/>
                </a:lnTo>
                <a:lnTo>
                  <a:pt x="196" y="840"/>
                </a:lnTo>
                <a:lnTo>
                  <a:pt x="194" y="840"/>
                </a:lnTo>
                <a:lnTo>
                  <a:pt x="194" y="840"/>
                </a:lnTo>
                <a:lnTo>
                  <a:pt x="191" y="840"/>
                </a:lnTo>
                <a:lnTo>
                  <a:pt x="189" y="842"/>
                </a:lnTo>
                <a:lnTo>
                  <a:pt x="191" y="842"/>
                </a:lnTo>
                <a:lnTo>
                  <a:pt x="191" y="842"/>
                </a:lnTo>
                <a:lnTo>
                  <a:pt x="194" y="842"/>
                </a:lnTo>
                <a:lnTo>
                  <a:pt x="194" y="842"/>
                </a:lnTo>
                <a:lnTo>
                  <a:pt x="194" y="842"/>
                </a:lnTo>
                <a:lnTo>
                  <a:pt x="196" y="842"/>
                </a:lnTo>
                <a:lnTo>
                  <a:pt x="196" y="842"/>
                </a:lnTo>
                <a:lnTo>
                  <a:pt x="196" y="840"/>
                </a:lnTo>
                <a:lnTo>
                  <a:pt x="198" y="840"/>
                </a:lnTo>
                <a:lnTo>
                  <a:pt x="198" y="840"/>
                </a:lnTo>
                <a:lnTo>
                  <a:pt x="198" y="840"/>
                </a:lnTo>
                <a:lnTo>
                  <a:pt x="200" y="840"/>
                </a:lnTo>
                <a:lnTo>
                  <a:pt x="203" y="838"/>
                </a:lnTo>
                <a:lnTo>
                  <a:pt x="205" y="838"/>
                </a:lnTo>
                <a:lnTo>
                  <a:pt x="207" y="838"/>
                </a:lnTo>
                <a:lnTo>
                  <a:pt x="207" y="838"/>
                </a:lnTo>
                <a:lnTo>
                  <a:pt x="209" y="835"/>
                </a:lnTo>
                <a:lnTo>
                  <a:pt x="212" y="835"/>
                </a:lnTo>
                <a:lnTo>
                  <a:pt x="212" y="833"/>
                </a:lnTo>
                <a:lnTo>
                  <a:pt x="214" y="833"/>
                </a:lnTo>
                <a:lnTo>
                  <a:pt x="214" y="833"/>
                </a:lnTo>
                <a:lnTo>
                  <a:pt x="212" y="833"/>
                </a:lnTo>
                <a:close/>
                <a:moveTo>
                  <a:pt x="160" y="851"/>
                </a:moveTo>
                <a:lnTo>
                  <a:pt x="158" y="851"/>
                </a:lnTo>
                <a:lnTo>
                  <a:pt x="155" y="851"/>
                </a:lnTo>
                <a:lnTo>
                  <a:pt x="155" y="851"/>
                </a:lnTo>
                <a:lnTo>
                  <a:pt x="155" y="851"/>
                </a:lnTo>
                <a:lnTo>
                  <a:pt x="158" y="851"/>
                </a:lnTo>
                <a:lnTo>
                  <a:pt x="160" y="853"/>
                </a:lnTo>
                <a:lnTo>
                  <a:pt x="160" y="851"/>
                </a:lnTo>
                <a:lnTo>
                  <a:pt x="160" y="851"/>
                </a:lnTo>
                <a:lnTo>
                  <a:pt x="160" y="851"/>
                </a:lnTo>
                <a:lnTo>
                  <a:pt x="160" y="851"/>
                </a:lnTo>
                <a:close/>
                <a:moveTo>
                  <a:pt x="322" y="1407"/>
                </a:moveTo>
                <a:lnTo>
                  <a:pt x="322" y="1407"/>
                </a:lnTo>
                <a:lnTo>
                  <a:pt x="322" y="1405"/>
                </a:lnTo>
                <a:lnTo>
                  <a:pt x="322" y="1405"/>
                </a:lnTo>
                <a:lnTo>
                  <a:pt x="322" y="1403"/>
                </a:lnTo>
                <a:lnTo>
                  <a:pt x="317" y="1403"/>
                </a:lnTo>
                <a:lnTo>
                  <a:pt x="315" y="1405"/>
                </a:lnTo>
                <a:lnTo>
                  <a:pt x="315" y="1407"/>
                </a:lnTo>
                <a:lnTo>
                  <a:pt x="315" y="1407"/>
                </a:lnTo>
                <a:lnTo>
                  <a:pt x="317" y="1407"/>
                </a:lnTo>
                <a:lnTo>
                  <a:pt x="317" y="1409"/>
                </a:lnTo>
                <a:lnTo>
                  <a:pt x="320" y="1409"/>
                </a:lnTo>
                <a:lnTo>
                  <a:pt x="320" y="1409"/>
                </a:lnTo>
                <a:lnTo>
                  <a:pt x="322" y="1407"/>
                </a:lnTo>
                <a:lnTo>
                  <a:pt x="322" y="1407"/>
                </a:lnTo>
                <a:close/>
                <a:moveTo>
                  <a:pt x="317" y="804"/>
                </a:moveTo>
                <a:lnTo>
                  <a:pt x="317" y="804"/>
                </a:lnTo>
                <a:lnTo>
                  <a:pt x="320" y="804"/>
                </a:lnTo>
                <a:lnTo>
                  <a:pt x="320" y="804"/>
                </a:lnTo>
                <a:lnTo>
                  <a:pt x="320" y="802"/>
                </a:lnTo>
                <a:lnTo>
                  <a:pt x="320" y="802"/>
                </a:lnTo>
                <a:lnTo>
                  <a:pt x="317" y="802"/>
                </a:lnTo>
                <a:lnTo>
                  <a:pt x="317" y="802"/>
                </a:lnTo>
                <a:lnTo>
                  <a:pt x="317" y="802"/>
                </a:lnTo>
                <a:lnTo>
                  <a:pt x="317" y="804"/>
                </a:lnTo>
                <a:lnTo>
                  <a:pt x="317" y="804"/>
                </a:lnTo>
                <a:lnTo>
                  <a:pt x="317" y="804"/>
                </a:lnTo>
                <a:lnTo>
                  <a:pt x="317" y="804"/>
                </a:lnTo>
                <a:lnTo>
                  <a:pt x="317" y="804"/>
                </a:lnTo>
                <a:close/>
                <a:moveTo>
                  <a:pt x="277" y="806"/>
                </a:moveTo>
                <a:lnTo>
                  <a:pt x="275" y="806"/>
                </a:lnTo>
                <a:lnTo>
                  <a:pt x="275" y="806"/>
                </a:lnTo>
                <a:lnTo>
                  <a:pt x="275" y="808"/>
                </a:lnTo>
                <a:lnTo>
                  <a:pt x="275" y="808"/>
                </a:lnTo>
                <a:lnTo>
                  <a:pt x="275" y="808"/>
                </a:lnTo>
                <a:lnTo>
                  <a:pt x="275" y="808"/>
                </a:lnTo>
                <a:lnTo>
                  <a:pt x="277" y="808"/>
                </a:lnTo>
                <a:lnTo>
                  <a:pt x="277" y="806"/>
                </a:lnTo>
                <a:lnTo>
                  <a:pt x="277" y="806"/>
                </a:lnTo>
                <a:lnTo>
                  <a:pt x="277" y="806"/>
                </a:lnTo>
                <a:close/>
                <a:moveTo>
                  <a:pt x="315" y="2083"/>
                </a:moveTo>
                <a:lnTo>
                  <a:pt x="315" y="2083"/>
                </a:lnTo>
                <a:lnTo>
                  <a:pt x="315" y="2083"/>
                </a:lnTo>
                <a:lnTo>
                  <a:pt x="313" y="2085"/>
                </a:lnTo>
                <a:lnTo>
                  <a:pt x="313" y="2085"/>
                </a:lnTo>
                <a:lnTo>
                  <a:pt x="315" y="2085"/>
                </a:lnTo>
                <a:lnTo>
                  <a:pt x="315" y="2085"/>
                </a:lnTo>
                <a:lnTo>
                  <a:pt x="315" y="2085"/>
                </a:lnTo>
                <a:lnTo>
                  <a:pt x="315" y="2085"/>
                </a:lnTo>
                <a:lnTo>
                  <a:pt x="315" y="2083"/>
                </a:lnTo>
                <a:lnTo>
                  <a:pt x="315" y="2083"/>
                </a:lnTo>
                <a:close/>
                <a:moveTo>
                  <a:pt x="322" y="806"/>
                </a:moveTo>
                <a:lnTo>
                  <a:pt x="322" y="806"/>
                </a:lnTo>
                <a:lnTo>
                  <a:pt x="322" y="806"/>
                </a:lnTo>
                <a:lnTo>
                  <a:pt x="322" y="804"/>
                </a:lnTo>
                <a:lnTo>
                  <a:pt x="320" y="804"/>
                </a:lnTo>
                <a:lnTo>
                  <a:pt x="320" y="806"/>
                </a:lnTo>
                <a:lnTo>
                  <a:pt x="320" y="806"/>
                </a:lnTo>
                <a:lnTo>
                  <a:pt x="322" y="806"/>
                </a:lnTo>
                <a:close/>
                <a:moveTo>
                  <a:pt x="302" y="799"/>
                </a:moveTo>
                <a:lnTo>
                  <a:pt x="304" y="797"/>
                </a:lnTo>
                <a:lnTo>
                  <a:pt x="304" y="797"/>
                </a:lnTo>
                <a:lnTo>
                  <a:pt x="302" y="797"/>
                </a:lnTo>
                <a:lnTo>
                  <a:pt x="302" y="799"/>
                </a:lnTo>
                <a:lnTo>
                  <a:pt x="302" y="799"/>
                </a:lnTo>
                <a:lnTo>
                  <a:pt x="302" y="799"/>
                </a:lnTo>
                <a:lnTo>
                  <a:pt x="302" y="797"/>
                </a:lnTo>
                <a:lnTo>
                  <a:pt x="302" y="797"/>
                </a:lnTo>
                <a:lnTo>
                  <a:pt x="302" y="797"/>
                </a:lnTo>
                <a:lnTo>
                  <a:pt x="299" y="797"/>
                </a:lnTo>
                <a:lnTo>
                  <a:pt x="299" y="797"/>
                </a:lnTo>
                <a:lnTo>
                  <a:pt x="299" y="799"/>
                </a:lnTo>
                <a:lnTo>
                  <a:pt x="299" y="799"/>
                </a:lnTo>
                <a:lnTo>
                  <a:pt x="299" y="802"/>
                </a:lnTo>
                <a:lnTo>
                  <a:pt x="299" y="802"/>
                </a:lnTo>
                <a:lnTo>
                  <a:pt x="299" y="802"/>
                </a:lnTo>
                <a:lnTo>
                  <a:pt x="302" y="802"/>
                </a:lnTo>
                <a:lnTo>
                  <a:pt x="302" y="802"/>
                </a:lnTo>
                <a:lnTo>
                  <a:pt x="304" y="802"/>
                </a:lnTo>
                <a:lnTo>
                  <a:pt x="304" y="802"/>
                </a:lnTo>
                <a:lnTo>
                  <a:pt x="304" y="802"/>
                </a:lnTo>
                <a:lnTo>
                  <a:pt x="302" y="799"/>
                </a:lnTo>
                <a:close/>
                <a:moveTo>
                  <a:pt x="304" y="797"/>
                </a:moveTo>
                <a:lnTo>
                  <a:pt x="304" y="799"/>
                </a:lnTo>
                <a:lnTo>
                  <a:pt x="304" y="799"/>
                </a:lnTo>
                <a:lnTo>
                  <a:pt x="306" y="799"/>
                </a:lnTo>
                <a:lnTo>
                  <a:pt x="306" y="799"/>
                </a:lnTo>
                <a:lnTo>
                  <a:pt x="306" y="797"/>
                </a:lnTo>
                <a:lnTo>
                  <a:pt x="304" y="797"/>
                </a:lnTo>
                <a:close/>
                <a:moveTo>
                  <a:pt x="313" y="802"/>
                </a:moveTo>
                <a:lnTo>
                  <a:pt x="313" y="799"/>
                </a:lnTo>
                <a:lnTo>
                  <a:pt x="313" y="799"/>
                </a:lnTo>
                <a:lnTo>
                  <a:pt x="313" y="799"/>
                </a:lnTo>
                <a:lnTo>
                  <a:pt x="311" y="802"/>
                </a:lnTo>
                <a:lnTo>
                  <a:pt x="311" y="802"/>
                </a:lnTo>
                <a:lnTo>
                  <a:pt x="311" y="804"/>
                </a:lnTo>
                <a:lnTo>
                  <a:pt x="308" y="804"/>
                </a:lnTo>
                <a:lnTo>
                  <a:pt x="308" y="804"/>
                </a:lnTo>
                <a:lnTo>
                  <a:pt x="308" y="804"/>
                </a:lnTo>
                <a:lnTo>
                  <a:pt x="308" y="804"/>
                </a:lnTo>
                <a:lnTo>
                  <a:pt x="308" y="806"/>
                </a:lnTo>
                <a:lnTo>
                  <a:pt x="308" y="808"/>
                </a:lnTo>
                <a:lnTo>
                  <a:pt x="308" y="806"/>
                </a:lnTo>
                <a:lnTo>
                  <a:pt x="311" y="804"/>
                </a:lnTo>
                <a:lnTo>
                  <a:pt x="311" y="804"/>
                </a:lnTo>
                <a:lnTo>
                  <a:pt x="313" y="804"/>
                </a:lnTo>
                <a:lnTo>
                  <a:pt x="313" y="804"/>
                </a:lnTo>
                <a:lnTo>
                  <a:pt x="313" y="804"/>
                </a:lnTo>
                <a:lnTo>
                  <a:pt x="313" y="802"/>
                </a:lnTo>
                <a:lnTo>
                  <a:pt x="313" y="802"/>
                </a:lnTo>
                <a:lnTo>
                  <a:pt x="313" y="802"/>
                </a:lnTo>
                <a:close/>
                <a:moveTo>
                  <a:pt x="308" y="1407"/>
                </a:moveTo>
                <a:lnTo>
                  <a:pt x="308" y="1409"/>
                </a:lnTo>
                <a:lnTo>
                  <a:pt x="308" y="1409"/>
                </a:lnTo>
                <a:lnTo>
                  <a:pt x="308" y="1409"/>
                </a:lnTo>
                <a:lnTo>
                  <a:pt x="308" y="1409"/>
                </a:lnTo>
                <a:lnTo>
                  <a:pt x="308" y="1409"/>
                </a:lnTo>
                <a:lnTo>
                  <a:pt x="308" y="1409"/>
                </a:lnTo>
                <a:lnTo>
                  <a:pt x="311" y="1409"/>
                </a:lnTo>
                <a:lnTo>
                  <a:pt x="311" y="1407"/>
                </a:lnTo>
                <a:lnTo>
                  <a:pt x="311" y="1407"/>
                </a:lnTo>
                <a:lnTo>
                  <a:pt x="311" y="1407"/>
                </a:lnTo>
                <a:lnTo>
                  <a:pt x="308" y="1407"/>
                </a:lnTo>
                <a:close/>
                <a:moveTo>
                  <a:pt x="221" y="824"/>
                </a:moveTo>
                <a:lnTo>
                  <a:pt x="221" y="822"/>
                </a:lnTo>
                <a:lnTo>
                  <a:pt x="218" y="822"/>
                </a:lnTo>
                <a:lnTo>
                  <a:pt x="218" y="824"/>
                </a:lnTo>
                <a:lnTo>
                  <a:pt x="216" y="824"/>
                </a:lnTo>
                <a:lnTo>
                  <a:pt x="216" y="824"/>
                </a:lnTo>
                <a:lnTo>
                  <a:pt x="216" y="824"/>
                </a:lnTo>
                <a:lnTo>
                  <a:pt x="216" y="826"/>
                </a:lnTo>
                <a:lnTo>
                  <a:pt x="218" y="826"/>
                </a:lnTo>
                <a:lnTo>
                  <a:pt x="218" y="826"/>
                </a:lnTo>
                <a:lnTo>
                  <a:pt x="218" y="826"/>
                </a:lnTo>
                <a:lnTo>
                  <a:pt x="221" y="826"/>
                </a:lnTo>
                <a:lnTo>
                  <a:pt x="221" y="826"/>
                </a:lnTo>
                <a:lnTo>
                  <a:pt x="223" y="826"/>
                </a:lnTo>
                <a:lnTo>
                  <a:pt x="223" y="824"/>
                </a:lnTo>
                <a:lnTo>
                  <a:pt x="223" y="824"/>
                </a:lnTo>
                <a:lnTo>
                  <a:pt x="221" y="824"/>
                </a:lnTo>
                <a:close/>
                <a:moveTo>
                  <a:pt x="90" y="865"/>
                </a:moveTo>
                <a:lnTo>
                  <a:pt x="92" y="865"/>
                </a:lnTo>
                <a:lnTo>
                  <a:pt x="92" y="862"/>
                </a:lnTo>
                <a:lnTo>
                  <a:pt x="92" y="862"/>
                </a:lnTo>
                <a:lnTo>
                  <a:pt x="92" y="860"/>
                </a:lnTo>
                <a:lnTo>
                  <a:pt x="90" y="860"/>
                </a:lnTo>
                <a:lnTo>
                  <a:pt x="88" y="860"/>
                </a:lnTo>
                <a:lnTo>
                  <a:pt x="88" y="862"/>
                </a:lnTo>
                <a:lnTo>
                  <a:pt x="88" y="862"/>
                </a:lnTo>
                <a:lnTo>
                  <a:pt x="88" y="862"/>
                </a:lnTo>
                <a:lnTo>
                  <a:pt x="90" y="862"/>
                </a:lnTo>
                <a:lnTo>
                  <a:pt x="88" y="865"/>
                </a:lnTo>
                <a:lnTo>
                  <a:pt x="86" y="865"/>
                </a:lnTo>
                <a:lnTo>
                  <a:pt x="83" y="867"/>
                </a:lnTo>
                <a:lnTo>
                  <a:pt x="79" y="867"/>
                </a:lnTo>
                <a:lnTo>
                  <a:pt x="77" y="867"/>
                </a:lnTo>
                <a:lnTo>
                  <a:pt x="74" y="867"/>
                </a:lnTo>
                <a:lnTo>
                  <a:pt x="74" y="869"/>
                </a:lnTo>
                <a:lnTo>
                  <a:pt x="74" y="869"/>
                </a:lnTo>
                <a:lnTo>
                  <a:pt x="83" y="869"/>
                </a:lnTo>
                <a:lnTo>
                  <a:pt x="88" y="867"/>
                </a:lnTo>
                <a:lnTo>
                  <a:pt x="92" y="867"/>
                </a:lnTo>
                <a:lnTo>
                  <a:pt x="90" y="865"/>
                </a:lnTo>
                <a:lnTo>
                  <a:pt x="90" y="865"/>
                </a:lnTo>
                <a:close/>
                <a:moveTo>
                  <a:pt x="108" y="867"/>
                </a:moveTo>
                <a:lnTo>
                  <a:pt x="104" y="867"/>
                </a:lnTo>
                <a:lnTo>
                  <a:pt x="101" y="867"/>
                </a:lnTo>
                <a:lnTo>
                  <a:pt x="99" y="867"/>
                </a:lnTo>
                <a:lnTo>
                  <a:pt x="97" y="867"/>
                </a:lnTo>
                <a:lnTo>
                  <a:pt x="97" y="867"/>
                </a:lnTo>
                <a:lnTo>
                  <a:pt x="95" y="867"/>
                </a:lnTo>
                <a:lnTo>
                  <a:pt x="95" y="867"/>
                </a:lnTo>
                <a:lnTo>
                  <a:pt x="95" y="867"/>
                </a:lnTo>
                <a:lnTo>
                  <a:pt x="95" y="867"/>
                </a:lnTo>
                <a:lnTo>
                  <a:pt x="95" y="867"/>
                </a:lnTo>
                <a:lnTo>
                  <a:pt x="97" y="867"/>
                </a:lnTo>
                <a:lnTo>
                  <a:pt x="99" y="867"/>
                </a:lnTo>
                <a:lnTo>
                  <a:pt x="101" y="867"/>
                </a:lnTo>
                <a:lnTo>
                  <a:pt x="104" y="867"/>
                </a:lnTo>
                <a:lnTo>
                  <a:pt x="106" y="867"/>
                </a:lnTo>
                <a:lnTo>
                  <a:pt x="106" y="867"/>
                </a:lnTo>
                <a:lnTo>
                  <a:pt x="108" y="867"/>
                </a:lnTo>
                <a:lnTo>
                  <a:pt x="108" y="867"/>
                </a:lnTo>
                <a:lnTo>
                  <a:pt x="108" y="867"/>
                </a:lnTo>
                <a:close/>
                <a:moveTo>
                  <a:pt x="95" y="2042"/>
                </a:moveTo>
                <a:lnTo>
                  <a:pt x="92" y="2042"/>
                </a:lnTo>
                <a:lnTo>
                  <a:pt x="92" y="2042"/>
                </a:lnTo>
                <a:lnTo>
                  <a:pt x="92" y="2044"/>
                </a:lnTo>
                <a:lnTo>
                  <a:pt x="95" y="2044"/>
                </a:lnTo>
                <a:lnTo>
                  <a:pt x="95" y="2042"/>
                </a:lnTo>
                <a:lnTo>
                  <a:pt x="95" y="2042"/>
                </a:lnTo>
                <a:lnTo>
                  <a:pt x="95" y="2042"/>
                </a:lnTo>
                <a:lnTo>
                  <a:pt x="95" y="2042"/>
                </a:lnTo>
                <a:lnTo>
                  <a:pt x="95" y="2042"/>
                </a:lnTo>
                <a:close/>
                <a:moveTo>
                  <a:pt x="119" y="862"/>
                </a:moveTo>
                <a:lnTo>
                  <a:pt x="119" y="860"/>
                </a:lnTo>
                <a:lnTo>
                  <a:pt x="117" y="860"/>
                </a:lnTo>
                <a:lnTo>
                  <a:pt x="117" y="862"/>
                </a:lnTo>
                <a:lnTo>
                  <a:pt x="115" y="862"/>
                </a:lnTo>
                <a:lnTo>
                  <a:pt x="115" y="862"/>
                </a:lnTo>
                <a:lnTo>
                  <a:pt x="117" y="862"/>
                </a:lnTo>
                <a:lnTo>
                  <a:pt x="117" y="862"/>
                </a:lnTo>
                <a:lnTo>
                  <a:pt x="119" y="862"/>
                </a:lnTo>
                <a:close/>
                <a:moveTo>
                  <a:pt x="119" y="687"/>
                </a:moveTo>
                <a:lnTo>
                  <a:pt x="122" y="687"/>
                </a:lnTo>
                <a:lnTo>
                  <a:pt x="119" y="687"/>
                </a:lnTo>
                <a:lnTo>
                  <a:pt x="119" y="685"/>
                </a:lnTo>
                <a:lnTo>
                  <a:pt x="117" y="687"/>
                </a:lnTo>
                <a:lnTo>
                  <a:pt x="113" y="685"/>
                </a:lnTo>
                <a:lnTo>
                  <a:pt x="110" y="682"/>
                </a:lnTo>
                <a:lnTo>
                  <a:pt x="110" y="680"/>
                </a:lnTo>
                <a:lnTo>
                  <a:pt x="108" y="682"/>
                </a:lnTo>
                <a:lnTo>
                  <a:pt x="108" y="682"/>
                </a:lnTo>
                <a:lnTo>
                  <a:pt x="110" y="685"/>
                </a:lnTo>
                <a:lnTo>
                  <a:pt x="115" y="687"/>
                </a:lnTo>
                <a:lnTo>
                  <a:pt x="119" y="687"/>
                </a:lnTo>
                <a:close/>
                <a:moveTo>
                  <a:pt x="86" y="1824"/>
                </a:moveTo>
                <a:lnTo>
                  <a:pt x="86" y="1824"/>
                </a:lnTo>
                <a:lnTo>
                  <a:pt x="86" y="1824"/>
                </a:lnTo>
                <a:lnTo>
                  <a:pt x="86" y="1824"/>
                </a:lnTo>
                <a:lnTo>
                  <a:pt x="86" y="1824"/>
                </a:lnTo>
                <a:lnTo>
                  <a:pt x="86" y="1824"/>
                </a:lnTo>
                <a:lnTo>
                  <a:pt x="86" y="1824"/>
                </a:lnTo>
                <a:lnTo>
                  <a:pt x="86" y="1824"/>
                </a:lnTo>
                <a:lnTo>
                  <a:pt x="86" y="1824"/>
                </a:lnTo>
                <a:lnTo>
                  <a:pt x="86" y="1824"/>
                </a:lnTo>
                <a:lnTo>
                  <a:pt x="86" y="1824"/>
                </a:lnTo>
                <a:lnTo>
                  <a:pt x="86" y="1824"/>
                </a:lnTo>
                <a:lnTo>
                  <a:pt x="86" y="1824"/>
                </a:lnTo>
                <a:lnTo>
                  <a:pt x="86" y="1824"/>
                </a:lnTo>
                <a:close/>
                <a:moveTo>
                  <a:pt x="77" y="2083"/>
                </a:moveTo>
                <a:lnTo>
                  <a:pt x="77" y="2083"/>
                </a:lnTo>
                <a:lnTo>
                  <a:pt x="74" y="2083"/>
                </a:lnTo>
                <a:lnTo>
                  <a:pt x="77" y="2083"/>
                </a:lnTo>
                <a:lnTo>
                  <a:pt x="74" y="2083"/>
                </a:lnTo>
                <a:lnTo>
                  <a:pt x="74" y="2083"/>
                </a:lnTo>
                <a:lnTo>
                  <a:pt x="72" y="2083"/>
                </a:lnTo>
                <a:lnTo>
                  <a:pt x="72" y="2080"/>
                </a:lnTo>
                <a:lnTo>
                  <a:pt x="72" y="2083"/>
                </a:lnTo>
                <a:lnTo>
                  <a:pt x="72" y="2083"/>
                </a:lnTo>
                <a:lnTo>
                  <a:pt x="74" y="2085"/>
                </a:lnTo>
                <a:lnTo>
                  <a:pt x="77" y="2085"/>
                </a:lnTo>
                <a:lnTo>
                  <a:pt x="77" y="2083"/>
                </a:lnTo>
                <a:lnTo>
                  <a:pt x="77" y="2083"/>
                </a:lnTo>
                <a:lnTo>
                  <a:pt x="77" y="2083"/>
                </a:lnTo>
                <a:lnTo>
                  <a:pt x="77" y="2083"/>
                </a:lnTo>
                <a:close/>
                <a:moveTo>
                  <a:pt x="63" y="867"/>
                </a:moveTo>
                <a:lnTo>
                  <a:pt x="61" y="867"/>
                </a:lnTo>
                <a:lnTo>
                  <a:pt x="61" y="867"/>
                </a:lnTo>
                <a:lnTo>
                  <a:pt x="59" y="867"/>
                </a:lnTo>
                <a:lnTo>
                  <a:pt x="61" y="869"/>
                </a:lnTo>
                <a:lnTo>
                  <a:pt x="61" y="869"/>
                </a:lnTo>
                <a:lnTo>
                  <a:pt x="61" y="869"/>
                </a:lnTo>
                <a:lnTo>
                  <a:pt x="63" y="869"/>
                </a:lnTo>
                <a:lnTo>
                  <a:pt x="63" y="869"/>
                </a:lnTo>
                <a:lnTo>
                  <a:pt x="63" y="867"/>
                </a:lnTo>
                <a:lnTo>
                  <a:pt x="63" y="867"/>
                </a:lnTo>
                <a:close/>
                <a:moveTo>
                  <a:pt x="1558" y="752"/>
                </a:moveTo>
                <a:lnTo>
                  <a:pt x="1558" y="750"/>
                </a:lnTo>
                <a:lnTo>
                  <a:pt x="1558" y="752"/>
                </a:lnTo>
                <a:lnTo>
                  <a:pt x="1558" y="750"/>
                </a:lnTo>
                <a:lnTo>
                  <a:pt x="1558" y="750"/>
                </a:lnTo>
                <a:lnTo>
                  <a:pt x="1558" y="750"/>
                </a:lnTo>
                <a:lnTo>
                  <a:pt x="1558" y="750"/>
                </a:lnTo>
                <a:lnTo>
                  <a:pt x="1558" y="750"/>
                </a:lnTo>
                <a:lnTo>
                  <a:pt x="1558" y="750"/>
                </a:lnTo>
                <a:lnTo>
                  <a:pt x="1558" y="750"/>
                </a:lnTo>
                <a:lnTo>
                  <a:pt x="1558" y="750"/>
                </a:lnTo>
                <a:lnTo>
                  <a:pt x="1558" y="752"/>
                </a:lnTo>
                <a:lnTo>
                  <a:pt x="1558" y="752"/>
                </a:lnTo>
                <a:lnTo>
                  <a:pt x="1558" y="752"/>
                </a:lnTo>
                <a:close/>
                <a:moveTo>
                  <a:pt x="158" y="2047"/>
                </a:moveTo>
                <a:lnTo>
                  <a:pt x="158" y="2049"/>
                </a:lnTo>
                <a:lnTo>
                  <a:pt x="158" y="2049"/>
                </a:lnTo>
                <a:lnTo>
                  <a:pt x="158" y="2051"/>
                </a:lnTo>
                <a:lnTo>
                  <a:pt x="160" y="2049"/>
                </a:lnTo>
                <a:lnTo>
                  <a:pt x="160" y="2049"/>
                </a:lnTo>
                <a:lnTo>
                  <a:pt x="158" y="2047"/>
                </a:lnTo>
                <a:lnTo>
                  <a:pt x="158" y="2047"/>
                </a:lnTo>
                <a:close/>
                <a:moveTo>
                  <a:pt x="79" y="2085"/>
                </a:moveTo>
                <a:lnTo>
                  <a:pt x="79" y="2087"/>
                </a:lnTo>
                <a:lnTo>
                  <a:pt x="79" y="2087"/>
                </a:lnTo>
                <a:lnTo>
                  <a:pt x="79" y="2085"/>
                </a:lnTo>
                <a:lnTo>
                  <a:pt x="79" y="2085"/>
                </a:lnTo>
                <a:lnTo>
                  <a:pt x="79" y="2085"/>
                </a:lnTo>
                <a:close/>
                <a:moveTo>
                  <a:pt x="144" y="1972"/>
                </a:moveTo>
                <a:lnTo>
                  <a:pt x="144" y="1975"/>
                </a:lnTo>
                <a:lnTo>
                  <a:pt x="144" y="1975"/>
                </a:lnTo>
                <a:lnTo>
                  <a:pt x="144" y="1975"/>
                </a:lnTo>
                <a:lnTo>
                  <a:pt x="146" y="1972"/>
                </a:lnTo>
                <a:lnTo>
                  <a:pt x="146" y="1972"/>
                </a:lnTo>
                <a:lnTo>
                  <a:pt x="144" y="1972"/>
                </a:lnTo>
                <a:lnTo>
                  <a:pt x="144" y="1972"/>
                </a:lnTo>
                <a:close/>
                <a:moveTo>
                  <a:pt x="140" y="1799"/>
                </a:moveTo>
                <a:lnTo>
                  <a:pt x="140" y="1801"/>
                </a:lnTo>
                <a:lnTo>
                  <a:pt x="140" y="1801"/>
                </a:lnTo>
                <a:lnTo>
                  <a:pt x="140" y="1801"/>
                </a:lnTo>
                <a:lnTo>
                  <a:pt x="140" y="1799"/>
                </a:lnTo>
                <a:lnTo>
                  <a:pt x="140" y="1799"/>
                </a:lnTo>
                <a:lnTo>
                  <a:pt x="140" y="1799"/>
                </a:lnTo>
                <a:close/>
                <a:moveTo>
                  <a:pt x="144" y="858"/>
                </a:moveTo>
                <a:lnTo>
                  <a:pt x="144" y="858"/>
                </a:lnTo>
                <a:lnTo>
                  <a:pt x="144" y="856"/>
                </a:lnTo>
                <a:lnTo>
                  <a:pt x="146" y="856"/>
                </a:lnTo>
                <a:lnTo>
                  <a:pt x="146" y="856"/>
                </a:lnTo>
                <a:lnTo>
                  <a:pt x="146" y="856"/>
                </a:lnTo>
                <a:lnTo>
                  <a:pt x="146" y="856"/>
                </a:lnTo>
                <a:lnTo>
                  <a:pt x="146" y="856"/>
                </a:lnTo>
                <a:lnTo>
                  <a:pt x="144" y="853"/>
                </a:lnTo>
                <a:lnTo>
                  <a:pt x="144" y="856"/>
                </a:lnTo>
                <a:lnTo>
                  <a:pt x="142" y="856"/>
                </a:lnTo>
                <a:lnTo>
                  <a:pt x="144" y="858"/>
                </a:lnTo>
                <a:lnTo>
                  <a:pt x="144" y="858"/>
                </a:lnTo>
                <a:close/>
                <a:moveTo>
                  <a:pt x="151" y="759"/>
                </a:moveTo>
                <a:lnTo>
                  <a:pt x="151" y="759"/>
                </a:lnTo>
                <a:lnTo>
                  <a:pt x="151" y="759"/>
                </a:lnTo>
                <a:lnTo>
                  <a:pt x="153" y="759"/>
                </a:lnTo>
                <a:lnTo>
                  <a:pt x="153" y="757"/>
                </a:lnTo>
                <a:lnTo>
                  <a:pt x="151" y="759"/>
                </a:lnTo>
                <a:lnTo>
                  <a:pt x="151" y="759"/>
                </a:lnTo>
                <a:close/>
                <a:moveTo>
                  <a:pt x="137" y="1896"/>
                </a:moveTo>
                <a:lnTo>
                  <a:pt x="137" y="1896"/>
                </a:lnTo>
                <a:lnTo>
                  <a:pt x="137" y="1896"/>
                </a:lnTo>
                <a:lnTo>
                  <a:pt x="137" y="1896"/>
                </a:lnTo>
                <a:lnTo>
                  <a:pt x="137" y="1896"/>
                </a:lnTo>
                <a:lnTo>
                  <a:pt x="137" y="1896"/>
                </a:lnTo>
                <a:lnTo>
                  <a:pt x="137" y="1896"/>
                </a:lnTo>
                <a:lnTo>
                  <a:pt x="137" y="1896"/>
                </a:lnTo>
                <a:lnTo>
                  <a:pt x="137" y="1896"/>
                </a:lnTo>
                <a:close/>
                <a:moveTo>
                  <a:pt x="131" y="1794"/>
                </a:moveTo>
                <a:lnTo>
                  <a:pt x="128" y="1794"/>
                </a:lnTo>
                <a:lnTo>
                  <a:pt x="128" y="1794"/>
                </a:lnTo>
                <a:lnTo>
                  <a:pt x="131" y="1794"/>
                </a:lnTo>
                <a:lnTo>
                  <a:pt x="131" y="1797"/>
                </a:lnTo>
                <a:lnTo>
                  <a:pt x="131" y="1797"/>
                </a:lnTo>
                <a:lnTo>
                  <a:pt x="131" y="1797"/>
                </a:lnTo>
                <a:lnTo>
                  <a:pt x="131" y="1797"/>
                </a:lnTo>
                <a:lnTo>
                  <a:pt x="131" y="1794"/>
                </a:lnTo>
                <a:lnTo>
                  <a:pt x="131" y="1794"/>
                </a:lnTo>
                <a:lnTo>
                  <a:pt x="128" y="1794"/>
                </a:lnTo>
                <a:lnTo>
                  <a:pt x="128" y="1794"/>
                </a:lnTo>
                <a:lnTo>
                  <a:pt x="128" y="1794"/>
                </a:lnTo>
                <a:lnTo>
                  <a:pt x="128" y="1794"/>
                </a:lnTo>
                <a:lnTo>
                  <a:pt x="128" y="1794"/>
                </a:lnTo>
                <a:lnTo>
                  <a:pt x="128" y="1794"/>
                </a:lnTo>
                <a:lnTo>
                  <a:pt x="128" y="1794"/>
                </a:lnTo>
                <a:lnTo>
                  <a:pt x="131" y="1794"/>
                </a:lnTo>
                <a:lnTo>
                  <a:pt x="131" y="1794"/>
                </a:lnTo>
                <a:lnTo>
                  <a:pt x="131" y="1794"/>
                </a:lnTo>
                <a:lnTo>
                  <a:pt x="131" y="1794"/>
                </a:lnTo>
                <a:lnTo>
                  <a:pt x="131" y="1797"/>
                </a:lnTo>
                <a:lnTo>
                  <a:pt x="131" y="1794"/>
                </a:lnTo>
                <a:lnTo>
                  <a:pt x="131" y="1794"/>
                </a:lnTo>
                <a:close/>
                <a:moveTo>
                  <a:pt x="119" y="1961"/>
                </a:moveTo>
                <a:lnTo>
                  <a:pt x="117" y="1961"/>
                </a:lnTo>
                <a:lnTo>
                  <a:pt x="115" y="1961"/>
                </a:lnTo>
                <a:lnTo>
                  <a:pt x="113" y="1961"/>
                </a:lnTo>
                <a:lnTo>
                  <a:pt x="113" y="1963"/>
                </a:lnTo>
                <a:lnTo>
                  <a:pt x="115" y="1963"/>
                </a:lnTo>
                <a:lnTo>
                  <a:pt x="117" y="1966"/>
                </a:lnTo>
                <a:lnTo>
                  <a:pt x="117" y="1966"/>
                </a:lnTo>
                <a:lnTo>
                  <a:pt x="119" y="1966"/>
                </a:lnTo>
                <a:lnTo>
                  <a:pt x="122" y="1966"/>
                </a:lnTo>
                <a:lnTo>
                  <a:pt x="122" y="1963"/>
                </a:lnTo>
                <a:lnTo>
                  <a:pt x="122" y="1961"/>
                </a:lnTo>
                <a:lnTo>
                  <a:pt x="119" y="1961"/>
                </a:lnTo>
                <a:close/>
                <a:moveTo>
                  <a:pt x="133" y="1968"/>
                </a:moveTo>
                <a:lnTo>
                  <a:pt x="131" y="1968"/>
                </a:lnTo>
                <a:lnTo>
                  <a:pt x="131" y="1968"/>
                </a:lnTo>
                <a:lnTo>
                  <a:pt x="126" y="1966"/>
                </a:lnTo>
                <a:lnTo>
                  <a:pt x="124" y="1966"/>
                </a:lnTo>
                <a:lnTo>
                  <a:pt x="124" y="1968"/>
                </a:lnTo>
                <a:lnTo>
                  <a:pt x="124" y="1968"/>
                </a:lnTo>
                <a:lnTo>
                  <a:pt x="126" y="1970"/>
                </a:lnTo>
                <a:lnTo>
                  <a:pt x="126" y="1970"/>
                </a:lnTo>
                <a:lnTo>
                  <a:pt x="128" y="1970"/>
                </a:lnTo>
                <a:lnTo>
                  <a:pt x="133" y="1970"/>
                </a:lnTo>
                <a:lnTo>
                  <a:pt x="133" y="1970"/>
                </a:lnTo>
                <a:lnTo>
                  <a:pt x="133" y="1968"/>
                </a:lnTo>
                <a:lnTo>
                  <a:pt x="133" y="1968"/>
                </a:lnTo>
                <a:close/>
                <a:moveTo>
                  <a:pt x="137" y="1819"/>
                </a:moveTo>
                <a:lnTo>
                  <a:pt x="135" y="1821"/>
                </a:lnTo>
                <a:lnTo>
                  <a:pt x="135" y="1821"/>
                </a:lnTo>
                <a:lnTo>
                  <a:pt x="137" y="1821"/>
                </a:lnTo>
                <a:lnTo>
                  <a:pt x="137" y="1821"/>
                </a:lnTo>
                <a:lnTo>
                  <a:pt x="137" y="1821"/>
                </a:lnTo>
                <a:lnTo>
                  <a:pt x="137" y="1821"/>
                </a:lnTo>
                <a:lnTo>
                  <a:pt x="137" y="1819"/>
                </a:lnTo>
                <a:lnTo>
                  <a:pt x="137" y="1819"/>
                </a:lnTo>
                <a:close/>
                <a:moveTo>
                  <a:pt x="270" y="817"/>
                </a:moveTo>
                <a:lnTo>
                  <a:pt x="268" y="817"/>
                </a:lnTo>
                <a:lnTo>
                  <a:pt x="268" y="817"/>
                </a:lnTo>
                <a:lnTo>
                  <a:pt x="268" y="820"/>
                </a:lnTo>
                <a:lnTo>
                  <a:pt x="270" y="820"/>
                </a:lnTo>
                <a:lnTo>
                  <a:pt x="272" y="820"/>
                </a:lnTo>
                <a:lnTo>
                  <a:pt x="270" y="817"/>
                </a:lnTo>
                <a:lnTo>
                  <a:pt x="270" y="817"/>
                </a:lnTo>
                <a:close/>
                <a:moveTo>
                  <a:pt x="535" y="2004"/>
                </a:moveTo>
                <a:lnTo>
                  <a:pt x="535" y="2004"/>
                </a:lnTo>
                <a:lnTo>
                  <a:pt x="535" y="2004"/>
                </a:lnTo>
                <a:lnTo>
                  <a:pt x="535" y="2002"/>
                </a:lnTo>
                <a:lnTo>
                  <a:pt x="535" y="2002"/>
                </a:lnTo>
                <a:lnTo>
                  <a:pt x="535" y="2004"/>
                </a:lnTo>
                <a:lnTo>
                  <a:pt x="535" y="2004"/>
                </a:lnTo>
                <a:lnTo>
                  <a:pt x="535" y="2004"/>
                </a:lnTo>
                <a:lnTo>
                  <a:pt x="535" y="2006"/>
                </a:lnTo>
                <a:lnTo>
                  <a:pt x="538" y="2006"/>
                </a:lnTo>
                <a:lnTo>
                  <a:pt x="538" y="2006"/>
                </a:lnTo>
                <a:lnTo>
                  <a:pt x="538" y="2006"/>
                </a:lnTo>
                <a:lnTo>
                  <a:pt x="535" y="2004"/>
                </a:lnTo>
                <a:close/>
                <a:moveTo>
                  <a:pt x="542" y="687"/>
                </a:moveTo>
                <a:lnTo>
                  <a:pt x="542" y="687"/>
                </a:lnTo>
                <a:lnTo>
                  <a:pt x="542" y="685"/>
                </a:lnTo>
                <a:lnTo>
                  <a:pt x="540" y="687"/>
                </a:lnTo>
                <a:lnTo>
                  <a:pt x="540" y="687"/>
                </a:lnTo>
                <a:lnTo>
                  <a:pt x="542" y="687"/>
                </a:lnTo>
                <a:lnTo>
                  <a:pt x="542" y="687"/>
                </a:lnTo>
                <a:close/>
                <a:moveTo>
                  <a:pt x="526" y="685"/>
                </a:moveTo>
                <a:lnTo>
                  <a:pt x="524" y="685"/>
                </a:lnTo>
                <a:lnTo>
                  <a:pt x="522" y="685"/>
                </a:lnTo>
                <a:lnTo>
                  <a:pt x="520" y="685"/>
                </a:lnTo>
                <a:lnTo>
                  <a:pt x="520" y="685"/>
                </a:lnTo>
                <a:lnTo>
                  <a:pt x="520" y="685"/>
                </a:lnTo>
                <a:lnTo>
                  <a:pt x="517" y="685"/>
                </a:lnTo>
                <a:lnTo>
                  <a:pt x="517" y="685"/>
                </a:lnTo>
                <a:lnTo>
                  <a:pt x="517" y="687"/>
                </a:lnTo>
                <a:lnTo>
                  <a:pt x="520" y="687"/>
                </a:lnTo>
                <a:lnTo>
                  <a:pt x="520" y="689"/>
                </a:lnTo>
                <a:lnTo>
                  <a:pt x="520" y="689"/>
                </a:lnTo>
                <a:lnTo>
                  <a:pt x="522" y="687"/>
                </a:lnTo>
                <a:lnTo>
                  <a:pt x="526" y="687"/>
                </a:lnTo>
                <a:lnTo>
                  <a:pt x="526" y="687"/>
                </a:lnTo>
                <a:lnTo>
                  <a:pt x="526" y="685"/>
                </a:lnTo>
                <a:lnTo>
                  <a:pt x="526" y="685"/>
                </a:lnTo>
                <a:lnTo>
                  <a:pt x="526" y="685"/>
                </a:lnTo>
                <a:close/>
                <a:moveTo>
                  <a:pt x="553" y="696"/>
                </a:moveTo>
                <a:lnTo>
                  <a:pt x="551" y="698"/>
                </a:lnTo>
                <a:lnTo>
                  <a:pt x="551" y="698"/>
                </a:lnTo>
                <a:lnTo>
                  <a:pt x="551" y="698"/>
                </a:lnTo>
                <a:lnTo>
                  <a:pt x="553" y="696"/>
                </a:lnTo>
                <a:lnTo>
                  <a:pt x="556" y="696"/>
                </a:lnTo>
                <a:lnTo>
                  <a:pt x="556" y="694"/>
                </a:lnTo>
                <a:lnTo>
                  <a:pt x="556" y="696"/>
                </a:lnTo>
                <a:lnTo>
                  <a:pt x="553" y="696"/>
                </a:lnTo>
                <a:close/>
                <a:moveTo>
                  <a:pt x="542" y="1997"/>
                </a:moveTo>
                <a:lnTo>
                  <a:pt x="542" y="1997"/>
                </a:lnTo>
                <a:lnTo>
                  <a:pt x="544" y="1999"/>
                </a:lnTo>
                <a:lnTo>
                  <a:pt x="544" y="1999"/>
                </a:lnTo>
                <a:lnTo>
                  <a:pt x="544" y="1997"/>
                </a:lnTo>
                <a:lnTo>
                  <a:pt x="542" y="1997"/>
                </a:lnTo>
                <a:lnTo>
                  <a:pt x="542" y="1997"/>
                </a:lnTo>
                <a:close/>
                <a:moveTo>
                  <a:pt x="565" y="2011"/>
                </a:moveTo>
                <a:lnTo>
                  <a:pt x="565" y="2011"/>
                </a:lnTo>
                <a:lnTo>
                  <a:pt x="567" y="2011"/>
                </a:lnTo>
                <a:lnTo>
                  <a:pt x="567" y="2011"/>
                </a:lnTo>
                <a:lnTo>
                  <a:pt x="567" y="2011"/>
                </a:lnTo>
                <a:lnTo>
                  <a:pt x="565" y="2011"/>
                </a:lnTo>
                <a:close/>
                <a:moveTo>
                  <a:pt x="495" y="691"/>
                </a:moveTo>
                <a:lnTo>
                  <a:pt x="493" y="694"/>
                </a:lnTo>
                <a:lnTo>
                  <a:pt x="497" y="694"/>
                </a:lnTo>
                <a:lnTo>
                  <a:pt x="497" y="694"/>
                </a:lnTo>
                <a:lnTo>
                  <a:pt x="499" y="694"/>
                </a:lnTo>
                <a:lnTo>
                  <a:pt x="497" y="691"/>
                </a:lnTo>
                <a:lnTo>
                  <a:pt x="495" y="691"/>
                </a:lnTo>
                <a:close/>
                <a:moveTo>
                  <a:pt x="497" y="676"/>
                </a:moveTo>
                <a:lnTo>
                  <a:pt x="497" y="676"/>
                </a:lnTo>
                <a:lnTo>
                  <a:pt x="499" y="676"/>
                </a:lnTo>
                <a:lnTo>
                  <a:pt x="499" y="676"/>
                </a:lnTo>
                <a:lnTo>
                  <a:pt x="499" y="673"/>
                </a:lnTo>
                <a:lnTo>
                  <a:pt x="497" y="673"/>
                </a:lnTo>
                <a:lnTo>
                  <a:pt x="497" y="673"/>
                </a:lnTo>
                <a:lnTo>
                  <a:pt x="497" y="673"/>
                </a:lnTo>
                <a:lnTo>
                  <a:pt x="495" y="676"/>
                </a:lnTo>
                <a:lnTo>
                  <a:pt x="497" y="676"/>
                </a:lnTo>
                <a:close/>
                <a:moveTo>
                  <a:pt x="477" y="2026"/>
                </a:moveTo>
                <a:lnTo>
                  <a:pt x="477" y="2026"/>
                </a:lnTo>
                <a:lnTo>
                  <a:pt x="477" y="2024"/>
                </a:lnTo>
                <a:lnTo>
                  <a:pt x="475" y="2024"/>
                </a:lnTo>
                <a:lnTo>
                  <a:pt x="472" y="2024"/>
                </a:lnTo>
                <a:lnTo>
                  <a:pt x="472" y="2026"/>
                </a:lnTo>
                <a:lnTo>
                  <a:pt x="472" y="2026"/>
                </a:lnTo>
                <a:lnTo>
                  <a:pt x="472" y="2029"/>
                </a:lnTo>
                <a:lnTo>
                  <a:pt x="475" y="2029"/>
                </a:lnTo>
                <a:lnTo>
                  <a:pt x="477" y="2029"/>
                </a:lnTo>
                <a:lnTo>
                  <a:pt x="477" y="2029"/>
                </a:lnTo>
                <a:lnTo>
                  <a:pt x="479" y="2031"/>
                </a:lnTo>
                <a:lnTo>
                  <a:pt x="479" y="2031"/>
                </a:lnTo>
                <a:lnTo>
                  <a:pt x="479" y="2029"/>
                </a:lnTo>
                <a:lnTo>
                  <a:pt x="479" y="2029"/>
                </a:lnTo>
                <a:lnTo>
                  <a:pt x="477" y="2026"/>
                </a:lnTo>
                <a:close/>
                <a:moveTo>
                  <a:pt x="504" y="685"/>
                </a:moveTo>
                <a:lnTo>
                  <a:pt x="502" y="682"/>
                </a:lnTo>
                <a:lnTo>
                  <a:pt x="502" y="685"/>
                </a:lnTo>
                <a:lnTo>
                  <a:pt x="502" y="685"/>
                </a:lnTo>
                <a:lnTo>
                  <a:pt x="502" y="685"/>
                </a:lnTo>
                <a:lnTo>
                  <a:pt x="502" y="685"/>
                </a:lnTo>
                <a:lnTo>
                  <a:pt x="502" y="685"/>
                </a:lnTo>
                <a:lnTo>
                  <a:pt x="502" y="685"/>
                </a:lnTo>
                <a:lnTo>
                  <a:pt x="499" y="687"/>
                </a:lnTo>
                <a:lnTo>
                  <a:pt x="499" y="687"/>
                </a:lnTo>
                <a:lnTo>
                  <a:pt x="499" y="687"/>
                </a:lnTo>
                <a:lnTo>
                  <a:pt x="499" y="687"/>
                </a:lnTo>
                <a:lnTo>
                  <a:pt x="499" y="689"/>
                </a:lnTo>
                <a:lnTo>
                  <a:pt x="502" y="689"/>
                </a:lnTo>
                <a:lnTo>
                  <a:pt x="502" y="689"/>
                </a:lnTo>
                <a:lnTo>
                  <a:pt x="502" y="691"/>
                </a:lnTo>
                <a:lnTo>
                  <a:pt x="502" y="691"/>
                </a:lnTo>
                <a:lnTo>
                  <a:pt x="502" y="691"/>
                </a:lnTo>
                <a:lnTo>
                  <a:pt x="502" y="689"/>
                </a:lnTo>
                <a:lnTo>
                  <a:pt x="502" y="689"/>
                </a:lnTo>
                <a:lnTo>
                  <a:pt x="504" y="687"/>
                </a:lnTo>
                <a:lnTo>
                  <a:pt x="502" y="685"/>
                </a:lnTo>
                <a:lnTo>
                  <a:pt x="504" y="685"/>
                </a:lnTo>
                <a:lnTo>
                  <a:pt x="504" y="685"/>
                </a:lnTo>
                <a:close/>
                <a:moveTo>
                  <a:pt x="511" y="687"/>
                </a:moveTo>
                <a:lnTo>
                  <a:pt x="511" y="687"/>
                </a:lnTo>
                <a:lnTo>
                  <a:pt x="511" y="687"/>
                </a:lnTo>
                <a:lnTo>
                  <a:pt x="508" y="691"/>
                </a:lnTo>
                <a:lnTo>
                  <a:pt x="506" y="694"/>
                </a:lnTo>
                <a:lnTo>
                  <a:pt x="504" y="694"/>
                </a:lnTo>
                <a:lnTo>
                  <a:pt x="502" y="696"/>
                </a:lnTo>
                <a:lnTo>
                  <a:pt x="502" y="696"/>
                </a:lnTo>
                <a:lnTo>
                  <a:pt x="502" y="698"/>
                </a:lnTo>
                <a:lnTo>
                  <a:pt x="499" y="698"/>
                </a:lnTo>
                <a:lnTo>
                  <a:pt x="499" y="700"/>
                </a:lnTo>
                <a:lnTo>
                  <a:pt x="502" y="698"/>
                </a:lnTo>
                <a:lnTo>
                  <a:pt x="504" y="698"/>
                </a:lnTo>
                <a:lnTo>
                  <a:pt x="504" y="698"/>
                </a:lnTo>
                <a:lnTo>
                  <a:pt x="504" y="698"/>
                </a:lnTo>
                <a:lnTo>
                  <a:pt x="506" y="698"/>
                </a:lnTo>
                <a:lnTo>
                  <a:pt x="506" y="698"/>
                </a:lnTo>
                <a:lnTo>
                  <a:pt x="506" y="696"/>
                </a:lnTo>
                <a:lnTo>
                  <a:pt x="506" y="696"/>
                </a:lnTo>
                <a:lnTo>
                  <a:pt x="506" y="696"/>
                </a:lnTo>
                <a:lnTo>
                  <a:pt x="508" y="696"/>
                </a:lnTo>
                <a:lnTo>
                  <a:pt x="508" y="694"/>
                </a:lnTo>
                <a:lnTo>
                  <a:pt x="508" y="694"/>
                </a:lnTo>
                <a:lnTo>
                  <a:pt x="513" y="689"/>
                </a:lnTo>
                <a:lnTo>
                  <a:pt x="515" y="689"/>
                </a:lnTo>
                <a:lnTo>
                  <a:pt x="513" y="687"/>
                </a:lnTo>
                <a:lnTo>
                  <a:pt x="511" y="687"/>
                </a:lnTo>
                <a:close/>
                <a:moveTo>
                  <a:pt x="630" y="1889"/>
                </a:moveTo>
                <a:lnTo>
                  <a:pt x="628" y="1889"/>
                </a:lnTo>
                <a:lnTo>
                  <a:pt x="628" y="1889"/>
                </a:lnTo>
                <a:lnTo>
                  <a:pt x="628" y="1889"/>
                </a:lnTo>
                <a:lnTo>
                  <a:pt x="630" y="1889"/>
                </a:lnTo>
                <a:lnTo>
                  <a:pt x="630" y="1889"/>
                </a:lnTo>
                <a:lnTo>
                  <a:pt x="630" y="1889"/>
                </a:lnTo>
                <a:lnTo>
                  <a:pt x="630" y="1889"/>
                </a:lnTo>
                <a:lnTo>
                  <a:pt x="630" y="1889"/>
                </a:lnTo>
                <a:close/>
                <a:moveTo>
                  <a:pt x="621" y="1889"/>
                </a:moveTo>
                <a:lnTo>
                  <a:pt x="621" y="1889"/>
                </a:lnTo>
                <a:lnTo>
                  <a:pt x="621" y="1887"/>
                </a:lnTo>
                <a:lnTo>
                  <a:pt x="619" y="1887"/>
                </a:lnTo>
                <a:lnTo>
                  <a:pt x="619" y="1887"/>
                </a:lnTo>
                <a:lnTo>
                  <a:pt x="619" y="1889"/>
                </a:lnTo>
                <a:lnTo>
                  <a:pt x="619" y="1889"/>
                </a:lnTo>
                <a:lnTo>
                  <a:pt x="619" y="1889"/>
                </a:lnTo>
                <a:lnTo>
                  <a:pt x="621" y="1889"/>
                </a:lnTo>
                <a:lnTo>
                  <a:pt x="621" y="1889"/>
                </a:lnTo>
                <a:close/>
                <a:moveTo>
                  <a:pt x="621" y="1896"/>
                </a:moveTo>
                <a:lnTo>
                  <a:pt x="621" y="1896"/>
                </a:lnTo>
                <a:lnTo>
                  <a:pt x="621" y="1898"/>
                </a:lnTo>
                <a:lnTo>
                  <a:pt x="621" y="1898"/>
                </a:lnTo>
                <a:lnTo>
                  <a:pt x="621" y="1896"/>
                </a:lnTo>
                <a:lnTo>
                  <a:pt x="621" y="1896"/>
                </a:lnTo>
                <a:lnTo>
                  <a:pt x="621" y="1896"/>
                </a:lnTo>
                <a:close/>
                <a:moveTo>
                  <a:pt x="637" y="1905"/>
                </a:moveTo>
                <a:lnTo>
                  <a:pt x="637" y="1905"/>
                </a:lnTo>
                <a:lnTo>
                  <a:pt x="637" y="1907"/>
                </a:lnTo>
                <a:lnTo>
                  <a:pt x="637" y="1905"/>
                </a:lnTo>
                <a:lnTo>
                  <a:pt x="637" y="1905"/>
                </a:lnTo>
                <a:lnTo>
                  <a:pt x="637" y="1905"/>
                </a:lnTo>
                <a:close/>
                <a:moveTo>
                  <a:pt x="569" y="2011"/>
                </a:moveTo>
                <a:lnTo>
                  <a:pt x="567" y="2011"/>
                </a:lnTo>
                <a:lnTo>
                  <a:pt x="567" y="2011"/>
                </a:lnTo>
                <a:lnTo>
                  <a:pt x="569" y="2011"/>
                </a:lnTo>
                <a:lnTo>
                  <a:pt x="569" y="2011"/>
                </a:lnTo>
                <a:lnTo>
                  <a:pt x="569" y="2011"/>
                </a:lnTo>
                <a:lnTo>
                  <a:pt x="569" y="2011"/>
                </a:lnTo>
                <a:close/>
                <a:moveTo>
                  <a:pt x="612" y="2026"/>
                </a:moveTo>
                <a:lnTo>
                  <a:pt x="610" y="2029"/>
                </a:lnTo>
                <a:lnTo>
                  <a:pt x="610" y="2029"/>
                </a:lnTo>
                <a:lnTo>
                  <a:pt x="610" y="2029"/>
                </a:lnTo>
                <a:lnTo>
                  <a:pt x="610" y="2029"/>
                </a:lnTo>
                <a:lnTo>
                  <a:pt x="610" y="2031"/>
                </a:lnTo>
                <a:lnTo>
                  <a:pt x="610" y="2031"/>
                </a:lnTo>
                <a:lnTo>
                  <a:pt x="610" y="2031"/>
                </a:lnTo>
                <a:lnTo>
                  <a:pt x="610" y="2031"/>
                </a:lnTo>
                <a:lnTo>
                  <a:pt x="610" y="2031"/>
                </a:lnTo>
                <a:lnTo>
                  <a:pt x="610" y="2029"/>
                </a:lnTo>
                <a:lnTo>
                  <a:pt x="610" y="2029"/>
                </a:lnTo>
                <a:lnTo>
                  <a:pt x="610" y="2029"/>
                </a:lnTo>
                <a:lnTo>
                  <a:pt x="612" y="2026"/>
                </a:lnTo>
                <a:lnTo>
                  <a:pt x="612" y="2026"/>
                </a:lnTo>
                <a:lnTo>
                  <a:pt x="612" y="2026"/>
                </a:lnTo>
                <a:lnTo>
                  <a:pt x="612" y="2026"/>
                </a:lnTo>
                <a:close/>
                <a:moveTo>
                  <a:pt x="347" y="1416"/>
                </a:moveTo>
                <a:lnTo>
                  <a:pt x="347" y="1416"/>
                </a:lnTo>
                <a:lnTo>
                  <a:pt x="347" y="1416"/>
                </a:lnTo>
                <a:lnTo>
                  <a:pt x="347" y="1416"/>
                </a:lnTo>
                <a:lnTo>
                  <a:pt x="344" y="1416"/>
                </a:lnTo>
                <a:lnTo>
                  <a:pt x="344" y="1414"/>
                </a:lnTo>
                <a:lnTo>
                  <a:pt x="344" y="1414"/>
                </a:lnTo>
                <a:lnTo>
                  <a:pt x="342" y="1412"/>
                </a:lnTo>
                <a:lnTo>
                  <a:pt x="342" y="1412"/>
                </a:lnTo>
                <a:lnTo>
                  <a:pt x="340" y="1414"/>
                </a:lnTo>
                <a:lnTo>
                  <a:pt x="338" y="1414"/>
                </a:lnTo>
                <a:lnTo>
                  <a:pt x="340" y="1414"/>
                </a:lnTo>
                <a:lnTo>
                  <a:pt x="340" y="1416"/>
                </a:lnTo>
                <a:lnTo>
                  <a:pt x="340" y="1416"/>
                </a:lnTo>
                <a:lnTo>
                  <a:pt x="340" y="1418"/>
                </a:lnTo>
                <a:lnTo>
                  <a:pt x="342" y="1418"/>
                </a:lnTo>
                <a:lnTo>
                  <a:pt x="342" y="1418"/>
                </a:lnTo>
                <a:lnTo>
                  <a:pt x="342" y="1418"/>
                </a:lnTo>
                <a:lnTo>
                  <a:pt x="342" y="1416"/>
                </a:lnTo>
                <a:lnTo>
                  <a:pt x="342" y="1418"/>
                </a:lnTo>
                <a:lnTo>
                  <a:pt x="342" y="1418"/>
                </a:lnTo>
                <a:lnTo>
                  <a:pt x="344" y="1418"/>
                </a:lnTo>
                <a:lnTo>
                  <a:pt x="344" y="1418"/>
                </a:lnTo>
                <a:lnTo>
                  <a:pt x="347" y="1418"/>
                </a:lnTo>
                <a:lnTo>
                  <a:pt x="347" y="1418"/>
                </a:lnTo>
                <a:lnTo>
                  <a:pt x="349" y="1418"/>
                </a:lnTo>
                <a:lnTo>
                  <a:pt x="349" y="1418"/>
                </a:lnTo>
                <a:lnTo>
                  <a:pt x="347" y="1416"/>
                </a:lnTo>
                <a:close/>
                <a:moveTo>
                  <a:pt x="607" y="2033"/>
                </a:moveTo>
                <a:lnTo>
                  <a:pt x="607" y="2033"/>
                </a:lnTo>
                <a:lnTo>
                  <a:pt x="607" y="2033"/>
                </a:lnTo>
                <a:lnTo>
                  <a:pt x="607" y="2033"/>
                </a:lnTo>
                <a:lnTo>
                  <a:pt x="607" y="2035"/>
                </a:lnTo>
                <a:lnTo>
                  <a:pt x="610" y="2035"/>
                </a:lnTo>
                <a:lnTo>
                  <a:pt x="610" y="2035"/>
                </a:lnTo>
                <a:lnTo>
                  <a:pt x="610" y="2035"/>
                </a:lnTo>
                <a:lnTo>
                  <a:pt x="607" y="2033"/>
                </a:lnTo>
                <a:close/>
                <a:moveTo>
                  <a:pt x="610" y="2038"/>
                </a:moveTo>
                <a:lnTo>
                  <a:pt x="610" y="2038"/>
                </a:lnTo>
                <a:lnTo>
                  <a:pt x="612" y="2038"/>
                </a:lnTo>
                <a:lnTo>
                  <a:pt x="612" y="2040"/>
                </a:lnTo>
                <a:lnTo>
                  <a:pt x="612" y="2038"/>
                </a:lnTo>
                <a:lnTo>
                  <a:pt x="610" y="2038"/>
                </a:lnTo>
                <a:close/>
                <a:moveTo>
                  <a:pt x="583" y="2002"/>
                </a:moveTo>
                <a:lnTo>
                  <a:pt x="583" y="2002"/>
                </a:lnTo>
                <a:lnTo>
                  <a:pt x="583" y="2002"/>
                </a:lnTo>
                <a:lnTo>
                  <a:pt x="583" y="2002"/>
                </a:lnTo>
                <a:lnTo>
                  <a:pt x="583" y="2002"/>
                </a:lnTo>
                <a:close/>
                <a:moveTo>
                  <a:pt x="389" y="1445"/>
                </a:moveTo>
                <a:lnTo>
                  <a:pt x="389" y="1443"/>
                </a:lnTo>
                <a:lnTo>
                  <a:pt x="387" y="1443"/>
                </a:lnTo>
                <a:lnTo>
                  <a:pt x="387" y="1441"/>
                </a:lnTo>
                <a:lnTo>
                  <a:pt x="387" y="1439"/>
                </a:lnTo>
                <a:lnTo>
                  <a:pt x="380" y="1436"/>
                </a:lnTo>
                <a:lnTo>
                  <a:pt x="376" y="1434"/>
                </a:lnTo>
                <a:lnTo>
                  <a:pt x="376" y="1434"/>
                </a:lnTo>
                <a:lnTo>
                  <a:pt x="376" y="1436"/>
                </a:lnTo>
                <a:lnTo>
                  <a:pt x="376" y="1439"/>
                </a:lnTo>
                <a:lnTo>
                  <a:pt x="376" y="1441"/>
                </a:lnTo>
                <a:lnTo>
                  <a:pt x="374" y="1441"/>
                </a:lnTo>
                <a:lnTo>
                  <a:pt x="374" y="1443"/>
                </a:lnTo>
                <a:lnTo>
                  <a:pt x="374" y="1445"/>
                </a:lnTo>
                <a:lnTo>
                  <a:pt x="376" y="1450"/>
                </a:lnTo>
                <a:lnTo>
                  <a:pt x="376" y="1455"/>
                </a:lnTo>
                <a:lnTo>
                  <a:pt x="376" y="1455"/>
                </a:lnTo>
                <a:lnTo>
                  <a:pt x="378" y="1457"/>
                </a:lnTo>
                <a:lnTo>
                  <a:pt x="380" y="1457"/>
                </a:lnTo>
                <a:lnTo>
                  <a:pt x="380" y="1455"/>
                </a:lnTo>
                <a:lnTo>
                  <a:pt x="380" y="1455"/>
                </a:lnTo>
                <a:lnTo>
                  <a:pt x="385" y="1452"/>
                </a:lnTo>
                <a:lnTo>
                  <a:pt x="389" y="1450"/>
                </a:lnTo>
                <a:lnTo>
                  <a:pt x="391" y="1448"/>
                </a:lnTo>
                <a:lnTo>
                  <a:pt x="391" y="1448"/>
                </a:lnTo>
                <a:lnTo>
                  <a:pt x="391" y="1445"/>
                </a:lnTo>
                <a:lnTo>
                  <a:pt x="389" y="1445"/>
                </a:lnTo>
                <a:close/>
                <a:moveTo>
                  <a:pt x="389" y="1815"/>
                </a:moveTo>
                <a:lnTo>
                  <a:pt x="389" y="1815"/>
                </a:lnTo>
                <a:lnTo>
                  <a:pt x="389" y="1815"/>
                </a:lnTo>
                <a:lnTo>
                  <a:pt x="389" y="1815"/>
                </a:lnTo>
                <a:lnTo>
                  <a:pt x="389" y="1815"/>
                </a:lnTo>
                <a:lnTo>
                  <a:pt x="389" y="1815"/>
                </a:lnTo>
                <a:lnTo>
                  <a:pt x="389" y="1815"/>
                </a:lnTo>
                <a:lnTo>
                  <a:pt x="389" y="1815"/>
                </a:lnTo>
                <a:lnTo>
                  <a:pt x="389" y="1815"/>
                </a:lnTo>
                <a:lnTo>
                  <a:pt x="389" y="1815"/>
                </a:lnTo>
                <a:lnTo>
                  <a:pt x="389" y="1815"/>
                </a:lnTo>
                <a:close/>
                <a:moveTo>
                  <a:pt x="380" y="788"/>
                </a:moveTo>
                <a:lnTo>
                  <a:pt x="380" y="788"/>
                </a:lnTo>
                <a:lnTo>
                  <a:pt x="380" y="786"/>
                </a:lnTo>
                <a:lnTo>
                  <a:pt x="380" y="786"/>
                </a:lnTo>
                <a:lnTo>
                  <a:pt x="380" y="786"/>
                </a:lnTo>
                <a:lnTo>
                  <a:pt x="380" y="786"/>
                </a:lnTo>
                <a:lnTo>
                  <a:pt x="378" y="788"/>
                </a:lnTo>
                <a:lnTo>
                  <a:pt x="378" y="788"/>
                </a:lnTo>
                <a:lnTo>
                  <a:pt x="378" y="788"/>
                </a:lnTo>
                <a:lnTo>
                  <a:pt x="380" y="788"/>
                </a:lnTo>
                <a:close/>
                <a:moveTo>
                  <a:pt x="396" y="770"/>
                </a:moveTo>
                <a:lnTo>
                  <a:pt x="396" y="772"/>
                </a:lnTo>
                <a:lnTo>
                  <a:pt x="394" y="772"/>
                </a:lnTo>
                <a:lnTo>
                  <a:pt x="394" y="775"/>
                </a:lnTo>
                <a:lnTo>
                  <a:pt x="391" y="775"/>
                </a:lnTo>
                <a:lnTo>
                  <a:pt x="391" y="775"/>
                </a:lnTo>
                <a:lnTo>
                  <a:pt x="394" y="775"/>
                </a:lnTo>
                <a:lnTo>
                  <a:pt x="394" y="775"/>
                </a:lnTo>
                <a:lnTo>
                  <a:pt x="396" y="772"/>
                </a:lnTo>
                <a:lnTo>
                  <a:pt x="398" y="772"/>
                </a:lnTo>
                <a:lnTo>
                  <a:pt x="398" y="770"/>
                </a:lnTo>
                <a:lnTo>
                  <a:pt x="396" y="770"/>
                </a:lnTo>
                <a:close/>
                <a:moveTo>
                  <a:pt x="468" y="2024"/>
                </a:moveTo>
                <a:lnTo>
                  <a:pt x="468" y="2024"/>
                </a:lnTo>
                <a:lnTo>
                  <a:pt x="468" y="2024"/>
                </a:lnTo>
                <a:lnTo>
                  <a:pt x="468" y="2024"/>
                </a:lnTo>
                <a:lnTo>
                  <a:pt x="470" y="2026"/>
                </a:lnTo>
                <a:lnTo>
                  <a:pt x="470" y="2024"/>
                </a:lnTo>
                <a:lnTo>
                  <a:pt x="470" y="2024"/>
                </a:lnTo>
                <a:lnTo>
                  <a:pt x="470" y="2024"/>
                </a:lnTo>
                <a:lnTo>
                  <a:pt x="468" y="2024"/>
                </a:lnTo>
                <a:close/>
                <a:moveTo>
                  <a:pt x="374" y="1427"/>
                </a:moveTo>
                <a:lnTo>
                  <a:pt x="374" y="1427"/>
                </a:lnTo>
                <a:lnTo>
                  <a:pt x="371" y="1425"/>
                </a:lnTo>
                <a:lnTo>
                  <a:pt x="371" y="1425"/>
                </a:lnTo>
                <a:lnTo>
                  <a:pt x="369" y="1425"/>
                </a:lnTo>
                <a:lnTo>
                  <a:pt x="369" y="1425"/>
                </a:lnTo>
                <a:lnTo>
                  <a:pt x="367" y="1425"/>
                </a:lnTo>
                <a:lnTo>
                  <a:pt x="367" y="1425"/>
                </a:lnTo>
                <a:lnTo>
                  <a:pt x="365" y="1423"/>
                </a:lnTo>
                <a:lnTo>
                  <a:pt x="365" y="1423"/>
                </a:lnTo>
                <a:lnTo>
                  <a:pt x="362" y="1423"/>
                </a:lnTo>
                <a:lnTo>
                  <a:pt x="362" y="1425"/>
                </a:lnTo>
                <a:lnTo>
                  <a:pt x="362" y="1425"/>
                </a:lnTo>
                <a:lnTo>
                  <a:pt x="365" y="1425"/>
                </a:lnTo>
                <a:lnTo>
                  <a:pt x="365" y="1427"/>
                </a:lnTo>
                <a:lnTo>
                  <a:pt x="367" y="1427"/>
                </a:lnTo>
                <a:lnTo>
                  <a:pt x="367" y="1427"/>
                </a:lnTo>
                <a:lnTo>
                  <a:pt x="367" y="1430"/>
                </a:lnTo>
                <a:lnTo>
                  <a:pt x="367" y="1430"/>
                </a:lnTo>
                <a:lnTo>
                  <a:pt x="369" y="1430"/>
                </a:lnTo>
                <a:lnTo>
                  <a:pt x="369" y="1430"/>
                </a:lnTo>
                <a:lnTo>
                  <a:pt x="371" y="1430"/>
                </a:lnTo>
                <a:lnTo>
                  <a:pt x="374" y="1427"/>
                </a:lnTo>
                <a:lnTo>
                  <a:pt x="374" y="1427"/>
                </a:lnTo>
                <a:close/>
                <a:moveTo>
                  <a:pt x="360" y="1425"/>
                </a:moveTo>
                <a:lnTo>
                  <a:pt x="360" y="1425"/>
                </a:lnTo>
                <a:lnTo>
                  <a:pt x="358" y="1425"/>
                </a:lnTo>
                <a:lnTo>
                  <a:pt x="358" y="1425"/>
                </a:lnTo>
                <a:lnTo>
                  <a:pt x="358" y="1427"/>
                </a:lnTo>
                <a:lnTo>
                  <a:pt x="360" y="1427"/>
                </a:lnTo>
                <a:lnTo>
                  <a:pt x="360" y="1427"/>
                </a:lnTo>
                <a:lnTo>
                  <a:pt x="360" y="1425"/>
                </a:lnTo>
                <a:lnTo>
                  <a:pt x="360" y="1425"/>
                </a:lnTo>
                <a:lnTo>
                  <a:pt x="360" y="1425"/>
                </a:lnTo>
                <a:close/>
                <a:moveTo>
                  <a:pt x="353" y="1722"/>
                </a:moveTo>
                <a:lnTo>
                  <a:pt x="351" y="1720"/>
                </a:lnTo>
                <a:lnTo>
                  <a:pt x="351" y="1720"/>
                </a:lnTo>
                <a:lnTo>
                  <a:pt x="353" y="1722"/>
                </a:lnTo>
                <a:lnTo>
                  <a:pt x="351" y="1722"/>
                </a:lnTo>
                <a:lnTo>
                  <a:pt x="351" y="1722"/>
                </a:lnTo>
                <a:lnTo>
                  <a:pt x="351" y="1722"/>
                </a:lnTo>
                <a:lnTo>
                  <a:pt x="349" y="1722"/>
                </a:lnTo>
                <a:lnTo>
                  <a:pt x="349" y="1722"/>
                </a:lnTo>
                <a:lnTo>
                  <a:pt x="351" y="1725"/>
                </a:lnTo>
                <a:lnTo>
                  <a:pt x="353" y="1725"/>
                </a:lnTo>
                <a:lnTo>
                  <a:pt x="356" y="1725"/>
                </a:lnTo>
                <a:lnTo>
                  <a:pt x="353" y="1722"/>
                </a:lnTo>
                <a:lnTo>
                  <a:pt x="353" y="1722"/>
                </a:lnTo>
                <a:close/>
                <a:moveTo>
                  <a:pt x="400" y="770"/>
                </a:moveTo>
                <a:lnTo>
                  <a:pt x="400" y="772"/>
                </a:lnTo>
                <a:lnTo>
                  <a:pt x="400" y="772"/>
                </a:lnTo>
                <a:lnTo>
                  <a:pt x="400" y="772"/>
                </a:lnTo>
                <a:lnTo>
                  <a:pt x="400" y="772"/>
                </a:lnTo>
                <a:lnTo>
                  <a:pt x="403" y="772"/>
                </a:lnTo>
                <a:lnTo>
                  <a:pt x="403" y="772"/>
                </a:lnTo>
                <a:lnTo>
                  <a:pt x="403" y="772"/>
                </a:lnTo>
                <a:lnTo>
                  <a:pt x="403" y="772"/>
                </a:lnTo>
                <a:lnTo>
                  <a:pt x="403" y="770"/>
                </a:lnTo>
                <a:lnTo>
                  <a:pt x="400" y="770"/>
                </a:lnTo>
                <a:close/>
                <a:moveTo>
                  <a:pt x="360" y="1421"/>
                </a:moveTo>
                <a:lnTo>
                  <a:pt x="358" y="1421"/>
                </a:lnTo>
                <a:lnTo>
                  <a:pt x="358" y="1421"/>
                </a:lnTo>
                <a:lnTo>
                  <a:pt x="356" y="1421"/>
                </a:lnTo>
                <a:lnTo>
                  <a:pt x="353" y="1421"/>
                </a:lnTo>
                <a:lnTo>
                  <a:pt x="353" y="1421"/>
                </a:lnTo>
                <a:lnTo>
                  <a:pt x="353" y="1421"/>
                </a:lnTo>
                <a:lnTo>
                  <a:pt x="353" y="1421"/>
                </a:lnTo>
                <a:lnTo>
                  <a:pt x="358" y="1421"/>
                </a:lnTo>
                <a:lnTo>
                  <a:pt x="360" y="1423"/>
                </a:lnTo>
                <a:lnTo>
                  <a:pt x="362" y="1421"/>
                </a:lnTo>
                <a:lnTo>
                  <a:pt x="362" y="1421"/>
                </a:lnTo>
                <a:lnTo>
                  <a:pt x="362" y="1421"/>
                </a:lnTo>
                <a:lnTo>
                  <a:pt x="360" y="1421"/>
                </a:lnTo>
                <a:close/>
                <a:moveTo>
                  <a:pt x="376" y="1837"/>
                </a:moveTo>
                <a:lnTo>
                  <a:pt x="376" y="1837"/>
                </a:lnTo>
                <a:lnTo>
                  <a:pt x="376" y="1837"/>
                </a:lnTo>
                <a:lnTo>
                  <a:pt x="376" y="1839"/>
                </a:lnTo>
                <a:lnTo>
                  <a:pt x="376" y="1839"/>
                </a:lnTo>
                <a:lnTo>
                  <a:pt x="376" y="1839"/>
                </a:lnTo>
                <a:lnTo>
                  <a:pt x="376" y="1839"/>
                </a:lnTo>
                <a:lnTo>
                  <a:pt x="376" y="1839"/>
                </a:lnTo>
                <a:lnTo>
                  <a:pt x="376" y="1837"/>
                </a:lnTo>
                <a:lnTo>
                  <a:pt x="376" y="1837"/>
                </a:lnTo>
                <a:close/>
                <a:moveTo>
                  <a:pt x="436" y="687"/>
                </a:moveTo>
                <a:lnTo>
                  <a:pt x="436" y="685"/>
                </a:lnTo>
                <a:lnTo>
                  <a:pt x="436" y="682"/>
                </a:lnTo>
                <a:lnTo>
                  <a:pt x="436" y="682"/>
                </a:lnTo>
                <a:lnTo>
                  <a:pt x="436" y="685"/>
                </a:lnTo>
                <a:lnTo>
                  <a:pt x="434" y="687"/>
                </a:lnTo>
                <a:lnTo>
                  <a:pt x="436" y="687"/>
                </a:lnTo>
                <a:lnTo>
                  <a:pt x="436" y="687"/>
                </a:lnTo>
                <a:close/>
                <a:moveTo>
                  <a:pt x="439" y="1927"/>
                </a:moveTo>
                <a:lnTo>
                  <a:pt x="439" y="1927"/>
                </a:lnTo>
                <a:lnTo>
                  <a:pt x="439" y="1927"/>
                </a:lnTo>
                <a:lnTo>
                  <a:pt x="439" y="1930"/>
                </a:lnTo>
                <a:lnTo>
                  <a:pt x="439" y="1930"/>
                </a:lnTo>
                <a:lnTo>
                  <a:pt x="439" y="1930"/>
                </a:lnTo>
                <a:lnTo>
                  <a:pt x="439" y="1930"/>
                </a:lnTo>
                <a:lnTo>
                  <a:pt x="439" y="1930"/>
                </a:lnTo>
                <a:lnTo>
                  <a:pt x="439" y="1927"/>
                </a:lnTo>
                <a:close/>
                <a:moveTo>
                  <a:pt x="443" y="2011"/>
                </a:moveTo>
                <a:lnTo>
                  <a:pt x="445" y="2011"/>
                </a:lnTo>
                <a:lnTo>
                  <a:pt x="443" y="2011"/>
                </a:lnTo>
                <a:lnTo>
                  <a:pt x="443" y="2011"/>
                </a:lnTo>
                <a:lnTo>
                  <a:pt x="443" y="2011"/>
                </a:lnTo>
                <a:lnTo>
                  <a:pt x="443" y="2011"/>
                </a:lnTo>
                <a:lnTo>
                  <a:pt x="443" y="2011"/>
                </a:lnTo>
                <a:lnTo>
                  <a:pt x="443" y="2011"/>
                </a:lnTo>
                <a:close/>
                <a:moveTo>
                  <a:pt x="443" y="2013"/>
                </a:moveTo>
                <a:lnTo>
                  <a:pt x="443" y="2013"/>
                </a:lnTo>
                <a:lnTo>
                  <a:pt x="443" y="2015"/>
                </a:lnTo>
                <a:lnTo>
                  <a:pt x="443" y="2015"/>
                </a:lnTo>
                <a:lnTo>
                  <a:pt x="445" y="2015"/>
                </a:lnTo>
                <a:lnTo>
                  <a:pt x="445" y="2015"/>
                </a:lnTo>
                <a:lnTo>
                  <a:pt x="445" y="2013"/>
                </a:lnTo>
                <a:lnTo>
                  <a:pt x="443" y="2013"/>
                </a:lnTo>
                <a:close/>
                <a:moveTo>
                  <a:pt x="414" y="743"/>
                </a:moveTo>
                <a:lnTo>
                  <a:pt x="416" y="743"/>
                </a:lnTo>
                <a:lnTo>
                  <a:pt x="416" y="743"/>
                </a:lnTo>
                <a:lnTo>
                  <a:pt x="416" y="743"/>
                </a:lnTo>
                <a:lnTo>
                  <a:pt x="416" y="743"/>
                </a:lnTo>
                <a:lnTo>
                  <a:pt x="414" y="741"/>
                </a:lnTo>
                <a:lnTo>
                  <a:pt x="412" y="741"/>
                </a:lnTo>
                <a:lnTo>
                  <a:pt x="412" y="741"/>
                </a:lnTo>
                <a:lnTo>
                  <a:pt x="412" y="741"/>
                </a:lnTo>
                <a:lnTo>
                  <a:pt x="414" y="743"/>
                </a:lnTo>
                <a:lnTo>
                  <a:pt x="414" y="743"/>
                </a:lnTo>
                <a:close/>
                <a:moveTo>
                  <a:pt x="421" y="759"/>
                </a:moveTo>
                <a:lnTo>
                  <a:pt x="416" y="759"/>
                </a:lnTo>
                <a:lnTo>
                  <a:pt x="414" y="759"/>
                </a:lnTo>
                <a:lnTo>
                  <a:pt x="414" y="761"/>
                </a:lnTo>
                <a:lnTo>
                  <a:pt x="416" y="763"/>
                </a:lnTo>
                <a:lnTo>
                  <a:pt x="416" y="761"/>
                </a:lnTo>
                <a:lnTo>
                  <a:pt x="418" y="761"/>
                </a:lnTo>
                <a:lnTo>
                  <a:pt x="418" y="761"/>
                </a:lnTo>
                <a:lnTo>
                  <a:pt x="421" y="759"/>
                </a:lnTo>
                <a:lnTo>
                  <a:pt x="421" y="759"/>
                </a:lnTo>
                <a:lnTo>
                  <a:pt x="421" y="759"/>
                </a:lnTo>
                <a:lnTo>
                  <a:pt x="421" y="759"/>
                </a:lnTo>
                <a:lnTo>
                  <a:pt x="421" y="759"/>
                </a:lnTo>
                <a:close/>
                <a:moveTo>
                  <a:pt x="430" y="748"/>
                </a:moveTo>
                <a:lnTo>
                  <a:pt x="427" y="748"/>
                </a:lnTo>
                <a:lnTo>
                  <a:pt x="427" y="745"/>
                </a:lnTo>
                <a:lnTo>
                  <a:pt x="430" y="745"/>
                </a:lnTo>
                <a:lnTo>
                  <a:pt x="430" y="745"/>
                </a:lnTo>
                <a:lnTo>
                  <a:pt x="430" y="743"/>
                </a:lnTo>
                <a:lnTo>
                  <a:pt x="427" y="743"/>
                </a:lnTo>
                <a:lnTo>
                  <a:pt x="425" y="743"/>
                </a:lnTo>
                <a:lnTo>
                  <a:pt x="425" y="743"/>
                </a:lnTo>
                <a:lnTo>
                  <a:pt x="423" y="745"/>
                </a:lnTo>
                <a:lnTo>
                  <a:pt x="423" y="745"/>
                </a:lnTo>
                <a:lnTo>
                  <a:pt x="421" y="743"/>
                </a:lnTo>
                <a:lnTo>
                  <a:pt x="423" y="743"/>
                </a:lnTo>
                <a:lnTo>
                  <a:pt x="421" y="741"/>
                </a:lnTo>
                <a:lnTo>
                  <a:pt x="418" y="741"/>
                </a:lnTo>
                <a:lnTo>
                  <a:pt x="416" y="741"/>
                </a:lnTo>
                <a:lnTo>
                  <a:pt x="418" y="743"/>
                </a:lnTo>
                <a:lnTo>
                  <a:pt x="418" y="743"/>
                </a:lnTo>
                <a:lnTo>
                  <a:pt x="416" y="743"/>
                </a:lnTo>
                <a:lnTo>
                  <a:pt x="416" y="743"/>
                </a:lnTo>
                <a:lnTo>
                  <a:pt x="416" y="745"/>
                </a:lnTo>
                <a:lnTo>
                  <a:pt x="416" y="745"/>
                </a:lnTo>
                <a:lnTo>
                  <a:pt x="414" y="745"/>
                </a:lnTo>
                <a:lnTo>
                  <a:pt x="414" y="745"/>
                </a:lnTo>
                <a:lnTo>
                  <a:pt x="414" y="745"/>
                </a:lnTo>
                <a:lnTo>
                  <a:pt x="414" y="745"/>
                </a:lnTo>
                <a:lnTo>
                  <a:pt x="412" y="745"/>
                </a:lnTo>
                <a:lnTo>
                  <a:pt x="412" y="745"/>
                </a:lnTo>
                <a:lnTo>
                  <a:pt x="412" y="745"/>
                </a:lnTo>
                <a:lnTo>
                  <a:pt x="409" y="743"/>
                </a:lnTo>
                <a:lnTo>
                  <a:pt x="409" y="743"/>
                </a:lnTo>
                <a:lnTo>
                  <a:pt x="407" y="743"/>
                </a:lnTo>
                <a:lnTo>
                  <a:pt x="407" y="743"/>
                </a:lnTo>
                <a:lnTo>
                  <a:pt x="407" y="743"/>
                </a:lnTo>
                <a:lnTo>
                  <a:pt x="405" y="743"/>
                </a:lnTo>
                <a:lnTo>
                  <a:pt x="405" y="745"/>
                </a:lnTo>
                <a:lnTo>
                  <a:pt x="407" y="745"/>
                </a:lnTo>
                <a:lnTo>
                  <a:pt x="407" y="748"/>
                </a:lnTo>
                <a:lnTo>
                  <a:pt x="409" y="748"/>
                </a:lnTo>
                <a:lnTo>
                  <a:pt x="409" y="748"/>
                </a:lnTo>
                <a:lnTo>
                  <a:pt x="407" y="748"/>
                </a:lnTo>
                <a:lnTo>
                  <a:pt x="407" y="748"/>
                </a:lnTo>
                <a:lnTo>
                  <a:pt x="407" y="750"/>
                </a:lnTo>
                <a:lnTo>
                  <a:pt x="407" y="752"/>
                </a:lnTo>
                <a:lnTo>
                  <a:pt x="409" y="754"/>
                </a:lnTo>
                <a:lnTo>
                  <a:pt x="409" y="757"/>
                </a:lnTo>
                <a:lnTo>
                  <a:pt x="409" y="754"/>
                </a:lnTo>
                <a:lnTo>
                  <a:pt x="407" y="754"/>
                </a:lnTo>
                <a:lnTo>
                  <a:pt x="407" y="752"/>
                </a:lnTo>
                <a:lnTo>
                  <a:pt x="405" y="750"/>
                </a:lnTo>
                <a:lnTo>
                  <a:pt x="405" y="750"/>
                </a:lnTo>
                <a:lnTo>
                  <a:pt x="405" y="750"/>
                </a:lnTo>
                <a:lnTo>
                  <a:pt x="405" y="750"/>
                </a:lnTo>
                <a:lnTo>
                  <a:pt x="405" y="748"/>
                </a:lnTo>
                <a:lnTo>
                  <a:pt x="403" y="748"/>
                </a:lnTo>
                <a:lnTo>
                  <a:pt x="403" y="748"/>
                </a:lnTo>
                <a:lnTo>
                  <a:pt x="400" y="748"/>
                </a:lnTo>
                <a:lnTo>
                  <a:pt x="398" y="750"/>
                </a:lnTo>
                <a:lnTo>
                  <a:pt x="396" y="750"/>
                </a:lnTo>
                <a:lnTo>
                  <a:pt x="394" y="752"/>
                </a:lnTo>
                <a:lnTo>
                  <a:pt x="394" y="754"/>
                </a:lnTo>
                <a:lnTo>
                  <a:pt x="394" y="754"/>
                </a:lnTo>
                <a:lnTo>
                  <a:pt x="396" y="759"/>
                </a:lnTo>
                <a:lnTo>
                  <a:pt x="396" y="761"/>
                </a:lnTo>
                <a:lnTo>
                  <a:pt x="398" y="763"/>
                </a:lnTo>
                <a:lnTo>
                  <a:pt x="400" y="763"/>
                </a:lnTo>
                <a:lnTo>
                  <a:pt x="400" y="763"/>
                </a:lnTo>
                <a:lnTo>
                  <a:pt x="403" y="761"/>
                </a:lnTo>
                <a:lnTo>
                  <a:pt x="403" y="761"/>
                </a:lnTo>
                <a:lnTo>
                  <a:pt x="400" y="761"/>
                </a:lnTo>
                <a:lnTo>
                  <a:pt x="400" y="761"/>
                </a:lnTo>
                <a:lnTo>
                  <a:pt x="400" y="761"/>
                </a:lnTo>
                <a:lnTo>
                  <a:pt x="398" y="761"/>
                </a:lnTo>
                <a:lnTo>
                  <a:pt x="398" y="759"/>
                </a:lnTo>
                <a:lnTo>
                  <a:pt x="400" y="759"/>
                </a:lnTo>
                <a:lnTo>
                  <a:pt x="400" y="759"/>
                </a:lnTo>
                <a:lnTo>
                  <a:pt x="403" y="759"/>
                </a:lnTo>
                <a:lnTo>
                  <a:pt x="403" y="759"/>
                </a:lnTo>
                <a:lnTo>
                  <a:pt x="405" y="759"/>
                </a:lnTo>
                <a:lnTo>
                  <a:pt x="405" y="759"/>
                </a:lnTo>
                <a:lnTo>
                  <a:pt x="403" y="761"/>
                </a:lnTo>
                <a:lnTo>
                  <a:pt x="403" y="761"/>
                </a:lnTo>
                <a:lnTo>
                  <a:pt x="403" y="761"/>
                </a:lnTo>
                <a:lnTo>
                  <a:pt x="405" y="761"/>
                </a:lnTo>
                <a:lnTo>
                  <a:pt x="407" y="763"/>
                </a:lnTo>
                <a:lnTo>
                  <a:pt x="407" y="763"/>
                </a:lnTo>
                <a:lnTo>
                  <a:pt x="407" y="763"/>
                </a:lnTo>
                <a:lnTo>
                  <a:pt x="403" y="766"/>
                </a:lnTo>
                <a:lnTo>
                  <a:pt x="403" y="766"/>
                </a:lnTo>
                <a:lnTo>
                  <a:pt x="403" y="768"/>
                </a:lnTo>
                <a:lnTo>
                  <a:pt x="405" y="768"/>
                </a:lnTo>
                <a:lnTo>
                  <a:pt x="405" y="768"/>
                </a:lnTo>
                <a:lnTo>
                  <a:pt x="409" y="766"/>
                </a:lnTo>
                <a:lnTo>
                  <a:pt x="409" y="763"/>
                </a:lnTo>
                <a:lnTo>
                  <a:pt x="409" y="763"/>
                </a:lnTo>
                <a:lnTo>
                  <a:pt x="409" y="761"/>
                </a:lnTo>
                <a:lnTo>
                  <a:pt x="409" y="761"/>
                </a:lnTo>
                <a:lnTo>
                  <a:pt x="409" y="761"/>
                </a:lnTo>
                <a:lnTo>
                  <a:pt x="412" y="761"/>
                </a:lnTo>
                <a:lnTo>
                  <a:pt x="412" y="761"/>
                </a:lnTo>
                <a:lnTo>
                  <a:pt x="412" y="759"/>
                </a:lnTo>
                <a:lnTo>
                  <a:pt x="414" y="759"/>
                </a:lnTo>
                <a:lnTo>
                  <a:pt x="416" y="757"/>
                </a:lnTo>
                <a:lnTo>
                  <a:pt x="418" y="757"/>
                </a:lnTo>
                <a:lnTo>
                  <a:pt x="421" y="757"/>
                </a:lnTo>
                <a:lnTo>
                  <a:pt x="423" y="754"/>
                </a:lnTo>
                <a:lnTo>
                  <a:pt x="423" y="754"/>
                </a:lnTo>
                <a:lnTo>
                  <a:pt x="425" y="754"/>
                </a:lnTo>
                <a:lnTo>
                  <a:pt x="425" y="754"/>
                </a:lnTo>
                <a:lnTo>
                  <a:pt x="425" y="754"/>
                </a:lnTo>
                <a:lnTo>
                  <a:pt x="425" y="754"/>
                </a:lnTo>
                <a:lnTo>
                  <a:pt x="423" y="752"/>
                </a:lnTo>
                <a:lnTo>
                  <a:pt x="421" y="752"/>
                </a:lnTo>
                <a:lnTo>
                  <a:pt x="421" y="752"/>
                </a:lnTo>
                <a:lnTo>
                  <a:pt x="421" y="752"/>
                </a:lnTo>
                <a:lnTo>
                  <a:pt x="421" y="752"/>
                </a:lnTo>
                <a:lnTo>
                  <a:pt x="423" y="752"/>
                </a:lnTo>
                <a:lnTo>
                  <a:pt x="425" y="752"/>
                </a:lnTo>
                <a:lnTo>
                  <a:pt x="430" y="752"/>
                </a:lnTo>
                <a:lnTo>
                  <a:pt x="430" y="752"/>
                </a:lnTo>
                <a:lnTo>
                  <a:pt x="430" y="752"/>
                </a:lnTo>
                <a:lnTo>
                  <a:pt x="432" y="750"/>
                </a:lnTo>
                <a:lnTo>
                  <a:pt x="432" y="750"/>
                </a:lnTo>
                <a:lnTo>
                  <a:pt x="432" y="750"/>
                </a:lnTo>
                <a:lnTo>
                  <a:pt x="430" y="748"/>
                </a:lnTo>
                <a:close/>
                <a:moveTo>
                  <a:pt x="434" y="734"/>
                </a:moveTo>
                <a:lnTo>
                  <a:pt x="434" y="734"/>
                </a:lnTo>
                <a:lnTo>
                  <a:pt x="434" y="732"/>
                </a:lnTo>
                <a:lnTo>
                  <a:pt x="432" y="732"/>
                </a:lnTo>
                <a:lnTo>
                  <a:pt x="430" y="732"/>
                </a:lnTo>
                <a:lnTo>
                  <a:pt x="430" y="732"/>
                </a:lnTo>
                <a:lnTo>
                  <a:pt x="430" y="732"/>
                </a:lnTo>
                <a:lnTo>
                  <a:pt x="430" y="732"/>
                </a:lnTo>
                <a:lnTo>
                  <a:pt x="427" y="732"/>
                </a:lnTo>
                <a:lnTo>
                  <a:pt x="427" y="730"/>
                </a:lnTo>
                <a:lnTo>
                  <a:pt x="425" y="730"/>
                </a:lnTo>
                <a:lnTo>
                  <a:pt x="425" y="730"/>
                </a:lnTo>
                <a:lnTo>
                  <a:pt x="423" y="732"/>
                </a:lnTo>
                <a:lnTo>
                  <a:pt x="423" y="732"/>
                </a:lnTo>
                <a:lnTo>
                  <a:pt x="423" y="732"/>
                </a:lnTo>
                <a:lnTo>
                  <a:pt x="423" y="734"/>
                </a:lnTo>
                <a:lnTo>
                  <a:pt x="423" y="734"/>
                </a:lnTo>
                <a:lnTo>
                  <a:pt x="421" y="734"/>
                </a:lnTo>
                <a:lnTo>
                  <a:pt x="421" y="734"/>
                </a:lnTo>
                <a:lnTo>
                  <a:pt x="418" y="734"/>
                </a:lnTo>
                <a:lnTo>
                  <a:pt x="414" y="739"/>
                </a:lnTo>
                <a:lnTo>
                  <a:pt x="416" y="739"/>
                </a:lnTo>
                <a:lnTo>
                  <a:pt x="421" y="741"/>
                </a:lnTo>
                <a:lnTo>
                  <a:pt x="421" y="741"/>
                </a:lnTo>
                <a:lnTo>
                  <a:pt x="423" y="741"/>
                </a:lnTo>
                <a:lnTo>
                  <a:pt x="423" y="741"/>
                </a:lnTo>
                <a:lnTo>
                  <a:pt x="423" y="739"/>
                </a:lnTo>
                <a:lnTo>
                  <a:pt x="425" y="739"/>
                </a:lnTo>
                <a:lnTo>
                  <a:pt x="425" y="739"/>
                </a:lnTo>
                <a:lnTo>
                  <a:pt x="427" y="736"/>
                </a:lnTo>
                <a:lnTo>
                  <a:pt x="427" y="736"/>
                </a:lnTo>
                <a:lnTo>
                  <a:pt x="427" y="739"/>
                </a:lnTo>
                <a:lnTo>
                  <a:pt x="427" y="739"/>
                </a:lnTo>
                <a:lnTo>
                  <a:pt x="430" y="736"/>
                </a:lnTo>
                <a:lnTo>
                  <a:pt x="430" y="736"/>
                </a:lnTo>
                <a:lnTo>
                  <a:pt x="432" y="736"/>
                </a:lnTo>
                <a:lnTo>
                  <a:pt x="432" y="736"/>
                </a:lnTo>
                <a:lnTo>
                  <a:pt x="430" y="736"/>
                </a:lnTo>
                <a:lnTo>
                  <a:pt x="430" y="736"/>
                </a:lnTo>
                <a:lnTo>
                  <a:pt x="432" y="734"/>
                </a:lnTo>
                <a:lnTo>
                  <a:pt x="432" y="734"/>
                </a:lnTo>
                <a:lnTo>
                  <a:pt x="432" y="736"/>
                </a:lnTo>
                <a:lnTo>
                  <a:pt x="432" y="736"/>
                </a:lnTo>
                <a:lnTo>
                  <a:pt x="434" y="736"/>
                </a:lnTo>
                <a:lnTo>
                  <a:pt x="434" y="736"/>
                </a:lnTo>
                <a:lnTo>
                  <a:pt x="434" y="736"/>
                </a:lnTo>
                <a:lnTo>
                  <a:pt x="436" y="734"/>
                </a:lnTo>
                <a:lnTo>
                  <a:pt x="436" y="734"/>
                </a:lnTo>
                <a:lnTo>
                  <a:pt x="436" y="734"/>
                </a:lnTo>
                <a:lnTo>
                  <a:pt x="434" y="734"/>
                </a:lnTo>
                <a:close/>
                <a:moveTo>
                  <a:pt x="427" y="730"/>
                </a:moveTo>
                <a:lnTo>
                  <a:pt x="427" y="730"/>
                </a:lnTo>
                <a:lnTo>
                  <a:pt x="430" y="727"/>
                </a:lnTo>
                <a:lnTo>
                  <a:pt x="430" y="727"/>
                </a:lnTo>
                <a:lnTo>
                  <a:pt x="430" y="727"/>
                </a:lnTo>
                <a:lnTo>
                  <a:pt x="430" y="727"/>
                </a:lnTo>
                <a:lnTo>
                  <a:pt x="430" y="727"/>
                </a:lnTo>
                <a:lnTo>
                  <a:pt x="427" y="727"/>
                </a:lnTo>
                <a:lnTo>
                  <a:pt x="425" y="727"/>
                </a:lnTo>
                <a:lnTo>
                  <a:pt x="425" y="727"/>
                </a:lnTo>
                <a:lnTo>
                  <a:pt x="427" y="730"/>
                </a:lnTo>
                <a:lnTo>
                  <a:pt x="427" y="730"/>
                </a:lnTo>
                <a:close/>
                <a:moveTo>
                  <a:pt x="117" y="1885"/>
                </a:moveTo>
                <a:lnTo>
                  <a:pt x="117" y="1885"/>
                </a:lnTo>
                <a:lnTo>
                  <a:pt x="117" y="1885"/>
                </a:lnTo>
                <a:lnTo>
                  <a:pt x="117" y="1885"/>
                </a:lnTo>
                <a:lnTo>
                  <a:pt x="117" y="1885"/>
                </a:lnTo>
                <a:lnTo>
                  <a:pt x="117" y="1885"/>
                </a:lnTo>
                <a:lnTo>
                  <a:pt x="117" y="1885"/>
                </a:lnTo>
                <a:lnTo>
                  <a:pt x="117" y="1885"/>
                </a:lnTo>
                <a:lnTo>
                  <a:pt x="117" y="1885"/>
                </a:lnTo>
                <a:close/>
                <a:moveTo>
                  <a:pt x="1228" y="209"/>
                </a:moveTo>
                <a:lnTo>
                  <a:pt x="1226" y="207"/>
                </a:lnTo>
                <a:lnTo>
                  <a:pt x="1226" y="207"/>
                </a:lnTo>
                <a:lnTo>
                  <a:pt x="1223" y="207"/>
                </a:lnTo>
                <a:lnTo>
                  <a:pt x="1219" y="205"/>
                </a:lnTo>
                <a:lnTo>
                  <a:pt x="1214" y="205"/>
                </a:lnTo>
                <a:lnTo>
                  <a:pt x="1210" y="205"/>
                </a:lnTo>
                <a:lnTo>
                  <a:pt x="1205" y="205"/>
                </a:lnTo>
                <a:lnTo>
                  <a:pt x="1205" y="205"/>
                </a:lnTo>
                <a:lnTo>
                  <a:pt x="1205" y="207"/>
                </a:lnTo>
                <a:lnTo>
                  <a:pt x="1205" y="209"/>
                </a:lnTo>
                <a:lnTo>
                  <a:pt x="1208" y="212"/>
                </a:lnTo>
                <a:lnTo>
                  <a:pt x="1212" y="212"/>
                </a:lnTo>
                <a:lnTo>
                  <a:pt x="1217" y="212"/>
                </a:lnTo>
                <a:lnTo>
                  <a:pt x="1217" y="212"/>
                </a:lnTo>
                <a:lnTo>
                  <a:pt x="1219" y="212"/>
                </a:lnTo>
                <a:lnTo>
                  <a:pt x="1223" y="212"/>
                </a:lnTo>
                <a:lnTo>
                  <a:pt x="1228" y="209"/>
                </a:lnTo>
                <a:lnTo>
                  <a:pt x="1228" y="209"/>
                </a:lnTo>
                <a:lnTo>
                  <a:pt x="1228" y="209"/>
                </a:lnTo>
                <a:close/>
                <a:moveTo>
                  <a:pt x="1172" y="482"/>
                </a:moveTo>
                <a:lnTo>
                  <a:pt x="1172" y="482"/>
                </a:lnTo>
                <a:lnTo>
                  <a:pt x="1167" y="482"/>
                </a:lnTo>
                <a:lnTo>
                  <a:pt x="1167" y="482"/>
                </a:lnTo>
                <a:lnTo>
                  <a:pt x="1165" y="482"/>
                </a:lnTo>
                <a:lnTo>
                  <a:pt x="1165" y="484"/>
                </a:lnTo>
                <a:lnTo>
                  <a:pt x="1167" y="484"/>
                </a:lnTo>
                <a:lnTo>
                  <a:pt x="1169" y="486"/>
                </a:lnTo>
                <a:lnTo>
                  <a:pt x="1172" y="486"/>
                </a:lnTo>
                <a:lnTo>
                  <a:pt x="1172" y="486"/>
                </a:lnTo>
                <a:lnTo>
                  <a:pt x="1174" y="486"/>
                </a:lnTo>
                <a:lnTo>
                  <a:pt x="1174" y="486"/>
                </a:lnTo>
                <a:lnTo>
                  <a:pt x="1176" y="486"/>
                </a:lnTo>
                <a:lnTo>
                  <a:pt x="1174" y="484"/>
                </a:lnTo>
                <a:lnTo>
                  <a:pt x="1174" y="484"/>
                </a:lnTo>
                <a:lnTo>
                  <a:pt x="1172" y="482"/>
                </a:lnTo>
                <a:close/>
                <a:moveTo>
                  <a:pt x="1104" y="498"/>
                </a:moveTo>
                <a:lnTo>
                  <a:pt x="1102" y="498"/>
                </a:lnTo>
                <a:lnTo>
                  <a:pt x="1102" y="498"/>
                </a:lnTo>
                <a:lnTo>
                  <a:pt x="1102" y="498"/>
                </a:lnTo>
                <a:lnTo>
                  <a:pt x="1102" y="500"/>
                </a:lnTo>
                <a:lnTo>
                  <a:pt x="1106" y="500"/>
                </a:lnTo>
                <a:lnTo>
                  <a:pt x="1106" y="500"/>
                </a:lnTo>
                <a:lnTo>
                  <a:pt x="1106" y="500"/>
                </a:lnTo>
                <a:lnTo>
                  <a:pt x="1106" y="500"/>
                </a:lnTo>
                <a:lnTo>
                  <a:pt x="1104" y="498"/>
                </a:lnTo>
                <a:lnTo>
                  <a:pt x="1104" y="498"/>
                </a:lnTo>
                <a:close/>
                <a:moveTo>
                  <a:pt x="1097" y="495"/>
                </a:moveTo>
                <a:lnTo>
                  <a:pt x="1097" y="495"/>
                </a:lnTo>
                <a:lnTo>
                  <a:pt x="1097" y="498"/>
                </a:lnTo>
                <a:lnTo>
                  <a:pt x="1100" y="498"/>
                </a:lnTo>
                <a:lnTo>
                  <a:pt x="1100" y="498"/>
                </a:lnTo>
                <a:lnTo>
                  <a:pt x="1100" y="495"/>
                </a:lnTo>
                <a:lnTo>
                  <a:pt x="1097" y="495"/>
                </a:lnTo>
                <a:close/>
                <a:moveTo>
                  <a:pt x="1183" y="246"/>
                </a:moveTo>
                <a:lnTo>
                  <a:pt x="1183" y="246"/>
                </a:lnTo>
                <a:lnTo>
                  <a:pt x="1181" y="246"/>
                </a:lnTo>
                <a:lnTo>
                  <a:pt x="1178" y="246"/>
                </a:lnTo>
                <a:lnTo>
                  <a:pt x="1174" y="246"/>
                </a:lnTo>
                <a:lnTo>
                  <a:pt x="1172" y="248"/>
                </a:lnTo>
                <a:lnTo>
                  <a:pt x="1172" y="248"/>
                </a:lnTo>
                <a:lnTo>
                  <a:pt x="1174" y="250"/>
                </a:lnTo>
                <a:lnTo>
                  <a:pt x="1174" y="252"/>
                </a:lnTo>
                <a:lnTo>
                  <a:pt x="1176" y="255"/>
                </a:lnTo>
                <a:lnTo>
                  <a:pt x="1176" y="257"/>
                </a:lnTo>
                <a:lnTo>
                  <a:pt x="1178" y="257"/>
                </a:lnTo>
                <a:lnTo>
                  <a:pt x="1190" y="257"/>
                </a:lnTo>
                <a:lnTo>
                  <a:pt x="1192" y="255"/>
                </a:lnTo>
                <a:lnTo>
                  <a:pt x="1194" y="255"/>
                </a:lnTo>
                <a:lnTo>
                  <a:pt x="1196" y="255"/>
                </a:lnTo>
                <a:lnTo>
                  <a:pt x="1196" y="252"/>
                </a:lnTo>
                <a:lnTo>
                  <a:pt x="1196" y="252"/>
                </a:lnTo>
                <a:lnTo>
                  <a:pt x="1194" y="252"/>
                </a:lnTo>
                <a:lnTo>
                  <a:pt x="1187" y="250"/>
                </a:lnTo>
                <a:lnTo>
                  <a:pt x="1187" y="248"/>
                </a:lnTo>
                <a:lnTo>
                  <a:pt x="1185" y="248"/>
                </a:lnTo>
                <a:lnTo>
                  <a:pt x="1185" y="248"/>
                </a:lnTo>
                <a:lnTo>
                  <a:pt x="1183" y="248"/>
                </a:lnTo>
                <a:lnTo>
                  <a:pt x="1181" y="248"/>
                </a:lnTo>
                <a:lnTo>
                  <a:pt x="1183" y="248"/>
                </a:lnTo>
                <a:lnTo>
                  <a:pt x="1183" y="246"/>
                </a:lnTo>
                <a:close/>
                <a:moveTo>
                  <a:pt x="1217" y="475"/>
                </a:moveTo>
                <a:lnTo>
                  <a:pt x="1212" y="475"/>
                </a:lnTo>
                <a:lnTo>
                  <a:pt x="1212" y="477"/>
                </a:lnTo>
                <a:lnTo>
                  <a:pt x="1210" y="477"/>
                </a:lnTo>
                <a:lnTo>
                  <a:pt x="1210" y="480"/>
                </a:lnTo>
                <a:lnTo>
                  <a:pt x="1208" y="480"/>
                </a:lnTo>
                <a:lnTo>
                  <a:pt x="1210" y="480"/>
                </a:lnTo>
                <a:lnTo>
                  <a:pt x="1214" y="482"/>
                </a:lnTo>
                <a:lnTo>
                  <a:pt x="1214" y="482"/>
                </a:lnTo>
                <a:lnTo>
                  <a:pt x="1214" y="482"/>
                </a:lnTo>
                <a:lnTo>
                  <a:pt x="1217" y="480"/>
                </a:lnTo>
                <a:lnTo>
                  <a:pt x="1217" y="480"/>
                </a:lnTo>
                <a:lnTo>
                  <a:pt x="1217" y="477"/>
                </a:lnTo>
                <a:lnTo>
                  <a:pt x="1217" y="477"/>
                </a:lnTo>
                <a:lnTo>
                  <a:pt x="1217" y="477"/>
                </a:lnTo>
                <a:lnTo>
                  <a:pt x="1217" y="475"/>
                </a:lnTo>
                <a:close/>
                <a:moveTo>
                  <a:pt x="2559" y="1306"/>
                </a:moveTo>
                <a:lnTo>
                  <a:pt x="2559" y="1306"/>
                </a:lnTo>
                <a:lnTo>
                  <a:pt x="2559" y="1306"/>
                </a:lnTo>
                <a:lnTo>
                  <a:pt x="2554" y="1306"/>
                </a:lnTo>
                <a:lnTo>
                  <a:pt x="2554" y="1308"/>
                </a:lnTo>
                <a:lnTo>
                  <a:pt x="2552" y="1308"/>
                </a:lnTo>
                <a:lnTo>
                  <a:pt x="2552" y="1310"/>
                </a:lnTo>
                <a:lnTo>
                  <a:pt x="2554" y="1313"/>
                </a:lnTo>
                <a:lnTo>
                  <a:pt x="2554" y="1313"/>
                </a:lnTo>
                <a:lnTo>
                  <a:pt x="2557" y="1313"/>
                </a:lnTo>
                <a:lnTo>
                  <a:pt x="2559" y="1313"/>
                </a:lnTo>
                <a:lnTo>
                  <a:pt x="2559" y="1310"/>
                </a:lnTo>
                <a:lnTo>
                  <a:pt x="2559" y="1308"/>
                </a:lnTo>
                <a:lnTo>
                  <a:pt x="2559" y="1308"/>
                </a:lnTo>
                <a:lnTo>
                  <a:pt x="2559" y="1306"/>
                </a:lnTo>
                <a:lnTo>
                  <a:pt x="2559" y="1306"/>
                </a:lnTo>
                <a:close/>
                <a:moveTo>
                  <a:pt x="1239" y="428"/>
                </a:moveTo>
                <a:lnTo>
                  <a:pt x="1237" y="426"/>
                </a:lnTo>
                <a:lnTo>
                  <a:pt x="1235" y="426"/>
                </a:lnTo>
                <a:lnTo>
                  <a:pt x="1235" y="426"/>
                </a:lnTo>
                <a:lnTo>
                  <a:pt x="1235" y="426"/>
                </a:lnTo>
                <a:lnTo>
                  <a:pt x="1235" y="428"/>
                </a:lnTo>
                <a:lnTo>
                  <a:pt x="1235" y="428"/>
                </a:lnTo>
                <a:lnTo>
                  <a:pt x="1235" y="428"/>
                </a:lnTo>
                <a:lnTo>
                  <a:pt x="1235" y="428"/>
                </a:lnTo>
                <a:lnTo>
                  <a:pt x="1239" y="430"/>
                </a:lnTo>
                <a:lnTo>
                  <a:pt x="1239" y="430"/>
                </a:lnTo>
                <a:lnTo>
                  <a:pt x="1239" y="430"/>
                </a:lnTo>
                <a:lnTo>
                  <a:pt x="1239" y="428"/>
                </a:lnTo>
                <a:lnTo>
                  <a:pt x="1239" y="428"/>
                </a:lnTo>
                <a:lnTo>
                  <a:pt x="1239" y="428"/>
                </a:lnTo>
                <a:close/>
                <a:moveTo>
                  <a:pt x="1230" y="450"/>
                </a:moveTo>
                <a:lnTo>
                  <a:pt x="1230" y="448"/>
                </a:lnTo>
                <a:lnTo>
                  <a:pt x="1230" y="448"/>
                </a:lnTo>
                <a:lnTo>
                  <a:pt x="1228" y="444"/>
                </a:lnTo>
                <a:lnTo>
                  <a:pt x="1228" y="441"/>
                </a:lnTo>
                <a:lnTo>
                  <a:pt x="1228" y="439"/>
                </a:lnTo>
                <a:lnTo>
                  <a:pt x="1226" y="439"/>
                </a:lnTo>
                <a:lnTo>
                  <a:pt x="1226" y="439"/>
                </a:lnTo>
                <a:lnTo>
                  <a:pt x="1219" y="439"/>
                </a:lnTo>
                <a:lnTo>
                  <a:pt x="1219" y="439"/>
                </a:lnTo>
                <a:lnTo>
                  <a:pt x="1219" y="437"/>
                </a:lnTo>
                <a:lnTo>
                  <a:pt x="1219" y="437"/>
                </a:lnTo>
                <a:lnTo>
                  <a:pt x="1219" y="437"/>
                </a:lnTo>
                <a:lnTo>
                  <a:pt x="1217" y="435"/>
                </a:lnTo>
                <a:lnTo>
                  <a:pt x="1214" y="437"/>
                </a:lnTo>
                <a:lnTo>
                  <a:pt x="1212" y="435"/>
                </a:lnTo>
                <a:lnTo>
                  <a:pt x="1208" y="432"/>
                </a:lnTo>
                <a:lnTo>
                  <a:pt x="1203" y="430"/>
                </a:lnTo>
                <a:lnTo>
                  <a:pt x="1201" y="430"/>
                </a:lnTo>
                <a:lnTo>
                  <a:pt x="1196" y="426"/>
                </a:lnTo>
                <a:lnTo>
                  <a:pt x="1196" y="426"/>
                </a:lnTo>
                <a:lnTo>
                  <a:pt x="1196" y="426"/>
                </a:lnTo>
                <a:lnTo>
                  <a:pt x="1196" y="428"/>
                </a:lnTo>
                <a:lnTo>
                  <a:pt x="1196" y="428"/>
                </a:lnTo>
                <a:lnTo>
                  <a:pt x="1196" y="430"/>
                </a:lnTo>
                <a:lnTo>
                  <a:pt x="1196" y="430"/>
                </a:lnTo>
                <a:lnTo>
                  <a:pt x="1196" y="430"/>
                </a:lnTo>
                <a:lnTo>
                  <a:pt x="1194" y="428"/>
                </a:lnTo>
                <a:lnTo>
                  <a:pt x="1192" y="428"/>
                </a:lnTo>
                <a:lnTo>
                  <a:pt x="1187" y="426"/>
                </a:lnTo>
                <a:lnTo>
                  <a:pt x="1185" y="423"/>
                </a:lnTo>
                <a:lnTo>
                  <a:pt x="1183" y="423"/>
                </a:lnTo>
                <a:lnTo>
                  <a:pt x="1178" y="417"/>
                </a:lnTo>
                <a:lnTo>
                  <a:pt x="1174" y="414"/>
                </a:lnTo>
                <a:lnTo>
                  <a:pt x="1174" y="412"/>
                </a:lnTo>
                <a:lnTo>
                  <a:pt x="1174" y="412"/>
                </a:lnTo>
                <a:lnTo>
                  <a:pt x="1174" y="408"/>
                </a:lnTo>
                <a:lnTo>
                  <a:pt x="1176" y="408"/>
                </a:lnTo>
                <a:lnTo>
                  <a:pt x="1176" y="405"/>
                </a:lnTo>
                <a:lnTo>
                  <a:pt x="1176" y="405"/>
                </a:lnTo>
                <a:lnTo>
                  <a:pt x="1176" y="403"/>
                </a:lnTo>
                <a:lnTo>
                  <a:pt x="1176" y="403"/>
                </a:lnTo>
                <a:lnTo>
                  <a:pt x="1176" y="401"/>
                </a:lnTo>
                <a:lnTo>
                  <a:pt x="1176" y="399"/>
                </a:lnTo>
                <a:lnTo>
                  <a:pt x="1174" y="396"/>
                </a:lnTo>
                <a:lnTo>
                  <a:pt x="1169" y="392"/>
                </a:lnTo>
                <a:lnTo>
                  <a:pt x="1169" y="390"/>
                </a:lnTo>
                <a:lnTo>
                  <a:pt x="1167" y="387"/>
                </a:lnTo>
                <a:lnTo>
                  <a:pt x="1163" y="376"/>
                </a:lnTo>
                <a:lnTo>
                  <a:pt x="1163" y="374"/>
                </a:lnTo>
                <a:lnTo>
                  <a:pt x="1163" y="372"/>
                </a:lnTo>
                <a:lnTo>
                  <a:pt x="1160" y="369"/>
                </a:lnTo>
                <a:lnTo>
                  <a:pt x="1160" y="367"/>
                </a:lnTo>
                <a:lnTo>
                  <a:pt x="1160" y="367"/>
                </a:lnTo>
                <a:lnTo>
                  <a:pt x="1160" y="365"/>
                </a:lnTo>
                <a:lnTo>
                  <a:pt x="1160" y="365"/>
                </a:lnTo>
                <a:lnTo>
                  <a:pt x="1160" y="365"/>
                </a:lnTo>
                <a:lnTo>
                  <a:pt x="1158" y="363"/>
                </a:lnTo>
                <a:lnTo>
                  <a:pt x="1156" y="360"/>
                </a:lnTo>
                <a:lnTo>
                  <a:pt x="1154" y="358"/>
                </a:lnTo>
                <a:lnTo>
                  <a:pt x="1149" y="356"/>
                </a:lnTo>
                <a:lnTo>
                  <a:pt x="1142" y="351"/>
                </a:lnTo>
                <a:lnTo>
                  <a:pt x="1138" y="351"/>
                </a:lnTo>
                <a:lnTo>
                  <a:pt x="1136" y="349"/>
                </a:lnTo>
                <a:lnTo>
                  <a:pt x="1136" y="351"/>
                </a:lnTo>
                <a:lnTo>
                  <a:pt x="1133" y="351"/>
                </a:lnTo>
                <a:lnTo>
                  <a:pt x="1133" y="351"/>
                </a:lnTo>
                <a:lnTo>
                  <a:pt x="1127" y="349"/>
                </a:lnTo>
                <a:lnTo>
                  <a:pt x="1124" y="349"/>
                </a:lnTo>
                <a:lnTo>
                  <a:pt x="1120" y="347"/>
                </a:lnTo>
                <a:lnTo>
                  <a:pt x="1118" y="349"/>
                </a:lnTo>
                <a:lnTo>
                  <a:pt x="1118" y="349"/>
                </a:lnTo>
                <a:lnTo>
                  <a:pt x="1120" y="351"/>
                </a:lnTo>
                <a:lnTo>
                  <a:pt x="1120" y="351"/>
                </a:lnTo>
                <a:lnTo>
                  <a:pt x="1120" y="351"/>
                </a:lnTo>
                <a:lnTo>
                  <a:pt x="1118" y="351"/>
                </a:lnTo>
                <a:lnTo>
                  <a:pt x="1115" y="354"/>
                </a:lnTo>
                <a:lnTo>
                  <a:pt x="1115" y="354"/>
                </a:lnTo>
                <a:lnTo>
                  <a:pt x="1115" y="356"/>
                </a:lnTo>
                <a:lnTo>
                  <a:pt x="1120" y="369"/>
                </a:lnTo>
                <a:lnTo>
                  <a:pt x="1120" y="369"/>
                </a:lnTo>
                <a:lnTo>
                  <a:pt x="1120" y="372"/>
                </a:lnTo>
                <a:lnTo>
                  <a:pt x="1120" y="372"/>
                </a:lnTo>
                <a:lnTo>
                  <a:pt x="1122" y="374"/>
                </a:lnTo>
                <a:lnTo>
                  <a:pt x="1122" y="374"/>
                </a:lnTo>
                <a:lnTo>
                  <a:pt x="1122" y="374"/>
                </a:lnTo>
                <a:lnTo>
                  <a:pt x="1122" y="376"/>
                </a:lnTo>
                <a:lnTo>
                  <a:pt x="1122" y="378"/>
                </a:lnTo>
                <a:lnTo>
                  <a:pt x="1124" y="383"/>
                </a:lnTo>
                <a:lnTo>
                  <a:pt x="1127" y="387"/>
                </a:lnTo>
                <a:lnTo>
                  <a:pt x="1131" y="390"/>
                </a:lnTo>
                <a:lnTo>
                  <a:pt x="1129" y="390"/>
                </a:lnTo>
                <a:lnTo>
                  <a:pt x="1129" y="392"/>
                </a:lnTo>
                <a:lnTo>
                  <a:pt x="1129" y="392"/>
                </a:lnTo>
                <a:lnTo>
                  <a:pt x="1131" y="392"/>
                </a:lnTo>
                <a:lnTo>
                  <a:pt x="1129" y="392"/>
                </a:lnTo>
                <a:lnTo>
                  <a:pt x="1124" y="396"/>
                </a:lnTo>
                <a:lnTo>
                  <a:pt x="1124" y="396"/>
                </a:lnTo>
                <a:lnTo>
                  <a:pt x="1122" y="399"/>
                </a:lnTo>
                <a:lnTo>
                  <a:pt x="1122" y="399"/>
                </a:lnTo>
                <a:lnTo>
                  <a:pt x="1120" y="399"/>
                </a:lnTo>
                <a:lnTo>
                  <a:pt x="1120" y="396"/>
                </a:lnTo>
                <a:lnTo>
                  <a:pt x="1118" y="396"/>
                </a:lnTo>
                <a:lnTo>
                  <a:pt x="1118" y="394"/>
                </a:lnTo>
                <a:lnTo>
                  <a:pt x="1115" y="394"/>
                </a:lnTo>
                <a:lnTo>
                  <a:pt x="1115" y="390"/>
                </a:lnTo>
                <a:lnTo>
                  <a:pt x="1113" y="383"/>
                </a:lnTo>
                <a:lnTo>
                  <a:pt x="1111" y="378"/>
                </a:lnTo>
                <a:lnTo>
                  <a:pt x="1111" y="376"/>
                </a:lnTo>
                <a:lnTo>
                  <a:pt x="1109" y="374"/>
                </a:lnTo>
                <a:lnTo>
                  <a:pt x="1109" y="372"/>
                </a:lnTo>
                <a:lnTo>
                  <a:pt x="1106" y="372"/>
                </a:lnTo>
                <a:lnTo>
                  <a:pt x="1104" y="369"/>
                </a:lnTo>
                <a:lnTo>
                  <a:pt x="1104" y="369"/>
                </a:lnTo>
                <a:lnTo>
                  <a:pt x="1104" y="369"/>
                </a:lnTo>
                <a:lnTo>
                  <a:pt x="1104" y="369"/>
                </a:lnTo>
                <a:lnTo>
                  <a:pt x="1104" y="367"/>
                </a:lnTo>
                <a:lnTo>
                  <a:pt x="1104" y="367"/>
                </a:lnTo>
                <a:lnTo>
                  <a:pt x="1102" y="367"/>
                </a:lnTo>
                <a:lnTo>
                  <a:pt x="1100" y="365"/>
                </a:lnTo>
                <a:lnTo>
                  <a:pt x="1097" y="363"/>
                </a:lnTo>
                <a:lnTo>
                  <a:pt x="1095" y="363"/>
                </a:lnTo>
                <a:lnTo>
                  <a:pt x="1088" y="358"/>
                </a:lnTo>
                <a:lnTo>
                  <a:pt x="1086" y="358"/>
                </a:lnTo>
                <a:lnTo>
                  <a:pt x="1082" y="358"/>
                </a:lnTo>
                <a:lnTo>
                  <a:pt x="1077" y="358"/>
                </a:lnTo>
                <a:lnTo>
                  <a:pt x="1077" y="360"/>
                </a:lnTo>
                <a:lnTo>
                  <a:pt x="1079" y="363"/>
                </a:lnTo>
                <a:lnTo>
                  <a:pt x="1084" y="365"/>
                </a:lnTo>
                <a:lnTo>
                  <a:pt x="1086" y="365"/>
                </a:lnTo>
                <a:lnTo>
                  <a:pt x="1086" y="367"/>
                </a:lnTo>
                <a:lnTo>
                  <a:pt x="1086" y="367"/>
                </a:lnTo>
                <a:lnTo>
                  <a:pt x="1082" y="369"/>
                </a:lnTo>
                <a:lnTo>
                  <a:pt x="1082" y="369"/>
                </a:lnTo>
                <a:lnTo>
                  <a:pt x="1077" y="372"/>
                </a:lnTo>
                <a:lnTo>
                  <a:pt x="1073" y="374"/>
                </a:lnTo>
                <a:lnTo>
                  <a:pt x="1070" y="376"/>
                </a:lnTo>
                <a:lnTo>
                  <a:pt x="1070" y="376"/>
                </a:lnTo>
                <a:lnTo>
                  <a:pt x="1068" y="376"/>
                </a:lnTo>
                <a:lnTo>
                  <a:pt x="1068" y="376"/>
                </a:lnTo>
                <a:lnTo>
                  <a:pt x="1068" y="376"/>
                </a:lnTo>
                <a:lnTo>
                  <a:pt x="1068" y="374"/>
                </a:lnTo>
                <a:lnTo>
                  <a:pt x="1068" y="374"/>
                </a:lnTo>
                <a:lnTo>
                  <a:pt x="1068" y="374"/>
                </a:lnTo>
                <a:lnTo>
                  <a:pt x="1068" y="374"/>
                </a:lnTo>
                <a:lnTo>
                  <a:pt x="1066" y="376"/>
                </a:lnTo>
                <a:lnTo>
                  <a:pt x="1064" y="376"/>
                </a:lnTo>
                <a:lnTo>
                  <a:pt x="1061" y="378"/>
                </a:lnTo>
                <a:lnTo>
                  <a:pt x="1061" y="378"/>
                </a:lnTo>
                <a:lnTo>
                  <a:pt x="1059" y="376"/>
                </a:lnTo>
                <a:lnTo>
                  <a:pt x="1061" y="376"/>
                </a:lnTo>
                <a:lnTo>
                  <a:pt x="1064" y="374"/>
                </a:lnTo>
                <a:lnTo>
                  <a:pt x="1068" y="372"/>
                </a:lnTo>
                <a:lnTo>
                  <a:pt x="1068" y="367"/>
                </a:lnTo>
                <a:lnTo>
                  <a:pt x="1068" y="367"/>
                </a:lnTo>
                <a:lnTo>
                  <a:pt x="1066" y="365"/>
                </a:lnTo>
                <a:lnTo>
                  <a:pt x="1057" y="360"/>
                </a:lnTo>
                <a:lnTo>
                  <a:pt x="1050" y="360"/>
                </a:lnTo>
                <a:lnTo>
                  <a:pt x="1046" y="358"/>
                </a:lnTo>
                <a:lnTo>
                  <a:pt x="1041" y="358"/>
                </a:lnTo>
                <a:lnTo>
                  <a:pt x="1039" y="358"/>
                </a:lnTo>
                <a:lnTo>
                  <a:pt x="1037" y="360"/>
                </a:lnTo>
                <a:lnTo>
                  <a:pt x="1034" y="363"/>
                </a:lnTo>
                <a:lnTo>
                  <a:pt x="1034" y="363"/>
                </a:lnTo>
                <a:lnTo>
                  <a:pt x="1034" y="365"/>
                </a:lnTo>
                <a:lnTo>
                  <a:pt x="1034" y="367"/>
                </a:lnTo>
                <a:lnTo>
                  <a:pt x="1034" y="367"/>
                </a:lnTo>
                <a:lnTo>
                  <a:pt x="1032" y="369"/>
                </a:lnTo>
                <a:lnTo>
                  <a:pt x="1032" y="369"/>
                </a:lnTo>
                <a:lnTo>
                  <a:pt x="1032" y="367"/>
                </a:lnTo>
                <a:lnTo>
                  <a:pt x="1028" y="369"/>
                </a:lnTo>
                <a:lnTo>
                  <a:pt x="1023" y="369"/>
                </a:lnTo>
                <a:lnTo>
                  <a:pt x="1021" y="369"/>
                </a:lnTo>
                <a:lnTo>
                  <a:pt x="1019" y="369"/>
                </a:lnTo>
                <a:lnTo>
                  <a:pt x="1019" y="369"/>
                </a:lnTo>
                <a:lnTo>
                  <a:pt x="1019" y="369"/>
                </a:lnTo>
                <a:lnTo>
                  <a:pt x="1021" y="365"/>
                </a:lnTo>
                <a:lnTo>
                  <a:pt x="1023" y="365"/>
                </a:lnTo>
                <a:lnTo>
                  <a:pt x="1025" y="363"/>
                </a:lnTo>
                <a:lnTo>
                  <a:pt x="1025" y="360"/>
                </a:lnTo>
                <a:lnTo>
                  <a:pt x="1025" y="360"/>
                </a:lnTo>
                <a:lnTo>
                  <a:pt x="1025" y="358"/>
                </a:lnTo>
                <a:lnTo>
                  <a:pt x="1025" y="356"/>
                </a:lnTo>
                <a:lnTo>
                  <a:pt x="1025" y="354"/>
                </a:lnTo>
                <a:lnTo>
                  <a:pt x="1025" y="351"/>
                </a:lnTo>
                <a:lnTo>
                  <a:pt x="1023" y="349"/>
                </a:lnTo>
                <a:lnTo>
                  <a:pt x="1023" y="349"/>
                </a:lnTo>
                <a:lnTo>
                  <a:pt x="1021" y="349"/>
                </a:lnTo>
                <a:lnTo>
                  <a:pt x="1016" y="347"/>
                </a:lnTo>
                <a:lnTo>
                  <a:pt x="1003" y="351"/>
                </a:lnTo>
                <a:lnTo>
                  <a:pt x="987" y="356"/>
                </a:lnTo>
                <a:lnTo>
                  <a:pt x="981" y="360"/>
                </a:lnTo>
                <a:lnTo>
                  <a:pt x="976" y="360"/>
                </a:lnTo>
                <a:lnTo>
                  <a:pt x="972" y="363"/>
                </a:lnTo>
                <a:lnTo>
                  <a:pt x="963" y="369"/>
                </a:lnTo>
                <a:lnTo>
                  <a:pt x="958" y="372"/>
                </a:lnTo>
                <a:lnTo>
                  <a:pt x="958" y="374"/>
                </a:lnTo>
                <a:lnTo>
                  <a:pt x="956" y="374"/>
                </a:lnTo>
                <a:lnTo>
                  <a:pt x="958" y="376"/>
                </a:lnTo>
                <a:lnTo>
                  <a:pt x="958" y="376"/>
                </a:lnTo>
                <a:lnTo>
                  <a:pt x="960" y="378"/>
                </a:lnTo>
                <a:lnTo>
                  <a:pt x="960" y="378"/>
                </a:lnTo>
                <a:lnTo>
                  <a:pt x="960" y="381"/>
                </a:lnTo>
                <a:lnTo>
                  <a:pt x="958" y="381"/>
                </a:lnTo>
                <a:lnTo>
                  <a:pt x="956" y="383"/>
                </a:lnTo>
                <a:lnTo>
                  <a:pt x="949" y="387"/>
                </a:lnTo>
                <a:lnTo>
                  <a:pt x="949" y="387"/>
                </a:lnTo>
                <a:lnTo>
                  <a:pt x="949" y="390"/>
                </a:lnTo>
                <a:lnTo>
                  <a:pt x="949" y="392"/>
                </a:lnTo>
                <a:lnTo>
                  <a:pt x="949" y="394"/>
                </a:lnTo>
                <a:lnTo>
                  <a:pt x="949" y="394"/>
                </a:lnTo>
                <a:lnTo>
                  <a:pt x="951" y="396"/>
                </a:lnTo>
                <a:lnTo>
                  <a:pt x="956" y="396"/>
                </a:lnTo>
                <a:lnTo>
                  <a:pt x="958" y="399"/>
                </a:lnTo>
                <a:lnTo>
                  <a:pt x="967" y="396"/>
                </a:lnTo>
                <a:lnTo>
                  <a:pt x="969" y="396"/>
                </a:lnTo>
                <a:lnTo>
                  <a:pt x="967" y="401"/>
                </a:lnTo>
                <a:lnTo>
                  <a:pt x="963" y="401"/>
                </a:lnTo>
                <a:lnTo>
                  <a:pt x="960" y="403"/>
                </a:lnTo>
                <a:lnTo>
                  <a:pt x="960" y="403"/>
                </a:lnTo>
                <a:lnTo>
                  <a:pt x="960" y="403"/>
                </a:lnTo>
                <a:lnTo>
                  <a:pt x="965" y="405"/>
                </a:lnTo>
                <a:lnTo>
                  <a:pt x="969" y="405"/>
                </a:lnTo>
                <a:lnTo>
                  <a:pt x="974" y="403"/>
                </a:lnTo>
                <a:lnTo>
                  <a:pt x="983" y="403"/>
                </a:lnTo>
                <a:lnTo>
                  <a:pt x="1001" y="401"/>
                </a:lnTo>
                <a:lnTo>
                  <a:pt x="1005" y="401"/>
                </a:lnTo>
                <a:lnTo>
                  <a:pt x="1005" y="401"/>
                </a:lnTo>
                <a:lnTo>
                  <a:pt x="1005" y="403"/>
                </a:lnTo>
                <a:lnTo>
                  <a:pt x="1003" y="403"/>
                </a:lnTo>
                <a:lnTo>
                  <a:pt x="999" y="401"/>
                </a:lnTo>
                <a:lnTo>
                  <a:pt x="996" y="403"/>
                </a:lnTo>
                <a:lnTo>
                  <a:pt x="994" y="403"/>
                </a:lnTo>
                <a:lnTo>
                  <a:pt x="994" y="403"/>
                </a:lnTo>
                <a:lnTo>
                  <a:pt x="996" y="405"/>
                </a:lnTo>
                <a:lnTo>
                  <a:pt x="996" y="405"/>
                </a:lnTo>
                <a:lnTo>
                  <a:pt x="994" y="405"/>
                </a:lnTo>
                <a:lnTo>
                  <a:pt x="992" y="405"/>
                </a:lnTo>
                <a:lnTo>
                  <a:pt x="990" y="405"/>
                </a:lnTo>
                <a:lnTo>
                  <a:pt x="983" y="408"/>
                </a:lnTo>
                <a:lnTo>
                  <a:pt x="974" y="410"/>
                </a:lnTo>
                <a:lnTo>
                  <a:pt x="967" y="412"/>
                </a:lnTo>
                <a:lnTo>
                  <a:pt x="965" y="412"/>
                </a:lnTo>
                <a:lnTo>
                  <a:pt x="960" y="414"/>
                </a:lnTo>
                <a:lnTo>
                  <a:pt x="958" y="417"/>
                </a:lnTo>
                <a:lnTo>
                  <a:pt x="958" y="417"/>
                </a:lnTo>
                <a:lnTo>
                  <a:pt x="960" y="419"/>
                </a:lnTo>
                <a:lnTo>
                  <a:pt x="972" y="426"/>
                </a:lnTo>
                <a:lnTo>
                  <a:pt x="981" y="426"/>
                </a:lnTo>
                <a:lnTo>
                  <a:pt x="990" y="426"/>
                </a:lnTo>
                <a:lnTo>
                  <a:pt x="992" y="426"/>
                </a:lnTo>
                <a:lnTo>
                  <a:pt x="994" y="428"/>
                </a:lnTo>
                <a:lnTo>
                  <a:pt x="996" y="428"/>
                </a:lnTo>
                <a:lnTo>
                  <a:pt x="1005" y="428"/>
                </a:lnTo>
                <a:lnTo>
                  <a:pt x="1014" y="426"/>
                </a:lnTo>
                <a:lnTo>
                  <a:pt x="1016" y="426"/>
                </a:lnTo>
                <a:lnTo>
                  <a:pt x="1021" y="426"/>
                </a:lnTo>
                <a:lnTo>
                  <a:pt x="1023" y="426"/>
                </a:lnTo>
                <a:lnTo>
                  <a:pt x="1028" y="423"/>
                </a:lnTo>
                <a:lnTo>
                  <a:pt x="1030" y="423"/>
                </a:lnTo>
                <a:lnTo>
                  <a:pt x="1037" y="426"/>
                </a:lnTo>
                <a:lnTo>
                  <a:pt x="1039" y="426"/>
                </a:lnTo>
                <a:lnTo>
                  <a:pt x="1055" y="430"/>
                </a:lnTo>
                <a:lnTo>
                  <a:pt x="1061" y="435"/>
                </a:lnTo>
                <a:lnTo>
                  <a:pt x="1064" y="435"/>
                </a:lnTo>
                <a:lnTo>
                  <a:pt x="1061" y="435"/>
                </a:lnTo>
                <a:lnTo>
                  <a:pt x="1061" y="437"/>
                </a:lnTo>
                <a:lnTo>
                  <a:pt x="1055" y="437"/>
                </a:lnTo>
                <a:lnTo>
                  <a:pt x="1052" y="437"/>
                </a:lnTo>
                <a:lnTo>
                  <a:pt x="1050" y="437"/>
                </a:lnTo>
                <a:lnTo>
                  <a:pt x="1048" y="437"/>
                </a:lnTo>
                <a:lnTo>
                  <a:pt x="1039" y="437"/>
                </a:lnTo>
                <a:lnTo>
                  <a:pt x="1032" y="437"/>
                </a:lnTo>
                <a:lnTo>
                  <a:pt x="1028" y="435"/>
                </a:lnTo>
                <a:lnTo>
                  <a:pt x="1023" y="435"/>
                </a:lnTo>
                <a:lnTo>
                  <a:pt x="1016" y="435"/>
                </a:lnTo>
                <a:lnTo>
                  <a:pt x="1003" y="437"/>
                </a:lnTo>
                <a:lnTo>
                  <a:pt x="987" y="439"/>
                </a:lnTo>
                <a:lnTo>
                  <a:pt x="978" y="441"/>
                </a:lnTo>
                <a:lnTo>
                  <a:pt x="978" y="441"/>
                </a:lnTo>
                <a:lnTo>
                  <a:pt x="976" y="441"/>
                </a:lnTo>
                <a:lnTo>
                  <a:pt x="976" y="444"/>
                </a:lnTo>
                <a:lnTo>
                  <a:pt x="978" y="446"/>
                </a:lnTo>
                <a:lnTo>
                  <a:pt x="978" y="448"/>
                </a:lnTo>
                <a:lnTo>
                  <a:pt x="978" y="448"/>
                </a:lnTo>
                <a:lnTo>
                  <a:pt x="981" y="450"/>
                </a:lnTo>
                <a:lnTo>
                  <a:pt x="985" y="455"/>
                </a:lnTo>
                <a:lnTo>
                  <a:pt x="985" y="457"/>
                </a:lnTo>
                <a:lnTo>
                  <a:pt x="987" y="457"/>
                </a:lnTo>
                <a:lnTo>
                  <a:pt x="987" y="459"/>
                </a:lnTo>
                <a:lnTo>
                  <a:pt x="987" y="459"/>
                </a:lnTo>
                <a:lnTo>
                  <a:pt x="994" y="462"/>
                </a:lnTo>
                <a:lnTo>
                  <a:pt x="999" y="462"/>
                </a:lnTo>
                <a:lnTo>
                  <a:pt x="1001" y="464"/>
                </a:lnTo>
                <a:lnTo>
                  <a:pt x="1007" y="464"/>
                </a:lnTo>
                <a:lnTo>
                  <a:pt x="1016" y="464"/>
                </a:lnTo>
                <a:lnTo>
                  <a:pt x="1021" y="464"/>
                </a:lnTo>
                <a:lnTo>
                  <a:pt x="1025" y="464"/>
                </a:lnTo>
                <a:lnTo>
                  <a:pt x="1032" y="466"/>
                </a:lnTo>
                <a:lnTo>
                  <a:pt x="1032" y="466"/>
                </a:lnTo>
                <a:lnTo>
                  <a:pt x="1032" y="471"/>
                </a:lnTo>
                <a:lnTo>
                  <a:pt x="1032" y="473"/>
                </a:lnTo>
                <a:lnTo>
                  <a:pt x="1032" y="475"/>
                </a:lnTo>
                <a:lnTo>
                  <a:pt x="1032" y="477"/>
                </a:lnTo>
                <a:lnTo>
                  <a:pt x="1037" y="482"/>
                </a:lnTo>
                <a:lnTo>
                  <a:pt x="1039" y="484"/>
                </a:lnTo>
                <a:lnTo>
                  <a:pt x="1039" y="484"/>
                </a:lnTo>
                <a:lnTo>
                  <a:pt x="1041" y="484"/>
                </a:lnTo>
                <a:lnTo>
                  <a:pt x="1043" y="484"/>
                </a:lnTo>
                <a:lnTo>
                  <a:pt x="1048" y="484"/>
                </a:lnTo>
                <a:lnTo>
                  <a:pt x="1052" y="484"/>
                </a:lnTo>
                <a:lnTo>
                  <a:pt x="1066" y="484"/>
                </a:lnTo>
                <a:lnTo>
                  <a:pt x="1068" y="484"/>
                </a:lnTo>
                <a:lnTo>
                  <a:pt x="1070" y="482"/>
                </a:lnTo>
                <a:lnTo>
                  <a:pt x="1073" y="482"/>
                </a:lnTo>
                <a:lnTo>
                  <a:pt x="1075" y="482"/>
                </a:lnTo>
                <a:lnTo>
                  <a:pt x="1082" y="482"/>
                </a:lnTo>
                <a:lnTo>
                  <a:pt x="1088" y="480"/>
                </a:lnTo>
                <a:lnTo>
                  <a:pt x="1097" y="480"/>
                </a:lnTo>
                <a:lnTo>
                  <a:pt x="1104" y="477"/>
                </a:lnTo>
                <a:lnTo>
                  <a:pt x="1109" y="475"/>
                </a:lnTo>
                <a:lnTo>
                  <a:pt x="1111" y="473"/>
                </a:lnTo>
                <a:lnTo>
                  <a:pt x="1113" y="473"/>
                </a:lnTo>
                <a:lnTo>
                  <a:pt x="1122" y="473"/>
                </a:lnTo>
                <a:lnTo>
                  <a:pt x="1129" y="471"/>
                </a:lnTo>
                <a:lnTo>
                  <a:pt x="1129" y="471"/>
                </a:lnTo>
                <a:lnTo>
                  <a:pt x="1133" y="466"/>
                </a:lnTo>
                <a:lnTo>
                  <a:pt x="1136" y="466"/>
                </a:lnTo>
                <a:lnTo>
                  <a:pt x="1138" y="462"/>
                </a:lnTo>
                <a:lnTo>
                  <a:pt x="1138" y="459"/>
                </a:lnTo>
                <a:lnTo>
                  <a:pt x="1140" y="459"/>
                </a:lnTo>
                <a:lnTo>
                  <a:pt x="1142" y="459"/>
                </a:lnTo>
                <a:lnTo>
                  <a:pt x="1145" y="459"/>
                </a:lnTo>
                <a:lnTo>
                  <a:pt x="1145" y="459"/>
                </a:lnTo>
                <a:lnTo>
                  <a:pt x="1145" y="462"/>
                </a:lnTo>
                <a:lnTo>
                  <a:pt x="1145" y="464"/>
                </a:lnTo>
                <a:lnTo>
                  <a:pt x="1145" y="464"/>
                </a:lnTo>
                <a:lnTo>
                  <a:pt x="1145" y="464"/>
                </a:lnTo>
                <a:lnTo>
                  <a:pt x="1147" y="466"/>
                </a:lnTo>
                <a:lnTo>
                  <a:pt x="1149" y="466"/>
                </a:lnTo>
                <a:lnTo>
                  <a:pt x="1151" y="466"/>
                </a:lnTo>
                <a:lnTo>
                  <a:pt x="1154" y="466"/>
                </a:lnTo>
                <a:lnTo>
                  <a:pt x="1158" y="466"/>
                </a:lnTo>
                <a:lnTo>
                  <a:pt x="1163" y="468"/>
                </a:lnTo>
                <a:lnTo>
                  <a:pt x="1165" y="468"/>
                </a:lnTo>
                <a:lnTo>
                  <a:pt x="1167" y="468"/>
                </a:lnTo>
                <a:lnTo>
                  <a:pt x="1165" y="468"/>
                </a:lnTo>
                <a:lnTo>
                  <a:pt x="1165" y="471"/>
                </a:lnTo>
                <a:lnTo>
                  <a:pt x="1163" y="473"/>
                </a:lnTo>
                <a:lnTo>
                  <a:pt x="1165" y="473"/>
                </a:lnTo>
                <a:lnTo>
                  <a:pt x="1174" y="475"/>
                </a:lnTo>
                <a:lnTo>
                  <a:pt x="1174" y="473"/>
                </a:lnTo>
                <a:lnTo>
                  <a:pt x="1176" y="473"/>
                </a:lnTo>
                <a:lnTo>
                  <a:pt x="1181" y="475"/>
                </a:lnTo>
                <a:lnTo>
                  <a:pt x="1185" y="475"/>
                </a:lnTo>
                <a:lnTo>
                  <a:pt x="1190" y="475"/>
                </a:lnTo>
                <a:lnTo>
                  <a:pt x="1194" y="475"/>
                </a:lnTo>
                <a:lnTo>
                  <a:pt x="1199" y="475"/>
                </a:lnTo>
                <a:lnTo>
                  <a:pt x="1201" y="475"/>
                </a:lnTo>
                <a:lnTo>
                  <a:pt x="1201" y="475"/>
                </a:lnTo>
                <a:lnTo>
                  <a:pt x="1205" y="473"/>
                </a:lnTo>
                <a:lnTo>
                  <a:pt x="1208" y="473"/>
                </a:lnTo>
                <a:lnTo>
                  <a:pt x="1214" y="471"/>
                </a:lnTo>
                <a:lnTo>
                  <a:pt x="1214" y="471"/>
                </a:lnTo>
                <a:lnTo>
                  <a:pt x="1217" y="466"/>
                </a:lnTo>
                <a:lnTo>
                  <a:pt x="1217" y="466"/>
                </a:lnTo>
                <a:lnTo>
                  <a:pt x="1217" y="464"/>
                </a:lnTo>
                <a:lnTo>
                  <a:pt x="1214" y="464"/>
                </a:lnTo>
                <a:lnTo>
                  <a:pt x="1214" y="464"/>
                </a:lnTo>
                <a:lnTo>
                  <a:pt x="1212" y="464"/>
                </a:lnTo>
                <a:lnTo>
                  <a:pt x="1212" y="464"/>
                </a:lnTo>
                <a:lnTo>
                  <a:pt x="1212" y="464"/>
                </a:lnTo>
                <a:lnTo>
                  <a:pt x="1212" y="462"/>
                </a:lnTo>
                <a:lnTo>
                  <a:pt x="1212" y="462"/>
                </a:lnTo>
                <a:lnTo>
                  <a:pt x="1212" y="462"/>
                </a:lnTo>
                <a:lnTo>
                  <a:pt x="1214" y="459"/>
                </a:lnTo>
                <a:lnTo>
                  <a:pt x="1214" y="459"/>
                </a:lnTo>
                <a:lnTo>
                  <a:pt x="1212" y="457"/>
                </a:lnTo>
                <a:lnTo>
                  <a:pt x="1210" y="457"/>
                </a:lnTo>
                <a:lnTo>
                  <a:pt x="1205" y="457"/>
                </a:lnTo>
                <a:lnTo>
                  <a:pt x="1205" y="459"/>
                </a:lnTo>
                <a:lnTo>
                  <a:pt x="1201" y="462"/>
                </a:lnTo>
                <a:lnTo>
                  <a:pt x="1199" y="462"/>
                </a:lnTo>
                <a:lnTo>
                  <a:pt x="1196" y="466"/>
                </a:lnTo>
                <a:lnTo>
                  <a:pt x="1196" y="466"/>
                </a:lnTo>
                <a:lnTo>
                  <a:pt x="1196" y="464"/>
                </a:lnTo>
                <a:lnTo>
                  <a:pt x="1196" y="462"/>
                </a:lnTo>
                <a:lnTo>
                  <a:pt x="1196" y="459"/>
                </a:lnTo>
                <a:lnTo>
                  <a:pt x="1196" y="457"/>
                </a:lnTo>
                <a:lnTo>
                  <a:pt x="1196" y="457"/>
                </a:lnTo>
                <a:lnTo>
                  <a:pt x="1196" y="457"/>
                </a:lnTo>
                <a:lnTo>
                  <a:pt x="1194" y="457"/>
                </a:lnTo>
                <a:lnTo>
                  <a:pt x="1192" y="455"/>
                </a:lnTo>
                <a:lnTo>
                  <a:pt x="1192" y="455"/>
                </a:lnTo>
                <a:lnTo>
                  <a:pt x="1190" y="453"/>
                </a:lnTo>
                <a:lnTo>
                  <a:pt x="1190" y="453"/>
                </a:lnTo>
                <a:lnTo>
                  <a:pt x="1192" y="453"/>
                </a:lnTo>
                <a:lnTo>
                  <a:pt x="1192" y="453"/>
                </a:lnTo>
                <a:lnTo>
                  <a:pt x="1196" y="455"/>
                </a:lnTo>
                <a:lnTo>
                  <a:pt x="1199" y="455"/>
                </a:lnTo>
                <a:lnTo>
                  <a:pt x="1201" y="455"/>
                </a:lnTo>
                <a:lnTo>
                  <a:pt x="1203" y="455"/>
                </a:lnTo>
                <a:lnTo>
                  <a:pt x="1203" y="455"/>
                </a:lnTo>
                <a:lnTo>
                  <a:pt x="1205" y="455"/>
                </a:lnTo>
                <a:lnTo>
                  <a:pt x="1205" y="455"/>
                </a:lnTo>
                <a:lnTo>
                  <a:pt x="1205" y="453"/>
                </a:lnTo>
                <a:lnTo>
                  <a:pt x="1203" y="453"/>
                </a:lnTo>
                <a:lnTo>
                  <a:pt x="1203" y="450"/>
                </a:lnTo>
                <a:lnTo>
                  <a:pt x="1205" y="450"/>
                </a:lnTo>
                <a:lnTo>
                  <a:pt x="1208" y="448"/>
                </a:lnTo>
                <a:lnTo>
                  <a:pt x="1210" y="448"/>
                </a:lnTo>
                <a:lnTo>
                  <a:pt x="1210" y="448"/>
                </a:lnTo>
                <a:lnTo>
                  <a:pt x="1212" y="448"/>
                </a:lnTo>
                <a:lnTo>
                  <a:pt x="1214" y="450"/>
                </a:lnTo>
                <a:lnTo>
                  <a:pt x="1217" y="453"/>
                </a:lnTo>
                <a:lnTo>
                  <a:pt x="1219" y="453"/>
                </a:lnTo>
                <a:lnTo>
                  <a:pt x="1219" y="450"/>
                </a:lnTo>
                <a:lnTo>
                  <a:pt x="1219" y="450"/>
                </a:lnTo>
                <a:lnTo>
                  <a:pt x="1221" y="448"/>
                </a:lnTo>
                <a:lnTo>
                  <a:pt x="1221" y="448"/>
                </a:lnTo>
                <a:lnTo>
                  <a:pt x="1221" y="448"/>
                </a:lnTo>
                <a:lnTo>
                  <a:pt x="1223" y="450"/>
                </a:lnTo>
                <a:lnTo>
                  <a:pt x="1223" y="450"/>
                </a:lnTo>
                <a:lnTo>
                  <a:pt x="1226" y="453"/>
                </a:lnTo>
                <a:lnTo>
                  <a:pt x="1228" y="453"/>
                </a:lnTo>
                <a:lnTo>
                  <a:pt x="1228" y="453"/>
                </a:lnTo>
                <a:lnTo>
                  <a:pt x="1230" y="450"/>
                </a:lnTo>
                <a:close/>
                <a:moveTo>
                  <a:pt x="1226" y="459"/>
                </a:moveTo>
                <a:lnTo>
                  <a:pt x="1226" y="459"/>
                </a:lnTo>
                <a:lnTo>
                  <a:pt x="1226" y="459"/>
                </a:lnTo>
                <a:lnTo>
                  <a:pt x="1228" y="459"/>
                </a:lnTo>
                <a:lnTo>
                  <a:pt x="1228" y="459"/>
                </a:lnTo>
                <a:lnTo>
                  <a:pt x="1228" y="457"/>
                </a:lnTo>
                <a:lnTo>
                  <a:pt x="1228" y="457"/>
                </a:lnTo>
                <a:lnTo>
                  <a:pt x="1228" y="457"/>
                </a:lnTo>
                <a:lnTo>
                  <a:pt x="1226" y="455"/>
                </a:lnTo>
                <a:lnTo>
                  <a:pt x="1223" y="455"/>
                </a:lnTo>
                <a:lnTo>
                  <a:pt x="1223" y="455"/>
                </a:lnTo>
                <a:lnTo>
                  <a:pt x="1223" y="457"/>
                </a:lnTo>
                <a:lnTo>
                  <a:pt x="1223" y="457"/>
                </a:lnTo>
                <a:lnTo>
                  <a:pt x="1226" y="457"/>
                </a:lnTo>
                <a:lnTo>
                  <a:pt x="1226" y="457"/>
                </a:lnTo>
                <a:lnTo>
                  <a:pt x="1226" y="457"/>
                </a:lnTo>
                <a:lnTo>
                  <a:pt x="1223" y="459"/>
                </a:lnTo>
                <a:lnTo>
                  <a:pt x="1223" y="459"/>
                </a:lnTo>
                <a:lnTo>
                  <a:pt x="1223" y="459"/>
                </a:lnTo>
                <a:lnTo>
                  <a:pt x="1223" y="459"/>
                </a:lnTo>
                <a:lnTo>
                  <a:pt x="1226" y="459"/>
                </a:lnTo>
                <a:close/>
                <a:moveTo>
                  <a:pt x="1235" y="477"/>
                </a:moveTo>
                <a:lnTo>
                  <a:pt x="1235" y="477"/>
                </a:lnTo>
                <a:lnTo>
                  <a:pt x="1237" y="477"/>
                </a:lnTo>
                <a:lnTo>
                  <a:pt x="1237" y="477"/>
                </a:lnTo>
                <a:lnTo>
                  <a:pt x="1237" y="477"/>
                </a:lnTo>
                <a:lnTo>
                  <a:pt x="1237" y="477"/>
                </a:lnTo>
                <a:lnTo>
                  <a:pt x="1237" y="477"/>
                </a:lnTo>
                <a:lnTo>
                  <a:pt x="1239" y="477"/>
                </a:lnTo>
                <a:lnTo>
                  <a:pt x="1239" y="477"/>
                </a:lnTo>
                <a:lnTo>
                  <a:pt x="1239" y="477"/>
                </a:lnTo>
                <a:lnTo>
                  <a:pt x="1241" y="475"/>
                </a:lnTo>
                <a:lnTo>
                  <a:pt x="1241" y="473"/>
                </a:lnTo>
                <a:lnTo>
                  <a:pt x="1241" y="473"/>
                </a:lnTo>
                <a:lnTo>
                  <a:pt x="1239" y="473"/>
                </a:lnTo>
                <a:lnTo>
                  <a:pt x="1239" y="471"/>
                </a:lnTo>
                <a:lnTo>
                  <a:pt x="1237" y="471"/>
                </a:lnTo>
                <a:lnTo>
                  <a:pt x="1237" y="471"/>
                </a:lnTo>
                <a:lnTo>
                  <a:pt x="1235" y="471"/>
                </a:lnTo>
                <a:lnTo>
                  <a:pt x="1235" y="471"/>
                </a:lnTo>
                <a:lnTo>
                  <a:pt x="1235" y="471"/>
                </a:lnTo>
                <a:lnTo>
                  <a:pt x="1235" y="471"/>
                </a:lnTo>
                <a:lnTo>
                  <a:pt x="1235" y="473"/>
                </a:lnTo>
                <a:lnTo>
                  <a:pt x="1235" y="475"/>
                </a:lnTo>
                <a:lnTo>
                  <a:pt x="1235" y="475"/>
                </a:lnTo>
                <a:lnTo>
                  <a:pt x="1235" y="477"/>
                </a:lnTo>
                <a:lnTo>
                  <a:pt x="1235" y="477"/>
                </a:lnTo>
                <a:close/>
                <a:moveTo>
                  <a:pt x="1300" y="282"/>
                </a:moveTo>
                <a:lnTo>
                  <a:pt x="1302" y="284"/>
                </a:lnTo>
                <a:lnTo>
                  <a:pt x="1304" y="284"/>
                </a:lnTo>
                <a:lnTo>
                  <a:pt x="1304" y="282"/>
                </a:lnTo>
                <a:lnTo>
                  <a:pt x="1307" y="282"/>
                </a:lnTo>
                <a:lnTo>
                  <a:pt x="1307" y="282"/>
                </a:lnTo>
                <a:lnTo>
                  <a:pt x="1307" y="279"/>
                </a:lnTo>
                <a:lnTo>
                  <a:pt x="1304" y="279"/>
                </a:lnTo>
                <a:lnTo>
                  <a:pt x="1300" y="277"/>
                </a:lnTo>
                <a:lnTo>
                  <a:pt x="1300" y="277"/>
                </a:lnTo>
                <a:lnTo>
                  <a:pt x="1300" y="279"/>
                </a:lnTo>
                <a:lnTo>
                  <a:pt x="1300" y="279"/>
                </a:lnTo>
                <a:lnTo>
                  <a:pt x="1298" y="279"/>
                </a:lnTo>
                <a:lnTo>
                  <a:pt x="1293" y="282"/>
                </a:lnTo>
                <a:lnTo>
                  <a:pt x="1291" y="282"/>
                </a:lnTo>
                <a:lnTo>
                  <a:pt x="1291" y="284"/>
                </a:lnTo>
                <a:lnTo>
                  <a:pt x="1291" y="286"/>
                </a:lnTo>
                <a:lnTo>
                  <a:pt x="1293" y="286"/>
                </a:lnTo>
                <a:lnTo>
                  <a:pt x="1293" y="286"/>
                </a:lnTo>
                <a:lnTo>
                  <a:pt x="1295" y="286"/>
                </a:lnTo>
                <a:lnTo>
                  <a:pt x="1295" y="286"/>
                </a:lnTo>
                <a:lnTo>
                  <a:pt x="1298" y="284"/>
                </a:lnTo>
                <a:lnTo>
                  <a:pt x="1300" y="282"/>
                </a:lnTo>
                <a:lnTo>
                  <a:pt x="1300" y="282"/>
                </a:lnTo>
                <a:close/>
                <a:moveTo>
                  <a:pt x="1295" y="354"/>
                </a:moveTo>
                <a:lnTo>
                  <a:pt x="1293" y="354"/>
                </a:lnTo>
                <a:lnTo>
                  <a:pt x="1293" y="354"/>
                </a:lnTo>
                <a:lnTo>
                  <a:pt x="1291" y="354"/>
                </a:lnTo>
                <a:lnTo>
                  <a:pt x="1289" y="354"/>
                </a:lnTo>
                <a:lnTo>
                  <a:pt x="1289" y="356"/>
                </a:lnTo>
                <a:lnTo>
                  <a:pt x="1289" y="356"/>
                </a:lnTo>
                <a:lnTo>
                  <a:pt x="1289" y="358"/>
                </a:lnTo>
                <a:lnTo>
                  <a:pt x="1291" y="360"/>
                </a:lnTo>
                <a:lnTo>
                  <a:pt x="1293" y="360"/>
                </a:lnTo>
                <a:lnTo>
                  <a:pt x="1295" y="360"/>
                </a:lnTo>
                <a:lnTo>
                  <a:pt x="1295" y="360"/>
                </a:lnTo>
                <a:lnTo>
                  <a:pt x="1295" y="358"/>
                </a:lnTo>
                <a:lnTo>
                  <a:pt x="1298" y="356"/>
                </a:lnTo>
                <a:lnTo>
                  <a:pt x="1298" y="356"/>
                </a:lnTo>
                <a:lnTo>
                  <a:pt x="1295" y="356"/>
                </a:lnTo>
                <a:lnTo>
                  <a:pt x="1295" y="354"/>
                </a:lnTo>
                <a:lnTo>
                  <a:pt x="1295" y="354"/>
                </a:lnTo>
                <a:close/>
                <a:moveTo>
                  <a:pt x="1324" y="270"/>
                </a:moveTo>
                <a:lnTo>
                  <a:pt x="1324" y="273"/>
                </a:lnTo>
                <a:lnTo>
                  <a:pt x="1324" y="273"/>
                </a:lnTo>
                <a:lnTo>
                  <a:pt x="1324" y="275"/>
                </a:lnTo>
                <a:lnTo>
                  <a:pt x="1327" y="275"/>
                </a:lnTo>
                <a:lnTo>
                  <a:pt x="1329" y="275"/>
                </a:lnTo>
                <a:lnTo>
                  <a:pt x="1331" y="275"/>
                </a:lnTo>
                <a:lnTo>
                  <a:pt x="1333" y="275"/>
                </a:lnTo>
                <a:lnTo>
                  <a:pt x="1333" y="273"/>
                </a:lnTo>
                <a:lnTo>
                  <a:pt x="1331" y="273"/>
                </a:lnTo>
                <a:lnTo>
                  <a:pt x="1331" y="270"/>
                </a:lnTo>
                <a:lnTo>
                  <a:pt x="1331" y="270"/>
                </a:lnTo>
                <a:lnTo>
                  <a:pt x="1329" y="268"/>
                </a:lnTo>
                <a:lnTo>
                  <a:pt x="1329" y="266"/>
                </a:lnTo>
                <a:lnTo>
                  <a:pt x="1329" y="266"/>
                </a:lnTo>
                <a:lnTo>
                  <a:pt x="1327" y="268"/>
                </a:lnTo>
                <a:lnTo>
                  <a:pt x="1324" y="268"/>
                </a:lnTo>
                <a:lnTo>
                  <a:pt x="1324" y="268"/>
                </a:lnTo>
                <a:lnTo>
                  <a:pt x="1322" y="268"/>
                </a:lnTo>
                <a:lnTo>
                  <a:pt x="1324" y="270"/>
                </a:lnTo>
                <a:lnTo>
                  <a:pt x="1324" y="270"/>
                </a:lnTo>
                <a:lnTo>
                  <a:pt x="1324" y="270"/>
                </a:lnTo>
                <a:close/>
                <a:moveTo>
                  <a:pt x="1219" y="248"/>
                </a:moveTo>
                <a:lnTo>
                  <a:pt x="1219" y="248"/>
                </a:lnTo>
                <a:lnTo>
                  <a:pt x="1221" y="248"/>
                </a:lnTo>
                <a:lnTo>
                  <a:pt x="1226" y="248"/>
                </a:lnTo>
                <a:lnTo>
                  <a:pt x="1232" y="246"/>
                </a:lnTo>
                <a:lnTo>
                  <a:pt x="1239" y="243"/>
                </a:lnTo>
                <a:lnTo>
                  <a:pt x="1237" y="243"/>
                </a:lnTo>
                <a:lnTo>
                  <a:pt x="1235" y="243"/>
                </a:lnTo>
                <a:lnTo>
                  <a:pt x="1230" y="243"/>
                </a:lnTo>
                <a:lnTo>
                  <a:pt x="1230" y="243"/>
                </a:lnTo>
                <a:lnTo>
                  <a:pt x="1226" y="246"/>
                </a:lnTo>
                <a:lnTo>
                  <a:pt x="1221" y="248"/>
                </a:lnTo>
                <a:lnTo>
                  <a:pt x="1219" y="248"/>
                </a:lnTo>
                <a:close/>
                <a:moveTo>
                  <a:pt x="1275" y="324"/>
                </a:moveTo>
                <a:lnTo>
                  <a:pt x="1266" y="327"/>
                </a:lnTo>
                <a:lnTo>
                  <a:pt x="1262" y="329"/>
                </a:lnTo>
                <a:lnTo>
                  <a:pt x="1262" y="329"/>
                </a:lnTo>
                <a:lnTo>
                  <a:pt x="1259" y="329"/>
                </a:lnTo>
                <a:lnTo>
                  <a:pt x="1259" y="329"/>
                </a:lnTo>
                <a:lnTo>
                  <a:pt x="1257" y="329"/>
                </a:lnTo>
                <a:lnTo>
                  <a:pt x="1255" y="331"/>
                </a:lnTo>
                <a:lnTo>
                  <a:pt x="1253" y="331"/>
                </a:lnTo>
                <a:lnTo>
                  <a:pt x="1253" y="331"/>
                </a:lnTo>
                <a:lnTo>
                  <a:pt x="1253" y="331"/>
                </a:lnTo>
                <a:lnTo>
                  <a:pt x="1255" y="333"/>
                </a:lnTo>
                <a:lnTo>
                  <a:pt x="1259" y="333"/>
                </a:lnTo>
                <a:lnTo>
                  <a:pt x="1262" y="333"/>
                </a:lnTo>
                <a:lnTo>
                  <a:pt x="1264" y="333"/>
                </a:lnTo>
                <a:lnTo>
                  <a:pt x="1264" y="333"/>
                </a:lnTo>
                <a:lnTo>
                  <a:pt x="1266" y="333"/>
                </a:lnTo>
                <a:lnTo>
                  <a:pt x="1271" y="333"/>
                </a:lnTo>
                <a:lnTo>
                  <a:pt x="1273" y="331"/>
                </a:lnTo>
                <a:lnTo>
                  <a:pt x="1277" y="329"/>
                </a:lnTo>
                <a:lnTo>
                  <a:pt x="1280" y="329"/>
                </a:lnTo>
                <a:lnTo>
                  <a:pt x="1280" y="327"/>
                </a:lnTo>
                <a:lnTo>
                  <a:pt x="1280" y="327"/>
                </a:lnTo>
                <a:lnTo>
                  <a:pt x="1280" y="327"/>
                </a:lnTo>
                <a:lnTo>
                  <a:pt x="1280" y="324"/>
                </a:lnTo>
                <a:lnTo>
                  <a:pt x="1277" y="324"/>
                </a:lnTo>
                <a:lnTo>
                  <a:pt x="1275" y="324"/>
                </a:lnTo>
                <a:close/>
                <a:moveTo>
                  <a:pt x="1199" y="194"/>
                </a:moveTo>
                <a:lnTo>
                  <a:pt x="1199" y="194"/>
                </a:lnTo>
                <a:lnTo>
                  <a:pt x="1196" y="194"/>
                </a:lnTo>
                <a:lnTo>
                  <a:pt x="1194" y="196"/>
                </a:lnTo>
                <a:lnTo>
                  <a:pt x="1194" y="196"/>
                </a:lnTo>
                <a:lnTo>
                  <a:pt x="1194" y="196"/>
                </a:lnTo>
                <a:lnTo>
                  <a:pt x="1194" y="198"/>
                </a:lnTo>
                <a:lnTo>
                  <a:pt x="1196" y="198"/>
                </a:lnTo>
                <a:lnTo>
                  <a:pt x="1196" y="196"/>
                </a:lnTo>
                <a:lnTo>
                  <a:pt x="1201" y="194"/>
                </a:lnTo>
                <a:lnTo>
                  <a:pt x="1201" y="194"/>
                </a:lnTo>
                <a:lnTo>
                  <a:pt x="1199" y="194"/>
                </a:lnTo>
                <a:close/>
                <a:moveTo>
                  <a:pt x="1205" y="261"/>
                </a:moveTo>
                <a:lnTo>
                  <a:pt x="1203" y="257"/>
                </a:lnTo>
                <a:lnTo>
                  <a:pt x="1201" y="257"/>
                </a:lnTo>
                <a:lnTo>
                  <a:pt x="1196" y="257"/>
                </a:lnTo>
                <a:lnTo>
                  <a:pt x="1190" y="259"/>
                </a:lnTo>
                <a:lnTo>
                  <a:pt x="1181" y="259"/>
                </a:lnTo>
                <a:lnTo>
                  <a:pt x="1176" y="261"/>
                </a:lnTo>
                <a:lnTo>
                  <a:pt x="1176" y="264"/>
                </a:lnTo>
                <a:lnTo>
                  <a:pt x="1178" y="266"/>
                </a:lnTo>
                <a:lnTo>
                  <a:pt x="1183" y="266"/>
                </a:lnTo>
                <a:lnTo>
                  <a:pt x="1185" y="266"/>
                </a:lnTo>
                <a:lnTo>
                  <a:pt x="1183" y="268"/>
                </a:lnTo>
                <a:lnTo>
                  <a:pt x="1185" y="270"/>
                </a:lnTo>
                <a:lnTo>
                  <a:pt x="1194" y="268"/>
                </a:lnTo>
                <a:lnTo>
                  <a:pt x="1196" y="270"/>
                </a:lnTo>
                <a:lnTo>
                  <a:pt x="1194" y="273"/>
                </a:lnTo>
                <a:lnTo>
                  <a:pt x="1192" y="275"/>
                </a:lnTo>
                <a:lnTo>
                  <a:pt x="1199" y="275"/>
                </a:lnTo>
                <a:lnTo>
                  <a:pt x="1203" y="273"/>
                </a:lnTo>
                <a:lnTo>
                  <a:pt x="1205" y="273"/>
                </a:lnTo>
                <a:lnTo>
                  <a:pt x="1205" y="270"/>
                </a:lnTo>
                <a:lnTo>
                  <a:pt x="1208" y="270"/>
                </a:lnTo>
                <a:lnTo>
                  <a:pt x="1212" y="268"/>
                </a:lnTo>
                <a:lnTo>
                  <a:pt x="1212" y="268"/>
                </a:lnTo>
                <a:lnTo>
                  <a:pt x="1212" y="268"/>
                </a:lnTo>
                <a:lnTo>
                  <a:pt x="1210" y="266"/>
                </a:lnTo>
                <a:lnTo>
                  <a:pt x="1205" y="264"/>
                </a:lnTo>
                <a:lnTo>
                  <a:pt x="1205" y="264"/>
                </a:lnTo>
                <a:lnTo>
                  <a:pt x="1205" y="261"/>
                </a:lnTo>
                <a:close/>
                <a:moveTo>
                  <a:pt x="1160" y="336"/>
                </a:moveTo>
                <a:lnTo>
                  <a:pt x="1158" y="336"/>
                </a:lnTo>
                <a:lnTo>
                  <a:pt x="1145" y="338"/>
                </a:lnTo>
                <a:lnTo>
                  <a:pt x="1140" y="338"/>
                </a:lnTo>
                <a:lnTo>
                  <a:pt x="1140" y="338"/>
                </a:lnTo>
                <a:lnTo>
                  <a:pt x="1138" y="340"/>
                </a:lnTo>
                <a:lnTo>
                  <a:pt x="1136" y="342"/>
                </a:lnTo>
                <a:lnTo>
                  <a:pt x="1136" y="345"/>
                </a:lnTo>
                <a:lnTo>
                  <a:pt x="1140" y="345"/>
                </a:lnTo>
                <a:lnTo>
                  <a:pt x="1142" y="347"/>
                </a:lnTo>
                <a:lnTo>
                  <a:pt x="1147" y="349"/>
                </a:lnTo>
                <a:lnTo>
                  <a:pt x="1149" y="351"/>
                </a:lnTo>
                <a:lnTo>
                  <a:pt x="1149" y="351"/>
                </a:lnTo>
                <a:lnTo>
                  <a:pt x="1154" y="356"/>
                </a:lnTo>
                <a:lnTo>
                  <a:pt x="1158" y="358"/>
                </a:lnTo>
                <a:lnTo>
                  <a:pt x="1160" y="360"/>
                </a:lnTo>
                <a:lnTo>
                  <a:pt x="1160" y="360"/>
                </a:lnTo>
                <a:lnTo>
                  <a:pt x="1163" y="360"/>
                </a:lnTo>
                <a:lnTo>
                  <a:pt x="1163" y="360"/>
                </a:lnTo>
                <a:lnTo>
                  <a:pt x="1165" y="358"/>
                </a:lnTo>
                <a:lnTo>
                  <a:pt x="1167" y="358"/>
                </a:lnTo>
                <a:lnTo>
                  <a:pt x="1167" y="356"/>
                </a:lnTo>
                <a:lnTo>
                  <a:pt x="1169" y="354"/>
                </a:lnTo>
                <a:lnTo>
                  <a:pt x="1172" y="349"/>
                </a:lnTo>
                <a:lnTo>
                  <a:pt x="1174" y="347"/>
                </a:lnTo>
                <a:lnTo>
                  <a:pt x="1174" y="345"/>
                </a:lnTo>
                <a:lnTo>
                  <a:pt x="1174" y="342"/>
                </a:lnTo>
                <a:lnTo>
                  <a:pt x="1172" y="340"/>
                </a:lnTo>
                <a:lnTo>
                  <a:pt x="1172" y="340"/>
                </a:lnTo>
                <a:lnTo>
                  <a:pt x="1172" y="340"/>
                </a:lnTo>
                <a:lnTo>
                  <a:pt x="1169" y="338"/>
                </a:lnTo>
                <a:lnTo>
                  <a:pt x="1165" y="336"/>
                </a:lnTo>
                <a:lnTo>
                  <a:pt x="1160" y="336"/>
                </a:lnTo>
                <a:close/>
                <a:moveTo>
                  <a:pt x="1172" y="288"/>
                </a:moveTo>
                <a:lnTo>
                  <a:pt x="1169" y="291"/>
                </a:lnTo>
                <a:lnTo>
                  <a:pt x="1169" y="293"/>
                </a:lnTo>
                <a:lnTo>
                  <a:pt x="1167" y="293"/>
                </a:lnTo>
                <a:lnTo>
                  <a:pt x="1167" y="293"/>
                </a:lnTo>
                <a:lnTo>
                  <a:pt x="1169" y="295"/>
                </a:lnTo>
                <a:lnTo>
                  <a:pt x="1172" y="295"/>
                </a:lnTo>
                <a:lnTo>
                  <a:pt x="1176" y="297"/>
                </a:lnTo>
                <a:lnTo>
                  <a:pt x="1181" y="297"/>
                </a:lnTo>
                <a:lnTo>
                  <a:pt x="1185" y="295"/>
                </a:lnTo>
                <a:lnTo>
                  <a:pt x="1187" y="295"/>
                </a:lnTo>
                <a:lnTo>
                  <a:pt x="1187" y="293"/>
                </a:lnTo>
                <a:lnTo>
                  <a:pt x="1187" y="293"/>
                </a:lnTo>
                <a:lnTo>
                  <a:pt x="1187" y="293"/>
                </a:lnTo>
                <a:lnTo>
                  <a:pt x="1187" y="291"/>
                </a:lnTo>
                <a:lnTo>
                  <a:pt x="1185" y="291"/>
                </a:lnTo>
                <a:lnTo>
                  <a:pt x="1185" y="288"/>
                </a:lnTo>
                <a:lnTo>
                  <a:pt x="1185" y="286"/>
                </a:lnTo>
                <a:lnTo>
                  <a:pt x="1185" y="286"/>
                </a:lnTo>
                <a:lnTo>
                  <a:pt x="1183" y="286"/>
                </a:lnTo>
                <a:lnTo>
                  <a:pt x="1181" y="284"/>
                </a:lnTo>
                <a:lnTo>
                  <a:pt x="1176" y="284"/>
                </a:lnTo>
                <a:lnTo>
                  <a:pt x="1174" y="286"/>
                </a:lnTo>
                <a:lnTo>
                  <a:pt x="1172" y="286"/>
                </a:lnTo>
                <a:lnTo>
                  <a:pt x="1172" y="288"/>
                </a:lnTo>
                <a:close/>
                <a:moveTo>
                  <a:pt x="1300" y="300"/>
                </a:moveTo>
                <a:lnTo>
                  <a:pt x="1302" y="300"/>
                </a:lnTo>
                <a:lnTo>
                  <a:pt x="1302" y="300"/>
                </a:lnTo>
                <a:lnTo>
                  <a:pt x="1302" y="300"/>
                </a:lnTo>
                <a:lnTo>
                  <a:pt x="1304" y="300"/>
                </a:lnTo>
                <a:lnTo>
                  <a:pt x="1304" y="300"/>
                </a:lnTo>
                <a:lnTo>
                  <a:pt x="1309" y="304"/>
                </a:lnTo>
                <a:lnTo>
                  <a:pt x="1315" y="304"/>
                </a:lnTo>
                <a:lnTo>
                  <a:pt x="1318" y="304"/>
                </a:lnTo>
                <a:lnTo>
                  <a:pt x="1322" y="306"/>
                </a:lnTo>
                <a:lnTo>
                  <a:pt x="1324" y="309"/>
                </a:lnTo>
                <a:lnTo>
                  <a:pt x="1327" y="309"/>
                </a:lnTo>
                <a:lnTo>
                  <a:pt x="1329" y="309"/>
                </a:lnTo>
                <a:lnTo>
                  <a:pt x="1333" y="309"/>
                </a:lnTo>
                <a:lnTo>
                  <a:pt x="1338" y="309"/>
                </a:lnTo>
                <a:lnTo>
                  <a:pt x="1342" y="309"/>
                </a:lnTo>
                <a:lnTo>
                  <a:pt x="1345" y="309"/>
                </a:lnTo>
                <a:lnTo>
                  <a:pt x="1345" y="306"/>
                </a:lnTo>
                <a:lnTo>
                  <a:pt x="1345" y="306"/>
                </a:lnTo>
                <a:lnTo>
                  <a:pt x="1345" y="306"/>
                </a:lnTo>
                <a:lnTo>
                  <a:pt x="1345" y="306"/>
                </a:lnTo>
                <a:lnTo>
                  <a:pt x="1345" y="304"/>
                </a:lnTo>
                <a:lnTo>
                  <a:pt x="1345" y="302"/>
                </a:lnTo>
                <a:lnTo>
                  <a:pt x="1345" y="300"/>
                </a:lnTo>
                <a:lnTo>
                  <a:pt x="1345" y="300"/>
                </a:lnTo>
                <a:lnTo>
                  <a:pt x="1345" y="297"/>
                </a:lnTo>
                <a:lnTo>
                  <a:pt x="1345" y="297"/>
                </a:lnTo>
                <a:lnTo>
                  <a:pt x="1345" y="295"/>
                </a:lnTo>
                <a:lnTo>
                  <a:pt x="1345" y="293"/>
                </a:lnTo>
                <a:lnTo>
                  <a:pt x="1345" y="291"/>
                </a:lnTo>
                <a:lnTo>
                  <a:pt x="1342" y="288"/>
                </a:lnTo>
                <a:lnTo>
                  <a:pt x="1340" y="286"/>
                </a:lnTo>
                <a:lnTo>
                  <a:pt x="1338" y="284"/>
                </a:lnTo>
                <a:lnTo>
                  <a:pt x="1333" y="282"/>
                </a:lnTo>
                <a:lnTo>
                  <a:pt x="1331" y="279"/>
                </a:lnTo>
                <a:lnTo>
                  <a:pt x="1327" y="279"/>
                </a:lnTo>
                <a:lnTo>
                  <a:pt x="1324" y="279"/>
                </a:lnTo>
                <a:lnTo>
                  <a:pt x="1320" y="279"/>
                </a:lnTo>
                <a:lnTo>
                  <a:pt x="1311" y="282"/>
                </a:lnTo>
                <a:lnTo>
                  <a:pt x="1309" y="284"/>
                </a:lnTo>
                <a:lnTo>
                  <a:pt x="1307" y="284"/>
                </a:lnTo>
                <a:lnTo>
                  <a:pt x="1304" y="286"/>
                </a:lnTo>
                <a:lnTo>
                  <a:pt x="1304" y="288"/>
                </a:lnTo>
                <a:lnTo>
                  <a:pt x="1304" y="291"/>
                </a:lnTo>
                <a:lnTo>
                  <a:pt x="1302" y="291"/>
                </a:lnTo>
                <a:lnTo>
                  <a:pt x="1300" y="291"/>
                </a:lnTo>
                <a:lnTo>
                  <a:pt x="1298" y="295"/>
                </a:lnTo>
                <a:lnTo>
                  <a:pt x="1298" y="295"/>
                </a:lnTo>
                <a:lnTo>
                  <a:pt x="1298" y="297"/>
                </a:lnTo>
                <a:lnTo>
                  <a:pt x="1298" y="297"/>
                </a:lnTo>
                <a:lnTo>
                  <a:pt x="1298" y="297"/>
                </a:lnTo>
                <a:lnTo>
                  <a:pt x="1300" y="297"/>
                </a:lnTo>
                <a:lnTo>
                  <a:pt x="1300" y="300"/>
                </a:lnTo>
                <a:close/>
                <a:moveTo>
                  <a:pt x="1581" y="678"/>
                </a:moveTo>
                <a:lnTo>
                  <a:pt x="1581" y="676"/>
                </a:lnTo>
                <a:lnTo>
                  <a:pt x="1583" y="676"/>
                </a:lnTo>
                <a:lnTo>
                  <a:pt x="1581" y="676"/>
                </a:lnTo>
                <a:lnTo>
                  <a:pt x="1576" y="678"/>
                </a:lnTo>
                <a:lnTo>
                  <a:pt x="1576" y="678"/>
                </a:lnTo>
                <a:lnTo>
                  <a:pt x="1576" y="678"/>
                </a:lnTo>
                <a:lnTo>
                  <a:pt x="1579" y="678"/>
                </a:lnTo>
                <a:lnTo>
                  <a:pt x="1581" y="678"/>
                </a:lnTo>
                <a:close/>
                <a:moveTo>
                  <a:pt x="1588" y="621"/>
                </a:moveTo>
                <a:lnTo>
                  <a:pt x="1590" y="621"/>
                </a:lnTo>
                <a:lnTo>
                  <a:pt x="1592" y="619"/>
                </a:lnTo>
                <a:lnTo>
                  <a:pt x="1592" y="619"/>
                </a:lnTo>
                <a:lnTo>
                  <a:pt x="1594" y="619"/>
                </a:lnTo>
                <a:lnTo>
                  <a:pt x="1594" y="617"/>
                </a:lnTo>
                <a:lnTo>
                  <a:pt x="1594" y="617"/>
                </a:lnTo>
                <a:lnTo>
                  <a:pt x="1592" y="615"/>
                </a:lnTo>
                <a:lnTo>
                  <a:pt x="1590" y="612"/>
                </a:lnTo>
                <a:lnTo>
                  <a:pt x="1590" y="612"/>
                </a:lnTo>
                <a:lnTo>
                  <a:pt x="1588" y="612"/>
                </a:lnTo>
                <a:lnTo>
                  <a:pt x="1588" y="612"/>
                </a:lnTo>
                <a:lnTo>
                  <a:pt x="1583" y="612"/>
                </a:lnTo>
                <a:lnTo>
                  <a:pt x="1579" y="612"/>
                </a:lnTo>
                <a:lnTo>
                  <a:pt x="1579" y="612"/>
                </a:lnTo>
                <a:lnTo>
                  <a:pt x="1579" y="615"/>
                </a:lnTo>
                <a:lnTo>
                  <a:pt x="1579" y="615"/>
                </a:lnTo>
                <a:lnTo>
                  <a:pt x="1583" y="619"/>
                </a:lnTo>
                <a:lnTo>
                  <a:pt x="1585" y="621"/>
                </a:lnTo>
                <a:lnTo>
                  <a:pt x="1588" y="621"/>
                </a:lnTo>
                <a:close/>
                <a:moveTo>
                  <a:pt x="1635" y="484"/>
                </a:moveTo>
                <a:lnTo>
                  <a:pt x="1635" y="482"/>
                </a:lnTo>
                <a:lnTo>
                  <a:pt x="1632" y="480"/>
                </a:lnTo>
                <a:lnTo>
                  <a:pt x="1632" y="480"/>
                </a:lnTo>
                <a:lnTo>
                  <a:pt x="1630" y="480"/>
                </a:lnTo>
                <a:lnTo>
                  <a:pt x="1628" y="480"/>
                </a:lnTo>
                <a:lnTo>
                  <a:pt x="1626" y="480"/>
                </a:lnTo>
                <a:lnTo>
                  <a:pt x="1626" y="482"/>
                </a:lnTo>
                <a:lnTo>
                  <a:pt x="1626" y="482"/>
                </a:lnTo>
                <a:lnTo>
                  <a:pt x="1626" y="484"/>
                </a:lnTo>
                <a:lnTo>
                  <a:pt x="1628" y="484"/>
                </a:lnTo>
                <a:lnTo>
                  <a:pt x="1632" y="486"/>
                </a:lnTo>
                <a:lnTo>
                  <a:pt x="1632" y="489"/>
                </a:lnTo>
                <a:lnTo>
                  <a:pt x="1635" y="489"/>
                </a:lnTo>
                <a:lnTo>
                  <a:pt x="1635" y="489"/>
                </a:lnTo>
                <a:lnTo>
                  <a:pt x="1635" y="486"/>
                </a:lnTo>
                <a:lnTo>
                  <a:pt x="1635" y="486"/>
                </a:lnTo>
                <a:lnTo>
                  <a:pt x="1635" y="486"/>
                </a:lnTo>
                <a:lnTo>
                  <a:pt x="1635" y="486"/>
                </a:lnTo>
                <a:lnTo>
                  <a:pt x="1635" y="486"/>
                </a:lnTo>
                <a:lnTo>
                  <a:pt x="1635" y="484"/>
                </a:lnTo>
                <a:close/>
                <a:moveTo>
                  <a:pt x="1574" y="781"/>
                </a:moveTo>
                <a:lnTo>
                  <a:pt x="1574" y="781"/>
                </a:lnTo>
                <a:lnTo>
                  <a:pt x="1574" y="779"/>
                </a:lnTo>
                <a:lnTo>
                  <a:pt x="1576" y="779"/>
                </a:lnTo>
                <a:lnTo>
                  <a:pt x="1576" y="777"/>
                </a:lnTo>
                <a:lnTo>
                  <a:pt x="1576" y="775"/>
                </a:lnTo>
                <a:lnTo>
                  <a:pt x="1574" y="775"/>
                </a:lnTo>
                <a:lnTo>
                  <a:pt x="1574" y="775"/>
                </a:lnTo>
                <a:lnTo>
                  <a:pt x="1574" y="777"/>
                </a:lnTo>
                <a:lnTo>
                  <a:pt x="1574" y="777"/>
                </a:lnTo>
                <a:lnTo>
                  <a:pt x="1574" y="777"/>
                </a:lnTo>
                <a:lnTo>
                  <a:pt x="1572" y="779"/>
                </a:lnTo>
                <a:lnTo>
                  <a:pt x="1572" y="781"/>
                </a:lnTo>
                <a:lnTo>
                  <a:pt x="1572" y="781"/>
                </a:lnTo>
                <a:lnTo>
                  <a:pt x="1572" y="781"/>
                </a:lnTo>
                <a:lnTo>
                  <a:pt x="1574" y="781"/>
                </a:lnTo>
                <a:close/>
                <a:moveTo>
                  <a:pt x="1590" y="601"/>
                </a:moveTo>
                <a:lnTo>
                  <a:pt x="1592" y="599"/>
                </a:lnTo>
                <a:lnTo>
                  <a:pt x="1592" y="599"/>
                </a:lnTo>
                <a:lnTo>
                  <a:pt x="1592" y="599"/>
                </a:lnTo>
                <a:lnTo>
                  <a:pt x="1592" y="599"/>
                </a:lnTo>
                <a:lnTo>
                  <a:pt x="1590" y="599"/>
                </a:lnTo>
                <a:lnTo>
                  <a:pt x="1588" y="599"/>
                </a:lnTo>
                <a:lnTo>
                  <a:pt x="1588" y="599"/>
                </a:lnTo>
                <a:lnTo>
                  <a:pt x="1588" y="601"/>
                </a:lnTo>
                <a:lnTo>
                  <a:pt x="1588" y="601"/>
                </a:lnTo>
                <a:lnTo>
                  <a:pt x="1590" y="601"/>
                </a:lnTo>
                <a:close/>
                <a:moveTo>
                  <a:pt x="1619" y="489"/>
                </a:moveTo>
                <a:lnTo>
                  <a:pt x="1617" y="489"/>
                </a:lnTo>
                <a:lnTo>
                  <a:pt x="1617" y="489"/>
                </a:lnTo>
                <a:lnTo>
                  <a:pt x="1615" y="489"/>
                </a:lnTo>
                <a:lnTo>
                  <a:pt x="1612" y="489"/>
                </a:lnTo>
                <a:lnTo>
                  <a:pt x="1608" y="491"/>
                </a:lnTo>
                <a:lnTo>
                  <a:pt x="1606" y="491"/>
                </a:lnTo>
                <a:lnTo>
                  <a:pt x="1606" y="491"/>
                </a:lnTo>
                <a:lnTo>
                  <a:pt x="1603" y="495"/>
                </a:lnTo>
                <a:lnTo>
                  <a:pt x="1599" y="500"/>
                </a:lnTo>
                <a:lnTo>
                  <a:pt x="1599" y="502"/>
                </a:lnTo>
                <a:lnTo>
                  <a:pt x="1597" y="504"/>
                </a:lnTo>
                <a:lnTo>
                  <a:pt x="1597" y="507"/>
                </a:lnTo>
                <a:lnTo>
                  <a:pt x="1599" y="511"/>
                </a:lnTo>
                <a:lnTo>
                  <a:pt x="1599" y="513"/>
                </a:lnTo>
                <a:lnTo>
                  <a:pt x="1601" y="516"/>
                </a:lnTo>
                <a:lnTo>
                  <a:pt x="1601" y="516"/>
                </a:lnTo>
                <a:lnTo>
                  <a:pt x="1603" y="518"/>
                </a:lnTo>
                <a:lnTo>
                  <a:pt x="1603" y="518"/>
                </a:lnTo>
                <a:lnTo>
                  <a:pt x="1606" y="518"/>
                </a:lnTo>
                <a:lnTo>
                  <a:pt x="1612" y="518"/>
                </a:lnTo>
                <a:lnTo>
                  <a:pt x="1617" y="518"/>
                </a:lnTo>
                <a:lnTo>
                  <a:pt x="1621" y="516"/>
                </a:lnTo>
                <a:lnTo>
                  <a:pt x="1626" y="513"/>
                </a:lnTo>
                <a:lnTo>
                  <a:pt x="1628" y="513"/>
                </a:lnTo>
                <a:lnTo>
                  <a:pt x="1630" y="511"/>
                </a:lnTo>
                <a:lnTo>
                  <a:pt x="1630" y="509"/>
                </a:lnTo>
                <a:lnTo>
                  <a:pt x="1630" y="507"/>
                </a:lnTo>
                <a:lnTo>
                  <a:pt x="1630" y="504"/>
                </a:lnTo>
                <a:lnTo>
                  <a:pt x="1630" y="498"/>
                </a:lnTo>
                <a:lnTo>
                  <a:pt x="1630" y="498"/>
                </a:lnTo>
                <a:lnTo>
                  <a:pt x="1632" y="495"/>
                </a:lnTo>
                <a:lnTo>
                  <a:pt x="1632" y="495"/>
                </a:lnTo>
                <a:lnTo>
                  <a:pt x="1632" y="493"/>
                </a:lnTo>
                <a:lnTo>
                  <a:pt x="1632" y="493"/>
                </a:lnTo>
                <a:lnTo>
                  <a:pt x="1630" y="493"/>
                </a:lnTo>
                <a:lnTo>
                  <a:pt x="1630" y="491"/>
                </a:lnTo>
                <a:lnTo>
                  <a:pt x="1621" y="489"/>
                </a:lnTo>
                <a:lnTo>
                  <a:pt x="1619" y="489"/>
                </a:lnTo>
                <a:close/>
                <a:moveTo>
                  <a:pt x="1556" y="698"/>
                </a:moveTo>
                <a:lnTo>
                  <a:pt x="1556" y="698"/>
                </a:lnTo>
                <a:lnTo>
                  <a:pt x="1556" y="698"/>
                </a:lnTo>
                <a:lnTo>
                  <a:pt x="1554" y="698"/>
                </a:lnTo>
                <a:lnTo>
                  <a:pt x="1554" y="698"/>
                </a:lnTo>
                <a:lnTo>
                  <a:pt x="1554" y="698"/>
                </a:lnTo>
                <a:lnTo>
                  <a:pt x="1552" y="700"/>
                </a:lnTo>
                <a:lnTo>
                  <a:pt x="1554" y="700"/>
                </a:lnTo>
                <a:lnTo>
                  <a:pt x="1556" y="698"/>
                </a:lnTo>
                <a:close/>
                <a:moveTo>
                  <a:pt x="1554" y="842"/>
                </a:moveTo>
                <a:lnTo>
                  <a:pt x="1554" y="842"/>
                </a:lnTo>
                <a:lnTo>
                  <a:pt x="1556" y="842"/>
                </a:lnTo>
                <a:lnTo>
                  <a:pt x="1556" y="842"/>
                </a:lnTo>
                <a:lnTo>
                  <a:pt x="1556" y="840"/>
                </a:lnTo>
                <a:lnTo>
                  <a:pt x="1554" y="840"/>
                </a:lnTo>
                <a:lnTo>
                  <a:pt x="1554" y="840"/>
                </a:lnTo>
                <a:lnTo>
                  <a:pt x="1554" y="842"/>
                </a:lnTo>
                <a:lnTo>
                  <a:pt x="1554" y="842"/>
                </a:lnTo>
                <a:close/>
                <a:moveTo>
                  <a:pt x="1556" y="766"/>
                </a:moveTo>
                <a:lnTo>
                  <a:pt x="1556" y="766"/>
                </a:lnTo>
                <a:lnTo>
                  <a:pt x="1556" y="768"/>
                </a:lnTo>
                <a:lnTo>
                  <a:pt x="1556" y="768"/>
                </a:lnTo>
                <a:lnTo>
                  <a:pt x="1556" y="768"/>
                </a:lnTo>
                <a:lnTo>
                  <a:pt x="1558" y="766"/>
                </a:lnTo>
                <a:lnTo>
                  <a:pt x="1558" y="766"/>
                </a:lnTo>
                <a:lnTo>
                  <a:pt x="1556" y="766"/>
                </a:lnTo>
                <a:lnTo>
                  <a:pt x="1556" y="766"/>
                </a:lnTo>
                <a:close/>
                <a:moveTo>
                  <a:pt x="1556" y="779"/>
                </a:moveTo>
                <a:lnTo>
                  <a:pt x="1561" y="777"/>
                </a:lnTo>
                <a:lnTo>
                  <a:pt x="1561" y="777"/>
                </a:lnTo>
                <a:lnTo>
                  <a:pt x="1561" y="775"/>
                </a:lnTo>
                <a:lnTo>
                  <a:pt x="1561" y="775"/>
                </a:lnTo>
                <a:lnTo>
                  <a:pt x="1561" y="775"/>
                </a:lnTo>
                <a:lnTo>
                  <a:pt x="1558" y="777"/>
                </a:lnTo>
                <a:lnTo>
                  <a:pt x="1558" y="777"/>
                </a:lnTo>
                <a:lnTo>
                  <a:pt x="1558" y="777"/>
                </a:lnTo>
                <a:lnTo>
                  <a:pt x="1556" y="777"/>
                </a:lnTo>
                <a:lnTo>
                  <a:pt x="1554" y="777"/>
                </a:lnTo>
                <a:lnTo>
                  <a:pt x="1554" y="777"/>
                </a:lnTo>
                <a:lnTo>
                  <a:pt x="1554" y="779"/>
                </a:lnTo>
                <a:lnTo>
                  <a:pt x="1554" y="779"/>
                </a:lnTo>
                <a:lnTo>
                  <a:pt x="1556" y="779"/>
                </a:lnTo>
                <a:close/>
                <a:moveTo>
                  <a:pt x="1311" y="459"/>
                </a:moveTo>
                <a:lnTo>
                  <a:pt x="1311" y="462"/>
                </a:lnTo>
                <a:lnTo>
                  <a:pt x="1311" y="462"/>
                </a:lnTo>
                <a:lnTo>
                  <a:pt x="1313" y="462"/>
                </a:lnTo>
                <a:lnTo>
                  <a:pt x="1313" y="462"/>
                </a:lnTo>
                <a:lnTo>
                  <a:pt x="1315" y="459"/>
                </a:lnTo>
                <a:lnTo>
                  <a:pt x="1315" y="459"/>
                </a:lnTo>
                <a:lnTo>
                  <a:pt x="1315" y="457"/>
                </a:lnTo>
                <a:lnTo>
                  <a:pt x="1315" y="457"/>
                </a:lnTo>
                <a:lnTo>
                  <a:pt x="1313" y="455"/>
                </a:lnTo>
                <a:lnTo>
                  <a:pt x="1313" y="455"/>
                </a:lnTo>
                <a:lnTo>
                  <a:pt x="1311" y="455"/>
                </a:lnTo>
                <a:lnTo>
                  <a:pt x="1309" y="455"/>
                </a:lnTo>
                <a:lnTo>
                  <a:pt x="1309" y="455"/>
                </a:lnTo>
                <a:lnTo>
                  <a:pt x="1307" y="455"/>
                </a:lnTo>
                <a:lnTo>
                  <a:pt x="1307" y="457"/>
                </a:lnTo>
                <a:lnTo>
                  <a:pt x="1307" y="457"/>
                </a:lnTo>
                <a:lnTo>
                  <a:pt x="1307" y="459"/>
                </a:lnTo>
                <a:lnTo>
                  <a:pt x="1307" y="459"/>
                </a:lnTo>
                <a:lnTo>
                  <a:pt x="1307" y="462"/>
                </a:lnTo>
                <a:lnTo>
                  <a:pt x="1309" y="462"/>
                </a:lnTo>
                <a:lnTo>
                  <a:pt x="1309" y="459"/>
                </a:lnTo>
                <a:lnTo>
                  <a:pt x="1309" y="459"/>
                </a:lnTo>
                <a:lnTo>
                  <a:pt x="1309" y="457"/>
                </a:lnTo>
                <a:lnTo>
                  <a:pt x="1309" y="457"/>
                </a:lnTo>
                <a:lnTo>
                  <a:pt x="1309" y="455"/>
                </a:lnTo>
                <a:lnTo>
                  <a:pt x="1309" y="455"/>
                </a:lnTo>
                <a:lnTo>
                  <a:pt x="1311" y="457"/>
                </a:lnTo>
                <a:lnTo>
                  <a:pt x="1311" y="457"/>
                </a:lnTo>
                <a:lnTo>
                  <a:pt x="1311" y="459"/>
                </a:lnTo>
                <a:lnTo>
                  <a:pt x="1311" y="459"/>
                </a:lnTo>
                <a:lnTo>
                  <a:pt x="1311" y="459"/>
                </a:lnTo>
                <a:close/>
                <a:moveTo>
                  <a:pt x="1295" y="378"/>
                </a:moveTo>
                <a:lnTo>
                  <a:pt x="1298" y="376"/>
                </a:lnTo>
                <a:lnTo>
                  <a:pt x="1300" y="374"/>
                </a:lnTo>
                <a:lnTo>
                  <a:pt x="1300" y="374"/>
                </a:lnTo>
                <a:lnTo>
                  <a:pt x="1300" y="372"/>
                </a:lnTo>
                <a:lnTo>
                  <a:pt x="1298" y="369"/>
                </a:lnTo>
                <a:lnTo>
                  <a:pt x="1298" y="367"/>
                </a:lnTo>
                <a:lnTo>
                  <a:pt x="1298" y="367"/>
                </a:lnTo>
                <a:lnTo>
                  <a:pt x="1295" y="367"/>
                </a:lnTo>
                <a:lnTo>
                  <a:pt x="1293" y="367"/>
                </a:lnTo>
                <a:lnTo>
                  <a:pt x="1291" y="369"/>
                </a:lnTo>
                <a:lnTo>
                  <a:pt x="1289" y="369"/>
                </a:lnTo>
                <a:lnTo>
                  <a:pt x="1289" y="369"/>
                </a:lnTo>
                <a:lnTo>
                  <a:pt x="1289" y="367"/>
                </a:lnTo>
                <a:lnTo>
                  <a:pt x="1289" y="367"/>
                </a:lnTo>
                <a:lnTo>
                  <a:pt x="1289" y="365"/>
                </a:lnTo>
                <a:lnTo>
                  <a:pt x="1286" y="363"/>
                </a:lnTo>
                <a:lnTo>
                  <a:pt x="1284" y="363"/>
                </a:lnTo>
                <a:lnTo>
                  <a:pt x="1284" y="363"/>
                </a:lnTo>
                <a:lnTo>
                  <a:pt x="1286" y="360"/>
                </a:lnTo>
                <a:lnTo>
                  <a:pt x="1286" y="360"/>
                </a:lnTo>
                <a:lnTo>
                  <a:pt x="1286" y="360"/>
                </a:lnTo>
                <a:lnTo>
                  <a:pt x="1284" y="358"/>
                </a:lnTo>
                <a:lnTo>
                  <a:pt x="1282" y="358"/>
                </a:lnTo>
                <a:lnTo>
                  <a:pt x="1280" y="358"/>
                </a:lnTo>
                <a:lnTo>
                  <a:pt x="1275" y="358"/>
                </a:lnTo>
                <a:lnTo>
                  <a:pt x="1275" y="358"/>
                </a:lnTo>
                <a:lnTo>
                  <a:pt x="1273" y="358"/>
                </a:lnTo>
                <a:lnTo>
                  <a:pt x="1268" y="360"/>
                </a:lnTo>
                <a:lnTo>
                  <a:pt x="1268" y="360"/>
                </a:lnTo>
                <a:lnTo>
                  <a:pt x="1268" y="360"/>
                </a:lnTo>
                <a:lnTo>
                  <a:pt x="1268" y="358"/>
                </a:lnTo>
                <a:lnTo>
                  <a:pt x="1268" y="358"/>
                </a:lnTo>
                <a:lnTo>
                  <a:pt x="1268" y="356"/>
                </a:lnTo>
                <a:lnTo>
                  <a:pt x="1273" y="354"/>
                </a:lnTo>
                <a:lnTo>
                  <a:pt x="1277" y="349"/>
                </a:lnTo>
                <a:lnTo>
                  <a:pt x="1284" y="349"/>
                </a:lnTo>
                <a:lnTo>
                  <a:pt x="1286" y="347"/>
                </a:lnTo>
                <a:lnTo>
                  <a:pt x="1286" y="345"/>
                </a:lnTo>
                <a:lnTo>
                  <a:pt x="1286" y="345"/>
                </a:lnTo>
                <a:lnTo>
                  <a:pt x="1286" y="345"/>
                </a:lnTo>
                <a:lnTo>
                  <a:pt x="1284" y="345"/>
                </a:lnTo>
                <a:lnTo>
                  <a:pt x="1282" y="345"/>
                </a:lnTo>
                <a:lnTo>
                  <a:pt x="1282" y="345"/>
                </a:lnTo>
                <a:lnTo>
                  <a:pt x="1282" y="345"/>
                </a:lnTo>
                <a:lnTo>
                  <a:pt x="1282" y="342"/>
                </a:lnTo>
                <a:lnTo>
                  <a:pt x="1282" y="342"/>
                </a:lnTo>
                <a:lnTo>
                  <a:pt x="1284" y="342"/>
                </a:lnTo>
                <a:lnTo>
                  <a:pt x="1284" y="342"/>
                </a:lnTo>
                <a:lnTo>
                  <a:pt x="1286" y="340"/>
                </a:lnTo>
                <a:lnTo>
                  <a:pt x="1289" y="340"/>
                </a:lnTo>
                <a:lnTo>
                  <a:pt x="1289" y="340"/>
                </a:lnTo>
                <a:lnTo>
                  <a:pt x="1291" y="338"/>
                </a:lnTo>
                <a:lnTo>
                  <a:pt x="1291" y="338"/>
                </a:lnTo>
                <a:lnTo>
                  <a:pt x="1291" y="338"/>
                </a:lnTo>
                <a:lnTo>
                  <a:pt x="1289" y="336"/>
                </a:lnTo>
                <a:lnTo>
                  <a:pt x="1289" y="333"/>
                </a:lnTo>
                <a:lnTo>
                  <a:pt x="1286" y="333"/>
                </a:lnTo>
                <a:lnTo>
                  <a:pt x="1286" y="333"/>
                </a:lnTo>
                <a:lnTo>
                  <a:pt x="1282" y="331"/>
                </a:lnTo>
                <a:lnTo>
                  <a:pt x="1280" y="331"/>
                </a:lnTo>
                <a:lnTo>
                  <a:pt x="1277" y="331"/>
                </a:lnTo>
                <a:lnTo>
                  <a:pt x="1277" y="333"/>
                </a:lnTo>
                <a:lnTo>
                  <a:pt x="1273" y="333"/>
                </a:lnTo>
                <a:lnTo>
                  <a:pt x="1266" y="336"/>
                </a:lnTo>
                <a:lnTo>
                  <a:pt x="1264" y="336"/>
                </a:lnTo>
                <a:lnTo>
                  <a:pt x="1259" y="336"/>
                </a:lnTo>
                <a:lnTo>
                  <a:pt x="1257" y="336"/>
                </a:lnTo>
                <a:lnTo>
                  <a:pt x="1244" y="331"/>
                </a:lnTo>
                <a:lnTo>
                  <a:pt x="1241" y="331"/>
                </a:lnTo>
                <a:lnTo>
                  <a:pt x="1241" y="331"/>
                </a:lnTo>
                <a:lnTo>
                  <a:pt x="1241" y="331"/>
                </a:lnTo>
                <a:lnTo>
                  <a:pt x="1241" y="333"/>
                </a:lnTo>
                <a:lnTo>
                  <a:pt x="1244" y="333"/>
                </a:lnTo>
                <a:lnTo>
                  <a:pt x="1246" y="333"/>
                </a:lnTo>
                <a:lnTo>
                  <a:pt x="1246" y="333"/>
                </a:lnTo>
                <a:lnTo>
                  <a:pt x="1244" y="336"/>
                </a:lnTo>
                <a:lnTo>
                  <a:pt x="1241" y="333"/>
                </a:lnTo>
                <a:lnTo>
                  <a:pt x="1237" y="333"/>
                </a:lnTo>
                <a:lnTo>
                  <a:pt x="1230" y="333"/>
                </a:lnTo>
                <a:lnTo>
                  <a:pt x="1230" y="336"/>
                </a:lnTo>
                <a:lnTo>
                  <a:pt x="1228" y="336"/>
                </a:lnTo>
                <a:lnTo>
                  <a:pt x="1228" y="336"/>
                </a:lnTo>
                <a:lnTo>
                  <a:pt x="1230" y="338"/>
                </a:lnTo>
                <a:lnTo>
                  <a:pt x="1230" y="338"/>
                </a:lnTo>
                <a:lnTo>
                  <a:pt x="1232" y="340"/>
                </a:lnTo>
                <a:lnTo>
                  <a:pt x="1235" y="340"/>
                </a:lnTo>
                <a:lnTo>
                  <a:pt x="1235" y="340"/>
                </a:lnTo>
                <a:lnTo>
                  <a:pt x="1235" y="342"/>
                </a:lnTo>
                <a:lnTo>
                  <a:pt x="1237" y="345"/>
                </a:lnTo>
                <a:lnTo>
                  <a:pt x="1237" y="345"/>
                </a:lnTo>
                <a:lnTo>
                  <a:pt x="1235" y="345"/>
                </a:lnTo>
                <a:lnTo>
                  <a:pt x="1230" y="340"/>
                </a:lnTo>
                <a:lnTo>
                  <a:pt x="1228" y="340"/>
                </a:lnTo>
                <a:lnTo>
                  <a:pt x="1226" y="340"/>
                </a:lnTo>
                <a:lnTo>
                  <a:pt x="1223" y="340"/>
                </a:lnTo>
                <a:lnTo>
                  <a:pt x="1221" y="342"/>
                </a:lnTo>
                <a:lnTo>
                  <a:pt x="1221" y="342"/>
                </a:lnTo>
                <a:lnTo>
                  <a:pt x="1221" y="345"/>
                </a:lnTo>
                <a:lnTo>
                  <a:pt x="1221" y="345"/>
                </a:lnTo>
                <a:lnTo>
                  <a:pt x="1221" y="345"/>
                </a:lnTo>
                <a:lnTo>
                  <a:pt x="1230" y="349"/>
                </a:lnTo>
                <a:lnTo>
                  <a:pt x="1232" y="349"/>
                </a:lnTo>
                <a:lnTo>
                  <a:pt x="1235" y="349"/>
                </a:lnTo>
                <a:lnTo>
                  <a:pt x="1237" y="349"/>
                </a:lnTo>
                <a:lnTo>
                  <a:pt x="1239" y="347"/>
                </a:lnTo>
                <a:lnTo>
                  <a:pt x="1239" y="349"/>
                </a:lnTo>
                <a:lnTo>
                  <a:pt x="1244" y="351"/>
                </a:lnTo>
                <a:lnTo>
                  <a:pt x="1246" y="351"/>
                </a:lnTo>
                <a:lnTo>
                  <a:pt x="1244" y="351"/>
                </a:lnTo>
                <a:lnTo>
                  <a:pt x="1244" y="351"/>
                </a:lnTo>
                <a:lnTo>
                  <a:pt x="1241" y="351"/>
                </a:lnTo>
                <a:lnTo>
                  <a:pt x="1239" y="351"/>
                </a:lnTo>
                <a:lnTo>
                  <a:pt x="1237" y="351"/>
                </a:lnTo>
                <a:lnTo>
                  <a:pt x="1237" y="351"/>
                </a:lnTo>
                <a:lnTo>
                  <a:pt x="1235" y="351"/>
                </a:lnTo>
                <a:lnTo>
                  <a:pt x="1235" y="354"/>
                </a:lnTo>
                <a:lnTo>
                  <a:pt x="1237" y="354"/>
                </a:lnTo>
                <a:lnTo>
                  <a:pt x="1237" y="354"/>
                </a:lnTo>
                <a:lnTo>
                  <a:pt x="1239" y="354"/>
                </a:lnTo>
                <a:lnTo>
                  <a:pt x="1239" y="354"/>
                </a:lnTo>
                <a:lnTo>
                  <a:pt x="1241" y="356"/>
                </a:lnTo>
                <a:lnTo>
                  <a:pt x="1241" y="356"/>
                </a:lnTo>
                <a:lnTo>
                  <a:pt x="1244" y="358"/>
                </a:lnTo>
                <a:lnTo>
                  <a:pt x="1244" y="360"/>
                </a:lnTo>
                <a:lnTo>
                  <a:pt x="1241" y="360"/>
                </a:lnTo>
                <a:lnTo>
                  <a:pt x="1241" y="360"/>
                </a:lnTo>
                <a:lnTo>
                  <a:pt x="1241" y="360"/>
                </a:lnTo>
                <a:lnTo>
                  <a:pt x="1239" y="358"/>
                </a:lnTo>
                <a:lnTo>
                  <a:pt x="1237" y="358"/>
                </a:lnTo>
                <a:lnTo>
                  <a:pt x="1237" y="365"/>
                </a:lnTo>
                <a:lnTo>
                  <a:pt x="1237" y="365"/>
                </a:lnTo>
                <a:lnTo>
                  <a:pt x="1237" y="365"/>
                </a:lnTo>
                <a:lnTo>
                  <a:pt x="1230" y="367"/>
                </a:lnTo>
                <a:lnTo>
                  <a:pt x="1228" y="367"/>
                </a:lnTo>
                <a:lnTo>
                  <a:pt x="1223" y="367"/>
                </a:lnTo>
                <a:lnTo>
                  <a:pt x="1223" y="365"/>
                </a:lnTo>
                <a:lnTo>
                  <a:pt x="1221" y="363"/>
                </a:lnTo>
                <a:lnTo>
                  <a:pt x="1221" y="363"/>
                </a:lnTo>
                <a:lnTo>
                  <a:pt x="1219" y="360"/>
                </a:lnTo>
                <a:lnTo>
                  <a:pt x="1217" y="360"/>
                </a:lnTo>
                <a:lnTo>
                  <a:pt x="1217" y="358"/>
                </a:lnTo>
                <a:lnTo>
                  <a:pt x="1217" y="358"/>
                </a:lnTo>
                <a:lnTo>
                  <a:pt x="1214" y="356"/>
                </a:lnTo>
                <a:lnTo>
                  <a:pt x="1212" y="356"/>
                </a:lnTo>
                <a:lnTo>
                  <a:pt x="1210" y="356"/>
                </a:lnTo>
                <a:lnTo>
                  <a:pt x="1208" y="356"/>
                </a:lnTo>
                <a:lnTo>
                  <a:pt x="1205" y="358"/>
                </a:lnTo>
                <a:lnTo>
                  <a:pt x="1205" y="358"/>
                </a:lnTo>
                <a:lnTo>
                  <a:pt x="1203" y="360"/>
                </a:lnTo>
                <a:lnTo>
                  <a:pt x="1203" y="363"/>
                </a:lnTo>
                <a:lnTo>
                  <a:pt x="1201" y="365"/>
                </a:lnTo>
                <a:lnTo>
                  <a:pt x="1201" y="365"/>
                </a:lnTo>
                <a:lnTo>
                  <a:pt x="1203" y="367"/>
                </a:lnTo>
                <a:lnTo>
                  <a:pt x="1208" y="369"/>
                </a:lnTo>
                <a:lnTo>
                  <a:pt x="1214" y="374"/>
                </a:lnTo>
                <a:lnTo>
                  <a:pt x="1214" y="374"/>
                </a:lnTo>
                <a:lnTo>
                  <a:pt x="1217" y="376"/>
                </a:lnTo>
                <a:lnTo>
                  <a:pt x="1217" y="376"/>
                </a:lnTo>
                <a:lnTo>
                  <a:pt x="1217" y="378"/>
                </a:lnTo>
                <a:lnTo>
                  <a:pt x="1217" y="378"/>
                </a:lnTo>
                <a:lnTo>
                  <a:pt x="1221" y="378"/>
                </a:lnTo>
                <a:lnTo>
                  <a:pt x="1223" y="378"/>
                </a:lnTo>
                <a:lnTo>
                  <a:pt x="1226" y="378"/>
                </a:lnTo>
                <a:lnTo>
                  <a:pt x="1226" y="378"/>
                </a:lnTo>
                <a:lnTo>
                  <a:pt x="1228" y="378"/>
                </a:lnTo>
                <a:lnTo>
                  <a:pt x="1228" y="381"/>
                </a:lnTo>
                <a:lnTo>
                  <a:pt x="1228" y="381"/>
                </a:lnTo>
                <a:lnTo>
                  <a:pt x="1232" y="381"/>
                </a:lnTo>
                <a:lnTo>
                  <a:pt x="1232" y="383"/>
                </a:lnTo>
                <a:lnTo>
                  <a:pt x="1235" y="383"/>
                </a:lnTo>
                <a:lnTo>
                  <a:pt x="1239" y="387"/>
                </a:lnTo>
                <a:lnTo>
                  <a:pt x="1241" y="390"/>
                </a:lnTo>
                <a:lnTo>
                  <a:pt x="1248" y="394"/>
                </a:lnTo>
                <a:lnTo>
                  <a:pt x="1250" y="396"/>
                </a:lnTo>
                <a:lnTo>
                  <a:pt x="1253" y="401"/>
                </a:lnTo>
                <a:lnTo>
                  <a:pt x="1255" y="403"/>
                </a:lnTo>
                <a:lnTo>
                  <a:pt x="1257" y="405"/>
                </a:lnTo>
                <a:lnTo>
                  <a:pt x="1257" y="405"/>
                </a:lnTo>
                <a:lnTo>
                  <a:pt x="1259" y="405"/>
                </a:lnTo>
                <a:lnTo>
                  <a:pt x="1262" y="405"/>
                </a:lnTo>
                <a:lnTo>
                  <a:pt x="1264" y="408"/>
                </a:lnTo>
                <a:lnTo>
                  <a:pt x="1264" y="408"/>
                </a:lnTo>
                <a:lnTo>
                  <a:pt x="1266" y="408"/>
                </a:lnTo>
                <a:lnTo>
                  <a:pt x="1268" y="405"/>
                </a:lnTo>
                <a:lnTo>
                  <a:pt x="1273" y="403"/>
                </a:lnTo>
                <a:lnTo>
                  <a:pt x="1273" y="403"/>
                </a:lnTo>
                <a:lnTo>
                  <a:pt x="1273" y="401"/>
                </a:lnTo>
                <a:lnTo>
                  <a:pt x="1271" y="401"/>
                </a:lnTo>
                <a:lnTo>
                  <a:pt x="1268" y="396"/>
                </a:lnTo>
                <a:lnTo>
                  <a:pt x="1268" y="394"/>
                </a:lnTo>
                <a:lnTo>
                  <a:pt x="1268" y="392"/>
                </a:lnTo>
                <a:lnTo>
                  <a:pt x="1271" y="392"/>
                </a:lnTo>
                <a:lnTo>
                  <a:pt x="1271" y="392"/>
                </a:lnTo>
                <a:lnTo>
                  <a:pt x="1271" y="392"/>
                </a:lnTo>
                <a:lnTo>
                  <a:pt x="1271" y="392"/>
                </a:lnTo>
                <a:lnTo>
                  <a:pt x="1271" y="394"/>
                </a:lnTo>
                <a:lnTo>
                  <a:pt x="1271" y="396"/>
                </a:lnTo>
                <a:lnTo>
                  <a:pt x="1271" y="396"/>
                </a:lnTo>
                <a:lnTo>
                  <a:pt x="1273" y="396"/>
                </a:lnTo>
                <a:lnTo>
                  <a:pt x="1282" y="399"/>
                </a:lnTo>
                <a:lnTo>
                  <a:pt x="1284" y="399"/>
                </a:lnTo>
                <a:lnTo>
                  <a:pt x="1286" y="396"/>
                </a:lnTo>
                <a:lnTo>
                  <a:pt x="1289" y="396"/>
                </a:lnTo>
                <a:lnTo>
                  <a:pt x="1291" y="394"/>
                </a:lnTo>
                <a:lnTo>
                  <a:pt x="1291" y="394"/>
                </a:lnTo>
                <a:lnTo>
                  <a:pt x="1298" y="392"/>
                </a:lnTo>
                <a:lnTo>
                  <a:pt x="1298" y="387"/>
                </a:lnTo>
                <a:lnTo>
                  <a:pt x="1295" y="387"/>
                </a:lnTo>
                <a:lnTo>
                  <a:pt x="1295" y="387"/>
                </a:lnTo>
                <a:lnTo>
                  <a:pt x="1295" y="385"/>
                </a:lnTo>
                <a:lnTo>
                  <a:pt x="1298" y="383"/>
                </a:lnTo>
                <a:lnTo>
                  <a:pt x="1298" y="383"/>
                </a:lnTo>
                <a:lnTo>
                  <a:pt x="1298" y="381"/>
                </a:lnTo>
                <a:lnTo>
                  <a:pt x="1298" y="381"/>
                </a:lnTo>
                <a:lnTo>
                  <a:pt x="1295" y="378"/>
                </a:lnTo>
                <a:lnTo>
                  <a:pt x="1293" y="378"/>
                </a:lnTo>
                <a:lnTo>
                  <a:pt x="1293" y="378"/>
                </a:lnTo>
                <a:lnTo>
                  <a:pt x="1295" y="378"/>
                </a:lnTo>
                <a:lnTo>
                  <a:pt x="1295" y="378"/>
                </a:lnTo>
                <a:close/>
                <a:moveTo>
                  <a:pt x="59" y="2481"/>
                </a:moveTo>
                <a:lnTo>
                  <a:pt x="59" y="2483"/>
                </a:lnTo>
                <a:lnTo>
                  <a:pt x="59" y="2483"/>
                </a:lnTo>
                <a:lnTo>
                  <a:pt x="61" y="2483"/>
                </a:lnTo>
                <a:lnTo>
                  <a:pt x="61" y="2483"/>
                </a:lnTo>
                <a:lnTo>
                  <a:pt x="61" y="2481"/>
                </a:lnTo>
                <a:lnTo>
                  <a:pt x="59" y="2481"/>
                </a:lnTo>
                <a:close/>
                <a:moveTo>
                  <a:pt x="1392" y="462"/>
                </a:moveTo>
                <a:lnTo>
                  <a:pt x="1390" y="462"/>
                </a:lnTo>
                <a:lnTo>
                  <a:pt x="1390" y="462"/>
                </a:lnTo>
                <a:lnTo>
                  <a:pt x="1387" y="462"/>
                </a:lnTo>
                <a:lnTo>
                  <a:pt x="1387" y="462"/>
                </a:lnTo>
                <a:lnTo>
                  <a:pt x="1387" y="464"/>
                </a:lnTo>
                <a:lnTo>
                  <a:pt x="1390" y="464"/>
                </a:lnTo>
                <a:lnTo>
                  <a:pt x="1390" y="464"/>
                </a:lnTo>
                <a:lnTo>
                  <a:pt x="1390" y="464"/>
                </a:lnTo>
                <a:lnTo>
                  <a:pt x="1390" y="466"/>
                </a:lnTo>
                <a:lnTo>
                  <a:pt x="1392" y="464"/>
                </a:lnTo>
                <a:lnTo>
                  <a:pt x="1392" y="464"/>
                </a:lnTo>
                <a:lnTo>
                  <a:pt x="1392" y="464"/>
                </a:lnTo>
                <a:lnTo>
                  <a:pt x="1392" y="462"/>
                </a:lnTo>
                <a:close/>
                <a:moveTo>
                  <a:pt x="1304" y="464"/>
                </a:moveTo>
                <a:lnTo>
                  <a:pt x="1302" y="462"/>
                </a:lnTo>
                <a:lnTo>
                  <a:pt x="1295" y="457"/>
                </a:lnTo>
                <a:lnTo>
                  <a:pt x="1293" y="457"/>
                </a:lnTo>
                <a:lnTo>
                  <a:pt x="1291" y="455"/>
                </a:lnTo>
                <a:lnTo>
                  <a:pt x="1289" y="455"/>
                </a:lnTo>
                <a:lnTo>
                  <a:pt x="1286" y="453"/>
                </a:lnTo>
                <a:lnTo>
                  <a:pt x="1286" y="453"/>
                </a:lnTo>
                <a:lnTo>
                  <a:pt x="1286" y="453"/>
                </a:lnTo>
                <a:lnTo>
                  <a:pt x="1286" y="453"/>
                </a:lnTo>
                <a:lnTo>
                  <a:pt x="1284" y="453"/>
                </a:lnTo>
                <a:lnTo>
                  <a:pt x="1284" y="453"/>
                </a:lnTo>
                <a:lnTo>
                  <a:pt x="1284" y="453"/>
                </a:lnTo>
                <a:lnTo>
                  <a:pt x="1284" y="453"/>
                </a:lnTo>
                <a:lnTo>
                  <a:pt x="1284" y="453"/>
                </a:lnTo>
                <a:lnTo>
                  <a:pt x="1284" y="450"/>
                </a:lnTo>
                <a:lnTo>
                  <a:pt x="1284" y="450"/>
                </a:lnTo>
                <a:lnTo>
                  <a:pt x="1282" y="448"/>
                </a:lnTo>
                <a:lnTo>
                  <a:pt x="1280" y="448"/>
                </a:lnTo>
                <a:lnTo>
                  <a:pt x="1277" y="448"/>
                </a:lnTo>
                <a:lnTo>
                  <a:pt x="1277" y="448"/>
                </a:lnTo>
                <a:lnTo>
                  <a:pt x="1273" y="448"/>
                </a:lnTo>
                <a:lnTo>
                  <a:pt x="1273" y="448"/>
                </a:lnTo>
                <a:lnTo>
                  <a:pt x="1271" y="450"/>
                </a:lnTo>
                <a:lnTo>
                  <a:pt x="1271" y="450"/>
                </a:lnTo>
                <a:lnTo>
                  <a:pt x="1271" y="453"/>
                </a:lnTo>
                <a:lnTo>
                  <a:pt x="1271" y="453"/>
                </a:lnTo>
                <a:lnTo>
                  <a:pt x="1271" y="453"/>
                </a:lnTo>
                <a:lnTo>
                  <a:pt x="1273" y="457"/>
                </a:lnTo>
                <a:lnTo>
                  <a:pt x="1275" y="459"/>
                </a:lnTo>
                <a:lnTo>
                  <a:pt x="1273" y="457"/>
                </a:lnTo>
                <a:lnTo>
                  <a:pt x="1271" y="457"/>
                </a:lnTo>
                <a:lnTo>
                  <a:pt x="1268" y="455"/>
                </a:lnTo>
                <a:lnTo>
                  <a:pt x="1268" y="455"/>
                </a:lnTo>
                <a:lnTo>
                  <a:pt x="1266" y="455"/>
                </a:lnTo>
                <a:lnTo>
                  <a:pt x="1266" y="455"/>
                </a:lnTo>
                <a:lnTo>
                  <a:pt x="1266" y="457"/>
                </a:lnTo>
                <a:lnTo>
                  <a:pt x="1268" y="457"/>
                </a:lnTo>
                <a:lnTo>
                  <a:pt x="1268" y="457"/>
                </a:lnTo>
                <a:lnTo>
                  <a:pt x="1266" y="457"/>
                </a:lnTo>
                <a:lnTo>
                  <a:pt x="1266" y="457"/>
                </a:lnTo>
                <a:lnTo>
                  <a:pt x="1266" y="459"/>
                </a:lnTo>
                <a:lnTo>
                  <a:pt x="1268" y="462"/>
                </a:lnTo>
                <a:lnTo>
                  <a:pt x="1268" y="462"/>
                </a:lnTo>
                <a:lnTo>
                  <a:pt x="1268" y="462"/>
                </a:lnTo>
                <a:lnTo>
                  <a:pt x="1268" y="462"/>
                </a:lnTo>
                <a:lnTo>
                  <a:pt x="1264" y="464"/>
                </a:lnTo>
                <a:lnTo>
                  <a:pt x="1262" y="466"/>
                </a:lnTo>
                <a:lnTo>
                  <a:pt x="1259" y="466"/>
                </a:lnTo>
                <a:lnTo>
                  <a:pt x="1253" y="466"/>
                </a:lnTo>
                <a:lnTo>
                  <a:pt x="1253" y="468"/>
                </a:lnTo>
                <a:lnTo>
                  <a:pt x="1250" y="468"/>
                </a:lnTo>
                <a:lnTo>
                  <a:pt x="1250" y="471"/>
                </a:lnTo>
                <a:lnTo>
                  <a:pt x="1253" y="473"/>
                </a:lnTo>
                <a:lnTo>
                  <a:pt x="1253" y="473"/>
                </a:lnTo>
                <a:lnTo>
                  <a:pt x="1255" y="475"/>
                </a:lnTo>
                <a:lnTo>
                  <a:pt x="1255" y="475"/>
                </a:lnTo>
                <a:lnTo>
                  <a:pt x="1257" y="475"/>
                </a:lnTo>
                <a:lnTo>
                  <a:pt x="1259" y="475"/>
                </a:lnTo>
                <a:lnTo>
                  <a:pt x="1257" y="473"/>
                </a:lnTo>
                <a:lnTo>
                  <a:pt x="1259" y="473"/>
                </a:lnTo>
                <a:lnTo>
                  <a:pt x="1259" y="473"/>
                </a:lnTo>
                <a:lnTo>
                  <a:pt x="1262" y="473"/>
                </a:lnTo>
                <a:lnTo>
                  <a:pt x="1262" y="473"/>
                </a:lnTo>
                <a:lnTo>
                  <a:pt x="1262" y="473"/>
                </a:lnTo>
                <a:lnTo>
                  <a:pt x="1262" y="475"/>
                </a:lnTo>
                <a:lnTo>
                  <a:pt x="1262" y="475"/>
                </a:lnTo>
                <a:lnTo>
                  <a:pt x="1264" y="475"/>
                </a:lnTo>
                <a:lnTo>
                  <a:pt x="1264" y="475"/>
                </a:lnTo>
                <a:lnTo>
                  <a:pt x="1266" y="475"/>
                </a:lnTo>
                <a:lnTo>
                  <a:pt x="1268" y="475"/>
                </a:lnTo>
                <a:lnTo>
                  <a:pt x="1268" y="475"/>
                </a:lnTo>
                <a:lnTo>
                  <a:pt x="1271" y="475"/>
                </a:lnTo>
                <a:lnTo>
                  <a:pt x="1271" y="475"/>
                </a:lnTo>
                <a:lnTo>
                  <a:pt x="1271" y="475"/>
                </a:lnTo>
                <a:lnTo>
                  <a:pt x="1271" y="477"/>
                </a:lnTo>
                <a:lnTo>
                  <a:pt x="1271" y="477"/>
                </a:lnTo>
                <a:lnTo>
                  <a:pt x="1271" y="477"/>
                </a:lnTo>
                <a:lnTo>
                  <a:pt x="1277" y="480"/>
                </a:lnTo>
                <a:lnTo>
                  <a:pt x="1280" y="482"/>
                </a:lnTo>
                <a:lnTo>
                  <a:pt x="1284" y="484"/>
                </a:lnTo>
                <a:lnTo>
                  <a:pt x="1286" y="484"/>
                </a:lnTo>
                <a:lnTo>
                  <a:pt x="1291" y="484"/>
                </a:lnTo>
                <a:lnTo>
                  <a:pt x="1298" y="484"/>
                </a:lnTo>
                <a:lnTo>
                  <a:pt x="1300" y="484"/>
                </a:lnTo>
                <a:lnTo>
                  <a:pt x="1302" y="484"/>
                </a:lnTo>
                <a:lnTo>
                  <a:pt x="1307" y="482"/>
                </a:lnTo>
                <a:lnTo>
                  <a:pt x="1309" y="482"/>
                </a:lnTo>
                <a:lnTo>
                  <a:pt x="1309" y="480"/>
                </a:lnTo>
                <a:lnTo>
                  <a:pt x="1311" y="477"/>
                </a:lnTo>
                <a:lnTo>
                  <a:pt x="1313" y="477"/>
                </a:lnTo>
                <a:lnTo>
                  <a:pt x="1315" y="477"/>
                </a:lnTo>
                <a:lnTo>
                  <a:pt x="1315" y="477"/>
                </a:lnTo>
                <a:lnTo>
                  <a:pt x="1318" y="475"/>
                </a:lnTo>
                <a:lnTo>
                  <a:pt x="1318" y="475"/>
                </a:lnTo>
                <a:lnTo>
                  <a:pt x="1318" y="475"/>
                </a:lnTo>
                <a:lnTo>
                  <a:pt x="1315" y="473"/>
                </a:lnTo>
                <a:lnTo>
                  <a:pt x="1315" y="473"/>
                </a:lnTo>
                <a:lnTo>
                  <a:pt x="1313" y="475"/>
                </a:lnTo>
                <a:lnTo>
                  <a:pt x="1311" y="473"/>
                </a:lnTo>
                <a:lnTo>
                  <a:pt x="1309" y="473"/>
                </a:lnTo>
                <a:lnTo>
                  <a:pt x="1307" y="471"/>
                </a:lnTo>
                <a:lnTo>
                  <a:pt x="1304" y="468"/>
                </a:lnTo>
                <a:lnTo>
                  <a:pt x="1304" y="464"/>
                </a:lnTo>
                <a:close/>
                <a:moveTo>
                  <a:pt x="1394" y="464"/>
                </a:moveTo>
                <a:lnTo>
                  <a:pt x="1394" y="464"/>
                </a:lnTo>
                <a:lnTo>
                  <a:pt x="1394" y="464"/>
                </a:lnTo>
                <a:lnTo>
                  <a:pt x="1394" y="464"/>
                </a:lnTo>
                <a:lnTo>
                  <a:pt x="1396" y="462"/>
                </a:lnTo>
                <a:lnTo>
                  <a:pt x="1396" y="459"/>
                </a:lnTo>
                <a:lnTo>
                  <a:pt x="1396" y="459"/>
                </a:lnTo>
                <a:lnTo>
                  <a:pt x="1396" y="459"/>
                </a:lnTo>
                <a:lnTo>
                  <a:pt x="1394" y="459"/>
                </a:lnTo>
                <a:lnTo>
                  <a:pt x="1394" y="459"/>
                </a:lnTo>
                <a:lnTo>
                  <a:pt x="1392" y="459"/>
                </a:lnTo>
                <a:lnTo>
                  <a:pt x="1392" y="462"/>
                </a:lnTo>
                <a:lnTo>
                  <a:pt x="1392" y="462"/>
                </a:lnTo>
                <a:lnTo>
                  <a:pt x="1394" y="464"/>
                </a:lnTo>
                <a:close/>
                <a:moveTo>
                  <a:pt x="1639" y="502"/>
                </a:moveTo>
                <a:lnTo>
                  <a:pt x="1641" y="502"/>
                </a:lnTo>
                <a:lnTo>
                  <a:pt x="1641" y="502"/>
                </a:lnTo>
                <a:lnTo>
                  <a:pt x="1646" y="502"/>
                </a:lnTo>
                <a:lnTo>
                  <a:pt x="1655" y="502"/>
                </a:lnTo>
                <a:lnTo>
                  <a:pt x="1657" y="502"/>
                </a:lnTo>
                <a:lnTo>
                  <a:pt x="1657" y="502"/>
                </a:lnTo>
                <a:lnTo>
                  <a:pt x="1657" y="500"/>
                </a:lnTo>
                <a:lnTo>
                  <a:pt x="1657" y="498"/>
                </a:lnTo>
                <a:lnTo>
                  <a:pt x="1657" y="498"/>
                </a:lnTo>
                <a:lnTo>
                  <a:pt x="1655" y="498"/>
                </a:lnTo>
                <a:lnTo>
                  <a:pt x="1655" y="498"/>
                </a:lnTo>
                <a:lnTo>
                  <a:pt x="1650" y="498"/>
                </a:lnTo>
                <a:lnTo>
                  <a:pt x="1646" y="495"/>
                </a:lnTo>
                <a:lnTo>
                  <a:pt x="1641" y="495"/>
                </a:lnTo>
                <a:lnTo>
                  <a:pt x="1637" y="495"/>
                </a:lnTo>
                <a:lnTo>
                  <a:pt x="1637" y="495"/>
                </a:lnTo>
                <a:lnTo>
                  <a:pt x="1637" y="498"/>
                </a:lnTo>
                <a:lnTo>
                  <a:pt x="1637" y="498"/>
                </a:lnTo>
                <a:lnTo>
                  <a:pt x="1637" y="500"/>
                </a:lnTo>
                <a:lnTo>
                  <a:pt x="1639" y="502"/>
                </a:lnTo>
                <a:close/>
                <a:moveTo>
                  <a:pt x="1448" y="500"/>
                </a:moveTo>
                <a:lnTo>
                  <a:pt x="1448" y="500"/>
                </a:lnTo>
                <a:lnTo>
                  <a:pt x="1448" y="502"/>
                </a:lnTo>
                <a:lnTo>
                  <a:pt x="1448" y="502"/>
                </a:lnTo>
                <a:lnTo>
                  <a:pt x="1450" y="504"/>
                </a:lnTo>
                <a:lnTo>
                  <a:pt x="1453" y="504"/>
                </a:lnTo>
                <a:lnTo>
                  <a:pt x="1453" y="504"/>
                </a:lnTo>
                <a:lnTo>
                  <a:pt x="1453" y="504"/>
                </a:lnTo>
                <a:lnTo>
                  <a:pt x="1455" y="502"/>
                </a:lnTo>
                <a:lnTo>
                  <a:pt x="1455" y="502"/>
                </a:lnTo>
                <a:lnTo>
                  <a:pt x="1455" y="500"/>
                </a:lnTo>
                <a:lnTo>
                  <a:pt x="1455" y="500"/>
                </a:lnTo>
                <a:lnTo>
                  <a:pt x="1455" y="498"/>
                </a:lnTo>
                <a:lnTo>
                  <a:pt x="1455" y="495"/>
                </a:lnTo>
                <a:lnTo>
                  <a:pt x="1455" y="493"/>
                </a:lnTo>
                <a:lnTo>
                  <a:pt x="1455" y="493"/>
                </a:lnTo>
                <a:lnTo>
                  <a:pt x="1455" y="491"/>
                </a:lnTo>
                <a:lnTo>
                  <a:pt x="1453" y="491"/>
                </a:lnTo>
                <a:lnTo>
                  <a:pt x="1450" y="489"/>
                </a:lnTo>
                <a:lnTo>
                  <a:pt x="1448" y="491"/>
                </a:lnTo>
                <a:lnTo>
                  <a:pt x="1448" y="493"/>
                </a:lnTo>
                <a:lnTo>
                  <a:pt x="1448" y="493"/>
                </a:lnTo>
                <a:lnTo>
                  <a:pt x="1446" y="495"/>
                </a:lnTo>
                <a:lnTo>
                  <a:pt x="1446" y="495"/>
                </a:lnTo>
                <a:lnTo>
                  <a:pt x="1448" y="495"/>
                </a:lnTo>
                <a:lnTo>
                  <a:pt x="1448" y="498"/>
                </a:lnTo>
                <a:lnTo>
                  <a:pt x="1448" y="500"/>
                </a:lnTo>
                <a:lnTo>
                  <a:pt x="1448" y="500"/>
                </a:lnTo>
                <a:close/>
                <a:moveTo>
                  <a:pt x="1606" y="459"/>
                </a:moveTo>
                <a:lnTo>
                  <a:pt x="1601" y="459"/>
                </a:lnTo>
                <a:lnTo>
                  <a:pt x="1599" y="459"/>
                </a:lnTo>
                <a:lnTo>
                  <a:pt x="1599" y="459"/>
                </a:lnTo>
                <a:lnTo>
                  <a:pt x="1597" y="459"/>
                </a:lnTo>
                <a:lnTo>
                  <a:pt x="1597" y="459"/>
                </a:lnTo>
                <a:lnTo>
                  <a:pt x="1597" y="459"/>
                </a:lnTo>
                <a:lnTo>
                  <a:pt x="1597" y="462"/>
                </a:lnTo>
                <a:lnTo>
                  <a:pt x="1597" y="464"/>
                </a:lnTo>
                <a:lnTo>
                  <a:pt x="1597" y="466"/>
                </a:lnTo>
                <a:lnTo>
                  <a:pt x="1597" y="466"/>
                </a:lnTo>
                <a:lnTo>
                  <a:pt x="1599" y="466"/>
                </a:lnTo>
                <a:lnTo>
                  <a:pt x="1599" y="466"/>
                </a:lnTo>
                <a:lnTo>
                  <a:pt x="1601" y="466"/>
                </a:lnTo>
                <a:lnTo>
                  <a:pt x="1603" y="466"/>
                </a:lnTo>
                <a:lnTo>
                  <a:pt x="1603" y="464"/>
                </a:lnTo>
                <a:lnTo>
                  <a:pt x="1606" y="464"/>
                </a:lnTo>
                <a:lnTo>
                  <a:pt x="1606" y="462"/>
                </a:lnTo>
                <a:lnTo>
                  <a:pt x="1608" y="462"/>
                </a:lnTo>
                <a:lnTo>
                  <a:pt x="1608" y="462"/>
                </a:lnTo>
                <a:lnTo>
                  <a:pt x="1606" y="459"/>
                </a:lnTo>
                <a:lnTo>
                  <a:pt x="1606" y="459"/>
                </a:lnTo>
                <a:close/>
                <a:moveTo>
                  <a:pt x="1450" y="444"/>
                </a:moveTo>
                <a:lnTo>
                  <a:pt x="1453" y="444"/>
                </a:lnTo>
                <a:lnTo>
                  <a:pt x="1453" y="444"/>
                </a:lnTo>
                <a:lnTo>
                  <a:pt x="1453" y="441"/>
                </a:lnTo>
                <a:lnTo>
                  <a:pt x="1453" y="441"/>
                </a:lnTo>
                <a:lnTo>
                  <a:pt x="1453" y="441"/>
                </a:lnTo>
                <a:lnTo>
                  <a:pt x="1450" y="441"/>
                </a:lnTo>
                <a:lnTo>
                  <a:pt x="1448" y="441"/>
                </a:lnTo>
                <a:lnTo>
                  <a:pt x="1448" y="441"/>
                </a:lnTo>
                <a:lnTo>
                  <a:pt x="1444" y="439"/>
                </a:lnTo>
                <a:lnTo>
                  <a:pt x="1444" y="439"/>
                </a:lnTo>
                <a:lnTo>
                  <a:pt x="1441" y="441"/>
                </a:lnTo>
                <a:lnTo>
                  <a:pt x="1441" y="441"/>
                </a:lnTo>
                <a:lnTo>
                  <a:pt x="1441" y="441"/>
                </a:lnTo>
                <a:lnTo>
                  <a:pt x="1444" y="444"/>
                </a:lnTo>
                <a:lnTo>
                  <a:pt x="1446" y="444"/>
                </a:lnTo>
                <a:lnTo>
                  <a:pt x="1446" y="444"/>
                </a:lnTo>
                <a:lnTo>
                  <a:pt x="1448" y="444"/>
                </a:lnTo>
                <a:lnTo>
                  <a:pt x="1450" y="444"/>
                </a:lnTo>
                <a:close/>
                <a:moveTo>
                  <a:pt x="1381" y="349"/>
                </a:moveTo>
                <a:lnTo>
                  <a:pt x="1383" y="347"/>
                </a:lnTo>
                <a:lnTo>
                  <a:pt x="1383" y="345"/>
                </a:lnTo>
                <a:lnTo>
                  <a:pt x="1385" y="342"/>
                </a:lnTo>
                <a:lnTo>
                  <a:pt x="1385" y="342"/>
                </a:lnTo>
                <a:lnTo>
                  <a:pt x="1387" y="340"/>
                </a:lnTo>
                <a:lnTo>
                  <a:pt x="1390" y="338"/>
                </a:lnTo>
                <a:lnTo>
                  <a:pt x="1392" y="336"/>
                </a:lnTo>
                <a:lnTo>
                  <a:pt x="1394" y="333"/>
                </a:lnTo>
                <a:lnTo>
                  <a:pt x="1394" y="333"/>
                </a:lnTo>
                <a:lnTo>
                  <a:pt x="1392" y="331"/>
                </a:lnTo>
                <a:lnTo>
                  <a:pt x="1390" y="329"/>
                </a:lnTo>
                <a:lnTo>
                  <a:pt x="1383" y="329"/>
                </a:lnTo>
                <a:lnTo>
                  <a:pt x="1374" y="327"/>
                </a:lnTo>
                <a:lnTo>
                  <a:pt x="1369" y="329"/>
                </a:lnTo>
                <a:lnTo>
                  <a:pt x="1365" y="329"/>
                </a:lnTo>
                <a:lnTo>
                  <a:pt x="1363" y="329"/>
                </a:lnTo>
                <a:lnTo>
                  <a:pt x="1360" y="327"/>
                </a:lnTo>
                <a:lnTo>
                  <a:pt x="1358" y="327"/>
                </a:lnTo>
                <a:lnTo>
                  <a:pt x="1356" y="324"/>
                </a:lnTo>
                <a:lnTo>
                  <a:pt x="1349" y="324"/>
                </a:lnTo>
                <a:lnTo>
                  <a:pt x="1347" y="322"/>
                </a:lnTo>
                <a:lnTo>
                  <a:pt x="1345" y="324"/>
                </a:lnTo>
                <a:lnTo>
                  <a:pt x="1340" y="324"/>
                </a:lnTo>
                <a:lnTo>
                  <a:pt x="1338" y="324"/>
                </a:lnTo>
                <a:lnTo>
                  <a:pt x="1329" y="324"/>
                </a:lnTo>
                <a:lnTo>
                  <a:pt x="1327" y="327"/>
                </a:lnTo>
                <a:lnTo>
                  <a:pt x="1322" y="327"/>
                </a:lnTo>
                <a:lnTo>
                  <a:pt x="1320" y="327"/>
                </a:lnTo>
                <a:lnTo>
                  <a:pt x="1320" y="329"/>
                </a:lnTo>
                <a:lnTo>
                  <a:pt x="1320" y="329"/>
                </a:lnTo>
                <a:lnTo>
                  <a:pt x="1320" y="331"/>
                </a:lnTo>
                <a:lnTo>
                  <a:pt x="1320" y="331"/>
                </a:lnTo>
                <a:lnTo>
                  <a:pt x="1320" y="331"/>
                </a:lnTo>
                <a:lnTo>
                  <a:pt x="1320" y="333"/>
                </a:lnTo>
                <a:lnTo>
                  <a:pt x="1322" y="338"/>
                </a:lnTo>
                <a:lnTo>
                  <a:pt x="1324" y="338"/>
                </a:lnTo>
                <a:lnTo>
                  <a:pt x="1327" y="338"/>
                </a:lnTo>
                <a:lnTo>
                  <a:pt x="1327" y="338"/>
                </a:lnTo>
                <a:lnTo>
                  <a:pt x="1324" y="338"/>
                </a:lnTo>
                <a:lnTo>
                  <a:pt x="1322" y="338"/>
                </a:lnTo>
                <a:lnTo>
                  <a:pt x="1315" y="336"/>
                </a:lnTo>
                <a:lnTo>
                  <a:pt x="1315" y="336"/>
                </a:lnTo>
                <a:lnTo>
                  <a:pt x="1313" y="336"/>
                </a:lnTo>
                <a:lnTo>
                  <a:pt x="1311" y="338"/>
                </a:lnTo>
                <a:lnTo>
                  <a:pt x="1311" y="338"/>
                </a:lnTo>
                <a:lnTo>
                  <a:pt x="1311" y="340"/>
                </a:lnTo>
                <a:lnTo>
                  <a:pt x="1311" y="342"/>
                </a:lnTo>
                <a:lnTo>
                  <a:pt x="1313" y="349"/>
                </a:lnTo>
                <a:lnTo>
                  <a:pt x="1313" y="354"/>
                </a:lnTo>
                <a:lnTo>
                  <a:pt x="1313" y="354"/>
                </a:lnTo>
                <a:lnTo>
                  <a:pt x="1313" y="358"/>
                </a:lnTo>
                <a:lnTo>
                  <a:pt x="1313" y="360"/>
                </a:lnTo>
                <a:lnTo>
                  <a:pt x="1313" y="363"/>
                </a:lnTo>
                <a:lnTo>
                  <a:pt x="1313" y="363"/>
                </a:lnTo>
                <a:lnTo>
                  <a:pt x="1313" y="365"/>
                </a:lnTo>
                <a:lnTo>
                  <a:pt x="1318" y="372"/>
                </a:lnTo>
                <a:lnTo>
                  <a:pt x="1318" y="376"/>
                </a:lnTo>
                <a:lnTo>
                  <a:pt x="1320" y="383"/>
                </a:lnTo>
                <a:lnTo>
                  <a:pt x="1318" y="387"/>
                </a:lnTo>
                <a:lnTo>
                  <a:pt x="1322" y="387"/>
                </a:lnTo>
                <a:lnTo>
                  <a:pt x="1327" y="385"/>
                </a:lnTo>
                <a:lnTo>
                  <a:pt x="1329" y="385"/>
                </a:lnTo>
                <a:lnTo>
                  <a:pt x="1336" y="387"/>
                </a:lnTo>
                <a:lnTo>
                  <a:pt x="1336" y="387"/>
                </a:lnTo>
                <a:lnTo>
                  <a:pt x="1338" y="383"/>
                </a:lnTo>
                <a:lnTo>
                  <a:pt x="1340" y="381"/>
                </a:lnTo>
                <a:lnTo>
                  <a:pt x="1345" y="376"/>
                </a:lnTo>
                <a:lnTo>
                  <a:pt x="1345" y="374"/>
                </a:lnTo>
                <a:lnTo>
                  <a:pt x="1345" y="374"/>
                </a:lnTo>
                <a:lnTo>
                  <a:pt x="1345" y="372"/>
                </a:lnTo>
                <a:lnTo>
                  <a:pt x="1345" y="372"/>
                </a:lnTo>
                <a:lnTo>
                  <a:pt x="1340" y="367"/>
                </a:lnTo>
                <a:lnTo>
                  <a:pt x="1338" y="367"/>
                </a:lnTo>
                <a:lnTo>
                  <a:pt x="1336" y="365"/>
                </a:lnTo>
                <a:lnTo>
                  <a:pt x="1333" y="365"/>
                </a:lnTo>
                <a:lnTo>
                  <a:pt x="1345" y="365"/>
                </a:lnTo>
                <a:lnTo>
                  <a:pt x="1347" y="365"/>
                </a:lnTo>
                <a:lnTo>
                  <a:pt x="1363" y="367"/>
                </a:lnTo>
                <a:lnTo>
                  <a:pt x="1365" y="367"/>
                </a:lnTo>
                <a:lnTo>
                  <a:pt x="1367" y="365"/>
                </a:lnTo>
                <a:lnTo>
                  <a:pt x="1369" y="363"/>
                </a:lnTo>
                <a:lnTo>
                  <a:pt x="1372" y="360"/>
                </a:lnTo>
                <a:lnTo>
                  <a:pt x="1374" y="358"/>
                </a:lnTo>
                <a:lnTo>
                  <a:pt x="1376" y="354"/>
                </a:lnTo>
                <a:lnTo>
                  <a:pt x="1376" y="351"/>
                </a:lnTo>
                <a:lnTo>
                  <a:pt x="1376" y="351"/>
                </a:lnTo>
                <a:lnTo>
                  <a:pt x="1376" y="351"/>
                </a:lnTo>
                <a:lnTo>
                  <a:pt x="1378" y="349"/>
                </a:lnTo>
                <a:lnTo>
                  <a:pt x="1381" y="349"/>
                </a:lnTo>
                <a:close/>
                <a:moveTo>
                  <a:pt x="18" y="2035"/>
                </a:moveTo>
                <a:lnTo>
                  <a:pt x="18" y="2035"/>
                </a:lnTo>
                <a:lnTo>
                  <a:pt x="18" y="2035"/>
                </a:lnTo>
                <a:lnTo>
                  <a:pt x="21" y="2035"/>
                </a:lnTo>
                <a:lnTo>
                  <a:pt x="21" y="2035"/>
                </a:lnTo>
                <a:lnTo>
                  <a:pt x="21" y="2035"/>
                </a:lnTo>
                <a:lnTo>
                  <a:pt x="18" y="2035"/>
                </a:lnTo>
                <a:close/>
                <a:moveTo>
                  <a:pt x="3" y="2008"/>
                </a:moveTo>
                <a:lnTo>
                  <a:pt x="3" y="2008"/>
                </a:lnTo>
                <a:lnTo>
                  <a:pt x="0" y="2008"/>
                </a:lnTo>
                <a:lnTo>
                  <a:pt x="0" y="2008"/>
                </a:lnTo>
                <a:lnTo>
                  <a:pt x="0" y="2008"/>
                </a:lnTo>
                <a:lnTo>
                  <a:pt x="3" y="2008"/>
                </a:lnTo>
                <a:lnTo>
                  <a:pt x="3" y="2008"/>
                </a:lnTo>
                <a:close/>
                <a:moveTo>
                  <a:pt x="3" y="2047"/>
                </a:moveTo>
                <a:lnTo>
                  <a:pt x="3" y="2047"/>
                </a:lnTo>
                <a:lnTo>
                  <a:pt x="3" y="2047"/>
                </a:lnTo>
                <a:lnTo>
                  <a:pt x="3" y="2049"/>
                </a:lnTo>
                <a:lnTo>
                  <a:pt x="3" y="2049"/>
                </a:lnTo>
                <a:lnTo>
                  <a:pt x="3" y="2049"/>
                </a:lnTo>
                <a:lnTo>
                  <a:pt x="3" y="2049"/>
                </a:lnTo>
                <a:lnTo>
                  <a:pt x="3" y="2047"/>
                </a:lnTo>
                <a:lnTo>
                  <a:pt x="3" y="2047"/>
                </a:lnTo>
                <a:lnTo>
                  <a:pt x="3" y="2047"/>
                </a:lnTo>
                <a:lnTo>
                  <a:pt x="3" y="2047"/>
                </a:lnTo>
                <a:lnTo>
                  <a:pt x="3" y="2047"/>
                </a:lnTo>
                <a:lnTo>
                  <a:pt x="3" y="2047"/>
                </a:lnTo>
                <a:lnTo>
                  <a:pt x="3" y="2047"/>
                </a:lnTo>
                <a:close/>
                <a:moveTo>
                  <a:pt x="16" y="2020"/>
                </a:moveTo>
                <a:lnTo>
                  <a:pt x="16" y="2020"/>
                </a:lnTo>
                <a:lnTo>
                  <a:pt x="16" y="2020"/>
                </a:lnTo>
                <a:lnTo>
                  <a:pt x="16" y="2020"/>
                </a:lnTo>
                <a:lnTo>
                  <a:pt x="16" y="2020"/>
                </a:lnTo>
                <a:lnTo>
                  <a:pt x="16" y="2020"/>
                </a:lnTo>
                <a:lnTo>
                  <a:pt x="16" y="2022"/>
                </a:lnTo>
                <a:lnTo>
                  <a:pt x="16" y="2022"/>
                </a:lnTo>
                <a:lnTo>
                  <a:pt x="16" y="2020"/>
                </a:lnTo>
                <a:lnTo>
                  <a:pt x="18" y="2020"/>
                </a:lnTo>
                <a:lnTo>
                  <a:pt x="18" y="2020"/>
                </a:lnTo>
                <a:lnTo>
                  <a:pt x="18" y="2020"/>
                </a:lnTo>
                <a:lnTo>
                  <a:pt x="16" y="2020"/>
                </a:lnTo>
                <a:close/>
                <a:moveTo>
                  <a:pt x="16" y="2031"/>
                </a:moveTo>
                <a:lnTo>
                  <a:pt x="14" y="2031"/>
                </a:lnTo>
                <a:lnTo>
                  <a:pt x="16" y="2031"/>
                </a:lnTo>
                <a:lnTo>
                  <a:pt x="16" y="2033"/>
                </a:lnTo>
                <a:lnTo>
                  <a:pt x="16" y="2033"/>
                </a:lnTo>
                <a:lnTo>
                  <a:pt x="16" y="2031"/>
                </a:lnTo>
                <a:lnTo>
                  <a:pt x="16" y="2031"/>
                </a:lnTo>
                <a:lnTo>
                  <a:pt x="16" y="2031"/>
                </a:lnTo>
                <a:close/>
                <a:moveTo>
                  <a:pt x="3" y="2011"/>
                </a:moveTo>
                <a:lnTo>
                  <a:pt x="3" y="2011"/>
                </a:lnTo>
                <a:lnTo>
                  <a:pt x="0" y="2013"/>
                </a:lnTo>
                <a:lnTo>
                  <a:pt x="0" y="2015"/>
                </a:lnTo>
                <a:lnTo>
                  <a:pt x="0" y="2015"/>
                </a:lnTo>
                <a:lnTo>
                  <a:pt x="3" y="2013"/>
                </a:lnTo>
                <a:lnTo>
                  <a:pt x="3" y="2013"/>
                </a:lnTo>
                <a:lnTo>
                  <a:pt x="3" y="2011"/>
                </a:lnTo>
                <a:close/>
                <a:moveTo>
                  <a:pt x="637" y="457"/>
                </a:moveTo>
                <a:lnTo>
                  <a:pt x="637" y="455"/>
                </a:lnTo>
                <a:lnTo>
                  <a:pt x="639" y="455"/>
                </a:lnTo>
                <a:lnTo>
                  <a:pt x="639" y="455"/>
                </a:lnTo>
                <a:lnTo>
                  <a:pt x="637" y="453"/>
                </a:lnTo>
                <a:lnTo>
                  <a:pt x="637" y="453"/>
                </a:lnTo>
                <a:lnTo>
                  <a:pt x="634" y="455"/>
                </a:lnTo>
                <a:lnTo>
                  <a:pt x="634" y="455"/>
                </a:lnTo>
                <a:lnTo>
                  <a:pt x="637" y="457"/>
                </a:lnTo>
                <a:close/>
                <a:moveTo>
                  <a:pt x="122" y="1821"/>
                </a:moveTo>
                <a:lnTo>
                  <a:pt x="122" y="1821"/>
                </a:lnTo>
                <a:lnTo>
                  <a:pt x="122" y="1821"/>
                </a:lnTo>
                <a:lnTo>
                  <a:pt x="122" y="1821"/>
                </a:lnTo>
                <a:lnTo>
                  <a:pt x="122" y="1821"/>
                </a:lnTo>
                <a:lnTo>
                  <a:pt x="122" y="1821"/>
                </a:lnTo>
                <a:lnTo>
                  <a:pt x="122" y="1821"/>
                </a:lnTo>
                <a:lnTo>
                  <a:pt x="122" y="1821"/>
                </a:lnTo>
                <a:lnTo>
                  <a:pt x="122" y="1821"/>
                </a:lnTo>
                <a:lnTo>
                  <a:pt x="122" y="1821"/>
                </a:lnTo>
                <a:lnTo>
                  <a:pt x="122" y="1821"/>
                </a:lnTo>
                <a:lnTo>
                  <a:pt x="122" y="1821"/>
                </a:lnTo>
                <a:lnTo>
                  <a:pt x="122" y="1821"/>
                </a:lnTo>
                <a:lnTo>
                  <a:pt x="122" y="1821"/>
                </a:lnTo>
                <a:close/>
                <a:moveTo>
                  <a:pt x="0" y="2002"/>
                </a:moveTo>
                <a:lnTo>
                  <a:pt x="0" y="2002"/>
                </a:lnTo>
                <a:lnTo>
                  <a:pt x="0" y="2004"/>
                </a:lnTo>
                <a:lnTo>
                  <a:pt x="0" y="2004"/>
                </a:lnTo>
                <a:lnTo>
                  <a:pt x="0" y="2004"/>
                </a:lnTo>
                <a:lnTo>
                  <a:pt x="0" y="2002"/>
                </a:lnTo>
                <a:close/>
                <a:moveTo>
                  <a:pt x="57" y="874"/>
                </a:moveTo>
                <a:lnTo>
                  <a:pt x="59" y="874"/>
                </a:lnTo>
                <a:lnTo>
                  <a:pt x="59" y="874"/>
                </a:lnTo>
                <a:lnTo>
                  <a:pt x="57" y="871"/>
                </a:lnTo>
                <a:lnTo>
                  <a:pt x="57" y="871"/>
                </a:lnTo>
                <a:lnTo>
                  <a:pt x="57" y="874"/>
                </a:lnTo>
                <a:lnTo>
                  <a:pt x="57" y="874"/>
                </a:lnTo>
                <a:close/>
                <a:moveTo>
                  <a:pt x="21" y="2074"/>
                </a:moveTo>
                <a:lnTo>
                  <a:pt x="21" y="2074"/>
                </a:lnTo>
                <a:lnTo>
                  <a:pt x="21" y="2074"/>
                </a:lnTo>
                <a:lnTo>
                  <a:pt x="21" y="2074"/>
                </a:lnTo>
                <a:lnTo>
                  <a:pt x="21" y="2074"/>
                </a:lnTo>
                <a:lnTo>
                  <a:pt x="21" y="2074"/>
                </a:lnTo>
                <a:lnTo>
                  <a:pt x="21" y="2076"/>
                </a:lnTo>
                <a:lnTo>
                  <a:pt x="21" y="2076"/>
                </a:lnTo>
                <a:lnTo>
                  <a:pt x="21" y="2076"/>
                </a:lnTo>
                <a:lnTo>
                  <a:pt x="21" y="2076"/>
                </a:lnTo>
                <a:lnTo>
                  <a:pt x="21" y="2074"/>
                </a:lnTo>
                <a:close/>
                <a:moveTo>
                  <a:pt x="50" y="876"/>
                </a:moveTo>
                <a:lnTo>
                  <a:pt x="54" y="874"/>
                </a:lnTo>
                <a:lnTo>
                  <a:pt x="54" y="874"/>
                </a:lnTo>
                <a:lnTo>
                  <a:pt x="54" y="874"/>
                </a:lnTo>
                <a:lnTo>
                  <a:pt x="57" y="874"/>
                </a:lnTo>
                <a:lnTo>
                  <a:pt x="57" y="874"/>
                </a:lnTo>
                <a:lnTo>
                  <a:pt x="57" y="871"/>
                </a:lnTo>
                <a:lnTo>
                  <a:pt x="54" y="871"/>
                </a:lnTo>
                <a:lnTo>
                  <a:pt x="54" y="871"/>
                </a:lnTo>
                <a:lnTo>
                  <a:pt x="54" y="871"/>
                </a:lnTo>
                <a:lnTo>
                  <a:pt x="54" y="871"/>
                </a:lnTo>
                <a:lnTo>
                  <a:pt x="54" y="869"/>
                </a:lnTo>
                <a:lnTo>
                  <a:pt x="54" y="869"/>
                </a:lnTo>
                <a:lnTo>
                  <a:pt x="52" y="869"/>
                </a:lnTo>
                <a:lnTo>
                  <a:pt x="52" y="871"/>
                </a:lnTo>
                <a:lnTo>
                  <a:pt x="52" y="871"/>
                </a:lnTo>
                <a:lnTo>
                  <a:pt x="50" y="874"/>
                </a:lnTo>
                <a:lnTo>
                  <a:pt x="50" y="874"/>
                </a:lnTo>
                <a:lnTo>
                  <a:pt x="48" y="876"/>
                </a:lnTo>
                <a:lnTo>
                  <a:pt x="50" y="876"/>
                </a:lnTo>
                <a:lnTo>
                  <a:pt x="50" y="876"/>
                </a:lnTo>
                <a:close/>
                <a:moveTo>
                  <a:pt x="59" y="2472"/>
                </a:moveTo>
                <a:lnTo>
                  <a:pt x="59" y="2472"/>
                </a:lnTo>
                <a:lnTo>
                  <a:pt x="61" y="2472"/>
                </a:lnTo>
                <a:lnTo>
                  <a:pt x="54" y="2472"/>
                </a:lnTo>
                <a:lnTo>
                  <a:pt x="52" y="2472"/>
                </a:lnTo>
                <a:lnTo>
                  <a:pt x="50" y="2472"/>
                </a:lnTo>
                <a:lnTo>
                  <a:pt x="50" y="2474"/>
                </a:lnTo>
                <a:lnTo>
                  <a:pt x="50" y="2474"/>
                </a:lnTo>
                <a:lnTo>
                  <a:pt x="52" y="2474"/>
                </a:lnTo>
                <a:lnTo>
                  <a:pt x="54" y="2474"/>
                </a:lnTo>
                <a:lnTo>
                  <a:pt x="54" y="2474"/>
                </a:lnTo>
                <a:lnTo>
                  <a:pt x="54" y="2477"/>
                </a:lnTo>
                <a:lnTo>
                  <a:pt x="52" y="2477"/>
                </a:lnTo>
                <a:lnTo>
                  <a:pt x="52" y="2479"/>
                </a:lnTo>
                <a:lnTo>
                  <a:pt x="54" y="2479"/>
                </a:lnTo>
                <a:lnTo>
                  <a:pt x="54" y="2479"/>
                </a:lnTo>
                <a:lnTo>
                  <a:pt x="54" y="2479"/>
                </a:lnTo>
                <a:lnTo>
                  <a:pt x="57" y="2479"/>
                </a:lnTo>
                <a:lnTo>
                  <a:pt x="57" y="2479"/>
                </a:lnTo>
                <a:lnTo>
                  <a:pt x="57" y="2477"/>
                </a:lnTo>
                <a:lnTo>
                  <a:pt x="57" y="2477"/>
                </a:lnTo>
                <a:lnTo>
                  <a:pt x="57" y="2477"/>
                </a:lnTo>
                <a:lnTo>
                  <a:pt x="54" y="2474"/>
                </a:lnTo>
                <a:lnTo>
                  <a:pt x="57" y="2474"/>
                </a:lnTo>
                <a:lnTo>
                  <a:pt x="57" y="2474"/>
                </a:lnTo>
                <a:lnTo>
                  <a:pt x="54" y="2472"/>
                </a:lnTo>
                <a:lnTo>
                  <a:pt x="54" y="2472"/>
                </a:lnTo>
                <a:lnTo>
                  <a:pt x="57" y="2472"/>
                </a:lnTo>
                <a:lnTo>
                  <a:pt x="57" y="2474"/>
                </a:lnTo>
                <a:lnTo>
                  <a:pt x="57" y="2474"/>
                </a:lnTo>
                <a:lnTo>
                  <a:pt x="59" y="2472"/>
                </a:lnTo>
                <a:close/>
                <a:moveTo>
                  <a:pt x="45" y="869"/>
                </a:moveTo>
                <a:lnTo>
                  <a:pt x="45" y="871"/>
                </a:lnTo>
                <a:lnTo>
                  <a:pt x="43" y="871"/>
                </a:lnTo>
                <a:lnTo>
                  <a:pt x="43" y="874"/>
                </a:lnTo>
                <a:lnTo>
                  <a:pt x="41" y="874"/>
                </a:lnTo>
                <a:lnTo>
                  <a:pt x="36" y="874"/>
                </a:lnTo>
                <a:lnTo>
                  <a:pt x="36" y="876"/>
                </a:lnTo>
                <a:lnTo>
                  <a:pt x="36" y="876"/>
                </a:lnTo>
                <a:lnTo>
                  <a:pt x="39" y="876"/>
                </a:lnTo>
                <a:lnTo>
                  <a:pt x="41" y="876"/>
                </a:lnTo>
                <a:lnTo>
                  <a:pt x="41" y="876"/>
                </a:lnTo>
                <a:lnTo>
                  <a:pt x="43" y="876"/>
                </a:lnTo>
                <a:lnTo>
                  <a:pt x="45" y="876"/>
                </a:lnTo>
                <a:lnTo>
                  <a:pt x="45" y="874"/>
                </a:lnTo>
                <a:lnTo>
                  <a:pt x="45" y="874"/>
                </a:lnTo>
                <a:lnTo>
                  <a:pt x="45" y="871"/>
                </a:lnTo>
                <a:lnTo>
                  <a:pt x="45" y="871"/>
                </a:lnTo>
                <a:lnTo>
                  <a:pt x="45" y="871"/>
                </a:lnTo>
                <a:lnTo>
                  <a:pt x="45" y="869"/>
                </a:lnTo>
                <a:lnTo>
                  <a:pt x="45" y="869"/>
                </a:lnTo>
                <a:close/>
                <a:moveTo>
                  <a:pt x="61" y="1959"/>
                </a:moveTo>
                <a:lnTo>
                  <a:pt x="61" y="1957"/>
                </a:lnTo>
                <a:lnTo>
                  <a:pt x="61" y="1957"/>
                </a:lnTo>
                <a:lnTo>
                  <a:pt x="61" y="1957"/>
                </a:lnTo>
                <a:lnTo>
                  <a:pt x="59" y="1959"/>
                </a:lnTo>
                <a:lnTo>
                  <a:pt x="61" y="1959"/>
                </a:lnTo>
                <a:lnTo>
                  <a:pt x="61" y="1959"/>
                </a:lnTo>
                <a:close/>
                <a:moveTo>
                  <a:pt x="27" y="2031"/>
                </a:moveTo>
                <a:lnTo>
                  <a:pt x="27" y="2031"/>
                </a:lnTo>
                <a:lnTo>
                  <a:pt x="25" y="2031"/>
                </a:lnTo>
                <a:lnTo>
                  <a:pt x="27" y="2031"/>
                </a:lnTo>
                <a:lnTo>
                  <a:pt x="27" y="2031"/>
                </a:lnTo>
                <a:lnTo>
                  <a:pt x="27" y="2031"/>
                </a:lnTo>
                <a:lnTo>
                  <a:pt x="27" y="2031"/>
                </a:lnTo>
                <a:close/>
                <a:moveTo>
                  <a:pt x="34" y="871"/>
                </a:moveTo>
                <a:lnTo>
                  <a:pt x="34" y="871"/>
                </a:lnTo>
                <a:lnTo>
                  <a:pt x="32" y="871"/>
                </a:lnTo>
                <a:lnTo>
                  <a:pt x="30" y="871"/>
                </a:lnTo>
                <a:lnTo>
                  <a:pt x="30" y="871"/>
                </a:lnTo>
                <a:lnTo>
                  <a:pt x="30" y="871"/>
                </a:lnTo>
                <a:lnTo>
                  <a:pt x="30" y="871"/>
                </a:lnTo>
                <a:lnTo>
                  <a:pt x="32" y="874"/>
                </a:lnTo>
                <a:lnTo>
                  <a:pt x="32" y="874"/>
                </a:lnTo>
                <a:lnTo>
                  <a:pt x="32" y="874"/>
                </a:lnTo>
                <a:lnTo>
                  <a:pt x="32" y="874"/>
                </a:lnTo>
                <a:lnTo>
                  <a:pt x="30" y="876"/>
                </a:lnTo>
                <a:lnTo>
                  <a:pt x="30" y="876"/>
                </a:lnTo>
                <a:lnTo>
                  <a:pt x="32" y="876"/>
                </a:lnTo>
                <a:lnTo>
                  <a:pt x="34" y="876"/>
                </a:lnTo>
                <a:lnTo>
                  <a:pt x="34" y="876"/>
                </a:lnTo>
                <a:lnTo>
                  <a:pt x="34" y="876"/>
                </a:lnTo>
                <a:lnTo>
                  <a:pt x="34" y="874"/>
                </a:lnTo>
                <a:lnTo>
                  <a:pt x="36" y="874"/>
                </a:lnTo>
                <a:lnTo>
                  <a:pt x="36" y="871"/>
                </a:lnTo>
                <a:lnTo>
                  <a:pt x="34" y="871"/>
                </a:lnTo>
                <a:close/>
                <a:moveTo>
                  <a:pt x="843" y="387"/>
                </a:moveTo>
                <a:lnTo>
                  <a:pt x="850" y="387"/>
                </a:lnTo>
                <a:lnTo>
                  <a:pt x="852" y="387"/>
                </a:lnTo>
                <a:lnTo>
                  <a:pt x="852" y="390"/>
                </a:lnTo>
                <a:lnTo>
                  <a:pt x="859" y="392"/>
                </a:lnTo>
                <a:lnTo>
                  <a:pt x="870" y="396"/>
                </a:lnTo>
                <a:lnTo>
                  <a:pt x="873" y="396"/>
                </a:lnTo>
                <a:lnTo>
                  <a:pt x="875" y="401"/>
                </a:lnTo>
                <a:lnTo>
                  <a:pt x="875" y="401"/>
                </a:lnTo>
                <a:lnTo>
                  <a:pt x="877" y="403"/>
                </a:lnTo>
                <a:lnTo>
                  <a:pt x="879" y="410"/>
                </a:lnTo>
                <a:lnTo>
                  <a:pt x="882" y="410"/>
                </a:lnTo>
                <a:lnTo>
                  <a:pt x="884" y="412"/>
                </a:lnTo>
                <a:lnTo>
                  <a:pt x="886" y="412"/>
                </a:lnTo>
                <a:lnTo>
                  <a:pt x="888" y="412"/>
                </a:lnTo>
                <a:lnTo>
                  <a:pt x="888" y="412"/>
                </a:lnTo>
                <a:lnTo>
                  <a:pt x="891" y="412"/>
                </a:lnTo>
                <a:lnTo>
                  <a:pt x="893" y="410"/>
                </a:lnTo>
                <a:lnTo>
                  <a:pt x="900" y="408"/>
                </a:lnTo>
                <a:lnTo>
                  <a:pt x="906" y="403"/>
                </a:lnTo>
                <a:lnTo>
                  <a:pt x="906" y="403"/>
                </a:lnTo>
                <a:lnTo>
                  <a:pt x="909" y="403"/>
                </a:lnTo>
                <a:lnTo>
                  <a:pt x="909" y="403"/>
                </a:lnTo>
                <a:lnTo>
                  <a:pt x="911" y="405"/>
                </a:lnTo>
                <a:lnTo>
                  <a:pt x="915" y="403"/>
                </a:lnTo>
                <a:lnTo>
                  <a:pt x="918" y="403"/>
                </a:lnTo>
                <a:lnTo>
                  <a:pt x="924" y="401"/>
                </a:lnTo>
                <a:lnTo>
                  <a:pt x="924" y="401"/>
                </a:lnTo>
                <a:lnTo>
                  <a:pt x="927" y="399"/>
                </a:lnTo>
                <a:lnTo>
                  <a:pt x="927" y="399"/>
                </a:lnTo>
                <a:lnTo>
                  <a:pt x="927" y="390"/>
                </a:lnTo>
                <a:lnTo>
                  <a:pt x="929" y="387"/>
                </a:lnTo>
                <a:lnTo>
                  <a:pt x="931" y="383"/>
                </a:lnTo>
                <a:lnTo>
                  <a:pt x="931" y="381"/>
                </a:lnTo>
                <a:lnTo>
                  <a:pt x="931" y="381"/>
                </a:lnTo>
                <a:lnTo>
                  <a:pt x="938" y="381"/>
                </a:lnTo>
                <a:lnTo>
                  <a:pt x="940" y="378"/>
                </a:lnTo>
                <a:lnTo>
                  <a:pt x="942" y="376"/>
                </a:lnTo>
                <a:lnTo>
                  <a:pt x="947" y="369"/>
                </a:lnTo>
                <a:lnTo>
                  <a:pt x="947" y="369"/>
                </a:lnTo>
                <a:lnTo>
                  <a:pt x="949" y="367"/>
                </a:lnTo>
                <a:lnTo>
                  <a:pt x="965" y="360"/>
                </a:lnTo>
                <a:lnTo>
                  <a:pt x="972" y="358"/>
                </a:lnTo>
                <a:lnTo>
                  <a:pt x="978" y="356"/>
                </a:lnTo>
                <a:lnTo>
                  <a:pt x="987" y="351"/>
                </a:lnTo>
                <a:lnTo>
                  <a:pt x="992" y="349"/>
                </a:lnTo>
                <a:lnTo>
                  <a:pt x="996" y="349"/>
                </a:lnTo>
                <a:lnTo>
                  <a:pt x="1003" y="347"/>
                </a:lnTo>
                <a:lnTo>
                  <a:pt x="1003" y="345"/>
                </a:lnTo>
                <a:lnTo>
                  <a:pt x="1005" y="345"/>
                </a:lnTo>
                <a:lnTo>
                  <a:pt x="1005" y="342"/>
                </a:lnTo>
                <a:lnTo>
                  <a:pt x="1005" y="342"/>
                </a:lnTo>
                <a:lnTo>
                  <a:pt x="1003" y="340"/>
                </a:lnTo>
                <a:lnTo>
                  <a:pt x="1003" y="340"/>
                </a:lnTo>
                <a:lnTo>
                  <a:pt x="1001" y="338"/>
                </a:lnTo>
                <a:lnTo>
                  <a:pt x="996" y="336"/>
                </a:lnTo>
                <a:lnTo>
                  <a:pt x="985" y="327"/>
                </a:lnTo>
                <a:lnTo>
                  <a:pt x="981" y="324"/>
                </a:lnTo>
                <a:lnTo>
                  <a:pt x="976" y="322"/>
                </a:lnTo>
                <a:lnTo>
                  <a:pt x="972" y="322"/>
                </a:lnTo>
                <a:lnTo>
                  <a:pt x="969" y="320"/>
                </a:lnTo>
                <a:lnTo>
                  <a:pt x="965" y="320"/>
                </a:lnTo>
                <a:lnTo>
                  <a:pt x="960" y="320"/>
                </a:lnTo>
                <a:lnTo>
                  <a:pt x="956" y="322"/>
                </a:lnTo>
                <a:lnTo>
                  <a:pt x="954" y="322"/>
                </a:lnTo>
                <a:lnTo>
                  <a:pt x="954" y="322"/>
                </a:lnTo>
                <a:lnTo>
                  <a:pt x="949" y="327"/>
                </a:lnTo>
                <a:lnTo>
                  <a:pt x="947" y="327"/>
                </a:lnTo>
                <a:lnTo>
                  <a:pt x="947" y="329"/>
                </a:lnTo>
                <a:lnTo>
                  <a:pt x="947" y="327"/>
                </a:lnTo>
                <a:lnTo>
                  <a:pt x="947" y="324"/>
                </a:lnTo>
                <a:lnTo>
                  <a:pt x="947" y="324"/>
                </a:lnTo>
                <a:lnTo>
                  <a:pt x="947" y="322"/>
                </a:lnTo>
                <a:lnTo>
                  <a:pt x="945" y="322"/>
                </a:lnTo>
                <a:lnTo>
                  <a:pt x="945" y="322"/>
                </a:lnTo>
                <a:lnTo>
                  <a:pt x="942" y="322"/>
                </a:lnTo>
                <a:lnTo>
                  <a:pt x="938" y="324"/>
                </a:lnTo>
                <a:lnTo>
                  <a:pt x="938" y="324"/>
                </a:lnTo>
                <a:lnTo>
                  <a:pt x="938" y="324"/>
                </a:lnTo>
                <a:lnTo>
                  <a:pt x="938" y="324"/>
                </a:lnTo>
                <a:lnTo>
                  <a:pt x="940" y="322"/>
                </a:lnTo>
                <a:lnTo>
                  <a:pt x="933" y="320"/>
                </a:lnTo>
                <a:lnTo>
                  <a:pt x="924" y="318"/>
                </a:lnTo>
                <a:lnTo>
                  <a:pt x="920" y="315"/>
                </a:lnTo>
                <a:lnTo>
                  <a:pt x="915" y="313"/>
                </a:lnTo>
                <a:lnTo>
                  <a:pt x="913" y="313"/>
                </a:lnTo>
                <a:lnTo>
                  <a:pt x="911" y="311"/>
                </a:lnTo>
                <a:lnTo>
                  <a:pt x="906" y="313"/>
                </a:lnTo>
                <a:lnTo>
                  <a:pt x="893" y="315"/>
                </a:lnTo>
                <a:lnTo>
                  <a:pt x="879" y="315"/>
                </a:lnTo>
                <a:lnTo>
                  <a:pt x="859" y="318"/>
                </a:lnTo>
                <a:lnTo>
                  <a:pt x="859" y="318"/>
                </a:lnTo>
                <a:lnTo>
                  <a:pt x="861" y="320"/>
                </a:lnTo>
                <a:lnTo>
                  <a:pt x="861" y="320"/>
                </a:lnTo>
                <a:lnTo>
                  <a:pt x="861" y="320"/>
                </a:lnTo>
                <a:lnTo>
                  <a:pt x="866" y="329"/>
                </a:lnTo>
                <a:lnTo>
                  <a:pt x="868" y="331"/>
                </a:lnTo>
                <a:lnTo>
                  <a:pt x="870" y="333"/>
                </a:lnTo>
                <a:lnTo>
                  <a:pt x="873" y="333"/>
                </a:lnTo>
                <a:lnTo>
                  <a:pt x="875" y="336"/>
                </a:lnTo>
                <a:lnTo>
                  <a:pt x="875" y="336"/>
                </a:lnTo>
                <a:lnTo>
                  <a:pt x="870" y="340"/>
                </a:lnTo>
                <a:lnTo>
                  <a:pt x="868" y="342"/>
                </a:lnTo>
                <a:lnTo>
                  <a:pt x="864" y="347"/>
                </a:lnTo>
                <a:lnTo>
                  <a:pt x="861" y="351"/>
                </a:lnTo>
                <a:lnTo>
                  <a:pt x="861" y="351"/>
                </a:lnTo>
                <a:lnTo>
                  <a:pt x="859" y="354"/>
                </a:lnTo>
                <a:lnTo>
                  <a:pt x="857" y="356"/>
                </a:lnTo>
                <a:lnTo>
                  <a:pt x="859" y="356"/>
                </a:lnTo>
                <a:lnTo>
                  <a:pt x="859" y="358"/>
                </a:lnTo>
                <a:lnTo>
                  <a:pt x="861" y="358"/>
                </a:lnTo>
                <a:lnTo>
                  <a:pt x="861" y="358"/>
                </a:lnTo>
                <a:lnTo>
                  <a:pt x="861" y="358"/>
                </a:lnTo>
                <a:lnTo>
                  <a:pt x="861" y="358"/>
                </a:lnTo>
                <a:lnTo>
                  <a:pt x="861" y="360"/>
                </a:lnTo>
                <a:lnTo>
                  <a:pt x="861" y="360"/>
                </a:lnTo>
                <a:lnTo>
                  <a:pt x="857" y="363"/>
                </a:lnTo>
                <a:lnTo>
                  <a:pt x="857" y="363"/>
                </a:lnTo>
                <a:lnTo>
                  <a:pt x="855" y="363"/>
                </a:lnTo>
                <a:lnTo>
                  <a:pt x="855" y="365"/>
                </a:lnTo>
                <a:lnTo>
                  <a:pt x="855" y="365"/>
                </a:lnTo>
                <a:lnTo>
                  <a:pt x="855" y="369"/>
                </a:lnTo>
                <a:lnTo>
                  <a:pt x="855" y="369"/>
                </a:lnTo>
                <a:lnTo>
                  <a:pt x="855" y="369"/>
                </a:lnTo>
                <a:lnTo>
                  <a:pt x="855" y="369"/>
                </a:lnTo>
                <a:lnTo>
                  <a:pt x="855" y="372"/>
                </a:lnTo>
                <a:lnTo>
                  <a:pt x="852" y="372"/>
                </a:lnTo>
                <a:lnTo>
                  <a:pt x="850" y="374"/>
                </a:lnTo>
                <a:lnTo>
                  <a:pt x="850" y="374"/>
                </a:lnTo>
                <a:lnTo>
                  <a:pt x="848" y="376"/>
                </a:lnTo>
                <a:lnTo>
                  <a:pt x="848" y="378"/>
                </a:lnTo>
                <a:lnTo>
                  <a:pt x="846" y="381"/>
                </a:lnTo>
                <a:lnTo>
                  <a:pt x="846" y="381"/>
                </a:lnTo>
                <a:lnTo>
                  <a:pt x="846" y="381"/>
                </a:lnTo>
                <a:lnTo>
                  <a:pt x="846" y="381"/>
                </a:lnTo>
                <a:lnTo>
                  <a:pt x="846" y="381"/>
                </a:lnTo>
                <a:lnTo>
                  <a:pt x="846" y="383"/>
                </a:lnTo>
                <a:lnTo>
                  <a:pt x="843" y="383"/>
                </a:lnTo>
                <a:lnTo>
                  <a:pt x="843" y="383"/>
                </a:lnTo>
                <a:lnTo>
                  <a:pt x="843" y="385"/>
                </a:lnTo>
                <a:lnTo>
                  <a:pt x="843" y="385"/>
                </a:lnTo>
                <a:lnTo>
                  <a:pt x="843" y="387"/>
                </a:lnTo>
                <a:lnTo>
                  <a:pt x="843" y="387"/>
                </a:lnTo>
                <a:lnTo>
                  <a:pt x="843" y="387"/>
                </a:lnTo>
                <a:lnTo>
                  <a:pt x="843" y="387"/>
                </a:lnTo>
                <a:close/>
                <a:moveTo>
                  <a:pt x="23" y="2051"/>
                </a:moveTo>
                <a:lnTo>
                  <a:pt x="23" y="2051"/>
                </a:lnTo>
                <a:lnTo>
                  <a:pt x="23" y="2051"/>
                </a:lnTo>
                <a:lnTo>
                  <a:pt x="23" y="2051"/>
                </a:lnTo>
                <a:lnTo>
                  <a:pt x="23" y="2049"/>
                </a:lnTo>
                <a:lnTo>
                  <a:pt x="23" y="2049"/>
                </a:lnTo>
                <a:lnTo>
                  <a:pt x="23" y="2051"/>
                </a:lnTo>
                <a:lnTo>
                  <a:pt x="23" y="2051"/>
                </a:lnTo>
                <a:lnTo>
                  <a:pt x="23" y="2051"/>
                </a:lnTo>
                <a:lnTo>
                  <a:pt x="23" y="2051"/>
                </a:lnTo>
                <a:lnTo>
                  <a:pt x="23" y="2051"/>
                </a:lnTo>
                <a:lnTo>
                  <a:pt x="23" y="2051"/>
                </a:lnTo>
                <a:lnTo>
                  <a:pt x="23" y="2051"/>
                </a:lnTo>
                <a:lnTo>
                  <a:pt x="23" y="2051"/>
                </a:lnTo>
                <a:close/>
                <a:moveTo>
                  <a:pt x="30" y="1972"/>
                </a:moveTo>
                <a:lnTo>
                  <a:pt x="30" y="1972"/>
                </a:lnTo>
                <a:lnTo>
                  <a:pt x="30" y="1972"/>
                </a:lnTo>
                <a:lnTo>
                  <a:pt x="30" y="1975"/>
                </a:lnTo>
                <a:lnTo>
                  <a:pt x="30" y="1975"/>
                </a:lnTo>
                <a:lnTo>
                  <a:pt x="32" y="1975"/>
                </a:lnTo>
                <a:lnTo>
                  <a:pt x="32" y="1975"/>
                </a:lnTo>
                <a:lnTo>
                  <a:pt x="30" y="1972"/>
                </a:lnTo>
                <a:lnTo>
                  <a:pt x="30" y="1972"/>
                </a:lnTo>
                <a:close/>
                <a:moveTo>
                  <a:pt x="1086" y="205"/>
                </a:moveTo>
                <a:lnTo>
                  <a:pt x="1093" y="203"/>
                </a:lnTo>
                <a:lnTo>
                  <a:pt x="1093" y="203"/>
                </a:lnTo>
                <a:lnTo>
                  <a:pt x="1095" y="200"/>
                </a:lnTo>
                <a:lnTo>
                  <a:pt x="1095" y="198"/>
                </a:lnTo>
                <a:lnTo>
                  <a:pt x="1093" y="198"/>
                </a:lnTo>
                <a:lnTo>
                  <a:pt x="1082" y="198"/>
                </a:lnTo>
                <a:lnTo>
                  <a:pt x="1077" y="198"/>
                </a:lnTo>
                <a:lnTo>
                  <a:pt x="1075" y="198"/>
                </a:lnTo>
                <a:lnTo>
                  <a:pt x="1070" y="198"/>
                </a:lnTo>
                <a:lnTo>
                  <a:pt x="1052" y="200"/>
                </a:lnTo>
                <a:lnTo>
                  <a:pt x="1046" y="203"/>
                </a:lnTo>
                <a:lnTo>
                  <a:pt x="1041" y="205"/>
                </a:lnTo>
                <a:lnTo>
                  <a:pt x="1039" y="205"/>
                </a:lnTo>
                <a:lnTo>
                  <a:pt x="1039" y="205"/>
                </a:lnTo>
                <a:lnTo>
                  <a:pt x="1037" y="207"/>
                </a:lnTo>
                <a:lnTo>
                  <a:pt x="1037" y="207"/>
                </a:lnTo>
                <a:lnTo>
                  <a:pt x="1037" y="207"/>
                </a:lnTo>
                <a:lnTo>
                  <a:pt x="1037" y="209"/>
                </a:lnTo>
                <a:lnTo>
                  <a:pt x="1039" y="212"/>
                </a:lnTo>
                <a:lnTo>
                  <a:pt x="1039" y="212"/>
                </a:lnTo>
                <a:lnTo>
                  <a:pt x="1039" y="214"/>
                </a:lnTo>
                <a:lnTo>
                  <a:pt x="1039" y="214"/>
                </a:lnTo>
                <a:lnTo>
                  <a:pt x="1039" y="214"/>
                </a:lnTo>
                <a:lnTo>
                  <a:pt x="1039" y="216"/>
                </a:lnTo>
                <a:lnTo>
                  <a:pt x="1039" y="216"/>
                </a:lnTo>
                <a:lnTo>
                  <a:pt x="1039" y="216"/>
                </a:lnTo>
                <a:lnTo>
                  <a:pt x="1041" y="218"/>
                </a:lnTo>
                <a:lnTo>
                  <a:pt x="1043" y="218"/>
                </a:lnTo>
                <a:lnTo>
                  <a:pt x="1048" y="221"/>
                </a:lnTo>
                <a:lnTo>
                  <a:pt x="1052" y="223"/>
                </a:lnTo>
                <a:lnTo>
                  <a:pt x="1055" y="223"/>
                </a:lnTo>
                <a:lnTo>
                  <a:pt x="1059" y="223"/>
                </a:lnTo>
                <a:lnTo>
                  <a:pt x="1070" y="221"/>
                </a:lnTo>
                <a:lnTo>
                  <a:pt x="1073" y="221"/>
                </a:lnTo>
                <a:lnTo>
                  <a:pt x="1075" y="221"/>
                </a:lnTo>
                <a:lnTo>
                  <a:pt x="1077" y="221"/>
                </a:lnTo>
                <a:lnTo>
                  <a:pt x="1082" y="218"/>
                </a:lnTo>
                <a:lnTo>
                  <a:pt x="1086" y="218"/>
                </a:lnTo>
                <a:lnTo>
                  <a:pt x="1086" y="216"/>
                </a:lnTo>
                <a:lnTo>
                  <a:pt x="1086" y="214"/>
                </a:lnTo>
                <a:lnTo>
                  <a:pt x="1086" y="212"/>
                </a:lnTo>
                <a:lnTo>
                  <a:pt x="1086" y="209"/>
                </a:lnTo>
                <a:lnTo>
                  <a:pt x="1086" y="209"/>
                </a:lnTo>
                <a:lnTo>
                  <a:pt x="1086" y="209"/>
                </a:lnTo>
                <a:lnTo>
                  <a:pt x="1084" y="209"/>
                </a:lnTo>
                <a:lnTo>
                  <a:pt x="1077" y="209"/>
                </a:lnTo>
                <a:lnTo>
                  <a:pt x="1075" y="207"/>
                </a:lnTo>
                <a:lnTo>
                  <a:pt x="1075" y="207"/>
                </a:lnTo>
                <a:lnTo>
                  <a:pt x="1075" y="207"/>
                </a:lnTo>
                <a:lnTo>
                  <a:pt x="1077" y="207"/>
                </a:lnTo>
                <a:lnTo>
                  <a:pt x="1086" y="205"/>
                </a:lnTo>
                <a:close/>
                <a:moveTo>
                  <a:pt x="1570" y="261"/>
                </a:moveTo>
                <a:lnTo>
                  <a:pt x="1567" y="264"/>
                </a:lnTo>
                <a:lnTo>
                  <a:pt x="1565" y="266"/>
                </a:lnTo>
                <a:lnTo>
                  <a:pt x="1563" y="268"/>
                </a:lnTo>
                <a:lnTo>
                  <a:pt x="1561" y="270"/>
                </a:lnTo>
                <a:lnTo>
                  <a:pt x="1561" y="273"/>
                </a:lnTo>
                <a:lnTo>
                  <a:pt x="1563" y="273"/>
                </a:lnTo>
                <a:lnTo>
                  <a:pt x="1565" y="273"/>
                </a:lnTo>
                <a:lnTo>
                  <a:pt x="1570" y="270"/>
                </a:lnTo>
                <a:lnTo>
                  <a:pt x="1570" y="270"/>
                </a:lnTo>
                <a:lnTo>
                  <a:pt x="1570" y="268"/>
                </a:lnTo>
                <a:lnTo>
                  <a:pt x="1570" y="268"/>
                </a:lnTo>
                <a:lnTo>
                  <a:pt x="1572" y="266"/>
                </a:lnTo>
                <a:lnTo>
                  <a:pt x="1572" y="264"/>
                </a:lnTo>
                <a:lnTo>
                  <a:pt x="1572" y="261"/>
                </a:lnTo>
                <a:lnTo>
                  <a:pt x="1570" y="261"/>
                </a:lnTo>
                <a:close/>
                <a:moveTo>
                  <a:pt x="1327" y="131"/>
                </a:moveTo>
                <a:lnTo>
                  <a:pt x="1315" y="131"/>
                </a:lnTo>
                <a:lnTo>
                  <a:pt x="1309" y="131"/>
                </a:lnTo>
                <a:lnTo>
                  <a:pt x="1295" y="128"/>
                </a:lnTo>
                <a:lnTo>
                  <a:pt x="1295" y="133"/>
                </a:lnTo>
                <a:lnTo>
                  <a:pt x="1298" y="135"/>
                </a:lnTo>
                <a:lnTo>
                  <a:pt x="1298" y="137"/>
                </a:lnTo>
                <a:lnTo>
                  <a:pt x="1300" y="140"/>
                </a:lnTo>
                <a:lnTo>
                  <a:pt x="1307" y="144"/>
                </a:lnTo>
                <a:lnTo>
                  <a:pt x="1309" y="144"/>
                </a:lnTo>
                <a:lnTo>
                  <a:pt x="1311" y="144"/>
                </a:lnTo>
                <a:lnTo>
                  <a:pt x="1313" y="146"/>
                </a:lnTo>
                <a:lnTo>
                  <a:pt x="1318" y="146"/>
                </a:lnTo>
                <a:lnTo>
                  <a:pt x="1322" y="144"/>
                </a:lnTo>
                <a:lnTo>
                  <a:pt x="1329" y="142"/>
                </a:lnTo>
                <a:lnTo>
                  <a:pt x="1331" y="142"/>
                </a:lnTo>
                <a:lnTo>
                  <a:pt x="1329" y="144"/>
                </a:lnTo>
                <a:lnTo>
                  <a:pt x="1329" y="144"/>
                </a:lnTo>
                <a:lnTo>
                  <a:pt x="1318" y="149"/>
                </a:lnTo>
                <a:lnTo>
                  <a:pt x="1313" y="149"/>
                </a:lnTo>
                <a:lnTo>
                  <a:pt x="1311" y="151"/>
                </a:lnTo>
                <a:lnTo>
                  <a:pt x="1311" y="153"/>
                </a:lnTo>
                <a:lnTo>
                  <a:pt x="1311" y="155"/>
                </a:lnTo>
                <a:lnTo>
                  <a:pt x="1318" y="155"/>
                </a:lnTo>
                <a:lnTo>
                  <a:pt x="1320" y="158"/>
                </a:lnTo>
                <a:lnTo>
                  <a:pt x="1320" y="158"/>
                </a:lnTo>
                <a:lnTo>
                  <a:pt x="1324" y="155"/>
                </a:lnTo>
                <a:lnTo>
                  <a:pt x="1331" y="155"/>
                </a:lnTo>
                <a:lnTo>
                  <a:pt x="1333" y="153"/>
                </a:lnTo>
                <a:lnTo>
                  <a:pt x="1336" y="153"/>
                </a:lnTo>
                <a:lnTo>
                  <a:pt x="1338" y="155"/>
                </a:lnTo>
                <a:lnTo>
                  <a:pt x="1338" y="155"/>
                </a:lnTo>
                <a:lnTo>
                  <a:pt x="1336" y="155"/>
                </a:lnTo>
                <a:lnTo>
                  <a:pt x="1336" y="158"/>
                </a:lnTo>
                <a:lnTo>
                  <a:pt x="1336" y="158"/>
                </a:lnTo>
                <a:lnTo>
                  <a:pt x="1336" y="158"/>
                </a:lnTo>
                <a:lnTo>
                  <a:pt x="1338" y="158"/>
                </a:lnTo>
                <a:lnTo>
                  <a:pt x="1345" y="155"/>
                </a:lnTo>
                <a:lnTo>
                  <a:pt x="1347" y="155"/>
                </a:lnTo>
                <a:lnTo>
                  <a:pt x="1351" y="153"/>
                </a:lnTo>
                <a:lnTo>
                  <a:pt x="1356" y="153"/>
                </a:lnTo>
                <a:lnTo>
                  <a:pt x="1358" y="153"/>
                </a:lnTo>
                <a:lnTo>
                  <a:pt x="1360" y="153"/>
                </a:lnTo>
                <a:lnTo>
                  <a:pt x="1365" y="155"/>
                </a:lnTo>
                <a:lnTo>
                  <a:pt x="1374" y="155"/>
                </a:lnTo>
                <a:lnTo>
                  <a:pt x="1378" y="155"/>
                </a:lnTo>
                <a:lnTo>
                  <a:pt x="1378" y="155"/>
                </a:lnTo>
                <a:lnTo>
                  <a:pt x="1369" y="158"/>
                </a:lnTo>
                <a:lnTo>
                  <a:pt x="1360" y="158"/>
                </a:lnTo>
                <a:lnTo>
                  <a:pt x="1358" y="162"/>
                </a:lnTo>
                <a:lnTo>
                  <a:pt x="1356" y="162"/>
                </a:lnTo>
                <a:lnTo>
                  <a:pt x="1351" y="162"/>
                </a:lnTo>
                <a:lnTo>
                  <a:pt x="1349" y="162"/>
                </a:lnTo>
                <a:lnTo>
                  <a:pt x="1338" y="167"/>
                </a:lnTo>
                <a:lnTo>
                  <a:pt x="1336" y="169"/>
                </a:lnTo>
                <a:lnTo>
                  <a:pt x="1336" y="169"/>
                </a:lnTo>
                <a:lnTo>
                  <a:pt x="1336" y="169"/>
                </a:lnTo>
                <a:lnTo>
                  <a:pt x="1336" y="171"/>
                </a:lnTo>
                <a:lnTo>
                  <a:pt x="1338" y="173"/>
                </a:lnTo>
                <a:lnTo>
                  <a:pt x="1347" y="176"/>
                </a:lnTo>
                <a:lnTo>
                  <a:pt x="1349" y="176"/>
                </a:lnTo>
                <a:lnTo>
                  <a:pt x="1349" y="176"/>
                </a:lnTo>
                <a:lnTo>
                  <a:pt x="1345" y="176"/>
                </a:lnTo>
                <a:lnTo>
                  <a:pt x="1342" y="176"/>
                </a:lnTo>
                <a:lnTo>
                  <a:pt x="1342" y="176"/>
                </a:lnTo>
                <a:lnTo>
                  <a:pt x="1345" y="178"/>
                </a:lnTo>
                <a:lnTo>
                  <a:pt x="1347" y="180"/>
                </a:lnTo>
                <a:lnTo>
                  <a:pt x="1349" y="182"/>
                </a:lnTo>
                <a:lnTo>
                  <a:pt x="1351" y="182"/>
                </a:lnTo>
                <a:lnTo>
                  <a:pt x="1354" y="180"/>
                </a:lnTo>
                <a:lnTo>
                  <a:pt x="1358" y="182"/>
                </a:lnTo>
                <a:lnTo>
                  <a:pt x="1369" y="182"/>
                </a:lnTo>
                <a:lnTo>
                  <a:pt x="1369" y="185"/>
                </a:lnTo>
                <a:lnTo>
                  <a:pt x="1363" y="185"/>
                </a:lnTo>
                <a:lnTo>
                  <a:pt x="1356" y="185"/>
                </a:lnTo>
                <a:lnTo>
                  <a:pt x="1356" y="187"/>
                </a:lnTo>
                <a:lnTo>
                  <a:pt x="1356" y="187"/>
                </a:lnTo>
                <a:lnTo>
                  <a:pt x="1358" y="189"/>
                </a:lnTo>
                <a:lnTo>
                  <a:pt x="1363" y="191"/>
                </a:lnTo>
                <a:lnTo>
                  <a:pt x="1369" y="194"/>
                </a:lnTo>
                <a:lnTo>
                  <a:pt x="1378" y="196"/>
                </a:lnTo>
                <a:lnTo>
                  <a:pt x="1385" y="196"/>
                </a:lnTo>
                <a:lnTo>
                  <a:pt x="1390" y="196"/>
                </a:lnTo>
                <a:lnTo>
                  <a:pt x="1394" y="196"/>
                </a:lnTo>
                <a:lnTo>
                  <a:pt x="1394" y="196"/>
                </a:lnTo>
                <a:lnTo>
                  <a:pt x="1394" y="194"/>
                </a:lnTo>
                <a:lnTo>
                  <a:pt x="1394" y="194"/>
                </a:lnTo>
                <a:lnTo>
                  <a:pt x="1392" y="194"/>
                </a:lnTo>
                <a:lnTo>
                  <a:pt x="1390" y="191"/>
                </a:lnTo>
                <a:lnTo>
                  <a:pt x="1390" y="191"/>
                </a:lnTo>
                <a:lnTo>
                  <a:pt x="1392" y="191"/>
                </a:lnTo>
                <a:lnTo>
                  <a:pt x="1394" y="191"/>
                </a:lnTo>
                <a:lnTo>
                  <a:pt x="1396" y="191"/>
                </a:lnTo>
                <a:lnTo>
                  <a:pt x="1399" y="191"/>
                </a:lnTo>
                <a:lnTo>
                  <a:pt x="1401" y="194"/>
                </a:lnTo>
                <a:lnTo>
                  <a:pt x="1401" y="194"/>
                </a:lnTo>
                <a:lnTo>
                  <a:pt x="1405" y="196"/>
                </a:lnTo>
                <a:lnTo>
                  <a:pt x="1405" y="196"/>
                </a:lnTo>
                <a:lnTo>
                  <a:pt x="1408" y="196"/>
                </a:lnTo>
                <a:lnTo>
                  <a:pt x="1408" y="196"/>
                </a:lnTo>
                <a:lnTo>
                  <a:pt x="1408" y="196"/>
                </a:lnTo>
                <a:lnTo>
                  <a:pt x="1405" y="191"/>
                </a:lnTo>
                <a:lnTo>
                  <a:pt x="1403" y="189"/>
                </a:lnTo>
                <a:lnTo>
                  <a:pt x="1399" y="185"/>
                </a:lnTo>
                <a:lnTo>
                  <a:pt x="1399" y="182"/>
                </a:lnTo>
                <a:lnTo>
                  <a:pt x="1399" y="182"/>
                </a:lnTo>
                <a:lnTo>
                  <a:pt x="1399" y="182"/>
                </a:lnTo>
                <a:lnTo>
                  <a:pt x="1401" y="182"/>
                </a:lnTo>
                <a:lnTo>
                  <a:pt x="1405" y="187"/>
                </a:lnTo>
                <a:lnTo>
                  <a:pt x="1408" y="189"/>
                </a:lnTo>
                <a:lnTo>
                  <a:pt x="1414" y="194"/>
                </a:lnTo>
                <a:lnTo>
                  <a:pt x="1414" y="196"/>
                </a:lnTo>
                <a:lnTo>
                  <a:pt x="1417" y="196"/>
                </a:lnTo>
                <a:lnTo>
                  <a:pt x="1419" y="196"/>
                </a:lnTo>
                <a:lnTo>
                  <a:pt x="1419" y="194"/>
                </a:lnTo>
                <a:lnTo>
                  <a:pt x="1421" y="191"/>
                </a:lnTo>
                <a:lnTo>
                  <a:pt x="1421" y="189"/>
                </a:lnTo>
                <a:lnTo>
                  <a:pt x="1421" y="187"/>
                </a:lnTo>
                <a:lnTo>
                  <a:pt x="1419" y="182"/>
                </a:lnTo>
                <a:lnTo>
                  <a:pt x="1419" y="182"/>
                </a:lnTo>
                <a:lnTo>
                  <a:pt x="1419" y="182"/>
                </a:lnTo>
                <a:lnTo>
                  <a:pt x="1421" y="182"/>
                </a:lnTo>
                <a:lnTo>
                  <a:pt x="1426" y="185"/>
                </a:lnTo>
                <a:lnTo>
                  <a:pt x="1428" y="185"/>
                </a:lnTo>
                <a:lnTo>
                  <a:pt x="1430" y="185"/>
                </a:lnTo>
                <a:lnTo>
                  <a:pt x="1430" y="185"/>
                </a:lnTo>
                <a:lnTo>
                  <a:pt x="1430" y="182"/>
                </a:lnTo>
                <a:lnTo>
                  <a:pt x="1430" y="182"/>
                </a:lnTo>
                <a:lnTo>
                  <a:pt x="1430" y="180"/>
                </a:lnTo>
                <a:lnTo>
                  <a:pt x="1430" y="180"/>
                </a:lnTo>
                <a:lnTo>
                  <a:pt x="1428" y="180"/>
                </a:lnTo>
                <a:lnTo>
                  <a:pt x="1426" y="180"/>
                </a:lnTo>
                <a:lnTo>
                  <a:pt x="1428" y="178"/>
                </a:lnTo>
                <a:lnTo>
                  <a:pt x="1428" y="176"/>
                </a:lnTo>
                <a:lnTo>
                  <a:pt x="1428" y="173"/>
                </a:lnTo>
                <a:lnTo>
                  <a:pt x="1428" y="171"/>
                </a:lnTo>
                <a:lnTo>
                  <a:pt x="1428" y="169"/>
                </a:lnTo>
                <a:lnTo>
                  <a:pt x="1430" y="169"/>
                </a:lnTo>
                <a:lnTo>
                  <a:pt x="1432" y="167"/>
                </a:lnTo>
                <a:lnTo>
                  <a:pt x="1432" y="167"/>
                </a:lnTo>
                <a:lnTo>
                  <a:pt x="1432" y="167"/>
                </a:lnTo>
                <a:lnTo>
                  <a:pt x="1432" y="169"/>
                </a:lnTo>
                <a:lnTo>
                  <a:pt x="1430" y="171"/>
                </a:lnTo>
                <a:lnTo>
                  <a:pt x="1430" y="171"/>
                </a:lnTo>
                <a:lnTo>
                  <a:pt x="1430" y="173"/>
                </a:lnTo>
                <a:lnTo>
                  <a:pt x="1432" y="176"/>
                </a:lnTo>
                <a:lnTo>
                  <a:pt x="1432" y="178"/>
                </a:lnTo>
                <a:lnTo>
                  <a:pt x="1437" y="180"/>
                </a:lnTo>
                <a:lnTo>
                  <a:pt x="1439" y="178"/>
                </a:lnTo>
                <a:lnTo>
                  <a:pt x="1441" y="173"/>
                </a:lnTo>
                <a:lnTo>
                  <a:pt x="1446" y="173"/>
                </a:lnTo>
                <a:lnTo>
                  <a:pt x="1446" y="171"/>
                </a:lnTo>
                <a:lnTo>
                  <a:pt x="1446" y="169"/>
                </a:lnTo>
                <a:lnTo>
                  <a:pt x="1448" y="169"/>
                </a:lnTo>
                <a:lnTo>
                  <a:pt x="1450" y="169"/>
                </a:lnTo>
                <a:lnTo>
                  <a:pt x="1453" y="169"/>
                </a:lnTo>
                <a:lnTo>
                  <a:pt x="1455" y="167"/>
                </a:lnTo>
                <a:lnTo>
                  <a:pt x="1459" y="164"/>
                </a:lnTo>
                <a:lnTo>
                  <a:pt x="1473" y="160"/>
                </a:lnTo>
                <a:lnTo>
                  <a:pt x="1475" y="160"/>
                </a:lnTo>
                <a:lnTo>
                  <a:pt x="1477" y="158"/>
                </a:lnTo>
                <a:lnTo>
                  <a:pt x="1475" y="158"/>
                </a:lnTo>
                <a:lnTo>
                  <a:pt x="1475" y="155"/>
                </a:lnTo>
                <a:lnTo>
                  <a:pt x="1468" y="149"/>
                </a:lnTo>
                <a:lnTo>
                  <a:pt x="1466" y="146"/>
                </a:lnTo>
                <a:lnTo>
                  <a:pt x="1466" y="146"/>
                </a:lnTo>
                <a:lnTo>
                  <a:pt x="1466" y="149"/>
                </a:lnTo>
                <a:lnTo>
                  <a:pt x="1464" y="149"/>
                </a:lnTo>
                <a:lnTo>
                  <a:pt x="1462" y="151"/>
                </a:lnTo>
                <a:lnTo>
                  <a:pt x="1462" y="151"/>
                </a:lnTo>
                <a:lnTo>
                  <a:pt x="1459" y="149"/>
                </a:lnTo>
                <a:lnTo>
                  <a:pt x="1459" y="146"/>
                </a:lnTo>
                <a:lnTo>
                  <a:pt x="1457" y="146"/>
                </a:lnTo>
                <a:lnTo>
                  <a:pt x="1457" y="146"/>
                </a:lnTo>
                <a:lnTo>
                  <a:pt x="1453" y="146"/>
                </a:lnTo>
                <a:lnTo>
                  <a:pt x="1448" y="146"/>
                </a:lnTo>
                <a:lnTo>
                  <a:pt x="1448" y="149"/>
                </a:lnTo>
                <a:lnTo>
                  <a:pt x="1441" y="149"/>
                </a:lnTo>
                <a:lnTo>
                  <a:pt x="1441" y="149"/>
                </a:lnTo>
                <a:lnTo>
                  <a:pt x="1444" y="146"/>
                </a:lnTo>
                <a:lnTo>
                  <a:pt x="1444" y="144"/>
                </a:lnTo>
                <a:lnTo>
                  <a:pt x="1446" y="140"/>
                </a:lnTo>
                <a:lnTo>
                  <a:pt x="1446" y="137"/>
                </a:lnTo>
                <a:lnTo>
                  <a:pt x="1446" y="135"/>
                </a:lnTo>
                <a:lnTo>
                  <a:pt x="1444" y="133"/>
                </a:lnTo>
                <a:lnTo>
                  <a:pt x="1441" y="131"/>
                </a:lnTo>
                <a:lnTo>
                  <a:pt x="1437" y="131"/>
                </a:lnTo>
                <a:lnTo>
                  <a:pt x="1432" y="131"/>
                </a:lnTo>
                <a:lnTo>
                  <a:pt x="1432" y="131"/>
                </a:lnTo>
                <a:lnTo>
                  <a:pt x="1432" y="128"/>
                </a:lnTo>
                <a:lnTo>
                  <a:pt x="1437" y="126"/>
                </a:lnTo>
                <a:lnTo>
                  <a:pt x="1437" y="126"/>
                </a:lnTo>
                <a:lnTo>
                  <a:pt x="1437" y="122"/>
                </a:lnTo>
                <a:lnTo>
                  <a:pt x="1437" y="122"/>
                </a:lnTo>
                <a:lnTo>
                  <a:pt x="1435" y="119"/>
                </a:lnTo>
                <a:lnTo>
                  <a:pt x="1430" y="119"/>
                </a:lnTo>
                <a:lnTo>
                  <a:pt x="1428" y="117"/>
                </a:lnTo>
                <a:lnTo>
                  <a:pt x="1423" y="117"/>
                </a:lnTo>
                <a:lnTo>
                  <a:pt x="1423" y="119"/>
                </a:lnTo>
                <a:lnTo>
                  <a:pt x="1421" y="119"/>
                </a:lnTo>
                <a:lnTo>
                  <a:pt x="1421" y="122"/>
                </a:lnTo>
                <a:lnTo>
                  <a:pt x="1421" y="124"/>
                </a:lnTo>
                <a:lnTo>
                  <a:pt x="1421" y="124"/>
                </a:lnTo>
                <a:lnTo>
                  <a:pt x="1426" y="126"/>
                </a:lnTo>
                <a:lnTo>
                  <a:pt x="1426" y="128"/>
                </a:lnTo>
                <a:lnTo>
                  <a:pt x="1428" y="128"/>
                </a:lnTo>
                <a:lnTo>
                  <a:pt x="1428" y="128"/>
                </a:lnTo>
                <a:lnTo>
                  <a:pt x="1426" y="128"/>
                </a:lnTo>
                <a:lnTo>
                  <a:pt x="1421" y="128"/>
                </a:lnTo>
                <a:lnTo>
                  <a:pt x="1417" y="128"/>
                </a:lnTo>
                <a:lnTo>
                  <a:pt x="1414" y="126"/>
                </a:lnTo>
                <a:lnTo>
                  <a:pt x="1412" y="124"/>
                </a:lnTo>
                <a:lnTo>
                  <a:pt x="1412" y="124"/>
                </a:lnTo>
                <a:lnTo>
                  <a:pt x="1412" y="122"/>
                </a:lnTo>
                <a:lnTo>
                  <a:pt x="1412" y="119"/>
                </a:lnTo>
                <a:lnTo>
                  <a:pt x="1412" y="119"/>
                </a:lnTo>
                <a:lnTo>
                  <a:pt x="1412" y="119"/>
                </a:lnTo>
                <a:lnTo>
                  <a:pt x="1412" y="117"/>
                </a:lnTo>
                <a:lnTo>
                  <a:pt x="1412" y="117"/>
                </a:lnTo>
                <a:lnTo>
                  <a:pt x="1412" y="117"/>
                </a:lnTo>
                <a:lnTo>
                  <a:pt x="1412" y="115"/>
                </a:lnTo>
                <a:lnTo>
                  <a:pt x="1410" y="115"/>
                </a:lnTo>
                <a:lnTo>
                  <a:pt x="1408" y="115"/>
                </a:lnTo>
                <a:lnTo>
                  <a:pt x="1405" y="115"/>
                </a:lnTo>
                <a:lnTo>
                  <a:pt x="1403" y="115"/>
                </a:lnTo>
                <a:lnTo>
                  <a:pt x="1401" y="115"/>
                </a:lnTo>
                <a:lnTo>
                  <a:pt x="1396" y="115"/>
                </a:lnTo>
                <a:lnTo>
                  <a:pt x="1392" y="113"/>
                </a:lnTo>
                <a:lnTo>
                  <a:pt x="1390" y="113"/>
                </a:lnTo>
                <a:lnTo>
                  <a:pt x="1390" y="110"/>
                </a:lnTo>
                <a:lnTo>
                  <a:pt x="1390" y="110"/>
                </a:lnTo>
                <a:lnTo>
                  <a:pt x="1390" y="108"/>
                </a:lnTo>
                <a:lnTo>
                  <a:pt x="1383" y="106"/>
                </a:lnTo>
                <a:lnTo>
                  <a:pt x="1381" y="104"/>
                </a:lnTo>
                <a:lnTo>
                  <a:pt x="1372" y="97"/>
                </a:lnTo>
                <a:lnTo>
                  <a:pt x="1369" y="92"/>
                </a:lnTo>
                <a:lnTo>
                  <a:pt x="1369" y="90"/>
                </a:lnTo>
                <a:lnTo>
                  <a:pt x="1365" y="88"/>
                </a:lnTo>
                <a:lnTo>
                  <a:pt x="1363" y="88"/>
                </a:lnTo>
                <a:lnTo>
                  <a:pt x="1351" y="86"/>
                </a:lnTo>
                <a:lnTo>
                  <a:pt x="1347" y="83"/>
                </a:lnTo>
                <a:lnTo>
                  <a:pt x="1342" y="86"/>
                </a:lnTo>
                <a:lnTo>
                  <a:pt x="1336" y="86"/>
                </a:lnTo>
                <a:lnTo>
                  <a:pt x="1333" y="86"/>
                </a:lnTo>
                <a:lnTo>
                  <a:pt x="1333" y="86"/>
                </a:lnTo>
                <a:lnTo>
                  <a:pt x="1333" y="86"/>
                </a:lnTo>
                <a:lnTo>
                  <a:pt x="1333" y="88"/>
                </a:lnTo>
                <a:lnTo>
                  <a:pt x="1333" y="88"/>
                </a:lnTo>
                <a:lnTo>
                  <a:pt x="1333" y="88"/>
                </a:lnTo>
                <a:lnTo>
                  <a:pt x="1336" y="90"/>
                </a:lnTo>
                <a:lnTo>
                  <a:pt x="1338" y="90"/>
                </a:lnTo>
                <a:lnTo>
                  <a:pt x="1347" y="90"/>
                </a:lnTo>
                <a:lnTo>
                  <a:pt x="1349" y="90"/>
                </a:lnTo>
                <a:lnTo>
                  <a:pt x="1349" y="92"/>
                </a:lnTo>
                <a:lnTo>
                  <a:pt x="1349" y="92"/>
                </a:lnTo>
                <a:lnTo>
                  <a:pt x="1349" y="95"/>
                </a:lnTo>
                <a:lnTo>
                  <a:pt x="1347" y="95"/>
                </a:lnTo>
                <a:lnTo>
                  <a:pt x="1347" y="95"/>
                </a:lnTo>
                <a:lnTo>
                  <a:pt x="1340" y="95"/>
                </a:lnTo>
                <a:lnTo>
                  <a:pt x="1333" y="95"/>
                </a:lnTo>
                <a:lnTo>
                  <a:pt x="1329" y="97"/>
                </a:lnTo>
                <a:lnTo>
                  <a:pt x="1322" y="97"/>
                </a:lnTo>
                <a:lnTo>
                  <a:pt x="1318" y="97"/>
                </a:lnTo>
                <a:lnTo>
                  <a:pt x="1313" y="104"/>
                </a:lnTo>
                <a:lnTo>
                  <a:pt x="1313" y="104"/>
                </a:lnTo>
                <a:lnTo>
                  <a:pt x="1318" y="104"/>
                </a:lnTo>
                <a:lnTo>
                  <a:pt x="1324" y="106"/>
                </a:lnTo>
                <a:lnTo>
                  <a:pt x="1329" y="110"/>
                </a:lnTo>
                <a:lnTo>
                  <a:pt x="1333" y="113"/>
                </a:lnTo>
                <a:lnTo>
                  <a:pt x="1336" y="113"/>
                </a:lnTo>
                <a:lnTo>
                  <a:pt x="1338" y="113"/>
                </a:lnTo>
                <a:lnTo>
                  <a:pt x="1329" y="113"/>
                </a:lnTo>
                <a:lnTo>
                  <a:pt x="1327" y="113"/>
                </a:lnTo>
                <a:lnTo>
                  <a:pt x="1324" y="113"/>
                </a:lnTo>
                <a:lnTo>
                  <a:pt x="1322" y="110"/>
                </a:lnTo>
                <a:lnTo>
                  <a:pt x="1318" y="108"/>
                </a:lnTo>
                <a:lnTo>
                  <a:pt x="1313" y="108"/>
                </a:lnTo>
                <a:lnTo>
                  <a:pt x="1311" y="108"/>
                </a:lnTo>
                <a:lnTo>
                  <a:pt x="1307" y="108"/>
                </a:lnTo>
                <a:lnTo>
                  <a:pt x="1304" y="108"/>
                </a:lnTo>
                <a:lnTo>
                  <a:pt x="1304" y="113"/>
                </a:lnTo>
                <a:lnTo>
                  <a:pt x="1309" y="117"/>
                </a:lnTo>
                <a:lnTo>
                  <a:pt x="1313" y="119"/>
                </a:lnTo>
                <a:lnTo>
                  <a:pt x="1313" y="119"/>
                </a:lnTo>
                <a:lnTo>
                  <a:pt x="1311" y="119"/>
                </a:lnTo>
                <a:lnTo>
                  <a:pt x="1307" y="119"/>
                </a:lnTo>
                <a:lnTo>
                  <a:pt x="1304" y="119"/>
                </a:lnTo>
                <a:lnTo>
                  <a:pt x="1302" y="122"/>
                </a:lnTo>
                <a:lnTo>
                  <a:pt x="1300" y="122"/>
                </a:lnTo>
                <a:lnTo>
                  <a:pt x="1300" y="122"/>
                </a:lnTo>
                <a:lnTo>
                  <a:pt x="1300" y="124"/>
                </a:lnTo>
                <a:lnTo>
                  <a:pt x="1302" y="124"/>
                </a:lnTo>
                <a:lnTo>
                  <a:pt x="1302" y="124"/>
                </a:lnTo>
                <a:lnTo>
                  <a:pt x="1307" y="126"/>
                </a:lnTo>
                <a:lnTo>
                  <a:pt x="1309" y="126"/>
                </a:lnTo>
                <a:lnTo>
                  <a:pt x="1311" y="126"/>
                </a:lnTo>
                <a:lnTo>
                  <a:pt x="1315" y="128"/>
                </a:lnTo>
                <a:lnTo>
                  <a:pt x="1318" y="128"/>
                </a:lnTo>
                <a:lnTo>
                  <a:pt x="1329" y="126"/>
                </a:lnTo>
                <a:lnTo>
                  <a:pt x="1333" y="126"/>
                </a:lnTo>
                <a:lnTo>
                  <a:pt x="1333" y="126"/>
                </a:lnTo>
                <a:lnTo>
                  <a:pt x="1329" y="128"/>
                </a:lnTo>
                <a:lnTo>
                  <a:pt x="1327" y="128"/>
                </a:lnTo>
                <a:lnTo>
                  <a:pt x="1327" y="131"/>
                </a:lnTo>
                <a:lnTo>
                  <a:pt x="1329" y="131"/>
                </a:lnTo>
                <a:lnTo>
                  <a:pt x="1327" y="131"/>
                </a:lnTo>
                <a:lnTo>
                  <a:pt x="1327" y="131"/>
                </a:lnTo>
                <a:close/>
                <a:moveTo>
                  <a:pt x="1244" y="137"/>
                </a:moveTo>
                <a:lnTo>
                  <a:pt x="1244" y="137"/>
                </a:lnTo>
                <a:lnTo>
                  <a:pt x="1246" y="137"/>
                </a:lnTo>
                <a:lnTo>
                  <a:pt x="1253" y="137"/>
                </a:lnTo>
                <a:lnTo>
                  <a:pt x="1255" y="140"/>
                </a:lnTo>
                <a:lnTo>
                  <a:pt x="1255" y="140"/>
                </a:lnTo>
                <a:lnTo>
                  <a:pt x="1255" y="142"/>
                </a:lnTo>
                <a:lnTo>
                  <a:pt x="1257" y="142"/>
                </a:lnTo>
                <a:lnTo>
                  <a:pt x="1259" y="144"/>
                </a:lnTo>
                <a:lnTo>
                  <a:pt x="1262" y="142"/>
                </a:lnTo>
                <a:lnTo>
                  <a:pt x="1262" y="142"/>
                </a:lnTo>
                <a:lnTo>
                  <a:pt x="1264" y="142"/>
                </a:lnTo>
                <a:lnTo>
                  <a:pt x="1264" y="140"/>
                </a:lnTo>
                <a:lnTo>
                  <a:pt x="1264" y="135"/>
                </a:lnTo>
                <a:lnTo>
                  <a:pt x="1262" y="133"/>
                </a:lnTo>
                <a:lnTo>
                  <a:pt x="1262" y="131"/>
                </a:lnTo>
                <a:lnTo>
                  <a:pt x="1259" y="128"/>
                </a:lnTo>
                <a:lnTo>
                  <a:pt x="1257" y="128"/>
                </a:lnTo>
                <a:lnTo>
                  <a:pt x="1253" y="128"/>
                </a:lnTo>
                <a:lnTo>
                  <a:pt x="1248" y="128"/>
                </a:lnTo>
                <a:lnTo>
                  <a:pt x="1248" y="128"/>
                </a:lnTo>
                <a:lnTo>
                  <a:pt x="1244" y="131"/>
                </a:lnTo>
                <a:lnTo>
                  <a:pt x="1244" y="131"/>
                </a:lnTo>
                <a:lnTo>
                  <a:pt x="1241" y="133"/>
                </a:lnTo>
                <a:lnTo>
                  <a:pt x="1241" y="133"/>
                </a:lnTo>
                <a:lnTo>
                  <a:pt x="1244" y="135"/>
                </a:lnTo>
                <a:lnTo>
                  <a:pt x="1244" y="137"/>
                </a:lnTo>
                <a:close/>
                <a:moveTo>
                  <a:pt x="1273" y="182"/>
                </a:moveTo>
                <a:lnTo>
                  <a:pt x="1275" y="182"/>
                </a:lnTo>
                <a:lnTo>
                  <a:pt x="1271" y="185"/>
                </a:lnTo>
                <a:lnTo>
                  <a:pt x="1271" y="185"/>
                </a:lnTo>
                <a:lnTo>
                  <a:pt x="1271" y="185"/>
                </a:lnTo>
                <a:lnTo>
                  <a:pt x="1271" y="187"/>
                </a:lnTo>
                <a:lnTo>
                  <a:pt x="1271" y="187"/>
                </a:lnTo>
                <a:lnTo>
                  <a:pt x="1273" y="189"/>
                </a:lnTo>
                <a:lnTo>
                  <a:pt x="1275" y="189"/>
                </a:lnTo>
                <a:lnTo>
                  <a:pt x="1275" y="191"/>
                </a:lnTo>
                <a:lnTo>
                  <a:pt x="1277" y="194"/>
                </a:lnTo>
                <a:lnTo>
                  <a:pt x="1277" y="194"/>
                </a:lnTo>
                <a:lnTo>
                  <a:pt x="1286" y="196"/>
                </a:lnTo>
                <a:lnTo>
                  <a:pt x="1291" y="196"/>
                </a:lnTo>
                <a:lnTo>
                  <a:pt x="1291" y="196"/>
                </a:lnTo>
                <a:lnTo>
                  <a:pt x="1291" y="198"/>
                </a:lnTo>
                <a:lnTo>
                  <a:pt x="1291" y="198"/>
                </a:lnTo>
                <a:lnTo>
                  <a:pt x="1286" y="198"/>
                </a:lnTo>
                <a:lnTo>
                  <a:pt x="1280" y="198"/>
                </a:lnTo>
                <a:lnTo>
                  <a:pt x="1280" y="200"/>
                </a:lnTo>
                <a:lnTo>
                  <a:pt x="1282" y="200"/>
                </a:lnTo>
                <a:lnTo>
                  <a:pt x="1284" y="203"/>
                </a:lnTo>
                <a:lnTo>
                  <a:pt x="1289" y="205"/>
                </a:lnTo>
                <a:lnTo>
                  <a:pt x="1291" y="205"/>
                </a:lnTo>
                <a:lnTo>
                  <a:pt x="1291" y="205"/>
                </a:lnTo>
                <a:lnTo>
                  <a:pt x="1291" y="207"/>
                </a:lnTo>
                <a:lnTo>
                  <a:pt x="1291" y="207"/>
                </a:lnTo>
                <a:lnTo>
                  <a:pt x="1291" y="207"/>
                </a:lnTo>
                <a:lnTo>
                  <a:pt x="1293" y="207"/>
                </a:lnTo>
                <a:lnTo>
                  <a:pt x="1298" y="207"/>
                </a:lnTo>
                <a:lnTo>
                  <a:pt x="1300" y="205"/>
                </a:lnTo>
                <a:lnTo>
                  <a:pt x="1307" y="205"/>
                </a:lnTo>
                <a:lnTo>
                  <a:pt x="1311" y="205"/>
                </a:lnTo>
                <a:lnTo>
                  <a:pt x="1315" y="203"/>
                </a:lnTo>
                <a:lnTo>
                  <a:pt x="1315" y="203"/>
                </a:lnTo>
                <a:lnTo>
                  <a:pt x="1318" y="203"/>
                </a:lnTo>
                <a:lnTo>
                  <a:pt x="1320" y="203"/>
                </a:lnTo>
                <a:lnTo>
                  <a:pt x="1322" y="198"/>
                </a:lnTo>
                <a:lnTo>
                  <a:pt x="1322" y="198"/>
                </a:lnTo>
                <a:lnTo>
                  <a:pt x="1322" y="198"/>
                </a:lnTo>
                <a:lnTo>
                  <a:pt x="1320" y="196"/>
                </a:lnTo>
                <a:lnTo>
                  <a:pt x="1315" y="194"/>
                </a:lnTo>
                <a:lnTo>
                  <a:pt x="1318" y="194"/>
                </a:lnTo>
                <a:lnTo>
                  <a:pt x="1322" y="191"/>
                </a:lnTo>
                <a:lnTo>
                  <a:pt x="1324" y="189"/>
                </a:lnTo>
                <a:lnTo>
                  <a:pt x="1324" y="189"/>
                </a:lnTo>
                <a:lnTo>
                  <a:pt x="1322" y="189"/>
                </a:lnTo>
                <a:lnTo>
                  <a:pt x="1322" y="187"/>
                </a:lnTo>
                <a:lnTo>
                  <a:pt x="1315" y="185"/>
                </a:lnTo>
                <a:lnTo>
                  <a:pt x="1313" y="185"/>
                </a:lnTo>
                <a:lnTo>
                  <a:pt x="1307" y="185"/>
                </a:lnTo>
                <a:lnTo>
                  <a:pt x="1302" y="185"/>
                </a:lnTo>
                <a:lnTo>
                  <a:pt x="1302" y="182"/>
                </a:lnTo>
                <a:lnTo>
                  <a:pt x="1302" y="182"/>
                </a:lnTo>
                <a:lnTo>
                  <a:pt x="1302" y="182"/>
                </a:lnTo>
                <a:lnTo>
                  <a:pt x="1300" y="180"/>
                </a:lnTo>
                <a:lnTo>
                  <a:pt x="1298" y="178"/>
                </a:lnTo>
                <a:lnTo>
                  <a:pt x="1291" y="178"/>
                </a:lnTo>
                <a:lnTo>
                  <a:pt x="1289" y="176"/>
                </a:lnTo>
                <a:lnTo>
                  <a:pt x="1284" y="176"/>
                </a:lnTo>
                <a:lnTo>
                  <a:pt x="1282" y="176"/>
                </a:lnTo>
                <a:lnTo>
                  <a:pt x="1275" y="176"/>
                </a:lnTo>
                <a:lnTo>
                  <a:pt x="1273" y="176"/>
                </a:lnTo>
                <a:lnTo>
                  <a:pt x="1271" y="176"/>
                </a:lnTo>
                <a:lnTo>
                  <a:pt x="1271" y="176"/>
                </a:lnTo>
                <a:lnTo>
                  <a:pt x="1271" y="178"/>
                </a:lnTo>
                <a:lnTo>
                  <a:pt x="1273" y="182"/>
                </a:lnTo>
                <a:close/>
                <a:moveTo>
                  <a:pt x="1259" y="248"/>
                </a:moveTo>
                <a:lnTo>
                  <a:pt x="1259" y="250"/>
                </a:lnTo>
                <a:lnTo>
                  <a:pt x="1262" y="252"/>
                </a:lnTo>
                <a:lnTo>
                  <a:pt x="1257" y="252"/>
                </a:lnTo>
                <a:lnTo>
                  <a:pt x="1255" y="250"/>
                </a:lnTo>
                <a:lnTo>
                  <a:pt x="1248" y="248"/>
                </a:lnTo>
                <a:lnTo>
                  <a:pt x="1246" y="246"/>
                </a:lnTo>
                <a:lnTo>
                  <a:pt x="1244" y="246"/>
                </a:lnTo>
                <a:lnTo>
                  <a:pt x="1239" y="248"/>
                </a:lnTo>
                <a:lnTo>
                  <a:pt x="1235" y="248"/>
                </a:lnTo>
                <a:lnTo>
                  <a:pt x="1230" y="250"/>
                </a:lnTo>
                <a:lnTo>
                  <a:pt x="1230" y="252"/>
                </a:lnTo>
                <a:lnTo>
                  <a:pt x="1230" y="252"/>
                </a:lnTo>
                <a:lnTo>
                  <a:pt x="1232" y="252"/>
                </a:lnTo>
                <a:lnTo>
                  <a:pt x="1235" y="255"/>
                </a:lnTo>
                <a:lnTo>
                  <a:pt x="1241" y="255"/>
                </a:lnTo>
                <a:lnTo>
                  <a:pt x="1244" y="257"/>
                </a:lnTo>
                <a:lnTo>
                  <a:pt x="1244" y="257"/>
                </a:lnTo>
                <a:lnTo>
                  <a:pt x="1244" y="257"/>
                </a:lnTo>
                <a:lnTo>
                  <a:pt x="1244" y="257"/>
                </a:lnTo>
                <a:lnTo>
                  <a:pt x="1239" y="259"/>
                </a:lnTo>
                <a:lnTo>
                  <a:pt x="1237" y="259"/>
                </a:lnTo>
                <a:lnTo>
                  <a:pt x="1237" y="259"/>
                </a:lnTo>
                <a:lnTo>
                  <a:pt x="1241" y="261"/>
                </a:lnTo>
                <a:lnTo>
                  <a:pt x="1244" y="261"/>
                </a:lnTo>
                <a:lnTo>
                  <a:pt x="1246" y="261"/>
                </a:lnTo>
                <a:lnTo>
                  <a:pt x="1250" y="261"/>
                </a:lnTo>
                <a:lnTo>
                  <a:pt x="1248" y="264"/>
                </a:lnTo>
                <a:lnTo>
                  <a:pt x="1244" y="261"/>
                </a:lnTo>
                <a:lnTo>
                  <a:pt x="1244" y="264"/>
                </a:lnTo>
                <a:lnTo>
                  <a:pt x="1241" y="264"/>
                </a:lnTo>
                <a:lnTo>
                  <a:pt x="1244" y="264"/>
                </a:lnTo>
                <a:lnTo>
                  <a:pt x="1244" y="266"/>
                </a:lnTo>
                <a:lnTo>
                  <a:pt x="1248" y="268"/>
                </a:lnTo>
                <a:lnTo>
                  <a:pt x="1248" y="268"/>
                </a:lnTo>
                <a:lnTo>
                  <a:pt x="1248" y="268"/>
                </a:lnTo>
                <a:lnTo>
                  <a:pt x="1246" y="268"/>
                </a:lnTo>
                <a:lnTo>
                  <a:pt x="1244" y="268"/>
                </a:lnTo>
                <a:lnTo>
                  <a:pt x="1241" y="268"/>
                </a:lnTo>
                <a:lnTo>
                  <a:pt x="1241" y="266"/>
                </a:lnTo>
                <a:lnTo>
                  <a:pt x="1230" y="259"/>
                </a:lnTo>
                <a:lnTo>
                  <a:pt x="1228" y="259"/>
                </a:lnTo>
                <a:lnTo>
                  <a:pt x="1228" y="259"/>
                </a:lnTo>
                <a:lnTo>
                  <a:pt x="1228" y="257"/>
                </a:lnTo>
                <a:lnTo>
                  <a:pt x="1226" y="257"/>
                </a:lnTo>
                <a:lnTo>
                  <a:pt x="1223" y="255"/>
                </a:lnTo>
                <a:lnTo>
                  <a:pt x="1221" y="252"/>
                </a:lnTo>
                <a:lnTo>
                  <a:pt x="1219" y="252"/>
                </a:lnTo>
                <a:lnTo>
                  <a:pt x="1217" y="252"/>
                </a:lnTo>
                <a:lnTo>
                  <a:pt x="1214" y="252"/>
                </a:lnTo>
                <a:lnTo>
                  <a:pt x="1214" y="255"/>
                </a:lnTo>
                <a:lnTo>
                  <a:pt x="1212" y="257"/>
                </a:lnTo>
                <a:lnTo>
                  <a:pt x="1210" y="257"/>
                </a:lnTo>
                <a:lnTo>
                  <a:pt x="1212" y="259"/>
                </a:lnTo>
                <a:lnTo>
                  <a:pt x="1214" y="259"/>
                </a:lnTo>
                <a:lnTo>
                  <a:pt x="1219" y="259"/>
                </a:lnTo>
                <a:lnTo>
                  <a:pt x="1221" y="259"/>
                </a:lnTo>
                <a:lnTo>
                  <a:pt x="1217" y="261"/>
                </a:lnTo>
                <a:lnTo>
                  <a:pt x="1214" y="264"/>
                </a:lnTo>
                <a:lnTo>
                  <a:pt x="1214" y="264"/>
                </a:lnTo>
                <a:lnTo>
                  <a:pt x="1217" y="266"/>
                </a:lnTo>
                <a:lnTo>
                  <a:pt x="1217" y="266"/>
                </a:lnTo>
                <a:lnTo>
                  <a:pt x="1221" y="268"/>
                </a:lnTo>
                <a:lnTo>
                  <a:pt x="1221" y="268"/>
                </a:lnTo>
                <a:lnTo>
                  <a:pt x="1221" y="270"/>
                </a:lnTo>
                <a:lnTo>
                  <a:pt x="1221" y="270"/>
                </a:lnTo>
                <a:lnTo>
                  <a:pt x="1221" y="273"/>
                </a:lnTo>
                <a:lnTo>
                  <a:pt x="1223" y="273"/>
                </a:lnTo>
                <a:lnTo>
                  <a:pt x="1226" y="273"/>
                </a:lnTo>
                <a:lnTo>
                  <a:pt x="1228" y="273"/>
                </a:lnTo>
                <a:lnTo>
                  <a:pt x="1228" y="273"/>
                </a:lnTo>
                <a:lnTo>
                  <a:pt x="1226" y="275"/>
                </a:lnTo>
                <a:lnTo>
                  <a:pt x="1223" y="275"/>
                </a:lnTo>
                <a:lnTo>
                  <a:pt x="1221" y="273"/>
                </a:lnTo>
                <a:lnTo>
                  <a:pt x="1219" y="273"/>
                </a:lnTo>
                <a:lnTo>
                  <a:pt x="1214" y="270"/>
                </a:lnTo>
                <a:lnTo>
                  <a:pt x="1210" y="270"/>
                </a:lnTo>
                <a:lnTo>
                  <a:pt x="1210" y="273"/>
                </a:lnTo>
                <a:lnTo>
                  <a:pt x="1210" y="273"/>
                </a:lnTo>
                <a:lnTo>
                  <a:pt x="1208" y="275"/>
                </a:lnTo>
                <a:lnTo>
                  <a:pt x="1201" y="277"/>
                </a:lnTo>
                <a:lnTo>
                  <a:pt x="1201" y="279"/>
                </a:lnTo>
                <a:lnTo>
                  <a:pt x="1203" y="282"/>
                </a:lnTo>
                <a:lnTo>
                  <a:pt x="1203" y="282"/>
                </a:lnTo>
                <a:lnTo>
                  <a:pt x="1205" y="282"/>
                </a:lnTo>
                <a:lnTo>
                  <a:pt x="1221" y="279"/>
                </a:lnTo>
                <a:lnTo>
                  <a:pt x="1226" y="279"/>
                </a:lnTo>
                <a:lnTo>
                  <a:pt x="1230" y="279"/>
                </a:lnTo>
                <a:lnTo>
                  <a:pt x="1246" y="277"/>
                </a:lnTo>
                <a:lnTo>
                  <a:pt x="1257" y="277"/>
                </a:lnTo>
                <a:lnTo>
                  <a:pt x="1257" y="277"/>
                </a:lnTo>
                <a:lnTo>
                  <a:pt x="1250" y="277"/>
                </a:lnTo>
                <a:lnTo>
                  <a:pt x="1248" y="279"/>
                </a:lnTo>
                <a:lnTo>
                  <a:pt x="1248" y="279"/>
                </a:lnTo>
                <a:lnTo>
                  <a:pt x="1244" y="279"/>
                </a:lnTo>
                <a:lnTo>
                  <a:pt x="1239" y="284"/>
                </a:lnTo>
                <a:lnTo>
                  <a:pt x="1232" y="286"/>
                </a:lnTo>
                <a:lnTo>
                  <a:pt x="1232" y="286"/>
                </a:lnTo>
                <a:lnTo>
                  <a:pt x="1232" y="286"/>
                </a:lnTo>
                <a:lnTo>
                  <a:pt x="1235" y="288"/>
                </a:lnTo>
                <a:lnTo>
                  <a:pt x="1239" y="288"/>
                </a:lnTo>
                <a:lnTo>
                  <a:pt x="1241" y="291"/>
                </a:lnTo>
                <a:lnTo>
                  <a:pt x="1241" y="291"/>
                </a:lnTo>
                <a:lnTo>
                  <a:pt x="1237" y="291"/>
                </a:lnTo>
                <a:lnTo>
                  <a:pt x="1237" y="293"/>
                </a:lnTo>
                <a:lnTo>
                  <a:pt x="1239" y="295"/>
                </a:lnTo>
                <a:lnTo>
                  <a:pt x="1239" y="297"/>
                </a:lnTo>
                <a:lnTo>
                  <a:pt x="1241" y="297"/>
                </a:lnTo>
                <a:lnTo>
                  <a:pt x="1246" y="297"/>
                </a:lnTo>
                <a:lnTo>
                  <a:pt x="1250" y="297"/>
                </a:lnTo>
                <a:lnTo>
                  <a:pt x="1253" y="297"/>
                </a:lnTo>
                <a:lnTo>
                  <a:pt x="1255" y="297"/>
                </a:lnTo>
                <a:lnTo>
                  <a:pt x="1255" y="297"/>
                </a:lnTo>
                <a:lnTo>
                  <a:pt x="1257" y="297"/>
                </a:lnTo>
                <a:lnTo>
                  <a:pt x="1259" y="297"/>
                </a:lnTo>
                <a:lnTo>
                  <a:pt x="1262" y="297"/>
                </a:lnTo>
                <a:lnTo>
                  <a:pt x="1264" y="297"/>
                </a:lnTo>
                <a:lnTo>
                  <a:pt x="1266" y="297"/>
                </a:lnTo>
                <a:lnTo>
                  <a:pt x="1271" y="297"/>
                </a:lnTo>
                <a:lnTo>
                  <a:pt x="1273" y="297"/>
                </a:lnTo>
                <a:lnTo>
                  <a:pt x="1275" y="297"/>
                </a:lnTo>
                <a:lnTo>
                  <a:pt x="1275" y="295"/>
                </a:lnTo>
                <a:lnTo>
                  <a:pt x="1275" y="295"/>
                </a:lnTo>
                <a:lnTo>
                  <a:pt x="1275" y="293"/>
                </a:lnTo>
                <a:lnTo>
                  <a:pt x="1273" y="293"/>
                </a:lnTo>
                <a:lnTo>
                  <a:pt x="1275" y="293"/>
                </a:lnTo>
                <a:lnTo>
                  <a:pt x="1275" y="291"/>
                </a:lnTo>
                <a:lnTo>
                  <a:pt x="1275" y="293"/>
                </a:lnTo>
                <a:lnTo>
                  <a:pt x="1277" y="295"/>
                </a:lnTo>
                <a:lnTo>
                  <a:pt x="1277" y="295"/>
                </a:lnTo>
                <a:lnTo>
                  <a:pt x="1280" y="295"/>
                </a:lnTo>
                <a:lnTo>
                  <a:pt x="1280" y="293"/>
                </a:lnTo>
                <a:lnTo>
                  <a:pt x="1280" y="293"/>
                </a:lnTo>
                <a:lnTo>
                  <a:pt x="1277" y="291"/>
                </a:lnTo>
                <a:lnTo>
                  <a:pt x="1277" y="286"/>
                </a:lnTo>
                <a:lnTo>
                  <a:pt x="1280" y="282"/>
                </a:lnTo>
                <a:lnTo>
                  <a:pt x="1284" y="284"/>
                </a:lnTo>
                <a:lnTo>
                  <a:pt x="1284" y="286"/>
                </a:lnTo>
                <a:lnTo>
                  <a:pt x="1286" y="284"/>
                </a:lnTo>
                <a:lnTo>
                  <a:pt x="1284" y="282"/>
                </a:lnTo>
                <a:lnTo>
                  <a:pt x="1284" y="277"/>
                </a:lnTo>
                <a:lnTo>
                  <a:pt x="1284" y="277"/>
                </a:lnTo>
                <a:lnTo>
                  <a:pt x="1277" y="275"/>
                </a:lnTo>
                <a:lnTo>
                  <a:pt x="1277" y="275"/>
                </a:lnTo>
                <a:lnTo>
                  <a:pt x="1280" y="273"/>
                </a:lnTo>
                <a:lnTo>
                  <a:pt x="1282" y="270"/>
                </a:lnTo>
                <a:lnTo>
                  <a:pt x="1282" y="270"/>
                </a:lnTo>
                <a:lnTo>
                  <a:pt x="1280" y="268"/>
                </a:lnTo>
                <a:lnTo>
                  <a:pt x="1280" y="268"/>
                </a:lnTo>
                <a:lnTo>
                  <a:pt x="1282" y="266"/>
                </a:lnTo>
                <a:lnTo>
                  <a:pt x="1282" y="264"/>
                </a:lnTo>
                <a:lnTo>
                  <a:pt x="1282" y="261"/>
                </a:lnTo>
                <a:lnTo>
                  <a:pt x="1282" y="261"/>
                </a:lnTo>
                <a:lnTo>
                  <a:pt x="1282" y="259"/>
                </a:lnTo>
                <a:lnTo>
                  <a:pt x="1280" y="257"/>
                </a:lnTo>
                <a:lnTo>
                  <a:pt x="1280" y="257"/>
                </a:lnTo>
                <a:lnTo>
                  <a:pt x="1280" y="255"/>
                </a:lnTo>
                <a:lnTo>
                  <a:pt x="1280" y="255"/>
                </a:lnTo>
                <a:lnTo>
                  <a:pt x="1280" y="252"/>
                </a:lnTo>
                <a:lnTo>
                  <a:pt x="1280" y="252"/>
                </a:lnTo>
                <a:lnTo>
                  <a:pt x="1280" y="250"/>
                </a:lnTo>
                <a:lnTo>
                  <a:pt x="1277" y="250"/>
                </a:lnTo>
                <a:lnTo>
                  <a:pt x="1275" y="250"/>
                </a:lnTo>
                <a:lnTo>
                  <a:pt x="1271" y="248"/>
                </a:lnTo>
                <a:lnTo>
                  <a:pt x="1271" y="248"/>
                </a:lnTo>
                <a:lnTo>
                  <a:pt x="1266" y="246"/>
                </a:lnTo>
                <a:lnTo>
                  <a:pt x="1264" y="246"/>
                </a:lnTo>
                <a:lnTo>
                  <a:pt x="1262" y="246"/>
                </a:lnTo>
                <a:lnTo>
                  <a:pt x="1259" y="248"/>
                </a:lnTo>
                <a:close/>
                <a:moveTo>
                  <a:pt x="1612" y="356"/>
                </a:moveTo>
                <a:lnTo>
                  <a:pt x="1610" y="354"/>
                </a:lnTo>
                <a:lnTo>
                  <a:pt x="1608" y="354"/>
                </a:lnTo>
                <a:lnTo>
                  <a:pt x="1608" y="351"/>
                </a:lnTo>
                <a:lnTo>
                  <a:pt x="1608" y="351"/>
                </a:lnTo>
                <a:lnTo>
                  <a:pt x="1606" y="349"/>
                </a:lnTo>
                <a:lnTo>
                  <a:pt x="1601" y="347"/>
                </a:lnTo>
                <a:lnTo>
                  <a:pt x="1601" y="347"/>
                </a:lnTo>
                <a:lnTo>
                  <a:pt x="1599" y="345"/>
                </a:lnTo>
                <a:lnTo>
                  <a:pt x="1599" y="342"/>
                </a:lnTo>
                <a:lnTo>
                  <a:pt x="1597" y="342"/>
                </a:lnTo>
                <a:lnTo>
                  <a:pt x="1585" y="338"/>
                </a:lnTo>
                <a:lnTo>
                  <a:pt x="1581" y="338"/>
                </a:lnTo>
                <a:lnTo>
                  <a:pt x="1565" y="340"/>
                </a:lnTo>
                <a:lnTo>
                  <a:pt x="1563" y="338"/>
                </a:lnTo>
                <a:lnTo>
                  <a:pt x="1556" y="338"/>
                </a:lnTo>
                <a:lnTo>
                  <a:pt x="1554" y="338"/>
                </a:lnTo>
                <a:lnTo>
                  <a:pt x="1549" y="336"/>
                </a:lnTo>
                <a:lnTo>
                  <a:pt x="1545" y="336"/>
                </a:lnTo>
                <a:lnTo>
                  <a:pt x="1543" y="336"/>
                </a:lnTo>
                <a:lnTo>
                  <a:pt x="1543" y="336"/>
                </a:lnTo>
                <a:lnTo>
                  <a:pt x="1543" y="336"/>
                </a:lnTo>
                <a:lnTo>
                  <a:pt x="1543" y="338"/>
                </a:lnTo>
                <a:lnTo>
                  <a:pt x="1543" y="340"/>
                </a:lnTo>
                <a:lnTo>
                  <a:pt x="1543" y="342"/>
                </a:lnTo>
                <a:lnTo>
                  <a:pt x="1543" y="345"/>
                </a:lnTo>
                <a:lnTo>
                  <a:pt x="1543" y="345"/>
                </a:lnTo>
                <a:lnTo>
                  <a:pt x="1543" y="345"/>
                </a:lnTo>
                <a:lnTo>
                  <a:pt x="1543" y="345"/>
                </a:lnTo>
                <a:lnTo>
                  <a:pt x="1543" y="347"/>
                </a:lnTo>
                <a:lnTo>
                  <a:pt x="1543" y="349"/>
                </a:lnTo>
                <a:lnTo>
                  <a:pt x="1543" y="349"/>
                </a:lnTo>
                <a:lnTo>
                  <a:pt x="1545" y="349"/>
                </a:lnTo>
                <a:lnTo>
                  <a:pt x="1549" y="351"/>
                </a:lnTo>
                <a:lnTo>
                  <a:pt x="1552" y="351"/>
                </a:lnTo>
                <a:lnTo>
                  <a:pt x="1552" y="354"/>
                </a:lnTo>
                <a:lnTo>
                  <a:pt x="1554" y="356"/>
                </a:lnTo>
                <a:lnTo>
                  <a:pt x="1554" y="358"/>
                </a:lnTo>
                <a:lnTo>
                  <a:pt x="1556" y="360"/>
                </a:lnTo>
                <a:lnTo>
                  <a:pt x="1556" y="363"/>
                </a:lnTo>
                <a:lnTo>
                  <a:pt x="1558" y="363"/>
                </a:lnTo>
                <a:lnTo>
                  <a:pt x="1563" y="365"/>
                </a:lnTo>
                <a:lnTo>
                  <a:pt x="1565" y="365"/>
                </a:lnTo>
                <a:lnTo>
                  <a:pt x="1567" y="365"/>
                </a:lnTo>
                <a:lnTo>
                  <a:pt x="1576" y="363"/>
                </a:lnTo>
                <a:lnTo>
                  <a:pt x="1581" y="363"/>
                </a:lnTo>
                <a:lnTo>
                  <a:pt x="1588" y="360"/>
                </a:lnTo>
                <a:lnTo>
                  <a:pt x="1601" y="363"/>
                </a:lnTo>
                <a:lnTo>
                  <a:pt x="1610" y="363"/>
                </a:lnTo>
                <a:lnTo>
                  <a:pt x="1615" y="363"/>
                </a:lnTo>
                <a:lnTo>
                  <a:pt x="1617" y="363"/>
                </a:lnTo>
                <a:lnTo>
                  <a:pt x="1615" y="360"/>
                </a:lnTo>
                <a:lnTo>
                  <a:pt x="1612" y="360"/>
                </a:lnTo>
                <a:lnTo>
                  <a:pt x="1612" y="358"/>
                </a:lnTo>
                <a:lnTo>
                  <a:pt x="1612" y="356"/>
                </a:lnTo>
                <a:lnTo>
                  <a:pt x="1612" y="356"/>
                </a:lnTo>
                <a:close/>
                <a:moveTo>
                  <a:pt x="1307" y="218"/>
                </a:moveTo>
                <a:lnTo>
                  <a:pt x="1331" y="218"/>
                </a:lnTo>
                <a:lnTo>
                  <a:pt x="1340" y="221"/>
                </a:lnTo>
                <a:lnTo>
                  <a:pt x="1340" y="218"/>
                </a:lnTo>
                <a:lnTo>
                  <a:pt x="1345" y="218"/>
                </a:lnTo>
                <a:lnTo>
                  <a:pt x="1345" y="218"/>
                </a:lnTo>
                <a:lnTo>
                  <a:pt x="1347" y="214"/>
                </a:lnTo>
                <a:lnTo>
                  <a:pt x="1351" y="214"/>
                </a:lnTo>
                <a:lnTo>
                  <a:pt x="1349" y="212"/>
                </a:lnTo>
                <a:lnTo>
                  <a:pt x="1349" y="209"/>
                </a:lnTo>
                <a:lnTo>
                  <a:pt x="1345" y="209"/>
                </a:lnTo>
                <a:lnTo>
                  <a:pt x="1345" y="209"/>
                </a:lnTo>
                <a:lnTo>
                  <a:pt x="1338" y="209"/>
                </a:lnTo>
                <a:lnTo>
                  <a:pt x="1327" y="209"/>
                </a:lnTo>
                <a:lnTo>
                  <a:pt x="1322" y="209"/>
                </a:lnTo>
                <a:lnTo>
                  <a:pt x="1318" y="209"/>
                </a:lnTo>
                <a:lnTo>
                  <a:pt x="1313" y="209"/>
                </a:lnTo>
                <a:lnTo>
                  <a:pt x="1311" y="209"/>
                </a:lnTo>
                <a:lnTo>
                  <a:pt x="1304" y="212"/>
                </a:lnTo>
                <a:lnTo>
                  <a:pt x="1304" y="212"/>
                </a:lnTo>
                <a:lnTo>
                  <a:pt x="1302" y="212"/>
                </a:lnTo>
                <a:lnTo>
                  <a:pt x="1302" y="214"/>
                </a:lnTo>
                <a:lnTo>
                  <a:pt x="1302" y="216"/>
                </a:lnTo>
                <a:lnTo>
                  <a:pt x="1304" y="218"/>
                </a:lnTo>
                <a:lnTo>
                  <a:pt x="1307" y="218"/>
                </a:lnTo>
                <a:close/>
                <a:moveTo>
                  <a:pt x="1401" y="311"/>
                </a:moveTo>
                <a:lnTo>
                  <a:pt x="1405" y="311"/>
                </a:lnTo>
                <a:lnTo>
                  <a:pt x="1408" y="311"/>
                </a:lnTo>
                <a:lnTo>
                  <a:pt x="1410" y="311"/>
                </a:lnTo>
                <a:lnTo>
                  <a:pt x="1412" y="309"/>
                </a:lnTo>
                <a:lnTo>
                  <a:pt x="1412" y="309"/>
                </a:lnTo>
                <a:lnTo>
                  <a:pt x="1412" y="306"/>
                </a:lnTo>
                <a:lnTo>
                  <a:pt x="1412" y="306"/>
                </a:lnTo>
                <a:lnTo>
                  <a:pt x="1412" y="306"/>
                </a:lnTo>
                <a:lnTo>
                  <a:pt x="1412" y="306"/>
                </a:lnTo>
                <a:lnTo>
                  <a:pt x="1414" y="306"/>
                </a:lnTo>
                <a:lnTo>
                  <a:pt x="1414" y="304"/>
                </a:lnTo>
                <a:lnTo>
                  <a:pt x="1414" y="304"/>
                </a:lnTo>
                <a:lnTo>
                  <a:pt x="1417" y="304"/>
                </a:lnTo>
                <a:lnTo>
                  <a:pt x="1417" y="304"/>
                </a:lnTo>
                <a:lnTo>
                  <a:pt x="1417" y="306"/>
                </a:lnTo>
                <a:lnTo>
                  <a:pt x="1417" y="306"/>
                </a:lnTo>
                <a:lnTo>
                  <a:pt x="1419" y="306"/>
                </a:lnTo>
                <a:lnTo>
                  <a:pt x="1419" y="304"/>
                </a:lnTo>
                <a:lnTo>
                  <a:pt x="1421" y="304"/>
                </a:lnTo>
                <a:lnTo>
                  <a:pt x="1423" y="304"/>
                </a:lnTo>
                <a:lnTo>
                  <a:pt x="1423" y="304"/>
                </a:lnTo>
                <a:lnTo>
                  <a:pt x="1426" y="304"/>
                </a:lnTo>
                <a:lnTo>
                  <a:pt x="1426" y="306"/>
                </a:lnTo>
                <a:lnTo>
                  <a:pt x="1423" y="309"/>
                </a:lnTo>
                <a:lnTo>
                  <a:pt x="1421" y="311"/>
                </a:lnTo>
                <a:lnTo>
                  <a:pt x="1421" y="311"/>
                </a:lnTo>
                <a:lnTo>
                  <a:pt x="1421" y="311"/>
                </a:lnTo>
                <a:lnTo>
                  <a:pt x="1423" y="313"/>
                </a:lnTo>
                <a:lnTo>
                  <a:pt x="1423" y="313"/>
                </a:lnTo>
                <a:lnTo>
                  <a:pt x="1430" y="313"/>
                </a:lnTo>
                <a:lnTo>
                  <a:pt x="1437" y="313"/>
                </a:lnTo>
                <a:lnTo>
                  <a:pt x="1441" y="313"/>
                </a:lnTo>
                <a:lnTo>
                  <a:pt x="1446" y="313"/>
                </a:lnTo>
                <a:lnTo>
                  <a:pt x="1450" y="313"/>
                </a:lnTo>
                <a:lnTo>
                  <a:pt x="1450" y="313"/>
                </a:lnTo>
                <a:lnTo>
                  <a:pt x="1450" y="311"/>
                </a:lnTo>
                <a:lnTo>
                  <a:pt x="1450" y="311"/>
                </a:lnTo>
                <a:lnTo>
                  <a:pt x="1457" y="313"/>
                </a:lnTo>
                <a:lnTo>
                  <a:pt x="1459" y="313"/>
                </a:lnTo>
                <a:lnTo>
                  <a:pt x="1459" y="313"/>
                </a:lnTo>
                <a:lnTo>
                  <a:pt x="1462" y="313"/>
                </a:lnTo>
                <a:lnTo>
                  <a:pt x="1464" y="313"/>
                </a:lnTo>
                <a:lnTo>
                  <a:pt x="1468" y="313"/>
                </a:lnTo>
                <a:lnTo>
                  <a:pt x="1468" y="311"/>
                </a:lnTo>
                <a:lnTo>
                  <a:pt x="1471" y="311"/>
                </a:lnTo>
                <a:lnTo>
                  <a:pt x="1471" y="311"/>
                </a:lnTo>
                <a:lnTo>
                  <a:pt x="1471" y="311"/>
                </a:lnTo>
                <a:lnTo>
                  <a:pt x="1473" y="311"/>
                </a:lnTo>
                <a:lnTo>
                  <a:pt x="1473" y="313"/>
                </a:lnTo>
                <a:lnTo>
                  <a:pt x="1475" y="313"/>
                </a:lnTo>
                <a:lnTo>
                  <a:pt x="1475" y="313"/>
                </a:lnTo>
                <a:lnTo>
                  <a:pt x="1475" y="311"/>
                </a:lnTo>
                <a:lnTo>
                  <a:pt x="1477" y="311"/>
                </a:lnTo>
                <a:lnTo>
                  <a:pt x="1477" y="311"/>
                </a:lnTo>
                <a:lnTo>
                  <a:pt x="1480" y="311"/>
                </a:lnTo>
                <a:lnTo>
                  <a:pt x="1482" y="313"/>
                </a:lnTo>
                <a:lnTo>
                  <a:pt x="1486" y="313"/>
                </a:lnTo>
                <a:lnTo>
                  <a:pt x="1489" y="313"/>
                </a:lnTo>
                <a:lnTo>
                  <a:pt x="1495" y="311"/>
                </a:lnTo>
                <a:lnTo>
                  <a:pt x="1498" y="311"/>
                </a:lnTo>
                <a:lnTo>
                  <a:pt x="1500" y="311"/>
                </a:lnTo>
                <a:lnTo>
                  <a:pt x="1502" y="309"/>
                </a:lnTo>
                <a:lnTo>
                  <a:pt x="1502" y="309"/>
                </a:lnTo>
                <a:lnTo>
                  <a:pt x="1502" y="304"/>
                </a:lnTo>
                <a:lnTo>
                  <a:pt x="1502" y="304"/>
                </a:lnTo>
                <a:lnTo>
                  <a:pt x="1500" y="304"/>
                </a:lnTo>
                <a:lnTo>
                  <a:pt x="1500" y="302"/>
                </a:lnTo>
                <a:lnTo>
                  <a:pt x="1500" y="302"/>
                </a:lnTo>
                <a:lnTo>
                  <a:pt x="1500" y="302"/>
                </a:lnTo>
                <a:lnTo>
                  <a:pt x="1502" y="302"/>
                </a:lnTo>
                <a:lnTo>
                  <a:pt x="1504" y="304"/>
                </a:lnTo>
                <a:lnTo>
                  <a:pt x="1507" y="304"/>
                </a:lnTo>
                <a:lnTo>
                  <a:pt x="1507" y="304"/>
                </a:lnTo>
                <a:lnTo>
                  <a:pt x="1507" y="304"/>
                </a:lnTo>
                <a:lnTo>
                  <a:pt x="1507" y="306"/>
                </a:lnTo>
                <a:lnTo>
                  <a:pt x="1507" y="306"/>
                </a:lnTo>
                <a:lnTo>
                  <a:pt x="1507" y="309"/>
                </a:lnTo>
                <a:lnTo>
                  <a:pt x="1509" y="311"/>
                </a:lnTo>
                <a:lnTo>
                  <a:pt x="1509" y="311"/>
                </a:lnTo>
                <a:lnTo>
                  <a:pt x="1513" y="313"/>
                </a:lnTo>
                <a:lnTo>
                  <a:pt x="1513" y="313"/>
                </a:lnTo>
                <a:lnTo>
                  <a:pt x="1518" y="313"/>
                </a:lnTo>
                <a:lnTo>
                  <a:pt x="1522" y="313"/>
                </a:lnTo>
                <a:lnTo>
                  <a:pt x="1525" y="313"/>
                </a:lnTo>
                <a:lnTo>
                  <a:pt x="1527" y="313"/>
                </a:lnTo>
                <a:lnTo>
                  <a:pt x="1529" y="313"/>
                </a:lnTo>
                <a:lnTo>
                  <a:pt x="1534" y="311"/>
                </a:lnTo>
                <a:lnTo>
                  <a:pt x="1536" y="311"/>
                </a:lnTo>
                <a:lnTo>
                  <a:pt x="1552" y="311"/>
                </a:lnTo>
                <a:lnTo>
                  <a:pt x="1552" y="311"/>
                </a:lnTo>
                <a:lnTo>
                  <a:pt x="1552" y="309"/>
                </a:lnTo>
                <a:lnTo>
                  <a:pt x="1552" y="306"/>
                </a:lnTo>
                <a:lnTo>
                  <a:pt x="1552" y="306"/>
                </a:lnTo>
                <a:lnTo>
                  <a:pt x="1552" y="304"/>
                </a:lnTo>
                <a:lnTo>
                  <a:pt x="1552" y="304"/>
                </a:lnTo>
                <a:lnTo>
                  <a:pt x="1552" y="304"/>
                </a:lnTo>
                <a:lnTo>
                  <a:pt x="1549" y="302"/>
                </a:lnTo>
                <a:lnTo>
                  <a:pt x="1549" y="302"/>
                </a:lnTo>
                <a:lnTo>
                  <a:pt x="1549" y="302"/>
                </a:lnTo>
                <a:lnTo>
                  <a:pt x="1552" y="302"/>
                </a:lnTo>
                <a:lnTo>
                  <a:pt x="1556" y="304"/>
                </a:lnTo>
                <a:lnTo>
                  <a:pt x="1563" y="302"/>
                </a:lnTo>
                <a:lnTo>
                  <a:pt x="1565" y="300"/>
                </a:lnTo>
                <a:lnTo>
                  <a:pt x="1563" y="300"/>
                </a:lnTo>
                <a:lnTo>
                  <a:pt x="1563" y="297"/>
                </a:lnTo>
                <a:lnTo>
                  <a:pt x="1561" y="297"/>
                </a:lnTo>
                <a:lnTo>
                  <a:pt x="1558" y="297"/>
                </a:lnTo>
                <a:lnTo>
                  <a:pt x="1554" y="297"/>
                </a:lnTo>
                <a:lnTo>
                  <a:pt x="1554" y="297"/>
                </a:lnTo>
                <a:lnTo>
                  <a:pt x="1552" y="297"/>
                </a:lnTo>
                <a:lnTo>
                  <a:pt x="1549" y="297"/>
                </a:lnTo>
                <a:lnTo>
                  <a:pt x="1549" y="297"/>
                </a:lnTo>
                <a:lnTo>
                  <a:pt x="1556" y="295"/>
                </a:lnTo>
                <a:lnTo>
                  <a:pt x="1561" y="293"/>
                </a:lnTo>
                <a:lnTo>
                  <a:pt x="1563" y="291"/>
                </a:lnTo>
                <a:lnTo>
                  <a:pt x="1563" y="288"/>
                </a:lnTo>
                <a:lnTo>
                  <a:pt x="1561" y="286"/>
                </a:lnTo>
                <a:lnTo>
                  <a:pt x="1561" y="284"/>
                </a:lnTo>
                <a:lnTo>
                  <a:pt x="1558" y="284"/>
                </a:lnTo>
                <a:lnTo>
                  <a:pt x="1554" y="284"/>
                </a:lnTo>
                <a:lnTo>
                  <a:pt x="1552" y="284"/>
                </a:lnTo>
                <a:lnTo>
                  <a:pt x="1552" y="282"/>
                </a:lnTo>
                <a:lnTo>
                  <a:pt x="1554" y="282"/>
                </a:lnTo>
                <a:lnTo>
                  <a:pt x="1554" y="282"/>
                </a:lnTo>
                <a:lnTo>
                  <a:pt x="1552" y="279"/>
                </a:lnTo>
                <a:lnTo>
                  <a:pt x="1549" y="279"/>
                </a:lnTo>
                <a:lnTo>
                  <a:pt x="1547" y="277"/>
                </a:lnTo>
                <a:lnTo>
                  <a:pt x="1540" y="277"/>
                </a:lnTo>
                <a:lnTo>
                  <a:pt x="1538" y="277"/>
                </a:lnTo>
                <a:lnTo>
                  <a:pt x="1536" y="277"/>
                </a:lnTo>
                <a:lnTo>
                  <a:pt x="1536" y="277"/>
                </a:lnTo>
                <a:lnTo>
                  <a:pt x="1538" y="275"/>
                </a:lnTo>
                <a:lnTo>
                  <a:pt x="1536" y="275"/>
                </a:lnTo>
                <a:lnTo>
                  <a:pt x="1529" y="273"/>
                </a:lnTo>
                <a:lnTo>
                  <a:pt x="1522" y="273"/>
                </a:lnTo>
                <a:lnTo>
                  <a:pt x="1518" y="273"/>
                </a:lnTo>
                <a:lnTo>
                  <a:pt x="1516" y="273"/>
                </a:lnTo>
                <a:lnTo>
                  <a:pt x="1507" y="275"/>
                </a:lnTo>
                <a:lnTo>
                  <a:pt x="1504" y="275"/>
                </a:lnTo>
                <a:lnTo>
                  <a:pt x="1498" y="273"/>
                </a:lnTo>
                <a:lnTo>
                  <a:pt x="1493" y="273"/>
                </a:lnTo>
                <a:lnTo>
                  <a:pt x="1493" y="273"/>
                </a:lnTo>
                <a:lnTo>
                  <a:pt x="1491" y="275"/>
                </a:lnTo>
                <a:lnTo>
                  <a:pt x="1484" y="277"/>
                </a:lnTo>
                <a:lnTo>
                  <a:pt x="1482" y="277"/>
                </a:lnTo>
                <a:lnTo>
                  <a:pt x="1477" y="277"/>
                </a:lnTo>
                <a:lnTo>
                  <a:pt x="1471" y="279"/>
                </a:lnTo>
                <a:lnTo>
                  <a:pt x="1468" y="279"/>
                </a:lnTo>
                <a:lnTo>
                  <a:pt x="1462" y="282"/>
                </a:lnTo>
                <a:lnTo>
                  <a:pt x="1462" y="282"/>
                </a:lnTo>
                <a:lnTo>
                  <a:pt x="1464" y="284"/>
                </a:lnTo>
                <a:lnTo>
                  <a:pt x="1462" y="286"/>
                </a:lnTo>
                <a:lnTo>
                  <a:pt x="1457" y="286"/>
                </a:lnTo>
                <a:lnTo>
                  <a:pt x="1455" y="284"/>
                </a:lnTo>
                <a:lnTo>
                  <a:pt x="1453" y="284"/>
                </a:lnTo>
                <a:lnTo>
                  <a:pt x="1448" y="282"/>
                </a:lnTo>
                <a:lnTo>
                  <a:pt x="1441" y="279"/>
                </a:lnTo>
                <a:lnTo>
                  <a:pt x="1441" y="279"/>
                </a:lnTo>
                <a:lnTo>
                  <a:pt x="1437" y="284"/>
                </a:lnTo>
                <a:lnTo>
                  <a:pt x="1437" y="282"/>
                </a:lnTo>
                <a:lnTo>
                  <a:pt x="1437" y="282"/>
                </a:lnTo>
                <a:lnTo>
                  <a:pt x="1435" y="279"/>
                </a:lnTo>
                <a:lnTo>
                  <a:pt x="1428" y="282"/>
                </a:lnTo>
                <a:lnTo>
                  <a:pt x="1421" y="277"/>
                </a:lnTo>
                <a:lnTo>
                  <a:pt x="1421" y="277"/>
                </a:lnTo>
                <a:lnTo>
                  <a:pt x="1419" y="277"/>
                </a:lnTo>
                <a:lnTo>
                  <a:pt x="1419" y="277"/>
                </a:lnTo>
                <a:lnTo>
                  <a:pt x="1417" y="279"/>
                </a:lnTo>
                <a:lnTo>
                  <a:pt x="1417" y="279"/>
                </a:lnTo>
                <a:lnTo>
                  <a:pt x="1419" y="282"/>
                </a:lnTo>
                <a:lnTo>
                  <a:pt x="1419" y="282"/>
                </a:lnTo>
                <a:lnTo>
                  <a:pt x="1417" y="284"/>
                </a:lnTo>
                <a:lnTo>
                  <a:pt x="1417" y="284"/>
                </a:lnTo>
                <a:lnTo>
                  <a:pt x="1417" y="284"/>
                </a:lnTo>
                <a:lnTo>
                  <a:pt x="1410" y="279"/>
                </a:lnTo>
                <a:lnTo>
                  <a:pt x="1410" y="279"/>
                </a:lnTo>
                <a:lnTo>
                  <a:pt x="1405" y="279"/>
                </a:lnTo>
                <a:lnTo>
                  <a:pt x="1405" y="279"/>
                </a:lnTo>
                <a:lnTo>
                  <a:pt x="1410" y="277"/>
                </a:lnTo>
                <a:lnTo>
                  <a:pt x="1410" y="277"/>
                </a:lnTo>
                <a:lnTo>
                  <a:pt x="1412" y="275"/>
                </a:lnTo>
                <a:lnTo>
                  <a:pt x="1412" y="275"/>
                </a:lnTo>
                <a:lnTo>
                  <a:pt x="1410" y="273"/>
                </a:lnTo>
                <a:lnTo>
                  <a:pt x="1408" y="270"/>
                </a:lnTo>
                <a:lnTo>
                  <a:pt x="1405" y="273"/>
                </a:lnTo>
                <a:lnTo>
                  <a:pt x="1403" y="270"/>
                </a:lnTo>
                <a:lnTo>
                  <a:pt x="1403" y="268"/>
                </a:lnTo>
                <a:lnTo>
                  <a:pt x="1401" y="268"/>
                </a:lnTo>
                <a:lnTo>
                  <a:pt x="1399" y="268"/>
                </a:lnTo>
                <a:lnTo>
                  <a:pt x="1396" y="266"/>
                </a:lnTo>
                <a:lnTo>
                  <a:pt x="1396" y="266"/>
                </a:lnTo>
                <a:lnTo>
                  <a:pt x="1387" y="264"/>
                </a:lnTo>
                <a:lnTo>
                  <a:pt x="1387" y="264"/>
                </a:lnTo>
                <a:lnTo>
                  <a:pt x="1383" y="261"/>
                </a:lnTo>
                <a:lnTo>
                  <a:pt x="1378" y="261"/>
                </a:lnTo>
                <a:lnTo>
                  <a:pt x="1378" y="259"/>
                </a:lnTo>
                <a:lnTo>
                  <a:pt x="1381" y="259"/>
                </a:lnTo>
                <a:lnTo>
                  <a:pt x="1387" y="261"/>
                </a:lnTo>
                <a:lnTo>
                  <a:pt x="1394" y="261"/>
                </a:lnTo>
                <a:lnTo>
                  <a:pt x="1408" y="261"/>
                </a:lnTo>
                <a:lnTo>
                  <a:pt x="1410" y="259"/>
                </a:lnTo>
                <a:lnTo>
                  <a:pt x="1412" y="259"/>
                </a:lnTo>
                <a:lnTo>
                  <a:pt x="1412" y="259"/>
                </a:lnTo>
                <a:lnTo>
                  <a:pt x="1410" y="257"/>
                </a:lnTo>
                <a:lnTo>
                  <a:pt x="1385" y="252"/>
                </a:lnTo>
                <a:lnTo>
                  <a:pt x="1378" y="252"/>
                </a:lnTo>
                <a:lnTo>
                  <a:pt x="1378" y="252"/>
                </a:lnTo>
                <a:lnTo>
                  <a:pt x="1376" y="250"/>
                </a:lnTo>
                <a:lnTo>
                  <a:pt x="1378" y="250"/>
                </a:lnTo>
                <a:lnTo>
                  <a:pt x="1378" y="250"/>
                </a:lnTo>
                <a:lnTo>
                  <a:pt x="1381" y="250"/>
                </a:lnTo>
                <a:lnTo>
                  <a:pt x="1385" y="252"/>
                </a:lnTo>
                <a:lnTo>
                  <a:pt x="1390" y="252"/>
                </a:lnTo>
                <a:lnTo>
                  <a:pt x="1392" y="250"/>
                </a:lnTo>
                <a:lnTo>
                  <a:pt x="1392" y="250"/>
                </a:lnTo>
                <a:lnTo>
                  <a:pt x="1390" y="250"/>
                </a:lnTo>
                <a:lnTo>
                  <a:pt x="1387" y="248"/>
                </a:lnTo>
                <a:lnTo>
                  <a:pt x="1383" y="246"/>
                </a:lnTo>
                <a:lnTo>
                  <a:pt x="1378" y="246"/>
                </a:lnTo>
                <a:lnTo>
                  <a:pt x="1376" y="246"/>
                </a:lnTo>
                <a:lnTo>
                  <a:pt x="1372" y="246"/>
                </a:lnTo>
                <a:lnTo>
                  <a:pt x="1363" y="248"/>
                </a:lnTo>
                <a:lnTo>
                  <a:pt x="1358" y="248"/>
                </a:lnTo>
                <a:lnTo>
                  <a:pt x="1354" y="248"/>
                </a:lnTo>
                <a:lnTo>
                  <a:pt x="1347" y="252"/>
                </a:lnTo>
                <a:lnTo>
                  <a:pt x="1345" y="252"/>
                </a:lnTo>
                <a:lnTo>
                  <a:pt x="1345" y="250"/>
                </a:lnTo>
                <a:lnTo>
                  <a:pt x="1347" y="250"/>
                </a:lnTo>
                <a:lnTo>
                  <a:pt x="1347" y="248"/>
                </a:lnTo>
                <a:lnTo>
                  <a:pt x="1349" y="248"/>
                </a:lnTo>
                <a:lnTo>
                  <a:pt x="1349" y="246"/>
                </a:lnTo>
                <a:lnTo>
                  <a:pt x="1349" y="246"/>
                </a:lnTo>
                <a:lnTo>
                  <a:pt x="1349" y="243"/>
                </a:lnTo>
                <a:lnTo>
                  <a:pt x="1349" y="243"/>
                </a:lnTo>
                <a:lnTo>
                  <a:pt x="1349" y="241"/>
                </a:lnTo>
                <a:lnTo>
                  <a:pt x="1349" y="241"/>
                </a:lnTo>
                <a:lnTo>
                  <a:pt x="1347" y="241"/>
                </a:lnTo>
                <a:lnTo>
                  <a:pt x="1342" y="239"/>
                </a:lnTo>
                <a:lnTo>
                  <a:pt x="1340" y="237"/>
                </a:lnTo>
                <a:lnTo>
                  <a:pt x="1338" y="237"/>
                </a:lnTo>
                <a:lnTo>
                  <a:pt x="1336" y="239"/>
                </a:lnTo>
                <a:lnTo>
                  <a:pt x="1333" y="237"/>
                </a:lnTo>
                <a:lnTo>
                  <a:pt x="1327" y="237"/>
                </a:lnTo>
                <a:lnTo>
                  <a:pt x="1320" y="234"/>
                </a:lnTo>
                <a:lnTo>
                  <a:pt x="1311" y="232"/>
                </a:lnTo>
                <a:lnTo>
                  <a:pt x="1309" y="232"/>
                </a:lnTo>
                <a:lnTo>
                  <a:pt x="1304" y="232"/>
                </a:lnTo>
                <a:lnTo>
                  <a:pt x="1300" y="234"/>
                </a:lnTo>
                <a:lnTo>
                  <a:pt x="1298" y="234"/>
                </a:lnTo>
                <a:lnTo>
                  <a:pt x="1295" y="234"/>
                </a:lnTo>
                <a:lnTo>
                  <a:pt x="1295" y="237"/>
                </a:lnTo>
                <a:lnTo>
                  <a:pt x="1295" y="237"/>
                </a:lnTo>
                <a:lnTo>
                  <a:pt x="1293" y="237"/>
                </a:lnTo>
                <a:lnTo>
                  <a:pt x="1295" y="239"/>
                </a:lnTo>
                <a:lnTo>
                  <a:pt x="1295" y="239"/>
                </a:lnTo>
                <a:lnTo>
                  <a:pt x="1300" y="241"/>
                </a:lnTo>
                <a:lnTo>
                  <a:pt x="1300" y="241"/>
                </a:lnTo>
                <a:lnTo>
                  <a:pt x="1300" y="241"/>
                </a:lnTo>
                <a:lnTo>
                  <a:pt x="1298" y="243"/>
                </a:lnTo>
                <a:lnTo>
                  <a:pt x="1295" y="243"/>
                </a:lnTo>
                <a:lnTo>
                  <a:pt x="1293" y="241"/>
                </a:lnTo>
                <a:lnTo>
                  <a:pt x="1293" y="241"/>
                </a:lnTo>
                <a:lnTo>
                  <a:pt x="1293" y="243"/>
                </a:lnTo>
                <a:lnTo>
                  <a:pt x="1293" y="243"/>
                </a:lnTo>
                <a:lnTo>
                  <a:pt x="1293" y="243"/>
                </a:lnTo>
                <a:lnTo>
                  <a:pt x="1295" y="243"/>
                </a:lnTo>
                <a:lnTo>
                  <a:pt x="1307" y="248"/>
                </a:lnTo>
                <a:lnTo>
                  <a:pt x="1309" y="248"/>
                </a:lnTo>
                <a:lnTo>
                  <a:pt x="1311" y="248"/>
                </a:lnTo>
                <a:lnTo>
                  <a:pt x="1311" y="248"/>
                </a:lnTo>
                <a:lnTo>
                  <a:pt x="1309" y="250"/>
                </a:lnTo>
                <a:lnTo>
                  <a:pt x="1307" y="250"/>
                </a:lnTo>
                <a:lnTo>
                  <a:pt x="1307" y="252"/>
                </a:lnTo>
                <a:lnTo>
                  <a:pt x="1307" y="252"/>
                </a:lnTo>
                <a:lnTo>
                  <a:pt x="1309" y="255"/>
                </a:lnTo>
                <a:lnTo>
                  <a:pt x="1315" y="255"/>
                </a:lnTo>
                <a:lnTo>
                  <a:pt x="1318" y="259"/>
                </a:lnTo>
                <a:lnTo>
                  <a:pt x="1322" y="259"/>
                </a:lnTo>
                <a:lnTo>
                  <a:pt x="1327" y="257"/>
                </a:lnTo>
                <a:lnTo>
                  <a:pt x="1329" y="257"/>
                </a:lnTo>
                <a:lnTo>
                  <a:pt x="1331" y="257"/>
                </a:lnTo>
                <a:lnTo>
                  <a:pt x="1340" y="259"/>
                </a:lnTo>
                <a:lnTo>
                  <a:pt x="1342" y="259"/>
                </a:lnTo>
                <a:lnTo>
                  <a:pt x="1342" y="257"/>
                </a:lnTo>
                <a:lnTo>
                  <a:pt x="1345" y="257"/>
                </a:lnTo>
                <a:lnTo>
                  <a:pt x="1347" y="255"/>
                </a:lnTo>
                <a:lnTo>
                  <a:pt x="1349" y="255"/>
                </a:lnTo>
                <a:lnTo>
                  <a:pt x="1351" y="255"/>
                </a:lnTo>
                <a:lnTo>
                  <a:pt x="1354" y="259"/>
                </a:lnTo>
                <a:lnTo>
                  <a:pt x="1358" y="264"/>
                </a:lnTo>
                <a:lnTo>
                  <a:pt x="1360" y="268"/>
                </a:lnTo>
                <a:lnTo>
                  <a:pt x="1363" y="270"/>
                </a:lnTo>
                <a:lnTo>
                  <a:pt x="1365" y="273"/>
                </a:lnTo>
                <a:lnTo>
                  <a:pt x="1367" y="273"/>
                </a:lnTo>
                <a:lnTo>
                  <a:pt x="1367" y="275"/>
                </a:lnTo>
                <a:lnTo>
                  <a:pt x="1367" y="277"/>
                </a:lnTo>
                <a:lnTo>
                  <a:pt x="1367" y="277"/>
                </a:lnTo>
                <a:lnTo>
                  <a:pt x="1367" y="279"/>
                </a:lnTo>
                <a:lnTo>
                  <a:pt x="1363" y="284"/>
                </a:lnTo>
                <a:lnTo>
                  <a:pt x="1363" y="286"/>
                </a:lnTo>
                <a:lnTo>
                  <a:pt x="1363" y="286"/>
                </a:lnTo>
                <a:lnTo>
                  <a:pt x="1363" y="286"/>
                </a:lnTo>
                <a:lnTo>
                  <a:pt x="1363" y="288"/>
                </a:lnTo>
                <a:lnTo>
                  <a:pt x="1363" y="291"/>
                </a:lnTo>
                <a:lnTo>
                  <a:pt x="1363" y="291"/>
                </a:lnTo>
                <a:lnTo>
                  <a:pt x="1365" y="293"/>
                </a:lnTo>
                <a:lnTo>
                  <a:pt x="1367" y="295"/>
                </a:lnTo>
                <a:lnTo>
                  <a:pt x="1367" y="295"/>
                </a:lnTo>
                <a:lnTo>
                  <a:pt x="1365" y="295"/>
                </a:lnTo>
                <a:lnTo>
                  <a:pt x="1365" y="297"/>
                </a:lnTo>
                <a:lnTo>
                  <a:pt x="1367" y="300"/>
                </a:lnTo>
                <a:lnTo>
                  <a:pt x="1369" y="304"/>
                </a:lnTo>
                <a:lnTo>
                  <a:pt x="1369" y="306"/>
                </a:lnTo>
                <a:lnTo>
                  <a:pt x="1374" y="306"/>
                </a:lnTo>
                <a:lnTo>
                  <a:pt x="1376" y="309"/>
                </a:lnTo>
                <a:lnTo>
                  <a:pt x="1376" y="309"/>
                </a:lnTo>
                <a:lnTo>
                  <a:pt x="1378" y="309"/>
                </a:lnTo>
                <a:lnTo>
                  <a:pt x="1381" y="309"/>
                </a:lnTo>
                <a:lnTo>
                  <a:pt x="1383" y="309"/>
                </a:lnTo>
                <a:lnTo>
                  <a:pt x="1381" y="306"/>
                </a:lnTo>
                <a:lnTo>
                  <a:pt x="1383" y="306"/>
                </a:lnTo>
                <a:lnTo>
                  <a:pt x="1385" y="304"/>
                </a:lnTo>
                <a:lnTo>
                  <a:pt x="1385" y="304"/>
                </a:lnTo>
                <a:lnTo>
                  <a:pt x="1385" y="306"/>
                </a:lnTo>
                <a:lnTo>
                  <a:pt x="1385" y="306"/>
                </a:lnTo>
                <a:lnTo>
                  <a:pt x="1387" y="306"/>
                </a:lnTo>
                <a:lnTo>
                  <a:pt x="1392" y="311"/>
                </a:lnTo>
                <a:lnTo>
                  <a:pt x="1394" y="311"/>
                </a:lnTo>
                <a:lnTo>
                  <a:pt x="1399" y="311"/>
                </a:lnTo>
                <a:lnTo>
                  <a:pt x="1401" y="311"/>
                </a:lnTo>
                <a:close/>
                <a:moveTo>
                  <a:pt x="1403" y="223"/>
                </a:moveTo>
                <a:lnTo>
                  <a:pt x="1403" y="221"/>
                </a:lnTo>
                <a:lnTo>
                  <a:pt x="1401" y="218"/>
                </a:lnTo>
                <a:lnTo>
                  <a:pt x="1396" y="216"/>
                </a:lnTo>
                <a:lnTo>
                  <a:pt x="1392" y="214"/>
                </a:lnTo>
                <a:lnTo>
                  <a:pt x="1390" y="214"/>
                </a:lnTo>
                <a:lnTo>
                  <a:pt x="1387" y="214"/>
                </a:lnTo>
                <a:lnTo>
                  <a:pt x="1383" y="214"/>
                </a:lnTo>
                <a:lnTo>
                  <a:pt x="1383" y="214"/>
                </a:lnTo>
                <a:lnTo>
                  <a:pt x="1381" y="214"/>
                </a:lnTo>
                <a:lnTo>
                  <a:pt x="1381" y="216"/>
                </a:lnTo>
                <a:lnTo>
                  <a:pt x="1381" y="218"/>
                </a:lnTo>
                <a:lnTo>
                  <a:pt x="1381" y="221"/>
                </a:lnTo>
                <a:lnTo>
                  <a:pt x="1381" y="223"/>
                </a:lnTo>
                <a:lnTo>
                  <a:pt x="1383" y="223"/>
                </a:lnTo>
                <a:lnTo>
                  <a:pt x="1396" y="228"/>
                </a:lnTo>
                <a:lnTo>
                  <a:pt x="1399" y="228"/>
                </a:lnTo>
                <a:lnTo>
                  <a:pt x="1401" y="225"/>
                </a:lnTo>
                <a:lnTo>
                  <a:pt x="1403" y="225"/>
                </a:lnTo>
                <a:lnTo>
                  <a:pt x="1403" y="225"/>
                </a:lnTo>
                <a:lnTo>
                  <a:pt x="1403" y="223"/>
                </a:lnTo>
                <a:lnTo>
                  <a:pt x="1403" y="223"/>
                </a:lnTo>
                <a:close/>
                <a:moveTo>
                  <a:pt x="1403" y="243"/>
                </a:moveTo>
                <a:lnTo>
                  <a:pt x="1403" y="243"/>
                </a:lnTo>
                <a:lnTo>
                  <a:pt x="1403" y="243"/>
                </a:lnTo>
                <a:lnTo>
                  <a:pt x="1403" y="243"/>
                </a:lnTo>
                <a:lnTo>
                  <a:pt x="1403" y="241"/>
                </a:lnTo>
                <a:lnTo>
                  <a:pt x="1401" y="241"/>
                </a:lnTo>
                <a:lnTo>
                  <a:pt x="1396" y="241"/>
                </a:lnTo>
                <a:lnTo>
                  <a:pt x="1394" y="241"/>
                </a:lnTo>
                <a:lnTo>
                  <a:pt x="1392" y="241"/>
                </a:lnTo>
                <a:lnTo>
                  <a:pt x="1390" y="243"/>
                </a:lnTo>
                <a:lnTo>
                  <a:pt x="1390" y="243"/>
                </a:lnTo>
                <a:lnTo>
                  <a:pt x="1392" y="246"/>
                </a:lnTo>
                <a:lnTo>
                  <a:pt x="1394" y="248"/>
                </a:lnTo>
                <a:lnTo>
                  <a:pt x="1396" y="250"/>
                </a:lnTo>
                <a:lnTo>
                  <a:pt x="1399" y="250"/>
                </a:lnTo>
                <a:lnTo>
                  <a:pt x="1401" y="252"/>
                </a:lnTo>
                <a:lnTo>
                  <a:pt x="1401" y="250"/>
                </a:lnTo>
                <a:lnTo>
                  <a:pt x="1403" y="250"/>
                </a:lnTo>
                <a:lnTo>
                  <a:pt x="1403" y="250"/>
                </a:lnTo>
                <a:lnTo>
                  <a:pt x="1403" y="250"/>
                </a:lnTo>
                <a:lnTo>
                  <a:pt x="1403" y="250"/>
                </a:lnTo>
                <a:lnTo>
                  <a:pt x="1403" y="248"/>
                </a:lnTo>
                <a:lnTo>
                  <a:pt x="1403" y="248"/>
                </a:lnTo>
                <a:lnTo>
                  <a:pt x="1403" y="246"/>
                </a:lnTo>
                <a:lnTo>
                  <a:pt x="1403" y="246"/>
                </a:lnTo>
                <a:lnTo>
                  <a:pt x="1403" y="243"/>
                </a:lnTo>
                <a:close/>
                <a:moveTo>
                  <a:pt x="893" y="261"/>
                </a:moveTo>
                <a:lnTo>
                  <a:pt x="893" y="261"/>
                </a:lnTo>
                <a:lnTo>
                  <a:pt x="893" y="261"/>
                </a:lnTo>
                <a:lnTo>
                  <a:pt x="893" y="261"/>
                </a:lnTo>
                <a:lnTo>
                  <a:pt x="893" y="264"/>
                </a:lnTo>
                <a:lnTo>
                  <a:pt x="893" y="264"/>
                </a:lnTo>
                <a:lnTo>
                  <a:pt x="893" y="264"/>
                </a:lnTo>
                <a:lnTo>
                  <a:pt x="893" y="266"/>
                </a:lnTo>
                <a:lnTo>
                  <a:pt x="893" y="266"/>
                </a:lnTo>
                <a:lnTo>
                  <a:pt x="893" y="266"/>
                </a:lnTo>
                <a:lnTo>
                  <a:pt x="893" y="268"/>
                </a:lnTo>
                <a:lnTo>
                  <a:pt x="893" y="268"/>
                </a:lnTo>
                <a:lnTo>
                  <a:pt x="895" y="268"/>
                </a:lnTo>
                <a:lnTo>
                  <a:pt x="897" y="268"/>
                </a:lnTo>
                <a:lnTo>
                  <a:pt x="902" y="266"/>
                </a:lnTo>
                <a:lnTo>
                  <a:pt x="904" y="266"/>
                </a:lnTo>
                <a:lnTo>
                  <a:pt x="906" y="266"/>
                </a:lnTo>
                <a:lnTo>
                  <a:pt x="911" y="268"/>
                </a:lnTo>
                <a:lnTo>
                  <a:pt x="913" y="268"/>
                </a:lnTo>
                <a:lnTo>
                  <a:pt x="915" y="268"/>
                </a:lnTo>
                <a:lnTo>
                  <a:pt x="918" y="266"/>
                </a:lnTo>
                <a:lnTo>
                  <a:pt x="920" y="261"/>
                </a:lnTo>
                <a:lnTo>
                  <a:pt x="920" y="261"/>
                </a:lnTo>
                <a:lnTo>
                  <a:pt x="920" y="261"/>
                </a:lnTo>
                <a:lnTo>
                  <a:pt x="922" y="261"/>
                </a:lnTo>
                <a:lnTo>
                  <a:pt x="922" y="264"/>
                </a:lnTo>
                <a:lnTo>
                  <a:pt x="924" y="266"/>
                </a:lnTo>
                <a:lnTo>
                  <a:pt x="924" y="266"/>
                </a:lnTo>
                <a:lnTo>
                  <a:pt x="924" y="268"/>
                </a:lnTo>
                <a:lnTo>
                  <a:pt x="927" y="270"/>
                </a:lnTo>
                <a:lnTo>
                  <a:pt x="927" y="273"/>
                </a:lnTo>
                <a:lnTo>
                  <a:pt x="927" y="273"/>
                </a:lnTo>
                <a:lnTo>
                  <a:pt x="931" y="270"/>
                </a:lnTo>
                <a:lnTo>
                  <a:pt x="936" y="270"/>
                </a:lnTo>
                <a:lnTo>
                  <a:pt x="938" y="270"/>
                </a:lnTo>
                <a:lnTo>
                  <a:pt x="938" y="268"/>
                </a:lnTo>
                <a:lnTo>
                  <a:pt x="940" y="268"/>
                </a:lnTo>
                <a:lnTo>
                  <a:pt x="940" y="268"/>
                </a:lnTo>
                <a:lnTo>
                  <a:pt x="940" y="266"/>
                </a:lnTo>
                <a:lnTo>
                  <a:pt x="940" y="266"/>
                </a:lnTo>
                <a:lnTo>
                  <a:pt x="940" y="266"/>
                </a:lnTo>
                <a:lnTo>
                  <a:pt x="938" y="264"/>
                </a:lnTo>
                <a:lnTo>
                  <a:pt x="938" y="264"/>
                </a:lnTo>
                <a:lnTo>
                  <a:pt x="938" y="261"/>
                </a:lnTo>
                <a:lnTo>
                  <a:pt x="938" y="261"/>
                </a:lnTo>
                <a:lnTo>
                  <a:pt x="938" y="259"/>
                </a:lnTo>
                <a:lnTo>
                  <a:pt x="938" y="257"/>
                </a:lnTo>
                <a:lnTo>
                  <a:pt x="940" y="257"/>
                </a:lnTo>
                <a:lnTo>
                  <a:pt x="940" y="257"/>
                </a:lnTo>
                <a:lnTo>
                  <a:pt x="940" y="257"/>
                </a:lnTo>
                <a:lnTo>
                  <a:pt x="942" y="259"/>
                </a:lnTo>
                <a:lnTo>
                  <a:pt x="942" y="259"/>
                </a:lnTo>
                <a:lnTo>
                  <a:pt x="945" y="261"/>
                </a:lnTo>
                <a:lnTo>
                  <a:pt x="947" y="264"/>
                </a:lnTo>
                <a:lnTo>
                  <a:pt x="947" y="264"/>
                </a:lnTo>
                <a:lnTo>
                  <a:pt x="949" y="261"/>
                </a:lnTo>
                <a:lnTo>
                  <a:pt x="949" y="261"/>
                </a:lnTo>
                <a:lnTo>
                  <a:pt x="951" y="259"/>
                </a:lnTo>
                <a:lnTo>
                  <a:pt x="951" y="257"/>
                </a:lnTo>
                <a:lnTo>
                  <a:pt x="954" y="257"/>
                </a:lnTo>
                <a:lnTo>
                  <a:pt x="954" y="255"/>
                </a:lnTo>
                <a:lnTo>
                  <a:pt x="954" y="255"/>
                </a:lnTo>
                <a:lnTo>
                  <a:pt x="951" y="252"/>
                </a:lnTo>
                <a:lnTo>
                  <a:pt x="951" y="252"/>
                </a:lnTo>
                <a:lnTo>
                  <a:pt x="951" y="250"/>
                </a:lnTo>
                <a:lnTo>
                  <a:pt x="954" y="250"/>
                </a:lnTo>
                <a:lnTo>
                  <a:pt x="956" y="250"/>
                </a:lnTo>
                <a:lnTo>
                  <a:pt x="958" y="250"/>
                </a:lnTo>
                <a:lnTo>
                  <a:pt x="958" y="248"/>
                </a:lnTo>
                <a:lnTo>
                  <a:pt x="958" y="246"/>
                </a:lnTo>
                <a:lnTo>
                  <a:pt x="958" y="243"/>
                </a:lnTo>
                <a:lnTo>
                  <a:pt x="960" y="243"/>
                </a:lnTo>
                <a:lnTo>
                  <a:pt x="960" y="243"/>
                </a:lnTo>
                <a:lnTo>
                  <a:pt x="963" y="241"/>
                </a:lnTo>
                <a:lnTo>
                  <a:pt x="967" y="241"/>
                </a:lnTo>
                <a:lnTo>
                  <a:pt x="967" y="241"/>
                </a:lnTo>
                <a:lnTo>
                  <a:pt x="967" y="241"/>
                </a:lnTo>
                <a:lnTo>
                  <a:pt x="967" y="243"/>
                </a:lnTo>
                <a:lnTo>
                  <a:pt x="965" y="246"/>
                </a:lnTo>
                <a:lnTo>
                  <a:pt x="965" y="248"/>
                </a:lnTo>
                <a:lnTo>
                  <a:pt x="965" y="250"/>
                </a:lnTo>
                <a:lnTo>
                  <a:pt x="965" y="252"/>
                </a:lnTo>
                <a:lnTo>
                  <a:pt x="965" y="255"/>
                </a:lnTo>
                <a:lnTo>
                  <a:pt x="967" y="257"/>
                </a:lnTo>
                <a:lnTo>
                  <a:pt x="969" y="257"/>
                </a:lnTo>
                <a:lnTo>
                  <a:pt x="972" y="259"/>
                </a:lnTo>
                <a:lnTo>
                  <a:pt x="974" y="259"/>
                </a:lnTo>
                <a:lnTo>
                  <a:pt x="976" y="257"/>
                </a:lnTo>
                <a:lnTo>
                  <a:pt x="978" y="257"/>
                </a:lnTo>
                <a:lnTo>
                  <a:pt x="978" y="257"/>
                </a:lnTo>
                <a:lnTo>
                  <a:pt x="978" y="255"/>
                </a:lnTo>
                <a:lnTo>
                  <a:pt x="978" y="255"/>
                </a:lnTo>
                <a:lnTo>
                  <a:pt x="981" y="252"/>
                </a:lnTo>
                <a:lnTo>
                  <a:pt x="981" y="250"/>
                </a:lnTo>
                <a:lnTo>
                  <a:pt x="981" y="250"/>
                </a:lnTo>
                <a:lnTo>
                  <a:pt x="987" y="248"/>
                </a:lnTo>
                <a:lnTo>
                  <a:pt x="992" y="248"/>
                </a:lnTo>
                <a:lnTo>
                  <a:pt x="994" y="246"/>
                </a:lnTo>
                <a:lnTo>
                  <a:pt x="996" y="246"/>
                </a:lnTo>
                <a:lnTo>
                  <a:pt x="996" y="243"/>
                </a:lnTo>
                <a:lnTo>
                  <a:pt x="996" y="243"/>
                </a:lnTo>
                <a:lnTo>
                  <a:pt x="994" y="241"/>
                </a:lnTo>
                <a:lnTo>
                  <a:pt x="992" y="239"/>
                </a:lnTo>
                <a:lnTo>
                  <a:pt x="992" y="239"/>
                </a:lnTo>
                <a:lnTo>
                  <a:pt x="992" y="237"/>
                </a:lnTo>
                <a:lnTo>
                  <a:pt x="994" y="237"/>
                </a:lnTo>
                <a:lnTo>
                  <a:pt x="996" y="237"/>
                </a:lnTo>
                <a:lnTo>
                  <a:pt x="999" y="237"/>
                </a:lnTo>
                <a:lnTo>
                  <a:pt x="999" y="237"/>
                </a:lnTo>
                <a:lnTo>
                  <a:pt x="994" y="234"/>
                </a:lnTo>
                <a:lnTo>
                  <a:pt x="992" y="232"/>
                </a:lnTo>
                <a:lnTo>
                  <a:pt x="990" y="230"/>
                </a:lnTo>
                <a:lnTo>
                  <a:pt x="992" y="230"/>
                </a:lnTo>
                <a:lnTo>
                  <a:pt x="1001" y="225"/>
                </a:lnTo>
                <a:lnTo>
                  <a:pt x="1003" y="225"/>
                </a:lnTo>
                <a:lnTo>
                  <a:pt x="1003" y="225"/>
                </a:lnTo>
                <a:lnTo>
                  <a:pt x="1003" y="223"/>
                </a:lnTo>
                <a:lnTo>
                  <a:pt x="1003" y="223"/>
                </a:lnTo>
                <a:lnTo>
                  <a:pt x="996" y="221"/>
                </a:lnTo>
                <a:lnTo>
                  <a:pt x="992" y="218"/>
                </a:lnTo>
                <a:lnTo>
                  <a:pt x="990" y="216"/>
                </a:lnTo>
                <a:lnTo>
                  <a:pt x="987" y="216"/>
                </a:lnTo>
                <a:lnTo>
                  <a:pt x="983" y="218"/>
                </a:lnTo>
                <a:lnTo>
                  <a:pt x="981" y="218"/>
                </a:lnTo>
                <a:lnTo>
                  <a:pt x="978" y="218"/>
                </a:lnTo>
                <a:lnTo>
                  <a:pt x="978" y="221"/>
                </a:lnTo>
                <a:lnTo>
                  <a:pt x="978" y="221"/>
                </a:lnTo>
                <a:lnTo>
                  <a:pt x="983" y="221"/>
                </a:lnTo>
                <a:lnTo>
                  <a:pt x="985" y="223"/>
                </a:lnTo>
                <a:lnTo>
                  <a:pt x="983" y="223"/>
                </a:lnTo>
                <a:lnTo>
                  <a:pt x="983" y="223"/>
                </a:lnTo>
                <a:lnTo>
                  <a:pt x="978" y="223"/>
                </a:lnTo>
                <a:lnTo>
                  <a:pt x="978" y="223"/>
                </a:lnTo>
                <a:lnTo>
                  <a:pt x="976" y="223"/>
                </a:lnTo>
                <a:lnTo>
                  <a:pt x="976" y="225"/>
                </a:lnTo>
                <a:lnTo>
                  <a:pt x="974" y="225"/>
                </a:lnTo>
                <a:lnTo>
                  <a:pt x="965" y="223"/>
                </a:lnTo>
                <a:lnTo>
                  <a:pt x="951" y="223"/>
                </a:lnTo>
                <a:lnTo>
                  <a:pt x="947" y="225"/>
                </a:lnTo>
                <a:lnTo>
                  <a:pt x="945" y="228"/>
                </a:lnTo>
                <a:lnTo>
                  <a:pt x="940" y="230"/>
                </a:lnTo>
                <a:lnTo>
                  <a:pt x="936" y="232"/>
                </a:lnTo>
                <a:lnTo>
                  <a:pt x="931" y="237"/>
                </a:lnTo>
                <a:lnTo>
                  <a:pt x="929" y="239"/>
                </a:lnTo>
                <a:lnTo>
                  <a:pt x="927" y="239"/>
                </a:lnTo>
                <a:lnTo>
                  <a:pt x="927" y="241"/>
                </a:lnTo>
                <a:lnTo>
                  <a:pt x="927" y="241"/>
                </a:lnTo>
                <a:lnTo>
                  <a:pt x="918" y="246"/>
                </a:lnTo>
                <a:lnTo>
                  <a:pt x="915" y="246"/>
                </a:lnTo>
                <a:lnTo>
                  <a:pt x="915" y="248"/>
                </a:lnTo>
                <a:lnTo>
                  <a:pt x="909" y="252"/>
                </a:lnTo>
                <a:lnTo>
                  <a:pt x="909" y="252"/>
                </a:lnTo>
                <a:lnTo>
                  <a:pt x="897" y="255"/>
                </a:lnTo>
                <a:lnTo>
                  <a:pt x="895" y="255"/>
                </a:lnTo>
                <a:lnTo>
                  <a:pt x="895" y="255"/>
                </a:lnTo>
                <a:lnTo>
                  <a:pt x="891" y="259"/>
                </a:lnTo>
                <a:lnTo>
                  <a:pt x="888" y="261"/>
                </a:lnTo>
                <a:lnTo>
                  <a:pt x="888" y="261"/>
                </a:lnTo>
                <a:lnTo>
                  <a:pt x="891" y="261"/>
                </a:lnTo>
                <a:lnTo>
                  <a:pt x="893" y="261"/>
                </a:lnTo>
                <a:close/>
                <a:moveTo>
                  <a:pt x="1016" y="209"/>
                </a:moveTo>
                <a:lnTo>
                  <a:pt x="1021" y="212"/>
                </a:lnTo>
                <a:lnTo>
                  <a:pt x="1025" y="212"/>
                </a:lnTo>
                <a:lnTo>
                  <a:pt x="1030" y="209"/>
                </a:lnTo>
                <a:lnTo>
                  <a:pt x="1030" y="209"/>
                </a:lnTo>
                <a:lnTo>
                  <a:pt x="1032" y="207"/>
                </a:lnTo>
                <a:lnTo>
                  <a:pt x="1032" y="207"/>
                </a:lnTo>
                <a:lnTo>
                  <a:pt x="1030" y="207"/>
                </a:lnTo>
                <a:lnTo>
                  <a:pt x="1030" y="205"/>
                </a:lnTo>
                <a:lnTo>
                  <a:pt x="1030" y="205"/>
                </a:lnTo>
                <a:lnTo>
                  <a:pt x="1028" y="205"/>
                </a:lnTo>
                <a:lnTo>
                  <a:pt x="1025" y="203"/>
                </a:lnTo>
                <a:lnTo>
                  <a:pt x="1023" y="203"/>
                </a:lnTo>
                <a:lnTo>
                  <a:pt x="1021" y="203"/>
                </a:lnTo>
                <a:lnTo>
                  <a:pt x="1021" y="200"/>
                </a:lnTo>
                <a:lnTo>
                  <a:pt x="1021" y="200"/>
                </a:lnTo>
                <a:lnTo>
                  <a:pt x="1021" y="198"/>
                </a:lnTo>
                <a:lnTo>
                  <a:pt x="1016" y="200"/>
                </a:lnTo>
                <a:lnTo>
                  <a:pt x="1014" y="200"/>
                </a:lnTo>
                <a:lnTo>
                  <a:pt x="1014" y="203"/>
                </a:lnTo>
                <a:lnTo>
                  <a:pt x="1012" y="203"/>
                </a:lnTo>
                <a:lnTo>
                  <a:pt x="1010" y="203"/>
                </a:lnTo>
                <a:lnTo>
                  <a:pt x="1012" y="205"/>
                </a:lnTo>
                <a:lnTo>
                  <a:pt x="1016" y="209"/>
                </a:lnTo>
                <a:close/>
                <a:moveTo>
                  <a:pt x="1028" y="239"/>
                </a:moveTo>
                <a:lnTo>
                  <a:pt x="1021" y="239"/>
                </a:lnTo>
                <a:lnTo>
                  <a:pt x="1016" y="239"/>
                </a:lnTo>
                <a:lnTo>
                  <a:pt x="1014" y="241"/>
                </a:lnTo>
                <a:lnTo>
                  <a:pt x="1014" y="241"/>
                </a:lnTo>
                <a:lnTo>
                  <a:pt x="1014" y="243"/>
                </a:lnTo>
                <a:lnTo>
                  <a:pt x="1030" y="243"/>
                </a:lnTo>
                <a:lnTo>
                  <a:pt x="1032" y="243"/>
                </a:lnTo>
                <a:lnTo>
                  <a:pt x="1034" y="241"/>
                </a:lnTo>
                <a:lnTo>
                  <a:pt x="1034" y="241"/>
                </a:lnTo>
                <a:lnTo>
                  <a:pt x="1032" y="239"/>
                </a:lnTo>
                <a:lnTo>
                  <a:pt x="1030" y="239"/>
                </a:lnTo>
                <a:lnTo>
                  <a:pt x="1028" y="239"/>
                </a:lnTo>
                <a:close/>
                <a:moveTo>
                  <a:pt x="913" y="275"/>
                </a:moveTo>
                <a:lnTo>
                  <a:pt x="913" y="275"/>
                </a:lnTo>
                <a:lnTo>
                  <a:pt x="915" y="275"/>
                </a:lnTo>
                <a:lnTo>
                  <a:pt x="915" y="275"/>
                </a:lnTo>
                <a:lnTo>
                  <a:pt x="918" y="275"/>
                </a:lnTo>
                <a:lnTo>
                  <a:pt x="918" y="273"/>
                </a:lnTo>
                <a:lnTo>
                  <a:pt x="920" y="273"/>
                </a:lnTo>
                <a:lnTo>
                  <a:pt x="920" y="273"/>
                </a:lnTo>
                <a:lnTo>
                  <a:pt x="920" y="270"/>
                </a:lnTo>
                <a:lnTo>
                  <a:pt x="920" y="268"/>
                </a:lnTo>
                <a:lnTo>
                  <a:pt x="920" y="268"/>
                </a:lnTo>
                <a:lnTo>
                  <a:pt x="918" y="268"/>
                </a:lnTo>
                <a:lnTo>
                  <a:pt x="918" y="270"/>
                </a:lnTo>
                <a:lnTo>
                  <a:pt x="918" y="270"/>
                </a:lnTo>
                <a:lnTo>
                  <a:pt x="918" y="270"/>
                </a:lnTo>
                <a:lnTo>
                  <a:pt x="918" y="273"/>
                </a:lnTo>
                <a:lnTo>
                  <a:pt x="913" y="275"/>
                </a:lnTo>
                <a:close/>
                <a:moveTo>
                  <a:pt x="972" y="264"/>
                </a:moveTo>
                <a:lnTo>
                  <a:pt x="969" y="264"/>
                </a:lnTo>
                <a:lnTo>
                  <a:pt x="967" y="264"/>
                </a:lnTo>
                <a:lnTo>
                  <a:pt x="967" y="264"/>
                </a:lnTo>
                <a:lnTo>
                  <a:pt x="963" y="266"/>
                </a:lnTo>
                <a:lnTo>
                  <a:pt x="958" y="268"/>
                </a:lnTo>
                <a:lnTo>
                  <a:pt x="954" y="270"/>
                </a:lnTo>
                <a:lnTo>
                  <a:pt x="949" y="275"/>
                </a:lnTo>
                <a:lnTo>
                  <a:pt x="945" y="277"/>
                </a:lnTo>
                <a:lnTo>
                  <a:pt x="945" y="277"/>
                </a:lnTo>
                <a:lnTo>
                  <a:pt x="942" y="279"/>
                </a:lnTo>
                <a:lnTo>
                  <a:pt x="942" y="279"/>
                </a:lnTo>
                <a:lnTo>
                  <a:pt x="945" y="279"/>
                </a:lnTo>
                <a:lnTo>
                  <a:pt x="947" y="279"/>
                </a:lnTo>
                <a:lnTo>
                  <a:pt x="951" y="282"/>
                </a:lnTo>
                <a:lnTo>
                  <a:pt x="956" y="282"/>
                </a:lnTo>
                <a:lnTo>
                  <a:pt x="958" y="279"/>
                </a:lnTo>
                <a:lnTo>
                  <a:pt x="960" y="279"/>
                </a:lnTo>
                <a:lnTo>
                  <a:pt x="967" y="273"/>
                </a:lnTo>
                <a:lnTo>
                  <a:pt x="969" y="268"/>
                </a:lnTo>
                <a:lnTo>
                  <a:pt x="969" y="268"/>
                </a:lnTo>
                <a:lnTo>
                  <a:pt x="972" y="264"/>
                </a:lnTo>
                <a:lnTo>
                  <a:pt x="972" y="264"/>
                </a:lnTo>
                <a:close/>
                <a:moveTo>
                  <a:pt x="1309" y="311"/>
                </a:moveTo>
                <a:lnTo>
                  <a:pt x="1315" y="313"/>
                </a:lnTo>
                <a:lnTo>
                  <a:pt x="1315" y="313"/>
                </a:lnTo>
                <a:lnTo>
                  <a:pt x="1318" y="313"/>
                </a:lnTo>
                <a:lnTo>
                  <a:pt x="1318" y="313"/>
                </a:lnTo>
                <a:lnTo>
                  <a:pt x="1318" y="313"/>
                </a:lnTo>
                <a:lnTo>
                  <a:pt x="1315" y="311"/>
                </a:lnTo>
                <a:lnTo>
                  <a:pt x="1313" y="309"/>
                </a:lnTo>
                <a:lnTo>
                  <a:pt x="1311" y="309"/>
                </a:lnTo>
                <a:lnTo>
                  <a:pt x="1311" y="309"/>
                </a:lnTo>
                <a:lnTo>
                  <a:pt x="1309" y="311"/>
                </a:lnTo>
                <a:lnTo>
                  <a:pt x="1309" y="311"/>
                </a:lnTo>
                <a:lnTo>
                  <a:pt x="1309" y="311"/>
                </a:lnTo>
                <a:lnTo>
                  <a:pt x="1309" y="311"/>
                </a:lnTo>
                <a:close/>
                <a:moveTo>
                  <a:pt x="1028" y="259"/>
                </a:moveTo>
                <a:lnTo>
                  <a:pt x="1025" y="257"/>
                </a:lnTo>
                <a:lnTo>
                  <a:pt x="1025" y="257"/>
                </a:lnTo>
                <a:lnTo>
                  <a:pt x="1025" y="255"/>
                </a:lnTo>
                <a:lnTo>
                  <a:pt x="1025" y="255"/>
                </a:lnTo>
                <a:lnTo>
                  <a:pt x="1023" y="252"/>
                </a:lnTo>
                <a:lnTo>
                  <a:pt x="1023" y="252"/>
                </a:lnTo>
                <a:lnTo>
                  <a:pt x="1021" y="252"/>
                </a:lnTo>
                <a:lnTo>
                  <a:pt x="1019" y="250"/>
                </a:lnTo>
                <a:lnTo>
                  <a:pt x="1014" y="250"/>
                </a:lnTo>
                <a:lnTo>
                  <a:pt x="1012" y="250"/>
                </a:lnTo>
                <a:lnTo>
                  <a:pt x="1001" y="252"/>
                </a:lnTo>
                <a:lnTo>
                  <a:pt x="999" y="255"/>
                </a:lnTo>
                <a:lnTo>
                  <a:pt x="999" y="257"/>
                </a:lnTo>
                <a:lnTo>
                  <a:pt x="999" y="257"/>
                </a:lnTo>
                <a:lnTo>
                  <a:pt x="999" y="259"/>
                </a:lnTo>
                <a:lnTo>
                  <a:pt x="999" y="259"/>
                </a:lnTo>
                <a:lnTo>
                  <a:pt x="1001" y="259"/>
                </a:lnTo>
                <a:lnTo>
                  <a:pt x="1010" y="259"/>
                </a:lnTo>
                <a:lnTo>
                  <a:pt x="1012" y="261"/>
                </a:lnTo>
                <a:lnTo>
                  <a:pt x="1014" y="261"/>
                </a:lnTo>
                <a:lnTo>
                  <a:pt x="1012" y="261"/>
                </a:lnTo>
                <a:lnTo>
                  <a:pt x="999" y="261"/>
                </a:lnTo>
                <a:lnTo>
                  <a:pt x="994" y="261"/>
                </a:lnTo>
                <a:lnTo>
                  <a:pt x="992" y="261"/>
                </a:lnTo>
                <a:lnTo>
                  <a:pt x="987" y="261"/>
                </a:lnTo>
                <a:lnTo>
                  <a:pt x="985" y="264"/>
                </a:lnTo>
                <a:lnTo>
                  <a:pt x="985" y="264"/>
                </a:lnTo>
                <a:lnTo>
                  <a:pt x="987" y="266"/>
                </a:lnTo>
                <a:lnTo>
                  <a:pt x="987" y="268"/>
                </a:lnTo>
                <a:lnTo>
                  <a:pt x="985" y="268"/>
                </a:lnTo>
                <a:lnTo>
                  <a:pt x="985" y="268"/>
                </a:lnTo>
                <a:lnTo>
                  <a:pt x="990" y="270"/>
                </a:lnTo>
                <a:lnTo>
                  <a:pt x="990" y="270"/>
                </a:lnTo>
                <a:lnTo>
                  <a:pt x="1001" y="270"/>
                </a:lnTo>
                <a:lnTo>
                  <a:pt x="1012" y="270"/>
                </a:lnTo>
                <a:lnTo>
                  <a:pt x="1007" y="270"/>
                </a:lnTo>
                <a:lnTo>
                  <a:pt x="1003" y="273"/>
                </a:lnTo>
                <a:lnTo>
                  <a:pt x="999" y="273"/>
                </a:lnTo>
                <a:lnTo>
                  <a:pt x="990" y="273"/>
                </a:lnTo>
                <a:lnTo>
                  <a:pt x="983" y="275"/>
                </a:lnTo>
                <a:lnTo>
                  <a:pt x="981" y="275"/>
                </a:lnTo>
                <a:lnTo>
                  <a:pt x="978" y="275"/>
                </a:lnTo>
                <a:lnTo>
                  <a:pt x="978" y="277"/>
                </a:lnTo>
                <a:lnTo>
                  <a:pt x="978" y="279"/>
                </a:lnTo>
                <a:lnTo>
                  <a:pt x="978" y="279"/>
                </a:lnTo>
                <a:lnTo>
                  <a:pt x="990" y="279"/>
                </a:lnTo>
                <a:lnTo>
                  <a:pt x="994" y="279"/>
                </a:lnTo>
                <a:lnTo>
                  <a:pt x="1010" y="277"/>
                </a:lnTo>
                <a:lnTo>
                  <a:pt x="1010" y="277"/>
                </a:lnTo>
                <a:lnTo>
                  <a:pt x="1010" y="277"/>
                </a:lnTo>
                <a:lnTo>
                  <a:pt x="1007" y="277"/>
                </a:lnTo>
                <a:lnTo>
                  <a:pt x="1005" y="279"/>
                </a:lnTo>
                <a:lnTo>
                  <a:pt x="994" y="282"/>
                </a:lnTo>
                <a:lnTo>
                  <a:pt x="992" y="284"/>
                </a:lnTo>
                <a:lnTo>
                  <a:pt x="981" y="284"/>
                </a:lnTo>
                <a:lnTo>
                  <a:pt x="978" y="284"/>
                </a:lnTo>
                <a:lnTo>
                  <a:pt x="976" y="284"/>
                </a:lnTo>
                <a:lnTo>
                  <a:pt x="974" y="284"/>
                </a:lnTo>
                <a:lnTo>
                  <a:pt x="974" y="284"/>
                </a:lnTo>
                <a:lnTo>
                  <a:pt x="972" y="286"/>
                </a:lnTo>
                <a:lnTo>
                  <a:pt x="972" y="288"/>
                </a:lnTo>
                <a:lnTo>
                  <a:pt x="972" y="288"/>
                </a:lnTo>
                <a:lnTo>
                  <a:pt x="972" y="291"/>
                </a:lnTo>
                <a:lnTo>
                  <a:pt x="972" y="291"/>
                </a:lnTo>
                <a:lnTo>
                  <a:pt x="972" y="291"/>
                </a:lnTo>
                <a:lnTo>
                  <a:pt x="981" y="293"/>
                </a:lnTo>
                <a:lnTo>
                  <a:pt x="983" y="293"/>
                </a:lnTo>
                <a:lnTo>
                  <a:pt x="987" y="293"/>
                </a:lnTo>
                <a:lnTo>
                  <a:pt x="994" y="297"/>
                </a:lnTo>
                <a:lnTo>
                  <a:pt x="999" y="300"/>
                </a:lnTo>
                <a:lnTo>
                  <a:pt x="1001" y="300"/>
                </a:lnTo>
                <a:lnTo>
                  <a:pt x="1001" y="297"/>
                </a:lnTo>
                <a:lnTo>
                  <a:pt x="1003" y="295"/>
                </a:lnTo>
                <a:lnTo>
                  <a:pt x="1003" y="295"/>
                </a:lnTo>
                <a:lnTo>
                  <a:pt x="1003" y="295"/>
                </a:lnTo>
                <a:lnTo>
                  <a:pt x="1005" y="295"/>
                </a:lnTo>
                <a:lnTo>
                  <a:pt x="1005" y="295"/>
                </a:lnTo>
                <a:lnTo>
                  <a:pt x="1007" y="295"/>
                </a:lnTo>
                <a:lnTo>
                  <a:pt x="1007" y="297"/>
                </a:lnTo>
                <a:lnTo>
                  <a:pt x="1010" y="297"/>
                </a:lnTo>
                <a:lnTo>
                  <a:pt x="1010" y="297"/>
                </a:lnTo>
                <a:lnTo>
                  <a:pt x="1010" y="300"/>
                </a:lnTo>
                <a:lnTo>
                  <a:pt x="1012" y="297"/>
                </a:lnTo>
                <a:lnTo>
                  <a:pt x="1019" y="295"/>
                </a:lnTo>
                <a:lnTo>
                  <a:pt x="1021" y="293"/>
                </a:lnTo>
                <a:lnTo>
                  <a:pt x="1021" y="293"/>
                </a:lnTo>
                <a:lnTo>
                  <a:pt x="1019" y="291"/>
                </a:lnTo>
                <a:lnTo>
                  <a:pt x="1019" y="288"/>
                </a:lnTo>
                <a:lnTo>
                  <a:pt x="1019" y="288"/>
                </a:lnTo>
                <a:lnTo>
                  <a:pt x="1019" y="288"/>
                </a:lnTo>
                <a:lnTo>
                  <a:pt x="1021" y="291"/>
                </a:lnTo>
                <a:lnTo>
                  <a:pt x="1023" y="291"/>
                </a:lnTo>
                <a:lnTo>
                  <a:pt x="1025" y="288"/>
                </a:lnTo>
                <a:lnTo>
                  <a:pt x="1025" y="286"/>
                </a:lnTo>
                <a:lnTo>
                  <a:pt x="1025" y="286"/>
                </a:lnTo>
                <a:lnTo>
                  <a:pt x="1025" y="284"/>
                </a:lnTo>
                <a:lnTo>
                  <a:pt x="1028" y="284"/>
                </a:lnTo>
                <a:lnTo>
                  <a:pt x="1028" y="286"/>
                </a:lnTo>
                <a:lnTo>
                  <a:pt x="1028" y="286"/>
                </a:lnTo>
                <a:lnTo>
                  <a:pt x="1032" y="286"/>
                </a:lnTo>
                <a:lnTo>
                  <a:pt x="1034" y="286"/>
                </a:lnTo>
                <a:lnTo>
                  <a:pt x="1034" y="286"/>
                </a:lnTo>
                <a:lnTo>
                  <a:pt x="1030" y="288"/>
                </a:lnTo>
                <a:lnTo>
                  <a:pt x="1030" y="288"/>
                </a:lnTo>
                <a:lnTo>
                  <a:pt x="1028" y="291"/>
                </a:lnTo>
                <a:lnTo>
                  <a:pt x="1028" y="291"/>
                </a:lnTo>
                <a:lnTo>
                  <a:pt x="1028" y="293"/>
                </a:lnTo>
                <a:lnTo>
                  <a:pt x="1028" y="293"/>
                </a:lnTo>
                <a:lnTo>
                  <a:pt x="1028" y="295"/>
                </a:lnTo>
                <a:lnTo>
                  <a:pt x="1030" y="295"/>
                </a:lnTo>
                <a:lnTo>
                  <a:pt x="1030" y="295"/>
                </a:lnTo>
                <a:lnTo>
                  <a:pt x="1037" y="295"/>
                </a:lnTo>
                <a:lnTo>
                  <a:pt x="1043" y="295"/>
                </a:lnTo>
                <a:lnTo>
                  <a:pt x="1043" y="295"/>
                </a:lnTo>
                <a:lnTo>
                  <a:pt x="1046" y="293"/>
                </a:lnTo>
                <a:lnTo>
                  <a:pt x="1046" y="293"/>
                </a:lnTo>
                <a:lnTo>
                  <a:pt x="1048" y="291"/>
                </a:lnTo>
                <a:lnTo>
                  <a:pt x="1048" y="291"/>
                </a:lnTo>
                <a:lnTo>
                  <a:pt x="1050" y="293"/>
                </a:lnTo>
                <a:lnTo>
                  <a:pt x="1052" y="293"/>
                </a:lnTo>
                <a:lnTo>
                  <a:pt x="1055" y="293"/>
                </a:lnTo>
                <a:lnTo>
                  <a:pt x="1057" y="293"/>
                </a:lnTo>
                <a:lnTo>
                  <a:pt x="1061" y="293"/>
                </a:lnTo>
                <a:lnTo>
                  <a:pt x="1064" y="293"/>
                </a:lnTo>
                <a:lnTo>
                  <a:pt x="1066" y="293"/>
                </a:lnTo>
                <a:lnTo>
                  <a:pt x="1070" y="291"/>
                </a:lnTo>
                <a:lnTo>
                  <a:pt x="1073" y="291"/>
                </a:lnTo>
                <a:lnTo>
                  <a:pt x="1073" y="291"/>
                </a:lnTo>
                <a:lnTo>
                  <a:pt x="1073" y="293"/>
                </a:lnTo>
                <a:lnTo>
                  <a:pt x="1068" y="293"/>
                </a:lnTo>
                <a:lnTo>
                  <a:pt x="1066" y="295"/>
                </a:lnTo>
                <a:lnTo>
                  <a:pt x="1064" y="297"/>
                </a:lnTo>
                <a:lnTo>
                  <a:pt x="1061" y="297"/>
                </a:lnTo>
                <a:lnTo>
                  <a:pt x="1059" y="297"/>
                </a:lnTo>
                <a:lnTo>
                  <a:pt x="1055" y="297"/>
                </a:lnTo>
                <a:lnTo>
                  <a:pt x="1048" y="297"/>
                </a:lnTo>
                <a:lnTo>
                  <a:pt x="1043" y="300"/>
                </a:lnTo>
                <a:lnTo>
                  <a:pt x="1037" y="302"/>
                </a:lnTo>
                <a:lnTo>
                  <a:pt x="1028" y="304"/>
                </a:lnTo>
                <a:lnTo>
                  <a:pt x="1023" y="304"/>
                </a:lnTo>
                <a:lnTo>
                  <a:pt x="1021" y="306"/>
                </a:lnTo>
                <a:lnTo>
                  <a:pt x="1021" y="309"/>
                </a:lnTo>
                <a:lnTo>
                  <a:pt x="1023" y="311"/>
                </a:lnTo>
                <a:lnTo>
                  <a:pt x="1023" y="311"/>
                </a:lnTo>
                <a:lnTo>
                  <a:pt x="1030" y="313"/>
                </a:lnTo>
                <a:lnTo>
                  <a:pt x="1032" y="315"/>
                </a:lnTo>
                <a:lnTo>
                  <a:pt x="1034" y="315"/>
                </a:lnTo>
                <a:lnTo>
                  <a:pt x="1041" y="315"/>
                </a:lnTo>
                <a:lnTo>
                  <a:pt x="1050" y="315"/>
                </a:lnTo>
                <a:lnTo>
                  <a:pt x="1061" y="313"/>
                </a:lnTo>
                <a:lnTo>
                  <a:pt x="1068" y="311"/>
                </a:lnTo>
                <a:lnTo>
                  <a:pt x="1075" y="309"/>
                </a:lnTo>
                <a:lnTo>
                  <a:pt x="1077" y="309"/>
                </a:lnTo>
                <a:lnTo>
                  <a:pt x="1079" y="306"/>
                </a:lnTo>
                <a:lnTo>
                  <a:pt x="1079" y="304"/>
                </a:lnTo>
                <a:lnTo>
                  <a:pt x="1082" y="304"/>
                </a:lnTo>
                <a:lnTo>
                  <a:pt x="1086" y="302"/>
                </a:lnTo>
                <a:lnTo>
                  <a:pt x="1095" y="302"/>
                </a:lnTo>
                <a:lnTo>
                  <a:pt x="1104" y="297"/>
                </a:lnTo>
                <a:lnTo>
                  <a:pt x="1106" y="295"/>
                </a:lnTo>
                <a:lnTo>
                  <a:pt x="1109" y="297"/>
                </a:lnTo>
                <a:lnTo>
                  <a:pt x="1111" y="297"/>
                </a:lnTo>
                <a:lnTo>
                  <a:pt x="1109" y="297"/>
                </a:lnTo>
                <a:lnTo>
                  <a:pt x="1109" y="297"/>
                </a:lnTo>
                <a:lnTo>
                  <a:pt x="1111" y="300"/>
                </a:lnTo>
                <a:lnTo>
                  <a:pt x="1113" y="300"/>
                </a:lnTo>
                <a:lnTo>
                  <a:pt x="1113" y="300"/>
                </a:lnTo>
                <a:lnTo>
                  <a:pt x="1115" y="300"/>
                </a:lnTo>
                <a:lnTo>
                  <a:pt x="1120" y="297"/>
                </a:lnTo>
                <a:lnTo>
                  <a:pt x="1122" y="297"/>
                </a:lnTo>
                <a:lnTo>
                  <a:pt x="1129" y="300"/>
                </a:lnTo>
                <a:lnTo>
                  <a:pt x="1133" y="300"/>
                </a:lnTo>
                <a:lnTo>
                  <a:pt x="1133" y="300"/>
                </a:lnTo>
                <a:lnTo>
                  <a:pt x="1136" y="300"/>
                </a:lnTo>
                <a:lnTo>
                  <a:pt x="1142" y="297"/>
                </a:lnTo>
                <a:lnTo>
                  <a:pt x="1149" y="295"/>
                </a:lnTo>
                <a:lnTo>
                  <a:pt x="1151" y="293"/>
                </a:lnTo>
                <a:lnTo>
                  <a:pt x="1154" y="293"/>
                </a:lnTo>
                <a:lnTo>
                  <a:pt x="1156" y="286"/>
                </a:lnTo>
                <a:lnTo>
                  <a:pt x="1156" y="282"/>
                </a:lnTo>
                <a:lnTo>
                  <a:pt x="1158" y="279"/>
                </a:lnTo>
                <a:lnTo>
                  <a:pt x="1158" y="277"/>
                </a:lnTo>
                <a:lnTo>
                  <a:pt x="1158" y="275"/>
                </a:lnTo>
                <a:lnTo>
                  <a:pt x="1158" y="270"/>
                </a:lnTo>
                <a:lnTo>
                  <a:pt x="1156" y="268"/>
                </a:lnTo>
                <a:lnTo>
                  <a:pt x="1156" y="268"/>
                </a:lnTo>
                <a:lnTo>
                  <a:pt x="1156" y="268"/>
                </a:lnTo>
                <a:lnTo>
                  <a:pt x="1151" y="266"/>
                </a:lnTo>
                <a:lnTo>
                  <a:pt x="1145" y="266"/>
                </a:lnTo>
                <a:lnTo>
                  <a:pt x="1142" y="266"/>
                </a:lnTo>
                <a:lnTo>
                  <a:pt x="1140" y="266"/>
                </a:lnTo>
                <a:lnTo>
                  <a:pt x="1138" y="268"/>
                </a:lnTo>
                <a:lnTo>
                  <a:pt x="1138" y="268"/>
                </a:lnTo>
                <a:lnTo>
                  <a:pt x="1138" y="268"/>
                </a:lnTo>
                <a:lnTo>
                  <a:pt x="1138" y="270"/>
                </a:lnTo>
                <a:lnTo>
                  <a:pt x="1138" y="273"/>
                </a:lnTo>
                <a:lnTo>
                  <a:pt x="1140" y="273"/>
                </a:lnTo>
                <a:lnTo>
                  <a:pt x="1140" y="273"/>
                </a:lnTo>
                <a:lnTo>
                  <a:pt x="1138" y="273"/>
                </a:lnTo>
                <a:lnTo>
                  <a:pt x="1136" y="275"/>
                </a:lnTo>
                <a:lnTo>
                  <a:pt x="1136" y="277"/>
                </a:lnTo>
                <a:lnTo>
                  <a:pt x="1136" y="277"/>
                </a:lnTo>
                <a:lnTo>
                  <a:pt x="1136" y="275"/>
                </a:lnTo>
                <a:lnTo>
                  <a:pt x="1133" y="273"/>
                </a:lnTo>
                <a:lnTo>
                  <a:pt x="1133" y="270"/>
                </a:lnTo>
                <a:lnTo>
                  <a:pt x="1133" y="270"/>
                </a:lnTo>
                <a:lnTo>
                  <a:pt x="1131" y="270"/>
                </a:lnTo>
                <a:lnTo>
                  <a:pt x="1129" y="270"/>
                </a:lnTo>
                <a:lnTo>
                  <a:pt x="1127" y="270"/>
                </a:lnTo>
                <a:lnTo>
                  <a:pt x="1124" y="270"/>
                </a:lnTo>
                <a:lnTo>
                  <a:pt x="1120" y="273"/>
                </a:lnTo>
                <a:lnTo>
                  <a:pt x="1120" y="273"/>
                </a:lnTo>
                <a:lnTo>
                  <a:pt x="1120" y="273"/>
                </a:lnTo>
                <a:lnTo>
                  <a:pt x="1120" y="273"/>
                </a:lnTo>
                <a:lnTo>
                  <a:pt x="1124" y="268"/>
                </a:lnTo>
                <a:lnTo>
                  <a:pt x="1124" y="268"/>
                </a:lnTo>
                <a:lnTo>
                  <a:pt x="1124" y="268"/>
                </a:lnTo>
                <a:lnTo>
                  <a:pt x="1124" y="266"/>
                </a:lnTo>
                <a:lnTo>
                  <a:pt x="1122" y="266"/>
                </a:lnTo>
                <a:lnTo>
                  <a:pt x="1122" y="266"/>
                </a:lnTo>
                <a:lnTo>
                  <a:pt x="1120" y="264"/>
                </a:lnTo>
                <a:lnTo>
                  <a:pt x="1118" y="266"/>
                </a:lnTo>
                <a:lnTo>
                  <a:pt x="1115" y="266"/>
                </a:lnTo>
                <a:lnTo>
                  <a:pt x="1113" y="264"/>
                </a:lnTo>
                <a:lnTo>
                  <a:pt x="1113" y="264"/>
                </a:lnTo>
                <a:lnTo>
                  <a:pt x="1113" y="264"/>
                </a:lnTo>
                <a:lnTo>
                  <a:pt x="1115" y="261"/>
                </a:lnTo>
                <a:lnTo>
                  <a:pt x="1118" y="261"/>
                </a:lnTo>
                <a:lnTo>
                  <a:pt x="1118" y="259"/>
                </a:lnTo>
                <a:lnTo>
                  <a:pt x="1118" y="257"/>
                </a:lnTo>
                <a:lnTo>
                  <a:pt x="1115" y="255"/>
                </a:lnTo>
                <a:lnTo>
                  <a:pt x="1111" y="252"/>
                </a:lnTo>
                <a:lnTo>
                  <a:pt x="1111" y="252"/>
                </a:lnTo>
                <a:lnTo>
                  <a:pt x="1111" y="250"/>
                </a:lnTo>
                <a:lnTo>
                  <a:pt x="1111" y="250"/>
                </a:lnTo>
                <a:lnTo>
                  <a:pt x="1111" y="248"/>
                </a:lnTo>
                <a:lnTo>
                  <a:pt x="1109" y="248"/>
                </a:lnTo>
                <a:lnTo>
                  <a:pt x="1111" y="246"/>
                </a:lnTo>
                <a:lnTo>
                  <a:pt x="1111" y="246"/>
                </a:lnTo>
                <a:lnTo>
                  <a:pt x="1113" y="243"/>
                </a:lnTo>
                <a:lnTo>
                  <a:pt x="1113" y="243"/>
                </a:lnTo>
                <a:lnTo>
                  <a:pt x="1111" y="243"/>
                </a:lnTo>
                <a:lnTo>
                  <a:pt x="1111" y="243"/>
                </a:lnTo>
                <a:lnTo>
                  <a:pt x="1106" y="241"/>
                </a:lnTo>
                <a:lnTo>
                  <a:pt x="1102" y="241"/>
                </a:lnTo>
                <a:lnTo>
                  <a:pt x="1100" y="241"/>
                </a:lnTo>
                <a:lnTo>
                  <a:pt x="1100" y="243"/>
                </a:lnTo>
                <a:lnTo>
                  <a:pt x="1095" y="246"/>
                </a:lnTo>
                <a:lnTo>
                  <a:pt x="1091" y="250"/>
                </a:lnTo>
                <a:lnTo>
                  <a:pt x="1088" y="252"/>
                </a:lnTo>
                <a:lnTo>
                  <a:pt x="1084" y="255"/>
                </a:lnTo>
                <a:lnTo>
                  <a:pt x="1084" y="255"/>
                </a:lnTo>
                <a:lnTo>
                  <a:pt x="1084" y="255"/>
                </a:lnTo>
                <a:lnTo>
                  <a:pt x="1084" y="257"/>
                </a:lnTo>
                <a:lnTo>
                  <a:pt x="1084" y="257"/>
                </a:lnTo>
                <a:lnTo>
                  <a:pt x="1086" y="257"/>
                </a:lnTo>
                <a:lnTo>
                  <a:pt x="1091" y="259"/>
                </a:lnTo>
                <a:lnTo>
                  <a:pt x="1093" y="259"/>
                </a:lnTo>
                <a:lnTo>
                  <a:pt x="1097" y="261"/>
                </a:lnTo>
                <a:lnTo>
                  <a:pt x="1097" y="264"/>
                </a:lnTo>
                <a:lnTo>
                  <a:pt x="1097" y="264"/>
                </a:lnTo>
                <a:lnTo>
                  <a:pt x="1097" y="266"/>
                </a:lnTo>
                <a:lnTo>
                  <a:pt x="1097" y="266"/>
                </a:lnTo>
                <a:lnTo>
                  <a:pt x="1091" y="268"/>
                </a:lnTo>
                <a:lnTo>
                  <a:pt x="1091" y="270"/>
                </a:lnTo>
                <a:lnTo>
                  <a:pt x="1104" y="277"/>
                </a:lnTo>
                <a:lnTo>
                  <a:pt x="1106" y="277"/>
                </a:lnTo>
                <a:lnTo>
                  <a:pt x="1106" y="279"/>
                </a:lnTo>
                <a:lnTo>
                  <a:pt x="1106" y="279"/>
                </a:lnTo>
                <a:lnTo>
                  <a:pt x="1104" y="282"/>
                </a:lnTo>
                <a:lnTo>
                  <a:pt x="1104" y="282"/>
                </a:lnTo>
                <a:lnTo>
                  <a:pt x="1102" y="282"/>
                </a:lnTo>
                <a:lnTo>
                  <a:pt x="1082" y="282"/>
                </a:lnTo>
                <a:lnTo>
                  <a:pt x="1077" y="282"/>
                </a:lnTo>
                <a:lnTo>
                  <a:pt x="1075" y="282"/>
                </a:lnTo>
                <a:lnTo>
                  <a:pt x="1073" y="282"/>
                </a:lnTo>
                <a:lnTo>
                  <a:pt x="1070" y="279"/>
                </a:lnTo>
                <a:lnTo>
                  <a:pt x="1068" y="279"/>
                </a:lnTo>
                <a:lnTo>
                  <a:pt x="1068" y="277"/>
                </a:lnTo>
                <a:lnTo>
                  <a:pt x="1066" y="275"/>
                </a:lnTo>
                <a:lnTo>
                  <a:pt x="1066" y="273"/>
                </a:lnTo>
                <a:lnTo>
                  <a:pt x="1064" y="273"/>
                </a:lnTo>
                <a:lnTo>
                  <a:pt x="1061" y="273"/>
                </a:lnTo>
                <a:lnTo>
                  <a:pt x="1059" y="273"/>
                </a:lnTo>
                <a:lnTo>
                  <a:pt x="1057" y="273"/>
                </a:lnTo>
                <a:lnTo>
                  <a:pt x="1057" y="273"/>
                </a:lnTo>
                <a:lnTo>
                  <a:pt x="1057" y="270"/>
                </a:lnTo>
                <a:lnTo>
                  <a:pt x="1059" y="270"/>
                </a:lnTo>
                <a:lnTo>
                  <a:pt x="1059" y="268"/>
                </a:lnTo>
                <a:lnTo>
                  <a:pt x="1052" y="264"/>
                </a:lnTo>
                <a:lnTo>
                  <a:pt x="1046" y="261"/>
                </a:lnTo>
                <a:lnTo>
                  <a:pt x="1041" y="259"/>
                </a:lnTo>
                <a:lnTo>
                  <a:pt x="1039" y="259"/>
                </a:lnTo>
                <a:lnTo>
                  <a:pt x="1037" y="259"/>
                </a:lnTo>
                <a:lnTo>
                  <a:pt x="1030" y="259"/>
                </a:lnTo>
                <a:lnTo>
                  <a:pt x="1028" y="259"/>
                </a:lnTo>
                <a:close/>
                <a:moveTo>
                  <a:pt x="1154" y="216"/>
                </a:moveTo>
                <a:lnTo>
                  <a:pt x="1154" y="218"/>
                </a:lnTo>
                <a:lnTo>
                  <a:pt x="1156" y="218"/>
                </a:lnTo>
                <a:lnTo>
                  <a:pt x="1158" y="223"/>
                </a:lnTo>
                <a:lnTo>
                  <a:pt x="1160" y="228"/>
                </a:lnTo>
                <a:lnTo>
                  <a:pt x="1163" y="230"/>
                </a:lnTo>
                <a:lnTo>
                  <a:pt x="1167" y="230"/>
                </a:lnTo>
                <a:lnTo>
                  <a:pt x="1172" y="230"/>
                </a:lnTo>
                <a:lnTo>
                  <a:pt x="1174" y="230"/>
                </a:lnTo>
                <a:lnTo>
                  <a:pt x="1174" y="230"/>
                </a:lnTo>
                <a:lnTo>
                  <a:pt x="1174" y="228"/>
                </a:lnTo>
                <a:lnTo>
                  <a:pt x="1174" y="228"/>
                </a:lnTo>
                <a:lnTo>
                  <a:pt x="1174" y="225"/>
                </a:lnTo>
                <a:lnTo>
                  <a:pt x="1174" y="223"/>
                </a:lnTo>
                <a:lnTo>
                  <a:pt x="1169" y="221"/>
                </a:lnTo>
                <a:lnTo>
                  <a:pt x="1167" y="221"/>
                </a:lnTo>
                <a:lnTo>
                  <a:pt x="1167" y="221"/>
                </a:lnTo>
                <a:lnTo>
                  <a:pt x="1167" y="218"/>
                </a:lnTo>
                <a:lnTo>
                  <a:pt x="1165" y="216"/>
                </a:lnTo>
                <a:lnTo>
                  <a:pt x="1163" y="214"/>
                </a:lnTo>
                <a:lnTo>
                  <a:pt x="1158" y="212"/>
                </a:lnTo>
                <a:lnTo>
                  <a:pt x="1158" y="209"/>
                </a:lnTo>
                <a:lnTo>
                  <a:pt x="1154" y="209"/>
                </a:lnTo>
                <a:lnTo>
                  <a:pt x="1149" y="209"/>
                </a:lnTo>
                <a:lnTo>
                  <a:pt x="1149" y="212"/>
                </a:lnTo>
                <a:lnTo>
                  <a:pt x="1154" y="214"/>
                </a:lnTo>
                <a:lnTo>
                  <a:pt x="1154" y="216"/>
                </a:lnTo>
                <a:close/>
                <a:moveTo>
                  <a:pt x="1039" y="191"/>
                </a:moveTo>
                <a:lnTo>
                  <a:pt x="1041" y="191"/>
                </a:lnTo>
                <a:lnTo>
                  <a:pt x="1048" y="191"/>
                </a:lnTo>
                <a:lnTo>
                  <a:pt x="1055" y="189"/>
                </a:lnTo>
                <a:lnTo>
                  <a:pt x="1061" y="191"/>
                </a:lnTo>
                <a:lnTo>
                  <a:pt x="1066" y="194"/>
                </a:lnTo>
                <a:lnTo>
                  <a:pt x="1066" y="191"/>
                </a:lnTo>
                <a:lnTo>
                  <a:pt x="1068" y="191"/>
                </a:lnTo>
                <a:lnTo>
                  <a:pt x="1070" y="189"/>
                </a:lnTo>
                <a:lnTo>
                  <a:pt x="1070" y="189"/>
                </a:lnTo>
                <a:lnTo>
                  <a:pt x="1073" y="189"/>
                </a:lnTo>
                <a:lnTo>
                  <a:pt x="1075" y="191"/>
                </a:lnTo>
                <a:lnTo>
                  <a:pt x="1077" y="191"/>
                </a:lnTo>
                <a:lnTo>
                  <a:pt x="1082" y="191"/>
                </a:lnTo>
                <a:lnTo>
                  <a:pt x="1084" y="191"/>
                </a:lnTo>
                <a:lnTo>
                  <a:pt x="1088" y="191"/>
                </a:lnTo>
                <a:lnTo>
                  <a:pt x="1093" y="191"/>
                </a:lnTo>
                <a:lnTo>
                  <a:pt x="1097" y="191"/>
                </a:lnTo>
                <a:lnTo>
                  <a:pt x="1097" y="191"/>
                </a:lnTo>
                <a:lnTo>
                  <a:pt x="1100" y="189"/>
                </a:lnTo>
                <a:lnTo>
                  <a:pt x="1100" y="189"/>
                </a:lnTo>
                <a:lnTo>
                  <a:pt x="1100" y="187"/>
                </a:lnTo>
                <a:lnTo>
                  <a:pt x="1097" y="185"/>
                </a:lnTo>
                <a:lnTo>
                  <a:pt x="1097" y="182"/>
                </a:lnTo>
                <a:lnTo>
                  <a:pt x="1095" y="182"/>
                </a:lnTo>
                <a:lnTo>
                  <a:pt x="1095" y="182"/>
                </a:lnTo>
                <a:lnTo>
                  <a:pt x="1095" y="182"/>
                </a:lnTo>
                <a:lnTo>
                  <a:pt x="1091" y="180"/>
                </a:lnTo>
                <a:lnTo>
                  <a:pt x="1088" y="178"/>
                </a:lnTo>
                <a:lnTo>
                  <a:pt x="1086" y="178"/>
                </a:lnTo>
                <a:lnTo>
                  <a:pt x="1082" y="176"/>
                </a:lnTo>
                <a:lnTo>
                  <a:pt x="1079" y="176"/>
                </a:lnTo>
                <a:lnTo>
                  <a:pt x="1075" y="178"/>
                </a:lnTo>
                <a:lnTo>
                  <a:pt x="1073" y="178"/>
                </a:lnTo>
                <a:lnTo>
                  <a:pt x="1066" y="180"/>
                </a:lnTo>
                <a:lnTo>
                  <a:pt x="1066" y="182"/>
                </a:lnTo>
                <a:lnTo>
                  <a:pt x="1061" y="182"/>
                </a:lnTo>
                <a:lnTo>
                  <a:pt x="1055" y="182"/>
                </a:lnTo>
                <a:lnTo>
                  <a:pt x="1048" y="185"/>
                </a:lnTo>
                <a:lnTo>
                  <a:pt x="1043" y="187"/>
                </a:lnTo>
                <a:lnTo>
                  <a:pt x="1039" y="189"/>
                </a:lnTo>
                <a:lnTo>
                  <a:pt x="1037" y="189"/>
                </a:lnTo>
                <a:lnTo>
                  <a:pt x="1037" y="191"/>
                </a:lnTo>
                <a:lnTo>
                  <a:pt x="1039" y="191"/>
                </a:lnTo>
                <a:lnTo>
                  <a:pt x="1039" y="191"/>
                </a:lnTo>
                <a:close/>
                <a:moveTo>
                  <a:pt x="1158" y="167"/>
                </a:moveTo>
                <a:lnTo>
                  <a:pt x="1160" y="167"/>
                </a:lnTo>
                <a:lnTo>
                  <a:pt x="1167" y="167"/>
                </a:lnTo>
                <a:lnTo>
                  <a:pt x="1169" y="167"/>
                </a:lnTo>
                <a:lnTo>
                  <a:pt x="1169" y="169"/>
                </a:lnTo>
                <a:lnTo>
                  <a:pt x="1167" y="171"/>
                </a:lnTo>
                <a:lnTo>
                  <a:pt x="1167" y="173"/>
                </a:lnTo>
                <a:lnTo>
                  <a:pt x="1167" y="173"/>
                </a:lnTo>
                <a:lnTo>
                  <a:pt x="1167" y="176"/>
                </a:lnTo>
                <a:lnTo>
                  <a:pt x="1169" y="176"/>
                </a:lnTo>
                <a:lnTo>
                  <a:pt x="1169" y="173"/>
                </a:lnTo>
                <a:lnTo>
                  <a:pt x="1176" y="169"/>
                </a:lnTo>
                <a:lnTo>
                  <a:pt x="1178" y="169"/>
                </a:lnTo>
                <a:lnTo>
                  <a:pt x="1181" y="169"/>
                </a:lnTo>
                <a:lnTo>
                  <a:pt x="1181" y="169"/>
                </a:lnTo>
                <a:lnTo>
                  <a:pt x="1183" y="171"/>
                </a:lnTo>
                <a:lnTo>
                  <a:pt x="1183" y="171"/>
                </a:lnTo>
                <a:lnTo>
                  <a:pt x="1178" y="173"/>
                </a:lnTo>
                <a:lnTo>
                  <a:pt x="1178" y="176"/>
                </a:lnTo>
                <a:lnTo>
                  <a:pt x="1178" y="176"/>
                </a:lnTo>
                <a:lnTo>
                  <a:pt x="1181" y="176"/>
                </a:lnTo>
                <a:lnTo>
                  <a:pt x="1190" y="176"/>
                </a:lnTo>
                <a:lnTo>
                  <a:pt x="1192" y="176"/>
                </a:lnTo>
                <a:lnTo>
                  <a:pt x="1192" y="178"/>
                </a:lnTo>
                <a:lnTo>
                  <a:pt x="1190" y="178"/>
                </a:lnTo>
                <a:lnTo>
                  <a:pt x="1183" y="180"/>
                </a:lnTo>
                <a:lnTo>
                  <a:pt x="1181" y="180"/>
                </a:lnTo>
                <a:lnTo>
                  <a:pt x="1187" y="180"/>
                </a:lnTo>
                <a:lnTo>
                  <a:pt x="1190" y="182"/>
                </a:lnTo>
                <a:lnTo>
                  <a:pt x="1190" y="185"/>
                </a:lnTo>
                <a:lnTo>
                  <a:pt x="1185" y="185"/>
                </a:lnTo>
                <a:lnTo>
                  <a:pt x="1178" y="185"/>
                </a:lnTo>
                <a:lnTo>
                  <a:pt x="1172" y="182"/>
                </a:lnTo>
                <a:lnTo>
                  <a:pt x="1169" y="182"/>
                </a:lnTo>
                <a:lnTo>
                  <a:pt x="1167" y="182"/>
                </a:lnTo>
                <a:lnTo>
                  <a:pt x="1167" y="185"/>
                </a:lnTo>
                <a:lnTo>
                  <a:pt x="1167" y="187"/>
                </a:lnTo>
                <a:lnTo>
                  <a:pt x="1167" y="189"/>
                </a:lnTo>
                <a:lnTo>
                  <a:pt x="1169" y="189"/>
                </a:lnTo>
                <a:lnTo>
                  <a:pt x="1174" y="191"/>
                </a:lnTo>
                <a:lnTo>
                  <a:pt x="1176" y="194"/>
                </a:lnTo>
                <a:lnTo>
                  <a:pt x="1183" y="194"/>
                </a:lnTo>
                <a:lnTo>
                  <a:pt x="1187" y="191"/>
                </a:lnTo>
                <a:lnTo>
                  <a:pt x="1201" y="189"/>
                </a:lnTo>
                <a:lnTo>
                  <a:pt x="1201" y="191"/>
                </a:lnTo>
                <a:lnTo>
                  <a:pt x="1201" y="191"/>
                </a:lnTo>
                <a:lnTo>
                  <a:pt x="1201" y="194"/>
                </a:lnTo>
                <a:lnTo>
                  <a:pt x="1203" y="194"/>
                </a:lnTo>
                <a:lnTo>
                  <a:pt x="1203" y="194"/>
                </a:lnTo>
                <a:lnTo>
                  <a:pt x="1208" y="194"/>
                </a:lnTo>
                <a:lnTo>
                  <a:pt x="1212" y="191"/>
                </a:lnTo>
                <a:lnTo>
                  <a:pt x="1217" y="194"/>
                </a:lnTo>
                <a:lnTo>
                  <a:pt x="1223" y="196"/>
                </a:lnTo>
                <a:lnTo>
                  <a:pt x="1228" y="196"/>
                </a:lnTo>
                <a:lnTo>
                  <a:pt x="1230" y="198"/>
                </a:lnTo>
                <a:lnTo>
                  <a:pt x="1230" y="198"/>
                </a:lnTo>
                <a:lnTo>
                  <a:pt x="1232" y="200"/>
                </a:lnTo>
                <a:lnTo>
                  <a:pt x="1232" y="203"/>
                </a:lnTo>
                <a:lnTo>
                  <a:pt x="1232" y="203"/>
                </a:lnTo>
                <a:lnTo>
                  <a:pt x="1235" y="205"/>
                </a:lnTo>
                <a:lnTo>
                  <a:pt x="1235" y="205"/>
                </a:lnTo>
                <a:lnTo>
                  <a:pt x="1239" y="207"/>
                </a:lnTo>
                <a:lnTo>
                  <a:pt x="1246" y="209"/>
                </a:lnTo>
                <a:lnTo>
                  <a:pt x="1250" y="207"/>
                </a:lnTo>
                <a:lnTo>
                  <a:pt x="1255" y="207"/>
                </a:lnTo>
                <a:lnTo>
                  <a:pt x="1257" y="207"/>
                </a:lnTo>
                <a:lnTo>
                  <a:pt x="1257" y="205"/>
                </a:lnTo>
                <a:lnTo>
                  <a:pt x="1259" y="203"/>
                </a:lnTo>
                <a:lnTo>
                  <a:pt x="1259" y="203"/>
                </a:lnTo>
                <a:lnTo>
                  <a:pt x="1259" y="200"/>
                </a:lnTo>
                <a:lnTo>
                  <a:pt x="1259" y="200"/>
                </a:lnTo>
                <a:lnTo>
                  <a:pt x="1257" y="198"/>
                </a:lnTo>
                <a:lnTo>
                  <a:pt x="1250" y="191"/>
                </a:lnTo>
                <a:lnTo>
                  <a:pt x="1248" y="191"/>
                </a:lnTo>
                <a:lnTo>
                  <a:pt x="1248" y="191"/>
                </a:lnTo>
                <a:lnTo>
                  <a:pt x="1248" y="189"/>
                </a:lnTo>
                <a:lnTo>
                  <a:pt x="1248" y="189"/>
                </a:lnTo>
                <a:lnTo>
                  <a:pt x="1246" y="187"/>
                </a:lnTo>
                <a:lnTo>
                  <a:pt x="1246" y="187"/>
                </a:lnTo>
                <a:lnTo>
                  <a:pt x="1248" y="185"/>
                </a:lnTo>
                <a:lnTo>
                  <a:pt x="1250" y="182"/>
                </a:lnTo>
                <a:lnTo>
                  <a:pt x="1250" y="182"/>
                </a:lnTo>
                <a:lnTo>
                  <a:pt x="1250" y="182"/>
                </a:lnTo>
                <a:lnTo>
                  <a:pt x="1248" y="180"/>
                </a:lnTo>
                <a:lnTo>
                  <a:pt x="1244" y="178"/>
                </a:lnTo>
                <a:lnTo>
                  <a:pt x="1237" y="173"/>
                </a:lnTo>
                <a:lnTo>
                  <a:pt x="1230" y="176"/>
                </a:lnTo>
                <a:lnTo>
                  <a:pt x="1226" y="176"/>
                </a:lnTo>
                <a:lnTo>
                  <a:pt x="1226" y="173"/>
                </a:lnTo>
                <a:lnTo>
                  <a:pt x="1226" y="173"/>
                </a:lnTo>
                <a:lnTo>
                  <a:pt x="1228" y="171"/>
                </a:lnTo>
                <a:lnTo>
                  <a:pt x="1228" y="171"/>
                </a:lnTo>
                <a:lnTo>
                  <a:pt x="1228" y="169"/>
                </a:lnTo>
                <a:lnTo>
                  <a:pt x="1226" y="169"/>
                </a:lnTo>
                <a:lnTo>
                  <a:pt x="1223" y="169"/>
                </a:lnTo>
                <a:lnTo>
                  <a:pt x="1217" y="164"/>
                </a:lnTo>
                <a:lnTo>
                  <a:pt x="1214" y="164"/>
                </a:lnTo>
                <a:lnTo>
                  <a:pt x="1214" y="164"/>
                </a:lnTo>
                <a:lnTo>
                  <a:pt x="1210" y="167"/>
                </a:lnTo>
                <a:lnTo>
                  <a:pt x="1208" y="167"/>
                </a:lnTo>
                <a:lnTo>
                  <a:pt x="1208" y="169"/>
                </a:lnTo>
                <a:lnTo>
                  <a:pt x="1205" y="171"/>
                </a:lnTo>
                <a:lnTo>
                  <a:pt x="1205" y="171"/>
                </a:lnTo>
                <a:lnTo>
                  <a:pt x="1203" y="171"/>
                </a:lnTo>
                <a:lnTo>
                  <a:pt x="1203" y="171"/>
                </a:lnTo>
                <a:lnTo>
                  <a:pt x="1203" y="171"/>
                </a:lnTo>
                <a:lnTo>
                  <a:pt x="1203" y="169"/>
                </a:lnTo>
                <a:lnTo>
                  <a:pt x="1201" y="169"/>
                </a:lnTo>
                <a:lnTo>
                  <a:pt x="1203" y="169"/>
                </a:lnTo>
                <a:lnTo>
                  <a:pt x="1203" y="167"/>
                </a:lnTo>
                <a:lnTo>
                  <a:pt x="1203" y="167"/>
                </a:lnTo>
                <a:lnTo>
                  <a:pt x="1203" y="164"/>
                </a:lnTo>
                <a:lnTo>
                  <a:pt x="1203" y="164"/>
                </a:lnTo>
                <a:lnTo>
                  <a:pt x="1199" y="160"/>
                </a:lnTo>
                <a:lnTo>
                  <a:pt x="1194" y="158"/>
                </a:lnTo>
                <a:lnTo>
                  <a:pt x="1192" y="158"/>
                </a:lnTo>
                <a:lnTo>
                  <a:pt x="1187" y="155"/>
                </a:lnTo>
                <a:lnTo>
                  <a:pt x="1183" y="155"/>
                </a:lnTo>
                <a:lnTo>
                  <a:pt x="1169" y="158"/>
                </a:lnTo>
                <a:lnTo>
                  <a:pt x="1160" y="158"/>
                </a:lnTo>
                <a:lnTo>
                  <a:pt x="1160" y="158"/>
                </a:lnTo>
                <a:lnTo>
                  <a:pt x="1158" y="160"/>
                </a:lnTo>
                <a:lnTo>
                  <a:pt x="1158" y="162"/>
                </a:lnTo>
                <a:lnTo>
                  <a:pt x="1158" y="164"/>
                </a:lnTo>
                <a:lnTo>
                  <a:pt x="1158" y="167"/>
                </a:lnTo>
                <a:lnTo>
                  <a:pt x="1158" y="167"/>
                </a:lnTo>
                <a:close/>
                <a:moveTo>
                  <a:pt x="1284" y="313"/>
                </a:moveTo>
                <a:lnTo>
                  <a:pt x="1286" y="311"/>
                </a:lnTo>
                <a:lnTo>
                  <a:pt x="1286" y="311"/>
                </a:lnTo>
                <a:lnTo>
                  <a:pt x="1286" y="311"/>
                </a:lnTo>
                <a:lnTo>
                  <a:pt x="1284" y="309"/>
                </a:lnTo>
                <a:lnTo>
                  <a:pt x="1282" y="311"/>
                </a:lnTo>
                <a:lnTo>
                  <a:pt x="1280" y="313"/>
                </a:lnTo>
                <a:lnTo>
                  <a:pt x="1280" y="313"/>
                </a:lnTo>
                <a:lnTo>
                  <a:pt x="1280" y="315"/>
                </a:lnTo>
                <a:lnTo>
                  <a:pt x="1284" y="313"/>
                </a:lnTo>
                <a:close/>
                <a:moveTo>
                  <a:pt x="5382" y="2605"/>
                </a:moveTo>
                <a:lnTo>
                  <a:pt x="5380" y="2605"/>
                </a:lnTo>
                <a:lnTo>
                  <a:pt x="5380" y="2605"/>
                </a:lnTo>
                <a:lnTo>
                  <a:pt x="5380" y="2607"/>
                </a:lnTo>
                <a:lnTo>
                  <a:pt x="5378" y="2609"/>
                </a:lnTo>
                <a:lnTo>
                  <a:pt x="5378" y="2609"/>
                </a:lnTo>
                <a:lnTo>
                  <a:pt x="5378" y="2612"/>
                </a:lnTo>
                <a:lnTo>
                  <a:pt x="5378" y="2612"/>
                </a:lnTo>
                <a:lnTo>
                  <a:pt x="5378" y="2609"/>
                </a:lnTo>
                <a:lnTo>
                  <a:pt x="5380" y="2609"/>
                </a:lnTo>
                <a:lnTo>
                  <a:pt x="5380" y="2612"/>
                </a:lnTo>
                <a:lnTo>
                  <a:pt x="5382" y="2612"/>
                </a:lnTo>
                <a:lnTo>
                  <a:pt x="5382" y="2612"/>
                </a:lnTo>
                <a:lnTo>
                  <a:pt x="5382" y="2609"/>
                </a:lnTo>
                <a:lnTo>
                  <a:pt x="5382" y="2609"/>
                </a:lnTo>
                <a:lnTo>
                  <a:pt x="5382" y="2609"/>
                </a:lnTo>
                <a:lnTo>
                  <a:pt x="5382" y="2607"/>
                </a:lnTo>
                <a:lnTo>
                  <a:pt x="5382" y="2607"/>
                </a:lnTo>
                <a:lnTo>
                  <a:pt x="5382" y="2607"/>
                </a:lnTo>
                <a:lnTo>
                  <a:pt x="5382" y="2605"/>
                </a:lnTo>
                <a:lnTo>
                  <a:pt x="5382" y="2605"/>
                </a:lnTo>
                <a:lnTo>
                  <a:pt x="5382" y="2605"/>
                </a:lnTo>
                <a:lnTo>
                  <a:pt x="5382" y="2605"/>
                </a:lnTo>
                <a:close/>
                <a:moveTo>
                  <a:pt x="5358" y="721"/>
                </a:moveTo>
                <a:lnTo>
                  <a:pt x="5358" y="718"/>
                </a:lnTo>
                <a:lnTo>
                  <a:pt x="5358" y="716"/>
                </a:lnTo>
                <a:lnTo>
                  <a:pt x="5356" y="712"/>
                </a:lnTo>
                <a:lnTo>
                  <a:pt x="5356" y="712"/>
                </a:lnTo>
                <a:lnTo>
                  <a:pt x="5351" y="716"/>
                </a:lnTo>
                <a:lnTo>
                  <a:pt x="5344" y="718"/>
                </a:lnTo>
                <a:lnTo>
                  <a:pt x="5344" y="718"/>
                </a:lnTo>
                <a:lnTo>
                  <a:pt x="5344" y="718"/>
                </a:lnTo>
                <a:lnTo>
                  <a:pt x="5344" y="723"/>
                </a:lnTo>
                <a:lnTo>
                  <a:pt x="5342" y="725"/>
                </a:lnTo>
                <a:lnTo>
                  <a:pt x="5340" y="727"/>
                </a:lnTo>
                <a:lnTo>
                  <a:pt x="5340" y="727"/>
                </a:lnTo>
                <a:lnTo>
                  <a:pt x="5340" y="727"/>
                </a:lnTo>
                <a:lnTo>
                  <a:pt x="5340" y="730"/>
                </a:lnTo>
                <a:lnTo>
                  <a:pt x="5342" y="727"/>
                </a:lnTo>
                <a:lnTo>
                  <a:pt x="5347" y="723"/>
                </a:lnTo>
                <a:lnTo>
                  <a:pt x="5351" y="721"/>
                </a:lnTo>
                <a:lnTo>
                  <a:pt x="5358" y="721"/>
                </a:lnTo>
                <a:close/>
                <a:moveTo>
                  <a:pt x="5391" y="1932"/>
                </a:moveTo>
                <a:lnTo>
                  <a:pt x="5391" y="1932"/>
                </a:lnTo>
                <a:lnTo>
                  <a:pt x="5391" y="1932"/>
                </a:lnTo>
                <a:lnTo>
                  <a:pt x="5394" y="1932"/>
                </a:lnTo>
                <a:lnTo>
                  <a:pt x="5391" y="1932"/>
                </a:lnTo>
                <a:lnTo>
                  <a:pt x="5391" y="1932"/>
                </a:lnTo>
                <a:lnTo>
                  <a:pt x="5391" y="1932"/>
                </a:lnTo>
                <a:lnTo>
                  <a:pt x="5391" y="1932"/>
                </a:lnTo>
                <a:close/>
                <a:moveTo>
                  <a:pt x="5382" y="799"/>
                </a:moveTo>
                <a:lnTo>
                  <a:pt x="5378" y="797"/>
                </a:lnTo>
                <a:lnTo>
                  <a:pt x="5376" y="799"/>
                </a:lnTo>
                <a:lnTo>
                  <a:pt x="5376" y="799"/>
                </a:lnTo>
                <a:lnTo>
                  <a:pt x="5378" y="802"/>
                </a:lnTo>
                <a:lnTo>
                  <a:pt x="5380" y="804"/>
                </a:lnTo>
                <a:lnTo>
                  <a:pt x="5380" y="804"/>
                </a:lnTo>
                <a:lnTo>
                  <a:pt x="5380" y="806"/>
                </a:lnTo>
                <a:lnTo>
                  <a:pt x="5382" y="806"/>
                </a:lnTo>
                <a:lnTo>
                  <a:pt x="5385" y="808"/>
                </a:lnTo>
                <a:lnTo>
                  <a:pt x="5385" y="808"/>
                </a:lnTo>
                <a:lnTo>
                  <a:pt x="5387" y="808"/>
                </a:lnTo>
                <a:lnTo>
                  <a:pt x="5387" y="811"/>
                </a:lnTo>
                <a:lnTo>
                  <a:pt x="5389" y="813"/>
                </a:lnTo>
                <a:lnTo>
                  <a:pt x="5389" y="808"/>
                </a:lnTo>
                <a:lnTo>
                  <a:pt x="5387" y="808"/>
                </a:lnTo>
                <a:lnTo>
                  <a:pt x="5387" y="806"/>
                </a:lnTo>
                <a:lnTo>
                  <a:pt x="5385" y="806"/>
                </a:lnTo>
                <a:lnTo>
                  <a:pt x="5382" y="802"/>
                </a:lnTo>
                <a:lnTo>
                  <a:pt x="5382" y="802"/>
                </a:lnTo>
                <a:lnTo>
                  <a:pt x="5382" y="799"/>
                </a:lnTo>
                <a:lnTo>
                  <a:pt x="5382" y="799"/>
                </a:lnTo>
                <a:close/>
                <a:moveTo>
                  <a:pt x="5387" y="2101"/>
                </a:moveTo>
                <a:lnTo>
                  <a:pt x="5391" y="2103"/>
                </a:lnTo>
                <a:lnTo>
                  <a:pt x="5391" y="2103"/>
                </a:lnTo>
                <a:lnTo>
                  <a:pt x="5394" y="2103"/>
                </a:lnTo>
                <a:lnTo>
                  <a:pt x="5394" y="2101"/>
                </a:lnTo>
                <a:lnTo>
                  <a:pt x="5394" y="2101"/>
                </a:lnTo>
                <a:lnTo>
                  <a:pt x="5394" y="2098"/>
                </a:lnTo>
                <a:lnTo>
                  <a:pt x="5391" y="2096"/>
                </a:lnTo>
                <a:lnTo>
                  <a:pt x="5389" y="2096"/>
                </a:lnTo>
                <a:lnTo>
                  <a:pt x="5387" y="2094"/>
                </a:lnTo>
                <a:lnTo>
                  <a:pt x="5387" y="2094"/>
                </a:lnTo>
                <a:lnTo>
                  <a:pt x="5382" y="2089"/>
                </a:lnTo>
                <a:lnTo>
                  <a:pt x="5380" y="2087"/>
                </a:lnTo>
                <a:lnTo>
                  <a:pt x="5378" y="2087"/>
                </a:lnTo>
                <a:lnTo>
                  <a:pt x="5378" y="2087"/>
                </a:lnTo>
                <a:lnTo>
                  <a:pt x="5376" y="2087"/>
                </a:lnTo>
                <a:lnTo>
                  <a:pt x="5376" y="2085"/>
                </a:lnTo>
                <a:lnTo>
                  <a:pt x="5374" y="2085"/>
                </a:lnTo>
                <a:lnTo>
                  <a:pt x="5371" y="2083"/>
                </a:lnTo>
                <a:lnTo>
                  <a:pt x="5371" y="2083"/>
                </a:lnTo>
                <a:lnTo>
                  <a:pt x="5369" y="2080"/>
                </a:lnTo>
                <a:lnTo>
                  <a:pt x="5369" y="2080"/>
                </a:lnTo>
                <a:lnTo>
                  <a:pt x="5369" y="2078"/>
                </a:lnTo>
                <a:lnTo>
                  <a:pt x="5369" y="2078"/>
                </a:lnTo>
                <a:lnTo>
                  <a:pt x="5367" y="2078"/>
                </a:lnTo>
                <a:lnTo>
                  <a:pt x="5367" y="2076"/>
                </a:lnTo>
                <a:lnTo>
                  <a:pt x="5365" y="2076"/>
                </a:lnTo>
                <a:lnTo>
                  <a:pt x="5362" y="2076"/>
                </a:lnTo>
                <a:lnTo>
                  <a:pt x="5358" y="2071"/>
                </a:lnTo>
                <a:lnTo>
                  <a:pt x="5356" y="2069"/>
                </a:lnTo>
                <a:lnTo>
                  <a:pt x="5353" y="2069"/>
                </a:lnTo>
                <a:lnTo>
                  <a:pt x="5351" y="2069"/>
                </a:lnTo>
                <a:lnTo>
                  <a:pt x="5349" y="2067"/>
                </a:lnTo>
                <a:lnTo>
                  <a:pt x="5349" y="2067"/>
                </a:lnTo>
                <a:lnTo>
                  <a:pt x="5349" y="2067"/>
                </a:lnTo>
                <a:lnTo>
                  <a:pt x="5349" y="2069"/>
                </a:lnTo>
                <a:lnTo>
                  <a:pt x="5349" y="2069"/>
                </a:lnTo>
                <a:lnTo>
                  <a:pt x="5351" y="2069"/>
                </a:lnTo>
                <a:lnTo>
                  <a:pt x="5351" y="2071"/>
                </a:lnTo>
                <a:lnTo>
                  <a:pt x="5351" y="2071"/>
                </a:lnTo>
                <a:lnTo>
                  <a:pt x="5353" y="2074"/>
                </a:lnTo>
                <a:lnTo>
                  <a:pt x="5353" y="2076"/>
                </a:lnTo>
                <a:lnTo>
                  <a:pt x="5356" y="2078"/>
                </a:lnTo>
                <a:lnTo>
                  <a:pt x="5356" y="2078"/>
                </a:lnTo>
                <a:lnTo>
                  <a:pt x="5358" y="2080"/>
                </a:lnTo>
                <a:lnTo>
                  <a:pt x="5360" y="2083"/>
                </a:lnTo>
                <a:lnTo>
                  <a:pt x="5362" y="2085"/>
                </a:lnTo>
                <a:lnTo>
                  <a:pt x="5365" y="2085"/>
                </a:lnTo>
                <a:lnTo>
                  <a:pt x="5367" y="2089"/>
                </a:lnTo>
                <a:lnTo>
                  <a:pt x="5369" y="2089"/>
                </a:lnTo>
                <a:lnTo>
                  <a:pt x="5369" y="2089"/>
                </a:lnTo>
                <a:lnTo>
                  <a:pt x="5374" y="2092"/>
                </a:lnTo>
                <a:lnTo>
                  <a:pt x="5376" y="2092"/>
                </a:lnTo>
                <a:lnTo>
                  <a:pt x="5376" y="2094"/>
                </a:lnTo>
                <a:lnTo>
                  <a:pt x="5378" y="2094"/>
                </a:lnTo>
                <a:lnTo>
                  <a:pt x="5380" y="2096"/>
                </a:lnTo>
                <a:lnTo>
                  <a:pt x="5380" y="2096"/>
                </a:lnTo>
                <a:lnTo>
                  <a:pt x="5380" y="2096"/>
                </a:lnTo>
                <a:lnTo>
                  <a:pt x="5382" y="2098"/>
                </a:lnTo>
                <a:lnTo>
                  <a:pt x="5382" y="2098"/>
                </a:lnTo>
                <a:lnTo>
                  <a:pt x="5385" y="2101"/>
                </a:lnTo>
                <a:lnTo>
                  <a:pt x="5385" y="2101"/>
                </a:lnTo>
                <a:lnTo>
                  <a:pt x="5387" y="2101"/>
                </a:lnTo>
                <a:lnTo>
                  <a:pt x="5387" y="2101"/>
                </a:lnTo>
                <a:lnTo>
                  <a:pt x="5387" y="2101"/>
                </a:lnTo>
                <a:close/>
                <a:moveTo>
                  <a:pt x="5331" y="1668"/>
                </a:moveTo>
                <a:lnTo>
                  <a:pt x="5331" y="1671"/>
                </a:lnTo>
                <a:lnTo>
                  <a:pt x="5331" y="1671"/>
                </a:lnTo>
                <a:lnTo>
                  <a:pt x="5333" y="1671"/>
                </a:lnTo>
                <a:lnTo>
                  <a:pt x="5333" y="1671"/>
                </a:lnTo>
                <a:lnTo>
                  <a:pt x="5331" y="1668"/>
                </a:lnTo>
                <a:close/>
                <a:moveTo>
                  <a:pt x="5306" y="1900"/>
                </a:moveTo>
                <a:lnTo>
                  <a:pt x="5306" y="1900"/>
                </a:lnTo>
                <a:lnTo>
                  <a:pt x="5306" y="1898"/>
                </a:lnTo>
                <a:lnTo>
                  <a:pt x="5306" y="1896"/>
                </a:lnTo>
                <a:lnTo>
                  <a:pt x="5306" y="1894"/>
                </a:lnTo>
                <a:lnTo>
                  <a:pt x="5304" y="1894"/>
                </a:lnTo>
                <a:lnTo>
                  <a:pt x="5304" y="1891"/>
                </a:lnTo>
                <a:lnTo>
                  <a:pt x="5304" y="1891"/>
                </a:lnTo>
                <a:lnTo>
                  <a:pt x="5302" y="1889"/>
                </a:lnTo>
                <a:lnTo>
                  <a:pt x="5302" y="1889"/>
                </a:lnTo>
                <a:lnTo>
                  <a:pt x="5299" y="1887"/>
                </a:lnTo>
                <a:lnTo>
                  <a:pt x="5299" y="1887"/>
                </a:lnTo>
                <a:lnTo>
                  <a:pt x="5302" y="1887"/>
                </a:lnTo>
                <a:lnTo>
                  <a:pt x="5302" y="1885"/>
                </a:lnTo>
                <a:lnTo>
                  <a:pt x="5297" y="1880"/>
                </a:lnTo>
                <a:lnTo>
                  <a:pt x="5297" y="1880"/>
                </a:lnTo>
                <a:lnTo>
                  <a:pt x="5297" y="1880"/>
                </a:lnTo>
                <a:lnTo>
                  <a:pt x="5295" y="1880"/>
                </a:lnTo>
                <a:lnTo>
                  <a:pt x="5295" y="1880"/>
                </a:lnTo>
                <a:lnTo>
                  <a:pt x="5295" y="1882"/>
                </a:lnTo>
                <a:lnTo>
                  <a:pt x="5297" y="1885"/>
                </a:lnTo>
                <a:lnTo>
                  <a:pt x="5295" y="1885"/>
                </a:lnTo>
                <a:lnTo>
                  <a:pt x="5297" y="1891"/>
                </a:lnTo>
                <a:lnTo>
                  <a:pt x="5299" y="1894"/>
                </a:lnTo>
                <a:lnTo>
                  <a:pt x="5302" y="1896"/>
                </a:lnTo>
                <a:lnTo>
                  <a:pt x="5302" y="1896"/>
                </a:lnTo>
                <a:lnTo>
                  <a:pt x="5304" y="1898"/>
                </a:lnTo>
                <a:lnTo>
                  <a:pt x="5306" y="1900"/>
                </a:lnTo>
                <a:lnTo>
                  <a:pt x="5306" y="1900"/>
                </a:lnTo>
                <a:close/>
                <a:moveTo>
                  <a:pt x="5322" y="1918"/>
                </a:moveTo>
                <a:lnTo>
                  <a:pt x="5320" y="1914"/>
                </a:lnTo>
                <a:lnTo>
                  <a:pt x="5317" y="1914"/>
                </a:lnTo>
                <a:lnTo>
                  <a:pt x="5317" y="1914"/>
                </a:lnTo>
                <a:lnTo>
                  <a:pt x="5315" y="1914"/>
                </a:lnTo>
                <a:lnTo>
                  <a:pt x="5315" y="1914"/>
                </a:lnTo>
                <a:lnTo>
                  <a:pt x="5313" y="1912"/>
                </a:lnTo>
                <a:lnTo>
                  <a:pt x="5313" y="1912"/>
                </a:lnTo>
                <a:lnTo>
                  <a:pt x="5311" y="1912"/>
                </a:lnTo>
                <a:lnTo>
                  <a:pt x="5308" y="1909"/>
                </a:lnTo>
                <a:lnTo>
                  <a:pt x="5306" y="1909"/>
                </a:lnTo>
                <a:lnTo>
                  <a:pt x="5306" y="1909"/>
                </a:lnTo>
                <a:lnTo>
                  <a:pt x="5306" y="1912"/>
                </a:lnTo>
                <a:lnTo>
                  <a:pt x="5306" y="1912"/>
                </a:lnTo>
                <a:lnTo>
                  <a:pt x="5308" y="1912"/>
                </a:lnTo>
                <a:lnTo>
                  <a:pt x="5308" y="1912"/>
                </a:lnTo>
                <a:lnTo>
                  <a:pt x="5308" y="1914"/>
                </a:lnTo>
                <a:lnTo>
                  <a:pt x="5311" y="1914"/>
                </a:lnTo>
                <a:lnTo>
                  <a:pt x="5311" y="1916"/>
                </a:lnTo>
                <a:lnTo>
                  <a:pt x="5313" y="1918"/>
                </a:lnTo>
                <a:lnTo>
                  <a:pt x="5315" y="1918"/>
                </a:lnTo>
                <a:lnTo>
                  <a:pt x="5317" y="1918"/>
                </a:lnTo>
                <a:lnTo>
                  <a:pt x="5320" y="1918"/>
                </a:lnTo>
                <a:lnTo>
                  <a:pt x="5320" y="1918"/>
                </a:lnTo>
                <a:lnTo>
                  <a:pt x="5322" y="1918"/>
                </a:lnTo>
                <a:lnTo>
                  <a:pt x="5322" y="1918"/>
                </a:lnTo>
                <a:lnTo>
                  <a:pt x="5322" y="1918"/>
                </a:lnTo>
                <a:lnTo>
                  <a:pt x="5322" y="1918"/>
                </a:lnTo>
                <a:close/>
                <a:moveTo>
                  <a:pt x="5290" y="1894"/>
                </a:moveTo>
                <a:lnTo>
                  <a:pt x="5290" y="1894"/>
                </a:lnTo>
                <a:lnTo>
                  <a:pt x="5290" y="1894"/>
                </a:lnTo>
                <a:lnTo>
                  <a:pt x="5290" y="1894"/>
                </a:lnTo>
                <a:lnTo>
                  <a:pt x="5290" y="1894"/>
                </a:lnTo>
                <a:lnTo>
                  <a:pt x="5293" y="1894"/>
                </a:lnTo>
                <a:lnTo>
                  <a:pt x="5290" y="1891"/>
                </a:lnTo>
                <a:lnTo>
                  <a:pt x="5290" y="1891"/>
                </a:lnTo>
                <a:lnTo>
                  <a:pt x="5288" y="1891"/>
                </a:lnTo>
                <a:lnTo>
                  <a:pt x="5288" y="1891"/>
                </a:lnTo>
                <a:lnTo>
                  <a:pt x="5288" y="1891"/>
                </a:lnTo>
                <a:lnTo>
                  <a:pt x="5288" y="1891"/>
                </a:lnTo>
                <a:lnTo>
                  <a:pt x="5288" y="1891"/>
                </a:lnTo>
                <a:lnTo>
                  <a:pt x="5290" y="1894"/>
                </a:lnTo>
                <a:close/>
                <a:moveTo>
                  <a:pt x="5308" y="1903"/>
                </a:moveTo>
                <a:lnTo>
                  <a:pt x="5308" y="1903"/>
                </a:lnTo>
                <a:lnTo>
                  <a:pt x="5308" y="1903"/>
                </a:lnTo>
                <a:lnTo>
                  <a:pt x="5311" y="1903"/>
                </a:lnTo>
                <a:lnTo>
                  <a:pt x="5311" y="1903"/>
                </a:lnTo>
                <a:lnTo>
                  <a:pt x="5311" y="1900"/>
                </a:lnTo>
                <a:lnTo>
                  <a:pt x="5308" y="1896"/>
                </a:lnTo>
                <a:lnTo>
                  <a:pt x="5306" y="1896"/>
                </a:lnTo>
                <a:lnTo>
                  <a:pt x="5308" y="1898"/>
                </a:lnTo>
                <a:lnTo>
                  <a:pt x="5308" y="1898"/>
                </a:lnTo>
                <a:lnTo>
                  <a:pt x="5308" y="1900"/>
                </a:lnTo>
                <a:lnTo>
                  <a:pt x="5308" y="1903"/>
                </a:lnTo>
                <a:close/>
                <a:moveTo>
                  <a:pt x="5412" y="1984"/>
                </a:moveTo>
                <a:lnTo>
                  <a:pt x="5412" y="1984"/>
                </a:lnTo>
                <a:lnTo>
                  <a:pt x="5412" y="1986"/>
                </a:lnTo>
                <a:lnTo>
                  <a:pt x="5412" y="1990"/>
                </a:lnTo>
                <a:lnTo>
                  <a:pt x="5412" y="1990"/>
                </a:lnTo>
                <a:lnTo>
                  <a:pt x="5414" y="1990"/>
                </a:lnTo>
                <a:lnTo>
                  <a:pt x="5412" y="1988"/>
                </a:lnTo>
                <a:lnTo>
                  <a:pt x="5412" y="1984"/>
                </a:lnTo>
                <a:close/>
                <a:moveTo>
                  <a:pt x="5416" y="2029"/>
                </a:moveTo>
                <a:lnTo>
                  <a:pt x="5418" y="2029"/>
                </a:lnTo>
                <a:lnTo>
                  <a:pt x="5418" y="2026"/>
                </a:lnTo>
                <a:lnTo>
                  <a:pt x="5418" y="2026"/>
                </a:lnTo>
                <a:lnTo>
                  <a:pt x="5416" y="2024"/>
                </a:lnTo>
                <a:lnTo>
                  <a:pt x="5416" y="2024"/>
                </a:lnTo>
                <a:lnTo>
                  <a:pt x="5414" y="2024"/>
                </a:lnTo>
                <a:lnTo>
                  <a:pt x="5414" y="2024"/>
                </a:lnTo>
                <a:lnTo>
                  <a:pt x="5414" y="2024"/>
                </a:lnTo>
                <a:lnTo>
                  <a:pt x="5414" y="2026"/>
                </a:lnTo>
                <a:lnTo>
                  <a:pt x="5412" y="2029"/>
                </a:lnTo>
                <a:lnTo>
                  <a:pt x="5412" y="2029"/>
                </a:lnTo>
                <a:lnTo>
                  <a:pt x="5414" y="2026"/>
                </a:lnTo>
                <a:lnTo>
                  <a:pt x="5414" y="2029"/>
                </a:lnTo>
                <a:lnTo>
                  <a:pt x="5414" y="2029"/>
                </a:lnTo>
                <a:lnTo>
                  <a:pt x="5414" y="2029"/>
                </a:lnTo>
                <a:lnTo>
                  <a:pt x="5416" y="2029"/>
                </a:lnTo>
                <a:close/>
                <a:moveTo>
                  <a:pt x="5416" y="2013"/>
                </a:moveTo>
                <a:lnTo>
                  <a:pt x="5414" y="2011"/>
                </a:lnTo>
                <a:lnTo>
                  <a:pt x="5414" y="2011"/>
                </a:lnTo>
                <a:lnTo>
                  <a:pt x="5414" y="2011"/>
                </a:lnTo>
                <a:lnTo>
                  <a:pt x="5414" y="2011"/>
                </a:lnTo>
                <a:lnTo>
                  <a:pt x="5412" y="2011"/>
                </a:lnTo>
                <a:lnTo>
                  <a:pt x="5412" y="2011"/>
                </a:lnTo>
                <a:lnTo>
                  <a:pt x="5412" y="2011"/>
                </a:lnTo>
                <a:lnTo>
                  <a:pt x="5412" y="2013"/>
                </a:lnTo>
                <a:lnTo>
                  <a:pt x="5412" y="2013"/>
                </a:lnTo>
                <a:lnTo>
                  <a:pt x="5414" y="2013"/>
                </a:lnTo>
                <a:lnTo>
                  <a:pt x="5414" y="2013"/>
                </a:lnTo>
                <a:lnTo>
                  <a:pt x="5416" y="2013"/>
                </a:lnTo>
                <a:lnTo>
                  <a:pt x="5416" y="2013"/>
                </a:lnTo>
                <a:lnTo>
                  <a:pt x="5416" y="2013"/>
                </a:lnTo>
                <a:lnTo>
                  <a:pt x="5416" y="2013"/>
                </a:lnTo>
                <a:close/>
                <a:moveTo>
                  <a:pt x="5409" y="2004"/>
                </a:moveTo>
                <a:lnTo>
                  <a:pt x="5409" y="2004"/>
                </a:lnTo>
                <a:lnTo>
                  <a:pt x="5409" y="2004"/>
                </a:lnTo>
                <a:lnTo>
                  <a:pt x="5409" y="2006"/>
                </a:lnTo>
                <a:lnTo>
                  <a:pt x="5412" y="2006"/>
                </a:lnTo>
                <a:lnTo>
                  <a:pt x="5414" y="2006"/>
                </a:lnTo>
                <a:lnTo>
                  <a:pt x="5414" y="2006"/>
                </a:lnTo>
                <a:lnTo>
                  <a:pt x="5414" y="2004"/>
                </a:lnTo>
                <a:lnTo>
                  <a:pt x="5414" y="2004"/>
                </a:lnTo>
                <a:lnTo>
                  <a:pt x="5414" y="2002"/>
                </a:lnTo>
                <a:lnTo>
                  <a:pt x="5412" y="2002"/>
                </a:lnTo>
                <a:lnTo>
                  <a:pt x="5412" y="2004"/>
                </a:lnTo>
                <a:lnTo>
                  <a:pt x="5409" y="2004"/>
                </a:lnTo>
                <a:close/>
                <a:moveTo>
                  <a:pt x="5409" y="2089"/>
                </a:moveTo>
                <a:lnTo>
                  <a:pt x="5409" y="2092"/>
                </a:lnTo>
                <a:lnTo>
                  <a:pt x="5409" y="2092"/>
                </a:lnTo>
                <a:lnTo>
                  <a:pt x="5412" y="2089"/>
                </a:lnTo>
                <a:lnTo>
                  <a:pt x="5412" y="2087"/>
                </a:lnTo>
                <a:lnTo>
                  <a:pt x="5412" y="2087"/>
                </a:lnTo>
                <a:lnTo>
                  <a:pt x="5409" y="2087"/>
                </a:lnTo>
                <a:lnTo>
                  <a:pt x="5409" y="2087"/>
                </a:lnTo>
                <a:lnTo>
                  <a:pt x="5409" y="2087"/>
                </a:lnTo>
                <a:lnTo>
                  <a:pt x="5409" y="2085"/>
                </a:lnTo>
                <a:lnTo>
                  <a:pt x="5409" y="2087"/>
                </a:lnTo>
                <a:lnTo>
                  <a:pt x="5407" y="2087"/>
                </a:lnTo>
                <a:lnTo>
                  <a:pt x="5407" y="2089"/>
                </a:lnTo>
                <a:lnTo>
                  <a:pt x="5407" y="2089"/>
                </a:lnTo>
                <a:lnTo>
                  <a:pt x="5409" y="2089"/>
                </a:lnTo>
                <a:close/>
                <a:moveTo>
                  <a:pt x="5297" y="1903"/>
                </a:moveTo>
                <a:lnTo>
                  <a:pt x="5297" y="1903"/>
                </a:lnTo>
                <a:lnTo>
                  <a:pt x="5295" y="1900"/>
                </a:lnTo>
                <a:lnTo>
                  <a:pt x="5295" y="1900"/>
                </a:lnTo>
                <a:lnTo>
                  <a:pt x="5290" y="1898"/>
                </a:lnTo>
                <a:lnTo>
                  <a:pt x="5286" y="1898"/>
                </a:lnTo>
                <a:lnTo>
                  <a:pt x="5286" y="1898"/>
                </a:lnTo>
                <a:lnTo>
                  <a:pt x="5281" y="1896"/>
                </a:lnTo>
                <a:lnTo>
                  <a:pt x="5281" y="1896"/>
                </a:lnTo>
                <a:lnTo>
                  <a:pt x="5279" y="1896"/>
                </a:lnTo>
                <a:lnTo>
                  <a:pt x="5279" y="1896"/>
                </a:lnTo>
                <a:lnTo>
                  <a:pt x="5279" y="1898"/>
                </a:lnTo>
                <a:lnTo>
                  <a:pt x="5279" y="1898"/>
                </a:lnTo>
                <a:lnTo>
                  <a:pt x="5281" y="1900"/>
                </a:lnTo>
                <a:lnTo>
                  <a:pt x="5281" y="1903"/>
                </a:lnTo>
                <a:lnTo>
                  <a:pt x="5284" y="1903"/>
                </a:lnTo>
                <a:lnTo>
                  <a:pt x="5284" y="1903"/>
                </a:lnTo>
                <a:lnTo>
                  <a:pt x="5286" y="1903"/>
                </a:lnTo>
                <a:lnTo>
                  <a:pt x="5290" y="1903"/>
                </a:lnTo>
                <a:lnTo>
                  <a:pt x="5293" y="1905"/>
                </a:lnTo>
                <a:lnTo>
                  <a:pt x="5295" y="1905"/>
                </a:lnTo>
                <a:lnTo>
                  <a:pt x="5297" y="1905"/>
                </a:lnTo>
                <a:lnTo>
                  <a:pt x="5297" y="1905"/>
                </a:lnTo>
                <a:lnTo>
                  <a:pt x="5299" y="1905"/>
                </a:lnTo>
                <a:lnTo>
                  <a:pt x="5297" y="1903"/>
                </a:lnTo>
                <a:lnTo>
                  <a:pt x="5297" y="1903"/>
                </a:lnTo>
                <a:close/>
                <a:moveTo>
                  <a:pt x="5394" y="1761"/>
                </a:moveTo>
                <a:lnTo>
                  <a:pt x="5394" y="1758"/>
                </a:lnTo>
                <a:lnTo>
                  <a:pt x="5394" y="1758"/>
                </a:lnTo>
                <a:lnTo>
                  <a:pt x="5394" y="1758"/>
                </a:lnTo>
                <a:lnTo>
                  <a:pt x="5394" y="1761"/>
                </a:lnTo>
                <a:lnTo>
                  <a:pt x="5394" y="1761"/>
                </a:lnTo>
                <a:lnTo>
                  <a:pt x="5394" y="1761"/>
                </a:lnTo>
                <a:lnTo>
                  <a:pt x="5394" y="1761"/>
                </a:lnTo>
                <a:close/>
                <a:moveTo>
                  <a:pt x="5389" y="1981"/>
                </a:moveTo>
                <a:lnTo>
                  <a:pt x="5389" y="1979"/>
                </a:lnTo>
                <a:lnTo>
                  <a:pt x="5387" y="1979"/>
                </a:lnTo>
                <a:lnTo>
                  <a:pt x="5387" y="1981"/>
                </a:lnTo>
                <a:lnTo>
                  <a:pt x="5387" y="1981"/>
                </a:lnTo>
                <a:lnTo>
                  <a:pt x="5389" y="1988"/>
                </a:lnTo>
                <a:lnTo>
                  <a:pt x="5389" y="1990"/>
                </a:lnTo>
                <a:lnTo>
                  <a:pt x="5389" y="1993"/>
                </a:lnTo>
                <a:lnTo>
                  <a:pt x="5391" y="1993"/>
                </a:lnTo>
                <a:lnTo>
                  <a:pt x="5391" y="1995"/>
                </a:lnTo>
                <a:lnTo>
                  <a:pt x="5391" y="1995"/>
                </a:lnTo>
                <a:lnTo>
                  <a:pt x="5394" y="1995"/>
                </a:lnTo>
                <a:lnTo>
                  <a:pt x="5396" y="1995"/>
                </a:lnTo>
                <a:lnTo>
                  <a:pt x="5398" y="1993"/>
                </a:lnTo>
                <a:lnTo>
                  <a:pt x="5398" y="1993"/>
                </a:lnTo>
                <a:lnTo>
                  <a:pt x="5398" y="1990"/>
                </a:lnTo>
                <a:lnTo>
                  <a:pt x="5396" y="1986"/>
                </a:lnTo>
                <a:lnTo>
                  <a:pt x="5396" y="1986"/>
                </a:lnTo>
                <a:lnTo>
                  <a:pt x="5396" y="1986"/>
                </a:lnTo>
                <a:lnTo>
                  <a:pt x="5396" y="1984"/>
                </a:lnTo>
                <a:lnTo>
                  <a:pt x="5396" y="1984"/>
                </a:lnTo>
                <a:lnTo>
                  <a:pt x="5394" y="1984"/>
                </a:lnTo>
                <a:lnTo>
                  <a:pt x="5394" y="1984"/>
                </a:lnTo>
                <a:lnTo>
                  <a:pt x="5394" y="1986"/>
                </a:lnTo>
                <a:lnTo>
                  <a:pt x="5394" y="1986"/>
                </a:lnTo>
                <a:lnTo>
                  <a:pt x="5391" y="1988"/>
                </a:lnTo>
                <a:lnTo>
                  <a:pt x="5391" y="1988"/>
                </a:lnTo>
                <a:lnTo>
                  <a:pt x="5391" y="1981"/>
                </a:lnTo>
                <a:lnTo>
                  <a:pt x="5389" y="1981"/>
                </a:lnTo>
                <a:close/>
                <a:moveTo>
                  <a:pt x="5394" y="1578"/>
                </a:moveTo>
                <a:lnTo>
                  <a:pt x="5394" y="1578"/>
                </a:lnTo>
                <a:lnTo>
                  <a:pt x="5394" y="1578"/>
                </a:lnTo>
                <a:lnTo>
                  <a:pt x="5391" y="1578"/>
                </a:lnTo>
                <a:lnTo>
                  <a:pt x="5391" y="1578"/>
                </a:lnTo>
                <a:lnTo>
                  <a:pt x="5391" y="1578"/>
                </a:lnTo>
                <a:lnTo>
                  <a:pt x="5394" y="1578"/>
                </a:lnTo>
                <a:close/>
                <a:moveTo>
                  <a:pt x="5412" y="1995"/>
                </a:moveTo>
                <a:lnTo>
                  <a:pt x="5412" y="1999"/>
                </a:lnTo>
                <a:lnTo>
                  <a:pt x="5414" y="1999"/>
                </a:lnTo>
                <a:lnTo>
                  <a:pt x="5414" y="1999"/>
                </a:lnTo>
                <a:lnTo>
                  <a:pt x="5414" y="1999"/>
                </a:lnTo>
                <a:lnTo>
                  <a:pt x="5414" y="1999"/>
                </a:lnTo>
                <a:lnTo>
                  <a:pt x="5412" y="1993"/>
                </a:lnTo>
                <a:lnTo>
                  <a:pt x="5412" y="1993"/>
                </a:lnTo>
                <a:lnTo>
                  <a:pt x="5412" y="1995"/>
                </a:lnTo>
                <a:close/>
                <a:moveTo>
                  <a:pt x="5252" y="1882"/>
                </a:moveTo>
                <a:lnTo>
                  <a:pt x="5252" y="1880"/>
                </a:lnTo>
                <a:lnTo>
                  <a:pt x="5250" y="1880"/>
                </a:lnTo>
                <a:lnTo>
                  <a:pt x="5250" y="1878"/>
                </a:lnTo>
                <a:lnTo>
                  <a:pt x="5248" y="1878"/>
                </a:lnTo>
                <a:lnTo>
                  <a:pt x="5248" y="1876"/>
                </a:lnTo>
                <a:lnTo>
                  <a:pt x="5248" y="1876"/>
                </a:lnTo>
                <a:lnTo>
                  <a:pt x="5245" y="1876"/>
                </a:lnTo>
                <a:lnTo>
                  <a:pt x="5243" y="1878"/>
                </a:lnTo>
                <a:lnTo>
                  <a:pt x="5243" y="1878"/>
                </a:lnTo>
                <a:lnTo>
                  <a:pt x="5243" y="1878"/>
                </a:lnTo>
                <a:lnTo>
                  <a:pt x="5243" y="1880"/>
                </a:lnTo>
                <a:lnTo>
                  <a:pt x="5243" y="1880"/>
                </a:lnTo>
                <a:lnTo>
                  <a:pt x="5243" y="1880"/>
                </a:lnTo>
                <a:lnTo>
                  <a:pt x="5245" y="1880"/>
                </a:lnTo>
                <a:lnTo>
                  <a:pt x="5248" y="1880"/>
                </a:lnTo>
                <a:lnTo>
                  <a:pt x="5248" y="1880"/>
                </a:lnTo>
                <a:lnTo>
                  <a:pt x="5248" y="1880"/>
                </a:lnTo>
                <a:lnTo>
                  <a:pt x="5248" y="1882"/>
                </a:lnTo>
                <a:lnTo>
                  <a:pt x="5250" y="1882"/>
                </a:lnTo>
                <a:lnTo>
                  <a:pt x="5250" y="1885"/>
                </a:lnTo>
                <a:lnTo>
                  <a:pt x="5252" y="1885"/>
                </a:lnTo>
                <a:lnTo>
                  <a:pt x="5252" y="1885"/>
                </a:lnTo>
                <a:lnTo>
                  <a:pt x="5252" y="1885"/>
                </a:lnTo>
                <a:lnTo>
                  <a:pt x="5252" y="1882"/>
                </a:lnTo>
                <a:close/>
                <a:moveTo>
                  <a:pt x="5243" y="1864"/>
                </a:moveTo>
                <a:lnTo>
                  <a:pt x="5243" y="1864"/>
                </a:lnTo>
                <a:lnTo>
                  <a:pt x="5243" y="1867"/>
                </a:lnTo>
                <a:lnTo>
                  <a:pt x="5243" y="1867"/>
                </a:lnTo>
                <a:lnTo>
                  <a:pt x="5245" y="1867"/>
                </a:lnTo>
                <a:lnTo>
                  <a:pt x="5248" y="1867"/>
                </a:lnTo>
                <a:lnTo>
                  <a:pt x="5248" y="1864"/>
                </a:lnTo>
                <a:lnTo>
                  <a:pt x="5245" y="1864"/>
                </a:lnTo>
                <a:lnTo>
                  <a:pt x="5245" y="1864"/>
                </a:lnTo>
                <a:lnTo>
                  <a:pt x="5243" y="1864"/>
                </a:lnTo>
                <a:lnTo>
                  <a:pt x="5241" y="1862"/>
                </a:lnTo>
                <a:lnTo>
                  <a:pt x="5241" y="1862"/>
                </a:lnTo>
                <a:lnTo>
                  <a:pt x="5241" y="1860"/>
                </a:lnTo>
                <a:lnTo>
                  <a:pt x="5239" y="1857"/>
                </a:lnTo>
                <a:lnTo>
                  <a:pt x="5236" y="1855"/>
                </a:lnTo>
                <a:lnTo>
                  <a:pt x="5232" y="1855"/>
                </a:lnTo>
                <a:lnTo>
                  <a:pt x="5232" y="1853"/>
                </a:lnTo>
                <a:lnTo>
                  <a:pt x="5230" y="1855"/>
                </a:lnTo>
                <a:lnTo>
                  <a:pt x="5230" y="1855"/>
                </a:lnTo>
                <a:lnTo>
                  <a:pt x="5232" y="1855"/>
                </a:lnTo>
                <a:lnTo>
                  <a:pt x="5234" y="1857"/>
                </a:lnTo>
                <a:lnTo>
                  <a:pt x="5236" y="1862"/>
                </a:lnTo>
                <a:lnTo>
                  <a:pt x="5241" y="1864"/>
                </a:lnTo>
                <a:lnTo>
                  <a:pt x="5243" y="1864"/>
                </a:lnTo>
                <a:close/>
                <a:moveTo>
                  <a:pt x="5248" y="1887"/>
                </a:moveTo>
                <a:lnTo>
                  <a:pt x="5248" y="1887"/>
                </a:lnTo>
                <a:lnTo>
                  <a:pt x="5245" y="1887"/>
                </a:lnTo>
                <a:lnTo>
                  <a:pt x="5245" y="1887"/>
                </a:lnTo>
                <a:lnTo>
                  <a:pt x="5248" y="1887"/>
                </a:lnTo>
                <a:lnTo>
                  <a:pt x="5250" y="1887"/>
                </a:lnTo>
                <a:lnTo>
                  <a:pt x="5250" y="1887"/>
                </a:lnTo>
                <a:lnTo>
                  <a:pt x="5248" y="1887"/>
                </a:lnTo>
                <a:lnTo>
                  <a:pt x="5248" y="1887"/>
                </a:lnTo>
                <a:close/>
                <a:moveTo>
                  <a:pt x="5245" y="1885"/>
                </a:moveTo>
                <a:lnTo>
                  <a:pt x="5245" y="1882"/>
                </a:lnTo>
                <a:lnTo>
                  <a:pt x="5245" y="1882"/>
                </a:lnTo>
                <a:lnTo>
                  <a:pt x="5245" y="1882"/>
                </a:lnTo>
                <a:lnTo>
                  <a:pt x="5243" y="1885"/>
                </a:lnTo>
                <a:lnTo>
                  <a:pt x="5243" y="1885"/>
                </a:lnTo>
                <a:lnTo>
                  <a:pt x="5243" y="1887"/>
                </a:lnTo>
                <a:lnTo>
                  <a:pt x="5245" y="1887"/>
                </a:lnTo>
                <a:lnTo>
                  <a:pt x="5245" y="1887"/>
                </a:lnTo>
                <a:lnTo>
                  <a:pt x="5243" y="1885"/>
                </a:lnTo>
                <a:lnTo>
                  <a:pt x="5245" y="1885"/>
                </a:lnTo>
                <a:lnTo>
                  <a:pt x="5245" y="1885"/>
                </a:lnTo>
                <a:close/>
                <a:moveTo>
                  <a:pt x="5232" y="1876"/>
                </a:moveTo>
                <a:lnTo>
                  <a:pt x="5232" y="1876"/>
                </a:lnTo>
                <a:lnTo>
                  <a:pt x="5232" y="1876"/>
                </a:lnTo>
                <a:lnTo>
                  <a:pt x="5232" y="1878"/>
                </a:lnTo>
                <a:lnTo>
                  <a:pt x="5232" y="1878"/>
                </a:lnTo>
                <a:lnTo>
                  <a:pt x="5232" y="1878"/>
                </a:lnTo>
                <a:lnTo>
                  <a:pt x="5232" y="1876"/>
                </a:lnTo>
                <a:lnTo>
                  <a:pt x="5232" y="1876"/>
                </a:lnTo>
                <a:close/>
                <a:moveTo>
                  <a:pt x="5241" y="1873"/>
                </a:moveTo>
                <a:lnTo>
                  <a:pt x="5241" y="1873"/>
                </a:lnTo>
                <a:lnTo>
                  <a:pt x="5239" y="1873"/>
                </a:lnTo>
                <a:lnTo>
                  <a:pt x="5239" y="1876"/>
                </a:lnTo>
                <a:lnTo>
                  <a:pt x="5239" y="1876"/>
                </a:lnTo>
                <a:lnTo>
                  <a:pt x="5239" y="1878"/>
                </a:lnTo>
                <a:lnTo>
                  <a:pt x="5241" y="1878"/>
                </a:lnTo>
                <a:lnTo>
                  <a:pt x="5241" y="1878"/>
                </a:lnTo>
                <a:lnTo>
                  <a:pt x="5241" y="1876"/>
                </a:lnTo>
                <a:lnTo>
                  <a:pt x="5243" y="1876"/>
                </a:lnTo>
                <a:lnTo>
                  <a:pt x="5241" y="1876"/>
                </a:lnTo>
                <a:lnTo>
                  <a:pt x="5241" y="1873"/>
                </a:lnTo>
                <a:close/>
                <a:moveTo>
                  <a:pt x="5234" y="1869"/>
                </a:moveTo>
                <a:lnTo>
                  <a:pt x="5232" y="1869"/>
                </a:lnTo>
                <a:lnTo>
                  <a:pt x="5232" y="1869"/>
                </a:lnTo>
                <a:lnTo>
                  <a:pt x="5232" y="1871"/>
                </a:lnTo>
                <a:lnTo>
                  <a:pt x="5232" y="1873"/>
                </a:lnTo>
                <a:lnTo>
                  <a:pt x="5232" y="1873"/>
                </a:lnTo>
                <a:lnTo>
                  <a:pt x="5234" y="1873"/>
                </a:lnTo>
                <a:lnTo>
                  <a:pt x="5234" y="1873"/>
                </a:lnTo>
                <a:lnTo>
                  <a:pt x="5234" y="1873"/>
                </a:lnTo>
                <a:lnTo>
                  <a:pt x="5234" y="1873"/>
                </a:lnTo>
                <a:lnTo>
                  <a:pt x="5236" y="1871"/>
                </a:lnTo>
                <a:lnTo>
                  <a:pt x="5236" y="1871"/>
                </a:lnTo>
                <a:lnTo>
                  <a:pt x="5234" y="1871"/>
                </a:lnTo>
                <a:lnTo>
                  <a:pt x="5234" y="1869"/>
                </a:lnTo>
                <a:close/>
                <a:moveTo>
                  <a:pt x="5221" y="1851"/>
                </a:moveTo>
                <a:lnTo>
                  <a:pt x="5221" y="1851"/>
                </a:lnTo>
                <a:lnTo>
                  <a:pt x="5218" y="1848"/>
                </a:lnTo>
                <a:lnTo>
                  <a:pt x="5218" y="1848"/>
                </a:lnTo>
                <a:lnTo>
                  <a:pt x="5216" y="1848"/>
                </a:lnTo>
                <a:lnTo>
                  <a:pt x="5216" y="1846"/>
                </a:lnTo>
                <a:lnTo>
                  <a:pt x="5216" y="1846"/>
                </a:lnTo>
                <a:lnTo>
                  <a:pt x="5214" y="1844"/>
                </a:lnTo>
                <a:lnTo>
                  <a:pt x="5214" y="1844"/>
                </a:lnTo>
                <a:lnTo>
                  <a:pt x="5212" y="1842"/>
                </a:lnTo>
                <a:lnTo>
                  <a:pt x="5212" y="1842"/>
                </a:lnTo>
                <a:lnTo>
                  <a:pt x="5212" y="1842"/>
                </a:lnTo>
                <a:lnTo>
                  <a:pt x="5209" y="1839"/>
                </a:lnTo>
                <a:lnTo>
                  <a:pt x="5207" y="1837"/>
                </a:lnTo>
                <a:lnTo>
                  <a:pt x="5205" y="1837"/>
                </a:lnTo>
                <a:lnTo>
                  <a:pt x="5205" y="1837"/>
                </a:lnTo>
                <a:lnTo>
                  <a:pt x="5205" y="1835"/>
                </a:lnTo>
                <a:lnTo>
                  <a:pt x="5203" y="1835"/>
                </a:lnTo>
                <a:lnTo>
                  <a:pt x="5205" y="1837"/>
                </a:lnTo>
                <a:lnTo>
                  <a:pt x="5203" y="1839"/>
                </a:lnTo>
                <a:lnTo>
                  <a:pt x="5203" y="1842"/>
                </a:lnTo>
                <a:lnTo>
                  <a:pt x="5205" y="1844"/>
                </a:lnTo>
                <a:lnTo>
                  <a:pt x="5205" y="1844"/>
                </a:lnTo>
                <a:lnTo>
                  <a:pt x="5205" y="1846"/>
                </a:lnTo>
                <a:lnTo>
                  <a:pt x="5207" y="1846"/>
                </a:lnTo>
                <a:lnTo>
                  <a:pt x="5207" y="1848"/>
                </a:lnTo>
                <a:lnTo>
                  <a:pt x="5209" y="1848"/>
                </a:lnTo>
                <a:lnTo>
                  <a:pt x="5212" y="1848"/>
                </a:lnTo>
                <a:lnTo>
                  <a:pt x="5212" y="1851"/>
                </a:lnTo>
                <a:lnTo>
                  <a:pt x="5212" y="1853"/>
                </a:lnTo>
                <a:lnTo>
                  <a:pt x="5212" y="1853"/>
                </a:lnTo>
                <a:lnTo>
                  <a:pt x="5214" y="1855"/>
                </a:lnTo>
                <a:lnTo>
                  <a:pt x="5214" y="1857"/>
                </a:lnTo>
                <a:lnTo>
                  <a:pt x="5216" y="1857"/>
                </a:lnTo>
                <a:lnTo>
                  <a:pt x="5218" y="1857"/>
                </a:lnTo>
                <a:lnTo>
                  <a:pt x="5218" y="1857"/>
                </a:lnTo>
                <a:lnTo>
                  <a:pt x="5221" y="1857"/>
                </a:lnTo>
                <a:lnTo>
                  <a:pt x="5221" y="1857"/>
                </a:lnTo>
                <a:lnTo>
                  <a:pt x="5221" y="1855"/>
                </a:lnTo>
                <a:lnTo>
                  <a:pt x="5223" y="1857"/>
                </a:lnTo>
                <a:lnTo>
                  <a:pt x="5223" y="1857"/>
                </a:lnTo>
                <a:lnTo>
                  <a:pt x="5223" y="1855"/>
                </a:lnTo>
                <a:lnTo>
                  <a:pt x="5223" y="1853"/>
                </a:lnTo>
                <a:lnTo>
                  <a:pt x="5221" y="1851"/>
                </a:lnTo>
                <a:close/>
                <a:moveTo>
                  <a:pt x="5232" y="892"/>
                </a:moveTo>
                <a:lnTo>
                  <a:pt x="5230" y="892"/>
                </a:lnTo>
                <a:lnTo>
                  <a:pt x="5230" y="892"/>
                </a:lnTo>
                <a:lnTo>
                  <a:pt x="5227" y="894"/>
                </a:lnTo>
                <a:lnTo>
                  <a:pt x="5225" y="894"/>
                </a:lnTo>
                <a:lnTo>
                  <a:pt x="5227" y="896"/>
                </a:lnTo>
                <a:lnTo>
                  <a:pt x="5227" y="896"/>
                </a:lnTo>
                <a:lnTo>
                  <a:pt x="5230" y="896"/>
                </a:lnTo>
                <a:lnTo>
                  <a:pt x="5230" y="896"/>
                </a:lnTo>
                <a:lnTo>
                  <a:pt x="5232" y="894"/>
                </a:lnTo>
                <a:lnTo>
                  <a:pt x="5232" y="892"/>
                </a:lnTo>
                <a:close/>
                <a:moveTo>
                  <a:pt x="5293" y="1932"/>
                </a:moveTo>
                <a:lnTo>
                  <a:pt x="5286" y="1930"/>
                </a:lnTo>
                <a:lnTo>
                  <a:pt x="5286" y="1930"/>
                </a:lnTo>
                <a:lnTo>
                  <a:pt x="5286" y="1930"/>
                </a:lnTo>
                <a:lnTo>
                  <a:pt x="5286" y="1930"/>
                </a:lnTo>
                <a:lnTo>
                  <a:pt x="5286" y="1932"/>
                </a:lnTo>
                <a:lnTo>
                  <a:pt x="5286" y="1932"/>
                </a:lnTo>
                <a:lnTo>
                  <a:pt x="5288" y="1932"/>
                </a:lnTo>
                <a:lnTo>
                  <a:pt x="5288" y="1932"/>
                </a:lnTo>
                <a:lnTo>
                  <a:pt x="5290" y="1932"/>
                </a:lnTo>
                <a:lnTo>
                  <a:pt x="5290" y="1934"/>
                </a:lnTo>
                <a:lnTo>
                  <a:pt x="5293" y="1934"/>
                </a:lnTo>
                <a:lnTo>
                  <a:pt x="5293" y="1934"/>
                </a:lnTo>
                <a:lnTo>
                  <a:pt x="5293" y="1934"/>
                </a:lnTo>
                <a:lnTo>
                  <a:pt x="5295" y="1934"/>
                </a:lnTo>
                <a:lnTo>
                  <a:pt x="5295" y="1934"/>
                </a:lnTo>
                <a:lnTo>
                  <a:pt x="5293" y="1932"/>
                </a:lnTo>
                <a:close/>
                <a:moveTo>
                  <a:pt x="5216" y="894"/>
                </a:moveTo>
                <a:lnTo>
                  <a:pt x="5218" y="894"/>
                </a:lnTo>
                <a:lnTo>
                  <a:pt x="5218" y="892"/>
                </a:lnTo>
                <a:lnTo>
                  <a:pt x="5218" y="892"/>
                </a:lnTo>
                <a:lnTo>
                  <a:pt x="5216" y="892"/>
                </a:lnTo>
                <a:lnTo>
                  <a:pt x="5216" y="892"/>
                </a:lnTo>
                <a:lnTo>
                  <a:pt x="5216" y="892"/>
                </a:lnTo>
                <a:lnTo>
                  <a:pt x="5216" y="892"/>
                </a:lnTo>
                <a:lnTo>
                  <a:pt x="5216" y="894"/>
                </a:lnTo>
                <a:close/>
                <a:moveTo>
                  <a:pt x="5223" y="894"/>
                </a:moveTo>
                <a:lnTo>
                  <a:pt x="5221" y="896"/>
                </a:lnTo>
                <a:lnTo>
                  <a:pt x="5221" y="901"/>
                </a:lnTo>
                <a:lnTo>
                  <a:pt x="5218" y="901"/>
                </a:lnTo>
                <a:lnTo>
                  <a:pt x="5214" y="903"/>
                </a:lnTo>
                <a:lnTo>
                  <a:pt x="5214" y="903"/>
                </a:lnTo>
                <a:lnTo>
                  <a:pt x="5212" y="903"/>
                </a:lnTo>
                <a:lnTo>
                  <a:pt x="5212" y="905"/>
                </a:lnTo>
                <a:lnTo>
                  <a:pt x="5212" y="905"/>
                </a:lnTo>
                <a:lnTo>
                  <a:pt x="5212" y="907"/>
                </a:lnTo>
                <a:lnTo>
                  <a:pt x="5212" y="907"/>
                </a:lnTo>
                <a:lnTo>
                  <a:pt x="5214" y="910"/>
                </a:lnTo>
                <a:lnTo>
                  <a:pt x="5214" y="907"/>
                </a:lnTo>
                <a:lnTo>
                  <a:pt x="5216" y="907"/>
                </a:lnTo>
                <a:lnTo>
                  <a:pt x="5218" y="905"/>
                </a:lnTo>
                <a:lnTo>
                  <a:pt x="5221" y="905"/>
                </a:lnTo>
                <a:lnTo>
                  <a:pt x="5223" y="903"/>
                </a:lnTo>
                <a:lnTo>
                  <a:pt x="5225" y="901"/>
                </a:lnTo>
                <a:lnTo>
                  <a:pt x="5225" y="898"/>
                </a:lnTo>
                <a:lnTo>
                  <a:pt x="5225" y="896"/>
                </a:lnTo>
                <a:lnTo>
                  <a:pt x="5225" y="894"/>
                </a:lnTo>
                <a:lnTo>
                  <a:pt x="5223" y="894"/>
                </a:lnTo>
                <a:close/>
                <a:moveTo>
                  <a:pt x="5281" y="1882"/>
                </a:moveTo>
                <a:lnTo>
                  <a:pt x="5284" y="1885"/>
                </a:lnTo>
                <a:lnTo>
                  <a:pt x="5284" y="1885"/>
                </a:lnTo>
                <a:lnTo>
                  <a:pt x="5284" y="1882"/>
                </a:lnTo>
                <a:lnTo>
                  <a:pt x="5281" y="1882"/>
                </a:lnTo>
                <a:lnTo>
                  <a:pt x="5284" y="1880"/>
                </a:lnTo>
                <a:lnTo>
                  <a:pt x="5277" y="1876"/>
                </a:lnTo>
                <a:lnTo>
                  <a:pt x="5277" y="1876"/>
                </a:lnTo>
                <a:lnTo>
                  <a:pt x="5275" y="1876"/>
                </a:lnTo>
                <a:lnTo>
                  <a:pt x="5272" y="1873"/>
                </a:lnTo>
                <a:lnTo>
                  <a:pt x="5272" y="1873"/>
                </a:lnTo>
                <a:lnTo>
                  <a:pt x="5270" y="1873"/>
                </a:lnTo>
                <a:lnTo>
                  <a:pt x="5270" y="1871"/>
                </a:lnTo>
                <a:lnTo>
                  <a:pt x="5268" y="1871"/>
                </a:lnTo>
                <a:lnTo>
                  <a:pt x="5266" y="1869"/>
                </a:lnTo>
                <a:lnTo>
                  <a:pt x="5261" y="1869"/>
                </a:lnTo>
                <a:lnTo>
                  <a:pt x="5261" y="1869"/>
                </a:lnTo>
                <a:lnTo>
                  <a:pt x="5263" y="1871"/>
                </a:lnTo>
                <a:lnTo>
                  <a:pt x="5263" y="1871"/>
                </a:lnTo>
                <a:lnTo>
                  <a:pt x="5266" y="1873"/>
                </a:lnTo>
                <a:lnTo>
                  <a:pt x="5266" y="1873"/>
                </a:lnTo>
                <a:lnTo>
                  <a:pt x="5268" y="1873"/>
                </a:lnTo>
                <a:lnTo>
                  <a:pt x="5268" y="1876"/>
                </a:lnTo>
                <a:lnTo>
                  <a:pt x="5270" y="1876"/>
                </a:lnTo>
                <a:lnTo>
                  <a:pt x="5272" y="1878"/>
                </a:lnTo>
                <a:lnTo>
                  <a:pt x="5275" y="1878"/>
                </a:lnTo>
                <a:lnTo>
                  <a:pt x="5275" y="1878"/>
                </a:lnTo>
                <a:lnTo>
                  <a:pt x="5275" y="1880"/>
                </a:lnTo>
                <a:lnTo>
                  <a:pt x="5279" y="1880"/>
                </a:lnTo>
                <a:lnTo>
                  <a:pt x="5281" y="1882"/>
                </a:lnTo>
                <a:close/>
                <a:moveTo>
                  <a:pt x="5218" y="1860"/>
                </a:moveTo>
                <a:lnTo>
                  <a:pt x="5218" y="1862"/>
                </a:lnTo>
                <a:lnTo>
                  <a:pt x="5218" y="1862"/>
                </a:lnTo>
                <a:lnTo>
                  <a:pt x="5221" y="1862"/>
                </a:lnTo>
                <a:lnTo>
                  <a:pt x="5221" y="1860"/>
                </a:lnTo>
                <a:lnTo>
                  <a:pt x="5218" y="1860"/>
                </a:lnTo>
                <a:lnTo>
                  <a:pt x="5218" y="1860"/>
                </a:lnTo>
                <a:close/>
                <a:moveTo>
                  <a:pt x="5281" y="1882"/>
                </a:moveTo>
                <a:lnTo>
                  <a:pt x="5279" y="1882"/>
                </a:lnTo>
                <a:lnTo>
                  <a:pt x="5279" y="1882"/>
                </a:lnTo>
                <a:lnTo>
                  <a:pt x="5279" y="1882"/>
                </a:lnTo>
                <a:lnTo>
                  <a:pt x="5279" y="1882"/>
                </a:lnTo>
                <a:lnTo>
                  <a:pt x="5279" y="1882"/>
                </a:lnTo>
                <a:lnTo>
                  <a:pt x="5279" y="1882"/>
                </a:lnTo>
                <a:lnTo>
                  <a:pt x="5279" y="1885"/>
                </a:lnTo>
                <a:lnTo>
                  <a:pt x="5281" y="1882"/>
                </a:lnTo>
                <a:close/>
                <a:moveTo>
                  <a:pt x="5284" y="2051"/>
                </a:moveTo>
                <a:lnTo>
                  <a:pt x="5284" y="2053"/>
                </a:lnTo>
                <a:lnTo>
                  <a:pt x="5286" y="2053"/>
                </a:lnTo>
                <a:lnTo>
                  <a:pt x="5286" y="2051"/>
                </a:lnTo>
                <a:lnTo>
                  <a:pt x="5286" y="2049"/>
                </a:lnTo>
                <a:lnTo>
                  <a:pt x="5284" y="2051"/>
                </a:lnTo>
                <a:close/>
                <a:moveTo>
                  <a:pt x="5257" y="1885"/>
                </a:moveTo>
                <a:lnTo>
                  <a:pt x="5254" y="1882"/>
                </a:lnTo>
                <a:lnTo>
                  <a:pt x="5254" y="1885"/>
                </a:lnTo>
                <a:lnTo>
                  <a:pt x="5254" y="1885"/>
                </a:lnTo>
                <a:lnTo>
                  <a:pt x="5252" y="1885"/>
                </a:lnTo>
                <a:lnTo>
                  <a:pt x="5252" y="1885"/>
                </a:lnTo>
                <a:lnTo>
                  <a:pt x="5252" y="1887"/>
                </a:lnTo>
                <a:lnTo>
                  <a:pt x="5254" y="1887"/>
                </a:lnTo>
                <a:lnTo>
                  <a:pt x="5254" y="1887"/>
                </a:lnTo>
                <a:lnTo>
                  <a:pt x="5257" y="1887"/>
                </a:lnTo>
                <a:lnTo>
                  <a:pt x="5257" y="1885"/>
                </a:lnTo>
                <a:lnTo>
                  <a:pt x="5257" y="1885"/>
                </a:lnTo>
                <a:lnTo>
                  <a:pt x="5257" y="1885"/>
                </a:lnTo>
                <a:lnTo>
                  <a:pt x="5257" y="1885"/>
                </a:lnTo>
                <a:lnTo>
                  <a:pt x="5257" y="1885"/>
                </a:lnTo>
                <a:close/>
                <a:moveTo>
                  <a:pt x="5407" y="1990"/>
                </a:moveTo>
                <a:lnTo>
                  <a:pt x="5405" y="1993"/>
                </a:lnTo>
                <a:lnTo>
                  <a:pt x="5405" y="1993"/>
                </a:lnTo>
                <a:lnTo>
                  <a:pt x="5407" y="1993"/>
                </a:lnTo>
                <a:lnTo>
                  <a:pt x="5409" y="1993"/>
                </a:lnTo>
                <a:lnTo>
                  <a:pt x="5409" y="1988"/>
                </a:lnTo>
                <a:lnTo>
                  <a:pt x="5407" y="1990"/>
                </a:lnTo>
                <a:close/>
                <a:moveTo>
                  <a:pt x="5259" y="1887"/>
                </a:moveTo>
                <a:lnTo>
                  <a:pt x="5257" y="1887"/>
                </a:lnTo>
                <a:lnTo>
                  <a:pt x="5257" y="1889"/>
                </a:lnTo>
                <a:lnTo>
                  <a:pt x="5257" y="1889"/>
                </a:lnTo>
                <a:lnTo>
                  <a:pt x="5259" y="1887"/>
                </a:lnTo>
                <a:lnTo>
                  <a:pt x="5259" y="1887"/>
                </a:lnTo>
                <a:lnTo>
                  <a:pt x="5259" y="1887"/>
                </a:lnTo>
                <a:close/>
                <a:moveTo>
                  <a:pt x="5268" y="2691"/>
                </a:moveTo>
                <a:lnTo>
                  <a:pt x="5268" y="2693"/>
                </a:lnTo>
                <a:lnTo>
                  <a:pt x="5268" y="2691"/>
                </a:lnTo>
                <a:lnTo>
                  <a:pt x="5270" y="2688"/>
                </a:lnTo>
                <a:lnTo>
                  <a:pt x="5270" y="2686"/>
                </a:lnTo>
                <a:lnTo>
                  <a:pt x="5268" y="2688"/>
                </a:lnTo>
                <a:lnTo>
                  <a:pt x="5268" y="2691"/>
                </a:lnTo>
                <a:close/>
                <a:moveTo>
                  <a:pt x="5259" y="1644"/>
                </a:moveTo>
                <a:lnTo>
                  <a:pt x="5257" y="1644"/>
                </a:lnTo>
                <a:lnTo>
                  <a:pt x="5257" y="1644"/>
                </a:lnTo>
                <a:lnTo>
                  <a:pt x="5257" y="1646"/>
                </a:lnTo>
                <a:lnTo>
                  <a:pt x="5257" y="1646"/>
                </a:lnTo>
                <a:lnTo>
                  <a:pt x="5257" y="1646"/>
                </a:lnTo>
                <a:lnTo>
                  <a:pt x="5259" y="1646"/>
                </a:lnTo>
                <a:lnTo>
                  <a:pt x="5259" y="1646"/>
                </a:lnTo>
                <a:lnTo>
                  <a:pt x="5259" y="1646"/>
                </a:lnTo>
                <a:lnTo>
                  <a:pt x="5259" y="1646"/>
                </a:lnTo>
                <a:lnTo>
                  <a:pt x="5259" y="1644"/>
                </a:lnTo>
                <a:close/>
                <a:moveTo>
                  <a:pt x="5272" y="1891"/>
                </a:moveTo>
                <a:lnTo>
                  <a:pt x="5272" y="1891"/>
                </a:lnTo>
                <a:lnTo>
                  <a:pt x="5272" y="1891"/>
                </a:lnTo>
                <a:lnTo>
                  <a:pt x="5270" y="1891"/>
                </a:lnTo>
                <a:lnTo>
                  <a:pt x="5270" y="1891"/>
                </a:lnTo>
                <a:lnTo>
                  <a:pt x="5270" y="1894"/>
                </a:lnTo>
                <a:lnTo>
                  <a:pt x="5272" y="1894"/>
                </a:lnTo>
                <a:lnTo>
                  <a:pt x="5272" y="1894"/>
                </a:lnTo>
                <a:lnTo>
                  <a:pt x="5272" y="1894"/>
                </a:lnTo>
                <a:lnTo>
                  <a:pt x="5275" y="1891"/>
                </a:lnTo>
                <a:lnTo>
                  <a:pt x="5275" y="1891"/>
                </a:lnTo>
                <a:lnTo>
                  <a:pt x="5272" y="1891"/>
                </a:lnTo>
                <a:close/>
                <a:moveTo>
                  <a:pt x="5490" y="1731"/>
                </a:moveTo>
                <a:lnTo>
                  <a:pt x="5490" y="1731"/>
                </a:lnTo>
                <a:lnTo>
                  <a:pt x="5490" y="1731"/>
                </a:lnTo>
                <a:lnTo>
                  <a:pt x="5490" y="1731"/>
                </a:lnTo>
                <a:lnTo>
                  <a:pt x="5490" y="1731"/>
                </a:lnTo>
                <a:lnTo>
                  <a:pt x="5488" y="1731"/>
                </a:lnTo>
                <a:lnTo>
                  <a:pt x="5488" y="1731"/>
                </a:lnTo>
                <a:lnTo>
                  <a:pt x="5488" y="1731"/>
                </a:lnTo>
                <a:lnTo>
                  <a:pt x="5488" y="1731"/>
                </a:lnTo>
                <a:lnTo>
                  <a:pt x="5488" y="1731"/>
                </a:lnTo>
                <a:lnTo>
                  <a:pt x="5490" y="1731"/>
                </a:lnTo>
                <a:close/>
                <a:moveTo>
                  <a:pt x="5488" y="1738"/>
                </a:moveTo>
                <a:lnTo>
                  <a:pt x="5488" y="1738"/>
                </a:lnTo>
                <a:lnTo>
                  <a:pt x="5488" y="1738"/>
                </a:lnTo>
                <a:lnTo>
                  <a:pt x="5488" y="1738"/>
                </a:lnTo>
                <a:lnTo>
                  <a:pt x="5488" y="1736"/>
                </a:lnTo>
                <a:lnTo>
                  <a:pt x="5488" y="1736"/>
                </a:lnTo>
                <a:lnTo>
                  <a:pt x="5488" y="1736"/>
                </a:lnTo>
                <a:lnTo>
                  <a:pt x="5488" y="1736"/>
                </a:lnTo>
                <a:lnTo>
                  <a:pt x="5488" y="1736"/>
                </a:lnTo>
                <a:lnTo>
                  <a:pt x="5488" y="1736"/>
                </a:lnTo>
                <a:lnTo>
                  <a:pt x="5488" y="1736"/>
                </a:lnTo>
                <a:lnTo>
                  <a:pt x="5488" y="1736"/>
                </a:lnTo>
                <a:lnTo>
                  <a:pt x="5488" y="1738"/>
                </a:lnTo>
                <a:lnTo>
                  <a:pt x="5488" y="1738"/>
                </a:lnTo>
                <a:close/>
                <a:moveTo>
                  <a:pt x="5484" y="1704"/>
                </a:moveTo>
                <a:lnTo>
                  <a:pt x="5484" y="1704"/>
                </a:lnTo>
                <a:lnTo>
                  <a:pt x="5486" y="1704"/>
                </a:lnTo>
                <a:lnTo>
                  <a:pt x="5486" y="1704"/>
                </a:lnTo>
                <a:lnTo>
                  <a:pt x="5486" y="1704"/>
                </a:lnTo>
                <a:lnTo>
                  <a:pt x="5486" y="1704"/>
                </a:lnTo>
                <a:lnTo>
                  <a:pt x="5484" y="1704"/>
                </a:lnTo>
                <a:lnTo>
                  <a:pt x="5484" y="1704"/>
                </a:lnTo>
                <a:close/>
                <a:moveTo>
                  <a:pt x="5502" y="2418"/>
                </a:moveTo>
                <a:lnTo>
                  <a:pt x="5502" y="2416"/>
                </a:lnTo>
                <a:lnTo>
                  <a:pt x="5502" y="2416"/>
                </a:lnTo>
                <a:lnTo>
                  <a:pt x="5502" y="2416"/>
                </a:lnTo>
                <a:lnTo>
                  <a:pt x="5499" y="2418"/>
                </a:lnTo>
                <a:lnTo>
                  <a:pt x="5499" y="2420"/>
                </a:lnTo>
                <a:lnTo>
                  <a:pt x="5499" y="2420"/>
                </a:lnTo>
                <a:lnTo>
                  <a:pt x="5502" y="2418"/>
                </a:lnTo>
                <a:lnTo>
                  <a:pt x="5502" y="2418"/>
                </a:lnTo>
                <a:close/>
                <a:moveTo>
                  <a:pt x="5488" y="1725"/>
                </a:moveTo>
                <a:lnTo>
                  <a:pt x="5488" y="1725"/>
                </a:lnTo>
                <a:lnTo>
                  <a:pt x="5488" y="1725"/>
                </a:lnTo>
                <a:lnTo>
                  <a:pt x="5488" y="1725"/>
                </a:lnTo>
                <a:lnTo>
                  <a:pt x="5488" y="1725"/>
                </a:lnTo>
                <a:lnTo>
                  <a:pt x="5488" y="1725"/>
                </a:lnTo>
                <a:lnTo>
                  <a:pt x="5488" y="1725"/>
                </a:lnTo>
                <a:lnTo>
                  <a:pt x="5488" y="1725"/>
                </a:lnTo>
                <a:lnTo>
                  <a:pt x="5488" y="1725"/>
                </a:lnTo>
                <a:close/>
                <a:moveTo>
                  <a:pt x="5497" y="860"/>
                </a:moveTo>
                <a:lnTo>
                  <a:pt x="5497" y="862"/>
                </a:lnTo>
                <a:lnTo>
                  <a:pt x="5499" y="862"/>
                </a:lnTo>
                <a:lnTo>
                  <a:pt x="5499" y="860"/>
                </a:lnTo>
                <a:lnTo>
                  <a:pt x="5499" y="858"/>
                </a:lnTo>
                <a:lnTo>
                  <a:pt x="5497" y="858"/>
                </a:lnTo>
                <a:lnTo>
                  <a:pt x="5495" y="860"/>
                </a:lnTo>
                <a:lnTo>
                  <a:pt x="5495" y="860"/>
                </a:lnTo>
                <a:lnTo>
                  <a:pt x="5495" y="860"/>
                </a:lnTo>
                <a:lnTo>
                  <a:pt x="5497" y="860"/>
                </a:lnTo>
                <a:close/>
                <a:moveTo>
                  <a:pt x="5407" y="813"/>
                </a:moveTo>
                <a:lnTo>
                  <a:pt x="5405" y="811"/>
                </a:lnTo>
                <a:lnTo>
                  <a:pt x="5403" y="811"/>
                </a:lnTo>
                <a:lnTo>
                  <a:pt x="5403" y="808"/>
                </a:lnTo>
                <a:lnTo>
                  <a:pt x="5400" y="808"/>
                </a:lnTo>
                <a:lnTo>
                  <a:pt x="5403" y="811"/>
                </a:lnTo>
                <a:lnTo>
                  <a:pt x="5405" y="813"/>
                </a:lnTo>
                <a:lnTo>
                  <a:pt x="5412" y="815"/>
                </a:lnTo>
                <a:lnTo>
                  <a:pt x="5409" y="815"/>
                </a:lnTo>
                <a:lnTo>
                  <a:pt x="5407" y="813"/>
                </a:lnTo>
                <a:close/>
                <a:moveTo>
                  <a:pt x="5488" y="1725"/>
                </a:moveTo>
                <a:lnTo>
                  <a:pt x="5488" y="1722"/>
                </a:lnTo>
                <a:lnTo>
                  <a:pt x="5488" y="1722"/>
                </a:lnTo>
                <a:lnTo>
                  <a:pt x="5488" y="1722"/>
                </a:lnTo>
                <a:lnTo>
                  <a:pt x="5486" y="1722"/>
                </a:lnTo>
                <a:lnTo>
                  <a:pt x="5486" y="1722"/>
                </a:lnTo>
                <a:lnTo>
                  <a:pt x="5486" y="1722"/>
                </a:lnTo>
                <a:lnTo>
                  <a:pt x="5488" y="1722"/>
                </a:lnTo>
                <a:lnTo>
                  <a:pt x="5488" y="1725"/>
                </a:lnTo>
                <a:close/>
                <a:moveTo>
                  <a:pt x="5571" y="2360"/>
                </a:moveTo>
                <a:lnTo>
                  <a:pt x="5569" y="2360"/>
                </a:lnTo>
                <a:lnTo>
                  <a:pt x="5565" y="2360"/>
                </a:lnTo>
                <a:lnTo>
                  <a:pt x="5565" y="2360"/>
                </a:lnTo>
                <a:lnTo>
                  <a:pt x="5565" y="2360"/>
                </a:lnTo>
                <a:lnTo>
                  <a:pt x="5562" y="2362"/>
                </a:lnTo>
                <a:lnTo>
                  <a:pt x="5560" y="2362"/>
                </a:lnTo>
                <a:lnTo>
                  <a:pt x="5560" y="2364"/>
                </a:lnTo>
                <a:lnTo>
                  <a:pt x="5558" y="2366"/>
                </a:lnTo>
                <a:lnTo>
                  <a:pt x="5558" y="2366"/>
                </a:lnTo>
                <a:lnTo>
                  <a:pt x="5556" y="2366"/>
                </a:lnTo>
                <a:lnTo>
                  <a:pt x="5553" y="2366"/>
                </a:lnTo>
                <a:lnTo>
                  <a:pt x="5553" y="2366"/>
                </a:lnTo>
                <a:lnTo>
                  <a:pt x="5547" y="2364"/>
                </a:lnTo>
                <a:lnTo>
                  <a:pt x="5544" y="2364"/>
                </a:lnTo>
                <a:lnTo>
                  <a:pt x="5540" y="2362"/>
                </a:lnTo>
                <a:lnTo>
                  <a:pt x="5538" y="2362"/>
                </a:lnTo>
                <a:lnTo>
                  <a:pt x="5538" y="2362"/>
                </a:lnTo>
                <a:lnTo>
                  <a:pt x="5535" y="2362"/>
                </a:lnTo>
                <a:lnTo>
                  <a:pt x="5535" y="2360"/>
                </a:lnTo>
                <a:lnTo>
                  <a:pt x="5535" y="2360"/>
                </a:lnTo>
                <a:lnTo>
                  <a:pt x="5535" y="2360"/>
                </a:lnTo>
                <a:lnTo>
                  <a:pt x="5535" y="2360"/>
                </a:lnTo>
                <a:lnTo>
                  <a:pt x="5535" y="2360"/>
                </a:lnTo>
                <a:lnTo>
                  <a:pt x="5533" y="2357"/>
                </a:lnTo>
                <a:lnTo>
                  <a:pt x="5533" y="2353"/>
                </a:lnTo>
                <a:lnTo>
                  <a:pt x="5533" y="2348"/>
                </a:lnTo>
                <a:lnTo>
                  <a:pt x="5531" y="2346"/>
                </a:lnTo>
                <a:lnTo>
                  <a:pt x="5531" y="2346"/>
                </a:lnTo>
                <a:lnTo>
                  <a:pt x="5531" y="2344"/>
                </a:lnTo>
                <a:lnTo>
                  <a:pt x="5529" y="2344"/>
                </a:lnTo>
                <a:lnTo>
                  <a:pt x="5526" y="2342"/>
                </a:lnTo>
                <a:lnTo>
                  <a:pt x="5526" y="2342"/>
                </a:lnTo>
                <a:lnTo>
                  <a:pt x="5526" y="2339"/>
                </a:lnTo>
                <a:lnTo>
                  <a:pt x="5524" y="2342"/>
                </a:lnTo>
                <a:lnTo>
                  <a:pt x="5524" y="2342"/>
                </a:lnTo>
                <a:lnTo>
                  <a:pt x="5526" y="2342"/>
                </a:lnTo>
                <a:lnTo>
                  <a:pt x="5526" y="2344"/>
                </a:lnTo>
                <a:lnTo>
                  <a:pt x="5526" y="2344"/>
                </a:lnTo>
                <a:lnTo>
                  <a:pt x="5526" y="2344"/>
                </a:lnTo>
                <a:lnTo>
                  <a:pt x="5526" y="2346"/>
                </a:lnTo>
                <a:lnTo>
                  <a:pt x="5526" y="2346"/>
                </a:lnTo>
                <a:lnTo>
                  <a:pt x="5526" y="2351"/>
                </a:lnTo>
                <a:lnTo>
                  <a:pt x="5529" y="2353"/>
                </a:lnTo>
                <a:lnTo>
                  <a:pt x="5526" y="2353"/>
                </a:lnTo>
                <a:lnTo>
                  <a:pt x="5526" y="2353"/>
                </a:lnTo>
                <a:lnTo>
                  <a:pt x="5524" y="2353"/>
                </a:lnTo>
                <a:lnTo>
                  <a:pt x="5524" y="2353"/>
                </a:lnTo>
                <a:lnTo>
                  <a:pt x="5524" y="2351"/>
                </a:lnTo>
                <a:lnTo>
                  <a:pt x="5524" y="2348"/>
                </a:lnTo>
                <a:lnTo>
                  <a:pt x="5522" y="2348"/>
                </a:lnTo>
                <a:lnTo>
                  <a:pt x="5520" y="2348"/>
                </a:lnTo>
                <a:lnTo>
                  <a:pt x="5517" y="2346"/>
                </a:lnTo>
                <a:lnTo>
                  <a:pt x="5517" y="2346"/>
                </a:lnTo>
                <a:lnTo>
                  <a:pt x="5517" y="2348"/>
                </a:lnTo>
                <a:lnTo>
                  <a:pt x="5517" y="2346"/>
                </a:lnTo>
                <a:lnTo>
                  <a:pt x="5515" y="2346"/>
                </a:lnTo>
                <a:lnTo>
                  <a:pt x="5515" y="2346"/>
                </a:lnTo>
                <a:lnTo>
                  <a:pt x="5515" y="2346"/>
                </a:lnTo>
                <a:lnTo>
                  <a:pt x="5515" y="2346"/>
                </a:lnTo>
                <a:lnTo>
                  <a:pt x="5515" y="2344"/>
                </a:lnTo>
                <a:lnTo>
                  <a:pt x="5515" y="2342"/>
                </a:lnTo>
                <a:lnTo>
                  <a:pt x="5515" y="2339"/>
                </a:lnTo>
                <a:lnTo>
                  <a:pt x="5515" y="2339"/>
                </a:lnTo>
                <a:lnTo>
                  <a:pt x="5515" y="2339"/>
                </a:lnTo>
                <a:lnTo>
                  <a:pt x="5515" y="2337"/>
                </a:lnTo>
                <a:lnTo>
                  <a:pt x="5513" y="2333"/>
                </a:lnTo>
                <a:lnTo>
                  <a:pt x="5511" y="2333"/>
                </a:lnTo>
                <a:lnTo>
                  <a:pt x="5511" y="2330"/>
                </a:lnTo>
                <a:lnTo>
                  <a:pt x="5508" y="2328"/>
                </a:lnTo>
                <a:lnTo>
                  <a:pt x="5508" y="2328"/>
                </a:lnTo>
                <a:lnTo>
                  <a:pt x="5511" y="2328"/>
                </a:lnTo>
                <a:lnTo>
                  <a:pt x="5513" y="2328"/>
                </a:lnTo>
                <a:lnTo>
                  <a:pt x="5511" y="2326"/>
                </a:lnTo>
                <a:lnTo>
                  <a:pt x="5511" y="2326"/>
                </a:lnTo>
                <a:lnTo>
                  <a:pt x="5511" y="2324"/>
                </a:lnTo>
                <a:lnTo>
                  <a:pt x="5511" y="2321"/>
                </a:lnTo>
                <a:lnTo>
                  <a:pt x="5511" y="2321"/>
                </a:lnTo>
                <a:lnTo>
                  <a:pt x="5508" y="2321"/>
                </a:lnTo>
                <a:lnTo>
                  <a:pt x="5508" y="2321"/>
                </a:lnTo>
                <a:lnTo>
                  <a:pt x="5508" y="2319"/>
                </a:lnTo>
                <a:lnTo>
                  <a:pt x="5508" y="2319"/>
                </a:lnTo>
                <a:lnTo>
                  <a:pt x="5508" y="2319"/>
                </a:lnTo>
                <a:lnTo>
                  <a:pt x="5506" y="2319"/>
                </a:lnTo>
                <a:lnTo>
                  <a:pt x="5506" y="2319"/>
                </a:lnTo>
                <a:lnTo>
                  <a:pt x="5504" y="2319"/>
                </a:lnTo>
                <a:lnTo>
                  <a:pt x="5504" y="2319"/>
                </a:lnTo>
                <a:lnTo>
                  <a:pt x="5504" y="2317"/>
                </a:lnTo>
                <a:lnTo>
                  <a:pt x="5504" y="2317"/>
                </a:lnTo>
                <a:lnTo>
                  <a:pt x="5502" y="2315"/>
                </a:lnTo>
                <a:lnTo>
                  <a:pt x="5502" y="2315"/>
                </a:lnTo>
                <a:lnTo>
                  <a:pt x="5499" y="2315"/>
                </a:lnTo>
                <a:lnTo>
                  <a:pt x="5499" y="2315"/>
                </a:lnTo>
                <a:lnTo>
                  <a:pt x="5499" y="2315"/>
                </a:lnTo>
                <a:lnTo>
                  <a:pt x="5499" y="2315"/>
                </a:lnTo>
                <a:lnTo>
                  <a:pt x="5495" y="2312"/>
                </a:lnTo>
                <a:lnTo>
                  <a:pt x="5495" y="2312"/>
                </a:lnTo>
                <a:lnTo>
                  <a:pt x="5495" y="2312"/>
                </a:lnTo>
                <a:lnTo>
                  <a:pt x="5493" y="2312"/>
                </a:lnTo>
                <a:lnTo>
                  <a:pt x="5493" y="2312"/>
                </a:lnTo>
                <a:lnTo>
                  <a:pt x="5493" y="2315"/>
                </a:lnTo>
                <a:lnTo>
                  <a:pt x="5493" y="2312"/>
                </a:lnTo>
                <a:lnTo>
                  <a:pt x="5490" y="2312"/>
                </a:lnTo>
                <a:lnTo>
                  <a:pt x="5490" y="2312"/>
                </a:lnTo>
                <a:lnTo>
                  <a:pt x="5490" y="2310"/>
                </a:lnTo>
                <a:lnTo>
                  <a:pt x="5488" y="2308"/>
                </a:lnTo>
                <a:lnTo>
                  <a:pt x="5488" y="2308"/>
                </a:lnTo>
                <a:lnTo>
                  <a:pt x="5488" y="2306"/>
                </a:lnTo>
                <a:lnTo>
                  <a:pt x="5488" y="2303"/>
                </a:lnTo>
                <a:lnTo>
                  <a:pt x="5486" y="2303"/>
                </a:lnTo>
                <a:lnTo>
                  <a:pt x="5484" y="2306"/>
                </a:lnTo>
                <a:lnTo>
                  <a:pt x="5486" y="2308"/>
                </a:lnTo>
                <a:lnTo>
                  <a:pt x="5488" y="2310"/>
                </a:lnTo>
                <a:lnTo>
                  <a:pt x="5490" y="2312"/>
                </a:lnTo>
                <a:lnTo>
                  <a:pt x="5490" y="2315"/>
                </a:lnTo>
                <a:lnTo>
                  <a:pt x="5490" y="2317"/>
                </a:lnTo>
                <a:lnTo>
                  <a:pt x="5490" y="2317"/>
                </a:lnTo>
                <a:lnTo>
                  <a:pt x="5490" y="2319"/>
                </a:lnTo>
                <a:lnTo>
                  <a:pt x="5490" y="2319"/>
                </a:lnTo>
                <a:lnTo>
                  <a:pt x="5493" y="2319"/>
                </a:lnTo>
                <a:lnTo>
                  <a:pt x="5493" y="2321"/>
                </a:lnTo>
                <a:lnTo>
                  <a:pt x="5493" y="2321"/>
                </a:lnTo>
                <a:lnTo>
                  <a:pt x="5493" y="2321"/>
                </a:lnTo>
                <a:lnTo>
                  <a:pt x="5493" y="2324"/>
                </a:lnTo>
                <a:lnTo>
                  <a:pt x="5495" y="2324"/>
                </a:lnTo>
                <a:lnTo>
                  <a:pt x="5495" y="2321"/>
                </a:lnTo>
                <a:lnTo>
                  <a:pt x="5495" y="2321"/>
                </a:lnTo>
                <a:lnTo>
                  <a:pt x="5497" y="2319"/>
                </a:lnTo>
                <a:lnTo>
                  <a:pt x="5497" y="2319"/>
                </a:lnTo>
                <a:lnTo>
                  <a:pt x="5497" y="2319"/>
                </a:lnTo>
                <a:lnTo>
                  <a:pt x="5497" y="2321"/>
                </a:lnTo>
                <a:lnTo>
                  <a:pt x="5497" y="2321"/>
                </a:lnTo>
                <a:lnTo>
                  <a:pt x="5495" y="2321"/>
                </a:lnTo>
                <a:lnTo>
                  <a:pt x="5495" y="2324"/>
                </a:lnTo>
                <a:lnTo>
                  <a:pt x="5502" y="2335"/>
                </a:lnTo>
                <a:lnTo>
                  <a:pt x="5504" y="2335"/>
                </a:lnTo>
                <a:lnTo>
                  <a:pt x="5504" y="2337"/>
                </a:lnTo>
                <a:lnTo>
                  <a:pt x="5504" y="2339"/>
                </a:lnTo>
                <a:lnTo>
                  <a:pt x="5506" y="2339"/>
                </a:lnTo>
                <a:lnTo>
                  <a:pt x="5506" y="2337"/>
                </a:lnTo>
                <a:lnTo>
                  <a:pt x="5506" y="2337"/>
                </a:lnTo>
                <a:lnTo>
                  <a:pt x="5504" y="2335"/>
                </a:lnTo>
                <a:lnTo>
                  <a:pt x="5502" y="2333"/>
                </a:lnTo>
                <a:lnTo>
                  <a:pt x="5502" y="2330"/>
                </a:lnTo>
                <a:lnTo>
                  <a:pt x="5502" y="2330"/>
                </a:lnTo>
                <a:lnTo>
                  <a:pt x="5502" y="2333"/>
                </a:lnTo>
                <a:lnTo>
                  <a:pt x="5504" y="2335"/>
                </a:lnTo>
                <a:lnTo>
                  <a:pt x="5506" y="2337"/>
                </a:lnTo>
                <a:lnTo>
                  <a:pt x="5508" y="2337"/>
                </a:lnTo>
                <a:lnTo>
                  <a:pt x="5506" y="2335"/>
                </a:lnTo>
                <a:lnTo>
                  <a:pt x="5508" y="2335"/>
                </a:lnTo>
                <a:lnTo>
                  <a:pt x="5508" y="2335"/>
                </a:lnTo>
                <a:lnTo>
                  <a:pt x="5508" y="2335"/>
                </a:lnTo>
                <a:lnTo>
                  <a:pt x="5508" y="2337"/>
                </a:lnTo>
                <a:lnTo>
                  <a:pt x="5508" y="2337"/>
                </a:lnTo>
                <a:lnTo>
                  <a:pt x="5508" y="2339"/>
                </a:lnTo>
                <a:lnTo>
                  <a:pt x="5511" y="2339"/>
                </a:lnTo>
                <a:lnTo>
                  <a:pt x="5511" y="2339"/>
                </a:lnTo>
                <a:lnTo>
                  <a:pt x="5511" y="2342"/>
                </a:lnTo>
                <a:lnTo>
                  <a:pt x="5511" y="2342"/>
                </a:lnTo>
                <a:lnTo>
                  <a:pt x="5508" y="2342"/>
                </a:lnTo>
                <a:lnTo>
                  <a:pt x="5506" y="2339"/>
                </a:lnTo>
                <a:lnTo>
                  <a:pt x="5506" y="2339"/>
                </a:lnTo>
                <a:lnTo>
                  <a:pt x="5508" y="2344"/>
                </a:lnTo>
                <a:lnTo>
                  <a:pt x="5508" y="2346"/>
                </a:lnTo>
                <a:lnTo>
                  <a:pt x="5511" y="2348"/>
                </a:lnTo>
                <a:lnTo>
                  <a:pt x="5511" y="2348"/>
                </a:lnTo>
                <a:lnTo>
                  <a:pt x="5511" y="2348"/>
                </a:lnTo>
                <a:lnTo>
                  <a:pt x="5513" y="2348"/>
                </a:lnTo>
                <a:lnTo>
                  <a:pt x="5513" y="2348"/>
                </a:lnTo>
                <a:lnTo>
                  <a:pt x="5515" y="2348"/>
                </a:lnTo>
                <a:lnTo>
                  <a:pt x="5515" y="2348"/>
                </a:lnTo>
                <a:lnTo>
                  <a:pt x="5517" y="2351"/>
                </a:lnTo>
                <a:lnTo>
                  <a:pt x="5517" y="2351"/>
                </a:lnTo>
                <a:lnTo>
                  <a:pt x="5515" y="2351"/>
                </a:lnTo>
                <a:lnTo>
                  <a:pt x="5515" y="2353"/>
                </a:lnTo>
                <a:lnTo>
                  <a:pt x="5515" y="2353"/>
                </a:lnTo>
                <a:lnTo>
                  <a:pt x="5513" y="2351"/>
                </a:lnTo>
                <a:lnTo>
                  <a:pt x="5513" y="2351"/>
                </a:lnTo>
                <a:lnTo>
                  <a:pt x="5513" y="2351"/>
                </a:lnTo>
                <a:lnTo>
                  <a:pt x="5513" y="2355"/>
                </a:lnTo>
                <a:lnTo>
                  <a:pt x="5515" y="2355"/>
                </a:lnTo>
                <a:lnTo>
                  <a:pt x="5515" y="2355"/>
                </a:lnTo>
                <a:lnTo>
                  <a:pt x="5515" y="2357"/>
                </a:lnTo>
                <a:lnTo>
                  <a:pt x="5515" y="2357"/>
                </a:lnTo>
                <a:lnTo>
                  <a:pt x="5515" y="2357"/>
                </a:lnTo>
                <a:lnTo>
                  <a:pt x="5517" y="2362"/>
                </a:lnTo>
                <a:lnTo>
                  <a:pt x="5517" y="2364"/>
                </a:lnTo>
                <a:lnTo>
                  <a:pt x="5517" y="2364"/>
                </a:lnTo>
                <a:lnTo>
                  <a:pt x="5515" y="2364"/>
                </a:lnTo>
                <a:lnTo>
                  <a:pt x="5515" y="2366"/>
                </a:lnTo>
                <a:lnTo>
                  <a:pt x="5515" y="2369"/>
                </a:lnTo>
                <a:lnTo>
                  <a:pt x="5515" y="2369"/>
                </a:lnTo>
                <a:lnTo>
                  <a:pt x="5515" y="2371"/>
                </a:lnTo>
                <a:lnTo>
                  <a:pt x="5513" y="2375"/>
                </a:lnTo>
                <a:lnTo>
                  <a:pt x="5513" y="2378"/>
                </a:lnTo>
                <a:lnTo>
                  <a:pt x="5513" y="2382"/>
                </a:lnTo>
                <a:lnTo>
                  <a:pt x="5513" y="2382"/>
                </a:lnTo>
                <a:lnTo>
                  <a:pt x="5511" y="2384"/>
                </a:lnTo>
                <a:lnTo>
                  <a:pt x="5508" y="2384"/>
                </a:lnTo>
                <a:lnTo>
                  <a:pt x="5508" y="2384"/>
                </a:lnTo>
                <a:lnTo>
                  <a:pt x="5508" y="2384"/>
                </a:lnTo>
                <a:lnTo>
                  <a:pt x="5504" y="2387"/>
                </a:lnTo>
                <a:lnTo>
                  <a:pt x="5502" y="2387"/>
                </a:lnTo>
                <a:lnTo>
                  <a:pt x="5499" y="2389"/>
                </a:lnTo>
                <a:lnTo>
                  <a:pt x="5499" y="2389"/>
                </a:lnTo>
                <a:lnTo>
                  <a:pt x="5499" y="2389"/>
                </a:lnTo>
                <a:lnTo>
                  <a:pt x="5499" y="2391"/>
                </a:lnTo>
                <a:lnTo>
                  <a:pt x="5499" y="2391"/>
                </a:lnTo>
                <a:lnTo>
                  <a:pt x="5499" y="2393"/>
                </a:lnTo>
                <a:lnTo>
                  <a:pt x="5502" y="2393"/>
                </a:lnTo>
                <a:lnTo>
                  <a:pt x="5506" y="2396"/>
                </a:lnTo>
                <a:lnTo>
                  <a:pt x="5508" y="2396"/>
                </a:lnTo>
                <a:lnTo>
                  <a:pt x="5511" y="2398"/>
                </a:lnTo>
                <a:lnTo>
                  <a:pt x="5513" y="2400"/>
                </a:lnTo>
                <a:lnTo>
                  <a:pt x="5513" y="2400"/>
                </a:lnTo>
                <a:lnTo>
                  <a:pt x="5515" y="2400"/>
                </a:lnTo>
                <a:lnTo>
                  <a:pt x="5520" y="2402"/>
                </a:lnTo>
                <a:lnTo>
                  <a:pt x="5522" y="2405"/>
                </a:lnTo>
                <a:lnTo>
                  <a:pt x="5522" y="2407"/>
                </a:lnTo>
                <a:lnTo>
                  <a:pt x="5522" y="2409"/>
                </a:lnTo>
                <a:lnTo>
                  <a:pt x="5522" y="2411"/>
                </a:lnTo>
                <a:lnTo>
                  <a:pt x="5522" y="2414"/>
                </a:lnTo>
                <a:lnTo>
                  <a:pt x="5520" y="2418"/>
                </a:lnTo>
                <a:lnTo>
                  <a:pt x="5517" y="2423"/>
                </a:lnTo>
                <a:lnTo>
                  <a:pt x="5513" y="2425"/>
                </a:lnTo>
                <a:lnTo>
                  <a:pt x="5513" y="2427"/>
                </a:lnTo>
                <a:lnTo>
                  <a:pt x="5513" y="2427"/>
                </a:lnTo>
                <a:lnTo>
                  <a:pt x="5513" y="2427"/>
                </a:lnTo>
                <a:lnTo>
                  <a:pt x="5513" y="2427"/>
                </a:lnTo>
                <a:lnTo>
                  <a:pt x="5515" y="2427"/>
                </a:lnTo>
                <a:lnTo>
                  <a:pt x="5515" y="2427"/>
                </a:lnTo>
                <a:lnTo>
                  <a:pt x="5515" y="2427"/>
                </a:lnTo>
                <a:lnTo>
                  <a:pt x="5515" y="2425"/>
                </a:lnTo>
                <a:lnTo>
                  <a:pt x="5517" y="2425"/>
                </a:lnTo>
                <a:lnTo>
                  <a:pt x="5517" y="2425"/>
                </a:lnTo>
                <a:lnTo>
                  <a:pt x="5517" y="2427"/>
                </a:lnTo>
                <a:lnTo>
                  <a:pt x="5517" y="2429"/>
                </a:lnTo>
                <a:lnTo>
                  <a:pt x="5517" y="2429"/>
                </a:lnTo>
                <a:lnTo>
                  <a:pt x="5517" y="2429"/>
                </a:lnTo>
                <a:lnTo>
                  <a:pt x="5520" y="2429"/>
                </a:lnTo>
                <a:lnTo>
                  <a:pt x="5522" y="2429"/>
                </a:lnTo>
                <a:lnTo>
                  <a:pt x="5522" y="2429"/>
                </a:lnTo>
                <a:lnTo>
                  <a:pt x="5522" y="2432"/>
                </a:lnTo>
                <a:lnTo>
                  <a:pt x="5522" y="2432"/>
                </a:lnTo>
                <a:lnTo>
                  <a:pt x="5524" y="2432"/>
                </a:lnTo>
                <a:lnTo>
                  <a:pt x="5524" y="2432"/>
                </a:lnTo>
                <a:lnTo>
                  <a:pt x="5526" y="2432"/>
                </a:lnTo>
                <a:lnTo>
                  <a:pt x="5529" y="2429"/>
                </a:lnTo>
                <a:lnTo>
                  <a:pt x="5531" y="2427"/>
                </a:lnTo>
                <a:lnTo>
                  <a:pt x="5533" y="2425"/>
                </a:lnTo>
                <a:lnTo>
                  <a:pt x="5535" y="2425"/>
                </a:lnTo>
                <a:lnTo>
                  <a:pt x="5535" y="2423"/>
                </a:lnTo>
                <a:lnTo>
                  <a:pt x="5538" y="2418"/>
                </a:lnTo>
                <a:lnTo>
                  <a:pt x="5540" y="2418"/>
                </a:lnTo>
                <a:lnTo>
                  <a:pt x="5540" y="2416"/>
                </a:lnTo>
                <a:lnTo>
                  <a:pt x="5542" y="2414"/>
                </a:lnTo>
                <a:lnTo>
                  <a:pt x="5544" y="2411"/>
                </a:lnTo>
                <a:lnTo>
                  <a:pt x="5544" y="2409"/>
                </a:lnTo>
                <a:lnTo>
                  <a:pt x="5547" y="2407"/>
                </a:lnTo>
                <a:lnTo>
                  <a:pt x="5547" y="2407"/>
                </a:lnTo>
                <a:lnTo>
                  <a:pt x="5549" y="2402"/>
                </a:lnTo>
                <a:lnTo>
                  <a:pt x="5551" y="2398"/>
                </a:lnTo>
                <a:lnTo>
                  <a:pt x="5549" y="2396"/>
                </a:lnTo>
                <a:lnTo>
                  <a:pt x="5549" y="2396"/>
                </a:lnTo>
                <a:lnTo>
                  <a:pt x="5549" y="2393"/>
                </a:lnTo>
                <a:lnTo>
                  <a:pt x="5549" y="2391"/>
                </a:lnTo>
                <a:lnTo>
                  <a:pt x="5551" y="2389"/>
                </a:lnTo>
                <a:lnTo>
                  <a:pt x="5551" y="2389"/>
                </a:lnTo>
                <a:lnTo>
                  <a:pt x="5551" y="2389"/>
                </a:lnTo>
                <a:lnTo>
                  <a:pt x="5553" y="2387"/>
                </a:lnTo>
                <a:lnTo>
                  <a:pt x="5556" y="2387"/>
                </a:lnTo>
                <a:lnTo>
                  <a:pt x="5558" y="2387"/>
                </a:lnTo>
                <a:lnTo>
                  <a:pt x="5560" y="2387"/>
                </a:lnTo>
                <a:lnTo>
                  <a:pt x="5562" y="2387"/>
                </a:lnTo>
                <a:lnTo>
                  <a:pt x="5562" y="2387"/>
                </a:lnTo>
                <a:lnTo>
                  <a:pt x="5562" y="2389"/>
                </a:lnTo>
                <a:lnTo>
                  <a:pt x="5565" y="2389"/>
                </a:lnTo>
                <a:lnTo>
                  <a:pt x="5565" y="2387"/>
                </a:lnTo>
                <a:lnTo>
                  <a:pt x="5565" y="2387"/>
                </a:lnTo>
                <a:lnTo>
                  <a:pt x="5565" y="2387"/>
                </a:lnTo>
                <a:lnTo>
                  <a:pt x="5565" y="2387"/>
                </a:lnTo>
                <a:lnTo>
                  <a:pt x="5565" y="2382"/>
                </a:lnTo>
                <a:lnTo>
                  <a:pt x="5565" y="2380"/>
                </a:lnTo>
                <a:lnTo>
                  <a:pt x="5567" y="2380"/>
                </a:lnTo>
                <a:lnTo>
                  <a:pt x="5569" y="2378"/>
                </a:lnTo>
                <a:lnTo>
                  <a:pt x="5569" y="2378"/>
                </a:lnTo>
                <a:lnTo>
                  <a:pt x="5571" y="2375"/>
                </a:lnTo>
                <a:lnTo>
                  <a:pt x="5571" y="2371"/>
                </a:lnTo>
                <a:lnTo>
                  <a:pt x="5571" y="2366"/>
                </a:lnTo>
                <a:lnTo>
                  <a:pt x="5571" y="2364"/>
                </a:lnTo>
                <a:lnTo>
                  <a:pt x="5574" y="2362"/>
                </a:lnTo>
                <a:lnTo>
                  <a:pt x="5574" y="2362"/>
                </a:lnTo>
                <a:lnTo>
                  <a:pt x="5574" y="2362"/>
                </a:lnTo>
                <a:lnTo>
                  <a:pt x="5571" y="2360"/>
                </a:lnTo>
                <a:close/>
                <a:moveTo>
                  <a:pt x="5486" y="1704"/>
                </a:moveTo>
                <a:lnTo>
                  <a:pt x="5486" y="1704"/>
                </a:lnTo>
                <a:lnTo>
                  <a:pt x="5488" y="1704"/>
                </a:lnTo>
                <a:lnTo>
                  <a:pt x="5486" y="1704"/>
                </a:lnTo>
                <a:lnTo>
                  <a:pt x="5488" y="1702"/>
                </a:lnTo>
                <a:lnTo>
                  <a:pt x="5486" y="1704"/>
                </a:lnTo>
                <a:close/>
                <a:moveTo>
                  <a:pt x="5513" y="2092"/>
                </a:moveTo>
                <a:lnTo>
                  <a:pt x="5513" y="2092"/>
                </a:lnTo>
                <a:lnTo>
                  <a:pt x="5513" y="2092"/>
                </a:lnTo>
                <a:lnTo>
                  <a:pt x="5513" y="2092"/>
                </a:lnTo>
                <a:lnTo>
                  <a:pt x="5513" y="2092"/>
                </a:lnTo>
                <a:lnTo>
                  <a:pt x="5513" y="2092"/>
                </a:lnTo>
                <a:lnTo>
                  <a:pt x="5513" y="2092"/>
                </a:lnTo>
                <a:close/>
                <a:moveTo>
                  <a:pt x="5553" y="2017"/>
                </a:moveTo>
                <a:lnTo>
                  <a:pt x="5553" y="2020"/>
                </a:lnTo>
                <a:lnTo>
                  <a:pt x="5553" y="2020"/>
                </a:lnTo>
                <a:lnTo>
                  <a:pt x="5553" y="2017"/>
                </a:lnTo>
                <a:lnTo>
                  <a:pt x="5553" y="2017"/>
                </a:lnTo>
                <a:lnTo>
                  <a:pt x="5553" y="2017"/>
                </a:lnTo>
                <a:lnTo>
                  <a:pt x="5553" y="2017"/>
                </a:lnTo>
                <a:lnTo>
                  <a:pt x="5553" y="2017"/>
                </a:lnTo>
                <a:close/>
                <a:moveTo>
                  <a:pt x="5556" y="871"/>
                </a:moveTo>
                <a:lnTo>
                  <a:pt x="5556" y="871"/>
                </a:lnTo>
                <a:lnTo>
                  <a:pt x="5560" y="869"/>
                </a:lnTo>
                <a:lnTo>
                  <a:pt x="5560" y="869"/>
                </a:lnTo>
                <a:lnTo>
                  <a:pt x="5560" y="867"/>
                </a:lnTo>
                <a:lnTo>
                  <a:pt x="5560" y="867"/>
                </a:lnTo>
                <a:lnTo>
                  <a:pt x="5560" y="867"/>
                </a:lnTo>
                <a:lnTo>
                  <a:pt x="5558" y="867"/>
                </a:lnTo>
                <a:lnTo>
                  <a:pt x="5558" y="869"/>
                </a:lnTo>
                <a:lnTo>
                  <a:pt x="5558" y="869"/>
                </a:lnTo>
                <a:lnTo>
                  <a:pt x="5556" y="869"/>
                </a:lnTo>
                <a:lnTo>
                  <a:pt x="5553" y="871"/>
                </a:lnTo>
                <a:lnTo>
                  <a:pt x="5553" y="871"/>
                </a:lnTo>
                <a:lnTo>
                  <a:pt x="5556" y="871"/>
                </a:lnTo>
                <a:close/>
                <a:moveTo>
                  <a:pt x="5567" y="2051"/>
                </a:moveTo>
                <a:lnTo>
                  <a:pt x="5569" y="2049"/>
                </a:lnTo>
                <a:lnTo>
                  <a:pt x="5569" y="2049"/>
                </a:lnTo>
                <a:lnTo>
                  <a:pt x="5569" y="2049"/>
                </a:lnTo>
                <a:lnTo>
                  <a:pt x="5569" y="2049"/>
                </a:lnTo>
                <a:lnTo>
                  <a:pt x="5571" y="2049"/>
                </a:lnTo>
                <a:lnTo>
                  <a:pt x="5571" y="2049"/>
                </a:lnTo>
                <a:lnTo>
                  <a:pt x="5574" y="2049"/>
                </a:lnTo>
                <a:lnTo>
                  <a:pt x="5574" y="2049"/>
                </a:lnTo>
                <a:lnTo>
                  <a:pt x="5571" y="2047"/>
                </a:lnTo>
                <a:lnTo>
                  <a:pt x="5571" y="2047"/>
                </a:lnTo>
                <a:lnTo>
                  <a:pt x="5569" y="2047"/>
                </a:lnTo>
                <a:lnTo>
                  <a:pt x="5569" y="2047"/>
                </a:lnTo>
                <a:lnTo>
                  <a:pt x="5567" y="2049"/>
                </a:lnTo>
                <a:lnTo>
                  <a:pt x="5567" y="2049"/>
                </a:lnTo>
                <a:lnTo>
                  <a:pt x="5567" y="2049"/>
                </a:lnTo>
                <a:lnTo>
                  <a:pt x="5565" y="2049"/>
                </a:lnTo>
                <a:lnTo>
                  <a:pt x="5565" y="2051"/>
                </a:lnTo>
                <a:lnTo>
                  <a:pt x="5565" y="2051"/>
                </a:lnTo>
                <a:lnTo>
                  <a:pt x="5567" y="2051"/>
                </a:lnTo>
                <a:close/>
                <a:moveTo>
                  <a:pt x="5576" y="2029"/>
                </a:moveTo>
                <a:lnTo>
                  <a:pt x="5574" y="2029"/>
                </a:lnTo>
                <a:lnTo>
                  <a:pt x="5574" y="2026"/>
                </a:lnTo>
                <a:lnTo>
                  <a:pt x="5574" y="2026"/>
                </a:lnTo>
                <a:lnTo>
                  <a:pt x="5574" y="2026"/>
                </a:lnTo>
                <a:lnTo>
                  <a:pt x="5571" y="2024"/>
                </a:lnTo>
                <a:lnTo>
                  <a:pt x="5571" y="2024"/>
                </a:lnTo>
                <a:lnTo>
                  <a:pt x="5569" y="2024"/>
                </a:lnTo>
                <a:lnTo>
                  <a:pt x="5569" y="2022"/>
                </a:lnTo>
                <a:lnTo>
                  <a:pt x="5569" y="2022"/>
                </a:lnTo>
                <a:lnTo>
                  <a:pt x="5569" y="2022"/>
                </a:lnTo>
                <a:lnTo>
                  <a:pt x="5569" y="2022"/>
                </a:lnTo>
                <a:lnTo>
                  <a:pt x="5567" y="2022"/>
                </a:lnTo>
                <a:lnTo>
                  <a:pt x="5565" y="2022"/>
                </a:lnTo>
                <a:lnTo>
                  <a:pt x="5562" y="2022"/>
                </a:lnTo>
                <a:lnTo>
                  <a:pt x="5560" y="2024"/>
                </a:lnTo>
                <a:lnTo>
                  <a:pt x="5558" y="2024"/>
                </a:lnTo>
                <a:lnTo>
                  <a:pt x="5556" y="2026"/>
                </a:lnTo>
                <a:lnTo>
                  <a:pt x="5556" y="2026"/>
                </a:lnTo>
                <a:lnTo>
                  <a:pt x="5556" y="2029"/>
                </a:lnTo>
                <a:lnTo>
                  <a:pt x="5556" y="2029"/>
                </a:lnTo>
                <a:lnTo>
                  <a:pt x="5556" y="2029"/>
                </a:lnTo>
                <a:lnTo>
                  <a:pt x="5556" y="2029"/>
                </a:lnTo>
                <a:lnTo>
                  <a:pt x="5556" y="2029"/>
                </a:lnTo>
                <a:lnTo>
                  <a:pt x="5556" y="2031"/>
                </a:lnTo>
                <a:lnTo>
                  <a:pt x="5553" y="2031"/>
                </a:lnTo>
                <a:lnTo>
                  <a:pt x="5553" y="2031"/>
                </a:lnTo>
                <a:lnTo>
                  <a:pt x="5553" y="2031"/>
                </a:lnTo>
                <a:lnTo>
                  <a:pt x="5556" y="2033"/>
                </a:lnTo>
                <a:lnTo>
                  <a:pt x="5556" y="2033"/>
                </a:lnTo>
                <a:lnTo>
                  <a:pt x="5558" y="2035"/>
                </a:lnTo>
                <a:lnTo>
                  <a:pt x="5560" y="2035"/>
                </a:lnTo>
                <a:lnTo>
                  <a:pt x="5562" y="2035"/>
                </a:lnTo>
                <a:lnTo>
                  <a:pt x="5562" y="2035"/>
                </a:lnTo>
                <a:lnTo>
                  <a:pt x="5565" y="2035"/>
                </a:lnTo>
                <a:lnTo>
                  <a:pt x="5567" y="2035"/>
                </a:lnTo>
                <a:lnTo>
                  <a:pt x="5567" y="2035"/>
                </a:lnTo>
                <a:lnTo>
                  <a:pt x="5569" y="2035"/>
                </a:lnTo>
                <a:lnTo>
                  <a:pt x="5571" y="2035"/>
                </a:lnTo>
                <a:lnTo>
                  <a:pt x="5571" y="2033"/>
                </a:lnTo>
                <a:lnTo>
                  <a:pt x="5574" y="2035"/>
                </a:lnTo>
                <a:lnTo>
                  <a:pt x="5574" y="2033"/>
                </a:lnTo>
                <a:lnTo>
                  <a:pt x="5574" y="2033"/>
                </a:lnTo>
                <a:lnTo>
                  <a:pt x="5576" y="2033"/>
                </a:lnTo>
                <a:lnTo>
                  <a:pt x="5576" y="2031"/>
                </a:lnTo>
                <a:lnTo>
                  <a:pt x="5576" y="2029"/>
                </a:lnTo>
                <a:close/>
                <a:moveTo>
                  <a:pt x="5551" y="1945"/>
                </a:moveTo>
                <a:lnTo>
                  <a:pt x="5551" y="1945"/>
                </a:lnTo>
                <a:lnTo>
                  <a:pt x="5551" y="1945"/>
                </a:lnTo>
                <a:lnTo>
                  <a:pt x="5551" y="1945"/>
                </a:lnTo>
                <a:lnTo>
                  <a:pt x="5551" y="1945"/>
                </a:lnTo>
                <a:lnTo>
                  <a:pt x="5549" y="1945"/>
                </a:lnTo>
                <a:lnTo>
                  <a:pt x="5551" y="1945"/>
                </a:lnTo>
                <a:lnTo>
                  <a:pt x="5551" y="1945"/>
                </a:lnTo>
                <a:lnTo>
                  <a:pt x="5551" y="1945"/>
                </a:lnTo>
                <a:close/>
                <a:moveTo>
                  <a:pt x="5515" y="1772"/>
                </a:moveTo>
                <a:lnTo>
                  <a:pt x="5515" y="1772"/>
                </a:lnTo>
                <a:lnTo>
                  <a:pt x="5515" y="1770"/>
                </a:lnTo>
                <a:lnTo>
                  <a:pt x="5515" y="1770"/>
                </a:lnTo>
                <a:lnTo>
                  <a:pt x="5515" y="1770"/>
                </a:lnTo>
                <a:lnTo>
                  <a:pt x="5515" y="1770"/>
                </a:lnTo>
                <a:lnTo>
                  <a:pt x="5515" y="1770"/>
                </a:lnTo>
                <a:lnTo>
                  <a:pt x="5515" y="1772"/>
                </a:lnTo>
                <a:lnTo>
                  <a:pt x="5515" y="1772"/>
                </a:lnTo>
                <a:close/>
                <a:moveTo>
                  <a:pt x="5466" y="1644"/>
                </a:moveTo>
                <a:lnTo>
                  <a:pt x="5468" y="1644"/>
                </a:lnTo>
                <a:lnTo>
                  <a:pt x="5468" y="1644"/>
                </a:lnTo>
                <a:lnTo>
                  <a:pt x="5468" y="1644"/>
                </a:lnTo>
                <a:lnTo>
                  <a:pt x="5468" y="1644"/>
                </a:lnTo>
                <a:lnTo>
                  <a:pt x="5466" y="1644"/>
                </a:lnTo>
                <a:lnTo>
                  <a:pt x="5466" y="1644"/>
                </a:lnTo>
                <a:lnTo>
                  <a:pt x="5466" y="1644"/>
                </a:lnTo>
                <a:lnTo>
                  <a:pt x="5466" y="1644"/>
                </a:lnTo>
                <a:lnTo>
                  <a:pt x="5466" y="1644"/>
                </a:lnTo>
                <a:close/>
                <a:moveTo>
                  <a:pt x="5526" y="2337"/>
                </a:moveTo>
                <a:lnTo>
                  <a:pt x="5526" y="2337"/>
                </a:lnTo>
                <a:lnTo>
                  <a:pt x="5526" y="2337"/>
                </a:lnTo>
                <a:lnTo>
                  <a:pt x="5526" y="2337"/>
                </a:lnTo>
                <a:lnTo>
                  <a:pt x="5526" y="2335"/>
                </a:lnTo>
                <a:lnTo>
                  <a:pt x="5526" y="2335"/>
                </a:lnTo>
                <a:lnTo>
                  <a:pt x="5524" y="2333"/>
                </a:lnTo>
                <a:lnTo>
                  <a:pt x="5524" y="2333"/>
                </a:lnTo>
                <a:lnTo>
                  <a:pt x="5524" y="2333"/>
                </a:lnTo>
                <a:lnTo>
                  <a:pt x="5524" y="2335"/>
                </a:lnTo>
                <a:lnTo>
                  <a:pt x="5524" y="2335"/>
                </a:lnTo>
                <a:lnTo>
                  <a:pt x="5524" y="2335"/>
                </a:lnTo>
                <a:lnTo>
                  <a:pt x="5526" y="2337"/>
                </a:lnTo>
                <a:close/>
                <a:moveTo>
                  <a:pt x="5511" y="1765"/>
                </a:moveTo>
                <a:lnTo>
                  <a:pt x="5511" y="1765"/>
                </a:lnTo>
                <a:lnTo>
                  <a:pt x="5511" y="1763"/>
                </a:lnTo>
                <a:lnTo>
                  <a:pt x="5511" y="1761"/>
                </a:lnTo>
                <a:lnTo>
                  <a:pt x="5511" y="1761"/>
                </a:lnTo>
                <a:lnTo>
                  <a:pt x="5508" y="1761"/>
                </a:lnTo>
                <a:lnTo>
                  <a:pt x="5508" y="1761"/>
                </a:lnTo>
                <a:lnTo>
                  <a:pt x="5508" y="1761"/>
                </a:lnTo>
                <a:lnTo>
                  <a:pt x="5511" y="1761"/>
                </a:lnTo>
                <a:lnTo>
                  <a:pt x="5511" y="1763"/>
                </a:lnTo>
                <a:lnTo>
                  <a:pt x="5511" y="1765"/>
                </a:lnTo>
                <a:lnTo>
                  <a:pt x="5511" y="1765"/>
                </a:lnTo>
                <a:close/>
                <a:moveTo>
                  <a:pt x="5488" y="849"/>
                </a:moveTo>
                <a:lnTo>
                  <a:pt x="5488" y="849"/>
                </a:lnTo>
                <a:lnTo>
                  <a:pt x="5484" y="849"/>
                </a:lnTo>
                <a:lnTo>
                  <a:pt x="5484" y="849"/>
                </a:lnTo>
                <a:lnTo>
                  <a:pt x="5479" y="849"/>
                </a:lnTo>
                <a:lnTo>
                  <a:pt x="5481" y="849"/>
                </a:lnTo>
                <a:lnTo>
                  <a:pt x="5484" y="851"/>
                </a:lnTo>
                <a:lnTo>
                  <a:pt x="5484" y="853"/>
                </a:lnTo>
                <a:lnTo>
                  <a:pt x="5486" y="853"/>
                </a:lnTo>
                <a:lnTo>
                  <a:pt x="5488" y="851"/>
                </a:lnTo>
                <a:lnTo>
                  <a:pt x="5490" y="851"/>
                </a:lnTo>
                <a:lnTo>
                  <a:pt x="5493" y="851"/>
                </a:lnTo>
                <a:lnTo>
                  <a:pt x="5493" y="851"/>
                </a:lnTo>
                <a:lnTo>
                  <a:pt x="5493" y="851"/>
                </a:lnTo>
                <a:lnTo>
                  <a:pt x="5495" y="851"/>
                </a:lnTo>
                <a:lnTo>
                  <a:pt x="5493" y="849"/>
                </a:lnTo>
                <a:lnTo>
                  <a:pt x="5488" y="849"/>
                </a:lnTo>
                <a:close/>
                <a:moveTo>
                  <a:pt x="5389" y="2071"/>
                </a:moveTo>
                <a:lnTo>
                  <a:pt x="5389" y="2071"/>
                </a:lnTo>
                <a:lnTo>
                  <a:pt x="5387" y="2071"/>
                </a:lnTo>
                <a:lnTo>
                  <a:pt x="5387" y="2071"/>
                </a:lnTo>
                <a:lnTo>
                  <a:pt x="5387" y="2074"/>
                </a:lnTo>
                <a:lnTo>
                  <a:pt x="5387" y="2074"/>
                </a:lnTo>
                <a:lnTo>
                  <a:pt x="5387" y="2076"/>
                </a:lnTo>
                <a:lnTo>
                  <a:pt x="5387" y="2076"/>
                </a:lnTo>
                <a:lnTo>
                  <a:pt x="5387" y="2076"/>
                </a:lnTo>
                <a:lnTo>
                  <a:pt x="5389" y="2074"/>
                </a:lnTo>
                <a:lnTo>
                  <a:pt x="5389" y="2074"/>
                </a:lnTo>
                <a:lnTo>
                  <a:pt x="5389" y="2074"/>
                </a:lnTo>
                <a:lnTo>
                  <a:pt x="5389" y="2071"/>
                </a:lnTo>
                <a:lnTo>
                  <a:pt x="5389" y="2071"/>
                </a:lnTo>
                <a:close/>
                <a:moveTo>
                  <a:pt x="5396" y="1995"/>
                </a:moveTo>
                <a:lnTo>
                  <a:pt x="5398" y="1997"/>
                </a:lnTo>
                <a:lnTo>
                  <a:pt x="5398" y="1997"/>
                </a:lnTo>
                <a:lnTo>
                  <a:pt x="5398" y="1995"/>
                </a:lnTo>
                <a:lnTo>
                  <a:pt x="5396" y="1995"/>
                </a:lnTo>
                <a:lnTo>
                  <a:pt x="5396" y="1995"/>
                </a:lnTo>
                <a:close/>
                <a:moveTo>
                  <a:pt x="5394" y="2499"/>
                </a:moveTo>
                <a:lnTo>
                  <a:pt x="5394" y="2501"/>
                </a:lnTo>
                <a:lnTo>
                  <a:pt x="5394" y="2501"/>
                </a:lnTo>
                <a:lnTo>
                  <a:pt x="5394" y="2501"/>
                </a:lnTo>
                <a:lnTo>
                  <a:pt x="5394" y="2499"/>
                </a:lnTo>
                <a:lnTo>
                  <a:pt x="5394" y="2499"/>
                </a:lnTo>
                <a:close/>
                <a:moveTo>
                  <a:pt x="5403" y="2107"/>
                </a:moveTo>
                <a:lnTo>
                  <a:pt x="5403" y="2107"/>
                </a:lnTo>
                <a:lnTo>
                  <a:pt x="5403" y="2107"/>
                </a:lnTo>
                <a:lnTo>
                  <a:pt x="5403" y="2105"/>
                </a:lnTo>
                <a:lnTo>
                  <a:pt x="5400" y="2105"/>
                </a:lnTo>
                <a:lnTo>
                  <a:pt x="5400" y="2107"/>
                </a:lnTo>
                <a:lnTo>
                  <a:pt x="5400" y="2107"/>
                </a:lnTo>
                <a:lnTo>
                  <a:pt x="5403" y="2107"/>
                </a:lnTo>
                <a:close/>
                <a:moveTo>
                  <a:pt x="5380" y="1916"/>
                </a:moveTo>
                <a:lnTo>
                  <a:pt x="5380" y="1916"/>
                </a:lnTo>
                <a:lnTo>
                  <a:pt x="5378" y="1916"/>
                </a:lnTo>
                <a:lnTo>
                  <a:pt x="5376" y="1918"/>
                </a:lnTo>
                <a:lnTo>
                  <a:pt x="5376" y="1918"/>
                </a:lnTo>
                <a:lnTo>
                  <a:pt x="5376" y="1918"/>
                </a:lnTo>
                <a:lnTo>
                  <a:pt x="5376" y="1918"/>
                </a:lnTo>
                <a:lnTo>
                  <a:pt x="5376" y="1921"/>
                </a:lnTo>
                <a:lnTo>
                  <a:pt x="5376" y="1921"/>
                </a:lnTo>
                <a:lnTo>
                  <a:pt x="5378" y="1921"/>
                </a:lnTo>
                <a:lnTo>
                  <a:pt x="5378" y="1918"/>
                </a:lnTo>
                <a:lnTo>
                  <a:pt x="5380" y="1918"/>
                </a:lnTo>
                <a:lnTo>
                  <a:pt x="5380" y="1918"/>
                </a:lnTo>
                <a:lnTo>
                  <a:pt x="5380" y="1918"/>
                </a:lnTo>
                <a:lnTo>
                  <a:pt x="5380" y="1918"/>
                </a:lnTo>
                <a:lnTo>
                  <a:pt x="5380" y="1918"/>
                </a:lnTo>
                <a:lnTo>
                  <a:pt x="5380" y="1916"/>
                </a:lnTo>
                <a:close/>
                <a:moveTo>
                  <a:pt x="5398" y="1999"/>
                </a:moveTo>
                <a:lnTo>
                  <a:pt x="5398" y="1999"/>
                </a:lnTo>
                <a:lnTo>
                  <a:pt x="5398" y="1999"/>
                </a:lnTo>
                <a:lnTo>
                  <a:pt x="5396" y="2002"/>
                </a:lnTo>
                <a:lnTo>
                  <a:pt x="5398" y="2004"/>
                </a:lnTo>
                <a:lnTo>
                  <a:pt x="5398" y="2004"/>
                </a:lnTo>
                <a:lnTo>
                  <a:pt x="5398" y="2002"/>
                </a:lnTo>
                <a:lnTo>
                  <a:pt x="5400" y="2004"/>
                </a:lnTo>
                <a:lnTo>
                  <a:pt x="5400" y="2004"/>
                </a:lnTo>
                <a:lnTo>
                  <a:pt x="5400" y="2006"/>
                </a:lnTo>
                <a:lnTo>
                  <a:pt x="5400" y="2008"/>
                </a:lnTo>
                <a:lnTo>
                  <a:pt x="5400" y="2008"/>
                </a:lnTo>
                <a:lnTo>
                  <a:pt x="5400" y="2008"/>
                </a:lnTo>
                <a:lnTo>
                  <a:pt x="5403" y="2011"/>
                </a:lnTo>
                <a:lnTo>
                  <a:pt x="5405" y="2008"/>
                </a:lnTo>
                <a:lnTo>
                  <a:pt x="5407" y="2008"/>
                </a:lnTo>
                <a:lnTo>
                  <a:pt x="5407" y="2008"/>
                </a:lnTo>
                <a:lnTo>
                  <a:pt x="5407" y="2006"/>
                </a:lnTo>
                <a:lnTo>
                  <a:pt x="5407" y="2006"/>
                </a:lnTo>
                <a:lnTo>
                  <a:pt x="5405" y="2006"/>
                </a:lnTo>
                <a:lnTo>
                  <a:pt x="5405" y="2004"/>
                </a:lnTo>
                <a:lnTo>
                  <a:pt x="5405" y="2004"/>
                </a:lnTo>
                <a:lnTo>
                  <a:pt x="5403" y="2004"/>
                </a:lnTo>
                <a:lnTo>
                  <a:pt x="5403" y="2002"/>
                </a:lnTo>
                <a:lnTo>
                  <a:pt x="5400" y="2002"/>
                </a:lnTo>
                <a:lnTo>
                  <a:pt x="5400" y="2002"/>
                </a:lnTo>
                <a:lnTo>
                  <a:pt x="5400" y="1999"/>
                </a:lnTo>
                <a:lnTo>
                  <a:pt x="5398" y="1999"/>
                </a:lnTo>
                <a:close/>
                <a:moveTo>
                  <a:pt x="5400" y="1966"/>
                </a:moveTo>
                <a:lnTo>
                  <a:pt x="5400" y="1968"/>
                </a:lnTo>
                <a:lnTo>
                  <a:pt x="5403" y="1968"/>
                </a:lnTo>
                <a:lnTo>
                  <a:pt x="5403" y="1968"/>
                </a:lnTo>
                <a:lnTo>
                  <a:pt x="5403" y="1968"/>
                </a:lnTo>
                <a:lnTo>
                  <a:pt x="5403" y="1968"/>
                </a:lnTo>
                <a:lnTo>
                  <a:pt x="5403" y="1966"/>
                </a:lnTo>
                <a:lnTo>
                  <a:pt x="5403" y="1966"/>
                </a:lnTo>
                <a:lnTo>
                  <a:pt x="5403" y="1966"/>
                </a:lnTo>
                <a:lnTo>
                  <a:pt x="5403" y="1963"/>
                </a:lnTo>
                <a:lnTo>
                  <a:pt x="5400" y="1966"/>
                </a:lnTo>
                <a:lnTo>
                  <a:pt x="5400" y="1966"/>
                </a:lnTo>
                <a:close/>
                <a:moveTo>
                  <a:pt x="5400" y="1972"/>
                </a:moveTo>
                <a:lnTo>
                  <a:pt x="5400" y="1972"/>
                </a:lnTo>
                <a:lnTo>
                  <a:pt x="5400" y="1972"/>
                </a:lnTo>
                <a:lnTo>
                  <a:pt x="5400" y="1975"/>
                </a:lnTo>
                <a:lnTo>
                  <a:pt x="5403" y="1975"/>
                </a:lnTo>
                <a:lnTo>
                  <a:pt x="5403" y="1972"/>
                </a:lnTo>
                <a:lnTo>
                  <a:pt x="5403" y="1972"/>
                </a:lnTo>
                <a:lnTo>
                  <a:pt x="5403" y="1970"/>
                </a:lnTo>
                <a:lnTo>
                  <a:pt x="5400" y="1972"/>
                </a:lnTo>
                <a:close/>
                <a:moveTo>
                  <a:pt x="5396" y="2078"/>
                </a:moveTo>
                <a:lnTo>
                  <a:pt x="5396" y="2080"/>
                </a:lnTo>
                <a:lnTo>
                  <a:pt x="5396" y="2080"/>
                </a:lnTo>
                <a:lnTo>
                  <a:pt x="5398" y="2083"/>
                </a:lnTo>
                <a:lnTo>
                  <a:pt x="5400" y="2083"/>
                </a:lnTo>
                <a:lnTo>
                  <a:pt x="5400" y="2083"/>
                </a:lnTo>
                <a:lnTo>
                  <a:pt x="5400" y="2083"/>
                </a:lnTo>
                <a:lnTo>
                  <a:pt x="5400" y="2080"/>
                </a:lnTo>
                <a:lnTo>
                  <a:pt x="5400" y="2080"/>
                </a:lnTo>
                <a:lnTo>
                  <a:pt x="5398" y="2078"/>
                </a:lnTo>
                <a:lnTo>
                  <a:pt x="5398" y="2076"/>
                </a:lnTo>
                <a:lnTo>
                  <a:pt x="5398" y="2076"/>
                </a:lnTo>
                <a:lnTo>
                  <a:pt x="5398" y="2076"/>
                </a:lnTo>
                <a:lnTo>
                  <a:pt x="5396" y="2076"/>
                </a:lnTo>
                <a:lnTo>
                  <a:pt x="5396" y="2076"/>
                </a:lnTo>
                <a:lnTo>
                  <a:pt x="5396" y="2076"/>
                </a:lnTo>
                <a:lnTo>
                  <a:pt x="5398" y="2078"/>
                </a:lnTo>
                <a:lnTo>
                  <a:pt x="5396" y="2078"/>
                </a:lnTo>
                <a:lnTo>
                  <a:pt x="5396" y="2078"/>
                </a:lnTo>
                <a:close/>
                <a:moveTo>
                  <a:pt x="5461" y="1644"/>
                </a:moveTo>
                <a:lnTo>
                  <a:pt x="5461" y="1644"/>
                </a:lnTo>
                <a:lnTo>
                  <a:pt x="5461" y="1641"/>
                </a:lnTo>
                <a:lnTo>
                  <a:pt x="5461" y="1641"/>
                </a:lnTo>
                <a:lnTo>
                  <a:pt x="5463" y="1641"/>
                </a:lnTo>
                <a:lnTo>
                  <a:pt x="5459" y="1641"/>
                </a:lnTo>
                <a:lnTo>
                  <a:pt x="5459" y="1641"/>
                </a:lnTo>
                <a:lnTo>
                  <a:pt x="5457" y="1641"/>
                </a:lnTo>
                <a:lnTo>
                  <a:pt x="5457" y="1641"/>
                </a:lnTo>
                <a:lnTo>
                  <a:pt x="5459" y="1641"/>
                </a:lnTo>
                <a:lnTo>
                  <a:pt x="5459" y="1644"/>
                </a:lnTo>
                <a:lnTo>
                  <a:pt x="5461" y="1644"/>
                </a:lnTo>
                <a:close/>
                <a:moveTo>
                  <a:pt x="5387" y="2510"/>
                </a:moveTo>
                <a:lnTo>
                  <a:pt x="5387" y="2510"/>
                </a:lnTo>
                <a:lnTo>
                  <a:pt x="5387" y="2510"/>
                </a:lnTo>
                <a:lnTo>
                  <a:pt x="5389" y="2510"/>
                </a:lnTo>
                <a:lnTo>
                  <a:pt x="5389" y="2510"/>
                </a:lnTo>
                <a:lnTo>
                  <a:pt x="5389" y="2510"/>
                </a:lnTo>
                <a:lnTo>
                  <a:pt x="5389" y="2510"/>
                </a:lnTo>
                <a:lnTo>
                  <a:pt x="5391" y="2508"/>
                </a:lnTo>
                <a:lnTo>
                  <a:pt x="5389" y="2508"/>
                </a:lnTo>
                <a:lnTo>
                  <a:pt x="5389" y="2508"/>
                </a:lnTo>
                <a:lnTo>
                  <a:pt x="5387" y="2508"/>
                </a:lnTo>
                <a:lnTo>
                  <a:pt x="5387" y="2510"/>
                </a:lnTo>
                <a:close/>
                <a:moveTo>
                  <a:pt x="5436" y="1659"/>
                </a:moveTo>
                <a:lnTo>
                  <a:pt x="5436" y="1659"/>
                </a:lnTo>
                <a:lnTo>
                  <a:pt x="5436" y="1659"/>
                </a:lnTo>
                <a:lnTo>
                  <a:pt x="5436" y="1659"/>
                </a:lnTo>
                <a:lnTo>
                  <a:pt x="5436" y="1659"/>
                </a:lnTo>
                <a:lnTo>
                  <a:pt x="5434" y="1662"/>
                </a:lnTo>
                <a:lnTo>
                  <a:pt x="5434" y="1662"/>
                </a:lnTo>
                <a:lnTo>
                  <a:pt x="5434" y="1662"/>
                </a:lnTo>
                <a:lnTo>
                  <a:pt x="5434" y="1662"/>
                </a:lnTo>
                <a:lnTo>
                  <a:pt x="5434" y="1662"/>
                </a:lnTo>
                <a:lnTo>
                  <a:pt x="5436" y="1659"/>
                </a:lnTo>
                <a:close/>
                <a:moveTo>
                  <a:pt x="5430" y="2056"/>
                </a:moveTo>
                <a:lnTo>
                  <a:pt x="5430" y="2058"/>
                </a:lnTo>
                <a:lnTo>
                  <a:pt x="5432" y="2058"/>
                </a:lnTo>
                <a:lnTo>
                  <a:pt x="5432" y="2058"/>
                </a:lnTo>
                <a:lnTo>
                  <a:pt x="5432" y="2058"/>
                </a:lnTo>
                <a:lnTo>
                  <a:pt x="5432" y="2056"/>
                </a:lnTo>
                <a:lnTo>
                  <a:pt x="5430" y="2053"/>
                </a:lnTo>
                <a:lnTo>
                  <a:pt x="5430" y="2053"/>
                </a:lnTo>
                <a:lnTo>
                  <a:pt x="5430" y="2053"/>
                </a:lnTo>
                <a:lnTo>
                  <a:pt x="5430" y="2056"/>
                </a:lnTo>
                <a:close/>
                <a:moveTo>
                  <a:pt x="5434" y="1765"/>
                </a:moveTo>
                <a:lnTo>
                  <a:pt x="5434" y="1765"/>
                </a:lnTo>
                <a:lnTo>
                  <a:pt x="5434" y="1765"/>
                </a:lnTo>
                <a:lnTo>
                  <a:pt x="5434" y="1765"/>
                </a:lnTo>
                <a:lnTo>
                  <a:pt x="5434" y="1765"/>
                </a:lnTo>
                <a:lnTo>
                  <a:pt x="5434" y="1765"/>
                </a:lnTo>
                <a:lnTo>
                  <a:pt x="5434" y="1765"/>
                </a:lnTo>
                <a:close/>
                <a:moveTo>
                  <a:pt x="5439" y="2069"/>
                </a:moveTo>
                <a:lnTo>
                  <a:pt x="5439" y="2067"/>
                </a:lnTo>
                <a:lnTo>
                  <a:pt x="5439" y="2067"/>
                </a:lnTo>
                <a:lnTo>
                  <a:pt x="5439" y="2067"/>
                </a:lnTo>
                <a:lnTo>
                  <a:pt x="5436" y="2067"/>
                </a:lnTo>
                <a:lnTo>
                  <a:pt x="5436" y="2067"/>
                </a:lnTo>
                <a:lnTo>
                  <a:pt x="5439" y="2069"/>
                </a:lnTo>
                <a:lnTo>
                  <a:pt x="5439" y="2069"/>
                </a:lnTo>
                <a:close/>
                <a:moveTo>
                  <a:pt x="5506" y="2427"/>
                </a:moveTo>
                <a:lnTo>
                  <a:pt x="5504" y="2425"/>
                </a:lnTo>
                <a:lnTo>
                  <a:pt x="5504" y="2425"/>
                </a:lnTo>
                <a:lnTo>
                  <a:pt x="5506" y="2425"/>
                </a:lnTo>
                <a:lnTo>
                  <a:pt x="5506" y="2425"/>
                </a:lnTo>
                <a:lnTo>
                  <a:pt x="5508" y="2423"/>
                </a:lnTo>
                <a:lnTo>
                  <a:pt x="5508" y="2423"/>
                </a:lnTo>
                <a:lnTo>
                  <a:pt x="5506" y="2423"/>
                </a:lnTo>
                <a:lnTo>
                  <a:pt x="5506" y="2420"/>
                </a:lnTo>
                <a:lnTo>
                  <a:pt x="5506" y="2420"/>
                </a:lnTo>
                <a:lnTo>
                  <a:pt x="5506" y="2423"/>
                </a:lnTo>
                <a:lnTo>
                  <a:pt x="5504" y="2423"/>
                </a:lnTo>
                <a:lnTo>
                  <a:pt x="5504" y="2420"/>
                </a:lnTo>
                <a:lnTo>
                  <a:pt x="5504" y="2423"/>
                </a:lnTo>
                <a:lnTo>
                  <a:pt x="5504" y="2423"/>
                </a:lnTo>
                <a:lnTo>
                  <a:pt x="5502" y="2423"/>
                </a:lnTo>
                <a:lnTo>
                  <a:pt x="5502" y="2425"/>
                </a:lnTo>
                <a:lnTo>
                  <a:pt x="5502" y="2425"/>
                </a:lnTo>
                <a:lnTo>
                  <a:pt x="5502" y="2425"/>
                </a:lnTo>
                <a:lnTo>
                  <a:pt x="5499" y="2427"/>
                </a:lnTo>
                <a:lnTo>
                  <a:pt x="5502" y="2425"/>
                </a:lnTo>
                <a:lnTo>
                  <a:pt x="5502" y="2423"/>
                </a:lnTo>
                <a:lnTo>
                  <a:pt x="5502" y="2423"/>
                </a:lnTo>
                <a:lnTo>
                  <a:pt x="5502" y="2423"/>
                </a:lnTo>
                <a:lnTo>
                  <a:pt x="5502" y="2423"/>
                </a:lnTo>
                <a:lnTo>
                  <a:pt x="5502" y="2420"/>
                </a:lnTo>
                <a:lnTo>
                  <a:pt x="5504" y="2420"/>
                </a:lnTo>
                <a:lnTo>
                  <a:pt x="5502" y="2420"/>
                </a:lnTo>
                <a:lnTo>
                  <a:pt x="5502" y="2420"/>
                </a:lnTo>
                <a:lnTo>
                  <a:pt x="5499" y="2420"/>
                </a:lnTo>
                <a:lnTo>
                  <a:pt x="5499" y="2420"/>
                </a:lnTo>
                <a:lnTo>
                  <a:pt x="5497" y="2423"/>
                </a:lnTo>
                <a:lnTo>
                  <a:pt x="5495" y="2425"/>
                </a:lnTo>
                <a:lnTo>
                  <a:pt x="5493" y="2425"/>
                </a:lnTo>
                <a:lnTo>
                  <a:pt x="5490" y="2427"/>
                </a:lnTo>
                <a:lnTo>
                  <a:pt x="5490" y="2427"/>
                </a:lnTo>
                <a:lnTo>
                  <a:pt x="5488" y="2425"/>
                </a:lnTo>
                <a:lnTo>
                  <a:pt x="5488" y="2423"/>
                </a:lnTo>
                <a:lnTo>
                  <a:pt x="5488" y="2420"/>
                </a:lnTo>
                <a:lnTo>
                  <a:pt x="5488" y="2418"/>
                </a:lnTo>
                <a:lnTo>
                  <a:pt x="5486" y="2418"/>
                </a:lnTo>
                <a:lnTo>
                  <a:pt x="5484" y="2418"/>
                </a:lnTo>
                <a:lnTo>
                  <a:pt x="5484" y="2416"/>
                </a:lnTo>
                <a:lnTo>
                  <a:pt x="5484" y="2416"/>
                </a:lnTo>
                <a:lnTo>
                  <a:pt x="5484" y="2414"/>
                </a:lnTo>
                <a:lnTo>
                  <a:pt x="5484" y="2414"/>
                </a:lnTo>
                <a:lnTo>
                  <a:pt x="5486" y="2414"/>
                </a:lnTo>
                <a:lnTo>
                  <a:pt x="5486" y="2411"/>
                </a:lnTo>
                <a:lnTo>
                  <a:pt x="5484" y="2411"/>
                </a:lnTo>
                <a:lnTo>
                  <a:pt x="5481" y="2414"/>
                </a:lnTo>
                <a:lnTo>
                  <a:pt x="5479" y="2414"/>
                </a:lnTo>
                <a:lnTo>
                  <a:pt x="5477" y="2418"/>
                </a:lnTo>
                <a:lnTo>
                  <a:pt x="5475" y="2420"/>
                </a:lnTo>
                <a:lnTo>
                  <a:pt x="5472" y="2425"/>
                </a:lnTo>
                <a:lnTo>
                  <a:pt x="5472" y="2429"/>
                </a:lnTo>
                <a:lnTo>
                  <a:pt x="5470" y="2432"/>
                </a:lnTo>
                <a:lnTo>
                  <a:pt x="5470" y="2434"/>
                </a:lnTo>
                <a:lnTo>
                  <a:pt x="5468" y="2434"/>
                </a:lnTo>
                <a:lnTo>
                  <a:pt x="5468" y="2436"/>
                </a:lnTo>
                <a:lnTo>
                  <a:pt x="5466" y="2436"/>
                </a:lnTo>
                <a:lnTo>
                  <a:pt x="5463" y="2436"/>
                </a:lnTo>
                <a:lnTo>
                  <a:pt x="5463" y="2438"/>
                </a:lnTo>
                <a:lnTo>
                  <a:pt x="5461" y="2441"/>
                </a:lnTo>
                <a:lnTo>
                  <a:pt x="5461" y="2443"/>
                </a:lnTo>
                <a:lnTo>
                  <a:pt x="5461" y="2445"/>
                </a:lnTo>
                <a:lnTo>
                  <a:pt x="5461" y="2447"/>
                </a:lnTo>
                <a:lnTo>
                  <a:pt x="5461" y="2447"/>
                </a:lnTo>
                <a:lnTo>
                  <a:pt x="5461" y="2447"/>
                </a:lnTo>
                <a:lnTo>
                  <a:pt x="5461" y="2447"/>
                </a:lnTo>
                <a:lnTo>
                  <a:pt x="5459" y="2450"/>
                </a:lnTo>
                <a:lnTo>
                  <a:pt x="5459" y="2450"/>
                </a:lnTo>
                <a:lnTo>
                  <a:pt x="5457" y="2452"/>
                </a:lnTo>
                <a:lnTo>
                  <a:pt x="5457" y="2454"/>
                </a:lnTo>
                <a:lnTo>
                  <a:pt x="5457" y="2456"/>
                </a:lnTo>
                <a:lnTo>
                  <a:pt x="5457" y="2456"/>
                </a:lnTo>
                <a:lnTo>
                  <a:pt x="5457" y="2454"/>
                </a:lnTo>
                <a:lnTo>
                  <a:pt x="5457" y="2454"/>
                </a:lnTo>
                <a:lnTo>
                  <a:pt x="5457" y="2454"/>
                </a:lnTo>
                <a:lnTo>
                  <a:pt x="5454" y="2456"/>
                </a:lnTo>
                <a:lnTo>
                  <a:pt x="5452" y="2456"/>
                </a:lnTo>
                <a:lnTo>
                  <a:pt x="5452" y="2459"/>
                </a:lnTo>
                <a:lnTo>
                  <a:pt x="5452" y="2459"/>
                </a:lnTo>
                <a:lnTo>
                  <a:pt x="5452" y="2459"/>
                </a:lnTo>
                <a:lnTo>
                  <a:pt x="5450" y="2459"/>
                </a:lnTo>
                <a:lnTo>
                  <a:pt x="5450" y="2459"/>
                </a:lnTo>
                <a:lnTo>
                  <a:pt x="5450" y="2459"/>
                </a:lnTo>
                <a:lnTo>
                  <a:pt x="5450" y="2461"/>
                </a:lnTo>
                <a:lnTo>
                  <a:pt x="5450" y="2459"/>
                </a:lnTo>
                <a:lnTo>
                  <a:pt x="5448" y="2459"/>
                </a:lnTo>
                <a:lnTo>
                  <a:pt x="5448" y="2459"/>
                </a:lnTo>
                <a:lnTo>
                  <a:pt x="5445" y="2461"/>
                </a:lnTo>
                <a:lnTo>
                  <a:pt x="5448" y="2461"/>
                </a:lnTo>
                <a:lnTo>
                  <a:pt x="5448" y="2461"/>
                </a:lnTo>
                <a:lnTo>
                  <a:pt x="5445" y="2461"/>
                </a:lnTo>
                <a:lnTo>
                  <a:pt x="5445" y="2461"/>
                </a:lnTo>
                <a:lnTo>
                  <a:pt x="5445" y="2461"/>
                </a:lnTo>
                <a:lnTo>
                  <a:pt x="5443" y="2463"/>
                </a:lnTo>
                <a:lnTo>
                  <a:pt x="5443" y="2463"/>
                </a:lnTo>
                <a:lnTo>
                  <a:pt x="5443" y="2463"/>
                </a:lnTo>
                <a:lnTo>
                  <a:pt x="5441" y="2465"/>
                </a:lnTo>
                <a:lnTo>
                  <a:pt x="5439" y="2465"/>
                </a:lnTo>
                <a:lnTo>
                  <a:pt x="5439" y="2468"/>
                </a:lnTo>
                <a:lnTo>
                  <a:pt x="5439" y="2468"/>
                </a:lnTo>
                <a:lnTo>
                  <a:pt x="5439" y="2468"/>
                </a:lnTo>
                <a:lnTo>
                  <a:pt x="5439" y="2468"/>
                </a:lnTo>
                <a:lnTo>
                  <a:pt x="5439" y="2468"/>
                </a:lnTo>
                <a:lnTo>
                  <a:pt x="5436" y="2468"/>
                </a:lnTo>
                <a:lnTo>
                  <a:pt x="5436" y="2470"/>
                </a:lnTo>
                <a:lnTo>
                  <a:pt x="5434" y="2470"/>
                </a:lnTo>
                <a:lnTo>
                  <a:pt x="5430" y="2472"/>
                </a:lnTo>
                <a:lnTo>
                  <a:pt x="5427" y="2472"/>
                </a:lnTo>
                <a:lnTo>
                  <a:pt x="5427" y="2474"/>
                </a:lnTo>
                <a:lnTo>
                  <a:pt x="5427" y="2477"/>
                </a:lnTo>
                <a:lnTo>
                  <a:pt x="5427" y="2474"/>
                </a:lnTo>
                <a:lnTo>
                  <a:pt x="5427" y="2474"/>
                </a:lnTo>
                <a:lnTo>
                  <a:pt x="5425" y="2474"/>
                </a:lnTo>
                <a:lnTo>
                  <a:pt x="5423" y="2477"/>
                </a:lnTo>
                <a:lnTo>
                  <a:pt x="5423" y="2477"/>
                </a:lnTo>
                <a:lnTo>
                  <a:pt x="5421" y="2477"/>
                </a:lnTo>
                <a:lnTo>
                  <a:pt x="5416" y="2479"/>
                </a:lnTo>
                <a:lnTo>
                  <a:pt x="5416" y="2479"/>
                </a:lnTo>
                <a:lnTo>
                  <a:pt x="5414" y="2481"/>
                </a:lnTo>
                <a:lnTo>
                  <a:pt x="5409" y="2483"/>
                </a:lnTo>
                <a:lnTo>
                  <a:pt x="5407" y="2486"/>
                </a:lnTo>
                <a:lnTo>
                  <a:pt x="5407" y="2488"/>
                </a:lnTo>
                <a:lnTo>
                  <a:pt x="5409" y="2490"/>
                </a:lnTo>
                <a:lnTo>
                  <a:pt x="5409" y="2490"/>
                </a:lnTo>
                <a:lnTo>
                  <a:pt x="5407" y="2490"/>
                </a:lnTo>
                <a:lnTo>
                  <a:pt x="5407" y="2488"/>
                </a:lnTo>
                <a:lnTo>
                  <a:pt x="5405" y="2490"/>
                </a:lnTo>
                <a:lnTo>
                  <a:pt x="5403" y="2490"/>
                </a:lnTo>
                <a:lnTo>
                  <a:pt x="5403" y="2492"/>
                </a:lnTo>
                <a:lnTo>
                  <a:pt x="5400" y="2492"/>
                </a:lnTo>
                <a:lnTo>
                  <a:pt x="5400" y="2492"/>
                </a:lnTo>
                <a:lnTo>
                  <a:pt x="5403" y="2495"/>
                </a:lnTo>
                <a:lnTo>
                  <a:pt x="5403" y="2495"/>
                </a:lnTo>
                <a:lnTo>
                  <a:pt x="5400" y="2495"/>
                </a:lnTo>
                <a:lnTo>
                  <a:pt x="5400" y="2492"/>
                </a:lnTo>
                <a:lnTo>
                  <a:pt x="5398" y="2495"/>
                </a:lnTo>
                <a:lnTo>
                  <a:pt x="5396" y="2497"/>
                </a:lnTo>
                <a:lnTo>
                  <a:pt x="5398" y="2497"/>
                </a:lnTo>
                <a:lnTo>
                  <a:pt x="5398" y="2497"/>
                </a:lnTo>
                <a:lnTo>
                  <a:pt x="5398" y="2497"/>
                </a:lnTo>
                <a:lnTo>
                  <a:pt x="5396" y="2497"/>
                </a:lnTo>
                <a:lnTo>
                  <a:pt x="5394" y="2499"/>
                </a:lnTo>
                <a:lnTo>
                  <a:pt x="5394" y="2499"/>
                </a:lnTo>
                <a:lnTo>
                  <a:pt x="5396" y="2501"/>
                </a:lnTo>
                <a:lnTo>
                  <a:pt x="5396" y="2501"/>
                </a:lnTo>
                <a:lnTo>
                  <a:pt x="5398" y="2501"/>
                </a:lnTo>
                <a:lnTo>
                  <a:pt x="5398" y="2501"/>
                </a:lnTo>
                <a:lnTo>
                  <a:pt x="5396" y="2501"/>
                </a:lnTo>
                <a:lnTo>
                  <a:pt x="5396" y="2501"/>
                </a:lnTo>
                <a:lnTo>
                  <a:pt x="5396" y="2504"/>
                </a:lnTo>
                <a:lnTo>
                  <a:pt x="5396" y="2504"/>
                </a:lnTo>
                <a:lnTo>
                  <a:pt x="5396" y="2504"/>
                </a:lnTo>
                <a:lnTo>
                  <a:pt x="5394" y="2501"/>
                </a:lnTo>
                <a:lnTo>
                  <a:pt x="5391" y="2501"/>
                </a:lnTo>
                <a:lnTo>
                  <a:pt x="5391" y="2504"/>
                </a:lnTo>
                <a:lnTo>
                  <a:pt x="5394" y="2504"/>
                </a:lnTo>
                <a:lnTo>
                  <a:pt x="5391" y="2504"/>
                </a:lnTo>
                <a:lnTo>
                  <a:pt x="5391" y="2506"/>
                </a:lnTo>
                <a:lnTo>
                  <a:pt x="5389" y="2506"/>
                </a:lnTo>
                <a:lnTo>
                  <a:pt x="5391" y="2506"/>
                </a:lnTo>
                <a:lnTo>
                  <a:pt x="5394" y="2506"/>
                </a:lnTo>
                <a:lnTo>
                  <a:pt x="5391" y="2508"/>
                </a:lnTo>
                <a:lnTo>
                  <a:pt x="5391" y="2508"/>
                </a:lnTo>
                <a:lnTo>
                  <a:pt x="5391" y="2510"/>
                </a:lnTo>
                <a:lnTo>
                  <a:pt x="5394" y="2510"/>
                </a:lnTo>
                <a:lnTo>
                  <a:pt x="5394" y="2510"/>
                </a:lnTo>
                <a:lnTo>
                  <a:pt x="5391" y="2510"/>
                </a:lnTo>
                <a:lnTo>
                  <a:pt x="5387" y="2513"/>
                </a:lnTo>
                <a:lnTo>
                  <a:pt x="5387" y="2513"/>
                </a:lnTo>
                <a:lnTo>
                  <a:pt x="5387" y="2513"/>
                </a:lnTo>
                <a:lnTo>
                  <a:pt x="5387" y="2515"/>
                </a:lnTo>
                <a:lnTo>
                  <a:pt x="5389" y="2515"/>
                </a:lnTo>
                <a:lnTo>
                  <a:pt x="5389" y="2513"/>
                </a:lnTo>
                <a:lnTo>
                  <a:pt x="5389" y="2515"/>
                </a:lnTo>
                <a:lnTo>
                  <a:pt x="5389" y="2515"/>
                </a:lnTo>
                <a:lnTo>
                  <a:pt x="5389" y="2517"/>
                </a:lnTo>
                <a:lnTo>
                  <a:pt x="5389" y="2517"/>
                </a:lnTo>
                <a:lnTo>
                  <a:pt x="5391" y="2515"/>
                </a:lnTo>
                <a:lnTo>
                  <a:pt x="5394" y="2515"/>
                </a:lnTo>
                <a:lnTo>
                  <a:pt x="5389" y="2517"/>
                </a:lnTo>
                <a:lnTo>
                  <a:pt x="5389" y="2519"/>
                </a:lnTo>
                <a:lnTo>
                  <a:pt x="5391" y="2519"/>
                </a:lnTo>
                <a:lnTo>
                  <a:pt x="5396" y="2519"/>
                </a:lnTo>
                <a:lnTo>
                  <a:pt x="5400" y="2519"/>
                </a:lnTo>
                <a:lnTo>
                  <a:pt x="5400" y="2519"/>
                </a:lnTo>
                <a:lnTo>
                  <a:pt x="5403" y="2519"/>
                </a:lnTo>
                <a:lnTo>
                  <a:pt x="5403" y="2517"/>
                </a:lnTo>
                <a:lnTo>
                  <a:pt x="5405" y="2519"/>
                </a:lnTo>
                <a:lnTo>
                  <a:pt x="5405" y="2519"/>
                </a:lnTo>
                <a:lnTo>
                  <a:pt x="5407" y="2522"/>
                </a:lnTo>
                <a:lnTo>
                  <a:pt x="5409" y="2522"/>
                </a:lnTo>
                <a:lnTo>
                  <a:pt x="5412" y="2522"/>
                </a:lnTo>
                <a:lnTo>
                  <a:pt x="5414" y="2522"/>
                </a:lnTo>
                <a:lnTo>
                  <a:pt x="5414" y="2522"/>
                </a:lnTo>
                <a:lnTo>
                  <a:pt x="5414" y="2524"/>
                </a:lnTo>
                <a:lnTo>
                  <a:pt x="5414" y="2524"/>
                </a:lnTo>
                <a:lnTo>
                  <a:pt x="5416" y="2524"/>
                </a:lnTo>
                <a:lnTo>
                  <a:pt x="5414" y="2526"/>
                </a:lnTo>
                <a:lnTo>
                  <a:pt x="5416" y="2526"/>
                </a:lnTo>
                <a:lnTo>
                  <a:pt x="5416" y="2526"/>
                </a:lnTo>
                <a:lnTo>
                  <a:pt x="5416" y="2526"/>
                </a:lnTo>
                <a:lnTo>
                  <a:pt x="5418" y="2526"/>
                </a:lnTo>
                <a:lnTo>
                  <a:pt x="5421" y="2526"/>
                </a:lnTo>
                <a:lnTo>
                  <a:pt x="5421" y="2526"/>
                </a:lnTo>
                <a:lnTo>
                  <a:pt x="5423" y="2526"/>
                </a:lnTo>
                <a:lnTo>
                  <a:pt x="5425" y="2526"/>
                </a:lnTo>
                <a:lnTo>
                  <a:pt x="5427" y="2528"/>
                </a:lnTo>
                <a:lnTo>
                  <a:pt x="5430" y="2528"/>
                </a:lnTo>
                <a:lnTo>
                  <a:pt x="5436" y="2526"/>
                </a:lnTo>
                <a:lnTo>
                  <a:pt x="5436" y="2526"/>
                </a:lnTo>
                <a:lnTo>
                  <a:pt x="5436" y="2524"/>
                </a:lnTo>
                <a:lnTo>
                  <a:pt x="5439" y="2522"/>
                </a:lnTo>
                <a:lnTo>
                  <a:pt x="5443" y="2519"/>
                </a:lnTo>
                <a:lnTo>
                  <a:pt x="5445" y="2517"/>
                </a:lnTo>
                <a:lnTo>
                  <a:pt x="5445" y="2515"/>
                </a:lnTo>
                <a:lnTo>
                  <a:pt x="5448" y="2515"/>
                </a:lnTo>
                <a:lnTo>
                  <a:pt x="5452" y="2513"/>
                </a:lnTo>
                <a:lnTo>
                  <a:pt x="5452" y="2513"/>
                </a:lnTo>
                <a:lnTo>
                  <a:pt x="5452" y="2513"/>
                </a:lnTo>
                <a:lnTo>
                  <a:pt x="5452" y="2513"/>
                </a:lnTo>
                <a:lnTo>
                  <a:pt x="5452" y="2510"/>
                </a:lnTo>
                <a:lnTo>
                  <a:pt x="5452" y="2510"/>
                </a:lnTo>
                <a:lnTo>
                  <a:pt x="5452" y="2510"/>
                </a:lnTo>
                <a:lnTo>
                  <a:pt x="5452" y="2508"/>
                </a:lnTo>
                <a:lnTo>
                  <a:pt x="5454" y="2506"/>
                </a:lnTo>
                <a:lnTo>
                  <a:pt x="5454" y="2504"/>
                </a:lnTo>
                <a:lnTo>
                  <a:pt x="5457" y="2501"/>
                </a:lnTo>
                <a:lnTo>
                  <a:pt x="5457" y="2499"/>
                </a:lnTo>
                <a:lnTo>
                  <a:pt x="5459" y="2497"/>
                </a:lnTo>
                <a:lnTo>
                  <a:pt x="5459" y="2495"/>
                </a:lnTo>
                <a:lnTo>
                  <a:pt x="5457" y="2495"/>
                </a:lnTo>
                <a:lnTo>
                  <a:pt x="5457" y="2495"/>
                </a:lnTo>
                <a:lnTo>
                  <a:pt x="5459" y="2495"/>
                </a:lnTo>
                <a:lnTo>
                  <a:pt x="5459" y="2492"/>
                </a:lnTo>
                <a:lnTo>
                  <a:pt x="5459" y="2488"/>
                </a:lnTo>
                <a:lnTo>
                  <a:pt x="5461" y="2488"/>
                </a:lnTo>
                <a:lnTo>
                  <a:pt x="5461" y="2483"/>
                </a:lnTo>
                <a:lnTo>
                  <a:pt x="5461" y="2483"/>
                </a:lnTo>
                <a:lnTo>
                  <a:pt x="5461" y="2481"/>
                </a:lnTo>
                <a:lnTo>
                  <a:pt x="5461" y="2481"/>
                </a:lnTo>
                <a:lnTo>
                  <a:pt x="5463" y="2481"/>
                </a:lnTo>
                <a:lnTo>
                  <a:pt x="5463" y="2479"/>
                </a:lnTo>
                <a:lnTo>
                  <a:pt x="5466" y="2479"/>
                </a:lnTo>
                <a:lnTo>
                  <a:pt x="5466" y="2479"/>
                </a:lnTo>
                <a:lnTo>
                  <a:pt x="5468" y="2479"/>
                </a:lnTo>
                <a:lnTo>
                  <a:pt x="5470" y="2479"/>
                </a:lnTo>
                <a:lnTo>
                  <a:pt x="5470" y="2477"/>
                </a:lnTo>
                <a:lnTo>
                  <a:pt x="5472" y="2477"/>
                </a:lnTo>
                <a:lnTo>
                  <a:pt x="5472" y="2477"/>
                </a:lnTo>
                <a:lnTo>
                  <a:pt x="5475" y="2474"/>
                </a:lnTo>
                <a:lnTo>
                  <a:pt x="5475" y="2474"/>
                </a:lnTo>
                <a:lnTo>
                  <a:pt x="5472" y="2472"/>
                </a:lnTo>
                <a:lnTo>
                  <a:pt x="5472" y="2472"/>
                </a:lnTo>
                <a:lnTo>
                  <a:pt x="5475" y="2472"/>
                </a:lnTo>
                <a:lnTo>
                  <a:pt x="5475" y="2474"/>
                </a:lnTo>
                <a:lnTo>
                  <a:pt x="5477" y="2474"/>
                </a:lnTo>
                <a:lnTo>
                  <a:pt x="5477" y="2474"/>
                </a:lnTo>
                <a:lnTo>
                  <a:pt x="5479" y="2474"/>
                </a:lnTo>
                <a:lnTo>
                  <a:pt x="5479" y="2472"/>
                </a:lnTo>
                <a:lnTo>
                  <a:pt x="5479" y="2472"/>
                </a:lnTo>
                <a:lnTo>
                  <a:pt x="5479" y="2472"/>
                </a:lnTo>
                <a:lnTo>
                  <a:pt x="5479" y="2472"/>
                </a:lnTo>
                <a:lnTo>
                  <a:pt x="5481" y="2472"/>
                </a:lnTo>
                <a:lnTo>
                  <a:pt x="5479" y="2474"/>
                </a:lnTo>
                <a:lnTo>
                  <a:pt x="5479" y="2474"/>
                </a:lnTo>
                <a:lnTo>
                  <a:pt x="5481" y="2474"/>
                </a:lnTo>
                <a:lnTo>
                  <a:pt x="5484" y="2474"/>
                </a:lnTo>
                <a:lnTo>
                  <a:pt x="5484" y="2474"/>
                </a:lnTo>
                <a:lnTo>
                  <a:pt x="5486" y="2474"/>
                </a:lnTo>
                <a:lnTo>
                  <a:pt x="5488" y="2474"/>
                </a:lnTo>
                <a:lnTo>
                  <a:pt x="5488" y="2474"/>
                </a:lnTo>
                <a:lnTo>
                  <a:pt x="5488" y="2474"/>
                </a:lnTo>
                <a:lnTo>
                  <a:pt x="5490" y="2474"/>
                </a:lnTo>
                <a:lnTo>
                  <a:pt x="5488" y="2472"/>
                </a:lnTo>
                <a:lnTo>
                  <a:pt x="5488" y="2472"/>
                </a:lnTo>
                <a:lnTo>
                  <a:pt x="5486" y="2470"/>
                </a:lnTo>
                <a:lnTo>
                  <a:pt x="5484" y="2470"/>
                </a:lnTo>
                <a:lnTo>
                  <a:pt x="5484" y="2470"/>
                </a:lnTo>
                <a:lnTo>
                  <a:pt x="5484" y="2468"/>
                </a:lnTo>
                <a:lnTo>
                  <a:pt x="5484" y="2468"/>
                </a:lnTo>
                <a:lnTo>
                  <a:pt x="5484" y="2468"/>
                </a:lnTo>
                <a:lnTo>
                  <a:pt x="5479" y="2468"/>
                </a:lnTo>
                <a:lnTo>
                  <a:pt x="5481" y="2468"/>
                </a:lnTo>
                <a:lnTo>
                  <a:pt x="5481" y="2465"/>
                </a:lnTo>
                <a:lnTo>
                  <a:pt x="5484" y="2465"/>
                </a:lnTo>
                <a:lnTo>
                  <a:pt x="5484" y="2465"/>
                </a:lnTo>
                <a:lnTo>
                  <a:pt x="5484" y="2465"/>
                </a:lnTo>
                <a:lnTo>
                  <a:pt x="5481" y="2463"/>
                </a:lnTo>
                <a:lnTo>
                  <a:pt x="5481" y="2463"/>
                </a:lnTo>
                <a:lnTo>
                  <a:pt x="5484" y="2463"/>
                </a:lnTo>
                <a:lnTo>
                  <a:pt x="5484" y="2463"/>
                </a:lnTo>
                <a:lnTo>
                  <a:pt x="5486" y="2461"/>
                </a:lnTo>
                <a:lnTo>
                  <a:pt x="5488" y="2459"/>
                </a:lnTo>
                <a:lnTo>
                  <a:pt x="5490" y="2459"/>
                </a:lnTo>
                <a:lnTo>
                  <a:pt x="5490" y="2459"/>
                </a:lnTo>
                <a:lnTo>
                  <a:pt x="5493" y="2456"/>
                </a:lnTo>
                <a:lnTo>
                  <a:pt x="5497" y="2450"/>
                </a:lnTo>
                <a:lnTo>
                  <a:pt x="5497" y="2450"/>
                </a:lnTo>
                <a:lnTo>
                  <a:pt x="5502" y="2445"/>
                </a:lnTo>
                <a:lnTo>
                  <a:pt x="5502" y="2443"/>
                </a:lnTo>
                <a:lnTo>
                  <a:pt x="5502" y="2443"/>
                </a:lnTo>
                <a:lnTo>
                  <a:pt x="5502" y="2441"/>
                </a:lnTo>
                <a:lnTo>
                  <a:pt x="5504" y="2441"/>
                </a:lnTo>
                <a:lnTo>
                  <a:pt x="5506" y="2436"/>
                </a:lnTo>
                <a:lnTo>
                  <a:pt x="5506" y="2436"/>
                </a:lnTo>
                <a:lnTo>
                  <a:pt x="5508" y="2436"/>
                </a:lnTo>
                <a:lnTo>
                  <a:pt x="5506" y="2434"/>
                </a:lnTo>
                <a:lnTo>
                  <a:pt x="5506" y="2434"/>
                </a:lnTo>
                <a:lnTo>
                  <a:pt x="5504" y="2434"/>
                </a:lnTo>
                <a:lnTo>
                  <a:pt x="5506" y="2432"/>
                </a:lnTo>
                <a:lnTo>
                  <a:pt x="5504" y="2432"/>
                </a:lnTo>
                <a:lnTo>
                  <a:pt x="5504" y="2429"/>
                </a:lnTo>
                <a:lnTo>
                  <a:pt x="5504" y="2429"/>
                </a:lnTo>
                <a:lnTo>
                  <a:pt x="5504" y="2427"/>
                </a:lnTo>
                <a:lnTo>
                  <a:pt x="5506" y="2427"/>
                </a:lnTo>
                <a:lnTo>
                  <a:pt x="5506" y="2427"/>
                </a:lnTo>
                <a:lnTo>
                  <a:pt x="5508" y="2427"/>
                </a:lnTo>
                <a:lnTo>
                  <a:pt x="5508" y="2425"/>
                </a:lnTo>
                <a:lnTo>
                  <a:pt x="5508" y="2423"/>
                </a:lnTo>
                <a:lnTo>
                  <a:pt x="5508" y="2425"/>
                </a:lnTo>
                <a:lnTo>
                  <a:pt x="5506" y="2427"/>
                </a:lnTo>
                <a:close/>
                <a:moveTo>
                  <a:pt x="5430" y="2049"/>
                </a:moveTo>
                <a:lnTo>
                  <a:pt x="5430" y="2049"/>
                </a:lnTo>
                <a:lnTo>
                  <a:pt x="5430" y="2047"/>
                </a:lnTo>
                <a:lnTo>
                  <a:pt x="5430" y="2047"/>
                </a:lnTo>
                <a:lnTo>
                  <a:pt x="5427" y="2044"/>
                </a:lnTo>
                <a:lnTo>
                  <a:pt x="5430" y="2044"/>
                </a:lnTo>
                <a:lnTo>
                  <a:pt x="5427" y="2044"/>
                </a:lnTo>
                <a:lnTo>
                  <a:pt x="5427" y="2042"/>
                </a:lnTo>
                <a:lnTo>
                  <a:pt x="5427" y="2042"/>
                </a:lnTo>
                <a:lnTo>
                  <a:pt x="5425" y="2042"/>
                </a:lnTo>
                <a:lnTo>
                  <a:pt x="5425" y="2044"/>
                </a:lnTo>
                <a:lnTo>
                  <a:pt x="5425" y="2044"/>
                </a:lnTo>
                <a:lnTo>
                  <a:pt x="5425" y="2047"/>
                </a:lnTo>
                <a:lnTo>
                  <a:pt x="5430" y="2049"/>
                </a:lnTo>
                <a:close/>
                <a:moveTo>
                  <a:pt x="5427" y="2645"/>
                </a:moveTo>
                <a:lnTo>
                  <a:pt x="5427" y="2645"/>
                </a:lnTo>
                <a:lnTo>
                  <a:pt x="5425" y="2645"/>
                </a:lnTo>
                <a:lnTo>
                  <a:pt x="5425" y="2645"/>
                </a:lnTo>
                <a:lnTo>
                  <a:pt x="5427" y="2645"/>
                </a:lnTo>
                <a:lnTo>
                  <a:pt x="5427" y="2645"/>
                </a:lnTo>
                <a:lnTo>
                  <a:pt x="5430" y="2645"/>
                </a:lnTo>
                <a:lnTo>
                  <a:pt x="5427" y="2645"/>
                </a:lnTo>
                <a:lnTo>
                  <a:pt x="5427" y="2645"/>
                </a:lnTo>
                <a:close/>
                <a:moveTo>
                  <a:pt x="5412" y="2535"/>
                </a:moveTo>
                <a:lnTo>
                  <a:pt x="5412" y="2533"/>
                </a:lnTo>
                <a:lnTo>
                  <a:pt x="5409" y="2533"/>
                </a:lnTo>
                <a:lnTo>
                  <a:pt x="5409" y="2533"/>
                </a:lnTo>
                <a:lnTo>
                  <a:pt x="5412" y="2533"/>
                </a:lnTo>
                <a:lnTo>
                  <a:pt x="5412" y="2533"/>
                </a:lnTo>
                <a:lnTo>
                  <a:pt x="5409" y="2528"/>
                </a:lnTo>
                <a:lnTo>
                  <a:pt x="5407" y="2528"/>
                </a:lnTo>
                <a:lnTo>
                  <a:pt x="5407" y="2531"/>
                </a:lnTo>
                <a:lnTo>
                  <a:pt x="5407" y="2533"/>
                </a:lnTo>
                <a:lnTo>
                  <a:pt x="5405" y="2533"/>
                </a:lnTo>
                <a:lnTo>
                  <a:pt x="5405" y="2535"/>
                </a:lnTo>
                <a:lnTo>
                  <a:pt x="5405" y="2535"/>
                </a:lnTo>
                <a:lnTo>
                  <a:pt x="5405" y="2537"/>
                </a:lnTo>
                <a:lnTo>
                  <a:pt x="5405" y="2537"/>
                </a:lnTo>
                <a:lnTo>
                  <a:pt x="5403" y="2540"/>
                </a:lnTo>
                <a:lnTo>
                  <a:pt x="5403" y="2540"/>
                </a:lnTo>
                <a:lnTo>
                  <a:pt x="5403" y="2540"/>
                </a:lnTo>
                <a:lnTo>
                  <a:pt x="5405" y="2540"/>
                </a:lnTo>
                <a:lnTo>
                  <a:pt x="5407" y="2537"/>
                </a:lnTo>
                <a:lnTo>
                  <a:pt x="5407" y="2537"/>
                </a:lnTo>
                <a:lnTo>
                  <a:pt x="5409" y="2537"/>
                </a:lnTo>
                <a:lnTo>
                  <a:pt x="5409" y="2537"/>
                </a:lnTo>
                <a:lnTo>
                  <a:pt x="5412" y="2537"/>
                </a:lnTo>
                <a:lnTo>
                  <a:pt x="5414" y="2535"/>
                </a:lnTo>
                <a:lnTo>
                  <a:pt x="5414" y="2535"/>
                </a:lnTo>
                <a:lnTo>
                  <a:pt x="5414" y="2535"/>
                </a:lnTo>
                <a:lnTo>
                  <a:pt x="5412" y="2535"/>
                </a:lnTo>
                <a:close/>
                <a:moveTo>
                  <a:pt x="5423" y="1639"/>
                </a:moveTo>
                <a:lnTo>
                  <a:pt x="5421" y="1639"/>
                </a:lnTo>
                <a:lnTo>
                  <a:pt x="5421" y="1639"/>
                </a:lnTo>
                <a:lnTo>
                  <a:pt x="5421" y="1639"/>
                </a:lnTo>
                <a:lnTo>
                  <a:pt x="5421" y="1639"/>
                </a:lnTo>
                <a:lnTo>
                  <a:pt x="5423" y="1639"/>
                </a:lnTo>
                <a:lnTo>
                  <a:pt x="5423" y="1639"/>
                </a:lnTo>
                <a:close/>
                <a:moveTo>
                  <a:pt x="5203" y="1830"/>
                </a:moveTo>
                <a:lnTo>
                  <a:pt x="5203" y="1830"/>
                </a:lnTo>
                <a:lnTo>
                  <a:pt x="5203" y="1828"/>
                </a:lnTo>
                <a:lnTo>
                  <a:pt x="5203" y="1830"/>
                </a:lnTo>
                <a:lnTo>
                  <a:pt x="5200" y="1830"/>
                </a:lnTo>
                <a:lnTo>
                  <a:pt x="5200" y="1830"/>
                </a:lnTo>
                <a:lnTo>
                  <a:pt x="5200" y="1833"/>
                </a:lnTo>
                <a:lnTo>
                  <a:pt x="5200" y="1833"/>
                </a:lnTo>
                <a:lnTo>
                  <a:pt x="5203" y="1835"/>
                </a:lnTo>
                <a:lnTo>
                  <a:pt x="5203" y="1835"/>
                </a:lnTo>
                <a:lnTo>
                  <a:pt x="5203" y="1835"/>
                </a:lnTo>
                <a:lnTo>
                  <a:pt x="5203" y="1833"/>
                </a:lnTo>
                <a:lnTo>
                  <a:pt x="5203" y="1830"/>
                </a:lnTo>
                <a:close/>
                <a:moveTo>
                  <a:pt x="4751" y="1590"/>
                </a:moveTo>
                <a:lnTo>
                  <a:pt x="4751" y="1590"/>
                </a:lnTo>
                <a:lnTo>
                  <a:pt x="4751" y="1592"/>
                </a:lnTo>
                <a:lnTo>
                  <a:pt x="4751" y="1592"/>
                </a:lnTo>
                <a:lnTo>
                  <a:pt x="4751" y="1592"/>
                </a:lnTo>
                <a:lnTo>
                  <a:pt x="4749" y="1594"/>
                </a:lnTo>
                <a:lnTo>
                  <a:pt x="4749" y="1596"/>
                </a:lnTo>
                <a:lnTo>
                  <a:pt x="4751" y="1596"/>
                </a:lnTo>
                <a:lnTo>
                  <a:pt x="4751" y="1596"/>
                </a:lnTo>
                <a:lnTo>
                  <a:pt x="4751" y="1599"/>
                </a:lnTo>
                <a:lnTo>
                  <a:pt x="4753" y="1599"/>
                </a:lnTo>
                <a:lnTo>
                  <a:pt x="4753" y="1599"/>
                </a:lnTo>
                <a:lnTo>
                  <a:pt x="4753" y="1599"/>
                </a:lnTo>
                <a:lnTo>
                  <a:pt x="4753" y="1599"/>
                </a:lnTo>
                <a:lnTo>
                  <a:pt x="4753" y="1596"/>
                </a:lnTo>
                <a:lnTo>
                  <a:pt x="4751" y="1594"/>
                </a:lnTo>
                <a:lnTo>
                  <a:pt x="4753" y="1592"/>
                </a:lnTo>
                <a:lnTo>
                  <a:pt x="4751" y="1590"/>
                </a:lnTo>
                <a:close/>
                <a:moveTo>
                  <a:pt x="4713" y="1551"/>
                </a:moveTo>
                <a:lnTo>
                  <a:pt x="4710" y="1549"/>
                </a:lnTo>
                <a:lnTo>
                  <a:pt x="4710" y="1549"/>
                </a:lnTo>
                <a:lnTo>
                  <a:pt x="4710" y="1549"/>
                </a:lnTo>
                <a:lnTo>
                  <a:pt x="4710" y="1549"/>
                </a:lnTo>
                <a:lnTo>
                  <a:pt x="4710" y="1549"/>
                </a:lnTo>
                <a:lnTo>
                  <a:pt x="4710" y="1551"/>
                </a:lnTo>
                <a:lnTo>
                  <a:pt x="4713" y="1551"/>
                </a:lnTo>
                <a:lnTo>
                  <a:pt x="4715" y="1554"/>
                </a:lnTo>
                <a:lnTo>
                  <a:pt x="4717" y="1556"/>
                </a:lnTo>
                <a:lnTo>
                  <a:pt x="4715" y="1554"/>
                </a:lnTo>
                <a:lnTo>
                  <a:pt x="4713" y="1551"/>
                </a:lnTo>
                <a:close/>
                <a:moveTo>
                  <a:pt x="4731" y="1587"/>
                </a:moveTo>
                <a:lnTo>
                  <a:pt x="4733" y="1587"/>
                </a:lnTo>
                <a:lnTo>
                  <a:pt x="4733" y="1587"/>
                </a:lnTo>
                <a:lnTo>
                  <a:pt x="4733" y="1587"/>
                </a:lnTo>
                <a:lnTo>
                  <a:pt x="4731" y="1585"/>
                </a:lnTo>
                <a:lnTo>
                  <a:pt x="4731" y="1587"/>
                </a:lnTo>
                <a:lnTo>
                  <a:pt x="4731" y="1587"/>
                </a:lnTo>
                <a:close/>
                <a:moveTo>
                  <a:pt x="4704" y="1590"/>
                </a:moveTo>
                <a:lnTo>
                  <a:pt x="4704" y="1590"/>
                </a:lnTo>
                <a:lnTo>
                  <a:pt x="4706" y="1590"/>
                </a:lnTo>
                <a:lnTo>
                  <a:pt x="4706" y="1590"/>
                </a:lnTo>
                <a:lnTo>
                  <a:pt x="4706" y="1587"/>
                </a:lnTo>
                <a:lnTo>
                  <a:pt x="4706" y="1585"/>
                </a:lnTo>
                <a:lnTo>
                  <a:pt x="4706" y="1585"/>
                </a:lnTo>
                <a:lnTo>
                  <a:pt x="4706" y="1585"/>
                </a:lnTo>
                <a:lnTo>
                  <a:pt x="4706" y="1585"/>
                </a:lnTo>
                <a:lnTo>
                  <a:pt x="4704" y="1587"/>
                </a:lnTo>
                <a:lnTo>
                  <a:pt x="4704" y="1587"/>
                </a:lnTo>
                <a:lnTo>
                  <a:pt x="4704" y="1590"/>
                </a:lnTo>
                <a:lnTo>
                  <a:pt x="4704" y="1590"/>
                </a:lnTo>
                <a:lnTo>
                  <a:pt x="4704" y="1590"/>
                </a:lnTo>
                <a:close/>
                <a:moveTo>
                  <a:pt x="4697" y="1556"/>
                </a:moveTo>
                <a:lnTo>
                  <a:pt x="4695" y="1556"/>
                </a:lnTo>
                <a:lnTo>
                  <a:pt x="4695" y="1558"/>
                </a:lnTo>
                <a:lnTo>
                  <a:pt x="4695" y="1560"/>
                </a:lnTo>
                <a:lnTo>
                  <a:pt x="4695" y="1560"/>
                </a:lnTo>
                <a:lnTo>
                  <a:pt x="4695" y="1560"/>
                </a:lnTo>
                <a:lnTo>
                  <a:pt x="4695" y="1563"/>
                </a:lnTo>
                <a:lnTo>
                  <a:pt x="4695" y="1563"/>
                </a:lnTo>
                <a:lnTo>
                  <a:pt x="4695" y="1565"/>
                </a:lnTo>
                <a:lnTo>
                  <a:pt x="4697" y="1560"/>
                </a:lnTo>
                <a:lnTo>
                  <a:pt x="4697" y="1558"/>
                </a:lnTo>
                <a:lnTo>
                  <a:pt x="4697" y="1556"/>
                </a:lnTo>
                <a:lnTo>
                  <a:pt x="4697" y="1556"/>
                </a:lnTo>
                <a:lnTo>
                  <a:pt x="4697" y="1556"/>
                </a:lnTo>
                <a:close/>
                <a:moveTo>
                  <a:pt x="4724" y="1578"/>
                </a:moveTo>
                <a:lnTo>
                  <a:pt x="4722" y="1576"/>
                </a:lnTo>
                <a:lnTo>
                  <a:pt x="4722" y="1576"/>
                </a:lnTo>
                <a:lnTo>
                  <a:pt x="4722" y="1578"/>
                </a:lnTo>
                <a:lnTo>
                  <a:pt x="4722" y="1578"/>
                </a:lnTo>
                <a:lnTo>
                  <a:pt x="4724" y="1578"/>
                </a:lnTo>
                <a:close/>
                <a:moveTo>
                  <a:pt x="4728" y="1596"/>
                </a:moveTo>
                <a:lnTo>
                  <a:pt x="4726" y="1596"/>
                </a:lnTo>
                <a:lnTo>
                  <a:pt x="4724" y="1599"/>
                </a:lnTo>
                <a:lnTo>
                  <a:pt x="4724" y="1599"/>
                </a:lnTo>
                <a:lnTo>
                  <a:pt x="4724" y="1601"/>
                </a:lnTo>
                <a:lnTo>
                  <a:pt x="4724" y="1601"/>
                </a:lnTo>
                <a:lnTo>
                  <a:pt x="4724" y="1603"/>
                </a:lnTo>
                <a:lnTo>
                  <a:pt x="4726" y="1603"/>
                </a:lnTo>
                <a:lnTo>
                  <a:pt x="4728" y="1603"/>
                </a:lnTo>
                <a:lnTo>
                  <a:pt x="4731" y="1603"/>
                </a:lnTo>
                <a:lnTo>
                  <a:pt x="4733" y="1603"/>
                </a:lnTo>
                <a:lnTo>
                  <a:pt x="4733" y="1601"/>
                </a:lnTo>
                <a:lnTo>
                  <a:pt x="4733" y="1601"/>
                </a:lnTo>
                <a:lnTo>
                  <a:pt x="4735" y="1601"/>
                </a:lnTo>
                <a:lnTo>
                  <a:pt x="4735" y="1601"/>
                </a:lnTo>
                <a:lnTo>
                  <a:pt x="4735" y="1601"/>
                </a:lnTo>
                <a:lnTo>
                  <a:pt x="4735" y="1599"/>
                </a:lnTo>
                <a:lnTo>
                  <a:pt x="4735" y="1596"/>
                </a:lnTo>
                <a:lnTo>
                  <a:pt x="4733" y="1596"/>
                </a:lnTo>
                <a:lnTo>
                  <a:pt x="4733" y="1594"/>
                </a:lnTo>
                <a:lnTo>
                  <a:pt x="4733" y="1594"/>
                </a:lnTo>
                <a:lnTo>
                  <a:pt x="4731" y="1594"/>
                </a:lnTo>
                <a:lnTo>
                  <a:pt x="4731" y="1594"/>
                </a:lnTo>
                <a:lnTo>
                  <a:pt x="4728" y="1594"/>
                </a:lnTo>
                <a:lnTo>
                  <a:pt x="4728" y="1596"/>
                </a:lnTo>
                <a:close/>
                <a:moveTo>
                  <a:pt x="4726" y="1578"/>
                </a:moveTo>
                <a:lnTo>
                  <a:pt x="4726" y="1578"/>
                </a:lnTo>
                <a:lnTo>
                  <a:pt x="4726" y="1578"/>
                </a:lnTo>
                <a:lnTo>
                  <a:pt x="4726" y="1581"/>
                </a:lnTo>
                <a:lnTo>
                  <a:pt x="4724" y="1581"/>
                </a:lnTo>
                <a:lnTo>
                  <a:pt x="4724" y="1583"/>
                </a:lnTo>
                <a:lnTo>
                  <a:pt x="4724" y="1585"/>
                </a:lnTo>
                <a:lnTo>
                  <a:pt x="4722" y="1587"/>
                </a:lnTo>
                <a:lnTo>
                  <a:pt x="4722" y="1590"/>
                </a:lnTo>
                <a:lnTo>
                  <a:pt x="4719" y="1592"/>
                </a:lnTo>
                <a:lnTo>
                  <a:pt x="4719" y="1594"/>
                </a:lnTo>
                <a:lnTo>
                  <a:pt x="4717" y="1599"/>
                </a:lnTo>
                <a:lnTo>
                  <a:pt x="4717" y="1599"/>
                </a:lnTo>
                <a:lnTo>
                  <a:pt x="4715" y="1603"/>
                </a:lnTo>
                <a:lnTo>
                  <a:pt x="4715" y="1605"/>
                </a:lnTo>
                <a:lnTo>
                  <a:pt x="4715" y="1605"/>
                </a:lnTo>
                <a:lnTo>
                  <a:pt x="4717" y="1605"/>
                </a:lnTo>
                <a:lnTo>
                  <a:pt x="4717" y="1603"/>
                </a:lnTo>
                <a:lnTo>
                  <a:pt x="4719" y="1599"/>
                </a:lnTo>
                <a:lnTo>
                  <a:pt x="4722" y="1596"/>
                </a:lnTo>
                <a:lnTo>
                  <a:pt x="4722" y="1594"/>
                </a:lnTo>
                <a:lnTo>
                  <a:pt x="4724" y="1594"/>
                </a:lnTo>
                <a:lnTo>
                  <a:pt x="4724" y="1594"/>
                </a:lnTo>
                <a:lnTo>
                  <a:pt x="4726" y="1592"/>
                </a:lnTo>
                <a:lnTo>
                  <a:pt x="4726" y="1592"/>
                </a:lnTo>
                <a:lnTo>
                  <a:pt x="4726" y="1587"/>
                </a:lnTo>
                <a:lnTo>
                  <a:pt x="4726" y="1585"/>
                </a:lnTo>
                <a:lnTo>
                  <a:pt x="4726" y="1583"/>
                </a:lnTo>
                <a:lnTo>
                  <a:pt x="4726" y="1581"/>
                </a:lnTo>
                <a:lnTo>
                  <a:pt x="4726" y="1581"/>
                </a:lnTo>
                <a:lnTo>
                  <a:pt x="4726" y="1581"/>
                </a:lnTo>
                <a:lnTo>
                  <a:pt x="4726" y="1578"/>
                </a:lnTo>
                <a:lnTo>
                  <a:pt x="4726" y="1578"/>
                </a:lnTo>
                <a:close/>
                <a:moveTo>
                  <a:pt x="4701" y="1599"/>
                </a:moveTo>
                <a:lnTo>
                  <a:pt x="4701" y="1601"/>
                </a:lnTo>
                <a:lnTo>
                  <a:pt x="4701" y="1601"/>
                </a:lnTo>
                <a:lnTo>
                  <a:pt x="4704" y="1605"/>
                </a:lnTo>
                <a:lnTo>
                  <a:pt x="4704" y="1605"/>
                </a:lnTo>
                <a:lnTo>
                  <a:pt x="4706" y="1605"/>
                </a:lnTo>
                <a:lnTo>
                  <a:pt x="4706" y="1608"/>
                </a:lnTo>
                <a:lnTo>
                  <a:pt x="4708" y="1608"/>
                </a:lnTo>
                <a:lnTo>
                  <a:pt x="4710" y="1612"/>
                </a:lnTo>
                <a:lnTo>
                  <a:pt x="4710" y="1612"/>
                </a:lnTo>
                <a:lnTo>
                  <a:pt x="4713" y="1612"/>
                </a:lnTo>
                <a:lnTo>
                  <a:pt x="4713" y="1612"/>
                </a:lnTo>
                <a:lnTo>
                  <a:pt x="4713" y="1612"/>
                </a:lnTo>
                <a:lnTo>
                  <a:pt x="4715" y="1610"/>
                </a:lnTo>
                <a:lnTo>
                  <a:pt x="4715" y="1610"/>
                </a:lnTo>
                <a:lnTo>
                  <a:pt x="4715" y="1608"/>
                </a:lnTo>
                <a:lnTo>
                  <a:pt x="4715" y="1608"/>
                </a:lnTo>
                <a:lnTo>
                  <a:pt x="4715" y="1608"/>
                </a:lnTo>
                <a:lnTo>
                  <a:pt x="4713" y="1603"/>
                </a:lnTo>
                <a:lnTo>
                  <a:pt x="4713" y="1603"/>
                </a:lnTo>
                <a:lnTo>
                  <a:pt x="4713" y="1601"/>
                </a:lnTo>
                <a:lnTo>
                  <a:pt x="4713" y="1599"/>
                </a:lnTo>
                <a:lnTo>
                  <a:pt x="4713" y="1599"/>
                </a:lnTo>
                <a:lnTo>
                  <a:pt x="4715" y="1596"/>
                </a:lnTo>
                <a:lnTo>
                  <a:pt x="4715" y="1594"/>
                </a:lnTo>
                <a:lnTo>
                  <a:pt x="4715" y="1592"/>
                </a:lnTo>
                <a:lnTo>
                  <a:pt x="4717" y="1590"/>
                </a:lnTo>
                <a:lnTo>
                  <a:pt x="4717" y="1587"/>
                </a:lnTo>
                <a:lnTo>
                  <a:pt x="4719" y="1587"/>
                </a:lnTo>
                <a:lnTo>
                  <a:pt x="4719" y="1585"/>
                </a:lnTo>
                <a:lnTo>
                  <a:pt x="4719" y="1585"/>
                </a:lnTo>
                <a:lnTo>
                  <a:pt x="4719" y="1583"/>
                </a:lnTo>
                <a:lnTo>
                  <a:pt x="4715" y="1581"/>
                </a:lnTo>
                <a:lnTo>
                  <a:pt x="4715" y="1583"/>
                </a:lnTo>
                <a:lnTo>
                  <a:pt x="4710" y="1583"/>
                </a:lnTo>
                <a:lnTo>
                  <a:pt x="4710" y="1583"/>
                </a:lnTo>
                <a:lnTo>
                  <a:pt x="4710" y="1585"/>
                </a:lnTo>
                <a:lnTo>
                  <a:pt x="4710" y="1585"/>
                </a:lnTo>
                <a:lnTo>
                  <a:pt x="4710" y="1587"/>
                </a:lnTo>
                <a:lnTo>
                  <a:pt x="4708" y="1587"/>
                </a:lnTo>
                <a:lnTo>
                  <a:pt x="4708" y="1590"/>
                </a:lnTo>
                <a:lnTo>
                  <a:pt x="4708" y="1590"/>
                </a:lnTo>
                <a:lnTo>
                  <a:pt x="4708" y="1592"/>
                </a:lnTo>
                <a:lnTo>
                  <a:pt x="4708" y="1592"/>
                </a:lnTo>
                <a:lnTo>
                  <a:pt x="4708" y="1594"/>
                </a:lnTo>
                <a:lnTo>
                  <a:pt x="4708" y="1596"/>
                </a:lnTo>
                <a:lnTo>
                  <a:pt x="4706" y="1596"/>
                </a:lnTo>
                <a:lnTo>
                  <a:pt x="4706" y="1596"/>
                </a:lnTo>
                <a:lnTo>
                  <a:pt x="4704" y="1596"/>
                </a:lnTo>
                <a:lnTo>
                  <a:pt x="4701" y="1599"/>
                </a:lnTo>
                <a:lnTo>
                  <a:pt x="4701" y="1599"/>
                </a:lnTo>
                <a:close/>
                <a:moveTo>
                  <a:pt x="4722" y="1608"/>
                </a:moveTo>
                <a:lnTo>
                  <a:pt x="4719" y="1608"/>
                </a:lnTo>
                <a:lnTo>
                  <a:pt x="4719" y="1610"/>
                </a:lnTo>
                <a:lnTo>
                  <a:pt x="4717" y="1610"/>
                </a:lnTo>
                <a:lnTo>
                  <a:pt x="4717" y="1610"/>
                </a:lnTo>
                <a:lnTo>
                  <a:pt x="4719" y="1610"/>
                </a:lnTo>
                <a:lnTo>
                  <a:pt x="4719" y="1612"/>
                </a:lnTo>
                <a:lnTo>
                  <a:pt x="4722" y="1610"/>
                </a:lnTo>
                <a:lnTo>
                  <a:pt x="4722" y="1610"/>
                </a:lnTo>
                <a:lnTo>
                  <a:pt x="4722" y="1608"/>
                </a:lnTo>
                <a:close/>
                <a:moveTo>
                  <a:pt x="4692" y="1650"/>
                </a:moveTo>
                <a:lnTo>
                  <a:pt x="4692" y="1650"/>
                </a:lnTo>
                <a:lnTo>
                  <a:pt x="4695" y="1653"/>
                </a:lnTo>
                <a:lnTo>
                  <a:pt x="4695" y="1653"/>
                </a:lnTo>
                <a:lnTo>
                  <a:pt x="4697" y="1653"/>
                </a:lnTo>
                <a:lnTo>
                  <a:pt x="4699" y="1653"/>
                </a:lnTo>
                <a:lnTo>
                  <a:pt x="4699" y="1650"/>
                </a:lnTo>
                <a:lnTo>
                  <a:pt x="4699" y="1650"/>
                </a:lnTo>
                <a:lnTo>
                  <a:pt x="4699" y="1650"/>
                </a:lnTo>
                <a:lnTo>
                  <a:pt x="4697" y="1648"/>
                </a:lnTo>
                <a:lnTo>
                  <a:pt x="4695" y="1648"/>
                </a:lnTo>
                <a:lnTo>
                  <a:pt x="4692" y="1648"/>
                </a:lnTo>
                <a:lnTo>
                  <a:pt x="4692" y="1650"/>
                </a:lnTo>
                <a:lnTo>
                  <a:pt x="4692" y="1650"/>
                </a:lnTo>
                <a:close/>
                <a:moveTo>
                  <a:pt x="4663" y="1673"/>
                </a:moveTo>
                <a:lnTo>
                  <a:pt x="4663" y="1673"/>
                </a:lnTo>
                <a:lnTo>
                  <a:pt x="4665" y="1673"/>
                </a:lnTo>
                <a:lnTo>
                  <a:pt x="4665" y="1671"/>
                </a:lnTo>
                <a:lnTo>
                  <a:pt x="4665" y="1673"/>
                </a:lnTo>
                <a:lnTo>
                  <a:pt x="4668" y="1673"/>
                </a:lnTo>
                <a:lnTo>
                  <a:pt x="4668" y="1671"/>
                </a:lnTo>
                <a:lnTo>
                  <a:pt x="4668" y="1671"/>
                </a:lnTo>
                <a:lnTo>
                  <a:pt x="4668" y="1671"/>
                </a:lnTo>
                <a:lnTo>
                  <a:pt x="4668" y="1668"/>
                </a:lnTo>
                <a:lnTo>
                  <a:pt x="4665" y="1668"/>
                </a:lnTo>
                <a:lnTo>
                  <a:pt x="4665" y="1671"/>
                </a:lnTo>
                <a:lnTo>
                  <a:pt x="4663" y="1671"/>
                </a:lnTo>
                <a:lnTo>
                  <a:pt x="4661" y="1673"/>
                </a:lnTo>
                <a:lnTo>
                  <a:pt x="4661" y="1673"/>
                </a:lnTo>
                <a:lnTo>
                  <a:pt x="4661" y="1673"/>
                </a:lnTo>
                <a:lnTo>
                  <a:pt x="4663" y="1673"/>
                </a:lnTo>
                <a:close/>
                <a:moveTo>
                  <a:pt x="4668" y="1540"/>
                </a:moveTo>
                <a:lnTo>
                  <a:pt x="4668" y="1538"/>
                </a:lnTo>
                <a:lnTo>
                  <a:pt x="4668" y="1538"/>
                </a:lnTo>
                <a:lnTo>
                  <a:pt x="4665" y="1538"/>
                </a:lnTo>
                <a:lnTo>
                  <a:pt x="4665" y="1538"/>
                </a:lnTo>
                <a:lnTo>
                  <a:pt x="4665" y="1538"/>
                </a:lnTo>
                <a:lnTo>
                  <a:pt x="4665" y="1538"/>
                </a:lnTo>
                <a:lnTo>
                  <a:pt x="4668" y="1540"/>
                </a:lnTo>
                <a:close/>
                <a:moveTo>
                  <a:pt x="4688" y="1556"/>
                </a:moveTo>
                <a:lnTo>
                  <a:pt x="4688" y="1556"/>
                </a:lnTo>
                <a:lnTo>
                  <a:pt x="4688" y="1554"/>
                </a:lnTo>
                <a:lnTo>
                  <a:pt x="4688" y="1551"/>
                </a:lnTo>
                <a:lnTo>
                  <a:pt x="4688" y="1549"/>
                </a:lnTo>
                <a:lnTo>
                  <a:pt x="4688" y="1549"/>
                </a:lnTo>
                <a:lnTo>
                  <a:pt x="4688" y="1549"/>
                </a:lnTo>
                <a:lnTo>
                  <a:pt x="4686" y="1547"/>
                </a:lnTo>
                <a:lnTo>
                  <a:pt x="4686" y="1547"/>
                </a:lnTo>
                <a:lnTo>
                  <a:pt x="4683" y="1545"/>
                </a:lnTo>
                <a:lnTo>
                  <a:pt x="4683" y="1545"/>
                </a:lnTo>
                <a:lnTo>
                  <a:pt x="4681" y="1545"/>
                </a:lnTo>
                <a:lnTo>
                  <a:pt x="4681" y="1545"/>
                </a:lnTo>
                <a:lnTo>
                  <a:pt x="4679" y="1545"/>
                </a:lnTo>
                <a:lnTo>
                  <a:pt x="4679" y="1542"/>
                </a:lnTo>
                <a:lnTo>
                  <a:pt x="4679" y="1542"/>
                </a:lnTo>
                <a:lnTo>
                  <a:pt x="4677" y="1542"/>
                </a:lnTo>
                <a:lnTo>
                  <a:pt x="4674" y="1542"/>
                </a:lnTo>
                <a:lnTo>
                  <a:pt x="4674" y="1542"/>
                </a:lnTo>
                <a:lnTo>
                  <a:pt x="4672" y="1542"/>
                </a:lnTo>
                <a:lnTo>
                  <a:pt x="4670" y="1542"/>
                </a:lnTo>
                <a:lnTo>
                  <a:pt x="4670" y="1542"/>
                </a:lnTo>
                <a:lnTo>
                  <a:pt x="4670" y="1545"/>
                </a:lnTo>
                <a:lnTo>
                  <a:pt x="4670" y="1545"/>
                </a:lnTo>
                <a:lnTo>
                  <a:pt x="4670" y="1545"/>
                </a:lnTo>
                <a:lnTo>
                  <a:pt x="4670" y="1545"/>
                </a:lnTo>
                <a:lnTo>
                  <a:pt x="4672" y="1545"/>
                </a:lnTo>
                <a:lnTo>
                  <a:pt x="4672" y="1547"/>
                </a:lnTo>
                <a:lnTo>
                  <a:pt x="4672" y="1547"/>
                </a:lnTo>
                <a:lnTo>
                  <a:pt x="4674" y="1547"/>
                </a:lnTo>
                <a:lnTo>
                  <a:pt x="4674" y="1549"/>
                </a:lnTo>
                <a:lnTo>
                  <a:pt x="4677" y="1551"/>
                </a:lnTo>
                <a:lnTo>
                  <a:pt x="4677" y="1554"/>
                </a:lnTo>
                <a:lnTo>
                  <a:pt x="4677" y="1554"/>
                </a:lnTo>
                <a:lnTo>
                  <a:pt x="4677" y="1554"/>
                </a:lnTo>
                <a:lnTo>
                  <a:pt x="4677" y="1556"/>
                </a:lnTo>
                <a:lnTo>
                  <a:pt x="4679" y="1556"/>
                </a:lnTo>
                <a:lnTo>
                  <a:pt x="4679" y="1556"/>
                </a:lnTo>
                <a:lnTo>
                  <a:pt x="4679" y="1558"/>
                </a:lnTo>
                <a:lnTo>
                  <a:pt x="4679" y="1558"/>
                </a:lnTo>
                <a:lnTo>
                  <a:pt x="4681" y="1560"/>
                </a:lnTo>
                <a:lnTo>
                  <a:pt x="4681" y="1560"/>
                </a:lnTo>
                <a:lnTo>
                  <a:pt x="4681" y="1560"/>
                </a:lnTo>
                <a:lnTo>
                  <a:pt x="4681" y="1563"/>
                </a:lnTo>
                <a:lnTo>
                  <a:pt x="4681" y="1563"/>
                </a:lnTo>
                <a:lnTo>
                  <a:pt x="4683" y="1563"/>
                </a:lnTo>
                <a:lnTo>
                  <a:pt x="4683" y="1563"/>
                </a:lnTo>
                <a:lnTo>
                  <a:pt x="4683" y="1560"/>
                </a:lnTo>
                <a:lnTo>
                  <a:pt x="4686" y="1560"/>
                </a:lnTo>
                <a:lnTo>
                  <a:pt x="4686" y="1560"/>
                </a:lnTo>
                <a:lnTo>
                  <a:pt x="4686" y="1560"/>
                </a:lnTo>
                <a:lnTo>
                  <a:pt x="4686" y="1560"/>
                </a:lnTo>
                <a:lnTo>
                  <a:pt x="4686" y="1560"/>
                </a:lnTo>
                <a:lnTo>
                  <a:pt x="4686" y="1558"/>
                </a:lnTo>
                <a:lnTo>
                  <a:pt x="4688" y="1556"/>
                </a:lnTo>
                <a:close/>
                <a:moveTo>
                  <a:pt x="4661" y="1349"/>
                </a:moveTo>
                <a:lnTo>
                  <a:pt x="4661" y="1349"/>
                </a:lnTo>
                <a:lnTo>
                  <a:pt x="4659" y="1349"/>
                </a:lnTo>
                <a:lnTo>
                  <a:pt x="4659" y="1349"/>
                </a:lnTo>
                <a:lnTo>
                  <a:pt x="4659" y="1349"/>
                </a:lnTo>
                <a:lnTo>
                  <a:pt x="4659" y="1351"/>
                </a:lnTo>
                <a:lnTo>
                  <a:pt x="4659" y="1351"/>
                </a:lnTo>
                <a:lnTo>
                  <a:pt x="4661" y="1351"/>
                </a:lnTo>
                <a:lnTo>
                  <a:pt x="4661" y="1351"/>
                </a:lnTo>
                <a:lnTo>
                  <a:pt x="4661" y="1351"/>
                </a:lnTo>
                <a:lnTo>
                  <a:pt x="4661" y="1351"/>
                </a:lnTo>
                <a:lnTo>
                  <a:pt x="4661" y="1349"/>
                </a:lnTo>
                <a:lnTo>
                  <a:pt x="4661" y="1349"/>
                </a:lnTo>
                <a:lnTo>
                  <a:pt x="4661" y="1349"/>
                </a:lnTo>
                <a:lnTo>
                  <a:pt x="4661" y="1349"/>
                </a:lnTo>
                <a:close/>
                <a:moveTo>
                  <a:pt x="4670" y="1565"/>
                </a:moveTo>
                <a:lnTo>
                  <a:pt x="4668" y="1565"/>
                </a:lnTo>
                <a:lnTo>
                  <a:pt x="4668" y="1563"/>
                </a:lnTo>
                <a:lnTo>
                  <a:pt x="4668" y="1563"/>
                </a:lnTo>
                <a:lnTo>
                  <a:pt x="4665" y="1563"/>
                </a:lnTo>
                <a:lnTo>
                  <a:pt x="4665" y="1563"/>
                </a:lnTo>
                <a:lnTo>
                  <a:pt x="4665" y="1563"/>
                </a:lnTo>
                <a:lnTo>
                  <a:pt x="4663" y="1563"/>
                </a:lnTo>
                <a:lnTo>
                  <a:pt x="4663" y="1560"/>
                </a:lnTo>
                <a:lnTo>
                  <a:pt x="4663" y="1560"/>
                </a:lnTo>
                <a:lnTo>
                  <a:pt x="4663" y="1560"/>
                </a:lnTo>
                <a:lnTo>
                  <a:pt x="4661" y="1563"/>
                </a:lnTo>
                <a:lnTo>
                  <a:pt x="4663" y="1563"/>
                </a:lnTo>
                <a:lnTo>
                  <a:pt x="4661" y="1563"/>
                </a:lnTo>
                <a:lnTo>
                  <a:pt x="4661" y="1563"/>
                </a:lnTo>
                <a:lnTo>
                  <a:pt x="4663" y="1563"/>
                </a:lnTo>
                <a:lnTo>
                  <a:pt x="4663" y="1565"/>
                </a:lnTo>
                <a:lnTo>
                  <a:pt x="4663" y="1565"/>
                </a:lnTo>
                <a:lnTo>
                  <a:pt x="4665" y="1567"/>
                </a:lnTo>
                <a:lnTo>
                  <a:pt x="4668" y="1565"/>
                </a:lnTo>
                <a:lnTo>
                  <a:pt x="4668" y="1565"/>
                </a:lnTo>
                <a:lnTo>
                  <a:pt x="4668" y="1565"/>
                </a:lnTo>
                <a:lnTo>
                  <a:pt x="4670" y="1565"/>
                </a:lnTo>
                <a:close/>
                <a:moveTo>
                  <a:pt x="4665" y="1567"/>
                </a:moveTo>
                <a:lnTo>
                  <a:pt x="4663" y="1567"/>
                </a:lnTo>
                <a:lnTo>
                  <a:pt x="4663" y="1567"/>
                </a:lnTo>
                <a:lnTo>
                  <a:pt x="4663" y="1567"/>
                </a:lnTo>
                <a:lnTo>
                  <a:pt x="4661" y="1567"/>
                </a:lnTo>
                <a:lnTo>
                  <a:pt x="4663" y="1569"/>
                </a:lnTo>
                <a:lnTo>
                  <a:pt x="4663" y="1569"/>
                </a:lnTo>
                <a:lnTo>
                  <a:pt x="4663" y="1572"/>
                </a:lnTo>
                <a:lnTo>
                  <a:pt x="4663" y="1572"/>
                </a:lnTo>
                <a:lnTo>
                  <a:pt x="4665" y="1572"/>
                </a:lnTo>
                <a:lnTo>
                  <a:pt x="4665" y="1569"/>
                </a:lnTo>
                <a:lnTo>
                  <a:pt x="4665" y="1569"/>
                </a:lnTo>
                <a:lnTo>
                  <a:pt x="4665" y="1567"/>
                </a:lnTo>
                <a:lnTo>
                  <a:pt x="4665" y="1567"/>
                </a:lnTo>
                <a:close/>
                <a:moveTo>
                  <a:pt x="4663" y="1590"/>
                </a:moveTo>
                <a:lnTo>
                  <a:pt x="4663" y="1590"/>
                </a:lnTo>
                <a:lnTo>
                  <a:pt x="4663" y="1587"/>
                </a:lnTo>
                <a:lnTo>
                  <a:pt x="4663" y="1587"/>
                </a:lnTo>
                <a:lnTo>
                  <a:pt x="4661" y="1587"/>
                </a:lnTo>
                <a:lnTo>
                  <a:pt x="4661" y="1590"/>
                </a:lnTo>
                <a:lnTo>
                  <a:pt x="4661" y="1590"/>
                </a:lnTo>
                <a:lnTo>
                  <a:pt x="4663" y="1590"/>
                </a:lnTo>
                <a:close/>
                <a:moveTo>
                  <a:pt x="4683" y="1659"/>
                </a:moveTo>
                <a:lnTo>
                  <a:pt x="4683" y="1659"/>
                </a:lnTo>
                <a:lnTo>
                  <a:pt x="4681" y="1657"/>
                </a:lnTo>
                <a:lnTo>
                  <a:pt x="4679" y="1657"/>
                </a:lnTo>
                <a:lnTo>
                  <a:pt x="4679" y="1659"/>
                </a:lnTo>
                <a:lnTo>
                  <a:pt x="4677" y="1659"/>
                </a:lnTo>
                <a:lnTo>
                  <a:pt x="4679" y="1662"/>
                </a:lnTo>
                <a:lnTo>
                  <a:pt x="4679" y="1659"/>
                </a:lnTo>
                <a:lnTo>
                  <a:pt x="4681" y="1662"/>
                </a:lnTo>
                <a:lnTo>
                  <a:pt x="4683" y="1659"/>
                </a:lnTo>
                <a:lnTo>
                  <a:pt x="4683" y="1662"/>
                </a:lnTo>
                <a:lnTo>
                  <a:pt x="4686" y="1659"/>
                </a:lnTo>
                <a:lnTo>
                  <a:pt x="4686" y="1659"/>
                </a:lnTo>
                <a:lnTo>
                  <a:pt x="4686" y="1659"/>
                </a:lnTo>
                <a:lnTo>
                  <a:pt x="4683" y="1659"/>
                </a:lnTo>
                <a:close/>
                <a:moveTo>
                  <a:pt x="4661" y="1574"/>
                </a:moveTo>
                <a:lnTo>
                  <a:pt x="4661" y="1574"/>
                </a:lnTo>
                <a:lnTo>
                  <a:pt x="4659" y="1574"/>
                </a:lnTo>
                <a:lnTo>
                  <a:pt x="4659" y="1574"/>
                </a:lnTo>
                <a:lnTo>
                  <a:pt x="4661" y="1576"/>
                </a:lnTo>
                <a:lnTo>
                  <a:pt x="4661" y="1576"/>
                </a:lnTo>
                <a:lnTo>
                  <a:pt x="4661" y="1576"/>
                </a:lnTo>
                <a:lnTo>
                  <a:pt x="4663" y="1574"/>
                </a:lnTo>
                <a:lnTo>
                  <a:pt x="4661" y="1574"/>
                </a:lnTo>
                <a:lnTo>
                  <a:pt x="4661" y="1574"/>
                </a:lnTo>
                <a:close/>
                <a:moveTo>
                  <a:pt x="4762" y="1198"/>
                </a:moveTo>
                <a:lnTo>
                  <a:pt x="4760" y="1198"/>
                </a:lnTo>
                <a:lnTo>
                  <a:pt x="4760" y="1200"/>
                </a:lnTo>
                <a:lnTo>
                  <a:pt x="4760" y="1200"/>
                </a:lnTo>
                <a:lnTo>
                  <a:pt x="4760" y="1200"/>
                </a:lnTo>
                <a:lnTo>
                  <a:pt x="4760" y="1200"/>
                </a:lnTo>
                <a:lnTo>
                  <a:pt x="4760" y="1200"/>
                </a:lnTo>
                <a:lnTo>
                  <a:pt x="4762" y="1200"/>
                </a:lnTo>
                <a:lnTo>
                  <a:pt x="4762" y="1198"/>
                </a:lnTo>
                <a:lnTo>
                  <a:pt x="4762" y="1198"/>
                </a:lnTo>
                <a:lnTo>
                  <a:pt x="4762" y="1198"/>
                </a:lnTo>
                <a:close/>
                <a:moveTo>
                  <a:pt x="4755" y="1601"/>
                </a:moveTo>
                <a:lnTo>
                  <a:pt x="4755" y="1603"/>
                </a:lnTo>
                <a:lnTo>
                  <a:pt x="4755" y="1603"/>
                </a:lnTo>
                <a:lnTo>
                  <a:pt x="4757" y="1603"/>
                </a:lnTo>
                <a:lnTo>
                  <a:pt x="4757" y="1603"/>
                </a:lnTo>
                <a:lnTo>
                  <a:pt x="4757" y="1601"/>
                </a:lnTo>
                <a:lnTo>
                  <a:pt x="4755" y="1601"/>
                </a:lnTo>
                <a:close/>
                <a:moveTo>
                  <a:pt x="4757" y="1599"/>
                </a:moveTo>
                <a:lnTo>
                  <a:pt x="4757" y="1601"/>
                </a:lnTo>
                <a:lnTo>
                  <a:pt x="4757" y="1601"/>
                </a:lnTo>
                <a:lnTo>
                  <a:pt x="4760" y="1601"/>
                </a:lnTo>
                <a:lnTo>
                  <a:pt x="4760" y="1601"/>
                </a:lnTo>
                <a:lnTo>
                  <a:pt x="4760" y="1599"/>
                </a:lnTo>
                <a:lnTo>
                  <a:pt x="4760" y="1599"/>
                </a:lnTo>
                <a:lnTo>
                  <a:pt x="4760" y="1599"/>
                </a:lnTo>
                <a:lnTo>
                  <a:pt x="4757" y="1596"/>
                </a:lnTo>
                <a:lnTo>
                  <a:pt x="4757" y="1599"/>
                </a:lnTo>
                <a:lnTo>
                  <a:pt x="4757" y="1599"/>
                </a:lnTo>
                <a:close/>
                <a:moveTo>
                  <a:pt x="4708" y="1637"/>
                </a:moveTo>
                <a:lnTo>
                  <a:pt x="4708" y="1637"/>
                </a:lnTo>
                <a:lnTo>
                  <a:pt x="4708" y="1637"/>
                </a:lnTo>
                <a:lnTo>
                  <a:pt x="4708" y="1639"/>
                </a:lnTo>
                <a:lnTo>
                  <a:pt x="4708" y="1639"/>
                </a:lnTo>
                <a:lnTo>
                  <a:pt x="4710" y="1639"/>
                </a:lnTo>
                <a:lnTo>
                  <a:pt x="4710" y="1637"/>
                </a:lnTo>
                <a:lnTo>
                  <a:pt x="4710" y="1637"/>
                </a:lnTo>
                <a:lnTo>
                  <a:pt x="4708" y="1637"/>
                </a:lnTo>
                <a:lnTo>
                  <a:pt x="4708" y="1637"/>
                </a:lnTo>
                <a:close/>
                <a:moveTo>
                  <a:pt x="4751" y="1603"/>
                </a:moveTo>
                <a:lnTo>
                  <a:pt x="4749" y="1601"/>
                </a:lnTo>
                <a:lnTo>
                  <a:pt x="4749" y="1601"/>
                </a:lnTo>
                <a:lnTo>
                  <a:pt x="4749" y="1603"/>
                </a:lnTo>
                <a:lnTo>
                  <a:pt x="4749" y="1608"/>
                </a:lnTo>
                <a:lnTo>
                  <a:pt x="4751" y="1610"/>
                </a:lnTo>
                <a:lnTo>
                  <a:pt x="4749" y="1612"/>
                </a:lnTo>
                <a:lnTo>
                  <a:pt x="4746" y="1612"/>
                </a:lnTo>
                <a:lnTo>
                  <a:pt x="4746" y="1612"/>
                </a:lnTo>
                <a:lnTo>
                  <a:pt x="4744" y="1612"/>
                </a:lnTo>
                <a:lnTo>
                  <a:pt x="4744" y="1614"/>
                </a:lnTo>
                <a:lnTo>
                  <a:pt x="4744" y="1614"/>
                </a:lnTo>
                <a:lnTo>
                  <a:pt x="4742" y="1614"/>
                </a:lnTo>
                <a:lnTo>
                  <a:pt x="4742" y="1614"/>
                </a:lnTo>
                <a:lnTo>
                  <a:pt x="4740" y="1612"/>
                </a:lnTo>
                <a:lnTo>
                  <a:pt x="4740" y="1614"/>
                </a:lnTo>
                <a:lnTo>
                  <a:pt x="4737" y="1614"/>
                </a:lnTo>
                <a:lnTo>
                  <a:pt x="4737" y="1617"/>
                </a:lnTo>
                <a:lnTo>
                  <a:pt x="4737" y="1619"/>
                </a:lnTo>
                <a:lnTo>
                  <a:pt x="4735" y="1621"/>
                </a:lnTo>
                <a:lnTo>
                  <a:pt x="4733" y="1619"/>
                </a:lnTo>
                <a:lnTo>
                  <a:pt x="4733" y="1619"/>
                </a:lnTo>
                <a:lnTo>
                  <a:pt x="4731" y="1619"/>
                </a:lnTo>
                <a:lnTo>
                  <a:pt x="4731" y="1621"/>
                </a:lnTo>
                <a:lnTo>
                  <a:pt x="4731" y="1621"/>
                </a:lnTo>
                <a:lnTo>
                  <a:pt x="4731" y="1623"/>
                </a:lnTo>
                <a:lnTo>
                  <a:pt x="4728" y="1626"/>
                </a:lnTo>
                <a:lnTo>
                  <a:pt x="4728" y="1626"/>
                </a:lnTo>
                <a:lnTo>
                  <a:pt x="4726" y="1626"/>
                </a:lnTo>
                <a:lnTo>
                  <a:pt x="4724" y="1626"/>
                </a:lnTo>
                <a:lnTo>
                  <a:pt x="4724" y="1628"/>
                </a:lnTo>
                <a:lnTo>
                  <a:pt x="4722" y="1628"/>
                </a:lnTo>
                <a:lnTo>
                  <a:pt x="4724" y="1626"/>
                </a:lnTo>
                <a:lnTo>
                  <a:pt x="4724" y="1626"/>
                </a:lnTo>
                <a:lnTo>
                  <a:pt x="4724" y="1623"/>
                </a:lnTo>
                <a:lnTo>
                  <a:pt x="4724" y="1621"/>
                </a:lnTo>
                <a:lnTo>
                  <a:pt x="4722" y="1619"/>
                </a:lnTo>
                <a:lnTo>
                  <a:pt x="4722" y="1619"/>
                </a:lnTo>
                <a:lnTo>
                  <a:pt x="4719" y="1619"/>
                </a:lnTo>
                <a:lnTo>
                  <a:pt x="4719" y="1617"/>
                </a:lnTo>
                <a:lnTo>
                  <a:pt x="4717" y="1617"/>
                </a:lnTo>
                <a:lnTo>
                  <a:pt x="4717" y="1619"/>
                </a:lnTo>
                <a:lnTo>
                  <a:pt x="4715" y="1619"/>
                </a:lnTo>
                <a:lnTo>
                  <a:pt x="4715" y="1619"/>
                </a:lnTo>
                <a:lnTo>
                  <a:pt x="4713" y="1621"/>
                </a:lnTo>
                <a:lnTo>
                  <a:pt x="4713" y="1621"/>
                </a:lnTo>
                <a:lnTo>
                  <a:pt x="4710" y="1621"/>
                </a:lnTo>
                <a:lnTo>
                  <a:pt x="4710" y="1621"/>
                </a:lnTo>
                <a:lnTo>
                  <a:pt x="4710" y="1623"/>
                </a:lnTo>
                <a:lnTo>
                  <a:pt x="4710" y="1623"/>
                </a:lnTo>
                <a:lnTo>
                  <a:pt x="4710" y="1626"/>
                </a:lnTo>
                <a:lnTo>
                  <a:pt x="4708" y="1626"/>
                </a:lnTo>
                <a:lnTo>
                  <a:pt x="4708" y="1626"/>
                </a:lnTo>
                <a:lnTo>
                  <a:pt x="4706" y="1626"/>
                </a:lnTo>
                <a:lnTo>
                  <a:pt x="4704" y="1628"/>
                </a:lnTo>
                <a:lnTo>
                  <a:pt x="4701" y="1628"/>
                </a:lnTo>
                <a:lnTo>
                  <a:pt x="4699" y="1628"/>
                </a:lnTo>
                <a:lnTo>
                  <a:pt x="4699" y="1630"/>
                </a:lnTo>
                <a:lnTo>
                  <a:pt x="4697" y="1630"/>
                </a:lnTo>
                <a:lnTo>
                  <a:pt x="4697" y="1632"/>
                </a:lnTo>
                <a:lnTo>
                  <a:pt x="4697" y="1632"/>
                </a:lnTo>
                <a:lnTo>
                  <a:pt x="4695" y="1639"/>
                </a:lnTo>
                <a:lnTo>
                  <a:pt x="4695" y="1639"/>
                </a:lnTo>
                <a:lnTo>
                  <a:pt x="4695" y="1641"/>
                </a:lnTo>
                <a:lnTo>
                  <a:pt x="4692" y="1644"/>
                </a:lnTo>
                <a:lnTo>
                  <a:pt x="4695" y="1644"/>
                </a:lnTo>
                <a:lnTo>
                  <a:pt x="4695" y="1646"/>
                </a:lnTo>
                <a:lnTo>
                  <a:pt x="4697" y="1646"/>
                </a:lnTo>
                <a:lnTo>
                  <a:pt x="4697" y="1644"/>
                </a:lnTo>
                <a:lnTo>
                  <a:pt x="4697" y="1644"/>
                </a:lnTo>
                <a:lnTo>
                  <a:pt x="4699" y="1641"/>
                </a:lnTo>
                <a:lnTo>
                  <a:pt x="4699" y="1639"/>
                </a:lnTo>
                <a:lnTo>
                  <a:pt x="4701" y="1635"/>
                </a:lnTo>
                <a:lnTo>
                  <a:pt x="4701" y="1635"/>
                </a:lnTo>
                <a:lnTo>
                  <a:pt x="4704" y="1632"/>
                </a:lnTo>
                <a:lnTo>
                  <a:pt x="4704" y="1632"/>
                </a:lnTo>
                <a:lnTo>
                  <a:pt x="4706" y="1632"/>
                </a:lnTo>
                <a:lnTo>
                  <a:pt x="4708" y="1632"/>
                </a:lnTo>
                <a:lnTo>
                  <a:pt x="4708" y="1635"/>
                </a:lnTo>
                <a:lnTo>
                  <a:pt x="4708" y="1635"/>
                </a:lnTo>
                <a:lnTo>
                  <a:pt x="4708" y="1635"/>
                </a:lnTo>
                <a:lnTo>
                  <a:pt x="4710" y="1635"/>
                </a:lnTo>
                <a:lnTo>
                  <a:pt x="4710" y="1635"/>
                </a:lnTo>
                <a:lnTo>
                  <a:pt x="4713" y="1632"/>
                </a:lnTo>
                <a:lnTo>
                  <a:pt x="4713" y="1632"/>
                </a:lnTo>
                <a:lnTo>
                  <a:pt x="4713" y="1635"/>
                </a:lnTo>
                <a:lnTo>
                  <a:pt x="4713" y="1635"/>
                </a:lnTo>
                <a:lnTo>
                  <a:pt x="4713" y="1635"/>
                </a:lnTo>
                <a:lnTo>
                  <a:pt x="4715" y="1637"/>
                </a:lnTo>
                <a:lnTo>
                  <a:pt x="4717" y="1637"/>
                </a:lnTo>
                <a:lnTo>
                  <a:pt x="4717" y="1632"/>
                </a:lnTo>
                <a:lnTo>
                  <a:pt x="4717" y="1632"/>
                </a:lnTo>
                <a:lnTo>
                  <a:pt x="4717" y="1632"/>
                </a:lnTo>
                <a:lnTo>
                  <a:pt x="4717" y="1630"/>
                </a:lnTo>
                <a:lnTo>
                  <a:pt x="4719" y="1630"/>
                </a:lnTo>
                <a:lnTo>
                  <a:pt x="4719" y="1630"/>
                </a:lnTo>
                <a:lnTo>
                  <a:pt x="4722" y="1630"/>
                </a:lnTo>
                <a:lnTo>
                  <a:pt x="4722" y="1632"/>
                </a:lnTo>
                <a:lnTo>
                  <a:pt x="4722" y="1632"/>
                </a:lnTo>
                <a:lnTo>
                  <a:pt x="4726" y="1632"/>
                </a:lnTo>
                <a:lnTo>
                  <a:pt x="4726" y="1635"/>
                </a:lnTo>
                <a:lnTo>
                  <a:pt x="4728" y="1637"/>
                </a:lnTo>
                <a:lnTo>
                  <a:pt x="4728" y="1637"/>
                </a:lnTo>
                <a:lnTo>
                  <a:pt x="4728" y="1639"/>
                </a:lnTo>
                <a:lnTo>
                  <a:pt x="4728" y="1639"/>
                </a:lnTo>
                <a:lnTo>
                  <a:pt x="4728" y="1641"/>
                </a:lnTo>
                <a:lnTo>
                  <a:pt x="4728" y="1641"/>
                </a:lnTo>
                <a:lnTo>
                  <a:pt x="4726" y="1641"/>
                </a:lnTo>
                <a:lnTo>
                  <a:pt x="4726" y="1644"/>
                </a:lnTo>
                <a:lnTo>
                  <a:pt x="4726" y="1646"/>
                </a:lnTo>
                <a:lnTo>
                  <a:pt x="4726" y="1646"/>
                </a:lnTo>
                <a:lnTo>
                  <a:pt x="4726" y="1648"/>
                </a:lnTo>
                <a:lnTo>
                  <a:pt x="4726" y="1650"/>
                </a:lnTo>
                <a:lnTo>
                  <a:pt x="4728" y="1653"/>
                </a:lnTo>
                <a:lnTo>
                  <a:pt x="4728" y="1655"/>
                </a:lnTo>
                <a:lnTo>
                  <a:pt x="4733" y="1657"/>
                </a:lnTo>
                <a:lnTo>
                  <a:pt x="4735" y="1659"/>
                </a:lnTo>
                <a:lnTo>
                  <a:pt x="4740" y="1662"/>
                </a:lnTo>
                <a:lnTo>
                  <a:pt x="4742" y="1662"/>
                </a:lnTo>
                <a:lnTo>
                  <a:pt x="4742" y="1662"/>
                </a:lnTo>
                <a:lnTo>
                  <a:pt x="4742" y="1662"/>
                </a:lnTo>
                <a:lnTo>
                  <a:pt x="4744" y="1659"/>
                </a:lnTo>
                <a:lnTo>
                  <a:pt x="4744" y="1657"/>
                </a:lnTo>
                <a:lnTo>
                  <a:pt x="4744" y="1657"/>
                </a:lnTo>
                <a:lnTo>
                  <a:pt x="4746" y="1659"/>
                </a:lnTo>
                <a:lnTo>
                  <a:pt x="4746" y="1659"/>
                </a:lnTo>
                <a:lnTo>
                  <a:pt x="4744" y="1662"/>
                </a:lnTo>
                <a:lnTo>
                  <a:pt x="4746" y="1664"/>
                </a:lnTo>
                <a:lnTo>
                  <a:pt x="4746" y="1664"/>
                </a:lnTo>
                <a:lnTo>
                  <a:pt x="4746" y="1666"/>
                </a:lnTo>
                <a:lnTo>
                  <a:pt x="4749" y="1664"/>
                </a:lnTo>
                <a:lnTo>
                  <a:pt x="4751" y="1662"/>
                </a:lnTo>
                <a:lnTo>
                  <a:pt x="4753" y="1659"/>
                </a:lnTo>
                <a:lnTo>
                  <a:pt x="4753" y="1655"/>
                </a:lnTo>
                <a:lnTo>
                  <a:pt x="4751" y="1653"/>
                </a:lnTo>
                <a:lnTo>
                  <a:pt x="4751" y="1650"/>
                </a:lnTo>
                <a:lnTo>
                  <a:pt x="4749" y="1650"/>
                </a:lnTo>
                <a:lnTo>
                  <a:pt x="4749" y="1650"/>
                </a:lnTo>
                <a:lnTo>
                  <a:pt x="4749" y="1648"/>
                </a:lnTo>
                <a:lnTo>
                  <a:pt x="4749" y="1646"/>
                </a:lnTo>
                <a:lnTo>
                  <a:pt x="4749" y="1646"/>
                </a:lnTo>
                <a:lnTo>
                  <a:pt x="4751" y="1644"/>
                </a:lnTo>
                <a:lnTo>
                  <a:pt x="4751" y="1641"/>
                </a:lnTo>
                <a:lnTo>
                  <a:pt x="4751" y="1641"/>
                </a:lnTo>
                <a:lnTo>
                  <a:pt x="4753" y="1641"/>
                </a:lnTo>
                <a:lnTo>
                  <a:pt x="4753" y="1639"/>
                </a:lnTo>
                <a:lnTo>
                  <a:pt x="4753" y="1639"/>
                </a:lnTo>
                <a:lnTo>
                  <a:pt x="4755" y="1639"/>
                </a:lnTo>
                <a:lnTo>
                  <a:pt x="4755" y="1641"/>
                </a:lnTo>
                <a:lnTo>
                  <a:pt x="4757" y="1644"/>
                </a:lnTo>
                <a:lnTo>
                  <a:pt x="4757" y="1644"/>
                </a:lnTo>
                <a:lnTo>
                  <a:pt x="4757" y="1646"/>
                </a:lnTo>
                <a:lnTo>
                  <a:pt x="4757" y="1648"/>
                </a:lnTo>
                <a:lnTo>
                  <a:pt x="4760" y="1653"/>
                </a:lnTo>
                <a:lnTo>
                  <a:pt x="4760" y="1653"/>
                </a:lnTo>
                <a:lnTo>
                  <a:pt x="4760" y="1655"/>
                </a:lnTo>
                <a:lnTo>
                  <a:pt x="4760" y="1653"/>
                </a:lnTo>
                <a:lnTo>
                  <a:pt x="4760" y="1648"/>
                </a:lnTo>
                <a:lnTo>
                  <a:pt x="4760" y="1646"/>
                </a:lnTo>
                <a:lnTo>
                  <a:pt x="4760" y="1646"/>
                </a:lnTo>
                <a:lnTo>
                  <a:pt x="4762" y="1646"/>
                </a:lnTo>
                <a:lnTo>
                  <a:pt x="4764" y="1644"/>
                </a:lnTo>
                <a:lnTo>
                  <a:pt x="4766" y="1641"/>
                </a:lnTo>
                <a:lnTo>
                  <a:pt x="4766" y="1639"/>
                </a:lnTo>
                <a:lnTo>
                  <a:pt x="4766" y="1639"/>
                </a:lnTo>
                <a:lnTo>
                  <a:pt x="4766" y="1635"/>
                </a:lnTo>
                <a:lnTo>
                  <a:pt x="4766" y="1632"/>
                </a:lnTo>
                <a:lnTo>
                  <a:pt x="4766" y="1632"/>
                </a:lnTo>
                <a:lnTo>
                  <a:pt x="4764" y="1632"/>
                </a:lnTo>
                <a:lnTo>
                  <a:pt x="4764" y="1630"/>
                </a:lnTo>
                <a:lnTo>
                  <a:pt x="4764" y="1630"/>
                </a:lnTo>
                <a:lnTo>
                  <a:pt x="4764" y="1626"/>
                </a:lnTo>
                <a:lnTo>
                  <a:pt x="4764" y="1626"/>
                </a:lnTo>
                <a:lnTo>
                  <a:pt x="4762" y="1623"/>
                </a:lnTo>
                <a:lnTo>
                  <a:pt x="4762" y="1621"/>
                </a:lnTo>
                <a:lnTo>
                  <a:pt x="4762" y="1619"/>
                </a:lnTo>
                <a:lnTo>
                  <a:pt x="4760" y="1619"/>
                </a:lnTo>
                <a:lnTo>
                  <a:pt x="4760" y="1619"/>
                </a:lnTo>
                <a:lnTo>
                  <a:pt x="4760" y="1619"/>
                </a:lnTo>
                <a:lnTo>
                  <a:pt x="4760" y="1617"/>
                </a:lnTo>
                <a:lnTo>
                  <a:pt x="4762" y="1617"/>
                </a:lnTo>
                <a:lnTo>
                  <a:pt x="4762" y="1614"/>
                </a:lnTo>
                <a:lnTo>
                  <a:pt x="4762" y="1614"/>
                </a:lnTo>
                <a:lnTo>
                  <a:pt x="4760" y="1612"/>
                </a:lnTo>
                <a:lnTo>
                  <a:pt x="4760" y="1610"/>
                </a:lnTo>
                <a:lnTo>
                  <a:pt x="4760" y="1608"/>
                </a:lnTo>
                <a:lnTo>
                  <a:pt x="4757" y="1608"/>
                </a:lnTo>
                <a:lnTo>
                  <a:pt x="4757" y="1608"/>
                </a:lnTo>
                <a:lnTo>
                  <a:pt x="4755" y="1605"/>
                </a:lnTo>
                <a:lnTo>
                  <a:pt x="4755" y="1605"/>
                </a:lnTo>
                <a:lnTo>
                  <a:pt x="4751" y="1603"/>
                </a:lnTo>
                <a:close/>
                <a:moveTo>
                  <a:pt x="4757" y="1191"/>
                </a:moveTo>
                <a:lnTo>
                  <a:pt x="4757" y="1191"/>
                </a:lnTo>
                <a:lnTo>
                  <a:pt x="4757" y="1193"/>
                </a:lnTo>
                <a:lnTo>
                  <a:pt x="4757" y="1193"/>
                </a:lnTo>
                <a:lnTo>
                  <a:pt x="4760" y="1193"/>
                </a:lnTo>
                <a:lnTo>
                  <a:pt x="4760" y="1196"/>
                </a:lnTo>
                <a:lnTo>
                  <a:pt x="4760" y="1193"/>
                </a:lnTo>
                <a:lnTo>
                  <a:pt x="4760" y="1193"/>
                </a:lnTo>
                <a:lnTo>
                  <a:pt x="4757" y="1191"/>
                </a:lnTo>
                <a:close/>
                <a:moveTo>
                  <a:pt x="5207" y="916"/>
                </a:moveTo>
                <a:lnTo>
                  <a:pt x="5205" y="916"/>
                </a:lnTo>
                <a:lnTo>
                  <a:pt x="5203" y="921"/>
                </a:lnTo>
                <a:lnTo>
                  <a:pt x="5203" y="923"/>
                </a:lnTo>
                <a:lnTo>
                  <a:pt x="5203" y="923"/>
                </a:lnTo>
                <a:lnTo>
                  <a:pt x="5205" y="923"/>
                </a:lnTo>
                <a:lnTo>
                  <a:pt x="5205" y="923"/>
                </a:lnTo>
                <a:lnTo>
                  <a:pt x="5205" y="921"/>
                </a:lnTo>
                <a:lnTo>
                  <a:pt x="5205" y="919"/>
                </a:lnTo>
                <a:lnTo>
                  <a:pt x="5207" y="916"/>
                </a:lnTo>
                <a:close/>
                <a:moveTo>
                  <a:pt x="4656" y="1765"/>
                </a:moveTo>
                <a:lnTo>
                  <a:pt x="4654" y="1772"/>
                </a:lnTo>
                <a:lnTo>
                  <a:pt x="4654" y="1774"/>
                </a:lnTo>
                <a:lnTo>
                  <a:pt x="4654" y="1774"/>
                </a:lnTo>
                <a:lnTo>
                  <a:pt x="4654" y="1776"/>
                </a:lnTo>
                <a:lnTo>
                  <a:pt x="4654" y="1776"/>
                </a:lnTo>
                <a:lnTo>
                  <a:pt x="4654" y="1781"/>
                </a:lnTo>
                <a:lnTo>
                  <a:pt x="4654" y="1781"/>
                </a:lnTo>
                <a:lnTo>
                  <a:pt x="4652" y="1783"/>
                </a:lnTo>
                <a:lnTo>
                  <a:pt x="4652" y="1785"/>
                </a:lnTo>
                <a:lnTo>
                  <a:pt x="4650" y="1788"/>
                </a:lnTo>
                <a:lnTo>
                  <a:pt x="4650" y="1788"/>
                </a:lnTo>
                <a:lnTo>
                  <a:pt x="4650" y="1790"/>
                </a:lnTo>
                <a:lnTo>
                  <a:pt x="4647" y="1792"/>
                </a:lnTo>
                <a:lnTo>
                  <a:pt x="4647" y="1792"/>
                </a:lnTo>
                <a:lnTo>
                  <a:pt x="4645" y="1792"/>
                </a:lnTo>
                <a:lnTo>
                  <a:pt x="4645" y="1792"/>
                </a:lnTo>
                <a:lnTo>
                  <a:pt x="4645" y="1794"/>
                </a:lnTo>
                <a:lnTo>
                  <a:pt x="4645" y="1794"/>
                </a:lnTo>
                <a:lnTo>
                  <a:pt x="4645" y="1797"/>
                </a:lnTo>
                <a:lnTo>
                  <a:pt x="4645" y="1797"/>
                </a:lnTo>
                <a:lnTo>
                  <a:pt x="4645" y="1799"/>
                </a:lnTo>
                <a:lnTo>
                  <a:pt x="4645" y="1801"/>
                </a:lnTo>
                <a:lnTo>
                  <a:pt x="4645" y="1803"/>
                </a:lnTo>
                <a:lnTo>
                  <a:pt x="4645" y="1803"/>
                </a:lnTo>
                <a:lnTo>
                  <a:pt x="4647" y="1806"/>
                </a:lnTo>
                <a:lnTo>
                  <a:pt x="4647" y="1806"/>
                </a:lnTo>
                <a:lnTo>
                  <a:pt x="4652" y="1806"/>
                </a:lnTo>
                <a:lnTo>
                  <a:pt x="4654" y="1806"/>
                </a:lnTo>
                <a:lnTo>
                  <a:pt x="4654" y="1806"/>
                </a:lnTo>
                <a:lnTo>
                  <a:pt x="4656" y="1806"/>
                </a:lnTo>
                <a:lnTo>
                  <a:pt x="4656" y="1806"/>
                </a:lnTo>
                <a:lnTo>
                  <a:pt x="4656" y="1808"/>
                </a:lnTo>
                <a:lnTo>
                  <a:pt x="4656" y="1808"/>
                </a:lnTo>
                <a:lnTo>
                  <a:pt x="4656" y="1810"/>
                </a:lnTo>
                <a:lnTo>
                  <a:pt x="4656" y="1810"/>
                </a:lnTo>
                <a:lnTo>
                  <a:pt x="4659" y="1812"/>
                </a:lnTo>
                <a:lnTo>
                  <a:pt x="4659" y="1815"/>
                </a:lnTo>
                <a:lnTo>
                  <a:pt x="4659" y="1819"/>
                </a:lnTo>
                <a:lnTo>
                  <a:pt x="4659" y="1821"/>
                </a:lnTo>
                <a:lnTo>
                  <a:pt x="4656" y="1824"/>
                </a:lnTo>
                <a:lnTo>
                  <a:pt x="4656" y="1826"/>
                </a:lnTo>
                <a:lnTo>
                  <a:pt x="4656" y="1826"/>
                </a:lnTo>
                <a:lnTo>
                  <a:pt x="4654" y="1830"/>
                </a:lnTo>
                <a:lnTo>
                  <a:pt x="4654" y="1833"/>
                </a:lnTo>
                <a:lnTo>
                  <a:pt x="4654" y="1833"/>
                </a:lnTo>
                <a:lnTo>
                  <a:pt x="4654" y="1835"/>
                </a:lnTo>
                <a:lnTo>
                  <a:pt x="4656" y="1837"/>
                </a:lnTo>
                <a:lnTo>
                  <a:pt x="4656" y="1837"/>
                </a:lnTo>
                <a:lnTo>
                  <a:pt x="4659" y="1839"/>
                </a:lnTo>
                <a:lnTo>
                  <a:pt x="4661" y="1839"/>
                </a:lnTo>
                <a:lnTo>
                  <a:pt x="4661" y="1839"/>
                </a:lnTo>
                <a:lnTo>
                  <a:pt x="4663" y="1837"/>
                </a:lnTo>
                <a:lnTo>
                  <a:pt x="4663" y="1837"/>
                </a:lnTo>
                <a:lnTo>
                  <a:pt x="4665" y="1837"/>
                </a:lnTo>
                <a:lnTo>
                  <a:pt x="4668" y="1837"/>
                </a:lnTo>
                <a:lnTo>
                  <a:pt x="4668" y="1837"/>
                </a:lnTo>
                <a:lnTo>
                  <a:pt x="4668" y="1837"/>
                </a:lnTo>
                <a:lnTo>
                  <a:pt x="4670" y="1837"/>
                </a:lnTo>
                <a:lnTo>
                  <a:pt x="4670" y="1837"/>
                </a:lnTo>
                <a:lnTo>
                  <a:pt x="4670" y="1835"/>
                </a:lnTo>
                <a:lnTo>
                  <a:pt x="4668" y="1830"/>
                </a:lnTo>
                <a:lnTo>
                  <a:pt x="4668" y="1830"/>
                </a:lnTo>
                <a:lnTo>
                  <a:pt x="4668" y="1828"/>
                </a:lnTo>
                <a:lnTo>
                  <a:pt x="4670" y="1824"/>
                </a:lnTo>
                <a:lnTo>
                  <a:pt x="4670" y="1824"/>
                </a:lnTo>
                <a:lnTo>
                  <a:pt x="4670" y="1819"/>
                </a:lnTo>
                <a:lnTo>
                  <a:pt x="4670" y="1815"/>
                </a:lnTo>
                <a:lnTo>
                  <a:pt x="4670" y="1810"/>
                </a:lnTo>
                <a:lnTo>
                  <a:pt x="4670" y="1810"/>
                </a:lnTo>
                <a:lnTo>
                  <a:pt x="4670" y="1808"/>
                </a:lnTo>
                <a:lnTo>
                  <a:pt x="4670" y="1803"/>
                </a:lnTo>
                <a:lnTo>
                  <a:pt x="4670" y="1801"/>
                </a:lnTo>
                <a:lnTo>
                  <a:pt x="4668" y="1801"/>
                </a:lnTo>
                <a:lnTo>
                  <a:pt x="4668" y="1799"/>
                </a:lnTo>
                <a:lnTo>
                  <a:pt x="4668" y="1797"/>
                </a:lnTo>
                <a:lnTo>
                  <a:pt x="4670" y="1797"/>
                </a:lnTo>
                <a:lnTo>
                  <a:pt x="4672" y="1794"/>
                </a:lnTo>
                <a:lnTo>
                  <a:pt x="4674" y="1792"/>
                </a:lnTo>
                <a:lnTo>
                  <a:pt x="4677" y="1792"/>
                </a:lnTo>
                <a:lnTo>
                  <a:pt x="4677" y="1792"/>
                </a:lnTo>
                <a:lnTo>
                  <a:pt x="4679" y="1792"/>
                </a:lnTo>
                <a:lnTo>
                  <a:pt x="4681" y="1794"/>
                </a:lnTo>
                <a:lnTo>
                  <a:pt x="4681" y="1797"/>
                </a:lnTo>
                <a:lnTo>
                  <a:pt x="4681" y="1799"/>
                </a:lnTo>
                <a:lnTo>
                  <a:pt x="4681" y="1801"/>
                </a:lnTo>
                <a:lnTo>
                  <a:pt x="4679" y="1801"/>
                </a:lnTo>
                <a:lnTo>
                  <a:pt x="4679" y="1803"/>
                </a:lnTo>
                <a:lnTo>
                  <a:pt x="4677" y="1806"/>
                </a:lnTo>
                <a:lnTo>
                  <a:pt x="4677" y="1806"/>
                </a:lnTo>
                <a:lnTo>
                  <a:pt x="4679" y="1806"/>
                </a:lnTo>
                <a:lnTo>
                  <a:pt x="4683" y="1812"/>
                </a:lnTo>
                <a:lnTo>
                  <a:pt x="4686" y="1812"/>
                </a:lnTo>
                <a:lnTo>
                  <a:pt x="4688" y="1815"/>
                </a:lnTo>
                <a:lnTo>
                  <a:pt x="4690" y="1815"/>
                </a:lnTo>
                <a:lnTo>
                  <a:pt x="4688" y="1817"/>
                </a:lnTo>
                <a:lnTo>
                  <a:pt x="4688" y="1817"/>
                </a:lnTo>
                <a:lnTo>
                  <a:pt x="4688" y="1817"/>
                </a:lnTo>
                <a:lnTo>
                  <a:pt x="4688" y="1817"/>
                </a:lnTo>
                <a:lnTo>
                  <a:pt x="4688" y="1821"/>
                </a:lnTo>
                <a:lnTo>
                  <a:pt x="4688" y="1824"/>
                </a:lnTo>
                <a:lnTo>
                  <a:pt x="4688" y="1826"/>
                </a:lnTo>
                <a:lnTo>
                  <a:pt x="4690" y="1826"/>
                </a:lnTo>
                <a:lnTo>
                  <a:pt x="4690" y="1826"/>
                </a:lnTo>
                <a:lnTo>
                  <a:pt x="4695" y="1826"/>
                </a:lnTo>
                <a:lnTo>
                  <a:pt x="4695" y="1826"/>
                </a:lnTo>
                <a:lnTo>
                  <a:pt x="4697" y="1826"/>
                </a:lnTo>
                <a:lnTo>
                  <a:pt x="4695" y="1824"/>
                </a:lnTo>
                <a:lnTo>
                  <a:pt x="4697" y="1824"/>
                </a:lnTo>
                <a:lnTo>
                  <a:pt x="4697" y="1821"/>
                </a:lnTo>
                <a:lnTo>
                  <a:pt x="4699" y="1821"/>
                </a:lnTo>
                <a:lnTo>
                  <a:pt x="4701" y="1819"/>
                </a:lnTo>
                <a:lnTo>
                  <a:pt x="4704" y="1819"/>
                </a:lnTo>
                <a:lnTo>
                  <a:pt x="4706" y="1819"/>
                </a:lnTo>
                <a:lnTo>
                  <a:pt x="4706" y="1819"/>
                </a:lnTo>
                <a:lnTo>
                  <a:pt x="4706" y="1819"/>
                </a:lnTo>
                <a:lnTo>
                  <a:pt x="4706" y="1819"/>
                </a:lnTo>
                <a:lnTo>
                  <a:pt x="4708" y="1819"/>
                </a:lnTo>
                <a:lnTo>
                  <a:pt x="4708" y="1819"/>
                </a:lnTo>
                <a:lnTo>
                  <a:pt x="4708" y="1819"/>
                </a:lnTo>
                <a:lnTo>
                  <a:pt x="4708" y="1817"/>
                </a:lnTo>
                <a:lnTo>
                  <a:pt x="4708" y="1817"/>
                </a:lnTo>
                <a:lnTo>
                  <a:pt x="4708" y="1815"/>
                </a:lnTo>
                <a:lnTo>
                  <a:pt x="4708" y="1815"/>
                </a:lnTo>
                <a:lnTo>
                  <a:pt x="4708" y="1815"/>
                </a:lnTo>
                <a:lnTo>
                  <a:pt x="4708" y="1815"/>
                </a:lnTo>
                <a:lnTo>
                  <a:pt x="4706" y="1815"/>
                </a:lnTo>
                <a:lnTo>
                  <a:pt x="4706" y="1815"/>
                </a:lnTo>
                <a:lnTo>
                  <a:pt x="4706" y="1815"/>
                </a:lnTo>
                <a:lnTo>
                  <a:pt x="4704" y="1812"/>
                </a:lnTo>
                <a:lnTo>
                  <a:pt x="4704" y="1812"/>
                </a:lnTo>
                <a:lnTo>
                  <a:pt x="4704" y="1812"/>
                </a:lnTo>
                <a:lnTo>
                  <a:pt x="4704" y="1810"/>
                </a:lnTo>
                <a:lnTo>
                  <a:pt x="4701" y="1810"/>
                </a:lnTo>
                <a:lnTo>
                  <a:pt x="4701" y="1808"/>
                </a:lnTo>
                <a:lnTo>
                  <a:pt x="4699" y="1808"/>
                </a:lnTo>
                <a:lnTo>
                  <a:pt x="4699" y="1808"/>
                </a:lnTo>
                <a:lnTo>
                  <a:pt x="4699" y="1808"/>
                </a:lnTo>
                <a:lnTo>
                  <a:pt x="4699" y="1808"/>
                </a:lnTo>
                <a:lnTo>
                  <a:pt x="4699" y="1806"/>
                </a:lnTo>
                <a:lnTo>
                  <a:pt x="4699" y="1803"/>
                </a:lnTo>
                <a:lnTo>
                  <a:pt x="4699" y="1801"/>
                </a:lnTo>
                <a:lnTo>
                  <a:pt x="4701" y="1801"/>
                </a:lnTo>
                <a:lnTo>
                  <a:pt x="4701" y="1801"/>
                </a:lnTo>
                <a:lnTo>
                  <a:pt x="4699" y="1799"/>
                </a:lnTo>
                <a:lnTo>
                  <a:pt x="4699" y="1799"/>
                </a:lnTo>
                <a:lnTo>
                  <a:pt x="4699" y="1797"/>
                </a:lnTo>
                <a:lnTo>
                  <a:pt x="4699" y="1797"/>
                </a:lnTo>
                <a:lnTo>
                  <a:pt x="4697" y="1794"/>
                </a:lnTo>
                <a:lnTo>
                  <a:pt x="4695" y="1792"/>
                </a:lnTo>
                <a:lnTo>
                  <a:pt x="4695" y="1790"/>
                </a:lnTo>
                <a:lnTo>
                  <a:pt x="4692" y="1788"/>
                </a:lnTo>
                <a:lnTo>
                  <a:pt x="4692" y="1785"/>
                </a:lnTo>
                <a:lnTo>
                  <a:pt x="4690" y="1785"/>
                </a:lnTo>
                <a:lnTo>
                  <a:pt x="4690" y="1785"/>
                </a:lnTo>
                <a:lnTo>
                  <a:pt x="4688" y="1785"/>
                </a:lnTo>
                <a:lnTo>
                  <a:pt x="4688" y="1783"/>
                </a:lnTo>
                <a:lnTo>
                  <a:pt x="4686" y="1783"/>
                </a:lnTo>
                <a:lnTo>
                  <a:pt x="4686" y="1781"/>
                </a:lnTo>
                <a:lnTo>
                  <a:pt x="4686" y="1781"/>
                </a:lnTo>
                <a:lnTo>
                  <a:pt x="4686" y="1781"/>
                </a:lnTo>
                <a:lnTo>
                  <a:pt x="4688" y="1781"/>
                </a:lnTo>
                <a:lnTo>
                  <a:pt x="4688" y="1781"/>
                </a:lnTo>
                <a:lnTo>
                  <a:pt x="4690" y="1781"/>
                </a:lnTo>
                <a:lnTo>
                  <a:pt x="4690" y="1781"/>
                </a:lnTo>
                <a:lnTo>
                  <a:pt x="4692" y="1779"/>
                </a:lnTo>
                <a:lnTo>
                  <a:pt x="4692" y="1779"/>
                </a:lnTo>
                <a:lnTo>
                  <a:pt x="4697" y="1776"/>
                </a:lnTo>
                <a:lnTo>
                  <a:pt x="4699" y="1776"/>
                </a:lnTo>
                <a:lnTo>
                  <a:pt x="4699" y="1774"/>
                </a:lnTo>
                <a:lnTo>
                  <a:pt x="4704" y="1772"/>
                </a:lnTo>
                <a:lnTo>
                  <a:pt x="4706" y="1770"/>
                </a:lnTo>
                <a:lnTo>
                  <a:pt x="4706" y="1767"/>
                </a:lnTo>
                <a:lnTo>
                  <a:pt x="4708" y="1767"/>
                </a:lnTo>
                <a:lnTo>
                  <a:pt x="4708" y="1765"/>
                </a:lnTo>
                <a:lnTo>
                  <a:pt x="4708" y="1765"/>
                </a:lnTo>
                <a:lnTo>
                  <a:pt x="4710" y="1765"/>
                </a:lnTo>
                <a:lnTo>
                  <a:pt x="4713" y="1765"/>
                </a:lnTo>
                <a:lnTo>
                  <a:pt x="4715" y="1767"/>
                </a:lnTo>
                <a:lnTo>
                  <a:pt x="4715" y="1767"/>
                </a:lnTo>
                <a:lnTo>
                  <a:pt x="4717" y="1767"/>
                </a:lnTo>
                <a:lnTo>
                  <a:pt x="4717" y="1767"/>
                </a:lnTo>
                <a:lnTo>
                  <a:pt x="4717" y="1763"/>
                </a:lnTo>
                <a:lnTo>
                  <a:pt x="4717" y="1763"/>
                </a:lnTo>
                <a:lnTo>
                  <a:pt x="4717" y="1761"/>
                </a:lnTo>
                <a:lnTo>
                  <a:pt x="4715" y="1761"/>
                </a:lnTo>
                <a:lnTo>
                  <a:pt x="4713" y="1761"/>
                </a:lnTo>
                <a:lnTo>
                  <a:pt x="4710" y="1761"/>
                </a:lnTo>
                <a:lnTo>
                  <a:pt x="4708" y="1761"/>
                </a:lnTo>
                <a:lnTo>
                  <a:pt x="4708" y="1763"/>
                </a:lnTo>
                <a:lnTo>
                  <a:pt x="4708" y="1763"/>
                </a:lnTo>
                <a:lnTo>
                  <a:pt x="4708" y="1763"/>
                </a:lnTo>
                <a:lnTo>
                  <a:pt x="4708" y="1763"/>
                </a:lnTo>
                <a:lnTo>
                  <a:pt x="4706" y="1763"/>
                </a:lnTo>
                <a:lnTo>
                  <a:pt x="4704" y="1763"/>
                </a:lnTo>
                <a:lnTo>
                  <a:pt x="4699" y="1763"/>
                </a:lnTo>
                <a:lnTo>
                  <a:pt x="4697" y="1763"/>
                </a:lnTo>
                <a:lnTo>
                  <a:pt x="4697" y="1765"/>
                </a:lnTo>
                <a:lnTo>
                  <a:pt x="4697" y="1765"/>
                </a:lnTo>
                <a:lnTo>
                  <a:pt x="4695" y="1765"/>
                </a:lnTo>
                <a:lnTo>
                  <a:pt x="4692" y="1767"/>
                </a:lnTo>
                <a:lnTo>
                  <a:pt x="4690" y="1765"/>
                </a:lnTo>
                <a:lnTo>
                  <a:pt x="4690" y="1765"/>
                </a:lnTo>
                <a:lnTo>
                  <a:pt x="4690" y="1765"/>
                </a:lnTo>
                <a:lnTo>
                  <a:pt x="4688" y="1765"/>
                </a:lnTo>
                <a:lnTo>
                  <a:pt x="4688" y="1765"/>
                </a:lnTo>
                <a:lnTo>
                  <a:pt x="4686" y="1765"/>
                </a:lnTo>
                <a:lnTo>
                  <a:pt x="4683" y="1770"/>
                </a:lnTo>
                <a:lnTo>
                  <a:pt x="4683" y="1770"/>
                </a:lnTo>
                <a:lnTo>
                  <a:pt x="4681" y="1772"/>
                </a:lnTo>
                <a:lnTo>
                  <a:pt x="4679" y="1774"/>
                </a:lnTo>
                <a:lnTo>
                  <a:pt x="4679" y="1772"/>
                </a:lnTo>
                <a:lnTo>
                  <a:pt x="4677" y="1772"/>
                </a:lnTo>
                <a:lnTo>
                  <a:pt x="4674" y="1772"/>
                </a:lnTo>
                <a:lnTo>
                  <a:pt x="4674" y="1772"/>
                </a:lnTo>
                <a:lnTo>
                  <a:pt x="4674" y="1772"/>
                </a:lnTo>
                <a:lnTo>
                  <a:pt x="4672" y="1767"/>
                </a:lnTo>
                <a:lnTo>
                  <a:pt x="4670" y="1767"/>
                </a:lnTo>
                <a:lnTo>
                  <a:pt x="4668" y="1765"/>
                </a:lnTo>
                <a:lnTo>
                  <a:pt x="4668" y="1765"/>
                </a:lnTo>
                <a:lnTo>
                  <a:pt x="4665" y="1761"/>
                </a:lnTo>
                <a:lnTo>
                  <a:pt x="4665" y="1761"/>
                </a:lnTo>
                <a:lnTo>
                  <a:pt x="4665" y="1758"/>
                </a:lnTo>
                <a:lnTo>
                  <a:pt x="4663" y="1756"/>
                </a:lnTo>
                <a:lnTo>
                  <a:pt x="4663" y="1754"/>
                </a:lnTo>
                <a:lnTo>
                  <a:pt x="4665" y="1754"/>
                </a:lnTo>
                <a:lnTo>
                  <a:pt x="4665" y="1752"/>
                </a:lnTo>
                <a:lnTo>
                  <a:pt x="4665" y="1749"/>
                </a:lnTo>
                <a:lnTo>
                  <a:pt x="4668" y="1747"/>
                </a:lnTo>
                <a:lnTo>
                  <a:pt x="4668" y="1745"/>
                </a:lnTo>
                <a:lnTo>
                  <a:pt x="4670" y="1745"/>
                </a:lnTo>
                <a:lnTo>
                  <a:pt x="4670" y="1745"/>
                </a:lnTo>
                <a:lnTo>
                  <a:pt x="4672" y="1743"/>
                </a:lnTo>
                <a:lnTo>
                  <a:pt x="4674" y="1745"/>
                </a:lnTo>
                <a:lnTo>
                  <a:pt x="4679" y="1745"/>
                </a:lnTo>
                <a:lnTo>
                  <a:pt x="4679" y="1745"/>
                </a:lnTo>
                <a:lnTo>
                  <a:pt x="4686" y="1745"/>
                </a:lnTo>
                <a:lnTo>
                  <a:pt x="4688" y="1745"/>
                </a:lnTo>
                <a:lnTo>
                  <a:pt x="4688" y="1745"/>
                </a:lnTo>
                <a:lnTo>
                  <a:pt x="4690" y="1745"/>
                </a:lnTo>
                <a:lnTo>
                  <a:pt x="4692" y="1745"/>
                </a:lnTo>
                <a:lnTo>
                  <a:pt x="4697" y="1745"/>
                </a:lnTo>
                <a:lnTo>
                  <a:pt x="4699" y="1745"/>
                </a:lnTo>
                <a:lnTo>
                  <a:pt x="4708" y="1745"/>
                </a:lnTo>
                <a:lnTo>
                  <a:pt x="4710" y="1745"/>
                </a:lnTo>
                <a:lnTo>
                  <a:pt x="4713" y="1745"/>
                </a:lnTo>
                <a:lnTo>
                  <a:pt x="4713" y="1745"/>
                </a:lnTo>
                <a:lnTo>
                  <a:pt x="4715" y="1747"/>
                </a:lnTo>
                <a:lnTo>
                  <a:pt x="4715" y="1747"/>
                </a:lnTo>
                <a:lnTo>
                  <a:pt x="4719" y="1747"/>
                </a:lnTo>
                <a:lnTo>
                  <a:pt x="4719" y="1747"/>
                </a:lnTo>
                <a:lnTo>
                  <a:pt x="4722" y="1747"/>
                </a:lnTo>
                <a:lnTo>
                  <a:pt x="4728" y="1745"/>
                </a:lnTo>
                <a:lnTo>
                  <a:pt x="4728" y="1745"/>
                </a:lnTo>
                <a:lnTo>
                  <a:pt x="4731" y="1745"/>
                </a:lnTo>
                <a:lnTo>
                  <a:pt x="4733" y="1745"/>
                </a:lnTo>
                <a:lnTo>
                  <a:pt x="4733" y="1745"/>
                </a:lnTo>
                <a:lnTo>
                  <a:pt x="4735" y="1743"/>
                </a:lnTo>
                <a:lnTo>
                  <a:pt x="4735" y="1743"/>
                </a:lnTo>
                <a:lnTo>
                  <a:pt x="4735" y="1740"/>
                </a:lnTo>
                <a:lnTo>
                  <a:pt x="4737" y="1738"/>
                </a:lnTo>
                <a:lnTo>
                  <a:pt x="4740" y="1736"/>
                </a:lnTo>
                <a:lnTo>
                  <a:pt x="4742" y="1736"/>
                </a:lnTo>
                <a:lnTo>
                  <a:pt x="4742" y="1734"/>
                </a:lnTo>
                <a:lnTo>
                  <a:pt x="4744" y="1731"/>
                </a:lnTo>
                <a:lnTo>
                  <a:pt x="4744" y="1729"/>
                </a:lnTo>
                <a:lnTo>
                  <a:pt x="4744" y="1729"/>
                </a:lnTo>
                <a:lnTo>
                  <a:pt x="4746" y="1729"/>
                </a:lnTo>
                <a:lnTo>
                  <a:pt x="4744" y="1727"/>
                </a:lnTo>
                <a:lnTo>
                  <a:pt x="4744" y="1725"/>
                </a:lnTo>
                <a:lnTo>
                  <a:pt x="4742" y="1725"/>
                </a:lnTo>
                <a:lnTo>
                  <a:pt x="4742" y="1727"/>
                </a:lnTo>
                <a:lnTo>
                  <a:pt x="4740" y="1727"/>
                </a:lnTo>
                <a:lnTo>
                  <a:pt x="4737" y="1729"/>
                </a:lnTo>
                <a:lnTo>
                  <a:pt x="4737" y="1729"/>
                </a:lnTo>
                <a:lnTo>
                  <a:pt x="4735" y="1729"/>
                </a:lnTo>
                <a:lnTo>
                  <a:pt x="4735" y="1731"/>
                </a:lnTo>
                <a:lnTo>
                  <a:pt x="4735" y="1731"/>
                </a:lnTo>
                <a:lnTo>
                  <a:pt x="4735" y="1734"/>
                </a:lnTo>
                <a:lnTo>
                  <a:pt x="4733" y="1734"/>
                </a:lnTo>
                <a:lnTo>
                  <a:pt x="4731" y="1736"/>
                </a:lnTo>
                <a:lnTo>
                  <a:pt x="4724" y="1738"/>
                </a:lnTo>
                <a:lnTo>
                  <a:pt x="4724" y="1738"/>
                </a:lnTo>
                <a:lnTo>
                  <a:pt x="4715" y="1738"/>
                </a:lnTo>
                <a:lnTo>
                  <a:pt x="4713" y="1738"/>
                </a:lnTo>
                <a:lnTo>
                  <a:pt x="4710" y="1738"/>
                </a:lnTo>
                <a:lnTo>
                  <a:pt x="4710" y="1738"/>
                </a:lnTo>
                <a:lnTo>
                  <a:pt x="4708" y="1738"/>
                </a:lnTo>
                <a:lnTo>
                  <a:pt x="4708" y="1738"/>
                </a:lnTo>
                <a:lnTo>
                  <a:pt x="4708" y="1738"/>
                </a:lnTo>
                <a:lnTo>
                  <a:pt x="4706" y="1738"/>
                </a:lnTo>
                <a:lnTo>
                  <a:pt x="4704" y="1736"/>
                </a:lnTo>
                <a:lnTo>
                  <a:pt x="4701" y="1736"/>
                </a:lnTo>
                <a:lnTo>
                  <a:pt x="4697" y="1736"/>
                </a:lnTo>
                <a:lnTo>
                  <a:pt x="4692" y="1736"/>
                </a:lnTo>
                <a:lnTo>
                  <a:pt x="4688" y="1736"/>
                </a:lnTo>
                <a:lnTo>
                  <a:pt x="4688" y="1736"/>
                </a:lnTo>
                <a:lnTo>
                  <a:pt x="4688" y="1734"/>
                </a:lnTo>
                <a:lnTo>
                  <a:pt x="4686" y="1734"/>
                </a:lnTo>
                <a:lnTo>
                  <a:pt x="4686" y="1734"/>
                </a:lnTo>
                <a:lnTo>
                  <a:pt x="4686" y="1734"/>
                </a:lnTo>
                <a:lnTo>
                  <a:pt x="4686" y="1731"/>
                </a:lnTo>
                <a:lnTo>
                  <a:pt x="4683" y="1731"/>
                </a:lnTo>
                <a:lnTo>
                  <a:pt x="4683" y="1731"/>
                </a:lnTo>
                <a:lnTo>
                  <a:pt x="4681" y="1731"/>
                </a:lnTo>
                <a:lnTo>
                  <a:pt x="4679" y="1731"/>
                </a:lnTo>
                <a:lnTo>
                  <a:pt x="4679" y="1731"/>
                </a:lnTo>
                <a:lnTo>
                  <a:pt x="4679" y="1731"/>
                </a:lnTo>
                <a:lnTo>
                  <a:pt x="4677" y="1731"/>
                </a:lnTo>
                <a:lnTo>
                  <a:pt x="4677" y="1734"/>
                </a:lnTo>
                <a:lnTo>
                  <a:pt x="4677" y="1736"/>
                </a:lnTo>
                <a:lnTo>
                  <a:pt x="4674" y="1736"/>
                </a:lnTo>
                <a:lnTo>
                  <a:pt x="4674" y="1738"/>
                </a:lnTo>
                <a:lnTo>
                  <a:pt x="4674" y="1738"/>
                </a:lnTo>
                <a:lnTo>
                  <a:pt x="4672" y="1738"/>
                </a:lnTo>
                <a:lnTo>
                  <a:pt x="4672" y="1738"/>
                </a:lnTo>
                <a:lnTo>
                  <a:pt x="4670" y="1738"/>
                </a:lnTo>
                <a:lnTo>
                  <a:pt x="4670" y="1738"/>
                </a:lnTo>
                <a:lnTo>
                  <a:pt x="4670" y="1736"/>
                </a:lnTo>
                <a:lnTo>
                  <a:pt x="4668" y="1736"/>
                </a:lnTo>
                <a:lnTo>
                  <a:pt x="4668" y="1736"/>
                </a:lnTo>
                <a:lnTo>
                  <a:pt x="4668" y="1738"/>
                </a:lnTo>
                <a:lnTo>
                  <a:pt x="4665" y="1740"/>
                </a:lnTo>
                <a:lnTo>
                  <a:pt x="4665" y="1740"/>
                </a:lnTo>
                <a:lnTo>
                  <a:pt x="4665" y="1740"/>
                </a:lnTo>
                <a:lnTo>
                  <a:pt x="4665" y="1743"/>
                </a:lnTo>
                <a:lnTo>
                  <a:pt x="4663" y="1743"/>
                </a:lnTo>
                <a:lnTo>
                  <a:pt x="4663" y="1745"/>
                </a:lnTo>
                <a:lnTo>
                  <a:pt x="4661" y="1747"/>
                </a:lnTo>
                <a:lnTo>
                  <a:pt x="4661" y="1749"/>
                </a:lnTo>
                <a:lnTo>
                  <a:pt x="4661" y="1752"/>
                </a:lnTo>
                <a:lnTo>
                  <a:pt x="4661" y="1752"/>
                </a:lnTo>
                <a:lnTo>
                  <a:pt x="4661" y="1752"/>
                </a:lnTo>
                <a:lnTo>
                  <a:pt x="4659" y="1752"/>
                </a:lnTo>
                <a:lnTo>
                  <a:pt x="4659" y="1754"/>
                </a:lnTo>
                <a:lnTo>
                  <a:pt x="4661" y="1758"/>
                </a:lnTo>
                <a:lnTo>
                  <a:pt x="4661" y="1763"/>
                </a:lnTo>
                <a:lnTo>
                  <a:pt x="4661" y="1763"/>
                </a:lnTo>
                <a:lnTo>
                  <a:pt x="4661" y="1765"/>
                </a:lnTo>
                <a:lnTo>
                  <a:pt x="4661" y="1763"/>
                </a:lnTo>
                <a:lnTo>
                  <a:pt x="4659" y="1763"/>
                </a:lnTo>
                <a:lnTo>
                  <a:pt x="4659" y="1763"/>
                </a:lnTo>
                <a:lnTo>
                  <a:pt x="4656" y="1765"/>
                </a:lnTo>
                <a:close/>
                <a:moveTo>
                  <a:pt x="4769" y="1693"/>
                </a:moveTo>
                <a:lnTo>
                  <a:pt x="4769" y="1693"/>
                </a:lnTo>
                <a:lnTo>
                  <a:pt x="4769" y="1693"/>
                </a:lnTo>
                <a:lnTo>
                  <a:pt x="4771" y="1693"/>
                </a:lnTo>
                <a:lnTo>
                  <a:pt x="4771" y="1693"/>
                </a:lnTo>
                <a:lnTo>
                  <a:pt x="4771" y="1693"/>
                </a:lnTo>
                <a:lnTo>
                  <a:pt x="4771" y="1693"/>
                </a:lnTo>
                <a:lnTo>
                  <a:pt x="4769" y="1693"/>
                </a:lnTo>
                <a:lnTo>
                  <a:pt x="4769" y="1693"/>
                </a:lnTo>
                <a:close/>
                <a:moveTo>
                  <a:pt x="4737" y="1610"/>
                </a:moveTo>
                <a:lnTo>
                  <a:pt x="4735" y="1610"/>
                </a:lnTo>
                <a:lnTo>
                  <a:pt x="4735" y="1610"/>
                </a:lnTo>
                <a:lnTo>
                  <a:pt x="4737" y="1610"/>
                </a:lnTo>
                <a:lnTo>
                  <a:pt x="4737" y="1612"/>
                </a:lnTo>
                <a:lnTo>
                  <a:pt x="4740" y="1610"/>
                </a:lnTo>
                <a:lnTo>
                  <a:pt x="4737" y="1610"/>
                </a:lnTo>
                <a:lnTo>
                  <a:pt x="4737" y="1610"/>
                </a:lnTo>
                <a:lnTo>
                  <a:pt x="4737" y="1610"/>
                </a:lnTo>
                <a:close/>
                <a:moveTo>
                  <a:pt x="4766" y="1689"/>
                </a:moveTo>
                <a:lnTo>
                  <a:pt x="4766" y="1691"/>
                </a:lnTo>
                <a:lnTo>
                  <a:pt x="4769" y="1693"/>
                </a:lnTo>
                <a:lnTo>
                  <a:pt x="4769" y="1691"/>
                </a:lnTo>
                <a:lnTo>
                  <a:pt x="4769" y="1691"/>
                </a:lnTo>
                <a:lnTo>
                  <a:pt x="4769" y="1691"/>
                </a:lnTo>
                <a:lnTo>
                  <a:pt x="4766" y="1689"/>
                </a:lnTo>
                <a:close/>
                <a:moveTo>
                  <a:pt x="4695" y="1542"/>
                </a:moveTo>
                <a:lnTo>
                  <a:pt x="4695" y="1542"/>
                </a:lnTo>
                <a:lnTo>
                  <a:pt x="4695" y="1542"/>
                </a:lnTo>
                <a:lnTo>
                  <a:pt x="4692" y="1542"/>
                </a:lnTo>
                <a:lnTo>
                  <a:pt x="4692" y="1545"/>
                </a:lnTo>
                <a:lnTo>
                  <a:pt x="4692" y="1545"/>
                </a:lnTo>
                <a:lnTo>
                  <a:pt x="4692" y="1547"/>
                </a:lnTo>
                <a:lnTo>
                  <a:pt x="4695" y="1547"/>
                </a:lnTo>
                <a:lnTo>
                  <a:pt x="4695" y="1547"/>
                </a:lnTo>
                <a:lnTo>
                  <a:pt x="4697" y="1547"/>
                </a:lnTo>
                <a:lnTo>
                  <a:pt x="4697" y="1545"/>
                </a:lnTo>
                <a:lnTo>
                  <a:pt x="4697" y="1545"/>
                </a:lnTo>
                <a:lnTo>
                  <a:pt x="4697" y="1542"/>
                </a:lnTo>
                <a:lnTo>
                  <a:pt x="4695" y="1542"/>
                </a:lnTo>
                <a:close/>
                <a:moveTo>
                  <a:pt x="4740" y="1574"/>
                </a:moveTo>
                <a:lnTo>
                  <a:pt x="4740" y="1574"/>
                </a:lnTo>
                <a:lnTo>
                  <a:pt x="4740" y="1572"/>
                </a:lnTo>
                <a:lnTo>
                  <a:pt x="4740" y="1572"/>
                </a:lnTo>
                <a:lnTo>
                  <a:pt x="4737" y="1572"/>
                </a:lnTo>
                <a:lnTo>
                  <a:pt x="4737" y="1569"/>
                </a:lnTo>
                <a:lnTo>
                  <a:pt x="4737" y="1572"/>
                </a:lnTo>
                <a:lnTo>
                  <a:pt x="4737" y="1572"/>
                </a:lnTo>
                <a:lnTo>
                  <a:pt x="4740" y="1574"/>
                </a:lnTo>
                <a:close/>
                <a:moveTo>
                  <a:pt x="4733" y="1574"/>
                </a:moveTo>
                <a:lnTo>
                  <a:pt x="4735" y="1574"/>
                </a:lnTo>
                <a:lnTo>
                  <a:pt x="4735" y="1574"/>
                </a:lnTo>
                <a:lnTo>
                  <a:pt x="4735" y="1572"/>
                </a:lnTo>
                <a:lnTo>
                  <a:pt x="4735" y="1572"/>
                </a:lnTo>
                <a:lnTo>
                  <a:pt x="4733" y="1572"/>
                </a:lnTo>
                <a:lnTo>
                  <a:pt x="4731" y="1572"/>
                </a:lnTo>
                <a:lnTo>
                  <a:pt x="4733" y="1574"/>
                </a:lnTo>
                <a:lnTo>
                  <a:pt x="4733" y="1574"/>
                </a:lnTo>
                <a:close/>
                <a:moveTo>
                  <a:pt x="4695" y="1567"/>
                </a:moveTo>
                <a:lnTo>
                  <a:pt x="4695" y="1567"/>
                </a:lnTo>
                <a:lnTo>
                  <a:pt x="4695" y="1569"/>
                </a:lnTo>
                <a:lnTo>
                  <a:pt x="4692" y="1569"/>
                </a:lnTo>
                <a:lnTo>
                  <a:pt x="4695" y="1569"/>
                </a:lnTo>
                <a:lnTo>
                  <a:pt x="4697" y="1569"/>
                </a:lnTo>
                <a:lnTo>
                  <a:pt x="4697" y="1572"/>
                </a:lnTo>
                <a:lnTo>
                  <a:pt x="4697" y="1572"/>
                </a:lnTo>
                <a:lnTo>
                  <a:pt x="4697" y="1576"/>
                </a:lnTo>
                <a:lnTo>
                  <a:pt x="4695" y="1581"/>
                </a:lnTo>
                <a:lnTo>
                  <a:pt x="4695" y="1583"/>
                </a:lnTo>
                <a:lnTo>
                  <a:pt x="4695" y="1583"/>
                </a:lnTo>
                <a:lnTo>
                  <a:pt x="4695" y="1585"/>
                </a:lnTo>
                <a:lnTo>
                  <a:pt x="4695" y="1587"/>
                </a:lnTo>
                <a:lnTo>
                  <a:pt x="4695" y="1587"/>
                </a:lnTo>
                <a:lnTo>
                  <a:pt x="4695" y="1590"/>
                </a:lnTo>
                <a:lnTo>
                  <a:pt x="4695" y="1590"/>
                </a:lnTo>
                <a:lnTo>
                  <a:pt x="4695" y="1590"/>
                </a:lnTo>
                <a:lnTo>
                  <a:pt x="4695" y="1590"/>
                </a:lnTo>
                <a:lnTo>
                  <a:pt x="4695" y="1590"/>
                </a:lnTo>
                <a:lnTo>
                  <a:pt x="4697" y="1587"/>
                </a:lnTo>
                <a:lnTo>
                  <a:pt x="4699" y="1587"/>
                </a:lnTo>
                <a:lnTo>
                  <a:pt x="4704" y="1587"/>
                </a:lnTo>
                <a:lnTo>
                  <a:pt x="4706" y="1585"/>
                </a:lnTo>
                <a:lnTo>
                  <a:pt x="4706" y="1585"/>
                </a:lnTo>
                <a:lnTo>
                  <a:pt x="4708" y="1583"/>
                </a:lnTo>
                <a:lnTo>
                  <a:pt x="4708" y="1583"/>
                </a:lnTo>
                <a:lnTo>
                  <a:pt x="4708" y="1581"/>
                </a:lnTo>
                <a:lnTo>
                  <a:pt x="4708" y="1581"/>
                </a:lnTo>
                <a:lnTo>
                  <a:pt x="4710" y="1581"/>
                </a:lnTo>
                <a:lnTo>
                  <a:pt x="4710" y="1581"/>
                </a:lnTo>
                <a:lnTo>
                  <a:pt x="4713" y="1578"/>
                </a:lnTo>
                <a:lnTo>
                  <a:pt x="4713" y="1576"/>
                </a:lnTo>
                <a:lnTo>
                  <a:pt x="4713" y="1576"/>
                </a:lnTo>
                <a:lnTo>
                  <a:pt x="4713" y="1574"/>
                </a:lnTo>
                <a:lnTo>
                  <a:pt x="4713" y="1574"/>
                </a:lnTo>
                <a:lnTo>
                  <a:pt x="4713" y="1574"/>
                </a:lnTo>
                <a:lnTo>
                  <a:pt x="4708" y="1574"/>
                </a:lnTo>
                <a:lnTo>
                  <a:pt x="4708" y="1574"/>
                </a:lnTo>
                <a:lnTo>
                  <a:pt x="4710" y="1574"/>
                </a:lnTo>
                <a:lnTo>
                  <a:pt x="4708" y="1572"/>
                </a:lnTo>
                <a:lnTo>
                  <a:pt x="4706" y="1572"/>
                </a:lnTo>
                <a:lnTo>
                  <a:pt x="4704" y="1574"/>
                </a:lnTo>
                <a:lnTo>
                  <a:pt x="4704" y="1572"/>
                </a:lnTo>
                <a:lnTo>
                  <a:pt x="4701" y="1572"/>
                </a:lnTo>
                <a:lnTo>
                  <a:pt x="4699" y="1569"/>
                </a:lnTo>
                <a:lnTo>
                  <a:pt x="4697" y="1567"/>
                </a:lnTo>
                <a:lnTo>
                  <a:pt x="4695" y="1567"/>
                </a:lnTo>
                <a:close/>
                <a:moveTo>
                  <a:pt x="4744" y="1594"/>
                </a:moveTo>
                <a:lnTo>
                  <a:pt x="4744" y="1594"/>
                </a:lnTo>
                <a:lnTo>
                  <a:pt x="4744" y="1596"/>
                </a:lnTo>
                <a:lnTo>
                  <a:pt x="4746" y="1599"/>
                </a:lnTo>
                <a:lnTo>
                  <a:pt x="4746" y="1596"/>
                </a:lnTo>
                <a:lnTo>
                  <a:pt x="4744" y="1596"/>
                </a:lnTo>
                <a:lnTo>
                  <a:pt x="4744" y="1594"/>
                </a:lnTo>
                <a:close/>
                <a:moveTo>
                  <a:pt x="4731" y="1574"/>
                </a:moveTo>
                <a:lnTo>
                  <a:pt x="4731" y="1574"/>
                </a:lnTo>
                <a:lnTo>
                  <a:pt x="4731" y="1576"/>
                </a:lnTo>
                <a:lnTo>
                  <a:pt x="4733" y="1578"/>
                </a:lnTo>
                <a:lnTo>
                  <a:pt x="4733" y="1583"/>
                </a:lnTo>
                <a:lnTo>
                  <a:pt x="4733" y="1583"/>
                </a:lnTo>
                <a:lnTo>
                  <a:pt x="4735" y="1583"/>
                </a:lnTo>
                <a:lnTo>
                  <a:pt x="4737" y="1583"/>
                </a:lnTo>
                <a:lnTo>
                  <a:pt x="4737" y="1583"/>
                </a:lnTo>
                <a:lnTo>
                  <a:pt x="4737" y="1585"/>
                </a:lnTo>
                <a:lnTo>
                  <a:pt x="4737" y="1585"/>
                </a:lnTo>
                <a:lnTo>
                  <a:pt x="4737" y="1587"/>
                </a:lnTo>
                <a:lnTo>
                  <a:pt x="4737" y="1590"/>
                </a:lnTo>
                <a:lnTo>
                  <a:pt x="4737" y="1592"/>
                </a:lnTo>
                <a:lnTo>
                  <a:pt x="4737" y="1592"/>
                </a:lnTo>
                <a:lnTo>
                  <a:pt x="4737" y="1594"/>
                </a:lnTo>
                <a:lnTo>
                  <a:pt x="4740" y="1594"/>
                </a:lnTo>
                <a:lnTo>
                  <a:pt x="4740" y="1596"/>
                </a:lnTo>
                <a:lnTo>
                  <a:pt x="4742" y="1596"/>
                </a:lnTo>
                <a:lnTo>
                  <a:pt x="4742" y="1596"/>
                </a:lnTo>
                <a:lnTo>
                  <a:pt x="4742" y="1594"/>
                </a:lnTo>
                <a:lnTo>
                  <a:pt x="4742" y="1592"/>
                </a:lnTo>
                <a:lnTo>
                  <a:pt x="4742" y="1592"/>
                </a:lnTo>
                <a:lnTo>
                  <a:pt x="4744" y="1594"/>
                </a:lnTo>
                <a:lnTo>
                  <a:pt x="4744" y="1594"/>
                </a:lnTo>
                <a:lnTo>
                  <a:pt x="4744" y="1594"/>
                </a:lnTo>
                <a:lnTo>
                  <a:pt x="4744" y="1592"/>
                </a:lnTo>
                <a:lnTo>
                  <a:pt x="4746" y="1594"/>
                </a:lnTo>
                <a:lnTo>
                  <a:pt x="4746" y="1592"/>
                </a:lnTo>
                <a:lnTo>
                  <a:pt x="4746" y="1592"/>
                </a:lnTo>
                <a:lnTo>
                  <a:pt x="4744" y="1590"/>
                </a:lnTo>
                <a:lnTo>
                  <a:pt x="4744" y="1587"/>
                </a:lnTo>
                <a:lnTo>
                  <a:pt x="4744" y="1587"/>
                </a:lnTo>
                <a:lnTo>
                  <a:pt x="4744" y="1587"/>
                </a:lnTo>
                <a:lnTo>
                  <a:pt x="4742" y="1585"/>
                </a:lnTo>
                <a:lnTo>
                  <a:pt x="4742" y="1585"/>
                </a:lnTo>
                <a:lnTo>
                  <a:pt x="4742" y="1585"/>
                </a:lnTo>
                <a:lnTo>
                  <a:pt x="4742" y="1583"/>
                </a:lnTo>
                <a:lnTo>
                  <a:pt x="4742" y="1578"/>
                </a:lnTo>
                <a:lnTo>
                  <a:pt x="4742" y="1578"/>
                </a:lnTo>
                <a:lnTo>
                  <a:pt x="4742" y="1578"/>
                </a:lnTo>
                <a:lnTo>
                  <a:pt x="4740" y="1576"/>
                </a:lnTo>
                <a:lnTo>
                  <a:pt x="4740" y="1576"/>
                </a:lnTo>
                <a:lnTo>
                  <a:pt x="4737" y="1576"/>
                </a:lnTo>
                <a:lnTo>
                  <a:pt x="4735" y="1576"/>
                </a:lnTo>
                <a:lnTo>
                  <a:pt x="4735" y="1576"/>
                </a:lnTo>
                <a:lnTo>
                  <a:pt x="4735" y="1576"/>
                </a:lnTo>
                <a:lnTo>
                  <a:pt x="4735" y="1574"/>
                </a:lnTo>
                <a:lnTo>
                  <a:pt x="4733" y="1574"/>
                </a:lnTo>
                <a:lnTo>
                  <a:pt x="4733" y="1574"/>
                </a:lnTo>
                <a:lnTo>
                  <a:pt x="4731" y="1574"/>
                </a:lnTo>
                <a:lnTo>
                  <a:pt x="4731" y="1574"/>
                </a:lnTo>
                <a:close/>
                <a:moveTo>
                  <a:pt x="4704" y="1563"/>
                </a:moveTo>
                <a:lnTo>
                  <a:pt x="4706" y="1560"/>
                </a:lnTo>
                <a:lnTo>
                  <a:pt x="4706" y="1560"/>
                </a:lnTo>
                <a:lnTo>
                  <a:pt x="4706" y="1560"/>
                </a:lnTo>
                <a:lnTo>
                  <a:pt x="4704" y="1558"/>
                </a:lnTo>
                <a:lnTo>
                  <a:pt x="4701" y="1558"/>
                </a:lnTo>
                <a:lnTo>
                  <a:pt x="4701" y="1558"/>
                </a:lnTo>
                <a:lnTo>
                  <a:pt x="4701" y="1560"/>
                </a:lnTo>
                <a:lnTo>
                  <a:pt x="4704" y="1560"/>
                </a:lnTo>
                <a:lnTo>
                  <a:pt x="4704" y="1563"/>
                </a:lnTo>
                <a:close/>
                <a:moveTo>
                  <a:pt x="4699" y="1558"/>
                </a:moveTo>
                <a:lnTo>
                  <a:pt x="4699" y="1556"/>
                </a:lnTo>
                <a:lnTo>
                  <a:pt x="4699" y="1556"/>
                </a:lnTo>
                <a:lnTo>
                  <a:pt x="4699" y="1558"/>
                </a:lnTo>
                <a:lnTo>
                  <a:pt x="4699" y="1558"/>
                </a:lnTo>
                <a:lnTo>
                  <a:pt x="4699" y="1558"/>
                </a:lnTo>
                <a:lnTo>
                  <a:pt x="4699" y="1558"/>
                </a:lnTo>
                <a:close/>
                <a:moveTo>
                  <a:pt x="4722" y="1560"/>
                </a:moveTo>
                <a:lnTo>
                  <a:pt x="4722" y="1558"/>
                </a:lnTo>
                <a:lnTo>
                  <a:pt x="4722" y="1556"/>
                </a:lnTo>
                <a:lnTo>
                  <a:pt x="4719" y="1556"/>
                </a:lnTo>
                <a:lnTo>
                  <a:pt x="4719" y="1556"/>
                </a:lnTo>
                <a:lnTo>
                  <a:pt x="4719" y="1558"/>
                </a:lnTo>
                <a:lnTo>
                  <a:pt x="4722" y="1560"/>
                </a:lnTo>
                <a:lnTo>
                  <a:pt x="4722" y="1560"/>
                </a:lnTo>
                <a:close/>
                <a:moveTo>
                  <a:pt x="4719" y="1558"/>
                </a:moveTo>
                <a:lnTo>
                  <a:pt x="4717" y="1558"/>
                </a:lnTo>
                <a:lnTo>
                  <a:pt x="4715" y="1558"/>
                </a:lnTo>
                <a:lnTo>
                  <a:pt x="4715" y="1556"/>
                </a:lnTo>
                <a:lnTo>
                  <a:pt x="4715" y="1558"/>
                </a:lnTo>
                <a:lnTo>
                  <a:pt x="4715" y="1560"/>
                </a:lnTo>
                <a:lnTo>
                  <a:pt x="4715" y="1560"/>
                </a:lnTo>
                <a:lnTo>
                  <a:pt x="4715" y="1565"/>
                </a:lnTo>
                <a:lnTo>
                  <a:pt x="4713" y="1567"/>
                </a:lnTo>
                <a:lnTo>
                  <a:pt x="4713" y="1567"/>
                </a:lnTo>
                <a:lnTo>
                  <a:pt x="4715" y="1565"/>
                </a:lnTo>
                <a:lnTo>
                  <a:pt x="4717" y="1563"/>
                </a:lnTo>
                <a:lnTo>
                  <a:pt x="4717" y="1563"/>
                </a:lnTo>
                <a:lnTo>
                  <a:pt x="4719" y="1563"/>
                </a:lnTo>
                <a:lnTo>
                  <a:pt x="4719" y="1565"/>
                </a:lnTo>
                <a:lnTo>
                  <a:pt x="4722" y="1565"/>
                </a:lnTo>
                <a:lnTo>
                  <a:pt x="4722" y="1565"/>
                </a:lnTo>
                <a:lnTo>
                  <a:pt x="4722" y="1565"/>
                </a:lnTo>
                <a:lnTo>
                  <a:pt x="4722" y="1567"/>
                </a:lnTo>
                <a:lnTo>
                  <a:pt x="4722" y="1567"/>
                </a:lnTo>
                <a:lnTo>
                  <a:pt x="4724" y="1567"/>
                </a:lnTo>
                <a:lnTo>
                  <a:pt x="4726" y="1569"/>
                </a:lnTo>
                <a:lnTo>
                  <a:pt x="4726" y="1569"/>
                </a:lnTo>
                <a:lnTo>
                  <a:pt x="4726" y="1569"/>
                </a:lnTo>
                <a:lnTo>
                  <a:pt x="4726" y="1567"/>
                </a:lnTo>
                <a:lnTo>
                  <a:pt x="4724" y="1563"/>
                </a:lnTo>
                <a:lnTo>
                  <a:pt x="4722" y="1560"/>
                </a:lnTo>
                <a:lnTo>
                  <a:pt x="4719" y="1560"/>
                </a:lnTo>
                <a:lnTo>
                  <a:pt x="4719" y="1558"/>
                </a:lnTo>
                <a:close/>
                <a:moveTo>
                  <a:pt x="4769" y="1689"/>
                </a:moveTo>
                <a:lnTo>
                  <a:pt x="4769" y="1691"/>
                </a:lnTo>
                <a:lnTo>
                  <a:pt x="4769" y="1691"/>
                </a:lnTo>
                <a:lnTo>
                  <a:pt x="4769" y="1689"/>
                </a:lnTo>
                <a:lnTo>
                  <a:pt x="4771" y="1686"/>
                </a:lnTo>
                <a:lnTo>
                  <a:pt x="4771" y="1686"/>
                </a:lnTo>
                <a:lnTo>
                  <a:pt x="4771" y="1684"/>
                </a:lnTo>
                <a:lnTo>
                  <a:pt x="4771" y="1682"/>
                </a:lnTo>
                <a:lnTo>
                  <a:pt x="4769" y="1682"/>
                </a:lnTo>
                <a:lnTo>
                  <a:pt x="4769" y="1682"/>
                </a:lnTo>
                <a:lnTo>
                  <a:pt x="4769" y="1684"/>
                </a:lnTo>
                <a:lnTo>
                  <a:pt x="4769" y="1684"/>
                </a:lnTo>
                <a:lnTo>
                  <a:pt x="4769" y="1686"/>
                </a:lnTo>
                <a:lnTo>
                  <a:pt x="4769" y="1686"/>
                </a:lnTo>
                <a:lnTo>
                  <a:pt x="4769" y="1689"/>
                </a:lnTo>
                <a:lnTo>
                  <a:pt x="4769" y="1689"/>
                </a:lnTo>
                <a:close/>
                <a:moveTo>
                  <a:pt x="5061" y="2373"/>
                </a:moveTo>
                <a:lnTo>
                  <a:pt x="5059" y="2373"/>
                </a:lnTo>
                <a:lnTo>
                  <a:pt x="5057" y="2373"/>
                </a:lnTo>
                <a:lnTo>
                  <a:pt x="5057" y="2373"/>
                </a:lnTo>
                <a:lnTo>
                  <a:pt x="5057" y="2373"/>
                </a:lnTo>
                <a:lnTo>
                  <a:pt x="5057" y="2375"/>
                </a:lnTo>
                <a:lnTo>
                  <a:pt x="5061" y="2373"/>
                </a:lnTo>
                <a:close/>
                <a:moveTo>
                  <a:pt x="5054" y="2378"/>
                </a:moveTo>
                <a:lnTo>
                  <a:pt x="5057" y="2375"/>
                </a:lnTo>
                <a:lnTo>
                  <a:pt x="5059" y="2378"/>
                </a:lnTo>
                <a:lnTo>
                  <a:pt x="5059" y="2378"/>
                </a:lnTo>
                <a:lnTo>
                  <a:pt x="5057" y="2375"/>
                </a:lnTo>
                <a:lnTo>
                  <a:pt x="5057" y="2375"/>
                </a:lnTo>
                <a:lnTo>
                  <a:pt x="5057" y="2375"/>
                </a:lnTo>
                <a:lnTo>
                  <a:pt x="5054" y="2378"/>
                </a:lnTo>
                <a:close/>
                <a:moveTo>
                  <a:pt x="5104" y="2402"/>
                </a:moveTo>
                <a:lnTo>
                  <a:pt x="5104" y="2402"/>
                </a:lnTo>
                <a:lnTo>
                  <a:pt x="5101" y="2402"/>
                </a:lnTo>
                <a:lnTo>
                  <a:pt x="5099" y="2398"/>
                </a:lnTo>
                <a:lnTo>
                  <a:pt x="5097" y="2398"/>
                </a:lnTo>
                <a:lnTo>
                  <a:pt x="5097" y="2400"/>
                </a:lnTo>
                <a:lnTo>
                  <a:pt x="5095" y="2400"/>
                </a:lnTo>
                <a:lnTo>
                  <a:pt x="5097" y="2402"/>
                </a:lnTo>
                <a:lnTo>
                  <a:pt x="5097" y="2402"/>
                </a:lnTo>
                <a:lnTo>
                  <a:pt x="5097" y="2402"/>
                </a:lnTo>
                <a:lnTo>
                  <a:pt x="5097" y="2402"/>
                </a:lnTo>
                <a:lnTo>
                  <a:pt x="5099" y="2407"/>
                </a:lnTo>
                <a:lnTo>
                  <a:pt x="5099" y="2407"/>
                </a:lnTo>
                <a:lnTo>
                  <a:pt x="5099" y="2407"/>
                </a:lnTo>
                <a:lnTo>
                  <a:pt x="5101" y="2407"/>
                </a:lnTo>
                <a:lnTo>
                  <a:pt x="5101" y="2407"/>
                </a:lnTo>
                <a:lnTo>
                  <a:pt x="5104" y="2407"/>
                </a:lnTo>
                <a:lnTo>
                  <a:pt x="5104" y="2407"/>
                </a:lnTo>
                <a:lnTo>
                  <a:pt x="5104" y="2407"/>
                </a:lnTo>
                <a:lnTo>
                  <a:pt x="5104" y="2405"/>
                </a:lnTo>
                <a:lnTo>
                  <a:pt x="5104" y="2405"/>
                </a:lnTo>
                <a:lnTo>
                  <a:pt x="5104" y="2402"/>
                </a:lnTo>
                <a:close/>
                <a:moveTo>
                  <a:pt x="5104" y="2409"/>
                </a:moveTo>
                <a:lnTo>
                  <a:pt x="5101" y="2409"/>
                </a:lnTo>
                <a:lnTo>
                  <a:pt x="5099" y="2409"/>
                </a:lnTo>
                <a:lnTo>
                  <a:pt x="5099" y="2409"/>
                </a:lnTo>
                <a:lnTo>
                  <a:pt x="5099" y="2411"/>
                </a:lnTo>
                <a:lnTo>
                  <a:pt x="5101" y="2411"/>
                </a:lnTo>
                <a:lnTo>
                  <a:pt x="5101" y="2411"/>
                </a:lnTo>
                <a:lnTo>
                  <a:pt x="5104" y="2411"/>
                </a:lnTo>
                <a:lnTo>
                  <a:pt x="5104" y="2411"/>
                </a:lnTo>
                <a:lnTo>
                  <a:pt x="5106" y="2411"/>
                </a:lnTo>
                <a:lnTo>
                  <a:pt x="5106" y="2411"/>
                </a:lnTo>
                <a:lnTo>
                  <a:pt x="5106" y="2409"/>
                </a:lnTo>
                <a:lnTo>
                  <a:pt x="5104" y="2409"/>
                </a:lnTo>
                <a:close/>
                <a:moveTo>
                  <a:pt x="5104" y="2414"/>
                </a:moveTo>
                <a:lnTo>
                  <a:pt x="5101" y="2411"/>
                </a:lnTo>
                <a:lnTo>
                  <a:pt x="5101" y="2411"/>
                </a:lnTo>
                <a:lnTo>
                  <a:pt x="5101" y="2414"/>
                </a:lnTo>
                <a:lnTo>
                  <a:pt x="5101" y="2414"/>
                </a:lnTo>
                <a:lnTo>
                  <a:pt x="5101" y="2414"/>
                </a:lnTo>
                <a:lnTo>
                  <a:pt x="5104" y="2414"/>
                </a:lnTo>
                <a:close/>
                <a:moveTo>
                  <a:pt x="5050" y="2411"/>
                </a:moveTo>
                <a:lnTo>
                  <a:pt x="5050" y="2411"/>
                </a:lnTo>
                <a:lnTo>
                  <a:pt x="5050" y="2411"/>
                </a:lnTo>
                <a:lnTo>
                  <a:pt x="5048" y="2411"/>
                </a:lnTo>
                <a:lnTo>
                  <a:pt x="5048" y="2411"/>
                </a:lnTo>
                <a:lnTo>
                  <a:pt x="5048" y="2414"/>
                </a:lnTo>
                <a:lnTo>
                  <a:pt x="5050" y="2411"/>
                </a:lnTo>
                <a:close/>
                <a:moveTo>
                  <a:pt x="5039" y="2400"/>
                </a:moveTo>
                <a:lnTo>
                  <a:pt x="5039" y="2396"/>
                </a:lnTo>
                <a:lnTo>
                  <a:pt x="5036" y="2396"/>
                </a:lnTo>
                <a:lnTo>
                  <a:pt x="5036" y="2396"/>
                </a:lnTo>
                <a:lnTo>
                  <a:pt x="5036" y="2398"/>
                </a:lnTo>
                <a:lnTo>
                  <a:pt x="5034" y="2398"/>
                </a:lnTo>
                <a:lnTo>
                  <a:pt x="5034" y="2398"/>
                </a:lnTo>
                <a:lnTo>
                  <a:pt x="5034" y="2400"/>
                </a:lnTo>
                <a:lnTo>
                  <a:pt x="5034" y="2402"/>
                </a:lnTo>
                <a:lnTo>
                  <a:pt x="5034" y="2402"/>
                </a:lnTo>
                <a:lnTo>
                  <a:pt x="5034" y="2405"/>
                </a:lnTo>
                <a:lnTo>
                  <a:pt x="5036" y="2405"/>
                </a:lnTo>
                <a:lnTo>
                  <a:pt x="5036" y="2405"/>
                </a:lnTo>
                <a:lnTo>
                  <a:pt x="5036" y="2405"/>
                </a:lnTo>
                <a:lnTo>
                  <a:pt x="5039" y="2405"/>
                </a:lnTo>
                <a:lnTo>
                  <a:pt x="5039" y="2402"/>
                </a:lnTo>
                <a:lnTo>
                  <a:pt x="5039" y="2400"/>
                </a:lnTo>
                <a:lnTo>
                  <a:pt x="5039" y="2400"/>
                </a:lnTo>
                <a:close/>
                <a:moveTo>
                  <a:pt x="5104" y="2443"/>
                </a:moveTo>
                <a:lnTo>
                  <a:pt x="5104" y="2441"/>
                </a:lnTo>
                <a:lnTo>
                  <a:pt x="5104" y="2441"/>
                </a:lnTo>
                <a:lnTo>
                  <a:pt x="5104" y="2441"/>
                </a:lnTo>
                <a:lnTo>
                  <a:pt x="5104" y="2438"/>
                </a:lnTo>
                <a:lnTo>
                  <a:pt x="5104" y="2436"/>
                </a:lnTo>
                <a:lnTo>
                  <a:pt x="5104" y="2434"/>
                </a:lnTo>
                <a:lnTo>
                  <a:pt x="5104" y="2432"/>
                </a:lnTo>
                <a:lnTo>
                  <a:pt x="5104" y="2429"/>
                </a:lnTo>
                <a:lnTo>
                  <a:pt x="5104" y="2427"/>
                </a:lnTo>
                <a:lnTo>
                  <a:pt x="5104" y="2425"/>
                </a:lnTo>
                <a:lnTo>
                  <a:pt x="5104" y="2425"/>
                </a:lnTo>
                <a:lnTo>
                  <a:pt x="5104" y="2423"/>
                </a:lnTo>
                <a:lnTo>
                  <a:pt x="5104" y="2420"/>
                </a:lnTo>
                <a:lnTo>
                  <a:pt x="5101" y="2418"/>
                </a:lnTo>
                <a:lnTo>
                  <a:pt x="5099" y="2418"/>
                </a:lnTo>
                <a:lnTo>
                  <a:pt x="5099" y="2418"/>
                </a:lnTo>
                <a:lnTo>
                  <a:pt x="5097" y="2418"/>
                </a:lnTo>
                <a:lnTo>
                  <a:pt x="5097" y="2418"/>
                </a:lnTo>
                <a:lnTo>
                  <a:pt x="5092" y="2418"/>
                </a:lnTo>
                <a:lnTo>
                  <a:pt x="5092" y="2418"/>
                </a:lnTo>
                <a:lnTo>
                  <a:pt x="5090" y="2420"/>
                </a:lnTo>
                <a:lnTo>
                  <a:pt x="5090" y="2420"/>
                </a:lnTo>
                <a:lnTo>
                  <a:pt x="5090" y="2420"/>
                </a:lnTo>
                <a:lnTo>
                  <a:pt x="5088" y="2420"/>
                </a:lnTo>
                <a:lnTo>
                  <a:pt x="5088" y="2420"/>
                </a:lnTo>
                <a:lnTo>
                  <a:pt x="5088" y="2420"/>
                </a:lnTo>
                <a:lnTo>
                  <a:pt x="5086" y="2420"/>
                </a:lnTo>
                <a:lnTo>
                  <a:pt x="5083" y="2420"/>
                </a:lnTo>
                <a:lnTo>
                  <a:pt x="5081" y="2423"/>
                </a:lnTo>
                <a:lnTo>
                  <a:pt x="5081" y="2423"/>
                </a:lnTo>
                <a:lnTo>
                  <a:pt x="5081" y="2423"/>
                </a:lnTo>
                <a:lnTo>
                  <a:pt x="5081" y="2425"/>
                </a:lnTo>
                <a:lnTo>
                  <a:pt x="5081" y="2423"/>
                </a:lnTo>
                <a:lnTo>
                  <a:pt x="5079" y="2423"/>
                </a:lnTo>
                <a:lnTo>
                  <a:pt x="5079" y="2423"/>
                </a:lnTo>
                <a:lnTo>
                  <a:pt x="5077" y="2425"/>
                </a:lnTo>
                <a:lnTo>
                  <a:pt x="5072" y="2425"/>
                </a:lnTo>
                <a:lnTo>
                  <a:pt x="5070" y="2423"/>
                </a:lnTo>
                <a:lnTo>
                  <a:pt x="5065" y="2423"/>
                </a:lnTo>
                <a:lnTo>
                  <a:pt x="5065" y="2420"/>
                </a:lnTo>
                <a:lnTo>
                  <a:pt x="5063" y="2420"/>
                </a:lnTo>
                <a:lnTo>
                  <a:pt x="5063" y="2420"/>
                </a:lnTo>
                <a:lnTo>
                  <a:pt x="5061" y="2420"/>
                </a:lnTo>
                <a:lnTo>
                  <a:pt x="5061" y="2418"/>
                </a:lnTo>
                <a:lnTo>
                  <a:pt x="5061" y="2418"/>
                </a:lnTo>
                <a:lnTo>
                  <a:pt x="5059" y="2418"/>
                </a:lnTo>
                <a:lnTo>
                  <a:pt x="5059" y="2418"/>
                </a:lnTo>
                <a:lnTo>
                  <a:pt x="5057" y="2418"/>
                </a:lnTo>
                <a:lnTo>
                  <a:pt x="5057" y="2418"/>
                </a:lnTo>
                <a:lnTo>
                  <a:pt x="5054" y="2418"/>
                </a:lnTo>
                <a:lnTo>
                  <a:pt x="5052" y="2418"/>
                </a:lnTo>
                <a:lnTo>
                  <a:pt x="5050" y="2416"/>
                </a:lnTo>
                <a:lnTo>
                  <a:pt x="5048" y="2416"/>
                </a:lnTo>
                <a:lnTo>
                  <a:pt x="5048" y="2418"/>
                </a:lnTo>
                <a:lnTo>
                  <a:pt x="5048" y="2420"/>
                </a:lnTo>
                <a:lnTo>
                  <a:pt x="5048" y="2423"/>
                </a:lnTo>
                <a:lnTo>
                  <a:pt x="5048" y="2425"/>
                </a:lnTo>
                <a:lnTo>
                  <a:pt x="5050" y="2427"/>
                </a:lnTo>
                <a:lnTo>
                  <a:pt x="5050" y="2429"/>
                </a:lnTo>
                <a:lnTo>
                  <a:pt x="5050" y="2429"/>
                </a:lnTo>
                <a:lnTo>
                  <a:pt x="5052" y="2434"/>
                </a:lnTo>
                <a:lnTo>
                  <a:pt x="5054" y="2436"/>
                </a:lnTo>
                <a:lnTo>
                  <a:pt x="5057" y="2441"/>
                </a:lnTo>
                <a:lnTo>
                  <a:pt x="5057" y="2443"/>
                </a:lnTo>
                <a:lnTo>
                  <a:pt x="5057" y="2443"/>
                </a:lnTo>
                <a:lnTo>
                  <a:pt x="5057" y="2443"/>
                </a:lnTo>
                <a:lnTo>
                  <a:pt x="5057" y="2443"/>
                </a:lnTo>
                <a:lnTo>
                  <a:pt x="5059" y="2443"/>
                </a:lnTo>
                <a:lnTo>
                  <a:pt x="5059" y="2445"/>
                </a:lnTo>
                <a:lnTo>
                  <a:pt x="5061" y="2447"/>
                </a:lnTo>
                <a:lnTo>
                  <a:pt x="5061" y="2447"/>
                </a:lnTo>
                <a:lnTo>
                  <a:pt x="5059" y="2450"/>
                </a:lnTo>
                <a:lnTo>
                  <a:pt x="5059" y="2447"/>
                </a:lnTo>
                <a:lnTo>
                  <a:pt x="5059" y="2445"/>
                </a:lnTo>
                <a:lnTo>
                  <a:pt x="5057" y="2445"/>
                </a:lnTo>
                <a:lnTo>
                  <a:pt x="5057" y="2447"/>
                </a:lnTo>
                <a:lnTo>
                  <a:pt x="5057" y="2450"/>
                </a:lnTo>
                <a:lnTo>
                  <a:pt x="5061" y="2456"/>
                </a:lnTo>
                <a:lnTo>
                  <a:pt x="5061" y="2459"/>
                </a:lnTo>
                <a:lnTo>
                  <a:pt x="5061" y="2459"/>
                </a:lnTo>
                <a:lnTo>
                  <a:pt x="5061" y="2459"/>
                </a:lnTo>
                <a:lnTo>
                  <a:pt x="5063" y="2461"/>
                </a:lnTo>
                <a:lnTo>
                  <a:pt x="5065" y="2463"/>
                </a:lnTo>
                <a:lnTo>
                  <a:pt x="5065" y="2463"/>
                </a:lnTo>
                <a:lnTo>
                  <a:pt x="5068" y="2463"/>
                </a:lnTo>
                <a:lnTo>
                  <a:pt x="5070" y="2465"/>
                </a:lnTo>
                <a:lnTo>
                  <a:pt x="5070" y="2463"/>
                </a:lnTo>
                <a:lnTo>
                  <a:pt x="5072" y="2465"/>
                </a:lnTo>
                <a:lnTo>
                  <a:pt x="5072" y="2465"/>
                </a:lnTo>
                <a:lnTo>
                  <a:pt x="5070" y="2465"/>
                </a:lnTo>
                <a:lnTo>
                  <a:pt x="5068" y="2465"/>
                </a:lnTo>
                <a:lnTo>
                  <a:pt x="5068" y="2465"/>
                </a:lnTo>
                <a:lnTo>
                  <a:pt x="5068" y="2468"/>
                </a:lnTo>
                <a:lnTo>
                  <a:pt x="5068" y="2468"/>
                </a:lnTo>
                <a:lnTo>
                  <a:pt x="5070" y="2468"/>
                </a:lnTo>
                <a:lnTo>
                  <a:pt x="5074" y="2468"/>
                </a:lnTo>
                <a:lnTo>
                  <a:pt x="5077" y="2468"/>
                </a:lnTo>
                <a:lnTo>
                  <a:pt x="5079" y="2470"/>
                </a:lnTo>
                <a:lnTo>
                  <a:pt x="5081" y="2470"/>
                </a:lnTo>
                <a:lnTo>
                  <a:pt x="5081" y="2470"/>
                </a:lnTo>
                <a:lnTo>
                  <a:pt x="5083" y="2468"/>
                </a:lnTo>
                <a:lnTo>
                  <a:pt x="5083" y="2465"/>
                </a:lnTo>
                <a:lnTo>
                  <a:pt x="5083" y="2465"/>
                </a:lnTo>
                <a:lnTo>
                  <a:pt x="5086" y="2463"/>
                </a:lnTo>
                <a:lnTo>
                  <a:pt x="5083" y="2463"/>
                </a:lnTo>
                <a:lnTo>
                  <a:pt x="5083" y="2461"/>
                </a:lnTo>
                <a:lnTo>
                  <a:pt x="5083" y="2461"/>
                </a:lnTo>
                <a:lnTo>
                  <a:pt x="5086" y="2463"/>
                </a:lnTo>
                <a:lnTo>
                  <a:pt x="5088" y="2463"/>
                </a:lnTo>
                <a:lnTo>
                  <a:pt x="5088" y="2461"/>
                </a:lnTo>
                <a:lnTo>
                  <a:pt x="5088" y="2461"/>
                </a:lnTo>
                <a:lnTo>
                  <a:pt x="5088" y="2459"/>
                </a:lnTo>
                <a:lnTo>
                  <a:pt x="5088" y="2459"/>
                </a:lnTo>
                <a:lnTo>
                  <a:pt x="5088" y="2459"/>
                </a:lnTo>
                <a:lnTo>
                  <a:pt x="5088" y="2456"/>
                </a:lnTo>
                <a:lnTo>
                  <a:pt x="5088" y="2456"/>
                </a:lnTo>
                <a:lnTo>
                  <a:pt x="5088" y="2454"/>
                </a:lnTo>
                <a:lnTo>
                  <a:pt x="5090" y="2456"/>
                </a:lnTo>
                <a:lnTo>
                  <a:pt x="5090" y="2459"/>
                </a:lnTo>
                <a:lnTo>
                  <a:pt x="5092" y="2459"/>
                </a:lnTo>
                <a:lnTo>
                  <a:pt x="5092" y="2459"/>
                </a:lnTo>
                <a:lnTo>
                  <a:pt x="5092" y="2456"/>
                </a:lnTo>
                <a:lnTo>
                  <a:pt x="5092" y="2456"/>
                </a:lnTo>
                <a:lnTo>
                  <a:pt x="5095" y="2456"/>
                </a:lnTo>
                <a:lnTo>
                  <a:pt x="5097" y="2456"/>
                </a:lnTo>
                <a:lnTo>
                  <a:pt x="5097" y="2459"/>
                </a:lnTo>
                <a:lnTo>
                  <a:pt x="5097" y="2459"/>
                </a:lnTo>
                <a:lnTo>
                  <a:pt x="5095" y="2459"/>
                </a:lnTo>
                <a:lnTo>
                  <a:pt x="5095" y="2459"/>
                </a:lnTo>
                <a:lnTo>
                  <a:pt x="5092" y="2459"/>
                </a:lnTo>
                <a:lnTo>
                  <a:pt x="5095" y="2461"/>
                </a:lnTo>
                <a:lnTo>
                  <a:pt x="5095" y="2463"/>
                </a:lnTo>
                <a:lnTo>
                  <a:pt x="5097" y="2463"/>
                </a:lnTo>
                <a:lnTo>
                  <a:pt x="5099" y="2461"/>
                </a:lnTo>
                <a:lnTo>
                  <a:pt x="5099" y="2461"/>
                </a:lnTo>
                <a:lnTo>
                  <a:pt x="5099" y="2459"/>
                </a:lnTo>
                <a:lnTo>
                  <a:pt x="5097" y="2454"/>
                </a:lnTo>
                <a:lnTo>
                  <a:pt x="5097" y="2452"/>
                </a:lnTo>
                <a:lnTo>
                  <a:pt x="5097" y="2450"/>
                </a:lnTo>
                <a:lnTo>
                  <a:pt x="5099" y="2450"/>
                </a:lnTo>
                <a:lnTo>
                  <a:pt x="5099" y="2447"/>
                </a:lnTo>
                <a:lnTo>
                  <a:pt x="5099" y="2447"/>
                </a:lnTo>
                <a:lnTo>
                  <a:pt x="5099" y="2445"/>
                </a:lnTo>
                <a:lnTo>
                  <a:pt x="5099" y="2443"/>
                </a:lnTo>
                <a:lnTo>
                  <a:pt x="5101" y="2443"/>
                </a:lnTo>
                <a:lnTo>
                  <a:pt x="5101" y="2441"/>
                </a:lnTo>
                <a:lnTo>
                  <a:pt x="5101" y="2441"/>
                </a:lnTo>
                <a:lnTo>
                  <a:pt x="5101" y="2441"/>
                </a:lnTo>
                <a:lnTo>
                  <a:pt x="5101" y="2438"/>
                </a:lnTo>
                <a:lnTo>
                  <a:pt x="5104" y="2441"/>
                </a:lnTo>
                <a:lnTo>
                  <a:pt x="5101" y="2441"/>
                </a:lnTo>
                <a:lnTo>
                  <a:pt x="5101" y="2441"/>
                </a:lnTo>
                <a:lnTo>
                  <a:pt x="5104" y="2443"/>
                </a:lnTo>
                <a:lnTo>
                  <a:pt x="5104" y="2443"/>
                </a:lnTo>
                <a:lnTo>
                  <a:pt x="5104" y="2443"/>
                </a:lnTo>
                <a:lnTo>
                  <a:pt x="5104" y="2443"/>
                </a:lnTo>
                <a:lnTo>
                  <a:pt x="5104" y="2445"/>
                </a:lnTo>
                <a:lnTo>
                  <a:pt x="5104" y="2445"/>
                </a:lnTo>
                <a:lnTo>
                  <a:pt x="5104" y="2443"/>
                </a:lnTo>
                <a:lnTo>
                  <a:pt x="5104" y="2443"/>
                </a:lnTo>
                <a:lnTo>
                  <a:pt x="5104" y="2443"/>
                </a:lnTo>
                <a:close/>
                <a:moveTo>
                  <a:pt x="5088" y="2461"/>
                </a:moveTo>
                <a:lnTo>
                  <a:pt x="5088" y="2461"/>
                </a:lnTo>
                <a:lnTo>
                  <a:pt x="5088" y="2461"/>
                </a:lnTo>
                <a:lnTo>
                  <a:pt x="5088" y="2461"/>
                </a:lnTo>
                <a:lnTo>
                  <a:pt x="5088" y="2461"/>
                </a:lnTo>
                <a:lnTo>
                  <a:pt x="5088" y="2463"/>
                </a:lnTo>
                <a:lnTo>
                  <a:pt x="5090" y="2463"/>
                </a:lnTo>
                <a:lnTo>
                  <a:pt x="5090" y="2463"/>
                </a:lnTo>
                <a:lnTo>
                  <a:pt x="5090" y="2461"/>
                </a:lnTo>
                <a:lnTo>
                  <a:pt x="5088" y="2461"/>
                </a:lnTo>
                <a:close/>
                <a:moveTo>
                  <a:pt x="5101" y="2452"/>
                </a:moveTo>
                <a:lnTo>
                  <a:pt x="5099" y="2452"/>
                </a:lnTo>
                <a:lnTo>
                  <a:pt x="5099" y="2452"/>
                </a:lnTo>
                <a:lnTo>
                  <a:pt x="5099" y="2452"/>
                </a:lnTo>
                <a:lnTo>
                  <a:pt x="5099" y="2454"/>
                </a:lnTo>
                <a:lnTo>
                  <a:pt x="5099" y="2454"/>
                </a:lnTo>
                <a:lnTo>
                  <a:pt x="5101" y="2454"/>
                </a:lnTo>
                <a:lnTo>
                  <a:pt x="5101" y="2452"/>
                </a:lnTo>
                <a:lnTo>
                  <a:pt x="5101" y="2452"/>
                </a:lnTo>
                <a:lnTo>
                  <a:pt x="5101" y="2452"/>
                </a:lnTo>
                <a:close/>
                <a:moveTo>
                  <a:pt x="5088" y="2463"/>
                </a:moveTo>
                <a:lnTo>
                  <a:pt x="5088" y="2463"/>
                </a:lnTo>
                <a:lnTo>
                  <a:pt x="5088" y="2465"/>
                </a:lnTo>
                <a:lnTo>
                  <a:pt x="5088" y="2465"/>
                </a:lnTo>
                <a:lnTo>
                  <a:pt x="5086" y="2465"/>
                </a:lnTo>
                <a:lnTo>
                  <a:pt x="5086" y="2465"/>
                </a:lnTo>
                <a:lnTo>
                  <a:pt x="5086" y="2465"/>
                </a:lnTo>
                <a:lnTo>
                  <a:pt x="5086" y="2465"/>
                </a:lnTo>
                <a:lnTo>
                  <a:pt x="5086" y="2468"/>
                </a:lnTo>
                <a:lnTo>
                  <a:pt x="5086" y="2468"/>
                </a:lnTo>
                <a:lnTo>
                  <a:pt x="5088" y="2468"/>
                </a:lnTo>
                <a:lnTo>
                  <a:pt x="5088" y="2468"/>
                </a:lnTo>
                <a:lnTo>
                  <a:pt x="5088" y="2465"/>
                </a:lnTo>
                <a:lnTo>
                  <a:pt x="5088" y="2465"/>
                </a:lnTo>
                <a:lnTo>
                  <a:pt x="5088" y="2463"/>
                </a:lnTo>
                <a:close/>
                <a:moveTo>
                  <a:pt x="5185" y="2200"/>
                </a:moveTo>
                <a:lnTo>
                  <a:pt x="5185" y="2195"/>
                </a:lnTo>
                <a:lnTo>
                  <a:pt x="5182" y="2193"/>
                </a:lnTo>
                <a:lnTo>
                  <a:pt x="5182" y="2191"/>
                </a:lnTo>
                <a:lnTo>
                  <a:pt x="5180" y="2184"/>
                </a:lnTo>
                <a:lnTo>
                  <a:pt x="5178" y="2182"/>
                </a:lnTo>
                <a:lnTo>
                  <a:pt x="5180" y="2177"/>
                </a:lnTo>
                <a:lnTo>
                  <a:pt x="5178" y="2166"/>
                </a:lnTo>
                <a:lnTo>
                  <a:pt x="5180" y="2161"/>
                </a:lnTo>
                <a:lnTo>
                  <a:pt x="5178" y="2161"/>
                </a:lnTo>
                <a:lnTo>
                  <a:pt x="5178" y="2159"/>
                </a:lnTo>
                <a:lnTo>
                  <a:pt x="5176" y="2159"/>
                </a:lnTo>
                <a:lnTo>
                  <a:pt x="5176" y="2157"/>
                </a:lnTo>
                <a:lnTo>
                  <a:pt x="5176" y="2152"/>
                </a:lnTo>
                <a:lnTo>
                  <a:pt x="5173" y="2150"/>
                </a:lnTo>
                <a:lnTo>
                  <a:pt x="5171" y="2148"/>
                </a:lnTo>
                <a:lnTo>
                  <a:pt x="5169" y="2146"/>
                </a:lnTo>
                <a:lnTo>
                  <a:pt x="5169" y="2146"/>
                </a:lnTo>
                <a:lnTo>
                  <a:pt x="5169" y="2143"/>
                </a:lnTo>
                <a:lnTo>
                  <a:pt x="5169" y="2141"/>
                </a:lnTo>
                <a:lnTo>
                  <a:pt x="5167" y="2141"/>
                </a:lnTo>
                <a:lnTo>
                  <a:pt x="5167" y="2141"/>
                </a:lnTo>
                <a:lnTo>
                  <a:pt x="5162" y="2139"/>
                </a:lnTo>
                <a:lnTo>
                  <a:pt x="5162" y="2137"/>
                </a:lnTo>
                <a:lnTo>
                  <a:pt x="5160" y="2132"/>
                </a:lnTo>
                <a:lnTo>
                  <a:pt x="5158" y="2130"/>
                </a:lnTo>
                <a:lnTo>
                  <a:pt x="5155" y="2130"/>
                </a:lnTo>
                <a:lnTo>
                  <a:pt x="5155" y="2130"/>
                </a:lnTo>
                <a:lnTo>
                  <a:pt x="5153" y="2130"/>
                </a:lnTo>
                <a:lnTo>
                  <a:pt x="5149" y="2125"/>
                </a:lnTo>
                <a:lnTo>
                  <a:pt x="5149" y="2125"/>
                </a:lnTo>
                <a:lnTo>
                  <a:pt x="5146" y="2123"/>
                </a:lnTo>
                <a:lnTo>
                  <a:pt x="5146" y="2123"/>
                </a:lnTo>
                <a:lnTo>
                  <a:pt x="5144" y="2121"/>
                </a:lnTo>
                <a:lnTo>
                  <a:pt x="5144" y="2121"/>
                </a:lnTo>
                <a:lnTo>
                  <a:pt x="5142" y="2116"/>
                </a:lnTo>
                <a:lnTo>
                  <a:pt x="5142" y="2112"/>
                </a:lnTo>
                <a:lnTo>
                  <a:pt x="5142" y="2105"/>
                </a:lnTo>
                <a:lnTo>
                  <a:pt x="5140" y="2103"/>
                </a:lnTo>
                <a:lnTo>
                  <a:pt x="5140" y="2103"/>
                </a:lnTo>
                <a:lnTo>
                  <a:pt x="5140" y="2103"/>
                </a:lnTo>
                <a:lnTo>
                  <a:pt x="5140" y="2105"/>
                </a:lnTo>
                <a:lnTo>
                  <a:pt x="5140" y="2105"/>
                </a:lnTo>
                <a:lnTo>
                  <a:pt x="5137" y="2105"/>
                </a:lnTo>
                <a:lnTo>
                  <a:pt x="5137" y="2103"/>
                </a:lnTo>
                <a:lnTo>
                  <a:pt x="5133" y="2103"/>
                </a:lnTo>
                <a:lnTo>
                  <a:pt x="5133" y="2101"/>
                </a:lnTo>
                <a:lnTo>
                  <a:pt x="5131" y="2098"/>
                </a:lnTo>
                <a:lnTo>
                  <a:pt x="5131" y="2098"/>
                </a:lnTo>
                <a:lnTo>
                  <a:pt x="5131" y="2098"/>
                </a:lnTo>
                <a:lnTo>
                  <a:pt x="5128" y="2101"/>
                </a:lnTo>
                <a:lnTo>
                  <a:pt x="5131" y="2105"/>
                </a:lnTo>
                <a:lnTo>
                  <a:pt x="5131" y="2105"/>
                </a:lnTo>
                <a:lnTo>
                  <a:pt x="5128" y="2105"/>
                </a:lnTo>
                <a:lnTo>
                  <a:pt x="5128" y="2103"/>
                </a:lnTo>
                <a:lnTo>
                  <a:pt x="5126" y="2103"/>
                </a:lnTo>
                <a:lnTo>
                  <a:pt x="5126" y="2103"/>
                </a:lnTo>
                <a:lnTo>
                  <a:pt x="5124" y="2101"/>
                </a:lnTo>
                <a:lnTo>
                  <a:pt x="5124" y="2101"/>
                </a:lnTo>
                <a:lnTo>
                  <a:pt x="5122" y="2096"/>
                </a:lnTo>
                <a:lnTo>
                  <a:pt x="5122" y="2092"/>
                </a:lnTo>
                <a:lnTo>
                  <a:pt x="5122" y="2089"/>
                </a:lnTo>
                <a:lnTo>
                  <a:pt x="5119" y="2087"/>
                </a:lnTo>
                <a:lnTo>
                  <a:pt x="5119" y="2085"/>
                </a:lnTo>
                <a:lnTo>
                  <a:pt x="5117" y="2085"/>
                </a:lnTo>
                <a:lnTo>
                  <a:pt x="5117" y="2083"/>
                </a:lnTo>
                <a:lnTo>
                  <a:pt x="5115" y="2080"/>
                </a:lnTo>
                <a:lnTo>
                  <a:pt x="5113" y="2078"/>
                </a:lnTo>
                <a:lnTo>
                  <a:pt x="5110" y="2076"/>
                </a:lnTo>
                <a:lnTo>
                  <a:pt x="5110" y="2074"/>
                </a:lnTo>
                <a:lnTo>
                  <a:pt x="5110" y="2071"/>
                </a:lnTo>
                <a:lnTo>
                  <a:pt x="5110" y="2071"/>
                </a:lnTo>
                <a:lnTo>
                  <a:pt x="5113" y="2071"/>
                </a:lnTo>
                <a:lnTo>
                  <a:pt x="5113" y="2069"/>
                </a:lnTo>
                <a:lnTo>
                  <a:pt x="5110" y="2069"/>
                </a:lnTo>
                <a:lnTo>
                  <a:pt x="5108" y="2067"/>
                </a:lnTo>
                <a:lnTo>
                  <a:pt x="5108" y="2067"/>
                </a:lnTo>
                <a:lnTo>
                  <a:pt x="5104" y="2065"/>
                </a:lnTo>
                <a:lnTo>
                  <a:pt x="5101" y="2062"/>
                </a:lnTo>
                <a:lnTo>
                  <a:pt x="5099" y="2062"/>
                </a:lnTo>
                <a:lnTo>
                  <a:pt x="5099" y="2062"/>
                </a:lnTo>
                <a:lnTo>
                  <a:pt x="5097" y="2062"/>
                </a:lnTo>
                <a:lnTo>
                  <a:pt x="5097" y="2060"/>
                </a:lnTo>
                <a:lnTo>
                  <a:pt x="5095" y="2060"/>
                </a:lnTo>
                <a:lnTo>
                  <a:pt x="5092" y="2058"/>
                </a:lnTo>
                <a:lnTo>
                  <a:pt x="5092" y="2056"/>
                </a:lnTo>
                <a:lnTo>
                  <a:pt x="5090" y="2056"/>
                </a:lnTo>
                <a:lnTo>
                  <a:pt x="5090" y="2053"/>
                </a:lnTo>
                <a:lnTo>
                  <a:pt x="5088" y="2056"/>
                </a:lnTo>
                <a:lnTo>
                  <a:pt x="5088" y="2056"/>
                </a:lnTo>
                <a:lnTo>
                  <a:pt x="5086" y="2053"/>
                </a:lnTo>
                <a:lnTo>
                  <a:pt x="5086" y="2053"/>
                </a:lnTo>
                <a:lnTo>
                  <a:pt x="5083" y="2051"/>
                </a:lnTo>
                <a:lnTo>
                  <a:pt x="5081" y="2051"/>
                </a:lnTo>
                <a:lnTo>
                  <a:pt x="5079" y="2051"/>
                </a:lnTo>
                <a:lnTo>
                  <a:pt x="5077" y="2051"/>
                </a:lnTo>
                <a:lnTo>
                  <a:pt x="5074" y="2049"/>
                </a:lnTo>
                <a:lnTo>
                  <a:pt x="5074" y="2049"/>
                </a:lnTo>
                <a:lnTo>
                  <a:pt x="5072" y="2047"/>
                </a:lnTo>
                <a:lnTo>
                  <a:pt x="5072" y="2042"/>
                </a:lnTo>
                <a:lnTo>
                  <a:pt x="5072" y="2042"/>
                </a:lnTo>
                <a:lnTo>
                  <a:pt x="5072" y="2040"/>
                </a:lnTo>
                <a:lnTo>
                  <a:pt x="5068" y="2038"/>
                </a:lnTo>
                <a:lnTo>
                  <a:pt x="5068" y="2035"/>
                </a:lnTo>
                <a:lnTo>
                  <a:pt x="5070" y="2031"/>
                </a:lnTo>
                <a:lnTo>
                  <a:pt x="5070" y="2026"/>
                </a:lnTo>
                <a:lnTo>
                  <a:pt x="5068" y="2022"/>
                </a:lnTo>
                <a:lnTo>
                  <a:pt x="5065" y="2017"/>
                </a:lnTo>
                <a:lnTo>
                  <a:pt x="5065" y="2015"/>
                </a:lnTo>
                <a:lnTo>
                  <a:pt x="5065" y="2015"/>
                </a:lnTo>
                <a:lnTo>
                  <a:pt x="5063" y="2015"/>
                </a:lnTo>
                <a:lnTo>
                  <a:pt x="5063" y="2013"/>
                </a:lnTo>
                <a:lnTo>
                  <a:pt x="5061" y="2011"/>
                </a:lnTo>
                <a:lnTo>
                  <a:pt x="5061" y="2008"/>
                </a:lnTo>
                <a:lnTo>
                  <a:pt x="5059" y="2006"/>
                </a:lnTo>
                <a:lnTo>
                  <a:pt x="5059" y="2006"/>
                </a:lnTo>
                <a:lnTo>
                  <a:pt x="5059" y="2004"/>
                </a:lnTo>
                <a:lnTo>
                  <a:pt x="5059" y="2002"/>
                </a:lnTo>
                <a:lnTo>
                  <a:pt x="5059" y="1999"/>
                </a:lnTo>
                <a:lnTo>
                  <a:pt x="5059" y="1995"/>
                </a:lnTo>
                <a:lnTo>
                  <a:pt x="5057" y="1993"/>
                </a:lnTo>
                <a:lnTo>
                  <a:pt x="5057" y="1990"/>
                </a:lnTo>
                <a:lnTo>
                  <a:pt x="5057" y="1988"/>
                </a:lnTo>
                <a:lnTo>
                  <a:pt x="5057" y="1986"/>
                </a:lnTo>
                <a:lnTo>
                  <a:pt x="5057" y="1986"/>
                </a:lnTo>
                <a:lnTo>
                  <a:pt x="5057" y="1984"/>
                </a:lnTo>
                <a:lnTo>
                  <a:pt x="5054" y="1984"/>
                </a:lnTo>
                <a:lnTo>
                  <a:pt x="5054" y="1981"/>
                </a:lnTo>
                <a:lnTo>
                  <a:pt x="5052" y="1979"/>
                </a:lnTo>
                <a:lnTo>
                  <a:pt x="5048" y="1977"/>
                </a:lnTo>
                <a:lnTo>
                  <a:pt x="5045" y="1975"/>
                </a:lnTo>
                <a:lnTo>
                  <a:pt x="5045" y="1972"/>
                </a:lnTo>
                <a:lnTo>
                  <a:pt x="5041" y="1972"/>
                </a:lnTo>
                <a:lnTo>
                  <a:pt x="5041" y="1975"/>
                </a:lnTo>
                <a:lnTo>
                  <a:pt x="5039" y="1975"/>
                </a:lnTo>
                <a:lnTo>
                  <a:pt x="5036" y="1977"/>
                </a:lnTo>
                <a:lnTo>
                  <a:pt x="5034" y="1975"/>
                </a:lnTo>
                <a:lnTo>
                  <a:pt x="5034" y="1975"/>
                </a:lnTo>
                <a:lnTo>
                  <a:pt x="5032" y="1972"/>
                </a:lnTo>
                <a:lnTo>
                  <a:pt x="5032" y="1968"/>
                </a:lnTo>
                <a:lnTo>
                  <a:pt x="5030" y="1968"/>
                </a:lnTo>
                <a:lnTo>
                  <a:pt x="5030" y="1966"/>
                </a:lnTo>
                <a:lnTo>
                  <a:pt x="5030" y="1961"/>
                </a:lnTo>
                <a:lnTo>
                  <a:pt x="5030" y="1959"/>
                </a:lnTo>
                <a:lnTo>
                  <a:pt x="5030" y="1954"/>
                </a:lnTo>
                <a:lnTo>
                  <a:pt x="5030" y="1952"/>
                </a:lnTo>
                <a:lnTo>
                  <a:pt x="5027" y="1950"/>
                </a:lnTo>
                <a:lnTo>
                  <a:pt x="5027" y="1948"/>
                </a:lnTo>
                <a:lnTo>
                  <a:pt x="5025" y="1945"/>
                </a:lnTo>
                <a:lnTo>
                  <a:pt x="5025" y="1943"/>
                </a:lnTo>
                <a:lnTo>
                  <a:pt x="5025" y="1943"/>
                </a:lnTo>
                <a:lnTo>
                  <a:pt x="5023" y="1943"/>
                </a:lnTo>
                <a:lnTo>
                  <a:pt x="5023" y="1941"/>
                </a:lnTo>
                <a:lnTo>
                  <a:pt x="5023" y="1941"/>
                </a:lnTo>
                <a:lnTo>
                  <a:pt x="5023" y="1939"/>
                </a:lnTo>
                <a:lnTo>
                  <a:pt x="5025" y="1936"/>
                </a:lnTo>
                <a:lnTo>
                  <a:pt x="5023" y="1936"/>
                </a:lnTo>
                <a:lnTo>
                  <a:pt x="5021" y="1936"/>
                </a:lnTo>
                <a:lnTo>
                  <a:pt x="5021" y="1936"/>
                </a:lnTo>
                <a:lnTo>
                  <a:pt x="5018" y="1934"/>
                </a:lnTo>
                <a:lnTo>
                  <a:pt x="5018" y="1932"/>
                </a:lnTo>
                <a:lnTo>
                  <a:pt x="5018" y="1930"/>
                </a:lnTo>
                <a:lnTo>
                  <a:pt x="5018" y="1927"/>
                </a:lnTo>
                <a:lnTo>
                  <a:pt x="5018" y="1925"/>
                </a:lnTo>
                <a:lnTo>
                  <a:pt x="5018" y="1923"/>
                </a:lnTo>
                <a:lnTo>
                  <a:pt x="5016" y="1923"/>
                </a:lnTo>
                <a:lnTo>
                  <a:pt x="5014" y="1921"/>
                </a:lnTo>
                <a:lnTo>
                  <a:pt x="5014" y="1918"/>
                </a:lnTo>
                <a:lnTo>
                  <a:pt x="5016" y="1918"/>
                </a:lnTo>
                <a:lnTo>
                  <a:pt x="5014" y="1918"/>
                </a:lnTo>
                <a:lnTo>
                  <a:pt x="5014" y="1918"/>
                </a:lnTo>
                <a:lnTo>
                  <a:pt x="5012" y="1918"/>
                </a:lnTo>
                <a:lnTo>
                  <a:pt x="5012" y="1921"/>
                </a:lnTo>
                <a:lnTo>
                  <a:pt x="5009" y="1921"/>
                </a:lnTo>
                <a:lnTo>
                  <a:pt x="5007" y="1927"/>
                </a:lnTo>
                <a:lnTo>
                  <a:pt x="5007" y="1932"/>
                </a:lnTo>
                <a:lnTo>
                  <a:pt x="5005" y="1936"/>
                </a:lnTo>
                <a:lnTo>
                  <a:pt x="5005" y="1936"/>
                </a:lnTo>
                <a:lnTo>
                  <a:pt x="5005" y="1939"/>
                </a:lnTo>
                <a:lnTo>
                  <a:pt x="5005" y="1939"/>
                </a:lnTo>
                <a:lnTo>
                  <a:pt x="5005" y="1936"/>
                </a:lnTo>
                <a:lnTo>
                  <a:pt x="5003" y="1939"/>
                </a:lnTo>
                <a:lnTo>
                  <a:pt x="5000" y="1943"/>
                </a:lnTo>
                <a:lnTo>
                  <a:pt x="5000" y="1945"/>
                </a:lnTo>
                <a:lnTo>
                  <a:pt x="5003" y="1945"/>
                </a:lnTo>
                <a:lnTo>
                  <a:pt x="5003" y="1948"/>
                </a:lnTo>
                <a:lnTo>
                  <a:pt x="5003" y="1948"/>
                </a:lnTo>
                <a:lnTo>
                  <a:pt x="5005" y="1948"/>
                </a:lnTo>
                <a:lnTo>
                  <a:pt x="5005" y="1948"/>
                </a:lnTo>
                <a:lnTo>
                  <a:pt x="5005" y="1950"/>
                </a:lnTo>
                <a:lnTo>
                  <a:pt x="5005" y="1950"/>
                </a:lnTo>
                <a:lnTo>
                  <a:pt x="5005" y="1950"/>
                </a:lnTo>
                <a:lnTo>
                  <a:pt x="5003" y="1950"/>
                </a:lnTo>
                <a:lnTo>
                  <a:pt x="5003" y="1950"/>
                </a:lnTo>
                <a:lnTo>
                  <a:pt x="5000" y="1952"/>
                </a:lnTo>
                <a:lnTo>
                  <a:pt x="5000" y="1957"/>
                </a:lnTo>
                <a:lnTo>
                  <a:pt x="5000" y="1961"/>
                </a:lnTo>
                <a:lnTo>
                  <a:pt x="4998" y="1961"/>
                </a:lnTo>
                <a:lnTo>
                  <a:pt x="4998" y="1966"/>
                </a:lnTo>
                <a:lnTo>
                  <a:pt x="4998" y="1968"/>
                </a:lnTo>
                <a:lnTo>
                  <a:pt x="4998" y="1970"/>
                </a:lnTo>
                <a:lnTo>
                  <a:pt x="5000" y="1972"/>
                </a:lnTo>
                <a:lnTo>
                  <a:pt x="4998" y="1975"/>
                </a:lnTo>
                <a:lnTo>
                  <a:pt x="4998" y="1977"/>
                </a:lnTo>
                <a:lnTo>
                  <a:pt x="5000" y="1981"/>
                </a:lnTo>
                <a:lnTo>
                  <a:pt x="5000" y="1986"/>
                </a:lnTo>
                <a:lnTo>
                  <a:pt x="5000" y="1988"/>
                </a:lnTo>
                <a:lnTo>
                  <a:pt x="4998" y="1995"/>
                </a:lnTo>
                <a:lnTo>
                  <a:pt x="4996" y="1999"/>
                </a:lnTo>
                <a:lnTo>
                  <a:pt x="4996" y="2002"/>
                </a:lnTo>
                <a:lnTo>
                  <a:pt x="4996" y="2004"/>
                </a:lnTo>
                <a:lnTo>
                  <a:pt x="4996" y="2008"/>
                </a:lnTo>
                <a:lnTo>
                  <a:pt x="4994" y="2011"/>
                </a:lnTo>
                <a:lnTo>
                  <a:pt x="4989" y="2017"/>
                </a:lnTo>
                <a:lnTo>
                  <a:pt x="4989" y="2020"/>
                </a:lnTo>
                <a:lnTo>
                  <a:pt x="4987" y="2022"/>
                </a:lnTo>
                <a:lnTo>
                  <a:pt x="4985" y="2024"/>
                </a:lnTo>
                <a:lnTo>
                  <a:pt x="4982" y="2026"/>
                </a:lnTo>
                <a:lnTo>
                  <a:pt x="4978" y="2029"/>
                </a:lnTo>
                <a:lnTo>
                  <a:pt x="4976" y="2029"/>
                </a:lnTo>
                <a:lnTo>
                  <a:pt x="4973" y="2026"/>
                </a:lnTo>
                <a:lnTo>
                  <a:pt x="4973" y="2026"/>
                </a:lnTo>
                <a:lnTo>
                  <a:pt x="4969" y="2024"/>
                </a:lnTo>
                <a:lnTo>
                  <a:pt x="4967" y="2022"/>
                </a:lnTo>
                <a:lnTo>
                  <a:pt x="4962" y="2022"/>
                </a:lnTo>
                <a:lnTo>
                  <a:pt x="4962" y="2020"/>
                </a:lnTo>
                <a:lnTo>
                  <a:pt x="4962" y="2017"/>
                </a:lnTo>
                <a:lnTo>
                  <a:pt x="4960" y="2017"/>
                </a:lnTo>
                <a:lnTo>
                  <a:pt x="4960" y="2015"/>
                </a:lnTo>
                <a:lnTo>
                  <a:pt x="4955" y="2015"/>
                </a:lnTo>
                <a:lnTo>
                  <a:pt x="4953" y="2013"/>
                </a:lnTo>
                <a:lnTo>
                  <a:pt x="4951" y="2013"/>
                </a:lnTo>
                <a:lnTo>
                  <a:pt x="4946" y="2013"/>
                </a:lnTo>
                <a:lnTo>
                  <a:pt x="4944" y="2011"/>
                </a:lnTo>
                <a:lnTo>
                  <a:pt x="4942" y="2008"/>
                </a:lnTo>
                <a:lnTo>
                  <a:pt x="4940" y="2004"/>
                </a:lnTo>
                <a:lnTo>
                  <a:pt x="4935" y="2004"/>
                </a:lnTo>
                <a:lnTo>
                  <a:pt x="4933" y="2002"/>
                </a:lnTo>
                <a:lnTo>
                  <a:pt x="4931" y="1999"/>
                </a:lnTo>
                <a:lnTo>
                  <a:pt x="4928" y="1999"/>
                </a:lnTo>
                <a:lnTo>
                  <a:pt x="4928" y="1999"/>
                </a:lnTo>
                <a:lnTo>
                  <a:pt x="4926" y="1999"/>
                </a:lnTo>
                <a:lnTo>
                  <a:pt x="4924" y="1999"/>
                </a:lnTo>
                <a:lnTo>
                  <a:pt x="4924" y="1997"/>
                </a:lnTo>
                <a:lnTo>
                  <a:pt x="4924" y="1997"/>
                </a:lnTo>
                <a:lnTo>
                  <a:pt x="4924" y="1997"/>
                </a:lnTo>
                <a:lnTo>
                  <a:pt x="4924" y="1995"/>
                </a:lnTo>
                <a:lnTo>
                  <a:pt x="4924" y="1995"/>
                </a:lnTo>
                <a:lnTo>
                  <a:pt x="4922" y="1995"/>
                </a:lnTo>
                <a:lnTo>
                  <a:pt x="4922" y="1995"/>
                </a:lnTo>
                <a:lnTo>
                  <a:pt x="4922" y="1995"/>
                </a:lnTo>
                <a:lnTo>
                  <a:pt x="4919" y="1995"/>
                </a:lnTo>
                <a:lnTo>
                  <a:pt x="4917" y="1993"/>
                </a:lnTo>
                <a:lnTo>
                  <a:pt x="4917" y="1993"/>
                </a:lnTo>
                <a:lnTo>
                  <a:pt x="4915" y="1990"/>
                </a:lnTo>
                <a:lnTo>
                  <a:pt x="4913" y="1988"/>
                </a:lnTo>
                <a:lnTo>
                  <a:pt x="4910" y="1988"/>
                </a:lnTo>
                <a:lnTo>
                  <a:pt x="4906" y="1986"/>
                </a:lnTo>
                <a:lnTo>
                  <a:pt x="4904" y="1984"/>
                </a:lnTo>
                <a:lnTo>
                  <a:pt x="4904" y="1981"/>
                </a:lnTo>
                <a:lnTo>
                  <a:pt x="4904" y="1981"/>
                </a:lnTo>
                <a:lnTo>
                  <a:pt x="4904" y="1979"/>
                </a:lnTo>
                <a:lnTo>
                  <a:pt x="4906" y="1979"/>
                </a:lnTo>
                <a:lnTo>
                  <a:pt x="4908" y="1975"/>
                </a:lnTo>
                <a:lnTo>
                  <a:pt x="4910" y="1972"/>
                </a:lnTo>
                <a:lnTo>
                  <a:pt x="4910" y="1972"/>
                </a:lnTo>
                <a:lnTo>
                  <a:pt x="4913" y="1968"/>
                </a:lnTo>
                <a:lnTo>
                  <a:pt x="4913" y="1966"/>
                </a:lnTo>
                <a:lnTo>
                  <a:pt x="4910" y="1963"/>
                </a:lnTo>
                <a:lnTo>
                  <a:pt x="4910" y="1959"/>
                </a:lnTo>
                <a:lnTo>
                  <a:pt x="4915" y="1957"/>
                </a:lnTo>
                <a:lnTo>
                  <a:pt x="4917" y="1957"/>
                </a:lnTo>
                <a:lnTo>
                  <a:pt x="4917" y="1957"/>
                </a:lnTo>
                <a:lnTo>
                  <a:pt x="4917" y="1957"/>
                </a:lnTo>
                <a:lnTo>
                  <a:pt x="4919" y="1957"/>
                </a:lnTo>
                <a:lnTo>
                  <a:pt x="4919" y="1957"/>
                </a:lnTo>
                <a:lnTo>
                  <a:pt x="4922" y="1954"/>
                </a:lnTo>
                <a:lnTo>
                  <a:pt x="4922" y="1952"/>
                </a:lnTo>
                <a:lnTo>
                  <a:pt x="4922" y="1950"/>
                </a:lnTo>
                <a:lnTo>
                  <a:pt x="4922" y="1950"/>
                </a:lnTo>
                <a:lnTo>
                  <a:pt x="4926" y="1943"/>
                </a:lnTo>
                <a:lnTo>
                  <a:pt x="4926" y="1941"/>
                </a:lnTo>
                <a:lnTo>
                  <a:pt x="4926" y="1941"/>
                </a:lnTo>
                <a:lnTo>
                  <a:pt x="4924" y="1941"/>
                </a:lnTo>
                <a:lnTo>
                  <a:pt x="4922" y="1941"/>
                </a:lnTo>
                <a:lnTo>
                  <a:pt x="4922" y="1936"/>
                </a:lnTo>
                <a:lnTo>
                  <a:pt x="4919" y="1936"/>
                </a:lnTo>
                <a:lnTo>
                  <a:pt x="4917" y="1941"/>
                </a:lnTo>
                <a:lnTo>
                  <a:pt x="4917" y="1941"/>
                </a:lnTo>
                <a:lnTo>
                  <a:pt x="4917" y="1941"/>
                </a:lnTo>
                <a:lnTo>
                  <a:pt x="4917" y="1943"/>
                </a:lnTo>
                <a:lnTo>
                  <a:pt x="4917" y="1945"/>
                </a:lnTo>
                <a:lnTo>
                  <a:pt x="4915" y="1945"/>
                </a:lnTo>
                <a:lnTo>
                  <a:pt x="4915" y="1945"/>
                </a:lnTo>
                <a:lnTo>
                  <a:pt x="4913" y="1943"/>
                </a:lnTo>
                <a:lnTo>
                  <a:pt x="4913" y="1941"/>
                </a:lnTo>
                <a:lnTo>
                  <a:pt x="4913" y="1941"/>
                </a:lnTo>
                <a:lnTo>
                  <a:pt x="4910" y="1941"/>
                </a:lnTo>
                <a:lnTo>
                  <a:pt x="4908" y="1941"/>
                </a:lnTo>
                <a:lnTo>
                  <a:pt x="4908" y="1941"/>
                </a:lnTo>
                <a:lnTo>
                  <a:pt x="4908" y="1941"/>
                </a:lnTo>
                <a:lnTo>
                  <a:pt x="4908" y="1941"/>
                </a:lnTo>
                <a:lnTo>
                  <a:pt x="4910" y="1939"/>
                </a:lnTo>
                <a:lnTo>
                  <a:pt x="4910" y="1939"/>
                </a:lnTo>
                <a:lnTo>
                  <a:pt x="4910" y="1936"/>
                </a:lnTo>
                <a:lnTo>
                  <a:pt x="4910" y="1936"/>
                </a:lnTo>
                <a:lnTo>
                  <a:pt x="4910" y="1936"/>
                </a:lnTo>
                <a:lnTo>
                  <a:pt x="4910" y="1934"/>
                </a:lnTo>
                <a:lnTo>
                  <a:pt x="4910" y="1934"/>
                </a:lnTo>
                <a:lnTo>
                  <a:pt x="4908" y="1936"/>
                </a:lnTo>
                <a:lnTo>
                  <a:pt x="4908" y="1936"/>
                </a:lnTo>
                <a:lnTo>
                  <a:pt x="4906" y="1939"/>
                </a:lnTo>
                <a:lnTo>
                  <a:pt x="4901" y="1939"/>
                </a:lnTo>
                <a:lnTo>
                  <a:pt x="4901" y="1941"/>
                </a:lnTo>
                <a:lnTo>
                  <a:pt x="4897" y="1941"/>
                </a:lnTo>
                <a:lnTo>
                  <a:pt x="4895" y="1939"/>
                </a:lnTo>
                <a:lnTo>
                  <a:pt x="4895" y="1939"/>
                </a:lnTo>
                <a:lnTo>
                  <a:pt x="4892" y="1936"/>
                </a:lnTo>
                <a:lnTo>
                  <a:pt x="4890" y="1939"/>
                </a:lnTo>
                <a:lnTo>
                  <a:pt x="4888" y="1939"/>
                </a:lnTo>
                <a:lnTo>
                  <a:pt x="4888" y="1939"/>
                </a:lnTo>
                <a:lnTo>
                  <a:pt x="4886" y="1939"/>
                </a:lnTo>
                <a:lnTo>
                  <a:pt x="4883" y="1936"/>
                </a:lnTo>
                <a:lnTo>
                  <a:pt x="4879" y="1934"/>
                </a:lnTo>
                <a:lnTo>
                  <a:pt x="4877" y="1934"/>
                </a:lnTo>
                <a:lnTo>
                  <a:pt x="4874" y="1934"/>
                </a:lnTo>
                <a:lnTo>
                  <a:pt x="4872" y="1934"/>
                </a:lnTo>
                <a:lnTo>
                  <a:pt x="4872" y="1934"/>
                </a:lnTo>
                <a:lnTo>
                  <a:pt x="4868" y="1934"/>
                </a:lnTo>
                <a:lnTo>
                  <a:pt x="4868" y="1932"/>
                </a:lnTo>
                <a:lnTo>
                  <a:pt x="4865" y="1930"/>
                </a:lnTo>
                <a:lnTo>
                  <a:pt x="4865" y="1927"/>
                </a:lnTo>
                <a:lnTo>
                  <a:pt x="4863" y="1927"/>
                </a:lnTo>
                <a:lnTo>
                  <a:pt x="4861" y="1930"/>
                </a:lnTo>
                <a:lnTo>
                  <a:pt x="4861" y="1930"/>
                </a:lnTo>
                <a:lnTo>
                  <a:pt x="4859" y="1927"/>
                </a:lnTo>
                <a:lnTo>
                  <a:pt x="4856" y="1925"/>
                </a:lnTo>
                <a:lnTo>
                  <a:pt x="4854" y="1925"/>
                </a:lnTo>
                <a:lnTo>
                  <a:pt x="4854" y="1925"/>
                </a:lnTo>
                <a:lnTo>
                  <a:pt x="4854" y="1927"/>
                </a:lnTo>
                <a:lnTo>
                  <a:pt x="4852" y="1927"/>
                </a:lnTo>
                <a:lnTo>
                  <a:pt x="4852" y="1927"/>
                </a:lnTo>
                <a:lnTo>
                  <a:pt x="4850" y="1925"/>
                </a:lnTo>
                <a:lnTo>
                  <a:pt x="4850" y="1925"/>
                </a:lnTo>
                <a:lnTo>
                  <a:pt x="4847" y="1927"/>
                </a:lnTo>
                <a:lnTo>
                  <a:pt x="4847" y="1927"/>
                </a:lnTo>
                <a:lnTo>
                  <a:pt x="4850" y="1927"/>
                </a:lnTo>
                <a:lnTo>
                  <a:pt x="4852" y="1930"/>
                </a:lnTo>
                <a:lnTo>
                  <a:pt x="4852" y="1930"/>
                </a:lnTo>
                <a:lnTo>
                  <a:pt x="4854" y="1930"/>
                </a:lnTo>
                <a:lnTo>
                  <a:pt x="4859" y="1930"/>
                </a:lnTo>
                <a:lnTo>
                  <a:pt x="4861" y="1932"/>
                </a:lnTo>
                <a:lnTo>
                  <a:pt x="4861" y="1934"/>
                </a:lnTo>
                <a:lnTo>
                  <a:pt x="4861" y="1934"/>
                </a:lnTo>
                <a:lnTo>
                  <a:pt x="4861" y="1936"/>
                </a:lnTo>
                <a:lnTo>
                  <a:pt x="4861" y="1939"/>
                </a:lnTo>
                <a:lnTo>
                  <a:pt x="4861" y="1939"/>
                </a:lnTo>
                <a:lnTo>
                  <a:pt x="4861" y="1939"/>
                </a:lnTo>
                <a:lnTo>
                  <a:pt x="4859" y="1939"/>
                </a:lnTo>
                <a:lnTo>
                  <a:pt x="4859" y="1941"/>
                </a:lnTo>
                <a:lnTo>
                  <a:pt x="4856" y="1941"/>
                </a:lnTo>
                <a:lnTo>
                  <a:pt x="4856" y="1943"/>
                </a:lnTo>
                <a:lnTo>
                  <a:pt x="4856" y="1941"/>
                </a:lnTo>
                <a:lnTo>
                  <a:pt x="4854" y="1941"/>
                </a:lnTo>
                <a:lnTo>
                  <a:pt x="4854" y="1941"/>
                </a:lnTo>
                <a:lnTo>
                  <a:pt x="4852" y="1943"/>
                </a:lnTo>
                <a:lnTo>
                  <a:pt x="4850" y="1941"/>
                </a:lnTo>
                <a:lnTo>
                  <a:pt x="4850" y="1941"/>
                </a:lnTo>
                <a:lnTo>
                  <a:pt x="4845" y="1943"/>
                </a:lnTo>
                <a:lnTo>
                  <a:pt x="4841" y="1943"/>
                </a:lnTo>
                <a:lnTo>
                  <a:pt x="4841" y="1941"/>
                </a:lnTo>
                <a:lnTo>
                  <a:pt x="4841" y="1939"/>
                </a:lnTo>
                <a:lnTo>
                  <a:pt x="4838" y="1939"/>
                </a:lnTo>
                <a:lnTo>
                  <a:pt x="4838" y="1939"/>
                </a:lnTo>
                <a:lnTo>
                  <a:pt x="4838" y="1941"/>
                </a:lnTo>
                <a:lnTo>
                  <a:pt x="4836" y="1941"/>
                </a:lnTo>
                <a:lnTo>
                  <a:pt x="4836" y="1941"/>
                </a:lnTo>
                <a:lnTo>
                  <a:pt x="4836" y="1941"/>
                </a:lnTo>
                <a:lnTo>
                  <a:pt x="4836" y="1943"/>
                </a:lnTo>
                <a:lnTo>
                  <a:pt x="4834" y="1943"/>
                </a:lnTo>
                <a:lnTo>
                  <a:pt x="4834" y="1943"/>
                </a:lnTo>
                <a:lnTo>
                  <a:pt x="4834" y="1945"/>
                </a:lnTo>
                <a:lnTo>
                  <a:pt x="4834" y="1945"/>
                </a:lnTo>
                <a:lnTo>
                  <a:pt x="4832" y="1945"/>
                </a:lnTo>
                <a:lnTo>
                  <a:pt x="4832" y="1945"/>
                </a:lnTo>
                <a:lnTo>
                  <a:pt x="4832" y="1945"/>
                </a:lnTo>
                <a:lnTo>
                  <a:pt x="4829" y="1943"/>
                </a:lnTo>
                <a:lnTo>
                  <a:pt x="4829" y="1945"/>
                </a:lnTo>
                <a:lnTo>
                  <a:pt x="4829" y="1945"/>
                </a:lnTo>
                <a:lnTo>
                  <a:pt x="4829" y="1948"/>
                </a:lnTo>
                <a:lnTo>
                  <a:pt x="4827" y="1948"/>
                </a:lnTo>
                <a:lnTo>
                  <a:pt x="4827" y="1948"/>
                </a:lnTo>
                <a:lnTo>
                  <a:pt x="4825" y="1948"/>
                </a:lnTo>
                <a:lnTo>
                  <a:pt x="4825" y="1952"/>
                </a:lnTo>
                <a:lnTo>
                  <a:pt x="4823" y="1952"/>
                </a:lnTo>
                <a:lnTo>
                  <a:pt x="4820" y="1954"/>
                </a:lnTo>
                <a:lnTo>
                  <a:pt x="4820" y="1957"/>
                </a:lnTo>
                <a:lnTo>
                  <a:pt x="4823" y="1959"/>
                </a:lnTo>
                <a:lnTo>
                  <a:pt x="4823" y="1959"/>
                </a:lnTo>
                <a:lnTo>
                  <a:pt x="4820" y="1961"/>
                </a:lnTo>
                <a:lnTo>
                  <a:pt x="4820" y="1961"/>
                </a:lnTo>
                <a:lnTo>
                  <a:pt x="4818" y="1961"/>
                </a:lnTo>
                <a:lnTo>
                  <a:pt x="4816" y="1963"/>
                </a:lnTo>
                <a:lnTo>
                  <a:pt x="4816" y="1963"/>
                </a:lnTo>
                <a:lnTo>
                  <a:pt x="4816" y="1966"/>
                </a:lnTo>
                <a:lnTo>
                  <a:pt x="4816" y="1966"/>
                </a:lnTo>
                <a:lnTo>
                  <a:pt x="4816" y="1968"/>
                </a:lnTo>
                <a:lnTo>
                  <a:pt x="4814" y="1968"/>
                </a:lnTo>
                <a:lnTo>
                  <a:pt x="4814" y="1970"/>
                </a:lnTo>
                <a:lnTo>
                  <a:pt x="4811" y="1972"/>
                </a:lnTo>
                <a:lnTo>
                  <a:pt x="4809" y="1975"/>
                </a:lnTo>
                <a:lnTo>
                  <a:pt x="4811" y="1977"/>
                </a:lnTo>
                <a:lnTo>
                  <a:pt x="4814" y="1977"/>
                </a:lnTo>
                <a:lnTo>
                  <a:pt x="4814" y="1977"/>
                </a:lnTo>
                <a:lnTo>
                  <a:pt x="4814" y="1979"/>
                </a:lnTo>
                <a:lnTo>
                  <a:pt x="4814" y="1979"/>
                </a:lnTo>
                <a:lnTo>
                  <a:pt x="4814" y="1981"/>
                </a:lnTo>
                <a:lnTo>
                  <a:pt x="4816" y="1981"/>
                </a:lnTo>
                <a:lnTo>
                  <a:pt x="4816" y="1981"/>
                </a:lnTo>
                <a:lnTo>
                  <a:pt x="4816" y="1981"/>
                </a:lnTo>
                <a:lnTo>
                  <a:pt x="4816" y="1981"/>
                </a:lnTo>
                <a:lnTo>
                  <a:pt x="4814" y="1981"/>
                </a:lnTo>
                <a:lnTo>
                  <a:pt x="4814" y="1984"/>
                </a:lnTo>
                <a:lnTo>
                  <a:pt x="4814" y="1986"/>
                </a:lnTo>
                <a:lnTo>
                  <a:pt x="4814" y="1986"/>
                </a:lnTo>
                <a:lnTo>
                  <a:pt x="4814" y="1986"/>
                </a:lnTo>
                <a:lnTo>
                  <a:pt x="4814" y="1986"/>
                </a:lnTo>
                <a:lnTo>
                  <a:pt x="4811" y="1986"/>
                </a:lnTo>
                <a:lnTo>
                  <a:pt x="4811" y="1984"/>
                </a:lnTo>
                <a:lnTo>
                  <a:pt x="4809" y="1984"/>
                </a:lnTo>
                <a:lnTo>
                  <a:pt x="4807" y="1984"/>
                </a:lnTo>
                <a:lnTo>
                  <a:pt x="4807" y="1984"/>
                </a:lnTo>
                <a:lnTo>
                  <a:pt x="4807" y="1986"/>
                </a:lnTo>
                <a:lnTo>
                  <a:pt x="4807" y="1988"/>
                </a:lnTo>
                <a:lnTo>
                  <a:pt x="4807" y="1986"/>
                </a:lnTo>
                <a:lnTo>
                  <a:pt x="4807" y="1984"/>
                </a:lnTo>
                <a:lnTo>
                  <a:pt x="4805" y="1984"/>
                </a:lnTo>
                <a:lnTo>
                  <a:pt x="4798" y="1981"/>
                </a:lnTo>
                <a:lnTo>
                  <a:pt x="4798" y="1981"/>
                </a:lnTo>
                <a:lnTo>
                  <a:pt x="4796" y="1981"/>
                </a:lnTo>
                <a:lnTo>
                  <a:pt x="4793" y="1981"/>
                </a:lnTo>
                <a:lnTo>
                  <a:pt x="4793" y="1984"/>
                </a:lnTo>
                <a:lnTo>
                  <a:pt x="4793" y="1984"/>
                </a:lnTo>
                <a:lnTo>
                  <a:pt x="4793" y="1984"/>
                </a:lnTo>
                <a:lnTo>
                  <a:pt x="4791" y="1984"/>
                </a:lnTo>
                <a:lnTo>
                  <a:pt x="4791" y="1986"/>
                </a:lnTo>
                <a:lnTo>
                  <a:pt x="4791" y="1986"/>
                </a:lnTo>
                <a:lnTo>
                  <a:pt x="4791" y="1988"/>
                </a:lnTo>
                <a:lnTo>
                  <a:pt x="4791" y="1988"/>
                </a:lnTo>
                <a:lnTo>
                  <a:pt x="4791" y="1990"/>
                </a:lnTo>
                <a:lnTo>
                  <a:pt x="4791" y="1988"/>
                </a:lnTo>
                <a:lnTo>
                  <a:pt x="4791" y="1988"/>
                </a:lnTo>
                <a:lnTo>
                  <a:pt x="4789" y="1990"/>
                </a:lnTo>
                <a:lnTo>
                  <a:pt x="4789" y="1990"/>
                </a:lnTo>
                <a:lnTo>
                  <a:pt x="4789" y="1986"/>
                </a:lnTo>
                <a:lnTo>
                  <a:pt x="4789" y="1984"/>
                </a:lnTo>
                <a:lnTo>
                  <a:pt x="4791" y="1981"/>
                </a:lnTo>
                <a:lnTo>
                  <a:pt x="4791" y="1981"/>
                </a:lnTo>
                <a:lnTo>
                  <a:pt x="4791" y="1979"/>
                </a:lnTo>
                <a:lnTo>
                  <a:pt x="4787" y="1977"/>
                </a:lnTo>
                <a:lnTo>
                  <a:pt x="4784" y="1975"/>
                </a:lnTo>
                <a:lnTo>
                  <a:pt x="4782" y="1972"/>
                </a:lnTo>
                <a:lnTo>
                  <a:pt x="4780" y="1970"/>
                </a:lnTo>
                <a:lnTo>
                  <a:pt x="4780" y="1970"/>
                </a:lnTo>
                <a:lnTo>
                  <a:pt x="4778" y="1968"/>
                </a:lnTo>
                <a:lnTo>
                  <a:pt x="4773" y="1968"/>
                </a:lnTo>
                <a:lnTo>
                  <a:pt x="4773" y="1966"/>
                </a:lnTo>
                <a:lnTo>
                  <a:pt x="4771" y="1966"/>
                </a:lnTo>
                <a:lnTo>
                  <a:pt x="4769" y="1966"/>
                </a:lnTo>
                <a:lnTo>
                  <a:pt x="4769" y="1968"/>
                </a:lnTo>
                <a:lnTo>
                  <a:pt x="4769" y="1968"/>
                </a:lnTo>
                <a:lnTo>
                  <a:pt x="4766" y="1970"/>
                </a:lnTo>
                <a:lnTo>
                  <a:pt x="4766" y="1972"/>
                </a:lnTo>
                <a:lnTo>
                  <a:pt x="4764" y="1970"/>
                </a:lnTo>
                <a:lnTo>
                  <a:pt x="4764" y="1970"/>
                </a:lnTo>
                <a:lnTo>
                  <a:pt x="4762" y="1970"/>
                </a:lnTo>
                <a:lnTo>
                  <a:pt x="4762" y="1970"/>
                </a:lnTo>
                <a:lnTo>
                  <a:pt x="4762" y="1972"/>
                </a:lnTo>
                <a:lnTo>
                  <a:pt x="4760" y="1970"/>
                </a:lnTo>
                <a:lnTo>
                  <a:pt x="4760" y="1970"/>
                </a:lnTo>
                <a:lnTo>
                  <a:pt x="4760" y="1968"/>
                </a:lnTo>
                <a:lnTo>
                  <a:pt x="4757" y="1968"/>
                </a:lnTo>
                <a:lnTo>
                  <a:pt x="4757" y="1970"/>
                </a:lnTo>
                <a:lnTo>
                  <a:pt x="4760" y="1970"/>
                </a:lnTo>
                <a:lnTo>
                  <a:pt x="4757" y="1972"/>
                </a:lnTo>
                <a:lnTo>
                  <a:pt x="4757" y="1972"/>
                </a:lnTo>
                <a:lnTo>
                  <a:pt x="4757" y="1972"/>
                </a:lnTo>
                <a:lnTo>
                  <a:pt x="4757" y="1975"/>
                </a:lnTo>
                <a:lnTo>
                  <a:pt x="4757" y="1977"/>
                </a:lnTo>
                <a:lnTo>
                  <a:pt x="4755" y="1977"/>
                </a:lnTo>
                <a:lnTo>
                  <a:pt x="4755" y="1979"/>
                </a:lnTo>
                <a:lnTo>
                  <a:pt x="4755" y="1979"/>
                </a:lnTo>
                <a:lnTo>
                  <a:pt x="4755" y="1977"/>
                </a:lnTo>
                <a:lnTo>
                  <a:pt x="4755" y="1977"/>
                </a:lnTo>
                <a:lnTo>
                  <a:pt x="4753" y="1977"/>
                </a:lnTo>
                <a:lnTo>
                  <a:pt x="4753" y="1977"/>
                </a:lnTo>
                <a:lnTo>
                  <a:pt x="4753" y="1977"/>
                </a:lnTo>
                <a:lnTo>
                  <a:pt x="4751" y="1977"/>
                </a:lnTo>
                <a:lnTo>
                  <a:pt x="4753" y="1977"/>
                </a:lnTo>
                <a:lnTo>
                  <a:pt x="4753" y="1975"/>
                </a:lnTo>
                <a:lnTo>
                  <a:pt x="4753" y="1975"/>
                </a:lnTo>
                <a:lnTo>
                  <a:pt x="4751" y="1972"/>
                </a:lnTo>
                <a:lnTo>
                  <a:pt x="4751" y="1972"/>
                </a:lnTo>
                <a:lnTo>
                  <a:pt x="4751" y="1975"/>
                </a:lnTo>
                <a:lnTo>
                  <a:pt x="4751" y="1977"/>
                </a:lnTo>
                <a:lnTo>
                  <a:pt x="4749" y="1977"/>
                </a:lnTo>
                <a:lnTo>
                  <a:pt x="4749" y="1977"/>
                </a:lnTo>
                <a:lnTo>
                  <a:pt x="4746" y="1977"/>
                </a:lnTo>
                <a:lnTo>
                  <a:pt x="4746" y="1979"/>
                </a:lnTo>
                <a:lnTo>
                  <a:pt x="4746" y="1979"/>
                </a:lnTo>
                <a:lnTo>
                  <a:pt x="4744" y="1981"/>
                </a:lnTo>
                <a:lnTo>
                  <a:pt x="4744" y="1981"/>
                </a:lnTo>
                <a:lnTo>
                  <a:pt x="4746" y="1984"/>
                </a:lnTo>
                <a:lnTo>
                  <a:pt x="4746" y="1984"/>
                </a:lnTo>
                <a:lnTo>
                  <a:pt x="4749" y="1986"/>
                </a:lnTo>
                <a:lnTo>
                  <a:pt x="4746" y="1986"/>
                </a:lnTo>
                <a:lnTo>
                  <a:pt x="4746" y="1986"/>
                </a:lnTo>
                <a:lnTo>
                  <a:pt x="4746" y="1986"/>
                </a:lnTo>
                <a:lnTo>
                  <a:pt x="4744" y="1986"/>
                </a:lnTo>
                <a:lnTo>
                  <a:pt x="4742" y="1986"/>
                </a:lnTo>
                <a:lnTo>
                  <a:pt x="4742" y="1986"/>
                </a:lnTo>
                <a:lnTo>
                  <a:pt x="4742" y="1986"/>
                </a:lnTo>
                <a:lnTo>
                  <a:pt x="4742" y="1986"/>
                </a:lnTo>
                <a:lnTo>
                  <a:pt x="4742" y="1986"/>
                </a:lnTo>
                <a:lnTo>
                  <a:pt x="4740" y="1986"/>
                </a:lnTo>
                <a:lnTo>
                  <a:pt x="4740" y="1988"/>
                </a:lnTo>
                <a:lnTo>
                  <a:pt x="4740" y="1988"/>
                </a:lnTo>
                <a:lnTo>
                  <a:pt x="4740" y="1988"/>
                </a:lnTo>
                <a:lnTo>
                  <a:pt x="4740" y="1990"/>
                </a:lnTo>
                <a:lnTo>
                  <a:pt x="4742" y="1990"/>
                </a:lnTo>
                <a:lnTo>
                  <a:pt x="4742" y="1990"/>
                </a:lnTo>
                <a:lnTo>
                  <a:pt x="4742" y="1990"/>
                </a:lnTo>
                <a:lnTo>
                  <a:pt x="4742" y="1993"/>
                </a:lnTo>
                <a:lnTo>
                  <a:pt x="4742" y="1993"/>
                </a:lnTo>
                <a:lnTo>
                  <a:pt x="4742" y="1990"/>
                </a:lnTo>
                <a:lnTo>
                  <a:pt x="4737" y="1990"/>
                </a:lnTo>
                <a:lnTo>
                  <a:pt x="4737" y="1988"/>
                </a:lnTo>
                <a:lnTo>
                  <a:pt x="4737" y="1990"/>
                </a:lnTo>
                <a:lnTo>
                  <a:pt x="4737" y="1990"/>
                </a:lnTo>
                <a:lnTo>
                  <a:pt x="4735" y="1990"/>
                </a:lnTo>
                <a:lnTo>
                  <a:pt x="4735" y="1993"/>
                </a:lnTo>
                <a:lnTo>
                  <a:pt x="4733" y="1993"/>
                </a:lnTo>
                <a:lnTo>
                  <a:pt x="4733" y="1993"/>
                </a:lnTo>
                <a:lnTo>
                  <a:pt x="4733" y="1995"/>
                </a:lnTo>
                <a:lnTo>
                  <a:pt x="4733" y="1997"/>
                </a:lnTo>
                <a:lnTo>
                  <a:pt x="4733" y="1997"/>
                </a:lnTo>
                <a:lnTo>
                  <a:pt x="4733" y="1999"/>
                </a:lnTo>
                <a:lnTo>
                  <a:pt x="4735" y="1997"/>
                </a:lnTo>
                <a:lnTo>
                  <a:pt x="4735" y="1997"/>
                </a:lnTo>
                <a:lnTo>
                  <a:pt x="4735" y="1999"/>
                </a:lnTo>
                <a:lnTo>
                  <a:pt x="4735" y="1999"/>
                </a:lnTo>
                <a:lnTo>
                  <a:pt x="4735" y="2002"/>
                </a:lnTo>
                <a:lnTo>
                  <a:pt x="4735" y="2002"/>
                </a:lnTo>
                <a:lnTo>
                  <a:pt x="4735" y="2002"/>
                </a:lnTo>
                <a:lnTo>
                  <a:pt x="4733" y="2002"/>
                </a:lnTo>
                <a:lnTo>
                  <a:pt x="4733" y="2002"/>
                </a:lnTo>
                <a:lnTo>
                  <a:pt x="4733" y="2004"/>
                </a:lnTo>
                <a:lnTo>
                  <a:pt x="4733" y="2006"/>
                </a:lnTo>
                <a:lnTo>
                  <a:pt x="4733" y="2006"/>
                </a:lnTo>
                <a:lnTo>
                  <a:pt x="4735" y="2006"/>
                </a:lnTo>
                <a:lnTo>
                  <a:pt x="4737" y="2006"/>
                </a:lnTo>
                <a:lnTo>
                  <a:pt x="4737" y="2006"/>
                </a:lnTo>
                <a:lnTo>
                  <a:pt x="4737" y="2006"/>
                </a:lnTo>
                <a:lnTo>
                  <a:pt x="4737" y="2006"/>
                </a:lnTo>
                <a:lnTo>
                  <a:pt x="4735" y="2006"/>
                </a:lnTo>
                <a:lnTo>
                  <a:pt x="4733" y="2006"/>
                </a:lnTo>
                <a:lnTo>
                  <a:pt x="4731" y="2006"/>
                </a:lnTo>
                <a:lnTo>
                  <a:pt x="4728" y="2006"/>
                </a:lnTo>
                <a:lnTo>
                  <a:pt x="4728" y="2004"/>
                </a:lnTo>
                <a:lnTo>
                  <a:pt x="4726" y="2004"/>
                </a:lnTo>
                <a:lnTo>
                  <a:pt x="4726" y="2006"/>
                </a:lnTo>
                <a:lnTo>
                  <a:pt x="4724" y="2006"/>
                </a:lnTo>
                <a:lnTo>
                  <a:pt x="4724" y="2006"/>
                </a:lnTo>
                <a:lnTo>
                  <a:pt x="4722" y="2004"/>
                </a:lnTo>
                <a:lnTo>
                  <a:pt x="4722" y="2004"/>
                </a:lnTo>
                <a:lnTo>
                  <a:pt x="4719" y="2004"/>
                </a:lnTo>
                <a:lnTo>
                  <a:pt x="4722" y="2006"/>
                </a:lnTo>
                <a:lnTo>
                  <a:pt x="4719" y="2006"/>
                </a:lnTo>
                <a:lnTo>
                  <a:pt x="4719" y="2008"/>
                </a:lnTo>
                <a:lnTo>
                  <a:pt x="4719" y="2008"/>
                </a:lnTo>
                <a:lnTo>
                  <a:pt x="4717" y="2008"/>
                </a:lnTo>
                <a:lnTo>
                  <a:pt x="4719" y="2008"/>
                </a:lnTo>
                <a:lnTo>
                  <a:pt x="4719" y="2011"/>
                </a:lnTo>
                <a:lnTo>
                  <a:pt x="4722" y="2013"/>
                </a:lnTo>
                <a:lnTo>
                  <a:pt x="4722" y="2013"/>
                </a:lnTo>
                <a:lnTo>
                  <a:pt x="4722" y="2015"/>
                </a:lnTo>
                <a:lnTo>
                  <a:pt x="4724" y="2015"/>
                </a:lnTo>
                <a:lnTo>
                  <a:pt x="4724" y="2015"/>
                </a:lnTo>
                <a:lnTo>
                  <a:pt x="4724" y="2017"/>
                </a:lnTo>
                <a:lnTo>
                  <a:pt x="4724" y="2017"/>
                </a:lnTo>
                <a:lnTo>
                  <a:pt x="4724" y="2017"/>
                </a:lnTo>
                <a:lnTo>
                  <a:pt x="4722" y="2017"/>
                </a:lnTo>
                <a:lnTo>
                  <a:pt x="4722" y="2017"/>
                </a:lnTo>
                <a:lnTo>
                  <a:pt x="4719" y="2017"/>
                </a:lnTo>
                <a:lnTo>
                  <a:pt x="4719" y="2017"/>
                </a:lnTo>
                <a:lnTo>
                  <a:pt x="4719" y="2017"/>
                </a:lnTo>
                <a:lnTo>
                  <a:pt x="4719" y="2020"/>
                </a:lnTo>
                <a:lnTo>
                  <a:pt x="4719" y="2022"/>
                </a:lnTo>
                <a:lnTo>
                  <a:pt x="4719" y="2024"/>
                </a:lnTo>
                <a:lnTo>
                  <a:pt x="4719" y="2024"/>
                </a:lnTo>
                <a:lnTo>
                  <a:pt x="4719" y="2024"/>
                </a:lnTo>
                <a:lnTo>
                  <a:pt x="4717" y="2022"/>
                </a:lnTo>
                <a:lnTo>
                  <a:pt x="4717" y="2022"/>
                </a:lnTo>
                <a:lnTo>
                  <a:pt x="4715" y="2017"/>
                </a:lnTo>
                <a:lnTo>
                  <a:pt x="4713" y="2015"/>
                </a:lnTo>
                <a:lnTo>
                  <a:pt x="4713" y="2013"/>
                </a:lnTo>
                <a:lnTo>
                  <a:pt x="4710" y="2008"/>
                </a:lnTo>
                <a:lnTo>
                  <a:pt x="4708" y="2008"/>
                </a:lnTo>
                <a:lnTo>
                  <a:pt x="4708" y="2008"/>
                </a:lnTo>
                <a:lnTo>
                  <a:pt x="4706" y="2013"/>
                </a:lnTo>
                <a:lnTo>
                  <a:pt x="4706" y="2013"/>
                </a:lnTo>
                <a:lnTo>
                  <a:pt x="4704" y="2015"/>
                </a:lnTo>
                <a:lnTo>
                  <a:pt x="4704" y="2015"/>
                </a:lnTo>
                <a:lnTo>
                  <a:pt x="4701" y="2015"/>
                </a:lnTo>
                <a:lnTo>
                  <a:pt x="4699" y="2017"/>
                </a:lnTo>
                <a:lnTo>
                  <a:pt x="4699" y="2020"/>
                </a:lnTo>
                <a:lnTo>
                  <a:pt x="4697" y="2022"/>
                </a:lnTo>
                <a:lnTo>
                  <a:pt x="4697" y="2024"/>
                </a:lnTo>
                <a:lnTo>
                  <a:pt x="4697" y="2024"/>
                </a:lnTo>
                <a:lnTo>
                  <a:pt x="4697" y="2029"/>
                </a:lnTo>
                <a:lnTo>
                  <a:pt x="4699" y="2031"/>
                </a:lnTo>
                <a:lnTo>
                  <a:pt x="4699" y="2033"/>
                </a:lnTo>
                <a:lnTo>
                  <a:pt x="4701" y="2033"/>
                </a:lnTo>
                <a:lnTo>
                  <a:pt x="4701" y="2033"/>
                </a:lnTo>
                <a:lnTo>
                  <a:pt x="4699" y="2035"/>
                </a:lnTo>
                <a:lnTo>
                  <a:pt x="4695" y="2038"/>
                </a:lnTo>
                <a:lnTo>
                  <a:pt x="4692" y="2040"/>
                </a:lnTo>
                <a:lnTo>
                  <a:pt x="4692" y="2040"/>
                </a:lnTo>
                <a:lnTo>
                  <a:pt x="4690" y="2042"/>
                </a:lnTo>
                <a:lnTo>
                  <a:pt x="4690" y="2044"/>
                </a:lnTo>
                <a:lnTo>
                  <a:pt x="4688" y="2047"/>
                </a:lnTo>
                <a:lnTo>
                  <a:pt x="4688" y="2049"/>
                </a:lnTo>
                <a:lnTo>
                  <a:pt x="4686" y="2053"/>
                </a:lnTo>
                <a:lnTo>
                  <a:pt x="4681" y="2056"/>
                </a:lnTo>
                <a:lnTo>
                  <a:pt x="4679" y="2058"/>
                </a:lnTo>
                <a:lnTo>
                  <a:pt x="4677" y="2058"/>
                </a:lnTo>
                <a:lnTo>
                  <a:pt x="4670" y="2062"/>
                </a:lnTo>
                <a:lnTo>
                  <a:pt x="4668" y="2062"/>
                </a:lnTo>
                <a:lnTo>
                  <a:pt x="4661" y="2062"/>
                </a:lnTo>
                <a:lnTo>
                  <a:pt x="4656" y="2065"/>
                </a:lnTo>
                <a:lnTo>
                  <a:pt x="4654" y="2065"/>
                </a:lnTo>
                <a:lnTo>
                  <a:pt x="4650" y="2065"/>
                </a:lnTo>
                <a:lnTo>
                  <a:pt x="4645" y="2069"/>
                </a:lnTo>
                <a:lnTo>
                  <a:pt x="4641" y="2069"/>
                </a:lnTo>
                <a:lnTo>
                  <a:pt x="4636" y="2069"/>
                </a:lnTo>
                <a:lnTo>
                  <a:pt x="4634" y="2071"/>
                </a:lnTo>
                <a:lnTo>
                  <a:pt x="4629" y="2074"/>
                </a:lnTo>
                <a:lnTo>
                  <a:pt x="4627" y="2074"/>
                </a:lnTo>
                <a:lnTo>
                  <a:pt x="4623" y="2076"/>
                </a:lnTo>
                <a:lnTo>
                  <a:pt x="4623" y="2076"/>
                </a:lnTo>
                <a:lnTo>
                  <a:pt x="4620" y="2074"/>
                </a:lnTo>
                <a:lnTo>
                  <a:pt x="4618" y="2074"/>
                </a:lnTo>
                <a:lnTo>
                  <a:pt x="4614" y="2074"/>
                </a:lnTo>
                <a:lnTo>
                  <a:pt x="4614" y="2074"/>
                </a:lnTo>
                <a:lnTo>
                  <a:pt x="4611" y="2076"/>
                </a:lnTo>
                <a:lnTo>
                  <a:pt x="4602" y="2080"/>
                </a:lnTo>
                <a:lnTo>
                  <a:pt x="4600" y="2083"/>
                </a:lnTo>
                <a:lnTo>
                  <a:pt x="4598" y="2085"/>
                </a:lnTo>
                <a:lnTo>
                  <a:pt x="4596" y="2085"/>
                </a:lnTo>
                <a:lnTo>
                  <a:pt x="4593" y="2087"/>
                </a:lnTo>
                <a:lnTo>
                  <a:pt x="4589" y="2089"/>
                </a:lnTo>
                <a:lnTo>
                  <a:pt x="4584" y="2092"/>
                </a:lnTo>
                <a:lnTo>
                  <a:pt x="4582" y="2094"/>
                </a:lnTo>
                <a:lnTo>
                  <a:pt x="4580" y="2096"/>
                </a:lnTo>
                <a:lnTo>
                  <a:pt x="4578" y="2101"/>
                </a:lnTo>
                <a:lnTo>
                  <a:pt x="4575" y="2103"/>
                </a:lnTo>
                <a:lnTo>
                  <a:pt x="4575" y="2103"/>
                </a:lnTo>
                <a:lnTo>
                  <a:pt x="4573" y="2103"/>
                </a:lnTo>
                <a:lnTo>
                  <a:pt x="4573" y="2105"/>
                </a:lnTo>
                <a:lnTo>
                  <a:pt x="4573" y="2101"/>
                </a:lnTo>
                <a:lnTo>
                  <a:pt x="4571" y="2098"/>
                </a:lnTo>
                <a:lnTo>
                  <a:pt x="4573" y="2094"/>
                </a:lnTo>
                <a:lnTo>
                  <a:pt x="4573" y="2094"/>
                </a:lnTo>
                <a:lnTo>
                  <a:pt x="4571" y="2094"/>
                </a:lnTo>
                <a:lnTo>
                  <a:pt x="4571" y="2096"/>
                </a:lnTo>
                <a:lnTo>
                  <a:pt x="4566" y="2101"/>
                </a:lnTo>
                <a:lnTo>
                  <a:pt x="4566" y="2107"/>
                </a:lnTo>
                <a:lnTo>
                  <a:pt x="4566" y="2110"/>
                </a:lnTo>
                <a:lnTo>
                  <a:pt x="4566" y="2112"/>
                </a:lnTo>
                <a:lnTo>
                  <a:pt x="4566" y="2112"/>
                </a:lnTo>
                <a:lnTo>
                  <a:pt x="4566" y="2116"/>
                </a:lnTo>
                <a:lnTo>
                  <a:pt x="4566" y="2116"/>
                </a:lnTo>
                <a:lnTo>
                  <a:pt x="4566" y="2119"/>
                </a:lnTo>
                <a:lnTo>
                  <a:pt x="4564" y="2125"/>
                </a:lnTo>
                <a:lnTo>
                  <a:pt x="4562" y="2128"/>
                </a:lnTo>
                <a:lnTo>
                  <a:pt x="4562" y="2130"/>
                </a:lnTo>
                <a:lnTo>
                  <a:pt x="4562" y="2132"/>
                </a:lnTo>
                <a:lnTo>
                  <a:pt x="4562" y="2137"/>
                </a:lnTo>
                <a:lnTo>
                  <a:pt x="4562" y="2139"/>
                </a:lnTo>
                <a:lnTo>
                  <a:pt x="4564" y="2141"/>
                </a:lnTo>
                <a:lnTo>
                  <a:pt x="4566" y="2146"/>
                </a:lnTo>
                <a:lnTo>
                  <a:pt x="4566" y="2148"/>
                </a:lnTo>
                <a:lnTo>
                  <a:pt x="4571" y="2155"/>
                </a:lnTo>
                <a:lnTo>
                  <a:pt x="4573" y="2159"/>
                </a:lnTo>
                <a:lnTo>
                  <a:pt x="4573" y="2161"/>
                </a:lnTo>
                <a:lnTo>
                  <a:pt x="4573" y="2164"/>
                </a:lnTo>
                <a:lnTo>
                  <a:pt x="4573" y="2166"/>
                </a:lnTo>
                <a:lnTo>
                  <a:pt x="4573" y="2168"/>
                </a:lnTo>
                <a:lnTo>
                  <a:pt x="4571" y="2168"/>
                </a:lnTo>
                <a:lnTo>
                  <a:pt x="4571" y="2166"/>
                </a:lnTo>
                <a:lnTo>
                  <a:pt x="4569" y="2166"/>
                </a:lnTo>
                <a:lnTo>
                  <a:pt x="4569" y="2161"/>
                </a:lnTo>
                <a:lnTo>
                  <a:pt x="4569" y="2161"/>
                </a:lnTo>
                <a:lnTo>
                  <a:pt x="4569" y="2164"/>
                </a:lnTo>
                <a:lnTo>
                  <a:pt x="4566" y="2164"/>
                </a:lnTo>
                <a:lnTo>
                  <a:pt x="4566" y="2164"/>
                </a:lnTo>
                <a:lnTo>
                  <a:pt x="4566" y="2164"/>
                </a:lnTo>
                <a:lnTo>
                  <a:pt x="4566" y="2161"/>
                </a:lnTo>
                <a:lnTo>
                  <a:pt x="4566" y="2161"/>
                </a:lnTo>
                <a:lnTo>
                  <a:pt x="4566" y="2159"/>
                </a:lnTo>
                <a:lnTo>
                  <a:pt x="4564" y="2157"/>
                </a:lnTo>
                <a:lnTo>
                  <a:pt x="4564" y="2155"/>
                </a:lnTo>
                <a:lnTo>
                  <a:pt x="4562" y="2155"/>
                </a:lnTo>
                <a:lnTo>
                  <a:pt x="4562" y="2157"/>
                </a:lnTo>
                <a:lnTo>
                  <a:pt x="4562" y="2157"/>
                </a:lnTo>
                <a:lnTo>
                  <a:pt x="4562" y="2159"/>
                </a:lnTo>
                <a:lnTo>
                  <a:pt x="4564" y="2164"/>
                </a:lnTo>
                <a:lnTo>
                  <a:pt x="4566" y="2166"/>
                </a:lnTo>
                <a:lnTo>
                  <a:pt x="4566" y="2166"/>
                </a:lnTo>
                <a:lnTo>
                  <a:pt x="4569" y="2168"/>
                </a:lnTo>
                <a:lnTo>
                  <a:pt x="4569" y="2170"/>
                </a:lnTo>
                <a:lnTo>
                  <a:pt x="4566" y="2170"/>
                </a:lnTo>
                <a:lnTo>
                  <a:pt x="4566" y="2170"/>
                </a:lnTo>
                <a:lnTo>
                  <a:pt x="4564" y="2170"/>
                </a:lnTo>
                <a:lnTo>
                  <a:pt x="4564" y="2168"/>
                </a:lnTo>
                <a:lnTo>
                  <a:pt x="4562" y="2166"/>
                </a:lnTo>
                <a:lnTo>
                  <a:pt x="4562" y="2164"/>
                </a:lnTo>
                <a:lnTo>
                  <a:pt x="4560" y="2164"/>
                </a:lnTo>
                <a:lnTo>
                  <a:pt x="4560" y="2164"/>
                </a:lnTo>
                <a:lnTo>
                  <a:pt x="4560" y="2166"/>
                </a:lnTo>
                <a:lnTo>
                  <a:pt x="4560" y="2166"/>
                </a:lnTo>
                <a:lnTo>
                  <a:pt x="4560" y="2166"/>
                </a:lnTo>
                <a:lnTo>
                  <a:pt x="4560" y="2166"/>
                </a:lnTo>
                <a:lnTo>
                  <a:pt x="4557" y="2164"/>
                </a:lnTo>
                <a:lnTo>
                  <a:pt x="4557" y="2164"/>
                </a:lnTo>
                <a:lnTo>
                  <a:pt x="4560" y="2166"/>
                </a:lnTo>
                <a:lnTo>
                  <a:pt x="4560" y="2168"/>
                </a:lnTo>
                <a:lnTo>
                  <a:pt x="4566" y="2175"/>
                </a:lnTo>
                <a:lnTo>
                  <a:pt x="4571" y="2184"/>
                </a:lnTo>
                <a:lnTo>
                  <a:pt x="4573" y="2186"/>
                </a:lnTo>
                <a:lnTo>
                  <a:pt x="4573" y="2195"/>
                </a:lnTo>
                <a:lnTo>
                  <a:pt x="4573" y="2195"/>
                </a:lnTo>
                <a:lnTo>
                  <a:pt x="4575" y="2200"/>
                </a:lnTo>
                <a:lnTo>
                  <a:pt x="4580" y="2204"/>
                </a:lnTo>
                <a:lnTo>
                  <a:pt x="4580" y="2206"/>
                </a:lnTo>
                <a:lnTo>
                  <a:pt x="4580" y="2209"/>
                </a:lnTo>
                <a:lnTo>
                  <a:pt x="4580" y="2209"/>
                </a:lnTo>
                <a:lnTo>
                  <a:pt x="4584" y="2213"/>
                </a:lnTo>
                <a:lnTo>
                  <a:pt x="4584" y="2218"/>
                </a:lnTo>
                <a:lnTo>
                  <a:pt x="4587" y="2220"/>
                </a:lnTo>
                <a:lnTo>
                  <a:pt x="4584" y="2224"/>
                </a:lnTo>
                <a:lnTo>
                  <a:pt x="4587" y="2229"/>
                </a:lnTo>
                <a:lnTo>
                  <a:pt x="4587" y="2231"/>
                </a:lnTo>
                <a:lnTo>
                  <a:pt x="4587" y="2238"/>
                </a:lnTo>
                <a:lnTo>
                  <a:pt x="4589" y="2242"/>
                </a:lnTo>
                <a:lnTo>
                  <a:pt x="4591" y="2245"/>
                </a:lnTo>
                <a:lnTo>
                  <a:pt x="4593" y="2251"/>
                </a:lnTo>
                <a:lnTo>
                  <a:pt x="4598" y="2258"/>
                </a:lnTo>
                <a:lnTo>
                  <a:pt x="4598" y="2260"/>
                </a:lnTo>
                <a:lnTo>
                  <a:pt x="4598" y="2270"/>
                </a:lnTo>
                <a:lnTo>
                  <a:pt x="4598" y="2272"/>
                </a:lnTo>
                <a:lnTo>
                  <a:pt x="4596" y="2272"/>
                </a:lnTo>
                <a:lnTo>
                  <a:pt x="4596" y="2274"/>
                </a:lnTo>
                <a:lnTo>
                  <a:pt x="4596" y="2279"/>
                </a:lnTo>
                <a:lnTo>
                  <a:pt x="4596" y="2283"/>
                </a:lnTo>
                <a:lnTo>
                  <a:pt x="4596" y="2285"/>
                </a:lnTo>
                <a:lnTo>
                  <a:pt x="4593" y="2288"/>
                </a:lnTo>
                <a:lnTo>
                  <a:pt x="4591" y="2290"/>
                </a:lnTo>
                <a:lnTo>
                  <a:pt x="4589" y="2290"/>
                </a:lnTo>
                <a:lnTo>
                  <a:pt x="4587" y="2290"/>
                </a:lnTo>
                <a:lnTo>
                  <a:pt x="4587" y="2288"/>
                </a:lnTo>
                <a:lnTo>
                  <a:pt x="4587" y="2294"/>
                </a:lnTo>
                <a:lnTo>
                  <a:pt x="4587" y="2297"/>
                </a:lnTo>
                <a:lnTo>
                  <a:pt x="4587" y="2299"/>
                </a:lnTo>
                <a:lnTo>
                  <a:pt x="4587" y="2301"/>
                </a:lnTo>
                <a:lnTo>
                  <a:pt x="4589" y="2303"/>
                </a:lnTo>
                <a:lnTo>
                  <a:pt x="4589" y="2301"/>
                </a:lnTo>
                <a:lnTo>
                  <a:pt x="4591" y="2301"/>
                </a:lnTo>
                <a:lnTo>
                  <a:pt x="4596" y="2303"/>
                </a:lnTo>
                <a:lnTo>
                  <a:pt x="4598" y="2306"/>
                </a:lnTo>
                <a:lnTo>
                  <a:pt x="4602" y="2310"/>
                </a:lnTo>
                <a:lnTo>
                  <a:pt x="4605" y="2312"/>
                </a:lnTo>
                <a:lnTo>
                  <a:pt x="4609" y="2315"/>
                </a:lnTo>
                <a:lnTo>
                  <a:pt x="4616" y="2315"/>
                </a:lnTo>
                <a:lnTo>
                  <a:pt x="4620" y="2315"/>
                </a:lnTo>
                <a:lnTo>
                  <a:pt x="4627" y="2317"/>
                </a:lnTo>
                <a:lnTo>
                  <a:pt x="4627" y="2315"/>
                </a:lnTo>
                <a:lnTo>
                  <a:pt x="4632" y="2315"/>
                </a:lnTo>
                <a:lnTo>
                  <a:pt x="4634" y="2315"/>
                </a:lnTo>
                <a:lnTo>
                  <a:pt x="4634" y="2315"/>
                </a:lnTo>
                <a:lnTo>
                  <a:pt x="4641" y="2310"/>
                </a:lnTo>
                <a:lnTo>
                  <a:pt x="4647" y="2306"/>
                </a:lnTo>
                <a:lnTo>
                  <a:pt x="4650" y="2306"/>
                </a:lnTo>
                <a:lnTo>
                  <a:pt x="4652" y="2306"/>
                </a:lnTo>
                <a:lnTo>
                  <a:pt x="4656" y="2303"/>
                </a:lnTo>
                <a:lnTo>
                  <a:pt x="4659" y="2299"/>
                </a:lnTo>
                <a:lnTo>
                  <a:pt x="4659" y="2297"/>
                </a:lnTo>
                <a:lnTo>
                  <a:pt x="4661" y="2297"/>
                </a:lnTo>
                <a:lnTo>
                  <a:pt x="4668" y="2297"/>
                </a:lnTo>
                <a:lnTo>
                  <a:pt x="4670" y="2297"/>
                </a:lnTo>
                <a:lnTo>
                  <a:pt x="4672" y="2294"/>
                </a:lnTo>
                <a:lnTo>
                  <a:pt x="4677" y="2294"/>
                </a:lnTo>
                <a:lnTo>
                  <a:pt x="4686" y="2294"/>
                </a:lnTo>
                <a:lnTo>
                  <a:pt x="4690" y="2294"/>
                </a:lnTo>
                <a:lnTo>
                  <a:pt x="4695" y="2294"/>
                </a:lnTo>
                <a:lnTo>
                  <a:pt x="4697" y="2294"/>
                </a:lnTo>
                <a:lnTo>
                  <a:pt x="4697" y="2297"/>
                </a:lnTo>
                <a:lnTo>
                  <a:pt x="4708" y="2294"/>
                </a:lnTo>
                <a:lnTo>
                  <a:pt x="4710" y="2294"/>
                </a:lnTo>
                <a:lnTo>
                  <a:pt x="4713" y="2294"/>
                </a:lnTo>
                <a:lnTo>
                  <a:pt x="4713" y="2297"/>
                </a:lnTo>
                <a:lnTo>
                  <a:pt x="4717" y="2294"/>
                </a:lnTo>
                <a:lnTo>
                  <a:pt x="4719" y="2294"/>
                </a:lnTo>
                <a:lnTo>
                  <a:pt x="4722" y="2294"/>
                </a:lnTo>
                <a:lnTo>
                  <a:pt x="4724" y="2290"/>
                </a:lnTo>
                <a:lnTo>
                  <a:pt x="4726" y="2288"/>
                </a:lnTo>
                <a:lnTo>
                  <a:pt x="4728" y="2281"/>
                </a:lnTo>
                <a:lnTo>
                  <a:pt x="4731" y="2281"/>
                </a:lnTo>
                <a:lnTo>
                  <a:pt x="4733" y="2279"/>
                </a:lnTo>
                <a:lnTo>
                  <a:pt x="4735" y="2279"/>
                </a:lnTo>
                <a:lnTo>
                  <a:pt x="4737" y="2279"/>
                </a:lnTo>
                <a:lnTo>
                  <a:pt x="4746" y="2272"/>
                </a:lnTo>
                <a:lnTo>
                  <a:pt x="4749" y="2272"/>
                </a:lnTo>
                <a:lnTo>
                  <a:pt x="4751" y="2272"/>
                </a:lnTo>
                <a:lnTo>
                  <a:pt x="4755" y="2267"/>
                </a:lnTo>
                <a:lnTo>
                  <a:pt x="4760" y="2267"/>
                </a:lnTo>
                <a:lnTo>
                  <a:pt x="4769" y="2267"/>
                </a:lnTo>
                <a:lnTo>
                  <a:pt x="4773" y="2267"/>
                </a:lnTo>
                <a:lnTo>
                  <a:pt x="4778" y="2267"/>
                </a:lnTo>
                <a:lnTo>
                  <a:pt x="4782" y="2265"/>
                </a:lnTo>
                <a:lnTo>
                  <a:pt x="4789" y="2263"/>
                </a:lnTo>
                <a:lnTo>
                  <a:pt x="4796" y="2260"/>
                </a:lnTo>
                <a:lnTo>
                  <a:pt x="4802" y="2258"/>
                </a:lnTo>
                <a:lnTo>
                  <a:pt x="4807" y="2256"/>
                </a:lnTo>
                <a:lnTo>
                  <a:pt x="4811" y="2256"/>
                </a:lnTo>
                <a:lnTo>
                  <a:pt x="4820" y="2256"/>
                </a:lnTo>
                <a:lnTo>
                  <a:pt x="4832" y="2256"/>
                </a:lnTo>
                <a:lnTo>
                  <a:pt x="4834" y="2256"/>
                </a:lnTo>
                <a:lnTo>
                  <a:pt x="4836" y="2254"/>
                </a:lnTo>
                <a:lnTo>
                  <a:pt x="4836" y="2254"/>
                </a:lnTo>
                <a:lnTo>
                  <a:pt x="4838" y="2254"/>
                </a:lnTo>
                <a:lnTo>
                  <a:pt x="4841" y="2254"/>
                </a:lnTo>
                <a:lnTo>
                  <a:pt x="4845" y="2258"/>
                </a:lnTo>
                <a:lnTo>
                  <a:pt x="4854" y="2263"/>
                </a:lnTo>
                <a:lnTo>
                  <a:pt x="4856" y="2263"/>
                </a:lnTo>
                <a:lnTo>
                  <a:pt x="4861" y="2260"/>
                </a:lnTo>
                <a:lnTo>
                  <a:pt x="4863" y="2260"/>
                </a:lnTo>
                <a:lnTo>
                  <a:pt x="4870" y="2265"/>
                </a:lnTo>
                <a:lnTo>
                  <a:pt x="4872" y="2265"/>
                </a:lnTo>
                <a:lnTo>
                  <a:pt x="4874" y="2265"/>
                </a:lnTo>
                <a:lnTo>
                  <a:pt x="4877" y="2265"/>
                </a:lnTo>
                <a:lnTo>
                  <a:pt x="4879" y="2267"/>
                </a:lnTo>
                <a:lnTo>
                  <a:pt x="4881" y="2270"/>
                </a:lnTo>
                <a:lnTo>
                  <a:pt x="4886" y="2272"/>
                </a:lnTo>
                <a:lnTo>
                  <a:pt x="4886" y="2274"/>
                </a:lnTo>
                <a:lnTo>
                  <a:pt x="4886" y="2274"/>
                </a:lnTo>
                <a:lnTo>
                  <a:pt x="4883" y="2274"/>
                </a:lnTo>
                <a:lnTo>
                  <a:pt x="4883" y="2276"/>
                </a:lnTo>
                <a:lnTo>
                  <a:pt x="4883" y="2279"/>
                </a:lnTo>
                <a:lnTo>
                  <a:pt x="4886" y="2283"/>
                </a:lnTo>
                <a:lnTo>
                  <a:pt x="4890" y="2283"/>
                </a:lnTo>
                <a:lnTo>
                  <a:pt x="4892" y="2283"/>
                </a:lnTo>
                <a:lnTo>
                  <a:pt x="4895" y="2285"/>
                </a:lnTo>
                <a:lnTo>
                  <a:pt x="4895" y="2288"/>
                </a:lnTo>
                <a:lnTo>
                  <a:pt x="4895" y="2290"/>
                </a:lnTo>
                <a:lnTo>
                  <a:pt x="4897" y="2292"/>
                </a:lnTo>
                <a:lnTo>
                  <a:pt x="4899" y="2294"/>
                </a:lnTo>
                <a:lnTo>
                  <a:pt x="4901" y="2297"/>
                </a:lnTo>
                <a:lnTo>
                  <a:pt x="4901" y="2299"/>
                </a:lnTo>
                <a:lnTo>
                  <a:pt x="4901" y="2301"/>
                </a:lnTo>
                <a:lnTo>
                  <a:pt x="4904" y="2303"/>
                </a:lnTo>
                <a:lnTo>
                  <a:pt x="4904" y="2308"/>
                </a:lnTo>
                <a:lnTo>
                  <a:pt x="4904" y="2308"/>
                </a:lnTo>
                <a:lnTo>
                  <a:pt x="4904" y="2308"/>
                </a:lnTo>
                <a:lnTo>
                  <a:pt x="4901" y="2306"/>
                </a:lnTo>
                <a:lnTo>
                  <a:pt x="4901" y="2306"/>
                </a:lnTo>
                <a:lnTo>
                  <a:pt x="4899" y="2306"/>
                </a:lnTo>
                <a:lnTo>
                  <a:pt x="4899" y="2306"/>
                </a:lnTo>
                <a:lnTo>
                  <a:pt x="4899" y="2308"/>
                </a:lnTo>
                <a:lnTo>
                  <a:pt x="4899" y="2308"/>
                </a:lnTo>
                <a:lnTo>
                  <a:pt x="4901" y="2308"/>
                </a:lnTo>
                <a:lnTo>
                  <a:pt x="4901" y="2308"/>
                </a:lnTo>
                <a:lnTo>
                  <a:pt x="4904" y="2310"/>
                </a:lnTo>
                <a:lnTo>
                  <a:pt x="4904" y="2310"/>
                </a:lnTo>
                <a:lnTo>
                  <a:pt x="4908" y="2312"/>
                </a:lnTo>
                <a:lnTo>
                  <a:pt x="4908" y="2312"/>
                </a:lnTo>
                <a:lnTo>
                  <a:pt x="4910" y="2312"/>
                </a:lnTo>
                <a:lnTo>
                  <a:pt x="4910" y="2315"/>
                </a:lnTo>
                <a:lnTo>
                  <a:pt x="4913" y="2315"/>
                </a:lnTo>
                <a:lnTo>
                  <a:pt x="4913" y="2312"/>
                </a:lnTo>
                <a:lnTo>
                  <a:pt x="4913" y="2310"/>
                </a:lnTo>
                <a:lnTo>
                  <a:pt x="4910" y="2310"/>
                </a:lnTo>
                <a:lnTo>
                  <a:pt x="4910" y="2308"/>
                </a:lnTo>
                <a:lnTo>
                  <a:pt x="4913" y="2308"/>
                </a:lnTo>
                <a:lnTo>
                  <a:pt x="4913" y="2306"/>
                </a:lnTo>
                <a:lnTo>
                  <a:pt x="4915" y="2303"/>
                </a:lnTo>
                <a:lnTo>
                  <a:pt x="4919" y="2297"/>
                </a:lnTo>
                <a:lnTo>
                  <a:pt x="4922" y="2297"/>
                </a:lnTo>
                <a:lnTo>
                  <a:pt x="4922" y="2294"/>
                </a:lnTo>
                <a:lnTo>
                  <a:pt x="4924" y="2294"/>
                </a:lnTo>
                <a:lnTo>
                  <a:pt x="4926" y="2292"/>
                </a:lnTo>
                <a:lnTo>
                  <a:pt x="4928" y="2292"/>
                </a:lnTo>
                <a:lnTo>
                  <a:pt x="4931" y="2292"/>
                </a:lnTo>
                <a:lnTo>
                  <a:pt x="4931" y="2290"/>
                </a:lnTo>
                <a:lnTo>
                  <a:pt x="4933" y="2288"/>
                </a:lnTo>
                <a:lnTo>
                  <a:pt x="4935" y="2283"/>
                </a:lnTo>
                <a:lnTo>
                  <a:pt x="4937" y="2281"/>
                </a:lnTo>
                <a:lnTo>
                  <a:pt x="4940" y="2279"/>
                </a:lnTo>
                <a:lnTo>
                  <a:pt x="4940" y="2276"/>
                </a:lnTo>
                <a:lnTo>
                  <a:pt x="4940" y="2274"/>
                </a:lnTo>
                <a:lnTo>
                  <a:pt x="4940" y="2272"/>
                </a:lnTo>
                <a:lnTo>
                  <a:pt x="4942" y="2274"/>
                </a:lnTo>
                <a:lnTo>
                  <a:pt x="4942" y="2276"/>
                </a:lnTo>
                <a:lnTo>
                  <a:pt x="4944" y="2281"/>
                </a:lnTo>
                <a:lnTo>
                  <a:pt x="4942" y="2283"/>
                </a:lnTo>
                <a:lnTo>
                  <a:pt x="4942" y="2283"/>
                </a:lnTo>
                <a:lnTo>
                  <a:pt x="4942" y="2285"/>
                </a:lnTo>
                <a:lnTo>
                  <a:pt x="4942" y="2288"/>
                </a:lnTo>
                <a:lnTo>
                  <a:pt x="4942" y="2290"/>
                </a:lnTo>
                <a:lnTo>
                  <a:pt x="4940" y="2292"/>
                </a:lnTo>
                <a:lnTo>
                  <a:pt x="4937" y="2294"/>
                </a:lnTo>
                <a:lnTo>
                  <a:pt x="4935" y="2299"/>
                </a:lnTo>
                <a:lnTo>
                  <a:pt x="4935" y="2301"/>
                </a:lnTo>
                <a:lnTo>
                  <a:pt x="4935" y="2303"/>
                </a:lnTo>
                <a:lnTo>
                  <a:pt x="4935" y="2306"/>
                </a:lnTo>
                <a:lnTo>
                  <a:pt x="4935" y="2308"/>
                </a:lnTo>
                <a:lnTo>
                  <a:pt x="4935" y="2310"/>
                </a:lnTo>
                <a:lnTo>
                  <a:pt x="4935" y="2312"/>
                </a:lnTo>
                <a:lnTo>
                  <a:pt x="4933" y="2312"/>
                </a:lnTo>
                <a:lnTo>
                  <a:pt x="4933" y="2312"/>
                </a:lnTo>
                <a:lnTo>
                  <a:pt x="4931" y="2312"/>
                </a:lnTo>
                <a:lnTo>
                  <a:pt x="4928" y="2312"/>
                </a:lnTo>
                <a:lnTo>
                  <a:pt x="4926" y="2319"/>
                </a:lnTo>
                <a:lnTo>
                  <a:pt x="4928" y="2319"/>
                </a:lnTo>
                <a:lnTo>
                  <a:pt x="4928" y="2319"/>
                </a:lnTo>
                <a:lnTo>
                  <a:pt x="4931" y="2319"/>
                </a:lnTo>
                <a:lnTo>
                  <a:pt x="4933" y="2317"/>
                </a:lnTo>
                <a:lnTo>
                  <a:pt x="4935" y="2317"/>
                </a:lnTo>
                <a:lnTo>
                  <a:pt x="4937" y="2317"/>
                </a:lnTo>
                <a:lnTo>
                  <a:pt x="4940" y="2317"/>
                </a:lnTo>
                <a:lnTo>
                  <a:pt x="4942" y="2310"/>
                </a:lnTo>
                <a:lnTo>
                  <a:pt x="4942" y="2306"/>
                </a:lnTo>
                <a:lnTo>
                  <a:pt x="4944" y="2303"/>
                </a:lnTo>
                <a:lnTo>
                  <a:pt x="4944" y="2301"/>
                </a:lnTo>
                <a:lnTo>
                  <a:pt x="4944" y="2299"/>
                </a:lnTo>
                <a:lnTo>
                  <a:pt x="4946" y="2301"/>
                </a:lnTo>
                <a:lnTo>
                  <a:pt x="4949" y="2303"/>
                </a:lnTo>
                <a:lnTo>
                  <a:pt x="4951" y="2308"/>
                </a:lnTo>
                <a:lnTo>
                  <a:pt x="4951" y="2310"/>
                </a:lnTo>
                <a:lnTo>
                  <a:pt x="4951" y="2315"/>
                </a:lnTo>
                <a:lnTo>
                  <a:pt x="4951" y="2319"/>
                </a:lnTo>
                <a:lnTo>
                  <a:pt x="4949" y="2321"/>
                </a:lnTo>
                <a:lnTo>
                  <a:pt x="4949" y="2324"/>
                </a:lnTo>
                <a:lnTo>
                  <a:pt x="4946" y="2326"/>
                </a:lnTo>
                <a:lnTo>
                  <a:pt x="4949" y="2326"/>
                </a:lnTo>
                <a:lnTo>
                  <a:pt x="4951" y="2326"/>
                </a:lnTo>
                <a:lnTo>
                  <a:pt x="4955" y="2324"/>
                </a:lnTo>
                <a:lnTo>
                  <a:pt x="4955" y="2324"/>
                </a:lnTo>
                <a:lnTo>
                  <a:pt x="4958" y="2324"/>
                </a:lnTo>
                <a:lnTo>
                  <a:pt x="4958" y="2324"/>
                </a:lnTo>
                <a:lnTo>
                  <a:pt x="4960" y="2321"/>
                </a:lnTo>
                <a:lnTo>
                  <a:pt x="4960" y="2321"/>
                </a:lnTo>
                <a:lnTo>
                  <a:pt x="4962" y="2321"/>
                </a:lnTo>
                <a:lnTo>
                  <a:pt x="4964" y="2321"/>
                </a:lnTo>
                <a:lnTo>
                  <a:pt x="4964" y="2321"/>
                </a:lnTo>
                <a:lnTo>
                  <a:pt x="4964" y="2321"/>
                </a:lnTo>
                <a:lnTo>
                  <a:pt x="4964" y="2324"/>
                </a:lnTo>
                <a:lnTo>
                  <a:pt x="4964" y="2326"/>
                </a:lnTo>
                <a:lnTo>
                  <a:pt x="4962" y="2324"/>
                </a:lnTo>
                <a:lnTo>
                  <a:pt x="4962" y="2324"/>
                </a:lnTo>
                <a:lnTo>
                  <a:pt x="4960" y="2324"/>
                </a:lnTo>
                <a:lnTo>
                  <a:pt x="4960" y="2324"/>
                </a:lnTo>
                <a:lnTo>
                  <a:pt x="4958" y="2324"/>
                </a:lnTo>
                <a:lnTo>
                  <a:pt x="4960" y="2326"/>
                </a:lnTo>
                <a:lnTo>
                  <a:pt x="4960" y="2326"/>
                </a:lnTo>
                <a:lnTo>
                  <a:pt x="4962" y="2328"/>
                </a:lnTo>
                <a:lnTo>
                  <a:pt x="4967" y="2333"/>
                </a:lnTo>
                <a:lnTo>
                  <a:pt x="4967" y="2333"/>
                </a:lnTo>
                <a:lnTo>
                  <a:pt x="4971" y="2339"/>
                </a:lnTo>
                <a:lnTo>
                  <a:pt x="4973" y="2344"/>
                </a:lnTo>
                <a:lnTo>
                  <a:pt x="4973" y="2344"/>
                </a:lnTo>
                <a:lnTo>
                  <a:pt x="4971" y="2348"/>
                </a:lnTo>
                <a:lnTo>
                  <a:pt x="4971" y="2351"/>
                </a:lnTo>
                <a:lnTo>
                  <a:pt x="4971" y="2353"/>
                </a:lnTo>
                <a:lnTo>
                  <a:pt x="4971" y="2353"/>
                </a:lnTo>
                <a:lnTo>
                  <a:pt x="4973" y="2355"/>
                </a:lnTo>
                <a:lnTo>
                  <a:pt x="4978" y="2362"/>
                </a:lnTo>
                <a:lnTo>
                  <a:pt x="4980" y="2366"/>
                </a:lnTo>
                <a:lnTo>
                  <a:pt x="4985" y="2369"/>
                </a:lnTo>
                <a:lnTo>
                  <a:pt x="4991" y="2369"/>
                </a:lnTo>
                <a:lnTo>
                  <a:pt x="4994" y="2371"/>
                </a:lnTo>
                <a:lnTo>
                  <a:pt x="4996" y="2373"/>
                </a:lnTo>
                <a:lnTo>
                  <a:pt x="4998" y="2373"/>
                </a:lnTo>
                <a:lnTo>
                  <a:pt x="5000" y="2373"/>
                </a:lnTo>
                <a:lnTo>
                  <a:pt x="5003" y="2373"/>
                </a:lnTo>
                <a:lnTo>
                  <a:pt x="5005" y="2373"/>
                </a:lnTo>
                <a:lnTo>
                  <a:pt x="5009" y="2375"/>
                </a:lnTo>
                <a:lnTo>
                  <a:pt x="5012" y="2373"/>
                </a:lnTo>
                <a:lnTo>
                  <a:pt x="5014" y="2373"/>
                </a:lnTo>
                <a:lnTo>
                  <a:pt x="5016" y="2375"/>
                </a:lnTo>
                <a:lnTo>
                  <a:pt x="5018" y="2378"/>
                </a:lnTo>
                <a:lnTo>
                  <a:pt x="5023" y="2380"/>
                </a:lnTo>
                <a:lnTo>
                  <a:pt x="5025" y="2380"/>
                </a:lnTo>
                <a:lnTo>
                  <a:pt x="5027" y="2380"/>
                </a:lnTo>
                <a:lnTo>
                  <a:pt x="5030" y="2382"/>
                </a:lnTo>
                <a:lnTo>
                  <a:pt x="5032" y="2380"/>
                </a:lnTo>
                <a:lnTo>
                  <a:pt x="5034" y="2380"/>
                </a:lnTo>
                <a:lnTo>
                  <a:pt x="5039" y="2375"/>
                </a:lnTo>
                <a:lnTo>
                  <a:pt x="5043" y="2373"/>
                </a:lnTo>
                <a:lnTo>
                  <a:pt x="5043" y="2373"/>
                </a:lnTo>
                <a:lnTo>
                  <a:pt x="5045" y="2373"/>
                </a:lnTo>
                <a:lnTo>
                  <a:pt x="5048" y="2371"/>
                </a:lnTo>
                <a:lnTo>
                  <a:pt x="5045" y="2371"/>
                </a:lnTo>
                <a:lnTo>
                  <a:pt x="5045" y="2371"/>
                </a:lnTo>
                <a:lnTo>
                  <a:pt x="5043" y="2369"/>
                </a:lnTo>
                <a:lnTo>
                  <a:pt x="5043" y="2369"/>
                </a:lnTo>
                <a:lnTo>
                  <a:pt x="5045" y="2369"/>
                </a:lnTo>
                <a:lnTo>
                  <a:pt x="5050" y="2366"/>
                </a:lnTo>
                <a:lnTo>
                  <a:pt x="5052" y="2366"/>
                </a:lnTo>
                <a:lnTo>
                  <a:pt x="5054" y="2366"/>
                </a:lnTo>
                <a:lnTo>
                  <a:pt x="5054" y="2369"/>
                </a:lnTo>
                <a:lnTo>
                  <a:pt x="5054" y="2371"/>
                </a:lnTo>
                <a:lnTo>
                  <a:pt x="5052" y="2371"/>
                </a:lnTo>
                <a:lnTo>
                  <a:pt x="5052" y="2373"/>
                </a:lnTo>
                <a:lnTo>
                  <a:pt x="5050" y="2373"/>
                </a:lnTo>
                <a:lnTo>
                  <a:pt x="5048" y="2373"/>
                </a:lnTo>
                <a:lnTo>
                  <a:pt x="5050" y="2375"/>
                </a:lnTo>
                <a:lnTo>
                  <a:pt x="5052" y="2375"/>
                </a:lnTo>
                <a:lnTo>
                  <a:pt x="5054" y="2373"/>
                </a:lnTo>
                <a:lnTo>
                  <a:pt x="5057" y="2373"/>
                </a:lnTo>
                <a:lnTo>
                  <a:pt x="5057" y="2371"/>
                </a:lnTo>
                <a:lnTo>
                  <a:pt x="5059" y="2371"/>
                </a:lnTo>
                <a:lnTo>
                  <a:pt x="5059" y="2371"/>
                </a:lnTo>
                <a:lnTo>
                  <a:pt x="5061" y="2373"/>
                </a:lnTo>
                <a:lnTo>
                  <a:pt x="5061" y="2373"/>
                </a:lnTo>
                <a:lnTo>
                  <a:pt x="5059" y="2375"/>
                </a:lnTo>
                <a:lnTo>
                  <a:pt x="5059" y="2375"/>
                </a:lnTo>
                <a:lnTo>
                  <a:pt x="5059" y="2378"/>
                </a:lnTo>
                <a:lnTo>
                  <a:pt x="5061" y="2378"/>
                </a:lnTo>
                <a:lnTo>
                  <a:pt x="5061" y="2380"/>
                </a:lnTo>
                <a:lnTo>
                  <a:pt x="5063" y="2380"/>
                </a:lnTo>
                <a:lnTo>
                  <a:pt x="5065" y="2380"/>
                </a:lnTo>
                <a:lnTo>
                  <a:pt x="5065" y="2382"/>
                </a:lnTo>
                <a:lnTo>
                  <a:pt x="5068" y="2384"/>
                </a:lnTo>
                <a:lnTo>
                  <a:pt x="5068" y="2382"/>
                </a:lnTo>
                <a:lnTo>
                  <a:pt x="5070" y="2382"/>
                </a:lnTo>
                <a:lnTo>
                  <a:pt x="5070" y="2382"/>
                </a:lnTo>
                <a:lnTo>
                  <a:pt x="5072" y="2384"/>
                </a:lnTo>
                <a:lnTo>
                  <a:pt x="5072" y="2387"/>
                </a:lnTo>
                <a:lnTo>
                  <a:pt x="5072" y="2387"/>
                </a:lnTo>
                <a:lnTo>
                  <a:pt x="5074" y="2387"/>
                </a:lnTo>
                <a:lnTo>
                  <a:pt x="5074" y="2387"/>
                </a:lnTo>
                <a:lnTo>
                  <a:pt x="5074" y="2387"/>
                </a:lnTo>
                <a:lnTo>
                  <a:pt x="5074" y="2384"/>
                </a:lnTo>
                <a:lnTo>
                  <a:pt x="5074" y="2382"/>
                </a:lnTo>
                <a:lnTo>
                  <a:pt x="5074" y="2382"/>
                </a:lnTo>
                <a:lnTo>
                  <a:pt x="5072" y="2382"/>
                </a:lnTo>
                <a:lnTo>
                  <a:pt x="5072" y="2382"/>
                </a:lnTo>
                <a:lnTo>
                  <a:pt x="5072" y="2382"/>
                </a:lnTo>
                <a:lnTo>
                  <a:pt x="5072" y="2380"/>
                </a:lnTo>
                <a:lnTo>
                  <a:pt x="5072" y="2380"/>
                </a:lnTo>
                <a:lnTo>
                  <a:pt x="5074" y="2380"/>
                </a:lnTo>
                <a:lnTo>
                  <a:pt x="5074" y="2380"/>
                </a:lnTo>
                <a:lnTo>
                  <a:pt x="5081" y="2380"/>
                </a:lnTo>
                <a:lnTo>
                  <a:pt x="5090" y="2371"/>
                </a:lnTo>
                <a:lnTo>
                  <a:pt x="5092" y="2369"/>
                </a:lnTo>
                <a:lnTo>
                  <a:pt x="5097" y="2366"/>
                </a:lnTo>
                <a:lnTo>
                  <a:pt x="5101" y="2364"/>
                </a:lnTo>
                <a:lnTo>
                  <a:pt x="5104" y="2364"/>
                </a:lnTo>
                <a:lnTo>
                  <a:pt x="5113" y="2364"/>
                </a:lnTo>
                <a:lnTo>
                  <a:pt x="5119" y="2364"/>
                </a:lnTo>
                <a:lnTo>
                  <a:pt x="5122" y="2364"/>
                </a:lnTo>
                <a:lnTo>
                  <a:pt x="5124" y="2362"/>
                </a:lnTo>
                <a:lnTo>
                  <a:pt x="5126" y="2360"/>
                </a:lnTo>
                <a:lnTo>
                  <a:pt x="5126" y="2360"/>
                </a:lnTo>
                <a:lnTo>
                  <a:pt x="5128" y="2360"/>
                </a:lnTo>
                <a:lnTo>
                  <a:pt x="5128" y="2357"/>
                </a:lnTo>
                <a:lnTo>
                  <a:pt x="5128" y="2355"/>
                </a:lnTo>
                <a:lnTo>
                  <a:pt x="5131" y="2353"/>
                </a:lnTo>
                <a:lnTo>
                  <a:pt x="5128" y="2351"/>
                </a:lnTo>
                <a:lnTo>
                  <a:pt x="5128" y="2346"/>
                </a:lnTo>
                <a:lnTo>
                  <a:pt x="5131" y="2344"/>
                </a:lnTo>
                <a:lnTo>
                  <a:pt x="5131" y="2342"/>
                </a:lnTo>
                <a:lnTo>
                  <a:pt x="5131" y="2339"/>
                </a:lnTo>
                <a:lnTo>
                  <a:pt x="5133" y="2335"/>
                </a:lnTo>
                <a:lnTo>
                  <a:pt x="5133" y="2330"/>
                </a:lnTo>
                <a:lnTo>
                  <a:pt x="5133" y="2328"/>
                </a:lnTo>
                <a:lnTo>
                  <a:pt x="5135" y="2326"/>
                </a:lnTo>
                <a:lnTo>
                  <a:pt x="5135" y="2324"/>
                </a:lnTo>
                <a:lnTo>
                  <a:pt x="5140" y="2317"/>
                </a:lnTo>
                <a:lnTo>
                  <a:pt x="5140" y="2317"/>
                </a:lnTo>
                <a:lnTo>
                  <a:pt x="5142" y="2317"/>
                </a:lnTo>
                <a:lnTo>
                  <a:pt x="5142" y="2317"/>
                </a:lnTo>
                <a:lnTo>
                  <a:pt x="5142" y="2317"/>
                </a:lnTo>
                <a:lnTo>
                  <a:pt x="5142" y="2317"/>
                </a:lnTo>
                <a:lnTo>
                  <a:pt x="5140" y="2315"/>
                </a:lnTo>
                <a:lnTo>
                  <a:pt x="5142" y="2315"/>
                </a:lnTo>
                <a:lnTo>
                  <a:pt x="5142" y="2315"/>
                </a:lnTo>
                <a:lnTo>
                  <a:pt x="5142" y="2315"/>
                </a:lnTo>
                <a:lnTo>
                  <a:pt x="5142" y="2315"/>
                </a:lnTo>
                <a:lnTo>
                  <a:pt x="5142" y="2315"/>
                </a:lnTo>
                <a:lnTo>
                  <a:pt x="5142" y="2312"/>
                </a:lnTo>
                <a:lnTo>
                  <a:pt x="5142" y="2310"/>
                </a:lnTo>
                <a:lnTo>
                  <a:pt x="5144" y="2306"/>
                </a:lnTo>
                <a:lnTo>
                  <a:pt x="5144" y="2303"/>
                </a:lnTo>
                <a:lnTo>
                  <a:pt x="5144" y="2301"/>
                </a:lnTo>
                <a:lnTo>
                  <a:pt x="5146" y="2299"/>
                </a:lnTo>
                <a:lnTo>
                  <a:pt x="5149" y="2297"/>
                </a:lnTo>
                <a:lnTo>
                  <a:pt x="5149" y="2297"/>
                </a:lnTo>
                <a:lnTo>
                  <a:pt x="5149" y="2297"/>
                </a:lnTo>
                <a:lnTo>
                  <a:pt x="5149" y="2297"/>
                </a:lnTo>
                <a:lnTo>
                  <a:pt x="5149" y="2297"/>
                </a:lnTo>
                <a:lnTo>
                  <a:pt x="5149" y="2297"/>
                </a:lnTo>
                <a:lnTo>
                  <a:pt x="5151" y="2297"/>
                </a:lnTo>
                <a:lnTo>
                  <a:pt x="5151" y="2294"/>
                </a:lnTo>
                <a:lnTo>
                  <a:pt x="5151" y="2292"/>
                </a:lnTo>
                <a:lnTo>
                  <a:pt x="5151" y="2290"/>
                </a:lnTo>
                <a:lnTo>
                  <a:pt x="5151" y="2290"/>
                </a:lnTo>
                <a:lnTo>
                  <a:pt x="5153" y="2288"/>
                </a:lnTo>
                <a:lnTo>
                  <a:pt x="5153" y="2285"/>
                </a:lnTo>
                <a:lnTo>
                  <a:pt x="5153" y="2285"/>
                </a:lnTo>
                <a:lnTo>
                  <a:pt x="5153" y="2285"/>
                </a:lnTo>
                <a:lnTo>
                  <a:pt x="5155" y="2283"/>
                </a:lnTo>
                <a:lnTo>
                  <a:pt x="5155" y="2281"/>
                </a:lnTo>
                <a:lnTo>
                  <a:pt x="5158" y="2279"/>
                </a:lnTo>
                <a:lnTo>
                  <a:pt x="5160" y="2276"/>
                </a:lnTo>
                <a:lnTo>
                  <a:pt x="5164" y="2276"/>
                </a:lnTo>
                <a:lnTo>
                  <a:pt x="5164" y="2274"/>
                </a:lnTo>
                <a:lnTo>
                  <a:pt x="5162" y="2274"/>
                </a:lnTo>
                <a:lnTo>
                  <a:pt x="5164" y="2274"/>
                </a:lnTo>
                <a:lnTo>
                  <a:pt x="5164" y="2274"/>
                </a:lnTo>
                <a:lnTo>
                  <a:pt x="5164" y="2272"/>
                </a:lnTo>
                <a:lnTo>
                  <a:pt x="5167" y="2272"/>
                </a:lnTo>
                <a:lnTo>
                  <a:pt x="5169" y="2270"/>
                </a:lnTo>
                <a:lnTo>
                  <a:pt x="5169" y="2267"/>
                </a:lnTo>
                <a:lnTo>
                  <a:pt x="5169" y="2267"/>
                </a:lnTo>
                <a:lnTo>
                  <a:pt x="5169" y="2263"/>
                </a:lnTo>
                <a:lnTo>
                  <a:pt x="5173" y="2258"/>
                </a:lnTo>
                <a:lnTo>
                  <a:pt x="5176" y="2254"/>
                </a:lnTo>
                <a:lnTo>
                  <a:pt x="5176" y="2249"/>
                </a:lnTo>
                <a:lnTo>
                  <a:pt x="5178" y="2247"/>
                </a:lnTo>
                <a:lnTo>
                  <a:pt x="5178" y="2245"/>
                </a:lnTo>
                <a:lnTo>
                  <a:pt x="5178" y="2240"/>
                </a:lnTo>
                <a:lnTo>
                  <a:pt x="5178" y="2238"/>
                </a:lnTo>
                <a:lnTo>
                  <a:pt x="5180" y="2231"/>
                </a:lnTo>
                <a:lnTo>
                  <a:pt x="5180" y="2229"/>
                </a:lnTo>
                <a:lnTo>
                  <a:pt x="5180" y="2227"/>
                </a:lnTo>
                <a:lnTo>
                  <a:pt x="5182" y="2220"/>
                </a:lnTo>
                <a:lnTo>
                  <a:pt x="5182" y="2215"/>
                </a:lnTo>
                <a:lnTo>
                  <a:pt x="5185" y="2213"/>
                </a:lnTo>
                <a:lnTo>
                  <a:pt x="5187" y="2209"/>
                </a:lnTo>
                <a:lnTo>
                  <a:pt x="5187" y="2206"/>
                </a:lnTo>
                <a:lnTo>
                  <a:pt x="5185" y="2204"/>
                </a:lnTo>
                <a:lnTo>
                  <a:pt x="5185" y="2200"/>
                </a:lnTo>
                <a:close/>
                <a:moveTo>
                  <a:pt x="5194" y="1927"/>
                </a:moveTo>
                <a:lnTo>
                  <a:pt x="5194" y="1927"/>
                </a:lnTo>
                <a:lnTo>
                  <a:pt x="5194" y="1927"/>
                </a:lnTo>
                <a:lnTo>
                  <a:pt x="5194" y="1927"/>
                </a:lnTo>
                <a:lnTo>
                  <a:pt x="5194" y="1930"/>
                </a:lnTo>
                <a:lnTo>
                  <a:pt x="5194" y="1930"/>
                </a:lnTo>
                <a:lnTo>
                  <a:pt x="5196" y="1927"/>
                </a:lnTo>
                <a:lnTo>
                  <a:pt x="5196" y="1930"/>
                </a:lnTo>
                <a:lnTo>
                  <a:pt x="5196" y="1927"/>
                </a:lnTo>
                <a:lnTo>
                  <a:pt x="5196" y="1927"/>
                </a:lnTo>
                <a:lnTo>
                  <a:pt x="5194" y="1927"/>
                </a:lnTo>
                <a:close/>
                <a:moveTo>
                  <a:pt x="5187" y="1815"/>
                </a:moveTo>
                <a:lnTo>
                  <a:pt x="5187" y="1815"/>
                </a:lnTo>
                <a:lnTo>
                  <a:pt x="5187" y="1815"/>
                </a:lnTo>
                <a:lnTo>
                  <a:pt x="5187" y="1815"/>
                </a:lnTo>
                <a:lnTo>
                  <a:pt x="5187" y="1815"/>
                </a:lnTo>
                <a:lnTo>
                  <a:pt x="5187" y="1815"/>
                </a:lnTo>
                <a:close/>
                <a:moveTo>
                  <a:pt x="5571" y="1876"/>
                </a:moveTo>
                <a:lnTo>
                  <a:pt x="5571" y="1876"/>
                </a:lnTo>
                <a:lnTo>
                  <a:pt x="5571" y="1876"/>
                </a:lnTo>
                <a:lnTo>
                  <a:pt x="5571" y="1876"/>
                </a:lnTo>
                <a:lnTo>
                  <a:pt x="5571" y="1876"/>
                </a:lnTo>
                <a:lnTo>
                  <a:pt x="5571" y="1876"/>
                </a:lnTo>
                <a:close/>
                <a:moveTo>
                  <a:pt x="5194" y="934"/>
                </a:moveTo>
                <a:lnTo>
                  <a:pt x="5196" y="932"/>
                </a:lnTo>
                <a:lnTo>
                  <a:pt x="5196" y="932"/>
                </a:lnTo>
                <a:lnTo>
                  <a:pt x="5196" y="932"/>
                </a:lnTo>
                <a:lnTo>
                  <a:pt x="5194" y="932"/>
                </a:lnTo>
                <a:lnTo>
                  <a:pt x="5194" y="932"/>
                </a:lnTo>
                <a:lnTo>
                  <a:pt x="5191" y="934"/>
                </a:lnTo>
                <a:lnTo>
                  <a:pt x="5191" y="934"/>
                </a:lnTo>
                <a:lnTo>
                  <a:pt x="5194" y="934"/>
                </a:lnTo>
                <a:lnTo>
                  <a:pt x="5194" y="934"/>
                </a:lnTo>
                <a:close/>
                <a:moveTo>
                  <a:pt x="5185" y="1930"/>
                </a:moveTo>
                <a:lnTo>
                  <a:pt x="5182" y="1927"/>
                </a:lnTo>
                <a:lnTo>
                  <a:pt x="5180" y="1927"/>
                </a:lnTo>
                <a:lnTo>
                  <a:pt x="5180" y="1927"/>
                </a:lnTo>
                <a:lnTo>
                  <a:pt x="5180" y="1930"/>
                </a:lnTo>
                <a:lnTo>
                  <a:pt x="5182" y="1930"/>
                </a:lnTo>
                <a:lnTo>
                  <a:pt x="5180" y="1930"/>
                </a:lnTo>
                <a:lnTo>
                  <a:pt x="5182" y="1930"/>
                </a:lnTo>
                <a:lnTo>
                  <a:pt x="5182" y="1932"/>
                </a:lnTo>
                <a:lnTo>
                  <a:pt x="5185" y="1932"/>
                </a:lnTo>
                <a:lnTo>
                  <a:pt x="5185" y="1932"/>
                </a:lnTo>
                <a:lnTo>
                  <a:pt x="5187" y="1932"/>
                </a:lnTo>
                <a:lnTo>
                  <a:pt x="5189" y="1932"/>
                </a:lnTo>
                <a:lnTo>
                  <a:pt x="5187" y="1930"/>
                </a:lnTo>
                <a:lnTo>
                  <a:pt x="5185" y="1930"/>
                </a:lnTo>
                <a:close/>
                <a:moveTo>
                  <a:pt x="4690" y="1758"/>
                </a:moveTo>
                <a:lnTo>
                  <a:pt x="4690" y="1758"/>
                </a:lnTo>
                <a:lnTo>
                  <a:pt x="4690" y="1761"/>
                </a:lnTo>
                <a:lnTo>
                  <a:pt x="4690" y="1761"/>
                </a:lnTo>
                <a:lnTo>
                  <a:pt x="4690" y="1758"/>
                </a:lnTo>
                <a:lnTo>
                  <a:pt x="4690" y="1758"/>
                </a:lnTo>
                <a:lnTo>
                  <a:pt x="4692" y="1758"/>
                </a:lnTo>
                <a:lnTo>
                  <a:pt x="4692" y="1758"/>
                </a:lnTo>
                <a:lnTo>
                  <a:pt x="4692" y="1758"/>
                </a:lnTo>
                <a:lnTo>
                  <a:pt x="4692" y="1758"/>
                </a:lnTo>
                <a:lnTo>
                  <a:pt x="4692" y="1758"/>
                </a:lnTo>
                <a:lnTo>
                  <a:pt x="4690" y="1758"/>
                </a:lnTo>
                <a:close/>
                <a:moveTo>
                  <a:pt x="4915" y="1966"/>
                </a:moveTo>
                <a:lnTo>
                  <a:pt x="4915" y="1966"/>
                </a:lnTo>
                <a:lnTo>
                  <a:pt x="4915" y="1966"/>
                </a:lnTo>
                <a:lnTo>
                  <a:pt x="4915" y="1966"/>
                </a:lnTo>
                <a:lnTo>
                  <a:pt x="4915" y="1966"/>
                </a:lnTo>
                <a:lnTo>
                  <a:pt x="4917" y="1966"/>
                </a:lnTo>
                <a:lnTo>
                  <a:pt x="4917" y="1966"/>
                </a:lnTo>
                <a:lnTo>
                  <a:pt x="4917" y="1963"/>
                </a:lnTo>
                <a:lnTo>
                  <a:pt x="4915" y="1963"/>
                </a:lnTo>
                <a:lnTo>
                  <a:pt x="4915" y="1966"/>
                </a:lnTo>
                <a:close/>
                <a:moveTo>
                  <a:pt x="5182" y="2186"/>
                </a:moveTo>
                <a:lnTo>
                  <a:pt x="5182" y="2188"/>
                </a:lnTo>
                <a:lnTo>
                  <a:pt x="5182" y="2191"/>
                </a:lnTo>
                <a:lnTo>
                  <a:pt x="5185" y="2191"/>
                </a:lnTo>
                <a:lnTo>
                  <a:pt x="5185" y="2186"/>
                </a:lnTo>
                <a:lnTo>
                  <a:pt x="5185" y="2186"/>
                </a:lnTo>
                <a:lnTo>
                  <a:pt x="5182" y="2184"/>
                </a:lnTo>
                <a:lnTo>
                  <a:pt x="5182" y="2186"/>
                </a:lnTo>
                <a:close/>
                <a:moveTo>
                  <a:pt x="5182" y="2179"/>
                </a:moveTo>
                <a:lnTo>
                  <a:pt x="5182" y="2179"/>
                </a:lnTo>
                <a:lnTo>
                  <a:pt x="5182" y="2179"/>
                </a:lnTo>
                <a:lnTo>
                  <a:pt x="5182" y="2182"/>
                </a:lnTo>
                <a:lnTo>
                  <a:pt x="5182" y="2184"/>
                </a:lnTo>
                <a:lnTo>
                  <a:pt x="5185" y="2184"/>
                </a:lnTo>
                <a:lnTo>
                  <a:pt x="5182" y="2182"/>
                </a:lnTo>
                <a:lnTo>
                  <a:pt x="5185" y="2179"/>
                </a:lnTo>
                <a:lnTo>
                  <a:pt x="5182" y="2179"/>
                </a:lnTo>
                <a:close/>
                <a:moveTo>
                  <a:pt x="4625" y="1700"/>
                </a:moveTo>
                <a:lnTo>
                  <a:pt x="4625" y="1700"/>
                </a:lnTo>
                <a:lnTo>
                  <a:pt x="4627" y="1702"/>
                </a:lnTo>
                <a:lnTo>
                  <a:pt x="4627" y="1702"/>
                </a:lnTo>
                <a:lnTo>
                  <a:pt x="4627" y="1700"/>
                </a:lnTo>
                <a:lnTo>
                  <a:pt x="4627" y="1700"/>
                </a:lnTo>
                <a:lnTo>
                  <a:pt x="4625" y="1700"/>
                </a:lnTo>
                <a:lnTo>
                  <a:pt x="4625" y="1700"/>
                </a:lnTo>
                <a:close/>
                <a:moveTo>
                  <a:pt x="4614" y="1882"/>
                </a:moveTo>
                <a:lnTo>
                  <a:pt x="4614" y="1880"/>
                </a:lnTo>
                <a:lnTo>
                  <a:pt x="4611" y="1880"/>
                </a:lnTo>
                <a:lnTo>
                  <a:pt x="4611" y="1880"/>
                </a:lnTo>
                <a:lnTo>
                  <a:pt x="4607" y="1878"/>
                </a:lnTo>
                <a:lnTo>
                  <a:pt x="4607" y="1880"/>
                </a:lnTo>
                <a:lnTo>
                  <a:pt x="4605" y="1880"/>
                </a:lnTo>
                <a:lnTo>
                  <a:pt x="4602" y="1882"/>
                </a:lnTo>
                <a:lnTo>
                  <a:pt x="4602" y="1885"/>
                </a:lnTo>
                <a:lnTo>
                  <a:pt x="4602" y="1887"/>
                </a:lnTo>
                <a:lnTo>
                  <a:pt x="4602" y="1887"/>
                </a:lnTo>
                <a:lnTo>
                  <a:pt x="4600" y="1887"/>
                </a:lnTo>
                <a:lnTo>
                  <a:pt x="4600" y="1887"/>
                </a:lnTo>
                <a:lnTo>
                  <a:pt x="4600" y="1887"/>
                </a:lnTo>
                <a:lnTo>
                  <a:pt x="4600" y="1889"/>
                </a:lnTo>
                <a:lnTo>
                  <a:pt x="4602" y="1889"/>
                </a:lnTo>
                <a:lnTo>
                  <a:pt x="4605" y="1889"/>
                </a:lnTo>
                <a:lnTo>
                  <a:pt x="4607" y="1889"/>
                </a:lnTo>
                <a:lnTo>
                  <a:pt x="4607" y="1889"/>
                </a:lnTo>
                <a:lnTo>
                  <a:pt x="4611" y="1889"/>
                </a:lnTo>
                <a:lnTo>
                  <a:pt x="4611" y="1889"/>
                </a:lnTo>
                <a:lnTo>
                  <a:pt x="4609" y="1889"/>
                </a:lnTo>
                <a:lnTo>
                  <a:pt x="4611" y="1885"/>
                </a:lnTo>
                <a:lnTo>
                  <a:pt x="4614" y="1882"/>
                </a:lnTo>
                <a:close/>
                <a:moveTo>
                  <a:pt x="4593" y="1887"/>
                </a:moveTo>
                <a:lnTo>
                  <a:pt x="4593" y="1887"/>
                </a:lnTo>
                <a:lnTo>
                  <a:pt x="4596" y="1887"/>
                </a:lnTo>
                <a:lnTo>
                  <a:pt x="4596" y="1887"/>
                </a:lnTo>
                <a:lnTo>
                  <a:pt x="4596" y="1887"/>
                </a:lnTo>
                <a:lnTo>
                  <a:pt x="4596" y="1887"/>
                </a:lnTo>
                <a:lnTo>
                  <a:pt x="4593" y="1887"/>
                </a:lnTo>
                <a:lnTo>
                  <a:pt x="4593" y="1887"/>
                </a:lnTo>
                <a:close/>
                <a:moveTo>
                  <a:pt x="4609" y="1803"/>
                </a:moveTo>
                <a:lnTo>
                  <a:pt x="4607" y="1803"/>
                </a:lnTo>
                <a:lnTo>
                  <a:pt x="4607" y="1806"/>
                </a:lnTo>
                <a:lnTo>
                  <a:pt x="4607" y="1808"/>
                </a:lnTo>
                <a:lnTo>
                  <a:pt x="4609" y="1806"/>
                </a:lnTo>
                <a:lnTo>
                  <a:pt x="4609" y="1803"/>
                </a:lnTo>
                <a:close/>
                <a:moveTo>
                  <a:pt x="4598" y="1882"/>
                </a:moveTo>
                <a:lnTo>
                  <a:pt x="4598" y="1880"/>
                </a:lnTo>
                <a:lnTo>
                  <a:pt x="4596" y="1878"/>
                </a:lnTo>
                <a:lnTo>
                  <a:pt x="4593" y="1878"/>
                </a:lnTo>
                <a:lnTo>
                  <a:pt x="4591" y="1878"/>
                </a:lnTo>
                <a:lnTo>
                  <a:pt x="4589" y="1876"/>
                </a:lnTo>
                <a:lnTo>
                  <a:pt x="4589" y="1876"/>
                </a:lnTo>
                <a:lnTo>
                  <a:pt x="4587" y="1878"/>
                </a:lnTo>
                <a:lnTo>
                  <a:pt x="4584" y="1878"/>
                </a:lnTo>
                <a:lnTo>
                  <a:pt x="4584" y="1878"/>
                </a:lnTo>
                <a:lnTo>
                  <a:pt x="4580" y="1878"/>
                </a:lnTo>
                <a:lnTo>
                  <a:pt x="4578" y="1878"/>
                </a:lnTo>
                <a:lnTo>
                  <a:pt x="4578" y="1878"/>
                </a:lnTo>
                <a:lnTo>
                  <a:pt x="4578" y="1878"/>
                </a:lnTo>
                <a:lnTo>
                  <a:pt x="4578" y="1878"/>
                </a:lnTo>
                <a:lnTo>
                  <a:pt x="4578" y="1880"/>
                </a:lnTo>
                <a:lnTo>
                  <a:pt x="4580" y="1880"/>
                </a:lnTo>
                <a:lnTo>
                  <a:pt x="4580" y="1882"/>
                </a:lnTo>
                <a:lnTo>
                  <a:pt x="4582" y="1882"/>
                </a:lnTo>
                <a:lnTo>
                  <a:pt x="4584" y="1882"/>
                </a:lnTo>
                <a:lnTo>
                  <a:pt x="4584" y="1882"/>
                </a:lnTo>
                <a:lnTo>
                  <a:pt x="4587" y="1885"/>
                </a:lnTo>
                <a:lnTo>
                  <a:pt x="4587" y="1885"/>
                </a:lnTo>
                <a:lnTo>
                  <a:pt x="4589" y="1887"/>
                </a:lnTo>
                <a:lnTo>
                  <a:pt x="4589" y="1887"/>
                </a:lnTo>
                <a:lnTo>
                  <a:pt x="4587" y="1889"/>
                </a:lnTo>
                <a:lnTo>
                  <a:pt x="4589" y="1889"/>
                </a:lnTo>
                <a:lnTo>
                  <a:pt x="4589" y="1889"/>
                </a:lnTo>
                <a:lnTo>
                  <a:pt x="4589" y="1889"/>
                </a:lnTo>
                <a:lnTo>
                  <a:pt x="4589" y="1887"/>
                </a:lnTo>
                <a:lnTo>
                  <a:pt x="4589" y="1887"/>
                </a:lnTo>
                <a:lnTo>
                  <a:pt x="4591" y="1887"/>
                </a:lnTo>
                <a:lnTo>
                  <a:pt x="4591" y="1885"/>
                </a:lnTo>
                <a:lnTo>
                  <a:pt x="4596" y="1882"/>
                </a:lnTo>
                <a:lnTo>
                  <a:pt x="4596" y="1882"/>
                </a:lnTo>
                <a:lnTo>
                  <a:pt x="4598" y="1882"/>
                </a:lnTo>
                <a:close/>
                <a:moveTo>
                  <a:pt x="4605" y="1801"/>
                </a:moveTo>
                <a:lnTo>
                  <a:pt x="4602" y="1803"/>
                </a:lnTo>
                <a:lnTo>
                  <a:pt x="4602" y="1806"/>
                </a:lnTo>
                <a:lnTo>
                  <a:pt x="4602" y="1808"/>
                </a:lnTo>
                <a:lnTo>
                  <a:pt x="4602" y="1808"/>
                </a:lnTo>
                <a:lnTo>
                  <a:pt x="4602" y="1810"/>
                </a:lnTo>
                <a:lnTo>
                  <a:pt x="4602" y="1812"/>
                </a:lnTo>
                <a:lnTo>
                  <a:pt x="4602" y="1815"/>
                </a:lnTo>
                <a:lnTo>
                  <a:pt x="4607" y="1812"/>
                </a:lnTo>
                <a:lnTo>
                  <a:pt x="4607" y="1810"/>
                </a:lnTo>
                <a:lnTo>
                  <a:pt x="4607" y="1810"/>
                </a:lnTo>
                <a:lnTo>
                  <a:pt x="4607" y="1810"/>
                </a:lnTo>
                <a:lnTo>
                  <a:pt x="4607" y="1806"/>
                </a:lnTo>
                <a:lnTo>
                  <a:pt x="4607" y="1806"/>
                </a:lnTo>
                <a:lnTo>
                  <a:pt x="4607" y="1806"/>
                </a:lnTo>
                <a:lnTo>
                  <a:pt x="4605" y="1803"/>
                </a:lnTo>
                <a:lnTo>
                  <a:pt x="4607" y="1801"/>
                </a:lnTo>
                <a:lnTo>
                  <a:pt x="4605" y="1801"/>
                </a:lnTo>
                <a:close/>
                <a:moveTo>
                  <a:pt x="4618" y="1639"/>
                </a:moveTo>
                <a:lnTo>
                  <a:pt x="4618" y="1641"/>
                </a:lnTo>
                <a:lnTo>
                  <a:pt x="4618" y="1641"/>
                </a:lnTo>
                <a:lnTo>
                  <a:pt x="4620" y="1641"/>
                </a:lnTo>
                <a:lnTo>
                  <a:pt x="4620" y="1641"/>
                </a:lnTo>
                <a:lnTo>
                  <a:pt x="4620" y="1641"/>
                </a:lnTo>
                <a:lnTo>
                  <a:pt x="4623" y="1639"/>
                </a:lnTo>
                <a:lnTo>
                  <a:pt x="4620" y="1639"/>
                </a:lnTo>
                <a:lnTo>
                  <a:pt x="4620" y="1639"/>
                </a:lnTo>
                <a:lnTo>
                  <a:pt x="4618" y="1639"/>
                </a:lnTo>
                <a:close/>
                <a:moveTo>
                  <a:pt x="4629" y="1691"/>
                </a:moveTo>
                <a:lnTo>
                  <a:pt x="4632" y="1689"/>
                </a:lnTo>
                <a:lnTo>
                  <a:pt x="4632" y="1689"/>
                </a:lnTo>
                <a:lnTo>
                  <a:pt x="4632" y="1686"/>
                </a:lnTo>
                <a:lnTo>
                  <a:pt x="4629" y="1686"/>
                </a:lnTo>
                <a:lnTo>
                  <a:pt x="4627" y="1686"/>
                </a:lnTo>
                <a:lnTo>
                  <a:pt x="4627" y="1686"/>
                </a:lnTo>
                <a:lnTo>
                  <a:pt x="4627" y="1686"/>
                </a:lnTo>
                <a:lnTo>
                  <a:pt x="4627" y="1689"/>
                </a:lnTo>
                <a:lnTo>
                  <a:pt x="4629" y="1691"/>
                </a:lnTo>
                <a:close/>
                <a:moveTo>
                  <a:pt x="4623" y="1623"/>
                </a:moveTo>
                <a:lnTo>
                  <a:pt x="4620" y="1623"/>
                </a:lnTo>
                <a:lnTo>
                  <a:pt x="4623" y="1626"/>
                </a:lnTo>
                <a:lnTo>
                  <a:pt x="4623" y="1626"/>
                </a:lnTo>
                <a:lnTo>
                  <a:pt x="4623" y="1623"/>
                </a:lnTo>
                <a:lnTo>
                  <a:pt x="4623" y="1623"/>
                </a:lnTo>
                <a:lnTo>
                  <a:pt x="4623" y="1623"/>
                </a:lnTo>
                <a:close/>
                <a:moveTo>
                  <a:pt x="4618" y="1628"/>
                </a:moveTo>
                <a:lnTo>
                  <a:pt x="4616" y="1628"/>
                </a:lnTo>
                <a:lnTo>
                  <a:pt x="4616" y="1630"/>
                </a:lnTo>
                <a:lnTo>
                  <a:pt x="4618" y="1630"/>
                </a:lnTo>
                <a:lnTo>
                  <a:pt x="4618" y="1630"/>
                </a:lnTo>
                <a:lnTo>
                  <a:pt x="4618" y="1628"/>
                </a:lnTo>
                <a:lnTo>
                  <a:pt x="4618" y="1628"/>
                </a:lnTo>
                <a:close/>
                <a:moveTo>
                  <a:pt x="4490" y="1707"/>
                </a:moveTo>
                <a:lnTo>
                  <a:pt x="4490" y="1707"/>
                </a:lnTo>
                <a:lnTo>
                  <a:pt x="4490" y="1709"/>
                </a:lnTo>
                <a:lnTo>
                  <a:pt x="4490" y="1707"/>
                </a:lnTo>
                <a:lnTo>
                  <a:pt x="4490" y="1704"/>
                </a:lnTo>
                <a:lnTo>
                  <a:pt x="4490" y="1707"/>
                </a:lnTo>
                <a:close/>
                <a:moveTo>
                  <a:pt x="4942" y="2326"/>
                </a:moveTo>
                <a:lnTo>
                  <a:pt x="4942" y="2328"/>
                </a:lnTo>
                <a:lnTo>
                  <a:pt x="4937" y="2328"/>
                </a:lnTo>
                <a:lnTo>
                  <a:pt x="4937" y="2326"/>
                </a:lnTo>
                <a:lnTo>
                  <a:pt x="4937" y="2326"/>
                </a:lnTo>
                <a:lnTo>
                  <a:pt x="4937" y="2326"/>
                </a:lnTo>
                <a:lnTo>
                  <a:pt x="4937" y="2326"/>
                </a:lnTo>
                <a:lnTo>
                  <a:pt x="4933" y="2324"/>
                </a:lnTo>
                <a:lnTo>
                  <a:pt x="4928" y="2326"/>
                </a:lnTo>
                <a:lnTo>
                  <a:pt x="4922" y="2328"/>
                </a:lnTo>
                <a:lnTo>
                  <a:pt x="4922" y="2328"/>
                </a:lnTo>
                <a:lnTo>
                  <a:pt x="4922" y="2330"/>
                </a:lnTo>
                <a:lnTo>
                  <a:pt x="4922" y="2330"/>
                </a:lnTo>
                <a:lnTo>
                  <a:pt x="4924" y="2333"/>
                </a:lnTo>
                <a:lnTo>
                  <a:pt x="4926" y="2333"/>
                </a:lnTo>
                <a:lnTo>
                  <a:pt x="4928" y="2333"/>
                </a:lnTo>
                <a:lnTo>
                  <a:pt x="4931" y="2333"/>
                </a:lnTo>
                <a:lnTo>
                  <a:pt x="4931" y="2330"/>
                </a:lnTo>
                <a:lnTo>
                  <a:pt x="4935" y="2333"/>
                </a:lnTo>
                <a:lnTo>
                  <a:pt x="4935" y="2333"/>
                </a:lnTo>
                <a:lnTo>
                  <a:pt x="4937" y="2333"/>
                </a:lnTo>
                <a:lnTo>
                  <a:pt x="4937" y="2330"/>
                </a:lnTo>
                <a:lnTo>
                  <a:pt x="4937" y="2330"/>
                </a:lnTo>
                <a:lnTo>
                  <a:pt x="4942" y="2330"/>
                </a:lnTo>
                <a:lnTo>
                  <a:pt x="4944" y="2330"/>
                </a:lnTo>
                <a:lnTo>
                  <a:pt x="4944" y="2330"/>
                </a:lnTo>
                <a:lnTo>
                  <a:pt x="4946" y="2328"/>
                </a:lnTo>
                <a:lnTo>
                  <a:pt x="4944" y="2328"/>
                </a:lnTo>
                <a:lnTo>
                  <a:pt x="4942" y="2326"/>
                </a:lnTo>
                <a:close/>
                <a:moveTo>
                  <a:pt x="4490" y="1776"/>
                </a:moveTo>
                <a:lnTo>
                  <a:pt x="4490" y="1776"/>
                </a:lnTo>
                <a:lnTo>
                  <a:pt x="4492" y="1776"/>
                </a:lnTo>
                <a:lnTo>
                  <a:pt x="4492" y="1776"/>
                </a:lnTo>
                <a:lnTo>
                  <a:pt x="4490" y="1776"/>
                </a:lnTo>
                <a:lnTo>
                  <a:pt x="4490" y="1776"/>
                </a:lnTo>
                <a:close/>
                <a:moveTo>
                  <a:pt x="4591" y="2078"/>
                </a:moveTo>
                <a:lnTo>
                  <a:pt x="4591" y="2078"/>
                </a:lnTo>
                <a:lnTo>
                  <a:pt x="4591" y="2078"/>
                </a:lnTo>
                <a:lnTo>
                  <a:pt x="4593" y="2076"/>
                </a:lnTo>
                <a:lnTo>
                  <a:pt x="4593" y="2076"/>
                </a:lnTo>
                <a:lnTo>
                  <a:pt x="4593" y="2076"/>
                </a:lnTo>
                <a:lnTo>
                  <a:pt x="4591" y="2076"/>
                </a:lnTo>
                <a:lnTo>
                  <a:pt x="4591" y="2078"/>
                </a:lnTo>
                <a:close/>
                <a:moveTo>
                  <a:pt x="4503" y="1767"/>
                </a:moveTo>
                <a:lnTo>
                  <a:pt x="4501" y="1767"/>
                </a:lnTo>
                <a:lnTo>
                  <a:pt x="4499" y="1767"/>
                </a:lnTo>
                <a:lnTo>
                  <a:pt x="4499" y="1772"/>
                </a:lnTo>
                <a:lnTo>
                  <a:pt x="4499" y="1772"/>
                </a:lnTo>
                <a:lnTo>
                  <a:pt x="4501" y="1772"/>
                </a:lnTo>
                <a:lnTo>
                  <a:pt x="4503" y="1770"/>
                </a:lnTo>
                <a:lnTo>
                  <a:pt x="4503" y="1770"/>
                </a:lnTo>
                <a:lnTo>
                  <a:pt x="4506" y="1770"/>
                </a:lnTo>
                <a:lnTo>
                  <a:pt x="4503" y="1767"/>
                </a:lnTo>
                <a:lnTo>
                  <a:pt x="4503" y="1767"/>
                </a:lnTo>
                <a:lnTo>
                  <a:pt x="4503" y="1767"/>
                </a:lnTo>
                <a:close/>
                <a:moveTo>
                  <a:pt x="4557" y="2161"/>
                </a:moveTo>
                <a:lnTo>
                  <a:pt x="4557" y="2159"/>
                </a:lnTo>
                <a:lnTo>
                  <a:pt x="4557" y="2159"/>
                </a:lnTo>
                <a:lnTo>
                  <a:pt x="4555" y="2155"/>
                </a:lnTo>
                <a:lnTo>
                  <a:pt x="4555" y="2155"/>
                </a:lnTo>
                <a:lnTo>
                  <a:pt x="4553" y="2155"/>
                </a:lnTo>
                <a:lnTo>
                  <a:pt x="4555" y="2159"/>
                </a:lnTo>
                <a:lnTo>
                  <a:pt x="4557" y="2164"/>
                </a:lnTo>
                <a:lnTo>
                  <a:pt x="4557" y="2161"/>
                </a:lnTo>
                <a:lnTo>
                  <a:pt x="4557" y="2161"/>
                </a:lnTo>
                <a:lnTo>
                  <a:pt x="4557" y="2161"/>
                </a:lnTo>
                <a:close/>
                <a:moveTo>
                  <a:pt x="4548" y="1839"/>
                </a:moveTo>
                <a:lnTo>
                  <a:pt x="4548" y="1842"/>
                </a:lnTo>
                <a:lnTo>
                  <a:pt x="4548" y="1842"/>
                </a:lnTo>
                <a:lnTo>
                  <a:pt x="4551" y="1842"/>
                </a:lnTo>
                <a:lnTo>
                  <a:pt x="4551" y="1842"/>
                </a:lnTo>
                <a:lnTo>
                  <a:pt x="4551" y="1839"/>
                </a:lnTo>
                <a:lnTo>
                  <a:pt x="4551" y="1839"/>
                </a:lnTo>
                <a:lnTo>
                  <a:pt x="4548" y="1839"/>
                </a:lnTo>
                <a:close/>
                <a:moveTo>
                  <a:pt x="4575" y="1862"/>
                </a:moveTo>
                <a:lnTo>
                  <a:pt x="4575" y="1862"/>
                </a:lnTo>
                <a:lnTo>
                  <a:pt x="4575" y="1862"/>
                </a:lnTo>
                <a:lnTo>
                  <a:pt x="4575" y="1862"/>
                </a:lnTo>
                <a:lnTo>
                  <a:pt x="4578" y="1862"/>
                </a:lnTo>
                <a:lnTo>
                  <a:pt x="4578" y="1862"/>
                </a:lnTo>
                <a:lnTo>
                  <a:pt x="4575" y="1862"/>
                </a:lnTo>
                <a:lnTo>
                  <a:pt x="4575" y="1862"/>
                </a:lnTo>
                <a:close/>
                <a:moveTo>
                  <a:pt x="4593" y="1860"/>
                </a:moveTo>
                <a:lnTo>
                  <a:pt x="4596" y="1860"/>
                </a:lnTo>
                <a:lnTo>
                  <a:pt x="4593" y="1857"/>
                </a:lnTo>
                <a:lnTo>
                  <a:pt x="4593" y="1857"/>
                </a:lnTo>
                <a:lnTo>
                  <a:pt x="4593" y="1857"/>
                </a:lnTo>
                <a:lnTo>
                  <a:pt x="4591" y="1857"/>
                </a:lnTo>
                <a:lnTo>
                  <a:pt x="4589" y="1857"/>
                </a:lnTo>
                <a:lnTo>
                  <a:pt x="4589" y="1857"/>
                </a:lnTo>
                <a:lnTo>
                  <a:pt x="4589" y="1860"/>
                </a:lnTo>
                <a:lnTo>
                  <a:pt x="4591" y="1860"/>
                </a:lnTo>
                <a:lnTo>
                  <a:pt x="4591" y="1860"/>
                </a:lnTo>
                <a:lnTo>
                  <a:pt x="4593" y="1860"/>
                </a:lnTo>
                <a:close/>
                <a:moveTo>
                  <a:pt x="4555" y="1864"/>
                </a:moveTo>
                <a:lnTo>
                  <a:pt x="4557" y="1864"/>
                </a:lnTo>
                <a:lnTo>
                  <a:pt x="4557" y="1862"/>
                </a:lnTo>
                <a:lnTo>
                  <a:pt x="4557" y="1862"/>
                </a:lnTo>
                <a:lnTo>
                  <a:pt x="4557" y="1864"/>
                </a:lnTo>
                <a:lnTo>
                  <a:pt x="4562" y="1864"/>
                </a:lnTo>
                <a:lnTo>
                  <a:pt x="4564" y="1862"/>
                </a:lnTo>
                <a:lnTo>
                  <a:pt x="4564" y="1862"/>
                </a:lnTo>
                <a:lnTo>
                  <a:pt x="4569" y="1862"/>
                </a:lnTo>
                <a:lnTo>
                  <a:pt x="4569" y="1862"/>
                </a:lnTo>
                <a:lnTo>
                  <a:pt x="4569" y="1860"/>
                </a:lnTo>
                <a:lnTo>
                  <a:pt x="4571" y="1860"/>
                </a:lnTo>
                <a:lnTo>
                  <a:pt x="4571" y="1860"/>
                </a:lnTo>
                <a:lnTo>
                  <a:pt x="4571" y="1857"/>
                </a:lnTo>
                <a:lnTo>
                  <a:pt x="4555" y="1857"/>
                </a:lnTo>
                <a:lnTo>
                  <a:pt x="4553" y="1857"/>
                </a:lnTo>
                <a:lnTo>
                  <a:pt x="4551" y="1860"/>
                </a:lnTo>
                <a:lnTo>
                  <a:pt x="4551" y="1862"/>
                </a:lnTo>
                <a:lnTo>
                  <a:pt x="4551" y="1862"/>
                </a:lnTo>
                <a:lnTo>
                  <a:pt x="4555" y="1864"/>
                </a:lnTo>
                <a:close/>
                <a:moveTo>
                  <a:pt x="2968" y="757"/>
                </a:moveTo>
                <a:lnTo>
                  <a:pt x="2968" y="757"/>
                </a:lnTo>
                <a:lnTo>
                  <a:pt x="2970" y="757"/>
                </a:lnTo>
                <a:lnTo>
                  <a:pt x="2970" y="757"/>
                </a:lnTo>
                <a:lnTo>
                  <a:pt x="2970" y="757"/>
                </a:lnTo>
                <a:lnTo>
                  <a:pt x="2972" y="754"/>
                </a:lnTo>
                <a:lnTo>
                  <a:pt x="2970" y="754"/>
                </a:lnTo>
                <a:lnTo>
                  <a:pt x="2968" y="757"/>
                </a:lnTo>
                <a:close/>
                <a:moveTo>
                  <a:pt x="3334" y="1180"/>
                </a:moveTo>
                <a:lnTo>
                  <a:pt x="3337" y="1178"/>
                </a:lnTo>
                <a:lnTo>
                  <a:pt x="3334" y="1178"/>
                </a:lnTo>
                <a:lnTo>
                  <a:pt x="3332" y="1180"/>
                </a:lnTo>
                <a:lnTo>
                  <a:pt x="3330" y="1180"/>
                </a:lnTo>
                <a:lnTo>
                  <a:pt x="3328" y="1182"/>
                </a:lnTo>
                <a:lnTo>
                  <a:pt x="3321" y="1184"/>
                </a:lnTo>
                <a:lnTo>
                  <a:pt x="3319" y="1184"/>
                </a:lnTo>
                <a:lnTo>
                  <a:pt x="3316" y="1184"/>
                </a:lnTo>
                <a:lnTo>
                  <a:pt x="3314" y="1182"/>
                </a:lnTo>
                <a:lnTo>
                  <a:pt x="3310" y="1182"/>
                </a:lnTo>
                <a:lnTo>
                  <a:pt x="3310" y="1184"/>
                </a:lnTo>
                <a:lnTo>
                  <a:pt x="3310" y="1187"/>
                </a:lnTo>
                <a:lnTo>
                  <a:pt x="3307" y="1187"/>
                </a:lnTo>
                <a:lnTo>
                  <a:pt x="3307" y="1187"/>
                </a:lnTo>
                <a:lnTo>
                  <a:pt x="3305" y="1187"/>
                </a:lnTo>
                <a:lnTo>
                  <a:pt x="3305" y="1187"/>
                </a:lnTo>
                <a:lnTo>
                  <a:pt x="3303" y="1189"/>
                </a:lnTo>
                <a:lnTo>
                  <a:pt x="3303" y="1189"/>
                </a:lnTo>
                <a:lnTo>
                  <a:pt x="3301" y="1189"/>
                </a:lnTo>
                <a:lnTo>
                  <a:pt x="3301" y="1191"/>
                </a:lnTo>
                <a:lnTo>
                  <a:pt x="3303" y="1193"/>
                </a:lnTo>
                <a:lnTo>
                  <a:pt x="3303" y="1193"/>
                </a:lnTo>
                <a:lnTo>
                  <a:pt x="3303" y="1196"/>
                </a:lnTo>
                <a:lnTo>
                  <a:pt x="3307" y="1196"/>
                </a:lnTo>
                <a:lnTo>
                  <a:pt x="3307" y="1196"/>
                </a:lnTo>
                <a:lnTo>
                  <a:pt x="3310" y="1196"/>
                </a:lnTo>
                <a:lnTo>
                  <a:pt x="3310" y="1196"/>
                </a:lnTo>
                <a:lnTo>
                  <a:pt x="3310" y="1198"/>
                </a:lnTo>
                <a:lnTo>
                  <a:pt x="3312" y="1198"/>
                </a:lnTo>
                <a:lnTo>
                  <a:pt x="3312" y="1196"/>
                </a:lnTo>
                <a:lnTo>
                  <a:pt x="3312" y="1196"/>
                </a:lnTo>
                <a:lnTo>
                  <a:pt x="3312" y="1196"/>
                </a:lnTo>
                <a:lnTo>
                  <a:pt x="3314" y="1196"/>
                </a:lnTo>
                <a:lnTo>
                  <a:pt x="3314" y="1196"/>
                </a:lnTo>
                <a:lnTo>
                  <a:pt x="3316" y="1193"/>
                </a:lnTo>
                <a:lnTo>
                  <a:pt x="3319" y="1193"/>
                </a:lnTo>
                <a:lnTo>
                  <a:pt x="3319" y="1193"/>
                </a:lnTo>
                <a:lnTo>
                  <a:pt x="3323" y="1189"/>
                </a:lnTo>
                <a:lnTo>
                  <a:pt x="3323" y="1189"/>
                </a:lnTo>
                <a:lnTo>
                  <a:pt x="3323" y="1191"/>
                </a:lnTo>
                <a:lnTo>
                  <a:pt x="3325" y="1189"/>
                </a:lnTo>
                <a:lnTo>
                  <a:pt x="3328" y="1189"/>
                </a:lnTo>
                <a:lnTo>
                  <a:pt x="3328" y="1189"/>
                </a:lnTo>
                <a:lnTo>
                  <a:pt x="3328" y="1189"/>
                </a:lnTo>
                <a:lnTo>
                  <a:pt x="3325" y="1187"/>
                </a:lnTo>
                <a:lnTo>
                  <a:pt x="3325" y="1187"/>
                </a:lnTo>
                <a:lnTo>
                  <a:pt x="3325" y="1184"/>
                </a:lnTo>
                <a:lnTo>
                  <a:pt x="3334" y="1180"/>
                </a:lnTo>
                <a:close/>
                <a:moveTo>
                  <a:pt x="3292" y="984"/>
                </a:moveTo>
                <a:lnTo>
                  <a:pt x="3296" y="984"/>
                </a:lnTo>
                <a:lnTo>
                  <a:pt x="3298" y="986"/>
                </a:lnTo>
                <a:lnTo>
                  <a:pt x="3296" y="984"/>
                </a:lnTo>
                <a:lnTo>
                  <a:pt x="3289" y="984"/>
                </a:lnTo>
                <a:lnTo>
                  <a:pt x="3289" y="982"/>
                </a:lnTo>
                <a:lnTo>
                  <a:pt x="3287" y="982"/>
                </a:lnTo>
                <a:lnTo>
                  <a:pt x="3289" y="982"/>
                </a:lnTo>
                <a:lnTo>
                  <a:pt x="3289" y="984"/>
                </a:lnTo>
                <a:lnTo>
                  <a:pt x="3292" y="984"/>
                </a:lnTo>
                <a:close/>
                <a:moveTo>
                  <a:pt x="3220" y="1182"/>
                </a:moveTo>
                <a:lnTo>
                  <a:pt x="3222" y="1182"/>
                </a:lnTo>
                <a:lnTo>
                  <a:pt x="3222" y="1182"/>
                </a:lnTo>
                <a:lnTo>
                  <a:pt x="3222" y="1180"/>
                </a:lnTo>
                <a:lnTo>
                  <a:pt x="3220" y="1178"/>
                </a:lnTo>
                <a:lnTo>
                  <a:pt x="3222" y="1178"/>
                </a:lnTo>
                <a:lnTo>
                  <a:pt x="3222" y="1175"/>
                </a:lnTo>
                <a:lnTo>
                  <a:pt x="3220" y="1175"/>
                </a:lnTo>
                <a:lnTo>
                  <a:pt x="3220" y="1178"/>
                </a:lnTo>
                <a:lnTo>
                  <a:pt x="3220" y="1180"/>
                </a:lnTo>
                <a:lnTo>
                  <a:pt x="3220" y="1180"/>
                </a:lnTo>
                <a:lnTo>
                  <a:pt x="3220" y="1182"/>
                </a:lnTo>
                <a:lnTo>
                  <a:pt x="3220" y="1182"/>
                </a:lnTo>
                <a:close/>
                <a:moveTo>
                  <a:pt x="3231" y="1162"/>
                </a:moveTo>
                <a:lnTo>
                  <a:pt x="3231" y="1162"/>
                </a:lnTo>
                <a:lnTo>
                  <a:pt x="3231" y="1162"/>
                </a:lnTo>
                <a:lnTo>
                  <a:pt x="3231" y="1160"/>
                </a:lnTo>
                <a:lnTo>
                  <a:pt x="3231" y="1160"/>
                </a:lnTo>
                <a:lnTo>
                  <a:pt x="3231" y="1162"/>
                </a:lnTo>
                <a:lnTo>
                  <a:pt x="3231" y="1162"/>
                </a:lnTo>
                <a:lnTo>
                  <a:pt x="3231" y="1162"/>
                </a:lnTo>
                <a:lnTo>
                  <a:pt x="3231" y="1162"/>
                </a:lnTo>
                <a:close/>
                <a:moveTo>
                  <a:pt x="3069" y="1049"/>
                </a:moveTo>
                <a:lnTo>
                  <a:pt x="3069" y="1049"/>
                </a:lnTo>
                <a:lnTo>
                  <a:pt x="3074" y="1052"/>
                </a:lnTo>
                <a:lnTo>
                  <a:pt x="3071" y="1049"/>
                </a:lnTo>
                <a:lnTo>
                  <a:pt x="3069" y="1049"/>
                </a:lnTo>
                <a:lnTo>
                  <a:pt x="3069" y="1049"/>
                </a:lnTo>
                <a:close/>
                <a:moveTo>
                  <a:pt x="3217" y="1139"/>
                </a:moveTo>
                <a:lnTo>
                  <a:pt x="3217" y="1139"/>
                </a:lnTo>
                <a:lnTo>
                  <a:pt x="3215" y="1139"/>
                </a:lnTo>
                <a:lnTo>
                  <a:pt x="3215" y="1139"/>
                </a:lnTo>
                <a:lnTo>
                  <a:pt x="3213" y="1139"/>
                </a:lnTo>
                <a:lnTo>
                  <a:pt x="3211" y="1142"/>
                </a:lnTo>
                <a:lnTo>
                  <a:pt x="3213" y="1142"/>
                </a:lnTo>
                <a:lnTo>
                  <a:pt x="3213" y="1142"/>
                </a:lnTo>
                <a:lnTo>
                  <a:pt x="3215" y="1142"/>
                </a:lnTo>
                <a:lnTo>
                  <a:pt x="3215" y="1144"/>
                </a:lnTo>
                <a:lnTo>
                  <a:pt x="3217" y="1142"/>
                </a:lnTo>
                <a:lnTo>
                  <a:pt x="3220" y="1142"/>
                </a:lnTo>
                <a:lnTo>
                  <a:pt x="3220" y="1142"/>
                </a:lnTo>
                <a:lnTo>
                  <a:pt x="3217" y="1139"/>
                </a:lnTo>
                <a:close/>
                <a:moveTo>
                  <a:pt x="3217" y="1155"/>
                </a:moveTo>
                <a:lnTo>
                  <a:pt x="3220" y="1155"/>
                </a:lnTo>
                <a:lnTo>
                  <a:pt x="3220" y="1155"/>
                </a:lnTo>
                <a:lnTo>
                  <a:pt x="3217" y="1155"/>
                </a:lnTo>
                <a:lnTo>
                  <a:pt x="3217" y="1153"/>
                </a:lnTo>
                <a:lnTo>
                  <a:pt x="3217" y="1153"/>
                </a:lnTo>
                <a:lnTo>
                  <a:pt x="3217" y="1153"/>
                </a:lnTo>
                <a:lnTo>
                  <a:pt x="3217" y="1155"/>
                </a:lnTo>
                <a:lnTo>
                  <a:pt x="3217" y="1155"/>
                </a:lnTo>
                <a:close/>
                <a:moveTo>
                  <a:pt x="3222" y="1155"/>
                </a:moveTo>
                <a:lnTo>
                  <a:pt x="3222" y="1155"/>
                </a:lnTo>
                <a:lnTo>
                  <a:pt x="3220" y="1157"/>
                </a:lnTo>
                <a:lnTo>
                  <a:pt x="3217" y="1157"/>
                </a:lnTo>
                <a:lnTo>
                  <a:pt x="3217" y="1160"/>
                </a:lnTo>
                <a:lnTo>
                  <a:pt x="3217" y="1160"/>
                </a:lnTo>
                <a:lnTo>
                  <a:pt x="3220" y="1157"/>
                </a:lnTo>
                <a:lnTo>
                  <a:pt x="3220" y="1157"/>
                </a:lnTo>
                <a:lnTo>
                  <a:pt x="3222" y="1157"/>
                </a:lnTo>
                <a:lnTo>
                  <a:pt x="3224" y="1157"/>
                </a:lnTo>
                <a:lnTo>
                  <a:pt x="3222" y="1155"/>
                </a:lnTo>
                <a:close/>
                <a:moveTo>
                  <a:pt x="3060" y="1040"/>
                </a:moveTo>
                <a:lnTo>
                  <a:pt x="3060" y="1040"/>
                </a:lnTo>
                <a:lnTo>
                  <a:pt x="3060" y="1040"/>
                </a:lnTo>
                <a:lnTo>
                  <a:pt x="3060" y="1038"/>
                </a:lnTo>
                <a:lnTo>
                  <a:pt x="3056" y="1038"/>
                </a:lnTo>
                <a:lnTo>
                  <a:pt x="3053" y="1038"/>
                </a:lnTo>
                <a:lnTo>
                  <a:pt x="3053" y="1038"/>
                </a:lnTo>
                <a:lnTo>
                  <a:pt x="3053" y="1040"/>
                </a:lnTo>
                <a:lnTo>
                  <a:pt x="3056" y="1040"/>
                </a:lnTo>
                <a:lnTo>
                  <a:pt x="3058" y="1040"/>
                </a:lnTo>
                <a:lnTo>
                  <a:pt x="3060" y="1040"/>
                </a:lnTo>
                <a:close/>
                <a:moveTo>
                  <a:pt x="3229" y="1173"/>
                </a:moveTo>
                <a:lnTo>
                  <a:pt x="3231" y="1173"/>
                </a:lnTo>
                <a:lnTo>
                  <a:pt x="3231" y="1173"/>
                </a:lnTo>
                <a:lnTo>
                  <a:pt x="3233" y="1171"/>
                </a:lnTo>
                <a:lnTo>
                  <a:pt x="3235" y="1171"/>
                </a:lnTo>
                <a:lnTo>
                  <a:pt x="3235" y="1169"/>
                </a:lnTo>
                <a:lnTo>
                  <a:pt x="3235" y="1169"/>
                </a:lnTo>
                <a:lnTo>
                  <a:pt x="3238" y="1166"/>
                </a:lnTo>
                <a:lnTo>
                  <a:pt x="3238" y="1164"/>
                </a:lnTo>
                <a:lnTo>
                  <a:pt x="3235" y="1164"/>
                </a:lnTo>
                <a:lnTo>
                  <a:pt x="3233" y="1166"/>
                </a:lnTo>
                <a:lnTo>
                  <a:pt x="3231" y="1166"/>
                </a:lnTo>
                <a:lnTo>
                  <a:pt x="3231" y="1169"/>
                </a:lnTo>
                <a:lnTo>
                  <a:pt x="3229" y="1169"/>
                </a:lnTo>
                <a:lnTo>
                  <a:pt x="3229" y="1169"/>
                </a:lnTo>
                <a:lnTo>
                  <a:pt x="3231" y="1171"/>
                </a:lnTo>
                <a:lnTo>
                  <a:pt x="3229" y="1173"/>
                </a:lnTo>
                <a:lnTo>
                  <a:pt x="3229" y="1173"/>
                </a:lnTo>
                <a:close/>
                <a:moveTo>
                  <a:pt x="3053" y="1043"/>
                </a:moveTo>
                <a:lnTo>
                  <a:pt x="3056" y="1043"/>
                </a:lnTo>
                <a:lnTo>
                  <a:pt x="3058" y="1043"/>
                </a:lnTo>
                <a:lnTo>
                  <a:pt x="3065" y="1043"/>
                </a:lnTo>
                <a:lnTo>
                  <a:pt x="3065" y="1043"/>
                </a:lnTo>
                <a:lnTo>
                  <a:pt x="3065" y="1043"/>
                </a:lnTo>
                <a:lnTo>
                  <a:pt x="3058" y="1043"/>
                </a:lnTo>
                <a:lnTo>
                  <a:pt x="3058" y="1040"/>
                </a:lnTo>
                <a:lnTo>
                  <a:pt x="3056" y="1040"/>
                </a:lnTo>
                <a:lnTo>
                  <a:pt x="3053" y="1040"/>
                </a:lnTo>
                <a:lnTo>
                  <a:pt x="3053" y="1043"/>
                </a:lnTo>
                <a:close/>
                <a:moveTo>
                  <a:pt x="3058" y="1047"/>
                </a:moveTo>
                <a:lnTo>
                  <a:pt x="3058" y="1047"/>
                </a:lnTo>
                <a:lnTo>
                  <a:pt x="3060" y="1047"/>
                </a:lnTo>
                <a:lnTo>
                  <a:pt x="3062" y="1047"/>
                </a:lnTo>
                <a:lnTo>
                  <a:pt x="3065" y="1047"/>
                </a:lnTo>
                <a:lnTo>
                  <a:pt x="3065" y="1047"/>
                </a:lnTo>
                <a:lnTo>
                  <a:pt x="3065" y="1047"/>
                </a:lnTo>
                <a:lnTo>
                  <a:pt x="3065" y="1045"/>
                </a:lnTo>
                <a:lnTo>
                  <a:pt x="3062" y="1045"/>
                </a:lnTo>
                <a:lnTo>
                  <a:pt x="3060" y="1045"/>
                </a:lnTo>
                <a:lnTo>
                  <a:pt x="3058" y="1045"/>
                </a:lnTo>
                <a:lnTo>
                  <a:pt x="3058" y="1045"/>
                </a:lnTo>
                <a:lnTo>
                  <a:pt x="3058" y="1047"/>
                </a:lnTo>
                <a:close/>
                <a:moveTo>
                  <a:pt x="3035" y="1024"/>
                </a:moveTo>
                <a:lnTo>
                  <a:pt x="3033" y="1022"/>
                </a:lnTo>
                <a:lnTo>
                  <a:pt x="3033" y="1024"/>
                </a:lnTo>
                <a:lnTo>
                  <a:pt x="3033" y="1024"/>
                </a:lnTo>
                <a:lnTo>
                  <a:pt x="3035" y="1027"/>
                </a:lnTo>
                <a:lnTo>
                  <a:pt x="3035" y="1024"/>
                </a:lnTo>
                <a:close/>
                <a:moveTo>
                  <a:pt x="3033" y="1029"/>
                </a:moveTo>
                <a:lnTo>
                  <a:pt x="3033" y="1029"/>
                </a:lnTo>
                <a:lnTo>
                  <a:pt x="3035" y="1029"/>
                </a:lnTo>
                <a:lnTo>
                  <a:pt x="3035" y="1029"/>
                </a:lnTo>
                <a:lnTo>
                  <a:pt x="3035" y="1027"/>
                </a:lnTo>
                <a:lnTo>
                  <a:pt x="3031" y="1024"/>
                </a:lnTo>
                <a:lnTo>
                  <a:pt x="3029" y="1022"/>
                </a:lnTo>
                <a:lnTo>
                  <a:pt x="3031" y="1024"/>
                </a:lnTo>
                <a:lnTo>
                  <a:pt x="3033" y="1029"/>
                </a:lnTo>
                <a:close/>
                <a:moveTo>
                  <a:pt x="2779" y="991"/>
                </a:moveTo>
                <a:lnTo>
                  <a:pt x="2779" y="991"/>
                </a:lnTo>
                <a:lnTo>
                  <a:pt x="2779" y="988"/>
                </a:lnTo>
                <a:lnTo>
                  <a:pt x="2777" y="986"/>
                </a:lnTo>
                <a:lnTo>
                  <a:pt x="2777" y="988"/>
                </a:lnTo>
                <a:lnTo>
                  <a:pt x="2777" y="988"/>
                </a:lnTo>
                <a:lnTo>
                  <a:pt x="2779" y="991"/>
                </a:lnTo>
                <a:lnTo>
                  <a:pt x="2779" y="991"/>
                </a:lnTo>
                <a:close/>
                <a:moveTo>
                  <a:pt x="3031" y="1015"/>
                </a:moveTo>
                <a:lnTo>
                  <a:pt x="3031" y="1018"/>
                </a:lnTo>
                <a:lnTo>
                  <a:pt x="3031" y="1018"/>
                </a:lnTo>
                <a:lnTo>
                  <a:pt x="3033" y="1020"/>
                </a:lnTo>
                <a:lnTo>
                  <a:pt x="3033" y="1020"/>
                </a:lnTo>
                <a:lnTo>
                  <a:pt x="3033" y="1020"/>
                </a:lnTo>
                <a:lnTo>
                  <a:pt x="3035" y="1020"/>
                </a:lnTo>
                <a:lnTo>
                  <a:pt x="3035" y="1020"/>
                </a:lnTo>
                <a:lnTo>
                  <a:pt x="3035" y="1020"/>
                </a:lnTo>
                <a:lnTo>
                  <a:pt x="3033" y="1018"/>
                </a:lnTo>
                <a:lnTo>
                  <a:pt x="3031" y="1015"/>
                </a:lnTo>
                <a:lnTo>
                  <a:pt x="3031" y="1015"/>
                </a:lnTo>
                <a:lnTo>
                  <a:pt x="3029" y="1015"/>
                </a:lnTo>
                <a:lnTo>
                  <a:pt x="3029" y="1013"/>
                </a:lnTo>
                <a:lnTo>
                  <a:pt x="3029" y="1013"/>
                </a:lnTo>
                <a:lnTo>
                  <a:pt x="3029" y="1013"/>
                </a:lnTo>
                <a:lnTo>
                  <a:pt x="3031" y="1015"/>
                </a:lnTo>
                <a:close/>
                <a:moveTo>
                  <a:pt x="3029" y="1011"/>
                </a:moveTo>
                <a:lnTo>
                  <a:pt x="3029" y="1013"/>
                </a:lnTo>
                <a:lnTo>
                  <a:pt x="3029" y="1011"/>
                </a:lnTo>
                <a:lnTo>
                  <a:pt x="3029" y="1011"/>
                </a:lnTo>
                <a:lnTo>
                  <a:pt x="3029" y="1011"/>
                </a:lnTo>
                <a:lnTo>
                  <a:pt x="3026" y="1011"/>
                </a:lnTo>
                <a:lnTo>
                  <a:pt x="3026" y="1011"/>
                </a:lnTo>
                <a:lnTo>
                  <a:pt x="3026" y="1011"/>
                </a:lnTo>
                <a:lnTo>
                  <a:pt x="3026" y="1011"/>
                </a:lnTo>
                <a:lnTo>
                  <a:pt x="3029" y="1011"/>
                </a:lnTo>
                <a:close/>
                <a:moveTo>
                  <a:pt x="3022" y="1009"/>
                </a:moveTo>
                <a:lnTo>
                  <a:pt x="3022" y="1011"/>
                </a:lnTo>
                <a:lnTo>
                  <a:pt x="3022" y="1013"/>
                </a:lnTo>
                <a:lnTo>
                  <a:pt x="3024" y="1015"/>
                </a:lnTo>
                <a:lnTo>
                  <a:pt x="3024" y="1013"/>
                </a:lnTo>
                <a:lnTo>
                  <a:pt x="3024" y="1013"/>
                </a:lnTo>
                <a:lnTo>
                  <a:pt x="3024" y="1013"/>
                </a:lnTo>
                <a:lnTo>
                  <a:pt x="3024" y="1011"/>
                </a:lnTo>
                <a:lnTo>
                  <a:pt x="3024" y="1009"/>
                </a:lnTo>
                <a:lnTo>
                  <a:pt x="3022" y="1006"/>
                </a:lnTo>
                <a:lnTo>
                  <a:pt x="3022" y="1006"/>
                </a:lnTo>
                <a:lnTo>
                  <a:pt x="3022" y="1004"/>
                </a:lnTo>
                <a:lnTo>
                  <a:pt x="3022" y="1004"/>
                </a:lnTo>
                <a:lnTo>
                  <a:pt x="3020" y="1004"/>
                </a:lnTo>
                <a:lnTo>
                  <a:pt x="3022" y="1006"/>
                </a:lnTo>
                <a:lnTo>
                  <a:pt x="3022" y="1009"/>
                </a:lnTo>
                <a:lnTo>
                  <a:pt x="3022" y="1009"/>
                </a:lnTo>
                <a:lnTo>
                  <a:pt x="3022" y="1009"/>
                </a:lnTo>
                <a:close/>
                <a:moveTo>
                  <a:pt x="3035" y="1027"/>
                </a:moveTo>
                <a:lnTo>
                  <a:pt x="3038" y="1029"/>
                </a:lnTo>
                <a:lnTo>
                  <a:pt x="3038" y="1029"/>
                </a:lnTo>
                <a:lnTo>
                  <a:pt x="3038" y="1027"/>
                </a:lnTo>
                <a:lnTo>
                  <a:pt x="3035" y="1027"/>
                </a:lnTo>
                <a:lnTo>
                  <a:pt x="3035" y="1027"/>
                </a:lnTo>
                <a:close/>
                <a:moveTo>
                  <a:pt x="2885" y="840"/>
                </a:moveTo>
                <a:lnTo>
                  <a:pt x="2885" y="840"/>
                </a:lnTo>
                <a:lnTo>
                  <a:pt x="2882" y="840"/>
                </a:lnTo>
                <a:lnTo>
                  <a:pt x="2880" y="840"/>
                </a:lnTo>
                <a:lnTo>
                  <a:pt x="2880" y="840"/>
                </a:lnTo>
                <a:lnTo>
                  <a:pt x="2880" y="840"/>
                </a:lnTo>
                <a:lnTo>
                  <a:pt x="2885" y="840"/>
                </a:lnTo>
                <a:close/>
                <a:moveTo>
                  <a:pt x="3026" y="1006"/>
                </a:moveTo>
                <a:lnTo>
                  <a:pt x="3026" y="1006"/>
                </a:lnTo>
                <a:lnTo>
                  <a:pt x="3026" y="1009"/>
                </a:lnTo>
                <a:lnTo>
                  <a:pt x="3029" y="1009"/>
                </a:lnTo>
                <a:lnTo>
                  <a:pt x="3029" y="1006"/>
                </a:lnTo>
                <a:lnTo>
                  <a:pt x="3026" y="1006"/>
                </a:lnTo>
                <a:lnTo>
                  <a:pt x="3026" y="1004"/>
                </a:lnTo>
                <a:lnTo>
                  <a:pt x="3024" y="1002"/>
                </a:lnTo>
                <a:lnTo>
                  <a:pt x="3024" y="1004"/>
                </a:lnTo>
                <a:lnTo>
                  <a:pt x="3022" y="1006"/>
                </a:lnTo>
                <a:lnTo>
                  <a:pt x="3024" y="1006"/>
                </a:lnTo>
                <a:lnTo>
                  <a:pt x="3024" y="1006"/>
                </a:lnTo>
                <a:lnTo>
                  <a:pt x="3026" y="1006"/>
                </a:lnTo>
                <a:close/>
                <a:moveTo>
                  <a:pt x="3179" y="1160"/>
                </a:moveTo>
                <a:lnTo>
                  <a:pt x="3179" y="1157"/>
                </a:lnTo>
                <a:lnTo>
                  <a:pt x="3179" y="1160"/>
                </a:lnTo>
                <a:lnTo>
                  <a:pt x="3179" y="1160"/>
                </a:lnTo>
                <a:lnTo>
                  <a:pt x="3179" y="1160"/>
                </a:lnTo>
                <a:lnTo>
                  <a:pt x="3177" y="1160"/>
                </a:lnTo>
                <a:lnTo>
                  <a:pt x="3177" y="1160"/>
                </a:lnTo>
                <a:lnTo>
                  <a:pt x="3177" y="1160"/>
                </a:lnTo>
                <a:lnTo>
                  <a:pt x="3179" y="1160"/>
                </a:lnTo>
                <a:lnTo>
                  <a:pt x="3179" y="1160"/>
                </a:lnTo>
                <a:close/>
                <a:moveTo>
                  <a:pt x="3199" y="1157"/>
                </a:moveTo>
                <a:lnTo>
                  <a:pt x="3199" y="1157"/>
                </a:lnTo>
                <a:lnTo>
                  <a:pt x="3199" y="1157"/>
                </a:lnTo>
                <a:lnTo>
                  <a:pt x="3199" y="1157"/>
                </a:lnTo>
                <a:lnTo>
                  <a:pt x="3202" y="1157"/>
                </a:lnTo>
                <a:lnTo>
                  <a:pt x="3204" y="1155"/>
                </a:lnTo>
                <a:lnTo>
                  <a:pt x="3202" y="1155"/>
                </a:lnTo>
                <a:lnTo>
                  <a:pt x="3202" y="1157"/>
                </a:lnTo>
                <a:lnTo>
                  <a:pt x="3199" y="1157"/>
                </a:lnTo>
                <a:lnTo>
                  <a:pt x="3199" y="1157"/>
                </a:lnTo>
                <a:lnTo>
                  <a:pt x="3199" y="1157"/>
                </a:lnTo>
                <a:close/>
                <a:moveTo>
                  <a:pt x="3208" y="1112"/>
                </a:moveTo>
                <a:lnTo>
                  <a:pt x="3206" y="1112"/>
                </a:lnTo>
                <a:lnTo>
                  <a:pt x="3206" y="1112"/>
                </a:lnTo>
                <a:lnTo>
                  <a:pt x="3204" y="1112"/>
                </a:lnTo>
                <a:lnTo>
                  <a:pt x="3204" y="1112"/>
                </a:lnTo>
                <a:lnTo>
                  <a:pt x="3202" y="1112"/>
                </a:lnTo>
                <a:lnTo>
                  <a:pt x="3199" y="1115"/>
                </a:lnTo>
                <a:lnTo>
                  <a:pt x="3199" y="1115"/>
                </a:lnTo>
                <a:lnTo>
                  <a:pt x="3202" y="1117"/>
                </a:lnTo>
                <a:lnTo>
                  <a:pt x="3204" y="1117"/>
                </a:lnTo>
                <a:lnTo>
                  <a:pt x="3206" y="1115"/>
                </a:lnTo>
                <a:lnTo>
                  <a:pt x="3206" y="1115"/>
                </a:lnTo>
                <a:lnTo>
                  <a:pt x="3206" y="1115"/>
                </a:lnTo>
                <a:lnTo>
                  <a:pt x="3204" y="1117"/>
                </a:lnTo>
                <a:lnTo>
                  <a:pt x="3204" y="1119"/>
                </a:lnTo>
                <a:lnTo>
                  <a:pt x="3208" y="1119"/>
                </a:lnTo>
                <a:lnTo>
                  <a:pt x="3211" y="1119"/>
                </a:lnTo>
                <a:lnTo>
                  <a:pt x="3211" y="1119"/>
                </a:lnTo>
                <a:lnTo>
                  <a:pt x="3211" y="1117"/>
                </a:lnTo>
                <a:lnTo>
                  <a:pt x="3211" y="1117"/>
                </a:lnTo>
                <a:lnTo>
                  <a:pt x="3211" y="1117"/>
                </a:lnTo>
                <a:lnTo>
                  <a:pt x="3211" y="1117"/>
                </a:lnTo>
                <a:lnTo>
                  <a:pt x="3213" y="1117"/>
                </a:lnTo>
                <a:lnTo>
                  <a:pt x="3211" y="1117"/>
                </a:lnTo>
                <a:lnTo>
                  <a:pt x="3211" y="1115"/>
                </a:lnTo>
                <a:lnTo>
                  <a:pt x="3208" y="1115"/>
                </a:lnTo>
                <a:lnTo>
                  <a:pt x="3208" y="1112"/>
                </a:lnTo>
                <a:lnTo>
                  <a:pt x="3208" y="1112"/>
                </a:lnTo>
                <a:close/>
                <a:moveTo>
                  <a:pt x="3206" y="1144"/>
                </a:moveTo>
                <a:lnTo>
                  <a:pt x="3204" y="1144"/>
                </a:lnTo>
                <a:lnTo>
                  <a:pt x="3202" y="1144"/>
                </a:lnTo>
                <a:lnTo>
                  <a:pt x="3202" y="1144"/>
                </a:lnTo>
                <a:lnTo>
                  <a:pt x="3204" y="1144"/>
                </a:lnTo>
                <a:lnTo>
                  <a:pt x="3206" y="1144"/>
                </a:lnTo>
                <a:lnTo>
                  <a:pt x="3206" y="1144"/>
                </a:lnTo>
                <a:lnTo>
                  <a:pt x="3208" y="1142"/>
                </a:lnTo>
                <a:lnTo>
                  <a:pt x="3208" y="1142"/>
                </a:lnTo>
                <a:lnTo>
                  <a:pt x="3206" y="1144"/>
                </a:lnTo>
                <a:close/>
                <a:moveTo>
                  <a:pt x="3204" y="1126"/>
                </a:moveTo>
                <a:lnTo>
                  <a:pt x="3202" y="1126"/>
                </a:lnTo>
                <a:lnTo>
                  <a:pt x="3199" y="1126"/>
                </a:lnTo>
                <a:lnTo>
                  <a:pt x="3199" y="1128"/>
                </a:lnTo>
                <a:lnTo>
                  <a:pt x="3202" y="1128"/>
                </a:lnTo>
                <a:lnTo>
                  <a:pt x="3202" y="1130"/>
                </a:lnTo>
                <a:lnTo>
                  <a:pt x="3202" y="1130"/>
                </a:lnTo>
                <a:lnTo>
                  <a:pt x="3202" y="1133"/>
                </a:lnTo>
                <a:lnTo>
                  <a:pt x="3202" y="1133"/>
                </a:lnTo>
                <a:lnTo>
                  <a:pt x="3202" y="1133"/>
                </a:lnTo>
                <a:lnTo>
                  <a:pt x="3204" y="1133"/>
                </a:lnTo>
                <a:lnTo>
                  <a:pt x="3204" y="1133"/>
                </a:lnTo>
                <a:lnTo>
                  <a:pt x="3204" y="1130"/>
                </a:lnTo>
                <a:lnTo>
                  <a:pt x="3204" y="1130"/>
                </a:lnTo>
                <a:lnTo>
                  <a:pt x="3204" y="1128"/>
                </a:lnTo>
                <a:lnTo>
                  <a:pt x="3204" y="1128"/>
                </a:lnTo>
                <a:lnTo>
                  <a:pt x="3204" y="1126"/>
                </a:lnTo>
                <a:lnTo>
                  <a:pt x="3204" y="1126"/>
                </a:lnTo>
                <a:close/>
                <a:moveTo>
                  <a:pt x="3206" y="1162"/>
                </a:moveTo>
                <a:lnTo>
                  <a:pt x="3206" y="1162"/>
                </a:lnTo>
                <a:lnTo>
                  <a:pt x="3208" y="1162"/>
                </a:lnTo>
                <a:lnTo>
                  <a:pt x="3208" y="1162"/>
                </a:lnTo>
                <a:lnTo>
                  <a:pt x="3211" y="1162"/>
                </a:lnTo>
                <a:lnTo>
                  <a:pt x="3208" y="1162"/>
                </a:lnTo>
                <a:lnTo>
                  <a:pt x="3208" y="1160"/>
                </a:lnTo>
                <a:lnTo>
                  <a:pt x="3208" y="1162"/>
                </a:lnTo>
                <a:lnTo>
                  <a:pt x="3208" y="1162"/>
                </a:lnTo>
                <a:lnTo>
                  <a:pt x="3206" y="1162"/>
                </a:lnTo>
                <a:close/>
                <a:moveTo>
                  <a:pt x="3179" y="1146"/>
                </a:moveTo>
                <a:lnTo>
                  <a:pt x="3177" y="1146"/>
                </a:lnTo>
                <a:lnTo>
                  <a:pt x="3177" y="1146"/>
                </a:lnTo>
                <a:lnTo>
                  <a:pt x="3177" y="1148"/>
                </a:lnTo>
                <a:lnTo>
                  <a:pt x="3177" y="1148"/>
                </a:lnTo>
                <a:lnTo>
                  <a:pt x="3179" y="1148"/>
                </a:lnTo>
                <a:lnTo>
                  <a:pt x="3179" y="1146"/>
                </a:lnTo>
                <a:lnTo>
                  <a:pt x="3179" y="1146"/>
                </a:lnTo>
                <a:lnTo>
                  <a:pt x="3179" y="1146"/>
                </a:lnTo>
                <a:close/>
                <a:moveTo>
                  <a:pt x="3179" y="1119"/>
                </a:moveTo>
                <a:lnTo>
                  <a:pt x="3179" y="1121"/>
                </a:lnTo>
                <a:lnTo>
                  <a:pt x="3179" y="1121"/>
                </a:lnTo>
                <a:lnTo>
                  <a:pt x="3179" y="1121"/>
                </a:lnTo>
                <a:lnTo>
                  <a:pt x="3179" y="1121"/>
                </a:lnTo>
                <a:lnTo>
                  <a:pt x="3179" y="1121"/>
                </a:lnTo>
                <a:lnTo>
                  <a:pt x="3182" y="1121"/>
                </a:lnTo>
                <a:lnTo>
                  <a:pt x="3182" y="1121"/>
                </a:lnTo>
                <a:lnTo>
                  <a:pt x="3179" y="1119"/>
                </a:lnTo>
                <a:lnTo>
                  <a:pt x="3179" y="1119"/>
                </a:lnTo>
                <a:lnTo>
                  <a:pt x="3179" y="1119"/>
                </a:lnTo>
                <a:close/>
                <a:moveTo>
                  <a:pt x="3179" y="1153"/>
                </a:moveTo>
                <a:lnTo>
                  <a:pt x="3179" y="1153"/>
                </a:lnTo>
                <a:lnTo>
                  <a:pt x="3179" y="1151"/>
                </a:lnTo>
                <a:lnTo>
                  <a:pt x="3179" y="1151"/>
                </a:lnTo>
                <a:lnTo>
                  <a:pt x="3179" y="1151"/>
                </a:lnTo>
                <a:lnTo>
                  <a:pt x="3179" y="1151"/>
                </a:lnTo>
                <a:lnTo>
                  <a:pt x="3177" y="1153"/>
                </a:lnTo>
                <a:lnTo>
                  <a:pt x="3179" y="1153"/>
                </a:lnTo>
                <a:close/>
                <a:moveTo>
                  <a:pt x="3177" y="1142"/>
                </a:moveTo>
                <a:lnTo>
                  <a:pt x="3175" y="1144"/>
                </a:lnTo>
                <a:lnTo>
                  <a:pt x="3177" y="1144"/>
                </a:lnTo>
                <a:lnTo>
                  <a:pt x="3177" y="1144"/>
                </a:lnTo>
                <a:lnTo>
                  <a:pt x="3177" y="1144"/>
                </a:lnTo>
                <a:lnTo>
                  <a:pt x="3177" y="1142"/>
                </a:lnTo>
                <a:lnTo>
                  <a:pt x="3177" y="1142"/>
                </a:lnTo>
                <a:close/>
                <a:moveTo>
                  <a:pt x="3164" y="1137"/>
                </a:moveTo>
                <a:lnTo>
                  <a:pt x="3164" y="1137"/>
                </a:lnTo>
                <a:lnTo>
                  <a:pt x="3164" y="1137"/>
                </a:lnTo>
                <a:lnTo>
                  <a:pt x="3164" y="1137"/>
                </a:lnTo>
                <a:lnTo>
                  <a:pt x="3164" y="1137"/>
                </a:lnTo>
                <a:lnTo>
                  <a:pt x="3164" y="1137"/>
                </a:lnTo>
                <a:lnTo>
                  <a:pt x="3164" y="1137"/>
                </a:lnTo>
                <a:lnTo>
                  <a:pt x="3164" y="1139"/>
                </a:lnTo>
                <a:lnTo>
                  <a:pt x="3164" y="1137"/>
                </a:lnTo>
                <a:lnTo>
                  <a:pt x="3164" y="1137"/>
                </a:lnTo>
                <a:lnTo>
                  <a:pt x="3164" y="1137"/>
                </a:lnTo>
                <a:close/>
                <a:moveTo>
                  <a:pt x="3193" y="1101"/>
                </a:moveTo>
                <a:lnTo>
                  <a:pt x="3190" y="1101"/>
                </a:lnTo>
                <a:lnTo>
                  <a:pt x="3190" y="1101"/>
                </a:lnTo>
                <a:lnTo>
                  <a:pt x="3188" y="1101"/>
                </a:lnTo>
                <a:lnTo>
                  <a:pt x="3188" y="1101"/>
                </a:lnTo>
                <a:lnTo>
                  <a:pt x="3188" y="1101"/>
                </a:lnTo>
                <a:lnTo>
                  <a:pt x="3188" y="1103"/>
                </a:lnTo>
                <a:lnTo>
                  <a:pt x="3188" y="1103"/>
                </a:lnTo>
                <a:lnTo>
                  <a:pt x="3190" y="1103"/>
                </a:lnTo>
                <a:lnTo>
                  <a:pt x="3190" y="1103"/>
                </a:lnTo>
                <a:lnTo>
                  <a:pt x="3190" y="1103"/>
                </a:lnTo>
                <a:lnTo>
                  <a:pt x="3190" y="1103"/>
                </a:lnTo>
                <a:lnTo>
                  <a:pt x="3190" y="1103"/>
                </a:lnTo>
                <a:lnTo>
                  <a:pt x="3190" y="1103"/>
                </a:lnTo>
                <a:lnTo>
                  <a:pt x="3193" y="1103"/>
                </a:lnTo>
                <a:lnTo>
                  <a:pt x="3193" y="1103"/>
                </a:lnTo>
                <a:lnTo>
                  <a:pt x="3193" y="1103"/>
                </a:lnTo>
                <a:lnTo>
                  <a:pt x="3193" y="1101"/>
                </a:lnTo>
                <a:lnTo>
                  <a:pt x="3193" y="1101"/>
                </a:lnTo>
                <a:lnTo>
                  <a:pt x="3195" y="1099"/>
                </a:lnTo>
                <a:lnTo>
                  <a:pt x="3193" y="1101"/>
                </a:lnTo>
                <a:lnTo>
                  <a:pt x="3193" y="1101"/>
                </a:lnTo>
                <a:close/>
                <a:moveTo>
                  <a:pt x="3202" y="1097"/>
                </a:moveTo>
                <a:lnTo>
                  <a:pt x="3199" y="1097"/>
                </a:lnTo>
                <a:lnTo>
                  <a:pt x="3197" y="1099"/>
                </a:lnTo>
                <a:lnTo>
                  <a:pt x="3199" y="1099"/>
                </a:lnTo>
                <a:lnTo>
                  <a:pt x="3202" y="1099"/>
                </a:lnTo>
                <a:lnTo>
                  <a:pt x="3202" y="1097"/>
                </a:lnTo>
                <a:lnTo>
                  <a:pt x="3202" y="1097"/>
                </a:lnTo>
                <a:lnTo>
                  <a:pt x="3202" y="1097"/>
                </a:lnTo>
                <a:close/>
                <a:moveTo>
                  <a:pt x="3186" y="1142"/>
                </a:moveTo>
                <a:lnTo>
                  <a:pt x="3188" y="1144"/>
                </a:lnTo>
                <a:lnTo>
                  <a:pt x="3188" y="1144"/>
                </a:lnTo>
                <a:lnTo>
                  <a:pt x="3190" y="1144"/>
                </a:lnTo>
                <a:lnTo>
                  <a:pt x="3190" y="1144"/>
                </a:lnTo>
                <a:lnTo>
                  <a:pt x="3190" y="1144"/>
                </a:lnTo>
                <a:lnTo>
                  <a:pt x="3190" y="1144"/>
                </a:lnTo>
                <a:lnTo>
                  <a:pt x="3188" y="1144"/>
                </a:lnTo>
                <a:lnTo>
                  <a:pt x="3188" y="1142"/>
                </a:lnTo>
                <a:lnTo>
                  <a:pt x="3186" y="1142"/>
                </a:lnTo>
                <a:close/>
                <a:moveTo>
                  <a:pt x="3197" y="1153"/>
                </a:moveTo>
                <a:lnTo>
                  <a:pt x="3197" y="1151"/>
                </a:lnTo>
                <a:lnTo>
                  <a:pt x="3195" y="1151"/>
                </a:lnTo>
                <a:lnTo>
                  <a:pt x="3195" y="1151"/>
                </a:lnTo>
                <a:lnTo>
                  <a:pt x="3193" y="1153"/>
                </a:lnTo>
                <a:lnTo>
                  <a:pt x="3193" y="1155"/>
                </a:lnTo>
                <a:lnTo>
                  <a:pt x="3195" y="1155"/>
                </a:lnTo>
                <a:lnTo>
                  <a:pt x="3195" y="1155"/>
                </a:lnTo>
                <a:lnTo>
                  <a:pt x="3197" y="1153"/>
                </a:lnTo>
                <a:close/>
                <a:moveTo>
                  <a:pt x="3195" y="1146"/>
                </a:moveTo>
                <a:lnTo>
                  <a:pt x="3195" y="1146"/>
                </a:lnTo>
                <a:lnTo>
                  <a:pt x="3193" y="1146"/>
                </a:lnTo>
                <a:lnTo>
                  <a:pt x="3193" y="1146"/>
                </a:lnTo>
                <a:lnTo>
                  <a:pt x="3193" y="1146"/>
                </a:lnTo>
                <a:lnTo>
                  <a:pt x="3193" y="1146"/>
                </a:lnTo>
                <a:lnTo>
                  <a:pt x="3195" y="1146"/>
                </a:lnTo>
                <a:close/>
                <a:moveTo>
                  <a:pt x="3190" y="1151"/>
                </a:moveTo>
                <a:lnTo>
                  <a:pt x="3188" y="1153"/>
                </a:lnTo>
                <a:lnTo>
                  <a:pt x="3188" y="1153"/>
                </a:lnTo>
                <a:lnTo>
                  <a:pt x="3188" y="1155"/>
                </a:lnTo>
                <a:lnTo>
                  <a:pt x="3190" y="1155"/>
                </a:lnTo>
                <a:lnTo>
                  <a:pt x="3190" y="1153"/>
                </a:lnTo>
                <a:lnTo>
                  <a:pt x="3190" y="1153"/>
                </a:lnTo>
                <a:lnTo>
                  <a:pt x="3190" y="1153"/>
                </a:lnTo>
                <a:lnTo>
                  <a:pt x="3190" y="1151"/>
                </a:lnTo>
                <a:close/>
                <a:moveTo>
                  <a:pt x="3195" y="1164"/>
                </a:moveTo>
                <a:lnTo>
                  <a:pt x="3195" y="1164"/>
                </a:lnTo>
                <a:lnTo>
                  <a:pt x="3193" y="1164"/>
                </a:lnTo>
                <a:lnTo>
                  <a:pt x="3193" y="1164"/>
                </a:lnTo>
                <a:lnTo>
                  <a:pt x="3193" y="1164"/>
                </a:lnTo>
                <a:lnTo>
                  <a:pt x="3193" y="1164"/>
                </a:lnTo>
                <a:lnTo>
                  <a:pt x="3193" y="1166"/>
                </a:lnTo>
                <a:lnTo>
                  <a:pt x="3193" y="1166"/>
                </a:lnTo>
                <a:lnTo>
                  <a:pt x="3193" y="1166"/>
                </a:lnTo>
                <a:lnTo>
                  <a:pt x="3195" y="1164"/>
                </a:lnTo>
                <a:close/>
                <a:moveTo>
                  <a:pt x="3197" y="1092"/>
                </a:moveTo>
                <a:lnTo>
                  <a:pt x="3195" y="1092"/>
                </a:lnTo>
                <a:lnTo>
                  <a:pt x="3195" y="1092"/>
                </a:lnTo>
                <a:lnTo>
                  <a:pt x="3195" y="1092"/>
                </a:lnTo>
                <a:lnTo>
                  <a:pt x="3197" y="1092"/>
                </a:lnTo>
                <a:lnTo>
                  <a:pt x="3197" y="1092"/>
                </a:lnTo>
                <a:lnTo>
                  <a:pt x="3197" y="1092"/>
                </a:lnTo>
                <a:close/>
                <a:moveTo>
                  <a:pt x="3193" y="1160"/>
                </a:moveTo>
                <a:lnTo>
                  <a:pt x="3193" y="1160"/>
                </a:lnTo>
                <a:lnTo>
                  <a:pt x="3193" y="1160"/>
                </a:lnTo>
                <a:lnTo>
                  <a:pt x="3193" y="1157"/>
                </a:lnTo>
                <a:lnTo>
                  <a:pt x="3190" y="1160"/>
                </a:lnTo>
                <a:lnTo>
                  <a:pt x="3190" y="1160"/>
                </a:lnTo>
                <a:lnTo>
                  <a:pt x="3193" y="1160"/>
                </a:lnTo>
                <a:close/>
                <a:moveTo>
                  <a:pt x="2891" y="838"/>
                </a:moveTo>
                <a:lnTo>
                  <a:pt x="2891" y="838"/>
                </a:lnTo>
                <a:lnTo>
                  <a:pt x="2889" y="838"/>
                </a:lnTo>
                <a:lnTo>
                  <a:pt x="2887" y="838"/>
                </a:lnTo>
                <a:lnTo>
                  <a:pt x="2887" y="838"/>
                </a:lnTo>
                <a:lnTo>
                  <a:pt x="2887" y="838"/>
                </a:lnTo>
                <a:lnTo>
                  <a:pt x="2887" y="840"/>
                </a:lnTo>
                <a:lnTo>
                  <a:pt x="2891" y="838"/>
                </a:lnTo>
                <a:close/>
                <a:moveTo>
                  <a:pt x="3184" y="1088"/>
                </a:moveTo>
                <a:lnTo>
                  <a:pt x="3184" y="1085"/>
                </a:lnTo>
                <a:lnTo>
                  <a:pt x="3182" y="1085"/>
                </a:lnTo>
                <a:lnTo>
                  <a:pt x="3182" y="1085"/>
                </a:lnTo>
                <a:lnTo>
                  <a:pt x="3179" y="1088"/>
                </a:lnTo>
                <a:lnTo>
                  <a:pt x="3179" y="1088"/>
                </a:lnTo>
                <a:lnTo>
                  <a:pt x="3182" y="1090"/>
                </a:lnTo>
                <a:lnTo>
                  <a:pt x="3184" y="1090"/>
                </a:lnTo>
                <a:lnTo>
                  <a:pt x="3184" y="1088"/>
                </a:lnTo>
                <a:lnTo>
                  <a:pt x="3184" y="1088"/>
                </a:lnTo>
                <a:lnTo>
                  <a:pt x="3184" y="1088"/>
                </a:lnTo>
                <a:close/>
                <a:moveTo>
                  <a:pt x="3134" y="691"/>
                </a:moveTo>
                <a:lnTo>
                  <a:pt x="3134" y="691"/>
                </a:lnTo>
                <a:lnTo>
                  <a:pt x="3134" y="691"/>
                </a:lnTo>
                <a:lnTo>
                  <a:pt x="3132" y="691"/>
                </a:lnTo>
                <a:lnTo>
                  <a:pt x="3132" y="691"/>
                </a:lnTo>
                <a:lnTo>
                  <a:pt x="3134" y="694"/>
                </a:lnTo>
                <a:lnTo>
                  <a:pt x="3134" y="691"/>
                </a:lnTo>
                <a:lnTo>
                  <a:pt x="3134" y="691"/>
                </a:lnTo>
                <a:close/>
                <a:moveTo>
                  <a:pt x="3128" y="617"/>
                </a:moveTo>
                <a:lnTo>
                  <a:pt x="3125" y="617"/>
                </a:lnTo>
                <a:lnTo>
                  <a:pt x="3128" y="619"/>
                </a:lnTo>
                <a:lnTo>
                  <a:pt x="3130" y="619"/>
                </a:lnTo>
                <a:lnTo>
                  <a:pt x="3130" y="619"/>
                </a:lnTo>
                <a:lnTo>
                  <a:pt x="3130" y="619"/>
                </a:lnTo>
                <a:lnTo>
                  <a:pt x="3130" y="619"/>
                </a:lnTo>
                <a:lnTo>
                  <a:pt x="3130" y="619"/>
                </a:lnTo>
                <a:lnTo>
                  <a:pt x="3132" y="619"/>
                </a:lnTo>
                <a:lnTo>
                  <a:pt x="3132" y="617"/>
                </a:lnTo>
                <a:lnTo>
                  <a:pt x="3130" y="617"/>
                </a:lnTo>
                <a:lnTo>
                  <a:pt x="3130" y="619"/>
                </a:lnTo>
                <a:lnTo>
                  <a:pt x="3128" y="619"/>
                </a:lnTo>
                <a:lnTo>
                  <a:pt x="3128" y="617"/>
                </a:lnTo>
                <a:lnTo>
                  <a:pt x="3128" y="617"/>
                </a:lnTo>
                <a:lnTo>
                  <a:pt x="3128" y="617"/>
                </a:lnTo>
                <a:close/>
                <a:moveTo>
                  <a:pt x="3148" y="687"/>
                </a:moveTo>
                <a:lnTo>
                  <a:pt x="3146" y="687"/>
                </a:lnTo>
                <a:lnTo>
                  <a:pt x="3146" y="687"/>
                </a:lnTo>
                <a:lnTo>
                  <a:pt x="3143" y="687"/>
                </a:lnTo>
                <a:lnTo>
                  <a:pt x="3143" y="687"/>
                </a:lnTo>
                <a:lnTo>
                  <a:pt x="3141" y="687"/>
                </a:lnTo>
                <a:lnTo>
                  <a:pt x="3141" y="689"/>
                </a:lnTo>
                <a:lnTo>
                  <a:pt x="3143" y="689"/>
                </a:lnTo>
                <a:lnTo>
                  <a:pt x="3143" y="689"/>
                </a:lnTo>
                <a:lnTo>
                  <a:pt x="3143" y="691"/>
                </a:lnTo>
                <a:lnTo>
                  <a:pt x="3146" y="691"/>
                </a:lnTo>
                <a:lnTo>
                  <a:pt x="3146" y="691"/>
                </a:lnTo>
                <a:lnTo>
                  <a:pt x="3146" y="689"/>
                </a:lnTo>
                <a:lnTo>
                  <a:pt x="3146" y="689"/>
                </a:lnTo>
                <a:lnTo>
                  <a:pt x="3146" y="689"/>
                </a:lnTo>
                <a:lnTo>
                  <a:pt x="3148" y="687"/>
                </a:lnTo>
                <a:close/>
                <a:moveTo>
                  <a:pt x="3143" y="721"/>
                </a:moveTo>
                <a:lnTo>
                  <a:pt x="3146" y="721"/>
                </a:lnTo>
                <a:lnTo>
                  <a:pt x="3148" y="721"/>
                </a:lnTo>
                <a:lnTo>
                  <a:pt x="3148" y="723"/>
                </a:lnTo>
                <a:lnTo>
                  <a:pt x="3148" y="725"/>
                </a:lnTo>
                <a:lnTo>
                  <a:pt x="3148" y="725"/>
                </a:lnTo>
                <a:lnTo>
                  <a:pt x="3150" y="725"/>
                </a:lnTo>
                <a:lnTo>
                  <a:pt x="3152" y="721"/>
                </a:lnTo>
                <a:lnTo>
                  <a:pt x="3152" y="723"/>
                </a:lnTo>
                <a:lnTo>
                  <a:pt x="3155" y="723"/>
                </a:lnTo>
                <a:lnTo>
                  <a:pt x="3155" y="721"/>
                </a:lnTo>
                <a:lnTo>
                  <a:pt x="3157" y="721"/>
                </a:lnTo>
                <a:lnTo>
                  <a:pt x="3157" y="718"/>
                </a:lnTo>
                <a:lnTo>
                  <a:pt x="3155" y="718"/>
                </a:lnTo>
                <a:lnTo>
                  <a:pt x="3152" y="718"/>
                </a:lnTo>
                <a:lnTo>
                  <a:pt x="3152" y="716"/>
                </a:lnTo>
                <a:lnTo>
                  <a:pt x="3152" y="716"/>
                </a:lnTo>
                <a:lnTo>
                  <a:pt x="3150" y="716"/>
                </a:lnTo>
                <a:lnTo>
                  <a:pt x="3150" y="716"/>
                </a:lnTo>
                <a:lnTo>
                  <a:pt x="3148" y="716"/>
                </a:lnTo>
                <a:lnTo>
                  <a:pt x="3148" y="718"/>
                </a:lnTo>
                <a:lnTo>
                  <a:pt x="3141" y="718"/>
                </a:lnTo>
                <a:lnTo>
                  <a:pt x="3143" y="721"/>
                </a:lnTo>
                <a:close/>
                <a:moveTo>
                  <a:pt x="3137" y="687"/>
                </a:moveTo>
                <a:lnTo>
                  <a:pt x="3139" y="687"/>
                </a:lnTo>
                <a:lnTo>
                  <a:pt x="3141" y="687"/>
                </a:lnTo>
                <a:lnTo>
                  <a:pt x="3141" y="687"/>
                </a:lnTo>
                <a:lnTo>
                  <a:pt x="3139" y="685"/>
                </a:lnTo>
                <a:lnTo>
                  <a:pt x="3139" y="685"/>
                </a:lnTo>
                <a:lnTo>
                  <a:pt x="3139" y="685"/>
                </a:lnTo>
                <a:lnTo>
                  <a:pt x="3139" y="685"/>
                </a:lnTo>
                <a:lnTo>
                  <a:pt x="3137" y="685"/>
                </a:lnTo>
                <a:lnTo>
                  <a:pt x="3139" y="685"/>
                </a:lnTo>
                <a:lnTo>
                  <a:pt x="3137" y="685"/>
                </a:lnTo>
                <a:lnTo>
                  <a:pt x="3137" y="687"/>
                </a:lnTo>
                <a:close/>
                <a:moveTo>
                  <a:pt x="3119" y="694"/>
                </a:moveTo>
                <a:lnTo>
                  <a:pt x="3119" y="694"/>
                </a:lnTo>
                <a:lnTo>
                  <a:pt x="3119" y="694"/>
                </a:lnTo>
                <a:lnTo>
                  <a:pt x="3119" y="694"/>
                </a:lnTo>
                <a:lnTo>
                  <a:pt x="3116" y="694"/>
                </a:lnTo>
                <a:lnTo>
                  <a:pt x="3116" y="694"/>
                </a:lnTo>
                <a:lnTo>
                  <a:pt x="3116" y="694"/>
                </a:lnTo>
                <a:lnTo>
                  <a:pt x="3116" y="694"/>
                </a:lnTo>
                <a:lnTo>
                  <a:pt x="3116" y="694"/>
                </a:lnTo>
                <a:lnTo>
                  <a:pt x="3119" y="694"/>
                </a:lnTo>
                <a:close/>
                <a:moveTo>
                  <a:pt x="3103" y="691"/>
                </a:moveTo>
                <a:lnTo>
                  <a:pt x="3103" y="691"/>
                </a:lnTo>
                <a:lnTo>
                  <a:pt x="3105" y="691"/>
                </a:lnTo>
                <a:lnTo>
                  <a:pt x="3105" y="691"/>
                </a:lnTo>
                <a:lnTo>
                  <a:pt x="3103" y="689"/>
                </a:lnTo>
                <a:lnTo>
                  <a:pt x="3103" y="689"/>
                </a:lnTo>
                <a:lnTo>
                  <a:pt x="3103" y="691"/>
                </a:lnTo>
                <a:lnTo>
                  <a:pt x="3103" y="691"/>
                </a:lnTo>
                <a:lnTo>
                  <a:pt x="3103" y="691"/>
                </a:lnTo>
                <a:lnTo>
                  <a:pt x="3103" y="691"/>
                </a:lnTo>
                <a:close/>
                <a:moveTo>
                  <a:pt x="3096" y="743"/>
                </a:moveTo>
                <a:lnTo>
                  <a:pt x="3096" y="741"/>
                </a:lnTo>
                <a:lnTo>
                  <a:pt x="3098" y="741"/>
                </a:lnTo>
                <a:lnTo>
                  <a:pt x="3098" y="741"/>
                </a:lnTo>
                <a:lnTo>
                  <a:pt x="3096" y="741"/>
                </a:lnTo>
                <a:lnTo>
                  <a:pt x="3094" y="743"/>
                </a:lnTo>
                <a:lnTo>
                  <a:pt x="3096" y="743"/>
                </a:lnTo>
                <a:lnTo>
                  <a:pt x="3096" y="743"/>
                </a:lnTo>
                <a:close/>
                <a:moveTo>
                  <a:pt x="3087" y="705"/>
                </a:moveTo>
                <a:lnTo>
                  <a:pt x="3087" y="705"/>
                </a:lnTo>
                <a:lnTo>
                  <a:pt x="3087" y="707"/>
                </a:lnTo>
                <a:lnTo>
                  <a:pt x="3087" y="707"/>
                </a:lnTo>
                <a:lnTo>
                  <a:pt x="3087" y="707"/>
                </a:lnTo>
                <a:lnTo>
                  <a:pt x="3087" y="707"/>
                </a:lnTo>
                <a:lnTo>
                  <a:pt x="3087" y="707"/>
                </a:lnTo>
                <a:lnTo>
                  <a:pt x="3089" y="705"/>
                </a:lnTo>
                <a:lnTo>
                  <a:pt x="3089" y="705"/>
                </a:lnTo>
                <a:lnTo>
                  <a:pt x="3087" y="705"/>
                </a:lnTo>
                <a:close/>
                <a:moveTo>
                  <a:pt x="3107" y="689"/>
                </a:moveTo>
                <a:lnTo>
                  <a:pt x="3105" y="689"/>
                </a:lnTo>
                <a:lnTo>
                  <a:pt x="3105" y="689"/>
                </a:lnTo>
                <a:lnTo>
                  <a:pt x="3105" y="689"/>
                </a:lnTo>
                <a:lnTo>
                  <a:pt x="3105" y="689"/>
                </a:lnTo>
                <a:lnTo>
                  <a:pt x="3105" y="689"/>
                </a:lnTo>
                <a:lnTo>
                  <a:pt x="3105" y="694"/>
                </a:lnTo>
                <a:lnTo>
                  <a:pt x="3107" y="694"/>
                </a:lnTo>
                <a:lnTo>
                  <a:pt x="3110" y="694"/>
                </a:lnTo>
                <a:lnTo>
                  <a:pt x="3110" y="691"/>
                </a:lnTo>
                <a:lnTo>
                  <a:pt x="3110" y="691"/>
                </a:lnTo>
                <a:lnTo>
                  <a:pt x="3110" y="691"/>
                </a:lnTo>
                <a:lnTo>
                  <a:pt x="3112" y="689"/>
                </a:lnTo>
                <a:lnTo>
                  <a:pt x="3112" y="691"/>
                </a:lnTo>
                <a:lnTo>
                  <a:pt x="3112" y="691"/>
                </a:lnTo>
                <a:lnTo>
                  <a:pt x="3114" y="689"/>
                </a:lnTo>
                <a:lnTo>
                  <a:pt x="3114" y="689"/>
                </a:lnTo>
                <a:lnTo>
                  <a:pt x="3112" y="689"/>
                </a:lnTo>
                <a:lnTo>
                  <a:pt x="3112" y="687"/>
                </a:lnTo>
                <a:lnTo>
                  <a:pt x="3112" y="687"/>
                </a:lnTo>
                <a:lnTo>
                  <a:pt x="3110" y="687"/>
                </a:lnTo>
                <a:lnTo>
                  <a:pt x="3110" y="687"/>
                </a:lnTo>
                <a:lnTo>
                  <a:pt x="3110" y="687"/>
                </a:lnTo>
                <a:lnTo>
                  <a:pt x="3110" y="687"/>
                </a:lnTo>
                <a:lnTo>
                  <a:pt x="3107" y="685"/>
                </a:lnTo>
                <a:lnTo>
                  <a:pt x="3107" y="687"/>
                </a:lnTo>
                <a:lnTo>
                  <a:pt x="3105" y="687"/>
                </a:lnTo>
                <a:lnTo>
                  <a:pt x="3107" y="687"/>
                </a:lnTo>
                <a:lnTo>
                  <a:pt x="3107" y="687"/>
                </a:lnTo>
                <a:lnTo>
                  <a:pt x="3107" y="687"/>
                </a:lnTo>
                <a:lnTo>
                  <a:pt x="3107" y="689"/>
                </a:lnTo>
                <a:lnTo>
                  <a:pt x="3107" y="689"/>
                </a:lnTo>
                <a:close/>
                <a:moveTo>
                  <a:pt x="3887" y="531"/>
                </a:moveTo>
                <a:lnTo>
                  <a:pt x="3885" y="531"/>
                </a:lnTo>
                <a:lnTo>
                  <a:pt x="3883" y="531"/>
                </a:lnTo>
                <a:lnTo>
                  <a:pt x="3881" y="531"/>
                </a:lnTo>
                <a:lnTo>
                  <a:pt x="3878" y="529"/>
                </a:lnTo>
                <a:lnTo>
                  <a:pt x="3878" y="531"/>
                </a:lnTo>
                <a:lnTo>
                  <a:pt x="3881" y="536"/>
                </a:lnTo>
                <a:lnTo>
                  <a:pt x="3885" y="536"/>
                </a:lnTo>
                <a:lnTo>
                  <a:pt x="3887" y="536"/>
                </a:lnTo>
                <a:lnTo>
                  <a:pt x="3887" y="536"/>
                </a:lnTo>
                <a:lnTo>
                  <a:pt x="3887" y="536"/>
                </a:lnTo>
                <a:lnTo>
                  <a:pt x="3887" y="534"/>
                </a:lnTo>
                <a:lnTo>
                  <a:pt x="3887" y="534"/>
                </a:lnTo>
                <a:lnTo>
                  <a:pt x="3887" y="531"/>
                </a:lnTo>
                <a:close/>
                <a:moveTo>
                  <a:pt x="3845" y="459"/>
                </a:moveTo>
                <a:lnTo>
                  <a:pt x="3845" y="457"/>
                </a:lnTo>
                <a:lnTo>
                  <a:pt x="3845" y="455"/>
                </a:lnTo>
                <a:lnTo>
                  <a:pt x="3842" y="455"/>
                </a:lnTo>
                <a:lnTo>
                  <a:pt x="3840" y="457"/>
                </a:lnTo>
                <a:lnTo>
                  <a:pt x="3840" y="457"/>
                </a:lnTo>
                <a:lnTo>
                  <a:pt x="3842" y="459"/>
                </a:lnTo>
                <a:lnTo>
                  <a:pt x="3845" y="459"/>
                </a:lnTo>
                <a:close/>
                <a:moveTo>
                  <a:pt x="3355" y="572"/>
                </a:moveTo>
                <a:lnTo>
                  <a:pt x="3355" y="570"/>
                </a:lnTo>
                <a:lnTo>
                  <a:pt x="3355" y="570"/>
                </a:lnTo>
                <a:lnTo>
                  <a:pt x="3352" y="570"/>
                </a:lnTo>
                <a:lnTo>
                  <a:pt x="3352" y="570"/>
                </a:lnTo>
                <a:lnTo>
                  <a:pt x="3350" y="572"/>
                </a:lnTo>
                <a:lnTo>
                  <a:pt x="3350" y="572"/>
                </a:lnTo>
                <a:lnTo>
                  <a:pt x="3352" y="574"/>
                </a:lnTo>
                <a:lnTo>
                  <a:pt x="3352" y="574"/>
                </a:lnTo>
                <a:lnTo>
                  <a:pt x="3355" y="574"/>
                </a:lnTo>
                <a:lnTo>
                  <a:pt x="3355" y="574"/>
                </a:lnTo>
                <a:lnTo>
                  <a:pt x="3355" y="574"/>
                </a:lnTo>
                <a:lnTo>
                  <a:pt x="3357" y="572"/>
                </a:lnTo>
                <a:lnTo>
                  <a:pt x="3355" y="572"/>
                </a:lnTo>
                <a:close/>
                <a:moveTo>
                  <a:pt x="4542" y="311"/>
                </a:moveTo>
                <a:lnTo>
                  <a:pt x="4539" y="313"/>
                </a:lnTo>
                <a:lnTo>
                  <a:pt x="4539" y="313"/>
                </a:lnTo>
                <a:lnTo>
                  <a:pt x="4539" y="315"/>
                </a:lnTo>
                <a:lnTo>
                  <a:pt x="4539" y="318"/>
                </a:lnTo>
                <a:lnTo>
                  <a:pt x="4537" y="318"/>
                </a:lnTo>
                <a:lnTo>
                  <a:pt x="4533" y="318"/>
                </a:lnTo>
                <a:lnTo>
                  <a:pt x="4533" y="318"/>
                </a:lnTo>
                <a:lnTo>
                  <a:pt x="4533" y="318"/>
                </a:lnTo>
                <a:lnTo>
                  <a:pt x="4535" y="320"/>
                </a:lnTo>
                <a:lnTo>
                  <a:pt x="4537" y="322"/>
                </a:lnTo>
                <a:lnTo>
                  <a:pt x="4542" y="324"/>
                </a:lnTo>
                <a:lnTo>
                  <a:pt x="4542" y="324"/>
                </a:lnTo>
                <a:lnTo>
                  <a:pt x="4551" y="327"/>
                </a:lnTo>
                <a:lnTo>
                  <a:pt x="4553" y="324"/>
                </a:lnTo>
                <a:lnTo>
                  <a:pt x="4555" y="322"/>
                </a:lnTo>
                <a:lnTo>
                  <a:pt x="4557" y="322"/>
                </a:lnTo>
                <a:lnTo>
                  <a:pt x="4560" y="320"/>
                </a:lnTo>
                <a:lnTo>
                  <a:pt x="4560" y="320"/>
                </a:lnTo>
                <a:lnTo>
                  <a:pt x="4560" y="318"/>
                </a:lnTo>
                <a:lnTo>
                  <a:pt x="4562" y="315"/>
                </a:lnTo>
                <a:lnTo>
                  <a:pt x="4560" y="315"/>
                </a:lnTo>
                <a:lnTo>
                  <a:pt x="4555" y="313"/>
                </a:lnTo>
                <a:lnTo>
                  <a:pt x="4542" y="311"/>
                </a:lnTo>
                <a:close/>
                <a:moveTo>
                  <a:pt x="3139" y="730"/>
                </a:moveTo>
                <a:lnTo>
                  <a:pt x="3139" y="730"/>
                </a:lnTo>
                <a:lnTo>
                  <a:pt x="3141" y="732"/>
                </a:lnTo>
                <a:lnTo>
                  <a:pt x="3139" y="732"/>
                </a:lnTo>
                <a:lnTo>
                  <a:pt x="3139" y="734"/>
                </a:lnTo>
                <a:lnTo>
                  <a:pt x="3139" y="734"/>
                </a:lnTo>
                <a:lnTo>
                  <a:pt x="3139" y="734"/>
                </a:lnTo>
                <a:lnTo>
                  <a:pt x="3139" y="734"/>
                </a:lnTo>
                <a:lnTo>
                  <a:pt x="3141" y="736"/>
                </a:lnTo>
                <a:lnTo>
                  <a:pt x="3141" y="736"/>
                </a:lnTo>
                <a:lnTo>
                  <a:pt x="3143" y="736"/>
                </a:lnTo>
                <a:lnTo>
                  <a:pt x="3143" y="739"/>
                </a:lnTo>
                <a:lnTo>
                  <a:pt x="3141" y="741"/>
                </a:lnTo>
                <a:lnTo>
                  <a:pt x="3141" y="741"/>
                </a:lnTo>
                <a:lnTo>
                  <a:pt x="3141" y="741"/>
                </a:lnTo>
                <a:lnTo>
                  <a:pt x="3141" y="741"/>
                </a:lnTo>
                <a:lnTo>
                  <a:pt x="3143" y="741"/>
                </a:lnTo>
                <a:lnTo>
                  <a:pt x="3143" y="739"/>
                </a:lnTo>
                <a:lnTo>
                  <a:pt x="3146" y="736"/>
                </a:lnTo>
                <a:lnTo>
                  <a:pt x="3146" y="736"/>
                </a:lnTo>
                <a:lnTo>
                  <a:pt x="3148" y="734"/>
                </a:lnTo>
                <a:lnTo>
                  <a:pt x="3152" y="734"/>
                </a:lnTo>
                <a:lnTo>
                  <a:pt x="3152" y="734"/>
                </a:lnTo>
                <a:lnTo>
                  <a:pt x="3155" y="734"/>
                </a:lnTo>
                <a:lnTo>
                  <a:pt x="3157" y="732"/>
                </a:lnTo>
                <a:lnTo>
                  <a:pt x="3157" y="732"/>
                </a:lnTo>
                <a:lnTo>
                  <a:pt x="3157" y="732"/>
                </a:lnTo>
                <a:lnTo>
                  <a:pt x="3159" y="730"/>
                </a:lnTo>
                <a:lnTo>
                  <a:pt x="3161" y="730"/>
                </a:lnTo>
                <a:lnTo>
                  <a:pt x="3161" y="730"/>
                </a:lnTo>
                <a:lnTo>
                  <a:pt x="3155" y="727"/>
                </a:lnTo>
                <a:lnTo>
                  <a:pt x="3152" y="725"/>
                </a:lnTo>
                <a:lnTo>
                  <a:pt x="3152" y="727"/>
                </a:lnTo>
                <a:lnTo>
                  <a:pt x="3150" y="727"/>
                </a:lnTo>
                <a:lnTo>
                  <a:pt x="3150" y="725"/>
                </a:lnTo>
                <a:lnTo>
                  <a:pt x="3150" y="725"/>
                </a:lnTo>
                <a:lnTo>
                  <a:pt x="3148" y="727"/>
                </a:lnTo>
                <a:lnTo>
                  <a:pt x="3146" y="727"/>
                </a:lnTo>
                <a:lnTo>
                  <a:pt x="3146" y="730"/>
                </a:lnTo>
                <a:lnTo>
                  <a:pt x="3143" y="727"/>
                </a:lnTo>
                <a:lnTo>
                  <a:pt x="3143" y="730"/>
                </a:lnTo>
                <a:lnTo>
                  <a:pt x="3141" y="730"/>
                </a:lnTo>
                <a:lnTo>
                  <a:pt x="3141" y="730"/>
                </a:lnTo>
                <a:lnTo>
                  <a:pt x="3139" y="730"/>
                </a:lnTo>
                <a:close/>
                <a:moveTo>
                  <a:pt x="3161" y="727"/>
                </a:moveTo>
                <a:lnTo>
                  <a:pt x="3161" y="725"/>
                </a:lnTo>
                <a:lnTo>
                  <a:pt x="3159" y="725"/>
                </a:lnTo>
                <a:lnTo>
                  <a:pt x="3157" y="725"/>
                </a:lnTo>
                <a:lnTo>
                  <a:pt x="3157" y="727"/>
                </a:lnTo>
                <a:lnTo>
                  <a:pt x="3159" y="727"/>
                </a:lnTo>
                <a:lnTo>
                  <a:pt x="3161" y="727"/>
                </a:lnTo>
                <a:lnTo>
                  <a:pt x="3161" y="727"/>
                </a:lnTo>
                <a:close/>
                <a:moveTo>
                  <a:pt x="3262" y="446"/>
                </a:moveTo>
                <a:lnTo>
                  <a:pt x="3262" y="448"/>
                </a:lnTo>
                <a:lnTo>
                  <a:pt x="3260" y="448"/>
                </a:lnTo>
                <a:lnTo>
                  <a:pt x="3260" y="450"/>
                </a:lnTo>
                <a:lnTo>
                  <a:pt x="3265" y="448"/>
                </a:lnTo>
                <a:lnTo>
                  <a:pt x="3265" y="448"/>
                </a:lnTo>
                <a:lnTo>
                  <a:pt x="3265" y="446"/>
                </a:lnTo>
                <a:lnTo>
                  <a:pt x="3262" y="446"/>
                </a:lnTo>
                <a:lnTo>
                  <a:pt x="3262" y="446"/>
                </a:lnTo>
                <a:close/>
                <a:moveTo>
                  <a:pt x="3137" y="691"/>
                </a:moveTo>
                <a:lnTo>
                  <a:pt x="3137" y="691"/>
                </a:lnTo>
                <a:lnTo>
                  <a:pt x="3137" y="691"/>
                </a:lnTo>
                <a:lnTo>
                  <a:pt x="3139" y="691"/>
                </a:lnTo>
                <a:lnTo>
                  <a:pt x="3139" y="689"/>
                </a:lnTo>
                <a:lnTo>
                  <a:pt x="3137" y="689"/>
                </a:lnTo>
                <a:lnTo>
                  <a:pt x="3137" y="691"/>
                </a:lnTo>
                <a:close/>
                <a:moveTo>
                  <a:pt x="3184" y="574"/>
                </a:moveTo>
                <a:lnTo>
                  <a:pt x="3186" y="574"/>
                </a:lnTo>
                <a:lnTo>
                  <a:pt x="3186" y="574"/>
                </a:lnTo>
                <a:lnTo>
                  <a:pt x="3186" y="574"/>
                </a:lnTo>
                <a:lnTo>
                  <a:pt x="3184" y="572"/>
                </a:lnTo>
                <a:lnTo>
                  <a:pt x="3182" y="572"/>
                </a:lnTo>
                <a:lnTo>
                  <a:pt x="3182" y="574"/>
                </a:lnTo>
                <a:lnTo>
                  <a:pt x="3182" y="574"/>
                </a:lnTo>
                <a:lnTo>
                  <a:pt x="3182" y="576"/>
                </a:lnTo>
                <a:lnTo>
                  <a:pt x="3184" y="574"/>
                </a:lnTo>
                <a:close/>
                <a:moveTo>
                  <a:pt x="3130" y="685"/>
                </a:moveTo>
                <a:lnTo>
                  <a:pt x="3132" y="685"/>
                </a:lnTo>
                <a:lnTo>
                  <a:pt x="3132" y="682"/>
                </a:lnTo>
                <a:lnTo>
                  <a:pt x="3130" y="680"/>
                </a:lnTo>
                <a:lnTo>
                  <a:pt x="3130" y="680"/>
                </a:lnTo>
                <a:lnTo>
                  <a:pt x="3128" y="680"/>
                </a:lnTo>
                <a:lnTo>
                  <a:pt x="3128" y="680"/>
                </a:lnTo>
                <a:lnTo>
                  <a:pt x="3130" y="682"/>
                </a:lnTo>
                <a:lnTo>
                  <a:pt x="3130" y="685"/>
                </a:lnTo>
                <a:lnTo>
                  <a:pt x="3130" y="685"/>
                </a:lnTo>
                <a:close/>
                <a:moveTo>
                  <a:pt x="4773" y="1801"/>
                </a:moveTo>
                <a:lnTo>
                  <a:pt x="4773" y="1801"/>
                </a:lnTo>
                <a:lnTo>
                  <a:pt x="4771" y="1799"/>
                </a:lnTo>
                <a:lnTo>
                  <a:pt x="4769" y="1799"/>
                </a:lnTo>
                <a:lnTo>
                  <a:pt x="4766" y="1799"/>
                </a:lnTo>
                <a:lnTo>
                  <a:pt x="4762" y="1799"/>
                </a:lnTo>
                <a:lnTo>
                  <a:pt x="4760" y="1801"/>
                </a:lnTo>
                <a:lnTo>
                  <a:pt x="4757" y="1799"/>
                </a:lnTo>
                <a:lnTo>
                  <a:pt x="4757" y="1799"/>
                </a:lnTo>
                <a:lnTo>
                  <a:pt x="4757" y="1801"/>
                </a:lnTo>
                <a:lnTo>
                  <a:pt x="4757" y="1803"/>
                </a:lnTo>
                <a:lnTo>
                  <a:pt x="4757" y="1803"/>
                </a:lnTo>
                <a:lnTo>
                  <a:pt x="4760" y="1806"/>
                </a:lnTo>
                <a:lnTo>
                  <a:pt x="4760" y="1808"/>
                </a:lnTo>
                <a:lnTo>
                  <a:pt x="4760" y="1808"/>
                </a:lnTo>
                <a:lnTo>
                  <a:pt x="4764" y="1808"/>
                </a:lnTo>
                <a:lnTo>
                  <a:pt x="4766" y="1810"/>
                </a:lnTo>
                <a:lnTo>
                  <a:pt x="4769" y="1810"/>
                </a:lnTo>
                <a:lnTo>
                  <a:pt x="4769" y="1810"/>
                </a:lnTo>
                <a:lnTo>
                  <a:pt x="4769" y="1810"/>
                </a:lnTo>
                <a:lnTo>
                  <a:pt x="4771" y="1810"/>
                </a:lnTo>
                <a:lnTo>
                  <a:pt x="4771" y="1810"/>
                </a:lnTo>
                <a:lnTo>
                  <a:pt x="4773" y="1808"/>
                </a:lnTo>
                <a:lnTo>
                  <a:pt x="4775" y="1808"/>
                </a:lnTo>
                <a:lnTo>
                  <a:pt x="4775" y="1808"/>
                </a:lnTo>
                <a:lnTo>
                  <a:pt x="4775" y="1806"/>
                </a:lnTo>
                <a:lnTo>
                  <a:pt x="4775" y="1803"/>
                </a:lnTo>
                <a:lnTo>
                  <a:pt x="4775" y="1803"/>
                </a:lnTo>
                <a:lnTo>
                  <a:pt x="4775" y="1803"/>
                </a:lnTo>
                <a:lnTo>
                  <a:pt x="4773" y="1801"/>
                </a:lnTo>
                <a:lnTo>
                  <a:pt x="4773" y="1801"/>
                </a:lnTo>
                <a:close/>
                <a:moveTo>
                  <a:pt x="2995" y="795"/>
                </a:moveTo>
                <a:lnTo>
                  <a:pt x="2995" y="793"/>
                </a:lnTo>
                <a:lnTo>
                  <a:pt x="2995" y="793"/>
                </a:lnTo>
                <a:lnTo>
                  <a:pt x="2995" y="790"/>
                </a:lnTo>
                <a:lnTo>
                  <a:pt x="2995" y="790"/>
                </a:lnTo>
                <a:lnTo>
                  <a:pt x="2995" y="793"/>
                </a:lnTo>
                <a:lnTo>
                  <a:pt x="2993" y="793"/>
                </a:lnTo>
                <a:lnTo>
                  <a:pt x="2993" y="795"/>
                </a:lnTo>
                <a:lnTo>
                  <a:pt x="2995" y="795"/>
                </a:lnTo>
                <a:close/>
                <a:moveTo>
                  <a:pt x="2975" y="790"/>
                </a:moveTo>
                <a:lnTo>
                  <a:pt x="2972" y="790"/>
                </a:lnTo>
                <a:lnTo>
                  <a:pt x="2970" y="790"/>
                </a:lnTo>
                <a:lnTo>
                  <a:pt x="2970" y="790"/>
                </a:lnTo>
                <a:lnTo>
                  <a:pt x="2970" y="793"/>
                </a:lnTo>
                <a:lnTo>
                  <a:pt x="2970" y="793"/>
                </a:lnTo>
                <a:lnTo>
                  <a:pt x="2972" y="793"/>
                </a:lnTo>
                <a:lnTo>
                  <a:pt x="2970" y="793"/>
                </a:lnTo>
                <a:lnTo>
                  <a:pt x="2972" y="795"/>
                </a:lnTo>
                <a:lnTo>
                  <a:pt x="2972" y="795"/>
                </a:lnTo>
                <a:lnTo>
                  <a:pt x="2972" y="799"/>
                </a:lnTo>
                <a:lnTo>
                  <a:pt x="2975" y="802"/>
                </a:lnTo>
                <a:lnTo>
                  <a:pt x="2975" y="802"/>
                </a:lnTo>
                <a:lnTo>
                  <a:pt x="2975" y="802"/>
                </a:lnTo>
                <a:lnTo>
                  <a:pt x="2977" y="802"/>
                </a:lnTo>
                <a:lnTo>
                  <a:pt x="2979" y="802"/>
                </a:lnTo>
                <a:lnTo>
                  <a:pt x="2979" y="804"/>
                </a:lnTo>
                <a:lnTo>
                  <a:pt x="2981" y="804"/>
                </a:lnTo>
                <a:lnTo>
                  <a:pt x="2981" y="806"/>
                </a:lnTo>
                <a:lnTo>
                  <a:pt x="2981" y="808"/>
                </a:lnTo>
                <a:lnTo>
                  <a:pt x="2984" y="811"/>
                </a:lnTo>
                <a:lnTo>
                  <a:pt x="2986" y="811"/>
                </a:lnTo>
                <a:lnTo>
                  <a:pt x="2986" y="808"/>
                </a:lnTo>
                <a:lnTo>
                  <a:pt x="2986" y="806"/>
                </a:lnTo>
                <a:lnTo>
                  <a:pt x="2986" y="804"/>
                </a:lnTo>
                <a:lnTo>
                  <a:pt x="2986" y="802"/>
                </a:lnTo>
                <a:lnTo>
                  <a:pt x="2990" y="802"/>
                </a:lnTo>
                <a:lnTo>
                  <a:pt x="2990" y="799"/>
                </a:lnTo>
                <a:lnTo>
                  <a:pt x="2990" y="797"/>
                </a:lnTo>
                <a:lnTo>
                  <a:pt x="2988" y="797"/>
                </a:lnTo>
                <a:lnTo>
                  <a:pt x="2988" y="795"/>
                </a:lnTo>
                <a:lnTo>
                  <a:pt x="2988" y="795"/>
                </a:lnTo>
                <a:lnTo>
                  <a:pt x="2990" y="793"/>
                </a:lnTo>
                <a:lnTo>
                  <a:pt x="2990" y="793"/>
                </a:lnTo>
                <a:lnTo>
                  <a:pt x="2993" y="793"/>
                </a:lnTo>
                <a:lnTo>
                  <a:pt x="2993" y="793"/>
                </a:lnTo>
                <a:lnTo>
                  <a:pt x="2995" y="790"/>
                </a:lnTo>
                <a:lnTo>
                  <a:pt x="2995" y="788"/>
                </a:lnTo>
                <a:lnTo>
                  <a:pt x="2993" y="786"/>
                </a:lnTo>
                <a:lnTo>
                  <a:pt x="2993" y="786"/>
                </a:lnTo>
                <a:lnTo>
                  <a:pt x="2995" y="784"/>
                </a:lnTo>
                <a:lnTo>
                  <a:pt x="2995" y="784"/>
                </a:lnTo>
                <a:lnTo>
                  <a:pt x="2993" y="781"/>
                </a:lnTo>
                <a:lnTo>
                  <a:pt x="2993" y="781"/>
                </a:lnTo>
                <a:lnTo>
                  <a:pt x="2990" y="781"/>
                </a:lnTo>
                <a:lnTo>
                  <a:pt x="2988" y="781"/>
                </a:lnTo>
                <a:lnTo>
                  <a:pt x="2986" y="784"/>
                </a:lnTo>
                <a:lnTo>
                  <a:pt x="2984" y="786"/>
                </a:lnTo>
                <a:lnTo>
                  <a:pt x="2984" y="786"/>
                </a:lnTo>
                <a:lnTo>
                  <a:pt x="2984" y="786"/>
                </a:lnTo>
                <a:lnTo>
                  <a:pt x="2984" y="788"/>
                </a:lnTo>
                <a:lnTo>
                  <a:pt x="2984" y="788"/>
                </a:lnTo>
                <a:lnTo>
                  <a:pt x="2984" y="788"/>
                </a:lnTo>
                <a:lnTo>
                  <a:pt x="2981" y="790"/>
                </a:lnTo>
                <a:lnTo>
                  <a:pt x="2981" y="790"/>
                </a:lnTo>
                <a:lnTo>
                  <a:pt x="2979" y="790"/>
                </a:lnTo>
                <a:lnTo>
                  <a:pt x="2979" y="788"/>
                </a:lnTo>
                <a:lnTo>
                  <a:pt x="2979" y="786"/>
                </a:lnTo>
                <a:lnTo>
                  <a:pt x="2979" y="786"/>
                </a:lnTo>
                <a:lnTo>
                  <a:pt x="2977" y="786"/>
                </a:lnTo>
                <a:lnTo>
                  <a:pt x="2977" y="786"/>
                </a:lnTo>
                <a:lnTo>
                  <a:pt x="2977" y="786"/>
                </a:lnTo>
                <a:lnTo>
                  <a:pt x="2975" y="790"/>
                </a:lnTo>
                <a:lnTo>
                  <a:pt x="2975" y="790"/>
                </a:lnTo>
                <a:close/>
                <a:moveTo>
                  <a:pt x="2979" y="813"/>
                </a:moveTo>
                <a:lnTo>
                  <a:pt x="2979" y="813"/>
                </a:lnTo>
                <a:lnTo>
                  <a:pt x="2981" y="813"/>
                </a:lnTo>
                <a:lnTo>
                  <a:pt x="2981" y="811"/>
                </a:lnTo>
                <a:lnTo>
                  <a:pt x="2981" y="811"/>
                </a:lnTo>
                <a:lnTo>
                  <a:pt x="2979" y="808"/>
                </a:lnTo>
                <a:lnTo>
                  <a:pt x="2977" y="808"/>
                </a:lnTo>
                <a:lnTo>
                  <a:pt x="2975" y="808"/>
                </a:lnTo>
                <a:lnTo>
                  <a:pt x="2972" y="806"/>
                </a:lnTo>
                <a:lnTo>
                  <a:pt x="2970" y="806"/>
                </a:lnTo>
                <a:lnTo>
                  <a:pt x="2970" y="808"/>
                </a:lnTo>
                <a:lnTo>
                  <a:pt x="2970" y="811"/>
                </a:lnTo>
                <a:lnTo>
                  <a:pt x="2977" y="813"/>
                </a:lnTo>
                <a:lnTo>
                  <a:pt x="2979" y="813"/>
                </a:lnTo>
                <a:close/>
                <a:moveTo>
                  <a:pt x="3085" y="716"/>
                </a:moveTo>
                <a:lnTo>
                  <a:pt x="3085" y="716"/>
                </a:lnTo>
                <a:lnTo>
                  <a:pt x="3085" y="716"/>
                </a:lnTo>
                <a:lnTo>
                  <a:pt x="3085" y="716"/>
                </a:lnTo>
                <a:lnTo>
                  <a:pt x="3083" y="716"/>
                </a:lnTo>
                <a:lnTo>
                  <a:pt x="3085" y="716"/>
                </a:lnTo>
                <a:lnTo>
                  <a:pt x="3085" y="716"/>
                </a:lnTo>
                <a:lnTo>
                  <a:pt x="3085" y="716"/>
                </a:lnTo>
                <a:close/>
                <a:moveTo>
                  <a:pt x="2993" y="806"/>
                </a:moveTo>
                <a:lnTo>
                  <a:pt x="2990" y="806"/>
                </a:lnTo>
                <a:lnTo>
                  <a:pt x="2990" y="804"/>
                </a:lnTo>
                <a:lnTo>
                  <a:pt x="2988" y="804"/>
                </a:lnTo>
                <a:lnTo>
                  <a:pt x="2988" y="806"/>
                </a:lnTo>
                <a:lnTo>
                  <a:pt x="2988" y="806"/>
                </a:lnTo>
                <a:lnTo>
                  <a:pt x="2988" y="806"/>
                </a:lnTo>
                <a:lnTo>
                  <a:pt x="2988" y="806"/>
                </a:lnTo>
                <a:lnTo>
                  <a:pt x="2986" y="808"/>
                </a:lnTo>
                <a:lnTo>
                  <a:pt x="2988" y="808"/>
                </a:lnTo>
                <a:lnTo>
                  <a:pt x="2990" y="806"/>
                </a:lnTo>
                <a:lnTo>
                  <a:pt x="2993" y="806"/>
                </a:lnTo>
                <a:lnTo>
                  <a:pt x="2993" y="806"/>
                </a:lnTo>
                <a:lnTo>
                  <a:pt x="2993" y="806"/>
                </a:lnTo>
                <a:lnTo>
                  <a:pt x="2993" y="806"/>
                </a:lnTo>
                <a:close/>
                <a:moveTo>
                  <a:pt x="2896" y="838"/>
                </a:moveTo>
                <a:lnTo>
                  <a:pt x="2894" y="838"/>
                </a:lnTo>
                <a:lnTo>
                  <a:pt x="2894" y="838"/>
                </a:lnTo>
                <a:lnTo>
                  <a:pt x="2894" y="838"/>
                </a:lnTo>
                <a:lnTo>
                  <a:pt x="2896" y="838"/>
                </a:lnTo>
                <a:lnTo>
                  <a:pt x="2896" y="838"/>
                </a:lnTo>
                <a:close/>
                <a:moveTo>
                  <a:pt x="2903" y="835"/>
                </a:moveTo>
                <a:lnTo>
                  <a:pt x="2903" y="835"/>
                </a:lnTo>
                <a:lnTo>
                  <a:pt x="2903" y="835"/>
                </a:lnTo>
                <a:lnTo>
                  <a:pt x="2903" y="835"/>
                </a:lnTo>
                <a:lnTo>
                  <a:pt x="2905" y="835"/>
                </a:lnTo>
                <a:lnTo>
                  <a:pt x="2903" y="835"/>
                </a:lnTo>
                <a:close/>
                <a:moveTo>
                  <a:pt x="2930" y="811"/>
                </a:moveTo>
                <a:lnTo>
                  <a:pt x="2930" y="811"/>
                </a:lnTo>
                <a:lnTo>
                  <a:pt x="2930" y="813"/>
                </a:lnTo>
                <a:lnTo>
                  <a:pt x="2930" y="813"/>
                </a:lnTo>
                <a:lnTo>
                  <a:pt x="2932" y="813"/>
                </a:lnTo>
                <a:lnTo>
                  <a:pt x="2932" y="813"/>
                </a:lnTo>
                <a:lnTo>
                  <a:pt x="2932" y="811"/>
                </a:lnTo>
                <a:lnTo>
                  <a:pt x="2930" y="811"/>
                </a:lnTo>
                <a:lnTo>
                  <a:pt x="2930" y="811"/>
                </a:lnTo>
                <a:close/>
                <a:moveTo>
                  <a:pt x="2930" y="806"/>
                </a:moveTo>
                <a:lnTo>
                  <a:pt x="2930" y="804"/>
                </a:lnTo>
                <a:lnTo>
                  <a:pt x="2930" y="804"/>
                </a:lnTo>
                <a:lnTo>
                  <a:pt x="2927" y="808"/>
                </a:lnTo>
                <a:lnTo>
                  <a:pt x="2927" y="811"/>
                </a:lnTo>
                <a:lnTo>
                  <a:pt x="2927" y="811"/>
                </a:lnTo>
                <a:lnTo>
                  <a:pt x="2927" y="808"/>
                </a:lnTo>
                <a:lnTo>
                  <a:pt x="2932" y="808"/>
                </a:lnTo>
                <a:lnTo>
                  <a:pt x="2932" y="808"/>
                </a:lnTo>
                <a:lnTo>
                  <a:pt x="2930" y="808"/>
                </a:lnTo>
                <a:lnTo>
                  <a:pt x="2927" y="808"/>
                </a:lnTo>
                <a:lnTo>
                  <a:pt x="2930" y="806"/>
                </a:lnTo>
                <a:lnTo>
                  <a:pt x="2930" y="806"/>
                </a:lnTo>
                <a:close/>
                <a:moveTo>
                  <a:pt x="2970" y="815"/>
                </a:moveTo>
                <a:lnTo>
                  <a:pt x="2970" y="815"/>
                </a:lnTo>
                <a:lnTo>
                  <a:pt x="2970" y="817"/>
                </a:lnTo>
                <a:lnTo>
                  <a:pt x="2970" y="817"/>
                </a:lnTo>
                <a:lnTo>
                  <a:pt x="2972" y="817"/>
                </a:lnTo>
                <a:lnTo>
                  <a:pt x="2975" y="817"/>
                </a:lnTo>
                <a:lnTo>
                  <a:pt x="2975" y="817"/>
                </a:lnTo>
                <a:lnTo>
                  <a:pt x="2972" y="817"/>
                </a:lnTo>
                <a:lnTo>
                  <a:pt x="2970" y="815"/>
                </a:lnTo>
                <a:close/>
                <a:moveTo>
                  <a:pt x="5574" y="871"/>
                </a:moveTo>
                <a:lnTo>
                  <a:pt x="5576" y="869"/>
                </a:lnTo>
                <a:lnTo>
                  <a:pt x="5574" y="869"/>
                </a:lnTo>
                <a:lnTo>
                  <a:pt x="5574" y="869"/>
                </a:lnTo>
                <a:lnTo>
                  <a:pt x="5574" y="869"/>
                </a:lnTo>
                <a:lnTo>
                  <a:pt x="5574" y="869"/>
                </a:lnTo>
                <a:lnTo>
                  <a:pt x="5574" y="871"/>
                </a:lnTo>
                <a:lnTo>
                  <a:pt x="5574" y="871"/>
                </a:lnTo>
                <a:close/>
                <a:moveTo>
                  <a:pt x="3065" y="754"/>
                </a:moveTo>
                <a:lnTo>
                  <a:pt x="3062" y="754"/>
                </a:lnTo>
                <a:lnTo>
                  <a:pt x="3062" y="754"/>
                </a:lnTo>
                <a:lnTo>
                  <a:pt x="3062" y="757"/>
                </a:lnTo>
                <a:lnTo>
                  <a:pt x="3060" y="759"/>
                </a:lnTo>
                <a:lnTo>
                  <a:pt x="3060" y="761"/>
                </a:lnTo>
                <a:lnTo>
                  <a:pt x="3058" y="766"/>
                </a:lnTo>
                <a:lnTo>
                  <a:pt x="3058" y="766"/>
                </a:lnTo>
                <a:lnTo>
                  <a:pt x="3053" y="772"/>
                </a:lnTo>
                <a:lnTo>
                  <a:pt x="3053" y="775"/>
                </a:lnTo>
                <a:lnTo>
                  <a:pt x="3053" y="777"/>
                </a:lnTo>
                <a:lnTo>
                  <a:pt x="3053" y="779"/>
                </a:lnTo>
                <a:lnTo>
                  <a:pt x="3056" y="779"/>
                </a:lnTo>
                <a:lnTo>
                  <a:pt x="3056" y="777"/>
                </a:lnTo>
                <a:lnTo>
                  <a:pt x="3060" y="766"/>
                </a:lnTo>
                <a:lnTo>
                  <a:pt x="3060" y="766"/>
                </a:lnTo>
                <a:lnTo>
                  <a:pt x="3060" y="763"/>
                </a:lnTo>
                <a:lnTo>
                  <a:pt x="3065" y="759"/>
                </a:lnTo>
                <a:lnTo>
                  <a:pt x="3065" y="757"/>
                </a:lnTo>
                <a:lnTo>
                  <a:pt x="3065" y="757"/>
                </a:lnTo>
                <a:lnTo>
                  <a:pt x="3065" y="754"/>
                </a:lnTo>
                <a:lnTo>
                  <a:pt x="3065" y="754"/>
                </a:lnTo>
                <a:close/>
                <a:moveTo>
                  <a:pt x="2966" y="804"/>
                </a:moveTo>
                <a:lnTo>
                  <a:pt x="2966" y="802"/>
                </a:lnTo>
                <a:lnTo>
                  <a:pt x="2966" y="799"/>
                </a:lnTo>
                <a:lnTo>
                  <a:pt x="2966" y="799"/>
                </a:lnTo>
                <a:lnTo>
                  <a:pt x="2966" y="797"/>
                </a:lnTo>
                <a:lnTo>
                  <a:pt x="2966" y="795"/>
                </a:lnTo>
                <a:lnTo>
                  <a:pt x="2963" y="793"/>
                </a:lnTo>
                <a:lnTo>
                  <a:pt x="2963" y="793"/>
                </a:lnTo>
                <a:lnTo>
                  <a:pt x="2961" y="795"/>
                </a:lnTo>
                <a:lnTo>
                  <a:pt x="2961" y="793"/>
                </a:lnTo>
                <a:lnTo>
                  <a:pt x="2959" y="793"/>
                </a:lnTo>
                <a:lnTo>
                  <a:pt x="2959" y="793"/>
                </a:lnTo>
                <a:lnTo>
                  <a:pt x="2954" y="795"/>
                </a:lnTo>
                <a:lnTo>
                  <a:pt x="2952" y="795"/>
                </a:lnTo>
                <a:lnTo>
                  <a:pt x="2952" y="797"/>
                </a:lnTo>
                <a:lnTo>
                  <a:pt x="2952" y="802"/>
                </a:lnTo>
                <a:lnTo>
                  <a:pt x="2954" y="802"/>
                </a:lnTo>
                <a:lnTo>
                  <a:pt x="2954" y="802"/>
                </a:lnTo>
                <a:lnTo>
                  <a:pt x="2959" y="804"/>
                </a:lnTo>
                <a:lnTo>
                  <a:pt x="2961" y="804"/>
                </a:lnTo>
                <a:lnTo>
                  <a:pt x="2963" y="804"/>
                </a:lnTo>
                <a:lnTo>
                  <a:pt x="2966" y="804"/>
                </a:lnTo>
                <a:close/>
                <a:moveTo>
                  <a:pt x="3004" y="820"/>
                </a:moveTo>
                <a:lnTo>
                  <a:pt x="3004" y="820"/>
                </a:lnTo>
                <a:lnTo>
                  <a:pt x="3006" y="822"/>
                </a:lnTo>
                <a:lnTo>
                  <a:pt x="3006" y="822"/>
                </a:lnTo>
                <a:lnTo>
                  <a:pt x="3008" y="820"/>
                </a:lnTo>
                <a:lnTo>
                  <a:pt x="3011" y="820"/>
                </a:lnTo>
                <a:lnTo>
                  <a:pt x="3011" y="822"/>
                </a:lnTo>
                <a:lnTo>
                  <a:pt x="3013" y="820"/>
                </a:lnTo>
                <a:lnTo>
                  <a:pt x="3011" y="820"/>
                </a:lnTo>
                <a:lnTo>
                  <a:pt x="3011" y="817"/>
                </a:lnTo>
                <a:lnTo>
                  <a:pt x="3011" y="817"/>
                </a:lnTo>
                <a:lnTo>
                  <a:pt x="3011" y="817"/>
                </a:lnTo>
                <a:lnTo>
                  <a:pt x="3011" y="815"/>
                </a:lnTo>
                <a:lnTo>
                  <a:pt x="3011" y="815"/>
                </a:lnTo>
                <a:lnTo>
                  <a:pt x="3011" y="815"/>
                </a:lnTo>
                <a:lnTo>
                  <a:pt x="3008" y="813"/>
                </a:lnTo>
                <a:lnTo>
                  <a:pt x="3008" y="813"/>
                </a:lnTo>
                <a:lnTo>
                  <a:pt x="3006" y="813"/>
                </a:lnTo>
                <a:lnTo>
                  <a:pt x="3006" y="813"/>
                </a:lnTo>
                <a:lnTo>
                  <a:pt x="3004" y="813"/>
                </a:lnTo>
                <a:lnTo>
                  <a:pt x="3004" y="815"/>
                </a:lnTo>
                <a:lnTo>
                  <a:pt x="3004" y="815"/>
                </a:lnTo>
                <a:lnTo>
                  <a:pt x="3004" y="817"/>
                </a:lnTo>
                <a:lnTo>
                  <a:pt x="3004" y="820"/>
                </a:lnTo>
                <a:lnTo>
                  <a:pt x="3004" y="820"/>
                </a:lnTo>
                <a:close/>
                <a:moveTo>
                  <a:pt x="3080" y="757"/>
                </a:moveTo>
                <a:lnTo>
                  <a:pt x="3083" y="759"/>
                </a:lnTo>
                <a:lnTo>
                  <a:pt x="3083" y="761"/>
                </a:lnTo>
                <a:lnTo>
                  <a:pt x="3083" y="761"/>
                </a:lnTo>
                <a:lnTo>
                  <a:pt x="3080" y="763"/>
                </a:lnTo>
                <a:lnTo>
                  <a:pt x="3083" y="763"/>
                </a:lnTo>
                <a:lnTo>
                  <a:pt x="3083" y="763"/>
                </a:lnTo>
                <a:lnTo>
                  <a:pt x="3085" y="761"/>
                </a:lnTo>
                <a:lnTo>
                  <a:pt x="3085" y="759"/>
                </a:lnTo>
                <a:lnTo>
                  <a:pt x="3087" y="759"/>
                </a:lnTo>
                <a:lnTo>
                  <a:pt x="3089" y="757"/>
                </a:lnTo>
                <a:lnTo>
                  <a:pt x="3089" y="754"/>
                </a:lnTo>
                <a:lnTo>
                  <a:pt x="3092" y="754"/>
                </a:lnTo>
                <a:lnTo>
                  <a:pt x="3092" y="754"/>
                </a:lnTo>
                <a:lnTo>
                  <a:pt x="3092" y="754"/>
                </a:lnTo>
                <a:lnTo>
                  <a:pt x="3092" y="752"/>
                </a:lnTo>
                <a:lnTo>
                  <a:pt x="3092" y="748"/>
                </a:lnTo>
                <a:lnTo>
                  <a:pt x="3092" y="745"/>
                </a:lnTo>
                <a:lnTo>
                  <a:pt x="3094" y="745"/>
                </a:lnTo>
                <a:lnTo>
                  <a:pt x="3094" y="745"/>
                </a:lnTo>
                <a:lnTo>
                  <a:pt x="3096" y="743"/>
                </a:lnTo>
                <a:lnTo>
                  <a:pt x="3094" y="743"/>
                </a:lnTo>
                <a:lnTo>
                  <a:pt x="3092" y="743"/>
                </a:lnTo>
                <a:lnTo>
                  <a:pt x="3092" y="743"/>
                </a:lnTo>
                <a:lnTo>
                  <a:pt x="3092" y="743"/>
                </a:lnTo>
                <a:lnTo>
                  <a:pt x="3089" y="743"/>
                </a:lnTo>
                <a:lnTo>
                  <a:pt x="3087" y="743"/>
                </a:lnTo>
                <a:lnTo>
                  <a:pt x="3085" y="745"/>
                </a:lnTo>
                <a:lnTo>
                  <a:pt x="3083" y="748"/>
                </a:lnTo>
                <a:lnTo>
                  <a:pt x="3080" y="750"/>
                </a:lnTo>
                <a:lnTo>
                  <a:pt x="3080" y="750"/>
                </a:lnTo>
                <a:lnTo>
                  <a:pt x="3080" y="752"/>
                </a:lnTo>
                <a:lnTo>
                  <a:pt x="3080" y="754"/>
                </a:lnTo>
                <a:lnTo>
                  <a:pt x="3080" y="757"/>
                </a:lnTo>
                <a:lnTo>
                  <a:pt x="3080" y="757"/>
                </a:lnTo>
                <a:close/>
                <a:moveTo>
                  <a:pt x="2959" y="808"/>
                </a:moveTo>
                <a:lnTo>
                  <a:pt x="2959" y="806"/>
                </a:lnTo>
                <a:lnTo>
                  <a:pt x="2957" y="806"/>
                </a:lnTo>
                <a:lnTo>
                  <a:pt x="2957" y="806"/>
                </a:lnTo>
                <a:lnTo>
                  <a:pt x="2959" y="808"/>
                </a:lnTo>
                <a:lnTo>
                  <a:pt x="2961" y="808"/>
                </a:lnTo>
                <a:lnTo>
                  <a:pt x="2961" y="808"/>
                </a:lnTo>
                <a:lnTo>
                  <a:pt x="2961" y="808"/>
                </a:lnTo>
                <a:lnTo>
                  <a:pt x="2961" y="808"/>
                </a:lnTo>
                <a:lnTo>
                  <a:pt x="2959" y="808"/>
                </a:lnTo>
                <a:close/>
                <a:moveTo>
                  <a:pt x="2952" y="804"/>
                </a:moveTo>
                <a:lnTo>
                  <a:pt x="2950" y="804"/>
                </a:lnTo>
                <a:lnTo>
                  <a:pt x="2950" y="804"/>
                </a:lnTo>
                <a:lnTo>
                  <a:pt x="2950" y="808"/>
                </a:lnTo>
                <a:lnTo>
                  <a:pt x="2952" y="808"/>
                </a:lnTo>
                <a:lnTo>
                  <a:pt x="2952" y="808"/>
                </a:lnTo>
                <a:lnTo>
                  <a:pt x="2954" y="808"/>
                </a:lnTo>
                <a:lnTo>
                  <a:pt x="2954" y="808"/>
                </a:lnTo>
                <a:lnTo>
                  <a:pt x="2954" y="806"/>
                </a:lnTo>
                <a:lnTo>
                  <a:pt x="2952" y="804"/>
                </a:lnTo>
                <a:close/>
                <a:moveTo>
                  <a:pt x="2961" y="788"/>
                </a:moveTo>
                <a:lnTo>
                  <a:pt x="2963" y="790"/>
                </a:lnTo>
                <a:lnTo>
                  <a:pt x="2963" y="788"/>
                </a:lnTo>
                <a:lnTo>
                  <a:pt x="2963" y="788"/>
                </a:lnTo>
                <a:lnTo>
                  <a:pt x="2963" y="786"/>
                </a:lnTo>
                <a:lnTo>
                  <a:pt x="2963" y="786"/>
                </a:lnTo>
                <a:lnTo>
                  <a:pt x="2963" y="784"/>
                </a:lnTo>
                <a:lnTo>
                  <a:pt x="2961" y="786"/>
                </a:lnTo>
                <a:lnTo>
                  <a:pt x="2963" y="786"/>
                </a:lnTo>
                <a:lnTo>
                  <a:pt x="2961" y="788"/>
                </a:lnTo>
                <a:lnTo>
                  <a:pt x="2961" y="788"/>
                </a:lnTo>
                <a:close/>
                <a:moveTo>
                  <a:pt x="2966" y="811"/>
                </a:moveTo>
                <a:lnTo>
                  <a:pt x="2966" y="811"/>
                </a:lnTo>
                <a:lnTo>
                  <a:pt x="2966" y="811"/>
                </a:lnTo>
                <a:lnTo>
                  <a:pt x="2968" y="804"/>
                </a:lnTo>
                <a:lnTo>
                  <a:pt x="2968" y="802"/>
                </a:lnTo>
                <a:lnTo>
                  <a:pt x="2968" y="802"/>
                </a:lnTo>
                <a:lnTo>
                  <a:pt x="2968" y="804"/>
                </a:lnTo>
                <a:lnTo>
                  <a:pt x="2966" y="806"/>
                </a:lnTo>
                <a:lnTo>
                  <a:pt x="2966" y="808"/>
                </a:lnTo>
                <a:lnTo>
                  <a:pt x="2963" y="808"/>
                </a:lnTo>
                <a:lnTo>
                  <a:pt x="2963" y="811"/>
                </a:lnTo>
                <a:lnTo>
                  <a:pt x="2966" y="811"/>
                </a:lnTo>
                <a:close/>
                <a:moveTo>
                  <a:pt x="3033" y="806"/>
                </a:moveTo>
                <a:lnTo>
                  <a:pt x="3033" y="806"/>
                </a:lnTo>
                <a:lnTo>
                  <a:pt x="3033" y="804"/>
                </a:lnTo>
                <a:lnTo>
                  <a:pt x="3033" y="802"/>
                </a:lnTo>
                <a:lnTo>
                  <a:pt x="3029" y="799"/>
                </a:lnTo>
                <a:lnTo>
                  <a:pt x="3026" y="802"/>
                </a:lnTo>
                <a:lnTo>
                  <a:pt x="3026" y="804"/>
                </a:lnTo>
                <a:lnTo>
                  <a:pt x="3031" y="806"/>
                </a:lnTo>
                <a:lnTo>
                  <a:pt x="3033" y="806"/>
                </a:lnTo>
                <a:close/>
                <a:moveTo>
                  <a:pt x="4416" y="1592"/>
                </a:moveTo>
                <a:lnTo>
                  <a:pt x="4416" y="1592"/>
                </a:lnTo>
                <a:lnTo>
                  <a:pt x="4416" y="1590"/>
                </a:lnTo>
                <a:lnTo>
                  <a:pt x="4416" y="1590"/>
                </a:lnTo>
                <a:lnTo>
                  <a:pt x="4414" y="1592"/>
                </a:lnTo>
                <a:lnTo>
                  <a:pt x="4414" y="1592"/>
                </a:lnTo>
                <a:lnTo>
                  <a:pt x="4414" y="1592"/>
                </a:lnTo>
                <a:lnTo>
                  <a:pt x="4414" y="1594"/>
                </a:lnTo>
                <a:lnTo>
                  <a:pt x="4416" y="1596"/>
                </a:lnTo>
                <a:lnTo>
                  <a:pt x="4416" y="1596"/>
                </a:lnTo>
                <a:lnTo>
                  <a:pt x="4416" y="1596"/>
                </a:lnTo>
                <a:lnTo>
                  <a:pt x="4416" y="1594"/>
                </a:lnTo>
                <a:lnTo>
                  <a:pt x="4416" y="1592"/>
                </a:lnTo>
                <a:close/>
                <a:moveTo>
                  <a:pt x="4393" y="1572"/>
                </a:moveTo>
                <a:lnTo>
                  <a:pt x="4393" y="1572"/>
                </a:lnTo>
                <a:lnTo>
                  <a:pt x="4393" y="1572"/>
                </a:lnTo>
                <a:lnTo>
                  <a:pt x="4393" y="1572"/>
                </a:lnTo>
                <a:lnTo>
                  <a:pt x="4393" y="1572"/>
                </a:lnTo>
                <a:lnTo>
                  <a:pt x="4393" y="1572"/>
                </a:lnTo>
                <a:close/>
                <a:moveTo>
                  <a:pt x="4418" y="1709"/>
                </a:moveTo>
                <a:lnTo>
                  <a:pt x="4418" y="1709"/>
                </a:lnTo>
                <a:lnTo>
                  <a:pt x="4418" y="1709"/>
                </a:lnTo>
                <a:lnTo>
                  <a:pt x="4418" y="1709"/>
                </a:lnTo>
                <a:lnTo>
                  <a:pt x="4418" y="1709"/>
                </a:lnTo>
                <a:lnTo>
                  <a:pt x="4418" y="1707"/>
                </a:lnTo>
                <a:lnTo>
                  <a:pt x="4418" y="1707"/>
                </a:lnTo>
                <a:lnTo>
                  <a:pt x="4418" y="1709"/>
                </a:lnTo>
                <a:close/>
                <a:moveTo>
                  <a:pt x="4400" y="1576"/>
                </a:moveTo>
                <a:lnTo>
                  <a:pt x="4400" y="1576"/>
                </a:lnTo>
                <a:lnTo>
                  <a:pt x="4400" y="1578"/>
                </a:lnTo>
                <a:lnTo>
                  <a:pt x="4400" y="1578"/>
                </a:lnTo>
                <a:lnTo>
                  <a:pt x="4400" y="1576"/>
                </a:lnTo>
                <a:lnTo>
                  <a:pt x="4400" y="1576"/>
                </a:lnTo>
                <a:lnTo>
                  <a:pt x="4400" y="1576"/>
                </a:lnTo>
                <a:lnTo>
                  <a:pt x="4400" y="1576"/>
                </a:lnTo>
                <a:close/>
                <a:moveTo>
                  <a:pt x="4402" y="1585"/>
                </a:moveTo>
                <a:lnTo>
                  <a:pt x="4405" y="1587"/>
                </a:lnTo>
                <a:lnTo>
                  <a:pt x="4405" y="1585"/>
                </a:lnTo>
                <a:lnTo>
                  <a:pt x="4402" y="1585"/>
                </a:lnTo>
                <a:lnTo>
                  <a:pt x="4402" y="1585"/>
                </a:lnTo>
                <a:close/>
                <a:moveTo>
                  <a:pt x="4458" y="1425"/>
                </a:moveTo>
                <a:lnTo>
                  <a:pt x="4458" y="1425"/>
                </a:lnTo>
                <a:lnTo>
                  <a:pt x="4458" y="1427"/>
                </a:lnTo>
                <a:lnTo>
                  <a:pt x="4461" y="1425"/>
                </a:lnTo>
                <a:lnTo>
                  <a:pt x="4458" y="1425"/>
                </a:lnTo>
                <a:lnTo>
                  <a:pt x="4458" y="1425"/>
                </a:lnTo>
                <a:lnTo>
                  <a:pt x="4458" y="1425"/>
                </a:lnTo>
                <a:close/>
                <a:moveTo>
                  <a:pt x="4461" y="1425"/>
                </a:moveTo>
                <a:lnTo>
                  <a:pt x="4461" y="1427"/>
                </a:lnTo>
                <a:lnTo>
                  <a:pt x="4463" y="1427"/>
                </a:lnTo>
                <a:lnTo>
                  <a:pt x="4463" y="1427"/>
                </a:lnTo>
                <a:lnTo>
                  <a:pt x="4463" y="1427"/>
                </a:lnTo>
                <a:lnTo>
                  <a:pt x="4463" y="1425"/>
                </a:lnTo>
                <a:lnTo>
                  <a:pt x="4463" y="1425"/>
                </a:lnTo>
                <a:lnTo>
                  <a:pt x="4461" y="1425"/>
                </a:lnTo>
                <a:lnTo>
                  <a:pt x="4461" y="1425"/>
                </a:lnTo>
                <a:close/>
                <a:moveTo>
                  <a:pt x="4470" y="1421"/>
                </a:moveTo>
                <a:lnTo>
                  <a:pt x="4470" y="1418"/>
                </a:lnTo>
                <a:lnTo>
                  <a:pt x="4470" y="1418"/>
                </a:lnTo>
                <a:lnTo>
                  <a:pt x="4467" y="1421"/>
                </a:lnTo>
                <a:lnTo>
                  <a:pt x="4470" y="1421"/>
                </a:lnTo>
                <a:lnTo>
                  <a:pt x="4472" y="1421"/>
                </a:lnTo>
                <a:lnTo>
                  <a:pt x="4470" y="1421"/>
                </a:lnTo>
                <a:close/>
                <a:moveTo>
                  <a:pt x="4562" y="1391"/>
                </a:moveTo>
                <a:lnTo>
                  <a:pt x="4562" y="1391"/>
                </a:lnTo>
                <a:lnTo>
                  <a:pt x="4562" y="1394"/>
                </a:lnTo>
                <a:lnTo>
                  <a:pt x="4562" y="1394"/>
                </a:lnTo>
                <a:lnTo>
                  <a:pt x="4562" y="1394"/>
                </a:lnTo>
                <a:lnTo>
                  <a:pt x="4564" y="1396"/>
                </a:lnTo>
                <a:lnTo>
                  <a:pt x="4564" y="1394"/>
                </a:lnTo>
                <a:lnTo>
                  <a:pt x="4564" y="1394"/>
                </a:lnTo>
                <a:lnTo>
                  <a:pt x="4562" y="1391"/>
                </a:lnTo>
                <a:close/>
                <a:moveTo>
                  <a:pt x="4467" y="1425"/>
                </a:moveTo>
                <a:lnTo>
                  <a:pt x="4470" y="1425"/>
                </a:lnTo>
                <a:lnTo>
                  <a:pt x="4470" y="1425"/>
                </a:lnTo>
                <a:lnTo>
                  <a:pt x="4470" y="1423"/>
                </a:lnTo>
                <a:lnTo>
                  <a:pt x="4470" y="1423"/>
                </a:lnTo>
                <a:lnTo>
                  <a:pt x="4470" y="1423"/>
                </a:lnTo>
                <a:lnTo>
                  <a:pt x="4470" y="1423"/>
                </a:lnTo>
                <a:lnTo>
                  <a:pt x="4467" y="1425"/>
                </a:lnTo>
                <a:close/>
                <a:moveTo>
                  <a:pt x="3636" y="1371"/>
                </a:moveTo>
                <a:lnTo>
                  <a:pt x="3633" y="1371"/>
                </a:lnTo>
                <a:lnTo>
                  <a:pt x="3631" y="1371"/>
                </a:lnTo>
                <a:lnTo>
                  <a:pt x="3633" y="1371"/>
                </a:lnTo>
                <a:lnTo>
                  <a:pt x="3636" y="1373"/>
                </a:lnTo>
                <a:lnTo>
                  <a:pt x="3636" y="1371"/>
                </a:lnTo>
                <a:lnTo>
                  <a:pt x="3636" y="1373"/>
                </a:lnTo>
                <a:lnTo>
                  <a:pt x="3636" y="1371"/>
                </a:lnTo>
                <a:lnTo>
                  <a:pt x="3636" y="1371"/>
                </a:lnTo>
                <a:lnTo>
                  <a:pt x="3636" y="1371"/>
                </a:lnTo>
                <a:close/>
                <a:moveTo>
                  <a:pt x="3627" y="1369"/>
                </a:moveTo>
                <a:lnTo>
                  <a:pt x="3624" y="1369"/>
                </a:lnTo>
                <a:lnTo>
                  <a:pt x="3627" y="1371"/>
                </a:lnTo>
                <a:lnTo>
                  <a:pt x="3627" y="1371"/>
                </a:lnTo>
                <a:lnTo>
                  <a:pt x="3629" y="1371"/>
                </a:lnTo>
                <a:lnTo>
                  <a:pt x="3629" y="1369"/>
                </a:lnTo>
                <a:lnTo>
                  <a:pt x="3629" y="1369"/>
                </a:lnTo>
                <a:lnTo>
                  <a:pt x="3629" y="1369"/>
                </a:lnTo>
                <a:lnTo>
                  <a:pt x="3629" y="1369"/>
                </a:lnTo>
                <a:lnTo>
                  <a:pt x="3627" y="1369"/>
                </a:lnTo>
                <a:close/>
                <a:moveTo>
                  <a:pt x="4688" y="1247"/>
                </a:moveTo>
                <a:lnTo>
                  <a:pt x="4688" y="1247"/>
                </a:lnTo>
                <a:lnTo>
                  <a:pt x="4688" y="1247"/>
                </a:lnTo>
                <a:lnTo>
                  <a:pt x="4686" y="1245"/>
                </a:lnTo>
                <a:lnTo>
                  <a:pt x="4686" y="1245"/>
                </a:lnTo>
                <a:lnTo>
                  <a:pt x="4683" y="1245"/>
                </a:lnTo>
                <a:lnTo>
                  <a:pt x="4683" y="1245"/>
                </a:lnTo>
                <a:lnTo>
                  <a:pt x="4686" y="1247"/>
                </a:lnTo>
                <a:lnTo>
                  <a:pt x="4688" y="1250"/>
                </a:lnTo>
                <a:lnTo>
                  <a:pt x="4692" y="1250"/>
                </a:lnTo>
                <a:lnTo>
                  <a:pt x="4692" y="1250"/>
                </a:lnTo>
                <a:lnTo>
                  <a:pt x="4692" y="1250"/>
                </a:lnTo>
                <a:lnTo>
                  <a:pt x="4692" y="1250"/>
                </a:lnTo>
                <a:lnTo>
                  <a:pt x="4688" y="1247"/>
                </a:lnTo>
                <a:close/>
                <a:moveTo>
                  <a:pt x="3615" y="1369"/>
                </a:moveTo>
                <a:lnTo>
                  <a:pt x="3615" y="1369"/>
                </a:lnTo>
                <a:lnTo>
                  <a:pt x="3615" y="1371"/>
                </a:lnTo>
                <a:lnTo>
                  <a:pt x="3615" y="1369"/>
                </a:lnTo>
                <a:lnTo>
                  <a:pt x="3618" y="1369"/>
                </a:lnTo>
                <a:lnTo>
                  <a:pt x="3618" y="1369"/>
                </a:lnTo>
                <a:lnTo>
                  <a:pt x="3615" y="1369"/>
                </a:lnTo>
                <a:close/>
                <a:moveTo>
                  <a:pt x="3182" y="1155"/>
                </a:moveTo>
                <a:lnTo>
                  <a:pt x="3182" y="1155"/>
                </a:lnTo>
                <a:lnTo>
                  <a:pt x="3182" y="1155"/>
                </a:lnTo>
                <a:lnTo>
                  <a:pt x="3184" y="1155"/>
                </a:lnTo>
                <a:lnTo>
                  <a:pt x="3184" y="1155"/>
                </a:lnTo>
                <a:lnTo>
                  <a:pt x="3184" y="1153"/>
                </a:lnTo>
                <a:lnTo>
                  <a:pt x="3182" y="1153"/>
                </a:lnTo>
                <a:lnTo>
                  <a:pt x="3182" y="1155"/>
                </a:lnTo>
                <a:close/>
                <a:moveTo>
                  <a:pt x="4389" y="1565"/>
                </a:moveTo>
                <a:lnTo>
                  <a:pt x="4389" y="1565"/>
                </a:lnTo>
                <a:lnTo>
                  <a:pt x="4389" y="1563"/>
                </a:lnTo>
                <a:lnTo>
                  <a:pt x="4389" y="1565"/>
                </a:lnTo>
                <a:lnTo>
                  <a:pt x="4389" y="1567"/>
                </a:lnTo>
                <a:lnTo>
                  <a:pt x="4389" y="1567"/>
                </a:lnTo>
                <a:lnTo>
                  <a:pt x="4389" y="1567"/>
                </a:lnTo>
                <a:lnTo>
                  <a:pt x="4391" y="1567"/>
                </a:lnTo>
                <a:lnTo>
                  <a:pt x="4391" y="1567"/>
                </a:lnTo>
                <a:lnTo>
                  <a:pt x="4391" y="1565"/>
                </a:lnTo>
                <a:lnTo>
                  <a:pt x="4389" y="1565"/>
                </a:lnTo>
                <a:close/>
                <a:moveTo>
                  <a:pt x="4353" y="1603"/>
                </a:moveTo>
                <a:lnTo>
                  <a:pt x="4353" y="1605"/>
                </a:lnTo>
                <a:lnTo>
                  <a:pt x="4353" y="1605"/>
                </a:lnTo>
                <a:lnTo>
                  <a:pt x="4353" y="1605"/>
                </a:lnTo>
                <a:lnTo>
                  <a:pt x="4355" y="1605"/>
                </a:lnTo>
                <a:lnTo>
                  <a:pt x="4355" y="1603"/>
                </a:lnTo>
                <a:lnTo>
                  <a:pt x="4353" y="1603"/>
                </a:lnTo>
                <a:lnTo>
                  <a:pt x="4353" y="1603"/>
                </a:lnTo>
                <a:lnTo>
                  <a:pt x="4353" y="1603"/>
                </a:lnTo>
                <a:close/>
                <a:moveTo>
                  <a:pt x="4353" y="1603"/>
                </a:moveTo>
                <a:lnTo>
                  <a:pt x="4355" y="1601"/>
                </a:lnTo>
                <a:lnTo>
                  <a:pt x="4355" y="1601"/>
                </a:lnTo>
                <a:lnTo>
                  <a:pt x="4353" y="1601"/>
                </a:lnTo>
                <a:lnTo>
                  <a:pt x="4353" y="1601"/>
                </a:lnTo>
                <a:lnTo>
                  <a:pt x="4353" y="1601"/>
                </a:lnTo>
                <a:lnTo>
                  <a:pt x="4353" y="1601"/>
                </a:lnTo>
                <a:lnTo>
                  <a:pt x="4353" y="1603"/>
                </a:lnTo>
                <a:close/>
                <a:moveTo>
                  <a:pt x="4256" y="1450"/>
                </a:moveTo>
                <a:lnTo>
                  <a:pt x="4256" y="1450"/>
                </a:lnTo>
                <a:lnTo>
                  <a:pt x="4258" y="1450"/>
                </a:lnTo>
                <a:lnTo>
                  <a:pt x="4258" y="1450"/>
                </a:lnTo>
                <a:lnTo>
                  <a:pt x="4258" y="1450"/>
                </a:lnTo>
                <a:lnTo>
                  <a:pt x="4258" y="1448"/>
                </a:lnTo>
                <a:lnTo>
                  <a:pt x="4258" y="1448"/>
                </a:lnTo>
                <a:lnTo>
                  <a:pt x="4256" y="1448"/>
                </a:lnTo>
                <a:lnTo>
                  <a:pt x="4256" y="1445"/>
                </a:lnTo>
                <a:lnTo>
                  <a:pt x="4254" y="1448"/>
                </a:lnTo>
                <a:lnTo>
                  <a:pt x="4254" y="1448"/>
                </a:lnTo>
                <a:lnTo>
                  <a:pt x="4254" y="1448"/>
                </a:lnTo>
                <a:lnTo>
                  <a:pt x="4256" y="1448"/>
                </a:lnTo>
                <a:lnTo>
                  <a:pt x="4256" y="1450"/>
                </a:lnTo>
                <a:close/>
                <a:moveTo>
                  <a:pt x="3663" y="1331"/>
                </a:moveTo>
                <a:lnTo>
                  <a:pt x="3658" y="1331"/>
                </a:lnTo>
                <a:lnTo>
                  <a:pt x="3658" y="1331"/>
                </a:lnTo>
                <a:lnTo>
                  <a:pt x="3658" y="1331"/>
                </a:lnTo>
                <a:lnTo>
                  <a:pt x="3658" y="1333"/>
                </a:lnTo>
                <a:lnTo>
                  <a:pt x="3658" y="1333"/>
                </a:lnTo>
                <a:lnTo>
                  <a:pt x="3660" y="1333"/>
                </a:lnTo>
                <a:lnTo>
                  <a:pt x="3663" y="1331"/>
                </a:lnTo>
                <a:lnTo>
                  <a:pt x="3665" y="1331"/>
                </a:lnTo>
                <a:lnTo>
                  <a:pt x="3665" y="1331"/>
                </a:lnTo>
                <a:lnTo>
                  <a:pt x="3667" y="1331"/>
                </a:lnTo>
                <a:lnTo>
                  <a:pt x="3667" y="1331"/>
                </a:lnTo>
                <a:lnTo>
                  <a:pt x="3667" y="1331"/>
                </a:lnTo>
                <a:lnTo>
                  <a:pt x="3669" y="1328"/>
                </a:lnTo>
                <a:lnTo>
                  <a:pt x="3672" y="1326"/>
                </a:lnTo>
                <a:lnTo>
                  <a:pt x="3674" y="1326"/>
                </a:lnTo>
                <a:lnTo>
                  <a:pt x="3672" y="1326"/>
                </a:lnTo>
                <a:lnTo>
                  <a:pt x="3669" y="1326"/>
                </a:lnTo>
                <a:lnTo>
                  <a:pt x="3667" y="1326"/>
                </a:lnTo>
                <a:lnTo>
                  <a:pt x="3665" y="1326"/>
                </a:lnTo>
                <a:lnTo>
                  <a:pt x="3665" y="1326"/>
                </a:lnTo>
                <a:lnTo>
                  <a:pt x="3665" y="1328"/>
                </a:lnTo>
                <a:lnTo>
                  <a:pt x="3665" y="1328"/>
                </a:lnTo>
                <a:lnTo>
                  <a:pt x="3663" y="1331"/>
                </a:lnTo>
                <a:close/>
                <a:moveTo>
                  <a:pt x="3645" y="1367"/>
                </a:moveTo>
                <a:lnTo>
                  <a:pt x="3642" y="1367"/>
                </a:lnTo>
                <a:lnTo>
                  <a:pt x="3642" y="1367"/>
                </a:lnTo>
                <a:lnTo>
                  <a:pt x="3645" y="1367"/>
                </a:lnTo>
                <a:lnTo>
                  <a:pt x="3645" y="1367"/>
                </a:lnTo>
                <a:lnTo>
                  <a:pt x="3645" y="1367"/>
                </a:lnTo>
                <a:lnTo>
                  <a:pt x="3645" y="1367"/>
                </a:lnTo>
                <a:lnTo>
                  <a:pt x="3645" y="1367"/>
                </a:lnTo>
                <a:lnTo>
                  <a:pt x="3645" y="1367"/>
                </a:lnTo>
                <a:close/>
                <a:moveTo>
                  <a:pt x="5592" y="871"/>
                </a:moveTo>
                <a:lnTo>
                  <a:pt x="5594" y="869"/>
                </a:lnTo>
                <a:lnTo>
                  <a:pt x="5592" y="869"/>
                </a:lnTo>
                <a:lnTo>
                  <a:pt x="5589" y="869"/>
                </a:lnTo>
                <a:lnTo>
                  <a:pt x="5589" y="869"/>
                </a:lnTo>
                <a:lnTo>
                  <a:pt x="5589" y="871"/>
                </a:lnTo>
                <a:lnTo>
                  <a:pt x="5592" y="871"/>
                </a:lnTo>
                <a:lnTo>
                  <a:pt x="5592" y="871"/>
                </a:lnTo>
                <a:close/>
                <a:moveTo>
                  <a:pt x="5594" y="2004"/>
                </a:moveTo>
                <a:lnTo>
                  <a:pt x="5592" y="2004"/>
                </a:lnTo>
                <a:lnTo>
                  <a:pt x="5592" y="2004"/>
                </a:lnTo>
                <a:lnTo>
                  <a:pt x="5589" y="2004"/>
                </a:lnTo>
                <a:lnTo>
                  <a:pt x="5589" y="2006"/>
                </a:lnTo>
                <a:lnTo>
                  <a:pt x="5587" y="2006"/>
                </a:lnTo>
                <a:lnTo>
                  <a:pt x="5585" y="2006"/>
                </a:lnTo>
                <a:lnTo>
                  <a:pt x="5585" y="2006"/>
                </a:lnTo>
                <a:lnTo>
                  <a:pt x="5583" y="2008"/>
                </a:lnTo>
                <a:lnTo>
                  <a:pt x="5580" y="2008"/>
                </a:lnTo>
                <a:lnTo>
                  <a:pt x="5578" y="2008"/>
                </a:lnTo>
                <a:lnTo>
                  <a:pt x="5578" y="2011"/>
                </a:lnTo>
                <a:lnTo>
                  <a:pt x="5576" y="2011"/>
                </a:lnTo>
                <a:lnTo>
                  <a:pt x="5576" y="2011"/>
                </a:lnTo>
                <a:lnTo>
                  <a:pt x="5576" y="2011"/>
                </a:lnTo>
                <a:lnTo>
                  <a:pt x="5574" y="2011"/>
                </a:lnTo>
                <a:lnTo>
                  <a:pt x="5574" y="2011"/>
                </a:lnTo>
                <a:lnTo>
                  <a:pt x="5574" y="2011"/>
                </a:lnTo>
                <a:lnTo>
                  <a:pt x="5574" y="2013"/>
                </a:lnTo>
                <a:lnTo>
                  <a:pt x="5574" y="2013"/>
                </a:lnTo>
                <a:lnTo>
                  <a:pt x="5576" y="2013"/>
                </a:lnTo>
                <a:lnTo>
                  <a:pt x="5576" y="2013"/>
                </a:lnTo>
                <a:lnTo>
                  <a:pt x="5576" y="2015"/>
                </a:lnTo>
                <a:lnTo>
                  <a:pt x="5576" y="2015"/>
                </a:lnTo>
                <a:lnTo>
                  <a:pt x="5578" y="2015"/>
                </a:lnTo>
                <a:lnTo>
                  <a:pt x="5578" y="2015"/>
                </a:lnTo>
                <a:lnTo>
                  <a:pt x="5580" y="2015"/>
                </a:lnTo>
                <a:lnTo>
                  <a:pt x="5580" y="2015"/>
                </a:lnTo>
                <a:lnTo>
                  <a:pt x="5583" y="2013"/>
                </a:lnTo>
                <a:lnTo>
                  <a:pt x="5585" y="2013"/>
                </a:lnTo>
                <a:lnTo>
                  <a:pt x="5585" y="2013"/>
                </a:lnTo>
                <a:lnTo>
                  <a:pt x="5585" y="2013"/>
                </a:lnTo>
                <a:lnTo>
                  <a:pt x="5587" y="2013"/>
                </a:lnTo>
                <a:lnTo>
                  <a:pt x="5587" y="2013"/>
                </a:lnTo>
                <a:lnTo>
                  <a:pt x="5587" y="2013"/>
                </a:lnTo>
                <a:lnTo>
                  <a:pt x="5587" y="2013"/>
                </a:lnTo>
                <a:lnTo>
                  <a:pt x="5589" y="2013"/>
                </a:lnTo>
                <a:lnTo>
                  <a:pt x="5592" y="2013"/>
                </a:lnTo>
                <a:lnTo>
                  <a:pt x="5594" y="2013"/>
                </a:lnTo>
                <a:lnTo>
                  <a:pt x="5596" y="2013"/>
                </a:lnTo>
                <a:lnTo>
                  <a:pt x="5594" y="2011"/>
                </a:lnTo>
                <a:lnTo>
                  <a:pt x="5596" y="2011"/>
                </a:lnTo>
                <a:lnTo>
                  <a:pt x="5596" y="2008"/>
                </a:lnTo>
                <a:lnTo>
                  <a:pt x="5596" y="2008"/>
                </a:lnTo>
                <a:lnTo>
                  <a:pt x="5594" y="2008"/>
                </a:lnTo>
                <a:lnTo>
                  <a:pt x="5594" y="2008"/>
                </a:lnTo>
                <a:lnTo>
                  <a:pt x="5592" y="2011"/>
                </a:lnTo>
                <a:lnTo>
                  <a:pt x="5589" y="2013"/>
                </a:lnTo>
                <a:lnTo>
                  <a:pt x="5589" y="2011"/>
                </a:lnTo>
                <a:lnTo>
                  <a:pt x="5592" y="2008"/>
                </a:lnTo>
                <a:lnTo>
                  <a:pt x="5592" y="2008"/>
                </a:lnTo>
                <a:lnTo>
                  <a:pt x="5594" y="2006"/>
                </a:lnTo>
                <a:lnTo>
                  <a:pt x="5594" y="2006"/>
                </a:lnTo>
                <a:lnTo>
                  <a:pt x="5596" y="2004"/>
                </a:lnTo>
                <a:lnTo>
                  <a:pt x="5596" y="2004"/>
                </a:lnTo>
                <a:lnTo>
                  <a:pt x="5594" y="2004"/>
                </a:lnTo>
                <a:lnTo>
                  <a:pt x="5594" y="2004"/>
                </a:lnTo>
                <a:close/>
                <a:moveTo>
                  <a:pt x="5576" y="1867"/>
                </a:moveTo>
                <a:lnTo>
                  <a:pt x="5576" y="1867"/>
                </a:lnTo>
                <a:lnTo>
                  <a:pt x="5576" y="1867"/>
                </a:lnTo>
                <a:lnTo>
                  <a:pt x="5576" y="1867"/>
                </a:lnTo>
                <a:lnTo>
                  <a:pt x="5576" y="1867"/>
                </a:lnTo>
                <a:lnTo>
                  <a:pt x="5576" y="1867"/>
                </a:lnTo>
                <a:lnTo>
                  <a:pt x="5576" y="1867"/>
                </a:lnTo>
                <a:lnTo>
                  <a:pt x="5576" y="1867"/>
                </a:lnTo>
                <a:close/>
                <a:moveTo>
                  <a:pt x="5587" y="883"/>
                </a:moveTo>
                <a:lnTo>
                  <a:pt x="5587" y="880"/>
                </a:lnTo>
                <a:lnTo>
                  <a:pt x="5585" y="880"/>
                </a:lnTo>
                <a:lnTo>
                  <a:pt x="5585" y="880"/>
                </a:lnTo>
                <a:lnTo>
                  <a:pt x="5583" y="878"/>
                </a:lnTo>
                <a:lnTo>
                  <a:pt x="5580" y="876"/>
                </a:lnTo>
                <a:lnTo>
                  <a:pt x="5576" y="876"/>
                </a:lnTo>
                <a:lnTo>
                  <a:pt x="5576" y="876"/>
                </a:lnTo>
                <a:lnTo>
                  <a:pt x="5576" y="878"/>
                </a:lnTo>
                <a:lnTo>
                  <a:pt x="5580" y="878"/>
                </a:lnTo>
                <a:lnTo>
                  <a:pt x="5585" y="883"/>
                </a:lnTo>
                <a:lnTo>
                  <a:pt x="5587" y="883"/>
                </a:lnTo>
                <a:close/>
                <a:moveTo>
                  <a:pt x="5596" y="2008"/>
                </a:moveTo>
                <a:lnTo>
                  <a:pt x="5596" y="2008"/>
                </a:lnTo>
                <a:lnTo>
                  <a:pt x="5596" y="2008"/>
                </a:lnTo>
                <a:lnTo>
                  <a:pt x="5596" y="2008"/>
                </a:lnTo>
                <a:lnTo>
                  <a:pt x="5596" y="2008"/>
                </a:lnTo>
                <a:close/>
                <a:moveTo>
                  <a:pt x="5585" y="1885"/>
                </a:moveTo>
                <a:lnTo>
                  <a:pt x="5585" y="1885"/>
                </a:lnTo>
                <a:lnTo>
                  <a:pt x="5585" y="1882"/>
                </a:lnTo>
                <a:lnTo>
                  <a:pt x="5585" y="1882"/>
                </a:lnTo>
                <a:lnTo>
                  <a:pt x="5585" y="1882"/>
                </a:lnTo>
                <a:lnTo>
                  <a:pt x="5585" y="1882"/>
                </a:lnTo>
                <a:lnTo>
                  <a:pt x="5585" y="1882"/>
                </a:lnTo>
                <a:lnTo>
                  <a:pt x="5585" y="1882"/>
                </a:lnTo>
                <a:lnTo>
                  <a:pt x="5585" y="1885"/>
                </a:lnTo>
                <a:lnTo>
                  <a:pt x="5585" y="1885"/>
                </a:lnTo>
                <a:close/>
                <a:moveTo>
                  <a:pt x="5596" y="2015"/>
                </a:moveTo>
                <a:lnTo>
                  <a:pt x="5594" y="2015"/>
                </a:lnTo>
                <a:lnTo>
                  <a:pt x="5596" y="2017"/>
                </a:lnTo>
                <a:lnTo>
                  <a:pt x="5596" y="2015"/>
                </a:lnTo>
                <a:lnTo>
                  <a:pt x="5596" y="2015"/>
                </a:lnTo>
                <a:lnTo>
                  <a:pt x="5596" y="2013"/>
                </a:lnTo>
                <a:lnTo>
                  <a:pt x="5596" y="2015"/>
                </a:lnTo>
                <a:close/>
                <a:moveTo>
                  <a:pt x="5585" y="2031"/>
                </a:moveTo>
                <a:lnTo>
                  <a:pt x="5585" y="2031"/>
                </a:lnTo>
                <a:lnTo>
                  <a:pt x="5585" y="2033"/>
                </a:lnTo>
                <a:lnTo>
                  <a:pt x="5585" y="2033"/>
                </a:lnTo>
                <a:lnTo>
                  <a:pt x="5587" y="2033"/>
                </a:lnTo>
                <a:lnTo>
                  <a:pt x="5587" y="2033"/>
                </a:lnTo>
                <a:lnTo>
                  <a:pt x="5587" y="2033"/>
                </a:lnTo>
                <a:lnTo>
                  <a:pt x="5587" y="2033"/>
                </a:lnTo>
                <a:lnTo>
                  <a:pt x="5585" y="2031"/>
                </a:lnTo>
                <a:close/>
                <a:moveTo>
                  <a:pt x="4740" y="1108"/>
                </a:moveTo>
                <a:lnTo>
                  <a:pt x="4740" y="1108"/>
                </a:lnTo>
                <a:lnTo>
                  <a:pt x="4740" y="1108"/>
                </a:lnTo>
                <a:lnTo>
                  <a:pt x="4740" y="1110"/>
                </a:lnTo>
                <a:lnTo>
                  <a:pt x="4740" y="1108"/>
                </a:lnTo>
                <a:lnTo>
                  <a:pt x="4740" y="1108"/>
                </a:lnTo>
                <a:close/>
                <a:moveTo>
                  <a:pt x="5587" y="2020"/>
                </a:moveTo>
                <a:lnTo>
                  <a:pt x="5587" y="2020"/>
                </a:lnTo>
                <a:lnTo>
                  <a:pt x="5587" y="2022"/>
                </a:lnTo>
                <a:lnTo>
                  <a:pt x="5587" y="2022"/>
                </a:lnTo>
                <a:lnTo>
                  <a:pt x="5587" y="2022"/>
                </a:lnTo>
                <a:lnTo>
                  <a:pt x="5587" y="2020"/>
                </a:lnTo>
                <a:lnTo>
                  <a:pt x="5587" y="2020"/>
                </a:lnTo>
                <a:close/>
                <a:moveTo>
                  <a:pt x="5578" y="2026"/>
                </a:moveTo>
                <a:lnTo>
                  <a:pt x="5578" y="2026"/>
                </a:lnTo>
                <a:lnTo>
                  <a:pt x="5578" y="2029"/>
                </a:lnTo>
                <a:lnTo>
                  <a:pt x="5578" y="2029"/>
                </a:lnTo>
                <a:lnTo>
                  <a:pt x="5578" y="2026"/>
                </a:lnTo>
                <a:lnTo>
                  <a:pt x="5578" y="2026"/>
                </a:lnTo>
                <a:lnTo>
                  <a:pt x="5578" y="2026"/>
                </a:lnTo>
                <a:close/>
                <a:moveTo>
                  <a:pt x="4944" y="804"/>
                </a:moveTo>
                <a:lnTo>
                  <a:pt x="4942" y="804"/>
                </a:lnTo>
                <a:lnTo>
                  <a:pt x="4942" y="804"/>
                </a:lnTo>
                <a:lnTo>
                  <a:pt x="4937" y="802"/>
                </a:lnTo>
                <a:lnTo>
                  <a:pt x="4937" y="802"/>
                </a:lnTo>
                <a:lnTo>
                  <a:pt x="4935" y="806"/>
                </a:lnTo>
                <a:lnTo>
                  <a:pt x="4935" y="806"/>
                </a:lnTo>
                <a:lnTo>
                  <a:pt x="4933" y="808"/>
                </a:lnTo>
                <a:lnTo>
                  <a:pt x="4931" y="811"/>
                </a:lnTo>
                <a:lnTo>
                  <a:pt x="4933" y="811"/>
                </a:lnTo>
                <a:lnTo>
                  <a:pt x="4935" y="808"/>
                </a:lnTo>
                <a:lnTo>
                  <a:pt x="4935" y="811"/>
                </a:lnTo>
                <a:lnTo>
                  <a:pt x="4937" y="813"/>
                </a:lnTo>
                <a:lnTo>
                  <a:pt x="4940" y="813"/>
                </a:lnTo>
                <a:lnTo>
                  <a:pt x="4940" y="813"/>
                </a:lnTo>
                <a:lnTo>
                  <a:pt x="4942" y="811"/>
                </a:lnTo>
                <a:lnTo>
                  <a:pt x="4942" y="811"/>
                </a:lnTo>
                <a:lnTo>
                  <a:pt x="4944" y="811"/>
                </a:lnTo>
                <a:lnTo>
                  <a:pt x="4944" y="808"/>
                </a:lnTo>
                <a:lnTo>
                  <a:pt x="4944" y="806"/>
                </a:lnTo>
                <a:lnTo>
                  <a:pt x="4946" y="806"/>
                </a:lnTo>
                <a:lnTo>
                  <a:pt x="4946" y="804"/>
                </a:lnTo>
                <a:lnTo>
                  <a:pt x="4944" y="804"/>
                </a:lnTo>
                <a:close/>
                <a:moveTo>
                  <a:pt x="4928" y="804"/>
                </a:moveTo>
                <a:lnTo>
                  <a:pt x="4924" y="806"/>
                </a:lnTo>
                <a:lnTo>
                  <a:pt x="4924" y="806"/>
                </a:lnTo>
                <a:lnTo>
                  <a:pt x="4924" y="806"/>
                </a:lnTo>
                <a:lnTo>
                  <a:pt x="4926" y="806"/>
                </a:lnTo>
                <a:lnTo>
                  <a:pt x="4928" y="808"/>
                </a:lnTo>
                <a:lnTo>
                  <a:pt x="4928" y="808"/>
                </a:lnTo>
                <a:lnTo>
                  <a:pt x="4931" y="804"/>
                </a:lnTo>
                <a:lnTo>
                  <a:pt x="4931" y="804"/>
                </a:lnTo>
                <a:lnTo>
                  <a:pt x="4928" y="804"/>
                </a:lnTo>
                <a:lnTo>
                  <a:pt x="4928" y="804"/>
                </a:lnTo>
                <a:close/>
                <a:moveTo>
                  <a:pt x="3618" y="1000"/>
                </a:moveTo>
                <a:lnTo>
                  <a:pt x="3618" y="1000"/>
                </a:lnTo>
                <a:lnTo>
                  <a:pt x="3618" y="997"/>
                </a:lnTo>
                <a:lnTo>
                  <a:pt x="3618" y="997"/>
                </a:lnTo>
                <a:lnTo>
                  <a:pt x="3615" y="997"/>
                </a:lnTo>
                <a:lnTo>
                  <a:pt x="3615" y="997"/>
                </a:lnTo>
                <a:lnTo>
                  <a:pt x="3615" y="1000"/>
                </a:lnTo>
                <a:lnTo>
                  <a:pt x="3618" y="1000"/>
                </a:lnTo>
                <a:close/>
                <a:moveTo>
                  <a:pt x="4764" y="1144"/>
                </a:moveTo>
                <a:lnTo>
                  <a:pt x="4764" y="1144"/>
                </a:lnTo>
                <a:lnTo>
                  <a:pt x="4764" y="1142"/>
                </a:lnTo>
                <a:lnTo>
                  <a:pt x="4764" y="1139"/>
                </a:lnTo>
                <a:lnTo>
                  <a:pt x="4764" y="1139"/>
                </a:lnTo>
                <a:lnTo>
                  <a:pt x="4762" y="1142"/>
                </a:lnTo>
                <a:lnTo>
                  <a:pt x="4764" y="1142"/>
                </a:lnTo>
                <a:lnTo>
                  <a:pt x="4764" y="1144"/>
                </a:lnTo>
                <a:lnTo>
                  <a:pt x="4764" y="1144"/>
                </a:lnTo>
                <a:close/>
                <a:moveTo>
                  <a:pt x="4764" y="1164"/>
                </a:moveTo>
                <a:lnTo>
                  <a:pt x="4762" y="1162"/>
                </a:lnTo>
                <a:lnTo>
                  <a:pt x="4762" y="1162"/>
                </a:lnTo>
                <a:lnTo>
                  <a:pt x="4762" y="1164"/>
                </a:lnTo>
                <a:lnTo>
                  <a:pt x="4764" y="1164"/>
                </a:lnTo>
                <a:lnTo>
                  <a:pt x="4764" y="1164"/>
                </a:lnTo>
                <a:close/>
                <a:moveTo>
                  <a:pt x="3543" y="995"/>
                </a:moveTo>
                <a:lnTo>
                  <a:pt x="3543" y="997"/>
                </a:lnTo>
                <a:lnTo>
                  <a:pt x="3543" y="997"/>
                </a:lnTo>
                <a:lnTo>
                  <a:pt x="3543" y="997"/>
                </a:lnTo>
                <a:lnTo>
                  <a:pt x="3543" y="997"/>
                </a:lnTo>
                <a:lnTo>
                  <a:pt x="3543" y="995"/>
                </a:lnTo>
                <a:lnTo>
                  <a:pt x="3543" y="995"/>
                </a:lnTo>
                <a:close/>
                <a:moveTo>
                  <a:pt x="3579" y="1009"/>
                </a:moveTo>
                <a:lnTo>
                  <a:pt x="3582" y="1006"/>
                </a:lnTo>
                <a:lnTo>
                  <a:pt x="3582" y="1006"/>
                </a:lnTo>
                <a:lnTo>
                  <a:pt x="3579" y="1006"/>
                </a:lnTo>
                <a:lnTo>
                  <a:pt x="3579" y="1006"/>
                </a:lnTo>
                <a:lnTo>
                  <a:pt x="3579" y="1009"/>
                </a:lnTo>
                <a:lnTo>
                  <a:pt x="3579" y="1009"/>
                </a:lnTo>
                <a:close/>
                <a:moveTo>
                  <a:pt x="3577" y="1009"/>
                </a:moveTo>
                <a:lnTo>
                  <a:pt x="3577" y="1006"/>
                </a:lnTo>
                <a:lnTo>
                  <a:pt x="3577" y="1006"/>
                </a:lnTo>
                <a:lnTo>
                  <a:pt x="3577" y="1006"/>
                </a:lnTo>
                <a:lnTo>
                  <a:pt x="3577" y="1006"/>
                </a:lnTo>
                <a:lnTo>
                  <a:pt x="3575" y="1006"/>
                </a:lnTo>
                <a:lnTo>
                  <a:pt x="3575" y="1009"/>
                </a:lnTo>
                <a:lnTo>
                  <a:pt x="3577" y="1011"/>
                </a:lnTo>
                <a:lnTo>
                  <a:pt x="3577" y="1011"/>
                </a:lnTo>
                <a:lnTo>
                  <a:pt x="3579" y="1011"/>
                </a:lnTo>
                <a:lnTo>
                  <a:pt x="3577" y="1009"/>
                </a:lnTo>
                <a:lnTo>
                  <a:pt x="3577" y="1009"/>
                </a:lnTo>
                <a:close/>
                <a:moveTo>
                  <a:pt x="3624" y="1124"/>
                </a:moveTo>
                <a:lnTo>
                  <a:pt x="3624" y="1121"/>
                </a:lnTo>
                <a:lnTo>
                  <a:pt x="3622" y="1117"/>
                </a:lnTo>
                <a:lnTo>
                  <a:pt x="3624" y="1117"/>
                </a:lnTo>
                <a:lnTo>
                  <a:pt x="3622" y="1117"/>
                </a:lnTo>
                <a:lnTo>
                  <a:pt x="3622" y="1117"/>
                </a:lnTo>
                <a:lnTo>
                  <a:pt x="3622" y="1121"/>
                </a:lnTo>
                <a:lnTo>
                  <a:pt x="3624" y="1124"/>
                </a:lnTo>
                <a:close/>
                <a:moveTo>
                  <a:pt x="3584" y="1344"/>
                </a:moveTo>
                <a:lnTo>
                  <a:pt x="3584" y="1344"/>
                </a:lnTo>
                <a:lnTo>
                  <a:pt x="3586" y="1344"/>
                </a:lnTo>
                <a:lnTo>
                  <a:pt x="3586" y="1342"/>
                </a:lnTo>
                <a:lnTo>
                  <a:pt x="3586" y="1340"/>
                </a:lnTo>
                <a:lnTo>
                  <a:pt x="3584" y="1340"/>
                </a:lnTo>
                <a:lnTo>
                  <a:pt x="3584" y="1337"/>
                </a:lnTo>
                <a:lnTo>
                  <a:pt x="3584" y="1337"/>
                </a:lnTo>
                <a:lnTo>
                  <a:pt x="3584" y="1337"/>
                </a:lnTo>
                <a:lnTo>
                  <a:pt x="3582" y="1340"/>
                </a:lnTo>
                <a:lnTo>
                  <a:pt x="3584" y="1342"/>
                </a:lnTo>
                <a:lnTo>
                  <a:pt x="3584" y="1342"/>
                </a:lnTo>
                <a:lnTo>
                  <a:pt x="3584" y="1344"/>
                </a:lnTo>
                <a:close/>
                <a:moveTo>
                  <a:pt x="3015" y="1088"/>
                </a:moveTo>
                <a:lnTo>
                  <a:pt x="3015" y="1088"/>
                </a:lnTo>
                <a:lnTo>
                  <a:pt x="3015" y="1088"/>
                </a:lnTo>
                <a:lnTo>
                  <a:pt x="3015" y="1088"/>
                </a:lnTo>
                <a:lnTo>
                  <a:pt x="3013" y="1088"/>
                </a:lnTo>
                <a:lnTo>
                  <a:pt x="3013" y="1088"/>
                </a:lnTo>
                <a:lnTo>
                  <a:pt x="3015" y="1088"/>
                </a:lnTo>
                <a:lnTo>
                  <a:pt x="3015" y="1088"/>
                </a:lnTo>
                <a:close/>
                <a:moveTo>
                  <a:pt x="3020" y="1171"/>
                </a:moveTo>
                <a:lnTo>
                  <a:pt x="3020" y="1171"/>
                </a:lnTo>
                <a:lnTo>
                  <a:pt x="3020" y="1171"/>
                </a:lnTo>
                <a:lnTo>
                  <a:pt x="3022" y="1171"/>
                </a:lnTo>
                <a:lnTo>
                  <a:pt x="3022" y="1171"/>
                </a:lnTo>
                <a:lnTo>
                  <a:pt x="3022" y="1171"/>
                </a:lnTo>
                <a:lnTo>
                  <a:pt x="3020" y="1171"/>
                </a:lnTo>
                <a:lnTo>
                  <a:pt x="3020" y="1171"/>
                </a:lnTo>
                <a:close/>
                <a:moveTo>
                  <a:pt x="2961" y="1049"/>
                </a:moveTo>
                <a:lnTo>
                  <a:pt x="2959" y="1047"/>
                </a:lnTo>
                <a:lnTo>
                  <a:pt x="2959" y="1049"/>
                </a:lnTo>
                <a:lnTo>
                  <a:pt x="2959" y="1049"/>
                </a:lnTo>
                <a:lnTo>
                  <a:pt x="2957" y="1049"/>
                </a:lnTo>
                <a:lnTo>
                  <a:pt x="2957" y="1049"/>
                </a:lnTo>
                <a:lnTo>
                  <a:pt x="2957" y="1049"/>
                </a:lnTo>
                <a:lnTo>
                  <a:pt x="2957" y="1049"/>
                </a:lnTo>
                <a:lnTo>
                  <a:pt x="2957" y="1049"/>
                </a:lnTo>
                <a:lnTo>
                  <a:pt x="2959" y="1049"/>
                </a:lnTo>
                <a:lnTo>
                  <a:pt x="2961" y="1052"/>
                </a:lnTo>
                <a:lnTo>
                  <a:pt x="2961" y="1049"/>
                </a:lnTo>
                <a:lnTo>
                  <a:pt x="2961" y="1049"/>
                </a:lnTo>
                <a:lnTo>
                  <a:pt x="2961" y="1049"/>
                </a:lnTo>
                <a:close/>
                <a:moveTo>
                  <a:pt x="3119" y="1121"/>
                </a:moveTo>
                <a:lnTo>
                  <a:pt x="3119" y="1124"/>
                </a:lnTo>
                <a:lnTo>
                  <a:pt x="3119" y="1124"/>
                </a:lnTo>
                <a:lnTo>
                  <a:pt x="3119" y="1126"/>
                </a:lnTo>
                <a:lnTo>
                  <a:pt x="3119" y="1126"/>
                </a:lnTo>
                <a:lnTo>
                  <a:pt x="3119" y="1126"/>
                </a:lnTo>
                <a:lnTo>
                  <a:pt x="3119" y="1126"/>
                </a:lnTo>
                <a:lnTo>
                  <a:pt x="3121" y="1126"/>
                </a:lnTo>
                <a:lnTo>
                  <a:pt x="3121" y="1126"/>
                </a:lnTo>
                <a:lnTo>
                  <a:pt x="3121" y="1121"/>
                </a:lnTo>
                <a:lnTo>
                  <a:pt x="3121" y="1121"/>
                </a:lnTo>
                <a:lnTo>
                  <a:pt x="3119" y="1121"/>
                </a:lnTo>
                <a:close/>
                <a:moveTo>
                  <a:pt x="3107" y="1106"/>
                </a:moveTo>
                <a:lnTo>
                  <a:pt x="3107" y="1106"/>
                </a:lnTo>
                <a:lnTo>
                  <a:pt x="3107" y="1103"/>
                </a:lnTo>
                <a:lnTo>
                  <a:pt x="3107" y="1103"/>
                </a:lnTo>
                <a:lnTo>
                  <a:pt x="3105" y="1103"/>
                </a:lnTo>
                <a:lnTo>
                  <a:pt x="3103" y="1106"/>
                </a:lnTo>
                <a:lnTo>
                  <a:pt x="3103" y="1106"/>
                </a:lnTo>
                <a:lnTo>
                  <a:pt x="3107" y="1108"/>
                </a:lnTo>
                <a:lnTo>
                  <a:pt x="3107" y="1110"/>
                </a:lnTo>
                <a:lnTo>
                  <a:pt x="3110" y="1110"/>
                </a:lnTo>
                <a:lnTo>
                  <a:pt x="3112" y="1112"/>
                </a:lnTo>
                <a:lnTo>
                  <a:pt x="3110" y="1110"/>
                </a:lnTo>
                <a:lnTo>
                  <a:pt x="3110" y="1110"/>
                </a:lnTo>
                <a:lnTo>
                  <a:pt x="3110" y="1110"/>
                </a:lnTo>
                <a:lnTo>
                  <a:pt x="3107" y="1110"/>
                </a:lnTo>
                <a:lnTo>
                  <a:pt x="3107" y="1108"/>
                </a:lnTo>
                <a:lnTo>
                  <a:pt x="3107" y="1108"/>
                </a:lnTo>
                <a:lnTo>
                  <a:pt x="3107" y="1106"/>
                </a:lnTo>
                <a:lnTo>
                  <a:pt x="3107" y="1106"/>
                </a:lnTo>
                <a:lnTo>
                  <a:pt x="3107" y="1106"/>
                </a:lnTo>
                <a:close/>
                <a:moveTo>
                  <a:pt x="3121" y="1128"/>
                </a:moveTo>
                <a:lnTo>
                  <a:pt x="3119" y="1128"/>
                </a:lnTo>
                <a:lnTo>
                  <a:pt x="3119" y="1128"/>
                </a:lnTo>
                <a:lnTo>
                  <a:pt x="3119" y="1128"/>
                </a:lnTo>
                <a:lnTo>
                  <a:pt x="3121" y="1130"/>
                </a:lnTo>
                <a:lnTo>
                  <a:pt x="3121" y="1130"/>
                </a:lnTo>
                <a:lnTo>
                  <a:pt x="3121" y="1130"/>
                </a:lnTo>
                <a:lnTo>
                  <a:pt x="3121" y="1130"/>
                </a:lnTo>
                <a:lnTo>
                  <a:pt x="3121" y="1128"/>
                </a:lnTo>
                <a:lnTo>
                  <a:pt x="3121" y="1128"/>
                </a:lnTo>
                <a:lnTo>
                  <a:pt x="3121" y="1128"/>
                </a:lnTo>
                <a:close/>
                <a:moveTo>
                  <a:pt x="2968" y="1209"/>
                </a:moveTo>
                <a:lnTo>
                  <a:pt x="2966" y="1209"/>
                </a:lnTo>
                <a:lnTo>
                  <a:pt x="2966" y="1209"/>
                </a:lnTo>
                <a:lnTo>
                  <a:pt x="2966" y="1211"/>
                </a:lnTo>
                <a:lnTo>
                  <a:pt x="2966" y="1211"/>
                </a:lnTo>
                <a:lnTo>
                  <a:pt x="2966" y="1211"/>
                </a:lnTo>
                <a:lnTo>
                  <a:pt x="2968" y="1211"/>
                </a:lnTo>
                <a:lnTo>
                  <a:pt x="2968" y="1211"/>
                </a:lnTo>
                <a:lnTo>
                  <a:pt x="2968" y="1211"/>
                </a:lnTo>
                <a:lnTo>
                  <a:pt x="2968" y="1211"/>
                </a:lnTo>
                <a:lnTo>
                  <a:pt x="2970" y="1211"/>
                </a:lnTo>
                <a:lnTo>
                  <a:pt x="2970" y="1211"/>
                </a:lnTo>
                <a:lnTo>
                  <a:pt x="2970" y="1209"/>
                </a:lnTo>
                <a:lnTo>
                  <a:pt x="2970" y="1209"/>
                </a:lnTo>
                <a:lnTo>
                  <a:pt x="2968" y="1209"/>
                </a:lnTo>
                <a:close/>
                <a:moveTo>
                  <a:pt x="3013" y="1137"/>
                </a:moveTo>
                <a:lnTo>
                  <a:pt x="3011" y="1137"/>
                </a:lnTo>
                <a:lnTo>
                  <a:pt x="3008" y="1135"/>
                </a:lnTo>
                <a:lnTo>
                  <a:pt x="3006" y="1135"/>
                </a:lnTo>
                <a:lnTo>
                  <a:pt x="3006" y="1135"/>
                </a:lnTo>
                <a:lnTo>
                  <a:pt x="3006" y="1133"/>
                </a:lnTo>
                <a:lnTo>
                  <a:pt x="3006" y="1133"/>
                </a:lnTo>
                <a:lnTo>
                  <a:pt x="3004" y="1133"/>
                </a:lnTo>
                <a:lnTo>
                  <a:pt x="3002" y="1135"/>
                </a:lnTo>
                <a:lnTo>
                  <a:pt x="3002" y="1135"/>
                </a:lnTo>
                <a:lnTo>
                  <a:pt x="2999" y="1135"/>
                </a:lnTo>
                <a:lnTo>
                  <a:pt x="2999" y="1135"/>
                </a:lnTo>
                <a:lnTo>
                  <a:pt x="2997" y="1135"/>
                </a:lnTo>
                <a:lnTo>
                  <a:pt x="2997" y="1133"/>
                </a:lnTo>
                <a:lnTo>
                  <a:pt x="2995" y="1135"/>
                </a:lnTo>
                <a:lnTo>
                  <a:pt x="2995" y="1135"/>
                </a:lnTo>
                <a:lnTo>
                  <a:pt x="2995" y="1135"/>
                </a:lnTo>
                <a:lnTo>
                  <a:pt x="2993" y="1135"/>
                </a:lnTo>
                <a:lnTo>
                  <a:pt x="2993" y="1137"/>
                </a:lnTo>
                <a:lnTo>
                  <a:pt x="2993" y="1139"/>
                </a:lnTo>
                <a:lnTo>
                  <a:pt x="2993" y="1142"/>
                </a:lnTo>
                <a:lnTo>
                  <a:pt x="2993" y="1142"/>
                </a:lnTo>
                <a:lnTo>
                  <a:pt x="2995" y="1144"/>
                </a:lnTo>
                <a:lnTo>
                  <a:pt x="2995" y="1144"/>
                </a:lnTo>
                <a:lnTo>
                  <a:pt x="2997" y="1144"/>
                </a:lnTo>
                <a:lnTo>
                  <a:pt x="2999" y="1144"/>
                </a:lnTo>
                <a:lnTo>
                  <a:pt x="2999" y="1144"/>
                </a:lnTo>
                <a:lnTo>
                  <a:pt x="3002" y="1146"/>
                </a:lnTo>
                <a:lnTo>
                  <a:pt x="3004" y="1146"/>
                </a:lnTo>
                <a:lnTo>
                  <a:pt x="3004" y="1146"/>
                </a:lnTo>
                <a:lnTo>
                  <a:pt x="3004" y="1146"/>
                </a:lnTo>
                <a:lnTo>
                  <a:pt x="3006" y="1148"/>
                </a:lnTo>
                <a:lnTo>
                  <a:pt x="3011" y="1151"/>
                </a:lnTo>
                <a:lnTo>
                  <a:pt x="3013" y="1153"/>
                </a:lnTo>
                <a:lnTo>
                  <a:pt x="3015" y="1153"/>
                </a:lnTo>
                <a:lnTo>
                  <a:pt x="3017" y="1153"/>
                </a:lnTo>
                <a:lnTo>
                  <a:pt x="3017" y="1153"/>
                </a:lnTo>
                <a:lnTo>
                  <a:pt x="3020" y="1153"/>
                </a:lnTo>
                <a:lnTo>
                  <a:pt x="3022" y="1155"/>
                </a:lnTo>
                <a:lnTo>
                  <a:pt x="3024" y="1157"/>
                </a:lnTo>
                <a:lnTo>
                  <a:pt x="3024" y="1157"/>
                </a:lnTo>
                <a:lnTo>
                  <a:pt x="3026" y="1157"/>
                </a:lnTo>
                <a:lnTo>
                  <a:pt x="3029" y="1160"/>
                </a:lnTo>
                <a:lnTo>
                  <a:pt x="3031" y="1160"/>
                </a:lnTo>
                <a:lnTo>
                  <a:pt x="3031" y="1160"/>
                </a:lnTo>
                <a:lnTo>
                  <a:pt x="3033" y="1160"/>
                </a:lnTo>
                <a:lnTo>
                  <a:pt x="3033" y="1160"/>
                </a:lnTo>
                <a:lnTo>
                  <a:pt x="3033" y="1157"/>
                </a:lnTo>
                <a:lnTo>
                  <a:pt x="3033" y="1157"/>
                </a:lnTo>
                <a:lnTo>
                  <a:pt x="3033" y="1155"/>
                </a:lnTo>
                <a:lnTo>
                  <a:pt x="3035" y="1155"/>
                </a:lnTo>
                <a:lnTo>
                  <a:pt x="3035" y="1155"/>
                </a:lnTo>
                <a:lnTo>
                  <a:pt x="3035" y="1153"/>
                </a:lnTo>
                <a:lnTo>
                  <a:pt x="3035" y="1153"/>
                </a:lnTo>
                <a:lnTo>
                  <a:pt x="3035" y="1153"/>
                </a:lnTo>
                <a:lnTo>
                  <a:pt x="3035" y="1151"/>
                </a:lnTo>
                <a:lnTo>
                  <a:pt x="3035" y="1151"/>
                </a:lnTo>
                <a:lnTo>
                  <a:pt x="3035" y="1148"/>
                </a:lnTo>
                <a:lnTo>
                  <a:pt x="3033" y="1148"/>
                </a:lnTo>
                <a:lnTo>
                  <a:pt x="3033" y="1148"/>
                </a:lnTo>
                <a:lnTo>
                  <a:pt x="3033" y="1148"/>
                </a:lnTo>
                <a:lnTo>
                  <a:pt x="3033" y="1146"/>
                </a:lnTo>
                <a:lnTo>
                  <a:pt x="3033" y="1144"/>
                </a:lnTo>
                <a:lnTo>
                  <a:pt x="3033" y="1144"/>
                </a:lnTo>
                <a:lnTo>
                  <a:pt x="3035" y="1142"/>
                </a:lnTo>
                <a:lnTo>
                  <a:pt x="3035" y="1142"/>
                </a:lnTo>
                <a:lnTo>
                  <a:pt x="3035" y="1139"/>
                </a:lnTo>
                <a:lnTo>
                  <a:pt x="3040" y="1135"/>
                </a:lnTo>
                <a:lnTo>
                  <a:pt x="3040" y="1135"/>
                </a:lnTo>
                <a:lnTo>
                  <a:pt x="3040" y="1133"/>
                </a:lnTo>
                <a:lnTo>
                  <a:pt x="3042" y="1133"/>
                </a:lnTo>
                <a:lnTo>
                  <a:pt x="3040" y="1130"/>
                </a:lnTo>
                <a:lnTo>
                  <a:pt x="3040" y="1130"/>
                </a:lnTo>
                <a:lnTo>
                  <a:pt x="3038" y="1133"/>
                </a:lnTo>
                <a:lnTo>
                  <a:pt x="3035" y="1133"/>
                </a:lnTo>
                <a:lnTo>
                  <a:pt x="3035" y="1133"/>
                </a:lnTo>
                <a:lnTo>
                  <a:pt x="3035" y="1133"/>
                </a:lnTo>
                <a:lnTo>
                  <a:pt x="3033" y="1135"/>
                </a:lnTo>
                <a:lnTo>
                  <a:pt x="3031" y="1133"/>
                </a:lnTo>
                <a:lnTo>
                  <a:pt x="3029" y="1133"/>
                </a:lnTo>
                <a:lnTo>
                  <a:pt x="3029" y="1133"/>
                </a:lnTo>
                <a:lnTo>
                  <a:pt x="3029" y="1135"/>
                </a:lnTo>
                <a:lnTo>
                  <a:pt x="3026" y="1135"/>
                </a:lnTo>
                <a:lnTo>
                  <a:pt x="3024" y="1135"/>
                </a:lnTo>
                <a:lnTo>
                  <a:pt x="3022" y="1135"/>
                </a:lnTo>
                <a:lnTo>
                  <a:pt x="3020" y="1137"/>
                </a:lnTo>
                <a:lnTo>
                  <a:pt x="3017" y="1135"/>
                </a:lnTo>
                <a:lnTo>
                  <a:pt x="3015" y="1137"/>
                </a:lnTo>
                <a:lnTo>
                  <a:pt x="3013" y="1137"/>
                </a:lnTo>
                <a:lnTo>
                  <a:pt x="3013" y="1137"/>
                </a:lnTo>
                <a:close/>
                <a:moveTo>
                  <a:pt x="2975" y="1193"/>
                </a:moveTo>
                <a:lnTo>
                  <a:pt x="2972" y="1193"/>
                </a:lnTo>
                <a:lnTo>
                  <a:pt x="2972" y="1193"/>
                </a:lnTo>
                <a:lnTo>
                  <a:pt x="2972" y="1196"/>
                </a:lnTo>
                <a:lnTo>
                  <a:pt x="2975" y="1193"/>
                </a:lnTo>
                <a:lnTo>
                  <a:pt x="2975" y="1193"/>
                </a:lnTo>
                <a:close/>
                <a:moveTo>
                  <a:pt x="2986" y="1160"/>
                </a:moveTo>
                <a:lnTo>
                  <a:pt x="2986" y="1157"/>
                </a:lnTo>
                <a:lnTo>
                  <a:pt x="2986" y="1157"/>
                </a:lnTo>
                <a:lnTo>
                  <a:pt x="2984" y="1157"/>
                </a:lnTo>
                <a:lnTo>
                  <a:pt x="2984" y="1157"/>
                </a:lnTo>
                <a:lnTo>
                  <a:pt x="2984" y="1157"/>
                </a:lnTo>
                <a:lnTo>
                  <a:pt x="2986" y="1160"/>
                </a:lnTo>
                <a:lnTo>
                  <a:pt x="2986" y="1160"/>
                </a:lnTo>
                <a:close/>
                <a:moveTo>
                  <a:pt x="3024" y="1173"/>
                </a:moveTo>
                <a:lnTo>
                  <a:pt x="3022" y="1173"/>
                </a:lnTo>
                <a:lnTo>
                  <a:pt x="3022" y="1173"/>
                </a:lnTo>
                <a:lnTo>
                  <a:pt x="3022" y="1175"/>
                </a:lnTo>
                <a:lnTo>
                  <a:pt x="3024" y="1175"/>
                </a:lnTo>
                <a:lnTo>
                  <a:pt x="3024" y="1175"/>
                </a:lnTo>
                <a:lnTo>
                  <a:pt x="3024" y="1173"/>
                </a:lnTo>
                <a:lnTo>
                  <a:pt x="3024" y="1173"/>
                </a:lnTo>
                <a:close/>
                <a:moveTo>
                  <a:pt x="3170" y="1115"/>
                </a:moveTo>
                <a:lnTo>
                  <a:pt x="3170" y="1115"/>
                </a:lnTo>
                <a:lnTo>
                  <a:pt x="3170" y="1115"/>
                </a:lnTo>
                <a:lnTo>
                  <a:pt x="3168" y="1117"/>
                </a:lnTo>
                <a:lnTo>
                  <a:pt x="3170" y="1115"/>
                </a:lnTo>
                <a:lnTo>
                  <a:pt x="3170" y="1115"/>
                </a:lnTo>
                <a:close/>
                <a:moveTo>
                  <a:pt x="3184" y="1137"/>
                </a:moveTo>
                <a:lnTo>
                  <a:pt x="3184" y="1137"/>
                </a:lnTo>
                <a:lnTo>
                  <a:pt x="3184" y="1137"/>
                </a:lnTo>
                <a:lnTo>
                  <a:pt x="3182" y="1137"/>
                </a:lnTo>
                <a:lnTo>
                  <a:pt x="3182" y="1139"/>
                </a:lnTo>
                <a:lnTo>
                  <a:pt x="3184" y="1139"/>
                </a:lnTo>
                <a:lnTo>
                  <a:pt x="3184" y="1139"/>
                </a:lnTo>
                <a:lnTo>
                  <a:pt x="3186" y="1142"/>
                </a:lnTo>
                <a:lnTo>
                  <a:pt x="3186" y="1142"/>
                </a:lnTo>
                <a:lnTo>
                  <a:pt x="3186" y="1142"/>
                </a:lnTo>
                <a:lnTo>
                  <a:pt x="3186" y="1139"/>
                </a:lnTo>
                <a:lnTo>
                  <a:pt x="3186" y="1139"/>
                </a:lnTo>
                <a:lnTo>
                  <a:pt x="3186" y="1137"/>
                </a:lnTo>
                <a:lnTo>
                  <a:pt x="3184" y="1137"/>
                </a:lnTo>
                <a:close/>
                <a:moveTo>
                  <a:pt x="3186" y="1146"/>
                </a:moveTo>
                <a:lnTo>
                  <a:pt x="3186" y="1148"/>
                </a:lnTo>
                <a:lnTo>
                  <a:pt x="3186" y="1148"/>
                </a:lnTo>
                <a:lnTo>
                  <a:pt x="3186" y="1146"/>
                </a:lnTo>
                <a:lnTo>
                  <a:pt x="3186" y="1146"/>
                </a:lnTo>
                <a:lnTo>
                  <a:pt x="3186" y="1146"/>
                </a:lnTo>
                <a:lnTo>
                  <a:pt x="3186" y="1146"/>
                </a:lnTo>
                <a:close/>
                <a:moveTo>
                  <a:pt x="3168" y="1117"/>
                </a:moveTo>
                <a:lnTo>
                  <a:pt x="3168" y="1117"/>
                </a:lnTo>
                <a:lnTo>
                  <a:pt x="3166" y="1115"/>
                </a:lnTo>
                <a:lnTo>
                  <a:pt x="3166" y="1117"/>
                </a:lnTo>
                <a:lnTo>
                  <a:pt x="3168" y="1117"/>
                </a:lnTo>
                <a:close/>
                <a:moveTo>
                  <a:pt x="3121" y="1137"/>
                </a:moveTo>
                <a:lnTo>
                  <a:pt x="3119" y="1139"/>
                </a:lnTo>
                <a:lnTo>
                  <a:pt x="3119" y="1139"/>
                </a:lnTo>
                <a:lnTo>
                  <a:pt x="3121" y="1142"/>
                </a:lnTo>
                <a:lnTo>
                  <a:pt x="3123" y="1142"/>
                </a:lnTo>
                <a:lnTo>
                  <a:pt x="3123" y="1142"/>
                </a:lnTo>
                <a:lnTo>
                  <a:pt x="3125" y="1142"/>
                </a:lnTo>
                <a:lnTo>
                  <a:pt x="3123" y="1139"/>
                </a:lnTo>
                <a:lnTo>
                  <a:pt x="3123" y="1139"/>
                </a:lnTo>
                <a:lnTo>
                  <a:pt x="3121" y="1139"/>
                </a:lnTo>
                <a:lnTo>
                  <a:pt x="3121" y="1137"/>
                </a:lnTo>
                <a:close/>
                <a:moveTo>
                  <a:pt x="3119" y="1130"/>
                </a:moveTo>
                <a:lnTo>
                  <a:pt x="3116" y="1130"/>
                </a:lnTo>
                <a:lnTo>
                  <a:pt x="3116" y="1130"/>
                </a:lnTo>
                <a:lnTo>
                  <a:pt x="3116" y="1130"/>
                </a:lnTo>
                <a:lnTo>
                  <a:pt x="3116" y="1130"/>
                </a:lnTo>
                <a:lnTo>
                  <a:pt x="3114" y="1133"/>
                </a:lnTo>
                <a:lnTo>
                  <a:pt x="3114" y="1133"/>
                </a:lnTo>
                <a:lnTo>
                  <a:pt x="3116" y="1133"/>
                </a:lnTo>
                <a:lnTo>
                  <a:pt x="3116" y="1133"/>
                </a:lnTo>
                <a:lnTo>
                  <a:pt x="3116" y="1133"/>
                </a:lnTo>
                <a:lnTo>
                  <a:pt x="3116" y="1133"/>
                </a:lnTo>
                <a:lnTo>
                  <a:pt x="3116" y="1133"/>
                </a:lnTo>
                <a:lnTo>
                  <a:pt x="3119" y="1135"/>
                </a:lnTo>
                <a:lnTo>
                  <a:pt x="3119" y="1135"/>
                </a:lnTo>
                <a:lnTo>
                  <a:pt x="3119" y="1135"/>
                </a:lnTo>
                <a:lnTo>
                  <a:pt x="3121" y="1135"/>
                </a:lnTo>
                <a:lnTo>
                  <a:pt x="3121" y="1135"/>
                </a:lnTo>
                <a:lnTo>
                  <a:pt x="3121" y="1135"/>
                </a:lnTo>
                <a:lnTo>
                  <a:pt x="3121" y="1133"/>
                </a:lnTo>
                <a:lnTo>
                  <a:pt x="3119" y="1133"/>
                </a:lnTo>
                <a:lnTo>
                  <a:pt x="3119" y="1130"/>
                </a:lnTo>
                <a:lnTo>
                  <a:pt x="3119" y="1128"/>
                </a:lnTo>
                <a:lnTo>
                  <a:pt x="3119" y="1128"/>
                </a:lnTo>
                <a:lnTo>
                  <a:pt x="3119" y="1130"/>
                </a:lnTo>
                <a:close/>
                <a:moveTo>
                  <a:pt x="3157" y="1169"/>
                </a:moveTo>
                <a:lnTo>
                  <a:pt x="3157" y="1169"/>
                </a:lnTo>
                <a:lnTo>
                  <a:pt x="3157" y="1169"/>
                </a:lnTo>
                <a:lnTo>
                  <a:pt x="3157" y="1166"/>
                </a:lnTo>
                <a:lnTo>
                  <a:pt x="3155" y="1164"/>
                </a:lnTo>
                <a:lnTo>
                  <a:pt x="3155" y="1166"/>
                </a:lnTo>
                <a:lnTo>
                  <a:pt x="3155" y="1166"/>
                </a:lnTo>
                <a:lnTo>
                  <a:pt x="3155" y="1169"/>
                </a:lnTo>
                <a:lnTo>
                  <a:pt x="3155" y="1169"/>
                </a:lnTo>
                <a:lnTo>
                  <a:pt x="3157" y="1169"/>
                </a:lnTo>
                <a:close/>
                <a:moveTo>
                  <a:pt x="3164" y="1121"/>
                </a:moveTo>
                <a:lnTo>
                  <a:pt x="3164" y="1119"/>
                </a:lnTo>
                <a:lnTo>
                  <a:pt x="3161" y="1117"/>
                </a:lnTo>
                <a:lnTo>
                  <a:pt x="3159" y="1117"/>
                </a:lnTo>
                <a:lnTo>
                  <a:pt x="3159" y="1119"/>
                </a:lnTo>
                <a:lnTo>
                  <a:pt x="3157" y="1119"/>
                </a:lnTo>
                <a:lnTo>
                  <a:pt x="3155" y="1121"/>
                </a:lnTo>
                <a:lnTo>
                  <a:pt x="3155" y="1121"/>
                </a:lnTo>
                <a:lnTo>
                  <a:pt x="3155" y="1121"/>
                </a:lnTo>
                <a:lnTo>
                  <a:pt x="3157" y="1121"/>
                </a:lnTo>
                <a:lnTo>
                  <a:pt x="3159" y="1121"/>
                </a:lnTo>
                <a:lnTo>
                  <a:pt x="3159" y="1121"/>
                </a:lnTo>
                <a:lnTo>
                  <a:pt x="3161" y="1124"/>
                </a:lnTo>
                <a:lnTo>
                  <a:pt x="3164" y="1124"/>
                </a:lnTo>
                <a:lnTo>
                  <a:pt x="3164" y="1126"/>
                </a:lnTo>
                <a:lnTo>
                  <a:pt x="3164" y="1126"/>
                </a:lnTo>
                <a:lnTo>
                  <a:pt x="3166" y="1126"/>
                </a:lnTo>
                <a:lnTo>
                  <a:pt x="3166" y="1128"/>
                </a:lnTo>
                <a:lnTo>
                  <a:pt x="3168" y="1130"/>
                </a:lnTo>
                <a:lnTo>
                  <a:pt x="3170" y="1130"/>
                </a:lnTo>
                <a:lnTo>
                  <a:pt x="3173" y="1130"/>
                </a:lnTo>
                <a:lnTo>
                  <a:pt x="3173" y="1130"/>
                </a:lnTo>
                <a:lnTo>
                  <a:pt x="3173" y="1130"/>
                </a:lnTo>
                <a:lnTo>
                  <a:pt x="3173" y="1130"/>
                </a:lnTo>
                <a:lnTo>
                  <a:pt x="3175" y="1133"/>
                </a:lnTo>
                <a:lnTo>
                  <a:pt x="3175" y="1133"/>
                </a:lnTo>
                <a:lnTo>
                  <a:pt x="3175" y="1135"/>
                </a:lnTo>
                <a:lnTo>
                  <a:pt x="3175" y="1135"/>
                </a:lnTo>
                <a:lnTo>
                  <a:pt x="3177" y="1135"/>
                </a:lnTo>
                <a:lnTo>
                  <a:pt x="3177" y="1137"/>
                </a:lnTo>
                <a:lnTo>
                  <a:pt x="3177" y="1137"/>
                </a:lnTo>
                <a:lnTo>
                  <a:pt x="3179" y="1137"/>
                </a:lnTo>
                <a:lnTo>
                  <a:pt x="3179" y="1137"/>
                </a:lnTo>
                <a:lnTo>
                  <a:pt x="3179" y="1137"/>
                </a:lnTo>
                <a:lnTo>
                  <a:pt x="3179" y="1137"/>
                </a:lnTo>
                <a:lnTo>
                  <a:pt x="3182" y="1137"/>
                </a:lnTo>
                <a:lnTo>
                  <a:pt x="3182" y="1135"/>
                </a:lnTo>
                <a:lnTo>
                  <a:pt x="3179" y="1135"/>
                </a:lnTo>
                <a:lnTo>
                  <a:pt x="3179" y="1135"/>
                </a:lnTo>
                <a:lnTo>
                  <a:pt x="3177" y="1133"/>
                </a:lnTo>
                <a:lnTo>
                  <a:pt x="3175" y="1133"/>
                </a:lnTo>
                <a:lnTo>
                  <a:pt x="3175" y="1130"/>
                </a:lnTo>
                <a:lnTo>
                  <a:pt x="3175" y="1128"/>
                </a:lnTo>
                <a:lnTo>
                  <a:pt x="3175" y="1128"/>
                </a:lnTo>
                <a:lnTo>
                  <a:pt x="3175" y="1126"/>
                </a:lnTo>
                <a:lnTo>
                  <a:pt x="3175" y="1126"/>
                </a:lnTo>
                <a:lnTo>
                  <a:pt x="3173" y="1126"/>
                </a:lnTo>
                <a:lnTo>
                  <a:pt x="3173" y="1124"/>
                </a:lnTo>
                <a:lnTo>
                  <a:pt x="3170" y="1124"/>
                </a:lnTo>
                <a:lnTo>
                  <a:pt x="3166" y="1124"/>
                </a:lnTo>
                <a:lnTo>
                  <a:pt x="3166" y="1124"/>
                </a:lnTo>
                <a:lnTo>
                  <a:pt x="3164" y="1121"/>
                </a:lnTo>
                <a:lnTo>
                  <a:pt x="3164" y="1121"/>
                </a:lnTo>
                <a:close/>
                <a:moveTo>
                  <a:pt x="3166" y="1180"/>
                </a:moveTo>
                <a:lnTo>
                  <a:pt x="3166" y="1180"/>
                </a:lnTo>
                <a:lnTo>
                  <a:pt x="3166" y="1180"/>
                </a:lnTo>
                <a:lnTo>
                  <a:pt x="3164" y="1182"/>
                </a:lnTo>
                <a:lnTo>
                  <a:pt x="3166" y="1184"/>
                </a:lnTo>
                <a:lnTo>
                  <a:pt x="3166" y="1184"/>
                </a:lnTo>
                <a:lnTo>
                  <a:pt x="3166" y="1184"/>
                </a:lnTo>
                <a:lnTo>
                  <a:pt x="3168" y="1184"/>
                </a:lnTo>
                <a:lnTo>
                  <a:pt x="3170" y="1184"/>
                </a:lnTo>
                <a:lnTo>
                  <a:pt x="3173" y="1187"/>
                </a:lnTo>
                <a:lnTo>
                  <a:pt x="3179" y="1187"/>
                </a:lnTo>
                <a:lnTo>
                  <a:pt x="3182" y="1187"/>
                </a:lnTo>
                <a:lnTo>
                  <a:pt x="3182" y="1189"/>
                </a:lnTo>
                <a:lnTo>
                  <a:pt x="3184" y="1189"/>
                </a:lnTo>
                <a:lnTo>
                  <a:pt x="3184" y="1189"/>
                </a:lnTo>
                <a:lnTo>
                  <a:pt x="3184" y="1191"/>
                </a:lnTo>
                <a:lnTo>
                  <a:pt x="3184" y="1191"/>
                </a:lnTo>
                <a:lnTo>
                  <a:pt x="3190" y="1191"/>
                </a:lnTo>
                <a:lnTo>
                  <a:pt x="3197" y="1189"/>
                </a:lnTo>
                <a:lnTo>
                  <a:pt x="3199" y="1189"/>
                </a:lnTo>
                <a:lnTo>
                  <a:pt x="3204" y="1189"/>
                </a:lnTo>
                <a:lnTo>
                  <a:pt x="3206" y="1189"/>
                </a:lnTo>
                <a:lnTo>
                  <a:pt x="3206" y="1189"/>
                </a:lnTo>
                <a:lnTo>
                  <a:pt x="3206" y="1189"/>
                </a:lnTo>
                <a:lnTo>
                  <a:pt x="3206" y="1187"/>
                </a:lnTo>
                <a:lnTo>
                  <a:pt x="3206" y="1184"/>
                </a:lnTo>
                <a:lnTo>
                  <a:pt x="3208" y="1184"/>
                </a:lnTo>
                <a:lnTo>
                  <a:pt x="3206" y="1184"/>
                </a:lnTo>
                <a:lnTo>
                  <a:pt x="3206" y="1187"/>
                </a:lnTo>
                <a:lnTo>
                  <a:pt x="3204" y="1187"/>
                </a:lnTo>
                <a:lnTo>
                  <a:pt x="3202" y="1187"/>
                </a:lnTo>
                <a:lnTo>
                  <a:pt x="3199" y="1187"/>
                </a:lnTo>
                <a:lnTo>
                  <a:pt x="3199" y="1187"/>
                </a:lnTo>
                <a:lnTo>
                  <a:pt x="3199" y="1187"/>
                </a:lnTo>
                <a:lnTo>
                  <a:pt x="3199" y="1187"/>
                </a:lnTo>
                <a:lnTo>
                  <a:pt x="3199" y="1184"/>
                </a:lnTo>
                <a:lnTo>
                  <a:pt x="3199" y="1184"/>
                </a:lnTo>
                <a:lnTo>
                  <a:pt x="3195" y="1184"/>
                </a:lnTo>
                <a:lnTo>
                  <a:pt x="3195" y="1184"/>
                </a:lnTo>
                <a:lnTo>
                  <a:pt x="3193" y="1184"/>
                </a:lnTo>
                <a:lnTo>
                  <a:pt x="3188" y="1184"/>
                </a:lnTo>
                <a:lnTo>
                  <a:pt x="3186" y="1182"/>
                </a:lnTo>
                <a:lnTo>
                  <a:pt x="3184" y="1182"/>
                </a:lnTo>
                <a:lnTo>
                  <a:pt x="3182" y="1182"/>
                </a:lnTo>
                <a:lnTo>
                  <a:pt x="3179" y="1182"/>
                </a:lnTo>
                <a:lnTo>
                  <a:pt x="3179" y="1182"/>
                </a:lnTo>
                <a:lnTo>
                  <a:pt x="3177" y="1182"/>
                </a:lnTo>
                <a:lnTo>
                  <a:pt x="3177" y="1182"/>
                </a:lnTo>
                <a:lnTo>
                  <a:pt x="3175" y="1182"/>
                </a:lnTo>
                <a:lnTo>
                  <a:pt x="3175" y="1182"/>
                </a:lnTo>
                <a:lnTo>
                  <a:pt x="3175" y="1182"/>
                </a:lnTo>
                <a:lnTo>
                  <a:pt x="3175" y="1182"/>
                </a:lnTo>
                <a:lnTo>
                  <a:pt x="3173" y="1180"/>
                </a:lnTo>
                <a:lnTo>
                  <a:pt x="3173" y="1180"/>
                </a:lnTo>
                <a:lnTo>
                  <a:pt x="3173" y="1180"/>
                </a:lnTo>
                <a:lnTo>
                  <a:pt x="3175" y="1180"/>
                </a:lnTo>
                <a:lnTo>
                  <a:pt x="3175" y="1180"/>
                </a:lnTo>
                <a:lnTo>
                  <a:pt x="3173" y="1180"/>
                </a:lnTo>
                <a:lnTo>
                  <a:pt x="3173" y="1180"/>
                </a:lnTo>
                <a:lnTo>
                  <a:pt x="3173" y="1180"/>
                </a:lnTo>
                <a:lnTo>
                  <a:pt x="3170" y="1180"/>
                </a:lnTo>
                <a:lnTo>
                  <a:pt x="3170" y="1180"/>
                </a:lnTo>
                <a:lnTo>
                  <a:pt x="3168" y="1180"/>
                </a:lnTo>
                <a:lnTo>
                  <a:pt x="3168" y="1178"/>
                </a:lnTo>
                <a:lnTo>
                  <a:pt x="3168" y="1178"/>
                </a:lnTo>
                <a:lnTo>
                  <a:pt x="3168" y="1180"/>
                </a:lnTo>
                <a:lnTo>
                  <a:pt x="3168" y="1180"/>
                </a:lnTo>
                <a:lnTo>
                  <a:pt x="3166" y="1180"/>
                </a:lnTo>
                <a:lnTo>
                  <a:pt x="3166" y="1180"/>
                </a:lnTo>
                <a:close/>
                <a:moveTo>
                  <a:pt x="3366" y="1344"/>
                </a:moveTo>
                <a:lnTo>
                  <a:pt x="3366" y="1346"/>
                </a:lnTo>
                <a:lnTo>
                  <a:pt x="3368" y="1346"/>
                </a:lnTo>
                <a:lnTo>
                  <a:pt x="3368" y="1346"/>
                </a:lnTo>
                <a:lnTo>
                  <a:pt x="3368" y="1346"/>
                </a:lnTo>
                <a:lnTo>
                  <a:pt x="3368" y="1344"/>
                </a:lnTo>
                <a:lnTo>
                  <a:pt x="3368" y="1344"/>
                </a:lnTo>
                <a:lnTo>
                  <a:pt x="3366" y="1344"/>
                </a:lnTo>
                <a:close/>
                <a:moveTo>
                  <a:pt x="3422" y="1502"/>
                </a:moveTo>
                <a:lnTo>
                  <a:pt x="3422" y="1502"/>
                </a:lnTo>
                <a:lnTo>
                  <a:pt x="3420" y="1502"/>
                </a:lnTo>
                <a:lnTo>
                  <a:pt x="3420" y="1502"/>
                </a:lnTo>
                <a:lnTo>
                  <a:pt x="3420" y="1502"/>
                </a:lnTo>
                <a:lnTo>
                  <a:pt x="3422" y="1504"/>
                </a:lnTo>
                <a:lnTo>
                  <a:pt x="3422" y="1502"/>
                </a:lnTo>
                <a:close/>
                <a:moveTo>
                  <a:pt x="3415" y="1876"/>
                </a:moveTo>
                <a:lnTo>
                  <a:pt x="3415" y="1876"/>
                </a:lnTo>
                <a:lnTo>
                  <a:pt x="3415" y="1876"/>
                </a:lnTo>
                <a:lnTo>
                  <a:pt x="3418" y="1873"/>
                </a:lnTo>
                <a:lnTo>
                  <a:pt x="3418" y="1873"/>
                </a:lnTo>
                <a:lnTo>
                  <a:pt x="3418" y="1871"/>
                </a:lnTo>
                <a:lnTo>
                  <a:pt x="3420" y="1871"/>
                </a:lnTo>
                <a:lnTo>
                  <a:pt x="3418" y="1871"/>
                </a:lnTo>
                <a:lnTo>
                  <a:pt x="3418" y="1871"/>
                </a:lnTo>
                <a:lnTo>
                  <a:pt x="3415" y="1873"/>
                </a:lnTo>
                <a:lnTo>
                  <a:pt x="3415" y="1873"/>
                </a:lnTo>
                <a:lnTo>
                  <a:pt x="3413" y="1873"/>
                </a:lnTo>
                <a:lnTo>
                  <a:pt x="3415" y="1876"/>
                </a:lnTo>
                <a:close/>
                <a:moveTo>
                  <a:pt x="3420" y="1509"/>
                </a:moveTo>
                <a:lnTo>
                  <a:pt x="3420" y="1509"/>
                </a:lnTo>
                <a:lnTo>
                  <a:pt x="3420" y="1509"/>
                </a:lnTo>
                <a:lnTo>
                  <a:pt x="3422" y="1509"/>
                </a:lnTo>
                <a:lnTo>
                  <a:pt x="3424" y="1509"/>
                </a:lnTo>
                <a:lnTo>
                  <a:pt x="3424" y="1511"/>
                </a:lnTo>
                <a:lnTo>
                  <a:pt x="3427" y="1511"/>
                </a:lnTo>
                <a:lnTo>
                  <a:pt x="3427" y="1509"/>
                </a:lnTo>
                <a:lnTo>
                  <a:pt x="3424" y="1509"/>
                </a:lnTo>
                <a:lnTo>
                  <a:pt x="3424" y="1509"/>
                </a:lnTo>
                <a:lnTo>
                  <a:pt x="3424" y="1509"/>
                </a:lnTo>
                <a:lnTo>
                  <a:pt x="3422" y="1509"/>
                </a:lnTo>
                <a:lnTo>
                  <a:pt x="3422" y="1509"/>
                </a:lnTo>
                <a:lnTo>
                  <a:pt x="3422" y="1506"/>
                </a:lnTo>
                <a:lnTo>
                  <a:pt x="3422" y="1506"/>
                </a:lnTo>
                <a:lnTo>
                  <a:pt x="3420" y="1504"/>
                </a:lnTo>
                <a:lnTo>
                  <a:pt x="3420" y="1504"/>
                </a:lnTo>
                <a:lnTo>
                  <a:pt x="3420" y="1506"/>
                </a:lnTo>
                <a:lnTo>
                  <a:pt x="3420" y="1506"/>
                </a:lnTo>
                <a:lnTo>
                  <a:pt x="3420" y="1506"/>
                </a:lnTo>
                <a:lnTo>
                  <a:pt x="3420" y="1506"/>
                </a:lnTo>
                <a:lnTo>
                  <a:pt x="3420" y="1506"/>
                </a:lnTo>
                <a:lnTo>
                  <a:pt x="3422" y="1509"/>
                </a:lnTo>
                <a:lnTo>
                  <a:pt x="3422" y="1509"/>
                </a:lnTo>
                <a:lnTo>
                  <a:pt x="3420" y="1509"/>
                </a:lnTo>
                <a:close/>
                <a:moveTo>
                  <a:pt x="3366" y="1349"/>
                </a:moveTo>
                <a:lnTo>
                  <a:pt x="3366" y="1349"/>
                </a:lnTo>
                <a:lnTo>
                  <a:pt x="3370" y="1349"/>
                </a:lnTo>
                <a:lnTo>
                  <a:pt x="3370" y="1351"/>
                </a:lnTo>
                <a:lnTo>
                  <a:pt x="3370" y="1351"/>
                </a:lnTo>
                <a:lnTo>
                  <a:pt x="3373" y="1351"/>
                </a:lnTo>
                <a:lnTo>
                  <a:pt x="3373" y="1351"/>
                </a:lnTo>
                <a:lnTo>
                  <a:pt x="3373" y="1351"/>
                </a:lnTo>
                <a:lnTo>
                  <a:pt x="3373" y="1351"/>
                </a:lnTo>
                <a:lnTo>
                  <a:pt x="3370" y="1349"/>
                </a:lnTo>
                <a:lnTo>
                  <a:pt x="3368" y="1349"/>
                </a:lnTo>
                <a:lnTo>
                  <a:pt x="3366" y="1349"/>
                </a:lnTo>
                <a:lnTo>
                  <a:pt x="3366" y="1346"/>
                </a:lnTo>
                <a:lnTo>
                  <a:pt x="3366" y="1349"/>
                </a:lnTo>
                <a:close/>
                <a:moveTo>
                  <a:pt x="3415" y="1835"/>
                </a:moveTo>
                <a:lnTo>
                  <a:pt x="3415" y="1835"/>
                </a:lnTo>
                <a:lnTo>
                  <a:pt x="3415" y="1835"/>
                </a:lnTo>
                <a:lnTo>
                  <a:pt x="3418" y="1835"/>
                </a:lnTo>
                <a:lnTo>
                  <a:pt x="3418" y="1833"/>
                </a:lnTo>
                <a:lnTo>
                  <a:pt x="3418" y="1830"/>
                </a:lnTo>
                <a:lnTo>
                  <a:pt x="3418" y="1828"/>
                </a:lnTo>
                <a:lnTo>
                  <a:pt x="3418" y="1828"/>
                </a:lnTo>
                <a:lnTo>
                  <a:pt x="3418" y="1828"/>
                </a:lnTo>
                <a:lnTo>
                  <a:pt x="3418" y="1828"/>
                </a:lnTo>
                <a:lnTo>
                  <a:pt x="3415" y="1828"/>
                </a:lnTo>
                <a:lnTo>
                  <a:pt x="3415" y="1830"/>
                </a:lnTo>
                <a:lnTo>
                  <a:pt x="3415" y="1835"/>
                </a:lnTo>
                <a:lnTo>
                  <a:pt x="3415" y="1835"/>
                </a:lnTo>
                <a:close/>
                <a:moveTo>
                  <a:pt x="3546" y="1281"/>
                </a:moveTo>
                <a:lnTo>
                  <a:pt x="3548" y="1281"/>
                </a:lnTo>
                <a:lnTo>
                  <a:pt x="3548" y="1281"/>
                </a:lnTo>
                <a:lnTo>
                  <a:pt x="3548" y="1281"/>
                </a:lnTo>
                <a:lnTo>
                  <a:pt x="3550" y="1281"/>
                </a:lnTo>
                <a:lnTo>
                  <a:pt x="3550" y="1279"/>
                </a:lnTo>
                <a:lnTo>
                  <a:pt x="3550" y="1279"/>
                </a:lnTo>
                <a:lnTo>
                  <a:pt x="3548" y="1277"/>
                </a:lnTo>
                <a:lnTo>
                  <a:pt x="3548" y="1277"/>
                </a:lnTo>
                <a:lnTo>
                  <a:pt x="3548" y="1277"/>
                </a:lnTo>
                <a:lnTo>
                  <a:pt x="3546" y="1277"/>
                </a:lnTo>
                <a:lnTo>
                  <a:pt x="3546" y="1277"/>
                </a:lnTo>
                <a:lnTo>
                  <a:pt x="3546" y="1277"/>
                </a:lnTo>
                <a:lnTo>
                  <a:pt x="3546" y="1277"/>
                </a:lnTo>
                <a:lnTo>
                  <a:pt x="3546" y="1279"/>
                </a:lnTo>
                <a:lnTo>
                  <a:pt x="3546" y="1281"/>
                </a:lnTo>
                <a:close/>
                <a:moveTo>
                  <a:pt x="2927" y="1117"/>
                </a:moveTo>
                <a:lnTo>
                  <a:pt x="2927" y="1117"/>
                </a:lnTo>
                <a:lnTo>
                  <a:pt x="2930" y="1119"/>
                </a:lnTo>
                <a:lnTo>
                  <a:pt x="2930" y="1117"/>
                </a:lnTo>
                <a:lnTo>
                  <a:pt x="2930" y="1117"/>
                </a:lnTo>
                <a:lnTo>
                  <a:pt x="2927" y="1117"/>
                </a:lnTo>
                <a:lnTo>
                  <a:pt x="2927" y="1117"/>
                </a:lnTo>
                <a:close/>
                <a:moveTo>
                  <a:pt x="3463" y="1538"/>
                </a:moveTo>
                <a:lnTo>
                  <a:pt x="3463" y="1540"/>
                </a:lnTo>
                <a:lnTo>
                  <a:pt x="3463" y="1540"/>
                </a:lnTo>
                <a:lnTo>
                  <a:pt x="3465" y="1538"/>
                </a:lnTo>
                <a:lnTo>
                  <a:pt x="3463" y="1538"/>
                </a:lnTo>
                <a:lnTo>
                  <a:pt x="3463" y="1538"/>
                </a:lnTo>
                <a:close/>
                <a:moveTo>
                  <a:pt x="3463" y="1533"/>
                </a:moveTo>
                <a:lnTo>
                  <a:pt x="3463" y="1536"/>
                </a:lnTo>
                <a:lnTo>
                  <a:pt x="3463" y="1536"/>
                </a:lnTo>
                <a:lnTo>
                  <a:pt x="3463" y="1536"/>
                </a:lnTo>
                <a:lnTo>
                  <a:pt x="3463" y="1536"/>
                </a:lnTo>
                <a:lnTo>
                  <a:pt x="3465" y="1533"/>
                </a:lnTo>
                <a:lnTo>
                  <a:pt x="3463" y="1533"/>
                </a:lnTo>
                <a:close/>
                <a:moveTo>
                  <a:pt x="3460" y="1513"/>
                </a:moveTo>
                <a:lnTo>
                  <a:pt x="3460" y="1515"/>
                </a:lnTo>
                <a:lnTo>
                  <a:pt x="3460" y="1513"/>
                </a:lnTo>
                <a:lnTo>
                  <a:pt x="3460" y="1513"/>
                </a:lnTo>
                <a:lnTo>
                  <a:pt x="3460" y="1513"/>
                </a:lnTo>
                <a:lnTo>
                  <a:pt x="3460" y="1513"/>
                </a:lnTo>
                <a:lnTo>
                  <a:pt x="3460" y="1513"/>
                </a:lnTo>
                <a:lnTo>
                  <a:pt x="3460" y="1513"/>
                </a:lnTo>
                <a:close/>
                <a:moveTo>
                  <a:pt x="3449" y="1491"/>
                </a:moveTo>
                <a:lnTo>
                  <a:pt x="3447" y="1491"/>
                </a:lnTo>
                <a:lnTo>
                  <a:pt x="3449" y="1491"/>
                </a:lnTo>
                <a:lnTo>
                  <a:pt x="3449" y="1493"/>
                </a:lnTo>
                <a:lnTo>
                  <a:pt x="3451" y="1493"/>
                </a:lnTo>
                <a:lnTo>
                  <a:pt x="3454" y="1493"/>
                </a:lnTo>
                <a:lnTo>
                  <a:pt x="3454" y="1493"/>
                </a:lnTo>
                <a:lnTo>
                  <a:pt x="3454" y="1493"/>
                </a:lnTo>
                <a:lnTo>
                  <a:pt x="3454" y="1493"/>
                </a:lnTo>
                <a:lnTo>
                  <a:pt x="3454" y="1495"/>
                </a:lnTo>
                <a:lnTo>
                  <a:pt x="3454" y="1493"/>
                </a:lnTo>
                <a:lnTo>
                  <a:pt x="3454" y="1493"/>
                </a:lnTo>
                <a:lnTo>
                  <a:pt x="3451" y="1491"/>
                </a:lnTo>
                <a:lnTo>
                  <a:pt x="3451" y="1491"/>
                </a:lnTo>
                <a:lnTo>
                  <a:pt x="3451" y="1491"/>
                </a:lnTo>
                <a:lnTo>
                  <a:pt x="3451" y="1493"/>
                </a:lnTo>
                <a:lnTo>
                  <a:pt x="3451" y="1493"/>
                </a:lnTo>
                <a:lnTo>
                  <a:pt x="3451" y="1491"/>
                </a:lnTo>
                <a:lnTo>
                  <a:pt x="3451" y="1491"/>
                </a:lnTo>
                <a:lnTo>
                  <a:pt x="3451" y="1491"/>
                </a:lnTo>
                <a:lnTo>
                  <a:pt x="3451" y="1488"/>
                </a:lnTo>
                <a:lnTo>
                  <a:pt x="3449" y="1488"/>
                </a:lnTo>
                <a:lnTo>
                  <a:pt x="3449" y="1488"/>
                </a:lnTo>
                <a:lnTo>
                  <a:pt x="3449" y="1488"/>
                </a:lnTo>
                <a:lnTo>
                  <a:pt x="3449" y="1488"/>
                </a:lnTo>
                <a:lnTo>
                  <a:pt x="3449" y="1491"/>
                </a:lnTo>
                <a:close/>
                <a:moveTo>
                  <a:pt x="2865" y="1103"/>
                </a:moveTo>
                <a:lnTo>
                  <a:pt x="2865" y="1103"/>
                </a:lnTo>
                <a:lnTo>
                  <a:pt x="2865" y="1103"/>
                </a:lnTo>
                <a:lnTo>
                  <a:pt x="2865" y="1101"/>
                </a:lnTo>
                <a:lnTo>
                  <a:pt x="2865" y="1099"/>
                </a:lnTo>
                <a:lnTo>
                  <a:pt x="2862" y="1099"/>
                </a:lnTo>
                <a:lnTo>
                  <a:pt x="2858" y="1099"/>
                </a:lnTo>
                <a:lnTo>
                  <a:pt x="2858" y="1099"/>
                </a:lnTo>
                <a:lnTo>
                  <a:pt x="2858" y="1101"/>
                </a:lnTo>
                <a:lnTo>
                  <a:pt x="2858" y="1101"/>
                </a:lnTo>
                <a:lnTo>
                  <a:pt x="2860" y="1101"/>
                </a:lnTo>
                <a:lnTo>
                  <a:pt x="2865" y="1103"/>
                </a:lnTo>
                <a:close/>
                <a:moveTo>
                  <a:pt x="2925" y="1085"/>
                </a:moveTo>
                <a:lnTo>
                  <a:pt x="2925" y="1088"/>
                </a:lnTo>
                <a:lnTo>
                  <a:pt x="2927" y="1090"/>
                </a:lnTo>
                <a:lnTo>
                  <a:pt x="2927" y="1090"/>
                </a:lnTo>
                <a:lnTo>
                  <a:pt x="2927" y="1092"/>
                </a:lnTo>
                <a:lnTo>
                  <a:pt x="2930" y="1092"/>
                </a:lnTo>
                <a:lnTo>
                  <a:pt x="2930" y="1094"/>
                </a:lnTo>
                <a:lnTo>
                  <a:pt x="2930" y="1094"/>
                </a:lnTo>
                <a:lnTo>
                  <a:pt x="2930" y="1099"/>
                </a:lnTo>
                <a:lnTo>
                  <a:pt x="2930" y="1099"/>
                </a:lnTo>
                <a:lnTo>
                  <a:pt x="2930" y="1099"/>
                </a:lnTo>
                <a:lnTo>
                  <a:pt x="2930" y="1101"/>
                </a:lnTo>
                <a:lnTo>
                  <a:pt x="2930" y="1101"/>
                </a:lnTo>
                <a:lnTo>
                  <a:pt x="2930" y="1103"/>
                </a:lnTo>
                <a:lnTo>
                  <a:pt x="2932" y="1103"/>
                </a:lnTo>
                <a:lnTo>
                  <a:pt x="2932" y="1106"/>
                </a:lnTo>
                <a:lnTo>
                  <a:pt x="2932" y="1106"/>
                </a:lnTo>
                <a:lnTo>
                  <a:pt x="2930" y="1106"/>
                </a:lnTo>
                <a:lnTo>
                  <a:pt x="2930" y="1106"/>
                </a:lnTo>
                <a:lnTo>
                  <a:pt x="2930" y="1106"/>
                </a:lnTo>
                <a:lnTo>
                  <a:pt x="2930" y="1108"/>
                </a:lnTo>
                <a:lnTo>
                  <a:pt x="2930" y="1108"/>
                </a:lnTo>
                <a:lnTo>
                  <a:pt x="2930" y="1110"/>
                </a:lnTo>
                <a:lnTo>
                  <a:pt x="2930" y="1110"/>
                </a:lnTo>
                <a:lnTo>
                  <a:pt x="2930" y="1112"/>
                </a:lnTo>
                <a:lnTo>
                  <a:pt x="2930" y="1115"/>
                </a:lnTo>
                <a:lnTo>
                  <a:pt x="2930" y="1117"/>
                </a:lnTo>
                <a:lnTo>
                  <a:pt x="2932" y="1119"/>
                </a:lnTo>
                <a:lnTo>
                  <a:pt x="2932" y="1119"/>
                </a:lnTo>
                <a:lnTo>
                  <a:pt x="2932" y="1119"/>
                </a:lnTo>
                <a:lnTo>
                  <a:pt x="2934" y="1119"/>
                </a:lnTo>
                <a:lnTo>
                  <a:pt x="2934" y="1119"/>
                </a:lnTo>
                <a:lnTo>
                  <a:pt x="2936" y="1119"/>
                </a:lnTo>
                <a:lnTo>
                  <a:pt x="2939" y="1119"/>
                </a:lnTo>
                <a:lnTo>
                  <a:pt x="2939" y="1117"/>
                </a:lnTo>
                <a:lnTo>
                  <a:pt x="2939" y="1115"/>
                </a:lnTo>
                <a:lnTo>
                  <a:pt x="2941" y="1115"/>
                </a:lnTo>
                <a:lnTo>
                  <a:pt x="2941" y="1115"/>
                </a:lnTo>
                <a:lnTo>
                  <a:pt x="2941" y="1115"/>
                </a:lnTo>
                <a:lnTo>
                  <a:pt x="2943" y="1115"/>
                </a:lnTo>
                <a:lnTo>
                  <a:pt x="2945" y="1115"/>
                </a:lnTo>
                <a:lnTo>
                  <a:pt x="2945" y="1117"/>
                </a:lnTo>
                <a:lnTo>
                  <a:pt x="2948" y="1115"/>
                </a:lnTo>
                <a:lnTo>
                  <a:pt x="2948" y="1115"/>
                </a:lnTo>
                <a:lnTo>
                  <a:pt x="2948" y="1112"/>
                </a:lnTo>
                <a:lnTo>
                  <a:pt x="2950" y="1101"/>
                </a:lnTo>
                <a:lnTo>
                  <a:pt x="2950" y="1101"/>
                </a:lnTo>
                <a:lnTo>
                  <a:pt x="2950" y="1099"/>
                </a:lnTo>
                <a:lnTo>
                  <a:pt x="2948" y="1097"/>
                </a:lnTo>
                <a:lnTo>
                  <a:pt x="2948" y="1097"/>
                </a:lnTo>
                <a:lnTo>
                  <a:pt x="2950" y="1092"/>
                </a:lnTo>
                <a:lnTo>
                  <a:pt x="2950" y="1092"/>
                </a:lnTo>
                <a:lnTo>
                  <a:pt x="2950" y="1092"/>
                </a:lnTo>
                <a:lnTo>
                  <a:pt x="2950" y="1090"/>
                </a:lnTo>
                <a:lnTo>
                  <a:pt x="2950" y="1085"/>
                </a:lnTo>
                <a:lnTo>
                  <a:pt x="2948" y="1085"/>
                </a:lnTo>
                <a:lnTo>
                  <a:pt x="2948" y="1083"/>
                </a:lnTo>
                <a:lnTo>
                  <a:pt x="2948" y="1083"/>
                </a:lnTo>
                <a:lnTo>
                  <a:pt x="2948" y="1083"/>
                </a:lnTo>
                <a:lnTo>
                  <a:pt x="2948" y="1083"/>
                </a:lnTo>
                <a:lnTo>
                  <a:pt x="2948" y="1081"/>
                </a:lnTo>
                <a:lnTo>
                  <a:pt x="2948" y="1081"/>
                </a:lnTo>
                <a:lnTo>
                  <a:pt x="2948" y="1081"/>
                </a:lnTo>
                <a:lnTo>
                  <a:pt x="2945" y="1081"/>
                </a:lnTo>
                <a:lnTo>
                  <a:pt x="2945" y="1079"/>
                </a:lnTo>
                <a:lnTo>
                  <a:pt x="2943" y="1079"/>
                </a:lnTo>
                <a:lnTo>
                  <a:pt x="2943" y="1079"/>
                </a:lnTo>
                <a:lnTo>
                  <a:pt x="2941" y="1079"/>
                </a:lnTo>
                <a:lnTo>
                  <a:pt x="2941" y="1079"/>
                </a:lnTo>
                <a:lnTo>
                  <a:pt x="2941" y="1079"/>
                </a:lnTo>
                <a:lnTo>
                  <a:pt x="2941" y="1079"/>
                </a:lnTo>
                <a:lnTo>
                  <a:pt x="2939" y="1081"/>
                </a:lnTo>
                <a:lnTo>
                  <a:pt x="2936" y="1083"/>
                </a:lnTo>
                <a:lnTo>
                  <a:pt x="2934" y="1083"/>
                </a:lnTo>
                <a:lnTo>
                  <a:pt x="2932" y="1085"/>
                </a:lnTo>
                <a:lnTo>
                  <a:pt x="2930" y="1085"/>
                </a:lnTo>
                <a:lnTo>
                  <a:pt x="2927" y="1085"/>
                </a:lnTo>
                <a:lnTo>
                  <a:pt x="2927" y="1085"/>
                </a:lnTo>
                <a:lnTo>
                  <a:pt x="2927" y="1083"/>
                </a:lnTo>
                <a:lnTo>
                  <a:pt x="2925" y="1083"/>
                </a:lnTo>
                <a:lnTo>
                  <a:pt x="2925" y="1085"/>
                </a:lnTo>
                <a:lnTo>
                  <a:pt x="2925" y="1085"/>
                </a:lnTo>
                <a:close/>
                <a:moveTo>
                  <a:pt x="2927" y="1081"/>
                </a:moveTo>
                <a:lnTo>
                  <a:pt x="2927" y="1081"/>
                </a:lnTo>
                <a:lnTo>
                  <a:pt x="2927" y="1081"/>
                </a:lnTo>
                <a:lnTo>
                  <a:pt x="2927" y="1081"/>
                </a:lnTo>
                <a:lnTo>
                  <a:pt x="2927" y="1081"/>
                </a:lnTo>
                <a:lnTo>
                  <a:pt x="2925" y="1081"/>
                </a:lnTo>
                <a:lnTo>
                  <a:pt x="2925" y="1083"/>
                </a:lnTo>
                <a:lnTo>
                  <a:pt x="2927" y="1083"/>
                </a:lnTo>
                <a:lnTo>
                  <a:pt x="2927" y="1081"/>
                </a:lnTo>
                <a:close/>
                <a:moveTo>
                  <a:pt x="2943" y="1052"/>
                </a:moveTo>
                <a:lnTo>
                  <a:pt x="2943" y="1052"/>
                </a:lnTo>
                <a:lnTo>
                  <a:pt x="2941" y="1049"/>
                </a:lnTo>
                <a:lnTo>
                  <a:pt x="2941" y="1049"/>
                </a:lnTo>
                <a:lnTo>
                  <a:pt x="2939" y="1052"/>
                </a:lnTo>
                <a:lnTo>
                  <a:pt x="2939" y="1052"/>
                </a:lnTo>
                <a:lnTo>
                  <a:pt x="2939" y="1052"/>
                </a:lnTo>
                <a:lnTo>
                  <a:pt x="2936" y="1052"/>
                </a:lnTo>
                <a:lnTo>
                  <a:pt x="2934" y="1054"/>
                </a:lnTo>
                <a:lnTo>
                  <a:pt x="2932" y="1056"/>
                </a:lnTo>
                <a:lnTo>
                  <a:pt x="2932" y="1056"/>
                </a:lnTo>
                <a:lnTo>
                  <a:pt x="2932" y="1056"/>
                </a:lnTo>
                <a:lnTo>
                  <a:pt x="2932" y="1058"/>
                </a:lnTo>
                <a:lnTo>
                  <a:pt x="2932" y="1058"/>
                </a:lnTo>
                <a:lnTo>
                  <a:pt x="2934" y="1058"/>
                </a:lnTo>
                <a:lnTo>
                  <a:pt x="2932" y="1058"/>
                </a:lnTo>
                <a:lnTo>
                  <a:pt x="2932" y="1061"/>
                </a:lnTo>
                <a:lnTo>
                  <a:pt x="2932" y="1061"/>
                </a:lnTo>
                <a:lnTo>
                  <a:pt x="2932" y="1061"/>
                </a:lnTo>
                <a:lnTo>
                  <a:pt x="2934" y="1063"/>
                </a:lnTo>
                <a:lnTo>
                  <a:pt x="2934" y="1063"/>
                </a:lnTo>
                <a:lnTo>
                  <a:pt x="2932" y="1063"/>
                </a:lnTo>
                <a:lnTo>
                  <a:pt x="2932" y="1065"/>
                </a:lnTo>
                <a:lnTo>
                  <a:pt x="2932" y="1065"/>
                </a:lnTo>
                <a:lnTo>
                  <a:pt x="2934" y="1065"/>
                </a:lnTo>
                <a:lnTo>
                  <a:pt x="2934" y="1065"/>
                </a:lnTo>
                <a:lnTo>
                  <a:pt x="2934" y="1065"/>
                </a:lnTo>
                <a:lnTo>
                  <a:pt x="2934" y="1067"/>
                </a:lnTo>
                <a:lnTo>
                  <a:pt x="2934" y="1067"/>
                </a:lnTo>
                <a:lnTo>
                  <a:pt x="2934" y="1070"/>
                </a:lnTo>
                <a:lnTo>
                  <a:pt x="2936" y="1070"/>
                </a:lnTo>
                <a:lnTo>
                  <a:pt x="2936" y="1070"/>
                </a:lnTo>
                <a:lnTo>
                  <a:pt x="2936" y="1070"/>
                </a:lnTo>
                <a:lnTo>
                  <a:pt x="2936" y="1072"/>
                </a:lnTo>
                <a:lnTo>
                  <a:pt x="2936" y="1072"/>
                </a:lnTo>
                <a:lnTo>
                  <a:pt x="2936" y="1072"/>
                </a:lnTo>
                <a:lnTo>
                  <a:pt x="2939" y="1074"/>
                </a:lnTo>
                <a:lnTo>
                  <a:pt x="2941" y="1074"/>
                </a:lnTo>
                <a:lnTo>
                  <a:pt x="2943" y="1074"/>
                </a:lnTo>
                <a:lnTo>
                  <a:pt x="2943" y="1070"/>
                </a:lnTo>
                <a:lnTo>
                  <a:pt x="2943" y="1070"/>
                </a:lnTo>
                <a:lnTo>
                  <a:pt x="2945" y="1070"/>
                </a:lnTo>
                <a:lnTo>
                  <a:pt x="2945" y="1065"/>
                </a:lnTo>
                <a:lnTo>
                  <a:pt x="2945" y="1065"/>
                </a:lnTo>
                <a:lnTo>
                  <a:pt x="2948" y="1061"/>
                </a:lnTo>
                <a:lnTo>
                  <a:pt x="2948" y="1061"/>
                </a:lnTo>
                <a:lnTo>
                  <a:pt x="2945" y="1054"/>
                </a:lnTo>
                <a:lnTo>
                  <a:pt x="2945" y="1054"/>
                </a:lnTo>
                <a:lnTo>
                  <a:pt x="2945" y="1052"/>
                </a:lnTo>
                <a:lnTo>
                  <a:pt x="2945" y="1052"/>
                </a:lnTo>
                <a:lnTo>
                  <a:pt x="2945" y="1049"/>
                </a:lnTo>
                <a:lnTo>
                  <a:pt x="2945" y="1047"/>
                </a:lnTo>
                <a:lnTo>
                  <a:pt x="2945" y="1047"/>
                </a:lnTo>
                <a:lnTo>
                  <a:pt x="2945" y="1045"/>
                </a:lnTo>
                <a:lnTo>
                  <a:pt x="2945" y="1045"/>
                </a:lnTo>
                <a:lnTo>
                  <a:pt x="2943" y="1045"/>
                </a:lnTo>
                <a:lnTo>
                  <a:pt x="2943" y="1047"/>
                </a:lnTo>
                <a:lnTo>
                  <a:pt x="2943" y="1049"/>
                </a:lnTo>
                <a:lnTo>
                  <a:pt x="2943" y="1049"/>
                </a:lnTo>
                <a:lnTo>
                  <a:pt x="2943" y="1052"/>
                </a:lnTo>
                <a:lnTo>
                  <a:pt x="2943" y="1052"/>
                </a:lnTo>
                <a:close/>
                <a:moveTo>
                  <a:pt x="2543" y="1445"/>
                </a:moveTo>
                <a:lnTo>
                  <a:pt x="2543" y="1443"/>
                </a:lnTo>
                <a:lnTo>
                  <a:pt x="2545" y="1441"/>
                </a:lnTo>
                <a:lnTo>
                  <a:pt x="2543" y="1441"/>
                </a:lnTo>
                <a:lnTo>
                  <a:pt x="2543" y="1443"/>
                </a:lnTo>
                <a:lnTo>
                  <a:pt x="2543" y="1443"/>
                </a:lnTo>
                <a:lnTo>
                  <a:pt x="2543" y="1445"/>
                </a:lnTo>
                <a:lnTo>
                  <a:pt x="2543" y="1445"/>
                </a:lnTo>
                <a:close/>
                <a:moveTo>
                  <a:pt x="3409" y="1848"/>
                </a:moveTo>
                <a:lnTo>
                  <a:pt x="3409" y="1848"/>
                </a:lnTo>
                <a:lnTo>
                  <a:pt x="3411" y="1851"/>
                </a:lnTo>
                <a:lnTo>
                  <a:pt x="3411" y="1851"/>
                </a:lnTo>
                <a:lnTo>
                  <a:pt x="3411" y="1851"/>
                </a:lnTo>
                <a:lnTo>
                  <a:pt x="3413" y="1851"/>
                </a:lnTo>
                <a:lnTo>
                  <a:pt x="3413" y="1851"/>
                </a:lnTo>
                <a:lnTo>
                  <a:pt x="3413" y="1851"/>
                </a:lnTo>
                <a:lnTo>
                  <a:pt x="3413" y="1851"/>
                </a:lnTo>
                <a:lnTo>
                  <a:pt x="3413" y="1846"/>
                </a:lnTo>
                <a:lnTo>
                  <a:pt x="3413" y="1846"/>
                </a:lnTo>
                <a:lnTo>
                  <a:pt x="3411" y="1846"/>
                </a:lnTo>
                <a:lnTo>
                  <a:pt x="3411" y="1844"/>
                </a:lnTo>
                <a:lnTo>
                  <a:pt x="3411" y="1842"/>
                </a:lnTo>
                <a:lnTo>
                  <a:pt x="3409" y="1839"/>
                </a:lnTo>
                <a:lnTo>
                  <a:pt x="3409" y="1842"/>
                </a:lnTo>
                <a:lnTo>
                  <a:pt x="3409" y="1844"/>
                </a:lnTo>
                <a:lnTo>
                  <a:pt x="3409" y="1846"/>
                </a:lnTo>
                <a:lnTo>
                  <a:pt x="3409" y="1846"/>
                </a:lnTo>
                <a:lnTo>
                  <a:pt x="3409" y="1848"/>
                </a:lnTo>
                <a:close/>
                <a:moveTo>
                  <a:pt x="2824" y="1117"/>
                </a:moveTo>
                <a:lnTo>
                  <a:pt x="2822" y="1117"/>
                </a:lnTo>
                <a:lnTo>
                  <a:pt x="2820" y="1117"/>
                </a:lnTo>
                <a:lnTo>
                  <a:pt x="2820" y="1117"/>
                </a:lnTo>
                <a:lnTo>
                  <a:pt x="2820" y="1119"/>
                </a:lnTo>
                <a:lnTo>
                  <a:pt x="2817" y="1119"/>
                </a:lnTo>
                <a:lnTo>
                  <a:pt x="2817" y="1121"/>
                </a:lnTo>
                <a:lnTo>
                  <a:pt x="2817" y="1121"/>
                </a:lnTo>
                <a:lnTo>
                  <a:pt x="2820" y="1121"/>
                </a:lnTo>
                <a:lnTo>
                  <a:pt x="2822" y="1119"/>
                </a:lnTo>
                <a:lnTo>
                  <a:pt x="2822" y="1119"/>
                </a:lnTo>
                <a:lnTo>
                  <a:pt x="2824" y="1117"/>
                </a:lnTo>
                <a:lnTo>
                  <a:pt x="2824" y="1117"/>
                </a:lnTo>
                <a:close/>
                <a:moveTo>
                  <a:pt x="2847" y="1101"/>
                </a:moveTo>
                <a:lnTo>
                  <a:pt x="2844" y="1101"/>
                </a:lnTo>
                <a:lnTo>
                  <a:pt x="2842" y="1103"/>
                </a:lnTo>
                <a:lnTo>
                  <a:pt x="2835" y="1108"/>
                </a:lnTo>
                <a:lnTo>
                  <a:pt x="2835" y="1108"/>
                </a:lnTo>
                <a:lnTo>
                  <a:pt x="2835" y="1108"/>
                </a:lnTo>
                <a:lnTo>
                  <a:pt x="2838" y="1108"/>
                </a:lnTo>
                <a:lnTo>
                  <a:pt x="2838" y="1110"/>
                </a:lnTo>
                <a:lnTo>
                  <a:pt x="2838" y="1108"/>
                </a:lnTo>
                <a:lnTo>
                  <a:pt x="2840" y="1108"/>
                </a:lnTo>
                <a:lnTo>
                  <a:pt x="2840" y="1108"/>
                </a:lnTo>
                <a:lnTo>
                  <a:pt x="2842" y="1110"/>
                </a:lnTo>
                <a:lnTo>
                  <a:pt x="2842" y="1110"/>
                </a:lnTo>
                <a:lnTo>
                  <a:pt x="2842" y="1112"/>
                </a:lnTo>
                <a:lnTo>
                  <a:pt x="2844" y="1112"/>
                </a:lnTo>
                <a:lnTo>
                  <a:pt x="2847" y="1112"/>
                </a:lnTo>
                <a:lnTo>
                  <a:pt x="2847" y="1112"/>
                </a:lnTo>
                <a:lnTo>
                  <a:pt x="2849" y="1112"/>
                </a:lnTo>
                <a:lnTo>
                  <a:pt x="2849" y="1110"/>
                </a:lnTo>
                <a:lnTo>
                  <a:pt x="2851" y="1108"/>
                </a:lnTo>
                <a:lnTo>
                  <a:pt x="2851" y="1108"/>
                </a:lnTo>
                <a:lnTo>
                  <a:pt x="2853" y="1106"/>
                </a:lnTo>
                <a:lnTo>
                  <a:pt x="2851" y="1106"/>
                </a:lnTo>
                <a:lnTo>
                  <a:pt x="2851" y="1106"/>
                </a:lnTo>
                <a:lnTo>
                  <a:pt x="2851" y="1103"/>
                </a:lnTo>
                <a:lnTo>
                  <a:pt x="2849" y="1106"/>
                </a:lnTo>
                <a:lnTo>
                  <a:pt x="2847" y="1103"/>
                </a:lnTo>
                <a:lnTo>
                  <a:pt x="2847" y="1103"/>
                </a:lnTo>
                <a:lnTo>
                  <a:pt x="2849" y="1103"/>
                </a:lnTo>
                <a:lnTo>
                  <a:pt x="2849" y="1103"/>
                </a:lnTo>
                <a:lnTo>
                  <a:pt x="2849" y="1101"/>
                </a:lnTo>
                <a:lnTo>
                  <a:pt x="2847" y="1101"/>
                </a:lnTo>
                <a:lnTo>
                  <a:pt x="2849" y="1101"/>
                </a:lnTo>
                <a:lnTo>
                  <a:pt x="2847" y="1101"/>
                </a:lnTo>
                <a:close/>
                <a:moveTo>
                  <a:pt x="2822" y="1124"/>
                </a:moveTo>
                <a:lnTo>
                  <a:pt x="2820" y="1124"/>
                </a:lnTo>
                <a:lnTo>
                  <a:pt x="2820" y="1124"/>
                </a:lnTo>
                <a:lnTo>
                  <a:pt x="2820" y="1124"/>
                </a:lnTo>
                <a:lnTo>
                  <a:pt x="2822" y="1124"/>
                </a:lnTo>
                <a:lnTo>
                  <a:pt x="2822" y="1124"/>
                </a:lnTo>
                <a:lnTo>
                  <a:pt x="2824" y="1124"/>
                </a:lnTo>
                <a:lnTo>
                  <a:pt x="2824" y="1124"/>
                </a:lnTo>
                <a:lnTo>
                  <a:pt x="2822" y="1124"/>
                </a:lnTo>
                <a:lnTo>
                  <a:pt x="2822" y="1124"/>
                </a:lnTo>
                <a:close/>
                <a:moveTo>
                  <a:pt x="5072" y="2035"/>
                </a:moveTo>
                <a:lnTo>
                  <a:pt x="5072" y="2035"/>
                </a:lnTo>
                <a:lnTo>
                  <a:pt x="5070" y="2035"/>
                </a:lnTo>
                <a:lnTo>
                  <a:pt x="5070" y="2035"/>
                </a:lnTo>
                <a:lnTo>
                  <a:pt x="5070" y="2038"/>
                </a:lnTo>
                <a:lnTo>
                  <a:pt x="5070" y="2038"/>
                </a:lnTo>
                <a:lnTo>
                  <a:pt x="5072" y="2040"/>
                </a:lnTo>
                <a:lnTo>
                  <a:pt x="5072" y="2040"/>
                </a:lnTo>
                <a:lnTo>
                  <a:pt x="5072" y="2040"/>
                </a:lnTo>
                <a:lnTo>
                  <a:pt x="5072" y="2038"/>
                </a:lnTo>
                <a:lnTo>
                  <a:pt x="5072" y="2038"/>
                </a:lnTo>
                <a:lnTo>
                  <a:pt x="5072" y="2035"/>
                </a:lnTo>
                <a:lnTo>
                  <a:pt x="5072" y="2035"/>
                </a:lnTo>
                <a:close/>
                <a:moveTo>
                  <a:pt x="4425" y="1734"/>
                </a:moveTo>
                <a:lnTo>
                  <a:pt x="4425" y="1734"/>
                </a:lnTo>
                <a:lnTo>
                  <a:pt x="4423" y="1734"/>
                </a:lnTo>
                <a:lnTo>
                  <a:pt x="4423" y="1734"/>
                </a:lnTo>
                <a:lnTo>
                  <a:pt x="4420" y="1734"/>
                </a:lnTo>
                <a:lnTo>
                  <a:pt x="4418" y="1734"/>
                </a:lnTo>
                <a:lnTo>
                  <a:pt x="4418" y="1736"/>
                </a:lnTo>
                <a:lnTo>
                  <a:pt x="4418" y="1736"/>
                </a:lnTo>
                <a:lnTo>
                  <a:pt x="4420" y="1736"/>
                </a:lnTo>
                <a:lnTo>
                  <a:pt x="4423" y="1736"/>
                </a:lnTo>
                <a:lnTo>
                  <a:pt x="4423" y="1736"/>
                </a:lnTo>
                <a:lnTo>
                  <a:pt x="4423" y="1736"/>
                </a:lnTo>
                <a:lnTo>
                  <a:pt x="4423" y="1738"/>
                </a:lnTo>
                <a:lnTo>
                  <a:pt x="4423" y="1738"/>
                </a:lnTo>
                <a:lnTo>
                  <a:pt x="4423" y="1738"/>
                </a:lnTo>
                <a:lnTo>
                  <a:pt x="4423" y="1738"/>
                </a:lnTo>
                <a:lnTo>
                  <a:pt x="4425" y="1738"/>
                </a:lnTo>
                <a:lnTo>
                  <a:pt x="4425" y="1738"/>
                </a:lnTo>
                <a:lnTo>
                  <a:pt x="4425" y="1736"/>
                </a:lnTo>
                <a:lnTo>
                  <a:pt x="4425" y="1736"/>
                </a:lnTo>
                <a:lnTo>
                  <a:pt x="4425" y="1734"/>
                </a:lnTo>
                <a:lnTo>
                  <a:pt x="4425" y="1734"/>
                </a:lnTo>
                <a:close/>
                <a:moveTo>
                  <a:pt x="4436" y="1781"/>
                </a:moveTo>
                <a:lnTo>
                  <a:pt x="4434" y="1781"/>
                </a:lnTo>
                <a:lnTo>
                  <a:pt x="4434" y="1783"/>
                </a:lnTo>
                <a:lnTo>
                  <a:pt x="4434" y="1783"/>
                </a:lnTo>
                <a:lnTo>
                  <a:pt x="4434" y="1783"/>
                </a:lnTo>
                <a:lnTo>
                  <a:pt x="4436" y="1785"/>
                </a:lnTo>
                <a:lnTo>
                  <a:pt x="4436" y="1785"/>
                </a:lnTo>
                <a:lnTo>
                  <a:pt x="4438" y="1783"/>
                </a:lnTo>
                <a:lnTo>
                  <a:pt x="4440" y="1783"/>
                </a:lnTo>
                <a:lnTo>
                  <a:pt x="4440" y="1785"/>
                </a:lnTo>
                <a:lnTo>
                  <a:pt x="4443" y="1785"/>
                </a:lnTo>
                <a:lnTo>
                  <a:pt x="4443" y="1788"/>
                </a:lnTo>
                <a:lnTo>
                  <a:pt x="4445" y="1790"/>
                </a:lnTo>
                <a:lnTo>
                  <a:pt x="4445" y="1790"/>
                </a:lnTo>
                <a:lnTo>
                  <a:pt x="4445" y="1790"/>
                </a:lnTo>
                <a:lnTo>
                  <a:pt x="4445" y="1792"/>
                </a:lnTo>
                <a:lnTo>
                  <a:pt x="4445" y="1794"/>
                </a:lnTo>
                <a:lnTo>
                  <a:pt x="4447" y="1794"/>
                </a:lnTo>
                <a:lnTo>
                  <a:pt x="4447" y="1797"/>
                </a:lnTo>
                <a:lnTo>
                  <a:pt x="4449" y="1797"/>
                </a:lnTo>
                <a:lnTo>
                  <a:pt x="4452" y="1797"/>
                </a:lnTo>
                <a:lnTo>
                  <a:pt x="4452" y="1797"/>
                </a:lnTo>
                <a:lnTo>
                  <a:pt x="4454" y="1799"/>
                </a:lnTo>
                <a:lnTo>
                  <a:pt x="4454" y="1799"/>
                </a:lnTo>
                <a:lnTo>
                  <a:pt x="4454" y="1799"/>
                </a:lnTo>
                <a:lnTo>
                  <a:pt x="4456" y="1799"/>
                </a:lnTo>
                <a:lnTo>
                  <a:pt x="4456" y="1799"/>
                </a:lnTo>
                <a:lnTo>
                  <a:pt x="4456" y="1799"/>
                </a:lnTo>
                <a:lnTo>
                  <a:pt x="4456" y="1797"/>
                </a:lnTo>
                <a:lnTo>
                  <a:pt x="4456" y="1797"/>
                </a:lnTo>
                <a:lnTo>
                  <a:pt x="4456" y="1794"/>
                </a:lnTo>
                <a:lnTo>
                  <a:pt x="4456" y="1792"/>
                </a:lnTo>
                <a:lnTo>
                  <a:pt x="4458" y="1792"/>
                </a:lnTo>
                <a:lnTo>
                  <a:pt x="4458" y="1792"/>
                </a:lnTo>
                <a:lnTo>
                  <a:pt x="4452" y="1790"/>
                </a:lnTo>
                <a:lnTo>
                  <a:pt x="4449" y="1785"/>
                </a:lnTo>
                <a:lnTo>
                  <a:pt x="4449" y="1781"/>
                </a:lnTo>
                <a:lnTo>
                  <a:pt x="4447" y="1779"/>
                </a:lnTo>
                <a:lnTo>
                  <a:pt x="4447" y="1779"/>
                </a:lnTo>
                <a:lnTo>
                  <a:pt x="4447" y="1776"/>
                </a:lnTo>
                <a:lnTo>
                  <a:pt x="4447" y="1776"/>
                </a:lnTo>
                <a:lnTo>
                  <a:pt x="4445" y="1776"/>
                </a:lnTo>
                <a:lnTo>
                  <a:pt x="4445" y="1774"/>
                </a:lnTo>
                <a:lnTo>
                  <a:pt x="4443" y="1774"/>
                </a:lnTo>
                <a:lnTo>
                  <a:pt x="4443" y="1776"/>
                </a:lnTo>
                <a:lnTo>
                  <a:pt x="4443" y="1776"/>
                </a:lnTo>
                <a:lnTo>
                  <a:pt x="4440" y="1779"/>
                </a:lnTo>
                <a:lnTo>
                  <a:pt x="4440" y="1779"/>
                </a:lnTo>
                <a:lnTo>
                  <a:pt x="4440" y="1776"/>
                </a:lnTo>
                <a:lnTo>
                  <a:pt x="4440" y="1774"/>
                </a:lnTo>
                <a:lnTo>
                  <a:pt x="4438" y="1776"/>
                </a:lnTo>
                <a:lnTo>
                  <a:pt x="4436" y="1776"/>
                </a:lnTo>
                <a:lnTo>
                  <a:pt x="4436" y="1776"/>
                </a:lnTo>
                <a:lnTo>
                  <a:pt x="4436" y="1779"/>
                </a:lnTo>
                <a:lnTo>
                  <a:pt x="4436" y="1779"/>
                </a:lnTo>
                <a:lnTo>
                  <a:pt x="4436" y="1779"/>
                </a:lnTo>
                <a:lnTo>
                  <a:pt x="4436" y="1781"/>
                </a:lnTo>
                <a:close/>
                <a:moveTo>
                  <a:pt x="4443" y="1707"/>
                </a:moveTo>
                <a:lnTo>
                  <a:pt x="4443" y="1707"/>
                </a:lnTo>
                <a:lnTo>
                  <a:pt x="4443" y="1707"/>
                </a:lnTo>
                <a:lnTo>
                  <a:pt x="4443" y="1707"/>
                </a:lnTo>
                <a:lnTo>
                  <a:pt x="4443" y="1707"/>
                </a:lnTo>
                <a:lnTo>
                  <a:pt x="4443" y="1707"/>
                </a:lnTo>
                <a:lnTo>
                  <a:pt x="4443" y="1704"/>
                </a:lnTo>
                <a:lnTo>
                  <a:pt x="4443" y="1704"/>
                </a:lnTo>
                <a:lnTo>
                  <a:pt x="4440" y="1704"/>
                </a:lnTo>
                <a:lnTo>
                  <a:pt x="4440" y="1704"/>
                </a:lnTo>
                <a:lnTo>
                  <a:pt x="4440" y="1707"/>
                </a:lnTo>
                <a:lnTo>
                  <a:pt x="4440" y="1707"/>
                </a:lnTo>
                <a:lnTo>
                  <a:pt x="4440" y="1707"/>
                </a:lnTo>
                <a:lnTo>
                  <a:pt x="4443" y="1707"/>
                </a:lnTo>
                <a:close/>
                <a:moveTo>
                  <a:pt x="4454" y="1617"/>
                </a:moveTo>
                <a:lnTo>
                  <a:pt x="4456" y="1617"/>
                </a:lnTo>
                <a:lnTo>
                  <a:pt x="4456" y="1617"/>
                </a:lnTo>
                <a:lnTo>
                  <a:pt x="4456" y="1617"/>
                </a:lnTo>
                <a:lnTo>
                  <a:pt x="4456" y="1617"/>
                </a:lnTo>
                <a:lnTo>
                  <a:pt x="4456" y="1617"/>
                </a:lnTo>
                <a:lnTo>
                  <a:pt x="4454" y="1617"/>
                </a:lnTo>
                <a:close/>
                <a:moveTo>
                  <a:pt x="4425" y="1749"/>
                </a:moveTo>
                <a:lnTo>
                  <a:pt x="4423" y="1749"/>
                </a:lnTo>
                <a:lnTo>
                  <a:pt x="4423" y="1747"/>
                </a:lnTo>
                <a:lnTo>
                  <a:pt x="4425" y="1749"/>
                </a:lnTo>
                <a:lnTo>
                  <a:pt x="4425" y="1749"/>
                </a:lnTo>
                <a:lnTo>
                  <a:pt x="4425" y="1752"/>
                </a:lnTo>
                <a:lnTo>
                  <a:pt x="4427" y="1752"/>
                </a:lnTo>
                <a:lnTo>
                  <a:pt x="4425" y="1752"/>
                </a:lnTo>
                <a:lnTo>
                  <a:pt x="4425" y="1749"/>
                </a:lnTo>
                <a:close/>
                <a:moveTo>
                  <a:pt x="4449" y="1704"/>
                </a:moveTo>
                <a:lnTo>
                  <a:pt x="4449" y="1702"/>
                </a:lnTo>
                <a:lnTo>
                  <a:pt x="4449" y="1702"/>
                </a:lnTo>
                <a:lnTo>
                  <a:pt x="4449" y="1702"/>
                </a:lnTo>
                <a:lnTo>
                  <a:pt x="4449" y="1702"/>
                </a:lnTo>
                <a:lnTo>
                  <a:pt x="4449" y="1704"/>
                </a:lnTo>
                <a:lnTo>
                  <a:pt x="4449" y="1704"/>
                </a:lnTo>
                <a:close/>
                <a:moveTo>
                  <a:pt x="4420" y="1758"/>
                </a:moveTo>
                <a:lnTo>
                  <a:pt x="4420" y="1758"/>
                </a:lnTo>
                <a:lnTo>
                  <a:pt x="4420" y="1758"/>
                </a:lnTo>
                <a:lnTo>
                  <a:pt x="4420" y="1758"/>
                </a:lnTo>
                <a:lnTo>
                  <a:pt x="4418" y="1758"/>
                </a:lnTo>
                <a:lnTo>
                  <a:pt x="4420" y="1761"/>
                </a:lnTo>
                <a:lnTo>
                  <a:pt x="4420" y="1763"/>
                </a:lnTo>
                <a:lnTo>
                  <a:pt x="4423" y="1761"/>
                </a:lnTo>
                <a:lnTo>
                  <a:pt x="4423" y="1761"/>
                </a:lnTo>
                <a:lnTo>
                  <a:pt x="4423" y="1761"/>
                </a:lnTo>
                <a:lnTo>
                  <a:pt x="4423" y="1761"/>
                </a:lnTo>
                <a:lnTo>
                  <a:pt x="4425" y="1758"/>
                </a:lnTo>
                <a:lnTo>
                  <a:pt x="4425" y="1758"/>
                </a:lnTo>
                <a:lnTo>
                  <a:pt x="4423" y="1756"/>
                </a:lnTo>
                <a:lnTo>
                  <a:pt x="4420" y="1758"/>
                </a:lnTo>
                <a:close/>
                <a:moveTo>
                  <a:pt x="4872" y="1169"/>
                </a:moveTo>
                <a:lnTo>
                  <a:pt x="4872" y="1169"/>
                </a:lnTo>
                <a:lnTo>
                  <a:pt x="4870" y="1166"/>
                </a:lnTo>
                <a:lnTo>
                  <a:pt x="4870" y="1166"/>
                </a:lnTo>
                <a:lnTo>
                  <a:pt x="4870" y="1169"/>
                </a:lnTo>
                <a:lnTo>
                  <a:pt x="4870" y="1169"/>
                </a:lnTo>
                <a:lnTo>
                  <a:pt x="4870" y="1169"/>
                </a:lnTo>
                <a:lnTo>
                  <a:pt x="4872" y="1169"/>
                </a:lnTo>
                <a:close/>
                <a:moveTo>
                  <a:pt x="4409" y="1756"/>
                </a:moveTo>
                <a:lnTo>
                  <a:pt x="4407" y="1756"/>
                </a:lnTo>
                <a:lnTo>
                  <a:pt x="4407" y="1756"/>
                </a:lnTo>
                <a:lnTo>
                  <a:pt x="4409" y="1758"/>
                </a:lnTo>
                <a:lnTo>
                  <a:pt x="4411" y="1756"/>
                </a:lnTo>
                <a:lnTo>
                  <a:pt x="4411" y="1756"/>
                </a:lnTo>
                <a:lnTo>
                  <a:pt x="4411" y="1756"/>
                </a:lnTo>
                <a:lnTo>
                  <a:pt x="4409" y="1756"/>
                </a:lnTo>
                <a:lnTo>
                  <a:pt x="4409" y="1756"/>
                </a:lnTo>
                <a:close/>
                <a:moveTo>
                  <a:pt x="4429" y="1756"/>
                </a:moveTo>
                <a:lnTo>
                  <a:pt x="4429" y="1756"/>
                </a:lnTo>
                <a:lnTo>
                  <a:pt x="4429" y="1756"/>
                </a:lnTo>
                <a:lnTo>
                  <a:pt x="4432" y="1756"/>
                </a:lnTo>
                <a:lnTo>
                  <a:pt x="4429" y="1756"/>
                </a:lnTo>
                <a:lnTo>
                  <a:pt x="4429" y="1754"/>
                </a:lnTo>
                <a:lnTo>
                  <a:pt x="4429" y="1754"/>
                </a:lnTo>
                <a:lnTo>
                  <a:pt x="4427" y="1754"/>
                </a:lnTo>
                <a:lnTo>
                  <a:pt x="4427" y="1754"/>
                </a:lnTo>
                <a:lnTo>
                  <a:pt x="4427" y="1754"/>
                </a:lnTo>
                <a:lnTo>
                  <a:pt x="4425" y="1754"/>
                </a:lnTo>
                <a:lnTo>
                  <a:pt x="4425" y="1752"/>
                </a:lnTo>
                <a:lnTo>
                  <a:pt x="4425" y="1752"/>
                </a:lnTo>
                <a:lnTo>
                  <a:pt x="4423" y="1752"/>
                </a:lnTo>
                <a:lnTo>
                  <a:pt x="4423" y="1754"/>
                </a:lnTo>
                <a:lnTo>
                  <a:pt x="4423" y="1754"/>
                </a:lnTo>
                <a:lnTo>
                  <a:pt x="4423" y="1754"/>
                </a:lnTo>
                <a:lnTo>
                  <a:pt x="4425" y="1756"/>
                </a:lnTo>
                <a:lnTo>
                  <a:pt x="4427" y="1754"/>
                </a:lnTo>
                <a:lnTo>
                  <a:pt x="4429" y="1756"/>
                </a:lnTo>
                <a:close/>
                <a:moveTo>
                  <a:pt x="4436" y="1853"/>
                </a:moveTo>
                <a:lnTo>
                  <a:pt x="4434" y="1853"/>
                </a:lnTo>
                <a:lnTo>
                  <a:pt x="4434" y="1853"/>
                </a:lnTo>
                <a:lnTo>
                  <a:pt x="4434" y="1853"/>
                </a:lnTo>
                <a:lnTo>
                  <a:pt x="4432" y="1853"/>
                </a:lnTo>
                <a:lnTo>
                  <a:pt x="4434" y="1855"/>
                </a:lnTo>
                <a:lnTo>
                  <a:pt x="4434" y="1855"/>
                </a:lnTo>
                <a:lnTo>
                  <a:pt x="4434" y="1855"/>
                </a:lnTo>
                <a:lnTo>
                  <a:pt x="4436" y="1853"/>
                </a:lnTo>
                <a:close/>
                <a:moveTo>
                  <a:pt x="4470" y="1797"/>
                </a:moveTo>
                <a:lnTo>
                  <a:pt x="4472" y="1797"/>
                </a:lnTo>
                <a:lnTo>
                  <a:pt x="4472" y="1799"/>
                </a:lnTo>
                <a:lnTo>
                  <a:pt x="4472" y="1799"/>
                </a:lnTo>
                <a:lnTo>
                  <a:pt x="4472" y="1801"/>
                </a:lnTo>
                <a:lnTo>
                  <a:pt x="4472" y="1801"/>
                </a:lnTo>
                <a:lnTo>
                  <a:pt x="4474" y="1801"/>
                </a:lnTo>
                <a:lnTo>
                  <a:pt x="4474" y="1799"/>
                </a:lnTo>
                <a:lnTo>
                  <a:pt x="4474" y="1799"/>
                </a:lnTo>
                <a:lnTo>
                  <a:pt x="4476" y="1799"/>
                </a:lnTo>
                <a:lnTo>
                  <a:pt x="4476" y="1801"/>
                </a:lnTo>
                <a:lnTo>
                  <a:pt x="4476" y="1801"/>
                </a:lnTo>
                <a:lnTo>
                  <a:pt x="4479" y="1801"/>
                </a:lnTo>
                <a:lnTo>
                  <a:pt x="4479" y="1801"/>
                </a:lnTo>
                <a:lnTo>
                  <a:pt x="4481" y="1801"/>
                </a:lnTo>
                <a:lnTo>
                  <a:pt x="4481" y="1799"/>
                </a:lnTo>
                <a:lnTo>
                  <a:pt x="4481" y="1799"/>
                </a:lnTo>
                <a:lnTo>
                  <a:pt x="4481" y="1794"/>
                </a:lnTo>
                <a:lnTo>
                  <a:pt x="4481" y="1794"/>
                </a:lnTo>
                <a:lnTo>
                  <a:pt x="4479" y="1792"/>
                </a:lnTo>
                <a:lnTo>
                  <a:pt x="4474" y="1792"/>
                </a:lnTo>
                <a:lnTo>
                  <a:pt x="4474" y="1790"/>
                </a:lnTo>
                <a:lnTo>
                  <a:pt x="4472" y="1792"/>
                </a:lnTo>
                <a:lnTo>
                  <a:pt x="4472" y="1794"/>
                </a:lnTo>
                <a:lnTo>
                  <a:pt x="4472" y="1794"/>
                </a:lnTo>
                <a:lnTo>
                  <a:pt x="4472" y="1797"/>
                </a:lnTo>
                <a:lnTo>
                  <a:pt x="4470" y="1797"/>
                </a:lnTo>
                <a:lnTo>
                  <a:pt x="4470" y="1797"/>
                </a:lnTo>
                <a:close/>
                <a:moveTo>
                  <a:pt x="4470" y="1797"/>
                </a:moveTo>
                <a:lnTo>
                  <a:pt x="4470" y="1797"/>
                </a:lnTo>
                <a:lnTo>
                  <a:pt x="4470" y="1794"/>
                </a:lnTo>
                <a:lnTo>
                  <a:pt x="4467" y="1794"/>
                </a:lnTo>
                <a:lnTo>
                  <a:pt x="4467" y="1797"/>
                </a:lnTo>
                <a:lnTo>
                  <a:pt x="4467" y="1797"/>
                </a:lnTo>
                <a:lnTo>
                  <a:pt x="4467" y="1797"/>
                </a:lnTo>
                <a:lnTo>
                  <a:pt x="4470" y="1797"/>
                </a:lnTo>
                <a:close/>
                <a:moveTo>
                  <a:pt x="4481" y="1693"/>
                </a:moveTo>
                <a:lnTo>
                  <a:pt x="4481" y="1693"/>
                </a:lnTo>
                <a:lnTo>
                  <a:pt x="4479" y="1695"/>
                </a:lnTo>
                <a:lnTo>
                  <a:pt x="4481" y="1695"/>
                </a:lnTo>
                <a:lnTo>
                  <a:pt x="4483" y="1695"/>
                </a:lnTo>
                <a:lnTo>
                  <a:pt x="4483" y="1693"/>
                </a:lnTo>
                <a:lnTo>
                  <a:pt x="4483" y="1691"/>
                </a:lnTo>
                <a:lnTo>
                  <a:pt x="4483" y="1691"/>
                </a:lnTo>
                <a:lnTo>
                  <a:pt x="4481" y="1689"/>
                </a:lnTo>
                <a:lnTo>
                  <a:pt x="4481" y="1686"/>
                </a:lnTo>
                <a:lnTo>
                  <a:pt x="4481" y="1686"/>
                </a:lnTo>
                <a:lnTo>
                  <a:pt x="4476" y="1689"/>
                </a:lnTo>
                <a:lnTo>
                  <a:pt x="4476" y="1691"/>
                </a:lnTo>
                <a:lnTo>
                  <a:pt x="4479" y="1691"/>
                </a:lnTo>
                <a:lnTo>
                  <a:pt x="4479" y="1693"/>
                </a:lnTo>
                <a:lnTo>
                  <a:pt x="4481" y="1693"/>
                </a:lnTo>
                <a:lnTo>
                  <a:pt x="4481" y="1693"/>
                </a:lnTo>
                <a:lnTo>
                  <a:pt x="4481" y="1693"/>
                </a:lnTo>
                <a:close/>
                <a:moveTo>
                  <a:pt x="4492" y="1734"/>
                </a:moveTo>
                <a:lnTo>
                  <a:pt x="4492" y="1734"/>
                </a:lnTo>
                <a:lnTo>
                  <a:pt x="4492" y="1738"/>
                </a:lnTo>
                <a:lnTo>
                  <a:pt x="4492" y="1740"/>
                </a:lnTo>
                <a:lnTo>
                  <a:pt x="4492" y="1743"/>
                </a:lnTo>
                <a:lnTo>
                  <a:pt x="4492" y="1747"/>
                </a:lnTo>
                <a:lnTo>
                  <a:pt x="4494" y="1747"/>
                </a:lnTo>
                <a:lnTo>
                  <a:pt x="4494" y="1749"/>
                </a:lnTo>
                <a:lnTo>
                  <a:pt x="4497" y="1749"/>
                </a:lnTo>
                <a:lnTo>
                  <a:pt x="4497" y="1752"/>
                </a:lnTo>
                <a:lnTo>
                  <a:pt x="4497" y="1752"/>
                </a:lnTo>
                <a:lnTo>
                  <a:pt x="4497" y="1752"/>
                </a:lnTo>
                <a:lnTo>
                  <a:pt x="4497" y="1752"/>
                </a:lnTo>
                <a:lnTo>
                  <a:pt x="4494" y="1754"/>
                </a:lnTo>
                <a:lnTo>
                  <a:pt x="4494" y="1754"/>
                </a:lnTo>
                <a:lnTo>
                  <a:pt x="4494" y="1756"/>
                </a:lnTo>
                <a:lnTo>
                  <a:pt x="4494" y="1758"/>
                </a:lnTo>
                <a:lnTo>
                  <a:pt x="4494" y="1758"/>
                </a:lnTo>
                <a:lnTo>
                  <a:pt x="4494" y="1758"/>
                </a:lnTo>
                <a:lnTo>
                  <a:pt x="4497" y="1761"/>
                </a:lnTo>
                <a:lnTo>
                  <a:pt x="4499" y="1761"/>
                </a:lnTo>
                <a:lnTo>
                  <a:pt x="4499" y="1763"/>
                </a:lnTo>
                <a:lnTo>
                  <a:pt x="4497" y="1763"/>
                </a:lnTo>
                <a:lnTo>
                  <a:pt x="4497" y="1763"/>
                </a:lnTo>
                <a:lnTo>
                  <a:pt x="4497" y="1765"/>
                </a:lnTo>
                <a:lnTo>
                  <a:pt x="4497" y="1765"/>
                </a:lnTo>
                <a:lnTo>
                  <a:pt x="4499" y="1765"/>
                </a:lnTo>
                <a:lnTo>
                  <a:pt x="4499" y="1765"/>
                </a:lnTo>
                <a:lnTo>
                  <a:pt x="4503" y="1767"/>
                </a:lnTo>
                <a:lnTo>
                  <a:pt x="4506" y="1767"/>
                </a:lnTo>
                <a:lnTo>
                  <a:pt x="4506" y="1770"/>
                </a:lnTo>
                <a:lnTo>
                  <a:pt x="4508" y="1770"/>
                </a:lnTo>
                <a:lnTo>
                  <a:pt x="4508" y="1772"/>
                </a:lnTo>
                <a:lnTo>
                  <a:pt x="4508" y="1774"/>
                </a:lnTo>
                <a:lnTo>
                  <a:pt x="4508" y="1774"/>
                </a:lnTo>
                <a:lnTo>
                  <a:pt x="4508" y="1776"/>
                </a:lnTo>
                <a:lnTo>
                  <a:pt x="4508" y="1779"/>
                </a:lnTo>
                <a:lnTo>
                  <a:pt x="4508" y="1781"/>
                </a:lnTo>
                <a:lnTo>
                  <a:pt x="4510" y="1781"/>
                </a:lnTo>
                <a:lnTo>
                  <a:pt x="4510" y="1783"/>
                </a:lnTo>
                <a:lnTo>
                  <a:pt x="4510" y="1785"/>
                </a:lnTo>
                <a:lnTo>
                  <a:pt x="4512" y="1792"/>
                </a:lnTo>
                <a:lnTo>
                  <a:pt x="4512" y="1797"/>
                </a:lnTo>
                <a:lnTo>
                  <a:pt x="4512" y="1797"/>
                </a:lnTo>
                <a:lnTo>
                  <a:pt x="4512" y="1797"/>
                </a:lnTo>
                <a:lnTo>
                  <a:pt x="4515" y="1797"/>
                </a:lnTo>
                <a:lnTo>
                  <a:pt x="4515" y="1797"/>
                </a:lnTo>
                <a:lnTo>
                  <a:pt x="4517" y="1797"/>
                </a:lnTo>
                <a:lnTo>
                  <a:pt x="4519" y="1799"/>
                </a:lnTo>
                <a:lnTo>
                  <a:pt x="4519" y="1799"/>
                </a:lnTo>
                <a:lnTo>
                  <a:pt x="4519" y="1799"/>
                </a:lnTo>
                <a:lnTo>
                  <a:pt x="4521" y="1797"/>
                </a:lnTo>
                <a:lnTo>
                  <a:pt x="4521" y="1797"/>
                </a:lnTo>
                <a:lnTo>
                  <a:pt x="4521" y="1797"/>
                </a:lnTo>
                <a:lnTo>
                  <a:pt x="4521" y="1799"/>
                </a:lnTo>
                <a:lnTo>
                  <a:pt x="4521" y="1799"/>
                </a:lnTo>
                <a:lnTo>
                  <a:pt x="4524" y="1799"/>
                </a:lnTo>
                <a:lnTo>
                  <a:pt x="4524" y="1799"/>
                </a:lnTo>
                <a:lnTo>
                  <a:pt x="4528" y="1797"/>
                </a:lnTo>
                <a:lnTo>
                  <a:pt x="4530" y="1797"/>
                </a:lnTo>
                <a:lnTo>
                  <a:pt x="4533" y="1797"/>
                </a:lnTo>
                <a:lnTo>
                  <a:pt x="4533" y="1797"/>
                </a:lnTo>
                <a:lnTo>
                  <a:pt x="4535" y="1797"/>
                </a:lnTo>
                <a:lnTo>
                  <a:pt x="4535" y="1797"/>
                </a:lnTo>
                <a:lnTo>
                  <a:pt x="4535" y="1797"/>
                </a:lnTo>
                <a:lnTo>
                  <a:pt x="4537" y="1799"/>
                </a:lnTo>
                <a:lnTo>
                  <a:pt x="4537" y="1799"/>
                </a:lnTo>
                <a:lnTo>
                  <a:pt x="4537" y="1803"/>
                </a:lnTo>
                <a:lnTo>
                  <a:pt x="4537" y="1803"/>
                </a:lnTo>
                <a:lnTo>
                  <a:pt x="4537" y="1806"/>
                </a:lnTo>
                <a:lnTo>
                  <a:pt x="4537" y="1806"/>
                </a:lnTo>
                <a:lnTo>
                  <a:pt x="4537" y="1806"/>
                </a:lnTo>
                <a:lnTo>
                  <a:pt x="4539" y="1806"/>
                </a:lnTo>
                <a:lnTo>
                  <a:pt x="4542" y="1803"/>
                </a:lnTo>
                <a:lnTo>
                  <a:pt x="4544" y="1803"/>
                </a:lnTo>
                <a:lnTo>
                  <a:pt x="4546" y="1803"/>
                </a:lnTo>
                <a:lnTo>
                  <a:pt x="4548" y="1803"/>
                </a:lnTo>
                <a:lnTo>
                  <a:pt x="4551" y="1803"/>
                </a:lnTo>
                <a:lnTo>
                  <a:pt x="4555" y="1801"/>
                </a:lnTo>
                <a:lnTo>
                  <a:pt x="4555" y="1797"/>
                </a:lnTo>
                <a:lnTo>
                  <a:pt x="4560" y="1801"/>
                </a:lnTo>
                <a:lnTo>
                  <a:pt x="4560" y="1801"/>
                </a:lnTo>
                <a:lnTo>
                  <a:pt x="4562" y="1801"/>
                </a:lnTo>
                <a:lnTo>
                  <a:pt x="4564" y="1801"/>
                </a:lnTo>
                <a:lnTo>
                  <a:pt x="4564" y="1801"/>
                </a:lnTo>
                <a:lnTo>
                  <a:pt x="4564" y="1801"/>
                </a:lnTo>
                <a:lnTo>
                  <a:pt x="4564" y="1801"/>
                </a:lnTo>
                <a:lnTo>
                  <a:pt x="4564" y="1803"/>
                </a:lnTo>
                <a:lnTo>
                  <a:pt x="4564" y="1803"/>
                </a:lnTo>
                <a:lnTo>
                  <a:pt x="4566" y="1806"/>
                </a:lnTo>
                <a:lnTo>
                  <a:pt x="4566" y="1806"/>
                </a:lnTo>
                <a:lnTo>
                  <a:pt x="4571" y="1803"/>
                </a:lnTo>
                <a:lnTo>
                  <a:pt x="4571" y="1801"/>
                </a:lnTo>
                <a:lnTo>
                  <a:pt x="4573" y="1803"/>
                </a:lnTo>
                <a:lnTo>
                  <a:pt x="4573" y="1803"/>
                </a:lnTo>
                <a:lnTo>
                  <a:pt x="4573" y="1803"/>
                </a:lnTo>
                <a:lnTo>
                  <a:pt x="4573" y="1803"/>
                </a:lnTo>
                <a:lnTo>
                  <a:pt x="4575" y="1803"/>
                </a:lnTo>
                <a:lnTo>
                  <a:pt x="4575" y="1801"/>
                </a:lnTo>
                <a:lnTo>
                  <a:pt x="4575" y="1803"/>
                </a:lnTo>
                <a:lnTo>
                  <a:pt x="4575" y="1803"/>
                </a:lnTo>
                <a:lnTo>
                  <a:pt x="4575" y="1806"/>
                </a:lnTo>
                <a:lnTo>
                  <a:pt x="4578" y="1806"/>
                </a:lnTo>
                <a:lnTo>
                  <a:pt x="4578" y="1806"/>
                </a:lnTo>
                <a:lnTo>
                  <a:pt x="4578" y="1803"/>
                </a:lnTo>
                <a:lnTo>
                  <a:pt x="4580" y="1806"/>
                </a:lnTo>
                <a:lnTo>
                  <a:pt x="4580" y="1808"/>
                </a:lnTo>
                <a:lnTo>
                  <a:pt x="4580" y="1815"/>
                </a:lnTo>
                <a:lnTo>
                  <a:pt x="4580" y="1815"/>
                </a:lnTo>
                <a:lnTo>
                  <a:pt x="4582" y="1817"/>
                </a:lnTo>
                <a:lnTo>
                  <a:pt x="4591" y="1812"/>
                </a:lnTo>
                <a:lnTo>
                  <a:pt x="4600" y="1808"/>
                </a:lnTo>
                <a:lnTo>
                  <a:pt x="4602" y="1806"/>
                </a:lnTo>
                <a:lnTo>
                  <a:pt x="4602" y="1806"/>
                </a:lnTo>
                <a:lnTo>
                  <a:pt x="4602" y="1803"/>
                </a:lnTo>
                <a:lnTo>
                  <a:pt x="4605" y="1801"/>
                </a:lnTo>
                <a:lnTo>
                  <a:pt x="4605" y="1801"/>
                </a:lnTo>
                <a:lnTo>
                  <a:pt x="4605" y="1801"/>
                </a:lnTo>
                <a:lnTo>
                  <a:pt x="4605" y="1799"/>
                </a:lnTo>
                <a:lnTo>
                  <a:pt x="4605" y="1799"/>
                </a:lnTo>
                <a:lnTo>
                  <a:pt x="4605" y="1797"/>
                </a:lnTo>
                <a:lnTo>
                  <a:pt x="4605" y="1797"/>
                </a:lnTo>
                <a:lnTo>
                  <a:pt x="4605" y="1797"/>
                </a:lnTo>
                <a:lnTo>
                  <a:pt x="4607" y="1797"/>
                </a:lnTo>
                <a:lnTo>
                  <a:pt x="4607" y="1797"/>
                </a:lnTo>
                <a:lnTo>
                  <a:pt x="4607" y="1794"/>
                </a:lnTo>
                <a:lnTo>
                  <a:pt x="4607" y="1794"/>
                </a:lnTo>
                <a:lnTo>
                  <a:pt x="4607" y="1792"/>
                </a:lnTo>
                <a:lnTo>
                  <a:pt x="4607" y="1792"/>
                </a:lnTo>
                <a:lnTo>
                  <a:pt x="4607" y="1792"/>
                </a:lnTo>
                <a:lnTo>
                  <a:pt x="4607" y="1790"/>
                </a:lnTo>
                <a:lnTo>
                  <a:pt x="4607" y="1790"/>
                </a:lnTo>
                <a:lnTo>
                  <a:pt x="4609" y="1790"/>
                </a:lnTo>
                <a:lnTo>
                  <a:pt x="4609" y="1790"/>
                </a:lnTo>
                <a:lnTo>
                  <a:pt x="4609" y="1790"/>
                </a:lnTo>
                <a:lnTo>
                  <a:pt x="4611" y="1788"/>
                </a:lnTo>
                <a:lnTo>
                  <a:pt x="4609" y="1785"/>
                </a:lnTo>
                <a:lnTo>
                  <a:pt x="4609" y="1785"/>
                </a:lnTo>
                <a:lnTo>
                  <a:pt x="4607" y="1785"/>
                </a:lnTo>
                <a:lnTo>
                  <a:pt x="4607" y="1785"/>
                </a:lnTo>
                <a:lnTo>
                  <a:pt x="4609" y="1783"/>
                </a:lnTo>
                <a:lnTo>
                  <a:pt x="4609" y="1781"/>
                </a:lnTo>
                <a:lnTo>
                  <a:pt x="4609" y="1781"/>
                </a:lnTo>
                <a:lnTo>
                  <a:pt x="4609" y="1779"/>
                </a:lnTo>
                <a:lnTo>
                  <a:pt x="4607" y="1779"/>
                </a:lnTo>
                <a:lnTo>
                  <a:pt x="4607" y="1779"/>
                </a:lnTo>
                <a:lnTo>
                  <a:pt x="4607" y="1779"/>
                </a:lnTo>
                <a:lnTo>
                  <a:pt x="4607" y="1779"/>
                </a:lnTo>
                <a:lnTo>
                  <a:pt x="4609" y="1776"/>
                </a:lnTo>
                <a:lnTo>
                  <a:pt x="4609" y="1776"/>
                </a:lnTo>
                <a:lnTo>
                  <a:pt x="4609" y="1776"/>
                </a:lnTo>
                <a:lnTo>
                  <a:pt x="4609" y="1774"/>
                </a:lnTo>
                <a:lnTo>
                  <a:pt x="4611" y="1774"/>
                </a:lnTo>
                <a:lnTo>
                  <a:pt x="4614" y="1772"/>
                </a:lnTo>
                <a:lnTo>
                  <a:pt x="4614" y="1772"/>
                </a:lnTo>
                <a:lnTo>
                  <a:pt x="4614" y="1772"/>
                </a:lnTo>
                <a:lnTo>
                  <a:pt x="4614" y="1770"/>
                </a:lnTo>
                <a:lnTo>
                  <a:pt x="4614" y="1770"/>
                </a:lnTo>
                <a:lnTo>
                  <a:pt x="4614" y="1770"/>
                </a:lnTo>
                <a:lnTo>
                  <a:pt x="4614" y="1767"/>
                </a:lnTo>
                <a:lnTo>
                  <a:pt x="4614" y="1770"/>
                </a:lnTo>
                <a:lnTo>
                  <a:pt x="4614" y="1770"/>
                </a:lnTo>
                <a:lnTo>
                  <a:pt x="4616" y="1770"/>
                </a:lnTo>
                <a:lnTo>
                  <a:pt x="4616" y="1770"/>
                </a:lnTo>
                <a:lnTo>
                  <a:pt x="4618" y="1770"/>
                </a:lnTo>
                <a:lnTo>
                  <a:pt x="4618" y="1770"/>
                </a:lnTo>
                <a:lnTo>
                  <a:pt x="4620" y="1767"/>
                </a:lnTo>
                <a:lnTo>
                  <a:pt x="4620" y="1765"/>
                </a:lnTo>
                <a:lnTo>
                  <a:pt x="4623" y="1765"/>
                </a:lnTo>
                <a:lnTo>
                  <a:pt x="4625" y="1763"/>
                </a:lnTo>
                <a:lnTo>
                  <a:pt x="4625" y="1763"/>
                </a:lnTo>
                <a:lnTo>
                  <a:pt x="4627" y="1763"/>
                </a:lnTo>
                <a:lnTo>
                  <a:pt x="4625" y="1763"/>
                </a:lnTo>
                <a:lnTo>
                  <a:pt x="4625" y="1761"/>
                </a:lnTo>
                <a:lnTo>
                  <a:pt x="4625" y="1756"/>
                </a:lnTo>
                <a:lnTo>
                  <a:pt x="4625" y="1754"/>
                </a:lnTo>
                <a:lnTo>
                  <a:pt x="4625" y="1747"/>
                </a:lnTo>
                <a:lnTo>
                  <a:pt x="4625" y="1747"/>
                </a:lnTo>
                <a:lnTo>
                  <a:pt x="4629" y="1740"/>
                </a:lnTo>
                <a:lnTo>
                  <a:pt x="4629" y="1740"/>
                </a:lnTo>
                <a:lnTo>
                  <a:pt x="4629" y="1740"/>
                </a:lnTo>
                <a:lnTo>
                  <a:pt x="4632" y="1738"/>
                </a:lnTo>
                <a:lnTo>
                  <a:pt x="4632" y="1738"/>
                </a:lnTo>
                <a:lnTo>
                  <a:pt x="4632" y="1736"/>
                </a:lnTo>
                <a:lnTo>
                  <a:pt x="4632" y="1736"/>
                </a:lnTo>
                <a:lnTo>
                  <a:pt x="4632" y="1736"/>
                </a:lnTo>
                <a:lnTo>
                  <a:pt x="4634" y="1736"/>
                </a:lnTo>
                <a:lnTo>
                  <a:pt x="4634" y="1738"/>
                </a:lnTo>
                <a:lnTo>
                  <a:pt x="4636" y="1738"/>
                </a:lnTo>
                <a:lnTo>
                  <a:pt x="4638" y="1738"/>
                </a:lnTo>
                <a:lnTo>
                  <a:pt x="4641" y="1738"/>
                </a:lnTo>
                <a:lnTo>
                  <a:pt x="4645" y="1738"/>
                </a:lnTo>
                <a:lnTo>
                  <a:pt x="4647" y="1738"/>
                </a:lnTo>
                <a:lnTo>
                  <a:pt x="4647" y="1736"/>
                </a:lnTo>
                <a:lnTo>
                  <a:pt x="4647" y="1736"/>
                </a:lnTo>
                <a:lnTo>
                  <a:pt x="4645" y="1736"/>
                </a:lnTo>
                <a:lnTo>
                  <a:pt x="4643" y="1731"/>
                </a:lnTo>
                <a:lnTo>
                  <a:pt x="4641" y="1729"/>
                </a:lnTo>
                <a:lnTo>
                  <a:pt x="4636" y="1727"/>
                </a:lnTo>
                <a:lnTo>
                  <a:pt x="4634" y="1725"/>
                </a:lnTo>
                <a:lnTo>
                  <a:pt x="4632" y="1722"/>
                </a:lnTo>
                <a:lnTo>
                  <a:pt x="4632" y="1722"/>
                </a:lnTo>
                <a:lnTo>
                  <a:pt x="4629" y="1720"/>
                </a:lnTo>
                <a:lnTo>
                  <a:pt x="4629" y="1720"/>
                </a:lnTo>
                <a:lnTo>
                  <a:pt x="4632" y="1720"/>
                </a:lnTo>
                <a:lnTo>
                  <a:pt x="4632" y="1720"/>
                </a:lnTo>
                <a:lnTo>
                  <a:pt x="4632" y="1718"/>
                </a:lnTo>
                <a:lnTo>
                  <a:pt x="4634" y="1718"/>
                </a:lnTo>
                <a:lnTo>
                  <a:pt x="4634" y="1718"/>
                </a:lnTo>
                <a:lnTo>
                  <a:pt x="4634" y="1716"/>
                </a:lnTo>
                <a:lnTo>
                  <a:pt x="4634" y="1716"/>
                </a:lnTo>
                <a:lnTo>
                  <a:pt x="4632" y="1713"/>
                </a:lnTo>
                <a:lnTo>
                  <a:pt x="4629" y="1711"/>
                </a:lnTo>
                <a:lnTo>
                  <a:pt x="4629" y="1709"/>
                </a:lnTo>
                <a:lnTo>
                  <a:pt x="4629" y="1709"/>
                </a:lnTo>
                <a:lnTo>
                  <a:pt x="4627" y="1709"/>
                </a:lnTo>
                <a:lnTo>
                  <a:pt x="4627" y="1709"/>
                </a:lnTo>
                <a:lnTo>
                  <a:pt x="4627" y="1707"/>
                </a:lnTo>
                <a:lnTo>
                  <a:pt x="4627" y="1707"/>
                </a:lnTo>
                <a:lnTo>
                  <a:pt x="4627" y="1707"/>
                </a:lnTo>
                <a:lnTo>
                  <a:pt x="4627" y="1707"/>
                </a:lnTo>
                <a:lnTo>
                  <a:pt x="4627" y="1707"/>
                </a:lnTo>
                <a:lnTo>
                  <a:pt x="4627" y="1704"/>
                </a:lnTo>
                <a:lnTo>
                  <a:pt x="4627" y="1704"/>
                </a:lnTo>
                <a:lnTo>
                  <a:pt x="4625" y="1704"/>
                </a:lnTo>
                <a:lnTo>
                  <a:pt x="4625" y="1704"/>
                </a:lnTo>
                <a:lnTo>
                  <a:pt x="4623" y="1702"/>
                </a:lnTo>
                <a:lnTo>
                  <a:pt x="4623" y="1702"/>
                </a:lnTo>
                <a:lnTo>
                  <a:pt x="4623" y="1702"/>
                </a:lnTo>
                <a:lnTo>
                  <a:pt x="4623" y="1700"/>
                </a:lnTo>
                <a:lnTo>
                  <a:pt x="4623" y="1700"/>
                </a:lnTo>
                <a:lnTo>
                  <a:pt x="4620" y="1695"/>
                </a:lnTo>
                <a:lnTo>
                  <a:pt x="4618" y="1695"/>
                </a:lnTo>
                <a:lnTo>
                  <a:pt x="4618" y="1695"/>
                </a:lnTo>
                <a:lnTo>
                  <a:pt x="4620" y="1695"/>
                </a:lnTo>
                <a:lnTo>
                  <a:pt x="4623" y="1695"/>
                </a:lnTo>
                <a:lnTo>
                  <a:pt x="4625" y="1695"/>
                </a:lnTo>
                <a:lnTo>
                  <a:pt x="4625" y="1695"/>
                </a:lnTo>
                <a:lnTo>
                  <a:pt x="4625" y="1693"/>
                </a:lnTo>
                <a:lnTo>
                  <a:pt x="4625" y="1695"/>
                </a:lnTo>
                <a:lnTo>
                  <a:pt x="4627" y="1695"/>
                </a:lnTo>
                <a:lnTo>
                  <a:pt x="4629" y="1695"/>
                </a:lnTo>
                <a:lnTo>
                  <a:pt x="4629" y="1695"/>
                </a:lnTo>
                <a:lnTo>
                  <a:pt x="4629" y="1693"/>
                </a:lnTo>
                <a:lnTo>
                  <a:pt x="4629" y="1693"/>
                </a:lnTo>
                <a:lnTo>
                  <a:pt x="4629" y="1693"/>
                </a:lnTo>
                <a:lnTo>
                  <a:pt x="4627" y="1691"/>
                </a:lnTo>
                <a:lnTo>
                  <a:pt x="4625" y="1691"/>
                </a:lnTo>
                <a:lnTo>
                  <a:pt x="4625" y="1691"/>
                </a:lnTo>
                <a:lnTo>
                  <a:pt x="4625" y="1689"/>
                </a:lnTo>
                <a:lnTo>
                  <a:pt x="4625" y="1689"/>
                </a:lnTo>
                <a:lnTo>
                  <a:pt x="4625" y="1689"/>
                </a:lnTo>
                <a:lnTo>
                  <a:pt x="4627" y="1686"/>
                </a:lnTo>
                <a:lnTo>
                  <a:pt x="4627" y="1686"/>
                </a:lnTo>
                <a:lnTo>
                  <a:pt x="4627" y="1684"/>
                </a:lnTo>
                <a:lnTo>
                  <a:pt x="4629" y="1684"/>
                </a:lnTo>
                <a:lnTo>
                  <a:pt x="4632" y="1686"/>
                </a:lnTo>
                <a:lnTo>
                  <a:pt x="4634" y="1686"/>
                </a:lnTo>
                <a:lnTo>
                  <a:pt x="4634" y="1686"/>
                </a:lnTo>
                <a:lnTo>
                  <a:pt x="4636" y="1684"/>
                </a:lnTo>
                <a:lnTo>
                  <a:pt x="4638" y="1684"/>
                </a:lnTo>
                <a:lnTo>
                  <a:pt x="4641" y="1684"/>
                </a:lnTo>
                <a:lnTo>
                  <a:pt x="4641" y="1684"/>
                </a:lnTo>
                <a:lnTo>
                  <a:pt x="4643" y="1684"/>
                </a:lnTo>
                <a:lnTo>
                  <a:pt x="4643" y="1682"/>
                </a:lnTo>
                <a:lnTo>
                  <a:pt x="4641" y="1682"/>
                </a:lnTo>
                <a:lnTo>
                  <a:pt x="4638" y="1680"/>
                </a:lnTo>
                <a:lnTo>
                  <a:pt x="4636" y="1677"/>
                </a:lnTo>
                <a:lnTo>
                  <a:pt x="4636" y="1675"/>
                </a:lnTo>
                <a:lnTo>
                  <a:pt x="4638" y="1675"/>
                </a:lnTo>
                <a:lnTo>
                  <a:pt x="4638" y="1675"/>
                </a:lnTo>
                <a:lnTo>
                  <a:pt x="4641" y="1675"/>
                </a:lnTo>
                <a:lnTo>
                  <a:pt x="4643" y="1675"/>
                </a:lnTo>
                <a:lnTo>
                  <a:pt x="4647" y="1675"/>
                </a:lnTo>
                <a:lnTo>
                  <a:pt x="4650" y="1673"/>
                </a:lnTo>
                <a:lnTo>
                  <a:pt x="4652" y="1673"/>
                </a:lnTo>
                <a:lnTo>
                  <a:pt x="4652" y="1671"/>
                </a:lnTo>
                <a:lnTo>
                  <a:pt x="4652" y="1671"/>
                </a:lnTo>
                <a:lnTo>
                  <a:pt x="4652" y="1671"/>
                </a:lnTo>
                <a:lnTo>
                  <a:pt x="4652" y="1668"/>
                </a:lnTo>
                <a:lnTo>
                  <a:pt x="4652" y="1668"/>
                </a:lnTo>
                <a:lnTo>
                  <a:pt x="4652" y="1668"/>
                </a:lnTo>
                <a:lnTo>
                  <a:pt x="4650" y="1668"/>
                </a:lnTo>
                <a:lnTo>
                  <a:pt x="4647" y="1668"/>
                </a:lnTo>
                <a:lnTo>
                  <a:pt x="4647" y="1668"/>
                </a:lnTo>
                <a:lnTo>
                  <a:pt x="4643" y="1666"/>
                </a:lnTo>
                <a:lnTo>
                  <a:pt x="4643" y="1666"/>
                </a:lnTo>
                <a:lnTo>
                  <a:pt x="4641" y="1664"/>
                </a:lnTo>
                <a:lnTo>
                  <a:pt x="4641" y="1664"/>
                </a:lnTo>
                <a:lnTo>
                  <a:pt x="4641" y="1664"/>
                </a:lnTo>
                <a:lnTo>
                  <a:pt x="4638" y="1662"/>
                </a:lnTo>
                <a:lnTo>
                  <a:pt x="4638" y="1662"/>
                </a:lnTo>
                <a:lnTo>
                  <a:pt x="4636" y="1662"/>
                </a:lnTo>
                <a:lnTo>
                  <a:pt x="4634" y="1664"/>
                </a:lnTo>
                <a:lnTo>
                  <a:pt x="4634" y="1664"/>
                </a:lnTo>
                <a:lnTo>
                  <a:pt x="4632" y="1664"/>
                </a:lnTo>
                <a:lnTo>
                  <a:pt x="4632" y="1662"/>
                </a:lnTo>
                <a:lnTo>
                  <a:pt x="4632" y="1662"/>
                </a:lnTo>
                <a:lnTo>
                  <a:pt x="4634" y="1662"/>
                </a:lnTo>
                <a:lnTo>
                  <a:pt x="4634" y="1662"/>
                </a:lnTo>
                <a:lnTo>
                  <a:pt x="4634" y="1659"/>
                </a:lnTo>
                <a:lnTo>
                  <a:pt x="4634" y="1659"/>
                </a:lnTo>
                <a:lnTo>
                  <a:pt x="4632" y="1659"/>
                </a:lnTo>
                <a:lnTo>
                  <a:pt x="4629" y="1659"/>
                </a:lnTo>
                <a:lnTo>
                  <a:pt x="4625" y="1662"/>
                </a:lnTo>
                <a:lnTo>
                  <a:pt x="4627" y="1659"/>
                </a:lnTo>
                <a:lnTo>
                  <a:pt x="4627" y="1659"/>
                </a:lnTo>
                <a:lnTo>
                  <a:pt x="4627" y="1657"/>
                </a:lnTo>
                <a:lnTo>
                  <a:pt x="4627" y="1657"/>
                </a:lnTo>
                <a:lnTo>
                  <a:pt x="4627" y="1655"/>
                </a:lnTo>
                <a:lnTo>
                  <a:pt x="4627" y="1655"/>
                </a:lnTo>
                <a:lnTo>
                  <a:pt x="4627" y="1653"/>
                </a:lnTo>
                <a:lnTo>
                  <a:pt x="4627" y="1653"/>
                </a:lnTo>
                <a:lnTo>
                  <a:pt x="4627" y="1650"/>
                </a:lnTo>
                <a:lnTo>
                  <a:pt x="4625" y="1650"/>
                </a:lnTo>
                <a:lnTo>
                  <a:pt x="4623" y="1650"/>
                </a:lnTo>
                <a:lnTo>
                  <a:pt x="4623" y="1648"/>
                </a:lnTo>
                <a:lnTo>
                  <a:pt x="4620" y="1648"/>
                </a:lnTo>
                <a:lnTo>
                  <a:pt x="4620" y="1646"/>
                </a:lnTo>
                <a:lnTo>
                  <a:pt x="4620" y="1646"/>
                </a:lnTo>
                <a:lnTo>
                  <a:pt x="4620" y="1644"/>
                </a:lnTo>
                <a:lnTo>
                  <a:pt x="4618" y="1644"/>
                </a:lnTo>
                <a:lnTo>
                  <a:pt x="4618" y="1646"/>
                </a:lnTo>
                <a:lnTo>
                  <a:pt x="4618" y="1646"/>
                </a:lnTo>
                <a:lnTo>
                  <a:pt x="4616" y="1648"/>
                </a:lnTo>
                <a:lnTo>
                  <a:pt x="4614" y="1650"/>
                </a:lnTo>
                <a:lnTo>
                  <a:pt x="4614" y="1650"/>
                </a:lnTo>
                <a:lnTo>
                  <a:pt x="4614" y="1648"/>
                </a:lnTo>
                <a:lnTo>
                  <a:pt x="4614" y="1648"/>
                </a:lnTo>
                <a:lnTo>
                  <a:pt x="4616" y="1646"/>
                </a:lnTo>
                <a:lnTo>
                  <a:pt x="4614" y="1644"/>
                </a:lnTo>
                <a:lnTo>
                  <a:pt x="4614" y="1644"/>
                </a:lnTo>
                <a:lnTo>
                  <a:pt x="4614" y="1644"/>
                </a:lnTo>
                <a:lnTo>
                  <a:pt x="4609" y="1650"/>
                </a:lnTo>
                <a:lnTo>
                  <a:pt x="4609" y="1650"/>
                </a:lnTo>
                <a:lnTo>
                  <a:pt x="4605" y="1657"/>
                </a:lnTo>
                <a:lnTo>
                  <a:pt x="4602" y="1659"/>
                </a:lnTo>
                <a:lnTo>
                  <a:pt x="4602" y="1662"/>
                </a:lnTo>
                <a:lnTo>
                  <a:pt x="4600" y="1664"/>
                </a:lnTo>
                <a:lnTo>
                  <a:pt x="4600" y="1666"/>
                </a:lnTo>
                <a:lnTo>
                  <a:pt x="4598" y="1666"/>
                </a:lnTo>
                <a:lnTo>
                  <a:pt x="4598" y="1666"/>
                </a:lnTo>
                <a:lnTo>
                  <a:pt x="4596" y="1666"/>
                </a:lnTo>
                <a:lnTo>
                  <a:pt x="4596" y="1666"/>
                </a:lnTo>
                <a:lnTo>
                  <a:pt x="4596" y="1666"/>
                </a:lnTo>
                <a:lnTo>
                  <a:pt x="4596" y="1666"/>
                </a:lnTo>
                <a:lnTo>
                  <a:pt x="4593" y="1668"/>
                </a:lnTo>
                <a:lnTo>
                  <a:pt x="4593" y="1671"/>
                </a:lnTo>
                <a:lnTo>
                  <a:pt x="4593" y="1671"/>
                </a:lnTo>
                <a:lnTo>
                  <a:pt x="4596" y="1671"/>
                </a:lnTo>
                <a:lnTo>
                  <a:pt x="4596" y="1673"/>
                </a:lnTo>
                <a:lnTo>
                  <a:pt x="4593" y="1673"/>
                </a:lnTo>
                <a:lnTo>
                  <a:pt x="4593" y="1675"/>
                </a:lnTo>
                <a:lnTo>
                  <a:pt x="4591" y="1675"/>
                </a:lnTo>
                <a:lnTo>
                  <a:pt x="4589" y="1675"/>
                </a:lnTo>
                <a:lnTo>
                  <a:pt x="4587" y="1675"/>
                </a:lnTo>
                <a:lnTo>
                  <a:pt x="4587" y="1675"/>
                </a:lnTo>
                <a:lnTo>
                  <a:pt x="4587" y="1675"/>
                </a:lnTo>
                <a:lnTo>
                  <a:pt x="4587" y="1675"/>
                </a:lnTo>
                <a:lnTo>
                  <a:pt x="4584" y="1675"/>
                </a:lnTo>
                <a:lnTo>
                  <a:pt x="4582" y="1677"/>
                </a:lnTo>
                <a:lnTo>
                  <a:pt x="4580" y="1677"/>
                </a:lnTo>
                <a:lnTo>
                  <a:pt x="4580" y="1680"/>
                </a:lnTo>
                <a:lnTo>
                  <a:pt x="4578" y="1680"/>
                </a:lnTo>
                <a:lnTo>
                  <a:pt x="4575" y="1680"/>
                </a:lnTo>
                <a:lnTo>
                  <a:pt x="4573" y="1682"/>
                </a:lnTo>
                <a:lnTo>
                  <a:pt x="4571" y="1682"/>
                </a:lnTo>
                <a:lnTo>
                  <a:pt x="4571" y="1682"/>
                </a:lnTo>
                <a:lnTo>
                  <a:pt x="4571" y="1682"/>
                </a:lnTo>
                <a:lnTo>
                  <a:pt x="4571" y="1682"/>
                </a:lnTo>
                <a:lnTo>
                  <a:pt x="4571" y="1684"/>
                </a:lnTo>
                <a:lnTo>
                  <a:pt x="4571" y="1686"/>
                </a:lnTo>
                <a:lnTo>
                  <a:pt x="4569" y="1686"/>
                </a:lnTo>
                <a:lnTo>
                  <a:pt x="4566" y="1691"/>
                </a:lnTo>
                <a:lnTo>
                  <a:pt x="4562" y="1693"/>
                </a:lnTo>
                <a:lnTo>
                  <a:pt x="4560" y="1698"/>
                </a:lnTo>
                <a:lnTo>
                  <a:pt x="4557" y="1700"/>
                </a:lnTo>
                <a:lnTo>
                  <a:pt x="4555" y="1702"/>
                </a:lnTo>
                <a:lnTo>
                  <a:pt x="4555" y="1702"/>
                </a:lnTo>
                <a:lnTo>
                  <a:pt x="4553" y="1704"/>
                </a:lnTo>
                <a:lnTo>
                  <a:pt x="4551" y="1704"/>
                </a:lnTo>
                <a:lnTo>
                  <a:pt x="4542" y="1707"/>
                </a:lnTo>
                <a:lnTo>
                  <a:pt x="4535" y="1707"/>
                </a:lnTo>
                <a:lnTo>
                  <a:pt x="4533" y="1709"/>
                </a:lnTo>
                <a:lnTo>
                  <a:pt x="4533" y="1709"/>
                </a:lnTo>
                <a:lnTo>
                  <a:pt x="4530" y="1711"/>
                </a:lnTo>
                <a:lnTo>
                  <a:pt x="4530" y="1713"/>
                </a:lnTo>
                <a:lnTo>
                  <a:pt x="4530" y="1713"/>
                </a:lnTo>
                <a:lnTo>
                  <a:pt x="4530" y="1716"/>
                </a:lnTo>
                <a:lnTo>
                  <a:pt x="4530" y="1716"/>
                </a:lnTo>
                <a:lnTo>
                  <a:pt x="4530" y="1716"/>
                </a:lnTo>
                <a:lnTo>
                  <a:pt x="4528" y="1716"/>
                </a:lnTo>
                <a:lnTo>
                  <a:pt x="4528" y="1713"/>
                </a:lnTo>
                <a:lnTo>
                  <a:pt x="4528" y="1716"/>
                </a:lnTo>
                <a:lnTo>
                  <a:pt x="4526" y="1716"/>
                </a:lnTo>
                <a:lnTo>
                  <a:pt x="4528" y="1718"/>
                </a:lnTo>
                <a:lnTo>
                  <a:pt x="4528" y="1718"/>
                </a:lnTo>
                <a:lnTo>
                  <a:pt x="4528" y="1720"/>
                </a:lnTo>
                <a:lnTo>
                  <a:pt x="4526" y="1720"/>
                </a:lnTo>
                <a:lnTo>
                  <a:pt x="4526" y="1722"/>
                </a:lnTo>
                <a:lnTo>
                  <a:pt x="4526" y="1725"/>
                </a:lnTo>
                <a:lnTo>
                  <a:pt x="4526" y="1727"/>
                </a:lnTo>
                <a:lnTo>
                  <a:pt x="4524" y="1727"/>
                </a:lnTo>
                <a:lnTo>
                  <a:pt x="4524" y="1727"/>
                </a:lnTo>
                <a:lnTo>
                  <a:pt x="4524" y="1729"/>
                </a:lnTo>
                <a:lnTo>
                  <a:pt x="4526" y="1729"/>
                </a:lnTo>
                <a:lnTo>
                  <a:pt x="4528" y="1729"/>
                </a:lnTo>
                <a:lnTo>
                  <a:pt x="4526" y="1731"/>
                </a:lnTo>
                <a:lnTo>
                  <a:pt x="4526" y="1729"/>
                </a:lnTo>
                <a:lnTo>
                  <a:pt x="4524" y="1729"/>
                </a:lnTo>
                <a:lnTo>
                  <a:pt x="4521" y="1729"/>
                </a:lnTo>
                <a:lnTo>
                  <a:pt x="4521" y="1729"/>
                </a:lnTo>
                <a:lnTo>
                  <a:pt x="4519" y="1727"/>
                </a:lnTo>
                <a:lnTo>
                  <a:pt x="4515" y="1725"/>
                </a:lnTo>
                <a:lnTo>
                  <a:pt x="4515" y="1725"/>
                </a:lnTo>
                <a:lnTo>
                  <a:pt x="4512" y="1725"/>
                </a:lnTo>
                <a:lnTo>
                  <a:pt x="4512" y="1725"/>
                </a:lnTo>
                <a:lnTo>
                  <a:pt x="4510" y="1725"/>
                </a:lnTo>
                <a:lnTo>
                  <a:pt x="4508" y="1725"/>
                </a:lnTo>
                <a:lnTo>
                  <a:pt x="4506" y="1725"/>
                </a:lnTo>
                <a:lnTo>
                  <a:pt x="4503" y="1722"/>
                </a:lnTo>
                <a:lnTo>
                  <a:pt x="4503" y="1722"/>
                </a:lnTo>
                <a:lnTo>
                  <a:pt x="4503" y="1720"/>
                </a:lnTo>
                <a:lnTo>
                  <a:pt x="4499" y="1722"/>
                </a:lnTo>
                <a:lnTo>
                  <a:pt x="4497" y="1725"/>
                </a:lnTo>
                <a:lnTo>
                  <a:pt x="4497" y="1725"/>
                </a:lnTo>
                <a:lnTo>
                  <a:pt x="4494" y="1727"/>
                </a:lnTo>
                <a:lnTo>
                  <a:pt x="4494" y="1729"/>
                </a:lnTo>
                <a:lnTo>
                  <a:pt x="4494" y="1729"/>
                </a:lnTo>
                <a:lnTo>
                  <a:pt x="4492" y="1734"/>
                </a:lnTo>
                <a:lnTo>
                  <a:pt x="4494" y="1734"/>
                </a:lnTo>
                <a:lnTo>
                  <a:pt x="4494" y="1731"/>
                </a:lnTo>
                <a:lnTo>
                  <a:pt x="4494" y="1731"/>
                </a:lnTo>
                <a:lnTo>
                  <a:pt x="4494" y="1734"/>
                </a:lnTo>
                <a:lnTo>
                  <a:pt x="4492" y="1734"/>
                </a:lnTo>
                <a:close/>
                <a:moveTo>
                  <a:pt x="4414" y="1729"/>
                </a:moveTo>
                <a:lnTo>
                  <a:pt x="4411" y="1729"/>
                </a:lnTo>
                <a:lnTo>
                  <a:pt x="4411" y="1729"/>
                </a:lnTo>
                <a:lnTo>
                  <a:pt x="4409" y="1731"/>
                </a:lnTo>
                <a:lnTo>
                  <a:pt x="4411" y="1731"/>
                </a:lnTo>
                <a:lnTo>
                  <a:pt x="4414" y="1731"/>
                </a:lnTo>
                <a:lnTo>
                  <a:pt x="4416" y="1731"/>
                </a:lnTo>
                <a:lnTo>
                  <a:pt x="4414" y="1731"/>
                </a:lnTo>
                <a:lnTo>
                  <a:pt x="4414" y="1729"/>
                </a:lnTo>
                <a:close/>
                <a:moveTo>
                  <a:pt x="4465" y="1590"/>
                </a:moveTo>
                <a:lnTo>
                  <a:pt x="4465" y="1590"/>
                </a:lnTo>
                <a:lnTo>
                  <a:pt x="4463" y="1590"/>
                </a:lnTo>
                <a:lnTo>
                  <a:pt x="4463" y="1592"/>
                </a:lnTo>
                <a:lnTo>
                  <a:pt x="4463" y="1592"/>
                </a:lnTo>
                <a:lnTo>
                  <a:pt x="4465" y="1592"/>
                </a:lnTo>
                <a:lnTo>
                  <a:pt x="4465" y="1590"/>
                </a:lnTo>
                <a:close/>
                <a:moveTo>
                  <a:pt x="4440" y="1914"/>
                </a:moveTo>
                <a:lnTo>
                  <a:pt x="4440" y="1914"/>
                </a:lnTo>
                <a:lnTo>
                  <a:pt x="4440" y="1914"/>
                </a:lnTo>
                <a:lnTo>
                  <a:pt x="4440" y="1914"/>
                </a:lnTo>
                <a:lnTo>
                  <a:pt x="4440" y="1914"/>
                </a:lnTo>
                <a:lnTo>
                  <a:pt x="4440" y="1916"/>
                </a:lnTo>
                <a:lnTo>
                  <a:pt x="4443" y="1914"/>
                </a:lnTo>
                <a:lnTo>
                  <a:pt x="4440" y="1914"/>
                </a:lnTo>
                <a:lnTo>
                  <a:pt x="4440" y="1914"/>
                </a:lnTo>
                <a:close/>
                <a:moveTo>
                  <a:pt x="4458" y="1797"/>
                </a:moveTo>
                <a:lnTo>
                  <a:pt x="4458" y="1797"/>
                </a:lnTo>
                <a:lnTo>
                  <a:pt x="4458" y="1799"/>
                </a:lnTo>
                <a:lnTo>
                  <a:pt x="4461" y="1799"/>
                </a:lnTo>
                <a:lnTo>
                  <a:pt x="4461" y="1799"/>
                </a:lnTo>
                <a:lnTo>
                  <a:pt x="4461" y="1797"/>
                </a:lnTo>
                <a:lnTo>
                  <a:pt x="4458" y="1797"/>
                </a:lnTo>
                <a:lnTo>
                  <a:pt x="4458" y="1797"/>
                </a:lnTo>
                <a:lnTo>
                  <a:pt x="4458" y="1797"/>
                </a:lnTo>
                <a:close/>
                <a:moveTo>
                  <a:pt x="4557" y="1880"/>
                </a:moveTo>
                <a:lnTo>
                  <a:pt x="4560" y="1880"/>
                </a:lnTo>
                <a:lnTo>
                  <a:pt x="4566" y="1882"/>
                </a:lnTo>
                <a:lnTo>
                  <a:pt x="4569" y="1885"/>
                </a:lnTo>
                <a:lnTo>
                  <a:pt x="4573" y="1885"/>
                </a:lnTo>
                <a:lnTo>
                  <a:pt x="4575" y="1885"/>
                </a:lnTo>
                <a:lnTo>
                  <a:pt x="4575" y="1885"/>
                </a:lnTo>
                <a:lnTo>
                  <a:pt x="4575" y="1887"/>
                </a:lnTo>
                <a:lnTo>
                  <a:pt x="4578" y="1887"/>
                </a:lnTo>
                <a:lnTo>
                  <a:pt x="4580" y="1887"/>
                </a:lnTo>
                <a:lnTo>
                  <a:pt x="4580" y="1887"/>
                </a:lnTo>
                <a:lnTo>
                  <a:pt x="4580" y="1887"/>
                </a:lnTo>
                <a:lnTo>
                  <a:pt x="4578" y="1885"/>
                </a:lnTo>
                <a:lnTo>
                  <a:pt x="4578" y="1885"/>
                </a:lnTo>
                <a:lnTo>
                  <a:pt x="4578" y="1882"/>
                </a:lnTo>
                <a:lnTo>
                  <a:pt x="4575" y="1880"/>
                </a:lnTo>
                <a:lnTo>
                  <a:pt x="4575" y="1880"/>
                </a:lnTo>
                <a:lnTo>
                  <a:pt x="4578" y="1876"/>
                </a:lnTo>
                <a:lnTo>
                  <a:pt x="4578" y="1873"/>
                </a:lnTo>
                <a:lnTo>
                  <a:pt x="4578" y="1873"/>
                </a:lnTo>
                <a:lnTo>
                  <a:pt x="4575" y="1871"/>
                </a:lnTo>
                <a:lnTo>
                  <a:pt x="4571" y="1869"/>
                </a:lnTo>
                <a:lnTo>
                  <a:pt x="4571" y="1869"/>
                </a:lnTo>
                <a:lnTo>
                  <a:pt x="4569" y="1871"/>
                </a:lnTo>
                <a:lnTo>
                  <a:pt x="4566" y="1871"/>
                </a:lnTo>
                <a:lnTo>
                  <a:pt x="4562" y="1871"/>
                </a:lnTo>
                <a:lnTo>
                  <a:pt x="4560" y="1871"/>
                </a:lnTo>
                <a:lnTo>
                  <a:pt x="4555" y="1871"/>
                </a:lnTo>
                <a:lnTo>
                  <a:pt x="4553" y="1869"/>
                </a:lnTo>
                <a:lnTo>
                  <a:pt x="4551" y="1867"/>
                </a:lnTo>
                <a:lnTo>
                  <a:pt x="4551" y="1864"/>
                </a:lnTo>
                <a:lnTo>
                  <a:pt x="4551" y="1864"/>
                </a:lnTo>
                <a:lnTo>
                  <a:pt x="4548" y="1864"/>
                </a:lnTo>
                <a:lnTo>
                  <a:pt x="4548" y="1862"/>
                </a:lnTo>
                <a:lnTo>
                  <a:pt x="4548" y="1860"/>
                </a:lnTo>
                <a:lnTo>
                  <a:pt x="4548" y="1860"/>
                </a:lnTo>
                <a:lnTo>
                  <a:pt x="4546" y="1857"/>
                </a:lnTo>
                <a:lnTo>
                  <a:pt x="4544" y="1857"/>
                </a:lnTo>
                <a:lnTo>
                  <a:pt x="4542" y="1857"/>
                </a:lnTo>
                <a:lnTo>
                  <a:pt x="4542" y="1857"/>
                </a:lnTo>
                <a:lnTo>
                  <a:pt x="4539" y="1857"/>
                </a:lnTo>
                <a:lnTo>
                  <a:pt x="4535" y="1855"/>
                </a:lnTo>
                <a:lnTo>
                  <a:pt x="4535" y="1855"/>
                </a:lnTo>
                <a:lnTo>
                  <a:pt x="4535" y="1855"/>
                </a:lnTo>
                <a:lnTo>
                  <a:pt x="4533" y="1855"/>
                </a:lnTo>
                <a:lnTo>
                  <a:pt x="4530" y="1855"/>
                </a:lnTo>
                <a:lnTo>
                  <a:pt x="4530" y="1855"/>
                </a:lnTo>
                <a:lnTo>
                  <a:pt x="4528" y="1855"/>
                </a:lnTo>
                <a:lnTo>
                  <a:pt x="4526" y="1855"/>
                </a:lnTo>
                <a:lnTo>
                  <a:pt x="4526" y="1855"/>
                </a:lnTo>
                <a:lnTo>
                  <a:pt x="4524" y="1851"/>
                </a:lnTo>
                <a:lnTo>
                  <a:pt x="4524" y="1851"/>
                </a:lnTo>
                <a:lnTo>
                  <a:pt x="4521" y="1851"/>
                </a:lnTo>
                <a:lnTo>
                  <a:pt x="4521" y="1851"/>
                </a:lnTo>
                <a:lnTo>
                  <a:pt x="4519" y="1851"/>
                </a:lnTo>
                <a:lnTo>
                  <a:pt x="4519" y="1853"/>
                </a:lnTo>
                <a:lnTo>
                  <a:pt x="4519" y="1853"/>
                </a:lnTo>
                <a:lnTo>
                  <a:pt x="4519" y="1855"/>
                </a:lnTo>
                <a:lnTo>
                  <a:pt x="4517" y="1857"/>
                </a:lnTo>
                <a:lnTo>
                  <a:pt x="4517" y="1857"/>
                </a:lnTo>
                <a:lnTo>
                  <a:pt x="4515" y="1860"/>
                </a:lnTo>
                <a:lnTo>
                  <a:pt x="4515" y="1860"/>
                </a:lnTo>
                <a:lnTo>
                  <a:pt x="4512" y="1860"/>
                </a:lnTo>
                <a:lnTo>
                  <a:pt x="4512" y="1857"/>
                </a:lnTo>
                <a:lnTo>
                  <a:pt x="4512" y="1857"/>
                </a:lnTo>
                <a:lnTo>
                  <a:pt x="4510" y="1857"/>
                </a:lnTo>
                <a:lnTo>
                  <a:pt x="4508" y="1857"/>
                </a:lnTo>
                <a:lnTo>
                  <a:pt x="4506" y="1857"/>
                </a:lnTo>
                <a:lnTo>
                  <a:pt x="4501" y="1857"/>
                </a:lnTo>
                <a:lnTo>
                  <a:pt x="4501" y="1857"/>
                </a:lnTo>
                <a:lnTo>
                  <a:pt x="4499" y="1857"/>
                </a:lnTo>
                <a:lnTo>
                  <a:pt x="4497" y="1857"/>
                </a:lnTo>
                <a:lnTo>
                  <a:pt x="4492" y="1857"/>
                </a:lnTo>
                <a:lnTo>
                  <a:pt x="4492" y="1857"/>
                </a:lnTo>
                <a:lnTo>
                  <a:pt x="4490" y="1857"/>
                </a:lnTo>
                <a:lnTo>
                  <a:pt x="4488" y="1857"/>
                </a:lnTo>
                <a:lnTo>
                  <a:pt x="4488" y="1855"/>
                </a:lnTo>
                <a:lnTo>
                  <a:pt x="4485" y="1853"/>
                </a:lnTo>
                <a:lnTo>
                  <a:pt x="4485" y="1851"/>
                </a:lnTo>
                <a:lnTo>
                  <a:pt x="4483" y="1851"/>
                </a:lnTo>
                <a:lnTo>
                  <a:pt x="4483" y="1848"/>
                </a:lnTo>
                <a:lnTo>
                  <a:pt x="4481" y="1848"/>
                </a:lnTo>
                <a:lnTo>
                  <a:pt x="4481" y="1848"/>
                </a:lnTo>
                <a:lnTo>
                  <a:pt x="4481" y="1848"/>
                </a:lnTo>
                <a:lnTo>
                  <a:pt x="4479" y="1848"/>
                </a:lnTo>
                <a:lnTo>
                  <a:pt x="4476" y="1848"/>
                </a:lnTo>
                <a:lnTo>
                  <a:pt x="4476" y="1848"/>
                </a:lnTo>
                <a:lnTo>
                  <a:pt x="4474" y="1848"/>
                </a:lnTo>
                <a:lnTo>
                  <a:pt x="4472" y="1848"/>
                </a:lnTo>
                <a:lnTo>
                  <a:pt x="4470" y="1846"/>
                </a:lnTo>
                <a:lnTo>
                  <a:pt x="4470" y="1846"/>
                </a:lnTo>
                <a:lnTo>
                  <a:pt x="4467" y="1844"/>
                </a:lnTo>
                <a:lnTo>
                  <a:pt x="4467" y="1844"/>
                </a:lnTo>
                <a:lnTo>
                  <a:pt x="4465" y="1844"/>
                </a:lnTo>
                <a:lnTo>
                  <a:pt x="4463" y="1844"/>
                </a:lnTo>
                <a:lnTo>
                  <a:pt x="4463" y="1844"/>
                </a:lnTo>
                <a:lnTo>
                  <a:pt x="4461" y="1846"/>
                </a:lnTo>
                <a:lnTo>
                  <a:pt x="4461" y="1846"/>
                </a:lnTo>
                <a:lnTo>
                  <a:pt x="4458" y="1846"/>
                </a:lnTo>
                <a:lnTo>
                  <a:pt x="4456" y="1844"/>
                </a:lnTo>
                <a:lnTo>
                  <a:pt x="4454" y="1844"/>
                </a:lnTo>
                <a:lnTo>
                  <a:pt x="4454" y="1844"/>
                </a:lnTo>
                <a:lnTo>
                  <a:pt x="4452" y="1844"/>
                </a:lnTo>
                <a:lnTo>
                  <a:pt x="4449" y="1844"/>
                </a:lnTo>
                <a:lnTo>
                  <a:pt x="4447" y="1844"/>
                </a:lnTo>
                <a:lnTo>
                  <a:pt x="4447" y="1844"/>
                </a:lnTo>
                <a:lnTo>
                  <a:pt x="4445" y="1844"/>
                </a:lnTo>
                <a:lnTo>
                  <a:pt x="4445" y="1846"/>
                </a:lnTo>
                <a:lnTo>
                  <a:pt x="4443" y="1851"/>
                </a:lnTo>
                <a:lnTo>
                  <a:pt x="4443" y="1851"/>
                </a:lnTo>
                <a:lnTo>
                  <a:pt x="4440" y="1853"/>
                </a:lnTo>
                <a:lnTo>
                  <a:pt x="4440" y="1851"/>
                </a:lnTo>
                <a:lnTo>
                  <a:pt x="4440" y="1853"/>
                </a:lnTo>
                <a:lnTo>
                  <a:pt x="4440" y="1855"/>
                </a:lnTo>
                <a:lnTo>
                  <a:pt x="4438" y="1857"/>
                </a:lnTo>
                <a:lnTo>
                  <a:pt x="4438" y="1857"/>
                </a:lnTo>
                <a:lnTo>
                  <a:pt x="4436" y="1855"/>
                </a:lnTo>
                <a:lnTo>
                  <a:pt x="4436" y="1855"/>
                </a:lnTo>
                <a:lnTo>
                  <a:pt x="4436" y="1855"/>
                </a:lnTo>
                <a:lnTo>
                  <a:pt x="4436" y="1855"/>
                </a:lnTo>
                <a:lnTo>
                  <a:pt x="4434" y="1855"/>
                </a:lnTo>
                <a:lnTo>
                  <a:pt x="4434" y="1857"/>
                </a:lnTo>
                <a:lnTo>
                  <a:pt x="4434" y="1857"/>
                </a:lnTo>
                <a:lnTo>
                  <a:pt x="4436" y="1857"/>
                </a:lnTo>
                <a:lnTo>
                  <a:pt x="4436" y="1857"/>
                </a:lnTo>
                <a:lnTo>
                  <a:pt x="4438" y="1857"/>
                </a:lnTo>
                <a:lnTo>
                  <a:pt x="4438" y="1857"/>
                </a:lnTo>
                <a:lnTo>
                  <a:pt x="4440" y="1857"/>
                </a:lnTo>
                <a:lnTo>
                  <a:pt x="4443" y="1857"/>
                </a:lnTo>
                <a:lnTo>
                  <a:pt x="4443" y="1857"/>
                </a:lnTo>
                <a:lnTo>
                  <a:pt x="4445" y="1857"/>
                </a:lnTo>
                <a:lnTo>
                  <a:pt x="4449" y="1860"/>
                </a:lnTo>
                <a:lnTo>
                  <a:pt x="4454" y="1860"/>
                </a:lnTo>
                <a:lnTo>
                  <a:pt x="4454" y="1862"/>
                </a:lnTo>
                <a:lnTo>
                  <a:pt x="4454" y="1862"/>
                </a:lnTo>
                <a:lnTo>
                  <a:pt x="4452" y="1864"/>
                </a:lnTo>
                <a:lnTo>
                  <a:pt x="4452" y="1864"/>
                </a:lnTo>
                <a:lnTo>
                  <a:pt x="4454" y="1867"/>
                </a:lnTo>
                <a:lnTo>
                  <a:pt x="4454" y="1867"/>
                </a:lnTo>
                <a:lnTo>
                  <a:pt x="4456" y="1867"/>
                </a:lnTo>
                <a:lnTo>
                  <a:pt x="4463" y="1867"/>
                </a:lnTo>
                <a:lnTo>
                  <a:pt x="4465" y="1867"/>
                </a:lnTo>
                <a:lnTo>
                  <a:pt x="4470" y="1869"/>
                </a:lnTo>
                <a:lnTo>
                  <a:pt x="4472" y="1869"/>
                </a:lnTo>
                <a:lnTo>
                  <a:pt x="4472" y="1869"/>
                </a:lnTo>
                <a:lnTo>
                  <a:pt x="4474" y="1871"/>
                </a:lnTo>
                <a:lnTo>
                  <a:pt x="4476" y="1871"/>
                </a:lnTo>
                <a:lnTo>
                  <a:pt x="4481" y="1871"/>
                </a:lnTo>
                <a:lnTo>
                  <a:pt x="4483" y="1873"/>
                </a:lnTo>
                <a:lnTo>
                  <a:pt x="4483" y="1873"/>
                </a:lnTo>
                <a:lnTo>
                  <a:pt x="4485" y="1871"/>
                </a:lnTo>
                <a:lnTo>
                  <a:pt x="4485" y="1871"/>
                </a:lnTo>
                <a:lnTo>
                  <a:pt x="4488" y="1871"/>
                </a:lnTo>
                <a:lnTo>
                  <a:pt x="4490" y="1871"/>
                </a:lnTo>
                <a:lnTo>
                  <a:pt x="4492" y="1871"/>
                </a:lnTo>
                <a:lnTo>
                  <a:pt x="4497" y="1871"/>
                </a:lnTo>
                <a:lnTo>
                  <a:pt x="4497" y="1871"/>
                </a:lnTo>
                <a:lnTo>
                  <a:pt x="4506" y="1873"/>
                </a:lnTo>
                <a:lnTo>
                  <a:pt x="4508" y="1873"/>
                </a:lnTo>
                <a:lnTo>
                  <a:pt x="4517" y="1878"/>
                </a:lnTo>
                <a:lnTo>
                  <a:pt x="4521" y="1878"/>
                </a:lnTo>
                <a:lnTo>
                  <a:pt x="4524" y="1880"/>
                </a:lnTo>
                <a:lnTo>
                  <a:pt x="4528" y="1880"/>
                </a:lnTo>
                <a:lnTo>
                  <a:pt x="4533" y="1880"/>
                </a:lnTo>
                <a:lnTo>
                  <a:pt x="4542" y="1880"/>
                </a:lnTo>
                <a:lnTo>
                  <a:pt x="4544" y="1880"/>
                </a:lnTo>
                <a:lnTo>
                  <a:pt x="4548" y="1882"/>
                </a:lnTo>
                <a:lnTo>
                  <a:pt x="4551" y="1882"/>
                </a:lnTo>
                <a:lnTo>
                  <a:pt x="4551" y="1882"/>
                </a:lnTo>
                <a:lnTo>
                  <a:pt x="4553" y="1880"/>
                </a:lnTo>
                <a:lnTo>
                  <a:pt x="4555" y="1880"/>
                </a:lnTo>
                <a:lnTo>
                  <a:pt x="4557" y="1880"/>
                </a:lnTo>
                <a:close/>
                <a:moveTo>
                  <a:pt x="4324" y="1569"/>
                </a:moveTo>
                <a:lnTo>
                  <a:pt x="4321" y="1567"/>
                </a:lnTo>
                <a:lnTo>
                  <a:pt x="4321" y="1572"/>
                </a:lnTo>
                <a:lnTo>
                  <a:pt x="4324" y="1572"/>
                </a:lnTo>
                <a:lnTo>
                  <a:pt x="4324" y="1572"/>
                </a:lnTo>
                <a:lnTo>
                  <a:pt x="4324" y="1569"/>
                </a:lnTo>
                <a:lnTo>
                  <a:pt x="4324" y="1569"/>
                </a:lnTo>
                <a:close/>
                <a:moveTo>
                  <a:pt x="4339" y="1635"/>
                </a:moveTo>
                <a:lnTo>
                  <a:pt x="4337" y="1635"/>
                </a:lnTo>
                <a:lnTo>
                  <a:pt x="4337" y="1635"/>
                </a:lnTo>
                <a:lnTo>
                  <a:pt x="4337" y="1635"/>
                </a:lnTo>
                <a:lnTo>
                  <a:pt x="4339" y="1637"/>
                </a:lnTo>
                <a:lnTo>
                  <a:pt x="4339" y="1637"/>
                </a:lnTo>
                <a:lnTo>
                  <a:pt x="4339" y="1635"/>
                </a:lnTo>
                <a:close/>
                <a:moveTo>
                  <a:pt x="4346" y="1650"/>
                </a:moveTo>
                <a:lnTo>
                  <a:pt x="4348" y="1650"/>
                </a:lnTo>
                <a:lnTo>
                  <a:pt x="4348" y="1650"/>
                </a:lnTo>
                <a:lnTo>
                  <a:pt x="4348" y="1650"/>
                </a:lnTo>
                <a:lnTo>
                  <a:pt x="4348" y="1648"/>
                </a:lnTo>
                <a:lnTo>
                  <a:pt x="4346" y="1650"/>
                </a:lnTo>
                <a:close/>
                <a:moveTo>
                  <a:pt x="4330" y="1628"/>
                </a:moveTo>
                <a:lnTo>
                  <a:pt x="4330" y="1626"/>
                </a:lnTo>
                <a:lnTo>
                  <a:pt x="4330" y="1630"/>
                </a:lnTo>
                <a:lnTo>
                  <a:pt x="4330" y="1630"/>
                </a:lnTo>
                <a:lnTo>
                  <a:pt x="4330" y="1628"/>
                </a:lnTo>
                <a:close/>
                <a:moveTo>
                  <a:pt x="4373" y="1704"/>
                </a:moveTo>
                <a:lnTo>
                  <a:pt x="4373" y="1704"/>
                </a:lnTo>
                <a:lnTo>
                  <a:pt x="4373" y="1704"/>
                </a:lnTo>
                <a:lnTo>
                  <a:pt x="4373" y="1707"/>
                </a:lnTo>
                <a:lnTo>
                  <a:pt x="4373" y="1707"/>
                </a:lnTo>
                <a:lnTo>
                  <a:pt x="4373" y="1707"/>
                </a:lnTo>
                <a:lnTo>
                  <a:pt x="4373" y="1704"/>
                </a:lnTo>
                <a:close/>
                <a:moveTo>
                  <a:pt x="4348" y="1653"/>
                </a:moveTo>
                <a:lnTo>
                  <a:pt x="4348" y="1655"/>
                </a:lnTo>
                <a:lnTo>
                  <a:pt x="4348" y="1655"/>
                </a:lnTo>
                <a:lnTo>
                  <a:pt x="4351" y="1655"/>
                </a:lnTo>
                <a:lnTo>
                  <a:pt x="4351" y="1655"/>
                </a:lnTo>
                <a:lnTo>
                  <a:pt x="4351" y="1655"/>
                </a:lnTo>
                <a:lnTo>
                  <a:pt x="4351" y="1655"/>
                </a:lnTo>
                <a:lnTo>
                  <a:pt x="4351" y="1653"/>
                </a:lnTo>
                <a:lnTo>
                  <a:pt x="4351" y="1653"/>
                </a:lnTo>
                <a:lnTo>
                  <a:pt x="4351" y="1653"/>
                </a:lnTo>
                <a:lnTo>
                  <a:pt x="4348" y="1653"/>
                </a:lnTo>
                <a:lnTo>
                  <a:pt x="4348" y="1653"/>
                </a:lnTo>
                <a:lnTo>
                  <a:pt x="4348" y="1653"/>
                </a:lnTo>
                <a:lnTo>
                  <a:pt x="4348" y="1653"/>
                </a:lnTo>
                <a:close/>
                <a:moveTo>
                  <a:pt x="4357" y="1668"/>
                </a:moveTo>
                <a:lnTo>
                  <a:pt x="4357" y="1668"/>
                </a:lnTo>
                <a:lnTo>
                  <a:pt x="4357" y="1668"/>
                </a:lnTo>
                <a:lnTo>
                  <a:pt x="4355" y="1668"/>
                </a:lnTo>
                <a:lnTo>
                  <a:pt x="4355" y="1671"/>
                </a:lnTo>
                <a:lnTo>
                  <a:pt x="4357" y="1671"/>
                </a:lnTo>
                <a:lnTo>
                  <a:pt x="4357" y="1671"/>
                </a:lnTo>
                <a:lnTo>
                  <a:pt x="4357" y="1668"/>
                </a:lnTo>
                <a:close/>
                <a:moveTo>
                  <a:pt x="4324" y="1583"/>
                </a:moveTo>
                <a:lnTo>
                  <a:pt x="4324" y="1583"/>
                </a:lnTo>
                <a:lnTo>
                  <a:pt x="4324" y="1583"/>
                </a:lnTo>
                <a:lnTo>
                  <a:pt x="4326" y="1585"/>
                </a:lnTo>
                <a:lnTo>
                  <a:pt x="4326" y="1585"/>
                </a:lnTo>
                <a:lnTo>
                  <a:pt x="4326" y="1585"/>
                </a:lnTo>
                <a:lnTo>
                  <a:pt x="4326" y="1585"/>
                </a:lnTo>
                <a:lnTo>
                  <a:pt x="4326" y="1585"/>
                </a:lnTo>
                <a:lnTo>
                  <a:pt x="4326" y="1583"/>
                </a:lnTo>
                <a:lnTo>
                  <a:pt x="4324" y="1583"/>
                </a:lnTo>
                <a:lnTo>
                  <a:pt x="4324" y="1583"/>
                </a:lnTo>
                <a:close/>
                <a:moveTo>
                  <a:pt x="4494" y="1445"/>
                </a:moveTo>
                <a:lnTo>
                  <a:pt x="4492" y="1448"/>
                </a:lnTo>
                <a:lnTo>
                  <a:pt x="4490" y="1448"/>
                </a:lnTo>
                <a:lnTo>
                  <a:pt x="4488" y="1450"/>
                </a:lnTo>
                <a:lnTo>
                  <a:pt x="4488" y="1450"/>
                </a:lnTo>
                <a:lnTo>
                  <a:pt x="4488" y="1452"/>
                </a:lnTo>
                <a:lnTo>
                  <a:pt x="4488" y="1457"/>
                </a:lnTo>
                <a:lnTo>
                  <a:pt x="4488" y="1457"/>
                </a:lnTo>
                <a:lnTo>
                  <a:pt x="4488" y="1459"/>
                </a:lnTo>
                <a:lnTo>
                  <a:pt x="4488" y="1464"/>
                </a:lnTo>
                <a:lnTo>
                  <a:pt x="4492" y="1466"/>
                </a:lnTo>
                <a:lnTo>
                  <a:pt x="4492" y="1466"/>
                </a:lnTo>
                <a:lnTo>
                  <a:pt x="4497" y="1466"/>
                </a:lnTo>
                <a:lnTo>
                  <a:pt x="4499" y="1466"/>
                </a:lnTo>
                <a:lnTo>
                  <a:pt x="4499" y="1466"/>
                </a:lnTo>
                <a:lnTo>
                  <a:pt x="4501" y="1468"/>
                </a:lnTo>
                <a:lnTo>
                  <a:pt x="4501" y="1468"/>
                </a:lnTo>
                <a:lnTo>
                  <a:pt x="4503" y="1468"/>
                </a:lnTo>
                <a:lnTo>
                  <a:pt x="4503" y="1468"/>
                </a:lnTo>
                <a:lnTo>
                  <a:pt x="4506" y="1466"/>
                </a:lnTo>
                <a:lnTo>
                  <a:pt x="4506" y="1466"/>
                </a:lnTo>
                <a:lnTo>
                  <a:pt x="4508" y="1464"/>
                </a:lnTo>
                <a:lnTo>
                  <a:pt x="4508" y="1466"/>
                </a:lnTo>
                <a:lnTo>
                  <a:pt x="4510" y="1464"/>
                </a:lnTo>
                <a:lnTo>
                  <a:pt x="4510" y="1464"/>
                </a:lnTo>
                <a:lnTo>
                  <a:pt x="4510" y="1464"/>
                </a:lnTo>
                <a:lnTo>
                  <a:pt x="4510" y="1461"/>
                </a:lnTo>
                <a:lnTo>
                  <a:pt x="4512" y="1461"/>
                </a:lnTo>
                <a:lnTo>
                  <a:pt x="4512" y="1461"/>
                </a:lnTo>
                <a:lnTo>
                  <a:pt x="4512" y="1461"/>
                </a:lnTo>
                <a:lnTo>
                  <a:pt x="4515" y="1461"/>
                </a:lnTo>
                <a:lnTo>
                  <a:pt x="4515" y="1459"/>
                </a:lnTo>
                <a:lnTo>
                  <a:pt x="4515" y="1459"/>
                </a:lnTo>
                <a:lnTo>
                  <a:pt x="4517" y="1457"/>
                </a:lnTo>
                <a:lnTo>
                  <a:pt x="4517" y="1455"/>
                </a:lnTo>
                <a:lnTo>
                  <a:pt x="4517" y="1452"/>
                </a:lnTo>
                <a:lnTo>
                  <a:pt x="4517" y="1452"/>
                </a:lnTo>
                <a:lnTo>
                  <a:pt x="4517" y="1452"/>
                </a:lnTo>
                <a:lnTo>
                  <a:pt x="4519" y="1450"/>
                </a:lnTo>
                <a:lnTo>
                  <a:pt x="4521" y="1445"/>
                </a:lnTo>
                <a:lnTo>
                  <a:pt x="4521" y="1445"/>
                </a:lnTo>
                <a:lnTo>
                  <a:pt x="4524" y="1445"/>
                </a:lnTo>
                <a:lnTo>
                  <a:pt x="4524" y="1443"/>
                </a:lnTo>
                <a:lnTo>
                  <a:pt x="4524" y="1441"/>
                </a:lnTo>
                <a:lnTo>
                  <a:pt x="4524" y="1441"/>
                </a:lnTo>
                <a:lnTo>
                  <a:pt x="4521" y="1439"/>
                </a:lnTo>
                <a:lnTo>
                  <a:pt x="4521" y="1439"/>
                </a:lnTo>
                <a:lnTo>
                  <a:pt x="4519" y="1439"/>
                </a:lnTo>
                <a:lnTo>
                  <a:pt x="4519" y="1436"/>
                </a:lnTo>
                <a:lnTo>
                  <a:pt x="4519" y="1436"/>
                </a:lnTo>
                <a:lnTo>
                  <a:pt x="4517" y="1439"/>
                </a:lnTo>
                <a:lnTo>
                  <a:pt x="4517" y="1439"/>
                </a:lnTo>
                <a:lnTo>
                  <a:pt x="4517" y="1439"/>
                </a:lnTo>
                <a:lnTo>
                  <a:pt x="4515" y="1439"/>
                </a:lnTo>
                <a:lnTo>
                  <a:pt x="4515" y="1439"/>
                </a:lnTo>
                <a:lnTo>
                  <a:pt x="4515" y="1439"/>
                </a:lnTo>
                <a:lnTo>
                  <a:pt x="4515" y="1439"/>
                </a:lnTo>
                <a:lnTo>
                  <a:pt x="4515" y="1439"/>
                </a:lnTo>
                <a:lnTo>
                  <a:pt x="4512" y="1439"/>
                </a:lnTo>
                <a:lnTo>
                  <a:pt x="4510" y="1439"/>
                </a:lnTo>
                <a:lnTo>
                  <a:pt x="4510" y="1439"/>
                </a:lnTo>
                <a:lnTo>
                  <a:pt x="4508" y="1441"/>
                </a:lnTo>
                <a:lnTo>
                  <a:pt x="4503" y="1439"/>
                </a:lnTo>
                <a:lnTo>
                  <a:pt x="4501" y="1441"/>
                </a:lnTo>
                <a:lnTo>
                  <a:pt x="4501" y="1441"/>
                </a:lnTo>
                <a:lnTo>
                  <a:pt x="4499" y="1441"/>
                </a:lnTo>
                <a:lnTo>
                  <a:pt x="4497" y="1441"/>
                </a:lnTo>
                <a:lnTo>
                  <a:pt x="4497" y="1441"/>
                </a:lnTo>
                <a:lnTo>
                  <a:pt x="4497" y="1441"/>
                </a:lnTo>
                <a:lnTo>
                  <a:pt x="4494" y="1443"/>
                </a:lnTo>
                <a:lnTo>
                  <a:pt x="4497" y="1443"/>
                </a:lnTo>
                <a:lnTo>
                  <a:pt x="4497" y="1443"/>
                </a:lnTo>
                <a:lnTo>
                  <a:pt x="4494" y="1445"/>
                </a:lnTo>
                <a:lnTo>
                  <a:pt x="4494" y="1445"/>
                </a:lnTo>
                <a:close/>
                <a:moveTo>
                  <a:pt x="4324" y="1560"/>
                </a:moveTo>
                <a:lnTo>
                  <a:pt x="4321" y="1560"/>
                </a:lnTo>
                <a:lnTo>
                  <a:pt x="4321" y="1560"/>
                </a:lnTo>
                <a:lnTo>
                  <a:pt x="4321" y="1560"/>
                </a:lnTo>
                <a:lnTo>
                  <a:pt x="4321" y="1563"/>
                </a:lnTo>
                <a:lnTo>
                  <a:pt x="4324" y="1560"/>
                </a:lnTo>
                <a:lnTo>
                  <a:pt x="4324" y="1560"/>
                </a:lnTo>
                <a:lnTo>
                  <a:pt x="4324" y="1560"/>
                </a:lnTo>
                <a:lnTo>
                  <a:pt x="4324" y="1560"/>
                </a:lnTo>
                <a:close/>
                <a:moveTo>
                  <a:pt x="4328" y="1626"/>
                </a:moveTo>
                <a:lnTo>
                  <a:pt x="4326" y="1626"/>
                </a:lnTo>
                <a:lnTo>
                  <a:pt x="4326" y="1626"/>
                </a:lnTo>
                <a:lnTo>
                  <a:pt x="4326" y="1630"/>
                </a:lnTo>
                <a:lnTo>
                  <a:pt x="4326" y="1632"/>
                </a:lnTo>
                <a:lnTo>
                  <a:pt x="4326" y="1632"/>
                </a:lnTo>
                <a:lnTo>
                  <a:pt x="4328" y="1630"/>
                </a:lnTo>
                <a:lnTo>
                  <a:pt x="4328" y="1630"/>
                </a:lnTo>
                <a:lnTo>
                  <a:pt x="4328" y="1630"/>
                </a:lnTo>
                <a:lnTo>
                  <a:pt x="4328" y="1628"/>
                </a:lnTo>
                <a:lnTo>
                  <a:pt x="4328" y="1628"/>
                </a:lnTo>
                <a:lnTo>
                  <a:pt x="4328" y="1626"/>
                </a:lnTo>
                <a:close/>
                <a:moveTo>
                  <a:pt x="4389" y="1731"/>
                </a:moveTo>
                <a:lnTo>
                  <a:pt x="4389" y="1729"/>
                </a:lnTo>
                <a:lnTo>
                  <a:pt x="4389" y="1729"/>
                </a:lnTo>
                <a:lnTo>
                  <a:pt x="4387" y="1731"/>
                </a:lnTo>
                <a:lnTo>
                  <a:pt x="4387" y="1731"/>
                </a:lnTo>
                <a:lnTo>
                  <a:pt x="4389" y="1734"/>
                </a:lnTo>
                <a:lnTo>
                  <a:pt x="4389" y="1736"/>
                </a:lnTo>
                <a:lnTo>
                  <a:pt x="4389" y="1736"/>
                </a:lnTo>
                <a:lnTo>
                  <a:pt x="4389" y="1736"/>
                </a:lnTo>
                <a:lnTo>
                  <a:pt x="4391" y="1736"/>
                </a:lnTo>
                <a:lnTo>
                  <a:pt x="4391" y="1736"/>
                </a:lnTo>
                <a:lnTo>
                  <a:pt x="4391" y="1734"/>
                </a:lnTo>
                <a:lnTo>
                  <a:pt x="4391" y="1734"/>
                </a:lnTo>
                <a:lnTo>
                  <a:pt x="4391" y="1731"/>
                </a:lnTo>
                <a:lnTo>
                  <a:pt x="4389" y="1731"/>
                </a:lnTo>
                <a:close/>
                <a:moveTo>
                  <a:pt x="4326" y="1572"/>
                </a:moveTo>
                <a:lnTo>
                  <a:pt x="4326" y="1574"/>
                </a:lnTo>
                <a:lnTo>
                  <a:pt x="4326" y="1574"/>
                </a:lnTo>
                <a:lnTo>
                  <a:pt x="4326" y="1574"/>
                </a:lnTo>
                <a:lnTo>
                  <a:pt x="4326" y="1574"/>
                </a:lnTo>
                <a:lnTo>
                  <a:pt x="4326" y="1574"/>
                </a:lnTo>
                <a:lnTo>
                  <a:pt x="4326" y="1572"/>
                </a:lnTo>
                <a:lnTo>
                  <a:pt x="4326" y="1569"/>
                </a:lnTo>
                <a:lnTo>
                  <a:pt x="4326" y="1569"/>
                </a:lnTo>
                <a:lnTo>
                  <a:pt x="4326" y="1569"/>
                </a:lnTo>
                <a:lnTo>
                  <a:pt x="4326" y="1572"/>
                </a:lnTo>
                <a:lnTo>
                  <a:pt x="4326" y="1572"/>
                </a:lnTo>
                <a:close/>
                <a:moveTo>
                  <a:pt x="4405" y="1740"/>
                </a:moveTo>
                <a:lnTo>
                  <a:pt x="4407" y="1743"/>
                </a:lnTo>
                <a:lnTo>
                  <a:pt x="4407" y="1740"/>
                </a:lnTo>
                <a:lnTo>
                  <a:pt x="4407" y="1740"/>
                </a:lnTo>
                <a:lnTo>
                  <a:pt x="4407" y="1740"/>
                </a:lnTo>
                <a:lnTo>
                  <a:pt x="4407" y="1738"/>
                </a:lnTo>
                <a:lnTo>
                  <a:pt x="4405" y="1738"/>
                </a:lnTo>
                <a:lnTo>
                  <a:pt x="4405" y="1738"/>
                </a:lnTo>
                <a:lnTo>
                  <a:pt x="4405" y="1740"/>
                </a:lnTo>
                <a:close/>
                <a:moveTo>
                  <a:pt x="4407" y="1736"/>
                </a:moveTo>
                <a:lnTo>
                  <a:pt x="4405" y="1734"/>
                </a:lnTo>
                <a:lnTo>
                  <a:pt x="4405" y="1734"/>
                </a:lnTo>
                <a:lnTo>
                  <a:pt x="4405" y="1736"/>
                </a:lnTo>
                <a:lnTo>
                  <a:pt x="4405" y="1736"/>
                </a:lnTo>
                <a:lnTo>
                  <a:pt x="4407" y="1736"/>
                </a:lnTo>
                <a:lnTo>
                  <a:pt x="4407" y="1736"/>
                </a:lnTo>
                <a:lnTo>
                  <a:pt x="4407" y="1736"/>
                </a:lnTo>
                <a:close/>
                <a:moveTo>
                  <a:pt x="4416" y="1734"/>
                </a:moveTo>
                <a:lnTo>
                  <a:pt x="4416" y="1734"/>
                </a:lnTo>
                <a:lnTo>
                  <a:pt x="4414" y="1734"/>
                </a:lnTo>
                <a:lnTo>
                  <a:pt x="4414" y="1736"/>
                </a:lnTo>
                <a:lnTo>
                  <a:pt x="4414" y="1736"/>
                </a:lnTo>
                <a:lnTo>
                  <a:pt x="4414" y="1736"/>
                </a:lnTo>
                <a:lnTo>
                  <a:pt x="4414" y="1736"/>
                </a:lnTo>
                <a:lnTo>
                  <a:pt x="4416" y="1736"/>
                </a:lnTo>
                <a:lnTo>
                  <a:pt x="4418" y="1736"/>
                </a:lnTo>
                <a:lnTo>
                  <a:pt x="4418" y="1734"/>
                </a:lnTo>
                <a:lnTo>
                  <a:pt x="4418" y="1734"/>
                </a:lnTo>
                <a:lnTo>
                  <a:pt x="4416" y="1734"/>
                </a:lnTo>
                <a:lnTo>
                  <a:pt x="4416" y="1734"/>
                </a:lnTo>
                <a:close/>
                <a:moveTo>
                  <a:pt x="4375" y="1725"/>
                </a:moveTo>
                <a:lnTo>
                  <a:pt x="4378" y="1725"/>
                </a:lnTo>
                <a:lnTo>
                  <a:pt x="4380" y="1725"/>
                </a:lnTo>
                <a:lnTo>
                  <a:pt x="4380" y="1722"/>
                </a:lnTo>
                <a:lnTo>
                  <a:pt x="4380" y="1722"/>
                </a:lnTo>
                <a:lnTo>
                  <a:pt x="4380" y="1720"/>
                </a:lnTo>
                <a:lnTo>
                  <a:pt x="4380" y="1720"/>
                </a:lnTo>
                <a:lnTo>
                  <a:pt x="4378" y="1718"/>
                </a:lnTo>
                <a:lnTo>
                  <a:pt x="4378" y="1720"/>
                </a:lnTo>
                <a:lnTo>
                  <a:pt x="4375" y="1720"/>
                </a:lnTo>
                <a:lnTo>
                  <a:pt x="4375" y="1720"/>
                </a:lnTo>
                <a:lnTo>
                  <a:pt x="4375" y="1722"/>
                </a:lnTo>
                <a:lnTo>
                  <a:pt x="4375" y="1725"/>
                </a:lnTo>
                <a:lnTo>
                  <a:pt x="4375" y="1725"/>
                </a:lnTo>
                <a:close/>
                <a:moveTo>
                  <a:pt x="4402" y="1743"/>
                </a:moveTo>
                <a:lnTo>
                  <a:pt x="4405" y="1743"/>
                </a:lnTo>
                <a:lnTo>
                  <a:pt x="4405" y="1743"/>
                </a:lnTo>
                <a:lnTo>
                  <a:pt x="4402" y="1740"/>
                </a:lnTo>
                <a:lnTo>
                  <a:pt x="4402" y="1740"/>
                </a:lnTo>
                <a:lnTo>
                  <a:pt x="4402" y="1743"/>
                </a:lnTo>
                <a:lnTo>
                  <a:pt x="4402" y="1743"/>
                </a:lnTo>
                <a:lnTo>
                  <a:pt x="4402" y="1743"/>
                </a:lnTo>
                <a:close/>
                <a:moveTo>
                  <a:pt x="4400" y="1736"/>
                </a:moveTo>
                <a:lnTo>
                  <a:pt x="4396" y="1734"/>
                </a:lnTo>
                <a:lnTo>
                  <a:pt x="4396" y="1734"/>
                </a:lnTo>
                <a:lnTo>
                  <a:pt x="4396" y="1736"/>
                </a:lnTo>
                <a:lnTo>
                  <a:pt x="4396" y="1736"/>
                </a:lnTo>
                <a:lnTo>
                  <a:pt x="4396" y="1736"/>
                </a:lnTo>
                <a:lnTo>
                  <a:pt x="4398" y="1736"/>
                </a:lnTo>
                <a:lnTo>
                  <a:pt x="4400" y="1738"/>
                </a:lnTo>
                <a:lnTo>
                  <a:pt x="4400" y="1738"/>
                </a:lnTo>
                <a:lnTo>
                  <a:pt x="4400" y="1738"/>
                </a:lnTo>
                <a:lnTo>
                  <a:pt x="4402" y="1738"/>
                </a:lnTo>
                <a:lnTo>
                  <a:pt x="4402" y="1738"/>
                </a:lnTo>
                <a:lnTo>
                  <a:pt x="4400" y="1736"/>
                </a:lnTo>
                <a:lnTo>
                  <a:pt x="4400" y="1736"/>
                </a:lnTo>
                <a:close/>
                <a:moveTo>
                  <a:pt x="4391" y="1729"/>
                </a:moveTo>
                <a:lnTo>
                  <a:pt x="4384" y="1727"/>
                </a:lnTo>
                <a:lnTo>
                  <a:pt x="4384" y="1727"/>
                </a:lnTo>
                <a:lnTo>
                  <a:pt x="4384" y="1727"/>
                </a:lnTo>
                <a:lnTo>
                  <a:pt x="4384" y="1727"/>
                </a:lnTo>
                <a:lnTo>
                  <a:pt x="4384" y="1729"/>
                </a:lnTo>
                <a:lnTo>
                  <a:pt x="4387" y="1729"/>
                </a:lnTo>
                <a:lnTo>
                  <a:pt x="4389" y="1729"/>
                </a:lnTo>
                <a:lnTo>
                  <a:pt x="4389" y="1729"/>
                </a:lnTo>
                <a:lnTo>
                  <a:pt x="4391" y="1731"/>
                </a:lnTo>
                <a:lnTo>
                  <a:pt x="4391" y="1731"/>
                </a:lnTo>
                <a:lnTo>
                  <a:pt x="4391" y="1729"/>
                </a:lnTo>
                <a:lnTo>
                  <a:pt x="4391" y="1729"/>
                </a:lnTo>
                <a:close/>
                <a:moveTo>
                  <a:pt x="4393" y="1734"/>
                </a:moveTo>
                <a:lnTo>
                  <a:pt x="4391" y="1736"/>
                </a:lnTo>
                <a:lnTo>
                  <a:pt x="4391" y="1736"/>
                </a:lnTo>
                <a:lnTo>
                  <a:pt x="4391" y="1738"/>
                </a:lnTo>
                <a:lnTo>
                  <a:pt x="4391" y="1738"/>
                </a:lnTo>
                <a:lnTo>
                  <a:pt x="4391" y="1738"/>
                </a:lnTo>
                <a:lnTo>
                  <a:pt x="4393" y="1738"/>
                </a:lnTo>
                <a:lnTo>
                  <a:pt x="4396" y="1740"/>
                </a:lnTo>
                <a:lnTo>
                  <a:pt x="4396" y="1740"/>
                </a:lnTo>
                <a:lnTo>
                  <a:pt x="4400" y="1740"/>
                </a:lnTo>
                <a:lnTo>
                  <a:pt x="4400" y="1740"/>
                </a:lnTo>
                <a:lnTo>
                  <a:pt x="4400" y="1740"/>
                </a:lnTo>
                <a:lnTo>
                  <a:pt x="4400" y="1738"/>
                </a:lnTo>
                <a:lnTo>
                  <a:pt x="4398" y="1738"/>
                </a:lnTo>
                <a:lnTo>
                  <a:pt x="4396" y="1736"/>
                </a:lnTo>
                <a:lnTo>
                  <a:pt x="4396" y="1736"/>
                </a:lnTo>
                <a:lnTo>
                  <a:pt x="4393" y="1736"/>
                </a:lnTo>
                <a:lnTo>
                  <a:pt x="4393" y="1734"/>
                </a:lnTo>
                <a:close/>
                <a:moveTo>
                  <a:pt x="4416" y="1738"/>
                </a:moveTo>
                <a:lnTo>
                  <a:pt x="4416" y="1738"/>
                </a:lnTo>
                <a:lnTo>
                  <a:pt x="4416" y="1738"/>
                </a:lnTo>
                <a:lnTo>
                  <a:pt x="4418" y="1740"/>
                </a:lnTo>
                <a:lnTo>
                  <a:pt x="4418" y="1738"/>
                </a:lnTo>
                <a:lnTo>
                  <a:pt x="4418" y="1738"/>
                </a:lnTo>
                <a:lnTo>
                  <a:pt x="4418" y="1738"/>
                </a:lnTo>
                <a:lnTo>
                  <a:pt x="4418" y="1738"/>
                </a:lnTo>
                <a:lnTo>
                  <a:pt x="4416" y="1738"/>
                </a:lnTo>
                <a:close/>
                <a:moveTo>
                  <a:pt x="4695" y="1531"/>
                </a:moveTo>
                <a:lnTo>
                  <a:pt x="4697" y="1536"/>
                </a:lnTo>
                <a:lnTo>
                  <a:pt x="4697" y="1533"/>
                </a:lnTo>
                <a:lnTo>
                  <a:pt x="4695" y="1531"/>
                </a:lnTo>
                <a:lnTo>
                  <a:pt x="4695" y="1531"/>
                </a:lnTo>
                <a:lnTo>
                  <a:pt x="4695" y="1531"/>
                </a:lnTo>
                <a:lnTo>
                  <a:pt x="4695" y="1531"/>
                </a:lnTo>
                <a:close/>
                <a:moveTo>
                  <a:pt x="4760" y="1218"/>
                </a:moveTo>
                <a:lnTo>
                  <a:pt x="4760" y="1218"/>
                </a:lnTo>
                <a:lnTo>
                  <a:pt x="4760" y="1218"/>
                </a:lnTo>
                <a:lnTo>
                  <a:pt x="4760" y="1220"/>
                </a:lnTo>
                <a:lnTo>
                  <a:pt x="4760" y="1220"/>
                </a:lnTo>
                <a:lnTo>
                  <a:pt x="4762" y="1220"/>
                </a:lnTo>
                <a:lnTo>
                  <a:pt x="4762" y="1220"/>
                </a:lnTo>
                <a:lnTo>
                  <a:pt x="4766" y="1220"/>
                </a:lnTo>
                <a:lnTo>
                  <a:pt x="4769" y="1220"/>
                </a:lnTo>
                <a:lnTo>
                  <a:pt x="4771" y="1218"/>
                </a:lnTo>
                <a:lnTo>
                  <a:pt x="4771" y="1218"/>
                </a:lnTo>
                <a:lnTo>
                  <a:pt x="4771" y="1216"/>
                </a:lnTo>
                <a:lnTo>
                  <a:pt x="4771" y="1216"/>
                </a:lnTo>
                <a:lnTo>
                  <a:pt x="4769" y="1214"/>
                </a:lnTo>
                <a:lnTo>
                  <a:pt x="4769" y="1214"/>
                </a:lnTo>
                <a:lnTo>
                  <a:pt x="4762" y="1216"/>
                </a:lnTo>
                <a:lnTo>
                  <a:pt x="4760" y="1218"/>
                </a:lnTo>
                <a:close/>
                <a:moveTo>
                  <a:pt x="4780" y="1734"/>
                </a:moveTo>
                <a:lnTo>
                  <a:pt x="4780" y="1738"/>
                </a:lnTo>
                <a:lnTo>
                  <a:pt x="4782" y="1738"/>
                </a:lnTo>
                <a:lnTo>
                  <a:pt x="4782" y="1740"/>
                </a:lnTo>
                <a:lnTo>
                  <a:pt x="4782" y="1740"/>
                </a:lnTo>
                <a:lnTo>
                  <a:pt x="4780" y="1740"/>
                </a:lnTo>
                <a:lnTo>
                  <a:pt x="4780" y="1743"/>
                </a:lnTo>
                <a:lnTo>
                  <a:pt x="4782" y="1745"/>
                </a:lnTo>
                <a:lnTo>
                  <a:pt x="4782" y="1745"/>
                </a:lnTo>
                <a:lnTo>
                  <a:pt x="4782" y="1747"/>
                </a:lnTo>
                <a:lnTo>
                  <a:pt x="4784" y="1747"/>
                </a:lnTo>
                <a:lnTo>
                  <a:pt x="4782" y="1749"/>
                </a:lnTo>
                <a:lnTo>
                  <a:pt x="4782" y="1752"/>
                </a:lnTo>
                <a:lnTo>
                  <a:pt x="4782" y="1754"/>
                </a:lnTo>
                <a:lnTo>
                  <a:pt x="4782" y="1754"/>
                </a:lnTo>
                <a:lnTo>
                  <a:pt x="4782" y="1756"/>
                </a:lnTo>
                <a:lnTo>
                  <a:pt x="4784" y="1756"/>
                </a:lnTo>
                <a:lnTo>
                  <a:pt x="4787" y="1758"/>
                </a:lnTo>
                <a:lnTo>
                  <a:pt x="4787" y="1758"/>
                </a:lnTo>
                <a:lnTo>
                  <a:pt x="4789" y="1763"/>
                </a:lnTo>
                <a:lnTo>
                  <a:pt x="4789" y="1763"/>
                </a:lnTo>
                <a:lnTo>
                  <a:pt x="4791" y="1763"/>
                </a:lnTo>
                <a:lnTo>
                  <a:pt x="4793" y="1765"/>
                </a:lnTo>
                <a:lnTo>
                  <a:pt x="4796" y="1765"/>
                </a:lnTo>
                <a:lnTo>
                  <a:pt x="4793" y="1765"/>
                </a:lnTo>
                <a:lnTo>
                  <a:pt x="4791" y="1763"/>
                </a:lnTo>
                <a:lnTo>
                  <a:pt x="4789" y="1758"/>
                </a:lnTo>
                <a:lnTo>
                  <a:pt x="4787" y="1756"/>
                </a:lnTo>
                <a:lnTo>
                  <a:pt x="4787" y="1752"/>
                </a:lnTo>
                <a:lnTo>
                  <a:pt x="4787" y="1749"/>
                </a:lnTo>
                <a:lnTo>
                  <a:pt x="4787" y="1749"/>
                </a:lnTo>
                <a:lnTo>
                  <a:pt x="4787" y="1747"/>
                </a:lnTo>
                <a:lnTo>
                  <a:pt x="4787" y="1745"/>
                </a:lnTo>
                <a:lnTo>
                  <a:pt x="4787" y="1745"/>
                </a:lnTo>
                <a:lnTo>
                  <a:pt x="4789" y="1745"/>
                </a:lnTo>
                <a:lnTo>
                  <a:pt x="4789" y="1745"/>
                </a:lnTo>
                <a:lnTo>
                  <a:pt x="4791" y="1745"/>
                </a:lnTo>
                <a:lnTo>
                  <a:pt x="4793" y="1745"/>
                </a:lnTo>
                <a:lnTo>
                  <a:pt x="4796" y="1745"/>
                </a:lnTo>
                <a:lnTo>
                  <a:pt x="4796" y="1747"/>
                </a:lnTo>
                <a:lnTo>
                  <a:pt x="4802" y="1749"/>
                </a:lnTo>
                <a:lnTo>
                  <a:pt x="4802" y="1747"/>
                </a:lnTo>
                <a:lnTo>
                  <a:pt x="4800" y="1747"/>
                </a:lnTo>
                <a:lnTo>
                  <a:pt x="4800" y="1747"/>
                </a:lnTo>
                <a:lnTo>
                  <a:pt x="4798" y="1747"/>
                </a:lnTo>
                <a:lnTo>
                  <a:pt x="4798" y="1745"/>
                </a:lnTo>
                <a:lnTo>
                  <a:pt x="4798" y="1745"/>
                </a:lnTo>
                <a:lnTo>
                  <a:pt x="4798" y="1743"/>
                </a:lnTo>
                <a:lnTo>
                  <a:pt x="4793" y="1743"/>
                </a:lnTo>
                <a:lnTo>
                  <a:pt x="4791" y="1740"/>
                </a:lnTo>
                <a:lnTo>
                  <a:pt x="4791" y="1740"/>
                </a:lnTo>
                <a:lnTo>
                  <a:pt x="4793" y="1738"/>
                </a:lnTo>
                <a:lnTo>
                  <a:pt x="4793" y="1738"/>
                </a:lnTo>
                <a:lnTo>
                  <a:pt x="4796" y="1736"/>
                </a:lnTo>
                <a:lnTo>
                  <a:pt x="4798" y="1736"/>
                </a:lnTo>
                <a:lnTo>
                  <a:pt x="4798" y="1734"/>
                </a:lnTo>
                <a:lnTo>
                  <a:pt x="4800" y="1731"/>
                </a:lnTo>
                <a:lnTo>
                  <a:pt x="4798" y="1729"/>
                </a:lnTo>
                <a:lnTo>
                  <a:pt x="4800" y="1729"/>
                </a:lnTo>
                <a:lnTo>
                  <a:pt x="4798" y="1727"/>
                </a:lnTo>
                <a:lnTo>
                  <a:pt x="4796" y="1727"/>
                </a:lnTo>
                <a:lnTo>
                  <a:pt x="4796" y="1729"/>
                </a:lnTo>
                <a:lnTo>
                  <a:pt x="4791" y="1729"/>
                </a:lnTo>
                <a:lnTo>
                  <a:pt x="4791" y="1731"/>
                </a:lnTo>
                <a:lnTo>
                  <a:pt x="4791" y="1734"/>
                </a:lnTo>
                <a:lnTo>
                  <a:pt x="4791" y="1734"/>
                </a:lnTo>
                <a:lnTo>
                  <a:pt x="4789" y="1734"/>
                </a:lnTo>
                <a:lnTo>
                  <a:pt x="4789" y="1734"/>
                </a:lnTo>
                <a:lnTo>
                  <a:pt x="4787" y="1736"/>
                </a:lnTo>
                <a:lnTo>
                  <a:pt x="4787" y="1738"/>
                </a:lnTo>
                <a:lnTo>
                  <a:pt x="4787" y="1738"/>
                </a:lnTo>
                <a:lnTo>
                  <a:pt x="4787" y="1738"/>
                </a:lnTo>
                <a:lnTo>
                  <a:pt x="4784" y="1738"/>
                </a:lnTo>
                <a:lnTo>
                  <a:pt x="4784" y="1738"/>
                </a:lnTo>
                <a:lnTo>
                  <a:pt x="4782" y="1738"/>
                </a:lnTo>
                <a:lnTo>
                  <a:pt x="4782" y="1738"/>
                </a:lnTo>
                <a:lnTo>
                  <a:pt x="4782" y="1736"/>
                </a:lnTo>
                <a:lnTo>
                  <a:pt x="4782" y="1736"/>
                </a:lnTo>
                <a:lnTo>
                  <a:pt x="4787" y="1734"/>
                </a:lnTo>
                <a:lnTo>
                  <a:pt x="4789" y="1731"/>
                </a:lnTo>
                <a:lnTo>
                  <a:pt x="4789" y="1731"/>
                </a:lnTo>
                <a:lnTo>
                  <a:pt x="4789" y="1729"/>
                </a:lnTo>
                <a:lnTo>
                  <a:pt x="4789" y="1727"/>
                </a:lnTo>
                <a:lnTo>
                  <a:pt x="4789" y="1725"/>
                </a:lnTo>
                <a:lnTo>
                  <a:pt x="4787" y="1725"/>
                </a:lnTo>
                <a:lnTo>
                  <a:pt x="4787" y="1722"/>
                </a:lnTo>
                <a:lnTo>
                  <a:pt x="4787" y="1722"/>
                </a:lnTo>
                <a:lnTo>
                  <a:pt x="4787" y="1722"/>
                </a:lnTo>
                <a:lnTo>
                  <a:pt x="4789" y="1720"/>
                </a:lnTo>
                <a:lnTo>
                  <a:pt x="4789" y="1718"/>
                </a:lnTo>
                <a:lnTo>
                  <a:pt x="4789" y="1718"/>
                </a:lnTo>
                <a:lnTo>
                  <a:pt x="4787" y="1718"/>
                </a:lnTo>
                <a:lnTo>
                  <a:pt x="4787" y="1718"/>
                </a:lnTo>
                <a:lnTo>
                  <a:pt x="4784" y="1722"/>
                </a:lnTo>
                <a:lnTo>
                  <a:pt x="4782" y="1722"/>
                </a:lnTo>
                <a:lnTo>
                  <a:pt x="4782" y="1725"/>
                </a:lnTo>
                <a:lnTo>
                  <a:pt x="4782" y="1727"/>
                </a:lnTo>
                <a:lnTo>
                  <a:pt x="4780" y="1727"/>
                </a:lnTo>
                <a:lnTo>
                  <a:pt x="4780" y="1729"/>
                </a:lnTo>
                <a:lnTo>
                  <a:pt x="4780" y="1731"/>
                </a:lnTo>
                <a:lnTo>
                  <a:pt x="4780" y="1734"/>
                </a:lnTo>
                <a:close/>
                <a:moveTo>
                  <a:pt x="4737" y="1137"/>
                </a:moveTo>
                <a:lnTo>
                  <a:pt x="4737" y="1137"/>
                </a:lnTo>
                <a:lnTo>
                  <a:pt x="4737" y="1137"/>
                </a:lnTo>
                <a:lnTo>
                  <a:pt x="4737" y="1137"/>
                </a:lnTo>
                <a:lnTo>
                  <a:pt x="4737" y="1137"/>
                </a:lnTo>
                <a:lnTo>
                  <a:pt x="4737" y="1137"/>
                </a:lnTo>
                <a:lnTo>
                  <a:pt x="4737" y="1137"/>
                </a:lnTo>
                <a:lnTo>
                  <a:pt x="4735" y="1137"/>
                </a:lnTo>
                <a:lnTo>
                  <a:pt x="4735" y="1137"/>
                </a:lnTo>
                <a:lnTo>
                  <a:pt x="4737" y="1137"/>
                </a:lnTo>
                <a:lnTo>
                  <a:pt x="4737" y="1137"/>
                </a:lnTo>
                <a:lnTo>
                  <a:pt x="4737" y="1137"/>
                </a:lnTo>
                <a:close/>
                <a:moveTo>
                  <a:pt x="4769" y="1200"/>
                </a:moveTo>
                <a:lnTo>
                  <a:pt x="4769" y="1200"/>
                </a:lnTo>
                <a:lnTo>
                  <a:pt x="4766" y="1200"/>
                </a:lnTo>
                <a:lnTo>
                  <a:pt x="4766" y="1200"/>
                </a:lnTo>
                <a:lnTo>
                  <a:pt x="4769" y="1202"/>
                </a:lnTo>
                <a:lnTo>
                  <a:pt x="4769" y="1202"/>
                </a:lnTo>
                <a:lnTo>
                  <a:pt x="4769" y="1200"/>
                </a:lnTo>
                <a:close/>
                <a:moveTo>
                  <a:pt x="4724" y="1371"/>
                </a:moveTo>
                <a:lnTo>
                  <a:pt x="4724" y="1371"/>
                </a:lnTo>
                <a:lnTo>
                  <a:pt x="4724" y="1369"/>
                </a:lnTo>
                <a:lnTo>
                  <a:pt x="4726" y="1369"/>
                </a:lnTo>
                <a:lnTo>
                  <a:pt x="4722" y="1369"/>
                </a:lnTo>
                <a:lnTo>
                  <a:pt x="4722" y="1369"/>
                </a:lnTo>
                <a:lnTo>
                  <a:pt x="4722" y="1369"/>
                </a:lnTo>
                <a:lnTo>
                  <a:pt x="4722" y="1369"/>
                </a:lnTo>
                <a:lnTo>
                  <a:pt x="4722" y="1369"/>
                </a:lnTo>
                <a:lnTo>
                  <a:pt x="4722" y="1371"/>
                </a:lnTo>
                <a:lnTo>
                  <a:pt x="4724" y="1371"/>
                </a:lnTo>
                <a:close/>
                <a:moveTo>
                  <a:pt x="4726" y="1540"/>
                </a:moveTo>
                <a:lnTo>
                  <a:pt x="4728" y="1542"/>
                </a:lnTo>
                <a:lnTo>
                  <a:pt x="4731" y="1540"/>
                </a:lnTo>
                <a:lnTo>
                  <a:pt x="4731" y="1540"/>
                </a:lnTo>
                <a:lnTo>
                  <a:pt x="4731" y="1542"/>
                </a:lnTo>
                <a:lnTo>
                  <a:pt x="4731" y="1540"/>
                </a:lnTo>
                <a:lnTo>
                  <a:pt x="4733" y="1540"/>
                </a:lnTo>
                <a:lnTo>
                  <a:pt x="4733" y="1538"/>
                </a:lnTo>
                <a:lnTo>
                  <a:pt x="4733" y="1536"/>
                </a:lnTo>
                <a:lnTo>
                  <a:pt x="4731" y="1536"/>
                </a:lnTo>
                <a:lnTo>
                  <a:pt x="4731" y="1536"/>
                </a:lnTo>
                <a:lnTo>
                  <a:pt x="4731" y="1533"/>
                </a:lnTo>
                <a:lnTo>
                  <a:pt x="4728" y="1533"/>
                </a:lnTo>
                <a:lnTo>
                  <a:pt x="4728" y="1533"/>
                </a:lnTo>
                <a:lnTo>
                  <a:pt x="4728" y="1536"/>
                </a:lnTo>
                <a:lnTo>
                  <a:pt x="4728" y="1538"/>
                </a:lnTo>
                <a:lnTo>
                  <a:pt x="4726" y="1540"/>
                </a:lnTo>
                <a:lnTo>
                  <a:pt x="4726" y="1540"/>
                </a:lnTo>
                <a:close/>
                <a:moveTo>
                  <a:pt x="4784" y="1337"/>
                </a:moveTo>
                <a:lnTo>
                  <a:pt x="4782" y="1340"/>
                </a:lnTo>
                <a:lnTo>
                  <a:pt x="4782" y="1340"/>
                </a:lnTo>
                <a:lnTo>
                  <a:pt x="4782" y="1340"/>
                </a:lnTo>
                <a:lnTo>
                  <a:pt x="4784" y="1340"/>
                </a:lnTo>
                <a:lnTo>
                  <a:pt x="4784" y="1340"/>
                </a:lnTo>
                <a:lnTo>
                  <a:pt x="4784" y="1340"/>
                </a:lnTo>
                <a:lnTo>
                  <a:pt x="4784" y="1337"/>
                </a:lnTo>
                <a:lnTo>
                  <a:pt x="4784" y="1337"/>
                </a:lnTo>
                <a:lnTo>
                  <a:pt x="4787" y="1337"/>
                </a:lnTo>
                <a:lnTo>
                  <a:pt x="4787" y="1337"/>
                </a:lnTo>
                <a:lnTo>
                  <a:pt x="4787" y="1335"/>
                </a:lnTo>
                <a:lnTo>
                  <a:pt x="4787" y="1335"/>
                </a:lnTo>
                <a:lnTo>
                  <a:pt x="4787" y="1335"/>
                </a:lnTo>
                <a:lnTo>
                  <a:pt x="4789" y="1333"/>
                </a:lnTo>
                <a:lnTo>
                  <a:pt x="4791" y="1333"/>
                </a:lnTo>
                <a:lnTo>
                  <a:pt x="4791" y="1333"/>
                </a:lnTo>
                <a:lnTo>
                  <a:pt x="4791" y="1331"/>
                </a:lnTo>
                <a:lnTo>
                  <a:pt x="4793" y="1331"/>
                </a:lnTo>
                <a:lnTo>
                  <a:pt x="4793" y="1328"/>
                </a:lnTo>
                <a:lnTo>
                  <a:pt x="4791" y="1328"/>
                </a:lnTo>
                <a:lnTo>
                  <a:pt x="4791" y="1328"/>
                </a:lnTo>
                <a:lnTo>
                  <a:pt x="4789" y="1331"/>
                </a:lnTo>
                <a:lnTo>
                  <a:pt x="4789" y="1331"/>
                </a:lnTo>
                <a:lnTo>
                  <a:pt x="4789" y="1331"/>
                </a:lnTo>
                <a:lnTo>
                  <a:pt x="4789" y="1331"/>
                </a:lnTo>
                <a:lnTo>
                  <a:pt x="4789" y="1331"/>
                </a:lnTo>
                <a:lnTo>
                  <a:pt x="4787" y="1331"/>
                </a:lnTo>
                <a:lnTo>
                  <a:pt x="4787" y="1331"/>
                </a:lnTo>
                <a:lnTo>
                  <a:pt x="4787" y="1331"/>
                </a:lnTo>
                <a:lnTo>
                  <a:pt x="4787" y="1333"/>
                </a:lnTo>
                <a:lnTo>
                  <a:pt x="4787" y="1333"/>
                </a:lnTo>
                <a:lnTo>
                  <a:pt x="4784" y="1335"/>
                </a:lnTo>
                <a:lnTo>
                  <a:pt x="4784" y="1335"/>
                </a:lnTo>
                <a:lnTo>
                  <a:pt x="4784" y="1335"/>
                </a:lnTo>
                <a:lnTo>
                  <a:pt x="4784" y="1337"/>
                </a:lnTo>
                <a:close/>
                <a:moveTo>
                  <a:pt x="4731" y="1558"/>
                </a:moveTo>
                <a:lnTo>
                  <a:pt x="4731" y="1560"/>
                </a:lnTo>
                <a:lnTo>
                  <a:pt x="4733" y="1563"/>
                </a:lnTo>
                <a:lnTo>
                  <a:pt x="4733" y="1563"/>
                </a:lnTo>
                <a:lnTo>
                  <a:pt x="4735" y="1565"/>
                </a:lnTo>
                <a:lnTo>
                  <a:pt x="4735" y="1565"/>
                </a:lnTo>
                <a:lnTo>
                  <a:pt x="4737" y="1565"/>
                </a:lnTo>
                <a:lnTo>
                  <a:pt x="4737" y="1567"/>
                </a:lnTo>
                <a:lnTo>
                  <a:pt x="4737" y="1567"/>
                </a:lnTo>
                <a:lnTo>
                  <a:pt x="4740" y="1569"/>
                </a:lnTo>
                <a:lnTo>
                  <a:pt x="4740" y="1569"/>
                </a:lnTo>
                <a:lnTo>
                  <a:pt x="4740" y="1569"/>
                </a:lnTo>
                <a:lnTo>
                  <a:pt x="4742" y="1569"/>
                </a:lnTo>
                <a:lnTo>
                  <a:pt x="4742" y="1572"/>
                </a:lnTo>
                <a:lnTo>
                  <a:pt x="4742" y="1572"/>
                </a:lnTo>
                <a:lnTo>
                  <a:pt x="4740" y="1574"/>
                </a:lnTo>
                <a:lnTo>
                  <a:pt x="4742" y="1574"/>
                </a:lnTo>
                <a:lnTo>
                  <a:pt x="4742" y="1576"/>
                </a:lnTo>
                <a:lnTo>
                  <a:pt x="4742" y="1576"/>
                </a:lnTo>
                <a:lnTo>
                  <a:pt x="4744" y="1578"/>
                </a:lnTo>
                <a:lnTo>
                  <a:pt x="4746" y="1578"/>
                </a:lnTo>
                <a:lnTo>
                  <a:pt x="4746" y="1578"/>
                </a:lnTo>
                <a:lnTo>
                  <a:pt x="4749" y="1581"/>
                </a:lnTo>
                <a:lnTo>
                  <a:pt x="4751" y="1581"/>
                </a:lnTo>
                <a:lnTo>
                  <a:pt x="4753" y="1581"/>
                </a:lnTo>
                <a:lnTo>
                  <a:pt x="4753" y="1581"/>
                </a:lnTo>
                <a:lnTo>
                  <a:pt x="4753" y="1581"/>
                </a:lnTo>
                <a:lnTo>
                  <a:pt x="4753" y="1578"/>
                </a:lnTo>
                <a:lnTo>
                  <a:pt x="4751" y="1578"/>
                </a:lnTo>
                <a:lnTo>
                  <a:pt x="4751" y="1578"/>
                </a:lnTo>
                <a:lnTo>
                  <a:pt x="4751" y="1576"/>
                </a:lnTo>
                <a:lnTo>
                  <a:pt x="4751" y="1576"/>
                </a:lnTo>
                <a:lnTo>
                  <a:pt x="4751" y="1576"/>
                </a:lnTo>
                <a:lnTo>
                  <a:pt x="4749" y="1574"/>
                </a:lnTo>
                <a:lnTo>
                  <a:pt x="4749" y="1572"/>
                </a:lnTo>
                <a:lnTo>
                  <a:pt x="4749" y="1572"/>
                </a:lnTo>
                <a:lnTo>
                  <a:pt x="4749" y="1569"/>
                </a:lnTo>
                <a:lnTo>
                  <a:pt x="4749" y="1569"/>
                </a:lnTo>
                <a:lnTo>
                  <a:pt x="4749" y="1567"/>
                </a:lnTo>
                <a:lnTo>
                  <a:pt x="4749" y="1565"/>
                </a:lnTo>
                <a:lnTo>
                  <a:pt x="4749" y="1565"/>
                </a:lnTo>
                <a:lnTo>
                  <a:pt x="4751" y="1563"/>
                </a:lnTo>
                <a:lnTo>
                  <a:pt x="4749" y="1563"/>
                </a:lnTo>
                <a:lnTo>
                  <a:pt x="4749" y="1563"/>
                </a:lnTo>
                <a:lnTo>
                  <a:pt x="4746" y="1560"/>
                </a:lnTo>
                <a:lnTo>
                  <a:pt x="4746" y="1560"/>
                </a:lnTo>
                <a:lnTo>
                  <a:pt x="4746" y="1560"/>
                </a:lnTo>
                <a:lnTo>
                  <a:pt x="4746" y="1558"/>
                </a:lnTo>
                <a:lnTo>
                  <a:pt x="4746" y="1558"/>
                </a:lnTo>
                <a:lnTo>
                  <a:pt x="4744" y="1558"/>
                </a:lnTo>
                <a:lnTo>
                  <a:pt x="4740" y="1558"/>
                </a:lnTo>
                <a:lnTo>
                  <a:pt x="4735" y="1558"/>
                </a:lnTo>
                <a:lnTo>
                  <a:pt x="4731" y="1558"/>
                </a:lnTo>
                <a:close/>
                <a:moveTo>
                  <a:pt x="4728" y="1369"/>
                </a:moveTo>
                <a:lnTo>
                  <a:pt x="4731" y="1369"/>
                </a:lnTo>
                <a:lnTo>
                  <a:pt x="4731" y="1367"/>
                </a:lnTo>
                <a:lnTo>
                  <a:pt x="4731" y="1364"/>
                </a:lnTo>
                <a:lnTo>
                  <a:pt x="4731" y="1364"/>
                </a:lnTo>
                <a:lnTo>
                  <a:pt x="4728" y="1367"/>
                </a:lnTo>
                <a:lnTo>
                  <a:pt x="4728" y="1367"/>
                </a:lnTo>
                <a:lnTo>
                  <a:pt x="4728" y="1367"/>
                </a:lnTo>
                <a:lnTo>
                  <a:pt x="4728" y="1367"/>
                </a:lnTo>
                <a:lnTo>
                  <a:pt x="4728" y="1369"/>
                </a:lnTo>
                <a:lnTo>
                  <a:pt x="4728" y="1369"/>
                </a:lnTo>
                <a:close/>
                <a:moveTo>
                  <a:pt x="4749" y="1362"/>
                </a:moveTo>
                <a:lnTo>
                  <a:pt x="4749" y="1362"/>
                </a:lnTo>
                <a:lnTo>
                  <a:pt x="4746" y="1362"/>
                </a:lnTo>
                <a:lnTo>
                  <a:pt x="4746" y="1360"/>
                </a:lnTo>
                <a:lnTo>
                  <a:pt x="4746" y="1360"/>
                </a:lnTo>
                <a:lnTo>
                  <a:pt x="4746" y="1362"/>
                </a:lnTo>
                <a:lnTo>
                  <a:pt x="4746" y="1362"/>
                </a:lnTo>
                <a:lnTo>
                  <a:pt x="4749" y="1362"/>
                </a:lnTo>
                <a:close/>
                <a:moveTo>
                  <a:pt x="4814" y="1218"/>
                </a:moveTo>
                <a:lnTo>
                  <a:pt x="4814" y="1220"/>
                </a:lnTo>
                <a:lnTo>
                  <a:pt x="4814" y="1220"/>
                </a:lnTo>
                <a:lnTo>
                  <a:pt x="4816" y="1223"/>
                </a:lnTo>
                <a:lnTo>
                  <a:pt x="4818" y="1223"/>
                </a:lnTo>
                <a:lnTo>
                  <a:pt x="4818" y="1225"/>
                </a:lnTo>
                <a:lnTo>
                  <a:pt x="4818" y="1227"/>
                </a:lnTo>
                <a:lnTo>
                  <a:pt x="4818" y="1227"/>
                </a:lnTo>
                <a:lnTo>
                  <a:pt x="4816" y="1225"/>
                </a:lnTo>
                <a:lnTo>
                  <a:pt x="4816" y="1225"/>
                </a:lnTo>
                <a:lnTo>
                  <a:pt x="4814" y="1223"/>
                </a:lnTo>
                <a:lnTo>
                  <a:pt x="4814" y="1225"/>
                </a:lnTo>
                <a:lnTo>
                  <a:pt x="4814" y="1225"/>
                </a:lnTo>
                <a:lnTo>
                  <a:pt x="4814" y="1227"/>
                </a:lnTo>
                <a:lnTo>
                  <a:pt x="4816" y="1227"/>
                </a:lnTo>
                <a:lnTo>
                  <a:pt x="4816" y="1229"/>
                </a:lnTo>
                <a:lnTo>
                  <a:pt x="4816" y="1229"/>
                </a:lnTo>
                <a:lnTo>
                  <a:pt x="4816" y="1232"/>
                </a:lnTo>
                <a:lnTo>
                  <a:pt x="4816" y="1232"/>
                </a:lnTo>
                <a:lnTo>
                  <a:pt x="4818" y="1229"/>
                </a:lnTo>
                <a:lnTo>
                  <a:pt x="4820" y="1227"/>
                </a:lnTo>
                <a:lnTo>
                  <a:pt x="4823" y="1229"/>
                </a:lnTo>
                <a:lnTo>
                  <a:pt x="4823" y="1229"/>
                </a:lnTo>
                <a:lnTo>
                  <a:pt x="4823" y="1229"/>
                </a:lnTo>
                <a:lnTo>
                  <a:pt x="4825" y="1229"/>
                </a:lnTo>
                <a:lnTo>
                  <a:pt x="4825" y="1229"/>
                </a:lnTo>
                <a:lnTo>
                  <a:pt x="4825" y="1229"/>
                </a:lnTo>
                <a:lnTo>
                  <a:pt x="4825" y="1227"/>
                </a:lnTo>
                <a:lnTo>
                  <a:pt x="4825" y="1227"/>
                </a:lnTo>
                <a:lnTo>
                  <a:pt x="4823" y="1227"/>
                </a:lnTo>
                <a:lnTo>
                  <a:pt x="4823" y="1227"/>
                </a:lnTo>
                <a:lnTo>
                  <a:pt x="4823" y="1227"/>
                </a:lnTo>
                <a:lnTo>
                  <a:pt x="4823" y="1225"/>
                </a:lnTo>
                <a:lnTo>
                  <a:pt x="4823" y="1225"/>
                </a:lnTo>
                <a:lnTo>
                  <a:pt x="4820" y="1223"/>
                </a:lnTo>
                <a:lnTo>
                  <a:pt x="4823" y="1223"/>
                </a:lnTo>
                <a:lnTo>
                  <a:pt x="4823" y="1220"/>
                </a:lnTo>
                <a:lnTo>
                  <a:pt x="4823" y="1220"/>
                </a:lnTo>
                <a:lnTo>
                  <a:pt x="4825" y="1223"/>
                </a:lnTo>
                <a:lnTo>
                  <a:pt x="4825" y="1225"/>
                </a:lnTo>
                <a:lnTo>
                  <a:pt x="4827" y="1227"/>
                </a:lnTo>
                <a:lnTo>
                  <a:pt x="4827" y="1229"/>
                </a:lnTo>
                <a:lnTo>
                  <a:pt x="4827" y="1229"/>
                </a:lnTo>
                <a:lnTo>
                  <a:pt x="4827" y="1232"/>
                </a:lnTo>
                <a:lnTo>
                  <a:pt x="4829" y="1232"/>
                </a:lnTo>
                <a:lnTo>
                  <a:pt x="4827" y="1234"/>
                </a:lnTo>
                <a:lnTo>
                  <a:pt x="4827" y="1236"/>
                </a:lnTo>
                <a:lnTo>
                  <a:pt x="4825" y="1238"/>
                </a:lnTo>
                <a:lnTo>
                  <a:pt x="4825" y="1238"/>
                </a:lnTo>
                <a:lnTo>
                  <a:pt x="4823" y="1238"/>
                </a:lnTo>
                <a:lnTo>
                  <a:pt x="4823" y="1241"/>
                </a:lnTo>
                <a:lnTo>
                  <a:pt x="4823" y="1243"/>
                </a:lnTo>
                <a:lnTo>
                  <a:pt x="4823" y="1243"/>
                </a:lnTo>
                <a:lnTo>
                  <a:pt x="4823" y="1245"/>
                </a:lnTo>
                <a:lnTo>
                  <a:pt x="4823" y="1245"/>
                </a:lnTo>
                <a:lnTo>
                  <a:pt x="4823" y="1247"/>
                </a:lnTo>
                <a:lnTo>
                  <a:pt x="4825" y="1247"/>
                </a:lnTo>
                <a:lnTo>
                  <a:pt x="4825" y="1250"/>
                </a:lnTo>
                <a:lnTo>
                  <a:pt x="4823" y="1250"/>
                </a:lnTo>
                <a:lnTo>
                  <a:pt x="4823" y="1252"/>
                </a:lnTo>
                <a:lnTo>
                  <a:pt x="4820" y="1252"/>
                </a:lnTo>
                <a:lnTo>
                  <a:pt x="4823" y="1254"/>
                </a:lnTo>
                <a:lnTo>
                  <a:pt x="4823" y="1254"/>
                </a:lnTo>
                <a:lnTo>
                  <a:pt x="4825" y="1254"/>
                </a:lnTo>
                <a:lnTo>
                  <a:pt x="4829" y="1254"/>
                </a:lnTo>
                <a:lnTo>
                  <a:pt x="4829" y="1254"/>
                </a:lnTo>
                <a:lnTo>
                  <a:pt x="4829" y="1254"/>
                </a:lnTo>
                <a:lnTo>
                  <a:pt x="4827" y="1252"/>
                </a:lnTo>
                <a:lnTo>
                  <a:pt x="4827" y="1252"/>
                </a:lnTo>
                <a:lnTo>
                  <a:pt x="4827" y="1250"/>
                </a:lnTo>
                <a:lnTo>
                  <a:pt x="4827" y="1250"/>
                </a:lnTo>
                <a:lnTo>
                  <a:pt x="4829" y="1247"/>
                </a:lnTo>
                <a:lnTo>
                  <a:pt x="4829" y="1245"/>
                </a:lnTo>
                <a:lnTo>
                  <a:pt x="4829" y="1245"/>
                </a:lnTo>
                <a:lnTo>
                  <a:pt x="4832" y="1245"/>
                </a:lnTo>
                <a:lnTo>
                  <a:pt x="4832" y="1247"/>
                </a:lnTo>
                <a:lnTo>
                  <a:pt x="4832" y="1247"/>
                </a:lnTo>
                <a:lnTo>
                  <a:pt x="4832" y="1247"/>
                </a:lnTo>
                <a:lnTo>
                  <a:pt x="4832" y="1247"/>
                </a:lnTo>
                <a:lnTo>
                  <a:pt x="4829" y="1247"/>
                </a:lnTo>
                <a:lnTo>
                  <a:pt x="4829" y="1250"/>
                </a:lnTo>
                <a:lnTo>
                  <a:pt x="4832" y="1252"/>
                </a:lnTo>
                <a:lnTo>
                  <a:pt x="4832" y="1254"/>
                </a:lnTo>
                <a:lnTo>
                  <a:pt x="4832" y="1256"/>
                </a:lnTo>
                <a:lnTo>
                  <a:pt x="4832" y="1256"/>
                </a:lnTo>
                <a:lnTo>
                  <a:pt x="4829" y="1256"/>
                </a:lnTo>
                <a:lnTo>
                  <a:pt x="4829" y="1256"/>
                </a:lnTo>
                <a:lnTo>
                  <a:pt x="4829" y="1259"/>
                </a:lnTo>
                <a:lnTo>
                  <a:pt x="4834" y="1256"/>
                </a:lnTo>
                <a:lnTo>
                  <a:pt x="4836" y="1254"/>
                </a:lnTo>
                <a:lnTo>
                  <a:pt x="4836" y="1252"/>
                </a:lnTo>
                <a:lnTo>
                  <a:pt x="4836" y="1252"/>
                </a:lnTo>
                <a:lnTo>
                  <a:pt x="4836" y="1250"/>
                </a:lnTo>
                <a:lnTo>
                  <a:pt x="4838" y="1252"/>
                </a:lnTo>
                <a:lnTo>
                  <a:pt x="4841" y="1252"/>
                </a:lnTo>
                <a:lnTo>
                  <a:pt x="4843" y="1247"/>
                </a:lnTo>
                <a:lnTo>
                  <a:pt x="4843" y="1245"/>
                </a:lnTo>
                <a:lnTo>
                  <a:pt x="4843" y="1243"/>
                </a:lnTo>
                <a:lnTo>
                  <a:pt x="4843" y="1241"/>
                </a:lnTo>
                <a:lnTo>
                  <a:pt x="4843" y="1238"/>
                </a:lnTo>
                <a:lnTo>
                  <a:pt x="4843" y="1238"/>
                </a:lnTo>
                <a:lnTo>
                  <a:pt x="4845" y="1236"/>
                </a:lnTo>
                <a:lnTo>
                  <a:pt x="4845" y="1234"/>
                </a:lnTo>
                <a:lnTo>
                  <a:pt x="4845" y="1232"/>
                </a:lnTo>
                <a:lnTo>
                  <a:pt x="4850" y="1227"/>
                </a:lnTo>
                <a:lnTo>
                  <a:pt x="4850" y="1227"/>
                </a:lnTo>
                <a:lnTo>
                  <a:pt x="4850" y="1225"/>
                </a:lnTo>
                <a:lnTo>
                  <a:pt x="4850" y="1225"/>
                </a:lnTo>
                <a:lnTo>
                  <a:pt x="4850" y="1225"/>
                </a:lnTo>
                <a:lnTo>
                  <a:pt x="4850" y="1223"/>
                </a:lnTo>
                <a:lnTo>
                  <a:pt x="4850" y="1223"/>
                </a:lnTo>
                <a:lnTo>
                  <a:pt x="4847" y="1223"/>
                </a:lnTo>
                <a:lnTo>
                  <a:pt x="4847" y="1220"/>
                </a:lnTo>
                <a:lnTo>
                  <a:pt x="4850" y="1220"/>
                </a:lnTo>
                <a:lnTo>
                  <a:pt x="4845" y="1220"/>
                </a:lnTo>
                <a:lnTo>
                  <a:pt x="4843" y="1220"/>
                </a:lnTo>
                <a:lnTo>
                  <a:pt x="4845" y="1218"/>
                </a:lnTo>
                <a:lnTo>
                  <a:pt x="4845" y="1216"/>
                </a:lnTo>
                <a:lnTo>
                  <a:pt x="4845" y="1214"/>
                </a:lnTo>
                <a:lnTo>
                  <a:pt x="4845" y="1214"/>
                </a:lnTo>
                <a:lnTo>
                  <a:pt x="4845" y="1214"/>
                </a:lnTo>
                <a:lnTo>
                  <a:pt x="4843" y="1214"/>
                </a:lnTo>
                <a:lnTo>
                  <a:pt x="4843" y="1214"/>
                </a:lnTo>
                <a:lnTo>
                  <a:pt x="4841" y="1214"/>
                </a:lnTo>
                <a:lnTo>
                  <a:pt x="4841" y="1214"/>
                </a:lnTo>
                <a:lnTo>
                  <a:pt x="4841" y="1214"/>
                </a:lnTo>
                <a:lnTo>
                  <a:pt x="4838" y="1214"/>
                </a:lnTo>
                <a:lnTo>
                  <a:pt x="4836" y="1211"/>
                </a:lnTo>
                <a:lnTo>
                  <a:pt x="4834" y="1211"/>
                </a:lnTo>
                <a:lnTo>
                  <a:pt x="4834" y="1209"/>
                </a:lnTo>
                <a:lnTo>
                  <a:pt x="4832" y="1209"/>
                </a:lnTo>
                <a:lnTo>
                  <a:pt x="4829" y="1209"/>
                </a:lnTo>
                <a:lnTo>
                  <a:pt x="4829" y="1209"/>
                </a:lnTo>
                <a:lnTo>
                  <a:pt x="4827" y="1209"/>
                </a:lnTo>
                <a:lnTo>
                  <a:pt x="4827" y="1211"/>
                </a:lnTo>
                <a:lnTo>
                  <a:pt x="4825" y="1211"/>
                </a:lnTo>
                <a:lnTo>
                  <a:pt x="4825" y="1214"/>
                </a:lnTo>
                <a:lnTo>
                  <a:pt x="4823" y="1214"/>
                </a:lnTo>
                <a:lnTo>
                  <a:pt x="4823" y="1214"/>
                </a:lnTo>
                <a:lnTo>
                  <a:pt x="4820" y="1214"/>
                </a:lnTo>
                <a:lnTo>
                  <a:pt x="4820" y="1216"/>
                </a:lnTo>
                <a:lnTo>
                  <a:pt x="4820" y="1216"/>
                </a:lnTo>
                <a:lnTo>
                  <a:pt x="4818" y="1216"/>
                </a:lnTo>
                <a:lnTo>
                  <a:pt x="4816" y="1216"/>
                </a:lnTo>
                <a:lnTo>
                  <a:pt x="4816" y="1218"/>
                </a:lnTo>
                <a:lnTo>
                  <a:pt x="4816" y="1218"/>
                </a:lnTo>
                <a:lnTo>
                  <a:pt x="4816" y="1218"/>
                </a:lnTo>
                <a:lnTo>
                  <a:pt x="4814" y="1218"/>
                </a:lnTo>
                <a:lnTo>
                  <a:pt x="4814" y="1218"/>
                </a:lnTo>
                <a:lnTo>
                  <a:pt x="4814" y="1218"/>
                </a:lnTo>
                <a:close/>
                <a:moveTo>
                  <a:pt x="4784" y="1196"/>
                </a:moveTo>
                <a:lnTo>
                  <a:pt x="4784" y="1196"/>
                </a:lnTo>
                <a:lnTo>
                  <a:pt x="4784" y="1196"/>
                </a:lnTo>
                <a:lnTo>
                  <a:pt x="4784" y="1196"/>
                </a:lnTo>
                <a:lnTo>
                  <a:pt x="4784" y="1196"/>
                </a:lnTo>
                <a:close/>
                <a:moveTo>
                  <a:pt x="4816" y="1211"/>
                </a:moveTo>
                <a:lnTo>
                  <a:pt x="4816" y="1209"/>
                </a:lnTo>
                <a:lnTo>
                  <a:pt x="4816" y="1209"/>
                </a:lnTo>
                <a:lnTo>
                  <a:pt x="4814" y="1209"/>
                </a:lnTo>
                <a:lnTo>
                  <a:pt x="4814" y="1211"/>
                </a:lnTo>
                <a:lnTo>
                  <a:pt x="4816" y="1211"/>
                </a:lnTo>
                <a:lnTo>
                  <a:pt x="4816" y="1211"/>
                </a:lnTo>
                <a:close/>
                <a:moveTo>
                  <a:pt x="4865" y="1180"/>
                </a:moveTo>
                <a:lnTo>
                  <a:pt x="4861" y="1182"/>
                </a:lnTo>
                <a:lnTo>
                  <a:pt x="4861" y="1182"/>
                </a:lnTo>
                <a:lnTo>
                  <a:pt x="4861" y="1184"/>
                </a:lnTo>
                <a:lnTo>
                  <a:pt x="4856" y="1187"/>
                </a:lnTo>
                <a:lnTo>
                  <a:pt x="4854" y="1189"/>
                </a:lnTo>
                <a:lnTo>
                  <a:pt x="4852" y="1191"/>
                </a:lnTo>
                <a:lnTo>
                  <a:pt x="4852" y="1191"/>
                </a:lnTo>
                <a:lnTo>
                  <a:pt x="4850" y="1193"/>
                </a:lnTo>
                <a:lnTo>
                  <a:pt x="4847" y="1193"/>
                </a:lnTo>
                <a:lnTo>
                  <a:pt x="4845" y="1196"/>
                </a:lnTo>
                <a:lnTo>
                  <a:pt x="4845" y="1196"/>
                </a:lnTo>
                <a:lnTo>
                  <a:pt x="4843" y="1198"/>
                </a:lnTo>
                <a:lnTo>
                  <a:pt x="4841" y="1198"/>
                </a:lnTo>
                <a:lnTo>
                  <a:pt x="4841" y="1200"/>
                </a:lnTo>
                <a:lnTo>
                  <a:pt x="4838" y="1200"/>
                </a:lnTo>
                <a:lnTo>
                  <a:pt x="4836" y="1200"/>
                </a:lnTo>
                <a:lnTo>
                  <a:pt x="4834" y="1200"/>
                </a:lnTo>
                <a:lnTo>
                  <a:pt x="4834" y="1200"/>
                </a:lnTo>
                <a:lnTo>
                  <a:pt x="4834" y="1202"/>
                </a:lnTo>
                <a:lnTo>
                  <a:pt x="4834" y="1202"/>
                </a:lnTo>
                <a:lnTo>
                  <a:pt x="4834" y="1207"/>
                </a:lnTo>
                <a:lnTo>
                  <a:pt x="4834" y="1207"/>
                </a:lnTo>
                <a:lnTo>
                  <a:pt x="4836" y="1207"/>
                </a:lnTo>
                <a:lnTo>
                  <a:pt x="4836" y="1207"/>
                </a:lnTo>
                <a:lnTo>
                  <a:pt x="4838" y="1207"/>
                </a:lnTo>
                <a:lnTo>
                  <a:pt x="4841" y="1207"/>
                </a:lnTo>
                <a:lnTo>
                  <a:pt x="4841" y="1207"/>
                </a:lnTo>
                <a:lnTo>
                  <a:pt x="4843" y="1207"/>
                </a:lnTo>
                <a:lnTo>
                  <a:pt x="4845" y="1207"/>
                </a:lnTo>
                <a:lnTo>
                  <a:pt x="4847" y="1207"/>
                </a:lnTo>
                <a:lnTo>
                  <a:pt x="4852" y="1209"/>
                </a:lnTo>
                <a:lnTo>
                  <a:pt x="4852" y="1209"/>
                </a:lnTo>
                <a:lnTo>
                  <a:pt x="4852" y="1207"/>
                </a:lnTo>
                <a:lnTo>
                  <a:pt x="4854" y="1207"/>
                </a:lnTo>
                <a:lnTo>
                  <a:pt x="4854" y="1202"/>
                </a:lnTo>
                <a:lnTo>
                  <a:pt x="4854" y="1200"/>
                </a:lnTo>
                <a:lnTo>
                  <a:pt x="4856" y="1200"/>
                </a:lnTo>
                <a:lnTo>
                  <a:pt x="4859" y="1202"/>
                </a:lnTo>
                <a:lnTo>
                  <a:pt x="4861" y="1202"/>
                </a:lnTo>
                <a:lnTo>
                  <a:pt x="4863" y="1202"/>
                </a:lnTo>
                <a:lnTo>
                  <a:pt x="4865" y="1200"/>
                </a:lnTo>
                <a:lnTo>
                  <a:pt x="4868" y="1202"/>
                </a:lnTo>
                <a:lnTo>
                  <a:pt x="4870" y="1200"/>
                </a:lnTo>
                <a:lnTo>
                  <a:pt x="4872" y="1200"/>
                </a:lnTo>
                <a:lnTo>
                  <a:pt x="4872" y="1200"/>
                </a:lnTo>
                <a:lnTo>
                  <a:pt x="4872" y="1200"/>
                </a:lnTo>
                <a:lnTo>
                  <a:pt x="4874" y="1198"/>
                </a:lnTo>
                <a:lnTo>
                  <a:pt x="4877" y="1198"/>
                </a:lnTo>
                <a:lnTo>
                  <a:pt x="4879" y="1198"/>
                </a:lnTo>
                <a:lnTo>
                  <a:pt x="4881" y="1198"/>
                </a:lnTo>
                <a:lnTo>
                  <a:pt x="4883" y="1196"/>
                </a:lnTo>
                <a:lnTo>
                  <a:pt x="4886" y="1196"/>
                </a:lnTo>
                <a:lnTo>
                  <a:pt x="4886" y="1193"/>
                </a:lnTo>
                <a:lnTo>
                  <a:pt x="4888" y="1193"/>
                </a:lnTo>
                <a:lnTo>
                  <a:pt x="4888" y="1193"/>
                </a:lnTo>
                <a:lnTo>
                  <a:pt x="4890" y="1193"/>
                </a:lnTo>
                <a:lnTo>
                  <a:pt x="4892" y="1193"/>
                </a:lnTo>
                <a:lnTo>
                  <a:pt x="4895" y="1193"/>
                </a:lnTo>
                <a:lnTo>
                  <a:pt x="4897" y="1196"/>
                </a:lnTo>
                <a:lnTo>
                  <a:pt x="4897" y="1196"/>
                </a:lnTo>
                <a:lnTo>
                  <a:pt x="4899" y="1196"/>
                </a:lnTo>
                <a:lnTo>
                  <a:pt x="4901" y="1196"/>
                </a:lnTo>
                <a:lnTo>
                  <a:pt x="4904" y="1196"/>
                </a:lnTo>
                <a:lnTo>
                  <a:pt x="4904" y="1198"/>
                </a:lnTo>
                <a:lnTo>
                  <a:pt x="4904" y="1198"/>
                </a:lnTo>
                <a:lnTo>
                  <a:pt x="4901" y="1200"/>
                </a:lnTo>
                <a:lnTo>
                  <a:pt x="4901" y="1200"/>
                </a:lnTo>
                <a:lnTo>
                  <a:pt x="4899" y="1202"/>
                </a:lnTo>
                <a:lnTo>
                  <a:pt x="4899" y="1202"/>
                </a:lnTo>
                <a:lnTo>
                  <a:pt x="4899" y="1205"/>
                </a:lnTo>
                <a:lnTo>
                  <a:pt x="4899" y="1207"/>
                </a:lnTo>
                <a:lnTo>
                  <a:pt x="4899" y="1209"/>
                </a:lnTo>
                <a:lnTo>
                  <a:pt x="4901" y="1209"/>
                </a:lnTo>
                <a:lnTo>
                  <a:pt x="4901" y="1211"/>
                </a:lnTo>
                <a:lnTo>
                  <a:pt x="4904" y="1214"/>
                </a:lnTo>
                <a:lnTo>
                  <a:pt x="4904" y="1214"/>
                </a:lnTo>
                <a:lnTo>
                  <a:pt x="4908" y="1216"/>
                </a:lnTo>
                <a:lnTo>
                  <a:pt x="4910" y="1214"/>
                </a:lnTo>
                <a:lnTo>
                  <a:pt x="4913" y="1211"/>
                </a:lnTo>
                <a:lnTo>
                  <a:pt x="4917" y="1205"/>
                </a:lnTo>
                <a:lnTo>
                  <a:pt x="4917" y="1205"/>
                </a:lnTo>
                <a:lnTo>
                  <a:pt x="4922" y="1202"/>
                </a:lnTo>
                <a:lnTo>
                  <a:pt x="4924" y="1202"/>
                </a:lnTo>
                <a:lnTo>
                  <a:pt x="4926" y="1200"/>
                </a:lnTo>
                <a:lnTo>
                  <a:pt x="4926" y="1200"/>
                </a:lnTo>
                <a:lnTo>
                  <a:pt x="4926" y="1200"/>
                </a:lnTo>
                <a:lnTo>
                  <a:pt x="4926" y="1198"/>
                </a:lnTo>
                <a:lnTo>
                  <a:pt x="4922" y="1196"/>
                </a:lnTo>
                <a:lnTo>
                  <a:pt x="4922" y="1196"/>
                </a:lnTo>
                <a:lnTo>
                  <a:pt x="4922" y="1193"/>
                </a:lnTo>
                <a:lnTo>
                  <a:pt x="4924" y="1189"/>
                </a:lnTo>
                <a:lnTo>
                  <a:pt x="4924" y="1189"/>
                </a:lnTo>
                <a:lnTo>
                  <a:pt x="4926" y="1189"/>
                </a:lnTo>
                <a:lnTo>
                  <a:pt x="4926" y="1189"/>
                </a:lnTo>
                <a:lnTo>
                  <a:pt x="4926" y="1189"/>
                </a:lnTo>
                <a:lnTo>
                  <a:pt x="4926" y="1189"/>
                </a:lnTo>
                <a:lnTo>
                  <a:pt x="4926" y="1191"/>
                </a:lnTo>
                <a:lnTo>
                  <a:pt x="4926" y="1193"/>
                </a:lnTo>
                <a:lnTo>
                  <a:pt x="4926" y="1193"/>
                </a:lnTo>
                <a:lnTo>
                  <a:pt x="4926" y="1196"/>
                </a:lnTo>
                <a:lnTo>
                  <a:pt x="4926" y="1193"/>
                </a:lnTo>
                <a:lnTo>
                  <a:pt x="4926" y="1193"/>
                </a:lnTo>
                <a:lnTo>
                  <a:pt x="4928" y="1193"/>
                </a:lnTo>
                <a:lnTo>
                  <a:pt x="4928" y="1193"/>
                </a:lnTo>
                <a:lnTo>
                  <a:pt x="4928" y="1193"/>
                </a:lnTo>
                <a:lnTo>
                  <a:pt x="4931" y="1193"/>
                </a:lnTo>
                <a:lnTo>
                  <a:pt x="4931" y="1193"/>
                </a:lnTo>
                <a:lnTo>
                  <a:pt x="4933" y="1193"/>
                </a:lnTo>
                <a:lnTo>
                  <a:pt x="4933" y="1193"/>
                </a:lnTo>
                <a:lnTo>
                  <a:pt x="4933" y="1196"/>
                </a:lnTo>
                <a:lnTo>
                  <a:pt x="4928" y="1196"/>
                </a:lnTo>
                <a:lnTo>
                  <a:pt x="4928" y="1196"/>
                </a:lnTo>
                <a:lnTo>
                  <a:pt x="4933" y="1196"/>
                </a:lnTo>
                <a:lnTo>
                  <a:pt x="4937" y="1196"/>
                </a:lnTo>
                <a:lnTo>
                  <a:pt x="4940" y="1196"/>
                </a:lnTo>
                <a:lnTo>
                  <a:pt x="4942" y="1196"/>
                </a:lnTo>
                <a:lnTo>
                  <a:pt x="4944" y="1196"/>
                </a:lnTo>
                <a:lnTo>
                  <a:pt x="4946" y="1196"/>
                </a:lnTo>
                <a:lnTo>
                  <a:pt x="4949" y="1193"/>
                </a:lnTo>
                <a:lnTo>
                  <a:pt x="4949" y="1191"/>
                </a:lnTo>
                <a:lnTo>
                  <a:pt x="4951" y="1191"/>
                </a:lnTo>
                <a:lnTo>
                  <a:pt x="4951" y="1189"/>
                </a:lnTo>
                <a:lnTo>
                  <a:pt x="4951" y="1189"/>
                </a:lnTo>
                <a:lnTo>
                  <a:pt x="4953" y="1189"/>
                </a:lnTo>
                <a:lnTo>
                  <a:pt x="4955" y="1187"/>
                </a:lnTo>
                <a:lnTo>
                  <a:pt x="4955" y="1189"/>
                </a:lnTo>
                <a:lnTo>
                  <a:pt x="4958" y="1189"/>
                </a:lnTo>
                <a:lnTo>
                  <a:pt x="4955" y="1189"/>
                </a:lnTo>
                <a:lnTo>
                  <a:pt x="4955" y="1191"/>
                </a:lnTo>
                <a:lnTo>
                  <a:pt x="4955" y="1196"/>
                </a:lnTo>
                <a:lnTo>
                  <a:pt x="4955" y="1196"/>
                </a:lnTo>
                <a:lnTo>
                  <a:pt x="4958" y="1196"/>
                </a:lnTo>
                <a:lnTo>
                  <a:pt x="4958" y="1196"/>
                </a:lnTo>
                <a:lnTo>
                  <a:pt x="4960" y="1196"/>
                </a:lnTo>
                <a:lnTo>
                  <a:pt x="4960" y="1193"/>
                </a:lnTo>
                <a:lnTo>
                  <a:pt x="4960" y="1191"/>
                </a:lnTo>
                <a:lnTo>
                  <a:pt x="4962" y="1191"/>
                </a:lnTo>
                <a:lnTo>
                  <a:pt x="4960" y="1187"/>
                </a:lnTo>
                <a:lnTo>
                  <a:pt x="4962" y="1187"/>
                </a:lnTo>
                <a:lnTo>
                  <a:pt x="4962" y="1187"/>
                </a:lnTo>
                <a:lnTo>
                  <a:pt x="4962" y="1184"/>
                </a:lnTo>
                <a:lnTo>
                  <a:pt x="4964" y="1184"/>
                </a:lnTo>
                <a:lnTo>
                  <a:pt x="4967" y="1184"/>
                </a:lnTo>
                <a:lnTo>
                  <a:pt x="4969" y="1184"/>
                </a:lnTo>
                <a:lnTo>
                  <a:pt x="4969" y="1187"/>
                </a:lnTo>
                <a:lnTo>
                  <a:pt x="4969" y="1187"/>
                </a:lnTo>
                <a:lnTo>
                  <a:pt x="4971" y="1187"/>
                </a:lnTo>
                <a:lnTo>
                  <a:pt x="4971" y="1184"/>
                </a:lnTo>
                <a:lnTo>
                  <a:pt x="4971" y="1184"/>
                </a:lnTo>
                <a:lnTo>
                  <a:pt x="4969" y="1184"/>
                </a:lnTo>
                <a:lnTo>
                  <a:pt x="4969" y="1182"/>
                </a:lnTo>
                <a:lnTo>
                  <a:pt x="4971" y="1180"/>
                </a:lnTo>
                <a:lnTo>
                  <a:pt x="4971" y="1180"/>
                </a:lnTo>
                <a:lnTo>
                  <a:pt x="4971" y="1180"/>
                </a:lnTo>
                <a:lnTo>
                  <a:pt x="4971" y="1178"/>
                </a:lnTo>
                <a:lnTo>
                  <a:pt x="4971" y="1178"/>
                </a:lnTo>
                <a:lnTo>
                  <a:pt x="4973" y="1178"/>
                </a:lnTo>
                <a:lnTo>
                  <a:pt x="4976" y="1178"/>
                </a:lnTo>
                <a:lnTo>
                  <a:pt x="4976" y="1178"/>
                </a:lnTo>
                <a:lnTo>
                  <a:pt x="4976" y="1180"/>
                </a:lnTo>
                <a:lnTo>
                  <a:pt x="4976" y="1180"/>
                </a:lnTo>
                <a:lnTo>
                  <a:pt x="4976" y="1180"/>
                </a:lnTo>
                <a:lnTo>
                  <a:pt x="4973" y="1182"/>
                </a:lnTo>
                <a:lnTo>
                  <a:pt x="4973" y="1184"/>
                </a:lnTo>
                <a:lnTo>
                  <a:pt x="4971" y="1184"/>
                </a:lnTo>
                <a:lnTo>
                  <a:pt x="4973" y="1184"/>
                </a:lnTo>
                <a:lnTo>
                  <a:pt x="4971" y="1189"/>
                </a:lnTo>
                <a:lnTo>
                  <a:pt x="4973" y="1189"/>
                </a:lnTo>
                <a:lnTo>
                  <a:pt x="4971" y="1191"/>
                </a:lnTo>
                <a:lnTo>
                  <a:pt x="4973" y="1191"/>
                </a:lnTo>
                <a:lnTo>
                  <a:pt x="4973" y="1191"/>
                </a:lnTo>
                <a:lnTo>
                  <a:pt x="4973" y="1191"/>
                </a:lnTo>
                <a:lnTo>
                  <a:pt x="4976" y="1189"/>
                </a:lnTo>
                <a:lnTo>
                  <a:pt x="4978" y="1189"/>
                </a:lnTo>
                <a:lnTo>
                  <a:pt x="4980" y="1187"/>
                </a:lnTo>
                <a:lnTo>
                  <a:pt x="4980" y="1187"/>
                </a:lnTo>
                <a:lnTo>
                  <a:pt x="4980" y="1187"/>
                </a:lnTo>
                <a:lnTo>
                  <a:pt x="4980" y="1184"/>
                </a:lnTo>
                <a:lnTo>
                  <a:pt x="4980" y="1182"/>
                </a:lnTo>
                <a:lnTo>
                  <a:pt x="4982" y="1180"/>
                </a:lnTo>
                <a:lnTo>
                  <a:pt x="4985" y="1178"/>
                </a:lnTo>
                <a:lnTo>
                  <a:pt x="4985" y="1178"/>
                </a:lnTo>
                <a:lnTo>
                  <a:pt x="4989" y="1178"/>
                </a:lnTo>
                <a:lnTo>
                  <a:pt x="4987" y="1175"/>
                </a:lnTo>
                <a:lnTo>
                  <a:pt x="4987" y="1175"/>
                </a:lnTo>
                <a:lnTo>
                  <a:pt x="4985" y="1171"/>
                </a:lnTo>
                <a:lnTo>
                  <a:pt x="4985" y="1169"/>
                </a:lnTo>
                <a:lnTo>
                  <a:pt x="4985" y="1169"/>
                </a:lnTo>
                <a:lnTo>
                  <a:pt x="4985" y="1166"/>
                </a:lnTo>
                <a:lnTo>
                  <a:pt x="4985" y="1164"/>
                </a:lnTo>
                <a:lnTo>
                  <a:pt x="4985" y="1164"/>
                </a:lnTo>
                <a:lnTo>
                  <a:pt x="4985" y="1164"/>
                </a:lnTo>
                <a:lnTo>
                  <a:pt x="4987" y="1160"/>
                </a:lnTo>
                <a:lnTo>
                  <a:pt x="4987" y="1157"/>
                </a:lnTo>
                <a:lnTo>
                  <a:pt x="4987" y="1155"/>
                </a:lnTo>
                <a:lnTo>
                  <a:pt x="4989" y="1155"/>
                </a:lnTo>
                <a:lnTo>
                  <a:pt x="4989" y="1155"/>
                </a:lnTo>
                <a:lnTo>
                  <a:pt x="4991" y="1153"/>
                </a:lnTo>
                <a:lnTo>
                  <a:pt x="4991" y="1146"/>
                </a:lnTo>
                <a:lnTo>
                  <a:pt x="4991" y="1142"/>
                </a:lnTo>
                <a:lnTo>
                  <a:pt x="4989" y="1139"/>
                </a:lnTo>
                <a:lnTo>
                  <a:pt x="4989" y="1137"/>
                </a:lnTo>
                <a:lnTo>
                  <a:pt x="4989" y="1135"/>
                </a:lnTo>
                <a:lnTo>
                  <a:pt x="4989" y="1135"/>
                </a:lnTo>
                <a:lnTo>
                  <a:pt x="4991" y="1130"/>
                </a:lnTo>
                <a:lnTo>
                  <a:pt x="4991" y="1130"/>
                </a:lnTo>
                <a:lnTo>
                  <a:pt x="4994" y="1130"/>
                </a:lnTo>
                <a:lnTo>
                  <a:pt x="4996" y="1130"/>
                </a:lnTo>
                <a:lnTo>
                  <a:pt x="4998" y="1130"/>
                </a:lnTo>
                <a:lnTo>
                  <a:pt x="4998" y="1128"/>
                </a:lnTo>
                <a:lnTo>
                  <a:pt x="4998" y="1126"/>
                </a:lnTo>
                <a:lnTo>
                  <a:pt x="4998" y="1124"/>
                </a:lnTo>
                <a:lnTo>
                  <a:pt x="5000" y="1121"/>
                </a:lnTo>
                <a:lnTo>
                  <a:pt x="5000" y="1121"/>
                </a:lnTo>
                <a:lnTo>
                  <a:pt x="5000" y="1119"/>
                </a:lnTo>
                <a:lnTo>
                  <a:pt x="5000" y="1119"/>
                </a:lnTo>
                <a:lnTo>
                  <a:pt x="5000" y="1119"/>
                </a:lnTo>
                <a:lnTo>
                  <a:pt x="5003" y="1119"/>
                </a:lnTo>
                <a:lnTo>
                  <a:pt x="5003" y="1119"/>
                </a:lnTo>
                <a:lnTo>
                  <a:pt x="5003" y="1117"/>
                </a:lnTo>
                <a:lnTo>
                  <a:pt x="5003" y="1117"/>
                </a:lnTo>
                <a:lnTo>
                  <a:pt x="5005" y="1117"/>
                </a:lnTo>
                <a:lnTo>
                  <a:pt x="5005" y="1115"/>
                </a:lnTo>
                <a:lnTo>
                  <a:pt x="5005" y="1110"/>
                </a:lnTo>
                <a:lnTo>
                  <a:pt x="5005" y="1108"/>
                </a:lnTo>
                <a:lnTo>
                  <a:pt x="5005" y="1106"/>
                </a:lnTo>
                <a:lnTo>
                  <a:pt x="5005" y="1106"/>
                </a:lnTo>
                <a:lnTo>
                  <a:pt x="5005" y="1103"/>
                </a:lnTo>
                <a:lnTo>
                  <a:pt x="5005" y="1103"/>
                </a:lnTo>
                <a:lnTo>
                  <a:pt x="5005" y="1101"/>
                </a:lnTo>
                <a:lnTo>
                  <a:pt x="5005" y="1099"/>
                </a:lnTo>
                <a:lnTo>
                  <a:pt x="5003" y="1094"/>
                </a:lnTo>
                <a:lnTo>
                  <a:pt x="5000" y="1092"/>
                </a:lnTo>
                <a:lnTo>
                  <a:pt x="4998" y="1090"/>
                </a:lnTo>
                <a:lnTo>
                  <a:pt x="4998" y="1090"/>
                </a:lnTo>
                <a:lnTo>
                  <a:pt x="4996" y="1088"/>
                </a:lnTo>
                <a:lnTo>
                  <a:pt x="4996" y="1085"/>
                </a:lnTo>
                <a:lnTo>
                  <a:pt x="4996" y="1081"/>
                </a:lnTo>
                <a:lnTo>
                  <a:pt x="4996" y="1079"/>
                </a:lnTo>
                <a:lnTo>
                  <a:pt x="4998" y="1074"/>
                </a:lnTo>
                <a:lnTo>
                  <a:pt x="4994" y="1076"/>
                </a:lnTo>
                <a:lnTo>
                  <a:pt x="4994" y="1076"/>
                </a:lnTo>
                <a:lnTo>
                  <a:pt x="4991" y="1074"/>
                </a:lnTo>
                <a:lnTo>
                  <a:pt x="4991" y="1074"/>
                </a:lnTo>
                <a:lnTo>
                  <a:pt x="4989" y="1072"/>
                </a:lnTo>
                <a:lnTo>
                  <a:pt x="4989" y="1074"/>
                </a:lnTo>
                <a:lnTo>
                  <a:pt x="4989" y="1074"/>
                </a:lnTo>
                <a:lnTo>
                  <a:pt x="4987" y="1079"/>
                </a:lnTo>
                <a:lnTo>
                  <a:pt x="4987" y="1079"/>
                </a:lnTo>
                <a:lnTo>
                  <a:pt x="4991" y="1079"/>
                </a:lnTo>
                <a:lnTo>
                  <a:pt x="4991" y="1079"/>
                </a:lnTo>
                <a:lnTo>
                  <a:pt x="4994" y="1079"/>
                </a:lnTo>
                <a:lnTo>
                  <a:pt x="4994" y="1079"/>
                </a:lnTo>
                <a:lnTo>
                  <a:pt x="4994" y="1079"/>
                </a:lnTo>
                <a:lnTo>
                  <a:pt x="4994" y="1081"/>
                </a:lnTo>
                <a:lnTo>
                  <a:pt x="4994" y="1083"/>
                </a:lnTo>
                <a:lnTo>
                  <a:pt x="4994" y="1083"/>
                </a:lnTo>
                <a:lnTo>
                  <a:pt x="4991" y="1085"/>
                </a:lnTo>
                <a:lnTo>
                  <a:pt x="4989" y="1083"/>
                </a:lnTo>
                <a:lnTo>
                  <a:pt x="4989" y="1083"/>
                </a:lnTo>
                <a:lnTo>
                  <a:pt x="4987" y="1085"/>
                </a:lnTo>
                <a:lnTo>
                  <a:pt x="4987" y="1085"/>
                </a:lnTo>
                <a:lnTo>
                  <a:pt x="4987" y="1085"/>
                </a:lnTo>
                <a:lnTo>
                  <a:pt x="4985" y="1085"/>
                </a:lnTo>
                <a:lnTo>
                  <a:pt x="4985" y="1083"/>
                </a:lnTo>
                <a:lnTo>
                  <a:pt x="4985" y="1079"/>
                </a:lnTo>
                <a:lnTo>
                  <a:pt x="4985" y="1079"/>
                </a:lnTo>
                <a:lnTo>
                  <a:pt x="4982" y="1079"/>
                </a:lnTo>
                <a:lnTo>
                  <a:pt x="4982" y="1079"/>
                </a:lnTo>
                <a:lnTo>
                  <a:pt x="4982" y="1079"/>
                </a:lnTo>
                <a:lnTo>
                  <a:pt x="4980" y="1079"/>
                </a:lnTo>
                <a:lnTo>
                  <a:pt x="4980" y="1079"/>
                </a:lnTo>
                <a:lnTo>
                  <a:pt x="4980" y="1079"/>
                </a:lnTo>
                <a:lnTo>
                  <a:pt x="4980" y="1083"/>
                </a:lnTo>
                <a:lnTo>
                  <a:pt x="4980" y="1083"/>
                </a:lnTo>
                <a:lnTo>
                  <a:pt x="4980" y="1085"/>
                </a:lnTo>
                <a:lnTo>
                  <a:pt x="4978" y="1085"/>
                </a:lnTo>
                <a:lnTo>
                  <a:pt x="4978" y="1085"/>
                </a:lnTo>
                <a:lnTo>
                  <a:pt x="4978" y="1088"/>
                </a:lnTo>
                <a:lnTo>
                  <a:pt x="4976" y="1088"/>
                </a:lnTo>
                <a:lnTo>
                  <a:pt x="4976" y="1088"/>
                </a:lnTo>
                <a:lnTo>
                  <a:pt x="4973" y="1088"/>
                </a:lnTo>
                <a:lnTo>
                  <a:pt x="4973" y="1090"/>
                </a:lnTo>
                <a:lnTo>
                  <a:pt x="4973" y="1090"/>
                </a:lnTo>
                <a:lnTo>
                  <a:pt x="4973" y="1092"/>
                </a:lnTo>
                <a:lnTo>
                  <a:pt x="4976" y="1094"/>
                </a:lnTo>
                <a:lnTo>
                  <a:pt x="4976" y="1097"/>
                </a:lnTo>
                <a:lnTo>
                  <a:pt x="4973" y="1099"/>
                </a:lnTo>
                <a:lnTo>
                  <a:pt x="4973" y="1101"/>
                </a:lnTo>
                <a:lnTo>
                  <a:pt x="4973" y="1101"/>
                </a:lnTo>
                <a:lnTo>
                  <a:pt x="4971" y="1101"/>
                </a:lnTo>
                <a:lnTo>
                  <a:pt x="4971" y="1101"/>
                </a:lnTo>
                <a:lnTo>
                  <a:pt x="4971" y="1101"/>
                </a:lnTo>
                <a:lnTo>
                  <a:pt x="4971" y="1103"/>
                </a:lnTo>
                <a:lnTo>
                  <a:pt x="4973" y="1103"/>
                </a:lnTo>
                <a:lnTo>
                  <a:pt x="4973" y="1103"/>
                </a:lnTo>
                <a:lnTo>
                  <a:pt x="4976" y="1103"/>
                </a:lnTo>
                <a:lnTo>
                  <a:pt x="4976" y="1106"/>
                </a:lnTo>
                <a:lnTo>
                  <a:pt x="4976" y="1108"/>
                </a:lnTo>
                <a:lnTo>
                  <a:pt x="4976" y="1110"/>
                </a:lnTo>
                <a:lnTo>
                  <a:pt x="4976" y="1110"/>
                </a:lnTo>
                <a:lnTo>
                  <a:pt x="4976" y="1112"/>
                </a:lnTo>
                <a:lnTo>
                  <a:pt x="4973" y="1112"/>
                </a:lnTo>
                <a:lnTo>
                  <a:pt x="4973" y="1115"/>
                </a:lnTo>
                <a:lnTo>
                  <a:pt x="4973" y="1115"/>
                </a:lnTo>
                <a:lnTo>
                  <a:pt x="4973" y="1117"/>
                </a:lnTo>
                <a:lnTo>
                  <a:pt x="4971" y="1121"/>
                </a:lnTo>
                <a:lnTo>
                  <a:pt x="4971" y="1121"/>
                </a:lnTo>
                <a:lnTo>
                  <a:pt x="4969" y="1124"/>
                </a:lnTo>
                <a:lnTo>
                  <a:pt x="4969" y="1126"/>
                </a:lnTo>
                <a:lnTo>
                  <a:pt x="4967" y="1128"/>
                </a:lnTo>
                <a:lnTo>
                  <a:pt x="4967" y="1130"/>
                </a:lnTo>
                <a:lnTo>
                  <a:pt x="4967" y="1133"/>
                </a:lnTo>
                <a:lnTo>
                  <a:pt x="4964" y="1135"/>
                </a:lnTo>
                <a:lnTo>
                  <a:pt x="4964" y="1135"/>
                </a:lnTo>
                <a:lnTo>
                  <a:pt x="4962" y="1137"/>
                </a:lnTo>
                <a:lnTo>
                  <a:pt x="4958" y="1139"/>
                </a:lnTo>
                <a:lnTo>
                  <a:pt x="4955" y="1142"/>
                </a:lnTo>
                <a:lnTo>
                  <a:pt x="4955" y="1142"/>
                </a:lnTo>
                <a:lnTo>
                  <a:pt x="4955" y="1144"/>
                </a:lnTo>
                <a:lnTo>
                  <a:pt x="4953" y="1146"/>
                </a:lnTo>
                <a:lnTo>
                  <a:pt x="4953" y="1148"/>
                </a:lnTo>
                <a:lnTo>
                  <a:pt x="4949" y="1151"/>
                </a:lnTo>
                <a:lnTo>
                  <a:pt x="4946" y="1151"/>
                </a:lnTo>
                <a:lnTo>
                  <a:pt x="4946" y="1151"/>
                </a:lnTo>
                <a:lnTo>
                  <a:pt x="4942" y="1153"/>
                </a:lnTo>
                <a:lnTo>
                  <a:pt x="4935" y="1155"/>
                </a:lnTo>
                <a:lnTo>
                  <a:pt x="4935" y="1155"/>
                </a:lnTo>
                <a:lnTo>
                  <a:pt x="4933" y="1157"/>
                </a:lnTo>
                <a:lnTo>
                  <a:pt x="4933" y="1160"/>
                </a:lnTo>
                <a:lnTo>
                  <a:pt x="4933" y="1160"/>
                </a:lnTo>
                <a:lnTo>
                  <a:pt x="4931" y="1157"/>
                </a:lnTo>
                <a:lnTo>
                  <a:pt x="4928" y="1157"/>
                </a:lnTo>
                <a:lnTo>
                  <a:pt x="4928" y="1155"/>
                </a:lnTo>
                <a:lnTo>
                  <a:pt x="4928" y="1155"/>
                </a:lnTo>
                <a:lnTo>
                  <a:pt x="4928" y="1153"/>
                </a:lnTo>
                <a:lnTo>
                  <a:pt x="4926" y="1153"/>
                </a:lnTo>
                <a:lnTo>
                  <a:pt x="4926" y="1151"/>
                </a:lnTo>
                <a:lnTo>
                  <a:pt x="4928" y="1151"/>
                </a:lnTo>
                <a:lnTo>
                  <a:pt x="4928" y="1151"/>
                </a:lnTo>
                <a:lnTo>
                  <a:pt x="4931" y="1148"/>
                </a:lnTo>
                <a:lnTo>
                  <a:pt x="4933" y="1146"/>
                </a:lnTo>
                <a:lnTo>
                  <a:pt x="4933" y="1146"/>
                </a:lnTo>
                <a:lnTo>
                  <a:pt x="4933" y="1146"/>
                </a:lnTo>
                <a:lnTo>
                  <a:pt x="4931" y="1146"/>
                </a:lnTo>
                <a:lnTo>
                  <a:pt x="4928" y="1146"/>
                </a:lnTo>
                <a:lnTo>
                  <a:pt x="4926" y="1148"/>
                </a:lnTo>
                <a:lnTo>
                  <a:pt x="4924" y="1151"/>
                </a:lnTo>
                <a:lnTo>
                  <a:pt x="4924" y="1155"/>
                </a:lnTo>
                <a:lnTo>
                  <a:pt x="4924" y="1160"/>
                </a:lnTo>
                <a:lnTo>
                  <a:pt x="4922" y="1162"/>
                </a:lnTo>
                <a:lnTo>
                  <a:pt x="4917" y="1166"/>
                </a:lnTo>
                <a:lnTo>
                  <a:pt x="4917" y="1166"/>
                </a:lnTo>
                <a:lnTo>
                  <a:pt x="4915" y="1169"/>
                </a:lnTo>
                <a:lnTo>
                  <a:pt x="4913" y="1171"/>
                </a:lnTo>
                <a:lnTo>
                  <a:pt x="4913" y="1173"/>
                </a:lnTo>
                <a:lnTo>
                  <a:pt x="4913" y="1173"/>
                </a:lnTo>
                <a:lnTo>
                  <a:pt x="4915" y="1175"/>
                </a:lnTo>
                <a:lnTo>
                  <a:pt x="4913" y="1178"/>
                </a:lnTo>
                <a:lnTo>
                  <a:pt x="4910" y="1180"/>
                </a:lnTo>
                <a:lnTo>
                  <a:pt x="4910" y="1180"/>
                </a:lnTo>
                <a:lnTo>
                  <a:pt x="4908" y="1180"/>
                </a:lnTo>
                <a:lnTo>
                  <a:pt x="4906" y="1180"/>
                </a:lnTo>
                <a:lnTo>
                  <a:pt x="4901" y="1180"/>
                </a:lnTo>
                <a:lnTo>
                  <a:pt x="4901" y="1180"/>
                </a:lnTo>
                <a:lnTo>
                  <a:pt x="4901" y="1180"/>
                </a:lnTo>
                <a:lnTo>
                  <a:pt x="4901" y="1178"/>
                </a:lnTo>
                <a:lnTo>
                  <a:pt x="4901" y="1178"/>
                </a:lnTo>
                <a:lnTo>
                  <a:pt x="4901" y="1175"/>
                </a:lnTo>
                <a:lnTo>
                  <a:pt x="4899" y="1175"/>
                </a:lnTo>
                <a:lnTo>
                  <a:pt x="4895" y="1178"/>
                </a:lnTo>
                <a:lnTo>
                  <a:pt x="4888" y="1178"/>
                </a:lnTo>
                <a:lnTo>
                  <a:pt x="4886" y="1180"/>
                </a:lnTo>
                <a:lnTo>
                  <a:pt x="4886" y="1180"/>
                </a:lnTo>
                <a:lnTo>
                  <a:pt x="4881" y="1180"/>
                </a:lnTo>
                <a:lnTo>
                  <a:pt x="4879" y="1180"/>
                </a:lnTo>
                <a:lnTo>
                  <a:pt x="4877" y="1180"/>
                </a:lnTo>
                <a:lnTo>
                  <a:pt x="4874" y="1180"/>
                </a:lnTo>
                <a:lnTo>
                  <a:pt x="4874" y="1180"/>
                </a:lnTo>
                <a:lnTo>
                  <a:pt x="4872" y="1182"/>
                </a:lnTo>
                <a:lnTo>
                  <a:pt x="4872" y="1182"/>
                </a:lnTo>
                <a:lnTo>
                  <a:pt x="4870" y="1180"/>
                </a:lnTo>
                <a:lnTo>
                  <a:pt x="4868" y="1180"/>
                </a:lnTo>
                <a:lnTo>
                  <a:pt x="4865" y="1180"/>
                </a:lnTo>
                <a:close/>
                <a:moveTo>
                  <a:pt x="4807" y="1306"/>
                </a:moveTo>
                <a:lnTo>
                  <a:pt x="4809" y="1306"/>
                </a:lnTo>
                <a:lnTo>
                  <a:pt x="4811" y="1306"/>
                </a:lnTo>
                <a:lnTo>
                  <a:pt x="4811" y="1304"/>
                </a:lnTo>
                <a:lnTo>
                  <a:pt x="4811" y="1304"/>
                </a:lnTo>
                <a:lnTo>
                  <a:pt x="4811" y="1304"/>
                </a:lnTo>
                <a:lnTo>
                  <a:pt x="4814" y="1304"/>
                </a:lnTo>
                <a:lnTo>
                  <a:pt x="4814" y="1301"/>
                </a:lnTo>
                <a:lnTo>
                  <a:pt x="4814" y="1301"/>
                </a:lnTo>
                <a:lnTo>
                  <a:pt x="4814" y="1301"/>
                </a:lnTo>
                <a:lnTo>
                  <a:pt x="4814" y="1299"/>
                </a:lnTo>
                <a:lnTo>
                  <a:pt x="4814" y="1301"/>
                </a:lnTo>
                <a:lnTo>
                  <a:pt x="4814" y="1301"/>
                </a:lnTo>
                <a:lnTo>
                  <a:pt x="4811" y="1301"/>
                </a:lnTo>
                <a:lnTo>
                  <a:pt x="4811" y="1301"/>
                </a:lnTo>
                <a:lnTo>
                  <a:pt x="4811" y="1301"/>
                </a:lnTo>
                <a:lnTo>
                  <a:pt x="4809" y="1304"/>
                </a:lnTo>
                <a:lnTo>
                  <a:pt x="4807" y="1304"/>
                </a:lnTo>
                <a:lnTo>
                  <a:pt x="4807" y="1304"/>
                </a:lnTo>
                <a:lnTo>
                  <a:pt x="4807" y="1304"/>
                </a:lnTo>
                <a:lnTo>
                  <a:pt x="4807" y="1304"/>
                </a:lnTo>
                <a:lnTo>
                  <a:pt x="4807" y="1306"/>
                </a:lnTo>
                <a:close/>
                <a:moveTo>
                  <a:pt x="4787" y="1193"/>
                </a:moveTo>
                <a:lnTo>
                  <a:pt x="4787" y="1193"/>
                </a:lnTo>
                <a:lnTo>
                  <a:pt x="4789" y="1196"/>
                </a:lnTo>
                <a:lnTo>
                  <a:pt x="4789" y="1196"/>
                </a:lnTo>
                <a:lnTo>
                  <a:pt x="4789" y="1193"/>
                </a:lnTo>
                <a:lnTo>
                  <a:pt x="4789" y="1191"/>
                </a:lnTo>
                <a:lnTo>
                  <a:pt x="4787" y="1191"/>
                </a:lnTo>
                <a:lnTo>
                  <a:pt x="4787" y="1191"/>
                </a:lnTo>
                <a:lnTo>
                  <a:pt x="4784" y="1191"/>
                </a:lnTo>
                <a:lnTo>
                  <a:pt x="4787" y="1193"/>
                </a:lnTo>
                <a:lnTo>
                  <a:pt x="4787" y="1193"/>
                </a:lnTo>
                <a:lnTo>
                  <a:pt x="4787" y="1193"/>
                </a:lnTo>
                <a:close/>
                <a:moveTo>
                  <a:pt x="4809" y="1200"/>
                </a:moveTo>
                <a:lnTo>
                  <a:pt x="4809" y="1202"/>
                </a:lnTo>
                <a:lnTo>
                  <a:pt x="4809" y="1200"/>
                </a:lnTo>
                <a:lnTo>
                  <a:pt x="4809" y="1200"/>
                </a:lnTo>
                <a:lnTo>
                  <a:pt x="4811" y="1198"/>
                </a:lnTo>
                <a:lnTo>
                  <a:pt x="4811" y="1196"/>
                </a:lnTo>
                <a:lnTo>
                  <a:pt x="4811" y="1196"/>
                </a:lnTo>
                <a:lnTo>
                  <a:pt x="4811" y="1196"/>
                </a:lnTo>
                <a:lnTo>
                  <a:pt x="4811" y="1196"/>
                </a:lnTo>
                <a:lnTo>
                  <a:pt x="4809" y="1196"/>
                </a:lnTo>
                <a:lnTo>
                  <a:pt x="4809" y="1198"/>
                </a:lnTo>
                <a:lnTo>
                  <a:pt x="4809" y="1198"/>
                </a:lnTo>
                <a:lnTo>
                  <a:pt x="4807" y="1200"/>
                </a:lnTo>
                <a:lnTo>
                  <a:pt x="4809" y="1200"/>
                </a:lnTo>
                <a:close/>
                <a:moveTo>
                  <a:pt x="4809" y="1220"/>
                </a:moveTo>
                <a:lnTo>
                  <a:pt x="4809" y="1220"/>
                </a:lnTo>
                <a:lnTo>
                  <a:pt x="4809" y="1220"/>
                </a:lnTo>
                <a:lnTo>
                  <a:pt x="4809" y="1220"/>
                </a:lnTo>
                <a:lnTo>
                  <a:pt x="4811" y="1220"/>
                </a:lnTo>
                <a:lnTo>
                  <a:pt x="4811" y="1218"/>
                </a:lnTo>
                <a:lnTo>
                  <a:pt x="4811" y="1218"/>
                </a:lnTo>
                <a:lnTo>
                  <a:pt x="4811" y="1218"/>
                </a:lnTo>
                <a:lnTo>
                  <a:pt x="4811" y="1218"/>
                </a:lnTo>
                <a:lnTo>
                  <a:pt x="4809" y="1220"/>
                </a:lnTo>
                <a:close/>
                <a:moveTo>
                  <a:pt x="4807" y="1205"/>
                </a:moveTo>
                <a:lnTo>
                  <a:pt x="4807" y="1205"/>
                </a:lnTo>
                <a:lnTo>
                  <a:pt x="4807" y="1205"/>
                </a:lnTo>
                <a:lnTo>
                  <a:pt x="4809" y="1202"/>
                </a:lnTo>
                <a:lnTo>
                  <a:pt x="4809" y="1202"/>
                </a:lnTo>
                <a:lnTo>
                  <a:pt x="4807" y="1202"/>
                </a:lnTo>
                <a:lnTo>
                  <a:pt x="4807" y="1205"/>
                </a:lnTo>
                <a:close/>
                <a:moveTo>
                  <a:pt x="4686" y="1450"/>
                </a:moveTo>
                <a:lnTo>
                  <a:pt x="4686" y="1450"/>
                </a:lnTo>
                <a:lnTo>
                  <a:pt x="4686" y="1450"/>
                </a:lnTo>
                <a:lnTo>
                  <a:pt x="4686" y="1450"/>
                </a:lnTo>
                <a:lnTo>
                  <a:pt x="4686" y="1450"/>
                </a:lnTo>
                <a:lnTo>
                  <a:pt x="4688" y="1450"/>
                </a:lnTo>
                <a:lnTo>
                  <a:pt x="4688" y="1450"/>
                </a:lnTo>
                <a:lnTo>
                  <a:pt x="4686" y="1450"/>
                </a:lnTo>
                <a:close/>
                <a:moveTo>
                  <a:pt x="4636" y="1367"/>
                </a:moveTo>
                <a:lnTo>
                  <a:pt x="4636" y="1367"/>
                </a:lnTo>
                <a:lnTo>
                  <a:pt x="4636" y="1367"/>
                </a:lnTo>
                <a:lnTo>
                  <a:pt x="4634" y="1367"/>
                </a:lnTo>
                <a:lnTo>
                  <a:pt x="4634" y="1367"/>
                </a:lnTo>
                <a:lnTo>
                  <a:pt x="4634" y="1367"/>
                </a:lnTo>
                <a:lnTo>
                  <a:pt x="4634" y="1367"/>
                </a:lnTo>
                <a:lnTo>
                  <a:pt x="4634" y="1367"/>
                </a:lnTo>
                <a:lnTo>
                  <a:pt x="4636" y="1367"/>
                </a:lnTo>
                <a:close/>
                <a:moveTo>
                  <a:pt x="4695" y="1524"/>
                </a:moveTo>
                <a:lnTo>
                  <a:pt x="4695" y="1524"/>
                </a:lnTo>
                <a:lnTo>
                  <a:pt x="4695" y="1524"/>
                </a:lnTo>
                <a:lnTo>
                  <a:pt x="4695" y="1522"/>
                </a:lnTo>
                <a:lnTo>
                  <a:pt x="4695" y="1520"/>
                </a:lnTo>
                <a:lnTo>
                  <a:pt x="4695" y="1520"/>
                </a:lnTo>
                <a:lnTo>
                  <a:pt x="4695" y="1520"/>
                </a:lnTo>
                <a:lnTo>
                  <a:pt x="4695" y="1520"/>
                </a:lnTo>
                <a:lnTo>
                  <a:pt x="4695" y="1520"/>
                </a:lnTo>
                <a:lnTo>
                  <a:pt x="4695" y="1518"/>
                </a:lnTo>
                <a:lnTo>
                  <a:pt x="4692" y="1518"/>
                </a:lnTo>
                <a:lnTo>
                  <a:pt x="4692" y="1520"/>
                </a:lnTo>
                <a:lnTo>
                  <a:pt x="4692" y="1520"/>
                </a:lnTo>
                <a:lnTo>
                  <a:pt x="4692" y="1522"/>
                </a:lnTo>
                <a:lnTo>
                  <a:pt x="4695" y="1522"/>
                </a:lnTo>
                <a:lnTo>
                  <a:pt x="4695" y="1522"/>
                </a:lnTo>
                <a:lnTo>
                  <a:pt x="4695" y="1524"/>
                </a:lnTo>
                <a:lnTo>
                  <a:pt x="4695" y="1524"/>
                </a:lnTo>
                <a:close/>
                <a:moveTo>
                  <a:pt x="4641" y="1367"/>
                </a:moveTo>
                <a:lnTo>
                  <a:pt x="4638" y="1367"/>
                </a:lnTo>
                <a:lnTo>
                  <a:pt x="4638" y="1367"/>
                </a:lnTo>
                <a:lnTo>
                  <a:pt x="4636" y="1367"/>
                </a:lnTo>
                <a:lnTo>
                  <a:pt x="4638" y="1367"/>
                </a:lnTo>
                <a:lnTo>
                  <a:pt x="4638" y="1369"/>
                </a:lnTo>
                <a:lnTo>
                  <a:pt x="4641" y="1367"/>
                </a:lnTo>
                <a:close/>
                <a:moveTo>
                  <a:pt x="4573" y="1403"/>
                </a:moveTo>
                <a:lnTo>
                  <a:pt x="4575" y="1403"/>
                </a:lnTo>
                <a:lnTo>
                  <a:pt x="4575" y="1403"/>
                </a:lnTo>
                <a:lnTo>
                  <a:pt x="4573" y="1403"/>
                </a:lnTo>
                <a:lnTo>
                  <a:pt x="4573" y="1403"/>
                </a:lnTo>
                <a:lnTo>
                  <a:pt x="4573" y="1403"/>
                </a:lnTo>
                <a:lnTo>
                  <a:pt x="4573" y="1405"/>
                </a:lnTo>
                <a:lnTo>
                  <a:pt x="4573" y="1403"/>
                </a:lnTo>
                <a:close/>
                <a:moveTo>
                  <a:pt x="4665" y="1387"/>
                </a:moveTo>
                <a:lnTo>
                  <a:pt x="4665" y="1389"/>
                </a:lnTo>
                <a:lnTo>
                  <a:pt x="4665" y="1389"/>
                </a:lnTo>
                <a:lnTo>
                  <a:pt x="4665" y="1391"/>
                </a:lnTo>
                <a:lnTo>
                  <a:pt x="4665" y="1391"/>
                </a:lnTo>
                <a:lnTo>
                  <a:pt x="4668" y="1396"/>
                </a:lnTo>
                <a:lnTo>
                  <a:pt x="4668" y="1396"/>
                </a:lnTo>
                <a:lnTo>
                  <a:pt x="4670" y="1398"/>
                </a:lnTo>
                <a:lnTo>
                  <a:pt x="4668" y="1398"/>
                </a:lnTo>
                <a:lnTo>
                  <a:pt x="4670" y="1400"/>
                </a:lnTo>
                <a:lnTo>
                  <a:pt x="4672" y="1400"/>
                </a:lnTo>
                <a:lnTo>
                  <a:pt x="4672" y="1400"/>
                </a:lnTo>
                <a:lnTo>
                  <a:pt x="4674" y="1403"/>
                </a:lnTo>
                <a:lnTo>
                  <a:pt x="4674" y="1405"/>
                </a:lnTo>
                <a:lnTo>
                  <a:pt x="4674" y="1407"/>
                </a:lnTo>
                <a:lnTo>
                  <a:pt x="4674" y="1407"/>
                </a:lnTo>
                <a:lnTo>
                  <a:pt x="4677" y="1409"/>
                </a:lnTo>
                <a:lnTo>
                  <a:pt x="4677" y="1407"/>
                </a:lnTo>
                <a:lnTo>
                  <a:pt x="4677" y="1405"/>
                </a:lnTo>
                <a:lnTo>
                  <a:pt x="4677" y="1403"/>
                </a:lnTo>
                <a:lnTo>
                  <a:pt x="4679" y="1400"/>
                </a:lnTo>
                <a:lnTo>
                  <a:pt x="4679" y="1398"/>
                </a:lnTo>
                <a:lnTo>
                  <a:pt x="4679" y="1398"/>
                </a:lnTo>
                <a:lnTo>
                  <a:pt x="4681" y="1394"/>
                </a:lnTo>
                <a:lnTo>
                  <a:pt x="4683" y="1391"/>
                </a:lnTo>
                <a:lnTo>
                  <a:pt x="4686" y="1389"/>
                </a:lnTo>
                <a:lnTo>
                  <a:pt x="4686" y="1389"/>
                </a:lnTo>
                <a:lnTo>
                  <a:pt x="4688" y="1385"/>
                </a:lnTo>
                <a:lnTo>
                  <a:pt x="4688" y="1380"/>
                </a:lnTo>
                <a:lnTo>
                  <a:pt x="4688" y="1378"/>
                </a:lnTo>
                <a:lnTo>
                  <a:pt x="4688" y="1373"/>
                </a:lnTo>
                <a:lnTo>
                  <a:pt x="4690" y="1373"/>
                </a:lnTo>
                <a:lnTo>
                  <a:pt x="4690" y="1369"/>
                </a:lnTo>
                <a:lnTo>
                  <a:pt x="4692" y="1367"/>
                </a:lnTo>
                <a:lnTo>
                  <a:pt x="4692" y="1364"/>
                </a:lnTo>
                <a:lnTo>
                  <a:pt x="4692" y="1362"/>
                </a:lnTo>
                <a:lnTo>
                  <a:pt x="4692" y="1362"/>
                </a:lnTo>
                <a:lnTo>
                  <a:pt x="4692" y="1360"/>
                </a:lnTo>
                <a:lnTo>
                  <a:pt x="4695" y="1358"/>
                </a:lnTo>
                <a:lnTo>
                  <a:pt x="4692" y="1358"/>
                </a:lnTo>
                <a:lnTo>
                  <a:pt x="4692" y="1358"/>
                </a:lnTo>
                <a:lnTo>
                  <a:pt x="4690" y="1355"/>
                </a:lnTo>
                <a:lnTo>
                  <a:pt x="4690" y="1355"/>
                </a:lnTo>
                <a:lnTo>
                  <a:pt x="4690" y="1355"/>
                </a:lnTo>
                <a:lnTo>
                  <a:pt x="4688" y="1353"/>
                </a:lnTo>
                <a:lnTo>
                  <a:pt x="4688" y="1353"/>
                </a:lnTo>
                <a:lnTo>
                  <a:pt x="4686" y="1353"/>
                </a:lnTo>
                <a:lnTo>
                  <a:pt x="4686" y="1355"/>
                </a:lnTo>
                <a:lnTo>
                  <a:pt x="4681" y="1358"/>
                </a:lnTo>
                <a:lnTo>
                  <a:pt x="4681" y="1358"/>
                </a:lnTo>
                <a:lnTo>
                  <a:pt x="4679" y="1360"/>
                </a:lnTo>
                <a:lnTo>
                  <a:pt x="4679" y="1362"/>
                </a:lnTo>
                <a:lnTo>
                  <a:pt x="4677" y="1362"/>
                </a:lnTo>
                <a:lnTo>
                  <a:pt x="4677" y="1364"/>
                </a:lnTo>
                <a:lnTo>
                  <a:pt x="4674" y="1367"/>
                </a:lnTo>
                <a:lnTo>
                  <a:pt x="4665" y="1380"/>
                </a:lnTo>
                <a:lnTo>
                  <a:pt x="4665" y="1380"/>
                </a:lnTo>
                <a:lnTo>
                  <a:pt x="4665" y="1382"/>
                </a:lnTo>
                <a:lnTo>
                  <a:pt x="4665" y="1385"/>
                </a:lnTo>
                <a:lnTo>
                  <a:pt x="4665" y="1387"/>
                </a:lnTo>
                <a:lnTo>
                  <a:pt x="4665" y="1387"/>
                </a:lnTo>
                <a:close/>
                <a:moveTo>
                  <a:pt x="4632" y="1610"/>
                </a:moveTo>
                <a:lnTo>
                  <a:pt x="4632" y="1610"/>
                </a:lnTo>
                <a:lnTo>
                  <a:pt x="4632" y="1610"/>
                </a:lnTo>
                <a:lnTo>
                  <a:pt x="4629" y="1612"/>
                </a:lnTo>
                <a:lnTo>
                  <a:pt x="4627" y="1612"/>
                </a:lnTo>
                <a:lnTo>
                  <a:pt x="4625" y="1614"/>
                </a:lnTo>
                <a:lnTo>
                  <a:pt x="4623" y="1617"/>
                </a:lnTo>
                <a:lnTo>
                  <a:pt x="4623" y="1617"/>
                </a:lnTo>
                <a:lnTo>
                  <a:pt x="4620" y="1619"/>
                </a:lnTo>
                <a:lnTo>
                  <a:pt x="4620" y="1621"/>
                </a:lnTo>
                <a:lnTo>
                  <a:pt x="4620" y="1623"/>
                </a:lnTo>
                <a:lnTo>
                  <a:pt x="4623" y="1621"/>
                </a:lnTo>
                <a:lnTo>
                  <a:pt x="4623" y="1621"/>
                </a:lnTo>
                <a:lnTo>
                  <a:pt x="4625" y="1621"/>
                </a:lnTo>
                <a:lnTo>
                  <a:pt x="4625" y="1619"/>
                </a:lnTo>
                <a:lnTo>
                  <a:pt x="4625" y="1619"/>
                </a:lnTo>
                <a:lnTo>
                  <a:pt x="4627" y="1619"/>
                </a:lnTo>
                <a:lnTo>
                  <a:pt x="4627" y="1617"/>
                </a:lnTo>
                <a:lnTo>
                  <a:pt x="4629" y="1617"/>
                </a:lnTo>
                <a:lnTo>
                  <a:pt x="4632" y="1617"/>
                </a:lnTo>
                <a:lnTo>
                  <a:pt x="4632" y="1614"/>
                </a:lnTo>
                <a:lnTo>
                  <a:pt x="4634" y="1612"/>
                </a:lnTo>
                <a:lnTo>
                  <a:pt x="4634" y="1612"/>
                </a:lnTo>
                <a:lnTo>
                  <a:pt x="4636" y="1610"/>
                </a:lnTo>
                <a:lnTo>
                  <a:pt x="4638" y="1610"/>
                </a:lnTo>
                <a:lnTo>
                  <a:pt x="4638" y="1608"/>
                </a:lnTo>
                <a:lnTo>
                  <a:pt x="4641" y="1608"/>
                </a:lnTo>
                <a:lnTo>
                  <a:pt x="4641" y="1605"/>
                </a:lnTo>
                <a:lnTo>
                  <a:pt x="4645" y="1601"/>
                </a:lnTo>
                <a:lnTo>
                  <a:pt x="4645" y="1599"/>
                </a:lnTo>
                <a:lnTo>
                  <a:pt x="4645" y="1599"/>
                </a:lnTo>
                <a:lnTo>
                  <a:pt x="4645" y="1599"/>
                </a:lnTo>
                <a:lnTo>
                  <a:pt x="4647" y="1596"/>
                </a:lnTo>
                <a:lnTo>
                  <a:pt x="4652" y="1596"/>
                </a:lnTo>
                <a:lnTo>
                  <a:pt x="4652" y="1596"/>
                </a:lnTo>
                <a:lnTo>
                  <a:pt x="4652" y="1594"/>
                </a:lnTo>
                <a:lnTo>
                  <a:pt x="4652" y="1594"/>
                </a:lnTo>
                <a:lnTo>
                  <a:pt x="4654" y="1592"/>
                </a:lnTo>
                <a:lnTo>
                  <a:pt x="4654" y="1592"/>
                </a:lnTo>
                <a:lnTo>
                  <a:pt x="4656" y="1592"/>
                </a:lnTo>
                <a:lnTo>
                  <a:pt x="4659" y="1592"/>
                </a:lnTo>
                <a:lnTo>
                  <a:pt x="4659" y="1590"/>
                </a:lnTo>
                <a:lnTo>
                  <a:pt x="4659" y="1590"/>
                </a:lnTo>
                <a:lnTo>
                  <a:pt x="4659" y="1585"/>
                </a:lnTo>
                <a:lnTo>
                  <a:pt x="4656" y="1583"/>
                </a:lnTo>
                <a:lnTo>
                  <a:pt x="4656" y="1581"/>
                </a:lnTo>
                <a:lnTo>
                  <a:pt x="4656" y="1581"/>
                </a:lnTo>
                <a:lnTo>
                  <a:pt x="4656" y="1578"/>
                </a:lnTo>
                <a:lnTo>
                  <a:pt x="4656" y="1578"/>
                </a:lnTo>
                <a:lnTo>
                  <a:pt x="4656" y="1576"/>
                </a:lnTo>
                <a:lnTo>
                  <a:pt x="4656" y="1576"/>
                </a:lnTo>
                <a:lnTo>
                  <a:pt x="4656" y="1576"/>
                </a:lnTo>
                <a:lnTo>
                  <a:pt x="4654" y="1581"/>
                </a:lnTo>
                <a:lnTo>
                  <a:pt x="4654" y="1583"/>
                </a:lnTo>
                <a:lnTo>
                  <a:pt x="4652" y="1583"/>
                </a:lnTo>
                <a:lnTo>
                  <a:pt x="4652" y="1585"/>
                </a:lnTo>
                <a:lnTo>
                  <a:pt x="4654" y="1587"/>
                </a:lnTo>
                <a:lnTo>
                  <a:pt x="4652" y="1587"/>
                </a:lnTo>
                <a:lnTo>
                  <a:pt x="4652" y="1590"/>
                </a:lnTo>
                <a:lnTo>
                  <a:pt x="4652" y="1590"/>
                </a:lnTo>
                <a:lnTo>
                  <a:pt x="4650" y="1592"/>
                </a:lnTo>
                <a:lnTo>
                  <a:pt x="4650" y="1592"/>
                </a:lnTo>
                <a:lnTo>
                  <a:pt x="4650" y="1592"/>
                </a:lnTo>
                <a:lnTo>
                  <a:pt x="4645" y="1594"/>
                </a:lnTo>
                <a:lnTo>
                  <a:pt x="4645" y="1596"/>
                </a:lnTo>
                <a:lnTo>
                  <a:pt x="4645" y="1596"/>
                </a:lnTo>
                <a:lnTo>
                  <a:pt x="4641" y="1601"/>
                </a:lnTo>
                <a:lnTo>
                  <a:pt x="4638" y="1603"/>
                </a:lnTo>
                <a:lnTo>
                  <a:pt x="4634" y="1608"/>
                </a:lnTo>
                <a:lnTo>
                  <a:pt x="4634" y="1608"/>
                </a:lnTo>
                <a:lnTo>
                  <a:pt x="4632" y="1610"/>
                </a:lnTo>
                <a:close/>
                <a:moveTo>
                  <a:pt x="4530" y="1709"/>
                </a:moveTo>
                <a:lnTo>
                  <a:pt x="4528" y="1709"/>
                </a:lnTo>
                <a:lnTo>
                  <a:pt x="4528" y="1709"/>
                </a:lnTo>
                <a:lnTo>
                  <a:pt x="4528" y="1713"/>
                </a:lnTo>
                <a:lnTo>
                  <a:pt x="4530" y="1716"/>
                </a:lnTo>
                <a:lnTo>
                  <a:pt x="4530" y="1716"/>
                </a:lnTo>
                <a:lnTo>
                  <a:pt x="4530" y="1713"/>
                </a:lnTo>
                <a:lnTo>
                  <a:pt x="4530" y="1711"/>
                </a:lnTo>
                <a:lnTo>
                  <a:pt x="4530" y="1709"/>
                </a:lnTo>
                <a:lnTo>
                  <a:pt x="4530" y="1709"/>
                </a:lnTo>
                <a:close/>
                <a:moveTo>
                  <a:pt x="4548" y="1412"/>
                </a:moveTo>
                <a:lnTo>
                  <a:pt x="4548" y="1412"/>
                </a:lnTo>
                <a:lnTo>
                  <a:pt x="4548" y="1414"/>
                </a:lnTo>
                <a:lnTo>
                  <a:pt x="4548" y="1414"/>
                </a:lnTo>
                <a:lnTo>
                  <a:pt x="4548" y="1414"/>
                </a:lnTo>
                <a:lnTo>
                  <a:pt x="4548" y="1412"/>
                </a:lnTo>
                <a:close/>
                <a:moveTo>
                  <a:pt x="4551" y="1414"/>
                </a:moveTo>
                <a:lnTo>
                  <a:pt x="4551" y="1414"/>
                </a:lnTo>
                <a:lnTo>
                  <a:pt x="4553" y="1412"/>
                </a:lnTo>
                <a:lnTo>
                  <a:pt x="4553" y="1412"/>
                </a:lnTo>
                <a:lnTo>
                  <a:pt x="4553" y="1412"/>
                </a:lnTo>
                <a:lnTo>
                  <a:pt x="4553" y="1412"/>
                </a:lnTo>
                <a:lnTo>
                  <a:pt x="4551" y="1412"/>
                </a:lnTo>
                <a:lnTo>
                  <a:pt x="4551" y="1412"/>
                </a:lnTo>
                <a:lnTo>
                  <a:pt x="4551" y="1412"/>
                </a:lnTo>
                <a:lnTo>
                  <a:pt x="4551" y="1412"/>
                </a:lnTo>
                <a:lnTo>
                  <a:pt x="4551" y="1414"/>
                </a:lnTo>
                <a:lnTo>
                  <a:pt x="4551" y="1414"/>
                </a:lnTo>
                <a:close/>
                <a:moveTo>
                  <a:pt x="4571" y="1403"/>
                </a:moveTo>
                <a:lnTo>
                  <a:pt x="4571" y="1403"/>
                </a:lnTo>
                <a:lnTo>
                  <a:pt x="4571" y="1403"/>
                </a:lnTo>
                <a:lnTo>
                  <a:pt x="4569" y="1403"/>
                </a:lnTo>
                <a:lnTo>
                  <a:pt x="4569" y="1403"/>
                </a:lnTo>
                <a:lnTo>
                  <a:pt x="4569" y="1403"/>
                </a:lnTo>
                <a:lnTo>
                  <a:pt x="4569" y="1403"/>
                </a:lnTo>
                <a:lnTo>
                  <a:pt x="4571" y="1403"/>
                </a:lnTo>
                <a:close/>
                <a:moveTo>
                  <a:pt x="4683" y="1306"/>
                </a:moveTo>
                <a:lnTo>
                  <a:pt x="4683" y="1306"/>
                </a:lnTo>
                <a:lnTo>
                  <a:pt x="4683" y="1306"/>
                </a:lnTo>
                <a:lnTo>
                  <a:pt x="4681" y="1306"/>
                </a:lnTo>
                <a:lnTo>
                  <a:pt x="4681" y="1308"/>
                </a:lnTo>
                <a:lnTo>
                  <a:pt x="4681" y="1308"/>
                </a:lnTo>
                <a:lnTo>
                  <a:pt x="4683" y="1308"/>
                </a:lnTo>
                <a:lnTo>
                  <a:pt x="4683" y="1306"/>
                </a:lnTo>
                <a:close/>
                <a:moveTo>
                  <a:pt x="4699" y="1277"/>
                </a:moveTo>
                <a:lnTo>
                  <a:pt x="4699" y="1274"/>
                </a:lnTo>
                <a:lnTo>
                  <a:pt x="4699" y="1274"/>
                </a:lnTo>
                <a:lnTo>
                  <a:pt x="4697" y="1272"/>
                </a:lnTo>
                <a:lnTo>
                  <a:pt x="4695" y="1272"/>
                </a:lnTo>
                <a:lnTo>
                  <a:pt x="4695" y="1274"/>
                </a:lnTo>
                <a:lnTo>
                  <a:pt x="4695" y="1274"/>
                </a:lnTo>
                <a:lnTo>
                  <a:pt x="4697" y="1274"/>
                </a:lnTo>
                <a:lnTo>
                  <a:pt x="4699" y="1277"/>
                </a:lnTo>
                <a:lnTo>
                  <a:pt x="4699" y="1277"/>
                </a:lnTo>
                <a:close/>
                <a:moveTo>
                  <a:pt x="4695" y="1279"/>
                </a:moveTo>
                <a:lnTo>
                  <a:pt x="4697" y="1279"/>
                </a:lnTo>
                <a:lnTo>
                  <a:pt x="4697" y="1281"/>
                </a:lnTo>
                <a:lnTo>
                  <a:pt x="4697" y="1281"/>
                </a:lnTo>
                <a:lnTo>
                  <a:pt x="4697" y="1281"/>
                </a:lnTo>
                <a:lnTo>
                  <a:pt x="4697" y="1279"/>
                </a:lnTo>
                <a:lnTo>
                  <a:pt x="4697" y="1279"/>
                </a:lnTo>
                <a:lnTo>
                  <a:pt x="4695" y="1279"/>
                </a:lnTo>
                <a:close/>
                <a:moveTo>
                  <a:pt x="4663" y="1500"/>
                </a:moveTo>
                <a:lnTo>
                  <a:pt x="4663" y="1500"/>
                </a:lnTo>
                <a:lnTo>
                  <a:pt x="4663" y="1500"/>
                </a:lnTo>
                <a:lnTo>
                  <a:pt x="4661" y="1497"/>
                </a:lnTo>
                <a:lnTo>
                  <a:pt x="4661" y="1497"/>
                </a:lnTo>
                <a:lnTo>
                  <a:pt x="4661" y="1500"/>
                </a:lnTo>
                <a:lnTo>
                  <a:pt x="4661" y="1502"/>
                </a:lnTo>
                <a:lnTo>
                  <a:pt x="4661" y="1504"/>
                </a:lnTo>
                <a:lnTo>
                  <a:pt x="4661" y="1504"/>
                </a:lnTo>
                <a:lnTo>
                  <a:pt x="4661" y="1504"/>
                </a:lnTo>
                <a:lnTo>
                  <a:pt x="4661" y="1504"/>
                </a:lnTo>
                <a:lnTo>
                  <a:pt x="4663" y="1506"/>
                </a:lnTo>
                <a:lnTo>
                  <a:pt x="4663" y="1513"/>
                </a:lnTo>
                <a:lnTo>
                  <a:pt x="4663" y="1513"/>
                </a:lnTo>
                <a:lnTo>
                  <a:pt x="4663" y="1515"/>
                </a:lnTo>
                <a:lnTo>
                  <a:pt x="4665" y="1518"/>
                </a:lnTo>
                <a:lnTo>
                  <a:pt x="4665" y="1520"/>
                </a:lnTo>
                <a:lnTo>
                  <a:pt x="4665" y="1522"/>
                </a:lnTo>
                <a:lnTo>
                  <a:pt x="4665" y="1522"/>
                </a:lnTo>
                <a:lnTo>
                  <a:pt x="4668" y="1522"/>
                </a:lnTo>
                <a:lnTo>
                  <a:pt x="4668" y="1522"/>
                </a:lnTo>
                <a:lnTo>
                  <a:pt x="4668" y="1524"/>
                </a:lnTo>
                <a:lnTo>
                  <a:pt x="4670" y="1524"/>
                </a:lnTo>
                <a:lnTo>
                  <a:pt x="4670" y="1527"/>
                </a:lnTo>
                <a:lnTo>
                  <a:pt x="4670" y="1527"/>
                </a:lnTo>
                <a:lnTo>
                  <a:pt x="4672" y="1527"/>
                </a:lnTo>
                <a:lnTo>
                  <a:pt x="4672" y="1527"/>
                </a:lnTo>
                <a:lnTo>
                  <a:pt x="4672" y="1527"/>
                </a:lnTo>
                <a:lnTo>
                  <a:pt x="4672" y="1524"/>
                </a:lnTo>
                <a:lnTo>
                  <a:pt x="4672" y="1522"/>
                </a:lnTo>
                <a:lnTo>
                  <a:pt x="4672" y="1520"/>
                </a:lnTo>
                <a:lnTo>
                  <a:pt x="4674" y="1522"/>
                </a:lnTo>
                <a:lnTo>
                  <a:pt x="4674" y="1522"/>
                </a:lnTo>
                <a:lnTo>
                  <a:pt x="4677" y="1522"/>
                </a:lnTo>
                <a:lnTo>
                  <a:pt x="4677" y="1524"/>
                </a:lnTo>
                <a:lnTo>
                  <a:pt x="4679" y="1524"/>
                </a:lnTo>
                <a:lnTo>
                  <a:pt x="4679" y="1527"/>
                </a:lnTo>
                <a:lnTo>
                  <a:pt x="4679" y="1527"/>
                </a:lnTo>
                <a:lnTo>
                  <a:pt x="4674" y="1531"/>
                </a:lnTo>
                <a:lnTo>
                  <a:pt x="4674" y="1531"/>
                </a:lnTo>
                <a:lnTo>
                  <a:pt x="4674" y="1531"/>
                </a:lnTo>
                <a:lnTo>
                  <a:pt x="4674" y="1536"/>
                </a:lnTo>
                <a:lnTo>
                  <a:pt x="4674" y="1538"/>
                </a:lnTo>
                <a:lnTo>
                  <a:pt x="4674" y="1536"/>
                </a:lnTo>
                <a:lnTo>
                  <a:pt x="4677" y="1536"/>
                </a:lnTo>
                <a:lnTo>
                  <a:pt x="4679" y="1538"/>
                </a:lnTo>
                <a:lnTo>
                  <a:pt x="4679" y="1538"/>
                </a:lnTo>
                <a:lnTo>
                  <a:pt x="4681" y="1540"/>
                </a:lnTo>
                <a:lnTo>
                  <a:pt x="4683" y="1540"/>
                </a:lnTo>
                <a:lnTo>
                  <a:pt x="4686" y="1540"/>
                </a:lnTo>
                <a:lnTo>
                  <a:pt x="4686" y="1540"/>
                </a:lnTo>
                <a:lnTo>
                  <a:pt x="4686" y="1538"/>
                </a:lnTo>
                <a:lnTo>
                  <a:pt x="4688" y="1538"/>
                </a:lnTo>
                <a:lnTo>
                  <a:pt x="4690" y="1536"/>
                </a:lnTo>
                <a:lnTo>
                  <a:pt x="4690" y="1536"/>
                </a:lnTo>
                <a:lnTo>
                  <a:pt x="4690" y="1536"/>
                </a:lnTo>
                <a:lnTo>
                  <a:pt x="4692" y="1536"/>
                </a:lnTo>
                <a:lnTo>
                  <a:pt x="4697" y="1538"/>
                </a:lnTo>
                <a:lnTo>
                  <a:pt x="4699" y="1540"/>
                </a:lnTo>
                <a:lnTo>
                  <a:pt x="4701" y="1542"/>
                </a:lnTo>
                <a:lnTo>
                  <a:pt x="4701" y="1542"/>
                </a:lnTo>
                <a:lnTo>
                  <a:pt x="4704" y="1545"/>
                </a:lnTo>
                <a:lnTo>
                  <a:pt x="4704" y="1545"/>
                </a:lnTo>
                <a:lnTo>
                  <a:pt x="4704" y="1547"/>
                </a:lnTo>
                <a:lnTo>
                  <a:pt x="4704" y="1547"/>
                </a:lnTo>
                <a:lnTo>
                  <a:pt x="4706" y="1547"/>
                </a:lnTo>
                <a:lnTo>
                  <a:pt x="4706" y="1545"/>
                </a:lnTo>
                <a:lnTo>
                  <a:pt x="4704" y="1542"/>
                </a:lnTo>
                <a:lnTo>
                  <a:pt x="4704" y="1542"/>
                </a:lnTo>
                <a:lnTo>
                  <a:pt x="4704" y="1540"/>
                </a:lnTo>
                <a:lnTo>
                  <a:pt x="4704" y="1540"/>
                </a:lnTo>
                <a:lnTo>
                  <a:pt x="4704" y="1538"/>
                </a:lnTo>
                <a:lnTo>
                  <a:pt x="4704" y="1538"/>
                </a:lnTo>
                <a:lnTo>
                  <a:pt x="4701" y="1536"/>
                </a:lnTo>
                <a:lnTo>
                  <a:pt x="4704" y="1536"/>
                </a:lnTo>
                <a:lnTo>
                  <a:pt x="4704" y="1536"/>
                </a:lnTo>
                <a:lnTo>
                  <a:pt x="4704" y="1536"/>
                </a:lnTo>
                <a:lnTo>
                  <a:pt x="4708" y="1538"/>
                </a:lnTo>
                <a:lnTo>
                  <a:pt x="4708" y="1540"/>
                </a:lnTo>
                <a:lnTo>
                  <a:pt x="4708" y="1540"/>
                </a:lnTo>
                <a:lnTo>
                  <a:pt x="4713" y="1542"/>
                </a:lnTo>
                <a:lnTo>
                  <a:pt x="4713" y="1545"/>
                </a:lnTo>
                <a:lnTo>
                  <a:pt x="4713" y="1545"/>
                </a:lnTo>
                <a:lnTo>
                  <a:pt x="4715" y="1547"/>
                </a:lnTo>
                <a:lnTo>
                  <a:pt x="4715" y="1549"/>
                </a:lnTo>
                <a:lnTo>
                  <a:pt x="4715" y="1549"/>
                </a:lnTo>
                <a:lnTo>
                  <a:pt x="4717" y="1549"/>
                </a:lnTo>
                <a:lnTo>
                  <a:pt x="4719" y="1551"/>
                </a:lnTo>
                <a:lnTo>
                  <a:pt x="4722" y="1551"/>
                </a:lnTo>
                <a:lnTo>
                  <a:pt x="4724" y="1551"/>
                </a:lnTo>
                <a:lnTo>
                  <a:pt x="4724" y="1551"/>
                </a:lnTo>
                <a:lnTo>
                  <a:pt x="4724" y="1551"/>
                </a:lnTo>
                <a:lnTo>
                  <a:pt x="4726" y="1551"/>
                </a:lnTo>
                <a:lnTo>
                  <a:pt x="4724" y="1554"/>
                </a:lnTo>
                <a:lnTo>
                  <a:pt x="4724" y="1556"/>
                </a:lnTo>
                <a:lnTo>
                  <a:pt x="4726" y="1556"/>
                </a:lnTo>
                <a:lnTo>
                  <a:pt x="4726" y="1558"/>
                </a:lnTo>
                <a:lnTo>
                  <a:pt x="4728" y="1554"/>
                </a:lnTo>
                <a:lnTo>
                  <a:pt x="4728" y="1549"/>
                </a:lnTo>
                <a:lnTo>
                  <a:pt x="4728" y="1549"/>
                </a:lnTo>
                <a:lnTo>
                  <a:pt x="4726" y="1549"/>
                </a:lnTo>
                <a:lnTo>
                  <a:pt x="4726" y="1549"/>
                </a:lnTo>
                <a:lnTo>
                  <a:pt x="4724" y="1549"/>
                </a:lnTo>
                <a:lnTo>
                  <a:pt x="4722" y="1549"/>
                </a:lnTo>
                <a:lnTo>
                  <a:pt x="4724" y="1547"/>
                </a:lnTo>
                <a:lnTo>
                  <a:pt x="4724" y="1547"/>
                </a:lnTo>
                <a:lnTo>
                  <a:pt x="4722" y="1545"/>
                </a:lnTo>
                <a:lnTo>
                  <a:pt x="4722" y="1545"/>
                </a:lnTo>
                <a:lnTo>
                  <a:pt x="4719" y="1542"/>
                </a:lnTo>
                <a:lnTo>
                  <a:pt x="4719" y="1540"/>
                </a:lnTo>
                <a:lnTo>
                  <a:pt x="4719" y="1540"/>
                </a:lnTo>
                <a:lnTo>
                  <a:pt x="4724" y="1540"/>
                </a:lnTo>
                <a:lnTo>
                  <a:pt x="4724" y="1538"/>
                </a:lnTo>
                <a:lnTo>
                  <a:pt x="4724" y="1538"/>
                </a:lnTo>
                <a:lnTo>
                  <a:pt x="4722" y="1536"/>
                </a:lnTo>
                <a:lnTo>
                  <a:pt x="4722" y="1536"/>
                </a:lnTo>
                <a:lnTo>
                  <a:pt x="4719" y="1536"/>
                </a:lnTo>
                <a:lnTo>
                  <a:pt x="4717" y="1536"/>
                </a:lnTo>
                <a:lnTo>
                  <a:pt x="4717" y="1533"/>
                </a:lnTo>
                <a:lnTo>
                  <a:pt x="4715" y="1533"/>
                </a:lnTo>
                <a:lnTo>
                  <a:pt x="4715" y="1533"/>
                </a:lnTo>
                <a:lnTo>
                  <a:pt x="4715" y="1536"/>
                </a:lnTo>
                <a:lnTo>
                  <a:pt x="4715" y="1536"/>
                </a:lnTo>
                <a:lnTo>
                  <a:pt x="4715" y="1538"/>
                </a:lnTo>
                <a:lnTo>
                  <a:pt x="4715" y="1538"/>
                </a:lnTo>
                <a:lnTo>
                  <a:pt x="4713" y="1538"/>
                </a:lnTo>
                <a:lnTo>
                  <a:pt x="4710" y="1538"/>
                </a:lnTo>
                <a:lnTo>
                  <a:pt x="4710" y="1538"/>
                </a:lnTo>
                <a:lnTo>
                  <a:pt x="4713" y="1536"/>
                </a:lnTo>
                <a:lnTo>
                  <a:pt x="4713" y="1536"/>
                </a:lnTo>
                <a:lnTo>
                  <a:pt x="4710" y="1533"/>
                </a:lnTo>
                <a:lnTo>
                  <a:pt x="4710" y="1531"/>
                </a:lnTo>
                <a:lnTo>
                  <a:pt x="4708" y="1531"/>
                </a:lnTo>
                <a:lnTo>
                  <a:pt x="4706" y="1531"/>
                </a:lnTo>
                <a:lnTo>
                  <a:pt x="4704" y="1529"/>
                </a:lnTo>
                <a:lnTo>
                  <a:pt x="4704" y="1529"/>
                </a:lnTo>
                <a:lnTo>
                  <a:pt x="4701" y="1531"/>
                </a:lnTo>
                <a:lnTo>
                  <a:pt x="4699" y="1531"/>
                </a:lnTo>
                <a:lnTo>
                  <a:pt x="4699" y="1531"/>
                </a:lnTo>
                <a:lnTo>
                  <a:pt x="4699" y="1533"/>
                </a:lnTo>
                <a:lnTo>
                  <a:pt x="4699" y="1533"/>
                </a:lnTo>
                <a:lnTo>
                  <a:pt x="4699" y="1533"/>
                </a:lnTo>
                <a:lnTo>
                  <a:pt x="4699" y="1536"/>
                </a:lnTo>
                <a:lnTo>
                  <a:pt x="4699" y="1536"/>
                </a:lnTo>
                <a:lnTo>
                  <a:pt x="4699" y="1536"/>
                </a:lnTo>
                <a:lnTo>
                  <a:pt x="4697" y="1536"/>
                </a:lnTo>
                <a:lnTo>
                  <a:pt x="4697" y="1536"/>
                </a:lnTo>
                <a:lnTo>
                  <a:pt x="4695" y="1533"/>
                </a:lnTo>
                <a:lnTo>
                  <a:pt x="4692" y="1533"/>
                </a:lnTo>
                <a:lnTo>
                  <a:pt x="4692" y="1533"/>
                </a:lnTo>
                <a:lnTo>
                  <a:pt x="4692" y="1531"/>
                </a:lnTo>
                <a:lnTo>
                  <a:pt x="4690" y="1531"/>
                </a:lnTo>
                <a:lnTo>
                  <a:pt x="4690" y="1527"/>
                </a:lnTo>
                <a:lnTo>
                  <a:pt x="4690" y="1527"/>
                </a:lnTo>
                <a:lnTo>
                  <a:pt x="4690" y="1524"/>
                </a:lnTo>
                <a:lnTo>
                  <a:pt x="4690" y="1522"/>
                </a:lnTo>
                <a:lnTo>
                  <a:pt x="4690" y="1522"/>
                </a:lnTo>
                <a:lnTo>
                  <a:pt x="4690" y="1522"/>
                </a:lnTo>
                <a:lnTo>
                  <a:pt x="4688" y="1520"/>
                </a:lnTo>
                <a:lnTo>
                  <a:pt x="4686" y="1515"/>
                </a:lnTo>
                <a:lnTo>
                  <a:pt x="4686" y="1515"/>
                </a:lnTo>
                <a:lnTo>
                  <a:pt x="4686" y="1513"/>
                </a:lnTo>
                <a:lnTo>
                  <a:pt x="4686" y="1513"/>
                </a:lnTo>
                <a:lnTo>
                  <a:pt x="4686" y="1513"/>
                </a:lnTo>
                <a:lnTo>
                  <a:pt x="4688" y="1511"/>
                </a:lnTo>
                <a:lnTo>
                  <a:pt x="4688" y="1509"/>
                </a:lnTo>
                <a:lnTo>
                  <a:pt x="4688" y="1509"/>
                </a:lnTo>
                <a:lnTo>
                  <a:pt x="4688" y="1506"/>
                </a:lnTo>
                <a:lnTo>
                  <a:pt x="4688" y="1506"/>
                </a:lnTo>
                <a:lnTo>
                  <a:pt x="4688" y="1506"/>
                </a:lnTo>
                <a:lnTo>
                  <a:pt x="4688" y="1504"/>
                </a:lnTo>
                <a:lnTo>
                  <a:pt x="4690" y="1502"/>
                </a:lnTo>
                <a:lnTo>
                  <a:pt x="4692" y="1502"/>
                </a:lnTo>
                <a:lnTo>
                  <a:pt x="4695" y="1500"/>
                </a:lnTo>
                <a:lnTo>
                  <a:pt x="4697" y="1500"/>
                </a:lnTo>
                <a:lnTo>
                  <a:pt x="4699" y="1497"/>
                </a:lnTo>
                <a:lnTo>
                  <a:pt x="4699" y="1497"/>
                </a:lnTo>
                <a:lnTo>
                  <a:pt x="4701" y="1491"/>
                </a:lnTo>
                <a:lnTo>
                  <a:pt x="4701" y="1488"/>
                </a:lnTo>
                <a:lnTo>
                  <a:pt x="4704" y="1486"/>
                </a:lnTo>
                <a:lnTo>
                  <a:pt x="4704" y="1486"/>
                </a:lnTo>
                <a:lnTo>
                  <a:pt x="4701" y="1484"/>
                </a:lnTo>
                <a:lnTo>
                  <a:pt x="4701" y="1484"/>
                </a:lnTo>
                <a:lnTo>
                  <a:pt x="4701" y="1484"/>
                </a:lnTo>
                <a:lnTo>
                  <a:pt x="4701" y="1482"/>
                </a:lnTo>
                <a:lnTo>
                  <a:pt x="4701" y="1482"/>
                </a:lnTo>
                <a:lnTo>
                  <a:pt x="4699" y="1482"/>
                </a:lnTo>
                <a:lnTo>
                  <a:pt x="4699" y="1479"/>
                </a:lnTo>
                <a:lnTo>
                  <a:pt x="4697" y="1477"/>
                </a:lnTo>
                <a:lnTo>
                  <a:pt x="4697" y="1477"/>
                </a:lnTo>
                <a:lnTo>
                  <a:pt x="4697" y="1475"/>
                </a:lnTo>
                <a:lnTo>
                  <a:pt x="4697" y="1470"/>
                </a:lnTo>
                <a:lnTo>
                  <a:pt x="4699" y="1468"/>
                </a:lnTo>
                <a:lnTo>
                  <a:pt x="4699" y="1468"/>
                </a:lnTo>
                <a:lnTo>
                  <a:pt x="4699" y="1466"/>
                </a:lnTo>
                <a:lnTo>
                  <a:pt x="4699" y="1466"/>
                </a:lnTo>
                <a:lnTo>
                  <a:pt x="4699" y="1464"/>
                </a:lnTo>
                <a:lnTo>
                  <a:pt x="4699" y="1464"/>
                </a:lnTo>
                <a:lnTo>
                  <a:pt x="4697" y="1464"/>
                </a:lnTo>
                <a:lnTo>
                  <a:pt x="4697" y="1466"/>
                </a:lnTo>
                <a:lnTo>
                  <a:pt x="4695" y="1466"/>
                </a:lnTo>
                <a:lnTo>
                  <a:pt x="4695" y="1466"/>
                </a:lnTo>
                <a:lnTo>
                  <a:pt x="4692" y="1466"/>
                </a:lnTo>
                <a:lnTo>
                  <a:pt x="4690" y="1466"/>
                </a:lnTo>
                <a:lnTo>
                  <a:pt x="4688" y="1466"/>
                </a:lnTo>
                <a:lnTo>
                  <a:pt x="4683" y="1461"/>
                </a:lnTo>
                <a:lnTo>
                  <a:pt x="4681" y="1461"/>
                </a:lnTo>
                <a:lnTo>
                  <a:pt x="4681" y="1461"/>
                </a:lnTo>
                <a:lnTo>
                  <a:pt x="4679" y="1461"/>
                </a:lnTo>
                <a:lnTo>
                  <a:pt x="4677" y="1461"/>
                </a:lnTo>
                <a:lnTo>
                  <a:pt x="4677" y="1461"/>
                </a:lnTo>
                <a:lnTo>
                  <a:pt x="4674" y="1464"/>
                </a:lnTo>
                <a:lnTo>
                  <a:pt x="4672" y="1464"/>
                </a:lnTo>
                <a:lnTo>
                  <a:pt x="4672" y="1466"/>
                </a:lnTo>
                <a:lnTo>
                  <a:pt x="4672" y="1468"/>
                </a:lnTo>
                <a:lnTo>
                  <a:pt x="4672" y="1468"/>
                </a:lnTo>
                <a:lnTo>
                  <a:pt x="4670" y="1477"/>
                </a:lnTo>
                <a:lnTo>
                  <a:pt x="4670" y="1479"/>
                </a:lnTo>
                <a:lnTo>
                  <a:pt x="4670" y="1479"/>
                </a:lnTo>
                <a:lnTo>
                  <a:pt x="4670" y="1482"/>
                </a:lnTo>
                <a:lnTo>
                  <a:pt x="4670" y="1484"/>
                </a:lnTo>
                <a:lnTo>
                  <a:pt x="4670" y="1486"/>
                </a:lnTo>
                <a:lnTo>
                  <a:pt x="4670" y="1488"/>
                </a:lnTo>
                <a:lnTo>
                  <a:pt x="4670" y="1491"/>
                </a:lnTo>
                <a:lnTo>
                  <a:pt x="4668" y="1493"/>
                </a:lnTo>
                <a:lnTo>
                  <a:pt x="4668" y="1495"/>
                </a:lnTo>
                <a:lnTo>
                  <a:pt x="4670" y="1497"/>
                </a:lnTo>
                <a:lnTo>
                  <a:pt x="4670" y="1500"/>
                </a:lnTo>
                <a:lnTo>
                  <a:pt x="4670" y="1500"/>
                </a:lnTo>
                <a:lnTo>
                  <a:pt x="4670" y="1502"/>
                </a:lnTo>
                <a:lnTo>
                  <a:pt x="4670" y="1502"/>
                </a:lnTo>
                <a:lnTo>
                  <a:pt x="4668" y="1502"/>
                </a:lnTo>
                <a:lnTo>
                  <a:pt x="4665" y="1502"/>
                </a:lnTo>
                <a:lnTo>
                  <a:pt x="4665" y="1502"/>
                </a:lnTo>
                <a:lnTo>
                  <a:pt x="4665" y="1500"/>
                </a:lnTo>
                <a:lnTo>
                  <a:pt x="4663" y="1500"/>
                </a:lnTo>
                <a:close/>
                <a:moveTo>
                  <a:pt x="4701" y="1279"/>
                </a:moveTo>
                <a:lnTo>
                  <a:pt x="4701" y="1277"/>
                </a:lnTo>
                <a:lnTo>
                  <a:pt x="4701" y="1277"/>
                </a:lnTo>
                <a:lnTo>
                  <a:pt x="4701" y="1277"/>
                </a:lnTo>
                <a:lnTo>
                  <a:pt x="4699" y="1277"/>
                </a:lnTo>
                <a:lnTo>
                  <a:pt x="4701" y="1277"/>
                </a:lnTo>
                <a:lnTo>
                  <a:pt x="4701" y="1279"/>
                </a:lnTo>
                <a:close/>
                <a:moveTo>
                  <a:pt x="4695" y="1457"/>
                </a:moveTo>
                <a:lnTo>
                  <a:pt x="4695" y="1457"/>
                </a:lnTo>
                <a:lnTo>
                  <a:pt x="4695" y="1455"/>
                </a:lnTo>
                <a:lnTo>
                  <a:pt x="4692" y="1455"/>
                </a:lnTo>
                <a:lnTo>
                  <a:pt x="4692" y="1457"/>
                </a:lnTo>
                <a:lnTo>
                  <a:pt x="4692" y="1457"/>
                </a:lnTo>
                <a:lnTo>
                  <a:pt x="4692" y="1459"/>
                </a:lnTo>
                <a:lnTo>
                  <a:pt x="4692" y="1459"/>
                </a:lnTo>
                <a:lnTo>
                  <a:pt x="4695" y="1457"/>
                </a:lnTo>
                <a:close/>
                <a:moveTo>
                  <a:pt x="4695" y="1432"/>
                </a:moveTo>
                <a:lnTo>
                  <a:pt x="4695" y="1432"/>
                </a:lnTo>
                <a:lnTo>
                  <a:pt x="4695" y="1434"/>
                </a:lnTo>
                <a:lnTo>
                  <a:pt x="4695" y="1434"/>
                </a:lnTo>
                <a:lnTo>
                  <a:pt x="4695" y="1434"/>
                </a:lnTo>
                <a:lnTo>
                  <a:pt x="4695" y="1432"/>
                </a:lnTo>
                <a:lnTo>
                  <a:pt x="4695" y="1432"/>
                </a:lnTo>
                <a:close/>
                <a:moveTo>
                  <a:pt x="4683" y="1452"/>
                </a:moveTo>
                <a:lnTo>
                  <a:pt x="4683" y="1455"/>
                </a:lnTo>
                <a:lnTo>
                  <a:pt x="4683" y="1455"/>
                </a:lnTo>
                <a:lnTo>
                  <a:pt x="4683" y="1455"/>
                </a:lnTo>
                <a:lnTo>
                  <a:pt x="4683" y="1455"/>
                </a:lnTo>
                <a:lnTo>
                  <a:pt x="4683" y="1452"/>
                </a:lnTo>
                <a:lnTo>
                  <a:pt x="4683" y="1452"/>
                </a:lnTo>
                <a:lnTo>
                  <a:pt x="4683" y="1452"/>
                </a:lnTo>
                <a:close/>
                <a:moveTo>
                  <a:pt x="4692" y="1425"/>
                </a:moveTo>
                <a:lnTo>
                  <a:pt x="4692" y="1425"/>
                </a:lnTo>
                <a:lnTo>
                  <a:pt x="4692" y="1427"/>
                </a:lnTo>
                <a:lnTo>
                  <a:pt x="4692" y="1427"/>
                </a:lnTo>
                <a:lnTo>
                  <a:pt x="4692" y="1427"/>
                </a:lnTo>
                <a:lnTo>
                  <a:pt x="4692" y="1427"/>
                </a:lnTo>
                <a:lnTo>
                  <a:pt x="4692" y="1425"/>
                </a:lnTo>
                <a:close/>
                <a:moveTo>
                  <a:pt x="4515" y="1423"/>
                </a:moveTo>
                <a:lnTo>
                  <a:pt x="4515" y="1421"/>
                </a:lnTo>
                <a:lnTo>
                  <a:pt x="4512" y="1423"/>
                </a:lnTo>
                <a:lnTo>
                  <a:pt x="4512" y="1423"/>
                </a:lnTo>
                <a:lnTo>
                  <a:pt x="4512" y="1423"/>
                </a:lnTo>
                <a:lnTo>
                  <a:pt x="4515" y="1423"/>
                </a:lnTo>
                <a:lnTo>
                  <a:pt x="4515" y="1423"/>
                </a:lnTo>
                <a:lnTo>
                  <a:pt x="4517" y="1423"/>
                </a:lnTo>
                <a:lnTo>
                  <a:pt x="4517" y="1423"/>
                </a:lnTo>
                <a:lnTo>
                  <a:pt x="4517" y="1423"/>
                </a:lnTo>
                <a:lnTo>
                  <a:pt x="4517" y="1423"/>
                </a:lnTo>
                <a:lnTo>
                  <a:pt x="4515" y="1423"/>
                </a:lnTo>
                <a:close/>
                <a:moveTo>
                  <a:pt x="4411" y="1738"/>
                </a:moveTo>
                <a:lnTo>
                  <a:pt x="4411" y="1738"/>
                </a:lnTo>
                <a:lnTo>
                  <a:pt x="4411" y="1738"/>
                </a:lnTo>
                <a:lnTo>
                  <a:pt x="4414" y="1740"/>
                </a:lnTo>
                <a:lnTo>
                  <a:pt x="4414" y="1740"/>
                </a:lnTo>
                <a:lnTo>
                  <a:pt x="4411" y="1738"/>
                </a:lnTo>
                <a:lnTo>
                  <a:pt x="4411" y="1738"/>
                </a:lnTo>
                <a:close/>
                <a:moveTo>
                  <a:pt x="3660" y="1826"/>
                </a:moveTo>
                <a:lnTo>
                  <a:pt x="3663" y="1826"/>
                </a:lnTo>
                <a:lnTo>
                  <a:pt x="3663" y="1824"/>
                </a:lnTo>
                <a:lnTo>
                  <a:pt x="3660" y="1821"/>
                </a:lnTo>
                <a:lnTo>
                  <a:pt x="3660" y="1824"/>
                </a:lnTo>
                <a:lnTo>
                  <a:pt x="3660" y="1824"/>
                </a:lnTo>
                <a:lnTo>
                  <a:pt x="3660" y="1824"/>
                </a:lnTo>
                <a:lnTo>
                  <a:pt x="3660" y="1826"/>
                </a:lnTo>
                <a:close/>
                <a:moveTo>
                  <a:pt x="3663" y="2078"/>
                </a:moveTo>
                <a:lnTo>
                  <a:pt x="3663" y="2078"/>
                </a:lnTo>
                <a:lnTo>
                  <a:pt x="3660" y="2078"/>
                </a:lnTo>
                <a:lnTo>
                  <a:pt x="3658" y="2078"/>
                </a:lnTo>
                <a:lnTo>
                  <a:pt x="3658" y="2080"/>
                </a:lnTo>
                <a:lnTo>
                  <a:pt x="3658" y="2080"/>
                </a:lnTo>
                <a:lnTo>
                  <a:pt x="3658" y="2083"/>
                </a:lnTo>
                <a:lnTo>
                  <a:pt x="3658" y="2085"/>
                </a:lnTo>
                <a:lnTo>
                  <a:pt x="3663" y="2085"/>
                </a:lnTo>
                <a:lnTo>
                  <a:pt x="3663" y="2087"/>
                </a:lnTo>
                <a:lnTo>
                  <a:pt x="3665" y="2085"/>
                </a:lnTo>
                <a:lnTo>
                  <a:pt x="3667" y="2085"/>
                </a:lnTo>
                <a:lnTo>
                  <a:pt x="3667" y="2083"/>
                </a:lnTo>
                <a:lnTo>
                  <a:pt x="3665" y="2080"/>
                </a:lnTo>
                <a:lnTo>
                  <a:pt x="3663" y="2078"/>
                </a:lnTo>
                <a:close/>
                <a:moveTo>
                  <a:pt x="3481" y="1943"/>
                </a:moveTo>
                <a:lnTo>
                  <a:pt x="3478" y="1943"/>
                </a:lnTo>
                <a:lnTo>
                  <a:pt x="3478" y="1941"/>
                </a:lnTo>
                <a:lnTo>
                  <a:pt x="3476" y="1941"/>
                </a:lnTo>
                <a:lnTo>
                  <a:pt x="3476" y="1943"/>
                </a:lnTo>
                <a:lnTo>
                  <a:pt x="3478" y="1943"/>
                </a:lnTo>
                <a:lnTo>
                  <a:pt x="3481" y="1943"/>
                </a:lnTo>
                <a:close/>
                <a:moveTo>
                  <a:pt x="3636" y="1556"/>
                </a:moveTo>
                <a:lnTo>
                  <a:pt x="3636" y="1556"/>
                </a:lnTo>
                <a:lnTo>
                  <a:pt x="3633" y="1556"/>
                </a:lnTo>
                <a:lnTo>
                  <a:pt x="3631" y="1556"/>
                </a:lnTo>
                <a:lnTo>
                  <a:pt x="3631" y="1556"/>
                </a:lnTo>
                <a:lnTo>
                  <a:pt x="3629" y="1556"/>
                </a:lnTo>
                <a:lnTo>
                  <a:pt x="3629" y="1556"/>
                </a:lnTo>
                <a:lnTo>
                  <a:pt x="3629" y="1556"/>
                </a:lnTo>
                <a:lnTo>
                  <a:pt x="3627" y="1558"/>
                </a:lnTo>
                <a:lnTo>
                  <a:pt x="3631" y="1560"/>
                </a:lnTo>
                <a:lnTo>
                  <a:pt x="3631" y="1560"/>
                </a:lnTo>
                <a:lnTo>
                  <a:pt x="3633" y="1560"/>
                </a:lnTo>
                <a:lnTo>
                  <a:pt x="3640" y="1560"/>
                </a:lnTo>
                <a:lnTo>
                  <a:pt x="3642" y="1558"/>
                </a:lnTo>
                <a:lnTo>
                  <a:pt x="3645" y="1558"/>
                </a:lnTo>
                <a:lnTo>
                  <a:pt x="3645" y="1558"/>
                </a:lnTo>
                <a:lnTo>
                  <a:pt x="3647" y="1558"/>
                </a:lnTo>
                <a:lnTo>
                  <a:pt x="3640" y="1556"/>
                </a:lnTo>
                <a:lnTo>
                  <a:pt x="3636" y="1556"/>
                </a:lnTo>
                <a:close/>
                <a:moveTo>
                  <a:pt x="3712" y="1432"/>
                </a:moveTo>
                <a:lnTo>
                  <a:pt x="3710" y="1434"/>
                </a:lnTo>
                <a:lnTo>
                  <a:pt x="3710" y="1436"/>
                </a:lnTo>
                <a:lnTo>
                  <a:pt x="3710" y="1436"/>
                </a:lnTo>
                <a:lnTo>
                  <a:pt x="3712" y="1436"/>
                </a:lnTo>
                <a:lnTo>
                  <a:pt x="3712" y="1434"/>
                </a:lnTo>
                <a:lnTo>
                  <a:pt x="3712" y="1432"/>
                </a:lnTo>
                <a:lnTo>
                  <a:pt x="3714" y="1432"/>
                </a:lnTo>
                <a:lnTo>
                  <a:pt x="3714" y="1427"/>
                </a:lnTo>
                <a:lnTo>
                  <a:pt x="3712" y="1432"/>
                </a:lnTo>
                <a:close/>
                <a:moveTo>
                  <a:pt x="3694" y="2065"/>
                </a:moveTo>
                <a:lnTo>
                  <a:pt x="3694" y="2065"/>
                </a:lnTo>
                <a:lnTo>
                  <a:pt x="3692" y="2065"/>
                </a:lnTo>
                <a:lnTo>
                  <a:pt x="3692" y="2067"/>
                </a:lnTo>
                <a:lnTo>
                  <a:pt x="3692" y="2067"/>
                </a:lnTo>
                <a:lnTo>
                  <a:pt x="3690" y="2067"/>
                </a:lnTo>
                <a:lnTo>
                  <a:pt x="3690" y="2069"/>
                </a:lnTo>
                <a:lnTo>
                  <a:pt x="3690" y="2071"/>
                </a:lnTo>
                <a:lnTo>
                  <a:pt x="3690" y="2071"/>
                </a:lnTo>
                <a:lnTo>
                  <a:pt x="3690" y="2071"/>
                </a:lnTo>
                <a:lnTo>
                  <a:pt x="3690" y="2071"/>
                </a:lnTo>
                <a:lnTo>
                  <a:pt x="3692" y="2071"/>
                </a:lnTo>
                <a:lnTo>
                  <a:pt x="3694" y="2071"/>
                </a:lnTo>
                <a:lnTo>
                  <a:pt x="3696" y="2071"/>
                </a:lnTo>
                <a:lnTo>
                  <a:pt x="3696" y="2069"/>
                </a:lnTo>
                <a:lnTo>
                  <a:pt x="3696" y="2069"/>
                </a:lnTo>
                <a:lnTo>
                  <a:pt x="3696" y="2067"/>
                </a:lnTo>
                <a:lnTo>
                  <a:pt x="3696" y="2065"/>
                </a:lnTo>
                <a:lnTo>
                  <a:pt x="3694" y="2065"/>
                </a:lnTo>
                <a:close/>
                <a:moveTo>
                  <a:pt x="3490" y="1943"/>
                </a:moveTo>
                <a:lnTo>
                  <a:pt x="3490" y="1943"/>
                </a:lnTo>
                <a:lnTo>
                  <a:pt x="3490" y="1941"/>
                </a:lnTo>
                <a:lnTo>
                  <a:pt x="3490" y="1939"/>
                </a:lnTo>
                <a:lnTo>
                  <a:pt x="3490" y="1939"/>
                </a:lnTo>
                <a:lnTo>
                  <a:pt x="3490" y="1939"/>
                </a:lnTo>
                <a:lnTo>
                  <a:pt x="3490" y="1939"/>
                </a:lnTo>
                <a:lnTo>
                  <a:pt x="3487" y="1941"/>
                </a:lnTo>
                <a:lnTo>
                  <a:pt x="3487" y="1941"/>
                </a:lnTo>
                <a:lnTo>
                  <a:pt x="3487" y="1941"/>
                </a:lnTo>
                <a:lnTo>
                  <a:pt x="3485" y="1941"/>
                </a:lnTo>
                <a:lnTo>
                  <a:pt x="3487" y="1941"/>
                </a:lnTo>
                <a:lnTo>
                  <a:pt x="3490" y="1943"/>
                </a:lnTo>
                <a:lnTo>
                  <a:pt x="3490" y="1943"/>
                </a:lnTo>
                <a:close/>
                <a:moveTo>
                  <a:pt x="3501" y="1950"/>
                </a:moveTo>
                <a:lnTo>
                  <a:pt x="3501" y="1950"/>
                </a:lnTo>
                <a:lnTo>
                  <a:pt x="3499" y="1948"/>
                </a:lnTo>
                <a:lnTo>
                  <a:pt x="3499" y="1948"/>
                </a:lnTo>
                <a:lnTo>
                  <a:pt x="3499" y="1950"/>
                </a:lnTo>
                <a:lnTo>
                  <a:pt x="3499" y="1950"/>
                </a:lnTo>
                <a:lnTo>
                  <a:pt x="3499" y="1952"/>
                </a:lnTo>
                <a:lnTo>
                  <a:pt x="3499" y="1952"/>
                </a:lnTo>
                <a:lnTo>
                  <a:pt x="3501" y="1952"/>
                </a:lnTo>
                <a:lnTo>
                  <a:pt x="3501" y="1952"/>
                </a:lnTo>
                <a:lnTo>
                  <a:pt x="3501" y="1952"/>
                </a:lnTo>
                <a:lnTo>
                  <a:pt x="3501" y="1950"/>
                </a:lnTo>
                <a:lnTo>
                  <a:pt x="3501" y="1950"/>
                </a:lnTo>
                <a:lnTo>
                  <a:pt x="3501" y="1950"/>
                </a:lnTo>
                <a:lnTo>
                  <a:pt x="3501" y="1950"/>
                </a:lnTo>
                <a:close/>
                <a:moveTo>
                  <a:pt x="3550" y="1957"/>
                </a:moveTo>
                <a:lnTo>
                  <a:pt x="3548" y="1957"/>
                </a:lnTo>
                <a:lnTo>
                  <a:pt x="3548" y="1957"/>
                </a:lnTo>
                <a:lnTo>
                  <a:pt x="3548" y="1957"/>
                </a:lnTo>
                <a:lnTo>
                  <a:pt x="3548" y="1959"/>
                </a:lnTo>
                <a:lnTo>
                  <a:pt x="3550" y="1959"/>
                </a:lnTo>
                <a:lnTo>
                  <a:pt x="3550" y="1959"/>
                </a:lnTo>
                <a:lnTo>
                  <a:pt x="3550" y="1959"/>
                </a:lnTo>
                <a:lnTo>
                  <a:pt x="3550" y="1957"/>
                </a:lnTo>
                <a:close/>
                <a:moveTo>
                  <a:pt x="3604" y="2522"/>
                </a:moveTo>
                <a:lnTo>
                  <a:pt x="3602" y="2522"/>
                </a:lnTo>
                <a:lnTo>
                  <a:pt x="3602" y="2522"/>
                </a:lnTo>
                <a:lnTo>
                  <a:pt x="3602" y="2524"/>
                </a:lnTo>
                <a:lnTo>
                  <a:pt x="3604" y="2524"/>
                </a:lnTo>
                <a:lnTo>
                  <a:pt x="3604" y="2524"/>
                </a:lnTo>
                <a:lnTo>
                  <a:pt x="3604" y="2524"/>
                </a:lnTo>
                <a:lnTo>
                  <a:pt x="3604" y="2522"/>
                </a:lnTo>
                <a:close/>
                <a:moveTo>
                  <a:pt x="3894" y="2576"/>
                </a:moveTo>
                <a:lnTo>
                  <a:pt x="3892" y="2576"/>
                </a:lnTo>
                <a:lnTo>
                  <a:pt x="3892" y="2576"/>
                </a:lnTo>
                <a:lnTo>
                  <a:pt x="3892" y="2576"/>
                </a:lnTo>
                <a:lnTo>
                  <a:pt x="3890" y="2576"/>
                </a:lnTo>
                <a:lnTo>
                  <a:pt x="3887" y="2576"/>
                </a:lnTo>
                <a:lnTo>
                  <a:pt x="3885" y="2578"/>
                </a:lnTo>
                <a:lnTo>
                  <a:pt x="3885" y="2578"/>
                </a:lnTo>
                <a:lnTo>
                  <a:pt x="3883" y="2578"/>
                </a:lnTo>
                <a:lnTo>
                  <a:pt x="3881" y="2580"/>
                </a:lnTo>
                <a:lnTo>
                  <a:pt x="3881" y="2580"/>
                </a:lnTo>
                <a:lnTo>
                  <a:pt x="3878" y="2580"/>
                </a:lnTo>
                <a:lnTo>
                  <a:pt x="3876" y="2578"/>
                </a:lnTo>
                <a:lnTo>
                  <a:pt x="3878" y="2576"/>
                </a:lnTo>
                <a:lnTo>
                  <a:pt x="3881" y="2576"/>
                </a:lnTo>
                <a:lnTo>
                  <a:pt x="3881" y="2576"/>
                </a:lnTo>
                <a:lnTo>
                  <a:pt x="3881" y="2576"/>
                </a:lnTo>
                <a:lnTo>
                  <a:pt x="3881" y="2573"/>
                </a:lnTo>
                <a:lnTo>
                  <a:pt x="3878" y="2573"/>
                </a:lnTo>
                <a:lnTo>
                  <a:pt x="3876" y="2576"/>
                </a:lnTo>
                <a:lnTo>
                  <a:pt x="3876" y="2576"/>
                </a:lnTo>
                <a:lnTo>
                  <a:pt x="3874" y="2576"/>
                </a:lnTo>
                <a:lnTo>
                  <a:pt x="3872" y="2576"/>
                </a:lnTo>
                <a:lnTo>
                  <a:pt x="3872" y="2573"/>
                </a:lnTo>
                <a:lnTo>
                  <a:pt x="3872" y="2573"/>
                </a:lnTo>
                <a:lnTo>
                  <a:pt x="3872" y="2571"/>
                </a:lnTo>
                <a:lnTo>
                  <a:pt x="3874" y="2571"/>
                </a:lnTo>
                <a:lnTo>
                  <a:pt x="3874" y="2569"/>
                </a:lnTo>
                <a:lnTo>
                  <a:pt x="3872" y="2569"/>
                </a:lnTo>
                <a:lnTo>
                  <a:pt x="3872" y="2569"/>
                </a:lnTo>
                <a:lnTo>
                  <a:pt x="3872" y="2567"/>
                </a:lnTo>
                <a:lnTo>
                  <a:pt x="3872" y="2567"/>
                </a:lnTo>
                <a:lnTo>
                  <a:pt x="3872" y="2567"/>
                </a:lnTo>
                <a:lnTo>
                  <a:pt x="3869" y="2569"/>
                </a:lnTo>
                <a:lnTo>
                  <a:pt x="3869" y="2569"/>
                </a:lnTo>
                <a:lnTo>
                  <a:pt x="3869" y="2571"/>
                </a:lnTo>
                <a:lnTo>
                  <a:pt x="3869" y="2573"/>
                </a:lnTo>
                <a:lnTo>
                  <a:pt x="3867" y="2573"/>
                </a:lnTo>
                <a:lnTo>
                  <a:pt x="3867" y="2576"/>
                </a:lnTo>
                <a:lnTo>
                  <a:pt x="3867" y="2576"/>
                </a:lnTo>
                <a:lnTo>
                  <a:pt x="3867" y="2576"/>
                </a:lnTo>
                <a:lnTo>
                  <a:pt x="3869" y="2578"/>
                </a:lnTo>
                <a:lnTo>
                  <a:pt x="3869" y="2578"/>
                </a:lnTo>
                <a:lnTo>
                  <a:pt x="3867" y="2578"/>
                </a:lnTo>
                <a:lnTo>
                  <a:pt x="3867" y="2578"/>
                </a:lnTo>
                <a:lnTo>
                  <a:pt x="3869" y="2580"/>
                </a:lnTo>
                <a:lnTo>
                  <a:pt x="3867" y="2580"/>
                </a:lnTo>
                <a:lnTo>
                  <a:pt x="3869" y="2582"/>
                </a:lnTo>
                <a:lnTo>
                  <a:pt x="3869" y="2582"/>
                </a:lnTo>
                <a:lnTo>
                  <a:pt x="3869" y="2585"/>
                </a:lnTo>
                <a:lnTo>
                  <a:pt x="3867" y="2585"/>
                </a:lnTo>
                <a:lnTo>
                  <a:pt x="3867" y="2587"/>
                </a:lnTo>
                <a:lnTo>
                  <a:pt x="3867" y="2587"/>
                </a:lnTo>
                <a:lnTo>
                  <a:pt x="3867" y="2587"/>
                </a:lnTo>
                <a:lnTo>
                  <a:pt x="3869" y="2589"/>
                </a:lnTo>
                <a:lnTo>
                  <a:pt x="3872" y="2589"/>
                </a:lnTo>
                <a:lnTo>
                  <a:pt x="3872" y="2587"/>
                </a:lnTo>
                <a:lnTo>
                  <a:pt x="3874" y="2585"/>
                </a:lnTo>
                <a:lnTo>
                  <a:pt x="3876" y="2585"/>
                </a:lnTo>
                <a:lnTo>
                  <a:pt x="3876" y="2585"/>
                </a:lnTo>
                <a:lnTo>
                  <a:pt x="3878" y="2587"/>
                </a:lnTo>
                <a:lnTo>
                  <a:pt x="3881" y="2587"/>
                </a:lnTo>
                <a:lnTo>
                  <a:pt x="3881" y="2587"/>
                </a:lnTo>
                <a:lnTo>
                  <a:pt x="3883" y="2587"/>
                </a:lnTo>
                <a:lnTo>
                  <a:pt x="3883" y="2587"/>
                </a:lnTo>
                <a:lnTo>
                  <a:pt x="3883" y="2587"/>
                </a:lnTo>
                <a:lnTo>
                  <a:pt x="3885" y="2587"/>
                </a:lnTo>
                <a:lnTo>
                  <a:pt x="3887" y="2589"/>
                </a:lnTo>
                <a:lnTo>
                  <a:pt x="3887" y="2589"/>
                </a:lnTo>
                <a:lnTo>
                  <a:pt x="3890" y="2587"/>
                </a:lnTo>
                <a:lnTo>
                  <a:pt x="3890" y="2587"/>
                </a:lnTo>
                <a:lnTo>
                  <a:pt x="3890" y="2587"/>
                </a:lnTo>
                <a:lnTo>
                  <a:pt x="3892" y="2585"/>
                </a:lnTo>
                <a:lnTo>
                  <a:pt x="3890" y="2585"/>
                </a:lnTo>
                <a:lnTo>
                  <a:pt x="3890" y="2585"/>
                </a:lnTo>
                <a:lnTo>
                  <a:pt x="3887" y="2585"/>
                </a:lnTo>
                <a:lnTo>
                  <a:pt x="3887" y="2585"/>
                </a:lnTo>
                <a:lnTo>
                  <a:pt x="3887" y="2585"/>
                </a:lnTo>
                <a:lnTo>
                  <a:pt x="3885" y="2585"/>
                </a:lnTo>
                <a:lnTo>
                  <a:pt x="3883" y="2585"/>
                </a:lnTo>
                <a:lnTo>
                  <a:pt x="3883" y="2582"/>
                </a:lnTo>
                <a:lnTo>
                  <a:pt x="3883" y="2582"/>
                </a:lnTo>
                <a:lnTo>
                  <a:pt x="3883" y="2582"/>
                </a:lnTo>
                <a:lnTo>
                  <a:pt x="3885" y="2582"/>
                </a:lnTo>
                <a:lnTo>
                  <a:pt x="3885" y="2582"/>
                </a:lnTo>
                <a:lnTo>
                  <a:pt x="3885" y="2580"/>
                </a:lnTo>
                <a:lnTo>
                  <a:pt x="3887" y="2580"/>
                </a:lnTo>
                <a:lnTo>
                  <a:pt x="3890" y="2580"/>
                </a:lnTo>
                <a:lnTo>
                  <a:pt x="3890" y="2582"/>
                </a:lnTo>
                <a:lnTo>
                  <a:pt x="3892" y="2582"/>
                </a:lnTo>
                <a:lnTo>
                  <a:pt x="3892" y="2582"/>
                </a:lnTo>
                <a:lnTo>
                  <a:pt x="3892" y="2582"/>
                </a:lnTo>
                <a:lnTo>
                  <a:pt x="3892" y="2582"/>
                </a:lnTo>
                <a:lnTo>
                  <a:pt x="3892" y="2580"/>
                </a:lnTo>
                <a:lnTo>
                  <a:pt x="3894" y="2580"/>
                </a:lnTo>
                <a:lnTo>
                  <a:pt x="3894" y="2580"/>
                </a:lnTo>
                <a:lnTo>
                  <a:pt x="3894" y="2578"/>
                </a:lnTo>
                <a:lnTo>
                  <a:pt x="3894" y="2576"/>
                </a:lnTo>
                <a:lnTo>
                  <a:pt x="3894" y="2576"/>
                </a:lnTo>
                <a:close/>
                <a:moveTo>
                  <a:pt x="3939" y="1702"/>
                </a:moveTo>
                <a:lnTo>
                  <a:pt x="3939" y="1702"/>
                </a:lnTo>
                <a:lnTo>
                  <a:pt x="3939" y="1702"/>
                </a:lnTo>
                <a:lnTo>
                  <a:pt x="3939" y="1702"/>
                </a:lnTo>
                <a:lnTo>
                  <a:pt x="3939" y="1702"/>
                </a:lnTo>
                <a:lnTo>
                  <a:pt x="3939" y="1702"/>
                </a:lnTo>
                <a:lnTo>
                  <a:pt x="3939" y="1702"/>
                </a:lnTo>
                <a:lnTo>
                  <a:pt x="3939" y="1702"/>
                </a:lnTo>
                <a:lnTo>
                  <a:pt x="3939" y="1702"/>
                </a:lnTo>
                <a:close/>
                <a:moveTo>
                  <a:pt x="4070" y="1637"/>
                </a:moveTo>
                <a:lnTo>
                  <a:pt x="4070" y="1637"/>
                </a:lnTo>
                <a:lnTo>
                  <a:pt x="4070" y="1635"/>
                </a:lnTo>
                <a:lnTo>
                  <a:pt x="4067" y="1632"/>
                </a:lnTo>
                <a:lnTo>
                  <a:pt x="4067" y="1632"/>
                </a:lnTo>
                <a:lnTo>
                  <a:pt x="4067" y="1632"/>
                </a:lnTo>
                <a:lnTo>
                  <a:pt x="4067" y="1632"/>
                </a:lnTo>
                <a:lnTo>
                  <a:pt x="4065" y="1626"/>
                </a:lnTo>
                <a:lnTo>
                  <a:pt x="4065" y="1626"/>
                </a:lnTo>
                <a:lnTo>
                  <a:pt x="4065" y="1626"/>
                </a:lnTo>
                <a:lnTo>
                  <a:pt x="4063" y="1621"/>
                </a:lnTo>
                <a:lnTo>
                  <a:pt x="4063" y="1621"/>
                </a:lnTo>
                <a:lnTo>
                  <a:pt x="4063" y="1621"/>
                </a:lnTo>
                <a:lnTo>
                  <a:pt x="4061" y="1621"/>
                </a:lnTo>
                <a:lnTo>
                  <a:pt x="4061" y="1619"/>
                </a:lnTo>
                <a:lnTo>
                  <a:pt x="4061" y="1619"/>
                </a:lnTo>
                <a:lnTo>
                  <a:pt x="4061" y="1619"/>
                </a:lnTo>
                <a:lnTo>
                  <a:pt x="4058" y="1614"/>
                </a:lnTo>
                <a:lnTo>
                  <a:pt x="4058" y="1614"/>
                </a:lnTo>
                <a:lnTo>
                  <a:pt x="4056" y="1612"/>
                </a:lnTo>
                <a:lnTo>
                  <a:pt x="4056" y="1612"/>
                </a:lnTo>
                <a:lnTo>
                  <a:pt x="4056" y="1612"/>
                </a:lnTo>
                <a:lnTo>
                  <a:pt x="4054" y="1608"/>
                </a:lnTo>
                <a:lnTo>
                  <a:pt x="4047" y="1603"/>
                </a:lnTo>
                <a:lnTo>
                  <a:pt x="4047" y="1601"/>
                </a:lnTo>
                <a:lnTo>
                  <a:pt x="4045" y="1601"/>
                </a:lnTo>
                <a:lnTo>
                  <a:pt x="4043" y="1601"/>
                </a:lnTo>
                <a:lnTo>
                  <a:pt x="4043" y="1601"/>
                </a:lnTo>
                <a:lnTo>
                  <a:pt x="4043" y="1601"/>
                </a:lnTo>
                <a:lnTo>
                  <a:pt x="4040" y="1601"/>
                </a:lnTo>
                <a:lnTo>
                  <a:pt x="4043" y="1601"/>
                </a:lnTo>
                <a:lnTo>
                  <a:pt x="4043" y="1603"/>
                </a:lnTo>
                <a:lnTo>
                  <a:pt x="4047" y="1603"/>
                </a:lnTo>
                <a:lnTo>
                  <a:pt x="4047" y="1603"/>
                </a:lnTo>
                <a:lnTo>
                  <a:pt x="4049" y="1605"/>
                </a:lnTo>
                <a:lnTo>
                  <a:pt x="4047" y="1605"/>
                </a:lnTo>
                <a:lnTo>
                  <a:pt x="4047" y="1605"/>
                </a:lnTo>
                <a:lnTo>
                  <a:pt x="4047" y="1605"/>
                </a:lnTo>
                <a:lnTo>
                  <a:pt x="4045" y="1605"/>
                </a:lnTo>
                <a:lnTo>
                  <a:pt x="4043" y="1603"/>
                </a:lnTo>
                <a:lnTo>
                  <a:pt x="4045" y="1605"/>
                </a:lnTo>
                <a:lnTo>
                  <a:pt x="4045" y="1608"/>
                </a:lnTo>
                <a:lnTo>
                  <a:pt x="4043" y="1610"/>
                </a:lnTo>
                <a:lnTo>
                  <a:pt x="4043" y="1612"/>
                </a:lnTo>
                <a:lnTo>
                  <a:pt x="4040" y="1614"/>
                </a:lnTo>
                <a:lnTo>
                  <a:pt x="4040" y="1614"/>
                </a:lnTo>
                <a:lnTo>
                  <a:pt x="4040" y="1617"/>
                </a:lnTo>
                <a:lnTo>
                  <a:pt x="4040" y="1617"/>
                </a:lnTo>
                <a:lnTo>
                  <a:pt x="4040" y="1621"/>
                </a:lnTo>
                <a:lnTo>
                  <a:pt x="4040" y="1623"/>
                </a:lnTo>
                <a:lnTo>
                  <a:pt x="4038" y="1628"/>
                </a:lnTo>
                <a:lnTo>
                  <a:pt x="4038" y="1628"/>
                </a:lnTo>
                <a:lnTo>
                  <a:pt x="4038" y="1628"/>
                </a:lnTo>
                <a:lnTo>
                  <a:pt x="4038" y="1623"/>
                </a:lnTo>
                <a:lnTo>
                  <a:pt x="4038" y="1626"/>
                </a:lnTo>
                <a:lnTo>
                  <a:pt x="4038" y="1628"/>
                </a:lnTo>
                <a:lnTo>
                  <a:pt x="4038" y="1632"/>
                </a:lnTo>
                <a:lnTo>
                  <a:pt x="4038" y="1635"/>
                </a:lnTo>
                <a:lnTo>
                  <a:pt x="4040" y="1646"/>
                </a:lnTo>
                <a:lnTo>
                  <a:pt x="4040" y="1650"/>
                </a:lnTo>
                <a:lnTo>
                  <a:pt x="4043" y="1653"/>
                </a:lnTo>
                <a:lnTo>
                  <a:pt x="4043" y="1657"/>
                </a:lnTo>
                <a:lnTo>
                  <a:pt x="4047" y="1659"/>
                </a:lnTo>
                <a:lnTo>
                  <a:pt x="4049" y="1659"/>
                </a:lnTo>
                <a:lnTo>
                  <a:pt x="4054" y="1659"/>
                </a:lnTo>
                <a:lnTo>
                  <a:pt x="4056" y="1657"/>
                </a:lnTo>
                <a:lnTo>
                  <a:pt x="4063" y="1657"/>
                </a:lnTo>
                <a:lnTo>
                  <a:pt x="4063" y="1655"/>
                </a:lnTo>
                <a:lnTo>
                  <a:pt x="4067" y="1653"/>
                </a:lnTo>
                <a:lnTo>
                  <a:pt x="4070" y="1650"/>
                </a:lnTo>
                <a:lnTo>
                  <a:pt x="4070" y="1650"/>
                </a:lnTo>
                <a:lnTo>
                  <a:pt x="4070" y="1648"/>
                </a:lnTo>
                <a:lnTo>
                  <a:pt x="4072" y="1646"/>
                </a:lnTo>
                <a:lnTo>
                  <a:pt x="4072" y="1644"/>
                </a:lnTo>
                <a:lnTo>
                  <a:pt x="4072" y="1639"/>
                </a:lnTo>
                <a:lnTo>
                  <a:pt x="4070" y="1637"/>
                </a:lnTo>
                <a:close/>
                <a:moveTo>
                  <a:pt x="3941" y="1689"/>
                </a:moveTo>
                <a:lnTo>
                  <a:pt x="3941" y="1686"/>
                </a:lnTo>
                <a:lnTo>
                  <a:pt x="3941" y="1686"/>
                </a:lnTo>
                <a:lnTo>
                  <a:pt x="3941" y="1686"/>
                </a:lnTo>
                <a:lnTo>
                  <a:pt x="3941" y="1686"/>
                </a:lnTo>
                <a:lnTo>
                  <a:pt x="3941" y="1686"/>
                </a:lnTo>
                <a:lnTo>
                  <a:pt x="3941" y="1686"/>
                </a:lnTo>
                <a:lnTo>
                  <a:pt x="3941" y="1686"/>
                </a:lnTo>
                <a:lnTo>
                  <a:pt x="3941" y="1686"/>
                </a:lnTo>
                <a:lnTo>
                  <a:pt x="3941" y="1686"/>
                </a:lnTo>
                <a:lnTo>
                  <a:pt x="3941" y="1689"/>
                </a:lnTo>
                <a:lnTo>
                  <a:pt x="3941" y="1689"/>
                </a:lnTo>
                <a:lnTo>
                  <a:pt x="3941" y="1689"/>
                </a:lnTo>
                <a:close/>
                <a:moveTo>
                  <a:pt x="3874" y="2576"/>
                </a:moveTo>
                <a:lnTo>
                  <a:pt x="3876" y="2576"/>
                </a:lnTo>
                <a:lnTo>
                  <a:pt x="3876" y="2576"/>
                </a:lnTo>
                <a:lnTo>
                  <a:pt x="3876" y="2573"/>
                </a:lnTo>
                <a:lnTo>
                  <a:pt x="3876" y="2571"/>
                </a:lnTo>
                <a:lnTo>
                  <a:pt x="3876" y="2571"/>
                </a:lnTo>
                <a:lnTo>
                  <a:pt x="3874" y="2571"/>
                </a:lnTo>
                <a:lnTo>
                  <a:pt x="3874" y="2573"/>
                </a:lnTo>
                <a:lnTo>
                  <a:pt x="3874" y="2573"/>
                </a:lnTo>
                <a:lnTo>
                  <a:pt x="3874" y="2573"/>
                </a:lnTo>
                <a:lnTo>
                  <a:pt x="3874" y="2576"/>
                </a:lnTo>
                <a:lnTo>
                  <a:pt x="3874" y="2576"/>
                </a:lnTo>
                <a:close/>
                <a:moveTo>
                  <a:pt x="4038" y="1612"/>
                </a:moveTo>
                <a:lnTo>
                  <a:pt x="4040" y="1612"/>
                </a:lnTo>
                <a:lnTo>
                  <a:pt x="4040" y="1612"/>
                </a:lnTo>
                <a:lnTo>
                  <a:pt x="4040" y="1612"/>
                </a:lnTo>
                <a:lnTo>
                  <a:pt x="4040" y="1612"/>
                </a:lnTo>
                <a:lnTo>
                  <a:pt x="4038" y="1612"/>
                </a:lnTo>
                <a:lnTo>
                  <a:pt x="4038" y="1612"/>
                </a:lnTo>
                <a:close/>
                <a:moveTo>
                  <a:pt x="3941" y="2657"/>
                </a:moveTo>
                <a:lnTo>
                  <a:pt x="3939" y="2654"/>
                </a:lnTo>
                <a:lnTo>
                  <a:pt x="3937" y="2654"/>
                </a:lnTo>
                <a:lnTo>
                  <a:pt x="3937" y="2654"/>
                </a:lnTo>
                <a:lnTo>
                  <a:pt x="3937" y="2654"/>
                </a:lnTo>
                <a:lnTo>
                  <a:pt x="3937" y="2657"/>
                </a:lnTo>
                <a:lnTo>
                  <a:pt x="3939" y="2657"/>
                </a:lnTo>
                <a:lnTo>
                  <a:pt x="3939" y="2659"/>
                </a:lnTo>
                <a:lnTo>
                  <a:pt x="3941" y="2659"/>
                </a:lnTo>
                <a:lnTo>
                  <a:pt x="3941" y="2659"/>
                </a:lnTo>
                <a:lnTo>
                  <a:pt x="3944" y="2659"/>
                </a:lnTo>
                <a:lnTo>
                  <a:pt x="3946" y="2659"/>
                </a:lnTo>
                <a:lnTo>
                  <a:pt x="3946" y="2657"/>
                </a:lnTo>
                <a:lnTo>
                  <a:pt x="3944" y="2657"/>
                </a:lnTo>
                <a:lnTo>
                  <a:pt x="3941" y="2657"/>
                </a:lnTo>
                <a:close/>
                <a:moveTo>
                  <a:pt x="3930" y="1578"/>
                </a:moveTo>
                <a:lnTo>
                  <a:pt x="3930" y="1578"/>
                </a:lnTo>
                <a:lnTo>
                  <a:pt x="3930" y="1578"/>
                </a:lnTo>
                <a:lnTo>
                  <a:pt x="3930" y="1578"/>
                </a:lnTo>
                <a:lnTo>
                  <a:pt x="3930" y="1578"/>
                </a:lnTo>
                <a:lnTo>
                  <a:pt x="3930" y="1578"/>
                </a:lnTo>
                <a:lnTo>
                  <a:pt x="3930" y="1578"/>
                </a:lnTo>
                <a:lnTo>
                  <a:pt x="3930" y="1578"/>
                </a:lnTo>
                <a:lnTo>
                  <a:pt x="3930" y="1578"/>
                </a:lnTo>
                <a:close/>
                <a:moveTo>
                  <a:pt x="3926" y="1864"/>
                </a:moveTo>
                <a:lnTo>
                  <a:pt x="3923" y="1864"/>
                </a:lnTo>
                <a:lnTo>
                  <a:pt x="3926" y="1864"/>
                </a:lnTo>
                <a:lnTo>
                  <a:pt x="3926" y="1864"/>
                </a:lnTo>
                <a:lnTo>
                  <a:pt x="3926" y="1864"/>
                </a:lnTo>
                <a:lnTo>
                  <a:pt x="3926" y="1867"/>
                </a:lnTo>
                <a:lnTo>
                  <a:pt x="3926" y="1867"/>
                </a:lnTo>
                <a:lnTo>
                  <a:pt x="3923" y="1864"/>
                </a:lnTo>
                <a:lnTo>
                  <a:pt x="3923" y="1864"/>
                </a:lnTo>
                <a:lnTo>
                  <a:pt x="3923" y="1864"/>
                </a:lnTo>
                <a:lnTo>
                  <a:pt x="3923" y="1864"/>
                </a:lnTo>
                <a:lnTo>
                  <a:pt x="3923" y="1867"/>
                </a:lnTo>
                <a:lnTo>
                  <a:pt x="3926" y="1867"/>
                </a:lnTo>
                <a:lnTo>
                  <a:pt x="3926" y="1867"/>
                </a:lnTo>
                <a:lnTo>
                  <a:pt x="3926" y="1864"/>
                </a:lnTo>
                <a:lnTo>
                  <a:pt x="3926" y="1864"/>
                </a:lnTo>
                <a:lnTo>
                  <a:pt x="3926" y="1864"/>
                </a:lnTo>
                <a:close/>
                <a:moveTo>
                  <a:pt x="3935" y="1623"/>
                </a:moveTo>
                <a:lnTo>
                  <a:pt x="3935" y="1623"/>
                </a:lnTo>
                <a:lnTo>
                  <a:pt x="3935" y="1623"/>
                </a:lnTo>
                <a:lnTo>
                  <a:pt x="3935" y="1623"/>
                </a:lnTo>
                <a:lnTo>
                  <a:pt x="3935" y="1623"/>
                </a:lnTo>
                <a:lnTo>
                  <a:pt x="3935" y="1623"/>
                </a:lnTo>
                <a:lnTo>
                  <a:pt x="3935" y="1623"/>
                </a:lnTo>
                <a:lnTo>
                  <a:pt x="3935" y="1623"/>
                </a:lnTo>
                <a:lnTo>
                  <a:pt x="3935" y="1623"/>
                </a:lnTo>
                <a:lnTo>
                  <a:pt x="3935" y="1623"/>
                </a:lnTo>
                <a:lnTo>
                  <a:pt x="3935" y="1623"/>
                </a:lnTo>
                <a:lnTo>
                  <a:pt x="3935" y="1623"/>
                </a:lnTo>
                <a:lnTo>
                  <a:pt x="3935" y="1623"/>
                </a:lnTo>
                <a:close/>
                <a:moveTo>
                  <a:pt x="2550" y="1567"/>
                </a:moveTo>
                <a:lnTo>
                  <a:pt x="2548" y="1567"/>
                </a:lnTo>
                <a:lnTo>
                  <a:pt x="2548" y="1569"/>
                </a:lnTo>
                <a:lnTo>
                  <a:pt x="2548" y="1569"/>
                </a:lnTo>
                <a:lnTo>
                  <a:pt x="2550" y="1569"/>
                </a:lnTo>
                <a:lnTo>
                  <a:pt x="2550" y="1567"/>
                </a:lnTo>
                <a:lnTo>
                  <a:pt x="2550" y="1567"/>
                </a:lnTo>
                <a:close/>
                <a:moveTo>
                  <a:pt x="2554" y="1576"/>
                </a:moveTo>
                <a:lnTo>
                  <a:pt x="2554" y="1578"/>
                </a:lnTo>
                <a:lnTo>
                  <a:pt x="2554" y="1578"/>
                </a:lnTo>
                <a:lnTo>
                  <a:pt x="2554" y="1578"/>
                </a:lnTo>
                <a:lnTo>
                  <a:pt x="2554" y="1578"/>
                </a:lnTo>
                <a:lnTo>
                  <a:pt x="2554" y="1578"/>
                </a:lnTo>
                <a:lnTo>
                  <a:pt x="2554" y="1578"/>
                </a:lnTo>
                <a:lnTo>
                  <a:pt x="2554" y="1578"/>
                </a:lnTo>
                <a:lnTo>
                  <a:pt x="2554" y="1576"/>
                </a:lnTo>
                <a:lnTo>
                  <a:pt x="2554" y="1576"/>
                </a:lnTo>
                <a:lnTo>
                  <a:pt x="2554" y="1576"/>
                </a:lnTo>
                <a:close/>
                <a:moveTo>
                  <a:pt x="2552" y="1574"/>
                </a:moveTo>
                <a:lnTo>
                  <a:pt x="2552" y="1572"/>
                </a:lnTo>
                <a:lnTo>
                  <a:pt x="2550" y="1572"/>
                </a:lnTo>
                <a:lnTo>
                  <a:pt x="2550" y="1574"/>
                </a:lnTo>
                <a:lnTo>
                  <a:pt x="2550" y="1574"/>
                </a:lnTo>
                <a:lnTo>
                  <a:pt x="2550" y="1574"/>
                </a:lnTo>
                <a:lnTo>
                  <a:pt x="2550" y="1574"/>
                </a:lnTo>
                <a:lnTo>
                  <a:pt x="2552" y="1574"/>
                </a:lnTo>
                <a:close/>
                <a:moveTo>
                  <a:pt x="2552" y="1578"/>
                </a:moveTo>
                <a:lnTo>
                  <a:pt x="2550" y="1578"/>
                </a:lnTo>
                <a:lnTo>
                  <a:pt x="2550" y="1578"/>
                </a:lnTo>
                <a:lnTo>
                  <a:pt x="2550" y="1581"/>
                </a:lnTo>
                <a:lnTo>
                  <a:pt x="2550" y="1581"/>
                </a:lnTo>
                <a:lnTo>
                  <a:pt x="2550" y="1581"/>
                </a:lnTo>
                <a:lnTo>
                  <a:pt x="2552" y="1581"/>
                </a:lnTo>
                <a:lnTo>
                  <a:pt x="2552" y="1581"/>
                </a:lnTo>
                <a:lnTo>
                  <a:pt x="2552" y="1578"/>
                </a:lnTo>
                <a:lnTo>
                  <a:pt x="2552" y="1578"/>
                </a:lnTo>
                <a:close/>
                <a:moveTo>
                  <a:pt x="2574" y="1873"/>
                </a:moveTo>
                <a:lnTo>
                  <a:pt x="2574" y="1873"/>
                </a:lnTo>
                <a:lnTo>
                  <a:pt x="2574" y="1873"/>
                </a:lnTo>
                <a:lnTo>
                  <a:pt x="2574" y="1876"/>
                </a:lnTo>
                <a:lnTo>
                  <a:pt x="2574" y="1876"/>
                </a:lnTo>
                <a:lnTo>
                  <a:pt x="2574" y="1876"/>
                </a:lnTo>
                <a:lnTo>
                  <a:pt x="2574" y="1876"/>
                </a:lnTo>
                <a:lnTo>
                  <a:pt x="2577" y="1876"/>
                </a:lnTo>
                <a:lnTo>
                  <a:pt x="2577" y="1873"/>
                </a:lnTo>
                <a:lnTo>
                  <a:pt x="2577" y="1873"/>
                </a:lnTo>
                <a:lnTo>
                  <a:pt x="2574" y="1873"/>
                </a:lnTo>
                <a:close/>
                <a:moveTo>
                  <a:pt x="2604" y="1635"/>
                </a:moveTo>
                <a:lnTo>
                  <a:pt x="2601" y="1635"/>
                </a:lnTo>
                <a:lnTo>
                  <a:pt x="2599" y="1635"/>
                </a:lnTo>
                <a:lnTo>
                  <a:pt x="2597" y="1635"/>
                </a:lnTo>
                <a:lnTo>
                  <a:pt x="2601" y="1637"/>
                </a:lnTo>
                <a:lnTo>
                  <a:pt x="2604" y="1637"/>
                </a:lnTo>
                <a:lnTo>
                  <a:pt x="2604" y="1637"/>
                </a:lnTo>
                <a:lnTo>
                  <a:pt x="2604" y="1635"/>
                </a:lnTo>
                <a:lnTo>
                  <a:pt x="2604" y="1635"/>
                </a:lnTo>
                <a:lnTo>
                  <a:pt x="2604" y="1635"/>
                </a:lnTo>
                <a:close/>
                <a:moveTo>
                  <a:pt x="2557" y="1574"/>
                </a:moveTo>
                <a:lnTo>
                  <a:pt x="2557" y="1574"/>
                </a:lnTo>
                <a:lnTo>
                  <a:pt x="2557" y="1574"/>
                </a:lnTo>
                <a:lnTo>
                  <a:pt x="2557" y="1574"/>
                </a:lnTo>
                <a:lnTo>
                  <a:pt x="2559" y="1572"/>
                </a:lnTo>
                <a:lnTo>
                  <a:pt x="2559" y="1572"/>
                </a:lnTo>
                <a:lnTo>
                  <a:pt x="2557" y="1572"/>
                </a:lnTo>
                <a:lnTo>
                  <a:pt x="2557" y="1574"/>
                </a:lnTo>
                <a:close/>
                <a:moveTo>
                  <a:pt x="2536" y="1306"/>
                </a:moveTo>
                <a:lnTo>
                  <a:pt x="2539" y="1308"/>
                </a:lnTo>
                <a:lnTo>
                  <a:pt x="2541" y="1308"/>
                </a:lnTo>
                <a:lnTo>
                  <a:pt x="2543" y="1308"/>
                </a:lnTo>
                <a:lnTo>
                  <a:pt x="2543" y="1306"/>
                </a:lnTo>
                <a:lnTo>
                  <a:pt x="2545" y="1301"/>
                </a:lnTo>
                <a:lnTo>
                  <a:pt x="2548" y="1299"/>
                </a:lnTo>
                <a:lnTo>
                  <a:pt x="2548" y="1299"/>
                </a:lnTo>
                <a:lnTo>
                  <a:pt x="2545" y="1299"/>
                </a:lnTo>
                <a:lnTo>
                  <a:pt x="2541" y="1301"/>
                </a:lnTo>
                <a:lnTo>
                  <a:pt x="2541" y="1301"/>
                </a:lnTo>
                <a:lnTo>
                  <a:pt x="2539" y="1304"/>
                </a:lnTo>
                <a:lnTo>
                  <a:pt x="2536" y="1301"/>
                </a:lnTo>
                <a:lnTo>
                  <a:pt x="2536" y="1304"/>
                </a:lnTo>
                <a:lnTo>
                  <a:pt x="2536" y="1304"/>
                </a:lnTo>
                <a:lnTo>
                  <a:pt x="2536" y="1306"/>
                </a:lnTo>
                <a:close/>
                <a:moveTo>
                  <a:pt x="2532" y="1306"/>
                </a:moveTo>
                <a:lnTo>
                  <a:pt x="2530" y="1306"/>
                </a:lnTo>
                <a:lnTo>
                  <a:pt x="2530" y="1306"/>
                </a:lnTo>
                <a:lnTo>
                  <a:pt x="2530" y="1306"/>
                </a:lnTo>
                <a:lnTo>
                  <a:pt x="2530" y="1308"/>
                </a:lnTo>
                <a:lnTo>
                  <a:pt x="2532" y="1308"/>
                </a:lnTo>
                <a:lnTo>
                  <a:pt x="2532" y="1308"/>
                </a:lnTo>
                <a:lnTo>
                  <a:pt x="2532" y="1308"/>
                </a:lnTo>
                <a:lnTo>
                  <a:pt x="2532" y="1306"/>
                </a:lnTo>
                <a:lnTo>
                  <a:pt x="2532" y="1306"/>
                </a:lnTo>
                <a:lnTo>
                  <a:pt x="2532" y="1306"/>
                </a:lnTo>
                <a:close/>
                <a:moveTo>
                  <a:pt x="4775" y="1756"/>
                </a:moveTo>
                <a:lnTo>
                  <a:pt x="4773" y="1758"/>
                </a:lnTo>
                <a:lnTo>
                  <a:pt x="4775" y="1761"/>
                </a:lnTo>
                <a:lnTo>
                  <a:pt x="4775" y="1761"/>
                </a:lnTo>
                <a:lnTo>
                  <a:pt x="4775" y="1758"/>
                </a:lnTo>
                <a:lnTo>
                  <a:pt x="4778" y="1758"/>
                </a:lnTo>
                <a:lnTo>
                  <a:pt x="4775" y="1756"/>
                </a:lnTo>
                <a:lnTo>
                  <a:pt x="4778" y="1756"/>
                </a:lnTo>
                <a:lnTo>
                  <a:pt x="4775" y="1756"/>
                </a:lnTo>
                <a:lnTo>
                  <a:pt x="4775" y="1756"/>
                </a:lnTo>
                <a:close/>
                <a:moveTo>
                  <a:pt x="2548" y="1578"/>
                </a:moveTo>
                <a:lnTo>
                  <a:pt x="2548" y="1578"/>
                </a:lnTo>
                <a:lnTo>
                  <a:pt x="2548" y="1578"/>
                </a:lnTo>
                <a:lnTo>
                  <a:pt x="2548" y="1581"/>
                </a:lnTo>
                <a:lnTo>
                  <a:pt x="2548" y="1581"/>
                </a:lnTo>
                <a:lnTo>
                  <a:pt x="2545" y="1581"/>
                </a:lnTo>
                <a:lnTo>
                  <a:pt x="2545" y="1581"/>
                </a:lnTo>
                <a:lnTo>
                  <a:pt x="2548" y="1581"/>
                </a:lnTo>
                <a:lnTo>
                  <a:pt x="2548" y="1581"/>
                </a:lnTo>
                <a:lnTo>
                  <a:pt x="2548" y="1581"/>
                </a:lnTo>
                <a:lnTo>
                  <a:pt x="2550" y="1581"/>
                </a:lnTo>
                <a:lnTo>
                  <a:pt x="2550" y="1578"/>
                </a:lnTo>
                <a:lnTo>
                  <a:pt x="2548" y="1578"/>
                </a:lnTo>
                <a:close/>
                <a:moveTo>
                  <a:pt x="3472" y="1927"/>
                </a:moveTo>
                <a:lnTo>
                  <a:pt x="3472" y="1927"/>
                </a:lnTo>
                <a:lnTo>
                  <a:pt x="3472" y="1927"/>
                </a:lnTo>
                <a:lnTo>
                  <a:pt x="3472" y="1930"/>
                </a:lnTo>
                <a:lnTo>
                  <a:pt x="3469" y="1934"/>
                </a:lnTo>
                <a:lnTo>
                  <a:pt x="3472" y="1936"/>
                </a:lnTo>
                <a:lnTo>
                  <a:pt x="3472" y="1936"/>
                </a:lnTo>
                <a:lnTo>
                  <a:pt x="3474" y="1936"/>
                </a:lnTo>
                <a:lnTo>
                  <a:pt x="3474" y="1936"/>
                </a:lnTo>
                <a:lnTo>
                  <a:pt x="3474" y="1936"/>
                </a:lnTo>
                <a:lnTo>
                  <a:pt x="3474" y="1934"/>
                </a:lnTo>
                <a:lnTo>
                  <a:pt x="3474" y="1932"/>
                </a:lnTo>
                <a:lnTo>
                  <a:pt x="3474" y="1927"/>
                </a:lnTo>
                <a:lnTo>
                  <a:pt x="3472" y="1927"/>
                </a:lnTo>
                <a:close/>
                <a:moveTo>
                  <a:pt x="3579" y="1984"/>
                </a:moveTo>
                <a:lnTo>
                  <a:pt x="3579" y="1981"/>
                </a:lnTo>
                <a:lnTo>
                  <a:pt x="3579" y="1977"/>
                </a:lnTo>
                <a:lnTo>
                  <a:pt x="3579" y="1970"/>
                </a:lnTo>
                <a:lnTo>
                  <a:pt x="3577" y="1963"/>
                </a:lnTo>
                <a:lnTo>
                  <a:pt x="3575" y="1957"/>
                </a:lnTo>
                <a:lnTo>
                  <a:pt x="3575" y="1954"/>
                </a:lnTo>
                <a:lnTo>
                  <a:pt x="3573" y="1952"/>
                </a:lnTo>
                <a:lnTo>
                  <a:pt x="3573" y="1952"/>
                </a:lnTo>
                <a:lnTo>
                  <a:pt x="3570" y="1948"/>
                </a:lnTo>
                <a:lnTo>
                  <a:pt x="3568" y="1945"/>
                </a:lnTo>
                <a:lnTo>
                  <a:pt x="3568" y="1945"/>
                </a:lnTo>
                <a:lnTo>
                  <a:pt x="3568" y="1943"/>
                </a:lnTo>
                <a:lnTo>
                  <a:pt x="3566" y="1941"/>
                </a:lnTo>
                <a:lnTo>
                  <a:pt x="3566" y="1941"/>
                </a:lnTo>
                <a:lnTo>
                  <a:pt x="3566" y="1939"/>
                </a:lnTo>
                <a:lnTo>
                  <a:pt x="3564" y="1939"/>
                </a:lnTo>
                <a:lnTo>
                  <a:pt x="3564" y="1939"/>
                </a:lnTo>
                <a:lnTo>
                  <a:pt x="3561" y="1943"/>
                </a:lnTo>
                <a:lnTo>
                  <a:pt x="3559" y="1945"/>
                </a:lnTo>
                <a:lnTo>
                  <a:pt x="3559" y="1945"/>
                </a:lnTo>
                <a:lnTo>
                  <a:pt x="3557" y="1945"/>
                </a:lnTo>
                <a:lnTo>
                  <a:pt x="3557" y="1945"/>
                </a:lnTo>
                <a:lnTo>
                  <a:pt x="3557" y="1948"/>
                </a:lnTo>
                <a:lnTo>
                  <a:pt x="3559" y="1950"/>
                </a:lnTo>
                <a:lnTo>
                  <a:pt x="3559" y="1950"/>
                </a:lnTo>
                <a:lnTo>
                  <a:pt x="3559" y="1952"/>
                </a:lnTo>
                <a:lnTo>
                  <a:pt x="3557" y="1957"/>
                </a:lnTo>
                <a:lnTo>
                  <a:pt x="3555" y="1961"/>
                </a:lnTo>
                <a:lnTo>
                  <a:pt x="3552" y="1961"/>
                </a:lnTo>
                <a:lnTo>
                  <a:pt x="3550" y="1961"/>
                </a:lnTo>
                <a:lnTo>
                  <a:pt x="3550" y="1963"/>
                </a:lnTo>
                <a:lnTo>
                  <a:pt x="3548" y="1966"/>
                </a:lnTo>
                <a:lnTo>
                  <a:pt x="3548" y="1963"/>
                </a:lnTo>
                <a:lnTo>
                  <a:pt x="3546" y="1963"/>
                </a:lnTo>
                <a:lnTo>
                  <a:pt x="3546" y="1963"/>
                </a:lnTo>
                <a:lnTo>
                  <a:pt x="3543" y="1963"/>
                </a:lnTo>
                <a:lnTo>
                  <a:pt x="3543" y="1963"/>
                </a:lnTo>
                <a:lnTo>
                  <a:pt x="3543" y="1966"/>
                </a:lnTo>
                <a:lnTo>
                  <a:pt x="3543" y="1966"/>
                </a:lnTo>
                <a:lnTo>
                  <a:pt x="3543" y="1968"/>
                </a:lnTo>
                <a:lnTo>
                  <a:pt x="3543" y="1968"/>
                </a:lnTo>
                <a:lnTo>
                  <a:pt x="3543" y="1968"/>
                </a:lnTo>
                <a:lnTo>
                  <a:pt x="3543" y="1970"/>
                </a:lnTo>
                <a:lnTo>
                  <a:pt x="3543" y="1970"/>
                </a:lnTo>
                <a:lnTo>
                  <a:pt x="3541" y="1975"/>
                </a:lnTo>
                <a:lnTo>
                  <a:pt x="3541" y="1977"/>
                </a:lnTo>
                <a:lnTo>
                  <a:pt x="3543" y="1979"/>
                </a:lnTo>
                <a:lnTo>
                  <a:pt x="3543" y="1979"/>
                </a:lnTo>
                <a:lnTo>
                  <a:pt x="3541" y="1979"/>
                </a:lnTo>
                <a:lnTo>
                  <a:pt x="3541" y="1979"/>
                </a:lnTo>
                <a:lnTo>
                  <a:pt x="3539" y="1981"/>
                </a:lnTo>
                <a:lnTo>
                  <a:pt x="3539" y="1984"/>
                </a:lnTo>
                <a:lnTo>
                  <a:pt x="3537" y="1984"/>
                </a:lnTo>
                <a:lnTo>
                  <a:pt x="3537" y="1986"/>
                </a:lnTo>
                <a:lnTo>
                  <a:pt x="3537" y="1984"/>
                </a:lnTo>
                <a:lnTo>
                  <a:pt x="3537" y="1984"/>
                </a:lnTo>
                <a:lnTo>
                  <a:pt x="3537" y="1984"/>
                </a:lnTo>
                <a:lnTo>
                  <a:pt x="3537" y="1981"/>
                </a:lnTo>
                <a:lnTo>
                  <a:pt x="3537" y="1981"/>
                </a:lnTo>
                <a:lnTo>
                  <a:pt x="3537" y="1979"/>
                </a:lnTo>
                <a:lnTo>
                  <a:pt x="3537" y="1979"/>
                </a:lnTo>
                <a:lnTo>
                  <a:pt x="3534" y="1981"/>
                </a:lnTo>
                <a:lnTo>
                  <a:pt x="3534" y="1981"/>
                </a:lnTo>
                <a:lnTo>
                  <a:pt x="3534" y="1984"/>
                </a:lnTo>
                <a:lnTo>
                  <a:pt x="3532" y="1986"/>
                </a:lnTo>
                <a:lnTo>
                  <a:pt x="3530" y="1988"/>
                </a:lnTo>
                <a:lnTo>
                  <a:pt x="3530" y="1988"/>
                </a:lnTo>
                <a:lnTo>
                  <a:pt x="3530" y="1988"/>
                </a:lnTo>
                <a:lnTo>
                  <a:pt x="3532" y="1990"/>
                </a:lnTo>
                <a:lnTo>
                  <a:pt x="3532" y="1990"/>
                </a:lnTo>
                <a:lnTo>
                  <a:pt x="3530" y="1993"/>
                </a:lnTo>
                <a:lnTo>
                  <a:pt x="3530" y="1993"/>
                </a:lnTo>
                <a:lnTo>
                  <a:pt x="3530" y="1993"/>
                </a:lnTo>
                <a:lnTo>
                  <a:pt x="3530" y="1990"/>
                </a:lnTo>
                <a:lnTo>
                  <a:pt x="3530" y="1988"/>
                </a:lnTo>
                <a:lnTo>
                  <a:pt x="3528" y="1988"/>
                </a:lnTo>
                <a:lnTo>
                  <a:pt x="3528" y="1988"/>
                </a:lnTo>
                <a:lnTo>
                  <a:pt x="3523" y="1990"/>
                </a:lnTo>
                <a:lnTo>
                  <a:pt x="3521" y="1993"/>
                </a:lnTo>
                <a:lnTo>
                  <a:pt x="3519" y="1995"/>
                </a:lnTo>
                <a:lnTo>
                  <a:pt x="3519" y="1997"/>
                </a:lnTo>
                <a:lnTo>
                  <a:pt x="3519" y="1997"/>
                </a:lnTo>
                <a:lnTo>
                  <a:pt x="3519" y="1997"/>
                </a:lnTo>
                <a:lnTo>
                  <a:pt x="3521" y="1999"/>
                </a:lnTo>
                <a:lnTo>
                  <a:pt x="3519" y="1999"/>
                </a:lnTo>
                <a:lnTo>
                  <a:pt x="3519" y="1999"/>
                </a:lnTo>
                <a:lnTo>
                  <a:pt x="3519" y="1999"/>
                </a:lnTo>
                <a:lnTo>
                  <a:pt x="3516" y="1997"/>
                </a:lnTo>
                <a:lnTo>
                  <a:pt x="3516" y="1997"/>
                </a:lnTo>
                <a:lnTo>
                  <a:pt x="3514" y="1997"/>
                </a:lnTo>
                <a:lnTo>
                  <a:pt x="3512" y="1997"/>
                </a:lnTo>
                <a:lnTo>
                  <a:pt x="3510" y="1997"/>
                </a:lnTo>
                <a:lnTo>
                  <a:pt x="3507" y="1997"/>
                </a:lnTo>
                <a:lnTo>
                  <a:pt x="3507" y="1999"/>
                </a:lnTo>
                <a:lnTo>
                  <a:pt x="3507" y="1999"/>
                </a:lnTo>
                <a:lnTo>
                  <a:pt x="3507" y="1999"/>
                </a:lnTo>
                <a:lnTo>
                  <a:pt x="3507" y="1999"/>
                </a:lnTo>
                <a:lnTo>
                  <a:pt x="3505" y="1999"/>
                </a:lnTo>
                <a:lnTo>
                  <a:pt x="3503" y="2002"/>
                </a:lnTo>
                <a:lnTo>
                  <a:pt x="3503" y="2002"/>
                </a:lnTo>
                <a:lnTo>
                  <a:pt x="3503" y="1999"/>
                </a:lnTo>
                <a:lnTo>
                  <a:pt x="3501" y="1999"/>
                </a:lnTo>
                <a:lnTo>
                  <a:pt x="3501" y="1999"/>
                </a:lnTo>
                <a:lnTo>
                  <a:pt x="3499" y="2002"/>
                </a:lnTo>
                <a:lnTo>
                  <a:pt x="3496" y="2004"/>
                </a:lnTo>
                <a:lnTo>
                  <a:pt x="3496" y="2004"/>
                </a:lnTo>
                <a:lnTo>
                  <a:pt x="3492" y="2004"/>
                </a:lnTo>
                <a:lnTo>
                  <a:pt x="3490" y="2004"/>
                </a:lnTo>
                <a:lnTo>
                  <a:pt x="3490" y="2004"/>
                </a:lnTo>
                <a:lnTo>
                  <a:pt x="3490" y="2006"/>
                </a:lnTo>
                <a:lnTo>
                  <a:pt x="3490" y="2006"/>
                </a:lnTo>
                <a:lnTo>
                  <a:pt x="3490" y="2011"/>
                </a:lnTo>
                <a:lnTo>
                  <a:pt x="3490" y="2011"/>
                </a:lnTo>
                <a:lnTo>
                  <a:pt x="3483" y="2022"/>
                </a:lnTo>
                <a:lnTo>
                  <a:pt x="3481" y="2026"/>
                </a:lnTo>
                <a:lnTo>
                  <a:pt x="3483" y="2026"/>
                </a:lnTo>
                <a:lnTo>
                  <a:pt x="3483" y="2029"/>
                </a:lnTo>
                <a:lnTo>
                  <a:pt x="3483" y="2031"/>
                </a:lnTo>
                <a:lnTo>
                  <a:pt x="3483" y="2038"/>
                </a:lnTo>
                <a:lnTo>
                  <a:pt x="3485" y="2040"/>
                </a:lnTo>
                <a:lnTo>
                  <a:pt x="3485" y="2042"/>
                </a:lnTo>
                <a:lnTo>
                  <a:pt x="3485" y="2044"/>
                </a:lnTo>
                <a:lnTo>
                  <a:pt x="3487" y="2047"/>
                </a:lnTo>
                <a:lnTo>
                  <a:pt x="3485" y="2049"/>
                </a:lnTo>
                <a:lnTo>
                  <a:pt x="3485" y="2049"/>
                </a:lnTo>
                <a:lnTo>
                  <a:pt x="3490" y="2053"/>
                </a:lnTo>
                <a:lnTo>
                  <a:pt x="3490" y="2056"/>
                </a:lnTo>
                <a:lnTo>
                  <a:pt x="3490" y="2058"/>
                </a:lnTo>
                <a:lnTo>
                  <a:pt x="3490" y="2058"/>
                </a:lnTo>
                <a:lnTo>
                  <a:pt x="3490" y="2062"/>
                </a:lnTo>
                <a:lnTo>
                  <a:pt x="3487" y="2065"/>
                </a:lnTo>
                <a:lnTo>
                  <a:pt x="3487" y="2067"/>
                </a:lnTo>
                <a:lnTo>
                  <a:pt x="3485" y="2071"/>
                </a:lnTo>
                <a:lnTo>
                  <a:pt x="3485" y="2074"/>
                </a:lnTo>
                <a:lnTo>
                  <a:pt x="3483" y="2074"/>
                </a:lnTo>
                <a:lnTo>
                  <a:pt x="3481" y="2078"/>
                </a:lnTo>
                <a:lnTo>
                  <a:pt x="3481" y="2080"/>
                </a:lnTo>
                <a:lnTo>
                  <a:pt x="3478" y="2083"/>
                </a:lnTo>
                <a:lnTo>
                  <a:pt x="3478" y="2085"/>
                </a:lnTo>
                <a:lnTo>
                  <a:pt x="3476" y="2085"/>
                </a:lnTo>
                <a:lnTo>
                  <a:pt x="3474" y="2085"/>
                </a:lnTo>
                <a:lnTo>
                  <a:pt x="3474" y="2092"/>
                </a:lnTo>
                <a:lnTo>
                  <a:pt x="3474" y="2092"/>
                </a:lnTo>
                <a:lnTo>
                  <a:pt x="3472" y="2092"/>
                </a:lnTo>
                <a:lnTo>
                  <a:pt x="3472" y="2094"/>
                </a:lnTo>
                <a:lnTo>
                  <a:pt x="3472" y="2094"/>
                </a:lnTo>
                <a:lnTo>
                  <a:pt x="3472" y="2096"/>
                </a:lnTo>
                <a:lnTo>
                  <a:pt x="3472" y="2096"/>
                </a:lnTo>
                <a:lnTo>
                  <a:pt x="3472" y="2101"/>
                </a:lnTo>
                <a:lnTo>
                  <a:pt x="3472" y="2103"/>
                </a:lnTo>
                <a:lnTo>
                  <a:pt x="3472" y="2107"/>
                </a:lnTo>
                <a:lnTo>
                  <a:pt x="3472" y="2110"/>
                </a:lnTo>
                <a:lnTo>
                  <a:pt x="3474" y="2110"/>
                </a:lnTo>
                <a:lnTo>
                  <a:pt x="3476" y="2114"/>
                </a:lnTo>
                <a:lnTo>
                  <a:pt x="3476" y="2116"/>
                </a:lnTo>
                <a:lnTo>
                  <a:pt x="3476" y="2119"/>
                </a:lnTo>
                <a:lnTo>
                  <a:pt x="3478" y="2119"/>
                </a:lnTo>
                <a:lnTo>
                  <a:pt x="3478" y="2121"/>
                </a:lnTo>
                <a:lnTo>
                  <a:pt x="3478" y="2123"/>
                </a:lnTo>
                <a:lnTo>
                  <a:pt x="3476" y="2125"/>
                </a:lnTo>
                <a:lnTo>
                  <a:pt x="3478" y="2128"/>
                </a:lnTo>
                <a:lnTo>
                  <a:pt x="3476" y="2130"/>
                </a:lnTo>
                <a:lnTo>
                  <a:pt x="3478" y="2134"/>
                </a:lnTo>
                <a:lnTo>
                  <a:pt x="3478" y="2134"/>
                </a:lnTo>
                <a:lnTo>
                  <a:pt x="3481" y="2137"/>
                </a:lnTo>
                <a:lnTo>
                  <a:pt x="3481" y="2139"/>
                </a:lnTo>
                <a:lnTo>
                  <a:pt x="3481" y="2141"/>
                </a:lnTo>
                <a:lnTo>
                  <a:pt x="3483" y="2143"/>
                </a:lnTo>
                <a:lnTo>
                  <a:pt x="3483" y="2143"/>
                </a:lnTo>
                <a:lnTo>
                  <a:pt x="3483" y="2146"/>
                </a:lnTo>
                <a:lnTo>
                  <a:pt x="3483" y="2146"/>
                </a:lnTo>
                <a:lnTo>
                  <a:pt x="3487" y="2148"/>
                </a:lnTo>
                <a:lnTo>
                  <a:pt x="3487" y="2148"/>
                </a:lnTo>
                <a:lnTo>
                  <a:pt x="3490" y="2150"/>
                </a:lnTo>
                <a:lnTo>
                  <a:pt x="3490" y="2150"/>
                </a:lnTo>
                <a:lnTo>
                  <a:pt x="3494" y="2150"/>
                </a:lnTo>
                <a:lnTo>
                  <a:pt x="3494" y="2150"/>
                </a:lnTo>
                <a:lnTo>
                  <a:pt x="3501" y="2155"/>
                </a:lnTo>
                <a:lnTo>
                  <a:pt x="3501" y="2155"/>
                </a:lnTo>
                <a:lnTo>
                  <a:pt x="3505" y="2155"/>
                </a:lnTo>
                <a:lnTo>
                  <a:pt x="3507" y="2155"/>
                </a:lnTo>
                <a:lnTo>
                  <a:pt x="3510" y="2152"/>
                </a:lnTo>
                <a:lnTo>
                  <a:pt x="3512" y="2150"/>
                </a:lnTo>
                <a:lnTo>
                  <a:pt x="3516" y="2148"/>
                </a:lnTo>
                <a:lnTo>
                  <a:pt x="3519" y="2148"/>
                </a:lnTo>
                <a:lnTo>
                  <a:pt x="3523" y="2148"/>
                </a:lnTo>
                <a:lnTo>
                  <a:pt x="3525" y="2148"/>
                </a:lnTo>
                <a:lnTo>
                  <a:pt x="3528" y="2146"/>
                </a:lnTo>
                <a:lnTo>
                  <a:pt x="3530" y="2146"/>
                </a:lnTo>
                <a:lnTo>
                  <a:pt x="3532" y="2141"/>
                </a:lnTo>
                <a:lnTo>
                  <a:pt x="3532" y="2139"/>
                </a:lnTo>
                <a:lnTo>
                  <a:pt x="3534" y="2137"/>
                </a:lnTo>
                <a:lnTo>
                  <a:pt x="3534" y="2134"/>
                </a:lnTo>
                <a:lnTo>
                  <a:pt x="3534" y="2132"/>
                </a:lnTo>
                <a:lnTo>
                  <a:pt x="3537" y="2130"/>
                </a:lnTo>
                <a:lnTo>
                  <a:pt x="3537" y="2128"/>
                </a:lnTo>
                <a:lnTo>
                  <a:pt x="3539" y="2125"/>
                </a:lnTo>
                <a:lnTo>
                  <a:pt x="3539" y="2123"/>
                </a:lnTo>
                <a:lnTo>
                  <a:pt x="3541" y="2116"/>
                </a:lnTo>
                <a:lnTo>
                  <a:pt x="3541" y="2112"/>
                </a:lnTo>
                <a:lnTo>
                  <a:pt x="3543" y="2107"/>
                </a:lnTo>
                <a:lnTo>
                  <a:pt x="3543" y="2103"/>
                </a:lnTo>
                <a:lnTo>
                  <a:pt x="3543" y="2103"/>
                </a:lnTo>
                <a:lnTo>
                  <a:pt x="3548" y="2094"/>
                </a:lnTo>
                <a:lnTo>
                  <a:pt x="3550" y="2085"/>
                </a:lnTo>
                <a:lnTo>
                  <a:pt x="3552" y="2078"/>
                </a:lnTo>
                <a:lnTo>
                  <a:pt x="3555" y="2071"/>
                </a:lnTo>
                <a:lnTo>
                  <a:pt x="3555" y="2067"/>
                </a:lnTo>
                <a:lnTo>
                  <a:pt x="3557" y="2062"/>
                </a:lnTo>
                <a:lnTo>
                  <a:pt x="3559" y="2056"/>
                </a:lnTo>
                <a:lnTo>
                  <a:pt x="3561" y="2051"/>
                </a:lnTo>
                <a:lnTo>
                  <a:pt x="3564" y="2044"/>
                </a:lnTo>
                <a:lnTo>
                  <a:pt x="3564" y="2040"/>
                </a:lnTo>
                <a:lnTo>
                  <a:pt x="3566" y="2038"/>
                </a:lnTo>
                <a:lnTo>
                  <a:pt x="3568" y="2031"/>
                </a:lnTo>
                <a:lnTo>
                  <a:pt x="3568" y="2026"/>
                </a:lnTo>
                <a:lnTo>
                  <a:pt x="3566" y="2022"/>
                </a:lnTo>
                <a:lnTo>
                  <a:pt x="3568" y="2020"/>
                </a:lnTo>
                <a:lnTo>
                  <a:pt x="3568" y="2017"/>
                </a:lnTo>
                <a:lnTo>
                  <a:pt x="3570" y="2015"/>
                </a:lnTo>
                <a:lnTo>
                  <a:pt x="3570" y="2015"/>
                </a:lnTo>
                <a:lnTo>
                  <a:pt x="3573" y="2013"/>
                </a:lnTo>
                <a:lnTo>
                  <a:pt x="3573" y="2013"/>
                </a:lnTo>
                <a:lnTo>
                  <a:pt x="3573" y="2013"/>
                </a:lnTo>
                <a:lnTo>
                  <a:pt x="3570" y="2011"/>
                </a:lnTo>
                <a:lnTo>
                  <a:pt x="3573" y="2011"/>
                </a:lnTo>
                <a:lnTo>
                  <a:pt x="3573" y="2008"/>
                </a:lnTo>
                <a:lnTo>
                  <a:pt x="3573" y="2004"/>
                </a:lnTo>
                <a:lnTo>
                  <a:pt x="3573" y="2004"/>
                </a:lnTo>
                <a:lnTo>
                  <a:pt x="3573" y="2002"/>
                </a:lnTo>
                <a:lnTo>
                  <a:pt x="3570" y="2002"/>
                </a:lnTo>
                <a:lnTo>
                  <a:pt x="3570" y="1999"/>
                </a:lnTo>
                <a:lnTo>
                  <a:pt x="3570" y="1997"/>
                </a:lnTo>
                <a:lnTo>
                  <a:pt x="3570" y="1995"/>
                </a:lnTo>
                <a:lnTo>
                  <a:pt x="3570" y="1993"/>
                </a:lnTo>
                <a:lnTo>
                  <a:pt x="3570" y="1993"/>
                </a:lnTo>
                <a:lnTo>
                  <a:pt x="3573" y="1993"/>
                </a:lnTo>
                <a:lnTo>
                  <a:pt x="3573" y="1993"/>
                </a:lnTo>
                <a:lnTo>
                  <a:pt x="3575" y="1993"/>
                </a:lnTo>
                <a:lnTo>
                  <a:pt x="3575" y="1995"/>
                </a:lnTo>
                <a:lnTo>
                  <a:pt x="3575" y="1997"/>
                </a:lnTo>
                <a:lnTo>
                  <a:pt x="3577" y="1999"/>
                </a:lnTo>
                <a:lnTo>
                  <a:pt x="3579" y="1999"/>
                </a:lnTo>
                <a:lnTo>
                  <a:pt x="3579" y="1999"/>
                </a:lnTo>
                <a:lnTo>
                  <a:pt x="3579" y="1999"/>
                </a:lnTo>
                <a:lnTo>
                  <a:pt x="3579" y="1999"/>
                </a:lnTo>
                <a:lnTo>
                  <a:pt x="3582" y="1995"/>
                </a:lnTo>
                <a:lnTo>
                  <a:pt x="3584" y="1990"/>
                </a:lnTo>
                <a:lnTo>
                  <a:pt x="3582" y="1988"/>
                </a:lnTo>
                <a:lnTo>
                  <a:pt x="3579" y="1984"/>
                </a:lnTo>
                <a:close/>
                <a:moveTo>
                  <a:pt x="3438" y="1783"/>
                </a:moveTo>
                <a:lnTo>
                  <a:pt x="3436" y="1783"/>
                </a:lnTo>
                <a:lnTo>
                  <a:pt x="3436" y="1785"/>
                </a:lnTo>
                <a:lnTo>
                  <a:pt x="3436" y="1785"/>
                </a:lnTo>
                <a:lnTo>
                  <a:pt x="3438" y="1783"/>
                </a:lnTo>
                <a:lnTo>
                  <a:pt x="3438" y="1783"/>
                </a:lnTo>
                <a:lnTo>
                  <a:pt x="3438" y="1783"/>
                </a:lnTo>
                <a:lnTo>
                  <a:pt x="3438" y="1783"/>
                </a:lnTo>
                <a:lnTo>
                  <a:pt x="3438" y="1783"/>
                </a:lnTo>
                <a:close/>
                <a:moveTo>
                  <a:pt x="3573" y="2015"/>
                </a:moveTo>
                <a:lnTo>
                  <a:pt x="3573" y="2017"/>
                </a:lnTo>
                <a:lnTo>
                  <a:pt x="3575" y="2015"/>
                </a:lnTo>
                <a:lnTo>
                  <a:pt x="3575" y="2011"/>
                </a:lnTo>
                <a:lnTo>
                  <a:pt x="3575" y="2013"/>
                </a:lnTo>
                <a:lnTo>
                  <a:pt x="3573" y="2015"/>
                </a:lnTo>
                <a:close/>
                <a:moveTo>
                  <a:pt x="3386" y="2531"/>
                </a:moveTo>
                <a:lnTo>
                  <a:pt x="3384" y="2531"/>
                </a:lnTo>
                <a:lnTo>
                  <a:pt x="3384" y="2531"/>
                </a:lnTo>
                <a:lnTo>
                  <a:pt x="3384" y="2533"/>
                </a:lnTo>
                <a:lnTo>
                  <a:pt x="3384" y="2533"/>
                </a:lnTo>
                <a:lnTo>
                  <a:pt x="3386" y="2533"/>
                </a:lnTo>
                <a:lnTo>
                  <a:pt x="3386" y="2533"/>
                </a:lnTo>
                <a:lnTo>
                  <a:pt x="3388" y="2533"/>
                </a:lnTo>
                <a:lnTo>
                  <a:pt x="3386" y="2533"/>
                </a:lnTo>
                <a:lnTo>
                  <a:pt x="3386" y="2531"/>
                </a:lnTo>
                <a:close/>
                <a:moveTo>
                  <a:pt x="2934" y="1700"/>
                </a:moveTo>
                <a:lnTo>
                  <a:pt x="2934" y="1700"/>
                </a:lnTo>
                <a:lnTo>
                  <a:pt x="2936" y="1695"/>
                </a:lnTo>
                <a:lnTo>
                  <a:pt x="2939" y="1695"/>
                </a:lnTo>
                <a:lnTo>
                  <a:pt x="2936" y="1693"/>
                </a:lnTo>
                <a:lnTo>
                  <a:pt x="2934" y="1693"/>
                </a:lnTo>
                <a:lnTo>
                  <a:pt x="2934" y="1693"/>
                </a:lnTo>
                <a:lnTo>
                  <a:pt x="2934" y="1693"/>
                </a:lnTo>
                <a:lnTo>
                  <a:pt x="2932" y="1695"/>
                </a:lnTo>
                <a:lnTo>
                  <a:pt x="2932" y="1698"/>
                </a:lnTo>
                <a:lnTo>
                  <a:pt x="2932" y="1698"/>
                </a:lnTo>
                <a:lnTo>
                  <a:pt x="2932" y="1698"/>
                </a:lnTo>
                <a:lnTo>
                  <a:pt x="2930" y="1698"/>
                </a:lnTo>
                <a:lnTo>
                  <a:pt x="2930" y="1700"/>
                </a:lnTo>
                <a:lnTo>
                  <a:pt x="2930" y="1700"/>
                </a:lnTo>
                <a:lnTo>
                  <a:pt x="2930" y="1700"/>
                </a:lnTo>
                <a:lnTo>
                  <a:pt x="2930" y="1702"/>
                </a:lnTo>
                <a:lnTo>
                  <a:pt x="2932" y="1702"/>
                </a:lnTo>
                <a:lnTo>
                  <a:pt x="2934" y="1702"/>
                </a:lnTo>
                <a:lnTo>
                  <a:pt x="2934" y="1700"/>
                </a:lnTo>
                <a:close/>
                <a:moveTo>
                  <a:pt x="4326" y="1547"/>
                </a:moveTo>
                <a:lnTo>
                  <a:pt x="4326" y="1547"/>
                </a:lnTo>
                <a:lnTo>
                  <a:pt x="4326" y="1547"/>
                </a:lnTo>
                <a:lnTo>
                  <a:pt x="4326" y="1549"/>
                </a:lnTo>
                <a:lnTo>
                  <a:pt x="4326" y="1549"/>
                </a:lnTo>
                <a:lnTo>
                  <a:pt x="4326" y="1551"/>
                </a:lnTo>
                <a:lnTo>
                  <a:pt x="4326" y="1549"/>
                </a:lnTo>
                <a:lnTo>
                  <a:pt x="4326" y="1547"/>
                </a:lnTo>
                <a:lnTo>
                  <a:pt x="4326" y="1547"/>
                </a:lnTo>
                <a:close/>
                <a:moveTo>
                  <a:pt x="2912" y="1682"/>
                </a:moveTo>
                <a:lnTo>
                  <a:pt x="2909" y="1684"/>
                </a:lnTo>
                <a:lnTo>
                  <a:pt x="2909" y="1684"/>
                </a:lnTo>
                <a:lnTo>
                  <a:pt x="2912" y="1684"/>
                </a:lnTo>
                <a:lnTo>
                  <a:pt x="2912" y="1682"/>
                </a:lnTo>
                <a:lnTo>
                  <a:pt x="2912" y="1682"/>
                </a:lnTo>
                <a:lnTo>
                  <a:pt x="2912" y="1682"/>
                </a:lnTo>
                <a:close/>
                <a:moveTo>
                  <a:pt x="2900" y="1745"/>
                </a:moveTo>
                <a:lnTo>
                  <a:pt x="2900" y="1747"/>
                </a:lnTo>
                <a:lnTo>
                  <a:pt x="2898" y="1747"/>
                </a:lnTo>
                <a:lnTo>
                  <a:pt x="2898" y="1747"/>
                </a:lnTo>
                <a:lnTo>
                  <a:pt x="2900" y="1749"/>
                </a:lnTo>
                <a:lnTo>
                  <a:pt x="2900" y="1752"/>
                </a:lnTo>
                <a:lnTo>
                  <a:pt x="2900" y="1752"/>
                </a:lnTo>
                <a:lnTo>
                  <a:pt x="2903" y="1749"/>
                </a:lnTo>
                <a:lnTo>
                  <a:pt x="2903" y="1747"/>
                </a:lnTo>
                <a:lnTo>
                  <a:pt x="2903" y="1747"/>
                </a:lnTo>
                <a:lnTo>
                  <a:pt x="2903" y="1745"/>
                </a:lnTo>
                <a:lnTo>
                  <a:pt x="2900" y="1745"/>
                </a:lnTo>
                <a:close/>
                <a:moveTo>
                  <a:pt x="2914" y="1727"/>
                </a:moveTo>
                <a:lnTo>
                  <a:pt x="2914" y="1725"/>
                </a:lnTo>
                <a:lnTo>
                  <a:pt x="2914" y="1727"/>
                </a:lnTo>
                <a:lnTo>
                  <a:pt x="2912" y="1727"/>
                </a:lnTo>
                <a:lnTo>
                  <a:pt x="2912" y="1727"/>
                </a:lnTo>
                <a:lnTo>
                  <a:pt x="2914" y="1727"/>
                </a:lnTo>
                <a:lnTo>
                  <a:pt x="2914" y="1727"/>
                </a:lnTo>
                <a:lnTo>
                  <a:pt x="2914" y="1727"/>
                </a:lnTo>
                <a:lnTo>
                  <a:pt x="2914" y="1727"/>
                </a:lnTo>
                <a:lnTo>
                  <a:pt x="2914" y="1727"/>
                </a:lnTo>
                <a:close/>
                <a:moveTo>
                  <a:pt x="2709" y="1999"/>
                </a:moveTo>
                <a:lnTo>
                  <a:pt x="2709" y="1999"/>
                </a:lnTo>
                <a:lnTo>
                  <a:pt x="2709" y="2002"/>
                </a:lnTo>
                <a:lnTo>
                  <a:pt x="2709" y="1999"/>
                </a:lnTo>
                <a:lnTo>
                  <a:pt x="2709" y="1999"/>
                </a:lnTo>
                <a:lnTo>
                  <a:pt x="2709" y="1999"/>
                </a:lnTo>
                <a:lnTo>
                  <a:pt x="2709" y="1999"/>
                </a:lnTo>
                <a:close/>
                <a:moveTo>
                  <a:pt x="4351" y="1788"/>
                </a:moveTo>
                <a:lnTo>
                  <a:pt x="4348" y="1785"/>
                </a:lnTo>
                <a:lnTo>
                  <a:pt x="4348" y="1783"/>
                </a:lnTo>
                <a:lnTo>
                  <a:pt x="4346" y="1783"/>
                </a:lnTo>
                <a:lnTo>
                  <a:pt x="4346" y="1783"/>
                </a:lnTo>
                <a:lnTo>
                  <a:pt x="4346" y="1783"/>
                </a:lnTo>
                <a:lnTo>
                  <a:pt x="4346" y="1785"/>
                </a:lnTo>
                <a:lnTo>
                  <a:pt x="4346" y="1785"/>
                </a:lnTo>
                <a:lnTo>
                  <a:pt x="4346" y="1788"/>
                </a:lnTo>
                <a:lnTo>
                  <a:pt x="4348" y="1788"/>
                </a:lnTo>
                <a:lnTo>
                  <a:pt x="4351" y="1788"/>
                </a:lnTo>
                <a:lnTo>
                  <a:pt x="4351" y="1788"/>
                </a:lnTo>
                <a:lnTo>
                  <a:pt x="4351" y="1788"/>
                </a:lnTo>
                <a:close/>
                <a:moveTo>
                  <a:pt x="4355" y="1792"/>
                </a:moveTo>
                <a:lnTo>
                  <a:pt x="4353" y="1790"/>
                </a:lnTo>
                <a:lnTo>
                  <a:pt x="4353" y="1790"/>
                </a:lnTo>
                <a:lnTo>
                  <a:pt x="4353" y="1792"/>
                </a:lnTo>
                <a:lnTo>
                  <a:pt x="4353" y="1792"/>
                </a:lnTo>
                <a:lnTo>
                  <a:pt x="4353" y="1792"/>
                </a:lnTo>
                <a:lnTo>
                  <a:pt x="4353" y="1794"/>
                </a:lnTo>
                <a:lnTo>
                  <a:pt x="4353" y="1794"/>
                </a:lnTo>
                <a:lnTo>
                  <a:pt x="4355" y="1794"/>
                </a:lnTo>
                <a:lnTo>
                  <a:pt x="4355" y="1794"/>
                </a:lnTo>
                <a:lnTo>
                  <a:pt x="4355" y="1792"/>
                </a:lnTo>
                <a:close/>
                <a:moveTo>
                  <a:pt x="4387" y="1833"/>
                </a:moveTo>
                <a:lnTo>
                  <a:pt x="4387" y="1833"/>
                </a:lnTo>
                <a:lnTo>
                  <a:pt x="4387" y="1835"/>
                </a:lnTo>
                <a:lnTo>
                  <a:pt x="4387" y="1835"/>
                </a:lnTo>
                <a:lnTo>
                  <a:pt x="4389" y="1837"/>
                </a:lnTo>
                <a:lnTo>
                  <a:pt x="4389" y="1837"/>
                </a:lnTo>
                <a:lnTo>
                  <a:pt x="4391" y="1835"/>
                </a:lnTo>
                <a:lnTo>
                  <a:pt x="4389" y="1835"/>
                </a:lnTo>
                <a:lnTo>
                  <a:pt x="4387" y="1833"/>
                </a:lnTo>
                <a:close/>
                <a:moveTo>
                  <a:pt x="4342" y="1776"/>
                </a:moveTo>
                <a:lnTo>
                  <a:pt x="4339" y="1774"/>
                </a:lnTo>
                <a:lnTo>
                  <a:pt x="4339" y="1774"/>
                </a:lnTo>
                <a:lnTo>
                  <a:pt x="4339" y="1774"/>
                </a:lnTo>
                <a:lnTo>
                  <a:pt x="4339" y="1772"/>
                </a:lnTo>
                <a:lnTo>
                  <a:pt x="4339" y="1772"/>
                </a:lnTo>
                <a:lnTo>
                  <a:pt x="4337" y="1767"/>
                </a:lnTo>
                <a:lnTo>
                  <a:pt x="4337" y="1767"/>
                </a:lnTo>
                <a:lnTo>
                  <a:pt x="4335" y="1765"/>
                </a:lnTo>
                <a:lnTo>
                  <a:pt x="4333" y="1767"/>
                </a:lnTo>
                <a:lnTo>
                  <a:pt x="4330" y="1770"/>
                </a:lnTo>
                <a:lnTo>
                  <a:pt x="4333" y="1772"/>
                </a:lnTo>
                <a:lnTo>
                  <a:pt x="4335" y="1776"/>
                </a:lnTo>
                <a:lnTo>
                  <a:pt x="4335" y="1776"/>
                </a:lnTo>
                <a:lnTo>
                  <a:pt x="4335" y="1776"/>
                </a:lnTo>
                <a:lnTo>
                  <a:pt x="4339" y="1779"/>
                </a:lnTo>
                <a:lnTo>
                  <a:pt x="4339" y="1779"/>
                </a:lnTo>
                <a:lnTo>
                  <a:pt x="4342" y="1779"/>
                </a:lnTo>
                <a:lnTo>
                  <a:pt x="4342" y="1776"/>
                </a:lnTo>
                <a:lnTo>
                  <a:pt x="4342" y="1776"/>
                </a:lnTo>
                <a:close/>
                <a:moveTo>
                  <a:pt x="4209" y="1396"/>
                </a:moveTo>
                <a:lnTo>
                  <a:pt x="4209" y="1394"/>
                </a:lnTo>
                <a:lnTo>
                  <a:pt x="4209" y="1394"/>
                </a:lnTo>
                <a:lnTo>
                  <a:pt x="4207" y="1394"/>
                </a:lnTo>
                <a:lnTo>
                  <a:pt x="4204" y="1394"/>
                </a:lnTo>
                <a:lnTo>
                  <a:pt x="4207" y="1396"/>
                </a:lnTo>
                <a:lnTo>
                  <a:pt x="4207" y="1396"/>
                </a:lnTo>
                <a:lnTo>
                  <a:pt x="4207" y="1398"/>
                </a:lnTo>
                <a:lnTo>
                  <a:pt x="4207" y="1398"/>
                </a:lnTo>
                <a:lnTo>
                  <a:pt x="4209" y="1400"/>
                </a:lnTo>
                <a:lnTo>
                  <a:pt x="4209" y="1403"/>
                </a:lnTo>
                <a:lnTo>
                  <a:pt x="4204" y="1407"/>
                </a:lnTo>
                <a:lnTo>
                  <a:pt x="4207" y="1407"/>
                </a:lnTo>
                <a:lnTo>
                  <a:pt x="4209" y="1405"/>
                </a:lnTo>
                <a:lnTo>
                  <a:pt x="4211" y="1405"/>
                </a:lnTo>
                <a:lnTo>
                  <a:pt x="4211" y="1400"/>
                </a:lnTo>
                <a:lnTo>
                  <a:pt x="4211" y="1398"/>
                </a:lnTo>
                <a:lnTo>
                  <a:pt x="4209" y="1396"/>
                </a:lnTo>
                <a:lnTo>
                  <a:pt x="4209" y="1396"/>
                </a:lnTo>
                <a:close/>
                <a:moveTo>
                  <a:pt x="4328" y="1752"/>
                </a:moveTo>
                <a:lnTo>
                  <a:pt x="4328" y="1752"/>
                </a:lnTo>
                <a:lnTo>
                  <a:pt x="4326" y="1752"/>
                </a:lnTo>
                <a:lnTo>
                  <a:pt x="4328" y="1756"/>
                </a:lnTo>
                <a:lnTo>
                  <a:pt x="4328" y="1756"/>
                </a:lnTo>
                <a:lnTo>
                  <a:pt x="4328" y="1758"/>
                </a:lnTo>
                <a:lnTo>
                  <a:pt x="4328" y="1758"/>
                </a:lnTo>
                <a:lnTo>
                  <a:pt x="4326" y="1761"/>
                </a:lnTo>
                <a:lnTo>
                  <a:pt x="4328" y="1761"/>
                </a:lnTo>
                <a:lnTo>
                  <a:pt x="4328" y="1761"/>
                </a:lnTo>
                <a:lnTo>
                  <a:pt x="4330" y="1758"/>
                </a:lnTo>
                <a:lnTo>
                  <a:pt x="4330" y="1756"/>
                </a:lnTo>
                <a:lnTo>
                  <a:pt x="4330" y="1754"/>
                </a:lnTo>
                <a:lnTo>
                  <a:pt x="4328" y="1752"/>
                </a:lnTo>
                <a:close/>
                <a:moveTo>
                  <a:pt x="4319" y="1734"/>
                </a:moveTo>
                <a:lnTo>
                  <a:pt x="4317" y="1734"/>
                </a:lnTo>
                <a:lnTo>
                  <a:pt x="4315" y="1729"/>
                </a:lnTo>
                <a:lnTo>
                  <a:pt x="4312" y="1727"/>
                </a:lnTo>
                <a:lnTo>
                  <a:pt x="4312" y="1729"/>
                </a:lnTo>
                <a:lnTo>
                  <a:pt x="4312" y="1729"/>
                </a:lnTo>
                <a:lnTo>
                  <a:pt x="4310" y="1729"/>
                </a:lnTo>
                <a:lnTo>
                  <a:pt x="4308" y="1729"/>
                </a:lnTo>
                <a:lnTo>
                  <a:pt x="4310" y="1734"/>
                </a:lnTo>
                <a:lnTo>
                  <a:pt x="4312" y="1736"/>
                </a:lnTo>
                <a:lnTo>
                  <a:pt x="4312" y="1738"/>
                </a:lnTo>
                <a:lnTo>
                  <a:pt x="4312" y="1738"/>
                </a:lnTo>
                <a:lnTo>
                  <a:pt x="4315" y="1738"/>
                </a:lnTo>
                <a:lnTo>
                  <a:pt x="4317" y="1743"/>
                </a:lnTo>
                <a:lnTo>
                  <a:pt x="4317" y="1743"/>
                </a:lnTo>
                <a:lnTo>
                  <a:pt x="4319" y="1743"/>
                </a:lnTo>
                <a:lnTo>
                  <a:pt x="4319" y="1743"/>
                </a:lnTo>
                <a:lnTo>
                  <a:pt x="4321" y="1738"/>
                </a:lnTo>
                <a:lnTo>
                  <a:pt x="4321" y="1736"/>
                </a:lnTo>
                <a:lnTo>
                  <a:pt x="4321" y="1736"/>
                </a:lnTo>
                <a:lnTo>
                  <a:pt x="4319" y="1734"/>
                </a:lnTo>
                <a:close/>
                <a:moveTo>
                  <a:pt x="4297" y="1713"/>
                </a:moveTo>
                <a:lnTo>
                  <a:pt x="4297" y="1713"/>
                </a:lnTo>
                <a:lnTo>
                  <a:pt x="4294" y="1711"/>
                </a:lnTo>
                <a:lnTo>
                  <a:pt x="4292" y="1709"/>
                </a:lnTo>
                <a:lnTo>
                  <a:pt x="4292" y="1709"/>
                </a:lnTo>
                <a:lnTo>
                  <a:pt x="4290" y="1709"/>
                </a:lnTo>
                <a:lnTo>
                  <a:pt x="4290" y="1707"/>
                </a:lnTo>
                <a:lnTo>
                  <a:pt x="4288" y="1707"/>
                </a:lnTo>
                <a:lnTo>
                  <a:pt x="4288" y="1707"/>
                </a:lnTo>
                <a:lnTo>
                  <a:pt x="4285" y="1709"/>
                </a:lnTo>
                <a:lnTo>
                  <a:pt x="4288" y="1709"/>
                </a:lnTo>
                <a:lnTo>
                  <a:pt x="4288" y="1711"/>
                </a:lnTo>
                <a:lnTo>
                  <a:pt x="4290" y="1711"/>
                </a:lnTo>
                <a:lnTo>
                  <a:pt x="4290" y="1711"/>
                </a:lnTo>
                <a:lnTo>
                  <a:pt x="4292" y="1711"/>
                </a:lnTo>
                <a:lnTo>
                  <a:pt x="4294" y="1713"/>
                </a:lnTo>
                <a:lnTo>
                  <a:pt x="4297" y="1716"/>
                </a:lnTo>
                <a:lnTo>
                  <a:pt x="4297" y="1716"/>
                </a:lnTo>
                <a:lnTo>
                  <a:pt x="4299" y="1716"/>
                </a:lnTo>
                <a:lnTo>
                  <a:pt x="4299" y="1713"/>
                </a:lnTo>
                <a:lnTo>
                  <a:pt x="4297" y="1713"/>
                </a:lnTo>
                <a:close/>
                <a:moveTo>
                  <a:pt x="4436" y="1837"/>
                </a:moveTo>
                <a:lnTo>
                  <a:pt x="4436" y="1837"/>
                </a:lnTo>
                <a:lnTo>
                  <a:pt x="4438" y="1839"/>
                </a:lnTo>
                <a:lnTo>
                  <a:pt x="4438" y="1839"/>
                </a:lnTo>
                <a:lnTo>
                  <a:pt x="4440" y="1842"/>
                </a:lnTo>
                <a:lnTo>
                  <a:pt x="4440" y="1842"/>
                </a:lnTo>
                <a:lnTo>
                  <a:pt x="4440" y="1842"/>
                </a:lnTo>
                <a:lnTo>
                  <a:pt x="4443" y="1842"/>
                </a:lnTo>
                <a:lnTo>
                  <a:pt x="4443" y="1839"/>
                </a:lnTo>
                <a:lnTo>
                  <a:pt x="4443" y="1839"/>
                </a:lnTo>
                <a:lnTo>
                  <a:pt x="4445" y="1828"/>
                </a:lnTo>
                <a:lnTo>
                  <a:pt x="4445" y="1826"/>
                </a:lnTo>
                <a:lnTo>
                  <a:pt x="4445" y="1824"/>
                </a:lnTo>
                <a:lnTo>
                  <a:pt x="4445" y="1821"/>
                </a:lnTo>
                <a:lnTo>
                  <a:pt x="4443" y="1817"/>
                </a:lnTo>
                <a:lnTo>
                  <a:pt x="4443" y="1815"/>
                </a:lnTo>
                <a:lnTo>
                  <a:pt x="4445" y="1812"/>
                </a:lnTo>
                <a:lnTo>
                  <a:pt x="4445" y="1810"/>
                </a:lnTo>
                <a:lnTo>
                  <a:pt x="4445" y="1810"/>
                </a:lnTo>
                <a:lnTo>
                  <a:pt x="4443" y="1810"/>
                </a:lnTo>
                <a:lnTo>
                  <a:pt x="4443" y="1808"/>
                </a:lnTo>
                <a:lnTo>
                  <a:pt x="4445" y="1806"/>
                </a:lnTo>
                <a:lnTo>
                  <a:pt x="4445" y="1803"/>
                </a:lnTo>
                <a:lnTo>
                  <a:pt x="4447" y="1801"/>
                </a:lnTo>
                <a:lnTo>
                  <a:pt x="4447" y="1801"/>
                </a:lnTo>
                <a:lnTo>
                  <a:pt x="4447" y="1801"/>
                </a:lnTo>
                <a:lnTo>
                  <a:pt x="4447" y="1799"/>
                </a:lnTo>
                <a:lnTo>
                  <a:pt x="4445" y="1797"/>
                </a:lnTo>
                <a:lnTo>
                  <a:pt x="4440" y="1790"/>
                </a:lnTo>
                <a:lnTo>
                  <a:pt x="4438" y="1790"/>
                </a:lnTo>
                <a:lnTo>
                  <a:pt x="4436" y="1788"/>
                </a:lnTo>
                <a:lnTo>
                  <a:pt x="4436" y="1788"/>
                </a:lnTo>
                <a:lnTo>
                  <a:pt x="4432" y="1788"/>
                </a:lnTo>
                <a:lnTo>
                  <a:pt x="4429" y="1788"/>
                </a:lnTo>
                <a:lnTo>
                  <a:pt x="4429" y="1788"/>
                </a:lnTo>
                <a:lnTo>
                  <a:pt x="4429" y="1790"/>
                </a:lnTo>
                <a:lnTo>
                  <a:pt x="4427" y="1792"/>
                </a:lnTo>
                <a:lnTo>
                  <a:pt x="4427" y="1792"/>
                </a:lnTo>
                <a:lnTo>
                  <a:pt x="4425" y="1792"/>
                </a:lnTo>
                <a:lnTo>
                  <a:pt x="4425" y="1790"/>
                </a:lnTo>
                <a:lnTo>
                  <a:pt x="4425" y="1790"/>
                </a:lnTo>
                <a:lnTo>
                  <a:pt x="4425" y="1788"/>
                </a:lnTo>
                <a:lnTo>
                  <a:pt x="4427" y="1788"/>
                </a:lnTo>
                <a:lnTo>
                  <a:pt x="4427" y="1785"/>
                </a:lnTo>
                <a:lnTo>
                  <a:pt x="4429" y="1785"/>
                </a:lnTo>
                <a:lnTo>
                  <a:pt x="4429" y="1783"/>
                </a:lnTo>
                <a:lnTo>
                  <a:pt x="4427" y="1783"/>
                </a:lnTo>
                <a:lnTo>
                  <a:pt x="4425" y="1783"/>
                </a:lnTo>
                <a:lnTo>
                  <a:pt x="4425" y="1781"/>
                </a:lnTo>
                <a:lnTo>
                  <a:pt x="4423" y="1779"/>
                </a:lnTo>
                <a:lnTo>
                  <a:pt x="4423" y="1779"/>
                </a:lnTo>
                <a:lnTo>
                  <a:pt x="4423" y="1776"/>
                </a:lnTo>
                <a:lnTo>
                  <a:pt x="4423" y="1772"/>
                </a:lnTo>
                <a:lnTo>
                  <a:pt x="4423" y="1772"/>
                </a:lnTo>
                <a:lnTo>
                  <a:pt x="4420" y="1767"/>
                </a:lnTo>
                <a:lnTo>
                  <a:pt x="4420" y="1767"/>
                </a:lnTo>
                <a:lnTo>
                  <a:pt x="4418" y="1767"/>
                </a:lnTo>
                <a:lnTo>
                  <a:pt x="4418" y="1767"/>
                </a:lnTo>
                <a:lnTo>
                  <a:pt x="4416" y="1767"/>
                </a:lnTo>
                <a:lnTo>
                  <a:pt x="4414" y="1767"/>
                </a:lnTo>
                <a:lnTo>
                  <a:pt x="4411" y="1765"/>
                </a:lnTo>
                <a:lnTo>
                  <a:pt x="4409" y="1763"/>
                </a:lnTo>
                <a:lnTo>
                  <a:pt x="4407" y="1763"/>
                </a:lnTo>
                <a:lnTo>
                  <a:pt x="4407" y="1761"/>
                </a:lnTo>
                <a:lnTo>
                  <a:pt x="4407" y="1761"/>
                </a:lnTo>
                <a:lnTo>
                  <a:pt x="4407" y="1758"/>
                </a:lnTo>
                <a:lnTo>
                  <a:pt x="4407" y="1758"/>
                </a:lnTo>
                <a:lnTo>
                  <a:pt x="4407" y="1758"/>
                </a:lnTo>
                <a:lnTo>
                  <a:pt x="4407" y="1756"/>
                </a:lnTo>
                <a:lnTo>
                  <a:pt x="4407" y="1756"/>
                </a:lnTo>
                <a:lnTo>
                  <a:pt x="4407" y="1754"/>
                </a:lnTo>
                <a:lnTo>
                  <a:pt x="4409" y="1754"/>
                </a:lnTo>
                <a:lnTo>
                  <a:pt x="4411" y="1752"/>
                </a:lnTo>
                <a:lnTo>
                  <a:pt x="4411" y="1752"/>
                </a:lnTo>
                <a:lnTo>
                  <a:pt x="4411" y="1749"/>
                </a:lnTo>
                <a:lnTo>
                  <a:pt x="4409" y="1747"/>
                </a:lnTo>
                <a:lnTo>
                  <a:pt x="4409" y="1745"/>
                </a:lnTo>
                <a:lnTo>
                  <a:pt x="4407" y="1745"/>
                </a:lnTo>
                <a:lnTo>
                  <a:pt x="4407" y="1745"/>
                </a:lnTo>
                <a:lnTo>
                  <a:pt x="4405" y="1745"/>
                </a:lnTo>
                <a:lnTo>
                  <a:pt x="4405" y="1745"/>
                </a:lnTo>
                <a:lnTo>
                  <a:pt x="4402" y="1745"/>
                </a:lnTo>
                <a:lnTo>
                  <a:pt x="4400" y="1747"/>
                </a:lnTo>
                <a:lnTo>
                  <a:pt x="4398" y="1747"/>
                </a:lnTo>
                <a:lnTo>
                  <a:pt x="4396" y="1747"/>
                </a:lnTo>
                <a:lnTo>
                  <a:pt x="4393" y="1749"/>
                </a:lnTo>
                <a:lnTo>
                  <a:pt x="4396" y="1747"/>
                </a:lnTo>
                <a:lnTo>
                  <a:pt x="4400" y="1745"/>
                </a:lnTo>
                <a:lnTo>
                  <a:pt x="4400" y="1745"/>
                </a:lnTo>
                <a:lnTo>
                  <a:pt x="4400" y="1743"/>
                </a:lnTo>
                <a:lnTo>
                  <a:pt x="4398" y="1740"/>
                </a:lnTo>
                <a:lnTo>
                  <a:pt x="4398" y="1740"/>
                </a:lnTo>
                <a:lnTo>
                  <a:pt x="4393" y="1740"/>
                </a:lnTo>
                <a:lnTo>
                  <a:pt x="4391" y="1740"/>
                </a:lnTo>
                <a:lnTo>
                  <a:pt x="4391" y="1738"/>
                </a:lnTo>
                <a:lnTo>
                  <a:pt x="4389" y="1736"/>
                </a:lnTo>
                <a:lnTo>
                  <a:pt x="4387" y="1736"/>
                </a:lnTo>
                <a:lnTo>
                  <a:pt x="4387" y="1734"/>
                </a:lnTo>
                <a:lnTo>
                  <a:pt x="4387" y="1731"/>
                </a:lnTo>
                <a:lnTo>
                  <a:pt x="4387" y="1731"/>
                </a:lnTo>
                <a:lnTo>
                  <a:pt x="4384" y="1729"/>
                </a:lnTo>
                <a:lnTo>
                  <a:pt x="4380" y="1727"/>
                </a:lnTo>
                <a:lnTo>
                  <a:pt x="4380" y="1727"/>
                </a:lnTo>
                <a:lnTo>
                  <a:pt x="4378" y="1727"/>
                </a:lnTo>
                <a:lnTo>
                  <a:pt x="4375" y="1725"/>
                </a:lnTo>
                <a:lnTo>
                  <a:pt x="4375" y="1725"/>
                </a:lnTo>
                <a:lnTo>
                  <a:pt x="4373" y="1722"/>
                </a:lnTo>
                <a:lnTo>
                  <a:pt x="4373" y="1720"/>
                </a:lnTo>
                <a:lnTo>
                  <a:pt x="4373" y="1720"/>
                </a:lnTo>
                <a:lnTo>
                  <a:pt x="4369" y="1718"/>
                </a:lnTo>
                <a:lnTo>
                  <a:pt x="4369" y="1716"/>
                </a:lnTo>
                <a:lnTo>
                  <a:pt x="4366" y="1716"/>
                </a:lnTo>
                <a:lnTo>
                  <a:pt x="4366" y="1718"/>
                </a:lnTo>
                <a:lnTo>
                  <a:pt x="4366" y="1718"/>
                </a:lnTo>
                <a:lnTo>
                  <a:pt x="4366" y="1718"/>
                </a:lnTo>
                <a:lnTo>
                  <a:pt x="4366" y="1720"/>
                </a:lnTo>
                <a:lnTo>
                  <a:pt x="4366" y="1722"/>
                </a:lnTo>
                <a:lnTo>
                  <a:pt x="4366" y="1720"/>
                </a:lnTo>
                <a:lnTo>
                  <a:pt x="4364" y="1720"/>
                </a:lnTo>
                <a:lnTo>
                  <a:pt x="4362" y="1718"/>
                </a:lnTo>
                <a:lnTo>
                  <a:pt x="4362" y="1718"/>
                </a:lnTo>
                <a:lnTo>
                  <a:pt x="4360" y="1718"/>
                </a:lnTo>
                <a:lnTo>
                  <a:pt x="4360" y="1716"/>
                </a:lnTo>
                <a:lnTo>
                  <a:pt x="4357" y="1716"/>
                </a:lnTo>
                <a:lnTo>
                  <a:pt x="4357" y="1713"/>
                </a:lnTo>
                <a:lnTo>
                  <a:pt x="4355" y="1711"/>
                </a:lnTo>
                <a:lnTo>
                  <a:pt x="4353" y="1709"/>
                </a:lnTo>
                <a:lnTo>
                  <a:pt x="4353" y="1707"/>
                </a:lnTo>
                <a:lnTo>
                  <a:pt x="4351" y="1707"/>
                </a:lnTo>
                <a:lnTo>
                  <a:pt x="4348" y="1702"/>
                </a:lnTo>
                <a:lnTo>
                  <a:pt x="4346" y="1700"/>
                </a:lnTo>
                <a:lnTo>
                  <a:pt x="4339" y="1698"/>
                </a:lnTo>
                <a:lnTo>
                  <a:pt x="4335" y="1695"/>
                </a:lnTo>
                <a:lnTo>
                  <a:pt x="4335" y="1693"/>
                </a:lnTo>
                <a:lnTo>
                  <a:pt x="4333" y="1693"/>
                </a:lnTo>
                <a:lnTo>
                  <a:pt x="4333" y="1691"/>
                </a:lnTo>
                <a:lnTo>
                  <a:pt x="4333" y="1691"/>
                </a:lnTo>
                <a:lnTo>
                  <a:pt x="4330" y="1691"/>
                </a:lnTo>
                <a:lnTo>
                  <a:pt x="4326" y="1689"/>
                </a:lnTo>
                <a:lnTo>
                  <a:pt x="4326" y="1686"/>
                </a:lnTo>
                <a:lnTo>
                  <a:pt x="4326" y="1684"/>
                </a:lnTo>
                <a:lnTo>
                  <a:pt x="4326" y="1684"/>
                </a:lnTo>
                <a:lnTo>
                  <a:pt x="4321" y="1680"/>
                </a:lnTo>
                <a:lnTo>
                  <a:pt x="4321" y="1680"/>
                </a:lnTo>
                <a:lnTo>
                  <a:pt x="4321" y="1677"/>
                </a:lnTo>
                <a:lnTo>
                  <a:pt x="4321" y="1677"/>
                </a:lnTo>
                <a:lnTo>
                  <a:pt x="4317" y="1675"/>
                </a:lnTo>
                <a:lnTo>
                  <a:pt x="4315" y="1673"/>
                </a:lnTo>
                <a:lnTo>
                  <a:pt x="4315" y="1671"/>
                </a:lnTo>
                <a:lnTo>
                  <a:pt x="4315" y="1671"/>
                </a:lnTo>
                <a:lnTo>
                  <a:pt x="4312" y="1671"/>
                </a:lnTo>
                <a:lnTo>
                  <a:pt x="4310" y="1671"/>
                </a:lnTo>
                <a:lnTo>
                  <a:pt x="4308" y="1671"/>
                </a:lnTo>
                <a:lnTo>
                  <a:pt x="4306" y="1671"/>
                </a:lnTo>
                <a:lnTo>
                  <a:pt x="4303" y="1671"/>
                </a:lnTo>
                <a:lnTo>
                  <a:pt x="4301" y="1671"/>
                </a:lnTo>
                <a:lnTo>
                  <a:pt x="4299" y="1671"/>
                </a:lnTo>
                <a:lnTo>
                  <a:pt x="4294" y="1671"/>
                </a:lnTo>
                <a:lnTo>
                  <a:pt x="4292" y="1671"/>
                </a:lnTo>
                <a:lnTo>
                  <a:pt x="4292" y="1668"/>
                </a:lnTo>
                <a:lnTo>
                  <a:pt x="4288" y="1666"/>
                </a:lnTo>
                <a:lnTo>
                  <a:pt x="4288" y="1666"/>
                </a:lnTo>
                <a:lnTo>
                  <a:pt x="4285" y="1666"/>
                </a:lnTo>
                <a:lnTo>
                  <a:pt x="4283" y="1664"/>
                </a:lnTo>
                <a:lnTo>
                  <a:pt x="4281" y="1664"/>
                </a:lnTo>
                <a:lnTo>
                  <a:pt x="4279" y="1666"/>
                </a:lnTo>
                <a:lnTo>
                  <a:pt x="4279" y="1666"/>
                </a:lnTo>
                <a:lnTo>
                  <a:pt x="4279" y="1666"/>
                </a:lnTo>
                <a:lnTo>
                  <a:pt x="4279" y="1668"/>
                </a:lnTo>
                <a:lnTo>
                  <a:pt x="4279" y="1668"/>
                </a:lnTo>
                <a:lnTo>
                  <a:pt x="4279" y="1668"/>
                </a:lnTo>
                <a:lnTo>
                  <a:pt x="4279" y="1671"/>
                </a:lnTo>
                <a:lnTo>
                  <a:pt x="4281" y="1675"/>
                </a:lnTo>
                <a:lnTo>
                  <a:pt x="4281" y="1677"/>
                </a:lnTo>
                <a:lnTo>
                  <a:pt x="4283" y="1677"/>
                </a:lnTo>
                <a:lnTo>
                  <a:pt x="4283" y="1680"/>
                </a:lnTo>
                <a:lnTo>
                  <a:pt x="4290" y="1686"/>
                </a:lnTo>
                <a:lnTo>
                  <a:pt x="4294" y="1689"/>
                </a:lnTo>
                <a:lnTo>
                  <a:pt x="4297" y="1691"/>
                </a:lnTo>
                <a:lnTo>
                  <a:pt x="4297" y="1693"/>
                </a:lnTo>
                <a:lnTo>
                  <a:pt x="4299" y="1693"/>
                </a:lnTo>
                <a:lnTo>
                  <a:pt x="4303" y="1695"/>
                </a:lnTo>
                <a:lnTo>
                  <a:pt x="4306" y="1695"/>
                </a:lnTo>
                <a:lnTo>
                  <a:pt x="4306" y="1698"/>
                </a:lnTo>
                <a:lnTo>
                  <a:pt x="4310" y="1702"/>
                </a:lnTo>
                <a:lnTo>
                  <a:pt x="4310" y="1702"/>
                </a:lnTo>
                <a:lnTo>
                  <a:pt x="4310" y="1704"/>
                </a:lnTo>
                <a:lnTo>
                  <a:pt x="4312" y="1707"/>
                </a:lnTo>
                <a:lnTo>
                  <a:pt x="4315" y="1709"/>
                </a:lnTo>
                <a:lnTo>
                  <a:pt x="4317" y="1709"/>
                </a:lnTo>
                <a:lnTo>
                  <a:pt x="4317" y="1711"/>
                </a:lnTo>
                <a:lnTo>
                  <a:pt x="4317" y="1713"/>
                </a:lnTo>
                <a:lnTo>
                  <a:pt x="4317" y="1716"/>
                </a:lnTo>
                <a:lnTo>
                  <a:pt x="4319" y="1716"/>
                </a:lnTo>
                <a:lnTo>
                  <a:pt x="4321" y="1718"/>
                </a:lnTo>
                <a:lnTo>
                  <a:pt x="4321" y="1718"/>
                </a:lnTo>
                <a:lnTo>
                  <a:pt x="4324" y="1718"/>
                </a:lnTo>
                <a:lnTo>
                  <a:pt x="4330" y="1722"/>
                </a:lnTo>
                <a:lnTo>
                  <a:pt x="4330" y="1722"/>
                </a:lnTo>
                <a:lnTo>
                  <a:pt x="4333" y="1725"/>
                </a:lnTo>
                <a:lnTo>
                  <a:pt x="4335" y="1729"/>
                </a:lnTo>
                <a:lnTo>
                  <a:pt x="4337" y="1736"/>
                </a:lnTo>
                <a:lnTo>
                  <a:pt x="4339" y="1740"/>
                </a:lnTo>
                <a:lnTo>
                  <a:pt x="4339" y="1745"/>
                </a:lnTo>
                <a:lnTo>
                  <a:pt x="4339" y="1747"/>
                </a:lnTo>
                <a:lnTo>
                  <a:pt x="4342" y="1747"/>
                </a:lnTo>
                <a:lnTo>
                  <a:pt x="4342" y="1749"/>
                </a:lnTo>
                <a:lnTo>
                  <a:pt x="4346" y="1749"/>
                </a:lnTo>
                <a:lnTo>
                  <a:pt x="4348" y="1752"/>
                </a:lnTo>
                <a:lnTo>
                  <a:pt x="4348" y="1752"/>
                </a:lnTo>
                <a:lnTo>
                  <a:pt x="4351" y="1756"/>
                </a:lnTo>
                <a:lnTo>
                  <a:pt x="4353" y="1758"/>
                </a:lnTo>
                <a:lnTo>
                  <a:pt x="4353" y="1758"/>
                </a:lnTo>
                <a:lnTo>
                  <a:pt x="4355" y="1761"/>
                </a:lnTo>
                <a:lnTo>
                  <a:pt x="4357" y="1765"/>
                </a:lnTo>
                <a:lnTo>
                  <a:pt x="4357" y="1765"/>
                </a:lnTo>
                <a:lnTo>
                  <a:pt x="4360" y="1770"/>
                </a:lnTo>
                <a:lnTo>
                  <a:pt x="4360" y="1772"/>
                </a:lnTo>
                <a:lnTo>
                  <a:pt x="4366" y="1781"/>
                </a:lnTo>
                <a:lnTo>
                  <a:pt x="4366" y="1785"/>
                </a:lnTo>
                <a:lnTo>
                  <a:pt x="4366" y="1785"/>
                </a:lnTo>
                <a:lnTo>
                  <a:pt x="4369" y="1788"/>
                </a:lnTo>
                <a:lnTo>
                  <a:pt x="4371" y="1792"/>
                </a:lnTo>
                <a:lnTo>
                  <a:pt x="4371" y="1792"/>
                </a:lnTo>
                <a:lnTo>
                  <a:pt x="4373" y="1794"/>
                </a:lnTo>
                <a:lnTo>
                  <a:pt x="4373" y="1794"/>
                </a:lnTo>
                <a:lnTo>
                  <a:pt x="4375" y="1797"/>
                </a:lnTo>
                <a:lnTo>
                  <a:pt x="4378" y="1801"/>
                </a:lnTo>
                <a:lnTo>
                  <a:pt x="4378" y="1801"/>
                </a:lnTo>
                <a:lnTo>
                  <a:pt x="4382" y="1803"/>
                </a:lnTo>
                <a:lnTo>
                  <a:pt x="4387" y="1808"/>
                </a:lnTo>
                <a:lnTo>
                  <a:pt x="4387" y="1808"/>
                </a:lnTo>
                <a:lnTo>
                  <a:pt x="4389" y="1812"/>
                </a:lnTo>
                <a:lnTo>
                  <a:pt x="4393" y="1815"/>
                </a:lnTo>
                <a:lnTo>
                  <a:pt x="4398" y="1821"/>
                </a:lnTo>
                <a:lnTo>
                  <a:pt x="4402" y="1824"/>
                </a:lnTo>
                <a:lnTo>
                  <a:pt x="4402" y="1824"/>
                </a:lnTo>
                <a:lnTo>
                  <a:pt x="4405" y="1826"/>
                </a:lnTo>
                <a:lnTo>
                  <a:pt x="4407" y="1826"/>
                </a:lnTo>
                <a:lnTo>
                  <a:pt x="4411" y="1830"/>
                </a:lnTo>
                <a:lnTo>
                  <a:pt x="4414" y="1830"/>
                </a:lnTo>
                <a:lnTo>
                  <a:pt x="4416" y="1835"/>
                </a:lnTo>
                <a:lnTo>
                  <a:pt x="4418" y="1837"/>
                </a:lnTo>
                <a:lnTo>
                  <a:pt x="4418" y="1837"/>
                </a:lnTo>
                <a:lnTo>
                  <a:pt x="4420" y="1839"/>
                </a:lnTo>
                <a:lnTo>
                  <a:pt x="4423" y="1842"/>
                </a:lnTo>
                <a:lnTo>
                  <a:pt x="4425" y="1844"/>
                </a:lnTo>
                <a:lnTo>
                  <a:pt x="4425" y="1844"/>
                </a:lnTo>
                <a:lnTo>
                  <a:pt x="4425" y="1842"/>
                </a:lnTo>
                <a:lnTo>
                  <a:pt x="4425" y="1842"/>
                </a:lnTo>
                <a:lnTo>
                  <a:pt x="4425" y="1839"/>
                </a:lnTo>
                <a:lnTo>
                  <a:pt x="4425" y="1837"/>
                </a:lnTo>
                <a:lnTo>
                  <a:pt x="4425" y="1837"/>
                </a:lnTo>
                <a:lnTo>
                  <a:pt x="4429" y="1839"/>
                </a:lnTo>
                <a:lnTo>
                  <a:pt x="4432" y="1839"/>
                </a:lnTo>
                <a:lnTo>
                  <a:pt x="4432" y="1839"/>
                </a:lnTo>
                <a:lnTo>
                  <a:pt x="4432" y="1839"/>
                </a:lnTo>
                <a:lnTo>
                  <a:pt x="4436" y="1837"/>
                </a:lnTo>
                <a:close/>
                <a:moveTo>
                  <a:pt x="4312" y="1720"/>
                </a:moveTo>
                <a:lnTo>
                  <a:pt x="4312" y="1718"/>
                </a:lnTo>
                <a:lnTo>
                  <a:pt x="4310" y="1718"/>
                </a:lnTo>
                <a:lnTo>
                  <a:pt x="4310" y="1718"/>
                </a:lnTo>
                <a:lnTo>
                  <a:pt x="4308" y="1718"/>
                </a:lnTo>
                <a:lnTo>
                  <a:pt x="4308" y="1718"/>
                </a:lnTo>
                <a:lnTo>
                  <a:pt x="4310" y="1718"/>
                </a:lnTo>
                <a:lnTo>
                  <a:pt x="4312" y="1720"/>
                </a:lnTo>
                <a:lnTo>
                  <a:pt x="4312" y="1720"/>
                </a:lnTo>
                <a:close/>
                <a:moveTo>
                  <a:pt x="4330" y="1569"/>
                </a:moveTo>
                <a:lnTo>
                  <a:pt x="4328" y="1569"/>
                </a:lnTo>
                <a:lnTo>
                  <a:pt x="4328" y="1569"/>
                </a:lnTo>
                <a:lnTo>
                  <a:pt x="4328" y="1572"/>
                </a:lnTo>
                <a:lnTo>
                  <a:pt x="4328" y="1572"/>
                </a:lnTo>
                <a:lnTo>
                  <a:pt x="4328" y="1572"/>
                </a:lnTo>
                <a:lnTo>
                  <a:pt x="4330" y="1574"/>
                </a:lnTo>
                <a:lnTo>
                  <a:pt x="4330" y="1569"/>
                </a:lnTo>
                <a:lnTo>
                  <a:pt x="4330" y="1569"/>
                </a:lnTo>
                <a:close/>
                <a:moveTo>
                  <a:pt x="4328" y="1556"/>
                </a:moveTo>
                <a:lnTo>
                  <a:pt x="4328" y="1556"/>
                </a:lnTo>
                <a:lnTo>
                  <a:pt x="4326" y="1556"/>
                </a:lnTo>
                <a:lnTo>
                  <a:pt x="4326" y="1556"/>
                </a:lnTo>
                <a:lnTo>
                  <a:pt x="4326" y="1558"/>
                </a:lnTo>
                <a:lnTo>
                  <a:pt x="4326" y="1560"/>
                </a:lnTo>
                <a:lnTo>
                  <a:pt x="4328" y="1560"/>
                </a:lnTo>
                <a:lnTo>
                  <a:pt x="4328" y="1560"/>
                </a:lnTo>
                <a:lnTo>
                  <a:pt x="4328" y="1558"/>
                </a:lnTo>
                <a:lnTo>
                  <a:pt x="4328" y="1558"/>
                </a:lnTo>
                <a:lnTo>
                  <a:pt x="4328" y="1558"/>
                </a:lnTo>
                <a:lnTo>
                  <a:pt x="4328" y="1556"/>
                </a:lnTo>
                <a:close/>
                <a:moveTo>
                  <a:pt x="4330" y="1567"/>
                </a:moveTo>
                <a:lnTo>
                  <a:pt x="4330" y="1565"/>
                </a:lnTo>
                <a:lnTo>
                  <a:pt x="4328" y="1565"/>
                </a:lnTo>
                <a:lnTo>
                  <a:pt x="4328" y="1565"/>
                </a:lnTo>
                <a:lnTo>
                  <a:pt x="4328" y="1567"/>
                </a:lnTo>
                <a:lnTo>
                  <a:pt x="4330" y="1567"/>
                </a:lnTo>
                <a:lnTo>
                  <a:pt x="4330" y="1567"/>
                </a:lnTo>
                <a:lnTo>
                  <a:pt x="4330" y="1567"/>
                </a:lnTo>
                <a:close/>
                <a:moveTo>
                  <a:pt x="4326" y="1612"/>
                </a:moveTo>
                <a:lnTo>
                  <a:pt x="4326" y="1610"/>
                </a:lnTo>
                <a:lnTo>
                  <a:pt x="4326" y="1610"/>
                </a:lnTo>
                <a:lnTo>
                  <a:pt x="4326" y="1612"/>
                </a:lnTo>
                <a:lnTo>
                  <a:pt x="4326" y="1612"/>
                </a:lnTo>
                <a:lnTo>
                  <a:pt x="4326" y="1612"/>
                </a:lnTo>
                <a:lnTo>
                  <a:pt x="4326" y="1612"/>
                </a:lnTo>
                <a:close/>
                <a:moveTo>
                  <a:pt x="4326" y="1596"/>
                </a:moveTo>
                <a:lnTo>
                  <a:pt x="4326" y="1596"/>
                </a:lnTo>
                <a:lnTo>
                  <a:pt x="4324" y="1599"/>
                </a:lnTo>
                <a:lnTo>
                  <a:pt x="4324" y="1599"/>
                </a:lnTo>
                <a:lnTo>
                  <a:pt x="4324" y="1599"/>
                </a:lnTo>
                <a:lnTo>
                  <a:pt x="4324" y="1599"/>
                </a:lnTo>
                <a:lnTo>
                  <a:pt x="4326" y="1599"/>
                </a:lnTo>
                <a:lnTo>
                  <a:pt x="4326" y="1596"/>
                </a:lnTo>
                <a:lnTo>
                  <a:pt x="4326" y="1596"/>
                </a:lnTo>
                <a:close/>
                <a:moveTo>
                  <a:pt x="4315" y="1500"/>
                </a:moveTo>
                <a:lnTo>
                  <a:pt x="4315" y="1497"/>
                </a:lnTo>
                <a:lnTo>
                  <a:pt x="4315" y="1497"/>
                </a:lnTo>
                <a:lnTo>
                  <a:pt x="4315" y="1495"/>
                </a:lnTo>
                <a:lnTo>
                  <a:pt x="4315" y="1495"/>
                </a:lnTo>
                <a:lnTo>
                  <a:pt x="4315" y="1495"/>
                </a:lnTo>
                <a:lnTo>
                  <a:pt x="4315" y="1495"/>
                </a:lnTo>
                <a:lnTo>
                  <a:pt x="4315" y="1495"/>
                </a:lnTo>
                <a:lnTo>
                  <a:pt x="4315" y="1497"/>
                </a:lnTo>
                <a:lnTo>
                  <a:pt x="4315" y="1500"/>
                </a:lnTo>
                <a:lnTo>
                  <a:pt x="4315" y="1500"/>
                </a:lnTo>
                <a:close/>
                <a:moveTo>
                  <a:pt x="4324" y="1563"/>
                </a:moveTo>
                <a:lnTo>
                  <a:pt x="4324" y="1560"/>
                </a:lnTo>
                <a:lnTo>
                  <a:pt x="4324" y="1560"/>
                </a:lnTo>
                <a:lnTo>
                  <a:pt x="4324" y="1563"/>
                </a:lnTo>
                <a:lnTo>
                  <a:pt x="4321" y="1563"/>
                </a:lnTo>
                <a:lnTo>
                  <a:pt x="4324" y="1563"/>
                </a:lnTo>
                <a:lnTo>
                  <a:pt x="4324" y="1563"/>
                </a:lnTo>
                <a:lnTo>
                  <a:pt x="4324" y="1563"/>
                </a:lnTo>
                <a:lnTo>
                  <a:pt x="4324" y="1563"/>
                </a:lnTo>
                <a:lnTo>
                  <a:pt x="4324" y="1563"/>
                </a:lnTo>
                <a:lnTo>
                  <a:pt x="4324" y="1563"/>
                </a:lnTo>
                <a:lnTo>
                  <a:pt x="4324" y="1563"/>
                </a:lnTo>
                <a:lnTo>
                  <a:pt x="4324" y="1563"/>
                </a:lnTo>
                <a:close/>
                <a:moveTo>
                  <a:pt x="4281" y="1662"/>
                </a:moveTo>
                <a:lnTo>
                  <a:pt x="4281" y="1662"/>
                </a:lnTo>
                <a:lnTo>
                  <a:pt x="4281" y="1662"/>
                </a:lnTo>
                <a:lnTo>
                  <a:pt x="4281" y="1662"/>
                </a:lnTo>
                <a:lnTo>
                  <a:pt x="4279" y="1662"/>
                </a:lnTo>
                <a:lnTo>
                  <a:pt x="4279" y="1662"/>
                </a:lnTo>
                <a:lnTo>
                  <a:pt x="4279" y="1662"/>
                </a:lnTo>
                <a:lnTo>
                  <a:pt x="4279" y="1662"/>
                </a:lnTo>
                <a:lnTo>
                  <a:pt x="4281" y="1662"/>
                </a:lnTo>
                <a:close/>
                <a:moveTo>
                  <a:pt x="4272" y="1506"/>
                </a:moveTo>
                <a:lnTo>
                  <a:pt x="4272" y="1506"/>
                </a:lnTo>
                <a:lnTo>
                  <a:pt x="4272" y="1506"/>
                </a:lnTo>
                <a:lnTo>
                  <a:pt x="4272" y="1506"/>
                </a:lnTo>
                <a:lnTo>
                  <a:pt x="4272" y="1504"/>
                </a:lnTo>
                <a:lnTo>
                  <a:pt x="4272" y="1504"/>
                </a:lnTo>
                <a:lnTo>
                  <a:pt x="4272" y="1506"/>
                </a:lnTo>
                <a:close/>
                <a:moveTo>
                  <a:pt x="4330" y="1583"/>
                </a:moveTo>
                <a:lnTo>
                  <a:pt x="4330" y="1583"/>
                </a:lnTo>
                <a:lnTo>
                  <a:pt x="4330" y="1583"/>
                </a:lnTo>
                <a:lnTo>
                  <a:pt x="4330" y="1583"/>
                </a:lnTo>
                <a:lnTo>
                  <a:pt x="4330" y="1581"/>
                </a:lnTo>
                <a:lnTo>
                  <a:pt x="4330" y="1583"/>
                </a:lnTo>
                <a:close/>
                <a:moveTo>
                  <a:pt x="4360" y="1799"/>
                </a:moveTo>
                <a:lnTo>
                  <a:pt x="4360" y="1799"/>
                </a:lnTo>
                <a:lnTo>
                  <a:pt x="4360" y="1799"/>
                </a:lnTo>
                <a:lnTo>
                  <a:pt x="4357" y="1794"/>
                </a:lnTo>
                <a:lnTo>
                  <a:pt x="4355" y="1794"/>
                </a:lnTo>
                <a:lnTo>
                  <a:pt x="4355" y="1794"/>
                </a:lnTo>
                <a:lnTo>
                  <a:pt x="4355" y="1797"/>
                </a:lnTo>
                <a:lnTo>
                  <a:pt x="4357" y="1799"/>
                </a:lnTo>
                <a:lnTo>
                  <a:pt x="4357" y="1799"/>
                </a:lnTo>
                <a:lnTo>
                  <a:pt x="4357" y="1801"/>
                </a:lnTo>
                <a:lnTo>
                  <a:pt x="4357" y="1801"/>
                </a:lnTo>
                <a:lnTo>
                  <a:pt x="4360" y="1803"/>
                </a:lnTo>
                <a:lnTo>
                  <a:pt x="4360" y="1801"/>
                </a:lnTo>
                <a:lnTo>
                  <a:pt x="4360" y="1801"/>
                </a:lnTo>
                <a:lnTo>
                  <a:pt x="4360" y="1799"/>
                </a:lnTo>
                <a:close/>
                <a:moveTo>
                  <a:pt x="4236" y="1583"/>
                </a:moveTo>
                <a:lnTo>
                  <a:pt x="4236" y="1583"/>
                </a:lnTo>
                <a:lnTo>
                  <a:pt x="4234" y="1585"/>
                </a:lnTo>
                <a:lnTo>
                  <a:pt x="4234" y="1585"/>
                </a:lnTo>
                <a:lnTo>
                  <a:pt x="4234" y="1587"/>
                </a:lnTo>
                <a:lnTo>
                  <a:pt x="4234" y="1590"/>
                </a:lnTo>
                <a:lnTo>
                  <a:pt x="4236" y="1590"/>
                </a:lnTo>
                <a:lnTo>
                  <a:pt x="4236" y="1590"/>
                </a:lnTo>
                <a:lnTo>
                  <a:pt x="4238" y="1585"/>
                </a:lnTo>
                <a:lnTo>
                  <a:pt x="4238" y="1585"/>
                </a:lnTo>
                <a:lnTo>
                  <a:pt x="4236" y="1583"/>
                </a:lnTo>
                <a:close/>
                <a:moveTo>
                  <a:pt x="4238" y="1574"/>
                </a:moveTo>
                <a:lnTo>
                  <a:pt x="4238" y="1574"/>
                </a:lnTo>
                <a:lnTo>
                  <a:pt x="4238" y="1574"/>
                </a:lnTo>
                <a:lnTo>
                  <a:pt x="4238" y="1576"/>
                </a:lnTo>
                <a:lnTo>
                  <a:pt x="4238" y="1576"/>
                </a:lnTo>
                <a:lnTo>
                  <a:pt x="4240" y="1576"/>
                </a:lnTo>
                <a:lnTo>
                  <a:pt x="4238" y="1576"/>
                </a:lnTo>
                <a:lnTo>
                  <a:pt x="4238" y="1574"/>
                </a:lnTo>
                <a:close/>
                <a:moveTo>
                  <a:pt x="4245" y="1558"/>
                </a:moveTo>
                <a:lnTo>
                  <a:pt x="4243" y="1554"/>
                </a:lnTo>
                <a:lnTo>
                  <a:pt x="4243" y="1551"/>
                </a:lnTo>
                <a:lnTo>
                  <a:pt x="4243" y="1551"/>
                </a:lnTo>
                <a:lnTo>
                  <a:pt x="4243" y="1549"/>
                </a:lnTo>
                <a:lnTo>
                  <a:pt x="4245" y="1549"/>
                </a:lnTo>
                <a:lnTo>
                  <a:pt x="4245" y="1547"/>
                </a:lnTo>
                <a:lnTo>
                  <a:pt x="4245" y="1547"/>
                </a:lnTo>
                <a:lnTo>
                  <a:pt x="4245" y="1547"/>
                </a:lnTo>
                <a:lnTo>
                  <a:pt x="4245" y="1545"/>
                </a:lnTo>
                <a:lnTo>
                  <a:pt x="4245" y="1545"/>
                </a:lnTo>
                <a:lnTo>
                  <a:pt x="4245" y="1545"/>
                </a:lnTo>
                <a:lnTo>
                  <a:pt x="4245" y="1542"/>
                </a:lnTo>
                <a:lnTo>
                  <a:pt x="4245" y="1542"/>
                </a:lnTo>
                <a:lnTo>
                  <a:pt x="4243" y="1542"/>
                </a:lnTo>
                <a:lnTo>
                  <a:pt x="4243" y="1545"/>
                </a:lnTo>
                <a:lnTo>
                  <a:pt x="4243" y="1547"/>
                </a:lnTo>
                <a:lnTo>
                  <a:pt x="4240" y="1549"/>
                </a:lnTo>
                <a:lnTo>
                  <a:pt x="4240" y="1551"/>
                </a:lnTo>
                <a:lnTo>
                  <a:pt x="4240" y="1551"/>
                </a:lnTo>
                <a:lnTo>
                  <a:pt x="4240" y="1554"/>
                </a:lnTo>
                <a:lnTo>
                  <a:pt x="4240" y="1554"/>
                </a:lnTo>
                <a:lnTo>
                  <a:pt x="4240" y="1556"/>
                </a:lnTo>
                <a:lnTo>
                  <a:pt x="4240" y="1556"/>
                </a:lnTo>
                <a:lnTo>
                  <a:pt x="4240" y="1558"/>
                </a:lnTo>
                <a:lnTo>
                  <a:pt x="4240" y="1560"/>
                </a:lnTo>
                <a:lnTo>
                  <a:pt x="4240" y="1560"/>
                </a:lnTo>
                <a:lnTo>
                  <a:pt x="4240" y="1560"/>
                </a:lnTo>
                <a:lnTo>
                  <a:pt x="4240" y="1563"/>
                </a:lnTo>
                <a:lnTo>
                  <a:pt x="4240" y="1563"/>
                </a:lnTo>
                <a:lnTo>
                  <a:pt x="4240" y="1563"/>
                </a:lnTo>
                <a:lnTo>
                  <a:pt x="4238" y="1563"/>
                </a:lnTo>
                <a:lnTo>
                  <a:pt x="4238" y="1565"/>
                </a:lnTo>
                <a:lnTo>
                  <a:pt x="4238" y="1565"/>
                </a:lnTo>
                <a:lnTo>
                  <a:pt x="4238" y="1567"/>
                </a:lnTo>
                <a:lnTo>
                  <a:pt x="4238" y="1567"/>
                </a:lnTo>
                <a:lnTo>
                  <a:pt x="4236" y="1567"/>
                </a:lnTo>
                <a:lnTo>
                  <a:pt x="4238" y="1569"/>
                </a:lnTo>
                <a:lnTo>
                  <a:pt x="4238" y="1569"/>
                </a:lnTo>
                <a:lnTo>
                  <a:pt x="4238" y="1574"/>
                </a:lnTo>
                <a:lnTo>
                  <a:pt x="4240" y="1574"/>
                </a:lnTo>
                <a:lnTo>
                  <a:pt x="4240" y="1574"/>
                </a:lnTo>
                <a:lnTo>
                  <a:pt x="4240" y="1572"/>
                </a:lnTo>
                <a:lnTo>
                  <a:pt x="4240" y="1569"/>
                </a:lnTo>
                <a:lnTo>
                  <a:pt x="4240" y="1567"/>
                </a:lnTo>
                <a:lnTo>
                  <a:pt x="4240" y="1567"/>
                </a:lnTo>
                <a:lnTo>
                  <a:pt x="4240" y="1567"/>
                </a:lnTo>
                <a:lnTo>
                  <a:pt x="4240" y="1567"/>
                </a:lnTo>
                <a:lnTo>
                  <a:pt x="4240" y="1565"/>
                </a:lnTo>
                <a:lnTo>
                  <a:pt x="4240" y="1565"/>
                </a:lnTo>
                <a:lnTo>
                  <a:pt x="4243" y="1563"/>
                </a:lnTo>
                <a:lnTo>
                  <a:pt x="4243" y="1563"/>
                </a:lnTo>
                <a:lnTo>
                  <a:pt x="4243" y="1558"/>
                </a:lnTo>
                <a:lnTo>
                  <a:pt x="4243" y="1558"/>
                </a:lnTo>
                <a:lnTo>
                  <a:pt x="4245" y="1558"/>
                </a:lnTo>
                <a:close/>
                <a:moveTo>
                  <a:pt x="4227" y="1412"/>
                </a:moveTo>
                <a:lnTo>
                  <a:pt x="4227" y="1412"/>
                </a:lnTo>
                <a:lnTo>
                  <a:pt x="4227" y="1412"/>
                </a:lnTo>
                <a:lnTo>
                  <a:pt x="4227" y="1414"/>
                </a:lnTo>
                <a:lnTo>
                  <a:pt x="4227" y="1414"/>
                </a:lnTo>
                <a:lnTo>
                  <a:pt x="4227" y="1416"/>
                </a:lnTo>
                <a:lnTo>
                  <a:pt x="4227" y="1416"/>
                </a:lnTo>
                <a:lnTo>
                  <a:pt x="4227" y="1414"/>
                </a:lnTo>
                <a:lnTo>
                  <a:pt x="4227" y="1412"/>
                </a:lnTo>
                <a:lnTo>
                  <a:pt x="4227" y="1412"/>
                </a:lnTo>
                <a:close/>
                <a:moveTo>
                  <a:pt x="4240" y="1610"/>
                </a:moveTo>
                <a:lnTo>
                  <a:pt x="4240" y="1610"/>
                </a:lnTo>
                <a:lnTo>
                  <a:pt x="4240" y="1610"/>
                </a:lnTo>
                <a:lnTo>
                  <a:pt x="4240" y="1610"/>
                </a:lnTo>
                <a:lnTo>
                  <a:pt x="4240" y="1610"/>
                </a:lnTo>
                <a:lnTo>
                  <a:pt x="4240" y="1610"/>
                </a:lnTo>
                <a:lnTo>
                  <a:pt x="4240" y="1610"/>
                </a:lnTo>
                <a:lnTo>
                  <a:pt x="4240" y="1610"/>
                </a:lnTo>
                <a:lnTo>
                  <a:pt x="4240" y="1610"/>
                </a:lnTo>
                <a:close/>
                <a:moveTo>
                  <a:pt x="4213" y="1398"/>
                </a:moveTo>
                <a:lnTo>
                  <a:pt x="4213" y="1405"/>
                </a:lnTo>
                <a:lnTo>
                  <a:pt x="4216" y="1405"/>
                </a:lnTo>
                <a:lnTo>
                  <a:pt x="4216" y="1403"/>
                </a:lnTo>
                <a:lnTo>
                  <a:pt x="4216" y="1400"/>
                </a:lnTo>
                <a:lnTo>
                  <a:pt x="4213" y="1398"/>
                </a:lnTo>
                <a:close/>
                <a:moveTo>
                  <a:pt x="4240" y="1551"/>
                </a:moveTo>
                <a:lnTo>
                  <a:pt x="4240" y="1551"/>
                </a:lnTo>
                <a:lnTo>
                  <a:pt x="4240" y="1551"/>
                </a:lnTo>
                <a:lnTo>
                  <a:pt x="4238" y="1551"/>
                </a:lnTo>
                <a:lnTo>
                  <a:pt x="4238" y="1554"/>
                </a:lnTo>
                <a:lnTo>
                  <a:pt x="4240" y="1551"/>
                </a:lnTo>
                <a:lnTo>
                  <a:pt x="4240" y="1551"/>
                </a:lnTo>
                <a:close/>
                <a:moveTo>
                  <a:pt x="4207" y="1391"/>
                </a:moveTo>
                <a:lnTo>
                  <a:pt x="4207" y="1391"/>
                </a:lnTo>
                <a:lnTo>
                  <a:pt x="4207" y="1391"/>
                </a:lnTo>
                <a:lnTo>
                  <a:pt x="4207" y="1391"/>
                </a:lnTo>
                <a:lnTo>
                  <a:pt x="4207" y="1391"/>
                </a:lnTo>
                <a:lnTo>
                  <a:pt x="4207" y="1391"/>
                </a:lnTo>
                <a:lnTo>
                  <a:pt x="4207" y="1391"/>
                </a:lnTo>
                <a:close/>
                <a:moveTo>
                  <a:pt x="4220" y="1398"/>
                </a:moveTo>
                <a:lnTo>
                  <a:pt x="4220" y="1398"/>
                </a:lnTo>
                <a:lnTo>
                  <a:pt x="4220" y="1398"/>
                </a:lnTo>
                <a:lnTo>
                  <a:pt x="4220" y="1398"/>
                </a:lnTo>
                <a:lnTo>
                  <a:pt x="4220" y="1400"/>
                </a:lnTo>
                <a:lnTo>
                  <a:pt x="4220" y="1400"/>
                </a:lnTo>
                <a:lnTo>
                  <a:pt x="4220" y="1400"/>
                </a:lnTo>
                <a:lnTo>
                  <a:pt x="4222" y="1400"/>
                </a:lnTo>
                <a:lnTo>
                  <a:pt x="4222" y="1400"/>
                </a:lnTo>
                <a:lnTo>
                  <a:pt x="4220" y="1398"/>
                </a:lnTo>
                <a:close/>
                <a:moveTo>
                  <a:pt x="4267" y="1500"/>
                </a:moveTo>
                <a:lnTo>
                  <a:pt x="4267" y="1502"/>
                </a:lnTo>
                <a:lnTo>
                  <a:pt x="4265" y="1504"/>
                </a:lnTo>
                <a:lnTo>
                  <a:pt x="4265" y="1506"/>
                </a:lnTo>
                <a:lnTo>
                  <a:pt x="4267" y="1504"/>
                </a:lnTo>
                <a:lnTo>
                  <a:pt x="4267" y="1502"/>
                </a:lnTo>
                <a:lnTo>
                  <a:pt x="4270" y="1502"/>
                </a:lnTo>
                <a:lnTo>
                  <a:pt x="4270" y="1500"/>
                </a:lnTo>
                <a:lnTo>
                  <a:pt x="4267" y="1500"/>
                </a:lnTo>
                <a:close/>
                <a:moveTo>
                  <a:pt x="4227" y="1409"/>
                </a:moveTo>
                <a:lnTo>
                  <a:pt x="4227" y="1409"/>
                </a:lnTo>
                <a:lnTo>
                  <a:pt x="4227" y="1409"/>
                </a:lnTo>
                <a:lnTo>
                  <a:pt x="4227" y="1409"/>
                </a:lnTo>
                <a:lnTo>
                  <a:pt x="4225" y="1409"/>
                </a:lnTo>
                <a:lnTo>
                  <a:pt x="4227" y="1412"/>
                </a:lnTo>
                <a:lnTo>
                  <a:pt x="4227" y="1409"/>
                </a:lnTo>
                <a:lnTo>
                  <a:pt x="4227" y="1409"/>
                </a:lnTo>
                <a:close/>
                <a:moveTo>
                  <a:pt x="4254" y="1461"/>
                </a:moveTo>
                <a:lnTo>
                  <a:pt x="4256" y="1459"/>
                </a:lnTo>
                <a:lnTo>
                  <a:pt x="4256" y="1459"/>
                </a:lnTo>
                <a:lnTo>
                  <a:pt x="4256" y="1457"/>
                </a:lnTo>
                <a:lnTo>
                  <a:pt x="4254" y="1457"/>
                </a:lnTo>
                <a:lnTo>
                  <a:pt x="4252" y="1457"/>
                </a:lnTo>
                <a:lnTo>
                  <a:pt x="4254" y="1459"/>
                </a:lnTo>
                <a:lnTo>
                  <a:pt x="4254" y="1461"/>
                </a:lnTo>
                <a:lnTo>
                  <a:pt x="4254" y="1461"/>
                </a:lnTo>
                <a:close/>
                <a:moveTo>
                  <a:pt x="4254" y="1637"/>
                </a:moveTo>
                <a:lnTo>
                  <a:pt x="4254" y="1637"/>
                </a:lnTo>
                <a:lnTo>
                  <a:pt x="4254" y="1639"/>
                </a:lnTo>
                <a:lnTo>
                  <a:pt x="4254" y="1639"/>
                </a:lnTo>
                <a:lnTo>
                  <a:pt x="4254" y="1639"/>
                </a:lnTo>
                <a:lnTo>
                  <a:pt x="4256" y="1639"/>
                </a:lnTo>
                <a:lnTo>
                  <a:pt x="4254" y="1637"/>
                </a:lnTo>
                <a:close/>
                <a:moveTo>
                  <a:pt x="4252" y="1626"/>
                </a:moveTo>
                <a:lnTo>
                  <a:pt x="4252" y="1626"/>
                </a:lnTo>
                <a:lnTo>
                  <a:pt x="4252" y="1626"/>
                </a:lnTo>
                <a:lnTo>
                  <a:pt x="4252" y="1626"/>
                </a:lnTo>
                <a:lnTo>
                  <a:pt x="4252" y="1628"/>
                </a:lnTo>
                <a:lnTo>
                  <a:pt x="4252" y="1628"/>
                </a:lnTo>
                <a:lnTo>
                  <a:pt x="4252" y="1628"/>
                </a:lnTo>
                <a:lnTo>
                  <a:pt x="4252" y="1628"/>
                </a:lnTo>
                <a:lnTo>
                  <a:pt x="4252" y="1628"/>
                </a:lnTo>
                <a:lnTo>
                  <a:pt x="4252" y="1626"/>
                </a:lnTo>
                <a:lnTo>
                  <a:pt x="4252" y="1626"/>
                </a:lnTo>
                <a:close/>
                <a:moveTo>
                  <a:pt x="4256" y="1639"/>
                </a:moveTo>
                <a:lnTo>
                  <a:pt x="4254" y="1641"/>
                </a:lnTo>
                <a:lnTo>
                  <a:pt x="4254" y="1641"/>
                </a:lnTo>
                <a:lnTo>
                  <a:pt x="4254" y="1644"/>
                </a:lnTo>
                <a:lnTo>
                  <a:pt x="4256" y="1644"/>
                </a:lnTo>
                <a:lnTo>
                  <a:pt x="4256" y="1648"/>
                </a:lnTo>
                <a:lnTo>
                  <a:pt x="4258" y="1646"/>
                </a:lnTo>
                <a:lnTo>
                  <a:pt x="4258" y="1644"/>
                </a:lnTo>
                <a:lnTo>
                  <a:pt x="4258" y="1641"/>
                </a:lnTo>
                <a:lnTo>
                  <a:pt x="4256" y="1639"/>
                </a:lnTo>
                <a:close/>
                <a:moveTo>
                  <a:pt x="4245" y="1623"/>
                </a:moveTo>
                <a:lnTo>
                  <a:pt x="4245" y="1623"/>
                </a:lnTo>
                <a:lnTo>
                  <a:pt x="4245" y="1623"/>
                </a:lnTo>
                <a:lnTo>
                  <a:pt x="4245" y="1626"/>
                </a:lnTo>
                <a:lnTo>
                  <a:pt x="4247" y="1626"/>
                </a:lnTo>
                <a:lnTo>
                  <a:pt x="4247" y="1623"/>
                </a:lnTo>
                <a:lnTo>
                  <a:pt x="4245" y="1623"/>
                </a:lnTo>
                <a:close/>
                <a:moveTo>
                  <a:pt x="4252" y="1443"/>
                </a:moveTo>
                <a:lnTo>
                  <a:pt x="4252" y="1441"/>
                </a:lnTo>
                <a:lnTo>
                  <a:pt x="4249" y="1441"/>
                </a:lnTo>
                <a:lnTo>
                  <a:pt x="4252" y="1441"/>
                </a:lnTo>
                <a:lnTo>
                  <a:pt x="4252" y="1443"/>
                </a:lnTo>
                <a:lnTo>
                  <a:pt x="4252" y="1443"/>
                </a:lnTo>
                <a:close/>
                <a:moveTo>
                  <a:pt x="4245" y="1565"/>
                </a:moveTo>
                <a:lnTo>
                  <a:pt x="4243" y="1565"/>
                </a:lnTo>
                <a:lnTo>
                  <a:pt x="4245" y="1567"/>
                </a:lnTo>
                <a:lnTo>
                  <a:pt x="4245" y="1567"/>
                </a:lnTo>
                <a:lnTo>
                  <a:pt x="4245" y="1565"/>
                </a:lnTo>
                <a:lnTo>
                  <a:pt x="4245" y="1565"/>
                </a:lnTo>
                <a:close/>
                <a:moveTo>
                  <a:pt x="4245" y="1443"/>
                </a:moveTo>
                <a:lnTo>
                  <a:pt x="4245" y="1441"/>
                </a:lnTo>
                <a:lnTo>
                  <a:pt x="4243" y="1439"/>
                </a:lnTo>
                <a:lnTo>
                  <a:pt x="4243" y="1439"/>
                </a:lnTo>
                <a:lnTo>
                  <a:pt x="4243" y="1439"/>
                </a:lnTo>
                <a:lnTo>
                  <a:pt x="4243" y="1441"/>
                </a:lnTo>
                <a:lnTo>
                  <a:pt x="4245" y="1443"/>
                </a:lnTo>
                <a:close/>
                <a:moveTo>
                  <a:pt x="4249" y="1628"/>
                </a:moveTo>
                <a:lnTo>
                  <a:pt x="4249" y="1628"/>
                </a:lnTo>
                <a:lnTo>
                  <a:pt x="4249" y="1628"/>
                </a:lnTo>
                <a:lnTo>
                  <a:pt x="4249" y="1630"/>
                </a:lnTo>
                <a:lnTo>
                  <a:pt x="4249" y="1630"/>
                </a:lnTo>
                <a:lnTo>
                  <a:pt x="4252" y="1630"/>
                </a:lnTo>
                <a:lnTo>
                  <a:pt x="4252" y="1630"/>
                </a:lnTo>
                <a:lnTo>
                  <a:pt x="4252" y="1630"/>
                </a:lnTo>
                <a:lnTo>
                  <a:pt x="4249" y="1628"/>
                </a:lnTo>
                <a:close/>
                <a:moveTo>
                  <a:pt x="4043" y="1603"/>
                </a:moveTo>
                <a:lnTo>
                  <a:pt x="4040" y="1603"/>
                </a:lnTo>
                <a:lnTo>
                  <a:pt x="4040" y="1601"/>
                </a:lnTo>
                <a:lnTo>
                  <a:pt x="4040" y="1601"/>
                </a:lnTo>
                <a:lnTo>
                  <a:pt x="4040" y="1601"/>
                </a:lnTo>
                <a:lnTo>
                  <a:pt x="4040" y="1601"/>
                </a:lnTo>
                <a:lnTo>
                  <a:pt x="4040" y="1603"/>
                </a:lnTo>
                <a:lnTo>
                  <a:pt x="4040" y="1603"/>
                </a:lnTo>
                <a:lnTo>
                  <a:pt x="4043" y="1603"/>
                </a:lnTo>
                <a:close/>
                <a:moveTo>
                  <a:pt x="4816" y="1781"/>
                </a:moveTo>
                <a:lnTo>
                  <a:pt x="4818" y="1783"/>
                </a:lnTo>
                <a:lnTo>
                  <a:pt x="4820" y="1783"/>
                </a:lnTo>
                <a:lnTo>
                  <a:pt x="4820" y="1783"/>
                </a:lnTo>
                <a:lnTo>
                  <a:pt x="4823" y="1783"/>
                </a:lnTo>
                <a:lnTo>
                  <a:pt x="4823" y="1783"/>
                </a:lnTo>
                <a:lnTo>
                  <a:pt x="4825" y="1783"/>
                </a:lnTo>
                <a:lnTo>
                  <a:pt x="4825" y="1783"/>
                </a:lnTo>
                <a:lnTo>
                  <a:pt x="4825" y="1783"/>
                </a:lnTo>
                <a:lnTo>
                  <a:pt x="4825" y="1781"/>
                </a:lnTo>
                <a:lnTo>
                  <a:pt x="4825" y="1781"/>
                </a:lnTo>
                <a:lnTo>
                  <a:pt x="4825" y="1781"/>
                </a:lnTo>
                <a:lnTo>
                  <a:pt x="4825" y="1779"/>
                </a:lnTo>
                <a:lnTo>
                  <a:pt x="4825" y="1779"/>
                </a:lnTo>
                <a:lnTo>
                  <a:pt x="4825" y="1779"/>
                </a:lnTo>
                <a:lnTo>
                  <a:pt x="4825" y="1779"/>
                </a:lnTo>
                <a:lnTo>
                  <a:pt x="4823" y="1779"/>
                </a:lnTo>
                <a:lnTo>
                  <a:pt x="4820" y="1779"/>
                </a:lnTo>
                <a:lnTo>
                  <a:pt x="4818" y="1779"/>
                </a:lnTo>
                <a:lnTo>
                  <a:pt x="4816" y="1781"/>
                </a:lnTo>
                <a:lnTo>
                  <a:pt x="4816" y="1781"/>
                </a:lnTo>
                <a:close/>
                <a:moveTo>
                  <a:pt x="4811" y="1754"/>
                </a:moveTo>
                <a:lnTo>
                  <a:pt x="4811" y="1754"/>
                </a:lnTo>
                <a:lnTo>
                  <a:pt x="4811" y="1754"/>
                </a:lnTo>
                <a:lnTo>
                  <a:pt x="4811" y="1754"/>
                </a:lnTo>
                <a:lnTo>
                  <a:pt x="4809" y="1752"/>
                </a:lnTo>
                <a:lnTo>
                  <a:pt x="4809" y="1752"/>
                </a:lnTo>
                <a:lnTo>
                  <a:pt x="4811" y="1754"/>
                </a:lnTo>
                <a:close/>
                <a:moveTo>
                  <a:pt x="4818" y="1238"/>
                </a:moveTo>
                <a:lnTo>
                  <a:pt x="4818" y="1238"/>
                </a:lnTo>
                <a:lnTo>
                  <a:pt x="4820" y="1238"/>
                </a:lnTo>
                <a:lnTo>
                  <a:pt x="4823" y="1236"/>
                </a:lnTo>
                <a:lnTo>
                  <a:pt x="4823" y="1234"/>
                </a:lnTo>
                <a:lnTo>
                  <a:pt x="4823" y="1232"/>
                </a:lnTo>
                <a:lnTo>
                  <a:pt x="4820" y="1232"/>
                </a:lnTo>
                <a:lnTo>
                  <a:pt x="4820" y="1234"/>
                </a:lnTo>
                <a:lnTo>
                  <a:pt x="4818" y="1236"/>
                </a:lnTo>
                <a:lnTo>
                  <a:pt x="4820" y="1236"/>
                </a:lnTo>
                <a:lnTo>
                  <a:pt x="4820" y="1236"/>
                </a:lnTo>
                <a:lnTo>
                  <a:pt x="4818" y="1236"/>
                </a:lnTo>
                <a:lnTo>
                  <a:pt x="4818" y="1238"/>
                </a:lnTo>
                <a:close/>
                <a:moveTo>
                  <a:pt x="4827" y="1272"/>
                </a:moveTo>
                <a:lnTo>
                  <a:pt x="4829" y="1270"/>
                </a:lnTo>
                <a:lnTo>
                  <a:pt x="4829" y="1270"/>
                </a:lnTo>
                <a:lnTo>
                  <a:pt x="4829" y="1268"/>
                </a:lnTo>
                <a:lnTo>
                  <a:pt x="4827" y="1268"/>
                </a:lnTo>
                <a:lnTo>
                  <a:pt x="4825" y="1268"/>
                </a:lnTo>
                <a:lnTo>
                  <a:pt x="4827" y="1270"/>
                </a:lnTo>
                <a:lnTo>
                  <a:pt x="4827" y="1272"/>
                </a:lnTo>
                <a:close/>
                <a:moveTo>
                  <a:pt x="4823" y="1754"/>
                </a:moveTo>
                <a:lnTo>
                  <a:pt x="4823" y="1754"/>
                </a:lnTo>
                <a:lnTo>
                  <a:pt x="4823" y="1754"/>
                </a:lnTo>
                <a:lnTo>
                  <a:pt x="4825" y="1756"/>
                </a:lnTo>
                <a:lnTo>
                  <a:pt x="4827" y="1756"/>
                </a:lnTo>
                <a:lnTo>
                  <a:pt x="4827" y="1758"/>
                </a:lnTo>
                <a:lnTo>
                  <a:pt x="4827" y="1758"/>
                </a:lnTo>
                <a:lnTo>
                  <a:pt x="4829" y="1756"/>
                </a:lnTo>
                <a:lnTo>
                  <a:pt x="4829" y="1756"/>
                </a:lnTo>
                <a:lnTo>
                  <a:pt x="4829" y="1758"/>
                </a:lnTo>
                <a:lnTo>
                  <a:pt x="4832" y="1758"/>
                </a:lnTo>
                <a:lnTo>
                  <a:pt x="4834" y="1758"/>
                </a:lnTo>
                <a:lnTo>
                  <a:pt x="4834" y="1756"/>
                </a:lnTo>
                <a:lnTo>
                  <a:pt x="4832" y="1756"/>
                </a:lnTo>
                <a:lnTo>
                  <a:pt x="4832" y="1756"/>
                </a:lnTo>
                <a:lnTo>
                  <a:pt x="4832" y="1756"/>
                </a:lnTo>
                <a:lnTo>
                  <a:pt x="4829" y="1754"/>
                </a:lnTo>
                <a:lnTo>
                  <a:pt x="4829" y="1754"/>
                </a:lnTo>
                <a:lnTo>
                  <a:pt x="4829" y="1754"/>
                </a:lnTo>
                <a:lnTo>
                  <a:pt x="4829" y="1754"/>
                </a:lnTo>
                <a:lnTo>
                  <a:pt x="4832" y="1756"/>
                </a:lnTo>
                <a:lnTo>
                  <a:pt x="4834" y="1756"/>
                </a:lnTo>
                <a:lnTo>
                  <a:pt x="4834" y="1756"/>
                </a:lnTo>
                <a:lnTo>
                  <a:pt x="4834" y="1758"/>
                </a:lnTo>
                <a:lnTo>
                  <a:pt x="4836" y="1756"/>
                </a:lnTo>
                <a:lnTo>
                  <a:pt x="4838" y="1756"/>
                </a:lnTo>
                <a:lnTo>
                  <a:pt x="4838" y="1758"/>
                </a:lnTo>
                <a:lnTo>
                  <a:pt x="4838" y="1758"/>
                </a:lnTo>
                <a:lnTo>
                  <a:pt x="4841" y="1756"/>
                </a:lnTo>
                <a:lnTo>
                  <a:pt x="4838" y="1756"/>
                </a:lnTo>
                <a:lnTo>
                  <a:pt x="4841" y="1754"/>
                </a:lnTo>
                <a:lnTo>
                  <a:pt x="4838" y="1754"/>
                </a:lnTo>
                <a:lnTo>
                  <a:pt x="4836" y="1752"/>
                </a:lnTo>
                <a:lnTo>
                  <a:pt x="4834" y="1752"/>
                </a:lnTo>
                <a:lnTo>
                  <a:pt x="4832" y="1752"/>
                </a:lnTo>
                <a:lnTo>
                  <a:pt x="4829" y="1752"/>
                </a:lnTo>
                <a:lnTo>
                  <a:pt x="4827" y="1752"/>
                </a:lnTo>
                <a:lnTo>
                  <a:pt x="4827" y="1754"/>
                </a:lnTo>
                <a:lnTo>
                  <a:pt x="4827" y="1752"/>
                </a:lnTo>
                <a:lnTo>
                  <a:pt x="4825" y="1754"/>
                </a:lnTo>
                <a:lnTo>
                  <a:pt x="4825" y="1754"/>
                </a:lnTo>
                <a:lnTo>
                  <a:pt x="4823" y="1754"/>
                </a:lnTo>
                <a:close/>
                <a:moveTo>
                  <a:pt x="4787" y="1799"/>
                </a:moveTo>
                <a:lnTo>
                  <a:pt x="4787" y="1799"/>
                </a:lnTo>
                <a:lnTo>
                  <a:pt x="4789" y="1797"/>
                </a:lnTo>
                <a:lnTo>
                  <a:pt x="4787" y="1797"/>
                </a:lnTo>
                <a:lnTo>
                  <a:pt x="4784" y="1799"/>
                </a:lnTo>
                <a:lnTo>
                  <a:pt x="4787" y="1799"/>
                </a:lnTo>
                <a:close/>
                <a:moveTo>
                  <a:pt x="4834" y="1265"/>
                </a:moveTo>
                <a:lnTo>
                  <a:pt x="4836" y="1265"/>
                </a:lnTo>
                <a:lnTo>
                  <a:pt x="4836" y="1261"/>
                </a:lnTo>
                <a:lnTo>
                  <a:pt x="4836" y="1261"/>
                </a:lnTo>
                <a:lnTo>
                  <a:pt x="4836" y="1261"/>
                </a:lnTo>
                <a:lnTo>
                  <a:pt x="4834" y="1261"/>
                </a:lnTo>
                <a:lnTo>
                  <a:pt x="4834" y="1263"/>
                </a:lnTo>
                <a:lnTo>
                  <a:pt x="4834" y="1265"/>
                </a:lnTo>
                <a:lnTo>
                  <a:pt x="4832" y="1268"/>
                </a:lnTo>
                <a:lnTo>
                  <a:pt x="4832" y="1268"/>
                </a:lnTo>
                <a:lnTo>
                  <a:pt x="4834" y="1268"/>
                </a:lnTo>
                <a:lnTo>
                  <a:pt x="4834" y="1265"/>
                </a:lnTo>
                <a:close/>
                <a:moveTo>
                  <a:pt x="4807" y="1306"/>
                </a:moveTo>
                <a:lnTo>
                  <a:pt x="4807" y="1306"/>
                </a:lnTo>
                <a:lnTo>
                  <a:pt x="4807" y="1306"/>
                </a:lnTo>
                <a:lnTo>
                  <a:pt x="4807" y="1308"/>
                </a:lnTo>
                <a:lnTo>
                  <a:pt x="4809" y="1308"/>
                </a:lnTo>
                <a:lnTo>
                  <a:pt x="4809" y="1306"/>
                </a:lnTo>
                <a:lnTo>
                  <a:pt x="4807" y="1306"/>
                </a:lnTo>
                <a:close/>
                <a:moveTo>
                  <a:pt x="4780" y="1869"/>
                </a:moveTo>
                <a:lnTo>
                  <a:pt x="4780" y="1869"/>
                </a:lnTo>
                <a:lnTo>
                  <a:pt x="4780" y="1869"/>
                </a:lnTo>
                <a:lnTo>
                  <a:pt x="4780" y="1869"/>
                </a:lnTo>
                <a:lnTo>
                  <a:pt x="4778" y="1869"/>
                </a:lnTo>
                <a:lnTo>
                  <a:pt x="4778" y="1869"/>
                </a:lnTo>
                <a:lnTo>
                  <a:pt x="4778" y="1869"/>
                </a:lnTo>
                <a:lnTo>
                  <a:pt x="4780" y="1869"/>
                </a:lnTo>
                <a:close/>
                <a:moveTo>
                  <a:pt x="4789" y="1880"/>
                </a:moveTo>
                <a:lnTo>
                  <a:pt x="4789" y="1878"/>
                </a:lnTo>
                <a:lnTo>
                  <a:pt x="4789" y="1878"/>
                </a:lnTo>
                <a:lnTo>
                  <a:pt x="4789" y="1878"/>
                </a:lnTo>
                <a:lnTo>
                  <a:pt x="4784" y="1878"/>
                </a:lnTo>
                <a:lnTo>
                  <a:pt x="4784" y="1878"/>
                </a:lnTo>
                <a:lnTo>
                  <a:pt x="4784" y="1878"/>
                </a:lnTo>
                <a:lnTo>
                  <a:pt x="4789" y="1880"/>
                </a:lnTo>
                <a:close/>
                <a:moveTo>
                  <a:pt x="4829" y="1761"/>
                </a:moveTo>
                <a:lnTo>
                  <a:pt x="4829" y="1758"/>
                </a:lnTo>
                <a:lnTo>
                  <a:pt x="4829" y="1758"/>
                </a:lnTo>
                <a:lnTo>
                  <a:pt x="4829" y="1758"/>
                </a:lnTo>
                <a:lnTo>
                  <a:pt x="4829" y="1758"/>
                </a:lnTo>
                <a:lnTo>
                  <a:pt x="4827" y="1758"/>
                </a:lnTo>
                <a:lnTo>
                  <a:pt x="4827" y="1758"/>
                </a:lnTo>
                <a:lnTo>
                  <a:pt x="4827" y="1758"/>
                </a:lnTo>
                <a:lnTo>
                  <a:pt x="4827" y="1761"/>
                </a:lnTo>
                <a:lnTo>
                  <a:pt x="4829" y="1761"/>
                </a:lnTo>
                <a:close/>
                <a:moveTo>
                  <a:pt x="4832" y="1880"/>
                </a:moveTo>
                <a:lnTo>
                  <a:pt x="4832" y="1880"/>
                </a:lnTo>
                <a:lnTo>
                  <a:pt x="4834" y="1880"/>
                </a:lnTo>
                <a:lnTo>
                  <a:pt x="4836" y="1878"/>
                </a:lnTo>
                <a:lnTo>
                  <a:pt x="4838" y="1878"/>
                </a:lnTo>
                <a:lnTo>
                  <a:pt x="4836" y="1878"/>
                </a:lnTo>
                <a:lnTo>
                  <a:pt x="4836" y="1878"/>
                </a:lnTo>
                <a:lnTo>
                  <a:pt x="4832" y="1880"/>
                </a:lnTo>
                <a:lnTo>
                  <a:pt x="4832" y="1880"/>
                </a:lnTo>
                <a:close/>
                <a:moveTo>
                  <a:pt x="4834" y="1936"/>
                </a:moveTo>
                <a:lnTo>
                  <a:pt x="4838" y="1934"/>
                </a:lnTo>
                <a:lnTo>
                  <a:pt x="4841" y="1932"/>
                </a:lnTo>
                <a:lnTo>
                  <a:pt x="4843" y="1932"/>
                </a:lnTo>
                <a:lnTo>
                  <a:pt x="4843" y="1930"/>
                </a:lnTo>
                <a:lnTo>
                  <a:pt x="4843" y="1930"/>
                </a:lnTo>
                <a:lnTo>
                  <a:pt x="4843" y="1930"/>
                </a:lnTo>
                <a:lnTo>
                  <a:pt x="4843" y="1927"/>
                </a:lnTo>
                <a:lnTo>
                  <a:pt x="4841" y="1927"/>
                </a:lnTo>
                <a:lnTo>
                  <a:pt x="4841" y="1925"/>
                </a:lnTo>
                <a:lnTo>
                  <a:pt x="4838" y="1925"/>
                </a:lnTo>
                <a:lnTo>
                  <a:pt x="4838" y="1925"/>
                </a:lnTo>
                <a:lnTo>
                  <a:pt x="4836" y="1925"/>
                </a:lnTo>
                <a:lnTo>
                  <a:pt x="4836" y="1927"/>
                </a:lnTo>
                <a:lnTo>
                  <a:pt x="4834" y="1927"/>
                </a:lnTo>
                <a:lnTo>
                  <a:pt x="4834" y="1927"/>
                </a:lnTo>
                <a:lnTo>
                  <a:pt x="4832" y="1927"/>
                </a:lnTo>
                <a:lnTo>
                  <a:pt x="4829" y="1927"/>
                </a:lnTo>
                <a:lnTo>
                  <a:pt x="4827" y="1927"/>
                </a:lnTo>
                <a:lnTo>
                  <a:pt x="4827" y="1927"/>
                </a:lnTo>
                <a:lnTo>
                  <a:pt x="4825" y="1925"/>
                </a:lnTo>
                <a:lnTo>
                  <a:pt x="4825" y="1925"/>
                </a:lnTo>
                <a:lnTo>
                  <a:pt x="4825" y="1925"/>
                </a:lnTo>
                <a:lnTo>
                  <a:pt x="4825" y="1925"/>
                </a:lnTo>
                <a:lnTo>
                  <a:pt x="4825" y="1927"/>
                </a:lnTo>
                <a:lnTo>
                  <a:pt x="4825" y="1930"/>
                </a:lnTo>
                <a:lnTo>
                  <a:pt x="4827" y="1932"/>
                </a:lnTo>
                <a:lnTo>
                  <a:pt x="4829" y="1934"/>
                </a:lnTo>
                <a:lnTo>
                  <a:pt x="4834" y="1936"/>
                </a:lnTo>
                <a:close/>
                <a:moveTo>
                  <a:pt x="4820" y="1934"/>
                </a:moveTo>
                <a:lnTo>
                  <a:pt x="4825" y="1934"/>
                </a:lnTo>
                <a:lnTo>
                  <a:pt x="4827" y="1934"/>
                </a:lnTo>
                <a:lnTo>
                  <a:pt x="4829" y="1934"/>
                </a:lnTo>
                <a:lnTo>
                  <a:pt x="4829" y="1934"/>
                </a:lnTo>
                <a:lnTo>
                  <a:pt x="4827" y="1934"/>
                </a:lnTo>
                <a:lnTo>
                  <a:pt x="4827" y="1934"/>
                </a:lnTo>
                <a:lnTo>
                  <a:pt x="4827" y="1932"/>
                </a:lnTo>
                <a:lnTo>
                  <a:pt x="4825" y="1932"/>
                </a:lnTo>
                <a:lnTo>
                  <a:pt x="4825" y="1930"/>
                </a:lnTo>
                <a:lnTo>
                  <a:pt x="4825" y="1930"/>
                </a:lnTo>
                <a:lnTo>
                  <a:pt x="4825" y="1927"/>
                </a:lnTo>
                <a:lnTo>
                  <a:pt x="4823" y="1927"/>
                </a:lnTo>
                <a:lnTo>
                  <a:pt x="4823" y="1927"/>
                </a:lnTo>
                <a:lnTo>
                  <a:pt x="4823" y="1930"/>
                </a:lnTo>
                <a:lnTo>
                  <a:pt x="4823" y="1930"/>
                </a:lnTo>
                <a:lnTo>
                  <a:pt x="4823" y="1932"/>
                </a:lnTo>
                <a:lnTo>
                  <a:pt x="4820" y="1932"/>
                </a:lnTo>
                <a:lnTo>
                  <a:pt x="4820" y="1932"/>
                </a:lnTo>
                <a:lnTo>
                  <a:pt x="4820" y="1934"/>
                </a:lnTo>
                <a:lnTo>
                  <a:pt x="4820" y="1934"/>
                </a:lnTo>
                <a:lnTo>
                  <a:pt x="4820" y="1934"/>
                </a:lnTo>
                <a:close/>
                <a:moveTo>
                  <a:pt x="4852" y="1218"/>
                </a:moveTo>
                <a:lnTo>
                  <a:pt x="4852" y="1218"/>
                </a:lnTo>
                <a:lnTo>
                  <a:pt x="4854" y="1216"/>
                </a:lnTo>
                <a:lnTo>
                  <a:pt x="4856" y="1216"/>
                </a:lnTo>
                <a:lnTo>
                  <a:pt x="4856" y="1216"/>
                </a:lnTo>
                <a:lnTo>
                  <a:pt x="4856" y="1218"/>
                </a:lnTo>
                <a:lnTo>
                  <a:pt x="4856" y="1218"/>
                </a:lnTo>
                <a:lnTo>
                  <a:pt x="4859" y="1218"/>
                </a:lnTo>
                <a:lnTo>
                  <a:pt x="4859" y="1220"/>
                </a:lnTo>
                <a:lnTo>
                  <a:pt x="4859" y="1220"/>
                </a:lnTo>
                <a:lnTo>
                  <a:pt x="4859" y="1220"/>
                </a:lnTo>
                <a:lnTo>
                  <a:pt x="4859" y="1223"/>
                </a:lnTo>
                <a:lnTo>
                  <a:pt x="4856" y="1223"/>
                </a:lnTo>
                <a:lnTo>
                  <a:pt x="4859" y="1225"/>
                </a:lnTo>
                <a:lnTo>
                  <a:pt x="4859" y="1225"/>
                </a:lnTo>
                <a:lnTo>
                  <a:pt x="4859" y="1225"/>
                </a:lnTo>
                <a:lnTo>
                  <a:pt x="4861" y="1225"/>
                </a:lnTo>
                <a:lnTo>
                  <a:pt x="4861" y="1227"/>
                </a:lnTo>
                <a:lnTo>
                  <a:pt x="4861" y="1227"/>
                </a:lnTo>
                <a:lnTo>
                  <a:pt x="4863" y="1229"/>
                </a:lnTo>
                <a:lnTo>
                  <a:pt x="4863" y="1229"/>
                </a:lnTo>
                <a:lnTo>
                  <a:pt x="4865" y="1227"/>
                </a:lnTo>
                <a:lnTo>
                  <a:pt x="4865" y="1225"/>
                </a:lnTo>
                <a:lnTo>
                  <a:pt x="4868" y="1225"/>
                </a:lnTo>
                <a:lnTo>
                  <a:pt x="4868" y="1223"/>
                </a:lnTo>
                <a:lnTo>
                  <a:pt x="4868" y="1223"/>
                </a:lnTo>
                <a:lnTo>
                  <a:pt x="4870" y="1220"/>
                </a:lnTo>
                <a:lnTo>
                  <a:pt x="4870" y="1218"/>
                </a:lnTo>
                <a:lnTo>
                  <a:pt x="4877" y="1216"/>
                </a:lnTo>
                <a:lnTo>
                  <a:pt x="4877" y="1216"/>
                </a:lnTo>
                <a:lnTo>
                  <a:pt x="4879" y="1216"/>
                </a:lnTo>
                <a:lnTo>
                  <a:pt x="4881" y="1216"/>
                </a:lnTo>
                <a:lnTo>
                  <a:pt x="4883" y="1218"/>
                </a:lnTo>
                <a:lnTo>
                  <a:pt x="4883" y="1220"/>
                </a:lnTo>
                <a:lnTo>
                  <a:pt x="4886" y="1218"/>
                </a:lnTo>
                <a:lnTo>
                  <a:pt x="4886" y="1216"/>
                </a:lnTo>
                <a:lnTo>
                  <a:pt x="4886" y="1216"/>
                </a:lnTo>
                <a:lnTo>
                  <a:pt x="4888" y="1214"/>
                </a:lnTo>
                <a:lnTo>
                  <a:pt x="4890" y="1211"/>
                </a:lnTo>
                <a:lnTo>
                  <a:pt x="4892" y="1209"/>
                </a:lnTo>
                <a:lnTo>
                  <a:pt x="4892" y="1209"/>
                </a:lnTo>
                <a:lnTo>
                  <a:pt x="4892" y="1209"/>
                </a:lnTo>
                <a:lnTo>
                  <a:pt x="4892" y="1207"/>
                </a:lnTo>
                <a:lnTo>
                  <a:pt x="4892" y="1207"/>
                </a:lnTo>
                <a:lnTo>
                  <a:pt x="4892" y="1202"/>
                </a:lnTo>
                <a:lnTo>
                  <a:pt x="4890" y="1202"/>
                </a:lnTo>
                <a:lnTo>
                  <a:pt x="4888" y="1202"/>
                </a:lnTo>
                <a:lnTo>
                  <a:pt x="4886" y="1202"/>
                </a:lnTo>
                <a:lnTo>
                  <a:pt x="4883" y="1200"/>
                </a:lnTo>
                <a:lnTo>
                  <a:pt x="4881" y="1200"/>
                </a:lnTo>
                <a:lnTo>
                  <a:pt x="4879" y="1202"/>
                </a:lnTo>
                <a:lnTo>
                  <a:pt x="4877" y="1202"/>
                </a:lnTo>
                <a:lnTo>
                  <a:pt x="4877" y="1202"/>
                </a:lnTo>
                <a:lnTo>
                  <a:pt x="4874" y="1202"/>
                </a:lnTo>
                <a:lnTo>
                  <a:pt x="4877" y="1205"/>
                </a:lnTo>
                <a:lnTo>
                  <a:pt x="4877" y="1205"/>
                </a:lnTo>
                <a:lnTo>
                  <a:pt x="4874" y="1207"/>
                </a:lnTo>
                <a:lnTo>
                  <a:pt x="4872" y="1207"/>
                </a:lnTo>
                <a:lnTo>
                  <a:pt x="4872" y="1207"/>
                </a:lnTo>
                <a:lnTo>
                  <a:pt x="4870" y="1207"/>
                </a:lnTo>
                <a:lnTo>
                  <a:pt x="4870" y="1207"/>
                </a:lnTo>
                <a:lnTo>
                  <a:pt x="4868" y="1209"/>
                </a:lnTo>
                <a:lnTo>
                  <a:pt x="4868" y="1207"/>
                </a:lnTo>
                <a:lnTo>
                  <a:pt x="4865" y="1205"/>
                </a:lnTo>
                <a:lnTo>
                  <a:pt x="4865" y="1205"/>
                </a:lnTo>
                <a:lnTo>
                  <a:pt x="4863" y="1207"/>
                </a:lnTo>
                <a:lnTo>
                  <a:pt x="4863" y="1207"/>
                </a:lnTo>
                <a:lnTo>
                  <a:pt x="4861" y="1209"/>
                </a:lnTo>
                <a:lnTo>
                  <a:pt x="4861" y="1209"/>
                </a:lnTo>
                <a:lnTo>
                  <a:pt x="4861" y="1211"/>
                </a:lnTo>
                <a:lnTo>
                  <a:pt x="4861" y="1211"/>
                </a:lnTo>
                <a:lnTo>
                  <a:pt x="4859" y="1214"/>
                </a:lnTo>
                <a:lnTo>
                  <a:pt x="4856" y="1216"/>
                </a:lnTo>
                <a:lnTo>
                  <a:pt x="4854" y="1216"/>
                </a:lnTo>
                <a:lnTo>
                  <a:pt x="4852" y="1218"/>
                </a:lnTo>
                <a:lnTo>
                  <a:pt x="4852" y="1218"/>
                </a:lnTo>
                <a:close/>
                <a:moveTo>
                  <a:pt x="4825" y="1765"/>
                </a:moveTo>
                <a:lnTo>
                  <a:pt x="4825" y="1765"/>
                </a:lnTo>
                <a:lnTo>
                  <a:pt x="4832" y="1765"/>
                </a:lnTo>
                <a:lnTo>
                  <a:pt x="4834" y="1765"/>
                </a:lnTo>
                <a:lnTo>
                  <a:pt x="4834" y="1763"/>
                </a:lnTo>
                <a:lnTo>
                  <a:pt x="4832" y="1763"/>
                </a:lnTo>
                <a:lnTo>
                  <a:pt x="4832" y="1765"/>
                </a:lnTo>
                <a:lnTo>
                  <a:pt x="4829" y="1765"/>
                </a:lnTo>
                <a:lnTo>
                  <a:pt x="4829" y="1765"/>
                </a:lnTo>
                <a:lnTo>
                  <a:pt x="4829" y="1765"/>
                </a:lnTo>
                <a:lnTo>
                  <a:pt x="4827" y="1765"/>
                </a:lnTo>
                <a:lnTo>
                  <a:pt x="4827" y="1765"/>
                </a:lnTo>
                <a:lnTo>
                  <a:pt x="4827" y="1765"/>
                </a:lnTo>
                <a:lnTo>
                  <a:pt x="4827" y="1765"/>
                </a:lnTo>
                <a:lnTo>
                  <a:pt x="4827" y="1765"/>
                </a:lnTo>
                <a:lnTo>
                  <a:pt x="4825" y="1765"/>
                </a:lnTo>
                <a:close/>
                <a:moveTo>
                  <a:pt x="4838" y="1704"/>
                </a:moveTo>
                <a:lnTo>
                  <a:pt x="4838" y="1704"/>
                </a:lnTo>
                <a:lnTo>
                  <a:pt x="4838" y="1704"/>
                </a:lnTo>
                <a:lnTo>
                  <a:pt x="4836" y="1704"/>
                </a:lnTo>
                <a:lnTo>
                  <a:pt x="4836" y="1704"/>
                </a:lnTo>
                <a:lnTo>
                  <a:pt x="4836" y="1704"/>
                </a:lnTo>
                <a:lnTo>
                  <a:pt x="4836" y="1704"/>
                </a:lnTo>
                <a:lnTo>
                  <a:pt x="4838" y="1704"/>
                </a:lnTo>
                <a:lnTo>
                  <a:pt x="4838" y="1704"/>
                </a:lnTo>
                <a:close/>
                <a:moveTo>
                  <a:pt x="4780" y="1752"/>
                </a:moveTo>
                <a:lnTo>
                  <a:pt x="4780" y="1752"/>
                </a:lnTo>
                <a:lnTo>
                  <a:pt x="4780" y="1749"/>
                </a:lnTo>
                <a:lnTo>
                  <a:pt x="4780" y="1749"/>
                </a:lnTo>
                <a:lnTo>
                  <a:pt x="4778" y="1752"/>
                </a:lnTo>
                <a:lnTo>
                  <a:pt x="4780" y="1752"/>
                </a:lnTo>
                <a:lnTo>
                  <a:pt x="4780" y="1752"/>
                </a:lnTo>
                <a:lnTo>
                  <a:pt x="4780" y="1752"/>
                </a:lnTo>
                <a:close/>
                <a:moveTo>
                  <a:pt x="4829" y="1770"/>
                </a:moveTo>
                <a:lnTo>
                  <a:pt x="4832" y="1770"/>
                </a:lnTo>
                <a:lnTo>
                  <a:pt x="4832" y="1772"/>
                </a:lnTo>
                <a:lnTo>
                  <a:pt x="4832" y="1772"/>
                </a:lnTo>
                <a:lnTo>
                  <a:pt x="4834" y="1772"/>
                </a:lnTo>
                <a:lnTo>
                  <a:pt x="4834" y="1772"/>
                </a:lnTo>
                <a:lnTo>
                  <a:pt x="4836" y="1770"/>
                </a:lnTo>
                <a:lnTo>
                  <a:pt x="4836" y="1767"/>
                </a:lnTo>
                <a:lnTo>
                  <a:pt x="4836" y="1765"/>
                </a:lnTo>
                <a:lnTo>
                  <a:pt x="4834" y="1765"/>
                </a:lnTo>
                <a:lnTo>
                  <a:pt x="4834" y="1765"/>
                </a:lnTo>
                <a:lnTo>
                  <a:pt x="4829" y="1767"/>
                </a:lnTo>
                <a:lnTo>
                  <a:pt x="4829" y="1767"/>
                </a:lnTo>
                <a:lnTo>
                  <a:pt x="4829" y="1767"/>
                </a:lnTo>
                <a:lnTo>
                  <a:pt x="4829" y="1770"/>
                </a:lnTo>
                <a:close/>
                <a:moveTo>
                  <a:pt x="4814" y="1245"/>
                </a:moveTo>
                <a:lnTo>
                  <a:pt x="4814" y="1247"/>
                </a:lnTo>
                <a:lnTo>
                  <a:pt x="4816" y="1247"/>
                </a:lnTo>
                <a:lnTo>
                  <a:pt x="4816" y="1245"/>
                </a:lnTo>
                <a:lnTo>
                  <a:pt x="4816" y="1245"/>
                </a:lnTo>
                <a:lnTo>
                  <a:pt x="4814" y="1245"/>
                </a:lnTo>
                <a:close/>
                <a:moveTo>
                  <a:pt x="4708" y="1826"/>
                </a:moveTo>
                <a:lnTo>
                  <a:pt x="4708" y="1828"/>
                </a:lnTo>
                <a:lnTo>
                  <a:pt x="4708" y="1828"/>
                </a:lnTo>
                <a:lnTo>
                  <a:pt x="4708" y="1830"/>
                </a:lnTo>
                <a:lnTo>
                  <a:pt x="4706" y="1833"/>
                </a:lnTo>
                <a:lnTo>
                  <a:pt x="4706" y="1833"/>
                </a:lnTo>
                <a:lnTo>
                  <a:pt x="4706" y="1833"/>
                </a:lnTo>
                <a:lnTo>
                  <a:pt x="4706" y="1835"/>
                </a:lnTo>
                <a:lnTo>
                  <a:pt x="4706" y="1835"/>
                </a:lnTo>
                <a:lnTo>
                  <a:pt x="4706" y="1835"/>
                </a:lnTo>
                <a:lnTo>
                  <a:pt x="4704" y="1837"/>
                </a:lnTo>
                <a:lnTo>
                  <a:pt x="4704" y="1837"/>
                </a:lnTo>
                <a:lnTo>
                  <a:pt x="4706" y="1839"/>
                </a:lnTo>
                <a:lnTo>
                  <a:pt x="4706" y="1839"/>
                </a:lnTo>
                <a:lnTo>
                  <a:pt x="4706" y="1839"/>
                </a:lnTo>
                <a:lnTo>
                  <a:pt x="4708" y="1839"/>
                </a:lnTo>
                <a:lnTo>
                  <a:pt x="4708" y="1839"/>
                </a:lnTo>
                <a:lnTo>
                  <a:pt x="4708" y="1837"/>
                </a:lnTo>
                <a:lnTo>
                  <a:pt x="4708" y="1837"/>
                </a:lnTo>
                <a:lnTo>
                  <a:pt x="4710" y="1835"/>
                </a:lnTo>
                <a:lnTo>
                  <a:pt x="4710" y="1835"/>
                </a:lnTo>
                <a:lnTo>
                  <a:pt x="4710" y="1835"/>
                </a:lnTo>
                <a:lnTo>
                  <a:pt x="4710" y="1835"/>
                </a:lnTo>
                <a:lnTo>
                  <a:pt x="4713" y="1835"/>
                </a:lnTo>
                <a:lnTo>
                  <a:pt x="4713" y="1835"/>
                </a:lnTo>
                <a:lnTo>
                  <a:pt x="4713" y="1833"/>
                </a:lnTo>
                <a:lnTo>
                  <a:pt x="4713" y="1833"/>
                </a:lnTo>
                <a:lnTo>
                  <a:pt x="4710" y="1830"/>
                </a:lnTo>
                <a:lnTo>
                  <a:pt x="4710" y="1830"/>
                </a:lnTo>
                <a:lnTo>
                  <a:pt x="4710" y="1833"/>
                </a:lnTo>
                <a:lnTo>
                  <a:pt x="4710" y="1830"/>
                </a:lnTo>
                <a:lnTo>
                  <a:pt x="4710" y="1828"/>
                </a:lnTo>
                <a:lnTo>
                  <a:pt x="4710" y="1828"/>
                </a:lnTo>
                <a:lnTo>
                  <a:pt x="4710" y="1826"/>
                </a:lnTo>
                <a:lnTo>
                  <a:pt x="4710" y="1826"/>
                </a:lnTo>
                <a:lnTo>
                  <a:pt x="4713" y="1826"/>
                </a:lnTo>
                <a:lnTo>
                  <a:pt x="4713" y="1826"/>
                </a:lnTo>
                <a:lnTo>
                  <a:pt x="4713" y="1824"/>
                </a:lnTo>
                <a:lnTo>
                  <a:pt x="4713" y="1826"/>
                </a:lnTo>
                <a:lnTo>
                  <a:pt x="4713" y="1826"/>
                </a:lnTo>
                <a:lnTo>
                  <a:pt x="4713" y="1826"/>
                </a:lnTo>
                <a:lnTo>
                  <a:pt x="4713" y="1821"/>
                </a:lnTo>
                <a:lnTo>
                  <a:pt x="4713" y="1819"/>
                </a:lnTo>
                <a:lnTo>
                  <a:pt x="4713" y="1819"/>
                </a:lnTo>
                <a:lnTo>
                  <a:pt x="4710" y="1819"/>
                </a:lnTo>
                <a:lnTo>
                  <a:pt x="4710" y="1819"/>
                </a:lnTo>
                <a:lnTo>
                  <a:pt x="4708" y="1824"/>
                </a:lnTo>
                <a:lnTo>
                  <a:pt x="4708" y="1826"/>
                </a:lnTo>
                <a:close/>
                <a:moveTo>
                  <a:pt x="4717" y="1909"/>
                </a:moveTo>
                <a:lnTo>
                  <a:pt x="4717" y="1909"/>
                </a:lnTo>
                <a:lnTo>
                  <a:pt x="4717" y="1909"/>
                </a:lnTo>
                <a:lnTo>
                  <a:pt x="4715" y="1912"/>
                </a:lnTo>
                <a:lnTo>
                  <a:pt x="4715" y="1912"/>
                </a:lnTo>
                <a:lnTo>
                  <a:pt x="4717" y="1912"/>
                </a:lnTo>
                <a:lnTo>
                  <a:pt x="4717" y="1909"/>
                </a:lnTo>
                <a:lnTo>
                  <a:pt x="4717" y="1909"/>
                </a:lnTo>
                <a:lnTo>
                  <a:pt x="4717" y="1909"/>
                </a:lnTo>
                <a:close/>
                <a:moveTo>
                  <a:pt x="4724" y="1781"/>
                </a:moveTo>
                <a:lnTo>
                  <a:pt x="4722" y="1781"/>
                </a:lnTo>
                <a:lnTo>
                  <a:pt x="4722" y="1781"/>
                </a:lnTo>
                <a:lnTo>
                  <a:pt x="4724" y="1783"/>
                </a:lnTo>
                <a:lnTo>
                  <a:pt x="4724" y="1783"/>
                </a:lnTo>
                <a:lnTo>
                  <a:pt x="4724" y="1781"/>
                </a:lnTo>
                <a:close/>
                <a:moveTo>
                  <a:pt x="4726" y="1844"/>
                </a:moveTo>
                <a:lnTo>
                  <a:pt x="4726" y="1844"/>
                </a:lnTo>
                <a:lnTo>
                  <a:pt x="4726" y="1842"/>
                </a:lnTo>
                <a:lnTo>
                  <a:pt x="4726" y="1844"/>
                </a:lnTo>
                <a:lnTo>
                  <a:pt x="4726" y="1844"/>
                </a:lnTo>
                <a:lnTo>
                  <a:pt x="4726" y="1844"/>
                </a:lnTo>
                <a:lnTo>
                  <a:pt x="4726" y="1844"/>
                </a:lnTo>
                <a:close/>
                <a:moveTo>
                  <a:pt x="4724" y="1882"/>
                </a:moveTo>
                <a:lnTo>
                  <a:pt x="4726" y="1882"/>
                </a:lnTo>
                <a:lnTo>
                  <a:pt x="4726" y="1885"/>
                </a:lnTo>
                <a:lnTo>
                  <a:pt x="4728" y="1885"/>
                </a:lnTo>
                <a:lnTo>
                  <a:pt x="4728" y="1882"/>
                </a:lnTo>
                <a:lnTo>
                  <a:pt x="4731" y="1882"/>
                </a:lnTo>
                <a:lnTo>
                  <a:pt x="4731" y="1880"/>
                </a:lnTo>
                <a:lnTo>
                  <a:pt x="4731" y="1880"/>
                </a:lnTo>
                <a:lnTo>
                  <a:pt x="4731" y="1878"/>
                </a:lnTo>
                <a:lnTo>
                  <a:pt x="4731" y="1878"/>
                </a:lnTo>
                <a:lnTo>
                  <a:pt x="4731" y="1878"/>
                </a:lnTo>
                <a:lnTo>
                  <a:pt x="4728" y="1880"/>
                </a:lnTo>
                <a:lnTo>
                  <a:pt x="4728" y="1880"/>
                </a:lnTo>
                <a:lnTo>
                  <a:pt x="4726" y="1880"/>
                </a:lnTo>
                <a:lnTo>
                  <a:pt x="4726" y="1880"/>
                </a:lnTo>
                <a:lnTo>
                  <a:pt x="4726" y="1880"/>
                </a:lnTo>
                <a:lnTo>
                  <a:pt x="4724" y="1882"/>
                </a:lnTo>
                <a:close/>
                <a:moveTo>
                  <a:pt x="4708" y="1921"/>
                </a:moveTo>
                <a:lnTo>
                  <a:pt x="4710" y="1921"/>
                </a:lnTo>
                <a:lnTo>
                  <a:pt x="4710" y="1921"/>
                </a:lnTo>
                <a:lnTo>
                  <a:pt x="4715" y="1918"/>
                </a:lnTo>
                <a:lnTo>
                  <a:pt x="4715" y="1918"/>
                </a:lnTo>
                <a:lnTo>
                  <a:pt x="4717" y="1916"/>
                </a:lnTo>
                <a:lnTo>
                  <a:pt x="4717" y="1916"/>
                </a:lnTo>
                <a:lnTo>
                  <a:pt x="4717" y="1916"/>
                </a:lnTo>
                <a:lnTo>
                  <a:pt x="4717" y="1914"/>
                </a:lnTo>
                <a:lnTo>
                  <a:pt x="4717" y="1914"/>
                </a:lnTo>
                <a:lnTo>
                  <a:pt x="4715" y="1914"/>
                </a:lnTo>
                <a:lnTo>
                  <a:pt x="4715" y="1914"/>
                </a:lnTo>
                <a:lnTo>
                  <a:pt x="4713" y="1916"/>
                </a:lnTo>
                <a:lnTo>
                  <a:pt x="4710" y="1918"/>
                </a:lnTo>
                <a:lnTo>
                  <a:pt x="4708" y="1918"/>
                </a:lnTo>
                <a:lnTo>
                  <a:pt x="4708" y="1918"/>
                </a:lnTo>
                <a:lnTo>
                  <a:pt x="4708" y="1921"/>
                </a:lnTo>
                <a:lnTo>
                  <a:pt x="4708" y="1921"/>
                </a:lnTo>
                <a:close/>
                <a:moveTo>
                  <a:pt x="4710" y="1815"/>
                </a:moveTo>
                <a:lnTo>
                  <a:pt x="4710" y="1815"/>
                </a:lnTo>
                <a:lnTo>
                  <a:pt x="4710" y="1815"/>
                </a:lnTo>
                <a:lnTo>
                  <a:pt x="4713" y="1817"/>
                </a:lnTo>
                <a:lnTo>
                  <a:pt x="4713" y="1817"/>
                </a:lnTo>
                <a:lnTo>
                  <a:pt x="4715" y="1815"/>
                </a:lnTo>
                <a:lnTo>
                  <a:pt x="4715" y="1815"/>
                </a:lnTo>
                <a:lnTo>
                  <a:pt x="4715" y="1812"/>
                </a:lnTo>
                <a:lnTo>
                  <a:pt x="4710" y="1812"/>
                </a:lnTo>
                <a:lnTo>
                  <a:pt x="4710" y="1815"/>
                </a:lnTo>
                <a:close/>
                <a:moveTo>
                  <a:pt x="4856" y="1209"/>
                </a:moveTo>
                <a:lnTo>
                  <a:pt x="4856" y="1209"/>
                </a:lnTo>
                <a:lnTo>
                  <a:pt x="4856" y="1209"/>
                </a:lnTo>
                <a:lnTo>
                  <a:pt x="4856" y="1209"/>
                </a:lnTo>
                <a:lnTo>
                  <a:pt x="4854" y="1209"/>
                </a:lnTo>
                <a:lnTo>
                  <a:pt x="4854" y="1207"/>
                </a:lnTo>
                <a:lnTo>
                  <a:pt x="4854" y="1207"/>
                </a:lnTo>
                <a:lnTo>
                  <a:pt x="4854" y="1209"/>
                </a:lnTo>
                <a:lnTo>
                  <a:pt x="4854" y="1209"/>
                </a:lnTo>
                <a:lnTo>
                  <a:pt x="4854" y="1209"/>
                </a:lnTo>
                <a:lnTo>
                  <a:pt x="4856" y="1209"/>
                </a:lnTo>
                <a:close/>
                <a:moveTo>
                  <a:pt x="4780" y="1761"/>
                </a:moveTo>
                <a:lnTo>
                  <a:pt x="4780" y="1763"/>
                </a:lnTo>
                <a:lnTo>
                  <a:pt x="4780" y="1765"/>
                </a:lnTo>
                <a:lnTo>
                  <a:pt x="4780" y="1765"/>
                </a:lnTo>
                <a:lnTo>
                  <a:pt x="4782" y="1763"/>
                </a:lnTo>
                <a:lnTo>
                  <a:pt x="4782" y="1763"/>
                </a:lnTo>
                <a:lnTo>
                  <a:pt x="4782" y="1765"/>
                </a:lnTo>
                <a:lnTo>
                  <a:pt x="4784" y="1765"/>
                </a:lnTo>
                <a:lnTo>
                  <a:pt x="4787" y="1765"/>
                </a:lnTo>
                <a:lnTo>
                  <a:pt x="4787" y="1765"/>
                </a:lnTo>
                <a:lnTo>
                  <a:pt x="4787" y="1763"/>
                </a:lnTo>
                <a:lnTo>
                  <a:pt x="4787" y="1763"/>
                </a:lnTo>
                <a:lnTo>
                  <a:pt x="4784" y="1763"/>
                </a:lnTo>
                <a:lnTo>
                  <a:pt x="4782" y="1763"/>
                </a:lnTo>
                <a:lnTo>
                  <a:pt x="4782" y="1761"/>
                </a:lnTo>
                <a:lnTo>
                  <a:pt x="4782" y="1758"/>
                </a:lnTo>
                <a:lnTo>
                  <a:pt x="4782" y="1756"/>
                </a:lnTo>
                <a:lnTo>
                  <a:pt x="4780" y="1756"/>
                </a:lnTo>
                <a:lnTo>
                  <a:pt x="4780" y="1756"/>
                </a:lnTo>
                <a:lnTo>
                  <a:pt x="4780" y="1758"/>
                </a:lnTo>
                <a:lnTo>
                  <a:pt x="4778" y="1756"/>
                </a:lnTo>
                <a:lnTo>
                  <a:pt x="4778" y="1756"/>
                </a:lnTo>
                <a:lnTo>
                  <a:pt x="4778" y="1758"/>
                </a:lnTo>
                <a:lnTo>
                  <a:pt x="4778" y="1758"/>
                </a:lnTo>
                <a:lnTo>
                  <a:pt x="4778" y="1758"/>
                </a:lnTo>
                <a:lnTo>
                  <a:pt x="4778" y="1761"/>
                </a:lnTo>
                <a:lnTo>
                  <a:pt x="4780" y="1761"/>
                </a:lnTo>
                <a:close/>
                <a:moveTo>
                  <a:pt x="4710" y="1882"/>
                </a:moveTo>
                <a:lnTo>
                  <a:pt x="4710" y="1882"/>
                </a:lnTo>
                <a:lnTo>
                  <a:pt x="4708" y="1885"/>
                </a:lnTo>
                <a:lnTo>
                  <a:pt x="4708" y="1885"/>
                </a:lnTo>
                <a:lnTo>
                  <a:pt x="4710" y="1885"/>
                </a:lnTo>
                <a:lnTo>
                  <a:pt x="4710" y="1885"/>
                </a:lnTo>
                <a:lnTo>
                  <a:pt x="4710" y="1882"/>
                </a:lnTo>
                <a:lnTo>
                  <a:pt x="4713" y="1882"/>
                </a:lnTo>
                <a:lnTo>
                  <a:pt x="4713" y="1882"/>
                </a:lnTo>
                <a:lnTo>
                  <a:pt x="4713" y="1882"/>
                </a:lnTo>
                <a:lnTo>
                  <a:pt x="4710" y="1882"/>
                </a:lnTo>
                <a:close/>
                <a:moveTo>
                  <a:pt x="4713" y="1779"/>
                </a:moveTo>
                <a:lnTo>
                  <a:pt x="4713" y="1779"/>
                </a:lnTo>
                <a:lnTo>
                  <a:pt x="4713" y="1779"/>
                </a:lnTo>
                <a:lnTo>
                  <a:pt x="4713" y="1781"/>
                </a:lnTo>
                <a:lnTo>
                  <a:pt x="4713" y="1781"/>
                </a:lnTo>
                <a:lnTo>
                  <a:pt x="4713" y="1779"/>
                </a:lnTo>
                <a:lnTo>
                  <a:pt x="4713" y="1779"/>
                </a:lnTo>
                <a:close/>
                <a:moveTo>
                  <a:pt x="4733" y="1882"/>
                </a:moveTo>
                <a:lnTo>
                  <a:pt x="4733" y="1882"/>
                </a:lnTo>
                <a:lnTo>
                  <a:pt x="4744" y="1880"/>
                </a:lnTo>
                <a:lnTo>
                  <a:pt x="4744" y="1880"/>
                </a:lnTo>
                <a:lnTo>
                  <a:pt x="4744" y="1878"/>
                </a:lnTo>
                <a:lnTo>
                  <a:pt x="4742" y="1878"/>
                </a:lnTo>
                <a:lnTo>
                  <a:pt x="4740" y="1878"/>
                </a:lnTo>
                <a:lnTo>
                  <a:pt x="4737" y="1878"/>
                </a:lnTo>
                <a:lnTo>
                  <a:pt x="4737" y="1878"/>
                </a:lnTo>
                <a:lnTo>
                  <a:pt x="4735" y="1878"/>
                </a:lnTo>
                <a:lnTo>
                  <a:pt x="4735" y="1878"/>
                </a:lnTo>
                <a:lnTo>
                  <a:pt x="4733" y="1878"/>
                </a:lnTo>
                <a:lnTo>
                  <a:pt x="4733" y="1878"/>
                </a:lnTo>
                <a:lnTo>
                  <a:pt x="4733" y="1880"/>
                </a:lnTo>
                <a:lnTo>
                  <a:pt x="4733" y="1880"/>
                </a:lnTo>
                <a:lnTo>
                  <a:pt x="4731" y="1882"/>
                </a:lnTo>
                <a:lnTo>
                  <a:pt x="4733" y="1882"/>
                </a:lnTo>
                <a:close/>
                <a:moveTo>
                  <a:pt x="4749" y="1709"/>
                </a:moveTo>
                <a:lnTo>
                  <a:pt x="4746" y="1709"/>
                </a:lnTo>
                <a:lnTo>
                  <a:pt x="4749" y="1711"/>
                </a:lnTo>
                <a:lnTo>
                  <a:pt x="4749" y="1711"/>
                </a:lnTo>
                <a:lnTo>
                  <a:pt x="4749" y="1711"/>
                </a:lnTo>
                <a:lnTo>
                  <a:pt x="4749" y="1709"/>
                </a:lnTo>
                <a:lnTo>
                  <a:pt x="4749" y="1709"/>
                </a:lnTo>
                <a:lnTo>
                  <a:pt x="4749" y="1709"/>
                </a:lnTo>
                <a:close/>
                <a:moveTo>
                  <a:pt x="4753" y="1873"/>
                </a:moveTo>
                <a:lnTo>
                  <a:pt x="4753" y="1876"/>
                </a:lnTo>
                <a:lnTo>
                  <a:pt x="4755" y="1876"/>
                </a:lnTo>
                <a:lnTo>
                  <a:pt x="4755" y="1873"/>
                </a:lnTo>
                <a:lnTo>
                  <a:pt x="4757" y="1873"/>
                </a:lnTo>
                <a:lnTo>
                  <a:pt x="4760" y="1873"/>
                </a:lnTo>
                <a:lnTo>
                  <a:pt x="4760" y="1873"/>
                </a:lnTo>
                <a:lnTo>
                  <a:pt x="4762" y="1873"/>
                </a:lnTo>
                <a:lnTo>
                  <a:pt x="4764" y="1876"/>
                </a:lnTo>
                <a:lnTo>
                  <a:pt x="4764" y="1873"/>
                </a:lnTo>
                <a:lnTo>
                  <a:pt x="4766" y="1873"/>
                </a:lnTo>
                <a:lnTo>
                  <a:pt x="4769" y="1871"/>
                </a:lnTo>
                <a:lnTo>
                  <a:pt x="4769" y="1871"/>
                </a:lnTo>
                <a:lnTo>
                  <a:pt x="4769" y="1871"/>
                </a:lnTo>
                <a:lnTo>
                  <a:pt x="4769" y="1871"/>
                </a:lnTo>
                <a:lnTo>
                  <a:pt x="4769" y="1871"/>
                </a:lnTo>
                <a:lnTo>
                  <a:pt x="4766" y="1869"/>
                </a:lnTo>
                <a:lnTo>
                  <a:pt x="4764" y="1869"/>
                </a:lnTo>
                <a:lnTo>
                  <a:pt x="4762" y="1871"/>
                </a:lnTo>
                <a:lnTo>
                  <a:pt x="4760" y="1871"/>
                </a:lnTo>
                <a:lnTo>
                  <a:pt x="4757" y="1871"/>
                </a:lnTo>
                <a:lnTo>
                  <a:pt x="4757" y="1871"/>
                </a:lnTo>
                <a:lnTo>
                  <a:pt x="4755" y="1873"/>
                </a:lnTo>
                <a:lnTo>
                  <a:pt x="4753" y="1873"/>
                </a:lnTo>
                <a:close/>
                <a:moveTo>
                  <a:pt x="4749" y="1880"/>
                </a:moveTo>
                <a:lnTo>
                  <a:pt x="4751" y="1880"/>
                </a:lnTo>
                <a:lnTo>
                  <a:pt x="4751" y="1878"/>
                </a:lnTo>
                <a:lnTo>
                  <a:pt x="4751" y="1878"/>
                </a:lnTo>
                <a:lnTo>
                  <a:pt x="4751" y="1878"/>
                </a:lnTo>
                <a:lnTo>
                  <a:pt x="4749" y="1880"/>
                </a:lnTo>
                <a:close/>
                <a:moveTo>
                  <a:pt x="4778" y="1763"/>
                </a:moveTo>
                <a:lnTo>
                  <a:pt x="4778" y="1761"/>
                </a:lnTo>
                <a:lnTo>
                  <a:pt x="4775" y="1761"/>
                </a:lnTo>
                <a:lnTo>
                  <a:pt x="4775" y="1763"/>
                </a:lnTo>
                <a:lnTo>
                  <a:pt x="4775" y="1763"/>
                </a:lnTo>
                <a:lnTo>
                  <a:pt x="4778" y="1765"/>
                </a:lnTo>
                <a:lnTo>
                  <a:pt x="4778" y="1763"/>
                </a:lnTo>
                <a:lnTo>
                  <a:pt x="4778" y="1763"/>
                </a:lnTo>
                <a:close/>
                <a:moveTo>
                  <a:pt x="4751" y="1700"/>
                </a:moveTo>
                <a:lnTo>
                  <a:pt x="4751" y="1700"/>
                </a:lnTo>
                <a:lnTo>
                  <a:pt x="4751" y="1698"/>
                </a:lnTo>
                <a:lnTo>
                  <a:pt x="4751" y="1698"/>
                </a:lnTo>
                <a:lnTo>
                  <a:pt x="4751" y="1695"/>
                </a:lnTo>
                <a:lnTo>
                  <a:pt x="4749" y="1693"/>
                </a:lnTo>
                <a:lnTo>
                  <a:pt x="4749" y="1695"/>
                </a:lnTo>
                <a:lnTo>
                  <a:pt x="4749" y="1695"/>
                </a:lnTo>
                <a:lnTo>
                  <a:pt x="4749" y="1695"/>
                </a:lnTo>
                <a:lnTo>
                  <a:pt x="4749" y="1698"/>
                </a:lnTo>
                <a:lnTo>
                  <a:pt x="4749" y="1698"/>
                </a:lnTo>
                <a:lnTo>
                  <a:pt x="4751" y="1700"/>
                </a:lnTo>
                <a:close/>
                <a:moveTo>
                  <a:pt x="4746" y="1781"/>
                </a:moveTo>
                <a:lnTo>
                  <a:pt x="4746" y="1779"/>
                </a:lnTo>
                <a:lnTo>
                  <a:pt x="4746" y="1779"/>
                </a:lnTo>
                <a:lnTo>
                  <a:pt x="4746" y="1779"/>
                </a:lnTo>
                <a:lnTo>
                  <a:pt x="4744" y="1779"/>
                </a:lnTo>
                <a:lnTo>
                  <a:pt x="4744" y="1779"/>
                </a:lnTo>
                <a:lnTo>
                  <a:pt x="4744" y="1779"/>
                </a:lnTo>
                <a:lnTo>
                  <a:pt x="4744" y="1779"/>
                </a:lnTo>
                <a:lnTo>
                  <a:pt x="4744" y="1779"/>
                </a:lnTo>
                <a:lnTo>
                  <a:pt x="4742" y="1779"/>
                </a:lnTo>
                <a:lnTo>
                  <a:pt x="4742" y="1779"/>
                </a:lnTo>
                <a:lnTo>
                  <a:pt x="4737" y="1776"/>
                </a:lnTo>
                <a:lnTo>
                  <a:pt x="4733" y="1776"/>
                </a:lnTo>
                <a:lnTo>
                  <a:pt x="4733" y="1776"/>
                </a:lnTo>
                <a:lnTo>
                  <a:pt x="4733" y="1779"/>
                </a:lnTo>
                <a:lnTo>
                  <a:pt x="4731" y="1781"/>
                </a:lnTo>
                <a:lnTo>
                  <a:pt x="4733" y="1783"/>
                </a:lnTo>
                <a:lnTo>
                  <a:pt x="4735" y="1783"/>
                </a:lnTo>
                <a:lnTo>
                  <a:pt x="4735" y="1783"/>
                </a:lnTo>
                <a:lnTo>
                  <a:pt x="4740" y="1781"/>
                </a:lnTo>
                <a:lnTo>
                  <a:pt x="4742" y="1781"/>
                </a:lnTo>
                <a:lnTo>
                  <a:pt x="4744" y="1781"/>
                </a:lnTo>
                <a:lnTo>
                  <a:pt x="4746" y="1781"/>
                </a:lnTo>
                <a:close/>
                <a:moveTo>
                  <a:pt x="4749" y="1781"/>
                </a:moveTo>
                <a:lnTo>
                  <a:pt x="4749" y="1781"/>
                </a:lnTo>
                <a:lnTo>
                  <a:pt x="4749" y="1781"/>
                </a:lnTo>
                <a:lnTo>
                  <a:pt x="4749" y="1781"/>
                </a:lnTo>
                <a:lnTo>
                  <a:pt x="4755" y="1781"/>
                </a:lnTo>
                <a:lnTo>
                  <a:pt x="4757" y="1781"/>
                </a:lnTo>
                <a:lnTo>
                  <a:pt x="4762" y="1781"/>
                </a:lnTo>
                <a:lnTo>
                  <a:pt x="4762" y="1781"/>
                </a:lnTo>
                <a:lnTo>
                  <a:pt x="4757" y="1779"/>
                </a:lnTo>
                <a:lnTo>
                  <a:pt x="4753" y="1779"/>
                </a:lnTo>
                <a:lnTo>
                  <a:pt x="4749" y="1779"/>
                </a:lnTo>
                <a:lnTo>
                  <a:pt x="4749" y="1779"/>
                </a:lnTo>
                <a:lnTo>
                  <a:pt x="4749" y="1781"/>
                </a:lnTo>
                <a:close/>
                <a:moveTo>
                  <a:pt x="4753" y="1644"/>
                </a:moveTo>
                <a:lnTo>
                  <a:pt x="4753" y="1641"/>
                </a:lnTo>
                <a:lnTo>
                  <a:pt x="4753" y="1641"/>
                </a:lnTo>
                <a:lnTo>
                  <a:pt x="4753" y="1644"/>
                </a:lnTo>
                <a:lnTo>
                  <a:pt x="4753" y="1644"/>
                </a:lnTo>
                <a:lnTo>
                  <a:pt x="4753" y="1646"/>
                </a:lnTo>
                <a:lnTo>
                  <a:pt x="4753" y="1644"/>
                </a:lnTo>
                <a:close/>
                <a:moveTo>
                  <a:pt x="4757" y="1790"/>
                </a:moveTo>
                <a:lnTo>
                  <a:pt x="4757" y="1788"/>
                </a:lnTo>
                <a:lnTo>
                  <a:pt x="4757" y="1785"/>
                </a:lnTo>
                <a:lnTo>
                  <a:pt x="4757" y="1783"/>
                </a:lnTo>
                <a:lnTo>
                  <a:pt x="4757" y="1783"/>
                </a:lnTo>
                <a:lnTo>
                  <a:pt x="4755" y="1783"/>
                </a:lnTo>
                <a:lnTo>
                  <a:pt x="4755" y="1783"/>
                </a:lnTo>
                <a:lnTo>
                  <a:pt x="4755" y="1783"/>
                </a:lnTo>
                <a:lnTo>
                  <a:pt x="4755" y="1785"/>
                </a:lnTo>
                <a:lnTo>
                  <a:pt x="4755" y="1788"/>
                </a:lnTo>
                <a:lnTo>
                  <a:pt x="4757" y="1790"/>
                </a:lnTo>
                <a:lnTo>
                  <a:pt x="4757" y="1790"/>
                </a:lnTo>
                <a:lnTo>
                  <a:pt x="4757" y="1790"/>
                </a:lnTo>
                <a:close/>
                <a:moveTo>
                  <a:pt x="5081" y="1029"/>
                </a:moveTo>
                <a:lnTo>
                  <a:pt x="5077" y="1029"/>
                </a:lnTo>
                <a:lnTo>
                  <a:pt x="5077" y="1031"/>
                </a:lnTo>
                <a:lnTo>
                  <a:pt x="5077" y="1031"/>
                </a:lnTo>
                <a:lnTo>
                  <a:pt x="5079" y="1031"/>
                </a:lnTo>
                <a:lnTo>
                  <a:pt x="5079" y="1031"/>
                </a:lnTo>
                <a:lnTo>
                  <a:pt x="5081" y="1029"/>
                </a:lnTo>
                <a:lnTo>
                  <a:pt x="5081" y="1029"/>
                </a:lnTo>
                <a:lnTo>
                  <a:pt x="5081" y="1029"/>
                </a:lnTo>
                <a:close/>
                <a:moveTo>
                  <a:pt x="5144" y="1900"/>
                </a:moveTo>
                <a:lnTo>
                  <a:pt x="5144" y="1900"/>
                </a:lnTo>
                <a:lnTo>
                  <a:pt x="5144" y="1900"/>
                </a:lnTo>
                <a:lnTo>
                  <a:pt x="5144" y="1898"/>
                </a:lnTo>
                <a:lnTo>
                  <a:pt x="5142" y="1898"/>
                </a:lnTo>
                <a:lnTo>
                  <a:pt x="5142" y="1898"/>
                </a:lnTo>
                <a:lnTo>
                  <a:pt x="5140" y="1898"/>
                </a:lnTo>
                <a:lnTo>
                  <a:pt x="5137" y="1896"/>
                </a:lnTo>
                <a:lnTo>
                  <a:pt x="5137" y="1896"/>
                </a:lnTo>
                <a:lnTo>
                  <a:pt x="5137" y="1896"/>
                </a:lnTo>
                <a:lnTo>
                  <a:pt x="5137" y="1896"/>
                </a:lnTo>
                <a:lnTo>
                  <a:pt x="5137" y="1898"/>
                </a:lnTo>
                <a:lnTo>
                  <a:pt x="5137" y="1900"/>
                </a:lnTo>
                <a:lnTo>
                  <a:pt x="5137" y="1900"/>
                </a:lnTo>
                <a:lnTo>
                  <a:pt x="5137" y="1900"/>
                </a:lnTo>
                <a:lnTo>
                  <a:pt x="5140" y="1900"/>
                </a:lnTo>
                <a:lnTo>
                  <a:pt x="5140" y="1900"/>
                </a:lnTo>
                <a:lnTo>
                  <a:pt x="5142" y="1900"/>
                </a:lnTo>
                <a:lnTo>
                  <a:pt x="5144" y="1900"/>
                </a:lnTo>
                <a:lnTo>
                  <a:pt x="5144" y="1903"/>
                </a:lnTo>
                <a:lnTo>
                  <a:pt x="5144" y="1900"/>
                </a:lnTo>
                <a:close/>
                <a:moveTo>
                  <a:pt x="5135" y="1898"/>
                </a:moveTo>
                <a:lnTo>
                  <a:pt x="5135" y="1898"/>
                </a:lnTo>
                <a:lnTo>
                  <a:pt x="5135" y="1898"/>
                </a:lnTo>
                <a:lnTo>
                  <a:pt x="5135" y="1896"/>
                </a:lnTo>
                <a:lnTo>
                  <a:pt x="5135" y="1896"/>
                </a:lnTo>
                <a:lnTo>
                  <a:pt x="5133" y="1894"/>
                </a:lnTo>
                <a:lnTo>
                  <a:pt x="5133" y="1896"/>
                </a:lnTo>
                <a:lnTo>
                  <a:pt x="5131" y="1896"/>
                </a:lnTo>
                <a:lnTo>
                  <a:pt x="5135" y="1898"/>
                </a:lnTo>
                <a:lnTo>
                  <a:pt x="5135" y="1898"/>
                </a:lnTo>
                <a:close/>
                <a:moveTo>
                  <a:pt x="5144" y="1916"/>
                </a:moveTo>
                <a:lnTo>
                  <a:pt x="5144" y="1916"/>
                </a:lnTo>
                <a:lnTo>
                  <a:pt x="5144" y="1916"/>
                </a:lnTo>
                <a:lnTo>
                  <a:pt x="5142" y="1916"/>
                </a:lnTo>
                <a:lnTo>
                  <a:pt x="5142" y="1916"/>
                </a:lnTo>
                <a:lnTo>
                  <a:pt x="5142" y="1916"/>
                </a:lnTo>
                <a:lnTo>
                  <a:pt x="5144" y="1916"/>
                </a:lnTo>
                <a:close/>
                <a:moveTo>
                  <a:pt x="4715" y="1880"/>
                </a:moveTo>
                <a:lnTo>
                  <a:pt x="4715" y="1880"/>
                </a:lnTo>
                <a:lnTo>
                  <a:pt x="4715" y="1880"/>
                </a:lnTo>
                <a:lnTo>
                  <a:pt x="4713" y="1880"/>
                </a:lnTo>
                <a:lnTo>
                  <a:pt x="4713" y="1880"/>
                </a:lnTo>
                <a:lnTo>
                  <a:pt x="4710" y="1880"/>
                </a:lnTo>
                <a:lnTo>
                  <a:pt x="4710" y="1882"/>
                </a:lnTo>
                <a:lnTo>
                  <a:pt x="4715" y="1882"/>
                </a:lnTo>
                <a:lnTo>
                  <a:pt x="4715" y="1880"/>
                </a:lnTo>
                <a:close/>
                <a:moveTo>
                  <a:pt x="5068" y="1036"/>
                </a:moveTo>
                <a:lnTo>
                  <a:pt x="5065" y="1036"/>
                </a:lnTo>
                <a:lnTo>
                  <a:pt x="5065" y="1036"/>
                </a:lnTo>
                <a:lnTo>
                  <a:pt x="5065" y="1036"/>
                </a:lnTo>
                <a:lnTo>
                  <a:pt x="5065" y="1036"/>
                </a:lnTo>
                <a:lnTo>
                  <a:pt x="5065" y="1036"/>
                </a:lnTo>
                <a:lnTo>
                  <a:pt x="5065" y="1036"/>
                </a:lnTo>
                <a:lnTo>
                  <a:pt x="5065" y="1038"/>
                </a:lnTo>
                <a:lnTo>
                  <a:pt x="5065" y="1038"/>
                </a:lnTo>
                <a:lnTo>
                  <a:pt x="5065" y="1038"/>
                </a:lnTo>
                <a:lnTo>
                  <a:pt x="5068" y="1038"/>
                </a:lnTo>
                <a:lnTo>
                  <a:pt x="5068" y="1038"/>
                </a:lnTo>
                <a:lnTo>
                  <a:pt x="5068" y="1036"/>
                </a:lnTo>
                <a:lnTo>
                  <a:pt x="5068" y="1036"/>
                </a:lnTo>
                <a:close/>
                <a:moveTo>
                  <a:pt x="5074" y="1033"/>
                </a:moveTo>
                <a:lnTo>
                  <a:pt x="5074" y="1033"/>
                </a:lnTo>
                <a:lnTo>
                  <a:pt x="5072" y="1033"/>
                </a:lnTo>
                <a:lnTo>
                  <a:pt x="5072" y="1033"/>
                </a:lnTo>
                <a:lnTo>
                  <a:pt x="5072" y="1033"/>
                </a:lnTo>
                <a:lnTo>
                  <a:pt x="5072" y="1033"/>
                </a:lnTo>
                <a:lnTo>
                  <a:pt x="5072" y="1033"/>
                </a:lnTo>
                <a:lnTo>
                  <a:pt x="5072" y="1033"/>
                </a:lnTo>
                <a:lnTo>
                  <a:pt x="5074" y="1033"/>
                </a:lnTo>
                <a:close/>
                <a:moveTo>
                  <a:pt x="5086" y="1835"/>
                </a:moveTo>
                <a:lnTo>
                  <a:pt x="5088" y="1835"/>
                </a:lnTo>
                <a:lnTo>
                  <a:pt x="5086" y="1833"/>
                </a:lnTo>
                <a:lnTo>
                  <a:pt x="5086" y="1833"/>
                </a:lnTo>
                <a:lnTo>
                  <a:pt x="5083" y="1833"/>
                </a:lnTo>
                <a:lnTo>
                  <a:pt x="5083" y="1833"/>
                </a:lnTo>
                <a:lnTo>
                  <a:pt x="5083" y="1835"/>
                </a:lnTo>
                <a:lnTo>
                  <a:pt x="5086" y="1835"/>
                </a:lnTo>
                <a:lnTo>
                  <a:pt x="5086" y="1835"/>
                </a:lnTo>
                <a:close/>
                <a:moveTo>
                  <a:pt x="5072" y="1018"/>
                </a:moveTo>
                <a:lnTo>
                  <a:pt x="5070" y="1018"/>
                </a:lnTo>
                <a:lnTo>
                  <a:pt x="5068" y="1022"/>
                </a:lnTo>
                <a:lnTo>
                  <a:pt x="5065" y="1022"/>
                </a:lnTo>
                <a:lnTo>
                  <a:pt x="5065" y="1022"/>
                </a:lnTo>
                <a:lnTo>
                  <a:pt x="5065" y="1024"/>
                </a:lnTo>
                <a:lnTo>
                  <a:pt x="5063" y="1024"/>
                </a:lnTo>
                <a:lnTo>
                  <a:pt x="5063" y="1027"/>
                </a:lnTo>
                <a:lnTo>
                  <a:pt x="5059" y="1029"/>
                </a:lnTo>
                <a:lnTo>
                  <a:pt x="5059" y="1029"/>
                </a:lnTo>
                <a:lnTo>
                  <a:pt x="5059" y="1031"/>
                </a:lnTo>
                <a:lnTo>
                  <a:pt x="5061" y="1033"/>
                </a:lnTo>
                <a:lnTo>
                  <a:pt x="5061" y="1029"/>
                </a:lnTo>
                <a:lnTo>
                  <a:pt x="5063" y="1027"/>
                </a:lnTo>
                <a:lnTo>
                  <a:pt x="5065" y="1024"/>
                </a:lnTo>
                <a:lnTo>
                  <a:pt x="5065" y="1024"/>
                </a:lnTo>
                <a:lnTo>
                  <a:pt x="5070" y="1022"/>
                </a:lnTo>
                <a:lnTo>
                  <a:pt x="5070" y="1022"/>
                </a:lnTo>
                <a:lnTo>
                  <a:pt x="5072" y="1020"/>
                </a:lnTo>
                <a:lnTo>
                  <a:pt x="5074" y="1020"/>
                </a:lnTo>
                <a:lnTo>
                  <a:pt x="5077" y="1020"/>
                </a:lnTo>
                <a:lnTo>
                  <a:pt x="5077" y="1018"/>
                </a:lnTo>
                <a:lnTo>
                  <a:pt x="5074" y="1018"/>
                </a:lnTo>
                <a:lnTo>
                  <a:pt x="5072" y="1018"/>
                </a:lnTo>
                <a:close/>
                <a:moveTo>
                  <a:pt x="5095" y="1837"/>
                </a:moveTo>
                <a:lnTo>
                  <a:pt x="5095" y="1839"/>
                </a:lnTo>
                <a:lnTo>
                  <a:pt x="5097" y="1839"/>
                </a:lnTo>
                <a:lnTo>
                  <a:pt x="5099" y="1842"/>
                </a:lnTo>
                <a:lnTo>
                  <a:pt x="5099" y="1842"/>
                </a:lnTo>
                <a:lnTo>
                  <a:pt x="5099" y="1842"/>
                </a:lnTo>
                <a:lnTo>
                  <a:pt x="5099" y="1842"/>
                </a:lnTo>
                <a:lnTo>
                  <a:pt x="5099" y="1839"/>
                </a:lnTo>
                <a:lnTo>
                  <a:pt x="5099" y="1837"/>
                </a:lnTo>
                <a:lnTo>
                  <a:pt x="5097" y="1837"/>
                </a:lnTo>
                <a:lnTo>
                  <a:pt x="5095" y="1837"/>
                </a:lnTo>
                <a:lnTo>
                  <a:pt x="5095" y="1837"/>
                </a:lnTo>
                <a:close/>
                <a:moveTo>
                  <a:pt x="5097" y="1788"/>
                </a:moveTo>
                <a:lnTo>
                  <a:pt x="5095" y="1788"/>
                </a:lnTo>
                <a:lnTo>
                  <a:pt x="5095" y="1788"/>
                </a:lnTo>
                <a:lnTo>
                  <a:pt x="5095" y="1788"/>
                </a:lnTo>
                <a:lnTo>
                  <a:pt x="5097" y="1788"/>
                </a:lnTo>
                <a:lnTo>
                  <a:pt x="5097" y="1788"/>
                </a:lnTo>
                <a:lnTo>
                  <a:pt x="5097" y="1785"/>
                </a:lnTo>
                <a:lnTo>
                  <a:pt x="5097" y="1788"/>
                </a:lnTo>
                <a:close/>
                <a:moveTo>
                  <a:pt x="5146" y="1882"/>
                </a:moveTo>
                <a:lnTo>
                  <a:pt x="5146" y="1882"/>
                </a:lnTo>
                <a:lnTo>
                  <a:pt x="5146" y="1885"/>
                </a:lnTo>
                <a:lnTo>
                  <a:pt x="5146" y="1885"/>
                </a:lnTo>
                <a:lnTo>
                  <a:pt x="5146" y="1885"/>
                </a:lnTo>
                <a:lnTo>
                  <a:pt x="5146" y="1885"/>
                </a:lnTo>
                <a:lnTo>
                  <a:pt x="5146" y="1887"/>
                </a:lnTo>
                <a:lnTo>
                  <a:pt x="5149" y="1887"/>
                </a:lnTo>
                <a:lnTo>
                  <a:pt x="5146" y="1887"/>
                </a:lnTo>
                <a:lnTo>
                  <a:pt x="5149" y="1885"/>
                </a:lnTo>
                <a:lnTo>
                  <a:pt x="5146" y="1885"/>
                </a:lnTo>
                <a:lnTo>
                  <a:pt x="5146" y="1882"/>
                </a:lnTo>
                <a:lnTo>
                  <a:pt x="5146" y="1882"/>
                </a:lnTo>
                <a:close/>
                <a:moveTo>
                  <a:pt x="4798" y="1189"/>
                </a:moveTo>
                <a:lnTo>
                  <a:pt x="4798" y="1191"/>
                </a:lnTo>
                <a:lnTo>
                  <a:pt x="4796" y="1191"/>
                </a:lnTo>
                <a:lnTo>
                  <a:pt x="4796" y="1193"/>
                </a:lnTo>
                <a:lnTo>
                  <a:pt x="4798" y="1193"/>
                </a:lnTo>
                <a:lnTo>
                  <a:pt x="4800" y="1193"/>
                </a:lnTo>
                <a:lnTo>
                  <a:pt x="4800" y="1189"/>
                </a:lnTo>
                <a:lnTo>
                  <a:pt x="4798" y="1189"/>
                </a:lnTo>
                <a:close/>
                <a:moveTo>
                  <a:pt x="4778" y="1740"/>
                </a:moveTo>
                <a:lnTo>
                  <a:pt x="4778" y="1743"/>
                </a:lnTo>
                <a:lnTo>
                  <a:pt x="4778" y="1743"/>
                </a:lnTo>
                <a:lnTo>
                  <a:pt x="4780" y="1743"/>
                </a:lnTo>
                <a:lnTo>
                  <a:pt x="4780" y="1740"/>
                </a:lnTo>
                <a:lnTo>
                  <a:pt x="4780" y="1740"/>
                </a:lnTo>
                <a:lnTo>
                  <a:pt x="4780" y="1740"/>
                </a:lnTo>
                <a:lnTo>
                  <a:pt x="4778" y="1740"/>
                </a:lnTo>
                <a:lnTo>
                  <a:pt x="4778" y="1740"/>
                </a:lnTo>
                <a:close/>
                <a:moveTo>
                  <a:pt x="4793" y="1713"/>
                </a:moveTo>
                <a:lnTo>
                  <a:pt x="4791" y="1716"/>
                </a:lnTo>
                <a:lnTo>
                  <a:pt x="4791" y="1720"/>
                </a:lnTo>
                <a:lnTo>
                  <a:pt x="4793" y="1720"/>
                </a:lnTo>
                <a:lnTo>
                  <a:pt x="4796" y="1720"/>
                </a:lnTo>
                <a:lnTo>
                  <a:pt x="4796" y="1720"/>
                </a:lnTo>
                <a:lnTo>
                  <a:pt x="4798" y="1718"/>
                </a:lnTo>
                <a:lnTo>
                  <a:pt x="4798" y="1713"/>
                </a:lnTo>
                <a:lnTo>
                  <a:pt x="4798" y="1711"/>
                </a:lnTo>
                <a:lnTo>
                  <a:pt x="4798" y="1711"/>
                </a:lnTo>
                <a:lnTo>
                  <a:pt x="4796" y="1711"/>
                </a:lnTo>
                <a:lnTo>
                  <a:pt x="4793" y="1713"/>
                </a:lnTo>
                <a:close/>
                <a:moveTo>
                  <a:pt x="4778" y="1738"/>
                </a:moveTo>
                <a:lnTo>
                  <a:pt x="4778" y="1738"/>
                </a:lnTo>
                <a:lnTo>
                  <a:pt x="4778" y="1738"/>
                </a:lnTo>
                <a:lnTo>
                  <a:pt x="4778" y="1740"/>
                </a:lnTo>
                <a:lnTo>
                  <a:pt x="4778" y="1740"/>
                </a:lnTo>
                <a:lnTo>
                  <a:pt x="4778" y="1740"/>
                </a:lnTo>
                <a:lnTo>
                  <a:pt x="4778" y="1738"/>
                </a:lnTo>
                <a:lnTo>
                  <a:pt x="4778" y="1738"/>
                </a:lnTo>
                <a:close/>
                <a:moveTo>
                  <a:pt x="4832" y="1144"/>
                </a:moveTo>
                <a:lnTo>
                  <a:pt x="4832" y="1146"/>
                </a:lnTo>
                <a:lnTo>
                  <a:pt x="4832" y="1146"/>
                </a:lnTo>
                <a:lnTo>
                  <a:pt x="4832" y="1146"/>
                </a:lnTo>
                <a:lnTo>
                  <a:pt x="4834" y="1146"/>
                </a:lnTo>
                <a:lnTo>
                  <a:pt x="4834" y="1144"/>
                </a:lnTo>
                <a:lnTo>
                  <a:pt x="4834" y="1144"/>
                </a:lnTo>
                <a:lnTo>
                  <a:pt x="4832" y="1144"/>
                </a:lnTo>
                <a:close/>
                <a:moveTo>
                  <a:pt x="4825" y="1234"/>
                </a:moveTo>
                <a:lnTo>
                  <a:pt x="4825" y="1234"/>
                </a:lnTo>
                <a:lnTo>
                  <a:pt x="4827" y="1232"/>
                </a:lnTo>
                <a:lnTo>
                  <a:pt x="4825" y="1232"/>
                </a:lnTo>
                <a:lnTo>
                  <a:pt x="4823" y="1234"/>
                </a:lnTo>
                <a:lnTo>
                  <a:pt x="4823" y="1234"/>
                </a:lnTo>
                <a:lnTo>
                  <a:pt x="4823" y="1234"/>
                </a:lnTo>
                <a:lnTo>
                  <a:pt x="4825" y="1234"/>
                </a:lnTo>
                <a:close/>
                <a:moveTo>
                  <a:pt x="4805" y="1223"/>
                </a:moveTo>
                <a:lnTo>
                  <a:pt x="4805" y="1223"/>
                </a:lnTo>
                <a:lnTo>
                  <a:pt x="4805" y="1225"/>
                </a:lnTo>
                <a:lnTo>
                  <a:pt x="4805" y="1225"/>
                </a:lnTo>
                <a:lnTo>
                  <a:pt x="4805" y="1225"/>
                </a:lnTo>
                <a:lnTo>
                  <a:pt x="4805" y="1227"/>
                </a:lnTo>
                <a:lnTo>
                  <a:pt x="4805" y="1227"/>
                </a:lnTo>
                <a:lnTo>
                  <a:pt x="4805" y="1225"/>
                </a:lnTo>
                <a:lnTo>
                  <a:pt x="4807" y="1225"/>
                </a:lnTo>
                <a:lnTo>
                  <a:pt x="4807" y="1225"/>
                </a:lnTo>
                <a:lnTo>
                  <a:pt x="4807" y="1225"/>
                </a:lnTo>
                <a:lnTo>
                  <a:pt x="4805" y="1223"/>
                </a:lnTo>
                <a:close/>
                <a:moveTo>
                  <a:pt x="4800" y="1227"/>
                </a:moveTo>
                <a:lnTo>
                  <a:pt x="4800" y="1227"/>
                </a:lnTo>
                <a:lnTo>
                  <a:pt x="4800" y="1227"/>
                </a:lnTo>
                <a:lnTo>
                  <a:pt x="4798" y="1229"/>
                </a:lnTo>
                <a:lnTo>
                  <a:pt x="4798" y="1227"/>
                </a:lnTo>
                <a:lnTo>
                  <a:pt x="4798" y="1229"/>
                </a:lnTo>
                <a:lnTo>
                  <a:pt x="4798" y="1229"/>
                </a:lnTo>
                <a:lnTo>
                  <a:pt x="4798" y="1232"/>
                </a:lnTo>
                <a:lnTo>
                  <a:pt x="4800" y="1232"/>
                </a:lnTo>
                <a:lnTo>
                  <a:pt x="4800" y="1229"/>
                </a:lnTo>
                <a:lnTo>
                  <a:pt x="4800" y="1229"/>
                </a:lnTo>
                <a:lnTo>
                  <a:pt x="4802" y="1229"/>
                </a:lnTo>
                <a:lnTo>
                  <a:pt x="4802" y="1229"/>
                </a:lnTo>
                <a:lnTo>
                  <a:pt x="4800" y="1227"/>
                </a:lnTo>
                <a:close/>
                <a:moveTo>
                  <a:pt x="4802" y="1310"/>
                </a:moveTo>
                <a:lnTo>
                  <a:pt x="4802" y="1310"/>
                </a:lnTo>
                <a:lnTo>
                  <a:pt x="4802" y="1310"/>
                </a:lnTo>
                <a:lnTo>
                  <a:pt x="4802" y="1313"/>
                </a:lnTo>
                <a:lnTo>
                  <a:pt x="4802" y="1313"/>
                </a:lnTo>
                <a:lnTo>
                  <a:pt x="4805" y="1313"/>
                </a:lnTo>
                <a:lnTo>
                  <a:pt x="4805" y="1313"/>
                </a:lnTo>
                <a:lnTo>
                  <a:pt x="4802" y="1313"/>
                </a:lnTo>
                <a:lnTo>
                  <a:pt x="4802" y="1310"/>
                </a:lnTo>
                <a:close/>
                <a:moveTo>
                  <a:pt x="5070" y="1038"/>
                </a:moveTo>
                <a:lnTo>
                  <a:pt x="5070" y="1038"/>
                </a:lnTo>
                <a:lnTo>
                  <a:pt x="5070" y="1038"/>
                </a:lnTo>
                <a:lnTo>
                  <a:pt x="5070" y="1036"/>
                </a:lnTo>
                <a:lnTo>
                  <a:pt x="5068" y="1038"/>
                </a:lnTo>
                <a:lnTo>
                  <a:pt x="5068" y="1038"/>
                </a:lnTo>
                <a:lnTo>
                  <a:pt x="5068" y="1038"/>
                </a:lnTo>
                <a:lnTo>
                  <a:pt x="5068" y="1038"/>
                </a:lnTo>
                <a:lnTo>
                  <a:pt x="5070" y="1038"/>
                </a:lnTo>
                <a:close/>
                <a:moveTo>
                  <a:pt x="4913" y="1776"/>
                </a:moveTo>
                <a:lnTo>
                  <a:pt x="4910" y="1776"/>
                </a:lnTo>
                <a:lnTo>
                  <a:pt x="4904" y="1776"/>
                </a:lnTo>
                <a:lnTo>
                  <a:pt x="4904" y="1776"/>
                </a:lnTo>
                <a:lnTo>
                  <a:pt x="4904" y="1776"/>
                </a:lnTo>
                <a:lnTo>
                  <a:pt x="4910" y="1779"/>
                </a:lnTo>
                <a:lnTo>
                  <a:pt x="4913" y="1781"/>
                </a:lnTo>
                <a:lnTo>
                  <a:pt x="4915" y="1781"/>
                </a:lnTo>
                <a:lnTo>
                  <a:pt x="4917" y="1781"/>
                </a:lnTo>
                <a:lnTo>
                  <a:pt x="4917" y="1781"/>
                </a:lnTo>
                <a:lnTo>
                  <a:pt x="4919" y="1781"/>
                </a:lnTo>
                <a:lnTo>
                  <a:pt x="4922" y="1781"/>
                </a:lnTo>
                <a:lnTo>
                  <a:pt x="4924" y="1781"/>
                </a:lnTo>
                <a:lnTo>
                  <a:pt x="4926" y="1779"/>
                </a:lnTo>
                <a:lnTo>
                  <a:pt x="4926" y="1779"/>
                </a:lnTo>
                <a:lnTo>
                  <a:pt x="4924" y="1779"/>
                </a:lnTo>
                <a:lnTo>
                  <a:pt x="4919" y="1779"/>
                </a:lnTo>
                <a:lnTo>
                  <a:pt x="4915" y="1776"/>
                </a:lnTo>
                <a:lnTo>
                  <a:pt x="4913" y="1776"/>
                </a:lnTo>
                <a:close/>
                <a:moveTo>
                  <a:pt x="4915" y="1767"/>
                </a:moveTo>
                <a:lnTo>
                  <a:pt x="4913" y="1765"/>
                </a:lnTo>
                <a:lnTo>
                  <a:pt x="4910" y="1763"/>
                </a:lnTo>
                <a:lnTo>
                  <a:pt x="4910" y="1763"/>
                </a:lnTo>
                <a:lnTo>
                  <a:pt x="4908" y="1763"/>
                </a:lnTo>
                <a:lnTo>
                  <a:pt x="4908" y="1763"/>
                </a:lnTo>
                <a:lnTo>
                  <a:pt x="4906" y="1763"/>
                </a:lnTo>
                <a:lnTo>
                  <a:pt x="4904" y="1763"/>
                </a:lnTo>
                <a:lnTo>
                  <a:pt x="4904" y="1763"/>
                </a:lnTo>
                <a:lnTo>
                  <a:pt x="4904" y="1763"/>
                </a:lnTo>
                <a:lnTo>
                  <a:pt x="4904" y="1765"/>
                </a:lnTo>
                <a:lnTo>
                  <a:pt x="4904" y="1763"/>
                </a:lnTo>
                <a:lnTo>
                  <a:pt x="4906" y="1763"/>
                </a:lnTo>
                <a:lnTo>
                  <a:pt x="4906" y="1765"/>
                </a:lnTo>
                <a:lnTo>
                  <a:pt x="4908" y="1765"/>
                </a:lnTo>
                <a:lnTo>
                  <a:pt x="4910" y="1767"/>
                </a:lnTo>
                <a:lnTo>
                  <a:pt x="4910" y="1770"/>
                </a:lnTo>
                <a:lnTo>
                  <a:pt x="4910" y="1770"/>
                </a:lnTo>
                <a:lnTo>
                  <a:pt x="4913" y="1770"/>
                </a:lnTo>
                <a:lnTo>
                  <a:pt x="4915" y="1770"/>
                </a:lnTo>
                <a:lnTo>
                  <a:pt x="4915" y="1770"/>
                </a:lnTo>
                <a:lnTo>
                  <a:pt x="4917" y="1770"/>
                </a:lnTo>
                <a:lnTo>
                  <a:pt x="4919" y="1770"/>
                </a:lnTo>
                <a:lnTo>
                  <a:pt x="4917" y="1767"/>
                </a:lnTo>
                <a:lnTo>
                  <a:pt x="4915" y="1767"/>
                </a:lnTo>
                <a:close/>
                <a:moveTo>
                  <a:pt x="4967" y="1193"/>
                </a:moveTo>
                <a:lnTo>
                  <a:pt x="4967" y="1193"/>
                </a:lnTo>
                <a:lnTo>
                  <a:pt x="4964" y="1193"/>
                </a:lnTo>
                <a:lnTo>
                  <a:pt x="4964" y="1193"/>
                </a:lnTo>
                <a:lnTo>
                  <a:pt x="4964" y="1196"/>
                </a:lnTo>
                <a:lnTo>
                  <a:pt x="4967" y="1196"/>
                </a:lnTo>
                <a:lnTo>
                  <a:pt x="4967" y="1193"/>
                </a:lnTo>
                <a:close/>
                <a:moveTo>
                  <a:pt x="4946" y="1605"/>
                </a:moveTo>
                <a:lnTo>
                  <a:pt x="4946" y="1603"/>
                </a:lnTo>
                <a:lnTo>
                  <a:pt x="4946" y="1603"/>
                </a:lnTo>
                <a:lnTo>
                  <a:pt x="4946" y="1603"/>
                </a:lnTo>
                <a:lnTo>
                  <a:pt x="4946" y="1603"/>
                </a:lnTo>
                <a:lnTo>
                  <a:pt x="4944" y="1605"/>
                </a:lnTo>
                <a:lnTo>
                  <a:pt x="4944" y="1605"/>
                </a:lnTo>
                <a:lnTo>
                  <a:pt x="4944" y="1605"/>
                </a:lnTo>
                <a:lnTo>
                  <a:pt x="4946" y="1605"/>
                </a:lnTo>
                <a:lnTo>
                  <a:pt x="4946" y="1605"/>
                </a:lnTo>
                <a:close/>
                <a:moveTo>
                  <a:pt x="4888" y="1783"/>
                </a:moveTo>
                <a:lnTo>
                  <a:pt x="4886" y="1783"/>
                </a:lnTo>
                <a:lnTo>
                  <a:pt x="4888" y="1785"/>
                </a:lnTo>
                <a:lnTo>
                  <a:pt x="4888" y="1785"/>
                </a:lnTo>
                <a:lnTo>
                  <a:pt x="4888" y="1783"/>
                </a:lnTo>
                <a:lnTo>
                  <a:pt x="4888" y="1783"/>
                </a:lnTo>
                <a:lnTo>
                  <a:pt x="4888" y="1783"/>
                </a:lnTo>
                <a:lnTo>
                  <a:pt x="4888" y="1783"/>
                </a:lnTo>
                <a:close/>
                <a:moveTo>
                  <a:pt x="4859" y="1205"/>
                </a:moveTo>
                <a:lnTo>
                  <a:pt x="4859" y="1205"/>
                </a:lnTo>
                <a:lnTo>
                  <a:pt x="4859" y="1205"/>
                </a:lnTo>
                <a:lnTo>
                  <a:pt x="4859" y="1205"/>
                </a:lnTo>
                <a:lnTo>
                  <a:pt x="4859" y="1205"/>
                </a:lnTo>
                <a:lnTo>
                  <a:pt x="4856" y="1205"/>
                </a:lnTo>
                <a:lnTo>
                  <a:pt x="4859" y="1205"/>
                </a:lnTo>
                <a:lnTo>
                  <a:pt x="4859" y="1205"/>
                </a:lnTo>
                <a:close/>
                <a:moveTo>
                  <a:pt x="4886" y="1200"/>
                </a:moveTo>
                <a:lnTo>
                  <a:pt x="4886" y="1198"/>
                </a:lnTo>
                <a:lnTo>
                  <a:pt x="4886" y="1198"/>
                </a:lnTo>
                <a:lnTo>
                  <a:pt x="4888" y="1198"/>
                </a:lnTo>
                <a:lnTo>
                  <a:pt x="4888" y="1198"/>
                </a:lnTo>
                <a:lnTo>
                  <a:pt x="4886" y="1198"/>
                </a:lnTo>
                <a:lnTo>
                  <a:pt x="4883" y="1198"/>
                </a:lnTo>
                <a:lnTo>
                  <a:pt x="4883" y="1198"/>
                </a:lnTo>
                <a:lnTo>
                  <a:pt x="4886" y="1198"/>
                </a:lnTo>
                <a:lnTo>
                  <a:pt x="4886" y="1200"/>
                </a:lnTo>
                <a:close/>
                <a:moveTo>
                  <a:pt x="4897" y="1198"/>
                </a:moveTo>
                <a:lnTo>
                  <a:pt x="4895" y="1198"/>
                </a:lnTo>
                <a:lnTo>
                  <a:pt x="4895" y="1198"/>
                </a:lnTo>
                <a:lnTo>
                  <a:pt x="4892" y="1200"/>
                </a:lnTo>
                <a:lnTo>
                  <a:pt x="4892" y="1202"/>
                </a:lnTo>
                <a:lnTo>
                  <a:pt x="4892" y="1202"/>
                </a:lnTo>
                <a:lnTo>
                  <a:pt x="4892" y="1202"/>
                </a:lnTo>
                <a:lnTo>
                  <a:pt x="4895" y="1202"/>
                </a:lnTo>
                <a:lnTo>
                  <a:pt x="4897" y="1202"/>
                </a:lnTo>
                <a:lnTo>
                  <a:pt x="4895" y="1200"/>
                </a:lnTo>
                <a:lnTo>
                  <a:pt x="4897" y="1198"/>
                </a:lnTo>
                <a:lnTo>
                  <a:pt x="4897" y="1198"/>
                </a:lnTo>
                <a:close/>
                <a:moveTo>
                  <a:pt x="4895" y="1765"/>
                </a:moveTo>
                <a:lnTo>
                  <a:pt x="4895" y="1767"/>
                </a:lnTo>
                <a:lnTo>
                  <a:pt x="4895" y="1767"/>
                </a:lnTo>
                <a:lnTo>
                  <a:pt x="4895" y="1770"/>
                </a:lnTo>
                <a:lnTo>
                  <a:pt x="4895" y="1770"/>
                </a:lnTo>
                <a:lnTo>
                  <a:pt x="4897" y="1770"/>
                </a:lnTo>
                <a:lnTo>
                  <a:pt x="4897" y="1767"/>
                </a:lnTo>
                <a:lnTo>
                  <a:pt x="4897" y="1767"/>
                </a:lnTo>
                <a:lnTo>
                  <a:pt x="4897" y="1767"/>
                </a:lnTo>
                <a:lnTo>
                  <a:pt x="4895" y="1765"/>
                </a:lnTo>
                <a:close/>
                <a:moveTo>
                  <a:pt x="4971" y="1223"/>
                </a:moveTo>
                <a:lnTo>
                  <a:pt x="4973" y="1223"/>
                </a:lnTo>
                <a:lnTo>
                  <a:pt x="4971" y="1223"/>
                </a:lnTo>
                <a:lnTo>
                  <a:pt x="4971" y="1223"/>
                </a:lnTo>
                <a:lnTo>
                  <a:pt x="4971" y="1223"/>
                </a:lnTo>
                <a:lnTo>
                  <a:pt x="4971" y="1223"/>
                </a:lnTo>
                <a:lnTo>
                  <a:pt x="4971" y="1223"/>
                </a:lnTo>
                <a:lnTo>
                  <a:pt x="4971" y="1223"/>
                </a:lnTo>
                <a:close/>
                <a:moveTo>
                  <a:pt x="4890" y="1635"/>
                </a:moveTo>
                <a:lnTo>
                  <a:pt x="4890" y="1635"/>
                </a:lnTo>
                <a:lnTo>
                  <a:pt x="4890" y="1635"/>
                </a:lnTo>
                <a:lnTo>
                  <a:pt x="4890" y="1637"/>
                </a:lnTo>
                <a:lnTo>
                  <a:pt x="4890" y="1639"/>
                </a:lnTo>
                <a:lnTo>
                  <a:pt x="4890" y="1637"/>
                </a:lnTo>
                <a:lnTo>
                  <a:pt x="4890" y="1637"/>
                </a:lnTo>
                <a:lnTo>
                  <a:pt x="4890" y="1637"/>
                </a:lnTo>
                <a:lnTo>
                  <a:pt x="4892" y="1632"/>
                </a:lnTo>
                <a:lnTo>
                  <a:pt x="4892" y="1632"/>
                </a:lnTo>
                <a:lnTo>
                  <a:pt x="4890" y="1635"/>
                </a:lnTo>
                <a:lnTo>
                  <a:pt x="4890" y="1635"/>
                </a:lnTo>
                <a:close/>
                <a:moveTo>
                  <a:pt x="5009" y="1331"/>
                </a:moveTo>
                <a:lnTo>
                  <a:pt x="5009" y="1331"/>
                </a:lnTo>
                <a:lnTo>
                  <a:pt x="5007" y="1331"/>
                </a:lnTo>
                <a:lnTo>
                  <a:pt x="5007" y="1331"/>
                </a:lnTo>
                <a:lnTo>
                  <a:pt x="5009" y="1331"/>
                </a:lnTo>
                <a:lnTo>
                  <a:pt x="5009" y="1331"/>
                </a:lnTo>
                <a:lnTo>
                  <a:pt x="5009" y="1331"/>
                </a:lnTo>
                <a:close/>
                <a:moveTo>
                  <a:pt x="5065" y="1468"/>
                </a:moveTo>
                <a:lnTo>
                  <a:pt x="5065" y="1468"/>
                </a:lnTo>
                <a:lnTo>
                  <a:pt x="5063" y="1470"/>
                </a:lnTo>
                <a:lnTo>
                  <a:pt x="5065" y="1470"/>
                </a:lnTo>
                <a:lnTo>
                  <a:pt x="5065" y="1470"/>
                </a:lnTo>
                <a:lnTo>
                  <a:pt x="5065" y="1468"/>
                </a:lnTo>
                <a:close/>
                <a:moveTo>
                  <a:pt x="5061" y="1518"/>
                </a:moveTo>
                <a:lnTo>
                  <a:pt x="5061" y="1520"/>
                </a:lnTo>
                <a:lnTo>
                  <a:pt x="5061" y="1520"/>
                </a:lnTo>
                <a:lnTo>
                  <a:pt x="5063" y="1520"/>
                </a:lnTo>
                <a:lnTo>
                  <a:pt x="5063" y="1518"/>
                </a:lnTo>
                <a:lnTo>
                  <a:pt x="5061" y="1518"/>
                </a:lnTo>
                <a:lnTo>
                  <a:pt x="5061" y="1518"/>
                </a:lnTo>
                <a:close/>
                <a:moveTo>
                  <a:pt x="5068" y="1821"/>
                </a:moveTo>
                <a:lnTo>
                  <a:pt x="5065" y="1824"/>
                </a:lnTo>
                <a:lnTo>
                  <a:pt x="5065" y="1824"/>
                </a:lnTo>
                <a:lnTo>
                  <a:pt x="5065" y="1824"/>
                </a:lnTo>
                <a:lnTo>
                  <a:pt x="5068" y="1826"/>
                </a:lnTo>
                <a:lnTo>
                  <a:pt x="5068" y="1824"/>
                </a:lnTo>
                <a:lnTo>
                  <a:pt x="5068" y="1824"/>
                </a:lnTo>
                <a:lnTo>
                  <a:pt x="5068" y="1821"/>
                </a:lnTo>
                <a:lnTo>
                  <a:pt x="5068" y="1821"/>
                </a:lnTo>
                <a:lnTo>
                  <a:pt x="5068" y="1821"/>
                </a:lnTo>
                <a:close/>
                <a:moveTo>
                  <a:pt x="5063" y="1518"/>
                </a:moveTo>
                <a:lnTo>
                  <a:pt x="5063" y="1518"/>
                </a:lnTo>
                <a:lnTo>
                  <a:pt x="5063" y="1518"/>
                </a:lnTo>
                <a:lnTo>
                  <a:pt x="5063" y="1518"/>
                </a:lnTo>
                <a:lnTo>
                  <a:pt x="5065" y="1515"/>
                </a:lnTo>
                <a:lnTo>
                  <a:pt x="5065" y="1515"/>
                </a:lnTo>
                <a:lnTo>
                  <a:pt x="5065" y="1515"/>
                </a:lnTo>
                <a:lnTo>
                  <a:pt x="5065" y="1515"/>
                </a:lnTo>
                <a:lnTo>
                  <a:pt x="5063" y="1515"/>
                </a:lnTo>
                <a:lnTo>
                  <a:pt x="5063" y="1518"/>
                </a:lnTo>
                <a:close/>
                <a:moveTo>
                  <a:pt x="5057" y="1533"/>
                </a:moveTo>
                <a:lnTo>
                  <a:pt x="5057" y="1531"/>
                </a:lnTo>
                <a:lnTo>
                  <a:pt x="5057" y="1531"/>
                </a:lnTo>
                <a:lnTo>
                  <a:pt x="5057" y="1531"/>
                </a:lnTo>
                <a:lnTo>
                  <a:pt x="5054" y="1531"/>
                </a:lnTo>
                <a:lnTo>
                  <a:pt x="5054" y="1533"/>
                </a:lnTo>
                <a:lnTo>
                  <a:pt x="5054" y="1533"/>
                </a:lnTo>
                <a:lnTo>
                  <a:pt x="5057" y="1533"/>
                </a:lnTo>
                <a:close/>
                <a:moveTo>
                  <a:pt x="5048" y="1547"/>
                </a:moveTo>
                <a:lnTo>
                  <a:pt x="5048" y="1547"/>
                </a:lnTo>
                <a:lnTo>
                  <a:pt x="5050" y="1545"/>
                </a:lnTo>
                <a:lnTo>
                  <a:pt x="5052" y="1542"/>
                </a:lnTo>
                <a:lnTo>
                  <a:pt x="5052" y="1540"/>
                </a:lnTo>
                <a:lnTo>
                  <a:pt x="5050" y="1540"/>
                </a:lnTo>
                <a:lnTo>
                  <a:pt x="5050" y="1540"/>
                </a:lnTo>
                <a:lnTo>
                  <a:pt x="5050" y="1542"/>
                </a:lnTo>
                <a:lnTo>
                  <a:pt x="5048" y="1545"/>
                </a:lnTo>
                <a:lnTo>
                  <a:pt x="5048" y="1545"/>
                </a:lnTo>
                <a:lnTo>
                  <a:pt x="5048" y="1547"/>
                </a:lnTo>
                <a:lnTo>
                  <a:pt x="5048" y="1547"/>
                </a:lnTo>
                <a:close/>
                <a:moveTo>
                  <a:pt x="5063" y="1497"/>
                </a:moveTo>
                <a:lnTo>
                  <a:pt x="5063" y="1497"/>
                </a:lnTo>
                <a:lnTo>
                  <a:pt x="5063" y="1497"/>
                </a:lnTo>
                <a:lnTo>
                  <a:pt x="5063" y="1497"/>
                </a:lnTo>
                <a:lnTo>
                  <a:pt x="5063" y="1497"/>
                </a:lnTo>
                <a:lnTo>
                  <a:pt x="5063" y="1497"/>
                </a:lnTo>
                <a:lnTo>
                  <a:pt x="5063" y="1497"/>
                </a:lnTo>
                <a:lnTo>
                  <a:pt x="5063" y="1497"/>
                </a:lnTo>
                <a:close/>
                <a:moveTo>
                  <a:pt x="5063" y="1459"/>
                </a:moveTo>
                <a:lnTo>
                  <a:pt x="5063" y="1459"/>
                </a:lnTo>
                <a:lnTo>
                  <a:pt x="5063" y="1459"/>
                </a:lnTo>
                <a:lnTo>
                  <a:pt x="5063" y="1459"/>
                </a:lnTo>
                <a:lnTo>
                  <a:pt x="5063" y="1459"/>
                </a:lnTo>
                <a:lnTo>
                  <a:pt x="5063" y="1459"/>
                </a:lnTo>
                <a:lnTo>
                  <a:pt x="5063" y="1459"/>
                </a:lnTo>
                <a:close/>
                <a:moveTo>
                  <a:pt x="4715" y="1770"/>
                </a:moveTo>
                <a:lnTo>
                  <a:pt x="4713" y="1770"/>
                </a:lnTo>
                <a:lnTo>
                  <a:pt x="4710" y="1770"/>
                </a:lnTo>
                <a:lnTo>
                  <a:pt x="4708" y="1770"/>
                </a:lnTo>
                <a:lnTo>
                  <a:pt x="4708" y="1772"/>
                </a:lnTo>
                <a:lnTo>
                  <a:pt x="4708" y="1774"/>
                </a:lnTo>
                <a:lnTo>
                  <a:pt x="4708" y="1776"/>
                </a:lnTo>
                <a:lnTo>
                  <a:pt x="4708" y="1776"/>
                </a:lnTo>
                <a:lnTo>
                  <a:pt x="4710" y="1774"/>
                </a:lnTo>
                <a:lnTo>
                  <a:pt x="4713" y="1772"/>
                </a:lnTo>
                <a:lnTo>
                  <a:pt x="4713" y="1772"/>
                </a:lnTo>
                <a:lnTo>
                  <a:pt x="4713" y="1774"/>
                </a:lnTo>
                <a:lnTo>
                  <a:pt x="4713" y="1776"/>
                </a:lnTo>
                <a:lnTo>
                  <a:pt x="4713" y="1776"/>
                </a:lnTo>
                <a:lnTo>
                  <a:pt x="4713" y="1776"/>
                </a:lnTo>
                <a:lnTo>
                  <a:pt x="4715" y="1776"/>
                </a:lnTo>
                <a:lnTo>
                  <a:pt x="4715" y="1776"/>
                </a:lnTo>
                <a:lnTo>
                  <a:pt x="4715" y="1774"/>
                </a:lnTo>
                <a:lnTo>
                  <a:pt x="4715" y="1774"/>
                </a:lnTo>
                <a:lnTo>
                  <a:pt x="4717" y="1774"/>
                </a:lnTo>
                <a:lnTo>
                  <a:pt x="4717" y="1774"/>
                </a:lnTo>
                <a:lnTo>
                  <a:pt x="4719" y="1774"/>
                </a:lnTo>
                <a:lnTo>
                  <a:pt x="4719" y="1772"/>
                </a:lnTo>
                <a:lnTo>
                  <a:pt x="4719" y="1772"/>
                </a:lnTo>
                <a:lnTo>
                  <a:pt x="4717" y="1772"/>
                </a:lnTo>
                <a:lnTo>
                  <a:pt x="4717" y="1772"/>
                </a:lnTo>
                <a:lnTo>
                  <a:pt x="4715" y="1772"/>
                </a:lnTo>
                <a:lnTo>
                  <a:pt x="4715" y="1774"/>
                </a:lnTo>
                <a:lnTo>
                  <a:pt x="4713" y="1772"/>
                </a:lnTo>
                <a:lnTo>
                  <a:pt x="4715" y="1770"/>
                </a:lnTo>
                <a:lnTo>
                  <a:pt x="4715" y="1770"/>
                </a:lnTo>
                <a:close/>
                <a:moveTo>
                  <a:pt x="5137" y="2101"/>
                </a:moveTo>
                <a:lnTo>
                  <a:pt x="5137" y="2101"/>
                </a:lnTo>
                <a:lnTo>
                  <a:pt x="5137" y="2101"/>
                </a:lnTo>
                <a:lnTo>
                  <a:pt x="5137" y="2101"/>
                </a:lnTo>
                <a:lnTo>
                  <a:pt x="5140" y="2101"/>
                </a:lnTo>
                <a:lnTo>
                  <a:pt x="5137" y="2101"/>
                </a:lnTo>
                <a:lnTo>
                  <a:pt x="5137" y="2101"/>
                </a:lnTo>
                <a:lnTo>
                  <a:pt x="5137" y="2101"/>
                </a:lnTo>
                <a:close/>
                <a:moveTo>
                  <a:pt x="5128" y="2098"/>
                </a:moveTo>
                <a:lnTo>
                  <a:pt x="5128" y="2101"/>
                </a:lnTo>
                <a:lnTo>
                  <a:pt x="5128" y="2098"/>
                </a:lnTo>
                <a:lnTo>
                  <a:pt x="5128" y="2098"/>
                </a:lnTo>
                <a:lnTo>
                  <a:pt x="5128" y="2096"/>
                </a:lnTo>
                <a:lnTo>
                  <a:pt x="5128" y="2098"/>
                </a:lnTo>
                <a:lnTo>
                  <a:pt x="5128" y="2098"/>
                </a:lnTo>
                <a:close/>
                <a:moveTo>
                  <a:pt x="5025" y="1882"/>
                </a:moveTo>
                <a:lnTo>
                  <a:pt x="5025" y="1882"/>
                </a:lnTo>
                <a:lnTo>
                  <a:pt x="5027" y="1882"/>
                </a:lnTo>
                <a:lnTo>
                  <a:pt x="5030" y="1885"/>
                </a:lnTo>
                <a:lnTo>
                  <a:pt x="5032" y="1887"/>
                </a:lnTo>
                <a:lnTo>
                  <a:pt x="5030" y="1885"/>
                </a:lnTo>
                <a:lnTo>
                  <a:pt x="5027" y="1885"/>
                </a:lnTo>
                <a:lnTo>
                  <a:pt x="5025" y="1882"/>
                </a:lnTo>
                <a:lnTo>
                  <a:pt x="5025" y="1882"/>
                </a:lnTo>
                <a:close/>
                <a:moveTo>
                  <a:pt x="2536" y="1229"/>
                </a:moveTo>
                <a:lnTo>
                  <a:pt x="2539" y="1229"/>
                </a:lnTo>
                <a:lnTo>
                  <a:pt x="2539" y="1227"/>
                </a:lnTo>
                <a:lnTo>
                  <a:pt x="2539" y="1227"/>
                </a:lnTo>
                <a:lnTo>
                  <a:pt x="2536" y="1227"/>
                </a:lnTo>
                <a:lnTo>
                  <a:pt x="2534" y="1227"/>
                </a:lnTo>
                <a:lnTo>
                  <a:pt x="2532" y="1227"/>
                </a:lnTo>
                <a:lnTo>
                  <a:pt x="2530" y="1227"/>
                </a:lnTo>
                <a:lnTo>
                  <a:pt x="2532" y="1227"/>
                </a:lnTo>
                <a:lnTo>
                  <a:pt x="2532" y="1229"/>
                </a:lnTo>
                <a:lnTo>
                  <a:pt x="2534" y="1229"/>
                </a:lnTo>
                <a:lnTo>
                  <a:pt x="2536" y="1229"/>
                </a:lnTo>
                <a:close/>
                <a:moveTo>
                  <a:pt x="5113" y="2065"/>
                </a:moveTo>
                <a:lnTo>
                  <a:pt x="5113" y="2067"/>
                </a:lnTo>
                <a:lnTo>
                  <a:pt x="5113" y="2067"/>
                </a:lnTo>
                <a:lnTo>
                  <a:pt x="5113" y="2067"/>
                </a:lnTo>
                <a:lnTo>
                  <a:pt x="5113" y="2067"/>
                </a:lnTo>
                <a:lnTo>
                  <a:pt x="5115" y="2067"/>
                </a:lnTo>
                <a:lnTo>
                  <a:pt x="5115" y="2065"/>
                </a:lnTo>
                <a:lnTo>
                  <a:pt x="5113" y="2065"/>
                </a:lnTo>
                <a:close/>
                <a:moveTo>
                  <a:pt x="5115" y="2069"/>
                </a:moveTo>
                <a:lnTo>
                  <a:pt x="5115" y="2069"/>
                </a:lnTo>
                <a:lnTo>
                  <a:pt x="5115" y="2069"/>
                </a:lnTo>
                <a:lnTo>
                  <a:pt x="5115" y="2067"/>
                </a:lnTo>
                <a:lnTo>
                  <a:pt x="5115" y="2067"/>
                </a:lnTo>
                <a:lnTo>
                  <a:pt x="5113" y="2069"/>
                </a:lnTo>
                <a:lnTo>
                  <a:pt x="5115" y="2069"/>
                </a:lnTo>
                <a:lnTo>
                  <a:pt x="5115" y="2069"/>
                </a:lnTo>
                <a:close/>
                <a:moveTo>
                  <a:pt x="4926" y="1995"/>
                </a:moveTo>
                <a:lnTo>
                  <a:pt x="4926" y="1995"/>
                </a:lnTo>
                <a:lnTo>
                  <a:pt x="4926" y="1995"/>
                </a:lnTo>
                <a:lnTo>
                  <a:pt x="4926" y="1993"/>
                </a:lnTo>
                <a:lnTo>
                  <a:pt x="4926" y="1993"/>
                </a:lnTo>
                <a:lnTo>
                  <a:pt x="4926" y="1995"/>
                </a:lnTo>
                <a:close/>
                <a:moveTo>
                  <a:pt x="5176" y="1894"/>
                </a:moveTo>
                <a:lnTo>
                  <a:pt x="5176" y="1894"/>
                </a:lnTo>
                <a:lnTo>
                  <a:pt x="5176" y="1891"/>
                </a:lnTo>
                <a:lnTo>
                  <a:pt x="5176" y="1891"/>
                </a:lnTo>
                <a:lnTo>
                  <a:pt x="5173" y="1891"/>
                </a:lnTo>
                <a:lnTo>
                  <a:pt x="5173" y="1891"/>
                </a:lnTo>
                <a:lnTo>
                  <a:pt x="5171" y="1891"/>
                </a:lnTo>
                <a:lnTo>
                  <a:pt x="5171" y="1891"/>
                </a:lnTo>
                <a:lnTo>
                  <a:pt x="5171" y="1891"/>
                </a:lnTo>
                <a:lnTo>
                  <a:pt x="5169" y="1891"/>
                </a:lnTo>
                <a:lnTo>
                  <a:pt x="5171" y="1891"/>
                </a:lnTo>
                <a:lnTo>
                  <a:pt x="5171" y="1894"/>
                </a:lnTo>
                <a:lnTo>
                  <a:pt x="5173" y="1894"/>
                </a:lnTo>
                <a:lnTo>
                  <a:pt x="5173" y="1894"/>
                </a:lnTo>
                <a:lnTo>
                  <a:pt x="5176" y="1894"/>
                </a:lnTo>
                <a:lnTo>
                  <a:pt x="5176" y="1894"/>
                </a:lnTo>
                <a:lnTo>
                  <a:pt x="5176" y="1894"/>
                </a:lnTo>
                <a:lnTo>
                  <a:pt x="5176" y="1894"/>
                </a:lnTo>
                <a:lnTo>
                  <a:pt x="5176" y="1894"/>
                </a:lnTo>
                <a:lnTo>
                  <a:pt x="5176" y="1894"/>
                </a:lnTo>
                <a:close/>
                <a:moveTo>
                  <a:pt x="5149" y="1905"/>
                </a:moveTo>
                <a:lnTo>
                  <a:pt x="5149" y="1905"/>
                </a:lnTo>
                <a:lnTo>
                  <a:pt x="5149" y="1907"/>
                </a:lnTo>
                <a:lnTo>
                  <a:pt x="5146" y="1907"/>
                </a:lnTo>
                <a:lnTo>
                  <a:pt x="5146" y="1907"/>
                </a:lnTo>
                <a:lnTo>
                  <a:pt x="5146" y="1905"/>
                </a:lnTo>
                <a:lnTo>
                  <a:pt x="5144" y="1903"/>
                </a:lnTo>
                <a:lnTo>
                  <a:pt x="5142" y="1903"/>
                </a:lnTo>
                <a:lnTo>
                  <a:pt x="5142" y="1903"/>
                </a:lnTo>
                <a:lnTo>
                  <a:pt x="5142" y="1903"/>
                </a:lnTo>
                <a:lnTo>
                  <a:pt x="5144" y="1905"/>
                </a:lnTo>
                <a:lnTo>
                  <a:pt x="5144" y="1907"/>
                </a:lnTo>
                <a:lnTo>
                  <a:pt x="5144" y="1907"/>
                </a:lnTo>
                <a:lnTo>
                  <a:pt x="5144" y="1907"/>
                </a:lnTo>
                <a:lnTo>
                  <a:pt x="5149" y="1909"/>
                </a:lnTo>
                <a:lnTo>
                  <a:pt x="5149" y="1909"/>
                </a:lnTo>
                <a:lnTo>
                  <a:pt x="5151" y="1905"/>
                </a:lnTo>
                <a:lnTo>
                  <a:pt x="5149" y="1905"/>
                </a:lnTo>
                <a:close/>
                <a:moveTo>
                  <a:pt x="5140" y="1912"/>
                </a:moveTo>
                <a:lnTo>
                  <a:pt x="5142" y="1912"/>
                </a:lnTo>
                <a:lnTo>
                  <a:pt x="5144" y="1909"/>
                </a:lnTo>
                <a:lnTo>
                  <a:pt x="5140" y="1912"/>
                </a:lnTo>
                <a:lnTo>
                  <a:pt x="5137" y="1909"/>
                </a:lnTo>
                <a:lnTo>
                  <a:pt x="5135" y="1909"/>
                </a:lnTo>
                <a:lnTo>
                  <a:pt x="5135" y="1909"/>
                </a:lnTo>
                <a:lnTo>
                  <a:pt x="5133" y="1909"/>
                </a:lnTo>
                <a:lnTo>
                  <a:pt x="5131" y="1907"/>
                </a:lnTo>
                <a:lnTo>
                  <a:pt x="5131" y="1907"/>
                </a:lnTo>
                <a:lnTo>
                  <a:pt x="5128" y="1907"/>
                </a:lnTo>
                <a:lnTo>
                  <a:pt x="5128" y="1907"/>
                </a:lnTo>
                <a:lnTo>
                  <a:pt x="5128" y="1905"/>
                </a:lnTo>
                <a:lnTo>
                  <a:pt x="5126" y="1905"/>
                </a:lnTo>
                <a:lnTo>
                  <a:pt x="5126" y="1903"/>
                </a:lnTo>
                <a:lnTo>
                  <a:pt x="5128" y="1903"/>
                </a:lnTo>
                <a:lnTo>
                  <a:pt x="5128" y="1903"/>
                </a:lnTo>
                <a:lnTo>
                  <a:pt x="5131" y="1903"/>
                </a:lnTo>
                <a:lnTo>
                  <a:pt x="5131" y="1903"/>
                </a:lnTo>
                <a:lnTo>
                  <a:pt x="5131" y="1900"/>
                </a:lnTo>
                <a:lnTo>
                  <a:pt x="5128" y="1900"/>
                </a:lnTo>
                <a:lnTo>
                  <a:pt x="5126" y="1900"/>
                </a:lnTo>
                <a:lnTo>
                  <a:pt x="5122" y="1900"/>
                </a:lnTo>
                <a:lnTo>
                  <a:pt x="5122" y="1900"/>
                </a:lnTo>
                <a:lnTo>
                  <a:pt x="5119" y="1898"/>
                </a:lnTo>
                <a:lnTo>
                  <a:pt x="5117" y="1898"/>
                </a:lnTo>
                <a:lnTo>
                  <a:pt x="5117" y="1896"/>
                </a:lnTo>
                <a:lnTo>
                  <a:pt x="5119" y="1894"/>
                </a:lnTo>
                <a:lnTo>
                  <a:pt x="5119" y="1891"/>
                </a:lnTo>
                <a:lnTo>
                  <a:pt x="5117" y="1891"/>
                </a:lnTo>
                <a:lnTo>
                  <a:pt x="5117" y="1891"/>
                </a:lnTo>
                <a:lnTo>
                  <a:pt x="5115" y="1891"/>
                </a:lnTo>
                <a:lnTo>
                  <a:pt x="5110" y="1891"/>
                </a:lnTo>
                <a:lnTo>
                  <a:pt x="5110" y="1891"/>
                </a:lnTo>
                <a:lnTo>
                  <a:pt x="5108" y="1891"/>
                </a:lnTo>
                <a:lnTo>
                  <a:pt x="5108" y="1889"/>
                </a:lnTo>
                <a:lnTo>
                  <a:pt x="5106" y="1887"/>
                </a:lnTo>
                <a:lnTo>
                  <a:pt x="5106" y="1887"/>
                </a:lnTo>
                <a:lnTo>
                  <a:pt x="5104" y="1885"/>
                </a:lnTo>
                <a:lnTo>
                  <a:pt x="5104" y="1882"/>
                </a:lnTo>
                <a:lnTo>
                  <a:pt x="5101" y="1882"/>
                </a:lnTo>
                <a:lnTo>
                  <a:pt x="5101" y="1880"/>
                </a:lnTo>
                <a:lnTo>
                  <a:pt x="5101" y="1878"/>
                </a:lnTo>
                <a:lnTo>
                  <a:pt x="5101" y="1878"/>
                </a:lnTo>
                <a:lnTo>
                  <a:pt x="5097" y="1876"/>
                </a:lnTo>
                <a:lnTo>
                  <a:pt x="5097" y="1873"/>
                </a:lnTo>
                <a:lnTo>
                  <a:pt x="5095" y="1873"/>
                </a:lnTo>
                <a:lnTo>
                  <a:pt x="5092" y="1871"/>
                </a:lnTo>
                <a:lnTo>
                  <a:pt x="5090" y="1869"/>
                </a:lnTo>
                <a:lnTo>
                  <a:pt x="5090" y="1869"/>
                </a:lnTo>
                <a:lnTo>
                  <a:pt x="5088" y="1867"/>
                </a:lnTo>
                <a:lnTo>
                  <a:pt x="5086" y="1867"/>
                </a:lnTo>
                <a:lnTo>
                  <a:pt x="5086" y="1862"/>
                </a:lnTo>
                <a:lnTo>
                  <a:pt x="5083" y="1860"/>
                </a:lnTo>
                <a:lnTo>
                  <a:pt x="5083" y="1857"/>
                </a:lnTo>
                <a:lnTo>
                  <a:pt x="5083" y="1857"/>
                </a:lnTo>
                <a:lnTo>
                  <a:pt x="5086" y="1855"/>
                </a:lnTo>
                <a:lnTo>
                  <a:pt x="5088" y="1855"/>
                </a:lnTo>
                <a:lnTo>
                  <a:pt x="5095" y="1855"/>
                </a:lnTo>
                <a:lnTo>
                  <a:pt x="5097" y="1855"/>
                </a:lnTo>
                <a:lnTo>
                  <a:pt x="5097" y="1855"/>
                </a:lnTo>
                <a:lnTo>
                  <a:pt x="5097" y="1853"/>
                </a:lnTo>
                <a:lnTo>
                  <a:pt x="5097" y="1851"/>
                </a:lnTo>
                <a:lnTo>
                  <a:pt x="5097" y="1848"/>
                </a:lnTo>
                <a:lnTo>
                  <a:pt x="5095" y="1848"/>
                </a:lnTo>
                <a:lnTo>
                  <a:pt x="5095" y="1848"/>
                </a:lnTo>
                <a:lnTo>
                  <a:pt x="5095" y="1846"/>
                </a:lnTo>
                <a:lnTo>
                  <a:pt x="5092" y="1846"/>
                </a:lnTo>
                <a:lnTo>
                  <a:pt x="5092" y="1844"/>
                </a:lnTo>
                <a:lnTo>
                  <a:pt x="5090" y="1844"/>
                </a:lnTo>
                <a:lnTo>
                  <a:pt x="5090" y="1844"/>
                </a:lnTo>
                <a:lnTo>
                  <a:pt x="5088" y="1844"/>
                </a:lnTo>
                <a:lnTo>
                  <a:pt x="5086" y="1844"/>
                </a:lnTo>
                <a:lnTo>
                  <a:pt x="5083" y="1844"/>
                </a:lnTo>
                <a:lnTo>
                  <a:pt x="5074" y="1839"/>
                </a:lnTo>
                <a:lnTo>
                  <a:pt x="5072" y="1837"/>
                </a:lnTo>
                <a:lnTo>
                  <a:pt x="5068" y="1837"/>
                </a:lnTo>
                <a:lnTo>
                  <a:pt x="5065" y="1837"/>
                </a:lnTo>
                <a:lnTo>
                  <a:pt x="5063" y="1835"/>
                </a:lnTo>
                <a:lnTo>
                  <a:pt x="5065" y="1833"/>
                </a:lnTo>
                <a:lnTo>
                  <a:pt x="5065" y="1828"/>
                </a:lnTo>
                <a:lnTo>
                  <a:pt x="5063" y="1826"/>
                </a:lnTo>
                <a:lnTo>
                  <a:pt x="5057" y="1819"/>
                </a:lnTo>
                <a:lnTo>
                  <a:pt x="5057" y="1819"/>
                </a:lnTo>
                <a:lnTo>
                  <a:pt x="5054" y="1819"/>
                </a:lnTo>
                <a:lnTo>
                  <a:pt x="5052" y="1817"/>
                </a:lnTo>
                <a:lnTo>
                  <a:pt x="5052" y="1817"/>
                </a:lnTo>
                <a:lnTo>
                  <a:pt x="5050" y="1815"/>
                </a:lnTo>
                <a:lnTo>
                  <a:pt x="5048" y="1815"/>
                </a:lnTo>
                <a:lnTo>
                  <a:pt x="5048" y="1812"/>
                </a:lnTo>
                <a:lnTo>
                  <a:pt x="5045" y="1812"/>
                </a:lnTo>
                <a:lnTo>
                  <a:pt x="5045" y="1810"/>
                </a:lnTo>
                <a:lnTo>
                  <a:pt x="5045" y="1810"/>
                </a:lnTo>
                <a:lnTo>
                  <a:pt x="5043" y="1810"/>
                </a:lnTo>
                <a:lnTo>
                  <a:pt x="5043" y="1810"/>
                </a:lnTo>
                <a:lnTo>
                  <a:pt x="5041" y="1810"/>
                </a:lnTo>
                <a:lnTo>
                  <a:pt x="5039" y="1810"/>
                </a:lnTo>
                <a:lnTo>
                  <a:pt x="5039" y="1810"/>
                </a:lnTo>
                <a:lnTo>
                  <a:pt x="5036" y="1810"/>
                </a:lnTo>
                <a:lnTo>
                  <a:pt x="5034" y="1808"/>
                </a:lnTo>
                <a:lnTo>
                  <a:pt x="5034" y="1808"/>
                </a:lnTo>
                <a:lnTo>
                  <a:pt x="5032" y="1808"/>
                </a:lnTo>
                <a:lnTo>
                  <a:pt x="5030" y="1806"/>
                </a:lnTo>
                <a:lnTo>
                  <a:pt x="5027" y="1803"/>
                </a:lnTo>
                <a:lnTo>
                  <a:pt x="5023" y="1803"/>
                </a:lnTo>
                <a:lnTo>
                  <a:pt x="5021" y="1803"/>
                </a:lnTo>
                <a:lnTo>
                  <a:pt x="5021" y="1803"/>
                </a:lnTo>
                <a:lnTo>
                  <a:pt x="5014" y="1801"/>
                </a:lnTo>
                <a:lnTo>
                  <a:pt x="5009" y="1799"/>
                </a:lnTo>
                <a:lnTo>
                  <a:pt x="5005" y="1797"/>
                </a:lnTo>
                <a:lnTo>
                  <a:pt x="5005" y="1797"/>
                </a:lnTo>
                <a:lnTo>
                  <a:pt x="5005" y="1797"/>
                </a:lnTo>
                <a:lnTo>
                  <a:pt x="5003" y="1797"/>
                </a:lnTo>
                <a:lnTo>
                  <a:pt x="5000" y="1797"/>
                </a:lnTo>
                <a:lnTo>
                  <a:pt x="4994" y="1792"/>
                </a:lnTo>
                <a:lnTo>
                  <a:pt x="4991" y="1792"/>
                </a:lnTo>
                <a:lnTo>
                  <a:pt x="4987" y="1792"/>
                </a:lnTo>
                <a:lnTo>
                  <a:pt x="4987" y="1790"/>
                </a:lnTo>
                <a:lnTo>
                  <a:pt x="4985" y="1790"/>
                </a:lnTo>
                <a:lnTo>
                  <a:pt x="4985" y="1790"/>
                </a:lnTo>
                <a:lnTo>
                  <a:pt x="4980" y="1790"/>
                </a:lnTo>
                <a:lnTo>
                  <a:pt x="4978" y="1790"/>
                </a:lnTo>
                <a:lnTo>
                  <a:pt x="4978" y="1788"/>
                </a:lnTo>
                <a:lnTo>
                  <a:pt x="4978" y="1788"/>
                </a:lnTo>
                <a:lnTo>
                  <a:pt x="4973" y="1788"/>
                </a:lnTo>
                <a:lnTo>
                  <a:pt x="4971" y="1788"/>
                </a:lnTo>
                <a:lnTo>
                  <a:pt x="4967" y="1785"/>
                </a:lnTo>
                <a:lnTo>
                  <a:pt x="4962" y="1783"/>
                </a:lnTo>
                <a:lnTo>
                  <a:pt x="4962" y="1783"/>
                </a:lnTo>
                <a:lnTo>
                  <a:pt x="4960" y="1783"/>
                </a:lnTo>
                <a:lnTo>
                  <a:pt x="4958" y="1783"/>
                </a:lnTo>
                <a:lnTo>
                  <a:pt x="4955" y="1781"/>
                </a:lnTo>
                <a:lnTo>
                  <a:pt x="4955" y="1781"/>
                </a:lnTo>
                <a:lnTo>
                  <a:pt x="4953" y="1779"/>
                </a:lnTo>
                <a:lnTo>
                  <a:pt x="4946" y="1776"/>
                </a:lnTo>
                <a:lnTo>
                  <a:pt x="4944" y="1776"/>
                </a:lnTo>
                <a:lnTo>
                  <a:pt x="4942" y="1774"/>
                </a:lnTo>
                <a:lnTo>
                  <a:pt x="4940" y="1774"/>
                </a:lnTo>
                <a:lnTo>
                  <a:pt x="4937" y="1776"/>
                </a:lnTo>
                <a:lnTo>
                  <a:pt x="4933" y="1779"/>
                </a:lnTo>
                <a:lnTo>
                  <a:pt x="4931" y="1779"/>
                </a:lnTo>
                <a:lnTo>
                  <a:pt x="4931" y="1781"/>
                </a:lnTo>
                <a:lnTo>
                  <a:pt x="4931" y="1781"/>
                </a:lnTo>
                <a:lnTo>
                  <a:pt x="4931" y="1783"/>
                </a:lnTo>
                <a:lnTo>
                  <a:pt x="4931" y="1783"/>
                </a:lnTo>
                <a:lnTo>
                  <a:pt x="4928" y="1783"/>
                </a:lnTo>
                <a:lnTo>
                  <a:pt x="4926" y="1785"/>
                </a:lnTo>
                <a:lnTo>
                  <a:pt x="4922" y="1785"/>
                </a:lnTo>
                <a:lnTo>
                  <a:pt x="4919" y="1788"/>
                </a:lnTo>
                <a:lnTo>
                  <a:pt x="4917" y="1788"/>
                </a:lnTo>
                <a:lnTo>
                  <a:pt x="4917" y="1790"/>
                </a:lnTo>
                <a:lnTo>
                  <a:pt x="4917" y="1790"/>
                </a:lnTo>
                <a:lnTo>
                  <a:pt x="4917" y="1792"/>
                </a:lnTo>
                <a:lnTo>
                  <a:pt x="4913" y="1794"/>
                </a:lnTo>
                <a:lnTo>
                  <a:pt x="4913" y="1794"/>
                </a:lnTo>
                <a:lnTo>
                  <a:pt x="4910" y="1797"/>
                </a:lnTo>
                <a:lnTo>
                  <a:pt x="4910" y="1799"/>
                </a:lnTo>
                <a:lnTo>
                  <a:pt x="4906" y="1801"/>
                </a:lnTo>
                <a:lnTo>
                  <a:pt x="4906" y="1801"/>
                </a:lnTo>
                <a:lnTo>
                  <a:pt x="4904" y="1803"/>
                </a:lnTo>
                <a:lnTo>
                  <a:pt x="4904" y="1803"/>
                </a:lnTo>
                <a:lnTo>
                  <a:pt x="4901" y="1803"/>
                </a:lnTo>
                <a:lnTo>
                  <a:pt x="4899" y="1803"/>
                </a:lnTo>
                <a:lnTo>
                  <a:pt x="4897" y="1803"/>
                </a:lnTo>
                <a:lnTo>
                  <a:pt x="4895" y="1801"/>
                </a:lnTo>
                <a:lnTo>
                  <a:pt x="4895" y="1801"/>
                </a:lnTo>
                <a:lnTo>
                  <a:pt x="4895" y="1799"/>
                </a:lnTo>
                <a:lnTo>
                  <a:pt x="4895" y="1797"/>
                </a:lnTo>
                <a:lnTo>
                  <a:pt x="4895" y="1797"/>
                </a:lnTo>
                <a:lnTo>
                  <a:pt x="4892" y="1797"/>
                </a:lnTo>
                <a:lnTo>
                  <a:pt x="4892" y="1797"/>
                </a:lnTo>
                <a:lnTo>
                  <a:pt x="4892" y="1794"/>
                </a:lnTo>
                <a:lnTo>
                  <a:pt x="4892" y="1792"/>
                </a:lnTo>
                <a:lnTo>
                  <a:pt x="4890" y="1790"/>
                </a:lnTo>
                <a:lnTo>
                  <a:pt x="4890" y="1790"/>
                </a:lnTo>
                <a:lnTo>
                  <a:pt x="4890" y="1790"/>
                </a:lnTo>
                <a:lnTo>
                  <a:pt x="4888" y="1792"/>
                </a:lnTo>
                <a:lnTo>
                  <a:pt x="4890" y="1794"/>
                </a:lnTo>
                <a:lnTo>
                  <a:pt x="4888" y="1794"/>
                </a:lnTo>
                <a:lnTo>
                  <a:pt x="4888" y="1792"/>
                </a:lnTo>
                <a:lnTo>
                  <a:pt x="4883" y="1788"/>
                </a:lnTo>
                <a:lnTo>
                  <a:pt x="4883" y="1785"/>
                </a:lnTo>
                <a:lnTo>
                  <a:pt x="4883" y="1783"/>
                </a:lnTo>
                <a:lnTo>
                  <a:pt x="4883" y="1783"/>
                </a:lnTo>
                <a:lnTo>
                  <a:pt x="4883" y="1781"/>
                </a:lnTo>
                <a:lnTo>
                  <a:pt x="4883" y="1779"/>
                </a:lnTo>
                <a:lnTo>
                  <a:pt x="4883" y="1776"/>
                </a:lnTo>
                <a:lnTo>
                  <a:pt x="4886" y="1776"/>
                </a:lnTo>
                <a:lnTo>
                  <a:pt x="4886" y="1774"/>
                </a:lnTo>
                <a:lnTo>
                  <a:pt x="4886" y="1772"/>
                </a:lnTo>
                <a:lnTo>
                  <a:pt x="4886" y="1772"/>
                </a:lnTo>
                <a:lnTo>
                  <a:pt x="4883" y="1770"/>
                </a:lnTo>
                <a:lnTo>
                  <a:pt x="4883" y="1770"/>
                </a:lnTo>
                <a:lnTo>
                  <a:pt x="4883" y="1767"/>
                </a:lnTo>
                <a:lnTo>
                  <a:pt x="4883" y="1765"/>
                </a:lnTo>
                <a:lnTo>
                  <a:pt x="4883" y="1765"/>
                </a:lnTo>
                <a:lnTo>
                  <a:pt x="4881" y="1763"/>
                </a:lnTo>
                <a:lnTo>
                  <a:pt x="4881" y="1763"/>
                </a:lnTo>
                <a:lnTo>
                  <a:pt x="4879" y="1763"/>
                </a:lnTo>
                <a:lnTo>
                  <a:pt x="4877" y="1763"/>
                </a:lnTo>
                <a:lnTo>
                  <a:pt x="4872" y="1763"/>
                </a:lnTo>
                <a:lnTo>
                  <a:pt x="4870" y="1761"/>
                </a:lnTo>
                <a:lnTo>
                  <a:pt x="4868" y="1761"/>
                </a:lnTo>
                <a:lnTo>
                  <a:pt x="4863" y="1758"/>
                </a:lnTo>
                <a:lnTo>
                  <a:pt x="4861" y="1756"/>
                </a:lnTo>
                <a:lnTo>
                  <a:pt x="4859" y="1756"/>
                </a:lnTo>
                <a:lnTo>
                  <a:pt x="4856" y="1756"/>
                </a:lnTo>
                <a:lnTo>
                  <a:pt x="4852" y="1758"/>
                </a:lnTo>
                <a:lnTo>
                  <a:pt x="4852" y="1758"/>
                </a:lnTo>
                <a:lnTo>
                  <a:pt x="4852" y="1761"/>
                </a:lnTo>
                <a:lnTo>
                  <a:pt x="4850" y="1761"/>
                </a:lnTo>
                <a:lnTo>
                  <a:pt x="4850" y="1763"/>
                </a:lnTo>
                <a:lnTo>
                  <a:pt x="4847" y="1763"/>
                </a:lnTo>
                <a:lnTo>
                  <a:pt x="4843" y="1763"/>
                </a:lnTo>
                <a:lnTo>
                  <a:pt x="4838" y="1765"/>
                </a:lnTo>
                <a:lnTo>
                  <a:pt x="4838" y="1765"/>
                </a:lnTo>
                <a:lnTo>
                  <a:pt x="4838" y="1765"/>
                </a:lnTo>
                <a:lnTo>
                  <a:pt x="4838" y="1767"/>
                </a:lnTo>
                <a:lnTo>
                  <a:pt x="4838" y="1767"/>
                </a:lnTo>
                <a:lnTo>
                  <a:pt x="4838" y="1770"/>
                </a:lnTo>
                <a:lnTo>
                  <a:pt x="4836" y="1770"/>
                </a:lnTo>
                <a:lnTo>
                  <a:pt x="4836" y="1772"/>
                </a:lnTo>
                <a:lnTo>
                  <a:pt x="4836" y="1772"/>
                </a:lnTo>
                <a:lnTo>
                  <a:pt x="4834" y="1774"/>
                </a:lnTo>
                <a:lnTo>
                  <a:pt x="4834" y="1774"/>
                </a:lnTo>
                <a:lnTo>
                  <a:pt x="4836" y="1774"/>
                </a:lnTo>
                <a:lnTo>
                  <a:pt x="4836" y="1774"/>
                </a:lnTo>
                <a:lnTo>
                  <a:pt x="4838" y="1774"/>
                </a:lnTo>
                <a:lnTo>
                  <a:pt x="4838" y="1774"/>
                </a:lnTo>
                <a:lnTo>
                  <a:pt x="4838" y="1774"/>
                </a:lnTo>
                <a:lnTo>
                  <a:pt x="4845" y="1776"/>
                </a:lnTo>
                <a:lnTo>
                  <a:pt x="4847" y="1776"/>
                </a:lnTo>
                <a:lnTo>
                  <a:pt x="4850" y="1776"/>
                </a:lnTo>
                <a:lnTo>
                  <a:pt x="4850" y="1779"/>
                </a:lnTo>
                <a:lnTo>
                  <a:pt x="4850" y="1781"/>
                </a:lnTo>
                <a:lnTo>
                  <a:pt x="4850" y="1783"/>
                </a:lnTo>
                <a:lnTo>
                  <a:pt x="4852" y="1783"/>
                </a:lnTo>
                <a:lnTo>
                  <a:pt x="4852" y="1783"/>
                </a:lnTo>
                <a:lnTo>
                  <a:pt x="4854" y="1785"/>
                </a:lnTo>
                <a:lnTo>
                  <a:pt x="4854" y="1785"/>
                </a:lnTo>
                <a:lnTo>
                  <a:pt x="4856" y="1785"/>
                </a:lnTo>
                <a:lnTo>
                  <a:pt x="4859" y="1785"/>
                </a:lnTo>
                <a:lnTo>
                  <a:pt x="4861" y="1785"/>
                </a:lnTo>
                <a:lnTo>
                  <a:pt x="4863" y="1788"/>
                </a:lnTo>
                <a:lnTo>
                  <a:pt x="4865" y="1788"/>
                </a:lnTo>
                <a:lnTo>
                  <a:pt x="4870" y="1785"/>
                </a:lnTo>
                <a:lnTo>
                  <a:pt x="4872" y="1785"/>
                </a:lnTo>
                <a:lnTo>
                  <a:pt x="4874" y="1785"/>
                </a:lnTo>
                <a:lnTo>
                  <a:pt x="4877" y="1785"/>
                </a:lnTo>
                <a:lnTo>
                  <a:pt x="4881" y="1783"/>
                </a:lnTo>
                <a:lnTo>
                  <a:pt x="4881" y="1785"/>
                </a:lnTo>
                <a:lnTo>
                  <a:pt x="4879" y="1785"/>
                </a:lnTo>
                <a:lnTo>
                  <a:pt x="4879" y="1785"/>
                </a:lnTo>
                <a:lnTo>
                  <a:pt x="4879" y="1788"/>
                </a:lnTo>
                <a:lnTo>
                  <a:pt x="4879" y="1788"/>
                </a:lnTo>
                <a:lnTo>
                  <a:pt x="4879" y="1788"/>
                </a:lnTo>
                <a:lnTo>
                  <a:pt x="4879" y="1790"/>
                </a:lnTo>
                <a:lnTo>
                  <a:pt x="4879" y="1790"/>
                </a:lnTo>
                <a:lnTo>
                  <a:pt x="4877" y="1790"/>
                </a:lnTo>
                <a:lnTo>
                  <a:pt x="4877" y="1790"/>
                </a:lnTo>
                <a:lnTo>
                  <a:pt x="4877" y="1792"/>
                </a:lnTo>
                <a:lnTo>
                  <a:pt x="4877" y="1792"/>
                </a:lnTo>
                <a:lnTo>
                  <a:pt x="4874" y="1790"/>
                </a:lnTo>
                <a:lnTo>
                  <a:pt x="4874" y="1790"/>
                </a:lnTo>
                <a:lnTo>
                  <a:pt x="4872" y="1790"/>
                </a:lnTo>
                <a:lnTo>
                  <a:pt x="4870" y="1790"/>
                </a:lnTo>
                <a:lnTo>
                  <a:pt x="4870" y="1790"/>
                </a:lnTo>
                <a:lnTo>
                  <a:pt x="4868" y="1790"/>
                </a:lnTo>
                <a:lnTo>
                  <a:pt x="4865" y="1790"/>
                </a:lnTo>
                <a:lnTo>
                  <a:pt x="4863" y="1792"/>
                </a:lnTo>
                <a:lnTo>
                  <a:pt x="4861" y="1794"/>
                </a:lnTo>
                <a:lnTo>
                  <a:pt x="4861" y="1794"/>
                </a:lnTo>
                <a:lnTo>
                  <a:pt x="4859" y="1794"/>
                </a:lnTo>
                <a:lnTo>
                  <a:pt x="4856" y="1792"/>
                </a:lnTo>
                <a:lnTo>
                  <a:pt x="4854" y="1792"/>
                </a:lnTo>
                <a:lnTo>
                  <a:pt x="4852" y="1794"/>
                </a:lnTo>
                <a:lnTo>
                  <a:pt x="4850" y="1794"/>
                </a:lnTo>
                <a:lnTo>
                  <a:pt x="4850" y="1797"/>
                </a:lnTo>
                <a:lnTo>
                  <a:pt x="4852" y="1797"/>
                </a:lnTo>
                <a:lnTo>
                  <a:pt x="4852" y="1797"/>
                </a:lnTo>
                <a:lnTo>
                  <a:pt x="4854" y="1797"/>
                </a:lnTo>
                <a:lnTo>
                  <a:pt x="4856" y="1797"/>
                </a:lnTo>
                <a:lnTo>
                  <a:pt x="4859" y="1799"/>
                </a:lnTo>
                <a:lnTo>
                  <a:pt x="4861" y="1803"/>
                </a:lnTo>
                <a:lnTo>
                  <a:pt x="4863" y="1803"/>
                </a:lnTo>
                <a:lnTo>
                  <a:pt x="4863" y="1806"/>
                </a:lnTo>
                <a:lnTo>
                  <a:pt x="4861" y="1808"/>
                </a:lnTo>
                <a:lnTo>
                  <a:pt x="4863" y="1810"/>
                </a:lnTo>
                <a:lnTo>
                  <a:pt x="4863" y="1812"/>
                </a:lnTo>
                <a:lnTo>
                  <a:pt x="4863" y="1812"/>
                </a:lnTo>
                <a:lnTo>
                  <a:pt x="4865" y="1815"/>
                </a:lnTo>
                <a:lnTo>
                  <a:pt x="4865" y="1815"/>
                </a:lnTo>
                <a:lnTo>
                  <a:pt x="4868" y="1815"/>
                </a:lnTo>
                <a:lnTo>
                  <a:pt x="4870" y="1815"/>
                </a:lnTo>
                <a:lnTo>
                  <a:pt x="4870" y="1815"/>
                </a:lnTo>
                <a:lnTo>
                  <a:pt x="4872" y="1812"/>
                </a:lnTo>
                <a:lnTo>
                  <a:pt x="4872" y="1810"/>
                </a:lnTo>
                <a:lnTo>
                  <a:pt x="4872" y="1810"/>
                </a:lnTo>
                <a:lnTo>
                  <a:pt x="4872" y="1810"/>
                </a:lnTo>
                <a:lnTo>
                  <a:pt x="4874" y="1808"/>
                </a:lnTo>
                <a:lnTo>
                  <a:pt x="4874" y="1806"/>
                </a:lnTo>
                <a:lnTo>
                  <a:pt x="4874" y="1803"/>
                </a:lnTo>
                <a:lnTo>
                  <a:pt x="4874" y="1803"/>
                </a:lnTo>
                <a:lnTo>
                  <a:pt x="4877" y="1803"/>
                </a:lnTo>
                <a:lnTo>
                  <a:pt x="4877" y="1801"/>
                </a:lnTo>
                <a:lnTo>
                  <a:pt x="4877" y="1799"/>
                </a:lnTo>
                <a:lnTo>
                  <a:pt x="4877" y="1799"/>
                </a:lnTo>
                <a:lnTo>
                  <a:pt x="4879" y="1799"/>
                </a:lnTo>
                <a:lnTo>
                  <a:pt x="4879" y="1799"/>
                </a:lnTo>
                <a:lnTo>
                  <a:pt x="4879" y="1801"/>
                </a:lnTo>
                <a:lnTo>
                  <a:pt x="4877" y="1801"/>
                </a:lnTo>
                <a:lnTo>
                  <a:pt x="4877" y="1803"/>
                </a:lnTo>
                <a:lnTo>
                  <a:pt x="4877" y="1806"/>
                </a:lnTo>
                <a:lnTo>
                  <a:pt x="4877" y="1808"/>
                </a:lnTo>
                <a:lnTo>
                  <a:pt x="4879" y="1808"/>
                </a:lnTo>
                <a:lnTo>
                  <a:pt x="4879" y="1808"/>
                </a:lnTo>
                <a:lnTo>
                  <a:pt x="4879" y="1810"/>
                </a:lnTo>
                <a:lnTo>
                  <a:pt x="4881" y="1810"/>
                </a:lnTo>
                <a:lnTo>
                  <a:pt x="4881" y="1810"/>
                </a:lnTo>
                <a:lnTo>
                  <a:pt x="4881" y="1810"/>
                </a:lnTo>
                <a:lnTo>
                  <a:pt x="4883" y="1810"/>
                </a:lnTo>
                <a:lnTo>
                  <a:pt x="4883" y="1810"/>
                </a:lnTo>
                <a:lnTo>
                  <a:pt x="4883" y="1810"/>
                </a:lnTo>
                <a:lnTo>
                  <a:pt x="4886" y="1812"/>
                </a:lnTo>
                <a:lnTo>
                  <a:pt x="4886" y="1812"/>
                </a:lnTo>
                <a:lnTo>
                  <a:pt x="4888" y="1812"/>
                </a:lnTo>
                <a:lnTo>
                  <a:pt x="4888" y="1812"/>
                </a:lnTo>
                <a:lnTo>
                  <a:pt x="4890" y="1812"/>
                </a:lnTo>
                <a:lnTo>
                  <a:pt x="4890" y="1812"/>
                </a:lnTo>
                <a:lnTo>
                  <a:pt x="4892" y="1812"/>
                </a:lnTo>
                <a:lnTo>
                  <a:pt x="4892" y="1812"/>
                </a:lnTo>
                <a:lnTo>
                  <a:pt x="4895" y="1812"/>
                </a:lnTo>
                <a:lnTo>
                  <a:pt x="4892" y="1812"/>
                </a:lnTo>
                <a:lnTo>
                  <a:pt x="4892" y="1815"/>
                </a:lnTo>
                <a:lnTo>
                  <a:pt x="4892" y="1815"/>
                </a:lnTo>
                <a:lnTo>
                  <a:pt x="4892" y="1817"/>
                </a:lnTo>
                <a:lnTo>
                  <a:pt x="4899" y="1821"/>
                </a:lnTo>
                <a:lnTo>
                  <a:pt x="4901" y="1821"/>
                </a:lnTo>
                <a:lnTo>
                  <a:pt x="4901" y="1819"/>
                </a:lnTo>
                <a:lnTo>
                  <a:pt x="4904" y="1819"/>
                </a:lnTo>
                <a:lnTo>
                  <a:pt x="4908" y="1821"/>
                </a:lnTo>
                <a:lnTo>
                  <a:pt x="4913" y="1821"/>
                </a:lnTo>
                <a:lnTo>
                  <a:pt x="4915" y="1821"/>
                </a:lnTo>
                <a:lnTo>
                  <a:pt x="4915" y="1824"/>
                </a:lnTo>
                <a:lnTo>
                  <a:pt x="4919" y="1824"/>
                </a:lnTo>
                <a:lnTo>
                  <a:pt x="4922" y="1826"/>
                </a:lnTo>
                <a:lnTo>
                  <a:pt x="4926" y="1828"/>
                </a:lnTo>
                <a:lnTo>
                  <a:pt x="4926" y="1828"/>
                </a:lnTo>
                <a:lnTo>
                  <a:pt x="4928" y="1828"/>
                </a:lnTo>
                <a:lnTo>
                  <a:pt x="4928" y="1828"/>
                </a:lnTo>
                <a:lnTo>
                  <a:pt x="4928" y="1828"/>
                </a:lnTo>
                <a:lnTo>
                  <a:pt x="4931" y="1828"/>
                </a:lnTo>
                <a:lnTo>
                  <a:pt x="4931" y="1828"/>
                </a:lnTo>
                <a:lnTo>
                  <a:pt x="4933" y="1828"/>
                </a:lnTo>
                <a:lnTo>
                  <a:pt x="4933" y="1828"/>
                </a:lnTo>
                <a:lnTo>
                  <a:pt x="4933" y="1828"/>
                </a:lnTo>
                <a:lnTo>
                  <a:pt x="4940" y="1833"/>
                </a:lnTo>
                <a:lnTo>
                  <a:pt x="4940" y="1833"/>
                </a:lnTo>
                <a:lnTo>
                  <a:pt x="4942" y="1835"/>
                </a:lnTo>
                <a:lnTo>
                  <a:pt x="4942" y="1835"/>
                </a:lnTo>
                <a:lnTo>
                  <a:pt x="4942" y="1835"/>
                </a:lnTo>
                <a:lnTo>
                  <a:pt x="4944" y="1835"/>
                </a:lnTo>
                <a:lnTo>
                  <a:pt x="4944" y="1835"/>
                </a:lnTo>
                <a:lnTo>
                  <a:pt x="4944" y="1837"/>
                </a:lnTo>
                <a:lnTo>
                  <a:pt x="4944" y="1839"/>
                </a:lnTo>
                <a:lnTo>
                  <a:pt x="4944" y="1839"/>
                </a:lnTo>
                <a:lnTo>
                  <a:pt x="4944" y="1839"/>
                </a:lnTo>
                <a:lnTo>
                  <a:pt x="4946" y="1839"/>
                </a:lnTo>
                <a:lnTo>
                  <a:pt x="4946" y="1839"/>
                </a:lnTo>
                <a:lnTo>
                  <a:pt x="4949" y="1839"/>
                </a:lnTo>
                <a:lnTo>
                  <a:pt x="4949" y="1839"/>
                </a:lnTo>
                <a:lnTo>
                  <a:pt x="4946" y="1839"/>
                </a:lnTo>
                <a:lnTo>
                  <a:pt x="4946" y="1842"/>
                </a:lnTo>
                <a:lnTo>
                  <a:pt x="4949" y="1842"/>
                </a:lnTo>
                <a:lnTo>
                  <a:pt x="4949" y="1842"/>
                </a:lnTo>
                <a:lnTo>
                  <a:pt x="4949" y="1842"/>
                </a:lnTo>
                <a:lnTo>
                  <a:pt x="4949" y="1844"/>
                </a:lnTo>
                <a:lnTo>
                  <a:pt x="4949" y="1846"/>
                </a:lnTo>
                <a:lnTo>
                  <a:pt x="4951" y="1851"/>
                </a:lnTo>
                <a:lnTo>
                  <a:pt x="4951" y="1851"/>
                </a:lnTo>
                <a:lnTo>
                  <a:pt x="4953" y="1853"/>
                </a:lnTo>
                <a:lnTo>
                  <a:pt x="4955" y="1853"/>
                </a:lnTo>
                <a:lnTo>
                  <a:pt x="4955" y="1855"/>
                </a:lnTo>
                <a:lnTo>
                  <a:pt x="4955" y="1857"/>
                </a:lnTo>
                <a:lnTo>
                  <a:pt x="4958" y="1857"/>
                </a:lnTo>
                <a:lnTo>
                  <a:pt x="4953" y="1857"/>
                </a:lnTo>
                <a:lnTo>
                  <a:pt x="4953" y="1857"/>
                </a:lnTo>
                <a:lnTo>
                  <a:pt x="4953" y="1860"/>
                </a:lnTo>
                <a:lnTo>
                  <a:pt x="4955" y="1862"/>
                </a:lnTo>
                <a:lnTo>
                  <a:pt x="4958" y="1862"/>
                </a:lnTo>
                <a:lnTo>
                  <a:pt x="4960" y="1862"/>
                </a:lnTo>
                <a:lnTo>
                  <a:pt x="4960" y="1862"/>
                </a:lnTo>
                <a:lnTo>
                  <a:pt x="4962" y="1862"/>
                </a:lnTo>
                <a:lnTo>
                  <a:pt x="4960" y="1864"/>
                </a:lnTo>
                <a:lnTo>
                  <a:pt x="4960" y="1864"/>
                </a:lnTo>
                <a:lnTo>
                  <a:pt x="4958" y="1862"/>
                </a:lnTo>
                <a:lnTo>
                  <a:pt x="4958" y="1862"/>
                </a:lnTo>
                <a:lnTo>
                  <a:pt x="4955" y="1864"/>
                </a:lnTo>
                <a:lnTo>
                  <a:pt x="4955" y="1864"/>
                </a:lnTo>
                <a:lnTo>
                  <a:pt x="4955" y="1864"/>
                </a:lnTo>
                <a:lnTo>
                  <a:pt x="4958" y="1864"/>
                </a:lnTo>
                <a:lnTo>
                  <a:pt x="4958" y="1867"/>
                </a:lnTo>
                <a:lnTo>
                  <a:pt x="4958" y="1867"/>
                </a:lnTo>
                <a:lnTo>
                  <a:pt x="4960" y="1869"/>
                </a:lnTo>
                <a:lnTo>
                  <a:pt x="4960" y="1869"/>
                </a:lnTo>
                <a:lnTo>
                  <a:pt x="4960" y="1869"/>
                </a:lnTo>
                <a:lnTo>
                  <a:pt x="4960" y="1869"/>
                </a:lnTo>
                <a:lnTo>
                  <a:pt x="4960" y="1871"/>
                </a:lnTo>
                <a:lnTo>
                  <a:pt x="4960" y="1873"/>
                </a:lnTo>
                <a:lnTo>
                  <a:pt x="4958" y="1873"/>
                </a:lnTo>
                <a:lnTo>
                  <a:pt x="4958" y="1876"/>
                </a:lnTo>
                <a:lnTo>
                  <a:pt x="4958" y="1878"/>
                </a:lnTo>
                <a:lnTo>
                  <a:pt x="4958" y="1878"/>
                </a:lnTo>
                <a:lnTo>
                  <a:pt x="4958" y="1878"/>
                </a:lnTo>
                <a:lnTo>
                  <a:pt x="4958" y="1880"/>
                </a:lnTo>
                <a:lnTo>
                  <a:pt x="4958" y="1880"/>
                </a:lnTo>
                <a:lnTo>
                  <a:pt x="4960" y="1878"/>
                </a:lnTo>
                <a:lnTo>
                  <a:pt x="4962" y="1878"/>
                </a:lnTo>
                <a:lnTo>
                  <a:pt x="4962" y="1876"/>
                </a:lnTo>
                <a:lnTo>
                  <a:pt x="4962" y="1876"/>
                </a:lnTo>
                <a:lnTo>
                  <a:pt x="4964" y="1878"/>
                </a:lnTo>
                <a:lnTo>
                  <a:pt x="4964" y="1878"/>
                </a:lnTo>
                <a:lnTo>
                  <a:pt x="4964" y="1878"/>
                </a:lnTo>
                <a:lnTo>
                  <a:pt x="4967" y="1878"/>
                </a:lnTo>
                <a:lnTo>
                  <a:pt x="4969" y="1878"/>
                </a:lnTo>
                <a:lnTo>
                  <a:pt x="4971" y="1878"/>
                </a:lnTo>
                <a:lnTo>
                  <a:pt x="4973" y="1878"/>
                </a:lnTo>
                <a:lnTo>
                  <a:pt x="4976" y="1876"/>
                </a:lnTo>
                <a:lnTo>
                  <a:pt x="4976" y="1873"/>
                </a:lnTo>
                <a:lnTo>
                  <a:pt x="4976" y="1878"/>
                </a:lnTo>
                <a:lnTo>
                  <a:pt x="4976" y="1878"/>
                </a:lnTo>
                <a:lnTo>
                  <a:pt x="4973" y="1878"/>
                </a:lnTo>
                <a:lnTo>
                  <a:pt x="4976" y="1878"/>
                </a:lnTo>
                <a:lnTo>
                  <a:pt x="4976" y="1880"/>
                </a:lnTo>
                <a:lnTo>
                  <a:pt x="4982" y="1885"/>
                </a:lnTo>
                <a:lnTo>
                  <a:pt x="4985" y="1887"/>
                </a:lnTo>
                <a:lnTo>
                  <a:pt x="4985" y="1889"/>
                </a:lnTo>
                <a:lnTo>
                  <a:pt x="4987" y="1891"/>
                </a:lnTo>
                <a:lnTo>
                  <a:pt x="4989" y="1891"/>
                </a:lnTo>
                <a:lnTo>
                  <a:pt x="4991" y="1894"/>
                </a:lnTo>
                <a:lnTo>
                  <a:pt x="4994" y="1894"/>
                </a:lnTo>
                <a:lnTo>
                  <a:pt x="4996" y="1894"/>
                </a:lnTo>
                <a:lnTo>
                  <a:pt x="4996" y="1894"/>
                </a:lnTo>
                <a:lnTo>
                  <a:pt x="4998" y="1894"/>
                </a:lnTo>
                <a:lnTo>
                  <a:pt x="5000" y="1894"/>
                </a:lnTo>
                <a:lnTo>
                  <a:pt x="5003" y="1894"/>
                </a:lnTo>
                <a:lnTo>
                  <a:pt x="5005" y="1894"/>
                </a:lnTo>
                <a:lnTo>
                  <a:pt x="5009" y="1894"/>
                </a:lnTo>
                <a:lnTo>
                  <a:pt x="5009" y="1894"/>
                </a:lnTo>
                <a:lnTo>
                  <a:pt x="5012" y="1894"/>
                </a:lnTo>
                <a:lnTo>
                  <a:pt x="5012" y="1894"/>
                </a:lnTo>
                <a:lnTo>
                  <a:pt x="5014" y="1896"/>
                </a:lnTo>
                <a:lnTo>
                  <a:pt x="5016" y="1896"/>
                </a:lnTo>
                <a:lnTo>
                  <a:pt x="5018" y="1894"/>
                </a:lnTo>
                <a:lnTo>
                  <a:pt x="5023" y="1891"/>
                </a:lnTo>
                <a:lnTo>
                  <a:pt x="5025" y="1891"/>
                </a:lnTo>
                <a:lnTo>
                  <a:pt x="5027" y="1891"/>
                </a:lnTo>
                <a:lnTo>
                  <a:pt x="5027" y="1889"/>
                </a:lnTo>
                <a:lnTo>
                  <a:pt x="5027" y="1887"/>
                </a:lnTo>
                <a:lnTo>
                  <a:pt x="5027" y="1887"/>
                </a:lnTo>
                <a:lnTo>
                  <a:pt x="5025" y="1885"/>
                </a:lnTo>
                <a:lnTo>
                  <a:pt x="5025" y="1885"/>
                </a:lnTo>
                <a:lnTo>
                  <a:pt x="5023" y="1882"/>
                </a:lnTo>
                <a:lnTo>
                  <a:pt x="5023" y="1882"/>
                </a:lnTo>
                <a:lnTo>
                  <a:pt x="5021" y="1882"/>
                </a:lnTo>
                <a:lnTo>
                  <a:pt x="5018" y="1880"/>
                </a:lnTo>
                <a:lnTo>
                  <a:pt x="5014" y="1880"/>
                </a:lnTo>
                <a:lnTo>
                  <a:pt x="5014" y="1880"/>
                </a:lnTo>
                <a:lnTo>
                  <a:pt x="5012" y="1880"/>
                </a:lnTo>
                <a:lnTo>
                  <a:pt x="5012" y="1880"/>
                </a:lnTo>
                <a:lnTo>
                  <a:pt x="5012" y="1878"/>
                </a:lnTo>
                <a:lnTo>
                  <a:pt x="5009" y="1878"/>
                </a:lnTo>
                <a:lnTo>
                  <a:pt x="5009" y="1878"/>
                </a:lnTo>
                <a:lnTo>
                  <a:pt x="5012" y="1878"/>
                </a:lnTo>
                <a:lnTo>
                  <a:pt x="5012" y="1878"/>
                </a:lnTo>
                <a:lnTo>
                  <a:pt x="5012" y="1880"/>
                </a:lnTo>
                <a:lnTo>
                  <a:pt x="5014" y="1880"/>
                </a:lnTo>
                <a:lnTo>
                  <a:pt x="5014" y="1880"/>
                </a:lnTo>
                <a:lnTo>
                  <a:pt x="5016" y="1880"/>
                </a:lnTo>
                <a:lnTo>
                  <a:pt x="5016" y="1880"/>
                </a:lnTo>
                <a:lnTo>
                  <a:pt x="5018" y="1880"/>
                </a:lnTo>
                <a:lnTo>
                  <a:pt x="5021" y="1880"/>
                </a:lnTo>
                <a:lnTo>
                  <a:pt x="5023" y="1880"/>
                </a:lnTo>
                <a:lnTo>
                  <a:pt x="5025" y="1880"/>
                </a:lnTo>
                <a:lnTo>
                  <a:pt x="5027" y="1880"/>
                </a:lnTo>
                <a:lnTo>
                  <a:pt x="5032" y="1878"/>
                </a:lnTo>
                <a:lnTo>
                  <a:pt x="5030" y="1878"/>
                </a:lnTo>
                <a:lnTo>
                  <a:pt x="5030" y="1876"/>
                </a:lnTo>
                <a:lnTo>
                  <a:pt x="5030" y="1876"/>
                </a:lnTo>
                <a:lnTo>
                  <a:pt x="5030" y="1876"/>
                </a:lnTo>
                <a:lnTo>
                  <a:pt x="5032" y="1876"/>
                </a:lnTo>
                <a:lnTo>
                  <a:pt x="5034" y="1876"/>
                </a:lnTo>
                <a:lnTo>
                  <a:pt x="5034" y="1876"/>
                </a:lnTo>
                <a:lnTo>
                  <a:pt x="5034" y="1876"/>
                </a:lnTo>
                <a:lnTo>
                  <a:pt x="5034" y="1876"/>
                </a:lnTo>
                <a:lnTo>
                  <a:pt x="5036" y="1876"/>
                </a:lnTo>
                <a:lnTo>
                  <a:pt x="5036" y="1876"/>
                </a:lnTo>
                <a:lnTo>
                  <a:pt x="5032" y="1869"/>
                </a:lnTo>
                <a:lnTo>
                  <a:pt x="5032" y="1867"/>
                </a:lnTo>
                <a:lnTo>
                  <a:pt x="5032" y="1867"/>
                </a:lnTo>
                <a:lnTo>
                  <a:pt x="5034" y="1869"/>
                </a:lnTo>
                <a:lnTo>
                  <a:pt x="5034" y="1869"/>
                </a:lnTo>
                <a:lnTo>
                  <a:pt x="5036" y="1871"/>
                </a:lnTo>
                <a:lnTo>
                  <a:pt x="5036" y="1871"/>
                </a:lnTo>
                <a:lnTo>
                  <a:pt x="5039" y="1871"/>
                </a:lnTo>
                <a:lnTo>
                  <a:pt x="5041" y="1871"/>
                </a:lnTo>
                <a:lnTo>
                  <a:pt x="5041" y="1871"/>
                </a:lnTo>
                <a:lnTo>
                  <a:pt x="5043" y="1871"/>
                </a:lnTo>
                <a:lnTo>
                  <a:pt x="5043" y="1871"/>
                </a:lnTo>
                <a:lnTo>
                  <a:pt x="5043" y="1871"/>
                </a:lnTo>
                <a:lnTo>
                  <a:pt x="5043" y="1871"/>
                </a:lnTo>
                <a:lnTo>
                  <a:pt x="5043" y="1869"/>
                </a:lnTo>
                <a:lnTo>
                  <a:pt x="5045" y="1869"/>
                </a:lnTo>
                <a:lnTo>
                  <a:pt x="5045" y="1869"/>
                </a:lnTo>
                <a:lnTo>
                  <a:pt x="5048" y="1869"/>
                </a:lnTo>
                <a:lnTo>
                  <a:pt x="5050" y="1869"/>
                </a:lnTo>
                <a:lnTo>
                  <a:pt x="5050" y="1869"/>
                </a:lnTo>
                <a:lnTo>
                  <a:pt x="5050" y="1871"/>
                </a:lnTo>
                <a:lnTo>
                  <a:pt x="5052" y="1871"/>
                </a:lnTo>
                <a:lnTo>
                  <a:pt x="5052" y="1873"/>
                </a:lnTo>
                <a:lnTo>
                  <a:pt x="5054" y="1873"/>
                </a:lnTo>
                <a:lnTo>
                  <a:pt x="5057" y="1873"/>
                </a:lnTo>
                <a:lnTo>
                  <a:pt x="5057" y="1873"/>
                </a:lnTo>
                <a:lnTo>
                  <a:pt x="5059" y="1873"/>
                </a:lnTo>
                <a:lnTo>
                  <a:pt x="5061" y="1876"/>
                </a:lnTo>
                <a:lnTo>
                  <a:pt x="5063" y="1876"/>
                </a:lnTo>
                <a:lnTo>
                  <a:pt x="5065" y="1876"/>
                </a:lnTo>
                <a:lnTo>
                  <a:pt x="5065" y="1876"/>
                </a:lnTo>
                <a:lnTo>
                  <a:pt x="5068" y="1876"/>
                </a:lnTo>
                <a:lnTo>
                  <a:pt x="5070" y="1878"/>
                </a:lnTo>
                <a:lnTo>
                  <a:pt x="5070" y="1878"/>
                </a:lnTo>
                <a:lnTo>
                  <a:pt x="5070" y="1878"/>
                </a:lnTo>
                <a:lnTo>
                  <a:pt x="5070" y="1880"/>
                </a:lnTo>
                <a:lnTo>
                  <a:pt x="5072" y="1880"/>
                </a:lnTo>
                <a:lnTo>
                  <a:pt x="5072" y="1882"/>
                </a:lnTo>
                <a:lnTo>
                  <a:pt x="5074" y="1885"/>
                </a:lnTo>
                <a:lnTo>
                  <a:pt x="5077" y="1887"/>
                </a:lnTo>
                <a:lnTo>
                  <a:pt x="5077" y="1889"/>
                </a:lnTo>
                <a:lnTo>
                  <a:pt x="5079" y="1891"/>
                </a:lnTo>
                <a:lnTo>
                  <a:pt x="5081" y="1891"/>
                </a:lnTo>
                <a:lnTo>
                  <a:pt x="5081" y="1891"/>
                </a:lnTo>
                <a:lnTo>
                  <a:pt x="5083" y="1891"/>
                </a:lnTo>
                <a:lnTo>
                  <a:pt x="5083" y="1894"/>
                </a:lnTo>
                <a:lnTo>
                  <a:pt x="5081" y="1896"/>
                </a:lnTo>
                <a:lnTo>
                  <a:pt x="5083" y="1898"/>
                </a:lnTo>
                <a:lnTo>
                  <a:pt x="5083" y="1898"/>
                </a:lnTo>
                <a:lnTo>
                  <a:pt x="5088" y="1900"/>
                </a:lnTo>
                <a:lnTo>
                  <a:pt x="5090" y="1900"/>
                </a:lnTo>
                <a:lnTo>
                  <a:pt x="5090" y="1903"/>
                </a:lnTo>
                <a:lnTo>
                  <a:pt x="5092" y="1905"/>
                </a:lnTo>
                <a:lnTo>
                  <a:pt x="5092" y="1905"/>
                </a:lnTo>
                <a:lnTo>
                  <a:pt x="5095" y="1907"/>
                </a:lnTo>
                <a:lnTo>
                  <a:pt x="5095" y="1907"/>
                </a:lnTo>
                <a:lnTo>
                  <a:pt x="5097" y="1907"/>
                </a:lnTo>
                <a:lnTo>
                  <a:pt x="5099" y="1909"/>
                </a:lnTo>
                <a:lnTo>
                  <a:pt x="5101" y="1909"/>
                </a:lnTo>
                <a:lnTo>
                  <a:pt x="5101" y="1907"/>
                </a:lnTo>
                <a:lnTo>
                  <a:pt x="5104" y="1909"/>
                </a:lnTo>
                <a:lnTo>
                  <a:pt x="5106" y="1909"/>
                </a:lnTo>
                <a:lnTo>
                  <a:pt x="5106" y="1909"/>
                </a:lnTo>
                <a:lnTo>
                  <a:pt x="5108" y="1909"/>
                </a:lnTo>
                <a:lnTo>
                  <a:pt x="5108" y="1909"/>
                </a:lnTo>
                <a:lnTo>
                  <a:pt x="5110" y="1909"/>
                </a:lnTo>
                <a:lnTo>
                  <a:pt x="5113" y="1909"/>
                </a:lnTo>
                <a:lnTo>
                  <a:pt x="5113" y="1912"/>
                </a:lnTo>
                <a:lnTo>
                  <a:pt x="5119" y="1912"/>
                </a:lnTo>
                <a:lnTo>
                  <a:pt x="5124" y="1912"/>
                </a:lnTo>
                <a:lnTo>
                  <a:pt x="5124" y="1912"/>
                </a:lnTo>
                <a:lnTo>
                  <a:pt x="5126" y="1912"/>
                </a:lnTo>
                <a:lnTo>
                  <a:pt x="5128" y="1912"/>
                </a:lnTo>
                <a:lnTo>
                  <a:pt x="5128" y="1914"/>
                </a:lnTo>
                <a:lnTo>
                  <a:pt x="5131" y="1914"/>
                </a:lnTo>
                <a:lnTo>
                  <a:pt x="5131" y="1916"/>
                </a:lnTo>
                <a:lnTo>
                  <a:pt x="5133" y="1916"/>
                </a:lnTo>
                <a:lnTo>
                  <a:pt x="5135" y="1916"/>
                </a:lnTo>
                <a:lnTo>
                  <a:pt x="5137" y="1916"/>
                </a:lnTo>
                <a:lnTo>
                  <a:pt x="5137" y="1916"/>
                </a:lnTo>
                <a:lnTo>
                  <a:pt x="5140" y="1916"/>
                </a:lnTo>
                <a:lnTo>
                  <a:pt x="5140" y="1914"/>
                </a:lnTo>
                <a:lnTo>
                  <a:pt x="5140" y="1914"/>
                </a:lnTo>
                <a:lnTo>
                  <a:pt x="5137" y="1914"/>
                </a:lnTo>
                <a:lnTo>
                  <a:pt x="5137" y="1912"/>
                </a:lnTo>
                <a:lnTo>
                  <a:pt x="5137" y="1912"/>
                </a:lnTo>
                <a:lnTo>
                  <a:pt x="5140" y="1912"/>
                </a:lnTo>
                <a:close/>
                <a:moveTo>
                  <a:pt x="5030" y="1882"/>
                </a:moveTo>
                <a:lnTo>
                  <a:pt x="5030" y="1882"/>
                </a:lnTo>
                <a:lnTo>
                  <a:pt x="5030" y="1882"/>
                </a:lnTo>
                <a:lnTo>
                  <a:pt x="5030" y="1882"/>
                </a:lnTo>
                <a:lnTo>
                  <a:pt x="5027" y="1880"/>
                </a:lnTo>
                <a:lnTo>
                  <a:pt x="5027" y="1882"/>
                </a:lnTo>
                <a:lnTo>
                  <a:pt x="5030" y="1882"/>
                </a:lnTo>
                <a:lnTo>
                  <a:pt x="5030" y="1882"/>
                </a:lnTo>
                <a:close/>
                <a:moveTo>
                  <a:pt x="4967" y="2017"/>
                </a:moveTo>
                <a:lnTo>
                  <a:pt x="4967" y="2017"/>
                </a:lnTo>
                <a:lnTo>
                  <a:pt x="4967" y="2017"/>
                </a:lnTo>
                <a:lnTo>
                  <a:pt x="4967" y="2017"/>
                </a:lnTo>
                <a:lnTo>
                  <a:pt x="4969" y="2017"/>
                </a:lnTo>
                <a:lnTo>
                  <a:pt x="4969" y="2017"/>
                </a:lnTo>
                <a:lnTo>
                  <a:pt x="4967" y="2015"/>
                </a:lnTo>
                <a:lnTo>
                  <a:pt x="4967" y="2017"/>
                </a:lnTo>
                <a:close/>
                <a:moveTo>
                  <a:pt x="4953" y="1880"/>
                </a:moveTo>
                <a:lnTo>
                  <a:pt x="4958" y="1882"/>
                </a:lnTo>
                <a:lnTo>
                  <a:pt x="4958" y="1882"/>
                </a:lnTo>
                <a:lnTo>
                  <a:pt x="4958" y="1880"/>
                </a:lnTo>
                <a:lnTo>
                  <a:pt x="4955" y="1878"/>
                </a:lnTo>
                <a:lnTo>
                  <a:pt x="4955" y="1878"/>
                </a:lnTo>
                <a:lnTo>
                  <a:pt x="4953" y="1878"/>
                </a:lnTo>
                <a:lnTo>
                  <a:pt x="4953" y="1880"/>
                </a:lnTo>
                <a:lnTo>
                  <a:pt x="4953" y="1880"/>
                </a:lnTo>
                <a:lnTo>
                  <a:pt x="4953" y="1880"/>
                </a:lnTo>
                <a:lnTo>
                  <a:pt x="4953" y="1880"/>
                </a:lnTo>
                <a:close/>
                <a:moveTo>
                  <a:pt x="4958" y="1873"/>
                </a:moveTo>
                <a:lnTo>
                  <a:pt x="4960" y="1871"/>
                </a:lnTo>
                <a:lnTo>
                  <a:pt x="4958" y="1869"/>
                </a:lnTo>
                <a:lnTo>
                  <a:pt x="4958" y="1869"/>
                </a:lnTo>
                <a:lnTo>
                  <a:pt x="4955" y="1867"/>
                </a:lnTo>
                <a:lnTo>
                  <a:pt x="4955" y="1867"/>
                </a:lnTo>
                <a:lnTo>
                  <a:pt x="4953" y="1867"/>
                </a:lnTo>
                <a:lnTo>
                  <a:pt x="4949" y="1867"/>
                </a:lnTo>
                <a:lnTo>
                  <a:pt x="4946" y="1867"/>
                </a:lnTo>
                <a:lnTo>
                  <a:pt x="4944" y="1869"/>
                </a:lnTo>
                <a:lnTo>
                  <a:pt x="4944" y="1869"/>
                </a:lnTo>
                <a:lnTo>
                  <a:pt x="4942" y="1873"/>
                </a:lnTo>
                <a:lnTo>
                  <a:pt x="4940" y="1880"/>
                </a:lnTo>
                <a:lnTo>
                  <a:pt x="4937" y="1882"/>
                </a:lnTo>
                <a:lnTo>
                  <a:pt x="4940" y="1882"/>
                </a:lnTo>
                <a:lnTo>
                  <a:pt x="4942" y="1882"/>
                </a:lnTo>
                <a:lnTo>
                  <a:pt x="4944" y="1882"/>
                </a:lnTo>
                <a:lnTo>
                  <a:pt x="4949" y="1882"/>
                </a:lnTo>
                <a:lnTo>
                  <a:pt x="4951" y="1880"/>
                </a:lnTo>
                <a:lnTo>
                  <a:pt x="4953" y="1878"/>
                </a:lnTo>
                <a:lnTo>
                  <a:pt x="4955" y="1876"/>
                </a:lnTo>
                <a:lnTo>
                  <a:pt x="4958" y="1873"/>
                </a:lnTo>
                <a:close/>
                <a:moveTo>
                  <a:pt x="4926" y="1972"/>
                </a:moveTo>
                <a:lnTo>
                  <a:pt x="4928" y="1972"/>
                </a:lnTo>
                <a:lnTo>
                  <a:pt x="4926" y="1972"/>
                </a:lnTo>
                <a:lnTo>
                  <a:pt x="4926" y="1972"/>
                </a:lnTo>
                <a:lnTo>
                  <a:pt x="4924" y="1972"/>
                </a:lnTo>
                <a:lnTo>
                  <a:pt x="4924" y="1970"/>
                </a:lnTo>
                <a:lnTo>
                  <a:pt x="4924" y="1970"/>
                </a:lnTo>
                <a:lnTo>
                  <a:pt x="4924" y="1968"/>
                </a:lnTo>
                <a:lnTo>
                  <a:pt x="4926" y="1968"/>
                </a:lnTo>
                <a:lnTo>
                  <a:pt x="4926" y="1968"/>
                </a:lnTo>
                <a:lnTo>
                  <a:pt x="4926" y="1966"/>
                </a:lnTo>
                <a:lnTo>
                  <a:pt x="4926" y="1966"/>
                </a:lnTo>
                <a:lnTo>
                  <a:pt x="4926" y="1966"/>
                </a:lnTo>
                <a:lnTo>
                  <a:pt x="4926" y="1966"/>
                </a:lnTo>
                <a:lnTo>
                  <a:pt x="4926" y="1966"/>
                </a:lnTo>
                <a:lnTo>
                  <a:pt x="4924" y="1966"/>
                </a:lnTo>
                <a:lnTo>
                  <a:pt x="4924" y="1966"/>
                </a:lnTo>
                <a:lnTo>
                  <a:pt x="4924" y="1966"/>
                </a:lnTo>
                <a:lnTo>
                  <a:pt x="4924" y="1963"/>
                </a:lnTo>
                <a:lnTo>
                  <a:pt x="4922" y="1963"/>
                </a:lnTo>
                <a:lnTo>
                  <a:pt x="4922" y="1966"/>
                </a:lnTo>
                <a:lnTo>
                  <a:pt x="4922" y="1966"/>
                </a:lnTo>
                <a:lnTo>
                  <a:pt x="4919" y="1968"/>
                </a:lnTo>
                <a:lnTo>
                  <a:pt x="4919" y="1970"/>
                </a:lnTo>
                <a:lnTo>
                  <a:pt x="4919" y="1970"/>
                </a:lnTo>
                <a:lnTo>
                  <a:pt x="4919" y="1972"/>
                </a:lnTo>
                <a:lnTo>
                  <a:pt x="4917" y="1972"/>
                </a:lnTo>
                <a:lnTo>
                  <a:pt x="4917" y="1972"/>
                </a:lnTo>
                <a:lnTo>
                  <a:pt x="4919" y="1972"/>
                </a:lnTo>
                <a:lnTo>
                  <a:pt x="4922" y="1972"/>
                </a:lnTo>
                <a:lnTo>
                  <a:pt x="4924" y="1972"/>
                </a:lnTo>
                <a:lnTo>
                  <a:pt x="4926" y="1975"/>
                </a:lnTo>
                <a:lnTo>
                  <a:pt x="4926" y="1972"/>
                </a:lnTo>
                <a:close/>
                <a:moveTo>
                  <a:pt x="5180" y="2146"/>
                </a:moveTo>
                <a:lnTo>
                  <a:pt x="5178" y="2148"/>
                </a:lnTo>
                <a:lnTo>
                  <a:pt x="5178" y="2150"/>
                </a:lnTo>
                <a:lnTo>
                  <a:pt x="5178" y="2150"/>
                </a:lnTo>
                <a:lnTo>
                  <a:pt x="5176" y="2152"/>
                </a:lnTo>
                <a:lnTo>
                  <a:pt x="5176" y="2155"/>
                </a:lnTo>
                <a:lnTo>
                  <a:pt x="5178" y="2157"/>
                </a:lnTo>
                <a:lnTo>
                  <a:pt x="5178" y="2157"/>
                </a:lnTo>
                <a:lnTo>
                  <a:pt x="5178" y="2157"/>
                </a:lnTo>
                <a:lnTo>
                  <a:pt x="5178" y="2157"/>
                </a:lnTo>
                <a:lnTo>
                  <a:pt x="5178" y="2155"/>
                </a:lnTo>
                <a:lnTo>
                  <a:pt x="5182" y="2146"/>
                </a:lnTo>
                <a:lnTo>
                  <a:pt x="5182" y="2146"/>
                </a:lnTo>
                <a:lnTo>
                  <a:pt x="5182" y="2143"/>
                </a:lnTo>
                <a:lnTo>
                  <a:pt x="5180" y="2141"/>
                </a:lnTo>
                <a:lnTo>
                  <a:pt x="5180" y="2141"/>
                </a:lnTo>
                <a:lnTo>
                  <a:pt x="5180" y="2141"/>
                </a:lnTo>
                <a:lnTo>
                  <a:pt x="5180" y="2141"/>
                </a:lnTo>
                <a:lnTo>
                  <a:pt x="5178" y="2141"/>
                </a:lnTo>
                <a:lnTo>
                  <a:pt x="5180" y="2143"/>
                </a:lnTo>
                <a:lnTo>
                  <a:pt x="5180" y="2143"/>
                </a:lnTo>
                <a:lnTo>
                  <a:pt x="5180" y="2146"/>
                </a:lnTo>
                <a:lnTo>
                  <a:pt x="5180" y="2146"/>
                </a:lnTo>
                <a:close/>
                <a:moveTo>
                  <a:pt x="4969" y="2006"/>
                </a:moveTo>
                <a:lnTo>
                  <a:pt x="4969" y="2006"/>
                </a:lnTo>
                <a:lnTo>
                  <a:pt x="4967" y="2008"/>
                </a:lnTo>
                <a:lnTo>
                  <a:pt x="4964" y="2008"/>
                </a:lnTo>
                <a:lnTo>
                  <a:pt x="4962" y="2008"/>
                </a:lnTo>
                <a:lnTo>
                  <a:pt x="4962" y="2011"/>
                </a:lnTo>
                <a:lnTo>
                  <a:pt x="4962" y="2013"/>
                </a:lnTo>
                <a:lnTo>
                  <a:pt x="4962" y="2013"/>
                </a:lnTo>
                <a:lnTo>
                  <a:pt x="4962" y="2013"/>
                </a:lnTo>
                <a:lnTo>
                  <a:pt x="4964" y="2013"/>
                </a:lnTo>
                <a:lnTo>
                  <a:pt x="4964" y="2011"/>
                </a:lnTo>
                <a:lnTo>
                  <a:pt x="4964" y="2011"/>
                </a:lnTo>
                <a:lnTo>
                  <a:pt x="4967" y="2011"/>
                </a:lnTo>
                <a:lnTo>
                  <a:pt x="4967" y="2011"/>
                </a:lnTo>
                <a:lnTo>
                  <a:pt x="4969" y="2008"/>
                </a:lnTo>
                <a:lnTo>
                  <a:pt x="4971" y="2008"/>
                </a:lnTo>
                <a:lnTo>
                  <a:pt x="4969" y="2006"/>
                </a:lnTo>
                <a:close/>
                <a:moveTo>
                  <a:pt x="5009" y="1909"/>
                </a:moveTo>
                <a:lnTo>
                  <a:pt x="5009" y="1907"/>
                </a:lnTo>
                <a:lnTo>
                  <a:pt x="5007" y="1907"/>
                </a:lnTo>
                <a:lnTo>
                  <a:pt x="5007" y="1909"/>
                </a:lnTo>
                <a:lnTo>
                  <a:pt x="5007" y="1909"/>
                </a:lnTo>
                <a:lnTo>
                  <a:pt x="5009" y="1909"/>
                </a:lnTo>
                <a:close/>
                <a:moveTo>
                  <a:pt x="5009" y="1918"/>
                </a:moveTo>
                <a:lnTo>
                  <a:pt x="5009" y="1918"/>
                </a:lnTo>
                <a:lnTo>
                  <a:pt x="5009" y="1916"/>
                </a:lnTo>
                <a:lnTo>
                  <a:pt x="5007" y="1916"/>
                </a:lnTo>
                <a:lnTo>
                  <a:pt x="5007" y="1916"/>
                </a:lnTo>
                <a:lnTo>
                  <a:pt x="5007" y="1918"/>
                </a:lnTo>
                <a:lnTo>
                  <a:pt x="5009" y="1918"/>
                </a:lnTo>
                <a:close/>
                <a:moveTo>
                  <a:pt x="5012" y="1909"/>
                </a:moveTo>
                <a:lnTo>
                  <a:pt x="5009" y="1909"/>
                </a:lnTo>
                <a:lnTo>
                  <a:pt x="5009" y="1909"/>
                </a:lnTo>
                <a:lnTo>
                  <a:pt x="5009" y="1909"/>
                </a:lnTo>
                <a:lnTo>
                  <a:pt x="5009" y="1909"/>
                </a:lnTo>
                <a:lnTo>
                  <a:pt x="5009" y="1909"/>
                </a:lnTo>
                <a:lnTo>
                  <a:pt x="5012" y="1909"/>
                </a:lnTo>
                <a:close/>
                <a:moveTo>
                  <a:pt x="5149" y="2121"/>
                </a:moveTo>
                <a:lnTo>
                  <a:pt x="5149" y="2121"/>
                </a:lnTo>
                <a:lnTo>
                  <a:pt x="5149" y="2121"/>
                </a:lnTo>
                <a:lnTo>
                  <a:pt x="5146" y="2121"/>
                </a:lnTo>
                <a:lnTo>
                  <a:pt x="5146" y="2121"/>
                </a:lnTo>
                <a:lnTo>
                  <a:pt x="5149" y="2125"/>
                </a:lnTo>
                <a:lnTo>
                  <a:pt x="5149" y="2125"/>
                </a:lnTo>
                <a:lnTo>
                  <a:pt x="5149" y="2125"/>
                </a:lnTo>
                <a:lnTo>
                  <a:pt x="5151" y="2125"/>
                </a:lnTo>
                <a:lnTo>
                  <a:pt x="5151" y="2123"/>
                </a:lnTo>
                <a:lnTo>
                  <a:pt x="5149" y="2123"/>
                </a:lnTo>
                <a:lnTo>
                  <a:pt x="5149" y="2121"/>
                </a:lnTo>
                <a:lnTo>
                  <a:pt x="5149" y="2121"/>
                </a:lnTo>
                <a:close/>
                <a:moveTo>
                  <a:pt x="5095" y="1006"/>
                </a:moveTo>
                <a:lnTo>
                  <a:pt x="5092" y="1006"/>
                </a:lnTo>
                <a:lnTo>
                  <a:pt x="5090" y="1009"/>
                </a:lnTo>
                <a:lnTo>
                  <a:pt x="5088" y="1011"/>
                </a:lnTo>
                <a:lnTo>
                  <a:pt x="5086" y="1011"/>
                </a:lnTo>
                <a:lnTo>
                  <a:pt x="5086" y="1013"/>
                </a:lnTo>
                <a:lnTo>
                  <a:pt x="5083" y="1015"/>
                </a:lnTo>
                <a:lnTo>
                  <a:pt x="5083" y="1018"/>
                </a:lnTo>
                <a:lnTo>
                  <a:pt x="5081" y="1018"/>
                </a:lnTo>
                <a:lnTo>
                  <a:pt x="5086" y="1015"/>
                </a:lnTo>
                <a:lnTo>
                  <a:pt x="5086" y="1015"/>
                </a:lnTo>
                <a:lnTo>
                  <a:pt x="5088" y="1013"/>
                </a:lnTo>
                <a:lnTo>
                  <a:pt x="5092" y="1011"/>
                </a:lnTo>
                <a:lnTo>
                  <a:pt x="5092" y="1009"/>
                </a:lnTo>
                <a:lnTo>
                  <a:pt x="5092" y="1009"/>
                </a:lnTo>
                <a:lnTo>
                  <a:pt x="5095" y="1009"/>
                </a:lnTo>
                <a:lnTo>
                  <a:pt x="5095" y="1009"/>
                </a:lnTo>
                <a:lnTo>
                  <a:pt x="5097" y="1006"/>
                </a:lnTo>
                <a:lnTo>
                  <a:pt x="5099" y="1006"/>
                </a:lnTo>
                <a:lnTo>
                  <a:pt x="5104" y="1004"/>
                </a:lnTo>
                <a:lnTo>
                  <a:pt x="5106" y="1002"/>
                </a:lnTo>
                <a:lnTo>
                  <a:pt x="5108" y="1002"/>
                </a:lnTo>
                <a:lnTo>
                  <a:pt x="5110" y="1002"/>
                </a:lnTo>
                <a:lnTo>
                  <a:pt x="5113" y="1000"/>
                </a:lnTo>
                <a:lnTo>
                  <a:pt x="5110" y="1000"/>
                </a:lnTo>
                <a:lnTo>
                  <a:pt x="5113" y="1000"/>
                </a:lnTo>
                <a:lnTo>
                  <a:pt x="5113" y="997"/>
                </a:lnTo>
                <a:lnTo>
                  <a:pt x="5113" y="997"/>
                </a:lnTo>
                <a:lnTo>
                  <a:pt x="5110" y="997"/>
                </a:lnTo>
                <a:lnTo>
                  <a:pt x="5110" y="997"/>
                </a:lnTo>
                <a:lnTo>
                  <a:pt x="5108" y="997"/>
                </a:lnTo>
                <a:lnTo>
                  <a:pt x="5104" y="1002"/>
                </a:lnTo>
                <a:lnTo>
                  <a:pt x="5101" y="1002"/>
                </a:lnTo>
                <a:lnTo>
                  <a:pt x="5099" y="1002"/>
                </a:lnTo>
                <a:lnTo>
                  <a:pt x="5099" y="1000"/>
                </a:lnTo>
                <a:lnTo>
                  <a:pt x="5097" y="1000"/>
                </a:lnTo>
                <a:lnTo>
                  <a:pt x="5097" y="1002"/>
                </a:lnTo>
                <a:lnTo>
                  <a:pt x="5097" y="1002"/>
                </a:lnTo>
                <a:lnTo>
                  <a:pt x="5095" y="1004"/>
                </a:lnTo>
                <a:lnTo>
                  <a:pt x="5095" y="1006"/>
                </a:lnTo>
                <a:close/>
                <a:moveTo>
                  <a:pt x="5003" y="858"/>
                </a:moveTo>
                <a:lnTo>
                  <a:pt x="5003" y="860"/>
                </a:lnTo>
                <a:lnTo>
                  <a:pt x="5000" y="862"/>
                </a:lnTo>
                <a:lnTo>
                  <a:pt x="5000" y="862"/>
                </a:lnTo>
                <a:lnTo>
                  <a:pt x="5000" y="869"/>
                </a:lnTo>
                <a:lnTo>
                  <a:pt x="5000" y="871"/>
                </a:lnTo>
                <a:lnTo>
                  <a:pt x="5003" y="874"/>
                </a:lnTo>
                <a:lnTo>
                  <a:pt x="5003" y="874"/>
                </a:lnTo>
                <a:lnTo>
                  <a:pt x="5003" y="874"/>
                </a:lnTo>
                <a:lnTo>
                  <a:pt x="5003" y="876"/>
                </a:lnTo>
                <a:lnTo>
                  <a:pt x="5005" y="876"/>
                </a:lnTo>
                <a:lnTo>
                  <a:pt x="5005" y="878"/>
                </a:lnTo>
                <a:lnTo>
                  <a:pt x="5007" y="880"/>
                </a:lnTo>
                <a:lnTo>
                  <a:pt x="5009" y="885"/>
                </a:lnTo>
                <a:lnTo>
                  <a:pt x="5009" y="889"/>
                </a:lnTo>
                <a:lnTo>
                  <a:pt x="5007" y="892"/>
                </a:lnTo>
                <a:lnTo>
                  <a:pt x="5007" y="894"/>
                </a:lnTo>
                <a:lnTo>
                  <a:pt x="5007" y="896"/>
                </a:lnTo>
                <a:lnTo>
                  <a:pt x="5007" y="898"/>
                </a:lnTo>
                <a:lnTo>
                  <a:pt x="5007" y="903"/>
                </a:lnTo>
                <a:lnTo>
                  <a:pt x="5007" y="905"/>
                </a:lnTo>
                <a:lnTo>
                  <a:pt x="5007" y="919"/>
                </a:lnTo>
                <a:lnTo>
                  <a:pt x="5007" y="921"/>
                </a:lnTo>
                <a:lnTo>
                  <a:pt x="5007" y="923"/>
                </a:lnTo>
                <a:lnTo>
                  <a:pt x="5007" y="928"/>
                </a:lnTo>
                <a:lnTo>
                  <a:pt x="5005" y="930"/>
                </a:lnTo>
                <a:lnTo>
                  <a:pt x="5005" y="934"/>
                </a:lnTo>
                <a:lnTo>
                  <a:pt x="5005" y="934"/>
                </a:lnTo>
                <a:lnTo>
                  <a:pt x="5005" y="937"/>
                </a:lnTo>
                <a:lnTo>
                  <a:pt x="5007" y="939"/>
                </a:lnTo>
                <a:lnTo>
                  <a:pt x="5007" y="943"/>
                </a:lnTo>
                <a:lnTo>
                  <a:pt x="5009" y="948"/>
                </a:lnTo>
                <a:lnTo>
                  <a:pt x="5007" y="950"/>
                </a:lnTo>
                <a:lnTo>
                  <a:pt x="5007" y="952"/>
                </a:lnTo>
                <a:lnTo>
                  <a:pt x="5007" y="955"/>
                </a:lnTo>
                <a:lnTo>
                  <a:pt x="5005" y="957"/>
                </a:lnTo>
                <a:lnTo>
                  <a:pt x="5005" y="959"/>
                </a:lnTo>
                <a:lnTo>
                  <a:pt x="5005" y="961"/>
                </a:lnTo>
                <a:lnTo>
                  <a:pt x="5007" y="964"/>
                </a:lnTo>
                <a:lnTo>
                  <a:pt x="5007" y="966"/>
                </a:lnTo>
                <a:lnTo>
                  <a:pt x="5007" y="968"/>
                </a:lnTo>
                <a:lnTo>
                  <a:pt x="5005" y="975"/>
                </a:lnTo>
                <a:lnTo>
                  <a:pt x="5003" y="979"/>
                </a:lnTo>
                <a:lnTo>
                  <a:pt x="5005" y="984"/>
                </a:lnTo>
                <a:lnTo>
                  <a:pt x="5005" y="986"/>
                </a:lnTo>
                <a:lnTo>
                  <a:pt x="5005" y="988"/>
                </a:lnTo>
                <a:lnTo>
                  <a:pt x="5007" y="988"/>
                </a:lnTo>
                <a:lnTo>
                  <a:pt x="5007" y="991"/>
                </a:lnTo>
                <a:lnTo>
                  <a:pt x="5007" y="988"/>
                </a:lnTo>
                <a:lnTo>
                  <a:pt x="5009" y="986"/>
                </a:lnTo>
                <a:lnTo>
                  <a:pt x="5012" y="982"/>
                </a:lnTo>
                <a:lnTo>
                  <a:pt x="5012" y="979"/>
                </a:lnTo>
                <a:lnTo>
                  <a:pt x="5012" y="977"/>
                </a:lnTo>
                <a:lnTo>
                  <a:pt x="5014" y="975"/>
                </a:lnTo>
                <a:lnTo>
                  <a:pt x="5014" y="975"/>
                </a:lnTo>
                <a:lnTo>
                  <a:pt x="5016" y="975"/>
                </a:lnTo>
                <a:lnTo>
                  <a:pt x="5016" y="975"/>
                </a:lnTo>
                <a:lnTo>
                  <a:pt x="5018" y="975"/>
                </a:lnTo>
                <a:lnTo>
                  <a:pt x="5018" y="977"/>
                </a:lnTo>
                <a:lnTo>
                  <a:pt x="5018" y="977"/>
                </a:lnTo>
                <a:lnTo>
                  <a:pt x="5023" y="977"/>
                </a:lnTo>
                <a:lnTo>
                  <a:pt x="5025" y="977"/>
                </a:lnTo>
                <a:lnTo>
                  <a:pt x="5027" y="979"/>
                </a:lnTo>
                <a:lnTo>
                  <a:pt x="5027" y="982"/>
                </a:lnTo>
                <a:lnTo>
                  <a:pt x="5027" y="984"/>
                </a:lnTo>
                <a:lnTo>
                  <a:pt x="5027" y="988"/>
                </a:lnTo>
                <a:lnTo>
                  <a:pt x="5030" y="986"/>
                </a:lnTo>
                <a:lnTo>
                  <a:pt x="5030" y="986"/>
                </a:lnTo>
                <a:lnTo>
                  <a:pt x="5030" y="984"/>
                </a:lnTo>
                <a:lnTo>
                  <a:pt x="5030" y="984"/>
                </a:lnTo>
                <a:lnTo>
                  <a:pt x="5030" y="982"/>
                </a:lnTo>
                <a:lnTo>
                  <a:pt x="5030" y="979"/>
                </a:lnTo>
                <a:lnTo>
                  <a:pt x="5030" y="977"/>
                </a:lnTo>
                <a:lnTo>
                  <a:pt x="5030" y="973"/>
                </a:lnTo>
                <a:lnTo>
                  <a:pt x="5027" y="973"/>
                </a:lnTo>
                <a:lnTo>
                  <a:pt x="5027" y="973"/>
                </a:lnTo>
                <a:lnTo>
                  <a:pt x="5027" y="973"/>
                </a:lnTo>
                <a:lnTo>
                  <a:pt x="5025" y="973"/>
                </a:lnTo>
                <a:lnTo>
                  <a:pt x="5025" y="973"/>
                </a:lnTo>
                <a:lnTo>
                  <a:pt x="5023" y="968"/>
                </a:lnTo>
                <a:lnTo>
                  <a:pt x="5021" y="964"/>
                </a:lnTo>
                <a:lnTo>
                  <a:pt x="5021" y="964"/>
                </a:lnTo>
                <a:lnTo>
                  <a:pt x="5021" y="961"/>
                </a:lnTo>
                <a:lnTo>
                  <a:pt x="5018" y="961"/>
                </a:lnTo>
                <a:lnTo>
                  <a:pt x="5018" y="961"/>
                </a:lnTo>
                <a:lnTo>
                  <a:pt x="5018" y="959"/>
                </a:lnTo>
                <a:lnTo>
                  <a:pt x="5016" y="959"/>
                </a:lnTo>
                <a:lnTo>
                  <a:pt x="5014" y="955"/>
                </a:lnTo>
                <a:lnTo>
                  <a:pt x="5014" y="955"/>
                </a:lnTo>
                <a:lnTo>
                  <a:pt x="5014" y="952"/>
                </a:lnTo>
                <a:lnTo>
                  <a:pt x="5014" y="948"/>
                </a:lnTo>
                <a:lnTo>
                  <a:pt x="5016" y="943"/>
                </a:lnTo>
                <a:lnTo>
                  <a:pt x="5021" y="932"/>
                </a:lnTo>
                <a:lnTo>
                  <a:pt x="5023" y="928"/>
                </a:lnTo>
                <a:lnTo>
                  <a:pt x="5023" y="925"/>
                </a:lnTo>
                <a:lnTo>
                  <a:pt x="5025" y="925"/>
                </a:lnTo>
                <a:lnTo>
                  <a:pt x="5027" y="923"/>
                </a:lnTo>
                <a:lnTo>
                  <a:pt x="5032" y="923"/>
                </a:lnTo>
                <a:lnTo>
                  <a:pt x="5034" y="923"/>
                </a:lnTo>
                <a:lnTo>
                  <a:pt x="5036" y="923"/>
                </a:lnTo>
                <a:lnTo>
                  <a:pt x="5039" y="925"/>
                </a:lnTo>
                <a:lnTo>
                  <a:pt x="5039" y="925"/>
                </a:lnTo>
                <a:lnTo>
                  <a:pt x="5041" y="928"/>
                </a:lnTo>
                <a:lnTo>
                  <a:pt x="5043" y="930"/>
                </a:lnTo>
                <a:lnTo>
                  <a:pt x="5045" y="932"/>
                </a:lnTo>
                <a:lnTo>
                  <a:pt x="5048" y="932"/>
                </a:lnTo>
                <a:lnTo>
                  <a:pt x="5048" y="937"/>
                </a:lnTo>
                <a:lnTo>
                  <a:pt x="5048" y="937"/>
                </a:lnTo>
                <a:lnTo>
                  <a:pt x="5048" y="932"/>
                </a:lnTo>
                <a:lnTo>
                  <a:pt x="5048" y="932"/>
                </a:lnTo>
                <a:lnTo>
                  <a:pt x="5045" y="930"/>
                </a:lnTo>
                <a:lnTo>
                  <a:pt x="5043" y="928"/>
                </a:lnTo>
                <a:lnTo>
                  <a:pt x="5043" y="925"/>
                </a:lnTo>
                <a:lnTo>
                  <a:pt x="5041" y="923"/>
                </a:lnTo>
                <a:lnTo>
                  <a:pt x="5041" y="921"/>
                </a:lnTo>
                <a:lnTo>
                  <a:pt x="5041" y="919"/>
                </a:lnTo>
                <a:lnTo>
                  <a:pt x="5039" y="916"/>
                </a:lnTo>
                <a:lnTo>
                  <a:pt x="5039" y="912"/>
                </a:lnTo>
                <a:lnTo>
                  <a:pt x="5034" y="903"/>
                </a:lnTo>
                <a:lnTo>
                  <a:pt x="5032" y="898"/>
                </a:lnTo>
                <a:lnTo>
                  <a:pt x="5030" y="885"/>
                </a:lnTo>
                <a:lnTo>
                  <a:pt x="5030" y="883"/>
                </a:lnTo>
                <a:lnTo>
                  <a:pt x="5030" y="883"/>
                </a:lnTo>
                <a:lnTo>
                  <a:pt x="5030" y="880"/>
                </a:lnTo>
                <a:lnTo>
                  <a:pt x="5027" y="880"/>
                </a:lnTo>
                <a:lnTo>
                  <a:pt x="5027" y="878"/>
                </a:lnTo>
                <a:lnTo>
                  <a:pt x="5027" y="878"/>
                </a:lnTo>
                <a:lnTo>
                  <a:pt x="5025" y="876"/>
                </a:lnTo>
                <a:lnTo>
                  <a:pt x="5025" y="874"/>
                </a:lnTo>
                <a:lnTo>
                  <a:pt x="5025" y="871"/>
                </a:lnTo>
                <a:lnTo>
                  <a:pt x="5025" y="869"/>
                </a:lnTo>
                <a:lnTo>
                  <a:pt x="5023" y="867"/>
                </a:lnTo>
                <a:lnTo>
                  <a:pt x="5025" y="862"/>
                </a:lnTo>
                <a:lnTo>
                  <a:pt x="5025" y="860"/>
                </a:lnTo>
                <a:lnTo>
                  <a:pt x="5025" y="858"/>
                </a:lnTo>
                <a:lnTo>
                  <a:pt x="5025" y="858"/>
                </a:lnTo>
                <a:lnTo>
                  <a:pt x="5027" y="856"/>
                </a:lnTo>
                <a:lnTo>
                  <a:pt x="5027" y="853"/>
                </a:lnTo>
                <a:lnTo>
                  <a:pt x="5027" y="849"/>
                </a:lnTo>
                <a:lnTo>
                  <a:pt x="5025" y="844"/>
                </a:lnTo>
                <a:lnTo>
                  <a:pt x="5025" y="844"/>
                </a:lnTo>
                <a:lnTo>
                  <a:pt x="5025" y="842"/>
                </a:lnTo>
                <a:lnTo>
                  <a:pt x="5023" y="838"/>
                </a:lnTo>
                <a:lnTo>
                  <a:pt x="5021" y="831"/>
                </a:lnTo>
                <a:lnTo>
                  <a:pt x="5021" y="831"/>
                </a:lnTo>
                <a:lnTo>
                  <a:pt x="5021" y="829"/>
                </a:lnTo>
                <a:lnTo>
                  <a:pt x="5021" y="829"/>
                </a:lnTo>
                <a:lnTo>
                  <a:pt x="5021" y="826"/>
                </a:lnTo>
                <a:lnTo>
                  <a:pt x="5021" y="824"/>
                </a:lnTo>
                <a:lnTo>
                  <a:pt x="5021" y="824"/>
                </a:lnTo>
                <a:lnTo>
                  <a:pt x="5018" y="820"/>
                </a:lnTo>
                <a:lnTo>
                  <a:pt x="5016" y="817"/>
                </a:lnTo>
                <a:lnTo>
                  <a:pt x="5016" y="820"/>
                </a:lnTo>
                <a:lnTo>
                  <a:pt x="5016" y="820"/>
                </a:lnTo>
                <a:lnTo>
                  <a:pt x="5014" y="822"/>
                </a:lnTo>
                <a:lnTo>
                  <a:pt x="5012" y="822"/>
                </a:lnTo>
                <a:lnTo>
                  <a:pt x="5014" y="824"/>
                </a:lnTo>
                <a:lnTo>
                  <a:pt x="5016" y="829"/>
                </a:lnTo>
                <a:lnTo>
                  <a:pt x="5016" y="829"/>
                </a:lnTo>
                <a:lnTo>
                  <a:pt x="5016" y="831"/>
                </a:lnTo>
                <a:lnTo>
                  <a:pt x="5016" y="833"/>
                </a:lnTo>
                <a:lnTo>
                  <a:pt x="5016" y="833"/>
                </a:lnTo>
                <a:lnTo>
                  <a:pt x="5016" y="833"/>
                </a:lnTo>
                <a:lnTo>
                  <a:pt x="5014" y="835"/>
                </a:lnTo>
                <a:lnTo>
                  <a:pt x="5014" y="835"/>
                </a:lnTo>
                <a:lnTo>
                  <a:pt x="5014" y="838"/>
                </a:lnTo>
                <a:lnTo>
                  <a:pt x="5014" y="838"/>
                </a:lnTo>
                <a:lnTo>
                  <a:pt x="5012" y="840"/>
                </a:lnTo>
                <a:lnTo>
                  <a:pt x="5012" y="840"/>
                </a:lnTo>
                <a:lnTo>
                  <a:pt x="5012" y="840"/>
                </a:lnTo>
                <a:lnTo>
                  <a:pt x="5009" y="838"/>
                </a:lnTo>
                <a:lnTo>
                  <a:pt x="5007" y="838"/>
                </a:lnTo>
                <a:lnTo>
                  <a:pt x="5005" y="838"/>
                </a:lnTo>
                <a:lnTo>
                  <a:pt x="5003" y="840"/>
                </a:lnTo>
                <a:lnTo>
                  <a:pt x="5003" y="840"/>
                </a:lnTo>
                <a:lnTo>
                  <a:pt x="5003" y="844"/>
                </a:lnTo>
                <a:lnTo>
                  <a:pt x="5005" y="847"/>
                </a:lnTo>
                <a:lnTo>
                  <a:pt x="5003" y="853"/>
                </a:lnTo>
                <a:lnTo>
                  <a:pt x="5003" y="858"/>
                </a:lnTo>
                <a:close/>
                <a:moveTo>
                  <a:pt x="5077" y="1785"/>
                </a:moveTo>
                <a:lnTo>
                  <a:pt x="5077" y="1785"/>
                </a:lnTo>
                <a:lnTo>
                  <a:pt x="5077" y="1785"/>
                </a:lnTo>
                <a:lnTo>
                  <a:pt x="5077" y="1785"/>
                </a:lnTo>
                <a:lnTo>
                  <a:pt x="5079" y="1785"/>
                </a:lnTo>
                <a:lnTo>
                  <a:pt x="5079" y="1785"/>
                </a:lnTo>
                <a:lnTo>
                  <a:pt x="5081" y="1785"/>
                </a:lnTo>
                <a:lnTo>
                  <a:pt x="5083" y="1785"/>
                </a:lnTo>
                <a:lnTo>
                  <a:pt x="5086" y="1785"/>
                </a:lnTo>
                <a:lnTo>
                  <a:pt x="5086" y="1785"/>
                </a:lnTo>
                <a:lnTo>
                  <a:pt x="5088" y="1783"/>
                </a:lnTo>
                <a:lnTo>
                  <a:pt x="5088" y="1783"/>
                </a:lnTo>
                <a:lnTo>
                  <a:pt x="5090" y="1783"/>
                </a:lnTo>
                <a:lnTo>
                  <a:pt x="5090" y="1783"/>
                </a:lnTo>
                <a:lnTo>
                  <a:pt x="5090" y="1783"/>
                </a:lnTo>
                <a:lnTo>
                  <a:pt x="5090" y="1783"/>
                </a:lnTo>
                <a:lnTo>
                  <a:pt x="5090" y="1783"/>
                </a:lnTo>
                <a:lnTo>
                  <a:pt x="5090" y="1783"/>
                </a:lnTo>
                <a:lnTo>
                  <a:pt x="5090" y="1783"/>
                </a:lnTo>
                <a:lnTo>
                  <a:pt x="5083" y="1781"/>
                </a:lnTo>
                <a:lnTo>
                  <a:pt x="5081" y="1781"/>
                </a:lnTo>
                <a:lnTo>
                  <a:pt x="5079" y="1783"/>
                </a:lnTo>
                <a:lnTo>
                  <a:pt x="5079" y="1783"/>
                </a:lnTo>
                <a:lnTo>
                  <a:pt x="5077" y="1783"/>
                </a:lnTo>
                <a:lnTo>
                  <a:pt x="5077" y="1783"/>
                </a:lnTo>
                <a:lnTo>
                  <a:pt x="5077" y="1785"/>
                </a:lnTo>
                <a:lnTo>
                  <a:pt x="5077" y="1785"/>
                </a:lnTo>
                <a:close/>
                <a:moveTo>
                  <a:pt x="5140" y="716"/>
                </a:moveTo>
                <a:lnTo>
                  <a:pt x="5142" y="716"/>
                </a:lnTo>
                <a:lnTo>
                  <a:pt x="5142" y="714"/>
                </a:lnTo>
                <a:lnTo>
                  <a:pt x="5140" y="714"/>
                </a:lnTo>
                <a:lnTo>
                  <a:pt x="5140" y="716"/>
                </a:lnTo>
                <a:lnTo>
                  <a:pt x="5137" y="716"/>
                </a:lnTo>
                <a:lnTo>
                  <a:pt x="5137" y="716"/>
                </a:lnTo>
                <a:lnTo>
                  <a:pt x="5137" y="718"/>
                </a:lnTo>
                <a:lnTo>
                  <a:pt x="5140" y="716"/>
                </a:lnTo>
                <a:close/>
                <a:moveTo>
                  <a:pt x="5133" y="1788"/>
                </a:moveTo>
                <a:lnTo>
                  <a:pt x="5131" y="1790"/>
                </a:lnTo>
                <a:lnTo>
                  <a:pt x="5128" y="1790"/>
                </a:lnTo>
                <a:lnTo>
                  <a:pt x="5131" y="1790"/>
                </a:lnTo>
                <a:lnTo>
                  <a:pt x="5131" y="1790"/>
                </a:lnTo>
                <a:lnTo>
                  <a:pt x="5131" y="1792"/>
                </a:lnTo>
                <a:lnTo>
                  <a:pt x="5133" y="1792"/>
                </a:lnTo>
                <a:lnTo>
                  <a:pt x="5133" y="1792"/>
                </a:lnTo>
                <a:lnTo>
                  <a:pt x="5137" y="1792"/>
                </a:lnTo>
                <a:lnTo>
                  <a:pt x="5137" y="1792"/>
                </a:lnTo>
                <a:lnTo>
                  <a:pt x="5137" y="1790"/>
                </a:lnTo>
                <a:lnTo>
                  <a:pt x="5137" y="1790"/>
                </a:lnTo>
                <a:lnTo>
                  <a:pt x="5137" y="1790"/>
                </a:lnTo>
                <a:lnTo>
                  <a:pt x="5133" y="1788"/>
                </a:lnTo>
                <a:close/>
                <a:moveTo>
                  <a:pt x="5135" y="984"/>
                </a:moveTo>
                <a:lnTo>
                  <a:pt x="5128" y="988"/>
                </a:lnTo>
                <a:lnTo>
                  <a:pt x="5126" y="991"/>
                </a:lnTo>
                <a:lnTo>
                  <a:pt x="5124" y="991"/>
                </a:lnTo>
                <a:lnTo>
                  <a:pt x="5122" y="995"/>
                </a:lnTo>
                <a:lnTo>
                  <a:pt x="5124" y="995"/>
                </a:lnTo>
                <a:lnTo>
                  <a:pt x="5126" y="995"/>
                </a:lnTo>
                <a:lnTo>
                  <a:pt x="5128" y="993"/>
                </a:lnTo>
                <a:lnTo>
                  <a:pt x="5128" y="991"/>
                </a:lnTo>
                <a:lnTo>
                  <a:pt x="5131" y="991"/>
                </a:lnTo>
                <a:lnTo>
                  <a:pt x="5133" y="988"/>
                </a:lnTo>
                <a:lnTo>
                  <a:pt x="5133" y="988"/>
                </a:lnTo>
                <a:lnTo>
                  <a:pt x="5140" y="984"/>
                </a:lnTo>
                <a:lnTo>
                  <a:pt x="5135" y="984"/>
                </a:lnTo>
                <a:lnTo>
                  <a:pt x="5135" y="984"/>
                </a:lnTo>
                <a:close/>
                <a:moveTo>
                  <a:pt x="4980" y="1047"/>
                </a:moveTo>
                <a:lnTo>
                  <a:pt x="4978" y="1049"/>
                </a:lnTo>
                <a:lnTo>
                  <a:pt x="4976" y="1049"/>
                </a:lnTo>
                <a:lnTo>
                  <a:pt x="4976" y="1052"/>
                </a:lnTo>
                <a:lnTo>
                  <a:pt x="4973" y="1052"/>
                </a:lnTo>
                <a:lnTo>
                  <a:pt x="4973" y="1052"/>
                </a:lnTo>
                <a:lnTo>
                  <a:pt x="4973" y="1054"/>
                </a:lnTo>
                <a:lnTo>
                  <a:pt x="4971" y="1056"/>
                </a:lnTo>
                <a:lnTo>
                  <a:pt x="4971" y="1056"/>
                </a:lnTo>
                <a:lnTo>
                  <a:pt x="4971" y="1058"/>
                </a:lnTo>
                <a:lnTo>
                  <a:pt x="4973" y="1061"/>
                </a:lnTo>
                <a:lnTo>
                  <a:pt x="4976" y="1063"/>
                </a:lnTo>
                <a:lnTo>
                  <a:pt x="4976" y="1063"/>
                </a:lnTo>
                <a:lnTo>
                  <a:pt x="4976" y="1065"/>
                </a:lnTo>
                <a:lnTo>
                  <a:pt x="4976" y="1067"/>
                </a:lnTo>
                <a:lnTo>
                  <a:pt x="4976" y="1070"/>
                </a:lnTo>
                <a:lnTo>
                  <a:pt x="4976" y="1072"/>
                </a:lnTo>
                <a:lnTo>
                  <a:pt x="4976" y="1072"/>
                </a:lnTo>
                <a:lnTo>
                  <a:pt x="4976" y="1074"/>
                </a:lnTo>
                <a:lnTo>
                  <a:pt x="4976" y="1074"/>
                </a:lnTo>
                <a:lnTo>
                  <a:pt x="4978" y="1074"/>
                </a:lnTo>
                <a:lnTo>
                  <a:pt x="4978" y="1074"/>
                </a:lnTo>
                <a:lnTo>
                  <a:pt x="4980" y="1072"/>
                </a:lnTo>
                <a:lnTo>
                  <a:pt x="4982" y="1072"/>
                </a:lnTo>
                <a:lnTo>
                  <a:pt x="4982" y="1070"/>
                </a:lnTo>
                <a:lnTo>
                  <a:pt x="4985" y="1067"/>
                </a:lnTo>
                <a:lnTo>
                  <a:pt x="4985" y="1067"/>
                </a:lnTo>
                <a:lnTo>
                  <a:pt x="4987" y="1067"/>
                </a:lnTo>
                <a:lnTo>
                  <a:pt x="4989" y="1070"/>
                </a:lnTo>
                <a:lnTo>
                  <a:pt x="4991" y="1070"/>
                </a:lnTo>
                <a:lnTo>
                  <a:pt x="4991" y="1067"/>
                </a:lnTo>
                <a:lnTo>
                  <a:pt x="4994" y="1067"/>
                </a:lnTo>
                <a:lnTo>
                  <a:pt x="4991" y="1067"/>
                </a:lnTo>
                <a:lnTo>
                  <a:pt x="4989" y="1065"/>
                </a:lnTo>
                <a:lnTo>
                  <a:pt x="4987" y="1061"/>
                </a:lnTo>
                <a:lnTo>
                  <a:pt x="4985" y="1061"/>
                </a:lnTo>
                <a:lnTo>
                  <a:pt x="4985" y="1061"/>
                </a:lnTo>
                <a:lnTo>
                  <a:pt x="4982" y="1061"/>
                </a:lnTo>
                <a:lnTo>
                  <a:pt x="4980" y="1061"/>
                </a:lnTo>
                <a:lnTo>
                  <a:pt x="4980" y="1058"/>
                </a:lnTo>
                <a:lnTo>
                  <a:pt x="4980" y="1058"/>
                </a:lnTo>
                <a:lnTo>
                  <a:pt x="4980" y="1056"/>
                </a:lnTo>
                <a:lnTo>
                  <a:pt x="4980" y="1056"/>
                </a:lnTo>
                <a:lnTo>
                  <a:pt x="4980" y="1054"/>
                </a:lnTo>
                <a:lnTo>
                  <a:pt x="4982" y="1054"/>
                </a:lnTo>
                <a:lnTo>
                  <a:pt x="4982" y="1054"/>
                </a:lnTo>
                <a:lnTo>
                  <a:pt x="4985" y="1054"/>
                </a:lnTo>
                <a:lnTo>
                  <a:pt x="4987" y="1054"/>
                </a:lnTo>
                <a:lnTo>
                  <a:pt x="4987" y="1054"/>
                </a:lnTo>
                <a:lnTo>
                  <a:pt x="4989" y="1056"/>
                </a:lnTo>
                <a:lnTo>
                  <a:pt x="4989" y="1058"/>
                </a:lnTo>
                <a:lnTo>
                  <a:pt x="4996" y="1054"/>
                </a:lnTo>
                <a:lnTo>
                  <a:pt x="5003" y="1054"/>
                </a:lnTo>
                <a:lnTo>
                  <a:pt x="5007" y="1056"/>
                </a:lnTo>
                <a:lnTo>
                  <a:pt x="5014" y="1058"/>
                </a:lnTo>
                <a:lnTo>
                  <a:pt x="5021" y="1061"/>
                </a:lnTo>
                <a:lnTo>
                  <a:pt x="5023" y="1063"/>
                </a:lnTo>
                <a:lnTo>
                  <a:pt x="5025" y="1063"/>
                </a:lnTo>
                <a:lnTo>
                  <a:pt x="5025" y="1063"/>
                </a:lnTo>
                <a:lnTo>
                  <a:pt x="5027" y="1063"/>
                </a:lnTo>
                <a:lnTo>
                  <a:pt x="5027" y="1061"/>
                </a:lnTo>
                <a:lnTo>
                  <a:pt x="5027" y="1061"/>
                </a:lnTo>
                <a:lnTo>
                  <a:pt x="5027" y="1058"/>
                </a:lnTo>
                <a:lnTo>
                  <a:pt x="5027" y="1056"/>
                </a:lnTo>
                <a:lnTo>
                  <a:pt x="5030" y="1052"/>
                </a:lnTo>
                <a:lnTo>
                  <a:pt x="5034" y="1049"/>
                </a:lnTo>
                <a:lnTo>
                  <a:pt x="5036" y="1047"/>
                </a:lnTo>
                <a:lnTo>
                  <a:pt x="5041" y="1045"/>
                </a:lnTo>
                <a:lnTo>
                  <a:pt x="5041" y="1045"/>
                </a:lnTo>
                <a:lnTo>
                  <a:pt x="5045" y="1047"/>
                </a:lnTo>
                <a:lnTo>
                  <a:pt x="5048" y="1047"/>
                </a:lnTo>
                <a:lnTo>
                  <a:pt x="5050" y="1045"/>
                </a:lnTo>
                <a:lnTo>
                  <a:pt x="5052" y="1045"/>
                </a:lnTo>
                <a:lnTo>
                  <a:pt x="5052" y="1045"/>
                </a:lnTo>
                <a:lnTo>
                  <a:pt x="5054" y="1043"/>
                </a:lnTo>
                <a:lnTo>
                  <a:pt x="5057" y="1043"/>
                </a:lnTo>
                <a:lnTo>
                  <a:pt x="5059" y="1043"/>
                </a:lnTo>
                <a:lnTo>
                  <a:pt x="5059" y="1043"/>
                </a:lnTo>
                <a:lnTo>
                  <a:pt x="5061" y="1043"/>
                </a:lnTo>
                <a:lnTo>
                  <a:pt x="5061" y="1043"/>
                </a:lnTo>
                <a:lnTo>
                  <a:pt x="5061" y="1040"/>
                </a:lnTo>
                <a:lnTo>
                  <a:pt x="5063" y="1038"/>
                </a:lnTo>
                <a:lnTo>
                  <a:pt x="5065" y="1038"/>
                </a:lnTo>
                <a:lnTo>
                  <a:pt x="5063" y="1038"/>
                </a:lnTo>
                <a:lnTo>
                  <a:pt x="5063" y="1038"/>
                </a:lnTo>
                <a:lnTo>
                  <a:pt x="5061" y="1038"/>
                </a:lnTo>
                <a:lnTo>
                  <a:pt x="5061" y="1040"/>
                </a:lnTo>
                <a:lnTo>
                  <a:pt x="5059" y="1040"/>
                </a:lnTo>
                <a:lnTo>
                  <a:pt x="5059" y="1040"/>
                </a:lnTo>
                <a:lnTo>
                  <a:pt x="5057" y="1036"/>
                </a:lnTo>
                <a:lnTo>
                  <a:pt x="5057" y="1033"/>
                </a:lnTo>
                <a:lnTo>
                  <a:pt x="5054" y="1033"/>
                </a:lnTo>
                <a:lnTo>
                  <a:pt x="5054" y="1031"/>
                </a:lnTo>
                <a:lnTo>
                  <a:pt x="5054" y="1029"/>
                </a:lnTo>
                <a:lnTo>
                  <a:pt x="5057" y="1024"/>
                </a:lnTo>
                <a:lnTo>
                  <a:pt x="5059" y="1022"/>
                </a:lnTo>
                <a:lnTo>
                  <a:pt x="5059" y="1020"/>
                </a:lnTo>
                <a:lnTo>
                  <a:pt x="5059" y="1020"/>
                </a:lnTo>
                <a:lnTo>
                  <a:pt x="5059" y="1020"/>
                </a:lnTo>
                <a:lnTo>
                  <a:pt x="5054" y="1022"/>
                </a:lnTo>
                <a:lnTo>
                  <a:pt x="5050" y="1027"/>
                </a:lnTo>
                <a:lnTo>
                  <a:pt x="5050" y="1027"/>
                </a:lnTo>
                <a:lnTo>
                  <a:pt x="5048" y="1027"/>
                </a:lnTo>
                <a:lnTo>
                  <a:pt x="5045" y="1027"/>
                </a:lnTo>
                <a:lnTo>
                  <a:pt x="5045" y="1027"/>
                </a:lnTo>
                <a:lnTo>
                  <a:pt x="5039" y="1024"/>
                </a:lnTo>
                <a:lnTo>
                  <a:pt x="5036" y="1024"/>
                </a:lnTo>
                <a:lnTo>
                  <a:pt x="5036" y="1024"/>
                </a:lnTo>
                <a:lnTo>
                  <a:pt x="5034" y="1024"/>
                </a:lnTo>
                <a:lnTo>
                  <a:pt x="5034" y="1024"/>
                </a:lnTo>
                <a:lnTo>
                  <a:pt x="5032" y="1022"/>
                </a:lnTo>
                <a:lnTo>
                  <a:pt x="5030" y="1020"/>
                </a:lnTo>
                <a:lnTo>
                  <a:pt x="5025" y="1018"/>
                </a:lnTo>
                <a:lnTo>
                  <a:pt x="5023" y="1015"/>
                </a:lnTo>
                <a:lnTo>
                  <a:pt x="5021" y="1013"/>
                </a:lnTo>
                <a:lnTo>
                  <a:pt x="5016" y="1011"/>
                </a:lnTo>
                <a:lnTo>
                  <a:pt x="5012" y="1004"/>
                </a:lnTo>
                <a:lnTo>
                  <a:pt x="5009" y="1002"/>
                </a:lnTo>
                <a:lnTo>
                  <a:pt x="5007" y="1000"/>
                </a:lnTo>
                <a:lnTo>
                  <a:pt x="5005" y="997"/>
                </a:lnTo>
                <a:lnTo>
                  <a:pt x="5005" y="997"/>
                </a:lnTo>
                <a:lnTo>
                  <a:pt x="5005" y="997"/>
                </a:lnTo>
                <a:lnTo>
                  <a:pt x="5003" y="1000"/>
                </a:lnTo>
                <a:lnTo>
                  <a:pt x="5003" y="1000"/>
                </a:lnTo>
                <a:lnTo>
                  <a:pt x="5000" y="1000"/>
                </a:lnTo>
                <a:lnTo>
                  <a:pt x="5000" y="1000"/>
                </a:lnTo>
                <a:lnTo>
                  <a:pt x="5000" y="1000"/>
                </a:lnTo>
                <a:lnTo>
                  <a:pt x="5000" y="1002"/>
                </a:lnTo>
                <a:lnTo>
                  <a:pt x="5000" y="1004"/>
                </a:lnTo>
                <a:lnTo>
                  <a:pt x="5000" y="1006"/>
                </a:lnTo>
                <a:lnTo>
                  <a:pt x="5000" y="1009"/>
                </a:lnTo>
                <a:lnTo>
                  <a:pt x="5003" y="1013"/>
                </a:lnTo>
                <a:lnTo>
                  <a:pt x="5003" y="1018"/>
                </a:lnTo>
                <a:lnTo>
                  <a:pt x="5000" y="1020"/>
                </a:lnTo>
                <a:lnTo>
                  <a:pt x="5000" y="1022"/>
                </a:lnTo>
                <a:lnTo>
                  <a:pt x="5000" y="1027"/>
                </a:lnTo>
                <a:lnTo>
                  <a:pt x="5000" y="1027"/>
                </a:lnTo>
                <a:lnTo>
                  <a:pt x="4998" y="1031"/>
                </a:lnTo>
                <a:lnTo>
                  <a:pt x="4996" y="1033"/>
                </a:lnTo>
                <a:lnTo>
                  <a:pt x="4996" y="1036"/>
                </a:lnTo>
                <a:lnTo>
                  <a:pt x="4996" y="1038"/>
                </a:lnTo>
                <a:lnTo>
                  <a:pt x="4996" y="1040"/>
                </a:lnTo>
                <a:lnTo>
                  <a:pt x="4996" y="1043"/>
                </a:lnTo>
                <a:lnTo>
                  <a:pt x="4994" y="1043"/>
                </a:lnTo>
                <a:lnTo>
                  <a:pt x="4991" y="1043"/>
                </a:lnTo>
                <a:lnTo>
                  <a:pt x="4989" y="1040"/>
                </a:lnTo>
                <a:lnTo>
                  <a:pt x="4987" y="1040"/>
                </a:lnTo>
                <a:lnTo>
                  <a:pt x="4987" y="1040"/>
                </a:lnTo>
                <a:lnTo>
                  <a:pt x="4985" y="1040"/>
                </a:lnTo>
                <a:lnTo>
                  <a:pt x="4982" y="1038"/>
                </a:lnTo>
                <a:lnTo>
                  <a:pt x="4980" y="1040"/>
                </a:lnTo>
                <a:lnTo>
                  <a:pt x="4980" y="1040"/>
                </a:lnTo>
                <a:lnTo>
                  <a:pt x="4980" y="1043"/>
                </a:lnTo>
                <a:lnTo>
                  <a:pt x="4982" y="1045"/>
                </a:lnTo>
                <a:lnTo>
                  <a:pt x="4982" y="1047"/>
                </a:lnTo>
                <a:lnTo>
                  <a:pt x="4980" y="1047"/>
                </a:lnTo>
                <a:close/>
                <a:moveTo>
                  <a:pt x="4967" y="1063"/>
                </a:moveTo>
                <a:lnTo>
                  <a:pt x="4967" y="1063"/>
                </a:lnTo>
                <a:lnTo>
                  <a:pt x="4969" y="1058"/>
                </a:lnTo>
                <a:lnTo>
                  <a:pt x="4967" y="1061"/>
                </a:lnTo>
                <a:lnTo>
                  <a:pt x="4967" y="1061"/>
                </a:lnTo>
                <a:lnTo>
                  <a:pt x="4967" y="1061"/>
                </a:lnTo>
                <a:lnTo>
                  <a:pt x="4967" y="1063"/>
                </a:lnTo>
                <a:lnTo>
                  <a:pt x="4967" y="1063"/>
                </a:lnTo>
                <a:lnTo>
                  <a:pt x="4967" y="1063"/>
                </a:lnTo>
                <a:close/>
                <a:moveTo>
                  <a:pt x="4991" y="1002"/>
                </a:moveTo>
                <a:lnTo>
                  <a:pt x="4991" y="1000"/>
                </a:lnTo>
                <a:lnTo>
                  <a:pt x="4991" y="1000"/>
                </a:lnTo>
                <a:lnTo>
                  <a:pt x="4991" y="997"/>
                </a:lnTo>
                <a:lnTo>
                  <a:pt x="4989" y="997"/>
                </a:lnTo>
                <a:lnTo>
                  <a:pt x="4989" y="1000"/>
                </a:lnTo>
                <a:lnTo>
                  <a:pt x="4991" y="1002"/>
                </a:lnTo>
                <a:lnTo>
                  <a:pt x="4991" y="1002"/>
                </a:lnTo>
                <a:close/>
                <a:moveTo>
                  <a:pt x="5178" y="955"/>
                </a:moveTo>
                <a:lnTo>
                  <a:pt x="5178" y="952"/>
                </a:lnTo>
                <a:lnTo>
                  <a:pt x="5178" y="952"/>
                </a:lnTo>
                <a:lnTo>
                  <a:pt x="5176" y="955"/>
                </a:lnTo>
                <a:lnTo>
                  <a:pt x="5178" y="955"/>
                </a:lnTo>
                <a:lnTo>
                  <a:pt x="5178" y="955"/>
                </a:lnTo>
                <a:lnTo>
                  <a:pt x="5178" y="955"/>
                </a:lnTo>
                <a:close/>
                <a:moveTo>
                  <a:pt x="4994" y="1004"/>
                </a:moveTo>
                <a:lnTo>
                  <a:pt x="4996" y="1004"/>
                </a:lnTo>
                <a:lnTo>
                  <a:pt x="4996" y="1004"/>
                </a:lnTo>
                <a:lnTo>
                  <a:pt x="4996" y="1004"/>
                </a:lnTo>
                <a:lnTo>
                  <a:pt x="4994" y="1002"/>
                </a:lnTo>
                <a:lnTo>
                  <a:pt x="4994" y="1002"/>
                </a:lnTo>
                <a:lnTo>
                  <a:pt x="4991" y="1004"/>
                </a:lnTo>
                <a:lnTo>
                  <a:pt x="4994" y="1004"/>
                </a:lnTo>
                <a:lnTo>
                  <a:pt x="4994" y="1004"/>
                </a:lnTo>
                <a:close/>
                <a:moveTo>
                  <a:pt x="5162" y="1794"/>
                </a:moveTo>
                <a:lnTo>
                  <a:pt x="5160" y="1794"/>
                </a:lnTo>
                <a:lnTo>
                  <a:pt x="5160" y="1794"/>
                </a:lnTo>
                <a:lnTo>
                  <a:pt x="5160" y="1794"/>
                </a:lnTo>
                <a:lnTo>
                  <a:pt x="5160" y="1794"/>
                </a:lnTo>
                <a:lnTo>
                  <a:pt x="5162" y="1794"/>
                </a:lnTo>
                <a:lnTo>
                  <a:pt x="5162" y="1794"/>
                </a:lnTo>
                <a:close/>
                <a:moveTo>
                  <a:pt x="5164" y="966"/>
                </a:moveTo>
                <a:lnTo>
                  <a:pt x="5164" y="966"/>
                </a:lnTo>
                <a:lnTo>
                  <a:pt x="5162" y="968"/>
                </a:lnTo>
                <a:lnTo>
                  <a:pt x="5160" y="970"/>
                </a:lnTo>
                <a:lnTo>
                  <a:pt x="5158" y="973"/>
                </a:lnTo>
                <a:lnTo>
                  <a:pt x="5158" y="973"/>
                </a:lnTo>
                <a:lnTo>
                  <a:pt x="5158" y="973"/>
                </a:lnTo>
                <a:lnTo>
                  <a:pt x="5158" y="973"/>
                </a:lnTo>
                <a:lnTo>
                  <a:pt x="5162" y="970"/>
                </a:lnTo>
                <a:lnTo>
                  <a:pt x="5167" y="966"/>
                </a:lnTo>
                <a:lnTo>
                  <a:pt x="5164" y="966"/>
                </a:lnTo>
                <a:close/>
                <a:moveTo>
                  <a:pt x="5160" y="1637"/>
                </a:moveTo>
                <a:lnTo>
                  <a:pt x="5160" y="1637"/>
                </a:lnTo>
                <a:lnTo>
                  <a:pt x="5160" y="1637"/>
                </a:lnTo>
                <a:lnTo>
                  <a:pt x="5160" y="1637"/>
                </a:lnTo>
                <a:lnTo>
                  <a:pt x="5160" y="1637"/>
                </a:lnTo>
                <a:lnTo>
                  <a:pt x="5160" y="1637"/>
                </a:lnTo>
                <a:lnTo>
                  <a:pt x="5160" y="1637"/>
                </a:lnTo>
                <a:lnTo>
                  <a:pt x="5160" y="1637"/>
                </a:lnTo>
                <a:lnTo>
                  <a:pt x="5160" y="1637"/>
                </a:lnTo>
                <a:close/>
                <a:moveTo>
                  <a:pt x="5171" y="1801"/>
                </a:moveTo>
                <a:lnTo>
                  <a:pt x="5171" y="1799"/>
                </a:lnTo>
                <a:lnTo>
                  <a:pt x="5171" y="1799"/>
                </a:lnTo>
                <a:lnTo>
                  <a:pt x="5169" y="1799"/>
                </a:lnTo>
                <a:lnTo>
                  <a:pt x="5171" y="1801"/>
                </a:lnTo>
                <a:lnTo>
                  <a:pt x="5171" y="1801"/>
                </a:lnTo>
                <a:lnTo>
                  <a:pt x="5171" y="1801"/>
                </a:lnTo>
                <a:close/>
                <a:moveTo>
                  <a:pt x="5124" y="1772"/>
                </a:moveTo>
                <a:lnTo>
                  <a:pt x="5124" y="1774"/>
                </a:lnTo>
                <a:lnTo>
                  <a:pt x="5124" y="1774"/>
                </a:lnTo>
                <a:lnTo>
                  <a:pt x="5124" y="1776"/>
                </a:lnTo>
                <a:lnTo>
                  <a:pt x="5126" y="1776"/>
                </a:lnTo>
                <a:lnTo>
                  <a:pt x="5126" y="1776"/>
                </a:lnTo>
                <a:lnTo>
                  <a:pt x="5126" y="1776"/>
                </a:lnTo>
                <a:lnTo>
                  <a:pt x="5126" y="1774"/>
                </a:lnTo>
                <a:lnTo>
                  <a:pt x="5124" y="1772"/>
                </a:lnTo>
                <a:lnTo>
                  <a:pt x="5124" y="1772"/>
                </a:lnTo>
                <a:close/>
                <a:moveTo>
                  <a:pt x="5142" y="1794"/>
                </a:moveTo>
                <a:lnTo>
                  <a:pt x="5144" y="1794"/>
                </a:lnTo>
                <a:lnTo>
                  <a:pt x="5144" y="1794"/>
                </a:lnTo>
                <a:lnTo>
                  <a:pt x="5146" y="1794"/>
                </a:lnTo>
                <a:lnTo>
                  <a:pt x="5151" y="1799"/>
                </a:lnTo>
                <a:lnTo>
                  <a:pt x="5153" y="1799"/>
                </a:lnTo>
                <a:lnTo>
                  <a:pt x="5155" y="1801"/>
                </a:lnTo>
                <a:lnTo>
                  <a:pt x="5158" y="1803"/>
                </a:lnTo>
                <a:lnTo>
                  <a:pt x="5160" y="1803"/>
                </a:lnTo>
                <a:lnTo>
                  <a:pt x="5160" y="1806"/>
                </a:lnTo>
                <a:lnTo>
                  <a:pt x="5162" y="1806"/>
                </a:lnTo>
                <a:lnTo>
                  <a:pt x="5164" y="1806"/>
                </a:lnTo>
                <a:lnTo>
                  <a:pt x="5164" y="1806"/>
                </a:lnTo>
                <a:lnTo>
                  <a:pt x="5164" y="1808"/>
                </a:lnTo>
                <a:lnTo>
                  <a:pt x="5167" y="1808"/>
                </a:lnTo>
                <a:lnTo>
                  <a:pt x="5171" y="1812"/>
                </a:lnTo>
                <a:lnTo>
                  <a:pt x="5171" y="1815"/>
                </a:lnTo>
                <a:lnTo>
                  <a:pt x="5171" y="1817"/>
                </a:lnTo>
                <a:lnTo>
                  <a:pt x="5171" y="1819"/>
                </a:lnTo>
                <a:lnTo>
                  <a:pt x="5171" y="1819"/>
                </a:lnTo>
                <a:lnTo>
                  <a:pt x="5171" y="1821"/>
                </a:lnTo>
                <a:lnTo>
                  <a:pt x="5173" y="1824"/>
                </a:lnTo>
                <a:lnTo>
                  <a:pt x="5173" y="1824"/>
                </a:lnTo>
                <a:lnTo>
                  <a:pt x="5173" y="1826"/>
                </a:lnTo>
                <a:lnTo>
                  <a:pt x="5176" y="1826"/>
                </a:lnTo>
                <a:lnTo>
                  <a:pt x="5176" y="1826"/>
                </a:lnTo>
                <a:lnTo>
                  <a:pt x="5178" y="1824"/>
                </a:lnTo>
                <a:lnTo>
                  <a:pt x="5178" y="1821"/>
                </a:lnTo>
                <a:lnTo>
                  <a:pt x="5178" y="1821"/>
                </a:lnTo>
                <a:lnTo>
                  <a:pt x="5178" y="1819"/>
                </a:lnTo>
                <a:lnTo>
                  <a:pt x="5178" y="1819"/>
                </a:lnTo>
                <a:lnTo>
                  <a:pt x="5178" y="1817"/>
                </a:lnTo>
                <a:lnTo>
                  <a:pt x="5178" y="1815"/>
                </a:lnTo>
                <a:lnTo>
                  <a:pt x="5167" y="1808"/>
                </a:lnTo>
                <a:lnTo>
                  <a:pt x="5167" y="1806"/>
                </a:lnTo>
                <a:lnTo>
                  <a:pt x="5164" y="1803"/>
                </a:lnTo>
                <a:lnTo>
                  <a:pt x="5162" y="1803"/>
                </a:lnTo>
                <a:lnTo>
                  <a:pt x="5162" y="1801"/>
                </a:lnTo>
                <a:lnTo>
                  <a:pt x="5158" y="1801"/>
                </a:lnTo>
                <a:lnTo>
                  <a:pt x="5155" y="1799"/>
                </a:lnTo>
                <a:lnTo>
                  <a:pt x="5155" y="1799"/>
                </a:lnTo>
                <a:lnTo>
                  <a:pt x="5153" y="1797"/>
                </a:lnTo>
                <a:lnTo>
                  <a:pt x="5151" y="1797"/>
                </a:lnTo>
                <a:lnTo>
                  <a:pt x="5149" y="1797"/>
                </a:lnTo>
                <a:lnTo>
                  <a:pt x="5149" y="1794"/>
                </a:lnTo>
                <a:lnTo>
                  <a:pt x="5146" y="1792"/>
                </a:lnTo>
                <a:lnTo>
                  <a:pt x="5142" y="1792"/>
                </a:lnTo>
                <a:lnTo>
                  <a:pt x="5144" y="1792"/>
                </a:lnTo>
                <a:lnTo>
                  <a:pt x="5142" y="1794"/>
                </a:lnTo>
                <a:lnTo>
                  <a:pt x="5142" y="1794"/>
                </a:lnTo>
                <a:close/>
                <a:moveTo>
                  <a:pt x="5119" y="1837"/>
                </a:moveTo>
                <a:lnTo>
                  <a:pt x="5117" y="1837"/>
                </a:lnTo>
                <a:lnTo>
                  <a:pt x="5115" y="1837"/>
                </a:lnTo>
                <a:lnTo>
                  <a:pt x="5110" y="1837"/>
                </a:lnTo>
                <a:lnTo>
                  <a:pt x="5110" y="1837"/>
                </a:lnTo>
                <a:lnTo>
                  <a:pt x="5110" y="1837"/>
                </a:lnTo>
                <a:lnTo>
                  <a:pt x="5108" y="1837"/>
                </a:lnTo>
                <a:lnTo>
                  <a:pt x="5108" y="1837"/>
                </a:lnTo>
                <a:lnTo>
                  <a:pt x="5106" y="1837"/>
                </a:lnTo>
                <a:lnTo>
                  <a:pt x="5104" y="1837"/>
                </a:lnTo>
                <a:lnTo>
                  <a:pt x="5104" y="1839"/>
                </a:lnTo>
                <a:lnTo>
                  <a:pt x="5106" y="1842"/>
                </a:lnTo>
                <a:lnTo>
                  <a:pt x="5106" y="1842"/>
                </a:lnTo>
                <a:lnTo>
                  <a:pt x="5108" y="1842"/>
                </a:lnTo>
                <a:lnTo>
                  <a:pt x="5110" y="1842"/>
                </a:lnTo>
                <a:lnTo>
                  <a:pt x="5110" y="1844"/>
                </a:lnTo>
                <a:lnTo>
                  <a:pt x="5117" y="1846"/>
                </a:lnTo>
                <a:lnTo>
                  <a:pt x="5117" y="1846"/>
                </a:lnTo>
                <a:lnTo>
                  <a:pt x="5119" y="1846"/>
                </a:lnTo>
                <a:lnTo>
                  <a:pt x="5119" y="1846"/>
                </a:lnTo>
                <a:lnTo>
                  <a:pt x="5122" y="1846"/>
                </a:lnTo>
                <a:lnTo>
                  <a:pt x="5124" y="1848"/>
                </a:lnTo>
                <a:lnTo>
                  <a:pt x="5124" y="1848"/>
                </a:lnTo>
                <a:lnTo>
                  <a:pt x="5126" y="1848"/>
                </a:lnTo>
                <a:lnTo>
                  <a:pt x="5128" y="1848"/>
                </a:lnTo>
                <a:lnTo>
                  <a:pt x="5133" y="1848"/>
                </a:lnTo>
                <a:lnTo>
                  <a:pt x="5137" y="1848"/>
                </a:lnTo>
                <a:lnTo>
                  <a:pt x="5137" y="1848"/>
                </a:lnTo>
                <a:lnTo>
                  <a:pt x="5140" y="1846"/>
                </a:lnTo>
                <a:lnTo>
                  <a:pt x="5142" y="1846"/>
                </a:lnTo>
                <a:lnTo>
                  <a:pt x="5142" y="1846"/>
                </a:lnTo>
                <a:lnTo>
                  <a:pt x="5142" y="1846"/>
                </a:lnTo>
                <a:lnTo>
                  <a:pt x="5144" y="1844"/>
                </a:lnTo>
                <a:lnTo>
                  <a:pt x="5146" y="1844"/>
                </a:lnTo>
                <a:lnTo>
                  <a:pt x="5146" y="1844"/>
                </a:lnTo>
                <a:lnTo>
                  <a:pt x="5149" y="1844"/>
                </a:lnTo>
                <a:lnTo>
                  <a:pt x="5151" y="1842"/>
                </a:lnTo>
                <a:lnTo>
                  <a:pt x="5153" y="1839"/>
                </a:lnTo>
                <a:lnTo>
                  <a:pt x="5153" y="1839"/>
                </a:lnTo>
                <a:lnTo>
                  <a:pt x="5153" y="1839"/>
                </a:lnTo>
                <a:lnTo>
                  <a:pt x="5153" y="1837"/>
                </a:lnTo>
                <a:lnTo>
                  <a:pt x="5153" y="1837"/>
                </a:lnTo>
                <a:lnTo>
                  <a:pt x="5155" y="1837"/>
                </a:lnTo>
                <a:lnTo>
                  <a:pt x="5160" y="1837"/>
                </a:lnTo>
                <a:lnTo>
                  <a:pt x="5160" y="1837"/>
                </a:lnTo>
                <a:lnTo>
                  <a:pt x="5162" y="1835"/>
                </a:lnTo>
                <a:lnTo>
                  <a:pt x="5164" y="1835"/>
                </a:lnTo>
                <a:lnTo>
                  <a:pt x="5162" y="1833"/>
                </a:lnTo>
                <a:lnTo>
                  <a:pt x="5162" y="1830"/>
                </a:lnTo>
                <a:lnTo>
                  <a:pt x="5160" y="1830"/>
                </a:lnTo>
                <a:lnTo>
                  <a:pt x="5162" y="1828"/>
                </a:lnTo>
                <a:lnTo>
                  <a:pt x="5164" y="1828"/>
                </a:lnTo>
                <a:lnTo>
                  <a:pt x="5164" y="1828"/>
                </a:lnTo>
                <a:lnTo>
                  <a:pt x="5164" y="1828"/>
                </a:lnTo>
                <a:lnTo>
                  <a:pt x="5167" y="1826"/>
                </a:lnTo>
                <a:lnTo>
                  <a:pt x="5167" y="1824"/>
                </a:lnTo>
                <a:lnTo>
                  <a:pt x="5167" y="1824"/>
                </a:lnTo>
                <a:lnTo>
                  <a:pt x="5167" y="1821"/>
                </a:lnTo>
                <a:lnTo>
                  <a:pt x="5167" y="1821"/>
                </a:lnTo>
                <a:lnTo>
                  <a:pt x="5167" y="1819"/>
                </a:lnTo>
                <a:lnTo>
                  <a:pt x="5167" y="1819"/>
                </a:lnTo>
                <a:lnTo>
                  <a:pt x="5164" y="1817"/>
                </a:lnTo>
                <a:lnTo>
                  <a:pt x="5162" y="1817"/>
                </a:lnTo>
                <a:lnTo>
                  <a:pt x="5160" y="1819"/>
                </a:lnTo>
                <a:lnTo>
                  <a:pt x="5160" y="1817"/>
                </a:lnTo>
                <a:lnTo>
                  <a:pt x="5160" y="1817"/>
                </a:lnTo>
                <a:lnTo>
                  <a:pt x="5158" y="1817"/>
                </a:lnTo>
                <a:lnTo>
                  <a:pt x="5158" y="1817"/>
                </a:lnTo>
                <a:lnTo>
                  <a:pt x="5155" y="1817"/>
                </a:lnTo>
                <a:lnTo>
                  <a:pt x="5155" y="1817"/>
                </a:lnTo>
                <a:lnTo>
                  <a:pt x="5153" y="1817"/>
                </a:lnTo>
                <a:lnTo>
                  <a:pt x="5153" y="1819"/>
                </a:lnTo>
                <a:lnTo>
                  <a:pt x="5155" y="1824"/>
                </a:lnTo>
                <a:lnTo>
                  <a:pt x="5155" y="1826"/>
                </a:lnTo>
                <a:lnTo>
                  <a:pt x="5155" y="1826"/>
                </a:lnTo>
                <a:lnTo>
                  <a:pt x="5155" y="1828"/>
                </a:lnTo>
                <a:lnTo>
                  <a:pt x="5153" y="1828"/>
                </a:lnTo>
                <a:lnTo>
                  <a:pt x="5151" y="1828"/>
                </a:lnTo>
                <a:lnTo>
                  <a:pt x="5151" y="1828"/>
                </a:lnTo>
                <a:lnTo>
                  <a:pt x="5149" y="1830"/>
                </a:lnTo>
                <a:lnTo>
                  <a:pt x="5146" y="1833"/>
                </a:lnTo>
                <a:lnTo>
                  <a:pt x="5146" y="1835"/>
                </a:lnTo>
                <a:lnTo>
                  <a:pt x="5144" y="1835"/>
                </a:lnTo>
                <a:lnTo>
                  <a:pt x="5144" y="1835"/>
                </a:lnTo>
                <a:lnTo>
                  <a:pt x="5144" y="1835"/>
                </a:lnTo>
                <a:lnTo>
                  <a:pt x="5142" y="1837"/>
                </a:lnTo>
                <a:lnTo>
                  <a:pt x="5142" y="1837"/>
                </a:lnTo>
                <a:lnTo>
                  <a:pt x="5140" y="1837"/>
                </a:lnTo>
                <a:lnTo>
                  <a:pt x="5137" y="1835"/>
                </a:lnTo>
                <a:lnTo>
                  <a:pt x="5137" y="1837"/>
                </a:lnTo>
                <a:lnTo>
                  <a:pt x="5135" y="1837"/>
                </a:lnTo>
                <a:lnTo>
                  <a:pt x="5133" y="1837"/>
                </a:lnTo>
                <a:lnTo>
                  <a:pt x="5131" y="1835"/>
                </a:lnTo>
                <a:lnTo>
                  <a:pt x="5131" y="1833"/>
                </a:lnTo>
                <a:lnTo>
                  <a:pt x="5131" y="1833"/>
                </a:lnTo>
                <a:lnTo>
                  <a:pt x="5131" y="1830"/>
                </a:lnTo>
                <a:lnTo>
                  <a:pt x="5133" y="1830"/>
                </a:lnTo>
                <a:lnTo>
                  <a:pt x="5133" y="1828"/>
                </a:lnTo>
                <a:lnTo>
                  <a:pt x="5131" y="1828"/>
                </a:lnTo>
                <a:lnTo>
                  <a:pt x="5131" y="1830"/>
                </a:lnTo>
                <a:lnTo>
                  <a:pt x="5131" y="1830"/>
                </a:lnTo>
                <a:lnTo>
                  <a:pt x="5128" y="1835"/>
                </a:lnTo>
                <a:lnTo>
                  <a:pt x="5128" y="1837"/>
                </a:lnTo>
                <a:lnTo>
                  <a:pt x="5126" y="1837"/>
                </a:lnTo>
                <a:lnTo>
                  <a:pt x="5124" y="1837"/>
                </a:lnTo>
                <a:lnTo>
                  <a:pt x="5122" y="1837"/>
                </a:lnTo>
                <a:lnTo>
                  <a:pt x="5119" y="1837"/>
                </a:lnTo>
                <a:lnTo>
                  <a:pt x="5119" y="1837"/>
                </a:lnTo>
                <a:close/>
                <a:moveTo>
                  <a:pt x="5155" y="1639"/>
                </a:moveTo>
                <a:lnTo>
                  <a:pt x="5155" y="1639"/>
                </a:lnTo>
                <a:lnTo>
                  <a:pt x="5155" y="1639"/>
                </a:lnTo>
                <a:lnTo>
                  <a:pt x="5155" y="1639"/>
                </a:lnTo>
                <a:lnTo>
                  <a:pt x="5155" y="1639"/>
                </a:lnTo>
                <a:lnTo>
                  <a:pt x="5155" y="1639"/>
                </a:lnTo>
                <a:lnTo>
                  <a:pt x="5155" y="1637"/>
                </a:lnTo>
                <a:lnTo>
                  <a:pt x="5155" y="1637"/>
                </a:lnTo>
                <a:lnTo>
                  <a:pt x="5155" y="1637"/>
                </a:lnTo>
                <a:lnTo>
                  <a:pt x="5155" y="1637"/>
                </a:lnTo>
                <a:lnTo>
                  <a:pt x="5155" y="1637"/>
                </a:lnTo>
                <a:lnTo>
                  <a:pt x="5155" y="1639"/>
                </a:lnTo>
                <a:lnTo>
                  <a:pt x="5155" y="1639"/>
                </a:lnTo>
                <a:close/>
                <a:moveTo>
                  <a:pt x="5162" y="1799"/>
                </a:moveTo>
                <a:lnTo>
                  <a:pt x="5162" y="1799"/>
                </a:lnTo>
                <a:lnTo>
                  <a:pt x="5162" y="1797"/>
                </a:lnTo>
                <a:lnTo>
                  <a:pt x="5162" y="1797"/>
                </a:lnTo>
                <a:lnTo>
                  <a:pt x="5160" y="1797"/>
                </a:lnTo>
                <a:lnTo>
                  <a:pt x="5160" y="1797"/>
                </a:lnTo>
                <a:lnTo>
                  <a:pt x="5160" y="1797"/>
                </a:lnTo>
                <a:lnTo>
                  <a:pt x="5162" y="1799"/>
                </a:lnTo>
                <a:close/>
                <a:moveTo>
                  <a:pt x="4892" y="1853"/>
                </a:moveTo>
                <a:lnTo>
                  <a:pt x="4892" y="1851"/>
                </a:lnTo>
                <a:lnTo>
                  <a:pt x="4890" y="1851"/>
                </a:lnTo>
                <a:lnTo>
                  <a:pt x="4892" y="1853"/>
                </a:lnTo>
                <a:lnTo>
                  <a:pt x="4892" y="1853"/>
                </a:lnTo>
                <a:lnTo>
                  <a:pt x="4892" y="1853"/>
                </a:lnTo>
                <a:close/>
                <a:moveTo>
                  <a:pt x="4697" y="1887"/>
                </a:moveTo>
                <a:lnTo>
                  <a:pt x="4699" y="1887"/>
                </a:lnTo>
                <a:lnTo>
                  <a:pt x="4701" y="1887"/>
                </a:lnTo>
                <a:lnTo>
                  <a:pt x="4701" y="1887"/>
                </a:lnTo>
                <a:lnTo>
                  <a:pt x="4704" y="1887"/>
                </a:lnTo>
                <a:lnTo>
                  <a:pt x="4706" y="1885"/>
                </a:lnTo>
                <a:lnTo>
                  <a:pt x="4708" y="1885"/>
                </a:lnTo>
                <a:lnTo>
                  <a:pt x="4708" y="1885"/>
                </a:lnTo>
                <a:lnTo>
                  <a:pt x="4708" y="1885"/>
                </a:lnTo>
                <a:lnTo>
                  <a:pt x="4708" y="1882"/>
                </a:lnTo>
                <a:lnTo>
                  <a:pt x="4708" y="1882"/>
                </a:lnTo>
                <a:lnTo>
                  <a:pt x="4710" y="1882"/>
                </a:lnTo>
                <a:lnTo>
                  <a:pt x="4710" y="1880"/>
                </a:lnTo>
                <a:lnTo>
                  <a:pt x="4710" y="1880"/>
                </a:lnTo>
                <a:lnTo>
                  <a:pt x="4710" y="1878"/>
                </a:lnTo>
                <a:lnTo>
                  <a:pt x="4708" y="1878"/>
                </a:lnTo>
                <a:lnTo>
                  <a:pt x="4708" y="1878"/>
                </a:lnTo>
                <a:lnTo>
                  <a:pt x="4708" y="1878"/>
                </a:lnTo>
                <a:lnTo>
                  <a:pt x="4706" y="1878"/>
                </a:lnTo>
                <a:lnTo>
                  <a:pt x="4708" y="1878"/>
                </a:lnTo>
                <a:lnTo>
                  <a:pt x="4708" y="1880"/>
                </a:lnTo>
                <a:lnTo>
                  <a:pt x="4706" y="1880"/>
                </a:lnTo>
                <a:lnTo>
                  <a:pt x="4704" y="1882"/>
                </a:lnTo>
                <a:lnTo>
                  <a:pt x="4704" y="1882"/>
                </a:lnTo>
                <a:lnTo>
                  <a:pt x="4704" y="1882"/>
                </a:lnTo>
                <a:lnTo>
                  <a:pt x="4701" y="1882"/>
                </a:lnTo>
                <a:lnTo>
                  <a:pt x="4701" y="1885"/>
                </a:lnTo>
                <a:lnTo>
                  <a:pt x="4701" y="1885"/>
                </a:lnTo>
                <a:lnTo>
                  <a:pt x="4699" y="1885"/>
                </a:lnTo>
                <a:lnTo>
                  <a:pt x="4699" y="1885"/>
                </a:lnTo>
                <a:lnTo>
                  <a:pt x="4697" y="1882"/>
                </a:lnTo>
                <a:lnTo>
                  <a:pt x="4695" y="1882"/>
                </a:lnTo>
                <a:lnTo>
                  <a:pt x="4695" y="1882"/>
                </a:lnTo>
                <a:lnTo>
                  <a:pt x="4695" y="1882"/>
                </a:lnTo>
                <a:lnTo>
                  <a:pt x="4692" y="1882"/>
                </a:lnTo>
                <a:lnTo>
                  <a:pt x="4690" y="1882"/>
                </a:lnTo>
                <a:lnTo>
                  <a:pt x="4690" y="1882"/>
                </a:lnTo>
                <a:lnTo>
                  <a:pt x="4688" y="1885"/>
                </a:lnTo>
                <a:lnTo>
                  <a:pt x="4688" y="1885"/>
                </a:lnTo>
                <a:lnTo>
                  <a:pt x="4688" y="1885"/>
                </a:lnTo>
                <a:lnTo>
                  <a:pt x="4686" y="1885"/>
                </a:lnTo>
                <a:lnTo>
                  <a:pt x="4686" y="1885"/>
                </a:lnTo>
                <a:lnTo>
                  <a:pt x="4683" y="1882"/>
                </a:lnTo>
                <a:lnTo>
                  <a:pt x="4681" y="1882"/>
                </a:lnTo>
                <a:lnTo>
                  <a:pt x="4679" y="1880"/>
                </a:lnTo>
                <a:lnTo>
                  <a:pt x="4677" y="1880"/>
                </a:lnTo>
                <a:lnTo>
                  <a:pt x="4677" y="1880"/>
                </a:lnTo>
                <a:lnTo>
                  <a:pt x="4674" y="1880"/>
                </a:lnTo>
                <a:lnTo>
                  <a:pt x="4674" y="1880"/>
                </a:lnTo>
                <a:lnTo>
                  <a:pt x="4672" y="1880"/>
                </a:lnTo>
                <a:lnTo>
                  <a:pt x="4672" y="1880"/>
                </a:lnTo>
                <a:lnTo>
                  <a:pt x="4670" y="1880"/>
                </a:lnTo>
                <a:lnTo>
                  <a:pt x="4670" y="1880"/>
                </a:lnTo>
                <a:lnTo>
                  <a:pt x="4668" y="1880"/>
                </a:lnTo>
                <a:lnTo>
                  <a:pt x="4665" y="1882"/>
                </a:lnTo>
                <a:lnTo>
                  <a:pt x="4663" y="1882"/>
                </a:lnTo>
                <a:lnTo>
                  <a:pt x="4663" y="1882"/>
                </a:lnTo>
                <a:lnTo>
                  <a:pt x="4661" y="1882"/>
                </a:lnTo>
                <a:lnTo>
                  <a:pt x="4661" y="1882"/>
                </a:lnTo>
                <a:lnTo>
                  <a:pt x="4661" y="1885"/>
                </a:lnTo>
                <a:lnTo>
                  <a:pt x="4661" y="1885"/>
                </a:lnTo>
                <a:lnTo>
                  <a:pt x="4661" y="1885"/>
                </a:lnTo>
                <a:lnTo>
                  <a:pt x="4661" y="1887"/>
                </a:lnTo>
                <a:lnTo>
                  <a:pt x="4661" y="1887"/>
                </a:lnTo>
                <a:lnTo>
                  <a:pt x="4661" y="1887"/>
                </a:lnTo>
                <a:lnTo>
                  <a:pt x="4663" y="1889"/>
                </a:lnTo>
                <a:lnTo>
                  <a:pt x="4663" y="1889"/>
                </a:lnTo>
                <a:lnTo>
                  <a:pt x="4665" y="1887"/>
                </a:lnTo>
                <a:lnTo>
                  <a:pt x="4670" y="1889"/>
                </a:lnTo>
                <a:lnTo>
                  <a:pt x="4672" y="1887"/>
                </a:lnTo>
                <a:lnTo>
                  <a:pt x="4677" y="1889"/>
                </a:lnTo>
                <a:lnTo>
                  <a:pt x="4679" y="1889"/>
                </a:lnTo>
                <a:lnTo>
                  <a:pt x="4679" y="1889"/>
                </a:lnTo>
                <a:lnTo>
                  <a:pt x="4681" y="1889"/>
                </a:lnTo>
                <a:lnTo>
                  <a:pt x="4681" y="1889"/>
                </a:lnTo>
                <a:lnTo>
                  <a:pt x="4683" y="1889"/>
                </a:lnTo>
                <a:lnTo>
                  <a:pt x="4683" y="1889"/>
                </a:lnTo>
                <a:lnTo>
                  <a:pt x="4686" y="1889"/>
                </a:lnTo>
                <a:lnTo>
                  <a:pt x="4688" y="1889"/>
                </a:lnTo>
                <a:lnTo>
                  <a:pt x="4688" y="1889"/>
                </a:lnTo>
                <a:lnTo>
                  <a:pt x="4690" y="1889"/>
                </a:lnTo>
                <a:lnTo>
                  <a:pt x="4690" y="1889"/>
                </a:lnTo>
                <a:lnTo>
                  <a:pt x="4690" y="1889"/>
                </a:lnTo>
                <a:lnTo>
                  <a:pt x="4692" y="1889"/>
                </a:lnTo>
                <a:lnTo>
                  <a:pt x="4697" y="1887"/>
                </a:lnTo>
                <a:lnTo>
                  <a:pt x="4697" y="1887"/>
                </a:lnTo>
                <a:close/>
                <a:moveTo>
                  <a:pt x="4735" y="1988"/>
                </a:moveTo>
                <a:lnTo>
                  <a:pt x="4735" y="1988"/>
                </a:lnTo>
                <a:lnTo>
                  <a:pt x="4733" y="1990"/>
                </a:lnTo>
                <a:lnTo>
                  <a:pt x="4733" y="1990"/>
                </a:lnTo>
                <a:lnTo>
                  <a:pt x="4735" y="1990"/>
                </a:lnTo>
                <a:lnTo>
                  <a:pt x="4735" y="1990"/>
                </a:lnTo>
                <a:lnTo>
                  <a:pt x="4735" y="1993"/>
                </a:lnTo>
                <a:lnTo>
                  <a:pt x="4735" y="1990"/>
                </a:lnTo>
                <a:lnTo>
                  <a:pt x="4735" y="1990"/>
                </a:lnTo>
                <a:lnTo>
                  <a:pt x="4735" y="1990"/>
                </a:lnTo>
                <a:lnTo>
                  <a:pt x="4735" y="1988"/>
                </a:lnTo>
                <a:close/>
                <a:moveTo>
                  <a:pt x="4719" y="1882"/>
                </a:moveTo>
                <a:lnTo>
                  <a:pt x="4722" y="1882"/>
                </a:lnTo>
                <a:lnTo>
                  <a:pt x="4722" y="1880"/>
                </a:lnTo>
                <a:lnTo>
                  <a:pt x="4724" y="1880"/>
                </a:lnTo>
                <a:lnTo>
                  <a:pt x="4724" y="1880"/>
                </a:lnTo>
                <a:lnTo>
                  <a:pt x="4724" y="1878"/>
                </a:lnTo>
                <a:lnTo>
                  <a:pt x="4722" y="1878"/>
                </a:lnTo>
                <a:lnTo>
                  <a:pt x="4719" y="1880"/>
                </a:lnTo>
                <a:lnTo>
                  <a:pt x="4719" y="1880"/>
                </a:lnTo>
                <a:lnTo>
                  <a:pt x="4719" y="1880"/>
                </a:lnTo>
                <a:lnTo>
                  <a:pt x="4717" y="1880"/>
                </a:lnTo>
                <a:lnTo>
                  <a:pt x="4717" y="1880"/>
                </a:lnTo>
                <a:lnTo>
                  <a:pt x="4717" y="1880"/>
                </a:lnTo>
                <a:lnTo>
                  <a:pt x="4717" y="1880"/>
                </a:lnTo>
                <a:lnTo>
                  <a:pt x="4717" y="1880"/>
                </a:lnTo>
                <a:lnTo>
                  <a:pt x="4717" y="1880"/>
                </a:lnTo>
                <a:lnTo>
                  <a:pt x="4715" y="1882"/>
                </a:lnTo>
                <a:lnTo>
                  <a:pt x="4715" y="1885"/>
                </a:lnTo>
                <a:lnTo>
                  <a:pt x="4715" y="1885"/>
                </a:lnTo>
                <a:lnTo>
                  <a:pt x="4715" y="1885"/>
                </a:lnTo>
                <a:lnTo>
                  <a:pt x="4717" y="1885"/>
                </a:lnTo>
                <a:lnTo>
                  <a:pt x="4717" y="1885"/>
                </a:lnTo>
                <a:lnTo>
                  <a:pt x="4717" y="1885"/>
                </a:lnTo>
                <a:lnTo>
                  <a:pt x="4719" y="1885"/>
                </a:lnTo>
                <a:lnTo>
                  <a:pt x="4719" y="1885"/>
                </a:lnTo>
                <a:lnTo>
                  <a:pt x="4719" y="1885"/>
                </a:lnTo>
                <a:lnTo>
                  <a:pt x="4719" y="1882"/>
                </a:lnTo>
                <a:lnTo>
                  <a:pt x="4719" y="1882"/>
                </a:lnTo>
                <a:lnTo>
                  <a:pt x="4719" y="1882"/>
                </a:lnTo>
                <a:close/>
                <a:moveTo>
                  <a:pt x="4625" y="1880"/>
                </a:moveTo>
                <a:lnTo>
                  <a:pt x="4625" y="1880"/>
                </a:lnTo>
                <a:lnTo>
                  <a:pt x="4627" y="1878"/>
                </a:lnTo>
                <a:lnTo>
                  <a:pt x="4627" y="1878"/>
                </a:lnTo>
                <a:lnTo>
                  <a:pt x="4625" y="1878"/>
                </a:lnTo>
                <a:lnTo>
                  <a:pt x="4625" y="1878"/>
                </a:lnTo>
                <a:lnTo>
                  <a:pt x="4625" y="1880"/>
                </a:lnTo>
                <a:lnTo>
                  <a:pt x="4625" y="1880"/>
                </a:lnTo>
                <a:lnTo>
                  <a:pt x="4625" y="1880"/>
                </a:lnTo>
                <a:lnTo>
                  <a:pt x="4625" y="1880"/>
                </a:lnTo>
                <a:close/>
                <a:moveTo>
                  <a:pt x="4647" y="1887"/>
                </a:moveTo>
                <a:lnTo>
                  <a:pt x="4647" y="1887"/>
                </a:lnTo>
                <a:lnTo>
                  <a:pt x="4647" y="1887"/>
                </a:lnTo>
                <a:lnTo>
                  <a:pt x="4647" y="1887"/>
                </a:lnTo>
                <a:lnTo>
                  <a:pt x="4650" y="1887"/>
                </a:lnTo>
                <a:lnTo>
                  <a:pt x="4650" y="1887"/>
                </a:lnTo>
                <a:lnTo>
                  <a:pt x="4650" y="1887"/>
                </a:lnTo>
                <a:lnTo>
                  <a:pt x="4650" y="1885"/>
                </a:lnTo>
                <a:lnTo>
                  <a:pt x="4650" y="1885"/>
                </a:lnTo>
                <a:lnTo>
                  <a:pt x="4650" y="1885"/>
                </a:lnTo>
                <a:lnTo>
                  <a:pt x="4650" y="1882"/>
                </a:lnTo>
                <a:lnTo>
                  <a:pt x="4647" y="1880"/>
                </a:lnTo>
                <a:lnTo>
                  <a:pt x="4647" y="1880"/>
                </a:lnTo>
                <a:lnTo>
                  <a:pt x="4645" y="1880"/>
                </a:lnTo>
                <a:lnTo>
                  <a:pt x="4645" y="1880"/>
                </a:lnTo>
                <a:lnTo>
                  <a:pt x="4645" y="1880"/>
                </a:lnTo>
                <a:lnTo>
                  <a:pt x="4643" y="1882"/>
                </a:lnTo>
                <a:lnTo>
                  <a:pt x="4643" y="1882"/>
                </a:lnTo>
                <a:lnTo>
                  <a:pt x="4643" y="1880"/>
                </a:lnTo>
                <a:lnTo>
                  <a:pt x="4643" y="1880"/>
                </a:lnTo>
                <a:lnTo>
                  <a:pt x="4641" y="1880"/>
                </a:lnTo>
                <a:lnTo>
                  <a:pt x="4641" y="1880"/>
                </a:lnTo>
                <a:lnTo>
                  <a:pt x="4638" y="1880"/>
                </a:lnTo>
                <a:lnTo>
                  <a:pt x="4638" y="1880"/>
                </a:lnTo>
                <a:lnTo>
                  <a:pt x="4638" y="1880"/>
                </a:lnTo>
                <a:lnTo>
                  <a:pt x="4636" y="1880"/>
                </a:lnTo>
                <a:lnTo>
                  <a:pt x="4636" y="1880"/>
                </a:lnTo>
                <a:lnTo>
                  <a:pt x="4636" y="1878"/>
                </a:lnTo>
                <a:lnTo>
                  <a:pt x="4634" y="1878"/>
                </a:lnTo>
                <a:lnTo>
                  <a:pt x="4632" y="1878"/>
                </a:lnTo>
                <a:lnTo>
                  <a:pt x="4632" y="1878"/>
                </a:lnTo>
                <a:lnTo>
                  <a:pt x="4629" y="1878"/>
                </a:lnTo>
                <a:lnTo>
                  <a:pt x="4629" y="1878"/>
                </a:lnTo>
                <a:lnTo>
                  <a:pt x="4629" y="1880"/>
                </a:lnTo>
                <a:lnTo>
                  <a:pt x="4629" y="1880"/>
                </a:lnTo>
                <a:lnTo>
                  <a:pt x="4632" y="1882"/>
                </a:lnTo>
                <a:lnTo>
                  <a:pt x="4634" y="1882"/>
                </a:lnTo>
                <a:lnTo>
                  <a:pt x="4634" y="1882"/>
                </a:lnTo>
                <a:lnTo>
                  <a:pt x="4634" y="1882"/>
                </a:lnTo>
                <a:lnTo>
                  <a:pt x="4636" y="1885"/>
                </a:lnTo>
                <a:lnTo>
                  <a:pt x="4636" y="1885"/>
                </a:lnTo>
                <a:lnTo>
                  <a:pt x="4636" y="1885"/>
                </a:lnTo>
                <a:lnTo>
                  <a:pt x="4634" y="1885"/>
                </a:lnTo>
                <a:lnTo>
                  <a:pt x="4632" y="1887"/>
                </a:lnTo>
                <a:lnTo>
                  <a:pt x="4632" y="1887"/>
                </a:lnTo>
                <a:lnTo>
                  <a:pt x="4629" y="1887"/>
                </a:lnTo>
                <a:lnTo>
                  <a:pt x="4627" y="1885"/>
                </a:lnTo>
                <a:lnTo>
                  <a:pt x="4627" y="1885"/>
                </a:lnTo>
                <a:lnTo>
                  <a:pt x="4627" y="1885"/>
                </a:lnTo>
                <a:lnTo>
                  <a:pt x="4627" y="1882"/>
                </a:lnTo>
                <a:lnTo>
                  <a:pt x="4625" y="1882"/>
                </a:lnTo>
                <a:lnTo>
                  <a:pt x="4625" y="1882"/>
                </a:lnTo>
                <a:lnTo>
                  <a:pt x="4623" y="1882"/>
                </a:lnTo>
                <a:lnTo>
                  <a:pt x="4620" y="1882"/>
                </a:lnTo>
                <a:lnTo>
                  <a:pt x="4620" y="1880"/>
                </a:lnTo>
                <a:lnTo>
                  <a:pt x="4618" y="1882"/>
                </a:lnTo>
                <a:lnTo>
                  <a:pt x="4616" y="1882"/>
                </a:lnTo>
                <a:lnTo>
                  <a:pt x="4616" y="1882"/>
                </a:lnTo>
                <a:lnTo>
                  <a:pt x="4614" y="1885"/>
                </a:lnTo>
                <a:lnTo>
                  <a:pt x="4614" y="1885"/>
                </a:lnTo>
                <a:lnTo>
                  <a:pt x="4614" y="1887"/>
                </a:lnTo>
                <a:lnTo>
                  <a:pt x="4614" y="1889"/>
                </a:lnTo>
                <a:lnTo>
                  <a:pt x="4614" y="1889"/>
                </a:lnTo>
                <a:lnTo>
                  <a:pt x="4614" y="1891"/>
                </a:lnTo>
                <a:lnTo>
                  <a:pt x="4614" y="1891"/>
                </a:lnTo>
                <a:lnTo>
                  <a:pt x="4616" y="1891"/>
                </a:lnTo>
                <a:lnTo>
                  <a:pt x="4616" y="1891"/>
                </a:lnTo>
                <a:lnTo>
                  <a:pt x="4618" y="1894"/>
                </a:lnTo>
                <a:lnTo>
                  <a:pt x="4620" y="1891"/>
                </a:lnTo>
                <a:lnTo>
                  <a:pt x="4620" y="1891"/>
                </a:lnTo>
                <a:lnTo>
                  <a:pt x="4620" y="1891"/>
                </a:lnTo>
                <a:lnTo>
                  <a:pt x="4623" y="1891"/>
                </a:lnTo>
                <a:lnTo>
                  <a:pt x="4623" y="1891"/>
                </a:lnTo>
                <a:lnTo>
                  <a:pt x="4625" y="1891"/>
                </a:lnTo>
                <a:lnTo>
                  <a:pt x="4629" y="1889"/>
                </a:lnTo>
                <a:lnTo>
                  <a:pt x="4629" y="1889"/>
                </a:lnTo>
                <a:lnTo>
                  <a:pt x="4632" y="1889"/>
                </a:lnTo>
                <a:lnTo>
                  <a:pt x="4634" y="1889"/>
                </a:lnTo>
                <a:lnTo>
                  <a:pt x="4634" y="1889"/>
                </a:lnTo>
                <a:lnTo>
                  <a:pt x="4636" y="1889"/>
                </a:lnTo>
                <a:lnTo>
                  <a:pt x="4636" y="1887"/>
                </a:lnTo>
                <a:lnTo>
                  <a:pt x="4638" y="1887"/>
                </a:lnTo>
                <a:lnTo>
                  <a:pt x="4638" y="1887"/>
                </a:lnTo>
                <a:lnTo>
                  <a:pt x="4638" y="1889"/>
                </a:lnTo>
                <a:lnTo>
                  <a:pt x="4638" y="1889"/>
                </a:lnTo>
                <a:lnTo>
                  <a:pt x="4641" y="1889"/>
                </a:lnTo>
                <a:lnTo>
                  <a:pt x="4643" y="1889"/>
                </a:lnTo>
                <a:lnTo>
                  <a:pt x="4645" y="1887"/>
                </a:lnTo>
                <a:lnTo>
                  <a:pt x="4645" y="1889"/>
                </a:lnTo>
                <a:lnTo>
                  <a:pt x="4645" y="1889"/>
                </a:lnTo>
                <a:lnTo>
                  <a:pt x="4645" y="1889"/>
                </a:lnTo>
                <a:lnTo>
                  <a:pt x="4645" y="1887"/>
                </a:lnTo>
                <a:lnTo>
                  <a:pt x="4645" y="1887"/>
                </a:lnTo>
                <a:lnTo>
                  <a:pt x="4645" y="1887"/>
                </a:lnTo>
                <a:lnTo>
                  <a:pt x="4645" y="1887"/>
                </a:lnTo>
                <a:lnTo>
                  <a:pt x="4647" y="1887"/>
                </a:lnTo>
                <a:close/>
                <a:moveTo>
                  <a:pt x="4919" y="1995"/>
                </a:moveTo>
                <a:lnTo>
                  <a:pt x="4919" y="1995"/>
                </a:lnTo>
                <a:lnTo>
                  <a:pt x="4922" y="1995"/>
                </a:lnTo>
                <a:lnTo>
                  <a:pt x="4922" y="1995"/>
                </a:lnTo>
                <a:lnTo>
                  <a:pt x="4922" y="1993"/>
                </a:lnTo>
                <a:lnTo>
                  <a:pt x="4922" y="1993"/>
                </a:lnTo>
                <a:lnTo>
                  <a:pt x="4922" y="1993"/>
                </a:lnTo>
                <a:lnTo>
                  <a:pt x="4919" y="1995"/>
                </a:lnTo>
                <a:close/>
                <a:moveTo>
                  <a:pt x="4780" y="1801"/>
                </a:moveTo>
                <a:lnTo>
                  <a:pt x="4780" y="1803"/>
                </a:lnTo>
                <a:lnTo>
                  <a:pt x="4780" y="1803"/>
                </a:lnTo>
                <a:lnTo>
                  <a:pt x="4782" y="1803"/>
                </a:lnTo>
                <a:lnTo>
                  <a:pt x="4782" y="1803"/>
                </a:lnTo>
                <a:lnTo>
                  <a:pt x="4782" y="1801"/>
                </a:lnTo>
                <a:lnTo>
                  <a:pt x="4780" y="1801"/>
                </a:lnTo>
                <a:close/>
                <a:moveTo>
                  <a:pt x="4787" y="1779"/>
                </a:moveTo>
                <a:lnTo>
                  <a:pt x="4789" y="1779"/>
                </a:lnTo>
                <a:lnTo>
                  <a:pt x="4789" y="1779"/>
                </a:lnTo>
                <a:lnTo>
                  <a:pt x="4791" y="1776"/>
                </a:lnTo>
                <a:lnTo>
                  <a:pt x="4791" y="1776"/>
                </a:lnTo>
                <a:lnTo>
                  <a:pt x="4789" y="1776"/>
                </a:lnTo>
                <a:lnTo>
                  <a:pt x="4787" y="1774"/>
                </a:lnTo>
                <a:lnTo>
                  <a:pt x="4784" y="1772"/>
                </a:lnTo>
                <a:lnTo>
                  <a:pt x="4782" y="1772"/>
                </a:lnTo>
                <a:lnTo>
                  <a:pt x="4782" y="1772"/>
                </a:lnTo>
                <a:lnTo>
                  <a:pt x="4780" y="1774"/>
                </a:lnTo>
                <a:lnTo>
                  <a:pt x="4778" y="1776"/>
                </a:lnTo>
                <a:lnTo>
                  <a:pt x="4778" y="1776"/>
                </a:lnTo>
                <a:lnTo>
                  <a:pt x="4780" y="1779"/>
                </a:lnTo>
                <a:lnTo>
                  <a:pt x="4782" y="1779"/>
                </a:lnTo>
                <a:lnTo>
                  <a:pt x="4784" y="1779"/>
                </a:lnTo>
                <a:lnTo>
                  <a:pt x="4787" y="1779"/>
                </a:lnTo>
                <a:close/>
                <a:moveTo>
                  <a:pt x="4749" y="1896"/>
                </a:moveTo>
                <a:lnTo>
                  <a:pt x="4753" y="1894"/>
                </a:lnTo>
                <a:lnTo>
                  <a:pt x="4755" y="1894"/>
                </a:lnTo>
                <a:lnTo>
                  <a:pt x="4755" y="1894"/>
                </a:lnTo>
                <a:lnTo>
                  <a:pt x="4755" y="1894"/>
                </a:lnTo>
                <a:lnTo>
                  <a:pt x="4757" y="1891"/>
                </a:lnTo>
                <a:lnTo>
                  <a:pt x="4760" y="1891"/>
                </a:lnTo>
                <a:lnTo>
                  <a:pt x="4762" y="1891"/>
                </a:lnTo>
                <a:lnTo>
                  <a:pt x="4762" y="1891"/>
                </a:lnTo>
                <a:lnTo>
                  <a:pt x="4764" y="1889"/>
                </a:lnTo>
                <a:lnTo>
                  <a:pt x="4766" y="1889"/>
                </a:lnTo>
                <a:lnTo>
                  <a:pt x="4766" y="1887"/>
                </a:lnTo>
                <a:lnTo>
                  <a:pt x="4769" y="1887"/>
                </a:lnTo>
                <a:lnTo>
                  <a:pt x="4771" y="1887"/>
                </a:lnTo>
                <a:lnTo>
                  <a:pt x="4775" y="1885"/>
                </a:lnTo>
                <a:lnTo>
                  <a:pt x="4778" y="1882"/>
                </a:lnTo>
                <a:lnTo>
                  <a:pt x="4775" y="1882"/>
                </a:lnTo>
                <a:lnTo>
                  <a:pt x="4775" y="1882"/>
                </a:lnTo>
                <a:lnTo>
                  <a:pt x="4773" y="1880"/>
                </a:lnTo>
                <a:lnTo>
                  <a:pt x="4771" y="1880"/>
                </a:lnTo>
                <a:lnTo>
                  <a:pt x="4771" y="1880"/>
                </a:lnTo>
                <a:lnTo>
                  <a:pt x="4771" y="1882"/>
                </a:lnTo>
                <a:lnTo>
                  <a:pt x="4769" y="1882"/>
                </a:lnTo>
                <a:lnTo>
                  <a:pt x="4766" y="1882"/>
                </a:lnTo>
                <a:lnTo>
                  <a:pt x="4764" y="1882"/>
                </a:lnTo>
                <a:lnTo>
                  <a:pt x="4760" y="1882"/>
                </a:lnTo>
                <a:lnTo>
                  <a:pt x="4755" y="1882"/>
                </a:lnTo>
                <a:lnTo>
                  <a:pt x="4753" y="1882"/>
                </a:lnTo>
                <a:lnTo>
                  <a:pt x="4749" y="1885"/>
                </a:lnTo>
                <a:lnTo>
                  <a:pt x="4746" y="1885"/>
                </a:lnTo>
                <a:lnTo>
                  <a:pt x="4744" y="1885"/>
                </a:lnTo>
                <a:lnTo>
                  <a:pt x="4744" y="1887"/>
                </a:lnTo>
                <a:lnTo>
                  <a:pt x="4742" y="1889"/>
                </a:lnTo>
                <a:lnTo>
                  <a:pt x="4740" y="1891"/>
                </a:lnTo>
                <a:lnTo>
                  <a:pt x="4737" y="1891"/>
                </a:lnTo>
                <a:lnTo>
                  <a:pt x="4735" y="1894"/>
                </a:lnTo>
                <a:lnTo>
                  <a:pt x="4735" y="1894"/>
                </a:lnTo>
                <a:lnTo>
                  <a:pt x="4728" y="1896"/>
                </a:lnTo>
                <a:lnTo>
                  <a:pt x="4726" y="1896"/>
                </a:lnTo>
                <a:lnTo>
                  <a:pt x="4724" y="1898"/>
                </a:lnTo>
                <a:lnTo>
                  <a:pt x="4722" y="1900"/>
                </a:lnTo>
                <a:lnTo>
                  <a:pt x="4722" y="1903"/>
                </a:lnTo>
                <a:lnTo>
                  <a:pt x="4719" y="1905"/>
                </a:lnTo>
                <a:lnTo>
                  <a:pt x="4719" y="1907"/>
                </a:lnTo>
                <a:lnTo>
                  <a:pt x="4719" y="1907"/>
                </a:lnTo>
                <a:lnTo>
                  <a:pt x="4722" y="1907"/>
                </a:lnTo>
                <a:lnTo>
                  <a:pt x="4722" y="1909"/>
                </a:lnTo>
                <a:lnTo>
                  <a:pt x="4722" y="1909"/>
                </a:lnTo>
                <a:lnTo>
                  <a:pt x="4719" y="1909"/>
                </a:lnTo>
                <a:lnTo>
                  <a:pt x="4719" y="1912"/>
                </a:lnTo>
                <a:lnTo>
                  <a:pt x="4722" y="1912"/>
                </a:lnTo>
                <a:lnTo>
                  <a:pt x="4722" y="1912"/>
                </a:lnTo>
                <a:lnTo>
                  <a:pt x="4724" y="1912"/>
                </a:lnTo>
                <a:lnTo>
                  <a:pt x="4726" y="1912"/>
                </a:lnTo>
                <a:lnTo>
                  <a:pt x="4728" y="1909"/>
                </a:lnTo>
                <a:lnTo>
                  <a:pt x="4731" y="1909"/>
                </a:lnTo>
                <a:lnTo>
                  <a:pt x="4733" y="1909"/>
                </a:lnTo>
                <a:lnTo>
                  <a:pt x="4733" y="1907"/>
                </a:lnTo>
                <a:lnTo>
                  <a:pt x="4735" y="1907"/>
                </a:lnTo>
                <a:lnTo>
                  <a:pt x="4737" y="1905"/>
                </a:lnTo>
                <a:lnTo>
                  <a:pt x="4740" y="1903"/>
                </a:lnTo>
                <a:lnTo>
                  <a:pt x="4742" y="1900"/>
                </a:lnTo>
                <a:lnTo>
                  <a:pt x="4742" y="1900"/>
                </a:lnTo>
                <a:lnTo>
                  <a:pt x="4744" y="1898"/>
                </a:lnTo>
                <a:lnTo>
                  <a:pt x="4749" y="1896"/>
                </a:lnTo>
                <a:close/>
                <a:moveTo>
                  <a:pt x="4744" y="1977"/>
                </a:moveTo>
                <a:lnTo>
                  <a:pt x="4744" y="1977"/>
                </a:lnTo>
                <a:lnTo>
                  <a:pt x="4744" y="1979"/>
                </a:lnTo>
                <a:lnTo>
                  <a:pt x="4744" y="1979"/>
                </a:lnTo>
                <a:lnTo>
                  <a:pt x="4744" y="1979"/>
                </a:lnTo>
                <a:lnTo>
                  <a:pt x="4744" y="1977"/>
                </a:lnTo>
                <a:lnTo>
                  <a:pt x="4744" y="1977"/>
                </a:lnTo>
                <a:lnTo>
                  <a:pt x="4744" y="1977"/>
                </a:lnTo>
                <a:close/>
                <a:moveTo>
                  <a:pt x="4650" y="1878"/>
                </a:moveTo>
                <a:lnTo>
                  <a:pt x="4650" y="1878"/>
                </a:lnTo>
                <a:lnTo>
                  <a:pt x="4650" y="1878"/>
                </a:lnTo>
                <a:lnTo>
                  <a:pt x="4650" y="1878"/>
                </a:lnTo>
                <a:lnTo>
                  <a:pt x="4650" y="1878"/>
                </a:lnTo>
                <a:lnTo>
                  <a:pt x="4650" y="1878"/>
                </a:lnTo>
                <a:lnTo>
                  <a:pt x="4650" y="1878"/>
                </a:lnTo>
                <a:lnTo>
                  <a:pt x="4650" y="1880"/>
                </a:lnTo>
                <a:lnTo>
                  <a:pt x="4650" y="1880"/>
                </a:lnTo>
                <a:lnTo>
                  <a:pt x="4650" y="1878"/>
                </a:lnTo>
                <a:close/>
                <a:moveTo>
                  <a:pt x="4699" y="1833"/>
                </a:moveTo>
                <a:lnTo>
                  <a:pt x="4699" y="1835"/>
                </a:lnTo>
                <a:lnTo>
                  <a:pt x="4701" y="1835"/>
                </a:lnTo>
                <a:lnTo>
                  <a:pt x="4701" y="1835"/>
                </a:lnTo>
                <a:lnTo>
                  <a:pt x="4701" y="1835"/>
                </a:lnTo>
                <a:lnTo>
                  <a:pt x="4704" y="1835"/>
                </a:lnTo>
                <a:lnTo>
                  <a:pt x="4704" y="1835"/>
                </a:lnTo>
                <a:lnTo>
                  <a:pt x="4704" y="1835"/>
                </a:lnTo>
                <a:lnTo>
                  <a:pt x="4706" y="1833"/>
                </a:lnTo>
                <a:lnTo>
                  <a:pt x="4704" y="1830"/>
                </a:lnTo>
                <a:lnTo>
                  <a:pt x="4706" y="1828"/>
                </a:lnTo>
                <a:lnTo>
                  <a:pt x="4706" y="1824"/>
                </a:lnTo>
                <a:lnTo>
                  <a:pt x="4706" y="1824"/>
                </a:lnTo>
                <a:lnTo>
                  <a:pt x="4706" y="1824"/>
                </a:lnTo>
                <a:lnTo>
                  <a:pt x="4704" y="1824"/>
                </a:lnTo>
                <a:lnTo>
                  <a:pt x="4701" y="1826"/>
                </a:lnTo>
                <a:lnTo>
                  <a:pt x="4699" y="1826"/>
                </a:lnTo>
                <a:lnTo>
                  <a:pt x="4701" y="1828"/>
                </a:lnTo>
                <a:lnTo>
                  <a:pt x="4701" y="1830"/>
                </a:lnTo>
                <a:lnTo>
                  <a:pt x="4699" y="1830"/>
                </a:lnTo>
                <a:lnTo>
                  <a:pt x="4699" y="1833"/>
                </a:lnTo>
                <a:close/>
                <a:moveTo>
                  <a:pt x="4949" y="1139"/>
                </a:moveTo>
                <a:lnTo>
                  <a:pt x="4946" y="1139"/>
                </a:lnTo>
                <a:lnTo>
                  <a:pt x="4946" y="1139"/>
                </a:lnTo>
                <a:lnTo>
                  <a:pt x="4949" y="1139"/>
                </a:lnTo>
                <a:lnTo>
                  <a:pt x="4951" y="1137"/>
                </a:lnTo>
                <a:lnTo>
                  <a:pt x="4953" y="1135"/>
                </a:lnTo>
                <a:lnTo>
                  <a:pt x="4951" y="1135"/>
                </a:lnTo>
                <a:lnTo>
                  <a:pt x="4951" y="1135"/>
                </a:lnTo>
                <a:lnTo>
                  <a:pt x="4951" y="1133"/>
                </a:lnTo>
                <a:lnTo>
                  <a:pt x="4951" y="1130"/>
                </a:lnTo>
                <a:lnTo>
                  <a:pt x="4951" y="1130"/>
                </a:lnTo>
                <a:lnTo>
                  <a:pt x="4949" y="1133"/>
                </a:lnTo>
                <a:lnTo>
                  <a:pt x="4946" y="1135"/>
                </a:lnTo>
                <a:lnTo>
                  <a:pt x="4946" y="1137"/>
                </a:lnTo>
                <a:lnTo>
                  <a:pt x="4949" y="1137"/>
                </a:lnTo>
                <a:lnTo>
                  <a:pt x="4949" y="1137"/>
                </a:lnTo>
                <a:lnTo>
                  <a:pt x="4949" y="1139"/>
                </a:lnTo>
                <a:lnTo>
                  <a:pt x="4949" y="1139"/>
                </a:lnTo>
                <a:close/>
                <a:moveTo>
                  <a:pt x="4692" y="1833"/>
                </a:moveTo>
                <a:lnTo>
                  <a:pt x="4692" y="1833"/>
                </a:lnTo>
                <a:lnTo>
                  <a:pt x="4692" y="1835"/>
                </a:lnTo>
                <a:lnTo>
                  <a:pt x="4695" y="1835"/>
                </a:lnTo>
                <a:lnTo>
                  <a:pt x="4695" y="1835"/>
                </a:lnTo>
                <a:lnTo>
                  <a:pt x="4697" y="1833"/>
                </a:lnTo>
                <a:lnTo>
                  <a:pt x="4695" y="1830"/>
                </a:lnTo>
                <a:lnTo>
                  <a:pt x="4695" y="1830"/>
                </a:lnTo>
                <a:lnTo>
                  <a:pt x="4695" y="1830"/>
                </a:lnTo>
                <a:lnTo>
                  <a:pt x="4695" y="1830"/>
                </a:lnTo>
                <a:lnTo>
                  <a:pt x="4692" y="1830"/>
                </a:lnTo>
                <a:lnTo>
                  <a:pt x="4692" y="1830"/>
                </a:lnTo>
                <a:lnTo>
                  <a:pt x="4692" y="1830"/>
                </a:lnTo>
                <a:lnTo>
                  <a:pt x="4692" y="1833"/>
                </a:lnTo>
                <a:close/>
                <a:moveTo>
                  <a:pt x="4719" y="1776"/>
                </a:moveTo>
                <a:lnTo>
                  <a:pt x="4719" y="1774"/>
                </a:lnTo>
                <a:lnTo>
                  <a:pt x="4719" y="1774"/>
                </a:lnTo>
                <a:lnTo>
                  <a:pt x="4717" y="1776"/>
                </a:lnTo>
                <a:lnTo>
                  <a:pt x="4717" y="1779"/>
                </a:lnTo>
                <a:lnTo>
                  <a:pt x="4719" y="1779"/>
                </a:lnTo>
                <a:lnTo>
                  <a:pt x="4719" y="1779"/>
                </a:lnTo>
                <a:lnTo>
                  <a:pt x="4719" y="1776"/>
                </a:lnTo>
                <a:lnTo>
                  <a:pt x="4719" y="1776"/>
                </a:lnTo>
                <a:lnTo>
                  <a:pt x="4719" y="1776"/>
                </a:lnTo>
                <a:close/>
                <a:moveTo>
                  <a:pt x="4647" y="1900"/>
                </a:moveTo>
                <a:lnTo>
                  <a:pt x="4650" y="1900"/>
                </a:lnTo>
                <a:lnTo>
                  <a:pt x="4650" y="1903"/>
                </a:lnTo>
                <a:lnTo>
                  <a:pt x="4654" y="1903"/>
                </a:lnTo>
                <a:lnTo>
                  <a:pt x="4654" y="1903"/>
                </a:lnTo>
                <a:lnTo>
                  <a:pt x="4656" y="1903"/>
                </a:lnTo>
                <a:lnTo>
                  <a:pt x="4659" y="1903"/>
                </a:lnTo>
                <a:lnTo>
                  <a:pt x="4661" y="1905"/>
                </a:lnTo>
                <a:lnTo>
                  <a:pt x="4663" y="1905"/>
                </a:lnTo>
                <a:lnTo>
                  <a:pt x="4663" y="1907"/>
                </a:lnTo>
                <a:lnTo>
                  <a:pt x="4665" y="1909"/>
                </a:lnTo>
                <a:lnTo>
                  <a:pt x="4665" y="1909"/>
                </a:lnTo>
                <a:lnTo>
                  <a:pt x="4668" y="1909"/>
                </a:lnTo>
                <a:lnTo>
                  <a:pt x="4670" y="1912"/>
                </a:lnTo>
                <a:lnTo>
                  <a:pt x="4670" y="1912"/>
                </a:lnTo>
                <a:lnTo>
                  <a:pt x="4672" y="1909"/>
                </a:lnTo>
                <a:lnTo>
                  <a:pt x="4674" y="1909"/>
                </a:lnTo>
                <a:lnTo>
                  <a:pt x="4674" y="1909"/>
                </a:lnTo>
                <a:lnTo>
                  <a:pt x="4677" y="1907"/>
                </a:lnTo>
                <a:lnTo>
                  <a:pt x="4677" y="1907"/>
                </a:lnTo>
                <a:lnTo>
                  <a:pt x="4677" y="1905"/>
                </a:lnTo>
                <a:lnTo>
                  <a:pt x="4674" y="1905"/>
                </a:lnTo>
                <a:lnTo>
                  <a:pt x="4674" y="1903"/>
                </a:lnTo>
                <a:lnTo>
                  <a:pt x="4672" y="1903"/>
                </a:lnTo>
                <a:lnTo>
                  <a:pt x="4672" y="1900"/>
                </a:lnTo>
                <a:lnTo>
                  <a:pt x="4670" y="1900"/>
                </a:lnTo>
                <a:lnTo>
                  <a:pt x="4670" y="1900"/>
                </a:lnTo>
                <a:lnTo>
                  <a:pt x="4668" y="1900"/>
                </a:lnTo>
                <a:lnTo>
                  <a:pt x="4668" y="1900"/>
                </a:lnTo>
                <a:lnTo>
                  <a:pt x="4668" y="1900"/>
                </a:lnTo>
                <a:lnTo>
                  <a:pt x="4668" y="1898"/>
                </a:lnTo>
                <a:lnTo>
                  <a:pt x="4665" y="1898"/>
                </a:lnTo>
                <a:lnTo>
                  <a:pt x="4663" y="1896"/>
                </a:lnTo>
                <a:lnTo>
                  <a:pt x="4663" y="1896"/>
                </a:lnTo>
                <a:lnTo>
                  <a:pt x="4663" y="1896"/>
                </a:lnTo>
                <a:lnTo>
                  <a:pt x="4661" y="1896"/>
                </a:lnTo>
                <a:lnTo>
                  <a:pt x="4661" y="1896"/>
                </a:lnTo>
                <a:lnTo>
                  <a:pt x="4659" y="1896"/>
                </a:lnTo>
                <a:lnTo>
                  <a:pt x="4654" y="1896"/>
                </a:lnTo>
                <a:lnTo>
                  <a:pt x="4652" y="1896"/>
                </a:lnTo>
                <a:lnTo>
                  <a:pt x="4652" y="1896"/>
                </a:lnTo>
                <a:lnTo>
                  <a:pt x="4650" y="1898"/>
                </a:lnTo>
                <a:lnTo>
                  <a:pt x="4647" y="1898"/>
                </a:lnTo>
                <a:lnTo>
                  <a:pt x="4647" y="1898"/>
                </a:lnTo>
                <a:lnTo>
                  <a:pt x="4647" y="1900"/>
                </a:lnTo>
                <a:lnTo>
                  <a:pt x="4647" y="1900"/>
                </a:lnTo>
                <a:close/>
                <a:moveTo>
                  <a:pt x="4656" y="1885"/>
                </a:moveTo>
                <a:lnTo>
                  <a:pt x="4656" y="1885"/>
                </a:lnTo>
                <a:lnTo>
                  <a:pt x="4656" y="1885"/>
                </a:lnTo>
                <a:lnTo>
                  <a:pt x="4656" y="1882"/>
                </a:lnTo>
                <a:lnTo>
                  <a:pt x="4656" y="1882"/>
                </a:lnTo>
                <a:lnTo>
                  <a:pt x="4656" y="1882"/>
                </a:lnTo>
                <a:lnTo>
                  <a:pt x="4656" y="1882"/>
                </a:lnTo>
                <a:lnTo>
                  <a:pt x="4654" y="1882"/>
                </a:lnTo>
                <a:lnTo>
                  <a:pt x="4654" y="1882"/>
                </a:lnTo>
                <a:lnTo>
                  <a:pt x="4654" y="1885"/>
                </a:lnTo>
                <a:lnTo>
                  <a:pt x="4654" y="1885"/>
                </a:lnTo>
                <a:lnTo>
                  <a:pt x="4654" y="1885"/>
                </a:lnTo>
                <a:lnTo>
                  <a:pt x="4654" y="1887"/>
                </a:lnTo>
                <a:lnTo>
                  <a:pt x="4654" y="1887"/>
                </a:lnTo>
                <a:lnTo>
                  <a:pt x="4656" y="1887"/>
                </a:lnTo>
                <a:lnTo>
                  <a:pt x="4654" y="1887"/>
                </a:lnTo>
                <a:lnTo>
                  <a:pt x="4656" y="1885"/>
                </a:lnTo>
                <a:lnTo>
                  <a:pt x="4656" y="1885"/>
                </a:lnTo>
                <a:close/>
                <a:moveTo>
                  <a:pt x="4677" y="1862"/>
                </a:moveTo>
                <a:lnTo>
                  <a:pt x="4677" y="1860"/>
                </a:lnTo>
                <a:lnTo>
                  <a:pt x="4674" y="1860"/>
                </a:lnTo>
                <a:lnTo>
                  <a:pt x="4674" y="1860"/>
                </a:lnTo>
                <a:lnTo>
                  <a:pt x="4674" y="1862"/>
                </a:lnTo>
                <a:lnTo>
                  <a:pt x="4674" y="1862"/>
                </a:lnTo>
                <a:lnTo>
                  <a:pt x="4677" y="1862"/>
                </a:lnTo>
                <a:close/>
                <a:moveTo>
                  <a:pt x="4791" y="1810"/>
                </a:moveTo>
                <a:lnTo>
                  <a:pt x="4791" y="1808"/>
                </a:lnTo>
                <a:lnTo>
                  <a:pt x="4793" y="1808"/>
                </a:lnTo>
                <a:lnTo>
                  <a:pt x="4793" y="1808"/>
                </a:lnTo>
                <a:lnTo>
                  <a:pt x="4793" y="1808"/>
                </a:lnTo>
                <a:lnTo>
                  <a:pt x="4793" y="1806"/>
                </a:lnTo>
                <a:lnTo>
                  <a:pt x="4793" y="1806"/>
                </a:lnTo>
                <a:lnTo>
                  <a:pt x="4791" y="1806"/>
                </a:lnTo>
                <a:lnTo>
                  <a:pt x="4789" y="1808"/>
                </a:lnTo>
                <a:lnTo>
                  <a:pt x="4789" y="1808"/>
                </a:lnTo>
                <a:lnTo>
                  <a:pt x="4787" y="1808"/>
                </a:lnTo>
                <a:lnTo>
                  <a:pt x="4787" y="1808"/>
                </a:lnTo>
                <a:lnTo>
                  <a:pt x="4787" y="1810"/>
                </a:lnTo>
                <a:lnTo>
                  <a:pt x="4787" y="1810"/>
                </a:lnTo>
                <a:lnTo>
                  <a:pt x="4789" y="1808"/>
                </a:lnTo>
                <a:lnTo>
                  <a:pt x="4789" y="1808"/>
                </a:lnTo>
                <a:lnTo>
                  <a:pt x="4791" y="1808"/>
                </a:lnTo>
                <a:lnTo>
                  <a:pt x="4791" y="1808"/>
                </a:lnTo>
                <a:lnTo>
                  <a:pt x="4791" y="1810"/>
                </a:lnTo>
                <a:lnTo>
                  <a:pt x="4791" y="1810"/>
                </a:lnTo>
                <a:close/>
                <a:moveTo>
                  <a:pt x="4672" y="1848"/>
                </a:moveTo>
                <a:lnTo>
                  <a:pt x="4672" y="1851"/>
                </a:lnTo>
                <a:lnTo>
                  <a:pt x="4672" y="1851"/>
                </a:lnTo>
                <a:lnTo>
                  <a:pt x="4672" y="1848"/>
                </a:lnTo>
                <a:lnTo>
                  <a:pt x="4672" y="1844"/>
                </a:lnTo>
                <a:lnTo>
                  <a:pt x="4672" y="1844"/>
                </a:lnTo>
                <a:lnTo>
                  <a:pt x="4672" y="1842"/>
                </a:lnTo>
                <a:lnTo>
                  <a:pt x="4670" y="1842"/>
                </a:lnTo>
                <a:lnTo>
                  <a:pt x="4670" y="1846"/>
                </a:lnTo>
                <a:lnTo>
                  <a:pt x="4670" y="1846"/>
                </a:lnTo>
                <a:lnTo>
                  <a:pt x="4672" y="1848"/>
                </a:lnTo>
                <a:close/>
                <a:moveTo>
                  <a:pt x="4692" y="1914"/>
                </a:moveTo>
                <a:lnTo>
                  <a:pt x="4690" y="1916"/>
                </a:lnTo>
                <a:lnTo>
                  <a:pt x="4690" y="1916"/>
                </a:lnTo>
                <a:lnTo>
                  <a:pt x="4692" y="1916"/>
                </a:lnTo>
                <a:lnTo>
                  <a:pt x="4692" y="1916"/>
                </a:lnTo>
                <a:lnTo>
                  <a:pt x="4695" y="1914"/>
                </a:lnTo>
                <a:lnTo>
                  <a:pt x="4695" y="1914"/>
                </a:lnTo>
                <a:lnTo>
                  <a:pt x="4695" y="1914"/>
                </a:lnTo>
                <a:lnTo>
                  <a:pt x="4692" y="1914"/>
                </a:lnTo>
                <a:lnTo>
                  <a:pt x="4692" y="1914"/>
                </a:lnTo>
                <a:close/>
                <a:moveTo>
                  <a:pt x="4892" y="1846"/>
                </a:moveTo>
                <a:lnTo>
                  <a:pt x="4892" y="1846"/>
                </a:lnTo>
                <a:lnTo>
                  <a:pt x="4892" y="1846"/>
                </a:lnTo>
                <a:lnTo>
                  <a:pt x="4892" y="1844"/>
                </a:lnTo>
                <a:lnTo>
                  <a:pt x="4892" y="1842"/>
                </a:lnTo>
                <a:lnTo>
                  <a:pt x="4892" y="1842"/>
                </a:lnTo>
                <a:lnTo>
                  <a:pt x="4892" y="1839"/>
                </a:lnTo>
                <a:lnTo>
                  <a:pt x="4892" y="1839"/>
                </a:lnTo>
                <a:lnTo>
                  <a:pt x="4892" y="1837"/>
                </a:lnTo>
                <a:lnTo>
                  <a:pt x="4892" y="1837"/>
                </a:lnTo>
                <a:lnTo>
                  <a:pt x="4892" y="1837"/>
                </a:lnTo>
                <a:lnTo>
                  <a:pt x="4892" y="1837"/>
                </a:lnTo>
                <a:lnTo>
                  <a:pt x="4890" y="1835"/>
                </a:lnTo>
                <a:lnTo>
                  <a:pt x="4890" y="1835"/>
                </a:lnTo>
                <a:lnTo>
                  <a:pt x="4890" y="1835"/>
                </a:lnTo>
                <a:lnTo>
                  <a:pt x="4890" y="1837"/>
                </a:lnTo>
                <a:lnTo>
                  <a:pt x="4888" y="1837"/>
                </a:lnTo>
                <a:lnTo>
                  <a:pt x="4886" y="1839"/>
                </a:lnTo>
                <a:lnTo>
                  <a:pt x="4886" y="1839"/>
                </a:lnTo>
                <a:lnTo>
                  <a:pt x="4886" y="1839"/>
                </a:lnTo>
                <a:lnTo>
                  <a:pt x="4886" y="1839"/>
                </a:lnTo>
                <a:lnTo>
                  <a:pt x="4886" y="1842"/>
                </a:lnTo>
                <a:lnTo>
                  <a:pt x="4886" y="1844"/>
                </a:lnTo>
                <a:lnTo>
                  <a:pt x="4886" y="1844"/>
                </a:lnTo>
                <a:lnTo>
                  <a:pt x="4886" y="1844"/>
                </a:lnTo>
                <a:lnTo>
                  <a:pt x="4883" y="1844"/>
                </a:lnTo>
                <a:lnTo>
                  <a:pt x="4883" y="1846"/>
                </a:lnTo>
                <a:lnTo>
                  <a:pt x="4883" y="1846"/>
                </a:lnTo>
                <a:lnTo>
                  <a:pt x="4886" y="1846"/>
                </a:lnTo>
                <a:lnTo>
                  <a:pt x="4886" y="1848"/>
                </a:lnTo>
                <a:lnTo>
                  <a:pt x="4888" y="1848"/>
                </a:lnTo>
                <a:lnTo>
                  <a:pt x="4888" y="1848"/>
                </a:lnTo>
                <a:lnTo>
                  <a:pt x="4892" y="1851"/>
                </a:lnTo>
                <a:lnTo>
                  <a:pt x="4892" y="1848"/>
                </a:lnTo>
                <a:lnTo>
                  <a:pt x="4892" y="1848"/>
                </a:lnTo>
                <a:lnTo>
                  <a:pt x="4892" y="1848"/>
                </a:lnTo>
                <a:lnTo>
                  <a:pt x="4892" y="1848"/>
                </a:lnTo>
                <a:lnTo>
                  <a:pt x="4892" y="1846"/>
                </a:lnTo>
                <a:close/>
                <a:moveTo>
                  <a:pt x="4890" y="1855"/>
                </a:moveTo>
                <a:lnTo>
                  <a:pt x="4892" y="1855"/>
                </a:lnTo>
                <a:lnTo>
                  <a:pt x="4892" y="1855"/>
                </a:lnTo>
                <a:lnTo>
                  <a:pt x="4892" y="1855"/>
                </a:lnTo>
                <a:lnTo>
                  <a:pt x="4892" y="1853"/>
                </a:lnTo>
                <a:lnTo>
                  <a:pt x="4892" y="1853"/>
                </a:lnTo>
                <a:lnTo>
                  <a:pt x="4892" y="1855"/>
                </a:lnTo>
                <a:lnTo>
                  <a:pt x="4890" y="1855"/>
                </a:lnTo>
                <a:lnTo>
                  <a:pt x="4890" y="1855"/>
                </a:lnTo>
                <a:close/>
                <a:moveTo>
                  <a:pt x="4865" y="1839"/>
                </a:moveTo>
                <a:lnTo>
                  <a:pt x="4865" y="1839"/>
                </a:lnTo>
                <a:lnTo>
                  <a:pt x="4865" y="1842"/>
                </a:lnTo>
                <a:lnTo>
                  <a:pt x="4863" y="1844"/>
                </a:lnTo>
                <a:lnTo>
                  <a:pt x="4865" y="1844"/>
                </a:lnTo>
                <a:lnTo>
                  <a:pt x="4865" y="1839"/>
                </a:lnTo>
                <a:lnTo>
                  <a:pt x="4868" y="1837"/>
                </a:lnTo>
                <a:lnTo>
                  <a:pt x="4868" y="1835"/>
                </a:lnTo>
                <a:lnTo>
                  <a:pt x="4868" y="1833"/>
                </a:lnTo>
                <a:lnTo>
                  <a:pt x="4868" y="1833"/>
                </a:lnTo>
                <a:lnTo>
                  <a:pt x="4865" y="1839"/>
                </a:lnTo>
                <a:close/>
                <a:moveTo>
                  <a:pt x="4800" y="1808"/>
                </a:moveTo>
                <a:lnTo>
                  <a:pt x="4800" y="1806"/>
                </a:lnTo>
                <a:lnTo>
                  <a:pt x="4798" y="1806"/>
                </a:lnTo>
                <a:lnTo>
                  <a:pt x="4798" y="1806"/>
                </a:lnTo>
                <a:lnTo>
                  <a:pt x="4798" y="1806"/>
                </a:lnTo>
                <a:lnTo>
                  <a:pt x="4798" y="1806"/>
                </a:lnTo>
                <a:lnTo>
                  <a:pt x="4798" y="1808"/>
                </a:lnTo>
                <a:lnTo>
                  <a:pt x="4798" y="1808"/>
                </a:lnTo>
                <a:lnTo>
                  <a:pt x="4800" y="1808"/>
                </a:lnTo>
                <a:lnTo>
                  <a:pt x="4800" y="1808"/>
                </a:lnTo>
                <a:close/>
                <a:moveTo>
                  <a:pt x="4872" y="1817"/>
                </a:moveTo>
                <a:lnTo>
                  <a:pt x="4870" y="1815"/>
                </a:lnTo>
                <a:lnTo>
                  <a:pt x="4872" y="1817"/>
                </a:lnTo>
                <a:lnTo>
                  <a:pt x="4874" y="1817"/>
                </a:lnTo>
                <a:lnTo>
                  <a:pt x="4877" y="1817"/>
                </a:lnTo>
                <a:lnTo>
                  <a:pt x="4874" y="1817"/>
                </a:lnTo>
                <a:lnTo>
                  <a:pt x="4872" y="1817"/>
                </a:lnTo>
                <a:close/>
                <a:moveTo>
                  <a:pt x="4719" y="1833"/>
                </a:moveTo>
                <a:lnTo>
                  <a:pt x="4719" y="1833"/>
                </a:lnTo>
                <a:lnTo>
                  <a:pt x="4719" y="1835"/>
                </a:lnTo>
                <a:lnTo>
                  <a:pt x="4719" y="1835"/>
                </a:lnTo>
                <a:lnTo>
                  <a:pt x="4719" y="1835"/>
                </a:lnTo>
                <a:lnTo>
                  <a:pt x="4719" y="1833"/>
                </a:lnTo>
                <a:lnTo>
                  <a:pt x="4719" y="1833"/>
                </a:lnTo>
                <a:lnTo>
                  <a:pt x="4719" y="1833"/>
                </a:lnTo>
                <a:close/>
                <a:moveTo>
                  <a:pt x="4895" y="1851"/>
                </a:moveTo>
                <a:lnTo>
                  <a:pt x="4895" y="1851"/>
                </a:lnTo>
                <a:lnTo>
                  <a:pt x="4895" y="1851"/>
                </a:lnTo>
                <a:lnTo>
                  <a:pt x="4895" y="1848"/>
                </a:lnTo>
                <a:lnTo>
                  <a:pt x="4895" y="1848"/>
                </a:lnTo>
                <a:lnTo>
                  <a:pt x="4895" y="1851"/>
                </a:lnTo>
                <a:lnTo>
                  <a:pt x="4895" y="1851"/>
                </a:lnTo>
                <a:close/>
                <a:moveTo>
                  <a:pt x="4924" y="1925"/>
                </a:moveTo>
                <a:lnTo>
                  <a:pt x="4924" y="1925"/>
                </a:lnTo>
                <a:lnTo>
                  <a:pt x="4922" y="1925"/>
                </a:lnTo>
                <a:lnTo>
                  <a:pt x="4922" y="1927"/>
                </a:lnTo>
                <a:lnTo>
                  <a:pt x="4922" y="1927"/>
                </a:lnTo>
                <a:lnTo>
                  <a:pt x="4922" y="1930"/>
                </a:lnTo>
                <a:lnTo>
                  <a:pt x="4922" y="1927"/>
                </a:lnTo>
                <a:lnTo>
                  <a:pt x="4924" y="1925"/>
                </a:lnTo>
                <a:lnTo>
                  <a:pt x="4924" y="1923"/>
                </a:lnTo>
                <a:lnTo>
                  <a:pt x="4924" y="1923"/>
                </a:lnTo>
                <a:lnTo>
                  <a:pt x="4924" y="1923"/>
                </a:lnTo>
                <a:lnTo>
                  <a:pt x="4924" y="1925"/>
                </a:lnTo>
                <a:close/>
                <a:moveTo>
                  <a:pt x="4928" y="1997"/>
                </a:moveTo>
                <a:lnTo>
                  <a:pt x="4928" y="1997"/>
                </a:lnTo>
                <a:lnTo>
                  <a:pt x="4931" y="1997"/>
                </a:lnTo>
                <a:lnTo>
                  <a:pt x="4928" y="1997"/>
                </a:lnTo>
                <a:lnTo>
                  <a:pt x="4928" y="1995"/>
                </a:lnTo>
                <a:lnTo>
                  <a:pt x="4928" y="1995"/>
                </a:lnTo>
                <a:lnTo>
                  <a:pt x="4928" y="1995"/>
                </a:lnTo>
                <a:lnTo>
                  <a:pt x="4928" y="1995"/>
                </a:lnTo>
                <a:lnTo>
                  <a:pt x="4926" y="1995"/>
                </a:lnTo>
                <a:lnTo>
                  <a:pt x="4928" y="1997"/>
                </a:lnTo>
                <a:lnTo>
                  <a:pt x="4928" y="1997"/>
                </a:lnTo>
                <a:close/>
                <a:moveTo>
                  <a:pt x="4915" y="1932"/>
                </a:moveTo>
                <a:lnTo>
                  <a:pt x="4917" y="1932"/>
                </a:lnTo>
                <a:lnTo>
                  <a:pt x="4919" y="1932"/>
                </a:lnTo>
                <a:lnTo>
                  <a:pt x="4919" y="1930"/>
                </a:lnTo>
                <a:lnTo>
                  <a:pt x="4919" y="1930"/>
                </a:lnTo>
                <a:lnTo>
                  <a:pt x="4919" y="1930"/>
                </a:lnTo>
                <a:lnTo>
                  <a:pt x="4917" y="1932"/>
                </a:lnTo>
                <a:lnTo>
                  <a:pt x="4915" y="1932"/>
                </a:lnTo>
                <a:close/>
                <a:moveTo>
                  <a:pt x="4883" y="1851"/>
                </a:moveTo>
                <a:lnTo>
                  <a:pt x="4883" y="1851"/>
                </a:lnTo>
                <a:lnTo>
                  <a:pt x="4883" y="1855"/>
                </a:lnTo>
                <a:lnTo>
                  <a:pt x="4883" y="1857"/>
                </a:lnTo>
                <a:lnTo>
                  <a:pt x="4883" y="1857"/>
                </a:lnTo>
                <a:lnTo>
                  <a:pt x="4886" y="1857"/>
                </a:lnTo>
                <a:lnTo>
                  <a:pt x="4888" y="1857"/>
                </a:lnTo>
                <a:lnTo>
                  <a:pt x="4888" y="1855"/>
                </a:lnTo>
                <a:lnTo>
                  <a:pt x="4890" y="1853"/>
                </a:lnTo>
                <a:lnTo>
                  <a:pt x="4890" y="1853"/>
                </a:lnTo>
                <a:lnTo>
                  <a:pt x="4890" y="1851"/>
                </a:lnTo>
                <a:lnTo>
                  <a:pt x="4888" y="1851"/>
                </a:lnTo>
                <a:lnTo>
                  <a:pt x="4886" y="1848"/>
                </a:lnTo>
                <a:lnTo>
                  <a:pt x="4886" y="1848"/>
                </a:lnTo>
                <a:lnTo>
                  <a:pt x="4883" y="1846"/>
                </a:lnTo>
                <a:lnTo>
                  <a:pt x="4883" y="1846"/>
                </a:lnTo>
                <a:lnTo>
                  <a:pt x="4883" y="1848"/>
                </a:lnTo>
                <a:lnTo>
                  <a:pt x="4883" y="1851"/>
                </a:lnTo>
                <a:lnTo>
                  <a:pt x="4883" y="1851"/>
                </a:lnTo>
                <a:lnTo>
                  <a:pt x="4883" y="1851"/>
                </a:lnTo>
                <a:lnTo>
                  <a:pt x="4883" y="1851"/>
                </a:lnTo>
                <a:close/>
                <a:moveTo>
                  <a:pt x="4818" y="1803"/>
                </a:moveTo>
                <a:lnTo>
                  <a:pt x="4818" y="1806"/>
                </a:lnTo>
                <a:lnTo>
                  <a:pt x="4820" y="1806"/>
                </a:lnTo>
                <a:lnTo>
                  <a:pt x="4823" y="1808"/>
                </a:lnTo>
                <a:lnTo>
                  <a:pt x="4825" y="1808"/>
                </a:lnTo>
                <a:lnTo>
                  <a:pt x="4827" y="1810"/>
                </a:lnTo>
                <a:lnTo>
                  <a:pt x="4832" y="1810"/>
                </a:lnTo>
                <a:lnTo>
                  <a:pt x="4832" y="1806"/>
                </a:lnTo>
                <a:lnTo>
                  <a:pt x="4832" y="1806"/>
                </a:lnTo>
                <a:lnTo>
                  <a:pt x="4832" y="1803"/>
                </a:lnTo>
                <a:lnTo>
                  <a:pt x="4829" y="1803"/>
                </a:lnTo>
                <a:lnTo>
                  <a:pt x="4829" y="1803"/>
                </a:lnTo>
                <a:lnTo>
                  <a:pt x="4829" y="1803"/>
                </a:lnTo>
                <a:lnTo>
                  <a:pt x="4829" y="1801"/>
                </a:lnTo>
                <a:lnTo>
                  <a:pt x="4827" y="1799"/>
                </a:lnTo>
                <a:lnTo>
                  <a:pt x="4825" y="1799"/>
                </a:lnTo>
                <a:lnTo>
                  <a:pt x="4825" y="1797"/>
                </a:lnTo>
                <a:lnTo>
                  <a:pt x="4820" y="1799"/>
                </a:lnTo>
                <a:lnTo>
                  <a:pt x="4818" y="1797"/>
                </a:lnTo>
                <a:lnTo>
                  <a:pt x="4816" y="1797"/>
                </a:lnTo>
                <a:lnTo>
                  <a:pt x="4814" y="1794"/>
                </a:lnTo>
                <a:lnTo>
                  <a:pt x="4811" y="1794"/>
                </a:lnTo>
                <a:lnTo>
                  <a:pt x="4811" y="1794"/>
                </a:lnTo>
                <a:lnTo>
                  <a:pt x="4809" y="1794"/>
                </a:lnTo>
                <a:lnTo>
                  <a:pt x="4809" y="1794"/>
                </a:lnTo>
                <a:lnTo>
                  <a:pt x="4807" y="1797"/>
                </a:lnTo>
                <a:lnTo>
                  <a:pt x="4807" y="1797"/>
                </a:lnTo>
                <a:lnTo>
                  <a:pt x="4805" y="1797"/>
                </a:lnTo>
                <a:lnTo>
                  <a:pt x="4805" y="1797"/>
                </a:lnTo>
                <a:lnTo>
                  <a:pt x="4805" y="1794"/>
                </a:lnTo>
                <a:lnTo>
                  <a:pt x="4802" y="1794"/>
                </a:lnTo>
                <a:lnTo>
                  <a:pt x="4802" y="1797"/>
                </a:lnTo>
                <a:lnTo>
                  <a:pt x="4800" y="1797"/>
                </a:lnTo>
                <a:lnTo>
                  <a:pt x="4798" y="1797"/>
                </a:lnTo>
                <a:lnTo>
                  <a:pt x="4791" y="1797"/>
                </a:lnTo>
                <a:lnTo>
                  <a:pt x="4789" y="1797"/>
                </a:lnTo>
                <a:lnTo>
                  <a:pt x="4787" y="1801"/>
                </a:lnTo>
                <a:lnTo>
                  <a:pt x="4787" y="1803"/>
                </a:lnTo>
                <a:lnTo>
                  <a:pt x="4787" y="1803"/>
                </a:lnTo>
                <a:lnTo>
                  <a:pt x="4787" y="1803"/>
                </a:lnTo>
                <a:lnTo>
                  <a:pt x="4787" y="1806"/>
                </a:lnTo>
                <a:lnTo>
                  <a:pt x="4787" y="1806"/>
                </a:lnTo>
                <a:lnTo>
                  <a:pt x="4787" y="1806"/>
                </a:lnTo>
                <a:lnTo>
                  <a:pt x="4789" y="1803"/>
                </a:lnTo>
                <a:lnTo>
                  <a:pt x="4789" y="1803"/>
                </a:lnTo>
                <a:lnTo>
                  <a:pt x="4789" y="1801"/>
                </a:lnTo>
                <a:lnTo>
                  <a:pt x="4789" y="1801"/>
                </a:lnTo>
                <a:lnTo>
                  <a:pt x="4791" y="1801"/>
                </a:lnTo>
                <a:lnTo>
                  <a:pt x="4791" y="1801"/>
                </a:lnTo>
                <a:lnTo>
                  <a:pt x="4791" y="1801"/>
                </a:lnTo>
                <a:lnTo>
                  <a:pt x="4793" y="1801"/>
                </a:lnTo>
                <a:lnTo>
                  <a:pt x="4796" y="1803"/>
                </a:lnTo>
                <a:lnTo>
                  <a:pt x="4796" y="1806"/>
                </a:lnTo>
                <a:lnTo>
                  <a:pt x="4796" y="1806"/>
                </a:lnTo>
                <a:lnTo>
                  <a:pt x="4798" y="1806"/>
                </a:lnTo>
                <a:lnTo>
                  <a:pt x="4798" y="1803"/>
                </a:lnTo>
                <a:lnTo>
                  <a:pt x="4800" y="1803"/>
                </a:lnTo>
                <a:lnTo>
                  <a:pt x="4800" y="1801"/>
                </a:lnTo>
                <a:lnTo>
                  <a:pt x="4802" y="1801"/>
                </a:lnTo>
                <a:lnTo>
                  <a:pt x="4802" y="1801"/>
                </a:lnTo>
                <a:lnTo>
                  <a:pt x="4802" y="1801"/>
                </a:lnTo>
                <a:lnTo>
                  <a:pt x="4802" y="1801"/>
                </a:lnTo>
                <a:lnTo>
                  <a:pt x="4802" y="1803"/>
                </a:lnTo>
                <a:lnTo>
                  <a:pt x="4802" y="1803"/>
                </a:lnTo>
                <a:lnTo>
                  <a:pt x="4805" y="1803"/>
                </a:lnTo>
                <a:lnTo>
                  <a:pt x="4807" y="1803"/>
                </a:lnTo>
                <a:lnTo>
                  <a:pt x="4809" y="1803"/>
                </a:lnTo>
                <a:lnTo>
                  <a:pt x="4811" y="1806"/>
                </a:lnTo>
                <a:lnTo>
                  <a:pt x="4811" y="1806"/>
                </a:lnTo>
                <a:lnTo>
                  <a:pt x="4811" y="1803"/>
                </a:lnTo>
                <a:lnTo>
                  <a:pt x="4811" y="1803"/>
                </a:lnTo>
                <a:lnTo>
                  <a:pt x="4811" y="1803"/>
                </a:lnTo>
                <a:lnTo>
                  <a:pt x="4814" y="1803"/>
                </a:lnTo>
                <a:lnTo>
                  <a:pt x="4816" y="1803"/>
                </a:lnTo>
                <a:lnTo>
                  <a:pt x="4818" y="1803"/>
                </a:lnTo>
                <a:close/>
                <a:moveTo>
                  <a:pt x="4861" y="1844"/>
                </a:moveTo>
                <a:lnTo>
                  <a:pt x="4861" y="1844"/>
                </a:lnTo>
                <a:lnTo>
                  <a:pt x="4861" y="1844"/>
                </a:lnTo>
                <a:lnTo>
                  <a:pt x="4863" y="1842"/>
                </a:lnTo>
                <a:lnTo>
                  <a:pt x="4863" y="1842"/>
                </a:lnTo>
                <a:lnTo>
                  <a:pt x="4861" y="1839"/>
                </a:lnTo>
                <a:lnTo>
                  <a:pt x="4861" y="1839"/>
                </a:lnTo>
                <a:lnTo>
                  <a:pt x="4861" y="1837"/>
                </a:lnTo>
                <a:lnTo>
                  <a:pt x="4861" y="1837"/>
                </a:lnTo>
                <a:lnTo>
                  <a:pt x="4861" y="1839"/>
                </a:lnTo>
                <a:lnTo>
                  <a:pt x="4861" y="1842"/>
                </a:lnTo>
                <a:lnTo>
                  <a:pt x="4861" y="1844"/>
                </a:lnTo>
                <a:close/>
                <a:moveTo>
                  <a:pt x="4798" y="1862"/>
                </a:moveTo>
                <a:lnTo>
                  <a:pt x="4798" y="1862"/>
                </a:lnTo>
                <a:lnTo>
                  <a:pt x="4798" y="1862"/>
                </a:lnTo>
                <a:lnTo>
                  <a:pt x="4796" y="1862"/>
                </a:lnTo>
                <a:lnTo>
                  <a:pt x="4796" y="1862"/>
                </a:lnTo>
                <a:lnTo>
                  <a:pt x="4798" y="1862"/>
                </a:lnTo>
                <a:lnTo>
                  <a:pt x="4798" y="1862"/>
                </a:lnTo>
                <a:lnTo>
                  <a:pt x="4798" y="1862"/>
                </a:lnTo>
                <a:lnTo>
                  <a:pt x="4798" y="1862"/>
                </a:lnTo>
                <a:lnTo>
                  <a:pt x="4798" y="1862"/>
                </a:lnTo>
                <a:close/>
                <a:moveTo>
                  <a:pt x="4796" y="1806"/>
                </a:moveTo>
                <a:lnTo>
                  <a:pt x="4796" y="1806"/>
                </a:lnTo>
                <a:lnTo>
                  <a:pt x="4793" y="1808"/>
                </a:lnTo>
                <a:lnTo>
                  <a:pt x="4798" y="1808"/>
                </a:lnTo>
                <a:lnTo>
                  <a:pt x="4796" y="1806"/>
                </a:lnTo>
                <a:lnTo>
                  <a:pt x="4796" y="1806"/>
                </a:lnTo>
                <a:close/>
                <a:moveTo>
                  <a:pt x="4814" y="1873"/>
                </a:moveTo>
                <a:lnTo>
                  <a:pt x="4814" y="1873"/>
                </a:lnTo>
                <a:lnTo>
                  <a:pt x="4814" y="1873"/>
                </a:lnTo>
                <a:lnTo>
                  <a:pt x="4814" y="1876"/>
                </a:lnTo>
                <a:lnTo>
                  <a:pt x="4816" y="1876"/>
                </a:lnTo>
                <a:lnTo>
                  <a:pt x="4816" y="1876"/>
                </a:lnTo>
                <a:lnTo>
                  <a:pt x="4816" y="1873"/>
                </a:lnTo>
                <a:lnTo>
                  <a:pt x="4816" y="1873"/>
                </a:lnTo>
                <a:lnTo>
                  <a:pt x="4814" y="1873"/>
                </a:lnTo>
                <a:lnTo>
                  <a:pt x="4814" y="1873"/>
                </a:lnTo>
                <a:close/>
                <a:moveTo>
                  <a:pt x="4847" y="1862"/>
                </a:moveTo>
                <a:lnTo>
                  <a:pt x="4847" y="1862"/>
                </a:lnTo>
                <a:lnTo>
                  <a:pt x="4847" y="1862"/>
                </a:lnTo>
                <a:lnTo>
                  <a:pt x="4847" y="1862"/>
                </a:lnTo>
                <a:lnTo>
                  <a:pt x="4850" y="1864"/>
                </a:lnTo>
                <a:lnTo>
                  <a:pt x="4850" y="1864"/>
                </a:lnTo>
                <a:lnTo>
                  <a:pt x="4850" y="1862"/>
                </a:lnTo>
                <a:lnTo>
                  <a:pt x="4850" y="1862"/>
                </a:lnTo>
                <a:lnTo>
                  <a:pt x="4847" y="1862"/>
                </a:lnTo>
                <a:close/>
                <a:moveTo>
                  <a:pt x="4845" y="1862"/>
                </a:moveTo>
                <a:lnTo>
                  <a:pt x="4845" y="1862"/>
                </a:lnTo>
                <a:lnTo>
                  <a:pt x="4843" y="1862"/>
                </a:lnTo>
                <a:lnTo>
                  <a:pt x="4843" y="1862"/>
                </a:lnTo>
                <a:lnTo>
                  <a:pt x="4843" y="1864"/>
                </a:lnTo>
                <a:lnTo>
                  <a:pt x="4843" y="1864"/>
                </a:lnTo>
                <a:lnTo>
                  <a:pt x="4841" y="1864"/>
                </a:lnTo>
                <a:lnTo>
                  <a:pt x="4841" y="1864"/>
                </a:lnTo>
                <a:lnTo>
                  <a:pt x="4841" y="1867"/>
                </a:lnTo>
                <a:lnTo>
                  <a:pt x="4838" y="1867"/>
                </a:lnTo>
                <a:lnTo>
                  <a:pt x="4838" y="1867"/>
                </a:lnTo>
                <a:lnTo>
                  <a:pt x="4838" y="1869"/>
                </a:lnTo>
                <a:lnTo>
                  <a:pt x="4838" y="1871"/>
                </a:lnTo>
                <a:lnTo>
                  <a:pt x="4836" y="1871"/>
                </a:lnTo>
                <a:lnTo>
                  <a:pt x="4836" y="1871"/>
                </a:lnTo>
                <a:lnTo>
                  <a:pt x="4836" y="1873"/>
                </a:lnTo>
                <a:lnTo>
                  <a:pt x="4836" y="1873"/>
                </a:lnTo>
                <a:lnTo>
                  <a:pt x="4836" y="1876"/>
                </a:lnTo>
                <a:lnTo>
                  <a:pt x="4838" y="1876"/>
                </a:lnTo>
                <a:lnTo>
                  <a:pt x="4841" y="1876"/>
                </a:lnTo>
                <a:lnTo>
                  <a:pt x="4841" y="1876"/>
                </a:lnTo>
                <a:lnTo>
                  <a:pt x="4841" y="1876"/>
                </a:lnTo>
                <a:lnTo>
                  <a:pt x="4841" y="1876"/>
                </a:lnTo>
                <a:lnTo>
                  <a:pt x="4841" y="1873"/>
                </a:lnTo>
                <a:lnTo>
                  <a:pt x="4843" y="1871"/>
                </a:lnTo>
                <a:lnTo>
                  <a:pt x="4843" y="1871"/>
                </a:lnTo>
                <a:lnTo>
                  <a:pt x="4843" y="1871"/>
                </a:lnTo>
                <a:lnTo>
                  <a:pt x="4845" y="1869"/>
                </a:lnTo>
                <a:lnTo>
                  <a:pt x="4845" y="1867"/>
                </a:lnTo>
                <a:lnTo>
                  <a:pt x="4845" y="1864"/>
                </a:lnTo>
                <a:lnTo>
                  <a:pt x="4845" y="1862"/>
                </a:lnTo>
                <a:lnTo>
                  <a:pt x="4845" y="1862"/>
                </a:lnTo>
                <a:close/>
                <a:moveTo>
                  <a:pt x="4859" y="1927"/>
                </a:moveTo>
                <a:lnTo>
                  <a:pt x="4859" y="1927"/>
                </a:lnTo>
                <a:lnTo>
                  <a:pt x="4861" y="1925"/>
                </a:lnTo>
                <a:lnTo>
                  <a:pt x="4859" y="1923"/>
                </a:lnTo>
                <a:lnTo>
                  <a:pt x="4859" y="1923"/>
                </a:lnTo>
                <a:lnTo>
                  <a:pt x="4859" y="1921"/>
                </a:lnTo>
                <a:lnTo>
                  <a:pt x="4859" y="1923"/>
                </a:lnTo>
                <a:lnTo>
                  <a:pt x="4859" y="1923"/>
                </a:lnTo>
                <a:lnTo>
                  <a:pt x="4859" y="1923"/>
                </a:lnTo>
                <a:lnTo>
                  <a:pt x="4859" y="1925"/>
                </a:lnTo>
                <a:lnTo>
                  <a:pt x="4859" y="1927"/>
                </a:lnTo>
                <a:close/>
                <a:moveTo>
                  <a:pt x="5756" y="547"/>
                </a:moveTo>
                <a:lnTo>
                  <a:pt x="5753" y="545"/>
                </a:lnTo>
                <a:lnTo>
                  <a:pt x="5749" y="545"/>
                </a:lnTo>
                <a:lnTo>
                  <a:pt x="5749" y="545"/>
                </a:lnTo>
                <a:lnTo>
                  <a:pt x="5749" y="543"/>
                </a:lnTo>
                <a:lnTo>
                  <a:pt x="5747" y="543"/>
                </a:lnTo>
                <a:lnTo>
                  <a:pt x="5747" y="543"/>
                </a:lnTo>
                <a:lnTo>
                  <a:pt x="5747" y="543"/>
                </a:lnTo>
                <a:lnTo>
                  <a:pt x="5744" y="543"/>
                </a:lnTo>
                <a:lnTo>
                  <a:pt x="5742" y="543"/>
                </a:lnTo>
                <a:lnTo>
                  <a:pt x="5742" y="543"/>
                </a:lnTo>
                <a:lnTo>
                  <a:pt x="5744" y="540"/>
                </a:lnTo>
                <a:lnTo>
                  <a:pt x="5744" y="540"/>
                </a:lnTo>
                <a:lnTo>
                  <a:pt x="5742" y="540"/>
                </a:lnTo>
                <a:lnTo>
                  <a:pt x="5738" y="536"/>
                </a:lnTo>
                <a:lnTo>
                  <a:pt x="5733" y="534"/>
                </a:lnTo>
                <a:lnTo>
                  <a:pt x="5731" y="531"/>
                </a:lnTo>
                <a:lnTo>
                  <a:pt x="5726" y="529"/>
                </a:lnTo>
                <a:lnTo>
                  <a:pt x="5724" y="525"/>
                </a:lnTo>
                <a:lnTo>
                  <a:pt x="5720" y="525"/>
                </a:lnTo>
                <a:lnTo>
                  <a:pt x="5715" y="525"/>
                </a:lnTo>
                <a:lnTo>
                  <a:pt x="5713" y="525"/>
                </a:lnTo>
                <a:lnTo>
                  <a:pt x="5711" y="522"/>
                </a:lnTo>
                <a:lnTo>
                  <a:pt x="5704" y="522"/>
                </a:lnTo>
                <a:lnTo>
                  <a:pt x="5704" y="522"/>
                </a:lnTo>
                <a:lnTo>
                  <a:pt x="5711" y="525"/>
                </a:lnTo>
                <a:lnTo>
                  <a:pt x="5713" y="525"/>
                </a:lnTo>
                <a:lnTo>
                  <a:pt x="5713" y="525"/>
                </a:lnTo>
                <a:lnTo>
                  <a:pt x="5711" y="527"/>
                </a:lnTo>
                <a:lnTo>
                  <a:pt x="5706" y="525"/>
                </a:lnTo>
                <a:lnTo>
                  <a:pt x="5704" y="525"/>
                </a:lnTo>
                <a:lnTo>
                  <a:pt x="5702" y="525"/>
                </a:lnTo>
                <a:lnTo>
                  <a:pt x="5702" y="525"/>
                </a:lnTo>
                <a:lnTo>
                  <a:pt x="5702" y="525"/>
                </a:lnTo>
                <a:lnTo>
                  <a:pt x="5702" y="527"/>
                </a:lnTo>
                <a:lnTo>
                  <a:pt x="5702" y="527"/>
                </a:lnTo>
                <a:lnTo>
                  <a:pt x="5702" y="529"/>
                </a:lnTo>
                <a:lnTo>
                  <a:pt x="5699" y="527"/>
                </a:lnTo>
                <a:lnTo>
                  <a:pt x="5699" y="527"/>
                </a:lnTo>
                <a:lnTo>
                  <a:pt x="5699" y="525"/>
                </a:lnTo>
                <a:lnTo>
                  <a:pt x="5702" y="522"/>
                </a:lnTo>
                <a:lnTo>
                  <a:pt x="5702" y="522"/>
                </a:lnTo>
                <a:lnTo>
                  <a:pt x="5702" y="522"/>
                </a:lnTo>
                <a:lnTo>
                  <a:pt x="5697" y="520"/>
                </a:lnTo>
                <a:lnTo>
                  <a:pt x="5695" y="520"/>
                </a:lnTo>
                <a:lnTo>
                  <a:pt x="5695" y="520"/>
                </a:lnTo>
                <a:lnTo>
                  <a:pt x="5690" y="520"/>
                </a:lnTo>
                <a:lnTo>
                  <a:pt x="5682" y="522"/>
                </a:lnTo>
                <a:lnTo>
                  <a:pt x="5682" y="522"/>
                </a:lnTo>
                <a:lnTo>
                  <a:pt x="5682" y="522"/>
                </a:lnTo>
                <a:lnTo>
                  <a:pt x="5682" y="522"/>
                </a:lnTo>
                <a:lnTo>
                  <a:pt x="5684" y="522"/>
                </a:lnTo>
                <a:lnTo>
                  <a:pt x="5684" y="522"/>
                </a:lnTo>
                <a:lnTo>
                  <a:pt x="5686" y="525"/>
                </a:lnTo>
                <a:lnTo>
                  <a:pt x="5686" y="525"/>
                </a:lnTo>
                <a:lnTo>
                  <a:pt x="5688" y="525"/>
                </a:lnTo>
                <a:lnTo>
                  <a:pt x="5688" y="527"/>
                </a:lnTo>
                <a:lnTo>
                  <a:pt x="5688" y="529"/>
                </a:lnTo>
                <a:lnTo>
                  <a:pt x="5690" y="529"/>
                </a:lnTo>
                <a:lnTo>
                  <a:pt x="5688" y="531"/>
                </a:lnTo>
                <a:lnTo>
                  <a:pt x="5688" y="534"/>
                </a:lnTo>
                <a:lnTo>
                  <a:pt x="5686" y="534"/>
                </a:lnTo>
                <a:lnTo>
                  <a:pt x="5686" y="536"/>
                </a:lnTo>
                <a:lnTo>
                  <a:pt x="5688" y="536"/>
                </a:lnTo>
                <a:lnTo>
                  <a:pt x="5690" y="536"/>
                </a:lnTo>
                <a:lnTo>
                  <a:pt x="5693" y="538"/>
                </a:lnTo>
                <a:lnTo>
                  <a:pt x="5693" y="538"/>
                </a:lnTo>
                <a:lnTo>
                  <a:pt x="5693" y="540"/>
                </a:lnTo>
                <a:lnTo>
                  <a:pt x="5690" y="543"/>
                </a:lnTo>
                <a:lnTo>
                  <a:pt x="5690" y="543"/>
                </a:lnTo>
                <a:lnTo>
                  <a:pt x="5690" y="543"/>
                </a:lnTo>
                <a:lnTo>
                  <a:pt x="5688" y="545"/>
                </a:lnTo>
                <a:lnTo>
                  <a:pt x="5688" y="545"/>
                </a:lnTo>
                <a:lnTo>
                  <a:pt x="5688" y="540"/>
                </a:lnTo>
                <a:lnTo>
                  <a:pt x="5688" y="538"/>
                </a:lnTo>
                <a:lnTo>
                  <a:pt x="5686" y="538"/>
                </a:lnTo>
                <a:lnTo>
                  <a:pt x="5686" y="538"/>
                </a:lnTo>
                <a:lnTo>
                  <a:pt x="5684" y="540"/>
                </a:lnTo>
                <a:lnTo>
                  <a:pt x="5684" y="540"/>
                </a:lnTo>
                <a:lnTo>
                  <a:pt x="5684" y="540"/>
                </a:lnTo>
                <a:lnTo>
                  <a:pt x="5682" y="538"/>
                </a:lnTo>
                <a:lnTo>
                  <a:pt x="5682" y="538"/>
                </a:lnTo>
                <a:lnTo>
                  <a:pt x="5682" y="536"/>
                </a:lnTo>
                <a:lnTo>
                  <a:pt x="5679" y="534"/>
                </a:lnTo>
                <a:lnTo>
                  <a:pt x="5679" y="534"/>
                </a:lnTo>
                <a:lnTo>
                  <a:pt x="5677" y="534"/>
                </a:lnTo>
                <a:lnTo>
                  <a:pt x="5675" y="534"/>
                </a:lnTo>
                <a:lnTo>
                  <a:pt x="5677" y="531"/>
                </a:lnTo>
                <a:lnTo>
                  <a:pt x="5677" y="529"/>
                </a:lnTo>
                <a:lnTo>
                  <a:pt x="5677" y="527"/>
                </a:lnTo>
                <a:lnTo>
                  <a:pt x="5677" y="525"/>
                </a:lnTo>
                <a:lnTo>
                  <a:pt x="5675" y="525"/>
                </a:lnTo>
                <a:lnTo>
                  <a:pt x="5675" y="522"/>
                </a:lnTo>
                <a:lnTo>
                  <a:pt x="5675" y="518"/>
                </a:lnTo>
                <a:lnTo>
                  <a:pt x="5677" y="518"/>
                </a:lnTo>
                <a:lnTo>
                  <a:pt x="5677" y="516"/>
                </a:lnTo>
                <a:lnTo>
                  <a:pt x="5675" y="513"/>
                </a:lnTo>
                <a:lnTo>
                  <a:pt x="5675" y="513"/>
                </a:lnTo>
                <a:lnTo>
                  <a:pt x="5673" y="513"/>
                </a:lnTo>
                <a:lnTo>
                  <a:pt x="5673" y="513"/>
                </a:lnTo>
                <a:lnTo>
                  <a:pt x="5673" y="513"/>
                </a:lnTo>
                <a:lnTo>
                  <a:pt x="5668" y="516"/>
                </a:lnTo>
                <a:lnTo>
                  <a:pt x="5670" y="513"/>
                </a:lnTo>
                <a:lnTo>
                  <a:pt x="5670" y="511"/>
                </a:lnTo>
                <a:lnTo>
                  <a:pt x="5670" y="509"/>
                </a:lnTo>
                <a:lnTo>
                  <a:pt x="5668" y="509"/>
                </a:lnTo>
                <a:lnTo>
                  <a:pt x="5668" y="507"/>
                </a:lnTo>
                <a:lnTo>
                  <a:pt x="5643" y="495"/>
                </a:lnTo>
                <a:lnTo>
                  <a:pt x="5641" y="493"/>
                </a:lnTo>
                <a:lnTo>
                  <a:pt x="5639" y="491"/>
                </a:lnTo>
                <a:lnTo>
                  <a:pt x="5637" y="491"/>
                </a:lnTo>
                <a:lnTo>
                  <a:pt x="5634" y="491"/>
                </a:lnTo>
                <a:lnTo>
                  <a:pt x="5634" y="491"/>
                </a:lnTo>
                <a:lnTo>
                  <a:pt x="5632" y="491"/>
                </a:lnTo>
                <a:lnTo>
                  <a:pt x="5634" y="491"/>
                </a:lnTo>
                <a:lnTo>
                  <a:pt x="5634" y="491"/>
                </a:lnTo>
                <a:lnTo>
                  <a:pt x="5632" y="489"/>
                </a:lnTo>
                <a:lnTo>
                  <a:pt x="5623" y="484"/>
                </a:lnTo>
                <a:lnTo>
                  <a:pt x="5621" y="482"/>
                </a:lnTo>
                <a:lnTo>
                  <a:pt x="5623" y="484"/>
                </a:lnTo>
                <a:lnTo>
                  <a:pt x="5630" y="489"/>
                </a:lnTo>
                <a:lnTo>
                  <a:pt x="5630" y="489"/>
                </a:lnTo>
                <a:lnTo>
                  <a:pt x="5628" y="491"/>
                </a:lnTo>
                <a:lnTo>
                  <a:pt x="5628" y="491"/>
                </a:lnTo>
                <a:lnTo>
                  <a:pt x="5628" y="489"/>
                </a:lnTo>
                <a:lnTo>
                  <a:pt x="5628" y="486"/>
                </a:lnTo>
                <a:lnTo>
                  <a:pt x="5625" y="486"/>
                </a:lnTo>
                <a:lnTo>
                  <a:pt x="5623" y="486"/>
                </a:lnTo>
                <a:lnTo>
                  <a:pt x="5621" y="484"/>
                </a:lnTo>
                <a:lnTo>
                  <a:pt x="5616" y="484"/>
                </a:lnTo>
                <a:lnTo>
                  <a:pt x="5616" y="482"/>
                </a:lnTo>
                <a:lnTo>
                  <a:pt x="5616" y="480"/>
                </a:lnTo>
                <a:lnTo>
                  <a:pt x="5619" y="482"/>
                </a:lnTo>
                <a:lnTo>
                  <a:pt x="5619" y="482"/>
                </a:lnTo>
                <a:lnTo>
                  <a:pt x="5616" y="480"/>
                </a:lnTo>
                <a:lnTo>
                  <a:pt x="5614" y="477"/>
                </a:lnTo>
                <a:lnTo>
                  <a:pt x="5607" y="475"/>
                </a:lnTo>
                <a:lnTo>
                  <a:pt x="5607" y="475"/>
                </a:lnTo>
                <a:lnTo>
                  <a:pt x="5605" y="473"/>
                </a:lnTo>
                <a:lnTo>
                  <a:pt x="5603" y="473"/>
                </a:lnTo>
                <a:lnTo>
                  <a:pt x="5603" y="473"/>
                </a:lnTo>
                <a:lnTo>
                  <a:pt x="5598" y="473"/>
                </a:lnTo>
                <a:lnTo>
                  <a:pt x="5596" y="471"/>
                </a:lnTo>
                <a:lnTo>
                  <a:pt x="5596" y="471"/>
                </a:lnTo>
                <a:lnTo>
                  <a:pt x="5594" y="471"/>
                </a:lnTo>
                <a:lnTo>
                  <a:pt x="5585" y="464"/>
                </a:lnTo>
                <a:lnTo>
                  <a:pt x="5580" y="462"/>
                </a:lnTo>
                <a:lnTo>
                  <a:pt x="5580" y="462"/>
                </a:lnTo>
                <a:lnTo>
                  <a:pt x="5580" y="462"/>
                </a:lnTo>
                <a:lnTo>
                  <a:pt x="5578" y="459"/>
                </a:lnTo>
                <a:lnTo>
                  <a:pt x="5571" y="459"/>
                </a:lnTo>
                <a:lnTo>
                  <a:pt x="5565" y="457"/>
                </a:lnTo>
                <a:lnTo>
                  <a:pt x="5556" y="455"/>
                </a:lnTo>
                <a:lnTo>
                  <a:pt x="5549" y="453"/>
                </a:lnTo>
                <a:lnTo>
                  <a:pt x="5540" y="450"/>
                </a:lnTo>
                <a:lnTo>
                  <a:pt x="5535" y="448"/>
                </a:lnTo>
                <a:lnTo>
                  <a:pt x="5533" y="446"/>
                </a:lnTo>
                <a:lnTo>
                  <a:pt x="5531" y="446"/>
                </a:lnTo>
                <a:lnTo>
                  <a:pt x="5524" y="448"/>
                </a:lnTo>
                <a:lnTo>
                  <a:pt x="5515" y="448"/>
                </a:lnTo>
                <a:lnTo>
                  <a:pt x="5508" y="446"/>
                </a:lnTo>
                <a:lnTo>
                  <a:pt x="5502" y="446"/>
                </a:lnTo>
                <a:lnTo>
                  <a:pt x="5499" y="446"/>
                </a:lnTo>
                <a:lnTo>
                  <a:pt x="5495" y="446"/>
                </a:lnTo>
                <a:lnTo>
                  <a:pt x="5493" y="446"/>
                </a:lnTo>
                <a:lnTo>
                  <a:pt x="5493" y="448"/>
                </a:lnTo>
                <a:lnTo>
                  <a:pt x="5488" y="448"/>
                </a:lnTo>
                <a:lnTo>
                  <a:pt x="5486" y="446"/>
                </a:lnTo>
                <a:lnTo>
                  <a:pt x="5481" y="444"/>
                </a:lnTo>
                <a:lnTo>
                  <a:pt x="5472" y="444"/>
                </a:lnTo>
                <a:lnTo>
                  <a:pt x="5461" y="441"/>
                </a:lnTo>
                <a:lnTo>
                  <a:pt x="5454" y="441"/>
                </a:lnTo>
                <a:lnTo>
                  <a:pt x="5448" y="441"/>
                </a:lnTo>
                <a:lnTo>
                  <a:pt x="5450" y="446"/>
                </a:lnTo>
                <a:lnTo>
                  <a:pt x="5448" y="448"/>
                </a:lnTo>
                <a:lnTo>
                  <a:pt x="5448" y="450"/>
                </a:lnTo>
                <a:lnTo>
                  <a:pt x="5443" y="453"/>
                </a:lnTo>
                <a:lnTo>
                  <a:pt x="5443" y="453"/>
                </a:lnTo>
                <a:lnTo>
                  <a:pt x="5450" y="455"/>
                </a:lnTo>
                <a:lnTo>
                  <a:pt x="5452" y="459"/>
                </a:lnTo>
                <a:lnTo>
                  <a:pt x="5454" y="464"/>
                </a:lnTo>
                <a:lnTo>
                  <a:pt x="5457" y="466"/>
                </a:lnTo>
                <a:lnTo>
                  <a:pt x="5457" y="471"/>
                </a:lnTo>
                <a:lnTo>
                  <a:pt x="5450" y="475"/>
                </a:lnTo>
                <a:lnTo>
                  <a:pt x="5441" y="475"/>
                </a:lnTo>
                <a:lnTo>
                  <a:pt x="5434" y="477"/>
                </a:lnTo>
                <a:lnTo>
                  <a:pt x="5432" y="473"/>
                </a:lnTo>
                <a:lnTo>
                  <a:pt x="5430" y="468"/>
                </a:lnTo>
                <a:lnTo>
                  <a:pt x="5425" y="466"/>
                </a:lnTo>
                <a:lnTo>
                  <a:pt x="5418" y="464"/>
                </a:lnTo>
                <a:lnTo>
                  <a:pt x="5416" y="464"/>
                </a:lnTo>
                <a:lnTo>
                  <a:pt x="5414" y="464"/>
                </a:lnTo>
                <a:lnTo>
                  <a:pt x="5414" y="459"/>
                </a:lnTo>
                <a:lnTo>
                  <a:pt x="5412" y="455"/>
                </a:lnTo>
                <a:lnTo>
                  <a:pt x="5412" y="455"/>
                </a:lnTo>
                <a:lnTo>
                  <a:pt x="5409" y="453"/>
                </a:lnTo>
                <a:lnTo>
                  <a:pt x="5407" y="450"/>
                </a:lnTo>
                <a:lnTo>
                  <a:pt x="5405" y="450"/>
                </a:lnTo>
                <a:lnTo>
                  <a:pt x="5396" y="455"/>
                </a:lnTo>
                <a:lnTo>
                  <a:pt x="5391" y="457"/>
                </a:lnTo>
                <a:lnTo>
                  <a:pt x="5391" y="457"/>
                </a:lnTo>
                <a:lnTo>
                  <a:pt x="5378" y="455"/>
                </a:lnTo>
                <a:lnTo>
                  <a:pt x="5376" y="455"/>
                </a:lnTo>
                <a:lnTo>
                  <a:pt x="5356" y="455"/>
                </a:lnTo>
                <a:lnTo>
                  <a:pt x="5351" y="450"/>
                </a:lnTo>
                <a:lnTo>
                  <a:pt x="5347" y="450"/>
                </a:lnTo>
                <a:lnTo>
                  <a:pt x="5342" y="453"/>
                </a:lnTo>
                <a:lnTo>
                  <a:pt x="5340" y="453"/>
                </a:lnTo>
                <a:lnTo>
                  <a:pt x="5335" y="450"/>
                </a:lnTo>
                <a:lnTo>
                  <a:pt x="5331" y="453"/>
                </a:lnTo>
                <a:lnTo>
                  <a:pt x="5322" y="453"/>
                </a:lnTo>
                <a:lnTo>
                  <a:pt x="5320" y="455"/>
                </a:lnTo>
                <a:lnTo>
                  <a:pt x="5315" y="455"/>
                </a:lnTo>
                <a:lnTo>
                  <a:pt x="5311" y="459"/>
                </a:lnTo>
                <a:lnTo>
                  <a:pt x="5308" y="462"/>
                </a:lnTo>
                <a:lnTo>
                  <a:pt x="5308" y="466"/>
                </a:lnTo>
                <a:lnTo>
                  <a:pt x="5311" y="468"/>
                </a:lnTo>
                <a:lnTo>
                  <a:pt x="5311" y="473"/>
                </a:lnTo>
                <a:lnTo>
                  <a:pt x="5308" y="475"/>
                </a:lnTo>
                <a:lnTo>
                  <a:pt x="5306" y="475"/>
                </a:lnTo>
                <a:lnTo>
                  <a:pt x="5304" y="480"/>
                </a:lnTo>
                <a:lnTo>
                  <a:pt x="5304" y="482"/>
                </a:lnTo>
                <a:lnTo>
                  <a:pt x="5299" y="484"/>
                </a:lnTo>
                <a:lnTo>
                  <a:pt x="5302" y="482"/>
                </a:lnTo>
                <a:lnTo>
                  <a:pt x="5304" y="480"/>
                </a:lnTo>
                <a:lnTo>
                  <a:pt x="5306" y="473"/>
                </a:lnTo>
                <a:lnTo>
                  <a:pt x="5306" y="471"/>
                </a:lnTo>
                <a:lnTo>
                  <a:pt x="5304" y="471"/>
                </a:lnTo>
                <a:lnTo>
                  <a:pt x="5302" y="468"/>
                </a:lnTo>
                <a:lnTo>
                  <a:pt x="5302" y="462"/>
                </a:lnTo>
                <a:lnTo>
                  <a:pt x="5299" y="459"/>
                </a:lnTo>
                <a:lnTo>
                  <a:pt x="5299" y="455"/>
                </a:lnTo>
                <a:lnTo>
                  <a:pt x="5297" y="453"/>
                </a:lnTo>
                <a:lnTo>
                  <a:pt x="5288" y="450"/>
                </a:lnTo>
                <a:lnTo>
                  <a:pt x="5284" y="450"/>
                </a:lnTo>
                <a:lnTo>
                  <a:pt x="5281" y="448"/>
                </a:lnTo>
                <a:lnTo>
                  <a:pt x="5284" y="444"/>
                </a:lnTo>
                <a:lnTo>
                  <a:pt x="5284" y="441"/>
                </a:lnTo>
                <a:lnTo>
                  <a:pt x="5284" y="439"/>
                </a:lnTo>
                <a:lnTo>
                  <a:pt x="5286" y="437"/>
                </a:lnTo>
                <a:lnTo>
                  <a:pt x="5286" y="435"/>
                </a:lnTo>
                <a:lnTo>
                  <a:pt x="5286" y="432"/>
                </a:lnTo>
                <a:lnTo>
                  <a:pt x="5284" y="430"/>
                </a:lnTo>
                <a:lnTo>
                  <a:pt x="5284" y="426"/>
                </a:lnTo>
                <a:lnTo>
                  <a:pt x="5281" y="426"/>
                </a:lnTo>
                <a:lnTo>
                  <a:pt x="5275" y="421"/>
                </a:lnTo>
                <a:lnTo>
                  <a:pt x="5266" y="417"/>
                </a:lnTo>
                <a:lnTo>
                  <a:pt x="5254" y="414"/>
                </a:lnTo>
                <a:lnTo>
                  <a:pt x="5245" y="414"/>
                </a:lnTo>
                <a:lnTo>
                  <a:pt x="5234" y="412"/>
                </a:lnTo>
                <a:lnTo>
                  <a:pt x="5221" y="412"/>
                </a:lnTo>
                <a:lnTo>
                  <a:pt x="5216" y="414"/>
                </a:lnTo>
                <a:lnTo>
                  <a:pt x="5209" y="414"/>
                </a:lnTo>
                <a:lnTo>
                  <a:pt x="5198" y="417"/>
                </a:lnTo>
                <a:lnTo>
                  <a:pt x="5189" y="419"/>
                </a:lnTo>
                <a:lnTo>
                  <a:pt x="5185" y="419"/>
                </a:lnTo>
                <a:lnTo>
                  <a:pt x="5173" y="421"/>
                </a:lnTo>
                <a:lnTo>
                  <a:pt x="5169" y="421"/>
                </a:lnTo>
                <a:lnTo>
                  <a:pt x="5158" y="417"/>
                </a:lnTo>
                <a:lnTo>
                  <a:pt x="5162" y="417"/>
                </a:lnTo>
                <a:lnTo>
                  <a:pt x="5162" y="414"/>
                </a:lnTo>
                <a:lnTo>
                  <a:pt x="5158" y="410"/>
                </a:lnTo>
                <a:lnTo>
                  <a:pt x="5155" y="408"/>
                </a:lnTo>
                <a:lnTo>
                  <a:pt x="5149" y="405"/>
                </a:lnTo>
                <a:lnTo>
                  <a:pt x="5144" y="405"/>
                </a:lnTo>
                <a:lnTo>
                  <a:pt x="5142" y="405"/>
                </a:lnTo>
                <a:lnTo>
                  <a:pt x="5133" y="408"/>
                </a:lnTo>
                <a:lnTo>
                  <a:pt x="5131" y="410"/>
                </a:lnTo>
                <a:lnTo>
                  <a:pt x="5135" y="405"/>
                </a:lnTo>
                <a:lnTo>
                  <a:pt x="5137" y="405"/>
                </a:lnTo>
                <a:lnTo>
                  <a:pt x="5140" y="403"/>
                </a:lnTo>
                <a:lnTo>
                  <a:pt x="5140" y="401"/>
                </a:lnTo>
                <a:lnTo>
                  <a:pt x="5140" y="401"/>
                </a:lnTo>
                <a:lnTo>
                  <a:pt x="5131" y="401"/>
                </a:lnTo>
                <a:lnTo>
                  <a:pt x="5131" y="401"/>
                </a:lnTo>
                <a:lnTo>
                  <a:pt x="5128" y="399"/>
                </a:lnTo>
                <a:lnTo>
                  <a:pt x="5128" y="399"/>
                </a:lnTo>
                <a:lnTo>
                  <a:pt x="5122" y="396"/>
                </a:lnTo>
                <a:lnTo>
                  <a:pt x="5117" y="396"/>
                </a:lnTo>
                <a:lnTo>
                  <a:pt x="5115" y="396"/>
                </a:lnTo>
                <a:lnTo>
                  <a:pt x="5113" y="396"/>
                </a:lnTo>
                <a:lnTo>
                  <a:pt x="5115" y="394"/>
                </a:lnTo>
                <a:lnTo>
                  <a:pt x="5115" y="394"/>
                </a:lnTo>
                <a:lnTo>
                  <a:pt x="5115" y="394"/>
                </a:lnTo>
                <a:lnTo>
                  <a:pt x="5119" y="392"/>
                </a:lnTo>
                <a:lnTo>
                  <a:pt x="5128" y="392"/>
                </a:lnTo>
                <a:lnTo>
                  <a:pt x="5131" y="390"/>
                </a:lnTo>
                <a:lnTo>
                  <a:pt x="5131" y="390"/>
                </a:lnTo>
                <a:lnTo>
                  <a:pt x="5128" y="387"/>
                </a:lnTo>
                <a:lnTo>
                  <a:pt x="5126" y="385"/>
                </a:lnTo>
                <a:lnTo>
                  <a:pt x="5122" y="383"/>
                </a:lnTo>
                <a:lnTo>
                  <a:pt x="5115" y="381"/>
                </a:lnTo>
                <a:lnTo>
                  <a:pt x="5106" y="378"/>
                </a:lnTo>
                <a:lnTo>
                  <a:pt x="5090" y="378"/>
                </a:lnTo>
                <a:lnTo>
                  <a:pt x="5088" y="378"/>
                </a:lnTo>
                <a:lnTo>
                  <a:pt x="5086" y="378"/>
                </a:lnTo>
                <a:lnTo>
                  <a:pt x="5081" y="381"/>
                </a:lnTo>
                <a:lnTo>
                  <a:pt x="5074" y="390"/>
                </a:lnTo>
                <a:lnTo>
                  <a:pt x="5070" y="392"/>
                </a:lnTo>
                <a:lnTo>
                  <a:pt x="5065" y="394"/>
                </a:lnTo>
                <a:lnTo>
                  <a:pt x="5054" y="396"/>
                </a:lnTo>
                <a:lnTo>
                  <a:pt x="5054" y="396"/>
                </a:lnTo>
                <a:lnTo>
                  <a:pt x="5052" y="394"/>
                </a:lnTo>
                <a:lnTo>
                  <a:pt x="5052" y="394"/>
                </a:lnTo>
                <a:lnTo>
                  <a:pt x="5054" y="392"/>
                </a:lnTo>
                <a:lnTo>
                  <a:pt x="5054" y="392"/>
                </a:lnTo>
                <a:lnTo>
                  <a:pt x="5052" y="390"/>
                </a:lnTo>
                <a:lnTo>
                  <a:pt x="5054" y="390"/>
                </a:lnTo>
                <a:lnTo>
                  <a:pt x="5054" y="390"/>
                </a:lnTo>
                <a:lnTo>
                  <a:pt x="5057" y="390"/>
                </a:lnTo>
                <a:lnTo>
                  <a:pt x="5059" y="390"/>
                </a:lnTo>
                <a:lnTo>
                  <a:pt x="5063" y="390"/>
                </a:lnTo>
                <a:lnTo>
                  <a:pt x="5063" y="387"/>
                </a:lnTo>
                <a:lnTo>
                  <a:pt x="5063" y="385"/>
                </a:lnTo>
                <a:lnTo>
                  <a:pt x="5063" y="383"/>
                </a:lnTo>
                <a:lnTo>
                  <a:pt x="5063" y="381"/>
                </a:lnTo>
                <a:lnTo>
                  <a:pt x="5063" y="381"/>
                </a:lnTo>
                <a:lnTo>
                  <a:pt x="5065" y="381"/>
                </a:lnTo>
                <a:lnTo>
                  <a:pt x="5068" y="383"/>
                </a:lnTo>
                <a:lnTo>
                  <a:pt x="5070" y="383"/>
                </a:lnTo>
                <a:lnTo>
                  <a:pt x="5072" y="383"/>
                </a:lnTo>
                <a:lnTo>
                  <a:pt x="5068" y="390"/>
                </a:lnTo>
                <a:lnTo>
                  <a:pt x="5070" y="390"/>
                </a:lnTo>
                <a:lnTo>
                  <a:pt x="5074" y="385"/>
                </a:lnTo>
                <a:lnTo>
                  <a:pt x="5077" y="383"/>
                </a:lnTo>
                <a:lnTo>
                  <a:pt x="5081" y="381"/>
                </a:lnTo>
                <a:lnTo>
                  <a:pt x="5081" y="378"/>
                </a:lnTo>
                <a:lnTo>
                  <a:pt x="5077" y="378"/>
                </a:lnTo>
                <a:lnTo>
                  <a:pt x="5052" y="381"/>
                </a:lnTo>
                <a:lnTo>
                  <a:pt x="5045" y="383"/>
                </a:lnTo>
                <a:lnTo>
                  <a:pt x="5041" y="381"/>
                </a:lnTo>
                <a:lnTo>
                  <a:pt x="5039" y="381"/>
                </a:lnTo>
                <a:lnTo>
                  <a:pt x="5043" y="381"/>
                </a:lnTo>
                <a:lnTo>
                  <a:pt x="5045" y="378"/>
                </a:lnTo>
                <a:lnTo>
                  <a:pt x="5050" y="376"/>
                </a:lnTo>
                <a:lnTo>
                  <a:pt x="5050" y="376"/>
                </a:lnTo>
                <a:lnTo>
                  <a:pt x="5057" y="376"/>
                </a:lnTo>
                <a:lnTo>
                  <a:pt x="5059" y="376"/>
                </a:lnTo>
                <a:lnTo>
                  <a:pt x="5072" y="376"/>
                </a:lnTo>
                <a:lnTo>
                  <a:pt x="5072" y="374"/>
                </a:lnTo>
                <a:lnTo>
                  <a:pt x="5070" y="374"/>
                </a:lnTo>
                <a:lnTo>
                  <a:pt x="5063" y="374"/>
                </a:lnTo>
                <a:lnTo>
                  <a:pt x="5061" y="372"/>
                </a:lnTo>
                <a:lnTo>
                  <a:pt x="5057" y="372"/>
                </a:lnTo>
                <a:lnTo>
                  <a:pt x="5045" y="369"/>
                </a:lnTo>
                <a:lnTo>
                  <a:pt x="5041" y="369"/>
                </a:lnTo>
                <a:lnTo>
                  <a:pt x="5032" y="367"/>
                </a:lnTo>
                <a:lnTo>
                  <a:pt x="5030" y="367"/>
                </a:lnTo>
                <a:lnTo>
                  <a:pt x="5007" y="367"/>
                </a:lnTo>
                <a:lnTo>
                  <a:pt x="4998" y="365"/>
                </a:lnTo>
                <a:lnTo>
                  <a:pt x="4996" y="363"/>
                </a:lnTo>
                <a:lnTo>
                  <a:pt x="4987" y="360"/>
                </a:lnTo>
                <a:lnTo>
                  <a:pt x="4985" y="360"/>
                </a:lnTo>
                <a:lnTo>
                  <a:pt x="4985" y="363"/>
                </a:lnTo>
                <a:lnTo>
                  <a:pt x="4985" y="363"/>
                </a:lnTo>
                <a:lnTo>
                  <a:pt x="4989" y="367"/>
                </a:lnTo>
                <a:lnTo>
                  <a:pt x="4989" y="369"/>
                </a:lnTo>
                <a:lnTo>
                  <a:pt x="4991" y="369"/>
                </a:lnTo>
                <a:lnTo>
                  <a:pt x="4985" y="372"/>
                </a:lnTo>
                <a:lnTo>
                  <a:pt x="4982" y="374"/>
                </a:lnTo>
                <a:lnTo>
                  <a:pt x="4969" y="374"/>
                </a:lnTo>
                <a:lnTo>
                  <a:pt x="4967" y="374"/>
                </a:lnTo>
                <a:lnTo>
                  <a:pt x="4962" y="378"/>
                </a:lnTo>
                <a:lnTo>
                  <a:pt x="4962" y="381"/>
                </a:lnTo>
                <a:lnTo>
                  <a:pt x="4962" y="383"/>
                </a:lnTo>
                <a:lnTo>
                  <a:pt x="4967" y="383"/>
                </a:lnTo>
                <a:lnTo>
                  <a:pt x="4967" y="381"/>
                </a:lnTo>
                <a:lnTo>
                  <a:pt x="4969" y="381"/>
                </a:lnTo>
                <a:lnTo>
                  <a:pt x="4978" y="381"/>
                </a:lnTo>
                <a:lnTo>
                  <a:pt x="4978" y="381"/>
                </a:lnTo>
                <a:lnTo>
                  <a:pt x="4976" y="383"/>
                </a:lnTo>
                <a:lnTo>
                  <a:pt x="4973" y="383"/>
                </a:lnTo>
                <a:lnTo>
                  <a:pt x="4969" y="387"/>
                </a:lnTo>
                <a:lnTo>
                  <a:pt x="4964" y="390"/>
                </a:lnTo>
                <a:lnTo>
                  <a:pt x="4969" y="390"/>
                </a:lnTo>
                <a:lnTo>
                  <a:pt x="4971" y="390"/>
                </a:lnTo>
                <a:lnTo>
                  <a:pt x="4969" y="396"/>
                </a:lnTo>
                <a:lnTo>
                  <a:pt x="4973" y="401"/>
                </a:lnTo>
                <a:lnTo>
                  <a:pt x="4973" y="401"/>
                </a:lnTo>
                <a:lnTo>
                  <a:pt x="4969" y="401"/>
                </a:lnTo>
                <a:lnTo>
                  <a:pt x="4964" y="403"/>
                </a:lnTo>
                <a:lnTo>
                  <a:pt x="4962" y="403"/>
                </a:lnTo>
                <a:lnTo>
                  <a:pt x="4960" y="401"/>
                </a:lnTo>
                <a:lnTo>
                  <a:pt x="4955" y="399"/>
                </a:lnTo>
                <a:lnTo>
                  <a:pt x="4953" y="399"/>
                </a:lnTo>
                <a:lnTo>
                  <a:pt x="4951" y="399"/>
                </a:lnTo>
                <a:lnTo>
                  <a:pt x="4949" y="399"/>
                </a:lnTo>
                <a:lnTo>
                  <a:pt x="4946" y="399"/>
                </a:lnTo>
                <a:lnTo>
                  <a:pt x="4946" y="399"/>
                </a:lnTo>
                <a:lnTo>
                  <a:pt x="4944" y="401"/>
                </a:lnTo>
                <a:lnTo>
                  <a:pt x="4944" y="403"/>
                </a:lnTo>
                <a:lnTo>
                  <a:pt x="4942" y="403"/>
                </a:lnTo>
                <a:lnTo>
                  <a:pt x="4942" y="405"/>
                </a:lnTo>
                <a:lnTo>
                  <a:pt x="4944" y="405"/>
                </a:lnTo>
                <a:lnTo>
                  <a:pt x="4944" y="405"/>
                </a:lnTo>
                <a:lnTo>
                  <a:pt x="4949" y="405"/>
                </a:lnTo>
                <a:lnTo>
                  <a:pt x="4944" y="408"/>
                </a:lnTo>
                <a:lnTo>
                  <a:pt x="4944" y="408"/>
                </a:lnTo>
                <a:lnTo>
                  <a:pt x="4944" y="408"/>
                </a:lnTo>
                <a:lnTo>
                  <a:pt x="4942" y="410"/>
                </a:lnTo>
                <a:lnTo>
                  <a:pt x="4942" y="410"/>
                </a:lnTo>
                <a:lnTo>
                  <a:pt x="4944" y="410"/>
                </a:lnTo>
                <a:lnTo>
                  <a:pt x="4944" y="412"/>
                </a:lnTo>
                <a:lnTo>
                  <a:pt x="4942" y="412"/>
                </a:lnTo>
                <a:lnTo>
                  <a:pt x="4940" y="412"/>
                </a:lnTo>
                <a:lnTo>
                  <a:pt x="4937" y="410"/>
                </a:lnTo>
                <a:lnTo>
                  <a:pt x="4935" y="408"/>
                </a:lnTo>
                <a:lnTo>
                  <a:pt x="4933" y="405"/>
                </a:lnTo>
                <a:lnTo>
                  <a:pt x="4931" y="403"/>
                </a:lnTo>
                <a:lnTo>
                  <a:pt x="4919" y="399"/>
                </a:lnTo>
                <a:lnTo>
                  <a:pt x="4915" y="399"/>
                </a:lnTo>
                <a:lnTo>
                  <a:pt x="4910" y="399"/>
                </a:lnTo>
                <a:lnTo>
                  <a:pt x="4906" y="399"/>
                </a:lnTo>
                <a:lnTo>
                  <a:pt x="4904" y="401"/>
                </a:lnTo>
                <a:lnTo>
                  <a:pt x="4897" y="401"/>
                </a:lnTo>
                <a:lnTo>
                  <a:pt x="4895" y="403"/>
                </a:lnTo>
                <a:lnTo>
                  <a:pt x="4892" y="405"/>
                </a:lnTo>
                <a:lnTo>
                  <a:pt x="4883" y="405"/>
                </a:lnTo>
                <a:lnTo>
                  <a:pt x="4877" y="403"/>
                </a:lnTo>
                <a:lnTo>
                  <a:pt x="4872" y="401"/>
                </a:lnTo>
                <a:lnTo>
                  <a:pt x="4868" y="399"/>
                </a:lnTo>
                <a:lnTo>
                  <a:pt x="4863" y="394"/>
                </a:lnTo>
                <a:lnTo>
                  <a:pt x="4863" y="394"/>
                </a:lnTo>
                <a:lnTo>
                  <a:pt x="4863" y="392"/>
                </a:lnTo>
                <a:lnTo>
                  <a:pt x="4861" y="392"/>
                </a:lnTo>
                <a:lnTo>
                  <a:pt x="4861" y="390"/>
                </a:lnTo>
                <a:lnTo>
                  <a:pt x="4859" y="390"/>
                </a:lnTo>
                <a:lnTo>
                  <a:pt x="4856" y="394"/>
                </a:lnTo>
                <a:lnTo>
                  <a:pt x="4854" y="396"/>
                </a:lnTo>
                <a:lnTo>
                  <a:pt x="4852" y="401"/>
                </a:lnTo>
                <a:lnTo>
                  <a:pt x="4850" y="405"/>
                </a:lnTo>
                <a:lnTo>
                  <a:pt x="4850" y="408"/>
                </a:lnTo>
                <a:lnTo>
                  <a:pt x="4852" y="410"/>
                </a:lnTo>
                <a:lnTo>
                  <a:pt x="4850" y="410"/>
                </a:lnTo>
                <a:lnTo>
                  <a:pt x="4847" y="412"/>
                </a:lnTo>
                <a:lnTo>
                  <a:pt x="4843" y="419"/>
                </a:lnTo>
                <a:lnTo>
                  <a:pt x="4841" y="421"/>
                </a:lnTo>
                <a:lnTo>
                  <a:pt x="4838" y="421"/>
                </a:lnTo>
                <a:lnTo>
                  <a:pt x="4836" y="423"/>
                </a:lnTo>
                <a:lnTo>
                  <a:pt x="4836" y="423"/>
                </a:lnTo>
                <a:lnTo>
                  <a:pt x="4834" y="421"/>
                </a:lnTo>
                <a:lnTo>
                  <a:pt x="4832" y="417"/>
                </a:lnTo>
                <a:lnTo>
                  <a:pt x="4832" y="417"/>
                </a:lnTo>
                <a:lnTo>
                  <a:pt x="4829" y="419"/>
                </a:lnTo>
                <a:lnTo>
                  <a:pt x="4827" y="419"/>
                </a:lnTo>
                <a:lnTo>
                  <a:pt x="4823" y="417"/>
                </a:lnTo>
                <a:lnTo>
                  <a:pt x="4820" y="414"/>
                </a:lnTo>
                <a:lnTo>
                  <a:pt x="4816" y="412"/>
                </a:lnTo>
                <a:lnTo>
                  <a:pt x="4809" y="403"/>
                </a:lnTo>
                <a:lnTo>
                  <a:pt x="4807" y="401"/>
                </a:lnTo>
                <a:lnTo>
                  <a:pt x="4805" y="399"/>
                </a:lnTo>
                <a:lnTo>
                  <a:pt x="4802" y="399"/>
                </a:lnTo>
                <a:lnTo>
                  <a:pt x="4800" y="396"/>
                </a:lnTo>
                <a:lnTo>
                  <a:pt x="4802" y="396"/>
                </a:lnTo>
                <a:lnTo>
                  <a:pt x="4807" y="394"/>
                </a:lnTo>
                <a:lnTo>
                  <a:pt x="4811" y="394"/>
                </a:lnTo>
                <a:lnTo>
                  <a:pt x="4809" y="392"/>
                </a:lnTo>
                <a:lnTo>
                  <a:pt x="4807" y="390"/>
                </a:lnTo>
                <a:lnTo>
                  <a:pt x="4805" y="390"/>
                </a:lnTo>
                <a:lnTo>
                  <a:pt x="4807" y="390"/>
                </a:lnTo>
                <a:lnTo>
                  <a:pt x="4805" y="392"/>
                </a:lnTo>
                <a:lnTo>
                  <a:pt x="4805" y="394"/>
                </a:lnTo>
                <a:lnTo>
                  <a:pt x="4802" y="394"/>
                </a:lnTo>
                <a:lnTo>
                  <a:pt x="4793" y="385"/>
                </a:lnTo>
                <a:lnTo>
                  <a:pt x="4789" y="381"/>
                </a:lnTo>
                <a:lnTo>
                  <a:pt x="4787" y="378"/>
                </a:lnTo>
                <a:lnTo>
                  <a:pt x="4784" y="376"/>
                </a:lnTo>
                <a:lnTo>
                  <a:pt x="4784" y="374"/>
                </a:lnTo>
                <a:lnTo>
                  <a:pt x="4791" y="378"/>
                </a:lnTo>
                <a:lnTo>
                  <a:pt x="4796" y="381"/>
                </a:lnTo>
                <a:lnTo>
                  <a:pt x="4802" y="385"/>
                </a:lnTo>
                <a:lnTo>
                  <a:pt x="4809" y="385"/>
                </a:lnTo>
                <a:lnTo>
                  <a:pt x="4809" y="383"/>
                </a:lnTo>
                <a:lnTo>
                  <a:pt x="4809" y="378"/>
                </a:lnTo>
                <a:lnTo>
                  <a:pt x="4807" y="374"/>
                </a:lnTo>
                <a:lnTo>
                  <a:pt x="4805" y="374"/>
                </a:lnTo>
                <a:lnTo>
                  <a:pt x="4796" y="374"/>
                </a:lnTo>
                <a:lnTo>
                  <a:pt x="4796" y="372"/>
                </a:lnTo>
                <a:lnTo>
                  <a:pt x="4796" y="372"/>
                </a:lnTo>
                <a:lnTo>
                  <a:pt x="4798" y="372"/>
                </a:lnTo>
                <a:lnTo>
                  <a:pt x="4800" y="369"/>
                </a:lnTo>
                <a:lnTo>
                  <a:pt x="4805" y="367"/>
                </a:lnTo>
                <a:lnTo>
                  <a:pt x="4807" y="367"/>
                </a:lnTo>
                <a:lnTo>
                  <a:pt x="4807" y="365"/>
                </a:lnTo>
                <a:lnTo>
                  <a:pt x="4805" y="363"/>
                </a:lnTo>
                <a:lnTo>
                  <a:pt x="4798" y="360"/>
                </a:lnTo>
                <a:lnTo>
                  <a:pt x="4798" y="360"/>
                </a:lnTo>
                <a:lnTo>
                  <a:pt x="4800" y="360"/>
                </a:lnTo>
                <a:lnTo>
                  <a:pt x="4802" y="358"/>
                </a:lnTo>
                <a:lnTo>
                  <a:pt x="4805" y="356"/>
                </a:lnTo>
                <a:lnTo>
                  <a:pt x="4805" y="356"/>
                </a:lnTo>
                <a:lnTo>
                  <a:pt x="4805" y="356"/>
                </a:lnTo>
                <a:lnTo>
                  <a:pt x="4802" y="356"/>
                </a:lnTo>
                <a:lnTo>
                  <a:pt x="4802" y="354"/>
                </a:lnTo>
                <a:lnTo>
                  <a:pt x="4802" y="354"/>
                </a:lnTo>
                <a:lnTo>
                  <a:pt x="4800" y="351"/>
                </a:lnTo>
                <a:lnTo>
                  <a:pt x="4798" y="351"/>
                </a:lnTo>
                <a:lnTo>
                  <a:pt x="4791" y="349"/>
                </a:lnTo>
                <a:lnTo>
                  <a:pt x="4791" y="349"/>
                </a:lnTo>
                <a:lnTo>
                  <a:pt x="4793" y="349"/>
                </a:lnTo>
                <a:lnTo>
                  <a:pt x="4791" y="347"/>
                </a:lnTo>
                <a:lnTo>
                  <a:pt x="4789" y="347"/>
                </a:lnTo>
                <a:lnTo>
                  <a:pt x="4789" y="345"/>
                </a:lnTo>
                <a:lnTo>
                  <a:pt x="4787" y="345"/>
                </a:lnTo>
                <a:lnTo>
                  <a:pt x="4784" y="345"/>
                </a:lnTo>
                <a:lnTo>
                  <a:pt x="4773" y="342"/>
                </a:lnTo>
                <a:lnTo>
                  <a:pt x="4771" y="342"/>
                </a:lnTo>
                <a:lnTo>
                  <a:pt x="4771" y="345"/>
                </a:lnTo>
                <a:lnTo>
                  <a:pt x="4766" y="349"/>
                </a:lnTo>
                <a:lnTo>
                  <a:pt x="4762" y="347"/>
                </a:lnTo>
                <a:lnTo>
                  <a:pt x="4762" y="347"/>
                </a:lnTo>
                <a:lnTo>
                  <a:pt x="4762" y="345"/>
                </a:lnTo>
                <a:lnTo>
                  <a:pt x="4762" y="345"/>
                </a:lnTo>
                <a:lnTo>
                  <a:pt x="4762" y="342"/>
                </a:lnTo>
                <a:lnTo>
                  <a:pt x="4762" y="342"/>
                </a:lnTo>
                <a:lnTo>
                  <a:pt x="4762" y="342"/>
                </a:lnTo>
                <a:lnTo>
                  <a:pt x="4760" y="342"/>
                </a:lnTo>
                <a:lnTo>
                  <a:pt x="4755" y="342"/>
                </a:lnTo>
                <a:lnTo>
                  <a:pt x="4753" y="345"/>
                </a:lnTo>
                <a:lnTo>
                  <a:pt x="4751" y="345"/>
                </a:lnTo>
                <a:lnTo>
                  <a:pt x="4751" y="342"/>
                </a:lnTo>
                <a:lnTo>
                  <a:pt x="4737" y="338"/>
                </a:lnTo>
                <a:lnTo>
                  <a:pt x="4735" y="336"/>
                </a:lnTo>
                <a:lnTo>
                  <a:pt x="4733" y="336"/>
                </a:lnTo>
                <a:lnTo>
                  <a:pt x="4726" y="338"/>
                </a:lnTo>
                <a:lnTo>
                  <a:pt x="4726" y="338"/>
                </a:lnTo>
                <a:lnTo>
                  <a:pt x="4724" y="340"/>
                </a:lnTo>
                <a:lnTo>
                  <a:pt x="4717" y="338"/>
                </a:lnTo>
                <a:lnTo>
                  <a:pt x="4717" y="340"/>
                </a:lnTo>
                <a:lnTo>
                  <a:pt x="4715" y="342"/>
                </a:lnTo>
                <a:lnTo>
                  <a:pt x="4715" y="345"/>
                </a:lnTo>
                <a:lnTo>
                  <a:pt x="4717" y="347"/>
                </a:lnTo>
                <a:lnTo>
                  <a:pt x="4717" y="347"/>
                </a:lnTo>
                <a:lnTo>
                  <a:pt x="4719" y="351"/>
                </a:lnTo>
                <a:lnTo>
                  <a:pt x="4719" y="351"/>
                </a:lnTo>
                <a:lnTo>
                  <a:pt x="4719" y="354"/>
                </a:lnTo>
                <a:lnTo>
                  <a:pt x="4719" y="354"/>
                </a:lnTo>
                <a:lnTo>
                  <a:pt x="4717" y="354"/>
                </a:lnTo>
                <a:lnTo>
                  <a:pt x="4717" y="356"/>
                </a:lnTo>
                <a:lnTo>
                  <a:pt x="4715" y="358"/>
                </a:lnTo>
                <a:lnTo>
                  <a:pt x="4713" y="360"/>
                </a:lnTo>
                <a:lnTo>
                  <a:pt x="4710" y="358"/>
                </a:lnTo>
                <a:lnTo>
                  <a:pt x="4704" y="358"/>
                </a:lnTo>
                <a:lnTo>
                  <a:pt x="4704" y="358"/>
                </a:lnTo>
                <a:lnTo>
                  <a:pt x="4704" y="358"/>
                </a:lnTo>
                <a:lnTo>
                  <a:pt x="4706" y="360"/>
                </a:lnTo>
                <a:lnTo>
                  <a:pt x="4706" y="360"/>
                </a:lnTo>
                <a:lnTo>
                  <a:pt x="4706" y="360"/>
                </a:lnTo>
                <a:lnTo>
                  <a:pt x="4704" y="363"/>
                </a:lnTo>
                <a:lnTo>
                  <a:pt x="4699" y="363"/>
                </a:lnTo>
                <a:lnTo>
                  <a:pt x="4695" y="360"/>
                </a:lnTo>
                <a:lnTo>
                  <a:pt x="4692" y="360"/>
                </a:lnTo>
                <a:lnTo>
                  <a:pt x="4690" y="358"/>
                </a:lnTo>
                <a:lnTo>
                  <a:pt x="4686" y="358"/>
                </a:lnTo>
                <a:lnTo>
                  <a:pt x="4679" y="360"/>
                </a:lnTo>
                <a:lnTo>
                  <a:pt x="4672" y="358"/>
                </a:lnTo>
                <a:lnTo>
                  <a:pt x="4663" y="358"/>
                </a:lnTo>
                <a:lnTo>
                  <a:pt x="4661" y="358"/>
                </a:lnTo>
                <a:lnTo>
                  <a:pt x="4654" y="356"/>
                </a:lnTo>
                <a:lnTo>
                  <a:pt x="4647" y="354"/>
                </a:lnTo>
                <a:lnTo>
                  <a:pt x="4638" y="351"/>
                </a:lnTo>
                <a:lnTo>
                  <a:pt x="4638" y="347"/>
                </a:lnTo>
                <a:lnTo>
                  <a:pt x="4641" y="345"/>
                </a:lnTo>
                <a:lnTo>
                  <a:pt x="4645" y="345"/>
                </a:lnTo>
                <a:lnTo>
                  <a:pt x="4647" y="345"/>
                </a:lnTo>
                <a:lnTo>
                  <a:pt x="4647" y="342"/>
                </a:lnTo>
                <a:lnTo>
                  <a:pt x="4647" y="342"/>
                </a:lnTo>
                <a:lnTo>
                  <a:pt x="4641" y="340"/>
                </a:lnTo>
                <a:lnTo>
                  <a:pt x="4623" y="340"/>
                </a:lnTo>
                <a:lnTo>
                  <a:pt x="4609" y="338"/>
                </a:lnTo>
                <a:lnTo>
                  <a:pt x="4591" y="338"/>
                </a:lnTo>
                <a:lnTo>
                  <a:pt x="4582" y="340"/>
                </a:lnTo>
                <a:lnTo>
                  <a:pt x="4571" y="340"/>
                </a:lnTo>
                <a:lnTo>
                  <a:pt x="4569" y="342"/>
                </a:lnTo>
                <a:lnTo>
                  <a:pt x="4562" y="342"/>
                </a:lnTo>
                <a:lnTo>
                  <a:pt x="4564" y="345"/>
                </a:lnTo>
                <a:lnTo>
                  <a:pt x="4566" y="347"/>
                </a:lnTo>
                <a:lnTo>
                  <a:pt x="4566" y="347"/>
                </a:lnTo>
                <a:lnTo>
                  <a:pt x="4569" y="347"/>
                </a:lnTo>
                <a:lnTo>
                  <a:pt x="4569" y="349"/>
                </a:lnTo>
                <a:lnTo>
                  <a:pt x="4566" y="349"/>
                </a:lnTo>
                <a:lnTo>
                  <a:pt x="4564" y="349"/>
                </a:lnTo>
                <a:lnTo>
                  <a:pt x="4564" y="351"/>
                </a:lnTo>
                <a:lnTo>
                  <a:pt x="4564" y="354"/>
                </a:lnTo>
                <a:lnTo>
                  <a:pt x="4564" y="356"/>
                </a:lnTo>
                <a:lnTo>
                  <a:pt x="4562" y="360"/>
                </a:lnTo>
                <a:lnTo>
                  <a:pt x="4560" y="363"/>
                </a:lnTo>
                <a:lnTo>
                  <a:pt x="4557" y="365"/>
                </a:lnTo>
                <a:lnTo>
                  <a:pt x="4560" y="365"/>
                </a:lnTo>
                <a:lnTo>
                  <a:pt x="4562" y="367"/>
                </a:lnTo>
                <a:lnTo>
                  <a:pt x="4564" y="367"/>
                </a:lnTo>
                <a:lnTo>
                  <a:pt x="4566" y="369"/>
                </a:lnTo>
                <a:lnTo>
                  <a:pt x="4566" y="369"/>
                </a:lnTo>
                <a:lnTo>
                  <a:pt x="4560" y="367"/>
                </a:lnTo>
                <a:lnTo>
                  <a:pt x="4557" y="367"/>
                </a:lnTo>
                <a:lnTo>
                  <a:pt x="4557" y="365"/>
                </a:lnTo>
                <a:lnTo>
                  <a:pt x="4557" y="363"/>
                </a:lnTo>
                <a:lnTo>
                  <a:pt x="4560" y="360"/>
                </a:lnTo>
                <a:lnTo>
                  <a:pt x="4560" y="360"/>
                </a:lnTo>
                <a:lnTo>
                  <a:pt x="4562" y="356"/>
                </a:lnTo>
                <a:lnTo>
                  <a:pt x="4562" y="354"/>
                </a:lnTo>
                <a:lnTo>
                  <a:pt x="4562" y="347"/>
                </a:lnTo>
                <a:lnTo>
                  <a:pt x="4560" y="347"/>
                </a:lnTo>
                <a:lnTo>
                  <a:pt x="4557" y="345"/>
                </a:lnTo>
                <a:lnTo>
                  <a:pt x="4560" y="340"/>
                </a:lnTo>
                <a:lnTo>
                  <a:pt x="4562" y="338"/>
                </a:lnTo>
                <a:lnTo>
                  <a:pt x="4560" y="338"/>
                </a:lnTo>
                <a:lnTo>
                  <a:pt x="4557" y="333"/>
                </a:lnTo>
                <a:lnTo>
                  <a:pt x="4555" y="331"/>
                </a:lnTo>
                <a:lnTo>
                  <a:pt x="4553" y="331"/>
                </a:lnTo>
                <a:lnTo>
                  <a:pt x="4553" y="329"/>
                </a:lnTo>
                <a:lnTo>
                  <a:pt x="4555" y="333"/>
                </a:lnTo>
                <a:lnTo>
                  <a:pt x="4553" y="336"/>
                </a:lnTo>
                <a:lnTo>
                  <a:pt x="4553" y="336"/>
                </a:lnTo>
                <a:lnTo>
                  <a:pt x="4546" y="338"/>
                </a:lnTo>
                <a:lnTo>
                  <a:pt x="4542" y="338"/>
                </a:lnTo>
                <a:lnTo>
                  <a:pt x="4537" y="336"/>
                </a:lnTo>
                <a:lnTo>
                  <a:pt x="4530" y="333"/>
                </a:lnTo>
                <a:lnTo>
                  <a:pt x="4528" y="331"/>
                </a:lnTo>
                <a:lnTo>
                  <a:pt x="4528" y="329"/>
                </a:lnTo>
                <a:lnTo>
                  <a:pt x="4530" y="329"/>
                </a:lnTo>
                <a:lnTo>
                  <a:pt x="4533" y="327"/>
                </a:lnTo>
                <a:lnTo>
                  <a:pt x="4528" y="327"/>
                </a:lnTo>
                <a:lnTo>
                  <a:pt x="4526" y="327"/>
                </a:lnTo>
                <a:lnTo>
                  <a:pt x="4524" y="331"/>
                </a:lnTo>
                <a:lnTo>
                  <a:pt x="4524" y="329"/>
                </a:lnTo>
                <a:lnTo>
                  <a:pt x="4512" y="329"/>
                </a:lnTo>
                <a:lnTo>
                  <a:pt x="4510" y="329"/>
                </a:lnTo>
                <a:lnTo>
                  <a:pt x="4506" y="331"/>
                </a:lnTo>
                <a:lnTo>
                  <a:pt x="4506" y="331"/>
                </a:lnTo>
                <a:lnTo>
                  <a:pt x="4503" y="333"/>
                </a:lnTo>
                <a:lnTo>
                  <a:pt x="4503" y="336"/>
                </a:lnTo>
                <a:lnTo>
                  <a:pt x="4503" y="336"/>
                </a:lnTo>
                <a:lnTo>
                  <a:pt x="4510" y="338"/>
                </a:lnTo>
                <a:lnTo>
                  <a:pt x="4515" y="336"/>
                </a:lnTo>
                <a:lnTo>
                  <a:pt x="4519" y="336"/>
                </a:lnTo>
                <a:lnTo>
                  <a:pt x="4521" y="336"/>
                </a:lnTo>
                <a:lnTo>
                  <a:pt x="4521" y="336"/>
                </a:lnTo>
                <a:lnTo>
                  <a:pt x="4521" y="338"/>
                </a:lnTo>
                <a:lnTo>
                  <a:pt x="4515" y="340"/>
                </a:lnTo>
                <a:lnTo>
                  <a:pt x="4506" y="345"/>
                </a:lnTo>
                <a:lnTo>
                  <a:pt x="4503" y="345"/>
                </a:lnTo>
                <a:lnTo>
                  <a:pt x="4499" y="345"/>
                </a:lnTo>
                <a:lnTo>
                  <a:pt x="4494" y="347"/>
                </a:lnTo>
                <a:lnTo>
                  <a:pt x="4494" y="347"/>
                </a:lnTo>
                <a:lnTo>
                  <a:pt x="4485" y="349"/>
                </a:lnTo>
                <a:lnTo>
                  <a:pt x="4483" y="349"/>
                </a:lnTo>
                <a:lnTo>
                  <a:pt x="4481" y="351"/>
                </a:lnTo>
                <a:lnTo>
                  <a:pt x="4479" y="351"/>
                </a:lnTo>
                <a:lnTo>
                  <a:pt x="4476" y="351"/>
                </a:lnTo>
                <a:lnTo>
                  <a:pt x="4474" y="354"/>
                </a:lnTo>
                <a:lnTo>
                  <a:pt x="4467" y="354"/>
                </a:lnTo>
                <a:lnTo>
                  <a:pt x="4463" y="354"/>
                </a:lnTo>
                <a:lnTo>
                  <a:pt x="4454" y="354"/>
                </a:lnTo>
                <a:lnTo>
                  <a:pt x="4452" y="356"/>
                </a:lnTo>
                <a:lnTo>
                  <a:pt x="4449" y="356"/>
                </a:lnTo>
                <a:lnTo>
                  <a:pt x="4449" y="358"/>
                </a:lnTo>
                <a:lnTo>
                  <a:pt x="4447" y="360"/>
                </a:lnTo>
                <a:lnTo>
                  <a:pt x="4440" y="363"/>
                </a:lnTo>
                <a:lnTo>
                  <a:pt x="4436" y="365"/>
                </a:lnTo>
                <a:lnTo>
                  <a:pt x="4434" y="365"/>
                </a:lnTo>
                <a:lnTo>
                  <a:pt x="4436" y="363"/>
                </a:lnTo>
                <a:lnTo>
                  <a:pt x="4440" y="360"/>
                </a:lnTo>
                <a:lnTo>
                  <a:pt x="4449" y="349"/>
                </a:lnTo>
                <a:lnTo>
                  <a:pt x="4456" y="349"/>
                </a:lnTo>
                <a:lnTo>
                  <a:pt x="4458" y="347"/>
                </a:lnTo>
                <a:lnTo>
                  <a:pt x="4465" y="340"/>
                </a:lnTo>
                <a:lnTo>
                  <a:pt x="4465" y="340"/>
                </a:lnTo>
                <a:lnTo>
                  <a:pt x="4474" y="340"/>
                </a:lnTo>
                <a:lnTo>
                  <a:pt x="4481" y="338"/>
                </a:lnTo>
                <a:lnTo>
                  <a:pt x="4494" y="327"/>
                </a:lnTo>
                <a:lnTo>
                  <a:pt x="4501" y="327"/>
                </a:lnTo>
                <a:lnTo>
                  <a:pt x="4506" y="324"/>
                </a:lnTo>
                <a:lnTo>
                  <a:pt x="4506" y="322"/>
                </a:lnTo>
                <a:lnTo>
                  <a:pt x="4508" y="320"/>
                </a:lnTo>
                <a:lnTo>
                  <a:pt x="4506" y="320"/>
                </a:lnTo>
                <a:lnTo>
                  <a:pt x="4506" y="318"/>
                </a:lnTo>
                <a:lnTo>
                  <a:pt x="4512" y="318"/>
                </a:lnTo>
                <a:lnTo>
                  <a:pt x="4515" y="315"/>
                </a:lnTo>
                <a:lnTo>
                  <a:pt x="4521" y="311"/>
                </a:lnTo>
                <a:lnTo>
                  <a:pt x="4528" y="309"/>
                </a:lnTo>
                <a:lnTo>
                  <a:pt x="4537" y="306"/>
                </a:lnTo>
                <a:lnTo>
                  <a:pt x="4542" y="302"/>
                </a:lnTo>
                <a:lnTo>
                  <a:pt x="4553" y="297"/>
                </a:lnTo>
                <a:lnTo>
                  <a:pt x="4564" y="288"/>
                </a:lnTo>
                <a:lnTo>
                  <a:pt x="4566" y="284"/>
                </a:lnTo>
                <a:lnTo>
                  <a:pt x="4564" y="282"/>
                </a:lnTo>
                <a:lnTo>
                  <a:pt x="4560" y="282"/>
                </a:lnTo>
                <a:lnTo>
                  <a:pt x="4560" y="279"/>
                </a:lnTo>
                <a:lnTo>
                  <a:pt x="4557" y="279"/>
                </a:lnTo>
                <a:lnTo>
                  <a:pt x="4555" y="279"/>
                </a:lnTo>
                <a:lnTo>
                  <a:pt x="4551" y="275"/>
                </a:lnTo>
                <a:lnTo>
                  <a:pt x="4546" y="273"/>
                </a:lnTo>
                <a:lnTo>
                  <a:pt x="4546" y="273"/>
                </a:lnTo>
                <a:lnTo>
                  <a:pt x="4546" y="270"/>
                </a:lnTo>
                <a:lnTo>
                  <a:pt x="4548" y="273"/>
                </a:lnTo>
                <a:lnTo>
                  <a:pt x="4557" y="277"/>
                </a:lnTo>
                <a:lnTo>
                  <a:pt x="4562" y="277"/>
                </a:lnTo>
                <a:lnTo>
                  <a:pt x="4562" y="277"/>
                </a:lnTo>
                <a:lnTo>
                  <a:pt x="4562" y="279"/>
                </a:lnTo>
                <a:lnTo>
                  <a:pt x="4562" y="279"/>
                </a:lnTo>
                <a:lnTo>
                  <a:pt x="4564" y="279"/>
                </a:lnTo>
                <a:lnTo>
                  <a:pt x="4564" y="279"/>
                </a:lnTo>
                <a:lnTo>
                  <a:pt x="4566" y="277"/>
                </a:lnTo>
                <a:lnTo>
                  <a:pt x="4569" y="270"/>
                </a:lnTo>
                <a:lnTo>
                  <a:pt x="4569" y="268"/>
                </a:lnTo>
                <a:lnTo>
                  <a:pt x="4564" y="270"/>
                </a:lnTo>
                <a:lnTo>
                  <a:pt x="4562" y="264"/>
                </a:lnTo>
                <a:lnTo>
                  <a:pt x="4560" y="261"/>
                </a:lnTo>
                <a:lnTo>
                  <a:pt x="4560" y="259"/>
                </a:lnTo>
                <a:lnTo>
                  <a:pt x="4557" y="259"/>
                </a:lnTo>
                <a:lnTo>
                  <a:pt x="4555" y="259"/>
                </a:lnTo>
                <a:lnTo>
                  <a:pt x="4555" y="259"/>
                </a:lnTo>
                <a:lnTo>
                  <a:pt x="4557" y="261"/>
                </a:lnTo>
                <a:lnTo>
                  <a:pt x="4557" y="264"/>
                </a:lnTo>
                <a:lnTo>
                  <a:pt x="4555" y="264"/>
                </a:lnTo>
                <a:lnTo>
                  <a:pt x="4553" y="266"/>
                </a:lnTo>
                <a:lnTo>
                  <a:pt x="4551" y="266"/>
                </a:lnTo>
                <a:lnTo>
                  <a:pt x="4551" y="264"/>
                </a:lnTo>
                <a:lnTo>
                  <a:pt x="4553" y="264"/>
                </a:lnTo>
                <a:lnTo>
                  <a:pt x="4551" y="261"/>
                </a:lnTo>
                <a:lnTo>
                  <a:pt x="4551" y="259"/>
                </a:lnTo>
                <a:lnTo>
                  <a:pt x="4548" y="255"/>
                </a:lnTo>
                <a:lnTo>
                  <a:pt x="4546" y="255"/>
                </a:lnTo>
                <a:lnTo>
                  <a:pt x="4544" y="252"/>
                </a:lnTo>
                <a:lnTo>
                  <a:pt x="4542" y="252"/>
                </a:lnTo>
                <a:lnTo>
                  <a:pt x="4539" y="255"/>
                </a:lnTo>
                <a:lnTo>
                  <a:pt x="4539" y="252"/>
                </a:lnTo>
                <a:lnTo>
                  <a:pt x="4542" y="252"/>
                </a:lnTo>
                <a:lnTo>
                  <a:pt x="4539" y="250"/>
                </a:lnTo>
                <a:lnTo>
                  <a:pt x="4537" y="248"/>
                </a:lnTo>
                <a:lnTo>
                  <a:pt x="4533" y="248"/>
                </a:lnTo>
                <a:lnTo>
                  <a:pt x="4530" y="246"/>
                </a:lnTo>
                <a:lnTo>
                  <a:pt x="4526" y="243"/>
                </a:lnTo>
                <a:lnTo>
                  <a:pt x="4515" y="243"/>
                </a:lnTo>
                <a:lnTo>
                  <a:pt x="4508" y="243"/>
                </a:lnTo>
                <a:lnTo>
                  <a:pt x="4499" y="243"/>
                </a:lnTo>
                <a:lnTo>
                  <a:pt x="4488" y="243"/>
                </a:lnTo>
                <a:lnTo>
                  <a:pt x="4483" y="243"/>
                </a:lnTo>
                <a:lnTo>
                  <a:pt x="4481" y="243"/>
                </a:lnTo>
                <a:lnTo>
                  <a:pt x="4479" y="243"/>
                </a:lnTo>
                <a:lnTo>
                  <a:pt x="4476" y="246"/>
                </a:lnTo>
                <a:lnTo>
                  <a:pt x="4476" y="248"/>
                </a:lnTo>
                <a:lnTo>
                  <a:pt x="4472" y="250"/>
                </a:lnTo>
                <a:lnTo>
                  <a:pt x="4472" y="250"/>
                </a:lnTo>
                <a:lnTo>
                  <a:pt x="4465" y="250"/>
                </a:lnTo>
                <a:lnTo>
                  <a:pt x="4458" y="252"/>
                </a:lnTo>
                <a:lnTo>
                  <a:pt x="4456" y="250"/>
                </a:lnTo>
                <a:lnTo>
                  <a:pt x="4452" y="250"/>
                </a:lnTo>
                <a:lnTo>
                  <a:pt x="4452" y="248"/>
                </a:lnTo>
                <a:lnTo>
                  <a:pt x="4454" y="248"/>
                </a:lnTo>
                <a:lnTo>
                  <a:pt x="4456" y="248"/>
                </a:lnTo>
                <a:lnTo>
                  <a:pt x="4461" y="243"/>
                </a:lnTo>
                <a:lnTo>
                  <a:pt x="4465" y="241"/>
                </a:lnTo>
                <a:lnTo>
                  <a:pt x="4467" y="237"/>
                </a:lnTo>
                <a:lnTo>
                  <a:pt x="4465" y="234"/>
                </a:lnTo>
                <a:lnTo>
                  <a:pt x="4461" y="234"/>
                </a:lnTo>
                <a:lnTo>
                  <a:pt x="4458" y="234"/>
                </a:lnTo>
                <a:lnTo>
                  <a:pt x="4456" y="234"/>
                </a:lnTo>
                <a:lnTo>
                  <a:pt x="4452" y="232"/>
                </a:lnTo>
                <a:lnTo>
                  <a:pt x="4449" y="234"/>
                </a:lnTo>
                <a:lnTo>
                  <a:pt x="4443" y="234"/>
                </a:lnTo>
                <a:lnTo>
                  <a:pt x="4443" y="234"/>
                </a:lnTo>
                <a:lnTo>
                  <a:pt x="4440" y="232"/>
                </a:lnTo>
                <a:lnTo>
                  <a:pt x="4436" y="232"/>
                </a:lnTo>
                <a:lnTo>
                  <a:pt x="4418" y="232"/>
                </a:lnTo>
                <a:lnTo>
                  <a:pt x="4420" y="230"/>
                </a:lnTo>
                <a:lnTo>
                  <a:pt x="4429" y="230"/>
                </a:lnTo>
                <a:lnTo>
                  <a:pt x="4436" y="228"/>
                </a:lnTo>
                <a:lnTo>
                  <a:pt x="4443" y="223"/>
                </a:lnTo>
                <a:lnTo>
                  <a:pt x="4447" y="223"/>
                </a:lnTo>
                <a:lnTo>
                  <a:pt x="4445" y="221"/>
                </a:lnTo>
                <a:lnTo>
                  <a:pt x="4445" y="218"/>
                </a:lnTo>
                <a:lnTo>
                  <a:pt x="4443" y="218"/>
                </a:lnTo>
                <a:lnTo>
                  <a:pt x="4436" y="216"/>
                </a:lnTo>
                <a:lnTo>
                  <a:pt x="4429" y="216"/>
                </a:lnTo>
                <a:lnTo>
                  <a:pt x="4427" y="214"/>
                </a:lnTo>
                <a:lnTo>
                  <a:pt x="4418" y="212"/>
                </a:lnTo>
                <a:lnTo>
                  <a:pt x="4416" y="212"/>
                </a:lnTo>
                <a:lnTo>
                  <a:pt x="4409" y="214"/>
                </a:lnTo>
                <a:lnTo>
                  <a:pt x="4405" y="214"/>
                </a:lnTo>
                <a:lnTo>
                  <a:pt x="4402" y="214"/>
                </a:lnTo>
                <a:lnTo>
                  <a:pt x="4393" y="218"/>
                </a:lnTo>
                <a:lnTo>
                  <a:pt x="4378" y="228"/>
                </a:lnTo>
                <a:lnTo>
                  <a:pt x="4373" y="232"/>
                </a:lnTo>
                <a:lnTo>
                  <a:pt x="4371" y="234"/>
                </a:lnTo>
                <a:lnTo>
                  <a:pt x="4369" y="234"/>
                </a:lnTo>
                <a:lnTo>
                  <a:pt x="4366" y="239"/>
                </a:lnTo>
                <a:lnTo>
                  <a:pt x="4366" y="241"/>
                </a:lnTo>
                <a:lnTo>
                  <a:pt x="4369" y="241"/>
                </a:lnTo>
                <a:lnTo>
                  <a:pt x="4371" y="243"/>
                </a:lnTo>
                <a:lnTo>
                  <a:pt x="4369" y="248"/>
                </a:lnTo>
                <a:lnTo>
                  <a:pt x="4366" y="250"/>
                </a:lnTo>
                <a:lnTo>
                  <a:pt x="4369" y="250"/>
                </a:lnTo>
                <a:lnTo>
                  <a:pt x="4371" y="250"/>
                </a:lnTo>
                <a:lnTo>
                  <a:pt x="4380" y="252"/>
                </a:lnTo>
                <a:lnTo>
                  <a:pt x="4378" y="252"/>
                </a:lnTo>
                <a:lnTo>
                  <a:pt x="4373" y="252"/>
                </a:lnTo>
                <a:lnTo>
                  <a:pt x="4369" y="252"/>
                </a:lnTo>
                <a:lnTo>
                  <a:pt x="4366" y="250"/>
                </a:lnTo>
                <a:lnTo>
                  <a:pt x="4357" y="252"/>
                </a:lnTo>
                <a:lnTo>
                  <a:pt x="4353" y="250"/>
                </a:lnTo>
                <a:lnTo>
                  <a:pt x="4346" y="252"/>
                </a:lnTo>
                <a:lnTo>
                  <a:pt x="4335" y="250"/>
                </a:lnTo>
                <a:lnTo>
                  <a:pt x="4335" y="252"/>
                </a:lnTo>
                <a:lnTo>
                  <a:pt x="4337" y="252"/>
                </a:lnTo>
                <a:lnTo>
                  <a:pt x="4339" y="255"/>
                </a:lnTo>
                <a:lnTo>
                  <a:pt x="4344" y="259"/>
                </a:lnTo>
                <a:lnTo>
                  <a:pt x="4346" y="259"/>
                </a:lnTo>
                <a:lnTo>
                  <a:pt x="4351" y="261"/>
                </a:lnTo>
                <a:lnTo>
                  <a:pt x="4351" y="268"/>
                </a:lnTo>
                <a:lnTo>
                  <a:pt x="4348" y="270"/>
                </a:lnTo>
                <a:lnTo>
                  <a:pt x="4346" y="273"/>
                </a:lnTo>
                <a:lnTo>
                  <a:pt x="4346" y="273"/>
                </a:lnTo>
                <a:lnTo>
                  <a:pt x="4344" y="273"/>
                </a:lnTo>
                <a:lnTo>
                  <a:pt x="4346" y="270"/>
                </a:lnTo>
                <a:lnTo>
                  <a:pt x="4348" y="268"/>
                </a:lnTo>
                <a:lnTo>
                  <a:pt x="4348" y="266"/>
                </a:lnTo>
                <a:lnTo>
                  <a:pt x="4348" y="264"/>
                </a:lnTo>
                <a:lnTo>
                  <a:pt x="4346" y="264"/>
                </a:lnTo>
                <a:lnTo>
                  <a:pt x="4346" y="264"/>
                </a:lnTo>
                <a:lnTo>
                  <a:pt x="4339" y="261"/>
                </a:lnTo>
                <a:lnTo>
                  <a:pt x="4337" y="259"/>
                </a:lnTo>
                <a:lnTo>
                  <a:pt x="4335" y="259"/>
                </a:lnTo>
                <a:lnTo>
                  <a:pt x="4333" y="259"/>
                </a:lnTo>
                <a:lnTo>
                  <a:pt x="4328" y="261"/>
                </a:lnTo>
                <a:lnTo>
                  <a:pt x="4326" y="261"/>
                </a:lnTo>
                <a:lnTo>
                  <a:pt x="4321" y="264"/>
                </a:lnTo>
                <a:lnTo>
                  <a:pt x="4321" y="264"/>
                </a:lnTo>
                <a:lnTo>
                  <a:pt x="4317" y="264"/>
                </a:lnTo>
                <a:lnTo>
                  <a:pt x="4317" y="266"/>
                </a:lnTo>
                <a:lnTo>
                  <a:pt x="4315" y="268"/>
                </a:lnTo>
                <a:lnTo>
                  <a:pt x="4312" y="266"/>
                </a:lnTo>
                <a:lnTo>
                  <a:pt x="4310" y="266"/>
                </a:lnTo>
                <a:lnTo>
                  <a:pt x="4303" y="268"/>
                </a:lnTo>
                <a:lnTo>
                  <a:pt x="4299" y="270"/>
                </a:lnTo>
                <a:lnTo>
                  <a:pt x="4299" y="268"/>
                </a:lnTo>
                <a:lnTo>
                  <a:pt x="4301" y="268"/>
                </a:lnTo>
                <a:lnTo>
                  <a:pt x="4299" y="266"/>
                </a:lnTo>
                <a:lnTo>
                  <a:pt x="4290" y="268"/>
                </a:lnTo>
                <a:lnTo>
                  <a:pt x="4288" y="270"/>
                </a:lnTo>
                <a:lnTo>
                  <a:pt x="4285" y="270"/>
                </a:lnTo>
                <a:lnTo>
                  <a:pt x="4290" y="266"/>
                </a:lnTo>
                <a:lnTo>
                  <a:pt x="4292" y="264"/>
                </a:lnTo>
                <a:lnTo>
                  <a:pt x="4290" y="264"/>
                </a:lnTo>
                <a:lnTo>
                  <a:pt x="4283" y="261"/>
                </a:lnTo>
                <a:lnTo>
                  <a:pt x="4281" y="261"/>
                </a:lnTo>
                <a:lnTo>
                  <a:pt x="4276" y="264"/>
                </a:lnTo>
                <a:lnTo>
                  <a:pt x="4270" y="261"/>
                </a:lnTo>
                <a:lnTo>
                  <a:pt x="4267" y="264"/>
                </a:lnTo>
                <a:lnTo>
                  <a:pt x="4265" y="264"/>
                </a:lnTo>
                <a:lnTo>
                  <a:pt x="4261" y="264"/>
                </a:lnTo>
                <a:lnTo>
                  <a:pt x="4256" y="264"/>
                </a:lnTo>
                <a:lnTo>
                  <a:pt x="4254" y="266"/>
                </a:lnTo>
                <a:lnTo>
                  <a:pt x="4249" y="264"/>
                </a:lnTo>
                <a:lnTo>
                  <a:pt x="4247" y="264"/>
                </a:lnTo>
                <a:lnTo>
                  <a:pt x="4245" y="266"/>
                </a:lnTo>
                <a:lnTo>
                  <a:pt x="4243" y="264"/>
                </a:lnTo>
                <a:lnTo>
                  <a:pt x="4243" y="268"/>
                </a:lnTo>
                <a:lnTo>
                  <a:pt x="4243" y="270"/>
                </a:lnTo>
                <a:lnTo>
                  <a:pt x="4245" y="270"/>
                </a:lnTo>
                <a:lnTo>
                  <a:pt x="4245" y="270"/>
                </a:lnTo>
                <a:lnTo>
                  <a:pt x="4245" y="268"/>
                </a:lnTo>
                <a:lnTo>
                  <a:pt x="4247" y="268"/>
                </a:lnTo>
                <a:lnTo>
                  <a:pt x="4249" y="270"/>
                </a:lnTo>
                <a:lnTo>
                  <a:pt x="4252" y="268"/>
                </a:lnTo>
                <a:lnTo>
                  <a:pt x="4254" y="268"/>
                </a:lnTo>
                <a:lnTo>
                  <a:pt x="4254" y="268"/>
                </a:lnTo>
                <a:lnTo>
                  <a:pt x="4263" y="268"/>
                </a:lnTo>
                <a:lnTo>
                  <a:pt x="4261" y="270"/>
                </a:lnTo>
                <a:lnTo>
                  <a:pt x="4252" y="270"/>
                </a:lnTo>
                <a:lnTo>
                  <a:pt x="4238" y="273"/>
                </a:lnTo>
                <a:lnTo>
                  <a:pt x="4236" y="275"/>
                </a:lnTo>
                <a:lnTo>
                  <a:pt x="4227" y="275"/>
                </a:lnTo>
                <a:lnTo>
                  <a:pt x="4220" y="277"/>
                </a:lnTo>
                <a:lnTo>
                  <a:pt x="4213" y="277"/>
                </a:lnTo>
                <a:lnTo>
                  <a:pt x="4200" y="279"/>
                </a:lnTo>
                <a:lnTo>
                  <a:pt x="4191" y="284"/>
                </a:lnTo>
                <a:lnTo>
                  <a:pt x="4186" y="284"/>
                </a:lnTo>
                <a:lnTo>
                  <a:pt x="4177" y="286"/>
                </a:lnTo>
                <a:lnTo>
                  <a:pt x="4175" y="288"/>
                </a:lnTo>
                <a:lnTo>
                  <a:pt x="4162" y="293"/>
                </a:lnTo>
                <a:lnTo>
                  <a:pt x="4153" y="293"/>
                </a:lnTo>
                <a:lnTo>
                  <a:pt x="4150" y="293"/>
                </a:lnTo>
                <a:lnTo>
                  <a:pt x="4150" y="295"/>
                </a:lnTo>
                <a:lnTo>
                  <a:pt x="4150" y="295"/>
                </a:lnTo>
                <a:lnTo>
                  <a:pt x="4153" y="295"/>
                </a:lnTo>
                <a:lnTo>
                  <a:pt x="4155" y="297"/>
                </a:lnTo>
                <a:lnTo>
                  <a:pt x="4157" y="297"/>
                </a:lnTo>
                <a:lnTo>
                  <a:pt x="4157" y="300"/>
                </a:lnTo>
                <a:lnTo>
                  <a:pt x="4150" y="304"/>
                </a:lnTo>
                <a:lnTo>
                  <a:pt x="4148" y="306"/>
                </a:lnTo>
                <a:lnTo>
                  <a:pt x="4146" y="309"/>
                </a:lnTo>
                <a:lnTo>
                  <a:pt x="4139" y="304"/>
                </a:lnTo>
                <a:lnTo>
                  <a:pt x="4137" y="306"/>
                </a:lnTo>
                <a:lnTo>
                  <a:pt x="4137" y="306"/>
                </a:lnTo>
                <a:lnTo>
                  <a:pt x="4132" y="306"/>
                </a:lnTo>
                <a:lnTo>
                  <a:pt x="4132" y="309"/>
                </a:lnTo>
                <a:lnTo>
                  <a:pt x="4137" y="309"/>
                </a:lnTo>
                <a:lnTo>
                  <a:pt x="4141" y="311"/>
                </a:lnTo>
                <a:lnTo>
                  <a:pt x="4146" y="313"/>
                </a:lnTo>
                <a:lnTo>
                  <a:pt x="4148" y="315"/>
                </a:lnTo>
                <a:lnTo>
                  <a:pt x="4153" y="315"/>
                </a:lnTo>
                <a:lnTo>
                  <a:pt x="4155" y="318"/>
                </a:lnTo>
                <a:lnTo>
                  <a:pt x="4148" y="318"/>
                </a:lnTo>
                <a:lnTo>
                  <a:pt x="4146" y="315"/>
                </a:lnTo>
                <a:lnTo>
                  <a:pt x="4144" y="315"/>
                </a:lnTo>
                <a:lnTo>
                  <a:pt x="4141" y="315"/>
                </a:lnTo>
                <a:lnTo>
                  <a:pt x="4137" y="315"/>
                </a:lnTo>
                <a:lnTo>
                  <a:pt x="4135" y="320"/>
                </a:lnTo>
                <a:lnTo>
                  <a:pt x="4137" y="320"/>
                </a:lnTo>
                <a:lnTo>
                  <a:pt x="4144" y="322"/>
                </a:lnTo>
                <a:lnTo>
                  <a:pt x="4146" y="322"/>
                </a:lnTo>
                <a:lnTo>
                  <a:pt x="4155" y="331"/>
                </a:lnTo>
                <a:lnTo>
                  <a:pt x="4155" y="333"/>
                </a:lnTo>
                <a:lnTo>
                  <a:pt x="4159" y="333"/>
                </a:lnTo>
                <a:lnTo>
                  <a:pt x="4159" y="333"/>
                </a:lnTo>
                <a:lnTo>
                  <a:pt x="4157" y="336"/>
                </a:lnTo>
                <a:lnTo>
                  <a:pt x="4155" y="338"/>
                </a:lnTo>
                <a:lnTo>
                  <a:pt x="4153" y="340"/>
                </a:lnTo>
                <a:lnTo>
                  <a:pt x="4141" y="342"/>
                </a:lnTo>
                <a:lnTo>
                  <a:pt x="4137" y="342"/>
                </a:lnTo>
                <a:lnTo>
                  <a:pt x="4137" y="342"/>
                </a:lnTo>
                <a:lnTo>
                  <a:pt x="4135" y="345"/>
                </a:lnTo>
                <a:lnTo>
                  <a:pt x="4135" y="345"/>
                </a:lnTo>
                <a:lnTo>
                  <a:pt x="4135" y="347"/>
                </a:lnTo>
                <a:lnTo>
                  <a:pt x="4135" y="347"/>
                </a:lnTo>
                <a:lnTo>
                  <a:pt x="4137" y="349"/>
                </a:lnTo>
                <a:lnTo>
                  <a:pt x="4146" y="354"/>
                </a:lnTo>
                <a:lnTo>
                  <a:pt x="4146" y="356"/>
                </a:lnTo>
                <a:lnTo>
                  <a:pt x="4144" y="354"/>
                </a:lnTo>
                <a:lnTo>
                  <a:pt x="4139" y="351"/>
                </a:lnTo>
                <a:lnTo>
                  <a:pt x="4137" y="349"/>
                </a:lnTo>
                <a:lnTo>
                  <a:pt x="4132" y="349"/>
                </a:lnTo>
                <a:lnTo>
                  <a:pt x="4132" y="347"/>
                </a:lnTo>
                <a:lnTo>
                  <a:pt x="4132" y="345"/>
                </a:lnTo>
                <a:lnTo>
                  <a:pt x="4132" y="345"/>
                </a:lnTo>
                <a:lnTo>
                  <a:pt x="4132" y="345"/>
                </a:lnTo>
                <a:lnTo>
                  <a:pt x="4137" y="340"/>
                </a:lnTo>
                <a:lnTo>
                  <a:pt x="4141" y="340"/>
                </a:lnTo>
                <a:lnTo>
                  <a:pt x="4146" y="338"/>
                </a:lnTo>
                <a:lnTo>
                  <a:pt x="4150" y="333"/>
                </a:lnTo>
                <a:lnTo>
                  <a:pt x="4150" y="333"/>
                </a:lnTo>
                <a:lnTo>
                  <a:pt x="4148" y="331"/>
                </a:lnTo>
                <a:lnTo>
                  <a:pt x="4144" y="331"/>
                </a:lnTo>
                <a:lnTo>
                  <a:pt x="4135" y="333"/>
                </a:lnTo>
                <a:lnTo>
                  <a:pt x="4130" y="333"/>
                </a:lnTo>
                <a:lnTo>
                  <a:pt x="4126" y="336"/>
                </a:lnTo>
                <a:lnTo>
                  <a:pt x="4124" y="336"/>
                </a:lnTo>
                <a:lnTo>
                  <a:pt x="4121" y="338"/>
                </a:lnTo>
                <a:lnTo>
                  <a:pt x="4117" y="336"/>
                </a:lnTo>
                <a:lnTo>
                  <a:pt x="4110" y="336"/>
                </a:lnTo>
                <a:lnTo>
                  <a:pt x="4099" y="338"/>
                </a:lnTo>
                <a:lnTo>
                  <a:pt x="4097" y="338"/>
                </a:lnTo>
                <a:lnTo>
                  <a:pt x="4070" y="338"/>
                </a:lnTo>
                <a:lnTo>
                  <a:pt x="4065" y="340"/>
                </a:lnTo>
                <a:lnTo>
                  <a:pt x="4052" y="342"/>
                </a:lnTo>
                <a:lnTo>
                  <a:pt x="4052" y="342"/>
                </a:lnTo>
                <a:lnTo>
                  <a:pt x="4052" y="345"/>
                </a:lnTo>
                <a:lnTo>
                  <a:pt x="4049" y="347"/>
                </a:lnTo>
                <a:lnTo>
                  <a:pt x="4049" y="347"/>
                </a:lnTo>
                <a:lnTo>
                  <a:pt x="4049" y="349"/>
                </a:lnTo>
                <a:lnTo>
                  <a:pt x="4049" y="351"/>
                </a:lnTo>
                <a:lnTo>
                  <a:pt x="4049" y="354"/>
                </a:lnTo>
                <a:lnTo>
                  <a:pt x="4049" y="356"/>
                </a:lnTo>
                <a:lnTo>
                  <a:pt x="4052" y="356"/>
                </a:lnTo>
                <a:lnTo>
                  <a:pt x="4054" y="358"/>
                </a:lnTo>
                <a:lnTo>
                  <a:pt x="4056" y="360"/>
                </a:lnTo>
                <a:lnTo>
                  <a:pt x="4054" y="363"/>
                </a:lnTo>
                <a:lnTo>
                  <a:pt x="4052" y="365"/>
                </a:lnTo>
                <a:lnTo>
                  <a:pt x="4052" y="367"/>
                </a:lnTo>
                <a:lnTo>
                  <a:pt x="4054" y="369"/>
                </a:lnTo>
                <a:lnTo>
                  <a:pt x="4054" y="372"/>
                </a:lnTo>
                <a:lnTo>
                  <a:pt x="4054" y="374"/>
                </a:lnTo>
                <a:lnTo>
                  <a:pt x="4058" y="376"/>
                </a:lnTo>
                <a:lnTo>
                  <a:pt x="4063" y="376"/>
                </a:lnTo>
                <a:lnTo>
                  <a:pt x="4067" y="376"/>
                </a:lnTo>
                <a:lnTo>
                  <a:pt x="4070" y="378"/>
                </a:lnTo>
                <a:lnTo>
                  <a:pt x="4074" y="381"/>
                </a:lnTo>
                <a:lnTo>
                  <a:pt x="4076" y="381"/>
                </a:lnTo>
                <a:lnTo>
                  <a:pt x="4076" y="381"/>
                </a:lnTo>
                <a:lnTo>
                  <a:pt x="4079" y="385"/>
                </a:lnTo>
                <a:lnTo>
                  <a:pt x="4079" y="385"/>
                </a:lnTo>
                <a:lnTo>
                  <a:pt x="4083" y="390"/>
                </a:lnTo>
                <a:lnTo>
                  <a:pt x="4085" y="390"/>
                </a:lnTo>
                <a:lnTo>
                  <a:pt x="4092" y="392"/>
                </a:lnTo>
                <a:lnTo>
                  <a:pt x="4094" y="392"/>
                </a:lnTo>
                <a:lnTo>
                  <a:pt x="4097" y="396"/>
                </a:lnTo>
                <a:lnTo>
                  <a:pt x="4097" y="396"/>
                </a:lnTo>
                <a:lnTo>
                  <a:pt x="4097" y="399"/>
                </a:lnTo>
                <a:lnTo>
                  <a:pt x="4097" y="401"/>
                </a:lnTo>
                <a:lnTo>
                  <a:pt x="4097" y="401"/>
                </a:lnTo>
                <a:lnTo>
                  <a:pt x="4097" y="403"/>
                </a:lnTo>
                <a:lnTo>
                  <a:pt x="4092" y="408"/>
                </a:lnTo>
                <a:lnTo>
                  <a:pt x="4092" y="412"/>
                </a:lnTo>
                <a:lnTo>
                  <a:pt x="4094" y="417"/>
                </a:lnTo>
                <a:lnTo>
                  <a:pt x="4097" y="421"/>
                </a:lnTo>
                <a:lnTo>
                  <a:pt x="4099" y="426"/>
                </a:lnTo>
                <a:lnTo>
                  <a:pt x="4101" y="428"/>
                </a:lnTo>
                <a:lnTo>
                  <a:pt x="4099" y="430"/>
                </a:lnTo>
                <a:lnTo>
                  <a:pt x="4099" y="432"/>
                </a:lnTo>
                <a:lnTo>
                  <a:pt x="4097" y="435"/>
                </a:lnTo>
                <a:lnTo>
                  <a:pt x="4094" y="435"/>
                </a:lnTo>
                <a:lnTo>
                  <a:pt x="4090" y="437"/>
                </a:lnTo>
                <a:lnTo>
                  <a:pt x="4090" y="437"/>
                </a:lnTo>
                <a:lnTo>
                  <a:pt x="4090" y="439"/>
                </a:lnTo>
                <a:lnTo>
                  <a:pt x="4090" y="441"/>
                </a:lnTo>
                <a:lnTo>
                  <a:pt x="4090" y="441"/>
                </a:lnTo>
                <a:lnTo>
                  <a:pt x="4088" y="441"/>
                </a:lnTo>
                <a:lnTo>
                  <a:pt x="4085" y="441"/>
                </a:lnTo>
                <a:lnTo>
                  <a:pt x="4085" y="439"/>
                </a:lnTo>
                <a:lnTo>
                  <a:pt x="4083" y="437"/>
                </a:lnTo>
                <a:lnTo>
                  <a:pt x="4085" y="435"/>
                </a:lnTo>
                <a:lnTo>
                  <a:pt x="4088" y="432"/>
                </a:lnTo>
                <a:lnTo>
                  <a:pt x="4090" y="428"/>
                </a:lnTo>
                <a:lnTo>
                  <a:pt x="4090" y="423"/>
                </a:lnTo>
                <a:lnTo>
                  <a:pt x="4090" y="421"/>
                </a:lnTo>
                <a:lnTo>
                  <a:pt x="4090" y="419"/>
                </a:lnTo>
                <a:lnTo>
                  <a:pt x="4088" y="417"/>
                </a:lnTo>
                <a:lnTo>
                  <a:pt x="4085" y="417"/>
                </a:lnTo>
                <a:lnTo>
                  <a:pt x="4083" y="419"/>
                </a:lnTo>
                <a:lnTo>
                  <a:pt x="4081" y="423"/>
                </a:lnTo>
                <a:lnTo>
                  <a:pt x="4076" y="428"/>
                </a:lnTo>
                <a:lnTo>
                  <a:pt x="4076" y="430"/>
                </a:lnTo>
                <a:lnTo>
                  <a:pt x="4076" y="432"/>
                </a:lnTo>
                <a:lnTo>
                  <a:pt x="4076" y="432"/>
                </a:lnTo>
                <a:lnTo>
                  <a:pt x="4076" y="430"/>
                </a:lnTo>
                <a:lnTo>
                  <a:pt x="4076" y="428"/>
                </a:lnTo>
                <a:lnTo>
                  <a:pt x="4076" y="423"/>
                </a:lnTo>
                <a:lnTo>
                  <a:pt x="4079" y="421"/>
                </a:lnTo>
                <a:lnTo>
                  <a:pt x="4079" y="419"/>
                </a:lnTo>
                <a:lnTo>
                  <a:pt x="4076" y="417"/>
                </a:lnTo>
                <a:lnTo>
                  <a:pt x="4076" y="414"/>
                </a:lnTo>
                <a:lnTo>
                  <a:pt x="4076" y="412"/>
                </a:lnTo>
                <a:lnTo>
                  <a:pt x="4079" y="408"/>
                </a:lnTo>
                <a:lnTo>
                  <a:pt x="4081" y="408"/>
                </a:lnTo>
                <a:lnTo>
                  <a:pt x="4088" y="403"/>
                </a:lnTo>
                <a:lnTo>
                  <a:pt x="4088" y="403"/>
                </a:lnTo>
                <a:lnTo>
                  <a:pt x="4090" y="399"/>
                </a:lnTo>
                <a:lnTo>
                  <a:pt x="4092" y="399"/>
                </a:lnTo>
                <a:lnTo>
                  <a:pt x="4092" y="396"/>
                </a:lnTo>
                <a:lnTo>
                  <a:pt x="4090" y="394"/>
                </a:lnTo>
                <a:lnTo>
                  <a:pt x="4088" y="394"/>
                </a:lnTo>
                <a:lnTo>
                  <a:pt x="4085" y="394"/>
                </a:lnTo>
                <a:lnTo>
                  <a:pt x="4081" y="394"/>
                </a:lnTo>
                <a:lnTo>
                  <a:pt x="4074" y="396"/>
                </a:lnTo>
                <a:lnTo>
                  <a:pt x="4067" y="396"/>
                </a:lnTo>
                <a:lnTo>
                  <a:pt x="4065" y="394"/>
                </a:lnTo>
                <a:lnTo>
                  <a:pt x="4056" y="387"/>
                </a:lnTo>
                <a:lnTo>
                  <a:pt x="4054" y="385"/>
                </a:lnTo>
                <a:lnTo>
                  <a:pt x="4054" y="385"/>
                </a:lnTo>
                <a:lnTo>
                  <a:pt x="4054" y="385"/>
                </a:lnTo>
                <a:lnTo>
                  <a:pt x="4049" y="383"/>
                </a:lnTo>
                <a:lnTo>
                  <a:pt x="4040" y="381"/>
                </a:lnTo>
                <a:lnTo>
                  <a:pt x="4034" y="376"/>
                </a:lnTo>
                <a:lnTo>
                  <a:pt x="4018" y="376"/>
                </a:lnTo>
                <a:lnTo>
                  <a:pt x="4013" y="376"/>
                </a:lnTo>
                <a:lnTo>
                  <a:pt x="4011" y="378"/>
                </a:lnTo>
                <a:lnTo>
                  <a:pt x="4007" y="381"/>
                </a:lnTo>
                <a:lnTo>
                  <a:pt x="4004" y="381"/>
                </a:lnTo>
                <a:lnTo>
                  <a:pt x="4002" y="381"/>
                </a:lnTo>
                <a:lnTo>
                  <a:pt x="4002" y="383"/>
                </a:lnTo>
                <a:lnTo>
                  <a:pt x="4002" y="385"/>
                </a:lnTo>
                <a:lnTo>
                  <a:pt x="4002" y="385"/>
                </a:lnTo>
                <a:lnTo>
                  <a:pt x="4007" y="383"/>
                </a:lnTo>
                <a:lnTo>
                  <a:pt x="4011" y="385"/>
                </a:lnTo>
                <a:lnTo>
                  <a:pt x="4013" y="385"/>
                </a:lnTo>
                <a:lnTo>
                  <a:pt x="4016" y="390"/>
                </a:lnTo>
                <a:lnTo>
                  <a:pt x="4013" y="390"/>
                </a:lnTo>
                <a:lnTo>
                  <a:pt x="4007" y="392"/>
                </a:lnTo>
                <a:lnTo>
                  <a:pt x="4004" y="392"/>
                </a:lnTo>
                <a:lnTo>
                  <a:pt x="3995" y="387"/>
                </a:lnTo>
                <a:lnTo>
                  <a:pt x="3993" y="385"/>
                </a:lnTo>
                <a:lnTo>
                  <a:pt x="3986" y="387"/>
                </a:lnTo>
                <a:lnTo>
                  <a:pt x="3982" y="390"/>
                </a:lnTo>
                <a:lnTo>
                  <a:pt x="3980" y="390"/>
                </a:lnTo>
                <a:lnTo>
                  <a:pt x="3982" y="392"/>
                </a:lnTo>
                <a:lnTo>
                  <a:pt x="3984" y="396"/>
                </a:lnTo>
                <a:lnTo>
                  <a:pt x="3984" y="399"/>
                </a:lnTo>
                <a:lnTo>
                  <a:pt x="3986" y="401"/>
                </a:lnTo>
                <a:lnTo>
                  <a:pt x="3993" y="403"/>
                </a:lnTo>
                <a:lnTo>
                  <a:pt x="3998" y="403"/>
                </a:lnTo>
                <a:lnTo>
                  <a:pt x="4002" y="408"/>
                </a:lnTo>
                <a:lnTo>
                  <a:pt x="4007" y="408"/>
                </a:lnTo>
                <a:lnTo>
                  <a:pt x="4009" y="405"/>
                </a:lnTo>
                <a:lnTo>
                  <a:pt x="4013" y="408"/>
                </a:lnTo>
                <a:lnTo>
                  <a:pt x="4018" y="412"/>
                </a:lnTo>
                <a:lnTo>
                  <a:pt x="4018" y="414"/>
                </a:lnTo>
                <a:lnTo>
                  <a:pt x="4020" y="417"/>
                </a:lnTo>
                <a:lnTo>
                  <a:pt x="4022" y="417"/>
                </a:lnTo>
                <a:lnTo>
                  <a:pt x="4022" y="417"/>
                </a:lnTo>
                <a:lnTo>
                  <a:pt x="4025" y="417"/>
                </a:lnTo>
                <a:lnTo>
                  <a:pt x="4027" y="417"/>
                </a:lnTo>
                <a:lnTo>
                  <a:pt x="4027" y="417"/>
                </a:lnTo>
                <a:lnTo>
                  <a:pt x="4025" y="417"/>
                </a:lnTo>
                <a:lnTo>
                  <a:pt x="4020" y="419"/>
                </a:lnTo>
                <a:lnTo>
                  <a:pt x="4016" y="417"/>
                </a:lnTo>
                <a:lnTo>
                  <a:pt x="4011" y="417"/>
                </a:lnTo>
                <a:lnTo>
                  <a:pt x="4004" y="410"/>
                </a:lnTo>
                <a:lnTo>
                  <a:pt x="3995" y="410"/>
                </a:lnTo>
                <a:lnTo>
                  <a:pt x="3995" y="412"/>
                </a:lnTo>
                <a:lnTo>
                  <a:pt x="3991" y="410"/>
                </a:lnTo>
                <a:lnTo>
                  <a:pt x="3982" y="410"/>
                </a:lnTo>
                <a:lnTo>
                  <a:pt x="3975" y="408"/>
                </a:lnTo>
                <a:lnTo>
                  <a:pt x="3968" y="405"/>
                </a:lnTo>
                <a:lnTo>
                  <a:pt x="3968" y="405"/>
                </a:lnTo>
                <a:lnTo>
                  <a:pt x="3968" y="403"/>
                </a:lnTo>
                <a:lnTo>
                  <a:pt x="3971" y="401"/>
                </a:lnTo>
                <a:lnTo>
                  <a:pt x="3971" y="401"/>
                </a:lnTo>
                <a:lnTo>
                  <a:pt x="3973" y="396"/>
                </a:lnTo>
                <a:lnTo>
                  <a:pt x="3968" y="392"/>
                </a:lnTo>
                <a:lnTo>
                  <a:pt x="3968" y="387"/>
                </a:lnTo>
                <a:lnTo>
                  <a:pt x="3971" y="387"/>
                </a:lnTo>
                <a:lnTo>
                  <a:pt x="3973" y="383"/>
                </a:lnTo>
                <a:lnTo>
                  <a:pt x="3975" y="381"/>
                </a:lnTo>
                <a:lnTo>
                  <a:pt x="3975" y="381"/>
                </a:lnTo>
                <a:lnTo>
                  <a:pt x="3975" y="378"/>
                </a:lnTo>
                <a:lnTo>
                  <a:pt x="3975" y="376"/>
                </a:lnTo>
                <a:lnTo>
                  <a:pt x="3975" y="376"/>
                </a:lnTo>
                <a:lnTo>
                  <a:pt x="3973" y="374"/>
                </a:lnTo>
                <a:lnTo>
                  <a:pt x="3973" y="372"/>
                </a:lnTo>
                <a:lnTo>
                  <a:pt x="3973" y="369"/>
                </a:lnTo>
                <a:lnTo>
                  <a:pt x="3971" y="367"/>
                </a:lnTo>
                <a:lnTo>
                  <a:pt x="3971" y="365"/>
                </a:lnTo>
                <a:lnTo>
                  <a:pt x="3966" y="363"/>
                </a:lnTo>
                <a:lnTo>
                  <a:pt x="3964" y="363"/>
                </a:lnTo>
                <a:lnTo>
                  <a:pt x="3962" y="363"/>
                </a:lnTo>
                <a:lnTo>
                  <a:pt x="3962" y="363"/>
                </a:lnTo>
                <a:lnTo>
                  <a:pt x="3962" y="367"/>
                </a:lnTo>
                <a:lnTo>
                  <a:pt x="3964" y="369"/>
                </a:lnTo>
                <a:lnTo>
                  <a:pt x="3966" y="372"/>
                </a:lnTo>
                <a:lnTo>
                  <a:pt x="3966" y="376"/>
                </a:lnTo>
                <a:lnTo>
                  <a:pt x="3966" y="381"/>
                </a:lnTo>
                <a:lnTo>
                  <a:pt x="3966" y="381"/>
                </a:lnTo>
                <a:lnTo>
                  <a:pt x="3964" y="383"/>
                </a:lnTo>
                <a:lnTo>
                  <a:pt x="3962" y="385"/>
                </a:lnTo>
                <a:lnTo>
                  <a:pt x="3957" y="387"/>
                </a:lnTo>
                <a:lnTo>
                  <a:pt x="3953" y="387"/>
                </a:lnTo>
                <a:lnTo>
                  <a:pt x="3948" y="390"/>
                </a:lnTo>
                <a:lnTo>
                  <a:pt x="3944" y="392"/>
                </a:lnTo>
                <a:lnTo>
                  <a:pt x="3935" y="403"/>
                </a:lnTo>
                <a:lnTo>
                  <a:pt x="3935" y="405"/>
                </a:lnTo>
                <a:lnTo>
                  <a:pt x="3939" y="408"/>
                </a:lnTo>
                <a:lnTo>
                  <a:pt x="3941" y="408"/>
                </a:lnTo>
                <a:lnTo>
                  <a:pt x="3941" y="410"/>
                </a:lnTo>
                <a:lnTo>
                  <a:pt x="3944" y="414"/>
                </a:lnTo>
                <a:lnTo>
                  <a:pt x="3953" y="426"/>
                </a:lnTo>
                <a:lnTo>
                  <a:pt x="3955" y="428"/>
                </a:lnTo>
                <a:lnTo>
                  <a:pt x="3953" y="430"/>
                </a:lnTo>
                <a:lnTo>
                  <a:pt x="3948" y="437"/>
                </a:lnTo>
                <a:lnTo>
                  <a:pt x="3946" y="439"/>
                </a:lnTo>
                <a:lnTo>
                  <a:pt x="3941" y="448"/>
                </a:lnTo>
                <a:lnTo>
                  <a:pt x="3941" y="453"/>
                </a:lnTo>
                <a:lnTo>
                  <a:pt x="3944" y="455"/>
                </a:lnTo>
                <a:lnTo>
                  <a:pt x="3946" y="457"/>
                </a:lnTo>
                <a:lnTo>
                  <a:pt x="3948" y="459"/>
                </a:lnTo>
                <a:lnTo>
                  <a:pt x="3946" y="466"/>
                </a:lnTo>
                <a:lnTo>
                  <a:pt x="3946" y="466"/>
                </a:lnTo>
                <a:lnTo>
                  <a:pt x="3948" y="468"/>
                </a:lnTo>
                <a:lnTo>
                  <a:pt x="3955" y="466"/>
                </a:lnTo>
                <a:lnTo>
                  <a:pt x="3962" y="468"/>
                </a:lnTo>
                <a:lnTo>
                  <a:pt x="3966" y="468"/>
                </a:lnTo>
                <a:lnTo>
                  <a:pt x="3971" y="464"/>
                </a:lnTo>
                <a:lnTo>
                  <a:pt x="3973" y="464"/>
                </a:lnTo>
                <a:lnTo>
                  <a:pt x="3980" y="464"/>
                </a:lnTo>
                <a:lnTo>
                  <a:pt x="3991" y="468"/>
                </a:lnTo>
                <a:lnTo>
                  <a:pt x="4000" y="473"/>
                </a:lnTo>
                <a:lnTo>
                  <a:pt x="4002" y="473"/>
                </a:lnTo>
                <a:lnTo>
                  <a:pt x="4007" y="473"/>
                </a:lnTo>
                <a:lnTo>
                  <a:pt x="4007" y="480"/>
                </a:lnTo>
                <a:lnTo>
                  <a:pt x="4009" y="484"/>
                </a:lnTo>
                <a:lnTo>
                  <a:pt x="4011" y="486"/>
                </a:lnTo>
                <a:lnTo>
                  <a:pt x="4011" y="491"/>
                </a:lnTo>
                <a:lnTo>
                  <a:pt x="4009" y="491"/>
                </a:lnTo>
                <a:lnTo>
                  <a:pt x="4007" y="491"/>
                </a:lnTo>
                <a:lnTo>
                  <a:pt x="4007" y="493"/>
                </a:lnTo>
                <a:lnTo>
                  <a:pt x="4004" y="498"/>
                </a:lnTo>
                <a:lnTo>
                  <a:pt x="4004" y="500"/>
                </a:lnTo>
                <a:lnTo>
                  <a:pt x="4004" y="504"/>
                </a:lnTo>
                <a:lnTo>
                  <a:pt x="4013" y="507"/>
                </a:lnTo>
                <a:lnTo>
                  <a:pt x="4020" y="507"/>
                </a:lnTo>
                <a:lnTo>
                  <a:pt x="4025" y="507"/>
                </a:lnTo>
                <a:lnTo>
                  <a:pt x="4025" y="507"/>
                </a:lnTo>
                <a:lnTo>
                  <a:pt x="4025" y="509"/>
                </a:lnTo>
                <a:lnTo>
                  <a:pt x="4020" y="509"/>
                </a:lnTo>
                <a:lnTo>
                  <a:pt x="4011" y="509"/>
                </a:lnTo>
                <a:lnTo>
                  <a:pt x="4007" y="509"/>
                </a:lnTo>
                <a:lnTo>
                  <a:pt x="4007" y="509"/>
                </a:lnTo>
                <a:lnTo>
                  <a:pt x="4004" y="507"/>
                </a:lnTo>
                <a:lnTo>
                  <a:pt x="4002" y="504"/>
                </a:lnTo>
                <a:lnTo>
                  <a:pt x="4000" y="504"/>
                </a:lnTo>
                <a:lnTo>
                  <a:pt x="3998" y="504"/>
                </a:lnTo>
                <a:lnTo>
                  <a:pt x="4000" y="500"/>
                </a:lnTo>
                <a:lnTo>
                  <a:pt x="4000" y="489"/>
                </a:lnTo>
                <a:lnTo>
                  <a:pt x="4000" y="484"/>
                </a:lnTo>
                <a:lnTo>
                  <a:pt x="3998" y="482"/>
                </a:lnTo>
                <a:lnTo>
                  <a:pt x="3991" y="477"/>
                </a:lnTo>
                <a:lnTo>
                  <a:pt x="3989" y="473"/>
                </a:lnTo>
                <a:lnTo>
                  <a:pt x="3986" y="471"/>
                </a:lnTo>
                <a:lnTo>
                  <a:pt x="3984" y="471"/>
                </a:lnTo>
                <a:lnTo>
                  <a:pt x="3982" y="471"/>
                </a:lnTo>
                <a:lnTo>
                  <a:pt x="3973" y="473"/>
                </a:lnTo>
                <a:lnTo>
                  <a:pt x="3966" y="475"/>
                </a:lnTo>
                <a:lnTo>
                  <a:pt x="3957" y="477"/>
                </a:lnTo>
                <a:lnTo>
                  <a:pt x="3957" y="480"/>
                </a:lnTo>
                <a:lnTo>
                  <a:pt x="3955" y="486"/>
                </a:lnTo>
                <a:lnTo>
                  <a:pt x="3957" y="489"/>
                </a:lnTo>
                <a:lnTo>
                  <a:pt x="3959" y="491"/>
                </a:lnTo>
                <a:lnTo>
                  <a:pt x="3959" y="495"/>
                </a:lnTo>
                <a:lnTo>
                  <a:pt x="3962" y="498"/>
                </a:lnTo>
                <a:lnTo>
                  <a:pt x="3962" y="500"/>
                </a:lnTo>
                <a:lnTo>
                  <a:pt x="3962" y="504"/>
                </a:lnTo>
                <a:lnTo>
                  <a:pt x="3959" y="507"/>
                </a:lnTo>
                <a:lnTo>
                  <a:pt x="3950" y="513"/>
                </a:lnTo>
                <a:lnTo>
                  <a:pt x="3948" y="516"/>
                </a:lnTo>
                <a:lnTo>
                  <a:pt x="3946" y="522"/>
                </a:lnTo>
                <a:lnTo>
                  <a:pt x="3946" y="525"/>
                </a:lnTo>
                <a:lnTo>
                  <a:pt x="3941" y="527"/>
                </a:lnTo>
                <a:lnTo>
                  <a:pt x="3939" y="529"/>
                </a:lnTo>
                <a:lnTo>
                  <a:pt x="3923" y="536"/>
                </a:lnTo>
                <a:lnTo>
                  <a:pt x="3923" y="536"/>
                </a:lnTo>
                <a:lnTo>
                  <a:pt x="3923" y="540"/>
                </a:lnTo>
                <a:lnTo>
                  <a:pt x="3919" y="543"/>
                </a:lnTo>
                <a:lnTo>
                  <a:pt x="3917" y="543"/>
                </a:lnTo>
                <a:lnTo>
                  <a:pt x="3910" y="540"/>
                </a:lnTo>
                <a:lnTo>
                  <a:pt x="3908" y="540"/>
                </a:lnTo>
                <a:lnTo>
                  <a:pt x="3905" y="540"/>
                </a:lnTo>
                <a:lnTo>
                  <a:pt x="3892" y="540"/>
                </a:lnTo>
                <a:lnTo>
                  <a:pt x="3885" y="538"/>
                </a:lnTo>
                <a:lnTo>
                  <a:pt x="3883" y="538"/>
                </a:lnTo>
                <a:lnTo>
                  <a:pt x="3878" y="536"/>
                </a:lnTo>
                <a:lnTo>
                  <a:pt x="3874" y="534"/>
                </a:lnTo>
                <a:lnTo>
                  <a:pt x="3874" y="534"/>
                </a:lnTo>
                <a:lnTo>
                  <a:pt x="3872" y="531"/>
                </a:lnTo>
                <a:lnTo>
                  <a:pt x="3872" y="529"/>
                </a:lnTo>
                <a:lnTo>
                  <a:pt x="3872" y="529"/>
                </a:lnTo>
                <a:lnTo>
                  <a:pt x="3872" y="529"/>
                </a:lnTo>
                <a:lnTo>
                  <a:pt x="3874" y="529"/>
                </a:lnTo>
                <a:lnTo>
                  <a:pt x="3883" y="529"/>
                </a:lnTo>
                <a:lnTo>
                  <a:pt x="3885" y="527"/>
                </a:lnTo>
                <a:lnTo>
                  <a:pt x="3885" y="529"/>
                </a:lnTo>
                <a:lnTo>
                  <a:pt x="3887" y="529"/>
                </a:lnTo>
                <a:lnTo>
                  <a:pt x="3892" y="531"/>
                </a:lnTo>
                <a:lnTo>
                  <a:pt x="3894" y="531"/>
                </a:lnTo>
                <a:lnTo>
                  <a:pt x="3896" y="529"/>
                </a:lnTo>
                <a:lnTo>
                  <a:pt x="3896" y="529"/>
                </a:lnTo>
                <a:lnTo>
                  <a:pt x="3896" y="531"/>
                </a:lnTo>
                <a:lnTo>
                  <a:pt x="3896" y="531"/>
                </a:lnTo>
                <a:lnTo>
                  <a:pt x="3894" y="531"/>
                </a:lnTo>
                <a:lnTo>
                  <a:pt x="3892" y="534"/>
                </a:lnTo>
                <a:lnTo>
                  <a:pt x="3892" y="534"/>
                </a:lnTo>
                <a:lnTo>
                  <a:pt x="3894" y="536"/>
                </a:lnTo>
                <a:lnTo>
                  <a:pt x="3899" y="536"/>
                </a:lnTo>
                <a:lnTo>
                  <a:pt x="3901" y="536"/>
                </a:lnTo>
                <a:lnTo>
                  <a:pt x="3903" y="534"/>
                </a:lnTo>
                <a:lnTo>
                  <a:pt x="3908" y="531"/>
                </a:lnTo>
                <a:lnTo>
                  <a:pt x="3910" y="531"/>
                </a:lnTo>
                <a:lnTo>
                  <a:pt x="3910" y="529"/>
                </a:lnTo>
                <a:lnTo>
                  <a:pt x="3910" y="527"/>
                </a:lnTo>
                <a:lnTo>
                  <a:pt x="3908" y="525"/>
                </a:lnTo>
                <a:lnTo>
                  <a:pt x="3912" y="525"/>
                </a:lnTo>
                <a:lnTo>
                  <a:pt x="3914" y="522"/>
                </a:lnTo>
                <a:lnTo>
                  <a:pt x="3928" y="509"/>
                </a:lnTo>
                <a:lnTo>
                  <a:pt x="3932" y="504"/>
                </a:lnTo>
                <a:lnTo>
                  <a:pt x="3935" y="504"/>
                </a:lnTo>
                <a:lnTo>
                  <a:pt x="3935" y="502"/>
                </a:lnTo>
                <a:lnTo>
                  <a:pt x="3937" y="498"/>
                </a:lnTo>
                <a:lnTo>
                  <a:pt x="3935" y="495"/>
                </a:lnTo>
                <a:lnTo>
                  <a:pt x="3935" y="493"/>
                </a:lnTo>
                <a:lnTo>
                  <a:pt x="3937" y="489"/>
                </a:lnTo>
                <a:lnTo>
                  <a:pt x="3941" y="486"/>
                </a:lnTo>
                <a:lnTo>
                  <a:pt x="3941" y="484"/>
                </a:lnTo>
                <a:lnTo>
                  <a:pt x="3941" y="484"/>
                </a:lnTo>
                <a:lnTo>
                  <a:pt x="3941" y="482"/>
                </a:lnTo>
                <a:lnTo>
                  <a:pt x="3937" y="480"/>
                </a:lnTo>
                <a:lnTo>
                  <a:pt x="3930" y="475"/>
                </a:lnTo>
                <a:lnTo>
                  <a:pt x="3928" y="475"/>
                </a:lnTo>
                <a:lnTo>
                  <a:pt x="3926" y="471"/>
                </a:lnTo>
                <a:lnTo>
                  <a:pt x="3926" y="468"/>
                </a:lnTo>
                <a:lnTo>
                  <a:pt x="3926" y="466"/>
                </a:lnTo>
                <a:lnTo>
                  <a:pt x="3926" y="459"/>
                </a:lnTo>
                <a:lnTo>
                  <a:pt x="3928" y="457"/>
                </a:lnTo>
                <a:lnTo>
                  <a:pt x="3928" y="448"/>
                </a:lnTo>
                <a:lnTo>
                  <a:pt x="3926" y="439"/>
                </a:lnTo>
                <a:lnTo>
                  <a:pt x="3926" y="437"/>
                </a:lnTo>
                <a:lnTo>
                  <a:pt x="3926" y="435"/>
                </a:lnTo>
                <a:lnTo>
                  <a:pt x="3928" y="432"/>
                </a:lnTo>
                <a:lnTo>
                  <a:pt x="3928" y="430"/>
                </a:lnTo>
                <a:lnTo>
                  <a:pt x="3928" y="421"/>
                </a:lnTo>
                <a:lnTo>
                  <a:pt x="3928" y="417"/>
                </a:lnTo>
                <a:lnTo>
                  <a:pt x="3926" y="412"/>
                </a:lnTo>
                <a:lnTo>
                  <a:pt x="3919" y="408"/>
                </a:lnTo>
                <a:lnTo>
                  <a:pt x="3917" y="403"/>
                </a:lnTo>
                <a:lnTo>
                  <a:pt x="3917" y="401"/>
                </a:lnTo>
                <a:lnTo>
                  <a:pt x="3917" y="401"/>
                </a:lnTo>
                <a:lnTo>
                  <a:pt x="3919" y="399"/>
                </a:lnTo>
                <a:lnTo>
                  <a:pt x="3921" y="396"/>
                </a:lnTo>
                <a:lnTo>
                  <a:pt x="3923" y="392"/>
                </a:lnTo>
                <a:lnTo>
                  <a:pt x="3926" y="387"/>
                </a:lnTo>
                <a:lnTo>
                  <a:pt x="3928" y="385"/>
                </a:lnTo>
                <a:lnTo>
                  <a:pt x="3930" y="378"/>
                </a:lnTo>
                <a:lnTo>
                  <a:pt x="3930" y="374"/>
                </a:lnTo>
                <a:lnTo>
                  <a:pt x="3930" y="367"/>
                </a:lnTo>
                <a:lnTo>
                  <a:pt x="3928" y="365"/>
                </a:lnTo>
                <a:lnTo>
                  <a:pt x="3926" y="365"/>
                </a:lnTo>
                <a:lnTo>
                  <a:pt x="3919" y="363"/>
                </a:lnTo>
                <a:lnTo>
                  <a:pt x="3917" y="363"/>
                </a:lnTo>
                <a:lnTo>
                  <a:pt x="3912" y="360"/>
                </a:lnTo>
                <a:lnTo>
                  <a:pt x="3910" y="360"/>
                </a:lnTo>
                <a:lnTo>
                  <a:pt x="3896" y="360"/>
                </a:lnTo>
                <a:lnTo>
                  <a:pt x="3890" y="360"/>
                </a:lnTo>
                <a:lnTo>
                  <a:pt x="3885" y="363"/>
                </a:lnTo>
                <a:lnTo>
                  <a:pt x="3883" y="363"/>
                </a:lnTo>
                <a:lnTo>
                  <a:pt x="3881" y="360"/>
                </a:lnTo>
                <a:lnTo>
                  <a:pt x="3881" y="360"/>
                </a:lnTo>
                <a:lnTo>
                  <a:pt x="3883" y="360"/>
                </a:lnTo>
                <a:lnTo>
                  <a:pt x="3881" y="358"/>
                </a:lnTo>
                <a:lnTo>
                  <a:pt x="3881" y="358"/>
                </a:lnTo>
                <a:lnTo>
                  <a:pt x="3876" y="360"/>
                </a:lnTo>
                <a:lnTo>
                  <a:pt x="3872" y="367"/>
                </a:lnTo>
                <a:lnTo>
                  <a:pt x="3869" y="376"/>
                </a:lnTo>
                <a:lnTo>
                  <a:pt x="3865" y="387"/>
                </a:lnTo>
                <a:lnTo>
                  <a:pt x="3863" y="392"/>
                </a:lnTo>
                <a:lnTo>
                  <a:pt x="3860" y="396"/>
                </a:lnTo>
                <a:lnTo>
                  <a:pt x="3856" y="401"/>
                </a:lnTo>
                <a:lnTo>
                  <a:pt x="3849" y="403"/>
                </a:lnTo>
                <a:lnTo>
                  <a:pt x="3845" y="405"/>
                </a:lnTo>
                <a:lnTo>
                  <a:pt x="3838" y="408"/>
                </a:lnTo>
                <a:lnTo>
                  <a:pt x="3836" y="412"/>
                </a:lnTo>
                <a:lnTo>
                  <a:pt x="3833" y="414"/>
                </a:lnTo>
                <a:lnTo>
                  <a:pt x="3836" y="414"/>
                </a:lnTo>
                <a:lnTo>
                  <a:pt x="3838" y="414"/>
                </a:lnTo>
                <a:lnTo>
                  <a:pt x="3836" y="417"/>
                </a:lnTo>
                <a:lnTo>
                  <a:pt x="3836" y="419"/>
                </a:lnTo>
                <a:lnTo>
                  <a:pt x="3836" y="419"/>
                </a:lnTo>
                <a:lnTo>
                  <a:pt x="3836" y="421"/>
                </a:lnTo>
                <a:lnTo>
                  <a:pt x="3838" y="421"/>
                </a:lnTo>
                <a:lnTo>
                  <a:pt x="3842" y="421"/>
                </a:lnTo>
                <a:lnTo>
                  <a:pt x="3842" y="421"/>
                </a:lnTo>
                <a:lnTo>
                  <a:pt x="3845" y="423"/>
                </a:lnTo>
                <a:lnTo>
                  <a:pt x="3845" y="430"/>
                </a:lnTo>
                <a:lnTo>
                  <a:pt x="3842" y="435"/>
                </a:lnTo>
                <a:lnTo>
                  <a:pt x="3842" y="437"/>
                </a:lnTo>
                <a:lnTo>
                  <a:pt x="3842" y="439"/>
                </a:lnTo>
                <a:lnTo>
                  <a:pt x="3845" y="441"/>
                </a:lnTo>
                <a:lnTo>
                  <a:pt x="3842" y="444"/>
                </a:lnTo>
                <a:lnTo>
                  <a:pt x="3840" y="444"/>
                </a:lnTo>
                <a:lnTo>
                  <a:pt x="3838" y="444"/>
                </a:lnTo>
                <a:lnTo>
                  <a:pt x="3838" y="448"/>
                </a:lnTo>
                <a:lnTo>
                  <a:pt x="3838" y="450"/>
                </a:lnTo>
                <a:lnTo>
                  <a:pt x="3838" y="453"/>
                </a:lnTo>
                <a:lnTo>
                  <a:pt x="3838" y="455"/>
                </a:lnTo>
                <a:lnTo>
                  <a:pt x="3838" y="455"/>
                </a:lnTo>
                <a:lnTo>
                  <a:pt x="3838" y="455"/>
                </a:lnTo>
                <a:lnTo>
                  <a:pt x="3840" y="453"/>
                </a:lnTo>
                <a:lnTo>
                  <a:pt x="3840" y="453"/>
                </a:lnTo>
                <a:lnTo>
                  <a:pt x="3849" y="455"/>
                </a:lnTo>
                <a:lnTo>
                  <a:pt x="3851" y="457"/>
                </a:lnTo>
                <a:lnTo>
                  <a:pt x="3856" y="457"/>
                </a:lnTo>
                <a:lnTo>
                  <a:pt x="3856" y="459"/>
                </a:lnTo>
                <a:lnTo>
                  <a:pt x="3858" y="464"/>
                </a:lnTo>
                <a:lnTo>
                  <a:pt x="3860" y="468"/>
                </a:lnTo>
                <a:lnTo>
                  <a:pt x="3865" y="471"/>
                </a:lnTo>
                <a:lnTo>
                  <a:pt x="3865" y="473"/>
                </a:lnTo>
                <a:lnTo>
                  <a:pt x="3867" y="473"/>
                </a:lnTo>
                <a:lnTo>
                  <a:pt x="3869" y="473"/>
                </a:lnTo>
                <a:lnTo>
                  <a:pt x="3874" y="473"/>
                </a:lnTo>
                <a:lnTo>
                  <a:pt x="3872" y="475"/>
                </a:lnTo>
                <a:lnTo>
                  <a:pt x="3869" y="482"/>
                </a:lnTo>
                <a:lnTo>
                  <a:pt x="3863" y="489"/>
                </a:lnTo>
                <a:lnTo>
                  <a:pt x="3860" y="489"/>
                </a:lnTo>
                <a:lnTo>
                  <a:pt x="3858" y="486"/>
                </a:lnTo>
                <a:lnTo>
                  <a:pt x="3851" y="484"/>
                </a:lnTo>
                <a:lnTo>
                  <a:pt x="3849" y="482"/>
                </a:lnTo>
                <a:lnTo>
                  <a:pt x="3842" y="477"/>
                </a:lnTo>
                <a:lnTo>
                  <a:pt x="3840" y="475"/>
                </a:lnTo>
                <a:lnTo>
                  <a:pt x="3836" y="473"/>
                </a:lnTo>
                <a:lnTo>
                  <a:pt x="3831" y="473"/>
                </a:lnTo>
                <a:lnTo>
                  <a:pt x="3827" y="471"/>
                </a:lnTo>
                <a:lnTo>
                  <a:pt x="3822" y="468"/>
                </a:lnTo>
                <a:lnTo>
                  <a:pt x="3820" y="466"/>
                </a:lnTo>
                <a:lnTo>
                  <a:pt x="3818" y="466"/>
                </a:lnTo>
                <a:lnTo>
                  <a:pt x="3813" y="466"/>
                </a:lnTo>
                <a:lnTo>
                  <a:pt x="3809" y="464"/>
                </a:lnTo>
                <a:lnTo>
                  <a:pt x="3807" y="464"/>
                </a:lnTo>
                <a:lnTo>
                  <a:pt x="3809" y="462"/>
                </a:lnTo>
                <a:lnTo>
                  <a:pt x="3802" y="459"/>
                </a:lnTo>
                <a:lnTo>
                  <a:pt x="3795" y="457"/>
                </a:lnTo>
                <a:lnTo>
                  <a:pt x="3784" y="453"/>
                </a:lnTo>
                <a:lnTo>
                  <a:pt x="3773" y="450"/>
                </a:lnTo>
                <a:lnTo>
                  <a:pt x="3759" y="450"/>
                </a:lnTo>
                <a:lnTo>
                  <a:pt x="3746" y="448"/>
                </a:lnTo>
                <a:lnTo>
                  <a:pt x="3746" y="448"/>
                </a:lnTo>
                <a:lnTo>
                  <a:pt x="3744" y="448"/>
                </a:lnTo>
                <a:lnTo>
                  <a:pt x="3739" y="453"/>
                </a:lnTo>
                <a:lnTo>
                  <a:pt x="3735" y="453"/>
                </a:lnTo>
                <a:lnTo>
                  <a:pt x="3735" y="455"/>
                </a:lnTo>
                <a:lnTo>
                  <a:pt x="3737" y="459"/>
                </a:lnTo>
                <a:lnTo>
                  <a:pt x="3741" y="468"/>
                </a:lnTo>
                <a:lnTo>
                  <a:pt x="3744" y="466"/>
                </a:lnTo>
                <a:lnTo>
                  <a:pt x="3746" y="471"/>
                </a:lnTo>
                <a:lnTo>
                  <a:pt x="3744" y="473"/>
                </a:lnTo>
                <a:lnTo>
                  <a:pt x="3741" y="477"/>
                </a:lnTo>
                <a:lnTo>
                  <a:pt x="3739" y="477"/>
                </a:lnTo>
                <a:lnTo>
                  <a:pt x="3735" y="480"/>
                </a:lnTo>
                <a:lnTo>
                  <a:pt x="3730" y="480"/>
                </a:lnTo>
                <a:lnTo>
                  <a:pt x="3730" y="482"/>
                </a:lnTo>
                <a:lnTo>
                  <a:pt x="3730" y="484"/>
                </a:lnTo>
                <a:lnTo>
                  <a:pt x="3730" y="484"/>
                </a:lnTo>
                <a:lnTo>
                  <a:pt x="3730" y="486"/>
                </a:lnTo>
                <a:lnTo>
                  <a:pt x="3728" y="486"/>
                </a:lnTo>
                <a:lnTo>
                  <a:pt x="3728" y="486"/>
                </a:lnTo>
                <a:lnTo>
                  <a:pt x="3728" y="489"/>
                </a:lnTo>
                <a:lnTo>
                  <a:pt x="3726" y="489"/>
                </a:lnTo>
                <a:lnTo>
                  <a:pt x="3721" y="486"/>
                </a:lnTo>
                <a:lnTo>
                  <a:pt x="3717" y="486"/>
                </a:lnTo>
                <a:lnTo>
                  <a:pt x="3717" y="482"/>
                </a:lnTo>
                <a:lnTo>
                  <a:pt x="3719" y="480"/>
                </a:lnTo>
                <a:lnTo>
                  <a:pt x="3721" y="480"/>
                </a:lnTo>
                <a:lnTo>
                  <a:pt x="3721" y="477"/>
                </a:lnTo>
                <a:lnTo>
                  <a:pt x="3719" y="475"/>
                </a:lnTo>
                <a:lnTo>
                  <a:pt x="3717" y="473"/>
                </a:lnTo>
                <a:lnTo>
                  <a:pt x="3717" y="471"/>
                </a:lnTo>
                <a:lnTo>
                  <a:pt x="3717" y="471"/>
                </a:lnTo>
                <a:lnTo>
                  <a:pt x="3714" y="471"/>
                </a:lnTo>
                <a:lnTo>
                  <a:pt x="3705" y="473"/>
                </a:lnTo>
                <a:lnTo>
                  <a:pt x="3703" y="475"/>
                </a:lnTo>
                <a:lnTo>
                  <a:pt x="3703" y="473"/>
                </a:lnTo>
                <a:lnTo>
                  <a:pt x="3692" y="480"/>
                </a:lnTo>
                <a:lnTo>
                  <a:pt x="3687" y="482"/>
                </a:lnTo>
                <a:lnTo>
                  <a:pt x="3683" y="482"/>
                </a:lnTo>
                <a:lnTo>
                  <a:pt x="3678" y="482"/>
                </a:lnTo>
                <a:lnTo>
                  <a:pt x="3674" y="482"/>
                </a:lnTo>
                <a:lnTo>
                  <a:pt x="3669" y="480"/>
                </a:lnTo>
                <a:lnTo>
                  <a:pt x="3667" y="480"/>
                </a:lnTo>
                <a:lnTo>
                  <a:pt x="3665" y="482"/>
                </a:lnTo>
                <a:lnTo>
                  <a:pt x="3660" y="482"/>
                </a:lnTo>
                <a:lnTo>
                  <a:pt x="3656" y="484"/>
                </a:lnTo>
                <a:lnTo>
                  <a:pt x="3651" y="489"/>
                </a:lnTo>
                <a:lnTo>
                  <a:pt x="3651" y="493"/>
                </a:lnTo>
                <a:lnTo>
                  <a:pt x="3649" y="493"/>
                </a:lnTo>
                <a:lnTo>
                  <a:pt x="3647" y="491"/>
                </a:lnTo>
                <a:lnTo>
                  <a:pt x="3645" y="489"/>
                </a:lnTo>
                <a:lnTo>
                  <a:pt x="3645" y="491"/>
                </a:lnTo>
                <a:lnTo>
                  <a:pt x="3642" y="491"/>
                </a:lnTo>
                <a:lnTo>
                  <a:pt x="3640" y="491"/>
                </a:lnTo>
                <a:lnTo>
                  <a:pt x="3638" y="491"/>
                </a:lnTo>
                <a:lnTo>
                  <a:pt x="3636" y="491"/>
                </a:lnTo>
                <a:lnTo>
                  <a:pt x="3631" y="491"/>
                </a:lnTo>
                <a:lnTo>
                  <a:pt x="3629" y="491"/>
                </a:lnTo>
                <a:lnTo>
                  <a:pt x="3627" y="491"/>
                </a:lnTo>
                <a:lnTo>
                  <a:pt x="3627" y="489"/>
                </a:lnTo>
                <a:lnTo>
                  <a:pt x="3627" y="489"/>
                </a:lnTo>
                <a:lnTo>
                  <a:pt x="3631" y="489"/>
                </a:lnTo>
                <a:lnTo>
                  <a:pt x="3633" y="486"/>
                </a:lnTo>
                <a:lnTo>
                  <a:pt x="3636" y="486"/>
                </a:lnTo>
                <a:lnTo>
                  <a:pt x="3638" y="486"/>
                </a:lnTo>
                <a:lnTo>
                  <a:pt x="3636" y="484"/>
                </a:lnTo>
                <a:lnTo>
                  <a:pt x="3633" y="480"/>
                </a:lnTo>
                <a:lnTo>
                  <a:pt x="3636" y="480"/>
                </a:lnTo>
                <a:lnTo>
                  <a:pt x="3636" y="475"/>
                </a:lnTo>
                <a:lnTo>
                  <a:pt x="3636" y="475"/>
                </a:lnTo>
                <a:lnTo>
                  <a:pt x="3638" y="475"/>
                </a:lnTo>
                <a:lnTo>
                  <a:pt x="3636" y="475"/>
                </a:lnTo>
                <a:lnTo>
                  <a:pt x="3636" y="473"/>
                </a:lnTo>
                <a:lnTo>
                  <a:pt x="3636" y="473"/>
                </a:lnTo>
                <a:lnTo>
                  <a:pt x="3636" y="473"/>
                </a:lnTo>
                <a:lnTo>
                  <a:pt x="3645" y="471"/>
                </a:lnTo>
                <a:lnTo>
                  <a:pt x="3645" y="471"/>
                </a:lnTo>
                <a:lnTo>
                  <a:pt x="3640" y="471"/>
                </a:lnTo>
                <a:lnTo>
                  <a:pt x="3636" y="471"/>
                </a:lnTo>
                <a:lnTo>
                  <a:pt x="3629" y="473"/>
                </a:lnTo>
                <a:lnTo>
                  <a:pt x="3618" y="477"/>
                </a:lnTo>
                <a:lnTo>
                  <a:pt x="3613" y="482"/>
                </a:lnTo>
                <a:lnTo>
                  <a:pt x="3613" y="482"/>
                </a:lnTo>
                <a:lnTo>
                  <a:pt x="3615" y="482"/>
                </a:lnTo>
                <a:lnTo>
                  <a:pt x="3618" y="484"/>
                </a:lnTo>
                <a:lnTo>
                  <a:pt x="3618" y="484"/>
                </a:lnTo>
                <a:lnTo>
                  <a:pt x="3618" y="486"/>
                </a:lnTo>
                <a:lnTo>
                  <a:pt x="3613" y="486"/>
                </a:lnTo>
                <a:lnTo>
                  <a:pt x="3613" y="489"/>
                </a:lnTo>
                <a:lnTo>
                  <a:pt x="3611" y="489"/>
                </a:lnTo>
                <a:lnTo>
                  <a:pt x="3611" y="489"/>
                </a:lnTo>
                <a:lnTo>
                  <a:pt x="3609" y="489"/>
                </a:lnTo>
                <a:lnTo>
                  <a:pt x="3611" y="486"/>
                </a:lnTo>
                <a:lnTo>
                  <a:pt x="3611" y="486"/>
                </a:lnTo>
                <a:lnTo>
                  <a:pt x="3609" y="484"/>
                </a:lnTo>
                <a:lnTo>
                  <a:pt x="3609" y="484"/>
                </a:lnTo>
                <a:lnTo>
                  <a:pt x="3606" y="484"/>
                </a:lnTo>
                <a:lnTo>
                  <a:pt x="3602" y="484"/>
                </a:lnTo>
                <a:lnTo>
                  <a:pt x="3597" y="486"/>
                </a:lnTo>
                <a:lnTo>
                  <a:pt x="3593" y="489"/>
                </a:lnTo>
                <a:lnTo>
                  <a:pt x="3588" y="489"/>
                </a:lnTo>
                <a:lnTo>
                  <a:pt x="3586" y="489"/>
                </a:lnTo>
                <a:lnTo>
                  <a:pt x="3582" y="491"/>
                </a:lnTo>
                <a:lnTo>
                  <a:pt x="3579" y="493"/>
                </a:lnTo>
                <a:lnTo>
                  <a:pt x="3575" y="495"/>
                </a:lnTo>
                <a:lnTo>
                  <a:pt x="3561" y="500"/>
                </a:lnTo>
                <a:lnTo>
                  <a:pt x="3559" y="502"/>
                </a:lnTo>
                <a:lnTo>
                  <a:pt x="3557" y="500"/>
                </a:lnTo>
                <a:lnTo>
                  <a:pt x="3557" y="500"/>
                </a:lnTo>
                <a:lnTo>
                  <a:pt x="3555" y="500"/>
                </a:lnTo>
                <a:lnTo>
                  <a:pt x="3557" y="502"/>
                </a:lnTo>
                <a:lnTo>
                  <a:pt x="3559" y="504"/>
                </a:lnTo>
                <a:lnTo>
                  <a:pt x="3557" y="507"/>
                </a:lnTo>
                <a:lnTo>
                  <a:pt x="3555" y="507"/>
                </a:lnTo>
                <a:lnTo>
                  <a:pt x="3548" y="507"/>
                </a:lnTo>
                <a:lnTo>
                  <a:pt x="3543" y="509"/>
                </a:lnTo>
                <a:lnTo>
                  <a:pt x="3543" y="511"/>
                </a:lnTo>
                <a:lnTo>
                  <a:pt x="3543" y="511"/>
                </a:lnTo>
                <a:lnTo>
                  <a:pt x="3541" y="513"/>
                </a:lnTo>
                <a:lnTo>
                  <a:pt x="3541" y="516"/>
                </a:lnTo>
                <a:lnTo>
                  <a:pt x="3539" y="522"/>
                </a:lnTo>
                <a:lnTo>
                  <a:pt x="3539" y="525"/>
                </a:lnTo>
                <a:lnTo>
                  <a:pt x="3537" y="525"/>
                </a:lnTo>
                <a:lnTo>
                  <a:pt x="3523" y="529"/>
                </a:lnTo>
                <a:lnTo>
                  <a:pt x="3521" y="529"/>
                </a:lnTo>
                <a:lnTo>
                  <a:pt x="3521" y="529"/>
                </a:lnTo>
                <a:lnTo>
                  <a:pt x="3521" y="529"/>
                </a:lnTo>
                <a:lnTo>
                  <a:pt x="3519" y="527"/>
                </a:lnTo>
                <a:lnTo>
                  <a:pt x="3514" y="527"/>
                </a:lnTo>
                <a:lnTo>
                  <a:pt x="3514" y="527"/>
                </a:lnTo>
                <a:lnTo>
                  <a:pt x="3512" y="527"/>
                </a:lnTo>
                <a:lnTo>
                  <a:pt x="3510" y="525"/>
                </a:lnTo>
                <a:lnTo>
                  <a:pt x="3507" y="518"/>
                </a:lnTo>
                <a:lnTo>
                  <a:pt x="3501" y="516"/>
                </a:lnTo>
                <a:lnTo>
                  <a:pt x="3496" y="516"/>
                </a:lnTo>
                <a:lnTo>
                  <a:pt x="3496" y="513"/>
                </a:lnTo>
                <a:lnTo>
                  <a:pt x="3496" y="511"/>
                </a:lnTo>
                <a:lnTo>
                  <a:pt x="3503" y="507"/>
                </a:lnTo>
                <a:lnTo>
                  <a:pt x="3505" y="504"/>
                </a:lnTo>
                <a:lnTo>
                  <a:pt x="3516" y="502"/>
                </a:lnTo>
                <a:lnTo>
                  <a:pt x="3521" y="502"/>
                </a:lnTo>
                <a:lnTo>
                  <a:pt x="3523" y="502"/>
                </a:lnTo>
                <a:lnTo>
                  <a:pt x="3523" y="498"/>
                </a:lnTo>
                <a:lnTo>
                  <a:pt x="3521" y="495"/>
                </a:lnTo>
                <a:lnTo>
                  <a:pt x="3516" y="489"/>
                </a:lnTo>
                <a:lnTo>
                  <a:pt x="3512" y="484"/>
                </a:lnTo>
                <a:lnTo>
                  <a:pt x="3505" y="482"/>
                </a:lnTo>
                <a:lnTo>
                  <a:pt x="3499" y="482"/>
                </a:lnTo>
                <a:lnTo>
                  <a:pt x="3485" y="484"/>
                </a:lnTo>
                <a:lnTo>
                  <a:pt x="3483" y="482"/>
                </a:lnTo>
                <a:lnTo>
                  <a:pt x="3474" y="480"/>
                </a:lnTo>
                <a:lnTo>
                  <a:pt x="3474" y="480"/>
                </a:lnTo>
                <a:lnTo>
                  <a:pt x="3472" y="480"/>
                </a:lnTo>
                <a:lnTo>
                  <a:pt x="3472" y="480"/>
                </a:lnTo>
                <a:lnTo>
                  <a:pt x="3474" y="482"/>
                </a:lnTo>
                <a:lnTo>
                  <a:pt x="3485" y="489"/>
                </a:lnTo>
                <a:lnTo>
                  <a:pt x="3485" y="491"/>
                </a:lnTo>
                <a:lnTo>
                  <a:pt x="3485" y="493"/>
                </a:lnTo>
                <a:lnTo>
                  <a:pt x="3485" y="495"/>
                </a:lnTo>
                <a:lnTo>
                  <a:pt x="3485" y="495"/>
                </a:lnTo>
                <a:lnTo>
                  <a:pt x="3485" y="498"/>
                </a:lnTo>
                <a:lnTo>
                  <a:pt x="3483" y="507"/>
                </a:lnTo>
                <a:lnTo>
                  <a:pt x="3481" y="511"/>
                </a:lnTo>
                <a:lnTo>
                  <a:pt x="3478" y="516"/>
                </a:lnTo>
                <a:lnTo>
                  <a:pt x="3478" y="518"/>
                </a:lnTo>
                <a:lnTo>
                  <a:pt x="3481" y="518"/>
                </a:lnTo>
                <a:lnTo>
                  <a:pt x="3483" y="520"/>
                </a:lnTo>
                <a:lnTo>
                  <a:pt x="3487" y="520"/>
                </a:lnTo>
                <a:lnTo>
                  <a:pt x="3490" y="525"/>
                </a:lnTo>
                <a:lnTo>
                  <a:pt x="3490" y="525"/>
                </a:lnTo>
                <a:lnTo>
                  <a:pt x="3490" y="529"/>
                </a:lnTo>
                <a:lnTo>
                  <a:pt x="3490" y="531"/>
                </a:lnTo>
                <a:lnTo>
                  <a:pt x="3487" y="538"/>
                </a:lnTo>
                <a:lnTo>
                  <a:pt x="3485" y="538"/>
                </a:lnTo>
                <a:lnTo>
                  <a:pt x="3485" y="543"/>
                </a:lnTo>
                <a:lnTo>
                  <a:pt x="3485" y="547"/>
                </a:lnTo>
                <a:lnTo>
                  <a:pt x="3485" y="547"/>
                </a:lnTo>
                <a:lnTo>
                  <a:pt x="3485" y="549"/>
                </a:lnTo>
                <a:lnTo>
                  <a:pt x="3483" y="547"/>
                </a:lnTo>
                <a:lnTo>
                  <a:pt x="3481" y="547"/>
                </a:lnTo>
                <a:lnTo>
                  <a:pt x="3481" y="545"/>
                </a:lnTo>
                <a:lnTo>
                  <a:pt x="3478" y="545"/>
                </a:lnTo>
                <a:lnTo>
                  <a:pt x="3476" y="545"/>
                </a:lnTo>
                <a:lnTo>
                  <a:pt x="3476" y="547"/>
                </a:lnTo>
                <a:lnTo>
                  <a:pt x="3476" y="545"/>
                </a:lnTo>
                <a:lnTo>
                  <a:pt x="3476" y="543"/>
                </a:lnTo>
                <a:lnTo>
                  <a:pt x="3476" y="543"/>
                </a:lnTo>
                <a:lnTo>
                  <a:pt x="3476" y="540"/>
                </a:lnTo>
                <a:lnTo>
                  <a:pt x="3472" y="538"/>
                </a:lnTo>
                <a:lnTo>
                  <a:pt x="3467" y="538"/>
                </a:lnTo>
                <a:lnTo>
                  <a:pt x="3465" y="538"/>
                </a:lnTo>
                <a:lnTo>
                  <a:pt x="3460" y="538"/>
                </a:lnTo>
                <a:lnTo>
                  <a:pt x="3458" y="538"/>
                </a:lnTo>
                <a:lnTo>
                  <a:pt x="3456" y="536"/>
                </a:lnTo>
                <a:lnTo>
                  <a:pt x="3454" y="536"/>
                </a:lnTo>
                <a:lnTo>
                  <a:pt x="3454" y="538"/>
                </a:lnTo>
                <a:lnTo>
                  <a:pt x="3447" y="543"/>
                </a:lnTo>
                <a:lnTo>
                  <a:pt x="3442" y="547"/>
                </a:lnTo>
                <a:lnTo>
                  <a:pt x="3438" y="549"/>
                </a:lnTo>
                <a:lnTo>
                  <a:pt x="3433" y="549"/>
                </a:lnTo>
                <a:lnTo>
                  <a:pt x="3431" y="549"/>
                </a:lnTo>
                <a:lnTo>
                  <a:pt x="3429" y="554"/>
                </a:lnTo>
                <a:lnTo>
                  <a:pt x="3424" y="556"/>
                </a:lnTo>
                <a:lnTo>
                  <a:pt x="3418" y="561"/>
                </a:lnTo>
                <a:lnTo>
                  <a:pt x="3418" y="561"/>
                </a:lnTo>
                <a:lnTo>
                  <a:pt x="3415" y="563"/>
                </a:lnTo>
                <a:lnTo>
                  <a:pt x="3418" y="565"/>
                </a:lnTo>
                <a:lnTo>
                  <a:pt x="3418" y="567"/>
                </a:lnTo>
                <a:lnTo>
                  <a:pt x="3422" y="574"/>
                </a:lnTo>
                <a:lnTo>
                  <a:pt x="3424" y="574"/>
                </a:lnTo>
                <a:lnTo>
                  <a:pt x="3427" y="576"/>
                </a:lnTo>
                <a:lnTo>
                  <a:pt x="3427" y="581"/>
                </a:lnTo>
                <a:lnTo>
                  <a:pt x="3427" y="581"/>
                </a:lnTo>
                <a:lnTo>
                  <a:pt x="3424" y="581"/>
                </a:lnTo>
                <a:lnTo>
                  <a:pt x="3422" y="581"/>
                </a:lnTo>
                <a:lnTo>
                  <a:pt x="3418" y="583"/>
                </a:lnTo>
                <a:lnTo>
                  <a:pt x="3418" y="583"/>
                </a:lnTo>
                <a:lnTo>
                  <a:pt x="3418" y="585"/>
                </a:lnTo>
                <a:lnTo>
                  <a:pt x="3413" y="585"/>
                </a:lnTo>
                <a:lnTo>
                  <a:pt x="3406" y="581"/>
                </a:lnTo>
                <a:lnTo>
                  <a:pt x="3400" y="581"/>
                </a:lnTo>
                <a:lnTo>
                  <a:pt x="3397" y="581"/>
                </a:lnTo>
                <a:lnTo>
                  <a:pt x="3395" y="579"/>
                </a:lnTo>
                <a:lnTo>
                  <a:pt x="3395" y="579"/>
                </a:lnTo>
                <a:lnTo>
                  <a:pt x="3393" y="579"/>
                </a:lnTo>
                <a:lnTo>
                  <a:pt x="3391" y="579"/>
                </a:lnTo>
                <a:lnTo>
                  <a:pt x="3388" y="579"/>
                </a:lnTo>
                <a:lnTo>
                  <a:pt x="3382" y="572"/>
                </a:lnTo>
                <a:lnTo>
                  <a:pt x="3375" y="570"/>
                </a:lnTo>
                <a:lnTo>
                  <a:pt x="3375" y="570"/>
                </a:lnTo>
                <a:lnTo>
                  <a:pt x="3373" y="570"/>
                </a:lnTo>
                <a:lnTo>
                  <a:pt x="3370" y="574"/>
                </a:lnTo>
                <a:lnTo>
                  <a:pt x="3368" y="576"/>
                </a:lnTo>
                <a:lnTo>
                  <a:pt x="3366" y="576"/>
                </a:lnTo>
                <a:lnTo>
                  <a:pt x="3366" y="579"/>
                </a:lnTo>
                <a:lnTo>
                  <a:pt x="3368" y="581"/>
                </a:lnTo>
                <a:lnTo>
                  <a:pt x="3368" y="581"/>
                </a:lnTo>
                <a:lnTo>
                  <a:pt x="3370" y="583"/>
                </a:lnTo>
                <a:lnTo>
                  <a:pt x="3375" y="588"/>
                </a:lnTo>
                <a:lnTo>
                  <a:pt x="3377" y="590"/>
                </a:lnTo>
                <a:lnTo>
                  <a:pt x="3377" y="590"/>
                </a:lnTo>
                <a:lnTo>
                  <a:pt x="3379" y="590"/>
                </a:lnTo>
                <a:lnTo>
                  <a:pt x="3386" y="590"/>
                </a:lnTo>
                <a:lnTo>
                  <a:pt x="3386" y="590"/>
                </a:lnTo>
                <a:lnTo>
                  <a:pt x="3388" y="592"/>
                </a:lnTo>
                <a:lnTo>
                  <a:pt x="3388" y="594"/>
                </a:lnTo>
                <a:lnTo>
                  <a:pt x="3391" y="597"/>
                </a:lnTo>
                <a:lnTo>
                  <a:pt x="3391" y="599"/>
                </a:lnTo>
                <a:lnTo>
                  <a:pt x="3388" y="601"/>
                </a:lnTo>
                <a:lnTo>
                  <a:pt x="3384" y="601"/>
                </a:lnTo>
                <a:lnTo>
                  <a:pt x="3379" y="603"/>
                </a:lnTo>
                <a:lnTo>
                  <a:pt x="3379" y="603"/>
                </a:lnTo>
                <a:lnTo>
                  <a:pt x="3373" y="601"/>
                </a:lnTo>
                <a:lnTo>
                  <a:pt x="3368" y="601"/>
                </a:lnTo>
                <a:lnTo>
                  <a:pt x="3364" y="599"/>
                </a:lnTo>
                <a:lnTo>
                  <a:pt x="3364" y="599"/>
                </a:lnTo>
                <a:lnTo>
                  <a:pt x="3361" y="594"/>
                </a:lnTo>
                <a:lnTo>
                  <a:pt x="3355" y="592"/>
                </a:lnTo>
                <a:lnTo>
                  <a:pt x="3352" y="590"/>
                </a:lnTo>
                <a:lnTo>
                  <a:pt x="3350" y="590"/>
                </a:lnTo>
                <a:lnTo>
                  <a:pt x="3348" y="590"/>
                </a:lnTo>
                <a:lnTo>
                  <a:pt x="3343" y="588"/>
                </a:lnTo>
                <a:lnTo>
                  <a:pt x="3341" y="585"/>
                </a:lnTo>
                <a:lnTo>
                  <a:pt x="3341" y="581"/>
                </a:lnTo>
                <a:lnTo>
                  <a:pt x="3341" y="581"/>
                </a:lnTo>
                <a:lnTo>
                  <a:pt x="3341" y="581"/>
                </a:lnTo>
                <a:lnTo>
                  <a:pt x="3339" y="579"/>
                </a:lnTo>
                <a:lnTo>
                  <a:pt x="3339" y="576"/>
                </a:lnTo>
                <a:lnTo>
                  <a:pt x="3339" y="574"/>
                </a:lnTo>
                <a:lnTo>
                  <a:pt x="3337" y="570"/>
                </a:lnTo>
                <a:lnTo>
                  <a:pt x="3334" y="567"/>
                </a:lnTo>
                <a:lnTo>
                  <a:pt x="3334" y="565"/>
                </a:lnTo>
                <a:lnTo>
                  <a:pt x="3334" y="563"/>
                </a:lnTo>
                <a:lnTo>
                  <a:pt x="3337" y="563"/>
                </a:lnTo>
                <a:lnTo>
                  <a:pt x="3339" y="558"/>
                </a:lnTo>
                <a:lnTo>
                  <a:pt x="3339" y="556"/>
                </a:lnTo>
                <a:lnTo>
                  <a:pt x="3339" y="556"/>
                </a:lnTo>
                <a:lnTo>
                  <a:pt x="3339" y="554"/>
                </a:lnTo>
                <a:lnTo>
                  <a:pt x="3339" y="554"/>
                </a:lnTo>
                <a:lnTo>
                  <a:pt x="3337" y="552"/>
                </a:lnTo>
                <a:lnTo>
                  <a:pt x="3332" y="547"/>
                </a:lnTo>
                <a:lnTo>
                  <a:pt x="3328" y="543"/>
                </a:lnTo>
                <a:lnTo>
                  <a:pt x="3321" y="540"/>
                </a:lnTo>
                <a:lnTo>
                  <a:pt x="3319" y="540"/>
                </a:lnTo>
                <a:lnTo>
                  <a:pt x="3316" y="540"/>
                </a:lnTo>
                <a:lnTo>
                  <a:pt x="3319" y="540"/>
                </a:lnTo>
                <a:lnTo>
                  <a:pt x="3321" y="540"/>
                </a:lnTo>
                <a:lnTo>
                  <a:pt x="3321" y="538"/>
                </a:lnTo>
                <a:lnTo>
                  <a:pt x="3319" y="538"/>
                </a:lnTo>
                <a:lnTo>
                  <a:pt x="3319" y="538"/>
                </a:lnTo>
                <a:lnTo>
                  <a:pt x="3314" y="536"/>
                </a:lnTo>
                <a:lnTo>
                  <a:pt x="3314" y="534"/>
                </a:lnTo>
                <a:lnTo>
                  <a:pt x="3314" y="534"/>
                </a:lnTo>
                <a:lnTo>
                  <a:pt x="3314" y="531"/>
                </a:lnTo>
                <a:lnTo>
                  <a:pt x="3310" y="531"/>
                </a:lnTo>
                <a:lnTo>
                  <a:pt x="3310" y="531"/>
                </a:lnTo>
                <a:lnTo>
                  <a:pt x="3310" y="529"/>
                </a:lnTo>
                <a:lnTo>
                  <a:pt x="3307" y="529"/>
                </a:lnTo>
                <a:lnTo>
                  <a:pt x="3303" y="527"/>
                </a:lnTo>
                <a:lnTo>
                  <a:pt x="3303" y="525"/>
                </a:lnTo>
                <a:lnTo>
                  <a:pt x="3301" y="522"/>
                </a:lnTo>
                <a:lnTo>
                  <a:pt x="3298" y="520"/>
                </a:lnTo>
                <a:lnTo>
                  <a:pt x="3296" y="520"/>
                </a:lnTo>
                <a:lnTo>
                  <a:pt x="3294" y="520"/>
                </a:lnTo>
                <a:lnTo>
                  <a:pt x="3303" y="520"/>
                </a:lnTo>
                <a:lnTo>
                  <a:pt x="3310" y="522"/>
                </a:lnTo>
                <a:lnTo>
                  <a:pt x="3310" y="522"/>
                </a:lnTo>
                <a:lnTo>
                  <a:pt x="3310" y="522"/>
                </a:lnTo>
                <a:lnTo>
                  <a:pt x="3312" y="527"/>
                </a:lnTo>
                <a:lnTo>
                  <a:pt x="3314" y="527"/>
                </a:lnTo>
                <a:lnTo>
                  <a:pt x="3319" y="529"/>
                </a:lnTo>
                <a:lnTo>
                  <a:pt x="3319" y="529"/>
                </a:lnTo>
                <a:lnTo>
                  <a:pt x="3321" y="529"/>
                </a:lnTo>
                <a:lnTo>
                  <a:pt x="3323" y="529"/>
                </a:lnTo>
                <a:lnTo>
                  <a:pt x="3325" y="531"/>
                </a:lnTo>
                <a:lnTo>
                  <a:pt x="3330" y="531"/>
                </a:lnTo>
                <a:lnTo>
                  <a:pt x="3334" y="534"/>
                </a:lnTo>
                <a:lnTo>
                  <a:pt x="3334" y="534"/>
                </a:lnTo>
                <a:lnTo>
                  <a:pt x="3332" y="534"/>
                </a:lnTo>
                <a:lnTo>
                  <a:pt x="3334" y="536"/>
                </a:lnTo>
                <a:lnTo>
                  <a:pt x="3337" y="536"/>
                </a:lnTo>
                <a:lnTo>
                  <a:pt x="3339" y="534"/>
                </a:lnTo>
                <a:lnTo>
                  <a:pt x="3348" y="538"/>
                </a:lnTo>
                <a:lnTo>
                  <a:pt x="3350" y="540"/>
                </a:lnTo>
                <a:lnTo>
                  <a:pt x="3364" y="543"/>
                </a:lnTo>
                <a:lnTo>
                  <a:pt x="3370" y="543"/>
                </a:lnTo>
                <a:lnTo>
                  <a:pt x="3373" y="543"/>
                </a:lnTo>
                <a:lnTo>
                  <a:pt x="3377" y="543"/>
                </a:lnTo>
                <a:lnTo>
                  <a:pt x="3384" y="547"/>
                </a:lnTo>
                <a:lnTo>
                  <a:pt x="3388" y="547"/>
                </a:lnTo>
                <a:lnTo>
                  <a:pt x="3395" y="547"/>
                </a:lnTo>
                <a:lnTo>
                  <a:pt x="3400" y="547"/>
                </a:lnTo>
                <a:lnTo>
                  <a:pt x="3409" y="547"/>
                </a:lnTo>
                <a:lnTo>
                  <a:pt x="3422" y="543"/>
                </a:lnTo>
                <a:lnTo>
                  <a:pt x="3429" y="538"/>
                </a:lnTo>
                <a:lnTo>
                  <a:pt x="3438" y="529"/>
                </a:lnTo>
                <a:lnTo>
                  <a:pt x="3440" y="527"/>
                </a:lnTo>
                <a:lnTo>
                  <a:pt x="3442" y="520"/>
                </a:lnTo>
                <a:lnTo>
                  <a:pt x="3442" y="518"/>
                </a:lnTo>
                <a:lnTo>
                  <a:pt x="3440" y="518"/>
                </a:lnTo>
                <a:lnTo>
                  <a:pt x="3438" y="516"/>
                </a:lnTo>
                <a:lnTo>
                  <a:pt x="3438" y="513"/>
                </a:lnTo>
                <a:lnTo>
                  <a:pt x="3438" y="511"/>
                </a:lnTo>
                <a:lnTo>
                  <a:pt x="3436" y="504"/>
                </a:lnTo>
                <a:lnTo>
                  <a:pt x="3431" y="504"/>
                </a:lnTo>
                <a:lnTo>
                  <a:pt x="3431" y="504"/>
                </a:lnTo>
                <a:lnTo>
                  <a:pt x="3429" y="502"/>
                </a:lnTo>
                <a:lnTo>
                  <a:pt x="3427" y="502"/>
                </a:lnTo>
                <a:lnTo>
                  <a:pt x="3424" y="500"/>
                </a:lnTo>
                <a:lnTo>
                  <a:pt x="3420" y="498"/>
                </a:lnTo>
                <a:lnTo>
                  <a:pt x="3418" y="495"/>
                </a:lnTo>
                <a:lnTo>
                  <a:pt x="3418" y="493"/>
                </a:lnTo>
                <a:lnTo>
                  <a:pt x="3415" y="493"/>
                </a:lnTo>
                <a:lnTo>
                  <a:pt x="3418" y="495"/>
                </a:lnTo>
                <a:lnTo>
                  <a:pt x="3418" y="495"/>
                </a:lnTo>
                <a:lnTo>
                  <a:pt x="3413" y="495"/>
                </a:lnTo>
                <a:lnTo>
                  <a:pt x="3402" y="489"/>
                </a:lnTo>
                <a:lnTo>
                  <a:pt x="3400" y="489"/>
                </a:lnTo>
                <a:lnTo>
                  <a:pt x="3400" y="489"/>
                </a:lnTo>
                <a:lnTo>
                  <a:pt x="3395" y="489"/>
                </a:lnTo>
                <a:lnTo>
                  <a:pt x="3395" y="486"/>
                </a:lnTo>
                <a:lnTo>
                  <a:pt x="3384" y="480"/>
                </a:lnTo>
                <a:lnTo>
                  <a:pt x="3368" y="471"/>
                </a:lnTo>
                <a:lnTo>
                  <a:pt x="3357" y="466"/>
                </a:lnTo>
                <a:lnTo>
                  <a:pt x="3348" y="464"/>
                </a:lnTo>
                <a:lnTo>
                  <a:pt x="3346" y="464"/>
                </a:lnTo>
                <a:lnTo>
                  <a:pt x="3346" y="464"/>
                </a:lnTo>
                <a:lnTo>
                  <a:pt x="3343" y="464"/>
                </a:lnTo>
                <a:lnTo>
                  <a:pt x="3341" y="464"/>
                </a:lnTo>
                <a:lnTo>
                  <a:pt x="3332" y="462"/>
                </a:lnTo>
                <a:lnTo>
                  <a:pt x="3330" y="462"/>
                </a:lnTo>
                <a:lnTo>
                  <a:pt x="3323" y="462"/>
                </a:lnTo>
                <a:lnTo>
                  <a:pt x="3321" y="464"/>
                </a:lnTo>
                <a:lnTo>
                  <a:pt x="3319" y="466"/>
                </a:lnTo>
                <a:lnTo>
                  <a:pt x="3316" y="468"/>
                </a:lnTo>
                <a:lnTo>
                  <a:pt x="3314" y="468"/>
                </a:lnTo>
                <a:lnTo>
                  <a:pt x="3314" y="468"/>
                </a:lnTo>
                <a:lnTo>
                  <a:pt x="3316" y="466"/>
                </a:lnTo>
                <a:lnTo>
                  <a:pt x="3319" y="464"/>
                </a:lnTo>
                <a:lnTo>
                  <a:pt x="3319" y="462"/>
                </a:lnTo>
                <a:lnTo>
                  <a:pt x="3319" y="459"/>
                </a:lnTo>
                <a:lnTo>
                  <a:pt x="3319" y="459"/>
                </a:lnTo>
                <a:lnTo>
                  <a:pt x="3316" y="459"/>
                </a:lnTo>
                <a:lnTo>
                  <a:pt x="3316" y="459"/>
                </a:lnTo>
                <a:lnTo>
                  <a:pt x="3312" y="462"/>
                </a:lnTo>
                <a:lnTo>
                  <a:pt x="3310" y="459"/>
                </a:lnTo>
                <a:lnTo>
                  <a:pt x="3312" y="459"/>
                </a:lnTo>
                <a:lnTo>
                  <a:pt x="3312" y="457"/>
                </a:lnTo>
                <a:lnTo>
                  <a:pt x="3310" y="457"/>
                </a:lnTo>
                <a:lnTo>
                  <a:pt x="3305" y="457"/>
                </a:lnTo>
                <a:lnTo>
                  <a:pt x="3301" y="457"/>
                </a:lnTo>
                <a:lnTo>
                  <a:pt x="3301" y="455"/>
                </a:lnTo>
                <a:lnTo>
                  <a:pt x="3298" y="455"/>
                </a:lnTo>
                <a:lnTo>
                  <a:pt x="3298" y="453"/>
                </a:lnTo>
                <a:lnTo>
                  <a:pt x="3298" y="453"/>
                </a:lnTo>
                <a:lnTo>
                  <a:pt x="3307" y="455"/>
                </a:lnTo>
                <a:lnTo>
                  <a:pt x="3310" y="455"/>
                </a:lnTo>
                <a:lnTo>
                  <a:pt x="3312" y="453"/>
                </a:lnTo>
                <a:lnTo>
                  <a:pt x="3312" y="453"/>
                </a:lnTo>
                <a:lnTo>
                  <a:pt x="3312" y="450"/>
                </a:lnTo>
                <a:lnTo>
                  <a:pt x="3310" y="450"/>
                </a:lnTo>
                <a:lnTo>
                  <a:pt x="3305" y="448"/>
                </a:lnTo>
                <a:lnTo>
                  <a:pt x="3303" y="448"/>
                </a:lnTo>
                <a:lnTo>
                  <a:pt x="3296" y="446"/>
                </a:lnTo>
                <a:lnTo>
                  <a:pt x="3296" y="446"/>
                </a:lnTo>
                <a:lnTo>
                  <a:pt x="3296" y="448"/>
                </a:lnTo>
                <a:lnTo>
                  <a:pt x="3296" y="448"/>
                </a:lnTo>
                <a:lnTo>
                  <a:pt x="3294" y="448"/>
                </a:lnTo>
                <a:lnTo>
                  <a:pt x="3292" y="448"/>
                </a:lnTo>
                <a:lnTo>
                  <a:pt x="3292" y="450"/>
                </a:lnTo>
                <a:lnTo>
                  <a:pt x="3289" y="453"/>
                </a:lnTo>
                <a:lnTo>
                  <a:pt x="3287" y="453"/>
                </a:lnTo>
                <a:lnTo>
                  <a:pt x="3280" y="450"/>
                </a:lnTo>
                <a:lnTo>
                  <a:pt x="3278" y="450"/>
                </a:lnTo>
                <a:lnTo>
                  <a:pt x="3276" y="448"/>
                </a:lnTo>
                <a:lnTo>
                  <a:pt x="3274" y="450"/>
                </a:lnTo>
                <a:lnTo>
                  <a:pt x="3271" y="448"/>
                </a:lnTo>
                <a:lnTo>
                  <a:pt x="3271" y="450"/>
                </a:lnTo>
                <a:lnTo>
                  <a:pt x="3271" y="450"/>
                </a:lnTo>
                <a:lnTo>
                  <a:pt x="3269" y="448"/>
                </a:lnTo>
                <a:lnTo>
                  <a:pt x="3269" y="448"/>
                </a:lnTo>
                <a:lnTo>
                  <a:pt x="3267" y="448"/>
                </a:lnTo>
                <a:lnTo>
                  <a:pt x="3267" y="450"/>
                </a:lnTo>
                <a:lnTo>
                  <a:pt x="3267" y="450"/>
                </a:lnTo>
                <a:lnTo>
                  <a:pt x="3265" y="450"/>
                </a:lnTo>
                <a:lnTo>
                  <a:pt x="3262" y="450"/>
                </a:lnTo>
                <a:lnTo>
                  <a:pt x="3260" y="450"/>
                </a:lnTo>
                <a:lnTo>
                  <a:pt x="3260" y="450"/>
                </a:lnTo>
                <a:lnTo>
                  <a:pt x="3258" y="448"/>
                </a:lnTo>
                <a:lnTo>
                  <a:pt x="3258" y="446"/>
                </a:lnTo>
                <a:lnTo>
                  <a:pt x="3260" y="446"/>
                </a:lnTo>
                <a:lnTo>
                  <a:pt x="3258" y="444"/>
                </a:lnTo>
                <a:lnTo>
                  <a:pt x="3247" y="441"/>
                </a:lnTo>
                <a:lnTo>
                  <a:pt x="3247" y="439"/>
                </a:lnTo>
                <a:lnTo>
                  <a:pt x="3265" y="441"/>
                </a:lnTo>
                <a:lnTo>
                  <a:pt x="3269" y="439"/>
                </a:lnTo>
                <a:lnTo>
                  <a:pt x="3271" y="439"/>
                </a:lnTo>
                <a:lnTo>
                  <a:pt x="3280" y="437"/>
                </a:lnTo>
                <a:lnTo>
                  <a:pt x="3280" y="435"/>
                </a:lnTo>
                <a:lnTo>
                  <a:pt x="3278" y="432"/>
                </a:lnTo>
                <a:lnTo>
                  <a:pt x="3274" y="428"/>
                </a:lnTo>
                <a:lnTo>
                  <a:pt x="3271" y="428"/>
                </a:lnTo>
                <a:lnTo>
                  <a:pt x="3269" y="428"/>
                </a:lnTo>
                <a:lnTo>
                  <a:pt x="3267" y="428"/>
                </a:lnTo>
                <a:lnTo>
                  <a:pt x="3269" y="426"/>
                </a:lnTo>
                <a:lnTo>
                  <a:pt x="3265" y="423"/>
                </a:lnTo>
                <a:lnTo>
                  <a:pt x="3265" y="423"/>
                </a:lnTo>
                <a:lnTo>
                  <a:pt x="3262" y="426"/>
                </a:lnTo>
                <a:lnTo>
                  <a:pt x="3260" y="426"/>
                </a:lnTo>
                <a:lnTo>
                  <a:pt x="3260" y="426"/>
                </a:lnTo>
                <a:lnTo>
                  <a:pt x="3260" y="423"/>
                </a:lnTo>
                <a:lnTo>
                  <a:pt x="3256" y="423"/>
                </a:lnTo>
                <a:lnTo>
                  <a:pt x="3253" y="423"/>
                </a:lnTo>
                <a:lnTo>
                  <a:pt x="3253" y="421"/>
                </a:lnTo>
                <a:lnTo>
                  <a:pt x="3251" y="419"/>
                </a:lnTo>
                <a:lnTo>
                  <a:pt x="3247" y="419"/>
                </a:lnTo>
                <a:lnTo>
                  <a:pt x="3244" y="421"/>
                </a:lnTo>
                <a:lnTo>
                  <a:pt x="3242" y="423"/>
                </a:lnTo>
                <a:lnTo>
                  <a:pt x="3242" y="426"/>
                </a:lnTo>
                <a:lnTo>
                  <a:pt x="3240" y="430"/>
                </a:lnTo>
                <a:lnTo>
                  <a:pt x="3238" y="430"/>
                </a:lnTo>
                <a:lnTo>
                  <a:pt x="3238" y="432"/>
                </a:lnTo>
                <a:lnTo>
                  <a:pt x="3238" y="437"/>
                </a:lnTo>
                <a:lnTo>
                  <a:pt x="3235" y="435"/>
                </a:lnTo>
                <a:lnTo>
                  <a:pt x="3235" y="435"/>
                </a:lnTo>
                <a:lnTo>
                  <a:pt x="3238" y="432"/>
                </a:lnTo>
                <a:lnTo>
                  <a:pt x="3238" y="428"/>
                </a:lnTo>
                <a:lnTo>
                  <a:pt x="3238" y="426"/>
                </a:lnTo>
                <a:lnTo>
                  <a:pt x="3238" y="423"/>
                </a:lnTo>
                <a:lnTo>
                  <a:pt x="3233" y="426"/>
                </a:lnTo>
                <a:lnTo>
                  <a:pt x="3233" y="426"/>
                </a:lnTo>
                <a:lnTo>
                  <a:pt x="3233" y="423"/>
                </a:lnTo>
                <a:lnTo>
                  <a:pt x="3238" y="421"/>
                </a:lnTo>
                <a:lnTo>
                  <a:pt x="3238" y="421"/>
                </a:lnTo>
                <a:lnTo>
                  <a:pt x="3240" y="419"/>
                </a:lnTo>
                <a:lnTo>
                  <a:pt x="3240" y="417"/>
                </a:lnTo>
                <a:lnTo>
                  <a:pt x="3235" y="414"/>
                </a:lnTo>
                <a:lnTo>
                  <a:pt x="3231" y="414"/>
                </a:lnTo>
                <a:lnTo>
                  <a:pt x="3229" y="414"/>
                </a:lnTo>
                <a:lnTo>
                  <a:pt x="3226" y="412"/>
                </a:lnTo>
                <a:lnTo>
                  <a:pt x="3224" y="417"/>
                </a:lnTo>
                <a:lnTo>
                  <a:pt x="3222" y="417"/>
                </a:lnTo>
                <a:lnTo>
                  <a:pt x="3222" y="419"/>
                </a:lnTo>
                <a:lnTo>
                  <a:pt x="3226" y="421"/>
                </a:lnTo>
                <a:lnTo>
                  <a:pt x="3226" y="421"/>
                </a:lnTo>
                <a:lnTo>
                  <a:pt x="3222" y="421"/>
                </a:lnTo>
                <a:lnTo>
                  <a:pt x="3222" y="423"/>
                </a:lnTo>
                <a:lnTo>
                  <a:pt x="3220" y="426"/>
                </a:lnTo>
                <a:lnTo>
                  <a:pt x="3220" y="426"/>
                </a:lnTo>
                <a:lnTo>
                  <a:pt x="3217" y="430"/>
                </a:lnTo>
                <a:lnTo>
                  <a:pt x="3213" y="432"/>
                </a:lnTo>
                <a:lnTo>
                  <a:pt x="3211" y="432"/>
                </a:lnTo>
                <a:lnTo>
                  <a:pt x="3211" y="430"/>
                </a:lnTo>
                <a:lnTo>
                  <a:pt x="3213" y="430"/>
                </a:lnTo>
                <a:lnTo>
                  <a:pt x="3213" y="428"/>
                </a:lnTo>
                <a:lnTo>
                  <a:pt x="3213" y="426"/>
                </a:lnTo>
                <a:lnTo>
                  <a:pt x="3211" y="426"/>
                </a:lnTo>
                <a:lnTo>
                  <a:pt x="3213" y="423"/>
                </a:lnTo>
                <a:lnTo>
                  <a:pt x="3213" y="419"/>
                </a:lnTo>
                <a:lnTo>
                  <a:pt x="3213" y="417"/>
                </a:lnTo>
                <a:lnTo>
                  <a:pt x="3211" y="419"/>
                </a:lnTo>
                <a:lnTo>
                  <a:pt x="3206" y="421"/>
                </a:lnTo>
                <a:lnTo>
                  <a:pt x="3202" y="426"/>
                </a:lnTo>
                <a:lnTo>
                  <a:pt x="3195" y="435"/>
                </a:lnTo>
                <a:lnTo>
                  <a:pt x="3193" y="437"/>
                </a:lnTo>
                <a:lnTo>
                  <a:pt x="3190" y="439"/>
                </a:lnTo>
                <a:lnTo>
                  <a:pt x="3188" y="441"/>
                </a:lnTo>
                <a:lnTo>
                  <a:pt x="3186" y="439"/>
                </a:lnTo>
                <a:lnTo>
                  <a:pt x="3186" y="437"/>
                </a:lnTo>
                <a:lnTo>
                  <a:pt x="3188" y="435"/>
                </a:lnTo>
                <a:lnTo>
                  <a:pt x="3190" y="430"/>
                </a:lnTo>
                <a:lnTo>
                  <a:pt x="3190" y="428"/>
                </a:lnTo>
                <a:lnTo>
                  <a:pt x="3195" y="426"/>
                </a:lnTo>
                <a:lnTo>
                  <a:pt x="3197" y="421"/>
                </a:lnTo>
                <a:lnTo>
                  <a:pt x="3199" y="421"/>
                </a:lnTo>
                <a:lnTo>
                  <a:pt x="3199" y="419"/>
                </a:lnTo>
                <a:lnTo>
                  <a:pt x="3197" y="419"/>
                </a:lnTo>
                <a:lnTo>
                  <a:pt x="3197" y="419"/>
                </a:lnTo>
                <a:lnTo>
                  <a:pt x="3195" y="419"/>
                </a:lnTo>
                <a:lnTo>
                  <a:pt x="3193" y="419"/>
                </a:lnTo>
                <a:lnTo>
                  <a:pt x="3193" y="419"/>
                </a:lnTo>
                <a:lnTo>
                  <a:pt x="3193" y="419"/>
                </a:lnTo>
                <a:lnTo>
                  <a:pt x="3190" y="421"/>
                </a:lnTo>
                <a:lnTo>
                  <a:pt x="3190" y="419"/>
                </a:lnTo>
                <a:lnTo>
                  <a:pt x="3188" y="417"/>
                </a:lnTo>
                <a:lnTo>
                  <a:pt x="3184" y="417"/>
                </a:lnTo>
                <a:lnTo>
                  <a:pt x="3184" y="414"/>
                </a:lnTo>
                <a:lnTo>
                  <a:pt x="3182" y="417"/>
                </a:lnTo>
                <a:lnTo>
                  <a:pt x="3179" y="419"/>
                </a:lnTo>
                <a:lnTo>
                  <a:pt x="3175" y="421"/>
                </a:lnTo>
                <a:lnTo>
                  <a:pt x="3175" y="421"/>
                </a:lnTo>
                <a:lnTo>
                  <a:pt x="3177" y="423"/>
                </a:lnTo>
                <a:lnTo>
                  <a:pt x="3177" y="423"/>
                </a:lnTo>
                <a:lnTo>
                  <a:pt x="3177" y="423"/>
                </a:lnTo>
                <a:lnTo>
                  <a:pt x="3177" y="426"/>
                </a:lnTo>
                <a:lnTo>
                  <a:pt x="3173" y="430"/>
                </a:lnTo>
                <a:lnTo>
                  <a:pt x="3170" y="430"/>
                </a:lnTo>
                <a:lnTo>
                  <a:pt x="3166" y="432"/>
                </a:lnTo>
                <a:lnTo>
                  <a:pt x="3161" y="437"/>
                </a:lnTo>
                <a:lnTo>
                  <a:pt x="3161" y="437"/>
                </a:lnTo>
                <a:lnTo>
                  <a:pt x="3161" y="441"/>
                </a:lnTo>
                <a:lnTo>
                  <a:pt x="3161" y="441"/>
                </a:lnTo>
                <a:lnTo>
                  <a:pt x="3161" y="444"/>
                </a:lnTo>
                <a:lnTo>
                  <a:pt x="3161" y="444"/>
                </a:lnTo>
                <a:lnTo>
                  <a:pt x="3159" y="444"/>
                </a:lnTo>
                <a:lnTo>
                  <a:pt x="3159" y="444"/>
                </a:lnTo>
                <a:lnTo>
                  <a:pt x="3157" y="441"/>
                </a:lnTo>
                <a:lnTo>
                  <a:pt x="3157" y="437"/>
                </a:lnTo>
                <a:lnTo>
                  <a:pt x="3155" y="435"/>
                </a:lnTo>
                <a:lnTo>
                  <a:pt x="3155" y="435"/>
                </a:lnTo>
                <a:lnTo>
                  <a:pt x="3150" y="432"/>
                </a:lnTo>
                <a:lnTo>
                  <a:pt x="3148" y="435"/>
                </a:lnTo>
                <a:lnTo>
                  <a:pt x="3146" y="437"/>
                </a:lnTo>
                <a:lnTo>
                  <a:pt x="3146" y="437"/>
                </a:lnTo>
                <a:lnTo>
                  <a:pt x="3143" y="435"/>
                </a:lnTo>
                <a:lnTo>
                  <a:pt x="3141" y="437"/>
                </a:lnTo>
                <a:lnTo>
                  <a:pt x="3141" y="435"/>
                </a:lnTo>
                <a:lnTo>
                  <a:pt x="3137" y="437"/>
                </a:lnTo>
                <a:lnTo>
                  <a:pt x="3134" y="437"/>
                </a:lnTo>
                <a:lnTo>
                  <a:pt x="3130" y="437"/>
                </a:lnTo>
                <a:lnTo>
                  <a:pt x="3130" y="437"/>
                </a:lnTo>
                <a:lnTo>
                  <a:pt x="3132" y="439"/>
                </a:lnTo>
                <a:lnTo>
                  <a:pt x="3134" y="441"/>
                </a:lnTo>
                <a:lnTo>
                  <a:pt x="3137" y="441"/>
                </a:lnTo>
                <a:lnTo>
                  <a:pt x="3139" y="444"/>
                </a:lnTo>
                <a:lnTo>
                  <a:pt x="3141" y="448"/>
                </a:lnTo>
                <a:lnTo>
                  <a:pt x="3139" y="448"/>
                </a:lnTo>
                <a:lnTo>
                  <a:pt x="3137" y="446"/>
                </a:lnTo>
                <a:lnTo>
                  <a:pt x="3134" y="446"/>
                </a:lnTo>
                <a:lnTo>
                  <a:pt x="3132" y="444"/>
                </a:lnTo>
                <a:lnTo>
                  <a:pt x="3130" y="444"/>
                </a:lnTo>
                <a:lnTo>
                  <a:pt x="3128" y="446"/>
                </a:lnTo>
                <a:lnTo>
                  <a:pt x="3125" y="446"/>
                </a:lnTo>
                <a:lnTo>
                  <a:pt x="3125" y="446"/>
                </a:lnTo>
                <a:lnTo>
                  <a:pt x="3123" y="446"/>
                </a:lnTo>
                <a:lnTo>
                  <a:pt x="3119" y="446"/>
                </a:lnTo>
                <a:lnTo>
                  <a:pt x="3119" y="448"/>
                </a:lnTo>
                <a:lnTo>
                  <a:pt x="3119" y="453"/>
                </a:lnTo>
                <a:lnTo>
                  <a:pt x="3119" y="453"/>
                </a:lnTo>
                <a:lnTo>
                  <a:pt x="3119" y="455"/>
                </a:lnTo>
                <a:lnTo>
                  <a:pt x="3121" y="457"/>
                </a:lnTo>
                <a:lnTo>
                  <a:pt x="3121" y="457"/>
                </a:lnTo>
                <a:lnTo>
                  <a:pt x="3116" y="457"/>
                </a:lnTo>
                <a:lnTo>
                  <a:pt x="3112" y="462"/>
                </a:lnTo>
                <a:lnTo>
                  <a:pt x="3112" y="462"/>
                </a:lnTo>
                <a:lnTo>
                  <a:pt x="3110" y="462"/>
                </a:lnTo>
                <a:lnTo>
                  <a:pt x="3110" y="462"/>
                </a:lnTo>
                <a:lnTo>
                  <a:pt x="3114" y="457"/>
                </a:lnTo>
                <a:lnTo>
                  <a:pt x="3114" y="455"/>
                </a:lnTo>
                <a:lnTo>
                  <a:pt x="3114" y="453"/>
                </a:lnTo>
                <a:lnTo>
                  <a:pt x="3116" y="448"/>
                </a:lnTo>
                <a:lnTo>
                  <a:pt x="3114" y="446"/>
                </a:lnTo>
                <a:lnTo>
                  <a:pt x="3114" y="446"/>
                </a:lnTo>
                <a:lnTo>
                  <a:pt x="3112" y="446"/>
                </a:lnTo>
                <a:lnTo>
                  <a:pt x="3112" y="446"/>
                </a:lnTo>
                <a:lnTo>
                  <a:pt x="3110" y="446"/>
                </a:lnTo>
                <a:lnTo>
                  <a:pt x="3110" y="448"/>
                </a:lnTo>
                <a:lnTo>
                  <a:pt x="3107" y="450"/>
                </a:lnTo>
                <a:lnTo>
                  <a:pt x="3105" y="457"/>
                </a:lnTo>
                <a:lnTo>
                  <a:pt x="3103" y="459"/>
                </a:lnTo>
                <a:lnTo>
                  <a:pt x="3103" y="457"/>
                </a:lnTo>
                <a:lnTo>
                  <a:pt x="3105" y="455"/>
                </a:lnTo>
                <a:lnTo>
                  <a:pt x="3105" y="450"/>
                </a:lnTo>
                <a:lnTo>
                  <a:pt x="3105" y="448"/>
                </a:lnTo>
                <a:lnTo>
                  <a:pt x="3096" y="450"/>
                </a:lnTo>
                <a:lnTo>
                  <a:pt x="3094" y="453"/>
                </a:lnTo>
                <a:lnTo>
                  <a:pt x="3094" y="455"/>
                </a:lnTo>
                <a:lnTo>
                  <a:pt x="3094" y="455"/>
                </a:lnTo>
                <a:lnTo>
                  <a:pt x="3094" y="455"/>
                </a:lnTo>
                <a:lnTo>
                  <a:pt x="3092" y="457"/>
                </a:lnTo>
                <a:lnTo>
                  <a:pt x="3089" y="457"/>
                </a:lnTo>
                <a:lnTo>
                  <a:pt x="3089" y="457"/>
                </a:lnTo>
                <a:lnTo>
                  <a:pt x="3087" y="457"/>
                </a:lnTo>
                <a:lnTo>
                  <a:pt x="3087" y="459"/>
                </a:lnTo>
                <a:lnTo>
                  <a:pt x="3089" y="459"/>
                </a:lnTo>
                <a:lnTo>
                  <a:pt x="3092" y="462"/>
                </a:lnTo>
                <a:lnTo>
                  <a:pt x="3092" y="462"/>
                </a:lnTo>
                <a:lnTo>
                  <a:pt x="3089" y="462"/>
                </a:lnTo>
                <a:lnTo>
                  <a:pt x="3085" y="462"/>
                </a:lnTo>
                <a:lnTo>
                  <a:pt x="3085" y="459"/>
                </a:lnTo>
                <a:lnTo>
                  <a:pt x="3083" y="457"/>
                </a:lnTo>
                <a:lnTo>
                  <a:pt x="3083" y="457"/>
                </a:lnTo>
                <a:lnTo>
                  <a:pt x="3080" y="459"/>
                </a:lnTo>
                <a:lnTo>
                  <a:pt x="3080" y="462"/>
                </a:lnTo>
                <a:lnTo>
                  <a:pt x="3080" y="464"/>
                </a:lnTo>
                <a:lnTo>
                  <a:pt x="3080" y="466"/>
                </a:lnTo>
                <a:lnTo>
                  <a:pt x="3080" y="466"/>
                </a:lnTo>
                <a:lnTo>
                  <a:pt x="3074" y="468"/>
                </a:lnTo>
                <a:lnTo>
                  <a:pt x="3071" y="471"/>
                </a:lnTo>
                <a:lnTo>
                  <a:pt x="3071" y="475"/>
                </a:lnTo>
                <a:lnTo>
                  <a:pt x="3069" y="475"/>
                </a:lnTo>
                <a:lnTo>
                  <a:pt x="3065" y="480"/>
                </a:lnTo>
                <a:lnTo>
                  <a:pt x="3060" y="480"/>
                </a:lnTo>
                <a:lnTo>
                  <a:pt x="3058" y="482"/>
                </a:lnTo>
                <a:lnTo>
                  <a:pt x="3056" y="482"/>
                </a:lnTo>
                <a:lnTo>
                  <a:pt x="3056" y="484"/>
                </a:lnTo>
                <a:lnTo>
                  <a:pt x="3056" y="484"/>
                </a:lnTo>
                <a:lnTo>
                  <a:pt x="3056" y="484"/>
                </a:lnTo>
                <a:lnTo>
                  <a:pt x="3067" y="486"/>
                </a:lnTo>
                <a:lnTo>
                  <a:pt x="3069" y="484"/>
                </a:lnTo>
                <a:lnTo>
                  <a:pt x="3069" y="484"/>
                </a:lnTo>
                <a:lnTo>
                  <a:pt x="3071" y="484"/>
                </a:lnTo>
                <a:lnTo>
                  <a:pt x="3071" y="486"/>
                </a:lnTo>
                <a:lnTo>
                  <a:pt x="3071" y="486"/>
                </a:lnTo>
                <a:lnTo>
                  <a:pt x="3069" y="486"/>
                </a:lnTo>
                <a:lnTo>
                  <a:pt x="3067" y="486"/>
                </a:lnTo>
                <a:lnTo>
                  <a:pt x="3065" y="489"/>
                </a:lnTo>
                <a:lnTo>
                  <a:pt x="3062" y="489"/>
                </a:lnTo>
                <a:lnTo>
                  <a:pt x="3060" y="489"/>
                </a:lnTo>
                <a:lnTo>
                  <a:pt x="3058" y="486"/>
                </a:lnTo>
                <a:lnTo>
                  <a:pt x="3053" y="486"/>
                </a:lnTo>
                <a:lnTo>
                  <a:pt x="3051" y="489"/>
                </a:lnTo>
                <a:lnTo>
                  <a:pt x="3049" y="491"/>
                </a:lnTo>
                <a:lnTo>
                  <a:pt x="3051" y="493"/>
                </a:lnTo>
                <a:lnTo>
                  <a:pt x="3051" y="495"/>
                </a:lnTo>
                <a:lnTo>
                  <a:pt x="3053" y="495"/>
                </a:lnTo>
                <a:lnTo>
                  <a:pt x="3053" y="495"/>
                </a:lnTo>
                <a:lnTo>
                  <a:pt x="3051" y="498"/>
                </a:lnTo>
                <a:lnTo>
                  <a:pt x="3051" y="498"/>
                </a:lnTo>
                <a:lnTo>
                  <a:pt x="3051" y="500"/>
                </a:lnTo>
                <a:lnTo>
                  <a:pt x="3051" y="500"/>
                </a:lnTo>
                <a:lnTo>
                  <a:pt x="3049" y="498"/>
                </a:lnTo>
                <a:lnTo>
                  <a:pt x="3049" y="493"/>
                </a:lnTo>
                <a:lnTo>
                  <a:pt x="3049" y="491"/>
                </a:lnTo>
                <a:lnTo>
                  <a:pt x="3047" y="491"/>
                </a:lnTo>
                <a:lnTo>
                  <a:pt x="3044" y="493"/>
                </a:lnTo>
                <a:lnTo>
                  <a:pt x="3042" y="493"/>
                </a:lnTo>
                <a:lnTo>
                  <a:pt x="3040" y="495"/>
                </a:lnTo>
                <a:lnTo>
                  <a:pt x="3038" y="495"/>
                </a:lnTo>
                <a:lnTo>
                  <a:pt x="3035" y="498"/>
                </a:lnTo>
                <a:lnTo>
                  <a:pt x="3038" y="498"/>
                </a:lnTo>
                <a:lnTo>
                  <a:pt x="3042" y="498"/>
                </a:lnTo>
                <a:lnTo>
                  <a:pt x="3042" y="500"/>
                </a:lnTo>
                <a:lnTo>
                  <a:pt x="3040" y="500"/>
                </a:lnTo>
                <a:lnTo>
                  <a:pt x="3038" y="500"/>
                </a:lnTo>
                <a:lnTo>
                  <a:pt x="3035" y="498"/>
                </a:lnTo>
                <a:lnTo>
                  <a:pt x="3033" y="498"/>
                </a:lnTo>
                <a:lnTo>
                  <a:pt x="3033" y="498"/>
                </a:lnTo>
                <a:lnTo>
                  <a:pt x="3029" y="502"/>
                </a:lnTo>
                <a:lnTo>
                  <a:pt x="3029" y="504"/>
                </a:lnTo>
                <a:lnTo>
                  <a:pt x="3029" y="507"/>
                </a:lnTo>
                <a:lnTo>
                  <a:pt x="3029" y="507"/>
                </a:lnTo>
                <a:lnTo>
                  <a:pt x="3033" y="507"/>
                </a:lnTo>
                <a:lnTo>
                  <a:pt x="3035" y="504"/>
                </a:lnTo>
                <a:lnTo>
                  <a:pt x="3038" y="504"/>
                </a:lnTo>
                <a:lnTo>
                  <a:pt x="3035" y="504"/>
                </a:lnTo>
                <a:lnTo>
                  <a:pt x="3035" y="507"/>
                </a:lnTo>
                <a:lnTo>
                  <a:pt x="3035" y="509"/>
                </a:lnTo>
                <a:lnTo>
                  <a:pt x="3038" y="509"/>
                </a:lnTo>
                <a:lnTo>
                  <a:pt x="3040" y="511"/>
                </a:lnTo>
                <a:lnTo>
                  <a:pt x="3042" y="509"/>
                </a:lnTo>
                <a:lnTo>
                  <a:pt x="3042" y="511"/>
                </a:lnTo>
                <a:lnTo>
                  <a:pt x="3040" y="511"/>
                </a:lnTo>
                <a:lnTo>
                  <a:pt x="3040" y="516"/>
                </a:lnTo>
                <a:lnTo>
                  <a:pt x="3040" y="516"/>
                </a:lnTo>
                <a:lnTo>
                  <a:pt x="3040" y="511"/>
                </a:lnTo>
                <a:lnTo>
                  <a:pt x="3038" y="511"/>
                </a:lnTo>
                <a:lnTo>
                  <a:pt x="3035" y="511"/>
                </a:lnTo>
                <a:lnTo>
                  <a:pt x="3033" y="509"/>
                </a:lnTo>
                <a:lnTo>
                  <a:pt x="3031" y="509"/>
                </a:lnTo>
                <a:lnTo>
                  <a:pt x="3029" y="511"/>
                </a:lnTo>
                <a:lnTo>
                  <a:pt x="3024" y="513"/>
                </a:lnTo>
                <a:lnTo>
                  <a:pt x="3024" y="516"/>
                </a:lnTo>
                <a:lnTo>
                  <a:pt x="3024" y="516"/>
                </a:lnTo>
                <a:lnTo>
                  <a:pt x="3022" y="516"/>
                </a:lnTo>
                <a:lnTo>
                  <a:pt x="3024" y="518"/>
                </a:lnTo>
                <a:lnTo>
                  <a:pt x="3024" y="516"/>
                </a:lnTo>
                <a:lnTo>
                  <a:pt x="3029" y="516"/>
                </a:lnTo>
                <a:lnTo>
                  <a:pt x="3035" y="518"/>
                </a:lnTo>
                <a:lnTo>
                  <a:pt x="3038" y="518"/>
                </a:lnTo>
                <a:lnTo>
                  <a:pt x="3038" y="518"/>
                </a:lnTo>
                <a:lnTo>
                  <a:pt x="3029" y="518"/>
                </a:lnTo>
                <a:lnTo>
                  <a:pt x="3026" y="520"/>
                </a:lnTo>
                <a:lnTo>
                  <a:pt x="3024" y="520"/>
                </a:lnTo>
                <a:lnTo>
                  <a:pt x="3022" y="520"/>
                </a:lnTo>
                <a:lnTo>
                  <a:pt x="3020" y="520"/>
                </a:lnTo>
                <a:lnTo>
                  <a:pt x="3017" y="520"/>
                </a:lnTo>
                <a:lnTo>
                  <a:pt x="3017" y="522"/>
                </a:lnTo>
                <a:lnTo>
                  <a:pt x="3015" y="525"/>
                </a:lnTo>
                <a:lnTo>
                  <a:pt x="3013" y="525"/>
                </a:lnTo>
                <a:lnTo>
                  <a:pt x="3013" y="525"/>
                </a:lnTo>
                <a:lnTo>
                  <a:pt x="3011" y="527"/>
                </a:lnTo>
                <a:lnTo>
                  <a:pt x="3011" y="527"/>
                </a:lnTo>
                <a:lnTo>
                  <a:pt x="3015" y="529"/>
                </a:lnTo>
                <a:lnTo>
                  <a:pt x="3015" y="529"/>
                </a:lnTo>
                <a:lnTo>
                  <a:pt x="3013" y="529"/>
                </a:lnTo>
                <a:lnTo>
                  <a:pt x="3011" y="529"/>
                </a:lnTo>
                <a:lnTo>
                  <a:pt x="3008" y="531"/>
                </a:lnTo>
                <a:lnTo>
                  <a:pt x="3008" y="531"/>
                </a:lnTo>
                <a:lnTo>
                  <a:pt x="3006" y="531"/>
                </a:lnTo>
                <a:lnTo>
                  <a:pt x="3004" y="534"/>
                </a:lnTo>
                <a:lnTo>
                  <a:pt x="3004" y="536"/>
                </a:lnTo>
                <a:lnTo>
                  <a:pt x="3002" y="536"/>
                </a:lnTo>
                <a:lnTo>
                  <a:pt x="3002" y="538"/>
                </a:lnTo>
                <a:lnTo>
                  <a:pt x="3002" y="543"/>
                </a:lnTo>
                <a:lnTo>
                  <a:pt x="3006" y="543"/>
                </a:lnTo>
                <a:lnTo>
                  <a:pt x="3006" y="543"/>
                </a:lnTo>
                <a:lnTo>
                  <a:pt x="3008" y="543"/>
                </a:lnTo>
                <a:lnTo>
                  <a:pt x="3011" y="543"/>
                </a:lnTo>
                <a:lnTo>
                  <a:pt x="3015" y="540"/>
                </a:lnTo>
                <a:lnTo>
                  <a:pt x="3017" y="543"/>
                </a:lnTo>
                <a:lnTo>
                  <a:pt x="3015" y="543"/>
                </a:lnTo>
                <a:lnTo>
                  <a:pt x="3013" y="545"/>
                </a:lnTo>
                <a:lnTo>
                  <a:pt x="3011" y="545"/>
                </a:lnTo>
                <a:lnTo>
                  <a:pt x="3006" y="545"/>
                </a:lnTo>
                <a:lnTo>
                  <a:pt x="2997" y="547"/>
                </a:lnTo>
                <a:lnTo>
                  <a:pt x="2997" y="547"/>
                </a:lnTo>
                <a:lnTo>
                  <a:pt x="2999" y="549"/>
                </a:lnTo>
                <a:lnTo>
                  <a:pt x="3002" y="552"/>
                </a:lnTo>
                <a:lnTo>
                  <a:pt x="2999" y="552"/>
                </a:lnTo>
                <a:lnTo>
                  <a:pt x="2997" y="552"/>
                </a:lnTo>
                <a:lnTo>
                  <a:pt x="2995" y="552"/>
                </a:lnTo>
                <a:lnTo>
                  <a:pt x="2995" y="554"/>
                </a:lnTo>
                <a:lnTo>
                  <a:pt x="2990" y="558"/>
                </a:lnTo>
                <a:lnTo>
                  <a:pt x="2988" y="561"/>
                </a:lnTo>
                <a:lnTo>
                  <a:pt x="2988" y="563"/>
                </a:lnTo>
                <a:lnTo>
                  <a:pt x="2986" y="565"/>
                </a:lnTo>
                <a:lnTo>
                  <a:pt x="2988" y="567"/>
                </a:lnTo>
                <a:lnTo>
                  <a:pt x="2988" y="567"/>
                </a:lnTo>
                <a:lnTo>
                  <a:pt x="2988" y="567"/>
                </a:lnTo>
                <a:lnTo>
                  <a:pt x="2990" y="570"/>
                </a:lnTo>
                <a:lnTo>
                  <a:pt x="2990" y="570"/>
                </a:lnTo>
                <a:lnTo>
                  <a:pt x="2990" y="570"/>
                </a:lnTo>
                <a:lnTo>
                  <a:pt x="2993" y="570"/>
                </a:lnTo>
                <a:lnTo>
                  <a:pt x="2997" y="567"/>
                </a:lnTo>
                <a:lnTo>
                  <a:pt x="2997" y="567"/>
                </a:lnTo>
                <a:lnTo>
                  <a:pt x="2999" y="565"/>
                </a:lnTo>
                <a:lnTo>
                  <a:pt x="2997" y="570"/>
                </a:lnTo>
                <a:lnTo>
                  <a:pt x="2993" y="572"/>
                </a:lnTo>
                <a:lnTo>
                  <a:pt x="2990" y="572"/>
                </a:lnTo>
                <a:lnTo>
                  <a:pt x="2988" y="572"/>
                </a:lnTo>
                <a:lnTo>
                  <a:pt x="2988" y="570"/>
                </a:lnTo>
                <a:lnTo>
                  <a:pt x="2977" y="576"/>
                </a:lnTo>
                <a:lnTo>
                  <a:pt x="2975" y="576"/>
                </a:lnTo>
                <a:lnTo>
                  <a:pt x="2975" y="579"/>
                </a:lnTo>
                <a:lnTo>
                  <a:pt x="2975" y="581"/>
                </a:lnTo>
                <a:lnTo>
                  <a:pt x="2975" y="581"/>
                </a:lnTo>
                <a:lnTo>
                  <a:pt x="2979" y="579"/>
                </a:lnTo>
                <a:lnTo>
                  <a:pt x="2979" y="579"/>
                </a:lnTo>
                <a:lnTo>
                  <a:pt x="2977" y="581"/>
                </a:lnTo>
                <a:lnTo>
                  <a:pt x="2975" y="583"/>
                </a:lnTo>
                <a:lnTo>
                  <a:pt x="2972" y="583"/>
                </a:lnTo>
                <a:lnTo>
                  <a:pt x="2970" y="585"/>
                </a:lnTo>
                <a:lnTo>
                  <a:pt x="2968" y="585"/>
                </a:lnTo>
                <a:lnTo>
                  <a:pt x="2968" y="588"/>
                </a:lnTo>
                <a:lnTo>
                  <a:pt x="2963" y="590"/>
                </a:lnTo>
                <a:lnTo>
                  <a:pt x="2957" y="594"/>
                </a:lnTo>
                <a:lnTo>
                  <a:pt x="2954" y="597"/>
                </a:lnTo>
                <a:lnTo>
                  <a:pt x="2952" y="599"/>
                </a:lnTo>
                <a:lnTo>
                  <a:pt x="2952" y="601"/>
                </a:lnTo>
                <a:lnTo>
                  <a:pt x="2950" y="603"/>
                </a:lnTo>
                <a:lnTo>
                  <a:pt x="2948" y="603"/>
                </a:lnTo>
                <a:lnTo>
                  <a:pt x="2948" y="606"/>
                </a:lnTo>
                <a:lnTo>
                  <a:pt x="2948" y="608"/>
                </a:lnTo>
                <a:lnTo>
                  <a:pt x="2948" y="608"/>
                </a:lnTo>
                <a:lnTo>
                  <a:pt x="2950" y="608"/>
                </a:lnTo>
                <a:lnTo>
                  <a:pt x="2952" y="608"/>
                </a:lnTo>
                <a:lnTo>
                  <a:pt x="2952" y="610"/>
                </a:lnTo>
                <a:lnTo>
                  <a:pt x="2952" y="610"/>
                </a:lnTo>
                <a:lnTo>
                  <a:pt x="2954" y="612"/>
                </a:lnTo>
                <a:lnTo>
                  <a:pt x="2959" y="610"/>
                </a:lnTo>
                <a:lnTo>
                  <a:pt x="2968" y="606"/>
                </a:lnTo>
                <a:lnTo>
                  <a:pt x="2970" y="603"/>
                </a:lnTo>
                <a:lnTo>
                  <a:pt x="2968" y="601"/>
                </a:lnTo>
                <a:lnTo>
                  <a:pt x="2968" y="601"/>
                </a:lnTo>
                <a:lnTo>
                  <a:pt x="2970" y="599"/>
                </a:lnTo>
                <a:lnTo>
                  <a:pt x="2972" y="599"/>
                </a:lnTo>
                <a:lnTo>
                  <a:pt x="2975" y="599"/>
                </a:lnTo>
                <a:lnTo>
                  <a:pt x="2977" y="599"/>
                </a:lnTo>
                <a:lnTo>
                  <a:pt x="2977" y="599"/>
                </a:lnTo>
                <a:lnTo>
                  <a:pt x="2975" y="601"/>
                </a:lnTo>
                <a:lnTo>
                  <a:pt x="2972" y="601"/>
                </a:lnTo>
                <a:lnTo>
                  <a:pt x="2972" y="603"/>
                </a:lnTo>
                <a:lnTo>
                  <a:pt x="2975" y="603"/>
                </a:lnTo>
                <a:lnTo>
                  <a:pt x="2975" y="603"/>
                </a:lnTo>
                <a:lnTo>
                  <a:pt x="2975" y="603"/>
                </a:lnTo>
                <a:lnTo>
                  <a:pt x="2972" y="606"/>
                </a:lnTo>
                <a:lnTo>
                  <a:pt x="2970" y="606"/>
                </a:lnTo>
                <a:lnTo>
                  <a:pt x="2968" y="608"/>
                </a:lnTo>
                <a:lnTo>
                  <a:pt x="2966" y="608"/>
                </a:lnTo>
                <a:lnTo>
                  <a:pt x="2966" y="608"/>
                </a:lnTo>
                <a:lnTo>
                  <a:pt x="2963" y="610"/>
                </a:lnTo>
                <a:lnTo>
                  <a:pt x="2966" y="610"/>
                </a:lnTo>
                <a:lnTo>
                  <a:pt x="2966" y="612"/>
                </a:lnTo>
                <a:lnTo>
                  <a:pt x="2966" y="612"/>
                </a:lnTo>
                <a:lnTo>
                  <a:pt x="2963" y="612"/>
                </a:lnTo>
                <a:lnTo>
                  <a:pt x="2959" y="612"/>
                </a:lnTo>
                <a:lnTo>
                  <a:pt x="2957" y="612"/>
                </a:lnTo>
                <a:lnTo>
                  <a:pt x="2954" y="612"/>
                </a:lnTo>
                <a:lnTo>
                  <a:pt x="2954" y="615"/>
                </a:lnTo>
                <a:lnTo>
                  <a:pt x="2954" y="615"/>
                </a:lnTo>
                <a:lnTo>
                  <a:pt x="2952" y="612"/>
                </a:lnTo>
                <a:lnTo>
                  <a:pt x="2952" y="612"/>
                </a:lnTo>
                <a:lnTo>
                  <a:pt x="2952" y="610"/>
                </a:lnTo>
                <a:lnTo>
                  <a:pt x="2950" y="608"/>
                </a:lnTo>
                <a:lnTo>
                  <a:pt x="2948" y="610"/>
                </a:lnTo>
                <a:lnTo>
                  <a:pt x="2945" y="610"/>
                </a:lnTo>
                <a:lnTo>
                  <a:pt x="2943" y="610"/>
                </a:lnTo>
                <a:lnTo>
                  <a:pt x="2941" y="612"/>
                </a:lnTo>
                <a:lnTo>
                  <a:pt x="2939" y="612"/>
                </a:lnTo>
                <a:lnTo>
                  <a:pt x="2939" y="612"/>
                </a:lnTo>
                <a:lnTo>
                  <a:pt x="2941" y="610"/>
                </a:lnTo>
                <a:lnTo>
                  <a:pt x="2941" y="610"/>
                </a:lnTo>
                <a:lnTo>
                  <a:pt x="2936" y="608"/>
                </a:lnTo>
                <a:lnTo>
                  <a:pt x="2934" y="608"/>
                </a:lnTo>
                <a:lnTo>
                  <a:pt x="2932" y="610"/>
                </a:lnTo>
                <a:lnTo>
                  <a:pt x="2930" y="610"/>
                </a:lnTo>
                <a:lnTo>
                  <a:pt x="2927" y="612"/>
                </a:lnTo>
                <a:lnTo>
                  <a:pt x="2930" y="612"/>
                </a:lnTo>
                <a:lnTo>
                  <a:pt x="2930" y="615"/>
                </a:lnTo>
                <a:lnTo>
                  <a:pt x="2932" y="612"/>
                </a:lnTo>
                <a:lnTo>
                  <a:pt x="2932" y="615"/>
                </a:lnTo>
                <a:lnTo>
                  <a:pt x="2932" y="615"/>
                </a:lnTo>
                <a:lnTo>
                  <a:pt x="2932" y="617"/>
                </a:lnTo>
                <a:lnTo>
                  <a:pt x="2927" y="617"/>
                </a:lnTo>
                <a:lnTo>
                  <a:pt x="2925" y="619"/>
                </a:lnTo>
                <a:lnTo>
                  <a:pt x="2925" y="619"/>
                </a:lnTo>
                <a:lnTo>
                  <a:pt x="2927" y="621"/>
                </a:lnTo>
                <a:lnTo>
                  <a:pt x="2927" y="624"/>
                </a:lnTo>
                <a:lnTo>
                  <a:pt x="2932" y="626"/>
                </a:lnTo>
                <a:lnTo>
                  <a:pt x="2932" y="628"/>
                </a:lnTo>
                <a:lnTo>
                  <a:pt x="2927" y="624"/>
                </a:lnTo>
                <a:lnTo>
                  <a:pt x="2925" y="624"/>
                </a:lnTo>
                <a:lnTo>
                  <a:pt x="2925" y="621"/>
                </a:lnTo>
                <a:lnTo>
                  <a:pt x="2921" y="621"/>
                </a:lnTo>
                <a:lnTo>
                  <a:pt x="2918" y="621"/>
                </a:lnTo>
                <a:lnTo>
                  <a:pt x="2918" y="621"/>
                </a:lnTo>
                <a:lnTo>
                  <a:pt x="2916" y="621"/>
                </a:lnTo>
                <a:lnTo>
                  <a:pt x="2914" y="624"/>
                </a:lnTo>
                <a:lnTo>
                  <a:pt x="2907" y="626"/>
                </a:lnTo>
                <a:lnTo>
                  <a:pt x="2907" y="626"/>
                </a:lnTo>
                <a:lnTo>
                  <a:pt x="2907" y="626"/>
                </a:lnTo>
                <a:lnTo>
                  <a:pt x="2905" y="628"/>
                </a:lnTo>
                <a:lnTo>
                  <a:pt x="2903" y="630"/>
                </a:lnTo>
                <a:lnTo>
                  <a:pt x="2903" y="630"/>
                </a:lnTo>
                <a:lnTo>
                  <a:pt x="2907" y="630"/>
                </a:lnTo>
                <a:lnTo>
                  <a:pt x="2909" y="630"/>
                </a:lnTo>
                <a:lnTo>
                  <a:pt x="2912" y="630"/>
                </a:lnTo>
                <a:lnTo>
                  <a:pt x="2914" y="630"/>
                </a:lnTo>
                <a:lnTo>
                  <a:pt x="2923" y="630"/>
                </a:lnTo>
                <a:lnTo>
                  <a:pt x="2925" y="630"/>
                </a:lnTo>
                <a:lnTo>
                  <a:pt x="2921" y="630"/>
                </a:lnTo>
                <a:lnTo>
                  <a:pt x="2916" y="633"/>
                </a:lnTo>
                <a:lnTo>
                  <a:pt x="2916" y="633"/>
                </a:lnTo>
                <a:lnTo>
                  <a:pt x="2916" y="633"/>
                </a:lnTo>
                <a:lnTo>
                  <a:pt x="2918" y="635"/>
                </a:lnTo>
                <a:lnTo>
                  <a:pt x="2918" y="635"/>
                </a:lnTo>
                <a:lnTo>
                  <a:pt x="2916" y="635"/>
                </a:lnTo>
                <a:lnTo>
                  <a:pt x="2914" y="635"/>
                </a:lnTo>
                <a:lnTo>
                  <a:pt x="2912" y="633"/>
                </a:lnTo>
                <a:lnTo>
                  <a:pt x="2907" y="633"/>
                </a:lnTo>
                <a:lnTo>
                  <a:pt x="2903" y="633"/>
                </a:lnTo>
                <a:lnTo>
                  <a:pt x="2900" y="633"/>
                </a:lnTo>
                <a:lnTo>
                  <a:pt x="2898" y="633"/>
                </a:lnTo>
                <a:lnTo>
                  <a:pt x="2898" y="633"/>
                </a:lnTo>
                <a:lnTo>
                  <a:pt x="2896" y="635"/>
                </a:lnTo>
                <a:lnTo>
                  <a:pt x="2896" y="635"/>
                </a:lnTo>
                <a:lnTo>
                  <a:pt x="2894" y="637"/>
                </a:lnTo>
                <a:lnTo>
                  <a:pt x="2894" y="637"/>
                </a:lnTo>
                <a:lnTo>
                  <a:pt x="2894" y="637"/>
                </a:lnTo>
                <a:lnTo>
                  <a:pt x="2896" y="637"/>
                </a:lnTo>
                <a:lnTo>
                  <a:pt x="2898" y="637"/>
                </a:lnTo>
                <a:lnTo>
                  <a:pt x="2903" y="637"/>
                </a:lnTo>
                <a:lnTo>
                  <a:pt x="2900" y="637"/>
                </a:lnTo>
                <a:lnTo>
                  <a:pt x="2900" y="637"/>
                </a:lnTo>
                <a:lnTo>
                  <a:pt x="2896" y="640"/>
                </a:lnTo>
                <a:lnTo>
                  <a:pt x="2894" y="640"/>
                </a:lnTo>
                <a:lnTo>
                  <a:pt x="2891" y="640"/>
                </a:lnTo>
                <a:lnTo>
                  <a:pt x="2891" y="637"/>
                </a:lnTo>
                <a:lnTo>
                  <a:pt x="2889" y="637"/>
                </a:lnTo>
                <a:lnTo>
                  <a:pt x="2889" y="640"/>
                </a:lnTo>
                <a:lnTo>
                  <a:pt x="2887" y="640"/>
                </a:lnTo>
                <a:lnTo>
                  <a:pt x="2885" y="640"/>
                </a:lnTo>
                <a:lnTo>
                  <a:pt x="2885" y="642"/>
                </a:lnTo>
                <a:lnTo>
                  <a:pt x="2882" y="644"/>
                </a:lnTo>
                <a:lnTo>
                  <a:pt x="2882" y="644"/>
                </a:lnTo>
                <a:lnTo>
                  <a:pt x="2880" y="644"/>
                </a:lnTo>
                <a:lnTo>
                  <a:pt x="2880" y="644"/>
                </a:lnTo>
                <a:lnTo>
                  <a:pt x="2878" y="644"/>
                </a:lnTo>
                <a:lnTo>
                  <a:pt x="2878" y="646"/>
                </a:lnTo>
                <a:lnTo>
                  <a:pt x="2878" y="649"/>
                </a:lnTo>
                <a:lnTo>
                  <a:pt x="2880" y="649"/>
                </a:lnTo>
                <a:lnTo>
                  <a:pt x="2882" y="649"/>
                </a:lnTo>
                <a:lnTo>
                  <a:pt x="2887" y="651"/>
                </a:lnTo>
                <a:lnTo>
                  <a:pt x="2894" y="651"/>
                </a:lnTo>
                <a:lnTo>
                  <a:pt x="2898" y="651"/>
                </a:lnTo>
                <a:lnTo>
                  <a:pt x="2903" y="651"/>
                </a:lnTo>
                <a:lnTo>
                  <a:pt x="2903" y="651"/>
                </a:lnTo>
                <a:lnTo>
                  <a:pt x="2898" y="653"/>
                </a:lnTo>
                <a:lnTo>
                  <a:pt x="2891" y="653"/>
                </a:lnTo>
                <a:lnTo>
                  <a:pt x="2889" y="653"/>
                </a:lnTo>
                <a:lnTo>
                  <a:pt x="2882" y="651"/>
                </a:lnTo>
                <a:lnTo>
                  <a:pt x="2878" y="651"/>
                </a:lnTo>
                <a:lnTo>
                  <a:pt x="2876" y="651"/>
                </a:lnTo>
                <a:lnTo>
                  <a:pt x="2876" y="651"/>
                </a:lnTo>
                <a:lnTo>
                  <a:pt x="2876" y="653"/>
                </a:lnTo>
                <a:lnTo>
                  <a:pt x="2876" y="655"/>
                </a:lnTo>
                <a:lnTo>
                  <a:pt x="2876" y="655"/>
                </a:lnTo>
                <a:lnTo>
                  <a:pt x="2878" y="658"/>
                </a:lnTo>
                <a:lnTo>
                  <a:pt x="2878" y="660"/>
                </a:lnTo>
                <a:lnTo>
                  <a:pt x="2880" y="660"/>
                </a:lnTo>
                <a:lnTo>
                  <a:pt x="2882" y="660"/>
                </a:lnTo>
                <a:lnTo>
                  <a:pt x="2880" y="660"/>
                </a:lnTo>
                <a:lnTo>
                  <a:pt x="2878" y="660"/>
                </a:lnTo>
                <a:lnTo>
                  <a:pt x="2876" y="662"/>
                </a:lnTo>
                <a:lnTo>
                  <a:pt x="2876" y="662"/>
                </a:lnTo>
                <a:lnTo>
                  <a:pt x="2876" y="667"/>
                </a:lnTo>
                <a:lnTo>
                  <a:pt x="2878" y="667"/>
                </a:lnTo>
                <a:lnTo>
                  <a:pt x="2880" y="669"/>
                </a:lnTo>
                <a:lnTo>
                  <a:pt x="2882" y="669"/>
                </a:lnTo>
                <a:lnTo>
                  <a:pt x="2887" y="669"/>
                </a:lnTo>
                <a:lnTo>
                  <a:pt x="2894" y="667"/>
                </a:lnTo>
                <a:lnTo>
                  <a:pt x="2898" y="669"/>
                </a:lnTo>
                <a:lnTo>
                  <a:pt x="2900" y="669"/>
                </a:lnTo>
                <a:lnTo>
                  <a:pt x="2900" y="667"/>
                </a:lnTo>
                <a:lnTo>
                  <a:pt x="2900" y="664"/>
                </a:lnTo>
                <a:lnTo>
                  <a:pt x="2900" y="664"/>
                </a:lnTo>
                <a:lnTo>
                  <a:pt x="2900" y="667"/>
                </a:lnTo>
                <a:lnTo>
                  <a:pt x="2903" y="667"/>
                </a:lnTo>
                <a:lnTo>
                  <a:pt x="2905" y="667"/>
                </a:lnTo>
                <a:lnTo>
                  <a:pt x="2907" y="669"/>
                </a:lnTo>
                <a:lnTo>
                  <a:pt x="2909" y="667"/>
                </a:lnTo>
                <a:lnTo>
                  <a:pt x="2912" y="667"/>
                </a:lnTo>
                <a:lnTo>
                  <a:pt x="2912" y="667"/>
                </a:lnTo>
                <a:lnTo>
                  <a:pt x="2912" y="664"/>
                </a:lnTo>
                <a:lnTo>
                  <a:pt x="2912" y="662"/>
                </a:lnTo>
                <a:lnTo>
                  <a:pt x="2914" y="662"/>
                </a:lnTo>
                <a:lnTo>
                  <a:pt x="2914" y="662"/>
                </a:lnTo>
                <a:lnTo>
                  <a:pt x="2912" y="664"/>
                </a:lnTo>
                <a:lnTo>
                  <a:pt x="2914" y="667"/>
                </a:lnTo>
                <a:lnTo>
                  <a:pt x="2916" y="667"/>
                </a:lnTo>
                <a:lnTo>
                  <a:pt x="2916" y="667"/>
                </a:lnTo>
                <a:lnTo>
                  <a:pt x="2907" y="669"/>
                </a:lnTo>
                <a:lnTo>
                  <a:pt x="2907" y="671"/>
                </a:lnTo>
                <a:lnTo>
                  <a:pt x="2909" y="673"/>
                </a:lnTo>
                <a:lnTo>
                  <a:pt x="2907" y="673"/>
                </a:lnTo>
                <a:lnTo>
                  <a:pt x="2907" y="671"/>
                </a:lnTo>
                <a:lnTo>
                  <a:pt x="2907" y="671"/>
                </a:lnTo>
                <a:lnTo>
                  <a:pt x="2905" y="669"/>
                </a:lnTo>
                <a:lnTo>
                  <a:pt x="2903" y="669"/>
                </a:lnTo>
                <a:lnTo>
                  <a:pt x="2900" y="669"/>
                </a:lnTo>
                <a:lnTo>
                  <a:pt x="2898" y="669"/>
                </a:lnTo>
                <a:lnTo>
                  <a:pt x="2896" y="669"/>
                </a:lnTo>
                <a:lnTo>
                  <a:pt x="2891" y="669"/>
                </a:lnTo>
                <a:lnTo>
                  <a:pt x="2885" y="671"/>
                </a:lnTo>
                <a:lnTo>
                  <a:pt x="2880" y="671"/>
                </a:lnTo>
                <a:lnTo>
                  <a:pt x="2880" y="671"/>
                </a:lnTo>
                <a:lnTo>
                  <a:pt x="2878" y="669"/>
                </a:lnTo>
                <a:lnTo>
                  <a:pt x="2876" y="671"/>
                </a:lnTo>
                <a:lnTo>
                  <a:pt x="2876" y="673"/>
                </a:lnTo>
                <a:lnTo>
                  <a:pt x="2876" y="676"/>
                </a:lnTo>
                <a:lnTo>
                  <a:pt x="2878" y="678"/>
                </a:lnTo>
                <a:lnTo>
                  <a:pt x="2878" y="680"/>
                </a:lnTo>
                <a:lnTo>
                  <a:pt x="2880" y="682"/>
                </a:lnTo>
                <a:lnTo>
                  <a:pt x="2882" y="680"/>
                </a:lnTo>
                <a:lnTo>
                  <a:pt x="2885" y="678"/>
                </a:lnTo>
                <a:lnTo>
                  <a:pt x="2887" y="678"/>
                </a:lnTo>
                <a:lnTo>
                  <a:pt x="2885" y="680"/>
                </a:lnTo>
                <a:lnTo>
                  <a:pt x="2878" y="685"/>
                </a:lnTo>
                <a:lnTo>
                  <a:pt x="2878" y="685"/>
                </a:lnTo>
                <a:lnTo>
                  <a:pt x="2878" y="687"/>
                </a:lnTo>
                <a:lnTo>
                  <a:pt x="2880" y="689"/>
                </a:lnTo>
                <a:lnTo>
                  <a:pt x="2882" y="691"/>
                </a:lnTo>
                <a:lnTo>
                  <a:pt x="2885" y="691"/>
                </a:lnTo>
                <a:lnTo>
                  <a:pt x="2887" y="691"/>
                </a:lnTo>
                <a:lnTo>
                  <a:pt x="2887" y="691"/>
                </a:lnTo>
                <a:lnTo>
                  <a:pt x="2885" y="694"/>
                </a:lnTo>
                <a:lnTo>
                  <a:pt x="2882" y="694"/>
                </a:lnTo>
                <a:lnTo>
                  <a:pt x="2880" y="694"/>
                </a:lnTo>
                <a:lnTo>
                  <a:pt x="2880" y="694"/>
                </a:lnTo>
                <a:lnTo>
                  <a:pt x="2878" y="694"/>
                </a:lnTo>
                <a:lnTo>
                  <a:pt x="2880" y="696"/>
                </a:lnTo>
                <a:lnTo>
                  <a:pt x="2878" y="696"/>
                </a:lnTo>
                <a:lnTo>
                  <a:pt x="2878" y="698"/>
                </a:lnTo>
                <a:lnTo>
                  <a:pt x="2878" y="700"/>
                </a:lnTo>
                <a:lnTo>
                  <a:pt x="2878" y="703"/>
                </a:lnTo>
                <a:lnTo>
                  <a:pt x="2878" y="703"/>
                </a:lnTo>
                <a:lnTo>
                  <a:pt x="2878" y="703"/>
                </a:lnTo>
                <a:lnTo>
                  <a:pt x="2880" y="703"/>
                </a:lnTo>
                <a:lnTo>
                  <a:pt x="2880" y="700"/>
                </a:lnTo>
                <a:lnTo>
                  <a:pt x="2882" y="700"/>
                </a:lnTo>
                <a:lnTo>
                  <a:pt x="2885" y="698"/>
                </a:lnTo>
                <a:lnTo>
                  <a:pt x="2885" y="696"/>
                </a:lnTo>
                <a:lnTo>
                  <a:pt x="2887" y="694"/>
                </a:lnTo>
                <a:lnTo>
                  <a:pt x="2889" y="694"/>
                </a:lnTo>
                <a:lnTo>
                  <a:pt x="2889" y="694"/>
                </a:lnTo>
                <a:lnTo>
                  <a:pt x="2889" y="691"/>
                </a:lnTo>
                <a:lnTo>
                  <a:pt x="2891" y="689"/>
                </a:lnTo>
                <a:lnTo>
                  <a:pt x="2894" y="689"/>
                </a:lnTo>
                <a:lnTo>
                  <a:pt x="2894" y="687"/>
                </a:lnTo>
                <a:lnTo>
                  <a:pt x="2898" y="685"/>
                </a:lnTo>
                <a:lnTo>
                  <a:pt x="2905" y="682"/>
                </a:lnTo>
                <a:lnTo>
                  <a:pt x="2907" y="682"/>
                </a:lnTo>
                <a:lnTo>
                  <a:pt x="2907" y="685"/>
                </a:lnTo>
                <a:lnTo>
                  <a:pt x="2905" y="685"/>
                </a:lnTo>
                <a:lnTo>
                  <a:pt x="2903" y="685"/>
                </a:lnTo>
                <a:lnTo>
                  <a:pt x="2903" y="687"/>
                </a:lnTo>
                <a:lnTo>
                  <a:pt x="2900" y="691"/>
                </a:lnTo>
                <a:lnTo>
                  <a:pt x="2900" y="689"/>
                </a:lnTo>
                <a:lnTo>
                  <a:pt x="2900" y="687"/>
                </a:lnTo>
                <a:lnTo>
                  <a:pt x="2900" y="685"/>
                </a:lnTo>
                <a:lnTo>
                  <a:pt x="2898" y="687"/>
                </a:lnTo>
                <a:lnTo>
                  <a:pt x="2894" y="689"/>
                </a:lnTo>
                <a:lnTo>
                  <a:pt x="2894" y="691"/>
                </a:lnTo>
                <a:lnTo>
                  <a:pt x="2894" y="691"/>
                </a:lnTo>
                <a:lnTo>
                  <a:pt x="2894" y="694"/>
                </a:lnTo>
                <a:lnTo>
                  <a:pt x="2891" y="694"/>
                </a:lnTo>
                <a:lnTo>
                  <a:pt x="2889" y="696"/>
                </a:lnTo>
                <a:lnTo>
                  <a:pt x="2887" y="698"/>
                </a:lnTo>
                <a:lnTo>
                  <a:pt x="2887" y="698"/>
                </a:lnTo>
                <a:lnTo>
                  <a:pt x="2889" y="700"/>
                </a:lnTo>
                <a:lnTo>
                  <a:pt x="2891" y="698"/>
                </a:lnTo>
                <a:lnTo>
                  <a:pt x="2894" y="698"/>
                </a:lnTo>
                <a:lnTo>
                  <a:pt x="2896" y="698"/>
                </a:lnTo>
                <a:lnTo>
                  <a:pt x="2896" y="698"/>
                </a:lnTo>
                <a:lnTo>
                  <a:pt x="2891" y="700"/>
                </a:lnTo>
                <a:lnTo>
                  <a:pt x="2889" y="700"/>
                </a:lnTo>
                <a:lnTo>
                  <a:pt x="2889" y="703"/>
                </a:lnTo>
                <a:lnTo>
                  <a:pt x="2885" y="703"/>
                </a:lnTo>
                <a:lnTo>
                  <a:pt x="2885" y="700"/>
                </a:lnTo>
                <a:lnTo>
                  <a:pt x="2882" y="700"/>
                </a:lnTo>
                <a:lnTo>
                  <a:pt x="2882" y="703"/>
                </a:lnTo>
                <a:lnTo>
                  <a:pt x="2880" y="703"/>
                </a:lnTo>
                <a:lnTo>
                  <a:pt x="2880" y="705"/>
                </a:lnTo>
                <a:lnTo>
                  <a:pt x="2878" y="707"/>
                </a:lnTo>
                <a:lnTo>
                  <a:pt x="2878" y="712"/>
                </a:lnTo>
                <a:lnTo>
                  <a:pt x="2878" y="714"/>
                </a:lnTo>
                <a:lnTo>
                  <a:pt x="2882" y="714"/>
                </a:lnTo>
                <a:lnTo>
                  <a:pt x="2882" y="714"/>
                </a:lnTo>
                <a:lnTo>
                  <a:pt x="2885" y="712"/>
                </a:lnTo>
                <a:lnTo>
                  <a:pt x="2887" y="712"/>
                </a:lnTo>
                <a:lnTo>
                  <a:pt x="2887" y="709"/>
                </a:lnTo>
                <a:lnTo>
                  <a:pt x="2889" y="709"/>
                </a:lnTo>
                <a:lnTo>
                  <a:pt x="2891" y="707"/>
                </a:lnTo>
                <a:lnTo>
                  <a:pt x="2894" y="707"/>
                </a:lnTo>
                <a:lnTo>
                  <a:pt x="2896" y="705"/>
                </a:lnTo>
                <a:lnTo>
                  <a:pt x="2898" y="705"/>
                </a:lnTo>
                <a:lnTo>
                  <a:pt x="2898" y="705"/>
                </a:lnTo>
                <a:lnTo>
                  <a:pt x="2896" y="707"/>
                </a:lnTo>
                <a:lnTo>
                  <a:pt x="2894" y="707"/>
                </a:lnTo>
                <a:lnTo>
                  <a:pt x="2891" y="709"/>
                </a:lnTo>
                <a:lnTo>
                  <a:pt x="2891" y="712"/>
                </a:lnTo>
                <a:lnTo>
                  <a:pt x="2891" y="712"/>
                </a:lnTo>
                <a:lnTo>
                  <a:pt x="2891" y="714"/>
                </a:lnTo>
                <a:lnTo>
                  <a:pt x="2891" y="714"/>
                </a:lnTo>
                <a:lnTo>
                  <a:pt x="2889" y="716"/>
                </a:lnTo>
                <a:lnTo>
                  <a:pt x="2889" y="716"/>
                </a:lnTo>
                <a:lnTo>
                  <a:pt x="2891" y="718"/>
                </a:lnTo>
                <a:lnTo>
                  <a:pt x="2894" y="718"/>
                </a:lnTo>
                <a:lnTo>
                  <a:pt x="2896" y="718"/>
                </a:lnTo>
                <a:lnTo>
                  <a:pt x="2898" y="718"/>
                </a:lnTo>
                <a:lnTo>
                  <a:pt x="2896" y="718"/>
                </a:lnTo>
                <a:lnTo>
                  <a:pt x="2894" y="721"/>
                </a:lnTo>
                <a:lnTo>
                  <a:pt x="2894" y="721"/>
                </a:lnTo>
                <a:lnTo>
                  <a:pt x="2889" y="718"/>
                </a:lnTo>
                <a:lnTo>
                  <a:pt x="2885" y="718"/>
                </a:lnTo>
                <a:lnTo>
                  <a:pt x="2885" y="718"/>
                </a:lnTo>
                <a:lnTo>
                  <a:pt x="2885" y="721"/>
                </a:lnTo>
                <a:lnTo>
                  <a:pt x="2885" y="723"/>
                </a:lnTo>
                <a:lnTo>
                  <a:pt x="2885" y="727"/>
                </a:lnTo>
                <a:lnTo>
                  <a:pt x="2887" y="727"/>
                </a:lnTo>
                <a:lnTo>
                  <a:pt x="2891" y="730"/>
                </a:lnTo>
                <a:lnTo>
                  <a:pt x="2891" y="732"/>
                </a:lnTo>
                <a:lnTo>
                  <a:pt x="2898" y="734"/>
                </a:lnTo>
                <a:lnTo>
                  <a:pt x="2898" y="734"/>
                </a:lnTo>
                <a:lnTo>
                  <a:pt x="2900" y="734"/>
                </a:lnTo>
                <a:lnTo>
                  <a:pt x="2903" y="734"/>
                </a:lnTo>
                <a:lnTo>
                  <a:pt x="2903" y="734"/>
                </a:lnTo>
                <a:lnTo>
                  <a:pt x="2903" y="734"/>
                </a:lnTo>
                <a:lnTo>
                  <a:pt x="2900" y="736"/>
                </a:lnTo>
                <a:lnTo>
                  <a:pt x="2900" y="736"/>
                </a:lnTo>
                <a:lnTo>
                  <a:pt x="2900" y="739"/>
                </a:lnTo>
                <a:lnTo>
                  <a:pt x="2903" y="739"/>
                </a:lnTo>
                <a:lnTo>
                  <a:pt x="2903" y="739"/>
                </a:lnTo>
                <a:lnTo>
                  <a:pt x="2903" y="736"/>
                </a:lnTo>
                <a:lnTo>
                  <a:pt x="2905" y="736"/>
                </a:lnTo>
                <a:lnTo>
                  <a:pt x="2905" y="736"/>
                </a:lnTo>
                <a:lnTo>
                  <a:pt x="2905" y="736"/>
                </a:lnTo>
                <a:lnTo>
                  <a:pt x="2905" y="736"/>
                </a:lnTo>
                <a:lnTo>
                  <a:pt x="2905" y="739"/>
                </a:lnTo>
                <a:lnTo>
                  <a:pt x="2905" y="739"/>
                </a:lnTo>
                <a:lnTo>
                  <a:pt x="2907" y="739"/>
                </a:lnTo>
                <a:lnTo>
                  <a:pt x="2909" y="739"/>
                </a:lnTo>
                <a:lnTo>
                  <a:pt x="2914" y="739"/>
                </a:lnTo>
                <a:lnTo>
                  <a:pt x="2921" y="739"/>
                </a:lnTo>
                <a:lnTo>
                  <a:pt x="2923" y="736"/>
                </a:lnTo>
                <a:lnTo>
                  <a:pt x="2925" y="736"/>
                </a:lnTo>
                <a:lnTo>
                  <a:pt x="2927" y="734"/>
                </a:lnTo>
                <a:lnTo>
                  <a:pt x="2932" y="734"/>
                </a:lnTo>
                <a:lnTo>
                  <a:pt x="2936" y="727"/>
                </a:lnTo>
                <a:lnTo>
                  <a:pt x="2941" y="725"/>
                </a:lnTo>
                <a:lnTo>
                  <a:pt x="2941" y="725"/>
                </a:lnTo>
                <a:lnTo>
                  <a:pt x="2941" y="723"/>
                </a:lnTo>
                <a:lnTo>
                  <a:pt x="2943" y="723"/>
                </a:lnTo>
                <a:lnTo>
                  <a:pt x="2945" y="723"/>
                </a:lnTo>
                <a:lnTo>
                  <a:pt x="2943" y="721"/>
                </a:lnTo>
                <a:lnTo>
                  <a:pt x="2948" y="718"/>
                </a:lnTo>
                <a:lnTo>
                  <a:pt x="2948" y="718"/>
                </a:lnTo>
                <a:lnTo>
                  <a:pt x="2948" y="718"/>
                </a:lnTo>
                <a:lnTo>
                  <a:pt x="2950" y="718"/>
                </a:lnTo>
                <a:lnTo>
                  <a:pt x="2948" y="716"/>
                </a:lnTo>
                <a:lnTo>
                  <a:pt x="2948" y="716"/>
                </a:lnTo>
                <a:lnTo>
                  <a:pt x="2948" y="716"/>
                </a:lnTo>
                <a:lnTo>
                  <a:pt x="2950" y="716"/>
                </a:lnTo>
                <a:lnTo>
                  <a:pt x="2952" y="718"/>
                </a:lnTo>
                <a:lnTo>
                  <a:pt x="2952" y="718"/>
                </a:lnTo>
                <a:lnTo>
                  <a:pt x="2954" y="716"/>
                </a:lnTo>
                <a:lnTo>
                  <a:pt x="2957" y="718"/>
                </a:lnTo>
                <a:lnTo>
                  <a:pt x="2957" y="716"/>
                </a:lnTo>
                <a:lnTo>
                  <a:pt x="2957" y="716"/>
                </a:lnTo>
                <a:lnTo>
                  <a:pt x="2961" y="712"/>
                </a:lnTo>
                <a:lnTo>
                  <a:pt x="2961" y="709"/>
                </a:lnTo>
                <a:lnTo>
                  <a:pt x="2961" y="707"/>
                </a:lnTo>
                <a:lnTo>
                  <a:pt x="2961" y="707"/>
                </a:lnTo>
                <a:lnTo>
                  <a:pt x="2961" y="705"/>
                </a:lnTo>
                <a:lnTo>
                  <a:pt x="2961" y="705"/>
                </a:lnTo>
                <a:lnTo>
                  <a:pt x="2963" y="705"/>
                </a:lnTo>
                <a:lnTo>
                  <a:pt x="2961" y="703"/>
                </a:lnTo>
                <a:lnTo>
                  <a:pt x="2963" y="700"/>
                </a:lnTo>
                <a:lnTo>
                  <a:pt x="2963" y="703"/>
                </a:lnTo>
                <a:lnTo>
                  <a:pt x="2963" y="705"/>
                </a:lnTo>
                <a:lnTo>
                  <a:pt x="2963" y="707"/>
                </a:lnTo>
                <a:lnTo>
                  <a:pt x="2963" y="709"/>
                </a:lnTo>
                <a:lnTo>
                  <a:pt x="2966" y="712"/>
                </a:lnTo>
                <a:lnTo>
                  <a:pt x="2968" y="714"/>
                </a:lnTo>
                <a:lnTo>
                  <a:pt x="2968" y="714"/>
                </a:lnTo>
                <a:lnTo>
                  <a:pt x="2970" y="714"/>
                </a:lnTo>
                <a:lnTo>
                  <a:pt x="2970" y="714"/>
                </a:lnTo>
                <a:lnTo>
                  <a:pt x="2972" y="714"/>
                </a:lnTo>
                <a:lnTo>
                  <a:pt x="2975" y="716"/>
                </a:lnTo>
                <a:lnTo>
                  <a:pt x="2975" y="716"/>
                </a:lnTo>
                <a:lnTo>
                  <a:pt x="2975" y="716"/>
                </a:lnTo>
                <a:lnTo>
                  <a:pt x="2975" y="716"/>
                </a:lnTo>
                <a:lnTo>
                  <a:pt x="2972" y="716"/>
                </a:lnTo>
                <a:lnTo>
                  <a:pt x="2972" y="716"/>
                </a:lnTo>
                <a:lnTo>
                  <a:pt x="2972" y="718"/>
                </a:lnTo>
                <a:lnTo>
                  <a:pt x="2972" y="718"/>
                </a:lnTo>
                <a:lnTo>
                  <a:pt x="2972" y="721"/>
                </a:lnTo>
                <a:lnTo>
                  <a:pt x="2972" y="725"/>
                </a:lnTo>
                <a:lnTo>
                  <a:pt x="2975" y="730"/>
                </a:lnTo>
                <a:lnTo>
                  <a:pt x="2972" y="730"/>
                </a:lnTo>
                <a:lnTo>
                  <a:pt x="2972" y="732"/>
                </a:lnTo>
                <a:lnTo>
                  <a:pt x="2975" y="732"/>
                </a:lnTo>
                <a:lnTo>
                  <a:pt x="2977" y="732"/>
                </a:lnTo>
                <a:lnTo>
                  <a:pt x="2977" y="739"/>
                </a:lnTo>
                <a:lnTo>
                  <a:pt x="2977" y="741"/>
                </a:lnTo>
                <a:lnTo>
                  <a:pt x="2981" y="741"/>
                </a:lnTo>
                <a:lnTo>
                  <a:pt x="2981" y="745"/>
                </a:lnTo>
                <a:lnTo>
                  <a:pt x="2981" y="745"/>
                </a:lnTo>
                <a:lnTo>
                  <a:pt x="2984" y="748"/>
                </a:lnTo>
                <a:lnTo>
                  <a:pt x="2984" y="750"/>
                </a:lnTo>
                <a:lnTo>
                  <a:pt x="2984" y="750"/>
                </a:lnTo>
                <a:lnTo>
                  <a:pt x="2984" y="752"/>
                </a:lnTo>
                <a:lnTo>
                  <a:pt x="2986" y="752"/>
                </a:lnTo>
                <a:lnTo>
                  <a:pt x="2988" y="757"/>
                </a:lnTo>
                <a:lnTo>
                  <a:pt x="2993" y="763"/>
                </a:lnTo>
                <a:lnTo>
                  <a:pt x="2995" y="766"/>
                </a:lnTo>
                <a:lnTo>
                  <a:pt x="2997" y="770"/>
                </a:lnTo>
                <a:lnTo>
                  <a:pt x="2997" y="770"/>
                </a:lnTo>
                <a:lnTo>
                  <a:pt x="2999" y="770"/>
                </a:lnTo>
                <a:lnTo>
                  <a:pt x="2999" y="772"/>
                </a:lnTo>
                <a:lnTo>
                  <a:pt x="2999" y="775"/>
                </a:lnTo>
                <a:lnTo>
                  <a:pt x="2997" y="775"/>
                </a:lnTo>
                <a:lnTo>
                  <a:pt x="2995" y="775"/>
                </a:lnTo>
                <a:lnTo>
                  <a:pt x="2995" y="777"/>
                </a:lnTo>
                <a:lnTo>
                  <a:pt x="2997" y="777"/>
                </a:lnTo>
                <a:lnTo>
                  <a:pt x="2997" y="779"/>
                </a:lnTo>
                <a:lnTo>
                  <a:pt x="2997" y="779"/>
                </a:lnTo>
                <a:lnTo>
                  <a:pt x="2995" y="779"/>
                </a:lnTo>
                <a:lnTo>
                  <a:pt x="2993" y="777"/>
                </a:lnTo>
                <a:lnTo>
                  <a:pt x="2993" y="777"/>
                </a:lnTo>
                <a:lnTo>
                  <a:pt x="2993" y="779"/>
                </a:lnTo>
                <a:lnTo>
                  <a:pt x="2995" y="781"/>
                </a:lnTo>
                <a:lnTo>
                  <a:pt x="2997" y="786"/>
                </a:lnTo>
                <a:lnTo>
                  <a:pt x="2999" y="788"/>
                </a:lnTo>
                <a:lnTo>
                  <a:pt x="2999" y="790"/>
                </a:lnTo>
                <a:lnTo>
                  <a:pt x="2999" y="790"/>
                </a:lnTo>
                <a:lnTo>
                  <a:pt x="2999" y="793"/>
                </a:lnTo>
                <a:lnTo>
                  <a:pt x="2999" y="795"/>
                </a:lnTo>
                <a:lnTo>
                  <a:pt x="2999" y="795"/>
                </a:lnTo>
                <a:lnTo>
                  <a:pt x="2999" y="797"/>
                </a:lnTo>
                <a:lnTo>
                  <a:pt x="3006" y="799"/>
                </a:lnTo>
                <a:lnTo>
                  <a:pt x="3013" y="797"/>
                </a:lnTo>
                <a:lnTo>
                  <a:pt x="3017" y="797"/>
                </a:lnTo>
                <a:lnTo>
                  <a:pt x="3020" y="797"/>
                </a:lnTo>
                <a:lnTo>
                  <a:pt x="3022" y="795"/>
                </a:lnTo>
                <a:lnTo>
                  <a:pt x="3020" y="793"/>
                </a:lnTo>
                <a:lnTo>
                  <a:pt x="3020" y="790"/>
                </a:lnTo>
                <a:lnTo>
                  <a:pt x="3020" y="788"/>
                </a:lnTo>
                <a:lnTo>
                  <a:pt x="3020" y="786"/>
                </a:lnTo>
                <a:lnTo>
                  <a:pt x="3022" y="784"/>
                </a:lnTo>
                <a:lnTo>
                  <a:pt x="3024" y="784"/>
                </a:lnTo>
                <a:lnTo>
                  <a:pt x="3024" y="784"/>
                </a:lnTo>
                <a:lnTo>
                  <a:pt x="3026" y="784"/>
                </a:lnTo>
                <a:lnTo>
                  <a:pt x="3029" y="784"/>
                </a:lnTo>
                <a:lnTo>
                  <a:pt x="3026" y="781"/>
                </a:lnTo>
                <a:lnTo>
                  <a:pt x="3029" y="781"/>
                </a:lnTo>
                <a:lnTo>
                  <a:pt x="3033" y="781"/>
                </a:lnTo>
                <a:lnTo>
                  <a:pt x="3038" y="781"/>
                </a:lnTo>
                <a:lnTo>
                  <a:pt x="3040" y="779"/>
                </a:lnTo>
                <a:lnTo>
                  <a:pt x="3042" y="779"/>
                </a:lnTo>
                <a:lnTo>
                  <a:pt x="3042" y="781"/>
                </a:lnTo>
                <a:lnTo>
                  <a:pt x="3044" y="781"/>
                </a:lnTo>
                <a:lnTo>
                  <a:pt x="3047" y="781"/>
                </a:lnTo>
                <a:lnTo>
                  <a:pt x="3047" y="779"/>
                </a:lnTo>
                <a:lnTo>
                  <a:pt x="3049" y="772"/>
                </a:lnTo>
                <a:lnTo>
                  <a:pt x="3051" y="772"/>
                </a:lnTo>
                <a:lnTo>
                  <a:pt x="3053" y="768"/>
                </a:lnTo>
                <a:lnTo>
                  <a:pt x="3053" y="766"/>
                </a:lnTo>
                <a:lnTo>
                  <a:pt x="3053" y="763"/>
                </a:lnTo>
                <a:lnTo>
                  <a:pt x="3056" y="761"/>
                </a:lnTo>
                <a:lnTo>
                  <a:pt x="3056" y="759"/>
                </a:lnTo>
                <a:lnTo>
                  <a:pt x="3056" y="759"/>
                </a:lnTo>
                <a:lnTo>
                  <a:pt x="3056" y="757"/>
                </a:lnTo>
                <a:lnTo>
                  <a:pt x="3058" y="752"/>
                </a:lnTo>
                <a:lnTo>
                  <a:pt x="3058" y="752"/>
                </a:lnTo>
                <a:lnTo>
                  <a:pt x="3056" y="750"/>
                </a:lnTo>
                <a:lnTo>
                  <a:pt x="3056" y="748"/>
                </a:lnTo>
                <a:lnTo>
                  <a:pt x="3056" y="745"/>
                </a:lnTo>
                <a:lnTo>
                  <a:pt x="3056" y="745"/>
                </a:lnTo>
                <a:lnTo>
                  <a:pt x="3056" y="743"/>
                </a:lnTo>
                <a:lnTo>
                  <a:pt x="3058" y="743"/>
                </a:lnTo>
                <a:lnTo>
                  <a:pt x="3058" y="736"/>
                </a:lnTo>
                <a:lnTo>
                  <a:pt x="3060" y="736"/>
                </a:lnTo>
                <a:lnTo>
                  <a:pt x="3058" y="734"/>
                </a:lnTo>
                <a:lnTo>
                  <a:pt x="3058" y="730"/>
                </a:lnTo>
                <a:lnTo>
                  <a:pt x="3060" y="730"/>
                </a:lnTo>
                <a:lnTo>
                  <a:pt x="3062" y="730"/>
                </a:lnTo>
                <a:lnTo>
                  <a:pt x="3060" y="727"/>
                </a:lnTo>
                <a:lnTo>
                  <a:pt x="3058" y="727"/>
                </a:lnTo>
                <a:lnTo>
                  <a:pt x="3056" y="727"/>
                </a:lnTo>
                <a:lnTo>
                  <a:pt x="3053" y="727"/>
                </a:lnTo>
                <a:lnTo>
                  <a:pt x="3051" y="725"/>
                </a:lnTo>
                <a:lnTo>
                  <a:pt x="3051" y="725"/>
                </a:lnTo>
                <a:lnTo>
                  <a:pt x="3051" y="725"/>
                </a:lnTo>
                <a:lnTo>
                  <a:pt x="3058" y="725"/>
                </a:lnTo>
                <a:lnTo>
                  <a:pt x="3062" y="725"/>
                </a:lnTo>
                <a:lnTo>
                  <a:pt x="3065" y="725"/>
                </a:lnTo>
                <a:lnTo>
                  <a:pt x="3069" y="723"/>
                </a:lnTo>
                <a:lnTo>
                  <a:pt x="3069" y="721"/>
                </a:lnTo>
                <a:lnTo>
                  <a:pt x="3074" y="721"/>
                </a:lnTo>
                <a:lnTo>
                  <a:pt x="3074" y="718"/>
                </a:lnTo>
                <a:lnTo>
                  <a:pt x="3076" y="718"/>
                </a:lnTo>
                <a:lnTo>
                  <a:pt x="3078" y="718"/>
                </a:lnTo>
                <a:lnTo>
                  <a:pt x="3080" y="716"/>
                </a:lnTo>
                <a:lnTo>
                  <a:pt x="3083" y="716"/>
                </a:lnTo>
                <a:lnTo>
                  <a:pt x="3083" y="714"/>
                </a:lnTo>
                <a:lnTo>
                  <a:pt x="3085" y="714"/>
                </a:lnTo>
                <a:lnTo>
                  <a:pt x="3085" y="712"/>
                </a:lnTo>
                <a:lnTo>
                  <a:pt x="3087" y="712"/>
                </a:lnTo>
                <a:lnTo>
                  <a:pt x="3087" y="709"/>
                </a:lnTo>
                <a:lnTo>
                  <a:pt x="3087" y="709"/>
                </a:lnTo>
                <a:lnTo>
                  <a:pt x="3087" y="709"/>
                </a:lnTo>
                <a:lnTo>
                  <a:pt x="3085" y="709"/>
                </a:lnTo>
                <a:lnTo>
                  <a:pt x="3085" y="709"/>
                </a:lnTo>
                <a:lnTo>
                  <a:pt x="3083" y="709"/>
                </a:lnTo>
                <a:lnTo>
                  <a:pt x="3083" y="709"/>
                </a:lnTo>
                <a:lnTo>
                  <a:pt x="3083" y="709"/>
                </a:lnTo>
                <a:lnTo>
                  <a:pt x="3080" y="709"/>
                </a:lnTo>
                <a:lnTo>
                  <a:pt x="3078" y="709"/>
                </a:lnTo>
                <a:lnTo>
                  <a:pt x="3078" y="709"/>
                </a:lnTo>
                <a:lnTo>
                  <a:pt x="3080" y="707"/>
                </a:lnTo>
                <a:lnTo>
                  <a:pt x="3083" y="707"/>
                </a:lnTo>
                <a:lnTo>
                  <a:pt x="3083" y="707"/>
                </a:lnTo>
                <a:lnTo>
                  <a:pt x="3083" y="707"/>
                </a:lnTo>
                <a:lnTo>
                  <a:pt x="3085" y="707"/>
                </a:lnTo>
                <a:lnTo>
                  <a:pt x="3087" y="705"/>
                </a:lnTo>
                <a:lnTo>
                  <a:pt x="3087" y="705"/>
                </a:lnTo>
                <a:lnTo>
                  <a:pt x="3089" y="703"/>
                </a:lnTo>
                <a:lnTo>
                  <a:pt x="3092" y="700"/>
                </a:lnTo>
                <a:lnTo>
                  <a:pt x="3094" y="700"/>
                </a:lnTo>
                <a:lnTo>
                  <a:pt x="3094" y="698"/>
                </a:lnTo>
                <a:lnTo>
                  <a:pt x="3094" y="696"/>
                </a:lnTo>
                <a:lnTo>
                  <a:pt x="3092" y="696"/>
                </a:lnTo>
                <a:lnTo>
                  <a:pt x="3092" y="694"/>
                </a:lnTo>
                <a:lnTo>
                  <a:pt x="3092" y="694"/>
                </a:lnTo>
                <a:lnTo>
                  <a:pt x="3087" y="691"/>
                </a:lnTo>
                <a:lnTo>
                  <a:pt x="3087" y="691"/>
                </a:lnTo>
                <a:lnTo>
                  <a:pt x="3087" y="689"/>
                </a:lnTo>
                <a:lnTo>
                  <a:pt x="3085" y="687"/>
                </a:lnTo>
                <a:lnTo>
                  <a:pt x="3083" y="687"/>
                </a:lnTo>
                <a:lnTo>
                  <a:pt x="3080" y="685"/>
                </a:lnTo>
                <a:lnTo>
                  <a:pt x="3078" y="682"/>
                </a:lnTo>
                <a:lnTo>
                  <a:pt x="3078" y="680"/>
                </a:lnTo>
                <a:lnTo>
                  <a:pt x="3076" y="682"/>
                </a:lnTo>
                <a:lnTo>
                  <a:pt x="3074" y="682"/>
                </a:lnTo>
                <a:lnTo>
                  <a:pt x="3074" y="682"/>
                </a:lnTo>
                <a:lnTo>
                  <a:pt x="3074" y="682"/>
                </a:lnTo>
                <a:lnTo>
                  <a:pt x="3071" y="680"/>
                </a:lnTo>
                <a:lnTo>
                  <a:pt x="3071" y="680"/>
                </a:lnTo>
                <a:lnTo>
                  <a:pt x="3069" y="680"/>
                </a:lnTo>
                <a:lnTo>
                  <a:pt x="3069" y="680"/>
                </a:lnTo>
                <a:lnTo>
                  <a:pt x="3067" y="678"/>
                </a:lnTo>
                <a:lnTo>
                  <a:pt x="3067" y="678"/>
                </a:lnTo>
                <a:lnTo>
                  <a:pt x="3067" y="676"/>
                </a:lnTo>
                <a:lnTo>
                  <a:pt x="3067" y="673"/>
                </a:lnTo>
                <a:lnTo>
                  <a:pt x="3067" y="671"/>
                </a:lnTo>
                <a:lnTo>
                  <a:pt x="3065" y="669"/>
                </a:lnTo>
                <a:lnTo>
                  <a:pt x="3065" y="667"/>
                </a:lnTo>
                <a:lnTo>
                  <a:pt x="3065" y="664"/>
                </a:lnTo>
                <a:lnTo>
                  <a:pt x="3067" y="664"/>
                </a:lnTo>
                <a:lnTo>
                  <a:pt x="3065" y="662"/>
                </a:lnTo>
                <a:lnTo>
                  <a:pt x="3065" y="662"/>
                </a:lnTo>
                <a:lnTo>
                  <a:pt x="3065" y="660"/>
                </a:lnTo>
                <a:lnTo>
                  <a:pt x="3065" y="660"/>
                </a:lnTo>
                <a:lnTo>
                  <a:pt x="3065" y="658"/>
                </a:lnTo>
                <a:lnTo>
                  <a:pt x="3067" y="655"/>
                </a:lnTo>
                <a:lnTo>
                  <a:pt x="3067" y="655"/>
                </a:lnTo>
                <a:lnTo>
                  <a:pt x="3067" y="655"/>
                </a:lnTo>
                <a:lnTo>
                  <a:pt x="3069" y="655"/>
                </a:lnTo>
                <a:lnTo>
                  <a:pt x="3069" y="653"/>
                </a:lnTo>
                <a:lnTo>
                  <a:pt x="3069" y="653"/>
                </a:lnTo>
                <a:lnTo>
                  <a:pt x="3069" y="651"/>
                </a:lnTo>
                <a:lnTo>
                  <a:pt x="3069" y="649"/>
                </a:lnTo>
                <a:lnTo>
                  <a:pt x="3069" y="649"/>
                </a:lnTo>
                <a:lnTo>
                  <a:pt x="3071" y="644"/>
                </a:lnTo>
                <a:lnTo>
                  <a:pt x="3071" y="642"/>
                </a:lnTo>
                <a:lnTo>
                  <a:pt x="3074" y="642"/>
                </a:lnTo>
                <a:lnTo>
                  <a:pt x="3071" y="642"/>
                </a:lnTo>
                <a:lnTo>
                  <a:pt x="3069" y="640"/>
                </a:lnTo>
                <a:lnTo>
                  <a:pt x="3069" y="637"/>
                </a:lnTo>
                <a:lnTo>
                  <a:pt x="3069" y="637"/>
                </a:lnTo>
                <a:lnTo>
                  <a:pt x="3069" y="635"/>
                </a:lnTo>
                <a:lnTo>
                  <a:pt x="3071" y="637"/>
                </a:lnTo>
                <a:lnTo>
                  <a:pt x="3071" y="637"/>
                </a:lnTo>
                <a:lnTo>
                  <a:pt x="3074" y="637"/>
                </a:lnTo>
                <a:lnTo>
                  <a:pt x="3074" y="635"/>
                </a:lnTo>
                <a:lnTo>
                  <a:pt x="3076" y="635"/>
                </a:lnTo>
                <a:lnTo>
                  <a:pt x="3078" y="635"/>
                </a:lnTo>
                <a:lnTo>
                  <a:pt x="3078" y="633"/>
                </a:lnTo>
                <a:lnTo>
                  <a:pt x="3078" y="633"/>
                </a:lnTo>
                <a:lnTo>
                  <a:pt x="3078" y="633"/>
                </a:lnTo>
                <a:lnTo>
                  <a:pt x="3076" y="633"/>
                </a:lnTo>
                <a:lnTo>
                  <a:pt x="3078" y="633"/>
                </a:lnTo>
                <a:lnTo>
                  <a:pt x="3078" y="630"/>
                </a:lnTo>
                <a:lnTo>
                  <a:pt x="3078" y="628"/>
                </a:lnTo>
                <a:lnTo>
                  <a:pt x="3076" y="628"/>
                </a:lnTo>
                <a:lnTo>
                  <a:pt x="3076" y="626"/>
                </a:lnTo>
                <a:lnTo>
                  <a:pt x="3076" y="626"/>
                </a:lnTo>
                <a:lnTo>
                  <a:pt x="3078" y="628"/>
                </a:lnTo>
                <a:lnTo>
                  <a:pt x="3080" y="628"/>
                </a:lnTo>
                <a:lnTo>
                  <a:pt x="3080" y="628"/>
                </a:lnTo>
                <a:lnTo>
                  <a:pt x="3080" y="628"/>
                </a:lnTo>
                <a:lnTo>
                  <a:pt x="3080" y="628"/>
                </a:lnTo>
                <a:lnTo>
                  <a:pt x="3083" y="628"/>
                </a:lnTo>
                <a:lnTo>
                  <a:pt x="3083" y="628"/>
                </a:lnTo>
                <a:lnTo>
                  <a:pt x="3085" y="626"/>
                </a:lnTo>
                <a:lnTo>
                  <a:pt x="3085" y="626"/>
                </a:lnTo>
                <a:lnTo>
                  <a:pt x="3085" y="626"/>
                </a:lnTo>
                <a:lnTo>
                  <a:pt x="3087" y="624"/>
                </a:lnTo>
                <a:lnTo>
                  <a:pt x="3083" y="624"/>
                </a:lnTo>
                <a:lnTo>
                  <a:pt x="3083" y="624"/>
                </a:lnTo>
                <a:lnTo>
                  <a:pt x="3085" y="624"/>
                </a:lnTo>
                <a:lnTo>
                  <a:pt x="3087" y="621"/>
                </a:lnTo>
                <a:lnTo>
                  <a:pt x="3087" y="621"/>
                </a:lnTo>
                <a:lnTo>
                  <a:pt x="3087" y="619"/>
                </a:lnTo>
                <a:lnTo>
                  <a:pt x="3089" y="619"/>
                </a:lnTo>
                <a:lnTo>
                  <a:pt x="3089" y="619"/>
                </a:lnTo>
                <a:lnTo>
                  <a:pt x="3092" y="619"/>
                </a:lnTo>
                <a:lnTo>
                  <a:pt x="3092" y="619"/>
                </a:lnTo>
                <a:lnTo>
                  <a:pt x="3092" y="619"/>
                </a:lnTo>
                <a:lnTo>
                  <a:pt x="3092" y="619"/>
                </a:lnTo>
                <a:lnTo>
                  <a:pt x="3092" y="617"/>
                </a:lnTo>
                <a:lnTo>
                  <a:pt x="3094" y="619"/>
                </a:lnTo>
                <a:lnTo>
                  <a:pt x="3098" y="615"/>
                </a:lnTo>
                <a:lnTo>
                  <a:pt x="3098" y="612"/>
                </a:lnTo>
                <a:lnTo>
                  <a:pt x="3098" y="612"/>
                </a:lnTo>
                <a:lnTo>
                  <a:pt x="3101" y="615"/>
                </a:lnTo>
                <a:lnTo>
                  <a:pt x="3101" y="612"/>
                </a:lnTo>
                <a:lnTo>
                  <a:pt x="3101" y="612"/>
                </a:lnTo>
                <a:lnTo>
                  <a:pt x="3103" y="612"/>
                </a:lnTo>
                <a:lnTo>
                  <a:pt x="3105" y="612"/>
                </a:lnTo>
                <a:lnTo>
                  <a:pt x="3105" y="612"/>
                </a:lnTo>
                <a:lnTo>
                  <a:pt x="3105" y="610"/>
                </a:lnTo>
                <a:lnTo>
                  <a:pt x="3107" y="608"/>
                </a:lnTo>
                <a:lnTo>
                  <a:pt x="3112" y="608"/>
                </a:lnTo>
                <a:lnTo>
                  <a:pt x="3114" y="606"/>
                </a:lnTo>
                <a:lnTo>
                  <a:pt x="3116" y="606"/>
                </a:lnTo>
                <a:lnTo>
                  <a:pt x="3121" y="603"/>
                </a:lnTo>
                <a:lnTo>
                  <a:pt x="3121" y="603"/>
                </a:lnTo>
                <a:lnTo>
                  <a:pt x="3125" y="594"/>
                </a:lnTo>
                <a:lnTo>
                  <a:pt x="3130" y="592"/>
                </a:lnTo>
                <a:lnTo>
                  <a:pt x="3132" y="590"/>
                </a:lnTo>
                <a:lnTo>
                  <a:pt x="3132" y="590"/>
                </a:lnTo>
                <a:lnTo>
                  <a:pt x="3132" y="588"/>
                </a:lnTo>
                <a:lnTo>
                  <a:pt x="3132" y="585"/>
                </a:lnTo>
                <a:lnTo>
                  <a:pt x="3130" y="583"/>
                </a:lnTo>
                <a:lnTo>
                  <a:pt x="3130" y="581"/>
                </a:lnTo>
                <a:lnTo>
                  <a:pt x="3128" y="581"/>
                </a:lnTo>
                <a:lnTo>
                  <a:pt x="3128" y="579"/>
                </a:lnTo>
                <a:lnTo>
                  <a:pt x="3128" y="579"/>
                </a:lnTo>
                <a:lnTo>
                  <a:pt x="3130" y="576"/>
                </a:lnTo>
                <a:lnTo>
                  <a:pt x="3132" y="574"/>
                </a:lnTo>
                <a:lnTo>
                  <a:pt x="3134" y="572"/>
                </a:lnTo>
                <a:lnTo>
                  <a:pt x="3134" y="570"/>
                </a:lnTo>
                <a:lnTo>
                  <a:pt x="3134" y="570"/>
                </a:lnTo>
                <a:lnTo>
                  <a:pt x="3132" y="567"/>
                </a:lnTo>
                <a:lnTo>
                  <a:pt x="3132" y="567"/>
                </a:lnTo>
                <a:lnTo>
                  <a:pt x="3132" y="567"/>
                </a:lnTo>
                <a:lnTo>
                  <a:pt x="3132" y="567"/>
                </a:lnTo>
                <a:lnTo>
                  <a:pt x="3134" y="567"/>
                </a:lnTo>
                <a:lnTo>
                  <a:pt x="3134" y="567"/>
                </a:lnTo>
                <a:lnTo>
                  <a:pt x="3134" y="567"/>
                </a:lnTo>
                <a:lnTo>
                  <a:pt x="3134" y="567"/>
                </a:lnTo>
                <a:lnTo>
                  <a:pt x="3134" y="567"/>
                </a:lnTo>
                <a:lnTo>
                  <a:pt x="3132" y="565"/>
                </a:lnTo>
                <a:lnTo>
                  <a:pt x="3134" y="565"/>
                </a:lnTo>
                <a:lnTo>
                  <a:pt x="3134" y="565"/>
                </a:lnTo>
                <a:lnTo>
                  <a:pt x="3137" y="565"/>
                </a:lnTo>
                <a:lnTo>
                  <a:pt x="3139" y="565"/>
                </a:lnTo>
                <a:lnTo>
                  <a:pt x="3139" y="563"/>
                </a:lnTo>
                <a:lnTo>
                  <a:pt x="3139" y="563"/>
                </a:lnTo>
                <a:lnTo>
                  <a:pt x="3139" y="563"/>
                </a:lnTo>
                <a:lnTo>
                  <a:pt x="3139" y="561"/>
                </a:lnTo>
                <a:lnTo>
                  <a:pt x="3141" y="561"/>
                </a:lnTo>
                <a:lnTo>
                  <a:pt x="3143" y="561"/>
                </a:lnTo>
                <a:lnTo>
                  <a:pt x="3143" y="561"/>
                </a:lnTo>
                <a:lnTo>
                  <a:pt x="3141" y="561"/>
                </a:lnTo>
                <a:lnTo>
                  <a:pt x="3141" y="558"/>
                </a:lnTo>
                <a:lnTo>
                  <a:pt x="3143" y="561"/>
                </a:lnTo>
                <a:lnTo>
                  <a:pt x="3146" y="558"/>
                </a:lnTo>
                <a:lnTo>
                  <a:pt x="3146" y="556"/>
                </a:lnTo>
                <a:lnTo>
                  <a:pt x="3146" y="556"/>
                </a:lnTo>
                <a:lnTo>
                  <a:pt x="3146" y="554"/>
                </a:lnTo>
                <a:lnTo>
                  <a:pt x="3146" y="554"/>
                </a:lnTo>
                <a:lnTo>
                  <a:pt x="3148" y="554"/>
                </a:lnTo>
                <a:lnTo>
                  <a:pt x="3148" y="554"/>
                </a:lnTo>
                <a:lnTo>
                  <a:pt x="3148" y="554"/>
                </a:lnTo>
                <a:lnTo>
                  <a:pt x="3150" y="554"/>
                </a:lnTo>
                <a:lnTo>
                  <a:pt x="3152" y="552"/>
                </a:lnTo>
                <a:lnTo>
                  <a:pt x="3155" y="554"/>
                </a:lnTo>
                <a:lnTo>
                  <a:pt x="3157" y="556"/>
                </a:lnTo>
                <a:lnTo>
                  <a:pt x="3159" y="556"/>
                </a:lnTo>
                <a:lnTo>
                  <a:pt x="3159" y="554"/>
                </a:lnTo>
                <a:lnTo>
                  <a:pt x="3164" y="554"/>
                </a:lnTo>
                <a:lnTo>
                  <a:pt x="3166" y="554"/>
                </a:lnTo>
                <a:lnTo>
                  <a:pt x="3166" y="554"/>
                </a:lnTo>
                <a:lnTo>
                  <a:pt x="3170" y="554"/>
                </a:lnTo>
                <a:lnTo>
                  <a:pt x="3175" y="554"/>
                </a:lnTo>
                <a:lnTo>
                  <a:pt x="3175" y="554"/>
                </a:lnTo>
                <a:lnTo>
                  <a:pt x="3177" y="554"/>
                </a:lnTo>
                <a:lnTo>
                  <a:pt x="3179" y="554"/>
                </a:lnTo>
                <a:lnTo>
                  <a:pt x="3182" y="554"/>
                </a:lnTo>
                <a:lnTo>
                  <a:pt x="3182" y="554"/>
                </a:lnTo>
                <a:lnTo>
                  <a:pt x="3182" y="554"/>
                </a:lnTo>
                <a:lnTo>
                  <a:pt x="3182" y="556"/>
                </a:lnTo>
                <a:lnTo>
                  <a:pt x="3182" y="558"/>
                </a:lnTo>
                <a:lnTo>
                  <a:pt x="3184" y="558"/>
                </a:lnTo>
                <a:lnTo>
                  <a:pt x="3184" y="558"/>
                </a:lnTo>
                <a:lnTo>
                  <a:pt x="3190" y="561"/>
                </a:lnTo>
                <a:lnTo>
                  <a:pt x="3193" y="563"/>
                </a:lnTo>
                <a:lnTo>
                  <a:pt x="3193" y="565"/>
                </a:lnTo>
                <a:lnTo>
                  <a:pt x="3193" y="570"/>
                </a:lnTo>
                <a:lnTo>
                  <a:pt x="3190" y="572"/>
                </a:lnTo>
                <a:lnTo>
                  <a:pt x="3193" y="572"/>
                </a:lnTo>
                <a:lnTo>
                  <a:pt x="3193" y="574"/>
                </a:lnTo>
                <a:lnTo>
                  <a:pt x="3193" y="574"/>
                </a:lnTo>
                <a:lnTo>
                  <a:pt x="3190" y="574"/>
                </a:lnTo>
                <a:lnTo>
                  <a:pt x="3190" y="576"/>
                </a:lnTo>
                <a:lnTo>
                  <a:pt x="3190" y="576"/>
                </a:lnTo>
                <a:lnTo>
                  <a:pt x="3190" y="579"/>
                </a:lnTo>
                <a:lnTo>
                  <a:pt x="3190" y="579"/>
                </a:lnTo>
                <a:lnTo>
                  <a:pt x="3188" y="579"/>
                </a:lnTo>
                <a:lnTo>
                  <a:pt x="3186" y="579"/>
                </a:lnTo>
                <a:lnTo>
                  <a:pt x="3184" y="579"/>
                </a:lnTo>
                <a:lnTo>
                  <a:pt x="3182" y="579"/>
                </a:lnTo>
                <a:lnTo>
                  <a:pt x="3179" y="579"/>
                </a:lnTo>
                <a:lnTo>
                  <a:pt x="3179" y="581"/>
                </a:lnTo>
                <a:lnTo>
                  <a:pt x="3179" y="583"/>
                </a:lnTo>
                <a:lnTo>
                  <a:pt x="3175" y="588"/>
                </a:lnTo>
                <a:lnTo>
                  <a:pt x="3173" y="590"/>
                </a:lnTo>
                <a:lnTo>
                  <a:pt x="3170" y="592"/>
                </a:lnTo>
                <a:lnTo>
                  <a:pt x="3170" y="592"/>
                </a:lnTo>
                <a:lnTo>
                  <a:pt x="3166" y="597"/>
                </a:lnTo>
                <a:lnTo>
                  <a:pt x="3166" y="599"/>
                </a:lnTo>
                <a:lnTo>
                  <a:pt x="3164" y="599"/>
                </a:lnTo>
                <a:lnTo>
                  <a:pt x="3159" y="601"/>
                </a:lnTo>
                <a:lnTo>
                  <a:pt x="3159" y="603"/>
                </a:lnTo>
                <a:lnTo>
                  <a:pt x="3157" y="603"/>
                </a:lnTo>
                <a:lnTo>
                  <a:pt x="3152" y="608"/>
                </a:lnTo>
                <a:lnTo>
                  <a:pt x="3148" y="608"/>
                </a:lnTo>
                <a:lnTo>
                  <a:pt x="3148" y="610"/>
                </a:lnTo>
                <a:lnTo>
                  <a:pt x="3146" y="612"/>
                </a:lnTo>
                <a:lnTo>
                  <a:pt x="3146" y="612"/>
                </a:lnTo>
                <a:lnTo>
                  <a:pt x="3146" y="612"/>
                </a:lnTo>
                <a:lnTo>
                  <a:pt x="3146" y="612"/>
                </a:lnTo>
                <a:lnTo>
                  <a:pt x="3146" y="612"/>
                </a:lnTo>
                <a:lnTo>
                  <a:pt x="3143" y="612"/>
                </a:lnTo>
                <a:lnTo>
                  <a:pt x="3146" y="615"/>
                </a:lnTo>
                <a:lnTo>
                  <a:pt x="3146" y="615"/>
                </a:lnTo>
                <a:lnTo>
                  <a:pt x="3146" y="617"/>
                </a:lnTo>
                <a:lnTo>
                  <a:pt x="3143" y="617"/>
                </a:lnTo>
                <a:lnTo>
                  <a:pt x="3139" y="619"/>
                </a:lnTo>
                <a:lnTo>
                  <a:pt x="3137" y="619"/>
                </a:lnTo>
                <a:lnTo>
                  <a:pt x="3134" y="619"/>
                </a:lnTo>
                <a:lnTo>
                  <a:pt x="3134" y="619"/>
                </a:lnTo>
                <a:lnTo>
                  <a:pt x="3134" y="621"/>
                </a:lnTo>
                <a:lnTo>
                  <a:pt x="3134" y="624"/>
                </a:lnTo>
                <a:lnTo>
                  <a:pt x="3132" y="624"/>
                </a:lnTo>
                <a:lnTo>
                  <a:pt x="3132" y="626"/>
                </a:lnTo>
                <a:lnTo>
                  <a:pt x="3128" y="628"/>
                </a:lnTo>
                <a:lnTo>
                  <a:pt x="3128" y="630"/>
                </a:lnTo>
                <a:lnTo>
                  <a:pt x="3128" y="630"/>
                </a:lnTo>
                <a:lnTo>
                  <a:pt x="3128" y="633"/>
                </a:lnTo>
                <a:lnTo>
                  <a:pt x="3128" y="635"/>
                </a:lnTo>
                <a:lnTo>
                  <a:pt x="3128" y="637"/>
                </a:lnTo>
                <a:lnTo>
                  <a:pt x="3130" y="640"/>
                </a:lnTo>
                <a:lnTo>
                  <a:pt x="3130" y="642"/>
                </a:lnTo>
                <a:lnTo>
                  <a:pt x="3130" y="642"/>
                </a:lnTo>
                <a:lnTo>
                  <a:pt x="3130" y="646"/>
                </a:lnTo>
                <a:lnTo>
                  <a:pt x="3130" y="649"/>
                </a:lnTo>
                <a:lnTo>
                  <a:pt x="3130" y="651"/>
                </a:lnTo>
                <a:lnTo>
                  <a:pt x="3132" y="653"/>
                </a:lnTo>
                <a:lnTo>
                  <a:pt x="3134" y="655"/>
                </a:lnTo>
                <a:lnTo>
                  <a:pt x="3134" y="655"/>
                </a:lnTo>
                <a:lnTo>
                  <a:pt x="3134" y="658"/>
                </a:lnTo>
                <a:lnTo>
                  <a:pt x="3134" y="658"/>
                </a:lnTo>
                <a:lnTo>
                  <a:pt x="3134" y="658"/>
                </a:lnTo>
                <a:lnTo>
                  <a:pt x="3132" y="658"/>
                </a:lnTo>
                <a:lnTo>
                  <a:pt x="3132" y="658"/>
                </a:lnTo>
                <a:lnTo>
                  <a:pt x="3132" y="660"/>
                </a:lnTo>
                <a:lnTo>
                  <a:pt x="3134" y="660"/>
                </a:lnTo>
                <a:lnTo>
                  <a:pt x="3134" y="660"/>
                </a:lnTo>
                <a:lnTo>
                  <a:pt x="3132" y="660"/>
                </a:lnTo>
                <a:lnTo>
                  <a:pt x="3132" y="660"/>
                </a:lnTo>
                <a:lnTo>
                  <a:pt x="3132" y="662"/>
                </a:lnTo>
                <a:lnTo>
                  <a:pt x="3132" y="664"/>
                </a:lnTo>
                <a:lnTo>
                  <a:pt x="3132" y="667"/>
                </a:lnTo>
                <a:lnTo>
                  <a:pt x="3132" y="669"/>
                </a:lnTo>
                <a:lnTo>
                  <a:pt x="3130" y="671"/>
                </a:lnTo>
                <a:lnTo>
                  <a:pt x="3130" y="673"/>
                </a:lnTo>
                <a:lnTo>
                  <a:pt x="3130" y="676"/>
                </a:lnTo>
                <a:lnTo>
                  <a:pt x="3132" y="678"/>
                </a:lnTo>
                <a:lnTo>
                  <a:pt x="3132" y="678"/>
                </a:lnTo>
                <a:lnTo>
                  <a:pt x="3132" y="680"/>
                </a:lnTo>
                <a:lnTo>
                  <a:pt x="3132" y="680"/>
                </a:lnTo>
                <a:lnTo>
                  <a:pt x="3132" y="682"/>
                </a:lnTo>
                <a:lnTo>
                  <a:pt x="3134" y="682"/>
                </a:lnTo>
                <a:lnTo>
                  <a:pt x="3137" y="682"/>
                </a:lnTo>
                <a:lnTo>
                  <a:pt x="3137" y="680"/>
                </a:lnTo>
                <a:lnTo>
                  <a:pt x="3139" y="682"/>
                </a:lnTo>
                <a:lnTo>
                  <a:pt x="3139" y="682"/>
                </a:lnTo>
                <a:lnTo>
                  <a:pt x="3146" y="685"/>
                </a:lnTo>
                <a:lnTo>
                  <a:pt x="3148" y="687"/>
                </a:lnTo>
                <a:lnTo>
                  <a:pt x="3150" y="687"/>
                </a:lnTo>
                <a:lnTo>
                  <a:pt x="3150" y="687"/>
                </a:lnTo>
                <a:lnTo>
                  <a:pt x="3150" y="687"/>
                </a:lnTo>
                <a:lnTo>
                  <a:pt x="3148" y="689"/>
                </a:lnTo>
                <a:lnTo>
                  <a:pt x="3148" y="689"/>
                </a:lnTo>
                <a:lnTo>
                  <a:pt x="3150" y="689"/>
                </a:lnTo>
                <a:lnTo>
                  <a:pt x="3150" y="689"/>
                </a:lnTo>
                <a:lnTo>
                  <a:pt x="3150" y="689"/>
                </a:lnTo>
                <a:lnTo>
                  <a:pt x="3148" y="689"/>
                </a:lnTo>
                <a:lnTo>
                  <a:pt x="3148" y="689"/>
                </a:lnTo>
                <a:lnTo>
                  <a:pt x="3148" y="691"/>
                </a:lnTo>
                <a:lnTo>
                  <a:pt x="3148" y="691"/>
                </a:lnTo>
                <a:lnTo>
                  <a:pt x="3148" y="694"/>
                </a:lnTo>
                <a:lnTo>
                  <a:pt x="3148" y="694"/>
                </a:lnTo>
                <a:lnTo>
                  <a:pt x="3148" y="694"/>
                </a:lnTo>
                <a:lnTo>
                  <a:pt x="3150" y="694"/>
                </a:lnTo>
                <a:lnTo>
                  <a:pt x="3152" y="694"/>
                </a:lnTo>
                <a:lnTo>
                  <a:pt x="3152" y="694"/>
                </a:lnTo>
                <a:lnTo>
                  <a:pt x="3152" y="694"/>
                </a:lnTo>
                <a:lnTo>
                  <a:pt x="3152" y="691"/>
                </a:lnTo>
                <a:lnTo>
                  <a:pt x="3155" y="691"/>
                </a:lnTo>
                <a:lnTo>
                  <a:pt x="3155" y="689"/>
                </a:lnTo>
                <a:lnTo>
                  <a:pt x="3155" y="689"/>
                </a:lnTo>
                <a:lnTo>
                  <a:pt x="3157" y="694"/>
                </a:lnTo>
                <a:lnTo>
                  <a:pt x="3157" y="694"/>
                </a:lnTo>
                <a:lnTo>
                  <a:pt x="3159" y="694"/>
                </a:lnTo>
                <a:lnTo>
                  <a:pt x="3159" y="694"/>
                </a:lnTo>
                <a:lnTo>
                  <a:pt x="3159" y="696"/>
                </a:lnTo>
                <a:lnTo>
                  <a:pt x="3157" y="696"/>
                </a:lnTo>
                <a:lnTo>
                  <a:pt x="3157" y="698"/>
                </a:lnTo>
                <a:lnTo>
                  <a:pt x="3155" y="698"/>
                </a:lnTo>
                <a:lnTo>
                  <a:pt x="3157" y="698"/>
                </a:lnTo>
                <a:lnTo>
                  <a:pt x="3159" y="698"/>
                </a:lnTo>
                <a:lnTo>
                  <a:pt x="3161" y="696"/>
                </a:lnTo>
                <a:lnTo>
                  <a:pt x="3164" y="696"/>
                </a:lnTo>
                <a:lnTo>
                  <a:pt x="3166" y="696"/>
                </a:lnTo>
                <a:lnTo>
                  <a:pt x="3168" y="696"/>
                </a:lnTo>
                <a:lnTo>
                  <a:pt x="3173" y="694"/>
                </a:lnTo>
                <a:lnTo>
                  <a:pt x="3177" y="694"/>
                </a:lnTo>
                <a:lnTo>
                  <a:pt x="3179" y="694"/>
                </a:lnTo>
                <a:lnTo>
                  <a:pt x="3179" y="694"/>
                </a:lnTo>
                <a:lnTo>
                  <a:pt x="3182" y="691"/>
                </a:lnTo>
                <a:lnTo>
                  <a:pt x="3184" y="691"/>
                </a:lnTo>
                <a:lnTo>
                  <a:pt x="3186" y="691"/>
                </a:lnTo>
                <a:lnTo>
                  <a:pt x="3190" y="691"/>
                </a:lnTo>
                <a:lnTo>
                  <a:pt x="3190" y="689"/>
                </a:lnTo>
                <a:lnTo>
                  <a:pt x="3195" y="689"/>
                </a:lnTo>
                <a:lnTo>
                  <a:pt x="3195" y="687"/>
                </a:lnTo>
                <a:lnTo>
                  <a:pt x="3197" y="687"/>
                </a:lnTo>
                <a:lnTo>
                  <a:pt x="3197" y="689"/>
                </a:lnTo>
                <a:lnTo>
                  <a:pt x="3199" y="689"/>
                </a:lnTo>
                <a:lnTo>
                  <a:pt x="3199" y="687"/>
                </a:lnTo>
                <a:lnTo>
                  <a:pt x="3202" y="687"/>
                </a:lnTo>
                <a:lnTo>
                  <a:pt x="3204" y="687"/>
                </a:lnTo>
                <a:lnTo>
                  <a:pt x="3204" y="687"/>
                </a:lnTo>
                <a:lnTo>
                  <a:pt x="3202" y="685"/>
                </a:lnTo>
                <a:lnTo>
                  <a:pt x="3202" y="685"/>
                </a:lnTo>
                <a:lnTo>
                  <a:pt x="3204" y="685"/>
                </a:lnTo>
                <a:lnTo>
                  <a:pt x="3206" y="685"/>
                </a:lnTo>
                <a:lnTo>
                  <a:pt x="3208" y="685"/>
                </a:lnTo>
                <a:lnTo>
                  <a:pt x="3211" y="685"/>
                </a:lnTo>
                <a:lnTo>
                  <a:pt x="3211" y="682"/>
                </a:lnTo>
                <a:lnTo>
                  <a:pt x="3211" y="680"/>
                </a:lnTo>
                <a:lnTo>
                  <a:pt x="3213" y="680"/>
                </a:lnTo>
                <a:lnTo>
                  <a:pt x="3213" y="680"/>
                </a:lnTo>
                <a:lnTo>
                  <a:pt x="3211" y="682"/>
                </a:lnTo>
                <a:lnTo>
                  <a:pt x="3211" y="685"/>
                </a:lnTo>
                <a:lnTo>
                  <a:pt x="3211" y="685"/>
                </a:lnTo>
                <a:lnTo>
                  <a:pt x="3213" y="685"/>
                </a:lnTo>
                <a:lnTo>
                  <a:pt x="3213" y="685"/>
                </a:lnTo>
                <a:lnTo>
                  <a:pt x="3217" y="685"/>
                </a:lnTo>
                <a:lnTo>
                  <a:pt x="3220" y="682"/>
                </a:lnTo>
                <a:lnTo>
                  <a:pt x="3222" y="682"/>
                </a:lnTo>
                <a:lnTo>
                  <a:pt x="3222" y="682"/>
                </a:lnTo>
                <a:lnTo>
                  <a:pt x="3224" y="685"/>
                </a:lnTo>
                <a:lnTo>
                  <a:pt x="3226" y="682"/>
                </a:lnTo>
                <a:lnTo>
                  <a:pt x="3229" y="682"/>
                </a:lnTo>
                <a:lnTo>
                  <a:pt x="3231" y="682"/>
                </a:lnTo>
                <a:lnTo>
                  <a:pt x="3231" y="682"/>
                </a:lnTo>
                <a:lnTo>
                  <a:pt x="3235" y="682"/>
                </a:lnTo>
                <a:lnTo>
                  <a:pt x="3242" y="680"/>
                </a:lnTo>
                <a:lnTo>
                  <a:pt x="3242" y="680"/>
                </a:lnTo>
                <a:lnTo>
                  <a:pt x="3244" y="680"/>
                </a:lnTo>
                <a:lnTo>
                  <a:pt x="3244" y="682"/>
                </a:lnTo>
                <a:lnTo>
                  <a:pt x="3244" y="682"/>
                </a:lnTo>
                <a:lnTo>
                  <a:pt x="3242" y="682"/>
                </a:lnTo>
                <a:lnTo>
                  <a:pt x="3242" y="685"/>
                </a:lnTo>
                <a:lnTo>
                  <a:pt x="3244" y="687"/>
                </a:lnTo>
                <a:lnTo>
                  <a:pt x="3247" y="687"/>
                </a:lnTo>
                <a:lnTo>
                  <a:pt x="3251" y="691"/>
                </a:lnTo>
                <a:lnTo>
                  <a:pt x="3256" y="691"/>
                </a:lnTo>
                <a:lnTo>
                  <a:pt x="3258" y="689"/>
                </a:lnTo>
                <a:lnTo>
                  <a:pt x="3260" y="691"/>
                </a:lnTo>
                <a:lnTo>
                  <a:pt x="3262" y="691"/>
                </a:lnTo>
                <a:lnTo>
                  <a:pt x="3265" y="694"/>
                </a:lnTo>
                <a:lnTo>
                  <a:pt x="3265" y="696"/>
                </a:lnTo>
                <a:lnTo>
                  <a:pt x="3267" y="696"/>
                </a:lnTo>
                <a:lnTo>
                  <a:pt x="3267" y="698"/>
                </a:lnTo>
                <a:lnTo>
                  <a:pt x="3267" y="698"/>
                </a:lnTo>
                <a:lnTo>
                  <a:pt x="3260" y="696"/>
                </a:lnTo>
                <a:lnTo>
                  <a:pt x="3251" y="696"/>
                </a:lnTo>
                <a:lnTo>
                  <a:pt x="3251" y="696"/>
                </a:lnTo>
                <a:lnTo>
                  <a:pt x="3249" y="698"/>
                </a:lnTo>
                <a:lnTo>
                  <a:pt x="3249" y="698"/>
                </a:lnTo>
                <a:lnTo>
                  <a:pt x="3249" y="698"/>
                </a:lnTo>
                <a:lnTo>
                  <a:pt x="3247" y="698"/>
                </a:lnTo>
                <a:lnTo>
                  <a:pt x="3244" y="700"/>
                </a:lnTo>
                <a:lnTo>
                  <a:pt x="3242" y="698"/>
                </a:lnTo>
                <a:lnTo>
                  <a:pt x="3242" y="698"/>
                </a:lnTo>
                <a:lnTo>
                  <a:pt x="3240" y="698"/>
                </a:lnTo>
                <a:lnTo>
                  <a:pt x="3240" y="700"/>
                </a:lnTo>
                <a:lnTo>
                  <a:pt x="3240" y="703"/>
                </a:lnTo>
                <a:lnTo>
                  <a:pt x="3238" y="700"/>
                </a:lnTo>
                <a:lnTo>
                  <a:pt x="3235" y="700"/>
                </a:lnTo>
                <a:lnTo>
                  <a:pt x="3235" y="700"/>
                </a:lnTo>
                <a:lnTo>
                  <a:pt x="3233" y="700"/>
                </a:lnTo>
                <a:lnTo>
                  <a:pt x="3235" y="703"/>
                </a:lnTo>
                <a:lnTo>
                  <a:pt x="3235" y="705"/>
                </a:lnTo>
                <a:lnTo>
                  <a:pt x="3233" y="707"/>
                </a:lnTo>
                <a:lnTo>
                  <a:pt x="3233" y="707"/>
                </a:lnTo>
                <a:lnTo>
                  <a:pt x="3231" y="709"/>
                </a:lnTo>
                <a:lnTo>
                  <a:pt x="3224" y="707"/>
                </a:lnTo>
                <a:lnTo>
                  <a:pt x="3217" y="707"/>
                </a:lnTo>
                <a:lnTo>
                  <a:pt x="3215" y="707"/>
                </a:lnTo>
                <a:lnTo>
                  <a:pt x="3213" y="705"/>
                </a:lnTo>
                <a:lnTo>
                  <a:pt x="3211" y="705"/>
                </a:lnTo>
                <a:lnTo>
                  <a:pt x="3199" y="703"/>
                </a:lnTo>
                <a:lnTo>
                  <a:pt x="3197" y="703"/>
                </a:lnTo>
                <a:lnTo>
                  <a:pt x="3195" y="703"/>
                </a:lnTo>
                <a:lnTo>
                  <a:pt x="3195" y="705"/>
                </a:lnTo>
                <a:lnTo>
                  <a:pt x="3195" y="705"/>
                </a:lnTo>
                <a:lnTo>
                  <a:pt x="3195" y="705"/>
                </a:lnTo>
                <a:lnTo>
                  <a:pt x="3186" y="705"/>
                </a:lnTo>
                <a:lnTo>
                  <a:pt x="3182" y="707"/>
                </a:lnTo>
                <a:lnTo>
                  <a:pt x="3177" y="707"/>
                </a:lnTo>
                <a:lnTo>
                  <a:pt x="3175" y="709"/>
                </a:lnTo>
                <a:lnTo>
                  <a:pt x="3173" y="709"/>
                </a:lnTo>
                <a:lnTo>
                  <a:pt x="3173" y="712"/>
                </a:lnTo>
                <a:lnTo>
                  <a:pt x="3168" y="712"/>
                </a:lnTo>
                <a:lnTo>
                  <a:pt x="3166" y="712"/>
                </a:lnTo>
                <a:lnTo>
                  <a:pt x="3164" y="714"/>
                </a:lnTo>
                <a:lnTo>
                  <a:pt x="3164" y="716"/>
                </a:lnTo>
                <a:lnTo>
                  <a:pt x="3164" y="716"/>
                </a:lnTo>
                <a:lnTo>
                  <a:pt x="3164" y="716"/>
                </a:lnTo>
                <a:lnTo>
                  <a:pt x="3164" y="718"/>
                </a:lnTo>
                <a:lnTo>
                  <a:pt x="3164" y="718"/>
                </a:lnTo>
                <a:lnTo>
                  <a:pt x="3164" y="718"/>
                </a:lnTo>
                <a:lnTo>
                  <a:pt x="3164" y="723"/>
                </a:lnTo>
                <a:lnTo>
                  <a:pt x="3164" y="723"/>
                </a:lnTo>
                <a:lnTo>
                  <a:pt x="3164" y="723"/>
                </a:lnTo>
                <a:lnTo>
                  <a:pt x="3166" y="723"/>
                </a:lnTo>
                <a:lnTo>
                  <a:pt x="3166" y="723"/>
                </a:lnTo>
                <a:lnTo>
                  <a:pt x="3164" y="725"/>
                </a:lnTo>
                <a:lnTo>
                  <a:pt x="3164" y="725"/>
                </a:lnTo>
                <a:lnTo>
                  <a:pt x="3166" y="727"/>
                </a:lnTo>
                <a:lnTo>
                  <a:pt x="3166" y="730"/>
                </a:lnTo>
                <a:lnTo>
                  <a:pt x="3168" y="730"/>
                </a:lnTo>
                <a:lnTo>
                  <a:pt x="3168" y="732"/>
                </a:lnTo>
                <a:lnTo>
                  <a:pt x="3173" y="734"/>
                </a:lnTo>
                <a:lnTo>
                  <a:pt x="3173" y="734"/>
                </a:lnTo>
                <a:lnTo>
                  <a:pt x="3175" y="734"/>
                </a:lnTo>
                <a:lnTo>
                  <a:pt x="3177" y="732"/>
                </a:lnTo>
                <a:lnTo>
                  <a:pt x="3177" y="732"/>
                </a:lnTo>
                <a:lnTo>
                  <a:pt x="3177" y="732"/>
                </a:lnTo>
                <a:lnTo>
                  <a:pt x="3179" y="732"/>
                </a:lnTo>
                <a:lnTo>
                  <a:pt x="3179" y="734"/>
                </a:lnTo>
                <a:lnTo>
                  <a:pt x="3179" y="734"/>
                </a:lnTo>
                <a:lnTo>
                  <a:pt x="3179" y="734"/>
                </a:lnTo>
                <a:lnTo>
                  <a:pt x="3179" y="739"/>
                </a:lnTo>
                <a:lnTo>
                  <a:pt x="3177" y="743"/>
                </a:lnTo>
                <a:lnTo>
                  <a:pt x="3177" y="743"/>
                </a:lnTo>
                <a:lnTo>
                  <a:pt x="3177" y="745"/>
                </a:lnTo>
                <a:lnTo>
                  <a:pt x="3177" y="748"/>
                </a:lnTo>
                <a:lnTo>
                  <a:pt x="3177" y="754"/>
                </a:lnTo>
                <a:lnTo>
                  <a:pt x="3177" y="757"/>
                </a:lnTo>
                <a:lnTo>
                  <a:pt x="3177" y="759"/>
                </a:lnTo>
                <a:lnTo>
                  <a:pt x="3173" y="761"/>
                </a:lnTo>
                <a:lnTo>
                  <a:pt x="3170" y="761"/>
                </a:lnTo>
                <a:lnTo>
                  <a:pt x="3166" y="763"/>
                </a:lnTo>
                <a:lnTo>
                  <a:pt x="3161" y="761"/>
                </a:lnTo>
                <a:lnTo>
                  <a:pt x="3159" y="754"/>
                </a:lnTo>
                <a:lnTo>
                  <a:pt x="3157" y="754"/>
                </a:lnTo>
                <a:lnTo>
                  <a:pt x="3150" y="750"/>
                </a:lnTo>
                <a:lnTo>
                  <a:pt x="3150" y="748"/>
                </a:lnTo>
                <a:lnTo>
                  <a:pt x="3150" y="745"/>
                </a:lnTo>
                <a:lnTo>
                  <a:pt x="3143" y="748"/>
                </a:lnTo>
                <a:lnTo>
                  <a:pt x="3139" y="750"/>
                </a:lnTo>
                <a:lnTo>
                  <a:pt x="3137" y="750"/>
                </a:lnTo>
                <a:lnTo>
                  <a:pt x="3132" y="754"/>
                </a:lnTo>
                <a:lnTo>
                  <a:pt x="3132" y="757"/>
                </a:lnTo>
                <a:lnTo>
                  <a:pt x="3132" y="759"/>
                </a:lnTo>
                <a:lnTo>
                  <a:pt x="3130" y="761"/>
                </a:lnTo>
                <a:lnTo>
                  <a:pt x="3130" y="763"/>
                </a:lnTo>
                <a:lnTo>
                  <a:pt x="3125" y="766"/>
                </a:lnTo>
                <a:lnTo>
                  <a:pt x="3125" y="770"/>
                </a:lnTo>
                <a:lnTo>
                  <a:pt x="3125" y="779"/>
                </a:lnTo>
                <a:lnTo>
                  <a:pt x="3125" y="784"/>
                </a:lnTo>
                <a:lnTo>
                  <a:pt x="3125" y="784"/>
                </a:lnTo>
                <a:lnTo>
                  <a:pt x="3125" y="788"/>
                </a:lnTo>
                <a:lnTo>
                  <a:pt x="3128" y="793"/>
                </a:lnTo>
                <a:lnTo>
                  <a:pt x="3128" y="797"/>
                </a:lnTo>
                <a:lnTo>
                  <a:pt x="3128" y="799"/>
                </a:lnTo>
                <a:lnTo>
                  <a:pt x="3128" y="799"/>
                </a:lnTo>
                <a:lnTo>
                  <a:pt x="3128" y="804"/>
                </a:lnTo>
                <a:lnTo>
                  <a:pt x="3128" y="806"/>
                </a:lnTo>
                <a:lnTo>
                  <a:pt x="3125" y="808"/>
                </a:lnTo>
                <a:lnTo>
                  <a:pt x="3123" y="808"/>
                </a:lnTo>
                <a:lnTo>
                  <a:pt x="3121" y="806"/>
                </a:lnTo>
                <a:lnTo>
                  <a:pt x="3121" y="806"/>
                </a:lnTo>
                <a:lnTo>
                  <a:pt x="3119" y="806"/>
                </a:lnTo>
                <a:lnTo>
                  <a:pt x="3123" y="802"/>
                </a:lnTo>
                <a:lnTo>
                  <a:pt x="3125" y="799"/>
                </a:lnTo>
                <a:lnTo>
                  <a:pt x="3128" y="795"/>
                </a:lnTo>
                <a:lnTo>
                  <a:pt x="3128" y="793"/>
                </a:lnTo>
                <a:lnTo>
                  <a:pt x="3128" y="793"/>
                </a:lnTo>
                <a:lnTo>
                  <a:pt x="3125" y="793"/>
                </a:lnTo>
                <a:lnTo>
                  <a:pt x="3125" y="795"/>
                </a:lnTo>
                <a:lnTo>
                  <a:pt x="3125" y="797"/>
                </a:lnTo>
                <a:lnTo>
                  <a:pt x="3123" y="799"/>
                </a:lnTo>
                <a:lnTo>
                  <a:pt x="3123" y="802"/>
                </a:lnTo>
                <a:lnTo>
                  <a:pt x="3121" y="804"/>
                </a:lnTo>
                <a:lnTo>
                  <a:pt x="3119" y="806"/>
                </a:lnTo>
                <a:lnTo>
                  <a:pt x="3116" y="806"/>
                </a:lnTo>
                <a:lnTo>
                  <a:pt x="3112" y="806"/>
                </a:lnTo>
                <a:lnTo>
                  <a:pt x="3110" y="808"/>
                </a:lnTo>
                <a:lnTo>
                  <a:pt x="3110" y="808"/>
                </a:lnTo>
                <a:lnTo>
                  <a:pt x="3110" y="811"/>
                </a:lnTo>
                <a:lnTo>
                  <a:pt x="3107" y="813"/>
                </a:lnTo>
                <a:lnTo>
                  <a:pt x="3105" y="815"/>
                </a:lnTo>
                <a:lnTo>
                  <a:pt x="3103" y="817"/>
                </a:lnTo>
                <a:lnTo>
                  <a:pt x="3103" y="817"/>
                </a:lnTo>
                <a:lnTo>
                  <a:pt x="3101" y="820"/>
                </a:lnTo>
                <a:lnTo>
                  <a:pt x="3094" y="820"/>
                </a:lnTo>
                <a:lnTo>
                  <a:pt x="3092" y="820"/>
                </a:lnTo>
                <a:lnTo>
                  <a:pt x="3089" y="817"/>
                </a:lnTo>
                <a:lnTo>
                  <a:pt x="3087" y="815"/>
                </a:lnTo>
                <a:lnTo>
                  <a:pt x="3085" y="811"/>
                </a:lnTo>
                <a:lnTo>
                  <a:pt x="3087" y="811"/>
                </a:lnTo>
                <a:lnTo>
                  <a:pt x="3089" y="813"/>
                </a:lnTo>
                <a:lnTo>
                  <a:pt x="3092" y="813"/>
                </a:lnTo>
                <a:lnTo>
                  <a:pt x="3089" y="813"/>
                </a:lnTo>
                <a:lnTo>
                  <a:pt x="3087" y="811"/>
                </a:lnTo>
                <a:lnTo>
                  <a:pt x="3083" y="808"/>
                </a:lnTo>
                <a:lnTo>
                  <a:pt x="3080" y="808"/>
                </a:lnTo>
                <a:lnTo>
                  <a:pt x="3076" y="811"/>
                </a:lnTo>
                <a:lnTo>
                  <a:pt x="3067" y="811"/>
                </a:lnTo>
                <a:lnTo>
                  <a:pt x="3062" y="813"/>
                </a:lnTo>
                <a:lnTo>
                  <a:pt x="3060" y="815"/>
                </a:lnTo>
                <a:lnTo>
                  <a:pt x="3056" y="815"/>
                </a:lnTo>
                <a:lnTo>
                  <a:pt x="3053" y="817"/>
                </a:lnTo>
                <a:lnTo>
                  <a:pt x="3051" y="820"/>
                </a:lnTo>
                <a:lnTo>
                  <a:pt x="3051" y="820"/>
                </a:lnTo>
                <a:lnTo>
                  <a:pt x="3051" y="822"/>
                </a:lnTo>
                <a:lnTo>
                  <a:pt x="3049" y="822"/>
                </a:lnTo>
                <a:lnTo>
                  <a:pt x="3047" y="822"/>
                </a:lnTo>
                <a:lnTo>
                  <a:pt x="3035" y="824"/>
                </a:lnTo>
                <a:lnTo>
                  <a:pt x="3026" y="826"/>
                </a:lnTo>
                <a:lnTo>
                  <a:pt x="3022" y="829"/>
                </a:lnTo>
                <a:lnTo>
                  <a:pt x="3020" y="829"/>
                </a:lnTo>
                <a:lnTo>
                  <a:pt x="3020" y="829"/>
                </a:lnTo>
                <a:lnTo>
                  <a:pt x="3017" y="826"/>
                </a:lnTo>
                <a:lnTo>
                  <a:pt x="3013" y="824"/>
                </a:lnTo>
                <a:lnTo>
                  <a:pt x="3013" y="824"/>
                </a:lnTo>
                <a:lnTo>
                  <a:pt x="3013" y="826"/>
                </a:lnTo>
                <a:lnTo>
                  <a:pt x="3015" y="826"/>
                </a:lnTo>
                <a:lnTo>
                  <a:pt x="3015" y="826"/>
                </a:lnTo>
                <a:lnTo>
                  <a:pt x="3015" y="829"/>
                </a:lnTo>
                <a:lnTo>
                  <a:pt x="3015" y="829"/>
                </a:lnTo>
                <a:lnTo>
                  <a:pt x="3017" y="831"/>
                </a:lnTo>
                <a:lnTo>
                  <a:pt x="3020" y="829"/>
                </a:lnTo>
                <a:lnTo>
                  <a:pt x="3022" y="831"/>
                </a:lnTo>
                <a:lnTo>
                  <a:pt x="3024" y="831"/>
                </a:lnTo>
                <a:lnTo>
                  <a:pt x="3024" y="833"/>
                </a:lnTo>
                <a:lnTo>
                  <a:pt x="3024" y="833"/>
                </a:lnTo>
                <a:lnTo>
                  <a:pt x="3024" y="833"/>
                </a:lnTo>
                <a:lnTo>
                  <a:pt x="3024" y="835"/>
                </a:lnTo>
                <a:lnTo>
                  <a:pt x="3024" y="833"/>
                </a:lnTo>
                <a:lnTo>
                  <a:pt x="3020" y="833"/>
                </a:lnTo>
                <a:lnTo>
                  <a:pt x="3017" y="831"/>
                </a:lnTo>
                <a:lnTo>
                  <a:pt x="3015" y="831"/>
                </a:lnTo>
                <a:lnTo>
                  <a:pt x="3013" y="831"/>
                </a:lnTo>
                <a:lnTo>
                  <a:pt x="3013" y="826"/>
                </a:lnTo>
                <a:lnTo>
                  <a:pt x="3013" y="824"/>
                </a:lnTo>
                <a:lnTo>
                  <a:pt x="3008" y="824"/>
                </a:lnTo>
                <a:lnTo>
                  <a:pt x="3004" y="822"/>
                </a:lnTo>
                <a:lnTo>
                  <a:pt x="3002" y="817"/>
                </a:lnTo>
                <a:lnTo>
                  <a:pt x="2999" y="817"/>
                </a:lnTo>
                <a:lnTo>
                  <a:pt x="2997" y="817"/>
                </a:lnTo>
                <a:lnTo>
                  <a:pt x="2995" y="817"/>
                </a:lnTo>
                <a:lnTo>
                  <a:pt x="2990" y="820"/>
                </a:lnTo>
                <a:lnTo>
                  <a:pt x="2990" y="822"/>
                </a:lnTo>
                <a:lnTo>
                  <a:pt x="2988" y="822"/>
                </a:lnTo>
                <a:lnTo>
                  <a:pt x="2986" y="824"/>
                </a:lnTo>
                <a:lnTo>
                  <a:pt x="2981" y="824"/>
                </a:lnTo>
                <a:lnTo>
                  <a:pt x="2981" y="824"/>
                </a:lnTo>
                <a:lnTo>
                  <a:pt x="2977" y="829"/>
                </a:lnTo>
                <a:lnTo>
                  <a:pt x="2975" y="829"/>
                </a:lnTo>
                <a:lnTo>
                  <a:pt x="2970" y="826"/>
                </a:lnTo>
                <a:lnTo>
                  <a:pt x="2968" y="826"/>
                </a:lnTo>
                <a:lnTo>
                  <a:pt x="2968" y="826"/>
                </a:lnTo>
                <a:lnTo>
                  <a:pt x="2966" y="826"/>
                </a:lnTo>
                <a:lnTo>
                  <a:pt x="2970" y="824"/>
                </a:lnTo>
                <a:lnTo>
                  <a:pt x="2970" y="822"/>
                </a:lnTo>
                <a:lnTo>
                  <a:pt x="2970" y="820"/>
                </a:lnTo>
                <a:lnTo>
                  <a:pt x="2968" y="820"/>
                </a:lnTo>
                <a:lnTo>
                  <a:pt x="2966" y="820"/>
                </a:lnTo>
                <a:lnTo>
                  <a:pt x="2959" y="817"/>
                </a:lnTo>
                <a:lnTo>
                  <a:pt x="2957" y="817"/>
                </a:lnTo>
                <a:lnTo>
                  <a:pt x="2957" y="817"/>
                </a:lnTo>
                <a:lnTo>
                  <a:pt x="2957" y="817"/>
                </a:lnTo>
                <a:lnTo>
                  <a:pt x="2952" y="817"/>
                </a:lnTo>
                <a:lnTo>
                  <a:pt x="2952" y="815"/>
                </a:lnTo>
                <a:lnTo>
                  <a:pt x="2954" y="815"/>
                </a:lnTo>
                <a:lnTo>
                  <a:pt x="2954" y="813"/>
                </a:lnTo>
                <a:lnTo>
                  <a:pt x="2952" y="811"/>
                </a:lnTo>
                <a:lnTo>
                  <a:pt x="2952" y="811"/>
                </a:lnTo>
                <a:lnTo>
                  <a:pt x="2950" y="811"/>
                </a:lnTo>
                <a:lnTo>
                  <a:pt x="2950" y="808"/>
                </a:lnTo>
                <a:lnTo>
                  <a:pt x="2950" y="806"/>
                </a:lnTo>
                <a:lnTo>
                  <a:pt x="2950" y="806"/>
                </a:lnTo>
                <a:lnTo>
                  <a:pt x="2948" y="806"/>
                </a:lnTo>
                <a:lnTo>
                  <a:pt x="2948" y="804"/>
                </a:lnTo>
                <a:lnTo>
                  <a:pt x="2945" y="804"/>
                </a:lnTo>
                <a:lnTo>
                  <a:pt x="2945" y="804"/>
                </a:lnTo>
                <a:lnTo>
                  <a:pt x="2948" y="802"/>
                </a:lnTo>
                <a:lnTo>
                  <a:pt x="2948" y="799"/>
                </a:lnTo>
                <a:lnTo>
                  <a:pt x="2948" y="799"/>
                </a:lnTo>
                <a:lnTo>
                  <a:pt x="2948" y="797"/>
                </a:lnTo>
                <a:lnTo>
                  <a:pt x="2948" y="795"/>
                </a:lnTo>
                <a:lnTo>
                  <a:pt x="2948" y="795"/>
                </a:lnTo>
                <a:lnTo>
                  <a:pt x="2950" y="793"/>
                </a:lnTo>
                <a:lnTo>
                  <a:pt x="2950" y="793"/>
                </a:lnTo>
                <a:lnTo>
                  <a:pt x="2952" y="790"/>
                </a:lnTo>
                <a:lnTo>
                  <a:pt x="2954" y="790"/>
                </a:lnTo>
                <a:lnTo>
                  <a:pt x="2954" y="790"/>
                </a:lnTo>
                <a:lnTo>
                  <a:pt x="2952" y="788"/>
                </a:lnTo>
                <a:lnTo>
                  <a:pt x="2952" y="788"/>
                </a:lnTo>
                <a:lnTo>
                  <a:pt x="2954" y="786"/>
                </a:lnTo>
                <a:lnTo>
                  <a:pt x="2957" y="786"/>
                </a:lnTo>
                <a:lnTo>
                  <a:pt x="2957" y="788"/>
                </a:lnTo>
                <a:lnTo>
                  <a:pt x="2957" y="788"/>
                </a:lnTo>
                <a:lnTo>
                  <a:pt x="2957" y="784"/>
                </a:lnTo>
                <a:lnTo>
                  <a:pt x="2959" y="779"/>
                </a:lnTo>
                <a:lnTo>
                  <a:pt x="2959" y="779"/>
                </a:lnTo>
                <a:lnTo>
                  <a:pt x="2961" y="779"/>
                </a:lnTo>
                <a:lnTo>
                  <a:pt x="2961" y="779"/>
                </a:lnTo>
                <a:lnTo>
                  <a:pt x="2963" y="779"/>
                </a:lnTo>
                <a:lnTo>
                  <a:pt x="2966" y="779"/>
                </a:lnTo>
                <a:lnTo>
                  <a:pt x="2968" y="777"/>
                </a:lnTo>
                <a:lnTo>
                  <a:pt x="2968" y="777"/>
                </a:lnTo>
                <a:lnTo>
                  <a:pt x="2968" y="775"/>
                </a:lnTo>
                <a:lnTo>
                  <a:pt x="2968" y="772"/>
                </a:lnTo>
                <a:lnTo>
                  <a:pt x="2968" y="772"/>
                </a:lnTo>
                <a:lnTo>
                  <a:pt x="2961" y="772"/>
                </a:lnTo>
                <a:lnTo>
                  <a:pt x="2959" y="772"/>
                </a:lnTo>
                <a:lnTo>
                  <a:pt x="2959" y="770"/>
                </a:lnTo>
                <a:lnTo>
                  <a:pt x="2959" y="768"/>
                </a:lnTo>
                <a:lnTo>
                  <a:pt x="2959" y="766"/>
                </a:lnTo>
                <a:lnTo>
                  <a:pt x="2959" y="763"/>
                </a:lnTo>
                <a:lnTo>
                  <a:pt x="2959" y="761"/>
                </a:lnTo>
                <a:lnTo>
                  <a:pt x="2961" y="759"/>
                </a:lnTo>
                <a:lnTo>
                  <a:pt x="2961" y="757"/>
                </a:lnTo>
                <a:lnTo>
                  <a:pt x="2961" y="754"/>
                </a:lnTo>
                <a:lnTo>
                  <a:pt x="2961" y="752"/>
                </a:lnTo>
                <a:lnTo>
                  <a:pt x="2961" y="750"/>
                </a:lnTo>
                <a:lnTo>
                  <a:pt x="2961" y="750"/>
                </a:lnTo>
                <a:lnTo>
                  <a:pt x="2961" y="748"/>
                </a:lnTo>
                <a:lnTo>
                  <a:pt x="2963" y="745"/>
                </a:lnTo>
                <a:lnTo>
                  <a:pt x="2961" y="745"/>
                </a:lnTo>
                <a:lnTo>
                  <a:pt x="2959" y="748"/>
                </a:lnTo>
                <a:lnTo>
                  <a:pt x="2952" y="750"/>
                </a:lnTo>
                <a:lnTo>
                  <a:pt x="2950" y="752"/>
                </a:lnTo>
                <a:lnTo>
                  <a:pt x="2948" y="757"/>
                </a:lnTo>
                <a:lnTo>
                  <a:pt x="2945" y="759"/>
                </a:lnTo>
                <a:lnTo>
                  <a:pt x="2943" y="759"/>
                </a:lnTo>
                <a:lnTo>
                  <a:pt x="2939" y="759"/>
                </a:lnTo>
                <a:lnTo>
                  <a:pt x="2939" y="759"/>
                </a:lnTo>
                <a:lnTo>
                  <a:pt x="2936" y="759"/>
                </a:lnTo>
                <a:lnTo>
                  <a:pt x="2932" y="759"/>
                </a:lnTo>
                <a:lnTo>
                  <a:pt x="2930" y="763"/>
                </a:lnTo>
                <a:lnTo>
                  <a:pt x="2927" y="766"/>
                </a:lnTo>
                <a:lnTo>
                  <a:pt x="2927" y="766"/>
                </a:lnTo>
                <a:lnTo>
                  <a:pt x="2927" y="768"/>
                </a:lnTo>
                <a:lnTo>
                  <a:pt x="2927" y="768"/>
                </a:lnTo>
                <a:lnTo>
                  <a:pt x="2930" y="770"/>
                </a:lnTo>
                <a:lnTo>
                  <a:pt x="2932" y="768"/>
                </a:lnTo>
                <a:lnTo>
                  <a:pt x="2934" y="768"/>
                </a:lnTo>
                <a:lnTo>
                  <a:pt x="2936" y="766"/>
                </a:lnTo>
                <a:lnTo>
                  <a:pt x="2939" y="761"/>
                </a:lnTo>
                <a:lnTo>
                  <a:pt x="2941" y="761"/>
                </a:lnTo>
                <a:lnTo>
                  <a:pt x="2943" y="761"/>
                </a:lnTo>
                <a:lnTo>
                  <a:pt x="2941" y="766"/>
                </a:lnTo>
                <a:lnTo>
                  <a:pt x="2941" y="768"/>
                </a:lnTo>
                <a:lnTo>
                  <a:pt x="2941" y="768"/>
                </a:lnTo>
                <a:lnTo>
                  <a:pt x="2939" y="768"/>
                </a:lnTo>
                <a:lnTo>
                  <a:pt x="2939" y="768"/>
                </a:lnTo>
                <a:lnTo>
                  <a:pt x="2936" y="768"/>
                </a:lnTo>
                <a:lnTo>
                  <a:pt x="2934" y="770"/>
                </a:lnTo>
                <a:lnTo>
                  <a:pt x="2934" y="772"/>
                </a:lnTo>
                <a:lnTo>
                  <a:pt x="2934" y="772"/>
                </a:lnTo>
                <a:lnTo>
                  <a:pt x="2932" y="772"/>
                </a:lnTo>
                <a:lnTo>
                  <a:pt x="2932" y="772"/>
                </a:lnTo>
                <a:lnTo>
                  <a:pt x="2930" y="772"/>
                </a:lnTo>
                <a:lnTo>
                  <a:pt x="2927" y="770"/>
                </a:lnTo>
                <a:lnTo>
                  <a:pt x="2927" y="770"/>
                </a:lnTo>
                <a:lnTo>
                  <a:pt x="2925" y="770"/>
                </a:lnTo>
                <a:lnTo>
                  <a:pt x="2925" y="777"/>
                </a:lnTo>
                <a:lnTo>
                  <a:pt x="2925" y="781"/>
                </a:lnTo>
                <a:lnTo>
                  <a:pt x="2925" y="784"/>
                </a:lnTo>
                <a:lnTo>
                  <a:pt x="2925" y="786"/>
                </a:lnTo>
                <a:lnTo>
                  <a:pt x="2925" y="793"/>
                </a:lnTo>
                <a:lnTo>
                  <a:pt x="2927" y="795"/>
                </a:lnTo>
                <a:lnTo>
                  <a:pt x="2932" y="797"/>
                </a:lnTo>
                <a:lnTo>
                  <a:pt x="2932" y="799"/>
                </a:lnTo>
                <a:lnTo>
                  <a:pt x="2934" y="802"/>
                </a:lnTo>
                <a:lnTo>
                  <a:pt x="2932" y="804"/>
                </a:lnTo>
                <a:lnTo>
                  <a:pt x="2932" y="804"/>
                </a:lnTo>
                <a:lnTo>
                  <a:pt x="2934" y="806"/>
                </a:lnTo>
                <a:lnTo>
                  <a:pt x="2934" y="811"/>
                </a:lnTo>
                <a:lnTo>
                  <a:pt x="2934" y="813"/>
                </a:lnTo>
                <a:lnTo>
                  <a:pt x="2936" y="815"/>
                </a:lnTo>
                <a:lnTo>
                  <a:pt x="2939" y="815"/>
                </a:lnTo>
                <a:lnTo>
                  <a:pt x="2939" y="817"/>
                </a:lnTo>
                <a:lnTo>
                  <a:pt x="2936" y="817"/>
                </a:lnTo>
                <a:lnTo>
                  <a:pt x="2932" y="820"/>
                </a:lnTo>
                <a:lnTo>
                  <a:pt x="2932" y="820"/>
                </a:lnTo>
                <a:lnTo>
                  <a:pt x="2932" y="822"/>
                </a:lnTo>
                <a:lnTo>
                  <a:pt x="2934" y="822"/>
                </a:lnTo>
                <a:lnTo>
                  <a:pt x="2934" y="820"/>
                </a:lnTo>
                <a:lnTo>
                  <a:pt x="2936" y="820"/>
                </a:lnTo>
                <a:lnTo>
                  <a:pt x="2936" y="822"/>
                </a:lnTo>
                <a:lnTo>
                  <a:pt x="2936" y="826"/>
                </a:lnTo>
                <a:lnTo>
                  <a:pt x="2936" y="829"/>
                </a:lnTo>
                <a:lnTo>
                  <a:pt x="2939" y="829"/>
                </a:lnTo>
                <a:lnTo>
                  <a:pt x="2939" y="829"/>
                </a:lnTo>
                <a:lnTo>
                  <a:pt x="2941" y="829"/>
                </a:lnTo>
                <a:lnTo>
                  <a:pt x="2943" y="831"/>
                </a:lnTo>
                <a:lnTo>
                  <a:pt x="2948" y="835"/>
                </a:lnTo>
                <a:lnTo>
                  <a:pt x="2950" y="835"/>
                </a:lnTo>
                <a:lnTo>
                  <a:pt x="2948" y="835"/>
                </a:lnTo>
                <a:lnTo>
                  <a:pt x="2948" y="835"/>
                </a:lnTo>
                <a:lnTo>
                  <a:pt x="2943" y="831"/>
                </a:lnTo>
                <a:lnTo>
                  <a:pt x="2941" y="831"/>
                </a:lnTo>
                <a:lnTo>
                  <a:pt x="2936" y="831"/>
                </a:lnTo>
                <a:lnTo>
                  <a:pt x="2932" y="829"/>
                </a:lnTo>
                <a:lnTo>
                  <a:pt x="2932" y="831"/>
                </a:lnTo>
                <a:lnTo>
                  <a:pt x="2932" y="831"/>
                </a:lnTo>
                <a:lnTo>
                  <a:pt x="2930" y="833"/>
                </a:lnTo>
                <a:lnTo>
                  <a:pt x="2932" y="835"/>
                </a:lnTo>
                <a:lnTo>
                  <a:pt x="2930" y="840"/>
                </a:lnTo>
                <a:lnTo>
                  <a:pt x="2930" y="838"/>
                </a:lnTo>
                <a:lnTo>
                  <a:pt x="2930" y="838"/>
                </a:lnTo>
                <a:lnTo>
                  <a:pt x="2927" y="835"/>
                </a:lnTo>
                <a:lnTo>
                  <a:pt x="2927" y="835"/>
                </a:lnTo>
                <a:lnTo>
                  <a:pt x="2927" y="838"/>
                </a:lnTo>
                <a:lnTo>
                  <a:pt x="2927" y="838"/>
                </a:lnTo>
                <a:lnTo>
                  <a:pt x="2925" y="840"/>
                </a:lnTo>
                <a:lnTo>
                  <a:pt x="2925" y="838"/>
                </a:lnTo>
                <a:lnTo>
                  <a:pt x="2925" y="838"/>
                </a:lnTo>
                <a:lnTo>
                  <a:pt x="2923" y="833"/>
                </a:lnTo>
                <a:lnTo>
                  <a:pt x="2916" y="833"/>
                </a:lnTo>
                <a:lnTo>
                  <a:pt x="2912" y="833"/>
                </a:lnTo>
                <a:lnTo>
                  <a:pt x="2909" y="835"/>
                </a:lnTo>
                <a:lnTo>
                  <a:pt x="2909" y="835"/>
                </a:lnTo>
                <a:lnTo>
                  <a:pt x="2909" y="838"/>
                </a:lnTo>
                <a:lnTo>
                  <a:pt x="2907" y="840"/>
                </a:lnTo>
                <a:lnTo>
                  <a:pt x="2909" y="842"/>
                </a:lnTo>
                <a:lnTo>
                  <a:pt x="2909" y="842"/>
                </a:lnTo>
                <a:lnTo>
                  <a:pt x="2907" y="842"/>
                </a:lnTo>
                <a:lnTo>
                  <a:pt x="2907" y="842"/>
                </a:lnTo>
                <a:lnTo>
                  <a:pt x="2905" y="840"/>
                </a:lnTo>
                <a:lnTo>
                  <a:pt x="2905" y="840"/>
                </a:lnTo>
                <a:lnTo>
                  <a:pt x="2900" y="840"/>
                </a:lnTo>
                <a:lnTo>
                  <a:pt x="2898" y="840"/>
                </a:lnTo>
                <a:lnTo>
                  <a:pt x="2894" y="840"/>
                </a:lnTo>
                <a:lnTo>
                  <a:pt x="2889" y="840"/>
                </a:lnTo>
                <a:lnTo>
                  <a:pt x="2885" y="842"/>
                </a:lnTo>
                <a:lnTo>
                  <a:pt x="2882" y="844"/>
                </a:lnTo>
                <a:lnTo>
                  <a:pt x="2882" y="847"/>
                </a:lnTo>
                <a:lnTo>
                  <a:pt x="2878" y="849"/>
                </a:lnTo>
                <a:lnTo>
                  <a:pt x="2874" y="849"/>
                </a:lnTo>
                <a:lnTo>
                  <a:pt x="2874" y="849"/>
                </a:lnTo>
                <a:lnTo>
                  <a:pt x="2874" y="849"/>
                </a:lnTo>
                <a:lnTo>
                  <a:pt x="2871" y="851"/>
                </a:lnTo>
                <a:lnTo>
                  <a:pt x="2871" y="851"/>
                </a:lnTo>
                <a:lnTo>
                  <a:pt x="2869" y="860"/>
                </a:lnTo>
                <a:lnTo>
                  <a:pt x="2869" y="862"/>
                </a:lnTo>
                <a:lnTo>
                  <a:pt x="2867" y="865"/>
                </a:lnTo>
                <a:lnTo>
                  <a:pt x="2865" y="867"/>
                </a:lnTo>
                <a:lnTo>
                  <a:pt x="2862" y="869"/>
                </a:lnTo>
                <a:lnTo>
                  <a:pt x="2862" y="869"/>
                </a:lnTo>
                <a:lnTo>
                  <a:pt x="2860" y="871"/>
                </a:lnTo>
                <a:lnTo>
                  <a:pt x="2860" y="871"/>
                </a:lnTo>
                <a:lnTo>
                  <a:pt x="2860" y="874"/>
                </a:lnTo>
                <a:lnTo>
                  <a:pt x="2862" y="876"/>
                </a:lnTo>
                <a:lnTo>
                  <a:pt x="2862" y="876"/>
                </a:lnTo>
                <a:lnTo>
                  <a:pt x="2865" y="876"/>
                </a:lnTo>
                <a:lnTo>
                  <a:pt x="2860" y="878"/>
                </a:lnTo>
                <a:lnTo>
                  <a:pt x="2862" y="878"/>
                </a:lnTo>
                <a:lnTo>
                  <a:pt x="2862" y="878"/>
                </a:lnTo>
                <a:lnTo>
                  <a:pt x="2865" y="878"/>
                </a:lnTo>
                <a:lnTo>
                  <a:pt x="2865" y="880"/>
                </a:lnTo>
                <a:lnTo>
                  <a:pt x="2865" y="880"/>
                </a:lnTo>
                <a:lnTo>
                  <a:pt x="2862" y="880"/>
                </a:lnTo>
                <a:lnTo>
                  <a:pt x="2858" y="878"/>
                </a:lnTo>
                <a:lnTo>
                  <a:pt x="2858" y="878"/>
                </a:lnTo>
                <a:lnTo>
                  <a:pt x="2853" y="878"/>
                </a:lnTo>
                <a:lnTo>
                  <a:pt x="2853" y="878"/>
                </a:lnTo>
                <a:lnTo>
                  <a:pt x="2851" y="878"/>
                </a:lnTo>
                <a:lnTo>
                  <a:pt x="2853" y="880"/>
                </a:lnTo>
                <a:lnTo>
                  <a:pt x="2853" y="880"/>
                </a:lnTo>
                <a:lnTo>
                  <a:pt x="2856" y="880"/>
                </a:lnTo>
                <a:lnTo>
                  <a:pt x="2858" y="880"/>
                </a:lnTo>
                <a:lnTo>
                  <a:pt x="2860" y="880"/>
                </a:lnTo>
                <a:lnTo>
                  <a:pt x="2862" y="880"/>
                </a:lnTo>
                <a:lnTo>
                  <a:pt x="2865" y="880"/>
                </a:lnTo>
                <a:lnTo>
                  <a:pt x="2862" y="883"/>
                </a:lnTo>
                <a:lnTo>
                  <a:pt x="2860" y="880"/>
                </a:lnTo>
                <a:lnTo>
                  <a:pt x="2858" y="883"/>
                </a:lnTo>
                <a:lnTo>
                  <a:pt x="2856" y="883"/>
                </a:lnTo>
                <a:lnTo>
                  <a:pt x="2853" y="880"/>
                </a:lnTo>
                <a:lnTo>
                  <a:pt x="2851" y="880"/>
                </a:lnTo>
                <a:lnTo>
                  <a:pt x="2851" y="883"/>
                </a:lnTo>
                <a:lnTo>
                  <a:pt x="2849" y="883"/>
                </a:lnTo>
                <a:lnTo>
                  <a:pt x="2844" y="885"/>
                </a:lnTo>
                <a:lnTo>
                  <a:pt x="2838" y="887"/>
                </a:lnTo>
                <a:lnTo>
                  <a:pt x="2829" y="889"/>
                </a:lnTo>
                <a:lnTo>
                  <a:pt x="2826" y="892"/>
                </a:lnTo>
                <a:lnTo>
                  <a:pt x="2824" y="892"/>
                </a:lnTo>
                <a:lnTo>
                  <a:pt x="2824" y="894"/>
                </a:lnTo>
                <a:lnTo>
                  <a:pt x="2824" y="894"/>
                </a:lnTo>
                <a:lnTo>
                  <a:pt x="2822" y="903"/>
                </a:lnTo>
                <a:lnTo>
                  <a:pt x="2824" y="905"/>
                </a:lnTo>
                <a:lnTo>
                  <a:pt x="2822" y="905"/>
                </a:lnTo>
                <a:lnTo>
                  <a:pt x="2822" y="905"/>
                </a:lnTo>
                <a:lnTo>
                  <a:pt x="2820" y="907"/>
                </a:lnTo>
                <a:lnTo>
                  <a:pt x="2817" y="910"/>
                </a:lnTo>
                <a:lnTo>
                  <a:pt x="2813" y="912"/>
                </a:lnTo>
                <a:lnTo>
                  <a:pt x="2808" y="912"/>
                </a:lnTo>
                <a:lnTo>
                  <a:pt x="2802" y="916"/>
                </a:lnTo>
                <a:lnTo>
                  <a:pt x="2799" y="916"/>
                </a:lnTo>
                <a:lnTo>
                  <a:pt x="2799" y="919"/>
                </a:lnTo>
                <a:lnTo>
                  <a:pt x="2802" y="919"/>
                </a:lnTo>
                <a:lnTo>
                  <a:pt x="2804" y="921"/>
                </a:lnTo>
                <a:lnTo>
                  <a:pt x="2806" y="921"/>
                </a:lnTo>
                <a:lnTo>
                  <a:pt x="2804" y="921"/>
                </a:lnTo>
                <a:lnTo>
                  <a:pt x="2802" y="921"/>
                </a:lnTo>
                <a:lnTo>
                  <a:pt x="2799" y="923"/>
                </a:lnTo>
                <a:lnTo>
                  <a:pt x="2795" y="923"/>
                </a:lnTo>
                <a:lnTo>
                  <a:pt x="2790" y="923"/>
                </a:lnTo>
                <a:lnTo>
                  <a:pt x="2786" y="923"/>
                </a:lnTo>
                <a:lnTo>
                  <a:pt x="2784" y="921"/>
                </a:lnTo>
                <a:lnTo>
                  <a:pt x="2781" y="921"/>
                </a:lnTo>
                <a:lnTo>
                  <a:pt x="2779" y="921"/>
                </a:lnTo>
                <a:lnTo>
                  <a:pt x="2779" y="919"/>
                </a:lnTo>
                <a:lnTo>
                  <a:pt x="2779" y="919"/>
                </a:lnTo>
                <a:lnTo>
                  <a:pt x="2779" y="916"/>
                </a:lnTo>
                <a:lnTo>
                  <a:pt x="2777" y="916"/>
                </a:lnTo>
                <a:lnTo>
                  <a:pt x="2775" y="916"/>
                </a:lnTo>
                <a:lnTo>
                  <a:pt x="2772" y="916"/>
                </a:lnTo>
                <a:lnTo>
                  <a:pt x="2770" y="916"/>
                </a:lnTo>
                <a:lnTo>
                  <a:pt x="2770" y="916"/>
                </a:lnTo>
                <a:lnTo>
                  <a:pt x="2770" y="919"/>
                </a:lnTo>
                <a:lnTo>
                  <a:pt x="2770" y="919"/>
                </a:lnTo>
                <a:lnTo>
                  <a:pt x="2772" y="923"/>
                </a:lnTo>
                <a:lnTo>
                  <a:pt x="2775" y="925"/>
                </a:lnTo>
                <a:lnTo>
                  <a:pt x="2775" y="934"/>
                </a:lnTo>
                <a:lnTo>
                  <a:pt x="2775" y="934"/>
                </a:lnTo>
                <a:lnTo>
                  <a:pt x="2777" y="937"/>
                </a:lnTo>
                <a:lnTo>
                  <a:pt x="2777" y="937"/>
                </a:lnTo>
                <a:lnTo>
                  <a:pt x="2770" y="937"/>
                </a:lnTo>
                <a:lnTo>
                  <a:pt x="2770" y="937"/>
                </a:lnTo>
                <a:lnTo>
                  <a:pt x="2768" y="934"/>
                </a:lnTo>
                <a:lnTo>
                  <a:pt x="2768" y="937"/>
                </a:lnTo>
                <a:lnTo>
                  <a:pt x="2768" y="939"/>
                </a:lnTo>
                <a:lnTo>
                  <a:pt x="2766" y="937"/>
                </a:lnTo>
                <a:lnTo>
                  <a:pt x="2761" y="937"/>
                </a:lnTo>
                <a:lnTo>
                  <a:pt x="2757" y="939"/>
                </a:lnTo>
                <a:lnTo>
                  <a:pt x="2754" y="937"/>
                </a:lnTo>
                <a:lnTo>
                  <a:pt x="2752" y="934"/>
                </a:lnTo>
                <a:lnTo>
                  <a:pt x="2748" y="932"/>
                </a:lnTo>
                <a:lnTo>
                  <a:pt x="2745" y="932"/>
                </a:lnTo>
                <a:lnTo>
                  <a:pt x="2743" y="934"/>
                </a:lnTo>
                <a:lnTo>
                  <a:pt x="2741" y="934"/>
                </a:lnTo>
                <a:lnTo>
                  <a:pt x="2739" y="937"/>
                </a:lnTo>
                <a:lnTo>
                  <a:pt x="2736" y="934"/>
                </a:lnTo>
                <a:lnTo>
                  <a:pt x="2727" y="937"/>
                </a:lnTo>
                <a:lnTo>
                  <a:pt x="2725" y="939"/>
                </a:lnTo>
                <a:lnTo>
                  <a:pt x="2725" y="941"/>
                </a:lnTo>
                <a:lnTo>
                  <a:pt x="2725" y="941"/>
                </a:lnTo>
                <a:lnTo>
                  <a:pt x="2725" y="941"/>
                </a:lnTo>
                <a:lnTo>
                  <a:pt x="2727" y="941"/>
                </a:lnTo>
                <a:lnTo>
                  <a:pt x="2727" y="941"/>
                </a:lnTo>
                <a:lnTo>
                  <a:pt x="2730" y="941"/>
                </a:lnTo>
                <a:lnTo>
                  <a:pt x="2730" y="941"/>
                </a:lnTo>
                <a:lnTo>
                  <a:pt x="2732" y="943"/>
                </a:lnTo>
                <a:lnTo>
                  <a:pt x="2732" y="943"/>
                </a:lnTo>
                <a:lnTo>
                  <a:pt x="2730" y="943"/>
                </a:lnTo>
                <a:lnTo>
                  <a:pt x="2730" y="943"/>
                </a:lnTo>
                <a:lnTo>
                  <a:pt x="2727" y="943"/>
                </a:lnTo>
                <a:lnTo>
                  <a:pt x="2727" y="943"/>
                </a:lnTo>
                <a:lnTo>
                  <a:pt x="2727" y="943"/>
                </a:lnTo>
                <a:lnTo>
                  <a:pt x="2727" y="946"/>
                </a:lnTo>
                <a:lnTo>
                  <a:pt x="2730" y="946"/>
                </a:lnTo>
                <a:lnTo>
                  <a:pt x="2732" y="946"/>
                </a:lnTo>
                <a:lnTo>
                  <a:pt x="2730" y="946"/>
                </a:lnTo>
                <a:lnTo>
                  <a:pt x="2727" y="948"/>
                </a:lnTo>
                <a:lnTo>
                  <a:pt x="2727" y="948"/>
                </a:lnTo>
                <a:lnTo>
                  <a:pt x="2725" y="948"/>
                </a:lnTo>
                <a:lnTo>
                  <a:pt x="2730" y="950"/>
                </a:lnTo>
                <a:lnTo>
                  <a:pt x="2730" y="952"/>
                </a:lnTo>
                <a:lnTo>
                  <a:pt x="2732" y="952"/>
                </a:lnTo>
                <a:lnTo>
                  <a:pt x="2732" y="952"/>
                </a:lnTo>
                <a:lnTo>
                  <a:pt x="2734" y="952"/>
                </a:lnTo>
                <a:lnTo>
                  <a:pt x="2739" y="952"/>
                </a:lnTo>
                <a:lnTo>
                  <a:pt x="2743" y="955"/>
                </a:lnTo>
                <a:lnTo>
                  <a:pt x="2745" y="955"/>
                </a:lnTo>
                <a:lnTo>
                  <a:pt x="2745" y="955"/>
                </a:lnTo>
                <a:lnTo>
                  <a:pt x="2748" y="955"/>
                </a:lnTo>
                <a:lnTo>
                  <a:pt x="2748" y="955"/>
                </a:lnTo>
                <a:lnTo>
                  <a:pt x="2748" y="955"/>
                </a:lnTo>
                <a:lnTo>
                  <a:pt x="2750" y="955"/>
                </a:lnTo>
                <a:lnTo>
                  <a:pt x="2750" y="957"/>
                </a:lnTo>
                <a:lnTo>
                  <a:pt x="2752" y="957"/>
                </a:lnTo>
                <a:lnTo>
                  <a:pt x="2754" y="957"/>
                </a:lnTo>
                <a:lnTo>
                  <a:pt x="2754" y="957"/>
                </a:lnTo>
                <a:lnTo>
                  <a:pt x="2757" y="957"/>
                </a:lnTo>
                <a:lnTo>
                  <a:pt x="2754" y="959"/>
                </a:lnTo>
                <a:lnTo>
                  <a:pt x="2754" y="959"/>
                </a:lnTo>
                <a:lnTo>
                  <a:pt x="2757" y="959"/>
                </a:lnTo>
                <a:lnTo>
                  <a:pt x="2759" y="959"/>
                </a:lnTo>
                <a:lnTo>
                  <a:pt x="2759" y="959"/>
                </a:lnTo>
                <a:lnTo>
                  <a:pt x="2761" y="959"/>
                </a:lnTo>
                <a:lnTo>
                  <a:pt x="2759" y="961"/>
                </a:lnTo>
                <a:lnTo>
                  <a:pt x="2759" y="961"/>
                </a:lnTo>
                <a:lnTo>
                  <a:pt x="2759" y="964"/>
                </a:lnTo>
                <a:lnTo>
                  <a:pt x="2761" y="964"/>
                </a:lnTo>
                <a:lnTo>
                  <a:pt x="2761" y="964"/>
                </a:lnTo>
                <a:lnTo>
                  <a:pt x="2768" y="964"/>
                </a:lnTo>
                <a:lnTo>
                  <a:pt x="2772" y="964"/>
                </a:lnTo>
                <a:lnTo>
                  <a:pt x="2770" y="964"/>
                </a:lnTo>
                <a:lnTo>
                  <a:pt x="2768" y="964"/>
                </a:lnTo>
                <a:lnTo>
                  <a:pt x="2768" y="964"/>
                </a:lnTo>
                <a:lnTo>
                  <a:pt x="2766" y="964"/>
                </a:lnTo>
                <a:lnTo>
                  <a:pt x="2766" y="964"/>
                </a:lnTo>
                <a:lnTo>
                  <a:pt x="2763" y="966"/>
                </a:lnTo>
                <a:lnTo>
                  <a:pt x="2766" y="966"/>
                </a:lnTo>
                <a:lnTo>
                  <a:pt x="2766" y="966"/>
                </a:lnTo>
                <a:lnTo>
                  <a:pt x="2768" y="968"/>
                </a:lnTo>
                <a:lnTo>
                  <a:pt x="2766" y="970"/>
                </a:lnTo>
                <a:lnTo>
                  <a:pt x="2766" y="970"/>
                </a:lnTo>
                <a:lnTo>
                  <a:pt x="2766" y="973"/>
                </a:lnTo>
                <a:lnTo>
                  <a:pt x="2768" y="975"/>
                </a:lnTo>
                <a:lnTo>
                  <a:pt x="2770" y="977"/>
                </a:lnTo>
                <a:lnTo>
                  <a:pt x="2777" y="982"/>
                </a:lnTo>
                <a:lnTo>
                  <a:pt x="2779" y="982"/>
                </a:lnTo>
                <a:lnTo>
                  <a:pt x="2779" y="982"/>
                </a:lnTo>
                <a:lnTo>
                  <a:pt x="2781" y="982"/>
                </a:lnTo>
                <a:lnTo>
                  <a:pt x="2781" y="984"/>
                </a:lnTo>
                <a:lnTo>
                  <a:pt x="2781" y="984"/>
                </a:lnTo>
                <a:lnTo>
                  <a:pt x="2781" y="991"/>
                </a:lnTo>
                <a:lnTo>
                  <a:pt x="2781" y="993"/>
                </a:lnTo>
                <a:lnTo>
                  <a:pt x="2781" y="993"/>
                </a:lnTo>
                <a:lnTo>
                  <a:pt x="2781" y="993"/>
                </a:lnTo>
                <a:lnTo>
                  <a:pt x="2781" y="993"/>
                </a:lnTo>
                <a:lnTo>
                  <a:pt x="2779" y="993"/>
                </a:lnTo>
                <a:lnTo>
                  <a:pt x="2779" y="993"/>
                </a:lnTo>
                <a:lnTo>
                  <a:pt x="2781" y="995"/>
                </a:lnTo>
                <a:lnTo>
                  <a:pt x="2786" y="997"/>
                </a:lnTo>
                <a:lnTo>
                  <a:pt x="2786" y="997"/>
                </a:lnTo>
                <a:lnTo>
                  <a:pt x="2788" y="1000"/>
                </a:lnTo>
                <a:lnTo>
                  <a:pt x="2788" y="1006"/>
                </a:lnTo>
                <a:lnTo>
                  <a:pt x="2790" y="1006"/>
                </a:lnTo>
                <a:lnTo>
                  <a:pt x="2790" y="1006"/>
                </a:lnTo>
                <a:lnTo>
                  <a:pt x="2788" y="1006"/>
                </a:lnTo>
                <a:lnTo>
                  <a:pt x="2788" y="1006"/>
                </a:lnTo>
                <a:lnTo>
                  <a:pt x="2786" y="1002"/>
                </a:lnTo>
                <a:lnTo>
                  <a:pt x="2786" y="1000"/>
                </a:lnTo>
                <a:lnTo>
                  <a:pt x="2784" y="1000"/>
                </a:lnTo>
                <a:lnTo>
                  <a:pt x="2781" y="997"/>
                </a:lnTo>
                <a:lnTo>
                  <a:pt x="2781" y="1000"/>
                </a:lnTo>
                <a:lnTo>
                  <a:pt x="2779" y="1004"/>
                </a:lnTo>
                <a:lnTo>
                  <a:pt x="2779" y="1013"/>
                </a:lnTo>
                <a:lnTo>
                  <a:pt x="2779" y="1013"/>
                </a:lnTo>
                <a:lnTo>
                  <a:pt x="2779" y="1013"/>
                </a:lnTo>
                <a:lnTo>
                  <a:pt x="2781" y="1011"/>
                </a:lnTo>
                <a:lnTo>
                  <a:pt x="2781" y="1013"/>
                </a:lnTo>
                <a:lnTo>
                  <a:pt x="2781" y="1013"/>
                </a:lnTo>
                <a:lnTo>
                  <a:pt x="2779" y="1015"/>
                </a:lnTo>
                <a:lnTo>
                  <a:pt x="2777" y="1027"/>
                </a:lnTo>
                <a:lnTo>
                  <a:pt x="2775" y="1033"/>
                </a:lnTo>
                <a:lnTo>
                  <a:pt x="2772" y="1038"/>
                </a:lnTo>
                <a:lnTo>
                  <a:pt x="2770" y="1038"/>
                </a:lnTo>
                <a:lnTo>
                  <a:pt x="2770" y="1038"/>
                </a:lnTo>
                <a:lnTo>
                  <a:pt x="2768" y="1038"/>
                </a:lnTo>
                <a:lnTo>
                  <a:pt x="2763" y="1038"/>
                </a:lnTo>
                <a:lnTo>
                  <a:pt x="2761" y="1038"/>
                </a:lnTo>
                <a:lnTo>
                  <a:pt x="2759" y="1038"/>
                </a:lnTo>
                <a:lnTo>
                  <a:pt x="2754" y="1036"/>
                </a:lnTo>
                <a:lnTo>
                  <a:pt x="2752" y="1038"/>
                </a:lnTo>
                <a:lnTo>
                  <a:pt x="2752" y="1038"/>
                </a:lnTo>
                <a:lnTo>
                  <a:pt x="2745" y="1036"/>
                </a:lnTo>
                <a:lnTo>
                  <a:pt x="2743" y="1036"/>
                </a:lnTo>
                <a:lnTo>
                  <a:pt x="2743" y="1036"/>
                </a:lnTo>
                <a:lnTo>
                  <a:pt x="2741" y="1036"/>
                </a:lnTo>
                <a:lnTo>
                  <a:pt x="2739" y="1036"/>
                </a:lnTo>
                <a:lnTo>
                  <a:pt x="2736" y="1036"/>
                </a:lnTo>
                <a:lnTo>
                  <a:pt x="2732" y="1038"/>
                </a:lnTo>
                <a:lnTo>
                  <a:pt x="2727" y="1038"/>
                </a:lnTo>
                <a:lnTo>
                  <a:pt x="2718" y="1036"/>
                </a:lnTo>
                <a:lnTo>
                  <a:pt x="2716" y="1036"/>
                </a:lnTo>
                <a:lnTo>
                  <a:pt x="2709" y="1033"/>
                </a:lnTo>
                <a:lnTo>
                  <a:pt x="2707" y="1033"/>
                </a:lnTo>
                <a:lnTo>
                  <a:pt x="2705" y="1033"/>
                </a:lnTo>
                <a:lnTo>
                  <a:pt x="2703" y="1033"/>
                </a:lnTo>
                <a:lnTo>
                  <a:pt x="2698" y="1033"/>
                </a:lnTo>
                <a:lnTo>
                  <a:pt x="2696" y="1033"/>
                </a:lnTo>
                <a:lnTo>
                  <a:pt x="2691" y="1033"/>
                </a:lnTo>
                <a:lnTo>
                  <a:pt x="2689" y="1036"/>
                </a:lnTo>
                <a:lnTo>
                  <a:pt x="2685" y="1033"/>
                </a:lnTo>
                <a:lnTo>
                  <a:pt x="2682" y="1031"/>
                </a:lnTo>
                <a:lnTo>
                  <a:pt x="2682" y="1031"/>
                </a:lnTo>
                <a:lnTo>
                  <a:pt x="2680" y="1031"/>
                </a:lnTo>
                <a:lnTo>
                  <a:pt x="2678" y="1031"/>
                </a:lnTo>
                <a:lnTo>
                  <a:pt x="2676" y="1031"/>
                </a:lnTo>
                <a:lnTo>
                  <a:pt x="2673" y="1031"/>
                </a:lnTo>
                <a:lnTo>
                  <a:pt x="2671" y="1033"/>
                </a:lnTo>
                <a:lnTo>
                  <a:pt x="2671" y="1033"/>
                </a:lnTo>
                <a:lnTo>
                  <a:pt x="2669" y="1036"/>
                </a:lnTo>
                <a:lnTo>
                  <a:pt x="2671" y="1036"/>
                </a:lnTo>
                <a:lnTo>
                  <a:pt x="2671" y="1038"/>
                </a:lnTo>
                <a:lnTo>
                  <a:pt x="2669" y="1038"/>
                </a:lnTo>
                <a:lnTo>
                  <a:pt x="2667" y="1038"/>
                </a:lnTo>
                <a:lnTo>
                  <a:pt x="2667" y="1038"/>
                </a:lnTo>
                <a:lnTo>
                  <a:pt x="2664" y="1040"/>
                </a:lnTo>
                <a:lnTo>
                  <a:pt x="2660" y="1038"/>
                </a:lnTo>
                <a:lnTo>
                  <a:pt x="2658" y="1040"/>
                </a:lnTo>
                <a:lnTo>
                  <a:pt x="2658" y="1040"/>
                </a:lnTo>
                <a:lnTo>
                  <a:pt x="2655" y="1043"/>
                </a:lnTo>
                <a:lnTo>
                  <a:pt x="2655" y="1045"/>
                </a:lnTo>
                <a:lnTo>
                  <a:pt x="2655" y="1045"/>
                </a:lnTo>
                <a:lnTo>
                  <a:pt x="2655" y="1047"/>
                </a:lnTo>
                <a:lnTo>
                  <a:pt x="2658" y="1047"/>
                </a:lnTo>
                <a:lnTo>
                  <a:pt x="2658" y="1049"/>
                </a:lnTo>
                <a:lnTo>
                  <a:pt x="2660" y="1049"/>
                </a:lnTo>
                <a:lnTo>
                  <a:pt x="2660" y="1049"/>
                </a:lnTo>
                <a:lnTo>
                  <a:pt x="2658" y="1052"/>
                </a:lnTo>
                <a:lnTo>
                  <a:pt x="2658" y="1054"/>
                </a:lnTo>
                <a:lnTo>
                  <a:pt x="2658" y="1054"/>
                </a:lnTo>
                <a:lnTo>
                  <a:pt x="2662" y="1052"/>
                </a:lnTo>
                <a:lnTo>
                  <a:pt x="2662" y="1052"/>
                </a:lnTo>
                <a:lnTo>
                  <a:pt x="2662" y="1054"/>
                </a:lnTo>
                <a:lnTo>
                  <a:pt x="2662" y="1056"/>
                </a:lnTo>
                <a:lnTo>
                  <a:pt x="2662" y="1056"/>
                </a:lnTo>
                <a:lnTo>
                  <a:pt x="2662" y="1056"/>
                </a:lnTo>
                <a:lnTo>
                  <a:pt x="2662" y="1056"/>
                </a:lnTo>
                <a:lnTo>
                  <a:pt x="2662" y="1058"/>
                </a:lnTo>
                <a:lnTo>
                  <a:pt x="2662" y="1058"/>
                </a:lnTo>
                <a:lnTo>
                  <a:pt x="2662" y="1058"/>
                </a:lnTo>
                <a:lnTo>
                  <a:pt x="2664" y="1058"/>
                </a:lnTo>
                <a:lnTo>
                  <a:pt x="2662" y="1061"/>
                </a:lnTo>
                <a:lnTo>
                  <a:pt x="2660" y="1063"/>
                </a:lnTo>
                <a:lnTo>
                  <a:pt x="2660" y="1065"/>
                </a:lnTo>
                <a:lnTo>
                  <a:pt x="2660" y="1065"/>
                </a:lnTo>
                <a:lnTo>
                  <a:pt x="2662" y="1065"/>
                </a:lnTo>
                <a:lnTo>
                  <a:pt x="2660" y="1067"/>
                </a:lnTo>
                <a:lnTo>
                  <a:pt x="2660" y="1067"/>
                </a:lnTo>
                <a:lnTo>
                  <a:pt x="2660" y="1070"/>
                </a:lnTo>
                <a:lnTo>
                  <a:pt x="2662" y="1070"/>
                </a:lnTo>
                <a:lnTo>
                  <a:pt x="2662" y="1070"/>
                </a:lnTo>
                <a:lnTo>
                  <a:pt x="2662" y="1072"/>
                </a:lnTo>
                <a:lnTo>
                  <a:pt x="2662" y="1076"/>
                </a:lnTo>
                <a:lnTo>
                  <a:pt x="2664" y="1079"/>
                </a:lnTo>
                <a:lnTo>
                  <a:pt x="2664" y="1081"/>
                </a:lnTo>
                <a:lnTo>
                  <a:pt x="2664" y="1081"/>
                </a:lnTo>
                <a:lnTo>
                  <a:pt x="2664" y="1083"/>
                </a:lnTo>
                <a:lnTo>
                  <a:pt x="2664" y="1088"/>
                </a:lnTo>
                <a:lnTo>
                  <a:pt x="2662" y="1088"/>
                </a:lnTo>
                <a:lnTo>
                  <a:pt x="2662" y="1090"/>
                </a:lnTo>
                <a:lnTo>
                  <a:pt x="2660" y="1097"/>
                </a:lnTo>
                <a:lnTo>
                  <a:pt x="2660" y="1097"/>
                </a:lnTo>
                <a:lnTo>
                  <a:pt x="2660" y="1097"/>
                </a:lnTo>
                <a:lnTo>
                  <a:pt x="2662" y="1099"/>
                </a:lnTo>
                <a:lnTo>
                  <a:pt x="2658" y="1103"/>
                </a:lnTo>
                <a:lnTo>
                  <a:pt x="2655" y="1108"/>
                </a:lnTo>
                <a:lnTo>
                  <a:pt x="2655" y="1110"/>
                </a:lnTo>
                <a:lnTo>
                  <a:pt x="2653" y="1112"/>
                </a:lnTo>
                <a:lnTo>
                  <a:pt x="2653" y="1112"/>
                </a:lnTo>
                <a:lnTo>
                  <a:pt x="2653" y="1112"/>
                </a:lnTo>
                <a:lnTo>
                  <a:pt x="2653" y="1115"/>
                </a:lnTo>
                <a:lnTo>
                  <a:pt x="2653" y="1117"/>
                </a:lnTo>
                <a:lnTo>
                  <a:pt x="2651" y="1119"/>
                </a:lnTo>
                <a:lnTo>
                  <a:pt x="2651" y="1121"/>
                </a:lnTo>
                <a:lnTo>
                  <a:pt x="2651" y="1121"/>
                </a:lnTo>
                <a:lnTo>
                  <a:pt x="2651" y="1124"/>
                </a:lnTo>
                <a:lnTo>
                  <a:pt x="2653" y="1124"/>
                </a:lnTo>
                <a:lnTo>
                  <a:pt x="2653" y="1124"/>
                </a:lnTo>
                <a:lnTo>
                  <a:pt x="2655" y="1124"/>
                </a:lnTo>
                <a:lnTo>
                  <a:pt x="2655" y="1124"/>
                </a:lnTo>
                <a:lnTo>
                  <a:pt x="2658" y="1121"/>
                </a:lnTo>
                <a:lnTo>
                  <a:pt x="2660" y="1119"/>
                </a:lnTo>
                <a:lnTo>
                  <a:pt x="2660" y="1117"/>
                </a:lnTo>
                <a:lnTo>
                  <a:pt x="2662" y="1117"/>
                </a:lnTo>
                <a:lnTo>
                  <a:pt x="2660" y="1119"/>
                </a:lnTo>
                <a:lnTo>
                  <a:pt x="2658" y="1121"/>
                </a:lnTo>
                <a:lnTo>
                  <a:pt x="2660" y="1121"/>
                </a:lnTo>
                <a:lnTo>
                  <a:pt x="2658" y="1124"/>
                </a:lnTo>
                <a:lnTo>
                  <a:pt x="2658" y="1124"/>
                </a:lnTo>
                <a:lnTo>
                  <a:pt x="2655" y="1124"/>
                </a:lnTo>
                <a:lnTo>
                  <a:pt x="2655" y="1124"/>
                </a:lnTo>
                <a:lnTo>
                  <a:pt x="2655" y="1126"/>
                </a:lnTo>
                <a:lnTo>
                  <a:pt x="2655" y="1128"/>
                </a:lnTo>
                <a:lnTo>
                  <a:pt x="2655" y="1128"/>
                </a:lnTo>
                <a:lnTo>
                  <a:pt x="2658" y="1128"/>
                </a:lnTo>
                <a:lnTo>
                  <a:pt x="2660" y="1128"/>
                </a:lnTo>
                <a:lnTo>
                  <a:pt x="2660" y="1128"/>
                </a:lnTo>
                <a:lnTo>
                  <a:pt x="2662" y="1128"/>
                </a:lnTo>
                <a:lnTo>
                  <a:pt x="2662" y="1128"/>
                </a:lnTo>
                <a:lnTo>
                  <a:pt x="2664" y="1128"/>
                </a:lnTo>
                <a:lnTo>
                  <a:pt x="2660" y="1128"/>
                </a:lnTo>
                <a:lnTo>
                  <a:pt x="2662" y="1130"/>
                </a:lnTo>
                <a:lnTo>
                  <a:pt x="2662" y="1133"/>
                </a:lnTo>
                <a:lnTo>
                  <a:pt x="2660" y="1137"/>
                </a:lnTo>
                <a:lnTo>
                  <a:pt x="2662" y="1139"/>
                </a:lnTo>
                <a:lnTo>
                  <a:pt x="2662" y="1142"/>
                </a:lnTo>
                <a:lnTo>
                  <a:pt x="2662" y="1144"/>
                </a:lnTo>
                <a:lnTo>
                  <a:pt x="2662" y="1146"/>
                </a:lnTo>
                <a:lnTo>
                  <a:pt x="2660" y="1151"/>
                </a:lnTo>
                <a:lnTo>
                  <a:pt x="2658" y="1153"/>
                </a:lnTo>
                <a:lnTo>
                  <a:pt x="2660" y="1155"/>
                </a:lnTo>
                <a:lnTo>
                  <a:pt x="2660" y="1153"/>
                </a:lnTo>
                <a:lnTo>
                  <a:pt x="2662" y="1153"/>
                </a:lnTo>
                <a:lnTo>
                  <a:pt x="2664" y="1153"/>
                </a:lnTo>
                <a:lnTo>
                  <a:pt x="2667" y="1153"/>
                </a:lnTo>
                <a:lnTo>
                  <a:pt x="2671" y="1153"/>
                </a:lnTo>
                <a:lnTo>
                  <a:pt x="2676" y="1155"/>
                </a:lnTo>
                <a:lnTo>
                  <a:pt x="2676" y="1155"/>
                </a:lnTo>
                <a:lnTo>
                  <a:pt x="2682" y="1151"/>
                </a:lnTo>
                <a:lnTo>
                  <a:pt x="2682" y="1151"/>
                </a:lnTo>
                <a:lnTo>
                  <a:pt x="2687" y="1151"/>
                </a:lnTo>
                <a:lnTo>
                  <a:pt x="2689" y="1151"/>
                </a:lnTo>
                <a:lnTo>
                  <a:pt x="2691" y="1151"/>
                </a:lnTo>
                <a:lnTo>
                  <a:pt x="2691" y="1148"/>
                </a:lnTo>
                <a:lnTo>
                  <a:pt x="2691" y="1151"/>
                </a:lnTo>
                <a:lnTo>
                  <a:pt x="2691" y="1151"/>
                </a:lnTo>
                <a:lnTo>
                  <a:pt x="2698" y="1155"/>
                </a:lnTo>
                <a:lnTo>
                  <a:pt x="2698" y="1157"/>
                </a:lnTo>
                <a:lnTo>
                  <a:pt x="2700" y="1155"/>
                </a:lnTo>
                <a:lnTo>
                  <a:pt x="2703" y="1155"/>
                </a:lnTo>
                <a:lnTo>
                  <a:pt x="2700" y="1155"/>
                </a:lnTo>
                <a:lnTo>
                  <a:pt x="2700" y="1157"/>
                </a:lnTo>
                <a:lnTo>
                  <a:pt x="2698" y="1160"/>
                </a:lnTo>
                <a:lnTo>
                  <a:pt x="2698" y="1160"/>
                </a:lnTo>
                <a:lnTo>
                  <a:pt x="2700" y="1162"/>
                </a:lnTo>
                <a:lnTo>
                  <a:pt x="2700" y="1162"/>
                </a:lnTo>
                <a:lnTo>
                  <a:pt x="2700" y="1162"/>
                </a:lnTo>
                <a:lnTo>
                  <a:pt x="2703" y="1164"/>
                </a:lnTo>
                <a:lnTo>
                  <a:pt x="2703" y="1166"/>
                </a:lnTo>
                <a:lnTo>
                  <a:pt x="2705" y="1169"/>
                </a:lnTo>
                <a:lnTo>
                  <a:pt x="2705" y="1169"/>
                </a:lnTo>
                <a:lnTo>
                  <a:pt x="2707" y="1171"/>
                </a:lnTo>
                <a:lnTo>
                  <a:pt x="2712" y="1171"/>
                </a:lnTo>
                <a:lnTo>
                  <a:pt x="2712" y="1171"/>
                </a:lnTo>
                <a:lnTo>
                  <a:pt x="2714" y="1171"/>
                </a:lnTo>
                <a:lnTo>
                  <a:pt x="2714" y="1169"/>
                </a:lnTo>
                <a:lnTo>
                  <a:pt x="2714" y="1169"/>
                </a:lnTo>
                <a:lnTo>
                  <a:pt x="2714" y="1169"/>
                </a:lnTo>
                <a:lnTo>
                  <a:pt x="2716" y="1169"/>
                </a:lnTo>
                <a:lnTo>
                  <a:pt x="2716" y="1169"/>
                </a:lnTo>
                <a:lnTo>
                  <a:pt x="2716" y="1166"/>
                </a:lnTo>
                <a:lnTo>
                  <a:pt x="2718" y="1164"/>
                </a:lnTo>
                <a:lnTo>
                  <a:pt x="2721" y="1164"/>
                </a:lnTo>
                <a:lnTo>
                  <a:pt x="2725" y="1164"/>
                </a:lnTo>
                <a:lnTo>
                  <a:pt x="2727" y="1162"/>
                </a:lnTo>
                <a:lnTo>
                  <a:pt x="2730" y="1160"/>
                </a:lnTo>
                <a:lnTo>
                  <a:pt x="2730" y="1160"/>
                </a:lnTo>
                <a:lnTo>
                  <a:pt x="2739" y="1160"/>
                </a:lnTo>
                <a:lnTo>
                  <a:pt x="2743" y="1160"/>
                </a:lnTo>
                <a:lnTo>
                  <a:pt x="2745" y="1160"/>
                </a:lnTo>
                <a:lnTo>
                  <a:pt x="2748" y="1160"/>
                </a:lnTo>
                <a:lnTo>
                  <a:pt x="2750" y="1160"/>
                </a:lnTo>
                <a:lnTo>
                  <a:pt x="2754" y="1160"/>
                </a:lnTo>
                <a:lnTo>
                  <a:pt x="2754" y="1160"/>
                </a:lnTo>
                <a:lnTo>
                  <a:pt x="2757" y="1160"/>
                </a:lnTo>
                <a:lnTo>
                  <a:pt x="2759" y="1157"/>
                </a:lnTo>
                <a:lnTo>
                  <a:pt x="2761" y="1157"/>
                </a:lnTo>
                <a:lnTo>
                  <a:pt x="2763" y="1157"/>
                </a:lnTo>
                <a:lnTo>
                  <a:pt x="2763" y="1160"/>
                </a:lnTo>
                <a:lnTo>
                  <a:pt x="2766" y="1157"/>
                </a:lnTo>
                <a:lnTo>
                  <a:pt x="2768" y="1155"/>
                </a:lnTo>
                <a:lnTo>
                  <a:pt x="2770" y="1151"/>
                </a:lnTo>
                <a:lnTo>
                  <a:pt x="2772" y="1148"/>
                </a:lnTo>
                <a:lnTo>
                  <a:pt x="2777" y="1144"/>
                </a:lnTo>
                <a:lnTo>
                  <a:pt x="2784" y="1144"/>
                </a:lnTo>
                <a:lnTo>
                  <a:pt x="2786" y="1144"/>
                </a:lnTo>
                <a:lnTo>
                  <a:pt x="2786" y="1144"/>
                </a:lnTo>
                <a:lnTo>
                  <a:pt x="2788" y="1144"/>
                </a:lnTo>
                <a:lnTo>
                  <a:pt x="2786" y="1142"/>
                </a:lnTo>
                <a:lnTo>
                  <a:pt x="2786" y="1142"/>
                </a:lnTo>
                <a:lnTo>
                  <a:pt x="2786" y="1139"/>
                </a:lnTo>
                <a:lnTo>
                  <a:pt x="2786" y="1139"/>
                </a:lnTo>
                <a:lnTo>
                  <a:pt x="2788" y="1137"/>
                </a:lnTo>
                <a:lnTo>
                  <a:pt x="2788" y="1135"/>
                </a:lnTo>
                <a:lnTo>
                  <a:pt x="2790" y="1133"/>
                </a:lnTo>
                <a:lnTo>
                  <a:pt x="2790" y="1130"/>
                </a:lnTo>
                <a:lnTo>
                  <a:pt x="2793" y="1128"/>
                </a:lnTo>
                <a:lnTo>
                  <a:pt x="2797" y="1126"/>
                </a:lnTo>
                <a:lnTo>
                  <a:pt x="2802" y="1124"/>
                </a:lnTo>
                <a:lnTo>
                  <a:pt x="2802" y="1124"/>
                </a:lnTo>
                <a:lnTo>
                  <a:pt x="2802" y="1121"/>
                </a:lnTo>
                <a:lnTo>
                  <a:pt x="2797" y="1121"/>
                </a:lnTo>
                <a:lnTo>
                  <a:pt x="2797" y="1119"/>
                </a:lnTo>
                <a:lnTo>
                  <a:pt x="2795" y="1117"/>
                </a:lnTo>
                <a:lnTo>
                  <a:pt x="2793" y="1110"/>
                </a:lnTo>
                <a:lnTo>
                  <a:pt x="2793" y="1110"/>
                </a:lnTo>
                <a:lnTo>
                  <a:pt x="2797" y="1103"/>
                </a:lnTo>
                <a:lnTo>
                  <a:pt x="2799" y="1101"/>
                </a:lnTo>
                <a:lnTo>
                  <a:pt x="2802" y="1099"/>
                </a:lnTo>
                <a:lnTo>
                  <a:pt x="2804" y="1094"/>
                </a:lnTo>
                <a:lnTo>
                  <a:pt x="2808" y="1090"/>
                </a:lnTo>
                <a:lnTo>
                  <a:pt x="2808" y="1090"/>
                </a:lnTo>
                <a:lnTo>
                  <a:pt x="2808" y="1090"/>
                </a:lnTo>
                <a:lnTo>
                  <a:pt x="2811" y="1090"/>
                </a:lnTo>
                <a:lnTo>
                  <a:pt x="2813" y="1088"/>
                </a:lnTo>
                <a:lnTo>
                  <a:pt x="2813" y="1088"/>
                </a:lnTo>
                <a:lnTo>
                  <a:pt x="2811" y="1085"/>
                </a:lnTo>
                <a:lnTo>
                  <a:pt x="2811" y="1085"/>
                </a:lnTo>
                <a:lnTo>
                  <a:pt x="2811" y="1083"/>
                </a:lnTo>
                <a:lnTo>
                  <a:pt x="2815" y="1081"/>
                </a:lnTo>
                <a:lnTo>
                  <a:pt x="2817" y="1081"/>
                </a:lnTo>
                <a:lnTo>
                  <a:pt x="2822" y="1079"/>
                </a:lnTo>
                <a:lnTo>
                  <a:pt x="2831" y="1076"/>
                </a:lnTo>
                <a:lnTo>
                  <a:pt x="2831" y="1076"/>
                </a:lnTo>
                <a:lnTo>
                  <a:pt x="2835" y="1074"/>
                </a:lnTo>
                <a:lnTo>
                  <a:pt x="2844" y="1067"/>
                </a:lnTo>
                <a:lnTo>
                  <a:pt x="2847" y="1067"/>
                </a:lnTo>
                <a:lnTo>
                  <a:pt x="2849" y="1065"/>
                </a:lnTo>
                <a:lnTo>
                  <a:pt x="2849" y="1063"/>
                </a:lnTo>
                <a:lnTo>
                  <a:pt x="2849" y="1063"/>
                </a:lnTo>
                <a:lnTo>
                  <a:pt x="2849" y="1061"/>
                </a:lnTo>
                <a:lnTo>
                  <a:pt x="2847" y="1061"/>
                </a:lnTo>
                <a:lnTo>
                  <a:pt x="2849" y="1058"/>
                </a:lnTo>
                <a:lnTo>
                  <a:pt x="2849" y="1058"/>
                </a:lnTo>
                <a:lnTo>
                  <a:pt x="2849" y="1058"/>
                </a:lnTo>
                <a:lnTo>
                  <a:pt x="2849" y="1058"/>
                </a:lnTo>
                <a:lnTo>
                  <a:pt x="2849" y="1056"/>
                </a:lnTo>
                <a:lnTo>
                  <a:pt x="2849" y="1056"/>
                </a:lnTo>
                <a:lnTo>
                  <a:pt x="2849" y="1056"/>
                </a:lnTo>
                <a:lnTo>
                  <a:pt x="2847" y="1054"/>
                </a:lnTo>
                <a:lnTo>
                  <a:pt x="2847" y="1049"/>
                </a:lnTo>
                <a:lnTo>
                  <a:pt x="2847" y="1047"/>
                </a:lnTo>
                <a:lnTo>
                  <a:pt x="2847" y="1043"/>
                </a:lnTo>
                <a:lnTo>
                  <a:pt x="2849" y="1043"/>
                </a:lnTo>
                <a:lnTo>
                  <a:pt x="2858" y="1036"/>
                </a:lnTo>
                <a:lnTo>
                  <a:pt x="2858" y="1036"/>
                </a:lnTo>
                <a:lnTo>
                  <a:pt x="2860" y="1033"/>
                </a:lnTo>
                <a:lnTo>
                  <a:pt x="2862" y="1033"/>
                </a:lnTo>
                <a:lnTo>
                  <a:pt x="2862" y="1033"/>
                </a:lnTo>
                <a:lnTo>
                  <a:pt x="2862" y="1033"/>
                </a:lnTo>
                <a:lnTo>
                  <a:pt x="2862" y="1036"/>
                </a:lnTo>
                <a:lnTo>
                  <a:pt x="2865" y="1036"/>
                </a:lnTo>
                <a:lnTo>
                  <a:pt x="2867" y="1036"/>
                </a:lnTo>
                <a:lnTo>
                  <a:pt x="2867" y="1036"/>
                </a:lnTo>
                <a:lnTo>
                  <a:pt x="2871" y="1038"/>
                </a:lnTo>
                <a:lnTo>
                  <a:pt x="2871" y="1038"/>
                </a:lnTo>
                <a:lnTo>
                  <a:pt x="2874" y="1038"/>
                </a:lnTo>
                <a:lnTo>
                  <a:pt x="2874" y="1038"/>
                </a:lnTo>
                <a:lnTo>
                  <a:pt x="2874" y="1038"/>
                </a:lnTo>
                <a:lnTo>
                  <a:pt x="2874" y="1038"/>
                </a:lnTo>
                <a:lnTo>
                  <a:pt x="2874" y="1038"/>
                </a:lnTo>
                <a:lnTo>
                  <a:pt x="2876" y="1038"/>
                </a:lnTo>
                <a:lnTo>
                  <a:pt x="2876" y="1038"/>
                </a:lnTo>
                <a:lnTo>
                  <a:pt x="2878" y="1036"/>
                </a:lnTo>
                <a:lnTo>
                  <a:pt x="2878" y="1038"/>
                </a:lnTo>
                <a:lnTo>
                  <a:pt x="2878" y="1038"/>
                </a:lnTo>
                <a:lnTo>
                  <a:pt x="2878" y="1038"/>
                </a:lnTo>
                <a:lnTo>
                  <a:pt x="2880" y="1038"/>
                </a:lnTo>
                <a:lnTo>
                  <a:pt x="2880" y="1038"/>
                </a:lnTo>
                <a:lnTo>
                  <a:pt x="2882" y="1040"/>
                </a:lnTo>
                <a:lnTo>
                  <a:pt x="2887" y="1043"/>
                </a:lnTo>
                <a:lnTo>
                  <a:pt x="2889" y="1043"/>
                </a:lnTo>
                <a:lnTo>
                  <a:pt x="2891" y="1043"/>
                </a:lnTo>
                <a:lnTo>
                  <a:pt x="2894" y="1045"/>
                </a:lnTo>
                <a:lnTo>
                  <a:pt x="2896" y="1043"/>
                </a:lnTo>
                <a:lnTo>
                  <a:pt x="2900" y="1043"/>
                </a:lnTo>
                <a:lnTo>
                  <a:pt x="2900" y="1043"/>
                </a:lnTo>
                <a:lnTo>
                  <a:pt x="2903" y="1040"/>
                </a:lnTo>
                <a:lnTo>
                  <a:pt x="2903" y="1038"/>
                </a:lnTo>
                <a:lnTo>
                  <a:pt x="2903" y="1038"/>
                </a:lnTo>
                <a:lnTo>
                  <a:pt x="2905" y="1038"/>
                </a:lnTo>
                <a:lnTo>
                  <a:pt x="2909" y="1033"/>
                </a:lnTo>
                <a:lnTo>
                  <a:pt x="2912" y="1031"/>
                </a:lnTo>
                <a:lnTo>
                  <a:pt x="2914" y="1031"/>
                </a:lnTo>
                <a:lnTo>
                  <a:pt x="2918" y="1029"/>
                </a:lnTo>
                <a:lnTo>
                  <a:pt x="2923" y="1029"/>
                </a:lnTo>
                <a:lnTo>
                  <a:pt x="2923" y="1027"/>
                </a:lnTo>
                <a:lnTo>
                  <a:pt x="2927" y="1024"/>
                </a:lnTo>
                <a:lnTo>
                  <a:pt x="2932" y="1020"/>
                </a:lnTo>
                <a:lnTo>
                  <a:pt x="2934" y="1018"/>
                </a:lnTo>
                <a:lnTo>
                  <a:pt x="2936" y="1018"/>
                </a:lnTo>
                <a:lnTo>
                  <a:pt x="2941" y="1020"/>
                </a:lnTo>
                <a:lnTo>
                  <a:pt x="2943" y="1020"/>
                </a:lnTo>
                <a:lnTo>
                  <a:pt x="2950" y="1024"/>
                </a:lnTo>
                <a:lnTo>
                  <a:pt x="2954" y="1027"/>
                </a:lnTo>
                <a:lnTo>
                  <a:pt x="2957" y="1027"/>
                </a:lnTo>
                <a:lnTo>
                  <a:pt x="2957" y="1029"/>
                </a:lnTo>
                <a:lnTo>
                  <a:pt x="2959" y="1036"/>
                </a:lnTo>
                <a:lnTo>
                  <a:pt x="2961" y="1038"/>
                </a:lnTo>
                <a:lnTo>
                  <a:pt x="2961" y="1040"/>
                </a:lnTo>
                <a:lnTo>
                  <a:pt x="2961" y="1043"/>
                </a:lnTo>
                <a:lnTo>
                  <a:pt x="2961" y="1045"/>
                </a:lnTo>
                <a:lnTo>
                  <a:pt x="2961" y="1045"/>
                </a:lnTo>
                <a:lnTo>
                  <a:pt x="2963" y="1047"/>
                </a:lnTo>
                <a:lnTo>
                  <a:pt x="2963" y="1047"/>
                </a:lnTo>
                <a:lnTo>
                  <a:pt x="2966" y="1047"/>
                </a:lnTo>
                <a:lnTo>
                  <a:pt x="2966" y="1047"/>
                </a:lnTo>
                <a:lnTo>
                  <a:pt x="2966" y="1047"/>
                </a:lnTo>
                <a:lnTo>
                  <a:pt x="2966" y="1049"/>
                </a:lnTo>
                <a:lnTo>
                  <a:pt x="2968" y="1049"/>
                </a:lnTo>
                <a:lnTo>
                  <a:pt x="2972" y="1054"/>
                </a:lnTo>
                <a:lnTo>
                  <a:pt x="2972" y="1056"/>
                </a:lnTo>
                <a:lnTo>
                  <a:pt x="2972" y="1056"/>
                </a:lnTo>
                <a:lnTo>
                  <a:pt x="2970" y="1056"/>
                </a:lnTo>
                <a:lnTo>
                  <a:pt x="2972" y="1056"/>
                </a:lnTo>
                <a:lnTo>
                  <a:pt x="2972" y="1056"/>
                </a:lnTo>
                <a:lnTo>
                  <a:pt x="2972" y="1056"/>
                </a:lnTo>
                <a:lnTo>
                  <a:pt x="2975" y="1056"/>
                </a:lnTo>
                <a:lnTo>
                  <a:pt x="2977" y="1056"/>
                </a:lnTo>
                <a:lnTo>
                  <a:pt x="2979" y="1058"/>
                </a:lnTo>
                <a:lnTo>
                  <a:pt x="2981" y="1063"/>
                </a:lnTo>
                <a:lnTo>
                  <a:pt x="2986" y="1065"/>
                </a:lnTo>
                <a:lnTo>
                  <a:pt x="2988" y="1067"/>
                </a:lnTo>
                <a:lnTo>
                  <a:pt x="2995" y="1074"/>
                </a:lnTo>
                <a:lnTo>
                  <a:pt x="2997" y="1074"/>
                </a:lnTo>
                <a:lnTo>
                  <a:pt x="3002" y="1076"/>
                </a:lnTo>
                <a:lnTo>
                  <a:pt x="3002" y="1076"/>
                </a:lnTo>
                <a:lnTo>
                  <a:pt x="3002" y="1079"/>
                </a:lnTo>
                <a:lnTo>
                  <a:pt x="3004" y="1076"/>
                </a:lnTo>
                <a:lnTo>
                  <a:pt x="3004" y="1076"/>
                </a:lnTo>
                <a:lnTo>
                  <a:pt x="3006" y="1076"/>
                </a:lnTo>
                <a:lnTo>
                  <a:pt x="3008" y="1079"/>
                </a:lnTo>
                <a:lnTo>
                  <a:pt x="3011" y="1079"/>
                </a:lnTo>
                <a:lnTo>
                  <a:pt x="3013" y="1079"/>
                </a:lnTo>
                <a:lnTo>
                  <a:pt x="3013" y="1081"/>
                </a:lnTo>
                <a:lnTo>
                  <a:pt x="3017" y="1085"/>
                </a:lnTo>
                <a:lnTo>
                  <a:pt x="3017" y="1085"/>
                </a:lnTo>
                <a:lnTo>
                  <a:pt x="3017" y="1085"/>
                </a:lnTo>
                <a:lnTo>
                  <a:pt x="3017" y="1085"/>
                </a:lnTo>
                <a:lnTo>
                  <a:pt x="3017" y="1085"/>
                </a:lnTo>
                <a:lnTo>
                  <a:pt x="3022" y="1085"/>
                </a:lnTo>
                <a:lnTo>
                  <a:pt x="3022" y="1088"/>
                </a:lnTo>
                <a:lnTo>
                  <a:pt x="3024" y="1088"/>
                </a:lnTo>
                <a:lnTo>
                  <a:pt x="3022" y="1090"/>
                </a:lnTo>
                <a:lnTo>
                  <a:pt x="3022" y="1090"/>
                </a:lnTo>
                <a:lnTo>
                  <a:pt x="3024" y="1090"/>
                </a:lnTo>
                <a:lnTo>
                  <a:pt x="3024" y="1090"/>
                </a:lnTo>
                <a:lnTo>
                  <a:pt x="3026" y="1088"/>
                </a:lnTo>
                <a:lnTo>
                  <a:pt x="3029" y="1088"/>
                </a:lnTo>
                <a:lnTo>
                  <a:pt x="3029" y="1090"/>
                </a:lnTo>
                <a:lnTo>
                  <a:pt x="3031" y="1090"/>
                </a:lnTo>
                <a:lnTo>
                  <a:pt x="3031" y="1092"/>
                </a:lnTo>
                <a:lnTo>
                  <a:pt x="3031" y="1094"/>
                </a:lnTo>
                <a:lnTo>
                  <a:pt x="3031" y="1094"/>
                </a:lnTo>
                <a:lnTo>
                  <a:pt x="3031" y="1097"/>
                </a:lnTo>
                <a:lnTo>
                  <a:pt x="3031" y="1097"/>
                </a:lnTo>
                <a:lnTo>
                  <a:pt x="3035" y="1099"/>
                </a:lnTo>
                <a:lnTo>
                  <a:pt x="3038" y="1099"/>
                </a:lnTo>
                <a:lnTo>
                  <a:pt x="3040" y="1099"/>
                </a:lnTo>
                <a:lnTo>
                  <a:pt x="3042" y="1101"/>
                </a:lnTo>
                <a:lnTo>
                  <a:pt x="3044" y="1103"/>
                </a:lnTo>
                <a:lnTo>
                  <a:pt x="3044" y="1108"/>
                </a:lnTo>
                <a:lnTo>
                  <a:pt x="3047" y="1112"/>
                </a:lnTo>
                <a:lnTo>
                  <a:pt x="3049" y="1117"/>
                </a:lnTo>
                <a:lnTo>
                  <a:pt x="3049" y="1119"/>
                </a:lnTo>
                <a:lnTo>
                  <a:pt x="3051" y="1119"/>
                </a:lnTo>
                <a:lnTo>
                  <a:pt x="3051" y="1124"/>
                </a:lnTo>
                <a:lnTo>
                  <a:pt x="3049" y="1124"/>
                </a:lnTo>
                <a:lnTo>
                  <a:pt x="3047" y="1124"/>
                </a:lnTo>
                <a:lnTo>
                  <a:pt x="3047" y="1124"/>
                </a:lnTo>
                <a:lnTo>
                  <a:pt x="3044" y="1126"/>
                </a:lnTo>
                <a:lnTo>
                  <a:pt x="3047" y="1128"/>
                </a:lnTo>
                <a:lnTo>
                  <a:pt x="3044" y="1130"/>
                </a:lnTo>
                <a:lnTo>
                  <a:pt x="3042" y="1133"/>
                </a:lnTo>
                <a:lnTo>
                  <a:pt x="3042" y="1133"/>
                </a:lnTo>
                <a:lnTo>
                  <a:pt x="3042" y="1135"/>
                </a:lnTo>
                <a:lnTo>
                  <a:pt x="3042" y="1137"/>
                </a:lnTo>
                <a:lnTo>
                  <a:pt x="3049" y="1137"/>
                </a:lnTo>
                <a:lnTo>
                  <a:pt x="3049" y="1137"/>
                </a:lnTo>
                <a:lnTo>
                  <a:pt x="3049" y="1135"/>
                </a:lnTo>
                <a:lnTo>
                  <a:pt x="3051" y="1133"/>
                </a:lnTo>
                <a:lnTo>
                  <a:pt x="3056" y="1128"/>
                </a:lnTo>
                <a:lnTo>
                  <a:pt x="3056" y="1128"/>
                </a:lnTo>
                <a:lnTo>
                  <a:pt x="3056" y="1124"/>
                </a:lnTo>
                <a:lnTo>
                  <a:pt x="3058" y="1121"/>
                </a:lnTo>
                <a:lnTo>
                  <a:pt x="3058" y="1121"/>
                </a:lnTo>
                <a:lnTo>
                  <a:pt x="3062" y="1119"/>
                </a:lnTo>
                <a:lnTo>
                  <a:pt x="3065" y="1119"/>
                </a:lnTo>
                <a:lnTo>
                  <a:pt x="3065" y="1119"/>
                </a:lnTo>
                <a:lnTo>
                  <a:pt x="3065" y="1117"/>
                </a:lnTo>
                <a:lnTo>
                  <a:pt x="3065" y="1112"/>
                </a:lnTo>
                <a:lnTo>
                  <a:pt x="3062" y="1110"/>
                </a:lnTo>
                <a:lnTo>
                  <a:pt x="3060" y="1108"/>
                </a:lnTo>
                <a:lnTo>
                  <a:pt x="3056" y="1108"/>
                </a:lnTo>
                <a:lnTo>
                  <a:pt x="3056" y="1106"/>
                </a:lnTo>
                <a:lnTo>
                  <a:pt x="3056" y="1103"/>
                </a:lnTo>
                <a:lnTo>
                  <a:pt x="3058" y="1099"/>
                </a:lnTo>
                <a:lnTo>
                  <a:pt x="3060" y="1094"/>
                </a:lnTo>
                <a:lnTo>
                  <a:pt x="3062" y="1092"/>
                </a:lnTo>
                <a:lnTo>
                  <a:pt x="3062" y="1092"/>
                </a:lnTo>
                <a:lnTo>
                  <a:pt x="3065" y="1092"/>
                </a:lnTo>
                <a:lnTo>
                  <a:pt x="3067" y="1092"/>
                </a:lnTo>
                <a:lnTo>
                  <a:pt x="3067" y="1092"/>
                </a:lnTo>
                <a:lnTo>
                  <a:pt x="3067" y="1092"/>
                </a:lnTo>
                <a:lnTo>
                  <a:pt x="3069" y="1094"/>
                </a:lnTo>
                <a:lnTo>
                  <a:pt x="3069" y="1094"/>
                </a:lnTo>
                <a:lnTo>
                  <a:pt x="3076" y="1094"/>
                </a:lnTo>
                <a:lnTo>
                  <a:pt x="3080" y="1101"/>
                </a:lnTo>
                <a:lnTo>
                  <a:pt x="3083" y="1103"/>
                </a:lnTo>
                <a:lnTo>
                  <a:pt x="3083" y="1103"/>
                </a:lnTo>
                <a:lnTo>
                  <a:pt x="3085" y="1101"/>
                </a:lnTo>
                <a:lnTo>
                  <a:pt x="3085" y="1101"/>
                </a:lnTo>
                <a:lnTo>
                  <a:pt x="3085" y="1099"/>
                </a:lnTo>
                <a:lnTo>
                  <a:pt x="3085" y="1097"/>
                </a:lnTo>
                <a:lnTo>
                  <a:pt x="3083" y="1094"/>
                </a:lnTo>
                <a:lnTo>
                  <a:pt x="3078" y="1090"/>
                </a:lnTo>
                <a:lnTo>
                  <a:pt x="3078" y="1088"/>
                </a:lnTo>
                <a:lnTo>
                  <a:pt x="3069" y="1085"/>
                </a:lnTo>
                <a:lnTo>
                  <a:pt x="3067" y="1083"/>
                </a:lnTo>
                <a:lnTo>
                  <a:pt x="3065" y="1081"/>
                </a:lnTo>
                <a:lnTo>
                  <a:pt x="3056" y="1079"/>
                </a:lnTo>
                <a:lnTo>
                  <a:pt x="3047" y="1074"/>
                </a:lnTo>
                <a:lnTo>
                  <a:pt x="3047" y="1072"/>
                </a:lnTo>
                <a:lnTo>
                  <a:pt x="3047" y="1072"/>
                </a:lnTo>
                <a:lnTo>
                  <a:pt x="3047" y="1070"/>
                </a:lnTo>
                <a:lnTo>
                  <a:pt x="3049" y="1067"/>
                </a:lnTo>
                <a:lnTo>
                  <a:pt x="3051" y="1067"/>
                </a:lnTo>
                <a:lnTo>
                  <a:pt x="3049" y="1065"/>
                </a:lnTo>
                <a:lnTo>
                  <a:pt x="3049" y="1065"/>
                </a:lnTo>
                <a:lnTo>
                  <a:pt x="3047" y="1065"/>
                </a:lnTo>
                <a:lnTo>
                  <a:pt x="3038" y="1065"/>
                </a:lnTo>
                <a:lnTo>
                  <a:pt x="3033" y="1065"/>
                </a:lnTo>
                <a:lnTo>
                  <a:pt x="3029" y="1063"/>
                </a:lnTo>
                <a:lnTo>
                  <a:pt x="3024" y="1058"/>
                </a:lnTo>
                <a:lnTo>
                  <a:pt x="3020" y="1054"/>
                </a:lnTo>
                <a:lnTo>
                  <a:pt x="3015" y="1052"/>
                </a:lnTo>
                <a:lnTo>
                  <a:pt x="3015" y="1047"/>
                </a:lnTo>
                <a:lnTo>
                  <a:pt x="3013" y="1043"/>
                </a:lnTo>
                <a:lnTo>
                  <a:pt x="3011" y="1038"/>
                </a:lnTo>
                <a:lnTo>
                  <a:pt x="3008" y="1033"/>
                </a:lnTo>
                <a:lnTo>
                  <a:pt x="3008" y="1033"/>
                </a:lnTo>
                <a:lnTo>
                  <a:pt x="3006" y="1031"/>
                </a:lnTo>
                <a:lnTo>
                  <a:pt x="2999" y="1027"/>
                </a:lnTo>
                <a:lnTo>
                  <a:pt x="2995" y="1027"/>
                </a:lnTo>
                <a:lnTo>
                  <a:pt x="2993" y="1024"/>
                </a:lnTo>
                <a:lnTo>
                  <a:pt x="2990" y="1022"/>
                </a:lnTo>
                <a:lnTo>
                  <a:pt x="2990" y="1018"/>
                </a:lnTo>
                <a:lnTo>
                  <a:pt x="2988" y="1013"/>
                </a:lnTo>
                <a:lnTo>
                  <a:pt x="2990" y="1011"/>
                </a:lnTo>
                <a:lnTo>
                  <a:pt x="2990" y="1011"/>
                </a:lnTo>
                <a:lnTo>
                  <a:pt x="2990" y="1011"/>
                </a:lnTo>
                <a:lnTo>
                  <a:pt x="2993" y="1011"/>
                </a:lnTo>
                <a:lnTo>
                  <a:pt x="2993" y="1009"/>
                </a:lnTo>
                <a:lnTo>
                  <a:pt x="2993" y="1009"/>
                </a:lnTo>
                <a:lnTo>
                  <a:pt x="2990" y="1006"/>
                </a:lnTo>
                <a:lnTo>
                  <a:pt x="2990" y="1004"/>
                </a:lnTo>
                <a:lnTo>
                  <a:pt x="2988" y="1002"/>
                </a:lnTo>
                <a:lnTo>
                  <a:pt x="2988" y="1000"/>
                </a:lnTo>
                <a:lnTo>
                  <a:pt x="2988" y="1000"/>
                </a:lnTo>
                <a:lnTo>
                  <a:pt x="2990" y="997"/>
                </a:lnTo>
                <a:lnTo>
                  <a:pt x="2993" y="997"/>
                </a:lnTo>
                <a:lnTo>
                  <a:pt x="2993" y="997"/>
                </a:lnTo>
                <a:lnTo>
                  <a:pt x="2993" y="997"/>
                </a:lnTo>
                <a:lnTo>
                  <a:pt x="2993" y="997"/>
                </a:lnTo>
                <a:lnTo>
                  <a:pt x="2995" y="997"/>
                </a:lnTo>
                <a:lnTo>
                  <a:pt x="2997" y="997"/>
                </a:lnTo>
                <a:lnTo>
                  <a:pt x="2999" y="995"/>
                </a:lnTo>
                <a:lnTo>
                  <a:pt x="3002" y="995"/>
                </a:lnTo>
                <a:lnTo>
                  <a:pt x="3002" y="993"/>
                </a:lnTo>
                <a:lnTo>
                  <a:pt x="3004" y="993"/>
                </a:lnTo>
                <a:lnTo>
                  <a:pt x="3004" y="993"/>
                </a:lnTo>
                <a:lnTo>
                  <a:pt x="3008" y="993"/>
                </a:lnTo>
                <a:lnTo>
                  <a:pt x="3008" y="993"/>
                </a:lnTo>
                <a:lnTo>
                  <a:pt x="3011" y="993"/>
                </a:lnTo>
                <a:lnTo>
                  <a:pt x="3013" y="995"/>
                </a:lnTo>
                <a:lnTo>
                  <a:pt x="3011" y="995"/>
                </a:lnTo>
                <a:lnTo>
                  <a:pt x="3011" y="997"/>
                </a:lnTo>
                <a:lnTo>
                  <a:pt x="3008" y="997"/>
                </a:lnTo>
                <a:lnTo>
                  <a:pt x="3008" y="997"/>
                </a:lnTo>
                <a:lnTo>
                  <a:pt x="3011" y="1002"/>
                </a:lnTo>
                <a:lnTo>
                  <a:pt x="3011" y="1004"/>
                </a:lnTo>
                <a:lnTo>
                  <a:pt x="3011" y="1004"/>
                </a:lnTo>
                <a:lnTo>
                  <a:pt x="3013" y="1006"/>
                </a:lnTo>
                <a:lnTo>
                  <a:pt x="3013" y="1011"/>
                </a:lnTo>
                <a:lnTo>
                  <a:pt x="3015" y="1011"/>
                </a:lnTo>
                <a:lnTo>
                  <a:pt x="3015" y="1011"/>
                </a:lnTo>
                <a:lnTo>
                  <a:pt x="3017" y="1009"/>
                </a:lnTo>
                <a:lnTo>
                  <a:pt x="3017" y="1006"/>
                </a:lnTo>
                <a:lnTo>
                  <a:pt x="3020" y="1004"/>
                </a:lnTo>
                <a:lnTo>
                  <a:pt x="3020" y="1002"/>
                </a:lnTo>
                <a:lnTo>
                  <a:pt x="3022" y="1002"/>
                </a:lnTo>
                <a:lnTo>
                  <a:pt x="3022" y="1002"/>
                </a:lnTo>
                <a:lnTo>
                  <a:pt x="3024" y="1002"/>
                </a:lnTo>
                <a:lnTo>
                  <a:pt x="3026" y="1004"/>
                </a:lnTo>
                <a:lnTo>
                  <a:pt x="3029" y="1006"/>
                </a:lnTo>
                <a:lnTo>
                  <a:pt x="3031" y="1009"/>
                </a:lnTo>
                <a:lnTo>
                  <a:pt x="3031" y="1011"/>
                </a:lnTo>
                <a:lnTo>
                  <a:pt x="3031" y="1013"/>
                </a:lnTo>
                <a:lnTo>
                  <a:pt x="3031" y="1015"/>
                </a:lnTo>
                <a:lnTo>
                  <a:pt x="3035" y="1020"/>
                </a:lnTo>
                <a:lnTo>
                  <a:pt x="3038" y="1020"/>
                </a:lnTo>
                <a:lnTo>
                  <a:pt x="3040" y="1022"/>
                </a:lnTo>
                <a:lnTo>
                  <a:pt x="3038" y="1020"/>
                </a:lnTo>
                <a:lnTo>
                  <a:pt x="3035" y="1020"/>
                </a:lnTo>
                <a:lnTo>
                  <a:pt x="3035" y="1022"/>
                </a:lnTo>
                <a:lnTo>
                  <a:pt x="3035" y="1022"/>
                </a:lnTo>
                <a:lnTo>
                  <a:pt x="3033" y="1022"/>
                </a:lnTo>
                <a:lnTo>
                  <a:pt x="3035" y="1022"/>
                </a:lnTo>
                <a:lnTo>
                  <a:pt x="3040" y="1029"/>
                </a:lnTo>
                <a:lnTo>
                  <a:pt x="3042" y="1029"/>
                </a:lnTo>
                <a:lnTo>
                  <a:pt x="3044" y="1031"/>
                </a:lnTo>
                <a:lnTo>
                  <a:pt x="3047" y="1033"/>
                </a:lnTo>
                <a:lnTo>
                  <a:pt x="3047" y="1033"/>
                </a:lnTo>
                <a:lnTo>
                  <a:pt x="3047" y="1033"/>
                </a:lnTo>
                <a:lnTo>
                  <a:pt x="3047" y="1036"/>
                </a:lnTo>
                <a:lnTo>
                  <a:pt x="3049" y="1036"/>
                </a:lnTo>
                <a:lnTo>
                  <a:pt x="3049" y="1036"/>
                </a:lnTo>
                <a:lnTo>
                  <a:pt x="3051" y="1036"/>
                </a:lnTo>
                <a:lnTo>
                  <a:pt x="3053" y="1036"/>
                </a:lnTo>
                <a:lnTo>
                  <a:pt x="3056" y="1036"/>
                </a:lnTo>
                <a:lnTo>
                  <a:pt x="3060" y="1038"/>
                </a:lnTo>
                <a:lnTo>
                  <a:pt x="3065" y="1040"/>
                </a:lnTo>
                <a:lnTo>
                  <a:pt x="3067" y="1043"/>
                </a:lnTo>
                <a:lnTo>
                  <a:pt x="3071" y="1045"/>
                </a:lnTo>
                <a:lnTo>
                  <a:pt x="3071" y="1047"/>
                </a:lnTo>
                <a:lnTo>
                  <a:pt x="3074" y="1047"/>
                </a:lnTo>
                <a:lnTo>
                  <a:pt x="3074" y="1047"/>
                </a:lnTo>
                <a:lnTo>
                  <a:pt x="3067" y="1045"/>
                </a:lnTo>
                <a:lnTo>
                  <a:pt x="3065" y="1045"/>
                </a:lnTo>
                <a:lnTo>
                  <a:pt x="3062" y="1045"/>
                </a:lnTo>
                <a:lnTo>
                  <a:pt x="3067" y="1045"/>
                </a:lnTo>
                <a:lnTo>
                  <a:pt x="3071" y="1049"/>
                </a:lnTo>
                <a:lnTo>
                  <a:pt x="3076" y="1049"/>
                </a:lnTo>
                <a:lnTo>
                  <a:pt x="3080" y="1052"/>
                </a:lnTo>
                <a:lnTo>
                  <a:pt x="3083" y="1054"/>
                </a:lnTo>
                <a:lnTo>
                  <a:pt x="3087" y="1056"/>
                </a:lnTo>
                <a:lnTo>
                  <a:pt x="3087" y="1056"/>
                </a:lnTo>
                <a:lnTo>
                  <a:pt x="3087" y="1056"/>
                </a:lnTo>
                <a:lnTo>
                  <a:pt x="3089" y="1056"/>
                </a:lnTo>
                <a:lnTo>
                  <a:pt x="3087" y="1056"/>
                </a:lnTo>
                <a:lnTo>
                  <a:pt x="3087" y="1056"/>
                </a:lnTo>
                <a:lnTo>
                  <a:pt x="3087" y="1056"/>
                </a:lnTo>
                <a:lnTo>
                  <a:pt x="3092" y="1058"/>
                </a:lnTo>
                <a:lnTo>
                  <a:pt x="3096" y="1063"/>
                </a:lnTo>
                <a:lnTo>
                  <a:pt x="3096" y="1065"/>
                </a:lnTo>
                <a:lnTo>
                  <a:pt x="3098" y="1065"/>
                </a:lnTo>
                <a:lnTo>
                  <a:pt x="3101" y="1067"/>
                </a:lnTo>
                <a:lnTo>
                  <a:pt x="3103" y="1067"/>
                </a:lnTo>
                <a:lnTo>
                  <a:pt x="3103" y="1070"/>
                </a:lnTo>
                <a:lnTo>
                  <a:pt x="3103" y="1072"/>
                </a:lnTo>
                <a:lnTo>
                  <a:pt x="3101" y="1072"/>
                </a:lnTo>
                <a:lnTo>
                  <a:pt x="3101" y="1074"/>
                </a:lnTo>
                <a:lnTo>
                  <a:pt x="3101" y="1076"/>
                </a:lnTo>
                <a:lnTo>
                  <a:pt x="3101" y="1079"/>
                </a:lnTo>
                <a:lnTo>
                  <a:pt x="3101" y="1081"/>
                </a:lnTo>
                <a:lnTo>
                  <a:pt x="3101" y="1083"/>
                </a:lnTo>
                <a:lnTo>
                  <a:pt x="3101" y="1085"/>
                </a:lnTo>
                <a:lnTo>
                  <a:pt x="3098" y="1088"/>
                </a:lnTo>
                <a:lnTo>
                  <a:pt x="3098" y="1090"/>
                </a:lnTo>
                <a:lnTo>
                  <a:pt x="3101" y="1092"/>
                </a:lnTo>
                <a:lnTo>
                  <a:pt x="3101" y="1092"/>
                </a:lnTo>
                <a:lnTo>
                  <a:pt x="3101" y="1094"/>
                </a:lnTo>
                <a:lnTo>
                  <a:pt x="3101" y="1094"/>
                </a:lnTo>
                <a:lnTo>
                  <a:pt x="3098" y="1092"/>
                </a:lnTo>
                <a:lnTo>
                  <a:pt x="3098" y="1092"/>
                </a:lnTo>
                <a:lnTo>
                  <a:pt x="3098" y="1094"/>
                </a:lnTo>
                <a:lnTo>
                  <a:pt x="3101" y="1094"/>
                </a:lnTo>
                <a:lnTo>
                  <a:pt x="3101" y="1097"/>
                </a:lnTo>
                <a:lnTo>
                  <a:pt x="3107" y="1099"/>
                </a:lnTo>
                <a:lnTo>
                  <a:pt x="3110" y="1103"/>
                </a:lnTo>
                <a:lnTo>
                  <a:pt x="3110" y="1103"/>
                </a:lnTo>
                <a:lnTo>
                  <a:pt x="3110" y="1106"/>
                </a:lnTo>
                <a:lnTo>
                  <a:pt x="3112" y="1108"/>
                </a:lnTo>
                <a:lnTo>
                  <a:pt x="3112" y="1108"/>
                </a:lnTo>
                <a:lnTo>
                  <a:pt x="3114" y="1112"/>
                </a:lnTo>
                <a:lnTo>
                  <a:pt x="3116" y="1115"/>
                </a:lnTo>
                <a:lnTo>
                  <a:pt x="3119" y="1117"/>
                </a:lnTo>
                <a:lnTo>
                  <a:pt x="3121" y="1117"/>
                </a:lnTo>
                <a:lnTo>
                  <a:pt x="3121" y="1117"/>
                </a:lnTo>
                <a:lnTo>
                  <a:pt x="3121" y="1119"/>
                </a:lnTo>
                <a:lnTo>
                  <a:pt x="3123" y="1117"/>
                </a:lnTo>
                <a:lnTo>
                  <a:pt x="3125" y="1119"/>
                </a:lnTo>
                <a:lnTo>
                  <a:pt x="3125" y="1117"/>
                </a:lnTo>
                <a:lnTo>
                  <a:pt x="3128" y="1119"/>
                </a:lnTo>
                <a:lnTo>
                  <a:pt x="3128" y="1119"/>
                </a:lnTo>
                <a:lnTo>
                  <a:pt x="3128" y="1119"/>
                </a:lnTo>
                <a:lnTo>
                  <a:pt x="3128" y="1121"/>
                </a:lnTo>
                <a:lnTo>
                  <a:pt x="3125" y="1121"/>
                </a:lnTo>
                <a:lnTo>
                  <a:pt x="3123" y="1119"/>
                </a:lnTo>
                <a:lnTo>
                  <a:pt x="3121" y="1119"/>
                </a:lnTo>
                <a:lnTo>
                  <a:pt x="3121" y="1121"/>
                </a:lnTo>
                <a:lnTo>
                  <a:pt x="3121" y="1121"/>
                </a:lnTo>
                <a:lnTo>
                  <a:pt x="3123" y="1124"/>
                </a:lnTo>
                <a:lnTo>
                  <a:pt x="3125" y="1126"/>
                </a:lnTo>
                <a:lnTo>
                  <a:pt x="3125" y="1128"/>
                </a:lnTo>
                <a:lnTo>
                  <a:pt x="3128" y="1130"/>
                </a:lnTo>
                <a:lnTo>
                  <a:pt x="3128" y="1130"/>
                </a:lnTo>
                <a:lnTo>
                  <a:pt x="3130" y="1130"/>
                </a:lnTo>
                <a:lnTo>
                  <a:pt x="3130" y="1128"/>
                </a:lnTo>
                <a:lnTo>
                  <a:pt x="3130" y="1128"/>
                </a:lnTo>
                <a:lnTo>
                  <a:pt x="3130" y="1128"/>
                </a:lnTo>
                <a:lnTo>
                  <a:pt x="3132" y="1128"/>
                </a:lnTo>
                <a:lnTo>
                  <a:pt x="3132" y="1130"/>
                </a:lnTo>
                <a:lnTo>
                  <a:pt x="3134" y="1130"/>
                </a:lnTo>
                <a:lnTo>
                  <a:pt x="3134" y="1130"/>
                </a:lnTo>
                <a:lnTo>
                  <a:pt x="3137" y="1130"/>
                </a:lnTo>
                <a:lnTo>
                  <a:pt x="3137" y="1130"/>
                </a:lnTo>
                <a:lnTo>
                  <a:pt x="3139" y="1128"/>
                </a:lnTo>
                <a:lnTo>
                  <a:pt x="3143" y="1130"/>
                </a:lnTo>
                <a:lnTo>
                  <a:pt x="3146" y="1130"/>
                </a:lnTo>
                <a:lnTo>
                  <a:pt x="3146" y="1130"/>
                </a:lnTo>
                <a:lnTo>
                  <a:pt x="3148" y="1128"/>
                </a:lnTo>
                <a:lnTo>
                  <a:pt x="3150" y="1130"/>
                </a:lnTo>
                <a:lnTo>
                  <a:pt x="3152" y="1130"/>
                </a:lnTo>
                <a:lnTo>
                  <a:pt x="3152" y="1133"/>
                </a:lnTo>
                <a:lnTo>
                  <a:pt x="3152" y="1133"/>
                </a:lnTo>
                <a:lnTo>
                  <a:pt x="3155" y="1133"/>
                </a:lnTo>
                <a:lnTo>
                  <a:pt x="3157" y="1133"/>
                </a:lnTo>
                <a:lnTo>
                  <a:pt x="3157" y="1133"/>
                </a:lnTo>
                <a:lnTo>
                  <a:pt x="3157" y="1133"/>
                </a:lnTo>
                <a:lnTo>
                  <a:pt x="3159" y="1133"/>
                </a:lnTo>
                <a:lnTo>
                  <a:pt x="3159" y="1135"/>
                </a:lnTo>
                <a:lnTo>
                  <a:pt x="3159" y="1135"/>
                </a:lnTo>
                <a:lnTo>
                  <a:pt x="3157" y="1135"/>
                </a:lnTo>
                <a:lnTo>
                  <a:pt x="3155" y="1135"/>
                </a:lnTo>
                <a:lnTo>
                  <a:pt x="3155" y="1135"/>
                </a:lnTo>
                <a:lnTo>
                  <a:pt x="3155" y="1137"/>
                </a:lnTo>
                <a:lnTo>
                  <a:pt x="3155" y="1137"/>
                </a:lnTo>
                <a:lnTo>
                  <a:pt x="3155" y="1137"/>
                </a:lnTo>
                <a:lnTo>
                  <a:pt x="3152" y="1137"/>
                </a:lnTo>
                <a:lnTo>
                  <a:pt x="3152" y="1135"/>
                </a:lnTo>
                <a:lnTo>
                  <a:pt x="3150" y="1135"/>
                </a:lnTo>
                <a:lnTo>
                  <a:pt x="3143" y="1133"/>
                </a:lnTo>
                <a:lnTo>
                  <a:pt x="3139" y="1130"/>
                </a:lnTo>
                <a:lnTo>
                  <a:pt x="3139" y="1130"/>
                </a:lnTo>
                <a:lnTo>
                  <a:pt x="3137" y="1133"/>
                </a:lnTo>
                <a:lnTo>
                  <a:pt x="3134" y="1133"/>
                </a:lnTo>
                <a:lnTo>
                  <a:pt x="3134" y="1133"/>
                </a:lnTo>
                <a:lnTo>
                  <a:pt x="3132" y="1133"/>
                </a:lnTo>
                <a:lnTo>
                  <a:pt x="3132" y="1133"/>
                </a:lnTo>
                <a:lnTo>
                  <a:pt x="3130" y="1137"/>
                </a:lnTo>
                <a:lnTo>
                  <a:pt x="3128" y="1137"/>
                </a:lnTo>
                <a:lnTo>
                  <a:pt x="3128" y="1139"/>
                </a:lnTo>
                <a:lnTo>
                  <a:pt x="3128" y="1139"/>
                </a:lnTo>
                <a:lnTo>
                  <a:pt x="3128" y="1139"/>
                </a:lnTo>
                <a:lnTo>
                  <a:pt x="3130" y="1142"/>
                </a:lnTo>
                <a:lnTo>
                  <a:pt x="3130" y="1142"/>
                </a:lnTo>
                <a:lnTo>
                  <a:pt x="3132" y="1144"/>
                </a:lnTo>
                <a:lnTo>
                  <a:pt x="3134" y="1144"/>
                </a:lnTo>
                <a:lnTo>
                  <a:pt x="3137" y="1148"/>
                </a:lnTo>
                <a:lnTo>
                  <a:pt x="3137" y="1148"/>
                </a:lnTo>
                <a:lnTo>
                  <a:pt x="3134" y="1151"/>
                </a:lnTo>
                <a:lnTo>
                  <a:pt x="3134" y="1153"/>
                </a:lnTo>
                <a:lnTo>
                  <a:pt x="3137" y="1157"/>
                </a:lnTo>
                <a:lnTo>
                  <a:pt x="3139" y="1160"/>
                </a:lnTo>
                <a:lnTo>
                  <a:pt x="3139" y="1157"/>
                </a:lnTo>
                <a:lnTo>
                  <a:pt x="3139" y="1155"/>
                </a:lnTo>
                <a:lnTo>
                  <a:pt x="3139" y="1155"/>
                </a:lnTo>
                <a:lnTo>
                  <a:pt x="3141" y="1153"/>
                </a:lnTo>
                <a:lnTo>
                  <a:pt x="3141" y="1153"/>
                </a:lnTo>
                <a:lnTo>
                  <a:pt x="3143" y="1155"/>
                </a:lnTo>
                <a:lnTo>
                  <a:pt x="3143" y="1155"/>
                </a:lnTo>
                <a:lnTo>
                  <a:pt x="3143" y="1157"/>
                </a:lnTo>
                <a:lnTo>
                  <a:pt x="3146" y="1160"/>
                </a:lnTo>
                <a:lnTo>
                  <a:pt x="3146" y="1160"/>
                </a:lnTo>
                <a:lnTo>
                  <a:pt x="3146" y="1162"/>
                </a:lnTo>
                <a:lnTo>
                  <a:pt x="3148" y="1164"/>
                </a:lnTo>
                <a:lnTo>
                  <a:pt x="3148" y="1164"/>
                </a:lnTo>
                <a:lnTo>
                  <a:pt x="3148" y="1162"/>
                </a:lnTo>
                <a:lnTo>
                  <a:pt x="3150" y="1157"/>
                </a:lnTo>
                <a:lnTo>
                  <a:pt x="3152" y="1157"/>
                </a:lnTo>
                <a:lnTo>
                  <a:pt x="3152" y="1157"/>
                </a:lnTo>
                <a:lnTo>
                  <a:pt x="3152" y="1160"/>
                </a:lnTo>
                <a:lnTo>
                  <a:pt x="3157" y="1162"/>
                </a:lnTo>
                <a:lnTo>
                  <a:pt x="3157" y="1164"/>
                </a:lnTo>
                <a:lnTo>
                  <a:pt x="3157" y="1164"/>
                </a:lnTo>
                <a:lnTo>
                  <a:pt x="3159" y="1164"/>
                </a:lnTo>
                <a:lnTo>
                  <a:pt x="3157" y="1162"/>
                </a:lnTo>
                <a:lnTo>
                  <a:pt x="3157" y="1160"/>
                </a:lnTo>
                <a:lnTo>
                  <a:pt x="3157" y="1157"/>
                </a:lnTo>
                <a:lnTo>
                  <a:pt x="3157" y="1157"/>
                </a:lnTo>
                <a:lnTo>
                  <a:pt x="3157" y="1155"/>
                </a:lnTo>
                <a:lnTo>
                  <a:pt x="3155" y="1148"/>
                </a:lnTo>
                <a:lnTo>
                  <a:pt x="3152" y="1148"/>
                </a:lnTo>
                <a:lnTo>
                  <a:pt x="3152" y="1144"/>
                </a:lnTo>
                <a:lnTo>
                  <a:pt x="3152" y="1144"/>
                </a:lnTo>
                <a:lnTo>
                  <a:pt x="3155" y="1144"/>
                </a:lnTo>
                <a:lnTo>
                  <a:pt x="3155" y="1146"/>
                </a:lnTo>
                <a:lnTo>
                  <a:pt x="3157" y="1146"/>
                </a:lnTo>
                <a:lnTo>
                  <a:pt x="3157" y="1146"/>
                </a:lnTo>
                <a:lnTo>
                  <a:pt x="3157" y="1148"/>
                </a:lnTo>
                <a:lnTo>
                  <a:pt x="3159" y="1148"/>
                </a:lnTo>
                <a:lnTo>
                  <a:pt x="3159" y="1148"/>
                </a:lnTo>
                <a:lnTo>
                  <a:pt x="3159" y="1148"/>
                </a:lnTo>
                <a:lnTo>
                  <a:pt x="3164" y="1146"/>
                </a:lnTo>
                <a:lnTo>
                  <a:pt x="3164" y="1146"/>
                </a:lnTo>
                <a:lnTo>
                  <a:pt x="3164" y="1146"/>
                </a:lnTo>
                <a:lnTo>
                  <a:pt x="3161" y="1144"/>
                </a:lnTo>
                <a:lnTo>
                  <a:pt x="3161" y="1144"/>
                </a:lnTo>
                <a:lnTo>
                  <a:pt x="3161" y="1144"/>
                </a:lnTo>
                <a:lnTo>
                  <a:pt x="3159" y="1144"/>
                </a:lnTo>
                <a:lnTo>
                  <a:pt x="3159" y="1144"/>
                </a:lnTo>
                <a:lnTo>
                  <a:pt x="3159" y="1142"/>
                </a:lnTo>
                <a:lnTo>
                  <a:pt x="3159" y="1139"/>
                </a:lnTo>
                <a:lnTo>
                  <a:pt x="3157" y="1139"/>
                </a:lnTo>
                <a:lnTo>
                  <a:pt x="3157" y="1139"/>
                </a:lnTo>
                <a:lnTo>
                  <a:pt x="3157" y="1137"/>
                </a:lnTo>
                <a:lnTo>
                  <a:pt x="3157" y="1137"/>
                </a:lnTo>
                <a:lnTo>
                  <a:pt x="3159" y="1137"/>
                </a:lnTo>
                <a:lnTo>
                  <a:pt x="3164" y="1137"/>
                </a:lnTo>
                <a:lnTo>
                  <a:pt x="3164" y="1135"/>
                </a:lnTo>
                <a:lnTo>
                  <a:pt x="3164" y="1135"/>
                </a:lnTo>
                <a:lnTo>
                  <a:pt x="3166" y="1137"/>
                </a:lnTo>
                <a:lnTo>
                  <a:pt x="3168" y="1139"/>
                </a:lnTo>
                <a:lnTo>
                  <a:pt x="3170" y="1139"/>
                </a:lnTo>
                <a:lnTo>
                  <a:pt x="3170" y="1142"/>
                </a:lnTo>
                <a:lnTo>
                  <a:pt x="3173" y="1142"/>
                </a:lnTo>
                <a:lnTo>
                  <a:pt x="3173" y="1142"/>
                </a:lnTo>
                <a:lnTo>
                  <a:pt x="3173" y="1142"/>
                </a:lnTo>
                <a:lnTo>
                  <a:pt x="3173" y="1139"/>
                </a:lnTo>
                <a:lnTo>
                  <a:pt x="3173" y="1137"/>
                </a:lnTo>
                <a:lnTo>
                  <a:pt x="3173" y="1135"/>
                </a:lnTo>
                <a:lnTo>
                  <a:pt x="3173" y="1133"/>
                </a:lnTo>
                <a:lnTo>
                  <a:pt x="3170" y="1133"/>
                </a:lnTo>
                <a:lnTo>
                  <a:pt x="3168" y="1130"/>
                </a:lnTo>
                <a:lnTo>
                  <a:pt x="3166" y="1130"/>
                </a:lnTo>
                <a:lnTo>
                  <a:pt x="3166" y="1128"/>
                </a:lnTo>
                <a:lnTo>
                  <a:pt x="3161" y="1128"/>
                </a:lnTo>
                <a:lnTo>
                  <a:pt x="3159" y="1124"/>
                </a:lnTo>
                <a:lnTo>
                  <a:pt x="3159" y="1124"/>
                </a:lnTo>
                <a:lnTo>
                  <a:pt x="3157" y="1124"/>
                </a:lnTo>
                <a:lnTo>
                  <a:pt x="3152" y="1121"/>
                </a:lnTo>
                <a:lnTo>
                  <a:pt x="3150" y="1121"/>
                </a:lnTo>
                <a:lnTo>
                  <a:pt x="3150" y="1121"/>
                </a:lnTo>
                <a:lnTo>
                  <a:pt x="3150" y="1121"/>
                </a:lnTo>
                <a:lnTo>
                  <a:pt x="3150" y="1121"/>
                </a:lnTo>
                <a:lnTo>
                  <a:pt x="3150" y="1121"/>
                </a:lnTo>
                <a:lnTo>
                  <a:pt x="3152" y="1121"/>
                </a:lnTo>
                <a:lnTo>
                  <a:pt x="3155" y="1119"/>
                </a:lnTo>
                <a:lnTo>
                  <a:pt x="3157" y="1117"/>
                </a:lnTo>
                <a:lnTo>
                  <a:pt x="3155" y="1119"/>
                </a:lnTo>
                <a:lnTo>
                  <a:pt x="3155" y="1117"/>
                </a:lnTo>
                <a:lnTo>
                  <a:pt x="3155" y="1115"/>
                </a:lnTo>
                <a:lnTo>
                  <a:pt x="3155" y="1115"/>
                </a:lnTo>
                <a:lnTo>
                  <a:pt x="3155" y="1112"/>
                </a:lnTo>
                <a:lnTo>
                  <a:pt x="3157" y="1112"/>
                </a:lnTo>
                <a:lnTo>
                  <a:pt x="3159" y="1115"/>
                </a:lnTo>
                <a:lnTo>
                  <a:pt x="3159" y="1115"/>
                </a:lnTo>
                <a:lnTo>
                  <a:pt x="3157" y="1117"/>
                </a:lnTo>
                <a:lnTo>
                  <a:pt x="3159" y="1117"/>
                </a:lnTo>
                <a:lnTo>
                  <a:pt x="3159" y="1117"/>
                </a:lnTo>
                <a:lnTo>
                  <a:pt x="3161" y="1115"/>
                </a:lnTo>
                <a:lnTo>
                  <a:pt x="3161" y="1112"/>
                </a:lnTo>
                <a:lnTo>
                  <a:pt x="3159" y="1112"/>
                </a:lnTo>
                <a:lnTo>
                  <a:pt x="3157" y="1110"/>
                </a:lnTo>
                <a:lnTo>
                  <a:pt x="3155" y="1108"/>
                </a:lnTo>
                <a:lnTo>
                  <a:pt x="3155" y="1108"/>
                </a:lnTo>
                <a:lnTo>
                  <a:pt x="3155" y="1103"/>
                </a:lnTo>
                <a:lnTo>
                  <a:pt x="3150" y="1099"/>
                </a:lnTo>
                <a:lnTo>
                  <a:pt x="3150" y="1099"/>
                </a:lnTo>
                <a:lnTo>
                  <a:pt x="3150" y="1094"/>
                </a:lnTo>
                <a:lnTo>
                  <a:pt x="3150" y="1094"/>
                </a:lnTo>
                <a:lnTo>
                  <a:pt x="3150" y="1092"/>
                </a:lnTo>
                <a:lnTo>
                  <a:pt x="3150" y="1092"/>
                </a:lnTo>
                <a:lnTo>
                  <a:pt x="3152" y="1090"/>
                </a:lnTo>
                <a:lnTo>
                  <a:pt x="3152" y="1090"/>
                </a:lnTo>
                <a:lnTo>
                  <a:pt x="3155" y="1090"/>
                </a:lnTo>
                <a:lnTo>
                  <a:pt x="3155" y="1090"/>
                </a:lnTo>
                <a:lnTo>
                  <a:pt x="3155" y="1092"/>
                </a:lnTo>
                <a:lnTo>
                  <a:pt x="3155" y="1092"/>
                </a:lnTo>
                <a:lnTo>
                  <a:pt x="3157" y="1094"/>
                </a:lnTo>
                <a:lnTo>
                  <a:pt x="3161" y="1097"/>
                </a:lnTo>
                <a:lnTo>
                  <a:pt x="3161" y="1099"/>
                </a:lnTo>
                <a:lnTo>
                  <a:pt x="3161" y="1101"/>
                </a:lnTo>
                <a:lnTo>
                  <a:pt x="3166" y="1101"/>
                </a:lnTo>
                <a:lnTo>
                  <a:pt x="3166" y="1101"/>
                </a:lnTo>
                <a:lnTo>
                  <a:pt x="3166" y="1101"/>
                </a:lnTo>
                <a:lnTo>
                  <a:pt x="3164" y="1099"/>
                </a:lnTo>
                <a:lnTo>
                  <a:pt x="3164" y="1099"/>
                </a:lnTo>
                <a:lnTo>
                  <a:pt x="3161" y="1097"/>
                </a:lnTo>
                <a:lnTo>
                  <a:pt x="3164" y="1097"/>
                </a:lnTo>
                <a:lnTo>
                  <a:pt x="3166" y="1097"/>
                </a:lnTo>
                <a:lnTo>
                  <a:pt x="3168" y="1101"/>
                </a:lnTo>
                <a:lnTo>
                  <a:pt x="3170" y="1101"/>
                </a:lnTo>
                <a:lnTo>
                  <a:pt x="3170" y="1101"/>
                </a:lnTo>
                <a:lnTo>
                  <a:pt x="3173" y="1101"/>
                </a:lnTo>
                <a:lnTo>
                  <a:pt x="3170" y="1099"/>
                </a:lnTo>
                <a:lnTo>
                  <a:pt x="3170" y="1097"/>
                </a:lnTo>
                <a:lnTo>
                  <a:pt x="3168" y="1097"/>
                </a:lnTo>
                <a:lnTo>
                  <a:pt x="3168" y="1094"/>
                </a:lnTo>
                <a:lnTo>
                  <a:pt x="3168" y="1094"/>
                </a:lnTo>
                <a:lnTo>
                  <a:pt x="3168" y="1094"/>
                </a:lnTo>
                <a:lnTo>
                  <a:pt x="3170" y="1094"/>
                </a:lnTo>
                <a:lnTo>
                  <a:pt x="3173" y="1094"/>
                </a:lnTo>
                <a:lnTo>
                  <a:pt x="3175" y="1094"/>
                </a:lnTo>
                <a:lnTo>
                  <a:pt x="3175" y="1097"/>
                </a:lnTo>
                <a:lnTo>
                  <a:pt x="3177" y="1099"/>
                </a:lnTo>
                <a:lnTo>
                  <a:pt x="3177" y="1097"/>
                </a:lnTo>
                <a:lnTo>
                  <a:pt x="3175" y="1094"/>
                </a:lnTo>
                <a:lnTo>
                  <a:pt x="3173" y="1092"/>
                </a:lnTo>
                <a:lnTo>
                  <a:pt x="3170" y="1092"/>
                </a:lnTo>
                <a:lnTo>
                  <a:pt x="3170" y="1092"/>
                </a:lnTo>
                <a:lnTo>
                  <a:pt x="3168" y="1092"/>
                </a:lnTo>
                <a:lnTo>
                  <a:pt x="3170" y="1090"/>
                </a:lnTo>
                <a:lnTo>
                  <a:pt x="3168" y="1090"/>
                </a:lnTo>
                <a:lnTo>
                  <a:pt x="3168" y="1088"/>
                </a:lnTo>
                <a:lnTo>
                  <a:pt x="3168" y="1088"/>
                </a:lnTo>
                <a:lnTo>
                  <a:pt x="3170" y="1088"/>
                </a:lnTo>
                <a:lnTo>
                  <a:pt x="3173" y="1088"/>
                </a:lnTo>
                <a:lnTo>
                  <a:pt x="3175" y="1085"/>
                </a:lnTo>
                <a:lnTo>
                  <a:pt x="3177" y="1083"/>
                </a:lnTo>
                <a:lnTo>
                  <a:pt x="3179" y="1083"/>
                </a:lnTo>
                <a:lnTo>
                  <a:pt x="3179" y="1083"/>
                </a:lnTo>
                <a:lnTo>
                  <a:pt x="3182" y="1085"/>
                </a:lnTo>
                <a:lnTo>
                  <a:pt x="3184" y="1085"/>
                </a:lnTo>
                <a:lnTo>
                  <a:pt x="3188" y="1083"/>
                </a:lnTo>
                <a:lnTo>
                  <a:pt x="3188" y="1083"/>
                </a:lnTo>
                <a:lnTo>
                  <a:pt x="3190" y="1083"/>
                </a:lnTo>
                <a:lnTo>
                  <a:pt x="3193" y="1083"/>
                </a:lnTo>
                <a:lnTo>
                  <a:pt x="3195" y="1085"/>
                </a:lnTo>
                <a:lnTo>
                  <a:pt x="3199" y="1085"/>
                </a:lnTo>
                <a:lnTo>
                  <a:pt x="3202" y="1085"/>
                </a:lnTo>
                <a:lnTo>
                  <a:pt x="3204" y="1088"/>
                </a:lnTo>
                <a:lnTo>
                  <a:pt x="3204" y="1088"/>
                </a:lnTo>
                <a:lnTo>
                  <a:pt x="3204" y="1090"/>
                </a:lnTo>
                <a:lnTo>
                  <a:pt x="3206" y="1090"/>
                </a:lnTo>
                <a:lnTo>
                  <a:pt x="3208" y="1090"/>
                </a:lnTo>
                <a:lnTo>
                  <a:pt x="3211" y="1090"/>
                </a:lnTo>
                <a:lnTo>
                  <a:pt x="3215" y="1090"/>
                </a:lnTo>
                <a:lnTo>
                  <a:pt x="3213" y="1090"/>
                </a:lnTo>
                <a:lnTo>
                  <a:pt x="3208" y="1092"/>
                </a:lnTo>
                <a:lnTo>
                  <a:pt x="3208" y="1094"/>
                </a:lnTo>
                <a:lnTo>
                  <a:pt x="3206" y="1094"/>
                </a:lnTo>
                <a:lnTo>
                  <a:pt x="3206" y="1097"/>
                </a:lnTo>
                <a:lnTo>
                  <a:pt x="3206" y="1097"/>
                </a:lnTo>
                <a:lnTo>
                  <a:pt x="3206" y="1099"/>
                </a:lnTo>
                <a:lnTo>
                  <a:pt x="3206" y="1099"/>
                </a:lnTo>
                <a:lnTo>
                  <a:pt x="3206" y="1099"/>
                </a:lnTo>
                <a:lnTo>
                  <a:pt x="3208" y="1099"/>
                </a:lnTo>
                <a:lnTo>
                  <a:pt x="3211" y="1097"/>
                </a:lnTo>
                <a:lnTo>
                  <a:pt x="3215" y="1092"/>
                </a:lnTo>
                <a:lnTo>
                  <a:pt x="3217" y="1090"/>
                </a:lnTo>
                <a:lnTo>
                  <a:pt x="3222" y="1088"/>
                </a:lnTo>
                <a:lnTo>
                  <a:pt x="3224" y="1085"/>
                </a:lnTo>
                <a:lnTo>
                  <a:pt x="3226" y="1083"/>
                </a:lnTo>
                <a:lnTo>
                  <a:pt x="3229" y="1081"/>
                </a:lnTo>
                <a:lnTo>
                  <a:pt x="3233" y="1083"/>
                </a:lnTo>
                <a:lnTo>
                  <a:pt x="3235" y="1081"/>
                </a:lnTo>
                <a:lnTo>
                  <a:pt x="3235" y="1081"/>
                </a:lnTo>
                <a:lnTo>
                  <a:pt x="3238" y="1081"/>
                </a:lnTo>
                <a:lnTo>
                  <a:pt x="3247" y="1083"/>
                </a:lnTo>
                <a:lnTo>
                  <a:pt x="3249" y="1083"/>
                </a:lnTo>
                <a:lnTo>
                  <a:pt x="3249" y="1081"/>
                </a:lnTo>
                <a:lnTo>
                  <a:pt x="3249" y="1079"/>
                </a:lnTo>
                <a:lnTo>
                  <a:pt x="3251" y="1079"/>
                </a:lnTo>
                <a:lnTo>
                  <a:pt x="3249" y="1079"/>
                </a:lnTo>
                <a:lnTo>
                  <a:pt x="3240" y="1074"/>
                </a:lnTo>
                <a:lnTo>
                  <a:pt x="3238" y="1072"/>
                </a:lnTo>
                <a:lnTo>
                  <a:pt x="3235" y="1070"/>
                </a:lnTo>
                <a:lnTo>
                  <a:pt x="3233" y="1067"/>
                </a:lnTo>
                <a:lnTo>
                  <a:pt x="3233" y="1065"/>
                </a:lnTo>
                <a:lnTo>
                  <a:pt x="3233" y="1063"/>
                </a:lnTo>
                <a:lnTo>
                  <a:pt x="3231" y="1061"/>
                </a:lnTo>
                <a:lnTo>
                  <a:pt x="3229" y="1058"/>
                </a:lnTo>
                <a:lnTo>
                  <a:pt x="3229" y="1056"/>
                </a:lnTo>
                <a:lnTo>
                  <a:pt x="3226" y="1056"/>
                </a:lnTo>
                <a:lnTo>
                  <a:pt x="3231" y="1052"/>
                </a:lnTo>
                <a:lnTo>
                  <a:pt x="3231" y="1052"/>
                </a:lnTo>
                <a:lnTo>
                  <a:pt x="3231" y="1049"/>
                </a:lnTo>
                <a:lnTo>
                  <a:pt x="3233" y="1045"/>
                </a:lnTo>
                <a:lnTo>
                  <a:pt x="3233" y="1043"/>
                </a:lnTo>
                <a:lnTo>
                  <a:pt x="3233" y="1040"/>
                </a:lnTo>
                <a:lnTo>
                  <a:pt x="3233" y="1040"/>
                </a:lnTo>
                <a:lnTo>
                  <a:pt x="3235" y="1038"/>
                </a:lnTo>
                <a:lnTo>
                  <a:pt x="3238" y="1038"/>
                </a:lnTo>
                <a:lnTo>
                  <a:pt x="3240" y="1038"/>
                </a:lnTo>
                <a:lnTo>
                  <a:pt x="3242" y="1036"/>
                </a:lnTo>
                <a:lnTo>
                  <a:pt x="3242" y="1031"/>
                </a:lnTo>
                <a:lnTo>
                  <a:pt x="3242" y="1031"/>
                </a:lnTo>
                <a:lnTo>
                  <a:pt x="3244" y="1027"/>
                </a:lnTo>
                <a:lnTo>
                  <a:pt x="3244" y="1020"/>
                </a:lnTo>
                <a:lnTo>
                  <a:pt x="3244" y="1020"/>
                </a:lnTo>
                <a:lnTo>
                  <a:pt x="3247" y="1018"/>
                </a:lnTo>
                <a:lnTo>
                  <a:pt x="3247" y="1015"/>
                </a:lnTo>
                <a:lnTo>
                  <a:pt x="3247" y="1015"/>
                </a:lnTo>
                <a:lnTo>
                  <a:pt x="3247" y="1015"/>
                </a:lnTo>
                <a:lnTo>
                  <a:pt x="3247" y="1013"/>
                </a:lnTo>
                <a:lnTo>
                  <a:pt x="3247" y="1013"/>
                </a:lnTo>
                <a:lnTo>
                  <a:pt x="3247" y="1013"/>
                </a:lnTo>
                <a:lnTo>
                  <a:pt x="3249" y="1011"/>
                </a:lnTo>
                <a:lnTo>
                  <a:pt x="3247" y="1009"/>
                </a:lnTo>
                <a:lnTo>
                  <a:pt x="3249" y="1009"/>
                </a:lnTo>
                <a:lnTo>
                  <a:pt x="3249" y="1006"/>
                </a:lnTo>
                <a:lnTo>
                  <a:pt x="3251" y="1009"/>
                </a:lnTo>
                <a:lnTo>
                  <a:pt x="3249" y="1009"/>
                </a:lnTo>
                <a:lnTo>
                  <a:pt x="3251" y="1009"/>
                </a:lnTo>
                <a:lnTo>
                  <a:pt x="3251" y="1011"/>
                </a:lnTo>
                <a:lnTo>
                  <a:pt x="3249" y="1011"/>
                </a:lnTo>
                <a:lnTo>
                  <a:pt x="3258" y="1011"/>
                </a:lnTo>
                <a:lnTo>
                  <a:pt x="3258" y="1009"/>
                </a:lnTo>
                <a:lnTo>
                  <a:pt x="3260" y="1009"/>
                </a:lnTo>
                <a:lnTo>
                  <a:pt x="3260" y="1004"/>
                </a:lnTo>
                <a:lnTo>
                  <a:pt x="3260" y="1004"/>
                </a:lnTo>
                <a:lnTo>
                  <a:pt x="3260" y="1002"/>
                </a:lnTo>
                <a:lnTo>
                  <a:pt x="3260" y="1000"/>
                </a:lnTo>
                <a:lnTo>
                  <a:pt x="3260" y="997"/>
                </a:lnTo>
                <a:lnTo>
                  <a:pt x="3258" y="995"/>
                </a:lnTo>
                <a:lnTo>
                  <a:pt x="3258" y="995"/>
                </a:lnTo>
                <a:lnTo>
                  <a:pt x="3258" y="993"/>
                </a:lnTo>
                <a:lnTo>
                  <a:pt x="3260" y="993"/>
                </a:lnTo>
                <a:lnTo>
                  <a:pt x="3262" y="993"/>
                </a:lnTo>
                <a:lnTo>
                  <a:pt x="3262" y="993"/>
                </a:lnTo>
                <a:lnTo>
                  <a:pt x="3265" y="993"/>
                </a:lnTo>
                <a:lnTo>
                  <a:pt x="3267" y="991"/>
                </a:lnTo>
                <a:lnTo>
                  <a:pt x="3269" y="991"/>
                </a:lnTo>
                <a:lnTo>
                  <a:pt x="3271" y="986"/>
                </a:lnTo>
                <a:lnTo>
                  <a:pt x="3274" y="986"/>
                </a:lnTo>
                <a:lnTo>
                  <a:pt x="3276" y="984"/>
                </a:lnTo>
                <a:lnTo>
                  <a:pt x="3276" y="982"/>
                </a:lnTo>
                <a:lnTo>
                  <a:pt x="3276" y="982"/>
                </a:lnTo>
                <a:lnTo>
                  <a:pt x="3276" y="979"/>
                </a:lnTo>
                <a:lnTo>
                  <a:pt x="3278" y="977"/>
                </a:lnTo>
                <a:lnTo>
                  <a:pt x="3283" y="977"/>
                </a:lnTo>
                <a:lnTo>
                  <a:pt x="3285" y="977"/>
                </a:lnTo>
                <a:lnTo>
                  <a:pt x="3287" y="975"/>
                </a:lnTo>
                <a:lnTo>
                  <a:pt x="3287" y="975"/>
                </a:lnTo>
                <a:lnTo>
                  <a:pt x="3289" y="973"/>
                </a:lnTo>
                <a:lnTo>
                  <a:pt x="3289" y="975"/>
                </a:lnTo>
                <a:lnTo>
                  <a:pt x="3292" y="975"/>
                </a:lnTo>
                <a:lnTo>
                  <a:pt x="3292" y="975"/>
                </a:lnTo>
                <a:lnTo>
                  <a:pt x="3294" y="975"/>
                </a:lnTo>
                <a:lnTo>
                  <a:pt x="3294" y="975"/>
                </a:lnTo>
                <a:lnTo>
                  <a:pt x="3294" y="970"/>
                </a:lnTo>
                <a:lnTo>
                  <a:pt x="3294" y="968"/>
                </a:lnTo>
                <a:lnTo>
                  <a:pt x="3294" y="968"/>
                </a:lnTo>
                <a:lnTo>
                  <a:pt x="3292" y="964"/>
                </a:lnTo>
                <a:lnTo>
                  <a:pt x="3294" y="966"/>
                </a:lnTo>
                <a:lnTo>
                  <a:pt x="3294" y="966"/>
                </a:lnTo>
                <a:lnTo>
                  <a:pt x="3294" y="968"/>
                </a:lnTo>
                <a:lnTo>
                  <a:pt x="3296" y="973"/>
                </a:lnTo>
                <a:lnTo>
                  <a:pt x="3294" y="973"/>
                </a:lnTo>
                <a:lnTo>
                  <a:pt x="3296" y="975"/>
                </a:lnTo>
                <a:lnTo>
                  <a:pt x="3296" y="975"/>
                </a:lnTo>
                <a:lnTo>
                  <a:pt x="3298" y="977"/>
                </a:lnTo>
                <a:lnTo>
                  <a:pt x="3301" y="977"/>
                </a:lnTo>
                <a:lnTo>
                  <a:pt x="3305" y="977"/>
                </a:lnTo>
                <a:lnTo>
                  <a:pt x="3305" y="977"/>
                </a:lnTo>
                <a:lnTo>
                  <a:pt x="3303" y="977"/>
                </a:lnTo>
                <a:lnTo>
                  <a:pt x="3301" y="979"/>
                </a:lnTo>
                <a:lnTo>
                  <a:pt x="3298" y="979"/>
                </a:lnTo>
                <a:lnTo>
                  <a:pt x="3294" y="977"/>
                </a:lnTo>
                <a:lnTo>
                  <a:pt x="3292" y="977"/>
                </a:lnTo>
                <a:lnTo>
                  <a:pt x="3289" y="977"/>
                </a:lnTo>
                <a:lnTo>
                  <a:pt x="3289" y="979"/>
                </a:lnTo>
                <a:lnTo>
                  <a:pt x="3292" y="979"/>
                </a:lnTo>
                <a:lnTo>
                  <a:pt x="3294" y="979"/>
                </a:lnTo>
                <a:lnTo>
                  <a:pt x="3296" y="979"/>
                </a:lnTo>
                <a:lnTo>
                  <a:pt x="3296" y="982"/>
                </a:lnTo>
                <a:lnTo>
                  <a:pt x="3296" y="982"/>
                </a:lnTo>
                <a:lnTo>
                  <a:pt x="3294" y="982"/>
                </a:lnTo>
                <a:lnTo>
                  <a:pt x="3294" y="982"/>
                </a:lnTo>
                <a:lnTo>
                  <a:pt x="3292" y="982"/>
                </a:lnTo>
                <a:lnTo>
                  <a:pt x="3294" y="982"/>
                </a:lnTo>
                <a:lnTo>
                  <a:pt x="3294" y="982"/>
                </a:lnTo>
                <a:lnTo>
                  <a:pt x="3296" y="984"/>
                </a:lnTo>
                <a:lnTo>
                  <a:pt x="3301" y="986"/>
                </a:lnTo>
                <a:lnTo>
                  <a:pt x="3303" y="986"/>
                </a:lnTo>
                <a:lnTo>
                  <a:pt x="3307" y="986"/>
                </a:lnTo>
                <a:lnTo>
                  <a:pt x="3310" y="986"/>
                </a:lnTo>
                <a:lnTo>
                  <a:pt x="3314" y="984"/>
                </a:lnTo>
                <a:lnTo>
                  <a:pt x="3316" y="986"/>
                </a:lnTo>
                <a:lnTo>
                  <a:pt x="3319" y="986"/>
                </a:lnTo>
                <a:lnTo>
                  <a:pt x="3319" y="986"/>
                </a:lnTo>
                <a:lnTo>
                  <a:pt x="3321" y="986"/>
                </a:lnTo>
                <a:lnTo>
                  <a:pt x="3321" y="988"/>
                </a:lnTo>
                <a:lnTo>
                  <a:pt x="3321" y="988"/>
                </a:lnTo>
                <a:lnTo>
                  <a:pt x="3319" y="991"/>
                </a:lnTo>
                <a:lnTo>
                  <a:pt x="3316" y="993"/>
                </a:lnTo>
                <a:lnTo>
                  <a:pt x="3314" y="993"/>
                </a:lnTo>
                <a:lnTo>
                  <a:pt x="3310" y="995"/>
                </a:lnTo>
                <a:lnTo>
                  <a:pt x="3303" y="1000"/>
                </a:lnTo>
                <a:lnTo>
                  <a:pt x="3305" y="1000"/>
                </a:lnTo>
                <a:lnTo>
                  <a:pt x="3305" y="1002"/>
                </a:lnTo>
                <a:lnTo>
                  <a:pt x="3307" y="1000"/>
                </a:lnTo>
                <a:lnTo>
                  <a:pt x="3310" y="1000"/>
                </a:lnTo>
                <a:lnTo>
                  <a:pt x="3314" y="1004"/>
                </a:lnTo>
                <a:lnTo>
                  <a:pt x="3316" y="1004"/>
                </a:lnTo>
                <a:lnTo>
                  <a:pt x="3319" y="1004"/>
                </a:lnTo>
                <a:lnTo>
                  <a:pt x="3321" y="1006"/>
                </a:lnTo>
                <a:lnTo>
                  <a:pt x="3321" y="1009"/>
                </a:lnTo>
                <a:lnTo>
                  <a:pt x="3321" y="1009"/>
                </a:lnTo>
                <a:lnTo>
                  <a:pt x="3319" y="1013"/>
                </a:lnTo>
                <a:lnTo>
                  <a:pt x="3319" y="1015"/>
                </a:lnTo>
                <a:lnTo>
                  <a:pt x="3319" y="1015"/>
                </a:lnTo>
                <a:lnTo>
                  <a:pt x="3319" y="1015"/>
                </a:lnTo>
                <a:lnTo>
                  <a:pt x="3321" y="1018"/>
                </a:lnTo>
                <a:lnTo>
                  <a:pt x="3323" y="1018"/>
                </a:lnTo>
                <a:lnTo>
                  <a:pt x="3325" y="1020"/>
                </a:lnTo>
                <a:lnTo>
                  <a:pt x="3328" y="1018"/>
                </a:lnTo>
                <a:lnTo>
                  <a:pt x="3332" y="1015"/>
                </a:lnTo>
                <a:lnTo>
                  <a:pt x="3334" y="1013"/>
                </a:lnTo>
                <a:lnTo>
                  <a:pt x="3339" y="1011"/>
                </a:lnTo>
                <a:lnTo>
                  <a:pt x="3341" y="1011"/>
                </a:lnTo>
                <a:lnTo>
                  <a:pt x="3343" y="1011"/>
                </a:lnTo>
                <a:lnTo>
                  <a:pt x="3346" y="1009"/>
                </a:lnTo>
                <a:lnTo>
                  <a:pt x="3348" y="1009"/>
                </a:lnTo>
                <a:lnTo>
                  <a:pt x="3350" y="1006"/>
                </a:lnTo>
                <a:lnTo>
                  <a:pt x="3352" y="1004"/>
                </a:lnTo>
                <a:lnTo>
                  <a:pt x="3352" y="1006"/>
                </a:lnTo>
                <a:lnTo>
                  <a:pt x="3355" y="1006"/>
                </a:lnTo>
                <a:lnTo>
                  <a:pt x="3355" y="1006"/>
                </a:lnTo>
                <a:lnTo>
                  <a:pt x="3357" y="1006"/>
                </a:lnTo>
                <a:lnTo>
                  <a:pt x="3359" y="1006"/>
                </a:lnTo>
                <a:lnTo>
                  <a:pt x="3361" y="1006"/>
                </a:lnTo>
                <a:lnTo>
                  <a:pt x="3364" y="1006"/>
                </a:lnTo>
                <a:lnTo>
                  <a:pt x="3364" y="1004"/>
                </a:lnTo>
                <a:lnTo>
                  <a:pt x="3366" y="1002"/>
                </a:lnTo>
                <a:lnTo>
                  <a:pt x="3366" y="1002"/>
                </a:lnTo>
                <a:lnTo>
                  <a:pt x="3368" y="1000"/>
                </a:lnTo>
                <a:lnTo>
                  <a:pt x="3364" y="1000"/>
                </a:lnTo>
                <a:lnTo>
                  <a:pt x="3364" y="1000"/>
                </a:lnTo>
                <a:lnTo>
                  <a:pt x="3361" y="1000"/>
                </a:lnTo>
                <a:lnTo>
                  <a:pt x="3359" y="1000"/>
                </a:lnTo>
                <a:lnTo>
                  <a:pt x="3359" y="1000"/>
                </a:lnTo>
                <a:lnTo>
                  <a:pt x="3355" y="1000"/>
                </a:lnTo>
                <a:lnTo>
                  <a:pt x="3355" y="1000"/>
                </a:lnTo>
                <a:lnTo>
                  <a:pt x="3350" y="1002"/>
                </a:lnTo>
                <a:lnTo>
                  <a:pt x="3350" y="1002"/>
                </a:lnTo>
                <a:lnTo>
                  <a:pt x="3348" y="1000"/>
                </a:lnTo>
                <a:lnTo>
                  <a:pt x="3346" y="1000"/>
                </a:lnTo>
                <a:lnTo>
                  <a:pt x="3343" y="993"/>
                </a:lnTo>
                <a:lnTo>
                  <a:pt x="3341" y="991"/>
                </a:lnTo>
                <a:lnTo>
                  <a:pt x="3341" y="988"/>
                </a:lnTo>
                <a:lnTo>
                  <a:pt x="3341" y="986"/>
                </a:lnTo>
                <a:lnTo>
                  <a:pt x="3341" y="984"/>
                </a:lnTo>
                <a:lnTo>
                  <a:pt x="3341" y="984"/>
                </a:lnTo>
                <a:lnTo>
                  <a:pt x="3343" y="984"/>
                </a:lnTo>
                <a:lnTo>
                  <a:pt x="3346" y="979"/>
                </a:lnTo>
                <a:lnTo>
                  <a:pt x="3348" y="982"/>
                </a:lnTo>
                <a:lnTo>
                  <a:pt x="3348" y="982"/>
                </a:lnTo>
                <a:lnTo>
                  <a:pt x="3348" y="984"/>
                </a:lnTo>
                <a:lnTo>
                  <a:pt x="3346" y="984"/>
                </a:lnTo>
                <a:lnTo>
                  <a:pt x="3343" y="986"/>
                </a:lnTo>
                <a:lnTo>
                  <a:pt x="3343" y="986"/>
                </a:lnTo>
                <a:lnTo>
                  <a:pt x="3346" y="986"/>
                </a:lnTo>
                <a:lnTo>
                  <a:pt x="3346" y="984"/>
                </a:lnTo>
                <a:lnTo>
                  <a:pt x="3346" y="984"/>
                </a:lnTo>
                <a:lnTo>
                  <a:pt x="3348" y="982"/>
                </a:lnTo>
                <a:lnTo>
                  <a:pt x="3355" y="977"/>
                </a:lnTo>
                <a:lnTo>
                  <a:pt x="3359" y="975"/>
                </a:lnTo>
                <a:lnTo>
                  <a:pt x="3361" y="975"/>
                </a:lnTo>
                <a:lnTo>
                  <a:pt x="3361" y="975"/>
                </a:lnTo>
                <a:lnTo>
                  <a:pt x="3366" y="975"/>
                </a:lnTo>
                <a:lnTo>
                  <a:pt x="3366" y="973"/>
                </a:lnTo>
                <a:lnTo>
                  <a:pt x="3368" y="973"/>
                </a:lnTo>
                <a:lnTo>
                  <a:pt x="3370" y="975"/>
                </a:lnTo>
                <a:lnTo>
                  <a:pt x="3373" y="973"/>
                </a:lnTo>
                <a:lnTo>
                  <a:pt x="3375" y="970"/>
                </a:lnTo>
                <a:lnTo>
                  <a:pt x="3377" y="970"/>
                </a:lnTo>
                <a:lnTo>
                  <a:pt x="3379" y="970"/>
                </a:lnTo>
                <a:lnTo>
                  <a:pt x="3382" y="968"/>
                </a:lnTo>
                <a:lnTo>
                  <a:pt x="3386" y="966"/>
                </a:lnTo>
                <a:lnTo>
                  <a:pt x="3393" y="968"/>
                </a:lnTo>
                <a:lnTo>
                  <a:pt x="3393" y="968"/>
                </a:lnTo>
                <a:lnTo>
                  <a:pt x="3397" y="966"/>
                </a:lnTo>
                <a:lnTo>
                  <a:pt x="3397" y="964"/>
                </a:lnTo>
                <a:lnTo>
                  <a:pt x="3402" y="964"/>
                </a:lnTo>
                <a:lnTo>
                  <a:pt x="3400" y="964"/>
                </a:lnTo>
                <a:lnTo>
                  <a:pt x="3400" y="964"/>
                </a:lnTo>
                <a:lnTo>
                  <a:pt x="3397" y="966"/>
                </a:lnTo>
                <a:lnTo>
                  <a:pt x="3400" y="966"/>
                </a:lnTo>
                <a:lnTo>
                  <a:pt x="3404" y="966"/>
                </a:lnTo>
                <a:lnTo>
                  <a:pt x="3404" y="964"/>
                </a:lnTo>
                <a:lnTo>
                  <a:pt x="3409" y="964"/>
                </a:lnTo>
                <a:lnTo>
                  <a:pt x="3409" y="966"/>
                </a:lnTo>
                <a:lnTo>
                  <a:pt x="3409" y="966"/>
                </a:lnTo>
                <a:lnTo>
                  <a:pt x="3409" y="968"/>
                </a:lnTo>
                <a:lnTo>
                  <a:pt x="3409" y="968"/>
                </a:lnTo>
                <a:lnTo>
                  <a:pt x="3406" y="968"/>
                </a:lnTo>
                <a:lnTo>
                  <a:pt x="3402" y="970"/>
                </a:lnTo>
                <a:lnTo>
                  <a:pt x="3400" y="970"/>
                </a:lnTo>
                <a:lnTo>
                  <a:pt x="3395" y="973"/>
                </a:lnTo>
                <a:lnTo>
                  <a:pt x="3397" y="975"/>
                </a:lnTo>
                <a:lnTo>
                  <a:pt x="3397" y="975"/>
                </a:lnTo>
                <a:lnTo>
                  <a:pt x="3395" y="975"/>
                </a:lnTo>
                <a:lnTo>
                  <a:pt x="3393" y="975"/>
                </a:lnTo>
                <a:lnTo>
                  <a:pt x="3391" y="975"/>
                </a:lnTo>
                <a:lnTo>
                  <a:pt x="3388" y="977"/>
                </a:lnTo>
                <a:lnTo>
                  <a:pt x="3386" y="975"/>
                </a:lnTo>
                <a:lnTo>
                  <a:pt x="3386" y="975"/>
                </a:lnTo>
                <a:lnTo>
                  <a:pt x="3386" y="977"/>
                </a:lnTo>
                <a:lnTo>
                  <a:pt x="3388" y="979"/>
                </a:lnTo>
                <a:lnTo>
                  <a:pt x="3388" y="982"/>
                </a:lnTo>
                <a:lnTo>
                  <a:pt x="3391" y="982"/>
                </a:lnTo>
                <a:lnTo>
                  <a:pt x="3395" y="984"/>
                </a:lnTo>
                <a:lnTo>
                  <a:pt x="3397" y="986"/>
                </a:lnTo>
                <a:lnTo>
                  <a:pt x="3395" y="986"/>
                </a:lnTo>
                <a:lnTo>
                  <a:pt x="3395" y="986"/>
                </a:lnTo>
                <a:lnTo>
                  <a:pt x="3393" y="986"/>
                </a:lnTo>
                <a:lnTo>
                  <a:pt x="3391" y="988"/>
                </a:lnTo>
                <a:lnTo>
                  <a:pt x="3391" y="988"/>
                </a:lnTo>
                <a:lnTo>
                  <a:pt x="3391" y="988"/>
                </a:lnTo>
                <a:lnTo>
                  <a:pt x="3391" y="988"/>
                </a:lnTo>
                <a:lnTo>
                  <a:pt x="3388" y="986"/>
                </a:lnTo>
                <a:lnTo>
                  <a:pt x="3388" y="988"/>
                </a:lnTo>
                <a:lnTo>
                  <a:pt x="3386" y="993"/>
                </a:lnTo>
                <a:lnTo>
                  <a:pt x="3384" y="995"/>
                </a:lnTo>
                <a:lnTo>
                  <a:pt x="3384" y="997"/>
                </a:lnTo>
                <a:lnTo>
                  <a:pt x="3384" y="997"/>
                </a:lnTo>
                <a:lnTo>
                  <a:pt x="3384" y="997"/>
                </a:lnTo>
                <a:lnTo>
                  <a:pt x="3384" y="997"/>
                </a:lnTo>
                <a:lnTo>
                  <a:pt x="3384" y="1000"/>
                </a:lnTo>
                <a:lnTo>
                  <a:pt x="3384" y="1000"/>
                </a:lnTo>
                <a:lnTo>
                  <a:pt x="3377" y="1002"/>
                </a:lnTo>
                <a:lnTo>
                  <a:pt x="3377" y="1002"/>
                </a:lnTo>
                <a:lnTo>
                  <a:pt x="3375" y="1002"/>
                </a:lnTo>
                <a:lnTo>
                  <a:pt x="3373" y="1000"/>
                </a:lnTo>
                <a:lnTo>
                  <a:pt x="3373" y="1000"/>
                </a:lnTo>
                <a:lnTo>
                  <a:pt x="3370" y="1000"/>
                </a:lnTo>
                <a:lnTo>
                  <a:pt x="3370" y="1000"/>
                </a:lnTo>
                <a:lnTo>
                  <a:pt x="3370" y="1000"/>
                </a:lnTo>
                <a:lnTo>
                  <a:pt x="3370" y="1002"/>
                </a:lnTo>
                <a:lnTo>
                  <a:pt x="3373" y="1002"/>
                </a:lnTo>
                <a:lnTo>
                  <a:pt x="3373" y="1002"/>
                </a:lnTo>
                <a:lnTo>
                  <a:pt x="3368" y="1004"/>
                </a:lnTo>
                <a:lnTo>
                  <a:pt x="3368" y="1004"/>
                </a:lnTo>
                <a:lnTo>
                  <a:pt x="3368" y="1004"/>
                </a:lnTo>
                <a:lnTo>
                  <a:pt x="3373" y="1006"/>
                </a:lnTo>
                <a:lnTo>
                  <a:pt x="3377" y="1009"/>
                </a:lnTo>
                <a:lnTo>
                  <a:pt x="3377" y="1009"/>
                </a:lnTo>
                <a:lnTo>
                  <a:pt x="3379" y="1011"/>
                </a:lnTo>
                <a:lnTo>
                  <a:pt x="3379" y="1013"/>
                </a:lnTo>
                <a:lnTo>
                  <a:pt x="3382" y="1013"/>
                </a:lnTo>
                <a:lnTo>
                  <a:pt x="3382" y="1013"/>
                </a:lnTo>
                <a:lnTo>
                  <a:pt x="3384" y="1013"/>
                </a:lnTo>
                <a:lnTo>
                  <a:pt x="3386" y="1013"/>
                </a:lnTo>
                <a:lnTo>
                  <a:pt x="3393" y="1018"/>
                </a:lnTo>
                <a:lnTo>
                  <a:pt x="3395" y="1020"/>
                </a:lnTo>
                <a:lnTo>
                  <a:pt x="3400" y="1020"/>
                </a:lnTo>
                <a:lnTo>
                  <a:pt x="3400" y="1020"/>
                </a:lnTo>
                <a:lnTo>
                  <a:pt x="3411" y="1029"/>
                </a:lnTo>
                <a:lnTo>
                  <a:pt x="3413" y="1031"/>
                </a:lnTo>
                <a:lnTo>
                  <a:pt x="3418" y="1036"/>
                </a:lnTo>
                <a:lnTo>
                  <a:pt x="3420" y="1038"/>
                </a:lnTo>
                <a:lnTo>
                  <a:pt x="3424" y="1040"/>
                </a:lnTo>
                <a:lnTo>
                  <a:pt x="3427" y="1043"/>
                </a:lnTo>
                <a:lnTo>
                  <a:pt x="3429" y="1043"/>
                </a:lnTo>
                <a:lnTo>
                  <a:pt x="3433" y="1045"/>
                </a:lnTo>
                <a:lnTo>
                  <a:pt x="3438" y="1047"/>
                </a:lnTo>
                <a:lnTo>
                  <a:pt x="3438" y="1049"/>
                </a:lnTo>
                <a:lnTo>
                  <a:pt x="3442" y="1049"/>
                </a:lnTo>
                <a:lnTo>
                  <a:pt x="3442" y="1052"/>
                </a:lnTo>
                <a:lnTo>
                  <a:pt x="3445" y="1056"/>
                </a:lnTo>
                <a:lnTo>
                  <a:pt x="3447" y="1061"/>
                </a:lnTo>
                <a:lnTo>
                  <a:pt x="3447" y="1065"/>
                </a:lnTo>
                <a:lnTo>
                  <a:pt x="3447" y="1065"/>
                </a:lnTo>
                <a:lnTo>
                  <a:pt x="3447" y="1067"/>
                </a:lnTo>
                <a:lnTo>
                  <a:pt x="3447" y="1070"/>
                </a:lnTo>
                <a:lnTo>
                  <a:pt x="3445" y="1072"/>
                </a:lnTo>
                <a:lnTo>
                  <a:pt x="3442" y="1074"/>
                </a:lnTo>
                <a:lnTo>
                  <a:pt x="3438" y="1076"/>
                </a:lnTo>
                <a:lnTo>
                  <a:pt x="3436" y="1079"/>
                </a:lnTo>
                <a:lnTo>
                  <a:pt x="3433" y="1079"/>
                </a:lnTo>
                <a:lnTo>
                  <a:pt x="3431" y="1081"/>
                </a:lnTo>
                <a:lnTo>
                  <a:pt x="3424" y="1083"/>
                </a:lnTo>
                <a:lnTo>
                  <a:pt x="3422" y="1083"/>
                </a:lnTo>
                <a:lnTo>
                  <a:pt x="3420" y="1083"/>
                </a:lnTo>
                <a:lnTo>
                  <a:pt x="3420" y="1083"/>
                </a:lnTo>
                <a:lnTo>
                  <a:pt x="3418" y="1083"/>
                </a:lnTo>
                <a:lnTo>
                  <a:pt x="3411" y="1081"/>
                </a:lnTo>
                <a:lnTo>
                  <a:pt x="3402" y="1081"/>
                </a:lnTo>
                <a:lnTo>
                  <a:pt x="3397" y="1083"/>
                </a:lnTo>
                <a:lnTo>
                  <a:pt x="3395" y="1083"/>
                </a:lnTo>
                <a:lnTo>
                  <a:pt x="3388" y="1083"/>
                </a:lnTo>
                <a:lnTo>
                  <a:pt x="3386" y="1081"/>
                </a:lnTo>
                <a:lnTo>
                  <a:pt x="3379" y="1081"/>
                </a:lnTo>
                <a:lnTo>
                  <a:pt x="3375" y="1079"/>
                </a:lnTo>
                <a:lnTo>
                  <a:pt x="3373" y="1076"/>
                </a:lnTo>
                <a:lnTo>
                  <a:pt x="3370" y="1076"/>
                </a:lnTo>
                <a:lnTo>
                  <a:pt x="3368" y="1076"/>
                </a:lnTo>
                <a:lnTo>
                  <a:pt x="3368" y="1076"/>
                </a:lnTo>
                <a:lnTo>
                  <a:pt x="3366" y="1076"/>
                </a:lnTo>
                <a:lnTo>
                  <a:pt x="3364" y="1076"/>
                </a:lnTo>
                <a:lnTo>
                  <a:pt x="3361" y="1076"/>
                </a:lnTo>
                <a:lnTo>
                  <a:pt x="3361" y="1074"/>
                </a:lnTo>
                <a:lnTo>
                  <a:pt x="3359" y="1070"/>
                </a:lnTo>
                <a:lnTo>
                  <a:pt x="3357" y="1070"/>
                </a:lnTo>
                <a:lnTo>
                  <a:pt x="3357" y="1070"/>
                </a:lnTo>
                <a:lnTo>
                  <a:pt x="3350" y="1070"/>
                </a:lnTo>
                <a:lnTo>
                  <a:pt x="3348" y="1070"/>
                </a:lnTo>
                <a:lnTo>
                  <a:pt x="3346" y="1067"/>
                </a:lnTo>
                <a:lnTo>
                  <a:pt x="3343" y="1065"/>
                </a:lnTo>
                <a:lnTo>
                  <a:pt x="3343" y="1065"/>
                </a:lnTo>
                <a:lnTo>
                  <a:pt x="3346" y="1065"/>
                </a:lnTo>
                <a:lnTo>
                  <a:pt x="3346" y="1063"/>
                </a:lnTo>
                <a:lnTo>
                  <a:pt x="3343" y="1063"/>
                </a:lnTo>
                <a:lnTo>
                  <a:pt x="3339" y="1065"/>
                </a:lnTo>
                <a:lnTo>
                  <a:pt x="3330" y="1065"/>
                </a:lnTo>
                <a:lnTo>
                  <a:pt x="3316" y="1063"/>
                </a:lnTo>
                <a:lnTo>
                  <a:pt x="3316" y="1063"/>
                </a:lnTo>
                <a:lnTo>
                  <a:pt x="3310" y="1065"/>
                </a:lnTo>
                <a:lnTo>
                  <a:pt x="3305" y="1067"/>
                </a:lnTo>
                <a:lnTo>
                  <a:pt x="3301" y="1070"/>
                </a:lnTo>
                <a:lnTo>
                  <a:pt x="3296" y="1072"/>
                </a:lnTo>
                <a:lnTo>
                  <a:pt x="3287" y="1076"/>
                </a:lnTo>
                <a:lnTo>
                  <a:pt x="3285" y="1079"/>
                </a:lnTo>
                <a:lnTo>
                  <a:pt x="3285" y="1081"/>
                </a:lnTo>
                <a:lnTo>
                  <a:pt x="3278" y="1081"/>
                </a:lnTo>
                <a:lnTo>
                  <a:pt x="3269" y="1079"/>
                </a:lnTo>
                <a:lnTo>
                  <a:pt x="3262" y="1079"/>
                </a:lnTo>
                <a:lnTo>
                  <a:pt x="3253" y="1079"/>
                </a:lnTo>
                <a:lnTo>
                  <a:pt x="3251" y="1079"/>
                </a:lnTo>
                <a:lnTo>
                  <a:pt x="3251" y="1079"/>
                </a:lnTo>
                <a:lnTo>
                  <a:pt x="3251" y="1081"/>
                </a:lnTo>
                <a:lnTo>
                  <a:pt x="3249" y="1083"/>
                </a:lnTo>
                <a:lnTo>
                  <a:pt x="3251" y="1083"/>
                </a:lnTo>
                <a:lnTo>
                  <a:pt x="3251" y="1083"/>
                </a:lnTo>
                <a:lnTo>
                  <a:pt x="3253" y="1085"/>
                </a:lnTo>
                <a:lnTo>
                  <a:pt x="3256" y="1085"/>
                </a:lnTo>
                <a:lnTo>
                  <a:pt x="3262" y="1088"/>
                </a:lnTo>
                <a:lnTo>
                  <a:pt x="3262" y="1088"/>
                </a:lnTo>
                <a:lnTo>
                  <a:pt x="3262" y="1088"/>
                </a:lnTo>
                <a:lnTo>
                  <a:pt x="3258" y="1088"/>
                </a:lnTo>
                <a:lnTo>
                  <a:pt x="3251" y="1088"/>
                </a:lnTo>
                <a:lnTo>
                  <a:pt x="3249" y="1090"/>
                </a:lnTo>
                <a:lnTo>
                  <a:pt x="3247" y="1090"/>
                </a:lnTo>
                <a:lnTo>
                  <a:pt x="3247" y="1092"/>
                </a:lnTo>
                <a:lnTo>
                  <a:pt x="3247" y="1092"/>
                </a:lnTo>
                <a:lnTo>
                  <a:pt x="3249" y="1092"/>
                </a:lnTo>
                <a:lnTo>
                  <a:pt x="3251" y="1092"/>
                </a:lnTo>
                <a:lnTo>
                  <a:pt x="3249" y="1094"/>
                </a:lnTo>
                <a:lnTo>
                  <a:pt x="3244" y="1094"/>
                </a:lnTo>
                <a:lnTo>
                  <a:pt x="3244" y="1094"/>
                </a:lnTo>
                <a:lnTo>
                  <a:pt x="3238" y="1092"/>
                </a:lnTo>
                <a:lnTo>
                  <a:pt x="3233" y="1094"/>
                </a:lnTo>
                <a:lnTo>
                  <a:pt x="3233" y="1094"/>
                </a:lnTo>
                <a:lnTo>
                  <a:pt x="3233" y="1092"/>
                </a:lnTo>
                <a:lnTo>
                  <a:pt x="3233" y="1092"/>
                </a:lnTo>
                <a:lnTo>
                  <a:pt x="3233" y="1092"/>
                </a:lnTo>
                <a:lnTo>
                  <a:pt x="3231" y="1092"/>
                </a:lnTo>
                <a:lnTo>
                  <a:pt x="3231" y="1092"/>
                </a:lnTo>
                <a:lnTo>
                  <a:pt x="3229" y="1092"/>
                </a:lnTo>
                <a:lnTo>
                  <a:pt x="3231" y="1094"/>
                </a:lnTo>
                <a:lnTo>
                  <a:pt x="3231" y="1094"/>
                </a:lnTo>
                <a:lnTo>
                  <a:pt x="3229" y="1094"/>
                </a:lnTo>
                <a:lnTo>
                  <a:pt x="3226" y="1094"/>
                </a:lnTo>
                <a:lnTo>
                  <a:pt x="3224" y="1094"/>
                </a:lnTo>
                <a:lnTo>
                  <a:pt x="3222" y="1092"/>
                </a:lnTo>
                <a:lnTo>
                  <a:pt x="3222" y="1092"/>
                </a:lnTo>
                <a:lnTo>
                  <a:pt x="3220" y="1092"/>
                </a:lnTo>
                <a:lnTo>
                  <a:pt x="3217" y="1094"/>
                </a:lnTo>
                <a:lnTo>
                  <a:pt x="3213" y="1092"/>
                </a:lnTo>
                <a:lnTo>
                  <a:pt x="3211" y="1097"/>
                </a:lnTo>
                <a:lnTo>
                  <a:pt x="3208" y="1101"/>
                </a:lnTo>
                <a:lnTo>
                  <a:pt x="3206" y="1101"/>
                </a:lnTo>
                <a:lnTo>
                  <a:pt x="3204" y="1103"/>
                </a:lnTo>
                <a:lnTo>
                  <a:pt x="3204" y="1106"/>
                </a:lnTo>
                <a:lnTo>
                  <a:pt x="3204" y="1108"/>
                </a:lnTo>
                <a:lnTo>
                  <a:pt x="3204" y="1110"/>
                </a:lnTo>
                <a:lnTo>
                  <a:pt x="3204" y="1110"/>
                </a:lnTo>
                <a:lnTo>
                  <a:pt x="3208" y="1110"/>
                </a:lnTo>
                <a:lnTo>
                  <a:pt x="3211" y="1110"/>
                </a:lnTo>
                <a:lnTo>
                  <a:pt x="3215" y="1108"/>
                </a:lnTo>
                <a:lnTo>
                  <a:pt x="3217" y="1108"/>
                </a:lnTo>
                <a:lnTo>
                  <a:pt x="3217" y="1110"/>
                </a:lnTo>
                <a:lnTo>
                  <a:pt x="3215" y="1110"/>
                </a:lnTo>
                <a:lnTo>
                  <a:pt x="3213" y="1112"/>
                </a:lnTo>
                <a:lnTo>
                  <a:pt x="3213" y="1112"/>
                </a:lnTo>
                <a:lnTo>
                  <a:pt x="3213" y="1115"/>
                </a:lnTo>
                <a:lnTo>
                  <a:pt x="3215" y="1117"/>
                </a:lnTo>
                <a:lnTo>
                  <a:pt x="3215" y="1117"/>
                </a:lnTo>
                <a:lnTo>
                  <a:pt x="3215" y="1119"/>
                </a:lnTo>
                <a:lnTo>
                  <a:pt x="3215" y="1119"/>
                </a:lnTo>
                <a:lnTo>
                  <a:pt x="3215" y="1119"/>
                </a:lnTo>
                <a:lnTo>
                  <a:pt x="3217" y="1119"/>
                </a:lnTo>
                <a:lnTo>
                  <a:pt x="3217" y="1119"/>
                </a:lnTo>
                <a:lnTo>
                  <a:pt x="3217" y="1121"/>
                </a:lnTo>
                <a:lnTo>
                  <a:pt x="3217" y="1124"/>
                </a:lnTo>
                <a:lnTo>
                  <a:pt x="3215" y="1124"/>
                </a:lnTo>
                <a:lnTo>
                  <a:pt x="3215" y="1124"/>
                </a:lnTo>
                <a:lnTo>
                  <a:pt x="3215" y="1124"/>
                </a:lnTo>
                <a:lnTo>
                  <a:pt x="3215" y="1126"/>
                </a:lnTo>
                <a:lnTo>
                  <a:pt x="3215" y="1126"/>
                </a:lnTo>
                <a:lnTo>
                  <a:pt x="3217" y="1128"/>
                </a:lnTo>
                <a:lnTo>
                  <a:pt x="3217" y="1128"/>
                </a:lnTo>
                <a:lnTo>
                  <a:pt x="3220" y="1128"/>
                </a:lnTo>
                <a:lnTo>
                  <a:pt x="3220" y="1128"/>
                </a:lnTo>
                <a:lnTo>
                  <a:pt x="3215" y="1130"/>
                </a:lnTo>
                <a:lnTo>
                  <a:pt x="3215" y="1130"/>
                </a:lnTo>
                <a:lnTo>
                  <a:pt x="3213" y="1128"/>
                </a:lnTo>
                <a:lnTo>
                  <a:pt x="3213" y="1128"/>
                </a:lnTo>
                <a:lnTo>
                  <a:pt x="3213" y="1130"/>
                </a:lnTo>
                <a:lnTo>
                  <a:pt x="3213" y="1130"/>
                </a:lnTo>
                <a:lnTo>
                  <a:pt x="3213" y="1128"/>
                </a:lnTo>
                <a:lnTo>
                  <a:pt x="3213" y="1128"/>
                </a:lnTo>
                <a:lnTo>
                  <a:pt x="3211" y="1126"/>
                </a:lnTo>
                <a:lnTo>
                  <a:pt x="3211" y="1126"/>
                </a:lnTo>
                <a:lnTo>
                  <a:pt x="3208" y="1126"/>
                </a:lnTo>
                <a:lnTo>
                  <a:pt x="3208" y="1126"/>
                </a:lnTo>
                <a:lnTo>
                  <a:pt x="3208" y="1126"/>
                </a:lnTo>
                <a:lnTo>
                  <a:pt x="3208" y="1128"/>
                </a:lnTo>
                <a:lnTo>
                  <a:pt x="3208" y="1130"/>
                </a:lnTo>
                <a:lnTo>
                  <a:pt x="3208" y="1130"/>
                </a:lnTo>
                <a:lnTo>
                  <a:pt x="3206" y="1133"/>
                </a:lnTo>
                <a:lnTo>
                  <a:pt x="3208" y="1133"/>
                </a:lnTo>
                <a:lnTo>
                  <a:pt x="3208" y="1133"/>
                </a:lnTo>
                <a:lnTo>
                  <a:pt x="3211" y="1133"/>
                </a:lnTo>
                <a:lnTo>
                  <a:pt x="3211" y="1135"/>
                </a:lnTo>
                <a:lnTo>
                  <a:pt x="3213" y="1133"/>
                </a:lnTo>
                <a:lnTo>
                  <a:pt x="3213" y="1133"/>
                </a:lnTo>
                <a:lnTo>
                  <a:pt x="3215" y="1135"/>
                </a:lnTo>
                <a:lnTo>
                  <a:pt x="3215" y="1135"/>
                </a:lnTo>
                <a:lnTo>
                  <a:pt x="3217" y="1135"/>
                </a:lnTo>
                <a:lnTo>
                  <a:pt x="3220" y="1137"/>
                </a:lnTo>
                <a:lnTo>
                  <a:pt x="3222" y="1137"/>
                </a:lnTo>
                <a:lnTo>
                  <a:pt x="3222" y="1139"/>
                </a:lnTo>
                <a:lnTo>
                  <a:pt x="3222" y="1142"/>
                </a:lnTo>
                <a:lnTo>
                  <a:pt x="3220" y="1142"/>
                </a:lnTo>
                <a:lnTo>
                  <a:pt x="3220" y="1142"/>
                </a:lnTo>
                <a:lnTo>
                  <a:pt x="3220" y="1144"/>
                </a:lnTo>
                <a:lnTo>
                  <a:pt x="3222" y="1146"/>
                </a:lnTo>
                <a:lnTo>
                  <a:pt x="3222" y="1148"/>
                </a:lnTo>
                <a:lnTo>
                  <a:pt x="3222" y="1148"/>
                </a:lnTo>
                <a:lnTo>
                  <a:pt x="3224" y="1148"/>
                </a:lnTo>
                <a:lnTo>
                  <a:pt x="3224" y="1148"/>
                </a:lnTo>
                <a:lnTo>
                  <a:pt x="3226" y="1151"/>
                </a:lnTo>
                <a:lnTo>
                  <a:pt x="3226" y="1151"/>
                </a:lnTo>
                <a:lnTo>
                  <a:pt x="3224" y="1153"/>
                </a:lnTo>
                <a:lnTo>
                  <a:pt x="3222" y="1153"/>
                </a:lnTo>
                <a:lnTo>
                  <a:pt x="3222" y="1153"/>
                </a:lnTo>
                <a:lnTo>
                  <a:pt x="3222" y="1155"/>
                </a:lnTo>
                <a:lnTo>
                  <a:pt x="3222" y="1155"/>
                </a:lnTo>
                <a:lnTo>
                  <a:pt x="3224" y="1153"/>
                </a:lnTo>
                <a:lnTo>
                  <a:pt x="3229" y="1155"/>
                </a:lnTo>
                <a:lnTo>
                  <a:pt x="3235" y="1153"/>
                </a:lnTo>
                <a:lnTo>
                  <a:pt x="3238" y="1153"/>
                </a:lnTo>
                <a:lnTo>
                  <a:pt x="3238" y="1155"/>
                </a:lnTo>
                <a:lnTo>
                  <a:pt x="3235" y="1155"/>
                </a:lnTo>
                <a:lnTo>
                  <a:pt x="3233" y="1157"/>
                </a:lnTo>
                <a:lnTo>
                  <a:pt x="3233" y="1157"/>
                </a:lnTo>
                <a:lnTo>
                  <a:pt x="3229" y="1157"/>
                </a:lnTo>
                <a:lnTo>
                  <a:pt x="3226" y="1160"/>
                </a:lnTo>
                <a:lnTo>
                  <a:pt x="3226" y="1160"/>
                </a:lnTo>
                <a:lnTo>
                  <a:pt x="3224" y="1160"/>
                </a:lnTo>
                <a:lnTo>
                  <a:pt x="3226" y="1160"/>
                </a:lnTo>
                <a:lnTo>
                  <a:pt x="3229" y="1160"/>
                </a:lnTo>
                <a:lnTo>
                  <a:pt x="3231" y="1160"/>
                </a:lnTo>
                <a:lnTo>
                  <a:pt x="3235" y="1160"/>
                </a:lnTo>
                <a:lnTo>
                  <a:pt x="3233" y="1160"/>
                </a:lnTo>
                <a:lnTo>
                  <a:pt x="3233" y="1162"/>
                </a:lnTo>
                <a:lnTo>
                  <a:pt x="3235" y="1160"/>
                </a:lnTo>
                <a:lnTo>
                  <a:pt x="3238" y="1160"/>
                </a:lnTo>
                <a:lnTo>
                  <a:pt x="3238" y="1157"/>
                </a:lnTo>
                <a:lnTo>
                  <a:pt x="3242" y="1157"/>
                </a:lnTo>
                <a:lnTo>
                  <a:pt x="3244" y="1160"/>
                </a:lnTo>
                <a:lnTo>
                  <a:pt x="3247" y="1160"/>
                </a:lnTo>
                <a:lnTo>
                  <a:pt x="3247" y="1160"/>
                </a:lnTo>
                <a:lnTo>
                  <a:pt x="3249" y="1160"/>
                </a:lnTo>
                <a:lnTo>
                  <a:pt x="3249" y="1160"/>
                </a:lnTo>
                <a:lnTo>
                  <a:pt x="3251" y="1160"/>
                </a:lnTo>
                <a:lnTo>
                  <a:pt x="3251" y="1162"/>
                </a:lnTo>
                <a:lnTo>
                  <a:pt x="3251" y="1162"/>
                </a:lnTo>
                <a:lnTo>
                  <a:pt x="3251" y="1164"/>
                </a:lnTo>
                <a:lnTo>
                  <a:pt x="3253" y="1166"/>
                </a:lnTo>
                <a:lnTo>
                  <a:pt x="3256" y="1166"/>
                </a:lnTo>
                <a:lnTo>
                  <a:pt x="3260" y="1169"/>
                </a:lnTo>
                <a:lnTo>
                  <a:pt x="3262" y="1169"/>
                </a:lnTo>
                <a:lnTo>
                  <a:pt x="3267" y="1169"/>
                </a:lnTo>
                <a:lnTo>
                  <a:pt x="3269" y="1166"/>
                </a:lnTo>
                <a:lnTo>
                  <a:pt x="3269" y="1166"/>
                </a:lnTo>
                <a:lnTo>
                  <a:pt x="3271" y="1169"/>
                </a:lnTo>
                <a:lnTo>
                  <a:pt x="3271" y="1166"/>
                </a:lnTo>
                <a:lnTo>
                  <a:pt x="3271" y="1166"/>
                </a:lnTo>
                <a:lnTo>
                  <a:pt x="3274" y="1164"/>
                </a:lnTo>
                <a:lnTo>
                  <a:pt x="3274" y="1162"/>
                </a:lnTo>
                <a:lnTo>
                  <a:pt x="3274" y="1157"/>
                </a:lnTo>
                <a:lnTo>
                  <a:pt x="3274" y="1157"/>
                </a:lnTo>
                <a:lnTo>
                  <a:pt x="3280" y="1157"/>
                </a:lnTo>
                <a:lnTo>
                  <a:pt x="3285" y="1157"/>
                </a:lnTo>
                <a:lnTo>
                  <a:pt x="3285" y="1157"/>
                </a:lnTo>
                <a:lnTo>
                  <a:pt x="3292" y="1162"/>
                </a:lnTo>
                <a:lnTo>
                  <a:pt x="3296" y="1162"/>
                </a:lnTo>
                <a:lnTo>
                  <a:pt x="3298" y="1164"/>
                </a:lnTo>
                <a:lnTo>
                  <a:pt x="3301" y="1166"/>
                </a:lnTo>
                <a:lnTo>
                  <a:pt x="3301" y="1169"/>
                </a:lnTo>
                <a:lnTo>
                  <a:pt x="3305" y="1171"/>
                </a:lnTo>
                <a:lnTo>
                  <a:pt x="3307" y="1171"/>
                </a:lnTo>
                <a:lnTo>
                  <a:pt x="3310" y="1171"/>
                </a:lnTo>
                <a:lnTo>
                  <a:pt x="3312" y="1171"/>
                </a:lnTo>
                <a:lnTo>
                  <a:pt x="3319" y="1169"/>
                </a:lnTo>
                <a:lnTo>
                  <a:pt x="3319" y="1169"/>
                </a:lnTo>
                <a:lnTo>
                  <a:pt x="3323" y="1169"/>
                </a:lnTo>
                <a:lnTo>
                  <a:pt x="3325" y="1166"/>
                </a:lnTo>
                <a:lnTo>
                  <a:pt x="3328" y="1166"/>
                </a:lnTo>
                <a:lnTo>
                  <a:pt x="3332" y="1162"/>
                </a:lnTo>
                <a:lnTo>
                  <a:pt x="3337" y="1157"/>
                </a:lnTo>
                <a:lnTo>
                  <a:pt x="3339" y="1157"/>
                </a:lnTo>
                <a:lnTo>
                  <a:pt x="3339" y="1157"/>
                </a:lnTo>
                <a:lnTo>
                  <a:pt x="3341" y="1160"/>
                </a:lnTo>
                <a:lnTo>
                  <a:pt x="3346" y="1160"/>
                </a:lnTo>
                <a:lnTo>
                  <a:pt x="3348" y="1162"/>
                </a:lnTo>
                <a:lnTo>
                  <a:pt x="3350" y="1162"/>
                </a:lnTo>
                <a:lnTo>
                  <a:pt x="3352" y="1160"/>
                </a:lnTo>
                <a:lnTo>
                  <a:pt x="3352" y="1160"/>
                </a:lnTo>
                <a:lnTo>
                  <a:pt x="3355" y="1157"/>
                </a:lnTo>
                <a:lnTo>
                  <a:pt x="3355" y="1157"/>
                </a:lnTo>
                <a:lnTo>
                  <a:pt x="3357" y="1157"/>
                </a:lnTo>
                <a:lnTo>
                  <a:pt x="3359" y="1155"/>
                </a:lnTo>
                <a:lnTo>
                  <a:pt x="3359" y="1157"/>
                </a:lnTo>
                <a:lnTo>
                  <a:pt x="3361" y="1157"/>
                </a:lnTo>
                <a:lnTo>
                  <a:pt x="3361" y="1160"/>
                </a:lnTo>
                <a:lnTo>
                  <a:pt x="3361" y="1160"/>
                </a:lnTo>
                <a:lnTo>
                  <a:pt x="3359" y="1162"/>
                </a:lnTo>
                <a:lnTo>
                  <a:pt x="3357" y="1164"/>
                </a:lnTo>
                <a:lnTo>
                  <a:pt x="3355" y="1166"/>
                </a:lnTo>
                <a:lnTo>
                  <a:pt x="3357" y="1169"/>
                </a:lnTo>
                <a:lnTo>
                  <a:pt x="3357" y="1171"/>
                </a:lnTo>
                <a:lnTo>
                  <a:pt x="3357" y="1173"/>
                </a:lnTo>
                <a:lnTo>
                  <a:pt x="3355" y="1175"/>
                </a:lnTo>
                <a:lnTo>
                  <a:pt x="3355" y="1180"/>
                </a:lnTo>
                <a:lnTo>
                  <a:pt x="3357" y="1182"/>
                </a:lnTo>
                <a:lnTo>
                  <a:pt x="3357" y="1184"/>
                </a:lnTo>
                <a:lnTo>
                  <a:pt x="3357" y="1184"/>
                </a:lnTo>
                <a:lnTo>
                  <a:pt x="3357" y="1187"/>
                </a:lnTo>
                <a:lnTo>
                  <a:pt x="3357" y="1189"/>
                </a:lnTo>
                <a:lnTo>
                  <a:pt x="3357" y="1191"/>
                </a:lnTo>
                <a:lnTo>
                  <a:pt x="3357" y="1191"/>
                </a:lnTo>
                <a:lnTo>
                  <a:pt x="3357" y="1196"/>
                </a:lnTo>
                <a:lnTo>
                  <a:pt x="3357" y="1198"/>
                </a:lnTo>
                <a:lnTo>
                  <a:pt x="3357" y="1198"/>
                </a:lnTo>
                <a:lnTo>
                  <a:pt x="3355" y="1200"/>
                </a:lnTo>
                <a:lnTo>
                  <a:pt x="3352" y="1202"/>
                </a:lnTo>
                <a:lnTo>
                  <a:pt x="3352" y="1207"/>
                </a:lnTo>
                <a:lnTo>
                  <a:pt x="3350" y="1209"/>
                </a:lnTo>
                <a:lnTo>
                  <a:pt x="3348" y="1216"/>
                </a:lnTo>
                <a:lnTo>
                  <a:pt x="3346" y="1218"/>
                </a:lnTo>
                <a:lnTo>
                  <a:pt x="3346" y="1220"/>
                </a:lnTo>
                <a:lnTo>
                  <a:pt x="3346" y="1220"/>
                </a:lnTo>
                <a:lnTo>
                  <a:pt x="3343" y="1223"/>
                </a:lnTo>
                <a:lnTo>
                  <a:pt x="3343" y="1225"/>
                </a:lnTo>
                <a:lnTo>
                  <a:pt x="3343" y="1227"/>
                </a:lnTo>
                <a:lnTo>
                  <a:pt x="3341" y="1232"/>
                </a:lnTo>
                <a:lnTo>
                  <a:pt x="3339" y="1238"/>
                </a:lnTo>
                <a:lnTo>
                  <a:pt x="3337" y="1243"/>
                </a:lnTo>
                <a:lnTo>
                  <a:pt x="3334" y="1247"/>
                </a:lnTo>
                <a:lnTo>
                  <a:pt x="3334" y="1247"/>
                </a:lnTo>
                <a:lnTo>
                  <a:pt x="3332" y="1250"/>
                </a:lnTo>
                <a:lnTo>
                  <a:pt x="3330" y="1252"/>
                </a:lnTo>
                <a:lnTo>
                  <a:pt x="3330" y="1254"/>
                </a:lnTo>
                <a:lnTo>
                  <a:pt x="3325" y="1254"/>
                </a:lnTo>
                <a:lnTo>
                  <a:pt x="3321" y="1256"/>
                </a:lnTo>
                <a:lnTo>
                  <a:pt x="3316" y="1256"/>
                </a:lnTo>
                <a:lnTo>
                  <a:pt x="3314" y="1256"/>
                </a:lnTo>
                <a:lnTo>
                  <a:pt x="3314" y="1256"/>
                </a:lnTo>
                <a:lnTo>
                  <a:pt x="3314" y="1256"/>
                </a:lnTo>
                <a:lnTo>
                  <a:pt x="3310" y="1256"/>
                </a:lnTo>
                <a:lnTo>
                  <a:pt x="3310" y="1256"/>
                </a:lnTo>
                <a:lnTo>
                  <a:pt x="3307" y="1256"/>
                </a:lnTo>
                <a:lnTo>
                  <a:pt x="3305" y="1256"/>
                </a:lnTo>
                <a:lnTo>
                  <a:pt x="3305" y="1256"/>
                </a:lnTo>
                <a:lnTo>
                  <a:pt x="3301" y="1254"/>
                </a:lnTo>
                <a:lnTo>
                  <a:pt x="3301" y="1254"/>
                </a:lnTo>
                <a:lnTo>
                  <a:pt x="3298" y="1254"/>
                </a:lnTo>
                <a:lnTo>
                  <a:pt x="3301" y="1254"/>
                </a:lnTo>
                <a:lnTo>
                  <a:pt x="3301" y="1254"/>
                </a:lnTo>
                <a:lnTo>
                  <a:pt x="3298" y="1256"/>
                </a:lnTo>
                <a:lnTo>
                  <a:pt x="3298" y="1256"/>
                </a:lnTo>
                <a:lnTo>
                  <a:pt x="3296" y="1256"/>
                </a:lnTo>
                <a:lnTo>
                  <a:pt x="3296" y="1254"/>
                </a:lnTo>
                <a:lnTo>
                  <a:pt x="3294" y="1254"/>
                </a:lnTo>
                <a:lnTo>
                  <a:pt x="3292" y="1254"/>
                </a:lnTo>
                <a:lnTo>
                  <a:pt x="3294" y="1252"/>
                </a:lnTo>
                <a:lnTo>
                  <a:pt x="3294" y="1250"/>
                </a:lnTo>
                <a:lnTo>
                  <a:pt x="3296" y="1252"/>
                </a:lnTo>
                <a:lnTo>
                  <a:pt x="3298" y="1252"/>
                </a:lnTo>
                <a:lnTo>
                  <a:pt x="3296" y="1250"/>
                </a:lnTo>
                <a:lnTo>
                  <a:pt x="3294" y="1250"/>
                </a:lnTo>
                <a:lnTo>
                  <a:pt x="3294" y="1250"/>
                </a:lnTo>
                <a:lnTo>
                  <a:pt x="3289" y="1250"/>
                </a:lnTo>
                <a:lnTo>
                  <a:pt x="3289" y="1250"/>
                </a:lnTo>
                <a:lnTo>
                  <a:pt x="3283" y="1247"/>
                </a:lnTo>
                <a:lnTo>
                  <a:pt x="3283" y="1247"/>
                </a:lnTo>
                <a:lnTo>
                  <a:pt x="3280" y="1247"/>
                </a:lnTo>
                <a:lnTo>
                  <a:pt x="3280" y="1250"/>
                </a:lnTo>
                <a:lnTo>
                  <a:pt x="3280" y="1250"/>
                </a:lnTo>
                <a:lnTo>
                  <a:pt x="3278" y="1252"/>
                </a:lnTo>
                <a:lnTo>
                  <a:pt x="3276" y="1252"/>
                </a:lnTo>
                <a:lnTo>
                  <a:pt x="3274" y="1252"/>
                </a:lnTo>
                <a:lnTo>
                  <a:pt x="3278" y="1250"/>
                </a:lnTo>
                <a:lnTo>
                  <a:pt x="3278" y="1250"/>
                </a:lnTo>
                <a:lnTo>
                  <a:pt x="3274" y="1250"/>
                </a:lnTo>
                <a:lnTo>
                  <a:pt x="3271" y="1250"/>
                </a:lnTo>
                <a:lnTo>
                  <a:pt x="3269" y="1252"/>
                </a:lnTo>
                <a:lnTo>
                  <a:pt x="3269" y="1252"/>
                </a:lnTo>
                <a:lnTo>
                  <a:pt x="3269" y="1252"/>
                </a:lnTo>
                <a:lnTo>
                  <a:pt x="3269" y="1254"/>
                </a:lnTo>
                <a:lnTo>
                  <a:pt x="3267" y="1254"/>
                </a:lnTo>
                <a:lnTo>
                  <a:pt x="3265" y="1254"/>
                </a:lnTo>
                <a:lnTo>
                  <a:pt x="3265" y="1254"/>
                </a:lnTo>
                <a:lnTo>
                  <a:pt x="3258" y="1259"/>
                </a:lnTo>
                <a:lnTo>
                  <a:pt x="3256" y="1259"/>
                </a:lnTo>
                <a:lnTo>
                  <a:pt x="3253" y="1261"/>
                </a:lnTo>
                <a:lnTo>
                  <a:pt x="3251" y="1261"/>
                </a:lnTo>
                <a:lnTo>
                  <a:pt x="3251" y="1261"/>
                </a:lnTo>
                <a:lnTo>
                  <a:pt x="3249" y="1261"/>
                </a:lnTo>
                <a:lnTo>
                  <a:pt x="3247" y="1259"/>
                </a:lnTo>
                <a:lnTo>
                  <a:pt x="3242" y="1256"/>
                </a:lnTo>
                <a:lnTo>
                  <a:pt x="3233" y="1256"/>
                </a:lnTo>
                <a:lnTo>
                  <a:pt x="3231" y="1254"/>
                </a:lnTo>
                <a:lnTo>
                  <a:pt x="3229" y="1254"/>
                </a:lnTo>
                <a:lnTo>
                  <a:pt x="3226" y="1254"/>
                </a:lnTo>
                <a:lnTo>
                  <a:pt x="3222" y="1252"/>
                </a:lnTo>
                <a:lnTo>
                  <a:pt x="3215" y="1250"/>
                </a:lnTo>
                <a:lnTo>
                  <a:pt x="3211" y="1250"/>
                </a:lnTo>
                <a:lnTo>
                  <a:pt x="3202" y="1247"/>
                </a:lnTo>
                <a:lnTo>
                  <a:pt x="3193" y="1250"/>
                </a:lnTo>
                <a:lnTo>
                  <a:pt x="3190" y="1250"/>
                </a:lnTo>
                <a:lnTo>
                  <a:pt x="3190" y="1247"/>
                </a:lnTo>
                <a:lnTo>
                  <a:pt x="3188" y="1245"/>
                </a:lnTo>
                <a:lnTo>
                  <a:pt x="3188" y="1243"/>
                </a:lnTo>
                <a:lnTo>
                  <a:pt x="3186" y="1243"/>
                </a:lnTo>
                <a:lnTo>
                  <a:pt x="3186" y="1241"/>
                </a:lnTo>
                <a:lnTo>
                  <a:pt x="3182" y="1241"/>
                </a:lnTo>
                <a:lnTo>
                  <a:pt x="3179" y="1241"/>
                </a:lnTo>
                <a:lnTo>
                  <a:pt x="3173" y="1241"/>
                </a:lnTo>
                <a:lnTo>
                  <a:pt x="3173" y="1241"/>
                </a:lnTo>
                <a:lnTo>
                  <a:pt x="3170" y="1238"/>
                </a:lnTo>
                <a:lnTo>
                  <a:pt x="3168" y="1238"/>
                </a:lnTo>
                <a:lnTo>
                  <a:pt x="3161" y="1238"/>
                </a:lnTo>
                <a:lnTo>
                  <a:pt x="3157" y="1236"/>
                </a:lnTo>
                <a:lnTo>
                  <a:pt x="3157" y="1234"/>
                </a:lnTo>
                <a:lnTo>
                  <a:pt x="3159" y="1234"/>
                </a:lnTo>
                <a:lnTo>
                  <a:pt x="3157" y="1232"/>
                </a:lnTo>
                <a:lnTo>
                  <a:pt x="3155" y="1229"/>
                </a:lnTo>
                <a:lnTo>
                  <a:pt x="3152" y="1229"/>
                </a:lnTo>
                <a:lnTo>
                  <a:pt x="3148" y="1227"/>
                </a:lnTo>
                <a:lnTo>
                  <a:pt x="3146" y="1227"/>
                </a:lnTo>
                <a:lnTo>
                  <a:pt x="3143" y="1225"/>
                </a:lnTo>
                <a:lnTo>
                  <a:pt x="3139" y="1225"/>
                </a:lnTo>
                <a:lnTo>
                  <a:pt x="3137" y="1225"/>
                </a:lnTo>
                <a:lnTo>
                  <a:pt x="3134" y="1225"/>
                </a:lnTo>
                <a:lnTo>
                  <a:pt x="3132" y="1227"/>
                </a:lnTo>
                <a:lnTo>
                  <a:pt x="3130" y="1227"/>
                </a:lnTo>
                <a:lnTo>
                  <a:pt x="3125" y="1227"/>
                </a:lnTo>
                <a:lnTo>
                  <a:pt x="3119" y="1232"/>
                </a:lnTo>
                <a:lnTo>
                  <a:pt x="3114" y="1234"/>
                </a:lnTo>
                <a:lnTo>
                  <a:pt x="3112" y="1238"/>
                </a:lnTo>
                <a:lnTo>
                  <a:pt x="3110" y="1238"/>
                </a:lnTo>
                <a:lnTo>
                  <a:pt x="3110" y="1241"/>
                </a:lnTo>
                <a:lnTo>
                  <a:pt x="3107" y="1245"/>
                </a:lnTo>
                <a:lnTo>
                  <a:pt x="3110" y="1250"/>
                </a:lnTo>
                <a:lnTo>
                  <a:pt x="3110" y="1252"/>
                </a:lnTo>
                <a:lnTo>
                  <a:pt x="3112" y="1254"/>
                </a:lnTo>
                <a:lnTo>
                  <a:pt x="3112" y="1254"/>
                </a:lnTo>
                <a:lnTo>
                  <a:pt x="3112" y="1256"/>
                </a:lnTo>
                <a:lnTo>
                  <a:pt x="3112" y="1259"/>
                </a:lnTo>
                <a:lnTo>
                  <a:pt x="3110" y="1261"/>
                </a:lnTo>
                <a:lnTo>
                  <a:pt x="3105" y="1268"/>
                </a:lnTo>
                <a:lnTo>
                  <a:pt x="3103" y="1268"/>
                </a:lnTo>
                <a:lnTo>
                  <a:pt x="3098" y="1270"/>
                </a:lnTo>
                <a:lnTo>
                  <a:pt x="3096" y="1270"/>
                </a:lnTo>
                <a:lnTo>
                  <a:pt x="3094" y="1270"/>
                </a:lnTo>
                <a:lnTo>
                  <a:pt x="3089" y="1268"/>
                </a:lnTo>
                <a:lnTo>
                  <a:pt x="3080" y="1263"/>
                </a:lnTo>
                <a:lnTo>
                  <a:pt x="3078" y="1261"/>
                </a:lnTo>
                <a:lnTo>
                  <a:pt x="3076" y="1259"/>
                </a:lnTo>
                <a:lnTo>
                  <a:pt x="3069" y="1256"/>
                </a:lnTo>
                <a:lnTo>
                  <a:pt x="3060" y="1254"/>
                </a:lnTo>
                <a:lnTo>
                  <a:pt x="3053" y="1254"/>
                </a:lnTo>
                <a:lnTo>
                  <a:pt x="3049" y="1254"/>
                </a:lnTo>
                <a:lnTo>
                  <a:pt x="3044" y="1252"/>
                </a:lnTo>
                <a:lnTo>
                  <a:pt x="3042" y="1252"/>
                </a:lnTo>
                <a:lnTo>
                  <a:pt x="3040" y="1250"/>
                </a:lnTo>
                <a:lnTo>
                  <a:pt x="3040" y="1247"/>
                </a:lnTo>
                <a:lnTo>
                  <a:pt x="3038" y="1245"/>
                </a:lnTo>
                <a:lnTo>
                  <a:pt x="3038" y="1241"/>
                </a:lnTo>
                <a:lnTo>
                  <a:pt x="3038" y="1238"/>
                </a:lnTo>
                <a:lnTo>
                  <a:pt x="3035" y="1236"/>
                </a:lnTo>
                <a:lnTo>
                  <a:pt x="3035" y="1234"/>
                </a:lnTo>
                <a:lnTo>
                  <a:pt x="3024" y="1232"/>
                </a:lnTo>
                <a:lnTo>
                  <a:pt x="3022" y="1232"/>
                </a:lnTo>
                <a:lnTo>
                  <a:pt x="3020" y="1229"/>
                </a:lnTo>
                <a:lnTo>
                  <a:pt x="3017" y="1229"/>
                </a:lnTo>
                <a:lnTo>
                  <a:pt x="3013" y="1227"/>
                </a:lnTo>
                <a:lnTo>
                  <a:pt x="3011" y="1227"/>
                </a:lnTo>
                <a:lnTo>
                  <a:pt x="3008" y="1227"/>
                </a:lnTo>
                <a:lnTo>
                  <a:pt x="3004" y="1225"/>
                </a:lnTo>
                <a:lnTo>
                  <a:pt x="3002" y="1225"/>
                </a:lnTo>
                <a:lnTo>
                  <a:pt x="2997" y="1227"/>
                </a:lnTo>
                <a:lnTo>
                  <a:pt x="2993" y="1227"/>
                </a:lnTo>
                <a:lnTo>
                  <a:pt x="2990" y="1227"/>
                </a:lnTo>
                <a:lnTo>
                  <a:pt x="2981" y="1223"/>
                </a:lnTo>
                <a:lnTo>
                  <a:pt x="2979" y="1223"/>
                </a:lnTo>
                <a:lnTo>
                  <a:pt x="2977" y="1220"/>
                </a:lnTo>
                <a:lnTo>
                  <a:pt x="2975" y="1220"/>
                </a:lnTo>
                <a:lnTo>
                  <a:pt x="2975" y="1220"/>
                </a:lnTo>
                <a:lnTo>
                  <a:pt x="2972" y="1220"/>
                </a:lnTo>
                <a:lnTo>
                  <a:pt x="2972" y="1220"/>
                </a:lnTo>
                <a:lnTo>
                  <a:pt x="2972" y="1220"/>
                </a:lnTo>
                <a:lnTo>
                  <a:pt x="2975" y="1218"/>
                </a:lnTo>
                <a:lnTo>
                  <a:pt x="2972" y="1218"/>
                </a:lnTo>
                <a:lnTo>
                  <a:pt x="2972" y="1218"/>
                </a:lnTo>
                <a:lnTo>
                  <a:pt x="2970" y="1214"/>
                </a:lnTo>
                <a:lnTo>
                  <a:pt x="2968" y="1214"/>
                </a:lnTo>
                <a:lnTo>
                  <a:pt x="2968" y="1216"/>
                </a:lnTo>
                <a:lnTo>
                  <a:pt x="2966" y="1216"/>
                </a:lnTo>
                <a:lnTo>
                  <a:pt x="2966" y="1216"/>
                </a:lnTo>
                <a:lnTo>
                  <a:pt x="2966" y="1214"/>
                </a:lnTo>
                <a:lnTo>
                  <a:pt x="2966" y="1211"/>
                </a:lnTo>
                <a:lnTo>
                  <a:pt x="2961" y="1214"/>
                </a:lnTo>
                <a:lnTo>
                  <a:pt x="2959" y="1211"/>
                </a:lnTo>
                <a:lnTo>
                  <a:pt x="2957" y="1209"/>
                </a:lnTo>
                <a:lnTo>
                  <a:pt x="2954" y="1207"/>
                </a:lnTo>
                <a:lnTo>
                  <a:pt x="2954" y="1205"/>
                </a:lnTo>
                <a:lnTo>
                  <a:pt x="2954" y="1202"/>
                </a:lnTo>
                <a:lnTo>
                  <a:pt x="2957" y="1202"/>
                </a:lnTo>
                <a:lnTo>
                  <a:pt x="2957" y="1200"/>
                </a:lnTo>
                <a:lnTo>
                  <a:pt x="2961" y="1198"/>
                </a:lnTo>
                <a:lnTo>
                  <a:pt x="2966" y="1196"/>
                </a:lnTo>
                <a:lnTo>
                  <a:pt x="2968" y="1191"/>
                </a:lnTo>
                <a:lnTo>
                  <a:pt x="2968" y="1189"/>
                </a:lnTo>
                <a:lnTo>
                  <a:pt x="2972" y="1184"/>
                </a:lnTo>
                <a:lnTo>
                  <a:pt x="2970" y="1184"/>
                </a:lnTo>
                <a:lnTo>
                  <a:pt x="2970" y="1182"/>
                </a:lnTo>
                <a:lnTo>
                  <a:pt x="2970" y="1180"/>
                </a:lnTo>
                <a:lnTo>
                  <a:pt x="2970" y="1178"/>
                </a:lnTo>
                <a:lnTo>
                  <a:pt x="2966" y="1175"/>
                </a:lnTo>
                <a:lnTo>
                  <a:pt x="2966" y="1175"/>
                </a:lnTo>
                <a:lnTo>
                  <a:pt x="2963" y="1173"/>
                </a:lnTo>
                <a:lnTo>
                  <a:pt x="2961" y="1171"/>
                </a:lnTo>
                <a:lnTo>
                  <a:pt x="2961" y="1169"/>
                </a:lnTo>
                <a:lnTo>
                  <a:pt x="2961" y="1166"/>
                </a:lnTo>
                <a:lnTo>
                  <a:pt x="2961" y="1166"/>
                </a:lnTo>
                <a:lnTo>
                  <a:pt x="2963" y="1164"/>
                </a:lnTo>
                <a:lnTo>
                  <a:pt x="2966" y="1164"/>
                </a:lnTo>
                <a:lnTo>
                  <a:pt x="2968" y="1160"/>
                </a:lnTo>
                <a:lnTo>
                  <a:pt x="2970" y="1157"/>
                </a:lnTo>
                <a:lnTo>
                  <a:pt x="2972" y="1157"/>
                </a:lnTo>
                <a:lnTo>
                  <a:pt x="2970" y="1155"/>
                </a:lnTo>
                <a:lnTo>
                  <a:pt x="2970" y="1153"/>
                </a:lnTo>
                <a:lnTo>
                  <a:pt x="2968" y="1153"/>
                </a:lnTo>
                <a:lnTo>
                  <a:pt x="2966" y="1155"/>
                </a:lnTo>
                <a:lnTo>
                  <a:pt x="2963" y="1157"/>
                </a:lnTo>
                <a:lnTo>
                  <a:pt x="2961" y="1157"/>
                </a:lnTo>
                <a:lnTo>
                  <a:pt x="2961" y="1160"/>
                </a:lnTo>
                <a:lnTo>
                  <a:pt x="2959" y="1157"/>
                </a:lnTo>
                <a:lnTo>
                  <a:pt x="2959" y="1157"/>
                </a:lnTo>
                <a:lnTo>
                  <a:pt x="2957" y="1153"/>
                </a:lnTo>
                <a:lnTo>
                  <a:pt x="2957" y="1151"/>
                </a:lnTo>
                <a:lnTo>
                  <a:pt x="2954" y="1151"/>
                </a:lnTo>
                <a:lnTo>
                  <a:pt x="2954" y="1151"/>
                </a:lnTo>
                <a:lnTo>
                  <a:pt x="2952" y="1151"/>
                </a:lnTo>
                <a:lnTo>
                  <a:pt x="2952" y="1151"/>
                </a:lnTo>
                <a:lnTo>
                  <a:pt x="2952" y="1151"/>
                </a:lnTo>
                <a:lnTo>
                  <a:pt x="2952" y="1153"/>
                </a:lnTo>
                <a:lnTo>
                  <a:pt x="2950" y="1151"/>
                </a:lnTo>
                <a:lnTo>
                  <a:pt x="2950" y="1151"/>
                </a:lnTo>
                <a:lnTo>
                  <a:pt x="2952" y="1148"/>
                </a:lnTo>
                <a:lnTo>
                  <a:pt x="2950" y="1148"/>
                </a:lnTo>
                <a:lnTo>
                  <a:pt x="2950" y="1148"/>
                </a:lnTo>
                <a:lnTo>
                  <a:pt x="2941" y="1151"/>
                </a:lnTo>
                <a:lnTo>
                  <a:pt x="2939" y="1151"/>
                </a:lnTo>
                <a:lnTo>
                  <a:pt x="2936" y="1155"/>
                </a:lnTo>
                <a:lnTo>
                  <a:pt x="2932" y="1155"/>
                </a:lnTo>
                <a:lnTo>
                  <a:pt x="2925" y="1155"/>
                </a:lnTo>
                <a:lnTo>
                  <a:pt x="2921" y="1157"/>
                </a:lnTo>
                <a:lnTo>
                  <a:pt x="2918" y="1157"/>
                </a:lnTo>
                <a:lnTo>
                  <a:pt x="2916" y="1155"/>
                </a:lnTo>
                <a:lnTo>
                  <a:pt x="2914" y="1153"/>
                </a:lnTo>
                <a:lnTo>
                  <a:pt x="2909" y="1153"/>
                </a:lnTo>
                <a:lnTo>
                  <a:pt x="2912" y="1155"/>
                </a:lnTo>
                <a:lnTo>
                  <a:pt x="2909" y="1155"/>
                </a:lnTo>
                <a:lnTo>
                  <a:pt x="2907" y="1155"/>
                </a:lnTo>
                <a:lnTo>
                  <a:pt x="2900" y="1155"/>
                </a:lnTo>
                <a:lnTo>
                  <a:pt x="2898" y="1153"/>
                </a:lnTo>
                <a:lnTo>
                  <a:pt x="2896" y="1153"/>
                </a:lnTo>
                <a:lnTo>
                  <a:pt x="2896" y="1155"/>
                </a:lnTo>
                <a:lnTo>
                  <a:pt x="2894" y="1157"/>
                </a:lnTo>
                <a:lnTo>
                  <a:pt x="2887" y="1157"/>
                </a:lnTo>
                <a:lnTo>
                  <a:pt x="2882" y="1160"/>
                </a:lnTo>
                <a:lnTo>
                  <a:pt x="2880" y="1160"/>
                </a:lnTo>
                <a:lnTo>
                  <a:pt x="2880" y="1160"/>
                </a:lnTo>
                <a:lnTo>
                  <a:pt x="2876" y="1157"/>
                </a:lnTo>
                <a:lnTo>
                  <a:pt x="2874" y="1157"/>
                </a:lnTo>
                <a:lnTo>
                  <a:pt x="2874" y="1155"/>
                </a:lnTo>
                <a:lnTo>
                  <a:pt x="2858" y="1155"/>
                </a:lnTo>
                <a:lnTo>
                  <a:pt x="2853" y="1157"/>
                </a:lnTo>
                <a:lnTo>
                  <a:pt x="2844" y="1157"/>
                </a:lnTo>
                <a:lnTo>
                  <a:pt x="2842" y="1160"/>
                </a:lnTo>
                <a:lnTo>
                  <a:pt x="2840" y="1162"/>
                </a:lnTo>
                <a:lnTo>
                  <a:pt x="2835" y="1162"/>
                </a:lnTo>
                <a:lnTo>
                  <a:pt x="2829" y="1162"/>
                </a:lnTo>
                <a:lnTo>
                  <a:pt x="2817" y="1162"/>
                </a:lnTo>
                <a:lnTo>
                  <a:pt x="2813" y="1164"/>
                </a:lnTo>
                <a:lnTo>
                  <a:pt x="2811" y="1166"/>
                </a:lnTo>
                <a:lnTo>
                  <a:pt x="2806" y="1166"/>
                </a:lnTo>
                <a:lnTo>
                  <a:pt x="2804" y="1169"/>
                </a:lnTo>
                <a:lnTo>
                  <a:pt x="2802" y="1171"/>
                </a:lnTo>
                <a:lnTo>
                  <a:pt x="2799" y="1173"/>
                </a:lnTo>
                <a:lnTo>
                  <a:pt x="2797" y="1175"/>
                </a:lnTo>
                <a:lnTo>
                  <a:pt x="2795" y="1175"/>
                </a:lnTo>
                <a:lnTo>
                  <a:pt x="2793" y="1175"/>
                </a:lnTo>
                <a:lnTo>
                  <a:pt x="2793" y="1175"/>
                </a:lnTo>
                <a:lnTo>
                  <a:pt x="2784" y="1178"/>
                </a:lnTo>
                <a:lnTo>
                  <a:pt x="2781" y="1180"/>
                </a:lnTo>
                <a:lnTo>
                  <a:pt x="2779" y="1180"/>
                </a:lnTo>
                <a:lnTo>
                  <a:pt x="2777" y="1182"/>
                </a:lnTo>
                <a:lnTo>
                  <a:pt x="2775" y="1184"/>
                </a:lnTo>
                <a:lnTo>
                  <a:pt x="2772" y="1187"/>
                </a:lnTo>
                <a:lnTo>
                  <a:pt x="2768" y="1189"/>
                </a:lnTo>
                <a:lnTo>
                  <a:pt x="2768" y="1189"/>
                </a:lnTo>
                <a:lnTo>
                  <a:pt x="2763" y="1187"/>
                </a:lnTo>
                <a:lnTo>
                  <a:pt x="2761" y="1187"/>
                </a:lnTo>
                <a:lnTo>
                  <a:pt x="2757" y="1187"/>
                </a:lnTo>
                <a:lnTo>
                  <a:pt x="2757" y="1187"/>
                </a:lnTo>
                <a:lnTo>
                  <a:pt x="2754" y="1187"/>
                </a:lnTo>
                <a:lnTo>
                  <a:pt x="2754" y="1187"/>
                </a:lnTo>
                <a:lnTo>
                  <a:pt x="2752" y="1184"/>
                </a:lnTo>
                <a:lnTo>
                  <a:pt x="2752" y="1184"/>
                </a:lnTo>
                <a:lnTo>
                  <a:pt x="2752" y="1182"/>
                </a:lnTo>
                <a:lnTo>
                  <a:pt x="2752" y="1182"/>
                </a:lnTo>
                <a:lnTo>
                  <a:pt x="2750" y="1184"/>
                </a:lnTo>
                <a:lnTo>
                  <a:pt x="2748" y="1184"/>
                </a:lnTo>
                <a:lnTo>
                  <a:pt x="2745" y="1187"/>
                </a:lnTo>
                <a:lnTo>
                  <a:pt x="2743" y="1184"/>
                </a:lnTo>
                <a:lnTo>
                  <a:pt x="2741" y="1184"/>
                </a:lnTo>
                <a:lnTo>
                  <a:pt x="2739" y="1184"/>
                </a:lnTo>
                <a:lnTo>
                  <a:pt x="2736" y="1184"/>
                </a:lnTo>
                <a:lnTo>
                  <a:pt x="2732" y="1187"/>
                </a:lnTo>
                <a:lnTo>
                  <a:pt x="2727" y="1187"/>
                </a:lnTo>
                <a:lnTo>
                  <a:pt x="2723" y="1184"/>
                </a:lnTo>
                <a:lnTo>
                  <a:pt x="2718" y="1182"/>
                </a:lnTo>
                <a:lnTo>
                  <a:pt x="2716" y="1178"/>
                </a:lnTo>
                <a:lnTo>
                  <a:pt x="2716" y="1175"/>
                </a:lnTo>
                <a:lnTo>
                  <a:pt x="2716" y="1175"/>
                </a:lnTo>
                <a:lnTo>
                  <a:pt x="2716" y="1173"/>
                </a:lnTo>
                <a:lnTo>
                  <a:pt x="2714" y="1173"/>
                </a:lnTo>
                <a:lnTo>
                  <a:pt x="2712" y="1175"/>
                </a:lnTo>
                <a:lnTo>
                  <a:pt x="2712" y="1175"/>
                </a:lnTo>
                <a:lnTo>
                  <a:pt x="2709" y="1175"/>
                </a:lnTo>
                <a:lnTo>
                  <a:pt x="2707" y="1175"/>
                </a:lnTo>
                <a:lnTo>
                  <a:pt x="2705" y="1178"/>
                </a:lnTo>
                <a:lnTo>
                  <a:pt x="2700" y="1193"/>
                </a:lnTo>
                <a:lnTo>
                  <a:pt x="2694" y="1205"/>
                </a:lnTo>
                <a:lnTo>
                  <a:pt x="2691" y="1207"/>
                </a:lnTo>
                <a:lnTo>
                  <a:pt x="2687" y="1209"/>
                </a:lnTo>
                <a:lnTo>
                  <a:pt x="2680" y="1214"/>
                </a:lnTo>
                <a:lnTo>
                  <a:pt x="2669" y="1218"/>
                </a:lnTo>
                <a:lnTo>
                  <a:pt x="2667" y="1220"/>
                </a:lnTo>
                <a:lnTo>
                  <a:pt x="2664" y="1220"/>
                </a:lnTo>
                <a:lnTo>
                  <a:pt x="2662" y="1225"/>
                </a:lnTo>
                <a:lnTo>
                  <a:pt x="2655" y="1232"/>
                </a:lnTo>
                <a:lnTo>
                  <a:pt x="2655" y="1234"/>
                </a:lnTo>
                <a:lnTo>
                  <a:pt x="2653" y="1236"/>
                </a:lnTo>
                <a:lnTo>
                  <a:pt x="2653" y="1241"/>
                </a:lnTo>
                <a:lnTo>
                  <a:pt x="2649" y="1245"/>
                </a:lnTo>
                <a:lnTo>
                  <a:pt x="2646" y="1252"/>
                </a:lnTo>
                <a:lnTo>
                  <a:pt x="2646" y="1256"/>
                </a:lnTo>
                <a:lnTo>
                  <a:pt x="2646" y="1261"/>
                </a:lnTo>
                <a:lnTo>
                  <a:pt x="2644" y="1263"/>
                </a:lnTo>
                <a:lnTo>
                  <a:pt x="2644" y="1265"/>
                </a:lnTo>
                <a:lnTo>
                  <a:pt x="2646" y="1265"/>
                </a:lnTo>
                <a:lnTo>
                  <a:pt x="2649" y="1268"/>
                </a:lnTo>
                <a:lnTo>
                  <a:pt x="2649" y="1270"/>
                </a:lnTo>
                <a:lnTo>
                  <a:pt x="2649" y="1274"/>
                </a:lnTo>
                <a:lnTo>
                  <a:pt x="2646" y="1277"/>
                </a:lnTo>
                <a:lnTo>
                  <a:pt x="2644" y="1279"/>
                </a:lnTo>
                <a:lnTo>
                  <a:pt x="2642" y="1281"/>
                </a:lnTo>
                <a:lnTo>
                  <a:pt x="2640" y="1286"/>
                </a:lnTo>
                <a:lnTo>
                  <a:pt x="2635" y="1290"/>
                </a:lnTo>
                <a:lnTo>
                  <a:pt x="2633" y="1292"/>
                </a:lnTo>
                <a:lnTo>
                  <a:pt x="2626" y="1297"/>
                </a:lnTo>
                <a:lnTo>
                  <a:pt x="2622" y="1299"/>
                </a:lnTo>
                <a:lnTo>
                  <a:pt x="2622" y="1301"/>
                </a:lnTo>
                <a:lnTo>
                  <a:pt x="2619" y="1304"/>
                </a:lnTo>
                <a:lnTo>
                  <a:pt x="2613" y="1306"/>
                </a:lnTo>
                <a:lnTo>
                  <a:pt x="2604" y="1308"/>
                </a:lnTo>
                <a:lnTo>
                  <a:pt x="2599" y="1308"/>
                </a:lnTo>
                <a:lnTo>
                  <a:pt x="2597" y="1310"/>
                </a:lnTo>
                <a:lnTo>
                  <a:pt x="2595" y="1313"/>
                </a:lnTo>
                <a:lnTo>
                  <a:pt x="2595" y="1315"/>
                </a:lnTo>
                <a:lnTo>
                  <a:pt x="2592" y="1317"/>
                </a:lnTo>
                <a:lnTo>
                  <a:pt x="2590" y="1324"/>
                </a:lnTo>
                <a:lnTo>
                  <a:pt x="2588" y="1328"/>
                </a:lnTo>
                <a:lnTo>
                  <a:pt x="2588" y="1331"/>
                </a:lnTo>
                <a:lnTo>
                  <a:pt x="2586" y="1331"/>
                </a:lnTo>
                <a:lnTo>
                  <a:pt x="2581" y="1333"/>
                </a:lnTo>
                <a:lnTo>
                  <a:pt x="2579" y="1335"/>
                </a:lnTo>
                <a:lnTo>
                  <a:pt x="2577" y="1337"/>
                </a:lnTo>
                <a:lnTo>
                  <a:pt x="2574" y="1337"/>
                </a:lnTo>
                <a:lnTo>
                  <a:pt x="2574" y="1340"/>
                </a:lnTo>
                <a:lnTo>
                  <a:pt x="2572" y="1344"/>
                </a:lnTo>
                <a:lnTo>
                  <a:pt x="2572" y="1344"/>
                </a:lnTo>
                <a:lnTo>
                  <a:pt x="2570" y="1349"/>
                </a:lnTo>
                <a:lnTo>
                  <a:pt x="2568" y="1351"/>
                </a:lnTo>
                <a:lnTo>
                  <a:pt x="2568" y="1355"/>
                </a:lnTo>
                <a:lnTo>
                  <a:pt x="2568" y="1360"/>
                </a:lnTo>
                <a:lnTo>
                  <a:pt x="2568" y="1362"/>
                </a:lnTo>
                <a:lnTo>
                  <a:pt x="2565" y="1367"/>
                </a:lnTo>
                <a:lnTo>
                  <a:pt x="2563" y="1367"/>
                </a:lnTo>
                <a:lnTo>
                  <a:pt x="2557" y="1373"/>
                </a:lnTo>
                <a:lnTo>
                  <a:pt x="2554" y="1376"/>
                </a:lnTo>
                <a:lnTo>
                  <a:pt x="2552" y="1378"/>
                </a:lnTo>
                <a:lnTo>
                  <a:pt x="2550" y="1378"/>
                </a:lnTo>
                <a:lnTo>
                  <a:pt x="2550" y="1380"/>
                </a:lnTo>
                <a:lnTo>
                  <a:pt x="2552" y="1380"/>
                </a:lnTo>
                <a:lnTo>
                  <a:pt x="2552" y="1378"/>
                </a:lnTo>
                <a:lnTo>
                  <a:pt x="2552" y="1378"/>
                </a:lnTo>
                <a:lnTo>
                  <a:pt x="2552" y="1378"/>
                </a:lnTo>
                <a:lnTo>
                  <a:pt x="2552" y="1378"/>
                </a:lnTo>
                <a:lnTo>
                  <a:pt x="2550" y="1382"/>
                </a:lnTo>
                <a:lnTo>
                  <a:pt x="2550" y="1385"/>
                </a:lnTo>
                <a:lnTo>
                  <a:pt x="2548" y="1387"/>
                </a:lnTo>
                <a:lnTo>
                  <a:pt x="2548" y="1389"/>
                </a:lnTo>
                <a:lnTo>
                  <a:pt x="2548" y="1391"/>
                </a:lnTo>
                <a:lnTo>
                  <a:pt x="2548" y="1391"/>
                </a:lnTo>
                <a:lnTo>
                  <a:pt x="2545" y="1394"/>
                </a:lnTo>
                <a:lnTo>
                  <a:pt x="2545" y="1398"/>
                </a:lnTo>
                <a:lnTo>
                  <a:pt x="2541" y="1403"/>
                </a:lnTo>
                <a:lnTo>
                  <a:pt x="2539" y="1403"/>
                </a:lnTo>
                <a:lnTo>
                  <a:pt x="2539" y="1405"/>
                </a:lnTo>
                <a:lnTo>
                  <a:pt x="2536" y="1409"/>
                </a:lnTo>
                <a:lnTo>
                  <a:pt x="2534" y="1416"/>
                </a:lnTo>
                <a:lnTo>
                  <a:pt x="2532" y="1425"/>
                </a:lnTo>
                <a:lnTo>
                  <a:pt x="2534" y="1427"/>
                </a:lnTo>
                <a:lnTo>
                  <a:pt x="2534" y="1423"/>
                </a:lnTo>
                <a:lnTo>
                  <a:pt x="2534" y="1423"/>
                </a:lnTo>
                <a:lnTo>
                  <a:pt x="2536" y="1421"/>
                </a:lnTo>
                <a:lnTo>
                  <a:pt x="2536" y="1423"/>
                </a:lnTo>
                <a:lnTo>
                  <a:pt x="2539" y="1427"/>
                </a:lnTo>
                <a:lnTo>
                  <a:pt x="2541" y="1430"/>
                </a:lnTo>
                <a:lnTo>
                  <a:pt x="2541" y="1430"/>
                </a:lnTo>
                <a:lnTo>
                  <a:pt x="2541" y="1430"/>
                </a:lnTo>
                <a:lnTo>
                  <a:pt x="2541" y="1427"/>
                </a:lnTo>
                <a:lnTo>
                  <a:pt x="2543" y="1427"/>
                </a:lnTo>
                <a:lnTo>
                  <a:pt x="2543" y="1430"/>
                </a:lnTo>
                <a:lnTo>
                  <a:pt x="2545" y="1432"/>
                </a:lnTo>
                <a:lnTo>
                  <a:pt x="2548" y="1436"/>
                </a:lnTo>
                <a:lnTo>
                  <a:pt x="2545" y="1436"/>
                </a:lnTo>
                <a:lnTo>
                  <a:pt x="2545" y="1439"/>
                </a:lnTo>
                <a:lnTo>
                  <a:pt x="2545" y="1443"/>
                </a:lnTo>
                <a:lnTo>
                  <a:pt x="2543" y="1448"/>
                </a:lnTo>
                <a:lnTo>
                  <a:pt x="2545" y="1448"/>
                </a:lnTo>
                <a:lnTo>
                  <a:pt x="2543" y="1448"/>
                </a:lnTo>
                <a:lnTo>
                  <a:pt x="2543" y="1450"/>
                </a:lnTo>
                <a:lnTo>
                  <a:pt x="2541" y="1450"/>
                </a:lnTo>
                <a:lnTo>
                  <a:pt x="2543" y="1450"/>
                </a:lnTo>
                <a:lnTo>
                  <a:pt x="2545" y="1452"/>
                </a:lnTo>
                <a:lnTo>
                  <a:pt x="2548" y="1455"/>
                </a:lnTo>
                <a:lnTo>
                  <a:pt x="2548" y="1459"/>
                </a:lnTo>
                <a:lnTo>
                  <a:pt x="2548" y="1464"/>
                </a:lnTo>
                <a:lnTo>
                  <a:pt x="2550" y="1468"/>
                </a:lnTo>
                <a:lnTo>
                  <a:pt x="2550" y="1473"/>
                </a:lnTo>
                <a:lnTo>
                  <a:pt x="2548" y="1479"/>
                </a:lnTo>
                <a:lnTo>
                  <a:pt x="2548" y="1484"/>
                </a:lnTo>
                <a:lnTo>
                  <a:pt x="2545" y="1488"/>
                </a:lnTo>
                <a:lnTo>
                  <a:pt x="2543" y="1493"/>
                </a:lnTo>
                <a:lnTo>
                  <a:pt x="2543" y="1495"/>
                </a:lnTo>
                <a:lnTo>
                  <a:pt x="2541" y="1500"/>
                </a:lnTo>
                <a:lnTo>
                  <a:pt x="2541" y="1506"/>
                </a:lnTo>
                <a:lnTo>
                  <a:pt x="2541" y="1506"/>
                </a:lnTo>
                <a:lnTo>
                  <a:pt x="2536" y="1515"/>
                </a:lnTo>
                <a:lnTo>
                  <a:pt x="2532" y="1520"/>
                </a:lnTo>
                <a:lnTo>
                  <a:pt x="2527" y="1522"/>
                </a:lnTo>
                <a:lnTo>
                  <a:pt x="2525" y="1522"/>
                </a:lnTo>
                <a:lnTo>
                  <a:pt x="2527" y="1524"/>
                </a:lnTo>
                <a:lnTo>
                  <a:pt x="2527" y="1524"/>
                </a:lnTo>
                <a:lnTo>
                  <a:pt x="2530" y="1522"/>
                </a:lnTo>
                <a:lnTo>
                  <a:pt x="2530" y="1524"/>
                </a:lnTo>
                <a:lnTo>
                  <a:pt x="2532" y="1524"/>
                </a:lnTo>
                <a:lnTo>
                  <a:pt x="2534" y="1527"/>
                </a:lnTo>
                <a:lnTo>
                  <a:pt x="2534" y="1529"/>
                </a:lnTo>
                <a:lnTo>
                  <a:pt x="2536" y="1531"/>
                </a:lnTo>
                <a:lnTo>
                  <a:pt x="2536" y="1533"/>
                </a:lnTo>
                <a:lnTo>
                  <a:pt x="2539" y="1536"/>
                </a:lnTo>
                <a:lnTo>
                  <a:pt x="2539" y="1536"/>
                </a:lnTo>
                <a:lnTo>
                  <a:pt x="2539" y="1533"/>
                </a:lnTo>
                <a:lnTo>
                  <a:pt x="2541" y="1533"/>
                </a:lnTo>
                <a:lnTo>
                  <a:pt x="2541" y="1536"/>
                </a:lnTo>
                <a:lnTo>
                  <a:pt x="2539" y="1536"/>
                </a:lnTo>
                <a:lnTo>
                  <a:pt x="2539" y="1536"/>
                </a:lnTo>
                <a:lnTo>
                  <a:pt x="2539" y="1538"/>
                </a:lnTo>
                <a:lnTo>
                  <a:pt x="2541" y="1538"/>
                </a:lnTo>
                <a:lnTo>
                  <a:pt x="2541" y="1540"/>
                </a:lnTo>
                <a:lnTo>
                  <a:pt x="2541" y="1540"/>
                </a:lnTo>
                <a:lnTo>
                  <a:pt x="2541" y="1542"/>
                </a:lnTo>
                <a:lnTo>
                  <a:pt x="2543" y="1545"/>
                </a:lnTo>
                <a:lnTo>
                  <a:pt x="2545" y="1545"/>
                </a:lnTo>
                <a:lnTo>
                  <a:pt x="2548" y="1542"/>
                </a:lnTo>
                <a:lnTo>
                  <a:pt x="2552" y="1542"/>
                </a:lnTo>
                <a:lnTo>
                  <a:pt x="2557" y="1542"/>
                </a:lnTo>
                <a:lnTo>
                  <a:pt x="2559" y="1542"/>
                </a:lnTo>
                <a:lnTo>
                  <a:pt x="2559" y="1542"/>
                </a:lnTo>
                <a:lnTo>
                  <a:pt x="2559" y="1542"/>
                </a:lnTo>
                <a:lnTo>
                  <a:pt x="2557" y="1542"/>
                </a:lnTo>
                <a:lnTo>
                  <a:pt x="2552" y="1545"/>
                </a:lnTo>
                <a:lnTo>
                  <a:pt x="2550" y="1545"/>
                </a:lnTo>
                <a:lnTo>
                  <a:pt x="2548" y="1545"/>
                </a:lnTo>
                <a:lnTo>
                  <a:pt x="2548" y="1545"/>
                </a:lnTo>
                <a:lnTo>
                  <a:pt x="2548" y="1547"/>
                </a:lnTo>
                <a:lnTo>
                  <a:pt x="2545" y="1545"/>
                </a:lnTo>
                <a:lnTo>
                  <a:pt x="2543" y="1547"/>
                </a:lnTo>
                <a:lnTo>
                  <a:pt x="2541" y="1545"/>
                </a:lnTo>
                <a:lnTo>
                  <a:pt x="2541" y="1545"/>
                </a:lnTo>
                <a:lnTo>
                  <a:pt x="2541" y="1545"/>
                </a:lnTo>
                <a:lnTo>
                  <a:pt x="2539" y="1542"/>
                </a:lnTo>
                <a:lnTo>
                  <a:pt x="2539" y="1545"/>
                </a:lnTo>
                <a:lnTo>
                  <a:pt x="2536" y="1545"/>
                </a:lnTo>
                <a:lnTo>
                  <a:pt x="2539" y="1549"/>
                </a:lnTo>
                <a:lnTo>
                  <a:pt x="2539" y="1549"/>
                </a:lnTo>
                <a:lnTo>
                  <a:pt x="2539" y="1551"/>
                </a:lnTo>
                <a:lnTo>
                  <a:pt x="2539" y="1551"/>
                </a:lnTo>
                <a:lnTo>
                  <a:pt x="2539" y="1556"/>
                </a:lnTo>
                <a:lnTo>
                  <a:pt x="2539" y="1556"/>
                </a:lnTo>
                <a:lnTo>
                  <a:pt x="2539" y="1556"/>
                </a:lnTo>
                <a:lnTo>
                  <a:pt x="2539" y="1556"/>
                </a:lnTo>
                <a:lnTo>
                  <a:pt x="2539" y="1556"/>
                </a:lnTo>
                <a:lnTo>
                  <a:pt x="2539" y="1556"/>
                </a:lnTo>
                <a:lnTo>
                  <a:pt x="2541" y="1556"/>
                </a:lnTo>
                <a:lnTo>
                  <a:pt x="2541" y="1556"/>
                </a:lnTo>
                <a:lnTo>
                  <a:pt x="2541" y="1556"/>
                </a:lnTo>
                <a:lnTo>
                  <a:pt x="2543" y="1556"/>
                </a:lnTo>
                <a:lnTo>
                  <a:pt x="2543" y="1556"/>
                </a:lnTo>
                <a:lnTo>
                  <a:pt x="2543" y="1556"/>
                </a:lnTo>
                <a:lnTo>
                  <a:pt x="2543" y="1556"/>
                </a:lnTo>
                <a:lnTo>
                  <a:pt x="2541" y="1556"/>
                </a:lnTo>
                <a:lnTo>
                  <a:pt x="2539" y="1558"/>
                </a:lnTo>
                <a:lnTo>
                  <a:pt x="2539" y="1558"/>
                </a:lnTo>
                <a:lnTo>
                  <a:pt x="2539" y="1558"/>
                </a:lnTo>
                <a:lnTo>
                  <a:pt x="2539" y="1560"/>
                </a:lnTo>
                <a:lnTo>
                  <a:pt x="2539" y="1560"/>
                </a:lnTo>
                <a:lnTo>
                  <a:pt x="2543" y="1563"/>
                </a:lnTo>
                <a:lnTo>
                  <a:pt x="2545" y="1563"/>
                </a:lnTo>
                <a:lnTo>
                  <a:pt x="2545" y="1563"/>
                </a:lnTo>
                <a:lnTo>
                  <a:pt x="2545" y="1563"/>
                </a:lnTo>
                <a:lnTo>
                  <a:pt x="2545" y="1563"/>
                </a:lnTo>
                <a:lnTo>
                  <a:pt x="2545" y="1565"/>
                </a:lnTo>
                <a:lnTo>
                  <a:pt x="2545" y="1567"/>
                </a:lnTo>
                <a:lnTo>
                  <a:pt x="2548" y="1567"/>
                </a:lnTo>
                <a:lnTo>
                  <a:pt x="2550" y="1567"/>
                </a:lnTo>
                <a:lnTo>
                  <a:pt x="2552" y="1567"/>
                </a:lnTo>
                <a:lnTo>
                  <a:pt x="2552" y="1567"/>
                </a:lnTo>
                <a:lnTo>
                  <a:pt x="2550" y="1569"/>
                </a:lnTo>
                <a:lnTo>
                  <a:pt x="2552" y="1569"/>
                </a:lnTo>
                <a:lnTo>
                  <a:pt x="2554" y="1569"/>
                </a:lnTo>
                <a:lnTo>
                  <a:pt x="2557" y="1567"/>
                </a:lnTo>
                <a:lnTo>
                  <a:pt x="2559" y="1567"/>
                </a:lnTo>
                <a:lnTo>
                  <a:pt x="2563" y="1567"/>
                </a:lnTo>
                <a:lnTo>
                  <a:pt x="2563" y="1567"/>
                </a:lnTo>
                <a:lnTo>
                  <a:pt x="2563" y="1567"/>
                </a:lnTo>
                <a:lnTo>
                  <a:pt x="2563" y="1567"/>
                </a:lnTo>
                <a:lnTo>
                  <a:pt x="2563" y="1567"/>
                </a:lnTo>
                <a:lnTo>
                  <a:pt x="2563" y="1567"/>
                </a:lnTo>
                <a:lnTo>
                  <a:pt x="2561" y="1567"/>
                </a:lnTo>
                <a:lnTo>
                  <a:pt x="2559" y="1567"/>
                </a:lnTo>
                <a:lnTo>
                  <a:pt x="2559" y="1569"/>
                </a:lnTo>
                <a:lnTo>
                  <a:pt x="2557" y="1569"/>
                </a:lnTo>
                <a:lnTo>
                  <a:pt x="2557" y="1569"/>
                </a:lnTo>
                <a:lnTo>
                  <a:pt x="2559" y="1572"/>
                </a:lnTo>
                <a:lnTo>
                  <a:pt x="2559" y="1572"/>
                </a:lnTo>
                <a:lnTo>
                  <a:pt x="2561" y="1572"/>
                </a:lnTo>
                <a:lnTo>
                  <a:pt x="2561" y="1572"/>
                </a:lnTo>
                <a:lnTo>
                  <a:pt x="2563" y="1572"/>
                </a:lnTo>
                <a:lnTo>
                  <a:pt x="2563" y="1572"/>
                </a:lnTo>
                <a:lnTo>
                  <a:pt x="2563" y="1572"/>
                </a:lnTo>
                <a:lnTo>
                  <a:pt x="2561" y="1572"/>
                </a:lnTo>
                <a:lnTo>
                  <a:pt x="2559" y="1574"/>
                </a:lnTo>
                <a:lnTo>
                  <a:pt x="2559" y="1576"/>
                </a:lnTo>
                <a:lnTo>
                  <a:pt x="2559" y="1576"/>
                </a:lnTo>
                <a:lnTo>
                  <a:pt x="2559" y="1576"/>
                </a:lnTo>
                <a:lnTo>
                  <a:pt x="2559" y="1576"/>
                </a:lnTo>
                <a:lnTo>
                  <a:pt x="2559" y="1576"/>
                </a:lnTo>
                <a:lnTo>
                  <a:pt x="2559" y="1576"/>
                </a:lnTo>
                <a:lnTo>
                  <a:pt x="2559" y="1578"/>
                </a:lnTo>
                <a:lnTo>
                  <a:pt x="2559" y="1578"/>
                </a:lnTo>
                <a:lnTo>
                  <a:pt x="2561" y="1578"/>
                </a:lnTo>
                <a:lnTo>
                  <a:pt x="2561" y="1578"/>
                </a:lnTo>
                <a:lnTo>
                  <a:pt x="2561" y="1578"/>
                </a:lnTo>
                <a:lnTo>
                  <a:pt x="2561" y="1581"/>
                </a:lnTo>
                <a:lnTo>
                  <a:pt x="2563" y="1581"/>
                </a:lnTo>
                <a:lnTo>
                  <a:pt x="2563" y="1578"/>
                </a:lnTo>
                <a:lnTo>
                  <a:pt x="2565" y="1578"/>
                </a:lnTo>
                <a:lnTo>
                  <a:pt x="2563" y="1581"/>
                </a:lnTo>
                <a:lnTo>
                  <a:pt x="2565" y="1583"/>
                </a:lnTo>
                <a:lnTo>
                  <a:pt x="2565" y="1585"/>
                </a:lnTo>
                <a:lnTo>
                  <a:pt x="2565" y="1585"/>
                </a:lnTo>
                <a:lnTo>
                  <a:pt x="2565" y="1585"/>
                </a:lnTo>
                <a:lnTo>
                  <a:pt x="2565" y="1583"/>
                </a:lnTo>
                <a:lnTo>
                  <a:pt x="2568" y="1583"/>
                </a:lnTo>
                <a:lnTo>
                  <a:pt x="2568" y="1583"/>
                </a:lnTo>
                <a:lnTo>
                  <a:pt x="2568" y="1583"/>
                </a:lnTo>
                <a:lnTo>
                  <a:pt x="2570" y="1583"/>
                </a:lnTo>
                <a:lnTo>
                  <a:pt x="2570" y="1585"/>
                </a:lnTo>
                <a:lnTo>
                  <a:pt x="2570" y="1587"/>
                </a:lnTo>
                <a:lnTo>
                  <a:pt x="2572" y="1585"/>
                </a:lnTo>
                <a:lnTo>
                  <a:pt x="2572" y="1585"/>
                </a:lnTo>
                <a:lnTo>
                  <a:pt x="2572" y="1587"/>
                </a:lnTo>
                <a:lnTo>
                  <a:pt x="2572" y="1590"/>
                </a:lnTo>
                <a:lnTo>
                  <a:pt x="2574" y="1594"/>
                </a:lnTo>
                <a:lnTo>
                  <a:pt x="2579" y="1594"/>
                </a:lnTo>
                <a:lnTo>
                  <a:pt x="2579" y="1594"/>
                </a:lnTo>
                <a:lnTo>
                  <a:pt x="2581" y="1594"/>
                </a:lnTo>
                <a:lnTo>
                  <a:pt x="2581" y="1596"/>
                </a:lnTo>
                <a:lnTo>
                  <a:pt x="2581" y="1596"/>
                </a:lnTo>
                <a:lnTo>
                  <a:pt x="2581" y="1599"/>
                </a:lnTo>
                <a:lnTo>
                  <a:pt x="2583" y="1599"/>
                </a:lnTo>
                <a:lnTo>
                  <a:pt x="2586" y="1599"/>
                </a:lnTo>
                <a:lnTo>
                  <a:pt x="2586" y="1599"/>
                </a:lnTo>
                <a:lnTo>
                  <a:pt x="2586" y="1599"/>
                </a:lnTo>
                <a:lnTo>
                  <a:pt x="2586" y="1599"/>
                </a:lnTo>
                <a:lnTo>
                  <a:pt x="2586" y="1601"/>
                </a:lnTo>
                <a:lnTo>
                  <a:pt x="2586" y="1603"/>
                </a:lnTo>
                <a:lnTo>
                  <a:pt x="2586" y="1605"/>
                </a:lnTo>
                <a:lnTo>
                  <a:pt x="2588" y="1605"/>
                </a:lnTo>
                <a:lnTo>
                  <a:pt x="2590" y="1605"/>
                </a:lnTo>
                <a:lnTo>
                  <a:pt x="2590" y="1608"/>
                </a:lnTo>
                <a:lnTo>
                  <a:pt x="2590" y="1608"/>
                </a:lnTo>
                <a:lnTo>
                  <a:pt x="2592" y="1610"/>
                </a:lnTo>
                <a:lnTo>
                  <a:pt x="2592" y="1610"/>
                </a:lnTo>
                <a:lnTo>
                  <a:pt x="2592" y="1612"/>
                </a:lnTo>
                <a:lnTo>
                  <a:pt x="2592" y="1612"/>
                </a:lnTo>
                <a:lnTo>
                  <a:pt x="2592" y="1612"/>
                </a:lnTo>
                <a:lnTo>
                  <a:pt x="2595" y="1614"/>
                </a:lnTo>
                <a:lnTo>
                  <a:pt x="2595" y="1614"/>
                </a:lnTo>
                <a:lnTo>
                  <a:pt x="2595" y="1614"/>
                </a:lnTo>
                <a:lnTo>
                  <a:pt x="2592" y="1614"/>
                </a:lnTo>
                <a:lnTo>
                  <a:pt x="2592" y="1617"/>
                </a:lnTo>
                <a:lnTo>
                  <a:pt x="2592" y="1617"/>
                </a:lnTo>
                <a:lnTo>
                  <a:pt x="2592" y="1619"/>
                </a:lnTo>
                <a:lnTo>
                  <a:pt x="2595" y="1619"/>
                </a:lnTo>
                <a:lnTo>
                  <a:pt x="2595" y="1619"/>
                </a:lnTo>
                <a:lnTo>
                  <a:pt x="2597" y="1619"/>
                </a:lnTo>
                <a:lnTo>
                  <a:pt x="2597" y="1619"/>
                </a:lnTo>
                <a:lnTo>
                  <a:pt x="2597" y="1619"/>
                </a:lnTo>
                <a:lnTo>
                  <a:pt x="2597" y="1619"/>
                </a:lnTo>
                <a:lnTo>
                  <a:pt x="2597" y="1621"/>
                </a:lnTo>
                <a:lnTo>
                  <a:pt x="2595" y="1621"/>
                </a:lnTo>
                <a:lnTo>
                  <a:pt x="2595" y="1621"/>
                </a:lnTo>
                <a:lnTo>
                  <a:pt x="2592" y="1621"/>
                </a:lnTo>
                <a:lnTo>
                  <a:pt x="2592" y="1621"/>
                </a:lnTo>
                <a:lnTo>
                  <a:pt x="2592" y="1621"/>
                </a:lnTo>
                <a:lnTo>
                  <a:pt x="2592" y="1623"/>
                </a:lnTo>
                <a:lnTo>
                  <a:pt x="2595" y="1626"/>
                </a:lnTo>
                <a:lnTo>
                  <a:pt x="2597" y="1626"/>
                </a:lnTo>
                <a:lnTo>
                  <a:pt x="2597" y="1626"/>
                </a:lnTo>
                <a:lnTo>
                  <a:pt x="2597" y="1628"/>
                </a:lnTo>
                <a:lnTo>
                  <a:pt x="2599" y="1630"/>
                </a:lnTo>
                <a:lnTo>
                  <a:pt x="2599" y="1630"/>
                </a:lnTo>
                <a:lnTo>
                  <a:pt x="2599" y="1632"/>
                </a:lnTo>
                <a:lnTo>
                  <a:pt x="2601" y="1632"/>
                </a:lnTo>
                <a:lnTo>
                  <a:pt x="2604" y="1632"/>
                </a:lnTo>
                <a:lnTo>
                  <a:pt x="2604" y="1632"/>
                </a:lnTo>
                <a:lnTo>
                  <a:pt x="2604" y="1632"/>
                </a:lnTo>
                <a:lnTo>
                  <a:pt x="2604" y="1632"/>
                </a:lnTo>
                <a:lnTo>
                  <a:pt x="2606" y="1635"/>
                </a:lnTo>
                <a:lnTo>
                  <a:pt x="2604" y="1637"/>
                </a:lnTo>
                <a:lnTo>
                  <a:pt x="2604" y="1637"/>
                </a:lnTo>
                <a:lnTo>
                  <a:pt x="2606" y="1639"/>
                </a:lnTo>
                <a:lnTo>
                  <a:pt x="2613" y="1641"/>
                </a:lnTo>
                <a:lnTo>
                  <a:pt x="2615" y="1641"/>
                </a:lnTo>
                <a:lnTo>
                  <a:pt x="2619" y="1644"/>
                </a:lnTo>
                <a:lnTo>
                  <a:pt x="2619" y="1646"/>
                </a:lnTo>
                <a:lnTo>
                  <a:pt x="2624" y="1648"/>
                </a:lnTo>
                <a:lnTo>
                  <a:pt x="2628" y="1650"/>
                </a:lnTo>
                <a:lnTo>
                  <a:pt x="2631" y="1653"/>
                </a:lnTo>
                <a:lnTo>
                  <a:pt x="2631" y="1655"/>
                </a:lnTo>
                <a:lnTo>
                  <a:pt x="2633" y="1655"/>
                </a:lnTo>
                <a:lnTo>
                  <a:pt x="2633" y="1655"/>
                </a:lnTo>
                <a:lnTo>
                  <a:pt x="2637" y="1657"/>
                </a:lnTo>
                <a:lnTo>
                  <a:pt x="2640" y="1657"/>
                </a:lnTo>
                <a:lnTo>
                  <a:pt x="2649" y="1666"/>
                </a:lnTo>
                <a:lnTo>
                  <a:pt x="2653" y="1671"/>
                </a:lnTo>
                <a:lnTo>
                  <a:pt x="2655" y="1673"/>
                </a:lnTo>
                <a:lnTo>
                  <a:pt x="2671" y="1682"/>
                </a:lnTo>
                <a:lnTo>
                  <a:pt x="2673" y="1682"/>
                </a:lnTo>
                <a:lnTo>
                  <a:pt x="2680" y="1684"/>
                </a:lnTo>
                <a:lnTo>
                  <a:pt x="2680" y="1684"/>
                </a:lnTo>
                <a:lnTo>
                  <a:pt x="2682" y="1684"/>
                </a:lnTo>
                <a:lnTo>
                  <a:pt x="2687" y="1682"/>
                </a:lnTo>
                <a:lnTo>
                  <a:pt x="2689" y="1682"/>
                </a:lnTo>
                <a:lnTo>
                  <a:pt x="2691" y="1680"/>
                </a:lnTo>
                <a:lnTo>
                  <a:pt x="2691" y="1680"/>
                </a:lnTo>
                <a:lnTo>
                  <a:pt x="2696" y="1677"/>
                </a:lnTo>
                <a:lnTo>
                  <a:pt x="2705" y="1675"/>
                </a:lnTo>
                <a:lnTo>
                  <a:pt x="2707" y="1675"/>
                </a:lnTo>
                <a:lnTo>
                  <a:pt x="2712" y="1673"/>
                </a:lnTo>
                <a:lnTo>
                  <a:pt x="2721" y="1673"/>
                </a:lnTo>
                <a:lnTo>
                  <a:pt x="2718" y="1673"/>
                </a:lnTo>
                <a:lnTo>
                  <a:pt x="2716" y="1673"/>
                </a:lnTo>
                <a:lnTo>
                  <a:pt x="2716" y="1673"/>
                </a:lnTo>
                <a:lnTo>
                  <a:pt x="2716" y="1671"/>
                </a:lnTo>
                <a:lnTo>
                  <a:pt x="2716" y="1671"/>
                </a:lnTo>
                <a:lnTo>
                  <a:pt x="2721" y="1671"/>
                </a:lnTo>
                <a:lnTo>
                  <a:pt x="2721" y="1673"/>
                </a:lnTo>
                <a:lnTo>
                  <a:pt x="2723" y="1673"/>
                </a:lnTo>
                <a:lnTo>
                  <a:pt x="2725" y="1673"/>
                </a:lnTo>
                <a:lnTo>
                  <a:pt x="2736" y="1671"/>
                </a:lnTo>
                <a:lnTo>
                  <a:pt x="2736" y="1671"/>
                </a:lnTo>
                <a:lnTo>
                  <a:pt x="2734" y="1671"/>
                </a:lnTo>
                <a:lnTo>
                  <a:pt x="2727" y="1671"/>
                </a:lnTo>
                <a:lnTo>
                  <a:pt x="2727" y="1671"/>
                </a:lnTo>
                <a:lnTo>
                  <a:pt x="2730" y="1671"/>
                </a:lnTo>
                <a:lnTo>
                  <a:pt x="2734" y="1671"/>
                </a:lnTo>
                <a:lnTo>
                  <a:pt x="2736" y="1671"/>
                </a:lnTo>
                <a:lnTo>
                  <a:pt x="2739" y="1671"/>
                </a:lnTo>
                <a:lnTo>
                  <a:pt x="2745" y="1673"/>
                </a:lnTo>
                <a:lnTo>
                  <a:pt x="2748" y="1673"/>
                </a:lnTo>
                <a:lnTo>
                  <a:pt x="2748" y="1668"/>
                </a:lnTo>
                <a:lnTo>
                  <a:pt x="2748" y="1668"/>
                </a:lnTo>
                <a:lnTo>
                  <a:pt x="2750" y="1668"/>
                </a:lnTo>
                <a:lnTo>
                  <a:pt x="2750" y="1671"/>
                </a:lnTo>
                <a:lnTo>
                  <a:pt x="2750" y="1673"/>
                </a:lnTo>
                <a:lnTo>
                  <a:pt x="2752" y="1673"/>
                </a:lnTo>
                <a:lnTo>
                  <a:pt x="2752" y="1673"/>
                </a:lnTo>
                <a:lnTo>
                  <a:pt x="2750" y="1673"/>
                </a:lnTo>
                <a:lnTo>
                  <a:pt x="2748" y="1673"/>
                </a:lnTo>
                <a:lnTo>
                  <a:pt x="2748" y="1673"/>
                </a:lnTo>
                <a:lnTo>
                  <a:pt x="2750" y="1673"/>
                </a:lnTo>
                <a:lnTo>
                  <a:pt x="2750" y="1673"/>
                </a:lnTo>
                <a:lnTo>
                  <a:pt x="2752" y="1673"/>
                </a:lnTo>
                <a:lnTo>
                  <a:pt x="2757" y="1675"/>
                </a:lnTo>
                <a:lnTo>
                  <a:pt x="2761" y="1675"/>
                </a:lnTo>
                <a:lnTo>
                  <a:pt x="2763" y="1677"/>
                </a:lnTo>
                <a:lnTo>
                  <a:pt x="2766" y="1677"/>
                </a:lnTo>
                <a:lnTo>
                  <a:pt x="2768" y="1677"/>
                </a:lnTo>
                <a:lnTo>
                  <a:pt x="2770" y="1677"/>
                </a:lnTo>
                <a:lnTo>
                  <a:pt x="2772" y="1675"/>
                </a:lnTo>
                <a:lnTo>
                  <a:pt x="2775" y="1675"/>
                </a:lnTo>
                <a:lnTo>
                  <a:pt x="2781" y="1673"/>
                </a:lnTo>
                <a:lnTo>
                  <a:pt x="2786" y="1671"/>
                </a:lnTo>
                <a:lnTo>
                  <a:pt x="2788" y="1671"/>
                </a:lnTo>
                <a:lnTo>
                  <a:pt x="2790" y="1668"/>
                </a:lnTo>
                <a:lnTo>
                  <a:pt x="2793" y="1666"/>
                </a:lnTo>
                <a:lnTo>
                  <a:pt x="2797" y="1666"/>
                </a:lnTo>
                <a:lnTo>
                  <a:pt x="2802" y="1664"/>
                </a:lnTo>
                <a:lnTo>
                  <a:pt x="2808" y="1664"/>
                </a:lnTo>
                <a:lnTo>
                  <a:pt x="2811" y="1664"/>
                </a:lnTo>
                <a:lnTo>
                  <a:pt x="2813" y="1662"/>
                </a:lnTo>
                <a:lnTo>
                  <a:pt x="2815" y="1662"/>
                </a:lnTo>
                <a:lnTo>
                  <a:pt x="2815" y="1659"/>
                </a:lnTo>
                <a:lnTo>
                  <a:pt x="2815" y="1659"/>
                </a:lnTo>
                <a:lnTo>
                  <a:pt x="2817" y="1657"/>
                </a:lnTo>
                <a:lnTo>
                  <a:pt x="2820" y="1657"/>
                </a:lnTo>
                <a:lnTo>
                  <a:pt x="2824" y="1655"/>
                </a:lnTo>
                <a:lnTo>
                  <a:pt x="2826" y="1655"/>
                </a:lnTo>
                <a:lnTo>
                  <a:pt x="2833" y="1655"/>
                </a:lnTo>
                <a:lnTo>
                  <a:pt x="2840" y="1653"/>
                </a:lnTo>
                <a:lnTo>
                  <a:pt x="2842" y="1653"/>
                </a:lnTo>
                <a:lnTo>
                  <a:pt x="2851" y="1653"/>
                </a:lnTo>
                <a:lnTo>
                  <a:pt x="2851" y="1650"/>
                </a:lnTo>
                <a:lnTo>
                  <a:pt x="2853" y="1650"/>
                </a:lnTo>
                <a:lnTo>
                  <a:pt x="2856" y="1650"/>
                </a:lnTo>
                <a:lnTo>
                  <a:pt x="2858" y="1650"/>
                </a:lnTo>
                <a:lnTo>
                  <a:pt x="2853" y="1653"/>
                </a:lnTo>
                <a:lnTo>
                  <a:pt x="2853" y="1653"/>
                </a:lnTo>
                <a:lnTo>
                  <a:pt x="2851" y="1653"/>
                </a:lnTo>
                <a:lnTo>
                  <a:pt x="2853" y="1653"/>
                </a:lnTo>
                <a:lnTo>
                  <a:pt x="2862" y="1653"/>
                </a:lnTo>
                <a:lnTo>
                  <a:pt x="2867" y="1655"/>
                </a:lnTo>
                <a:lnTo>
                  <a:pt x="2871" y="1655"/>
                </a:lnTo>
                <a:lnTo>
                  <a:pt x="2874" y="1659"/>
                </a:lnTo>
                <a:lnTo>
                  <a:pt x="2876" y="1662"/>
                </a:lnTo>
                <a:lnTo>
                  <a:pt x="2878" y="1664"/>
                </a:lnTo>
                <a:lnTo>
                  <a:pt x="2878" y="1664"/>
                </a:lnTo>
                <a:lnTo>
                  <a:pt x="2878" y="1664"/>
                </a:lnTo>
                <a:lnTo>
                  <a:pt x="2878" y="1666"/>
                </a:lnTo>
                <a:lnTo>
                  <a:pt x="2880" y="1664"/>
                </a:lnTo>
                <a:lnTo>
                  <a:pt x="2880" y="1664"/>
                </a:lnTo>
                <a:lnTo>
                  <a:pt x="2880" y="1664"/>
                </a:lnTo>
                <a:lnTo>
                  <a:pt x="2880" y="1664"/>
                </a:lnTo>
                <a:lnTo>
                  <a:pt x="2882" y="1666"/>
                </a:lnTo>
                <a:lnTo>
                  <a:pt x="2882" y="1664"/>
                </a:lnTo>
                <a:lnTo>
                  <a:pt x="2882" y="1666"/>
                </a:lnTo>
                <a:lnTo>
                  <a:pt x="2882" y="1666"/>
                </a:lnTo>
                <a:lnTo>
                  <a:pt x="2880" y="1666"/>
                </a:lnTo>
                <a:lnTo>
                  <a:pt x="2880" y="1666"/>
                </a:lnTo>
                <a:lnTo>
                  <a:pt x="2880" y="1666"/>
                </a:lnTo>
                <a:lnTo>
                  <a:pt x="2880" y="1666"/>
                </a:lnTo>
                <a:lnTo>
                  <a:pt x="2882" y="1668"/>
                </a:lnTo>
                <a:lnTo>
                  <a:pt x="2885" y="1668"/>
                </a:lnTo>
                <a:lnTo>
                  <a:pt x="2885" y="1668"/>
                </a:lnTo>
                <a:lnTo>
                  <a:pt x="2885" y="1668"/>
                </a:lnTo>
                <a:lnTo>
                  <a:pt x="2882" y="1668"/>
                </a:lnTo>
                <a:lnTo>
                  <a:pt x="2882" y="1668"/>
                </a:lnTo>
                <a:lnTo>
                  <a:pt x="2882" y="1671"/>
                </a:lnTo>
                <a:lnTo>
                  <a:pt x="2882" y="1671"/>
                </a:lnTo>
                <a:lnTo>
                  <a:pt x="2882" y="1673"/>
                </a:lnTo>
                <a:lnTo>
                  <a:pt x="2882" y="1673"/>
                </a:lnTo>
                <a:lnTo>
                  <a:pt x="2882" y="1673"/>
                </a:lnTo>
                <a:lnTo>
                  <a:pt x="2882" y="1673"/>
                </a:lnTo>
                <a:lnTo>
                  <a:pt x="2882" y="1673"/>
                </a:lnTo>
                <a:lnTo>
                  <a:pt x="2882" y="1675"/>
                </a:lnTo>
                <a:lnTo>
                  <a:pt x="2885" y="1677"/>
                </a:lnTo>
                <a:lnTo>
                  <a:pt x="2885" y="1680"/>
                </a:lnTo>
                <a:lnTo>
                  <a:pt x="2885" y="1680"/>
                </a:lnTo>
                <a:lnTo>
                  <a:pt x="2889" y="1684"/>
                </a:lnTo>
                <a:lnTo>
                  <a:pt x="2889" y="1684"/>
                </a:lnTo>
                <a:lnTo>
                  <a:pt x="2891" y="1684"/>
                </a:lnTo>
                <a:lnTo>
                  <a:pt x="2894" y="1686"/>
                </a:lnTo>
                <a:lnTo>
                  <a:pt x="2894" y="1686"/>
                </a:lnTo>
                <a:lnTo>
                  <a:pt x="2896" y="1686"/>
                </a:lnTo>
                <a:lnTo>
                  <a:pt x="2896" y="1684"/>
                </a:lnTo>
                <a:lnTo>
                  <a:pt x="2896" y="1684"/>
                </a:lnTo>
                <a:lnTo>
                  <a:pt x="2896" y="1684"/>
                </a:lnTo>
                <a:lnTo>
                  <a:pt x="2896" y="1684"/>
                </a:lnTo>
                <a:lnTo>
                  <a:pt x="2896" y="1686"/>
                </a:lnTo>
                <a:lnTo>
                  <a:pt x="2896" y="1686"/>
                </a:lnTo>
                <a:lnTo>
                  <a:pt x="2898" y="1684"/>
                </a:lnTo>
                <a:lnTo>
                  <a:pt x="2900" y="1684"/>
                </a:lnTo>
                <a:lnTo>
                  <a:pt x="2900" y="1684"/>
                </a:lnTo>
                <a:lnTo>
                  <a:pt x="2900" y="1682"/>
                </a:lnTo>
                <a:lnTo>
                  <a:pt x="2900" y="1684"/>
                </a:lnTo>
                <a:lnTo>
                  <a:pt x="2900" y="1684"/>
                </a:lnTo>
                <a:lnTo>
                  <a:pt x="2900" y="1684"/>
                </a:lnTo>
                <a:lnTo>
                  <a:pt x="2903" y="1684"/>
                </a:lnTo>
                <a:lnTo>
                  <a:pt x="2903" y="1684"/>
                </a:lnTo>
                <a:lnTo>
                  <a:pt x="2905" y="1684"/>
                </a:lnTo>
                <a:lnTo>
                  <a:pt x="2905" y="1682"/>
                </a:lnTo>
                <a:lnTo>
                  <a:pt x="2905" y="1682"/>
                </a:lnTo>
                <a:lnTo>
                  <a:pt x="2905" y="1680"/>
                </a:lnTo>
                <a:lnTo>
                  <a:pt x="2903" y="1680"/>
                </a:lnTo>
                <a:lnTo>
                  <a:pt x="2905" y="1680"/>
                </a:lnTo>
                <a:lnTo>
                  <a:pt x="2905" y="1680"/>
                </a:lnTo>
                <a:lnTo>
                  <a:pt x="2905" y="1682"/>
                </a:lnTo>
                <a:lnTo>
                  <a:pt x="2905" y="1684"/>
                </a:lnTo>
                <a:lnTo>
                  <a:pt x="2905" y="1684"/>
                </a:lnTo>
                <a:lnTo>
                  <a:pt x="2907" y="1684"/>
                </a:lnTo>
                <a:lnTo>
                  <a:pt x="2909" y="1682"/>
                </a:lnTo>
                <a:lnTo>
                  <a:pt x="2909" y="1680"/>
                </a:lnTo>
                <a:lnTo>
                  <a:pt x="2909" y="1680"/>
                </a:lnTo>
                <a:lnTo>
                  <a:pt x="2909" y="1680"/>
                </a:lnTo>
                <a:lnTo>
                  <a:pt x="2909" y="1680"/>
                </a:lnTo>
                <a:lnTo>
                  <a:pt x="2909" y="1680"/>
                </a:lnTo>
                <a:lnTo>
                  <a:pt x="2912" y="1682"/>
                </a:lnTo>
                <a:lnTo>
                  <a:pt x="2914" y="1682"/>
                </a:lnTo>
                <a:lnTo>
                  <a:pt x="2916" y="1682"/>
                </a:lnTo>
                <a:lnTo>
                  <a:pt x="2916" y="1680"/>
                </a:lnTo>
                <a:lnTo>
                  <a:pt x="2916" y="1680"/>
                </a:lnTo>
                <a:lnTo>
                  <a:pt x="2916" y="1682"/>
                </a:lnTo>
                <a:lnTo>
                  <a:pt x="2916" y="1682"/>
                </a:lnTo>
                <a:lnTo>
                  <a:pt x="2921" y="1682"/>
                </a:lnTo>
                <a:lnTo>
                  <a:pt x="2923" y="1682"/>
                </a:lnTo>
                <a:lnTo>
                  <a:pt x="2927" y="1682"/>
                </a:lnTo>
                <a:lnTo>
                  <a:pt x="2927" y="1680"/>
                </a:lnTo>
                <a:lnTo>
                  <a:pt x="2927" y="1675"/>
                </a:lnTo>
                <a:lnTo>
                  <a:pt x="2927" y="1675"/>
                </a:lnTo>
                <a:lnTo>
                  <a:pt x="2927" y="1677"/>
                </a:lnTo>
                <a:lnTo>
                  <a:pt x="2930" y="1677"/>
                </a:lnTo>
                <a:lnTo>
                  <a:pt x="2930" y="1680"/>
                </a:lnTo>
                <a:lnTo>
                  <a:pt x="2930" y="1680"/>
                </a:lnTo>
                <a:lnTo>
                  <a:pt x="2932" y="1677"/>
                </a:lnTo>
                <a:lnTo>
                  <a:pt x="2932" y="1677"/>
                </a:lnTo>
                <a:lnTo>
                  <a:pt x="2932" y="1677"/>
                </a:lnTo>
                <a:lnTo>
                  <a:pt x="2932" y="1680"/>
                </a:lnTo>
                <a:lnTo>
                  <a:pt x="2932" y="1682"/>
                </a:lnTo>
                <a:lnTo>
                  <a:pt x="2932" y="1682"/>
                </a:lnTo>
                <a:lnTo>
                  <a:pt x="2932" y="1682"/>
                </a:lnTo>
                <a:lnTo>
                  <a:pt x="2934" y="1682"/>
                </a:lnTo>
                <a:lnTo>
                  <a:pt x="2932" y="1680"/>
                </a:lnTo>
                <a:lnTo>
                  <a:pt x="2934" y="1680"/>
                </a:lnTo>
                <a:lnTo>
                  <a:pt x="2934" y="1682"/>
                </a:lnTo>
                <a:lnTo>
                  <a:pt x="2936" y="1682"/>
                </a:lnTo>
                <a:lnTo>
                  <a:pt x="2936" y="1682"/>
                </a:lnTo>
                <a:lnTo>
                  <a:pt x="2936" y="1682"/>
                </a:lnTo>
                <a:lnTo>
                  <a:pt x="2936" y="1682"/>
                </a:lnTo>
                <a:lnTo>
                  <a:pt x="2936" y="1684"/>
                </a:lnTo>
                <a:lnTo>
                  <a:pt x="2936" y="1684"/>
                </a:lnTo>
                <a:lnTo>
                  <a:pt x="2936" y="1686"/>
                </a:lnTo>
                <a:lnTo>
                  <a:pt x="2939" y="1686"/>
                </a:lnTo>
                <a:lnTo>
                  <a:pt x="2939" y="1689"/>
                </a:lnTo>
                <a:lnTo>
                  <a:pt x="2941" y="1689"/>
                </a:lnTo>
                <a:lnTo>
                  <a:pt x="2943" y="1691"/>
                </a:lnTo>
                <a:lnTo>
                  <a:pt x="2943" y="1691"/>
                </a:lnTo>
                <a:lnTo>
                  <a:pt x="2943" y="1691"/>
                </a:lnTo>
                <a:lnTo>
                  <a:pt x="2943" y="1691"/>
                </a:lnTo>
                <a:lnTo>
                  <a:pt x="2945" y="1691"/>
                </a:lnTo>
                <a:lnTo>
                  <a:pt x="2945" y="1691"/>
                </a:lnTo>
                <a:lnTo>
                  <a:pt x="2945" y="1691"/>
                </a:lnTo>
                <a:lnTo>
                  <a:pt x="2945" y="1689"/>
                </a:lnTo>
                <a:lnTo>
                  <a:pt x="2945" y="1689"/>
                </a:lnTo>
                <a:lnTo>
                  <a:pt x="2948" y="1689"/>
                </a:lnTo>
                <a:lnTo>
                  <a:pt x="2948" y="1689"/>
                </a:lnTo>
                <a:lnTo>
                  <a:pt x="2948" y="1689"/>
                </a:lnTo>
                <a:lnTo>
                  <a:pt x="2950" y="1689"/>
                </a:lnTo>
                <a:lnTo>
                  <a:pt x="2948" y="1691"/>
                </a:lnTo>
                <a:lnTo>
                  <a:pt x="2948" y="1691"/>
                </a:lnTo>
                <a:lnTo>
                  <a:pt x="2950" y="1691"/>
                </a:lnTo>
                <a:lnTo>
                  <a:pt x="2950" y="1693"/>
                </a:lnTo>
                <a:lnTo>
                  <a:pt x="2948" y="1693"/>
                </a:lnTo>
                <a:lnTo>
                  <a:pt x="2948" y="1693"/>
                </a:lnTo>
                <a:lnTo>
                  <a:pt x="2948" y="1693"/>
                </a:lnTo>
                <a:lnTo>
                  <a:pt x="2948" y="1695"/>
                </a:lnTo>
                <a:lnTo>
                  <a:pt x="2948" y="1695"/>
                </a:lnTo>
                <a:lnTo>
                  <a:pt x="2950" y="1695"/>
                </a:lnTo>
                <a:lnTo>
                  <a:pt x="2948" y="1698"/>
                </a:lnTo>
                <a:lnTo>
                  <a:pt x="2952" y="1700"/>
                </a:lnTo>
                <a:lnTo>
                  <a:pt x="2952" y="1702"/>
                </a:lnTo>
                <a:lnTo>
                  <a:pt x="2952" y="1704"/>
                </a:lnTo>
                <a:lnTo>
                  <a:pt x="2952" y="1707"/>
                </a:lnTo>
                <a:lnTo>
                  <a:pt x="2952" y="1709"/>
                </a:lnTo>
                <a:lnTo>
                  <a:pt x="2952" y="1713"/>
                </a:lnTo>
                <a:lnTo>
                  <a:pt x="2950" y="1716"/>
                </a:lnTo>
                <a:lnTo>
                  <a:pt x="2950" y="1720"/>
                </a:lnTo>
                <a:lnTo>
                  <a:pt x="2950" y="1722"/>
                </a:lnTo>
                <a:lnTo>
                  <a:pt x="2950" y="1725"/>
                </a:lnTo>
                <a:lnTo>
                  <a:pt x="2948" y="1727"/>
                </a:lnTo>
                <a:lnTo>
                  <a:pt x="2948" y="1727"/>
                </a:lnTo>
                <a:lnTo>
                  <a:pt x="2948" y="1727"/>
                </a:lnTo>
                <a:lnTo>
                  <a:pt x="2945" y="1729"/>
                </a:lnTo>
                <a:lnTo>
                  <a:pt x="2945" y="1731"/>
                </a:lnTo>
                <a:lnTo>
                  <a:pt x="2945" y="1734"/>
                </a:lnTo>
                <a:lnTo>
                  <a:pt x="2945" y="1734"/>
                </a:lnTo>
                <a:lnTo>
                  <a:pt x="2945" y="1734"/>
                </a:lnTo>
                <a:lnTo>
                  <a:pt x="2948" y="1736"/>
                </a:lnTo>
                <a:lnTo>
                  <a:pt x="2948" y="1736"/>
                </a:lnTo>
                <a:lnTo>
                  <a:pt x="2948" y="1736"/>
                </a:lnTo>
                <a:lnTo>
                  <a:pt x="2948" y="1740"/>
                </a:lnTo>
                <a:lnTo>
                  <a:pt x="2948" y="1743"/>
                </a:lnTo>
                <a:lnTo>
                  <a:pt x="2948" y="1743"/>
                </a:lnTo>
                <a:lnTo>
                  <a:pt x="2948" y="1743"/>
                </a:lnTo>
                <a:lnTo>
                  <a:pt x="2948" y="1743"/>
                </a:lnTo>
                <a:lnTo>
                  <a:pt x="2948" y="1743"/>
                </a:lnTo>
                <a:lnTo>
                  <a:pt x="2945" y="1740"/>
                </a:lnTo>
                <a:lnTo>
                  <a:pt x="2943" y="1743"/>
                </a:lnTo>
                <a:lnTo>
                  <a:pt x="2943" y="1743"/>
                </a:lnTo>
                <a:lnTo>
                  <a:pt x="2945" y="1745"/>
                </a:lnTo>
                <a:lnTo>
                  <a:pt x="2945" y="1747"/>
                </a:lnTo>
                <a:lnTo>
                  <a:pt x="2948" y="1747"/>
                </a:lnTo>
                <a:lnTo>
                  <a:pt x="2950" y="1749"/>
                </a:lnTo>
                <a:lnTo>
                  <a:pt x="2952" y="1749"/>
                </a:lnTo>
                <a:lnTo>
                  <a:pt x="2954" y="1749"/>
                </a:lnTo>
                <a:lnTo>
                  <a:pt x="2950" y="1749"/>
                </a:lnTo>
                <a:lnTo>
                  <a:pt x="2950" y="1752"/>
                </a:lnTo>
                <a:lnTo>
                  <a:pt x="2950" y="1749"/>
                </a:lnTo>
                <a:lnTo>
                  <a:pt x="2948" y="1749"/>
                </a:lnTo>
                <a:lnTo>
                  <a:pt x="2945" y="1749"/>
                </a:lnTo>
                <a:lnTo>
                  <a:pt x="2945" y="1749"/>
                </a:lnTo>
                <a:lnTo>
                  <a:pt x="2945" y="1747"/>
                </a:lnTo>
                <a:lnTo>
                  <a:pt x="2943" y="1747"/>
                </a:lnTo>
                <a:lnTo>
                  <a:pt x="2943" y="1747"/>
                </a:lnTo>
                <a:lnTo>
                  <a:pt x="2943" y="1747"/>
                </a:lnTo>
                <a:lnTo>
                  <a:pt x="2943" y="1749"/>
                </a:lnTo>
                <a:lnTo>
                  <a:pt x="2943" y="1752"/>
                </a:lnTo>
                <a:lnTo>
                  <a:pt x="2943" y="1756"/>
                </a:lnTo>
                <a:lnTo>
                  <a:pt x="2941" y="1761"/>
                </a:lnTo>
                <a:lnTo>
                  <a:pt x="2939" y="1761"/>
                </a:lnTo>
                <a:lnTo>
                  <a:pt x="2939" y="1761"/>
                </a:lnTo>
                <a:lnTo>
                  <a:pt x="2939" y="1761"/>
                </a:lnTo>
                <a:lnTo>
                  <a:pt x="2936" y="1763"/>
                </a:lnTo>
                <a:lnTo>
                  <a:pt x="2936" y="1763"/>
                </a:lnTo>
                <a:lnTo>
                  <a:pt x="2934" y="1761"/>
                </a:lnTo>
                <a:lnTo>
                  <a:pt x="2934" y="1761"/>
                </a:lnTo>
                <a:lnTo>
                  <a:pt x="2936" y="1765"/>
                </a:lnTo>
                <a:lnTo>
                  <a:pt x="2936" y="1767"/>
                </a:lnTo>
                <a:lnTo>
                  <a:pt x="2936" y="1767"/>
                </a:lnTo>
                <a:lnTo>
                  <a:pt x="2936" y="1767"/>
                </a:lnTo>
                <a:lnTo>
                  <a:pt x="2939" y="1772"/>
                </a:lnTo>
                <a:lnTo>
                  <a:pt x="2941" y="1774"/>
                </a:lnTo>
                <a:lnTo>
                  <a:pt x="2943" y="1772"/>
                </a:lnTo>
                <a:lnTo>
                  <a:pt x="2943" y="1772"/>
                </a:lnTo>
                <a:lnTo>
                  <a:pt x="2943" y="1772"/>
                </a:lnTo>
                <a:lnTo>
                  <a:pt x="2943" y="1772"/>
                </a:lnTo>
                <a:lnTo>
                  <a:pt x="2943" y="1774"/>
                </a:lnTo>
                <a:lnTo>
                  <a:pt x="2943" y="1774"/>
                </a:lnTo>
                <a:lnTo>
                  <a:pt x="2943" y="1776"/>
                </a:lnTo>
                <a:lnTo>
                  <a:pt x="2945" y="1776"/>
                </a:lnTo>
                <a:lnTo>
                  <a:pt x="2945" y="1774"/>
                </a:lnTo>
                <a:lnTo>
                  <a:pt x="2945" y="1776"/>
                </a:lnTo>
                <a:lnTo>
                  <a:pt x="2945" y="1776"/>
                </a:lnTo>
                <a:lnTo>
                  <a:pt x="2945" y="1776"/>
                </a:lnTo>
                <a:lnTo>
                  <a:pt x="2943" y="1776"/>
                </a:lnTo>
                <a:lnTo>
                  <a:pt x="2943" y="1776"/>
                </a:lnTo>
                <a:lnTo>
                  <a:pt x="2939" y="1772"/>
                </a:lnTo>
                <a:lnTo>
                  <a:pt x="2939" y="1772"/>
                </a:lnTo>
                <a:lnTo>
                  <a:pt x="2941" y="1776"/>
                </a:lnTo>
                <a:lnTo>
                  <a:pt x="2943" y="1779"/>
                </a:lnTo>
                <a:lnTo>
                  <a:pt x="2943" y="1779"/>
                </a:lnTo>
                <a:lnTo>
                  <a:pt x="2943" y="1781"/>
                </a:lnTo>
                <a:lnTo>
                  <a:pt x="2943" y="1781"/>
                </a:lnTo>
                <a:lnTo>
                  <a:pt x="2945" y="1781"/>
                </a:lnTo>
                <a:lnTo>
                  <a:pt x="2945" y="1781"/>
                </a:lnTo>
                <a:lnTo>
                  <a:pt x="2945" y="1781"/>
                </a:lnTo>
                <a:lnTo>
                  <a:pt x="2943" y="1781"/>
                </a:lnTo>
                <a:lnTo>
                  <a:pt x="2943" y="1781"/>
                </a:lnTo>
                <a:lnTo>
                  <a:pt x="2943" y="1783"/>
                </a:lnTo>
                <a:lnTo>
                  <a:pt x="2945" y="1783"/>
                </a:lnTo>
                <a:lnTo>
                  <a:pt x="2948" y="1785"/>
                </a:lnTo>
                <a:lnTo>
                  <a:pt x="2948" y="1785"/>
                </a:lnTo>
                <a:lnTo>
                  <a:pt x="2948" y="1788"/>
                </a:lnTo>
                <a:lnTo>
                  <a:pt x="2948" y="1788"/>
                </a:lnTo>
                <a:lnTo>
                  <a:pt x="2950" y="1790"/>
                </a:lnTo>
                <a:lnTo>
                  <a:pt x="2950" y="1790"/>
                </a:lnTo>
                <a:lnTo>
                  <a:pt x="2952" y="1790"/>
                </a:lnTo>
                <a:lnTo>
                  <a:pt x="2952" y="1790"/>
                </a:lnTo>
                <a:lnTo>
                  <a:pt x="2954" y="1792"/>
                </a:lnTo>
                <a:lnTo>
                  <a:pt x="2954" y="1792"/>
                </a:lnTo>
                <a:lnTo>
                  <a:pt x="2954" y="1792"/>
                </a:lnTo>
                <a:lnTo>
                  <a:pt x="2950" y="1790"/>
                </a:lnTo>
                <a:lnTo>
                  <a:pt x="2950" y="1790"/>
                </a:lnTo>
                <a:lnTo>
                  <a:pt x="2950" y="1790"/>
                </a:lnTo>
                <a:lnTo>
                  <a:pt x="2954" y="1794"/>
                </a:lnTo>
                <a:lnTo>
                  <a:pt x="2959" y="1799"/>
                </a:lnTo>
                <a:lnTo>
                  <a:pt x="2963" y="1801"/>
                </a:lnTo>
                <a:lnTo>
                  <a:pt x="2963" y="1803"/>
                </a:lnTo>
                <a:lnTo>
                  <a:pt x="2968" y="1806"/>
                </a:lnTo>
                <a:lnTo>
                  <a:pt x="2968" y="1808"/>
                </a:lnTo>
                <a:lnTo>
                  <a:pt x="2970" y="1810"/>
                </a:lnTo>
                <a:lnTo>
                  <a:pt x="2972" y="1812"/>
                </a:lnTo>
                <a:lnTo>
                  <a:pt x="2975" y="1815"/>
                </a:lnTo>
                <a:lnTo>
                  <a:pt x="2975" y="1817"/>
                </a:lnTo>
                <a:lnTo>
                  <a:pt x="2979" y="1819"/>
                </a:lnTo>
                <a:lnTo>
                  <a:pt x="2981" y="1821"/>
                </a:lnTo>
                <a:lnTo>
                  <a:pt x="2981" y="1824"/>
                </a:lnTo>
                <a:lnTo>
                  <a:pt x="2981" y="1824"/>
                </a:lnTo>
                <a:lnTo>
                  <a:pt x="2981" y="1826"/>
                </a:lnTo>
                <a:lnTo>
                  <a:pt x="2984" y="1826"/>
                </a:lnTo>
                <a:lnTo>
                  <a:pt x="2984" y="1828"/>
                </a:lnTo>
                <a:lnTo>
                  <a:pt x="2986" y="1828"/>
                </a:lnTo>
                <a:lnTo>
                  <a:pt x="2986" y="1828"/>
                </a:lnTo>
                <a:lnTo>
                  <a:pt x="2986" y="1830"/>
                </a:lnTo>
                <a:lnTo>
                  <a:pt x="2986" y="1833"/>
                </a:lnTo>
                <a:lnTo>
                  <a:pt x="2988" y="1835"/>
                </a:lnTo>
                <a:lnTo>
                  <a:pt x="2988" y="1837"/>
                </a:lnTo>
                <a:lnTo>
                  <a:pt x="2988" y="1837"/>
                </a:lnTo>
                <a:lnTo>
                  <a:pt x="2988" y="1839"/>
                </a:lnTo>
                <a:lnTo>
                  <a:pt x="2988" y="1839"/>
                </a:lnTo>
                <a:lnTo>
                  <a:pt x="2988" y="1842"/>
                </a:lnTo>
                <a:lnTo>
                  <a:pt x="2990" y="1842"/>
                </a:lnTo>
                <a:lnTo>
                  <a:pt x="2990" y="1844"/>
                </a:lnTo>
                <a:lnTo>
                  <a:pt x="2993" y="1844"/>
                </a:lnTo>
                <a:lnTo>
                  <a:pt x="2993" y="1844"/>
                </a:lnTo>
                <a:lnTo>
                  <a:pt x="2995" y="1844"/>
                </a:lnTo>
                <a:lnTo>
                  <a:pt x="2997" y="1842"/>
                </a:lnTo>
                <a:lnTo>
                  <a:pt x="2999" y="1842"/>
                </a:lnTo>
                <a:lnTo>
                  <a:pt x="3002" y="1842"/>
                </a:lnTo>
                <a:lnTo>
                  <a:pt x="3002" y="1842"/>
                </a:lnTo>
                <a:lnTo>
                  <a:pt x="3002" y="1844"/>
                </a:lnTo>
                <a:lnTo>
                  <a:pt x="2997" y="1844"/>
                </a:lnTo>
                <a:lnTo>
                  <a:pt x="2993" y="1844"/>
                </a:lnTo>
                <a:lnTo>
                  <a:pt x="2990" y="1846"/>
                </a:lnTo>
                <a:lnTo>
                  <a:pt x="2990" y="1846"/>
                </a:lnTo>
                <a:lnTo>
                  <a:pt x="2990" y="1846"/>
                </a:lnTo>
                <a:lnTo>
                  <a:pt x="2990" y="1846"/>
                </a:lnTo>
                <a:lnTo>
                  <a:pt x="2990" y="1851"/>
                </a:lnTo>
                <a:lnTo>
                  <a:pt x="2993" y="1853"/>
                </a:lnTo>
                <a:lnTo>
                  <a:pt x="2997" y="1860"/>
                </a:lnTo>
                <a:lnTo>
                  <a:pt x="2999" y="1864"/>
                </a:lnTo>
                <a:lnTo>
                  <a:pt x="3002" y="1871"/>
                </a:lnTo>
                <a:lnTo>
                  <a:pt x="3006" y="1880"/>
                </a:lnTo>
                <a:lnTo>
                  <a:pt x="3006" y="1882"/>
                </a:lnTo>
                <a:lnTo>
                  <a:pt x="3006" y="1885"/>
                </a:lnTo>
                <a:lnTo>
                  <a:pt x="3006" y="1885"/>
                </a:lnTo>
                <a:lnTo>
                  <a:pt x="3006" y="1887"/>
                </a:lnTo>
                <a:lnTo>
                  <a:pt x="3002" y="1891"/>
                </a:lnTo>
                <a:lnTo>
                  <a:pt x="3002" y="1891"/>
                </a:lnTo>
                <a:lnTo>
                  <a:pt x="3002" y="1889"/>
                </a:lnTo>
                <a:lnTo>
                  <a:pt x="3002" y="1889"/>
                </a:lnTo>
                <a:lnTo>
                  <a:pt x="3002" y="1889"/>
                </a:lnTo>
                <a:lnTo>
                  <a:pt x="2999" y="1891"/>
                </a:lnTo>
                <a:lnTo>
                  <a:pt x="2999" y="1891"/>
                </a:lnTo>
                <a:lnTo>
                  <a:pt x="3002" y="1894"/>
                </a:lnTo>
                <a:lnTo>
                  <a:pt x="3004" y="1898"/>
                </a:lnTo>
                <a:lnTo>
                  <a:pt x="3004" y="1900"/>
                </a:lnTo>
                <a:lnTo>
                  <a:pt x="3004" y="1903"/>
                </a:lnTo>
                <a:lnTo>
                  <a:pt x="3004" y="1905"/>
                </a:lnTo>
                <a:lnTo>
                  <a:pt x="3006" y="1907"/>
                </a:lnTo>
                <a:lnTo>
                  <a:pt x="3008" y="1912"/>
                </a:lnTo>
                <a:lnTo>
                  <a:pt x="3008" y="1914"/>
                </a:lnTo>
                <a:lnTo>
                  <a:pt x="3011" y="1914"/>
                </a:lnTo>
                <a:lnTo>
                  <a:pt x="3011" y="1916"/>
                </a:lnTo>
                <a:lnTo>
                  <a:pt x="3013" y="1918"/>
                </a:lnTo>
                <a:lnTo>
                  <a:pt x="3013" y="1921"/>
                </a:lnTo>
                <a:lnTo>
                  <a:pt x="3013" y="1923"/>
                </a:lnTo>
                <a:lnTo>
                  <a:pt x="3013" y="1930"/>
                </a:lnTo>
                <a:lnTo>
                  <a:pt x="3013" y="1934"/>
                </a:lnTo>
                <a:lnTo>
                  <a:pt x="3011" y="1939"/>
                </a:lnTo>
                <a:lnTo>
                  <a:pt x="3011" y="1943"/>
                </a:lnTo>
                <a:lnTo>
                  <a:pt x="3006" y="1945"/>
                </a:lnTo>
                <a:lnTo>
                  <a:pt x="3004" y="1948"/>
                </a:lnTo>
                <a:lnTo>
                  <a:pt x="2999" y="1950"/>
                </a:lnTo>
                <a:lnTo>
                  <a:pt x="2999" y="1954"/>
                </a:lnTo>
                <a:lnTo>
                  <a:pt x="2993" y="1961"/>
                </a:lnTo>
                <a:lnTo>
                  <a:pt x="2993" y="1966"/>
                </a:lnTo>
                <a:lnTo>
                  <a:pt x="2990" y="1970"/>
                </a:lnTo>
                <a:lnTo>
                  <a:pt x="2990" y="1979"/>
                </a:lnTo>
                <a:lnTo>
                  <a:pt x="2986" y="1988"/>
                </a:lnTo>
                <a:lnTo>
                  <a:pt x="2986" y="1993"/>
                </a:lnTo>
                <a:lnTo>
                  <a:pt x="2984" y="1995"/>
                </a:lnTo>
                <a:lnTo>
                  <a:pt x="2984" y="1997"/>
                </a:lnTo>
                <a:lnTo>
                  <a:pt x="2984" y="1997"/>
                </a:lnTo>
                <a:lnTo>
                  <a:pt x="2981" y="1997"/>
                </a:lnTo>
                <a:lnTo>
                  <a:pt x="2981" y="1999"/>
                </a:lnTo>
                <a:lnTo>
                  <a:pt x="2981" y="1999"/>
                </a:lnTo>
                <a:lnTo>
                  <a:pt x="2981" y="2008"/>
                </a:lnTo>
                <a:lnTo>
                  <a:pt x="2981" y="2011"/>
                </a:lnTo>
                <a:lnTo>
                  <a:pt x="2981" y="2015"/>
                </a:lnTo>
                <a:lnTo>
                  <a:pt x="2981" y="2020"/>
                </a:lnTo>
                <a:lnTo>
                  <a:pt x="2981" y="2024"/>
                </a:lnTo>
                <a:lnTo>
                  <a:pt x="2981" y="2029"/>
                </a:lnTo>
                <a:lnTo>
                  <a:pt x="2981" y="2033"/>
                </a:lnTo>
                <a:lnTo>
                  <a:pt x="2984" y="2038"/>
                </a:lnTo>
                <a:lnTo>
                  <a:pt x="2986" y="2040"/>
                </a:lnTo>
                <a:lnTo>
                  <a:pt x="2986" y="2040"/>
                </a:lnTo>
                <a:lnTo>
                  <a:pt x="2990" y="2044"/>
                </a:lnTo>
                <a:lnTo>
                  <a:pt x="2993" y="2047"/>
                </a:lnTo>
                <a:lnTo>
                  <a:pt x="3002" y="2065"/>
                </a:lnTo>
                <a:lnTo>
                  <a:pt x="3004" y="2067"/>
                </a:lnTo>
                <a:lnTo>
                  <a:pt x="3004" y="2074"/>
                </a:lnTo>
                <a:lnTo>
                  <a:pt x="3008" y="2078"/>
                </a:lnTo>
                <a:lnTo>
                  <a:pt x="3013" y="2087"/>
                </a:lnTo>
                <a:lnTo>
                  <a:pt x="3015" y="2089"/>
                </a:lnTo>
                <a:lnTo>
                  <a:pt x="3015" y="2092"/>
                </a:lnTo>
                <a:lnTo>
                  <a:pt x="3022" y="2098"/>
                </a:lnTo>
                <a:lnTo>
                  <a:pt x="3024" y="2103"/>
                </a:lnTo>
                <a:lnTo>
                  <a:pt x="3024" y="2107"/>
                </a:lnTo>
                <a:lnTo>
                  <a:pt x="3024" y="2110"/>
                </a:lnTo>
                <a:lnTo>
                  <a:pt x="3024" y="2112"/>
                </a:lnTo>
                <a:lnTo>
                  <a:pt x="3024" y="2112"/>
                </a:lnTo>
                <a:lnTo>
                  <a:pt x="3022" y="2110"/>
                </a:lnTo>
                <a:lnTo>
                  <a:pt x="3022" y="2112"/>
                </a:lnTo>
                <a:lnTo>
                  <a:pt x="3022" y="2114"/>
                </a:lnTo>
                <a:lnTo>
                  <a:pt x="3024" y="2116"/>
                </a:lnTo>
                <a:lnTo>
                  <a:pt x="3024" y="2121"/>
                </a:lnTo>
                <a:lnTo>
                  <a:pt x="3024" y="2123"/>
                </a:lnTo>
                <a:lnTo>
                  <a:pt x="3024" y="2130"/>
                </a:lnTo>
                <a:lnTo>
                  <a:pt x="3024" y="2132"/>
                </a:lnTo>
                <a:lnTo>
                  <a:pt x="3026" y="2139"/>
                </a:lnTo>
                <a:lnTo>
                  <a:pt x="3029" y="2141"/>
                </a:lnTo>
                <a:lnTo>
                  <a:pt x="3029" y="2146"/>
                </a:lnTo>
                <a:lnTo>
                  <a:pt x="3029" y="2150"/>
                </a:lnTo>
                <a:lnTo>
                  <a:pt x="3029" y="2150"/>
                </a:lnTo>
                <a:lnTo>
                  <a:pt x="3029" y="2155"/>
                </a:lnTo>
                <a:lnTo>
                  <a:pt x="3029" y="2157"/>
                </a:lnTo>
                <a:lnTo>
                  <a:pt x="3031" y="2161"/>
                </a:lnTo>
                <a:lnTo>
                  <a:pt x="3031" y="2166"/>
                </a:lnTo>
                <a:lnTo>
                  <a:pt x="3033" y="2168"/>
                </a:lnTo>
                <a:lnTo>
                  <a:pt x="3033" y="2170"/>
                </a:lnTo>
                <a:lnTo>
                  <a:pt x="3033" y="2173"/>
                </a:lnTo>
                <a:lnTo>
                  <a:pt x="3033" y="2173"/>
                </a:lnTo>
                <a:lnTo>
                  <a:pt x="3033" y="2175"/>
                </a:lnTo>
                <a:lnTo>
                  <a:pt x="3035" y="2177"/>
                </a:lnTo>
                <a:lnTo>
                  <a:pt x="3035" y="2182"/>
                </a:lnTo>
                <a:lnTo>
                  <a:pt x="3038" y="2184"/>
                </a:lnTo>
                <a:lnTo>
                  <a:pt x="3042" y="2195"/>
                </a:lnTo>
                <a:lnTo>
                  <a:pt x="3044" y="2197"/>
                </a:lnTo>
                <a:lnTo>
                  <a:pt x="3047" y="2200"/>
                </a:lnTo>
                <a:lnTo>
                  <a:pt x="3053" y="2204"/>
                </a:lnTo>
                <a:lnTo>
                  <a:pt x="3053" y="2204"/>
                </a:lnTo>
                <a:lnTo>
                  <a:pt x="3056" y="2206"/>
                </a:lnTo>
                <a:lnTo>
                  <a:pt x="3058" y="2211"/>
                </a:lnTo>
                <a:lnTo>
                  <a:pt x="3062" y="2218"/>
                </a:lnTo>
                <a:lnTo>
                  <a:pt x="3065" y="2229"/>
                </a:lnTo>
                <a:lnTo>
                  <a:pt x="3069" y="2236"/>
                </a:lnTo>
                <a:lnTo>
                  <a:pt x="3074" y="2245"/>
                </a:lnTo>
                <a:lnTo>
                  <a:pt x="3078" y="2251"/>
                </a:lnTo>
                <a:lnTo>
                  <a:pt x="3080" y="2256"/>
                </a:lnTo>
                <a:lnTo>
                  <a:pt x="3083" y="2258"/>
                </a:lnTo>
                <a:lnTo>
                  <a:pt x="3083" y="2265"/>
                </a:lnTo>
                <a:lnTo>
                  <a:pt x="3083" y="2267"/>
                </a:lnTo>
                <a:lnTo>
                  <a:pt x="3083" y="2272"/>
                </a:lnTo>
                <a:lnTo>
                  <a:pt x="3083" y="2274"/>
                </a:lnTo>
                <a:lnTo>
                  <a:pt x="3080" y="2276"/>
                </a:lnTo>
                <a:lnTo>
                  <a:pt x="3078" y="2276"/>
                </a:lnTo>
                <a:lnTo>
                  <a:pt x="3078" y="2274"/>
                </a:lnTo>
                <a:lnTo>
                  <a:pt x="3076" y="2276"/>
                </a:lnTo>
                <a:lnTo>
                  <a:pt x="3076" y="2276"/>
                </a:lnTo>
                <a:lnTo>
                  <a:pt x="3076" y="2279"/>
                </a:lnTo>
                <a:lnTo>
                  <a:pt x="3078" y="2281"/>
                </a:lnTo>
                <a:lnTo>
                  <a:pt x="3078" y="2283"/>
                </a:lnTo>
                <a:lnTo>
                  <a:pt x="3080" y="2283"/>
                </a:lnTo>
                <a:lnTo>
                  <a:pt x="3080" y="2285"/>
                </a:lnTo>
                <a:lnTo>
                  <a:pt x="3083" y="2288"/>
                </a:lnTo>
                <a:lnTo>
                  <a:pt x="3083" y="2288"/>
                </a:lnTo>
                <a:lnTo>
                  <a:pt x="3085" y="2292"/>
                </a:lnTo>
                <a:lnTo>
                  <a:pt x="3085" y="2294"/>
                </a:lnTo>
                <a:lnTo>
                  <a:pt x="3085" y="2294"/>
                </a:lnTo>
                <a:lnTo>
                  <a:pt x="3085" y="2297"/>
                </a:lnTo>
                <a:lnTo>
                  <a:pt x="3083" y="2299"/>
                </a:lnTo>
                <a:lnTo>
                  <a:pt x="3085" y="2301"/>
                </a:lnTo>
                <a:lnTo>
                  <a:pt x="3085" y="2301"/>
                </a:lnTo>
                <a:lnTo>
                  <a:pt x="3085" y="2303"/>
                </a:lnTo>
                <a:lnTo>
                  <a:pt x="3085" y="2299"/>
                </a:lnTo>
                <a:lnTo>
                  <a:pt x="3087" y="2299"/>
                </a:lnTo>
                <a:lnTo>
                  <a:pt x="3087" y="2299"/>
                </a:lnTo>
                <a:lnTo>
                  <a:pt x="3087" y="2299"/>
                </a:lnTo>
                <a:lnTo>
                  <a:pt x="3089" y="2299"/>
                </a:lnTo>
                <a:lnTo>
                  <a:pt x="3089" y="2299"/>
                </a:lnTo>
                <a:lnTo>
                  <a:pt x="3092" y="2299"/>
                </a:lnTo>
                <a:lnTo>
                  <a:pt x="3092" y="2301"/>
                </a:lnTo>
                <a:lnTo>
                  <a:pt x="3092" y="2301"/>
                </a:lnTo>
                <a:lnTo>
                  <a:pt x="3092" y="2301"/>
                </a:lnTo>
                <a:lnTo>
                  <a:pt x="3092" y="2303"/>
                </a:lnTo>
                <a:lnTo>
                  <a:pt x="3092" y="2303"/>
                </a:lnTo>
                <a:lnTo>
                  <a:pt x="3094" y="2303"/>
                </a:lnTo>
                <a:lnTo>
                  <a:pt x="3096" y="2303"/>
                </a:lnTo>
                <a:lnTo>
                  <a:pt x="3096" y="2303"/>
                </a:lnTo>
                <a:lnTo>
                  <a:pt x="3098" y="2303"/>
                </a:lnTo>
                <a:lnTo>
                  <a:pt x="3098" y="2303"/>
                </a:lnTo>
                <a:lnTo>
                  <a:pt x="3098" y="2306"/>
                </a:lnTo>
                <a:lnTo>
                  <a:pt x="3098" y="2308"/>
                </a:lnTo>
                <a:lnTo>
                  <a:pt x="3098" y="2308"/>
                </a:lnTo>
                <a:lnTo>
                  <a:pt x="3101" y="2308"/>
                </a:lnTo>
                <a:lnTo>
                  <a:pt x="3103" y="2310"/>
                </a:lnTo>
                <a:lnTo>
                  <a:pt x="3107" y="2310"/>
                </a:lnTo>
                <a:lnTo>
                  <a:pt x="3107" y="2310"/>
                </a:lnTo>
                <a:lnTo>
                  <a:pt x="3110" y="2310"/>
                </a:lnTo>
                <a:lnTo>
                  <a:pt x="3116" y="2306"/>
                </a:lnTo>
                <a:lnTo>
                  <a:pt x="3119" y="2306"/>
                </a:lnTo>
                <a:lnTo>
                  <a:pt x="3121" y="2303"/>
                </a:lnTo>
                <a:lnTo>
                  <a:pt x="3123" y="2303"/>
                </a:lnTo>
                <a:lnTo>
                  <a:pt x="3125" y="2303"/>
                </a:lnTo>
                <a:lnTo>
                  <a:pt x="3125" y="2303"/>
                </a:lnTo>
                <a:lnTo>
                  <a:pt x="3130" y="2303"/>
                </a:lnTo>
                <a:lnTo>
                  <a:pt x="3130" y="2303"/>
                </a:lnTo>
                <a:lnTo>
                  <a:pt x="3134" y="2303"/>
                </a:lnTo>
                <a:lnTo>
                  <a:pt x="3137" y="2303"/>
                </a:lnTo>
                <a:lnTo>
                  <a:pt x="3143" y="2299"/>
                </a:lnTo>
                <a:lnTo>
                  <a:pt x="3148" y="2299"/>
                </a:lnTo>
                <a:lnTo>
                  <a:pt x="3150" y="2297"/>
                </a:lnTo>
                <a:lnTo>
                  <a:pt x="3152" y="2297"/>
                </a:lnTo>
                <a:lnTo>
                  <a:pt x="3155" y="2299"/>
                </a:lnTo>
                <a:lnTo>
                  <a:pt x="3161" y="2299"/>
                </a:lnTo>
                <a:lnTo>
                  <a:pt x="3161" y="2299"/>
                </a:lnTo>
                <a:lnTo>
                  <a:pt x="3166" y="2297"/>
                </a:lnTo>
                <a:lnTo>
                  <a:pt x="3166" y="2297"/>
                </a:lnTo>
                <a:lnTo>
                  <a:pt x="3175" y="2299"/>
                </a:lnTo>
                <a:lnTo>
                  <a:pt x="3182" y="2299"/>
                </a:lnTo>
                <a:lnTo>
                  <a:pt x="3184" y="2299"/>
                </a:lnTo>
                <a:lnTo>
                  <a:pt x="3186" y="2299"/>
                </a:lnTo>
                <a:lnTo>
                  <a:pt x="3186" y="2297"/>
                </a:lnTo>
                <a:lnTo>
                  <a:pt x="3190" y="2297"/>
                </a:lnTo>
                <a:lnTo>
                  <a:pt x="3195" y="2297"/>
                </a:lnTo>
                <a:lnTo>
                  <a:pt x="3195" y="2297"/>
                </a:lnTo>
                <a:lnTo>
                  <a:pt x="3197" y="2297"/>
                </a:lnTo>
                <a:lnTo>
                  <a:pt x="3197" y="2294"/>
                </a:lnTo>
                <a:lnTo>
                  <a:pt x="3199" y="2292"/>
                </a:lnTo>
                <a:lnTo>
                  <a:pt x="3202" y="2292"/>
                </a:lnTo>
                <a:lnTo>
                  <a:pt x="3208" y="2292"/>
                </a:lnTo>
                <a:lnTo>
                  <a:pt x="3213" y="2292"/>
                </a:lnTo>
                <a:lnTo>
                  <a:pt x="3220" y="2288"/>
                </a:lnTo>
                <a:lnTo>
                  <a:pt x="3224" y="2285"/>
                </a:lnTo>
                <a:lnTo>
                  <a:pt x="3231" y="2281"/>
                </a:lnTo>
                <a:lnTo>
                  <a:pt x="3231" y="2281"/>
                </a:lnTo>
                <a:lnTo>
                  <a:pt x="3238" y="2276"/>
                </a:lnTo>
                <a:lnTo>
                  <a:pt x="3240" y="2274"/>
                </a:lnTo>
                <a:lnTo>
                  <a:pt x="3247" y="2267"/>
                </a:lnTo>
                <a:lnTo>
                  <a:pt x="3251" y="2263"/>
                </a:lnTo>
                <a:lnTo>
                  <a:pt x="3256" y="2256"/>
                </a:lnTo>
                <a:lnTo>
                  <a:pt x="3260" y="2254"/>
                </a:lnTo>
                <a:lnTo>
                  <a:pt x="3262" y="2251"/>
                </a:lnTo>
                <a:lnTo>
                  <a:pt x="3265" y="2251"/>
                </a:lnTo>
                <a:lnTo>
                  <a:pt x="3269" y="2245"/>
                </a:lnTo>
                <a:lnTo>
                  <a:pt x="3271" y="2240"/>
                </a:lnTo>
                <a:lnTo>
                  <a:pt x="3276" y="2236"/>
                </a:lnTo>
                <a:lnTo>
                  <a:pt x="3278" y="2229"/>
                </a:lnTo>
                <a:lnTo>
                  <a:pt x="3280" y="2227"/>
                </a:lnTo>
                <a:lnTo>
                  <a:pt x="3283" y="2222"/>
                </a:lnTo>
                <a:lnTo>
                  <a:pt x="3285" y="2218"/>
                </a:lnTo>
                <a:lnTo>
                  <a:pt x="3292" y="2211"/>
                </a:lnTo>
                <a:lnTo>
                  <a:pt x="3294" y="2211"/>
                </a:lnTo>
                <a:lnTo>
                  <a:pt x="3296" y="2209"/>
                </a:lnTo>
                <a:lnTo>
                  <a:pt x="3296" y="2209"/>
                </a:lnTo>
                <a:lnTo>
                  <a:pt x="3301" y="2204"/>
                </a:lnTo>
                <a:lnTo>
                  <a:pt x="3301" y="2204"/>
                </a:lnTo>
                <a:lnTo>
                  <a:pt x="3305" y="2197"/>
                </a:lnTo>
                <a:lnTo>
                  <a:pt x="3305" y="2188"/>
                </a:lnTo>
                <a:lnTo>
                  <a:pt x="3307" y="2186"/>
                </a:lnTo>
                <a:lnTo>
                  <a:pt x="3310" y="2179"/>
                </a:lnTo>
                <a:lnTo>
                  <a:pt x="3310" y="2175"/>
                </a:lnTo>
                <a:lnTo>
                  <a:pt x="3310" y="2175"/>
                </a:lnTo>
                <a:lnTo>
                  <a:pt x="3310" y="2166"/>
                </a:lnTo>
                <a:lnTo>
                  <a:pt x="3310" y="2164"/>
                </a:lnTo>
                <a:lnTo>
                  <a:pt x="3310" y="2164"/>
                </a:lnTo>
                <a:lnTo>
                  <a:pt x="3310" y="2164"/>
                </a:lnTo>
                <a:lnTo>
                  <a:pt x="3310" y="2166"/>
                </a:lnTo>
                <a:lnTo>
                  <a:pt x="3307" y="2166"/>
                </a:lnTo>
                <a:lnTo>
                  <a:pt x="3307" y="2166"/>
                </a:lnTo>
                <a:lnTo>
                  <a:pt x="3307" y="2164"/>
                </a:lnTo>
                <a:lnTo>
                  <a:pt x="3305" y="2164"/>
                </a:lnTo>
                <a:lnTo>
                  <a:pt x="3305" y="2161"/>
                </a:lnTo>
                <a:lnTo>
                  <a:pt x="3305" y="2159"/>
                </a:lnTo>
                <a:lnTo>
                  <a:pt x="3307" y="2159"/>
                </a:lnTo>
                <a:lnTo>
                  <a:pt x="3307" y="2155"/>
                </a:lnTo>
                <a:lnTo>
                  <a:pt x="3312" y="2152"/>
                </a:lnTo>
                <a:lnTo>
                  <a:pt x="3316" y="2150"/>
                </a:lnTo>
                <a:lnTo>
                  <a:pt x="3319" y="2148"/>
                </a:lnTo>
                <a:lnTo>
                  <a:pt x="3325" y="2146"/>
                </a:lnTo>
                <a:lnTo>
                  <a:pt x="3337" y="2141"/>
                </a:lnTo>
                <a:lnTo>
                  <a:pt x="3343" y="2139"/>
                </a:lnTo>
                <a:lnTo>
                  <a:pt x="3346" y="2137"/>
                </a:lnTo>
                <a:lnTo>
                  <a:pt x="3346" y="2137"/>
                </a:lnTo>
                <a:lnTo>
                  <a:pt x="3350" y="2132"/>
                </a:lnTo>
                <a:lnTo>
                  <a:pt x="3350" y="2130"/>
                </a:lnTo>
                <a:lnTo>
                  <a:pt x="3350" y="2125"/>
                </a:lnTo>
                <a:lnTo>
                  <a:pt x="3350" y="2125"/>
                </a:lnTo>
                <a:lnTo>
                  <a:pt x="3350" y="2125"/>
                </a:lnTo>
                <a:lnTo>
                  <a:pt x="3350" y="2125"/>
                </a:lnTo>
                <a:lnTo>
                  <a:pt x="3348" y="2125"/>
                </a:lnTo>
                <a:lnTo>
                  <a:pt x="3348" y="2125"/>
                </a:lnTo>
                <a:lnTo>
                  <a:pt x="3348" y="2123"/>
                </a:lnTo>
                <a:lnTo>
                  <a:pt x="3350" y="2116"/>
                </a:lnTo>
                <a:lnTo>
                  <a:pt x="3352" y="2112"/>
                </a:lnTo>
                <a:lnTo>
                  <a:pt x="3350" y="2110"/>
                </a:lnTo>
                <a:lnTo>
                  <a:pt x="3350" y="2107"/>
                </a:lnTo>
                <a:lnTo>
                  <a:pt x="3350" y="2103"/>
                </a:lnTo>
                <a:lnTo>
                  <a:pt x="3350" y="2101"/>
                </a:lnTo>
                <a:lnTo>
                  <a:pt x="3350" y="2101"/>
                </a:lnTo>
                <a:lnTo>
                  <a:pt x="3350" y="2098"/>
                </a:lnTo>
                <a:lnTo>
                  <a:pt x="3350" y="2098"/>
                </a:lnTo>
                <a:lnTo>
                  <a:pt x="3350" y="2098"/>
                </a:lnTo>
                <a:lnTo>
                  <a:pt x="3350" y="2098"/>
                </a:lnTo>
                <a:lnTo>
                  <a:pt x="3348" y="2101"/>
                </a:lnTo>
                <a:lnTo>
                  <a:pt x="3348" y="2103"/>
                </a:lnTo>
                <a:lnTo>
                  <a:pt x="3348" y="2103"/>
                </a:lnTo>
                <a:lnTo>
                  <a:pt x="3348" y="2103"/>
                </a:lnTo>
                <a:lnTo>
                  <a:pt x="3348" y="2101"/>
                </a:lnTo>
                <a:lnTo>
                  <a:pt x="3348" y="2096"/>
                </a:lnTo>
                <a:lnTo>
                  <a:pt x="3348" y="2092"/>
                </a:lnTo>
                <a:lnTo>
                  <a:pt x="3346" y="2092"/>
                </a:lnTo>
                <a:lnTo>
                  <a:pt x="3346" y="2087"/>
                </a:lnTo>
                <a:lnTo>
                  <a:pt x="3343" y="2083"/>
                </a:lnTo>
                <a:lnTo>
                  <a:pt x="3341" y="2078"/>
                </a:lnTo>
                <a:lnTo>
                  <a:pt x="3341" y="2076"/>
                </a:lnTo>
                <a:lnTo>
                  <a:pt x="3339" y="2074"/>
                </a:lnTo>
                <a:lnTo>
                  <a:pt x="3339" y="2071"/>
                </a:lnTo>
                <a:lnTo>
                  <a:pt x="3339" y="2071"/>
                </a:lnTo>
                <a:lnTo>
                  <a:pt x="3339" y="2065"/>
                </a:lnTo>
                <a:lnTo>
                  <a:pt x="3339" y="2062"/>
                </a:lnTo>
                <a:lnTo>
                  <a:pt x="3339" y="2062"/>
                </a:lnTo>
                <a:lnTo>
                  <a:pt x="3339" y="2060"/>
                </a:lnTo>
                <a:lnTo>
                  <a:pt x="3337" y="2060"/>
                </a:lnTo>
                <a:lnTo>
                  <a:pt x="3339" y="2060"/>
                </a:lnTo>
                <a:lnTo>
                  <a:pt x="3341" y="2062"/>
                </a:lnTo>
                <a:lnTo>
                  <a:pt x="3341" y="2062"/>
                </a:lnTo>
                <a:lnTo>
                  <a:pt x="3341" y="2060"/>
                </a:lnTo>
                <a:lnTo>
                  <a:pt x="3348" y="2056"/>
                </a:lnTo>
                <a:lnTo>
                  <a:pt x="3352" y="2051"/>
                </a:lnTo>
                <a:lnTo>
                  <a:pt x="3357" y="2049"/>
                </a:lnTo>
                <a:lnTo>
                  <a:pt x="3357" y="2047"/>
                </a:lnTo>
                <a:lnTo>
                  <a:pt x="3359" y="2047"/>
                </a:lnTo>
                <a:lnTo>
                  <a:pt x="3361" y="2047"/>
                </a:lnTo>
                <a:lnTo>
                  <a:pt x="3361" y="2047"/>
                </a:lnTo>
                <a:lnTo>
                  <a:pt x="3361" y="2044"/>
                </a:lnTo>
                <a:lnTo>
                  <a:pt x="3364" y="2044"/>
                </a:lnTo>
                <a:lnTo>
                  <a:pt x="3364" y="2044"/>
                </a:lnTo>
                <a:lnTo>
                  <a:pt x="3364" y="2044"/>
                </a:lnTo>
                <a:lnTo>
                  <a:pt x="3366" y="2042"/>
                </a:lnTo>
                <a:lnTo>
                  <a:pt x="3366" y="2040"/>
                </a:lnTo>
                <a:lnTo>
                  <a:pt x="3370" y="2038"/>
                </a:lnTo>
                <a:lnTo>
                  <a:pt x="3373" y="2035"/>
                </a:lnTo>
                <a:lnTo>
                  <a:pt x="3373" y="2033"/>
                </a:lnTo>
                <a:lnTo>
                  <a:pt x="3373" y="2033"/>
                </a:lnTo>
                <a:lnTo>
                  <a:pt x="3373" y="2031"/>
                </a:lnTo>
                <a:lnTo>
                  <a:pt x="3375" y="2031"/>
                </a:lnTo>
                <a:lnTo>
                  <a:pt x="3377" y="2029"/>
                </a:lnTo>
                <a:lnTo>
                  <a:pt x="3382" y="2026"/>
                </a:lnTo>
                <a:lnTo>
                  <a:pt x="3386" y="2022"/>
                </a:lnTo>
                <a:lnTo>
                  <a:pt x="3391" y="2022"/>
                </a:lnTo>
                <a:lnTo>
                  <a:pt x="3391" y="2020"/>
                </a:lnTo>
                <a:lnTo>
                  <a:pt x="3391" y="2020"/>
                </a:lnTo>
                <a:lnTo>
                  <a:pt x="3395" y="2020"/>
                </a:lnTo>
                <a:lnTo>
                  <a:pt x="3400" y="2017"/>
                </a:lnTo>
                <a:lnTo>
                  <a:pt x="3400" y="2017"/>
                </a:lnTo>
                <a:lnTo>
                  <a:pt x="3400" y="2017"/>
                </a:lnTo>
                <a:lnTo>
                  <a:pt x="3402" y="2017"/>
                </a:lnTo>
                <a:lnTo>
                  <a:pt x="3402" y="2017"/>
                </a:lnTo>
                <a:lnTo>
                  <a:pt x="3404" y="2017"/>
                </a:lnTo>
                <a:lnTo>
                  <a:pt x="3406" y="2015"/>
                </a:lnTo>
                <a:lnTo>
                  <a:pt x="3409" y="2013"/>
                </a:lnTo>
                <a:lnTo>
                  <a:pt x="3409" y="2013"/>
                </a:lnTo>
                <a:lnTo>
                  <a:pt x="3415" y="2011"/>
                </a:lnTo>
                <a:lnTo>
                  <a:pt x="3418" y="2008"/>
                </a:lnTo>
                <a:lnTo>
                  <a:pt x="3418" y="2008"/>
                </a:lnTo>
                <a:lnTo>
                  <a:pt x="3418" y="2006"/>
                </a:lnTo>
                <a:lnTo>
                  <a:pt x="3418" y="2004"/>
                </a:lnTo>
                <a:lnTo>
                  <a:pt x="3420" y="2004"/>
                </a:lnTo>
                <a:lnTo>
                  <a:pt x="3422" y="2002"/>
                </a:lnTo>
                <a:lnTo>
                  <a:pt x="3422" y="2002"/>
                </a:lnTo>
                <a:lnTo>
                  <a:pt x="3422" y="1999"/>
                </a:lnTo>
                <a:lnTo>
                  <a:pt x="3424" y="1999"/>
                </a:lnTo>
                <a:lnTo>
                  <a:pt x="3424" y="1997"/>
                </a:lnTo>
                <a:lnTo>
                  <a:pt x="3429" y="1993"/>
                </a:lnTo>
                <a:lnTo>
                  <a:pt x="3431" y="1988"/>
                </a:lnTo>
                <a:lnTo>
                  <a:pt x="3431" y="1988"/>
                </a:lnTo>
                <a:lnTo>
                  <a:pt x="3429" y="1986"/>
                </a:lnTo>
                <a:lnTo>
                  <a:pt x="3431" y="1986"/>
                </a:lnTo>
                <a:lnTo>
                  <a:pt x="3431" y="1986"/>
                </a:lnTo>
                <a:lnTo>
                  <a:pt x="3431" y="1986"/>
                </a:lnTo>
                <a:lnTo>
                  <a:pt x="3431" y="1984"/>
                </a:lnTo>
                <a:lnTo>
                  <a:pt x="3433" y="1981"/>
                </a:lnTo>
                <a:lnTo>
                  <a:pt x="3433" y="1981"/>
                </a:lnTo>
                <a:lnTo>
                  <a:pt x="3433" y="1981"/>
                </a:lnTo>
                <a:lnTo>
                  <a:pt x="3433" y="1979"/>
                </a:lnTo>
                <a:lnTo>
                  <a:pt x="3433" y="1977"/>
                </a:lnTo>
                <a:lnTo>
                  <a:pt x="3433" y="1977"/>
                </a:lnTo>
                <a:lnTo>
                  <a:pt x="3433" y="1977"/>
                </a:lnTo>
                <a:lnTo>
                  <a:pt x="3433" y="1975"/>
                </a:lnTo>
                <a:lnTo>
                  <a:pt x="3431" y="1975"/>
                </a:lnTo>
                <a:lnTo>
                  <a:pt x="3431" y="1977"/>
                </a:lnTo>
                <a:lnTo>
                  <a:pt x="3431" y="1977"/>
                </a:lnTo>
                <a:lnTo>
                  <a:pt x="3431" y="1975"/>
                </a:lnTo>
                <a:lnTo>
                  <a:pt x="3431" y="1975"/>
                </a:lnTo>
                <a:lnTo>
                  <a:pt x="3431" y="1972"/>
                </a:lnTo>
                <a:lnTo>
                  <a:pt x="3431" y="1972"/>
                </a:lnTo>
                <a:lnTo>
                  <a:pt x="3429" y="1972"/>
                </a:lnTo>
                <a:lnTo>
                  <a:pt x="3429" y="1970"/>
                </a:lnTo>
                <a:lnTo>
                  <a:pt x="3429" y="1966"/>
                </a:lnTo>
                <a:lnTo>
                  <a:pt x="3429" y="1963"/>
                </a:lnTo>
                <a:lnTo>
                  <a:pt x="3429" y="1961"/>
                </a:lnTo>
                <a:lnTo>
                  <a:pt x="3429" y="1961"/>
                </a:lnTo>
                <a:lnTo>
                  <a:pt x="3429" y="1959"/>
                </a:lnTo>
                <a:lnTo>
                  <a:pt x="3429" y="1959"/>
                </a:lnTo>
                <a:lnTo>
                  <a:pt x="3429" y="1957"/>
                </a:lnTo>
                <a:lnTo>
                  <a:pt x="3429" y="1954"/>
                </a:lnTo>
                <a:lnTo>
                  <a:pt x="3429" y="1954"/>
                </a:lnTo>
                <a:lnTo>
                  <a:pt x="3429" y="1952"/>
                </a:lnTo>
                <a:lnTo>
                  <a:pt x="3427" y="1952"/>
                </a:lnTo>
                <a:lnTo>
                  <a:pt x="3427" y="1952"/>
                </a:lnTo>
                <a:lnTo>
                  <a:pt x="3427" y="1952"/>
                </a:lnTo>
                <a:lnTo>
                  <a:pt x="3429" y="1950"/>
                </a:lnTo>
                <a:lnTo>
                  <a:pt x="3429" y="1950"/>
                </a:lnTo>
                <a:lnTo>
                  <a:pt x="3429" y="1948"/>
                </a:lnTo>
                <a:lnTo>
                  <a:pt x="3429" y="1945"/>
                </a:lnTo>
                <a:lnTo>
                  <a:pt x="3429" y="1945"/>
                </a:lnTo>
                <a:lnTo>
                  <a:pt x="3429" y="1943"/>
                </a:lnTo>
                <a:lnTo>
                  <a:pt x="3429" y="1943"/>
                </a:lnTo>
                <a:lnTo>
                  <a:pt x="3429" y="1939"/>
                </a:lnTo>
                <a:lnTo>
                  <a:pt x="3429" y="1939"/>
                </a:lnTo>
                <a:lnTo>
                  <a:pt x="3429" y="1936"/>
                </a:lnTo>
                <a:lnTo>
                  <a:pt x="3429" y="1936"/>
                </a:lnTo>
                <a:lnTo>
                  <a:pt x="3427" y="1932"/>
                </a:lnTo>
                <a:lnTo>
                  <a:pt x="3427" y="1930"/>
                </a:lnTo>
                <a:lnTo>
                  <a:pt x="3427" y="1927"/>
                </a:lnTo>
                <a:lnTo>
                  <a:pt x="3427" y="1925"/>
                </a:lnTo>
                <a:lnTo>
                  <a:pt x="3429" y="1925"/>
                </a:lnTo>
                <a:lnTo>
                  <a:pt x="3429" y="1923"/>
                </a:lnTo>
                <a:lnTo>
                  <a:pt x="3429" y="1923"/>
                </a:lnTo>
                <a:lnTo>
                  <a:pt x="3429" y="1923"/>
                </a:lnTo>
                <a:lnTo>
                  <a:pt x="3429" y="1921"/>
                </a:lnTo>
                <a:lnTo>
                  <a:pt x="3429" y="1918"/>
                </a:lnTo>
                <a:lnTo>
                  <a:pt x="3429" y="1918"/>
                </a:lnTo>
                <a:lnTo>
                  <a:pt x="3429" y="1918"/>
                </a:lnTo>
                <a:lnTo>
                  <a:pt x="3429" y="1916"/>
                </a:lnTo>
                <a:lnTo>
                  <a:pt x="3429" y="1916"/>
                </a:lnTo>
                <a:lnTo>
                  <a:pt x="3427" y="1914"/>
                </a:lnTo>
                <a:lnTo>
                  <a:pt x="3427" y="1914"/>
                </a:lnTo>
                <a:lnTo>
                  <a:pt x="3427" y="1914"/>
                </a:lnTo>
                <a:lnTo>
                  <a:pt x="3427" y="1912"/>
                </a:lnTo>
                <a:lnTo>
                  <a:pt x="3424" y="1909"/>
                </a:lnTo>
                <a:lnTo>
                  <a:pt x="3422" y="1909"/>
                </a:lnTo>
                <a:lnTo>
                  <a:pt x="3422" y="1909"/>
                </a:lnTo>
                <a:lnTo>
                  <a:pt x="3420" y="1909"/>
                </a:lnTo>
                <a:lnTo>
                  <a:pt x="3420" y="1907"/>
                </a:lnTo>
                <a:lnTo>
                  <a:pt x="3418" y="1907"/>
                </a:lnTo>
                <a:lnTo>
                  <a:pt x="3415" y="1907"/>
                </a:lnTo>
                <a:lnTo>
                  <a:pt x="3418" y="1905"/>
                </a:lnTo>
                <a:lnTo>
                  <a:pt x="3418" y="1905"/>
                </a:lnTo>
                <a:lnTo>
                  <a:pt x="3415" y="1903"/>
                </a:lnTo>
                <a:lnTo>
                  <a:pt x="3415" y="1900"/>
                </a:lnTo>
                <a:lnTo>
                  <a:pt x="3415" y="1898"/>
                </a:lnTo>
                <a:lnTo>
                  <a:pt x="3415" y="1894"/>
                </a:lnTo>
                <a:lnTo>
                  <a:pt x="3411" y="1889"/>
                </a:lnTo>
                <a:lnTo>
                  <a:pt x="3413" y="1889"/>
                </a:lnTo>
                <a:lnTo>
                  <a:pt x="3413" y="1889"/>
                </a:lnTo>
                <a:lnTo>
                  <a:pt x="3411" y="1887"/>
                </a:lnTo>
                <a:lnTo>
                  <a:pt x="3409" y="1882"/>
                </a:lnTo>
                <a:lnTo>
                  <a:pt x="3409" y="1880"/>
                </a:lnTo>
                <a:lnTo>
                  <a:pt x="3411" y="1880"/>
                </a:lnTo>
                <a:lnTo>
                  <a:pt x="3411" y="1876"/>
                </a:lnTo>
                <a:lnTo>
                  <a:pt x="3411" y="1873"/>
                </a:lnTo>
                <a:lnTo>
                  <a:pt x="3411" y="1871"/>
                </a:lnTo>
                <a:lnTo>
                  <a:pt x="3409" y="1871"/>
                </a:lnTo>
                <a:lnTo>
                  <a:pt x="3409" y="1869"/>
                </a:lnTo>
                <a:lnTo>
                  <a:pt x="3411" y="1864"/>
                </a:lnTo>
                <a:lnTo>
                  <a:pt x="3411" y="1862"/>
                </a:lnTo>
                <a:lnTo>
                  <a:pt x="3413" y="1862"/>
                </a:lnTo>
                <a:lnTo>
                  <a:pt x="3413" y="1860"/>
                </a:lnTo>
                <a:lnTo>
                  <a:pt x="3413" y="1857"/>
                </a:lnTo>
                <a:lnTo>
                  <a:pt x="3409" y="1857"/>
                </a:lnTo>
                <a:lnTo>
                  <a:pt x="3409" y="1855"/>
                </a:lnTo>
                <a:lnTo>
                  <a:pt x="3406" y="1853"/>
                </a:lnTo>
                <a:lnTo>
                  <a:pt x="3406" y="1853"/>
                </a:lnTo>
                <a:lnTo>
                  <a:pt x="3404" y="1851"/>
                </a:lnTo>
                <a:lnTo>
                  <a:pt x="3402" y="1848"/>
                </a:lnTo>
                <a:lnTo>
                  <a:pt x="3402" y="1848"/>
                </a:lnTo>
                <a:lnTo>
                  <a:pt x="3402" y="1846"/>
                </a:lnTo>
                <a:lnTo>
                  <a:pt x="3402" y="1842"/>
                </a:lnTo>
                <a:lnTo>
                  <a:pt x="3404" y="1839"/>
                </a:lnTo>
                <a:lnTo>
                  <a:pt x="3404" y="1837"/>
                </a:lnTo>
                <a:lnTo>
                  <a:pt x="3406" y="1833"/>
                </a:lnTo>
                <a:lnTo>
                  <a:pt x="3406" y="1830"/>
                </a:lnTo>
                <a:lnTo>
                  <a:pt x="3406" y="1830"/>
                </a:lnTo>
                <a:lnTo>
                  <a:pt x="3406" y="1828"/>
                </a:lnTo>
                <a:lnTo>
                  <a:pt x="3409" y="1826"/>
                </a:lnTo>
                <a:lnTo>
                  <a:pt x="3409" y="1824"/>
                </a:lnTo>
                <a:lnTo>
                  <a:pt x="3409" y="1824"/>
                </a:lnTo>
                <a:lnTo>
                  <a:pt x="3409" y="1824"/>
                </a:lnTo>
                <a:lnTo>
                  <a:pt x="3411" y="1824"/>
                </a:lnTo>
                <a:lnTo>
                  <a:pt x="3413" y="1821"/>
                </a:lnTo>
                <a:lnTo>
                  <a:pt x="3415" y="1815"/>
                </a:lnTo>
                <a:lnTo>
                  <a:pt x="3415" y="1815"/>
                </a:lnTo>
                <a:lnTo>
                  <a:pt x="3415" y="1815"/>
                </a:lnTo>
                <a:lnTo>
                  <a:pt x="3415" y="1812"/>
                </a:lnTo>
                <a:lnTo>
                  <a:pt x="3415" y="1812"/>
                </a:lnTo>
                <a:lnTo>
                  <a:pt x="3418" y="1812"/>
                </a:lnTo>
                <a:lnTo>
                  <a:pt x="3418" y="1810"/>
                </a:lnTo>
                <a:lnTo>
                  <a:pt x="3418" y="1808"/>
                </a:lnTo>
                <a:lnTo>
                  <a:pt x="3418" y="1806"/>
                </a:lnTo>
                <a:lnTo>
                  <a:pt x="3420" y="1806"/>
                </a:lnTo>
                <a:lnTo>
                  <a:pt x="3420" y="1803"/>
                </a:lnTo>
                <a:lnTo>
                  <a:pt x="3422" y="1801"/>
                </a:lnTo>
                <a:lnTo>
                  <a:pt x="3422" y="1801"/>
                </a:lnTo>
                <a:lnTo>
                  <a:pt x="3424" y="1799"/>
                </a:lnTo>
                <a:lnTo>
                  <a:pt x="3422" y="1794"/>
                </a:lnTo>
                <a:lnTo>
                  <a:pt x="3424" y="1792"/>
                </a:lnTo>
                <a:lnTo>
                  <a:pt x="3424" y="1792"/>
                </a:lnTo>
                <a:lnTo>
                  <a:pt x="3427" y="1792"/>
                </a:lnTo>
                <a:lnTo>
                  <a:pt x="3431" y="1790"/>
                </a:lnTo>
                <a:lnTo>
                  <a:pt x="3433" y="1788"/>
                </a:lnTo>
                <a:lnTo>
                  <a:pt x="3433" y="1788"/>
                </a:lnTo>
                <a:lnTo>
                  <a:pt x="3433" y="1788"/>
                </a:lnTo>
                <a:lnTo>
                  <a:pt x="3436" y="1785"/>
                </a:lnTo>
                <a:lnTo>
                  <a:pt x="3433" y="1785"/>
                </a:lnTo>
                <a:lnTo>
                  <a:pt x="3433" y="1783"/>
                </a:lnTo>
                <a:lnTo>
                  <a:pt x="3436" y="1783"/>
                </a:lnTo>
                <a:lnTo>
                  <a:pt x="3436" y="1783"/>
                </a:lnTo>
                <a:lnTo>
                  <a:pt x="3436" y="1783"/>
                </a:lnTo>
                <a:lnTo>
                  <a:pt x="3436" y="1781"/>
                </a:lnTo>
                <a:lnTo>
                  <a:pt x="3438" y="1783"/>
                </a:lnTo>
                <a:lnTo>
                  <a:pt x="3438" y="1783"/>
                </a:lnTo>
                <a:lnTo>
                  <a:pt x="3440" y="1781"/>
                </a:lnTo>
                <a:lnTo>
                  <a:pt x="3442" y="1781"/>
                </a:lnTo>
                <a:lnTo>
                  <a:pt x="3445" y="1779"/>
                </a:lnTo>
                <a:lnTo>
                  <a:pt x="3445" y="1776"/>
                </a:lnTo>
                <a:lnTo>
                  <a:pt x="3447" y="1774"/>
                </a:lnTo>
                <a:lnTo>
                  <a:pt x="3449" y="1770"/>
                </a:lnTo>
                <a:lnTo>
                  <a:pt x="3449" y="1770"/>
                </a:lnTo>
                <a:lnTo>
                  <a:pt x="3449" y="1767"/>
                </a:lnTo>
                <a:lnTo>
                  <a:pt x="3451" y="1767"/>
                </a:lnTo>
                <a:lnTo>
                  <a:pt x="3454" y="1765"/>
                </a:lnTo>
                <a:lnTo>
                  <a:pt x="3456" y="1763"/>
                </a:lnTo>
                <a:lnTo>
                  <a:pt x="3458" y="1761"/>
                </a:lnTo>
                <a:lnTo>
                  <a:pt x="3458" y="1758"/>
                </a:lnTo>
                <a:lnTo>
                  <a:pt x="3460" y="1756"/>
                </a:lnTo>
                <a:lnTo>
                  <a:pt x="3460" y="1756"/>
                </a:lnTo>
                <a:lnTo>
                  <a:pt x="3463" y="1754"/>
                </a:lnTo>
                <a:lnTo>
                  <a:pt x="3474" y="1743"/>
                </a:lnTo>
                <a:lnTo>
                  <a:pt x="3478" y="1738"/>
                </a:lnTo>
                <a:lnTo>
                  <a:pt x="3483" y="1734"/>
                </a:lnTo>
                <a:lnTo>
                  <a:pt x="3487" y="1731"/>
                </a:lnTo>
                <a:lnTo>
                  <a:pt x="3496" y="1725"/>
                </a:lnTo>
                <a:lnTo>
                  <a:pt x="3510" y="1716"/>
                </a:lnTo>
                <a:lnTo>
                  <a:pt x="3514" y="1713"/>
                </a:lnTo>
                <a:lnTo>
                  <a:pt x="3528" y="1702"/>
                </a:lnTo>
                <a:lnTo>
                  <a:pt x="3537" y="1691"/>
                </a:lnTo>
                <a:lnTo>
                  <a:pt x="3543" y="1682"/>
                </a:lnTo>
                <a:lnTo>
                  <a:pt x="3548" y="1675"/>
                </a:lnTo>
                <a:lnTo>
                  <a:pt x="3555" y="1666"/>
                </a:lnTo>
                <a:lnTo>
                  <a:pt x="3561" y="1657"/>
                </a:lnTo>
                <a:lnTo>
                  <a:pt x="3561" y="1653"/>
                </a:lnTo>
                <a:lnTo>
                  <a:pt x="3564" y="1648"/>
                </a:lnTo>
                <a:lnTo>
                  <a:pt x="3566" y="1644"/>
                </a:lnTo>
                <a:lnTo>
                  <a:pt x="3568" y="1639"/>
                </a:lnTo>
                <a:lnTo>
                  <a:pt x="3570" y="1637"/>
                </a:lnTo>
                <a:lnTo>
                  <a:pt x="3573" y="1632"/>
                </a:lnTo>
                <a:lnTo>
                  <a:pt x="3573" y="1628"/>
                </a:lnTo>
                <a:lnTo>
                  <a:pt x="3577" y="1626"/>
                </a:lnTo>
                <a:lnTo>
                  <a:pt x="3579" y="1621"/>
                </a:lnTo>
                <a:lnTo>
                  <a:pt x="3582" y="1619"/>
                </a:lnTo>
                <a:lnTo>
                  <a:pt x="3582" y="1614"/>
                </a:lnTo>
                <a:lnTo>
                  <a:pt x="3586" y="1612"/>
                </a:lnTo>
                <a:lnTo>
                  <a:pt x="3586" y="1610"/>
                </a:lnTo>
                <a:lnTo>
                  <a:pt x="3588" y="1605"/>
                </a:lnTo>
                <a:lnTo>
                  <a:pt x="3588" y="1601"/>
                </a:lnTo>
                <a:lnTo>
                  <a:pt x="3588" y="1599"/>
                </a:lnTo>
                <a:lnTo>
                  <a:pt x="3591" y="1594"/>
                </a:lnTo>
                <a:lnTo>
                  <a:pt x="3591" y="1592"/>
                </a:lnTo>
                <a:lnTo>
                  <a:pt x="3591" y="1592"/>
                </a:lnTo>
                <a:lnTo>
                  <a:pt x="3595" y="1590"/>
                </a:lnTo>
                <a:lnTo>
                  <a:pt x="3595" y="1592"/>
                </a:lnTo>
                <a:lnTo>
                  <a:pt x="3597" y="1592"/>
                </a:lnTo>
                <a:lnTo>
                  <a:pt x="3597" y="1590"/>
                </a:lnTo>
                <a:lnTo>
                  <a:pt x="3597" y="1590"/>
                </a:lnTo>
                <a:lnTo>
                  <a:pt x="3595" y="1590"/>
                </a:lnTo>
                <a:lnTo>
                  <a:pt x="3595" y="1590"/>
                </a:lnTo>
                <a:lnTo>
                  <a:pt x="3595" y="1590"/>
                </a:lnTo>
                <a:lnTo>
                  <a:pt x="3595" y="1590"/>
                </a:lnTo>
                <a:lnTo>
                  <a:pt x="3593" y="1590"/>
                </a:lnTo>
                <a:lnTo>
                  <a:pt x="3591" y="1590"/>
                </a:lnTo>
                <a:lnTo>
                  <a:pt x="3593" y="1590"/>
                </a:lnTo>
                <a:lnTo>
                  <a:pt x="3593" y="1590"/>
                </a:lnTo>
                <a:lnTo>
                  <a:pt x="3593" y="1590"/>
                </a:lnTo>
                <a:lnTo>
                  <a:pt x="3593" y="1587"/>
                </a:lnTo>
                <a:lnTo>
                  <a:pt x="3593" y="1587"/>
                </a:lnTo>
                <a:lnTo>
                  <a:pt x="3593" y="1581"/>
                </a:lnTo>
                <a:lnTo>
                  <a:pt x="3593" y="1576"/>
                </a:lnTo>
                <a:lnTo>
                  <a:pt x="3593" y="1574"/>
                </a:lnTo>
                <a:lnTo>
                  <a:pt x="3595" y="1572"/>
                </a:lnTo>
                <a:lnTo>
                  <a:pt x="3595" y="1569"/>
                </a:lnTo>
                <a:lnTo>
                  <a:pt x="3595" y="1569"/>
                </a:lnTo>
                <a:lnTo>
                  <a:pt x="3595" y="1569"/>
                </a:lnTo>
                <a:lnTo>
                  <a:pt x="3588" y="1567"/>
                </a:lnTo>
                <a:lnTo>
                  <a:pt x="3586" y="1567"/>
                </a:lnTo>
                <a:lnTo>
                  <a:pt x="3584" y="1569"/>
                </a:lnTo>
                <a:lnTo>
                  <a:pt x="3584" y="1569"/>
                </a:lnTo>
                <a:lnTo>
                  <a:pt x="3577" y="1574"/>
                </a:lnTo>
                <a:lnTo>
                  <a:pt x="3570" y="1574"/>
                </a:lnTo>
                <a:lnTo>
                  <a:pt x="3566" y="1576"/>
                </a:lnTo>
                <a:lnTo>
                  <a:pt x="3561" y="1578"/>
                </a:lnTo>
                <a:lnTo>
                  <a:pt x="3559" y="1578"/>
                </a:lnTo>
                <a:lnTo>
                  <a:pt x="3559" y="1578"/>
                </a:lnTo>
                <a:lnTo>
                  <a:pt x="3555" y="1576"/>
                </a:lnTo>
                <a:lnTo>
                  <a:pt x="3552" y="1576"/>
                </a:lnTo>
                <a:lnTo>
                  <a:pt x="3552" y="1576"/>
                </a:lnTo>
                <a:lnTo>
                  <a:pt x="3546" y="1578"/>
                </a:lnTo>
                <a:lnTo>
                  <a:pt x="3541" y="1581"/>
                </a:lnTo>
                <a:lnTo>
                  <a:pt x="3537" y="1578"/>
                </a:lnTo>
                <a:lnTo>
                  <a:pt x="3534" y="1578"/>
                </a:lnTo>
                <a:lnTo>
                  <a:pt x="3532" y="1581"/>
                </a:lnTo>
                <a:lnTo>
                  <a:pt x="3528" y="1583"/>
                </a:lnTo>
                <a:lnTo>
                  <a:pt x="3523" y="1585"/>
                </a:lnTo>
                <a:lnTo>
                  <a:pt x="3521" y="1585"/>
                </a:lnTo>
                <a:lnTo>
                  <a:pt x="3516" y="1585"/>
                </a:lnTo>
                <a:lnTo>
                  <a:pt x="3514" y="1585"/>
                </a:lnTo>
                <a:lnTo>
                  <a:pt x="3510" y="1585"/>
                </a:lnTo>
                <a:lnTo>
                  <a:pt x="3510" y="1585"/>
                </a:lnTo>
                <a:lnTo>
                  <a:pt x="3503" y="1587"/>
                </a:lnTo>
                <a:lnTo>
                  <a:pt x="3496" y="1590"/>
                </a:lnTo>
                <a:lnTo>
                  <a:pt x="3490" y="1590"/>
                </a:lnTo>
                <a:lnTo>
                  <a:pt x="3487" y="1590"/>
                </a:lnTo>
                <a:lnTo>
                  <a:pt x="3485" y="1590"/>
                </a:lnTo>
                <a:lnTo>
                  <a:pt x="3481" y="1585"/>
                </a:lnTo>
                <a:lnTo>
                  <a:pt x="3476" y="1581"/>
                </a:lnTo>
                <a:lnTo>
                  <a:pt x="3474" y="1576"/>
                </a:lnTo>
                <a:lnTo>
                  <a:pt x="3472" y="1574"/>
                </a:lnTo>
                <a:lnTo>
                  <a:pt x="3469" y="1574"/>
                </a:lnTo>
                <a:lnTo>
                  <a:pt x="3467" y="1572"/>
                </a:lnTo>
                <a:lnTo>
                  <a:pt x="3465" y="1572"/>
                </a:lnTo>
                <a:lnTo>
                  <a:pt x="3463" y="1574"/>
                </a:lnTo>
                <a:lnTo>
                  <a:pt x="3463" y="1574"/>
                </a:lnTo>
                <a:lnTo>
                  <a:pt x="3460" y="1574"/>
                </a:lnTo>
                <a:lnTo>
                  <a:pt x="3460" y="1574"/>
                </a:lnTo>
                <a:lnTo>
                  <a:pt x="3460" y="1572"/>
                </a:lnTo>
                <a:lnTo>
                  <a:pt x="3460" y="1574"/>
                </a:lnTo>
                <a:lnTo>
                  <a:pt x="3465" y="1569"/>
                </a:lnTo>
                <a:lnTo>
                  <a:pt x="3467" y="1569"/>
                </a:lnTo>
                <a:lnTo>
                  <a:pt x="3472" y="1567"/>
                </a:lnTo>
                <a:lnTo>
                  <a:pt x="3472" y="1565"/>
                </a:lnTo>
                <a:lnTo>
                  <a:pt x="3474" y="1565"/>
                </a:lnTo>
                <a:lnTo>
                  <a:pt x="3474" y="1563"/>
                </a:lnTo>
                <a:lnTo>
                  <a:pt x="3472" y="1560"/>
                </a:lnTo>
                <a:lnTo>
                  <a:pt x="3472" y="1558"/>
                </a:lnTo>
                <a:lnTo>
                  <a:pt x="3469" y="1556"/>
                </a:lnTo>
                <a:lnTo>
                  <a:pt x="3469" y="1556"/>
                </a:lnTo>
                <a:lnTo>
                  <a:pt x="3469" y="1554"/>
                </a:lnTo>
                <a:lnTo>
                  <a:pt x="3467" y="1551"/>
                </a:lnTo>
                <a:lnTo>
                  <a:pt x="3467" y="1554"/>
                </a:lnTo>
                <a:lnTo>
                  <a:pt x="3465" y="1551"/>
                </a:lnTo>
                <a:lnTo>
                  <a:pt x="3463" y="1549"/>
                </a:lnTo>
                <a:lnTo>
                  <a:pt x="3460" y="1547"/>
                </a:lnTo>
                <a:lnTo>
                  <a:pt x="3458" y="1547"/>
                </a:lnTo>
                <a:lnTo>
                  <a:pt x="3456" y="1545"/>
                </a:lnTo>
                <a:lnTo>
                  <a:pt x="3456" y="1540"/>
                </a:lnTo>
                <a:lnTo>
                  <a:pt x="3447" y="1536"/>
                </a:lnTo>
                <a:lnTo>
                  <a:pt x="3442" y="1531"/>
                </a:lnTo>
                <a:lnTo>
                  <a:pt x="3438" y="1524"/>
                </a:lnTo>
                <a:lnTo>
                  <a:pt x="3433" y="1522"/>
                </a:lnTo>
                <a:lnTo>
                  <a:pt x="3431" y="1520"/>
                </a:lnTo>
                <a:lnTo>
                  <a:pt x="3429" y="1520"/>
                </a:lnTo>
                <a:lnTo>
                  <a:pt x="3427" y="1520"/>
                </a:lnTo>
                <a:lnTo>
                  <a:pt x="3424" y="1520"/>
                </a:lnTo>
                <a:lnTo>
                  <a:pt x="3424" y="1518"/>
                </a:lnTo>
                <a:lnTo>
                  <a:pt x="3422" y="1518"/>
                </a:lnTo>
                <a:lnTo>
                  <a:pt x="3422" y="1515"/>
                </a:lnTo>
                <a:lnTo>
                  <a:pt x="3420" y="1513"/>
                </a:lnTo>
                <a:lnTo>
                  <a:pt x="3420" y="1513"/>
                </a:lnTo>
                <a:lnTo>
                  <a:pt x="3418" y="1511"/>
                </a:lnTo>
                <a:lnTo>
                  <a:pt x="3418" y="1513"/>
                </a:lnTo>
                <a:lnTo>
                  <a:pt x="3418" y="1513"/>
                </a:lnTo>
                <a:lnTo>
                  <a:pt x="3418" y="1515"/>
                </a:lnTo>
                <a:lnTo>
                  <a:pt x="3418" y="1515"/>
                </a:lnTo>
                <a:lnTo>
                  <a:pt x="3418" y="1518"/>
                </a:lnTo>
                <a:lnTo>
                  <a:pt x="3415" y="1515"/>
                </a:lnTo>
                <a:lnTo>
                  <a:pt x="3415" y="1511"/>
                </a:lnTo>
                <a:lnTo>
                  <a:pt x="3413" y="1511"/>
                </a:lnTo>
                <a:lnTo>
                  <a:pt x="3413" y="1511"/>
                </a:lnTo>
                <a:lnTo>
                  <a:pt x="3411" y="1506"/>
                </a:lnTo>
                <a:lnTo>
                  <a:pt x="3409" y="1504"/>
                </a:lnTo>
                <a:lnTo>
                  <a:pt x="3409" y="1500"/>
                </a:lnTo>
                <a:lnTo>
                  <a:pt x="3406" y="1491"/>
                </a:lnTo>
                <a:lnTo>
                  <a:pt x="3406" y="1486"/>
                </a:lnTo>
                <a:lnTo>
                  <a:pt x="3404" y="1482"/>
                </a:lnTo>
                <a:lnTo>
                  <a:pt x="3400" y="1470"/>
                </a:lnTo>
                <a:lnTo>
                  <a:pt x="3397" y="1470"/>
                </a:lnTo>
                <a:lnTo>
                  <a:pt x="3395" y="1468"/>
                </a:lnTo>
                <a:lnTo>
                  <a:pt x="3393" y="1466"/>
                </a:lnTo>
                <a:lnTo>
                  <a:pt x="3393" y="1468"/>
                </a:lnTo>
                <a:lnTo>
                  <a:pt x="3393" y="1468"/>
                </a:lnTo>
                <a:lnTo>
                  <a:pt x="3391" y="1466"/>
                </a:lnTo>
                <a:lnTo>
                  <a:pt x="3391" y="1466"/>
                </a:lnTo>
                <a:lnTo>
                  <a:pt x="3388" y="1464"/>
                </a:lnTo>
                <a:lnTo>
                  <a:pt x="3384" y="1461"/>
                </a:lnTo>
                <a:lnTo>
                  <a:pt x="3384" y="1459"/>
                </a:lnTo>
                <a:lnTo>
                  <a:pt x="3382" y="1459"/>
                </a:lnTo>
                <a:lnTo>
                  <a:pt x="3382" y="1459"/>
                </a:lnTo>
                <a:lnTo>
                  <a:pt x="3379" y="1455"/>
                </a:lnTo>
                <a:lnTo>
                  <a:pt x="3377" y="1445"/>
                </a:lnTo>
                <a:lnTo>
                  <a:pt x="3377" y="1443"/>
                </a:lnTo>
                <a:lnTo>
                  <a:pt x="3377" y="1436"/>
                </a:lnTo>
                <a:lnTo>
                  <a:pt x="3377" y="1432"/>
                </a:lnTo>
                <a:lnTo>
                  <a:pt x="3377" y="1430"/>
                </a:lnTo>
                <a:lnTo>
                  <a:pt x="3377" y="1427"/>
                </a:lnTo>
                <a:lnTo>
                  <a:pt x="3377" y="1425"/>
                </a:lnTo>
                <a:lnTo>
                  <a:pt x="3375" y="1423"/>
                </a:lnTo>
                <a:lnTo>
                  <a:pt x="3375" y="1421"/>
                </a:lnTo>
                <a:lnTo>
                  <a:pt x="3377" y="1423"/>
                </a:lnTo>
                <a:lnTo>
                  <a:pt x="3377" y="1423"/>
                </a:lnTo>
                <a:lnTo>
                  <a:pt x="3377" y="1423"/>
                </a:lnTo>
                <a:lnTo>
                  <a:pt x="3377" y="1421"/>
                </a:lnTo>
                <a:lnTo>
                  <a:pt x="3377" y="1421"/>
                </a:lnTo>
                <a:lnTo>
                  <a:pt x="3375" y="1418"/>
                </a:lnTo>
                <a:lnTo>
                  <a:pt x="3373" y="1414"/>
                </a:lnTo>
                <a:lnTo>
                  <a:pt x="3373" y="1412"/>
                </a:lnTo>
                <a:lnTo>
                  <a:pt x="3373" y="1407"/>
                </a:lnTo>
                <a:lnTo>
                  <a:pt x="3373" y="1407"/>
                </a:lnTo>
                <a:lnTo>
                  <a:pt x="3370" y="1405"/>
                </a:lnTo>
                <a:lnTo>
                  <a:pt x="3364" y="1400"/>
                </a:lnTo>
                <a:lnTo>
                  <a:pt x="3361" y="1396"/>
                </a:lnTo>
                <a:lnTo>
                  <a:pt x="3357" y="1396"/>
                </a:lnTo>
                <a:lnTo>
                  <a:pt x="3355" y="1394"/>
                </a:lnTo>
                <a:lnTo>
                  <a:pt x="3355" y="1394"/>
                </a:lnTo>
                <a:lnTo>
                  <a:pt x="3352" y="1391"/>
                </a:lnTo>
                <a:lnTo>
                  <a:pt x="3352" y="1387"/>
                </a:lnTo>
                <a:lnTo>
                  <a:pt x="3350" y="1385"/>
                </a:lnTo>
                <a:lnTo>
                  <a:pt x="3350" y="1378"/>
                </a:lnTo>
                <a:lnTo>
                  <a:pt x="3350" y="1378"/>
                </a:lnTo>
                <a:lnTo>
                  <a:pt x="3350" y="1376"/>
                </a:lnTo>
                <a:lnTo>
                  <a:pt x="3352" y="1376"/>
                </a:lnTo>
                <a:lnTo>
                  <a:pt x="3352" y="1376"/>
                </a:lnTo>
                <a:lnTo>
                  <a:pt x="3355" y="1376"/>
                </a:lnTo>
                <a:lnTo>
                  <a:pt x="3352" y="1373"/>
                </a:lnTo>
                <a:lnTo>
                  <a:pt x="3350" y="1371"/>
                </a:lnTo>
                <a:lnTo>
                  <a:pt x="3348" y="1371"/>
                </a:lnTo>
                <a:lnTo>
                  <a:pt x="3346" y="1367"/>
                </a:lnTo>
                <a:lnTo>
                  <a:pt x="3341" y="1355"/>
                </a:lnTo>
                <a:lnTo>
                  <a:pt x="3337" y="1351"/>
                </a:lnTo>
                <a:lnTo>
                  <a:pt x="3337" y="1346"/>
                </a:lnTo>
                <a:lnTo>
                  <a:pt x="3332" y="1342"/>
                </a:lnTo>
                <a:lnTo>
                  <a:pt x="3328" y="1333"/>
                </a:lnTo>
                <a:lnTo>
                  <a:pt x="3325" y="1331"/>
                </a:lnTo>
                <a:lnTo>
                  <a:pt x="3325" y="1324"/>
                </a:lnTo>
                <a:lnTo>
                  <a:pt x="3325" y="1322"/>
                </a:lnTo>
                <a:lnTo>
                  <a:pt x="3323" y="1322"/>
                </a:lnTo>
                <a:lnTo>
                  <a:pt x="3323" y="1319"/>
                </a:lnTo>
                <a:lnTo>
                  <a:pt x="3321" y="1317"/>
                </a:lnTo>
                <a:lnTo>
                  <a:pt x="3321" y="1315"/>
                </a:lnTo>
                <a:lnTo>
                  <a:pt x="3321" y="1313"/>
                </a:lnTo>
                <a:lnTo>
                  <a:pt x="3321" y="1310"/>
                </a:lnTo>
                <a:lnTo>
                  <a:pt x="3319" y="1308"/>
                </a:lnTo>
                <a:lnTo>
                  <a:pt x="3316" y="1308"/>
                </a:lnTo>
                <a:lnTo>
                  <a:pt x="3314" y="1306"/>
                </a:lnTo>
                <a:lnTo>
                  <a:pt x="3312" y="1301"/>
                </a:lnTo>
                <a:lnTo>
                  <a:pt x="3310" y="1299"/>
                </a:lnTo>
                <a:lnTo>
                  <a:pt x="3310" y="1299"/>
                </a:lnTo>
                <a:lnTo>
                  <a:pt x="3310" y="1297"/>
                </a:lnTo>
                <a:lnTo>
                  <a:pt x="3307" y="1295"/>
                </a:lnTo>
                <a:lnTo>
                  <a:pt x="3305" y="1292"/>
                </a:lnTo>
                <a:lnTo>
                  <a:pt x="3305" y="1292"/>
                </a:lnTo>
                <a:lnTo>
                  <a:pt x="3305" y="1288"/>
                </a:lnTo>
                <a:lnTo>
                  <a:pt x="3305" y="1286"/>
                </a:lnTo>
                <a:lnTo>
                  <a:pt x="3305" y="1286"/>
                </a:lnTo>
                <a:lnTo>
                  <a:pt x="3303" y="1283"/>
                </a:lnTo>
                <a:lnTo>
                  <a:pt x="3301" y="1281"/>
                </a:lnTo>
                <a:lnTo>
                  <a:pt x="3303" y="1279"/>
                </a:lnTo>
                <a:lnTo>
                  <a:pt x="3303" y="1277"/>
                </a:lnTo>
                <a:lnTo>
                  <a:pt x="3303" y="1277"/>
                </a:lnTo>
                <a:lnTo>
                  <a:pt x="3305" y="1277"/>
                </a:lnTo>
                <a:lnTo>
                  <a:pt x="3305" y="1279"/>
                </a:lnTo>
                <a:lnTo>
                  <a:pt x="3307" y="1283"/>
                </a:lnTo>
                <a:lnTo>
                  <a:pt x="3307" y="1283"/>
                </a:lnTo>
                <a:lnTo>
                  <a:pt x="3307" y="1286"/>
                </a:lnTo>
                <a:lnTo>
                  <a:pt x="3310" y="1288"/>
                </a:lnTo>
                <a:lnTo>
                  <a:pt x="3312" y="1290"/>
                </a:lnTo>
                <a:lnTo>
                  <a:pt x="3314" y="1292"/>
                </a:lnTo>
                <a:lnTo>
                  <a:pt x="3314" y="1295"/>
                </a:lnTo>
                <a:lnTo>
                  <a:pt x="3314" y="1297"/>
                </a:lnTo>
                <a:lnTo>
                  <a:pt x="3314" y="1299"/>
                </a:lnTo>
                <a:lnTo>
                  <a:pt x="3319" y="1301"/>
                </a:lnTo>
                <a:lnTo>
                  <a:pt x="3321" y="1304"/>
                </a:lnTo>
                <a:lnTo>
                  <a:pt x="3323" y="1308"/>
                </a:lnTo>
                <a:lnTo>
                  <a:pt x="3328" y="1313"/>
                </a:lnTo>
                <a:lnTo>
                  <a:pt x="3330" y="1313"/>
                </a:lnTo>
                <a:lnTo>
                  <a:pt x="3332" y="1310"/>
                </a:lnTo>
                <a:lnTo>
                  <a:pt x="3332" y="1308"/>
                </a:lnTo>
                <a:lnTo>
                  <a:pt x="3334" y="1306"/>
                </a:lnTo>
                <a:lnTo>
                  <a:pt x="3334" y="1304"/>
                </a:lnTo>
                <a:lnTo>
                  <a:pt x="3337" y="1297"/>
                </a:lnTo>
                <a:lnTo>
                  <a:pt x="3339" y="1288"/>
                </a:lnTo>
                <a:lnTo>
                  <a:pt x="3341" y="1286"/>
                </a:lnTo>
                <a:lnTo>
                  <a:pt x="3341" y="1283"/>
                </a:lnTo>
                <a:lnTo>
                  <a:pt x="3341" y="1283"/>
                </a:lnTo>
                <a:lnTo>
                  <a:pt x="3341" y="1283"/>
                </a:lnTo>
                <a:lnTo>
                  <a:pt x="3341" y="1286"/>
                </a:lnTo>
                <a:lnTo>
                  <a:pt x="3339" y="1297"/>
                </a:lnTo>
                <a:lnTo>
                  <a:pt x="3339" y="1299"/>
                </a:lnTo>
                <a:lnTo>
                  <a:pt x="3337" y="1304"/>
                </a:lnTo>
                <a:lnTo>
                  <a:pt x="3337" y="1306"/>
                </a:lnTo>
                <a:lnTo>
                  <a:pt x="3337" y="1308"/>
                </a:lnTo>
                <a:lnTo>
                  <a:pt x="3339" y="1306"/>
                </a:lnTo>
                <a:lnTo>
                  <a:pt x="3339" y="1306"/>
                </a:lnTo>
                <a:lnTo>
                  <a:pt x="3343" y="1308"/>
                </a:lnTo>
                <a:lnTo>
                  <a:pt x="3346" y="1308"/>
                </a:lnTo>
                <a:lnTo>
                  <a:pt x="3350" y="1313"/>
                </a:lnTo>
                <a:lnTo>
                  <a:pt x="3352" y="1317"/>
                </a:lnTo>
                <a:lnTo>
                  <a:pt x="3355" y="1322"/>
                </a:lnTo>
                <a:lnTo>
                  <a:pt x="3355" y="1324"/>
                </a:lnTo>
                <a:lnTo>
                  <a:pt x="3359" y="1328"/>
                </a:lnTo>
                <a:lnTo>
                  <a:pt x="3359" y="1328"/>
                </a:lnTo>
                <a:lnTo>
                  <a:pt x="3361" y="1333"/>
                </a:lnTo>
                <a:lnTo>
                  <a:pt x="3366" y="1340"/>
                </a:lnTo>
                <a:lnTo>
                  <a:pt x="3368" y="1342"/>
                </a:lnTo>
                <a:lnTo>
                  <a:pt x="3368" y="1344"/>
                </a:lnTo>
                <a:lnTo>
                  <a:pt x="3370" y="1346"/>
                </a:lnTo>
                <a:lnTo>
                  <a:pt x="3370" y="1346"/>
                </a:lnTo>
                <a:lnTo>
                  <a:pt x="3373" y="1349"/>
                </a:lnTo>
                <a:lnTo>
                  <a:pt x="3375" y="1353"/>
                </a:lnTo>
                <a:lnTo>
                  <a:pt x="3377" y="1355"/>
                </a:lnTo>
                <a:lnTo>
                  <a:pt x="3377" y="1358"/>
                </a:lnTo>
                <a:lnTo>
                  <a:pt x="3377" y="1360"/>
                </a:lnTo>
                <a:lnTo>
                  <a:pt x="3377" y="1360"/>
                </a:lnTo>
                <a:lnTo>
                  <a:pt x="3377" y="1362"/>
                </a:lnTo>
                <a:lnTo>
                  <a:pt x="3379" y="1364"/>
                </a:lnTo>
                <a:lnTo>
                  <a:pt x="3379" y="1367"/>
                </a:lnTo>
                <a:lnTo>
                  <a:pt x="3382" y="1369"/>
                </a:lnTo>
                <a:lnTo>
                  <a:pt x="3384" y="1371"/>
                </a:lnTo>
                <a:lnTo>
                  <a:pt x="3384" y="1371"/>
                </a:lnTo>
                <a:lnTo>
                  <a:pt x="3386" y="1371"/>
                </a:lnTo>
                <a:lnTo>
                  <a:pt x="3388" y="1371"/>
                </a:lnTo>
                <a:lnTo>
                  <a:pt x="3388" y="1373"/>
                </a:lnTo>
                <a:lnTo>
                  <a:pt x="3391" y="1373"/>
                </a:lnTo>
                <a:lnTo>
                  <a:pt x="3393" y="1376"/>
                </a:lnTo>
                <a:lnTo>
                  <a:pt x="3397" y="1380"/>
                </a:lnTo>
                <a:lnTo>
                  <a:pt x="3397" y="1382"/>
                </a:lnTo>
                <a:lnTo>
                  <a:pt x="3400" y="1387"/>
                </a:lnTo>
                <a:lnTo>
                  <a:pt x="3402" y="1387"/>
                </a:lnTo>
                <a:lnTo>
                  <a:pt x="3402" y="1389"/>
                </a:lnTo>
                <a:lnTo>
                  <a:pt x="3402" y="1391"/>
                </a:lnTo>
                <a:lnTo>
                  <a:pt x="3404" y="1394"/>
                </a:lnTo>
                <a:lnTo>
                  <a:pt x="3402" y="1394"/>
                </a:lnTo>
                <a:lnTo>
                  <a:pt x="3404" y="1394"/>
                </a:lnTo>
                <a:lnTo>
                  <a:pt x="3404" y="1394"/>
                </a:lnTo>
                <a:lnTo>
                  <a:pt x="3404" y="1396"/>
                </a:lnTo>
                <a:lnTo>
                  <a:pt x="3406" y="1398"/>
                </a:lnTo>
                <a:lnTo>
                  <a:pt x="3406" y="1400"/>
                </a:lnTo>
                <a:lnTo>
                  <a:pt x="3406" y="1403"/>
                </a:lnTo>
                <a:lnTo>
                  <a:pt x="3406" y="1405"/>
                </a:lnTo>
                <a:lnTo>
                  <a:pt x="3404" y="1407"/>
                </a:lnTo>
                <a:lnTo>
                  <a:pt x="3404" y="1409"/>
                </a:lnTo>
                <a:lnTo>
                  <a:pt x="3404" y="1412"/>
                </a:lnTo>
                <a:lnTo>
                  <a:pt x="3406" y="1412"/>
                </a:lnTo>
                <a:lnTo>
                  <a:pt x="3406" y="1414"/>
                </a:lnTo>
                <a:lnTo>
                  <a:pt x="3406" y="1416"/>
                </a:lnTo>
                <a:lnTo>
                  <a:pt x="3406" y="1418"/>
                </a:lnTo>
                <a:lnTo>
                  <a:pt x="3409" y="1423"/>
                </a:lnTo>
                <a:lnTo>
                  <a:pt x="3413" y="1427"/>
                </a:lnTo>
                <a:lnTo>
                  <a:pt x="3415" y="1432"/>
                </a:lnTo>
                <a:lnTo>
                  <a:pt x="3415" y="1434"/>
                </a:lnTo>
                <a:lnTo>
                  <a:pt x="3418" y="1434"/>
                </a:lnTo>
                <a:lnTo>
                  <a:pt x="3422" y="1434"/>
                </a:lnTo>
                <a:lnTo>
                  <a:pt x="3429" y="1439"/>
                </a:lnTo>
                <a:lnTo>
                  <a:pt x="3429" y="1443"/>
                </a:lnTo>
                <a:lnTo>
                  <a:pt x="3431" y="1443"/>
                </a:lnTo>
                <a:lnTo>
                  <a:pt x="3433" y="1443"/>
                </a:lnTo>
                <a:lnTo>
                  <a:pt x="3433" y="1445"/>
                </a:lnTo>
                <a:lnTo>
                  <a:pt x="3433" y="1445"/>
                </a:lnTo>
                <a:lnTo>
                  <a:pt x="3433" y="1448"/>
                </a:lnTo>
                <a:lnTo>
                  <a:pt x="3438" y="1455"/>
                </a:lnTo>
                <a:lnTo>
                  <a:pt x="3438" y="1455"/>
                </a:lnTo>
                <a:lnTo>
                  <a:pt x="3438" y="1457"/>
                </a:lnTo>
                <a:lnTo>
                  <a:pt x="3440" y="1459"/>
                </a:lnTo>
                <a:lnTo>
                  <a:pt x="3440" y="1461"/>
                </a:lnTo>
                <a:lnTo>
                  <a:pt x="3442" y="1464"/>
                </a:lnTo>
                <a:lnTo>
                  <a:pt x="3445" y="1468"/>
                </a:lnTo>
                <a:lnTo>
                  <a:pt x="3447" y="1470"/>
                </a:lnTo>
                <a:lnTo>
                  <a:pt x="3447" y="1473"/>
                </a:lnTo>
                <a:lnTo>
                  <a:pt x="3451" y="1477"/>
                </a:lnTo>
                <a:lnTo>
                  <a:pt x="3456" y="1479"/>
                </a:lnTo>
                <a:lnTo>
                  <a:pt x="3456" y="1484"/>
                </a:lnTo>
                <a:lnTo>
                  <a:pt x="3458" y="1486"/>
                </a:lnTo>
                <a:lnTo>
                  <a:pt x="3458" y="1486"/>
                </a:lnTo>
                <a:lnTo>
                  <a:pt x="3460" y="1488"/>
                </a:lnTo>
                <a:lnTo>
                  <a:pt x="3460" y="1488"/>
                </a:lnTo>
                <a:lnTo>
                  <a:pt x="3460" y="1491"/>
                </a:lnTo>
                <a:lnTo>
                  <a:pt x="3463" y="1491"/>
                </a:lnTo>
                <a:lnTo>
                  <a:pt x="3463" y="1493"/>
                </a:lnTo>
                <a:lnTo>
                  <a:pt x="3463" y="1495"/>
                </a:lnTo>
                <a:lnTo>
                  <a:pt x="3463" y="1495"/>
                </a:lnTo>
                <a:lnTo>
                  <a:pt x="3465" y="1497"/>
                </a:lnTo>
                <a:lnTo>
                  <a:pt x="3465" y="1502"/>
                </a:lnTo>
                <a:lnTo>
                  <a:pt x="3463" y="1509"/>
                </a:lnTo>
                <a:lnTo>
                  <a:pt x="3465" y="1513"/>
                </a:lnTo>
                <a:lnTo>
                  <a:pt x="3465" y="1513"/>
                </a:lnTo>
                <a:lnTo>
                  <a:pt x="3463" y="1515"/>
                </a:lnTo>
                <a:lnTo>
                  <a:pt x="3463" y="1515"/>
                </a:lnTo>
                <a:lnTo>
                  <a:pt x="3463" y="1513"/>
                </a:lnTo>
                <a:lnTo>
                  <a:pt x="3463" y="1515"/>
                </a:lnTo>
                <a:lnTo>
                  <a:pt x="3465" y="1518"/>
                </a:lnTo>
                <a:lnTo>
                  <a:pt x="3465" y="1520"/>
                </a:lnTo>
                <a:lnTo>
                  <a:pt x="3465" y="1520"/>
                </a:lnTo>
                <a:lnTo>
                  <a:pt x="3465" y="1520"/>
                </a:lnTo>
                <a:lnTo>
                  <a:pt x="3465" y="1522"/>
                </a:lnTo>
                <a:lnTo>
                  <a:pt x="3465" y="1522"/>
                </a:lnTo>
                <a:lnTo>
                  <a:pt x="3467" y="1522"/>
                </a:lnTo>
                <a:lnTo>
                  <a:pt x="3467" y="1527"/>
                </a:lnTo>
                <a:lnTo>
                  <a:pt x="3467" y="1527"/>
                </a:lnTo>
                <a:lnTo>
                  <a:pt x="3467" y="1527"/>
                </a:lnTo>
                <a:lnTo>
                  <a:pt x="3467" y="1529"/>
                </a:lnTo>
                <a:lnTo>
                  <a:pt x="3469" y="1531"/>
                </a:lnTo>
                <a:lnTo>
                  <a:pt x="3469" y="1533"/>
                </a:lnTo>
                <a:lnTo>
                  <a:pt x="3472" y="1538"/>
                </a:lnTo>
                <a:lnTo>
                  <a:pt x="3472" y="1540"/>
                </a:lnTo>
                <a:lnTo>
                  <a:pt x="3472" y="1540"/>
                </a:lnTo>
                <a:lnTo>
                  <a:pt x="3472" y="1547"/>
                </a:lnTo>
                <a:lnTo>
                  <a:pt x="3474" y="1554"/>
                </a:lnTo>
                <a:lnTo>
                  <a:pt x="3474" y="1556"/>
                </a:lnTo>
                <a:lnTo>
                  <a:pt x="3476" y="1554"/>
                </a:lnTo>
                <a:lnTo>
                  <a:pt x="3481" y="1556"/>
                </a:lnTo>
                <a:lnTo>
                  <a:pt x="3481" y="1556"/>
                </a:lnTo>
                <a:lnTo>
                  <a:pt x="3483" y="1556"/>
                </a:lnTo>
                <a:lnTo>
                  <a:pt x="3485" y="1556"/>
                </a:lnTo>
                <a:lnTo>
                  <a:pt x="3487" y="1556"/>
                </a:lnTo>
                <a:lnTo>
                  <a:pt x="3487" y="1556"/>
                </a:lnTo>
                <a:lnTo>
                  <a:pt x="3492" y="1554"/>
                </a:lnTo>
                <a:lnTo>
                  <a:pt x="3494" y="1554"/>
                </a:lnTo>
                <a:lnTo>
                  <a:pt x="3496" y="1554"/>
                </a:lnTo>
                <a:lnTo>
                  <a:pt x="3499" y="1554"/>
                </a:lnTo>
                <a:lnTo>
                  <a:pt x="3501" y="1551"/>
                </a:lnTo>
                <a:lnTo>
                  <a:pt x="3501" y="1551"/>
                </a:lnTo>
                <a:lnTo>
                  <a:pt x="3503" y="1549"/>
                </a:lnTo>
                <a:lnTo>
                  <a:pt x="3505" y="1547"/>
                </a:lnTo>
                <a:lnTo>
                  <a:pt x="3507" y="1545"/>
                </a:lnTo>
                <a:lnTo>
                  <a:pt x="3512" y="1545"/>
                </a:lnTo>
                <a:lnTo>
                  <a:pt x="3516" y="1545"/>
                </a:lnTo>
                <a:lnTo>
                  <a:pt x="3521" y="1545"/>
                </a:lnTo>
                <a:lnTo>
                  <a:pt x="3523" y="1545"/>
                </a:lnTo>
                <a:lnTo>
                  <a:pt x="3525" y="1542"/>
                </a:lnTo>
                <a:lnTo>
                  <a:pt x="3528" y="1542"/>
                </a:lnTo>
                <a:lnTo>
                  <a:pt x="3532" y="1540"/>
                </a:lnTo>
                <a:lnTo>
                  <a:pt x="3534" y="1540"/>
                </a:lnTo>
                <a:lnTo>
                  <a:pt x="3539" y="1538"/>
                </a:lnTo>
                <a:lnTo>
                  <a:pt x="3541" y="1536"/>
                </a:lnTo>
                <a:lnTo>
                  <a:pt x="3543" y="1533"/>
                </a:lnTo>
                <a:lnTo>
                  <a:pt x="3543" y="1533"/>
                </a:lnTo>
                <a:lnTo>
                  <a:pt x="3548" y="1536"/>
                </a:lnTo>
                <a:lnTo>
                  <a:pt x="3552" y="1536"/>
                </a:lnTo>
                <a:lnTo>
                  <a:pt x="3555" y="1533"/>
                </a:lnTo>
                <a:lnTo>
                  <a:pt x="3555" y="1533"/>
                </a:lnTo>
                <a:lnTo>
                  <a:pt x="3557" y="1533"/>
                </a:lnTo>
                <a:lnTo>
                  <a:pt x="3559" y="1531"/>
                </a:lnTo>
                <a:lnTo>
                  <a:pt x="3559" y="1529"/>
                </a:lnTo>
                <a:lnTo>
                  <a:pt x="3561" y="1527"/>
                </a:lnTo>
                <a:lnTo>
                  <a:pt x="3561" y="1527"/>
                </a:lnTo>
                <a:lnTo>
                  <a:pt x="3566" y="1524"/>
                </a:lnTo>
                <a:lnTo>
                  <a:pt x="3568" y="1524"/>
                </a:lnTo>
                <a:lnTo>
                  <a:pt x="3575" y="1522"/>
                </a:lnTo>
                <a:lnTo>
                  <a:pt x="3577" y="1522"/>
                </a:lnTo>
                <a:lnTo>
                  <a:pt x="3582" y="1520"/>
                </a:lnTo>
                <a:lnTo>
                  <a:pt x="3584" y="1518"/>
                </a:lnTo>
                <a:lnTo>
                  <a:pt x="3591" y="1518"/>
                </a:lnTo>
                <a:lnTo>
                  <a:pt x="3595" y="1515"/>
                </a:lnTo>
                <a:lnTo>
                  <a:pt x="3600" y="1513"/>
                </a:lnTo>
                <a:lnTo>
                  <a:pt x="3602" y="1513"/>
                </a:lnTo>
                <a:lnTo>
                  <a:pt x="3602" y="1511"/>
                </a:lnTo>
                <a:lnTo>
                  <a:pt x="3604" y="1511"/>
                </a:lnTo>
                <a:lnTo>
                  <a:pt x="3606" y="1511"/>
                </a:lnTo>
                <a:lnTo>
                  <a:pt x="3609" y="1509"/>
                </a:lnTo>
                <a:lnTo>
                  <a:pt x="3611" y="1509"/>
                </a:lnTo>
                <a:lnTo>
                  <a:pt x="3611" y="1506"/>
                </a:lnTo>
                <a:lnTo>
                  <a:pt x="3609" y="1504"/>
                </a:lnTo>
                <a:lnTo>
                  <a:pt x="3611" y="1500"/>
                </a:lnTo>
                <a:lnTo>
                  <a:pt x="3611" y="1500"/>
                </a:lnTo>
                <a:lnTo>
                  <a:pt x="3613" y="1497"/>
                </a:lnTo>
                <a:lnTo>
                  <a:pt x="3615" y="1495"/>
                </a:lnTo>
                <a:lnTo>
                  <a:pt x="3624" y="1493"/>
                </a:lnTo>
                <a:lnTo>
                  <a:pt x="3627" y="1491"/>
                </a:lnTo>
                <a:lnTo>
                  <a:pt x="3631" y="1491"/>
                </a:lnTo>
                <a:lnTo>
                  <a:pt x="3633" y="1491"/>
                </a:lnTo>
                <a:lnTo>
                  <a:pt x="3638" y="1488"/>
                </a:lnTo>
                <a:lnTo>
                  <a:pt x="3638" y="1486"/>
                </a:lnTo>
                <a:lnTo>
                  <a:pt x="3645" y="1486"/>
                </a:lnTo>
                <a:lnTo>
                  <a:pt x="3647" y="1486"/>
                </a:lnTo>
                <a:lnTo>
                  <a:pt x="3649" y="1486"/>
                </a:lnTo>
                <a:lnTo>
                  <a:pt x="3649" y="1488"/>
                </a:lnTo>
                <a:lnTo>
                  <a:pt x="3654" y="1486"/>
                </a:lnTo>
                <a:lnTo>
                  <a:pt x="3656" y="1484"/>
                </a:lnTo>
                <a:lnTo>
                  <a:pt x="3658" y="1482"/>
                </a:lnTo>
                <a:lnTo>
                  <a:pt x="3658" y="1482"/>
                </a:lnTo>
                <a:lnTo>
                  <a:pt x="3658" y="1479"/>
                </a:lnTo>
                <a:lnTo>
                  <a:pt x="3658" y="1479"/>
                </a:lnTo>
                <a:lnTo>
                  <a:pt x="3658" y="1477"/>
                </a:lnTo>
                <a:lnTo>
                  <a:pt x="3660" y="1475"/>
                </a:lnTo>
                <a:lnTo>
                  <a:pt x="3663" y="1473"/>
                </a:lnTo>
                <a:lnTo>
                  <a:pt x="3669" y="1473"/>
                </a:lnTo>
                <a:lnTo>
                  <a:pt x="3674" y="1473"/>
                </a:lnTo>
                <a:lnTo>
                  <a:pt x="3674" y="1473"/>
                </a:lnTo>
                <a:lnTo>
                  <a:pt x="3678" y="1468"/>
                </a:lnTo>
                <a:lnTo>
                  <a:pt x="3678" y="1461"/>
                </a:lnTo>
                <a:lnTo>
                  <a:pt x="3683" y="1459"/>
                </a:lnTo>
                <a:lnTo>
                  <a:pt x="3683" y="1459"/>
                </a:lnTo>
                <a:lnTo>
                  <a:pt x="3687" y="1457"/>
                </a:lnTo>
                <a:lnTo>
                  <a:pt x="3692" y="1457"/>
                </a:lnTo>
                <a:lnTo>
                  <a:pt x="3694" y="1457"/>
                </a:lnTo>
                <a:lnTo>
                  <a:pt x="3696" y="1457"/>
                </a:lnTo>
                <a:lnTo>
                  <a:pt x="3696" y="1455"/>
                </a:lnTo>
                <a:lnTo>
                  <a:pt x="3696" y="1452"/>
                </a:lnTo>
                <a:lnTo>
                  <a:pt x="3696" y="1452"/>
                </a:lnTo>
                <a:lnTo>
                  <a:pt x="3696" y="1448"/>
                </a:lnTo>
                <a:lnTo>
                  <a:pt x="3696" y="1445"/>
                </a:lnTo>
                <a:lnTo>
                  <a:pt x="3696" y="1445"/>
                </a:lnTo>
                <a:lnTo>
                  <a:pt x="3696" y="1443"/>
                </a:lnTo>
                <a:lnTo>
                  <a:pt x="3696" y="1441"/>
                </a:lnTo>
                <a:lnTo>
                  <a:pt x="3699" y="1436"/>
                </a:lnTo>
                <a:lnTo>
                  <a:pt x="3699" y="1436"/>
                </a:lnTo>
                <a:lnTo>
                  <a:pt x="3699" y="1434"/>
                </a:lnTo>
                <a:lnTo>
                  <a:pt x="3701" y="1430"/>
                </a:lnTo>
                <a:lnTo>
                  <a:pt x="3703" y="1430"/>
                </a:lnTo>
                <a:lnTo>
                  <a:pt x="3703" y="1430"/>
                </a:lnTo>
                <a:lnTo>
                  <a:pt x="3703" y="1432"/>
                </a:lnTo>
                <a:lnTo>
                  <a:pt x="3703" y="1432"/>
                </a:lnTo>
                <a:lnTo>
                  <a:pt x="3703" y="1432"/>
                </a:lnTo>
                <a:lnTo>
                  <a:pt x="3705" y="1434"/>
                </a:lnTo>
                <a:lnTo>
                  <a:pt x="3708" y="1432"/>
                </a:lnTo>
                <a:lnTo>
                  <a:pt x="3708" y="1432"/>
                </a:lnTo>
                <a:lnTo>
                  <a:pt x="3710" y="1427"/>
                </a:lnTo>
                <a:lnTo>
                  <a:pt x="3714" y="1421"/>
                </a:lnTo>
                <a:lnTo>
                  <a:pt x="3717" y="1418"/>
                </a:lnTo>
                <a:lnTo>
                  <a:pt x="3721" y="1416"/>
                </a:lnTo>
                <a:lnTo>
                  <a:pt x="3721" y="1416"/>
                </a:lnTo>
                <a:lnTo>
                  <a:pt x="3723" y="1412"/>
                </a:lnTo>
                <a:lnTo>
                  <a:pt x="3726" y="1407"/>
                </a:lnTo>
                <a:lnTo>
                  <a:pt x="3726" y="1407"/>
                </a:lnTo>
                <a:lnTo>
                  <a:pt x="3728" y="1403"/>
                </a:lnTo>
                <a:lnTo>
                  <a:pt x="3728" y="1403"/>
                </a:lnTo>
                <a:lnTo>
                  <a:pt x="3728" y="1400"/>
                </a:lnTo>
                <a:lnTo>
                  <a:pt x="3728" y="1398"/>
                </a:lnTo>
                <a:lnTo>
                  <a:pt x="3726" y="1398"/>
                </a:lnTo>
                <a:lnTo>
                  <a:pt x="3723" y="1398"/>
                </a:lnTo>
                <a:lnTo>
                  <a:pt x="3723" y="1396"/>
                </a:lnTo>
                <a:lnTo>
                  <a:pt x="3721" y="1394"/>
                </a:lnTo>
                <a:lnTo>
                  <a:pt x="3719" y="1391"/>
                </a:lnTo>
                <a:lnTo>
                  <a:pt x="3717" y="1389"/>
                </a:lnTo>
                <a:lnTo>
                  <a:pt x="3714" y="1387"/>
                </a:lnTo>
                <a:lnTo>
                  <a:pt x="3714" y="1385"/>
                </a:lnTo>
                <a:lnTo>
                  <a:pt x="3712" y="1385"/>
                </a:lnTo>
                <a:lnTo>
                  <a:pt x="3712" y="1382"/>
                </a:lnTo>
                <a:lnTo>
                  <a:pt x="3710" y="1380"/>
                </a:lnTo>
                <a:lnTo>
                  <a:pt x="3708" y="1380"/>
                </a:lnTo>
                <a:lnTo>
                  <a:pt x="3705" y="1380"/>
                </a:lnTo>
                <a:lnTo>
                  <a:pt x="3705" y="1380"/>
                </a:lnTo>
                <a:lnTo>
                  <a:pt x="3701" y="1380"/>
                </a:lnTo>
                <a:lnTo>
                  <a:pt x="3696" y="1378"/>
                </a:lnTo>
                <a:lnTo>
                  <a:pt x="3694" y="1378"/>
                </a:lnTo>
                <a:lnTo>
                  <a:pt x="3687" y="1376"/>
                </a:lnTo>
                <a:lnTo>
                  <a:pt x="3687" y="1376"/>
                </a:lnTo>
                <a:lnTo>
                  <a:pt x="3683" y="1371"/>
                </a:lnTo>
                <a:lnTo>
                  <a:pt x="3681" y="1369"/>
                </a:lnTo>
                <a:lnTo>
                  <a:pt x="3678" y="1367"/>
                </a:lnTo>
                <a:lnTo>
                  <a:pt x="3676" y="1362"/>
                </a:lnTo>
                <a:lnTo>
                  <a:pt x="3674" y="1358"/>
                </a:lnTo>
                <a:lnTo>
                  <a:pt x="3674" y="1358"/>
                </a:lnTo>
                <a:lnTo>
                  <a:pt x="3674" y="1349"/>
                </a:lnTo>
                <a:lnTo>
                  <a:pt x="3674" y="1349"/>
                </a:lnTo>
                <a:lnTo>
                  <a:pt x="3674" y="1346"/>
                </a:lnTo>
                <a:lnTo>
                  <a:pt x="3674" y="1346"/>
                </a:lnTo>
                <a:lnTo>
                  <a:pt x="3674" y="1344"/>
                </a:lnTo>
                <a:lnTo>
                  <a:pt x="3676" y="1340"/>
                </a:lnTo>
                <a:lnTo>
                  <a:pt x="3676" y="1337"/>
                </a:lnTo>
                <a:lnTo>
                  <a:pt x="3676" y="1337"/>
                </a:lnTo>
                <a:lnTo>
                  <a:pt x="3676" y="1335"/>
                </a:lnTo>
                <a:lnTo>
                  <a:pt x="3674" y="1335"/>
                </a:lnTo>
                <a:lnTo>
                  <a:pt x="3674" y="1337"/>
                </a:lnTo>
                <a:lnTo>
                  <a:pt x="3674" y="1337"/>
                </a:lnTo>
                <a:lnTo>
                  <a:pt x="3672" y="1337"/>
                </a:lnTo>
                <a:lnTo>
                  <a:pt x="3672" y="1337"/>
                </a:lnTo>
                <a:lnTo>
                  <a:pt x="3672" y="1337"/>
                </a:lnTo>
                <a:lnTo>
                  <a:pt x="3669" y="1342"/>
                </a:lnTo>
                <a:lnTo>
                  <a:pt x="3669" y="1342"/>
                </a:lnTo>
                <a:lnTo>
                  <a:pt x="3669" y="1344"/>
                </a:lnTo>
                <a:lnTo>
                  <a:pt x="3667" y="1344"/>
                </a:lnTo>
                <a:lnTo>
                  <a:pt x="3663" y="1351"/>
                </a:lnTo>
                <a:lnTo>
                  <a:pt x="3660" y="1351"/>
                </a:lnTo>
                <a:lnTo>
                  <a:pt x="3658" y="1353"/>
                </a:lnTo>
                <a:lnTo>
                  <a:pt x="3658" y="1355"/>
                </a:lnTo>
                <a:lnTo>
                  <a:pt x="3656" y="1358"/>
                </a:lnTo>
                <a:lnTo>
                  <a:pt x="3649" y="1362"/>
                </a:lnTo>
                <a:lnTo>
                  <a:pt x="3649" y="1362"/>
                </a:lnTo>
                <a:lnTo>
                  <a:pt x="3647" y="1364"/>
                </a:lnTo>
                <a:lnTo>
                  <a:pt x="3647" y="1364"/>
                </a:lnTo>
                <a:lnTo>
                  <a:pt x="3647" y="1367"/>
                </a:lnTo>
                <a:lnTo>
                  <a:pt x="3645" y="1367"/>
                </a:lnTo>
                <a:lnTo>
                  <a:pt x="3645" y="1369"/>
                </a:lnTo>
                <a:lnTo>
                  <a:pt x="3645" y="1371"/>
                </a:lnTo>
                <a:lnTo>
                  <a:pt x="3642" y="1371"/>
                </a:lnTo>
                <a:lnTo>
                  <a:pt x="3640" y="1371"/>
                </a:lnTo>
                <a:lnTo>
                  <a:pt x="3636" y="1373"/>
                </a:lnTo>
                <a:lnTo>
                  <a:pt x="3636" y="1373"/>
                </a:lnTo>
                <a:lnTo>
                  <a:pt x="3627" y="1373"/>
                </a:lnTo>
                <a:lnTo>
                  <a:pt x="3622" y="1371"/>
                </a:lnTo>
                <a:lnTo>
                  <a:pt x="3618" y="1371"/>
                </a:lnTo>
                <a:lnTo>
                  <a:pt x="3615" y="1373"/>
                </a:lnTo>
                <a:lnTo>
                  <a:pt x="3611" y="1376"/>
                </a:lnTo>
                <a:lnTo>
                  <a:pt x="3609" y="1376"/>
                </a:lnTo>
                <a:lnTo>
                  <a:pt x="3606" y="1376"/>
                </a:lnTo>
                <a:lnTo>
                  <a:pt x="3604" y="1373"/>
                </a:lnTo>
                <a:lnTo>
                  <a:pt x="3604" y="1373"/>
                </a:lnTo>
                <a:lnTo>
                  <a:pt x="3604" y="1371"/>
                </a:lnTo>
                <a:lnTo>
                  <a:pt x="3602" y="1371"/>
                </a:lnTo>
                <a:lnTo>
                  <a:pt x="3602" y="1371"/>
                </a:lnTo>
                <a:lnTo>
                  <a:pt x="3602" y="1369"/>
                </a:lnTo>
                <a:lnTo>
                  <a:pt x="3600" y="1369"/>
                </a:lnTo>
                <a:lnTo>
                  <a:pt x="3600" y="1369"/>
                </a:lnTo>
                <a:lnTo>
                  <a:pt x="3600" y="1369"/>
                </a:lnTo>
                <a:lnTo>
                  <a:pt x="3600" y="1369"/>
                </a:lnTo>
                <a:lnTo>
                  <a:pt x="3597" y="1369"/>
                </a:lnTo>
                <a:lnTo>
                  <a:pt x="3595" y="1369"/>
                </a:lnTo>
                <a:lnTo>
                  <a:pt x="3597" y="1367"/>
                </a:lnTo>
                <a:lnTo>
                  <a:pt x="3597" y="1367"/>
                </a:lnTo>
                <a:lnTo>
                  <a:pt x="3597" y="1364"/>
                </a:lnTo>
                <a:lnTo>
                  <a:pt x="3597" y="1364"/>
                </a:lnTo>
                <a:lnTo>
                  <a:pt x="3595" y="1364"/>
                </a:lnTo>
                <a:lnTo>
                  <a:pt x="3597" y="1364"/>
                </a:lnTo>
                <a:lnTo>
                  <a:pt x="3597" y="1364"/>
                </a:lnTo>
                <a:lnTo>
                  <a:pt x="3600" y="1360"/>
                </a:lnTo>
                <a:lnTo>
                  <a:pt x="3600" y="1360"/>
                </a:lnTo>
                <a:lnTo>
                  <a:pt x="3600" y="1358"/>
                </a:lnTo>
                <a:lnTo>
                  <a:pt x="3600" y="1355"/>
                </a:lnTo>
                <a:lnTo>
                  <a:pt x="3600" y="1353"/>
                </a:lnTo>
                <a:lnTo>
                  <a:pt x="3600" y="1351"/>
                </a:lnTo>
                <a:lnTo>
                  <a:pt x="3600" y="1351"/>
                </a:lnTo>
                <a:lnTo>
                  <a:pt x="3600" y="1349"/>
                </a:lnTo>
                <a:lnTo>
                  <a:pt x="3600" y="1346"/>
                </a:lnTo>
                <a:lnTo>
                  <a:pt x="3600" y="1346"/>
                </a:lnTo>
                <a:lnTo>
                  <a:pt x="3600" y="1344"/>
                </a:lnTo>
                <a:lnTo>
                  <a:pt x="3597" y="1342"/>
                </a:lnTo>
                <a:lnTo>
                  <a:pt x="3595" y="1340"/>
                </a:lnTo>
                <a:lnTo>
                  <a:pt x="3593" y="1340"/>
                </a:lnTo>
                <a:lnTo>
                  <a:pt x="3591" y="1342"/>
                </a:lnTo>
                <a:lnTo>
                  <a:pt x="3591" y="1346"/>
                </a:lnTo>
                <a:lnTo>
                  <a:pt x="3588" y="1349"/>
                </a:lnTo>
                <a:lnTo>
                  <a:pt x="3588" y="1351"/>
                </a:lnTo>
                <a:lnTo>
                  <a:pt x="3588" y="1351"/>
                </a:lnTo>
                <a:lnTo>
                  <a:pt x="3588" y="1351"/>
                </a:lnTo>
                <a:lnTo>
                  <a:pt x="3588" y="1355"/>
                </a:lnTo>
                <a:lnTo>
                  <a:pt x="3588" y="1360"/>
                </a:lnTo>
                <a:lnTo>
                  <a:pt x="3588" y="1360"/>
                </a:lnTo>
                <a:lnTo>
                  <a:pt x="3588" y="1362"/>
                </a:lnTo>
                <a:lnTo>
                  <a:pt x="3586" y="1360"/>
                </a:lnTo>
                <a:lnTo>
                  <a:pt x="3586" y="1360"/>
                </a:lnTo>
                <a:lnTo>
                  <a:pt x="3584" y="1358"/>
                </a:lnTo>
                <a:lnTo>
                  <a:pt x="3584" y="1353"/>
                </a:lnTo>
                <a:lnTo>
                  <a:pt x="3582" y="1351"/>
                </a:lnTo>
                <a:lnTo>
                  <a:pt x="3579" y="1349"/>
                </a:lnTo>
                <a:lnTo>
                  <a:pt x="3579" y="1349"/>
                </a:lnTo>
                <a:lnTo>
                  <a:pt x="3579" y="1346"/>
                </a:lnTo>
                <a:lnTo>
                  <a:pt x="3577" y="1344"/>
                </a:lnTo>
                <a:lnTo>
                  <a:pt x="3577" y="1342"/>
                </a:lnTo>
                <a:lnTo>
                  <a:pt x="3577" y="1340"/>
                </a:lnTo>
                <a:lnTo>
                  <a:pt x="3577" y="1340"/>
                </a:lnTo>
                <a:lnTo>
                  <a:pt x="3577" y="1340"/>
                </a:lnTo>
                <a:lnTo>
                  <a:pt x="3577" y="1340"/>
                </a:lnTo>
                <a:lnTo>
                  <a:pt x="3577" y="1340"/>
                </a:lnTo>
                <a:lnTo>
                  <a:pt x="3579" y="1337"/>
                </a:lnTo>
                <a:lnTo>
                  <a:pt x="3579" y="1335"/>
                </a:lnTo>
                <a:lnTo>
                  <a:pt x="3577" y="1335"/>
                </a:lnTo>
                <a:lnTo>
                  <a:pt x="3577" y="1333"/>
                </a:lnTo>
                <a:lnTo>
                  <a:pt x="3575" y="1333"/>
                </a:lnTo>
                <a:lnTo>
                  <a:pt x="3575" y="1331"/>
                </a:lnTo>
                <a:lnTo>
                  <a:pt x="3577" y="1331"/>
                </a:lnTo>
                <a:lnTo>
                  <a:pt x="3577" y="1331"/>
                </a:lnTo>
                <a:lnTo>
                  <a:pt x="3577" y="1331"/>
                </a:lnTo>
                <a:lnTo>
                  <a:pt x="3577" y="1331"/>
                </a:lnTo>
                <a:lnTo>
                  <a:pt x="3575" y="1328"/>
                </a:lnTo>
                <a:lnTo>
                  <a:pt x="3570" y="1326"/>
                </a:lnTo>
                <a:lnTo>
                  <a:pt x="3568" y="1324"/>
                </a:lnTo>
                <a:lnTo>
                  <a:pt x="3566" y="1322"/>
                </a:lnTo>
                <a:lnTo>
                  <a:pt x="3564" y="1319"/>
                </a:lnTo>
                <a:lnTo>
                  <a:pt x="3564" y="1317"/>
                </a:lnTo>
                <a:lnTo>
                  <a:pt x="3564" y="1317"/>
                </a:lnTo>
                <a:lnTo>
                  <a:pt x="3564" y="1317"/>
                </a:lnTo>
                <a:lnTo>
                  <a:pt x="3561" y="1317"/>
                </a:lnTo>
                <a:lnTo>
                  <a:pt x="3559" y="1315"/>
                </a:lnTo>
                <a:lnTo>
                  <a:pt x="3557" y="1313"/>
                </a:lnTo>
                <a:lnTo>
                  <a:pt x="3557" y="1313"/>
                </a:lnTo>
                <a:lnTo>
                  <a:pt x="3557" y="1313"/>
                </a:lnTo>
                <a:lnTo>
                  <a:pt x="3557" y="1310"/>
                </a:lnTo>
                <a:lnTo>
                  <a:pt x="3557" y="1310"/>
                </a:lnTo>
                <a:lnTo>
                  <a:pt x="3555" y="1306"/>
                </a:lnTo>
                <a:lnTo>
                  <a:pt x="3552" y="1304"/>
                </a:lnTo>
                <a:lnTo>
                  <a:pt x="3552" y="1301"/>
                </a:lnTo>
                <a:lnTo>
                  <a:pt x="3552" y="1299"/>
                </a:lnTo>
                <a:lnTo>
                  <a:pt x="3550" y="1299"/>
                </a:lnTo>
                <a:lnTo>
                  <a:pt x="3550" y="1297"/>
                </a:lnTo>
                <a:lnTo>
                  <a:pt x="3550" y="1297"/>
                </a:lnTo>
                <a:lnTo>
                  <a:pt x="3548" y="1295"/>
                </a:lnTo>
                <a:lnTo>
                  <a:pt x="3548" y="1292"/>
                </a:lnTo>
                <a:lnTo>
                  <a:pt x="3546" y="1288"/>
                </a:lnTo>
                <a:lnTo>
                  <a:pt x="3546" y="1288"/>
                </a:lnTo>
                <a:lnTo>
                  <a:pt x="3546" y="1286"/>
                </a:lnTo>
                <a:lnTo>
                  <a:pt x="3543" y="1286"/>
                </a:lnTo>
                <a:lnTo>
                  <a:pt x="3543" y="1286"/>
                </a:lnTo>
                <a:lnTo>
                  <a:pt x="3541" y="1286"/>
                </a:lnTo>
                <a:lnTo>
                  <a:pt x="3541" y="1286"/>
                </a:lnTo>
                <a:lnTo>
                  <a:pt x="3541" y="1286"/>
                </a:lnTo>
                <a:lnTo>
                  <a:pt x="3541" y="1283"/>
                </a:lnTo>
                <a:lnTo>
                  <a:pt x="3543" y="1281"/>
                </a:lnTo>
                <a:lnTo>
                  <a:pt x="3546" y="1281"/>
                </a:lnTo>
                <a:lnTo>
                  <a:pt x="3546" y="1283"/>
                </a:lnTo>
                <a:lnTo>
                  <a:pt x="3546" y="1283"/>
                </a:lnTo>
                <a:lnTo>
                  <a:pt x="3546" y="1281"/>
                </a:lnTo>
                <a:lnTo>
                  <a:pt x="3546" y="1279"/>
                </a:lnTo>
                <a:lnTo>
                  <a:pt x="3546" y="1279"/>
                </a:lnTo>
                <a:lnTo>
                  <a:pt x="3543" y="1277"/>
                </a:lnTo>
                <a:lnTo>
                  <a:pt x="3543" y="1274"/>
                </a:lnTo>
                <a:lnTo>
                  <a:pt x="3543" y="1274"/>
                </a:lnTo>
                <a:lnTo>
                  <a:pt x="3546" y="1274"/>
                </a:lnTo>
                <a:lnTo>
                  <a:pt x="3546" y="1274"/>
                </a:lnTo>
                <a:lnTo>
                  <a:pt x="3550" y="1277"/>
                </a:lnTo>
                <a:lnTo>
                  <a:pt x="3552" y="1277"/>
                </a:lnTo>
                <a:lnTo>
                  <a:pt x="3552" y="1277"/>
                </a:lnTo>
                <a:lnTo>
                  <a:pt x="3555" y="1277"/>
                </a:lnTo>
                <a:lnTo>
                  <a:pt x="3555" y="1274"/>
                </a:lnTo>
                <a:lnTo>
                  <a:pt x="3557" y="1274"/>
                </a:lnTo>
                <a:lnTo>
                  <a:pt x="3559" y="1274"/>
                </a:lnTo>
                <a:lnTo>
                  <a:pt x="3559" y="1272"/>
                </a:lnTo>
                <a:lnTo>
                  <a:pt x="3559" y="1272"/>
                </a:lnTo>
                <a:lnTo>
                  <a:pt x="3559" y="1270"/>
                </a:lnTo>
                <a:lnTo>
                  <a:pt x="3559" y="1268"/>
                </a:lnTo>
                <a:lnTo>
                  <a:pt x="3561" y="1268"/>
                </a:lnTo>
                <a:lnTo>
                  <a:pt x="3559" y="1268"/>
                </a:lnTo>
                <a:lnTo>
                  <a:pt x="3561" y="1268"/>
                </a:lnTo>
                <a:lnTo>
                  <a:pt x="3564" y="1268"/>
                </a:lnTo>
                <a:lnTo>
                  <a:pt x="3564" y="1268"/>
                </a:lnTo>
                <a:lnTo>
                  <a:pt x="3564" y="1270"/>
                </a:lnTo>
                <a:lnTo>
                  <a:pt x="3561" y="1268"/>
                </a:lnTo>
                <a:lnTo>
                  <a:pt x="3561" y="1268"/>
                </a:lnTo>
                <a:lnTo>
                  <a:pt x="3559" y="1270"/>
                </a:lnTo>
                <a:lnTo>
                  <a:pt x="3561" y="1270"/>
                </a:lnTo>
                <a:lnTo>
                  <a:pt x="3561" y="1270"/>
                </a:lnTo>
                <a:lnTo>
                  <a:pt x="3566" y="1272"/>
                </a:lnTo>
                <a:lnTo>
                  <a:pt x="3568" y="1274"/>
                </a:lnTo>
                <a:lnTo>
                  <a:pt x="3575" y="1272"/>
                </a:lnTo>
                <a:lnTo>
                  <a:pt x="3577" y="1272"/>
                </a:lnTo>
                <a:lnTo>
                  <a:pt x="3577" y="1274"/>
                </a:lnTo>
                <a:lnTo>
                  <a:pt x="3577" y="1277"/>
                </a:lnTo>
                <a:lnTo>
                  <a:pt x="3579" y="1277"/>
                </a:lnTo>
                <a:lnTo>
                  <a:pt x="3582" y="1281"/>
                </a:lnTo>
                <a:lnTo>
                  <a:pt x="3584" y="1283"/>
                </a:lnTo>
                <a:lnTo>
                  <a:pt x="3586" y="1286"/>
                </a:lnTo>
                <a:lnTo>
                  <a:pt x="3586" y="1286"/>
                </a:lnTo>
                <a:lnTo>
                  <a:pt x="3586" y="1288"/>
                </a:lnTo>
                <a:lnTo>
                  <a:pt x="3586" y="1290"/>
                </a:lnTo>
                <a:lnTo>
                  <a:pt x="3588" y="1290"/>
                </a:lnTo>
                <a:lnTo>
                  <a:pt x="3588" y="1290"/>
                </a:lnTo>
                <a:lnTo>
                  <a:pt x="3588" y="1292"/>
                </a:lnTo>
                <a:lnTo>
                  <a:pt x="3588" y="1292"/>
                </a:lnTo>
                <a:lnTo>
                  <a:pt x="3588" y="1295"/>
                </a:lnTo>
                <a:lnTo>
                  <a:pt x="3591" y="1295"/>
                </a:lnTo>
                <a:lnTo>
                  <a:pt x="3593" y="1297"/>
                </a:lnTo>
                <a:lnTo>
                  <a:pt x="3593" y="1299"/>
                </a:lnTo>
                <a:lnTo>
                  <a:pt x="3593" y="1301"/>
                </a:lnTo>
                <a:lnTo>
                  <a:pt x="3595" y="1306"/>
                </a:lnTo>
                <a:lnTo>
                  <a:pt x="3595" y="1306"/>
                </a:lnTo>
                <a:lnTo>
                  <a:pt x="3600" y="1310"/>
                </a:lnTo>
                <a:lnTo>
                  <a:pt x="3600" y="1310"/>
                </a:lnTo>
                <a:lnTo>
                  <a:pt x="3602" y="1310"/>
                </a:lnTo>
                <a:lnTo>
                  <a:pt x="3604" y="1310"/>
                </a:lnTo>
                <a:lnTo>
                  <a:pt x="3606" y="1313"/>
                </a:lnTo>
                <a:lnTo>
                  <a:pt x="3609" y="1313"/>
                </a:lnTo>
                <a:lnTo>
                  <a:pt x="3613" y="1315"/>
                </a:lnTo>
                <a:lnTo>
                  <a:pt x="3615" y="1317"/>
                </a:lnTo>
                <a:lnTo>
                  <a:pt x="3618" y="1319"/>
                </a:lnTo>
                <a:lnTo>
                  <a:pt x="3618" y="1319"/>
                </a:lnTo>
                <a:lnTo>
                  <a:pt x="3622" y="1324"/>
                </a:lnTo>
                <a:lnTo>
                  <a:pt x="3627" y="1326"/>
                </a:lnTo>
                <a:lnTo>
                  <a:pt x="3629" y="1326"/>
                </a:lnTo>
                <a:lnTo>
                  <a:pt x="3631" y="1328"/>
                </a:lnTo>
                <a:lnTo>
                  <a:pt x="3633" y="1331"/>
                </a:lnTo>
                <a:lnTo>
                  <a:pt x="3636" y="1331"/>
                </a:lnTo>
                <a:lnTo>
                  <a:pt x="3638" y="1331"/>
                </a:lnTo>
                <a:lnTo>
                  <a:pt x="3642" y="1331"/>
                </a:lnTo>
                <a:lnTo>
                  <a:pt x="3647" y="1333"/>
                </a:lnTo>
                <a:lnTo>
                  <a:pt x="3647" y="1333"/>
                </a:lnTo>
                <a:lnTo>
                  <a:pt x="3649" y="1333"/>
                </a:lnTo>
                <a:lnTo>
                  <a:pt x="3651" y="1333"/>
                </a:lnTo>
                <a:lnTo>
                  <a:pt x="3656" y="1331"/>
                </a:lnTo>
                <a:lnTo>
                  <a:pt x="3658" y="1328"/>
                </a:lnTo>
                <a:lnTo>
                  <a:pt x="3660" y="1328"/>
                </a:lnTo>
                <a:lnTo>
                  <a:pt x="3660" y="1328"/>
                </a:lnTo>
                <a:lnTo>
                  <a:pt x="3663" y="1326"/>
                </a:lnTo>
                <a:lnTo>
                  <a:pt x="3663" y="1326"/>
                </a:lnTo>
                <a:lnTo>
                  <a:pt x="3667" y="1324"/>
                </a:lnTo>
                <a:lnTo>
                  <a:pt x="3672" y="1324"/>
                </a:lnTo>
                <a:lnTo>
                  <a:pt x="3674" y="1322"/>
                </a:lnTo>
                <a:lnTo>
                  <a:pt x="3674" y="1322"/>
                </a:lnTo>
                <a:lnTo>
                  <a:pt x="3681" y="1324"/>
                </a:lnTo>
                <a:lnTo>
                  <a:pt x="3681" y="1324"/>
                </a:lnTo>
                <a:lnTo>
                  <a:pt x="3683" y="1326"/>
                </a:lnTo>
                <a:lnTo>
                  <a:pt x="3685" y="1326"/>
                </a:lnTo>
                <a:lnTo>
                  <a:pt x="3685" y="1328"/>
                </a:lnTo>
                <a:lnTo>
                  <a:pt x="3685" y="1331"/>
                </a:lnTo>
                <a:lnTo>
                  <a:pt x="3685" y="1335"/>
                </a:lnTo>
                <a:lnTo>
                  <a:pt x="3687" y="1340"/>
                </a:lnTo>
                <a:lnTo>
                  <a:pt x="3687" y="1342"/>
                </a:lnTo>
                <a:lnTo>
                  <a:pt x="3690" y="1344"/>
                </a:lnTo>
                <a:lnTo>
                  <a:pt x="3690" y="1346"/>
                </a:lnTo>
                <a:lnTo>
                  <a:pt x="3696" y="1346"/>
                </a:lnTo>
                <a:lnTo>
                  <a:pt x="3696" y="1349"/>
                </a:lnTo>
                <a:lnTo>
                  <a:pt x="3699" y="1346"/>
                </a:lnTo>
                <a:lnTo>
                  <a:pt x="3701" y="1349"/>
                </a:lnTo>
                <a:lnTo>
                  <a:pt x="3703" y="1349"/>
                </a:lnTo>
                <a:lnTo>
                  <a:pt x="3705" y="1349"/>
                </a:lnTo>
                <a:lnTo>
                  <a:pt x="3708" y="1349"/>
                </a:lnTo>
                <a:lnTo>
                  <a:pt x="3712" y="1349"/>
                </a:lnTo>
                <a:lnTo>
                  <a:pt x="3717" y="1351"/>
                </a:lnTo>
                <a:lnTo>
                  <a:pt x="3719" y="1351"/>
                </a:lnTo>
                <a:lnTo>
                  <a:pt x="3723" y="1351"/>
                </a:lnTo>
                <a:lnTo>
                  <a:pt x="3726" y="1351"/>
                </a:lnTo>
                <a:lnTo>
                  <a:pt x="3728" y="1351"/>
                </a:lnTo>
                <a:lnTo>
                  <a:pt x="3730" y="1353"/>
                </a:lnTo>
                <a:lnTo>
                  <a:pt x="3732" y="1351"/>
                </a:lnTo>
                <a:lnTo>
                  <a:pt x="3737" y="1353"/>
                </a:lnTo>
                <a:lnTo>
                  <a:pt x="3739" y="1351"/>
                </a:lnTo>
                <a:lnTo>
                  <a:pt x="3741" y="1351"/>
                </a:lnTo>
                <a:lnTo>
                  <a:pt x="3741" y="1353"/>
                </a:lnTo>
                <a:lnTo>
                  <a:pt x="3741" y="1353"/>
                </a:lnTo>
                <a:lnTo>
                  <a:pt x="3748" y="1355"/>
                </a:lnTo>
                <a:lnTo>
                  <a:pt x="3750" y="1355"/>
                </a:lnTo>
                <a:lnTo>
                  <a:pt x="3753" y="1358"/>
                </a:lnTo>
                <a:lnTo>
                  <a:pt x="3755" y="1355"/>
                </a:lnTo>
                <a:lnTo>
                  <a:pt x="3755" y="1355"/>
                </a:lnTo>
                <a:lnTo>
                  <a:pt x="3759" y="1355"/>
                </a:lnTo>
                <a:lnTo>
                  <a:pt x="3762" y="1355"/>
                </a:lnTo>
                <a:lnTo>
                  <a:pt x="3764" y="1355"/>
                </a:lnTo>
                <a:lnTo>
                  <a:pt x="3764" y="1355"/>
                </a:lnTo>
                <a:lnTo>
                  <a:pt x="3766" y="1355"/>
                </a:lnTo>
                <a:lnTo>
                  <a:pt x="3766" y="1355"/>
                </a:lnTo>
                <a:lnTo>
                  <a:pt x="3766" y="1355"/>
                </a:lnTo>
                <a:lnTo>
                  <a:pt x="3768" y="1355"/>
                </a:lnTo>
                <a:lnTo>
                  <a:pt x="3768" y="1355"/>
                </a:lnTo>
                <a:lnTo>
                  <a:pt x="3771" y="1353"/>
                </a:lnTo>
                <a:lnTo>
                  <a:pt x="3773" y="1353"/>
                </a:lnTo>
                <a:lnTo>
                  <a:pt x="3777" y="1355"/>
                </a:lnTo>
                <a:lnTo>
                  <a:pt x="3780" y="1353"/>
                </a:lnTo>
                <a:lnTo>
                  <a:pt x="3782" y="1355"/>
                </a:lnTo>
                <a:lnTo>
                  <a:pt x="3786" y="1355"/>
                </a:lnTo>
                <a:lnTo>
                  <a:pt x="3786" y="1353"/>
                </a:lnTo>
                <a:lnTo>
                  <a:pt x="3786" y="1353"/>
                </a:lnTo>
                <a:lnTo>
                  <a:pt x="3789" y="1351"/>
                </a:lnTo>
                <a:lnTo>
                  <a:pt x="3793" y="1353"/>
                </a:lnTo>
                <a:lnTo>
                  <a:pt x="3793" y="1353"/>
                </a:lnTo>
                <a:lnTo>
                  <a:pt x="3795" y="1351"/>
                </a:lnTo>
                <a:lnTo>
                  <a:pt x="3795" y="1353"/>
                </a:lnTo>
                <a:lnTo>
                  <a:pt x="3795" y="1353"/>
                </a:lnTo>
                <a:lnTo>
                  <a:pt x="3802" y="1355"/>
                </a:lnTo>
                <a:lnTo>
                  <a:pt x="3802" y="1355"/>
                </a:lnTo>
                <a:lnTo>
                  <a:pt x="3804" y="1355"/>
                </a:lnTo>
                <a:lnTo>
                  <a:pt x="3804" y="1353"/>
                </a:lnTo>
                <a:lnTo>
                  <a:pt x="3809" y="1353"/>
                </a:lnTo>
                <a:lnTo>
                  <a:pt x="3815" y="1353"/>
                </a:lnTo>
                <a:lnTo>
                  <a:pt x="3820" y="1353"/>
                </a:lnTo>
                <a:lnTo>
                  <a:pt x="3822" y="1351"/>
                </a:lnTo>
                <a:lnTo>
                  <a:pt x="3829" y="1351"/>
                </a:lnTo>
                <a:lnTo>
                  <a:pt x="3829" y="1351"/>
                </a:lnTo>
                <a:lnTo>
                  <a:pt x="3831" y="1351"/>
                </a:lnTo>
                <a:lnTo>
                  <a:pt x="3831" y="1351"/>
                </a:lnTo>
                <a:lnTo>
                  <a:pt x="3831" y="1351"/>
                </a:lnTo>
                <a:lnTo>
                  <a:pt x="3829" y="1351"/>
                </a:lnTo>
                <a:lnTo>
                  <a:pt x="3827" y="1351"/>
                </a:lnTo>
                <a:lnTo>
                  <a:pt x="3827" y="1349"/>
                </a:lnTo>
                <a:lnTo>
                  <a:pt x="3827" y="1349"/>
                </a:lnTo>
                <a:lnTo>
                  <a:pt x="3829" y="1349"/>
                </a:lnTo>
                <a:lnTo>
                  <a:pt x="3831" y="1349"/>
                </a:lnTo>
                <a:lnTo>
                  <a:pt x="3833" y="1351"/>
                </a:lnTo>
                <a:lnTo>
                  <a:pt x="3833" y="1353"/>
                </a:lnTo>
                <a:lnTo>
                  <a:pt x="3836" y="1355"/>
                </a:lnTo>
                <a:lnTo>
                  <a:pt x="3836" y="1355"/>
                </a:lnTo>
                <a:lnTo>
                  <a:pt x="3836" y="1360"/>
                </a:lnTo>
                <a:lnTo>
                  <a:pt x="3836" y="1360"/>
                </a:lnTo>
                <a:lnTo>
                  <a:pt x="3842" y="1362"/>
                </a:lnTo>
                <a:lnTo>
                  <a:pt x="3842" y="1362"/>
                </a:lnTo>
                <a:lnTo>
                  <a:pt x="3845" y="1369"/>
                </a:lnTo>
                <a:lnTo>
                  <a:pt x="3845" y="1371"/>
                </a:lnTo>
                <a:lnTo>
                  <a:pt x="3845" y="1371"/>
                </a:lnTo>
                <a:lnTo>
                  <a:pt x="3845" y="1373"/>
                </a:lnTo>
                <a:lnTo>
                  <a:pt x="3847" y="1373"/>
                </a:lnTo>
                <a:lnTo>
                  <a:pt x="3847" y="1373"/>
                </a:lnTo>
                <a:lnTo>
                  <a:pt x="3847" y="1373"/>
                </a:lnTo>
                <a:lnTo>
                  <a:pt x="3847" y="1376"/>
                </a:lnTo>
                <a:lnTo>
                  <a:pt x="3849" y="1376"/>
                </a:lnTo>
                <a:lnTo>
                  <a:pt x="3849" y="1376"/>
                </a:lnTo>
                <a:lnTo>
                  <a:pt x="3849" y="1378"/>
                </a:lnTo>
                <a:lnTo>
                  <a:pt x="3849" y="1378"/>
                </a:lnTo>
                <a:lnTo>
                  <a:pt x="3854" y="1378"/>
                </a:lnTo>
                <a:lnTo>
                  <a:pt x="3854" y="1376"/>
                </a:lnTo>
                <a:lnTo>
                  <a:pt x="3854" y="1378"/>
                </a:lnTo>
                <a:lnTo>
                  <a:pt x="3856" y="1378"/>
                </a:lnTo>
                <a:lnTo>
                  <a:pt x="3856" y="1378"/>
                </a:lnTo>
                <a:lnTo>
                  <a:pt x="3856" y="1378"/>
                </a:lnTo>
                <a:lnTo>
                  <a:pt x="3858" y="1378"/>
                </a:lnTo>
                <a:lnTo>
                  <a:pt x="3858" y="1378"/>
                </a:lnTo>
                <a:lnTo>
                  <a:pt x="3858" y="1378"/>
                </a:lnTo>
                <a:lnTo>
                  <a:pt x="3858" y="1380"/>
                </a:lnTo>
                <a:lnTo>
                  <a:pt x="3858" y="1380"/>
                </a:lnTo>
                <a:lnTo>
                  <a:pt x="3860" y="1380"/>
                </a:lnTo>
                <a:lnTo>
                  <a:pt x="3863" y="1380"/>
                </a:lnTo>
                <a:lnTo>
                  <a:pt x="3863" y="1378"/>
                </a:lnTo>
                <a:lnTo>
                  <a:pt x="3865" y="1378"/>
                </a:lnTo>
                <a:lnTo>
                  <a:pt x="3867" y="1378"/>
                </a:lnTo>
                <a:lnTo>
                  <a:pt x="3865" y="1378"/>
                </a:lnTo>
                <a:lnTo>
                  <a:pt x="3863" y="1380"/>
                </a:lnTo>
                <a:lnTo>
                  <a:pt x="3863" y="1382"/>
                </a:lnTo>
                <a:lnTo>
                  <a:pt x="3863" y="1385"/>
                </a:lnTo>
                <a:lnTo>
                  <a:pt x="3865" y="1387"/>
                </a:lnTo>
                <a:lnTo>
                  <a:pt x="3867" y="1389"/>
                </a:lnTo>
                <a:lnTo>
                  <a:pt x="3874" y="1394"/>
                </a:lnTo>
                <a:lnTo>
                  <a:pt x="3881" y="1396"/>
                </a:lnTo>
                <a:lnTo>
                  <a:pt x="3883" y="1394"/>
                </a:lnTo>
                <a:lnTo>
                  <a:pt x="3885" y="1394"/>
                </a:lnTo>
                <a:lnTo>
                  <a:pt x="3887" y="1391"/>
                </a:lnTo>
                <a:lnTo>
                  <a:pt x="3890" y="1391"/>
                </a:lnTo>
                <a:lnTo>
                  <a:pt x="3890" y="1391"/>
                </a:lnTo>
                <a:lnTo>
                  <a:pt x="3892" y="1391"/>
                </a:lnTo>
                <a:lnTo>
                  <a:pt x="3892" y="1391"/>
                </a:lnTo>
                <a:lnTo>
                  <a:pt x="3892" y="1391"/>
                </a:lnTo>
                <a:lnTo>
                  <a:pt x="3894" y="1389"/>
                </a:lnTo>
                <a:lnTo>
                  <a:pt x="3894" y="1389"/>
                </a:lnTo>
                <a:lnTo>
                  <a:pt x="3894" y="1389"/>
                </a:lnTo>
                <a:lnTo>
                  <a:pt x="3894" y="1391"/>
                </a:lnTo>
                <a:lnTo>
                  <a:pt x="3894" y="1391"/>
                </a:lnTo>
                <a:lnTo>
                  <a:pt x="3892" y="1394"/>
                </a:lnTo>
                <a:lnTo>
                  <a:pt x="3890" y="1398"/>
                </a:lnTo>
                <a:lnTo>
                  <a:pt x="3887" y="1398"/>
                </a:lnTo>
                <a:lnTo>
                  <a:pt x="3887" y="1398"/>
                </a:lnTo>
                <a:lnTo>
                  <a:pt x="3883" y="1400"/>
                </a:lnTo>
                <a:lnTo>
                  <a:pt x="3883" y="1400"/>
                </a:lnTo>
                <a:lnTo>
                  <a:pt x="3881" y="1400"/>
                </a:lnTo>
                <a:lnTo>
                  <a:pt x="3878" y="1400"/>
                </a:lnTo>
                <a:lnTo>
                  <a:pt x="3876" y="1403"/>
                </a:lnTo>
                <a:lnTo>
                  <a:pt x="3874" y="1403"/>
                </a:lnTo>
                <a:lnTo>
                  <a:pt x="3874" y="1403"/>
                </a:lnTo>
                <a:lnTo>
                  <a:pt x="3874" y="1400"/>
                </a:lnTo>
                <a:lnTo>
                  <a:pt x="3872" y="1400"/>
                </a:lnTo>
                <a:lnTo>
                  <a:pt x="3872" y="1400"/>
                </a:lnTo>
                <a:lnTo>
                  <a:pt x="3869" y="1403"/>
                </a:lnTo>
                <a:lnTo>
                  <a:pt x="3872" y="1405"/>
                </a:lnTo>
                <a:lnTo>
                  <a:pt x="3874" y="1407"/>
                </a:lnTo>
                <a:lnTo>
                  <a:pt x="3876" y="1409"/>
                </a:lnTo>
                <a:lnTo>
                  <a:pt x="3878" y="1412"/>
                </a:lnTo>
                <a:lnTo>
                  <a:pt x="3883" y="1416"/>
                </a:lnTo>
                <a:lnTo>
                  <a:pt x="3887" y="1421"/>
                </a:lnTo>
                <a:lnTo>
                  <a:pt x="3887" y="1421"/>
                </a:lnTo>
                <a:lnTo>
                  <a:pt x="3894" y="1425"/>
                </a:lnTo>
                <a:lnTo>
                  <a:pt x="3899" y="1427"/>
                </a:lnTo>
                <a:lnTo>
                  <a:pt x="3901" y="1427"/>
                </a:lnTo>
                <a:lnTo>
                  <a:pt x="3903" y="1427"/>
                </a:lnTo>
                <a:lnTo>
                  <a:pt x="3908" y="1425"/>
                </a:lnTo>
                <a:lnTo>
                  <a:pt x="3910" y="1423"/>
                </a:lnTo>
                <a:lnTo>
                  <a:pt x="3919" y="1421"/>
                </a:lnTo>
                <a:lnTo>
                  <a:pt x="3919" y="1421"/>
                </a:lnTo>
                <a:lnTo>
                  <a:pt x="3921" y="1414"/>
                </a:lnTo>
                <a:lnTo>
                  <a:pt x="3921" y="1412"/>
                </a:lnTo>
                <a:lnTo>
                  <a:pt x="3921" y="1412"/>
                </a:lnTo>
                <a:lnTo>
                  <a:pt x="3921" y="1412"/>
                </a:lnTo>
                <a:lnTo>
                  <a:pt x="3919" y="1409"/>
                </a:lnTo>
                <a:lnTo>
                  <a:pt x="3919" y="1409"/>
                </a:lnTo>
                <a:lnTo>
                  <a:pt x="3919" y="1409"/>
                </a:lnTo>
                <a:lnTo>
                  <a:pt x="3919" y="1409"/>
                </a:lnTo>
                <a:lnTo>
                  <a:pt x="3921" y="1407"/>
                </a:lnTo>
                <a:lnTo>
                  <a:pt x="3921" y="1407"/>
                </a:lnTo>
                <a:lnTo>
                  <a:pt x="3921" y="1405"/>
                </a:lnTo>
                <a:lnTo>
                  <a:pt x="3923" y="1405"/>
                </a:lnTo>
                <a:lnTo>
                  <a:pt x="3921" y="1403"/>
                </a:lnTo>
                <a:lnTo>
                  <a:pt x="3921" y="1403"/>
                </a:lnTo>
                <a:lnTo>
                  <a:pt x="3923" y="1403"/>
                </a:lnTo>
                <a:lnTo>
                  <a:pt x="3926" y="1403"/>
                </a:lnTo>
                <a:lnTo>
                  <a:pt x="3928" y="1403"/>
                </a:lnTo>
                <a:lnTo>
                  <a:pt x="3928" y="1403"/>
                </a:lnTo>
                <a:lnTo>
                  <a:pt x="3930" y="1403"/>
                </a:lnTo>
                <a:lnTo>
                  <a:pt x="3928" y="1403"/>
                </a:lnTo>
                <a:lnTo>
                  <a:pt x="3928" y="1405"/>
                </a:lnTo>
                <a:lnTo>
                  <a:pt x="3926" y="1405"/>
                </a:lnTo>
                <a:lnTo>
                  <a:pt x="3926" y="1407"/>
                </a:lnTo>
                <a:lnTo>
                  <a:pt x="3928" y="1407"/>
                </a:lnTo>
                <a:lnTo>
                  <a:pt x="3928" y="1407"/>
                </a:lnTo>
                <a:lnTo>
                  <a:pt x="3928" y="1407"/>
                </a:lnTo>
                <a:lnTo>
                  <a:pt x="3928" y="1409"/>
                </a:lnTo>
                <a:lnTo>
                  <a:pt x="3926" y="1412"/>
                </a:lnTo>
                <a:lnTo>
                  <a:pt x="3930" y="1412"/>
                </a:lnTo>
                <a:lnTo>
                  <a:pt x="3932" y="1412"/>
                </a:lnTo>
                <a:lnTo>
                  <a:pt x="3935" y="1412"/>
                </a:lnTo>
                <a:lnTo>
                  <a:pt x="3935" y="1412"/>
                </a:lnTo>
                <a:lnTo>
                  <a:pt x="3930" y="1414"/>
                </a:lnTo>
                <a:lnTo>
                  <a:pt x="3928" y="1414"/>
                </a:lnTo>
                <a:lnTo>
                  <a:pt x="3928" y="1416"/>
                </a:lnTo>
                <a:lnTo>
                  <a:pt x="3928" y="1416"/>
                </a:lnTo>
                <a:lnTo>
                  <a:pt x="3930" y="1416"/>
                </a:lnTo>
                <a:lnTo>
                  <a:pt x="3928" y="1416"/>
                </a:lnTo>
                <a:lnTo>
                  <a:pt x="3928" y="1416"/>
                </a:lnTo>
                <a:lnTo>
                  <a:pt x="3928" y="1421"/>
                </a:lnTo>
                <a:lnTo>
                  <a:pt x="3930" y="1421"/>
                </a:lnTo>
                <a:lnTo>
                  <a:pt x="3930" y="1421"/>
                </a:lnTo>
                <a:lnTo>
                  <a:pt x="3930" y="1423"/>
                </a:lnTo>
                <a:lnTo>
                  <a:pt x="3930" y="1423"/>
                </a:lnTo>
                <a:lnTo>
                  <a:pt x="3932" y="1425"/>
                </a:lnTo>
                <a:lnTo>
                  <a:pt x="3932" y="1427"/>
                </a:lnTo>
                <a:lnTo>
                  <a:pt x="3932" y="1430"/>
                </a:lnTo>
                <a:lnTo>
                  <a:pt x="3928" y="1439"/>
                </a:lnTo>
                <a:lnTo>
                  <a:pt x="3928" y="1441"/>
                </a:lnTo>
                <a:lnTo>
                  <a:pt x="3928" y="1443"/>
                </a:lnTo>
                <a:lnTo>
                  <a:pt x="3928" y="1443"/>
                </a:lnTo>
                <a:lnTo>
                  <a:pt x="3928" y="1445"/>
                </a:lnTo>
                <a:lnTo>
                  <a:pt x="3930" y="1448"/>
                </a:lnTo>
                <a:lnTo>
                  <a:pt x="3930" y="1448"/>
                </a:lnTo>
                <a:lnTo>
                  <a:pt x="3930" y="1448"/>
                </a:lnTo>
                <a:lnTo>
                  <a:pt x="3930" y="1450"/>
                </a:lnTo>
                <a:lnTo>
                  <a:pt x="3932" y="1450"/>
                </a:lnTo>
                <a:lnTo>
                  <a:pt x="3930" y="1450"/>
                </a:lnTo>
                <a:lnTo>
                  <a:pt x="3930" y="1452"/>
                </a:lnTo>
                <a:lnTo>
                  <a:pt x="3930" y="1452"/>
                </a:lnTo>
                <a:lnTo>
                  <a:pt x="3930" y="1455"/>
                </a:lnTo>
                <a:lnTo>
                  <a:pt x="3930" y="1457"/>
                </a:lnTo>
                <a:lnTo>
                  <a:pt x="3932" y="1455"/>
                </a:lnTo>
                <a:lnTo>
                  <a:pt x="3932" y="1452"/>
                </a:lnTo>
                <a:lnTo>
                  <a:pt x="3932" y="1455"/>
                </a:lnTo>
                <a:lnTo>
                  <a:pt x="3932" y="1457"/>
                </a:lnTo>
                <a:lnTo>
                  <a:pt x="3932" y="1459"/>
                </a:lnTo>
                <a:lnTo>
                  <a:pt x="3930" y="1461"/>
                </a:lnTo>
                <a:lnTo>
                  <a:pt x="3930" y="1461"/>
                </a:lnTo>
                <a:lnTo>
                  <a:pt x="3932" y="1461"/>
                </a:lnTo>
                <a:lnTo>
                  <a:pt x="3932" y="1466"/>
                </a:lnTo>
                <a:lnTo>
                  <a:pt x="3932" y="1468"/>
                </a:lnTo>
                <a:lnTo>
                  <a:pt x="3932" y="1470"/>
                </a:lnTo>
                <a:lnTo>
                  <a:pt x="3935" y="1473"/>
                </a:lnTo>
                <a:lnTo>
                  <a:pt x="3935" y="1477"/>
                </a:lnTo>
                <a:lnTo>
                  <a:pt x="3935" y="1479"/>
                </a:lnTo>
                <a:lnTo>
                  <a:pt x="3937" y="1484"/>
                </a:lnTo>
                <a:lnTo>
                  <a:pt x="3939" y="1495"/>
                </a:lnTo>
                <a:lnTo>
                  <a:pt x="3939" y="1502"/>
                </a:lnTo>
                <a:lnTo>
                  <a:pt x="3941" y="1502"/>
                </a:lnTo>
                <a:lnTo>
                  <a:pt x="3944" y="1504"/>
                </a:lnTo>
                <a:lnTo>
                  <a:pt x="3944" y="1509"/>
                </a:lnTo>
                <a:lnTo>
                  <a:pt x="3944" y="1509"/>
                </a:lnTo>
                <a:lnTo>
                  <a:pt x="3946" y="1509"/>
                </a:lnTo>
                <a:lnTo>
                  <a:pt x="3946" y="1511"/>
                </a:lnTo>
                <a:lnTo>
                  <a:pt x="3946" y="1511"/>
                </a:lnTo>
                <a:lnTo>
                  <a:pt x="3946" y="1511"/>
                </a:lnTo>
                <a:lnTo>
                  <a:pt x="3948" y="1513"/>
                </a:lnTo>
                <a:lnTo>
                  <a:pt x="3946" y="1513"/>
                </a:lnTo>
                <a:lnTo>
                  <a:pt x="3946" y="1513"/>
                </a:lnTo>
                <a:lnTo>
                  <a:pt x="3948" y="1518"/>
                </a:lnTo>
                <a:lnTo>
                  <a:pt x="3950" y="1520"/>
                </a:lnTo>
                <a:lnTo>
                  <a:pt x="3950" y="1520"/>
                </a:lnTo>
                <a:lnTo>
                  <a:pt x="3953" y="1524"/>
                </a:lnTo>
                <a:lnTo>
                  <a:pt x="3953" y="1524"/>
                </a:lnTo>
                <a:lnTo>
                  <a:pt x="3955" y="1527"/>
                </a:lnTo>
                <a:lnTo>
                  <a:pt x="3955" y="1527"/>
                </a:lnTo>
                <a:lnTo>
                  <a:pt x="3955" y="1529"/>
                </a:lnTo>
                <a:lnTo>
                  <a:pt x="3955" y="1531"/>
                </a:lnTo>
                <a:lnTo>
                  <a:pt x="3955" y="1531"/>
                </a:lnTo>
                <a:lnTo>
                  <a:pt x="3957" y="1533"/>
                </a:lnTo>
                <a:lnTo>
                  <a:pt x="3957" y="1538"/>
                </a:lnTo>
                <a:lnTo>
                  <a:pt x="3959" y="1540"/>
                </a:lnTo>
                <a:lnTo>
                  <a:pt x="3959" y="1540"/>
                </a:lnTo>
                <a:lnTo>
                  <a:pt x="3959" y="1542"/>
                </a:lnTo>
                <a:lnTo>
                  <a:pt x="3962" y="1549"/>
                </a:lnTo>
                <a:lnTo>
                  <a:pt x="3962" y="1551"/>
                </a:lnTo>
                <a:lnTo>
                  <a:pt x="3962" y="1554"/>
                </a:lnTo>
                <a:lnTo>
                  <a:pt x="3964" y="1558"/>
                </a:lnTo>
                <a:lnTo>
                  <a:pt x="3968" y="1565"/>
                </a:lnTo>
                <a:lnTo>
                  <a:pt x="3968" y="1565"/>
                </a:lnTo>
                <a:lnTo>
                  <a:pt x="3968" y="1567"/>
                </a:lnTo>
                <a:lnTo>
                  <a:pt x="3971" y="1569"/>
                </a:lnTo>
                <a:lnTo>
                  <a:pt x="3973" y="1572"/>
                </a:lnTo>
                <a:lnTo>
                  <a:pt x="3975" y="1574"/>
                </a:lnTo>
                <a:lnTo>
                  <a:pt x="3975" y="1576"/>
                </a:lnTo>
                <a:lnTo>
                  <a:pt x="3977" y="1581"/>
                </a:lnTo>
                <a:lnTo>
                  <a:pt x="3980" y="1585"/>
                </a:lnTo>
                <a:lnTo>
                  <a:pt x="3982" y="1592"/>
                </a:lnTo>
                <a:lnTo>
                  <a:pt x="3982" y="1592"/>
                </a:lnTo>
                <a:lnTo>
                  <a:pt x="3982" y="1594"/>
                </a:lnTo>
                <a:lnTo>
                  <a:pt x="3982" y="1594"/>
                </a:lnTo>
                <a:lnTo>
                  <a:pt x="3982" y="1596"/>
                </a:lnTo>
                <a:lnTo>
                  <a:pt x="3984" y="1596"/>
                </a:lnTo>
                <a:lnTo>
                  <a:pt x="3984" y="1596"/>
                </a:lnTo>
                <a:lnTo>
                  <a:pt x="3984" y="1599"/>
                </a:lnTo>
                <a:lnTo>
                  <a:pt x="3986" y="1605"/>
                </a:lnTo>
                <a:lnTo>
                  <a:pt x="3986" y="1605"/>
                </a:lnTo>
                <a:lnTo>
                  <a:pt x="3986" y="1605"/>
                </a:lnTo>
                <a:lnTo>
                  <a:pt x="3986" y="1601"/>
                </a:lnTo>
                <a:lnTo>
                  <a:pt x="3984" y="1601"/>
                </a:lnTo>
                <a:lnTo>
                  <a:pt x="3984" y="1599"/>
                </a:lnTo>
                <a:lnTo>
                  <a:pt x="3984" y="1599"/>
                </a:lnTo>
                <a:lnTo>
                  <a:pt x="3984" y="1603"/>
                </a:lnTo>
                <a:lnTo>
                  <a:pt x="3984" y="1605"/>
                </a:lnTo>
                <a:lnTo>
                  <a:pt x="3986" y="1610"/>
                </a:lnTo>
                <a:lnTo>
                  <a:pt x="3986" y="1610"/>
                </a:lnTo>
                <a:lnTo>
                  <a:pt x="3986" y="1610"/>
                </a:lnTo>
                <a:lnTo>
                  <a:pt x="3986" y="1610"/>
                </a:lnTo>
                <a:lnTo>
                  <a:pt x="3986" y="1612"/>
                </a:lnTo>
                <a:lnTo>
                  <a:pt x="3989" y="1614"/>
                </a:lnTo>
                <a:lnTo>
                  <a:pt x="3989" y="1614"/>
                </a:lnTo>
                <a:lnTo>
                  <a:pt x="3995" y="1621"/>
                </a:lnTo>
                <a:lnTo>
                  <a:pt x="3995" y="1623"/>
                </a:lnTo>
                <a:lnTo>
                  <a:pt x="4000" y="1626"/>
                </a:lnTo>
                <a:lnTo>
                  <a:pt x="4004" y="1628"/>
                </a:lnTo>
                <a:lnTo>
                  <a:pt x="4004" y="1626"/>
                </a:lnTo>
                <a:lnTo>
                  <a:pt x="4007" y="1626"/>
                </a:lnTo>
                <a:lnTo>
                  <a:pt x="4011" y="1623"/>
                </a:lnTo>
                <a:lnTo>
                  <a:pt x="4013" y="1621"/>
                </a:lnTo>
                <a:lnTo>
                  <a:pt x="4013" y="1619"/>
                </a:lnTo>
                <a:lnTo>
                  <a:pt x="4013" y="1614"/>
                </a:lnTo>
                <a:lnTo>
                  <a:pt x="4016" y="1612"/>
                </a:lnTo>
                <a:lnTo>
                  <a:pt x="4018" y="1612"/>
                </a:lnTo>
                <a:lnTo>
                  <a:pt x="4027" y="1608"/>
                </a:lnTo>
                <a:lnTo>
                  <a:pt x="4029" y="1608"/>
                </a:lnTo>
                <a:lnTo>
                  <a:pt x="4034" y="1610"/>
                </a:lnTo>
                <a:lnTo>
                  <a:pt x="4031" y="1610"/>
                </a:lnTo>
                <a:lnTo>
                  <a:pt x="4031" y="1608"/>
                </a:lnTo>
                <a:lnTo>
                  <a:pt x="4029" y="1608"/>
                </a:lnTo>
                <a:lnTo>
                  <a:pt x="4027" y="1608"/>
                </a:lnTo>
                <a:lnTo>
                  <a:pt x="4027" y="1608"/>
                </a:lnTo>
                <a:lnTo>
                  <a:pt x="4025" y="1605"/>
                </a:lnTo>
                <a:lnTo>
                  <a:pt x="4025" y="1603"/>
                </a:lnTo>
                <a:lnTo>
                  <a:pt x="4027" y="1603"/>
                </a:lnTo>
                <a:lnTo>
                  <a:pt x="4031" y="1596"/>
                </a:lnTo>
                <a:lnTo>
                  <a:pt x="4031" y="1594"/>
                </a:lnTo>
                <a:lnTo>
                  <a:pt x="4031" y="1594"/>
                </a:lnTo>
                <a:lnTo>
                  <a:pt x="4034" y="1592"/>
                </a:lnTo>
                <a:lnTo>
                  <a:pt x="4036" y="1592"/>
                </a:lnTo>
                <a:lnTo>
                  <a:pt x="4036" y="1592"/>
                </a:lnTo>
                <a:lnTo>
                  <a:pt x="4036" y="1592"/>
                </a:lnTo>
                <a:lnTo>
                  <a:pt x="4038" y="1592"/>
                </a:lnTo>
                <a:lnTo>
                  <a:pt x="4040" y="1592"/>
                </a:lnTo>
                <a:lnTo>
                  <a:pt x="4040" y="1585"/>
                </a:lnTo>
                <a:lnTo>
                  <a:pt x="4040" y="1578"/>
                </a:lnTo>
                <a:lnTo>
                  <a:pt x="4040" y="1578"/>
                </a:lnTo>
                <a:lnTo>
                  <a:pt x="4038" y="1576"/>
                </a:lnTo>
                <a:lnTo>
                  <a:pt x="4038" y="1576"/>
                </a:lnTo>
                <a:lnTo>
                  <a:pt x="4038" y="1576"/>
                </a:lnTo>
                <a:lnTo>
                  <a:pt x="4038" y="1574"/>
                </a:lnTo>
                <a:lnTo>
                  <a:pt x="4038" y="1572"/>
                </a:lnTo>
                <a:lnTo>
                  <a:pt x="4038" y="1572"/>
                </a:lnTo>
                <a:lnTo>
                  <a:pt x="4040" y="1567"/>
                </a:lnTo>
                <a:lnTo>
                  <a:pt x="4043" y="1563"/>
                </a:lnTo>
                <a:lnTo>
                  <a:pt x="4043" y="1560"/>
                </a:lnTo>
                <a:lnTo>
                  <a:pt x="4045" y="1558"/>
                </a:lnTo>
                <a:lnTo>
                  <a:pt x="4045" y="1556"/>
                </a:lnTo>
                <a:lnTo>
                  <a:pt x="4047" y="1545"/>
                </a:lnTo>
                <a:lnTo>
                  <a:pt x="4047" y="1542"/>
                </a:lnTo>
                <a:lnTo>
                  <a:pt x="4045" y="1542"/>
                </a:lnTo>
                <a:lnTo>
                  <a:pt x="4043" y="1540"/>
                </a:lnTo>
                <a:lnTo>
                  <a:pt x="4045" y="1540"/>
                </a:lnTo>
                <a:lnTo>
                  <a:pt x="4045" y="1540"/>
                </a:lnTo>
                <a:lnTo>
                  <a:pt x="4047" y="1542"/>
                </a:lnTo>
                <a:lnTo>
                  <a:pt x="4047" y="1542"/>
                </a:lnTo>
                <a:lnTo>
                  <a:pt x="4045" y="1540"/>
                </a:lnTo>
                <a:lnTo>
                  <a:pt x="4045" y="1538"/>
                </a:lnTo>
                <a:lnTo>
                  <a:pt x="4045" y="1538"/>
                </a:lnTo>
                <a:lnTo>
                  <a:pt x="4045" y="1533"/>
                </a:lnTo>
                <a:lnTo>
                  <a:pt x="4045" y="1531"/>
                </a:lnTo>
                <a:lnTo>
                  <a:pt x="4045" y="1531"/>
                </a:lnTo>
                <a:lnTo>
                  <a:pt x="4045" y="1529"/>
                </a:lnTo>
                <a:lnTo>
                  <a:pt x="4045" y="1527"/>
                </a:lnTo>
                <a:lnTo>
                  <a:pt x="4045" y="1527"/>
                </a:lnTo>
                <a:lnTo>
                  <a:pt x="4043" y="1522"/>
                </a:lnTo>
                <a:lnTo>
                  <a:pt x="4043" y="1518"/>
                </a:lnTo>
                <a:lnTo>
                  <a:pt x="4043" y="1513"/>
                </a:lnTo>
                <a:lnTo>
                  <a:pt x="4047" y="1509"/>
                </a:lnTo>
                <a:lnTo>
                  <a:pt x="4047" y="1506"/>
                </a:lnTo>
                <a:lnTo>
                  <a:pt x="4052" y="1504"/>
                </a:lnTo>
                <a:lnTo>
                  <a:pt x="4054" y="1504"/>
                </a:lnTo>
                <a:lnTo>
                  <a:pt x="4054" y="1506"/>
                </a:lnTo>
                <a:lnTo>
                  <a:pt x="4054" y="1506"/>
                </a:lnTo>
                <a:lnTo>
                  <a:pt x="4056" y="1506"/>
                </a:lnTo>
                <a:lnTo>
                  <a:pt x="4056" y="1506"/>
                </a:lnTo>
                <a:lnTo>
                  <a:pt x="4058" y="1506"/>
                </a:lnTo>
                <a:lnTo>
                  <a:pt x="4058" y="1506"/>
                </a:lnTo>
                <a:lnTo>
                  <a:pt x="4058" y="1504"/>
                </a:lnTo>
                <a:lnTo>
                  <a:pt x="4061" y="1504"/>
                </a:lnTo>
                <a:lnTo>
                  <a:pt x="4061" y="1500"/>
                </a:lnTo>
                <a:lnTo>
                  <a:pt x="4063" y="1497"/>
                </a:lnTo>
                <a:lnTo>
                  <a:pt x="4063" y="1497"/>
                </a:lnTo>
                <a:lnTo>
                  <a:pt x="4070" y="1497"/>
                </a:lnTo>
                <a:lnTo>
                  <a:pt x="4070" y="1497"/>
                </a:lnTo>
                <a:lnTo>
                  <a:pt x="4076" y="1495"/>
                </a:lnTo>
                <a:lnTo>
                  <a:pt x="4076" y="1495"/>
                </a:lnTo>
                <a:lnTo>
                  <a:pt x="4079" y="1493"/>
                </a:lnTo>
                <a:lnTo>
                  <a:pt x="4079" y="1493"/>
                </a:lnTo>
                <a:lnTo>
                  <a:pt x="4079" y="1491"/>
                </a:lnTo>
                <a:lnTo>
                  <a:pt x="4079" y="1491"/>
                </a:lnTo>
                <a:lnTo>
                  <a:pt x="4079" y="1488"/>
                </a:lnTo>
                <a:lnTo>
                  <a:pt x="4079" y="1488"/>
                </a:lnTo>
                <a:lnTo>
                  <a:pt x="4079" y="1488"/>
                </a:lnTo>
                <a:lnTo>
                  <a:pt x="4079" y="1486"/>
                </a:lnTo>
                <a:lnTo>
                  <a:pt x="4083" y="1484"/>
                </a:lnTo>
                <a:lnTo>
                  <a:pt x="4088" y="1479"/>
                </a:lnTo>
                <a:lnTo>
                  <a:pt x="4092" y="1477"/>
                </a:lnTo>
                <a:lnTo>
                  <a:pt x="4094" y="1475"/>
                </a:lnTo>
                <a:lnTo>
                  <a:pt x="4097" y="1470"/>
                </a:lnTo>
                <a:lnTo>
                  <a:pt x="4099" y="1470"/>
                </a:lnTo>
                <a:lnTo>
                  <a:pt x="4106" y="1466"/>
                </a:lnTo>
                <a:lnTo>
                  <a:pt x="4108" y="1466"/>
                </a:lnTo>
                <a:lnTo>
                  <a:pt x="4112" y="1461"/>
                </a:lnTo>
                <a:lnTo>
                  <a:pt x="4115" y="1457"/>
                </a:lnTo>
                <a:lnTo>
                  <a:pt x="4115" y="1457"/>
                </a:lnTo>
                <a:lnTo>
                  <a:pt x="4117" y="1455"/>
                </a:lnTo>
                <a:lnTo>
                  <a:pt x="4117" y="1455"/>
                </a:lnTo>
                <a:lnTo>
                  <a:pt x="4124" y="1448"/>
                </a:lnTo>
                <a:lnTo>
                  <a:pt x="4126" y="1445"/>
                </a:lnTo>
                <a:lnTo>
                  <a:pt x="4126" y="1445"/>
                </a:lnTo>
                <a:lnTo>
                  <a:pt x="4126" y="1445"/>
                </a:lnTo>
                <a:lnTo>
                  <a:pt x="4124" y="1445"/>
                </a:lnTo>
                <a:lnTo>
                  <a:pt x="4124" y="1445"/>
                </a:lnTo>
                <a:lnTo>
                  <a:pt x="4121" y="1445"/>
                </a:lnTo>
                <a:lnTo>
                  <a:pt x="4124" y="1443"/>
                </a:lnTo>
                <a:lnTo>
                  <a:pt x="4128" y="1441"/>
                </a:lnTo>
                <a:lnTo>
                  <a:pt x="4128" y="1441"/>
                </a:lnTo>
                <a:lnTo>
                  <a:pt x="4128" y="1441"/>
                </a:lnTo>
                <a:lnTo>
                  <a:pt x="4128" y="1443"/>
                </a:lnTo>
                <a:lnTo>
                  <a:pt x="4128" y="1443"/>
                </a:lnTo>
                <a:lnTo>
                  <a:pt x="4128" y="1443"/>
                </a:lnTo>
                <a:lnTo>
                  <a:pt x="4128" y="1443"/>
                </a:lnTo>
                <a:lnTo>
                  <a:pt x="4132" y="1443"/>
                </a:lnTo>
                <a:lnTo>
                  <a:pt x="4139" y="1441"/>
                </a:lnTo>
                <a:lnTo>
                  <a:pt x="4139" y="1441"/>
                </a:lnTo>
                <a:lnTo>
                  <a:pt x="4139" y="1441"/>
                </a:lnTo>
                <a:lnTo>
                  <a:pt x="4139" y="1439"/>
                </a:lnTo>
                <a:lnTo>
                  <a:pt x="4139" y="1439"/>
                </a:lnTo>
                <a:lnTo>
                  <a:pt x="4139" y="1439"/>
                </a:lnTo>
                <a:lnTo>
                  <a:pt x="4141" y="1439"/>
                </a:lnTo>
                <a:lnTo>
                  <a:pt x="4141" y="1439"/>
                </a:lnTo>
                <a:lnTo>
                  <a:pt x="4144" y="1436"/>
                </a:lnTo>
                <a:lnTo>
                  <a:pt x="4146" y="1434"/>
                </a:lnTo>
                <a:lnTo>
                  <a:pt x="4148" y="1434"/>
                </a:lnTo>
                <a:lnTo>
                  <a:pt x="4148" y="1432"/>
                </a:lnTo>
                <a:lnTo>
                  <a:pt x="4148" y="1430"/>
                </a:lnTo>
                <a:lnTo>
                  <a:pt x="4150" y="1430"/>
                </a:lnTo>
                <a:lnTo>
                  <a:pt x="4150" y="1427"/>
                </a:lnTo>
                <a:lnTo>
                  <a:pt x="4150" y="1427"/>
                </a:lnTo>
                <a:lnTo>
                  <a:pt x="4148" y="1423"/>
                </a:lnTo>
                <a:lnTo>
                  <a:pt x="4148" y="1421"/>
                </a:lnTo>
                <a:lnTo>
                  <a:pt x="4148" y="1418"/>
                </a:lnTo>
                <a:lnTo>
                  <a:pt x="4150" y="1418"/>
                </a:lnTo>
                <a:lnTo>
                  <a:pt x="4153" y="1416"/>
                </a:lnTo>
                <a:lnTo>
                  <a:pt x="4155" y="1414"/>
                </a:lnTo>
                <a:lnTo>
                  <a:pt x="4162" y="1412"/>
                </a:lnTo>
                <a:lnTo>
                  <a:pt x="4164" y="1412"/>
                </a:lnTo>
                <a:lnTo>
                  <a:pt x="4166" y="1409"/>
                </a:lnTo>
                <a:lnTo>
                  <a:pt x="4166" y="1407"/>
                </a:lnTo>
                <a:lnTo>
                  <a:pt x="4168" y="1407"/>
                </a:lnTo>
                <a:lnTo>
                  <a:pt x="4168" y="1405"/>
                </a:lnTo>
                <a:lnTo>
                  <a:pt x="4168" y="1405"/>
                </a:lnTo>
                <a:lnTo>
                  <a:pt x="4166" y="1403"/>
                </a:lnTo>
                <a:lnTo>
                  <a:pt x="4166" y="1403"/>
                </a:lnTo>
                <a:lnTo>
                  <a:pt x="4166" y="1400"/>
                </a:lnTo>
                <a:lnTo>
                  <a:pt x="4166" y="1403"/>
                </a:lnTo>
                <a:lnTo>
                  <a:pt x="4168" y="1403"/>
                </a:lnTo>
                <a:lnTo>
                  <a:pt x="4168" y="1405"/>
                </a:lnTo>
                <a:lnTo>
                  <a:pt x="4168" y="1407"/>
                </a:lnTo>
                <a:lnTo>
                  <a:pt x="4168" y="1409"/>
                </a:lnTo>
                <a:lnTo>
                  <a:pt x="4166" y="1412"/>
                </a:lnTo>
                <a:lnTo>
                  <a:pt x="4168" y="1414"/>
                </a:lnTo>
                <a:lnTo>
                  <a:pt x="4171" y="1414"/>
                </a:lnTo>
                <a:lnTo>
                  <a:pt x="4171" y="1412"/>
                </a:lnTo>
                <a:lnTo>
                  <a:pt x="4171" y="1412"/>
                </a:lnTo>
                <a:lnTo>
                  <a:pt x="4171" y="1412"/>
                </a:lnTo>
                <a:lnTo>
                  <a:pt x="4173" y="1414"/>
                </a:lnTo>
                <a:lnTo>
                  <a:pt x="4175" y="1412"/>
                </a:lnTo>
                <a:lnTo>
                  <a:pt x="4175" y="1412"/>
                </a:lnTo>
                <a:lnTo>
                  <a:pt x="4175" y="1409"/>
                </a:lnTo>
                <a:lnTo>
                  <a:pt x="4177" y="1405"/>
                </a:lnTo>
                <a:lnTo>
                  <a:pt x="4177" y="1407"/>
                </a:lnTo>
                <a:lnTo>
                  <a:pt x="4177" y="1407"/>
                </a:lnTo>
                <a:lnTo>
                  <a:pt x="4177" y="1407"/>
                </a:lnTo>
                <a:lnTo>
                  <a:pt x="4177" y="1407"/>
                </a:lnTo>
                <a:lnTo>
                  <a:pt x="4177" y="1412"/>
                </a:lnTo>
                <a:lnTo>
                  <a:pt x="4177" y="1412"/>
                </a:lnTo>
                <a:lnTo>
                  <a:pt x="4177" y="1414"/>
                </a:lnTo>
                <a:lnTo>
                  <a:pt x="4177" y="1414"/>
                </a:lnTo>
                <a:lnTo>
                  <a:pt x="4180" y="1412"/>
                </a:lnTo>
                <a:lnTo>
                  <a:pt x="4180" y="1412"/>
                </a:lnTo>
                <a:lnTo>
                  <a:pt x="4180" y="1412"/>
                </a:lnTo>
                <a:lnTo>
                  <a:pt x="4182" y="1414"/>
                </a:lnTo>
                <a:lnTo>
                  <a:pt x="4182" y="1412"/>
                </a:lnTo>
                <a:lnTo>
                  <a:pt x="4182" y="1412"/>
                </a:lnTo>
                <a:lnTo>
                  <a:pt x="4182" y="1409"/>
                </a:lnTo>
                <a:lnTo>
                  <a:pt x="4182" y="1407"/>
                </a:lnTo>
                <a:lnTo>
                  <a:pt x="4182" y="1407"/>
                </a:lnTo>
                <a:lnTo>
                  <a:pt x="4182" y="1405"/>
                </a:lnTo>
                <a:lnTo>
                  <a:pt x="4184" y="1407"/>
                </a:lnTo>
                <a:lnTo>
                  <a:pt x="4184" y="1409"/>
                </a:lnTo>
                <a:lnTo>
                  <a:pt x="4184" y="1412"/>
                </a:lnTo>
                <a:lnTo>
                  <a:pt x="4186" y="1412"/>
                </a:lnTo>
                <a:lnTo>
                  <a:pt x="4186" y="1412"/>
                </a:lnTo>
                <a:lnTo>
                  <a:pt x="4186" y="1412"/>
                </a:lnTo>
                <a:lnTo>
                  <a:pt x="4189" y="1409"/>
                </a:lnTo>
                <a:lnTo>
                  <a:pt x="4189" y="1409"/>
                </a:lnTo>
                <a:lnTo>
                  <a:pt x="4189" y="1407"/>
                </a:lnTo>
                <a:lnTo>
                  <a:pt x="4189" y="1403"/>
                </a:lnTo>
                <a:lnTo>
                  <a:pt x="4189" y="1403"/>
                </a:lnTo>
                <a:lnTo>
                  <a:pt x="4191" y="1407"/>
                </a:lnTo>
                <a:lnTo>
                  <a:pt x="4191" y="1409"/>
                </a:lnTo>
                <a:lnTo>
                  <a:pt x="4191" y="1412"/>
                </a:lnTo>
                <a:lnTo>
                  <a:pt x="4191" y="1409"/>
                </a:lnTo>
                <a:lnTo>
                  <a:pt x="4193" y="1409"/>
                </a:lnTo>
                <a:lnTo>
                  <a:pt x="4193" y="1409"/>
                </a:lnTo>
                <a:lnTo>
                  <a:pt x="4195" y="1407"/>
                </a:lnTo>
                <a:lnTo>
                  <a:pt x="4195" y="1405"/>
                </a:lnTo>
                <a:lnTo>
                  <a:pt x="4195" y="1405"/>
                </a:lnTo>
                <a:lnTo>
                  <a:pt x="4195" y="1403"/>
                </a:lnTo>
                <a:lnTo>
                  <a:pt x="4195" y="1400"/>
                </a:lnTo>
                <a:lnTo>
                  <a:pt x="4198" y="1400"/>
                </a:lnTo>
                <a:lnTo>
                  <a:pt x="4195" y="1403"/>
                </a:lnTo>
                <a:lnTo>
                  <a:pt x="4195" y="1405"/>
                </a:lnTo>
                <a:lnTo>
                  <a:pt x="4195" y="1405"/>
                </a:lnTo>
                <a:lnTo>
                  <a:pt x="4198" y="1407"/>
                </a:lnTo>
                <a:lnTo>
                  <a:pt x="4198" y="1405"/>
                </a:lnTo>
                <a:lnTo>
                  <a:pt x="4200" y="1405"/>
                </a:lnTo>
                <a:lnTo>
                  <a:pt x="4200" y="1405"/>
                </a:lnTo>
                <a:lnTo>
                  <a:pt x="4198" y="1407"/>
                </a:lnTo>
                <a:lnTo>
                  <a:pt x="4198" y="1407"/>
                </a:lnTo>
                <a:lnTo>
                  <a:pt x="4198" y="1409"/>
                </a:lnTo>
                <a:lnTo>
                  <a:pt x="4200" y="1409"/>
                </a:lnTo>
                <a:lnTo>
                  <a:pt x="4200" y="1409"/>
                </a:lnTo>
                <a:lnTo>
                  <a:pt x="4200" y="1409"/>
                </a:lnTo>
                <a:lnTo>
                  <a:pt x="4202" y="1409"/>
                </a:lnTo>
                <a:lnTo>
                  <a:pt x="4202" y="1407"/>
                </a:lnTo>
                <a:lnTo>
                  <a:pt x="4204" y="1405"/>
                </a:lnTo>
                <a:lnTo>
                  <a:pt x="4207" y="1403"/>
                </a:lnTo>
                <a:lnTo>
                  <a:pt x="4207" y="1403"/>
                </a:lnTo>
                <a:lnTo>
                  <a:pt x="4207" y="1400"/>
                </a:lnTo>
                <a:lnTo>
                  <a:pt x="4207" y="1400"/>
                </a:lnTo>
                <a:lnTo>
                  <a:pt x="4207" y="1398"/>
                </a:lnTo>
                <a:lnTo>
                  <a:pt x="4204" y="1398"/>
                </a:lnTo>
                <a:lnTo>
                  <a:pt x="4204" y="1396"/>
                </a:lnTo>
                <a:lnTo>
                  <a:pt x="4204" y="1396"/>
                </a:lnTo>
                <a:lnTo>
                  <a:pt x="4204" y="1396"/>
                </a:lnTo>
                <a:lnTo>
                  <a:pt x="4204" y="1394"/>
                </a:lnTo>
                <a:lnTo>
                  <a:pt x="4204" y="1394"/>
                </a:lnTo>
                <a:lnTo>
                  <a:pt x="4207" y="1391"/>
                </a:lnTo>
                <a:lnTo>
                  <a:pt x="4204" y="1391"/>
                </a:lnTo>
                <a:lnTo>
                  <a:pt x="4204" y="1389"/>
                </a:lnTo>
                <a:lnTo>
                  <a:pt x="4207" y="1389"/>
                </a:lnTo>
                <a:lnTo>
                  <a:pt x="4207" y="1389"/>
                </a:lnTo>
                <a:lnTo>
                  <a:pt x="4207" y="1387"/>
                </a:lnTo>
                <a:lnTo>
                  <a:pt x="4207" y="1387"/>
                </a:lnTo>
                <a:lnTo>
                  <a:pt x="4207" y="1385"/>
                </a:lnTo>
                <a:lnTo>
                  <a:pt x="4204" y="1385"/>
                </a:lnTo>
                <a:lnTo>
                  <a:pt x="4202" y="1382"/>
                </a:lnTo>
                <a:lnTo>
                  <a:pt x="4204" y="1385"/>
                </a:lnTo>
                <a:lnTo>
                  <a:pt x="4207" y="1385"/>
                </a:lnTo>
                <a:lnTo>
                  <a:pt x="4207" y="1382"/>
                </a:lnTo>
                <a:lnTo>
                  <a:pt x="4207" y="1382"/>
                </a:lnTo>
                <a:lnTo>
                  <a:pt x="4207" y="1382"/>
                </a:lnTo>
                <a:lnTo>
                  <a:pt x="4207" y="1382"/>
                </a:lnTo>
                <a:lnTo>
                  <a:pt x="4207" y="1382"/>
                </a:lnTo>
                <a:lnTo>
                  <a:pt x="4207" y="1385"/>
                </a:lnTo>
                <a:lnTo>
                  <a:pt x="4207" y="1387"/>
                </a:lnTo>
                <a:lnTo>
                  <a:pt x="4207" y="1389"/>
                </a:lnTo>
                <a:lnTo>
                  <a:pt x="4207" y="1391"/>
                </a:lnTo>
                <a:lnTo>
                  <a:pt x="4211" y="1396"/>
                </a:lnTo>
                <a:lnTo>
                  <a:pt x="4211" y="1398"/>
                </a:lnTo>
                <a:lnTo>
                  <a:pt x="4216" y="1398"/>
                </a:lnTo>
                <a:lnTo>
                  <a:pt x="4216" y="1396"/>
                </a:lnTo>
                <a:lnTo>
                  <a:pt x="4218" y="1396"/>
                </a:lnTo>
                <a:lnTo>
                  <a:pt x="4220" y="1394"/>
                </a:lnTo>
                <a:lnTo>
                  <a:pt x="4220" y="1394"/>
                </a:lnTo>
                <a:lnTo>
                  <a:pt x="4220" y="1394"/>
                </a:lnTo>
                <a:lnTo>
                  <a:pt x="4220" y="1396"/>
                </a:lnTo>
                <a:lnTo>
                  <a:pt x="4225" y="1398"/>
                </a:lnTo>
                <a:lnTo>
                  <a:pt x="4225" y="1400"/>
                </a:lnTo>
                <a:lnTo>
                  <a:pt x="4225" y="1403"/>
                </a:lnTo>
                <a:lnTo>
                  <a:pt x="4227" y="1403"/>
                </a:lnTo>
                <a:lnTo>
                  <a:pt x="4227" y="1400"/>
                </a:lnTo>
                <a:lnTo>
                  <a:pt x="4227" y="1403"/>
                </a:lnTo>
                <a:lnTo>
                  <a:pt x="4227" y="1403"/>
                </a:lnTo>
                <a:lnTo>
                  <a:pt x="4227" y="1405"/>
                </a:lnTo>
                <a:lnTo>
                  <a:pt x="4227" y="1409"/>
                </a:lnTo>
                <a:lnTo>
                  <a:pt x="4229" y="1412"/>
                </a:lnTo>
                <a:lnTo>
                  <a:pt x="4229" y="1414"/>
                </a:lnTo>
                <a:lnTo>
                  <a:pt x="4229" y="1421"/>
                </a:lnTo>
                <a:lnTo>
                  <a:pt x="4231" y="1423"/>
                </a:lnTo>
                <a:lnTo>
                  <a:pt x="4231" y="1425"/>
                </a:lnTo>
                <a:lnTo>
                  <a:pt x="4234" y="1427"/>
                </a:lnTo>
                <a:lnTo>
                  <a:pt x="4234" y="1427"/>
                </a:lnTo>
                <a:lnTo>
                  <a:pt x="4234" y="1427"/>
                </a:lnTo>
                <a:lnTo>
                  <a:pt x="4238" y="1432"/>
                </a:lnTo>
                <a:lnTo>
                  <a:pt x="4240" y="1434"/>
                </a:lnTo>
                <a:lnTo>
                  <a:pt x="4240" y="1432"/>
                </a:lnTo>
                <a:lnTo>
                  <a:pt x="4240" y="1430"/>
                </a:lnTo>
                <a:lnTo>
                  <a:pt x="4240" y="1430"/>
                </a:lnTo>
                <a:lnTo>
                  <a:pt x="4240" y="1432"/>
                </a:lnTo>
                <a:lnTo>
                  <a:pt x="4243" y="1432"/>
                </a:lnTo>
                <a:lnTo>
                  <a:pt x="4243" y="1434"/>
                </a:lnTo>
                <a:lnTo>
                  <a:pt x="4243" y="1434"/>
                </a:lnTo>
                <a:lnTo>
                  <a:pt x="4243" y="1434"/>
                </a:lnTo>
                <a:lnTo>
                  <a:pt x="4240" y="1436"/>
                </a:lnTo>
                <a:lnTo>
                  <a:pt x="4240" y="1436"/>
                </a:lnTo>
                <a:lnTo>
                  <a:pt x="4243" y="1436"/>
                </a:lnTo>
                <a:lnTo>
                  <a:pt x="4245" y="1434"/>
                </a:lnTo>
                <a:lnTo>
                  <a:pt x="4245" y="1434"/>
                </a:lnTo>
                <a:lnTo>
                  <a:pt x="4245" y="1432"/>
                </a:lnTo>
                <a:lnTo>
                  <a:pt x="4245" y="1434"/>
                </a:lnTo>
                <a:lnTo>
                  <a:pt x="4245" y="1436"/>
                </a:lnTo>
                <a:lnTo>
                  <a:pt x="4245" y="1436"/>
                </a:lnTo>
                <a:lnTo>
                  <a:pt x="4245" y="1436"/>
                </a:lnTo>
                <a:lnTo>
                  <a:pt x="4245" y="1436"/>
                </a:lnTo>
                <a:lnTo>
                  <a:pt x="4245" y="1439"/>
                </a:lnTo>
                <a:lnTo>
                  <a:pt x="4247" y="1441"/>
                </a:lnTo>
                <a:lnTo>
                  <a:pt x="4247" y="1441"/>
                </a:lnTo>
                <a:lnTo>
                  <a:pt x="4247" y="1441"/>
                </a:lnTo>
                <a:lnTo>
                  <a:pt x="4247" y="1439"/>
                </a:lnTo>
                <a:lnTo>
                  <a:pt x="4247" y="1439"/>
                </a:lnTo>
                <a:lnTo>
                  <a:pt x="4249" y="1439"/>
                </a:lnTo>
                <a:lnTo>
                  <a:pt x="4249" y="1439"/>
                </a:lnTo>
                <a:lnTo>
                  <a:pt x="4252" y="1439"/>
                </a:lnTo>
                <a:lnTo>
                  <a:pt x="4254" y="1441"/>
                </a:lnTo>
                <a:lnTo>
                  <a:pt x="4256" y="1441"/>
                </a:lnTo>
                <a:lnTo>
                  <a:pt x="4254" y="1441"/>
                </a:lnTo>
                <a:lnTo>
                  <a:pt x="4254" y="1443"/>
                </a:lnTo>
                <a:lnTo>
                  <a:pt x="4254" y="1443"/>
                </a:lnTo>
                <a:lnTo>
                  <a:pt x="4256" y="1443"/>
                </a:lnTo>
                <a:lnTo>
                  <a:pt x="4256" y="1445"/>
                </a:lnTo>
                <a:lnTo>
                  <a:pt x="4256" y="1445"/>
                </a:lnTo>
                <a:lnTo>
                  <a:pt x="4256" y="1448"/>
                </a:lnTo>
                <a:lnTo>
                  <a:pt x="4258" y="1448"/>
                </a:lnTo>
                <a:lnTo>
                  <a:pt x="4258" y="1448"/>
                </a:lnTo>
                <a:lnTo>
                  <a:pt x="4261" y="1448"/>
                </a:lnTo>
                <a:lnTo>
                  <a:pt x="4258" y="1450"/>
                </a:lnTo>
                <a:lnTo>
                  <a:pt x="4258" y="1450"/>
                </a:lnTo>
                <a:lnTo>
                  <a:pt x="4256" y="1452"/>
                </a:lnTo>
                <a:lnTo>
                  <a:pt x="4256" y="1452"/>
                </a:lnTo>
                <a:lnTo>
                  <a:pt x="4254" y="1450"/>
                </a:lnTo>
                <a:lnTo>
                  <a:pt x="4252" y="1450"/>
                </a:lnTo>
                <a:lnTo>
                  <a:pt x="4252" y="1450"/>
                </a:lnTo>
                <a:lnTo>
                  <a:pt x="4254" y="1452"/>
                </a:lnTo>
                <a:lnTo>
                  <a:pt x="4256" y="1455"/>
                </a:lnTo>
                <a:lnTo>
                  <a:pt x="4256" y="1457"/>
                </a:lnTo>
                <a:lnTo>
                  <a:pt x="4258" y="1457"/>
                </a:lnTo>
                <a:lnTo>
                  <a:pt x="4258" y="1457"/>
                </a:lnTo>
                <a:lnTo>
                  <a:pt x="4258" y="1455"/>
                </a:lnTo>
                <a:lnTo>
                  <a:pt x="4258" y="1452"/>
                </a:lnTo>
                <a:lnTo>
                  <a:pt x="4261" y="1452"/>
                </a:lnTo>
                <a:lnTo>
                  <a:pt x="4261" y="1450"/>
                </a:lnTo>
                <a:lnTo>
                  <a:pt x="4261" y="1450"/>
                </a:lnTo>
                <a:lnTo>
                  <a:pt x="4261" y="1452"/>
                </a:lnTo>
                <a:lnTo>
                  <a:pt x="4261" y="1457"/>
                </a:lnTo>
                <a:lnTo>
                  <a:pt x="4261" y="1457"/>
                </a:lnTo>
                <a:lnTo>
                  <a:pt x="4263" y="1459"/>
                </a:lnTo>
                <a:lnTo>
                  <a:pt x="4263" y="1459"/>
                </a:lnTo>
                <a:lnTo>
                  <a:pt x="4263" y="1461"/>
                </a:lnTo>
                <a:lnTo>
                  <a:pt x="4263" y="1464"/>
                </a:lnTo>
                <a:lnTo>
                  <a:pt x="4267" y="1468"/>
                </a:lnTo>
                <a:lnTo>
                  <a:pt x="4267" y="1475"/>
                </a:lnTo>
                <a:lnTo>
                  <a:pt x="4267" y="1477"/>
                </a:lnTo>
                <a:lnTo>
                  <a:pt x="4270" y="1479"/>
                </a:lnTo>
                <a:lnTo>
                  <a:pt x="4267" y="1482"/>
                </a:lnTo>
                <a:lnTo>
                  <a:pt x="4267" y="1484"/>
                </a:lnTo>
                <a:lnTo>
                  <a:pt x="4267" y="1486"/>
                </a:lnTo>
                <a:lnTo>
                  <a:pt x="4267" y="1488"/>
                </a:lnTo>
                <a:lnTo>
                  <a:pt x="4265" y="1488"/>
                </a:lnTo>
                <a:lnTo>
                  <a:pt x="4265" y="1493"/>
                </a:lnTo>
                <a:lnTo>
                  <a:pt x="4265" y="1495"/>
                </a:lnTo>
                <a:lnTo>
                  <a:pt x="4263" y="1495"/>
                </a:lnTo>
                <a:lnTo>
                  <a:pt x="4263" y="1502"/>
                </a:lnTo>
                <a:lnTo>
                  <a:pt x="4263" y="1502"/>
                </a:lnTo>
                <a:lnTo>
                  <a:pt x="4265" y="1504"/>
                </a:lnTo>
                <a:lnTo>
                  <a:pt x="4267" y="1502"/>
                </a:lnTo>
                <a:lnTo>
                  <a:pt x="4267" y="1500"/>
                </a:lnTo>
                <a:lnTo>
                  <a:pt x="4270" y="1500"/>
                </a:lnTo>
                <a:lnTo>
                  <a:pt x="4270" y="1497"/>
                </a:lnTo>
                <a:lnTo>
                  <a:pt x="4270" y="1497"/>
                </a:lnTo>
                <a:lnTo>
                  <a:pt x="4270" y="1497"/>
                </a:lnTo>
                <a:lnTo>
                  <a:pt x="4270" y="1495"/>
                </a:lnTo>
                <a:lnTo>
                  <a:pt x="4272" y="1495"/>
                </a:lnTo>
                <a:lnTo>
                  <a:pt x="4272" y="1497"/>
                </a:lnTo>
                <a:lnTo>
                  <a:pt x="4270" y="1500"/>
                </a:lnTo>
                <a:lnTo>
                  <a:pt x="4270" y="1502"/>
                </a:lnTo>
                <a:lnTo>
                  <a:pt x="4270" y="1502"/>
                </a:lnTo>
                <a:lnTo>
                  <a:pt x="4270" y="1504"/>
                </a:lnTo>
                <a:lnTo>
                  <a:pt x="4270" y="1504"/>
                </a:lnTo>
                <a:lnTo>
                  <a:pt x="4272" y="1504"/>
                </a:lnTo>
                <a:lnTo>
                  <a:pt x="4272" y="1502"/>
                </a:lnTo>
                <a:lnTo>
                  <a:pt x="4272" y="1502"/>
                </a:lnTo>
                <a:lnTo>
                  <a:pt x="4274" y="1500"/>
                </a:lnTo>
                <a:lnTo>
                  <a:pt x="4274" y="1502"/>
                </a:lnTo>
                <a:lnTo>
                  <a:pt x="4274" y="1502"/>
                </a:lnTo>
                <a:lnTo>
                  <a:pt x="4274" y="1502"/>
                </a:lnTo>
                <a:lnTo>
                  <a:pt x="4274" y="1504"/>
                </a:lnTo>
                <a:lnTo>
                  <a:pt x="4274" y="1506"/>
                </a:lnTo>
                <a:lnTo>
                  <a:pt x="4276" y="1506"/>
                </a:lnTo>
                <a:lnTo>
                  <a:pt x="4279" y="1506"/>
                </a:lnTo>
                <a:lnTo>
                  <a:pt x="4279" y="1504"/>
                </a:lnTo>
                <a:lnTo>
                  <a:pt x="4281" y="1502"/>
                </a:lnTo>
                <a:lnTo>
                  <a:pt x="4281" y="1502"/>
                </a:lnTo>
                <a:lnTo>
                  <a:pt x="4281" y="1504"/>
                </a:lnTo>
                <a:lnTo>
                  <a:pt x="4281" y="1504"/>
                </a:lnTo>
                <a:lnTo>
                  <a:pt x="4281" y="1506"/>
                </a:lnTo>
                <a:lnTo>
                  <a:pt x="4281" y="1506"/>
                </a:lnTo>
                <a:lnTo>
                  <a:pt x="4281" y="1509"/>
                </a:lnTo>
                <a:lnTo>
                  <a:pt x="4283" y="1506"/>
                </a:lnTo>
                <a:lnTo>
                  <a:pt x="4285" y="1504"/>
                </a:lnTo>
                <a:lnTo>
                  <a:pt x="4285" y="1502"/>
                </a:lnTo>
                <a:lnTo>
                  <a:pt x="4288" y="1500"/>
                </a:lnTo>
                <a:lnTo>
                  <a:pt x="4290" y="1500"/>
                </a:lnTo>
                <a:lnTo>
                  <a:pt x="4292" y="1500"/>
                </a:lnTo>
                <a:lnTo>
                  <a:pt x="4292" y="1497"/>
                </a:lnTo>
                <a:lnTo>
                  <a:pt x="4292" y="1497"/>
                </a:lnTo>
                <a:lnTo>
                  <a:pt x="4292" y="1497"/>
                </a:lnTo>
                <a:lnTo>
                  <a:pt x="4294" y="1497"/>
                </a:lnTo>
                <a:lnTo>
                  <a:pt x="4297" y="1495"/>
                </a:lnTo>
                <a:lnTo>
                  <a:pt x="4294" y="1495"/>
                </a:lnTo>
                <a:lnTo>
                  <a:pt x="4294" y="1493"/>
                </a:lnTo>
                <a:lnTo>
                  <a:pt x="4294" y="1491"/>
                </a:lnTo>
                <a:lnTo>
                  <a:pt x="4294" y="1491"/>
                </a:lnTo>
                <a:lnTo>
                  <a:pt x="4294" y="1491"/>
                </a:lnTo>
                <a:lnTo>
                  <a:pt x="4294" y="1493"/>
                </a:lnTo>
                <a:lnTo>
                  <a:pt x="4294" y="1493"/>
                </a:lnTo>
                <a:lnTo>
                  <a:pt x="4297" y="1495"/>
                </a:lnTo>
                <a:lnTo>
                  <a:pt x="4297" y="1495"/>
                </a:lnTo>
                <a:lnTo>
                  <a:pt x="4299" y="1495"/>
                </a:lnTo>
                <a:lnTo>
                  <a:pt x="4301" y="1495"/>
                </a:lnTo>
                <a:lnTo>
                  <a:pt x="4303" y="1493"/>
                </a:lnTo>
                <a:lnTo>
                  <a:pt x="4303" y="1491"/>
                </a:lnTo>
                <a:lnTo>
                  <a:pt x="4303" y="1488"/>
                </a:lnTo>
                <a:lnTo>
                  <a:pt x="4306" y="1486"/>
                </a:lnTo>
                <a:lnTo>
                  <a:pt x="4303" y="1484"/>
                </a:lnTo>
                <a:lnTo>
                  <a:pt x="4306" y="1482"/>
                </a:lnTo>
                <a:lnTo>
                  <a:pt x="4303" y="1482"/>
                </a:lnTo>
                <a:lnTo>
                  <a:pt x="4303" y="1482"/>
                </a:lnTo>
                <a:lnTo>
                  <a:pt x="4306" y="1482"/>
                </a:lnTo>
                <a:lnTo>
                  <a:pt x="4308" y="1484"/>
                </a:lnTo>
                <a:lnTo>
                  <a:pt x="4308" y="1484"/>
                </a:lnTo>
                <a:lnTo>
                  <a:pt x="4310" y="1486"/>
                </a:lnTo>
                <a:lnTo>
                  <a:pt x="4310" y="1486"/>
                </a:lnTo>
                <a:lnTo>
                  <a:pt x="4310" y="1488"/>
                </a:lnTo>
                <a:lnTo>
                  <a:pt x="4310" y="1491"/>
                </a:lnTo>
                <a:lnTo>
                  <a:pt x="4312" y="1493"/>
                </a:lnTo>
                <a:lnTo>
                  <a:pt x="4312" y="1495"/>
                </a:lnTo>
                <a:lnTo>
                  <a:pt x="4315" y="1495"/>
                </a:lnTo>
                <a:lnTo>
                  <a:pt x="4317" y="1495"/>
                </a:lnTo>
                <a:lnTo>
                  <a:pt x="4317" y="1495"/>
                </a:lnTo>
                <a:lnTo>
                  <a:pt x="4317" y="1495"/>
                </a:lnTo>
                <a:lnTo>
                  <a:pt x="4317" y="1495"/>
                </a:lnTo>
                <a:lnTo>
                  <a:pt x="4317" y="1495"/>
                </a:lnTo>
                <a:lnTo>
                  <a:pt x="4317" y="1500"/>
                </a:lnTo>
                <a:lnTo>
                  <a:pt x="4317" y="1502"/>
                </a:lnTo>
                <a:lnTo>
                  <a:pt x="4315" y="1502"/>
                </a:lnTo>
                <a:lnTo>
                  <a:pt x="4317" y="1504"/>
                </a:lnTo>
                <a:lnTo>
                  <a:pt x="4319" y="1513"/>
                </a:lnTo>
                <a:lnTo>
                  <a:pt x="4317" y="1513"/>
                </a:lnTo>
                <a:lnTo>
                  <a:pt x="4319" y="1515"/>
                </a:lnTo>
                <a:lnTo>
                  <a:pt x="4319" y="1522"/>
                </a:lnTo>
                <a:lnTo>
                  <a:pt x="4319" y="1522"/>
                </a:lnTo>
                <a:lnTo>
                  <a:pt x="4321" y="1522"/>
                </a:lnTo>
                <a:lnTo>
                  <a:pt x="4321" y="1524"/>
                </a:lnTo>
                <a:lnTo>
                  <a:pt x="4321" y="1524"/>
                </a:lnTo>
                <a:lnTo>
                  <a:pt x="4321" y="1524"/>
                </a:lnTo>
                <a:lnTo>
                  <a:pt x="4321" y="1527"/>
                </a:lnTo>
                <a:lnTo>
                  <a:pt x="4321" y="1529"/>
                </a:lnTo>
                <a:lnTo>
                  <a:pt x="4324" y="1531"/>
                </a:lnTo>
                <a:lnTo>
                  <a:pt x="4324" y="1536"/>
                </a:lnTo>
                <a:lnTo>
                  <a:pt x="4324" y="1536"/>
                </a:lnTo>
                <a:lnTo>
                  <a:pt x="4324" y="1540"/>
                </a:lnTo>
                <a:lnTo>
                  <a:pt x="4324" y="1540"/>
                </a:lnTo>
                <a:lnTo>
                  <a:pt x="4326" y="1536"/>
                </a:lnTo>
                <a:lnTo>
                  <a:pt x="4326" y="1536"/>
                </a:lnTo>
                <a:lnTo>
                  <a:pt x="4326" y="1538"/>
                </a:lnTo>
                <a:lnTo>
                  <a:pt x="4326" y="1538"/>
                </a:lnTo>
                <a:lnTo>
                  <a:pt x="4328" y="1542"/>
                </a:lnTo>
                <a:lnTo>
                  <a:pt x="4330" y="1545"/>
                </a:lnTo>
                <a:lnTo>
                  <a:pt x="4330" y="1547"/>
                </a:lnTo>
                <a:lnTo>
                  <a:pt x="4330" y="1551"/>
                </a:lnTo>
                <a:lnTo>
                  <a:pt x="4333" y="1554"/>
                </a:lnTo>
                <a:lnTo>
                  <a:pt x="4333" y="1554"/>
                </a:lnTo>
                <a:lnTo>
                  <a:pt x="4333" y="1556"/>
                </a:lnTo>
                <a:lnTo>
                  <a:pt x="4333" y="1558"/>
                </a:lnTo>
                <a:lnTo>
                  <a:pt x="4333" y="1558"/>
                </a:lnTo>
                <a:lnTo>
                  <a:pt x="4333" y="1560"/>
                </a:lnTo>
                <a:lnTo>
                  <a:pt x="4330" y="1560"/>
                </a:lnTo>
                <a:lnTo>
                  <a:pt x="4330" y="1563"/>
                </a:lnTo>
                <a:lnTo>
                  <a:pt x="4333" y="1563"/>
                </a:lnTo>
                <a:lnTo>
                  <a:pt x="4333" y="1563"/>
                </a:lnTo>
                <a:lnTo>
                  <a:pt x="4333" y="1565"/>
                </a:lnTo>
                <a:lnTo>
                  <a:pt x="4333" y="1565"/>
                </a:lnTo>
                <a:lnTo>
                  <a:pt x="4333" y="1567"/>
                </a:lnTo>
                <a:lnTo>
                  <a:pt x="4333" y="1567"/>
                </a:lnTo>
                <a:lnTo>
                  <a:pt x="4333" y="1567"/>
                </a:lnTo>
                <a:lnTo>
                  <a:pt x="4333" y="1569"/>
                </a:lnTo>
                <a:lnTo>
                  <a:pt x="4333" y="1569"/>
                </a:lnTo>
                <a:lnTo>
                  <a:pt x="4333" y="1569"/>
                </a:lnTo>
                <a:lnTo>
                  <a:pt x="4335" y="1569"/>
                </a:lnTo>
                <a:lnTo>
                  <a:pt x="4335" y="1569"/>
                </a:lnTo>
                <a:lnTo>
                  <a:pt x="4335" y="1569"/>
                </a:lnTo>
                <a:lnTo>
                  <a:pt x="4335" y="1572"/>
                </a:lnTo>
                <a:lnTo>
                  <a:pt x="4333" y="1572"/>
                </a:lnTo>
                <a:lnTo>
                  <a:pt x="4333" y="1574"/>
                </a:lnTo>
                <a:lnTo>
                  <a:pt x="4333" y="1574"/>
                </a:lnTo>
                <a:lnTo>
                  <a:pt x="4333" y="1576"/>
                </a:lnTo>
                <a:lnTo>
                  <a:pt x="4333" y="1578"/>
                </a:lnTo>
                <a:lnTo>
                  <a:pt x="4333" y="1581"/>
                </a:lnTo>
                <a:lnTo>
                  <a:pt x="4333" y="1583"/>
                </a:lnTo>
                <a:lnTo>
                  <a:pt x="4330" y="1583"/>
                </a:lnTo>
                <a:lnTo>
                  <a:pt x="4330" y="1585"/>
                </a:lnTo>
                <a:lnTo>
                  <a:pt x="4330" y="1585"/>
                </a:lnTo>
                <a:lnTo>
                  <a:pt x="4328" y="1587"/>
                </a:lnTo>
                <a:lnTo>
                  <a:pt x="4330" y="1592"/>
                </a:lnTo>
                <a:lnTo>
                  <a:pt x="4330" y="1594"/>
                </a:lnTo>
                <a:lnTo>
                  <a:pt x="4330" y="1596"/>
                </a:lnTo>
                <a:lnTo>
                  <a:pt x="4330" y="1596"/>
                </a:lnTo>
                <a:lnTo>
                  <a:pt x="4333" y="1594"/>
                </a:lnTo>
                <a:lnTo>
                  <a:pt x="4333" y="1594"/>
                </a:lnTo>
                <a:lnTo>
                  <a:pt x="4330" y="1599"/>
                </a:lnTo>
                <a:lnTo>
                  <a:pt x="4330" y="1603"/>
                </a:lnTo>
                <a:lnTo>
                  <a:pt x="4328" y="1605"/>
                </a:lnTo>
                <a:lnTo>
                  <a:pt x="4328" y="1608"/>
                </a:lnTo>
                <a:lnTo>
                  <a:pt x="4326" y="1612"/>
                </a:lnTo>
                <a:lnTo>
                  <a:pt x="4326" y="1617"/>
                </a:lnTo>
                <a:lnTo>
                  <a:pt x="4326" y="1619"/>
                </a:lnTo>
                <a:lnTo>
                  <a:pt x="4326" y="1621"/>
                </a:lnTo>
                <a:lnTo>
                  <a:pt x="4326" y="1626"/>
                </a:lnTo>
                <a:lnTo>
                  <a:pt x="4328" y="1626"/>
                </a:lnTo>
                <a:lnTo>
                  <a:pt x="4328" y="1626"/>
                </a:lnTo>
                <a:lnTo>
                  <a:pt x="4328" y="1623"/>
                </a:lnTo>
                <a:lnTo>
                  <a:pt x="4330" y="1623"/>
                </a:lnTo>
                <a:lnTo>
                  <a:pt x="4330" y="1623"/>
                </a:lnTo>
                <a:lnTo>
                  <a:pt x="4333" y="1623"/>
                </a:lnTo>
                <a:lnTo>
                  <a:pt x="4333" y="1623"/>
                </a:lnTo>
                <a:lnTo>
                  <a:pt x="4335" y="1628"/>
                </a:lnTo>
                <a:lnTo>
                  <a:pt x="4335" y="1628"/>
                </a:lnTo>
                <a:lnTo>
                  <a:pt x="4337" y="1628"/>
                </a:lnTo>
                <a:lnTo>
                  <a:pt x="4337" y="1630"/>
                </a:lnTo>
                <a:lnTo>
                  <a:pt x="4337" y="1632"/>
                </a:lnTo>
                <a:lnTo>
                  <a:pt x="4339" y="1632"/>
                </a:lnTo>
                <a:lnTo>
                  <a:pt x="4339" y="1632"/>
                </a:lnTo>
                <a:lnTo>
                  <a:pt x="4342" y="1635"/>
                </a:lnTo>
                <a:lnTo>
                  <a:pt x="4342" y="1635"/>
                </a:lnTo>
                <a:lnTo>
                  <a:pt x="4344" y="1637"/>
                </a:lnTo>
                <a:lnTo>
                  <a:pt x="4344" y="1639"/>
                </a:lnTo>
                <a:lnTo>
                  <a:pt x="4346" y="1639"/>
                </a:lnTo>
                <a:lnTo>
                  <a:pt x="4346" y="1639"/>
                </a:lnTo>
                <a:lnTo>
                  <a:pt x="4346" y="1641"/>
                </a:lnTo>
                <a:lnTo>
                  <a:pt x="4346" y="1641"/>
                </a:lnTo>
                <a:lnTo>
                  <a:pt x="4348" y="1641"/>
                </a:lnTo>
                <a:lnTo>
                  <a:pt x="4348" y="1641"/>
                </a:lnTo>
                <a:lnTo>
                  <a:pt x="4348" y="1646"/>
                </a:lnTo>
                <a:lnTo>
                  <a:pt x="4351" y="1648"/>
                </a:lnTo>
                <a:lnTo>
                  <a:pt x="4355" y="1653"/>
                </a:lnTo>
                <a:lnTo>
                  <a:pt x="4355" y="1655"/>
                </a:lnTo>
                <a:lnTo>
                  <a:pt x="4357" y="1657"/>
                </a:lnTo>
                <a:lnTo>
                  <a:pt x="4357" y="1659"/>
                </a:lnTo>
                <a:lnTo>
                  <a:pt x="4360" y="1662"/>
                </a:lnTo>
                <a:lnTo>
                  <a:pt x="4357" y="1666"/>
                </a:lnTo>
                <a:lnTo>
                  <a:pt x="4360" y="1673"/>
                </a:lnTo>
                <a:lnTo>
                  <a:pt x="4362" y="1680"/>
                </a:lnTo>
                <a:lnTo>
                  <a:pt x="4362" y="1684"/>
                </a:lnTo>
                <a:lnTo>
                  <a:pt x="4364" y="1686"/>
                </a:lnTo>
                <a:lnTo>
                  <a:pt x="4364" y="1689"/>
                </a:lnTo>
                <a:lnTo>
                  <a:pt x="4366" y="1689"/>
                </a:lnTo>
                <a:lnTo>
                  <a:pt x="4364" y="1691"/>
                </a:lnTo>
                <a:lnTo>
                  <a:pt x="4364" y="1691"/>
                </a:lnTo>
                <a:lnTo>
                  <a:pt x="4364" y="1693"/>
                </a:lnTo>
                <a:lnTo>
                  <a:pt x="4366" y="1693"/>
                </a:lnTo>
                <a:lnTo>
                  <a:pt x="4369" y="1695"/>
                </a:lnTo>
                <a:lnTo>
                  <a:pt x="4371" y="1698"/>
                </a:lnTo>
                <a:lnTo>
                  <a:pt x="4373" y="1702"/>
                </a:lnTo>
                <a:lnTo>
                  <a:pt x="4373" y="1704"/>
                </a:lnTo>
                <a:lnTo>
                  <a:pt x="4373" y="1704"/>
                </a:lnTo>
                <a:lnTo>
                  <a:pt x="4373" y="1707"/>
                </a:lnTo>
                <a:lnTo>
                  <a:pt x="4373" y="1709"/>
                </a:lnTo>
                <a:lnTo>
                  <a:pt x="4375" y="1709"/>
                </a:lnTo>
                <a:lnTo>
                  <a:pt x="4378" y="1711"/>
                </a:lnTo>
                <a:lnTo>
                  <a:pt x="4380" y="1711"/>
                </a:lnTo>
                <a:lnTo>
                  <a:pt x="4382" y="1713"/>
                </a:lnTo>
                <a:lnTo>
                  <a:pt x="4387" y="1718"/>
                </a:lnTo>
                <a:lnTo>
                  <a:pt x="4393" y="1720"/>
                </a:lnTo>
                <a:lnTo>
                  <a:pt x="4396" y="1722"/>
                </a:lnTo>
                <a:lnTo>
                  <a:pt x="4398" y="1725"/>
                </a:lnTo>
                <a:lnTo>
                  <a:pt x="4405" y="1727"/>
                </a:lnTo>
                <a:lnTo>
                  <a:pt x="4407" y="1729"/>
                </a:lnTo>
                <a:lnTo>
                  <a:pt x="4407" y="1729"/>
                </a:lnTo>
                <a:lnTo>
                  <a:pt x="4407" y="1731"/>
                </a:lnTo>
                <a:lnTo>
                  <a:pt x="4409" y="1731"/>
                </a:lnTo>
                <a:lnTo>
                  <a:pt x="4411" y="1729"/>
                </a:lnTo>
                <a:lnTo>
                  <a:pt x="4411" y="1729"/>
                </a:lnTo>
                <a:lnTo>
                  <a:pt x="4414" y="1729"/>
                </a:lnTo>
                <a:lnTo>
                  <a:pt x="4416" y="1729"/>
                </a:lnTo>
                <a:lnTo>
                  <a:pt x="4416" y="1727"/>
                </a:lnTo>
                <a:lnTo>
                  <a:pt x="4416" y="1727"/>
                </a:lnTo>
                <a:lnTo>
                  <a:pt x="4416" y="1727"/>
                </a:lnTo>
                <a:lnTo>
                  <a:pt x="4416" y="1729"/>
                </a:lnTo>
                <a:lnTo>
                  <a:pt x="4416" y="1729"/>
                </a:lnTo>
                <a:lnTo>
                  <a:pt x="4416" y="1729"/>
                </a:lnTo>
                <a:lnTo>
                  <a:pt x="4416" y="1729"/>
                </a:lnTo>
                <a:lnTo>
                  <a:pt x="4418" y="1731"/>
                </a:lnTo>
                <a:lnTo>
                  <a:pt x="4418" y="1731"/>
                </a:lnTo>
                <a:lnTo>
                  <a:pt x="4420" y="1729"/>
                </a:lnTo>
                <a:lnTo>
                  <a:pt x="4420" y="1729"/>
                </a:lnTo>
                <a:lnTo>
                  <a:pt x="4418" y="1725"/>
                </a:lnTo>
                <a:lnTo>
                  <a:pt x="4414" y="1718"/>
                </a:lnTo>
                <a:lnTo>
                  <a:pt x="4414" y="1713"/>
                </a:lnTo>
                <a:lnTo>
                  <a:pt x="4411" y="1711"/>
                </a:lnTo>
                <a:lnTo>
                  <a:pt x="4407" y="1709"/>
                </a:lnTo>
                <a:lnTo>
                  <a:pt x="4407" y="1709"/>
                </a:lnTo>
                <a:lnTo>
                  <a:pt x="4407" y="1707"/>
                </a:lnTo>
                <a:lnTo>
                  <a:pt x="4407" y="1702"/>
                </a:lnTo>
                <a:lnTo>
                  <a:pt x="4407" y="1700"/>
                </a:lnTo>
                <a:lnTo>
                  <a:pt x="4407" y="1698"/>
                </a:lnTo>
                <a:lnTo>
                  <a:pt x="4405" y="1695"/>
                </a:lnTo>
                <a:lnTo>
                  <a:pt x="4405" y="1693"/>
                </a:lnTo>
                <a:lnTo>
                  <a:pt x="4407" y="1691"/>
                </a:lnTo>
                <a:lnTo>
                  <a:pt x="4407" y="1684"/>
                </a:lnTo>
                <a:lnTo>
                  <a:pt x="4407" y="1680"/>
                </a:lnTo>
                <a:lnTo>
                  <a:pt x="4407" y="1677"/>
                </a:lnTo>
                <a:lnTo>
                  <a:pt x="4402" y="1671"/>
                </a:lnTo>
                <a:lnTo>
                  <a:pt x="4400" y="1668"/>
                </a:lnTo>
                <a:lnTo>
                  <a:pt x="4400" y="1666"/>
                </a:lnTo>
                <a:lnTo>
                  <a:pt x="4398" y="1666"/>
                </a:lnTo>
                <a:lnTo>
                  <a:pt x="4396" y="1664"/>
                </a:lnTo>
                <a:lnTo>
                  <a:pt x="4393" y="1662"/>
                </a:lnTo>
                <a:lnTo>
                  <a:pt x="4389" y="1657"/>
                </a:lnTo>
                <a:lnTo>
                  <a:pt x="4389" y="1657"/>
                </a:lnTo>
                <a:lnTo>
                  <a:pt x="4387" y="1655"/>
                </a:lnTo>
                <a:lnTo>
                  <a:pt x="4380" y="1653"/>
                </a:lnTo>
                <a:lnTo>
                  <a:pt x="4378" y="1648"/>
                </a:lnTo>
                <a:lnTo>
                  <a:pt x="4375" y="1646"/>
                </a:lnTo>
                <a:lnTo>
                  <a:pt x="4375" y="1646"/>
                </a:lnTo>
                <a:lnTo>
                  <a:pt x="4373" y="1646"/>
                </a:lnTo>
                <a:lnTo>
                  <a:pt x="4371" y="1646"/>
                </a:lnTo>
                <a:lnTo>
                  <a:pt x="4369" y="1646"/>
                </a:lnTo>
                <a:lnTo>
                  <a:pt x="4366" y="1644"/>
                </a:lnTo>
                <a:lnTo>
                  <a:pt x="4364" y="1641"/>
                </a:lnTo>
                <a:lnTo>
                  <a:pt x="4362" y="1641"/>
                </a:lnTo>
                <a:lnTo>
                  <a:pt x="4360" y="1641"/>
                </a:lnTo>
                <a:lnTo>
                  <a:pt x="4360" y="1641"/>
                </a:lnTo>
                <a:lnTo>
                  <a:pt x="4360" y="1639"/>
                </a:lnTo>
                <a:lnTo>
                  <a:pt x="4355" y="1637"/>
                </a:lnTo>
                <a:lnTo>
                  <a:pt x="4355" y="1635"/>
                </a:lnTo>
                <a:lnTo>
                  <a:pt x="4355" y="1632"/>
                </a:lnTo>
                <a:lnTo>
                  <a:pt x="4357" y="1632"/>
                </a:lnTo>
                <a:lnTo>
                  <a:pt x="4357" y="1632"/>
                </a:lnTo>
                <a:lnTo>
                  <a:pt x="4357" y="1635"/>
                </a:lnTo>
                <a:lnTo>
                  <a:pt x="4357" y="1635"/>
                </a:lnTo>
                <a:lnTo>
                  <a:pt x="4357" y="1635"/>
                </a:lnTo>
                <a:lnTo>
                  <a:pt x="4357" y="1635"/>
                </a:lnTo>
                <a:lnTo>
                  <a:pt x="4360" y="1635"/>
                </a:lnTo>
                <a:lnTo>
                  <a:pt x="4360" y="1637"/>
                </a:lnTo>
                <a:lnTo>
                  <a:pt x="4360" y="1639"/>
                </a:lnTo>
                <a:lnTo>
                  <a:pt x="4362" y="1639"/>
                </a:lnTo>
                <a:lnTo>
                  <a:pt x="4362" y="1639"/>
                </a:lnTo>
                <a:lnTo>
                  <a:pt x="4360" y="1637"/>
                </a:lnTo>
                <a:lnTo>
                  <a:pt x="4357" y="1623"/>
                </a:lnTo>
                <a:lnTo>
                  <a:pt x="4357" y="1621"/>
                </a:lnTo>
                <a:lnTo>
                  <a:pt x="4355" y="1621"/>
                </a:lnTo>
                <a:lnTo>
                  <a:pt x="4355" y="1621"/>
                </a:lnTo>
                <a:lnTo>
                  <a:pt x="4355" y="1621"/>
                </a:lnTo>
                <a:lnTo>
                  <a:pt x="4355" y="1621"/>
                </a:lnTo>
                <a:lnTo>
                  <a:pt x="4353" y="1621"/>
                </a:lnTo>
                <a:lnTo>
                  <a:pt x="4353" y="1619"/>
                </a:lnTo>
                <a:lnTo>
                  <a:pt x="4353" y="1619"/>
                </a:lnTo>
                <a:lnTo>
                  <a:pt x="4351" y="1610"/>
                </a:lnTo>
                <a:lnTo>
                  <a:pt x="4351" y="1610"/>
                </a:lnTo>
                <a:lnTo>
                  <a:pt x="4351" y="1608"/>
                </a:lnTo>
                <a:lnTo>
                  <a:pt x="4348" y="1608"/>
                </a:lnTo>
                <a:lnTo>
                  <a:pt x="4344" y="1610"/>
                </a:lnTo>
                <a:lnTo>
                  <a:pt x="4342" y="1610"/>
                </a:lnTo>
                <a:lnTo>
                  <a:pt x="4342" y="1608"/>
                </a:lnTo>
                <a:lnTo>
                  <a:pt x="4342" y="1608"/>
                </a:lnTo>
                <a:lnTo>
                  <a:pt x="4342" y="1605"/>
                </a:lnTo>
                <a:lnTo>
                  <a:pt x="4339" y="1603"/>
                </a:lnTo>
                <a:lnTo>
                  <a:pt x="4339" y="1601"/>
                </a:lnTo>
                <a:lnTo>
                  <a:pt x="4339" y="1599"/>
                </a:lnTo>
                <a:lnTo>
                  <a:pt x="4339" y="1594"/>
                </a:lnTo>
                <a:lnTo>
                  <a:pt x="4339" y="1594"/>
                </a:lnTo>
                <a:lnTo>
                  <a:pt x="4339" y="1592"/>
                </a:lnTo>
                <a:lnTo>
                  <a:pt x="4342" y="1592"/>
                </a:lnTo>
                <a:lnTo>
                  <a:pt x="4342" y="1587"/>
                </a:lnTo>
                <a:lnTo>
                  <a:pt x="4344" y="1583"/>
                </a:lnTo>
                <a:lnTo>
                  <a:pt x="4346" y="1581"/>
                </a:lnTo>
                <a:lnTo>
                  <a:pt x="4346" y="1578"/>
                </a:lnTo>
                <a:lnTo>
                  <a:pt x="4346" y="1574"/>
                </a:lnTo>
                <a:lnTo>
                  <a:pt x="4348" y="1572"/>
                </a:lnTo>
                <a:lnTo>
                  <a:pt x="4351" y="1569"/>
                </a:lnTo>
                <a:lnTo>
                  <a:pt x="4351" y="1567"/>
                </a:lnTo>
                <a:lnTo>
                  <a:pt x="4353" y="1565"/>
                </a:lnTo>
                <a:lnTo>
                  <a:pt x="4353" y="1563"/>
                </a:lnTo>
                <a:lnTo>
                  <a:pt x="4353" y="1560"/>
                </a:lnTo>
                <a:lnTo>
                  <a:pt x="4353" y="1556"/>
                </a:lnTo>
                <a:lnTo>
                  <a:pt x="4353" y="1554"/>
                </a:lnTo>
                <a:lnTo>
                  <a:pt x="4355" y="1549"/>
                </a:lnTo>
                <a:lnTo>
                  <a:pt x="4353" y="1547"/>
                </a:lnTo>
                <a:lnTo>
                  <a:pt x="4353" y="1547"/>
                </a:lnTo>
                <a:lnTo>
                  <a:pt x="4353" y="1545"/>
                </a:lnTo>
                <a:lnTo>
                  <a:pt x="4355" y="1542"/>
                </a:lnTo>
                <a:lnTo>
                  <a:pt x="4357" y="1542"/>
                </a:lnTo>
                <a:lnTo>
                  <a:pt x="4362" y="1542"/>
                </a:lnTo>
                <a:lnTo>
                  <a:pt x="4362" y="1542"/>
                </a:lnTo>
                <a:lnTo>
                  <a:pt x="4364" y="1542"/>
                </a:lnTo>
                <a:lnTo>
                  <a:pt x="4366" y="1542"/>
                </a:lnTo>
                <a:lnTo>
                  <a:pt x="4369" y="1545"/>
                </a:lnTo>
                <a:lnTo>
                  <a:pt x="4369" y="1545"/>
                </a:lnTo>
                <a:lnTo>
                  <a:pt x="4366" y="1545"/>
                </a:lnTo>
                <a:lnTo>
                  <a:pt x="4369" y="1547"/>
                </a:lnTo>
                <a:lnTo>
                  <a:pt x="4366" y="1549"/>
                </a:lnTo>
                <a:lnTo>
                  <a:pt x="4366" y="1554"/>
                </a:lnTo>
                <a:lnTo>
                  <a:pt x="4366" y="1556"/>
                </a:lnTo>
                <a:lnTo>
                  <a:pt x="4366" y="1556"/>
                </a:lnTo>
                <a:lnTo>
                  <a:pt x="4369" y="1556"/>
                </a:lnTo>
                <a:lnTo>
                  <a:pt x="4371" y="1556"/>
                </a:lnTo>
                <a:lnTo>
                  <a:pt x="4375" y="1556"/>
                </a:lnTo>
                <a:lnTo>
                  <a:pt x="4380" y="1556"/>
                </a:lnTo>
                <a:lnTo>
                  <a:pt x="4382" y="1556"/>
                </a:lnTo>
                <a:lnTo>
                  <a:pt x="4382" y="1556"/>
                </a:lnTo>
                <a:lnTo>
                  <a:pt x="4382" y="1558"/>
                </a:lnTo>
                <a:lnTo>
                  <a:pt x="4384" y="1558"/>
                </a:lnTo>
                <a:lnTo>
                  <a:pt x="4387" y="1558"/>
                </a:lnTo>
                <a:lnTo>
                  <a:pt x="4387" y="1560"/>
                </a:lnTo>
                <a:lnTo>
                  <a:pt x="4389" y="1560"/>
                </a:lnTo>
                <a:lnTo>
                  <a:pt x="4389" y="1560"/>
                </a:lnTo>
                <a:lnTo>
                  <a:pt x="4389" y="1563"/>
                </a:lnTo>
                <a:lnTo>
                  <a:pt x="4391" y="1563"/>
                </a:lnTo>
                <a:lnTo>
                  <a:pt x="4393" y="1565"/>
                </a:lnTo>
                <a:lnTo>
                  <a:pt x="4393" y="1563"/>
                </a:lnTo>
                <a:lnTo>
                  <a:pt x="4393" y="1563"/>
                </a:lnTo>
                <a:lnTo>
                  <a:pt x="4393" y="1563"/>
                </a:lnTo>
                <a:lnTo>
                  <a:pt x="4396" y="1565"/>
                </a:lnTo>
                <a:lnTo>
                  <a:pt x="4396" y="1567"/>
                </a:lnTo>
                <a:lnTo>
                  <a:pt x="4398" y="1569"/>
                </a:lnTo>
                <a:lnTo>
                  <a:pt x="4398" y="1572"/>
                </a:lnTo>
                <a:lnTo>
                  <a:pt x="4398" y="1572"/>
                </a:lnTo>
                <a:lnTo>
                  <a:pt x="4398" y="1569"/>
                </a:lnTo>
                <a:lnTo>
                  <a:pt x="4398" y="1569"/>
                </a:lnTo>
                <a:lnTo>
                  <a:pt x="4400" y="1572"/>
                </a:lnTo>
                <a:lnTo>
                  <a:pt x="4400" y="1572"/>
                </a:lnTo>
                <a:lnTo>
                  <a:pt x="4402" y="1574"/>
                </a:lnTo>
                <a:lnTo>
                  <a:pt x="4402" y="1576"/>
                </a:lnTo>
                <a:lnTo>
                  <a:pt x="4400" y="1578"/>
                </a:lnTo>
                <a:lnTo>
                  <a:pt x="4402" y="1581"/>
                </a:lnTo>
                <a:lnTo>
                  <a:pt x="4402" y="1583"/>
                </a:lnTo>
                <a:lnTo>
                  <a:pt x="4405" y="1583"/>
                </a:lnTo>
                <a:lnTo>
                  <a:pt x="4405" y="1583"/>
                </a:lnTo>
                <a:lnTo>
                  <a:pt x="4407" y="1583"/>
                </a:lnTo>
                <a:lnTo>
                  <a:pt x="4407" y="1581"/>
                </a:lnTo>
                <a:lnTo>
                  <a:pt x="4407" y="1578"/>
                </a:lnTo>
                <a:lnTo>
                  <a:pt x="4409" y="1581"/>
                </a:lnTo>
                <a:lnTo>
                  <a:pt x="4409" y="1581"/>
                </a:lnTo>
                <a:lnTo>
                  <a:pt x="4411" y="1583"/>
                </a:lnTo>
                <a:lnTo>
                  <a:pt x="4409" y="1585"/>
                </a:lnTo>
                <a:lnTo>
                  <a:pt x="4409" y="1585"/>
                </a:lnTo>
                <a:lnTo>
                  <a:pt x="4409" y="1587"/>
                </a:lnTo>
                <a:lnTo>
                  <a:pt x="4407" y="1587"/>
                </a:lnTo>
                <a:lnTo>
                  <a:pt x="4409" y="1590"/>
                </a:lnTo>
                <a:lnTo>
                  <a:pt x="4409" y="1590"/>
                </a:lnTo>
                <a:lnTo>
                  <a:pt x="4414" y="1587"/>
                </a:lnTo>
                <a:lnTo>
                  <a:pt x="4414" y="1587"/>
                </a:lnTo>
                <a:lnTo>
                  <a:pt x="4414" y="1587"/>
                </a:lnTo>
                <a:lnTo>
                  <a:pt x="4414" y="1587"/>
                </a:lnTo>
                <a:lnTo>
                  <a:pt x="4420" y="1590"/>
                </a:lnTo>
                <a:lnTo>
                  <a:pt x="4423" y="1592"/>
                </a:lnTo>
                <a:lnTo>
                  <a:pt x="4423" y="1592"/>
                </a:lnTo>
                <a:lnTo>
                  <a:pt x="4425" y="1592"/>
                </a:lnTo>
                <a:lnTo>
                  <a:pt x="4425" y="1594"/>
                </a:lnTo>
                <a:lnTo>
                  <a:pt x="4425" y="1594"/>
                </a:lnTo>
                <a:lnTo>
                  <a:pt x="4427" y="1594"/>
                </a:lnTo>
                <a:lnTo>
                  <a:pt x="4427" y="1594"/>
                </a:lnTo>
                <a:lnTo>
                  <a:pt x="4429" y="1596"/>
                </a:lnTo>
                <a:lnTo>
                  <a:pt x="4429" y="1596"/>
                </a:lnTo>
                <a:lnTo>
                  <a:pt x="4432" y="1596"/>
                </a:lnTo>
                <a:lnTo>
                  <a:pt x="4432" y="1596"/>
                </a:lnTo>
                <a:lnTo>
                  <a:pt x="4432" y="1599"/>
                </a:lnTo>
                <a:lnTo>
                  <a:pt x="4432" y="1599"/>
                </a:lnTo>
                <a:lnTo>
                  <a:pt x="4432" y="1599"/>
                </a:lnTo>
                <a:lnTo>
                  <a:pt x="4429" y="1601"/>
                </a:lnTo>
                <a:lnTo>
                  <a:pt x="4429" y="1603"/>
                </a:lnTo>
                <a:lnTo>
                  <a:pt x="4427" y="1610"/>
                </a:lnTo>
                <a:lnTo>
                  <a:pt x="4427" y="1617"/>
                </a:lnTo>
                <a:lnTo>
                  <a:pt x="4429" y="1617"/>
                </a:lnTo>
                <a:lnTo>
                  <a:pt x="4427" y="1619"/>
                </a:lnTo>
                <a:lnTo>
                  <a:pt x="4429" y="1619"/>
                </a:lnTo>
                <a:lnTo>
                  <a:pt x="4432" y="1619"/>
                </a:lnTo>
                <a:lnTo>
                  <a:pt x="4434" y="1617"/>
                </a:lnTo>
                <a:lnTo>
                  <a:pt x="4436" y="1617"/>
                </a:lnTo>
                <a:lnTo>
                  <a:pt x="4436" y="1614"/>
                </a:lnTo>
                <a:lnTo>
                  <a:pt x="4438" y="1612"/>
                </a:lnTo>
                <a:lnTo>
                  <a:pt x="4449" y="1608"/>
                </a:lnTo>
                <a:lnTo>
                  <a:pt x="4449" y="1605"/>
                </a:lnTo>
                <a:lnTo>
                  <a:pt x="4449" y="1605"/>
                </a:lnTo>
                <a:lnTo>
                  <a:pt x="4449" y="1603"/>
                </a:lnTo>
                <a:lnTo>
                  <a:pt x="4447" y="1603"/>
                </a:lnTo>
                <a:lnTo>
                  <a:pt x="4443" y="1596"/>
                </a:lnTo>
                <a:lnTo>
                  <a:pt x="4445" y="1599"/>
                </a:lnTo>
                <a:lnTo>
                  <a:pt x="4449" y="1603"/>
                </a:lnTo>
                <a:lnTo>
                  <a:pt x="4452" y="1603"/>
                </a:lnTo>
                <a:lnTo>
                  <a:pt x="4454" y="1603"/>
                </a:lnTo>
                <a:lnTo>
                  <a:pt x="4454" y="1603"/>
                </a:lnTo>
                <a:lnTo>
                  <a:pt x="4454" y="1603"/>
                </a:lnTo>
                <a:lnTo>
                  <a:pt x="4454" y="1601"/>
                </a:lnTo>
                <a:lnTo>
                  <a:pt x="4454" y="1601"/>
                </a:lnTo>
                <a:lnTo>
                  <a:pt x="4449" y="1594"/>
                </a:lnTo>
                <a:lnTo>
                  <a:pt x="4447" y="1594"/>
                </a:lnTo>
                <a:lnTo>
                  <a:pt x="4454" y="1599"/>
                </a:lnTo>
                <a:lnTo>
                  <a:pt x="4454" y="1599"/>
                </a:lnTo>
                <a:lnTo>
                  <a:pt x="4456" y="1599"/>
                </a:lnTo>
                <a:lnTo>
                  <a:pt x="4456" y="1599"/>
                </a:lnTo>
                <a:lnTo>
                  <a:pt x="4456" y="1599"/>
                </a:lnTo>
                <a:lnTo>
                  <a:pt x="4456" y="1596"/>
                </a:lnTo>
                <a:lnTo>
                  <a:pt x="4456" y="1596"/>
                </a:lnTo>
                <a:lnTo>
                  <a:pt x="4458" y="1596"/>
                </a:lnTo>
                <a:lnTo>
                  <a:pt x="4458" y="1594"/>
                </a:lnTo>
                <a:lnTo>
                  <a:pt x="4458" y="1594"/>
                </a:lnTo>
                <a:lnTo>
                  <a:pt x="4456" y="1594"/>
                </a:lnTo>
                <a:lnTo>
                  <a:pt x="4454" y="1592"/>
                </a:lnTo>
                <a:lnTo>
                  <a:pt x="4454" y="1592"/>
                </a:lnTo>
                <a:lnTo>
                  <a:pt x="4456" y="1592"/>
                </a:lnTo>
                <a:lnTo>
                  <a:pt x="4458" y="1592"/>
                </a:lnTo>
                <a:lnTo>
                  <a:pt x="4458" y="1592"/>
                </a:lnTo>
                <a:lnTo>
                  <a:pt x="4458" y="1592"/>
                </a:lnTo>
                <a:lnTo>
                  <a:pt x="4458" y="1590"/>
                </a:lnTo>
                <a:lnTo>
                  <a:pt x="4456" y="1590"/>
                </a:lnTo>
                <a:lnTo>
                  <a:pt x="4456" y="1590"/>
                </a:lnTo>
                <a:lnTo>
                  <a:pt x="4456" y="1590"/>
                </a:lnTo>
                <a:lnTo>
                  <a:pt x="4458" y="1590"/>
                </a:lnTo>
                <a:lnTo>
                  <a:pt x="4458" y="1590"/>
                </a:lnTo>
                <a:lnTo>
                  <a:pt x="4461" y="1592"/>
                </a:lnTo>
                <a:lnTo>
                  <a:pt x="4461" y="1592"/>
                </a:lnTo>
                <a:lnTo>
                  <a:pt x="4461" y="1590"/>
                </a:lnTo>
                <a:lnTo>
                  <a:pt x="4461" y="1587"/>
                </a:lnTo>
                <a:lnTo>
                  <a:pt x="4461" y="1587"/>
                </a:lnTo>
                <a:lnTo>
                  <a:pt x="4463" y="1587"/>
                </a:lnTo>
                <a:lnTo>
                  <a:pt x="4463" y="1590"/>
                </a:lnTo>
                <a:lnTo>
                  <a:pt x="4463" y="1590"/>
                </a:lnTo>
                <a:lnTo>
                  <a:pt x="4465" y="1590"/>
                </a:lnTo>
                <a:lnTo>
                  <a:pt x="4465" y="1590"/>
                </a:lnTo>
                <a:lnTo>
                  <a:pt x="4465" y="1592"/>
                </a:lnTo>
                <a:lnTo>
                  <a:pt x="4467" y="1590"/>
                </a:lnTo>
                <a:lnTo>
                  <a:pt x="4470" y="1590"/>
                </a:lnTo>
                <a:lnTo>
                  <a:pt x="4470" y="1590"/>
                </a:lnTo>
                <a:lnTo>
                  <a:pt x="4474" y="1587"/>
                </a:lnTo>
                <a:lnTo>
                  <a:pt x="4476" y="1585"/>
                </a:lnTo>
                <a:lnTo>
                  <a:pt x="4479" y="1583"/>
                </a:lnTo>
                <a:lnTo>
                  <a:pt x="4481" y="1583"/>
                </a:lnTo>
                <a:lnTo>
                  <a:pt x="4481" y="1583"/>
                </a:lnTo>
                <a:lnTo>
                  <a:pt x="4483" y="1581"/>
                </a:lnTo>
                <a:lnTo>
                  <a:pt x="4485" y="1578"/>
                </a:lnTo>
                <a:lnTo>
                  <a:pt x="4488" y="1578"/>
                </a:lnTo>
                <a:lnTo>
                  <a:pt x="4490" y="1576"/>
                </a:lnTo>
                <a:lnTo>
                  <a:pt x="4492" y="1576"/>
                </a:lnTo>
                <a:lnTo>
                  <a:pt x="4492" y="1574"/>
                </a:lnTo>
                <a:lnTo>
                  <a:pt x="4494" y="1572"/>
                </a:lnTo>
                <a:lnTo>
                  <a:pt x="4494" y="1572"/>
                </a:lnTo>
                <a:lnTo>
                  <a:pt x="4494" y="1572"/>
                </a:lnTo>
                <a:lnTo>
                  <a:pt x="4497" y="1569"/>
                </a:lnTo>
                <a:lnTo>
                  <a:pt x="4497" y="1569"/>
                </a:lnTo>
                <a:lnTo>
                  <a:pt x="4494" y="1569"/>
                </a:lnTo>
                <a:lnTo>
                  <a:pt x="4494" y="1567"/>
                </a:lnTo>
                <a:lnTo>
                  <a:pt x="4497" y="1567"/>
                </a:lnTo>
                <a:lnTo>
                  <a:pt x="4497" y="1567"/>
                </a:lnTo>
                <a:lnTo>
                  <a:pt x="4497" y="1565"/>
                </a:lnTo>
                <a:lnTo>
                  <a:pt x="4497" y="1567"/>
                </a:lnTo>
                <a:lnTo>
                  <a:pt x="4497" y="1567"/>
                </a:lnTo>
                <a:lnTo>
                  <a:pt x="4497" y="1567"/>
                </a:lnTo>
                <a:lnTo>
                  <a:pt x="4497" y="1567"/>
                </a:lnTo>
                <a:lnTo>
                  <a:pt x="4497" y="1565"/>
                </a:lnTo>
                <a:lnTo>
                  <a:pt x="4497" y="1560"/>
                </a:lnTo>
                <a:lnTo>
                  <a:pt x="4497" y="1560"/>
                </a:lnTo>
                <a:lnTo>
                  <a:pt x="4497" y="1556"/>
                </a:lnTo>
                <a:lnTo>
                  <a:pt x="4497" y="1556"/>
                </a:lnTo>
                <a:lnTo>
                  <a:pt x="4499" y="1554"/>
                </a:lnTo>
                <a:lnTo>
                  <a:pt x="4499" y="1556"/>
                </a:lnTo>
                <a:lnTo>
                  <a:pt x="4499" y="1556"/>
                </a:lnTo>
                <a:lnTo>
                  <a:pt x="4499" y="1554"/>
                </a:lnTo>
                <a:lnTo>
                  <a:pt x="4499" y="1551"/>
                </a:lnTo>
                <a:lnTo>
                  <a:pt x="4499" y="1549"/>
                </a:lnTo>
                <a:lnTo>
                  <a:pt x="4497" y="1547"/>
                </a:lnTo>
                <a:lnTo>
                  <a:pt x="4497" y="1547"/>
                </a:lnTo>
                <a:lnTo>
                  <a:pt x="4497" y="1542"/>
                </a:lnTo>
                <a:lnTo>
                  <a:pt x="4497" y="1540"/>
                </a:lnTo>
                <a:lnTo>
                  <a:pt x="4497" y="1538"/>
                </a:lnTo>
                <a:lnTo>
                  <a:pt x="4497" y="1538"/>
                </a:lnTo>
                <a:lnTo>
                  <a:pt x="4497" y="1538"/>
                </a:lnTo>
                <a:lnTo>
                  <a:pt x="4497" y="1533"/>
                </a:lnTo>
                <a:lnTo>
                  <a:pt x="4497" y="1533"/>
                </a:lnTo>
                <a:lnTo>
                  <a:pt x="4497" y="1531"/>
                </a:lnTo>
                <a:lnTo>
                  <a:pt x="4497" y="1531"/>
                </a:lnTo>
                <a:lnTo>
                  <a:pt x="4494" y="1529"/>
                </a:lnTo>
                <a:lnTo>
                  <a:pt x="4494" y="1527"/>
                </a:lnTo>
                <a:lnTo>
                  <a:pt x="4494" y="1524"/>
                </a:lnTo>
                <a:lnTo>
                  <a:pt x="4492" y="1522"/>
                </a:lnTo>
                <a:lnTo>
                  <a:pt x="4492" y="1520"/>
                </a:lnTo>
                <a:lnTo>
                  <a:pt x="4492" y="1515"/>
                </a:lnTo>
                <a:lnTo>
                  <a:pt x="4490" y="1513"/>
                </a:lnTo>
                <a:lnTo>
                  <a:pt x="4488" y="1513"/>
                </a:lnTo>
                <a:lnTo>
                  <a:pt x="4488" y="1511"/>
                </a:lnTo>
                <a:lnTo>
                  <a:pt x="4485" y="1509"/>
                </a:lnTo>
                <a:lnTo>
                  <a:pt x="4483" y="1506"/>
                </a:lnTo>
                <a:lnTo>
                  <a:pt x="4483" y="1504"/>
                </a:lnTo>
                <a:lnTo>
                  <a:pt x="4481" y="1504"/>
                </a:lnTo>
                <a:lnTo>
                  <a:pt x="4481" y="1502"/>
                </a:lnTo>
                <a:lnTo>
                  <a:pt x="4481" y="1502"/>
                </a:lnTo>
                <a:lnTo>
                  <a:pt x="4481" y="1502"/>
                </a:lnTo>
                <a:lnTo>
                  <a:pt x="4481" y="1502"/>
                </a:lnTo>
                <a:lnTo>
                  <a:pt x="4481" y="1500"/>
                </a:lnTo>
                <a:lnTo>
                  <a:pt x="4479" y="1500"/>
                </a:lnTo>
                <a:lnTo>
                  <a:pt x="4479" y="1497"/>
                </a:lnTo>
                <a:lnTo>
                  <a:pt x="4476" y="1497"/>
                </a:lnTo>
                <a:lnTo>
                  <a:pt x="4476" y="1497"/>
                </a:lnTo>
                <a:lnTo>
                  <a:pt x="4476" y="1497"/>
                </a:lnTo>
                <a:lnTo>
                  <a:pt x="4474" y="1497"/>
                </a:lnTo>
                <a:lnTo>
                  <a:pt x="4474" y="1497"/>
                </a:lnTo>
                <a:lnTo>
                  <a:pt x="4472" y="1495"/>
                </a:lnTo>
                <a:lnTo>
                  <a:pt x="4472" y="1495"/>
                </a:lnTo>
                <a:lnTo>
                  <a:pt x="4470" y="1493"/>
                </a:lnTo>
                <a:lnTo>
                  <a:pt x="4470" y="1493"/>
                </a:lnTo>
                <a:lnTo>
                  <a:pt x="4467" y="1491"/>
                </a:lnTo>
                <a:lnTo>
                  <a:pt x="4465" y="1488"/>
                </a:lnTo>
                <a:lnTo>
                  <a:pt x="4463" y="1486"/>
                </a:lnTo>
                <a:lnTo>
                  <a:pt x="4461" y="1484"/>
                </a:lnTo>
                <a:lnTo>
                  <a:pt x="4458" y="1482"/>
                </a:lnTo>
                <a:lnTo>
                  <a:pt x="4454" y="1477"/>
                </a:lnTo>
                <a:lnTo>
                  <a:pt x="4452" y="1475"/>
                </a:lnTo>
                <a:lnTo>
                  <a:pt x="4452" y="1475"/>
                </a:lnTo>
                <a:lnTo>
                  <a:pt x="4454" y="1475"/>
                </a:lnTo>
                <a:lnTo>
                  <a:pt x="4454" y="1473"/>
                </a:lnTo>
                <a:lnTo>
                  <a:pt x="4454" y="1473"/>
                </a:lnTo>
                <a:lnTo>
                  <a:pt x="4452" y="1470"/>
                </a:lnTo>
                <a:lnTo>
                  <a:pt x="4449" y="1468"/>
                </a:lnTo>
                <a:lnTo>
                  <a:pt x="4449" y="1468"/>
                </a:lnTo>
                <a:lnTo>
                  <a:pt x="4447" y="1466"/>
                </a:lnTo>
                <a:lnTo>
                  <a:pt x="4445" y="1464"/>
                </a:lnTo>
                <a:lnTo>
                  <a:pt x="4443" y="1461"/>
                </a:lnTo>
                <a:lnTo>
                  <a:pt x="4443" y="1461"/>
                </a:lnTo>
                <a:lnTo>
                  <a:pt x="4443" y="1459"/>
                </a:lnTo>
                <a:lnTo>
                  <a:pt x="4443" y="1459"/>
                </a:lnTo>
                <a:lnTo>
                  <a:pt x="4440" y="1457"/>
                </a:lnTo>
                <a:lnTo>
                  <a:pt x="4440" y="1455"/>
                </a:lnTo>
                <a:lnTo>
                  <a:pt x="4443" y="1452"/>
                </a:lnTo>
                <a:lnTo>
                  <a:pt x="4443" y="1450"/>
                </a:lnTo>
                <a:lnTo>
                  <a:pt x="4443" y="1450"/>
                </a:lnTo>
                <a:lnTo>
                  <a:pt x="4443" y="1448"/>
                </a:lnTo>
                <a:lnTo>
                  <a:pt x="4443" y="1445"/>
                </a:lnTo>
                <a:lnTo>
                  <a:pt x="4445" y="1441"/>
                </a:lnTo>
                <a:lnTo>
                  <a:pt x="4447" y="1439"/>
                </a:lnTo>
                <a:lnTo>
                  <a:pt x="4449" y="1439"/>
                </a:lnTo>
                <a:lnTo>
                  <a:pt x="4452" y="1436"/>
                </a:lnTo>
                <a:lnTo>
                  <a:pt x="4454" y="1434"/>
                </a:lnTo>
                <a:lnTo>
                  <a:pt x="4454" y="1432"/>
                </a:lnTo>
                <a:lnTo>
                  <a:pt x="4454" y="1432"/>
                </a:lnTo>
                <a:lnTo>
                  <a:pt x="4458" y="1427"/>
                </a:lnTo>
                <a:lnTo>
                  <a:pt x="4458" y="1427"/>
                </a:lnTo>
                <a:lnTo>
                  <a:pt x="4456" y="1423"/>
                </a:lnTo>
                <a:lnTo>
                  <a:pt x="4456" y="1423"/>
                </a:lnTo>
                <a:lnTo>
                  <a:pt x="4458" y="1423"/>
                </a:lnTo>
                <a:lnTo>
                  <a:pt x="4458" y="1423"/>
                </a:lnTo>
                <a:lnTo>
                  <a:pt x="4458" y="1423"/>
                </a:lnTo>
                <a:lnTo>
                  <a:pt x="4461" y="1425"/>
                </a:lnTo>
                <a:lnTo>
                  <a:pt x="4461" y="1423"/>
                </a:lnTo>
                <a:lnTo>
                  <a:pt x="4461" y="1423"/>
                </a:lnTo>
                <a:lnTo>
                  <a:pt x="4463" y="1423"/>
                </a:lnTo>
                <a:lnTo>
                  <a:pt x="4463" y="1423"/>
                </a:lnTo>
                <a:lnTo>
                  <a:pt x="4463" y="1423"/>
                </a:lnTo>
                <a:lnTo>
                  <a:pt x="4465" y="1425"/>
                </a:lnTo>
                <a:lnTo>
                  <a:pt x="4467" y="1423"/>
                </a:lnTo>
                <a:lnTo>
                  <a:pt x="4467" y="1421"/>
                </a:lnTo>
                <a:lnTo>
                  <a:pt x="4467" y="1421"/>
                </a:lnTo>
                <a:lnTo>
                  <a:pt x="4467" y="1418"/>
                </a:lnTo>
                <a:lnTo>
                  <a:pt x="4470" y="1418"/>
                </a:lnTo>
                <a:lnTo>
                  <a:pt x="4472" y="1418"/>
                </a:lnTo>
                <a:lnTo>
                  <a:pt x="4472" y="1416"/>
                </a:lnTo>
                <a:lnTo>
                  <a:pt x="4474" y="1416"/>
                </a:lnTo>
                <a:lnTo>
                  <a:pt x="4476" y="1416"/>
                </a:lnTo>
                <a:lnTo>
                  <a:pt x="4476" y="1416"/>
                </a:lnTo>
                <a:lnTo>
                  <a:pt x="4479" y="1414"/>
                </a:lnTo>
                <a:lnTo>
                  <a:pt x="4479" y="1414"/>
                </a:lnTo>
                <a:lnTo>
                  <a:pt x="4481" y="1414"/>
                </a:lnTo>
                <a:lnTo>
                  <a:pt x="4481" y="1414"/>
                </a:lnTo>
                <a:lnTo>
                  <a:pt x="4483" y="1412"/>
                </a:lnTo>
                <a:lnTo>
                  <a:pt x="4483" y="1412"/>
                </a:lnTo>
                <a:lnTo>
                  <a:pt x="4483" y="1412"/>
                </a:lnTo>
                <a:lnTo>
                  <a:pt x="4483" y="1414"/>
                </a:lnTo>
                <a:lnTo>
                  <a:pt x="4485" y="1414"/>
                </a:lnTo>
                <a:lnTo>
                  <a:pt x="4485" y="1412"/>
                </a:lnTo>
                <a:lnTo>
                  <a:pt x="4485" y="1412"/>
                </a:lnTo>
                <a:lnTo>
                  <a:pt x="4485" y="1409"/>
                </a:lnTo>
                <a:lnTo>
                  <a:pt x="4485" y="1409"/>
                </a:lnTo>
                <a:lnTo>
                  <a:pt x="4485" y="1409"/>
                </a:lnTo>
                <a:lnTo>
                  <a:pt x="4488" y="1409"/>
                </a:lnTo>
                <a:lnTo>
                  <a:pt x="4485" y="1409"/>
                </a:lnTo>
                <a:lnTo>
                  <a:pt x="4488" y="1412"/>
                </a:lnTo>
                <a:lnTo>
                  <a:pt x="4488" y="1412"/>
                </a:lnTo>
                <a:lnTo>
                  <a:pt x="4488" y="1412"/>
                </a:lnTo>
                <a:lnTo>
                  <a:pt x="4490" y="1414"/>
                </a:lnTo>
                <a:lnTo>
                  <a:pt x="4490" y="1414"/>
                </a:lnTo>
                <a:lnTo>
                  <a:pt x="4492" y="1414"/>
                </a:lnTo>
                <a:lnTo>
                  <a:pt x="4492" y="1414"/>
                </a:lnTo>
                <a:lnTo>
                  <a:pt x="4494" y="1414"/>
                </a:lnTo>
                <a:lnTo>
                  <a:pt x="4494" y="1414"/>
                </a:lnTo>
                <a:lnTo>
                  <a:pt x="4494" y="1416"/>
                </a:lnTo>
                <a:lnTo>
                  <a:pt x="4494" y="1416"/>
                </a:lnTo>
                <a:lnTo>
                  <a:pt x="4494" y="1416"/>
                </a:lnTo>
                <a:lnTo>
                  <a:pt x="4497" y="1416"/>
                </a:lnTo>
                <a:lnTo>
                  <a:pt x="4499" y="1416"/>
                </a:lnTo>
                <a:lnTo>
                  <a:pt x="4499" y="1416"/>
                </a:lnTo>
                <a:lnTo>
                  <a:pt x="4501" y="1414"/>
                </a:lnTo>
                <a:lnTo>
                  <a:pt x="4501" y="1412"/>
                </a:lnTo>
                <a:lnTo>
                  <a:pt x="4501" y="1412"/>
                </a:lnTo>
                <a:lnTo>
                  <a:pt x="4501" y="1412"/>
                </a:lnTo>
                <a:lnTo>
                  <a:pt x="4503" y="1414"/>
                </a:lnTo>
                <a:lnTo>
                  <a:pt x="4503" y="1414"/>
                </a:lnTo>
                <a:lnTo>
                  <a:pt x="4506" y="1414"/>
                </a:lnTo>
                <a:lnTo>
                  <a:pt x="4506" y="1416"/>
                </a:lnTo>
                <a:lnTo>
                  <a:pt x="4508" y="1416"/>
                </a:lnTo>
                <a:lnTo>
                  <a:pt x="4508" y="1416"/>
                </a:lnTo>
                <a:lnTo>
                  <a:pt x="4506" y="1418"/>
                </a:lnTo>
                <a:lnTo>
                  <a:pt x="4506" y="1421"/>
                </a:lnTo>
                <a:lnTo>
                  <a:pt x="4503" y="1421"/>
                </a:lnTo>
                <a:lnTo>
                  <a:pt x="4503" y="1423"/>
                </a:lnTo>
                <a:lnTo>
                  <a:pt x="4503" y="1425"/>
                </a:lnTo>
                <a:lnTo>
                  <a:pt x="4503" y="1425"/>
                </a:lnTo>
                <a:lnTo>
                  <a:pt x="4503" y="1425"/>
                </a:lnTo>
                <a:lnTo>
                  <a:pt x="4506" y="1427"/>
                </a:lnTo>
                <a:lnTo>
                  <a:pt x="4506" y="1427"/>
                </a:lnTo>
                <a:lnTo>
                  <a:pt x="4506" y="1430"/>
                </a:lnTo>
                <a:lnTo>
                  <a:pt x="4506" y="1432"/>
                </a:lnTo>
                <a:lnTo>
                  <a:pt x="4508" y="1432"/>
                </a:lnTo>
                <a:lnTo>
                  <a:pt x="4508" y="1432"/>
                </a:lnTo>
                <a:lnTo>
                  <a:pt x="4508" y="1432"/>
                </a:lnTo>
                <a:lnTo>
                  <a:pt x="4508" y="1432"/>
                </a:lnTo>
                <a:lnTo>
                  <a:pt x="4506" y="1432"/>
                </a:lnTo>
                <a:lnTo>
                  <a:pt x="4506" y="1434"/>
                </a:lnTo>
                <a:lnTo>
                  <a:pt x="4508" y="1434"/>
                </a:lnTo>
                <a:lnTo>
                  <a:pt x="4510" y="1434"/>
                </a:lnTo>
                <a:lnTo>
                  <a:pt x="4515" y="1434"/>
                </a:lnTo>
                <a:lnTo>
                  <a:pt x="4515" y="1434"/>
                </a:lnTo>
                <a:lnTo>
                  <a:pt x="4517" y="1432"/>
                </a:lnTo>
                <a:lnTo>
                  <a:pt x="4517" y="1432"/>
                </a:lnTo>
                <a:lnTo>
                  <a:pt x="4517" y="1432"/>
                </a:lnTo>
                <a:lnTo>
                  <a:pt x="4512" y="1427"/>
                </a:lnTo>
                <a:lnTo>
                  <a:pt x="4512" y="1427"/>
                </a:lnTo>
                <a:lnTo>
                  <a:pt x="4515" y="1427"/>
                </a:lnTo>
                <a:lnTo>
                  <a:pt x="4515" y="1427"/>
                </a:lnTo>
                <a:lnTo>
                  <a:pt x="4515" y="1425"/>
                </a:lnTo>
                <a:lnTo>
                  <a:pt x="4510" y="1425"/>
                </a:lnTo>
                <a:lnTo>
                  <a:pt x="4510" y="1425"/>
                </a:lnTo>
                <a:lnTo>
                  <a:pt x="4512" y="1423"/>
                </a:lnTo>
                <a:lnTo>
                  <a:pt x="4512" y="1421"/>
                </a:lnTo>
                <a:lnTo>
                  <a:pt x="4515" y="1421"/>
                </a:lnTo>
                <a:lnTo>
                  <a:pt x="4515" y="1418"/>
                </a:lnTo>
                <a:lnTo>
                  <a:pt x="4515" y="1418"/>
                </a:lnTo>
                <a:lnTo>
                  <a:pt x="4515" y="1418"/>
                </a:lnTo>
                <a:lnTo>
                  <a:pt x="4515" y="1421"/>
                </a:lnTo>
                <a:lnTo>
                  <a:pt x="4517" y="1421"/>
                </a:lnTo>
                <a:lnTo>
                  <a:pt x="4517" y="1421"/>
                </a:lnTo>
                <a:lnTo>
                  <a:pt x="4519" y="1418"/>
                </a:lnTo>
                <a:lnTo>
                  <a:pt x="4521" y="1416"/>
                </a:lnTo>
                <a:lnTo>
                  <a:pt x="4521" y="1416"/>
                </a:lnTo>
                <a:lnTo>
                  <a:pt x="4524" y="1416"/>
                </a:lnTo>
                <a:lnTo>
                  <a:pt x="4524" y="1414"/>
                </a:lnTo>
                <a:lnTo>
                  <a:pt x="4526" y="1414"/>
                </a:lnTo>
                <a:lnTo>
                  <a:pt x="4526" y="1416"/>
                </a:lnTo>
                <a:lnTo>
                  <a:pt x="4526" y="1416"/>
                </a:lnTo>
                <a:lnTo>
                  <a:pt x="4528" y="1416"/>
                </a:lnTo>
                <a:lnTo>
                  <a:pt x="4528" y="1416"/>
                </a:lnTo>
                <a:lnTo>
                  <a:pt x="4530" y="1414"/>
                </a:lnTo>
                <a:lnTo>
                  <a:pt x="4533" y="1414"/>
                </a:lnTo>
                <a:lnTo>
                  <a:pt x="4535" y="1414"/>
                </a:lnTo>
                <a:lnTo>
                  <a:pt x="4535" y="1412"/>
                </a:lnTo>
                <a:lnTo>
                  <a:pt x="4535" y="1412"/>
                </a:lnTo>
                <a:lnTo>
                  <a:pt x="4537" y="1412"/>
                </a:lnTo>
                <a:lnTo>
                  <a:pt x="4537" y="1412"/>
                </a:lnTo>
                <a:lnTo>
                  <a:pt x="4537" y="1412"/>
                </a:lnTo>
                <a:lnTo>
                  <a:pt x="4539" y="1409"/>
                </a:lnTo>
                <a:lnTo>
                  <a:pt x="4539" y="1409"/>
                </a:lnTo>
                <a:lnTo>
                  <a:pt x="4542" y="1409"/>
                </a:lnTo>
                <a:lnTo>
                  <a:pt x="4542" y="1412"/>
                </a:lnTo>
                <a:lnTo>
                  <a:pt x="4544" y="1412"/>
                </a:lnTo>
                <a:lnTo>
                  <a:pt x="4544" y="1412"/>
                </a:lnTo>
                <a:lnTo>
                  <a:pt x="4546" y="1409"/>
                </a:lnTo>
                <a:lnTo>
                  <a:pt x="4546" y="1409"/>
                </a:lnTo>
                <a:lnTo>
                  <a:pt x="4544" y="1407"/>
                </a:lnTo>
                <a:lnTo>
                  <a:pt x="4546" y="1407"/>
                </a:lnTo>
                <a:lnTo>
                  <a:pt x="4546" y="1407"/>
                </a:lnTo>
                <a:lnTo>
                  <a:pt x="4546" y="1409"/>
                </a:lnTo>
                <a:lnTo>
                  <a:pt x="4546" y="1409"/>
                </a:lnTo>
                <a:lnTo>
                  <a:pt x="4546" y="1409"/>
                </a:lnTo>
                <a:lnTo>
                  <a:pt x="4548" y="1412"/>
                </a:lnTo>
                <a:lnTo>
                  <a:pt x="4548" y="1409"/>
                </a:lnTo>
                <a:lnTo>
                  <a:pt x="4551" y="1409"/>
                </a:lnTo>
                <a:lnTo>
                  <a:pt x="4551" y="1409"/>
                </a:lnTo>
                <a:lnTo>
                  <a:pt x="4553" y="1407"/>
                </a:lnTo>
                <a:lnTo>
                  <a:pt x="4553" y="1409"/>
                </a:lnTo>
                <a:lnTo>
                  <a:pt x="4555" y="1409"/>
                </a:lnTo>
                <a:lnTo>
                  <a:pt x="4555" y="1407"/>
                </a:lnTo>
                <a:lnTo>
                  <a:pt x="4555" y="1405"/>
                </a:lnTo>
                <a:lnTo>
                  <a:pt x="4557" y="1403"/>
                </a:lnTo>
                <a:lnTo>
                  <a:pt x="4557" y="1405"/>
                </a:lnTo>
                <a:lnTo>
                  <a:pt x="4560" y="1405"/>
                </a:lnTo>
                <a:lnTo>
                  <a:pt x="4560" y="1405"/>
                </a:lnTo>
                <a:lnTo>
                  <a:pt x="4560" y="1405"/>
                </a:lnTo>
                <a:lnTo>
                  <a:pt x="4562" y="1405"/>
                </a:lnTo>
                <a:lnTo>
                  <a:pt x="4562" y="1405"/>
                </a:lnTo>
                <a:lnTo>
                  <a:pt x="4564" y="1403"/>
                </a:lnTo>
                <a:lnTo>
                  <a:pt x="4564" y="1403"/>
                </a:lnTo>
                <a:lnTo>
                  <a:pt x="4564" y="1400"/>
                </a:lnTo>
                <a:lnTo>
                  <a:pt x="4564" y="1400"/>
                </a:lnTo>
                <a:lnTo>
                  <a:pt x="4564" y="1398"/>
                </a:lnTo>
                <a:lnTo>
                  <a:pt x="4562" y="1396"/>
                </a:lnTo>
                <a:lnTo>
                  <a:pt x="4562" y="1396"/>
                </a:lnTo>
                <a:lnTo>
                  <a:pt x="4562" y="1394"/>
                </a:lnTo>
                <a:lnTo>
                  <a:pt x="4560" y="1394"/>
                </a:lnTo>
                <a:lnTo>
                  <a:pt x="4560" y="1394"/>
                </a:lnTo>
                <a:lnTo>
                  <a:pt x="4560" y="1391"/>
                </a:lnTo>
                <a:lnTo>
                  <a:pt x="4562" y="1391"/>
                </a:lnTo>
                <a:lnTo>
                  <a:pt x="4562" y="1391"/>
                </a:lnTo>
                <a:lnTo>
                  <a:pt x="4562" y="1389"/>
                </a:lnTo>
                <a:lnTo>
                  <a:pt x="4564" y="1389"/>
                </a:lnTo>
                <a:lnTo>
                  <a:pt x="4564" y="1389"/>
                </a:lnTo>
                <a:lnTo>
                  <a:pt x="4564" y="1389"/>
                </a:lnTo>
                <a:lnTo>
                  <a:pt x="4564" y="1391"/>
                </a:lnTo>
                <a:lnTo>
                  <a:pt x="4564" y="1391"/>
                </a:lnTo>
                <a:lnTo>
                  <a:pt x="4564" y="1394"/>
                </a:lnTo>
                <a:lnTo>
                  <a:pt x="4564" y="1394"/>
                </a:lnTo>
                <a:lnTo>
                  <a:pt x="4566" y="1396"/>
                </a:lnTo>
                <a:lnTo>
                  <a:pt x="4569" y="1398"/>
                </a:lnTo>
                <a:lnTo>
                  <a:pt x="4569" y="1398"/>
                </a:lnTo>
                <a:lnTo>
                  <a:pt x="4571" y="1398"/>
                </a:lnTo>
                <a:lnTo>
                  <a:pt x="4571" y="1400"/>
                </a:lnTo>
                <a:lnTo>
                  <a:pt x="4569" y="1400"/>
                </a:lnTo>
                <a:lnTo>
                  <a:pt x="4569" y="1400"/>
                </a:lnTo>
                <a:lnTo>
                  <a:pt x="4569" y="1400"/>
                </a:lnTo>
                <a:lnTo>
                  <a:pt x="4571" y="1400"/>
                </a:lnTo>
                <a:lnTo>
                  <a:pt x="4573" y="1400"/>
                </a:lnTo>
                <a:lnTo>
                  <a:pt x="4575" y="1403"/>
                </a:lnTo>
                <a:lnTo>
                  <a:pt x="4575" y="1403"/>
                </a:lnTo>
                <a:lnTo>
                  <a:pt x="4575" y="1400"/>
                </a:lnTo>
                <a:lnTo>
                  <a:pt x="4575" y="1400"/>
                </a:lnTo>
                <a:lnTo>
                  <a:pt x="4575" y="1400"/>
                </a:lnTo>
                <a:lnTo>
                  <a:pt x="4575" y="1400"/>
                </a:lnTo>
                <a:lnTo>
                  <a:pt x="4575" y="1398"/>
                </a:lnTo>
                <a:lnTo>
                  <a:pt x="4575" y="1398"/>
                </a:lnTo>
                <a:lnTo>
                  <a:pt x="4575" y="1398"/>
                </a:lnTo>
                <a:lnTo>
                  <a:pt x="4578" y="1398"/>
                </a:lnTo>
                <a:lnTo>
                  <a:pt x="4578" y="1398"/>
                </a:lnTo>
                <a:lnTo>
                  <a:pt x="4580" y="1398"/>
                </a:lnTo>
                <a:lnTo>
                  <a:pt x="4580" y="1398"/>
                </a:lnTo>
                <a:lnTo>
                  <a:pt x="4580" y="1396"/>
                </a:lnTo>
                <a:lnTo>
                  <a:pt x="4580" y="1396"/>
                </a:lnTo>
                <a:lnTo>
                  <a:pt x="4580" y="1396"/>
                </a:lnTo>
                <a:lnTo>
                  <a:pt x="4582" y="1396"/>
                </a:lnTo>
                <a:lnTo>
                  <a:pt x="4582" y="1396"/>
                </a:lnTo>
                <a:lnTo>
                  <a:pt x="4584" y="1398"/>
                </a:lnTo>
                <a:lnTo>
                  <a:pt x="4584" y="1396"/>
                </a:lnTo>
                <a:lnTo>
                  <a:pt x="4584" y="1396"/>
                </a:lnTo>
                <a:lnTo>
                  <a:pt x="4587" y="1396"/>
                </a:lnTo>
                <a:lnTo>
                  <a:pt x="4587" y="1394"/>
                </a:lnTo>
                <a:lnTo>
                  <a:pt x="4589" y="1394"/>
                </a:lnTo>
                <a:lnTo>
                  <a:pt x="4591" y="1394"/>
                </a:lnTo>
                <a:lnTo>
                  <a:pt x="4591" y="1396"/>
                </a:lnTo>
                <a:lnTo>
                  <a:pt x="4593" y="1396"/>
                </a:lnTo>
                <a:lnTo>
                  <a:pt x="4593" y="1394"/>
                </a:lnTo>
                <a:lnTo>
                  <a:pt x="4596" y="1394"/>
                </a:lnTo>
                <a:lnTo>
                  <a:pt x="4596" y="1394"/>
                </a:lnTo>
                <a:lnTo>
                  <a:pt x="4598" y="1394"/>
                </a:lnTo>
                <a:lnTo>
                  <a:pt x="4600" y="1394"/>
                </a:lnTo>
                <a:lnTo>
                  <a:pt x="4602" y="1394"/>
                </a:lnTo>
                <a:lnTo>
                  <a:pt x="4605" y="1394"/>
                </a:lnTo>
                <a:lnTo>
                  <a:pt x="4605" y="1391"/>
                </a:lnTo>
                <a:lnTo>
                  <a:pt x="4605" y="1391"/>
                </a:lnTo>
                <a:lnTo>
                  <a:pt x="4605" y="1391"/>
                </a:lnTo>
                <a:lnTo>
                  <a:pt x="4607" y="1391"/>
                </a:lnTo>
                <a:lnTo>
                  <a:pt x="4609" y="1391"/>
                </a:lnTo>
                <a:lnTo>
                  <a:pt x="4609" y="1391"/>
                </a:lnTo>
                <a:lnTo>
                  <a:pt x="4609" y="1387"/>
                </a:lnTo>
                <a:lnTo>
                  <a:pt x="4611" y="1387"/>
                </a:lnTo>
                <a:lnTo>
                  <a:pt x="4611" y="1387"/>
                </a:lnTo>
                <a:lnTo>
                  <a:pt x="4611" y="1387"/>
                </a:lnTo>
                <a:lnTo>
                  <a:pt x="4611" y="1385"/>
                </a:lnTo>
                <a:lnTo>
                  <a:pt x="4611" y="1385"/>
                </a:lnTo>
                <a:lnTo>
                  <a:pt x="4614" y="1385"/>
                </a:lnTo>
                <a:lnTo>
                  <a:pt x="4614" y="1385"/>
                </a:lnTo>
                <a:lnTo>
                  <a:pt x="4616" y="1385"/>
                </a:lnTo>
                <a:lnTo>
                  <a:pt x="4616" y="1380"/>
                </a:lnTo>
                <a:lnTo>
                  <a:pt x="4618" y="1380"/>
                </a:lnTo>
                <a:lnTo>
                  <a:pt x="4618" y="1382"/>
                </a:lnTo>
                <a:lnTo>
                  <a:pt x="4620" y="1380"/>
                </a:lnTo>
                <a:lnTo>
                  <a:pt x="4620" y="1380"/>
                </a:lnTo>
                <a:lnTo>
                  <a:pt x="4623" y="1380"/>
                </a:lnTo>
                <a:lnTo>
                  <a:pt x="4623" y="1380"/>
                </a:lnTo>
                <a:lnTo>
                  <a:pt x="4623" y="1380"/>
                </a:lnTo>
                <a:lnTo>
                  <a:pt x="4623" y="1382"/>
                </a:lnTo>
                <a:lnTo>
                  <a:pt x="4623" y="1380"/>
                </a:lnTo>
                <a:lnTo>
                  <a:pt x="4625" y="1378"/>
                </a:lnTo>
                <a:lnTo>
                  <a:pt x="4625" y="1378"/>
                </a:lnTo>
                <a:lnTo>
                  <a:pt x="4625" y="1378"/>
                </a:lnTo>
                <a:lnTo>
                  <a:pt x="4625" y="1378"/>
                </a:lnTo>
                <a:lnTo>
                  <a:pt x="4627" y="1378"/>
                </a:lnTo>
                <a:lnTo>
                  <a:pt x="4627" y="1378"/>
                </a:lnTo>
                <a:lnTo>
                  <a:pt x="4627" y="1376"/>
                </a:lnTo>
                <a:lnTo>
                  <a:pt x="4629" y="1373"/>
                </a:lnTo>
                <a:lnTo>
                  <a:pt x="4629" y="1373"/>
                </a:lnTo>
                <a:lnTo>
                  <a:pt x="4632" y="1373"/>
                </a:lnTo>
                <a:lnTo>
                  <a:pt x="4634" y="1371"/>
                </a:lnTo>
                <a:lnTo>
                  <a:pt x="4634" y="1369"/>
                </a:lnTo>
                <a:lnTo>
                  <a:pt x="4634" y="1369"/>
                </a:lnTo>
                <a:lnTo>
                  <a:pt x="4632" y="1369"/>
                </a:lnTo>
                <a:lnTo>
                  <a:pt x="4629" y="1367"/>
                </a:lnTo>
                <a:lnTo>
                  <a:pt x="4629" y="1367"/>
                </a:lnTo>
                <a:lnTo>
                  <a:pt x="4632" y="1367"/>
                </a:lnTo>
                <a:lnTo>
                  <a:pt x="4632" y="1367"/>
                </a:lnTo>
                <a:lnTo>
                  <a:pt x="4634" y="1367"/>
                </a:lnTo>
                <a:lnTo>
                  <a:pt x="4634" y="1364"/>
                </a:lnTo>
                <a:lnTo>
                  <a:pt x="4634" y="1364"/>
                </a:lnTo>
                <a:lnTo>
                  <a:pt x="4636" y="1364"/>
                </a:lnTo>
                <a:lnTo>
                  <a:pt x="4638" y="1364"/>
                </a:lnTo>
                <a:lnTo>
                  <a:pt x="4638" y="1364"/>
                </a:lnTo>
                <a:lnTo>
                  <a:pt x="4641" y="1364"/>
                </a:lnTo>
                <a:lnTo>
                  <a:pt x="4643" y="1364"/>
                </a:lnTo>
                <a:lnTo>
                  <a:pt x="4643" y="1362"/>
                </a:lnTo>
                <a:lnTo>
                  <a:pt x="4643" y="1362"/>
                </a:lnTo>
                <a:lnTo>
                  <a:pt x="4643" y="1362"/>
                </a:lnTo>
                <a:lnTo>
                  <a:pt x="4643" y="1360"/>
                </a:lnTo>
                <a:lnTo>
                  <a:pt x="4643" y="1360"/>
                </a:lnTo>
                <a:lnTo>
                  <a:pt x="4645" y="1360"/>
                </a:lnTo>
                <a:lnTo>
                  <a:pt x="4647" y="1360"/>
                </a:lnTo>
                <a:lnTo>
                  <a:pt x="4647" y="1358"/>
                </a:lnTo>
                <a:lnTo>
                  <a:pt x="4647" y="1355"/>
                </a:lnTo>
                <a:lnTo>
                  <a:pt x="4647" y="1355"/>
                </a:lnTo>
                <a:lnTo>
                  <a:pt x="4650" y="1355"/>
                </a:lnTo>
                <a:lnTo>
                  <a:pt x="4652" y="1355"/>
                </a:lnTo>
                <a:lnTo>
                  <a:pt x="4652" y="1355"/>
                </a:lnTo>
                <a:lnTo>
                  <a:pt x="4652" y="1353"/>
                </a:lnTo>
                <a:lnTo>
                  <a:pt x="4652" y="1353"/>
                </a:lnTo>
                <a:lnTo>
                  <a:pt x="4650" y="1351"/>
                </a:lnTo>
                <a:lnTo>
                  <a:pt x="4652" y="1351"/>
                </a:lnTo>
                <a:lnTo>
                  <a:pt x="4652" y="1351"/>
                </a:lnTo>
                <a:lnTo>
                  <a:pt x="4654" y="1351"/>
                </a:lnTo>
                <a:lnTo>
                  <a:pt x="4654" y="1351"/>
                </a:lnTo>
                <a:lnTo>
                  <a:pt x="4656" y="1351"/>
                </a:lnTo>
                <a:lnTo>
                  <a:pt x="4656" y="1353"/>
                </a:lnTo>
                <a:lnTo>
                  <a:pt x="4659" y="1351"/>
                </a:lnTo>
                <a:lnTo>
                  <a:pt x="4659" y="1351"/>
                </a:lnTo>
                <a:lnTo>
                  <a:pt x="4656" y="1349"/>
                </a:lnTo>
                <a:lnTo>
                  <a:pt x="4656" y="1346"/>
                </a:lnTo>
                <a:lnTo>
                  <a:pt x="4659" y="1344"/>
                </a:lnTo>
                <a:lnTo>
                  <a:pt x="4659" y="1344"/>
                </a:lnTo>
                <a:lnTo>
                  <a:pt x="4659" y="1342"/>
                </a:lnTo>
                <a:lnTo>
                  <a:pt x="4656" y="1342"/>
                </a:lnTo>
                <a:lnTo>
                  <a:pt x="4654" y="1342"/>
                </a:lnTo>
                <a:lnTo>
                  <a:pt x="4654" y="1342"/>
                </a:lnTo>
                <a:lnTo>
                  <a:pt x="4652" y="1342"/>
                </a:lnTo>
                <a:lnTo>
                  <a:pt x="4650" y="1340"/>
                </a:lnTo>
                <a:lnTo>
                  <a:pt x="4652" y="1340"/>
                </a:lnTo>
                <a:lnTo>
                  <a:pt x="4654" y="1342"/>
                </a:lnTo>
                <a:lnTo>
                  <a:pt x="4654" y="1342"/>
                </a:lnTo>
                <a:lnTo>
                  <a:pt x="4656" y="1342"/>
                </a:lnTo>
                <a:lnTo>
                  <a:pt x="4656" y="1340"/>
                </a:lnTo>
                <a:lnTo>
                  <a:pt x="4659" y="1337"/>
                </a:lnTo>
                <a:lnTo>
                  <a:pt x="4661" y="1337"/>
                </a:lnTo>
                <a:lnTo>
                  <a:pt x="4661" y="1337"/>
                </a:lnTo>
                <a:lnTo>
                  <a:pt x="4661" y="1335"/>
                </a:lnTo>
                <a:lnTo>
                  <a:pt x="4661" y="1335"/>
                </a:lnTo>
                <a:lnTo>
                  <a:pt x="4661" y="1335"/>
                </a:lnTo>
                <a:lnTo>
                  <a:pt x="4661" y="1333"/>
                </a:lnTo>
                <a:lnTo>
                  <a:pt x="4659" y="1333"/>
                </a:lnTo>
                <a:lnTo>
                  <a:pt x="4659" y="1331"/>
                </a:lnTo>
                <a:lnTo>
                  <a:pt x="4659" y="1331"/>
                </a:lnTo>
                <a:lnTo>
                  <a:pt x="4656" y="1331"/>
                </a:lnTo>
                <a:lnTo>
                  <a:pt x="4656" y="1328"/>
                </a:lnTo>
                <a:lnTo>
                  <a:pt x="4659" y="1328"/>
                </a:lnTo>
                <a:lnTo>
                  <a:pt x="4659" y="1331"/>
                </a:lnTo>
                <a:lnTo>
                  <a:pt x="4661" y="1328"/>
                </a:lnTo>
                <a:lnTo>
                  <a:pt x="4661" y="1328"/>
                </a:lnTo>
                <a:lnTo>
                  <a:pt x="4661" y="1328"/>
                </a:lnTo>
                <a:lnTo>
                  <a:pt x="4661" y="1328"/>
                </a:lnTo>
                <a:lnTo>
                  <a:pt x="4661" y="1331"/>
                </a:lnTo>
                <a:lnTo>
                  <a:pt x="4661" y="1331"/>
                </a:lnTo>
                <a:lnTo>
                  <a:pt x="4661" y="1331"/>
                </a:lnTo>
                <a:lnTo>
                  <a:pt x="4663" y="1333"/>
                </a:lnTo>
                <a:lnTo>
                  <a:pt x="4663" y="1333"/>
                </a:lnTo>
                <a:lnTo>
                  <a:pt x="4665" y="1331"/>
                </a:lnTo>
                <a:lnTo>
                  <a:pt x="4665" y="1331"/>
                </a:lnTo>
                <a:lnTo>
                  <a:pt x="4665" y="1328"/>
                </a:lnTo>
                <a:lnTo>
                  <a:pt x="4665" y="1326"/>
                </a:lnTo>
                <a:lnTo>
                  <a:pt x="4668" y="1324"/>
                </a:lnTo>
                <a:lnTo>
                  <a:pt x="4670" y="1322"/>
                </a:lnTo>
                <a:lnTo>
                  <a:pt x="4672" y="1322"/>
                </a:lnTo>
                <a:lnTo>
                  <a:pt x="4672" y="1319"/>
                </a:lnTo>
                <a:lnTo>
                  <a:pt x="4674" y="1319"/>
                </a:lnTo>
                <a:lnTo>
                  <a:pt x="4674" y="1317"/>
                </a:lnTo>
                <a:lnTo>
                  <a:pt x="4672" y="1315"/>
                </a:lnTo>
                <a:lnTo>
                  <a:pt x="4674" y="1315"/>
                </a:lnTo>
                <a:lnTo>
                  <a:pt x="4674" y="1315"/>
                </a:lnTo>
                <a:lnTo>
                  <a:pt x="4674" y="1313"/>
                </a:lnTo>
                <a:lnTo>
                  <a:pt x="4677" y="1310"/>
                </a:lnTo>
                <a:lnTo>
                  <a:pt x="4677" y="1310"/>
                </a:lnTo>
                <a:lnTo>
                  <a:pt x="4677" y="1308"/>
                </a:lnTo>
                <a:lnTo>
                  <a:pt x="4674" y="1308"/>
                </a:lnTo>
                <a:lnTo>
                  <a:pt x="4677" y="1308"/>
                </a:lnTo>
                <a:lnTo>
                  <a:pt x="4677" y="1308"/>
                </a:lnTo>
                <a:lnTo>
                  <a:pt x="4679" y="1308"/>
                </a:lnTo>
                <a:lnTo>
                  <a:pt x="4679" y="1306"/>
                </a:lnTo>
                <a:lnTo>
                  <a:pt x="4681" y="1304"/>
                </a:lnTo>
                <a:lnTo>
                  <a:pt x="4681" y="1304"/>
                </a:lnTo>
                <a:lnTo>
                  <a:pt x="4683" y="1304"/>
                </a:lnTo>
                <a:lnTo>
                  <a:pt x="4683" y="1306"/>
                </a:lnTo>
                <a:lnTo>
                  <a:pt x="4686" y="1306"/>
                </a:lnTo>
                <a:lnTo>
                  <a:pt x="4688" y="1304"/>
                </a:lnTo>
                <a:lnTo>
                  <a:pt x="4688" y="1304"/>
                </a:lnTo>
                <a:lnTo>
                  <a:pt x="4688" y="1304"/>
                </a:lnTo>
                <a:lnTo>
                  <a:pt x="4688" y="1299"/>
                </a:lnTo>
                <a:lnTo>
                  <a:pt x="4688" y="1297"/>
                </a:lnTo>
                <a:lnTo>
                  <a:pt x="4688" y="1297"/>
                </a:lnTo>
                <a:lnTo>
                  <a:pt x="4688" y="1297"/>
                </a:lnTo>
                <a:lnTo>
                  <a:pt x="4690" y="1297"/>
                </a:lnTo>
                <a:lnTo>
                  <a:pt x="4690" y="1295"/>
                </a:lnTo>
                <a:lnTo>
                  <a:pt x="4688" y="1292"/>
                </a:lnTo>
                <a:lnTo>
                  <a:pt x="4690" y="1292"/>
                </a:lnTo>
                <a:lnTo>
                  <a:pt x="4690" y="1292"/>
                </a:lnTo>
                <a:lnTo>
                  <a:pt x="4690" y="1292"/>
                </a:lnTo>
                <a:lnTo>
                  <a:pt x="4688" y="1290"/>
                </a:lnTo>
                <a:lnTo>
                  <a:pt x="4686" y="1290"/>
                </a:lnTo>
                <a:lnTo>
                  <a:pt x="4688" y="1288"/>
                </a:lnTo>
                <a:lnTo>
                  <a:pt x="4688" y="1288"/>
                </a:lnTo>
                <a:lnTo>
                  <a:pt x="4690" y="1288"/>
                </a:lnTo>
                <a:lnTo>
                  <a:pt x="4690" y="1288"/>
                </a:lnTo>
                <a:lnTo>
                  <a:pt x="4692" y="1288"/>
                </a:lnTo>
                <a:lnTo>
                  <a:pt x="4692" y="1290"/>
                </a:lnTo>
                <a:lnTo>
                  <a:pt x="4695" y="1290"/>
                </a:lnTo>
                <a:lnTo>
                  <a:pt x="4695" y="1283"/>
                </a:lnTo>
                <a:lnTo>
                  <a:pt x="4695" y="1281"/>
                </a:lnTo>
                <a:lnTo>
                  <a:pt x="4692" y="1281"/>
                </a:lnTo>
                <a:lnTo>
                  <a:pt x="4692" y="1281"/>
                </a:lnTo>
                <a:lnTo>
                  <a:pt x="4690" y="1283"/>
                </a:lnTo>
                <a:lnTo>
                  <a:pt x="4688" y="1283"/>
                </a:lnTo>
                <a:lnTo>
                  <a:pt x="4688" y="1283"/>
                </a:lnTo>
                <a:lnTo>
                  <a:pt x="4690" y="1281"/>
                </a:lnTo>
                <a:lnTo>
                  <a:pt x="4692" y="1279"/>
                </a:lnTo>
                <a:lnTo>
                  <a:pt x="4697" y="1277"/>
                </a:lnTo>
                <a:lnTo>
                  <a:pt x="4695" y="1277"/>
                </a:lnTo>
                <a:lnTo>
                  <a:pt x="4695" y="1277"/>
                </a:lnTo>
                <a:lnTo>
                  <a:pt x="4692" y="1277"/>
                </a:lnTo>
                <a:lnTo>
                  <a:pt x="4690" y="1277"/>
                </a:lnTo>
                <a:lnTo>
                  <a:pt x="4686" y="1272"/>
                </a:lnTo>
                <a:lnTo>
                  <a:pt x="4686" y="1270"/>
                </a:lnTo>
                <a:lnTo>
                  <a:pt x="4683" y="1270"/>
                </a:lnTo>
                <a:lnTo>
                  <a:pt x="4681" y="1270"/>
                </a:lnTo>
                <a:lnTo>
                  <a:pt x="4679" y="1272"/>
                </a:lnTo>
                <a:lnTo>
                  <a:pt x="4674" y="1272"/>
                </a:lnTo>
                <a:lnTo>
                  <a:pt x="4672" y="1270"/>
                </a:lnTo>
                <a:lnTo>
                  <a:pt x="4670" y="1270"/>
                </a:lnTo>
                <a:lnTo>
                  <a:pt x="4668" y="1270"/>
                </a:lnTo>
                <a:lnTo>
                  <a:pt x="4668" y="1270"/>
                </a:lnTo>
                <a:lnTo>
                  <a:pt x="4668" y="1272"/>
                </a:lnTo>
                <a:lnTo>
                  <a:pt x="4668" y="1270"/>
                </a:lnTo>
                <a:lnTo>
                  <a:pt x="4670" y="1268"/>
                </a:lnTo>
                <a:lnTo>
                  <a:pt x="4674" y="1268"/>
                </a:lnTo>
                <a:lnTo>
                  <a:pt x="4677" y="1270"/>
                </a:lnTo>
                <a:lnTo>
                  <a:pt x="4679" y="1268"/>
                </a:lnTo>
                <a:lnTo>
                  <a:pt x="4679" y="1268"/>
                </a:lnTo>
                <a:lnTo>
                  <a:pt x="4679" y="1265"/>
                </a:lnTo>
                <a:lnTo>
                  <a:pt x="4683" y="1263"/>
                </a:lnTo>
                <a:lnTo>
                  <a:pt x="4686" y="1261"/>
                </a:lnTo>
                <a:lnTo>
                  <a:pt x="4688" y="1261"/>
                </a:lnTo>
                <a:lnTo>
                  <a:pt x="4690" y="1261"/>
                </a:lnTo>
                <a:lnTo>
                  <a:pt x="4692" y="1261"/>
                </a:lnTo>
                <a:lnTo>
                  <a:pt x="4692" y="1259"/>
                </a:lnTo>
                <a:lnTo>
                  <a:pt x="4692" y="1256"/>
                </a:lnTo>
                <a:lnTo>
                  <a:pt x="4692" y="1256"/>
                </a:lnTo>
                <a:lnTo>
                  <a:pt x="4690" y="1252"/>
                </a:lnTo>
                <a:lnTo>
                  <a:pt x="4686" y="1250"/>
                </a:lnTo>
                <a:lnTo>
                  <a:pt x="4683" y="1247"/>
                </a:lnTo>
                <a:lnTo>
                  <a:pt x="4681" y="1245"/>
                </a:lnTo>
                <a:lnTo>
                  <a:pt x="4679" y="1245"/>
                </a:lnTo>
                <a:lnTo>
                  <a:pt x="4677" y="1245"/>
                </a:lnTo>
                <a:lnTo>
                  <a:pt x="4677" y="1243"/>
                </a:lnTo>
                <a:lnTo>
                  <a:pt x="4674" y="1241"/>
                </a:lnTo>
                <a:lnTo>
                  <a:pt x="4672" y="1241"/>
                </a:lnTo>
                <a:lnTo>
                  <a:pt x="4670" y="1243"/>
                </a:lnTo>
                <a:lnTo>
                  <a:pt x="4668" y="1243"/>
                </a:lnTo>
                <a:lnTo>
                  <a:pt x="4665" y="1243"/>
                </a:lnTo>
                <a:lnTo>
                  <a:pt x="4665" y="1243"/>
                </a:lnTo>
                <a:lnTo>
                  <a:pt x="4665" y="1241"/>
                </a:lnTo>
                <a:lnTo>
                  <a:pt x="4668" y="1243"/>
                </a:lnTo>
                <a:lnTo>
                  <a:pt x="4672" y="1238"/>
                </a:lnTo>
                <a:lnTo>
                  <a:pt x="4674" y="1241"/>
                </a:lnTo>
                <a:lnTo>
                  <a:pt x="4677" y="1241"/>
                </a:lnTo>
                <a:lnTo>
                  <a:pt x="4679" y="1243"/>
                </a:lnTo>
                <a:lnTo>
                  <a:pt x="4681" y="1243"/>
                </a:lnTo>
                <a:lnTo>
                  <a:pt x="4683" y="1243"/>
                </a:lnTo>
                <a:lnTo>
                  <a:pt x="4686" y="1243"/>
                </a:lnTo>
                <a:lnTo>
                  <a:pt x="4690" y="1245"/>
                </a:lnTo>
                <a:lnTo>
                  <a:pt x="4692" y="1247"/>
                </a:lnTo>
                <a:lnTo>
                  <a:pt x="4692" y="1247"/>
                </a:lnTo>
                <a:lnTo>
                  <a:pt x="4692" y="1245"/>
                </a:lnTo>
                <a:lnTo>
                  <a:pt x="4692" y="1243"/>
                </a:lnTo>
                <a:lnTo>
                  <a:pt x="4690" y="1241"/>
                </a:lnTo>
                <a:lnTo>
                  <a:pt x="4690" y="1241"/>
                </a:lnTo>
                <a:lnTo>
                  <a:pt x="4688" y="1238"/>
                </a:lnTo>
                <a:lnTo>
                  <a:pt x="4686" y="1238"/>
                </a:lnTo>
                <a:lnTo>
                  <a:pt x="4686" y="1238"/>
                </a:lnTo>
                <a:lnTo>
                  <a:pt x="4686" y="1234"/>
                </a:lnTo>
                <a:lnTo>
                  <a:pt x="4686" y="1234"/>
                </a:lnTo>
                <a:lnTo>
                  <a:pt x="4683" y="1234"/>
                </a:lnTo>
                <a:lnTo>
                  <a:pt x="4679" y="1232"/>
                </a:lnTo>
                <a:lnTo>
                  <a:pt x="4677" y="1229"/>
                </a:lnTo>
                <a:lnTo>
                  <a:pt x="4677" y="1227"/>
                </a:lnTo>
                <a:lnTo>
                  <a:pt x="4679" y="1227"/>
                </a:lnTo>
                <a:lnTo>
                  <a:pt x="4677" y="1225"/>
                </a:lnTo>
                <a:lnTo>
                  <a:pt x="4674" y="1220"/>
                </a:lnTo>
                <a:lnTo>
                  <a:pt x="4674" y="1216"/>
                </a:lnTo>
                <a:lnTo>
                  <a:pt x="4672" y="1214"/>
                </a:lnTo>
                <a:lnTo>
                  <a:pt x="4672" y="1211"/>
                </a:lnTo>
                <a:lnTo>
                  <a:pt x="4670" y="1209"/>
                </a:lnTo>
                <a:lnTo>
                  <a:pt x="4670" y="1205"/>
                </a:lnTo>
                <a:lnTo>
                  <a:pt x="4668" y="1202"/>
                </a:lnTo>
                <a:lnTo>
                  <a:pt x="4668" y="1200"/>
                </a:lnTo>
                <a:lnTo>
                  <a:pt x="4663" y="1200"/>
                </a:lnTo>
                <a:lnTo>
                  <a:pt x="4661" y="1198"/>
                </a:lnTo>
                <a:lnTo>
                  <a:pt x="4656" y="1196"/>
                </a:lnTo>
                <a:lnTo>
                  <a:pt x="4654" y="1193"/>
                </a:lnTo>
                <a:lnTo>
                  <a:pt x="4654" y="1193"/>
                </a:lnTo>
                <a:lnTo>
                  <a:pt x="4652" y="1193"/>
                </a:lnTo>
                <a:lnTo>
                  <a:pt x="4652" y="1191"/>
                </a:lnTo>
                <a:lnTo>
                  <a:pt x="4652" y="1189"/>
                </a:lnTo>
                <a:lnTo>
                  <a:pt x="4654" y="1187"/>
                </a:lnTo>
                <a:lnTo>
                  <a:pt x="4654" y="1184"/>
                </a:lnTo>
                <a:lnTo>
                  <a:pt x="4656" y="1182"/>
                </a:lnTo>
                <a:lnTo>
                  <a:pt x="4659" y="1182"/>
                </a:lnTo>
                <a:lnTo>
                  <a:pt x="4659" y="1180"/>
                </a:lnTo>
                <a:lnTo>
                  <a:pt x="4661" y="1178"/>
                </a:lnTo>
                <a:lnTo>
                  <a:pt x="4661" y="1178"/>
                </a:lnTo>
                <a:lnTo>
                  <a:pt x="4663" y="1178"/>
                </a:lnTo>
                <a:lnTo>
                  <a:pt x="4663" y="1175"/>
                </a:lnTo>
                <a:lnTo>
                  <a:pt x="4665" y="1175"/>
                </a:lnTo>
                <a:lnTo>
                  <a:pt x="4665" y="1175"/>
                </a:lnTo>
                <a:lnTo>
                  <a:pt x="4668" y="1173"/>
                </a:lnTo>
                <a:lnTo>
                  <a:pt x="4668" y="1173"/>
                </a:lnTo>
                <a:lnTo>
                  <a:pt x="4668" y="1171"/>
                </a:lnTo>
                <a:lnTo>
                  <a:pt x="4668" y="1171"/>
                </a:lnTo>
                <a:lnTo>
                  <a:pt x="4665" y="1171"/>
                </a:lnTo>
                <a:lnTo>
                  <a:pt x="4665" y="1169"/>
                </a:lnTo>
                <a:lnTo>
                  <a:pt x="4668" y="1169"/>
                </a:lnTo>
                <a:lnTo>
                  <a:pt x="4668" y="1169"/>
                </a:lnTo>
                <a:lnTo>
                  <a:pt x="4670" y="1169"/>
                </a:lnTo>
                <a:lnTo>
                  <a:pt x="4670" y="1169"/>
                </a:lnTo>
                <a:lnTo>
                  <a:pt x="4670" y="1171"/>
                </a:lnTo>
                <a:lnTo>
                  <a:pt x="4670" y="1171"/>
                </a:lnTo>
                <a:lnTo>
                  <a:pt x="4670" y="1171"/>
                </a:lnTo>
                <a:lnTo>
                  <a:pt x="4672" y="1171"/>
                </a:lnTo>
                <a:lnTo>
                  <a:pt x="4674" y="1169"/>
                </a:lnTo>
                <a:lnTo>
                  <a:pt x="4674" y="1169"/>
                </a:lnTo>
                <a:lnTo>
                  <a:pt x="4674" y="1166"/>
                </a:lnTo>
                <a:lnTo>
                  <a:pt x="4674" y="1164"/>
                </a:lnTo>
                <a:lnTo>
                  <a:pt x="4677" y="1164"/>
                </a:lnTo>
                <a:lnTo>
                  <a:pt x="4677" y="1164"/>
                </a:lnTo>
                <a:lnTo>
                  <a:pt x="4679" y="1164"/>
                </a:lnTo>
                <a:lnTo>
                  <a:pt x="4679" y="1164"/>
                </a:lnTo>
                <a:lnTo>
                  <a:pt x="4677" y="1162"/>
                </a:lnTo>
                <a:lnTo>
                  <a:pt x="4677" y="1162"/>
                </a:lnTo>
                <a:lnTo>
                  <a:pt x="4677" y="1162"/>
                </a:lnTo>
                <a:lnTo>
                  <a:pt x="4677" y="1160"/>
                </a:lnTo>
                <a:lnTo>
                  <a:pt x="4679" y="1162"/>
                </a:lnTo>
                <a:lnTo>
                  <a:pt x="4681" y="1162"/>
                </a:lnTo>
                <a:lnTo>
                  <a:pt x="4681" y="1160"/>
                </a:lnTo>
                <a:lnTo>
                  <a:pt x="4686" y="1160"/>
                </a:lnTo>
                <a:lnTo>
                  <a:pt x="4690" y="1157"/>
                </a:lnTo>
                <a:lnTo>
                  <a:pt x="4695" y="1155"/>
                </a:lnTo>
                <a:lnTo>
                  <a:pt x="4695" y="1155"/>
                </a:lnTo>
                <a:lnTo>
                  <a:pt x="4697" y="1155"/>
                </a:lnTo>
                <a:lnTo>
                  <a:pt x="4699" y="1155"/>
                </a:lnTo>
                <a:lnTo>
                  <a:pt x="4699" y="1157"/>
                </a:lnTo>
                <a:lnTo>
                  <a:pt x="4699" y="1157"/>
                </a:lnTo>
                <a:lnTo>
                  <a:pt x="4699" y="1157"/>
                </a:lnTo>
                <a:lnTo>
                  <a:pt x="4701" y="1157"/>
                </a:lnTo>
                <a:lnTo>
                  <a:pt x="4701" y="1155"/>
                </a:lnTo>
                <a:lnTo>
                  <a:pt x="4704" y="1155"/>
                </a:lnTo>
                <a:lnTo>
                  <a:pt x="4704" y="1155"/>
                </a:lnTo>
                <a:lnTo>
                  <a:pt x="4704" y="1153"/>
                </a:lnTo>
                <a:lnTo>
                  <a:pt x="4701" y="1153"/>
                </a:lnTo>
                <a:lnTo>
                  <a:pt x="4704" y="1153"/>
                </a:lnTo>
                <a:lnTo>
                  <a:pt x="4704" y="1151"/>
                </a:lnTo>
                <a:lnTo>
                  <a:pt x="4704" y="1148"/>
                </a:lnTo>
                <a:lnTo>
                  <a:pt x="4706" y="1146"/>
                </a:lnTo>
                <a:lnTo>
                  <a:pt x="4704" y="1146"/>
                </a:lnTo>
                <a:lnTo>
                  <a:pt x="4704" y="1146"/>
                </a:lnTo>
                <a:lnTo>
                  <a:pt x="4699" y="1146"/>
                </a:lnTo>
                <a:lnTo>
                  <a:pt x="4697" y="1146"/>
                </a:lnTo>
                <a:lnTo>
                  <a:pt x="4697" y="1146"/>
                </a:lnTo>
                <a:lnTo>
                  <a:pt x="4697" y="1144"/>
                </a:lnTo>
                <a:lnTo>
                  <a:pt x="4695" y="1146"/>
                </a:lnTo>
                <a:lnTo>
                  <a:pt x="4695" y="1146"/>
                </a:lnTo>
                <a:lnTo>
                  <a:pt x="4692" y="1146"/>
                </a:lnTo>
                <a:lnTo>
                  <a:pt x="4690" y="1146"/>
                </a:lnTo>
                <a:lnTo>
                  <a:pt x="4688" y="1146"/>
                </a:lnTo>
                <a:lnTo>
                  <a:pt x="4686" y="1144"/>
                </a:lnTo>
                <a:lnTo>
                  <a:pt x="4683" y="1144"/>
                </a:lnTo>
                <a:lnTo>
                  <a:pt x="4681" y="1142"/>
                </a:lnTo>
                <a:lnTo>
                  <a:pt x="4677" y="1139"/>
                </a:lnTo>
                <a:lnTo>
                  <a:pt x="4670" y="1142"/>
                </a:lnTo>
                <a:lnTo>
                  <a:pt x="4668" y="1142"/>
                </a:lnTo>
                <a:lnTo>
                  <a:pt x="4668" y="1142"/>
                </a:lnTo>
                <a:lnTo>
                  <a:pt x="4668" y="1142"/>
                </a:lnTo>
                <a:lnTo>
                  <a:pt x="4668" y="1144"/>
                </a:lnTo>
                <a:lnTo>
                  <a:pt x="4665" y="1146"/>
                </a:lnTo>
                <a:lnTo>
                  <a:pt x="4663" y="1148"/>
                </a:lnTo>
                <a:lnTo>
                  <a:pt x="4661" y="1148"/>
                </a:lnTo>
                <a:lnTo>
                  <a:pt x="4663" y="1151"/>
                </a:lnTo>
                <a:lnTo>
                  <a:pt x="4661" y="1151"/>
                </a:lnTo>
                <a:lnTo>
                  <a:pt x="4656" y="1153"/>
                </a:lnTo>
                <a:lnTo>
                  <a:pt x="4652" y="1153"/>
                </a:lnTo>
                <a:lnTo>
                  <a:pt x="4650" y="1151"/>
                </a:lnTo>
                <a:lnTo>
                  <a:pt x="4647" y="1148"/>
                </a:lnTo>
                <a:lnTo>
                  <a:pt x="4647" y="1148"/>
                </a:lnTo>
                <a:lnTo>
                  <a:pt x="4647" y="1146"/>
                </a:lnTo>
                <a:lnTo>
                  <a:pt x="4647" y="1144"/>
                </a:lnTo>
                <a:lnTo>
                  <a:pt x="4650" y="1142"/>
                </a:lnTo>
                <a:lnTo>
                  <a:pt x="4650" y="1142"/>
                </a:lnTo>
                <a:lnTo>
                  <a:pt x="4650" y="1142"/>
                </a:lnTo>
                <a:lnTo>
                  <a:pt x="4650" y="1139"/>
                </a:lnTo>
                <a:lnTo>
                  <a:pt x="4650" y="1139"/>
                </a:lnTo>
                <a:lnTo>
                  <a:pt x="4650" y="1137"/>
                </a:lnTo>
                <a:lnTo>
                  <a:pt x="4647" y="1135"/>
                </a:lnTo>
                <a:lnTo>
                  <a:pt x="4645" y="1135"/>
                </a:lnTo>
                <a:lnTo>
                  <a:pt x="4643" y="1135"/>
                </a:lnTo>
                <a:lnTo>
                  <a:pt x="4641" y="1135"/>
                </a:lnTo>
                <a:lnTo>
                  <a:pt x="4634" y="1133"/>
                </a:lnTo>
                <a:lnTo>
                  <a:pt x="4629" y="1130"/>
                </a:lnTo>
                <a:lnTo>
                  <a:pt x="4627" y="1128"/>
                </a:lnTo>
                <a:lnTo>
                  <a:pt x="4625" y="1126"/>
                </a:lnTo>
                <a:lnTo>
                  <a:pt x="4625" y="1124"/>
                </a:lnTo>
                <a:lnTo>
                  <a:pt x="4627" y="1121"/>
                </a:lnTo>
                <a:lnTo>
                  <a:pt x="4629" y="1117"/>
                </a:lnTo>
                <a:lnTo>
                  <a:pt x="4632" y="1115"/>
                </a:lnTo>
                <a:lnTo>
                  <a:pt x="4634" y="1115"/>
                </a:lnTo>
                <a:lnTo>
                  <a:pt x="4636" y="1115"/>
                </a:lnTo>
                <a:lnTo>
                  <a:pt x="4638" y="1117"/>
                </a:lnTo>
                <a:lnTo>
                  <a:pt x="4641" y="1117"/>
                </a:lnTo>
                <a:lnTo>
                  <a:pt x="4643" y="1115"/>
                </a:lnTo>
                <a:lnTo>
                  <a:pt x="4645" y="1115"/>
                </a:lnTo>
                <a:lnTo>
                  <a:pt x="4645" y="1115"/>
                </a:lnTo>
                <a:lnTo>
                  <a:pt x="4647" y="1115"/>
                </a:lnTo>
                <a:lnTo>
                  <a:pt x="4647" y="1115"/>
                </a:lnTo>
                <a:lnTo>
                  <a:pt x="4650" y="1115"/>
                </a:lnTo>
                <a:lnTo>
                  <a:pt x="4652" y="1110"/>
                </a:lnTo>
                <a:lnTo>
                  <a:pt x="4652" y="1108"/>
                </a:lnTo>
                <a:lnTo>
                  <a:pt x="4654" y="1106"/>
                </a:lnTo>
                <a:lnTo>
                  <a:pt x="4654" y="1106"/>
                </a:lnTo>
                <a:lnTo>
                  <a:pt x="4656" y="1101"/>
                </a:lnTo>
                <a:lnTo>
                  <a:pt x="4661" y="1101"/>
                </a:lnTo>
                <a:lnTo>
                  <a:pt x="4670" y="1097"/>
                </a:lnTo>
                <a:lnTo>
                  <a:pt x="4672" y="1097"/>
                </a:lnTo>
                <a:lnTo>
                  <a:pt x="4677" y="1090"/>
                </a:lnTo>
                <a:lnTo>
                  <a:pt x="4677" y="1088"/>
                </a:lnTo>
                <a:lnTo>
                  <a:pt x="4679" y="1088"/>
                </a:lnTo>
                <a:lnTo>
                  <a:pt x="4679" y="1088"/>
                </a:lnTo>
                <a:lnTo>
                  <a:pt x="4681" y="1085"/>
                </a:lnTo>
                <a:lnTo>
                  <a:pt x="4681" y="1083"/>
                </a:lnTo>
                <a:lnTo>
                  <a:pt x="4688" y="1085"/>
                </a:lnTo>
                <a:lnTo>
                  <a:pt x="4688" y="1085"/>
                </a:lnTo>
                <a:lnTo>
                  <a:pt x="4690" y="1085"/>
                </a:lnTo>
                <a:lnTo>
                  <a:pt x="4692" y="1085"/>
                </a:lnTo>
                <a:lnTo>
                  <a:pt x="4692" y="1083"/>
                </a:lnTo>
                <a:lnTo>
                  <a:pt x="4692" y="1083"/>
                </a:lnTo>
                <a:lnTo>
                  <a:pt x="4692" y="1085"/>
                </a:lnTo>
                <a:lnTo>
                  <a:pt x="4697" y="1088"/>
                </a:lnTo>
                <a:lnTo>
                  <a:pt x="4697" y="1090"/>
                </a:lnTo>
                <a:lnTo>
                  <a:pt x="4699" y="1090"/>
                </a:lnTo>
                <a:lnTo>
                  <a:pt x="4699" y="1092"/>
                </a:lnTo>
                <a:lnTo>
                  <a:pt x="4699" y="1094"/>
                </a:lnTo>
                <a:lnTo>
                  <a:pt x="4697" y="1094"/>
                </a:lnTo>
                <a:lnTo>
                  <a:pt x="4695" y="1099"/>
                </a:lnTo>
                <a:lnTo>
                  <a:pt x="4692" y="1099"/>
                </a:lnTo>
                <a:lnTo>
                  <a:pt x="4692" y="1101"/>
                </a:lnTo>
                <a:lnTo>
                  <a:pt x="4688" y="1103"/>
                </a:lnTo>
                <a:lnTo>
                  <a:pt x="4688" y="1106"/>
                </a:lnTo>
                <a:lnTo>
                  <a:pt x="4688" y="1106"/>
                </a:lnTo>
                <a:lnTo>
                  <a:pt x="4688" y="1108"/>
                </a:lnTo>
                <a:lnTo>
                  <a:pt x="4686" y="1108"/>
                </a:lnTo>
                <a:lnTo>
                  <a:pt x="4686" y="1108"/>
                </a:lnTo>
                <a:lnTo>
                  <a:pt x="4683" y="1108"/>
                </a:lnTo>
                <a:lnTo>
                  <a:pt x="4683" y="1110"/>
                </a:lnTo>
                <a:lnTo>
                  <a:pt x="4683" y="1110"/>
                </a:lnTo>
                <a:lnTo>
                  <a:pt x="4683" y="1112"/>
                </a:lnTo>
                <a:lnTo>
                  <a:pt x="4686" y="1112"/>
                </a:lnTo>
                <a:lnTo>
                  <a:pt x="4688" y="1112"/>
                </a:lnTo>
                <a:lnTo>
                  <a:pt x="4692" y="1112"/>
                </a:lnTo>
                <a:lnTo>
                  <a:pt x="4692" y="1112"/>
                </a:lnTo>
                <a:lnTo>
                  <a:pt x="4690" y="1112"/>
                </a:lnTo>
                <a:lnTo>
                  <a:pt x="4690" y="1115"/>
                </a:lnTo>
                <a:lnTo>
                  <a:pt x="4690" y="1115"/>
                </a:lnTo>
                <a:lnTo>
                  <a:pt x="4690" y="1117"/>
                </a:lnTo>
                <a:lnTo>
                  <a:pt x="4683" y="1119"/>
                </a:lnTo>
                <a:lnTo>
                  <a:pt x="4683" y="1119"/>
                </a:lnTo>
                <a:lnTo>
                  <a:pt x="4681" y="1119"/>
                </a:lnTo>
                <a:lnTo>
                  <a:pt x="4681" y="1121"/>
                </a:lnTo>
                <a:lnTo>
                  <a:pt x="4681" y="1124"/>
                </a:lnTo>
                <a:lnTo>
                  <a:pt x="4683" y="1124"/>
                </a:lnTo>
                <a:lnTo>
                  <a:pt x="4683" y="1124"/>
                </a:lnTo>
                <a:lnTo>
                  <a:pt x="4683" y="1121"/>
                </a:lnTo>
                <a:lnTo>
                  <a:pt x="4688" y="1121"/>
                </a:lnTo>
                <a:lnTo>
                  <a:pt x="4690" y="1121"/>
                </a:lnTo>
                <a:lnTo>
                  <a:pt x="4690" y="1121"/>
                </a:lnTo>
                <a:lnTo>
                  <a:pt x="4690" y="1119"/>
                </a:lnTo>
                <a:lnTo>
                  <a:pt x="4690" y="1119"/>
                </a:lnTo>
                <a:lnTo>
                  <a:pt x="4690" y="1119"/>
                </a:lnTo>
                <a:lnTo>
                  <a:pt x="4692" y="1119"/>
                </a:lnTo>
                <a:lnTo>
                  <a:pt x="4692" y="1119"/>
                </a:lnTo>
                <a:lnTo>
                  <a:pt x="4695" y="1117"/>
                </a:lnTo>
                <a:lnTo>
                  <a:pt x="4695" y="1117"/>
                </a:lnTo>
                <a:lnTo>
                  <a:pt x="4695" y="1117"/>
                </a:lnTo>
                <a:lnTo>
                  <a:pt x="4697" y="1117"/>
                </a:lnTo>
                <a:lnTo>
                  <a:pt x="4699" y="1115"/>
                </a:lnTo>
                <a:lnTo>
                  <a:pt x="4699" y="1112"/>
                </a:lnTo>
                <a:lnTo>
                  <a:pt x="4708" y="1108"/>
                </a:lnTo>
                <a:lnTo>
                  <a:pt x="4710" y="1108"/>
                </a:lnTo>
                <a:lnTo>
                  <a:pt x="4710" y="1106"/>
                </a:lnTo>
                <a:lnTo>
                  <a:pt x="4715" y="1106"/>
                </a:lnTo>
                <a:lnTo>
                  <a:pt x="4715" y="1106"/>
                </a:lnTo>
                <a:lnTo>
                  <a:pt x="4715" y="1106"/>
                </a:lnTo>
                <a:lnTo>
                  <a:pt x="4717" y="1106"/>
                </a:lnTo>
                <a:lnTo>
                  <a:pt x="4719" y="1103"/>
                </a:lnTo>
                <a:lnTo>
                  <a:pt x="4719" y="1103"/>
                </a:lnTo>
                <a:lnTo>
                  <a:pt x="4722" y="1103"/>
                </a:lnTo>
                <a:lnTo>
                  <a:pt x="4722" y="1103"/>
                </a:lnTo>
                <a:lnTo>
                  <a:pt x="4728" y="1103"/>
                </a:lnTo>
                <a:lnTo>
                  <a:pt x="4731" y="1101"/>
                </a:lnTo>
                <a:lnTo>
                  <a:pt x="4731" y="1101"/>
                </a:lnTo>
                <a:lnTo>
                  <a:pt x="4731" y="1101"/>
                </a:lnTo>
                <a:lnTo>
                  <a:pt x="4733" y="1101"/>
                </a:lnTo>
                <a:lnTo>
                  <a:pt x="4731" y="1101"/>
                </a:lnTo>
                <a:lnTo>
                  <a:pt x="4733" y="1103"/>
                </a:lnTo>
                <a:lnTo>
                  <a:pt x="4735" y="1103"/>
                </a:lnTo>
                <a:lnTo>
                  <a:pt x="4735" y="1106"/>
                </a:lnTo>
                <a:lnTo>
                  <a:pt x="4735" y="1108"/>
                </a:lnTo>
                <a:lnTo>
                  <a:pt x="4737" y="1108"/>
                </a:lnTo>
                <a:lnTo>
                  <a:pt x="4737" y="1108"/>
                </a:lnTo>
                <a:lnTo>
                  <a:pt x="4737" y="1106"/>
                </a:lnTo>
                <a:lnTo>
                  <a:pt x="4737" y="1106"/>
                </a:lnTo>
                <a:lnTo>
                  <a:pt x="4740" y="1106"/>
                </a:lnTo>
                <a:lnTo>
                  <a:pt x="4744" y="1108"/>
                </a:lnTo>
                <a:lnTo>
                  <a:pt x="4744" y="1108"/>
                </a:lnTo>
                <a:lnTo>
                  <a:pt x="4746" y="1110"/>
                </a:lnTo>
                <a:lnTo>
                  <a:pt x="4746" y="1110"/>
                </a:lnTo>
                <a:lnTo>
                  <a:pt x="4749" y="1112"/>
                </a:lnTo>
                <a:lnTo>
                  <a:pt x="4749" y="1112"/>
                </a:lnTo>
                <a:lnTo>
                  <a:pt x="4744" y="1121"/>
                </a:lnTo>
                <a:lnTo>
                  <a:pt x="4744" y="1121"/>
                </a:lnTo>
                <a:lnTo>
                  <a:pt x="4746" y="1124"/>
                </a:lnTo>
                <a:lnTo>
                  <a:pt x="4749" y="1124"/>
                </a:lnTo>
                <a:lnTo>
                  <a:pt x="4749" y="1124"/>
                </a:lnTo>
                <a:lnTo>
                  <a:pt x="4751" y="1124"/>
                </a:lnTo>
                <a:lnTo>
                  <a:pt x="4749" y="1124"/>
                </a:lnTo>
                <a:lnTo>
                  <a:pt x="4749" y="1124"/>
                </a:lnTo>
                <a:lnTo>
                  <a:pt x="4746" y="1124"/>
                </a:lnTo>
                <a:lnTo>
                  <a:pt x="4742" y="1126"/>
                </a:lnTo>
                <a:lnTo>
                  <a:pt x="4742" y="1128"/>
                </a:lnTo>
                <a:lnTo>
                  <a:pt x="4740" y="1130"/>
                </a:lnTo>
                <a:lnTo>
                  <a:pt x="4740" y="1130"/>
                </a:lnTo>
                <a:lnTo>
                  <a:pt x="4740" y="1133"/>
                </a:lnTo>
                <a:lnTo>
                  <a:pt x="4737" y="1135"/>
                </a:lnTo>
                <a:lnTo>
                  <a:pt x="4737" y="1135"/>
                </a:lnTo>
                <a:lnTo>
                  <a:pt x="4740" y="1135"/>
                </a:lnTo>
                <a:lnTo>
                  <a:pt x="4742" y="1135"/>
                </a:lnTo>
                <a:lnTo>
                  <a:pt x="4744" y="1135"/>
                </a:lnTo>
                <a:lnTo>
                  <a:pt x="4744" y="1135"/>
                </a:lnTo>
                <a:lnTo>
                  <a:pt x="4746" y="1135"/>
                </a:lnTo>
                <a:lnTo>
                  <a:pt x="4744" y="1135"/>
                </a:lnTo>
                <a:lnTo>
                  <a:pt x="4742" y="1137"/>
                </a:lnTo>
                <a:lnTo>
                  <a:pt x="4742" y="1137"/>
                </a:lnTo>
                <a:lnTo>
                  <a:pt x="4744" y="1139"/>
                </a:lnTo>
                <a:lnTo>
                  <a:pt x="4746" y="1139"/>
                </a:lnTo>
                <a:lnTo>
                  <a:pt x="4746" y="1142"/>
                </a:lnTo>
                <a:lnTo>
                  <a:pt x="4746" y="1142"/>
                </a:lnTo>
                <a:lnTo>
                  <a:pt x="4749" y="1142"/>
                </a:lnTo>
                <a:lnTo>
                  <a:pt x="4749" y="1142"/>
                </a:lnTo>
                <a:lnTo>
                  <a:pt x="4751" y="1139"/>
                </a:lnTo>
                <a:lnTo>
                  <a:pt x="4753" y="1137"/>
                </a:lnTo>
                <a:lnTo>
                  <a:pt x="4753" y="1137"/>
                </a:lnTo>
                <a:lnTo>
                  <a:pt x="4753" y="1137"/>
                </a:lnTo>
                <a:lnTo>
                  <a:pt x="4755" y="1139"/>
                </a:lnTo>
                <a:lnTo>
                  <a:pt x="4757" y="1139"/>
                </a:lnTo>
                <a:lnTo>
                  <a:pt x="4760" y="1142"/>
                </a:lnTo>
                <a:lnTo>
                  <a:pt x="4760" y="1142"/>
                </a:lnTo>
                <a:lnTo>
                  <a:pt x="4760" y="1139"/>
                </a:lnTo>
                <a:lnTo>
                  <a:pt x="4762" y="1139"/>
                </a:lnTo>
                <a:lnTo>
                  <a:pt x="4766" y="1139"/>
                </a:lnTo>
                <a:lnTo>
                  <a:pt x="4766" y="1139"/>
                </a:lnTo>
                <a:lnTo>
                  <a:pt x="4766" y="1139"/>
                </a:lnTo>
                <a:lnTo>
                  <a:pt x="4766" y="1142"/>
                </a:lnTo>
                <a:lnTo>
                  <a:pt x="4766" y="1142"/>
                </a:lnTo>
                <a:lnTo>
                  <a:pt x="4766" y="1142"/>
                </a:lnTo>
                <a:lnTo>
                  <a:pt x="4766" y="1142"/>
                </a:lnTo>
                <a:lnTo>
                  <a:pt x="4766" y="1144"/>
                </a:lnTo>
                <a:lnTo>
                  <a:pt x="4766" y="1144"/>
                </a:lnTo>
                <a:lnTo>
                  <a:pt x="4766" y="1146"/>
                </a:lnTo>
                <a:lnTo>
                  <a:pt x="4769" y="1146"/>
                </a:lnTo>
                <a:lnTo>
                  <a:pt x="4769" y="1148"/>
                </a:lnTo>
                <a:lnTo>
                  <a:pt x="4769" y="1151"/>
                </a:lnTo>
                <a:lnTo>
                  <a:pt x="4769" y="1151"/>
                </a:lnTo>
                <a:lnTo>
                  <a:pt x="4769" y="1153"/>
                </a:lnTo>
                <a:lnTo>
                  <a:pt x="4771" y="1155"/>
                </a:lnTo>
                <a:lnTo>
                  <a:pt x="4771" y="1155"/>
                </a:lnTo>
                <a:lnTo>
                  <a:pt x="4773" y="1155"/>
                </a:lnTo>
                <a:lnTo>
                  <a:pt x="4771" y="1155"/>
                </a:lnTo>
                <a:lnTo>
                  <a:pt x="4771" y="1157"/>
                </a:lnTo>
                <a:lnTo>
                  <a:pt x="4771" y="1157"/>
                </a:lnTo>
                <a:lnTo>
                  <a:pt x="4771" y="1157"/>
                </a:lnTo>
                <a:lnTo>
                  <a:pt x="4769" y="1155"/>
                </a:lnTo>
                <a:lnTo>
                  <a:pt x="4769" y="1155"/>
                </a:lnTo>
                <a:lnTo>
                  <a:pt x="4766" y="1153"/>
                </a:lnTo>
                <a:lnTo>
                  <a:pt x="4764" y="1155"/>
                </a:lnTo>
                <a:lnTo>
                  <a:pt x="4764" y="1155"/>
                </a:lnTo>
                <a:lnTo>
                  <a:pt x="4762" y="1155"/>
                </a:lnTo>
                <a:lnTo>
                  <a:pt x="4760" y="1157"/>
                </a:lnTo>
                <a:lnTo>
                  <a:pt x="4760" y="1157"/>
                </a:lnTo>
                <a:lnTo>
                  <a:pt x="4760" y="1160"/>
                </a:lnTo>
                <a:lnTo>
                  <a:pt x="4760" y="1160"/>
                </a:lnTo>
                <a:lnTo>
                  <a:pt x="4762" y="1160"/>
                </a:lnTo>
                <a:lnTo>
                  <a:pt x="4764" y="1160"/>
                </a:lnTo>
                <a:lnTo>
                  <a:pt x="4764" y="1160"/>
                </a:lnTo>
                <a:lnTo>
                  <a:pt x="4764" y="1162"/>
                </a:lnTo>
                <a:lnTo>
                  <a:pt x="4766" y="1164"/>
                </a:lnTo>
                <a:lnTo>
                  <a:pt x="4766" y="1164"/>
                </a:lnTo>
                <a:lnTo>
                  <a:pt x="4766" y="1166"/>
                </a:lnTo>
                <a:lnTo>
                  <a:pt x="4766" y="1169"/>
                </a:lnTo>
                <a:lnTo>
                  <a:pt x="4766" y="1169"/>
                </a:lnTo>
                <a:lnTo>
                  <a:pt x="4766" y="1171"/>
                </a:lnTo>
                <a:lnTo>
                  <a:pt x="4769" y="1171"/>
                </a:lnTo>
                <a:lnTo>
                  <a:pt x="4769" y="1171"/>
                </a:lnTo>
                <a:lnTo>
                  <a:pt x="4766" y="1173"/>
                </a:lnTo>
                <a:lnTo>
                  <a:pt x="4766" y="1173"/>
                </a:lnTo>
                <a:lnTo>
                  <a:pt x="4769" y="1173"/>
                </a:lnTo>
                <a:lnTo>
                  <a:pt x="4769" y="1173"/>
                </a:lnTo>
                <a:lnTo>
                  <a:pt x="4769" y="1175"/>
                </a:lnTo>
                <a:lnTo>
                  <a:pt x="4766" y="1178"/>
                </a:lnTo>
                <a:lnTo>
                  <a:pt x="4766" y="1178"/>
                </a:lnTo>
                <a:lnTo>
                  <a:pt x="4764" y="1178"/>
                </a:lnTo>
                <a:lnTo>
                  <a:pt x="4764" y="1180"/>
                </a:lnTo>
                <a:lnTo>
                  <a:pt x="4766" y="1180"/>
                </a:lnTo>
                <a:lnTo>
                  <a:pt x="4766" y="1180"/>
                </a:lnTo>
                <a:lnTo>
                  <a:pt x="4766" y="1180"/>
                </a:lnTo>
                <a:lnTo>
                  <a:pt x="4764" y="1180"/>
                </a:lnTo>
                <a:lnTo>
                  <a:pt x="4764" y="1182"/>
                </a:lnTo>
                <a:lnTo>
                  <a:pt x="4764" y="1184"/>
                </a:lnTo>
                <a:lnTo>
                  <a:pt x="4762" y="1187"/>
                </a:lnTo>
                <a:lnTo>
                  <a:pt x="4762" y="1187"/>
                </a:lnTo>
                <a:lnTo>
                  <a:pt x="4762" y="1189"/>
                </a:lnTo>
                <a:lnTo>
                  <a:pt x="4764" y="1191"/>
                </a:lnTo>
                <a:lnTo>
                  <a:pt x="4764" y="1193"/>
                </a:lnTo>
                <a:lnTo>
                  <a:pt x="4764" y="1193"/>
                </a:lnTo>
                <a:lnTo>
                  <a:pt x="4766" y="1193"/>
                </a:lnTo>
                <a:lnTo>
                  <a:pt x="4766" y="1193"/>
                </a:lnTo>
                <a:lnTo>
                  <a:pt x="4766" y="1193"/>
                </a:lnTo>
                <a:lnTo>
                  <a:pt x="4764" y="1193"/>
                </a:lnTo>
                <a:lnTo>
                  <a:pt x="4764" y="1193"/>
                </a:lnTo>
                <a:lnTo>
                  <a:pt x="4764" y="1196"/>
                </a:lnTo>
                <a:lnTo>
                  <a:pt x="4764" y="1196"/>
                </a:lnTo>
                <a:lnTo>
                  <a:pt x="4762" y="1193"/>
                </a:lnTo>
                <a:lnTo>
                  <a:pt x="4762" y="1196"/>
                </a:lnTo>
                <a:lnTo>
                  <a:pt x="4762" y="1196"/>
                </a:lnTo>
                <a:lnTo>
                  <a:pt x="4764" y="1198"/>
                </a:lnTo>
                <a:lnTo>
                  <a:pt x="4764" y="1200"/>
                </a:lnTo>
                <a:lnTo>
                  <a:pt x="4764" y="1200"/>
                </a:lnTo>
                <a:lnTo>
                  <a:pt x="4764" y="1202"/>
                </a:lnTo>
                <a:lnTo>
                  <a:pt x="4766" y="1202"/>
                </a:lnTo>
                <a:lnTo>
                  <a:pt x="4766" y="1200"/>
                </a:lnTo>
                <a:lnTo>
                  <a:pt x="4769" y="1198"/>
                </a:lnTo>
                <a:lnTo>
                  <a:pt x="4769" y="1198"/>
                </a:lnTo>
                <a:lnTo>
                  <a:pt x="4771" y="1200"/>
                </a:lnTo>
                <a:lnTo>
                  <a:pt x="4771" y="1200"/>
                </a:lnTo>
                <a:lnTo>
                  <a:pt x="4773" y="1196"/>
                </a:lnTo>
                <a:lnTo>
                  <a:pt x="4775" y="1193"/>
                </a:lnTo>
                <a:lnTo>
                  <a:pt x="4778" y="1193"/>
                </a:lnTo>
                <a:lnTo>
                  <a:pt x="4778" y="1196"/>
                </a:lnTo>
                <a:lnTo>
                  <a:pt x="4775" y="1196"/>
                </a:lnTo>
                <a:lnTo>
                  <a:pt x="4775" y="1198"/>
                </a:lnTo>
                <a:lnTo>
                  <a:pt x="4778" y="1198"/>
                </a:lnTo>
                <a:lnTo>
                  <a:pt x="4778" y="1198"/>
                </a:lnTo>
                <a:lnTo>
                  <a:pt x="4778" y="1198"/>
                </a:lnTo>
                <a:lnTo>
                  <a:pt x="4780" y="1196"/>
                </a:lnTo>
                <a:lnTo>
                  <a:pt x="4780" y="1196"/>
                </a:lnTo>
                <a:lnTo>
                  <a:pt x="4778" y="1193"/>
                </a:lnTo>
                <a:lnTo>
                  <a:pt x="4780" y="1193"/>
                </a:lnTo>
                <a:lnTo>
                  <a:pt x="4780" y="1191"/>
                </a:lnTo>
                <a:lnTo>
                  <a:pt x="4780" y="1191"/>
                </a:lnTo>
                <a:lnTo>
                  <a:pt x="4782" y="1193"/>
                </a:lnTo>
                <a:lnTo>
                  <a:pt x="4782" y="1196"/>
                </a:lnTo>
                <a:lnTo>
                  <a:pt x="4784" y="1193"/>
                </a:lnTo>
                <a:lnTo>
                  <a:pt x="4784" y="1193"/>
                </a:lnTo>
                <a:lnTo>
                  <a:pt x="4782" y="1191"/>
                </a:lnTo>
                <a:lnTo>
                  <a:pt x="4782" y="1191"/>
                </a:lnTo>
                <a:lnTo>
                  <a:pt x="4782" y="1191"/>
                </a:lnTo>
                <a:lnTo>
                  <a:pt x="4784" y="1191"/>
                </a:lnTo>
                <a:lnTo>
                  <a:pt x="4787" y="1191"/>
                </a:lnTo>
                <a:lnTo>
                  <a:pt x="4787" y="1189"/>
                </a:lnTo>
                <a:lnTo>
                  <a:pt x="4789" y="1189"/>
                </a:lnTo>
                <a:lnTo>
                  <a:pt x="4789" y="1191"/>
                </a:lnTo>
                <a:lnTo>
                  <a:pt x="4791" y="1191"/>
                </a:lnTo>
                <a:lnTo>
                  <a:pt x="4793" y="1191"/>
                </a:lnTo>
                <a:lnTo>
                  <a:pt x="4793" y="1191"/>
                </a:lnTo>
                <a:lnTo>
                  <a:pt x="4796" y="1191"/>
                </a:lnTo>
                <a:lnTo>
                  <a:pt x="4796" y="1191"/>
                </a:lnTo>
                <a:lnTo>
                  <a:pt x="4796" y="1189"/>
                </a:lnTo>
                <a:lnTo>
                  <a:pt x="4796" y="1189"/>
                </a:lnTo>
                <a:lnTo>
                  <a:pt x="4796" y="1187"/>
                </a:lnTo>
                <a:lnTo>
                  <a:pt x="4798" y="1187"/>
                </a:lnTo>
                <a:lnTo>
                  <a:pt x="4800" y="1189"/>
                </a:lnTo>
                <a:lnTo>
                  <a:pt x="4802" y="1187"/>
                </a:lnTo>
                <a:lnTo>
                  <a:pt x="4805" y="1187"/>
                </a:lnTo>
                <a:lnTo>
                  <a:pt x="4807" y="1187"/>
                </a:lnTo>
                <a:lnTo>
                  <a:pt x="4809" y="1184"/>
                </a:lnTo>
                <a:lnTo>
                  <a:pt x="4809" y="1180"/>
                </a:lnTo>
                <a:lnTo>
                  <a:pt x="4811" y="1178"/>
                </a:lnTo>
                <a:lnTo>
                  <a:pt x="4811" y="1173"/>
                </a:lnTo>
                <a:lnTo>
                  <a:pt x="4814" y="1171"/>
                </a:lnTo>
                <a:lnTo>
                  <a:pt x="4811" y="1171"/>
                </a:lnTo>
                <a:lnTo>
                  <a:pt x="4811" y="1171"/>
                </a:lnTo>
                <a:lnTo>
                  <a:pt x="4809" y="1171"/>
                </a:lnTo>
                <a:lnTo>
                  <a:pt x="4809" y="1171"/>
                </a:lnTo>
                <a:lnTo>
                  <a:pt x="4809" y="1169"/>
                </a:lnTo>
                <a:lnTo>
                  <a:pt x="4809" y="1169"/>
                </a:lnTo>
                <a:lnTo>
                  <a:pt x="4809" y="1166"/>
                </a:lnTo>
                <a:lnTo>
                  <a:pt x="4809" y="1164"/>
                </a:lnTo>
                <a:lnTo>
                  <a:pt x="4811" y="1164"/>
                </a:lnTo>
                <a:lnTo>
                  <a:pt x="4811" y="1160"/>
                </a:lnTo>
                <a:lnTo>
                  <a:pt x="4811" y="1160"/>
                </a:lnTo>
                <a:lnTo>
                  <a:pt x="4809" y="1155"/>
                </a:lnTo>
                <a:lnTo>
                  <a:pt x="4809" y="1153"/>
                </a:lnTo>
                <a:lnTo>
                  <a:pt x="4809" y="1148"/>
                </a:lnTo>
                <a:lnTo>
                  <a:pt x="4805" y="1142"/>
                </a:lnTo>
                <a:lnTo>
                  <a:pt x="4802" y="1139"/>
                </a:lnTo>
                <a:lnTo>
                  <a:pt x="4798" y="1133"/>
                </a:lnTo>
                <a:lnTo>
                  <a:pt x="4793" y="1126"/>
                </a:lnTo>
                <a:lnTo>
                  <a:pt x="4793" y="1124"/>
                </a:lnTo>
                <a:lnTo>
                  <a:pt x="4791" y="1124"/>
                </a:lnTo>
                <a:lnTo>
                  <a:pt x="4791" y="1121"/>
                </a:lnTo>
                <a:lnTo>
                  <a:pt x="4789" y="1121"/>
                </a:lnTo>
                <a:lnTo>
                  <a:pt x="4787" y="1121"/>
                </a:lnTo>
                <a:lnTo>
                  <a:pt x="4784" y="1117"/>
                </a:lnTo>
                <a:lnTo>
                  <a:pt x="4784" y="1117"/>
                </a:lnTo>
                <a:lnTo>
                  <a:pt x="4782" y="1117"/>
                </a:lnTo>
                <a:lnTo>
                  <a:pt x="4780" y="1115"/>
                </a:lnTo>
                <a:lnTo>
                  <a:pt x="4778" y="1115"/>
                </a:lnTo>
                <a:lnTo>
                  <a:pt x="4778" y="1112"/>
                </a:lnTo>
                <a:lnTo>
                  <a:pt x="4780" y="1112"/>
                </a:lnTo>
                <a:lnTo>
                  <a:pt x="4780" y="1112"/>
                </a:lnTo>
                <a:lnTo>
                  <a:pt x="4780" y="1112"/>
                </a:lnTo>
                <a:lnTo>
                  <a:pt x="4782" y="1110"/>
                </a:lnTo>
                <a:lnTo>
                  <a:pt x="4782" y="1108"/>
                </a:lnTo>
                <a:lnTo>
                  <a:pt x="4780" y="1106"/>
                </a:lnTo>
                <a:lnTo>
                  <a:pt x="4782" y="1103"/>
                </a:lnTo>
                <a:lnTo>
                  <a:pt x="4787" y="1103"/>
                </a:lnTo>
                <a:lnTo>
                  <a:pt x="4787" y="1101"/>
                </a:lnTo>
                <a:lnTo>
                  <a:pt x="4789" y="1099"/>
                </a:lnTo>
                <a:lnTo>
                  <a:pt x="4793" y="1099"/>
                </a:lnTo>
                <a:lnTo>
                  <a:pt x="4793" y="1099"/>
                </a:lnTo>
                <a:lnTo>
                  <a:pt x="4796" y="1099"/>
                </a:lnTo>
                <a:lnTo>
                  <a:pt x="4798" y="1097"/>
                </a:lnTo>
                <a:lnTo>
                  <a:pt x="4798" y="1094"/>
                </a:lnTo>
                <a:lnTo>
                  <a:pt x="4800" y="1094"/>
                </a:lnTo>
                <a:lnTo>
                  <a:pt x="4802" y="1092"/>
                </a:lnTo>
                <a:lnTo>
                  <a:pt x="4805" y="1092"/>
                </a:lnTo>
                <a:lnTo>
                  <a:pt x="4807" y="1088"/>
                </a:lnTo>
                <a:lnTo>
                  <a:pt x="4809" y="1088"/>
                </a:lnTo>
                <a:lnTo>
                  <a:pt x="4814" y="1085"/>
                </a:lnTo>
                <a:lnTo>
                  <a:pt x="4816" y="1083"/>
                </a:lnTo>
                <a:lnTo>
                  <a:pt x="4814" y="1081"/>
                </a:lnTo>
                <a:lnTo>
                  <a:pt x="4816" y="1076"/>
                </a:lnTo>
                <a:lnTo>
                  <a:pt x="4816" y="1074"/>
                </a:lnTo>
                <a:lnTo>
                  <a:pt x="4814" y="1074"/>
                </a:lnTo>
                <a:lnTo>
                  <a:pt x="4814" y="1072"/>
                </a:lnTo>
                <a:lnTo>
                  <a:pt x="4816" y="1070"/>
                </a:lnTo>
                <a:lnTo>
                  <a:pt x="4818" y="1067"/>
                </a:lnTo>
                <a:lnTo>
                  <a:pt x="4818" y="1065"/>
                </a:lnTo>
                <a:lnTo>
                  <a:pt x="4820" y="1063"/>
                </a:lnTo>
                <a:lnTo>
                  <a:pt x="4820" y="1063"/>
                </a:lnTo>
                <a:lnTo>
                  <a:pt x="4823" y="1063"/>
                </a:lnTo>
                <a:lnTo>
                  <a:pt x="4823" y="1061"/>
                </a:lnTo>
                <a:lnTo>
                  <a:pt x="4825" y="1061"/>
                </a:lnTo>
                <a:lnTo>
                  <a:pt x="4827" y="1058"/>
                </a:lnTo>
                <a:lnTo>
                  <a:pt x="4827" y="1058"/>
                </a:lnTo>
                <a:lnTo>
                  <a:pt x="4829" y="1058"/>
                </a:lnTo>
                <a:lnTo>
                  <a:pt x="4829" y="1058"/>
                </a:lnTo>
                <a:lnTo>
                  <a:pt x="4832" y="1058"/>
                </a:lnTo>
                <a:lnTo>
                  <a:pt x="4832" y="1054"/>
                </a:lnTo>
                <a:lnTo>
                  <a:pt x="4829" y="1052"/>
                </a:lnTo>
                <a:lnTo>
                  <a:pt x="4832" y="1052"/>
                </a:lnTo>
                <a:lnTo>
                  <a:pt x="4834" y="1052"/>
                </a:lnTo>
                <a:lnTo>
                  <a:pt x="4836" y="1052"/>
                </a:lnTo>
                <a:lnTo>
                  <a:pt x="4836" y="1052"/>
                </a:lnTo>
                <a:lnTo>
                  <a:pt x="4838" y="1052"/>
                </a:lnTo>
                <a:lnTo>
                  <a:pt x="4838" y="1049"/>
                </a:lnTo>
                <a:lnTo>
                  <a:pt x="4841" y="1049"/>
                </a:lnTo>
                <a:lnTo>
                  <a:pt x="4843" y="1045"/>
                </a:lnTo>
                <a:lnTo>
                  <a:pt x="4845" y="1040"/>
                </a:lnTo>
                <a:lnTo>
                  <a:pt x="4847" y="1040"/>
                </a:lnTo>
                <a:lnTo>
                  <a:pt x="4850" y="1040"/>
                </a:lnTo>
                <a:lnTo>
                  <a:pt x="4850" y="1040"/>
                </a:lnTo>
                <a:lnTo>
                  <a:pt x="4850" y="1040"/>
                </a:lnTo>
                <a:lnTo>
                  <a:pt x="4850" y="1043"/>
                </a:lnTo>
                <a:lnTo>
                  <a:pt x="4847" y="1043"/>
                </a:lnTo>
                <a:lnTo>
                  <a:pt x="4850" y="1043"/>
                </a:lnTo>
                <a:lnTo>
                  <a:pt x="4850" y="1043"/>
                </a:lnTo>
                <a:lnTo>
                  <a:pt x="4854" y="1040"/>
                </a:lnTo>
                <a:lnTo>
                  <a:pt x="4854" y="1040"/>
                </a:lnTo>
                <a:lnTo>
                  <a:pt x="4856" y="1040"/>
                </a:lnTo>
                <a:lnTo>
                  <a:pt x="4854" y="1047"/>
                </a:lnTo>
                <a:lnTo>
                  <a:pt x="4859" y="1047"/>
                </a:lnTo>
                <a:lnTo>
                  <a:pt x="4859" y="1047"/>
                </a:lnTo>
                <a:lnTo>
                  <a:pt x="4861" y="1047"/>
                </a:lnTo>
                <a:lnTo>
                  <a:pt x="4863" y="1049"/>
                </a:lnTo>
                <a:lnTo>
                  <a:pt x="4865" y="1049"/>
                </a:lnTo>
                <a:lnTo>
                  <a:pt x="4865" y="1049"/>
                </a:lnTo>
                <a:lnTo>
                  <a:pt x="4868" y="1049"/>
                </a:lnTo>
                <a:lnTo>
                  <a:pt x="4868" y="1052"/>
                </a:lnTo>
                <a:lnTo>
                  <a:pt x="4870" y="1049"/>
                </a:lnTo>
                <a:lnTo>
                  <a:pt x="4874" y="1049"/>
                </a:lnTo>
                <a:lnTo>
                  <a:pt x="4877" y="1049"/>
                </a:lnTo>
                <a:lnTo>
                  <a:pt x="4881" y="1047"/>
                </a:lnTo>
                <a:lnTo>
                  <a:pt x="4883" y="1045"/>
                </a:lnTo>
                <a:lnTo>
                  <a:pt x="4892" y="1040"/>
                </a:lnTo>
                <a:lnTo>
                  <a:pt x="4895" y="1038"/>
                </a:lnTo>
                <a:lnTo>
                  <a:pt x="4899" y="1036"/>
                </a:lnTo>
                <a:lnTo>
                  <a:pt x="4901" y="1031"/>
                </a:lnTo>
                <a:lnTo>
                  <a:pt x="4904" y="1029"/>
                </a:lnTo>
                <a:lnTo>
                  <a:pt x="4904" y="1029"/>
                </a:lnTo>
                <a:lnTo>
                  <a:pt x="4906" y="1027"/>
                </a:lnTo>
                <a:lnTo>
                  <a:pt x="4910" y="1020"/>
                </a:lnTo>
                <a:lnTo>
                  <a:pt x="4913" y="1018"/>
                </a:lnTo>
                <a:lnTo>
                  <a:pt x="4915" y="1018"/>
                </a:lnTo>
                <a:lnTo>
                  <a:pt x="4915" y="1015"/>
                </a:lnTo>
                <a:lnTo>
                  <a:pt x="4917" y="1013"/>
                </a:lnTo>
                <a:lnTo>
                  <a:pt x="4919" y="1011"/>
                </a:lnTo>
                <a:lnTo>
                  <a:pt x="4922" y="1009"/>
                </a:lnTo>
                <a:lnTo>
                  <a:pt x="4924" y="1006"/>
                </a:lnTo>
                <a:lnTo>
                  <a:pt x="4924" y="1004"/>
                </a:lnTo>
                <a:lnTo>
                  <a:pt x="4931" y="1000"/>
                </a:lnTo>
                <a:lnTo>
                  <a:pt x="4935" y="995"/>
                </a:lnTo>
                <a:lnTo>
                  <a:pt x="4940" y="991"/>
                </a:lnTo>
                <a:lnTo>
                  <a:pt x="4940" y="991"/>
                </a:lnTo>
                <a:lnTo>
                  <a:pt x="4946" y="984"/>
                </a:lnTo>
                <a:lnTo>
                  <a:pt x="4946" y="979"/>
                </a:lnTo>
                <a:lnTo>
                  <a:pt x="4949" y="977"/>
                </a:lnTo>
                <a:lnTo>
                  <a:pt x="4949" y="973"/>
                </a:lnTo>
                <a:lnTo>
                  <a:pt x="4951" y="970"/>
                </a:lnTo>
                <a:lnTo>
                  <a:pt x="4951" y="970"/>
                </a:lnTo>
                <a:lnTo>
                  <a:pt x="4953" y="968"/>
                </a:lnTo>
                <a:lnTo>
                  <a:pt x="4960" y="961"/>
                </a:lnTo>
                <a:lnTo>
                  <a:pt x="4962" y="957"/>
                </a:lnTo>
                <a:lnTo>
                  <a:pt x="4964" y="952"/>
                </a:lnTo>
                <a:lnTo>
                  <a:pt x="4967" y="950"/>
                </a:lnTo>
                <a:lnTo>
                  <a:pt x="4969" y="948"/>
                </a:lnTo>
                <a:lnTo>
                  <a:pt x="4971" y="946"/>
                </a:lnTo>
                <a:lnTo>
                  <a:pt x="4976" y="943"/>
                </a:lnTo>
                <a:lnTo>
                  <a:pt x="4976" y="941"/>
                </a:lnTo>
                <a:lnTo>
                  <a:pt x="4978" y="939"/>
                </a:lnTo>
                <a:lnTo>
                  <a:pt x="4978" y="934"/>
                </a:lnTo>
                <a:lnTo>
                  <a:pt x="4980" y="930"/>
                </a:lnTo>
                <a:lnTo>
                  <a:pt x="4980" y="930"/>
                </a:lnTo>
                <a:lnTo>
                  <a:pt x="4980" y="928"/>
                </a:lnTo>
                <a:lnTo>
                  <a:pt x="4980" y="928"/>
                </a:lnTo>
                <a:lnTo>
                  <a:pt x="4980" y="925"/>
                </a:lnTo>
                <a:lnTo>
                  <a:pt x="4980" y="925"/>
                </a:lnTo>
                <a:lnTo>
                  <a:pt x="4980" y="923"/>
                </a:lnTo>
                <a:lnTo>
                  <a:pt x="4982" y="923"/>
                </a:lnTo>
                <a:lnTo>
                  <a:pt x="4982" y="919"/>
                </a:lnTo>
                <a:lnTo>
                  <a:pt x="4982" y="914"/>
                </a:lnTo>
                <a:lnTo>
                  <a:pt x="4982" y="912"/>
                </a:lnTo>
                <a:lnTo>
                  <a:pt x="4982" y="912"/>
                </a:lnTo>
                <a:lnTo>
                  <a:pt x="4985" y="910"/>
                </a:lnTo>
                <a:lnTo>
                  <a:pt x="4985" y="907"/>
                </a:lnTo>
                <a:lnTo>
                  <a:pt x="4985" y="907"/>
                </a:lnTo>
                <a:lnTo>
                  <a:pt x="4982" y="907"/>
                </a:lnTo>
                <a:lnTo>
                  <a:pt x="4982" y="907"/>
                </a:lnTo>
                <a:lnTo>
                  <a:pt x="4982" y="898"/>
                </a:lnTo>
                <a:lnTo>
                  <a:pt x="4982" y="894"/>
                </a:lnTo>
                <a:lnTo>
                  <a:pt x="4985" y="889"/>
                </a:lnTo>
                <a:lnTo>
                  <a:pt x="4985" y="887"/>
                </a:lnTo>
                <a:lnTo>
                  <a:pt x="4985" y="885"/>
                </a:lnTo>
                <a:lnTo>
                  <a:pt x="4987" y="880"/>
                </a:lnTo>
                <a:lnTo>
                  <a:pt x="4989" y="876"/>
                </a:lnTo>
                <a:lnTo>
                  <a:pt x="4991" y="874"/>
                </a:lnTo>
                <a:lnTo>
                  <a:pt x="4994" y="871"/>
                </a:lnTo>
                <a:lnTo>
                  <a:pt x="4996" y="871"/>
                </a:lnTo>
                <a:lnTo>
                  <a:pt x="4996" y="867"/>
                </a:lnTo>
                <a:lnTo>
                  <a:pt x="4998" y="865"/>
                </a:lnTo>
                <a:lnTo>
                  <a:pt x="4996" y="865"/>
                </a:lnTo>
                <a:lnTo>
                  <a:pt x="4996" y="862"/>
                </a:lnTo>
                <a:lnTo>
                  <a:pt x="4994" y="860"/>
                </a:lnTo>
                <a:lnTo>
                  <a:pt x="4991" y="860"/>
                </a:lnTo>
                <a:lnTo>
                  <a:pt x="4994" y="858"/>
                </a:lnTo>
                <a:lnTo>
                  <a:pt x="4994" y="856"/>
                </a:lnTo>
                <a:lnTo>
                  <a:pt x="4994" y="851"/>
                </a:lnTo>
                <a:lnTo>
                  <a:pt x="4991" y="851"/>
                </a:lnTo>
                <a:lnTo>
                  <a:pt x="4989" y="847"/>
                </a:lnTo>
                <a:lnTo>
                  <a:pt x="4987" y="847"/>
                </a:lnTo>
                <a:lnTo>
                  <a:pt x="4989" y="847"/>
                </a:lnTo>
                <a:lnTo>
                  <a:pt x="4994" y="847"/>
                </a:lnTo>
                <a:lnTo>
                  <a:pt x="4996" y="847"/>
                </a:lnTo>
                <a:lnTo>
                  <a:pt x="4996" y="844"/>
                </a:lnTo>
                <a:lnTo>
                  <a:pt x="4996" y="842"/>
                </a:lnTo>
                <a:lnTo>
                  <a:pt x="4994" y="842"/>
                </a:lnTo>
                <a:lnTo>
                  <a:pt x="4991" y="838"/>
                </a:lnTo>
                <a:lnTo>
                  <a:pt x="4991" y="838"/>
                </a:lnTo>
                <a:lnTo>
                  <a:pt x="4985" y="835"/>
                </a:lnTo>
                <a:lnTo>
                  <a:pt x="4980" y="831"/>
                </a:lnTo>
                <a:lnTo>
                  <a:pt x="4978" y="826"/>
                </a:lnTo>
                <a:lnTo>
                  <a:pt x="4978" y="826"/>
                </a:lnTo>
                <a:lnTo>
                  <a:pt x="4973" y="822"/>
                </a:lnTo>
                <a:lnTo>
                  <a:pt x="4971" y="822"/>
                </a:lnTo>
                <a:lnTo>
                  <a:pt x="4971" y="822"/>
                </a:lnTo>
                <a:lnTo>
                  <a:pt x="4964" y="822"/>
                </a:lnTo>
                <a:lnTo>
                  <a:pt x="4960" y="822"/>
                </a:lnTo>
                <a:lnTo>
                  <a:pt x="4955" y="820"/>
                </a:lnTo>
                <a:lnTo>
                  <a:pt x="4953" y="820"/>
                </a:lnTo>
                <a:lnTo>
                  <a:pt x="4955" y="822"/>
                </a:lnTo>
                <a:lnTo>
                  <a:pt x="4955" y="824"/>
                </a:lnTo>
                <a:lnTo>
                  <a:pt x="4955" y="826"/>
                </a:lnTo>
                <a:lnTo>
                  <a:pt x="4955" y="831"/>
                </a:lnTo>
                <a:lnTo>
                  <a:pt x="4953" y="833"/>
                </a:lnTo>
                <a:lnTo>
                  <a:pt x="4951" y="835"/>
                </a:lnTo>
                <a:lnTo>
                  <a:pt x="4951" y="838"/>
                </a:lnTo>
                <a:lnTo>
                  <a:pt x="4949" y="838"/>
                </a:lnTo>
                <a:lnTo>
                  <a:pt x="4946" y="838"/>
                </a:lnTo>
                <a:lnTo>
                  <a:pt x="4949" y="835"/>
                </a:lnTo>
                <a:lnTo>
                  <a:pt x="4951" y="833"/>
                </a:lnTo>
                <a:lnTo>
                  <a:pt x="4953" y="831"/>
                </a:lnTo>
                <a:lnTo>
                  <a:pt x="4953" y="829"/>
                </a:lnTo>
                <a:lnTo>
                  <a:pt x="4951" y="829"/>
                </a:lnTo>
                <a:lnTo>
                  <a:pt x="4951" y="829"/>
                </a:lnTo>
                <a:lnTo>
                  <a:pt x="4949" y="829"/>
                </a:lnTo>
                <a:lnTo>
                  <a:pt x="4949" y="833"/>
                </a:lnTo>
                <a:lnTo>
                  <a:pt x="4942" y="835"/>
                </a:lnTo>
                <a:lnTo>
                  <a:pt x="4940" y="835"/>
                </a:lnTo>
                <a:lnTo>
                  <a:pt x="4933" y="838"/>
                </a:lnTo>
                <a:lnTo>
                  <a:pt x="4933" y="838"/>
                </a:lnTo>
                <a:lnTo>
                  <a:pt x="4931" y="835"/>
                </a:lnTo>
                <a:lnTo>
                  <a:pt x="4933" y="835"/>
                </a:lnTo>
                <a:lnTo>
                  <a:pt x="4935" y="833"/>
                </a:lnTo>
                <a:lnTo>
                  <a:pt x="4937" y="831"/>
                </a:lnTo>
                <a:lnTo>
                  <a:pt x="4940" y="829"/>
                </a:lnTo>
                <a:lnTo>
                  <a:pt x="4942" y="829"/>
                </a:lnTo>
                <a:lnTo>
                  <a:pt x="4937" y="829"/>
                </a:lnTo>
                <a:lnTo>
                  <a:pt x="4935" y="826"/>
                </a:lnTo>
                <a:lnTo>
                  <a:pt x="4933" y="824"/>
                </a:lnTo>
                <a:lnTo>
                  <a:pt x="4935" y="824"/>
                </a:lnTo>
                <a:lnTo>
                  <a:pt x="4935" y="824"/>
                </a:lnTo>
                <a:lnTo>
                  <a:pt x="4935" y="824"/>
                </a:lnTo>
                <a:lnTo>
                  <a:pt x="4937" y="822"/>
                </a:lnTo>
                <a:lnTo>
                  <a:pt x="4935" y="822"/>
                </a:lnTo>
                <a:lnTo>
                  <a:pt x="4933" y="822"/>
                </a:lnTo>
                <a:lnTo>
                  <a:pt x="4931" y="824"/>
                </a:lnTo>
                <a:lnTo>
                  <a:pt x="4931" y="824"/>
                </a:lnTo>
                <a:lnTo>
                  <a:pt x="4931" y="826"/>
                </a:lnTo>
                <a:lnTo>
                  <a:pt x="4933" y="826"/>
                </a:lnTo>
                <a:lnTo>
                  <a:pt x="4931" y="831"/>
                </a:lnTo>
                <a:lnTo>
                  <a:pt x="4928" y="831"/>
                </a:lnTo>
                <a:lnTo>
                  <a:pt x="4926" y="831"/>
                </a:lnTo>
                <a:lnTo>
                  <a:pt x="4924" y="831"/>
                </a:lnTo>
                <a:lnTo>
                  <a:pt x="4924" y="831"/>
                </a:lnTo>
                <a:lnTo>
                  <a:pt x="4924" y="829"/>
                </a:lnTo>
                <a:lnTo>
                  <a:pt x="4924" y="826"/>
                </a:lnTo>
                <a:lnTo>
                  <a:pt x="4924" y="820"/>
                </a:lnTo>
                <a:lnTo>
                  <a:pt x="4926" y="817"/>
                </a:lnTo>
                <a:lnTo>
                  <a:pt x="4926" y="815"/>
                </a:lnTo>
                <a:lnTo>
                  <a:pt x="4924" y="813"/>
                </a:lnTo>
                <a:lnTo>
                  <a:pt x="4924" y="813"/>
                </a:lnTo>
                <a:lnTo>
                  <a:pt x="4922" y="815"/>
                </a:lnTo>
                <a:lnTo>
                  <a:pt x="4917" y="815"/>
                </a:lnTo>
                <a:lnTo>
                  <a:pt x="4910" y="815"/>
                </a:lnTo>
                <a:lnTo>
                  <a:pt x="4904" y="813"/>
                </a:lnTo>
                <a:lnTo>
                  <a:pt x="4901" y="813"/>
                </a:lnTo>
                <a:lnTo>
                  <a:pt x="4901" y="811"/>
                </a:lnTo>
                <a:lnTo>
                  <a:pt x="4899" y="808"/>
                </a:lnTo>
                <a:lnTo>
                  <a:pt x="4901" y="808"/>
                </a:lnTo>
                <a:lnTo>
                  <a:pt x="4901" y="806"/>
                </a:lnTo>
                <a:lnTo>
                  <a:pt x="4906" y="804"/>
                </a:lnTo>
                <a:lnTo>
                  <a:pt x="4908" y="802"/>
                </a:lnTo>
                <a:lnTo>
                  <a:pt x="4915" y="797"/>
                </a:lnTo>
                <a:lnTo>
                  <a:pt x="4917" y="795"/>
                </a:lnTo>
                <a:lnTo>
                  <a:pt x="4919" y="793"/>
                </a:lnTo>
                <a:lnTo>
                  <a:pt x="4924" y="790"/>
                </a:lnTo>
                <a:lnTo>
                  <a:pt x="4928" y="788"/>
                </a:lnTo>
                <a:lnTo>
                  <a:pt x="4931" y="786"/>
                </a:lnTo>
                <a:lnTo>
                  <a:pt x="4935" y="786"/>
                </a:lnTo>
                <a:lnTo>
                  <a:pt x="4937" y="781"/>
                </a:lnTo>
                <a:lnTo>
                  <a:pt x="4940" y="781"/>
                </a:lnTo>
                <a:lnTo>
                  <a:pt x="4944" y="775"/>
                </a:lnTo>
                <a:lnTo>
                  <a:pt x="4946" y="772"/>
                </a:lnTo>
                <a:lnTo>
                  <a:pt x="4946" y="772"/>
                </a:lnTo>
                <a:lnTo>
                  <a:pt x="4946" y="770"/>
                </a:lnTo>
                <a:lnTo>
                  <a:pt x="4953" y="763"/>
                </a:lnTo>
                <a:lnTo>
                  <a:pt x="4958" y="761"/>
                </a:lnTo>
                <a:lnTo>
                  <a:pt x="4962" y="757"/>
                </a:lnTo>
                <a:lnTo>
                  <a:pt x="4967" y="754"/>
                </a:lnTo>
                <a:lnTo>
                  <a:pt x="4967" y="754"/>
                </a:lnTo>
                <a:lnTo>
                  <a:pt x="4969" y="752"/>
                </a:lnTo>
                <a:lnTo>
                  <a:pt x="4971" y="750"/>
                </a:lnTo>
                <a:lnTo>
                  <a:pt x="4973" y="750"/>
                </a:lnTo>
                <a:lnTo>
                  <a:pt x="4976" y="748"/>
                </a:lnTo>
                <a:lnTo>
                  <a:pt x="4982" y="745"/>
                </a:lnTo>
                <a:lnTo>
                  <a:pt x="4982" y="743"/>
                </a:lnTo>
                <a:lnTo>
                  <a:pt x="4985" y="736"/>
                </a:lnTo>
                <a:lnTo>
                  <a:pt x="4987" y="734"/>
                </a:lnTo>
                <a:lnTo>
                  <a:pt x="4989" y="732"/>
                </a:lnTo>
                <a:lnTo>
                  <a:pt x="4996" y="727"/>
                </a:lnTo>
                <a:lnTo>
                  <a:pt x="5000" y="725"/>
                </a:lnTo>
                <a:lnTo>
                  <a:pt x="5003" y="723"/>
                </a:lnTo>
                <a:lnTo>
                  <a:pt x="5007" y="718"/>
                </a:lnTo>
                <a:lnTo>
                  <a:pt x="5012" y="714"/>
                </a:lnTo>
                <a:lnTo>
                  <a:pt x="5014" y="712"/>
                </a:lnTo>
                <a:lnTo>
                  <a:pt x="5025" y="709"/>
                </a:lnTo>
                <a:lnTo>
                  <a:pt x="5030" y="709"/>
                </a:lnTo>
                <a:lnTo>
                  <a:pt x="5034" y="709"/>
                </a:lnTo>
                <a:lnTo>
                  <a:pt x="5039" y="709"/>
                </a:lnTo>
                <a:lnTo>
                  <a:pt x="5045" y="709"/>
                </a:lnTo>
                <a:lnTo>
                  <a:pt x="5061" y="709"/>
                </a:lnTo>
                <a:lnTo>
                  <a:pt x="5063" y="709"/>
                </a:lnTo>
                <a:lnTo>
                  <a:pt x="5065" y="709"/>
                </a:lnTo>
                <a:lnTo>
                  <a:pt x="5068" y="714"/>
                </a:lnTo>
                <a:lnTo>
                  <a:pt x="5068" y="714"/>
                </a:lnTo>
                <a:lnTo>
                  <a:pt x="5072" y="712"/>
                </a:lnTo>
                <a:lnTo>
                  <a:pt x="5074" y="707"/>
                </a:lnTo>
                <a:lnTo>
                  <a:pt x="5077" y="707"/>
                </a:lnTo>
                <a:lnTo>
                  <a:pt x="5081" y="709"/>
                </a:lnTo>
                <a:lnTo>
                  <a:pt x="5083" y="709"/>
                </a:lnTo>
                <a:lnTo>
                  <a:pt x="5092" y="712"/>
                </a:lnTo>
                <a:lnTo>
                  <a:pt x="5095" y="712"/>
                </a:lnTo>
                <a:lnTo>
                  <a:pt x="5097" y="709"/>
                </a:lnTo>
                <a:lnTo>
                  <a:pt x="5104" y="709"/>
                </a:lnTo>
                <a:lnTo>
                  <a:pt x="5106" y="712"/>
                </a:lnTo>
                <a:lnTo>
                  <a:pt x="5110" y="712"/>
                </a:lnTo>
                <a:lnTo>
                  <a:pt x="5113" y="712"/>
                </a:lnTo>
                <a:lnTo>
                  <a:pt x="5115" y="709"/>
                </a:lnTo>
                <a:lnTo>
                  <a:pt x="5113" y="709"/>
                </a:lnTo>
                <a:lnTo>
                  <a:pt x="5110" y="709"/>
                </a:lnTo>
                <a:lnTo>
                  <a:pt x="5110" y="707"/>
                </a:lnTo>
                <a:lnTo>
                  <a:pt x="5110" y="705"/>
                </a:lnTo>
                <a:lnTo>
                  <a:pt x="5113" y="707"/>
                </a:lnTo>
                <a:lnTo>
                  <a:pt x="5117" y="707"/>
                </a:lnTo>
                <a:lnTo>
                  <a:pt x="5117" y="707"/>
                </a:lnTo>
                <a:lnTo>
                  <a:pt x="5117" y="705"/>
                </a:lnTo>
                <a:lnTo>
                  <a:pt x="5117" y="705"/>
                </a:lnTo>
                <a:lnTo>
                  <a:pt x="5115" y="703"/>
                </a:lnTo>
                <a:lnTo>
                  <a:pt x="5119" y="700"/>
                </a:lnTo>
                <a:lnTo>
                  <a:pt x="5122" y="700"/>
                </a:lnTo>
                <a:lnTo>
                  <a:pt x="5124" y="700"/>
                </a:lnTo>
                <a:lnTo>
                  <a:pt x="5133" y="703"/>
                </a:lnTo>
                <a:lnTo>
                  <a:pt x="5135" y="703"/>
                </a:lnTo>
                <a:lnTo>
                  <a:pt x="5137" y="705"/>
                </a:lnTo>
                <a:lnTo>
                  <a:pt x="5140" y="705"/>
                </a:lnTo>
                <a:lnTo>
                  <a:pt x="5137" y="705"/>
                </a:lnTo>
                <a:lnTo>
                  <a:pt x="5137" y="707"/>
                </a:lnTo>
                <a:lnTo>
                  <a:pt x="5140" y="707"/>
                </a:lnTo>
                <a:lnTo>
                  <a:pt x="5142" y="707"/>
                </a:lnTo>
                <a:lnTo>
                  <a:pt x="5142" y="707"/>
                </a:lnTo>
                <a:lnTo>
                  <a:pt x="5144" y="707"/>
                </a:lnTo>
                <a:lnTo>
                  <a:pt x="5144" y="705"/>
                </a:lnTo>
                <a:lnTo>
                  <a:pt x="5146" y="705"/>
                </a:lnTo>
                <a:lnTo>
                  <a:pt x="5146" y="705"/>
                </a:lnTo>
                <a:lnTo>
                  <a:pt x="5149" y="705"/>
                </a:lnTo>
                <a:lnTo>
                  <a:pt x="5151" y="705"/>
                </a:lnTo>
                <a:lnTo>
                  <a:pt x="5153" y="705"/>
                </a:lnTo>
                <a:lnTo>
                  <a:pt x="5158" y="709"/>
                </a:lnTo>
                <a:lnTo>
                  <a:pt x="5160" y="712"/>
                </a:lnTo>
                <a:lnTo>
                  <a:pt x="5162" y="712"/>
                </a:lnTo>
                <a:lnTo>
                  <a:pt x="5164" y="712"/>
                </a:lnTo>
                <a:lnTo>
                  <a:pt x="5164" y="712"/>
                </a:lnTo>
                <a:lnTo>
                  <a:pt x="5160" y="714"/>
                </a:lnTo>
                <a:lnTo>
                  <a:pt x="5158" y="714"/>
                </a:lnTo>
                <a:lnTo>
                  <a:pt x="5153" y="714"/>
                </a:lnTo>
                <a:lnTo>
                  <a:pt x="5146" y="716"/>
                </a:lnTo>
                <a:lnTo>
                  <a:pt x="5151" y="721"/>
                </a:lnTo>
                <a:lnTo>
                  <a:pt x="5158" y="721"/>
                </a:lnTo>
                <a:lnTo>
                  <a:pt x="5162" y="721"/>
                </a:lnTo>
                <a:lnTo>
                  <a:pt x="5164" y="718"/>
                </a:lnTo>
                <a:lnTo>
                  <a:pt x="5167" y="716"/>
                </a:lnTo>
                <a:lnTo>
                  <a:pt x="5167" y="716"/>
                </a:lnTo>
                <a:lnTo>
                  <a:pt x="5171" y="718"/>
                </a:lnTo>
                <a:lnTo>
                  <a:pt x="5173" y="718"/>
                </a:lnTo>
                <a:lnTo>
                  <a:pt x="5176" y="718"/>
                </a:lnTo>
                <a:lnTo>
                  <a:pt x="5178" y="716"/>
                </a:lnTo>
                <a:lnTo>
                  <a:pt x="5180" y="716"/>
                </a:lnTo>
                <a:lnTo>
                  <a:pt x="5180" y="716"/>
                </a:lnTo>
                <a:lnTo>
                  <a:pt x="5182" y="714"/>
                </a:lnTo>
                <a:lnTo>
                  <a:pt x="5187" y="712"/>
                </a:lnTo>
                <a:lnTo>
                  <a:pt x="5191" y="716"/>
                </a:lnTo>
                <a:lnTo>
                  <a:pt x="5191" y="716"/>
                </a:lnTo>
                <a:lnTo>
                  <a:pt x="5196" y="716"/>
                </a:lnTo>
                <a:lnTo>
                  <a:pt x="5198" y="714"/>
                </a:lnTo>
                <a:lnTo>
                  <a:pt x="5200" y="714"/>
                </a:lnTo>
                <a:lnTo>
                  <a:pt x="5203" y="714"/>
                </a:lnTo>
                <a:lnTo>
                  <a:pt x="5205" y="714"/>
                </a:lnTo>
                <a:lnTo>
                  <a:pt x="5207" y="714"/>
                </a:lnTo>
                <a:lnTo>
                  <a:pt x="5209" y="714"/>
                </a:lnTo>
                <a:lnTo>
                  <a:pt x="5209" y="712"/>
                </a:lnTo>
                <a:lnTo>
                  <a:pt x="5209" y="709"/>
                </a:lnTo>
                <a:lnTo>
                  <a:pt x="5207" y="707"/>
                </a:lnTo>
                <a:lnTo>
                  <a:pt x="5200" y="705"/>
                </a:lnTo>
                <a:lnTo>
                  <a:pt x="5198" y="707"/>
                </a:lnTo>
                <a:lnTo>
                  <a:pt x="5196" y="707"/>
                </a:lnTo>
                <a:lnTo>
                  <a:pt x="5196" y="707"/>
                </a:lnTo>
                <a:lnTo>
                  <a:pt x="5194" y="705"/>
                </a:lnTo>
                <a:lnTo>
                  <a:pt x="5196" y="705"/>
                </a:lnTo>
                <a:lnTo>
                  <a:pt x="5196" y="703"/>
                </a:lnTo>
                <a:lnTo>
                  <a:pt x="5196" y="700"/>
                </a:lnTo>
                <a:lnTo>
                  <a:pt x="5196" y="698"/>
                </a:lnTo>
                <a:lnTo>
                  <a:pt x="5198" y="698"/>
                </a:lnTo>
                <a:lnTo>
                  <a:pt x="5198" y="698"/>
                </a:lnTo>
                <a:lnTo>
                  <a:pt x="5200" y="694"/>
                </a:lnTo>
                <a:lnTo>
                  <a:pt x="5207" y="687"/>
                </a:lnTo>
                <a:lnTo>
                  <a:pt x="5214" y="682"/>
                </a:lnTo>
                <a:lnTo>
                  <a:pt x="5218" y="680"/>
                </a:lnTo>
                <a:lnTo>
                  <a:pt x="5221" y="678"/>
                </a:lnTo>
                <a:lnTo>
                  <a:pt x="5225" y="671"/>
                </a:lnTo>
                <a:lnTo>
                  <a:pt x="5230" y="669"/>
                </a:lnTo>
                <a:lnTo>
                  <a:pt x="5232" y="667"/>
                </a:lnTo>
                <a:lnTo>
                  <a:pt x="5234" y="664"/>
                </a:lnTo>
                <a:lnTo>
                  <a:pt x="5234" y="660"/>
                </a:lnTo>
                <a:lnTo>
                  <a:pt x="5236" y="660"/>
                </a:lnTo>
                <a:lnTo>
                  <a:pt x="5236" y="658"/>
                </a:lnTo>
                <a:lnTo>
                  <a:pt x="5241" y="655"/>
                </a:lnTo>
                <a:lnTo>
                  <a:pt x="5245" y="653"/>
                </a:lnTo>
                <a:lnTo>
                  <a:pt x="5245" y="653"/>
                </a:lnTo>
                <a:lnTo>
                  <a:pt x="5252" y="653"/>
                </a:lnTo>
                <a:lnTo>
                  <a:pt x="5257" y="653"/>
                </a:lnTo>
                <a:lnTo>
                  <a:pt x="5257" y="653"/>
                </a:lnTo>
                <a:lnTo>
                  <a:pt x="5259" y="653"/>
                </a:lnTo>
                <a:lnTo>
                  <a:pt x="5263" y="653"/>
                </a:lnTo>
                <a:lnTo>
                  <a:pt x="5268" y="651"/>
                </a:lnTo>
                <a:lnTo>
                  <a:pt x="5270" y="651"/>
                </a:lnTo>
                <a:lnTo>
                  <a:pt x="5272" y="649"/>
                </a:lnTo>
                <a:lnTo>
                  <a:pt x="5275" y="651"/>
                </a:lnTo>
                <a:lnTo>
                  <a:pt x="5277" y="653"/>
                </a:lnTo>
                <a:lnTo>
                  <a:pt x="5277" y="653"/>
                </a:lnTo>
                <a:lnTo>
                  <a:pt x="5279" y="655"/>
                </a:lnTo>
                <a:lnTo>
                  <a:pt x="5281" y="653"/>
                </a:lnTo>
                <a:lnTo>
                  <a:pt x="5288" y="651"/>
                </a:lnTo>
                <a:lnTo>
                  <a:pt x="5290" y="651"/>
                </a:lnTo>
                <a:lnTo>
                  <a:pt x="5290" y="651"/>
                </a:lnTo>
                <a:lnTo>
                  <a:pt x="5290" y="651"/>
                </a:lnTo>
                <a:lnTo>
                  <a:pt x="5290" y="653"/>
                </a:lnTo>
                <a:lnTo>
                  <a:pt x="5290" y="655"/>
                </a:lnTo>
                <a:lnTo>
                  <a:pt x="5288" y="660"/>
                </a:lnTo>
                <a:lnTo>
                  <a:pt x="5284" y="664"/>
                </a:lnTo>
                <a:lnTo>
                  <a:pt x="5284" y="664"/>
                </a:lnTo>
                <a:lnTo>
                  <a:pt x="5284" y="667"/>
                </a:lnTo>
                <a:lnTo>
                  <a:pt x="5286" y="669"/>
                </a:lnTo>
                <a:lnTo>
                  <a:pt x="5284" y="671"/>
                </a:lnTo>
                <a:lnTo>
                  <a:pt x="5281" y="673"/>
                </a:lnTo>
                <a:lnTo>
                  <a:pt x="5284" y="673"/>
                </a:lnTo>
                <a:lnTo>
                  <a:pt x="5286" y="671"/>
                </a:lnTo>
                <a:lnTo>
                  <a:pt x="5288" y="671"/>
                </a:lnTo>
                <a:lnTo>
                  <a:pt x="5290" y="671"/>
                </a:lnTo>
                <a:lnTo>
                  <a:pt x="5290" y="671"/>
                </a:lnTo>
                <a:lnTo>
                  <a:pt x="5288" y="676"/>
                </a:lnTo>
                <a:lnTo>
                  <a:pt x="5288" y="678"/>
                </a:lnTo>
                <a:lnTo>
                  <a:pt x="5288" y="678"/>
                </a:lnTo>
                <a:lnTo>
                  <a:pt x="5288" y="680"/>
                </a:lnTo>
                <a:lnTo>
                  <a:pt x="5290" y="680"/>
                </a:lnTo>
                <a:lnTo>
                  <a:pt x="5290" y="678"/>
                </a:lnTo>
                <a:lnTo>
                  <a:pt x="5293" y="678"/>
                </a:lnTo>
                <a:lnTo>
                  <a:pt x="5297" y="678"/>
                </a:lnTo>
                <a:lnTo>
                  <a:pt x="5299" y="673"/>
                </a:lnTo>
                <a:lnTo>
                  <a:pt x="5302" y="673"/>
                </a:lnTo>
                <a:lnTo>
                  <a:pt x="5320" y="660"/>
                </a:lnTo>
                <a:lnTo>
                  <a:pt x="5322" y="655"/>
                </a:lnTo>
                <a:lnTo>
                  <a:pt x="5324" y="655"/>
                </a:lnTo>
                <a:lnTo>
                  <a:pt x="5326" y="655"/>
                </a:lnTo>
                <a:lnTo>
                  <a:pt x="5329" y="655"/>
                </a:lnTo>
                <a:lnTo>
                  <a:pt x="5329" y="655"/>
                </a:lnTo>
                <a:lnTo>
                  <a:pt x="5329" y="655"/>
                </a:lnTo>
                <a:lnTo>
                  <a:pt x="5331" y="655"/>
                </a:lnTo>
                <a:lnTo>
                  <a:pt x="5331" y="658"/>
                </a:lnTo>
                <a:lnTo>
                  <a:pt x="5333" y="660"/>
                </a:lnTo>
                <a:lnTo>
                  <a:pt x="5333" y="658"/>
                </a:lnTo>
                <a:lnTo>
                  <a:pt x="5333" y="658"/>
                </a:lnTo>
                <a:lnTo>
                  <a:pt x="5335" y="658"/>
                </a:lnTo>
                <a:lnTo>
                  <a:pt x="5335" y="655"/>
                </a:lnTo>
                <a:lnTo>
                  <a:pt x="5335" y="655"/>
                </a:lnTo>
                <a:lnTo>
                  <a:pt x="5335" y="655"/>
                </a:lnTo>
                <a:lnTo>
                  <a:pt x="5333" y="653"/>
                </a:lnTo>
                <a:lnTo>
                  <a:pt x="5333" y="651"/>
                </a:lnTo>
                <a:lnTo>
                  <a:pt x="5335" y="646"/>
                </a:lnTo>
                <a:lnTo>
                  <a:pt x="5333" y="644"/>
                </a:lnTo>
                <a:lnTo>
                  <a:pt x="5335" y="642"/>
                </a:lnTo>
                <a:lnTo>
                  <a:pt x="5335" y="640"/>
                </a:lnTo>
                <a:lnTo>
                  <a:pt x="5335" y="640"/>
                </a:lnTo>
                <a:lnTo>
                  <a:pt x="5338" y="640"/>
                </a:lnTo>
                <a:lnTo>
                  <a:pt x="5335" y="637"/>
                </a:lnTo>
                <a:lnTo>
                  <a:pt x="5338" y="635"/>
                </a:lnTo>
                <a:lnTo>
                  <a:pt x="5338" y="635"/>
                </a:lnTo>
                <a:lnTo>
                  <a:pt x="5351" y="630"/>
                </a:lnTo>
                <a:lnTo>
                  <a:pt x="5353" y="630"/>
                </a:lnTo>
                <a:lnTo>
                  <a:pt x="5356" y="633"/>
                </a:lnTo>
                <a:lnTo>
                  <a:pt x="5360" y="635"/>
                </a:lnTo>
                <a:lnTo>
                  <a:pt x="5365" y="635"/>
                </a:lnTo>
                <a:lnTo>
                  <a:pt x="5369" y="637"/>
                </a:lnTo>
                <a:lnTo>
                  <a:pt x="5369" y="637"/>
                </a:lnTo>
                <a:lnTo>
                  <a:pt x="5367" y="637"/>
                </a:lnTo>
                <a:lnTo>
                  <a:pt x="5367" y="637"/>
                </a:lnTo>
                <a:lnTo>
                  <a:pt x="5367" y="637"/>
                </a:lnTo>
                <a:lnTo>
                  <a:pt x="5367" y="640"/>
                </a:lnTo>
                <a:lnTo>
                  <a:pt x="5365" y="637"/>
                </a:lnTo>
                <a:lnTo>
                  <a:pt x="5362" y="637"/>
                </a:lnTo>
                <a:lnTo>
                  <a:pt x="5358" y="637"/>
                </a:lnTo>
                <a:lnTo>
                  <a:pt x="5358" y="637"/>
                </a:lnTo>
                <a:lnTo>
                  <a:pt x="5353" y="640"/>
                </a:lnTo>
                <a:lnTo>
                  <a:pt x="5351" y="642"/>
                </a:lnTo>
                <a:lnTo>
                  <a:pt x="5349" y="646"/>
                </a:lnTo>
                <a:lnTo>
                  <a:pt x="5349" y="651"/>
                </a:lnTo>
                <a:lnTo>
                  <a:pt x="5349" y="655"/>
                </a:lnTo>
                <a:lnTo>
                  <a:pt x="5347" y="658"/>
                </a:lnTo>
                <a:lnTo>
                  <a:pt x="5344" y="658"/>
                </a:lnTo>
                <a:lnTo>
                  <a:pt x="5344" y="660"/>
                </a:lnTo>
                <a:lnTo>
                  <a:pt x="5347" y="662"/>
                </a:lnTo>
                <a:lnTo>
                  <a:pt x="5347" y="662"/>
                </a:lnTo>
                <a:lnTo>
                  <a:pt x="5349" y="664"/>
                </a:lnTo>
                <a:lnTo>
                  <a:pt x="5347" y="667"/>
                </a:lnTo>
                <a:lnTo>
                  <a:pt x="5342" y="669"/>
                </a:lnTo>
                <a:lnTo>
                  <a:pt x="5342" y="669"/>
                </a:lnTo>
                <a:lnTo>
                  <a:pt x="5340" y="671"/>
                </a:lnTo>
                <a:lnTo>
                  <a:pt x="5344" y="673"/>
                </a:lnTo>
                <a:lnTo>
                  <a:pt x="5342" y="673"/>
                </a:lnTo>
                <a:lnTo>
                  <a:pt x="5340" y="676"/>
                </a:lnTo>
                <a:lnTo>
                  <a:pt x="5338" y="676"/>
                </a:lnTo>
                <a:lnTo>
                  <a:pt x="5331" y="676"/>
                </a:lnTo>
                <a:lnTo>
                  <a:pt x="5329" y="680"/>
                </a:lnTo>
                <a:lnTo>
                  <a:pt x="5322" y="682"/>
                </a:lnTo>
                <a:lnTo>
                  <a:pt x="5317" y="685"/>
                </a:lnTo>
                <a:lnTo>
                  <a:pt x="5317" y="685"/>
                </a:lnTo>
                <a:lnTo>
                  <a:pt x="5315" y="689"/>
                </a:lnTo>
                <a:lnTo>
                  <a:pt x="5313" y="691"/>
                </a:lnTo>
                <a:lnTo>
                  <a:pt x="5308" y="694"/>
                </a:lnTo>
                <a:lnTo>
                  <a:pt x="5304" y="698"/>
                </a:lnTo>
                <a:lnTo>
                  <a:pt x="5299" y="703"/>
                </a:lnTo>
                <a:lnTo>
                  <a:pt x="5297" y="705"/>
                </a:lnTo>
                <a:lnTo>
                  <a:pt x="5295" y="705"/>
                </a:lnTo>
                <a:lnTo>
                  <a:pt x="5290" y="709"/>
                </a:lnTo>
                <a:lnTo>
                  <a:pt x="5284" y="714"/>
                </a:lnTo>
                <a:lnTo>
                  <a:pt x="5279" y="723"/>
                </a:lnTo>
                <a:lnTo>
                  <a:pt x="5277" y="725"/>
                </a:lnTo>
                <a:lnTo>
                  <a:pt x="5275" y="727"/>
                </a:lnTo>
                <a:lnTo>
                  <a:pt x="5272" y="730"/>
                </a:lnTo>
                <a:lnTo>
                  <a:pt x="5270" y="730"/>
                </a:lnTo>
                <a:lnTo>
                  <a:pt x="5266" y="734"/>
                </a:lnTo>
                <a:lnTo>
                  <a:pt x="5261" y="736"/>
                </a:lnTo>
                <a:lnTo>
                  <a:pt x="5259" y="739"/>
                </a:lnTo>
                <a:lnTo>
                  <a:pt x="5259" y="741"/>
                </a:lnTo>
                <a:lnTo>
                  <a:pt x="5259" y="739"/>
                </a:lnTo>
                <a:lnTo>
                  <a:pt x="5254" y="741"/>
                </a:lnTo>
                <a:lnTo>
                  <a:pt x="5250" y="739"/>
                </a:lnTo>
                <a:lnTo>
                  <a:pt x="5245" y="745"/>
                </a:lnTo>
                <a:lnTo>
                  <a:pt x="5243" y="745"/>
                </a:lnTo>
                <a:lnTo>
                  <a:pt x="5239" y="743"/>
                </a:lnTo>
                <a:lnTo>
                  <a:pt x="5236" y="745"/>
                </a:lnTo>
                <a:lnTo>
                  <a:pt x="5236" y="745"/>
                </a:lnTo>
                <a:lnTo>
                  <a:pt x="5236" y="745"/>
                </a:lnTo>
                <a:lnTo>
                  <a:pt x="5236" y="748"/>
                </a:lnTo>
                <a:lnTo>
                  <a:pt x="5239" y="748"/>
                </a:lnTo>
                <a:lnTo>
                  <a:pt x="5239" y="750"/>
                </a:lnTo>
                <a:lnTo>
                  <a:pt x="5239" y="752"/>
                </a:lnTo>
                <a:lnTo>
                  <a:pt x="5236" y="757"/>
                </a:lnTo>
                <a:lnTo>
                  <a:pt x="5234" y="759"/>
                </a:lnTo>
                <a:lnTo>
                  <a:pt x="5232" y="761"/>
                </a:lnTo>
                <a:lnTo>
                  <a:pt x="5225" y="768"/>
                </a:lnTo>
                <a:lnTo>
                  <a:pt x="5223" y="768"/>
                </a:lnTo>
                <a:lnTo>
                  <a:pt x="5223" y="770"/>
                </a:lnTo>
                <a:lnTo>
                  <a:pt x="5218" y="784"/>
                </a:lnTo>
                <a:lnTo>
                  <a:pt x="5218" y="788"/>
                </a:lnTo>
                <a:lnTo>
                  <a:pt x="5216" y="799"/>
                </a:lnTo>
                <a:lnTo>
                  <a:pt x="5216" y="802"/>
                </a:lnTo>
                <a:lnTo>
                  <a:pt x="5218" y="808"/>
                </a:lnTo>
                <a:lnTo>
                  <a:pt x="5218" y="815"/>
                </a:lnTo>
                <a:lnTo>
                  <a:pt x="5223" y="829"/>
                </a:lnTo>
                <a:lnTo>
                  <a:pt x="5223" y="833"/>
                </a:lnTo>
                <a:lnTo>
                  <a:pt x="5225" y="849"/>
                </a:lnTo>
                <a:lnTo>
                  <a:pt x="5225" y="851"/>
                </a:lnTo>
                <a:lnTo>
                  <a:pt x="5225" y="853"/>
                </a:lnTo>
                <a:lnTo>
                  <a:pt x="5227" y="856"/>
                </a:lnTo>
                <a:lnTo>
                  <a:pt x="5230" y="858"/>
                </a:lnTo>
                <a:lnTo>
                  <a:pt x="5230" y="860"/>
                </a:lnTo>
                <a:lnTo>
                  <a:pt x="5232" y="871"/>
                </a:lnTo>
                <a:lnTo>
                  <a:pt x="5232" y="880"/>
                </a:lnTo>
                <a:lnTo>
                  <a:pt x="5232" y="880"/>
                </a:lnTo>
                <a:lnTo>
                  <a:pt x="5232" y="883"/>
                </a:lnTo>
                <a:lnTo>
                  <a:pt x="5234" y="885"/>
                </a:lnTo>
                <a:lnTo>
                  <a:pt x="5234" y="887"/>
                </a:lnTo>
                <a:lnTo>
                  <a:pt x="5234" y="889"/>
                </a:lnTo>
                <a:lnTo>
                  <a:pt x="5234" y="889"/>
                </a:lnTo>
                <a:lnTo>
                  <a:pt x="5236" y="889"/>
                </a:lnTo>
                <a:lnTo>
                  <a:pt x="5243" y="885"/>
                </a:lnTo>
                <a:lnTo>
                  <a:pt x="5248" y="880"/>
                </a:lnTo>
                <a:lnTo>
                  <a:pt x="5248" y="880"/>
                </a:lnTo>
                <a:lnTo>
                  <a:pt x="5248" y="878"/>
                </a:lnTo>
                <a:lnTo>
                  <a:pt x="5252" y="876"/>
                </a:lnTo>
                <a:lnTo>
                  <a:pt x="5257" y="874"/>
                </a:lnTo>
                <a:lnTo>
                  <a:pt x="5259" y="867"/>
                </a:lnTo>
                <a:lnTo>
                  <a:pt x="5261" y="862"/>
                </a:lnTo>
                <a:lnTo>
                  <a:pt x="5261" y="860"/>
                </a:lnTo>
                <a:lnTo>
                  <a:pt x="5263" y="860"/>
                </a:lnTo>
                <a:lnTo>
                  <a:pt x="5261" y="856"/>
                </a:lnTo>
                <a:lnTo>
                  <a:pt x="5263" y="856"/>
                </a:lnTo>
                <a:lnTo>
                  <a:pt x="5263" y="851"/>
                </a:lnTo>
                <a:lnTo>
                  <a:pt x="5263" y="849"/>
                </a:lnTo>
                <a:lnTo>
                  <a:pt x="5261" y="849"/>
                </a:lnTo>
                <a:lnTo>
                  <a:pt x="5261" y="847"/>
                </a:lnTo>
                <a:lnTo>
                  <a:pt x="5263" y="847"/>
                </a:lnTo>
                <a:lnTo>
                  <a:pt x="5263" y="847"/>
                </a:lnTo>
                <a:lnTo>
                  <a:pt x="5266" y="849"/>
                </a:lnTo>
                <a:lnTo>
                  <a:pt x="5266" y="849"/>
                </a:lnTo>
                <a:lnTo>
                  <a:pt x="5270" y="847"/>
                </a:lnTo>
                <a:lnTo>
                  <a:pt x="5272" y="847"/>
                </a:lnTo>
                <a:lnTo>
                  <a:pt x="5279" y="842"/>
                </a:lnTo>
                <a:lnTo>
                  <a:pt x="5281" y="844"/>
                </a:lnTo>
                <a:lnTo>
                  <a:pt x="5286" y="844"/>
                </a:lnTo>
                <a:lnTo>
                  <a:pt x="5286" y="844"/>
                </a:lnTo>
                <a:lnTo>
                  <a:pt x="5286" y="842"/>
                </a:lnTo>
                <a:lnTo>
                  <a:pt x="5284" y="840"/>
                </a:lnTo>
                <a:lnTo>
                  <a:pt x="5284" y="838"/>
                </a:lnTo>
                <a:lnTo>
                  <a:pt x="5286" y="835"/>
                </a:lnTo>
                <a:lnTo>
                  <a:pt x="5284" y="835"/>
                </a:lnTo>
                <a:lnTo>
                  <a:pt x="5284" y="833"/>
                </a:lnTo>
                <a:lnTo>
                  <a:pt x="5284" y="831"/>
                </a:lnTo>
                <a:lnTo>
                  <a:pt x="5284" y="826"/>
                </a:lnTo>
                <a:lnTo>
                  <a:pt x="5286" y="824"/>
                </a:lnTo>
                <a:lnTo>
                  <a:pt x="5286" y="824"/>
                </a:lnTo>
                <a:lnTo>
                  <a:pt x="5290" y="822"/>
                </a:lnTo>
                <a:lnTo>
                  <a:pt x="5293" y="817"/>
                </a:lnTo>
                <a:lnTo>
                  <a:pt x="5297" y="815"/>
                </a:lnTo>
                <a:lnTo>
                  <a:pt x="5299" y="815"/>
                </a:lnTo>
                <a:lnTo>
                  <a:pt x="5304" y="815"/>
                </a:lnTo>
                <a:lnTo>
                  <a:pt x="5306" y="815"/>
                </a:lnTo>
                <a:lnTo>
                  <a:pt x="5311" y="815"/>
                </a:lnTo>
                <a:lnTo>
                  <a:pt x="5313" y="815"/>
                </a:lnTo>
                <a:lnTo>
                  <a:pt x="5315" y="813"/>
                </a:lnTo>
                <a:lnTo>
                  <a:pt x="5317" y="811"/>
                </a:lnTo>
                <a:lnTo>
                  <a:pt x="5317" y="808"/>
                </a:lnTo>
                <a:lnTo>
                  <a:pt x="5317" y="806"/>
                </a:lnTo>
                <a:lnTo>
                  <a:pt x="5313" y="804"/>
                </a:lnTo>
                <a:lnTo>
                  <a:pt x="5313" y="802"/>
                </a:lnTo>
                <a:lnTo>
                  <a:pt x="5313" y="797"/>
                </a:lnTo>
                <a:lnTo>
                  <a:pt x="5313" y="795"/>
                </a:lnTo>
                <a:lnTo>
                  <a:pt x="5313" y="793"/>
                </a:lnTo>
                <a:lnTo>
                  <a:pt x="5315" y="788"/>
                </a:lnTo>
                <a:lnTo>
                  <a:pt x="5317" y="781"/>
                </a:lnTo>
                <a:lnTo>
                  <a:pt x="5320" y="781"/>
                </a:lnTo>
                <a:lnTo>
                  <a:pt x="5322" y="779"/>
                </a:lnTo>
                <a:lnTo>
                  <a:pt x="5324" y="779"/>
                </a:lnTo>
                <a:lnTo>
                  <a:pt x="5324" y="779"/>
                </a:lnTo>
                <a:lnTo>
                  <a:pt x="5324" y="775"/>
                </a:lnTo>
                <a:lnTo>
                  <a:pt x="5326" y="775"/>
                </a:lnTo>
                <a:lnTo>
                  <a:pt x="5326" y="775"/>
                </a:lnTo>
                <a:lnTo>
                  <a:pt x="5331" y="775"/>
                </a:lnTo>
                <a:lnTo>
                  <a:pt x="5331" y="772"/>
                </a:lnTo>
                <a:lnTo>
                  <a:pt x="5333" y="772"/>
                </a:lnTo>
                <a:lnTo>
                  <a:pt x="5331" y="775"/>
                </a:lnTo>
                <a:lnTo>
                  <a:pt x="5331" y="775"/>
                </a:lnTo>
                <a:lnTo>
                  <a:pt x="5329" y="777"/>
                </a:lnTo>
                <a:lnTo>
                  <a:pt x="5326" y="779"/>
                </a:lnTo>
                <a:lnTo>
                  <a:pt x="5331" y="784"/>
                </a:lnTo>
                <a:lnTo>
                  <a:pt x="5331" y="784"/>
                </a:lnTo>
                <a:lnTo>
                  <a:pt x="5333" y="784"/>
                </a:lnTo>
                <a:lnTo>
                  <a:pt x="5335" y="781"/>
                </a:lnTo>
                <a:lnTo>
                  <a:pt x="5335" y="781"/>
                </a:lnTo>
                <a:lnTo>
                  <a:pt x="5338" y="779"/>
                </a:lnTo>
                <a:lnTo>
                  <a:pt x="5338" y="775"/>
                </a:lnTo>
                <a:lnTo>
                  <a:pt x="5335" y="772"/>
                </a:lnTo>
                <a:lnTo>
                  <a:pt x="5335" y="770"/>
                </a:lnTo>
                <a:lnTo>
                  <a:pt x="5335" y="768"/>
                </a:lnTo>
                <a:lnTo>
                  <a:pt x="5333" y="768"/>
                </a:lnTo>
                <a:lnTo>
                  <a:pt x="5331" y="768"/>
                </a:lnTo>
                <a:lnTo>
                  <a:pt x="5331" y="768"/>
                </a:lnTo>
                <a:lnTo>
                  <a:pt x="5329" y="766"/>
                </a:lnTo>
                <a:lnTo>
                  <a:pt x="5329" y="766"/>
                </a:lnTo>
                <a:lnTo>
                  <a:pt x="5329" y="761"/>
                </a:lnTo>
                <a:lnTo>
                  <a:pt x="5329" y="761"/>
                </a:lnTo>
                <a:lnTo>
                  <a:pt x="5329" y="757"/>
                </a:lnTo>
                <a:lnTo>
                  <a:pt x="5329" y="757"/>
                </a:lnTo>
                <a:lnTo>
                  <a:pt x="5329" y="754"/>
                </a:lnTo>
                <a:lnTo>
                  <a:pt x="5331" y="752"/>
                </a:lnTo>
                <a:lnTo>
                  <a:pt x="5333" y="750"/>
                </a:lnTo>
                <a:lnTo>
                  <a:pt x="5335" y="748"/>
                </a:lnTo>
                <a:lnTo>
                  <a:pt x="5335" y="748"/>
                </a:lnTo>
                <a:lnTo>
                  <a:pt x="5335" y="745"/>
                </a:lnTo>
                <a:lnTo>
                  <a:pt x="5335" y="743"/>
                </a:lnTo>
                <a:lnTo>
                  <a:pt x="5329" y="741"/>
                </a:lnTo>
                <a:lnTo>
                  <a:pt x="5326" y="741"/>
                </a:lnTo>
                <a:lnTo>
                  <a:pt x="5324" y="743"/>
                </a:lnTo>
                <a:lnTo>
                  <a:pt x="5324" y="745"/>
                </a:lnTo>
                <a:lnTo>
                  <a:pt x="5322" y="745"/>
                </a:lnTo>
                <a:lnTo>
                  <a:pt x="5322" y="745"/>
                </a:lnTo>
                <a:lnTo>
                  <a:pt x="5324" y="745"/>
                </a:lnTo>
                <a:lnTo>
                  <a:pt x="5320" y="743"/>
                </a:lnTo>
                <a:lnTo>
                  <a:pt x="5317" y="743"/>
                </a:lnTo>
                <a:lnTo>
                  <a:pt x="5317" y="743"/>
                </a:lnTo>
                <a:lnTo>
                  <a:pt x="5317" y="741"/>
                </a:lnTo>
                <a:lnTo>
                  <a:pt x="5315" y="739"/>
                </a:lnTo>
                <a:lnTo>
                  <a:pt x="5317" y="734"/>
                </a:lnTo>
                <a:lnTo>
                  <a:pt x="5320" y="730"/>
                </a:lnTo>
                <a:lnTo>
                  <a:pt x="5324" y="725"/>
                </a:lnTo>
                <a:lnTo>
                  <a:pt x="5326" y="723"/>
                </a:lnTo>
                <a:lnTo>
                  <a:pt x="5331" y="718"/>
                </a:lnTo>
                <a:lnTo>
                  <a:pt x="5331" y="718"/>
                </a:lnTo>
                <a:lnTo>
                  <a:pt x="5331" y="718"/>
                </a:lnTo>
                <a:lnTo>
                  <a:pt x="5333" y="716"/>
                </a:lnTo>
                <a:lnTo>
                  <a:pt x="5331" y="716"/>
                </a:lnTo>
                <a:lnTo>
                  <a:pt x="5331" y="714"/>
                </a:lnTo>
                <a:lnTo>
                  <a:pt x="5333" y="714"/>
                </a:lnTo>
                <a:lnTo>
                  <a:pt x="5333" y="714"/>
                </a:lnTo>
                <a:lnTo>
                  <a:pt x="5338" y="712"/>
                </a:lnTo>
                <a:lnTo>
                  <a:pt x="5335" y="705"/>
                </a:lnTo>
                <a:lnTo>
                  <a:pt x="5338" y="703"/>
                </a:lnTo>
                <a:lnTo>
                  <a:pt x="5338" y="700"/>
                </a:lnTo>
                <a:lnTo>
                  <a:pt x="5338" y="698"/>
                </a:lnTo>
                <a:lnTo>
                  <a:pt x="5340" y="698"/>
                </a:lnTo>
                <a:lnTo>
                  <a:pt x="5342" y="696"/>
                </a:lnTo>
                <a:lnTo>
                  <a:pt x="5342" y="696"/>
                </a:lnTo>
                <a:lnTo>
                  <a:pt x="5344" y="694"/>
                </a:lnTo>
                <a:lnTo>
                  <a:pt x="5344" y="694"/>
                </a:lnTo>
                <a:lnTo>
                  <a:pt x="5347" y="694"/>
                </a:lnTo>
                <a:lnTo>
                  <a:pt x="5349" y="694"/>
                </a:lnTo>
                <a:lnTo>
                  <a:pt x="5349" y="696"/>
                </a:lnTo>
                <a:lnTo>
                  <a:pt x="5349" y="698"/>
                </a:lnTo>
                <a:lnTo>
                  <a:pt x="5351" y="696"/>
                </a:lnTo>
                <a:lnTo>
                  <a:pt x="5353" y="694"/>
                </a:lnTo>
                <a:lnTo>
                  <a:pt x="5356" y="694"/>
                </a:lnTo>
                <a:lnTo>
                  <a:pt x="5356" y="694"/>
                </a:lnTo>
                <a:lnTo>
                  <a:pt x="5358" y="696"/>
                </a:lnTo>
                <a:lnTo>
                  <a:pt x="5360" y="698"/>
                </a:lnTo>
                <a:lnTo>
                  <a:pt x="5360" y="698"/>
                </a:lnTo>
                <a:lnTo>
                  <a:pt x="5362" y="698"/>
                </a:lnTo>
                <a:lnTo>
                  <a:pt x="5365" y="698"/>
                </a:lnTo>
                <a:lnTo>
                  <a:pt x="5365" y="696"/>
                </a:lnTo>
                <a:lnTo>
                  <a:pt x="5365" y="694"/>
                </a:lnTo>
                <a:lnTo>
                  <a:pt x="5367" y="691"/>
                </a:lnTo>
                <a:lnTo>
                  <a:pt x="5367" y="691"/>
                </a:lnTo>
                <a:lnTo>
                  <a:pt x="5369" y="689"/>
                </a:lnTo>
                <a:lnTo>
                  <a:pt x="5371" y="689"/>
                </a:lnTo>
                <a:lnTo>
                  <a:pt x="5378" y="687"/>
                </a:lnTo>
                <a:lnTo>
                  <a:pt x="5382" y="685"/>
                </a:lnTo>
                <a:lnTo>
                  <a:pt x="5385" y="685"/>
                </a:lnTo>
                <a:lnTo>
                  <a:pt x="5382" y="685"/>
                </a:lnTo>
                <a:lnTo>
                  <a:pt x="5382" y="687"/>
                </a:lnTo>
                <a:lnTo>
                  <a:pt x="5382" y="691"/>
                </a:lnTo>
                <a:lnTo>
                  <a:pt x="5382" y="694"/>
                </a:lnTo>
                <a:lnTo>
                  <a:pt x="5380" y="696"/>
                </a:lnTo>
                <a:lnTo>
                  <a:pt x="5380" y="696"/>
                </a:lnTo>
                <a:lnTo>
                  <a:pt x="5382" y="698"/>
                </a:lnTo>
                <a:lnTo>
                  <a:pt x="5382" y="698"/>
                </a:lnTo>
                <a:lnTo>
                  <a:pt x="5385" y="698"/>
                </a:lnTo>
                <a:lnTo>
                  <a:pt x="5385" y="696"/>
                </a:lnTo>
                <a:lnTo>
                  <a:pt x="5394" y="687"/>
                </a:lnTo>
                <a:lnTo>
                  <a:pt x="5398" y="685"/>
                </a:lnTo>
                <a:lnTo>
                  <a:pt x="5405" y="685"/>
                </a:lnTo>
                <a:lnTo>
                  <a:pt x="5405" y="682"/>
                </a:lnTo>
                <a:lnTo>
                  <a:pt x="5412" y="682"/>
                </a:lnTo>
                <a:lnTo>
                  <a:pt x="5416" y="680"/>
                </a:lnTo>
                <a:lnTo>
                  <a:pt x="5421" y="682"/>
                </a:lnTo>
                <a:lnTo>
                  <a:pt x="5423" y="682"/>
                </a:lnTo>
                <a:lnTo>
                  <a:pt x="5430" y="680"/>
                </a:lnTo>
                <a:lnTo>
                  <a:pt x="5430" y="682"/>
                </a:lnTo>
                <a:lnTo>
                  <a:pt x="5434" y="685"/>
                </a:lnTo>
                <a:lnTo>
                  <a:pt x="5439" y="689"/>
                </a:lnTo>
                <a:lnTo>
                  <a:pt x="5439" y="689"/>
                </a:lnTo>
                <a:lnTo>
                  <a:pt x="5439" y="689"/>
                </a:lnTo>
                <a:lnTo>
                  <a:pt x="5439" y="691"/>
                </a:lnTo>
                <a:lnTo>
                  <a:pt x="5441" y="691"/>
                </a:lnTo>
                <a:lnTo>
                  <a:pt x="5441" y="694"/>
                </a:lnTo>
                <a:lnTo>
                  <a:pt x="5443" y="696"/>
                </a:lnTo>
                <a:lnTo>
                  <a:pt x="5445" y="696"/>
                </a:lnTo>
                <a:lnTo>
                  <a:pt x="5448" y="694"/>
                </a:lnTo>
                <a:lnTo>
                  <a:pt x="5448" y="694"/>
                </a:lnTo>
                <a:lnTo>
                  <a:pt x="5450" y="689"/>
                </a:lnTo>
                <a:lnTo>
                  <a:pt x="5450" y="687"/>
                </a:lnTo>
                <a:lnTo>
                  <a:pt x="5450" y="685"/>
                </a:lnTo>
                <a:lnTo>
                  <a:pt x="5450" y="685"/>
                </a:lnTo>
                <a:lnTo>
                  <a:pt x="5454" y="682"/>
                </a:lnTo>
                <a:lnTo>
                  <a:pt x="5457" y="682"/>
                </a:lnTo>
                <a:lnTo>
                  <a:pt x="5463" y="678"/>
                </a:lnTo>
                <a:lnTo>
                  <a:pt x="5468" y="676"/>
                </a:lnTo>
                <a:lnTo>
                  <a:pt x="5470" y="676"/>
                </a:lnTo>
                <a:lnTo>
                  <a:pt x="5470" y="676"/>
                </a:lnTo>
                <a:lnTo>
                  <a:pt x="5472" y="673"/>
                </a:lnTo>
                <a:lnTo>
                  <a:pt x="5472" y="673"/>
                </a:lnTo>
                <a:lnTo>
                  <a:pt x="5475" y="671"/>
                </a:lnTo>
                <a:lnTo>
                  <a:pt x="5479" y="671"/>
                </a:lnTo>
                <a:lnTo>
                  <a:pt x="5477" y="669"/>
                </a:lnTo>
                <a:lnTo>
                  <a:pt x="5479" y="667"/>
                </a:lnTo>
                <a:lnTo>
                  <a:pt x="5479" y="667"/>
                </a:lnTo>
                <a:lnTo>
                  <a:pt x="5481" y="667"/>
                </a:lnTo>
                <a:lnTo>
                  <a:pt x="5484" y="667"/>
                </a:lnTo>
                <a:lnTo>
                  <a:pt x="5484" y="664"/>
                </a:lnTo>
                <a:lnTo>
                  <a:pt x="5484" y="664"/>
                </a:lnTo>
                <a:lnTo>
                  <a:pt x="5484" y="664"/>
                </a:lnTo>
                <a:lnTo>
                  <a:pt x="5486" y="664"/>
                </a:lnTo>
                <a:lnTo>
                  <a:pt x="5486" y="664"/>
                </a:lnTo>
                <a:lnTo>
                  <a:pt x="5486" y="662"/>
                </a:lnTo>
                <a:lnTo>
                  <a:pt x="5484" y="662"/>
                </a:lnTo>
                <a:lnTo>
                  <a:pt x="5486" y="660"/>
                </a:lnTo>
                <a:lnTo>
                  <a:pt x="5488" y="662"/>
                </a:lnTo>
                <a:lnTo>
                  <a:pt x="5490" y="662"/>
                </a:lnTo>
                <a:lnTo>
                  <a:pt x="5493" y="658"/>
                </a:lnTo>
                <a:lnTo>
                  <a:pt x="5497" y="655"/>
                </a:lnTo>
                <a:lnTo>
                  <a:pt x="5499" y="655"/>
                </a:lnTo>
                <a:lnTo>
                  <a:pt x="5506" y="653"/>
                </a:lnTo>
                <a:lnTo>
                  <a:pt x="5508" y="653"/>
                </a:lnTo>
                <a:lnTo>
                  <a:pt x="5511" y="653"/>
                </a:lnTo>
                <a:lnTo>
                  <a:pt x="5513" y="651"/>
                </a:lnTo>
                <a:lnTo>
                  <a:pt x="5515" y="649"/>
                </a:lnTo>
                <a:lnTo>
                  <a:pt x="5515" y="649"/>
                </a:lnTo>
                <a:lnTo>
                  <a:pt x="5522" y="646"/>
                </a:lnTo>
                <a:lnTo>
                  <a:pt x="5522" y="646"/>
                </a:lnTo>
                <a:lnTo>
                  <a:pt x="5524" y="644"/>
                </a:lnTo>
                <a:lnTo>
                  <a:pt x="5526" y="644"/>
                </a:lnTo>
                <a:lnTo>
                  <a:pt x="5529" y="644"/>
                </a:lnTo>
                <a:lnTo>
                  <a:pt x="5540" y="640"/>
                </a:lnTo>
                <a:lnTo>
                  <a:pt x="5542" y="637"/>
                </a:lnTo>
                <a:lnTo>
                  <a:pt x="5544" y="635"/>
                </a:lnTo>
                <a:lnTo>
                  <a:pt x="5549" y="635"/>
                </a:lnTo>
                <a:lnTo>
                  <a:pt x="5553" y="635"/>
                </a:lnTo>
                <a:lnTo>
                  <a:pt x="5553" y="633"/>
                </a:lnTo>
                <a:lnTo>
                  <a:pt x="5549" y="633"/>
                </a:lnTo>
                <a:lnTo>
                  <a:pt x="5549" y="633"/>
                </a:lnTo>
                <a:lnTo>
                  <a:pt x="5549" y="630"/>
                </a:lnTo>
                <a:lnTo>
                  <a:pt x="5549" y="630"/>
                </a:lnTo>
                <a:lnTo>
                  <a:pt x="5551" y="628"/>
                </a:lnTo>
                <a:lnTo>
                  <a:pt x="5551" y="628"/>
                </a:lnTo>
                <a:lnTo>
                  <a:pt x="5553" y="630"/>
                </a:lnTo>
                <a:lnTo>
                  <a:pt x="5553" y="630"/>
                </a:lnTo>
                <a:lnTo>
                  <a:pt x="5553" y="628"/>
                </a:lnTo>
                <a:lnTo>
                  <a:pt x="5556" y="628"/>
                </a:lnTo>
                <a:lnTo>
                  <a:pt x="5556" y="630"/>
                </a:lnTo>
                <a:lnTo>
                  <a:pt x="5556" y="630"/>
                </a:lnTo>
                <a:lnTo>
                  <a:pt x="5553" y="633"/>
                </a:lnTo>
                <a:lnTo>
                  <a:pt x="5553" y="633"/>
                </a:lnTo>
                <a:lnTo>
                  <a:pt x="5556" y="635"/>
                </a:lnTo>
                <a:lnTo>
                  <a:pt x="5560" y="635"/>
                </a:lnTo>
                <a:lnTo>
                  <a:pt x="5565" y="635"/>
                </a:lnTo>
                <a:lnTo>
                  <a:pt x="5580" y="640"/>
                </a:lnTo>
                <a:lnTo>
                  <a:pt x="5583" y="640"/>
                </a:lnTo>
                <a:lnTo>
                  <a:pt x="5583" y="640"/>
                </a:lnTo>
                <a:lnTo>
                  <a:pt x="5583" y="640"/>
                </a:lnTo>
                <a:lnTo>
                  <a:pt x="5583" y="637"/>
                </a:lnTo>
                <a:lnTo>
                  <a:pt x="5585" y="635"/>
                </a:lnTo>
                <a:lnTo>
                  <a:pt x="5589" y="633"/>
                </a:lnTo>
                <a:lnTo>
                  <a:pt x="5589" y="630"/>
                </a:lnTo>
                <a:lnTo>
                  <a:pt x="5589" y="630"/>
                </a:lnTo>
                <a:lnTo>
                  <a:pt x="5589" y="628"/>
                </a:lnTo>
                <a:lnTo>
                  <a:pt x="5587" y="626"/>
                </a:lnTo>
                <a:lnTo>
                  <a:pt x="5585" y="626"/>
                </a:lnTo>
                <a:lnTo>
                  <a:pt x="5585" y="624"/>
                </a:lnTo>
                <a:lnTo>
                  <a:pt x="5587" y="621"/>
                </a:lnTo>
                <a:lnTo>
                  <a:pt x="5587" y="621"/>
                </a:lnTo>
                <a:lnTo>
                  <a:pt x="5587" y="621"/>
                </a:lnTo>
                <a:lnTo>
                  <a:pt x="5587" y="619"/>
                </a:lnTo>
                <a:lnTo>
                  <a:pt x="5580" y="617"/>
                </a:lnTo>
                <a:lnTo>
                  <a:pt x="5580" y="615"/>
                </a:lnTo>
                <a:lnTo>
                  <a:pt x="5580" y="615"/>
                </a:lnTo>
                <a:lnTo>
                  <a:pt x="5578" y="610"/>
                </a:lnTo>
                <a:lnTo>
                  <a:pt x="5578" y="612"/>
                </a:lnTo>
                <a:lnTo>
                  <a:pt x="5578" y="612"/>
                </a:lnTo>
                <a:lnTo>
                  <a:pt x="5576" y="615"/>
                </a:lnTo>
                <a:lnTo>
                  <a:pt x="5576" y="615"/>
                </a:lnTo>
                <a:lnTo>
                  <a:pt x="5576" y="612"/>
                </a:lnTo>
                <a:lnTo>
                  <a:pt x="5576" y="610"/>
                </a:lnTo>
                <a:lnTo>
                  <a:pt x="5576" y="610"/>
                </a:lnTo>
                <a:lnTo>
                  <a:pt x="5574" y="610"/>
                </a:lnTo>
                <a:lnTo>
                  <a:pt x="5571" y="610"/>
                </a:lnTo>
                <a:lnTo>
                  <a:pt x="5576" y="608"/>
                </a:lnTo>
                <a:lnTo>
                  <a:pt x="5576" y="608"/>
                </a:lnTo>
                <a:lnTo>
                  <a:pt x="5576" y="608"/>
                </a:lnTo>
                <a:lnTo>
                  <a:pt x="5576" y="603"/>
                </a:lnTo>
                <a:lnTo>
                  <a:pt x="5576" y="601"/>
                </a:lnTo>
                <a:lnTo>
                  <a:pt x="5574" y="601"/>
                </a:lnTo>
                <a:lnTo>
                  <a:pt x="5571" y="599"/>
                </a:lnTo>
                <a:lnTo>
                  <a:pt x="5574" y="597"/>
                </a:lnTo>
                <a:lnTo>
                  <a:pt x="5574" y="597"/>
                </a:lnTo>
                <a:lnTo>
                  <a:pt x="5571" y="592"/>
                </a:lnTo>
                <a:lnTo>
                  <a:pt x="5569" y="592"/>
                </a:lnTo>
                <a:lnTo>
                  <a:pt x="5569" y="590"/>
                </a:lnTo>
                <a:lnTo>
                  <a:pt x="5567" y="592"/>
                </a:lnTo>
                <a:lnTo>
                  <a:pt x="5567" y="594"/>
                </a:lnTo>
                <a:lnTo>
                  <a:pt x="5567" y="594"/>
                </a:lnTo>
                <a:lnTo>
                  <a:pt x="5565" y="594"/>
                </a:lnTo>
                <a:lnTo>
                  <a:pt x="5560" y="592"/>
                </a:lnTo>
                <a:lnTo>
                  <a:pt x="5556" y="588"/>
                </a:lnTo>
                <a:lnTo>
                  <a:pt x="5556" y="585"/>
                </a:lnTo>
                <a:lnTo>
                  <a:pt x="5558" y="581"/>
                </a:lnTo>
                <a:lnTo>
                  <a:pt x="5556" y="581"/>
                </a:lnTo>
                <a:lnTo>
                  <a:pt x="5556" y="581"/>
                </a:lnTo>
                <a:lnTo>
                  <a:pt x="5551" y="581"/>
                </a:lnTo>
                <a:lnTo>
                  <a:pt x="5547" y="583"/>
                </a:lnTo>
                <a:lnTo>
                  <a:pt x="5547" y="583"/>
                </a:lnTo>
                <a:lnTo>
                  <a:pt x="5542" y="583"/>
                </a:lnTo>
                <a:lnTo>
                  <a:pt x="5535" y="585"/>
                </a:lnTo>
                <a:lnTo>
                  <a:pt x="5538" y="583"/>
                </a:lnTo>
                <a:lnTo>
                  <a:pt x="5538" y="583"/>
                </a:lnTo>
                <a:lnTo>
                  <a:pt x="5540" y="583"/>
                </a:lnTo>
                <a:lnTo>
                  <a:pt x="5540" y="581"/>
                </a:lnTo>
                <a:lnTo>
                  <a:pt x="5538" y="579"/>
                </a:lnTo>
                <a:lnTo>
                  <a:pt x="5538" y="579"/>
                </a:lnTo>
                <a:lnTo>
                  <a:pt x="5535" y="576"/>
                </a:lnTo>
                <a:lnTo>
                  <a:pt x="5533" y="579"/>
                </a:lnTo>
                <a:lnTo>
                  <a:pt x="5533" y="579"/>
                </a:lnTo>
                <a:lnTo>
                  <a:pt x="5529" y="581"/>
                </a:lnTo>
                <a:lnTo>
                  <a:pt x="5524" y="581"/>
                </a:lnTo>
                <a:lnTo>
                  <a:pt x="5520" y="581"/>
                </a:lnTo>
                <a:lnTo>
                  <a:pt x="5515" y="583"/>
                </a:lnTo>
                <a:lnTo>
                  <a:pt x="5511" y="583"/>
                </a:lnTo>
                <a:lnTo>
                  <a:pt x="5520" y="581"/>
                </a:lnTo>
                <a:lnTo>
                  <a:pt x="5524" y="581"/>
                </a:lnTo>
                <a:lnTo>
                  <a:pt x="5531" y="579"/>
                </a:lnTo>
                <a:lnTo>
                  <a:pt x="5535" y="576"/>
                </a:lnTo>
                <a:lnTo>
                  <a:pt x="5540" y="579"/>
                </a:lnTo>
                <a:lnTo>
                  <a:pt x="5542" y="579"/>
                </a:lnTo>
                <a:lnTo>
                  <a:pt x="5547" y="579"/>
                </a:lnTo>
                <a:lnTo>
                  <a:pt x="5551" y="581"/>
                </a:lnTo>
                <a:lnTo>
                  <a:pt x="5551" y="579"/>
                </a:lnTo>
                <a:lnTo>
                  <a:pt x="5553" y="579"/>
                </a:lnTo>
                <a:lnTo>
                  <a:pt x="5551" y="576"/>
                </a:lnTo>
                <a:lnTo>
                  <a:pt x="5551" y="574"/>
                </a:lnTo>
                <a:lnTo>
                  <a:pt x="5549" y="574"/>
                </a:lnTo>
                <a:lnTo>
                  <a:pt x="5544" y="574"/>
                </a:lnTo>
                <a:lnTo>
                  <a:pt x="5542" y="574"/>
                </a:lnTo>
                <a:lnTo>
                  <a:pt x="5540" y="574"/>
                </a:lnTo>
                <a:lnTo>
                  <a:pt x="5540" y="572"/>
                </a:lnTo>
                <a:lnTo>
                  <a:pt x="5544" y="574"/>
                </a:lnTo>
                <a:lnTo>
                  <a:pt x="5549" y="572"/>
                </a:lnTo>
                <a:lnTo>
                  <a:pt x="5553" y="574"/>
                </a:lnTo>
                <a:lnTo>
                  <a:pt x="5553" y="576"/>
                </a:lnTo>
                <a:lnTo>
                  <a:pt x="5556" y="576"/>
                </a:lnTo>
                <a:lnTo>
                  <a:pt x="5558" y="581"/>
                </a:lnTo>
                <a:lnTo>
                  <a:pt x="5562" y="581"/>
                </a:lnTo>
                <a:lnTo>
                  <a:pt x="5569" y="583"/>
                </a:lnTo>
                <a:lnTo>
                  <a:pt x="5574" y="585"/>
                </a:lnTo>
                <a:lnTo>
                  <a:pt x="5576" y="583"/>
                </a:lnTo>
                <a:lnTo>
                  <a:pt x="5583" y="581"/>
                </a:lnTo>
                <a:lnTo>
                  <a:pt x="5587" y="579"/>
                </a:lnTo>
                <a:lnTo>
                  <a:pt x="5592" y="576"/>
                </a:lnTo>
                <a:lnTo>
                  <a:pt x="5594" y="574"/>
                </a:lnTo>
                <a:lnTo>
                  <a:pt x="5596" y="574"/>
                </a:lnTo>
                <a:lnTo>
                  <a:pt x="5596" y="574"/>
                </a:lnTo>
                <a:lnTo>
                  <a:pt x="5601" y="570"/>
                </a:lnTo>
                <a:lnTo>
                  <a:pt x="5603" y="570"/>
                </a:lnTo>
                <a:lnTo>
                  <a:pt x="5603" y="565"/>
                </a:lnTo>
                <a:lnTo>
                  <a:pt x="5605" y="563"/>
                </a:lnTo>
                <a:lnTo>
                  <a:pt x="5607" y="563"/>
                </a:lnTo>
                <a:lnTo>
                  <a:pt x="5607" y="561"/>
                </a:lnTo>
                <a:lnTo>
                  <a:pt x="5605" y="558"/>
                </a:lnTo>
                <a:lnTo>
                  <a:pt x="5605" y="558"/>
                </a:lnTo>
                <a:lnTo>
                  <a:pt x="5603" y="556"/>
                </a:lnTo>
                <a:lnTo>
                  <a:pt x="5601" y="554"/>
                </a:lnTo>
                <a:lnTo>
                  <a:pt x="5601" y="552"/>
                </a:lnTo>
                <a:lnTo>
                  <a:pt x="5601" y="549"/>
                </a:lnTo>
                <a:lnTo>
                  <a:pt x="5601" y="547"/>
                </a:lnTo>
                <a:lnTo>
                  <a:pt x="5601" y="545"/>
                </a:lnTo>
                <a:lnTo>
                  <a:pt x="5603" y="547"/>
                </a:lnTo>
                <a:lnTo>
                  <a:pt x="5605" y="547"/>
                </a:lnTo>
                <a:lnTo>
                  <a:pt x="5607" y="545"/>
                </a:lnTo>
                <a:lnTo>
                  <a:pt x="5607" y="545"/>
                </a:lnTo>
                <a:lnTo>
                  <a:pt x="5607" y="543"/>
                </a:lnTo>
                <a:lnTo>
                  <a:pt x="5607" y="543"/>
                </a:lnTo>
                <a:lnTo>
                  <a:pt x="5610" y="543"/>
                </a:lnTo>
                <a:lnTo>
                  <a:pt x="5610" y="540"/>
                </a:lnTo>
                <a:lnTo>
                  <a:pt x="5610" y="540"/>
                </a:lnTo>
                <a:lnTo>
                  <a:pt x="5610" y="540"/>
                </a:lnTo>
                <a:lnTo>
                  <a:pt x="5610" y="543"/>
                </a:lnTo>
                <a:lnTo>
                  <a:pt x="5612" y="545"/>
                </a:lnTo>
                <a:lnTo>
                  <a:pt x="5614" y="545"/>
                </a:lnTo>
                <a:lnTo>
                  <a:pt x="5614" y="545"/>
                </a:lnTo>
                <a:lnTo>
                  <a:pt x="5614" y="545"/>
                </a:lnTo>
                <a:lnTo>
                  <a:pt x="5616" y="543"/>
                </a:lnTo>
                <a:lnTo>
                  <a:pt x="5619" y="540"/>
                </a:lnTo>
                <a:lnTo>
                  <a:pt x="5619" y="540"/>
                </a:lnTo>
                <a:lnTo>
                  <a:pt x="5619" y="543"/>
                </a:lnTo>
                <a:lnTo>
                  <a:pt x="5619" y="545"/>
                </a:lnTo>
                <a:lnTo>
                  <a:pt x="5619" y="545"/>
                </a:lnTo>
                <a:lnTo>
                  <a:pt x="5616" y="547"/>
                </a:lnTo>
                <a:lnTo>
                  <a:pt x="5616" y="549"/>
                </a:lnTo>
                <a:lnTo>
                  <a:pt x="5616" y="549"/>
                </a:lnTo>
                <a:lnTo>
                  <a:pt x="5614" y="549"/>
                </a:lnTo>
                <a:lnTo>
                  <a:pt x="5612" y="549"/>
                </a:lnTo>
                <a:lnTo>
                  <a:pt x="5614" y="552"/>
                </a:lnTo>
                <a:lnTo>
                  <a:pt x="5614" y="554"/>
                </a:lnTo>
                <a:lnTo>
                  <a:pt x="5616" y="554"/>
                </a:lnTo>
                <a:lnTo>
                  <a:pt x="5619" y="556"/>
                </a:lnTo>
                <a:lnTo>
                  <a:pt x="5619" y="556"/>
                </a:lnTo>
                <a:lnTo>
                  <a:pt x="5619" y="556"/>
                </a:lnTo>
                <a:lnTo>
                  <a:pt x="5619" y="558"/>
                </a:lnTo>
                <a:lnTo>
                  <a:pt x="5619" y="561"/>
                </a:lnTo>
                <a:lnTo>
                  <a:pt x="5619" y="561"/>
                </a:lnTo>
                <a:lnTo>
                  <a:pt x="5621" y="563"/>
                </a:lnTo>
                <a:lnTo>
                  <a:pt x="5623" y="563"/>
                </a:lnTo>
                <a:lnTo>
                  <a:pt x="5632" y="563"/>
                </a:lnTo>
                <a:lnTo>
                  <a:pt x="5634" y="563"/>
                </a:lnTo>
                <a:lnTo>
                  <a:pt x="5641" y="561"/>
                </a:lnTo>
                <a:lnTo>
                  <a:pt x="5641" y="558"/>
                </a:lnTo>
                <a:lnTo>
                  <a:pt x="5643" y="561"/>
                </a:lnTo>
                <a:lnTo>
                  <a:pt x="5650" y="561"/>
                </a:lnTo>
                <a:lnTo>
                  <a:pt x="5657" y="563"/>
                </a:lnTo>
                <a:lnTo>
                  <a:pt x="5659" y="565"/>
                </a:lnTo>
                <a:lnTo>
                  <a:pt x="5661" y="570"/>
                </a:lnTo>
                <a:lnTo>
                  <a:pt x="5661" y="572"/>
                </a:lnTo>
                <a:lnTo>
                  <a:pt x="5661" y="574"/>
                </a:lnTo>
                <a:lnTo>
                  <a:pt x="5661" y="574"/>
                </a:lnTo>
                <a:lnTo>
                  <a:pt x="5664" y="576"/>
                </a:lnTo>
                <a:lnTo>
                  <a:pt x="5666" y="579"/>
                </a:lnTo>
                <a:lnTo>
                  <a:pt x="5666" y="579"/>
                </a:lnTo>
                <a:lnTo>
                  <a:pt x="5668" y="579"/>
                </a:lnTo>
                <a:lnTo>
                  <a:pt x="5668" y="581"/>
                </a:lnTo>
                <a:lnTo>
                  <a:pt x="5670" y="581"/>
                </a:lnTo>
                <a:lnTo>
                  <a:pt x="5673" y="579"/>
                </a:lnTo>
                <a:lnTo>
                  <a:pt x="5673" y="579"/>
                </a:lnTo>
                <a:lnTo>
                  <a:pt x="5677" y="581"/>
                </a:lnTo>
                <a:lnTo>
                  <a:pt x="5682" y="581"/>
                </a:lnTo>
                <a:lnTo>
                  <a:pt x="5684" y="583"/>
                </a:lnTo>
                <a:lnTo>
                  <a:pt x="5686" y="585"/>
                </a:lnTo>
                <a:lnTo>
                  <a:pt x="5690" y="588"/>
                </a:lnTo>
                <a:lnTo>
                  <a:pt x="5690" y="590"/>
                </a:lnTo>
                <a:lnTo>
                  <a:pt x="5693" y="590"/>
                </a:lnTo>
                <a:lnTo>
                  <a:pt x="5695" y="590"/>
                </a:lnTo>
                <a:lnTo>
                  <a:pt x="5695" y="590"/>
                </a:lnTo>
                <a:lnTo>
                  <a:pt x="5697" y="590"/>
                </a:lnTo>
                <a:lnTo>
                  <a:pt x="5699" y="588"/>
                </a:lnTo>
                <a:lnTo>
                  <a:pt x="5699" y="585"/>
                </a:lnTo>
                <a:lnTo>
                  <a:pt x="5699" y="588"/>
                </a:lnTo>
                <a:lnTo>
                  <a:pt x="5699" y="590"/>
                </a:lnTo>
                <a:lnTo>
                  <a:pt x="5699" y="590"/>
                </a:lnTo>
                <a:lnTo>
                  <a:pt x="5699" y="590"/>
                </a:lnTo>
                <a:lnTo>
                  <a:pt x="5702" y="592"/>
                </a:lnTo>
                <a:lnTo>
                  <a:pt x="5702" y="592"/>
                </a:lnTo>
                <a:lnTo>
                  <a:pt x="5704" y="592"/>
                </a:lnTo>
                <a:lnTo>
                  <a:pt x="5706" y="592"/>
                </a:lnTo>
                <a:lnTo>
                  <a:pt x="5706" y="590"/>
                </a:lnTo>
                <a:lnTo>
                  <a:pt x="5706" y="588"/>
                </a:lnTo>
                <a:lnTo>
                  <a:pt x="5706" y="588"/>
                </a:lnTo>
                <a:lnTo>
                  <a:pt x="5708" y="588"/>
                </a:lnTo>
                <a:lnTo>
                  <a:pt x="5708" y="588"/>
                </a:lnTo>
                <a:lnTo>
                  <a:pt x="5708" y="590"/>
                </a:lnTo>
                <a:lnTo>
                  <a:pt x="5711" y="590"/>
                </a:lnTo>
                <a:lnTo>
                  <a:pt x="5715" y="590"/>
                </a:lnTo>
                <a:lnTo>
                  <a:pt x="5715" y="590"/>
                </a:lnTo>
                <a:lnTo>
                  <a:pt x="5715" y="588"/>
                </a:lnTo>
                <a:lnTo>
                  <a:pt x="5713" y="588"/>
                </a:lnTo>
                <a:lnTo>
                  <a:pt x="5713" y="585"/>
                </a:lnTo>
                <a:lnTo>
                  <a:pt x="5711" y="585"/>
                </a:lnTo>
                <a:lnTo>
                  <a:pt x="5708" y="585"/>
                </a:lnTo>
                <a:lnTo>
                  <a:pt x="5706" y="585"/>
                </a:lnTo>
                <a:lnTo>
                  <a:pt x="5706" y="583"/>
                </a:lnTo>
                <a:lnTo>
                  <a:pt x="5706" y="583"/>
                </a:lnTo>
                <a:lnTo>
                  <a:pt x="5706" y="583"/>
                </a:lnTo>
                <a:lnTo>
                  <a:pt x="5706" y="581"/>
                </a:lnTo>
                <a:lnTo>
                  <a:pt x="5708" y="581"/>
                </a:lnTo>
                <a:lnTo>
                  <a:pt x="5708" y="581"/>
                </a:lnTo>
                <a:lnTo>
                  <a:pt x="5706" y="579"/>
                </a:lnTo>
                <a:lnTo>
                  <a:pt x="5704" y="579"/>
                </a:lnTo>
                <a:lnTo>
                  <a:pt x="5704" y="579"/>
                </a:lnTo>
                <a:lnTo>
                  <a:pt x="5704" y="579"/>
                </a:lnTo>
                <a:lnTo>
                  <a:pt x="5704" y="579"/>
                </a:lnTo>
                <a:lnTo>
                  <a:pt x="5706" y="579"/>
                </a:lnTo>
                <a:lnTo>
                  <a:pt x="5708" y="579"/>
                </a:lnTo>
                <a:lnTo>
                  <a:pt x="5711" y="576"/>
                </a:lnTo>
                <a:lnTo>
                  <a:pt x="5715" y="576"/>
                </a:lnTo>
                <a:lnTo>
                  <a:pt x="5715" y="574"/>
                </a:lnTo>
                <a:lnTo>
                  <a:pt x="5717" y="574"/>
                </a:lnTo>
                <a:lnTo>
                  <a:pt x="5717" y="572"/>
                </a:lnTo>
                <a:lnTo>
                  <a:pt x="5715" y="570"/>
                </a:lnTo>
                <a:lnTo>
                  <a:pt x="5715" y="570"/>
                </a:lnTo>
                <a:lnTo>
                  <a:pt x="5713" y="570"/>
                </a:lnTo>
                <a:lnTo>
                  <a:pt x="5711" y="570"/>
                </a:lnTo>
                <a:lnTo>
                  <a:pt x="5711" y="570"/>
                </a:lnTo>
                <a:lnTo>
                  <a:pt x="5715" y="567"/>
                </a:lnTo>
                <a:lnTo>
                  <a:pt x="5717" y="567"/>
                </a:lnTo>
                <a:lnTo>
                  <a:pt x="5717" y="565"/>
                </a:lnTo>
                <a:lnTo>
                  <a:pt x="5717" y="563"/>
                </a:lnTo>
                <a:lnTo>
                  <a:pt x="5715" y="563"/>
                </a:lnTo>
                <a:lnTo>
                  <a:pt x="5713" y="563"/>
                </a:lnTo>
                <a:lnTo>
                  <a:pt x="5715" y="563"/>
                </a:lnTo>
                <a:lnTo>
                  <a:pt x="5715" y="563"/>
                </a:lnTo>
                <a:lnTo>
                  <a:pt x="5713" y="561"/>
                </a:lnTo>
                <a:lnTo>
                  <a:pt x="5708" y="558"/>
                </a:lnTo>
                <a:lnTo>
                  <a:pt x="5708" y="558"/>
                </a:lnTo>
                <a:lnTo>
                  <a:pt x="5711" y="558"/>
                </a:lnTo>
                <a:lnTo>
                  <a:pt x="5713" y="558"/>
                </a:lnTo>
                <a:lnTo>
                  <a:pt x="5715" y="558"/>
                </a:lnTo>
                <a:lnTo>
                  <a:pt x="5715" y="561"/>
                </a:lnTo>
                <a:lnTo>
                  <a:pt x="5717" y="561"/>
                </a:lnTo>
                <a:lnTo>
                  <a:pt x="5717" y="561"/>
                </a:lnTo>
                <a:lnTo>
                  <a:pt x="5722" y="561"/>
                </a:lnTo>
                <a:lnTo>
                  <a:pt x="5722" y="563"/>
                </a:lnTo>
                <a:lnTo>
                  <a:pt x="5722" y="563"/>
                </a:lnTo>
                <a:lnTo>
                  <a:pt x="5724" y="563"/>
                </a:lnTo>
                <a:lnTo>
                  <a:pt x="5729" y="561"/>
                </a:lnTo>
                <a:lnTo>
                  <a:pt x="5731" y="561"/>
                </a:lnTo>
                <a:lnTo>
                  <a:pt x="5733" y="563"/>
                </a:lnTo>
                <a:lnTo>
                  <a:pt x="5733" y="563"/>
                </a:lnTo>
                <a:lnTo>
                  <a:pt x="5735" y="563"/>
                </a:lnTo>
                <a:lnTo>
                  <a:pt x="5735" y="561"/>
                </a:lnTo>
                <a:lnTo>
                  <a:pt x="5733" y="558"/>
                </a:lnTo>
                <a:lnTo>
                  <a:pt x="5731" y="558"/>
                </a:lnTo>
                <a:lnTo>
                  <a:pt x="5731" y="556"/>
                </a:lnTo>
                <a:lnTo>
                  <a:pt x="5729" y="554"/>
                </a:lnTo>
                <a:lnTo>
                  <a:pt x="5729" y="554"/>
                </a:lnTo>
                <a:lnTo>
                  <a:pt x="5731" y="554"/>
                </a:lnTo>
                <a:lnTo>
                  <a:pt x="5733" y="556"/>
                </a:lnTo>
                <a:lnTo>
                  <a:pt x="5733" y="558"/>
                </a:lnTo>
                <a:lnTo>
                  <a:pt x="5735" y="558"/>
                </a:lnTo>
                <a:lnTo>
                  <a:pt x="5738" y="558"/>
                </a:lnTo>
                <a:lnTo>
                  <a:pt x="5742" y="558"/>
                </a:lnTo>
                <a:lnTo>
                  <a:pt x="5742" y="558"/>
                </a:lnTo>
                <a:lnTo>
                  <a:pt x="5742" y="556"/>
                </a:lnTo>
                <a:lnTo>
                  <a:pt x="5742" y="554"/>
                </a:lnTo>
                <a:lnTo>
                  <a:pt x="5742" y="554"/>
                </a:lnTo>
                <a:lnTo>
                  <a:pt x="5744" y="552"/>
                </a:lnTo>
                <a:lnTo>
                  <a:pt x="5749" y="549"/>
                </a:lnTo>
                <a:lnTo>
                  <a:pt x="5751" y="549"/>
                </a:lnTo>
                <a:lnTo>
                  <a:pt x="5753" y="549"/>
                </a:lnTo>
                <a:lnTo>
                  <a:pt x="5753" y="549"/>
                </a:lnTo>
                <a:lnTo>
                  <a:pt x="5753" y="549"/>
                </a:lnTo>
                <a:lnTo>
                  <a:pt x="5756" y="547"/>
                </a:lnTo>
                <a:lnTo>
                  <a:pt x="5756" y="547"/>
                </a:lnTo>
                <a:close/>
                <a:moveTo>
                  <a:pt x="3649" y="1083"/>
                </a:moveTo>
                <a:lnTo>
                  <a:pt x="3649" y="1085"/>
                </a:lnTo>
                <a:lnTo>
                  <a:pt x="3649" y="1085"/>
                </a:lnTo>
                <a:lnTo>
                  <a:pt x="3647" y="1085"/>
                </a:lnTo>
                <a:lnTo>
                  <a:pt x="3645" y="1085"/>
                </a:lnTo>
                <a:lnTo>
                  <a:pt x="3642" y="1085"/>
                </a:lnTo>
                <a:lnTo>
                  <a:pt x="3642" y="1088"/>
                </a:lnTo>
                <a:lnTo>
                  <a:pt x="3645" y="1088"/>
                </a:lnTo>
                <a:lnTo>
                  <a:pt x="3642" y="1088"/>
                </a:lnTo>
                <a:lnTo>
                  <a:pt x="3642" y="1088"/>
                </a:lnTo>
                <a:lnTo>
                  <a:pt x="3640" y="1088"/>
                </a:lnTo>
                <a:lnTo>
                  <a:pt x="3640" y="1088"/>
                </a:lnTo>
                <a:lnTo>
                  <a:pt x="3636" y="1088"/>
                </a:lnTo>
                <a:lnTo>
                  <a:pt x="3633" y="1088"/>
                </a:lnTo>
                <a:lnTo>
                  <a:pt x="3633" y="1088"/>
                </a:lnTo>
                <a:lnTo>
                  <a:pt x="3631" y="1085"/>
                </a:lnTo>
                <a:lnTo>
                  <a:pt x="3631" y="1085"/>
                </a:lnTo>
                <a:lnTo>
                  <a:pt x="3629" y="1085"/>
                </a:lnTo>
                <a:lnTo>
                  <a:pt x="3627" y="1085"/>
                </a:lnTo>
                <a:lnTo>
                  <a:pt x="3624" y="1085"/>
                </a:lnTo>
                <a:lnTo>
                  <a:pt x="3624" y="1085"/>
                </a:lnTo>
                <a:lnTo>
                  <a:pt x="3622" y="1085"/>
                </a:lnTo>
                <a:lnTo>
                  <a:pt x="3622" y="1083"/>
                </a:lnTo>
                <a:lnTo>
                  <a:pt x="3622" y="1081"/>
                </a:lnTo>
                <a:lnTo>
                  <a:pt x="3620" y="1085"/>
                </a:lnTo>
                <a:lnTo>
                  <a:pt x="3620" y="1088"/>
                </a:lnTo>
                <a:lnTo>
                  <a:pt x="3620" y="1090"/>
                </a:lnTo>
                <a:lnTo>
                  <a:pt x="3618" y="1092"/>
                </a:lnTo>
                <a:lnTo>
                  <a:pt x="3618" y="1097"/>
                </a:lnTo>
                <a:lnTo>
                  <a:pt x="3620" y="1099"/>
                </a:lnTo>
                <a:lnTo>
                  <a:pt x="3620" y="1101"/>
                </a:lnTo>
                <a:lnTo>
                  <a:pt x="3622" y="1103"/>
                </a:lnTo>
                <a:lnTo>
                  <a:pt x="3622" y="1106"/>
                </a:lnTo>
                <a:lnTo>
                  <a:pt x="3622" y="1103"/>
                </a:lnTo>
                <a:lnTo>
                  <a:pt x="3622" y="1101"/>
                </a:lnTo>
                <a:lnTo>
                  <a:pt x="3624" y="1101"/>
                </a:lnTo>
                <a:lnTo>
                  <a:pt x="3627" y="1101"/>
                </a:lnTo>
                <a:lnTo>
                  <a:pt x="3629" y="1101"/>
                </a:lnTo>
                <a:lnTo>
                  <a:pt x="3629" y="1101"/>
                </a:lnTo>
                <a:lnTo>
                  <a:pt x="3629" y="1101"/>
                </a:lnTo>
                <a:lnTo>
                  <a:pt x="3629" y="1103"/>
                </a:lnTo>
                <a:lnTo>
                  <a:pt x="3629" y="1106"/>
                </a:lnTo>
                <a:lnTo>
                  <a:pt x="3629" y="1106"/>
                </a:lnTo>
                <a:lnTo>
                  <a:pt x="3631" y="1108"/>
                </a:lnTo>
                <a:lnTo>
                  <a:pt x="3631" y="1108"/>
                </a:lnTo>
                <a:lnTo>
                  <a:pt x="3631" y="1108"/>
                </a:lnTo>
                <a:lnTo>
                  <a:pt x="3631" y="1108"/>
                </a:lnTo>
                <a:lnTo>
                  <a:pt x="3629" y="1108"/>
                </a:lnTo>
                <a:lnTo>
                  <a:pt x="3627" y="1108"/>
                </a:lnTo>
                <a:lnTo>
                  <a:pt x="3627" y="1108"/>
                </a:lnTo>
                <a:lnTo>
                  <a:pt x="3624" y="1110"/>
                </a:lnTo>
                <a:lnTo>
                  <a:pt x="3624" y="1112"/>
                </a:lnTo>
                <a:lnTo>
                  <a:pt x="3624" y="1115"/>
                </a:lnTo>
                <a:lnTo>
                  <a:pt x="3624" y="1112"/>
                </a:lnTo>
                <a:lnTo>
                  <a:pt x="3627" y="1112"/>
                </a:lnTo>
                <a:lnTo>
                  <a:pt x="3627" y="1112"/>
                </a:lnTo>
                <a:lnTo>
                  <a:pt x="3629" y="1112"/>
                </a:lnTo>
                <a:lnTo>
                  <a:pt x="3631" y="1115"/>
                </a:lnTo>
                <a:lnTo>
                  <a:pt x="3631" y="1115"/>
                </a:lnTo>
                <a:lnTo>
                  <a:pt x="3633" y="1115"/>
                </a:lnTo>
                <a:lnTo>
                  <a:pt x="3633" y="1117"/>
                </a:lnTo>
                <a:lnTo>
                  <a:pt x="3633" y="1117"/>
                </a:lnTo>
                <a:lnTo>
                  <a:pt x="3636" y="1119"/>
                </a:lnTo>
                <a:lnTo>
                  <a:pt x="3636" y="1119"/>
                </a:lnTo>
                <a:lnTo>
                  <a:pt x="3636" y="1121"/>
                </a:lnTo>
                <a:lnTo>
                  <a:pt x="3636" y="1124"/>
                </a:lnTo>
                <a:lnTo>
                  <a:pt x="3636" y="1126"/>
                </a:lnTo>
                <a:lnTo>
                  <a:pt x="3636" y="1128"/>
                </a:lnTo>
                <a:lnTo>
                  <a:pt x="3636" y="1128"/>
                </a:lnTo>
                <a:lnTo>
                  <a:pt x="3636" y="1130"/>
                </a:lnTo>
                <a:lnTo>
                  <a:pt x="3636" y="1135"/>
                </a:lnTo>
                <a:lnTo>
                  <a:pt x="3636" y="1137"/>
                </a:lnTo>
                <a:lnTo>
                  <a:pt x="3636" y="1142"/>
                </a:lnTo>
                <a:lnTo>
                  <a:pt x="3636" y="1146"/>
                </a:lnTo>
                <a:lnTo>
                  <a:pt x="3636" y="1148"/>
                </a:lnTo>
                <a:lnTo>
                  <a:pt x="3638" y="1151"/>
                </a:lnTo>
                <a:lnTo>
                  <a:pt x="3638" y="1155"/>
                </a:lnTo>
                <a:lnTo>
                  <a:pt x="3638" y="1155"/>
                </a:lnTo>
                <a:lnTo>
                  <a:pt x="3638" y="1157"/>
                </a:lnTo>
                <a:lnTo>
                  <a:pt x="3638" y="1157"/>
                </a:lnTo>
                <a:lnTo>
                  <a:pt x="3636" y="1157"/>
                </a:lnTo>
                <a:lnTo>
                  <a:pt x="3633" y="1157"/>
                </a:lnTo>
                <a:lnTo>
                  <a:pt x="3633" y="1157"/>
                </a:lnTo>
                <a:lnTo>
                  <a:pt x="3636" y="1157"/>
                </a:lnTo>
                <a:lnTo>
                  <a:pt x="3636" y="1155"/>
                </a:lnTo>
                <a:lnTo>
                  <a:pt x="3633" y="1155"/>
                </a:lnTo>
                <a:lnTo>
                  <a:pt x="3629" y="1157"/>
                </a:lnTo>
                <a:lnTo>
                  <a:pt x="3609" y="1162"/>
                </a:lnTo>
                <a:lnTo>
                  <a:pt x="3604" y="1162"/>
                </a:lnTo>
                <a:lnTo>
                  <a:pt x="3593" y="1160"/>
                </a:lnTo>
                <a:lnTo>
                  <a:pt x="3591" y="1157"/>
                </a:lnTo>
                <a:lnTo>
                  <a:pt x="3584" y="1155"/>
                </a:lnTo>
                <a:lnTo>
                  <a:pt x="3582" y="1151"/>
                </a:lnTo>
                <a:lnTo>
                  <a:pt x="3579" y="1148"/>
                </a:lnTo>
                <a:lnTo>
                  <a:pt x="3579" y="1148"/>
                </a:lnTo>
                <a:lnTo>
                  <a:pt x="3577" y="1146"/>
                </a:lnTo>
                <a:lnTo>
                  <a:pt x="3575" y="1146"/>
                </a:lnTo>
                <a:lnTo>
                  <a:pt x="3570" y="1146"/>
                </a:lnTo>
                <a:lnTo>
                  <a:pt x="3568" y="1146"/>
                </a:lnTo>
                <a:lnTo>
                  <a:pt x="3566" y="1146"/>
                </a:lnTo>
                <a:lnTo>
                  <a:pt x="3564" y="1144"/>
                </a:lnTo>
                <a:lnTo>
                  <a:pt x="3561" y="1142"/>
                </a:lnTo>
                <a:lnTo>
                  <a:pt x="3561" y="1139"/>
                </a:lnTo>
                <a:lnTo>
                  <a:pt x="3559" y="1139"/>
                </a:lnTo>
                <a:lnTo>
                  <a:pt x="3559" y="1137"/>
                </a:lnTo>
                <a:lnTo>
                  <a:pt x="3559" y="1135"/>
                </a:lnTo>
                <a:lnTo>
                  <a:pt x="3559" y="1130"/>
                </a:lnTo>
                <a:lnTo>
                  <a:pt x="3559" y="1128"/>
                </a:lnTo>
                <a:lnTo>
                  <a:pt x="3557" y="1121"/>
                </a:lnTo>
                <a:lnTo>
                  <a:pt x="3557" y="1121"/>
                </a:lnTo>
                <a:lnTo>
                  <a:pt x="3559" y="1119"/>
                </a:lnTo>
                <a:lnTo>
                  <a:pt x="3559" y="1117"/>
                </a:lnTo>
                <a:lnTo>
                  <a:pt x="3561" y="1117"/>
                </a:lnTo>
                <a:lnTo>
                  <a:pt x="3561" y="1117"/>
                </a:lnTo>
                <a:lnTo>
                  <a:pt x="3561" y="1119"/>
                </a:lnTo>
                <a:lnTo>
                  <a:pt x="3561" y="1119"/>
                </a:lnTo>
                <a:lnTo>
                  <a:pt x="3564" y="1119"/>
                </a:lnTo>
                <a:lnTo>
                  <a:pt x="3564" y="1117"/>
                </a:lnTo>
                <a:lnTo>
                  <a:pt x="3564" y="1112"/>
                </a:lnTo>
                <a:lnTo>
                  <a:pt x="3566" y="1112"/>
                </a:lnTo>
                <a:lnTo>
                  <a:pt x="3566" y="1112"/>
                </a:lnTo>
                <a:lnTo>
                  <a:pt x="3566" y="1112"/>
                </a:lnTo>
                <a:lnTo>
                  <a:pt x="3566" y="1110"/>
                </a:lnTo>
                <a:lnTo>
                  <a:pt x="3566" y="1108"/>
                </a:lnTo>
                <a:lnTo>
                  <a:pt x="3566" y="1103"/>
                </a:lnTo>
                <a:lnTo>
                  <a:pt x="3568" y="1099"/>
                </a:lnTo>
                <a:lnTo>
                  <a:pt x="3568" y="1097"/>
                </a:lnTo>
                <a:lnTo>
                  <a:pt x="3570" y="1097"/>
                </a:lnTo>
                <a:lnTo>
                  <a:pt x="3573" y="1094"/>
                </a:lnTo>
                <a:lnTo>
                  <a:pt x="3575" y="1094"/>
                </a:lnTo>
                <a:lnTo>
                  <a:pt x="3577" y="1094"/>
                </a:lnTo>
                <a:lnTo>
                  <a:pt x="3582" y="1094"/>
                </a:lnTo>
                <a:lnTo>
                  <a:pt x="3579" y="1092"/>
                </a:lnTo>
                <a:lnTo>
                  <a:pt x="3579" y="1092"/>
                </a:lnTo>
                <a:lnTo>
                  <a:pt x="3579" y="1092"/>
                </a:lnTo>
                <a:lnTo>
                  <a:pt x="3577" y="1090"/>
                </a:lnTo>
                <a:lnTo>
                  <a:pt x="3575" y="1090"/>
                </a:lnTo>
                <a:lnTo>
                  <a:pt x="3573" y="1090"/>
                </a:lnTo>
                <a:lnTo>
                  <a:pt x="3573" y="1090"/>
                </a:lnTo>
                <a:lnTo>
                  <a:pt x="3570" y="1090"/>
                </a:lnTo>
                <a:lnTo>
                  <a:pt x="3568" y="1088"/>
                </a:lnTo>
                <a:lnTo>
                  <a:pt x="3568" y="1085"/>
                </a:lnTo>
                <a:lnTo>
                  <a:pt x="3564" y="1081"/>
                </a:lnTo>
                <a:lnTo>
                  <a:pt x="3564" y="1081"/>
                </a:lnTo>
                <a:lnTo>
                  <a:pt x="3561" y="1079"/>
                </a:lnTo>
                <a:lnTo>
                  <a:pt x="3561" y="1076"/>
                </a:lnTo>
                <a:lnTo>
                  <a:pt x="3561" y="1076"/>
                </a:lnTo>
                <a:lnTo>
                  <a:pt x="3557" y="1070"/>
                </a:lnTo>
                <a:lnTo>
                  <a:pt x="3555" y="1067"/>
                </a:lnTo>
                <a:lnTo>
                  <a:pt x="3552" y="1067"/>
                </a:lnTo>
                <a:lnTo>
                  <a:pt x="3552" y="1065"/>
                </a:lnTo>
                <a:lnTo>
                  <a:pt x="3550" y="1065"/>
                </a:lnTo>
                <a:lnTo>
                  <a:pt x="3550" y="1065"/>
                </a:lnTo>
                <a:lnTo>
                  <a:pt x="3550" y="1063"/>
                </a:lnTo>
                <a:lnTo>
                  <a:pt x="3548" y="1061"/>
                </a:lnTo>
                <a:lnTo>
                  <a:pt x="3546" y="1058"/>
                </a:lnTo>
                <a:lnTo>
                  <a:pt x="3541" y="1052"/>
                </a:lnTo>
                <a:lnTo>
                  <a:pt x="3541" y="1052"/>
                </a:lnTo>
                <a:lnTo>
                  <a:pt x="3541" y="1052"/>
                </a:lnTo>
                <a:lnTo>
                  <a:pt x="3539" y="1049"/>
                </a:lnTo>
                <a:lnTo>
                  <a:pt x="3539" y="1047"/>
                </a:lnTo>
                <a:lnTo>
                  <a:pt x="3537" y="1045"/>
                </a:lnTo>
                <a:lnTo>
                  <a:pt x="3537" y="1045"/>
                </a:lnTo>
                <a:lnTo>
                  <a:pt x="3537" y="1045"/>
                </a:lnTo>
                <a:lnTo>
                  <a:pt x="3537" y="1040"/>
                </a:lnTo>
                <a:lnTo>
                  <a:pt x="3537" y="1040"/>
                </a:lnTo>
                <a:lnTo>
                  <a:pt x="3537" y="1038"/>
                </a:lnTo>
                <a:lnTo>
                  <a:pt x="3537" y="1036"/>
                </a:lnTo>
                <a:lnTo>
                  <a:pt x="3539" y="1031"/>
                </a:lnTo>
                <a:lnTo>
                  <a:pt x="3539" y="1029"/>
                </a:lnTo>
                <a:lnTo>
                  <a:pt x="3539" y="1029"/>
                </a:lnTo>
                <a:lnTo>
                  <a:pt x="3537" y="1029"/>
                </a:lnTo>
                <a:lnTo>
                  <a:pt x="3537" y="1036"/>
                </a:lnTo>
                <a:lnTo>
                  <a:pt x="3537" y="1031"/>
                </a:lnTo>
                <a:lnTo>
                  <a:pt x="3534" y="1027"/>
                </a:lnTo>
                <a:lnTo>
                  <a:pt x="3534" y="1024"/>
                </a:lnTo>
                <a:lnTo>
                  <a:pt x="3532" y="1022"/>
                </a:lnTo>
                <a:lnTo>
                  <a:pt x="3530" y="1022"/>
                </a:lnTo>
                <a:lnTo>
                  <a:pt x="3530" y="1020"/>
                </a:lnTo>
                <a:lnTo>
                  <a:pt x="3528" y="1020"/>
                </a:lnTo>
                <a:lnTo>
                  <a:pt x="3525" y="1018"/>
                </a:lnTo>
                <a:lnTo>
                  <a:pt x="3525" y="1018"/>
                </a:lnTo>
                <a:lnTo>
                  <a:pt x="3525" y="1018"/>
                </a:lnTo>
                <a:lnTo>
                  <a:pt x="3525" y="1015"/>
                </a:lnTo>
                <a:lnTo>
                  <a:pt x="3525" y="1013"/>
                </a:lnTo>
                <a:lnTo>
                  <a:pt x="3525" y="1013"/>
                </a:lnTo>
                <a:lnTo>
                  <a:pt x="3528" y="1011"/>
                </a:lnTo>
                <a:lnTo>
                  <a:pt x="3528" y="1011"/>
                </a:lnTo>
                <a:lnTo>
                  <a:pt x="3530" y="1009"/>
                </a:lnTo>
                <a:lnTo>
                  <a:pt x="3530" y="1011"/>
                </a:lnTo>
                <a:lnTo>
                  <a:pt x="3530" y="1011"/>
                </a:lnTo>
                <a:lnTo>
                  <a:pt x="3530" y="1009"/>
                </a:lnTo>
                <a:lnTo>
                  <a:pt x="3532" y="1009"/>
                </a:lnTo>
                <a:lnTo>
                  <a:pt x="3532" y="1006"/>
                </a:lnTo>
                <a:lnTo>
                  <a:pt x="3534" y="1004"/>
                </a:lnTo>
                <a:lnTo>
                  <a:pt x="3534" y="1004"/>
                </a:lnTo>
                <a:lnTo>
                  <a:pt x="3534" y="1002"/>
                </a:lnTo>
                <a:lnTo>
                  <a:pt x="3534" y="1000"/>
                </a:lnTo>
                <a:lnTo>
                  <a:pt x="3537" y="1000"/>
                </a:lnTo>
                <a:lnTo>
                  <a:pt x="3537" y="1000"/>
                </a:lnTo>
                <a:lnTo>
                  <a:pt x="3537" y="997"/>
                </a:lnTo>
                <a:lnTo>
                  <a:pt x="3537" y="997"/>
                </a:lnTo>
                <a:lnTo>
                  <a:pt x="3537" y="995"/>
                </a:lnTo>
                <a:lnTo>
                  <a:pt x="3537" y="995"/>
                </a:lnTo>
                <a:lnTo>
                  <a:pt x="3537" y="995"/>
                </a:lnTo>
                <a:lnTo>
                  <a:pt x="3537" y="995"/>
                </a:lnTo>
                <a:lnTo>
                  <a:pt x="3539" y="995"/>
                </a:lnTo>
                <a:lnTo>
                  <a:pt x="3539" y="995"/>
                </a:lnTo>
                <a:lnTo>
                  <a:pt x="3539" y="995"/>
                </a:lnTo>
                <a:lnTo>
                  <a:pt x="3539" y="995"/>
                </a:lnTo>
                <a:lnTo>
                  <a:pt x="3541" y="995"/>
                </a:lnTo>
                <a:lnTo>
                  <a:pt x="3541" y="995"/>
                </a:lnTo>
                <a:lnTo>
                  <a:pt x="3546" y="993"/>
                </a:lnTo>
                <a:lnTo>
                  <a:pt x="3548" y="993"/>
                </a:lnTo>
                <a:lnTo>
                  <a:pt x="3548" y="993"/>
                </a:lnTo>
                <a:lnTo>
                  <a:pt x="3552" y="988"/>
                </a:lnTo>
                <a:lnTo>
                  <a:pt x="3552" y="988"/>
                </a:lnTo>
                <a:lnTo>
                  <a:pt x="3555" y="988"/>
                </a:lnTo>
                <a:lnTo>
                  <a:pt x="3555" y="991"/>
                </a:lnTo>
                <a:lnTo>
                  <a:pt x="3555" y="991"/>
                </a:lnTo>
                <a:lnTo>
                  <a:pt x="3557" y="991"/>
                </a:lnTo>
                <a:lnTo>
                  <a:pt x="3557" y="991"/>
                </a:lnTo>
                <a:lnTo>
                  <a:pt x="3555" y="988"/>
                </a:lnTo>
                <a:lnTo>
                  <a:pt x="3555" y="988"/>
                </a:lnTo>
                <a:lnTo>
                  <a:pt x="3555" y="986"/>
                </a:lnTo>
                <a:lnTo>
                  <a:pt x="3557" y="986"/>
                </a:lnTo>
                <a:lnTo>
                  <a:pt x="3557" y="986"/>
                </a:lnTo>
                <a:lnTo>
                  <a:pt x="3561" y="984"/>
                </a:lnTo>
                <a:lnTo>
                  <a:pt x="3561" y="984"/>
                </a:lnTo>
                <a:lnTo>
                  <a:pt x="3561" y="982"/>
                </a:lnTo>
                <a:lnTo>
                  <a:pt x="3564" y="982"/>
                </a:lnTo>
                <a:lnTo>
                  <a:pt x="3564" y="982"/>
                </a:lnTo>
                <a:lnTo>
                  <a:pt x="3564" y="982"/>
                </a:lnTo>
                <a:lnTo>
                  <a:pt x="3564" y="979"/>
                </a:lnTo>
                <a:lnTo>
                  <a:pt x="3566" y="979"/>
                </a:lnTo>
                <a:lnTo>
                  <a:pt x="3566" y="979"/>
                </a:lnTo>
                <a:lnTo>
                  <a:pt x="3566" y="977"/>
                </a:lnTo>
                <a:lnTo>
                  <a:pt x="3566" y="977"/>
                </a:lnTo>
                <a:lnTo>
                  <a:pt x="3568" y="977"/>
                </a:lnTo>
                <a:lnTo>
                  <a:pt x="3570" y="977"/>
                </a:lnTo>
                <a:lnTo>
                  <a:pt x="3573" y="977"/>
                </a:lnTo>
                <a:lnTo>
                  <a:pt x="3575" y="977"/>
                </a:lnTo>
                <a:lnTo>
                  <a:pt x="3575" y="975"/>
                </a:lnTo>
                <a:lnTo>
                  <a:pt x="3577" y="975"/>
                </a:lnTo>
                <a:lnTo>
                  <a:pt x="3579" y="973"/>
                </a:lnTo>
                <a:lnTo>
                  <a:pt x="3582" y="970"/>
                </a:lnTo>
                <a:lnTo>
                  <a:pt x="3584" y="970"/>
                </a:lnTo>
                <a:lnTo>
                  <a:pt x="3584" y="970"/>
                </a:lnTo>
                <a:lnTo>
                  <a:pt x="3584" y="970"/>
                </a:lnTo>
                <a:lnTo>
                  <a:pt x="3586" y="970"/>
                </a:lnTo>
                <a:lnTo>
                  <a:pt x="3586" y="970"/>
                </a:lnTo>
                <a:lnTo>
                  <a:pt x="3591" y="968"/>
                </a:lnTo>
                <a:lnTo>
                  <a:pt x="3593" y="966"/>
                </a:lnTo>
                <a:lnTo>
                  <a:pt x="3595" y="966"/>
                </a:lnTo>
                <a:lnTo>
                  <a:pt x="3600" y="968"/>
                </a:lnTo>
                <a:lnTo>
                  <a:pt x="3602" y="968"/>
                </a:lnTo>
                <a:lnTo>
                  <a:pt x="3602" y="970"/>
                </a:lnTo>
                <a:lnTo>
                  <a:pt x="3606" y="970"/>
                </a:lnTo>
                <a:lnTo>
                  <a:pt x="3606" y="970"/>
                </a:lnTo>
                <a:lnTo>
                  <a:pt x="3609" y="973"/>
                </a:lnTo>
                <a:lnTo>
                  <a:pt x="3609" y="973"/>
                </a:lnTo>
                <a:lnTo>
                  <a:pt x="3609" y="973"/>
                </a:lnTo>
                <a:lnTo>
                  <a:pt x="3613" y="970"/>
                </a:lnTo>
                <a:lnTo>
                  <a:pt x="3613" y="970"/>
                </a:lnTo>
                <a:lnTo>
                  <a:pt x="3613" y="970"/>
                </a:lnTo>
                <a:lnTo>
                  <a:pt x="3613" y="968"/>
                </a:lnTo>
                <a:lnTo>
                  <a:pt x="3618" y="970"/>
                </a:lnTo>
                <a:lnTo>
                  <a:pt x="3620" y="970"/>
                </a:lnTo>
                <a:lnTo>
                  <a:pt x="3622" y="970"/>
                </a:lnTo>
                <a:lnTo>
                  <a:pt x="3624" y="973"/>
                </a:lnTo>
                <a:lnTo>
                  <a:pt x="3624" y="975"/>
                </a:lnTo>
                <a:lnTo>
                  <a:pt x="3624" y="975"/>
                </a:lnTo>
                <a:lnTo>
                  <a:pt x="3624" y="977"/>
                </a:lnTo>
                <a:lnTo>
                  <a:pt x="3624" y="977"/>
                </a:lnTo>
                <a:lnTo>
                  <a:pt x="3624" y="979"/>
                </a:lnTo>
                <a:lnTo>
                  <a:pt x="3624" y="979"/>
                </a:lnTo>
                <a:lnTo>
                  <a:pt x="3624" y="984"/>
                </a:lnTo>
                <a:lnTo>
                  <a:pt x="3622" y="988"/>
                </a:lnTo>
                <a:lnTo>
                  <a:pt x="3620" y="993"/>
                </a:lnTo>
                <a:lnTo>
                  <a:pt x="3620" y="997"/>
                </a:lnTo>
                <a:lnTo>
                  <a:pt x="3620" y="997"/>
                </a:lnTo>
                <a:lnTo>
                  <a:pt x="3624" y="1000"/>
                </a:lnTo>
                <a:lnTo>
                  <a:pt x="3624" y="1002"/>
                </a:lnTo>
                <a:lnTo>
                  <a:pt x="3624" y="1002"/>
                </a:lnTo>
                <a:lnTo>
                  <a:pt x="3620" y="1002"/>
                </a:lnTo>
                <a:lnTo>
                  <a:pt x="3618" y="1000"/>
                </a:lnTo>
                <a:lnTo>
                  <a:pt x="3615" y="1000"/>
                </a:lnTo>
                <a:lnTo>
                  <a:pt x="3613" y="1000"/>
                </a:lnTo>
                <a:lnTo>
                  <a:pt x="3606" y="1000"/>
                </a:lnTo>
                <a:lnTo>
                  <a:pt x="3602" y="1000"/>
                </a:lnTo>
                <a:lnTo>
                  <a:pt x="3600" y="1000"/>
                </a:lnTo>
                <a:lnTo>
                  <a:pt x="3597" y="1000"/>
                </a:lnTo>
                <a:lnTo>
                  <a:pt x="3597" y="1002"/>
                </a:lnTo>
                <a:lnTo>
                  <a:pt x="3595" y="1002"/>
                </a:lnTo>
                <a:lnTo>
                  <a:pt x="3595" y="1004"/>
                </a:lnTo>
                <a:lnTo>
                  <a:pt x="3593" y="1006"/>
                </a:lnTo>
                <a:lnTo>
                  <a:pt x="3593" y="1009"/>
                </a:lnTo>
                <a:lnTo>
                  <a:pt x="3591" y="1009"/>
                </a:lnTo>
                <a:lnTo>
                  <a:pt x="3591" y="1011"/>
                </a:lnTo>
                <a:lnTo>
                  <a:pt x="3593" y="1011"/>
                </a:lnTo>
                <a:lnTo>
                  <a:pt x="3595" y="1013"/>
                </a:lnTo>
                <a:lnTo>
                  <a:pt x="3595" y="1015"/>
                </a:lnTo>
                <a:lnTo>
                  <a:pt x="3597" y="1015"/>
                </a:lnTo>
                <a:lnTo>
                  <a:pt x="3597" y="1015"/>
                </a:lnTo>
                <a:lnTo>
                  <a:pt x="3600" y="1015"/>
                </a:lnTo>
                <a:lnTo>
                  <a:pt x="3600" y="1015"/>
                </a:lnTo>
                <a:lnTo>
                  <a:pt x="3597" y="1015"/>
                </a:lnTo>
                <a:lnTo>
                  <a:pt x="3595" y="1015"/>
                </a:lnTo>
                <a:lnTo>
                  <a:pt x="3593" y="1018"/>
                </a:lnTo>
                <a:lnTo>
                  <a:pt x="3593" y="1018"/>
                </a:lnTo>
                <a:lnTo>
                  <a:pt x="3593" y="1015"/>
                </a:lnTo>
                <a:lnTo>
                  <a:pt x="3588" y="1015"/>
                </a:lnTo>
                <a:lnTo>
                  <a:pt x="3586" y="1013"/>
                </a:lnTo>
                <a:lnTo>
                  <a:pt x="3582" y="1015"/>
                </a:lnTo>
                <a:lnTo>
                  <a:pt x="3579" y="1015"/>
                </a:lnTo>
                <a:lnTo>
                  <a:pt x="3579" y="1015"/>
                </a:lnTo>
                <a:lnTo>
                  <a:pt x="3579" y="1018"/>
                </a:lnTo>
                <a:lnTo>
                  <a:pt x="3579" y="1018"/>
                </a:lnTo>
                <a:lnTo>
                  <a:pt x="3579" y="1020"/>
                </a:lnTo>
                <a:lnTo>
                  <a:pt x="3582" y="1020"/>
                </a:lnTo>
                <a:lnTo>
                  <a:pt x="3584" y="1020"/>
                </a:lnTo>
                <a:lnTo>
                  <a:pt x="3586" y="1022"/>
                </a:lnTo>
                <a:lnTo>
                  <a:pt x="3588" y="1022"/>
                </a:lnTo>
                <a:lnTo>
                  <a:pt x="3588" y="1022"/>
                </a:lnTo>
                <a:lnTo>
                  <a:pt x="3591" y="1027"/>
                </a:lnTo>
                <a:lnTo>
                  <a:pt x="3593" y="1031"/>
                </a:lnTo>
                <a:lnTo>
                  <a:pt x="3593" y="1033"/>
                </a:lnTo>
                <a:lnTo>
                  <a:pt x="3595" y="1033"/>
                </a:lnTo>
                <a:lnTo>
                  <a:pt x="3595" y="1036"/>
                </a:lnTo>
                <a:lnTo>
                  <a:pt x="3595" y="1036"/>
                </a:lnTo>
                <a:lnTo>
                  <a:pt x="3595" y="1038"/>
                </a:lnTo>
                <a:lnTo>
                  <a:pt x="3595" y="1038"/>
                </a:lnTo>
                <a:lnTo>
                  <a:pt x="3595" y="1040"/>
                </a:lnTo>
                <a:lnTo>
                  <a:pt x="3595" y="1043"/>
                </a:lnTo>
                <a:lnTo>
                  <a:pt x="3597" y="1043"/>
                </a:lnTo>
                <a:lnTo>
                  <a:pt x="3600" y="1043"/>
                </a:lnTo>
                <a:lnTo>
                  <a:pt x="3602" y="1043"/>
                </a:lnTo>
                <a:lnTo>
                  <a:pt x="3602" y="1043"/>
                </a:lnTo>
                <a:lnTo>
                  <a:pt x="3604" y="1045"/>
                </a:lnTo>
                <a:lnTo>
                  <a:pt x="3604" y="1047"/>
                </a:lnTo>
                <a:lnTo>
                  <a:pt x="3604" y="1047"/>
                </a:lnTo>
                <a:lnTo>
                  <a:pt x="3604" y="1047"/>
                </a:lnTo>
                <a:lnTo>
                  <a:pt x="3606" y="1047"/>
                </a:lnTo>
                <a:lnTo>
                  <a:pt x="3606" y="1047"/>
                </a:lnTo>
                <a:lnTo>
                  <a:pt x="3609" y="1047"/>
                </a:lnTo>
                <a:lnTo>
                  <a:pt x="3609" y="1047"/>
                </a:lnTo>
                <a:lnTo>
                  <a:pt x="3611" y="1049"/>
                </a:lnTo>
                <a:lnTo>
                  <a:pt x="3611" y="1049"/>
                </a:lnTo>
                <a:lnTo>
                  <a:pt x="3613" y="1049"/>
                </a:lnTo>
                <a:lnTo>
                  <a:pt x="3615" y="1049"/>
                </a:lnTo>
                <a:lnTo>
                  <a:pt x="3615" y="1049"/>
                </a:lnTo>
                <a:lnTo>
                  <a:pt x="3615" y="1049"/>
                </a:lnTo>
                <a:lnTo>
                  <a:pt x="3618" y="1054"/>
                </a:lnTo>
                <a:lnTo>
                  <a:pt x="3615" y="1056"/>
                </a:lnTo>
                <a:lnTo>
                  <a:pt x="3615" y="1058"/>
                </a:lnTo>
                <a:lnTo>
                  <a:pt x="3615" y="1058"/>
                </a:lnTo>
                <a:lnTo>
                  <a:pt x="3613" y="1063"/>
                </a:lnTo>
                <a:lnTo>
                  <a:pt x="3613" y="1063"/>
                </a:lnTo>
                <a:lnTo>
                  <a:pt x="3613" y="1065"/>
                </a:lnTo>
                <a:lnTo>
                  <a:pt x="3615" y="1067"/>
                </a:lnTo>
                <a:lnTo>
                  <a:pt x="3615" y="1072"/>
                </a:lnTo>
                <a:lnTo>
                  <a:pt x="3618" y="1076"/>
                </a:lnTo>
                <a:lnTo>
                  <a:pt x="3620" y="1079"/>
                </a:lnTo>
                <a:lnTo>
                  <a:pt x="3620" y="1079"/>
                </a:lnTo>
                <a:lnTo>
                  <a:pt x="3620" y="1079"/>
                </a:lnTo>
                <a:lnTo>
                  <a:pt x="3620" y="1076"/>
                </a:lnTo>
                <a:lnTo>
                  <a:pt x="3620" y="1072"/>
                </a:lnTo>
                <a:lnTo>
                  <a:pt x="3620" y="1070"/>
                </a:lnTo>
                <a:lnTo>
                  <a:pt x="3620" y="1070"/>
                </a:lnTo>
                <a:lnTo>
                  <a:pt x="3620" y="1065"/>
                </a:lnTo>
                <a:lnTo>
                  <a:pt x="3622" y="1065"/>
                </a:lnTo>
                <a:lnTo>
                  <a:pt x="3624" y="1063"/>
                </a:lnTo>
                <a:lnTo>
                  <a:pt x="3624" y="1063"/>
                </a:lnTo>
                <a:lnTo>
                  <a:pt x="3627" y="1063"/>
                </a:lnTo>
                <a:lnTo>
                  <a:pt x="3631" y="1061"/>
                </a:lnTo>
                <a:lnTo>
                  <a:pt x="3631" y="1061"/>
                </a:lnTo>
                <a:lnTo>
                  <a:pt x="3633" y="1061"/>
                </a:lnTo>
                <a:lnTo>
                  <a:pt x="3636" y="1061"/>
                </a:lnTo>
                <a:lnTo>
                  <a:pt x="3636" y="1063"/>
                </a:lnTo>
                <a:lnTo>
                  <a:pt x="3638" y="1067"/>
                </a:lnTo>
                <a:lnTo>
                  <a:pt x="3638" y="1067"/>
                </a:lnTo>
                <a:lnTo>
                  <a:pt x="3638" y="1070"/>
                </a:lnTo>
                <a:lnTo>
                  <a:pt x="3640" y="1072"/>
                </a:lnTo>
                <a:lnTo>
                  <a:pt x="3640" y="1074"/>
                </a:lnTo>
                <a:lnTo>
                  <a:pt x="3642" y="1076"/>
                </a:lnTo>
                <a:lnTo>
                  <a:pt x="3647" y="1079"/>
                </a:lnTo>
                <a:lnTo>
                  <a:pt x="3649" y="1081"/>
                </a:lnTo>
                <a:lnTo>
                  <a:pt x="3649" y="1081"/>
                </a:lnTo>
                <a:lnTo>
                  <a:pt x="3649" y="1081"/>
                </a:lnTo>
                <a:lnTo>
                  <a:pt x="3649" y="1083"/>
                </a:lnTo>
                <a:lnTo>
                  <a:pt x="3649" y="10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sp>
        <p:nvSpPr>
          <p:cNvPr id="16" name="Rectangle 15">
            <a:extLst>
              <a:ext uri="{FF2B5EF4-FFF2-40B4-BE49-F238E27FC236}">
                <a16:creationId xmlns:a16="http://schemas.microsoft.com/office/drawing/2014/main" id="{AE2CFAC0-908D-4C79-A7D0-72CD3EFBE002}"/>
              </a:ext>
            </a:extLst>
          </p:cNvPr>
          <p:cNvSpPr/>
          <p:nvPr/>
        </p:nvSpPr>
        <p:spPr>
          <a:xfrm>
            <a:off x="8878012" y="213454"/>
            <a:ext cx="3235181" cy="1200329"/>
          </a:xfrm>
          <a:prstGeom prst="rect">
            <a:avLst/>
          </a:prstGeom>
          <a:noFill/>
        </p:spPr>
        <p:txBody>
          <a:bodyPr wrap="none" lIns="91440" tIns="45720" rIns="91440" bIns="45720">
            <a:spAutoFit/>
          </a:bodyPr>
          <a:lstStyle/>
          <a:p>
            <a:pPr algn="ctr"/>
            <a:r>
              <a:rPr lang="en-US" sz="7200" dirty="0">
                <a:ln w="0"/>
                <a:latin typeface="Adobe Gothic Std B" panose="020B0800000000000000" pitchFamily="34" charset="-128"/>
                <a:ea typeface="Adobe Gothic Std B" panose="020B0800000000000000" pitchFamily="34" charset="-128"/>
              </a:rPr>
              <a:t>WHAT?</a:t>
            </a:r>
          </a:p>
        </p:txBody>
      </p:sp>
    </p:spTree>
    <p:extLst>
      <p:ext uri="{BB962C8B-B14F-4D97-AF65-F5344CB8AC3E}">
        <p14:creationId xmlns:p14="http://schemas.microsoft.com/office/powerpoint/2010/main" val="3506399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8496363" cy="480000"/>
          </a:xfrm>
        </p:spPr>
        <p:txBody>
          <a:bodyPr/>
          <a:lstStyle/>
          <a:p>
            <a:r>
              <a:rPr lang="en-GB" dirty="0"/>
              <a:t>SERAPHIN – the first long-term, event-driven outcome trial</a:t>
            </a:r>
            <a:br>
              <a:rPr lang="en-GB" dirty="0"/>
            </a:br>
            <a:r>
              <a:rPr lang="en-GB" dirty="0"/>
              <a:t>in </a:t>
            </a:r>
            <a:r>
              <a:rPr lang="en-GB" b="1" dirty="0"/>
              <a:t>PAH</a:t>
            </a:r>
            <a:r>
              <a:rPr lang="en-GB" dirty="0"/>
              <a:t> with an ERA</a:t>
            </a:r>
            <a:r>
              <a:rPr lang="en-GB" baseline="30000" dirty="0"/>
              <a:t>1</a:t>
            </a:r>
          </a:p>
        </p:txBody>
      </p:sp>
      <p:sp>
        <p:nvSpPr>
          <p:cNvPr id="17" name="Freeform 16"/>
          <p:cNvSpPr/>
          <p:nvPr/>
        </p:nvSpPr>
        <p:spPr>
          <a:xfrm>
            <a:off x="0" y="1139823"/>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A multicentre, double-blind, placebo-controlled, phase III trial to assess the efficacy and safety of</a:t>
            </a:r>
            <a:br>
              <a:rPr lang="en-GB" sz="1400" dirty="0">
                <a:solidFill>
                  <a:schemeClr val="bg1"/>
                </a:solidFill>
              </a:rPr>
            </a:br>
            <a:r>
              <a:rPr lang="en-GB" sz="1400" dirty="0">
                <a:solidFill>
                  <a:schemeClr val="bg1"/>
                </a:solidFill>
              </a:rPr>
              <a:t>MACITENTAN on morbidity and mortality in patients with PAH</a:t>
            </a:r>
            <a:r>
              <a:rPr lang="en-GB" sz="1400" baseline="30000" dirty="0">
                <a:solidFill>
                  <a:schemeClr val="bg1"/>
                </a:solidFill>
              </a:rPr>
              <a:t>1</a:t>
            </a:r>
          </a:p>
        </p:txBody>
      </p:sp>
      <p:sp>
        <p:nvSpPr>
          <p:cNvPr id="16"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aphicFrame>
        <p:nvGraphicFramePr>
          <p:cNvPr id="24" name="Content Placeholder 3">
            <a:extLst>
              <a:ext uri="{FF2B5EF4-FFF2-40B4-BE49-F238E27FC236}">
                <a16:creationId xmlns:a16="http://schemas.microsoft.com/office/drawing/2014/main" id="{555F4849-6571-4FD6-A372-2A93D03BAF48}"/>
              </a:ext>
            </a:extLst>
          </p:cNvPr>
          <p:cNvGraphicFramePr>
            <a:graphicFrameLocks/>
          </p:cNvGraphicFramePr>
          <p:nvPr>
            <p:extLst>
              <p:ext uri="{D42A27DB-BD31-4B8C-83A1-F6EECF244321}">
                <p14:modId xmlns:p14="http://schemas.microsoft.com/office/powerpoint/2010/main" val="1638523554"/>
              </p:ext>
            </p:extLst>
          </p:nvPr>
        </p:nvGraphicFramePr>
        <p:xfrm>
          <a:off x="172278" y="1748566"/>
          <a:ext cx="11855598" cy="4354548"/>
        </p:xfrm>
        <a:graphic>
          <a:graphicData uri="http://schemas.openxmlformats.org/drawingml/2006/table">
            <a:tbl>
              <a:tblPr firstRow="1" bandRow="1">
                <a:tableStyleId>{793D81CF-94F2-401A-BA57-92F5A7B2D0C5}</a:tableStyleId>
              </a:tblPr>
              <a:tblGrid>
                <a:gridCol w="2263970">
                  <a:extLst>
                    <a:ext uri="{9D8B030D-6E8A-4147-A177-3AD203B41FA5}">
                      <a16:colId xmlns:a16="http://schemas.microsoft.com/office/drawing/2014/main" val="20000"/>
                    </a:ext>
                  </a:extLst>
                </a:gridCol>
                <a:gridCol w="2325051">
                  <a:extLst>
                    <a:ext uri="{9D8B030D-6E8A-4147-A177-3AD203B41FA5}">
                      <a16:colId xmlns:a16="http://schemas.microsoft.com/office/drawing/2014/main" val="20001"/>
                    </a:ext>
                  </a:extLst>
                </a:gridCol>
                <a:gridCol w="2305928">
                  <a:extLst>
                    <a:ext uri="{9D8B030D-6E8A-4147-A177-3AD203B41FA5}">
                      <a16:colId xmlns:a16="http://schemas.microsoft.com/office/drawing/2014/main" val="20002"/>
                    </a:ext>
                  </a:extLst>
                </a:gridCol>
                <a:gridCol w="1795419">
                  <a:extLst>
                    <a:ext uri="{9D8B030D-6E8A-4147-A177-3AD203B41FA5}">
                      <a16:colId xmlns:a16="http://schemas.microsoft.com/office/drawing/2014/main" val="20003"/>
                    </a:ext>
                  </a:extLst>
                </a:gridCol>
                <a:gridCol w="3165230">
                  <a:extLst>
                    <a:ext uri="{9D8B030D-6E8A-4147-A177-3AD203B41FA5}">
                      <a16:colId xmlns:a16="http://schemas.microsoft.com/office/drawing/2014/main" val="20004"/>
                    </a:ext>
                  </a:extLst>
                </a:gridCol>
              </a:tblGrid>
              <a:tr h="419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Drug</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Study</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Duration</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No. of patients</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Primary endpoint</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367407">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a:t>Bosentan</a:t>
                      </a:r>
                      <a:endParaRPr lang="en-US" sz="1400" b="0" noProof="0" dirty="0">
                        <a:solidFill>
                          <a:schemeClr val="tx1"/>
                        </a:solidFill>
                        <a:latin typeface="+mn-lt"/>
                        <a:cs typeface="Arial" pitchFamily="34" charset="0"/>
                      </a:endParaRPr>
                    </a:p>
                  </a:txBody>
                  <a:tcPr marL="86161" marR="861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Study-351</a:t>
                      </a:r>
                      <a:r>
                        <a:rPr kumimoji="0" lang="en-US" sz="1400" u="none" strike="noStrike" cap="none" normalizeH="0" baseline="30000" noProof="0" dirty="0">
                          <a:ln>
                            <a:noFill/>
                          </a:ln>
                          <a:effectLst/>
                        </a:rPr>
                        <a:t>1,2</a:t>
                      </a:r>
                      <a:endParaRPr kumimoji="0" lang="en-US" sz="1400" b="0" i="0" u="none" strike="noStrike" cap="none" normalizeH="0" baseline="3000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12 weeks</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32</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t>∆</a:t>
                      </a:r>
                      <a:r>
                        <a:rPr kumimoji="0" lang="en-US" sz="1400" u="none" strike="noStrike" cap="none" normalizeH="0" baseline="0" noProof="0" dirty="0">
                          <a:ln>
                            <a:noFill/>
                          </a:ln>
                          <a:effectLst/>
                        </a:rPr>
                        <a:t>6-MWD</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7407">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itchFamily="34" charset="0"/>
                        <a:cs typeface="Arial" pitchFamily="34" charset="0"/>
                      </a:endParaRPr>
                    </a:p>
                  </a:txBody>
                  <a:tcPr marL="86161" marR="86161"/>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BREATHE-1</a:t>
                      </a:r>
                      <a:r>
                        <a:rPr kumimoji="0" lang="en-US" sz="1400" u="none" strike="noStrike" cap="none" normalizeH="0" baseline="30000" noProof="0" dirty="0">
                          <a:ln>
                            <a:noFill/>
                          </a:ln>
                          <a:effectLst/>
                        </a:rPr>
                        <a:t>3</a:t>
                      </a:r>
                      <a:endParaRPr kumimoji="0" lang="en-US" sz="1400" b="0" i="0" u="none" strike="noStrike" cap="none" normalizeH="0" baseline="3000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16 weeks</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213</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t>∆</a:t>
                      </a:r>
                      <a:r>
                        <a:rPr kumimoji="0" lang="en-US" sz="1400" u="none" strike="noStrike" cap="none" normalizeH="0" baseline="0" noProof="0" dirty="0">
                          <a:ln>
                            <a:noFill/>
                          </a:ln>
                          <a:effectLst/>
                        </a:rPr>
                        <a:t>6-MWD</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7407">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itchFamily="34" charset="0"/>
                        <a:cs typeface="Arial" pitchFamily="34" charset="0"/>
                      </a:endParaRPr>
                    </a:p>
                  </a:txBody>
                  <a:tcPr marL="86161" marR="86161"/>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EARLY</a:t>
                      </a:r>
                      <a:r>
                        <a:rPr kumimoji="0" lang="en-US" sz="1400" u="none" strike="noStrike" cap="none" normalizeH="0" baseline="30000" noProof="0" dirty="0">
                          <a:ln>
                            <a:noFill/>
                          </a:ln>
                          <a:effectLst/>
                        </a:rPr>
                        <a:t>4</a:t>
                      </a:r>
                      <a:endParaRPr kumimoji="0" lang="en-US" sz="1400" b="0" i="0" u="none" strike="noStrike" cap="none" normalizeH="0" baseline="3000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24 weeks</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185</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PVR, </a:t>
                      </a:r>
                      <a:r>
                        <a:rPr lang="en-GB" sz="1400" dirty="0"/>
                        <a:t>∆</a:t>
                      </a:r>
                      <a:r>
                        <a:rPr kumimoji="0" lang="en-US" sz="1400" u="none" strike="noStrike" cap="none" normalizeH="0" baseline="0" noProof="0" dirty="0">
                          <a:ln>
                            <a:noFill/>
                          </a:ln>
                          <a:effectLst/>
                        </a:rPr>
                        <a:t>6-MWD</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7407">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a:t>Ambrisentan</a:t>
                      </a:r>
                      <a:endParaRPr lang="en-US" sz="1400" b="0" noProof="0" dirty="0">
                        <a:solidFill>
                          <a:schemeClr val="tx1"/>
                        </a:solidFill>
                        <a:latin typeface="+mn-lt"/>
                        <a:cs typeface="Arial" pitchFamily="34" charset="0"/>
                      </a:endParaRPr>
                    </a:p>
                  </a:txBody>
                  <a:tcPr marL="86161" marR="861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ARIES-1</a:t>
                      </a:r>
                      <a:r>
                        <a:rPr kumimoji="0" lang="en-US" sz="1400" u="none" strike="noStrike" cap="none" normalizeH="0" baseline="30000" noProof="0" dirty="0">
                          <a:ln>
                            <a:noFill/>
                          </a:ln>
                          <a:effectLst/>
                        </a:rPr>
                        <a:t>5</a:t>
                      </a:r>
                      <a:endParaRPr kumimoji="0" lang="en-US" sz="1400" b="0" i="0" u="none" strike="noStrike" cap="none" normalizeH="0" baseline="3000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12 weeks</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202</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t>∆</a:t>
                      </a:r>
                      <a:r>
                        <a:rPr kumimoji="0" lang="en-US" sz="1400" u="none" strike="noStrike" cap="none" normalizeH="0" baseline="0" noProof="0" dirty="0">
                          <a:ln>
                            <a:noFill/>
                          </a:ln>
                          <a:effectLst/>
                        </a:rPr>
                        <a:t>6-MWD</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7407">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itchFamily="34" charset="0"/>
                        <a:cs typeface="Arial" pitchFamily="34" charset="0"/>
                      </a:endParaRPr>
                    </a:p>
                  </a:txBody>
                  <a:tcPr marL="86161" marR="86161"/>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ARIES-2</a:t>
                      </a:r>
                      <a:r>
                        <a:rPr kumimoji="0" lang="en-US" sz="1400" u="none" strike="noStrike" cap="none" normalizeH="0" baseline="30000" noProof="0" dirty="0">
                          <a:ln>
                            <a:noFill/>
                          </a:ln>
                          <a:effectLst/>
                        </a:rPr>
                        <a:t>5</a:t>
                      </a:r>
                      <a:endParaRPr kumimoji="0" lang="en-US" sz="1400" b="0" i="0" u="none" strike="noStrike" cap="none" normalizeH="0" baseline="3000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12 weeks</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192</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t>∆</a:t>
                      </a:r>
                      <a:r>
                        <a:rPr kumimoji="0" lang="en-US" sz="1400" u="none" strike="noStrike" cap="none" normalizeH="0" baseline="0" noProof="0" dirty="0">
                          <a:ln>
                            <a:noFill/>
                          </a:ln>
                          <a:effectLst/>
                        </a:rPr>
                        <a:t>6-MWD</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7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Sildenafil</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SUPER-1</a:t>
                      </a:r>
                      <a:r>
                        <a:rPr kumimoji="0" lang="en-US" sz="1400" u="none" strike="noStrike" cap="none" normalizeH="0" baseline="30000" noProof="0" dirty="0">
                          <a:ln>
                            <a:noFill/>
                          </a:ln>
                          <a:effectLst/>
                        </a:rPr>
                        <a:t>6</a:t>
                      </a:r>
                      <a:endParaRPr kumimoji="0" lang="en-US" sz="1400" b="0" i="0" u="none" strike="noStrike" cap="none" normalizeH="0" baseline="3000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12 weeks</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277</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t>∆</a:t>
                      </a:r>
                      <a:r>
                        <a:rPr kumimoji="0" lang="en-US" sz="1400" u="none" strike="noStrike" cap="none" normalizeH="0" baseline="0" noProof="0" dirty="0">
                          <a:ln>
                            <a:noFill/>
                          </a:ln>
                          <a:effectLst/>
                        </a:rPr>
                        <a:t>6-MWD</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7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Tadalafil</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PHIRST</a:t>
                      </a:r>
                      <a:r>
                        <a:rPr kumimoji="0" lang="en-US" sz="1400" u="none" strike="noStrike" cap="none" normalizeH="0" baseline="30000" noProof="0" dirty="0">
                          <a:ln>
                            <a:noFill/>
                          </a:ln>
                          <a:effectLst/>
                        </a:rPr>
                        <a:t>7</a:t>
                      </a:r>
                      <a:endParaRPr kumimoji="0" lang="en-US" sz="1400" b="0" i="0" u="none" strike="noStrike" cap="none" normalizeH="0" baseline="3000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16 weeks</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405</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t>∆</a:t>
                      </a:r>
                      <a:r>
                        <a:rPr kumimoji="0" lang="en-US" sz="1400" u="none" strike="noStrike" cap="none" normalizeH="0" baseline="0" noProof="0" dirty="0">
                          <a:ln>
                            <a:noFill/>
                          </a:ln>
                          <a:effectLst/>
                        </a:rPr>
                        <a:t>6-MWD</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7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Riociguat</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PATENT-1</a:t>
                      </a:r>
                      <a:r>
                        <a:rPr kumimoji="0" lang="en-US" sz="1400" u="none" strike="noStrike" cap="none" normalizeH="0" baseline="30000" noProof="0" dirty="0">
                          <a:ln>
                            <a:noFill/>
                          </a:ln>
                          <a:effectLst/>
                        </a:rPr>
                        <a:t>8</a:t>
                      </a:r>
                      <a:endParaRPr kumimoji="0" lang="en-US" sz="1400" b="0" i="0" u="none" strike="noStrike" cap="none" normalizeH="0" baseline="3000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12 weeks</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443</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t>∆</a:t>
                      </a:r>
                      <a:r>
                        <a:rPr kumimoji="0" lang="en-US" sz="1400" u="none" strike="noStrike" cap="none" normalizeH="0" baseline="0" noProof="0" dirty="0">
                          <a:ln>
                            <a:noFill/>
                          </a:ln>
                          <a:effectLst/>
                        </a:rPr>
                        <a:t>6-MWD</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7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Treprostinil</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FREEDOM-M</a:t>
                      </a:r>
                      <a:r>
                        <a:rPr kumimoji="0" lang="en-US" sz="1400" u="none" strike="noStrike" cap="none" normalizeH="0" baseline="30000" noProof="0" dirty="0">
                          <a:ln>
                            <a:noFill/>
                          </a:ln>
                          <a:effectLst/>
                        </a:rPr>
                        <a:t>9</a:t>
                      </a:r>
                      <a:endParaRPr kumimoji="0" lang="en-US" sz="1400" b="0" i="0" u="none" strike="noStrike" cap="none" normalizeH="0" baseline="3000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noProof="0" dirty="0">
                          <a:ln>
                            <a:noFill/>
                          </a:ln>
                          <a:effectLst/>
                        </a:rPr>
                        <a:t>12 weeks</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noProof="0" dirty="0">
                          <a:ln>
                            <a:noFill/>
                          </a:ln>
                          <a:effectLst/>
                        </a:rPr>
                        <a:t>349</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t>∆</a:t>
                      </a:r>
                      <a:r>
                        <a:rPr kumimoji="0" lang="en-US" sz="1400" u="none" strike="noStrike" cap="none" normalizeH="0" baseline="0" noProof="0" dirty="0">
                          <a:ln>
                            <a:noFill/>
                          </a:ln>
                          <a:effectLst/>
                        </a:rPr>
                        <a:t>6-MWD</a:t>
                      </a:r>
                      <a:endParaRPr kumimoji="0" lang="en-US" sz="1400" b="0" i="0" u="none" strike="noStrike" cap="none" normalizeH="0" baseline="0" noProof="0" dirty="0">
                        <a:ln>
                          <a:noFill/>
                        </a:ln>
                        <a:solidFill>
                          <a:schemeClr val="tx1"/>
                        </a:solidFill>
                        <a:effectLst/>
                        <a:latin typeface="+mn-lt"/>
                        <a:cs typeface="Arial" pitchFamily="34" charset="0"/>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628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noProof="0" dirty="0">
                          <a:ln>
                            <a:noFill/>
                          </a:ln>
                          <a:solidFill>
                            <a:schemeClr val="bg1"/>
                          </a:solidFill>
                          <a:effectLst/>
                        </a:rPr>
                        <a:t>Macitentan</a:t>
                      </a:r>
                      <a:endParaRPr kumimoji="0" lang="en-US" sz="1400" b="1" i="0" u="none" strike="noStrike" cap="none" normalizeH="0" baseline="0" noProof="0" dirty="0">
                        <a:ln>
                          <a:noFill/>
                        </a:ln>
                        <a:solidFill>
                          <a:schemeClr val="bg1"/>
                        </a:solidFill>
                        <a:effectLst/>
                        <a:latin typeface="+mn-lt"/>
                        <a:cs typeface="Arial" pitchFamily="34" charset="0"/>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85B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noProof="0" dirty="0">
                          <a:ln>
                            <a:noFill/>
                          </a:ln>
                          <a:solidFill>
                            <a:schemeClr val="bg1"/>
                          </a:solidFill>
                          <a:effectLst/>
                        </a:rPr>
                        <a:t>SERAPHIN</a:t>
                      </a:r>
                      <a:r>
                        <a:rPr kumimoji="0" lang="en-US" sz="1400" b="1" u="none" strike="noStrike" cap="none" normalizeH="0" baseline="30000" noProof="0" dirty="0">
                          <a:ln>
                            <a:noFill/>
                          </a:ln>
                          <a:solidFill>
                            <a:schemeClr val="bg1"/>
                          </a:solidFill>
                          <a:effectLst/>
                        </a:rPr>
                        <a:t>10</a:t>
                      </a:r>
                      <a:endParaRPr kumimoji="0" lang="en-US" sz="1400" b="1" i="0" u="none" strike="noStrike" cap="none" normalizeH="0" baseline="30000" noProof="0" dirty="0">
                        <a:ln>
                          <a:noFill/>
                        </a:ln>
                        <a:solidFill>
                          <a:schemeClr val="bg1"/>
                        </a:solidFill>
                        <a:effectLst/>
                        <a:latin typeface="+mn-lt"/>
                        <a:cs typeface="Arial" pitchFamily="34" charset="0"/>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85B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noProof="0" dirty="0">
                          <a:ln>
                            <a:noFill/>
                          </a:ln>
                          <a:solidFill>
                            <a:schemeClr val="bg1"/>
                          </a:solidFill>
                          <a:effectLst/>
                        </a:rPr>
                        <a:t>115 weeks*</a:t>
                      </a:r>
                      <a:endParaRPr kumimoji="0" lang="en-US" sz="1400" b="1" i="0" u="none" strike="noStrike" cap="none" normalizeH="0" baseline="0" noProof="0" dirty="0">
                        <a:ln>
                          <a:noFill/>
                        </a:ln>
                        <a:solidFill>
                          <a:schemeClr val="bg1"/>
                        </a:solidFill>
                        <a:effectLst/>
                        <a:latin typeface="+mn-lt"/>
                        <a:cs typeface="Arial" pitchFamily="34" charset="0"/>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85B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noProof="0" dirty="0">
                          <a:ln>
                            <a:noFill/>
                          </a:ln>
                          <a:solidFill>
                            <a:schemeClr val="bg1"/>
                          </a:solidFill>
                          <a:effectLst/>
                        </a:rPr>
                        <a:t>742</a:t>
                      </a:r>
                      <a:endParaRPr kumimoji="0" lang="en-US" sz="1400" b="1" i="0" u="none" strike="noStrike" cap="none" normalizeH="0" baseline="0" noProof="0" dirty="0">
                        <a:ln>
                          <a:noFill/>
                        </a:ln>
                        <a:solidFill>
                          <a:schemeClr val="bg1"/>
                        </a:solidFill>
                        <a:effectLst/>
                        <a:latin typeface="+mn-lt"/>
                        <a:cs typeface="Arial" pitchFamily="34" charset="0"/>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85B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u="none" strike="noStrike" cap="none" normalizeH="0" baseline="0" noProof="0" dirty="0">
                          <a:ln>
                            <a:noFill/>
                          </a:ln>
                          <a:solidFill>
                            <a:schemeClr val="bg1"/>
                          </a:solidFill>
                          <a:effectLst/>
                        </a:rPr>
                        <a:t>Time to first morbidity/mortality event</a:t>
                      </a:r>
                      <a:endParaRPr kumimoji="0" lang="en-US" sz="1300" b="1" i="0" u="none" strike="noStrike" cap="none" normalizeH="0" baseline="0" noProof="0" dirty="0">
                        <a:ln>
                          <a:noFill/>
                        </a:ln>
                        <a:solidFill>
                          <a:schemeClr val="bg1"/>
                        </a:solidFill>
                        <a:effectLst/>
                        <a:latin typeface="+mn-lt"/>
                        <a:cs typeface="Arial" pitchFamily="34" charset="0"/>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85BD"/>
                    </a:solidFill>
                  </a:tcPr>
                </a:tc>
                <a:extLst>
                  <a:ext uri="{0D108BD9-81ED-4DB2-BD59-A6C34878D82A}">
                    <a16:rowId xmlns:a16="http://schemas.microsoft.com/office/drawing/2014/main" val="10010"/>
                  </a:ext>
                </a:extLst>
              </a:tr>
            </a:tbl>
          </a:graphicData>
        </a:graphic>
      </p:graphicFrame>
      <p:sp>
        <p:nvSpPr>
          <p:cNvPr id="25" name="TextBox 4">
            <a:extLst>
              <a:ext uri="{FF2B5EF4-FFF2-40B4-BE49-F238E27FC236}">
                <a16:creationId xmlns:a16="http://schemas.microsoft.com/office/drawing/2014/main" id="{136987E8-56FD-4C19-A27F-74260B7907E6}"/>
              </a:ext>
            </a:extLst>
          </p:cNvPr>
          <p:cNvSpPr txBox="1">
            <a:spLocks noChangeArrowheads="1"/>
          </p:cNvSpPr>
          <p:nvPr/>
        </p:nvSpPr>
        <p:spPr bwMode="auto">
          <a:xfrm>
            <a:off x="67396" y="6103110"/>
            <a:ext cx="56476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r>
              <a:rPr lang="en-US" sz="1000" baseline="30000" dirty="0"/>
              <a:t>1</a:t>
            </a:r>
            <a:r>
              <a:rPr lang="en-US" sz="1000" dirty="0"/>
              <a:t>Channick, et al. </a:t>
            </a:r>
            <a:r>
              <a:rPr lang="en-US" sz="1000" i="1" dirty="0"/>
              <a:t>Lancet </a:t>
            </a:r>
            <a:r>
              <a:rPr lang="en-US" sz="1000" dirty="0"/>
              <a:t>2001; </a:t>
            </a:r>
            <a:r>
              <a:rPr lang="en-US" sz="1000" baseline="30000" dirty="0"/>
              <a:t>2</a:t>
            </a:r>
            <a:r>
              <a:rPr lang="en-US" sz="1000" dirty="0"/>
              <a:t>Badesch, et al. </a:t>
            </a:r>
            <a:r>
              <a:rPr lang="en-US" sz="1000" i="1" dirty="0"/>
              <a:t>Curr Ther Res </a:t>
            </a:r>
            <a:r>
              <a:rPr lang="en-US" sz="1000" dirty="0"/>
              <a:t>2002; </a:t>
            </a:r>
            <a:r>
              <a:rPr lang="en-US" sz="1000" baseline="30000" dirty="0"/>
              <a:t>3</a:t>
            </a:r>
            <a:r>
              <a:rPr lang="en-US" sz="1000" dirty="0"/>
              <a:t>Rubin, et al. </a:t>
            </a:r>
            <a:r>
              <a:rPr lang="en-US" sz="1000" i="1" dirty="0"/>
              <a:t>N Engl J Med </a:t>
            </a:r>
            <a:r>
              <a:rPr lang="en-US" sz="1000" dirty="0"/>
              <a:t>2002; </a:t>
            </a:r>
            <a:r>
              <a:rPr lang="en-US" sz="1000" baseline="30000" dirty="0"/>
              <a:t>4</a:t>
            </a:r>
            <a:r>
              <a:rPr lang="en-US" sz="1000" dirty="0"/>
              <a:t>Galiè,</a:t>
            </a:r>
            <a:r>
              <a:rPr lang="en-US" sz="1000" i="1" dirty="0"/>
              <a:t> </a:t>
            </a:r>
            <a:r>
              <a:rPr lang="en-US" sz="1000" dirty="0"/>
              <a:t>et al. </a:t>
            </a:r>
            <a:r>
              <a:rPr lang="en-US" sz="1000" i="1" dirty="0"/>
              <a:t>Lancet </a:t>
            </a:r>
            <a:r>
              <a:rPr lang="en-US" sz="1000" dirty="0"/>
              <a:t>2008; </a:t>
            </a:r>
            <a:r>
              <a:rPr lang="en-US" sz="1000" baseline="30000" dirty="0"/>
              <a:t>5</a:t>
            </a:r>
            <a:r>
              <a:rPr lang="en-US" sz="1000" dirty="0"/>
              <a:t>Galiè,</a:t>
            </a:r>
            <a:r>
              <a:rPr lang="en-US" sz="1000" i="1" dirty="0"/>
              <a:t> </a:t>
            </a:r>
            <a:r>
              <a:rPr lang="en-US" sz="1000" dirty="0"/>
              <a:t>et al. </a:t>
            </a:r>
            <a:r>
              <a:rPr lang="en-US" sz="1000" i="1" dirty="0"/>
              <a:t>Circulation </a:t>
            </a:r>
            <a:r>
              <a:rPr lang="en-US" sz="1000" dirty="0"/>
              <a:t>2008; </a:t>
            </a:r>
            <a:r>
              <a:rPr lang="en-US" sz="1000" baseline="30000" dirty="0"/>
              <a:t>6</a:t>
            </a:r>
            <a:r>
              <a:rPr lang="en-US" sz="1000" dirty="0"/>
              <a:t>Galiè,</a:t>
            </a:r>
            <a:r>
              <a:rPr lang="en-US" sz="1000" i="1" dirty="0"/>
              <a:t> </a:t>
            </a:r>
            <a:r>
              <a:rPr lang="en-US" sz="1000" dirty="0"/>
              <a:t>et al. </a:t>
            </a:r>
            <a:r>
              <a:rPr lang="en-US" sz="1000" i="1" dirty="0"/>
              <a:t>N Engl J Med </a:t>
            </a:r>
            <a:r>
              <a:rPr lang="en-US" sz="1000" dirty="0"/>
              <a:t>2005; </a:t>
            </a:r>
            <a:br>
              <a:rPr lang="en-US" sz="1000" dirty="0"/>
            </a:br>
            <a:r>
              <a:rPr lang="en-US" sz="1000" baseline="30000" dirty="0"/>
              <a:t>7</a:t>
            </a:r>
            <a:r>
              <a:rPr lang="en-US" sz="1000" dirty="0"/>
              <a:t>Galiè,</a:t>
            </a:r>
            <a:r>
              <a:rPr lang="en-US" sz="1000" i="1" dirty="0"/>
              <a:t> </a:t>
            </a:r>
            <a:r>
              <a:rPr lang="en-US" sz="1000" dirty="0"/>
              <a:t>et al. </a:t>
            </a:r>
            <a:r>
              <a:rPr lang="en-US" sz="1000" i="1" dirty="0"/>
              <a:t>Circulation </a:t>
            </a:r>
            <a:r>
              <a:rPr lang="en-US" sz="1000" dirty="0"/>
              <a:t>2009; </a:t>
            </a:r>
            <a:r>
              <a:rPr lang="de-CH" sz="1000" baseline="30000" dirty="0"/>
              <a:t>8</a:t>
            </a:r>
            <a:r>
              <a:rPr lang="de-CH" sz="1000" dirty="0"/>
              <a:t>Ghofrani, et al. </a:t>
            </a:r>
            <a:r>
              <a:rPr lang="de-CH" sz="1000" i="1" dirty="0"/>
              <a:t>N Engl J Med </a:t>
            </a:r>
            <a:r>
              <a:rPr lang="de-CH" sz="1000" dirty="0"/>
              <a:t>2013;</a:t>
            </a:r>
            <a:r>
              <a:rPr lang="de-CH" sz="1000" baseline="30000" dirty="0"/>
              <a:t> 9</a:t>
            </a:r>
            <a:r>
              <a:rPr lang="de-CH" sz="1000" dirty="0"/>
              <a:t>Jing, et al. </a:t>
            </a:r>
            <a:r>
              <a:rPr lang="de-CH" sz="1000" i="1" dirty="0"/>
              <a:t>Circulation </a:t>
            </a:r>
            <a:r>
              <a:rPr lang="de-CH" sz="1000" dirty="0"/>
              <a:t>2013;</a:t>
            </a:r>
            <a:endParaRPr lang="en-US" sz="1000" dirty="0"/>
          </a:p>
          <a:p>
            <a:pPr marL="0" indent="0" eaLnBrk="1" hangingPunct="1"/>
            <a:r>
              <a:rPr lang="de-CH" sz="1000" dirty="0"/>
              <a:t> </a:t>
            </a:r>
            <a:r>
              <a:rPr lang="en-US" sz="1000" baseline="30000" dirty="0"/>
              <a:t>10</a:t>
            </a:r>
            <a:r>
              <a:rPr lang="en-US" sz="1000" dirty="0"/>
              <a:t>Pulido, et al. </a:t>
            </a:r>
            <a:r>
              <a:rPr lang="en-US" sz="1000" i="1" dirty="0"/>
              <a:t>N Engl J Med </a:t>
            </a:r>
            <a:r>
              <a:rPr lang="en-US" sz="1000" dirty="0"/>
              <a:t>2013.</a:t>
            </a:r>
            <a:r>
              <a:rPr lang="de-CH" sz="1000" dirty="0"/>
              <a:t> </a:t>
            </a:r>
            <a:endParaRPr lang="en-US" sz="1000" dirty="0"/>
          </a:p>
        </p:txBody>
      </p:sp>
      <p:sp>
        <p:nvSpPr>
          <p:cNvPr id="26" name="Rectangle 6">
            <a:extLst>
              <a:ext uri="{FF2B5EF4-FFF2-40B4-BE49-F238E27FC236}">
                <a16:creationId xmlns:a16="http://schemas.microsoft.com/office/drawing/2014/main" id="{1B423751-78D3-484B-B83E-754B45F5C57E}"/>
              </a:ext>
            </a:extLst>
          </p:cNvPr>
          <p:cNvSpPr>
            <a:spLocks noChangeArrowheads="1"/>
          </p:cNvSpPr>
          <p:nvPr/>
        </p:nvSpPr>
        <p:spPr bwMode="auto">
          <a:xfrm>
            <a:off x="5665887" y="6136995"/>
            <a:ext cx="18421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t>*Median study drug exposure</a:t>
            </a:r>
          </a:p>
        </p:txBody>
      </p:sp>
      <p:sp>
        <p:nvSpPr>
          <p:cNvPr id="27" name="TextBox 3">
            <a:extLst>
              <a:ext uri="{FF2B5EF4-FFF2-40B4-BE49-F238E27FC236}">
                <a16:creationId xmlns:a16="http://schemas.microsoft.com/office/drawing/2014/main" id="{7F34D7A6-FA68-473E-9249-49B4F252A1D0}"/>
              </a:ext>
            </a:extLst>
          </p:cNvPr>
          <p:cNvSpPr txBox="1">
            <a:spLocks noChangeArrowheads="1"/>
          </p:cNvSpPr>
          <p:nvPr/>
        </p:nvSpPr>
        <p:spPr bwMode="auto">
          <a:xfrm>
            <a:off x="7480294" y="6190620"/>
            <a:ext cx="22634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dirty="0"/>
              <a:t>PVR: pulmonary vascular resistance; </a:t>
            </a:r>
            <a:br>
              <a:rPr lang="en-US" sz="1000" dirty="0"/>
            </a:br>
            <a:r>
              <a:rPr lang="en-US" sz="1000" dirty="0"/>
              <a:t>6-MWD: six-minute walk distance</a:t>
            </a:r>
          </a:p>
        </p:txBody>
      </p:sp>
      <p:sp>
        <p:nvSpPr>
          <p:cNvPr id="9" name="Rectangle 8">
            <a:extLst>
              <a:ext uri="{FF2B5EF4-FFF2-40B4-BE49-F238E27FC236}">
                <a16:creationId xmlns:a16="http://schemas.microsoft.com/office/drawing/2014/main" id="{2AE2C1CD-758E-4B0C-9128-D6A937FA0F65}"/>
              </a:ext>
            </a:extLst>
          </p:cNvPr>
          <p:cNvSpPr/>
          <p:nvPr/>
        </p:nvSpPr>
        <p:spPr>
          <a:xfrm>
            <a:off x="8878012" y="213454"/>
            <a:ext cx="3235181" cy="1200329"/>
          </a:xfrm>
          <a:prstGeom prst="rect">
            <a:avLst/>
          </a:prstGeom>
          <a:noFill/>
        </p:spPr>
        <p:txBody>
          <a:bodyPr wrap="none" lIns="91440" tIns="45720" rIns="91440" bIns="45720">
            <a:spAutoFit/>
          </a:bodyPr>
          <a:lstStyle/>
          <a:p>
            <a:pPr algn="ctr"/>
            <a:r>
              <a:rPr lang="en-US" sz="7200" dirty="0">
                <a:ln w="0"/>
                <a:latin typeface="Adobe Gothic Std B" panose="020B0800000000000000" pitchFamily="34" charset="-128"/>
                <a:ea typeface="Adobe Gothic Std B" panose="020B0800000000000000" pitchFamily="34" charset="-128"/>
              </a:rPr>
              <a:t>WHAT?</a:t>
            </a:r>
          </a:p>
        </p:txBody>
      </p:sp>
    </p:spTree>
    <p:extLst>
      <p:ext uri="{BB962C8B-B14F-4D97-AF65-F5344CB8AC3E}">
        <p14:creationId xmlns:p14="http://schemas.microsoft.com/office/powerpoint/2010/main" val="3179255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9868089"/>
              </p:ext>
            </p:extLst>
          </p:nvPr>
        </p:nvGraphicFramePr>
        <p:xfrm>
          <a:off x="0" y="2478126"/>
          <a:ext cx="12192000" cy="2904071"/>
        </p:xfrm>
        <a:graphic>
          <a:graphicData uri="http://schemas.openxmlformats.org/drawingml/2006/table">
            <a:tbl>
              <a:tblPr>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26621">
                <a:tc>
                  <a:txBody>
                    <a:bodyPr/>
                    <a:lstStyle/>
                    <a:p>
                      <a:endParaRPr lang="en-GB" sz="120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baseline="0" dirty="0">
                          <a:solidFill>
                            <a:schemeClr val="tx1"/>
                          </a:solidFill>
                        </a:rPr>
                        <a:t>TREATMENT</a:t>
                      </a:r>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baseline="0" dirty="0">
                          <a:solidFill>
                            <a:schemeClr val="tx1"/>
                          </a:solidFill>
                        </a:rPr>
                        <a:t>MEAN TREATMENT DURATION</a:t>
                      </a:r>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859150">
                <a:tc rowSpan="3">
                  <a:txBody>
                    <a:bodyPr/>
                    <a:lstStyle/>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Macitentan 10 mg, (n=242)</a:t>
                      </a:r>
                      <a:endParaRPr lang="en-GB" sz="1400" b="1" baseline="30000" dirty="0">
                        <a:solidFill>
                          <a:schemeClr val="bg1"/>
                        </a:solidFill>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B85BD"/>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br>
                        <a:rPr lang="en-GB" sz="1400" b="1" dirty="0">
                          <a:solidFill>
                            <a:schemeClr val="bg1"/>
                          </a:solidFill>
                        </a:rPr>
                      </a:br>
                      <a:r>
                        <a:rPr lang="en-GB" sz="1400" b="1" dirty="0">
                          <a:solidFill>
                            <a:schemeClr val="bg1"/>
                          </a:solidFill>
                        </a:rPr>
                        <a:t>103.9 weeks</a:t>
                      </a:r>
                      <a:endParaRPr lang="en-GB" sz="1400" b="1" baseline="30000" dirty="0">
                        <a:solidFill>
                          <a:schemeClr val="bg1"/>
                        </a:solidFill>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B85BD"/>
                    </a:solidFill>
                  </a:tcPr>
                </a:tc>
                <a:extLst>
                  <a:ext uri="{0D108BD9-81ED-4DB2-BD59-A6C34878D82A}">
                    <a16:rowId xmlns:a16="http://schemas.microsoft.com/office/drawing/2014/main" val="10001"/>
                  </a:ext>
                </a:extLst>
              </a:tr>
              <a:tr h="859150">
                <a:tc vMerge="1">
                  <a:txBody>
                    <a:bodyPr/>
                    <a:lstStyle/>
                    <a:p>
                      <a:endParaRPr lang="en-GB"/>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Macitentan 3 mg</a:t>
                      </a:r>
                      <a:r>
                        <a:rPr lang="en-GB" sz="1400" b="1" baseline="30000" dirty="0">
                          <a:solidFill>
                            <a:schemeClr val="bg1"/>
                          </a:solidFill>
                        </a:rPr>
                        <a:t>†</a:t>
                      </a:r>
                      <a:r>
                        <a:rPr lang="en-GB" sz="1400" b="1" dirty="0">
                          <a:solidFill>
                            <a:schemeClr val="bg1"/>
                          </a:solidFill>
                        </a:rPr>
                        <a:t> (n=250)</a:t>
                      </a:r>
                      <a:endParaRPr lang="en-GB" sz="1400" b="1" baseline="30000" dirty="0">
                        <a:solidFill>
                          <a:schemeClr val="bg1"/>
                        </a:solidFill>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22F5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99.5 weeks</a:t>
                      </a:r>
                      <a:endParaRPr lang="en-GB" sz="1400" b="1" baseline="30000" dirty="0">
                        <a:solidFill>
                          <a:schemeClr val="bg1"/>
                        </a:solidFill>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22F58"/>
                    </a:solidFill>
                  </a:tcPr>
                </a:tc>
                <a:extLst>
                  <a:ext uri="{0D108BD9-81ED-4DB2-BD59-A6C34878D82A}">
                    <a16:rowId xmlns:a16="http://schemas.microsoft.com/office/drawing/2014/main" val="10002"/>
                  </a:ext>
                </a:extLst>
              </a:tr>
              <a:tr h="859150">
                <a:tc vMerge="1">
                  <a:txBody>
                    <a:bodyPr/>
                    <a:lstStyle/>
                    <a:p>
                      <a:endParaRPr lang="en-GB" dirty="0"/>
                    </a:p>
                  </a:txBody>
                  <a:tcPr/>
                </a:tc>
                <a:tc>
                  <a:txBody>
                    <a:bodyPr/>
                    <a:lstStyle/>
                    <a:p>
                      <a:r>
                        <a:rPr lang="en-GB" sz="1400" b="1" dirty="0">
                          <a:solidFill>
                            <a:schemeClr val="bg1"/>
                          </a:solidFill>
                        </a:rPr>
                        <a:t>Placebo (n=250)</a:t>
                      </a:r>
                      <a:endParaRPr lang="en-GB" sz="1400" b="1" baseline="30000" dirty="0">
                        <a:solidFill>
                          <a:schemeClr val="bg1"/>
                        </a:solidFill>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85.3 weeks</a:t>
                      </a:r>
                      <a:endParaRPr lang="en-GB" sz="1400" b="1" baseline="30000" dirty="0">
                        <a:solidFill>
                          <a:schemeClr val="bg1"/>
                        </a:solidFill>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3"/>
                  </a:ext>
                </a:extLst>
              </a:tr>
            </a:tbl>
          </a:graphicData>
        </a:graphic>
      </p:graphicFrame>
      <p:sp>
        <p:nvSpPr>
          <p:cNvPr id="12" name="Rectangle: Rounded Corners 11">
            <a:extLst>
              <a:ext uri="{FF2B5EF4-FFF2-40B4-BE49-F238E27FC236}">
                <a16:creationId xmlns:a16="http://schemas.microsoft.com/office/drawing/2014/main" id="{9B703150-685B-4DF3-B6CB-D6B034992661}"/>
              </a:ext>
            </a:extLst>
          </p:cNvPr>
          <p:cNvSpPr/>
          <p:nvPr/>
        </p:nvSpPr>
        <p:spPr>
          <a:xfrm>
            <a:off x="98401" y="1969477"/>
            <a:ext cx="3658137" cy="4435556"/>
          </a:xfrm>
          <a:prstGeom prst="round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 name="Title 3"/>
          <p:cNvSpPr>
            <a:spLocks noGrp="1"/>
          </p:cNvSpPr>
          <p:nvPr>
            <p:ph type="title"/>
          </p:nvPr>
        </p:nvSpPr>
        <p:spPr>
          <a:xfrm>
            <a:off x="478367" y="452967"/>
            <a:ext cx="8496363" cy="480000"/>
          </a:xfrm>
        </p:spPr>
        <p:txBody>
          <a:bodyPr/>
          <a:lstStyle/>
          <a:p>
            <a:r>
              <a:rPr lang="en-GB" dirty="0"/>
              <a:t>SERAPHIN – the first long-term, event-driven outcome trial</a:t>
            </a:r>
            <a:br>
              <a:rPr lang="en-GB" dirty="0"/>
            </a:br>
            <a:r>
              <a:rPr lang="en-GB" dirty="0"/>
              <a:t>in </a:t>
            </a:r>
            <a:r>
              <a:rPr lang="en-GB" b="1" dirty="0"/>
              <a:t>PAH</a:t>
            </a:r>
            <a:r>
              <a:rPr lang="en-GB" dirty="0"/>
              <a:t> with an ERA</a:t>
            </a:r>
            <a:r>
              <a:rPr lang="en-GB" baseline="30000" dirty="0"/>
              <a:t>1</a:t>
            </a:r>
          </a:p>
        </p:txBody>
      </p:sp>
      <p:sp>
        <p:nvSpPr>
          <p:cNvPr id="39" name="Text Placeholder 4"/>
          <p:cNvSpPr>
            <a:spLocks noGrp="1"/>
          </p:cNvSpPr>
          <p:nvPr>
            <p:ph type="body" sz="quarter" idx="16"/>
          </p:nvPr>
        </p:nvSpPr>
        <p:spPr>
          <a:xfrm>
            <a:off x="1948940" y="6000750"/>
            <a:ext cx="7164000" cy="727098"/>
          </a:xfrm>
        </p:spPr>
        <p:txBody>
          <a:bodyPr/>
          <a:lstStyle/>
          <a:p>
            <a:r>
              <a:rPr lang="en-GB" b="1" dirty="0"/>
              <a:t>Abbreviations</a:t>
            </a:r>
            <a:r>
              <a:rPr lang="en-GB" dirty="0"/>
              <a:t>: ERA, endothelin receptor antagonist.</a:t>
            </a:r>
          </a:p>
          <a:p>
            <a:r>
              <a:rPr lang="en-GB" b="1" dirty="0"/>
              <a:t>References</a:t>
            </a:r>
            <a:r>
              <a:rPr lang="en-GB" dirty="0"/>
              <a:t>: </a:t>
            </a:r>
            <a:r>
              <a:rPr lang="en-GB" b="1" dirty="0"/>
              <a:t>1</a:t>
            </a:r>
            <a:r>
              <a:rPr lang="en-GB" dirty="0"/>
              <a:t>. </a:t>
            </a:r>
            <a:r>
              <a:rPr lang="da-DK" dirty="0"/>
              <a:t>Pulido et al. N Engl J Med. 2013;369(9):809-18.</a:t>
            </a:r>
            <a:endParaRPr lang="en-GB" dirty="0"/>
          </a:p>
        </p:txBody>
      </p:sp>
      <p:sp>
        <p:nvSpPr>
          <p:cNvPr id="72" name="Isosceles Triangle 71"/>
          <p:cNvSpPr/>
          <p:nvPr/>
        </p:nvSpPr>
        <p:spPr>
          <a:xfrm flipH="1" flipV="1">
            <a:off x="3868614" y="3141260"/>
            <a:ext cx="190841" cy="2240934"/>
          </a:xfrm>
          <a:prstGeom prst="triangle">
            <a:avLst>
              <a:gd name="adj" fmla="val 0"/>
            </a:avLst>
          </a:prstGeom>
          <a:solidFill>
            <a:srgbClr val="7F7F7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3" name="TextBox 72"/>
          <p:cNvSpPr txBox="1"/>
          <p:nvPr/>
        </p:nvSpPr>
        <p:spPr>
          <a:xfrm>
            <a:off x="3959656" y="5368307"/>
            <a:ext cx="2794715" cy="215444"/>
          </a:xfrm>
          <a:prstGeom prst="rect">
            <a:avLst/>
          </a:prstGeom>
          <a:noFill/>
        </p:spPr>
        <p:txBody>
          <a:bodyPr wrap="square" rtlCol="0">
            <a:spAutoFit/>
          </a:bodyPr>
          <a:lstStyle/>
          <a:p>
            <a:r>
              <a:rPr lang="en-GB" sz="800" dirty="0">
                <a:solidFill>
                  <a:schemeClr val="tx1">
                    <a:lumMod val="75000"/>
                    <a:lumOff val="25000"/>
                  </a:schemeClr>
                </a:solidFill>
              </a:rPr>
              <a:t>†Macitentan 3 mg is not an approved dose</a:t>
            </a:r>
          </a:p>
        </p:txBody>
      </p:sp>
      <p:sp>
        <p:nvSpPr>
          <p:cNvPr id="17" name="Freeform 16"/>
          <p:cNvSpPr/>
          <p:nvPr/>
        </p:nvSpPr>
        <p:spPr>
          <a:xfrm>
            <a:off x="0" y="1139823"/>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A multicentre, double-blind, placebo-controlled, phase III trial to assess the efficacy and safety of</a:t>
            </a:r>
            <a:br>
              <a:rPr lang="en-GB" sz="1400" dirty="0">
                <a:solidFill>
                  <a:schemeClr val="bg1"/>
                </a:solidFill>
              </a:rPr>
            </a:br>
            <a:r>
              <a:rPr lang="en-GB" sz="1400" dirty="0">
                <a:solidFill>
                  <a:schemeClr val="bg1"/>
                </a:solidFill>
              </a:rPr>
              <a:t>MACITENTAN on morbidity and mortality in patients with PAH</a:t>
            </a:r>
            <a:r>
              <a:rPr lang="en-GB" sz="1400" baseline="30000" dirty="0">
                <a:solidFill>
                  <a:schemeClr val="bg1"/>
                </a:solidFill>
              </a:rPr>
              <a:t>1</a:t>
            </a:r>
          </a:p>
        </p:txBody>
      </p:sp>
      <p:sp>
        <p:nvSpPr>
          <p:cNvPr id="16"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sp>
        <p:nvSpPr>
          <p:cNvPr id="14" name="Rectangle 13">
            <a:extLst>
              <a:ext uri="{FF2B5EF4-FFF2-40B4-BE49-F238E27FC236}">
                <a16:creationId xmlns:a16="http://schemas.microsoft.com/office/drawing/2014/main" id="{E562412D-23F3-4885-953D-2EF091225AE1}"/>
              </a:ext>
            </a:extLst>
          </p:cNvPr>
          <p:cNvSpPr/>
          <p:nvPr/>
        </p:nvSpPr>
        <p:spPr>
          <a:xfrm>
            <a:off x="8878012" y="213454"/>
            <a:ext cx="3235181" cy="1200329"/>
          </a:xfrm>
          <a:prstGeom prst="rect">
            <a:avLst/>
          </a:prstGeom>
          <a:noFill/>
        </p:spPr>
        <p:txBody>
          <a:bodyPr wrap="none" lIns="91440" tIns="45720" rIns="91440" bIns="45720">
            <a:spAutoFit/>
          </a:bodyPr>
          <a:lstStyle/>
          <a:p>
            <a:pPr algn="ctr"/>
            <a:r>
              <a:rPr lang="en-US" sz="7200" dirty="0">
                <a:ln w="0"/>
                <a:latin typeface="Adobe Gothic Std B" panose="020B0800000000000000" pitchFamily="34" charset="-128"/>
                <a:ea typeface="Adobe Gothic Std B" panose="020B0800000000000000" pitchFamily="34" charset="-128"/>
              </a:rPr>
              <a:t>WHAT?</a:t>
            </a:r>
          </a:p>
        </p:txBody>
      </p:sp>
      <p:grpSp>
        <p:nvGrpSpPr>
          <p:cNvPr id="6" name="Group 5">
            <a:extLst>
              <a:ext uri="{FF2B5EF4-FFF2-40B4-BE49-F238E27FC236}">
                <a16:creationId xmlns:a16="http://schemas.microsoft.com/office/drawing/2014/main" id="{6FDE54FB-426F-481D-AB5D-C7DE74D388BE}"/>
              </a:ext>
            </a:extLst>
          </p:cNvPr>
          <p:cNvGrpSpPr/>
          <p:nvPr/>
        </p:nvGrpSpPr>
        <p:grpSpPr>
          <a:xfrm>
            <a:off x="2358594" y="2726269"/>
            <a:ext cx="1059857" cy="1416896"/>
            <a:chOff x="2288254" y="2437216"/>
            <a:chExt cx="1408088" cy="1782890"/>
          </a:xfrm>
        </p:grpSpPr>
        <p:pic>
          <p:nvPicPr>
            <p:cNvPr id="2054" name="Picture 6" descr="Image result for age icon">
              <a:extLst>
                <a:ext uri="{FF2B5EF4-FFF2-40B4-BE49-F238E27FC236}">
                  <a16:creationId xmlns:a16="http://schemas.microsoft.com/office/drawing/2014/main" id="{5FBD65C3-5F43-41E8-8055-1C8891377E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8254" y="2437216"/>
              <a:ext cx="1408088" cy="1408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114C46-2C54-40D2-8058-258BB0FF0DD2}"/>
                </a:ext>
              </a:extLst>
            </p:cNvPr>
            <p:cNvSpPr txBox="1"/>
            <p:nvPr/>
          </p:nvSpPr>
          <p:spPr>
            <a:xfrm>
              <a:off x="2428469" y="3871556"/>
              <a:ext cx="1179850" cy="348550"/>
            </a:xfrm>
            <a:prstGeom prst="rect">
              <a:avLst/>
            </a:prstGeom>
            <a:noFill/>
          </p:spPr>
          <p:txBody>
            <a:bodyPr wrap="none" lIns="0" tIns="0" rIns="0" bIns="0" rtlCol="0">
              <a:spAutoFit/>
            </a:bodyPr>
            <a:lstStyle/>
            <a:p>
              <a:r>
                <a:rPr lang="en-US" sz="1800" b="1" dirty="0">
                  <a:latin typeface="Adobe Gothic Std B" panose="020B0800000000000000" pitchFamily="34" charset="-128"/>
                  <a:ea typeface="Adobe Gothic Std B" panose="020B0800000000000000" pitchFamily="34" charset="-128"/>
                </a:rPr>
                <a:t>45.6 YRs</a:t>
              </a:r>
            </a:p>
          </p:txBody>
        </p:sp>
      </p:grpSp>
      <p:pic>
        <p:nvPicPr>
          <p:cNvPr id="2066" name="Picture 18" descr="Image result for female icon">
            <a:extLst>
              <a:ext uri="{FF2B5EF4-FFF2-40B4-BE49-F238E27FC236}">
                <a16:creationId xmlns:a16="http://schemas.microsoft.com/office/drawing/2014/main" id="{4DEB58D5-A741-4AA6-833B-6D10AF9D485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865"/>
          <a:stretch/>
        </p:blipFill>
        <p:spPr bwMode="auto">
          <a:xfrm>
            <a:off x="379893" y="2566767"/>
            <a:ext cx="1329557" cy="11937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EC36EB0-78A6-4EEA-A22D-307CD14407B6}"/>
              </a:ext>
            </a:extLst>
          </p:cNvPr>
          <p:cNvSpPr txBox="1"/>
          <p:nvPr/>
        </p:nvSpPr>
        <p:spPr>
          <a:xfrm>
            <a:off x="669843" y="3876069"/>
            <a:ext cx="665247" cy="276999"/>
          </a:xfrm>
          <a:prstGeom prst="rect">
            <a:avLst/>
          </a:prstGeom>
          <a:noFill/>
          <a:ln>
            <a:noFill/>
          </a:ln>
        </p:spPr>
        <p:txBody>
          <a:bodyPr wrap="none" lIns="0" tIns="0" rIns="0" bIns="0" rtlCol="0">
            <a:spAutoFit/>
          </a:bodyPr>
          <a:lstStyle/>
          <a:p>
            <a:r>
              <a:rPr lang="en-US" sz="1800" b="1" dirty="0">
                <a:latin typeface="Adobe Gothic Std B" panose="020B0800000000000000" pitchFamily="34" charset="-128"/>
                <a:ea typeface="Adobe Gothic Std B" panose="020B0800000000000000" pitchFamily="34" charset="-128"/>
              </a:rPr>
              <a:t>76.5%</a:t>
            </a:r>
          </a:p>
        </p:txBody>
      </p:sp>
      <p:sp>
        <p:nvSpPr>
          <p:cNvPr id="69" name="Freeform 6"/>
          <p:cNvSpPr>
            <a:spLocks noEditPoints="1"/>
          </p:cNvSpPr>
          <p:nvPr/>
        </p:nvSpPr>
        <p:spPr bwMode="auto">
          <a:xfrm>
            <a:off x="182809" y="5158733"/>
            <a:ext cx="525846" cy="1156531"/>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0" name="Freeform 6">
            <a:extLst>
              <a:ext uri="{FF2B5EF4-FFF2-40B4-BE49-F238E27FC236}">
                <a16:creationId xmlns:a16="http://schemas.microsoft.com/office/drawing/2014/main" id="{C1280804-63CD-4181-AFDC-38C25B5A5C85}"/>
              </a:ext>
            </a:extLst>
          </p:cNvPr>
          <p:cNvSpPr>
            <a:spLocks noEditPoints="1"/>
          </p:cNvSpPr>
          <p:nvPr/>
        </p:nvSpPr>
        <p:spPr bwMode="auto">
          <a:xfrm>
            <a:off x="602496" y="5156389"/>
            <a:ext cx="525846" cy="1156531"/>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074" name="Picture 26" descr="Image result for female  icon">
            <a:extLst>
              <a:ext uri="{FF2B5EF4-FFF2-40B4-BE49-F238E27FC236}">
                <a16:creationId xmlns:a16="http://schemas.microsoft.com/office/drawing/2014/main" id="{42D85BBE-3224-4607-B57A-7A2C2FB264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9513" y="5174622"/>
            <a:ext cx="1044236" cy="11626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6" descr="Image result for female  icon">
            <a:extLst>
              <a:ext uri="{FF2B5EF4-FFF2-40B4-BE49-F238E27FC236}">
                <a16:creationId xmlns:a16="http://schemas.microsoft.com/office/drawing/2014/main" id="{68AEE639-AF55-4A80-AC9A-685BF386D3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580" y="5180608"/>
            <a:ext cx="1044236" cy="116265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6" descr="Image result for female  icon">
            <a:extLst>
              <a:ext uri="{FF2B5EF4-FFF2-40B4-BE49-F238E27FC236}">
                <a16:creationId xmlns:a16="http://schemas.microsoft.com/office/drawing/2014/main" id="{6ADED740-27B2-4E08-A182-0FFC880AF5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5345" y="5183229"/>
            <a:ext cx="1044236" cy="116265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6" descr="Image result for female  icon">
            <a:extLst>
              <a:ext uri="{FF2B5EF4-FFF2-40B4-BE49-F238E27FC236}">
                <a16:creationId xmlns:a16="http://schemas.microsoft.com/office/drawing/2014/main" id="{7B8F60B4-3321-4B33-AEF3-B714A0DB86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6370" y="5183229"/>
            <a:ext cx="1044236" cy="116265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6" descr="Image result for female  icon">
            <a:extLst>
              <a:ext uri="{FF2B5EF4-FFF2-40B4-BE49-F238E27FC236}">
                <a16:creationId xmlns:a16="http://schemas.microsoft.com/office/drawing/2014/main" id="{A5226D59-F0DE-4A0A-9DD1-A3F6C5C9DA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4093" y="5202756"/>
            <a:ext cx="1044236" cy="11626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6" descr="Image result for female  icon">
            <a:extLst>
              <a:ext uri="{FF2B5EF4-FFF2-40B4-BE49-F238E27FC236}">
                <a16:creationId xmlns:a16="http://schemas.microsoft.com/office/drawing/2014/main" id="{10B05976-7089-4C82-A974-284EA08204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5273" y="5188690"/>
            <a:ext cx="1044236" cy="1162654"/>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99B5E02D-28CF-4084-860F-9649551B3AFC}"/>
              </a:ext>
            </a:extLst>
          </p:cNvPr>
          <p:cNvSpPr txBox="1"/>
          <p:nvPr/>
        </p:nvSpPr>
        <p:spPr>
          <a:xfrm>
            <a:off x="534514" y="4595340"/>
            <a:ext cx="2749151" cy="553998"/>
          </a:xfrm>
          <a:prstGeom prst="rect">
            <a:avLst/>
          </a:prstGeom>
          <a:noFill/>
        </p:spPr>
        <p:txBody>
          <a:bodyPr wrap="none" lIns="0" tIns="0" rIns="0" bIns="0" rtlCol="0">
            <a:spAutoFit/>
          </a:bodyPr>
          <a:lstStyle/>
          <a:p>
            <a:r>
              <a:rPr lang="en-US" sz="3600" b="1" dirty="0">
                <a:latin typeface="Adobe Gothic Std B" panose="020B0800000000000000" pitchFamily="34" charset="-128"/>
                <a:ea typeface="Adobe Gothic Std B" panose="020B0800000000000000" pitchFamily="34" charset="-128"/>
              </a:rPr>
              <a:t>742 Patients </a:t>
            </a:r>
          </a:p>
        </p:txBody>
      </p:sp>
      <p:sp>
        <p:nvSpPr>
          <p:cNvPr id="48" name="TextBox 47">
            <a:extLst>
              <a:ext uri="{FF2B5EF4-FFF2-40B4-BE49-F238E27FC236}">
                <a16:creationId xmlns:a16="http://schemas.microsoft.com/office/drawing/2014/main" id="{910B8111-82CE-4118-B546-775B83D435B1}"/>
              </a:ext>
            </a:extLst>
          </p:cNvPr>
          <p:cNvSpPr txBox="1"/>
          <p:nvPr/>
        </p:nvSpPr>
        <p:spPr>
          <a:xfrm>
            <a:off x="911997" y="1976404"/>
            <a:ext cx="1933222" cy="553998"/>
          </a:xfrm>
          <a:prstGeom prst="rect">
            <a:avLst/>
          </a:prstGeom>
          <a:noFill/>
        </p:spPr>
        <p:txBody>
          <a:bodyPr wrap="none" lIns="0" tIns="0" rIns="0" bIns="0" rtlCol="0">
            <a:spAutoFit/>
          </a:bodyPr>
          <a:lstStyle/>
          <a:p>
            <a:r>
              <a:rPr lang="en-US" sz="3600" b="1" dirty="0">
                <a:latin typeface="Adobe Gothic Std B" panose="020B0800000000000000" pitchFamily="34" charset="-128"/>
                <a:ea typeface="Adobe Gothic Std B" panose="020B0800000000000000" pitchFamily="34" charset="-128"/>
              </a:rPr>
              <a:t>Inclusion</a:t>
            </a:r>
          </a:p>
        </p:txBody>
      </p:sp>
    </p:spTree>
    <p:extLst>
      <p:ext uri="{BB962C8B-B14F-4D97-AF65-F5344CB8AC3E}">
        <p14:creationId xmlns:p14="http://schemas.microsoft.com/office/powerpoint/2010/main" val="3701937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0552955" cy="480000"/>
          </a:xfrm>
        </p:spPr>
        <p:txBody>
          <a:bodyPr/>
          <a:lstStyle/>
          <a:p>
            <a:r>
              <a:rPr lang="en-GB" dirty="0"/>
              <a:t>SERAPHIN includes a diverse population of patients with PAH</a:t>
            </a:r>
            <a:r>
              <a:rPr lang="en-GB" baseline="30000" dirty="0"/>
              <a:t>1</a:t>
            </a:r>
          </a:p>
        </p:txBody>
      </p:sp>
      <p:sp>
        <p:nvSpPr>
          <p:cNvPr id="19" name="Text Placeholder 4"/>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 </a:t>
            </a:r>
            <a:r>
              <a:rPr lang="da-DK" dirty="0"/>
              <a:t>Pulido et al. N Engl J Med. 2013;369(9):809-18.</a:t>
            </a:r>
            <a:endParaRPr lang="en-GB" dirty="0"/>
          </a:p>
        </p:txBody>
      </p:sp>
      <p:sp>
        <p:nvSpPr>
          <p:cNvPr id="24" name="TextBox 23"/>
          <p:cNvSpPr txBox="1"/>
          <p:nvPr/>
        </p:nvSpPr>
        <p:spPr>
          <a:xfrm>
            <a:off x="1951837" y="6179232"/>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CCS, corrected congenital shunts; CTD, connective tissue disease; FC, functional class; HIV, human immunodeficiency virus; PDE-5, phosphodiesterase 5.</a:t>
            </a:r>
          </a:p>
        </p:txBody>
      </p:sp>
      <p:grpSp>
        <p:nvGrpSpPr>
          <p:cNvPr id="6309" name="Group 6308"/>
          <p:cNvGrpSpPr/>
          <p:nvPr/>
        </p:nvGrpSpPr>
        <p:grpSpPr>
          <a:xfrm>
            <a:off x="8410823" y="2484369"/>
            <a:ext cx="2334608" cy="2200555"/>
            <a:chOff x="8536948" y="1844675"/>
            <a:chExt cx="2128838" cy="2006601"/>
          </a:xfrm>
          <a:effectLst>
            <a:outerShdw blurRad="203200" dir="13500000" sy="23000" kx="1200000" algn="br" rotWithShape="0">
              <a:prstClr val="black">
                <a:alpha val="6000"/>
              </a:prstClr>
            </a:outerShdw>
          </a:effectLst>
        </p:grpSpPr>
        <p:sp>
          <p:nvSpPr>
            <p:cNvPr id="237" name="Freeform 165"/>
            <p:cNvSpPr>
              <a:spLocks/>
            </p:cNvSpPr>
            <p:nvPr/>
          </p:nvSpPr>
          <p:spPr bwMode="auto">
            <a:xfrm>
              <a:off x="8898898" y="1844675"/>
              <a:ext cx="1766888" cy="2006601"/>
            </a:xfrm>
            <a:custGeom>
              <a:avLst/>
              <a:gdLst>
                <a:gd name="T0" fmla="*/ 2000 w 4637"/>
                <a:gd name="T1" fmla="*/ 0 h 5274"/>
                <a:gd name="T2" fmla="*/ 4637 w 4637"/>
                <a:gd name="T3" fmla="*/ 2637 h 5274"/>
                <a:gd name="T4" fmla="*/ 2000 w 4637"/>
                <a:gd name="T5" fmla="*/ 5274 h 5274"/>
                <a:gd name="T6" fmla="*/ 0 w 4637"/>
                <a:gd name="T7" fmla="*/ 4356 h 5274"/>
                <a:gd name="T8" fmla="*/ 2000 w 4637"/>
                <a:gd name="T9" fmla="*/ 2637 h 5274"/>
                <a:gd name="T10" fmla="*/ 2000 w 4637"/>
                <a:gd name="T11" fmla="*/ 0 h 5274"/>
              </a:gdLst>
              <a:ahLst/>
              <a:cxnLst>
                <a:cxn ang="0">
                  <a:pos x="T0" y="T1"/>
                </a:cxn>
                <a:cxn ang="0">
                  <a:pos x="T2" y="T3"/>
                </a:cxn>
                <a:cxn ang="0">
                  <a:pos x="T4" y="T5"/>
                </a:cxn>
                <a:cxn ang="0">
                  <a:pos x="T6" y="T7"/>
                </a:cxn>
                <a:cxn ang="0">
                  <a:pos x="T8" y="T9"/>
                </a:cxn>
                <a:cxn ang="0">
                  <a:pos x="T10" y="T11"/>
                </a:cxn>
              </a:cxnLst>
              <a:rect l="0" t="0" r="r" b="b"/>
              <a:pathLst>
                <a:path w="4637" h="5274">
                  <a:moveTo>
                    <a:pt x="2000" y="0"/>
                  </a:moveTo>
                  <a:cubicBezTo>
                    <a:pt x="3457" y="0"/>
                    <a:pt x="4637" y="1181"/>
                    <a:pt x="4637" y="2637"/>
                  </a:cubicBezTo>
                  <a:cubicBezTo>
                    <a:pt x="4637" y="4093"/>
                    <a:pt x="3457" y="5274"/>
                    <a:pt x="2000" y="5274"/>
                  </a:cubicBezTo>
                  <a:cubicBezTo>
                    <a:pt x="1232" y="5274"/>
                    <a:pt x="501" y="4939"/>
                    <a:pt x="0" y="4356"/>
                  </a:cubicBezTo>
                  <a:lnTo>
                    <a:pt x="2000" y="2637"/>
                  </a:lnTo>
                  <a:lnTo>
                    <a:pt x="2000" y="0"/>
                  </a:lnTo>
                  <a:close/>
                </a:path>
              </a:pathLst>
            </a:custGeom>
            <a:solidFill>
              <a:srgbClr val="00F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8" name="Freeform 166"/>
            <p:cNvSpPr>
              <a:spLocks/>
            </p:cNvSpPr>
            <p:nvPr/>
          </p:nvSpPr>
          <p:spPr bwMode="auto">
            <a:xfrm>
              <a:off x="8536948" y="1844675"/>
              <a:ext cx="1123950" cy="1657351"/>
            </a:xfrm>
            <a:custGeom>
              <a:avLst/>
              <a:gdLst>
                <a:gd name="T0" fmla="*/ 949 w 2949"/>
                <a:gd name="T1" fmla="*/ 4356 h 4356"/>
                <a:gd name="T2" fmla="*/ 1230 w 2949"/>
                <a:gd name="T3" fmla="*/ 637 h 4356"/>
                <a:gd name="T4" fmla="*/ 2949 w 2949"/>
                <a:gd name="T5" fmla="*/ 0 h 4356"/>
                <a:gd name="T6" fmla="*/ 2949 w 2949"/>
                <a:gd name="T7" fmla="*/ 2637 h 4356"/>
                <a:gd name="T8" fmla="*/ 949 w 2949"/>
                <a:gd name="T9" fmla="*/ 4356 h 4356"/>
              </a:gdLst>
              <a:ahLst/>
              <a:cxnLst>
                <a:cxn ang="0">
                  <a:pos x="T0" y="T1"/>
                </a:cxn>
                <a:cxn ang="0">
                  <a:pos x="T2" y="T3"/>
                </a:cxn>
                <a:cxn ang="0">
                  <a:pos x="T4" y="T5"/>
                </a:cxn>
                <a:cxn ang="0">
                  <a:pos x="T6" y="T7"/>
                </a:cxn>
                <a:cxn ang="0">
                  <a:pos x="T8" y="T9"/>
                </a:cxn>
              </a:cxnLst>
              <a:rect l="0" t="0" r="r" b="b"/>
              <a:pathLst>
                <a:path w="2949" h="4356">
                  <a:moveTo>
                    <a:pt x="949" y="4356"/>
                  </a:moveTo>
                  <a:cubicBezTo>
                    <a:pt x="0" y="3252"/>
                    <a:pt x="126" y="1587"/>
                    <a:pt x="1230" y="637"/>
                  </a:cubicBezTo>
                  <a:cubicBezTo>
                    <a:pt x="1709" y="226"/>
                    <a:pt x="2319" y="0"/>
                    <a:pt x="2949" y="0"/>
                  </a:cubicBezTo>
                  <a:lnTo>
                    <a:pt x="2949" y="2637"/>
                  </a:lnTo>
                  <a:lnTo>
                    <a:pt x="949" y="4356"/>
                  </a:lnTo>
                  <a:close/>
                </a:path>
              </a:pathLst>
            </a:custGeom>
            <a:solidFill>
              <a:srgbClr val="009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46" name="Oval 245"/>
          <p:cNvSpPr/>
          <p:nvPr/>
        </p:nvSpPr>
        <p:spPr>
          <a:xfrm>
            <a:off x="8742176" y="2691769"/>
            <a:ext cx="1785755" cy="1785755"/>
          </a:xfrm>
          <a:prstGeom prst="ellipse">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6310" name="Group 6309"/>
          <p:cNvGrpSpPr/>
          <p:nvPr/>
        </p:nvGrpSpPr>
        <p:grpSpPr>
          <a:xfrm>
            <a:off x="4851465" y="2484369"/>
            <a:ext cx="2291085" cy="2205778"/>
            <a:chOff x="6311900" y="1857375"/>
            <a:chExt cx="2089151" cy="2011363"/>
          </a:xfrm>
          <a:effectLst>
            <a:outerShdw blurRad="203200" dir="13500000" sy="23000" kx="1200000" algn="br" rotWithShape="0">
              <a:prstClr val="black">
                <a:alpha val="6000"/>
              </a:prstClr>
            </a:outerShdw>
          </a:effectLst>
        </p:grpSpPr>
        <p:sp>
          <p:nvSpPr>
            <p:cNvPr id="234" name="Freeform 145"/>
            <p:cNvSpPr>
              <a:spLocks/>
            </p:cNvSpPr>
            <p:nvPr/>
          </p:nvSpPr>
          <p:spPr bwMode="auto">
            <a:xfrm>
              <a:off x="7234238" y="1857375"/>
              <a:ext cx="1166813" cy="2011363"/>
            </a:xfrm>
            <a:custGeom>
              <a:avLst/>
              <a:gdLst>
                <a:gd name="T0" fmla="*/ 858 w 6117"/>
                <a:gd name="T1" fmla="*/ 0 h 10567"/>
                <a:gd name="T2" fmla="*/ 6099 w 6117"/>
                <a:gd name="T3" fmla="*/ 5308 h 10567"/>
                <a:gd name="T4" fmla="*/ 792 w 6117"/>
                <a:gd name="T5" fmla="*/ 10548 h 10567"/>
                <a:gd name="T6" fmla="*/ 0 w 6117"/>
                <a:gd name="T7" fmla="*/ 10484 h 10567"/>
                <a:gd name="T8" fmla="*/ 825 w 6117"/>
                <a:gd name="T9" fmla="*/ 5274 h 10567"/>
                <a:gd name="T10" fmla="*/ 858 w 6117"/>
                <a:gd name="T11" fmla="*/ 0 h 10567"/>
              </a:gdLst>
              <a:ahLst/>
              <a:cxnLst>
                <a:cxn ang="0">
                  <a:pos x="T0" y="T1"/>
                </a:cxn>
                <a:cxn ang="0">
                  <a:pos x="T2" y="T3"/>
                </a:cxn>
                <a:cxn ang="0">
                  <a:pos x="T4" y="T5"/>
                </a:cxn>
                <a:cxn ang="0">
                  <a:pos x="T6" y="T7"/>
                </a:cxn>
                <a:cxn ang="0">
                  <a:pos x="T8" y="T9"/>
                </a:cxn>
                <a:cxn ang="0">
                  <a:pos x="T10" y="T11"/>
                </a:cxn>
              </a:cxnLst>
              <a:rect l="0" t="0" r="r" b="b"/>
              <a:pathLst>
                <a:path w="6117" h="10567">
                  <a:moveTo>
                    <a:pt x="858" y="0"/>
                  </a:moveTo>
                  <a:cubicBezTo>
                    <a:pt x="3771" y="19"/>
                    <a:pt x="6117" y="2395"/>
                    <a:pt x="6099" y="5308"/>
                  </a:cubicBezTo>
                  <a:cubicBezTo>
                    <a:pt x="6081" y="8220"/>
                    <a:pt x="3705" y="10567"/>
                    <a:pt x="792" y="10548"/>
                  </a:cubicBezTo>
                  <a:cubicBezTo>
                    <a:pt x="527" y="10547"/>
                    <a:pt x="262" y="10525"/>
                    <a:pt x="0" y="10484"/>
                  </a:cubicBezTo>
                  <a:lnTo>
                    <a:pt x="825" y="5274"/>
                  </a:lnTo>
                  <a:lnTo>
                    <a:pt x="858"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5" name="Freeform 146"/>
            <p:cNvSpPr>
              <a:spLocks/>
            </p:cNvSpPr>
            <p:nvPr/>
          </p:nvSpPr>
          <p:spPr bwMode="auto">
            <a:xfrm>
              <a:off x="6311900" y="1865312"/>
              <a:ext cx="1079500" cy="1987551"/>
            </a:xfrm>
            <a:custGeom>
              <a:avLst/>
              <a:gdLst>
                <a:gd name="T0" fmla="*/ 4840 w 5665"/>
                <a:gd name="T1" fmla="*/ 10446 h 10446"/>
                <a:gd name="T2" fmla="*/ 456 w 5665"/>
                <a:gd name="T3" fmla="*/ 4411 h 10446"/>
                <a:gd name="T4" fmla="*/ 5037 w 5665"/>
                <a:gd name="T5" fmla="*/ 0 h 10446"/>
                <a:gd name="T6" fmla="*/ 5665 w 5665"/>
                <a:gd name="T7" fmla="*/ 5236 h 10446"/>
                <a:gd name="T8" fmla="*/ 4840 w 5665"/>
                <a:gd name="T9" fmla="*/ 10446 h 10446"/>
              </a:gdLst>
              <a:ahLst/>
              <a:cxnLst>
                <a:cxn ang="0">
                  <a:pos x="T0" y="T1"/>
                </a:cxn>
                <a:cxn ang="0">
                  <a:pos x="T2" y="T3"/>
                </a:cxn>
                <a:cxn ang="0">
                  <a:pos x="T4" y="T5"/>
                </a:cxn>
                <a:cxn ang="0">
                  <a:pos x="T6" y="T7"/>
                </a:cxn>
                <a:cxn ang="0">
                  <a:pos x="T8" y="T9"/>
                </a:cxn>
              </a:cxnLst>
              <a:rect l="0" t="0" r="r" b="b"/>
              <a:pathLst>
                <a:path w="5665" h="10446">
                  <a:moveTo>
                    <a:pt x="4840" y="10446"/>
                  </a:moveTo>
                  <a:cubicBezTo>
                    <a:pt x="1963" y="9990"/>
                    <a:pt x="0" y="7288"/>
                    <a:pt x="456" y="4411"/>
                  </a:cubicBezTo>
                  <a:cubicBezTo>
                    <a:pt x="825" y="2082"/>
                    <a:pt x="2695" y="281"/>
                    <a:pt x="5037" y="0"/>
                  </a:cubicBezTo>
                  <a:lnTo>
                    <a:pt x="5665" y="5236"/>
                  </a:lnTo>
                  <a:lnTo>
                    <a:pt x="4840" y="10446"/>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6" name="Freeform 147"/>
            <p:cNvSpPr>
              <a:spLocks/>
            </p:cNvSpPr>
            <p:nvPr/>
          </p:nvSpPr>
          <p:spPr bwMode="auto">
            <a:xfrm>
              <a:off x="7272338" y="1857375"/>
              <a:ext cx="119063" cy="1003300"/>
            </a:xfrm>
            <a:custGeom>
              <a:avLst/>
              <a:gdLst>
                <a:gd name="T0" fmla="*/ 0 w 628"/>
                <a:gd name="T1" fmla="*/ 38 h 5274"/>
                <a:gd name="T2" fmla="*/ 628 w 628"/>
                <a:gd name="T3" fmla="*/ 0 h 5274"/>
                <a:gd name="T4" fmla="*/ 628 w 628"/>
                <a:gd name="T5" fmla="*/ 5274 h 5274"/>
                <a:gd name="T6" fmla="*/ 0 w 628"/>
                <a:gd name="T7" fmla="*/ 38 h 5274"/>
              </a:gdLst>
              <a:ahLst/>
              <a:cxnLst>
                <a:cxn ang="0">
                  <a:pos x="T0" y="T1"/>
                </a:cxn>
                <a:cxn ang="0">
                  <a:pos x="T2" y="T3"/>
                </a:cxn>
                <a:cxn ang="0">
                  <a:pos x="T4" y="T5"/>
                </a:cxn>
                <a:cxn ang="0">
                  <a:pos x="T6" y="T7"/>
                </a:cxn>
              </a:cxnLst>
              <a:rect l="0" t="0" r="r" b="b"/>
              <a:pathLst>
                <a:path w="628" h="5274">
                  <a:moveTo>
                    <a:pt x="0" y="38"/>
                  </a:moveTo>
                  <a:cubicBezTo>
                    <a:pt x="208" y="13"/>
                    <a:pt x="418" y="0"/>
                    <a:pt x="628" y="0"/>
                  </a:cubicBezTo>
                  <a:lnTo>
                    <a:pt x="628" y="5274"/>
                  </a:lnTo>
                  <a:lnTo>
                    <a:pt x="0" y="38"/>
                  </a:lnTo>
                  <a:close/>
                </a:path>
              </a:pathLst>
            </a:custGeom>
            <a:solidFill>
              <a:srgbClr val="0020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47" name="Oval 246"/>
          <p:cNvSpPr/>
          <p:nvPr/>
        </p:nvSpPr>
        <p:spPr>
          <a:xfrm>
            <a:off x="5136710" y="2691769"/>
            <a:ext cx="1785755" cy="1785755"/>
          </a:xfrm>
          <a:prstGeom prst="ellipse">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6311" name="Group 6310"/>
          <p:cNvGrpSpPr/>
          <p:nvPr/>
        </p:nvGrpSpPr>
        <p:grpSpPr>
          <a:xfrm>
            <a:off x="810296" y="2484369"/>
            <a:ext cx="2358981" cy="2200555"/>
            <a:chOff x="2115510" y="1812925"/>
            <a:chExt cx="2151063" cy="2006601"/>
          </a:xfrm>
          <a:effectLst>
            <a:outerShdw blurRad="203200" dir="13500000" sy="23000" kx="1200000" algn="br" rotWithShape="0">
              <a:prstClr val="black">
                <a:alpha val="6000"/>
              </a:prstClr>
            </a:outerShdw>
          </a:effectLst>
        </p:grpSpPr>
        <p:sp>
          <p:nvSpPr>
            <p:cNvPr id="228" name="Freeform 106"/>
            <p:cNvSpPr>
              <a:spLocks/>
            </p:cNvSpPr>
            <p:nvPr/>
          </p:nvSpPr>
          <p:spPr bwMode="auto">
            <a:xfrm>
              <a:off x="2953710" y="1812925"/>
              <a:ext cx="1312863" cy="2006601"/>
            </a:xfrm>
            <a:custGeom>
              <a:avLst/>
              <a:gdLst>
                <a:gd name="T0" fmla="*/ 3225 w 13774"/>
                <a:gd name="T1" fmla="*/ 0 h 21097"/>
                <a:gd name="T2" fmla="*/ 13774 w 13774"/>
                <a:gd name="T3" fmla="*/ 10548 h 21097"/>
                <a:gd name="T4" fmla="*/ 3225 w 13774"/>
                <a:gd name="T5" fmla="*/ 21097 h 21097"/>
                <a:gd name="T6" fmla="*/ 0 w 13774"/>
                <a:gd name="T7" fmla="*/ 20591 h 21097"/>
                <a:gd name="T8" fmla="*/ 3225 w 13774"/>
                <a:gd name="T9" fmla="*/ 10548 h 21097"/>
                <a:gd name="T10" fmla="*/ 3225 w 13774"/>
                <a:gd name="T11" fmla="*/ 0 h 21097"/>
              </a:gdLst>
              <a:ahLst/>
              <a:cxnLst>
                <a:cxn ang="0">
                  <a:pos x="T0" y="T1"/>
                </a:cxn>
                <a:cxn ang="0">
                  <a:pos x="T2" y="T3"/>
                </a:cxn>
                <a:cxn ang="0">
                  <a:pos x="T4" y="T5"/>
                </a:cxn>
                <a:cxn ang="0">
                  <a:pos x="T6" y="T7"/>
                </a:cxn>
                <a:cxn ang="0">
                  <a:pos x="T8" y="T9"/>
                </a:cxn>
                <a:cxn ang="0">
                  <a:pos x="T10" y="T11"/>
                </a:cxn>
              </a:cxnLst>
              <a:rect l="0" t="0" r="r" b="b"/>
              <a:pathLst>
                <a:path w="13774" h="21097">
                  <a:moveTo>
                    <a:pt x="3225" y="0"/>
                  </a:moveTo>
                  <a:cubicBezTo>
                    <a:pt x="9051" y="0"/>
                    <a:pt x="13774" y="4723"/>
                    <a:pt x="13774" y="10548"/>
                  </a:cubicBezTo>
                  <a:cubicBezTo>
                    <a:pt x="13774" y="16374"/>
                    <a:pt x="9051" y="21097"/>
                    <a:pt x="3225" y="21097"/>
                  </a:cubicBezTo>
                  <a:cubicBezTo>
                    <a:pt x="2131" y="21097"/>
                    <a:pt x="1043" y="20926"/>
                    <a:pt x="0" y="20591"/>
                  </a:cubicBezTo>
                  <a:lnTo>
                    <a:pt x="3225" y="10548"/>
                  </a:lnTo>
                  <a:lnTo>
                    <a:pt x="3225"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B0F0"/>
                </a:solidFill>
              </a:endParaRPr>
            </a:p>
          </p:txBody>
        </p:sp>
        <p:sp>
          <p:nvSpPr>
            <p:cNvPr id="229" name="Freeform 107"/>
            <p:cNvSpPr>
              <a:spLocks/>
            </p:cNvSpPr>
            <p:nvPr/>
          </p:nvSpPr>
          <p:spPr bwMode="auto">
            <a:xfrm>
              <a:off x="2847347" y="2816225"/>
              <a:ext cx="412750" cy="955675"/>
            </a:xfrm>
            <a:custGeom>
              <a:avLst/>
              <a:gdLst>
                <a:gd name="T0" fmla="*/ 1111 w 4336"/>
                <a:gd name="T1" fmla="*/ 10043 h 10043"/>
                <a:gd name="T2" fmla="*/ 0 w 4336"/>
                <a:gd name="T3" fmla="*/ 9616 h 10043"/>
                <a:gd name="T4" fmla="*/ 4336 w 4336"/>
                <a:gd name="T5" fmla="*/ 0 h 10043"/>
                <a:gd name="T6" fmla="*/ 1111 w 4336"/>
                <a:gd name="T7" fmla="*/ 10043 h 10043"/>
              </a:gdLst>
              <a:ahLst/>
              <a:cxnLst>
                <a:cxn ang="0">
                  <a:pos x="T0" y="T1"/>
                </a:cxn>
                <a:cxn ang="0">
                  <a:pos x="T2" y="T3"/>
                </a:cxn>
                <a:cxn ang="0">
                  <a:pos x="T4" y="T5"/>
                </a:cxn>
                <a:cxn ang="0">
                  <a:pos x="T6" y="T7"/>
                </a:cxn>
              </a:cxnLst>
              <a:rect l="0" t="0" r="r" b="b"/>
              <a:pathLst>
                <a:path w="4336" h="10043">
                  <a:moveTo>
                    <a:pt x="1111" y="10043"/>
                  </a:moveTo>
                  <a:cubicBezTo>
                    <a:pt x="733" y="9922"/>
                    <a:pt x="362" y="9779"/>
                    <a:pt x="0" y="9616"/>
                  </a:cubicBezTo>
                  <a:lnTo>
                    <a:pt x="4336" y="0"/>
                  </a:lnTo>
                  <a:lnTo>
                    <a:pt x="1111" y="10043"/>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0" name="Freeform 108"/>
            <p:cNvSpPr>
              <a:spLocks/>
            </p:cNvSpPr>
            <p:nvPr/>
          </p:nvSpPr>
          <p:spPr bwMode="auto">
            <a:xfrm>
              <a:off x="2115510" y="2119312"/>
              <a:ext cx="1144588" cy="1611313"/>
            </a:xfrm>
            <a:custGeom>
              <a:avLst/>
              <a:gdLst>
                <a:gd name="T0" fmla="*/ 7674 w 12010"/>
                <a:gd name="T1" fmla="*/ 16939 h 16939"/>
                <a:gd name="T2" fmla="*/ 2395 w 12010"/>
                <a:gd name="T3" fmla="*/ 2987 h 16939"/>
                <a:gd name="T4" fmla="*/ 4418 w 12010"/>
                <a:gd name="T5" fmla="*/ 0 h 16939"/>
                <a:gd name="T6" fmla="*/ 12010 w 12010"/>
                <a:gd name="T7" fmla="*/ 7323 h 16939"/>
                <a:gd name="T8" fmla="*/ 7674 w 12010"/>
                <a:gd name="T9" fmla="*/ 16939 h 16939"/>
              </a:gdLst>
              <a:ahLst/>
              <a:cxnLst>
                <a:cxn ang="0">
                  <a:pos x="T0" y="T1"/>
                </a:cxn>
                <a:cxn ang="0">
                  <a:pos x="T2" y="T3"/>
                </a:cxn>
                <a:cxn ang="0">
                  <a:pos x="T4" y="T5"/>
                </a:cxn>
                <a:cxn ang="0">
                  <a:pos x="T6" y="T7"/>
                </a:cxn>
                <a:cxn ang="0">
                  <a:pos x="T8" y="T9"/>
                </a:cxn>
              </a:cxnLst>
              <a:rect l="0" t="0" r="r" b="b"/>
              <a:pathLst>
                <a:path w="12010" h="16939">
                  <a:moveTo>
                    <a:pt x="7674" y="16939"/>
                  </a:moveTo>
                  <a:cubicBezTo>
                    <a:pt x="2363" y="14544"/>
                    <a:pt x="0" y="8297"/>
                    <a:pt x="2395" y="2987"/>
                  </a:cubicBezTo>
                  <a:cubicBezTo>
                    <a:pt x="2893" y="1882"/>
                    <a:pt x="3577" y="872"/>
                    <a:pt x="4418" y="0"/>
                  </a:cubicBezTo>
                  <a:lnTo>
                    <a:pt x="12010" y="7323"/>
                  </a:lnTo>
                  <a:lnTo>
                    <a:pt x="7674" y="16939"/>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1" name="Freeform 109"/>
            <p:cNvSpPr>
              <a:spLocks/>
            </p:cNvSpPr>
            <p:nvPr/>
          </p:nvSpPr>
          <p:spPr bwMode="auto">
            <a:xfrm>
              <a:off x="2536197" y="1851025"/>
              <a:ext cx="723900" cy="965200"/>
            </a:xfrm>
            <a:custGeom>
              <a:avLst/>
              <a:gdLst>
                <a:gd name="T0" fmla="*/ 0 w 7592"/>
                <a:gd name="T1" fmla="*/ 2825 h 10148"/>
                <a:gd name="T2" fmla="*/ 4716 w 7592"/>
                <a:gd name="T3" fmla="*/ 0 h 10148"/>
                <a:gd name="T4" fmla="*/ 7592 w 7592"/>
                <a:gd name="T5" fmla="*/ 10148 h 10148"/>
                <a:gd name="T6" fmla="*/ 0 w 7592"/>
                <a:gd name="T7" fmla="*/ 2825 h 10148"/>
              </a:gdLst>
              <a:ahLst/>
              <a:cxnLst>
                <a:cxn ang="0">
                  <a:pos x="T0" y="T1"/>
                </a:cxn>
                <a:cxn ang="0">
                  <a:pos x="T2" y="T3"/>
                </a:cxn>
                <a:cxn ang="0">
                  <a:pos x="T4" y="T5"/>
                </a:cxn>
                <a:cxn ang="0">
                  <a:pos x="T6" y="T7"/>
                </a:cxn>
              </a:cxnLst>
              <a:rect l="0" t="0" r="r" b="b"/>
              <a:pathLst>
                <a:path w="7592" h="10148">
                  <a:moveTo>
                    <a:pt x="0" y="2825"/>
                  </a:moveTo>
                  <a:cubicBezTo>
                    <a:pt x="1295" y="1483"/>
                    <a:pt x="2922" y="508"/>
                    <a:pt x="4716" y="0"/>
                  </a:cubicBezTo>
                  <a:lnTo>
                    <a:pt x="7592" y="10148"/>
                  </a:lnTo>
                  <a:lnTo>
                    <a:pt x="0" y="2825"/>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2" name="Freeform 110"/>
            <p:cNvSpPr>
              <a:spLocks/>
            </p:cNvSpPr>
            <p:nvPr/>
          </p:nvSpPr>
          <p:spPr bwMode="auto">
            <a:xfrm>
              <a:off x="2987047" y="1830387"/>
              <a:ext cx="273050" cy="985838"/>
            </a:xfrm>
            <a:custGeom>
              <a:avLst/>
              <a:gdLst>
                <a:gd name="T0" fmla="*/ 0 w 2876"/>
                <a:gd name="T1" fmla="*/ 214 h 10362"/>
                <a:gd name="T2" fmla="*/ 902 w 2876"/>
                <a:gd name="T3" fmla="*/ 0 h 10362"/>
                <a:gd name="T4" fmla="*/ 2876 w 2876"/>
                <a:gd name="T5" fmla="*/ 10362 h 10362"/>
                <a:gd name="T6" fmla="*/ 0 w 2876"/>
                <a:gd name="T7" fmla="*/ 214 h 10362"/>
              </a:gdLst>
              <a:ahLst/>
              <a:cxnLst>
                <a:cxn ang="0">
                  <a:pos x="T0" y="T1"/>
                </a:cxn>
                <a:cxn ang="0">
                  <a:pos x="T2" y="T3"/>
                </a:cxn>
                <a:cxn ang="0">
                  <a:pos x="T4" y="T5"/>
                </a:cxn>
                <a:cxn ang="0">
                  <a:pos x="T6" y="T7"/>
                </a:cxn>
              </a:cxnLst>
              <a:rect l="0" t="0" r="r" b="b"/>
              <a:pathLst>
                <a:path w="2876" h="10362">
                  <a:moveTo>
                    <a:pt x="0" y="214"/>
                  </a:moveTo>
                  <a:cubicBezTo>
                    <a:pt x="297" y="129"/>
                    <a:pt x="598" y="58"/>
                    <a:pt x="902" y="0"/>
                  </a:cubicBezTo>
                  <a:lnTo>
                    <a:pt x="2876" y="10362"/>
                  </a:lnTo>
                  <a:lnTo>
                    <a:pt x="0" y="214"/>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3" name="Freeform 111"/>
            <p:cNvSpPr>
              <a:spLocks/>
            </p:cNvSpPr>
            <p:nvPr/>
          </p:nvSpPr>
          <p:spPr bwMode="auto">
            <a:xfrm>
              <a:off x="3072772" y="1812925"/>
              <a:ext cx="187325" cy="1003300"/>
            </a:xfrm>
            <a:custGeom>
              <a:avLst/>
              <a:gdLst>
                <a:gd name="T0" fmla="*/ 0 w 1974"/>
                <a:gd name="T1" fmla="*/ 186 h 10548"/>
                <a:gd name="T2" fmla="*/ 1974 w 1974"/>
                <a:gd name="T3" fmla="*/ 0 h 10548"/>
                <a:gd name="T4" fmla="*/ 1974 w 1974"/>
                <a:gd name="T5" fmla="*/ 10548 h 10548"/>
                <a:gd name="T6" fmla="*/ 0 w 1974"/>
                <a:gd name="T7" fmla="*/ 186 h 10548"/>
              </a:gdLst>
              <a:ahLst/>
              <a:cxnLst>
                <a:cxn ang="0">
                  <a:pos x="T0" y="T1"/>
                </a:cxn>
                <a:cxn ang="0">
                  <a:pos x="T2" y="T3"/>
                </a:cxn>
                <a:cxn ang="0">
                  <a:pos x="T4" y="T5"/>
                </a:cxn>
                <a:cxn ang="0">
                  <a:pos x="T6" y="T7"/>
                </a:cxn>
              </a:cxnLst>
              <a:rect l="0" t="0" r="r" b="b"/>
              <a:pathLst>
                <a:path w="1974" h="10548">
                  <a:moveTo>
                    <a:pt x="0" y="186"/>
                  </a:moveTo>
                  <a:cubicBezTo>
                    <a:pt x="651" y="62"/>
                    <a:pt x="1312" y="0"/>
                    <a:pt x="1974" y="0"/>
                  </a:cubicBezTo>
                  <a:lnTo>
                    <a:pt x="1974" y="10548"/>
                  </a:lnTo>
                  <a:lnTo>
                    <a:pt x="0" y="18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45" name="Oval 244"/>
          <p:cNvSpPr/>
          <p:nvPr/>
        </p:nvSpPr>
        <p:spPr>
          <a:xfrm>
            <a:off x="1178033" y="2691769"/>
            <a:ext cx="1785755" cy="1785755"/>
          </a:xfrm>
          <a:prstGeom prst="ellipse">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9" name="TextBox 48"/>
          <p:cNvSpPr txBox="1"/>
          <p:nvPr/>
        </p:nvSpPr>
        <p:spPr>
          <a:xfrm>
            <a:off x="1481814" y="3228451"/>
            <a:ext cx="1213483" cy="712391"/>
          </a:xfrm>
          <a:prstGeom prst="rect">
            <a:avLst/>
          </a:prstGeom>
          <a:noFill/>
        </p:spPr>
        <p:txBody>
          <a:bodyPr wrap="square" rtlCol="0" anchor="t">
            <a:noAutofit/>
          </a:bodyPr>
          <a:lstStyle/>
          <a:p>
            <a:r>
              <a:rPr lang="en-GB" sz="1400" b="1" dirty="0">
                <a:solidFill>
                  <a:schemeClr val="tx2">
                    <a:lumMod val="50000"/>
                  </a:schemeClr>
                </a:solidFill>
              </a:rPr>
              <a:t>     43.3% </a:t>
            </a:r>
            <a:r>
              <a:rPr lang="en-GB" sz="1200" dirty="0">
                <a:solidFill>
                  <a:schemeClr val="tx2">
                    <a:lumMod val="50000"/>
                  </a:schemeClr>
                </a:solidFill>
              </a:rPr>
              <a:t>ASSOCIATED    </a:t>
            </a:r>
          </a:p>
          <a:p>
            <a:r>
              <a:rPr lang="en-GB" sz="1200" dirty="0">
                <a:solidFill>
                  <a:schemeClr val="tx2">
                    <a:lumMod val="50000"/>
                  </a:schemeClr>
                </a:solidFill>
              </a:rPr>
              <a:t>  DISEASES</a:t>
            </a:r>
            <a:endParaRPr lang="en-GB" sz="1200" baseline="30000" dirty="0">
              <a:solidFill>
                <a:schemeClr val="tx2">
                  <a:lumMod val="50000"/>
                </a:schemeClr>
              </a:solidFill>
            </a:endParaRPr>
          </a:p>
        </p:txBody>
      </p:sp>
      <p:sp>
        <p:nvSpPr>
          <p:cNvPr id="50" name="TextBox 49"/>
          <p:cNvSpPr txBox="1"/>
          <p:nvPr/>
        </p:nvSpPr>
        <p:spPr>
          <a:xfrm>
            <a:off x="5417289" y="3228451"/>
            <a:ext cx="1314944" cy="712391"/>
          </a:xfrm>
          <a:prstGeom prst="rect">
            <a:avLst/>
          </a:prstGeom>
          <a:noFill/>
        </p:spPr>
        <p:txBody>
          <a:bodyPr wrap="square" rtlCol="0" anchor="t">
            <a:noAutofit/>
          </a:bodyPr>
          <a:lstStyle/>
          <a:p>
            <a:r>
              <a:rPr lang="en-GB" sz="1400" b="1" dirty="0">
                <a:solidFill>
                  <a:schemeClr val="tx2">
                    <a:lumMod val="50000"/>
                  </a:schemeClr>
                </a:solidFill>
              </a:rPr>
              <a:t>       98% </a:t>
            </a:r>
          </a:p>
          <a:p>
            <a:r>
              <a:rPr lang="en-GB" sz="1200" dirty="0">
                <a:solidFill>
                  <a:schemeClr val="tx2">
                    <a:lumMod val="50000"/>
                  </a:schemeClr>
                </a:solidFill>
              </a:rPr>
              <a:t>    PATIENTS </a:t>
            </a:r>
          </a:p>
          <a:p>
            <a:r>
              <a:rPr lang="en-GB" sz="1200" dirty="0">
                <a:solidFill>
                  <a:schemeClr val="tx2">
                    <a:lumMod val="50000"/>
                  </a:schemeClr>
                </a:solidFill>
              </a:rPr>
              <a:t>FC II AND FC III</a:t>
            </a:r>
            <a:endParaRPr lang="en-GB" sz="1200" baseline="30000" dirty="0">
              <a:solidFill>
                <a:schemeClr val="tx2">
                  <a:lumMod val="50000"/>
                </a:schemeClr>
              </a:solidFill>
            </a:endParaRPr>
          </a:p>
        </p:txBody>
      </p:sp>
      <p:sp>
        <p:nvSpPr>
          <p:cNvPr id="51" name="TextBox 50"/>
          <p:cNvSpPr txBox="1"/>
          <p:nvPr/>
        </p:nvSpPr>
        <p:spPr>
          <a:xfrm>
            <a:off x="9123245" y="3228451"/>
            <a:ext cx="1357796" cy="712391"/>
          </a:xfrm>
          <a:prstGeom prst="rect">
            <a:avLst/>
          </a:prstGeom>
          <a:noFill/>
        </p:spPr>
        <p:txBody>
          <a:bodyPr wrap="square" rtlCol="0" anchor="t">
            <a:noAutofit/>
          </a:bodyPr>
          <a:lstStyle/>
          <a:p>
            <a:r>
              <a:rPr lang="en-GB" sz="1400" b="1" dirty="0">
                <a:solidFill>
                  <a:schemeClr val="tx2">
                    <a:lumMod val="50000"/>
                  </a:schemeClr>
                </a:solidFill>
              </a:rPr>
              <a:t>     63.7% </a:t>
            </a:r>
            <a:r>
              <a:rPr lang="en-GB" sz="1200" dirty="0">
                <a:solidFill>
                  <a:schemeClr val="tx2">
                    <a:lumMod val="50000"/>
                  </a:schemeClr>
                </a:solidFill>
              </a:rPr>
              <a:t>BACKGROUND    </a:t>
            </a:r>
          </a:p>
          <a:p>
            <a:r>
              <a:rPr lang="en-GB" sz="1200" dirty="0">
                <a:solidFill>
                  <a:schemeClr val="tx2">
                    <a:lumMod val="50000"/>
                  </a:schemeClr>
                </a:solidFill>
              </a:rPr>
              <a:t>    THERAPY</a:t>
            </a:r>
            <a:endParaRPr lang="en-GB" sz="1200" baseline="30000" dirty="0">
              <a:solidFill>
                <a:schemeClr val="tx2">
                  <a:lumMod val="50000"/>
                </a:schemeClr>
              </a:solidFill>
            </a:endParaRPr>
          </a:p>
        </p:txBody>
      </p:sp>
      <p:sp>
        <p:nvSpPr>
          <p:cNvPr id="2" name="TextBox 1"/>
          <p:cNvSpPr txBox="1"/>
          <p:nvPr/>
        </p:nvSpPr>
        <p:spPr>
          <a:xfrm>
            <a:off x="2802441" y="4584586"/>
            <a:ext cx="1183843" cy="184666"/>
          </a:xfrm>
          <a:prstGeom prst="rect">
            <a:avLst/>
          </a:prstGeom>
          <a:noFill/>
        </p:spPr>
        <p:txBody>
          <a:bodyPr wrap="square" lIns="0" tIns="0" rIns="0" bIns="0" rtlCol="0">
            <a:spAutoFit/>
          </a:bodyPr>
          <a:lstStyle/>
          <a:p>
            <a:r>
              <a:rPr lang="en-US" sz="1200" b="1" dirty="0">
                <a:solidFill>
                  <a:srgbClr val="00B0F0"/>
                </a:solidFill>
              </a:rPr>
              <a:t>Idiopathic, 55%</a:t>
            </a:r>
            <a:endParaRPr lang="en-GB" sz="1200" b="1" dirty="0">
              <a:solidFill>
                <a:srgbClr val="00B0F0"/>
              </a:solidFill>
            </a:endParaRPr>
          </a:p>
        </p:txBody>
      </p:sp>
      <p:sp>
        <p:nvSpPr>
          <p:cNvPr id="25" name="TextBox 24"/>
          <p:cNvSpPr txBox="1"/>
          <p:nvPr/>
        </p:nvSpPr>
        <p:spPr>
          <a:xfrm>
            <a:off x="255971" y="2501770"/>
            <a:ext cx="1084318" cy="184666"/>
          </a:xfrm>
          <a:prstGeom prst="rect">
            <a:avLst/>
          </a:prstGeom>
          <a:noFill/>
        </p:spPr>
        <p:txBody>
          <a:bodyPr wrap="square" lIns="0" tIns="0" rIns="0" bIns="0" rtlCol="0">
            <a:spAutoFit/>
          </a:bodyPr>
          <a:lstStyle/>
          <a:p>
            <a:pPr algn="r"/>
            <a:r>
              <a:rPr lang="en-US" sz="1200" b="1" dirty="0">
                <a:solidFill>
                  <a:schemeClr val="tx2">
                    <a:lumMod val="50000"/>
                  </a:schemeClr>
                </a:solidFill>
              </a:rPr>
              <a:t>CCS, 8.4%</a:t>
            </a:r>
            <a:endParaRPr lang="en-GB" sz="1200" b="1" dirty="0">
              <a:solidFill>
                <a:schemeClr val="tx2">
                  <a:lumMod val="50000"/>
                </a:schemeClr>
              </a:solidFill>
            </a:endParaRPr>
          </a:p>
        </p:txBody>
      </p:sp>
      <p:sp>
        <p:nvSpPr>
          <p:cNvPr id="26" name="TextBox 25"/>
          <p:cNvSpPr txBox="1"/>
          <p:nvPr/>
        </p:nvSpPr>
        <p:spPr>
          <a:xfrm>
            <a:off x="1993602" y="2283262"/>
            <a:ext cx="1084318" cy="184666"/>
          </a:xfrm>
          <a:prstGeom prst="rect">
            <a:avLst/>
          </a:prstGeom>
          <a:noFill/>
        </p:spPr>
        <p:txBody>
          <a:bodyPr wrap="square" lIns="0" tIns="0" rIns="0" bIns="0" rtlCol="0">
            <a:spAutoFit/>
          </a:bodyPr>
          <a:lstStyle/>
          <a:p>
            <a:r>
              <a:rPr lang="en-US" sz="1200" b="1" dirty="0"/>
              <a:t>Drug/toxin, 3%</a:t>
            </a:r>
            <a:endParaRPr lang="en-GB" sz="1200" b="1" dirty="0"/>
          </a:p>
        </p:txBody>
      </p:sp>
      <p:sp>
        <p:nvSpPr>
          <p:cNvPr id="27" name="TextBox 26"/>
          <p:cNvSpPr txBox="1"/>
          <p:nvPr/>
        </p:nvSpPr>
        <p:spPr>
          <a:xfrm>
            <a:off x="724784" y="2234693"/>
            <a:ext cx="1084318" cy="184666"/>
          </a:xfrm>
          <a:prstGeom prst="rect">
            <a:avLst/>
          </a:prstGeom>
          <a:noFill/>
        </p:spPr>
        <p:txBody>
          <a:bodyPr wrap="square" lIns="0" tIns="0" rIns="0" bIns="0" rtlCol="0">
            <a:spAutoFit/>
          </a:bodyPr>
          <a:lstStyle/>
          <a:p>
            <a:pPr algn="r"/>
            <a:r>
              <a:rPr lang="en-US" sz="1200" b="1" dirty="0">
                <a:solidFill>
                  <a:srgbClr val="FF0000"/>
                </a:solidFill>
              </a:rPr>
              <a:t>HIV, 1.4%</a:t>
            </a:r>
            <a:endParaRPr lang="en-GB" sz="1200" b="1" dirty="0">
              <a:solidFill>
                <a:srgbClr val="FF0000"/>
              </a:solidFill>
            </a:endParaRPr>
          </a:p>
        </p:txBody>
      </p:sp>
      <p:sp>
        <p:nvSpPr>
          <p:cNvPr id="29" name="TextBox 28"/>
          <p:cNvSpPr txBox="1"/>
          <p:nvPr/>
        </p:nvSpPr>
        <p:spPr>
          <a:xfrm>
            <a:off x="635874" y="4758959"/>
            <a:ext cx="1084318" cy="184666"/>
          </a:xfrm>
          <a:prstGeom prst="rect">
            <a:avLst/>
          </a:prstGeom>
          <a:noFill/>
        </p:spPr>
        <p:txBody>
          <a:bodyPr wrap="square" lIns="0" tIns="0" rIns="0" bIns="0" rtlCol="0">
            <a:spAutoFit/>
          </a:bodyPr>
          <a:lstStyle/>
          <a:p>
            <a:fld id="{2AE54A07-6506-48B2-BF24-622C3370DAFB}" type="CATEGORYNAME">
              <a:rPr lang="en-US" sz="1200" b="1" smtClean="0">
                <a:solidFill>
                  <a:srgbClr val="92D050"/>
                </a:solidFill>
              </a:rPr>
              <a:pPr/>
              <a:t>Heritable</a:t>
            </a:fld>
            <a:r>
              <a:rPr lang="en-US" sz="1200" b="1" dirty="0">
                <a:solidFill>
                  <a:srgbClr val="92D050"/>
                </a:solidFill>
              </a:rPr>
              <a:t>, 1.8%</a:t>
            </a:r>
            <a:endParaRPr lang="en-GB" sz="1200" b="1" dirty="0">
              <a:solidFill>
                <a:srgbClr val="92D050"/>
              </a:solidFill>
            </a:endParaRPr>
          </a:p>
        </p:txBody>
      </p:sp>
      <p:sp>
        <p:nvSpPr>
          <p:cNvPr id="30" name="TextBox 29"/>
          <p:cNvSpPr txBox="1"/>
          <p:nvPr/>
        </p:nvSpPr>
        <p:spPr>
          <a:xfrm>
            <a:off x="56298" y="3531055"/>
            <a:ext cx="872147" cy="184666"/>
          </a:xfrm>
          <a:prstGeom prst="rect">
            <a:avLst/>
          </a:prstGeom>
          <a:noFill/>
        </p:spPr>
        <p:txBody>
          <a:bodyPr wrap="square" lIns="0" tIns="0" rIns="0" bIns="0" rtlCol="0">
            <a:spAutoFit/>
          </a:bodyPr>
          <a:lstStyle/>
          <a:p>
            <a:pPr algn="r"/>
            <a:r>
              <a:rPr lang="en-US" sz="1200" b="1" dirty="0">
                <a:solidFill>
                  <a:schemeClr val="accent6">
                    <a:lumMod val="75000"/>
                  </a:schemeClr>
                </a:solidFill>
              </a:rPr>
              <a:t>CTD, 30.5%</a:t>
            </a:r>
            <a:endParaRPr lang="en-GB" sz="1200" b="1" dirty="0">
              <a:solidFill>
                <a:schemeClr val="accent6">
                  <a:lumMod val="75000"/>
                </a:schemeClr>
              </a:solidFill>
            </a:endParaRPr>
          </a:p>
        </p:txBody>
      </p:sp>
      <p:sp>
        <p:nvSpPr>
          <p:cNvPr id="31" name="TextBox 30"/>
          <p:cNvSpPr txBox="1"/>
          <p:nvPr/>
        </p:nvSpPr>
        <p:spPr>
          <a:xfrm>
            <a:off x="3712132" y="3353088"/>
            <a:ext cx="1084318" cy="184666"/>
          </a:xfrm>
          <a:prstGeom prst="rect">
            <a:avLst/>
          </a:prstGeom>
          <a:noFill/>
        </p:spPr>
        <p:txBody>
          <a:bodyPr wrap="square" lIns="0" tIns="0" rIns="0" bIns="0" rtlCol="0">
            <a:spAutoFit/>
          </a:bodyPr>
          <a:lstStyle/>
          <a:p>
            <a:pPr algn="r"/>
            <a:r>
              <a:rPr lang="en-US" sz="1200" b="1" dirty="0">
                <a:solidFill>
                  <a:schemeClr val="bg2">
                    <a:lumMod val="50000"/>
                  </a:schemeClr>
                </a:solidFill>
              </a:rPr>
              <a:t>FC III, 45.6%</a:t>
            </a:r>
            <a:endParaRPr lang="en-GB" sz="1200" b="1" dirty="0">
              <a:solidFill>
                <a:schemeClr val="bg2">
                  <a:lumMod val="50000"/>
                </a:schemeClr>
              </a:solidFill>
            </a:endParaRPr>
          </a:p>
        </p:txBody>
      </p:sp>
      <p:sp>
        <p:nvSpPr>
          <p:cNvPr id="32" name="TextBox 31"/>
          <p:cNvSpPr txBox="1"/>
          <p:nvPr/>
        </p:nvSpPr>
        <p:spPr>
          <a:xfrm>
            <a:off x="4752621" y="2234693"/>
            <a:ext cx="1084318" cy="184666"/>
          </a:xfrm>
          <a:prstGeom prst="rect">
            <a:avLst/>
          </a:prstGeom>
          <a:noFill/>
        </p:spPr>
        <p:txBody>
          <a:bodyPr wrap="square" lIns="0" tIns="0" rIns="0" bIns="0" rtlCol="0">
            <a:spAutoFit/>
          </a:bodyPr>
          <a:lstStyle/>
          <a:p>
            <a:pPr algn="r"/>
            <a:r>
              <a:rPr lang="en-US" sz="1200" b="1" dirty="0">
                <a:solidFill>
                  <a:srgbClr val="002060"/>
                </a:solidFill>
              </a:rPr>
              <a:t>FC IV, 1.9%</a:t>
            </a:r>
            <a:endParaRPr lang="en-GB" sz="1200" b="1" dirty="0">
              <a:solidFill>
                <a:srgbClr val="002060"/>
              </a:solidFill>
            </a:endParaRPr>
          </a:p>
        </p:txBody>
      </p:sp>
      <p:sp>
        <p:nvSpPr>
          <p:cNvPr id="33" name="TextBox 32"/>
          <p:cNvSpPr txBox="1"/>
          <p:nvPr/>
        </p:nvSpPr>
        <p:spPr>
          <a:xfrm>
            <a:off x="6051359" y="2234390"/>
            <a:ext cx="1084318" cy="184666"/>
          </a:xfrm>
          <a:prstGeom prst="rect">
            <a:avLst/>
          </a:prstGeom>
          <a:noFill/>
        </p:spPr>
        <p:txBody>
          <a:bodyPr wrap="square" lIns="0" tIns="0" rIns="0" bIns="0" rtlCol="0">
            <a:spAutoFit/>
          </a:bodyPr>
          <a:lstStyle/>
          <a:p>
            <a:r>
              <a:rPr lang="en-US" sz="1200" b="1" dirty="0">
                <a:solidFill>
                  <a:srgbClr val="00B0F0"/>
                </a:solidFill>
              </a:rPr>
              <a:t>FC I, 0.1%</a:t>
            </a:r>
            <a:endParaRPr lang="en-GB" sz="1200" b="1" dirty="0">
              <a:solidFill>
                <a:srgbClr val="00B0F0"/>
              </a:solidFill>
            </a:endParaRPr>
          </a:p>
        </p:txBody>
      </p:sp>
      <p:sp>
        <p:nvSpPr>
          <p:cNvPr id="34" name="TextBox 33"/>
          <p:cNvSpPr txBox="1"/>
          <p:nvPr/>
        </p:nvSpPr>
        <p:spPr>
          <a:xfrm>
            <a:off x="7071471" y="4325658"/>
            <a:ext cx="1084318" cy="184666"/>
          </a:xfrm>
          <a:prstGeom prst="rect">
            <a:avLst/>
          </a:prstGeom>
          <a:noFill/>
        </p:spPr>
        <p:txBody>
          <a:bodyPr wrap="square" lIns="0" tIns="0" rIns="0" bIns="0" rtlCol="0">
            <a:spAutoFit/>
          </a:bodyPr>
          <a:lstStyle/>
          <a:p>
            <a:r>
              <a:rPr lang="en-US" sz="1200" b="1" dirty="0">
                <a:solidFill>
                  <a:srgbClr val="0070C0"/>
                </a:solidFill>
              </a:rPr>
              <a:t>FC II, 52.4%</a:t>
            </a:r>
            <a:endParaRPr lang="en-GB" sz="1200" b="1" dirty="0">
              <a:solidFill>
                <a:srgbClr val="0070C0"/>
              </a:solidFill>
            </a:endParaRPr>
          </a:p>
        </p:txBody>
      </p:sp>
      <p:sp>
        <p:nvSpPr>
          <p:cNvPr id="35" name="TextBox 34"/>
          <p:cNvSpPr txBox="1"/>
          <p:nvPr/>
        </p:nvSpPr>
        <p:spPr>
          <a:xfrm>
            <a:off x="8298949" y="2302154"/>
            <a:ext cx="1084318" cy="184666"/>
          </a:xfrm>
          <a:prstGeom prst="rect">
            <a:avLst/>
          </a:prstGeom>
          <a:noFill/>
        </p:spPr>
        <p:txBody>
          <a:bodyPr wrap="square" lIns="0" tIns="0" rIns="0" bIns="0" rtlCol="0">
            <a:spAutoFit/>
          </a:bodyPr>
          <a:lstStyle/>
          <a:p>
            <a:r>
              <a:rPr lang="en-US" sz="1200" b="1" dirty="0">
                <a:solidFill>
                  <a:srgbClr val="009900"/>
                </a:solidFill>
              </a:rPr>
              <a:t>No, 36.3%</a:t>
            </a:r>
            <a:endParaRPr lang="en-GB" sz="1200" b="1" dirty="0">
              <a:solidFill>
                <a:srgbClr val="009900"/>
              </a:solidFill>
            </a:endParaRPr>
          </a:p>
        </p:txBody>
      </p:sp>
      <p:sp>
        <p:nvSpPr>
          <p:cNvPr id="36" name="TextBox 35"/>
          <p:cNvSpPr txBox="1"/>
          <p:nvPr/>
        </p:nvSpPr>
        <p:spPr>
          <a:xfrm>
            <a:off x="10617455" y="4307751"/>
            <a:ext cx="1084318" cy="184666"/>
          </a:xfrm>
          <a:prstGeom prst="rect">
            <a:avLst/>
          </a:prstGeom>
          <a:noFill/>
        </p:spPr>
        <p:txBody>
          <a:bodyPr wrap="square" lIns="0" tIns="0" rIns="0" bIns="0" rtlCol="0">
            <a:spAutoFit/>
          </a:bodyPr>
          <a:lstStyle/>
          <a:p>
            <a:r>
              <a:rPr lang="en-US" sz="1200" b="1" dirty="0">
                <a:solidFill>
                  <a:srgbClr val="00FF00"/>
                </a:solidFill>
              </a:rPr>
              <a:t>Yes, 63.7%</a:t>
            </a:r>
            <a:endParaRPr lang="en-GB" sz="1200" b="1" dirty="0">
              <a:solidFill>
                <a:srgbClr val="00FF00"/>
              </a:solidFill>
            </a:endParaRPr>
          </a:p>
        </p:txBody>
      </p:sp>
      <p:sp>
        <p:nvSpPr>
          <p:cNvPr id="242" name="TextBox 241"/>
          <p:cNvSpPr txBox="1"/>
          <p:nvPr/>
        </p:nvSpPr>
        <p:spPr>
          <a:xfrm>
            <a:off x="388021" y="1433070"/>
            <a:ext cx="1532861" cy="520072"/>
          </a:xfrm>
          <a:prstGeom prst="rect">
            <a:avLst/>
          </a:prstGeom>
          <a:noFill/>
        </p:spPr>
        <p:txBody>
          <a:bodyPr wrap="square" rtlCol="0" anchor="ctr">
            <a:noAutofit/>
          </a:bodyPr>
          <a:lstStyle/>
          <a:p>
            <a:r>
              <a:rPr lang="en-GB" sz="1400" dirty="0">
                <a:solidFill>
                  <a:schemeClr val="tx2">
                    <a:lumMod val="50000"/>
                  </a:schemeClr>
                </a:solidFill>
              </a:rPr>
              <a:t>PAH aetiology</a:t>
            </a:r>
            <a:endParaRPr lang="en-GB" sz="1400" baseline="30000" dirty="0">
              <a:solidFill>
                <a:schemeClr val="tx2">
                  <a:lumMod val="50000"/>
                </a:schemeClr>
              </a:solidFill>
            </a:endParaRPr>
          </a:p>
        </p:txBody>
      </p:sp>
      <p:sp>
        <p:nvSpPr>
          <p:cNvPr id="243" name="TextBox 242"/>
          <p:cNvSpPr txBox="1"/>
          <p:nvPr/>
        </p:nvSpPr>
        <p:spPr>
          <a:xfrm>
            <a:off x="4353445" y="1433070"/>
            <a:ext cx="2029855" cy="520072"/>
          </a:xfrm>
          <a:prstGeom prst="rect">
            <a:avLst/>
          </a:prstGeom>
          <a:noFill/>
        </p:spPr>
        <p:txBody>
          <a:bodyPr wrap="square" rtlCol="0" anchor="ctr">
            <a:noAutofit/>
          </a:bodyPr>
          <a:lstStyle/>
          <a:p>
            <a:r>
              <a:rPr lang="en-GB" sz="1400" dirty="0">
                <a:solidFill>
                  <a:schemeClr val="tx2">
                    <a:lumMod val="50000"/>
                  </a:schemeClr>
                </a:solidFill>
              </a:rPr>
              <a:t>Functional class</a:t>
            </a:r>
            <a:endParaRPr lang="en-GB" sz="1400" baseline="30000" dirty="0">
              <a:solidFill>
                <a:schemeClr val="tx2">
                  <a:lumMod val="50000"/>
                </a:schemeClr>
              </a:solidFill>
            </a:endParaRPr>
          </a:p>
        </p:txBody>
      </p:sp>
      <p:sp>
        <p:nvSpPr>
          <p:cNvPr id="244" name="TextBox 243"/>
          <p:cNvSpPr txBox="1"/>
          <p:nvPr/>
        </p:nvSpPr>
        <p:spPr>
          <a:xfrm>
            <a:off x="8398946" y="1433070"/>
            <a:ext cx="2299782" cy="520072"/>
          </a:xfrm>
          <a:prstGeom prst="rect">
            <a:avLst/>
          </a:prstGeom>
          <a:noFill/>
        </p:spPr>
        <p:txBody>
          <a:bodyPr wrap="square" rtlCol="0" anchor="ctr">
            <a:noAutofit/>
          </a:bodyPr>
          <a:lstStyle/>
          <a:p>
            <a:r>
              <a:rPr lang="en-GB" sz="1400" dirty="0">
                <a:solidFill>
                  <a:schemeClr val="tx2">
                    <a:lumMod val="50000"/>
                  </a:schemeClr>
                </a:solidFill>
              </a:rPr>
              <a:t>Background therapy</a:t>
            </a:r>
            <a:endParaRPr lang="en-GB" sz="1400" baseline="30000" dirty="0">
              <a:solidFill>
                <a:schemeClr val="tx2">
                  <a:lumMod val="50000"/>
                </a:schemeClr>
              </a:solidFill>
            </a:endParaRPr>
          </a:p>
        </p:txBody>
      </p:sp>
      <p:sp>
        <p:nvSpPr>
          <p:cNvPr id="257" name="TextBox 256"/>
          <p:cNvSpPr txBox="1"/>
          <p:nvPr/>
        </p:nvSpPr>
        <p:spPr>
          <a:xfrm>
            <a:off x="8322246" y="5032584"/>
            <a:ext cx="3720340" cy="307777"/>
          </a:xfrm>
          <a:prstGeom prst="rect">
            <a:avLst/>
          </a:prstGeom>
        </p:spPr>
        <p:txBody>
          <a:bodyPr vert="horz" lIns="0" tIns="0" rIns="0" bIns="0" rtlCol="0" anchor="t"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pPr>
              <a:spcAft>
                <a:spcPts val="0"/>
              </a:spcAft>
            </a:pPr>
            <a:r>
              <a:rPr lang="en-GB" b="0" dirty="0">
                <a:solidFill>
                  <a:srgbClr val="4D4F54"/>
                </a:solidFill>
              </a:rPr>
              <a:t>†Iloprost: 26 patients (61.9%); Beraprost: 15 patients (35.7%); Treprostinil: 1 patient (2.4%). </a:t>
            </a:r>
          </a:p>
          <a:p>
            <a:pPr>
              <a:spcAft>
                <a:spcPts val="0"/>
              </a:spcAft>
            </a:pPr>
            <a:r>
              <a:rPr lang="en-GB" b="0" dirty="0">
                <a:solidFill>
                  <a:srgbClr val="4D4F54"/>
                </a:solidFill>
              </a:rPr>
              <a:t>‡Sildenafil: 426 patients (93.8%); Tadalafil: 7 patients (1.5%); Vardenafil: 21 patients (4.6%). </a:t>
            </a:r>
          </a:p>
        </p:txBody>
      </p:sp>
      <p:sp>
        <p:nvSpPr>
          <p:cNvPr id="55" name="Freeform 54"/>
          <p:cNvSpPr/>
          <p:nvPr/>
        </p:nvSpPr>
        <p:spPr>
          <a:xfrm rot="13583586">
            <a:off x="10309982" y="1341459"/>
            <a:ext cx="1565368" cy="1895440"/>
          </a:xfrm>
          <a:custGeom>
            <a:avLst/>
            <a:gdLst>
              <a:gd name="connsiteX0" fmla="*/ 932484 w 1243381"/>
              <a:gd name="connsiteY0" fmla="*/ 1422179 h 1505559"/>
              <a:gd name="connsiteX1" fmla="*/ 83380 w 1243381"/>
              <a:gd name="connsiteY1" fmla="*/ 1194662 h 1505559"/>
              <a:gd name="connsiteX2" fmla="*/ 310897 w 1243381"/>
              <a:gd name="connsiteY2" fmla="*/ 345558 h 1505559"/>
              <a:gd name="connsiteX3" fmla="*/ 425699 w 1243381"/>
              <a:gd name="connsiteY3" fmla="*/ 293859 h 1505559"/>
              <a:gd name="connsiteX4" fmla="*/ 436625 w 1243381"/>
              <a:gd name="connsiteY4" fmla="*/ 291386 h 1505559"/>
              <a:gd name="connsiteX5" fmla="*/ 605628 w 1243381"/>
              <a:gd name="connsiteY5" fmla="*/ 0 h 1505559"/>
              <a:gd name="connsiteX6" fmla="*/ 768684 w 1243381"/>
              <a:gd name="connsiteY6" fmla="*/ 281132 h 1505559"/>
              <a:gd name="connsiteX7" fmla="*/ 782569 w 1243381"/>
              <a:gd name="connsiteY7" fmla="*/ 283461 h 1505559"/>
              <a:gd name="connsiteX8" fmla="*/ 1160001 w 1243381"/>
              <a:gd name="connsiteY8" fmla="*/ 573075 h 1505559"/>
              <a:gd name="connsiteX9" fmla="*/ 932484 w 1243381"/>
              <a:gd name="connsiteY9" fmla="*/ 1422179 h 150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3381" h="1505559">
                <a:moveTo>
                  <a:pt x="932484" y="1422179"/>
                </a:moveTo>
                <a:cubicBezTo>
                  <a:pt x="635183" y="1593825"/>
                  <a:pt x="255027" y="1491962"/>
                  <a:pt x="83380" y="1194662"/>
                </a:cubicBezTo>
                <a:cubicBezTo>
                  <a:pt x="-88266" y="897361"/>
                  <a:pt x="13596" y="517205"/>
                  <a:pt x="310897" y="345558"/>
                </a:cubicBezTo>
                <a:cubicBezTo>
                  <a:pt x="348059" y="324102"/>
                  <a:pt x="386516" y="306920"/>
                  <a:pt x="425699" y="293859"/>
                </a:cubicBezTo>
                <a:lnTo>
                  <a:pt x="436625" y="291386"/>
                </a:lnTo>
                <a:lnTo>
                  <a:pt x="605628" y="0"/>
                </a:lnTo>
                <a:lnTo>
                  <a:pt x="768684" y="281132"/>
                </a:lnTo>
                <a:lnTo>
                  <a:pt x="782569" y="283461"/>
                </a:lnTo>
                <a:cubicBezTo>
                  <a:pt x="936226" y="324634"/>
                  <a:pt x="1074177" y="424425"/>
                  <a:pt x="1160001" y="573075"/>
                </a:cubicBezTo>
                <a:cubicBezTo>
                  <a:pt x="1331647" y="870375"/>
                  <a:pt x="1229784" y="1250532"/>
                  <a:pt x="932484" y="1422179"/>
                </a:cubicBezTo>
                <a:close/>
              </a:path>
            </a:pathLst>
          </a:custGeom>
          <a:solidFill>
            <a:srgbClr val="00FF0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258" name="TextBox 257"/>
          <p:cNvSpPr txBox="1"/>
          <p:nvPr/>
        </p:nvSpPr>
        <p:spPr>
          <a:xfrm>
            <a:off x="10599506" y="2124768"/>
            <a:ext cx="1130604" cy="577081"/>
          </a:xfrm>
          <a:prstGeom prst="rect">
            <a:avLst/>
          </a:prstGeom>
          <a:solidFill>
            <a:schemeClr val="bg1"/>
          </a:solidFill>
        </p:spPr>
        <p:txBody>
          <a:bodyPr wrap="square" rtlCol="0">
            <a:spAutoFit/>
          </a:bodyPr>
          <a:lstStyle/>
          <a:p>
            <a:pPr algn="ctr"/>
            <a:r>
              <a:rPr lang="en-US" sz="1050" b="1" dirty="0"/>
              <a:t>Oral/inhaled prostanoid</a:t>
            </a:r>
            <a:r>
              <a:rPr lang="en-US" sz="1050" b="1" baseline="30000" dirty="0"/>
              <a:t>†</a:t>
            </a:r>
          </a:p>
          <a:p>
            <a:pPr algn="ctr"/>
            <a:r>
              <a:rPr lang="en-US" sz="1050" b="1" dirty="0"/>
              <a:t>8.9%</a:t>
            </a:r>
          </a:p>
        </p:txBody>
      </p:sp>
      <p:sp>
        <p:nvSpPr>
          <p:cNvPr id="259" name="TextBox 258"/>
          <p:cNvSpPr txBox="1"/>
          <p:nvPr/>
        </p:nvSpPr>
        <p:spPr>
          <a:xfrm>
            <a:off x="10769050" y="1663147"/>
            <a:ext cx="742512" cy="415498"/>
          </a:xfrm>
          <a:prstGeom prst="rect">
            <a:avLst/>
          </a:prstGeom>
          <a:solidFill>
            <a:schemeClr val="bg1"/>
          </a:solidFill>
        </p:spPr>
        <p:txBody>
          <a:bodyPr wrap="none" rtlCol="0">
            <a:spAutoFit/>
          </a:bodyPr>
          <a:lstStyle/>
          <a:p>
            <a:pPr algn="ctr"/>
            <a:r>
              <a:rPr lang="en-US" sz="1050" b="1" dirty="0"/>
              <a:t> PDE-5</a:t>
            </a:r>
            <a:r>
              <a:rPr lang="en-US" sz="1050" b="1" baseline="30000" dirty="0"/>
              <a:t>‡</a:t>
            </a:r>
            <a:r>
              <a:rPr lang="en-US" sz="1050" b="1" dirty="0"/>
              <a:t>, </a:t>
            </a:r>
            <a:br>
              <a:rPr lang="en-US" sz="1050" b="1" dirty="0"/>
            </a:br>
            <a:r>
              <a:rPr lang="en-US" sz="1050" b="1" dirty="0"/>
              <a:t>96.4%</a:t>
            </a:r>
            <a:endParaRPr lang="en-GB" sz="1050" b="1" dirty="0"/>
          </a:p>
        </p:txBody>
      </p:sp>
      <p:grpSp>
        <p:nvGrpSpPr>
          <p:cNvPr id="5" name="Group 4"/>
          <p:cNvGrpSpPr/>
          <p:nvPr/>
        </p:nvGrpSpPr>
        <p:grpSpPr>
          <a:xfrm>
            <a:off x="0" y="970050"/>
            <a:ext cx="12192000" cy="196535"/>
            <a:chOff x="947095" y="911184"/>
            <a:chExt cx="4757379" cy="210033"/>
          </a:xfrm>
        </p:grpSpPr>
        <p:sp>
          <p:nvSpPr>
            <p:cNvPr id="3" name="Rectangle 2"/>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Rectangle 53"/>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6" name="Rectangle 55"/>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57"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spTree>
    <p:extLst>
      <p:ext uri="{BB962C8B-B14F-4D97-AF65-F5344CB8AC3E}">
        <p14:creationId xmlns:p14="http://schemas.microsoft.com/office/powerpoint/2010/main" val="1796055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Freeform 29"/>
          <p:cNvSpPr/>
          <p:nvPr/>
        </p:nvSpPr>
        <p:spPr>
          <a:xfrm>
            <a:off x="0" y="1139823"/>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lvl="0"/>
            <a:r>
              <a:rPr lang="en-GB" sz="1400" dirty="0">
                <a:solidFill>
                  <a:srgbClr val="FFFFFF"/>
                </a:solidFill>
              </a:rPr>
              <a:t>The composite primary endpoint was</a:t>
            </a:r>
            <a:br>
              <a:rPr lang="en-GB" sz="1400" dirty="0">
                <a:solidFill>
                  <a:srgbClr val="FFFFFF"/>
                </a:solidFill>
              </a:rPr>
            </a:br>
            <a:r>
              <a:rPr lang="en-GB" sz="1400" dirty="0">
                <a:solidFill>
                  <a:srgbClr val="FFFFFF"/>
                </a:solidFill>
              </a:rPr>
              <a:t>the time to the first morbidity or mortality (M/M) event, reflecting current recommendations</a:t>
            </a:r>
            <a:r>
              <a:rPr lang="en-GB" sz="1400" baseline="30000" dirty="0">
                <a:solidFill>
                  <a:srgbClr val="FFFFFF"/>
                </a:solidFill>
              </a:rPr>
              <a:t>1-3</a:t>
            </a:r>
            <a:r>
              <a:rPr lang="en-GB" sz="1400" dirty="0">
                <a:solidFill>
                  <a:srgbClr val="FFFFFF"/>
                </a:solidFill>
              </a:rPr>
              <a:t> </a:t>
            </a:r>
            <a:endParaRPr lang="en-GB" sz="1400" baseline="30000" dirty="0">
              <a:solidFill>
                <a:srgbClr val="FFFFFF"/>
              </a:solidFill>
            </a:endParaRPr>
          </a:p>
        </p:txBody>
      </p:sp>
      <p:sp>
        <p:nvSpPr>
          <p:cNvPr id="12" name="Rectangle 11"/>
          <p:cNvSpPr/>
          <p:nvPr/>
        </p:nvSpPr>
        <p:spPr>
          <a:xfrm>
            <a:off x="4824663" y="2306482"/>
            <a:ext cx="2671010" cy="661737"/>
          </a:xfrm>
          <a:prstGeom prst="rect">
            <a:avLst/>
          </a:prstGeom>
          <a:no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9" name="Straight Connector 28"/>
          <p:cNvCxnSpPr>
            <a:cxnSpLocks/>
            <a:stCxn id="22" idx="3"/>
            <a:endCxn id="21" idx="1"/>
          </p:cNvCxnSpPr>
          <p:nvPr/>
        </p:nvCxnSpPr>
        <p:spPr>
          <a:xfrm flipV="1">
            <a:off x="4036052" y="3625798"/>
            <a:ext cx="1221758" cy="8678"/>
          </a:xfrm>
          <a:prstGeom prst="line">
            <a:avLst/>
          </a:prstGeom>
          <a:ln w="38100">
            <a:solidFill>
              <a:schemeClr val="tx2">
                <a:lumMod val="20000"/>
                <a:lumOff val="80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a:stCxn id="21" idx="3"/>
            <a:endCxn id="25" idx="1"/>
          </p:cNvCxnSpPr>
          <p:nvPr/>
        </p:nvCxnSpPr>
        <p:spPr>
          <a:xfrm flipV="1">
            <a:off x="7060263" y="3617914"/>
            <a:ext cx="899377" cy="7884"/>
          </a:xfrm>
          <a:prstGeom prst="line">
            <a:avLst/>
          </a:prstGeom>
          <a:ln w="38100">
            <a:solidFill>
              <a:schemeClr val="tx2">
                <a:lumMod val="20000"/>
                <a:lumOff val="80000"/>
              </a:schemeClr>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144129" y="3167210"/>
            <a:ext cx="0" cy="1470919"/>
          </a:xfrm>
          <a:prstGeom prst="line">
            <a:avLst/>
          </a:prstGeom>
          <a:ln w="38100">
            <a:solidFill>
              <a:schemeClr val="tx2">
                <a:lumMod val="20000"/>
                <a:lumOff val="80000"/>
              </a:schemeClr>
            </a:solidFill>
          </a:ln>
          <a:effec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78368" y="452967"/>
            <a:ext cx="7738364" cy="480000"/>
          </a:xfrm>
        </p:spPr>
        <p:txBody>
          <a:bodyPr/>
          <a:lstStyle/>
          <a:p>
            <a:r>
              <a:rPr lang="en-GB" dirty="0"/>
              <a:t>SERAPHIN was designed with a robust primary endpoint to assess The impact of macitentan on disease progression</a:t>
            </a:r>
            <a:r>
              <a:rPr lang="en-GB" baseline="30000" dirty="0"/>
              <a:t>1</a:t>
            </a:r>
          </a:p>
        </p:txBody>
      </p:sp>
      <p:sp>
        <p:nvSpPr>
          <p:cNvPr id="49" name="TextBox 48"/>
          <p:cNvSpPr txBox="1"/>
          <p:nvPr/>
        </p:nvSpPr>
        <p:spPr>
          <a:xfrm>
            <a:off x="5737930" y="2482290"/>
            <a:ext cx="842211" cy="370204"/>
          </a:xfrm>
          <a:prstGeom prst="rect">
            <a:avLst/>
          </a:prstGeom>
          <a:noFill/>
        </p:spPr>
        <p:txBody>
          <a:bodyPr wrap="square" rtlCol="0" anchor="t">
            <a:noAutofit/>
          </a:bodyPr>
          <a:lstStyle/>
          <a:p>
            <a:pPr algn="ctr"/>
            <a:r>
              <a:rPr lang="en-GB" sz="1200" b="1" dirty="0">
                <a:solidFill>
                  <a:schemeClr val="tx1">
                    <a:lumMod val="75000"/>
                    <a:lumOff val="25000"/>
                  </a:schemeClr>
                </a:solidFill>
              </a:rPr>
              <a:t>OR</a:t>
            </a:r>
            <a:endParaRPr lang="en-GB" sz="1200" b="1" baseline="30000" dirty="0">
              <a:solidFill>
                <a:schemeClr val="tx1">
                  <a:lumMod val="75000"/>
                  <a:lumOff val="25000"/>
                </a:schemeClr>
              </a:solidFill>
            </a:endParaRPr>
          </a:p>
        </p:txBody>
      </p:sp>
      <p:sp>
        <p:nvSpPr>
          <p:cNvPr id="21" name="Snip and Round Single Corner Rectangle 1"/>
          <p:cNvSpPr/>
          <p:nvPr/>
        </p:nvSpPr>
        <p:spPr>
          <a:xfrm>
            <a:off x="5257810" y="3154325"/>
            <a:ext cx="1802453" cy="942945"/>
          </a:xfrm>
          <a:prstGeom prst="roundRect">
            <a:avLst>
              <a:gd name="adj" fmla="val 6061"/>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Time to first morbidity/mortality events</a:t>
            </a:r>
          </a:p>
        </p:txBody>
      </p:sp>
      <p:sp>
        <p:nvSpPr>
          <p:cNvPr id="22" name="Snip and Round Single Corner Rectangle 1"/>
          <p:cNvSpPr/>
          <p:nvPr/>
        </p:nvSpPr>
        <p:spPr>
          <a:xfrm>
            <a:off x="2203783" y="3146442"/>
            <a:ext cx="1832269" cy="976068"/>
          </a:xfrm>
          <a:prstGeom prst="roundRect">
            <a:avLst>
              <a:gd name="adj" fmla="val 4879"/>
            </a:avLst>
          </a:prstGeom>
          <a:solidFill>
            <a:schemeClr val="bg1"/>
          </a:solidFill>
          <a:ln w="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All-cause death</a:t>
            </a:r>
          </a:p>
        </p:txBody>
      </p:sp>
      <p:sp>
        <p:nvSpPr>
          <p:cNvPr id="23" name="Snip and Round Single Corner Rectangle 1"/>
          <p:cNvSpPr/>
          <p:nvPr/>
        </p:nvSpPr>
        <p:spPr>
          <a:xfrm>
            <a:off x="3927048" y="1868020"/>
            <a:ext cx="1832269" cy="976068"/>
          </a:xfrm>
          <a:prstGeom prst="roundRect">
            <a:avLst>
              <a:gd name="adj" fmla="val 6831"/>
            </a:avLst>
          </a:prstGeom>
          <a:solidFill>
            <a:schemeClr val="bg1"/>
          </a:solidFill>
          <a:ln w="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Atrial septostomy</a:t>
            </a:r>
          </a:p>
        </p:txBody>
      </p:sp>
      <p:sp>
        <p:nvSpPr>
          <p:cNvPr id="24" name="Snip and Round Single Corner Rectangle 1"/>
          <p:cNvSpPr/>
          <p:nvPr/>
        </p:nvSpPr>
        <p:spPr>
          <a:xfrm>
            <a:off x="6594169" y="1868021"/>
            <a:ext cx="1832269" cy="976068"/>
          </a:xfrm>
          <a:prstGeom prst="roundRect">
            <a:avLst>
              <a:gd name="adj" fmla="val 4879"/>
            </a:avLst>
          </a:prstGeom>
          <a:solidFill>
            <a:schemeClr val="bg1"/>
          </a:solidFill>
          <a:ln w="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Lung transplantation</a:t>
            </a:r>
          </a:p>
        </p:txBody>
      </p:sp>
      <p:sp>
        <p:nvSpPr>
          <p:cNvPr id="25" name="Snip and Round Single Corner Rectangle 1"/>
          <p:cNvSpPr/>
          <p:nvPr/>
        </p:nvSpPr>
        <p:spPr>
          <a:xfrm>
            <a:off x="7959640" y="3146441"/>
            <a:ext cx="1832269" cy="942945"/>
          </a:xfrm>
          <a:prstGeom prst="roundRect">
            <a:avLst>
              <a:gd name="adj" fmla="val 6061"/>
            </a:avLst>
          </a:prstGeom>
          <a:solidFill>
            <a:schemeClr val="bg1"/>
          </a:solidFill>
          <a:ln w="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Initiation of i.v.</a:t>
            </a:r>
            <a:br>
              <a:rPr lang="en-GB" sz="1200" dirty="0">
                <a:solidFill>
                  <a:schemeClr val="tx1"/>
                </a:solidFill>
              </a:rPr>
            </a:br>
            <a:r>
              <a:rPr lang="en-GB" sz="1200" dirty="0">
                <a:solidFill>
                  <a:schemeClr val="tx1"/>
                </a:solidFill>
              </a:rPr>
              <a:t>or</a:t>
            </a:r>
            <a:br>
              <a:rPr lang="en-GB" sz="1200" dirty="0">
                <a:solidFill>
                  <a:schemeClr val="tx1"/>
                </a:solidFill>
              </a:rPr>
            </a:br>
            <a:r>
              <a:rPr lang="en-GB" sz="1200" dirty="0">
                <a:solidFill>
                  <a:schemeClr val="tx1"/>
                </a:solidFill>
              </a:rPr>
              <a:t>s.c. prostanoid</a:t>
            </a:r>
          </a:p>
        </p:txBody>
      </p:sp>
      <p:sp>
        <p:nvSpPr>
          <p:cNvPr id="26" name="Snip and Round Single Corner Rectangle 1"/>
          <p:cNvSpPr/>
          <p:nvPr/>
        </p:nvSpPr>
        <p:spPr>
          <a:xfrm>
            <a:off x="4247147" y="4466105"/>
            <a:ext cx="3802464" cy="1392597"/>
          </a:xfrm>
          <a:prstGeom prst="roundRect">
            <a:avLst>
              <a:gd name="adj" fmla="val 3420"/>
            </a:avLst>
          </a:prstGeom>
          <a:noFill/>
          <a:ln w="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Other worsening of PAH</a:t>
            </a:r>
          </a:p>
          <a:p>
            <a:pPr algn="ctr"/>
            <a:r>
              <a:rPr lang="en-GB" sz="1100" dirty="0">
                <a:solidFill>
                  <a:schemeClr val="tx1"/>
                </a:solidFill>
              </a:rPr>
              <a:t>Worsening of PAH symptoms (increase in FC)</a:t>
            </a:r>
          </a:p>
          <a:p>
            <a:pPr algn="ctr"/>
            <a:r>
              <a:rPr lang="en-GB" sz="1100" dirty="0">
                <a:solidFill>
                  <a:schemeClr val="tx1"/>
                </a:solidFill>
              </a:rPr>
              <a:t>AND</a:t>
            </a:r>
          </a:p>
          <a:p>
            <a:pPr algn="ctr"/>
            <a:r>
              <a:rPr lang="en-GB" sz="1100" dirty="0">
                <a:solidFill>
                  <a:schemeClr val="tx1"/>
                </a:solidFill>
              </a:rPr>
              <a:t>A sustained decrease in 6MWD by 15%</a:t>
            </a:r>
          </a:p>
          <a:p>
            <a:pPr algn="ctr"/>
            <a:r>
              <a:rPr lang="en-GB" sz="1100" dirty="0">
                <a:solidFill>
                  <a:schemeClr val="tx1"/>
                </a:solidFill>
              </a:rPr>
              <a:t>AND</a:t>
            </a:r>
          </a:p>
          <a:p>
            <a:pPr algn="ctr"/>
            <a:r>
              <a:rPr lang="en-GB" sz="1100" dirty="0">
                <a:solidFill>
                  <a:schemeClr val="tx1"/>
                </a:solidFill>
              </a:rPr>
              <a:t>Need for additional PAH therapy</a:t>
            </a:r>
          </a:p>
        </p:txBody>
      </p:sp>
      <p:sp>
        <p:nvSpPr>
          <p:cNvPr id="43" name="TextBox 42"/>
          <p:cNvSpPr txBox="1"/>
          <p:nvPr/>
        </p:nvSpPr>
        <p:spPr>
          <a:xfrm>
            <a:off x="8273891" y="2309482"/>
            <a:ext cx="1359945" cy="370204"/>
          </a:xfrm>
          <a:prstGeom prst="rect">
            <a:avLst/>
          </a:prstGeom>
          <a:noFill/>
        </p:spPr>
        <p:txBody>
          <a:bodyPr wrap="square" rtlCol="0" anchor="t">
            <a:noAutofit/>
          </a:bodyPr>
          <a:lstStyle/>
          <a:p>
            <a:pPr algn="ctr"/>
            <a:r>
              <a:rPr lang="en-GB" sz="1200" b="1" dirty="0">
                <a:solidFill>
                  <a:schemeClr val="tx1">
                    <a:lumMod val="75000"/>
                    <a:lumOff val="25000"/>
                  </a:schemeClr>
                </a:solidFill>
              </a:rPr>
              <a:t>OR</a:t>
            </a:r>
            <a:endParaRPr lang="en-GB" sz="1200" b="1" baseline="30000" dirty="0">
              <a:solidFill>
                <a:schemeClr val="tx1">
                  <a:lumMod val="75000"/>
                  <a:lumOff val="25000"/>
                </a:schemeClr>
              </a:solidFill>
            </a:endParaRPr>
          </a:p>
        </p:txBody>
      </p:sp>
      <p:sp>
        <p:nvSpPr>
          <p:cNvPr id="44" name="TextBox 43"/>
          <p:cNvSpPr txBox="1"/>
          <p:nvPr/>
        </p:nvSpPr>
        <p:spPr>
          <a:xfrm>
            <a:off x="8216731" y="4375442"/>
            <a:ext cx="1359945" cy="370204"/>
          </a:xfrm>
          <a:prstGeom prst="rect">
            <a:avLst/>
          </a:prstGeom>
          <a:noFill/>
        </p:spPr>
        <p:txBody>
          <a:bodyPr wrap="square" rtlCol="0" anchor="t">
            <a:noAutofit/>
          </a:bodyPr>
          <a:lstStyle/>
          <a:p>
            <a:pPr algn="ctr"/>
            <a:r>
              <a:rPr lang="en-GB" sz="1200" b="1" dirty="0">
                <a:solidFill>
                  <a:schemeClr val="tx1">
                    <a:lumMod val="75000"/>
                    <a:lumOff val="25000"/>
                  </a:schemeClr>
                </a:solidFill>
              </a:rPr>
              <a:t>OR</a:t>
            </a:r>
            <a:endParaRPr lang="en-GB" sz="1200" b="1" baseline="30000" dirty="0">
              <a:solidFill>
                <a:schemeClr val="tx1">
                  <a:lumMod val="75000"/>
                  <a:lumOff val="25000"/>
                </a:schemeClr>
              </a:solidFill>
            </a:endParaRPr>
          </a:p>
        </p:txBody>
      </p:sp>
      <p:sp>
        <p:nvSpPr>
          <p:cNvPr id="45" name="TextBox 44"/>
          <p:cNvSpPr txBox="1"/>
          <p:nvPr/>
        </p:nvSpPr>
        <p:spPr>
          <a:xfrm>
            <a:off x="2788117" y="4375442"/>
            <a:ext cx="1359945" cy="370204"/>
          </a:xfrm>
          <a:prstGeom prst="rect">
            <a:avLst/>
          </a:prstGeom>
          <a:noFill/>
        </p:spPr>
        <p:txBody>
          <a:bodyPr wrap="square" rtlCol="0" anchor="t">
            <a:noAutofit/>
          </a:bodyPr>
          <a:lstStyle/>
          <a:p>
            <a:pPr algn="ctr"/>
            <a:r>
              <a:rPr lang="en-GB" sz="1200" b="1" dirty="0">
                <a:solidFill>
                  <a:schemeClr val="tx1">
                    <a:lumMod val="75000"/>
                    <a:lumOff val="25000"/>
                  </a:schemeClr>
                </a:solidFill>
              </a:rPr>
              <a:t>OR</a:t>
            </a:r>
            <a:endParaRPr lang="en-GB" sz="1200" b="1" baseline="30000" dirty="0">
              <a:solidFill>
                <a:schemeClr val="tx1">
                  <a:lumMod val="75000"/>
                  <a:lumOff val="25000"/>
                </a:schemeClr>
              </a:solidFill>
            </a:endParaRPr>
          </a:p>
        </p:txBody>
      </p:sp>
      <p:sp>
        <p:nvSpPr>
          <p:cNvPr id="52" name="TextBox 51"/>
          <p:cNvSpPr txBox="1"/>
          <p:nvPr/>
        </p:nvSpPr>
        <p:spPr>
          <a:xfrm>
            <a:off x="2788117" y="2405816"/>
            <a:ext cx="1359945" cy="370204"/>
          </a:xfrm>
          <a:prstGeom prst="rect">
            <a:avLst/>
          </a:prstGeom>
          <a:noFill/>
        </p:spPr>
        <p:txBody>
          <a:bodyPr wrap="square" rtlCol="0" anchor="t">
            <a:noAutofit/>
          </a:bodyPr>
          <a:lstStyle/>
          <a:p>
            <a:pPr algn="ctr"/>
            <a:r>
              <a:rPr lang="en-GB" sz="1200" b="1" dirty="0">
                <a:solidFill>
                  <a:schemeClr val="tx1">
                    <a:lumMod val="75000"/>
                    <a:lumOff val="25000"/>
                  </a:schemeClr>
                </a:solidFill>
              </a:rPr>
              <a:t>OR</a:t>
            </a:r>
            <a:endParaRPr lang="en-GB" sz="1200" b="1" baseline="30000" dirty="0">
              <a:solidFill>
                <a:schemeClr val="tx1">
                  <a:lumMod val="75000"/>
                  <a:lumOff val="25000"/>
                </a:schemeClr>
              </a:solidFill>
            </a:endParaRPr>
          </a:p>
        </p:txBody>
      </p:sp>
      <p:sp>
        <p:nvSpPr>
          <p:cNvPr id="2" name="TextBox 1"/>
          <p:cNvSpPr txBox="1"/>
          <p:nvPr/>
        </p:nvSpPr>
        <p:spPr>
          <a:xfrm>
            <a:off x="10425087" y="3458896"/>
            <a:ext cx="1191352" cy="307777"/>
          </a:xfrm>
          <a:prstGeom prst="rect">
            <a:avLst/>
          </a:prstGeom>
          <a:noFill/>
        </p:spPr>
        <p:txBody>
          <a:bodyPr wrap="none" rtlCol="0">
            <a:spAutoFit/>
          </a:bodyPr>
          <a:lstStyle/>
          <a:p>
            <a:pPr algn="ctr"/>
            <a:r>
              <a:rPr lang="en-GB" sz="1400" b="1" dirty="0"/>
              <a:t>MORBIDITY</a:t>
            </a:r>
          </a:p>
        </p:txBody>
      </p:sp>
      <p:sp>
        <p:nvSpPr>
          <p:cNvPr id="27" name="TextBox 26"/>
          <p:cNvSpPr txBox="1"/>
          <p:nvPr/>
        </p:nvSpPr>
        <p:spPr>
          <a:xfrm>
            <a:off x="575561" y="3429288"/>
            <a:ext cx="1216487" cy="307777"/>
          </a:xfrm>
          <a:prstGeom prst="rect">
            <a:avLst/>
          </a:prstGeom>
          <a:noFill/>
        </p:spPr>
        <p:txBody>
          <a:bodyPr wrap="none" rtlCol="0">
            <a:spAutoFit/>
          </a:bodyPr>
          <a:lstStyle/>
          <a:p>
            <a:r>
              <a:rPr lang="en-GB" sz="1400" b="1" dirty="0"/>
              <a:t>MORTALITY</a:t>
            </a:r>
          </a:p>
        </p:txBody>
      </p:sp>
      <p:sp>
        <p:nvSpPr>
          <p:cNvPr id="31" name="Text Placeholder 4"/>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 </a:t>
            </a:r>
            <a:r>
              <a:rPr lang="da-DK" dirty="0"/>
              <a:t>Pulido et al. N Engl J Med. 2013;369(9):809-18</a:t>
            </a:r>
            <a:r>
              <a:rPr lang="en-GB" b="1" dirty="0"/>
              <a:t>. 2. </a:t>
            </a:r>
            <a:r>
              <a:rPr lang="en-GB" dirty="0"/>
              <a:t>McLaughlin et al. J Am Coll Cardiol. 2009;54(1 Suppl):S97-107. </a:t>
            </a:r>
            <a:r>
              <a:rPr lang="en-GB" b="1" dirty="0"/>
              <a:t>3. </a:t>
            </a:r>
            <a:r>
              <a:rPr lang="en-GB" dirty="0"/>
              <a:t>European Medicines Agency - Committee for Medicinal Products for Human Use. Guideline on the clinical investigations of medicinal products for the treatment of pulmonary arterial hypertension (EMEA/CHMP/EWP/356954/2008). 2009.</a:t>
            </a:r>
          </a:p>
        </p:txBody>
      </p:sp>
      <p:sp>
        <p:nvSpPr>
          <p:cNvPr id="33" name="TextBox 32"/>
          <p:cNvSpPr txBox="1"/>
          <p:nvPr/>
        </p:nvSpPr>
        <p:spPr>
          <a:xfrm>
            <a:off x="1948940" y="6063136"/>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6MWD, 6 minute walking distance; FC, functional class; i.v., intravenous; s.c., subcutaneous.</a:t>
            </a:r>
          </a:p>
        </p:txBody>
      </p:sp>
      <p:sp>
        <p:nvSpPr>
          <p:cNvPr id="35"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spTree>
    <p:extLst>
      <p:ext uri="{BB962C8B-B14F-4D97-AF65-F5344CB8AC3E}">
        <p14:creationId xmlns:p14="http://schemas.microsoft.com/office/powerpoint/2010/main" val="2131905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 name="Rectangle 251">
            <a:extLst>
              <a:ext uri="{FF2B5EF4-FFF2-40B4-BE49-F238E27FC236}">
                <a16:creationId xmlns:a16="http://schemas.microsoft.com/office/drawing/2014/main" id="{F1DB17F8-17EE-492B-B441-90C86F59E980}"/>
              </a:ext>
            </a:extLst>
          </p:cNvPr>
          <p:cNvSpPr/>
          <p:nvPr/>
        </p:nvSpPr>
        <p:spPr>
          <a:xfrm>
            <a:off x="0" y="14068"/>
            <a:ext cx="12192000" cy="76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lumMod val="95000"/>
                  <a:lumOff val="5000"/>
                </a:schemeClr>
              </a:solidFill>
            </a:endParaRPr>
          </a:p>
        </p:txBody>
      </p:sp>
      <p:sp>
        <p:nvSpPr>
          <p:cNvPr id="185" name="Content Placeholder 2">
            <a:extLst>
              <a:ext uri="{FF2B5EF4-FFF2-40B4-BE49-F238E27FC236}">
                <a16:creationId xmlns:a16="http://schemas.microsoft.com/office/drawing/2014/main" id="{715355FE-A187-40A4-9C16-0037E2601C7C}"/>
              </a:ext>
            </a:extLst>
          </p:cNvPr>
          <p:cNvSpPr txBox="1">
            <a:spLocks/>
          </p:cNvSpPr>
          <p:nvPr/>
        </p:nvSpPr>
        <p:spPr>
          <a:xfrm>
            <a:off x="4208619" y="2008268"/>
            <a:ext cx="5280542" cy="394831"/>
          </a:xfrm>
          <a:prstGeom prst="rect">
            <a:avLst/>
          </a:prstGeom>
          <a:ln>
            <a:noFill/>
          </a:ln>
        </p:spPr>
        <p:txBody>
          <a:bodyPr vert="horz" lIns="91440" tIns="45720" rIns="91440" bIns="45720" rtlCol="0">
            <a:noAutofit/>
          </a:bodyPr>
          <a:lstStyle>
            <a:lvl1pPr marL="0" indent="0" algn="l" defTabSz="914400" rtl="0" eaLnBrk="1" latinLnBrk="0" hangingPunct="1">
              <a:spcBef>
                <a:spcPts val="0"/>
              </a:spcBef>
              <a:spcAft>
                <a:spcPts val="0"/>
              </a:spcAft>
              <a:buFontTx/>
              <a:buNone/>
              <a:defRPr sz="2000" b="1" kern="1200" cap="all" baseline="0">
                <a:solidFill>
                  <a:schemeClr val="bg1"/>
                </a:solidFill>
                <a:latin typeface="Arial" pitchFamily="34" charset="0"/>
                <a:ea typeface="+mn-ea"/>
                <a:cs typeface="Arial" pitchFamily="34" charset="0"/>
              </a:defRPr>
            </a:lvl1pPr>
            <a:lvl2pPr marL="358775"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2pPr>
            <a:lvl3pPr marL="717550"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3pPr>
            <a:lvl4pPr marL="1074738"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4pPr>
            <a:lvl5pPr marL="1433513"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Risk reduction of primary endpoint event vs placebo</a:t>
            </a:r>
          </a:p>
        </p:txBody>
      </p:sp>
      <p:sp>
        <p:nvSpPr>
          <p:cNvPr id="186" name="TextBox 9">
            <a:extLst>
              <a:ext uri="{FF2B5EF4-FFF2-40B4-BE49-F238E27FC236}">
                <a16:creationId xmlns:a16="http://schemas.microsoft.com/office/drawing/2014/main" id="{9197D4C5-E8AB-4A96-82CD-4E627ECFB753}"/>
              </a:ext>
            </a:extLst>
          </p:cNvPr>
          <p:cNvSpPr txBox="1">
            <a:spLocks noChangeArrowheads="1"/>
          </p:cNvSpPr>
          <p:nvPr/>
        </p:nvSpPr>
        <p:spPr bwMode="auto">
          <a:xfrm>
            <a:off x="1533218" y="5589977"/>
            <a:ext cx="3227220" cy="215444"/>
          </a:xfrm>
          <a:prstGeom prst="rect">
            <a:avLst/>
          </a:prstGeom>
          <a:noFill/>
          <a:ln w="9525">
            <a:noFill/>
            <a:miter lim="800000"/>
            <a:headEnd/>
            <a:tailEnd/>
          </a:ln>
        </p:spPr>
        <p:txBody>
          <a:bodyPr wrap="square" lIns="0" tIns="0" rIns="0" bIns="0">
            <a:spAutoFit/>
          </a:bodyPr>
          <a:lstStyle/>
          <a:p>
            <a:pPr defTabSz="914400"/>
            <a:r>
              <a:rPr lang="en-GB" sz="1400" b="1" dirty="0">
                <a:cs typeface="Arial" pitchFamily="34" charset="0"/>
              </a:rPr>
              <a:t>Time from treatment start (months)</a:t>
            </a:r>
          </a:p>
        </p:txBody>
      </p:sp>
      <p:grpSp>
        <p:nvGrpSpPr>
          <p:cNvPr id="187" name="Group 186">
            <a:extLst>
              <a:ext uri="{FF2B5EF4-FFF2-40B4-BE49-F238E27FC236}">
                <a16:creationId xmlns:a16="http://schemas.microsoft.com/office/drawing/2014/main" id="{D7AA32C3-D8F5-4701-8C6F-2550BCF1B1C5}"/>
              </a:ext>
            </a:extLst>
          </p:cNvPr>
          <p:cNvGrpSpPr/>
          <p:nvPr/>
        </p:nvGrpSpPr>
        <p:grpSpPr>
          <a:xfrm>
            <a:off x="1042443" y="4253467"/>
            <a:ext cx="2201594" cy="307777"/>
            <a:chOff x="1042443" y="4281514"/>
            <a:chExt cx="2201594" cy="307777"/>
          </a:xfrm>
        </p:grpSpPr>
        <p:cxnSp>
          <p:nvCxnSpPr>
            <p:cNvPr id="188" name="Straight Connector 187">
              <a:extLst>
                <a:ext uri="{FF2B5EF4-FFF2-40B4-BE49-F238E27FC236}">
                  <a16:creationId xmlns:a16="http://schemas.microsoft.com/office/drawing/2014/main" id="{ACC7AF5D-2687-4904-84C8-138884D8FE2C}"/>
                </a:ext>
              </a:extLst>
            </p:cNvPr>
            <p:cNvCxnSpPr/>
            <p:nvPr/>
          </p:nvCxnSpPr>
          <p:spPr>
            <a:xfrm>
              <a:off x="1042443" y="4439905"/>
              <a:ext cx="428625" cy="0"/>
            </a:xfrm>
            <a:prstGeom prst="line">
              <a:avLst/>
            </a:prstGeom>
            <a:noFill/>
            <a:ln w="38100" cap="flat" cmpd="sng" algn="ctr">
              <a:solidFill>
                <a:srgbClr val="969FCD"/>
              </a:solidFill>
              <a:prstDash val="solid"/>
            </a:ln>
            <a:effectLst/>
          </p:spPr>
        </p:cxnSp>
        <p:sp>
          <p:nvSpPr>
            <p:cNvPr id="189" name="TextBox 188">
              <a:extLst>
                <a:ext uri="{FF2B5EF4-FFF2-40B4-BE49-F238E27FC236}">
                  <a16:creationId xmlns:a16="http://schemas.microsoft.com/office/drawing/2014/main" id="{50313F7E-C4CB-454B-B0ED-E278F272D500}"/>
                </a:ext>
              </a:extLst>
            </p:cNvPr>
            <p:cNvSpPr txBox="1"/>
            <p:nvPr/>
          </p:nvSpPr>
          <p:spPr>
            <a:xfrm>
              <a:off x="1558960" y="4281514"/>
              <a:ext cx="168507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7B85BD"/>
                  </a:solidFill>
                  <a:effectLst/>
                  <a:uLnTx/>
                  <a:uFillTx/>
                  <a:cs typeface="Arial" pitchFamily="34" charset="0"/>
                </a:rPr>
                <a:t>Macitentan 10 mg</a:t>
              </a:r>
            </a:p>
          </p:txBody>
        </p:sp>
      </p:grpSp>
      <p:grpSp>
        <p:nvGrpSpPr>
          <p:cNvPr id="190" name="Group 189">
            <a:extLst>
              <a:ext uri="{FF2B5EF4-FFF2-40B4-BE49-F238E27FC236}">
                <a16:creationId xmlns:a16="http://schemas.microsoft.com/office/drawing/2014/main" id="{61A6198F-4EE0-4458-9A03-9CC42B15AF48}"/>
              </a:ext>
            </a:extLst>
          </p:cNvPr>
          <p:cNvGrpSpPr/>
          <p:nvPr/>
        </p:nvGrpSpPr>
        <p:grpSpPr>
          <a:xfrm>
            <a:off x="1042462" y="4537375"/>
            <a:ext cx="2102207" cy="307777"/>
            <a:chOff x="1042443" y="4565420"/>
            <a:chExt cx="2102207" cy="307777"/>
          </a:xfrm>
        </p:grpSpPr>
        <p:cxnSp>
          <p:nvCxnSpPr>
            <p:cNvPr id="191" name="Straight Connector 190">
              <a:extLst>
                <a:ext uri="{FF2B5EF4-FFF2-40B4-BE49-F238E27FC236}">
                  <a16:creationId xmlns:a16="http://schemas.microsoft.com/office/drawing/2014/main" id="{14CC6ACD-1459-4092-9080-2DBDA44AB68A}"/>
                </a:ext>
              </a:extLst>
            </p:cNvPr>
            <p:cNvCxnSpPr/>
            <p:nvPr/>
          </p:nvCxnSpPr>
          <p:spPr>
            <a:xfrm>
              <a:off x="1042443" y="4723811"/>
              <a:ext cx="428625" cy="0"/>
            </a:xfrm>
            <a:prstGeom prst="line">
              <a:avLst/>
            </a:prstGeom>
            <a:noFill/>
            <a:ln w="38100" cap="flat" cmpd="sng" algn="ctr">
              <a:solidFill>
                <a:srgbClr val="D22F58"/>
              </a:solidFill>
              <a:prstDash val="dash"/>
            </a:ln>
            <a:effectLst/>
          </p:spPr>
        </p:cxnSp>
        <p:sp>
          <p:nvSpPr>
            <p:cNvPr id="192" name="TextBox 191">
              <a:extLst>
                <a:ext uri="{FF2B5EF4-FFF2-40B4-BE49-F238E27FC236}">
                  <a16:creationId xmlns:a16="http://schemas.microsoft.com/office/drawing/2014/main" id="{4689CFD1-C007-48A5-BB8D-87B7E80F028D}"/>
                </a:ext>
              </a:extLst>
            </p:cNvPr>
            <p:cNvSpPr txBox="1"/>
            <p:nvPr/>
          </p:nvSpPr>
          <p:spPr>
            <a:xfrm>
              <a:off x="1558960" y="4565420"/>
              <a:ext cx="158569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D22F58"/>
                  </a:solidFill>
                  <a:effectLst/>
                  <a:uLnTx/>
                  <a:uFillTx/>
                  <a:cs typeface="Arial" pitchFamily="34" charset="0"/>
                </a:rPr>
                <a:t>Macitentan 3 mg</a:t>
              </a:r>
            </a:p>
          </p:txBody>
        </p:sp>
      </p:grpSp>
      <p:grpSp>
        <p:nvGrpSpPr>
          <p:cNvPr id="193" name="Group 192">
            <a:extLst>
              <a:ext uri="{FF2B5EF4-FFF2-40B4-BE49-F238E27FC236}">
                <a16:creationId xmlns:a16="http://schemas.microsoft.com/office/drawing/2014/main" id="{EACDA408-7B8D-49C7-BC68-D57E2FCBD411}"/>
              </a:ext>
            </a:extLst>
          </p:cNvPr>
          <p:cNvGrpSpPr/>
          <p:nvPr/>
        </p:nvGrpSpPr>
        <p:grpSpPr>
          <a:xfrm>
            <a:off x="1042443" y="4821286"/>
            <a:ext cx="1387268" cy="307777"/>
            <a:chOff x="1042443" y="4849326"/>
            <a:chExt cx="1387268" cy="307777"/>
          </a:xfrm>
        </p:grpSpPr>
        <p:cxnSp>
          <p:nvCxnSpPr>
            <p:cNvPr id="194" name="Straight Connector 193">
              <a:extLst>
                <a:ext uri="{FF2B5EF4-FFF2-40B4-BE49-F238E27FC236}">
                  <a16:creationId xmlns:a16="http://schemas.microsoft.com/office/drawing/2014/main" id="{99FDC803-525A-4400-8AF1-3BABF39DC79B}"/>
                </a:ext>
              </a:extLst>
            </p:cNvPr>
            <p:cNvCxnSpPr/>
            <p:nvPr/>
          </p:nvCxnSpPr>
          <p:spPr>
            <a:xfrm>
              <a:off x="1042443" y="5007717"/>
              <a:ext cx="428625" cy="0"/>
            </a:xfrm>
            <a:prstGeom prst="line">
              <a:avLst/>
            </a:prstGeom>
            <a:noFill/>
            <a:ln w="38100" cap="flat" cmpd="sng" algn="ctr">
              <a:solidFill>
                <a:schemeClr val="tx2">
                  <a:lumMod val="50000"/>
                </a:schemeClr>
              </a:solidFill>
              <a:prstDash val="solid"/>
              <a:headEnd type="none" w="med" len="med"/>
              <a:tailEnd type="none" w="med" len="med"/>
            </a:ln>
            <a:effectLst/>
          </p:spPr>
        </p:cxnSp>
        <p:sp>
          <p:nvSpPr>
            <p:cNvPr id="195" name="TextBox 194">
              <a:extLst>
                <a:ext uri="{FF2B5EF4-FFF2-40B4-BE49-F238E27FC236}">
                  <a16:creationId xmlns:a16="http://schemas.microsoft.com/office/drawing/2014/main" id="{5076D16A-3254-4CD2-934B-DFB7A15E1A42}"/>
                </a:ext>
              </a:extLst>
            </p:cNvPr>
            <p:cNvSpPr txBox="1"/>
            <p:nvPr/>
          </p:nvSpPr>
          <p:spPr>
            <a:xfrm>
              <a:off x="1558960" y="4849326"/>
              <a:ext cx="87075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tx2">
                      <a:lumMod val="50000"/>
                    </a:schemeClr>
                  </a:solidFill>
                  <a:effectLst/>
                  <a:uLnTx/>
                  <a:uFillTx/>
                  <a:cs typeface="Arial" pitchFamily="34" charset="0"/>
                </a:rPr>
                <a:t>Placebo</a:t>
              </a:r>
            </a:p>
          </p:txBody>
        </p:sp>
      </p:grpSp>
      <p:sp>
        <p:nvSpPr>
          <p:cNvPr id="196" name="TextBox 33">
            <a:extLst>
              <a:ext uri="{FF2B5EF4-FFF2-40B4-BE49-F238E27FC236}">
                <a16:creationId xmlns:a16="http://schemas.microsoft.com/office/drawing/2014/main" id="{684BF32E-AEFD-4B08-B1E2-A99121C6E07C}"/>
              </a:ext>
            </a:extLst>
          </p:cNvPr>
          <p:cNvSpPr txBox="1">
            <a:spLocks noChangeArrowheads="1"/>
          </p:cNvSpPr>
          <p:nvPr/>
        </p:nvSpPr>
        <p:spPr bwMode="auto">
          <a:xfrm>
            <a:off x="58474" y="5664426"/>
            <a:ext cx="1093248" cy="184666"/>
          </a:xfrm>
          <a:prstGeom prst="rect">
            <a:avLst/>
          </a:prstGeom>
          <a:noFill/>
          <a:ln w="9525">
            <a:noFill/>
            <a:miter lim="800000"/>
            <a:headEnd/>
            <a:tailEnd/>
          </a:ln>
        </p:spPr>
        <p:txBody>
          <a:bodyPr wrap="none" lIns="0" tIns="0" rIns="0" bIns="0">
            <a:spAutoFit/>
          </a:bodyPr>
          <a:lstStyle/>
          <a:p>
            <a:pPr defTabSz="914400"/>
            <a:r>
              <a:rPr lang="en-US" sz="1200" b="1" dirty="0">
                <a:cs typeface="Arial" pitchFamily="34" charset="0"/>
              </a:rPr>
              <a:t>Patients at risk</a:t>
            </a:r>
            <a:endParaRPr lang="en-GB" sz="1200" b="1" dirty="0">
              <a:cs typeface="Arial" pitchFamily="34" charset="0"/>
            </a:endParaRPr>
          </a:p>
        </p:txBody>
      </p:sp>
      <p:graphicFrame>
        <p:nvGraphicFramePr>
          <p:cNvPr id="197" name="Content Placeholder 8">
            <a:extLst>
              <a:ext uri="{FF2B5EF4-FFF2-40B4-BE49-F238E27FC236}">
                <a16:creationId xmlns:a16="http://schemas.microsoft.com/office/drawing/2014/main" id="{65D134C9-99F4-42C6-9857-2F0037630D11}"/>
              </a:ext>
            </a:extLst>
          </p:cNvPr>
          <p:cNvGraphicFramePr>
            <a:graphicFrameLocks noGrp="1"/>
          </p:cNvGraphicFramePr>
          <p:nvPr>
            <p:extLst>
              <p:ext uri="{D42A27DB-BD31-4B8C-83A1-F6EECF244321}">
                <p14:modId xmlns:p14="http://schemas.microsoft.com/office/powerpoint/2010/main" val="1604283087"/>
              </p:ext>
            </p:extLst>
          </p:nvPr>
        </p:nvGraphicFramePr>
        <p:xfrm>
          <a:off x="6266809" y="3960791"/>
          <a:ext cx="3349371" cy="853200"/>
        </p:xfrm>
        <a:graphic>
          <a:graphicData uri="http://schemas.openxmlformats.org/drawingml/2006/table">
            <a:tbl>
              <a:tblPr/>
              <a:tblGrid>
                <a:gridCol w="1839497">
                  <a:extLst>
                    <a:ext uri="{9D8B030D-6E8A-4147-A177-3AD203B41FA5}">
                      <a16:colId xmlns:a16="http://schemas.microsoft.com/office/drawing/2014/main" val="20000"/>
                    </a:ext>
                  </a:extLst>
                </a:gridCol>
                <a:gridCol w="761178">
                  <a:extLst>
                    <a:ext uri="{9D8B030D-6E8A-4147-A177-3AD203B41FA5}">
                      <a16:colId xmlns:a16="http://schemas.microsoft.com/office/drawing/2014/main" val="20001"/>
                    </a:ext>
                  </a:extLst>
                </a:gridCol>
                <a:gridCol w="748696">
                  <a:extLst>
                    <a:ext uri="{9D8B030D-6E8A-4147-A177-3AD203B41FA5}">
                      <a16:colId xmlns:a16="http://schemas.microsoft.com/office/drawing/2014/main" val="20002"/>
                    </a:ext>
                  </a:extLst>
                </a:gridCol>
              </a:tblGrid>
              <a:tr h="284400">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Treatment effect</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3 mg</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10 mg</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4400">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Hazard ratio </a:t>
                      </a:r>
                    </a:p>
                  </a:txBody>
                  <a:tcPr marL="89994" marR="89994" marT="0" marB="0" anchor="ctr" horzOverflow="overflow">
                    <a:lnL>
                      <a:noFill/>
                    </a:lnL>
                    <a:lnR>
                      <a:noFill/>
                    </a:lnR>
                    <a:lnT w="12700" cap="flat" cmpd="sng" algn="ctr">
                      <a:solidFill>
                        <a:srgbClr val="FFFFFF"/>
                      </a:solidFill>
                      <a:prstDash val="solid"/>
                      <a:round/>
                      <a:headEnd type="none" w="med" len="med"/>
                      <a:tailEnd type="none" w="med" len="med"/>
                    </a:lnT>
                    <a:lnB w="3175" cap="flat" cmpd="sng" algn="ctr">
                      <a:solidFill>
                        <a:srgbClr val="183962"/>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0.70</a:t>
                      </a:r>
                    </a:p>
                  </a:txBody>
                  <a:tcPr marL="89994" marR="89994" marT="0" marB="0" anchor="ctr" horzOverflow="overflow">
                    <a:lnL>
                      <a:noFill/>
                    </a:lnL>
                    <a:lnR>
                      <a:noFill/>
                    </a:lnR>
                    <a:lnT w="12700" cap="flat" cmpd="sng" algn="ctr">
                      <a:solidFill>
                        <a:srgbClr val="FFFFFF"/>
                      </a:solidFill>
                      <a:prstDash val="solid"/>
                      <a:round/>
                      <a:headEnd type="none" w="med" len="med"/>
                      <a:tailEnd type="none" w="med" len="med"/>
                    </a:lnT>
                    <a:lnB w="3175" cap="flat" cmpd="sng" algn="ctr">
                      <a:solidFill>
                        <a:srgbClr val="183962"/>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0.55</a:t>
                      </a:r>
                    </a:p>
                  </a:txBody>
                  <a:tcPr marL="89994" marR="89994" marT="0" marB="0" anchor="ctr" horzOverflow="overflow">
                    <a:lnL>
                      <a:noFill/>
                    </a:lnL>
                    <a:lnR>
                      <a:noFill/>
                    </a:lnR>
                    <a:lnT w="12700" cap="flat" cmpd="sng" algn="ctr">
                      <a:solidFill>
                        <a:srgbClr val="FFFFFF"/>
                      </a:solidFill>
                      <a:prstDash val="solid"/>
                      <a:round/>
                      <a:headEnd type="none" w="med" len="med"/>
                      <a:tailEnd type="none" w="med" len="med"/>
                    </a:lnT>
                    <a:lnB w="3175" cap="flat" cmpd="sng" algn="ctr">
                      <a:solidFill>
                        <a:srgbClr val="18396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400">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Log-rank </a:t>
                      </a:r>
                      <a:r>
                        <a:rPr kumimoji="0" lang="en-GB" sz="1100" b="1" i="1" u="none" strike="noStrike" cap="none" normalizeH="0" baseline="0" dirty="0">
                          <a:ln>
                            <a:noFill/>
                          </a:ln>
                          <a:solidFill>
                            <a:schemeClr val="tx1"/>
                          </a:solidFill>
                          <a:effectLst/>
                          <a:latin typeface="Arial" pitchFamily="34" charset="0"/>
                          <a:cs typeface="Arial" pitchFamily="34" charset="0"/>
                        </a:rPr>
                        <a:t>p</a:t>
                      </a:r>
                      <a:r>
                        <a:rPr kumimoji="0" lang="en-GB" sz="1100" b="1" i="0" u="none" strike="noStrike" cap="none" normalizeH="0" baseline="0" dirty="0">
                          <a:ln>
                            <a:noFill/>
                          </a:ln>
                          <a:solidFill>
                            <a:schemeClr val="tx1"/>
                          </a:solidFill>
                          <a:effectLst/>
                          <a:latin typeface="Arial" pitchFamily="34" charset="0"/>
                          <a:cs typeface="Arial" pitchFamily="34" charset="0"/>
                        </a:rPr>
                        <a:t>-value </a:t>
                      </a:r>
                    </a:p>
                  </a:txBody>
                  <a:tcPr marL="89994" marR="89994" marT="0" marB="0" anchor="ctr" horzOverflow="overflow">
                    <a:lnL>
                      <a:noFill/>
                    </a:lnL>
                    <a:lnR>
                      <a:noFill/>
                    </a:lnR>
                    <a:lnT w="3175" cap="flat" cmpd="sng" algn="ctr">
                      <a:solidFill>
                        <a:srgbClr val="18396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0.01</a:t>
                      </a:r>
                    </a:p>
                  </a:txBody>
                  <a:tcPr marL="89994" marR="89994" marT="0" marB="0" anchor="ctr" horzOverflow="overflow">
                    <a:lnL>
                      <a:noFill/>
                    </a:lnL>
                    <a:lnR>
                      <a:noFill/>
                    </a:lnR>
                    <a:lnT w="3175" cap="flat" cmpd="sng" algn="ctr">
                      <a:solidFill>
                        <a:srgbClr val="18396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&lt; 0.001</a:t>
                      </a:r>
                    </a:p>
                  </a:txBody>
                  <a:tcPr marL="89994" marR="89994" marT="0" marB="0" anchor="ctr" horzOverflow="overflow">
                    <a:lnL>
                      <a:noFill/>
                    </a:lnL>
                    <a:lnR>
                      <a:noFill/>
                    </a:lnR>
                    <a:lnT w="3175" cap="flat" cmpd="sng" algn="ctr">
                      <a:solidFill>
                        <a:srgbClr val="18396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8" name="TextBox 197">
            <a:extLst>
              <a:ext uri="{FF2B5EF4-FFF2-40B4-BE49-F238E27FC236}">
                <a16:creationId xmlns:a16="http://schemas.microsoft.com/office/drawing/2014/main" id="{9F09BE79-5FE3-40EC-AF3A-1FFBBF0B1B5F}"/>
              </a:ext>
            </a:extLst>
          </p:cNvPr>
          <p:cNvSpPr txBox="1"/>
          <p:nvPr/>
        </p:nvSpPr>
        <p:spPr>
          <a:xfrm>
            <a:off x="5460468" y="2522407"/>
            <a:ext cx="2152972" cy="307686"/>
          </a:xfrm>
          <a:prstGeom prst="rect">
            <a:avLst/>
          </a:prstGeom>
          <a:noFill/>
        </p:spPr>
        <p:txBody>
          <a:bodyPr wrap="none" lIns="91350" tIns="45675" rIns="91350" bIns="45675" rtlCol="0">
            <a:spAutoFit/>
          </a:bodyPr>
          <a:lstStyle/>
          <a:p>
            <a:pPr defTabSz="914400"/>
            <a:r>
              <a:rPr lang="en-GB" sz="1400" b="1" dirty="0">
                <a:solidFill>
                  <a:srgbClr val="7B85BD"/>
                </a:solidFill>
                <a:cs typeface="Arial" pitchFamily="34" charset="0"/>
              </a:rPr>
              <a:t>Macitentan 10 mg: 45%</a:t>
            </a:r>
          </a:p>
        </p:txBody>
      </p:sp>
      <p:sp>
        <p:nvSpPr>
          <p:cNvPr id="199" name="TextBox 198">
            <a:extLst>
              <a:ext uri="{FF2B5EF4-FFF2-40B4-BE49-F238E27FC236}">
                <a16:creationId xmlns:a16="http://schemas.microsoft.com/office/drawing/2014/main" id="{41330150-FA4A-44CE-A851-17A1F7A3E92E}"/>
              </a:ext>
            </a:extLst>
          </p:cNvPr>
          <p:cNvSpPr txBox="1"/>
          <p:nvPr/>
        </p:nvSpPr>
        <p:spPr>
          <a:xfrm>
            <a:off x="5460468" y="2934359"/>
            <a:ext cx="2053586" cy="307686"/>
          </a:xfrm>
          <a:prstGeom prst="rect">
            <a:avLst/>
          </a:prstGeom>
          <a:noFill/>
        </p:spPr>
        <p:txBody>
          <a:bodyPr wrap="none" lIns="91350" tIns="45675" rIns="91350" bIns="45675" rtlCol="0">
            <a:spAutoFit/>
          </a:bodyPr>
          <a:lstStyle/>
          <a:p>
            <a:pPr marL="0" lvl="1" defTabSz="914400"/>
            <a:r>
              <a:rPr lang="en-GB" sz="1400" b="1" dirty="0">
                <a:solidFill>
                  <a:srgbClr val="D22F58"/>
                </a:solidFill>
                <a:cs typeface="Arial" pitchFamily="34" charset="0"/>
              </a:rPr>
              <a:t>Macitentan 3 mg: 30%</a:t>
            </a:r>
          </a:p>
        </p:txBody>
      </p:sp>
      <p:sp>
        <p:nvSpPr>
          <p:cNvPr id="200" name="TextBox 199">
            <a:extLst>
              <a:ext uri="{FF2B5EF4-FFF2-40B4-BE49-F238E27FC236}">
                <a16:creationId xmlns:a16="http://schemas.microsoft.com/office/drawing/2014/main" id="{A7BE696A-218F-4DB3-8DCE-B3D6913753A3}"/>
              </a:ext>
            </a:extLst>
          </p:cNvPr>
          <p:cNvSpPr txBox="1"/>
          <p:nvPr/>
        </p:nvSpPr>
        <p:spPr bwMode="auto">
          <a:xfrm>
            <a:off x="801614" y="5887480"/>
            <a:ext cx="6950984" cy="553998"/>
          </a:xfrm>
          <a:prstGeom prst="rect">
            <a:avLst/>
          </a:prstGeom>
          <a:noFill/>
        </p:spPr>
        <p:txBody>
          <a:bodyPr wrap="square" lIns="0" tIns="0" rIns="0" bIns="0">
            <a:spAutoFit/>
          </a:bodyPr>
          <a:lstStyle/>
          <a:p>
            <a:pPr defTabSz="914400" eaLnBrk="0" fontAlgn="base" hangingPunct="0">
              <a:spcBef>
                <a:spcPct val="0"/>
              </a:spcBef>
              <a:spcAft>
                <a:spcPct val="0"/>
              </a:spcAft>
              <a:tabLst>
                <a:tab pos="718435" algn="l"/>
                <a:tab pos="1436880" algn="l"/>
                <a:tab pos="2240956" algn="l"/>
                <a:tab pos="2959396" algn="l"/>
                <a:tab pos="3763471" algn="l"/>
                <a:tab pos="4481910" algn="l"/>
              </a:tabLst>
              <a:defRPr/>
            </a:pPr>
            <a:r>
              <a:rPr lang="en-US" sz="1200" b="1" dirty="0">
                <a:solidFill>
                  <a:srgbClr val="7B85BD"/>
                </a:solidFill>
                <a:ea typeface="MS PGothic" pitchFamily="34" charset="-128"/>
                <a:cs typeface="Arial" pitchFamily="34" charset="0"/>
              </a:rPr>
              <a:t>242 	208	187	171	155	91	41	Macitentan 10 mg</a:t>
            </a:r>
          </a:p>
          <a:p>
            <a:pPr defTabSz="914400" eaLnBrk="0" fontAlgn="base" hangingPunct="0">
              <a:spcBef>
                <a:spcPct val="0"/>
              </a:spcBef>
              <a:spcAft>
                <a:spcPct val="0"/>
              </a:spcAft>
              <a:tabLst>
                <a:tab pos="718435" algn="l"/>
                <a:tab pos="1436880" algn="l"/>
                <a:tab pos="2240956" algn="l"/>
                <a:tab pos="2959396" algn="l"/>
                <a:tab pos="3763471" algn="l"/>
                <a:tab pos="4481910" algn="l"/>
              </a:tabLst>
              <a:defRPr/>
            </a:pPr>
            <a:r>
              <a:rPr lang="en-US" sz="1200" b="1" dirty="0">
                <a:solidFill>
                  <a:srgbClr val="D22F58"/>
                </a:solidFill>
                <a:ea typeface="MS PGothic" pitchFamily="34" charset="-128"/>
                <a:cs typeface="Arial" pitchFamily="34" charset="0"/>
              </a:rPr>
              <a:t>250 	213	188	166	147	80	32	Macitentan 3 mg</a:t>
            </a:r>
          </a:p>
          <a:p>
            <a:pPr defTabSz="914400" eaLnBrk="0" fontAlgn="base" hangingPunct="0">
              <a:spcBef>
                <a:spcPct val="0"/>
              </a:spcBef>
              <a:spcAft>
                <a:spcPct val="0"/>
              </a:spcAft>
              <a:tabLst>
                <a:tab pos="718435" algn="l"/>
                <a:tab pos="1436880" algn="l"/>
                <a:tab pos="2240956" algn="l"/>
                <a:tab pos="2959396" algn="l"/>
                <a:tab pos="3763471" algn="l"/>
                <a:tab pos="4481910" algn="l"/>
              </a:tabLst>
              <a:defRPr/>
            </a:pPr>
            <a:r>
              <a:rPr lang="en-US" sz="1200" b="1" dirty="0">
                <a:solidFill>
                  <a:schemeClr val="tx2">
                    <a:lumMod val="50000"/>
                  </a:schemeClr>
                </a:solidFill>
                <a:ea typeface="MS PGothic" pitchFamily="34" charset="-128"/>
                <a:cs typeface="Arial" pitchFamily="34" charset="0"/>
              </a:rPr>
              <a:t>250 	188	160	135	122	64	23	Placebo</a:t>
            </a:r>
          </a:p>
        </p:txBody>
      </p:sp>
      <p:sp>
        <p:nvSpPr>
          <p:cNvPr id="201" name="Rectangle 200">
            <a:extLst>
              <a:ext uri="{FF2B5EF4-FFF2-40B4-BE49-F238E27FC236}">
                <a16:creationId xmlns:a16="http://schemas.microsoft.com/office/drawing/2014/main" id="{9B993D02-0260-438F-9E0D-F4DAE42A2CDD}"/>
              </a:ext>
            </a:extLst>
          </p:cNvPr>
          <p:cNvSpPr/>
          <p:nvPr/>
        </p:nvSpPr>
        <p:spPr>
          <a:xfrm>
            <a:off x="49074" y="6514259"/>
            <a:ext cx="3657615" cy="276908"/>
          </a:xfrm>
          <a:prstGeom prst="rect">
            <a:avLst/>
          </a:prstGeom>
        </p:spPr>
        <p:txBody>
          <a:bodyPr wrap="none" lIns="91350" tIns="45675" rIns="91350" bIns="45675">
            <a:spAutoFit/>
          </a:bodyPr>
          <a:lstStyle/>
          <a:p>
            <a:pPr algn="r" defTabSz="914400"/>
            <a:r>
              <a:rPr lang="de-CH" sz="1200" dirty="0">
                <a:solidFill>
                  <a:srgbClr val="FFFFFF"/>
                </a:solidFill>
                <a:cs typeface="Arial" pitchFamily="34" charset="0"/>
              </a:rPr>
              <a:t> 1. Pulido T, </a:t>
            </a:r>
            <a:r>
              <a:rPr lang="de-CH" sz="1200" i="1" dirty="0">
                <a:solidFill>
                  <a:srgbClr val="FFFFFF"/>
                </a:solidFill>
                <a:cs typeface="Arial" pitchFamily="34" charset="0"/>
              </a:rPr>
              <a:t>et al. N Engl J Med </a:t>
            </a:r>
            <a:r>
              <a:rPr lang="de-CH" sz="1200" dirty="0">
                <a:solidFill>
                  <a:srgbClr val="FFFFFF"/>
                </a:solidFill>
                <a:cs typeface="Arial" pitchFamily="34" charset="0"/>
              </a:rPr>
              <a:t>2013; 369: 809-18.</a:t>
            </a:r>
          </a:p>
        </p:txBody>
      </p:sp>
      <p:sp>
        <p:nvSpPr>
          <p:cNvPr id="202" name="Freeform 152">
            <a:extLst>
              <a:ext uri="{FF2B5EF4-FFF2-40B4-BE49-F238E27FC236}">
                <a16:creationId xmlns:a16="http://schemas.microsoft.com/office/drawing/2014/main" id="{D464BF9C-BE31-41A4-A271-C4D3B5D01283}"/>
              </a:ext>
            </a:extLst>
          </p:cNvPr>
          <p:cNvSpPr>
            <a:spLocks/>
          </p:cNvSpPr>
          <p:nvPr/>
        </p:nvSpPr>
        <p:spPr bwMode="auto">
          <a:xfrm>
            <a:off x="885032" y="1394283"/>
            <a:ext cx="4482000" cy="2056177"/>
          </a:xfrm>
          <a:custGeom>
            <a:avLst/>
            <a:gdLst>
              <a:gd name="T0" fmla="*/ 2147483647 w 2393"/>
              <a:gd name="T1" fmla="*/ 2147483647 h 1151"/>
              <a:gd name="T2" fmla="*/ 2147483647 w 2393"/>
              <a:gd name="T3" fmla="*/ 2147483647 h 1151"/>
              <a:gd name="T4" fmla="*/ 2147483647 w 2393"/>
              <a:gd name="T5" fmla="*/ 2147483647 h 1151"/>
              <a:gd name="T6" fmla="*/ 2147483647 w 2393"/>
              <a:gd name="T7" fmla="*/ 2147483647 h 1151"/>
              <a:gd name="T8" fmla="*/ 2147483647 w 2393"/>
              <a:gd name="T9" fmla="*/ 2147483647 h 1151"/>
              <a:gd name="T10" fmla="*/ 2147483647 w 2393"/>
              <a:gd name="T11" fmla="*/ 2147483647 h 1151"/>
              <a:gd name="T12" fmla="*/ 2147483647 w 2393"/>
              <a:gd name="T13" fmla="*/ 2147483647 h 1151"/>
              <a:gd name="T14" fmla="*/ 2147483647 w 2393"/>
              <a:gd name="T15" fmla="*/ 2147483647 h 1151"/>
              <a:gd name="T16" fmla="*/ 2147483647 w 2393"/>
              <a:gd name="T17" fmla="*/ 2147483647 h 1151"/>
              <a:gd name="T18" fmla="*/ 2147483647 w 2393"/>
              <a:gd name="T19" fmla="*/ 2147483647 h 1151"/>
              <a:gd name="T20" fmla="*/ 2147483647 w 2393"/>
              <a:gd name="T21" fmla="*/ 2147483647 h 1151"/>
              <a:gd name="T22" fmla="*/ 2147483647 w 2393"/>
              <a:gd name="T23" fmla="*/ 2147483647 h 1151"/>
              <a:gd name="T24" fmla="*/ 2147483647 w 2393"/>
              <a:gd name="T25" fmla="*/ 2147483647 h 1151"/>
              <a:gd name="T26" fmla="*/ 2147483647 w 2393"/>
              <a:gd name="T27" fmla="*/ 2147483647 h 1151"/>
              <a:gd name="T28" fmla="*/ 2147483647 w 2393"/>
              <a:gd name="T29" fmla="*/ 2147483647 h 1151"/>
              <a:gd name="T30" fmla="*/ 2147483647 w 2393"/>
              <a:gd name="T31" fmla="*/ 2147483647 h 1151"/>
              <a:gd name="T32" fmla="*/ 2147483647 w 2393"/>
              <a:gd name="T33" fmla="*/ 2147483647 h 1151"/>
              <a:gd name="T34" fmla="*/ 2147483647 w 2393"/>
              <a:gd name="T35" fmla="*/ 2147483647 h 1151"/>
              <a:gd name="T36" fmla="*/ 2147483647 w 2393"/>
              <a:gd name="T37" fmla="*/ 2147483647 h 1151"/>
              <a:gd name="T38" fmla="*/ 2147483647 w 2393"/>
              <a:gd name="T39" fmla="*/ 2147483647 h 1151"/>
              <a:gd name="T40" fmla="*/ 2147483647 w 2393"/>
              <a:gd name="T41" fmla="*/ 2147483647 h 1151"/>
              <a:gd name="T42" fmla="*/ 2147483647 w 2393"/>
              <a:gd name="T43" fmla="*/ 2147483647 h 1151"/>
              <a:gd name="T44" fmla="*/ 2147483647 w 2393"/>
              <a:gd name="T45" fmla="*/ 2147483647 h 1151"/>
              <a:gd name="T46" fmla="*/ 2147483647 w 2393"/>
              <a:gd name="T47" fmla="*/ 2147483647 h 1151"/>
              <a:gd name="T48" fmla="*/ 2147483647 w 2393"/>
              <a:gd name="T49" fmla="*/ 2147483647 h 1151"/>
              <a:gd name="T50" fmla="*/ 2147483647 w 2393"/>
              <a:gd name="T51" fmla="*/ 2147483647 h 1151"/>
              <a:gd name="T52" fmla="*/ 2147483647 w 2393"/>
              <a:gd name="T53" fmla="*/ 2147483647 h 1151"/>
              <a:gd name="T54" fmla="*/ 2147483647 w 2393"/>
              <a:gd name="T55" fmla="*/ 2147483647 h 1151"/>
              <a:gd name="T56" fmla="*/ 2147483647 w 2393"/>
              <a:gd name="T57" fmla="*/ 2147483647 h 1151"/>
              <a:gd name="T58" fmla="*/ 2147483647 w 2393"/>
              <a:gd name="T59" fmla="*/ 2147483647 h 1151"/>
              <a:gd name="T60" fmla="*/ 2147483647 w 2393"/>
              <a:gd name="T61" fmla="*/ 2147483647 h 1151"/>
              <a:gd name="T62" fmla="*/ 2147483647 w 2393"/>
              <a:gd name="T63" fmla="*/ 2147483647 h 1151"/>
              <a:gd name="T64" fmla="*/ 2147483647 w 2393"/>
              <a:gd name="T65" fmla="*/ 2147483647 h 1151"/>
              <a:gd name="T66" fmla="*/ 2147483647 w 2393"/>
              <a:gd name="T67" fmla="*/ 2147483647 h 1151"/>
              <a:gd name="T68" fmla="*/ 2147483647 w 2393"/>
              <a:gd name="T69" fmla="*/ 2147483647 h 1151"/>
              <a:gd name="T70" fmla="*/ 2147483647 w 2393"/>
              <a:gd name="T71" fmla="*/ 2147483647 h 1151"/>
              <a:gd name="T72" fmla="*/ 2147483647 w 2393"/>
              <a:gd name="T73" fmla="*/ 2147483647 h 1151"/>
              <a:gd name="T74" fmla="*/ 2147483647 w 2393"/>
              <a:gd name="T75" fmla="*/ 2147483647 h 1151"/>
              <a:gd name="T76" fmla="*/ 2147483647 w 2393"/>
              <a:gd name="T77" fmla="*/ 2147483647 h 1151"/>
              <a:gd name="T78" fmla="*/ 2147483647 w 2393"/>
              <a:gd name="T79" fmla="*/ 2147483647 h 1151"/>
              <a:gd name="T80" fmla="*/ 2147483647 w 2393"/>
              <a:gd name="T81" fmla="*/ 2147483647 h 1151"/>
              <a:gd name="T82" fmla="*/ 2147483647 w 2393"/>
              <a:gd name="T83" fmla="*/ 2147483647 h 1151"/>
              <a:gd name="T84" fmla="*/ 2147483647 w 2393"/>
              <a:gd name="T85" fmla="*/ 2147483647 h 1151"/>
              <a:gd name="T86" fmla="*/ 2147483647 w 2393"/>
              <a:gd name="T87" fmla="*/ 2147483647 h 1151"/>
              <a:gd name="T88" fmla="*/ 2147483647 w 2393"/>
              <a:gd name="T89" fmla="*/ 2147483647 h 1151"/>
              <a:gd name="T90" fmla="*/ 2147483647 w 2393"/>
              <a:gd name="T91" fmla="*/ 2147483647 h 1151"/>
              <a:gd name="T92" fmla="*/ 2147483647 w 2393"/>
              <a:gd name="T93" fmla="*/ 2147483647 h 1151"/>
              <a:gd name="T94" fmla="*/ 2147483647 w 2393"/>
              <a:gd name="T95" fmla="*/ 2147483647 h 1151"/>
              <a:gd name="T96" fmla="*/ 2147483647 w 2393"/>
              <a:gd name="T97" fmla="*/ 2147483647 h 1151"/>
              <a:gd name="T98" fmla="*/ 2147483647 w 2393"/>
              <a:gd name="T99" fmla="*/ 2147483647 h 1151"/>
              <a:gd name="T100" fmla="*/ 2147483647 w 2393"/>
              <a:gd name="T101" fmla="*/ 2147483647 h 1151"/>
              <a:gd name="T102" fmla="*/ 2147483647 w 2393"/>
              <a:gd name="T103" fmla="*/ 2147483647 h 1151"/>
              <a:gd name="T104" fmla="*/ 2147483647 w 2393"/>
              <a:gd name="T105" fmla="*/ 2147483647 h 1151"/>
              <a:gd name="T106" fmla="*/ 2147483647 w 2393"/>
              <a:gd name="T107" fmla="*/ 2147483647 h 1151"/>
              <a:gd name="T108" fmla="*/ 2147483647 w 2393"/>
              <a:gd name="T109" fmla="*/ 2147483647 h 1151"/>
              <a:gd name="T110" fmla="*/ 2147483647 w 2393"/>
              <a:gd name="T111" fmla="*/ 2147483647 h 1151"/>
              <a:gd name="T112" fmla="*/ 2147483647 w 2393"/>
              <a:gd name="T113" fmla="*/ 2147483647 h 11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93"/>
              <a:gd name="T172" fmla="*/ 0 h 1151"/>
              <a:gd name="T173" fmla="*/ 2393 w 2393"/>
              <a:gd name="T174" fmla="*/ 1151 h 1151"/>
              <a:gd name="connsiteX0" fmla="*/ 0 w 10000"/>
              <a:gd name="connsiteY0" fmla="*/ 0 h 9948"/>
              <a:gd name="connsiteX1" fmla="*/ 0 w 10000"/>
              <a:gd name="connsiteY1" fmla="*/ 0 h 9948"/>
              <a:gd name="connsiteX2" fmla="*/ 67 w 10000"/>
              <a:gd name="connsiteY2" fmla="*/ 0 h 9948"/>
              <a:gd name="connsiteX3" fmla="*/ 67 w 10000"/>
              <a:gd name="connsiteY3" fmla="*/ 52 h 9948"/>
              <a:gd name="connsiteX4" fmla="*/ 67 w 10000"/>
              <a:gd name="connsiteY4" fmla="*/ 165 h 9948"/>
              <a:gd name="connsiteX5" fmla="*/ 92 w 10000"/>
              <a:gd name="connsiteY5" fmla="*/ 165 h 9948"/>
              <a:gd name="connsiteX6" fmla="*/ 138 w 10000"/>
              <a:gd name="connsiteY6" fmla="*/ 165 h 9948"/>
              <a:gd name="connsiteX7" fmla="*/ 138 w 10000"/>
              <a:gd name="connsiteY7" fmla="*/ 217 h 9948"/>
              <a:gd name="connsiteX8" fmla="*/ 159 w 10000"/>
              <a:gd name="connsiteY8" fmla="*/ 217 h 9948"/>
              <a:gd name="connsiteX9" fmla="*/ 159 w 10000"/>
              <a:gd name="connsiteY9" fmla="*/ 278 h 9948"/>
              <a:gd name="connsiteX10" fmla="*/ 205 w 10000"/>
              <a:gd name="connsiteY10" fmla="*/ 278 h 9948"/>
              <a:gd name="connsiteX11" fmla="*/ 205 w 10000"/>
              <a:gd name="connsiteY11" fmla="*/ 382 h 9948"/>
              <a:gd name="connsiteX12" fmla="*/ 230 w 10000"/>
              <a:gd name="connsiteY12" fmla="*/ 382 h 9948"/>
              <a:gd name="connsiteX13" fmla="*/ 230 w 10000"/>
              <a:gd name="connsiteY13" fmla="*/ 434 h 9948"/>
              <a:gd name="connsiteX14" fmla="*/ 276 w 10000"/>
              <a:gd name="connsiteY14" fmla="*/ 434 h 9948"/>
              <a:gd name="connsiteX15" fmla="*/ 276 w 10000"/>
              <a:gd name="connsiteY15" fmla="*/ 599 h 9948"/>
              <a:gd name="connsiteX16" fmla="*/ 297 w 10000"/>
              <a:gd name="connsiteY16" fmla="*/ 599 h 9948"/>
              <a:gd name="connsiteX17" fmla="*/ 297 w 10000"/>
              <a:gd name="connsiteY17" fmla="*/ 660 h 9948"/>
              <a:gd name="connsiteX18" fmla="*/ 322 w 10000"/>
              <a:gd name="connsiteY18" fmla="*/ 660 h 9948"/>
              <a:gd name="connsiteX19" fmla="*/ 322 w 10000"/>
              <a:gd name="connsiteY19" fmla="*/ 765 h 9948"/>
              <a:gd name="connsiteX20" fmla="*/ 343 w 10000"/>
              <a:gd name="connsiteY20" fmla="*/ 765 h 9948"/>
              <a:gd name="connsiteX21" fmla="*/ 343 w 10000"/>
              <a:gd name="connsiteY21" fmla="*/ 817 h 9948"/>
              <a:gd name="connsiteX22" fmla="*/ 368 w 10000"/>
              <a:gd name="connsiteY22" fmla="*/ 817 h 9948"/>
              <a:gd name="connsiteX23" fmla="*/ 481 w 10000"/>
              <a:gd name="connsiteY23" fmla="*/ 817 h 9948"/>
              <a:gd name="connsiteX24" fmla="*/ 481 w 10000"/>
              <a:gd name="connsiteY24" fmla="*/ 982 h 9948"/>
              <a:gd name="connsiteX25" fmla="*/ 506 w 10000"/>
              <a:gd name="connsiteY25" fmla="*/ 982 h 9948"/>
              <a:gd name="connsiteX26" fmla="*/ 506 w 10000"/>
              <a:gd name="connsiteY26" fmla="*/ 1147 h 9948"/>
              <a:gd name="connsiteX27" fmla="*/ 552 w 10000"/>
              <a:gd name="connsiteY27" fmla="*/ 1147 h 9948"/>
              <a:gd name="connsiteX28" fmla="*/ 552 w 10000"/>
              <a:gd name="connsiteY28" fmla="*/ 1199 h 9948"/>
              <a:gd name="connsiteX29" fmla="*/ 573 w 10000"/>
              <a:gd name="connsiteY29" fmla="*/ 1199 h 9948"/>
              <a:gd name="connsiteX30" fmla="*/ 573 w 10000"/>
              <a:gd name="connsiteY30" fmla="*/ 1312 h 9948"/>
              <a:gd name="connsiteX31" fmla="*/ 644 w 10000"/>
              <a:gd name="connsiteY31" fmla="*/ 1312 h 9948"/>
              <a:gd name="connsiteX32" fmla="*/ 644 w 10000"/>
              <a:gd name="connsiteY32" fmla="*/ 1364 h 9948"/>
              <a:gd name="connsiteX33" fmla="*/ 644 w 10000"/>
              <a:gd name="connsiteY33" fmla="*/ 1477 h 9948"/>
              <a:gd name="connsiteX34" fmla="*/ 664 w 10000"/>
              <a:gd name="connsiteY34" fmla="*/ 1477 h 9948"/>
              <a:gd name="connsiteX35" fmla="*/ 664 w 10000"/>
              <a:gd name="connsiteY35" fmla="*/ 1529 h 9948"/>
              <a:gd name="connsiteX36" fmla="*/ 756 w 10000"/>
              <a:gd name="connsiteY36" fmla="*/ 1529 h 9948"/>
              <a:gd name="connsiteX37" fmla="*/ 756 w 10000"/>
              <a:gd name="connsiteY37" fmla="*/ 1642 h 9948"/>
              <a:gd name="connsiteX38" fmla="*/ 781 w 10000"/>
              <a:gd name="connsiteY38" fmla="*/ 1642 h 9948"/>
              <a:gd name="connsiteX39" fmla="*/ 781 w 10000"/>
              <a:gd name="connsiteY39" fmla="*/ 1694 h 9948"/>
              <a:gd name="connsiteX40" fmla="*/ 802 w 10000"/>
              <a:gd name="connsiteY40" fmla="*/ 1694 h 9948"/>
              <a:gd name="connsiteX41" fmla="*/ 802 w 10000"/>
              <a:gd name="connsiteY41" fmla="*/ 1746 h 9948"/>
              <a:gd name="connsiteX42" fmla="*/ 827 w 10000"/>
              <a:gd name="connsiteY42" fmla="*/ 1746 h 9948"/>
              <a:gd name="connsiteX43" fmla="*/ 827 w 10000"/>
              <a:gd name="connsiteY43" fmla="*/ 1859 h 9948"/>
              <a:gd name="connsiteX44" fmla="*/ 848 w 10000"/>
              <a:gd name="connsiteY44" fmla="*/ 1859 h 9948"/>
              <a:gd name="connsiteX45" fmla="*/ 848 w 10000"/>
              <a:gd name="connsiteY45" fmla="*/ 2076 h 9948"/>
              <a:gd name="connsiteX46" fmla="*/ 848 w 10000"/>
              <a:gd name="connsiteY46" fmla="*/ 2189 h 9948"/>
              <a:gd name="connsiteX47" fmla="*/ 848 w 10000"/>
              <a:gd name="connsiteY47" fmla="*/ 2242 h 9948"/>
              <a:gd name="connsiteX48" fmla="*/ 873 w 10000"/>
              <a:gd name="connsiteY48" fmla="*/ 2242 h 9948"/>
              <a:gd name="connsiteX49" fmla="*/ 873 w 10000"/>
              <a:gd name="connsiteY49" fmla="*/ 2294 h 9948"/>
              <a:gd name="connsiteX50" fmla="*/ 919 w 10000"/>
              <a:gd name="connsiteY50" fmla="*/ 2294 h 9948"/>
              <a:gd name="connsiteX51" fmla="*/ 919 w 10000"/>
              <a:gd name="connsiteY51" fmla="*/ 2407 h 9948"/>
              <a:gd name="connsiteX52" fmla="*/ 986 w 10000"/>
              <a:gd name="connsiteY52" fmla="*/ 2407 h 9948"/>
              <a:gd name="connsiteX53" fmla="*/ 986 w 10000"/>
              <a:gd name="connsiteY53" fmla="*/ 2459 h 9948"/>
              <a:gd name="connsiteX54" fmla="*/ 1103 w 10000"/>
              <a:gd name="connsiteY54" fmla="*/ 2459 h 9948"/>
              <a:gd name="connsiteX55" fmla="*/ 1103 w 10000"/>
              <a:gd name="connsiteY55" fmla="*/ 2624 h 9948"/>
              <a:gd name="connsiteX56" fmla="*/ 1103 w 10000"/>
              <a:gd name="connsiteY56" fmla="*/ 2737 h 9948"/>
              <a:gd name="connsiteX57" fmla="*/ 1103 w 10000"/>
              <a:gd name="connsiteY57" fmla="*/ 2789 h 9948"/>
              <a:gd name="connsiteX58" fmla="*/ 1170 w 10000"/>
              <a:gd name="connsiteY58" fmla="*/ 2789 h 9948"/>
              <a:gd name="connsiteX59" fmla="*/ 1237 w 10000"/>
              <a:gd name="connsiteY59" fmla="*/ 2789 h 9948"/>
              <a:gd name="connsiteX60" fmla="*/ 1237 w 10000"/>
              <a:gd name="connsiteY60" fmla="*/ 2893 h 9948"/>
              <a:gd name="connsiteX61" fmla="*/ 1283 w 10000"/>
              <a:gd name="connsiteY61" fmla="*/ 2893 h 9948"/>
              <a:gd name="connsiteX62" fmla="*/ 1283 w 10000"/>
              <a:gd name="connsiteY62" fmla="*/ 2954 h 9948"/>
              <a:gd name="connsiteX63" fmla="*/ 1375 w 10000"/>
              <a:gd name="connsiteY63" fmla="*/ 2954 h 9948"/>
              <a:gd name="connsiteX64" fmla="*/ 1375 w 10000"/>
              <a:gd name="connsiteY64" fmla="*/ 3006 h 9948"/>
              <a:gd name="connsiteX65" fmla="*/ 1400 w 10000"/>
              <a:gd name="connsiteY65" fmla="*/ 3006 h 9948"/>
              <a:gd name="connsiteX66" fmla="*/ 1400 w 10000"/>
              <a:gd name="connsiteY66" fmla="*/ 3119 h 9948"/>
              <a:gd name="connsiteX67" fmla="*/ 1421 w 10000"/>
              <a:gd name="connsiteY67" fmla="*/ 3119 h 9948"/>
              <a:gd name="connsiteX68" fmla="*/ 1421 w 10000"/>
              <a:gd name="connsiteY68" fmla="*/ 3171 h 9948"/>
              <a:gd name="connsiteX69" fmla="*/ 1513 w 10000"/>
              <a:gd name="connsiteY69" fmla="*/ 3171 h 9948"/>
              <a:gd name="connsiteX70" fmla="*/ 1513 w 10000"/>
              <a:gd name="connsiteY70" fmla="*/ 3284 h 9948"/>
              <a:gd name="connsiteX71" fmla="*/ 1538 w 10000"/>
              <a:gd name="connsiteY71" fmla="*/ 3284 h 9948"/>
              <a:gd name="connsiteX72" fmla="*/ 1538 w 10000"/>
              <a:gd name="connsiteY72" fmla="*/ 3336 h 9948"/>
              <a:gd name="connsiteX73" fmla="*/ 1559 w 10000"/>
              <a:gd name="connsiteY73" fmla="*/ 3336 h 9948"/>
              <a:gd name="connsiteX74" fmla="*/ 1559 w 10000"/>
              <a:gd name="connsiteY74" fmla="*/ 3440 h 9948"/>
              <a:gd name="connsiteX75" fmla="*/ 1559 w 10000"/>
              <a:gd name="connsiteY75" fmla="*/ 3501 h 9948"/>
              <a:gd name="connsiteX76" fmla="*/ 1584 w 10000"/>
              <a:gd name="connsiteY76" fmla="*/ 3501 h 9948"/>
              <a:gd name="connsiteX77" fmla="*/ 1630 w 10000"/>
              <a:gd name="connsiteY77" fmla="*/ 3501 h 9948"/>
              <a:gd name="connsiteX78" fmla="*/ 1630 w 10000"/>
              <a:gd name="connsiteY78" fmla="*/ 3606 h 9948"/>
              <a:gd name="connsiteX79" fmla="*/ 1630 w 10000"/>
              <a:gd name="connsiteY79" fmla="*/ 3666 h 9948"/>
              <a:gd name="connsiteX80" fmla="*/ 1651 w 10000"/>
              <a:gd name="connsiteY80" fmla="*/ 3666 h 9948"/>
              <a:gd name="connsiteX81" fmla="*/ 1651 w 10000"/>
              <a:gd name="connsiteY81" fmla="*/ 3771 h 9948"/>
              <a:gd name="connsiteX82" fmla="*/ 1676 w 10000"/>
              <a:gd name="connsiteY82" fmla="*/ 3771 h 9948"/>
              <a:gd name="connsiteX83" fmla="*/ 1676 w 10000"/>
              <a:gd name="connsiteY83" fmla="*/ 3823 h 9948"/>
              <a:gd name="connsiteX84" fmla="*/ 1722 w 10000"/>
              <a:gd name="connsiteY84" fmla="*/ 3823 h 9948"/>
              <a:gd name="connsiteX85" fmla="*/ 1722 w 10000"/>
              <a:gd name="connsiteY85" fmla="*/ 3936 h 9948"/>
              <a:gd name="connsiteX86" fmla="*/ 1743 w 10000"/>
              <a:gd name="connsiteY86" fmla="*/ 3936 h 9948"/>
              <a:gd name="connsiteX87" fmla="*/ 1743 w 10000"/>
              <a:gd name="connsiteY87" fmla="*/ 3988 h 9948"/>
              <a:gd name="connsiteX88" fmla="*/ 1814 w 10000"/>
              <a:gd name="connsiteY88" fmla="*/ 3988 h 9948"/>
              <a:gd name="connsiteX89" fmla="*/ 1906 w 10000"/>
              <a:gd name="connsiteY89" fmla="*/ 3988 h 9948"/>
              <a:gd name="connsiteX90" fmla="*/ 1906 w 10000"/>
              <a:gd name="connsiteY90" fmla="*/ 4049 h 9948"/>
              <a:gd name="connsiteX91" fmla="*/ 1926 w 10000"/>
              <a:gd name="connsiteY91" fmla="*/ 4049 h 9948"/>
              <a:gd name="connsiteX92" fmla="*/ 1952 w 10000"/>
              <a:gd name="connsiteY92" fmla="*/ 4049 h 9948"/>
              <a:gd name="connsiteX93" fmla="*/ 1952 w 10000"/>
              <a:gd name="connsiteY93" fmla="*/ 4153 h 9948"/>
              <a:gd name="connsiteX94" fmla="*/ 1997 w 10000"/>
              <a:gd name="connsiteY94" fmla="*/ 4153 h 9948"/>
              <a:gd name="connsiteX95" fmla="*/ 2135 w 10000"/>
              <a:gd name="connsiteY95" fmla="*/ 4153 h 9948"/>
              <a:gd name="connsiteX96" fmla="*/ 2135 w 10000"/>
              <a:gd name="connsiteY96" fmla="*/ 4205 h 9948"/>
              <a:gd name="connsiteX97" fmla="*/ 2248 w 10000"/>
              <a:gd name="connsiteY97" fmla="*/ 4205 h 9948"/>
              <a:gd name="connsiteX98" fmla="*/ 2248 w 10000"/>
              <a:gd name="connsiteY98" fmla="*/ 4318 h 9948"/>
              <a:gd name="connsiteX99" fmla="*/ 2269 w 10000"/>
              <a:gd name="connsiteY99" fmla="*/ 4318 h 9948"/>
              <a:gd name="connsiteX100" fmla="*/ 2269 w 10000"/>
              <a:gd name="connsiteY100" fmla="*/ 4370 h 9948"/>
              <a:gd name="connsiteX101" fmla="*/ 2407 w 10000"/>
              <a:gd name="connsiteY101" fmla="*/ 4370 h 9948"/>
              <a:gd name="connsiteX102" fmla="*/ 2407 w 10000"/>
              <a:gd name="connsiteY102" fmla="*/ 4483 h 9948"/>
              <a:gd name="connsiteX103" fmla="*/ 2432 w 10000"/>
              <a:gd name="connsiteY103" fmla="*/ 4483 h 9948"/>
              <a:gd name="connsiteX104" fmla="*/ 2545 w 10000"/>
              <a:gd name="connsiteY104" fmla="*/ 4483 h 9948"/>
              <a:gd name="connsiteX105" fmla="*/ 2545 w 10000"/>
              <a:gd name="connsiteY105" fmla="*/ 4535 h 9948"/>
              <a:gd name="connsiteX106" fmla="*/ 2591 w 10000"/>
              <a:gd name="connsiteY106" fmla="*/ 4535 h 9948"/>
              <a:gd name="connsiteX107" fmla="*/ 2591 w 10000"/>
              <a:gd name="connsiteY107" fmla="*/ 4648 h 9948"/>
              <a:gd name="connsiteX108" fmla="*/ 2591 w 10000"/>
              <a:gd name="connsiteY108" fmla="*/ 4700 h 9948"/>
              <a:gd name="connsiteX109" fmla="*/ 2637 w 10000"/>
              <a:gd name="connsiteY109" fmla="*/ 4700 h 9948"/>
              <a:gd name="connsiteX110" fmla="*/ 2637 w 10000"/>
              <a:gd name="connsiteY110" fmla="*/ 4813 h 9948"/>
              <a:gd name="connsiteX111" fmla="*/ 2708 w 10000"/>
              <a:gd name="connsiteY111" fmla="*/ 4813 h 9948"/>
              <a:gd name="connsiteX112" fmla="*/ 2708 w 10000"/>
              <a:gd name="connsiteY112" fmla="*/ 4865 h 9948"/>
              <a:gd name="connsiteX113" fmla="*/ 2754 w 10000"/>
              <a:gd name="connsiteY113" fmla="*/ 4865 h 9948"/>
              <a:gd name="connsiteX114" fmla="*/ 2754 w 10000"/>
              <a:gd name="connsiteY114" fmla="*/ 4978 h 9948"/>
              <a:gd name="connsiteX115" fmla="*/ 2775 w 10000"/>
              <a:gd name="connsiteY115" fmla="*/ 4978 h 9948"/>
              <a:gd name="connsiteX116" fmla="*/ 2775 w 10000"/>
              <a:gd name="connsiteY116" fmla="*/ 5083 h 9948"/>
              <a:gd name="connsiteX117" fmla="*/ 2821 w 10000"/>
              <a:gd name="connsiteY117" fmla="*/ 5083 h 9948"/>
              <a:gd name="connsiteX118" fmla="*/ 2821 w 10000"/>
              <a:gd name="connsiteY118" fmla="*/ 5135 h 9948"/>
              <a:gd name="connsiteX119" fmla="*/ 2959 w 10000"/>
              <a:gd name="connsiteY119" fmla="*/ 5135 h 9948"/>
              <a:gd name="connsiteX120" fmla="*/ 2959 w 10000"/>
              <a:gd name="connsiteY120" fmla="*/ 5248 h 9948"/>
              <a:gd name="connsiteX121" fmla="*/ 3051 w 10000"/>
              <a:gd name="connsiteY121" fmla="*/ 5248 h 9948"/>
              <a:gd name="connsiteX122" fmla="*/ 3051 w 10000"/>
              <a:gd name="connsiteY122" fmla="*/ 5300 h 9948"/>
              <a:gd name="connsiteX123" fmla="*/ 3097 w 10000"/>
              <a:gd name="connsiteY123" fmla="*/ 5300 h 9948"/>
              <a:gd name="connsiteX124" fmla="*/ 3097 w 10000"/>
              <a:gd name="connsiteY124" fmla="*/ 5413 h 9948"/>
              <a:gd name="connsiteX125" fmla="*/ 3209 w 10000"/>
              <a:gd name="connsiteY125" fmla="*/ 5413 h 9948"/>
              <a:gd name="connsiteX126" fmla="*/ 3234 w 10000"/>
              <a:gd name="connsiteY126" fmla="*/ 5413 h 9948"/>
              <a:gd name="connsiteX127" fmla="*/ 3347 w 10000"/>
              <a:gd name="connsiteY127" fmla="*/ 5413 h 9948"/>
              <a:gd name="connsiteX128" fmla="*/ 3347 w 10000"/>
              <a:gd name="connsiteY128" fmla="*/ 5578 h 9948"/>
              <a:gd name="connsiteX129" fmla="*/ 3347 w 10000"/>
              <a:gd name="connsiteY129" fmla="*/ 5743 h 9948"/>
              <a:gd name="connsiteX130" fmla="*/ 3372 w 10000"/>
              <a:gd name="connsiteY130" fmla="*/ 5743 h 9948"/>
              <a:gd name="connsiteX131" fmla="*/ 3372 w 10000"/>
              <a:gd name="connsiteY131" fmla="*/ 5795 h 9948"/>
              <a:gd name="connsiteX132" fmla="*/ 3393 w 10000"/>
              <a:gd name="connsiteY132" fmla="*/ 5795 h 9948"/>
              <a:gd name="connsiteX133" fmla="*/ 3393 w 10000"/>
              <a:gd name="connsiteY133" fmla="*/ 5908 h 9948"/>
              <a:gd name="connsiteX134" fmla="*/ 3531 w 10000"/>
              <a:gd name="connsiteY134" fmla="*/ 5908 h 9948"/>
              <a:gd name="connsiteX135" fmla="*/ 3577 w 10000"/>
              <a:gd name="connsiteY135" fmla="*/ 5908 h 9948"/>
              <a:gd name="connsiteX136" fmla="*/ 3623 w 10000"/>
              <a:gd name="connsiteY136" fmla="*/ 5908 h 9948"/>
              <a:gd name="connsiteX137" fmla="*/ 3623 w 10000"/>
              <a:gd name="connsiteY137" fmla="*/ 6064 h 9948"/>
              <a:gd name="connsiteX138" fmla="*/ 3648 w 10000"/>
              <a:gd name="connsiteY138" fmla="*/ 6064 h 9948"/>
              <a:gd name="connsiteX139" fmla="*/ 3648 w 10000"/>
              <a:gd name="connsiteY139" fmla="*/ 6125 h 9948"/>
              <a:gd name="connsiteX140" fmla="*/ 3694 w 10000"/>
              <a:gd name="connsiteY140" fmla="*/ 6125 h 9948"/>
              <a:gd name="connsiteX141" fmla="*/ 3694 w 10000"/>
              <a:gd name="connsiteY141" fmla="*/ 6229 h 9948"/>
              <a:gd name="connsiteX142" fmla="*/ 3807 w 10000"/>
              <a:gd name="connsiteY142" fmla="*/ 6229 h 9948"/>
              <a:gd name="connsiteX143" fmla="*/ 3807 w 10000"/>
              <a:gd name="connsiteY143" fmla="*/ 6342 h 9948"/>
              <a:gd name="connsiteX144" fmla="*/ 3899 w 10000"/>
              <a:gd name="connsiteY144" fmla="*/ 6342 h 9948"/>
              <a:gd name="connsiteX145" fmla="*/ 3899 w 10000"/>
              <a:gd name="connsiteY145" fmla="*/ 6394 h 9948"/>
              <a:gd name="connsiteX146" fmla="*/ 3924 w 10000"/>
              <a:gd name="connsiteY146" fmla="*/ 6394 h 9948"/>
              <a:gd name="connsiteX147" fmla="*/ 3924 w 10000"/>
              <a:gd name="connsiteY147" fmla="*/ 6507 h 9948"/>
              <a:gd name="connsiteX148" fmla="*/ 3991 w 10000"/>
              <a:gd name="connsiteY148" fmla="*/ 6507 h 9948"/>
              <a:gd name="connsiteX149" fmla="*/ 3991 w 10000"/>
              <a:gd name="connsiteY149" fmla="*/ 6560 h 9948"/>
              <a:gd name="connsiteX150" fmla="*/ 4016 w 10000"/>
              <a:gd name="connsiteY150" fmla="*/ 6560 h 9948"/>
              <a:gd name="connsiteX151" fmla="*/ 4016 w 10000"/>
              <a:gd name="connsiteY151" fmla="*/ 6672 h 9948"/>
              <a:gd name="connsiteX152" fmla="*/ 4200 w 10000"/>
              <a:gd name="connsiteY152" fmla="*/ 6672 h 9948"/>
              <a:gd name="connsiteX153" fmla="*/ 4200 w 10000"/>
              <a:gd name="connsiteY153" fmla="*/ 6725 h 9948"/>
              <a:gd name="connsiteX154" fmla="*/ 4221 w 10000"/>
              <a:gd name="connsiteY154" fmla="*/ 6725 h 9948"/>
              <a:gd name="connsiteX155" fmla="*/ 4221 w 10000"/>
              <a:gd name="connsiteY155" fmla="*/ 6829 h 9948"/>
              <a:gd name="connsiteX156" fmla="*/ 4267 w 10000"/>
              <a:gd name="connsiteY156" fmla="*/ 6829 h 9948"/>
              <a:gd name="connsiteX157" fmla="*/ 4267 w 10000"/>
              <a:gd name="connsiteY157" fmla="*/ 6890 h 9948"/>
              <a:gd name="connsiteX158" fmla="*/ 4405 w 10000"/>
              <a:gd name="connsiteY158" fmla="*/ 6890 h 9948"/>
              <a:gd name="connsiteX159" fmla="*/ 4405 w 10000"/>
              <a:gd name="connsiteY159" fmla="*/ 6994 h 9948"/>
              <a:gd name="connsiteX160" fmla="*/ 4496 w 10000"/>
              <a:gd name="connsiteY160" fmla="*/ 6994 h 9948"/>
              <a:gd name="connsiteX161" fmla="*/ 4496 w 10000"/>
              <a:gd name="connsiteY161" fmla="*/ 7107 h 9948"/>
              <a:gd name="connsiteX162" fmla="*/ 4726 w 10000"/>
              <a:gd name="connsiteY162" fmla="*/ 7107 h 9948"/>
              <a:gd name="connsiteX163" fmla="*/ 4726 w 10000"/>
              <a:gd name="connsiteY163" fmla="*/ 7159 h 9948"/>
              <a:gd name="connsiteX164" fmla="*/ 4747 w 10000"/>
              <a:gd name="connsiteY164" fmla="*/ 7159 h 9948"/>
              <a:gd name="connsiteX165" fmla="*/ 4793 w 10000"/>
              <a:gd name="connsiteY165" fmla="*/ 7159 h 9948"/>
              <a:gd name="connsiteX166" fmla="*/ 4793 w 10000"/>
              <a:gd name="connsiteY166" fmla="*/ 7272 h 9948"/>
              <a:gd name="connsiteX167" fmla="*/ 5002 w 10000"/>
              <a:gd name="connsiteY167" fmla="*/ 7272 h 9948"/>
              <a:gd name="connsiteX168" fmla="*/ 5002 w 10000"/>
              <a:gd name="connsiteY168" fmla="*/ 7324 h 9948"/>
              <a:gd name="connsiteX169" fmla="*/ 5048 w 10000"/>
              <a:gd name="connsiteY169" fmla="*/ 7324 h 9948"/>
              <a:gd name="connsiteX170" fmla="*/ 5048 w 10000"/>
              <a:gd name="connsiteY170" fmla="*/ 7437 h 9948"/>
              <a:gd name="connsiteX171" fmla="*/ 5115 w 10000"/>
              <a:gd name="connsiteY171" fmla="*/ 7437 h 9948"/>
              <a:gd name="connsiteX172" fmla="*/ 5115 w 10000"/>
              <a:gd name="connsiteY172" fmla="*/ 7489 h 9948"/>
              <a:gd name="connsiteX173" fmla="*/ 5140 w 10000"/>
              <a:gd name="connsiteY173" fmla="*/ 7489 h 9948"/>
              <a:gd name="connsiteX174" fmla="*/ 5140 w 10000"/>
              <a:gd name="connsiteY174" fmla="*/ 7602 h 9948"/>
              <a:gd name="connsiteX175" fmla="*/ 5207 w 10000"/>
              <a:gd name="connsiteY175" fmla="*/ 7602 h 9948"/>
              <a:gd name="connsiteX176" fmla="*/ 5621 w 10000"/>
              <a:gd name="connsiteY176" fmla="*/ 7602 h 9948"/>
              <a:gd name="connsiteX177" fmla="*/ 5621 w 10000"/>
              <a:gd name="connsiteY177" fmla="*/ 7706 h 9948"/>
              <a:gd name="connsiteX178" fmla="*/ 5687 w 10000"/>
              <a:gd name="connsiteY178" fmla="*/ 7706 h 9948"/>
              <a:gd name="connsiteX179" fmla="*/ 5896 w 10000"/>
              <a:gd name="connsiteY179" fmla="*/ 7706 h 9948"/>
              <a:gd name="connsiteX180" fmla="*/ 5896 w 10000"/>
              <a:gd name="connsiteY180" fmla="*/ 7758 h 9948"/>
              <a:gd name="connsiteX181" fmla="*/ 6423 w 10000"/>
              <a:gd name="connsiteY181" fmla="*/ 7758 h 9948"/>
              <a:gd name="connsiteX182" fmla="*/ 6444 w 10000"/>
              <a:gd name="connsiteY182" fmla="*/ 7758 h 9948"/>
              <a:gd name="connsiteX183" fmla="*/ 6444 w 10000"/>
              <a:gd name="connsiteY183" fmla="*/ 7871 h 9948"/>
              <a:gd name="connsiteX184" fmla="*/ 6444 w 10000"/>
              <a:gd name="connsiteY184" fmla="*/ 7924 h 9948"/>
              <a:gd name="connsiteX185" fmla="*/ 6490 w 10000"/>
              <a:gd name="connsiteY185" fmla="*/ 7924 h 9948"/>
              <a:gd name="connsiteX186" fmla="*/ 6490 w 10000"/>
              <a:gd name="connsiteY186" fmla="*/ 8036 h 9948"/>
              <a:gd name="connsiteX187" fmla="*/ 6674 w 10000"/>
              <a:gd name="connsiteY187" fmla="*/ 8036 h 9948"/>
              <a:gd name="connsiteX188" fmla="*/ 6674 w 10000"/>
              <a:gd name="connsiteY188" fmla="*/ 8141 h 9948"/>
              <a:gd name="connsiteX189" fmla="*/ 6720 w 10000"/>
              <a:gd name="connsiteY189" fmla="*/ 8141 h 9948"/>
              <a:gd name="connsiteX190" fmla="*/ 6720 w 10000"/>
              <a:gd name="connsiteY190" fmla="*/ 8202 h 9948"/>
              <a:gd name="connsiteX191" fmla="*/ 6791 w 10000"/>
              <a:gd name="connsiteY191" fmla="*/ 8202 h 9948"/>
              <a:gd name="connsiteX192" fmla="*/ 6791 w 10000"/>
              <a:gd name="connsiteY192" fmla="*/ 8306 h 9948"/>
              <a:gd name="connsiteX193" fmla="*/ 6858 w 10000"/>
              <a:gd name="connsiteY193" fmla="*/ 8306 h 9948"/>
              <a:gd name="connsiteX194" fmla="*/ 6858 w 10000"/>
              <a:gd name="connsiteY194" fmla="*/ 8419 h 9948"/>
              <a:gd name="connsiteX195" fmla="*/ 6975 w 10000"/>
              <a:gd name="connsiteY195" fmla="*/ 8419 h 9948"/>
              <a:gd name="connsiteX196" fmla="*/ 6975 w 10000"/>
              <a:gd name="connsiteY196" fmla="*/ 8471 h 9948"/>
              <a:gd name="connsiteX197" fmla="*/ 6995 w 10000"/>
              <a:gd name="connsiteY197" fmla="*/ 8471 h 9948"/>
              <a:gd name="connsiteX198" fmla="*/ 6995 w 10000"/>
              <a:gd name="connsiteY198" fmla="*/ 8584 h 9948"/>
              <a:gd name="connsiteX199" fmla="*/ 7066 w 10000"/>
              <a:gd name="connsiteY199" fmla="*/ 8584 h 9948"/>
              <a:gd name="connsiteX200" fmla="*/ 7066 w 10000"/>
              <a:gd name="connsiteY200" fmla="*/ 8636 h 9948"/>
              <a:gd name="connsiteX201" fmla="*/ 7158 w 10000"/>
              <a:gd name="connsiteY201" fmla="*/ 8636 h 9948"/>
              <a:gd name="connsiteX202" fmla="*/ 7204 w 10000"/>
              <a:gd name="connsiteY202" fmla="*/ 8636 h 9948"/>
              <a:gd name="connsiteX203" fmla="*/ 7225 w 10000"/>
              <a:gd name="connsiteY203" fmla="*/ 8636 h 9948"/>
              <a:gd name="connsiteX204" fmla="*/ 7250 w 10000"/>
              <a:gd name="connsiteY204" fmla="*/ 8636 h 9948"/>
              <a:gd name="connsiteX205" fmla="*/ 7317 w 10000"/>
              <a:gd name="connsiteY205" fmla="*/ 8636 h 9948"/>
              <a:gd name="connsiteX206" fmla="*/ 7342 w 10000"/>
              <a:gd name="connsiteY206" fmla="*/ 8636 h 9948"/>
              <a:gd name="connsiteX207" fmla="*/ 7363 w 10000"/>
              <a:gd name="connsiteY207" fmla="*/ 8636 h 9948"/>
              <a:gd name="connsiteX208" fmla="*/ 7384 w 10000"/>
              <a:gd name="connsiteY208" fmla="*/ 8636 h 9948"/>
              <a:gd name="connsiteX209" fmla="*/ 7409 w 10000"/>
              <a:gd name="connsiteY209" fmla="*/ 8636 h 9948"/>
              <a:gd name="connsiteX210" fmla="*/ 7430 w 10000"/>
              <a:gd name="connsiteY210" fmla="*/ 8636 h 9948"/>
              <a:gd name="connsiteX211" fmla="*/ 7455 w 10000"/>
              <a:gd name="connsiteY211" fmla="*/ 8636 h 9948"/>
              <a:gd name="connsiteX212" fmla="*/ 7476 w 10000"/>
              <a:gd name="connsiteY212" fmla="*/ 8636 h 9948"/>
              <a:gd name="connsiteX213" fmla="*/ 7476 w 10000"/>
              <a:gd name="connsiteY213" fmla="*/ 8749 h 9948"/>
              <a:gd name="connsiteX214" fmla="*/ 7476 w 10000"/>
              <a:gd name="connsiteY214" fmla="*/ 8853 h 9948"/>
              <a:gd name="connsiteX215" fmla="*/ 7501 w 10000"/>
              <a:gd name="connsiteY215" fmla="*/ 8853 h 9948"/>
              <a:gd name="connsiteX216" fmla="*/ 7522 w 10000"/>
              <a:gd name="connsiteY216" fmla="*/ 8853 h 9948"/>
              <a:gd name="connsiteX217" fmla="*/ 7547 w 10000"/>
              <a:gd name="connsiteY217" fmla="*/ 8853 h 9948"/>
              <a:gd name="connsiteX218" fmla="*/ 7593 w 10000"/>
              <a:gd name="connsiteY218" fmla="*/ 8853 h 9948"/>
              <a:gd name="connsiteX219" fmla="*/ 7639 w 10000"/>
              <a:gd name="connsiteY219" fmla="*/ 8853 h 9948"/>
              <a:gd name="connsiteX220" fmla="*/ 7685 w 10000"/>
              <a:gd name="connsiteY220" fmla="*/ 8853 h 9948"/>
              <a:gd name="connsiteX221" fmla="*/ 7685 w 10000"/>
              <a:gd name="connsiteY221" fmla="*/ 8966 h 9948"/>
              <a:gd name="connsiteX222" fmla="*/ 7706 w 10000"/>
              <a:gd name="connsiteY222" fmla="*/ 8966 h 9948"/>
              <a:gd name="connsiteX223" fmla="*/ 7752 w 10000"/>
              <a:gd name="connsiteY223" fmla="*/ 8966 h 9948"/>
              <a:gd name="connsiteX224" fmla="*/ 7844 w 10000"/>
              <a:gd name="connsiteY224" fmla="*/ 8966 h 9948"/>
              <a:gd name="connsiteX225" fmla="*/ 7890 w 10000"/>
              <a:gd name="connsiteY225" fmla="*/ 8966 h 9948"/>
              <a:gd name="connsiteX226" fmla="*/ 7890 w 10000"/>
              <a:gd name="connsiteY226" fmla="*/ 9131 h 9948"/>
              <a:gd name="connsiteX227" fmla="*/ 7915 w 10000"/>
              <a:gd name="connsiteY227" fmla="*/ 9131 h 9948"/>
              <a:gd name="connsiteX228" fmla="*/ 7936 w 10000"/>
              <a:gd name="connsiteY228" fmla="*/ 9131 h 9948"/>
              <a:gd name="connsiteX229" fmla="*/ 7961 w 10000"/>
              <a:gd name="connsiteY229" fmla="*/ 9131 h 9948"/>
              <a:gd name="connsiteX230" fmla="*/ 7961 w 10000"/>
              <a:gd name="connsiteY230" fmla="*/ 9235 h 9948"/>
              <a:gd name="connsiteX231" fmla="*/ 8007 w 10000"/>
              <a:gd name="connsiteY231" fmla="*/ 9235 h 9948"/>
              <a:gd name="connsiteX232" fmla="*/ 8028 w 10000"/>
              <a:gd name="connsiteY232" fmla="*/ 9235 h 9948"/>
              <a:gd name="connsiteX233" fmla="*/ 8053 w 10000"/>
              <a:gd name="connsiteY233" fmla="*/ 9235 h 9948"/>
              <a:gd name="connsiteX234" fmla="*/ 8099 w 10000"/>
              <a:gd name="connsiteY234" fmla="*/ 9235 h 9948"/>
              <a:gd name="connsiteX235" fmla="*/ 8120 w 10000"/>
              <a:gd name="connsiteY235" fmla="*/ 9235 h 9948"/>
              <a:gd name="connsiteX236" fmla="*/ 8165 w 10000"/>
              <a:gd name="connsiteY236" fmla="*/ 9235 h 9948"/>
              <a:gd name="connsiteX237" fmla="*/ 8257 w 10000"/>
              <a:gd name="connsiteY237" fmla="*/ 9235 h 9948"/>
              <a:gd name="connsiteX238" fmla="*/ 8282 w 10000"/>
              <a:gd name="connsiteY238" fmla="*/ 9235 h 9948"/>
              <a:gd name="connsiteX239" fmla="*/ 8303 w 10000"/>
              <a:gd name="connsiteY239" fmla="*/ 9235 h 9948"/>
              <a:gd name="connsiteX240" fmla="*/ 8328 w 10000"/>
              <a:gd name="connsiteY240" fmla="*/ 9235 h 9948"/>
              <a:gd name="connsiteX241" fmla="*/ 8328 w 10000"/>
              <a:gd name="connsiteY241" fmla="*/ 9401 h 9948"/>
              <a:gd name="connsiteX242" fmla="*/ 8349 w 10000"/>
              <a:gd name="connsiteY242" fmla="*/ 9401 h 9948"/>
              <a:gd name="connsiteX243" fmla="*/ 8374 w 10000"/>
              <a:gd name="connsiteY243" fmla="*/ 9401 h 9948"/>
              <a:gd name="connsiteX244" fmla="*/ 8395 w 10000"/>
              <a:gd name="connsiteY244" fmla="*/ 9401 h 9948"/>
              <a:gd name="connsiteX245" fmla="*/ 8441 w 10000"/>
              <a:gd name="connsiteY245" fmla="*/ 9401 h 9948"/>
              <a:gd name="connsiteX246" fmla="*/ 8487 w 10000"/>
              <a:gd name="connsiteY246" fmla="*/ 9401 h 9948"/>
              <a:gd name="connsiteX247" fmla="*/ 8554 w 10000"/>
              <a:gd name="connsiteY247" fmla="*/ 9401 h 9948"/>
              <a:gd name="connsiteX248" fmla="*/ 8600 w 10000"/>
              <a:gd name="connsiteY248" fmla="*/ 9401 h 9948"/>
              <a:gd name="connsiteX249" fmla="*/ 8625 w 10000"/>
              <a:gd name="connsiteY249" fmla="*/ 9401 h 9948"/>
              <a:gd name="connsiteX250" fmla="*/ 8625 w 10000"/>
              <a:gd name="connsiteY250" fmla="*/ 9566 h 9948"/>
              <a:gd name="connsiteX251" fmla="*/ 8763 w 10000"/>
              <a:gd name="connsiteY251" fmla="*/ 9566 h 9948"/>
              <a:gd name="connsiteX252" fmla="*/ 8784 w 10000"/>
              <a:gd name="connsiteY252" fmla="*/ 9566 h 9948"/>
              <a:gd name="connsiteX253" fmla="*/ 8784 w 10000"/>
              <a:gd name="connsiteY253" fmla="*/ 9731 h 9948"/>
              <a:gd name="connsiteX254" fmla="*/ 8809 w 10000"/>
              <a:gd name="connsiteY254" fmla="*/ 9731 h 9948"/>
              <a:gd name="connsiteX255" fmla="*/ 8876 w 10000"/>
              <a:gd name="connsiteY255" fmla="*/ 9731 h 9948"/>
              <a:gd name="connsiteX256" fmla="*/ 8901 w 10000"/>
              <a:gd name="connsiteY256" fmla="*/ 9731 h 9948"/>
              <a:gd name="connsiteX257" fmla="*/ 8922 w 10000"/>
              <a:gd name="connsiteY257" fmla="*/ 9731 h 9948"/>
              <a:gd name="connsiteX258" fmla="*/ 8947 w 10000"/>
              <a:gd name="connsiteY258" fmla="*/ 9731 h 9948"/>
              <a:gd name="connsiteX259" fmla="*/ 9039 w 10000"/>
              <a:gd name="connsiteY259" fmla="*/ 9731 h 9948"/>
              <a:gd name="connsiteX260" fmla="*/ 9085 w 10000"/>
              <a:gd name="connsiteY260" fmla="*/ 9731 h 9948"/>
              <a:gd name="connsiteX261" fmla="*/ 9177 w 10000"/>
              <a:gd name="connsiteY261" fmla="*/ 9731 h 9948"/>
              <a:gd name="connsiteX262" fmla="*/ 9198 w 10000"/>
              <a:gd name="connsiteY262" fmla="*/ 9731 h 9948"/>
              <a:gd name="connsiteX263" fmla="*/ 9198 w 10000"/>
              <a:gd name="connsiteY263" fmla="*/ 9948 h 9948"/>
              <a:gd name="connsiteX264" fmla="*/ 9223 w 10000"/>
              <a:gd name="connsiteY264" fmla="*/ 9948 h 9948"/>
              <a:gd name="connsiteX265" fmla="*/ 9244 w 10000"/>
              <a:gd name="connsiteY265" fmla="*/ 9948 h 9948"/>
              <a:gd name="connsiteX266" fmla="*/ 9315 w 10000"/>
              <a:gd name="connsiteY266" fmla="*/ 9948 h 9948"/>
              <a:gd name="connsiteX267" fmla="*/ 9382 w 10000"/>
              <a:gd name="connsiteY267" fmla="*/ 9948 h 9948"/>
              <a:gd name="connsiteX268" fmla="*/ 9473 w 10000"/>
              <a:gd name="connsiteY268" fmla="*/ 9948 h 9948"/>
              <a:gd name="connsiteX269" fmla="*/ 9519 w 10000"/>
              <a:gd name="connsiteY269" fmla="*/ 9948 h 9948"/>
              <a:gd name="connsiteX270" fmla="*/ 9586 w 10000"/>
              <a:gd name="connsiteY270" fmla="*/ 9948 h 9948"/>
              <a:gd name="connsiteX271" fmla="*/ 9632 w 10000"/>
              <a:gd name="connsiteY271" fmla="*/ 9948 h 9948"/>
              <a:gd name="connsiteX272" fmla="*/ 9657 w 10000"/>
              <a:gd name="connsiteY272" fmla="*/ 9948 h 9948"/>
              <a:gd name="connsiteX273" fmla="*/ 9724 w 10000"/>
              <a:gd name="connsiteY273" fmla="*/ 9948 h 9948"/>
              <a:gd name="connsiteX274" fmla="*/ 9749 w 10000"/>
              <a:gd name="connsiteY274" fmla="*/ 9948 h 9948"/>
              <a:gd name="connsiteX275" fmla="*/ 9770 w 10000"/>
              <a:gd name="connsiteY275" fmla="*/ 9948 h 9948"/>
              <a:gd name="connsiteX276" fmla="*/ 9841 w 10000"/>
              <a:gd name="connsiteY276" fmla="*/ 9948 h 9948"/>
              <a:gd name="connsiteX277" fmla="*/ 9908 w 10000"/>
              <a:gd name="connsiteY277" fmla="*/ 9948 h 9948"/>
              <a:gd name="connsiteX278" fmla="*/ 10000 w 10000"/>
              <a:gd name="connsiteY278" fmla="*/ 9948 h 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0000" h="9948">
                <a:moveTo>
                  <a:pt x="0" y="0"/>
                </a:moveTo>
                <a:lnTo>
                  <a:pt x="0" y="0"/>
                </a:lnTo>
                <a:lnTo>
                  <a:pt x="67" y="0"/>
                </a:lnTo>
                <a:lnTo>
                  <a:pt x="67" y="52"/>
                </a:lnTo>
                <a:lnTo>
                  <a:pt x="67" y="165"/>
                </a:lnTo>
                <a:lnTo>
                  <a:pt x="92" y="165"/>
                </a:lnTo>
                <a:lnTo>
                  <a:pt x="138" y="165"/>
                </a:lnTo>
                <a:lnTo>
                  <a:pt x="138" y="217"/>
                </a:lnTo>
                <a:lnTo>
                  <a:pt x="159" y="217"/>
                </a:lnTo>
                <a:lnTo>
                  <a:pt x="159" y="278"/>
                </a:lnTo>
                <a:lnTo>
                  <a:pt x="205" y="278"/>
                </a:lnTo>
                <a:lnTo>
                  <a:pt x="205" y="382"/>
                </a:lnTo>
                <a:lnTo>
                  <a:pt x="230" y="382"/>
                </a:lnTo>
                <a:lnTo>
                  <a:pt x="230" y="434"/>
                </a:lnTo>
                <a:lnTo>
                  <a:pt x="276" y="434"/>
                </a:lnTo>
                <a:lnTo>
                  <a:pt x="276" y="599"/>
                </a:lnTo>
                <a:lnTo>
                  <a:pt x="297" y="599"/>
                </a:lnTo>
                <a:lnTo>
                  <a:pt x="297" y="660"/>
                </a:lnTo>
                <a:lnTo>
                  <a:pt x="322" y="660"/>
                </a:lnTo>
                <a:lnTo>
                  <a:pt x="322" y="765"/>
                </a:lnTo>
                <a:lnTo>
                  <a:pt x="343" y="765"/>
                </a:lnTo>
                <a:lnTo>
                  <a:pt x="343" y="817"/>
                </a:lnTo>
                <a:lnTo>
                  <a:pt x="368" y="817"/>
                </a:lnTo>
                <a:lnTo>
                  <a:pt x="481" y="817"/>
                </a:lnTo>
                <a:lnTo>
                  <a:pt x="481" y="982"/>
                </a:lnTo>
                <a:lnTo>
                  <a:pt x="506" y="982"/>
                </a:lnTo>
                <a:lnTo>
                  <a:pt x="506" y="1147"/>
                </a:lnTo>
                <a:lnTo>
                  <a:pt x="552" y="1147"/>
                </a:lnTo>
                <a:lnTo>
                  <a:pt x="552" y="1199"/>
                </a:lnTo>
                <a:lnTo>
                  <a:pt x="573" y="1199"/>
                </a:lnTo>
                <a:lnTo>
                  <a:pt x="573" y="1312"/>
                </a:lnTo>
                <a:lnTo>
                  <a:pt x="644" y="1312"/>
                </a:lnTo>
                <a:lnTo>
                  <a:pt x="644" y="1364"/>
                </a:lnTo>
                <a:lnTo>
                  <a:pt x="644" y="1477"/>
                </a:lnTo>
                <a:lnTo>
                  <a:pt x="664" y="1477"/>
                </a:lnTo>
                <a:lnTo>
                  <a:pt x="664" y="1529"/>
                </a:lnTo>
                <a:lnTo>
                  <a:pt x="756" y="1529"/>
                </a:lnTo>
                <a:lnTo>
                  <a:pt x="756" y="1642"/>
                </a:lnTo>
                <a:lnTo>
                  <a:pt x="781" y="1642"/>
                </a:lnTo>
                <a:lnTo>
                  <a:pt x="781" y="1694"/>
                </a:lnTo>
                <a:lnTo>
                  <a:pt x="802" y="1694"/>
                </a:lnTo>
                <a:lnTo>
                  <a:pt x="802" y="1746"/>
                </a:lnTo>
                <a:lnTo>
                  <a:pt x="827" y="1746"/>
                </a:lnTo>
                <a:lnTo>
                  <a:pt x="827" y="1859"/>
                </a:lnTo>
                <a:lnTo>
                  <a:pt x="848" y="1859"/>
                </a:lnTo>
                <a:lnTo>
                  <a:pt x="848" y="2076"/>
                </a:lnTo>
                <a:lnTo>
                  <a:pt x="848" y="2189"/>
                </a:lnTo>
                <a:lnTo>
                  <a:pt x="848" y="2242"/>
                </a:lnTo>
                <a:lnTo>
                  <a:pt x="873" y="2242"/>
                </a:lnTo>
                <a:lnTo>
                  <a:pt x="873" y="2294"/>
                </a:lnTo>
                <a:lnTo>
                  <a:pt x="919" y="2294"/>
                </a:lnTo>
                <a:lnTo>
                  <a:pt x="919" y="2407"/>
                </a:lnTo>
                <a:lnTo>
                  <a:pt x="986" y="2407"/>
                </a:lnTo>
                <a:lnTo>
                  <a:pt x="986" y="2459"/>
                </a:lnTo>
                <a:lnTo>
                  <a:pt x="1103" y="2459"/>
                </a:lnTo>
                <a:lnTo>
                  <a:pt x="1103" y="2624"/>
                </a:lnTo>
                <a:lnTo>
                  <a:pt x="1103" y="2737"/>
                </a:lnTo>
                <a:lnTo>
                  <a:pt x="1103" y="2789"/>
                </a:lnTo>
                <a:lnTo>
                  <a:pt x="1170" y="2789"/>
                </a:lnTo>
                <a:lnTo>
                  <a:pt x="1237" y="2789"/>
                </a:lnTo>
                <a:lnTo>
                  <a:pt x="1237" y="2893"/>
                </a:lnTo>
                <a:lnTo>
                  <a:pt x="1283" y="2893"/>
                </a:lnTo>
                <a:lnTo>
                  <a:pt x="1283" y="2954"/>
                </a:lnTo>
                <a:lnTo>
                  <a:pt x="1375" y="2954"/>
                </a:lnTo>
                <a:lnTo>
                  <a:pt x="1375" y="3006"/>
                </a:lnTo>
                <a:lnTo>
                  <a:pt x="1400" y="3006"/>
                </a:lnTo>
                <a:lnTo>
                  <a:pt x="1400" y="3119"/>
                </a:lnTo>
                <a:lnTo>
                  <a:pt x="1421" y="3119"/>
                </a:lnTo>
                <a:lnTo>
                  <a:pt x="1421" y="3171"/>
                </a:lnTo>
                <a:lnTo>
                  <a:pt x="1513" y="3171"/>
                </a:lnTo>
                <a:lnTo>
                  <a:pt x="1513" y="3284"/>
                </a:lnTo>
                <a:lnTo>
                  <a:pt x="1538" y="3284"/>
                </a:lnTo>
                <a:lnTo>
                  <a:pt x="1538" y="3336"/>
                </a:lnTo>
                <a:lnTo>
                  <a:pt x="1559" y="3336"/>
                </a:lnTo>
                <a:lnTo>
                  <a:pt x="1559" y="3440"/>
                </a:lnTo>
                <a:lnTo>
                  <a:pt x="1559" y="3501"/>
                </a:lnTo>
                <a:lnTo>
                  <a:pt x="1584" y="3501"/>
                </a:lnTo>
                <a:lnTo>
                  <a:pt x="1630" y="3501"/>
                </a:lnTo>
                <a:lnTo>
                  <a:pt x="1630" y="3606"/>
                </a:lnTo>
                <a:lnTo>
                  <a:pt x="1630" y="3666"/>
                </a:lnTo>
                <a:lnTo>
                  <a:pt x="1651" y="3666"/>
                </a:lnTo>
                <a:lnTo>
                  <a:pt x="1651" y="3771"/>
                </a:lnTo>
                <a:lnTo>
                  <a:pt x="1676" y="3771"/>
                </a:lnTo>
                <a:lnTo>
                  <a:pt x="1676" y="3823"/>
                </a:lnTo>
                <a:lnTo>
                  <a:pt x="1722" y="3823"/>
                </a:lnTo>
                <a:lnTo>
                  <a:pt x="1722" y="3936"/>
                </a:lnTo>
                <a:lnTo>
                  <a:pt x="1743" y="3936"/>
                </a:lnTo>
                <a:lnTo>
                  <a:pt x="1743" y="3988"/>
                </a:lnTo>
                <a:lnTo>
                  <a:pt x="1814" y="3988"/>
                </a:lnTo>
                <a:lnTo>
                  <a:pt x="1906" y="3988"/>
                </a:lnTo>
                <a:lnTo>
                  <a:pt x="1906" y="4049"/>
                </a:lnTo>
                <a:lnTo>
                  <a:pt x="1926" y="4049"/>
                </a:lnTo>
                <a:lnTo>
                  <a:pt x="1952" y="4049"/>
                </a:lnTo>
                <a:lnTo>
                  <a:pt x="1952" y="4153"/>
                </a:lnTo>
                <a:lnTo>
                  <a:pt x="1997" y="4153"/>
                </a:lnTo>
                <a:lnTo>
                  <a:pt x="2135" y="4153"/>
                </a:lnTo>
                <a:lnTo>
                  <a:pt x="2135" y="4205"/>
                </a:lnTo>
                <a:lnTo>
                  <a:pt x="2248" y="4205"/>
                </a:lnTo>
                <a:lnTo>
                  <a:pt x="2248" y="4318"/>
                </a:lnTo>
                <a:lnTo>
                  <a:pt x="2269" y="4318"/>
                </a:lnTo>
                <a:lnTo>
                  <a:pt x="2269" y="4370"/>
                </a:lnTo>
                <a:lnTo>
                  <a:pt x="2407" y="4370"/>
                </a:lnTo>
                <a:lnTo>
                  <a:pt x="2407" y="4483"/>
                </a:lnTo>
                <a:lnTo>
                  <a:pt x="2432" y="4483"/>
                </a:lnTo>
                <a:lnTo>
                  <a:pt x="2545" y="4483"/>
                </a:lnTo>
                <a:lnTo>
                  <a:pt x="2545" y="4535"/>
                </a:lnTo>
                <a:lnTo>
                  <a:pt x="2591" y="4535"/>
                </a:lnTo>
                <a:lnTo>
                  <a:pt x="2591" y="4648"/>
                </a:lnTo>
                <a:lnTo>
                  <a:pt x="2591" y="4700"/>
                </a:lnTo>
                <a:lnTo>
                  <a:pt x="2637" y="4700"/>
                </a:lnTo>
                <a:lnTo>
                  <a:pt x="2637" y="4813"/>
                </a:lnTo>
                <a:lnTo>
                  <a:pt x="2708" y="4813"/>
                </a:lnTo>
                <a:lnTo>
                  <a:pt x="2708" y="4865"/>
                </a:lnTo>
                <a:lnTo>
                  <a:pt x="2754" y="4865"/>
                </a:lnTo>
                <a:lnTo>
                  <a:pt x="2754" y="4978"/>
                </a:lnTo>
                <a:lnTo>
                  <a:pt x="2775" y="4978"/>
                </a:lnTo>
                <a:lnTo>
                  <a:pt x="2775" y="5083"/>
                </a:lnTo>
                <a:lnTo>
                  <a:pt x="2821" y="5083"/>
                </a:lnTo>
                <a:lnTo>
                  <a:pt x="2821" y="5135"/>
                </a:lnTo>
                <a:lnTo>
                  <a:pt x="2959" y="5135"/>
                </a:lnTo>
                <a:lnTo>
                  <a:pt x="2959" y="5248"/>
                </a:lnTo>
                <a:lnTo>
                  <a:pt x="3051" y="5248"/>
                </a:lnTo>
                <a:lnTo>
                  <a:pt x="3051" y="5300"/>
                </a:lnTo>
                <a:lnTo>
                  <a:pt x="3097" y="5300"/>
                </a:lnTo>
                <a:lnTo>
                  <a:pt x="3097" y="5413"/>
                </a:lnTo>
                <a:lnTo>
                  <a:pt x="3209" y="5413"/>
                </a:lnTo>
                <a:lnTo>
                  <a:pt x="3234" y="5413"/>
                </a:lnTo>
                <a:lnTo>
                  <a:pt x="3347" y="5413"/>
                </a:lnTo>
                <a:lnTo>
                  <a:pt x="3347" y="5578"/>
                </a:lnTo>
                <a:lnTo>
                  <a:pt x="3347" y="5743"/>
                </a:lnTo>
                <a:lnTo>
                  <a:pt x="3372" y="5743"/>
                </a:lnTo>
                <a:lnTo>
                  <a:pt x="3372" y="5795"/>
                </a:lnTo>
                <a:lnTo>
                  <a:pt x="3393" y="5795"/>
                </a:lnTo>
                <a:lnTo>
                  <a:pt x="3393" y="5908"/>
                </a:lnTo>
                <a:lnTo>
                  <a:pt x="3531" y="5908"/>
                </a:lnTo>
                <a:lnTo>
                  <a:pt x="3577" y="5908"/>
                </a:lnTo>
                <a:lnTo>
                  <a:pt x="3623" y="5908"/>
                </a:lnTo>
                <a:lnTo>
                  <a:pt x="3623" y="6064"/>
                </a:lnTo>
                <a:lnTo>
                  <a:pt x="3648" y="6064"/>
                </a:lnTo>
                <a:lnTo>
                  <a:pt x="3648" y="6125"/>
                </a:lnTo>
                <a:lnTo>
                  <a:pt x="3694" y="6125"/>
                </a:lnTo>
                <a:lnTo>
                  <a:pt x="3694" y="6229"/>
                </a:lnTo>
                <a:lnTo>
                  <a:pt x="3807" y="6229"/>
                </a:lnTo>
                <a:lnTo>
                  <a:pt x="3807" y="6342"/>
                </a:lnTo>
                <a:lnTo>
                  <a:pt x="3899" y="6342"/>
                </a:lnTo>
                <a:lnTo>
                  <a:pt x="3899" y="6394"/>
                </a:lnTo>
                <a:lnTo>
                  <a:pt x="3924" y="6394"/>
                </a:lnTo>
                <a:lnTo>
                  <a:pt x="3924" y="6507"/>
                </a:lnTo>
                <a:lnTo>
                  <a:pt x="3991" y="6507"/>
                </a:lnTo>
                <a:lnTo>
                  <a:pt x="3991" y="6560"/>
                </a:lnTo>
                <a:lnTo>
                  <a:pt x="4016" y="6560"/>
                </a:lnTo>
                <a:lnTo>
                  <a:pt x="4016" y="6672"/>
                </a:lnTo>
                <a:lnTo>
                  <a:pt x="4200" y="6672"/>
                </a:lnTo>
                <a:lnTo>
                  <a:pt x="4200" y="6725"/>
                </a:lnTo>
                <a:lnTo>
                  <a:pt x="4221" y="6725"/>
                </a:lnTo>
                <a:lnTo>
                  <a:pt x="4221" y="6829"/>
                </a:lnTo>
                <a:lnTo>
                  <a:pt x="4267" y="6829"/>
                </a:lnTo>
                <a:lnTo>
                  <a:pt x="4267" y="6890"/>
                </a:lnTo>
                <a:lnTo>
                  <a:pt x="4405" y="6890"/>
                </a:lnTo>
                <a:lnTo>
                  <a:pt x="4405" y="6994"/>
                </a:lnTo>
                <a:lnTo>
                  <a:pt x="4496" y="6994"/>
                </a:lnTo>
                <a:lnTo>
                  <a:pt x="4496" y="7107"/>
                </a:lnTo>
                <a:lnTo>
                  <a:pt x="4726" y="7107"/>
                </a:lnTo>
                <a:lnTo>
                  <a:pt x="4726" y="7159"/>
                </a:lnTo>
                <a:lnTo>
                  <a:pt x="4747" y="7159"/>
                </a:lnTo>
                <a:lnTo>
                  <a:pt x="4793" y="7159"/>
                </a:lnTo>
                <a:lnTo>
                  <a:pt x="4793" y="7272"/>
                </a:lnTo>
                <a:lnTo>
                  <a:pt x="5002" y="7272"/>
                </a:lnTo>
                <a:lnTo>
                  <a:pt x="5002" y="7324"/>
                </a:lnTo>
                <a:lnTo>
                  <a:pt x="5048" y="7324"/>
                </a:lnTo>
                <a:lnTo>
                  <a:pt x="5048" y="7437"/>
                </a:lnTo>
                <a:lnTo>
                  <a:pt x="5115" y="7437"/>
                </a:lnTo>
                <a:lnTo>
                  <a:pt x="5115" y="7489"/>
                </a:lnTo>
                <a:lnTo>
                  <a:pt x="5140" y="7489"/>
                </a:lnTo>
                <a:lnTo>
                  <a:pt x="5140" y="7602"/>
                </a:lnTo>
                <a:lnTo>
                  <a:pt x="5207" y="7602"/>
                </a:lnTo>
                <a:lnTo>
                  <a:pt x="5621" y="7602"/>
                </a:lnTo>
                <a:lnTo>
                  <a:pt x="5621" y="7706"/>
                </a:lnTo>
                <a:lnTo>
                  <a:pt x="5687" y="7706"/>
                </a:lnTo>
                <a:lnTo>
                  <a:pt x="5896" y="7706"/>
                </a:lnTo>
                <a:lnTo>
                  <a:pt x="5896" y="7758"/>
                </a:lnTo>
                <a:lnTo>
                  <a:pt x="6423" y="7758"/>
                </a:lnTo>
                <a:lnTo>
                  <a:pt x="6444" y="7758"/>
                </a:lnTo>
                <a:lnTo>
                  <a:pt x="6444" y="7871"/>
                </a:lnTo>
                <a:lnTo>
                  <a:pt x="6444" y="7924"/>
                </a:lnTo>
                <a:lnTo>
                  <a:pt x="6490" y="7924"/>
                </a:lnTo>
                <a:lnTo>
                  <a:pt x="6490" y="8036"/>
                </a:lnTo>
                <a:lnTo>
                  <a:pt x="6674" y="8036"/>
                </a:lnTo>
                <a:lnTo>
                  <a:pt x="6674" y="8141"/>
                </a:lnTo>
                <a:lnTo>
                  <a:pt x="6720" y="8141"/>
                </a:lnTo>
                <a:lnTo>
                  <a:pt x="6720" y="8202"/>
                </a:lnTo>
                <a:lnTo>
                  <a:pt x="6791" y="8202"/>
                </a:lnTo>
                <a:lnTo>
                  <a:pt x="6791" y="8306"/>
                </a:lnTo>
                <a:lnTo>
                  <a:pt x="6858" y="8306"/>
                </a:lnTo>
                <a:lnTo>
                  <a:pt x="6858" y="8419"/>
                </a:lnTo>
                <a:lnTo>
                  <a:pt x="6975" y="8419"/>
                </a:lnTo>
                <a:lnTo>
                  <a:pt x="6975" y="8471"/>
                </a:lnTo>
                <a:lnTo>
                  <a:pt x="6995" y="8471"/>
                </a:lnTo>
                <a:lnTo>
                  <a:pt x="6995" y="8584"/>
                </a:lnTo>
                <a:lnTo>
                  <a:pt x="7066" y="8584"/>
                </a:lnTo>
                <a:lnTo>
                  <a:pt x="7066" y="8636"/>
                </a:lnTo>
                <a:lnTo>
                  <a:pt x="7158" y="8636"/>
                </a:lnTo>
                <a:lnTo>
                  <a:pt x="7204" y="8636"/>
                </a:lnTo>
                <a:lnTo>
                  <a:pt x="7225" y="8636"/>
                </a:lnTo>
                <a:lnTo>
                  <a:pt x="7250" y="8636"/>
                </a:lnTo>
                <a:lnTo>
                  <a:pt x="7317" y="8636"/>
                </a:lnTo>
                <a:lnTo>
                  <a:pt x="7342" y="8636"/>
                </a:lnTo>
                <a:lnTo>
                  <a:pt x="7363" y="8636"/>
                </a:lnTo>
                <a:lnTo>
                  <a:pt x="7384" y="8636"/>
                </a:lnTo>
                <a:lnTo>
                  <a:pt x="7409" y="8636"/>
                </a:lnTo>
                <a:lnTo>
                  <a:pt x="7430" y="8636"/>
                </a:lnTo>
                <a:lnTo>
                  <a:pt x="7455" y="8636"/>
                </a:lnTo>
                <a:lnTo>
                  <a:pt x="7476" y="8636"/>
                </a:lnTo>
                <a:lnTo>
                  <a:pt x="7476" y="8749"/>
                </a:lnTo>
                <a:lnTo>
                  <a:pt x="7476" y="8853"/>
                </a:lnTo>
                <a:lnTo>
                  <a:pt x="7501" y="8853"/>
                </a:lnTo>
                <a:lnTo>
                  <a:pt x="7522" y="8853"/>
                </a:lnTo>
                <a:lnTo>
                  <a:pt x="7547" y="8853"/>
                </a:lnTo>
                <a:lnTo>
                  <a:pt x="7593" y="8853"/>
                </a:lnTo>
                <a:lnTo>
                  <a:pt x="7639" y="8853"/>
                </a:lnTo>
                <a:lnTo>
                  <a:pt x="7685" y="8853"/>
                </a:lnTo>
                <a:lnTo>
                  <a:pt x="7685" y="8966"/>
                </a:lnTo>
                <a:lnTo>
                  <a:pt x="7706" y="8966"/>
                </a:lnTo>
                <a:lnTo>
                  <a:pt x="7752" y="8966"/>
                </a:lnTo>
                <a:lnTo>
                  <a:pt x="7844" y="8966"/>
                </a:lnTo>
                <a:lnTo>
                  <a:pt x="7890" y="8966"/>
                </a:lnTo>
                <a:lnTo>
                  <a:pt x="7890" y="9131"/>
                </a:lnTo>
                <a:lnTo>
                  <a:pt x="7915" y="9131"/>
                </a:lnTo>
                <a:lnTo>
                  <a:pt x="7936" y="9131"/>
                </a:lnTo>
                <a:lnTo>
                  <a:pt x="7961" y="9131"/>
                </a:lnTo>
                <a:lnTo>
                  <a:pt x="7961" y="9235"/>
                </a:lnTo>
                <a:lnTo>
                  <a:pt x="8007" y="9235"/>
                </a:lnTo>
                <a:lnTo>
                  <a:pt x="8028" y="9235"/>
                </a:lnTo>
                <a:lnTo>
                  <a:pt x="8053" y="9235"/>
                </a:lnTo>
                <a:lnTo>
                  <a:pt x="8099" y="9235"/>
                </a:lnTo>
                <a:lnTo>
                  <a:pt x="8120" y="9235"/>
                </a:lnTo>
                <a:lnTo>
                  <a:pt x="8165" y="9235"/>
                </a:lnTo>
                <a:lnTo>
                  <a:pt x="8257" y="9235"/>
                </a:lnTo>
                <a:lnTo>
                  <a:pt x="8282" y="9235"/>
                </a:lnTo>
                <a:lnTo>
                  <a:pt x="8303" y="9235"/>
                </a:lnTo>
                <a:lnTo>
                  <a:pt x="8328" y="9235"/>
                </a:lnTo>
                <a:lnTo>
                  <a:pt x="8328" y="9401"/>
                </a:lnTo>
                <a:lnTo>
                  <a:pt x="8349" y="9401"/>
                </a:lnTo>
                <a:lnTo>
                  <a:pt x="8374" y="9401"/>
                </a:lnTo>
                <a:lnTo>
                  <a:pt x="8395" y="9401"/>
                </a:lnTo>
                <a:lnTo>
                  <a:pt x="8441" y="9401"/>
                </a:lnTo>
                <a:lnTo>
                  <a:pt x="8487" y="9401"/>
                </a:lnTo>
                <a:lnTo>
                  <a:pt x="8554" y="9401"/>
                </a:lnTo>
                <a:lnTo>
                  <a:pt x="8600" y="9401"/>
                </a:lnTo>
                <a:lnTo>
                  <a:pt x="8625" y="9401"/>
                </a:lnTo>
                <a:lnTo>
                  <a:pt x="8625" y="9566"/>
                </a:lnTo>
                <a:lnTo>
                  <a:pt x="8763" y="9566"/>
                </a:lnTo>
                <a:lnTo>
                  <a:pt x="8784" y="9566"/>
                </a:lnTo>
                <a:lnTo>
                  <a:pt x="8784" y="9731"/>
                </a:lnTo>
                <a:lnTo>
                  <a:pt x="8809" y="9731"/>
                </a:lnTo>
                <a:lnTo>
                  <a:pt x="8876" y="9731"/>
                </a:lnTo>
                <a:lnTo>
                  <a:pt x="8901" y="9731"/>
                </a:lnTo>
                <a:lnTo>
                  <a:pt x="8922" y="9731"/>
                </a:lnTo>
                <a:lnTo>
                  <a:pt x="8947" y="9731"/>
                </a:lnTo>
                <a:lnTo>
                  <a:pt x="9039" y="9731"/>
                </a:lnTo>
                <a:lnTo>
                  <a:pt x="9085" y="9731"/>
                </a:lnTo>
                <a:lnTo>
                  <a:pt x="9177" y="9731"/>
                </a:lnTo>
                <a:lnTo>
                  <a:pt x="9198" y="9731"/>
                </a:lnTo>
                <a:lnTo>
                  <a:pt x="9198" y="9948"/>
                </a:lnTo>
                <a:lnTo>
                  <a:pt x="9223" y="9948"/>
                </a:lnTo>
                <a:lnTo>
                  <a:pt x="9244" y="9948"/>
                </a:lnTo>
                <a:lnTo>
                  <a:pt x="9315" y="9948"/>
                </a:lnTo>
                <a:lnTo>
                  <a:pt x="9382" y="9948"/>
                </a:lnTo>
                <a:lnTo>
                  <a:pt x="9473" y="9948"/>
                </a:lnTo>
                <a:lnTo>
                  <a:pt x="9519" y="9948"/>
                </a:lnTo>
                <a:lnTo>
                  <a:pt x="9586" y="9948"/>
                </a:lnTo>
                <a:lnTo>
                  <a:pt x="9632" y="9948"/>
                </a:lnTo>
                <a:lnTo>
                  <a:pt x="9657" y="9948"/>
                </a:lnTo>
                <a:lnTo>
                  <a:pt x="9724" y="9948"/>
                </a:lnTo>
                <a:lnTo>
                  <a:pt x="9749" y="9948"/>
                </a:lnTo>
                <a:lnTo>
                  <a:pt x="9770" y="9948"/>
                </a:lnTo>
                <a:lnTo>
                  <a:pt x="9841" y="9948"/>
                </a:lnTo>
                <a:lnTo>
                  <a:pt x="9908" y="9948"/>
                </a:lnTo>
                <a:lnTo>
                  <a:pt x="10000" y="9948"/>
                </a:lnTo>
              </a:path>
            </a:pathLst>
          </a:custGeom>
          <a:noFill/>
          <a:ln w="38100">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91350" tIns="45675" rIns="91350" bIns="4567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tx2">
                  <a:lumMod val="50000"/>
                </a:schemeClr>
              </a:solidFill>
              <a:effectLst/>
              <a:uLnTx/>
              <a:uFillTx/>
            </a:endParaRPr>
          </a:p>
        </p:txBody>
      </p:sp>
      <p:grpSp>
        <p:nvGrpSpPr>
          <p:cNvPr id="203" name="Group 202">
            <a:extLst>
              <a:ext uri="{FF2B5EF4-FFF2-40B4-BE49-F238E27FC236}">
                <a16:creationId xmlns:a16="http://schemas.microsoft.com/office/drawing/2014/main" id="{3AF80720-58BA-4829-81AA-A55C67AF9471}"/>
              </a:ext>
            </a:extLst>
          </p:cNvPr>
          <p:cNvGrpSpPr/>
          <p:nvPr/>
        </p:nvGrpSpPr>
        <p:grpSpPr>
          <a:xfrm>
            <a:off x="883445" y="1395851"/>
            <a:ext cx="4469606" cy="1431132"/>
            <a:chOff x="883444" y="1423987"/>
            <a:chExt cx="4469606" cy="1431132"/>
          </a:xfrm>
        </p:grpSpPr>
        <p:sp>
          <p:nvSpPr>
            <p:cNvPr id="204" name="Freeform 134">
              <a:extLst>
                <a:ext uri="{FF2B5EF4-FFF2-40B4-BE49-F238E27FC236}">
                  <a16:creationId xmlns:a16="http://schemas.microsoft.com/office/drawing/2014/main" id="{24681FB6-B0BF-4F93-8791-816C22DEA05C}"/>
                </a:ext>
              </a:extLst>
            </p:cNvPr>
            <p:cNvSpPr/>
            <p:nvPr/>
          </p:nvSpPr>
          <p:spPr>
            <a:xfrm>
              <a:off x="5003006" y="2746561"/>
              <a:ext cx="350044" cy="108558"/>
            </a:xfrm>
            <a:custGeom>
              <a:avLst/>
              <a:gdLst>
                <a:gd name="connsiteX0" fmla="*/ 347662 w 347662"/>
                <a:gd name="connsiteY0" fmla="*/ 104775 h 104775"/>
                <a:gd name="connsiteX1" fmla="*/ 347662 w 347662"/>
                <a:gd name="connsiteY1" fmla="*/ 40481 h 104775"/>
                <a:gd name="connsiteX2" fmla="*/ 0 w 347662"/>
                <a:gd name="connsiteY2" fmla="*/ 40481 h 104775"/>
                <a:gd name="connsiteX3" fmla="*/ 0 w 347662"/>
                <a:gd name="connsiteY3" fmla="*/ 0 h 104775"/>
                <a:gd name="connsiteX0" fmla="*/ 350044 w 350044"/>
                <a:gd name="connsiteY0" fmla="*/ 108558 h 108558"/>
                <a:gd name="connsiteX1" fmla="*/ 350044 w 350044"/>
                <a:gd name="connsiteY1" fmla="*/ 44264 h 108558"/>
                <a:gd name="connsiteX2" fmla="*/ 2382 w 350044"/>
                <a:gd name="connsiteY2" fmla="*/ 44264 h 108558"/>
                <a:gd name="connsiteX3" fmla="*/ 2382 w 350044"/>
                <a:gd name="connsiteY3" fmla="*/ 3783 h 108558"/>
                <a:gd name="connsiteX4" fmla="*/ 0 w 350044"/>
                <a:gd name="connsiteY4" fmla="*/ 1402 h 10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44" h="108558">
                  <a:moveTo>
                    <a:pt x="350044" y="108558"/>
                  </a:moveTo>
                  <a:lnTo>
                    <a:pt x="350044" y="44264"/>
                  </a:lnTo>
                  <a:lnTo>
                    <a:pt x="2382" y="44264"/>
                  </a:lnTo>
                  <a:lnTo>
                    <a:pt x="2382" y="3783"/>
                  </a:lnTo>
                  <a:cubicBezTo>
                    <a:pt x="1985" y="-3361"/>
                    <a:pt x="496" y="1898"/>
                    <a:pt x="0" y="1402"/>
                  </a:cubicBezTo>
                </a:path>
              </a:pathLst>
            </a:custGeom>
            <a:noFill/>
            <a:ln w="38100" cap="flat" cmpd="sng" algn="ctr">
              <a:solidFill>
                <a:srgbClr val="7B85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tx2">
                    <a:lumMod val="50000"/>
                  </a:schemeClr>
                </a:solidFill>
                <a:effectLst/>
                <a:uLnTx/>
                <a:uFillTx/>
                <a:latin typeface="Arial"/>
                <a:ea typeface="+mn-ea"/>
                <a:cs typeface="+mn-cs"/>
              </a:endParaRPr>
            </a:p>
          </p:txBody>
        </p:sp>
        <p:sp>
          <p:nvSpPr>
            <p:cNvPr id="205" name="Freeform 135">
              <a:extLst>
                <a:ext uri="{FF2B5EF4-FFF2-40B4-BE49-F238E27FC236}">
                  <a16:creationId xmlns:a16="http://schemas.microsoft.com/office/drawing/2014/main" id="{F2E715EE-EF4E-42A9-997E-96E136FD4F45}"/>
                </a:ext>
              </a:extLst>
            </p:cNvPr>
            <p:cNvSpPr/>
            <p:nvPr/>
          </p:nvSpPr>
          <p:spPr>
            <a:xfrm>
              <a:off x="883444" y="1423987"/>
              <a:ext cx="473869" cy="135732"/>
            </a:xfrm>
            <a:custGeom>
              <a:avLst/>
              <a:gdLst>
                <a:gd name="connsiteX0" fmla="*/ 0 w 473869"/>
                <a:gd name="connsiteY0" fmla="*/ 0 h 135732"/>
                <a:gd name="connsiteX1" fmla="*/ 78581 w 473869"/>
                <a:gd name="connsiteY1" fmla="*/ 0 h 135732"/>
                <a:gd name="connsiteX2" fmla="*/ 78581 w 473869"/>
                <a:gd name="connsiteY2" fmla="*/ 11907 h 135732"/>
                <a:gd name="connsiteX3" fmla="*/ 102394 w 473869"/>
                <a:gd name="connsiteY3" fmla="*/ 11907 h 135732"/>
                <a:gd name="connsiteX4" fmla="*/ 102394 w 473869"/>
                <a:gd name="connsiteY4" fmla="*/ 69057 h 135732"/>
                <a:gd name="connsiteX5" fmla="*/ 204788 w 473869"/>
                <a:gd name="connsiteY5" fmla="*/ 69057 h 135732"/>
                <a:gd name="connsiteX6" fmla="*/ 204788 w 473869"/>
                <a:gd name="connsiteY6" fmla="*/ 97632 h 135732"/>
                <a:gd name="connsiteX7" fmla="*/ 228600 w 473869"/>
                <a:gd name="connsiteY7" fmla="*/ 97632 h 135732"/>
                <a:gd name="connsiteX8" fmla="*/ 228600 w 473869"/>
                <a:gd name="connsiteY8" fmla="*/ 109538 h 135732"/>
                <a:gd name="connsiteX9" fmla="*/ 257175 w 473869"/>
                <a:gd name="connsiteY9" fmla="*/ 109538 h 135732"/>
                <a:gd name="connsiteX10" fmla="*/ 257175 w 473869"/>
                <a:gd name="connsiteY10" fmla="*/ 119063 h 135732"/>
                <a:gd name="connsiteX11" fmla="*/ 271463 w 473869"/>
                <a:gd name="connsiteY11" fmla="*/ 119063 h 135732"/>
                <a:gd name="connsiteX12" fmla="*/ 271463 w 473869"/>
                <a:gd name="connsiteY12" fmla="*/ 135732 h 135732"/>
                <a:gd name="connsiteX13" fmla="*/ 473869 w 473869"/>
                <a:gd name="connsiteY13" fmla="*/ 135732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3869" h="135732">
                  <a:moveTo>
                    <a:pt x="0" y="0"/>
                  </a:moveTo>
                  <a:lnTo>
                    <a:pt x="78581" y="0"/>
                  </a:lnTo>
                  <a:lnTo>
                    <a:pt x="78581" y="11907"/>
                  </a:lnTo>
                  <a:lnTo>
                    <a:pt x="102394" y="11907"/>
                  </a:lnTo>
                  <a:lnTo>
                    <a:pt x="102394" y="69057"/>
                  </a:lnTo>
                  <a:lnTo>
                    <a:pt x="204788" y="69057"/>
                  </a:lnTo>
                  <a:lnTo>
                    <a:pt x="204788" y="97632"/>
                  </a:lnTo>
                  <a:lnTo>
                    <a:pt x="228600" y="97632"/>
                  </a:lnTo>
                  <a:lnTo>
                    <a:pt x="228600" y="109538"/>
                  </a:lnTo>
                  <a:lnTo>
                    <a:pt x="257175" y="109538"/>
                  </a:lnTo>
                  <a:lnTo>
                    <a:pt x="257175" y="119063"/>
                  </a:lnTo>
                  <a:lnTo>
                    <a:pt x="271463" y="119063"/>
                  </a:lnTo>
                  <a:lnTo>
                    <a:pt x="271463" y="135732"/>
                  </a:lnTo>
                  <a:lnTo>
                    <a:pt x="473869" y="135732"/>
                  </a:lnTo>
                </a:path>
              </a:pathLst>
            </a:custGeom>
            <a:noFill/>
            <a:ln w="38100" cap="flat" cmpd="sng" algn="ctr">
              <a:solidFill>
                <a:srgbClr val="7B85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tx2">
                    <a:lumMod val="50000"/>
                  </a:schemeClr>
                </a:solidFill>
                <a:effectLst/>
                <a:uLnTx/>
                <a:uFillTx/>
                <a:latin typeface="Arial"/>
                <a:ea typeface="+mn-ea"/>
                <a:cs typeface="+mn-cs"/>
              </a:endParaRPr>
            </a:p>
          </p:txBody>
        </p:sp>
        <p:sp>
          <p:nvSpPr>
            <p:cNvPr id="206" name="Freeform 136">
              <a:extLst>
                <a:ext uri="{FF2B5EF4-FFF2-40B4-BE49-F238E27FC236}">
                  <a16:creationId xmlns:a16="http://schemas.microsoft.com/office/drawing/2014/main" id="{C07FC95C-A58B-4BE0-B630-1B5E244EE690}"/>
                </a:ext>
              </a:extLst>
            </p:cNvPr>
            <p:cNvSpPr/>
            <p:nvPr/>
          </p:nvSpPr>
          <p:spPr>
            <a:xfrm>
              <a:off x="1624015" y="1688307"/>
              <a:ext cx="740568" cy="264319"/>
            </a:xfrm>
            <a:custGeom>
              <a:avLst/>
              <a:gdLst>
                <a:gd name="connsiteX0" fmla="*/ 0 w 1009650"/>
                <a:gd name="connsiteY0" fmla="*/ 0 h 395287"/>
                <a:gd name="connsiteX1" fmla="*/ 0 w 1009650"/>
                <a:gd name="connsiteY1" fmla="*/ 57150 h 395287"/>
                <a:gd name="connsiteX2" fmla="*/ 35719 w 1009650"/>
                <a:gd name="connsiteY2" fmla="*/ 57150 h 395287"/>
                <a:gd name="connsiteX3" fmla="*/ 35719 w 1009650"/>
                <a:gd name="connsiteY3" fmla="*/ 85725 h 395287"/>
                <a:gd name="connsiteX4" fmla="*/ 35719 w 1009650"/>
                <a:gd name="connsiteY4" fmla="*/ 85725 h 395287"/>
                <a:gd name="connsiteX5" fmla="*/ 35719 w 1009650"/>
                <a:gd name="connsiteY5" fmla="*/ 123825 h 395287"/>
                <a:gd name="connsiteX6" fmla="*/ 107157 w 1009650"/>
                <a:gd name="connsiteY6" fmla="*/ 123825 h 395287"/>
                <a:gd name="connsiteX7" fmla="*/ 107157 w 1009650"/>
                <a:gd name="connsiteY7" fmla="*/ 130968 h 395287"/>
                <a:gd name="connsiteX8" fmla="*/ 269082 w 1009650"/>
                <a:gd name="connsiteY8" fmla="*/ 130968 h 395287"/>
                <a:gd name="connsiteX9" fmla="*/ 269082 w 1009650"/>
                <a:gd name="connsiteY9" fmla="*/ 159543 h 395287"/>
                <a:gd name="connsiteX10" fmla="*/ 340519 w 1009650"/>
                <a:gd name="connsiteY10" fmla="*/ 159543 h 395287"/>
                <a:gd name="connsiteX11" fmla="*/ 340519 w 1009650"/>
                <a:gd name="connsiteY11" fmla="*/ 183356 h 395287"/>
                <a:gd name="connsiteX12" fmla="*/ 397669 w 1009650"/>
                <a:gd name="connsiteY12" fmla="*/ 183356 h 395287"/>
                <a:gd name="connsiteX13" fmla="*/ 397669 w 1009650"/>
                <a:gd name="connsiteY13" fmla="*/ 211931 h 395287"/>
                <a:gd name="connsiteX14" fmla="*/ 416719 w 1009650"/>
                <a:gd name="connsiteY14" fmla="*/ 211931 h 395287"/>
                <a:gd name="connsiteX15" fmla="*/ 416719 w 1009650"/>
                <a:gd name="connsiteY15" fmla="*/ 245268 h 395287"/>
                <a:gd name="connsiteX16" fmla="*/ 500063 w 1009650"/>
                <a:gd name="connsiteY16" fmla="*/ 245268 h 395287"/>
                <a:gd name="connsiteX17" fmla="*/ 500063 w 1009650"/>
                <a:gd name="connsiteY17" fmla="*/ 276225 h 395287"/>
                <a:gd name="connsiteX18" fmla="*/ 557213 w 1009650"/>
                <a:gd name="connsiteY18" fmla="*/ 276225 h 395287"/>
                <a:gd name="connsiteX19" fmla="*/ 557213 w 1009650"/>
                <a:gd name="connsiteY19" fmla="*/ 309562 h 395287"/>
                <a:gd name="connsiteX20" fmla="*/ 628650 w 1009650"/>
                <a:gd name="connsiteY20" fmla="*/ 309562 h 395287"/>
                <a:gd name="connsiteX21" fmla="*/ 628650 w 1009650"/>
                <a:gd name="connsiteY21" fmla="*/ 338137 h 395287"/>
                <a:gd name="connsiteX22" fmla="*/ 692944 w 1009650"/>
                <a:gd name="connsiteY22" fmla="*/ 338137 h 395287"/>
                <a:gd name="connsiteX23" fmla="*/ 692944 w 1009650"/>
                <a:gd name="connsiteY23" fmla="*/ 359568 h 395287"/>
                <a:gd name="connsiteX24" fmla="*/ 759619 w 1009650"/>
                <a:gd name="connsiteY24" fmla="*/ 359568 h 395287"/>
                <a:gd name="connsiteX25" fmla="*/ 759619 w 1009650"/>
                <a:gd name="connsiteY25" fmla="*/ 376237 h 395287"/>
                <a:gd name="connsiteX26" fmla="*/ 842963 w 1009650"/>
                <a:gd name="connsiteY26" fmla="*/ 376237 h 395287"/>
                <a:gd name="connsiteX27" fmla="*/ 842963 w 1009650"/>
                <a:gd name="connsiteY27" fmla="*/ 395287 h 395287"/>
                <a:gd name="connsiteX28" fmla="*/ 1009650 w 1009650"/>
                <a:gd name="connsiteY28" fmla="*/ 395287 h 395287"/>
                <a:gd name="connsiteX0" fmla="*/ 0 w 1020711"/>
                <a:gd name="connsiteY0" fmla="*/ 0 h 395287"/>
                <a:gd name="connsiteX1" fmla="*/ 0 w 1020711"/>
                <a:gd name="connsiteY1" fmla="*/ 57150 h 395287"/>
                <a:gd name="connsiteX2" fmla="*/ 35719 w 1020711"/>
                <a:gd name="connsiteY2" fmla="*/ 57150 h 395287"/>
                <a:gd name="connsiteX3" fmla="*/ 35719 w 1020711"/>
                <a:gd name="connsiteY3" fmla="*/ 85725 h 395287"/>
                <a:gd name="connsiteX4" fmla="*/ 35719 w 1020711"/>
                <a:gd name="connsiteY4" fmla="*/ 85725 h 395287"/>
                <a:gd name="connsiteX5" fmla="*/ 35719 w 1020711"/>
                <a:gd name="connsiteY5" fmla="*/ 123825 h 395287"/>
                <a:gd name="connsiteX6" fmla="*/ 107157 w 1020711"/>
                <a:gd name="connsiteY6" fmla="*/ 123825 h 395287"/>
                <a:gd name="connsiteX7" fmla="*/ 107157 w 1020711"/>
                <a:gd name="connsiteY7" fmla="*/ 130968 h 395287"/>
                <a:gd name="connsiteX8" fmla="*/ 269082 w 1020711"/>
                <a:gd name="connsiteY8" fmla="*/ 130968 h 395287"/>
                <a:gd name="connsiteX9" fmla="*/ 269082 w 1020711"/>
                <a:gd name="connsiteY9" fmla="*/ 159543 h 395287"/>
                <a:gd name="connsiteX10" fmla="*/ 340519 w 1020711"/>
                <a:gd name="connsiteY10" fmla="*/ 159543 h 395287"/>
                <a:gd name="connsiteX11" fmla="*/ 340519 w 1020711"/>
                <a:gd name="connsiteY11" fmla="*/ 183356 h 395287"/>
                <a:gd name="connsiteX12" fmla="*/ 397669 w 1020711"/>
                <a:gd name="connsiteY12" fmla="*/ 183356 h 395287"/>
                <a:gd name="connsiteX13" fmla="*/ 397669 w 1020711"/>
                <a:gd name="connsiteY13" fmla="*/ 211931 h 395287"/>
                <a:gd name="connsiteX14" fmla="*/ 416719 w 1020711"/>
                <a:gd name="connsiteY14" fmla="*/ 211931 h 395287"/>
                <a:gd name="connsiteX15" fmla="*/ 416719 w 1020711"/>
                <a:gd name="connsiteY15" fmla="*/ 245268 h 395287"/>
                <a:gd name="connsiteX16" fmla="*/ 500063 w 1020711"/>
                <a:gd name="connsiteY16" fmla="*/ 245268 h 395287"/>
                <a:gd name="connsiteX17" fmla="*/ 500063 w 1020711"/>
                <a:gd name="connsiteY17" fmla="*/ 276225 h 395287"/>
                <a:gd name="connsiteX18" fmla="*/ 557213 w 1020711"/>
                <a:gd name="connsiteY18" fmla="*/ 276225 h 395287"/>
                <a:gd name="connsiteX19" fmla="*/ 557213 w 1020711"/>
                <a:gd name="connsiteY19" fmla="*/ 309562 h 395287"/>
                <a:gd name="connsiteX20" fmla="*/ 628650 w 1020711"/>
                <a:gd name="connsiteY20" fmla="*/ 309562 h 395287"/>
                <a:gd name="connsiteX21" fmla="*/ 628650 w 1020711"/>
                <a:gd name="connsiteY21" fmla="*/ 338137 h 395287"/>
                <a:gd name="connsiteX22" fmla="*/ 692944 w 1020711"/>
                <a:gd name="connsiteY22" fmla="*/ 338137 h 395287"/>
                <a:gd name="connsiteX23" fmla="*/ 692944 w 1020711"/>
                <a:gd name="connsiteY23" fmla="*/ 359568 h 395287"/>
                <a:gd name="connsiteX24" fmla="*/ 759619 w 1020711"/>
                <a:gd name="connsiteY24" fmla="*/ 359568 h 395287"/>
                <a:gd name="connsiteX25" fmla="*/ 759619 w 1020711"/>
                <a:gd name="connsiteY25" fmla="*/ 376237 h 395287"/>
                <a:gd name="connsiteX26" fmla="*/ 842963 w 1020711"/>
                <a:gd name="connsiteY26" fmla="*/ 376237 h 395287"/>
                <a:gd name="connsiteX27" fmla="*/ 842963 w 1020711"/>
                <a:gd name="connsiteY27" fmla="*/ 395287 h 395287"/>
                <a:gd name="connsiteX28" fmla="*/ 1009650 w 1020711"/>
                <a:gd name="connsiteY28" fmla="*/ 395287 h 395287"/>
                <a:gd name="connsiteX29" fmla="*/ 1004888 w 1020711"/>
                <a:gd name="connsiteY29" fmla="*/ 390525 h 395287"/>
                <a:gd name="connsiteX0" fmla="*/ 0 w 1022538"/>
                <a:gd name="connsiteY0" fmla="*/ 0 h 433406"/>
                <a:gd name="connsiteX1" fmla="*/ 0 w 1022538"/>
                <a:gd name="connsiteY1" fmla="*/ 57150 h 433406"/>
                <a:gd name="connsiteX2" fmla="*/ 35719 w 1022538"/>
                <a:gd name="connsiteY2" fmla="*/ 57150 h 433406"/>
                <a:gd name="connsiteX3" fmla="*/ 35719 w 1022538"/>
                <a:gd name="connsiteY3" fmla="*/ 85725 h 433406"/>
                <a:gd name="connsiteX4" fmla="*/ 35719 w 1022538"/>
                <a:gd name="connsiteY4" fmla="*/ 85725 h 433406"/>
                <a:gd name="connsiteX5" fmla="*/ 35719 w 1022538"/>
                <a:gd name="connsiteY5" fmla="*/ 123825 h 433406"/>
                <a:gd name="connsiteX6" fmla="*/ 107157 w 1022538"/>
                <a:gd name="connsiteY6" fmla="*/ 123825 h 433406"/>
                <a:gd name="connsiteX7" fmla="*/ 107157 w 1022538"/>
                <a:gd name="connsiteY7" fmla="*/ 130968 h 433406"/>
                <a:gd name="connsiteX8" fmla="*/ 269082 w 1022538"/>
                <a:gd name="connsiteY8" fmla="*/ 130968 h 433406"/>
                <a:gd name="connsiteX9" fmla="*/ 269082 w 1022538"/>
                <a:gd name="connsiteY9" fmla="*/ 159543 h 433406"/>
                <a:gd name="connsiteX10" fmla="*/ 340519 w 1022538"/>
                <a:gd name="connsiteY10" fmla="*/ 159543 h 433406"/>
                <a:gd name="connsiteX11" fmla="*/ 340519 w 1022538"/>
                <a:gd name="connsiteY11" fmla="*/ 183356 h 433406"/>
                <a:gd name="connsiteX12" fmla="*/ 397669 w 1022538"/>
                <a:gd name="connsiteY12" fmla="*/ 183356 h 433406"/>
                <a:gd name="connsiteX13" fmla="*/ 397669 w 1022538"/>
                <a:gd name="connsiteY13" fmla="*/ 211931 h 433406"/>
                <a:gd name="connsiteX14" fmla="*/ 416719 w 1022538"/>
                <a:gd name="connsiteY14" fmla="*/ 211931 h 433406"/>
                <a:gd name="connsiteX15" fmla="*/ 416719 w 1022538"/>
                <a:gd name="connsiteY15" fmla="*/ 245268 h 433406"/>
                <a:gd name="connsiteX16" fmla="*/ 500063 w 1022538"/>
                <a:gd name="connsiteY16" fmla="*/ 245268 h 433406"/>
                <a:gd name="connsiteX17" fmla="*/ 500063 w 1022538"/>
                <a:gd name="connsiteY17" fmla="*/ 276225 h 433406"/>
                <a:gd name="connsiteX18" fmla="*/ 557213 w 1022538"/>
                <a:gd name="connsiteY18" fmla="*/ 276225 h 433406"/>
                <a:gd name="connsiteX19" fmla="*/ 557213 w 1022538"/>
                <a:gd name="connsiteY19" fmla="*/ 309562 h 433406"/>
                <a:gd name="connsiteX20" fmla="*/ 628650 w 1022538"/>
                <a:gd name="connsiteY20" fmla="*/ 309562 h 433406"/>
                <a:gd name="connsiteX21" fmla="*/ 628650 w 1022538"/>
                <a:gd name="connsiteY21" fmla="*/ 338137 h 433406"/>
                <a:gd name="connsiteX22" fmla="*/ 692944 w 1022538"/>
                <a:gd name="connsiteY22" fmla="*/ 338137 h 433406"/>
                <a:gd name="connsiteX23" fmla="*/ 692944 w 1022538"/>
                <a:gd name="connsiteY23" fmla="*/ 359568 h 433406"/>
                <a:gd name="connsiteX24" fmla="*/ 759619 w 1022538"/>
                <a:gd name="connsiteY24" fmla="*/ 359568 h 433406"/>
                <a:gd name="connsiteX25" fmla="*/ 759619 w 1022538"/>
                <a:gd name="connsiteY25" fmla="*/ 376237 h 433406"/>
                <a:gd name="connsiteX26" fmla="*/ 842963 w 1022538"/>
                <a:gd name="connsiteY26" fmla="*/ 376237 h 433406"/>
                <a:gd name="connsiteX27" fmla="*/ 842963 w 1022538"/>
                <a:gd name="connsiteY27" fmla="*/ 395287 h 433406"/>
                <a:gd name="connsiteX28" fmla="*/ 1009650 w 1022538"/>
                <a:gd name="connsiteY28" fmla="*/ 395287 h 433406"/>
                <a:gd name="connsiteX29" fmla="*/ 1012032 w 1022538"/>
                <a:gd name="connsiteY29" fmla="*/ 433388 h 433406"/>
                <a:gd name="connsiteX0" fmla="*/ 0 w 1012032"/>
                <a:gd name="connsiteY0" fmla="*/ 0 h 433388"/>
                <a:gd name="connsiteX1" fmla="*/ 0 w 1012032"/>
                <a:gd name="connsiteY1" fmla="*/ 57150 h 433388"/>
                <a:gd name="connsiteX2" fmla="*/ 35719 w 1012032"/>
                <a:gd name="connsiteY2" fmla="*/ 57150 h 433388"/>
                <a:gd name="connsiteX3" fmla="*/ 35719 w 1012032"/>
                <a:gd name="connsiteY3" fmla="*/ 85725 h 433388"/>
                <a:gd name="connsiteX4" fmla="*/ 35719 w 1012032"/>
                <a:gd name="connsiteY4" fmla="*/ 85725 h 433388"/>
                <a:gd name="connsiteX5" fmla="*/ 35719 w 1012032"/>
                <a:gd name="connsiteY5" fmla="*/ 123825 h 433388"/>
                <a:gd name="connsiteX6" fmla="*/ 107157 w 1012032"/>
                <a:gd name="connsiteY6" fmla="*/ 123825 h 433388"/>
                <a:gd name="connsiteX7" fmla="*/ 107157 w 1012032"/>
                <a:gd name="connsiteY7" fmla="*/ 130968 h 433388"/>
                <a:gd name="connsiteX8" fmla="*/ 269082 w 1012032"/>
                <a:gd name="connsiteY8" fmla="*/ 130968 h 433388"/>
                <a:gd name="connsiteX9" fmla="*/ 269082 w 1012032"/>
                <a:gd name="connsiteY9" fmla="*/ 159543 h 433388"/>
                <a:gd name="connsiteX10" fmla="*/ 340519 w 1012032"/>
                <a:gd name="connsiteY10" fmla="*/ 159543 h 433388"/>
                <a:gd name="connsiteX11" fmla="*/ 340519 w 1012032"/>
                <a:gd name="connsiteY11" fmla="*/ 183356 h 433388"/>
                <a:gd name="connsiteX12" fmla="*/ 397669 w 1012032"/>
                <a:gd name="connsiteY12" fmla="*/ 183356 h 433388"/>
                <a:gd name="connsiteX13" fmla="*/ 397669 w 1012032"/>
                <a:gd name="connsiteY13" fmla="*/ 211931 h 433388"/>
                <a:gd name="connsiteX14" fmla="*/ 416719 w 1012032"/>
                <a:gd name="connsiteY14" fmla="*/ 211931 h 433388"/>
                <a:gd name="connsiteX15" fmla="*/ 416719 w 1012032"/>
                <a:gd name="connsiteY15" fmla="*/ 245268 h 433388"/>
                <a:gd name="connsiteX16" fmla="*/ 500063 w 1012032"/>
                <a:gd name="connsiteY16" fmla="*/ 245268 h 433388"/>
                <a:gd name="connsiteX17" fmla="*/ 500063 w 1012032"/>
                <a:gd name="connsiteY17" fmla="*/ 276225 h 433388"/>
                <a:gd name="connsiteX18" fmla="*/ 557213 w 1012032"/>
                <a:gd name="connsiteY18" fmla="*/ 276225 h 433388"/>
                <a:gd name="connsiteX19" fmla="*/ 557213 w 1012032"/>
                <a:gd name="connsiteY19" fmla="*/ 309562 h 433388"/>
                <a:gd name="connsiteX20" fmla="*/ 628650 w 1012032"/>
                <a:gd name="connsiteY20" fmla="*/ 309562 h 433388"/>
                <a:gd name="connsiteX21" fmla="*/ 628650 w 1012032"/>
                <a:gd name="connsiteY21" fmla="*/ 338137 h 433388"/>
                <a:gd name="connsiteX22" fmla="*/ 692944 w 1012032"/>
                <a:gd name="connsiteY22" fmla="*/ 338137 h 433388"/>
                <a:gd name="connsiteX23" fmla="*/ 692944 w 1012032"/>
                <a:gd name="connsiteY23" fmla="*/ 359568 h 433388"/>
                <a:gd name="connsiteX24" fmla="*/ 759619 w 1012032"/>
                <a:gd name="connsiteY24" fmla="*/ 359568 h 433388"/>
                <a:gd name="connsiteX25" fmla="*/ 759619 w 1012032"/>
                <a:gd name="connsiteY25" fmla="*/ 376237 h 433388"/>
                <a:gd name="connsiteX26" fmla="*/ 842963 w 1012032"/>
                <a:gd name="connsiteY26" fmla="*/ 376237 h 433388"/>
                <a:gd name="connsiteX27" fmla="*/ 842963 w 1012032"/>
                <a:gd name="connsiteY27" fmla="*/ 395287 h 433388"/>
                <a:gd name="connsiteX28" fmla="*/ 1009650 w 1012032"/>
                <a:gd name="connsiteY28" fmla="*/ 395287 h 433388"/>
                <a:gd name="connsiteX29" fmla="*/ 1012032 w 1012032"/>
                <a:gd name="connsiteY29" fmla="*/ 433388 h 433388"/>
                <a:gd name="connsiteX0" fmla="*/ 0 w 1009650"/>
                <a:gd name="connsiteY0" fmla="*/ 0 h 395287"/>
                <a:gd name="connsiteX1" fmla="*/ 0 w 1009650"/>
                <a:gd name="connsiteY1" fmla="*/ 57150 h 395287"/>
                <a:gd name="connsiteX2" fmla="*/ 35719 w 1009650"/>
                <a:gd name="connsiteY2" fmla="*/ 57150 h 395287"/>
                <a:gd name="connsiteX3" fmla="*/ 35719 w 1009650"/>
                <a:gd name="connsiteY3" fmla="*/ 85725 h 395287"/>
                <a:gd name="connsiteX4" fmla="*/ 35719 w 1009650"/>
                <a:gd name="connsiteY4" fmla="*/ 85725 h 395287"/>
                <a:gd name="connsiteX5" fmla="*/ 35719 w 1009650"/>
                <a:gd name="connsiteY5" fmla="*/ 123825 h 395287"/>
                <a:gd name="connsiteX6" fmla="*/ 107157 w 1009650"/>
                <a:gd name="connsiteY6" fmla="*/ 123825 h 395287"/>
                <a:gd name="connsiteX7" fmla="*/ 107157 w 1009650"/>
                <a:gd name="connsiteY7" fmla="*/ 130968 h 395287"/>
                <a:gd name="connsiteX8" fmla="*/ 269082 w 1009650"/>
                <a:gd name="connsiteY8" fmla="*/ 130968 h 395287"/>
                <a:gd name="connsiteX9" fmla="*/ 269082 w 1009650"/>
                <a:gd name="connsiteY9" fmla="*/ 159543 h 395287"/>
                <a:gd name="connsiteX10" fmla="*/ 340519 w 1009650"/>
                <a:gd name="connsiteY10" fmla="*/ 159543 h 395287"/>
                <a:gd name="connsiteX11" fmla="*/ 340519 w 1009650"/>
                <a:gd name="connsiteY11" fmla="*/ 183356 h 395287"/>
                <a:gd name="connsiteX12" fmla="*/ 397669 w 1009650"/>
                <a:gd name="connsiteY12" fmla="*/ 183356 h 395287"/>
                <a:gd name="connsiteX13" fmla="*/ 397669 w 1009650"/>
                <a:gd name="connsiteY13" fmla="*/ 211931 h 395287"/>
                <a:gd name="connsiteX14" fmla="*/ 416719 w 1009650"/>
                <a:gd name="connsiteY14" fmla="*/ 211931 h 395287"/>
                <a:gd name="connsiteX15" fmla="*/ 416719 w 1009650"/>
                <a:gd name="connsiteY15" fmla="*/ 245268 h 395287"/>
                <a:gd name="connsiteX16" fmla="*/ 500063 w 1009650"/>
                <a:gd name="connsiteY16" fmla="*/ 245268 h 395287"/>
                <a:gd name="connsiteX17" fmla="*/ 500063 w 1009650"/>
                <a:gd name="connsiteY17" fmla="*/ 276225 h 395287"/>
                <a:gd name="connsiteX18" fmla="*/ 557213 w 1009650"/>
                <a:gd name="connsiteY18" fmla="*/ 276225 h 395287"/>
                <a:gd name="connsiteX19" fmla="*/ 557213 w 1009650"/>
                <a:gd name="connsiteY19" fmla="*/ 309562 h 395287"/>
                <a:gd name="connsiteX20" fmla="*/ 628650 w 1009650"/>
                <a:gd name="connsiteY20" fmla="*/ 309562 h 395287"/>
                <a:gd name="connsiteX21" fmla="*/ 628650 w 1009650"/>
                <a:gd name="connsiteY21" fmla="*/ 338137 h 395287"/>
                <a:gd name="connsiteX22" fmla="*/ 692944 w 1009650"/>
                <a:gd name="connsiteY22" fmla="*/ 338137 h 395287"/>
                <a:gd name="connsiteX23" fmla="*/ 692944 w 1009650"/>
                <a:gd name="connsiteY23" fmla="*/ 359568 h 395287"/>
                <a:gd name="connsiteX24" fmla="*/ 759619 w 1009650"/>
                <a:gd name="connsiteY24" fmla="*/ 359568 h 395287"/>
                <a:gd name="connsiteX25" fmla="*/ 759619 w 1009650"/>
                <a:gd name="connsiteY25" fmla="*/ 376237 h 395287"/>
                <a:gd name="connsiteX26" fmla="*/ 842963 w 1009650"/>
                <a:gd name="connsiteY26" fmla="*/ 376237 h 395287"/>
                <a:gd name="connsiteX27" fmla="*/ 842963 w 1009650"/>
                <a:gd name="connsiteY27" fmla="*/ 395287 h 395287"/>
                <a:gd name="connsiteX28" fmla="*/ 1009650 w 1009650"/>
                <a:gd name="connsiteY28" fmla="*/ 395287 h 395287"/>
                <a:gd name="connsiteX0" fmla="*/ 0 w 1009650"/>
                <a:gd name="connsiteY0" fmla="*/ 0 h 338137"/>
                <a:gd name="connsiteX1" fmla="*/ 35719 w 1009650"/>
                <a:gd name="connsiteY1" fmla="*/ 0 h 338137"/>
                <a:gd name="connsiteX2" fmla="*/ 35719 w 1009650"/>
                <a:gd name="connsiteY2" fmla="*/ 28575 h 338137"/>
                <a:gd name="connsiteX3" fmla="*/ 35719 w 1009650"/>
                <a:gd name="connsiteY3" fmla="*/ 28575 h 338137"/>
                <a:gd name="connsiteX4" fmla="*/ 35719 w 1009650"/>
                <a:gd name="connsiteY4" fmla="*/ 66675 h 338137"/>
                <a:gd name="connsiteX5" fmla="*/ 107157 w 1009650"/>
                <a:gd name="connsiteY5" fmla="*/ 66675 h 338137"/>
                <a:gd name="connsiteX6" fmla="*/ 107157 w 1009650"/>
                <a:gd name="connsiteY6" fmla="*/ 73818 h 338137"/>
                <a:gd name="connsiteX7" fmla="*/ 269082 w 1009650"/>
                <a:gd name="connsiteY7" fmla="*/ 73818 h 338137"/>
                <a:gd name="connsiteX8" fmla="*/ 269082 w 1009650"/>
                <a:gd name="connsiteY8" fmla="*/ 102393 h 338137"/>
                <a:gd name="connsiteX9" fmla="*/ 340519 w 1009650"/>
                <a:gd name="connsiteY9" fmla="*/ 102393 h 338137"/>
                <a:gd name="connsiteX10" fmla="*/ 340519 w 1009650"/>
                <a:gd name="connsiteY10" fmla="*/ 126206 h 338137"/>
                <a:gd name="connsiteX11" fmla="*/ 397669 w 1009650"/>
                <a:gd name="connsiteY11" fmla="*/ 126206 h 338137"/>
                <a:gd name="connsiteX12" fmla="*/ 397669 w 1009650"/>
                <a:gd name="connsiteY12" fmla="*/ 154781 h 338137"/>
                <a:gd name="connsiteX13" fmla="*/ 416719 w 1009650"/>
                <a:gd name="connsiteY13" fmla="*/ 154781 h 338137"/>
                <a:gd name="connsiteX14" fmla="*/ 416719 w 1009650"/>
                <a:gd name="connsiteY14" fmla="*/ 188118 h 338137"/>
                <a:gd name="connsiteX15" fmla="*/ 500063 w 1009650"/>
                <a:gd name="connsiteY15" fmla="*/ 188118 h 338137"/>
                <a:gd name="connsiteX16" fmla="*/ 500063 w 1009650"/>
                <a:gd name="connsiteY16" fmla="*/ 219075 h 338137"/>
                <a:gd name="connsiteX17" fmla="*/ 557213 w 1009650"/>
                <a:gd name="connsiteY17" fmla="*/ 219075 h 338137"/>
                <a:gd name="connsiteX18" fmla="*/ 557213 w 1009650"/>
                <a:gd name="connsiteY18" fmla="*/ 252412 h 338137"/>
                <a:gd name="connsiteX19" fmla="*/ 628650 w 1009650"/>
                <a:gd name="connsiteY19" fmla="*/ 252412 h 338137"/>
                <a:gd name="connsiteX20" fmla="*/ 628650 w 1009650"/>
                <a:gd name="connsiteY20" fmla="*/ 280987 h 338137"/>
                <a:gd name="connsiteX21" fmla="*/ 692944 w 1009650"/>
                <a:gd name="connsiteY21" fmla="*/ 280987 h 338137"/>
                <a:gd name="connsiteX22" fmla="*/ 692944 w 1009650"/>
                <a:gd name="connsiteY22" fmla="*/ 302418 h 338137"/>
                <a:gd name="connsiteX23" fmla="*/ 759619 w 1009650"/>
                <a:gd name="connsiteY23" fmla="*/ 302418 h 338137"/>
                <a:gd name="connsiteX24" fmla="*/ 759619 w 1009650"/>
                <a:gd name="connsiteY24" fmla="*/ 319087 h 338137"/>
                <a:gd name="connsiteX25" fmla="*/ 842963 w 1009650"/>
                <a:gd name="connsiteY25" fmla="*/ 319087 h 338137"/>
                <a:gd name="connsiteX26" fmla="*/ 842963 w 1009650"/>
                <a:gd name="connsiteY26" fmla="*/ 338137 h 338137"/>
                <a:gd name="connsiteX27" fmla="*/ 1009650 w 1009650"/>
                <a:gd name="connsiteY27" fmla="*/ 338137 h 338137"/>
                <a:gd name="connsiteX0" fmla="*/ 2382 w 1012032"/>
                <a:gd name="connsiteY0" fmla="*/ 7144 h 345281"/>
                <a:gd name="connsiteX1" fmla="*/ 0 w 1012032"/>
                <a:gd name="connsiteY1" fmla="*/ 0 h 345281"/>
                <a:gd name="connsiteX2" fmla="*/ 38101 w 1012032"/>
                <a:gd name="connsiteY2" fmla="*/ 7144 h 345281"/>
                <a:gd name="connsiteX3" fmla="*/ 38101 w 1012032"/>
                <a:gd name="connsiteY3" fmla="*/ 35719 h 345281"/>
                <a:gd name="connsiteX4" fmla="*/ 38101 w 1012032"/>
                <a:gd name="connsiteY4" fmla="*/ 35719 h 345281"/>
                <a:gd name="connsiteX5" fmla="*/ 38101 w 1012032"/>
                <a:gd name="connsiteY5" fmla="*/ 73819 h 345281"/>
                <a:gd name="connsiteX6" fmla="*/ 109539 w 1012032"/>
                <a:gd name="connsiteY6" fmla="*/ 73819 h 345281"/>
                <a:gd name="connsiteX7" fmla="*/ 109539 w 1012032"/>
                <a:gd name="connsiteY7" fmla="*/ 80962 h 345281"/>
                <a:gd name="connsiteX8" fmla="*/ 271464 w 1012032"/>
                <a:gd name="connsiteY8" fmla="*/ 80962 h 345281"/>
                <a:gd name="connsiteX9" fmla="*/ 271464 w 1012032"/>
                <a:gd name="connsiteY9" fmla="*/ 109537 h 345281"/>
                <a:gd name="connsiteX10" fmla="*/ 342901 w 1012032"/>
                <a:gd name="connsiteY10" fmla="*/ 109537 h 345281"/>
                <a:gd name="connsiteX11" fmla="*/ 342901 w 1012032"/>
                <a:gd name="connsiteY11" fmla="*/ 133350 h 345281"/>
                <a:gd name="connsiteX12" fmla="*/ 400051 w 1012032"/>
                <a:gd name="connsiteY12" fmla="*/ 133350 h 345281"/>
                <a:gd name="connsiteX13" fmla="*/ 400051 w 1012032"/>
                <a:gd name="connsiteY13" fmla="*/ 161925 h 345281"/>
                <a:gd name="connsiteX14" fmla="*/ 419101 w 1012032"/>
                <a:gd name="connsiteY14" fmla="*/ 161925 h 345281"/>
                <a:gd name="connsiteX15" fmla="*/ 419101 w 1012032"/>
                <a:gd name="connsiteY15" fmla="*/ 195262 h 345281"/>
                <a:gd name="connsiteX16" fmla="*/ 502445 w 1012032"/>
                <a:gd name="connsiteY16" fmla="*/ 195262 h 345281"/>
                <a:gd name="connsiteX17" fmla="*/ 502445 w 1012032"/>
                <a:gd name="connsiteY17" fmla="*/ 226219 h 345281"/>
                <a:gd name="connsiteX18" fmla="*/ 559595 w 1012032"/>
                <a:gd name="connsiteY18" fmla="*/ 226219 h 345281"/>
                <a:gd name="connsiteX19" fmla="*/ 559595 w 1012032"/>
                <a:gd name="connsiteY19" fmla="*/ 259556 h 345281"/>
                <a:gd name="connsiteX20" fmla="*/ 631032 w 1012032"/>
                <a:gd name="connsiteY20" fmla="*/ 259556 h 345281"/>
                <a:gd name="connsiteX21" fmla="*/ 631032 w 1012032"/>
                <a:gd name="connsiteY21" fmla="*/ 288131 h 345281"/>
                <a:gd name="connsiteX22" fmla="*/ 695326 w 1012032"/>
                <a:gd name="connsiteY22" fmla="*/ 288131 h 345281"/>
                <a:gd name="connsiteX23" fmla="*/ 695326 w 1012032"/>
                <a:gd name="connsiteY23" fmla="*/ 309562 h 345281"/>
                <a:gd name="connsiteX24" fmla="*/ 762001 w 1012032"/>
                <a:gd name="connsiteY24" fmla="*/ 309562 h 345281"/>
                <a:gd name="connsiteX25" fmla="*/ 762001 w 1012032"/>
                <a:gd name="connsiteY25" fmla="*/ 326231 h 345281"/>
                <a:gd name="connsiteX26" fmla="*/ 845345 w 1012032"/>
                <a:gd name="connsiteY26" fmla="*/ 326231 h 345281"/>
                <a:gd name="connsiteX27" fmla="*/ 845345 w 1012032"/>
                <a:gd name="connsiteY27" fmla="*/ 345281 h 345281"/>
                <a:gd name="connsiteX28" fmla="*/ 1012032 w 1012032"/>
                <a:gd name="connsiteY28" fmla="*/ 345281 h 345281"/>
                <a:gd name="connsiteX0" fmla="*/ 0 w 1012032"/>
                <a:gd name="connsiteY0" fmla="*/ 0 h 345281"/>
                <a:gd name="connsiteX1" fmla="*/ 38101 w 1012032"/>
                <a:gd name="connsiteY1" fmla="*/ 7144 h 345281"/>
                <a:gd name="connsiteX2" fmla="*/ 38101 w 1012032"/>
                <a:gd name="connsiteY2" fmla="*/ 35719 h 345281"/>
                <a:gd name="connsiteX3" fmla="*/ 38101 w 1012032"/>
                <a:gd name="connsiteY3" fmla="*/ 35719 h 345281"/>
                <a:gd name="connsiteX4" fmla="*/ 38101 w 1012032"/>
                <a:gd name="connsiteY4" fmla="*/ 73819 h 345281"/>
                <a:gd name="connsiteX5" fmla="*/ 109539 w 1012032"/>
                <a:gd name="connsiteY5" fmla="*/ 73819 h 345281"/>
                <a:gd name="connsiteX6" fmla="*/ 109539 w 1012032"/>
                <a:gd name="connsiteY6" fmla="*/ 80962 h 345281"/>
                <a:gd name="connsiteX7" fmla="*/ 271464 w 1012032"/>
                <a:gd name="connsiteY7" fmla="*/ 80962 h 345281"/>
                <a:gd name="connsiteX8" fmla="*/ 271464 w 1012032"/>
                <a:gd name="connsiteY8" fmla="*/ 109537 h 345281"/>
                <a:gd name="connsiteX9" fmla="*/ 342901 w 1012032"/>
                <a:gd name="connsiteY9" fmla="*/ 109537 h 345281"/>
                <a:gd name="connsiteX10" fmla="*/ 342901 w 1012032"/>
                <a:gd name="connsiteY10" fmla="*/ 133350 h 345281"/>
                <a:gd name="connsiteX11" fmla="*/ 400051 w 1012032"/>
                <a:gd name="connsiteY11" fmla="*/ 133350 h 345281"/>
                <a:gd name="connsiteX12" fmla="*/ 400051 w 1012032"/>
                <a:gd name="connsiteY12" fmla="*/ 161925 h 345281"/>
                <a:gd name="connsiteX13" fmla="*/ 419101 w 1012032"/>
                <a:gd name="connsiteY13" fmla="*/ 161925 h 345281"/>
                <a:gd name="connsiteX14" fmla="*/ 419101 w 1012032"/>
                <a:gd name="connsiteY14" fmla="*/ 195262 h 345281"/>
                <a:gd name="connsiteX15" fmla="*/ 502445 w 1012032"/>
                <a:gd name="connsiteY15" fmla="*/ 195262 h 345281"/>
                <a:gd name="connsiteX16" fmla="*/ 502445 w 1012032"/>
                <a:gd name="connsiteY16" fmla="*/ 226219 h 345281"/>
                <a:gd name="connsiteX17" fmla="*/ 559595 w 1012032"/>
                <a:gd name="connsiteY17" fmla="*/ 226219 h 345281"/>
                <a:gd name="connsiteX18" fmla="*/ 559595 w 1012032"/>
                <a:gd name="connsiteY18" fmla="*/ 259556 h 345281"/>
                <a:gd name="connsiteX19" fmla="*/ 631032 w 1012032"/>
                <a:gd name="connsiteY19" fmla="*/ 259556 h 345281"/>
                <a:gd name="connsiteX20" fmla="*/ 631032 w 1012032"/>
                <a:gd name="connsiteY20" fmla="*/ 288131 h 345281"/>
                <a:gd name="connsiteX21" fmla="*/ 695326 w 1012032"/>
                <a:gd name="connsiteY21" fmla="*/ 288131 h 345281"/>
                <a:gd name="connsiteX22" fmla="*/ 695326 w 1012032"/>
                <a:gd name="connsiteY22" fmla="*/ 309562 h 345281"/>
                <a:gd name="connsiteX23" fmla="*/ 762001 w 1012032"/>
                <a:gd name="connsiteY23" fmla="*/ 309562 h 345281"/>
                <a:gd name="connsiteX24" fmla="*/ 762001 w 1012032"/>
                <a:gd name="connsiteY24" fmla="*/ 326231 h 345281"/>
                <a:gd name="connsiteX25" fmla="*/ 845345 w 1012032"/>
                <a:gd name="connsiteY25" fmla="*/ 326231 h 345281"/>
                <a:gd name="connsiteX26" fmla="*/ 845345 w 1012032"/>
                <a:gd name="connsiteY26" fmla="*/ 345281 h 345281"/>
                <a:gd name="connsiteX27" fmla="*/ 1012032 w 1012032"/>
                <a:gd name="connsiteY27" fmla="*/ 345281 h 345281"/>
                <a:gd name="connsiteX0" fmla="*/ 0 w 973931"/>
                <a:gd name="connsiteY0" fmla="*/ 0 h 338137"/>
                <a:gd name="connsiteX1" fmla="*/ 0 w 973931"/>
                <a:gd name="connsiteY1" fmla="*/ 28575 h 338137"/>
                <a:gd name="connsiteX2" fmla="*/ 0 w 973931"/>
                <a:gd name="connsiteY2" fmla="*/ 28575 h 338137"/>
                <a:gd name="connsiteX3" fmla="*/ 0 w 973931"/>
                <a:gd name="connsiteY3" fmla="*/ 66675 h 338137"/>
                <a:gd name="connsiteX4" fmla="*/ 71438 w 973931"/>
                <a:gd name="connsiteY4" fmla="*/ 66675 h 338137"/>
                <a:gd name="connsiteX5" fmla="*/ 71438 w 973931"/>
                <a:gd name="connsiteY5" fmla="*/ 73818 h 338137"/>
                <a:gd name="connsiteX6" fmla="*/ 233363 w 973931"/>
                <a:gd name="connsiteY6" fmla="*/ 73818 h 338137"/>
                <a:gd name="connsiteX7" fmla="*/ 233363 w 973931"/>
                <a:gd name="connsiteY7" fmla="*/ 102393 h 338137"/>
                <a:gd name="connsiteX8" fmla="*/ 304800 w 973931"/>
                <a:gd name="connsiteY8" fmla="*/ 102393 h 338137"/>
                <a:gd name="connsiteX9" fmla="*/ 304800 w 973931"/>
                <a:gd name="connsiteY9" fmla="*/ 126206 h 338137"/>
                <a:gd name="connsiteX10" fmla="*/ 361950 w 973931"/>
                <a:gd name="connsiteY10" fmla="*/ 126206 h 338137"/>
                <a:gd name="connsiteX11" fmla="*/ 361950 w 973931"/>
                <a:gd name="connsiteY11" fmla="*/ 154781 h 338137"/>
                <a:gd name="connsiteX12" fmla="*/ 381000 w 973931"/>
                <a:gd name="connsiteY12" fmla="*/ 154781 h 338137"/>
                <a:gd name="connsiteX13" fmla="*/ 381000 w 973931"/>
                <a:gd name="connsiteY13" fmla="*/ 188118 h 338137"/>
                <a:gd name="connsiteX14" fmla="*/ 464344 w 973931"/>
                <a:gd name="connsiteY14" fmla="*/ 188118 h 338137"/>
                <a:gd name="connsiteX15" fmla="*/ 464344 w 973931"/>
                <a:gd name="connsiteY15" fmla="*/ 219075 h 338137"/>
                <a:gd name="connsiteX16" fmla="*/ 521494 w 973931"/>
                <a:gd name="connsiteY16" fmla="*/ 219075 h 338137"/>
                <a:gd name="connsiteX17" fmla="*/ 521494 w 973931"/>
                <a:gd name="connsiteY17" fmla="*/ 252412 h 338137"/>
                <a:gd name="connsiteX18" fmla="*/ 592931 w 973931"/>
                <a:gd name="connsiteY18" fmla="*/ 252412 h 338137"/>
                <a:gd name="connsiteX19" fmla="*/ 592931 w 973931"/>
                <a:gd name="connsiteY19" fmla="*/ 280987 h 338137"/>
                <a:gd name="connsiteX20" fmla="*/ 657225 w 973931"/>
                <a:gd name="connsiteY20" fmla="*/ 280987 h 338137"/>
                <a:gd name="connsiteX21" fmla="*/ 657225 w 973931"/>
                <a:gd name="connsiteY21" fmla="*/ 302418 h 338137"/>
                <a:gd name="connsiteX22" fmla="*/ 723900 w 973931"/>
                <a:gd name="connsiteY22" fmla="*/ 302418 h 338137"/>
                <a:gd name="connsiteX23" fmla="*/ 723900 w 973931"/>
                <a:gd name="connsiteY23" fmla="*/ 319087 h 338137"/>
                <a:gd name="connsiteX24" fmla="*/ 807244 w 973931"/>
                <a:gd name="connsiteY24" fmla="*/ 319087 h 338137"/>
                <a:gd name="connsiteX25" fmla="*/ 807244 w 973931"/>
                <a:gd name="connsiteY25" fmla="*/ 338137 h 338137"/>
                <a:gd name="connsiteX26" fmla="*/ 973931 w 973931"/>
                <a:gd name="connsiteY26" fmla="*/ 338137 h 338137"/>
                <a:gd name="connsiteX0" fmla="*/ 0 w 973931"/>
                <a:gd name="connsiteY0" fmla="*/ 0 h 309562"/>
                <a:gd name="connsiteX1" fmla="*/ 0 w 973931"/>
                <a:gd name="connsiteY1" fmla="*/ 0 h 309562"/>
                <a:gd name="connsiteX2" fmla="*/ 0 w 973931"/>
                <a:gd name="connsiteY2" fmla="*/ 38100 h 309562"/>
                <a:gd name="connsiteX3" fmla="*/ 71438 w 973931"/>
                <a:gd name="connsiteY3" fmla="*/ 38100 h 309562"/>
                <a:gd name="connsiteX4" fmla="*/ 71438 w 973931"/>
                <a:gd name="connsiteY4" fmla="*/ 45243 h 309562"/>
                <a:gd name="connsiteX5" fmla="*/ 233363 w 973931"/>
                <a:gd name="connsiteY5" fmla="*/ 45243 h 309562"/>
                <a:gd name="connsiteX6" fmla="*/ 233363 w 973931"/>
                <a:gd name="connsiteY6" fmla="*/ 73818 h 309562"/>
                <a:gd name="connsiteX7" fmla="*/ 304800 w 973931"/>
                <a:gd name="connsiteY7" fmla="*/ 73818 h 309562"/>
                <a:gd name="connsiteX8" fmla="*/ 304800 w 973931"/>
                <a:gd name="connsiteY8" fmla="*/ 97631 h 309562"/>
                <a:gd name="connsiteX9" fmla="*/ 361950 w 973931"/>
                <a:gd name="connsiteY9" fmla="*/ 97631 h 309562"/>
                <a:gd name="connsiteX10" fmla="*/ 361950 w 973931"/>
                <a:gd name="connsiteY10" fmla="*/ 126206 h 309562"/>
                <a:gd name="connsiteX11" fmla="*/ 381000 w 973931"/>
                <a:gd name="connsiteY11" fmla="*/ 126206 h 309562"/>
                <a:gd name="connsiteX12" fmla="*/ 381000 w 973931"/>
                <a:gd name="connsiteY12" fmla="*/ 159543 h 309562"/>
                <a:gd name="connsiteX13" fmla="*/ 464344 w 973931"/>
                <a:gd name="connsiteY13" fmla="*/ 159543 h 309562"/>
                <a:gd name="connsiteX14" fmla="*/ 464344 w 973931"/>
                <a:gd name="connsiteY14" fmla="*/ 190500 h 309562"/>
                <a:gd name="connsiteX15" fmla="*/ 521494 w 973931"/>
                <a:gd name="connsiteY15" fmla="*/ 190500 h 309562"/>
                <a:gd name="connsiteX16" fmla="*/ 521494 w 973931"/>
                <a:gd name="connsiteY16" fmla="*/ 223837 h 309562"/>
                <a:gd name="connsiteX17" fmla="*/ 592931 w 973931"/>
                <a:gd name="connsiteY17" fmla="*/ 223837 h 309562"/>
                <a:gd name="connsiteX18" fmla="*/ 592931 w 973931"/>
                <a:gd name="connsiteY18" fmla="*/ 252412 h 309562"/>
                <a:gd name="connsiteX19" fmla="*/ 657225 w 973931"/>
                <a:gd name="connsiteY19" fmla="*/ 252412 h 309562"/>
                <a:gd name="connsiteX20" fmla="*/ 657225 w 973931"/>
                <a:gd name="connsiteY20" fmla="*/ 273843 h 309562"/>
                <a:gd name="connsiteX21" fmla="*/ 723900 w 973931"/>
                <a:gd name="connsiteY21" fmla="*/ 273843 h 309562"/>
                <a:gd name="connsiteX22" fmla="*/ 723900 w 973931"/>
                <a:gd name="connsiteY22" fmla="*/ 290512 h 309562"/>
                <a:gd name="connsiteX23" fmla="*/ 807244 w 973931"/>
                <a:gd name="connsiteY23" fmla="*/ 290512 h 309562"/>
                <a:gd name="connsiteX24" fmla="*/ 807244 w 973931"/>
                <a:gd name="connsiteY24" fmla="*/ 309562 h 309562"/>
                <a:gd name="connsiteX25" fmla="*/ 973931 w 973931"/>
                <a:gd name="connsiteY25" fmla="*/ 309562 h 309562"/>
                <a:gd name="connsiteX0" fmla="*/ 0 w 973931"/>
                <a:gd name="connsiteY0" fmla="*/ 0 h 309562"/>
                <a:gd name="connsiteX1" fmla="*/ 0 w 973931"/>
                <a:gd name="connsiteY1" fmla="*/ 38100 h 309562"/>
                <a:gd name="connsiteX2" fmla="*/ 71438 w 973931"/>
                <a:gd name="connsiteY2" fmla="*/ 38100 h 309562"/>
                <a:gd name="connsiteX3" fmla="*/ 71438 w 973931"/>
                <a:gd name="connsiteY3" fmla="*/ 45243 h 309562"/>
                <a:gd name="connsiteX4" fmla="*/ 233363 w 973931"/>
                <a:gd name="connsiteY4" fmla="*/ 45243 h 309562"/>
                <a:gd name="connsiteX5" fmla="*/ 233363 w 973931"/>
                <a:gd name="connsiteY5" fmla="*/ 73818 h 309562"/>
                <a:gd name="connsiteX6" fmla="*/ 304800 w 973931"/>
                <a:gd name="connsiteY6" fmla="*/ 73818 h 309562"/>
                <a:gd name="connsiteX7" fmla="*/ 304800 w 973931"/>
                <a:gd name="connsiteY7" fmla="*/ 97631 h 309562"/>
                <a:gd name="connsiteX8" fmla="*/ 361950 w 973931"/>
                <a:gd name="connsiteY8" fmla="*/ 97631 h 309562"/>
                <a:gd name="connsiteX9" fmla="*/ 361950 w 973931"/>
                <a:gd name="connsiteY9" fmla="*/ 126206 h 309562"/>
                <a:gd name="connsiteX10" fmla="*/ 381000 w 973931"/>
                <a:gd name="connsiteY10" fmla="*/ 126206 h 309562"/>
                <a:gd name="connsiteX11" fmla="*/ 381000 w 973931"/>
                <a:gd name="connsiteY11" fmla="*/ 159543 h 309562"/>
                <a:gd name="connsiteX12" fmla="*/ 464344 w 973931"/>
                <a:gd name="connsiteY12" fmla="*/ 159543 h 309562"/>
                <a:gd name="connsiteX13" fmla="*/ 464344 w 973931"/>
                <a:gd name="connsiteY13" fmla="*/ 190500 h 309562"/>
                <a:gd name="connsiteX14" fmla="*/ 521494 w 973931"/>
                <a:gd name="connsiteY14" fmla="*/ 190500 h 309562"/>
                <a:gd name="connsiteX15" fmla="*/ 521494 w 973931"/>
                <a:gd name="connsiteY15" fmla="*/ 223837 h 309562"/>
                <a:gd name="connsiteX16" fmla="*/ 592931 w 973931"/>
                <a:gd name="connsiteY16" fmla="*/ 223837 h 309562"/>
                <a:gd name="connsiteX17" fmla="*/ 592931 w 973931"/>
                <a:gd name="connsiteY17" fmla="*/ 252412 h 309562"/>
                <a:gd name="connsiteX18" fmla="*/ 657225 w 973931"/>
                <a:gd name="connsiteY18" fmla="*/ 252412 h 309562"/>
                <a:gd name="connsiteX19" fmla="*/ 657225 w 973931"/>
                <a:gd name="connsiteY19" fmla="*/ 273843 h 309562"/>
                <a:gd name="connsiteX20" fmla="*/ 723900 w 973931"/>
                <a:gd name="connsiteY20" fmla="*/ 273843 h 309562"/>
                <a:gd name="connsiteX21" fmla="*/ 723900 w 973931"/>
                <a:gd name="connsiteY21" fmla="*/ 290512 h 309562"/>
                <a:gd name="connsiteX22" fmla="*/ 807244 w 973931"/>
                <a:gd name="connsiteY22" fmla="*/ 290512 h 309562"/>
                <a:gd name="connsiteX23" fmla="*/ 807244 w 973931"/>
                <a:gd name="connsiteY23" fmla="*/ 309562 h 309562"/>
                <a:gd name="connsiteX24" fmla="*/ 973931 w 973931"/>
                <a:gd name="connsiteY24" fmla="*/ 309562 h 309562"/>
                <a:gd name="connsiteX0" fmla="*/ 0 w 973931"/>
                <a:gd name="connsiteY0" fmla="*/ 0 h 309562"/>
                <a:gd name="connsiteX1" fmla="*/ 71438 w 973931"/>
                <a:gd name="connsiteY1" fmla="*/ 38100 h 309562"/>
                <a:gd name="connsiteX2" fmla="*/ 71438 w 973931"/>
                <a:gd name="connsiteY2" fmla="*/ 45243 h 309562"/>
                <a:gd name="connsiteX3" fmla="*/ 233363 w 973931"/>
                <a:gd name="connsiteY3" fmla="*/ 45243 h 309562"/>
                <a:gd name="connsiteX4" fmla="*/ 233363 w 973931"/>
                <a:gd name="connsiteY4" fmla="*/ 73818 h 309562"/>
                <a:gd name="connsiteX5" fmla="*/ 304800 w 973931"/>
                <a:gd name="connsiteY5" fmla="*/ 73818 h 309562"/>
                <a:gd name="connsiteX6" fmla="*/ 304800 w 973931"/>
                <a:gd name="connsiteY6" fmla="*/ 97631 h 309562"/>
                <a:gd name="connsiteX7" fmla="*/ 361950 w 973931"/>
                <a:gd name="connsiteY7" fmla="*/ 97631 h 309562"/>
                <a:gd name="connsiteX8" fmla="*/ 361950 w 973931"/>
                <a:gd name="connsiteY8" fmla="*/ 126206 h 309562"/>
                <a:gd name="connsiteX9" fmla="*/ 381000 w 973931"/>
                <a:gd name="connsiteY9" fmla="*/ 126206 h 309562"/>
                <a:gd name="connsiteX10" fmla="*/ 381000 w 973931"/>
                <a:gd name="connsiteY10" fmla="*/ 159543 h 309562"/>
                <a:gd name="connsiteX11" fmla="*/ 464344 w 973931"/>
                <a:gd name="connsiteY11" fmla="*/ 159543 h 309562"/>
                <a:gd name="connsiteX12" fmla="*/ 464344 w 973931"/>
                <a:gd name="connsiteY12" fmla="*/ 190500 h 309562"/>
                <a:gd name="connsiteX13" fmla="*/ 521494 w 973931"/>
                <a:gd name="connsiteY13" fmla="*/ 190500 h 309562"/>
                <a:gd name="connsiteX14" fmla="*/ 521494 w 973931"/>
                <a:gd name="connsiteY14" fmla="*/ 223837 h 309562"/>
                <a:gd name="connsiteX15" fmla="*/ 592931 w 973931"/>
                <a:gd name="connsiteY15" fmla="*/ 223837 h 309562"/>
                <a:gd name="connsiteX16" fmla="*/ 592931 w 973931"/>
                <a:gd name="connsiteY16" fmla="*/ 252412 h 309562"/>
                <a:gd name="connsiteX17" fmla="*/ 657225 w 973931"/>
                <a:gd name="connsiteY17" fmla="*/ 252412 h 309562"/>
                <a:gd name="connsiteX18" fmla="*/ 657225 w 973931"/>
                <a:gd name="connsiteY18" fmla="*/ 273843 h 309562"/>
                <a:gd name="connsiteX19" fmla="*/ 723900 w 973931"/>
                <a:gd name="connsiteY19" fmla="*/ 273843 h 309562"/>
                <a:gd name="connsiteX20" fmla="*/ 723900 w 973931"/>
                <a:gd name="connsiteY20" fmla="*/ 290512 h 309562"/>
                <a:gd name="connsiteX21" fmla="*/ 807244 w 973931"/>
                <a:gd name="connsiteY21" fmla="*/ 290512 h 309562"/>
                <a:gd name="connsiteX22" fmla="*/ 807244 w 973931"/>
                <a:gd name="connsiteY22" fmla="*/ 309562 h 309562"/>
                <a:gd name="connsiteX23" fmla="*/ 973931 w 973931"/>
                <a:gd name="connsiteY23" fmla="*/ 309562 h 309562"/>
                <a:gd name="connsiteX0" fmla="*/ 0 w 902493"/>
                <a:gd name="connsiteY0" fmla="*/ 0 h 271462"/>
                <a:gd name="connsiteX1" fmla="*/ 0 w 902493"/>
                <a:gd name="connsiteY1" fmla="*/ 7143 h 271462"/>
                <a:gd name="connsiteX2" fmla="*/ 161925 w 902493"/>
                <a:gd name="connsiteY2" fmla="*/ 7143 h 271462"/>
                <a:gd name="connsiteX3" fmla="*/ 161925 w 902493"/>
                <a:gd name="connsiteY3" fmla="*/ 35718 h 271462"/>
                <a:gd name="connsiteX4" fmla="*/ 233362 w 902493"/>
                <a:gd name="connsiteY4" fmla="*/ 35718 h 271462"/>
                <a:gd name="connsiteX5" fmla="*/ 233362 w 902493"/>
                <a:gd name="connsiteY5" fmla="*/ 59531 h 271462"/>
                <a:gd name="connsiteX6" fmla="*/ 290512 w 902493"/>
                <a:gd name="connsiteY6" fmla="*/ 59531 h 271462"/>
                <a:gd name="connsiteX7" fmla="*/ 290512 w 902493"/>
                <a:gd name="connsiteY7" fmla="*/ 88106 h 271462"/>
                <a:gd name="connsiteX8" fmla="*/ 309562 w 902493"/>
                <a:gd name="connsiteY8" fmla="*/ 88106 h 271462"/>
                <a:gd name="connsiteX9" fmla="*/ 309562 w 902493"/>
                <a:gd name="connsiteY9" fmla="*/ 121443 h 271462"/>
                <a:gd name="connsiteX10" fmla="*/ 392906 w 902493"/>
                <a:gd name="connsiteY10" fmla="*/ 121443 h 271462"/>
                <a:gd name="connsiteX11" fmla="*/ 392906 w 902493"/>
                <a:gd name="connsiteY11" fmla="*/ 152400 h 271462"/>
                <a:gd name="connsiteX12" fmla="*/ 450056 w 902493"/>
                <a:gd name="connsiteY12" fmla="*/ 152400 h 271462"/>
                <a:gd name="connsiteX13" fmla="*/ 450056 w 902493"/>
                <a:gd name="connsiteY13" fmla="*/ 185737 h 271462"/>
                <a:gd name="connsiteX14" fmla="*/ 521493 w 902493"/>
                <a:gd name="connsiteY14" fmla="*/ 185737 h 271462"/>
                <a:gd name="connsiteX15" fmla="*/ 521493 w 902493"/>
                <a:gd name="connsiteY15" fmla="*/ 214312 h 271462"/>
                <a:gd name="connsiteX16" fmla="*/ 585787 w 902493"/>
                <a:gd name="connsiteY16" fmla="*/ 214312 h 271462"/>
                <a:gd name="connsiteX17" fmla="*/ 585787 w 902493"/>
                <a:gd name="connsiteY17" fmla="*/ 235743 h 271462"/>
                <a:gd name="connsiteX18" fmla="*/ 652462 w 902493"/>
                <a:gd name="connsiteY18" fmla="*/ 235743 h 271462"/>
                <a:gd name="connsiteX19" fmla="*/ 652462 w 902493"/>
                <a:gd name="connsiteY19" fmla="*/ 252412 h 271462"/>
                <a:gd name="connsiteX20" fmla="*/ 735806 w 902493"/>
                <a:gd name="connsiteY20" fmla="*/ 252412 h 271462"/>
                <a:gd name="connsiteX21" fmla="*/ 735806 w 902493"/>
                <a:gd name="connsiteY21" fmla="*/ 271462 h 271462"/>
                <a:gd name="connsiteX22" fmla="*/ 902493 w 902493"/>
                <a:gd name="connsiteY22" fmla="*/ 271462 h 271462"/>
                <a:gd name="connsiteX0" fmla="*/ 0 w 902493"/>
                <a:gd name="connsiteY0" fmla="*/ 0 h 271462"/>
                <a:gd name="connsiteX1" fmla="*/ 161925 w 902493"/>
                <a:gd name="connsiteY1" fmla="*/ 7143 h 271462"/>
                <a:gd name="connsiteX2" fmla="*/ 161925 w 902493"/>
                <a:gd name="connsiteY2" fmla="*/ 35718 h 271462"/>
                <a:gd name="connsiteX3" fmla="*/ 233362 w 902493"/>
                <a:gd name="connsiteY3" fmla="*/ 35718 h 271462"/>
                <a:gd name="connsiteX4" fmla="*/ 233362 w 902493"/>
                <a:gd name="connsiteY4" fmla="*/ 59531 h 271462"/>
                <a:gd name="connsiteX5" fmla="*/ 290512 w 902493"/>
                <a:gd name="connsiteY5" fmla="*/ 59531 h 271462"/>
                <a:gd name="connsiteX6" fmla="*/ 290512 w 902493"/>
                <a:gd name="connsiteY6" fmla="*/ 88106 h 271462"/>
                <a:gd name="connsiteX7" fmla="*/ 309562 w 902493"/>
                <a:gd name="connsiteY7" fmla="*/ 88106 h 271462"/>
                <a:gd name="connsiteX8" fmla="*/ 309562 w 902493"/>
                <a:gd name="connsiteY8" fmla="*/ 121443 h 271462"/>
                <a:gd name="connsiteX9" fmla="*/ 392906 w 902493"/>
                <a:gd name="connsiteY9" fmla="*/ 121443 h 271462"/>
                <a:gd name="connsiteX10" fmla="*/ 392906 w 902493"/>
                <a:gd name="connsiteY10" fmla="*/ 152400 h 271462"/>
                <a:gd name="connsiteX11" fmla="*/ 450056 w 902493"/>
                <a:gd name="connsiteY11" fmla="*/ 152400 h 271462"/>
                <a:gd name="connsiteX12" fmla="*/ 450056 w 902493"/>
                <a:gd name="connsiteY12" fmla="*/ 185737 h 271462"/>
                <a:gd name="connsiteX13" fmla="*/ 521493 w 902493"/>
                <a:gd name="connsiteY13" fmla="*/ 185737 h 271462"/>
                <a:gd name="connsiteX14" fmla="*/ 521493 w 902493"/>
                <a:gd name="connsiteY14" fmla="*/ 214312 h 271462"/>
                <a:gd name="connsiteX15" fmla="*/ 585787 w 902493"/>
                <a:gd name="connsiteY15" fmla="*/ 214312 h 271462"/>
                <a:gd name="connsiteX16" fmla="*/ 585787 w 902493"/>
                <a:gd name="connsiteY16" fmla="*/ 235743 h 271462"/>
                <a:gd name="connsiteX17" fmla="*/ 652462 w 902493"/>
                <a:gd name="connsiteY17" fmla="*/ 235743 h 271462"/>
                <a:gd name="connsiteX18" fmla="*/ 652462 w 902493"/>
                <a:gd name="connsiteY18" fmla="*/ 252412 h 271462"/>
                <a:gd name="connsiteX19" fmla="*/ 735806 w 902493"/>
                <a:gd name="connsiteY19" fmla="*/ 252412 h 271462"/>
                <a:gd name="connsiteX20" fmla="*/ 735806 w 902493"/>
                <a:gd name="connsiteY20" fmla="*/ 271462 h 271462"/>
                <a:gd name="connsiteX21" fmla="*/ 902493 w 902493"/>
                <a:gd name="connsiteY21" fmla="*/ 271462 h 271462"/>
                <a:gd name="connsiteX0" fmla="*/ 0 w 740568"/>
                <a:gd name="connsiteY0" fmla="*/ 0 h 264319"/>
                <a:gd name="connsiteX1" fmla="*/ 0 w 740568"/>
                <a:gd name="connsiteY1" fmla="*/ 28575 h 264319"/>
                <a:gd name="connsiteX2" fmla="*/ 71437 w 740568"/>
                <a:gd name="connsiteY2" fmla="*/ 28575 h 264319"/>
                <a:gd name="connsiteX3" fmla="*/ 71437 w 740568"/>
                <a:gd name="connsiteY3" fmla="*/ 52388 h 264319"/>
                <a:gd name="connsiteX4" fmla="*/ 128587 w 740568"/>
                <a:gd name="connsiteY4" fmla="*/ 52388 h 264319"/>
                <a:gd name="connsiteX5" fmla="*/ 128587 w 740568"/>
                <a:gd name="connsiteY5" fmla="*/ 80963 h 264319"/>
                <a:gd name="connsiteX6" fmla="*/ 147637 w 740568"/>
                <a:gd name="connsiteY6" fmla="*/ 80963 h 264319"/>
                <a:gd name="connsiteX7" fmla="*/ 147637 w 740568"/>
                <a:gd name="connsiteY7" fmla="*/ 114300 h 264319"/>
                <a:gd name="connsiteX8" fmla="*/ 230981 w 740568"/>
                <a:gd name="connsiteY8" fmla="*/ 114300 h 264319"/>
                <a:gd name="connsiteX9" fmla="*/ 230981 w 740568"/>
                <a:gd name="connsiteY9" fmla="*/ 145257 h 264319"/>
                <a:gd name="connsiteX10" fmla="*/ 288131 w 740568"/>
                <a:gd name="connsiteY10" fmla="*/ 145257 h 264319"/>
                <a:gd name="connsiteX11" fmla="*/ 288131 w 740568"/>
                <a:gd name="connsiteY11" fmla="*/ 178594 h 264319"/>
                <a:gd name="connsiteX12" fmla="*/ 359568 w 740568"/>
                <a:gd name="connsiteY12" fmla="*/ 178594 h 264319"/>
                <a:gd name="connsiteX13" fmla="*/ 359568 w 740568"/>
                <a:gd name="connsiteY13" fmla="*/ 207169 h 264319"/>
                <a:gd name="connsiteX14" fmla="*/ 423862 w 740568"/>
                <a:gd name="connsiteY14" fmla="*/ 207169 h 264319"/>
                <a:gd name="connsiteX15" fmla="*/ 423862 w 740568"/>
                <a:gd name="connsiteY15" fmla="*/ 228600 h 264319"/>
                <a:gd name="connsiteX16" fmla="*/ 490537 w 740568"/>
                <a:gd name="connsiteY16" fmla="*/ 228600 h 264319"/>
                <a:gd name="connsiteX17" fmla="*/ 490537 w 740568"/>
                <a:gd name="connsiteY17" fmla="*/ 245269 h 264319"/>
                <a:gd name="connsiteX18" fmla="*/ 573881 w 740568"/>
                <a:gd name="connsiteY18" fmla="*/ 245269 h 264319"/>
                <a:gd name="connsiteX19" fmla="*/ 573881 w 740568"/>
                <a:gd name="connsiteY19" fmla="*/ 264319 h 264319"/>
                <a:gd name="connsiteX20" fmla="*/ 740568 w 740568"/>
                <a:gd name="connsiteY20" fmla="*/ 264319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0568" h="264319">
                  <a:moveTo>
                    <a:pt x="0" y="0"/>
                  </a:moveTo>
                  <a:lnTo>
                    <a:pt x="0" y="28575"/>
                  </a:lnTo>
                  <a:lnTo>
                    <a:pt x="71437" y="28575"/>
                  </a:lnTo>
                  <a:lnTo>
                    <a:pt x="71437" y="52388"/>
                  </a:lnTo>
                  <a:lnTo>
                    <a:pt x="128587" y="52388"/>
                  </a:lnTo>
                  <a:lnTo>
                    <a:pt x="128587" y="80963"/>
                  </a:lnTo>
                  <a:lnTo>
                    <a:pt x="147637" y="80963"/>
                  </a:lnTo>
                  <a:lnTo>
                    <a:pt x="147637" y="114300"/>
                  </a:lnTo>
                  <a:lnTo>
                    <a:pt x="230981" y="114300"/>
                  </a:lnTo>
                  <a:lnTo>
                    <a:pt x="230981" y="145257"/>
                  </a:lnTo>
                  <a:lnTo>
                    <a:pt x="288131" y="145257"/>
                  </a:lnTo>
                  <a:lnTo>
                    <a:pt x="288131" y="178594"/>
                  </a:lnTo>
                  <a:lnTo>
                    <a:pt x="359568" y="178594"/>
                  </a:lnTo>
                  <a:lnTo>
                    <a:pt x="359568" y="207169"/>
                  </a:lnTo>
                  <a:lnTo>
                    <a:pt x="423862" y="207169"/>
                  </a:lnTo>
                  <a:lnTo>
                    <a:pt x="423862" y="228600"/>
                  </a:lnTo>
                  <a:lnTo>
                    <a:pt x="490537" y="228600"/>
                  </a:lnTo>
                  <a:lnTo>
                    <a:pt x="490537" y="245269"/>
                  </a:lnTo>
                  <a:lnTo>
                    <a:pt x="573881" y="245269"/>
                  </a:lnTo>
                  <a:lnTo>
                    <a:pt x="573881" y="264319"/>
                  </a:lnTo>
                  <a:lnTo>
                    <a:pt x="740568" y="264319"/>
                  </a:lnTo>
                </a:path>
              </a:pathLst>
            </a:custGeom>
            <a:noFill/>
            <a:ln w="38100" cap="flat" cmpd="sng" algn="ctr">
              <a:solidFill>
                <a:srgbClr val="7B85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tx2">
                    <a:lumMod val="50000"/>
                  </a:schemeClr>
                </a:solidFill>
                <a:effectLst/>
                <a:uLnTx/>
                <a:uFillTx/>
                <a:latin typeface="Arial"/>
                <a:ea typeface="+mn-ea"/>
                <a:cs typeface="+mn-cs"/>
              </a:endParaRPr>
            </a:p>
          </p:txBody>
        </p:sp>
        <p:sp>
          <p:nvSpPr>
            <p:cNvPr id="207" name="Freeform 137">
              <a:extLst>
                <a:ext uri="{FF2B5EF4-FFF2-40B4-BE49-F238E27FC236}">
                  <a16:creationId xmlns:a16="http://schemas.microsoft.com/office/drawing/2014/main" id="{3AEDE0DB-8E4B-43BC-946B-A57FE408668B}"/>
                </a:ext>
              </a:extLst>
            </p:cNvPr>
            <p:cNvSpPr/>
            <p:nvPr/>
          </p:nvSpPr>
          <p:spPr>
            <a:xfrm>
              <a:off x="2431257" y="2045495"/>
              <a:ext cx="731044" cy="211931"/>
            </a:xfrm>
            <a:custGeom>
              <a:avLst/>
              <a:gdLst>
                <a:gd name="connsiteX0" fmla="*/ 0 w 802481"/>
                <a:gd name="connsiteY0" fmla="*/ 0 h 304800"/>
                <a:gd name="connsiteX1" fmla="*/ 35719 w 802481"/>
                <a:gd name="connsiteY1" fmla="*/ 35719 h 304800"/>
                <a:gd name="connsiteX2" fmla="*/ 64294 w 802481"/>
                <a:gd name="connsiteY2" fmla="*/ 35719 h 304800"/>
                <a:gd name="connsiteX3" fmla="*/ 64294 w 802481"/>
                <a:gd name="connsiteY3" fmla="*/ 71438 h 304800"/>
                <a:gd name="connsiteX4" fmla="*/ 71437 w 802481"/>
                <a:gd name="connsiteY4" fmla="*/ 71438 h 304800"/>
                <a:gd name="connsiteX5" fmla="*/ 71437 w 802481"/>
                <a:gd name="connsiteY5" fmla="*/ 92869 h 304800"/>
                <a:gd name="connsiteX6" fmla="*/ 173831 w 802481"/>
                <a:gd name="connsiteY6" fmla="*/ 92869 h 304800"/>
                <a:gd name="connsiteX7" fmla="*/ 173831 w 802481"/>
                <a:gd name="connsiteY7" fmla="*/ 100013 h 304800"/>
                <a:gd name="connsiteX8" fmla="*/ 190500 w 802481"/>
                <a:gd name="connsiteY8" fmla="*/ 100013 h 304800"/>
                <a:gd name="connsiteX9" fmla="*/ 190500 w 802481"/>
                <a:gd name="connsiteY9" fmla="*/ 126206 h 304800"/>
                <a:gd name="connsiteX10" fmla="*/ 333375 w 802481"/>
                <a:gd name="connsiteY10" fmla="*/ 126206 h 304800"/>
                <a:gd name="connsiteX11" fmla="*/ 333375 w 802481"/>
                <a:gd name="connsiteY11" fmla="*/ 140494 h 304800"/>
                <a:gd name="connsiteX12" fmla="*/ 547687 w 802481"/>
                <a:gd name="connsiteY12" fmla="*/ 140494 h 304800"/>
                <a:gd name="connsiteX13" fmla="*/ 547687 w 802481"/>
                <a:gd name="connsiteY13" fmla="*/ 183356 h 304800"/>
                <a:gd name="connsiteX14" fmla="*/ 645319 w 802481"/>
                <a:gd name="connsiteY14" fmla="*/ 183356 h 304800"/>
                <a:gd name="connsiteX15" fmla="*/ 645319 w 802481"/>
                <a:gd name="connsiteY15" fmla="*/ 192881 h 304800"/>
                <a:gd name="connsiteX16" fmla="*/ 702469 w 802481"/>
                <a:gd name="connsiteY16" fmla="*/ 192881 h 304800"/>
                <a:gd name="connsiteX17" fmla="*/ 702469 w 802481"/>
                <a:gd name="connsiteY17" fmla="*/ 223838 h 304800"/>
                <a:gd name="connsiteX18" fmla="*/ 738187 w 802481"/>
                <a:gd name="connsiteY18" fmla="*/ 223838 h 304800"/>
                <a:gd name="connsiteX19" fmla="*/ 738187 w 802481"/>
                <a:gd name="connsiteY19" fmla="*/ 247650 h 304800"/>
                <a:gd name="connsiteX20" fmla="*/ 776287 w 802481"/>
                <a:gd name="connsiteY20" fmla="*/ 247650 h 304800"/>
                <a:gd name="connsiteX21" fmla="*/ 776287 w 802481"/>
                <a:gd name="connsiteY21" fmla="*/ 271463 h 304800"/>
                <a:gd name="connsiteX22" fmla="*/ 802481 w 802481"/>
                <a:gd name="connsiteY22" fmla="*/ 271463 h 304800"/>
                <a:gd name="connsiteX23" fmla="*/ 802481 w 802481"/>
                <a:gd name="connsiteY23" fmla="*/ 304800 h 304800"/>
                <a:gd name="connsiteX0" fmla="*/ 0 w 802481"/>
                <a:gd name="connsiteY0" fmla="*/ 0 h 304800"/>
                <a:gd name="connsiteX1" fmla="*/ 7144 w 802481"/>
                <a:gd name="connsiteY1" fmla="*/ 35719 h 304800"/>
                <a:gd name="connsiteX2" fmla="*/ 64294 w 802481"/>
                <a:gd name="connsiteY2" fmla="*/ 35719 h 304800"/>
                <a:gd name="connsiteX3" fmla="*/ 64294 w 802481"/>
                <a:gd name="connsiteY3" fmla="*/ 71438 h 304800"/>
                <a:gd name="connsiteX4" fmla="*/ 71437 w 802481"/>
                <a:gd name="connsiteY4" fmla="*/ 71438 h 304800"/>
                <a:gd name="connsiteX5" fmla="*/ 71437 w 802481"/>
                <a:gd name="connsiteY5" fmla="*/ 92869 h 304800"/>
                <a:gd name="connsiteX6" fmla="*/ 173831 w 802481"/>
                <a:gd name="connsiteY6" fmla="*/ 92869 h 304800"/>
                <a:gd name="connsiteX7" fmla="*/ 173831 w 802481"/>
                <a:gd name="connsiteY7" fmla="*/ 100013 h 304800"/>
                <a:gd name="connsiteX8" fmla="*/ 190500 w 802481"/>
                <a:gd name="connsiteY8" fmla="*/ 100013 h 304800"/>
                <a:gd name="connsiteX9" fmla="*/ 190500 w 802481"/>
                <a:gd name="connsiteY9" fmla="*/ 126206 h 304800"/>
                <a:gd name="connsiteX10" fmla="*/ 333375 w 802481"/>
                <a:gd name="connsiteY10" fmla="*/ 126206 h 304800"/>
                <a:gd name="connsiteX11" fmla="*/ 333375 w 802481"/>
                <a:gd name="connsiteY11" fmla="*/ 140494 h 304800"/>
                <a:gd name="connsiteX12" fmla="*/ 547687 w 802481"/>
                <a:gd name="connsiteY12" fmla="*/ 140494 h 304800"/>
                <a:gd name="connsiteX13" fmla="*/ 547687 w 802481"/>
                <a:gd name="connsiteY13" fmla="*/ 183356 h 304800"/>
                <a:gd name="connsiteX14" fmla="*/ 645319 w 802481"/>
                <a:gd name="connsiteY14" fmla="*/ 183356 h 304800"/>
                <a:gd name="connsiteX15" fmla="*/ 645319 w 802481"/>
                <a:gd name="connsiteY15" fmla="*/ 192881 h 304800"/>
                <a:gd name="connsiteX16" fmla="*/ 702469 w 802481"/>
                <a:gd name="connsiteY16" fmla="*/ 192881 h 304800"/>
                <a:gd name="connsiteX17" fmla="*/ 702469 w 802481"/>
                <a:gd name="connsiteY17" fmla="*/ 223838 h 304800"/>
                <a:gd name="connsiteX18" fmla="*/ 738187 w 802481"/>
                <a:gd name="connsiteY18" fmla="*/ 223838 h 304800"/>
                <a:gd name="connsiteX19" fmla="*/ 738187 w 802481"/>
                <a:gd name="connsiteY19" fmla="*/ 247650 h 304800"/>
                <a:gd name="connsiteX20" fmla="*/ 776287 w 802481"/>
                <a:gd name="connsiteY20" fmla="*/ 247650 h 304800"/>
                <a:gd name="connsiteX21" fmla="*/ 776287 w 802481"/>
                <a:gd name="connsiteY21" fmla="*/ 271463 h 304800"/>
                <a:gd name="connsiteX22" fmla="*/ 802481 w 802481"/>
                <a:gd name="connsiteY22" fmla="*/ 271463 h 304800"/>
                <a:gd name="connsiteX23" fmla="*/ 802481 w 802481"/>
                <a:gd name="connsiteY23" fmla="*/ 304800 h 304800"/>
                <a:gd name="connsiteX0" fmla="*/ 0 w 795337"/>
                <a:gd name="connsiteY0" fmla="*/ 0 h 269081"/>
                <a:gd name="connsiteX1" fmla="*/ 57150 w 795337"/>
                <a:gd name="connsiteY1" fmla="*/ 0 h 269081"/>
                <a:gd name="connsiteX2" fmla="*/ 57150 w 795337"/>
                <a:gd name="connsiteY2" fmla="*/ 35719 h 269081"/>
                <a:gd name="connsiteX3" fmla="*/ 64293 w 795337"/>
                <a:gd name="connsiteY3" fmla="*/ 35719 h 269081"/>
                <a:gd name="connsiteX4" fmla="*/ 64293 w 795337"/>
                <a:gd name="connsiteY4" fmla="*/ 57150 h 269081"/>
                <a:gd name="connsiteX5" fmla="*/ 166687 w 795337"/>
                <a:gd name="connsiteY5" fmla="*/ 57150 h 269081"/>
                <a:gd name="connsiteX6" fmla="*/ 166687 w 795337"/>
                <a:gd name="connsiteY6" fmla="*/ 64294 h 269081"/>
                <a:gd name="connsiteX7" fmla="*/ 183356 w 795337"/>
                <a:gd name="connsiteY7" fmla="*/ 64294 h 269081"/>
                <a:gd name="connsiteX8" fmla="*/ 183356 w 795337"/>
                <a:gd name="connsiteY8" fmla="*/ 90487 h 269081"/>
                <a:gd name="connsiteX9" fmla="*/ 326231 w 795337"/>
                <a:gd name="connsiteY9" fmla="*/ 90487 h 269081"/>
                <a:gd name="connsiteX10" fmla="*/ 326231 w 795337"/>
                <a:gd name="connsiteY10" fmla="*/ 104775 h 269081"/>
                <a:gd name="connsiteX11" fmla="*/ 540543 w 795337"/>
                <a:gd name="connsiteY11" fmla="*/ 104775 h 269081"/>
                <a:gd name="connsiteX12" fmla="*/ 540543 w 795337"/>
                <a:gd name="connsiteY12" fmla="*/ 147637 h 269081"/>
                <a:gd name="connsiteX13" fmla="*/ 638175 w 795337"/>
                <a:gd name="connsiteY13" fmla="*/ 147637 h 269081"/>
                <a:gd name="connsiteX14" fmla="*/ 638175 w 795337"/>
                <a:gd name="connsiteY14" fmla="*/ 157162 h 269081"/>
                <a:gd name="connsiteX15" fmla="*/ 695325 w 795337"/>
                <a:gd name="connsiteY15" fmla="*/ 157162 h 269081"/>
                <a:gd name="connsiteX16" fmla="*/ 695325 w 795337"/>
                <a:gd name="connsiteY16" fmla="*/ 188119 h 269081"/>
                <a:gd name="connsiteX17" fmla="*/ 731043 w 795337"/>
                <a:gd name="connsiteY17" fmla="*/ 188119 h 269081"/>
                <a:gd name="connsiteX18" fmla="*/ 731043 w 795337"/>
                <a:gd name="connsiteY18" fmla="*/ 211931 h 269081"/>
                <a:gd name="connsiteX19" fmla="*/ 769143 w 795337"/>
                <a:gd name="connsiteY19" fmla="*/ 211931 h 269081"/>
                <a:gd name="connsiteX20" fmla="*/ 769143 w 795337"/>
                <a:gd name="connsiteY20" fmla="*/ 235744 h 269081"/>
                <a:gd name="connsiteX21" fmla="*/ 795337 w 795337"/>
                <a:gd name="connsiteY21" fmla="*/ 235744 h 269081"/>
                <a:gd name="connsiteX22" fmla="*/ 795337 w 795337"/>
                <a:gd name="connsiteY22" fmla="*/ 269081 h 269081"/>
                <a:gd name="connsiteX0" fmla="*/ 0 w 738187"/>
                <a:gd name="connsiteY0" fmla="*/ 0 h 269081"/>
                <a:gd name="connsiteX1" fmla="*/ 0 w 738187"/>
                <a:gd name="connsiteY1" fmla="*/ 35719 h 269081"/>
                <a:gd name="connsiteX2" fmla="*/ 7143 w 738187"/>
                <a:gd name="connsiteY2" fmla="*/ 35719 h 269081"/>
                <a:gd name="connsiteX3" fmla="*/ 7143 w 738187"/>
                <a:gd name="connsiteY3" fmla="*/ 57150 h 269081"/>
                <a:gd name="connsiteX4" fmla="*/ 109537 w 738187"/>
                <a:gd name="connsiteY4" fmla="*/ 57150 h 269081"/>
                <a:gd name="connsiteX5" fmla="*/ 109537 w 738187"/>
                <a:gd name="connsiteY5" fmla="*/ 64294 h 269081"/>
                <a:gd name="connsiteX6" fmla="*/ 126206 w 738187"/>
                <a:gd name="connsiteY6" fmla="*/ 64294 h 269081"/>
                <a:gd name="connsiteX7" fmla="*/ 126206 w 738187"/>
                <a:gd name="connsiteY7" fmla="*/ 90487 h 269081"/>
                <a:gd name="connsiteX8" fmla="*/ 269081 w 738187"/>
                <a:gd name="connsiteY8" fmla="*/ 90487 h 269081"/>
                <a:gd name="connsiteX9" fmla="*/ 269081 w 738187"/>
                <a:gd name="connsiteY9" fmla="*/ 104775 h 269081"/>
                <a:gd name="connsiteX10" fmla="*/ 483393 w 738187"/>
                <a:gd name="connsiteY10" fmla="*/ 104775 h 269081"/>
                <a:gd name="connsiteX11" fmla="*/ 483393 w 738187"/>
                <a:gd name="connsiteY11" fmla="*/ 147637 h 269081"/>
                <a:gd name="connsiteX12" fmla="*/ 581025 w 738187"/>
                <a:gd name="connsiteY12" fmla="*/ 147637 h 269081"/>
                <a:gd name="connsiteX13" fmla="*/ 581025 w 738187"/>
                <a:gd name="connsiteY13" fmla="*/ 157162 h 269081"/>
                <a:gd name="connsiteX14" fmla="*/ 638175 w 738187"/>
                <a:gd name="connsiteY14" fmla="*/ 157162 h 269081"/>
                <a:gd name="connsiteX15" fmla="*/ 638175 w 738187"/>
                <a:gd name="connsiteY15" fmla="*/ 188119 h 269081"/>
                <a:gd name="connsiteX16" fmla="*/ 673893 w 738187"/>
                <a:gd name="connsiteY16" fmla="*/ 188119 h 269081"/>
                <a:gd name="connsiteX17" fmla="*/ 673893 w 738187"/>
                <a:gd name="connsiteY17" fmla="*/ 211931 h 269081"/>
                <a:gd name="connsiteX18" fmla="*/ 711993 w 738187"/>
                <a:gd name="connsiteY18" fmla="*/ 211931 h 269081"/>
                <a:gd name="connsiteX19" fmla="*/ 711993 w 738187"/>
                <a:gd name="connsiteY19" fmla="*/ 235744 h 269081"/>
                <a:gd name="connsiteX20" fmla="*/ 738187 w 738187"/>
                <a:gd name="connsiteY20" fmla="*/ 235744 h 269081"/>
                <a:gd name="connsiteX21" fmla="*/ 738187 w 738187"/>
                <a:gd name="connsiteY21" fmla="*/ 269081 h 269081"/>
                <a:gd name="connsiteX0" fmla="*/ 0 w 738187"/>
                <a:gd name="connsiteY0" fmla="*/ 0 h 233362"/>
                <a:gd name="connsiteX1" fmla="*/ 7143 w 738187"/>
                <a:gd name="connsiteY1" fmla="*/ 0 h 233362"/>
                <a:gd name="connsiteX2" fmla="*/ 7143 w 738187"/>
                <a:gd name="connsiteY2" fmla="*/ 21431 h 233362"/>
                <a:gd name="connsiteX3" fmla="*/ 109537 w 738187"/>
                <a:gd name="connsiteY3" fmla="*/ 21431 h 233362"/>
                <a:gd name="connsiteX4" fmla="*/ 109537 w 738187"/>
                <a:gd name="connsiteY4" fmla="*/ 28575 h 233362"/>
                <a:gd name="connsiteX5" fmla="*/ 126206 w 738187"/>
                <a:gd name="connsiteY5" fmla="*/ 28575 h 233362"/>
                <a:gd name="connsiteX6" fmla="*/ 126206 w 738187"/>
                <a:gd name="connsiteY6" fmla="*/ 54768 h 233362"/>
                <a:gd name="connsiteX7" fmla="*/ 269081 w 738187"/>
                <a:gd name="connsiteY7" fmla="*/ 54768 h 233362"/>
                <a:gd name="connsiteX8" fmla="*/ 269081 w 738187"/>
                <a:gd name="connsiteY8" fmla="*/ 69056 h 233362"/>
                <a:gd name="connsiteX9" fmla="*/ 483393 w 738187"/>
                <a:gd name="connsiteY9" fmla="*/ 69056 h 233362"/>
                <a:gd name="connsiteX10" fmla="*/ 483393 w 738187"/>
                <a:gd name="connsiteY10" fmla="*/ 111918 h 233362"/>
                <a:gd name="connsiteX11" fmla="*/ 581025 w 738187"/>
                <a:gd name="connsiteY11" fmla="*/ 111918 h 233362"/>
                <a:gd name="connsiteX12" fmla="*/ 581025 w 738187"/>
                <a:gd name="connsiteY12" fmla="*/ 121443 h 233362"/>
                <a:gd name="connsiteX13" fmla="*/ 638175 w 738187"/>
                <a:gd name="connsiteY13" fmla="*/ 121443 h 233362"/>
                <a:gd name="connsiteX14" fmla="*/ 638175 w 738187"/>
                <a:gd name="connsiteY14" fmla="*/ 152400 h 233362"/>
                <a:gd name="connsiteX15" fmla="*/ 673893 w 738187"/>
                <a:gd name="connsiteY15" fmla="*/ 152400 h 233362"/>
                <a:gd name="connsiteX16" fmla="*/ 673893 w 738187"/>
                <a:gd name="connsiteY16" fmla="*/ 176212 h 233362"/>
                <a:gd name="connsiteX17" fmla="*/ 711993 w 738187"/>
                <a:gd name="connsiteY17" fmla="*/ 176212 h 233362"/>
                <a:gd name="connsiteX18" fmla="*/ 711993 w 738187"/>
                <a:gd name="connsiteY18" fmla="*/ 200025 h 233362"/>
                <a:gd name="connsiteX19" fmla="*/ 738187 w 738187"/>
                <a:gd name="connsiteY19" fmla="*/ 200025 h 233362"/>
                <a:gd name="connsiteX20" fmla="*/ 738187 w 738187"/>
                <a:gd name="connsiteY20" fmla="*/ 233362 h 233362"/>
                <a:gd name="connsiteX0" fmla="*/ 0 w 731044"/>
                <a:gd name="connsiteY0" fmla="*/ 0 h 233362"/>
                <a:gd name="connsiteX1" fmla="*/ 0 w 731044"/>
                <a:gd name="connsiteY1" fmla="*/ 21431 h 233362"/>
                <a:gd name="connsiteX2" fmla="*/ 102394 w 731044"/>
                <a:gd name="connsiteY2" fmla="*/ 21431 h 233362"/>
                <a:gd name="connsiteX3" fmla="*/ 102394 w 731044"/>
                <a:gd name="connsiteY3" fmla="*/ 28575 h 233362"/>
                <a:gd name="connsiteX4" fmla="*/ 119063 w 731044"/>
                <a:gd name="connsiteY4" fmla="*/ 28575 h 233362"/>
                <a:gd name="connsiteX5" fmla="*/ 119063 w 731044"/>
                <a:gd name="connsiteY5" fmla="*/ 54768 h 233362"/>
                <a:gd name="connsiteX6" fmla="*/ 261938 w 731044"/>
                <a:gd name="connsiteY6" fmla="*/ 54768 h 233362"/>
                <a:gd name="connsiteX7" fmla="*/ 261938 w 731044"/>
                <a:gd name="connsiteY7" fmla="*/ 69056 h 233362"/>
                <a:gd name="connsiteX8" fmla="*/ 476250 w 731044"/>
                <a:gd name="connsiteY8" fmla="*/ 69056 h 233362"/>
                <a:gd name="connsiteX9" fmla="*/ 476250 w 731044"/>
                <a:gd name="connsiteY9" fmla="*/ 111918 h 233362"/>
                <a:gd name="connsiteX10" fmla="*/ 573882 w 731044"/>
                <a:gd name="connsiteY10" fmla="*/ 111918 h 233362"/>
                <a:gd name="connsiteX11" fmla="*/ 573882 w 731044"/>
                <a:gd name="connsiteY11" fmla="*/ 121443 h 233362"/>
                <a:gd name="connsiteX12" fmla="*/ 631032 w 731044"/>
                <a:gd name="connsiteY12" fmla="*/ 121443 h 233362"/>
                <a:gd name="connsiteX13" fmla="*/ 631032 w 731044"/>
                <a:gd name="connsiteY13" fmla="*/ 152400 h 233362"/>
                <a:gd name="connsiteX14" fmla="*/ 666750 w 731044"/>
                <a:gd name="connsiteY14" fmla="*/ 152400 h 233362"/>
                <a:gd name="connsiteX15" fmla="*/ 666750 w 731044"/>
                <a:gd name="connsiteY15" fmla="*/ 176212 h 233362"/>
                <a:gd name="connsiteX16" fmla="*/ 704850 w 731044"/>
                <a:gd name="connsiteY16" fmla="*/ 176212 h 233362"/>
                <a:gd name="connsiteX17" fmla="*/ 704850 w 731044"/>
                <a:gd name="connsiteY17" fmla="*/ 200025 h 233362"/>
                <a:gd name="connsiteX18" fmla="*/ 731044 w 731044"/>
                <a:gd name="connsiteY18" fmla="*/ 200025 h 233362"/>
                <a:gd name="connsiteX19" fmla="*/ 731044 w 731044"/>
                <a:gd name="connsiteY19" fmla="*/ 233362 h 233362"/>
                <a:gd name="connsiteX0" fmla="*/ 0 w 731044"/>
                <a:gd name="connsiteY0" fmla="*/ 0 h 211931"/>
                <a:gd name="connsiteX1" fmla="*/ 102394 w 731044"/>
                <a:gd name="connsiteY1" fmla="*/ 0 h 211931"/>
                <a:gd name="connsiteX2" fmla="*/ 102394 w 731044"/>
                <a:gd name="connsiteY2" fmla="*/ 7144 h 211931"/>
                <a:gd name="connsiteX3" fmla="*/ 119063 w 731044"/>
                <a:gd name="connsiteY3" fmla="*/ 7144 h 211931"/>
                <a:gd name="connsiteX4" fmla="*/ 119063 w 731044"/>
                <a:gd name="connsiteY4" fmla="*/ 33337 h 211931"/>
                <a:gd name="connsiteX5" fmla="*/ 261938 w 731044"/>
                <a:gd name="connsiteY5" fmla="*/ 33337 h 211931"/>
                <a:gd name="connsiteX6" fmla="*/ 261938 w 731044"/>
                <a:gd name="connsiteY6" fmla="*/ 47625 h 211931"/>
                <a:gd name="connsiteX7" fmla="*/ 476250 w 731044"/>
                <a:gd name="connsiteY7" fmla="*/ 47625 h 211931"/>
                <a:gd name="connsiteX8" fmla="*/ 476250 w 731044"/>
                <a:gd name="connsiteY8" fmla="*/ 90487 h 211931"/>
                <a:gd name="connsiteX9" fmla="*/ 573882 w 731044"/>
                <a:gd name="connsiteY9" fmla="*/ 90487 h 211931"/>
                <a:gd name="connsiteX10" fmla="*/ 573882 w 731044"/>
                <a:gd name="connsiteY10" fmla="*/ 100012 h 211931"/>
                <a:gd name="connsiteX11" fmla="*/ 631032 w 731044"/>
                <a:gd name="connsiteY11" fmla="*/ 100012 h 211931"/>
                <a:gd name="connsiteX12" fmla="*/ 631032 w 731044"/>
                <a:gd name="connsiteY12" fmla="*/ 130969 h 211931"/>
                <a:gd name="connsiteX13" fmla="*/ 666750 w 731044"/>
                <a:gd name="connsiteY13" fmla="*/ 130969 h 211931"/>
                <a:gd name="connsiteX14" fmla="*/ 666750 w 731044"/>
                <a:gd name="connsiteY14" fmla="*/ 154781 h 211931"/>
                <a:gd name="connsiteX15" fmla="*/ 704850 w 731044"/>
                <a:gd name="connsiteY15" fmla="*/ 154781 h 211931"/>
                <a:gd name="connsiteX16" fmla="*/ 704850 w 731044"/>
                <a:gd name="connsiteY16" fmla="*/ 178594 h 211931"/>
                <a:gd name="connsiteX17" fmla="*/ 731044 w 731044"/>
                <a:gd name="connsiteY17" fmla="*/ 178594 h 211931"/>
                <a:gd name="connsiteX18" fmla="*/ 731044 w 731044"/>
                <a:gd name="connsiteY18" fmla="*/ 211931 h 2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1044" h="211931">
                  <a:moveTo>
                    <a:pt x="0" y="0"/>
                  </a:moveTo>
                  <a:lnTo>
                    <a:pt x="102394" y="0"/>
                  </a:lnTo>
                  <a:lnTo>
                    <a:pt x="102394" y="7144"/>
                  </a:lnTo>
                  <a:lnTo>
                    <a:pt x="119063" y="7144"/>
                  </a:lnTo>
                  <a:lnTo>
                    <a:pt x="119063" y="33337"/>
                  </a:lnTo>
                  <a:lnTo>
                    <a:pt x="261938" y="33337"/>
                  </a:lnTo>
                  <a:lnTo>
                    <a:pt x="261938" y="47625"/>
                  </a:lnTo>
                  <a:lnTo>
                    <a:pt x="476250" y="47625"/>
                  </a:lnTo>
                  <a:lnTo>
                    <a:pt x="476250" y="90487"/>
                  </a:lnTo>
                  <a:lnTo>
                    <a:pt x="573882" y="90487"/>
                  </a:lnTo>
                  <a:lnTo>
                    <a:pt x="573882" y="100012"/>
                  </a:lnTo>
                  <a:lnTo>
                    <a:pt x="631032" y="100012"/>
                  </a:lnTo>
                  <a:lnTo>
                    <a:pt x="631032" y="130969"/>
                  </a:lnTo>
                  <a:lnTo>
                    <a:pt x="666750" y="130969"/>
                  </a:lnTo>
                  <a:lnTo>
                    <a:pt x="666750" y="154781"/>
                  </a:lnTo>
                  <a:lnTo>
                    <a:pt x="704850" y="154781"/>
                  </a:lnTo>
                  <a:lnTo>
                    <a:pt x="704850" y="178594"/>
                  </a:lnTo>
                  <a:lnTo>
                    <a:pt x="731044" y="178594"/>
                  </a:lnTo>
                  <a:lnTo>
                    <a:pt x="731044" y="211931"/>
                  </a:lnTo>
                </a:path>
              </a:pathLst>
            </a:custGeom>
            <a:noFill/>
            <a:ln w="38100" cap="flat" cmpd="sng" algn="ctr">
              <a:solidFill>
                <a:srgbClr val="7B85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tx2">
                    <a:lumMod val="50000"/>
                  </a:schemeClr>
                </a:solidFill>
                <a:effectLst/>
                <a:uLnTx/>
                <a:uFillTx/>
                <a:latin typeface="Arial"/>
                <a:ea typeface="+mn-ea"/>
                <a:cs typeface="+mn-cs"/>
              </a:endParaRPr>
            </a:p>
          </p:txBody>
        </p:sp>
        <p:sp>
          <p:nvSpPr>
            <p:cNvPr id="208" name="Freeform 138">
              <a:extLst>
                <a:ext uri="{FF2B5EF4-FFF2-40B4-BE49-F238E27FC236}">
                  <a16:creationId xmlns:a16="http://schemas.microsoft.com/office/drawing/2014/main" id="{3B201502-B982-4ECF-9FDC-BA6092BF7F6F}"/>
                </a:ext>
              </a:extLst>
            </p:cNvPr>
            <p:cNvSpPr/>
            <p:nvPr/>
          </p:nvSpPr>
          <p:spPr>
            <a:xfrm>
              <a:off x="3162300" y="2252663"/>
              <a:ext cx="1843088" cy="500062"/>
            </a:xfrm>
            <a:custGeom>
              <a:avLst/>
              <a:gdLst>
                <a:gd name="connsiteX0" fmla="*/ 0 w 2007394"/>
                <a:gd name="connsiteY0" fmla="*/ 164306 h 500062"/>
                <a:gd name="connsiteX1" fmla="*/ 164306 w 2007394"/>
                <a:gd name="connsiteY1" fmla="*/ 0 h 500062"/>
                <a:gd name="connsiteX2" fmla="*/ 240506 w 2007394"/>
                <a:gd name="connsiteY2" fmla="*/ 0 h 500062"/>
                <a:gd name="connsiteX3" fmla="*/ 240506 w 2007394"/>
                <a:gd name="connsiteY3" fmla="*/ 19050 h 500062"/>
                <a:gd name="connsiteX4" fmla="*/ 269081 w 2007394"/>
                <a:gd name="connsiteY4" fmla="*/ 19050 h 500062"/>
                <a:gd name="connsiteX5" fmla="*/ 269081 w 2007394"/>
                <a:gd name="connsiteY5" fmla="*/ 42862 h 500062"/>
                <a:gd name="connsiteX6" fmla="*/ 290512 w 2007394"/>
                <a:gd name="connsiteY6" fmla="*/ 42862 h 500062"/>
                <a:gd name="connsiteX7" fmla="*/ 290512 w 2007394"/>
                <a:gd name="connsiteY7" fmla="*/ 66675 h 500062"/>
                <a:gd name="connsiteX8" fmla="*/ 369094 w 2007394"/>
                <a:gd name="connsiteY8" fmla="*/ 66675 h 500062"/>
                <a:gd name="connsiteX9" fmla="*/ 369094 w 2007394"/>
                <a:gd name="connsiteY9" fmla="*/ 78581 h 500062"/>
                <a:gd name="connsiteX10" fmla="*/ 435769 w 2007394"/>
                <a:gd name="connsiteY10" fmla="*/ 78581 h 500062"/>
                <a:gd name="connsiteX11" fmla="*/ 435769 w 2007394"/>
                <a:gd name="connsiteY11" fmla="*/ 95250 h 500062"/>
                <a:gd name="connsiteX12" fmla="*/ 447675 w 2007394"/>
                <a:gd name="connsiteY12" fmla="*/ 95250 h 500062"/>
                <a:gd name="connsiteX13" fmla="*/ 447675 w 2007394"/>
                <a:gd name="connsiteY13" fmla="*/ 119062 h 500062"/>
                <a:gd name="connsiteX14" fmla="*/ 697706 w 2007394"/>
                <a:gd name="connsiteY14" fmla="*/ 119062 h 500062"/>
                <a:gd name="connsiteX15" fmla="*/ 697706 w 2007394"/>
                <a:gd name="connsiteY15" fmla="*/ 128587 h 500062"/>
                <a:gd name="connsiteX16" fmla="*/ 845344 w 2007394"/>
                <a:gd name="connsiteY16" fmla="*/ 128587 h 500062"/>
                <a:gd name="connsiteX17" fmla="*/ 845344 w 2007394"/>
                <a:gd name="connsiteY17" fmla="*/ 178593 h 500062"/>
                <a:gd name="connsiteX18" fmla="*/ 921544 w 2007394"/>
                <a:gd name="connsiteY18" fmla="*/ 178593 h 500062"/>
                <a:gd name="connsiteX19" fmla="*/ 921544 w 2007394"/>
                <a:gd name="connsiteY19" fmla="*/ 214312 h 500062"/>
                <a:gd name="connsiteX20" fmla="*/ 1066800 w 2007394"/>
                <a:gd name="connsiteY20" fmla="*/ 214312 h 500062"/>
                <a:gd name="connsiteX21" fmla="*/ 1066800 w 2007394"/>
                <a:gd name="connsiteY21" fmla="*/ 233362 h 500062"/>
                <a:gd name="connsiteX22" fmla="*/ 1171575 w 2007394"/>
                <a:gd name="connsiteY22" fmla="*/ 233362 h 500062"/>
                <a:gd name="connsiteX23" fmla="*/ 1171575 w 2007394"/>
                <a:gd name="connsiteY23" fmla="*/ 242887 h 500062"/>
                <a:gd name="connsiteX24" fmla="*/ 1297781 w 2007394"/>
                <a:gd name="connsiteY24" fmla="*/ 242887 h 500062"/>
                <a:gd name="connsiteX25" fmla="*/ 1297781 w 2007394"/>
                <a:gd name="connsiteY25" fmla="*/ 285750 h 500062"/>
                <a:gd name="connsiteX26" fmla="*/ 1328737 w 2007394"/>
                <a:gd name="connsiteY26" fmla="*/ 285750 h 500062"/>
                <a:gd name="connsiteX27" fmla="*/ 1328737 w 2007394"/>
                <a:gd name="connsiteY27" fmla="*/ 314325 h 500062"/>
                <a:gd name="connsiteX28" fmla="*/ 1473994 w 2007394"/>
                <a:gd name="connsiteY28" fmla="*/ 314325 h 500062"/>
                <a:gd name="connsiteX29" fmla="*/ 1473994 w 2007394"/>
                <a:gd name="connsiteY29" fmla="*/ 333375 h 500062"/>
                <a:gd name="connsiteX30" fmla="*/ 1666875 w 2007394"/>
                <a:gd name="connsiteY30" fmla="*/ 333375 h 500062"/>
                <a:gd name="connsiteX31" fmla="*/ 1666875 w 2007394"/>
                <a:gd name="connsiteY31" fmla="*/ 366712 h 500062"/>
                <a:gd name="connsiteX32" fmla="*/ 1743075 w 2007394"/>
                <a:gd name="connsiteY32" fmla="*/ 366712 h 500062"/>
                <a:gd name="connsiteX33" fmla="*/ 1743075 w 2007394"/>
                <a:gd name="connsiteY33" fmla="*/ 402431 h 500062"/>
                <a:gd name="connsiteX34" fmla="*/ 1762125 w 2007394"/>
                <a:gd name="connsiteY34" fmla="*/ 402431 h 500062"/>
                <a:gd name="connsiteX35" fmla="*/ 1762125 w 2007394"/>
                <a:gd name="connsiteY35" fmla="*/ 442912 h 500062"/>
                <a:gd name="connsiteX36" fmla="*/ 1809750 w 2007394"/>
                <a:gd name="connsiteY36" fmla="*/ 442912 h 500062"/>
                <a:gd name="connsiteX37" fmla="*/ 1809750 w 2007394"/>
                <a:gd name="connsiteY37" fmla="*/ 464343 h 500062"/>
                <a:gd name="connsiteX38" fmla="*/ 1995487 w 2007394"/>
                <a:gd name="connsiteY38" fmla="*/ 464343 h 500062"/>
                <a:gd name="connsiteX39" fmla="*/ 1995487 w 2007394"/>
                <a:gd name="connsiteY39" fmla="*/ 500062 h 500062"/>
                <a:gd name="connsiteX40" fmla="*/ 2007394 w 2007394"/>
                <a:gd name="connsiteY40" fmla="*/ 500062 h 500062"/>
                <a:gd name="connsiteX0" fmla="*/ 0 w 1843088"/>
                <a:gd name="connsiteY0" fmla="*/ 0 h 500062"/>
                <a:gd name="connsiteX1" fmla="*/ 76200 w 1843088"/>
                <a:gd name="connsiteY1" fmla="*/ 0 h 500062"/>
                <a:gd name="connsiteX2" fmla="*/ 76200 w 1843088"/>
                <a:gd name="connsiteY2" fmla="*/ 19050 h 500062"/>
                <a:gd name="connsiteX3" fmla="*/ 104775 w 1843088"/>
                <a:gd name="connsiteY3" fmla="*/ 19050 h 500062"/>
                <a:gd name="connsiteX4" fmla="*/ 104775 w 1843088"/>
                <a:gd name="connsiteY4" fmla="*/ 42862 h 500062"/>
                <a:gd name="connsiteX5" fmla="*/ 126206 w 1843088"/>
                <a:gd name="connsiteY5" fmla="*/ 42862 h 500062"/>
                <a:gd name="connsiteX6" fmla="*/ 126206 w 1843088"/>
                <a:gd name="connsiteY6" fmla="*/ 66675 h 500062"/>
                <a:gd name="connsiteX7" fmla="*/ 204788 w 1843088"/>
                <a:gd name="connsiteY7" fmla="*/ 66675 h 500062"/>
                <a:gd name="connsiteX8" fmla="*/ 204788 w 1843088"/>
                <a:gd name="connsiteY8" fmla="*/ 78581 h 500062"/>
                <a:gd name="connsiteX9" fmla="*/ 271463 w 1843088"/>
                <a:gd name="connsiteY9" fmla="*/ 78581 h 500062"/>
                <a:gd name="connsiteX10" fmla="*/ 271463 w 1843088"/>
                <a:gd name="connsiteY10" fmla="*/ 95250 h 500062"/>
                <a:gd name="connsiteX11" fmla="*/ 283369 w 1843088"/>
                <a:gd name="connsiteY11" fmla="*/ 95250 h 500062"/>
                <a:gd name="connsiteX12" fmla="*/ 283369 w 1843088"/>
                <a:gd name="connsiteY12" fmla="*/ 119062 h 500062"/>
                <a:gd name="connsiteX13" fmla="*/ 533400 w 1843088"/>
                <a:gd name="connsiteY13" fmla="*/ 119062 h 500062"/>
                <a:gd name="connsiteX14" fmla="*/ 533400 w 1843088"/>
                <a:gd name="connsiteY14" fmla="*/ 128587 h 500062"/>
                <a:gd name="connsiteX15" fmla="*/ 681038 w 1843088"/>
                <a:gd name="connsiteY15" fmla="*/ 128587 h 500062"/>
                <a:gd name="connsiteX16" fmla="*/ 681038 w 1843088"/>
                <a:gd name="connsiteY16" fmla="*/ 178593 h 500062"/>
                <a:gd name="connsiteX17" fmla="*/ 757238 w 1843088"/>
                <a:gd name="connsiteY17" fmla="*/ 178593 h 500062"/>
                <a:gd name="connsiteX18" fmla="*/ 757238 w 1843088"/>
                <a:gd name="connsiteY18" fmla="*/ 214312 h 500062"/>
                <a:gd name="connsiteX19" fmla="*/ 902494 w 1843088"/>
                <a:gd name="connsiteY19" fmla="*/ 214312 h 500062"/>
                <a:gd name="connsiteX20" fmla="*/ 902494 w 1843088"/>
                <a:gd name="connsiteY20" fmla="*/ 233362 h 500062"/>
                <a:gd name="connsiteX21" fmla="*/ 1007269 w 1843088"/>
                <a:gd name="connsiteY21" fmla="*/ 233362 h 500062"/>
                <a:gd name="connsiteX22" fmla="*/ 1007269 w 1843088"/>
                <a:gd name="connsiteY22" fmla="*/ 242887 h 500062"/>
                <a:gd name="connsiteX23" fmla="*/ 1133475 w 1843088"/>
                <a:gd name="connsiteY23" fmla="*/ 242887 h 500062"/>
                <a:gd name="connsiteX24" fmla="*/ 1133475 w 1843088"/>
                <a:gd name="connsiteY24" fmla="*/ 285750 h 500062"/>
                <a:gd name="connsiteX25" fmla="*/ 1164431 w 1843088"/>
                <a:gd name="connsiteY25" fmla="*/ 285750 h 500062"/>
                <a:gd name="connsiteX26" fmla="*/ 1164431 w 1843088"/>
                <a:gd name="connsiteY26" fmla="*/ 314325 h 500062"/>
                <a:gd name="connsiteX27" fmla="*/ 1309688 w 1843088"/>
                <a:gd name="connsiteY27" fmla="*/ 314325 h 500062"/>
                <a:gd name="connsiteX28" fmla="*/ 1309688 w 1843088"/>
                <a:gd name="connsiteY28" fmla="*/ 333375 h 500062"/>
                <a:gd name="connsiteX29" fmla="*/ 1502569 w 1843088"/>
                <a:gd name="connsiteY29" fmla="*/ 333375 h 500062"/>
                <a:gd name="connsiteX30" fmla="*/ 1502569 w 1843088"/>
                <a:gd name="connsiteY30" fmla="*/ 366712 h 500062"/>
                <a:gd name="connsiteX31" fmla="*/ 1578769 w 1843088"/>
                <a:gd name="connsiteY31" fmla="*/ 366712 h 500062"/>
                <a:gd name="connsiteX32" fmla="*/ 1578769 w 1843088"/>
                <a:gd name="connsiteY32" fmla="*/ 402431 h 500062"/>
                <a:gd name="connsiteX33" fmla="*/ 1597819 w 1843088"/>
                <a:gd name="connsiteY33" fmla="*/ 402431 h 500062"/>
                <a:gd name="connsiteX34" fmla="*/ 1597819 w 1843088"/>
                <a:gd name="connsiteY34" fmla="*/ 442912 h 500062"/>
                <a:gd name="connsiteX35" fmla="*/ 1645444 w 1843088"/>
                <a:gd name="connsiteY35" fmla="*/ 442912 h 500062"/>
                <a:gd name="connsiteX36" fmla="*/ 1645444 w 1843088"/>
                <a:gd name="connsiteY36" fmla="*/ 464343 h 500062"/>
                <a:gd name="connsiteX37" fmla="*/ 1831181 w 1843088"/>
                <a:gd name="connsiteY37" fmla="*/ 464343 h 500062"/>
                <a:gd name="connsiteX38" fmla="*/ 1831181 w 1843088"/>
                <a:gd name="connsiteY38" fmla="*/ 500062 h 500062"/>
                <a:gd name="connsiteX39" fmla="*/ 1843088 w 1843088"/>
                <a:gd name="connsiteY39" fmla="*/ 500062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43088" h="500062">
                  <a:moveTo>
                    <a:pt x="0" y="0"/>
                  </a:moveTo>
                  <a:lnTo>
                    <a:pt x="76200" y="0"/>
                  </a:lnTo>
                  <a:lnTo>
                    <a:pt x="76200" y="19050"/>
                  </a:lnTo>
                  <a:lnTo>
                    <a:pt x="104775" y="19050"/>
                  </a:lnTo>
                  <a:lnTo>
                    <a:pt x="104775" y="42862"/>
                  </a:lnTo>
                  <a:lnTo>
                    <a:pt x="126206" y="42862"/>
                  </a:lnTo>
                  <a:lnTo>
                    <a:pt x="126206" y="66675"/>
                  </a:lnTo>
                  <a:lnTo>
                    <a:pt x="204788" y="66675"/>
                  </a:lnTo>
                  <a:lnTo>
                    <a:pt x="204788" y="78581"/>
                  </a:lnTo>
                  <a:lnTo>
                    <a:pt x="271463" y="78581"/>
                  </a:lnTo>
                  <a:lnTo>
                    <a:pt x="271463" y="95250"/>
                  </a:lnTo>
                  <a:lnTo>
                    <a:pt x="283369" y="95250"/>
                  </a:lnTo>
                  <a:lnTo>
                    <a:pt x="283369" y="119062"/>
                  </a:lnTo>
                  <a:lnTo>
                    <a:pt x="533400" y="119062"/>
                  </a:lnTo>
                  <a:lnTo>
                    <a:pt x="533400" y="128587"/>
                  </a:lnTo>
                  <a:lnTo>
                    <a:pt x="681038" y="128587"/>
                  </a:lnTo>
                  <a:lnTo>
                    <a:pt x="681038" y="178593"/>
                  </a:lnTo>
                  <a:lnTo>
                    <a:pt x="757238" y="178593"/>
                  </a:lnTo>
                  <a:lnTo>
                    <a:pt x="757238" y="214312"/>
                  </a:lnTo>
                  <a:lnTo>
                    <a:pt x="902494" y="214312"/>
                  </a:lnTo>
                  <a:lnTo>
                    <a:pt x="902494" y="233362"/>
                  </a:lnTo>
                  <a:lnTo>
                    <a:pt x="1007269" y="233362"/>
                  </a:lnTo>
                  <a:lnTo>
                    <a:pt x="1007269" y="242887"/>
                  </a:lnTo>
                  <a:lnTo>
                    <a:pt x="1133475" y="242887"/>
                  </a:lnTo>
                  <a:lnTo>
                    <a:pt x="1133475" y="285750"/>
                  </a:lnTo>
                  <a:lnTo>
                    <a:pt x="1164431" y="285750"/>
                  </a:lnTo>
                  <a:lnTo>
                    <a:pt x="1164431" y="314325"/>
                  </a:lnTo>
                  <a:lnTo>
                    <a:pt x="1309688" y="314325"/>
                  </a:lnTo>
                  <a:lnTo>
                    <a:pt x="1309688" y="333375"/>
                  </a:lnTo>
                  <a:lnTo>
                    <a:pt x="1502569" y="333375"/>
                  </a:lnTo>
                  <a:lnTo>
                    <a:pt x="1502569" y="366712"/>
                  </a:lnTo>
                  <a:lnTo>
                    <a:pt x="1578769" y="366712"/>
                  </a:lnTo>
                  <a:lnTo>
                    <a:pt x="1578769" y="402431"/>
                  </a:lnTo>
                  <a:lnTo>
                    <a:pt x="1597819" y="402431"/>
                  </a:lnTo>
                  <a:lnTo>
                    <a:pt x="1597819" y="442912"/>
                  </a:lnTo>
                  <a:lnTo>
                    <a:pt x="1645444" y="442912"/>
                  </a:lnTo>
                  <a:lnTo>
                    <a:pt x="1645444" y="464343"/>
                  </a:lnTo>
                  <a:lnTo>
                    <a:pt x="1831181" y="464343"/>
                  </a:lnTo>
                  <a:lnTo>
                    <a:pt x="1831181" y="500062"/>
                  </a:lnTo>
                  <a:lnTo>
                    <a:pt x="1843088" y="500062"/>
                  </a:lnTo>
                </a:path>
              </a:pathLst>
            </a:custGeom>
            <a:noFill/>
            <a:ln w="38100" cap="flat" cmpd="sng" algn="ctr">
              <a:solidFill>
                <a:srgbClr val="7B85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2">
                    <a:lumMod val="50000"/>
                  </a:schemeClr>
                </a:solidFill>
                <a:effectLst/>
                <a:uLnTx/>
                <a:uFillTx/>
                <a:latin typeface="Arial"/>
                <a:ea typeface="+mn-ea"/>
                <a:cs typeface="+mn-cs"/>
              </a:endParaRPr>
            </a:p>
          </p:txBody>
        </p:sp>
        <p:sp>
          <p:nvSpPr>
            <p:cNvPr id="209" name="Freeform 139">
              <a:extLst>
                <a:ext uri="{FF2B5EF4-FFF2-40B4-BE49-F238E27FC236}">
                  <a16:creationId xmlns:a16="http://schemas.microsoft.com/office/drawing/2014/main" id="{4B6D3C82-5F36-43AD-B5CD-B325303E4DBE}"/>
                </a:ext>
              </a:extLst>
            </p:cNvPr>
            <p:cNvSpPr/>
            <p:nvPr/>
          </p:nvSpPr>
          <p:spPr>
            <a:xfrm>
              <a:off x="2364582" y="1945482"/>
              <a:ext cx="71438" cy="102394"/>
            </a:xfrm>
            <a:custGeom>
              <a:avLst/>
              <a:gdLst>
                <a:gd name="connsiteX0" fmla="*/ 0 w 154781"/>
                <a:gd name="connsiteY0" fmla="*/ 0 h 185737"/>
                <a:gd name="connsiteX1" fmla="*/ 83343 w 154781"/>
                <a:gd name="connsiteY1" fmla="*/ 83343 h 185737"/>
                <a:gd name="connsiteX2" fmla="*/ 83343 w 154781"/>
                <a:gd name="connsiteY2" fmla="*/ 128587 h 185737"/>
                <a:gd name="connsiteX3" fmla="*/ 109537 w 154781"/>
                <a:gd name="connsiteY3" fmla="*/ 128587 h 185737"/>
                <a:gd name="connsiteX4" fmla="*/ 109537 w 154781"/>
                <a:gd name="connsiteY4" fmla="*/ 140493 h 185737"/>
                <a:gd name="connsiteX5" fmla="*/ 140493 w 154781"/>
                <a:gd name="connsiteY5" fmla="*/ 140493 h 185737"/>
                <a:gd name="connsiteX6" fmla="*/ 140493 w 154781"/>
                <a:gd name="connsiteY6" fmla="*/ 164306 h 185737"/>
                <a:gd name="connsiteX7" fmla="*/ 154781 w 154781"/>
                <a:gd name="connsiteY7" fmla="*/ 164306 h 185737"/>
                <a:gd name="connsiteX8" fmla="*/ 154781 w 154781"/>
                <a:gd name="connsiteY8" fmla="*/ 185737 h 185737"/>
                <a:gd name="connsiteX0" fmla="*/ 0 w 71438"/>
                <a:gd name="connsiteY0" fmla="*/ 0 h 102394"/>
                <a:gd name="connsiteX1" fmla="*/ 0 w 71438"/>
                <a:gd name="connsiteY1" fmla="*/ 45244 h 102394"/>
                <a:gd name="connsiteX2" fmla="*/ 26194 w 71438"/>
                <a:gd name="connsiteY2" fmla="*/ 45244 h 102394"/>
                <a:gd name="connsiteX3" fmla="*/ 26194 w 71438"/>
                <a:gd name="connsiteY3" fmla="*/ 57150 h 102394"/>
                <a:gd name="connsiteX4" fmla="*/ 57150 w 71438"/>
                <a:gd name="connsiteY4" fmla="*/ 57150 h 102394"/>
                <a:gd name="connsiteX5" fmla="*/ 57150 w 71438"/>
                <a:gd name="connsiteY5" fmla="*/ 80963 h 102394"/>
                <a:gd name="connsiteX6" fmla="*/ 71438 w 71438"/>
                <a:gd name="connsiteY6" fmla="*/ 80963 h 102394"/>
                <a:gd name="connsiteX7" fmla="*/ 71438 w 71438"/>
                <a:gd name="connsiteY7" fmla="*/ 102394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8" h="102394">
                  <a:moveTo>
                    <a:pt x="0" y="0"/>
                  </a:moveTo>
                  <a:lnTo>
                    <a:pt x="0" y="45244"/>
                  </a:lnTo>
                  <a:lnTo>
                    <a:pt x="26194" y="45244"/>
                  </a:lnTo>
                  <a:lnTo>
                    <a:pt x="26194" y="57150"/>
                  </a:lnTo>
                  <a:lnTo>
                    <a:pt x="57150" y="57150"/>
                  </a:lnTo>
                  <a:lnTo>
                    <a:pt x="57150" y="80963"/>
                  </a:lnTo>
                  <a:lnTo>
                    <a:pt x="71438" y="80963"/>
                  </a:lnTo>
                  <a:lnTo>
                    <a:pt x="71438" y="102394"/>
                  </a:lnTo>
                </a:path>
              </a:pathLst>
            </a:custGeom>
            <a:noFill/>
            <a:ln w="38100" cap="flat" cmpd="sng" algn="ctr">
              <a:solidFill>
                <a:srgbClr val="7B85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tx2">
                    <a:lumMod val="50000"/>
                  </a:schemeClr>
                </a:solidFill>
                <a:effectLst/>
                <a:uLnTx/>
                <a:uFillTx/>
                <a:latin typeface="Arial"/>
                <a:ea typeface="+mn-ea"/>
                <a:cs typeface="+mn-cs"/>
              </a:endParaRPr>
            </a:p>
          </p:txBody>
        </p:sp>
        <p:sp>
          <p:nvSpPr>
            <p:cNvPr id="210" name="Freeform 140">
              <a:extLst>
                <a:ext uri="{FF2B5EF4-FFF2-40B4-BE49-F238E27FC236}">
                  <a16:creationId xmlns:a16="http://schemas.microsoft.com/office/drawing/2014/main" id="{14D6E9A8-0A5B-4A07-ABA5-822D396BE9EB}"/>
                </a:ext>
              </a:extLst>
            </p:cNvPr>
            <p:cNvSpPr/>
            <p:nvPr/>
          </p:nvSpPr>
          <p:spPr>
            <a:xfrm>
              <a:off x="1352550" y="1562100"/>
              <a:ext cx="276225" cy="154781"/>
            </a:xfrm>
            <a:custGeom>
              <a:avLst/>
              <a:gdLst>
                <a:gd name="connsiteX0" fmla="*/ 0 w 411956"/>
                <a:gd name="connsiteY0" fmla="*/ 0 h 290512"/>
                <a:gd name="connsiteX1" fmla="*/ 135731 w 411956"/>
                <a:gd name="connsiteY1" fmla="*/ 135731 h 290512"/>
                <a:gd name="connsiteX2" fmla="*/ 135731 w 411956"/>
                <a:gd name="connsiteY2" fmla="*/ 192881 h 290512"/>
                <a:gd name="connsiteX3" fmla="*/ 180975 w 411956"/>
                <a:gd name="connsiteY3" fmla="*/ 192881 h 290512"/>
                <a:gd name="connsiteX4" fmla="*/ 180975 w 411956"/>
                <a:gd name="connsiteY4" fmla="*/ 216694 h 290512"/>
                <a:gd name="connsiteX5" fmla="*/ 190500 w 411956"/>
                <a:gd name="connsiteY5" fmla="*/ 216694 h 290512"/>
                <a:gd name="connsiteX6" fmla="*/ 190500 w 411956"/>
                <a:gd name="connsiteY6" fmla="*/ 245269 h 290512"/>
                <a:gd name="connsiteX7" fmla="*/ 247650 w 411956"/>
                <a:gd name="connsiteY7" fmla="*/ 245269 h 290512"/>
                <a:gd name="connsiteX8" fmla="*/ 247650 w 411956"/>
                <a:gd name="connsiteY8" fmla="*/ 254794 h 290512"/>
                <a:gd name="connsiteX9" fmla="*/ 411956 w 411956"/>
                <a:gd name="connsiteY9" fmla="*/ 254794 h 290512"/>
                <a:gd name="connsiteX10" fmla="*/ 411956 w 411956"/>
                <a:gd name="connsiteY10" fmla="*/ 290512 h 290512"/>
                <a:gd name="connsiteX0" fmla="*/ 0 w 276225"/>
                <a:gd name="connsiteY0" fmla="*/ 0 h 154781"/>
                <a:gd name="connsiteX1" fmla="*/ 0 w 276225"/>
                <a:gd name="connsiteY1" fmla="*/ 57150 h 154781"/>
                <a:gd name="connsiteX2" fmla="*/ 45244 w 276225"/>
                <a:gd name="connsiteY2" fmla="*/ 57150 h 154781"/>
                <a:gd name="connsiteX3" fmla="*/ 45244 w 276225"/>
                <a:gd name="connsiteY3" fmla="*/ 80963 h 154781"/>
                <a:gd name="connsiteX4" fmla="*/ 54769 w 276225"/>
                <a:gd name="connsiteY4" fmla="*/ 80963 h 154781"/>
                <a:gd name="connsiteX5" fmla="*/ 54769 w 276225"/>
                <a:gd name="connsiteY5" fmla="*/ 109538 h 154781"/>
                <a:gd name="connsiteX6" fmla="*/ 111919 w 276225"/>
                <a:gd name="connsiteY6" fmla="*/ 109538 h 154781"/>
                <a:gd name="connsiteX7" fmla="*/ 111919 w 276225"/>
                <a:gd name="connsiteY7" fmla="*/ 119063 h 154781"/>
                <a:gd name="connsiteX8" fmla="*/ 276225 w 276225"/>
                <a:gd name="connsiteY8" fmla="*/ 119063 h 154781"/>
                <a:gd name="connsiteX9" fmla="*/ 276225 w 276225"/>
                <a:gd name="connsiteY9" fmla="*/ 154781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225" h="154781">
                  <a:moveTo>
                    <a:pt x="0" y="0"/>
                  </a:moveTo>
                  <a:lnTo>
                    <a:pt x="0" y="57150"/>
                  </a:lnTo>
                  <a:lnTo>
                    <a:pt x="45244" y="57150"/>
                  </a:lnTo>
                  <a:lnTo>
                    <a:pt x="45244" y="80963"/>
                  </a:lnTo>
                  <a:lnTo>
                    <a:pt x="54769" y="80963"/>
                  </a:lnTo>
                  <a:lnTo>
                    <a:pt x="54769" y="109538"/>
                  </a:lnTo>
                  <a:lnTo>
                    <a:pt x="111919" y="109538"/>
                  </a:lnTo>
                  <a:lnTo>
                    <a:pt x="111919" y="119063"/>
                  </a:lnTo>
                  <a:lnTo>
                    <a:pt x="276225" y="119063"/>
                  </a:lnTo>
                  <a:lnTo>
                    <a:pt x="276225" y="154781"/>
                  </a:lnTo>
                </a:path>
              </a:pathLst>
            </a:custGeom>
            <a:noFill/>
            <a:ln w="38100" cap="flat" cmpd="sng" algn="ctr">
              <a:solidFill>
                <a:srgbClr val="7B85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tx2">
                    <a:lumMod val="50000"/>
                  </a:schemeClr>
                </a:solidFill>
                <a:effectLst/>
                <a:uLnTx/>
                <a:uFillTx/>
                <a:latin typeface="Arial"/>
                <a:ea typeface="+mn-ea"/>
                <a:cs typeface="+mn-cs"/>
              </a:endParaRPr>
            </a:p>
          </p:txBody>
        </p:sp>
      </p:grpSp>
      <p:sp>
        <p:nvSpPr>
          <p:cNvPr id="211" name="Freeform 100">
            <a:extLst>
              <a:ext uri="{FF2B5EF4-FFF2-40B4-BE49-F238E27FC236}">
                <a16:creationId xmlns:a16="http://schemas.microsoft.com/office/drawing/2014/main" id="{D53F35BC-FDE9-4F15-819B-2277C01A011B}"/>
              </a:ext>
            </a:extLst>
          </p:cNvPr>
          <p:cNvSpPr>
            <a:spLocks/>
          </p:cNvSpPr>
          <p:nvPr/>
        </p:nvSpPr>
        <p:spPr bwMode="auto">
          <a:xfrm>
            <a:off x="895350" y="1397439"/>
            <a:ext cx="4465638" cy="1743075"/>
          </a:xfrm>
          <a:custGeom>
            <a:avLst/>
            <a:gdLst>
              <a:gd name="T0" fmla="*/ 72363 w 3779301"/>
              <a:gd name="T1" fmla="*/ 49338 h 1539349"/>
              <a:gd name="T2" fmla="*/ 194063 w 3779301"/>
              <a:gd name="T3" fmla="*/ 72362 h 1539349"/>
              <a:gd name="T4" fmla="*/ 223666 w 3779301"/>
              <a:gd name="T5" fmla="*/ 108544 h 1539349"/>
              <a:gd name="T6" fmla="*/ 276294 w 3779301"/>
              <a:gd name="T7" fmla="*/ 134857 h 1539349"/>
              <a:gd name="T8" fmla="*/ 305897 w 3779301"/>
              <a:gd name="T9" fmla="*/ 187485 h 1539349"/>
              <a:gd name="T10" fmla="*/ 332210 w 3779301"/>
              <a:gd name="T11" fmla="*/ 200641 h 1539349"/>
              <a:gd name="T12" fmla="*/ 358524 w 3779301"/>
              <a:gd name="T13" fmla="*/ 259847 h 1539349"/>
              <a:gd name="T14" fmla="*/ 470357 w 3779301"/>
              <a:gd name="T15" fmla="*/ 287635 h 1539349"/>
              <a:gd name="T16" fmla="*/ 506538 w 3779301"/>
              <a:gd name="T17" fmla="*/ 335499 h 1539349"/>
              <a:gd name="T18" fmla="*/ 555876 w 3779301"/>
              <a:gd name="T19" fmla="*/ 342077 h 1539349"/>
              <a:gd name="T20" fmla="*/ 623597 w 3779301"/>
              <a:gd name="T21" fmla="*/ 374061 h 1539349"/>
              <a:gd name="T22" fmla="*/ 681775 w 3779301"/>
              <a:gd name="T23" fmla="*/ 390850 h 1539349"/>
              <a:gd name="T24" fmla="*/ 809145 w 3779301"/>
              <a:gd name="T25" fmla="*/ 430886 h 1539349"/>
              <a:gd name="T26" fmla="*/ 920979 w 3779301"/>
              <a:gd name="T27" fmla="*/ 450621 h 1539349"/>
              <a:gd name="T28" fmla="*/ 983474 w 3779301"/>
              <a:gd name="T29" fmla="*/ 473646 h 1539349"/>
              <a:gd name="T30" fmla="*/ 1059125 w 3779301"/>
              <a:gd name="T31" fmla="*/ 519695 h 1539349"/>
              <a:gd name="T32" fmla="*/ 1108463 w 3779301"/>
              <a:gd name="T33" fmla="*/ 559165 h 1539349"/>
              <a:gd name="T34" fmla="*/ 1190694 w 3779301"/>
              <a:gd name="T35" fmla="*/ 585479 h 1539349"/>
              <a:gd name="T36" fmla="*/ 1210993 w 3779301"/>
              <a:gd name="T37" fmla="*/ 620187 h 1539349"/>
              <a:gd name="T38" fmla="*/ 1272924 w 3779301"/>
              <a:gd name="T39" fmla="*/ 651263 h 1539349"/>
              <a:gd name="T40" fmla="*/ 1299238 w 3779301"/>
              <a:gd name="T41" fmla="*/ 684155 h 1539349"/>
              <a:gd name="T42" fmla="*/ 1358443 w 3779301"/>
              <a:gd name="T43" fmla="*/ 703890 h 1539349"/>
              <a:gd name="T44" fmla="*/ 1404492 w 3779301"/>
              <a:gd name="T45" fmla="*/ 733493 h 1539349"/>
              <a:gd name="T46" fmla="*/ 1470276 w 3779301"/>
              <a:gd name="T47" fmla="*/ 746650 h 1539349"/>
              <a:gd name="T48" fmla="*/ 1559085 w 3779301"/>
              <a:gd name="T49" fmla="*/ 769675 h 1539349"/>
              <a:gd name="T50" fmla="*/ 1647894 w 3779301"/>
              <a:gd name="T51" fmla="*/ 805856 h 1539349"/>
              <a:gd name="T52" fmla="*/ 1684075 w 3779301"/>
              <a:gd name="T53" fmla="*/ 835459 h 1539349"/>
              <a:gd name="T54" fmla="*/ 1795908 w 3779301"/>
              <a:gd name="T55" fmla="*/ 858483 h 1539349"/>
              <a:gd name="T56" fmla="*/ 1828800 w 3779301"/>
              <a:gd name="T57" fmla="*/ 907821 h 1539349"/>
              <a:gd name="T58" fmla="*/ 1881427 w 3779301"/>
              <a:gd name="T59" fmla="*/ 927557 h 1539349"/>
              <a:gd name="T60" fmla="*/ 1943922 w 3779301"/>
              <a:gd name="T61" fmla="*/ 970316 h 1539349"/>
              <a:gd name="T62" fmla="*/ 2032731 w 3779301"/>
              <a:gd name="T63" fmla="*/ 996630 h 1539349"/>
              <a:gd name="T64" fmla="*/ 2045888 w 3779301"/>
              <a:gd name="T65" fmla="*/ 1019654 h 1539349"/>
              <a:gd name="T66" fmla="*/ 2078780 w 3779301"/>
              <a:gd name="T67" fmla="*/ 1042679 h 1539349"/>
              <a:gd name="T68" fmla="*/ 2111672 w 3779301"/>
              <a:gd name="T69" fmla="*/ 1092017 h 1539349"/>
              <a:gd name="T70" fmla="*/ 2305735 w 3779301"/>
              <a:gd name="T71" fmla="*/ 1098595 h 1539349"/>
              <a:gd name="T72" fmla="*/ 2325471 w 3779301"/>
              <a:gd name="T73" fmla="*/ 1161090 h 1539349"/>
              <a:gd name="T74" fmla="*/ 2590081 w 3779301"/>
              <a:gd name="T75" fmla="*/ 1184679 h 1539349"/>
              <a:gd name="T76" fmla="*/ 2622408 w 3779301"/>
              <a:gd name="T77" fmla="*/ 1212809 h 1539349"/>
              <a:gd name="T78" fmla="*/ 2837679 w 3779301"/>
              <a:gd name="T79" fmla="*/ 1234361 h 1539349"/>
              <a:gd name="T80" fmla="*/ 2858322 w 3779301"/>
              <a:gd name="T81" fmla="*/ 1286080 h 1539349"/>
              <a:gd name="T82" fmla="*/ 3272763 w 3779301"/>
              <a:gd name="T83" fmla="*/ 1305816 h 1539349"/>
              <a:gd name="T84" fmla="*/ 3391174 w 3779301"/>
              <a:gd name="T85" fmla="*/ 1371600 h 1539349"/>
              <a:gd name="T86" fmla="*/ 3470115 w 3779301"/>
              <a:gd name="T87" fmla="*/ 1407781 h 1539349"/>
              <a:gd name="T88" fmla="*/ 3558924 w 3779301"/>
              <a:gd name="T89" fmla="*/ 1490011 h 1539349"/>
              <a:gd name="T90" fmla="*/ 3779301 w 3779301"/>
              <a:gd name="T91" fmla="*/ 1539349 h 1539349"/>
              <a:gd name="T92" fmla="*/ 0 w 3779301"/>
              <a:gd name="T93" fmla="*/ 0 h 1539349"/>
              <a:gd name="T94" fmla="*/ 3779301 w 3779301"/>
              <a:gd name="T95" fmla="*/ 1539349 h 1539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3779301" h="1539349">
                <a:moveTo>
                  <a:pt x="0" y="0"/>
                </a:moveTo>
                <a:lnTo>
                  <a:pt x="78941" y="3289"/>
                </a:lnTo>
                <a:lnTo>
                  <a:pt x="72363" y="49338"/>
                </a:lnTo>
                <a:lnTo>
                  <a:pt x="101966" y="52627"/>
                </a:lnTo>
                <a:lnTo>
                  <a:pt x="101966" y="69073"/>
                </a:lnTo>
                <a:lnTo>
                  <a:pt x="194063" y="72362"/>
                </a:lnTo>
                <a:lnTo>
                  <a:pt x="194063" y="85519"/>
                </a:lnTo>
                <a:lnTo>
                  <a:pt x="226956" y="85519"/>
                </a:lnTo>
                <a:lnTo>
                  <a:pt x="223666" y="108544"/>
                </a:lnTo>
                <a:lnTo>
                  <a:pt x="246691" y="108544"/>
                </a:lnTo>
                <a:lnTo>
                  <a:pt x="246691" y="134857"/>
                </a:lnTo>
                <a:lnTo>
                  <a:pt x="276294" y="134857"/>
                </a:lnTo>
                <a:lnTo>
                  <a:pt x="276294" y="167749"/>
                </a:lnTo>
                <a:lnTo>
                  <a:pt x="302607" y="167749"/>
                </a:lnTo>
                <a:lnTo>
                  <a:pt x="305897" y="187485"/>
                </a:lnTo>
                <a:lnTo>
                  <a:pt x="315764" y="187485"/>
                </a:lnTo>
                <a:lnTo>
                  <a:pt x="315764" y="200641"/>
                </a:lnTo>
                <a:lnTo>
                  <a:pt x="332210" y="200641"/>
                </a:lnTo>
                <a:lnTo>
                  <a:pt x="335499" y="217087"/>
                </a:lnTo>
                <a:lnTo>
                  <a:pt x="355235" y="217087"/>
                </a:lnTo>
                <a:lnTo>
                  <a:pt x="358524" y="259847"/>
                </a:lnTo>
                <a:lnTo>
                  <a:pt x="388127" y="259847"/>
                </a:lnTo>
                <a:lnTo>
                  <a:pt x="391416" y="286161"/>
                </a:lnTo>
                <a:lnTo>
                  <a:pt x="470357" y="287635"/>
                </a:lnTo>
                <a:lnTo>
                  <a:pt x="473646" y="305896"/>
                </a:lnTo>
                <a:lnTo>
                  <a:pt x="503249" y="305896"/>
                </a:lnTo>
                <a:lnTo>
                  <a:pt x="506538" y="335499"/>
                </a:lnTo>
                <a:lnTo>
                  <a:pt x="522984" y="335499"/>
                </a:lnTo>
                <a:lnTo>
                  <a:pt x="522984" y="338788"/>
                </a:lnTo>
                <a:lnTo>
                  <a:pt x="555876" y="342077"/>
                </a:lnTo>
                <a:lnTo>
                  <a:pt x="555876" y="361813"/>
                </a:lnTo>
                <a:lnTo>
                  <a:pt x="624950" y="361813"/>
                </a:lnTo>
                <a:cubicBezTo>
                  <a:pt x="624725" y="363854"/>
                  <a:pt x="624048" y="369978"/>
                  <a:pt x="623597" y="374061"/>
                </a:cubicBezTo>
                <a:lnTo>
                  <a:pt x="649791" y="374181"/>
                </a:lnTo>
                <a:lnTo>
                  <a:pt x="653131" y="388606"/>
                </a:lnTo>
                <a:lnTo>
                  <a:pt x="681775" y="390850"/>
                </a:lnTo>
                <a:lnTo>
                  <a:pt x="684156" y="407862"/>
                </a:lnTo>
                <a:lnTo>
                  <a:pt x="812435" y="407862"/>
                </a:lnTo>
                <a:lnTo>
                  <a:pt x="809145" y="430886"/>
                </a:lnTo>
                <a:lnTo>
                  <a:pt x="881508" y="430886"/>
                </a:lnTo>
                <a:lnTo>
                  <a:pt x="881508" y="450621"/>
                </a:lnTo>
                <a:lnTo>
                  <a:pt x="920979" y="450621"/>
                </a:lnTo>
                <a:lnTo>
                  <a:pt x="920979" y="463778"/>
                </a:lnTo>
                <a:lnTo>
                  <a:pt x="983474" y="463778"/>
                </a:lnTo>
                <a:lnTo>
                  <a:pt x="983474" y="473646"/>
                </a:lnTo>
                <a:lnTo>
                  <a:pt x="1045968" y="476935"/>
                </a:lnTo>
                <a:lnTo>
                  <a:pt x="1049258" y="519695"/>
                </a:lnTo>
                <a:lnTo>
                  <a:pt x="1059125" y="519695"/>
                </a:lnTo>
                <a:lnTo>
                  <a:pt x="1059125" y="529562"/>
                </a:lnTo>
                <a:lnTo>
                  <a:pt x="1106648" y="529562"/>
                </a:lnTo>
                <a:lnTo>
                  <a:pt x="1108463" y="559165"/>
                </a:lnTo>
                <a:lnTo>
                  <a:pt x="1164380" y="562454"/>
                </a:lnTo>
                <a:lnTo>
                  <a:pt x="1164380" y="585479"/>
                </a:lnTo>
                <a:lnTo>
                  <a:pt x="1190694" y="585479"/>
                </a:lnTo>
                <a:lnTo>
                  <a:pt x="1190694" y="592057"/>
                </a:lnTo>
                <a:lnTo>
                  <a:pt x="1210429" y="592057"/>
                </a:lnTo>
                <a:lnTo>
                  <a:pt x="1210993" y="620187"/>
                </a:lnTo>
                <a:lnTo>
                  <a:pt x="1263056" y="624949"/>
                </a:lnTo>
                <a:lnTo>
                  <a:pt x="1269635" y="647974"/>
                </a:lnTo>
                <a:lnTo>
                  <a:pt x="1272924" y="651263"/>
                </a:lnTo>
                <a:lnTo>
                  <a:pt x="1272924" y="670998"/>
                </a:lnTo>
                <a:lnTo>
                  <a:pt x="1302527" y="674287"/>
                </a:lnTo>
                <a:lnTo>
                  <a:pt x="1299238" y="684155"/>
                </a:lnTo>
                <a:lnTo>
                  <a:pt x="1312394" y="684155"/>
                </a:lnTo>
                <a:lnTo>
                  <a:pt x="1309105" y="703890"/>
                </a:lnTo>
                <a:lnTo>
                  <a:pt x="1358443" y="703890"/>
                </a:lnTo>
                <a:lnTo>
                  <a:pt x="1361733" y="713758"/>
                </a:lnTo>
                <a:lnTo>
                  <a:pt x="1404492" y="717047"/>
                </a:lnTo>
                <a:lnTo>
                  <a:pt x="1404492" y="733493"/>
                </a:lnTo>
                <a:lnTo>
                  <a:pt x="1437384" y="733493"/>
                </a:lnTo>
                <a:lnTo>
                  <a:pt x="1437384" y="746650"/>
                </a:lnTo>
                <a:lnTo>
                  <a:pt x="1470276" y="746650"/>
                </a:lnTo>
                <a:lnTo>
                  <a:pt x="1473566" y="759807"/>
                </a:lnTo>
                <a:lnTo>
                  <a:pt x="1562374" y="759807"/>
                </a:lnTo>
                <a:lnTo>
                  <a:pt x="1559085" y="769675"/>
                </a:lnTo>
                <a:lnTo>
                  <a:pt x="1572242" y="769675"/>
                </a:lnTo>
                <a:lnTo>
                  <a:pt x="1568953" y="805856"/>
                </a:lnTo>
                <a:lnTo>
                  <a:pt x="1647894" y="805856"/>
                </a:lnTo>
                <a:lnTo>
                  <a:pt x="1647894" y="822302"/>
                </a:lnTo>
                <a:lnTo>
                  <a:pt x="1687364" y="822302"/>
                </a:lnTo>
                <a:lnTo>
                  <a:pt x="1684075" y="835459"/>
                </a:lnTo>
                <a:lnTo>
                  <a:pt x="1779462" y="835459"/>
                </a:lnTo>
                <a:lnTo>
                  <a:pt x="1772884" y="858483"/>
                </a:lnTo>
                <a:lnTo>
                  <a:pt x="1795908" y="858483"/>
                </a:lnTo>
                <a:lnTo>
                  <a:pt x="1792619" y="884797"/>
                </a:lnTo>
                <a:lnTo>
                  <a:pt x="1828800" y="881508"/>
                </a:lnTo>
                <a:lnTo>
                  <a:pt x="1828800" y="907821"/>
                </a:lnTo>
                <a:lnTo>
                  <a:pt x="1864981" y="907821"/>
                </a:lnTo>
                <a:lnTo>
                  <a:pt x="1864981" y="927557"/>
                </a:lnTo>
                <a:lnTo>
                  <a:pt x="1881427" y="927557"/>
                </a:lnTo>
                <a:lnTo>
                  <a:pt x="1881427" y="940713"/>
                </a:lnTo>
                <a:lnTo>
                  <a:pt x="1943922" y="940713"/>
                </a:lnTo>
                <a:lnTo>
                  <a:pt x="1943922" y="970316"/>
                </a:lnTo>
                <a:lnTo>
                  <a:pt x="1996550" y="971789"/>
                </a:lnTo>
                <a:lnTo>
                  <a:pt x="1996550" y="996630"/>
                </a:lnTo>
                <a:lnTo>
                  <a:pt x="2032731" y="996630"/>
                </a:lnTo>
                <a:lnTo>
                  <a:pt x="2029442" y="1003208"/>
                </a:lnTo>
                <a:lnTo>
                  <a:pt x="2045888" y="1003208"/>
                </a:lnTo>
                <a:lnTo>
                  <a:pt x="2045888" y="1019654"/>
                </a:lnTo>
                <a:lnTo>
                  <a:pt x="2065623" y="1019654"/>
                </a:lnTo>
                <a:lnTo>
                  <a:pt x="2062334" y="1042679"/>
                </a:lnTo>
                <a:lnTo>
                  <a:pt x="2078780" y="1042679"/>
                </a:lnTo>
                <a:lnTo>
                  <a:pt x="2078780" y="1065703"/>
                </a:lnTo>
                <a:lnTo>
                  <a:pt x="2114961" y="1065703"/>
                </a:lnTo>
                <a:lnTo>
                  <a:pt x="2111672" y="1092017"/>
                </a:lnTo>
                <a:lnTo>
                  <a:pt x="2207059" y="1092017"/>
                </a:lnTo>
                <a:lnTo>
                  <a:pt x="2207059" y="1098595"/>
                </a:lnTo>
                <a:lnTo>
                  <a:pt x="2305735" y="1098595"/>
                </a:lnTo>
                <a:lnTo>
                  <a:pt x="2309025" y="1121620"/>
                </a:lnTo>
                <a:lnTo>
                  <a:pt x="2322181" y="1121620"/>
                </a:lnTo>
                <a:lnTo>
                  <a:pt x="2325471" y="1161090"/>
                </a:lnTo>
                <a:lnTo>
                  <a:pt x="2358363" y="1164380"/>
                </a:lnTo>
                <a:lnTo>
                  <a:pt x="2358363" y="1187404"/>
                </a:lnTo>
                <a:lnTo>
                  <a:pt x="2590081" y="1184679"/>
                </a:lnTo>
                <a:lnTo>
                  <a:pt x="2585318" y="1193982"/>
                </a:lnTo>
                <a:lnTo>
                  <a:pt x="2621499" y="1193982"/>
                </a:lnTo>
                <a:lnTo>
                  <a:pt x="2622408" y="1212809"/>
                </a:lnTo>
                <a:lnTo>
                  <a:pt x="2743200" y="1213718"/>
                </a:lnTo>
                <a:lnTo>
                  <a:pt x="2743200" y="1233453"/>
                </a:lnTo>
                <a:lnTo>
                  <a:pt x="2837679" y="1234361"/>
                </a:lnTo>
                <a:lnTo>
                  <a:pt x="2835298" y="1256477"/>
                </a:lnTo>
                <a:lnTo>
                  <a:pt x="2855033" y="1256477"/>
                </a:lnTo>
                <a:lnTo>
                  <a:pt x="2858322" y="1286080"/>
                </a:lnTo>
                <a:lnTo>
                  <a:pt x="3141194" y="1286080"/>
                </a:lnTo>
                <a:lnTo>
                  <a:pt x="3141194" y="1302526"/>
                </a:lnTo>
                <a:lnTo>
                  <a:pt x="3272763" y="1305816"/>
                </a:lnTo>
                <a:lnTo>
                  <a:pt x="3272763" y="1332129"/>
                </a:lnTo>
                <a:lnTo>
                  <a:pt x="3387885" y="1332129"/>
                </a:lnTo>
                <a:lnTo>
                  <a:pt x="3391174" y="1371600"/>
                </a:lnTo>
                <a:lnTo>
                  <a:pt x="3418396" y="1371600"/>
                </a:lnTo>
                <a:lnTo>
                  <a:pt x="3424066" y="1407781"/>
                </a:lnTo>
                <a:lnTo>
                  <a:pt x="3470115" y="1407781"/>
                </a:lnTo>
                <a:lnTo>
                  <a:pt x="3470115" y="1440673"/>
                </a:lnTo>
                <a:lnTo>
                  <a:pt x="3558924" y="1440673"/>
                </a:lnTo>
                <a:lnTo>
                  <a:pt x="3558924" y="1490011"/>
                </a:lnTo>
                <a:lnTo>
                  <a:pt x="3752987" y="1489103"/>
                </a:lnTo>
                <a:lnTo>
                  <a:pt x="3756276" y="1539349"/>
                </a:lnTo>
                <a:lnTo>
                  <a:pt x="3779301" y="1539349"/>
                </a:lnTo>
              </a:path>
            </a:pathLst>
          </a:custGeom>
          <a:noFill/>
          <a:ln w="38100" cap="flat" cmpd="sng" algn="ctr">
            <a:solidFill>
              <a:srgbClr val="D22F58"/>
            </a:solidFill>
            <a:prstDash val="dash"/>
            <a:round/>
            <a:headEnd/>
            <a:tailEnd/>
          </a:ln>
          <a:extLst>
            <a:ext uri="{909E8E84-426E-40DD-AFC4-6F175D3DCCD1}">
              <a14:hiddenFill xmlns:a14="http://schemas.microsoft.com/office/drawing/2010/main">
                <a:solidFill>
                  <a:srgbClr val="FFFFFF"/>
                </a:solidFill>
              </a14:hiddenFill>
            </a:ext>
          </a:extLst>
        </p:spPr>
        <p:txBody>
          <a:bodyPr lIns="91350" tIns="45675" rIns="91350" bIns="45675" anchor="ctr"/>
          <a:lstStyle/>
          <a:p>
            <a:pPr defTabSz="914400">
              <a:defRPr/>
            </a:pPr>
            <a:endParaRPr lang="en-US" sz="2800">
              <a:solidFill>
                <a:schemeClr val="tx2">
                  <a:lumMod val="50000"/>
                </a:schemeClr>
              </a:solidFill>
              <a:cs typeface="Arial" pitchFamily="34" charset="0"/>
            </a:endParaRPr>
          </a:p>
        </p:txBody>
      </p:sp>
      <p:grpSp>
        <p:nvGrpSpPr>
          <p:cNvPr id="212" name="Group 211">
            <a:extLst>
              <a:ext uri="{FF2B5EF4-FFF2-40B4-BE49-F238E27FC236}">
                <a16:creationId xmlns:a16="http://schemas.microsoft.com/office/drawing/2014/main" id="{A2249AB5-3106-4C50-91FE-A4A47626EB65}"/>
              </a:ext>
            </a:extLst>
          </p:cNvPr>
          <p:cNvGrpSpPr/>
          <p:nvPr/>
        </p:nvGrpSpPr>
        <p:grpSpPr>
          <a:xfrm>
            <a:off x="420297" y="1295858"/>
            <a:ext cx="5051577" cy="4290641"/>
            <a:chOff x="420279" y="1323975"/>
            <a:chExt cx="5051577" cy="4290641"/>
          </a:xfrm>
        </p:grpSpPr>
        <p:cxnSp>
          <p:nvCxnSpPr>
            <p:cNvPr id="213" name="Straight Connector 212">
              <a:extLst>
                <a:ext uri="{FF2B5EF4-FFF2-40B4-BE49-F238E27FC236}">
                  <a16:creationId xmlns:a16="http://schemas.microsoft.com/office/drawing/2014/main" id="{FF96B193-0833-4D9A-9771-5CE00DFC0ED3}"/>
                </a:ext>
              </a:extLst>
            </p:cNvPr>
            <p:cNvCxnSpPr/>
            <p:nvPr/>
          </p:nvCxnSpPr>
          <p:spPr bwMode="auto">
            <a:xfrm>
              <a:off x="806450" y="1413102"/>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4" name="Straight Connector 213">
              <a:extLst>
                <a:ext uri="{FF2B5EF4-FFF2-40B4-BE49-F238E27FC236}">
                  <a16:creationId xmlns:a16="http://schemas.microsoft.com/office/drawing/2014/main" id="{D7F0ADCB-A807-49DA-99C2-AA089B046B0B}"/>
                </a:ext>
              </a:extLst>
            </p:cNvPr>
            <p:cNvCxnSpPr/>
            <p:nvPr/>
          </p:nvCxnSpPr>
          <p:spPr bwMode="auto">
            <a:xfrm>
              <a:off x="806450" y="1808163"/>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5" name="Straight Connector 214">
              <a:extLst>
                <a:ext uri="{FF2B5EF4-FFF2-40B4-BE49-F238E27FC236}">
                  <a16:creationId xmlns:a16="http://schemas.microsoft.com/office/drawing/2014/main" id="{7DF9A582-B6C9-4019-B1BC-DA797C9244D9}"/>
                </a:ext>
              </a:extLst>
            </p:cNvPr>
            <p:cNvCxnSpPr/>
            <p:nvPr/>
          </p:nvCxnSpPr>
          <p:spPr bwMode="auto">
            <a:xfrm>
              <a:off x="806450" y="2200275"/>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6" name="Straight Connector 215">
              <a:extLst>
                <a:ext uri="{FF2B5EF4-FFF2-40B4-BE49-F238E27FC236}">
                  <a16:creationId xmlns:a16="http://schemas.microsoft.com/office/drawing/2014/main" id="{3EE549C4-4D2E-4629-A5D8-610A42EE523D}"/>
                </a:ext>
              </a:extLst>
            </p:cNvPr>
            <p:cNvCxnSpPr/>
            <p:nvPr/>
          </p:nvCxnSpPr>
          <p:spPr bwMode="auto">
            <a:xfrm>
              <a:off x="806450" y="2587625"/>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7" name="Straight Connector 216">
              <a:extLst>
                <a:ext uri="{FF2B5EF4-FFF2-40B4-BE49-F238E27FC236}">
                  <a16:creationId xmlns:a16="http://schemas.microsoft.com/office/drawing/2014/main" id="{ADCA4C9D-A68D-48EA-8F38-EAE36A11F3FF}"/>
                </a:ext>
              </a:extLst>
            </p:cNvPr>
            <p:cNvCxnSpPr/>
            <p:nvPr/>
          </p:nvCxnSpPr>
          <p:spPr bwMode="auto">
            <a:xfrm>
              <a:off x="800100" y="29829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8" name="Straight Connector 217">
              <a:extLst>
                <a:ext uri="{FF2B5EF4-FFF2-40B4-BE49-F238E27FC236}">
                  <a16:creationId xmlns:a16="http://schemas.microsoft.com/office/drawing/2014/main" id="{F1CC64F5-D648-4CAF-AFFD-2A2816A7DCFF}"/>
                </a:ext>
              </a:extLst>
            </p:cNvPr>
            <p:cNvCxnSpPr/>
            <p:nvPr/>
          </p:nvCxnSpPr>
          <p:spPr bwMode="auto">
            <a:xfrm>
              <a:off x="810733" y="3371850"/>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9" name="Straight Connector 218">
              <a:extLst>
                <a:ext uri="{FF2B5EF4-FFF2-40B4-BE49-F238E27FC236}">
                  <a16:creationId xmlns:a16="http://schemas.microsoft.com/office/drawing/2014/main" id="{86C1FC9E-447F-49F7-8460-D1DF0E86CCB8}"/>
                </a:ext>
              </a:extLst>
            </p:cNvPr>
            <p:cNvCxnSpPr/>
            <p:nvPr/>
          </p:nvCxnSpPr>
          <p:spPr bwMode="auto">
            <a:xfrm>
              <a:off x="806450" y="3759200"/>
              <a:ext cx="61913" cy="0"/>
            </a:xfrm>
            <a:prstGeom prst="line">
              <a:avLst/>
            </a:prstGeom>
            <a:noFill/>
            <a:ln w="19050" cap="flat" cmpd="sng" algn="ctr">
              <a:solidFill>
                <a:srgbClr val="FFFFFF"/>
              </a:solidFill>
              <a:prstDash val="solid"/>
              <a:headEnd type="none" w="med" len="med"/>
              <a:tailEnd type="none" w="med" len="med"/>
            </a:ln>
            <a:effectLst/>
          </p:spPr>
        </p:cxnSp>
        <p:cxnSp>
          <p:nvCxnSpPr>
            <p:cNvPr id="220" name="Straight Connector 219">
              <a:extLst>
                <a:ext uri="{FF2B5EF4-FFF2-40B4-BE49-F238E27FC236}">
                  <a16:creationId xmlns:a16="http://schemas.microsoft.com/office/drawing/2014/main" id="{3C26DDA3-7150-4F8F-80D0-2BB996293B5A}"/>
                </a:ext>
              </a:extLst>
            </p:cNvPr>
            <p:cNvCxnSpPr/>
            <p:nvPr/>
          </p:nvCxnSpPr>
          <p:spPr bwMode="auto">
            <a:xfrm>
              <a:off x="806450" y="4541838"/>
              <a:ext cx="61913" cy="0"/>
            </a:xfrm>
            <a:prstGeom prst="line">
              <a:avLst/>
            </a:prstGeom>
            <a:noFill/>
            <a:ln w="19050" cap="flat" cmpd="sng" algn="ctr">
              <a:solidFill>
                <a:srgbClr val="FFFFFF"/>
              </a:solidFill>
              <a:prstDash val="solid"/>
              <a:headEnd type="none" w="med" len="med"/>
              <a:tailEnd type="none" w="med" len="med"/>
            </a:ln>
            <a:effectLst/>
          </p:spPr>
        </p:cxnSp>
        <p:cxnSp>
          <p:nvCxnSpPr>
            <p:cNvPr id="221" name="Straight Connector 220">
              <a:extLst>
                <a:ext uri="{FF2B5EF4-FFF2-40B4-BE49-F238E27FC236}">
                  <a16:creationId xmlns:a16="http://schemas.microsoft.com/office/drawing/2014/main" id="{2739B80F-3F03-4CA6-8A35-FA3551B58706}"/>
                </a:ext>
              </a:extLst>
            </p:cNvPr>
            <p:cNvCxnSpPr/>
            <p:nvPr/>
          </p:nvCxnSpPr>
          <p:spPr bwMode="auto">
            <a:xfrm>
              <a:off x="806450" y="49260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222" name="Straight Connector 221">
              <a:extLst>
                <a:ext uri="{FF2B5EF4-FFF2-40B4-BE49-F238E27FC236}">
                  <a16:creationId xmlns:a16="http://schemas.microsoft.com/office/drawing/2014/main" id="{30BF5A19-07FC-4F59-98D8-4FF23F1E3BD4}"/>
                </a:ext>
              </a:extLst>
            </p:cNvPr>
            <p:cNvCxnSpPr/>
            <p:nvPr/>
          </p:nvCxnSpPr>
          <p:spPr bwMode="auto">
            <a:xfrm>
              <a:off x="806450" y="53197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223" name="Straight Connector 222">
              <a:extLst>
                <a:ext uri="{FF2B5EF4-FFF2-40B4-BE49-F238E27FC236}">
                  <a16:creationId xmlns:a16="http://schemas.microsoft.com/office/drawing/2014/main" id="{0A3C760D-D85E-4AEE-9701-292694999010}"/>
                </a:ext>
              </a:extLst>
            </p:cNvPr>
            <p:cNvCxnSpPr/>
            <p:nvPr/>
          </p:nvCxnSpPr>
          <p:spPr bwMode="auto">
            <a:xfrm rot="16200000">
              <a:off x="856770" y="5348288"/>
              <a:ext cx="60325" cy="0"/>
            </a:xfrm>
            <a:prstGeom prst="line">
              <a:avLst/>
            </a:prstGeom>
            <a:noFill/>
            <a:ln w="19050" cap="flat" cmpd="sng" algn="ctr">
              <a:solidFill>
                <a:srgbClr val="FFFFFF"/>
              </a:solidFill>
              <a:prstDash val="solid"/>
              <a:headEnd type="none" w="med" len="med"/>
              <a:tailEnd type="none" w="med" len="med"/>
            </a:ln>
            <a:effectLst/>
          </p:spPr>
        </p:cxnSp>
        <p:sp>
          <p:nvSpPr>
            <p:cNvPr id="224" name="TextBox 601">
              <a:extLst>
                <a:ext uri="{FF2B5EF4-FFF2-40B4-BE49-F238E27FC236}">
                  <a16:creationId xmlns:a16="http://schemas.microsoft.com/office/drawing/2014/main" id="{C92425F0-7636-48DE-B2E2-A4A42AF1C835}"/>
                </a:ext>
              </a:extLst>
            </p:cNvPr>
            <p:cNvSpPr txBox="1">
              <a:spLocks noChangeArrowheads="1"/>
            </p:cNvSpPr>
            <p:nvPr/>
          </p:nvSpPr>
          <p:spPr bwMode="auto">
            <a:xfrm>
              <a:off x="815347" y="5365750"/>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defTabSz="914400" eaLnBrk="1" hangingPunct="1">
                <a:spcBef>
                  <a:spcPct val="0"/>
                </a:spcBef>
                <a:buFontTx/>
                <a:buNone/>
                <a:defRPr/>
              </a:pPr>
              <a:r>
                <a:rPr lang="en-US" altLang="en-US" sz="1600" b="1" kern="0" dirty="0">
                  <a:solidFill>
                    <a:schemeClr val="tx1"/>
                  </a:solidFill>
                  <a:latin typeface="Arial"/>
                </a:rPr>
                <a:t>0</a:t>
              </a:r>
              <a:endParaRPr lang="en-GB" altLang="en-US" sz="1600" b="1" kern="0" dirty="0">
                <a:solidFill>
                  <a:schemeClr val="tx1"/>
                </a:solidFill>
                <a:latin typeface="Arial"/>
              </a:endParaRPr>
            </a:p>
          </p:txBody>
        </p:sp>
        <p:sp>
          <p:nvSpPr>
            <p:cNvPr id="225" name="TextBox 602">
              <a:extLst>
                <a:ext uri="{FF2B5EF4-FFF2-40B4-BE49-F238E27FC236}">
                  <a16:creationId xmlns:a16="http://schemas.microsoft.com/office/drawing/2014/main" id="{C1D914DC-A0A0-460E-8D75-11C2F72A17DF}"/>
                </a:ext>
              </a:extLst>
            </p:cNvPr>
            <p:cNvSpPr txBox="1">
              <a:spLocks noChangeArrowheads="1"/>
            </p:cNvSpPr>
            <p:nvPr/>
          </p:nvSpPr>
          <p:spPr bwMode="auto">
            <a:xfrm>
              <a:off x="650210" y="5176838"/>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defTabSz="914400" eaLnBrk="1" hangingPunct="1">
                <a:spcBef>
                  <a:spcPct val="0"/>
                </a:spcBef>
                <a:buFontTx/>
                <a:buNone/>
                <a:defRPr/>
              </a:pPr>
              <a:r>
                <a:rPr lang="en-US" altLang="en-US" sz="1600" b="1" kern="0">
                  <a:solidFill>
                    <a:schemeClr val="tx1"/>
                  </a:solidFill>
                  <a:latin typeface="Arial"/>
                </a:rPr>
                <a:t>0</a:t>
              </a:r>
              <a:endParaRPr lang="en-GB" altLang="en-US" sz="1600" b="1" kern="0">
                <a:solidFill>
                  <a:schemeClr val="tx1"/>
                </a:solidFill>
                <a:latin typeface="Arial"/>
              </a:endParaRPr>
            </a:p>
          </p:txBody>
        </p:sp>
        <p:sp>
          <p:nvSpPr>
            <p:cNvPr id="226" name="TextBox 604">
              <a:extLst>
                <a:ext uri="{FF2B5EF4-FFF2-40B4-BE49-F238E27FC236}">
                  <a16:creationId xmlns:a16="http://schemas.microsoft.com/office/drawing/2014/main" id="{E6CBDA31-6244-46FA-BE34-0376B157DBB2}"/>
                </a:ext>
              </a:extLst>
            </p:cNvPr>
            <p:cNvSpPr txBox="1">
              <a:spLocks noChangeArrowheads="1"/>
            </p:cNvSpPr>
            <p:nvPr/>
          </p:nvSpPr>
          <p:spPr bwMode="auto">
            <a:xfrm>
              <a:off x="535244" y="4411663"/>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defTabSz="914400" eaLnBrk="1" hangingPunct="1">
                <a:spcBef>
                  <a:spcPct val="0"/>
                </a:spcBef>
                <a:buFontTx/>
                <a:buNone/>
                <a:defRPr/>
              </a:pPr>
              <a:r>
                <a:rPr lang="en-US" altLang="en-US" sz="1600" b="1" kern="0" dirty="0">
                  <a:solidFill>
                    <a:schemeClr val="tx1"/>
                  </a:solidFill>
                  <a:latin typeface="Arial"/>
                </a:rPr>
                <a:t>20</a:t>
              </a:r>
              <a:endParaRPr lang="en-GB" altLang="en-US" sz="1600" b="1" kern="0" dirty="0">
                <a:solidFill>
                  <a:schemeClr val="tx1"/>
                </a:solidFill>
                <a:latin typeface="Arial"/>
              </a:endParaRPr>
            </a:p>
          </p:txBody>
        </p:sp>
        <p:sp>
          <p:nvSpPr>
            <p:cNvPr id="227" name="TextBox 606">
              <a:extLst>
                <a:ext uri="{FF2B5EF4-FFF2-40B4-BE49-F238E27FC236}">
                  <a16:creationId xmlns:a16="http://schemas.microsoft.com/office/drawing/2014/main" id="{873B52E4-C6A1-434C-AF16-6EEBCB56D145}"/>
                </a:ext>
              </a:extLst>
            </p:cNvPr>
            <p:cNvSpPr txBox="1">
              <a:spLocks noChangeArrowheads="1"/>
            </p:cNvSpPr>
            <p:nvPr/>
          </p:nvSpPr>
          <p:spPr bwMode="auto">
            <a:xfrm>
              <a:off x="535244" y="3641725"/>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defTabSz="914400" eaLnBrk="1" hangingPunct="1">
                <a:spcBef>
                  <a:spcPct val="0"/>
                </a:spcBef>
                <a:buFontTx/>
                <a:buNone/>
                <a:defRPr/>
              </a:pPr>
              <a:r>
                <a:rPr lang="en-US" altLang="en-US" sz="1600" b="1" kern="0" dirty="0">
                  <a:solidFill>
                    <a:schemeClr val="tx1"/>
                  </a:solidFill>
                  <a:latin typeface="Arial"/>
                </a:rPr>
                <a:t>40</a:t>
              </a:r>
              <a:endParaRPr lang="en-GB" altLang="en-US" sz="1600" b="1" kern="0" dirty="0">
                <a:solidFill>
                  <a:schemeClr val="tx1"/>
                </a:solidFill>
                <a:latin typeface="Arial"/>
              </a:endParaRPr>
            </a:p>
          </p:txBody>
        </p:sp>
        <p:sp>
          <p:nvSpPr>
            <p:cNvPr id="228" name="TextBox 609">
              <a:extLst>
                <a:ext uri="{FF2B5EF4-FFF2-40B4-BE49-F238E27FC236}">
                  <a16:creationId xmlns:a16="http://schemas.microsoft.com/office/drawing/2014/main" id="{FEF3E68E-A714-4D7F-8F86-C3C0D5AB31E2}"/>
                </a:ext>
              </a:extLst>
            </p:cNvPr>
            <p:cNvSpPr txBox="1">
              <a:spLocks noChangeArrowheads="1"/>
            </p:cNvSpPr>
            <p:nvPr/>
          </p:nvSpPr>
          <p:spPr bwMode="auto">
            <a:xfrm>
              <a:off x="535244" y="2087563"/>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defTabSz="914400" eaLnBrk="1" hangingPunct="1">
                <a:spcBef>
                  <a:spcPct val="0"/>
                </a:spcBef>
                <a:buFontTx/>
                <a:buNone/>
                <a:defRPr/>
              </a:pPr>
              <a:r>
                <a:rPr lang="en-US" altLang="en-US" sz="1600" b="1" kern="0" dirty="0">
                  <a:solidFill>
                    <a:schemeClr val="tx1"/>
                  </a:solidFill>
                  <a:latin typeface="Arial"/>
                </a:rPr>
                <a:t>80</a:t>
              </a:r>
              <a:endParaRPr lang="en-GB" altLang="en-US" sz="1600" b="1" kern="0" dirty="0">
                <a:solidFill>
                  <a:schemeClr val="tx1"/>
                </a:solidFill>
                <a:latin typeface="Arial"/>
              </a:endParaRPr>
            </a:p>
          </p:txBody>
        </p:sp>
        <p:sp>
          <p:nvSpPr>
            <p:cNvPr id="229" name="TextBox 611">
              <a:extLst>
                <a:ext uri="{FF2B5EF4-FFF2-40B4-BE49-F238E27FC236}">
                  <a16:creationId xmlns:a16="http://schemas.microsoft.com/office/drawing/2014/main" id="{135CF885-E115-4634-AE3D-E3A22736BD52}"/>
                </a:ext>
              </a:extLst>
            </p:cNvPr>
            <p:cNvSpPr txBox="1">
              <a:spLocks noChangeArrowheads="1"/>
            </p:cNvSpPr>
            <p:nvPr/>
          </p:nvSpPr>
          <p:spPr bwMode="auto">
            <a:xfrm>
              <a:off x="420279" y="1323975"/>
              <a:ext cx="344896"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defTabSz="914400" eaLnBrk="1" hangingPunct="1">
                <a:spcBef>
                  <a:spcPct val="0"/>
                </a:spcBef>
                <a:buFontTx/>
                <a:buNone/>
                <a:defRPr/>
              </a:pPr>
              <a:r>
                <a:rPr lang="en-US" altLang="en-US" sz="1600" b="1" kern="0" dirty="0">
                  <a:solidFill>
                    <a:schemeClr val="tx1"/>
                  </a:solidFill>
                  <a:latin typeface="Arial"/>
                </a:rPr>
                <a:t>100</a:t>
              </a:r>
              <a:endParaRPr lang="en-GB" altLang="en-US" sz="1600" b="1" kern="0" dirty="0">
                <a:solidFill>
                  <a:schemeClr val="tx1"/>
                </a:solidFill>
                <a:latin typeface="Arial"/>
              </a:endParaRPr>
            </a:p>
          </p:txBody>
        </p:sp>
        <p:sp>
          <p:nvSpPr>
            <p:cNvPr id="230" name="TextBox 613">
              <a:extLst>
                <a:ext uri="{FF2B5EF4-FFF2-40B4-BE49-F238E27FC236}">
                  <a16:creationId xmlns:a16="http://schemas.microsoft.com/office/drawing/2014/main" id="{BCC7E7E0-BE3B-4A4A-9103-D9FDC39349A6}"/>
                </a:ext>
              </a:extLst>
            </p:cNvPr>
            <p:cNvSpPr txBox="1">
              <a:spLocks noChangeArrowheads="1"/>
            </p:cNvSpPr>
            <p:nvPr/>
          </p:nvSpPr>
          <p:spPr bwMode="auto">
            <a:xfrm>
              <a:off x="535244" y="287020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defTabSz="914400" eaLnBrk="1" hangingPunct="1">
                <a:spcBef>
                  <a:spcPct val="0"/>
                </a:spcBef>
                <a:buFontTx/>
                <a:buNone/>
                <a:defRPr/>
              </a:pPr>
              <a:r>
                <a:rPr lang="en-US" altLang="en-US" sz="1600" b="1" kern="0" dirty="0">
                  <a:solidFill>
                    <a:schemeClr val="tx1"/>
                  </a:solidFill>
                  <a:latin typeface="Arial"/>
                </a:rPr>
                <a:t>60</a:t>
              </a:r>
              <a:endParaRPr lang="en-GB" altLang="en-US" sz="1600" b="1" kern="0" dirty="0">
                <a:solidFill>
                  <a:schemeClr val="tx1"/>
                </a:solidFill>
                <a:latin typeface="Arial"/>
              </a:endParaRPr>
            </a:p>
          </p:txBody>
        </p:sp>
        <p:cxnSp>
          <p:nvCxnSpPr>
            <p:cNvPr id="231" name="Straight Connector 230">
              <a:extLst>
                <a:ext uri="{FF2B5EF4-FFF2-40B4-BE49-F238E27FC236}">
                  <a16:creationId xmlns:a16="http://schemas.microsoft.com/office/drawing/2014/main" id="{F4BC596A-F607-473F-9672-0BE513AF64DF}"/>
                </a:ext>
              </a:extLst>
            </p:cNvPr>
            <p:cNvCxnSpPr/>
            <p:nvPr/>
          </p:nvCxnSpPr>
          <p:spPr bwMode="auto">
            <a:xfrm>
              <a:off x="803275" y="41513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232" name="Straight Connector 231">
              <a:extLst>
                <a:ext uri="{FF2B5EF4-FFF2-40B4-BE49-F238E27FC236}">
                  <a16:creationId xmlns:a16="http://schemas.microsoft.com/office/drawing/2014/main" id="{F86CB3BA-84B3-4895-A3CB-A58991D4DCE8}"/>
                </a:ext>
              </a:extLst>
            </p:cNvPr>
            <p:cNvCxnSpPr/>
            <p:nvPr/>
          </p:nvCxnSpPr>
          <p:spPr bwMode="auto">
            <a:xfrm rot="16200000">
              <a:off x="1600200"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233" name="Straight Connector 232">
              <a:extLst>
                <a:ext uri="{FF2B5EF4-FFF2-40B4-BE49-F238E27FC236}">
                  <a16:creationId xmlns:a16="http://schemas.microsoft.com/office/drawing/2014/main" id="{834B0D79-7E1F-4FCE-A4F1-43BB67E454C6}"/>
                </a:ext>
              </a:extLst>
            </p:cNvPr>
            <p:cNvCxnSpPr/>
            <p:nvPr/>
          </p:nvCxnSpPr>
          <p:spPr bwMode="auto">
            <a:xfrm rot="16200000">
              <a:off x="234473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234" name="Straight Connector 233">
              <a:extLst>
                <a:ext uri="{FF2B5EF4-FFF2-40B4-BE49-F238E27FC236}">
                  <a16:creationId xmlns:a16="http://schemas.microsoft.com/office/drawing/2014/main" id="{A9A249B8-333C-412E-8140-AD01B23B8B3F}"/>
                </a:ext>
              </a:extLst>
            </p:cNvPr>
            <p:cNvCxnSpPr/>
            <p:nvPr/>
          </p:nvCxnSpPr>
          <p:spPr bwMode="auto">
            <a:xfrm rot="16200000">
              <a:off x="310038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235" name="Straight Connector 234">
              <a:extLst>
                <a:ext uri="{FF2B5EF4-FFF2-40B4-BE49-F238E27FC236}">
                  <a16:creationId xmlns:a16="http://schemas.microsoft.com/office/drawing/2014/main" id="{41426E11-CF32-4A81-89E5-63E1EDF4337B}"/>
                </a:ext>
              </a:extLst>
            </p:cNvPr>
            <p:cNvCxnSpPr/>
            <p:nvPr/>
          </p:nvCxnSpPr>
          <p:spPr bwMode="auto">
            <a:xfrm rot="16200000">
              <a:off x="3848100"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236" name="Straight Connector 235">
              <a:extLst>
                <a:ext uri="{FF2B5EF4-FFF2-40B4-BE49-F238E27FC236}">
                  <a16:creationId xmlns:a16="http://schemas.microsoft.com/office/drawing/2014/main" id="{C6A4C783-FD7D-4EB1-BE31-3B9EA580CDA1}"/>
                </a:ext>
              </a:extLst>
            </p:cNvPr>
            <p:cNvCxnSpPr/>
            <p:nvPr/>
          </p:nvCxnSpPr>
          <p:spPr bwMode="auto">
            <a:xfrm rot="16200000">
              <a:off x="458628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237" name="Straight Connector 236">
              <a:extLst>
                <a:ext uri="{FF2B5EF4-FFF2-40B4-BE49-F238E27FC236}">
                  <a16:creationId xmlns:a16="http://schemas.microsoft.com/office/drawing/2014/main" id="{901F8F38-F8C0-44E6-820C-964B1600221A}"/>
                </a:ext>
              </a:extLst>
            </p:cNvPr>
            <p:cNvCxnSpPr/>
            <p:nvPr/>
          </p:nvCxnSpPr>
          <p:spPr bwMode="auto">
            <a:xfrm rot="16200000">
              <a:off x="5350918" y="5348288"/>
              <a:ext cx="60325" cy="0"/>
            </a:xfrm>
            <a:prstGeom prst="line">
              <a:avLst/>
            </a:prstGeom>
            <a:noFill/>
            <a:ln w="19050" cap="flat" cmpd="sng" algn="ctr">
              <a:solidFill>
                <a:srgbClr val="FFFFFF"/>
              </a:solidFill>
              <a:prstDash val="solid"/>
              <a:headEnd type="none" w="med" len="med"/>
              <a:tailEnd type="none" w="med" len="med"/>
            </a:ln>
            <a:effectLst/>
          </p:spPr>
        </p:cxnSp>
        <p:sp>
          <p:nvSpPr>
            <p:cNvPr id="238" name="TextBox 622">
              <a:extLst>
                <a:ext uri="{FF2B5EF4-FFF2-40B4-BE49-F238E27FC236}">
                  <a16:creationId xmlns:a16="http://schemas.microsoft.com/office/drawing/2014/main" id="{3D4626B4-CEAE-454D-9909-03B4BC2F9601}"/>
                </a:ext>
              </a:extLst>
            </p:cNvPr>
            <p:cNvSpPr txBox="1">
              <a:spLocks noChangeArrowheads="1"/>
            </p:cNvSpPr>
            <p:nvPr/>
          </p:nvSpPr>
          <p:spPr bwMode="auto">
            <a:xfrm>
              <a:off x="2260600"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defTabSz="914400" eaLnBrk="1" hangingPunct="1">
                <a:spcBef>
                  <a:spcPct val="0"/>
                </a:spcBef>
                <a:buFontTx/>
                <a:buNone/>
                <a:defRPr/>
              </a:pPr>
              <a:r>
                <a:rPr lang="en-US" altLang="en-US" sz="1600" b="1" kern="0">
                  <a:solidFill>
                    <a:schemeClr val="tx1"/>
                  </a:solidFill>
                  <a:latin typeface="Arial"/>
                </a:rPr>
                <a:t>12</a:t>
              </a:r>
              <a:endParaRPr lang="en-GB" altLang="en-US" sz="1600" b="1" kern="0">
                <a:solidFill>
                  <a:schemeClr val="tx1"/>
                </a:solidFill>
                <a:latin typeface="Arial"/>
              </a:endParaRPr>
            </a:p>
          </p:txBody>
        </p:sp>
        <p:sp>
          <p:nvSpPr>
            <p:cNvPr id="239" name="TextBox 623">
              <a:extLst>
                <a:ext uri="{FF2B5EF4-FFF2-40B4-BE49-F238E27FC236}">
                  <a16:creationId xmlns:a16="http://schemas.microsoft.com/office/drawing/2014/main" id="{115DEAF4-8C51-43AC-9E25-9C94855AABF4}"/>
                </a:ext>
              </a:extLst>
            </p:cNvPr>
            <p:cNvSpPr txBox="1">
              <a:spLocks noChangeArrowheads="1"/>
            </p:cNvSpPr>
            <p:nvPr/>
          </p:nvSpPr>
          <p:spPr bwMode="auto">
            <a:xfrm>
              <a:off x="3021013"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defTabSz="914400" eaLnBrk="1" hangingPunct="1">
                <a:spcBef>
                  <a:spcPct val="0"/>
                </a:spcBef>
                <a:buFontTx/>
                <a:buNone/>
                <a:defRPr/>
              </a:pPr>
              <a:r>
                <a:rPr lang="en-US" altLang="en-US" sz="1600" b="1" kern="0">
                  <a:solidFill>
                    <a:schemeClr val="tx1"/>
                  </a:solidFill>
                  <a:latin typeface="Arial"/>
                </a:rPr>
                <a:t>18</a:t>
              </a:r>
              <a:endParaRPr lang="en-GB" altLang="en-US" sz="1600" b="1" kern="0">
                <a:solidFill>
                  <a:schemeClr val="tx1"/>
                </a:solidFill>
                <a:latin typeface="Arial"/>
              </a:endParaRPr>
            </a:p>
          </p:txBody>
        </p:sp>
        <p:sp>
          <p:nvSpPr>
            <p:cNvPr id="240" name="TextBox 625">
              <a:extLst>
                <a:ext uri="{FF2B5EF4-FFF2-40B4-BE49-F238E27FC236}">
                  <a16:creationId xmlns:a16="http://schemas.microsoft.com/office/drawing/2014/main" id="{8D799E50-5A9B-4D54-8321-75D0B727B5EC}"/>
                </a:ext>
              </a:extLst>
            </p:cNvPr>
            <p:cNvSpPr txBox="1">
              <a:spLocks noChangeArrowheads="1"/>
            </p:cNvSpPr>
            <p:nvPr/>
          </p:nvSpPr>
          <p:spPr bwMode="auto">
            <a:xfrm>
              <a:off x="3759200"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defTabSz="914400" eaLnBrk="1" hangingPunct="1">
                <a:spcBef>
                  <a:spcPct val="0"/>
                </a:spcBef>
                <a:buFontTx/>
                <a:buNone/>
                <a:defRPr/>
              </a:pPr>
              <a:r>
                <a:rPr lang="en-US" altLang="en-US" sz="1600" b="1" kern="0">
                  <a:solidFill>
                    <a:schemeClr val="tx1"/>
                  </a:solidFill>
                  <a:latin typeface="Arial"/>
                </a:rPr>
                <a:t>24</a:t>
              </a:r>
              <a:endParaRPr lang="en-GB" altLang="en-US" sz="1600" b="1" kern="0">
                <a:solidFill>
                  <a:schemeClr val="tx1"/>
                </a:solidFill>
                <a:latin typeface="Arial"/>
              </a:endParaRPr>
            </a:p>
          </p:txBody>
        </p:sp>
        <p:sp>
          <p:nvSpPr>
            <p:cNvPr id="241" name="TextBox 626">
              <a:extLst>
                <a:ext uri="{FF2B5EF4-FFF2-40B4-BE49-F238E27FC236}">
                  <a16:creationId xmlns:a16="http://schemas.microsoft.com/office/drawing/2014/main" id="{D4A9F37A-3AE0-45B7-98BC-685451928373}"/>
                </a:ext>
              </a:extLst>
            </p:cNvPr>
            <p:cNvSpPr txBox="1">
              <a:spLocks noChangeArrowheads="1"/>
            </p:cNvSpPr>
            <p:nvPr/>
          </p:nvSpPr>
          <p:spPr bwMode="auto">
            <a:xfrm>
              <a:off x="4510088"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defTabSz="914400" eaLnBrk="1" hangingPunct="1">
                <a:spcBef>
                  <a:spcPct val="0"/>
                </a:spcBef>
                <a:buFontTx/>
                <a:buNone/>
                <a:defRPr/>
              </a:pPr>
              <a:r>
                <a:rPr lang="en-US" altLang="en-US" sz="1600" b="1" kern="0" dirty="0">
                  <a:solidFill>
                    <a:schemeClr val="tx1"/>
                  </a:solidFill>
                  <a:latin typeface="Arial"/>
                </a:rPr>
                <a:t>30</a:t>
              </a:r>
              <a:endParaRPr lang="en-GB" altLang="en-US" sz="1600" b="1" kern="0" dirty="0">
                <a:solidFill>
                  <a:schemeClr val="tx1"/>
                </a:solidFill>
                <a:latin typeface="Arial"/>
              </a:endParaRPr>
            </a:p>
          </p:txBody>
        </p:sp>
        <p:sp>
          <p:nvSpPr>
            <p:cNvPr id="242" name="TextBox 627">
              <a:extLst>
                <a:ext uri="{FF2B5EF4-FFF2-40B4-BE49-F238E27FC236}">
                  <a16:creationId xmlns:a16="http://schemas.microsoft.com/office/drawing/2014/main" id="{600A7F31-F4EB-42C8-BB73-14530BE91D46}"/>
                </a:ext>
              </a:extLst>
            </p:cNvPr>
            <p:cNvSpPr txBox="1">
              <a:spLocks noChangeArrowheads="1"/>
            </p:cNvSpPr>
            <p:nvPr/>
          </p:nvSpPr>
          <p:spPr bwMode="auto">
            <a:xfrm>
              <a:off x="5241925"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defTabSz="914400" eaLnBrk="1" hangingPunct="1">
                <a:spcBef>
                  <a:spcPct val="0"/>
                </a:spcBef>
                <a:buFontTx/>
                <a:buNone/>
                <a:defRPr/>
              </a:pPr>
              <a:r>
                <a:rPr lang="en-US" altLang="en-US" sz="1600" b="1" kern="0" dirty="0">
                  <a:solidFill>
                    <a:schemeClr val="tx1"/>
                  </a:solidFill>
                  <a:latin typeface="Arial"/>
                </a:rPr>
                <a:t>36</a:t>
              </a:r>
              <a:endParaRPr lang="en-GB" altLang="en-US" sz="1600" b="1" kern="0" dirty="0">
                <a:solidFill>
                  <a:schemeClr val="tx1"/>
                </a:solidFill>
                <a:latin typeface="Arial"/>
              </a:endParaRPr>
            </a:p>
          </p:txBody>
        </p:sp>
        <p:sp>
          <p:nvSpPr>
            <p:cNvPr id="243" name="TextBox 629">
              <a:extLst>
                <a:ext uri="{FF2B5EF4-FFF2-40B4-BE49-F238E27FC236}">
                  <a16:creationId xmlns:a16="http://schemas.microsoft.com/office/drawing/2014/main" id="{B50A1F15-6550-45F7-9D97-FFDE0F84E81D}"/>
                </a:ext>
              </a:extLst>
            </p:cNvPr>
            <p:cNvSpPr txBox="1">
              <a:spLocks noChangeArrowheads="1"/>
            </p:cNvSpPr>
            <p:nvPr/>
          </p:nvSpPr>
          <p:spPr bwMode="auto">
            <a:xfrm>
              <a:off x="1577975" y="5365750"/>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defTabSz="914400" eaLnBrk="1" hangingPunct="1">
                <a:spcBef>
                  <a:spcPct val="0"/>
                </a:spcBef>
                <a:buFontTx/>
                <a:buNone/>
                <a:defRPr/>
              </a:pPr>
              <a:r>
                <a:rPr lang="en-US" altLang="en-US" sz="1600" b="1" kern="0" dirty="0">
                  <a:solidFill>
                    <a:schemeClr val="tx1"/>
                  </a:solidFill>
                  <a:latin typeface="Arial"/>
                </a:rPr>
                <a:t>6</a:t>
              </a:r>
              <a:endParaRPr lang="en-GB" altLang="en-US" sz="1600" b="1" kern="0" dirty="0">
                <a:solidFill>
                  <a:schemeClr val="tx1"/>
                </a:solidFill>
                <a:latin typeface="Arial"/>
              </a:endParaRPr>
            </a:p>
          </p:txBody>
        </p:sp>
        <p:sp>
          <p:nvSpPr>
            <p:cNvPr id="244" name="Freeform 133">
              <a:extLst>
                <a:ext uri="{FF2B5EF4-FFF2-40B4-BE49-F238E27FC236}">
                  <a16:creationId xmlns:a16="http://schemas.microsoft.com/office/drawing/2014/main" id="{48985504-27D5-4EEC-B3F8-175F074F7701}"/>
                </a:ext>
              </a:extLst>
            </p:cNvPr>
            <p:cNvSpPr/>
            <p:nvPr/>
          </p:nvSpPr>
          <p:spPr>
            <a:xfrm>
              <a:off x="877888" y="1409791"/>
              <a:ext cx="4508500" cy="3910013"/>
            </a:xfrm>
            <a:custGeom>
              <a:avLst/>
              <a:gdLst>
                <a:gd name="connsiteX0" fmla="*/ 0 w 4508626"/>
                <a:gd name="connsiteY0" fmla="*/ 0 h 3911097"/>
                <a:gd name="connsiteX1" fmla="*/ 0 w 4508626"/>
                <a:gd name="connsiteY1" fmla="*/ 3911097 h 3911097"/>
                <a:gd name="connsiteX2" fmla="*/ 4508626 w 4508626"/>
                <a:gd name="connsiteY2" fmla="*/ 3911097 h 3911097"/>
              </a:gdLst>
              <a:ahLst/>
              <a:cxnLst>
                <a:cxn ang="0">
                  <a:pos x="connsiteX0" y="connsiteY0"/>
                </a:cxn>
                <a:cxn ang="0">
                  <a:pos x="connsiteX1" y="connsiteY1"/>
                </a:cxn>
                <a:cxn ang="0">
                  <a:pos x="connsiteX2" y="connsiteY2"/>
                </a:cxn>
              </a:cxnLst>
              <a:rect l="l" t="t" r="r" b="b"/>
              <a:pathLst>
                <a:path w="4508626" h="3911097">
                  <a:moveTo>
                    <a:pt x="0" y="0"/>
                  </a:moveTo>
                  <a:lnTo>
                    <a:pt x="0" y="3911097"/>
                  </a:lnTo>
                  <a:lnTo>
                    <a:pt x="4508626" y="3911097"/>
                  </a:lnTo>
                </a:path>
              </a:pathLst>
            </a:custGeom>
            <a:noFill/>
            <a:ln w="19050" cap="flat" cmpd="sng" algn="ctr">
              <a:solidFill>
                <a:srgbClr val="FFFFFF"/>
              </a:solidFill>
              <a:prstDash val="solid"/>
            </a:ln>
            <a:effectLst/>
          </p:spPr>
          <p:txBody>
            <a:bodyPr anchor="ctr"/>
            <a:lstStyle/>
            <a:p>
              <a:pPr algn="ctr" defTabSz="914400">
                <a:defRPr/>
              </a:pPr>
              <a:endParaRPr lang="en-GB" sz="1600" b="1" kern="0">
                <a:cs typeface="Arial" pitchFamily="34" charset="0"/>
              </a:endParaRPr>
            </a:p>
          </p:txBody>
        </p:sp>
      </p:grpSp>
      <p:sp>
        <p:nvSpPr>
          <p:cNvPr id="245" name="TextBox 8">
            <a:extLst>
              <a:ext uri="{FF2B5EF4-FFF2-40B4-BE49-F238E27FC236}">
                <a16:creationId xmlns:a16="http://schemas.microsoft.com/office/drawing/2014/main" id="{9E5485B3-B79A-46F2-AB6C-C204B99BF29E}"/>
              </a:ext>
            </a:extLst>
          </p:cNvPr>
          <p:cNvSpPr txBox="1">
            <a:spLocks noChangeArrowheads="1"/>
          </p:cNvSpPr>
          <p:nvPr/>
        </p:nvSpPr>
        <p:spPr bwMode="auto">
          <a:xfrm rot="16200000">
            <a:off x="-1155290" y="3223370"/>
            <a:ext cx="2999244" cy="248866"/>
          </a:xfrm>
          <a:prstGeom prst="rect">
            <a:avLst/>
          </a:prstGeom>
          <a:noFill/>
          <a:ln w="9525">
            <a:noFill/>
            <a:miter lim="800000"/>
            <a:headEnd/>
            <a:tailEnd/>
          </a:ln>
        </p:spPr>
        <p:txBody>
          <a:bodyPr wrap="none" lIns="0" tIns="0" rIns="0" bIns="0">
            <a:spAutoFit/>
          </a:bodyPr>
          <a:lstStyle/>
          <a:p>
            <a:pPr defTabSz="914400"/>
            <a:r>
              <a:rPr lang="en-GB" sz="1600" b="1" dirty="0">
                <a:cs typeface="Arial" pitchFamily="34" charset="0"/>
              </a:rPr>
              <a:t>Patients without the event (%) </a:t>
            </a:r>
          </a:p>
        </p:txBody>
      </p:sp>
      <p:sp>
        <p:nvSpPr>
          <p:cNvPr id="258" name="Freeform 109">
            <a:extLst>
              <a:ext uri="{FF2B5EF4-FFF2-40B4-BE49-F238E27FC236}">
                <a16:creationId xmlns:a16="http://schemas.microsoft.com/office/drawing/2014/main" id="{4E177EF2-E2E5-4BCA-A35A-AE5CB64953ED}"/>
              </a:ext>
            </a:extLst>
          </p:cNvPr>
          <p:cNvSpPr/>
          <p:nvPr/>
        </p:nvSpPr>
        <p:spPr>
          <a:xfrm>
            <a:off x="877906" y="1425113"/>
            <a:ext cx="4508500" cy="3910013"/>
          </a:xfrm>
          <a:custGeom>
            <a:avLst/>
            <a:gdLst>
              <a:gd name="connsiteX0" fmla="*/ 0 w 4508626"/>
              <a:gd name="connsiteY0" fmla="*/ 0 h 3911097"/>
              <a:gd name="connsiteX1" fmla="*/ 0 w 4508626"/>
              <a:gd name="connsiteY1" fmla="*/ 3911097 h 3911097"/>
              <a:gd name="connsiteX2" fmla="*/ 4508626 w 4508626"/>
              <a:gd name="connsiteY2" fmla="*/ 3911097 h 3911097"/>
            </a:gdLst>
            <a:ahLst/>
            <a:cxnLst>
              <a:cxn ang="0">
                <a:pos x="connsiteX0" y="connsiteY0"/>
              </a:cxn>
              <a:cxn ang="0">
                <a:pos x="connsiteX1" y="connsiteY1"/>
              </a:cxn>
              <a:cxn ang="0">
                <a:pos x="connsiteX2" y="connsiteY2"/>
              </a:cxn>
            </a:cxnLst>
            <a:rect l="l" t="t" r="r" b="b"/>
            <a:pathLst>
              <a:path w="4508626" h="3911097">
                <a:moveTo>
                  <a:pt x="0" y="0"/>
                </a:moveTo>
                <a:lnTo>
                  <a:pt x="0" y="3911097"/>
                </a:lnTo>
                <a:lnTo>
                  <a:pt x="4508626" y="3911097"/>
                </a:lnTo>
              </a:path>
            </a:pathLst>
          </a:custGeom>
          <a:noFill/>
          <a:ln w="19050" cap="flat" cmpd="sng" algn="ctr">
            <a:solidFill>
              <a:schemeClr val="tx2">
                <a:lumMod val="50000"/>
              </a:schemeClr>
            </a:solidFill>
            <a:prstDash val="solid"/>
          </a:ln>
          <a:effectLst/>
        </p:spPr>
        <p:txBody>
          <a:bodyPr anchor="ctr"/>
          <a:lstStyle/>
          <a:p>
            <a:pPr algn="ctr">
              <a:defRPr/>
            </a:pPr>
            <a:endParaRPr lang="en-GB" sz="1600" kern="0">
              <a:solidFill>
                <a:srgbClr val="FFFFFF"/>
              </a:solidFill>
              <a:latin typeface="Arial"/>
              <a:cs typeface="Arial" pitchFamily="34" charset="0"/>
            </a:endParaRPr>
          </a:p>
        </p:txBody>
      </p:sp>
      <p:sp>
        <p:nvSpPr>
          <p:cNvPr id="260" name="Title 3">
            <a:extLst>
              <a:ext uri="{FF2B5EF4-FFF2-40B4-BE49-F238E27FC236}">
                <a16:creationId xmlns:a16="http://schemas.microsoft.com/office/drawing/2014/main" id="{DB69C844-E81D-43F7-9EE5-E34F54FCEFED}"/>
              </a:ext>
            </a:extLst>
          </p:cNvPr>
          <p:cNvSpPr txBox="1">
            <a:spLocks/>
          </p:cNvSpPr>
          <p:nvPr/>
        </p:nvSpPr>
        <p:spPr>
          <a:xfrm>
            <a:off x="478367" y="424831"/>
            <a:ext cx="10552955" cy="480000"/>
          </a:xfrm>
          <a:prstGeom prst="rect">
            <a:avLst/>
          </a:prstGeom>
        </p:spPr>
        <p:txBody>
          <a:bodyPr/>
          <a:lstStyle>
            <a:lvl1pPr algn="l" defTabSz="1219170" rtl="0" eaLnBrk="1" latinLnBrk="0" hangingPunct="1">
              <a:lnSpc>
                <a:spcPts val="2667"/>
              </a:lnSpc>
              <a:spcBef>
                <a:spcPct val="0"/>
              </a:spcBef>
              <a:buNone/>
              <a:defRPr sz="1800" kern="1200" cap="all" baseline="0">
                <a:solidFill>
                  <a:schemeClr val="bg2"/>
                </a:solidFill>
                <a:latin typeface="+mj-lt"/>
                <a:ea typeface="+mj-ea"/>
                <a:cs typeface="+mj-cs"/>
              </a:defRPr>
            </a:lvl1pPr>
          </a:lstStyle>
          <a:p>
            <a:r>
              <a:rPr lang="en-GB" dirty="0"/>
              <a:t>Macitentan significantly reduced the risk of morbidity and mortality event</a:t>
            </a:r>
            <a:r>
              <a:rPr lang="en-GB" baseline="30000" dirty="0"/>
              <a:t>1</a:t>
            </a:r>
          </a:p>
        </p:txBody>
      </p:sp>
      <p:sp>
        <p:nvSpPr>
          <p:cNvPr id="262" name="Freeform 89">
            <a:extLst>
              <a:ext uri="{FF2B5EF4-FFF2-40B4-BE49-F238E27FC236}">
                <a16:creationId xmlns:a16="http://schemas.microsoft.com/office/drawing/2014/main" id="{069E96FF-EA89-47F9-94E0-9C2E97A62940}"/>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sp>
        <p:nvSpPr>
          <p:cNvPr id="71" name="TextBox 70">
            <a:extLst>
              <a:ext uri="{FF2B5EF4-FFF2-40B4-BE49-F238E27FC236}">
                <a16:creationId xmlns:a16="http://schemas.microsoft.com/office/drawing/2014/main" id="{8C3BA054-2056-48FF-A349-C26F1FB37118}"/>
              </a:ext>
            </a:extLst>
          </p:cNvPr>
          <p:cNvSpPr txBox="1"/>
          <p:nvPr/>
        </p:nvSpPr>
        <p:spPr>
          <a:xfrm>
            <a:off x="5472191" y="3269641"/>
            <a:ext cx="870569" cy="307686"/>
          </a:xfrm>
          <a:prstGeom prst="rect">
            <a:avLst/>
          </a:prstGeom>
          <a:noFill/>
        </p:spPr>
        <p:txBody>
          <a:bodyPr wrap="none" lIns="91350" tIns="45675" rIns="91350" bIns="45675" rtlCol="0">
            <a:spAutoFit/>
          </a:bodyPr>
          <a:lstStyle/>
          <a:p>
            <a:pPr marL="0" lvl="1" defTabSz="914400"/>
            <a:r>
              <a:rPr lang="en-GB" sz="1400" b="1" dirty="0">
                <a:solidFill>
                  <a:schemeClr val="tx2">
                    <a:lumMod val="50000"/>
                  </a:schemeClr>
                </a:solidFill>
                <a:cs typeface="Arial" pitchFamily="34" charset="0"/>
              </a:rPr>
              <a:t>Placebo</a:t>
            </a:r>
          </a:p>
        </p:txBody>
      </p:sp>
      <p:sp>
        <p:nvSpPr>
          <p:cNvPr id="2" name="AutoShape 4" descr="Image result for reduction icon">
            <a:extLst>
              <a:ext uri="{FF2B5EF4-FFF2-40B4-BE49-F238E27FC236}">
                <a16:creationId xmlns:a16="http://schemas.microsoft.com/office/drawing/2014/main" id="{CF86369F-5392-45B7-99C8-547E6968499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86">
            <a:extLst>
              <a:ext uri="{FF2B5EF4-FFF2-40B4-BE49-F238E27FC236}">
                <a16:creationId xmlns:a16="http://schemas.microsoft.com/office/drawing/2014/main" id="{626B20C3-A8DA-4FBC-A40A-CF0A33DBE875}"/>
              </a:ext>
            </a:extLst>
          </p:cNvPr>
          <p:cNvSpPr/>
          <p:nvPr/>
        </p:nvSpPr>
        <p:spPr>
          <a:xfrm>
            <a:off x="51598" y="6542400"/>
            <a:ext cx="3486275" cy="276999"/>
          </a:xfrm>
          <a:prstGeom prst="rect">
            <a:avLst/>
          </a:prstGeom>
        </p:spPr>
        <p:txBody>
          <a:bodyPr wrap="none" lIns="91350" tIns="45675" rIns="91350" bIns="45675">
            <a:spAutoFit/>
          </a:bodyPr>
          <a:lstStyle/>
          <a:p>
            <a:pPr algn="r"/>
            <a:r>
              <a:rPr lang="de-CH" sz="1200" dirty="0">
                <a:solidFill>
                  <a:schemeClr val="tx2">
                    <a:lumMod val="50000"/>
                  </a:schemeClr>
                </a:solidFill>
                <a:latin typeface="Arial" pitchFamily="34" charset="0"/>
                <a:cs typeface="Arial" pitchFamily="34" charset="0"/>
              </a:rPr>
              <a:t> Pulido T, </a:t>
            </a:r>
            <a:r>
              <a:rPr lang="de-CH" sz="1200" i="1" dirty="0">
                <a:solidFill>
                  <a:schemeClr val="tx2">
                    <a:lumMod val="50000"/>
                  </a:schemeClr>
                </a:solidFill>
                <a:latin typeface="Arial" pitchFamily="34" charset="0"/>
                <a:cs typeface="Arial" pitchFamily="34" charset="0"/>
              </a:rPr>
              <a:t>et al. N Engl J Med </a:t>
            </a:r>
            <a:r>
              <a:rPr lang="de-CH" sz="1200" dirty="0">
                <a:solidFill>
                  <a:schemeClr val="tx2">
                    <a:lumMod val="50000"/>
                  </a:schemeClr>
                </a:solidFill>
                <a:latin typeface="Arial" pitchFamily="34" charset="0"/>
                <a:cs typeface="Arial" pitchFamily="34" charset="0"/>
              </a:rPr>
              <a:t>2013; 369: 809-18.</a:t>
            </a:r>
          </a:p>
        </p:txBody>
      </p:sp>
      <p:sp>
        <p:nvSpPr>
          <p:cNvPr id="88" name="Arrow: Striped Right 87">
            <a:extLst>
              <a:ext uri="{FF2B5EF4-FFF2-40B4-BE49-F238E27FC236}">
                <a16:creationId xmlns:a16="http://schemas.microsoft.com/office/drawing/2014/main" id="{0D6F4F6E-EE88-4658-8B89-E473D6CC4E20}"/>
              </a:ext>
            </a:extLst>
          </p:cNvPr>
          <p:cNvSpPr/>
          <p:nvPr/>
        </p:nvSpPr>
        <p:spPr>
          <a:xfrm rot="10800000">
            <a:off x="7510286" y="2494275"/>
            <a:ext cx="308222" cy="388980"/>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75" name="Group 74">
            <a:extLst>
              <a:ext uri="{FF2B5EF4-FFF2-40B4-BE49-F238E27FC236}">
                <a16:creationId xmlns:a16="http://schemas.microsoft.com/office/drawing/2014/main" id="{28D8BE5A-DF9F-49EE-AD0D-BD23228E84FF}"/>
              </a:ext>
            </a:extLst>
          </p:cNvPr>
          <p:cNvGrpSpPr/>
          <p:nvPr/>
        </p:nvGrpSpPr>
        <p:grpSpPr>
          <a:xfrm>
            <a:off x="0" y="970050"/>
            <a:ext cx="12192000" cy="196535"/>
            <a:chOff x="947095" y="911184"/>
            <a:chExt cx="4757379" cy="210033"/>
          </a:xfrm>
        </p:grpSpPr>
        <p:sp>
          <p:nvSpPr>
            <p:cNvPr id="76" name="Rectangle 75">
              <a:extLst>
                <a:ext uri="{FF2B5EF4-FFF2-40B4-BE49-F238E27FC236}">
                  <a16:creationId xmlns:a16="http://schemas.microsoft.com/office/drawing/2014/main" id="{D9713C8D-4669-4382-BD62-C6CFEFD2888D}"/>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7" name="Rectangle 76">
              <a:extLst>
                <a:ext uri="{FF2B5EF4-FFF2-40B4-BE49-F238E27FC236}">
                  <a16:creationId xmlns:a16="http://schemas.microsoft.com/office/drawing/2014/main" id="{73BB4F8C-8C75-4B6D-B64B-95B2C01D4972}"/>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8" name="Rectangle 77">
              <a:extLst>
                <a:ext uri="{FF2B5EF4-FFF2-40B4-BE49-F238E27FC236}">
                  <a16:creationId xmlns:a16="http://schemas.microsoft.com/office/drawing/2014/main" id="{575EB7C4-F808-4A6C-8E90-82AFC87F6F1F}"/>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526853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 name="Rectangle 251">
            <a:extLst>
              <a:ext uri="{FF2B5EF4-FFF2-40B4-BE49-F238E27FC236}">
                <a16:creationId xmlns:a16="http://schemas.microsoft.com/office/drawing/2014/main" id="{F1DB17F8-17EE-492B-B441-90C86F59E980}"/>
              </a:ext>
            </a:extLst>
          </p:cNvPr>
          <p:cNvSpPr/>
          <p:nvPr/>
        </p:nvSpPr>
        <p:spPr>
          <a:xfrm>
            <a:off x="0" y="14068"/>
            <a:ext cx="12192000" cy="76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prstClr val="black">
                  <a:lumMod val="95000"/>
                  <a:lumOff val="5000"/>
                </a:prstClr>
              </a:solidFill>
              <a:effectLst/>
              <a:uLnTx/>
              <a:uFillTx/>
              <a:latin typeface="Arial"/>
              <a:ea typeface="+mn-ea"/>
              <a:cs typeface="+mn-cs"/>
            </a:endParaRPr>
          </a:p>
        </p:txBody>
      </p:sp>
      <p:sp>
        <p:nvSpPr>
          <p:cNvPr id="185" name="Content Placeholder 2">
            <a:extLst>
              <a:ext uri="{FF2B5EF4-FFF2-40B4-BE49-F238E27FC236}">
                <a16:creationId xmlns:a16="http://schemas.microsoft.com/office/drawing/2014/main" id="{715355FE-A187-40A4-9C16-0037E2601C7C}"/>
              </a:ext>
            </a:extLst>
          </p:cNvPr>
          <p:cNvSpPr txBox="1">
            <a:spLocks/>
          </p:cNvSpPr>
          <p:nvPr/>
        </p:nvSpPr>
        <p:spPr>
          <a:xfrm>
            <a:off x="4208619" y="2008268"/>
            <a:ext cx="5001303" cy="394831"/>
          </a:xfrm>
          <a:prstGeom prst="rect">
            <a:avLst/>
          </a:prstGeom>
          <a:ln w="3175">
            <a:solidFill>
              <a:schemeClr val="tx1">
                <a:lumMod val="95000"/>
                <a:lumOff val="5000"/>
              </a:schemeClr>
            </a:solidFill>
            <a:prstDash val="dash"/>
          </a:ln>
        </p:spPr>
        <p:txBody>
          <a:bodyPr vert="horz" lIns="91440" tIns="45720" rIns="91440" bIns="45720" rtlCol="0">
            <a:noAutofit/>
          </a:bodyPr>
          <a:lstStyle>
            <a:lvl1pPr marL="0" indent="0" algn="l" defTabSz="914400" rtl="0" eaLnBrk="1" latinLnBrk="0" hangingPunct="1">
              <a:spcBef>
                <a:spcPts val="0"/>
              </a:spcBef>
              <a:spcAft>
                <a:spcPts val="0"/>
              </a:spcAft>
              <a:buFontTx/>
              <a:buNone/>
              <a:defRPr sz="2000" b="1" kern="1200" cap="all" baseline="0">
                <a:solidFill>
                  <a:schemeClr val="bg1"/>
                </a:solidFill>
                <a:latin typeface="Arial" pitchFamily="34" charset="0"/>
                <a:ea typeface="+mn-ea"/>
                <a:cs typeface="Arial" pitchFamily="34" charset="0"/>
              </a:defRPr>
            </a:lvl1pPr>
            <a:lvl2pPr marL="358775"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2pPr>
            <a:lvl3pPr marL="717550"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3pPr>
            <a:lvl4pPr marL="1074738"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4pPr>
            <a:lvl5pPr marL="1433513"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Early Divergence of Macitentan and Placebo Curves</a:t>
            </a:r>
          </a:p>
        </p:txBody>
      </p:sp>
      <p:sp>
        <p:nvSpPr>
          <p:cNvPr id="186" name="TextBox 9">
            <a:extLst>
              <a:ext uri="{FF2B5EF4-FFF2-40B4-BE49-F238E27FC236}">
                <a16:creationId xmlns:a16="http://schemas.microsoft.com/office/drawing/2014/main" id="{9197D4C5-E8AB-4A96-82CD-4E627ECFB753}"/>
              </a:ext>
            </a:extLst>
          </p:cNvPr>
          <p:cNvSpPr txBox="1">
            <a:spLocks noChangeArrowheads="1"/>
          </p:cNvSpPr>
          <p:nvPr/>
        </p:nvSpPr>
        <p:spPr bwMode="auto">
          <a:xfrm>
            <a:off x="1533218" y="5589977"/>
            <a:ext cx="3227220" cy="215444"/>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Arial" pitchFamily="34" charset="0"/>
              </a:rPr>
              <a:t>Time from treatment start (months)</a:t>
            </a:r>
          </a:p>
        </p:txBody>
      </p:sp>
      <p:grpSp>
        <p:nvGrpSpPr>
          <p:cNvPr id="187" name="Group 186">
            <a:extLst>
              <a:ext uri="{FF2B5EF4-FFF2-40B4-BE49-F238E27FC236}">
                <a16:creationId xmlns:a16="http://schemas.microsoft.com/office/drawing/2014/main" id="{D7AA32C3-D8F5-4701-8C6F-2550BCF1B1C5}"/>
              </a:ext>
            </a:extLst>
          </p:cNvPr>
          <p:cNvGrpSpPr/>
          <p:nvPr/>
        </p:nvGrpSpPr>
        <p:grpSpPr>
          <a:xfrm>
            <a:off x="1042443" y="4253467"/>
            <a:ext cx="2201594" cy="307777"/>
            <a:chOff x="1042443" y="4281514"/>
            <a:chExt cx="2201594" cy="307777"/>
          </a:xfrm>
        </p:grpSpPr>
        <p:cxnSp>
          <p:nvCxnSpPr>
            <p:cNvPr id="188" name="Straight Connector 187">
              <a:extLst>
                <a:ext uri="{FF2B5EF4-FFF2-40B4-BE49-F238E27FC236}">
                  <a16:creationId xmlns:a16="http://schemas.microsoft.com/office/drawing/2014/main" id="{ACC7AF5D-2687-4904-84C8-138884D8FE2C}"/>
                </a:ext>
              </a:extLst>
            </p:cNvPr>
            <p:cNvCxnSpPr/>
            <p:nvPr/>
          </p:nvCxnSpPr>
          <p:spPr>
            <a:xfrm>
              <a:off x="1042443" y="4439905"/>
              <a:ext cx="428625" cy="0"/>
            </a:xfrm>
            <a:prstGeom prst="line">
              <a:avLst/>
            </a:prstGeom>
            <a:noFill/>
            <a:ln w="38100" cap="flat" cmpd="sng" algn="ctr">
              <a:solidFill>
                <a:srgbClr val="969FCD"/>
              </a:solidFill>
              <a:prstDash val="solid"/>
            </a:ln>
            <a:effectLst/>
          </p:spPr>
        </p:cxnSp>
        <p:sp>
          <p:nvSpPr>
            <p:cNvPr id="189" name="TextBox 188">
              <a:extLst>
                <a:ext uri="{FF2B5EF4-FFF2-40B4-BE49-F238E27FC236}">
                  <a16:creationId xmlns:a16="http://schemas.microsoft.com/office/drawing/2014/main" id="{50313F7E-C4CB-454B-B0ED-E278F272D500}"/>
                </a:ext>
              </a:extLst>
            </p:cNvPr>
            <p:cNvSpPr txBox="1"/>
            <p:nvPr/>
          </p:nvSpPr>
          <p:spPr>
            <a:xfrm>
              <a:off x="1558960" y="4281514"/>
              <a:ext cx="16850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7B85BD"/>
                  </a:solidFill>
                  <a:effectLst/>
                  <a:uLnTx/>
                  <a:uFillTx/>
                  <a:latin typeface="Arial"/>
                  <a:ea typeface="+mn-ea"/>
                  <a:cs typeface="Arial" pitchFamily="34" charset="0"/>
                </a:rPr>
                <a:t>Macitentan 10 mg</a:t>
              </a:r>
            </a:p>
          </p:txBody>
        </p:sp>
      </p:grpSp>
      <p:grpSp>
        <p:nvGrpSpPr>
          <p:cNvPr id="190" name="Group 189">
            <a:extLst>
              <a:ext uri="{FF2B5EF4-FFF2-40B4-BE49-F238E27FC236}">
                <a16:creationId xmlns:a16="http://schemas.microsoft.com/office/drawing/2014/main" id="{61A6198F-4EE0-4458-9A03-9CC42B15AF48}"/>
              </a:ext>
            </a:extLst>
          </p:cNvPr>
          <p:cNvGrpSpPr/>
          <p:nvPr/>
        </p:nvGrpSpPr>
        <p:grpSpPr>
          <a:xfrm>
            <a:off x="1042462" y="4537375"/>
            <a:ext cx="2102207" cy="307777"/>
            <a:chOff x="1042443" y="4565420"/>
            <a:chExt cx="2102207" cy="307777"/>
          </a:xfrm>
        </p:grpSpPr>
        <p:cxnSp>
          <p:nvCxnSpPr>
            <p:cNvPr id="191" name="Straight Connector 190">
              <a:extLst>
                <a:ext uri="{FF2B5EF4-FFF2-40B4-BE49-F238E27FC236}">
                  <a16:creationId xmlns:a16="http://schemas.microsoft.com/office/drawing/2014/main" id="{14CC6ACD-1459-4092-9080-2DBDA44AB68A}"/>
                </a:ext>
              </a:extLst>
            </p:cNvPr>
            <p:cNvCxnSpPr/>
            <p:nvPr/>
          </p:nvCxnSpPr>
          <p:spPr>
            <a:xfrm>
              <a:off x="1042443" y="4723811"/>
              <a:ext cx="428625" cy="0"/>
            </a:xfrm>
            <a:prstGeom prst="line">
              <a:avLst/>
            </a:prstGeom>
            <a:noFill/>
            <a:ln w="38100" cap="flat" cmpd="sng" algn="ctr">
              <a:solidFill>
                <a:srgbClr val="D22F58"/>
              </a:solidFill>
              <a:prstDash val="dash"/>
            </a:ln>
            <a:effectLst/>
          </p:spPr>
        </p:cxnSp>
        <p:sp>
          <p:nvSpPr>
            <p:cNvPr id="192" name="TextBox 191">
              <a:extLst>
                <a:ext uri="{FF2B5EF4-FFF2-40B4-BE49-F238E27FC236}">
                  <a16:creationId xmlns:a16="http://schemas.microsoft.com/office/drawing/2014/main" id="{4689CFD1-C007-48A5-BB8D-87B7E80F028D}"/>
                </a:ext>
              </a:extLst>
            </p:cNvPr>
            <p:cNvSpPr txBox="1"/>
            <p:nvPr/>
          </p:nvSpPr>
          <p:spPr>
            <a:xfrm>
              <a:off x="1558960" y="4565420"/>
              <a:ext cx="15856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D22F58"/>
                  </a:solidFill>
                  <a:effectLst/>
                  <a:uLnTx/>
                  <a:uFillTx/>
                  <a:latin typeface="Arial"/>
                  <a:ea typeface="+mn-ea"/>
                  <a:cs typeface="Arial" pitchFamily="34" charset="0"/>
                </a:rPr>
                <a:t>Macitentan 3 mg</a:t>
              </a:r>
            </a:p>
          </p:txBody>
        </p:sp>
      </p:grpSp>
      <p:grpSp>
        <p:nvGrpSpPr>
          <p:cNvPr id="193" name="Group 192">
            <a:extLst>
              <a:ext uri="{FF2B5EF4-FFF2-40B4-BE49-F238E27FC236}">
                <a16:creationId xmlns:a16="http://schemas.microsoft.com/office/drawing/2014/main" id="{EACDA408-7B8D-49C7-BC68-D57E2FCBD411}"/>
              </a:ext>
            </a:extLst>
          </p:cNvPr>
          <p:cNvGrpSpPr/>
          <p:nvPr/>
        </p:nvGrpSpPr>
        <p:grpSpPr>
          <a:xfrm>
            <a:off x="1042443" y="4821286"/>
            <a:ext cx="1387268" cy="307777"/>
            <a:chOff x="1042443" y="4849326"/>
            <a:chExt cx="1387268" cy="307777"/>
          </a:xfrm>
        </p:grpSpPr>
        <p:cxnSp>
          <p:nvCxnSpPr>
            <p:cNvPr id="194" name="Straight Connector 193">
              <a:extLst>
                <a:ext uri="{FF2B5EF4-FFF2-40B4-BE49-F238E27FC236}">
                  <a16:creationId xmlns:a16="http://schemas.microsoft.com/office/drawing/2014/main" id="{99FDC803-525A-4400-8AF1-3BABF39DC79B}"/>
                </a:ext>
              </a:extLst>
            </p:cNvPr>
            <p:cNvCxnSpPr/>
            <p:nvPr/>
          </p:nvCxnSpPr>
          <p:spPr>
            <a:xfrm>
              <a:off x="1042443" y="5007717"/>
              <a:ext cx="428625" cy="0"/>
            </a:xfrm>
            <a:prstGeom prst="line">
              <a:avLst/>
            </a:prstGeom>
            <a:noFill/>
            <a:ln w="38100" cap="flat" cmpd="sng" algn="ctr">
              <a:solidFill>
                <a:schemeClr val="tx2">
                  <a:lumMod val="50000"/>
                </a:schemeClr>
              </a:solidFill>
              <a:prstDash val="solid"/>
              <a:headEnd type="none" w="med" len="med"/>
              <a:tailEnd type="none" w="med" len="med"/>
            </a:ln>
            <a:effectLst/>
          </p:spPr>
        </p:cxnSp>
        <p:sp>
          <p:nvSpPr>
            <p:cNvPr id="195" name="TextBox 194">
              <a:extLst>
                <a:ext uri="{FF2B5EF4-FFF2-40B4-BE49-F238E27FC236}">
                  <a16:creationId xmlns:a16="http://schemas.microsoft.com/office/drawing/2014/main" id="{5076D16A-3254-4CD2-934B-DFB7A15E1A42}"/>
                </a:ext>
              </a:extLst>
            </p:cNvPr>
            <p:cNvSpPr txBox="1"/>
            <p:nvPr/>
          </p:nvSpPr>
          <p:spPr>
            <a:xfrm>
              <a:off x="1558960" y="4849326"/>
              <a:ext cx="870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808285">
                      <a:lumMod val="50000"/>
                    </a:srgbClr>
                  </a:solidFill>
                  <a:effectLst/>
                  <a:uLnTx/>
                  <a:uFillTx/>
                  <a:latin typeface="Arial"/>
                  <a:ea typeface="+mn-ea"/>
                  <a:cs typeface="Arial" pitchFamily="34" charset="0"/>
                </a:rPr>
                <a:t>Placebo</a:t>
              </a:r>
            </a:p>
          </p:txBody>
        </p:sp>
      </p:grpSp>
      <p:sp>
        <p:nvSpPr>
          <p:cNvPr id="196" name="TextBox 33">
            <a:extLst>
              <a:ext uri="{FF2B5EF4-FFF2-40B4-BE49-F238E27FC236}">
                <a16:creationId xmlns:a16="http://schemas.microsoft.com/office/drawing/2014/main" id="{684BF32E-AEFD-4B08-B1E2-A99121C6E07C}"/>
              </a:ext>
            </a:extLst>
          </p:cNvPr>
          <p:cNvSpPr txBox="1">
            <a:spLocks noChangeArrowheads="1"/>
          </p:cNvSpPr>
          <p:nvPr/>
        </p:nvSpPr>
        <p:spPr bwMode="auto">
          <a:xfrm>
            <a:off x="58474" y="5664426"/>
            <a:ext cx="1093248" cy="184666"/>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pitchFamily="34" charset="0"/>
              </a:rPr>
              <a:t>Patients at risk</a:t>
            </a:r>
            <a:endParaRPr kumimoji="0" lang="en-GB" sz="1200" b="1"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197" name="Content Placeholder 8">
            <a:extLst>
              <a:ext uri="{FF2B5EF4-FFF2-40B4-BE49-F238E27FC236}">
                <a16:creationId xmlns:a16="http://schemas.microsoft.com/office/drawing/2014/main" id="{65D134C9-99F4-42C6-9857-2F0037630D11}"/>
              </a:ext>
            </a:extLst>
          </p:cNvPr>
          <p:cNvGraphicFramePr>
            <a:graphicFrameLocks noGrp="1"/>
          </p:cNvGraphicFramePr>
          <p:nvPr/>
        </p:nvGraphicFramePr>
        <p:xfrm>
          <a:off x="6266809" y="3960791"/>
          <a:ext cx="3349371" cy="853200"/>
        </p:xfrm>
        <a:graphic>
          <a:graphicData uri="http://schemas.openxmlformats.org/drawingml/2006/table">
            <a:tbl>
              <a:tblPr/>
              <a:tblGrid>
                <a:gridCol w="1839497">
                  <a:extLst>
                    <a:ext uri="{9D8B030D-6E8A-4147-A177-3AD203B41FA5}">
                      <a16:colId xmlns:a16="http://schemas.microsoft.com/office/drawing/2014/main" val="20000"/>
                    </a:ext>
                  </a:extLst>
                </a:gridCol>
                <a:gridCol w="761178">
                  <a:extLst>
                    <a:ext uri="{9D8B030D-6E8A-4147-A177-3AD203B41FA5}">
                      <a16:colId xmlns:a16="http://schemas.microsoft.com/office/drawing/2014/main" val="20001"/>
                    </a:ext>
                  </a:extLst>
                </a:gridCol>
                <a:gridCol w="748696">
                  <a:extLst>
                    <a:ext uri="{9D8B030D-6E8A-4147-A177-3AD203B41FA5}">
                      <a16:colId xmlns:a16="http://schemas.microsoft.com/office/drawing/2014/main" val="20002"/>
                    </a:ext>
                  </a:extLst>
                </a:gridCol>
              </a:tblGrid>
              <a:tr h="284400">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Treatment effect</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3 mg</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10 mg</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4400">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Hazard ratio </a:t>
                      </a:r>
                    </a:p>
                  </a:txBody>
                  <a:tcPr marL="89994" marR="89994" marT="0" marB="0" anchor="ctr" horzOverflow="overflow">
                    <a:lnL>
                      <a:noFill/>
                    </a:lnL>
                    <a:lnR>
                      <a:noFill/>
                    </a:lnR>
                    <a:lnT w="12700" cap="flat" cmpd="sng" algn="ctr">
                      <a:solidFill>
                        <a:srgbClr val="FFFFFF"/>
                      </a:solidFill>
                      <a:prstDash val="solid"/>
                      <a:round/>
                      <a:headEnd type="none" w="med" len="med"/>
                      <a:tailEnd type="none" w="med" len="med"/>
                    </a:lnT>
                    <a:lnB w="3175" cap="flat" cmpd="sng" algn="ctr">
                      <a:solidFill>
                        <a:srgbClr val="183962"/>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0.70</a:t>
                      </a:r>
                    </a:p>
                  </a:txBody>
                  <a:tcPr marL="89994" marR="89994" marT="0" marB="0" anchor="ctr" horzOverflow="overflow">
                    <a:lnL>
                      <a:noFill/>
                    </a:lnL>
                    <a:lnR>
                      <a:noFill/>
                    </a:lnR>
                    <a:lnT w="12700" cap="flat" cmpd="sng" algn="ctr">
                      <a:solidFill>
                        <a:srgbClr val="FFFFFF"/>
                      </a:solidFill>
                      <a:prstDash val="solid"/>
                      <a:round/>
                      <a:headEnd type="none" w="med" len="med"/>
                      <a:tailEnd type="none" w="med" len="med"/>
                    </a:lnT>
                    <a:lnB w="3175" cap="flat" cmpd="sng" algn="ctr">
                      <a:solidFill>
                        <a:srgbClr val="183962"/>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0.55</a:t>
                      </a:r>
                    </a:p>
                  </a:txBody>
                  <a:tcPr marL="89994" marR="89994" marT="0" marB="0" anchor="ctr" horzOverflow="overflow">
                    <a:lnL>
                      <a:noFill/>
                    </a:lnL>
                    <a:lnR>
                      <a:noFill/>
                    </a:lnR>
                    <a:lnT w="12700" cap="flat" cmpd="sng" algn="ctr">
                      <a:solidFill>
                        <a:srgbClr val="FFFFFF"/>
                      </a:solidFill>
                      <a:prstDash val="solid"/>
                      <a:round/>
                      <a:headEnd type="none" w="med" len="med"/>
                      <a:tailEnd type="none" w="med" len="med"/>
                    </a:lnT>
                    <a:lnB w="3175" cap="flat" cmpd="sng" algn="ctr">
                      <a:solidFill>
                        <a:srgbClr val="18396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400">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Log-rank </a:t>
                      </a:r>
                      <a:r>
                        <a:rPr kumimoji="0" lang="en-GB" sz="1100" b="1" i="1" u="none" strike="noStrike" cap="none" normalizeH="0" baseline="0" dirty="0">
                          <a:ln>
                            <a:noFill/>
                          </a:ln>
                          <a:solidFill>
                            <a:schemeClr val="tx1"/>
                          </a:solidFill>
                          <a:effectLst/>
                          <a:latin typeface="Arial" pitchFamily="34" charset="0"/>
                          <a:cs typeface="Arial" pitchFamily="34" charset="0"/>
                        </a:rPr>
                        <a:t>p</a:t>
                      </a:r>
                      <a:r>
                        <a:rPr kumimoji="0" lang="en-GB" sz="1100" b="1" i="0" u="none" strike="noStrike" cap="none" normalizeH="0" baseline="0" dirty="0">
                          <a:ln>
                            <a:noFill/>
                          </a:ln>
                          <a:solidFill>
                            <a:schemeClr val="tx1"/>
                          </a:solidFill>
                          <a:effectLst/>
                          <a:latin typeface="Arial" pitchFamily="34" charset="0"/>
                          <a:cs typeface="Arial" pitchFamily="34" charset="0"/>
                        </a:rPr>
                        <a:t>-value </a:t>
                      </a:r>
                    </a:p>
                  </a:txBody>
                  <a:tcPr marL="89994" marR="89994" marT="0" marB="0" anchor="ctr" horzOverflow="overflow">
                    <a:lnL>
                      <a:noFill/>
                    </a:lnL>
                    <a:lnR>
                      <a:noFill/>
                    </a:lnR>
                    <a:lnT w="3175" cap="flat" cmpd="sng" algn="ctr">
                      <a:solidFill>
                        <a:srgbClr val="18396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0.01</a:t>
                      </a:r>
                    </a:p>
                  </a:txBody>
                  <a:tcPr marL="89994" marR="89994" marT="0" marB="0" anchor="ctr" horzOverflow="overflow">
                    <a:lnL>
                      <a:noFill/>
                    </a:lnL>
                    <a:lnR>
                      <a:noFill/>
                    </a:lnR>
                    <a:lnT w="3175" cap="flat" cmpd="sng" algn="ctr">
                      <a:solidFill>
                        <a:srgbClr val="18396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&lt; 0.001</a:t>
                      </a:r>
                    </a:p>
                  </a:txBody>
                  <a:tcPr marL="89994" marR="89994" marT="0" marB="0" anchor="ctr" horzOverflow="overflow">
                    <a:lnL>
                      <a:noFill/>
                    </a:lnL>
                    <a:lnR>
                      <a:noFill/>
                    </a:lnR>
                    <a:lnT w="3175" cap="flat" cmpd="sng" algn="ctr">
                      <a:solidFill>
                        <a:srgbClr val="18396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8" name="TextBox 197">
            <a:extLst>
              <a:ext uri="{FF2B5EF4-FFF2-40B4-BE49-F238E27FC236}">
                <a16:creationId xmlns:a16="http://schemas.microsoft.com/office/drawing/2014/main" id="{9F09BE79-5FE3-40EC-AF3A-1FFBBF0B1B5F}"/>
              </a:ext>
            </a:extLst>
          </p:cNvPr>
          <p:cNvSpPr txBox="1"/>
          <p:nvPr/>
        </p:nvSpPr>
        <p:spPr>
          <a:xfrm>
            <a:off x="5460468" y="2522407"/>
            <a:ext cx="2152972" cy="307686"/>
          </a:xfrm>
          <a:prstGeom prst="rect">
            <a:avLst/>
          </a:prstGeom>
          <a:noFill/>
        </p:spPr>
        <p:txBody>
          <a:bodyPr wrap="none" lIns="91350" tIns="45675" rIns="91350" bIns="4567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B85BD"/>
                </a:solidFill>
                <a:effectLst/>
                <a:uLnTx/>
                <a:uFillTx/>
                <a:latin typeface="Arial"/>
                <a:ea typeface="+mn-ea"/>
                <a:cs typeface="Arial" pitchFamily="34" charset="0"/>
              </a:rPr>
              <a:t>Macitentan 10 mg: 45%</a:t>
            </a:r>
          </a:p>
        </p:txBody>
      </p:sp>
      <p:sp>
        <p:nvSpPr>
          <p:cNvPr id="200" name="TextBox 199">
            <a:extLst>
              <a:ext uri="{FF2B5EF4-FFF2-40B4-BE49-F238E27FC236}">
                <a16:creationId xmlns:a16="http://schemas.microsoft.com/office/drawing/2014/main" id="{A7BE696A-218F-4DB3-8DCE-B3D6913753A3}"/>
              </a:ext>
            </a:extLst>
          </p:cNvPr>
          <p:cNvSpPr txBox="1"/>
          <p:nvPr/>
        </p:nvSpPr>
        <p:spPr bwMode="auto">
          <a:xfrm>
            <a:off x="801614" y="5887480"/>
            <a:ext cx="6950984" cy="553998"/>
          </a:xfrm>
          <a:prstGeom prst="rect">
            <a:avLst/>
          </a:prstGeom>
          <a:noFill/>
        </p:spPr>
        <p:txBody>
          <a:bodyPr wrap="squar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tab pos="718435" algn="l"/>
                <a:tab pos="1436880" algn="l"/>
                <a:tab pos="2240956" algn="l"/>
                <a:tab pos="2959396" algn="l"/>
                <a:tab pos="3763471" algn="l"/>
                <a:tab pos="4481910" algn="l"/>
              </a:tabLst>
              <a:defRPr/>
            </a:pPr>
            <a:r>
              <a:rPr kumimoji="0" lang="en-US" sz="1200" b="1" i="0" u="none" strike="noStrike" kern="1200" cap="none" spc="0" normalizeH="0" baseline="0" noProof="0" dirty="0">
                <a:ln>
                  <a:noFill/>
                </a:ln>
                <a:solidFill>
                  <a:srgbClr val="7B85BD"/>
                </a:solidFill>
                <a:effectLst/>
                <a:uLnTx/>
                <a:uFillTx/>
                <a:latin typeface="Arial"/>
                <a:ea typeface="MS PGothic" pitchFamily="34" charset="-128"/>
                <a:cs typeface="Arial" pitchFamily="34" charset="0"/>
              </a:rPr>
              <a:t>242 	208	187	171	155	91	41	Macitentan 10 mg</a:t>
            </a:r>
          </a:p>
          <a:p>
            <a:pPr marL="0" marR="0" lvl="0" indent="0" algn="l" defTabSz="914400" rtl="0" eaLnBrk="0" fontAlgn="base" latinLnBrk="0" hangingPunct="0">
              <a:lnSpc>
                <a:spcPct val="100000"/>
              </a:lnSpc>
              <a:spcBef>
                <a:spcPct val="0"/>
              </a:spcBef>
              <a:spcAft>
                <a:spcPct val="0"/>
              </a:spcAft>
              <a:buClrTx/>
              <a:buSzTx/>
              <a:buFontTx/>
              <a:buNone/>
              <a:tabLst>
                <a:tab pos="718435" algn="l"/>
                <a:tab pos="1436880" algn="l"/>
                <a:tab pos="2240956" algn="l"/>
                <a:tab pos="2959396" algn="l"/>
                <a:tab pos="3763471" algn="l"/>
                <a:tab pos="4481910" algn="l"/>
              </a:tabLst>
              <a:defRPr/>
            </a:pPr>
            <a:r>
              <a:rPr kumimoji="0" lang="en-US" sz="1200" b="1" i="0" u="none" strike="noStrike" kern="1200" cap="none" spc="0" normalizeH="0" baseline="0" noProof="0" dirty="0">
                <a:ln>
                  <a:noFill/>
                </a:ln>
                <a:solidFill>
                  <a:srgbClr val="D22F58"/>
                </a:solidFill>
                <a:effectLst/>
                <a:uLnTx/>
                <a:uFillTx/>
                <a:latin typeface="Arial"/>
                <a:ea typeface="MS PGothic" pitchFamily="34" charset="-128"/>
                <a:cs typeface="Arial" pitchFamily="34" charset="0"/>
              </a:rPr>
              <a:t>250 	213	188	166	147	80	32	Macitentan 3 mg</a:t>
            </a:r>
          </a:p>
          <a:p>
            <a:pPr marL="0" marR="0" lvl="0" indent="0" algn="l" defTabSz="914400" rtl="0" eaLnBrk="0" fontAlgn="base" latinLnBrk="0" hangingPunct="0">
              <a:lnSpc>
                <a:spcPct val="100000"/>
              </a:lnSpc>
              <a:spcBef>
                <a:spcPct val="0"/>
              </a:spcBef>
              <a:spcAft>
                <a:spcPct val="0"/>
              </a:spcAft>
              <a:buClrTx/>
              <a:buSzTx/>
              <a:buFontTx/>
              <a:buNone/>
              <a:tabLst>
                <a:tab pos="718435" algn="l"/>
                <a:tab pos="1436880" algn="l"/>
                <a:tab pos="2240956" algn="l"/>
                <a:tab pos="2959396" algn="l"/>
                <a:tab pos="3763471" algn="l"/>
                <a:tab pos="4481910" algn="l"/>
              </a:tabLst>
              <a:defRPr/>
            </a:pPr>
            <a:r>
              <a:rPr kumimoji="0" lang="en-US" sz="1200" b="1" i="0" u="none" strike="noStrike" kern="1200" cap="none" spc="0" normalizeH="0" baseline="0" noProof="0" dirty="0">
                <a:ln>
                  <a:noFill/>
                </a:ln>
                <a:solidFill>
                  <a:srgbClr val="808285">
                    <a:lumMod val="50000"/>
                  </a:srgbClr>
                </a:solidFill>
                <a:effectLst/>
                <a:uLnTx/>
                <a:uFillTx/>
                <a:latin typeface="Arial"/>
                <a:ea typeface="MS PGothic" pitchFamily="34" charset="-128"/>
                <a:cs typeface="Arial" pitchFamily="34" charset="0"/>
              </a:rPr>
              <a:t>250 	188	160	135	122	64	23	Placebo</a:t>
            </a:r>
          </a:p>
        </p:txBody>
      </p:sp>
      <p:sp>
        <p:nvSpPr>
          <p:cNvPr id="201" name="Rectangle 200">
            <a:extLst>
              <a:ext uri="{FF2B5EF4-FFF2-40B4-BE49-F238E27FC236}">
                <a16:creationId xmlns:a16="http://schemas.microsoft.com/office/drawing/2014/main" id="{9B993D02-0260-438F-9E0D-F4DAE42A2CDD}"/>
              </a:ext>
            </a:extLst>
          </p:cNvPr>
          <p:cNvSpPr/>
          <p:nvPr/>
        </p:nvSpPr>
        <p:spPr>
          <a:xfrm>
            <a:off x="49074" y="6514259"/>
            <a:ext cx="3657615" cy="276908"/>
          </a:xfrm>
          <a:prstGeom prst="rect">
            <a:avLst/>
          </a:prstGeom>
        </p:spPr>
        <p:txBody>
          <a:bodyPr wrap="none" lIns="91350" tIns="45675" rIns="91350" bIns="45675">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FFFFFF"/>
                </a:solidFill>
                <a:effectLst/>
                <a:uLnTx/>
                <a:uFillTx/>
                <a:latin typeface="Arial"/>
                <a:ea typeface="+mn-ea"/>
                <a:cs typeface="Arial" pitchFamily="34" charset="0"/>
              </a:rPr>
              <a:t> 1. Pulido T, </a:t>
            </a:r>
            <a:r>
              <a:rPr kumimoji="0" lang="de-CH" sz="1200" b="0" i="1" u="none" strike="noStrike" kern="1200" cap="none" spc="0" normalizeH="0" baseline="0" noProof="0" dirty="0">
                <a:ln>
                  <a:noFill/>
                </a:ln>
                <a:solidFill>
                  <a:srgbClr val="FFFFFF"/>
                </a:solidFill>
                <a:effectLst/>
                <a:uLnTx/>
                <a:uFillTx/>
                <a:latin typeface="Arial"/>
                <a:ea typeface="+mn-ea"/>
                <a:cs typeface="Arial" pitchFamily="34" charset="0"/>
              </a:rPr>
              <a:t>et al. N Engl J Med </a:t>
            </a:r>
            <a:r>
              <a:rPr kumimoji="0" lang="de-CH" sz="1200" b="0" i="0" u="none" strike="noStrike" kern="1200" cap="none" spc="0" normalizeH="0" baseline="0" noProof="0" dirty="0">
                <a:ln>
                  <a:noFill/>
                </a:ln>
                <a:solidFill>
                  <a:srgbClr val="FFFFFF"/>
                </a:solidFill>
                <a:effectLst/>
                <a:uLnTx/>
                <a:uFillTx/>
                <a:latin typeface="Arial"/>
                <a:ea typeface="+mn-ea"/>
                <a:cs typeface="Arial" pitchFamily="34" charset="0"/>
              </a:rPr>
              <a:t>2013; 369: 809-18.</a:t>
            </a:r>
          </a:p>
        </p:txBody>
      </p:sp>
      <p:sp>
        <p:nvSpPr>
          <p:cNvPr id="202" name="Freeform 152">
            <a:extLst>
              <a:ext uri="{FF2B5EF4-FFF2-40B4-BE49-F238E27FC236}">
                <a16:creationId xmlns:a16="http://schemas.microsoft.com/office/drawing/2014/main" id="{D464BF9C-BE31-41A4-A271-C4D3B5D01283}"/>
              </a:ext>
            </a:extLst>
          </p:cNvPr>
          <p:cNvSpPr>
            <a:spLocks/>
          </p:cNvSpPr>
          <p:nvPr/>
        </p:nvSpPr>
        <p:spPr bwMode="auto">
          <a:xfrm>
            <a:off x="885032" y="1394283"/>
            <a:ext cx="4482000" cy="2056177"/>
          </a:xfrm>
          <a:custGeom>
            <a:avLst/>
            <a:gdLst>
              <a:gd name="T0" fmla="*/ 2147483647 w 2393"/>
              <a:gd name="T1" fmla="*/ 2147483647 h 1151"/>
              <a:gd name="T2" fmla="*/ 2147483647 w 2393"/>
              <a:gd name="T3" fmla="*/ 2147483647 h 1151"/>
              <a:gd name="T4" fmla="*/ 2147483647 w 2393"/>
              <a:gd name="T5" fmla="*/ 2147483647 h 1151"/>
              <a:gd name="T6" fmla="*/ 2147483647 w 2393"/>
              <a:gd name="T7" fmla="*/ 2147483647 h 1151"/>
              <a:gd name="T8" fmla="*/ 2147483647 w 2393"/>
              <a:gd name="T9" fmla="*/ 2147483647 h 1151"/>
              <a:gd name="T10" fmla="*/ 2147483647 w 2393"/>
              <a:gd name="T11" fmla="*/ 2147483647 h 1151"/>
              <a:gd name="T12" fmla="*/ 2147483647 w 2393"/>
              <a:gd name="T13" fmla="*/ 2147483647 h 1151"/>
              <a:gd name="T14" fmla="*/ 2147483647 w 2393"/>
              <a:gd name="T15" fmla="*/ 2147483647 h 1151"/>
              <a:gd name="T16" fmla="*/ 2147483647 w 2393"/>
              <a:gd name="T17" fmla="*/ 2147483647 h 1151"/>
              <a:gd name="T18" fmla="*/ 2147483647 w 2393"/>
              <a:gd name="T19" fmla="*/ 2147483647 h 1151"/>
              <a:gd name="T20" fmla="*/ 2147483647 w 2393"/>
              <a:gd name="T21" fmla="*/ 2147483647 h 1151"/>
              <a:gd name="T22" fmla="*/ 2147483647 w 2393"/>
              <a:gd name="T23" fmla="*/ 2147483647 h 1151"/>
              <a:gd name="T24" fmla="*/ 2147483647 w 2393"/>
              <a:gd name="T25" fmla="*/ 2147483647 h 1151"/>
              <a:gd name="T26" fmla="*/ 2147483647 w 2393"/>
              <a:gd name="T27" fmla="*/ 2147483647 h 1151"/>
              <a:gd name="T28" fmla="*/ 2147483647 w 2393"/>
              <a:gd name="T29" fmla="*/ 2147483647 h 1151"/>
              <a:gd name="T30" fmla="*/ 2147483647 w 2393"/>
              <a:gd name="T31" fmla="*/ 2147483647 h 1151"/>
              <a:gd name="T32" fmla="*/ 2147483647 w 2393"/>
              <a:gd name="T33" fmla="*/ 2147483647 h 1151"/>
              <a:gd name="T34" fmla="*/ 2147483647 w 2393"/>
              <a:gd name="T35" fmla="*/ 2147483647 h 1151"/>
              <a:gd name="T36" fmla="*/ 2147483647 w 2393"/>
              <a:gd name="T37" fmla="*/ 2147483647 h 1151"/>
              <a:gd name="T38" fmla="*/ 2147483647 w 2393"/>
              <a:gd name="T39" fmla="*/ 2147483647 h 1151"/>
              <a:gd name="T40" fmla="*/ 2147483647 w 2393"/>
              <a:gd name="T41" fmla="*/ 2147483647 h 1151"/>
              <a:gd name="T42" fmla="*/ 2147483647 w 2393"/>
              <a:gd name="T43" fmla="*/ 2147483647 h 1151"/>
              <a:gd name="T44" fmla="*/ 2147483647 w 2393"/>
              <a:gd name="T45" fmla="*/ 2147483647 h 1151"/>
              <a:gd name="T46" fmla="*/ 2147483647 w 2393"/>
              <a:gd name="T47" fmla="*/ 2147483647 h 1151"/>
              <a:gd name="T48" fmla="*/ 2147483647 w 2393"/>
              <a:gd name="T49" fmla="*/ 2147483647 h 1151"/>
              <a:gd name="T50" fmla="*/ 2147483647 w 2393"/>
              <a:gd name="T51" fmla="*/ 2147483647 h 1151"/>
              <a:gd name="T52" fmla="*/ 2147483647 w 2393"/>
              <a:gd name="T53" fmla="*/ 2147483647 h 1151"/>
              <a:gd name="T54" fmla="*/ 2147483647 w 2393"/>
              <a:gd name="T55" fmla="*/ 2147483647 h 1151"/>
              <a:gd name="T56" fmla="*/ 2147483647 w 2393"/>
              <a:gd name="T57" fmla="*/ 2147483647 h 1151"/>
              <a:gd name="T58" fmla="*/ 2147483647 w 2393"/>
              <a:gd name="T59" fmla="*/ 2147483647 h 1151"/>
              <a:gd name="T60" fmla="*/ 2147483647 w 2393"/>
              <a:gd name="T61" fmla="*/ 2147483647 h 1151"/>
              <a:gd name="T62" fmla="*/ 2147483647 w 2393"/>
              <a:gd name="T63" fmla="*/ 2147483647 h 1151"/>
              <a:gd name="T64" fmla="*/ 2147483647 w 2393"/>
              <a:gd name="T65" fmla="*/ 2147483647 h 1151"/>
              <a:gd name="T66" fmla="*/ 2147483647 w 2393"/>
              <a:gd name="T67" fmla="*/ 2147483647 h 1151"/>
              <a:gd name="T68" fmla="*/ 2147483647 w 2393"/>
              <a:gd name="T69" fmla="*/ 2147483647 h 1151"/>
              <a:gd name="T70" fmla="*/ 2147483647 w 2393"/>
              <a:gd name="T71" fmla="*/ 2147483647 h 1151"/>
              <a:gd name="T72" fmla="*/ 2147483647 w 2393"/>
              <a:gd name="T73" fmla="*/ 2147483647 h 1151"/>
              <a:gd name="T74" fmla="*/ 2147483647 w 2393"/>
              <a:gd name="T75" fmla="*/ 2147483647 h 1151"/>
              <a:gd name="T76" fmla="*/ 2147483647 w 2393"/>
              <a:gd name="T77" fmla="*/ 2147483647 h 1151"/>
              <a:gd name="T78" fmla="*/ 2147483647 w 2393"/>
              <a:gd name="T79" fmla="*/ 2147483647 h 1151"/>
              <a:gd name="T80" fmla="*/ 2147483647 w 2393"/>
              <a:gd name="T81" fmla="*/ 2147483647 h 1151"/>
              <a:gd name="T82" fmla="*/ 2147483647 w 2393"/>
              <a:gd name="T83" fmla="*/ 2147483647 h 1151"/>
              <a:gd name="T84" fmla="*/ 2147483647 w 2393"/>
              <a:gd name="T85" fmla="*/ 2147483647 h 1151"/>
              <a:gd name="T86" fmla="*/ 2147483647 w 2393"/>
              <a:gd name="T87" fmla="*/ 2147483647 h 1151"/>
              <a:gd name="T88" fmla="*/ 2147483647 w 2393"/>
              <a:gd name="T89" fmla="*/ 2147483647 h 1151"/>
              <a:gd name="T90" fmla="*/ 2147483647 w 2393"/>
              <a:gd name="T91" fmla="*/ 2147483647 h 1151"/>
              <a:gd name="T92" fmla="*/ 2147483647 w 2393"/>
              <a:gd name="T93" fmla="*/ 2147483647 h 1151"/>
              <a:gd name="T94" fmla="*/ 2147483647 w 2393"/>
              <a:gd name="T95" fmla="*/ 2147483647 h 1151"/>
              <a:gd name="T96" fmla="*/ 2147483647 w 2393"/>
              <a:gd name="T97" fmla="*/ 2147483647 h 1151"/>
              <a:gd name="T98" fmla="*/ 2147483647 w 2393"/>
              <a:gd name="T99" fmla="*/ 2147483647 h 1151"/>
              <a:gd name="T100" fmla="*/ 2147483647 w 2393"/>
              <a:gd name="T101" fmla="*/ 2147483647 h 1151"/>
              <a:gd name="T102" fmla="*/ 2147483647 w 2393"/>
              <a:gd name="T103" fmla="*/ 2147483647 h 1151"/>
              <a:gd name="T104" fmla="*/ 2147483647 w 2393"/>
              <a:gd name="T105" fmla="*/ 2147483647 h 1151"/>
              <a:gd name="T106" fmla="*/ 2147483647 w 2393"/>
              <a:gd name="T107" fmla="*/ 2147483647 h 1151"/>
              <a:gd name="T108" fmla="*/ 2147483647 w 2393"/>
              <a:gd name="T109" fmla="*/ 2147483647 h 1151"/>
              <a:gd name="T110" fmla="*/ 2147483647 w 2393"/>
              <a:gd name="T111" fmla="*/ 2147483647 h 1151"/>
              <a:gd name="T112" fmla="*/ 2147483647 w 2393"/>
              <a:gd name="T113" fmla="*/ 2147483647 h 11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93"/>
              <a:gd name="T172" fmla="*/ 0 h 1151"/>
              <a:gd name="T173" fmla="*/ 2393 w 2393"/>
              <a:gd name="T174" fmla="*/ 1151 h 1151"/>
              <a:gd name="connsiteX0" fmla="*/ 0 w 10000"/>
              <a:gd name="connsiteY0" fmla="*/ 0 h 9948"/>
              <a:gd name="connsiteX1" fmla="*/ 0 w 10000"/>
              <a:gd name="connsiteY1" fmla="*/ 0 h 9948"/>
              <a:gd name="connsiteX2" fmla="*/ 67 w 10000"/>
              <a:gd name="connsiteY2" fmla="*/ 0 h 9948"/>
              <a:gd name="connsiteX3" fmla="*/ 67 w 10000"/>
              <a:gd name="connsiteY3" fmla="*/ 52 h 9948"/>
              <a:gd name="connsiteX4" fmla="*/ 67 w 10000"/>
              <a:gd name="connsiteY4" fmla="*/ 165 h 9948"/>
              <a:gd name="connsiteX5" fmla="*/ 92 w 10000"/>
              <a:gd name="connsiteY5" fmla="*/ 165 h 9948"/>
              <a:gd name="connsiteX6" fmla="*/ 138 w 10000"/>
              <a:gd name="connsiteY6" fmla="*/ 165 h 9948"/>
              <a:gd name="connsiteX7" fmla="*/ 138 w 10000"/>
              <a:gd name="connsiteY7" fmla="*/ 217 h 9948"/>
              <a:gd name="connsiteX8" fmla="*/ 159 w 10000"/>
              <a:gd name="connsiteY8" fmla="*/ 217 h 9948"/>
              <a:gd name="connsiteX9" fmla="*/ 159 w 10000"/>
              <a:gd name="connsiteY9" fmla="*/ 278 h 9948"/>
              <a:gd name="connsiteX10" fmla="*/ 205 w 10000"/>
              <a:gd name="connsiteY10" fmla="*/ 278 h 9948"/>
              <a:gd name="connsiteX11" fmla="*/ 205 w 10000"/>
              <a:gd name="connsiteY11" fmla="*/ 382 h 9948"/>
              <a:gd name="connsiteX12" fmla="*/ 230 w 10000"/>
              <a:gd name="connsiteY12" fmla="*/ 382 h 9948"/>
              <a:gd name="connsiteX13" fmla="*/ 230 w 10000"/>
              <a:gd name="connsiteY13" fmla="*/ 434 h 9948"/>
              <a:gd name="connsiteX14" fmla="*/ 276 w 10000"/>
              <a:gd name="connsiteY14" fmla="*/ 434 h 9948"/>
              <a:gd name="connsiteX15" fmla="*/ 276 w 10000"/>
              <a:gd name="connsiteY15" fmla="*/ 599 h 9948"/>
              <a:gd name="connsiteX16" fmla="*/ 297 w 10000"/>
              <a:gd name="connsiteY16" fmla="*/ 599 h 9948"/>
              <a:gd name="connsiteX17" fmla="*/ 297 w 10000"/>
              <a:gd name="connsiteY17" fmla="*/ 660 h 9948"/>
              <a:gd name="connsiteX18" fmla="*/ 322 w 10000"/>
              <a:gd name="connsiteY18" fmla="*/ 660 h 9948"/>
              <a:gd name="connsiteX19" fmla="*/ 322 w 10000"/>
              <a:gd name="connsiteY19" fmla="*/ 765 h 9948"/>
              <a:gd name="connsiteX20" fmla="*/ 343 w 10000"/>
              <a:gd name="connsiteY20" fmla="*/ 765 h 9948"/>
              <a:gd name="connsiteX21" fmla="*/ 343 w 10000"/>
              <a:gd name="connsiteY21" fmla="*/ 817 h 9948"/>
              <a:gd name="connsiteX22" fmla="*/ 368 w 10000"/>
              <a:gd name="connsiteY22" fmla="*/ 817 h 9948"/>
              <a:gd name="connsiteX23" fmla="*/ 481 w 10000"/>
              <a:gd name="connsiteY23" fmla="*/ 817 h 9948"/>
              <a:gd name="connsiteX24" fmla="*/ 481 w 10000"/>
              <a:gd name="connsiteY24" fmla="*/ 982 h 9948"/>
              <a:gd name="connsiteX25" fmla="*/ 506 w 10000"/>
              <a:gd name="connsiteY25" fmla="*/ 982 h 9948"/>
              <a:gd name="connsiteX26" fmla="*/ 506 w 10000"/>
              <a:gd name="connsiteY26" fmla="*/ 1147 h 9948"/>
              <a:gd name="connsiteX27" fmla="*/ 552 w 10000"/>
              <a:gd name="connsiteY27" fmla="*/ 1147 h 9948"/>
              <a:gd name="connsiteX28" fmla="*/ 552 w 10000"/>
              <a:gd name="connsiteY28" fmla="*/ 1199 h 9948"/>
              <a:gd name="connsiteX29" fmla="*/ 573 w 10000"/>
              <a:gd name="connsiteY29" fmla="*/ 1199 h 9948"/>
              <a:gd name="connsiteX30" fmla="*/ 573 w 10000"/>
              <a:gd name="connsiteY30" fmla="*/ 1312 h 9948"/>
              <a:gd name="connsiteX31" fmla="*/ 644 w 10000"/>
              <a:gd name="connsiteY31" fmla="*/ 1312 h 9948"/>
              <a:gd name="connsiteX32" fmla="*/ 644 w 10000"/>
              <a:gd name="connsiteY32" fmla="*/ 1364 h 9948"/>
              <a:gd name="connsiteX33" fmla="*/ 644 w 10000"/>
              <a:gd name="connsiteY33" fmla="*/ 1477 h 9948"/>
              <a:gd name="connsiteX34" fmla="*/ 664 w 10000"/>
              <a:gd name="connsiteY34" fmla="*/ 1477 h 9948"/>
              <a:gd name="connsiteX35" fmla="*/ 664 w 10000"/>
              <a:gd name="connsiteY35" fmla="*/ 1529 h 9948"/>
              <a:gd name="connsiteX36" fmla="*/ 756 w 10000"/>
              <a:gd name="connsiteY36" fmla="*/ 1529 h 9948"/>
              <a:gd name="connsiteX37" fmla="*/ 756 w 10000"/>
              <a:gd name="connsiteY37" fmla="*/ 1642 h 9948"/>
              <a:gd name="connsiteX38" fmla="*/ 781 w 10000"/>
              <a:gd name="connsiteY38" fmla="*/ 1642 h 9948"/>
              <a:gd name="connsiteX39" fmla="*/ 781 w 10000"/>
              <a:gd name="connsiteY39" fmla="*/ 1694 h 9948"/>
              <a:gd name="connsiteX40" fmla="*/ 802 w 10000"/>
              <a:gd name="connsiteY40" fmla="*/ 1694 h 9948"/>
              <a:gd name="connsiteX41" fmla="*/ 802 w 10000"/>
              <a:gd name="connsiteY41" fmla="*/ 1746 h 9948"/>
              <a:gd name="connsiteX42" fmla="*/ 827 w 10000"/>
              <a:gd name="connsiteY42" fmla="*/ 1746 h 9948"/>
              <a:gd name="connsiteX43" fmla="*/ 827 w 10000"/>
              <a:gd name="connsiteY43" fmla="*/ 1859 h 9948"/>
              <a:gd name="connsiteX44" fmla="*/ 848 w 10000"/>
              <a:gd name="connsiteY44" fmla="*/ 1859 h 9948"/>
              <a:gd name="connsiteX45" fmla="*/ 848 w 10000"/>
              <a:gd name="connsiteY45" fmla="*/ 2076 h 9948"/>
              <a:gd name="connsiteX46" fmla="*/ 848 w 10000"/>
              <a:gd name="connsiteY46" fmla="*/ 2189 h 9948"/>
              <a:gd name="connsiteX47" fmla="*/ 848 w 10000"/>
              <a:gd name="connsiteY47" fmla="*/ 2242 h 9948"/>
              <a:gd name="connsiteX48" fmla="*/ 873 w 10000"/>
              <a:gd name="connsiteY48" fmla="*/ 2242 h 9948"/>
              <a:gd name="connsiteX49" fmla="*/ 873 w 10000"/>
              <a:gd name="connsiteY49" fmla="*/ 2294 h 9948"/>
              <a:gd name="connsiteX50" fmla="*/ 919 w 10000"/>
              <a:gd name="connsiteY50" fmla="*/ 2294 h 9948"/>
              <a:gd name="connsiteX51" fmla="*/ 919 w 10000"/>
              <a:gd name="connsiteY51" fmla="*/ 2407 h 9948"/>
              <a:gd name="connsiteX52" fmla="*/ 986 w 10000"/>
              <a:gd name="connsiteY52" fmla="*/ 2407 h 9948"/>
              <a:gd name="connsiteX53" fmla="*/ 986 w 10000"/>
              <a:gd name="connsiteY53" fmla="*/ 2459 h 9948"/>
              <a:gd name="connsiteX54" fmla="*/ 1103 w 10000"/>
              <a:gd name="connsiteY54" fmla="*/ 2459 h 9948"/>
              <a:gd name="connsiteX55" fmla="*/ 1103 w 10000"/>
              <a:gd name="connsiteY55" fmla="*/ 2624 h 9948"/>
              <a:gd name="connsiteX56" fmla="*/ 1103 w 10000"/>
              <a:gd name="connsiteY56" fmla="*/ 2737 h 9948"/>
              <a:gd name="connsiteX57" fmla="*/ 1103 w 10000"/>
              <a:gd name="connsiteY57" fmla="*/ 2789 h 9948"/>
              <a:gd name="connsiteX58" fmla="*/ 1170 w 10000"/>
              <a:gd name="connsiteY58" fmla="*/ 2789 h 9948"/>
              <a:gd name="connsiteX59" fmla="*/ 1237 w 10000"/>
              <a:gd name="connsiteY59" fmla="*/ 2789 h 9948"/>
              <a:gd name="connsiteX60" fmla="*/ 1237 w 10000"/>
              <a:gd name="connsiteY60" fmla="*/ 2893 h 9948"/>
              <a:gd name="connsiteX61" fmla="*/ 1283 w 10000"/>
              <a:gd name="connsiteY61" fmla="*/ 2893 h 9948"/>
              <a:gd name="connsiteX62" fmla="*/ 1283 w 10000"/>
              <a:gd name="connsiteY62" fmla="*/ 2954 h 9948"/>
              <a:gd name="connsiteX63" fmla="*/ 1375 w 10000"/>
              <a:gd name="connsiteY63" fmla="*/ 2954 h 9948"/>
              <a:gd name="connsiteX64" fmla="*/ 1375 w 10000"/>
              <a:gd name="connsiteY64" fmla="*/ 3006 h 9948"/>
              <a:gd name="connsiteX65" fmla="*/ 1400 w 10000"/>
              <a:gd name="connsiteY65" fmla="*/ 3006 h 9948"/>
              <a:gd name="connsiteX66" fmla="*/ 1400 w 10000"/>
              <a:gd name="connsiteY66" fmla="*/ 3119 h 9948"/>
              <a:gd name="connsiteX67" fmla="*/ 1421 w 10000"/>
              <a:gd name="connsiteY67" fmla="*/ 3119 h 9948"/>
              <a:gd name="connsiteX68" fmla="*/ 1421 w 10000"/>
              <a:gd name="connsiteY68" fmla="*/ 3171 h 9948"/>
              <a:gd name="connsiteX69" fmla="*/ 1513 w 10000"/>
              <a:gd name="connsiteY69" fmla="*/ 3171 h 9948"/>
              <a:gd name="connsiteX70" fmla="*/ 1513 w 10000"/>
              <a:gd name="connsiteY70" fmla="*/ 3284 h 9948"/>
              <a:gd name="connsiteX71" fmla="*/ 1538 w 10000"/>
              <a:gd name="connsiteY71" fmla="*/ 3284 h 9948"/>
              <a:gd name="connsiteX72" fmla="*/ 1538 w 10000"/>
              <a:gd name="connsiteY72" fmla="*/ 3336 h 9948"/>
              <a:gd name="connsiteX73" fmla="*/ 1559 w 10000"/>
              <a:gd name="connsiteY73" fmla="*/ 3336 h 9948"/>
              <a:gd name="connsiteX74" fmla="*/ 1559 w 10000"/>
              <a:gd name="connsiteY74" fmla="*/ 3440 h 9948"/>
              <a:gd name="connsiteX75" fmla="*/ 1559 w 10000"/>
              <a:gd name="connsiteY75" fmla="*/ 3501 h 9948"/>
              <a:gd name="connsiteX76" fmla="*/ 1584 w 10000"/>
              <a:gd name="connsiteY76" fmla="*/ 3501 h 9948"/>
              <a:gd name="connsiteX77" fmla="*/ 1630 w 10000"/>
              <a:gd name="connsiteY77" fmla="*/ 3501 h 9948"/>
              <a:gd name="connsiteX78" fmla="*/ 1630 w 10000"/>
              <a:gd name="connsiteY78" fmla="*/ 3606 h 9948"/>
              <a:gd name="connsiteX79" fmla="*/ 1630 w 10000"/>
              <a:gd name="connsiteY79" fmla="*/ 3666 h 9948"/>
              <a:gd name="connsiteX80" fmla="*/ 1651 w 10000"/>
              <a:gd name="connsiteY80" fmla="*/ 3666 h 9948"/>
              <a:gd name="connsiteX81" fmla="*/ 1651 w 10000"/>
              <a:gd name="connsiteY81" fmla="*/ 3771 h 9948"/>
              <a:gd name="connsiteX82" fmla="*/ 1676 w 10000"/>
              <a:gd name="connsiteY82" fmla="*/ 3771 h 9948"/>
              <a:gd name="connsiteX83" fmla="*/ 1676 w 10000"/>
              <a:gd name="connsiteY83" fmla="*/ 3823 h 9948"/>
              <a:gd name="connsiteX84" fmla="*/ 1722 w 10000"/>
              <a:gd name="connsiteY84" fmla="*/ 3823 h 9948"/>
              <a:gd name="connsiteX85" fmla="*/ 1722 w 10000"/>
              <a:gd name="connsiteY85" fmla="*/ 3936 h 9948"/>
              <a:gd name="connsiteX86" fmla="*/ 1743 w 10000"/>
              <a:gd name="connsiteY86" fmla="*/ 3936 h 9948"/>
              <a:gd name="connsiteX87" fmla="*/ 1743 w 10000"/>
              <a:gd name="connsiteY87" fmla="*/ 3988 h 9948"/>
              <a:gd name="connsiteX88" fmla="*/ 1814 w 10000"/>
              <a:gd name="connsiteY88" fmla="*/ 3988 h 9948"/>
              <a:gd name="connsiteX89" fmla="*/ 1906 w 10000"/>
              <a:gd name="connsiteY89" fmla="*/ 3988 h 9948"/>
              <a:gd name="connsiteX90" fmla="*/ 1906 w 10000"/>
              <a:gd name="connsiteY90" fmla="*/ 4049 h 9948"/>
              <a:gd name="connsiteX91" fmla="*/ 1926 w 10000"/>
              <a:gd name="connsiteY91" fmla="*/ 4049 h 9948"/>
              <a:gd name="connsiteX92" fmla="*/ 1952 w 10000"/>
              <a:gd name="connsiteY92" fmla="*/ 4049 h 9948"/>
              <a:gd name="connsiteX93" fmla="*/ 1952 w 10000"/>
              <a:gd name="connsiteY93" fmla="*/ 4153 h 9948"/>
              <a:gd name="connsiteX94" fmla="*/ 1997 w 10000"/>
              <a:gd name="connsiteY94" fmla="*/ 4153 h 9948"/>
              <a:gd name="connsiteX95" fmla="*/ 2135 w 10000"/>
              <a:gd name="connsiteY95" fmla="*/ 4153 h 9948"/>
              <a:gd name="connsiteX96" fmla="*/ 2135 w 10000"/>
              <a:gd name="connsiteY96" fmla="*/ 4205 h 9948"/>
              <a:gd name="connsiteX97" fmla="*/ 2248 w 10000"/>
              <a:gd name="connsiteY97" fmla="*/ 4205 h 9948"/>
              <a:gd name="connsiteX98" fmla="*/ 2248 w 10000"/>
              <a:gd name="connsiteY98" fmla="*/ 4318 h 9948"/>
              <a:gd name="connsiteX99" fmla="*/ 2269 w 10000"/>
              <a:gd name="connsiteY99" fmla="*/ 4318 h 9948"/>
              <a:gd name="connsiteX100" fmla="*/ 2269 w 10000"/>
              <a:gd name="connsiteY100" fmla="*/ 4370 h 9948"/>
              <a:gd name="connsiteX101" fmla="*/ 2407 w 10000"/>
              <a:gd name="connsiteY101" fmla="*/ 4370 h 9948"/>
              <a:gd name="connsiteX102" fmla="*/ 2407 w 10000"/>
              <a:gd name="connsiteY102" fmla="*/ 4483 h 9948"/>
              <a:gd name="connsiteX103" fmla="*/ 2432 w 10000"/>
              <a:gd name="connsiteY103" fmla="*/ 4483 h 9948"/>
              <a:gd name="connsiteX104" fmla="*/ 2545 w 10000"/>
              <a:gd name="connsiteY104" fmla="*/ 4483 h 9948"/>
              <a:gd name="connsiteX105" fmla="*/ 2545 w 10000"/>
              <a:gd name="connsiteY105" fmla="*/ 4535 h 9948"/>
              <a:gd name="connsiteX106" fmla="*/ 2591 w 10000"/>
              <a:gd name="connsiteY106" fmla="*/ 4535 h 9948"/>
              <a:gd name="connsiteX107" fmla="*/ 2591 w 10000"/>
              <a:gd name="connsiteY107" fmla="*/ 4648 h 9948"/>
              <a:gd name="connsiteX108" fmla="*/ 2591 w 10000"/>
              <a:gd name="connsiteY108" fmla="*/ 4700 h 9948"/>
              <a:gd name="connsiteX109" fmla="*/ 2637 w 10000"/>
              <a:gd name="connsiteY109" fmla="*/ 4700 h 9948"/>
              <a:gd name="connsiteX110" fmla="*/ 2637 w 10000"/>
              <a:gd name="connsiteY110" fmla="*/ 4813 h 9948"/>
              <a:gd name="connsiteX111" fmla="*/ 2708 w 10000"/>
              <a:gd name="connsiteY111" fmla="*/ 4813 h 9948"/>
              <a:gd name="connsiteX112" fmla="*/ 2708 w 10000"/>
              <a:gd name="connsiteY112" fmla="*/ 4865 h 9948"/>
              <a:gd name="connsiteX113" fmla="*/ 2754 w 10000"/>
              <a:gd name="connsiteY113" fmla="*/ 4865 h 9948"/>
              <a:gd name="connsiteX114" fmla="*/ 2754 w 10000"/>
              <a:gd name="connsiteY114" fmla="*/ 4978 h 9948"/>
              <a:gd name="connsiteX115" fmla="*/ 2775 w 10000"/>
              <a:gd name="connsiteY115" fmla="*/ 4978 h 9948"/>
              <a:gd name="connsiteX116" fmla="*/ 2775 w 10000"/>
              <a:gd name="connsiteY116" fmla="*/ 5083 h 9948"/>
              <a:gd name="connsiteX117" fmla="*/ 2821 w 10000"/>
              <a:gd name="connsiteY117" fmla="*/ 5083 h 9948"/>
              <a:gd name="connsiteX118" fmla="*/ 2821 w 10000"/>
              <a:gd name="connsiteY118" fmla="*/ 5135 h 9948"/>
              <a:gd name="connsiteX119" fmla="*/ 2959 w 10000"/>
              <a:gd name="connsiteY119" fmla="*/ 5135 h 9948"/>
              <a:gd name="connsiteX120" fmla="*/ 2959 w 10000"/>
              <a:gd name="connsiteY120" fmla="*/ 5248 h 9948"/>
              <a:gd name="connsiteX121" fmla="*/ 3051 w 10000"/>
              <a:gd name="connsiteY121" fmla="*/ 5248 h 9948"/>
              <a:gd name="connsiteX122" fmla="*/ 3051 w 10000"/>
              <a:gd name="connsiteY122" fmla="*/ 5300 h 9948"/>
              <a:gd name="connsiteX123" fmla="*/ 3097 w 10000"/>
              <a:gd name="connsiteY123" fmla="*/ 5300 h 9948"/>
              <a:gd name="connsiteX124" fmla="*/ 3097 w 10000"/>
              <a:gd name="connsiteY124" fmla="*/ 5413 h 9948"/>
              <a:gd name="connsiteX125" fmla="*/ 3209 w 10000"/>
              <a:gd name="connsiteY125" fmla="*/ 5413 h 9948"/>
              <a:gd name="connsiteX126" fmla="*/ 3234 w 10000"/>
              <a:gd name="connsiteY126" fmla="*/ 5413 h 9948"/>
              <a:gd name="connsiteX127" fmla="*/ 3347 w 10000"/>
              <a:gd name="connsiteY127" fmla="*/ 5413 h 9948"/>
              <a:gd name="connsiteX128" fmla="*/ 3347 w 10000"/>
              <a:gd name="connsiteY128" fmla="*/ 5578 h 9948"/>
              <a:gd name="connsiteX129" fmla="*/ 3347 w 10000"/>
              <a:gd name="connsiteY129" fmla="*/ 5743 h 9948"/>
              <a:gd name="connsiteX130" fmla="*/ 3372 w 10000"/>
              <a:gd name="connsiteY130" fmla="*/ 5743 h 9948"/>
              <a:gd name="connsiteX131" fmla="*/ 3372 w 10000"/>
              <a:gd name="connsiteY131" fmla="*/ 5795 h 9948"/>
              <a:gd name="connsiteX132" fmla="*/ 3393 w 10000"/>
              <a:gd name="connsiteY132" fmla="*/ 5795 h 9948"/>
              <a:gd name="connsiteX133" fmla="*/ 3393 w 10000"/>
              <a:gd name="connsiteY133" fmla="*/ 5908 h 9948"/>
              <a:gd name="connsiteX134" fmla="*/ 3531 w 10000"/>
              <a:gd name="connsiteY134" fmla="*/ 5908 h 9948"/>
              <a:gd name="connsiteX135" fmla="*/ 3577 w 10000"/>
              <a:gd name="connsiteY135" fmla="*/ 5908 h 9948"/>
              <a:gd name="connsiteX136" fmla="*/ 3623 w 10000"/>
              <a:gd name="connsiteY136" fmla="*/ 5908 h 9948"/>
              <a:gd name="connsiteX137" fmla="*/ 3623 w 10000"/>
              <a:gd name="connsiteY137" fmla="*/ 6064 h 9948"/>
              <a:gd name="connsiteX138" fmla="*/ 3648 w 10000"/>
              <a:gd name="connsiteY138" fmla="*/ 6064 h 9948"/>
              <a:gd name="connsiteX139" fmla="*/ 3648 w 10000"/>
              <a:gd name="connsiteY139" fmla="*/ 6125 h 9948"/>
              <a:gd name="connsiteX140" fmla="*/ 3694 w 10000"/>
              <a:gd name="connsiteY140" fmla="*/ 6125 h 9948"/>
              <a:gd name="connsiteX141" fmla="*/ 3694 w 10000"/>
              <a:gd name="connsiteY141" fmla="*/ 6229 h 9948"/>
              <a:gd name="connsiteX142" fmla="*/ 3807 w 10000"/>
              <a:gd name="connsiteY142" fmla="*/ 6229 h 9948"/>
              <a:gd name="connsiteX143" fmla="*/ 3807 w 10000"/>
              <a:gd name="connsiteY143" fmla="*/ 6342 h 9948"/>
              <a:gd name="connsiteX144" fmla="*/ 3899 w 10000"/>
              <a:gd name="connsiteY144" fmla="*/ 6342 h 9948"/>
              <a:gd name="connsiteX145" fmla="*/ 3899 w 10000"/>
              <a:gd name="connsiteY145" fmla="*/ 6394 h 9948"/>
              <a:gd name="connsiteX146" fmla="*/ 3924 w 10000"/>
              <a:gd name="connsiteY146" fmla="*/ 6394 h 9948"/>
              <a:gd name="connsiteX147" fmla="*/ 3924 w 10000"/>
              <a:gd name="connsiteY147" fmla="*/ 6507 h 9948"/>
              <a:gd name="connsiteX148" fmla="*/ 3991 w 10000"/>
              <a:gd name="connsiteY148" fmla="*/ 6507 h 9948"/>
              <a:gd name="connsiteX149" fmla="*/ 3991 w 10000"/>
              <a:gd name="connsiteY149" fmla="*/ 6560 h 9948"/>
              <a:gd name="connsiteX150" fmla="*/ 4016 w 10000"/>
              <a:gd name="connsiteY150" fmla="*/ 6560 h 9948"/>
              <a:gd name="connsiteX151" fmla="*/ 4016 w 10000"/>
              <a:gd name="connsiteY151" fmla="*/ 6672 h 9948"/>
              <a:gd name="connsiteX152" fmla="*/ 4200 w 10000"/>
              <a:gd name="connsiteY152" fmla="*/ 6672 h 9948"/>
              <a:gd name="connsiteX153" fmla="*/ 4200 w 10000"/>
              <a:gd name="connsiteY153" fmla="*/ 6725 h 9948"/>
              <a:gd name="connsiteX154" fmla="*/ 4221 w 10000"/>
              <a:gd name="connsiteY154" fmla="*/ 6725 h 9948"/>
              <a:gd name="connsiteX155" fmla="*/ 4221 w 10000"/>
              <a:gd name="connsiteY155" fmla="*/ 6829 h 9948"/>
              <a:gd name="connsiteX156" fmla="*/ 4267 w 10000"/>
              <a:gd name="connsiteY156" fmla="*/ 6829 h 9948"/>
              <a:gd name="connsiteX157" fmla="*/ 4267 w 10000"/>
              <a:gd name="connsiteY157" fmla="*/ 6890 h 9948"/>
              <a:gd name="connsiteX158" fmla="*/ 4405 w 10000"/>
              <a:gd name="connsiteY158" fmla="*/ 6890 h 9948"/>
              <a:gd name="connsiteX159" fmla="*/ 4405 w 10000"/>
              <a:gd name="connsiteY159" fmla="*/ 6994 h 9948"/>
              <a:gd name="connsiteX160" fmla="*/ 4496 w 10000"/>
              <a:gd name="connsiteY160" fmla="*/ 6994 h 9948"/>
              <a:gd name="connsiteX161" fmla="*/ 4496 w 10000"/>
              <a:gd name="connsiteY161" fmla="*/ 7107 h 9948"/>
              <a:gd name="connsiteX162" fmla="*/ 4726 w 10000"/>
              <a:gd name="connsiteY162" fmla="*/ 7107 h 9948"/>
              <a:gd name="connsiteX163" fmla="*/ 4726 w 10000"/>
              <a:gd name="connsiteY163" fmla="*/ 7159 h 9948"/>
              <a:gd name="connsiteX164" fmla="*/ 4747 w 10000"/>
              <a:gd name="connsiteY164" fmla="*/ 7159 h 9948"/>
              <a:gd name="connsiteX165" fmla="*/ 4793 w 10000"/>
              <a:gd name="connsiteY165" fmla="*/ 7159 h 9948"/>
              <a:gd name="connsiteX166" fmla="*/ 4793 w 10000"/>
              <a:gd name="connsiteY166" fmla="*/ 7272 h 9948"/>
              <a:gd name="connsiteX167" fmla="*/ 5002 w 10000"/>
              <a:gd name="connsiteY167" fmla="*/ 7272 h 9948"/>
              <a:gd name="connsiteX168" fmla="*/ 5002 w 10000"/>
              <a:gd name="connsiteY168" fmla="*/ 7324 h 9948"/>
              <a:gd name="connsiteX169" fmla="*/ 5048 w 10000"/>
              <a:gd name="connsiteY169" fmla="*/ 7324 h 9948"/>
              <a:gd name="connsiteX170" fmla="*/ 5048 w 10000"/>
              <a:gd name="connsiteY170" fmla="*/ 7437 h 9948"/>
              <a:gd name="connsiteX171" fmla="*/ 5115 w 10000"/>
              <a:gd name="connsiteY171" fmla="*/ 7437 h 9948"/>
              <a:gd name="connsiteX172" fmla="*/ 5115 w 10000"/>
              <a:gd name="connsiteY172" fmla="*/ 7489 h 9948"/>
              <a:gd name="connsiteX173" fmla="*/ 5140 w 10000"/>
              <a:gd name="connsiteY173" fmla="*/ 7489 h 9948"/>
              <a:gd name="connsiteX174" fmla="*/ 5140 w 10000"/>
              <a:gd name="connsiteY174" fmla="*/ 7602 h 9948"/>
              <a:gd name="connsiteX175" fmla="*/ 5207 w 10000"/>
              <a:gd name="connsiteY175" fmla="*/ 7602 h 9948"/>
              <a:gd name="connsiteX176" fmla="*/ 5621 w 10000"/>
              <a:gd name="connsiteY176" fmla="*/ 7602 h 9948"/>
              <a:gd name="connsiteX177" fmla="*/ 5621 w 10000"/>
              <a:gd name="connsiteY177" fmla="*/ 7706 h 9948"/>
              <a:gd name="connsiteX178" fmla="*/ 5687 w 10000"/>
              <a:gd name="connsiteY178" fmla="*/ 7706 h 9948"/>
              <a:gd name="connsiteX179" fmla="*/ 5896 w 10000"/>
              <a:gd name="connsiteY179" fmla="*/ 7706 h 9948"/>
              <a:gd name="connsiteX180" fmla="*/ 5896 w 10000"/>
              <a:gd name="connsiteY180" fmla="*/ 7758 h 9948"/>
              <a:gd name="connsiteX181" fmla="*/ 6423 w 10000"/>
              <a:gd name="connsiteY181" fmla="*/ 7758 h 9948"/>
              <a:gd name="connsiteX182" fmla="*/ 6444 w 10000"/>
              <a:gd name="connsiteY182" fmla="*/ 7758 h 9948"/>
              <a:gd name="connsiteX183" fmla="*/ 6444 w 10000"/>
              <a:gd name="connsiteY183" fmla="*/ 7871 h 9948"/>
              <a:gd name="connsiteX184" fmla="*/ 6444 w 10000"/>
              <a:gd name="connsiteY184" fmla="*/ 7924 h 9948"/>
              <a:gd name="connsiteX185" fmla="*/ 6490 w 10000"/>
              <a:gd name="connsiteY185" fmla="*/ 7924 h 9948"/>
              <a:gd name="connsiteX186" fmla="*/ 6490 w 10000"/>
              <a:gd name="connsiteY186" fmla="*/ 8036 h 9948"/>
              <a:gd name="connsiteX187" fmla="*/ 6674 w 10000"/>
              <a:gd name="connsiteY187" fmla="*/ 8036 h 9948"/>
              <a:gd name="connsiteX188" fmla="*/ 6674 w 10000"/>
              <a:gd name="connsiteY188" fmla="*/ 8141 h 9948"/>
              <a:gd name="connsiteX189" fmla="*/ 6720 w 10000"/>
              <a:gd name="connsiteY189" fmla="*/ 8141 h 9948"/>
              <a:gd name="connsiteX190" fmla="*/ 6720 w 10000"/>
              <a:gd name="connsiteY190" fmla="*/ 8202 h 9948"/>
              <a:gd name="connsiteX191" fmla="*/ 6791 w 10000"/>
              <a:gd name="connsiteY191" fmla="*/ 8202 h 9948"/>
              <a:gd name="connsiteX192" fmla="*/ 6791 w 10000"/>
              <a:gd name="connsiteY192" fmla="*/ 8306 h 9948"/>
              <a:gd name="connsiteX193" fmla="*/ 6858 w 10000"/>
              <a:gd name="connsiteY193" fmla="*/ 8306 h 9948"/>
              <a:gd name="connsiteX194" fmla="*/ 6858 w 10000"/>
              <a:gd name="connsiteY194" fmla="*/ 8419 h 9948"/>
              <a:gd name="connsiteX195" fmla="*/ 6975 w 10000"/>
              <a:gd name="connsiteY195" fmla="*/ 8419 h 9948"/>
              <a:gd name="connsiteX196" fmla="*/ 6975 w 10000"/>
              <a:gd name="connsiteY196" fmla="*/ 8471 h 9948"/>
              <a:gd name="connsiteX197" fmla="*/ 6995 w 10000"/>
              <a:gd name="connsiteY197" fmla="*/ 8471 h 9948"/>
              <a:gd name="connsiteX198" fmla="*/ 6995 w 10000"/>
              <a:gd name="connsiteY198" fmla="*/ 8584 h 9948"/>
              <a:gd name="connsiteX199" fmla="*/ 7066 w 10000"/>
              <a:gd name="connsiteY199" fmla="*/ 8584 h 9948"/>
              <a:gd name="connsiteX200" fmla="*/ 7066 w 10000"/>
              <a:gd name="connsiteY200" fmla="*/ 8636 h 9948"/>
              <a:gd name="connsiteX201" fmla="*/ 7158 w 10000"/>
              <a:gd name="connsiteY201" fmla="*/ 8636 h 9948"/>
              <a:gd name="connsiteX202" fmla="*/ 7204 w 10000"/>
              <a:gd name="connsiteY202" fmla="*/ 8636 h 9948"/>
              <a:gd name="connsiteX203" fmla="*/ 7225 w 10000"/>
              <a:gd name="connsiteY203" fmla="*/ 8636 h 9948"/>
              <a:gd name="connsiteX204" fmla="*/ 7250 w 10000"/>
              <a:gd name="connsiteY204" fmla="*/ 8636 h 9948"/>
              <a:gd name="connsiteX205" fmla="*/ 7317 w 10000"/>
              <a:gd name="connsiteY205" fmla="*/ 8636 h 9948"/>
              <a:gd name="connsiteX206" fmla="*/ 7342 w 10000"/>
              <a:gd name="connsiteY206" fmla="*/ 8636 h 9948"/>
              <a:gd name="connsiteX207" fmla="*/ 7363 w 10000"/>
              <a:gd name="connsiteY207" fmla="*/ 8636 h 9948"/>
              <a:gd name="connsiteX208" fmla="*/ 7384 w 10000"/>
              <a:gd name="connsiteY208" fmla="*/ 8636 h 9948"/>
              <a:gd name="connsiteX209" fmla="*/ 7409 w 10000"/>
              <a:gd name="connsiteY209" fmla="*/ 8636 h 9948"/>
              <a:gd name="connsiteX210" fmla="*/ 7430 w 10000"/>
              <a:gd name="connsiteY210" fmla="*/ 8636 h 9948"/>
              <a:gd name="connsiteX211" fmla="*/ 7455 w 10000"/>
              <a:gd name="connsiteY211" fmla="*/ 8636 h 9948"/>
              <a:gd name="connsiteX212" fmla="*/ 7476 w 10000"/>
              <a:gd name="connsiteY212" fmla="*/ 8636 h 9948"/>
              <a:gd name="connsiteX213" fmla="*/ 7476 w 10000"/>
              <a:gd name="connsiteY213" fmla="*/ 8749 h 9948"/>
              <a:gd name="connsiteX214" fmla="*/ 7476 w 10000"/>
              <a:gd name="connsiteY214" fmla="*/ 8853 h 9948"/>
              <a:gd name="connsiteX215" fmla="*/ 7501 w 10000"/>
              <a:gd name="connsiteY215" fmla="*/ 8853 h 9948"/>
              <a:gd name="connsiteX216" fmla="*/ 7522 w 10000"/>
              <a:gd name="connsiteY216" fmla="*/ 8853 h 9948"/>
              <a:gd name="connsiteX217" fmla="*/ 7547 w 10000"/>
              <a:gd name="connsiteY217" fmla="*/ 8853 h 9948"/>
              <a:gd name="connsiteX218" fmla="*/ 7593 w 10000"/>
              <a:gd name="connsiteY218" fmla="*/ 8853 h 9948"/>
              <a:gd name="connsiteX219" fmla="*/ 7639 w 10000"/>
              <a:gd name="connsiteY219" fmla="*/ 8853 h 9948"/>
              <a:gd name="connsiteX220" fmla="*/ 7685 w 10000"/>
              <a:gd name="connsiteY220" fmla="*/ 8853 h 9948"/>
              <a:gd name="connsiteX221" fmla="*/ 7685 w 10000"/>
              <a:gd name="connsiteY221" fmla="*/ 8966 h 9948"/>
              <a:gd name="connsiteX222" fmla="*/ 7706 w 10000"/>
              <a:gd name="connsiteY222" fmla="*/ 8966 h 9948"/>
              <a:gd name="connsiteX223" fmla="*/ 7752 w 10000"/>
              <a:gd name="connsiteY223" fmla="*/ 8966 h 9948"/>
              <a:gd name="connsiteX224" fmla="*/ 7844 w 10000"/>
              <a:gd name="connsiteY224" fmla="*/ 8966 h 9948"/>
              <a:gd name="connsiteX225" fmla="*/ 7890 w 10000"/>
              <a:gd name="connsiteY225" fmla="*/ 8966 h 9948"/>
              <a:gd name="connsiteX226" fmla="*/ 7890 w 10000"/>
              <a:gd name="connsiteY226" fmla="*/ 9131 h 9948"/>
              <a:gd name="connsiteX227" fmla="*/ 7915 w 10000"/>
              <a:gd name="connsiteY227" fmla="*/ 9131 h 9948"/>
              <a:gd name="connsiteX228" fmla="*/ 7936 w 10000"/>
              <a:gd name="connsiteY228" fmla="*/ 9131 h 9948"/>
              <a:gd name="connsiteX229" fmla="*/ 7961 w 10000"/>
              <a:gd name="connsiteY229" fmla="*/ 9131 h 9948"/>
              <a:gd name="connsiteX230" fmla="*/ 7961 w 10000"/>
              <a:gd name="connsiteY230" fmla="*/ 9235 h 9948"/>
              <a:gd name="connsiteX231" fmla="*/ 8007 w 10000"/>
              <a:gd name="connsiteY231" fmla="*/ 9235 h 9948"/>
              <a:gd name="connsiteX232" fmla="*/ 8028 w 10000"/>
              <a:gd name="connsiteY232" fmla="*/ 9235 h 9948"/>
              <a:gd name="connsiteX233" fmla="*/ 8053 w 10000"/>
              <a:gd name="connsiteY233" fmla="*/ 9235 h 9948"/>
              <a:gd name="connsiteX234" fmla="*/ 8099 w 10000"/>
              <a:gd name="connsiteY234" fmla="*/ 9235 h 9948"/>
              <a:gd name="connsiteX235" fmla="*/ 8120 w 10000"/>
              <a:gd name="connsiteY235" fmla="*/ 9235 h 9948"/>
              <a:gd name="connsiteX236" fmla="*/ 8165 w 10000"/>
              <a:gd name="connsiteY236" fmla="*/ 9235 h 9948"/>
              <a:gd name="connsiteX237" fmla="*/ 8257 w 10000"/>
              <a:gd name="connsiteY237" fmla="*/ 9235 h 9948"/>
              <a:gd name="connsiteX238" fmla="*/ 8282 w 10000"/>
              <a:gd name="connsiteY238" fmla="*/ 9235 h 9948"/>
              <a:gd name="connsiteX239" fmla="*/ 8303 w 10000"/>
              <a:gd name="connsiteY239" fmla="*/ 9235 h 9948"/>
              <a:gd name="connsiteX240" fmla="*/ 8328 w 10000"/>
              <a:gd name="connsiteY240" fmla="*/ 9235 h 9948"/>
              <a:gd name="connsiteX241" fmla="*/ 8328 w 10000"/>
              <a:gd name="connsiteY241" fmla="*/ 9401 h 9948"/>
              <a:gd name="connsiteX242" fmla="*/ 8349 w 10000"/>
              <a:gd name="connsiteY242" fmla="*/ 9401 h 9948"/>
              <a:gd name="connsiteX243" fmla="*/ 8374 w 10000"/>
              <a:gd name="connsiteY243" fmla="*/ 9401 h 9948"/>
              <a:gd name="connsiteX244" fmla="*/ 8395 w 10000"/>
              <a:gd name="connsiteY244" fmla="*/ 9401 h 9948"/>
              <a:gd name="connsiteX245" fmla="*/ 8441 w 10000"/>
              <a:gd name="connsiteY245" fmla="*/ 9401 h 9948"/>
              <a:gd name="connsiteX246" fmla="*/ 8487 w 10000"/>
              <a:gd name="connsiteY246" fmla="*/ 9401 h 9948"/>
              <a:gd name="connsiteX247" fmla="*/ 8554 w 10000"/>
              <a:gd name="connsiteY247" fmla="*/ 9401 h 9948"/>
              <a:gd name="connsiteX248" fmla="*/ 8600 w 10000"/>
              <a:gd name="connsiteY248" fmla="*/ 9401 h 9948"/>
              <a:gd name="connsiteX249" fmla="*/ 8625 w 10000"/>
              <a:gd name="connsiteY249" fmla="*/ 9401 h 9948"/>
              <a:gd name="connsiteX250" fmla="*/ 8625 w 10000"/>
              <a:gd name="connsiteY250" fmla="*/ 9566 h 9948"/>
              <a:gd name="connsiteX251" fmla="*/ 8763 w 10000"/>
              <a:gd name="connsiteY251" fmla="*/ 9566 h 9948"/>
              <a:gd name="connsiteX252" fmla="*/ 8784 w 10000"/>
              <a:gd name="connsiteY252" fmla="*/ 9566 h 9948"/>
              <a:gd name="connsiteX253" fmla="*/ 8784 w 10000"/>
              <a:gd name="connsiteY253" fmla="*/ 9731 h 9948"/>
              <a:gd name="connsiteX254" fmla="*/ 8809 w 10000"/>
              <a:gd name="connsiteY254" fmla="*/ 9731 h 9948"/>
              <a:gd name="connsiteX255" fmla="*/ 8876 w 10000"/>
              <a:gd name="connsiteY255" fmla="*/ 9731 h 9948"/>
              <a:gd name="connsiteX256" fmla="*/ 8901 w 10000"/>
              <a:gd name="connsiteY256" fmla="*/ 9731 h 9948"/>
              <a:gd name="connsiteX257" fmla="*/ 8922 w 10000"/>
              <a:gd name="connsiteY257" fmla="*/ 9731 h 9948"/>
              <a:gd name="connsiteX258" fmla="*/ 8947 w 10000"/>
              <a:gd name="connsiteY258" fmla="*/ 9731 h 9948"/>
              <a:gd name="connsiteX259" fmla="*/ 9039 w 10000"/>
              <a:gd name="connsiteY259" fmla="*/ 9731 h 9948"/>
              <a:gd name="connsiteX260" fmla="*/ 9085 w 10000"/>
              <a:gd name="connsiteY260" fmla="*/ 9731 h 9948"/>
              <a:gd name="connsiteX261" fmla="*/ 9177 w 10000"/>
              <a:gd name="connsiteY261" fmla="*/ 9731 h 9948"/>
              <a:gd name="connsiteX262" fmla="*/ 9198 w 10000"/>
              <a:gd name="connsiteY262" fmla="*/ 9731 h 9948"/>
              <a:gd name="connsiteX263" fmla="*/ 9198 w 10000"/>
              <a:gd name="connsiteY263" fmla="*/ 9948 h 9948"/>
              <a:gd name="connsiteX264" fmla="*/ 9223 w 10000"/>
              <a:gd name="connsiteY264" fmla="*/ 9948 h 9948"/>
              <a:gd name="connsiteX265" fmla="*/ 9244 w 10000"/>
              <a:gd name="connsiteY265" fmla="*/ 9948 h 9948"/>
              <a:gd name="connsiteX266" fmla="*/ 9315 w 10000"/>
              <a:gd name="connsiteY266" fmla="*/ 9948 h 9948"/>
              <a:gd name="connsiteX267" fmla="*/ 9382 w 10000"/>
              <a:gd name="connsiteY267" fmla="*/ 9948 h 9948"/>
              <a:gd name="connsiteX268" fmla="*/ 9473 w 10000"/>
              <a:gd name="connsiteY268" fmla="*/ 9948 h 9948"/>
              <a:gd name="connsiteX269" fmla="*/ 9519 w 10000"/>
              <a:gd name="connsiteY269" fmla="*/ 9948 h 9948"/>
              <a:gd name="connsiteX270" fmla="*/ 9586 w 10000"/>
              <a:gd name="connsiteY270" fmla="*/ 9948 h 9948"/>
              <a:gd name="connsiteX271" fmla="*/ 9632 w 10000"/>
              <a:gd name="connsiteY271" fmla="*/ 9948 h 9948"/>
              <a:gd name="connsiteX272" fmla="*/ 9657 w 10000"/>
              <a:gd name="connsiteY272" fmla="*/ 9948 h 9948"/>
              <a:gd name="connsiteX273" fmla="*/ 9724 w 10000"/>
              <a:gd name="connsiteY273" fmla="*/ 9948 h 9948"/>
              <a:gd name="connsiteX274" fmla="*/ 9749 w 10000"/>
              <a:gd name="connsiteY274" fmla="*/ 9948 h 9948"/>
              <a:gd name="connsiteX275" fmla="*/ 9770 w 10000"/>
              <a:gd name="connsiteY275" fmla="*/ 9948 h 9948"/>
              <a:gd name="connsiteX276" fmla="*/ 9841 w 10000"/>
              <a:gd name="connsiteY276" fmla="*/ 9948 h 9948"/>
              <a:gd name="connsiteX277" fmla="*/ 9908 w 10000"/>
              <a:gd name="connsiteY277" fmla="*/ 9948 h 9948"/>
              <a:gd name="connsiteX278" fmla="*/ 10000 w 10000"/>
              <a:gd name="connsiteY278" fmla="*/ 9948 h 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0000" h="9948">
                <a:moveTo>
                  <a:pt x="0" y="0"/>
                </a:moveTo>
                <a:lnTo>
                  <a:pt x="0" y="0"/>
                </a:lnTo>
                <a:lnTo>
                  <a:pt x="67" y="0"/>
                </a:lnTo>
                <a:lnTo>
                  <a:pt x="67" y="52"/>
                </a:lnTo>
                <a:lnTo>
                  <a:pt x="67" y="165"/>
                </a:lnTo>
                <a:lnTo>
                  <a:pt x="92" y="165"/>
                </a:lnTo>
                <a:lnTo>
                  <a:pt x="138" y="165"/>
                </a:lnTo>
                <a:lnTo>
                  <a:pt x="138" y="217"/>
                </a:lnTo>
                <a:lnTo>
                  <a:pt x="159" y="217"/>
                </a:lnTo>
                <a:lnTo>
                  <a:pt x="159" y="278"/>
                </a:lnTo>
                <a:lnTo>
                  <a:pt x="205" y="278"/>
                </a:lnTo>
                <a:lnTo>
                  <a:pt x="205" y="382"/>
                </a:lnTo>
                <a:lnTo>
                  <a:pt x="230" y="382"/>
                </a:lnTo>
                <a:lnTo>
                  <a:pt x="230" y="434"/>
                </a:lnTo>
                <a:lnTo>
                  <a:pt x="276" y="434"/>
                </a:lnTo>
                <a:lnTo>
                  <a:pt x="276" y="599"/>
                </a:lnTo>
                <a:lnTo>
                  <a:pt x="297" y="599"/>
                </a:lnTo>
                <a:lnTo>
                  <a:pt x="297" y="660"/>
                </a:lnTo>
                <a:lnTo>
                  <a:pt x="322" y="660"/>
                </a:lnTo>
                <a:lnTo>
                  <a:pt x="322" y="765"/>
                </a:lnTo>
                <a:lnTo>
                  <a:pt x="343" y="765"/>
                </a:lnTo>
                <a:lnTo>
                  <a:pt x="343" y="817"/>
                </a:lnTo>
                <a:lnTo>
                  <a:pt x="368" y="817"/>
                </a:lnTo>
                <a:lnTo>
                  <a:pt x="481" y="817"/>
                </a:lnTo>
                <a:lnTo>
                  <a:pt x="481" y="982"/>
                </a:lnTo>
                <a:lnTo>
                  <a:pt x="506" y="982"/>
                </a:lnTo>
                <a:lnTo>
                  <a:pt x="506" y="1147"/>
                </a:lnTo>
                <a:lnTo>
                  <a:pt x="552" y="1147"/>
                </a:lnTo>
                <a:lnTo>
                  <a:pt x="552" y="1199"/>
                </a:lnTo>
                <a:lnTo>
                  <a:pt x="573" y="1199"/>
                </a:lnTo>
                <a:lnTo>
                  <a:pt x="573" y="1312"/>
                </a:lnTo>
                <a:lnTo>
                  <a:pt x="644" y="1312"/>
                </a:lnTo>
                <a:lnTo>
                  <a:pt x="644" y="1364"/>
                </a:lnTo>
                <a:lnTo>
                  <a:pt x="644" y="1477"/>
                </a:lnTo>
                <a:lnTo>
                  <a:pt x="664" y="1477"/>
                </a:lnTo>
                <a:lnTo>
                  <a:pt x="664" y="1529"/>
                </a:lnTo>
                <a:lnTo>
                  <a:pt x="756" y="1529"/>
                </a:lnTo>
                <a:lnTo>
                  <a:pt x="756" y="1642"/>
                </a:lnTo>
                <a:lnTo>
                  <a:pt x="781" y="1642"/>
                </a:lnTo>
                <a:lnTo>
                  <a:pt x="781" y="1694"/>
                </a:lnTo>
                <a:lnTo>
                  <a:pt x="802" y="1694"/>
                </a:lnTo>
                <a:lnTo>
                  <a:pt x="802" y="1746"/>
                </a:lnTo>
                <a:lnTo>
                  <a:pt x="827" y="1746"/>
                </a:lnTo>
                <a:lnTo>
                  <a:pt x="827" y="1859"/>
                </a:lnTo>
                <a:lnTo>
                  <a:pt x="848" y="1859"/>
                </a:lnTo>
                <a:lnTo>
                  <a:pt x="848" y="2076"/>
                </a:lnTo>
                <a:lnTo>
                  <a:pt x="848" y="2189"/>
                </a:lnTo>
                <a:lnTo>
                  <a:pt x="848" y="2242"/>
                </a:lnTo>
                <a:lnTo>
                  <a:pt x="873" y="2242"/>
                </a:lnTo>
                <a:lnTo>
                  <a:pt x="873" y="2294"/>
                </a:lnTo>
                <a:lnTo>
                  <a:pt x="919" y="2294"/>
                </a:lnTo>
                <a:lnTo>
                  <a:pt x="919" y="2407"/>
                </a:lnTo>
                <a:lnTo>
                  <a:pt x="986" y="2407"/>
                </a:lnTo>
                <a:lnTo>
                  <a:pt x="986" y="2459"/>
                </a:lnTo>
                <a:lnTo>
                  <a:pt x="1103" y="2459"/>
                </a:lnTo>
                <a:lnTo>
                  <a:pt x="1103" y="2624"/>
                </a:lnTo>
                <a:lnTo>
                  <a:pt x="1103" y="2737"/>
                </a:lnTo>
                <a:lnTo>
                  <a:pt x="1103" y="2789"/>
                </a:lnTo>
                <a:lnTo>
                  <a:pt x="1170" y="2789"/>
                </a:lnTo>
                <a:lnTo>
                  <a:pt x="1237" y="2789"/>
                </a:lnTo>
                <a:lnTo>
                  <a:pt x="1237" y="2893"/>
                </a:lnTo>
                <a:lnTo>
                  <a:pt x="1283" y="2893"/>
                </a:lnTo>
                <a:lnTo>
                  <a:pt x="1283" y="2954"/>
                </a:lnTo>
                <a:lnTo>
                  <a:pt x="1375" y="2954"/>
                </a:lnTo>
                <a:lnTo>
                  <a:pt x="1375" y="3006"/>
                </a:lnTo>
                <a:lnTo>
                  <a:pt x="1400" y="3006"/>
                </a:lnTo>
                <a:lnTo>
                  <a:pt x="1400" y="3119"/>
                </a:lnTo>
                <a:lnTo>
                  <a:pt x="1421" y="3119"/>
                </a:lnTo>
                <a:lnTo>
                  <a:pt x="1421" y="3171"/>
                </a:lnTo>
                <a:lnTo>
                  <a:pt x="1513" y="3171"/>
                </a:lnTo>
                <a:lnTo>
                  <a:pt x="1513" y="3284"/>
                </a:lnTo>
                <a:lnTo>
                  <a:pt x="1538" y="3284"/>
                </a:lnTo>
                <a:lnTo>
                  <a:pt x="1538" y="3336"/>
                </a:lnTo>
                <a:lnTo>
                  <a:pt x="1559" y="3336"/>
                </a:lnTo>
                <a:lnTo>
                  <a:pt x="1559" y="3440"/>
                </a:lnTo>
                <a:lnTo>
                  <a:pt x="1559" y="3501"/>
                </a:lnTo>
                <a:lnTo>
                  <a:pt x="1584" y="3501"/>
                </a:lnTo>
                <a:lnTo>
                  <a:pt x="1630" y="3501"/>
                </a:lnTo>
                <a:lnTo>
                  <a:pt x="1630" y="3606"/>
                </a:lnTo>
                <a:lnTo>
                  <a:pt x="1630" y="3666"/>
                </a:lnTo>
                <a:lnTo>
                  <a:pt x="1651" y="3666"/>
                </a:lnTo>
                <a:lnTo>
                  <a:pt x="1651" y="3771"/>
                </a:lnTo>
                <a:lnTo>
                  <a:pt x="1676" y="3771"/>
                </a:lnTo>
                <a:lnTo>
                  <a:pt x="1676" y="3823"/>
                </a:lnTo>
                <a:lnTo>
                  <a:pt x="1722" y="3823"/>
                </a:lnTo>
                <a:lnTo>
                  <a:pt x="1722" y="3936"/>
                </a:lnTo>
                <a:lnTo>
                  <a:pt x="1743" y="3936"/>
                </a:lnTo>
                <a:lnTo>
                  <a:pt x="1743" y="3988"/>
                </a:lnTo>
                <a:lnTo>
                  <a:pt x="1814" y="3988"/>
                </a:lnTo>
                <a:lnTo>
                  <a:pt x="1906" y="3988"/>
                </a:lnTo>
                <a:lnTo>
                  <a:pt x="1906" y="4049"/>
                </a:lnTo>
                <a:lnTo>
                  <a:pt x="1926" y="4049"/>
                </a:lnTo>
                <a:lnTo>
                  <a:pt x="1952" y="4049"/>
                </a:lnTo>
                <a:lnTo>
                  <a:pt x="1952" y="4153"/>
                </a:lnTo>
                <a:lnTo>
                  <a:pt x="1997" y="4153"/>
                </a:lnTo>
                <a:lnTo>
                  <a:pt x="2135" y="4153"/>
                </a:lnTo>
                <a:lnTo>
                  <a:pt x="2135" y="4205"/>
                </a:lnTo>
                <a:lnTo>
                  <a:pt x="2248" y="4205"/>
                </a:lnTo>
                <a:lnTo>
                  <a:pt x="2248" y="4318"/>
                </a:lnTo>
                <a:lnTo>
                  <a:pt x="2269" y="4318"/>
                </a:lnTo>
                <a:lnTo>
                  <a:pt x="2269" y="4370"/>
                </a:lnTo>
                <a:lnTo>
                  <a:pt x="2407" y="4370"/>
                </a:lnTo>
                <a:lnTo>
                  <a:pt x="2407" y="4483"/>
                </a:lnTo>
                <a:lnTo>
                  <a:pt x="2432" y="4483"/>
                </a:lnTo>
                <a:lnTo>
                  <a:pt x="2545" y="4483"/>
                </a:lnTo>
                <a:lnTo>
                  <a:pt x="2545" y="4535"/>
                </a:lnTo>
                <a:lnTo>
                  <a:pt x="2591" y="4535"/>
                </a:lnTo>
                <a:lnTo>
                  <a:pt x="2591" y="4648"/>
                </a:lnTo>
                <a:lnTo>
                  <a:pt x="2591" y="4700"/>
                </a:lnTo>
                <a:lnTo>
                  <a:pt x="2637" y="4700"/>
                </a:lnTo>
                <a:lnTo>
                  <a:pt x="2637" y="4813"/>
                </a:lnTo>
                <a:lnTo>
                  <a:pt x="2708" y="4813"/>
                </a:lnTo>
                <a:lnTo>
                  <a:pt x="2708" y="4865"/>
                </a:lnTo>
                <a:lnTo>
                  <a:pt x="2754" y="4865"/>
                </a:lnTo>
                <a:lnTo>
                  <a:pt x="2754" y="4978"/>
                </a:lnTo>
                <a:lnTo>
                  <a:pt x="2775" y="4978"/>
                </a:lnTo>
                <a:lnTo>
                  <a:pt x="2775" y="5083"/>
                </a:lnTo>
                <a:lnTo>
                  <a:pt x="2821" y="5083"/>
                </a:lnTo>
                <a:lnTo>
                  <a:pt x="2821" y="5135"/>
                </a:lnTo>
                <a:lnTo>
                  <a:pt x="2959" y="5135"/>
                </a:lnTo>
                <a:lnTo>
                  <a:pt x="2959" y="5248"/>
                </a:lnTo>
                <a:lnTo>
                  <a:pt x="3051" y="5248"/>
                </a:lnTo>
                <a:lnTo>
                  <a:pt x="3051" y="5300"/>
                </a:lnTo>
                <a:lnTo>
                  <a:pt x="3097" y="5300"/>
                </a:lnTo>
                <a:lnTo>
                  <a:pt x="3097" y="5413"/>
                </a:lnTo>
                <a:lnTo>
                  <a:pt x="3209" y="5413"/>
                </a:lnTo>
                <a:lnTo>
                  <a:pt x="3234" y="5413"/>
                </a:lnTo>
                <a:lnTo>
                  <a:pt x="3347" y="5413"/>
                </a:lnTo>
                <a:lnTo>
                  <a:pt x="3347" y="5578"/>
                </a:lnTo>
                <a:lnTo>
                  <a:pt x="3347" y="5743"/>
                </a:lnTo>
                <a:lnTo>
                  <a:pt x="3372" y="5743"/>
                </a:lnTo>
                <a:lnTo>
                  <a:pt x="3372" y="5795"/>
                </a:lnTo>
                <a:lnTo>
                  <a:pt x="3393" y="5795"/>
                </a:lnTo>
                <a:lnTo>
                  <a:pt x="3393" y="5908"/>
                </a:lnTo>
                <a:lnTo>
                  <a:pt x="3531" y="5908"/>
                </a:lnTo>
                <a:lnTo>
                  <a:pt x="3577" y="5908"/>
                </a:lnTo>
                <a:lnTo>
                  <a:pt x="3623" y="5908"/>
                </a:lnTo>
                <a:lnTo>
                  <a:pt x="3623" y="6064"/>
                </a:lnTo>
                <a:lnTo>
                  <a:pt x="3648" y="6064"/>
                </a:lnTo>
                <a:lnTo>
                  <a:pt x="3648" y="6125"/>
                </a:lnTo>
                <a:lnTo>
                  <a:pt x="3694" y="6125"/>
                </a:lnTo>
                <a:lnTo>
                  <a:pt x="3694" y="6229"/>
                </a:lnTo>
                <a:lnTo>
                  <a:pt x="3807" y="6229"/>
                </a:lnTo>
                <a:lnTo>
                  <a:pt x="3807" y="6342"/>
                </a:lnTo>
                <a:lnTo>
                  <a:pt x="3899" y="6342"/>
                </a:lnTo>
                <a:lnTo>
                  <a:pt x="3899" y="6394"/>
                </a:lnTo>
                <a:lnTo>
                  <a:pt x="3924" y="6394"/>
                </a:lnTo>
                <a:lnTo>
                  <a:pt x="3924" y="6507"/>
                </a:lnTo>
                <a:lnTo>
                  <a:pt x="3991" y="6507"/>
                </a:lnTo>
                <a:lnTo>
                  <a:pt x="3991" y="6560"/>
                </a:lnTo>
                <a:lnTo>
                  <a:pt x="4016" y="6560"/>
                </a:lnTo>
                <a:lnTo>
                  <a:pt x="4016" y="6672"/>
                </a:lnTo>
                <a:lnTo>
                  <a:pt x="4200" y="6672"/>
                </a:lnTo>
                <a:lnTo>
                  <a:pt x="4200" y="6725"/>
                </a:lnTo>
                <a:lnTo>
                  <a:pt x="4221" y="6725"/>
                </a:lnTo>
                <a:lnTo>
                  <a:pt x="4221" y="6829"/>
                </a:lnTo>
                <a:lnTo>
                  <a:pt x="4267" y="6829"/>
                </a:lnTo>
                <a:lnTo>
                  <a:pt x="4267" y="6890"/>
                </a:lnTo>
                <a:lnTo>
                  <a:pt x="4405" y="6890"/>
                </a:lnTo>
                <a:lnTo>
                  <a:pt x="4405" y="6994"/>
                </a:lnTo>
                <a:lnTo>
                  <a:pt x="4496" y="6994"/>
                </a:lnTo>
                <a:lnTo>
                  <a:pt x="4496" y="7107"/>
                </a:lnTo>
                <a:lnTo>
                  <a:pt x="4726" y="7107"/>
                </a:lnTo>
                <a:lnTo>
                  <a:pt x="4726" y="7159"/>
                </a:lnTo>
                <a:lnTo>
                  <a:pt x="4747" y="7159"/>
                </a:lnTo>
                <a:lnTo>
                  <a:pt x="4793" y="7159"/>
                </a:lnTo>
                <a:lnTo>
                  <a:pt x="4793" y="7272"/>
                </a:lnTo>
                <a:lnTo>
                  <a:pt x="5002" y="7272"/>
                </a:lnTo>
                <a:lnTo>
                  <a:pt x="5002" y="7324"/>
                </a:lnTo>
                <a:lnTo>
                  <a:pt x="5048" y="7324"/>
                </a:lnTo>
                <a:lnTo>
                  <a:pt x="5048" y="7437"/>
                </a:lnTo>
                <a:lnTo>
                  <a:pt x="5115" y="7437"/>
                </a:lnTo>
                <a:lnTo>
                  <a:pt x="5115" y="7489"/>
                </a:lnTo>
                <a:lnTo>
                  <a:pt x="5140" y="7489"/>
                </a:lnTo>
                <a:lnTo>
                  <a:pt x="5140" y="7602"/>
                </a:lnTo>
                <a:lnTo>
                  <a:pt x="5207" y="7602"/>
                </a:lnTo>
                <a:lnTo>
                  <a:pt x="5621" y="7602"/>
                </a:lnTo>
                <a:lnTo>
                  <a:pt x="5621" y="7706"/>
                </a:lnTo>
                <a:lnTo>
                  <a:pt x="5687" y="7706"/>
                </a:lnTo>
                <a:lnTo>
                  <a:pt x="5896" y="7706"/>
                </a:lnTo>
                <a:lnTo>
                  <a:pt x="5896" y="7758"/>
                </a:lnTo>
                <a:lnTo>
                  <a:pt x="6423" y="7758"/>
                </a:lnTo>
                <a:lnTo>
                  <a:pt x="6444" y="7758"/>
                </a:lnTo>
                <a:lnTo>
                  <a:pt x="6444" y="7871"/>
                </a:lnTo>
                <a:lnTo>
                  <a:pt x="6444" y="7924"/>
                </a:lnTo>
                <a:lnTo>
                  <a:pt x="6490" y="7924"/>
                </a:lnTo>
                <a:lnTo>
                  <a:pt x="6490" y="8036"/>
                </a:lnTo>
                <a:lnTo>
                  <a:pt x="6674" y="8036"/>
                </a:lnTo>
                <a:lnTo>
                  <a:pt x="6674" y="8141"/>
                </a:lnTo>
                <a:lnTo>
                  <a:pt x="6720" y="8141"/>
                </a:lnTo>
                <a:lnTo>
                  <a:pt x="6720" y="8202"/>
                </a:lnTo>
                <a:lnTo>
                  <a:pt x="6791" y="8202"/>
                </a:lnTo>
                <a:lnTo>
                  <a:pt x="6791" y="8306"/>
                </a:lnTo>
                <a:lnTo>
                  <a:pt x="6858" y="8306"/>
                </a:lnTo>
                <a:lnTo>
                  <a:pt x="6858" y="8419"/>
                </a:lnTo>
                <a:lnTo>
                  <a:pt x="6975" y="8419"/>
                </a:lnTo>
                <a:lnTo>
                  <a:pt x="6975" y="8471"/>
                </a:lnTo>
                <a:lnTo>
                  <a:pt x="6995" y="8471"/>
                </a:lnTo>
                <a:lnTo>
                  <a:pt x="6995" y="8584"/>
                </a:lnTo>
                <a:lnTo>
                  <a:pt x="7066" y="8584"/>
                </a:lnTo>
                <a:lnTo>
                  <a:pt x="7066" y="8636"/>
                </a:lnTo>
                <a:lnTo>
                  <a:pt x="7158" y="8636"/>
                </a:lnTo>
                <a:lnTo>
                  <a:pt x="7204" y="8636"/>
                </a:lnTo>
                <a:lnTo>
                  <a:pt x="7225" y="8636"/>
                </a:lnTo>
                <a:lnTo>
                  <a:pt x="7250" y="8636"/>
                </a:lnTo>
                <a:lnTo>
                  <a:pt x="7317" y="8636"/>
                </a:lnTo>
                <a:lnTo>
                  <a:pt x="7342" y="8636"/>
                </a:lnTo>
                <a:lnTo>
                  <a:pt x="7363" y="8636"/>
                </a:lnTo>
                <a:lnTo>
                  <a:pt x="7384" y="8636"/>
                </a:lnTo>
                <a:lnTo>
                  <a:pt x="7409" y="8636"/>
                </a:lnTo>
                <a:lnTo>
                  <a:pt x="7430" y="8636"/>
                </a:lnTo>
                <a:lnTo>
                  <a:pt x="7455" y="8636"/>
                </a:lnTo>
                <a:lnTo>
                  <a:pt x="7476" y="8636"/>
                </a:lnTo>
                <a:lnTo>
                  <a:pt x="7476" y="8749"/>
                </a:lnTo>
                <a:lnTo>
                  <a:pt x="7476" y="8853"/>
                </a:lnTo>
                <a:lnTo>
                  <a:pt x="7501" y="8853"/>
                </a:lnTo>
                <a:lnTo>
                  <a:pt x="7522" y="8853"/>
                </a:lnTo>
                <a:lnTo>
                  <a:pt x="7547" y="8853"/>
                </a:lnTo>
                <a:lnTo>
                  <a:pt x="7593" y="8853"/>
                </a:lnTo>
                <a:lnTo>
                  <a:pt x="7639" y="8853"/>
                </a:lnTo>
                <a:lnTo>
                  <a:pt x="7685" y="8853"/>
                </a:lnTo>
                <a:lnTo>
                  <a:pt x="7685" y="8966"/>
                </a:lnTo>
                <a:lnTo>
                  <a:pt x="7706" y="8966"/>
                </a:lnTo>
                <a:lnTo>
                  <a:pt x="7752" y="8966"/>
                </a:lnTo>
                <a:lnTo>
                  <a:pt x="7844" y="8966"/>
                </a:lnTo>
                <a:lnTo>
                  <a:pt x="7890" y="8966"/>
                </a:lnTo>
                <a:lnTo>
                  <a:pt x="7890" y="9131"/>
                </a:lnTo>
                <a:lnTo>
                  <a:pt x="7915" y="9131"/>
                </a:lnTo>
                <a:lnTo>
                  <a:pt x="7936" y="9131"/>
                </a:lnTo>
                <a:lnTo>
                  <a:pt x="7961" y="9131"/>
                </a:lnTo>
                <a:lnTo>
                  <a:pt x="7961" y="9235"/>
                </a:lnTo>
                <a:lnTo>
                  <a:pt x="8007" y="9235"/>
                </a:lnTo>
                <a:lnTo>
                  <a:pt x="8028" y="9235"/>
                </a:lnTo>
                <a:lnTo>
                  <a:pt x="8053" y="9235"/>
                </a:lnTo>
                <a:lnTo>
                  <a:pt x="8099" y="9235"/>
                </a:lnTo>
                <a:lnTo>
                  <a:pt x="8120" y="9235"/>
                </a:lnTo>
                <a:lnTo>
                  <a:pt x="8165" y="9235"/>
                </a:lnTo>
                <a:lnTo>
                  <a:pt x="8257" y="9235"/>
                </a:lnTo>
                <a:lnTo>
                  <a:pt x="8282" y="9235"/>
                </a:lnTo>
                <a:lnTo>
                  <a:pt x="8303" y="9235"/>
                </a:lnTo>
                <a:lnTo>
                  <a:pt x="8328" y="9235"/>
                </a:lnTo>
                <a:lnTo>
                  <a:pt x="8328" y="9401"/>
                </a:lnTo>
                <a:lnTo>
                  <a:pt x="8349" y="9401"/>
                </a:lnTo>
                <a:lnTo>
                  <a:pt x="8374" y="9401"/>
                </a:lnTo>
                <a:lnTo>
                  <a:pt x="8395" y="9401"/>
                </a:lnTo>
                <a:lnTo>
                  <a:pt x="8441" y="9401"/>
                </a:lnTo>
                <a:lnTo>
                  <a:pt x="8487" y="9401"/>
                </a:lnTo>
                <a:lnTo>
                  <a:pt x="8554" y="9401"/>
                </a:lnTo>
                <a:lnTo>
                  <a:pt x="8600" y="9401"/>
                </a:lnTo>
                <a:lnTo>
                  <a:pt x="8625" y="9401"/>
                </a:lnTo>
                <a:lnTo>
                  <a:pt x="8625" y="9566"/>
                </a:lnTo>
                <a:lnTo>
                  <a:pt x="8763" y="9566"/>
                </a:lnTo>
                <a:lnTo>
                  <a:pt x="8784" y="9566"/>
                </a:lnTo>
                <a:lnTo>
                  <a:pt x="8784" y="9731"/>
                </a:lnTo>
                <a:lnTo>
                  <a:pt x="8809" y="9731"/>
                </a:lnTo>
                <a:lnTo>
                  <a:pt x="8876" y="9731"/>
                </a:lnTo>
                <a:lnTo>
                  <a:pt x="8901" y="9731"/>
                </a:lnTo>
                <a:lnTo>
                  <a:pt x="8922" y="9731"/>
                </a:lnTo>
                <a:lnTo>
                  <a:pt x="8947" y="9731"/>
                </a:lnTo>
                <a:lnTo>
                  <a:pt x="9039" y="9731"/>
                </a:lnTo>
                <a:lnTo>
                  <a:pt x="9085" y="9731"/>
                </a:lnTo>
                <a:lnTo>
                  <a:pt x="9177" y="9731"/>
                </a:lnTo>
                <a:lnTo>
                  <a:pt x="9198" y="9731"/>
                </a:lnTo>
                <a:lnTo>
                  <a:pt x="9198" y="9948"/>
                </a:lnTo>
                <a:lnTo>
                  <a:pt x="9223" y="9948"/>
                </a:lnTo>
                <a:lnTo>
                  <a:pt x="9244" y="9948"/>
                </a:lnTo>
                <a:lnTo>
                  <a:pt x="9315" y="9948"/>
                </a:lnTo>
                <a:lnTo>
                  <a:pt x="9382" y="9948"/>
                </a:lnTo>
                <a:lnTo>
                  <a:pt x="9473" y="9948"/>
                </a:lnTo>
                <a:lnTo>
                  <a:pt x="9519" y="9948"/>
                </a:lnTo>
                <a:lnTo>
                  <a:pt x="9586" y="9948"/>
                </a:lnTo>
                <a:lnTo>
                  <a:pt x="9632" y="9948"/>
                </a:lnTo>
                <a:lnTo>
                  <a:pt x="9657" y="9948"/>
                </a:lnTo>
                <a:lnTo>
                  <a:pt x="9724" y="9948"/>
                </a:lnTo>
                <a:lnTo>
                  <a:pt x="9749" y="9948"/>
                </a:lnTo>
                <a:lnTo>
                  <a:pt x="9770" y="9948"/>
                </a:lnTo>
                <a:lnTo>
                  <a:pt x="9841" y="9948"/>
                </a:lnTo>
                <a:lnTo>
                  <a:pt x="9908" y="9948"/>
                </a:lnTo>
                <a:lnTo>
                  <a:pt x="10000" y="9948"/>
                </a:lnTo>
              </a:path>
            </a:pathLst>
          </a:custGeom>
          <a:noFill/>
          <a:ln w="38100">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91350" tIns="45675" rIns="91350" bIns="4567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808285">
                  <a:lumMod val="50000"/>
                </a:srgbClr>
              </a:solidFill>
              <a:effectLst/>
              <a:uLnTx/>
              <a:uFillTx/>
              <a:latin typeface="Arial"/>
              <a:ea typeface="+mn-ea"/>
              <a:cs typeface="+mn-cs"/>
            </a:endParaRPr>
          </a:p>
        </p:txBody>
      </p:sp>
      <p:grpSp>
        <p:nvGrpSpPr>
          <p:cNvPr id="203" name="Group 202">
            <a:extLst>
              <a:ext uri="{FF2B5EF4-FFF2-40B4-BE49-F238E27FC236}">
                <a16:creationId xmlns:a16="http://schemas.microsoft.com/office/drawing/2014/main" id="{3AF80720-58BA-4829-81AA-A55C67AF9471}"/>
              </a:ext>
            </a:extLst>
          </p:cNvPr>
          <p:cNvGrpSpPr/>
          <p:nvPr/>
        </p:nvGrpSpPr>
        <p:grpSpPr>
          <a:xfrm>
            <a:off x="883445" y="1395851"/>
            <a:ext cx="4469606" cy="1431132"/>
            <a:chOff x="883444" y="1423987"/>
            <a:chExt cx="4469606" cy="1431132"/>
          </a:xfrm>
        </p:grpSpPr>
        <p:sp>
          <p:nvSpPr>
            <p:cNvPr id="204" name="Freeform 134">
              <a:extLst>
                <a:ext uri="{FF2B5EF4-FFF2-40B4-BE49-F238E27FC236}">
                  <a16:creationId xmlns:a16="http://schemas.microsoft.com/office/drawing/2014/main" id="{24681FB6-B0BF-4F93-8791-816C22DEA05C}"/>
                </a:ext>
              </a:extLst>
            </p:cNvPr>
            <p:cNvSpPr/>
            <p:nvPr/>
          </p:nvSpPr>
          <p:spPr>
            <a:xfrm>
              <a:off x="5003006" y="2746561"/>
              <a:ext cx="350044" cy="108558"/>
            </a:xfrm>
            <a:custGeom>
              <a:avLst/>
              <a:gdLst>
                <a:gd name="connsiteX0" fmla="*/ 347662 w 347662"/>
                <a:gd name="connsiteY0" fmla="*/ 104775 h 104775"/>
                <a:gd name="connsiteX1" fmla="*/ 347662 w 347662"/>
                <a:gd name="connsiteY1" fmla="*/ 40481 h 104775"/>
                <a:gd name="connsiteX2" fmla="*/ 0 w 347662"/>
                <a:gd name="connsiteY2" fmla="*/ 40481 h 104775"/>
                <a:gd name="connsiteX3" fmla="*/ 0 w 347662"/>
                <a:gd name="connsiteY3" fmla="*/ 0 h 104775"/>
                <a:gd name="connsiteX0" fmla="*/ 350044 w 350044"/>
                <a:gd name="connsiteY0" fmla="*/ 108558 h 108558"/>
                <a:gd name="connsiteX1" fmla="*/ 350044 w 350044"/>
                <a:gd name="connsiteY1" fmla="*/ 44264 h 108558"/>
                <a:gd name="connsiteX2" fmla="*/ 2382 w 350044"/>
                <a:gd name="connsiteY2" fmla="*/ 44264 h 108558"/>
                <a:gd name="connsiteX3" fmla="*/ 2382 w 350044"/>
                <a:gd name="connsiteY3" fmla="*/ 3783 h 108558"/>
                <a:gd name="connsiteX4" fmla="*/ 0 w 350044"/>
                <a:gd name="connsiteY4" fmla="*/ 1402 h 10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44" h="108558">
                  <a:moveTo>
                    <a:pt x="350044" y="108558"/>
                  </a:moveTo>
                  <a:lnTo>
                    <a:pt x="350044" y="44264"/>
                  </a:lnTo>
                  <a:lnTo>
                    <a:pt x="2382" y="44264"/>
                  </a:lnTo>
                  <a:lnTo>
                    <a:pt x="2382" y="3783"/>
                  </a:lnTo>
                  <a:cubicBezTo>
                    <a:pt x="1985" y="-3361"/>
                    <a:pt x="496" y="1898"/>
                    <a:pt x="0" y="1402"/>
                  </a:cubicBezTo>
                </a:path>
              </a:pathLst>
            </a:custGeom>
            <a:noFill/>
            <a:ln w="38100" cap="flat" cmpd="sng" algn="ctr">
              <a:solidFill>
                <a:srgbClr val="7B85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808285">
                    <a:lumMod val="50000"/>
                  </a:srgbClr>
                </a:solidFill>
                <a:effectLst/>
                <a:uLnTx/>
                <a:uFillTx/>
                <a:latin typeface="Arial"/>
                <a:ea typeface="+mn-ea"/>
                <a:cs typeface="+mn-cs"/>
              </a:endParaRPr>
            </a:p>
          </p:txBody>
        </p:sp>
        <p:sp>
          <p:nvSpPr>
            <p:cNvPr id="205" name="Freeform 135">
              <a:extLst>
                <a:ext uri="{FF2B5EF4-FFF2-40B4-BE49-F238E27FC236}">
                  <a16:creationId xmlns:a16="http://schemas.microsoft.com/office/drawing/2014/main" id="{F2E715EE-EF4E-42A9-997E-96E136FD4F45}"/>
                </a:ext>
              </a:extLst>
            </p:cNvPr>
            <p:cNvSpPr/>
            <p:nvPr/>
          </p:nvSpPr>
          <p:spPr>
            <a:xfrm>
              <a:off x="883444" y="1423987"/>
              <a:ext cx="473869" cy="135732"/>
            </a:xfrm>
            <a:custGeom>
              <a:avLst/>
              <a:gdLst>
                <a:gd name="connsiteX0" fmla="*/ 0 w 473869"/>
                <a:gd name="connsiteY0" fmla="*/ 0 h 135732"/>
                <a:gd name="connsiteX1" fmla="*/ 78581 w 473869"/>
                <a:gd name="connsiteY1" fmla="*/ 0 h 135732"/>
                <a:gd name="connsiteX2" fmla="*/ 78581 w 473869"/>
                <a:gd name="connsiteY2" fmla="*/ 11907 h 135732"/>
                <a:gd name="connsiteX3" fmla="*/ 102394 w 473869"/>
                <a:gd name="connsiteY3" fmla="*/ 11907 h 135732"/>
                <a:gd name="connsiteX4" fmla="*/ 102394 w 473869"/>
                <a:gd name="connsiteY4" fmla="*/ 69057 h 135732"/>
                <a:gd name="connsiteX5" fmla="*/ 204788 w 473869"/>
                <a:gd name="connsiteY5" fmla="*/ 69057 h 135732"/>
                <a:gd name="connsiteX6" fmla="*/ 204788 w 473869"/>
                <a:gd name="connsiteY6" fmla="*/ 97632 h 135732"/>
                <a:gd name="connsiteX7" fmla="*/ 228600 w 473869"/>
                <a:gd name="connsiteY7" fmla="*/ 97632 h 135732"/>
                <a:gd name="connsiteX8" fmla="*/ 228600 w 473869"/>
                <a:gd name="connsiteY8" fmla="*/ 109538 h 135732"/>
                <a:gd name="connsiteX9" fmla="*/ 257175 w 473869"/>
                <a:gd name="connsiteY9" fmla="*/ 109538 h 135732"/>
                <a:gd name="connsiteX10" fmla="*/ 257175 w 473869"/>
                <a:gd name="connsiteY10" fmla="*/ 119063 h 135732"/>
                <a:gd name="connsiteX11" fmla="*/ 271463 w 473869"/>
                <a:gd name="connsiteY11" fmla="*/ 119063 h 135732"/>
                <a:gd name="connsiteX12" fmla="*/ 271463 w 473869"/>
                <a:gd name="connsiteY12" fmla="*/ 135732 h 135732"/>
                <a:gd name="connsiteX13" fmla="*/ 473869 w 473869"/>
                <a:gd name="connsiteY13" fmla="*/ 135732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3869" h="135732">
                  <a:moveTo>
                    <a:pt x="0" y="0"/>
                  </a:moveTo>
                  <a:lnTo>
                    <a:pt x="78581" y="0"/>
                  </a:lnTo>
                  <a:lnTo>
                    <a:pt x="78581" y="11907"/>
                  </a:lnTo>
                  <a:lnTo>
                    <a:pt x="102394" y="11907"/>
                  </a:lnTo>
                  <a:lnTo>
                    <a:pt x="102394" y="69057"/>
                  </a:lnTo>
                  <a:lnTo>
                    <a:pt x="204788" y="69057"/>
                  </a:lnTo>
                  <a:lnTo>
                    <a:pt x="204788" y="97632"/>
                  </a:lnTo>
                  <a:lnTo>
                    <a:pt x="228600" y="97632"/>
                  </a:lnTo>
                  <a:lnTo>
                    <a:pt x="228600" y="109538"/>
                  </a:lnTo>
                  <a:lnTo>
                    <a:pt x="257175" y="109538"/>
                  </a:lnTo>
                  <a:lnTo>
                    <a:pt x="257175" y="119063"/>
                  </a:lnTo>
                  <a:lnTo>
                    <a:pt x="271463" y="119063"/>
                  </a:lnTo>
                  <a:lnTo>
                    <a:pt x="271463" y="135732"/>
                  </a:lnTo>
                  <a:lnTo>
                    <a:pt x="473869" y="135732"/>
                  </a:lnTo>
                </a:path>
              </a:pathLst>
            </a:custGeom>
            <a:noFill/>
            <a:ln w="38100" cap="flat" cmpd="sng" algn="ctr">
              <a:solidFill>
                <a:srgbClr val="7B85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808285">
                    <a:lumMod val="50000"/>
                  </a:srgbClr>
                </a:solidFill>
                <a:effectLst/>
                <a:uLnTx/>
                <a:uFillTx/>
                <a:latin typeface="Arial"/>
                <a:ea typeface="+mn-ea"/>
                <a:cs typeface="+mn-cs"/>
              </a:endParaRPr>
            </a:p>
          </p:txBody>
        </p:sp>
        <p:sp>
          <p:nvSpPr>
            <p:cNvPr id="206" name="Freeform 136">
              <a:extLst>
                <a:ext uri="{FF2B5EF4-FFF2-40B4-BE49-F238E27FC236}">
                  <a16:creationId xmlns:a16="http://schemas.microsoft.com/office/drawing/2014/main" id="{C07FC95C-A58B-4BE0-B630-1B5E244EE690}"/>
                </a:ext>
              </a:extLst>
            </p:cNvPr>
            <p:cNvSpPr/>
            <p:nvPr/>
          </p:nvSpPr>
          <p:spPr>
            <a:xfrm>
              <a:off x="1624015" y="1688307"/>
              <a:ext cx="740568" cy="264319"/>
            </a:xfrm>
            <a:custGeom>
              <a:avLst/>
              <a:gdLst>
                <a:gd name="connsiteX0" fmla="*/ 0 w 1009650"/>
                <a:gd name="connsiteY0" fmla="*/ 0 h 395287"/>
                <a:gd name="connsiteX1" fmla="*/ 0 w 1009650"/>
                <a:gd name="connsiteY1" fmla="*/ 57150 h 395287"/>
                <a:gd name="connsiteX2" fmla="*/ 35719 w 1009650"/>
                <a:gd name="connsiteY2" fmla="*/ 57150 h 395287"/>
                <a:gd name="connsiteX3" fmla="*/ 35719 w 1009650"/>
                <a:gd name="connsiteY3" fmla="*/ 85725 h 395287"/>
                <a:gd name="connsiteX4" fmla="*/ 35719 w 1009650"/>
                <a:gd name="connsiteY4" fmla="*/ 85725 h 395287"/>
                <a:gd name="connsiteX5" fmla="*/ 35719 w 1009650"/>
                <a:gd name="connsiteY5" fmla="*/ 123825 h 395287"/>
                <a:gd name="connsiteX6" fmla="*/ 107157 w 1009650"/>
                <a:gd name="connsiteY6" fmla="*/ 123825 h 395287"/>
                <a:gd name="connsiteX7" fmla="*/ 107157 w 1009650"/>
                <a:gd name="connsiteY7" fmla="*/ 130968 h 395287"/>
                <a:gd name="connsiteX8" fmla="*/ 269082 w 1009650"/>
                <a:gd name="connsiteY8" fmla="*/ 130968 h 395287"/>
                <a:gd name="connsiteX9" fmla="*/ 269082 w 1009650"/>
                <a:gd name="connsiteY9" fmla="*/ 159543 h 395287"/>
                <a:gd name="connsiteX10" fmla="*/ 340519 w 1009650"/>
                <a:gd name="connsiteY10" fmla="*/ 159543 h 395287"/>
                <a:gd name="connsiteX11" fmla="*/ 340519 w 1009650"/>
                <a:gd name="connsiteY11" fmla="*/ 183356 h 395287"/>
                <a:gd name="connsiteX12" fmla="*/ 397669 w 1009650"/>
                <a:gd name="connsiteY12" fmla="*/ 183356 h 395287"/>
                <a:gd name="connsiteX13" fmla="*/ 397669 w 1009650"/>
                <a:gd name="connsiteY13" fmla="*/ 211931 h 395287"/>
                <a:gd name="connsiteX14" fmla="*/ 416719 w 1009650"/>
                <a:gd name="connsiteY14" fmla="*/ 211931 h 395287"/>
                <a:gd name="connsiteX15" fmla="*/ 416719 w 1009650"/>
                <a:gd name="connsiteY15" fmla="*/ 245268 h 395287"/>
                <a:gd name="connsiteX16" fmla="*/ 500063 w 1009650"/>
                <a:gd name="connsiteY16" fmla="*/ 245268 h 395287"/>
                <a:gd name="connsiteX17" fmla="*/ 500063 w 1009650"/>
                <a:gd name="connsiteY17" fmla="*/ 276225 h 395287"/>
                <a:gd name="connsiteX18" fmla="*/ 557213 w 1009650"/>
                <a:gd name="connsiteY18" fmla="*/ 276225 h 395287"/>
                <a:gd name="connsiteX19" fmla="*/ 557213 w 1009650"/>
                <a:gd name="connsiteY19" fmla="*/ 309562 h 395287"/>
                <a:gd name="connsiteX20" fmla="*/ 628650 w 1009650"/>
                <a:gd name="connsiteY20" fmla="*/ 309562 h 395287"/>
                <a:gd name="connsiteX21" fmla="*/ 628650 w 1009650"/>
                <a:gd name="connsiteY21" fmla="*/ 338137 h 395287"/>
                <a:gd name="connsiteX22" fmla="*/ 692944 w 1009650"/>
                <a:gd name="connsiteY22" fmla="*/ 338137 h 395287"/>
                <a:gd name="connsiteX23" fmla="*/ 692944 w 1009650"/>
                <a:gd name="connsiteY23" fmla="*/ 359568 h 395287"/>
                <a:gd name="connsiteX24" fmla="*/ 759619 w 1009650"/>
                <a:gd name="connsiteY24" fmla="*/ 359568 h 395287"/>
                <a:gd name="connsiteX25" fmla="*/ 759619 w 1009650"/>
                <a:gd name="connsiteY25" fmla="*/ 376237 h 395287"/>
                <a:gd name="connsiteX26" fmla="*/ 842963 w 1009650"/>
                <a:gd name="connsiteY26" fmla="*/ 376237 h 395287"/>
                <a:gd name="connsiteX27" fmla="*/ 842963 w 1009650"/>
                <a:gd name="connsiteY27" fmla="*/ 395287 h 395287"/>
                <a:gd name="connsiteX28" fmla="*/ 1009650 w 1009650"/>
                <a:gd name="connsiteY28" fmla="*/ 395287 h 395287"/>
                <a:gd name="connsiteX0" fmla="*/ 0 w 1020711"/>
                <a:gd name="connsiteY0" fmla="*/ 0 h 395287"/>
                <a:gd name="connsiteX1" fmla="*/ 0 w 1020711"/>
                <a:gd name="connsiteY1" fmla="*/ 57150 h 395287"/>
                <a:gd name="connsiteX2" fmla="*/ 35719 w 1020711"/>
                <a:gd name="connsiteY2" fmla="*/ 57150 h 395287"/>
                <a:gd name="connsiteX3" fmla="*/ 35719 w 1020711"/>
                <a:gd name="connsiteY3" fmla="*/ 85725 h 395287"/>
                <a:gd name="connsiteX4" fmla="*/ 35719 w 1020711"/>
                <a:gd name="connsiteY4" fmla="*/ 85725 h 395287"/>
                <a:gd name="connsiteX5" fmla="*/ 35719 w 1020711"/>
                <a:gd name="connsiteY5" fmla="*/ 123825 h 395287"/>
                <a:gd name="connsiteX6" fmla="*/ 107157 w 1020711"/>
                <a:gd name="connsiteY6" fmla="*/ 123825 h 395287"/>
                <a:gd name="connsiteX7" fmla="*/ 107157 w 1020711"/>
                <a:gd name="connsiteY7" fmla="*/ 130968 h 395287"/>
                <a:gd name="connsiteX8" fmla="*/ 269082 w 1020711"/>
                <a:gd name="connsiteY8" fmla="*/ 130968 h 395287"/>
                <a:gd name="connsiteX9" fmla="*/ 269082 w 1020711"/>
                <a:gd name="connsiteY9" fmla="*/ 159543 h 395287"/>
                <a:gd name="connsiteX10" fmla="*/ 340519 w 1020711"/>
                <a:gd name="connsiteY10" fmla="*/ 159543 h 395287"/>
                <a:gd name="connsiteX11" fmla="*/ 340519 w 1020711"/>
                <a:gd name="connsiteY11" fmla="*/ 183356 h 395287"/>
                <a:gd name="connsiteX12" fmla="*/ 397669 w 1020711"/>
                <a:gd name="connsiteY12" fmla="*/ 183356 h 395287"/>
                <a:gd name="connsiteX13" fmla="*/ 397669 w 1020711"/>
                <a:gd name="connsiteY13" fmla="*/ 211931 h 395287"/>
                <a:gd name="connsiteX14" fmla="*/ 416719 w 1020711"/>
                <a:gd name="connsiteY14" fmla="*/ 211931 h 395287"/>
                <a:gd name="connsiteX15" fmla="*/ 416719 w 1020711"/>
                <a:gd name="connsiteY15" fmla="*/ 245268 h 395287"/>
                <a:gd name="connsiteX16" fmla="*/ 500063 w 1020711"/>
                <a:gd name="connsiteY16" fmla="*/ 245268 h 395287"/>
                <a:gd name="connsiteX17" fmla="*/ 500063 w 1020711"/>
                <a:gd name="connsiteY17" fmla="*/ 276225 h 395287"/>
                <a:gd name="connsiteX18" fmla="*/ 557213 w 1020711"/>
                <a:gd name="connsiteY18" fmla="*/ 276225 h 395287"/>
                <a:gd name="connsiteX19" fmla="*/ 557213 w 1020711"/>
                <a:gd name="connsiteY19" fmla="*/ 309562 h 395287"/>
                <a:gd name="connsiteX20" fmla="*/ 628650 w 1020711"/>
                <a:gd name="connsiteY20" fmla="*/ 309562 h 395287"/>
                <a:gd name="connsiteX21" fmla="*/ 628650 w 1020711"/>
                <a:gd name="connsiteY21" fmla="*/ 338137 h 395287"/>
                <a:gd name="connsiteX22" fmla="*/ 692944 w 1020711"/>
                <a:gd name="connsiteY22" fmla="*/ 338137 h 395287"/>
                <a:gd name="connsiteX23" fmla="*/ 692944 w 1020711"/>
                <a:gd name="connsiteY23" fmla="*/ 359568 h 395287"/>
                <a:gd name="connsiteX24" fmla="*/ 759619 w 1020711"/>
                <a:gd name="connsiteY24" fmla="*/ 359568 h 395287"/>
                <a:gd name="connsiteX25" fmla="*/ 759619 w 1020711"/>
                <a:gd name="connsiteY25" fmla="*/ 376237 h 395287"/>
                <a:gd name="connsiteX26" fmla="*/ 842963 w 1020711"/>
                <a:gd name="connsiteY26" fmla="*/ 376237 h 395287"/>
                <a:gd name="connsiteX27" fmla="*/ 842963 w 1020711"/>
                <a:gd name="connsiteY27" fmla="*/ 395287 h 395287"/>
                <a:gd name="connsiteX28" fmla="*/ 1009650 w 1020711"/>
                <a:gd name="connsiteY28" fmla="*/ 395287 h 395287"/>
                <a:gd name="connsiteX29" fmla="*/ 1004888 w 1020711"/>
                <a:gd name="connsiteY29" fmla="*/ 390525 h 395287"/>
                <a:gd name="connsiteX0" fmla="*/ 0 w 1022538"/>
                <a:gd name="connsiteY0" fmla="*/ 0 h 433406"/>
                <a:gd name="connsiteX1" fmla="*/ 0 w 1022538"/>
                <a:gd name="connsiteY1" fmla="*/ 57150 h 433406"/>
                <a:gd name="connsiteX2" fmla="*/ 35719 w 1022538"/>
                <a:gd name="connsiteY2" fmla="*/ 57150 h 433406"/>
                <a:gd name="connsiteX3" fmla="*/ 35719 w 1022538"/>
                <a:gd name="connsiteY3" fmla="*/ 85725 h 433406"/>
                <a:gd name="connsiteX4" fmla="*/ 35719 w 1022538"/>
                <a:gd name="connsiteY4" fmla="*/ 85725 h 433406"/>
                <a:gd name="connsiteX5" fmla="*/ 35719 w 1022538"/>
                <a:gd name="connsiteY5" fmla="*/ 123825 h 433406"/>
                <a:gd name="connsiteX6" fmla="*/ 107157 w 1022538"/>
                <a:gd name="connsiteY6" fmla="*/ 123825 h 433406"/>
                <a:gd name="connsiteX7" fmla="*/ 107157 w 1022538"/>
                <a:gd name="connsiteY7" fmla="*/ 130968 h 433406"/>
                <a:gd name="connsiteX8" fmla="*/ 269082 w 1022538"/>
                <a:gd name="connsiteY8" fmla="*/ 130968 h 433406"/>
                <a:gd name="connsiteX9" fmla="*/ 269082 w 1022538"/>
                <a:gd name="connsiteY9" fmla="*/ 159543 h 433406"/>
                <a:gd name="connsiteX10" fmla="*/ 340519 w 1022538"/>
                <a:gd name="connsiteY10" fmla="*/ 159543 h 433406"/>
                <a:gd name="connsiteX11" fmla="*/ 340519 w 1022538"/>
                <a:gd name="connsiteY11" fmla="*/ 183356 h 433406"/>
                <a:gd name="connsiteX12" fmla="*/ 397669 w 1022538"/>
                <a:gd name="connsiteY12" fmla="*/ 183356 h 433406"/>
                <a:gd name="connsiteX13" fmla="*/ 397669 w 1022538"/>
                <a:gd name="connsiteY13" fmla="*/ 211931 h 433406"/>
                <a:gd name="connsiteX14" fmla="*/ 416719 w 1022538"/>
                <a:gd name="connsiteY14" fmla="*/ 211931 h 433406"/>
                <a:gd name="connsiteX15" fmla="*/ 416719 w 1022538"/>
                <a:gd name="connsiteY15" fmla="*/ 245268 h 433406"/>
                <a:gd name="connsiteX16" fmla="*/ 500063 w 1022538"/>
                <a:gd name="connsiteY16" fmla="*/ 245268 h 433406"/>
                <a:gd name="connsiteX17" fmla="*/ 500063 w 1022538"/>
                <a:gd name="connsiteY17" fmla="*/ 276225 h 433406"/>
                <a:gd name="connsiteX18" fmla="*/ 557213 w 1022538"/>
                <a:gd name="connsiteY18" fmla="*/ 276225 h 433406"/>
                <a:gd name="connsiteX19" fmla="*/ 557213 w 1022538"/>
                <a:gd name="connsiteY19" fmla="*/ 309562 h 433406"/>
                <a:gd name="connsiteX20" fmla="*/ 628650 w 1022538"/>
                <a:gd name="connsiteY20" fmla="*/ 309562 h 433406"/>
                <a:gd name="connsiteX21" fmla="*/ 628650 w 1022538"/>
                <a:gd name="connsiteY21" fmla="*/ 338137 h 433406"/>
                <a:gd name="connsiteX22" fmla="*/ 692944 w 1022538"/>
                <a:gd name="connsiteY22" fmla="*/ 338137 h 433406"/>
                <a:gd name="connsiteX23" fmla="*/ 692944 w 1022538"/>
                <a:gd name="connsiteY23" fmla="*/ 359568 h 433406"/>
                <a:gd name="connsiteX24" fmla="*/ 759619 w 1022538"/>
                <a:gd name="connsiteY24" fmla="*/ 359568 h 433406"/>
                <a:gd name="connsiteX25" fmla="*/ 759619 w 1022538"/>
                <a:gd name="connsiteY25" fmla="*/ 376237 h 433406"/>
                <a:gd name="connsiteX26" fmla="*/ 842963 w 1022538"/>
                <a:gd name="connsiteY26" fmla="*/ 376237 h 433406"/>
                <a:gd name="connsiteX27" fmla="*/ 842963 w 1022538"/>
                <a:gd name="connsiteY27" fmla="*/ 395287 h 433406"/>
                <a:gd name="connsiteX28" fmla="*/ 1009650 w 1022538"/>
                <a:gd name="connsiteY28" fmla="*/ 395287 h 433406"/>
                <a:gd name="connsiteX29" fmla="*/ 1012032 w 1022538"/>
                <a:gd name="connsiteY29" fmla="*/ 433388 h 433406"/>
                <a:gd name="connsiteX0" fmla="*/ 0 w 1012032"/>
                <a:gd name="connsiteY0" fmla="*/ 0 h 433388"/>
                <a:gd name="connsiteX1" fmla="*/ 0 w 1012032"/>
                <a:gd name="connsiteY1" fmla="*/ 57150 h 433388"/>
                <a:gd name="connsiteX2" fmla="*/ 35719 w 1012032"/>
                <a:gd name="connsiteY2" fmla="*/ 57150 h 433388"/>
                <a:gd name="connsiteX3" fmla="*/ 35719 w 1012032"/>
                <a:gd name="connsiteY3" fmla="*/ 85725 h 433388"/>
                <a:gd name="connsiteX4" fmla="*/ 35719 w 1012032"/>
                <a:gd name="connsiteY4" fmla="*/ 85725 h 433388"/>
                <a:gd name="connsiteX5" fmla="*/ 35719 w 1012032"/>
                <a:gd name="connsiteY5" fmla="*/ 123825 h 433388"/>
                <a:gd name="connsiteX6" fmla="*/ 107157 w 1012032"/>
                <a:gd name="connsiteY6" fmla="*/ 123825 h 433388"/>
                <a:gd name="connsiteX7" fmla="*/ 107157 w 1012032"/>
                <a:gd name="connsiteY7" fmla="*/ 130968 h 433388"/>
                <a:gd name="connsiteX8" fmla="*/ 269082 w 1012032"/>
                <a:gd name="connsiteY8" fmla="*/ 130968 h 433388"/>
                <a:gd name="connsiteX9" fmla="*/ 269082 w 1012032"/>
                <a:gd name="connsiteY9" fmla="*/ 159543 h 433388"/>
                <a:gd name="connsiteX10" fmla="*/ 340519 w 1012032"/>
                <a:gd name="connsiteY10" fmla="*/ 159543 h 433388"/>
                <a:gd name="connsiteX11" fmla="*/ 340519 w 1012032"/>
                <a:gd name="connsiteY11" fmla="*/ 183356 h 433388"/>
                <a:gd name="connsiteX12" fmla="*/ 397669 w 1012032"/>
                <a:gd name="connsiteY12" fmla="*/ 183356 h 433388"/>
                <a:gd name="connsiteX13" fmla="*/ 397669 w 1012032"/>
                <a:gd name="connsiteY13" fmla="*/ 211931 h 433388"/>
                <a:gd name="connsiteX14" fmla="*/ 416719 w 1012032"/>
                <a:gd name="connsiteY14" fmla="*/ 211931 h 433388"/>
                <a:gd name="connsiteX15" fmla="*/ 416719 w 1012032"/>
                <a:gd name="connsiteY15" fmla="*/ 245268 h 433388"/>
                <a:gd name="connsiteX16" fmla="*/ 500063 w 1012032"/>
                <a:gd name="connsiteY16" fmla="*/ 245268 h 433388"/>
                <a:gd name="connsiteX17" fmla="*/ 500063 w 1012032"/>
                <a:gd name="connsiteY17" fmla="*/ 276225 h 433388"/>
                <a:gd name="connsiteX18" fmla="*/ 557213 w 1012032"/>
                <a:gd name="connsiteY18" fmla="*/ 276225 h 433388"/>
                <a:gd name="connsiteX19" fmla="*/ 557213 w 1012032"/>
                <a:gd name="connsiteY19" fmla="*/ 309562 h 433388"/>
                <a:gd name="connsiteX20" fmla="*/ 628650 w 1012032"/>
                <a:gd name="connsiteY20" fmla="*/ 309562 h 433388"/>
                <a:gd name="connsiteX21" fmla="*/ 628650 w 1012032"/>
                <a:gd name="connsiteY21" fmla="*/ 338137 h 433388"/>
                <a:gd name="connsiteX22" fmla="*/ 692944 w 1012032"/>
                <a:gd name="connsiteY22" fmla="*/ 338137 h 433388"/>
                <a:gd name="connsiteX23" fmla="*/ 692944 w 1012032"/>
                <a:gd name="connsiteY23" fmla="*/ 359568 h 433388"/>
                <a:gd name="connsiteX24" fmla="*/ 759619 w 1012032"/>
                <a:gd name="connsiteY24" fmla="*/ 359568 h 433388"/>
                <a:gd name="connsiteX25" fmla="*/ 759619 w 1012032"/>
                <a:gd name="connsiteY25" fmla="*/ 376237 h 433388"/>
                <a:gd name="connsiteX26" fmla="*/ 842963 w 1012032"/>
                <a:gd name="connsiteY26" fmla="*/ 376237 h 433388"/>
                <a:gd name="connsiteX27" fmla="*/ 842963 w 1012032"/>
                <a:gd name="connsiteY27" fmla="*/ 395287 h 433388"/>
                <a:gd name="connsiteX28" fmla="*/ 1009650 w 1012032"/>
                <a:gd name="connsiteY28" fmla="*/ 395287 h 433388"/>
                <a:gd name="connsiteX29" fmla="*/ 1012032 w 1012032"/>
                <a:gd name="connsiteY29" fmla="*/ 433388 h 433388"/>
                <a:gd name="connsiteX0" fmla="*/ 0 w 1009650"/>
                <a:gd name="connsiteY0" fmla="*/ 0 h 395287"/>
                <a:gd name="connsiteX1" fmla="*/ 0 w 1009650"/>
                <a:gd name="connsiteY1" fmla="*/ 57150 h 395287"/>
                <a:gd name="connsiteX2" fmla="*/ 35719 w 1009650"/>
                <a:gd name="connsiteY2" fmla="*/ 57150 h 395287"/>
                <a:gd name="connsiteX3" fmla="*/ 35719 w 1009650"/>
                <a:gd name="connsiteY3" fmla="*/ 85725 h 395287"/>
                <a:gd name="connsiteX4" fmla="*/ 35719 w 1009650"/>
                <a:gd name="connsiteY4" fmla="*/ 85725 h 395287"/>
                <a:gd name="connsiteX5" fmla="*/ 35719 w 1009650"/>
                <a:gd name="connsiteY5" fmla="*/ 123825 h 395287"/>
                <a:gd name="connsiteX6" fmla="*/ 107157 w 1009650"/>
                <a:gd name="connsiteY6" fmla="*/ 123825 h 395287"/>
                <a:gd name="connsiteX7" fmla="*/ 107157 w 1009650"/>
                <a:gd name="connsiteY7" fmla="*/ 130968 h 395287"/>
                <a:gd name="connsiteX8" fmla="*/ 269082 w 1009650"/>
                <a:gd name="connsiteY8" fmla="*/ 130968 h 395287"/>
                <a:gd name="connsiteX9" fmla="*/ 269082 w 1009650"/>
                <a:gd name="connsiteY9" fmla="*/ 159543 h 395287"/>
                <a:gd name="connsiteX10" fmla="*/ 340519 w 1009650"/>
                <a:gd name="connsiteY10" fmla="*/ 159543 h 395287"/>
                <a:gd name="connsiteX11" fmla="*/ 340519 w 1009650"/>
                <a:gd name="connsiteY11" fmla="*/ 183356 h 395287"/>
                <a:gd name="connsiteX12" fmla="*/ 397669 w 1009650"/>
                <a:gd name="connsiteY12" fmla="*/ 183356 h 395287"/>
                <a:gd name="connsiteX13" fmla="*/ 397669 w 1009650"/>
                <a:gd name="connsiteY13" fmla="*/ 211931 h 395287"/>
                <a:gd name="connsiteX14" fmla="*/ 416719 w 1009650"/>
                <a:gd name="connsiteY14" fmla="*/ 211931 h 395287"/>
                <a:gd name="connsiteX15" fmla="*/ 416719 w 1009650"/>
                <a:gd name="connsiteY15" fmla="*/ 245268 h 395287"/>
                <a:gd name="connsiteX16" fmla="*/ 500063 w 1009650"/>
                <a:gd name="connsiteY16" fmla="*/ 245268 h 395287"/>
                <a:gd name="connsiteX17" fmla="*/ 500063 w 1009650"/>
                <a:gd name="connsiteY17" fmla="*/ 276225 h 395287"/>
                <a:gd name="connsiteX18" fmla="*/ 557213 w 1009650"/>
                <a:gd name="connsiteY18" fmla="*/ 276225 h 395287"/>
                <a:gd name="connsiteX19" fmla="*/ 557213 w 1009650"/>
                <a:gd name="connsiteY19" fmla="*/ 309562 h 395287"/>
                <a:gd name="connsiteX20" fmla="*/ 628650 w 1009650"/>
                <a:gd name="connsiteY20" fmla="*/ 309562 h 395287"/>
                <a:gd name="connsiteX21" fmla="*/ 628650 w 1009650"/>
                <a:gd name="connsiteY21" fmla="*/ 338137 h 395287"/>
                <a:gd name="connsiteX22" fmla="*/ 692944 w 1009650"/>
                <a:gd name="connsiteY22" fmla="*/ 338137 h 395287"/>
                <a:gd name="connsiteX23" fmla="*/ 692944 w 1009650"/>
                <a:gd name="connsiteY23" fmla="*/ 359568 h 395287"/>
                <a:gd name="connsiteX24" fmla="*/ 759619 w 1009650"/>
                <a:gd name="connsiteY24" fmla="*/ 359568 h 395287"/>
                <a:gd name="connsiteX25" fmla="*/ 759619 w 1009650"/>
                <a:gd name="connsiteY25" fmla="*/ 376237 h 395287"/>
                <a:gd name="connsiteX26" fmla="*/ 842963 w 1009650"/>
                <a:gd name="connsiteY26" fmla="*/ 376237 h 395287"/>
                <a:gd name="connsiteX27" fmla="*/ 842963 w 1009650"/>
                <a:gd name="connsiteY27" fmla="*/ 395287 h 395287"/>
                <a:gd name="connsiteX28" fmla="*/ 1009650 w 1009650"/>
                <a:gd name="connsiteY28" fmla="*/ 395287 h 395287"/>
                <a:gd name="connsiteX0" fmla="*/ 0 w 1009650"/>
                <a:gd name="connsiteY0" fmla="*/ 0 h 338137"/>
                <a:gd name="connsiteX1" fmla="*/ 35719 w 1009650"/>
                <a:gd name="connsiteY1" fmla="*/ 0 h 338137"/>
                <a:gd name="connsiteX2" fmla="*/ 35719 w 1009650"/>
                <a:gd name="connsiteY2" fmla="*/ 28575 h 338137"/>
                <a:gd name="connsiteX3" fmla="*/ 35719 w 1009650"/>
                <a:gd name="connsiteY3" fmla="*/ 28575 h 338137"/>
                <a:gd name="connsiteX4" fmla="*/ 35719 w 1009650"/>
                <a:gd name="connsiteY4" fmla="*/ 66675 h 338137"/>
                <a:gd name="connsiteX5" fmla="*/ 107157 w 1009650"/>
                <a:gd name="connsiteY5" fmla="*/ 66675 h 338137"/>
                <a:gd name="connsiteX6" fmla="*/ 107157 w 1009650"/>
                <a:gd name="connsiteY6" fmla="*/ 73818 h 338137"/>
                <a:gd name="connsiteX7" fmla="*/ 269082 w 1009650"/>
                <a:gd name="connsiteY7" fmla="*/ 73818 h 338137"/>
                <a:gd name="connsiteX8" fmla="*/ 269082 w 1009650"/>
                <a:gd name="connsiteY8" fmla="*/ 102393 h 338137"/>
                <a:gd name="connsiteX9" fmla="*/ 340519 w 1009650"/>
                <a:gd name="connsiteY9" fmla="*/ 102393 h 338137"/>
                <a:gd name="connsiteX10" fmla="*/ 340519 w 1009650"/>
                <a:gd name="connsiteY10" fmla="*/ 126206 h 338137"/>
                <a:gd name="connsiteX11" fmla="*/ 397669 w 1009650"/>
                <a:gd name="connsiteY11" fmla="*/ 126206 h 338137"/>
                <a:gd name="connsiteX12" fmla="*/ 397669 w 1009650"/>
                <a:gd name="connsiteY12" fmla="*/ 154781 h 338137"/>
                <a:gd name="connsiteX13" fmla="*/ 416719 w 1009650"/>
                <a:gd name="connsiteY13" fmla="*/ 154781 h 338137"/>
                <a:gd name="connsiteX14" fmla="*/ 416719 w 1009650"/>
                <a:gd name="connsiteY14" fmla="*/ 188118 h 338137"/>
                <a:gd name="connsiteX15" fmla="*/ 500063 w 1009650"/>
                <a:gd name="connsiteY15" fmla="*/ 188118 h 338137"/>
                <a:gd name="connsiteX16" fmla="*/ 500063 w 1009650"/>
                <a:gd name="connsiteY16" fmla="*/ 219075 h 338137"/>
                <a:gd name="connsiteX17" fmla="*/ 557213 w 1009650"/>
                <a:gd name="connsiteY17" fmla="*/ 219075 h 338137"/>
                <a:gd name="connsiteX18" fmla="*/ 557213 w 1009650"/>
                <a:gd name="connsiteY18" fmla="*/ 252412 h 338137"/>
                <a:gd name="connsiteX19" fmla="*/ 628650 w 1009650"/>
                <a:gd name="connsiteY19" fmla="*/ 252412 h 338137"/>
                <a:gd name="connsiteX20" fmla="*/ 628650 w 1009650"/>
                <a:gd name="connsiteY20" fmla="*/ 280987 h 338137"/>
                <a:gd name="connsiteX21" fmla="*/ 692944 w 1009650"/>
                <a:gd name="connsiteY21" fmla="*/ 280987 h 338137"/>
                <a:gd name="connsiteX22" fmla="*/ 692944 w 1009650"/>
                <a:gd name="connsiteY22" fmla="*/ 302418 h 338137"/>
                <a:gd name="connsiteX23" fmla="*/ 759619 w 1009650"/>
                <a:gd name="connsiteY23" fmla="*/ 302418 h 338137"/>
                <a:gd name="connsiteX24" fmla="*/ 759619 w 1009650"/>
                <a:gd name="connsiteY24" fmla="*/ 319087 h 338137"/>
                <a:gd name="connsiteX25" fmla="*/ 842963 w 1009650"/>
                <a:gd name="connsiteY25" fmla="*/ 319087 h 338137"/>
                <a:gd name="connsiteX26" fmla="*/ 842963 w 1009650"/>
                <a:gd name="connsiteY26" fmla="*/ 338137 h 338137"/>
                <a:gd name="connsiteX27" fmla="*/ 1009650 w 1009650"/>
                <a:gd name="connsiteY27" fmla="*/ 338137 h 338137"/>
                <a:gd name="connsiteX0" fmla="*/ 2382 w 1012032"/>
                <a:gd name="connsiteY0" fmla="*/ 7144 h 345281"/>
                <a:gd name="connsiteX1" fmla="*/ 0 w 1012032"/>
                <a:gd name="connsiteY1" fmla="*/ 0 h 345281"/>
                <a:gd name="connsiteX2" fmla="*/ 38101 w 1012032"/>
                <a:gd name="connsiteY2" fmla="*/ 7144 h 345281"/>
                <a:gd name="connsiteX3" fmla="*/ 38101 w 1012032"/>
                <a:gd name="connsiteY3" fmla="*/ 35719 h 345281"/>
                <a:gd name="connsiteX4" fmla="*/ 38101 w 1012032"/>
                <a:gd name="connsiteY4" fmla="*/ 35719 h 345281"/>
                <a:gd name="connsiteX5" fmla="*/ 38101 w 1012032"/>
                <a:gd name="connsiteY5" fmla="*/ 73819 h 345281"/>
                <a:gd name="connsiteX6" fmla="*/ 109539 w 1012032"/>
                <a:gd name="connsiteY6" fmla="*/ 73819 h 345281"/>
                <a:gd name="connsiteX7" fmla="*/ 109539 w 1012032"/>
                <a:gd name="connsiteY7" fmla="*/ 80962 h 345281"/>
                <a:gd name="connsiteX8" fmla="*/ 271464 w 1012032"/>
                <a:gd name="connsiteY8" fmla="*/ 80962 h 345281"/>
                <a:gd name="connsiteX9" fmla="*/ 271464 w 1012032"/>
                <a:gd name="connsiteY9" fmla="*/ 109537 h 345281"/>
                <a:gd name="connsiteX10" fmla="*/ 342901 w 1012032"/>
                <a:gd name="connsiteY10" fmla="*/ 109537 h 345281"/>
                <a:gd name="connsiteX11" fmla="*/ 342901 w 1012032"/>
                <a:gd name="connsiteY11" fmla="*/ 133350 h 345281"/>
                <a:gd name="connsiteX12" fmla="*/ 400051 w 1012032"/>
                <a:gd name="connsiteY12" fmla="*/ 133350 h 345281"/>
                <a:gd name="connsiteX13" fmla="*/ 400051 w 1012032"/>
                <a:gd name="connsiteY13" fmla="*/ 161925 h 345281"/>
                <a:gd name="connsiteX14" fmla="*/ 419101 w 1012032"/>
                <a:gd name="connsiteY14" fmla="*/ 161925 h 345281"/>
                <a:gd name="connsiteX15" fmla="*/ 419101 w 1012032"/>
                <a:gd name="connsiteY15" fmla="*/ 195262 h 345281"/>
                <a:gd name="connsiteX16" fmla="*/ 502445 w 1012032"/>
                <a:gd name="connsiteY16" fmla="*/ 195262 h 345281"/>
                <a:gd name="connsiteX17" fmla="*/ 502445 w 1012032"/>
                <a:gd name="connsiteY17" fmla="*/ 226219 h 345281"/>
                <a:gd name="connsiteX18" fmla="*/ 559595 w 1012032"/>
                <a:gd name="connsiteY18" fmla="*/ 226219 h 345281"/>
                <a:gd name="connsiteX19" fmla="*/ 559595 w 1012032"/>
                <a:gd name="connsiteY19" fmla="*/ 259556 h 345281"/>
                <a:gd name="connsiteX20" fmla="*/ 631032 w 1012032"/>
                <a:gd name="connsiteY20" fmla="*/ 259556 h 345281"/>
                <a:gd name="connsiteX21" fmla="*/ 631032 w 1012032"/>
                <a:gd name="connsiteY21" fmla="*/ 288131 h 345281"/>
                <a:gd name="connsiteX22" fmla="*/ 695326 w 1012032"/>
                <a:gd name="connsiteY22" fmla="*/ 288131 h 345281"/>
                <a:gd name="connsiteX23" fmla="*/ 695326 w 1012032"/>
                <a:gd name="connsiteY23" fmla="*/ 309562 h 345281"/>
                <a:gd name="connsiteX24" fmla="*/ 762001 w 1012032"/>
                <a:gd name="connsiteY24" fmla="*/ 309562 h 345281"/>
                <a:gd name="connsiteX25" fmla="*/ 762001 w 1012032"/>
                <a:gd name="connsiteY25" fmla="*/ 326231 h 345281"/>
                <a:gd name="connsiteX26" fmla="*/ 845345 w 1012032"/>
                <a:gd name="connsiteY26" fmla="*/ 326231 h 345281"/>
                <a:gd name="connsiteX27" fmla="*/ 845345 w 1012032"/>
                <a:gd name="connsiteY27" fmla="*/ 345281 h 345281"/>
                <a:gd name="connsiteX28" fmla="*/ 1012032 w 1012032"/>
                <a:gd name="connsiteY28" fmla="*/ 345281 h 345281"/>
                <a:gd name="connsiteX0" fmla="*/ 0 w 1012032"/>
                <a:gd name="connsiteY0" fmla="*/ 0 h 345281"/>
                <a:gd name="connsiteX1" fmla="*/ 38101 w 1012032"/>
                <a:gd name="connsiteY1" fmla="*/ 7144 h 345281"/>
                <a:gd name="connsiteX2" fmla="*/ 38101 w 1012032"/>
                <a:gd name="connsiteY2" fmla="*/ 35719 h 345281"/>
                <a:gd name="connsiteX3" fmla="*/ 38101 w 1012032"/>
                <a:gd name="connsiteY3" fmla="*/ 35719 h 345281"/>
                <a:gd name="connsiteX4" fmla="*/ 38101 w 1012032"/>
                <a:gd name="connsiteY4" fmla="*/ 73819 h 345281"/>
                <a:gd name="connsiteX5" fmla="*/ 109539 w 1012032"/>
                <a:gd name="connsiteY5" fmla="*/ 73819 h 345281"/>
                <a:gd name="connsiteX6" fmla="*/ 109539 w 1012032"/>
                <a:gd name="connsiteY6" fmla="*/ 80962 h 345281"/>
                <a:gd name="connsiteX7" fmla="*/ 271464 w 1012032"/>
                <a:gd name="connsiteY7" fmla="*/ 80962 h 345281"/>
                <a:gd name="connsiteX8" fmla="*/ 271464 w 1012032"/>
                <a:gd name="connsiteY8" fmla="*/ 109537 h 345281"/>
                <a:gd name="connsiteX9" fmla="*/ 342901 w 1012032"/>
                <a:gd name="connsiteY9" fmla="*/ 109537 h 345281"/>
                <a:gd name="connsiteX10" fmla="*/ 342901 w 1012032"/>
                <a:gd name="connsiteY10" fmla="*/ 133350 h 345281"/>
                <a:gd name="connsiteX11" fmla="*/ 400051 w 1012032"/>
                <a:gd name="connsiteY11" fmla="*/ 133350 h 345281"/>
                <a:gd name="connsiteX12" fmla="*/ 400051 w 1012032"/>
                <a:gd name="connsiteY12" fmla="*/ 161925 h 345281"/>
                <a:gd name="connsiteX13" fmla="*/ 419101 w 1012032"/>
                <a:gd name="connsiteY13" fmla="*/ 161925 h 345281"/>
                <a:gd name="connsiteX14" fmla="*/ 419101 w 1012032"/>
                <a:gd name="connsiteY14" fmla="*/ 195262 h 345281"/>
                <a:gd name="connsiteX15" fmla="*/ 502445 w 1012032"/>
                <a:gd name="connsiteY15" fmla="*/ 195262 h 345281"/>
                <a:gd name="connsiteX16" fmla="*/ 502445 w 1012032"/>
                <a:gd name="connsiteY16" fmla="*/ 226219 h 345281"/>
                <a:gd name="connsiteX17" fmla="*/ 559595 w 1012032"/>
                <a:gd name="connsiteY17" fmla="*/ 226219 h 345281"/>
                <a:gd name="connsiteX18" fmla="*/ 559595 w 1012032"/>
                <a:gd name="connsiteY18" fmla="*/ 259556 h 345281"/>
                <a:gd name="connsiteX19" fmla="*/ 631032 w 1012032"/>
                <a:gd name="connsiteY19" fmla="*/ 259556 h 345281"/>
                <a:gd name="connsiteX20" fmla="*/ 631032 w 1012032"/>
                <a:gd name="connsiteY20" fmla="*/ 288131 h 345281"/>
                <a:gd name="connsiteX21" fmla="*/ 695326 w 1012032"/>
                <a:gd name="connsiteY21" fmla="*/ 288131 h 345281"/>
                <a:gd name="connsiteX22" fmla="*/ 695326 w 1012032"/>
                <a:gd name="connsiteY22" fmla="*/ 309562 h 345281"/>
                <a:gd name="connsiteX23" fmla="*/ 762001 w 1012032"/>
                <a:gd name="connsiteY23" fmla="*/ 309562 h 345281"/>
                <a:gd name="connsiteX24" fmla="*/ 762001 w 1012032"/>
                <a:gd name="connsiteY24" fmla="*/ 326231 h 345281"/>
                <a:gd name="connsiteX25" fmla="*/ 845345 w 1012032"/>
                <a:gd name="connsiteY25" fmla="*/ 326231 h 345281"/>
                <a:gd name="connsiteX26" fmla="*/ 845345 w 1012032"/>
                <a:gd name="connsiteY26" fmla="*/ 345281 h 345281"/>
                <a:gd name="connsiteX27" fmla="*/ 1012032 w 1012032"/>
                <a:gd name="connsiteY27" fmla="*/ 345281 h 345281"/>
                <a:gd name="connsiteX0" fmla="*/ 0 w 973931"/>
                <a:gd name="connsiteY0" fmla="*/ 0 h 338137"/>
                <a:gd name="connsiteX1" fmla="*/ 0 w 973931"/>
                <a:gd name="connsiteY1" fmla="*/ 28575 h 338137"/>
                <a:gd name="connsiteX2" fmla="*/ 0 w 973931"/>
                <a:gd name="connsiteY2" fmla="*/ 28575 h 338137"/>
                <a:gd name="connsiteX3" fmla="*/ 0 w 973931"/>
                <a:gd name="connsiteY3" fmla="*/ 66675 h 338137"/>
                <a:gd name="connsiteX4" fmla="*/ 71438 w 973931"/>
                <a:gd name="connsiteY4" fmla="*/ 66675 h 338137"/>
                <a:gd name="connsiteX5" fmla="*/ 71438 w 973931"/>
                <a:gd name="connsiteY5" fmla="*/ 73818 h 338137"/>
                <a:gd name="connsiteX6" fmla="*/ 233363 w 973931"/>
                <a:gd name="connsiteY6" fmla="*/ 73818 h 338137"/>
                <a:gd name="connsiteX7" fmla="*/ 233363 w 973931"/>
                <a:gd name="connsiteY7" fmla="*/ 102393 h 338137"/>
                <a:gd name="connsiteX8" fmla="*/ 304800 w 973931"/>
                <a:gd name="connsiteY8" fmla="*/ 102393 h 338137"/>
                <a:gd name="connsiteX9" fmla="*/ 304800 w 973931"/>
                <a:gd name="connsiteY9" fmla="*/ 126206 h 338137"/>
                <a:gd name="connsiteX10" fmla="*/ 361950 w 973931"/>
                <a:gd name="connsiteY10" fmla="*/ 126206 h 338137"/>
                <a:gd name="connsiteX11" fmla="*/ 361950 w 973931"/>
                <a:gd name="connsiteY11" fmla="*/ 154781 h 338137"/>
                <a:gd name="connsiteX12" fmla="*/ 381000 w 973931"/>
                <a:gd name="connsiteY12" fmla="*/ 154781 h 338137"/>
                <a:gd name="connsiteX13" fmla="*/ 381000 w 973931"/>
                <a:gd name="connsiteY13" fmla="*/ 188118 h 338137"/>
                <a:gd name="connsiteX14" fmla="*/ 464344 w 973931"/>
                <a:gd name="connsiteY14" fmla="*/ 188118 h 338137"/>
                <a:gd name="connsiteX15" fmla="*/ 464344 w 973931"/>
                <a:gd name="connsiteY15" fmla="*/ 219075 h 338137"/>
                <a:gd name="connsiteX16" fmla="*/ 521494 w 973931"/>
                <a:gd name="connsiteY16" fmla="*/ 219075 h 338137"/>
                <a:gd name="connsiteX17" fmla="*/ 521494 w 973931"/>
                <a:gd name="connsiteY17" fmla="*/ 252412 h 338137"/>
                <a:gd name="connsiteX18" fmla="*/ 592931 w 973931"/>
                <a:gd name="connsiteY18" fmla="*/ 252412 h 338137"/>
                <a:gd name="connsiteX19" fmla="*/ 592931 w 973931"/>
                <a:gd name="connsiteY19" fmla="*/ 280987 h 338137"/>
                <a:gd name="connsiteX20" fmla="*/ 657225 w 973931"/>
                <a:gd name="connsiteY20" fmla="*/ 280987 h 338137"/>
                <a:gd name="connsiteX21" fmla="*/ 657225 w 973931"/>
                <a:gd name="connsiteY21" fmla="*/ 302418 h 338137"/>
                <a:gd name="connsiteX22" fmla="*/ 723900 w 973931"/>
                <a:gd name="connsiteY22" fmla="*/ 302418 h 338137"/>
                <a:gd name="connsiteX23" fmla="*/ 723900 w 973931"/>
                <a:gd name="connsiteY23" fmla="*/ 319087 h 338137"/>
                <a:gd name="connsiteX24" fmla="*/ 807244 w 973931"/>
                <a:gd name="connsiteY24" fmla="*/ 319087 h 338137"/>
                <a:gd name="connsiteX25" fmla="*/ 807244 w 973931"/>
                <a:gd name="connsiteY25" fmla="*/ 338137 h 338137"/>
                <a:gd name="connsiteX26" fmla="*/ 973931 w 973931"/>
                <a:gd name="connsiteY26" fmla="*/ 338137 h 338137"/>
                <a:gd name="connsiteX0" fmla="*/ 0 w 973931"/>
                <a:gd name="connsiteY0" fmla="*/ 0 h 309562"/>
                <a:gd name="connsiteX1" fmla="*/ 0 w 973931"/>
                <a:gd name="connsiteY1" fmla="*/ 0 h 309562"/>
                <a:gd name="connsiteX2" fmla="*/ 0 w 973931"/>
                <a:gd name="connsiteY2" fmla="*/ 38100 h 309562"/>
                <a:gd name="connsiteX3" fmla="*/ 71438 w 973931"/>
                <a:gd name="connsiteY3" fmla="*/ 38100 h 309562"/>
                <a:gd name="connsiteX4" fmla="*/ 71438 w 973931"/>
                <a:gd name="connsiteY4" fmla="*/ 45243 h 309562"/>
                <a:gd name="connsiteX5" fmla="*/ 233363 w 973931"/>
                <a:gd name="connsiteY5" fmla="*/ 45243 h 309562"/>
                <a:gd name="connsiteX6" fmla="*/ 233363 w 973931"/>
                <a:gd name="connsiteY6" fmla="*/ 73818 h 309562"/>
                <a:gd name="connsiteX7" fmla="*/ 304800 w 973931"/>
                <a:gd name="connsiteY7" fmla="*/ 73818 h 309562"/>
                <a:gd name="connsiteX8" fmla="*/ 304800 w 973931"/>
                <a:gd name="connsiteY8" fmla="*/ 97631 h 309562"/>
                <a:gd name="connsiteX9" fmla="*/ 361950 w 973931"/>
                <a:gd name="connsiteY9" fmla="*/ 97631 h 309562"/>
                <a:gd name="connsiteX10" fmla="*/ 361950 w 973931"/>
                <a:gd name="connsiteY10" fmla="*/ 126206 h 309562"/>
                <a:gd name="connsiteX11" fmla="*/ 381000 w 973931"/>
                <a:gd name="connsiteY11" fmla="*/ 126206 h 309562"/>
                <a:gd name="connsiteX12" fmla="*/ 381000 w 973931"/>
                <a:gd name="connsiteY12" fmla="*/ 159543 h 309562"/>
                <a:gd name="connsiteX13" fmla="*/ 464344 w 973931"/>
                <a:gd name="connsiteY13" fmla="*/ 159543 h 309562"/>
                <a:gd name="connsiteX14" fmla="*/ 464344 w 973931"/>
                <a:gd name="connsiteY14" fmla="*/ 190500 h 309562"/>
                <a:gd name="connsiteX15" fmla="*/ 521494 w 973931"/>
                <a:gd name="connsiteY15" fmla="*/ 190500 h 309562"/>
                <a:gd name="connsiteX16" fmla="*/ 521494 w 973931"/>
                <a:gd name="connsiteY16" fmla="*/ 223837 h 309562"/>
                <a:gd name="connsiteX17" fmla="*/ 592931 w 973931"/>
                <a:gd name="connsiteY17" fmla="*/ 223837 h 309562"/>
                <a:gd name="connsiteX18" fmla="*/ 592931 w 973931"/>
                <a:gd name="connsiteY18" fmla="*/ 252412 h 309562"/>
                <a:gd name="connsiteX19" fmla="*/ 657225 w 973931"/>
                <a:gd name="connsiteY19" fmla="*/ 252412 h 309562"/>
                <a:gd name="connsiteX20" fmla="*/ 657225 w 973931"/>
                <a:gd name="connsiteY20" fmla="*/ 273843 h 309562"/>
                <a:gd name="connsiteX21" fmla="*/ 723900 w 973931"/>
                <a:gd name="connsiteY21" fmla="*/ 273843 h 309562"/>
                <a:gd name="connsiteX22" fmla="*/ 723900 w 973931"/>
                <a:gd name="connsiteY22" fmla="*/ 290512 h 309562"/>
                <a:gd name="connsiteX23" fmla="*/ 807244 w 973931"/>
                <a:gd name="connsiteY23" fmla="*/ 290512 h 309562"/>
                <a:gd name="connsiteX24" fmla="*/ 807244 w 973931"/>
                <a:gd name="connsiteY24" fmla="*/ 309562 h 309562"/>
                <a:gd name="connsiteX25" fmla="*/ 973931 w 973931"/>
                <a:gd name="connsiteY25" fmla="*/ 309562 h 309562"/>
                <a:gd name="connsiteX0" fmla="*/ 0 w 973931"/>
                <a:gd name="connsiteY0" fmla="*/ 0 h 309562"/>
                <a:gd name="connsiteX1" fmla="*/ 0 w 973931"/>
                <a:gd name="connsiteY1" fmla="*/ 38100 h 309562"/>
                <a:gd name="connsiteX2" fmla="*/ 71438 w 973931"/>
                <a:gd name="connsiteY2" fmla="*/ 38100 h 309562"/>
                <a:gd name="connsiteX3" fmla="*/ 71438 w 973931"/>
                <a:gd name="connsiteY3" fmla="*/ 45243 h 309562"/>
                <a:gd name="connsiteX4" fmla="*/ 233363 w 973931"/>
                <a:gd name="connsiteY4" fmla="*/ 45243 h 309562"/>
                <a:gd name="connsiteX5" fmla="*/ 233363 w 973931"/>
                <a:gd name="connsiteY5" fmla="*/ 73818 h 309562"/>
                <a:gd name="connsiteX6" fmla="*/ 304800 w 973931"/>
                <a:gd name="connsiteY6" fmla="*/ 73818 h 309562"/>
                <a:gd name="connsiteX7" fmla="*/ 304800 w 973931"/>
                <a:gd name="connsiteY7" fmla="*/ 97631 h 309562"/>
                <a:gd name="connsiteX8" fmla="*/ 361950 w 973931"/>
                <a:gd name="connsiteY8" fmla="*/ 97631 h 309562"/>
                <a:gd name="connsiteX9" fmla="*/ 361950 w 973931"/>
                <a:gd name="connsiteY9" fmla="*/ 126206 h 309562"/>
                <a:gd name="connsiteX10" fmla="*/ 381000 w 973931"/>
                <a:gd name="connsiteY10" fmla="*/ 126206 h 309562"/>
                <a:gd name="connsiteX11" fmla="*/ 381000 w 973931"/>
                <a:gd name="connsiteY11" fmla="*/ 159543 h 309562"/>
                <a:gd name="connsiteX12" fmla="*/ 464344 w 973931"/>
                <a:gd name="connsiteY12" fmla="*/ 159543 h 309562"/>
                <a:gd name="connsiteX13" fmla="*/ 464344 w 973931"/>
                <a:gd name="connsiteY13" fmla="*/ 190500 h 309562"/>
                <a:gd name="connsiteX14" fmla="*/ 521494 w 973931"/>
                <a:gd name="connsiteY14" fmla="*/ 190500 h 309562"/>
                <a:gd name="connsiteX15" fmla="*/ 521494 w 973931"/>
                <a:gd name="connsiteY15" fmla="*/ 223837 h 309562"/>
                <a:gd name="connsiteX16" fmla="*/ 592931 w 973931"/>
                <a:gd name="connsiteY16" fmla="*/ 223837 h 309562"/>
                <a:gd name="connsiteX17" fmla="*/ 592931 w 973931"/>
                <a:gd name="connsiteY17" fmla="*/ 252412 h 309562"/>
                <a:gd name="connsiteX18" fmla="*/ 657225 w 973931"/>
                <a:gd name="connsiteY18" fmla="*/ 252412 h 309562"/>
                <a:gd name="connsiteX19" fmla="*/ 657225 w 973931"/>
                <a:gd name="connsiteY19" fmla="*/ 273843 h 309562"/>
                <a:gd name="connsiteX20" fmla="*/ 723900 w 973931"/>
                <a:gd name="connsiteY20" fmla="*/ 273843 h 309562"/>
                <a:gd name="connsiteX21" fmla="*/ 723900 w 973931"/>
                <a:gd name="connsiteY21" fmla="*/ 290512 h 309562"/>
                <a:gd name="connsiteX22" fmla="*/ 807244 w 973931"/>
                <a:gd name="connsiteY22" fmla="*/ 290512 h 309562"/>
                <a:gd name="connsiteX23" fmla="*/ 807244 w 973931"/>
                <a:gd name="connsiteY23" fmla="*/ 309562 h 309562"/>
                <a:gd name="connsiteX24" fmla="*/ 973931 w 973931"/>
                <a:gd name="connsiteY24" fmla="*/ 309562 h 309562"/>
                <a:gd name="connsiteX0" fmla="*/ 0 w 973931"/>
                <a:gd name="connsiteY0" fmla="*/ 0 h 309562"/>
                <a:gd name="connsiteX1" fmla="*/ 71438 w 973931"/>
                <a:gd name="connsiteY1" fmla="*/ 38100 h 309562"/>
                <a:gd name="connsiteX2" fmla="*/ 71438 w 973931"/>
                <a:gd name="connsiteY2" fmla="*/ 45243 h 309562"/>
                <a:gd name="connsiteX3" fmla="*/ 233363 w 973931"/>
                <a:gd name="connsiteY3" fmla="*/ 45243 h 309562"/>
                <a:gd name="connsiteX4" fmla="*/ 233363 w 973931"/>
                <a:gd name="connsiteY4" fmla="*/ 73818 h 309562"/>
                <a:gd name="connsiteX5" fmla="*/ 304800 w 973931"/>
                <a:gd name="connsiteY5" fmla="*/ 73818 h 309562"/>
                <a:gd name="connsiteX6" fmla="*/ 304800 w 973931"/>
                <a:gd name="connsiteY6" fmla="*/ 97631 h 309562"/>
                <a:gd name="connsiteX7" fmla="*/ 361950 w 973931"/>
                <a:gd name="connsiteY7" fmla="*/ 97631 h 309562"/>
                <a:gd name="connsiteX8" fmla="*/ 361950 w 973931"/>
                <a:gd name="connsiteY8" fmla="*/ 126206 h 309562"/>
                <a:gd name="connsiteX9" fmla="*/ 381000 w 973931"/>
                <a:gd name="connsiteY9" fmla="*/ 126206 h 309562"/>
                <a:gd name="connsiteX10" fmla="*/ 381000 w 973931"/>
                <a:gd name="connsiteY10" fmla="*/ 159543 h 309562"/>
                <a:gd name="connsiteX11" fmla="*/ 464344 w 973931"/>
                <a:gd name="connsiteY11" fmla="*/ 159543 h 309562"/>
                <a:gd name="connsiteX12" fmla="*/ 464344 w 973931"/>
                <a:gd name="connsiteY12" fmla="*/ 190500 h 309562"/>
                <a:gd name="connsiteX13" fmla="*/ 521494 w 973931"/>
                <a:gd name="connsiteY13" fmla="*/ 190500 h 309562"/>
                <a:gd name="connsiteX14" fmla="*/ 521494 w 973931"/>
                <a:gd name="connsiteY14" fmla="*/ 223837 h 309562"/>
                <a:gd name="connsiteX15" fmla="*/ 592931 w 973931"/>
                <a:gd name="connsiteY15" fmla="*/ 223837 h 309562"/>
                <a:gd name="connsiteX16" fmla="*/ 592931 w 973931"/>
                <a:gd name="connsiteY16" fmla="*/ 252412 h 309562"/>
                <a:gd name="connsiteX17" fmla="*/ 657225 w 973931"/>
                <a:gd name="connsiteY17" fmla="*/ 252412 h 309562"/>
                <a:gd name="connsiteX18" fmla="*/ 657225 w 973931"/>
                <a:gd name="connsiteY18" fmla="*/ 273843 h 309562"/>
                <a:gd name="connsiteX19" fmla="*/ 723900 w 973931"/>
                <a:gd name="connsiteY19" fmla="*/ 273843 h 309562"/>
                <a:gd name="connsiteX20" fmla="*/ 723900 w 973931"/>
                <a:gd name="connsiteY20" fmla="*/ 290512 h 309562"/>
                <a:gd name="connsiteX21" fmla="*/ 807244 w 973931"/>
                <a:gd name="connsiteY21" fmla="*/ 290512 h 309562"/>
                <a:gd name="connsiteX22" fmla="*/ 807244 w 973931"/>
                <a:gd name="connsiteY22" fmla="*/ 309562 h 309562"/>
                <a:gd name="connsiteX23" fmla="*/ 973931 w 973931"/>
                <a:gd name="connsiteY23" fmla="*/ 309562 h 309562"/>
                <a:gd name="connsiteX0" fmla="*/ 0 w 902493"/>
                <a:gd name="connsiteY0" fmla="*/ 0 h 271462"/>
                <a:gd name="connsiteX1" fmla="*/ 0 w 902493"/>
                <a:gd name="connsiteY1" fmla="*/ 7143 h 271462"/>
                <a:gd name="connsiteX2" fmla="*/ 161925 w 902493"/>
                <a:gd name="connsiteY2" fmla="*/ 7143 h 271462"/>
                <a:gd name="connsiteX3" fmla="*/ 161925 w 902493"/>
                <a:gd name="connsiteY3" fmla="*/ 35718 h 271462"/>
                <a:gd name="connsiteX4" fmla="*/ 233362 w 902493"/>
                <a:gd name="connsiteY4" fmla="*/ 35718 h 271462"/>
                <a:gd name="connsiteX5" fmla="*/ 233362 w 902493"/>
                <a:gd name="connsiteY5" fmla="*/ 59531 h 271462"/>
                <a:gd name="connsiteX6" fmla="*/ 290512 w 902493"/>
                <a:gd name="connsiteY6" fmla="*/ 59531 h 271462"/>
                <a:gd name="connsiteX7" fmla="*/ 290512 w 902493"/>
                <a:gd name="connsiteY7" fmla="*/ 88106 h 271462"/>
                <a:gd name="connsiteX8" fmla="*/ 309562 w 902493"/>
                <a:gd name="connsiteY8" fmla="*/ 88106 h 271462"/>
                <a:gd name="connsiteX9" fmla="*/ 309562 w 902493"/>
                <a:gd name="connsiteY9" fmla="*/ 121443 h 271462"/>
                <a:gd name="connsiteX10" fmla="*/ 392906 w 902493"/>
                <a:gd name="connsiteY10" fmla="*/ 121443 h 271462"/>
                <a:gd name="connsiteX11" fmla="*/ 392906 w 902493"/>
                <a:gd name="connsiteY11" fmla="*/ 152400 h 271462"/>
                <a:gd name="connsiteX12" fmla="*/ 450056 w 902493"/>
                <a:gd name="connsiteY12" fmla="*/ 152400 h 271462"/>
                <a:gd name="connsiteX13" fmla="*/ 450056 w 902493"/>
                <a:gd name="connsiteY13" fmla="*/ 185737 h 271462"/>
                <a:gd name="connsiteX14" fmla="*/ 521493 w 902493"/>
                <a:gd name="connsiteY14" fmla="*/ 185737 h 271462"/>
                <a:gd name="connsiteX15" fmla="*/ 521493 w 902493"/>
                <a:gd name="connsiteY15" fmla="*/ 214312 h 271462"/>
                <a:gd name="connsiteX16" fmla="*/ 585787 w 902493"/>
                <a:gd name="connsiteY16" fmla="*/ 214312 h 271462"/>
                <a:gd name="connsiteX17" fmla="*/ 585787 w 902493"/>
                <a:gd name="connsiteY17" fmla="*/ 235743 h 271462"/>
                <a:gd name="connsiteX18" fmla="*/ 652462 w 902493"/>
                <a:gd name="connsiteY18" fmla="*/ 235743 h 271462"/>
                <a:gd name="connsiteX19" fmla="*/ 652462 w 902493"/>
                <a:gd name="connsiteY19" fmla="*/ 252412 h 271462"/>
                <a:gd name="connsiteX20" fmla="*/ 735806 w 902493"/>
                <a:gd name="connsiteY20" fmla="*/ 252412 h 271462"/>
                <a:gd name="connsiteX21" fmla="*/ 735806 w 902493"/>
                <a:gd name="connsiteY21" fmla="*/ 271462 h 271462"/>
                <a:gd name="connsiteX22" fmla="*/ 902493 w 902493"/>
                <a:gd name="connsiteY22" fmla="*/ 271462 h 271462"/>
                <a:gd name="connsiteX0" fmla="*/ 0 w 902493"/>
                <a:gd name="connsiteY0" fmla="*/ 0 h 271462"/>
                <a:gd name="connsiteX1" fmla="*/ 161925 w 902493"/>
                <a:gd name="connsiteY1" fmla="*/ 7143 h 271462"/>
                <a:gd name="connsiteX2" fmla="*/ 161925 w 902493"/>
                <a:gd name="connsiteY2" fmla="*/ 35718 h 271462"/>
                <a:gd name="connsiteX3" fmla="*/ 233362 w 902493"/>
                <a:gd name="connsiteY3" fmla="*/ 35718 h 271462"/>
                <a:gd name="connsiteX4" fmla="*/ 233362 w 902493"/>
                <a:gd name="connsiteY4" fmla="*/ 59531 h 271462"/>
                <a:gd name="connsiteX5" fmla="*/ 290512 w 902493"/>
                <a:gd name="connsiteY5" fmla="*/ 59531 h 271462"/>
                <a:gd name="connsiteX6" fmla="*/ 290512 w 902493"/>
                <a:gd name="connsiteY6" fmla="*/ 88106 h 271462"/>
                <a:gd name="connsiteX7" fmla="*/ 309562 w 902493"/>
                <a:gd name="connsiteY7" fmla="*/ 88106 h 271462"/>
                <a:gd name="connsiteX8" fmla="*/ 309562 w 902493"/>
                <a:gd name="connsiteY8" fmla="*/ 121443 h 271462"/>
                <a:gd name="connsiteX9" fmla="*/ 392906 w 902493"/>
                <a:gd name="connsiteY9" fmla="*/ 121443 h 271462"/>
                <a:gd name="connsiteX10" fmla="*/ 392906 w 902493"/>
                <a:gd name="connsiteY10" fmla="*/ 152400 h 271462"/>
                <a:gd name="connsiteX11" fmla="*/ 450056 w 902493"/>
                <a:gd name="connsiteY11" fmla="*/ 152400 h 271462"/>
                <a:gd name="connsiteX12" fmla="*/ 450056 w 902493"/>
                <a:gd name="connsiteY12" fmla="*/ 185737 h 271462"/>
                <a:gd name="connsiteX13" fmla="*/ 521493 w 902493"/>
                <a:gd name="connsiteY13" fmla="*/ 185737 h 271462"/>
                <a:gd name="connsiteX14" fmla="*/ 521493 w 902493"/>
                <a:gd name="connsiteY14" fmla="*/ 214312 h 271462"/>
                <a:gd name="connsiteX15" fmla="*/ 585787 w 902493"/>
                <a:gd name="connsiteY15" fmla="*/ 214312 h 271462"/>
                <a:gd name="connsiteX16" fmla="*/ 585787 w 902493"/>
                <a:gd name="connsiteY16" fmla="*/ 235743 h 271462"/>
                <a:gd name="connsiteX17" fmla="*/ 652462 w 902493"/>
                <a:gd name="connsiteY17" fmla="*/ 235743 h 271462"/>
                <a:gd name="connsiteX18" fmla="*/ 652462 w 902493"/>
                <a:gd name="connsiteY18" fmla="*/ 252412 h 271462"/>
                <a:gd name="connsiteX19" fmla="*/ 735806 w 902493"/>
                <a:gd name="connsiteY19" fmla="*/ 252412 h 271462"/>
                <a:gd name="connsiteX20" fmla="*/ 735806 w 902493"/>
                <a:gd name="connsiteY20" fmla="*/ 271462 h 271462"/>
                <a:gd name="connsiteX21" fmla="*/ 902493 w 902493"/>
                <a:gd name="connsiteY21" fmla="*/ 271462 h 271462"/>
                <a:gd name="connsiteX0" fmla="*/ 0 w 740568"/>
                <a:gd name="connsiteY0" fmla="*/ 0 h 264319"/>
                <a:gd name="connsiteX1" fmla="*/ 0 w 740568"/>
                <a:gd name="connsiteY1" fmla="*/ 28575 h 264319"/>
                <a:gd name="connsiteX2" fmla="*/ 71437 w 740568"/>
                <a:gd name="connsiteY2" fmla="*/ 28575 h 264319"/>
                <a:gd name="connsiteX3" fmla="*/ 71437 w 740568"/>
                <a:gd name="connsiteY3" fmla="*/ 52388 h 264319"/>
                <a:gd name="connsiteX4" fmla="*/ 128587 w 740568"/>
                <a:gd name="connsiteY4" fmla="*/ 52388 h 264319"/>
                <a:gd name="connsiteX5" fmla="*/ 128587 w 740568"/>
                <a:gd name="connsiteY5" fmla="*/ 80963 h 264319"/>
                <a:gd name="connsiteX6" fmla="*/ 147637 w 740568"/>
                <a:gd name="connsiteY6" fmla="*/ 80963 h 264319"/>
                <a:gd name="connsiteX7" fmla="*/ 147637 w 740568"/>
                <a:gd name="connsiteY7" fmla="*/ 114300 h 264319"/>
                <a:gd name="connsiteX8" fmla="*/ 230981 w 740568"/>
                <a:gd name="connsiteY8" fmla="*/ 114300 h 264319"/>
                <a:gd name="connsiteX9" fmla="*/ 230981 w 740568"/>
                <a:gd name="connsiteY9" fmla="*/ 145257 h 264319"/>
                <a:gd name="connsiteX10" fmla="*/ 288131 w 740568"/>
                <a:gd name="connsiteY10" fmla="*/ 145257 h 264319"/>
                <a:gd name="connsiteX11" fmla="*/ 288131 w 740568"/>
                <a:gd name="connsiteY11" fmla="*/ 178594 h 264319"/>
                <a:gd name="connsiteX12" fmla="*/ 359568 w 740568"/>
                <a:gd name="connsiteY12" fmla="*/ 178594 h 264319"/>
                <a:gd name="connsiteX13" fmla="*/ 359568 w 740568"/>
                <a:gd name="connsiteY13" fmla="*/ 207169 h 264319"/>
                <a:gd name="connsiteX14" fmla="*/ 423862 w 740568"/>
                <a:gd name="connsiteY14" fmla="*/ 207169 h 264319"/>
                <a:gd name="connsiteX15" fmla="*/ 423862 w 740568"/>
                <a:gd name="connsiteY15" fmla="*/ 228600 h 264319"/>
                <a:gd name="connsiteX16" fmla="*/ 490537 w 740568"/>
                <a:gd name="connsiteY16" fmla="*/ 228600 h 264319"/>
                <a:gd name="connsiteX17" fmla="*/ 490537 w 740568"/>
                <a:gd name="connsiteY17" fmla="*/ 245269 h 264319"/>
                <a:gd name="connsiteX18" fmla="*/ 573881 w 740568"/>
                <a:gd name="connsiteY18" fmla="*/ 245269 h 264319"/>
                <a:gd name="connsiteX19" fmla="*/ 573881 w 740568"/>
                <a:gd name="connsiteY19" fmla="*/ 264319 h 264319"/>
                <a:gd name="connsiteX20" fmla="*/ 740568 w 740568"/>
                <a:gd name="connsiteY20" fmla="*/ 264319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0568" h="264319">
                  <a:moveTo>
                    <a:pt x="0" y="0"/>
                  </a:moveTo>
                  <a:lnTo>
                    <a:pt x="0" y="28575"/>
                  </a:lnTo>
                  <a:lnTo>
                    <a:pt x="71437" y="28575"/>
                  </a:lnTo>
                  <a:lnTo>
                    <a:pt x="71437" y="52388"/>
                  </a:lnTo>
                  <a:lnTo>
                    <a:pt x="128587" y="52388"/>
                  </a:lnTo>
                  <a:lnTo>
                    <a:pt x="128587" y="80963"/>
                  </a:lnTo>
                  <a:lnTo>
                    <a:pt x="147637" y="80963"/>
                  </a:lnTo>
                  <a:lnTo>
                    <a:pt x="147637" y="114300"/>
                  </a:lnTo>
                  <a:lnTo>
                    <a:pt x="230981" y="114300"/>
                  </a:lnTo>
                  <a:lnTo>
                    <a:pt x="230981" y="145257"/>
                  </a:lnTo>
                  <a:lnTo>
                    <a:pt x="288131" y="145257"/>
                  </a:lnTo>
                  <a:lnTo>
                    <a:pt x="288131" y="178594"/>
                  </a:lnTo>
                  <a:lnTo>
                    <a:pt x="359568" y="178594"/>
                  </a:lnTo>
                  <a:lnTo>
                    <a:pt x="359568" y="207169"/>
                  </a:lnTo>
                  <a:lnTo>
                    <a:pt x="423862" y="207169"/>
                  </a:lnTo>
                  <a:lnTo>
                    <a:pt x="423862" y="228600"/>
                  </a:lnTo>
                  <a:lnTo>
                    <a:pt x="490537" y="228600"/>
                  </a:lnTo>
                  <a:lnTo>
                    <a:pt x="490537" y="245269"/>
                  </a:lnTo>
                  <a:lnTo>
                    <a:pt x="573881" y="245269"/>
                  </a:lnTo>
                  <a:lnTo>
                    <a:pt x="573881" y="264319"/>
                  </a:lnTo>
                  <a:lnTo>
                    <a:pt x="740568" y="264319"/>
                  </a:lnTo>
                </a:path>
              </a:pathLst>
            </a:custGeom>
            <a:noFill/>
            <a:ln w="38100" cap="flat" cmpd="sng" algn="ctr">
              <a:solidFill>
                <a:srgbClr val="7B85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808285">
                    <a:lumMod val="50000"/>
                  </a:srgbClr>
                </a:solidFill>
                <a:effectLst/>
                <a:uLnTx/>
                <a:uFillTx/>
                <a:latin typeface="Arial"/>
                <a:ea typeface="+mn-ea"/>
                <a:cs typeface="+mn-cs"/>
              </a:endParaRPr>
            </a:p>
          </p:txBody>
        </p:sp>
        <p:sp>
          <p:nvSpPr>
            <p:cNvPr id="207" name="Freeform 137">
              <a:extLst>
                <a:ext uri="{FF2B5EF4-FFF2-40B4-BE49-F238E27FC236}">
                  <a16:creationId xmlns:a16="http://schemas.microsoft.com/office/drawing/2014/main" id="{3AEDE0DB-8E4B-43BC-946B-A57FE408668B}"/>
                </a:ext>
              </a:extLst>
            </p:cNvPr>
            <p:cNvSpPr/>
            <p:nvPr/>
          </p:nvSpPr>
          <p:spPr>
            <a:xfrm>
              <a:off x="2431257" y="2045495"/>
              <a:ext cx="731044" cy="211931"/>
            </a:xfrm>
            <a:custGeom>
              <a:avLst/>
              <a:gdLst>
                <a:gd name="connsiteX0" fmla="*/ 0 w 802481"/>
                <a:gd name="connsiteY0" fmla="*/ 0 h 304800"/>
                <a:gd name="connsiteX1" fmla="*/ 35719 w 802481"/>
                <a:gd name="connsiteY1" fmla="*/ 35719 h 304800"/>
                <a:gd name="connsiteX2" fmla="*/ 64294 w 802481"/>
                <a:gd name="connsiteY2" fmla="*/ 35719 h 304800"/>
                <a:gd name="connsiteX3" fmla="*/ 64294 w 802481"/>
                <a:gd name="connsiteY3" fmla="*/ 71438 h 304800"/>
                <a:gd name="connsiteX4" fmla="*/ 71437 w 802481"/>
                <a:gd name="connsiteY4" fmla="*/ 71438 h 304800"/>
                <a:gd name="connsiteX5" fmla="*/ 71437 w 802481"/>
                <a:gd name="connsiteY5" fmla="*/ 92869 h 304800"/>
                <a:gd name="connsiteX6" fmla="*/ 173831 w 802481"/>
                <a:gd name="connsiteY6" fmla="*/ 92869 h 304800"/>
                <a:gd name="connsiteX7" fmla="*/ 173831 w 802481"/>
                <a:gd name="connsiteY7" fmla="*/ 100013 h 304800"/>
                <a:gd name="connsiteX8" fmla="*/ 190500 w 802481"/>
                <a:gd name="connsiteY8" fmla="*/ 100013 h 304800"/>
                <a:gd name="connsiteX9" fmla="*/ 190500 w 802481"/>
                <a:gd name="connsiteY9" fmla="*/ 126206 h 304800"/>
                <a:gd name="connsiteX10" fmla="*/ 333375 w 802481"/>
                <a:gd name="connsiteY10" fmla="*/ 126206 h 304800"/>
                <a:gd name="connsiteX11" fmla="*/ 333375 w 802481"/>
                <a:gd name="connsiteY11" fmla="*/ 140494 h 304800"/>
                <a:gd name="connsiteX12" fmla="*/ 547687 w 802481"/>
                <a:gd name="connsiteY12" fmla="*/ 140494 h 304800"/>
                <a:gd name="connsiteX13" fmla="*/ 547687 w 802481"/>
                <a:gd name="connsiteY13" fmla="*/ 183356 h 304800"/>
                <a:gd name="connsiteX14" fmla="*/ 645319 w 802481"/>
                <a:gd name="connsiteY14" fmla="*/ 183356 h 304800"/>
                <a:gd name="connsiteX15" fmla="*/ 645319 w 802481"/>
                <a:gd name="connsiteY15" fmla="*/ 192881 h 304800"/>
                <a:gd name="connsiteX16" fmla="*/ 702469 w 802481"/>
                <a:gd name="connsiteY16" fmla="*/ 192881 h 304800"/>
                <a:gd name="connsiteX17" fmla="*/ 702469 w 802481"/>
                <a:gd name="connsiteY17" fmla="*/ 223838 h 304800"/>
                <a:gd name="connsiteX18" fmla="*/ 738187 w 802481"/>
                <a:gd name="connsiteY18" fmla="*/ 223838 h 304800"/>
                <a:gd name="connsiteX19" fmla="*/ 738187 w 802481"/>
                <a:gd name="connsiteY19" fmla="*/ 247650 h 304800"/>
                <a:gd name="connsiteX20" fmla="*/ 776287 w 802481"/>
                <a:gd name="connsiteY20" fmla="*/ 247650 h 304800"/>
                <a:gd name="connsiteX21" fmla="*/ 776287 w 802481"/>
                <a:gd name="connsiteY21" fmla="*/ 271463 h 304800"/>
                <a:gd name="connsiteX22" fmla="*/ 802481 w 802481"/>
                <a:gd name="connsiteY22" fmla="*/ 271463 h 304800"/>
                <a:gd name="connsiteX23" fmla="*/ 802481 w 802481"/>
                <a:gd name="connsiteY23" fmla="*/ 304800 h 304800"/>
                <a:gd name="connsiteX0" fmla="*/ 0 w 802481"/>
                <a:gd name="connsiteY0" fmla="*/ 0 h 304800"/>
                <a:gd name="connsiteX1" fmla="*/ 7144 w 802481"/>
                <a:gd name="connsiteY1" fmla="*/ 35719 h 304800"/>
                <a:gd name="connsiteX2" fmla="*/ 64294 w 802481"/>
                <a:gd name="connsiteY2" fmla="*/ 35719 h 304800"/>
                <a:gd name="connsiteX3" fmla="*/ 64294 w 802481"/>
                <a:gd name="connsiteY3" fmla="*/ 71438 h 304800"/>
                <a:gd name="connsiteX4" fmla="*/ 71437 w 802481"/>
                <a:gd name="connsiteY4" fmla="*/ 71438 h 304800"/>
                <a:gd name="connsiteX5" fmla="*/ 71437 w 802481"/>
                <a:gd name="connsiteY5" fmla="*/ 92869 h 304800"/>
                <a:gd name="connsiteX6" fmla="*/ 173831 w 802481"/>
                <a:gd name="connsiteY6" fmla="*/ 92869 h 304800"/>
                <a:gd name="connsiteX7" fmla="*/ 173831 w 802481"/>
                <a:gd name="connsiteY7" fmla="*/ 100013 h 304800"/>
                <a:gd name="connsiteX8" fmla="*/ 190500 w 802481"/>
                <a:gd name="connsiteY8" fmla="*/ 100013 h 304800"/>
                <a:gd name="connsiteX9" fmla="*/ 190500 w 802481"/>
                <a:gd name="connsiteY9" fmla="*/ 126206 h 304800"/>
                <a:gd name="connsiteX10" fmla="*/ 333375 w 802481"/>
                <a:gd name="connsiteY10" fmla="*/ 126206 h 304800"/>
                <a:gd name="connsiteX11" fmla="*/ 333375 w 802481"/>
                <a:gd name="connsiteY11" fmla="*/ 140494 h 304800"/>
                <a:gd name="connsiteX12" fmla="*/ 547687 w 802481"/>
                <a:gd name="connsiteY12" fmla="*/ 140494 h 304800"/>
                <a:gd name="connsiteX13" fmla="*/ 547687 w 802481"/>
                <a:gd name="connsiteY13" fmla="*/ 183356 h 304800"/>
                <a:gd name="connsiteX14" fmla="*/ 645319 w 802481"/>
                <a:gd name="connsiteY14" fmla="*/ 183356 h 304800"/>
                <a:gd name="connsiteX15" fmla="*/ 645319 w 802481"/>
                <a:gd name="connsiteY15" fmla="*/ 192881 h 304800"/>
                <a:gd name="connsiteX16" fmla="*/ 702469 w 802481"/>
                <a:gd name="connsiteY16" fmla="*/ 192881 h 304800"/>
                <a:gd name="connsiteX17" fmla="*/ 702469 w 802481"/>
                <a:gd name="connsiteY17" fmla="*/ 223838 h 304800"/>
                <a:gd name="connsiteX18" fmla="*/ 738187 w 802481"/>
                <a:gd name="connsiteY18" fmla="*/ 223838 h 304800"/>
                <a:gd name="connsiteX19" fmla="*/ 738187 w 802481"/>
                <a:gd name="connsiteY19" fmla="*/ 247650 h 304800"/>
                <a:gd name="connsiteX20" fmla="*/ 776287 w 802481"/>
                <a:gd name="connsiteY20" fmla="*/ 247650 h 304800"/>
                <a:gd name="connsiteX21" fmla="*/ 776287 w 802481"/>
                <a:gd name="connsiteY21" fmla="*/ 271463 h 304800"/>
                <a:gd name="connsiteX22" fmla="*/ 802481 w 802481"/>
                <a:gd name="connsiteY22" fmla="*/ 271463 h 304800"/>
                <a:gd name="connsiteX23" fmla="*/ 802481 w 802481"/>
                <a:gd name="connsiteY23" fmla="*/ 304800 h 304800"/>
                <a:gd name="connsiteX0" fmla="*/ 0 w 795337"/>
                <a:gd name="connsiteY0" fmla="*/ 0 h 269081"/>
                <a:gd name="connsiteX1" fmla="*/ 57150 w 795337"/>
                <a:gd name="connsiteY1" fmla="*/ 0 h 269081"/>
                <a:gd name="connsiteX2" fmla="*/ 57150 w 795337"/>
                <a:gd name="connsiteY2" fmla="*/ 35719 h 269081"/>
                <a:gd name="connsiteX3" fmla="*/ 64293 w 795337"/>
                <a:gd name="connsiteY3" fmla="*/ 35719 h 269081"/>
                <a:gd name="connsiteX4" fmla="*/ 64293 w 795337"/>
                <a:gd name="connsiteY4" fmla="*/ 57150 h 269081"/>
                <a:gd name="connsiteX5" fmla="*/ 166687 w 795337"/>
                <a:gd name="connsiteY5" fmla="*/ 57150 h 269081"/>
                <a:gd name="connsiteX6" fmla="*/ 166687 w 795337"/>
                <a:gd name="connsiteY6" fmla="*/ 64294 h 269081"/>
                <a:gd name="connsiteX7" fmla="*/ 183356 w 795337"/>
                <a:gd name="connsiteY7" fmla="*/ 64294 h 269081"/>
                <a:gd name="connsiteX8" fmla="*/ 183356 w 795337"/>
                <a:gd name="connsiteY8" fmla="*/ 90487 h 269081"/>
                <a:gd name="connsiteX9" fmla="*/ 326231 w 795337"/>
                <a:gd name="connsiteY9" fmla="*/ 90487 h 269081"/>
                <a:gd name="connsiteX10" fmla="*/ 326231 w 795337"/>
                <a:gd name="connsiteY10" fmla="*/ 104775 h 269081"/>
                <a:gd name="connsiteX11" fmla="*/ 540543 w 795337"/>
                <a:gd name="connsiteY11" fmla="*/ 104775 h 269081"/>
                <a:gd name="connsiteX12" fmla="*/ 540543 w 795337"/>
                <a:gd name="connsiteY12" fmla="*/ 147637 h 269081"/>
                <a:gd name="connsiteX13" fmla="*/ 638175 w 795337"/>
                <a:gd name="connsiteY13" fmla="*/ 147637 h 269081"/>
                <a:gd name="connsiteX14" fmla="*/ 638175 w 795337"/>
                <a:gd name="connsiteY14" fmla="*/ 157162 h 269081"/>
                <a:gd name="connsiteX15" fmla="*/ 695325 w 795337"/>
                <a:gd name="connsiteY15" fmla="*/ 157162 h 269081"/>
                <a:gd name="connsiteX16" fmla="*/ 695325 w 795337"/>
                <a:gd name="connsiteY16" fmla="*/ 188119 h 269081"/>
                <a:gd name="connsiteX17" fmla="*/ 731043 w 795337"/>
                <a:gd name="connsiteY17" fmla="*/ 188119 h 269081"/>
                <a:gd name="connsiteX18" fmla="*/ 731043 w 795337"/>
                <a:gd name="connsiteY18" fmla="*/ 211931 h 269081"/>
                <a:gd name="connsiteX19" fmla="*/ 769143 w 795337"/>
                <a:gd name="connsiteY19" fmla="*/ 211931 h 269081"/>
                <a:gd name="connsiteX20" fmla="*/ 769143 w 795337"/>
                <a:gd name="connsiteY20" fmla="*/ 235744 h 269081"/>
                <a:gd name="connsiteX21" fmla="*/ 795337 w 795337"/>
                <a:gd name="connsiteY21" fmla="*/ 235744 h 269081"/>
                <a:gd name="connsiteX22" fmla="*/ 795337 w 795337"/>
                <a:gd name="connsiteY22" fmla="*/ 269081 h 269081"/>
                <a:gd name="connsiteX0" fmla="*/ 0 w 738187"/>
                <a:gd name="connsiteY0" fmla="*/ 0 h 269081"/>
                <a:gd name="connsiteX1" fmla="*/ 0 w 738187"/>
                <a:gd name="connsiteY1" fmla="*/ 35719 h 269081"/>
                <a:gd name="connsiteX2" fmla="*/ 7143 w 738187"/>
                <a:gd name="connsiteY2" fmla="*/ 35719 h 269081"/>
                <a:gd name="connsiteX3" fmla="*/ 7143 w 738187"/>
                <a:gd name="connsiteY3" fmla="*/ 57150 h 269081"/>
                <a:gd name="connsiteX4" fmla="*/ 109537 w 738187"/>
                <a:gd name="connsiteY4" fmla="*/ 57150 h 269081"/>
                <a:gd name="connsiteX5" fmla="*/ 109537 w 738187"/>
                <a:gd name="connsiteY5" fmla="*/ 64294 h 269081"/>
                <a:gd name="connsiteX6" fmla="*/ 126206 w 738187"/>
                <a:gd name="connsiteY6" fmla="*/ 64294 h 269081"/>
                <a:gd name="connsiteX7" fmla="*/ 126206 w 738187"/>
                <a:gd name="connsiteY7" fmla="*/ 90487 h 269081"/>
                <a:gd name="connsiteX8" fmla="*/ 269081 w 738187"/>
                <a:gd name="connsiteY8" fmla="*/ 90487 h 269081"/>
                <a:gd name="connsiteX9" fmla="*/ 269081 w 738187"/>
                <a:gd name="connsiteY9" fmla="*/ 104775 h 269081"/>
                <a:gd name="connsiteX10" fmla="*/ 483393 w 738187"/>
                <a:gd name="connsiteY10" fmla="*/ 104775 h 269081"/>
                <a:gd name="connsiteX11" fmla="*/ 483393 w 738187"/>
                <a:gd name="connsiteY11" fmla="*/ 147637 h 269081"/>
                <a:gd name="connsiteX12" fmla="*/ 581025 w 738187"/>
                <a:gd name="connsiteY12" fmla="*/ 147637 h 269081"/>
                <a:gd name="connsiteX13" fmla="*/ 581025 w 738187"/>
                <a:gd name="connsiteY13" fmla="*/ 157162 h 269081"/>
                <a:gd name="connsiteX14" fmla="*/ 638175 w 738187"/>
                <a:gd name="connsiteY14" fmla="*/ 157162 h 269081"/>
                <a:gd name="connsiteX15" fmla="*/ 638175 w 738187"/>
                <a:gd name="connsiteY15" fmla="*/ 188119 h 269081"/>
                <a:gd name="connsiteX16" fmla="*/ 673893 w 738187"/>
                <a:gd name="connsiteY16" fmla="*/ 188119 h 269081"/>
                <a:gd name="connsiteX17" fmla="*/ 673893 w 738187"/>
                <a:gd name="connsiteY17" fmla="*/ 211931 h 269081"/>
                <a:gd name="connsiteX18" fmla="*/ 711993 w 738187"/>
                <a:gd name="connsiteY18" fmla="*/ 211931 h 269081"/>
                <a:gd name="connsiteX19" fmla="*/ 711993 w 738187"/>
                <a:gd name="connsiteY19" fmla="*/ 235744 h 269081"/>
                <a:gd name="connsiteX20" fmla="*/ 738187 w 738187"/>
                <a:gd name="connsiteY20" fmla="*/ 235744 h 269081"/>
                <a:gd name="connsiteX21" fmla="*/ 738187 w 738187"/>
                <a:gd name="connsiteY21" fmla="*/ 269081 h 269081"/>
                <a:gd name="connsiteX0" fmla="*/ 0 w 738187"/>
                <a:gd name="connsiteY0" fmla="*/ 0 h 233362"/>
                <a:gd name="connsiteX1" fmla="*/ 7143 w 738187"/>
                <a:gd name="connsiteY1" fmla="*/ 0 h 233362"/>
                <a:gd name="connsiteX2" fmla="*/ 7143 w 738187"/>
                <a:gd name="connsiteY2" fmla="*/ 21431 h 233362"/>
                <a:gd name="connsiteX3" fmla="*/ 109537 w 738187"/>
                <a:gd name="connsiteY3" fmla="*/ 21431 h 233362"/>
                <a:gd name="connsiteX4" fmla="*/ 109537 w 738187"/>
                <a:gd name="connsiteY4" fmla="*/ 28575 h 233362"/>
                <a:gd name="connsiteX5" fmla="*/ 126206 w 738187"/>
                <a:gd name="connsiteY5" fmla="*/ 28575 h 233362"/>
                <a:gd name="connsiteX6" fmla="*/ 126206 w 738187"/>
                <a:gd name="connsiteY6" fmla="*/ 54768 h 233362"/>
                <a:gd name="connsiteX7" fmla="*/ 269081 w 738187"/>
                <a:gd name="connsiteY7" fmla="*/ 54768 h 233362"/>
                <a:gd name="connsiteX8" fmla="*/ 269081 w 738187"/>
                <a:gd name="connsiteY8" fmla="*/ 69056 h 233362"/>
                <a:gd name="connsiteX9" fmla="*/ 483393 w 738187"/>
                <a:gd name="connsiteY9" fmla="*/ 69056 h 233362"/>
                <a:gd name="connsiteX10" fmla="*/ 483393 w 738187"/>
                <a:gd name="connsiteY10" fmla="*/ 111918 h 233362"/>
                <a:gd name="connsiteX11" fmla="*/ 581025 w 738187"/>
                <a:gd name="connsiteY11" fmla="*/ 111918 h 233362"/>
                <a:gd name="connsiteX12" fmla="*/ 581025 w 738187"/>
                <a:gd name="connsiteY12" fmla="*/ 121443 h 233362"/>
                <a:gd name="connsiteX13" fmla="*/ 638175 w 738187"/>
                <a:gd name="connsiteY13" fmla="*/ 121443 h 233362"/>
                <a:gd name="connsiteX14" fmla="*/ 638175 w 738187"/>
                <a:gd name="connsiteY14" fmla="*/ 152400 h 233362"/>
                <a:gd name="connsiteX15" fmla="*/ 673893 w 738187"/>
                <a:gd name="connsiteY15" fmla="*/ 152400 h 233362"/>
                <a:gd name="connsiteX16" fmla="*/ 673893 w 738187"/>
                <a:gd name="connsiteY16" fmla="*/ 176212 h 233362"/>
                <a:gd name="connsiteX17" fmla="*/ 711993 w 738187"/>
                <a:gd name="connsiteY17" fmla="*/ 176212 h 233362"/>
                <a:gd name="connsiteX18" fmla="*/ 711993 w 738187"/>
                <a:gd name="connsiteY18" fmla="*/ 200025 h 233362"/>
                <a:gd name="connsiteX19" fmla="*/ 738187 w 738187"/>
                <a:gd name="connsiteY19" fmla="*/ 200025 h 233362"/>
                <a:gd name="connsiteX20" fmla="*/ 738187 w 738187"/>
                <a:gd name="connsiteY20" fmla="*/ 233362 h 233362"/>
                <a:gd name="connsiteX0" fmla="*/ 0 w 731044"/>
                <a:gd name="connsiteY0" fmla="*/ 0 h 233362"/>
                <a:gd name="connsiteX1" fmla="*/ 0 w 731044"/>
                <a:gd name="connsiteY1" fmla="*/ 21431 h 233362"/>
                <a:gd name="connsiteX2" fmla="*/ 102394 w 731044"/>
                <a:gd name="connsiteY2" fmla="*/ 21431 h 233362"/>
                <a:gd name="connsiteX3" fmla="*/ 102394 w 731044"/>
                <a:gd name="connsiteY3" fmla="*/ 28575 h 233362"/>
                <a:gd name="connsiteX4" fmla="*/ 119063 w 731044"/>
                <a:gd name="connsiteY4" fmla="*/ 28575 h 233362"/>
                <a:gd name="connsiteX5" fmla="*/ 119063 w 731044"/>
                <a:gd name="connsiteY5" fmla="*/ 54768 h 233362"/>
                <a:gd name="connsiteX6" fmla="*/ 261938 w 731044"/>
                <a:gd name="connsiteY6" fmla="*/ 54768 h 233362"/>
                <a:gd name="connsiteX7" fmla="*/ 261938 w 731044"/>
                <a:gd name="connsiteY7" fmla="*/ 69056 h 233362"/>
                <a:gd name="connsiteX8" fmla="*/ 476250 w 731044"/>
                <a:gd name="connsiteY8" fmla="*/ 69056 h 233362"/>
                <a:gd name="connsiteX9" fmla="*/ 476250 w 731044"/>
                <a:gd name="connsiteY9" fmla="*/ 111918 h 233362"/>
                <a:gd name="connsiteX10" fmla="*/ 573882 w 731044"/>
                <a:gd name="connsiteY10" fmla="*/ 111918 h 233362"/>
                <a:gd name="connsiteX11" fmla="*/ 573882 w 731044"/>
                <a:gd name="connsiteY11" fmla="*/ 121443 h 233362"/>
                <a:gd name="connsiteX12" fmla="*/ 631032 w 731044"/>
                <a:gd name="connsiteY12" fmla="*/ 121443 h 233362"/>
                <a:gd name="connsiteX13" fmla="*/ 631032 w 731044"/>
                <a:gd name="connsiteY13" fmla="*/ 152400 h 233362"/>
                <a:gd name="connsiteX14" fmla="*/ 666750 w 731044"/>
                <a:gd name="connsiteY14" fmla="*/ 152400 h 233362"/>
                <a:gd name="connsiteX15" fmla="*/ 666750 w 731044"/>
                <a:gd name="connsiteY15" fmla="*/ 176212 h 233362"/>
                <a:gd name="connsiteX16" fmla="*/ 704850 w 731044"/>
                <a:gd name="connsiteY16" fmla="*/ 176212 h 233362"/>
                <a:gd name="connsiteX17" fmla="*/ 704850 w 731044"/>
                <a:gd name="connsiteY17" fmla="*/ 200025 h 233362"/>
                <a:gd name="connsiteX18" fmla="*/ 731044 w 731044"/>
                <a:gd name="connsiteY18" fmla="*/ 200025 h 233362"/>
                <a:gd name="connsiteX19" fmla="*/ 731044 w 731044"/>
                <a:gd name="connsiteY19" fmla="*/ 233362 h 233362"/>
                <a:gd name="connsiteX0" fmla="*/ 0 w 731044"/>
                <a:gd name="connsiteY0" fmla="*/ 0 h 211931"/>
                <a:gd name="connsiteX1" fmla="*/ 102394 w 731044"/>
                <a:gd name="connsiteY1" fmla="*/ 0 h 211931"/>
                <a:gd name="connsiteX2" fmla="*/ 102394 w 731044"/>
                <a:gd name="connsiteY2" fmla="*/ 7144 h 211931"/>
                <a:gd name="connsiteX3" fmla="*/ 119063 w 731044"/>
                <a:gd name="connsiteY3" fmla="*/ 7144 h 211931"/>
                <a:gd name="connsiteX4" fmla="*/ 119063 w 731044"/>
                <a:gd name="connsiteY4" fmla="*/ 33337 h 211931"/>
                <a:gd name="connsiteX5" fmla="*/ 261938 w 731044"/>
                <a:gd name="connsiteY5" fmla="*/ 33337 h 211931"/>
                <a:gd name="connsiteX6" fmla="*/ 261938 w 731044"/>
                <a:gd name="connsiteY6" fmla="*/ 47625 h 211931"/>
                <a:gd name="connsiteX7" fmla="*/ 476250 w 731044"/>
                <a:gd name="connsiteY7" fmla="*/ 47625 h 211931"/>
                <a:gd name="connsiteX8" fmla="*/ 476250 w 731044"/>
                <a:gd name="connsiteY8" fmla="*/ 90487 h 211931"/>
                <a:gd name="connsiteX9" fmla="*/ 573882 w 731044"/>
                <a:gd name="connsiteY9" fmla="*/ 90487 h 211931"/>
                <a:gd name="connsiteX10" fmla="*/ 573882 w 731044"/>
                <a:gd name="connsiteY10" fmla="*/ 100012 h 211931"/>
                <a:gd name="connsiteX11" fmla="*/ 631032 w 731044"/>
                <a:gd name="connsiteY11" fmla="*/ 100012 h 211931"/>
                <a:gd name="connsiteX12" fmla="*/ 631032 w 731044"/>
                <a:gd name="connsiteY12" fmla="*/ 130969 h 211931"/>
                <a:gd name="connsiteX13" fmla="*/ 666750 w 731044"/>
                <a:gd name="connsiteY13" fmla="*/ 130969 h 211931"/>
                <a:gd name="connsiteX14" fmla="*/ 666750 w 731044"/>
                <a:gd name="connsiteY14" fmla="*/ 154781 h 211931"/>
                <a:gd name="connsiteX15" fmla="*/ 704850 w 731044"/>
                <a:gd name="connsiteY15" fmla="*/ 154781 h 211931"/>
                <a:gd name="connsiteX16" fmla="*/ 704850 w 731044"/>
                <a:gd name="connsiteY16" fmla="*/ 178594 h 211931"/>
                <a:gd name="connsiteX17" fmla="*/ 731044 w 731044"/>
                <a:gd name="connsiteY17" fmla="*/ 178594 h 211931"/>
                <a:gd name="connsiteX18" fmla="*/ 731044 w 731044"/>
                <a:gd name="connsiteY18" fmla="*/ 211931 h 2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1044" h="211931">
                  <a:moveTo>
                    <a:pt x="0" y="0"/>
                  </a:moveTo>
                  <a:lnTo>
                    <a:pt x="102394" y="0"/>
                  </a:lnTo>
                  <a:lnTo>
                    <a:pt x="102394" y="7144"/>
                  </a:lnTo>
                  <a:lnTo>
                    <a:pt x="119063" y="7144"/>
                  </a:lnTo>
                  <a:lnTo>
                    <a:pt x="119063" y="33337"/>
                  </a:lnTo>
                  <a:lnTo>
                    <a:pt x="261938" y="33337"/>
                  </a:lnTo>
                  <a:lnTo>
                    <a:pt x="261938" y="47625"/>
                  </a:lnTo>
                  <a:lnTo>
                    <a:pt x="476250" y="47625"/>
                  </a:lnTo>
                  <a:lnTo>
                    <a:pt x="476250" y="90487"/>
                  </a:lnTo>
                  <a:lnTo>
                    <a:pt x="573882" y="90487"/>
                  </a:lnTo>
                  <a:lnTo>
                    <a:pt x="573882" y="100012"/>
                  </a:lnTo>
                  <a:lnTo>
                    <a:pt x="631032" y="100012"/>
                  </a:lnTo>
                  <a:lnTo>
                    <a:pt x="631032" y="130969"/>
                  </a:lnTo>
                  <a:lnTo>
                    <a:pt x="666750" y="130969"/>
                  </a:lnTo>
                  <a:lnTo>
                    <a:pt x="666750" y="154781"/>
                  </a:lnTo>
                  <a:lnTo>
                    <a:pt x="704850" y="154781"/>
                  </a:lnTo>
                  <a:lnTo>
                    <a:pt x="704850" y="178594"/>
                  </a:lnTo>
                  <a:lnTo>
                    <a:pt x="731044" y="178594"/>
                  </a:lnTo>
                  <a:lnTo>
                    <a:pt x="731044" y="211931"/>
                  </a:lnTo>
                </a:path>
              </a:pathLst>
            </a:custGeom>
            <a:noFill/>
            <a:ln w="38100" cap="flat" cmpd="sng" algn="ctr">
              <a:solidFill>
                <a:srgbClr val="7B85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808285">
                    <a:lumMod val="50000"/>
                  </a:srgbClr>
                </a:solidFill>
                <a:effectLst/>
                <a:uLnTx/>
                <a:uFillTx/>
                <a:latin typeface="Arial"/>
                <a:ea typeface="+mn-ea"/>
                <a:cs typeface="+mn-cs"/>
              </a:endParaRPr>
            </a:p>
          </p:txBody>
        </p:sp>
        <p:sp>
          <p:nvSpPr>
            <p:cNvPr id="208" name="Freeform 138">
              <a:extLst>
                <a:ext uri="{FF2B5EF4-FFF2-40B4-BE49-F238E27FC236}">
                  <a16:creationId xmlns:a16="http://schemas.microsoft.com/office/drawing/2014/main" id="{3B201502-B982-4ECF-9FDC-BA6092BF7F6F}"/>
                </a:ext>
              </a:extLst>
            </p:cNvPr>
            <p:cNvSpPr/>
            <p:nvPr/>
          </p:nvSpPr>
          <p:spPr>
            <a:xfrm>
              <a:off x="3162300" y="2252663"/>
              <a:ext cx="1843088" cy="500062"/>
            </a:xfrm>
            <a:custGeom>
              <a:avLst/>
              <a:gdLst>
                <a:gd name="connsiteX0" fmla="*/ 0 w 2007394"/>
                <a:gd name="connsiteY0" fmla="*/ 164306 h 500062"/>
                <a:gd name="connsiteX1" fmla="*/ 164306 w 2007394"/>
                <a:gd name="connsiteY1" fmla="*/ 0 h 500062"/>
                <a:gd name="connsiteX2" fmla="*/ 240506 w 2007394"/>
                <a:gd name="connsiteY2" fmla="*/ 0 h 500062"/>
                <a:gd name="connsiteX3" fmla="*/ 240506 w 2007394"/>
                <a:gd name="connsiteY3" fmla="*/ 19050 h 500062"/>
                <a:gd name="connsiteX4" fmla="*/ 269081 w 2007394"/>
                <a:gd name="connsiteY4" fmla="*/ 19050 h 500062"/>
                <a:gd name="connsiteX5" fmla="*/ 269081 w 2007394"/>
                <a:gd name="connsiteY5" fmla="*/ 42862 h 500062"/>
                <a:gd name="connsiteX6" fmla="*/ 290512 w 2007394"/>
                <a:gd name="connsiteY6" fmla="*/ 42862 h 500062"/>
                <a:gd name="connsiteX7" fmla="*/ 290512 w 2007394"/>
                <a:gd name="connsiteY7" fmla="*/ 66675 h 500062"/>
                <a:gd name="connsiteX8" fmla="*/ 369094 w 2007394"/>
                <a:gd name="connsiteY8" fmla="*/ 66675 h 500062"/>
                <a:gd name="connsiteX9" fmla="*/ 369094 w 2007394"/>
                <a:gd name="connsiteY9" fmla="*/ 78581 h 500062"/>
                <a:gd name="connsiteX10" fmla="*/ 435769 w 2007394"/>
                <a:gd name="connsiteY10" fmla="*/ 78581 h 500062"/>
                <a:gd name="connsiteX11" fmla="*/ 435769 w 2007394"/>
                <a:gd name="connsiteY11" fmla="*/ 95250 h 500062"/>
                <a:gd name="connsiteX12" fmla="*/ 447675 w 2007394"/>
                <a:gd name="connsiteY12" fmla="*/ 95250 h 500062"/>
                <a:gd name="connsiteX13" fmla="*/ 447675 w 2007394"/>
                <a:gd name="connsiteY13" fmla="*/ 119062 h 500062"/>
                <a:gd name="connsiteX14" fmla="*/ 697706 w 2007394"/>
                <a:gd name="connsiteY14" fmla="*/ 119062 h 500062"/>
                <a:gd name="connsiteX15" fmla="*/ 697706 w 2007394"/>
                <a:gd name="connsiteY15" fmla="*/ 128587 h 500062"/>
                <a:gd name="connsiteX16" fmla="*/ 845344 w 2007394"/>
                <a:gd name="connsiteY16" fmla="*/ 128587 h 500062"/>
                <a:gd name="connsiteX17" fmla="*/ 845344 w 2007394"/>
                <a:gd name="connsiteY17" fmla="*/ 178593 h 500062"/>
                <a:gd name="connsiteX18" fmla="*/ 921544 w 2007394"/>
                <a:gd name="connsiteY18" fmla="*/ 178593 h 500062"/>
                <a:gd name="connsiteX19" fmla="*/ 921544 w 2007394"/>
                <a:gd name="connsiteY19" fmla="*/ 214312 h 500062"/>
                <a:gd name="connsiteX20" fmla="*/ 1066800 w 2007394"/>
                <a:gd name="connsiteY20" fmla="*/ 214312 h 500062"/>
                <a:gd name="connsiteX21" fmla="*/ 1066800 w 2007394"/>
                <a:gd name="connsiteY21" fmla="*/ 233362 h 500062"/>
                <a:gd name="connsiteX22" fmla="*/ 1171575 w 2007394"/>
                <a:gd name="connsiteY22" fmla="*/ 233362 h 500062"/>
                <a:gd name="connsiteX23" fmla="*/ 1171575 w 2007394"/>
                <a:gd name="connsiteY23" fmla="*/ 242887 h 500062"/>
                <a:gd name="connsiteX24" fmla="*/ 1297781 w 2007394"/>
                <a:gd name="connsiteY24" fmla="*/ 242887 h 500062"/>
                <a:gd name="connsiteX25" fmla="*/ 1297781 w 2007394"/>
                <a:gd name="connsiteY25" fmla="*/ 285750 h 500062"/>
                <a:gd name="connsiteX26" fmla="*/ 1328737 w 2007394"/>
                <a:gd name="connsiteY26" fmla="*/ 285750 h 500062"/>
                <a:gd name="connsiteX27" fmla="*/ 1328737 w 2007394"/>
                <a:gd name="connsiteY27" fmla="*/ 314325 h 500062"/>
                <a:gd name="connsiteX28" fmla="*/ 1473994 w 2007394"/>
                <a:gd name="connsiteY28" fmla="*/ 314325 h 500062"/>
                <a:gd name="connsiteX29" fmla="*/ 1473994 w 2007394"/>
                <a:gd name="connsiteY29" fmla="*/ 333375 h 500062"/>
                <a:gd name="connsiteX30" fmla="*/ 1666875 w 2007394"/>
                <a:gd name="connsiteY30" fmla="*/ 333375 h 500062"/>
                <a:gd name="connsiteX31" fmla="*/ 1666875 w 2007394"/>
                <a:gd name="connsiteY31" fmla="*/ 366712 h 500062"/>
                <a:gd name="connsiteX32" fmla="*/ 1743075 w 2007394"/>
                <a:gd name="connsiteY32" fmla="*/ 366712 h 500062"/>
                <a:gd name="connsiteX33" fmla="*/ 1743075 w 2007394"/>
                <a:gd name="connsiteY33" fmla="*/ 402431 h 500062"/>
                <a:gd name="connsiteX34" fmla="*/ 1762125 w 2007394"/>
                <a:gd name="connsiteY34" fmla="*/ 402431 h 500062"/>
                <a:gd name="connsiteX35" fmla="*/ 1762125 w 2007394"/>
                <a:gd name="connsiteY35" fmla="*/ 442912 h 500062"/>
                <a:gd name="connsiteX36" fmla="*/ 1809750 w 2007394"/>
                <a:gd name="connsiteY36" fmla="*/ 442912 h 500062"/>
                <a:gd name="connsiteX37" fmla="*/ 1809750 w 2007394"/>
                <a:gd name="connsiteY37" fmla="*/ 464343 h 500062"/>
                <a:gd name="connsiteX38" fmla="*/ 1995487 w 2007394"/>
                <a:gd name="connsiteY38" fmla="*/ 464343 h 500062"/>
                <a:gd name="connsiteX39" fmla="*/ 1995487 w 2007394"/>
                <a:gd name="connsiteY39" fmla="*/ 500062 h 500062"/>
                <a:gd name="connsiteX40" fmla="*/ 2007394 w 2007394"/>
                <a:gd name="connsiteY40" fmla="*/ 500062 h 500062"/>
                <a:gd name="connsiteX0" fmla="*/ 0 w 1843088"/>
                <a:gd name="connsiteY0" fmla="*/ 0 h 500062"/>
                <a:gd name="connsiteX1" fmla="*/ 76200 w 1843088"/>
                <a:gd name="connsiteY1" fmla="*/ 0 h 500062"/>
                <a:gd name="connsiteX2" fmla="*/ 76200 w 1843088"/>
                <a:gd name="connsiteY2" fmla="*/ 19050 h 500062"/>
                <a:gd name="connsiteX3" fmla="*/ 104775 w 1843088"/>
                <a:gd name="connsiteY3" fmla="*/ 19050 h 500062"/>
                <a:gd name="connsiteX4" fmla="*/ 104775 w 1843088"/>
                <a:gd name="connsiteY4" fmla="*/ 42862 h 500062"/>
                <a:gd name="connsiteX5" fmla="*/ 126206 w 1843088"/>
                <a:gd name="connsiteY5" fmla="*/ 42862 h 500062"/>
                <a:gd name="connsiteX6" fmla="*/ 126206 w 1843088"/>
                <a:gd name="connsiteY6" fmla="*/ 66675 h 500062"/>
                <a:gd name="connsiteX7" fmla="*/ 204788 w 1843088"/>
                <a:gd name="connsiteY7" fmla="*/ 66675 h 500062"/>
                <a:gd name="connsiteX8" fmla="*/ 204788 w 1843088"/>
                <a:gd name="connsiteY8" fmla="*/ 78581 h 500062"/>
                <a:gd name="connsiteX9" fmla="*/ 271463 w 1843088"/>
                <a:gd name="connsiteY9" fmla="*/ 78581 h 500062"/>
                <a:gd name="connsiteX10" fmla="*/ 271463 w 1843088"/>
                <a:gd name="connsiteY10" fmla="*/ 95250 h 500062"/>
                <a:gd name="connsiteX11" fmla="*/ 283369 w 1843088"/>
                <a:gd name="connsiteY11" fmla="*/ 95250 h 500062"/>
                <a:gd name="connsiteX12" fmla="*/ 283369 w 1843088"/>
                <a:gd name="connsiteY12" fmla="*/ 119062 h 500062"/>
                <a:gd name="connsiteX13" fmla="*/ 533400 w 1843088"/>
                <a:gd name="connsiteY13" fmla="*/ 119062 h 500062"/>
                <a:gd name="connsiteX14" fmla="*/ 533400 w 1843088"/>
                <a:gd name="connsiteY14" fmla="*/ 128587 h 500062"/>
                <a:gd name="connsiteX15" fmla="*/ 681038 w 1843088"/>
                <a:gd name="connsiteY15" fmla="*/ 128587 h 500062"/>
                <a:gd name="connsiteX16" fmla="*/ 681038 w 1843088"/>
                <a:gd name="connsiteY16" fmla="*/ 178593 h 500062"/>
                <a:gd name="connsiteX17" fmla="*/ 757238 w 1843088"/>
                <a:gd name="connsiteY17" fmla="*/ 178593 h 500062"/>
                <a:gd name="connsiteX18" fmla="*/ 757238 w 1843088"/>
                <a:gd name="connsiteY18" fmla="*/ 214312 h 500062"/>
                <a:gd name="connsiteX19" fmla="*/ 902494 w 1843088"/>
                <a:gd name="connsiteY19" fmla="*/ 214312 h 500062"/>
                <a:gd name="connsiteX20" fmla="*/ 902494 w 1843088"/>
                <a:gd name="connsiteY20" fmla="*/ 233362 h 500062"/>
                <a:gd name="connsiteX21" fmla="*/ 1007269 w 1843088"/>
                <a:gd name="connsiteY21" fmla="*/ 233362 h 500062"/>
                <a:gd name="connsiteX22" fmla="*/ 1007269 w 1843088"/>
                <a:gd name="connsiteY22" fmla="*/ 242887 h 500062"/>
                <a:gd name="connsiteX23" fmla="*/ 1133475 w 1843088"/>
                <a:gd name="connsiteY23" fmla="*/ 242887 h 500062"/>
                <a:gd name="connsiteX24" fmla="*/ 1133475 w 1843088"/>
                <a:gd name="connsiteY24" fmla="*/ 285750 h 500062"/>
                <a:gd name="connsiteX25" fmla="*/ 1164431 w 1843088"/>
                <a:gd name="connsiteY25" fmla="*/ 285750 h 500062"/>
                <a:gd name="connsiteX26" fmla="*/ 1164431 w 1843088"/>
                <a:gd name="connsiteY26" fmla="*/ 314325 h 500062"/>
                <a:gd name="connsiteX27" fmla="*/ 1309688 w 1843088"/>
                <a:gd name="connsiteY27" fmla="*/ 314325 h 500062"/>
                <a:gd name="connsiteX28" fmla="*/ 1309688 w 1843088"/>
                <a:gd name="connsiteY28" fmla="*/ 333375 h 500062"/>
                <a:gd name="connsiteX29" fmla="*/ 1502569 w 1843088"/>
                <a:gd name="connsiteY29" fmla="*/ 333375 h 500062"/>
                <a:gd name="connsiteX30" fmla="*/ 1502569 w 1843088"/>
                <a:gd name="connsiteY30" fmla="*/ 366712 h 500062"/>
                <a:gd name="connsiteX31" fmla="*/ 1578769 w 1843088"/>
                <a:gd name="connsiteY31" fmla="*/ 366712 h 500062"/>
                <a:gd name="connsiteX32" fmla="*/ 1578769 w 1843088"/>
                <a:gd name="connsiteY32" fmla="*/ 402431 h 500062"/>
                <a:gd name="connsiteX33" fmla="*/ 1597819 w 1843088"/>
                <a:gd name="connsiteY33" fmla="*/ 402431 h 500062"/>
                <a:gd name="connsiteX34" fmla="*/ 1597819 w 1843088"/>
                <a:gd name="connsiteY34" fmla="*/ 442912 h 500062"/>
                <a:gd name="connsiteX35" fmla="*/ 1645444 w 1843088"/>
                <a:gd name="connsiteY35" fmla="*/ 442912 h 500062"/>
                <a:gd name="connsiteX36" fmla="*/ 1645444 w 1843088"/>
                <a:gd name="connsiteY36" fmla="*/ 464343 h 500062"/>
                <a:gd name="connsiteX37" fmla="*/ 1831181 w 1843088"/>
                <a:gd name="connsiteY37" fmla="*/ 464343 h 500062"/>
                <a:gd name="connsiteX38" fmla="*/ 1831181 w 1843088"/>
                <a:gd name="connsiteY38" fmla="*/ 500062 h 500062"/>
                <a:gd name="connsiteX39" fmla="*/ 1843088 w 1843088"/>
                <a:gd name="connsiteY39" fmla="*/ 500062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43088" h="500062">
                  <a:moveTo>
                    <a:pt x="0" y="0"/>
                  </a:moveTo>
                  <a:lnTo>
                    <a:pt x="76200" y="0"/>
                  </a:lnTo>
                  <a:lnTo>
                    <a:pt x="76200" y="19050"/>
                  </a:lnTo>
                  <a:lnTo>
                    <a:pt x="104775" y="19050"/>
                  </a:lnTo>
                  <a:lnTo>
                    <a:pt x="104775" y="42862"/>
                  </a:lnTo>
                  <a:lnTo>
                    <a:pt x="126206" y="42862"/>
                  </a:lnTo>
                  <a:lnTo>
                    <a:pt x="126206" y="66675"/>
                  </a:lnTo>
                  <a:lnTo>
                    <a:pt x="204788" y="66675"/>
                  </a:lnTo>
                  <a:lnTo>
                    <a:pt x="204788" y="78581"/>
                  </a:lnTo>
                  <a:lnTo>
                    <a:pt x="271463" y="78581"/>
                  </a:lnTo>
                  <a:lnTo>
                    <a:pt x="271463" y="95250"/>
                  </a:lnTo>
                  <a:lnTo>
                    <a:pt x="283369" y="95250"/>
                  </a:lnTo>
                  <a:lnTo>
                    <a:pt x="283369" y="119062"/>
                  </a:lnTo>
                  <a:lnTo>
                    <a:pt x="533400" y="119062"/>
                  </a:lnTo>
                  <a:lnTo>
                    <a:pt x="533400" y="128587"/>
                  </a:lnTo>
                  <a:lnTo>
                    <a:pt x="681038" y="128587"/>
                  </a:lnTo>
                  <a:lnTo>
                    <a:pt x="681038" y="178593"/>
                  </a:lnTo>
                  <a:lnTo>
                    <a:pt x="757238" y="178593"/>
                  </a:lnTo>
                  <a:lnTo>
                    <a:pt x="757238" y="214312"/>
                  </a:lnTo>
                  <a:lnTo>
                    <a:pt x="902494" y="214312"/>
                  </a:lnTo>
                  <a:lnTo>
                    <a:pt x="902494" y="233362"/>
                  </a:lnTo>
                  <a:lnTo>
                    <a:pt x="1007269" y="233362"/>
                  </a:lnTo>
                  <a:lnTo>
                    <a:pt x="1007269" y="242887"/>
                  </a:lnTo>
                  <a:lnTo>
                    <a:pt x="1133475" y="242887"/>
                  </a:lnTo>
                  <a:lnTo>
                    <a:pt x="1133475" y="285750"/>
                  </a:lnTo>
                  <a:lnTo>
                    <a:pt x="1164431" y="285750"/>
                  </a:lnTo>
                  <a:lnTo>
                    <a:pt x="1164431" y="314325"/>
                  </a:lnTo>
                  <a:lnTo>
                    <a:pt x="1309688" y="314325"/>
                  </a:lnTo>
                  <a:lnTo>
                    <a:pt x="1309688" y="333375"/>
                  </a:lnTo>
                  <a:lnTo>
                    <a:pt x="1502569" y="333375"/>
                  </a:lnTo>
                  <a:lnTo>
                    <a:pt x="1502569" y="366712"/>
                  </a:lnTo>
                  <a:lnTo>
                    <a:pt x="1578769" y="366712"/>
                  </a:lnTo>
                  <a:lnTo>
                    <a:pt x="1578769" y="402431"/>
                  </a:lnTo>
                  <a:lnTo>
                    <a:pt x="1597819" y="402431"/>
                  </a:lnTo>
                  <a:lnTo>
                    <a:pt x="1597819" y="442912"/>
                  </a:lnTo>
                  <a:lnTo>
                    <a:pt x="1645444" y="442912"/>
                  </a:lnTo>
                  <a:lnTo>
                    <a:pt x="1645444" y="464343"/>
                  </a:lnTo>
                  <a:lnTo>
                    <a:pt x="1831181" y="464343"/>
                  </a:lnTo>
                  <a:lnTo>
                    <a:pt x="1831181" y="500062"/>
                  </a:lnTo>
                  <a:lnTo>
                    <a:pt x="1843088" y="500062"/>
                  </a:lnTo>
                </a:path>
              </a:pathLst>
            </a:custGeom>
            <a:noFill/>
            <a:ln w="38100" cap="flat" cmpd="sng" algn="ctr">
              <a:solidFill>
                <a:srgbClr val="7B85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808285">
                    <a:lumMod val="50000"/>
                  </a:srgbClr>
                </a:solidFill>
                <a:effectLst/>
                <a:uLnTx/>
                <a:uFillTx/>
                <a:latin typeface="Arial"/>
                <a:ea typeface="+mn-ea"/>
                <a:cs typeface="+mn-cs"/>
              </a:endParaRPr>
            </a:p>
          </p:txBody>
        </p:sp>
        <p:sp>
          <p:nvSpPr>
            <p:cNvPr id="209" name="Freeform 139">
              <a:extLst>
                <a:ext uri="{FF2B5EF4-FFF2-40B4-BE49-F238E27FC236}">
                  <a16:creationId xmlns:a16="http://schemas.microsoft.com/office/drawing/2014/main" id="{4B6D3C82-5F36-43AD-B5CD-B325303E4DBE}"/>
                </a:ext>
              </a:extLst>
            </p:cNvPr>
            <p:cNvSpPr/>
            <p:nvPr/>
          </p:nvSpPr>
          <p:spPr>
            <a:xfrm>
              <a:off x="2364582" y="1945482"/>
              <a:ext cx="71438" cy="102394"/>
            </a:xfrm>
            <a:custGeom>
              <a:avLst/>
              <a:gdLst>
                <a:gd name="connsiteX0" fmla="*/ 0 w 154781"/>
                <a:gd name="connsiteY0" fmla="*/ 0 h 185737"/>
                <a:gd name="connsiteX1" fmla="*/ 83343 w 154781"/>
                <a:gd name="connsiteY1" fmla="*/ 83343 h 185737"/>
                <a:gd name="connsiteX2" fmla="*/ 83343 w 154781"/>
                <a:gd name="connsiteY2" fmla="*/ 128587 h 185737"/>
                <a:gd name="connsiteX3" fmla="*/ 109537 w 154781"/>
                <a:gd name="connsiteY3" fmla="*/ 128587 h 185737"/>
                <a:gd name="connsiteX4" fmla="*/ 109537 w 154781"/>
                <a:gd name="connsiteY4" fmla="*/ 140493 h 185737"/>
                <a:gd name="connsiteX5" fmla="*/ 140493 w 154781"/>
                <a:gd name="connsiteY5" fmla="*/ 140493 h 185737"/>
                <a:gd name="connsiteX6" fmla="*/ 140493 w 154781"/>
                <a:gd name="connsiteY6" fmla="*/ 164306 h 185737"/>
                <a:gd name="connsiteX7" fmla="*/ 154781 w 154781"/>
                <a:gd name="connsiteY7" fmla="*/ 164306 h 185737"/>
                <a:gd name="connsiteX8" fmla="*/ 154781 w 154781"/>
                <a:gd name="connsiteY8" fmla="*/ 185737 h 185737"/>
                <a:gd name="connsiteX0" fmla="*/ 0 w 71438"/>
                <a:gd name="connsiteY0" fmla="*/ 0 h 102394"/>
                <a:gd name="connsiteX1" fmla="*/ 0 w 71438"/>
                <a:gd name="connsiteY1" fmla="*/ 45244 h 102394"/>
                <a:gd name="connsiteX2" fmla="*/ 26194 w 71438"/>
                <a:gd name="connsiteY2" fmla="*/ 45244 h 102394"/>
                <a:gd name="connsiteX3" fmla="*/ 26194 w 71438"/>
                <a:gd name="connsiteY3" fmla="*/ 57150 h 102394"/>
                <a:gd name="connsiteX4" fmla="*/ 57150 w 71438"/>
                <a:gd name="connsiteY4" fmla="*/ 57150 h 102394"/>
                <a:gd name="connsiteX5" fmla="*/ 57150 w 71438"/>
                <a:gd name="connsiteY5" fmla="*/ 80963 h 102394"/>
                <a:gd name="connsiteX6" fmla="*/ 71438 w 71438"/>
                <a:gd name="connsiteY6" fmla="*/ 80963 h 102394"/>
                <a:gd name="connsiteX7" fmla="*/ 71438 w 71438"/>
                <a:gd name="connsiteY7" fmla="*/ 102394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8" h="102394">
                  <a:moveTo>
                    <a:pt x="0" y="0"/>
                  </a:moveTo>
                  <a:lnTo>
                    <a:pt x="0" y="45244"/>
                  </a:lnTo>
                  <a:lnTo>
                    <a:pt x="26194" y="45244"/>
                  </a:lnTo>
                  <a:lnTo>
                    <a:pt x="26194" y="57150"/>
                  </a:lnTo>
                  <a:lnTo>
                    <a:pt x="57150" y="57150"/>
                  </a:lnTo>
                  <a:lnTo>
                    <a:pt x="57150" y="80963"/>
                  </a:lnTo>
                  <a:lnTo>
                    <a:pt x="71438" y="80963"/>
                  </a:lnTo>
                  <a:lnTo>
                    <a:pt x="71438" y="102394"/>
                  </a:lnTo>
                </a:path>
              </a:pathLst>
            </a:custGeom>
            <a:noFill/>
            <a:ln w="38100" cap="flat" cmpd="sng" algn="ctr">
              <a:solidFill>
                <a:srgbClr val="7B85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808285">
                    <a:lumMod val="50000"/>
                  </a:srgbClr>
                </a:solidFill>
                <a:effectLst/>
                <a:uLnTx/>
                <a:uFillTx/>
                <a:latin typeface="Arial"/>
                <a:ea typeface="+mn-ea"/>
                <a:cs typeface="+mn-cs"/>
              </a:endParaRPr>
            </a:p>
          </p:txBody>
        </p:sp>
        <p:sp>
          <p:nvSpPr>
            <p:cNvPr id="210" name="Freeform 140">
              <a:extLst>
                <a:ext uri="{FF2B5EF4-FFF2-40B4-BE49-F238E27FC236}">
                  <a16:creationId xmlns:a16="http://schemas.microsoft.com/office/drawing/2014/main" id="{14D6E9A8-0A5B-4A07-ABA5-822D396BE9EB}"/>
                </a:ext>
              </a:extLst>
            </p:cNvPr>
            <p:cNvSpPr/>
            <p:nvPr/>
          </p:nvSpPr>
          <p:spPr>
            <a:xfrm>
              <a:off x="1352550" y="1562100"/>
              <a:ext cx="276225" cy="154781"/>
            </a:xfrm>
            <a:custGeom>
              <a:avLst/>
              <a:gdLst>
                <a:gd name="connsiteX0" fmla="*/ 0 w 411956"/>
                <a:gd name="connsiteY0" fmla="*/ 0 h 290512"/>
                <a:gd name="connsiteX1" fmla="*/ 135731 w 411956"/>
                <a:gd name="connsiteY1" fmla="*/ 135731 h 290512"/>
                <a:gd name="connsiteX2" fmla="*/ 135731 w 411956"/>
                <a:gd name="connsiteY2" fmla="*/ 192881 h 290512"/>
                <a:gd name="connsiteX3" fmla="*/ 180975 w 411956"/>
                <a:gd name="connsiteY3" fmla="*/ 192881 h 290512"/>
                <a:gd name="connsiteX4" fmla="*/ 180975 w 411956"/>
                <a:gd name="connsiteY4" fmla="*/ 216694 h 290512"/>
                <a:gd name="connsiteX5" fmla="*/ 190500 w 411956"/>
                <a:gd name="connsiteY5" fmla="*/ 216694 h 290512"/>
                <a:gd name="connsiteX6" fmla="*/ 190500 w 411956"/>
                <a:gd name="connsiteY6" fmla="*/ 245269 h 290512"/>
                <a:gd name="connsiteX7" fmla="*/ 247650 w 411956"/>
                <a:gd name="connsiteY7" fmla="*/ 245269 h 290512"/>
                <a:gd name="connsiteX8" fmla="*/ 247650 w 411956"/>
                <a:gd name="connsiteY8" fmla="*/ 254794 h 290512"/>
                <a:gd name="connsiteX9" fmla="*/ 411956 w 411956"/>
                <a:gd name="connsiteY9" fmla="*/ 254794 h 290512"/>
                <a:gd name="connsiteX10" fmla="*/ 411956 w 411956"/>
                <a:gd name="connsiteY10" fmla="*/ 290512 h 290512"/>
                <a:gd name="connsiteX0" fmla="*/ 0 w 276225"/>
                <a:gd name="connsiteY0" fmla="*/ 0 h 154781"/>
                <a:gd name="connsiteX1" fmla="*/ 0 w 276225"/>
                <a:gd name="connsiteY1" fmla="*/ 57150 h 154781"/>
                <a:gd name="connsiteX2" fmla="*/ 45244 w 276225"/>
                <a:gd name="connsiteY2" fmla="*/ 57150 h 154781"/>
                <a:gd name="connsiteX3" fmla="*/ 45244 w 276225"/>
                <a:gd name="connsiteY3" fmla="*/ 80963 h 154781"/>
                <a:gd name="connsiteX4" fmla="*/ 54769 w 276225"/>
                <a:gd name="connsiteY4" fmla="*/ 80963 h 154781"/>
                <a:gd name="connsiteX5" fmla="*/ 54769 w 276225"/>
                <a:gd name="connsiteY5" fmla="*/ 109538 h 154781"/>
                <a:gd name="connsiteX6" fmla="*/ 111919 w 276225"/>
                <a:gd name="connsiteY6" fmla="*/ 109538 h 154781"/>
                <a:gd name="connsiteX7" fmla="*/ 111919 w 276225"/>
                <a:gd name="connsiteY7" fmla="*/ 119063 h 154781"/>
                <a:gd name="connsiteX8" fmla="*/ 276225 w 276225"/>
                <a:gd name="connsiteY8" fmla="*/ 119063 h 154781"/>
                <a:gd name="connsiteX9" fmla="*/ 276225 w 276225"/>
                <a:gd name="connsiteY9" fmla="*/ 154781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225" h="154781">
                  <a:moveTo>
                    <a:pt x="0" y="0"/>
                  </a:moveTo>
                  <a:lnTo>
                    <a:pt x="0" y="57150"/>
                  </a:lnTo>
                  <a:lnTo>
                    <a:pt x="45244" y="57150"/>
                  </a:lnTo>
                  <a:lnTo>
                    <a:pt x="45244" y="80963"/>
                  </a:lnTo>
                  <a:lnTo>
                    <a:pt x="54769" y="80963"/>
                  </a:lnTo>
                  <a:lnTo>
                    <a:pt x="54769" y="109538"/>
                  </a:lnTo>
                  <a:lnTo>
                    <a:pt x="111919" y="109538"/>
                  </a:lnTo>
                  <a:lnTo>
                    <a:pt x="111919" y="119063"/>
                  </a:lnTo>
                  <a:lnTo>
                    <a:pt x="276225" y="119063"/>
                  </a:lnTo>
                  <a:lnTo>
                    <a:pt x="276225" y="154781"/>
                  </a:lnTo>
                </a:path>
              </a:pathLst>
            </a:custGeom>
            <a:noFill/>
            <a:ln w="38100" cap="flat" cmpd="sng" algn="ctr">
              <a:solidFill>
                <a:srgbClr val="7B85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808285">
                    <a:lumMod val="50000"/>
                  </a:srgbClr>
                </a:solidFill>
                <a:effectLst/>
                <a:uLnTx/>
                <a:uFillTx/>
                <a:latin typeface="Arial"/>
                <a:ea typeface="+mn-ea"/>
                <a:cs typeface="+mn-cs"/>
              </a:endParaRPr>
            </a:p>
          </p:txBody>
        </p:sp>
      </p:grpSp>
      <p:sp>
        <p:nvSpPr>
          <p:cNvPr id="211" name="Freeform 100">
            <a:extLst>
              <a:ext uri="{FF2B5EF4-FFF2-40B4-BE49-F238E27FC236}">
                <a16:creationId xmlns:a16="http://schemas.microsoft.com/office/drawing/2014/main" id="{D53F35BC-FDE9-4F15-819B-2277C01A011B}"/>
              </a:ext>
            </a:extLst>
          </p:cNvPr>
          <p:cNvSpPr>
            <a:spLocks/>
          </p:cNvSpPr>
          <p:nvPr/>
        </p:nvSpPr>
        <p:spPr bwMode="auto">
          <a:xfrm>
            <a:off x="895350" y="1397439"/>
            <a:ext cx="4465638" cy="1743075"/>
          </a:xfrm>
          <a:custGeom>
            <a:avLst/>
            <a:gdLst>
              <a:gd name="T0" fmla="*/ 72363 w 3779301"/>
              <a:gd name="T1" fmla="*/ 49338 h 1539349"/>
              <a:gd name="T2" fmla="*/ 194063 w 3779301"/>
              <a:gd name="T3" fmla="*/ 72362 h 1539349"/>
              <a:gd name="T4" fmla="*/ 223666 w 3779301"/>
              <a:gd name="T5" fmla="*/ 108544 h 1539349"/>
              <a:gd name="T6" fmla="*/ 276294 w 3779301"/>
              <a:gd name="T7" fmla="*/ 134857 h 1539349"/>
              <a:gd name="T8" fmla="*/ 305897 w 3779301"/>
              <a:gd name="T9" fmla="*/ 187485 h 1539349"/>
              <a:gd name="T10" fmla="*/ 332210 w 3779301"/>
              <a:gd name="T11" fmla="*/ 200641 h 1539349"/>
              <a:gd name="T12" fmla="*/ 358524 w 3779301"/>
              <a:gd name="T13" fmla="*/ 259847 h 1539349"/>
              <a:gd name="T14" fmla="*/ 470357 w 3779301"/>
              <a:gd name="T15" fmla="*/ 287635 h 1539349"/>
              <a:gd name="T16" fmla="*/ 506538 w 3779301"/>
              <a:gd name="T17" fmla="*/ 335499 h 1539349"/>
              <a:gd name="T18" fmla="*/ 555876 w 3779301"/>
              <a:gd name="T19" fmla="*/ 342077 h 1539349"/>
              <a:gd name="T20" fmla="*/ 623597 w 3779301"/>
              <a:gd name="T21" fmla="*/ 374061 h 1539349"/>
              <a:gd name="T22" fmla="*/ 681775 w 3779301"/>
              <a:gd name="T23" fmla="*/ 390850 h 1539349"/>
              <a:gd name="T24" fmla="*/ 809145 w 3779301"/>
              <a:gd name="T25" fmla="*/ 430886 h 1539349"/>
              <a:gd name="T26" fmla="*/ 920979 w 3779301"/>
              <a:gd name="T27" fmla="*/ 450621 h 1539349"/>
              <a:gd name="T28" fmla="*/ 983474 w 3779301"/>
              <a:gd name="T29" fmla="*/ 473646 h 1539349"/>
              <a:gd name="T30" fmla="*/ 1059125 w 3779301"/>
              <a:gd name="T31" fmla="*/ 519695 h 1539349"/>
              <a:gd name="T32" fmla="*/ 1108463 w 3779301"/>
              <a:gd name="T33" fmla="*/ 559165 h 1539349"/>
              <a:gd name="T34" fmla="*/ 1190694 w 3779301"/>
              <a:gd name="T35" fmla="*/ 585479 h 1539349"/>
              <a:gd name="T36" fmla="*/ 1210993 w 3779301"/>
              <a:gd name="T37" fmla="*/ 620187 h 1539349"/>
              <a:gd name="T38" fmla="*/ 1272924 w 3779301"/>
              <a:gd name="T39" fmla="*/ 651263 h 1539349"/>
              <a:gd name="T40" fmla="*/ 1299238 w 3779301"/>
              <a:gd name="T41" fmla="*/ 684155 h 1539349"/>
              <a:gd name="T42" fmla="*/ 1358443 w 3779301"/>
              <a:gd name="T43" fmla="*/ 703890 h 1539349"/>
              <a:gd name="T44" fmla="*/ 1404492 w 3779301"/>
              <a:gd name="T45" fmla="*/ 733493 h 1539349"/>
              <a:gd name="T46" fmla="*/ 1470276 w 3779301"/>
              <a:gd name="T47" fmla="*/ 746650 h 1539349"/>
              <a:gd name="T48" fmla="*/ 1559085 w 3779301"/>
              <a:gd name="T49" fmla="*/ 769675 h 1539349"/>
              <a:gd name="T50" fmla="*/ 1647894 w 3779301"/>
              <a:gd name="T51" fmla="*/ 805856 h 1539349"/>
              <a:gd name="T52" fmla="*/ 1684075 w 3779301"/>
              <a:gd name="T53" fmla="*/ 835459 h 1539349"/>
              <a:gd name="T54" fmla="*/ 1795908 w 3779301"/>
              <a:gd name="T55" fmla="*/ 858483 h 1539349"/>
              <a:gd name="T56" fmla="*/ 1828800 w 3779301"/>
              <a:gd name="T57" fmla="*/ 907821 h 1539349"/>
              <a:gd name="T58" fmla="*/ 1881427 w 3779301"/>
              <a:gd name="T59" fmla="*/ 927557 h 1539349"/>
              <a:gd name="T60" fmla="*/ 1943922 w 3779301"/>
              <a:gd name="T61" fmla="*/ 970316 h 1539349"/>
              <a:gd name="T62" fmla="*/ 2032731 w 3779301"/>
              <a:gd name="T63" fmla="*/ 996630 h 1539349"/>
              <a:gd name="T64" fmla="*/ 2045888 w 3779301"/>
              <a:gd name="T65" fmla="*/ 1019654 h 1539349"/>
              <a:gd name="T66" fmla="*/ 2078780 w 3779301"/>
              <a:gd name="T67" fmla="*/ 1042679 h 1539349"/>
              <a:gd name="T68" fmla="*/ 2111672 w 3779301"/>
              <a:gd name="T69" fmla="*/ 1092017 h 1539349"/>
              <a:gd name="T70" fmla="*/ 2305735 w 3779301"/>
              <a:gd name="T71" fmla="*/ 1098595 h 1539349"/>
              <a:gd name="T72" fmla="*/ 2325471 w 3779301"/>
              <a:gd name="T73" fmla="*/ 1161090 h 1539349"/>
              <a:gd name="T74" fmla="*/ 2590081 w 3779301"/>
              <a:gd name="T75" fmla="*/ 1184679 h 1539349"/>
              <a:gd name="T76" fmla="*/ 2622408 w 3779301"/>
              <a:gd name="T77" fmla="*/ 1212809 h 1539349"/>
              <a:gd name="T78" fmla="*/ 2837679 w 3779301"/>
              <a:gd name="T79" fmla="*/ 1234361 h 1539349"/>
              <a:gd name="T80" fmla="*/ 2858322 w 3779301"/>
              <a:gd name="T81" fmla="*/ 1286080 h 1539349"/>
              <a:gd name="T82" fmla="*/ 3272763 w 3779301"/>
              <a:gd name="T83" fmla="*/ 1305816 h 1539349"/>
              <a:gd name="T84" fmla="*/ 3391174 w 3779301"/>
              <a:gd name="T85" fmla="*/ 1371600 h 1539349"/>
              <a:gd name="T86" fmla="*/ 3470115 w 3779301"/>
              <a:gd name="T87" fmla="*/ 1407781 h 1539349"/>
              <a:gd name="T88" fmla="*/ 3558924 w 3779301"/>
              <a:gd name="T89" fmla="*/ 1490011 h 1539349"/>
              <a:gd name="T90" fmla="*/ 3779301 w 3779301"/>
              <a:gd name="T91" fmla="*/ 1539349 h 1539349"/>
              <a:gd name="T92" fmla="*/ 0 w 3779301"/>
              <a:gd name="T93" fmla="*/ 0 h 1539349"/>
              <a:gd name="T94" fmla="*/ 3779301 w 3779301"/>
              <a:gd name="T95" fmla="*/ 1539349 h 1539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3779301" h="1539349">
                <a:moveTo>
                  <a:pt x="0" y="0"/>
                </a:moveTo>
                <a:lnTo>
                  <a:pt x="78941" y="3289"/>
                </a:lnTo>
                <a:lnTo>
                  <a:pt x="72363" y="49338"/>
                </a:lnTo>
                <a:lnTo>
                  <a:pt x="101966" y="52627"/>
                </a:lnTo>
                <a:lnTo>
                  <a:pt x="101966" y="69073"/>
                </a:lnTo>
                <a:lnTo>
                  <a:pt x="194063" y="72362"/>
                </a:lnTo>
                <a:lnTo>
                  <a:pt x="194063" y="85519"/>
                </a:lnTo>
                <a:lnTo>
                  <a:pt x="226956" y="85519"/>
                </a:lnTo>
                <a:lnTo>
                  <a:pt x="223666" y="108544"/>
                </a:lnTo>
                <a:lnTo>
                  <a:pt x="246691" y="108544"/>
                </a:lnTo>
                <a:lnTo>
                  <a:pt x="246691" y="134857"/>
                </a:lnTo>
                <a:lnTo>
                  <a:pt x="276294" y="134857"/>
                </a:lnTo>
                <a:lnTo>
                  <a:pt x="276294" y="167749"/>
                </a:lnTo>
                <a:lnTo>
                  <a:pt x="302607" y="167749"/>
                </a:lnTo>
                <a:lnTo>
                  <a:pt x="305897" y="187485"/>
                </a:lnTo>
                <a:lnTo>
                  <a:pt x="315764" y="187485"/>
                </a:lnTo>
                <a:lnTo>
                  <a:pt x="315764" y="200641"/>
                </a:lnTo>
                <a:lnTo>
                  <a:pt x="332210" y="200641"/>
                </a:lnTo>
                <a:lnTo>
                  <a:pt x="335499" y="217087"/>
                </a:lnTo>
                <a:lnTo>
                  <a:pt x="355235" y="217087"/>
                </a:lnTo>
                <a:lnTo>
                  <a:pt x="358524" y="259847"/>
                </a:lnTo>
                <a:lnTo>
                  <a:pt x="388127" y="259847"/>
                </a:lnTo>
                <a:lnTo>
                  <a:pt x="391416" y="286161"/>
                </a:lnTo>
                <a:lnTo>
                  <a:pt x="470357" y="287635"/>
                </a:lnTo>
                <a:lnTo>
                  <a:pt x="473646" y="305896"/>
                </a:lnTo>
                <a:lnTo>
                  <a:pt x="503249" y="305896"/>
                </a:lnTo>
                <a:lnTo>
                  <a:pt x="506538" y="335499"/>
                </a:lnTo>
                <a:lnTo>
                  <a:pt x="522984" y="335499"/>
                </a:lnTo>
                <a:lnTo>
                  <a:pt x="522984" y="338788"/>
                </a:lnTo>
                <a:lnTo>
                  <a:pt x="555876" y="342077"/>
                </a:lnTo>
                <a:lnTo>
                  <a:pt x="555876" y="361813"/>
                </a:lnTo>
                <a:lnTo>
                  <a:pt x="624950" y="361813"/>
                </a:lnTo>
                <a:cubicBezTo>
                  <a:pt x="624725" y="363854"/>
                  <a:pt x="624048" y="369978"/>
                  <a:pt x="623597" y="374061"/>
                </a:cubicBezTo>
                <a:lnTo>
                  <a:pt x="649791" y="374181"/>
                </a:lnTo>
                <a:lnTo>
                  <a:pt x="653131" y="388606"/>
                </a:lnTo>
                <a:lnTo>
                  <a:pt x="681775" y="390850"/>
                </a:lnTo>
                <a:lnTo>
                  <a:pt x="684156" y="407862"/>
                </a:lnTo>
                <a:lnTo>
                  <a:pt x="812435" y="407862"/>
                </a:lnTo>
                <a:lnTo>
                  <a:pt x="809145" y="430886"/>
                </a:lnTo>
                <a:lnTo>
                  <a:pt x="881508" y="430886"/>
                </a:lnTo>
                <a:lnTo>
                  <a:pt x="881508" y="450621"/>
                </a:lnTo>
                <a:lnTo>
                  <a:pt x="920979" y="450621"/>
                </a:lnTo>
                <a:lnTo>
                  <a:pt x="920979" y="463778"/>
                </a:lnTo>
                <a:lnTo>
                  <a:pt x="983474" y="463778"/>
                </a:lnTo>
                <a:lnTo>
                  <a:pt x="983474" y="473646"/>
                </a:lnTo>
                <a:lnTo>
                  <a:pt x="1045968" y="476935"/>
                </a:lnTo>
                <a:lnTo>
                  <a:pt x="1049258" y="519695"/>
                </a:lnTo>
                <a:lnTo>
                  <a:pt x="1059125" y="519695"/>
                </a:lnTo>
                <a:lnTo>
                  <a:pt x="1059125" y="529562"/>
                </a:lnTo>
                <a:lnTo>
                  <a:pt x="1106648" y="529562"/>
                </a:lnTo>
                <a:lnTo>
                  <a:pt x="1108463" y="559165"/>
                </a:lnTo>
                <a:lnTo>
                  <a:pt x="1164380" y="562454"/>
                </a:lnTo>
                <a:lnTo>
                  <a:pt x="1164380" y="585479"/>
                </a:lnTo>
                <a:lnTo>
                  <a:pt x="1190694" y="585479"/>
                </a:lnTo>
                <a:lnTo>
                  <a:pt x="1190694" y="592057"/>
                </a:lnTo>
                <a:lnTo>
                  <a:pt x="1210429" y="592057"/>
                </a:lnTo>
                <a:lnTo>
                  <a:pt x="1210993" y="620187"/>
                </a:lnTo>
                <a:lnTo>
                  <a:pt x="1263056" y="624949"/>
                </a:lnTo>
                <a:lnTo>
                  <a:pt x="1269635" y="647974"/>
                </a:lnTo>
                <a:lnTo>
                  <a:pt x="1272924" y="651263"/>
                </a:lnTo>
                <a:lnTo>
                  <a:pt x="1272924" y="670998"/>
                </a:lnTo>
                <a:lnTo>
                  <a:pt x="1302527" y="674287"/>
                </a:lnTo>
                <a:lnTo>
                  <a:pt x="1299238" y="684155"/>
                </a:lnTo>
                <a:lnTo>
                  <a:pt x="1312394" y="684155"/>
                </a:lnTo>
                <a:lnTo>
                  <a:pt x="1309105" y="703890"/>
                </a:lnTo>
                <a:lnTo>
                  <a:pt x="1358443" y="703890"/>
                </a:lnTo>
                <a:lnTo>
                  <a:pt x="1361733" y="713758"/>
                </a:lnTo>
                <a:lnTo>
                  <a:pt x="1404492" y="717047"/>
                </a:lnTo>
                <a:lnTo>
                  <a:pt x="1404492" y="733493"/>
                </a:lnTo>
                <a:lnTo>
                  <a:pt x="1437384" y="733493"/>
                </a:lnTo>
                <a:lnTo>
                  <a:pt x="1437384" y="746650"/>
                </a:lnTo>
                <a:lnTo>
                  <a:pt x="1470276" y="746650"/>
                </a:lnTo>
                <a:lnTo>
                  <a:pt x="1473566" y="759807"/>
                </a:lnTo>
                <a:lnTo>
                  <a:pt x="1562374" y="759807"/>
                </a:lnTo>
                <a:lnTo>
                  <a:pt x="1559085" y="769675"/>
                </a:lnTo>
                <a:lnTo>
                  <a:pt x="1572242" y="769675"/>
                </a:lnTo>
                <a:lnTo>
                  <a:pt x="1568953" y="805856"/>
                </a:lnTo>
                <a:lnTo>
                  <a:pt x="1647894" y="805856"/>
                </a:lnTo>
                <a:lnTo>
                  <a:pt x="1647894" y="822302"/>
                </a:lnTo>
                <a:lnTo>
                  <a:pt x="1687364" y="822302"/>
                </a:lnTo>
                <a:lnTo>
                  <a:pt x="1684075" y="835459"/>
                </a:lnTo>
                <a:lnTo>
                  <a:pt x="1779462" y="835459"/>
                </a:lnTo>
                <a:lnTo>
                  <a:pt x="1772884" y="858483"/>
                </a:lnTo>
                <a:lnTo>
                  <a:pt x="1795908" y="858483"/>
                </a:lnTo>
                <a:lnTo>
                  <a:pt x="1792619" y="884797"/>
                </a:lnTo>
                <a:lnTo>
                  <a:pt x="1828800" y="881508"/>
                </a:lnTo>
                <a:lnTo>
                  <a:pt x="1828800" y="907821"/>
                </a:lnTo>
                <a:lnTo>
                  <a:pt x="1864981" y="907821"/>
                </a:lnTo>
                <a:lnTo>
                  <a:pt x="1864981" y="927557"/>
                </a:lnTo>
                <a:lnTo>
                  <a:pt x="1881427" y="927557"/>
                </a:lnTo>
                <a:lnTo>
                  <a:pt x="1881427" y="940713"/>
                </a:lnTo>
                <a:lnTo>
                  <a:pt x="1943922" y="940713"/>
                </a:lnTo>
                <a:lnTo>
                  <a:pt x="1943922" y="970316"/>
                </a:lnTo>
                <a:lnTo>
                  <a:pt x="1996550" y="971789"/>
                </a:lnTo>
                <a:lnTo>
                  <a:pt x="1996550" y="996630"/>
                </a:lnTo>
                <a:lnTo>
                  <a:pt x="2032731" y="996630"/>
                </a:lnTo>
                <a:lnTo>
                  <a:pt x="2029442" y="1003208"/>
                </a:lnTo>
                <a:lnTo>
                  <a:pt x="2045888" y="1003208"/>
                </a:lnTo>
                <a:lnTo>
                  <a:pt x="2045888" y="1019654"/>
                </a:lnTo>
                <a:lnTo>
                  <a:pt x="2065623" y="1019654"/>
                </a:lnTo>
                <a:lnTo>
                  <a:pt x="2062334" y="1042679"/>
                </a:lnTo>
                <a:lnTo>
                  <a:pt x="2078780" y="1042679"/>
                </a:lnTo>
                <a:lnTo>
                  <a:pt x="2078780" y="1065703"/>
                </a:lnTo>
                <a:lnTo>
                  <a:pt x="2114961" y="1065703"/>
                </a:lnTo>
                <a:lnTo>
                  <a:pt x="2111672" y="1092017"/>
                </a:lnTo>
                <a:lnTo>
                  <a:pt x="2207059" y="1092017"/>
                </a:lnTo>
                <a:lnTo>
                  <a:pt x="2207059" y="1098595"/>
                </a:lnTo>
                <a:lnTo>
                  <a:pt x="2305735" y="1098595"/>
                </a:lnTo>
                <a:lnTo>
                  <a:pt x="2309025" y="1121620"/>
                </a:lnTo>
                <a:lnTo>
                  <a:pt x="2322181" y="1121620"/>
                </a:lnTo>
                <a:lnTo>
                  <a:pt x="2325471" y="1161090"/>
                </a:lnTo>
                <a:lnTo>
                  <a:pt x="2358363" y="1164380"/>
                </a:lnTo>
                <a:lnTo>
                  <a:pt x="2358363" y="1187404"/>
                </a:lnTo>
                <a:lnTo>
                  <a:pt x="2590081" y="1184679"/>
                </a:lnTo>
                <a:lnTo>
                  <a:pt x="2585318" y="1193982"/>
                </a:lnTo>
                <a:lnTo>
                  <a:pt x="2621499" y="1193982"/>
                </a:lnTo>
                <a:lnTo>
                  <a:pt x="2622408" y="1212809"/>
                </a:lnTo>
                <a:lnTo>
                  <a:pt x="2743200" y="1213718"/>
                </a:lnTo>
                <a:lnTo>
                  <a:pt x="2743200" y="1233453"/>
                </a:lnTo>
                <a:lnTo>
                  <a:pt x="2837679" y="1234361"/>
                </a:lnTo>
                <a:lnTo>
                  <a:pt x="2835298" y="1256477"/>
                </a:lnTo>
                <a:lnTo>
                  <a:pt x="2855033" y="1256477"/>
                </a:lnTo>
                <a:lnTo>
                  <a:pt x="2858322" y="1286080"/>
                </a:lnTo>
                <a:lnTo>
                  <a:pt x="3141194" y="1286080"/>
                </a:lnTo>
                <a:lnTo>
                  <a:pt x="3141194" y="1302526"/>
                </a:lnTo>
                <a:lnTo>
                  <a:pt x="3272763" y="1305816"/>
                </a:lnTo>
                <a:lnTo>
                  <a:pt x="3272763" y="1332129"/>
                </a:lnTo>
                <a:lnTo>
                  <a:pt x="3387885" y="1332129"/>
                </a:lnTo>
                <a:lnTo>
                  <a:pt x="3391174" y="1371600"/>
                </a:lnTo>
                <a:lnTo>
                  <a:pt x="3418396" y="1371600"/>
                </a:lnTo>
                <a:lnTo>
                  <a:pt x="3424066" y="1407781"/>
                </a:lnTo>
                <a:lnTo>
                  <a:pt x="3470115" y="1407781"/>
                </a:lnTo>
                <a:lnTo>
                  <a:pt x="3470115" y="1440673"/>
                </a:lnTo>
                <a:lnTo>
                  <a:pt x="3558924" y="1440673"/>
                </a:lnTo>
                <a:lnTo>
                  <a:pt x="3558924" y="1490011"/>
                </a:lnTo>
                <a:lnTo>
                  <a:pt x="3752987" y="1489103"/>
                </a:lnTo>
                <a:lnTo>
                  <a:pt x="3756276" y="1539349"/>
                </a:lnTo>
                <a:lnTo>
                  <a:pt x="3779301" y="1539349"/>
                </a:lnTo>
              </a:path>
            </a:pathLst>
          </a:custGeom>
          <a:noFill/>
          <a:ln w="38100" cap="flat" cmpd="sng" algn="ctr">
            <a:solidFill>
              <a:srgbClr val="D22F58"/>
            </a:solidFill>
            <a:prstDash val="dash"/>
            <a:round/>
            <a:headEnd/>
            <a:tailEnd/>
          </a:ln>
          <a:extLst>
            <a:ext uri="{909E8E84-426E-40DD-AFC4-6F175D3DCCD1}">
              <a14:hiddenFill xmlns:a14="http://schemas.microsoft.com/office/drawing/2010/main">
                <a:solidFill>
                  <a:srgbClr val="FFFFFF"/>
                </a:solidFill>
              </a14:hiddenFill>
            </a:ext>
          </a:extLst>
        </p:spPr>
        <p:txBody>
          <a:bodyPr lIns="91350" tIns="45675" rIns="91350" bIns="456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808285">
                  <a:lumMod val="50000"/>
                </a:srgbClr>
              </a:solidFill>
              <a:effectLst/>
              <a:uLnTx/>
              <a:uFillTx/>
              <a:latin typeface="Arial"/>
              <a:ea typeface="+mn-ea"/>
              <a:cs typeface="Arial" pitchFamily="34" charset="0"/>
            </a:endParaRPr>
          </a:p>
        </p:txBody>
      </p:sp>
      <p:grpSp>
        <p:nvGrpSpPr>
          <p:cNvPr id="212" name="Group 211">
            <a:extLst>
              <a:ext uri="{FF2B5EF4-FFF2-40B4-BE49-F238E27FC236}">
                <a16:creationId xmlns:a16="http://schemas.microsoft.com/office/drawing/2014/main" id="{A2249AB5-3106-4C50-91FE-A4A47626EB65}"/>
              </a:ext>
            </a:extLst>
          </p:cNvPr>
          <p:cNvGrpSpPr/>
          <p:nvPr/>
        </p:nvGrpSpPr>
        <p:grpSpPr>
          <a:xfrm>
            <a:off x="420297" y="1295858"/>
            <a:ext cx="5051577" cy="4290641"/>
            <a:chOff x="420279" y="1323975"/>
            <a:chExt cx="5051577" cy="4290641"/>
          </a:xfrm>
        </p:grpSpPr>
        <p:cxnSp>
          <p:nvCxnSpPr>
            <p:cNvPr id="213" name="Straight Connector 212">
              <a:extLst>
                <a:ext uri="{FF2B5EF4-FFF2-40B4-BE49-F238E27FC236}">
                  <a16:creationId xmlns:a16="http://schemas.microsoft.com/office/drawing/2014/main" id="{FF96B193-0833-4D9A-9771-5CE00DFC0ED3}"/>
                </a:ext>
              </a:extLst>
            </p:cNvPr>
            <p:cNvCxnSpPr/>
            <p:nvPr/>
          </p:nvCxnSpPr>
          <p:spPr bwMode="auto">
            <a:xfrm>
              <a:off x="806450" y="1413102"/>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4" name="Straight Connector 213">
              <a:extLst>
                <a:ext uri="{FF2B5EF4-FFF2-40B4-BE49-F238E27FC236}">
                  <a16:creationId xmlns:a16="http://schemas.microsoft.com/office/drawing/2014/main" id="{D7F0ADCB-A807-49DA-99C2-AA089B046B0B}"/>
                </a:ext>
              </a:extLst>
            </p:cNvPr>
            <p:cNvCxnSpPr/>
            <p:nvPr/>
          </p:nvCxnSpPr>
          <p:spPr bwMode="auto">
            <a:xfrm>
              <a:off x="806450" y="1808163"/>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5" name="Straight Connector 214">
              <a:extLst>
                <a:ext uri="{FF2B5EF4-FFF2-40B4-BE49-F238E27FC236}">
                  <a16:creationId xmlns:a16="http://schemas.microsoft.com/office/drawing/2014/main" id="{7DF9A582-B6C9-4019-B1BC-DA797C9244D9}"/>
                </a:ext>
              </a:extLst>
            </p:cNvPr>
            <p:cNvCxnSpPr/>
            <p:nvPr/>
          </p:nvCxnSpPr>
          <p:spPr bwMode="auto">
            <a:xfrm>
              <a:off x="806450" y="2200275"/>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6" name="Straight Connector 215">
              <a:extLst>
                <a:ext uri="{FF2B5EF4-FFF2-40B4-BE49-F238E27FC236}">
                  <a16:creationId xmlns:a16="http://schemas.microsoft.com/office/drawing/2014/main" id="{3EE549C4-4D2E-4629-A5D8-610A42EE523D}"/>
                </a:ext>
              </a:extLst>
            </p:cNvPr>
            <p:cNvCxnSpPr/>
            <p:nvPr/>
          </p:nvCxnSpPr>
          <p:spPr bwMode="auto">
            <a:xfrm>
              <a:off x="806450" y="2587625"/>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7" name="Straight Connector 216">
              <a:extLst>
                <a:ext uri="{FF2B5EF4-FFF2-40B4-BE49-F238E27FC236}">
                  <a16:creationId xmlns:a16="http://schemas.microsoft.com/office/drawing/2014/main" id="{ADCA4C9D-A68D-48EA-8F38-EAE36A11F3FF}"/>
                </a:ext>
              </a:extLst>
            </p:cNvPr>
            <p:cNvCxnSpPr/>
            <p:nvPr/>
          </p:nvCxnSpPr>
          <p:spPr bwMode="auto">
            <a:xfrm>
              <a:off x="800100" y="29829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8" name="Straight Connector 217">
              <a:extLst>
                <a:ext uri="{FF2B5EF4-FFF2-40B4-BE49-F238E27FC236}">
                  <a16:creationId xmlns:a16="http://schemas.microsoft.com/office/drawing/2014/main" id="{F1CC64F5-D648-4CAF-AFFD-2A2816A7DCFF}"/>
                </a:ext>
              </a:extLst>
            </p:cNvPr>
            <p:cNvCxnSpPr/>
            <p:nvPr/>
          </p:nvCxnSpPr>
          <p:spPr bwMode="auto">
            <a:xfrm>
              <a:off x="810733" y="3371850"/>
              <a:ext cx="61913" cy="0"/>
            </a:xfrm>
            <a:prstGeom prst="line">
              <a:avLst/>
            </a:prstGeom>
            <a:noFill/>
            <a:ln w="19050" cap="flat" cmpd="sng" algn="ctr">
              <a:solidFill>
                <a:srgbClr val="FFFFFF"/>
              </a:solidFill>
              <a:prstDash val="solid"/>
              <a:headEnd type="none" w="med" len="med"/>
              <a:tailEnd type="none" w="med" len="med"/>
            </a:ln>
            <a:effectLst/>
          </p:spPr>
        </p:cxnSp>
        <p:cxnSp>
          <p:nvCxnSpPr>
            <p:cNvPr id="219" name="Straight Connector 218">
              <a:extLst>
                <a:ext uri="{FF2B5EF4-FFF2-40B4-BE49-F238E27FC236}">
                  <a16:creationId xmlns:a16="http://schemas.microsoft.com/office/drawing/2014/main" id="{86C1FC9E-447F-49F7-8460-D1DF0E86CCB8}"/>
                </a:ext>
              </a:extLst>
            </p:cNvPr>
            <p:cNvCxnSpPr/>
            <p:nvPr/>
          </p:nvCxnSpPr>
          <p:spPr bwMode="auto">
            <a:xfrm>
              <a:off x="806450" y="3759200"/>
              <a:ext cx="61913" cy="0"/>
            </a:xfrm>
            <a:prstGeom prst="line">
              <a:avLst/>
            </a:prstGeom>
            <a:noFill/>
            <a:ln w="19050" cap="flat" cmpd="sng" algn="ctr">
              <a:solidFill>
                <a:srgbClr val="FFFFFF"/>
              </a:solidFill>
              <a:prstDash val="solid"/>
              <a:headEnd type="none" w="med" len="med"/>
              <a:tailEnd type="none" w="med" len="med"/>
            </a:ln>
            <a:effectLst/>
          </p:spPr>
        </p:cxnSp>
        <p:cxnSp>
          <p:nvCxnSpPr>
            <p:cNvPr id="220" name="Straight Connector 219">
              <a:extLst>
                <a:ext uri="{FF2B5EF4-FFF2-40B4-BE49-F238E27FC236}">
                  <a16:creationId xmlns:a16="http://schemas.microsoft.com/office/drawing/2014/main" id="{3C26DDA3-7150-4F8F-80D0-2BB996293B5A}"/>
                </a:ext>
              </a:extLst>
            </p:cNvPr>
            <p:cNvCxnSpPr/>
            <p:nvPr/>
          </p:nvCxnSpPr>
          <p:spPr bwMode="auto">
            <a:xfrm>
              <a:off x="806450" y="4541838"/>
              <a:ext cx="61913" cy="0"/>
            </a:xfrm>
            <a:prstGeom prst="line">
              <a:avLst/>
            </a:prstGeom>
            <a:noFill/>
            <a:ln w="19050" cap="flat" cmpd="sng" algn="ctr">
              <a:solidFill>
                <a:srgbClr val="FFFFFF"/>
              </a:solidFill>
              <a:prstDash val="solid"/>
              <a:headEnd type="none" w="med" len="med"/>
              <a:tailEnd type="none" w="med" len="med"/>
            </a:ln>
            <a:effectLst/>
          </p:spPr>
        </p:cxnSp>
        <p:cxnSp>
          <p:nvCxnSpPr>
            <p:cNvPr id="221" name="Straight Connector 220">
              <a:extLst>
                <a:ext uri="{FF2B5EF4-FFF2-40B4-BE49-F238E27FC236}">
                  <a16:creationId xmlns:a16="http://schemas.microsoft.com/office/drawing/2014/main" id="{2739B80F-3F03-4CA6-8A35-FA3551B58706}"/>
                </a:ext>
              </a:extLst>
            </p:cNvPr>
            <p:cNvCxnSpPr/>
            <p:nvPr/>
          </p:nvCxnSpPr>
          <p:spPr bwMode="auto">
            <a:xfrm>
              <a:off x="806450" y="49260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222" name="Straight Connector 221">
              <a:extLst>
                <a:ext uri="{FF2B5EF4-FFF2-40B4-BE49-F238E27FC236}">
                  <a16:creationId xmlns:a16="http://schemas.microsoft.com/office/drawing/2014/main" id="{30BF5A19-07FC-4F59-98D8-4FF23F1E3BD4}"/>
                </a:ext>
              </a:extLst>
            </p:cNvPr>
            <p:cNvCxnSpPr/>
            <p:nvPr/>
          </p:nvCxnSpPr>
          <p:spPr bwMode="auto">
            <a:xfrm>
              <a:off x="806450" y="53197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223" name="Straight Connector 222">
              <a:extLst>
                <a:ext uri="{FF2B5EF4-FFF2-40B4-BE49-F238E27FC236}">
                  <a16:creationId xmlns:a16="http://schemas.microsoft.com/office/drawing/2014/main" id="{0A3C760D-D85E-4AEE-9701-292694999010}"/>
                </a:ext>
              </a:extLst>
            </p:cNvPr>
            <p:cNvCxnSpPr/>
            <p:nvPr/>
          </p:nvCxnSpPr>
          <p:spPr bwMode="auto">
            <a:xfrm rot="16200000">
              <a:off x="856770" y="5348288"/>
              <a:ext cx="60325" cy="0"/>
            </a:xfrm>
            <a:prstGeom prst="line">
              <a:avLst/>
            </a:prstGeom>
            <a:noFill/>
            <a:ln w="19050" cap="flat" cmpd="sng" algn="ctr">
              <a:solidFill>
                <a:srgbClr val="FFFFFF"/>
              </a:solidFill>
              <a:prstDash val="solid"/>
              <a:headEnd type="none" w="med" len="med"/>
              <a:tailEnd type="none" w="med" len="med"/>
            </a:ln>
            <a:effectLst/>
          </p:spPr>
        </p:cxnSp>
        <p:sp>
          <p:nvSpPr>
            <p:cNvPr id="224" name="TextBox 601">
              <a:extLst>
                <a:ext uri="{FF2B5EF4-FFF2-40B4-BE49-F238E27FC236}">
                  <a16:creationId xmlns:a16="http://schemas.microsoft.com/office/drawing/2014/main" id="{C92425F0-7636-48DE-B2E2-A4A42AF1C835}"/>
                </a:ext>
              </a:extLst>
            </p:cNvPr>
            <p:cNvSpPr txBox="1">
              <a:spLocks noChangeArrowheads="1"/>
            </p:cNvSpPr>
            <p:nvPr/>
          </p:nvSpPr>
          <p:spPr bwMode="auto">
            <a:xfrm>
              <a:off x="815347" y="5365750"/>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225" name="TextBox 602">
              <a:extLst>
                <a:ext uri="{FF2B5EF4-FFF2-40B4-BE49-F238E27FC236}">
                  <a16:creationId xmlns:a16="http://schemas.microsoft.com/office/drawing/2014/main" id="{C1D914DC-A0A0-460E-8D75-11C2F72A17DF}"/>
                </a:ext>
              </a:extLst>
            </p:cNvPr>
            <p:cNvSpPr txBox="1">
              <a:spLocks noChangeArrowheads="1"/>
            </p:cNvSpPr>
            <p:nvPr/>
          </p:nvSpPr>
          <p:spPr bwMode="auto">
            <a:xfrm>
              <a:off x="650210" y="5176838"/>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a:ln>
                    <a:noFill/>
                  </a:ln>
                  <a:solidFill>
                    <a:prstClr val="black"/>
                  </a:solidFill>
                  <a:effectLst/>
                  <a:uLnTx/>
                  <a:uFillTx/>
                  <a:latin typeface="Arial"/>
                  <a:ea typeface="+mn-ea"/>
                  <a:cs typeface="Arial" charset="0"/>
                </a:rPr>
                <a:t>0</a:t>
              </a:r>
              <a:endParaRPr kumimoji="0" lang="en-GB" altLang="en-US" sz="1600" b="1" i="0" u="none" strike="noStrike" kern="0" cap="none" spc="0" normalizeH="0" baseline="0" noProof="0">
                <a:ln>
                  <a:noFill/>
                </a:ln>
                <a:solidFill>
                  <a:prstClr val="black"/>
                </a:solidFill>
                <a:effectLst/>
                <a:uLnTx/>
                <a:uFillTx/>
                <a:latin typeface="Arial"/>
                <a:ea typeface="+mn-ea"/>
                <a:cs typeface="Arial" charset="0"/>
              </a:endParaRPr>
            </a:p>
          </p:txBody>
        </p:sp>
        <p:sp>
          <p:nvSpPr>
            <p:cNvPr id="226" name="TextBox 604">
              <a:extLst>
                <a:ext uri="{FF2B5EF4-FFF2-40B4-BE49-F238E27FC236}">
                  <a16:creationId xmlns:a16="http://schemas.microsoft.com/office/drawing/2014/main" id="{E6CBDA31-6244-46FA-BE34-0376B157DBB2}"/>
                </a:ext>
              </a:extLst>
            </p:cNvPr>
            <p:cNvSpPr txBox="1">
              <a:spLocks noChangeArrowheads="1"/>
            </p:cNvSpPr>
            <p:nvPr/>
          </p:nvSpPr>
          <p:spPr bwMode="auto">
            <a:xfrm>
              <a:off x="535244" y="4411663"/>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20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227" name="TextBox 606">
              <a:extLst>
                <a:ext uri="{FF2B5EF4-FFF2-40B4-BE49-F238E27FC236}">
                  <a16:creationId xmlns:a16="http://schemas.microsoft.com/office/drawing/2014/main" id="{873B52E4-C6A1-434C-AF16-6EEBCB56D145}"/>
                </a:ext>
              </a:extLst>
            </p:cNvPr>
            <p:cNvSpPr txBox="1">
              <a:spLocks noChangeArrowheads="1"/>
            </p:cNvSpPr>
            <p:nvPr/>
          </p:nvSpPr>
          <p:spPr bwMode="auto">
            <a:xfrm>
              <a:off x="535244" y="3641725"/>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40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228" name="TextBox 609">
              <a:extLst>
                <a:ext uri="{FF2B5EF4-FFF2-40B4-BE49-F238E27FC236}">
                  <a16:creationId xmlns:a16="http://schemas.microsoft.com/office/drawing/2014/main" id="{FEF3E68E-A714-4D7F-8F86-C3C0D5AB31E2}"/>
                </a:ext>
              </a:extLst>
            </p:cNvPr>
            <p:cNvSpPr txBox="1">
              <a:spLocks noChangeArrowheads="1"/>
            </p:cNvSpPr>
            <p:nvPr/>
          </p:nvSpPr>
          <p:spPr bwMode="auto">
            <a:xfrm>
              <a:off x="535244" y="2087563"/>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80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229" name="TextBox 611">
              <a:extLst>
                <a:ext uri="{FF2B5EF4-FFF2-40B4-BE49-F238E27FC236}">
                  <a16:creationId xmlns:a16="http://schemas.microsoft.com/office/drawing/2014/main" id="{135CF885-E115-4634-AE3D-E3A22736BD52}"/>
                </a:ext>
              </a:extLst>
            </p:cNvPr>
            <p:cNvSpPr txBox="1">
              <a:spLocks noChangeArrowheads="1"/>
            </p:cNvSpPr>
            <p:nvPr/>
          </p:nvSpPr>
          <p:spPr bwMode="auto">
            <a:xfrm>
              <a:off x="420279" y="1323975"/>
              <a:ext cx="344896"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100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230" name="TextBox 613">
              <a:extLst>
                <a:ext uri="{FF2B5EF4-FFF2-40B4-BE49-F238E27FC236}">
                  <a16:creationId xmlns:a16="http://schemas.microsoft.com/office/drawing/2014/main" id="{BCC7E7E0-BE3B-4A4A-9103-D9FDC39349A6}"/>
                </a:ext>
              </a:extLst>
            </p:cNvPr>
            <p:cNvSpPr txBox="1">
              <a:spLocks noChangeArrowheads="1"/>
            </p:cNvSpPr>
            <p:nvPr/>
          </p:nvSpPr>
          <p:spPr bwMode="auto">
            <a:xfrm>
              <a:off x="535244" y="287020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60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cxnSp>
          <p:nvCxnSpPr>
            <p:cNvPr id="231" name="Straight Connector 230">
              <a:extLst>
                <a:ext uri="{FF2B5EF4-FFF2-40B4-BE49-F238E27FC236}">
                  <a16:creationId xmlns:a16="http://schemas.microsoft.com/office/drawing/2014/main" id="{F4BC596A-F607-473F-9672-0BE513AF64DF}"/>
                </a:ext>
              </a:extLst>
            </p:cNvPr>
            <p:cNvCxnSpPr/>
            <p:nvPr/>
          </p:nvCxnSpPr>
          <p:spPr bwMode="auto">
            <a:xfrm>
              <a:off x="803275" y="41513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232" name="Straight Connector 231">
              <a:extLst>
                <a:ext uri="{FF2B5EF4-FFF2-40B4-BE49-F238E27FC236}">
                  <a16:creationId xmlns:a16="http://schemas.microsoft.com/office/drawing/2014/main" id="{F86CB3BA-84B3-4895-A3CB-A58991D4DCE8}"/>
                </a:ext>
              </a:extLst>
            </p:cNvPr>
            <p:cNvCxnSpPr/>
            <p:nvPr/>
          </p:nvCxnSpPr>
          <p:spPr bwMode="auto">
            <a:xfrm rot="16200000">
              <a:off x="1600200"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233" name="Straight Connector 232">
              <a:extLst>
                <a:ext uri="{FF2B5EF4-FFF2-40B4-BE49-F238E27FC236}">
                  <a16:creationId xmlns:a16="http://schemas.microsoft.com/office/drawing/2014/main" id="{834B0D79-7E1F-4FCE-A4F1-43BB67E454C6}"/>
                </a:ext>
              </a:extLst>
            </p:cNvPr>
            <p:cNvCxnSpPr/>
            <p:nvPr/>
          </p:nvCxnSpPr>
          <p:spPr bwMode="auto">
            <a:xfrm rot="16200000">
              <a:off x="234473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234" name="Straight Connector 233">
              <a:extLst>
                <a:ext uri="{FF2B5EF4-FFF2-40B4-BE49-F238E27FC236}">
                  <a16:creationId xmlns:a16="http://schemas.microsoft.com/office/drawing/2014/main" id="{A9A249B8-333C-412E-8140-AD01B23B8B3F}"/>
                </a:ext>
              </a:extLst>
            </p:cNvPr>
            <p:cNvCxnSpPr/>
            <p:nvPr/>
          </p:nvCxnSpPr>
          <p:spPr bwMode="auto">
            <a:xfrm rot="16200000">
              <a:off x="310038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235" name="Straight Connector 234">
              <a:extLst>
                <a:ext uri="{FF2B5EF4-FFF2-40B4-BE49-F238E27FC236}">
                  <a16:creationId xmlns:a16="http://schemas.microsoft.com/office/drawing/2014/main" id="{41426E11-CF32-4A81-89E5-63E1EDF4337B}"/>
                </a:ext>
              </a:extLst>
            </p:cNvPr>
            <p:cNvCxnSpPr/>
            <p:nvPr/>
          </p:nvCxnSpPr>
          <p:spPr bwMode="auto">
            <a:xfrm rot="16200000">
              <a:off x="3848100"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236" name="Straight Connector 235">
              <a:extLst>
                <a:ext uri="{FF2B5EF4-FFF2-40B4-BE49-F238E27FC236}">
                  <a16:creationId xmlns:a16="http://schemas.microsoft.com/office/drawing/2014/main" id="{C6A4C783-FD7D-4EB1-BE31-3B9EA580CDA1}"/>
                </a:ext>
              </a:extLst>
            </p:cNvPr>
            <p:cNvCxnSpPr/>
            <p:nvPr/>
          </p:nvCxnSpPr>
          <p:spPr bwMode="auto">
            <a:xfrm rot="16200000">
              <a:off x="458628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237" name="Straight Connector 236">
              <a:extLst>
                <a:ext uri="{FF2B5EF4-FFF2-40B4-BE49-F238E27FC236}">
                  <a16:creationId xmlns:a16="http://schemas.microsoft.com/office/drawing/2014/main" id="{901F8F38-F8C0-44E6-820C-964B1600221A}"/>
                </a:ext>
              </a:extLst>
            </p:cNvPr>
            <p:cNvCxnSpPr/>
            <p:nvPr/>
          </p:nvCxnSpPr>
          <p:spPr bwMode="auto">
            <a:xfrm rot="16200000">
              <a:off x="5350918" y="5348288"/>
              <a:ext cx="60325" cy="0"/>
            </a:xfrm>
            <a:prstGeom prst="line">
              <a:avLst/>
            </a:prstGeom>
            <a:noFill/>
            <a:ln w="19050" cap="flat" cmpd="sng" algn="ctr">
              <a:solidFill>
                <a:srgbClr val="FFFFFF"/>
              </a:solidFill>
              <a:prstDash val="solid"/>
              <a:headEnd type="none" w="med" len="med"/>
              <a:tailEnd type="none" w="med" len="med"/>
            </a:ln>
            <a:effectLst/>
          </p:spPr>
        </p:cxnSp>
        <p:sp>
          <p:nvSpPr>
            <p:cNvPr id="238" name="TextBox 622">
              <a:extLst>
                <a:ext uri="{FF2B5EF4-FFF2-40B4-BE49-F238E27FC236}">
                  <a16:creationId xmlns:a16="http://schemas.microsoft.com/office/drawing/2014/main" id="{3D4626B4-CEAE-454D-9909-03B4BC2F9601}"/>
                </a:ext>
              </a:extLst>
            </p:cNvPr>
            <p:cNvSpPr txBox="1">
              <a:spLocks noChangeArrowheads="1"/>
            </p:cNvSpPr>
            <p:nvPr/>
          </p:nvSpPr>
          <p:spPr bwMode="auto">
            <a:xfrm>
              <a:off x="2260600"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a:ln>
                    <a:noFill/>
                  </a:ln>
                  <a:solidFill>
                    <a:prstClr val="black"/>
                  </a:solidFill>
                  <a:effectLst/>
                  <a:uLnTx/>
                  <a:uFillTx/>
                  <a:latin typeface="Arial"/>
                  <a:ea typeface="+mn-ea"/>
                  <a:cs typeface="Arial" charset="0"/>
                </a:rPr>
                <a:t>12</a:t>
              </a:r>
              <a:endParaRPr kumimoji="0" lang="en-GB" altLang="en-US" sz="1600" b="1" i="0" u="none" strike="noStrike" kern="0" cap="none" spc="0" normalizeH="0" baseline="0" noProof="0">
                <a:ln>
                  <a:noFill/>
                </a:ln>
                <a:solidFill>
                  <a:prstClr val="black"/>
                </a:solidFill>
                <a:effectLst/>
                <a:uLnTx/>
                <a:uFillTx/>
                <a:latin typeface="Arial"/>
                <a:ea typeface="+mn-ea"/>
                <a:cs typeface="Arial" charset="0"/>
              </a:endParaRPr>
            </a:p>
          </p:txBody>
        </p:sp>
        <p:sp>
          <p:nvSpPr>
            <p:cNvPr id="239" name="TextBox 623">
              <a:extLst>
                <a:ext uri="{FF2B5EF4-FFF2-40B4-BE49-F238E27FC236}">
                  <a16:creationId xmlns:a16="http://schemas.microsoft.com/office/drawing/2014/main" id="{115DEAF4-8C51-43AC-9E25-9C94855AABF4}"/>
                </a:ext>
              </a:extLst>
            </p:cNvPr>
            <p:cNvSpPr txBox="1">
              <a:spLocks noChangeArrowheads="1"/>
            </p:cNvSpPr>
            <p:nvPr/>
          </p:nvSpPr>
          <p:spPr bwMode="auto">
            <a:xfrm>
              <a:off x="3021013"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a:ln>
                    <a:noFill/>
                  </a:ln>
                  <a:solidFill>
                    <a:prstClr val="black"/>
                  </a:solidFill>
                  <a:effectLst/>
                  <a:uLnTx/>
                  <a:uFillTx/>
                  <a:latin typeface="Arial"/>
                  <a:ea typeface="+mn-ea"/>
                  <a:cs typeface="Arial" charset="0"/>
                </a:rPr>
                <a:t>18</a:t>
              </a:r>
              <a:endParaRPr kumimoji="0" lang="en-GB" altLang="en-US" sz="1600" b="1" i="0" u="none" strike="noStrike" kern="0" cap="none" spc="0" normalizeH="0" baseline="0" noProof="0">
                <a:ln>
                  <a:noFill/>
                </a:ln>
                <a:solidFill>
                  <a:prstClr val="black"/>
                </a:solidFill>
                <a:effectLst/>
                <a:uLnTx/>
                <a:uFillTx/>
                <a:latin typeface="Arial"/>
                <a:ea typeface="+mn-ea"/>
                <a:cs typeface="Arial" charset="0"/>
              </a:endParaRPr>
            </a:p>
          </p:txBody>
        </p:sp>
        <p:sp>
          <p:nvSpPr>
            <p:cNvPr id="240" name="TextBox 625">
              <a:extLst>
                <a:ext uri="{FF2B5EF4-FFF2-40B4-BE49-F238E27FC236}">
                  <a16:creationId xmlns:a16="http://schemas.microsoft.com/office/drawing/2014/main" id="{8D799E50-5A9B-4D54-8321-75D0B727B5EC}"/>
                </a:ext>
              </a:extLst>
            </p:cNvPr>
            <p:cNvSpPr txBox="1">
              <a:spLocks noChangeArrowheads="1"/>
            </p:cNvSpPr>
            <p:nvPr/>
          </p:nvSpPr>
          <p:spPr bwMode="auto">
            <a:xfrm>
              <a:off x="3759200"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a:ln>
                    <a:noFill/>
                  </a:ln>
                  <a:solidFill>
                    <a:prstClr val="black"/>
                  </a:solidFill>
                  <a:effectLst/>
                  <a:uLnTx/>
                  <a:uFillTx/>
                  <a:latin typeface="Arial"/>
                  <a:ea typeface="+mn-ea"/>
                  <a:cs typeface="Arial" charset="0"/>
                </a:rPr>
                <a:t>24</a:t>
              </a:r>
              <a:endParaRPr kumimoji="0" lang="en-GB" altLang="en-US" sz="1600" b="1" i="0" u="none" strike="noStrike" kern="0" cap="none" spc="0" normalizeH="0" baseline="0" noProof="0">
                <a:ln>
                  <a:noFill/>
                </a:ln>
                <a:solidFill>
                  <a:prstClr val="black"/>
                </a:solidFill>
                <a:effectLst/>
                <a:uLnTx/>
                <a:uFillTx/>
                <a:latin typeface="Arial"/>
                <a:ea typeface="+mn-ea"/>
                <a:cs typeface="Arial" charset="0"/>
              </a:endParaRPr>
            </a:p>
          </p:txBody>
        </p:sp>
        <p:sp>
          <p:nvSpPr>
            <p:cNvPr id="241" name="TextBox 626">
              <a:extLst>
                <a:ext uri="{FF2B5EF4-FFF2-40B4-BE49-F238E27FC236}">
                  <a16:creationId xmlns:a16="http://schemas.microsoft.com/office/drawing/2014/main" id="{D4A9F37A-3AE0-45B7-98BC-685451928373}"/>
                </a:ext>
              </a:extLst>
            </p:cNvPr>
            <p:cNvSpPr txBox="1">
              <a:spLocks noChangeArrowheads="1"/>
            </p:cNvSpPr>
            <p:nvPr/>
          </p:nvSpPr>
          <p:spPr bwMode="auto">
            <a:xfrm>
              <a:off x="4510088"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30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242" name="TextBox 627">
              <a:extLst>
                <a:ext uri="{FF2B5EF4-FFF2-40B4-BE49-F238E27FC236}">
                  <a16:creationId xmlns:a16="http://schemas.microsoft.com/office/drawing/2014/main" id="{600A7F31-F4EB-42C8-BB73-14530BE91D46}"/>
                </a:ext>
              </a:extLst>
            </p:cNvPr>
            <p:cNvSpPr txBox="1">
              <a:spLocks noChangeArrowheads="1"/>
            </p:cNvSpPr>
            <p:nvPr/>
          </p:nvSpPr>
          <p:spPr bwMode="auto">
            <a:xfrm>
              <a:off x="5241925"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36</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243" name="TextBox 629">
              <a:extLst>
                <a:ext uri="{FF2B5EF4-FFF2-40B4-BE49-F238E27FC236}">
                  <a16:creationId xmlns:a16="http://schemas.microsoft.com/office/drawing/2014/main" id="{B50A1F15-6550-45F7-9D97-FFDE0F84E81D}"/>
                </a:ext>
              </a:extLst>
            </p:cNvPr>
            <p:cNvSpPr txBox="1">
              <a:spLocks noChangeArrowheads="1"/>
            </p:cNvSpPr>
            <p:nvPr/>
          </p:nvSpPr>
          <p:spPr bwMode="auto">
            <a:xfrm>
              <a:off x="1577975" y="5365750"/>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6</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244" name="Freeform 133">
              <a:extLst>
                <a:ext uri="{FF2B5EF4-FFF2-40B4-BE49-F238E27FC236}">
                  <a16:creationId xmlns:a16="http://schemas.microsoft.com/office/drawing/2014/main" id="{48985504-27D5-4EEC-B3F8-175F074F7701}"/>
                </a:ext>
              </a:extLst>
            </p:cNvPr>
            <p:cNvSpPr/>
            <p:nvPr/>
          </p:nvSpPr>
          <p:spPr>
            <a:xfrm>
              <a:off x="877888" y="1409791"/>
              <a:ext cx="4508500" cy="3910013"/>
            </a:xfrm>
            <a:custGeom>
              <a:avLst/>
              <a:gdLst>
                <a:gd name="connsiteX0" fmla="*/ 0 w 4508626"/>
                <a:gd name="connsiteY0" fmla="*/ 0 h 3911097"/>
                <a:gd name="connsiteX1" fmla="*/ 0 w 4508626"/>
                <a:gd name="connsiteY1" fmla="*/ 3911097 h 3911097"/>
                <a:gd name="connsiteX2" fmla="*/ 4508626 w 4508626"/>
                <a:gd name="connsiteY2" fmla="*/ 3911097 h 3911097"/>
              </a:gdLst>
              <a:ahLst/>
              <a:cxnLst>
                <a:cxn ang="0">
                  <a:pos x="connsiteX0" y="connsiteY0"/>
                </a:cxn>
                <a:cxn ang="0">
                  <a:pos x="connsiteX1" y="connsiteY1"/>
                </a:cxn>
                <a:cxn ang="0">
                  <a:pos x="connsiteX2" y="connsiteY2"/>
                </a:cxn>
              </a:cxnLst>
              <a:rect l="l" t="t" r="r" b="b"/>
              <a:pathLst>
                <a:path w="4508626" h="3911097">
                  <a:moveTo>
                    <a:pt x="0" y="0"/>
                  </a:moveTo>
                  <a:lnTo>
                    <a:pt x="0" y="3911097"/>
                  </a:lnTo>
                  <a:lnTo>
                    <a:pt x="4508626" y="3911097"/>
                  </a:lnTo>
                </a:path>
              </a:pathLst>
            </a:custGeom>
            <a:noFill/>
            <a:ln w="19050" cap="flat" cmpd="sng" algn="ctr">
              <a:solidFill>
                <a:srgbClr val="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prstClr val="black"/>
                </a:solidFill>
                <a:effectLst/>
                <a:uLnTx/>
                <a:uFillTx/>
                <a:latin typeface="Arial"/>
                <a:ea typeface="+mn-ea"/>
                <a:cs typeface="Arial" pitchFamily="34" charset="0"/>
              </a:endParaRPr>
            </a:p>
          </p:txBody>
        </p:sp>
      </p:grpSp>
      <p:sp>
        <p:nvSpPr>
          <p:cNvPr id="245" name="TextBox 8">
            <a:extLst>
              <a:ext uri="{FF2B5EF4-FFF2-40B4-BE49-F238E27FC236}">
                <a16:creationId xmlns:a16="http://schemas.microsoft.com/office/drawing/2014/main" id="{9E5485B3-B79A-46F2-AB6C-C204B99BF29E}"/>
              </a:ext>
            </a:extLst>
          </p:cNvPr>
          <p:cNvSpPr txBox="1">
            <a:spLocks noChangeArrowheads="1"/>
          </p:cNvSpPr>
          <p:nvPr/>
        </p:nvSpPr>
        <p:spPr bwMode="auto">
          <a:xfrm rot="16200000">
            <a:off x="-1155290" y="3223370"/>
            <a:ext cx="2999244" cy="248866"/>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pitchFamily="34" charset="0"/>
              </a:rPr>
              <a:t>Patients without the event (%) </a:t>
            </a:r>
          </a:p>
        </p:txBody>
      </p:sp>
      <p:sp>
        <p:nvSpPr>
          <p:cNvPr id="258" name="Freeform 109">
            <a:extLst>
              <a:ext uri="{FF2B5EF4-FFF2-40B4-BE49-F238E27FC236}">
                <a16:creationId xmlns:a16="http://schemas.microsoft.com/office/drawing/2014/main" id="{4E177EF2-E2E5-4BCA-A35A-AE5CB64953ED}"/>
              </a:ext>
            </a:extLst>
          </p:cNvPr>
          <p:cNvSpPr/>
          <p:nvPr/>
        </p:nvSpPr>
        <p:spPr>
          <a:xfrm>
            <a:off x="877906" y="1425113"/>
            <a:ext cx="4508500" cy="3910013"/>
          </a:xfrm>
          <a:custGeom>
            <a:avLst/>
            <a:gdLst>
              <a:gd name="connsiteX0" fmla="*/ 0 w 4508626"/>
              <a:gd name="connsiteY0" fmla="*/ 0 h 3911097"/>
              <a:gd name="connsiteX1" fmla="*/ 0 w 4508626"/>
              <a:gd name="connsiteY1" fmla="*/ 3911097 h 3911097"/>
              <a:gd name="connsiteX2" fmla="*/ 4508626 w 4508626"/>
              <a:gd name="connsiteY2" fmla="*/ 3911097 h 3911097"/>
            </a:gdLst>
            <a:ahLst/>
            <a:cxnLst>
              <a:cxn ang="0">
                <a:pos x="connsiteX0" y="connsiteY0"/>
              </a:cxn>
              <a:cxn ang="0">
                <a:pos x="connsiteX1" y="connsiteY1"/>
              </a:cxn>
              <a:cxn ang="0">
                <a:pos x="connsiteX2" y="connsiteY2"/>
              </a:cxn>
            </a:cxnLst>
            <a:rect l="l" t="t" r="r" b="b"/>
            <a:pathLst>
              <a:path w="4508626" h="3911097">
                <a:moveTo>
                  <a:pt x="0" y="0"/>
                </a:moveTo>
                <a:lnTo>
                  <a:pt x="0" y="3911097"/>
                </a:lnTo>
                <a:lnTo>
                  <a:pt x="4508626" y="3911097"/>
                </a:lnTo>
              </a:path>
            </a:pathLst>
          </a:custGeom>
          <a:noFill/>
          <a:ln w="19050" cap="flat" cmpd="sng" algn="ctr">
            <a:solidFill>
              <a:schemeClr val="tx2">
                <a:lumMod val="50000"/>
              </a:schemeClr>
            </a:solidFill>
            <a:prstDash val="solid"/>
          </a:ln>
          <a:effectLst/>
        </p:spPr>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a:ea typeface="+mn-ea"/>
              <a:cs typeface="Arial" pitchFamily="34" charset="0"/>
            </a:endParaRPr>
          </a:p>
        </p:txBody>
      </p:sp>
      <p:sp>
        <p:nvSpPr>
          <p:cNvPr id="260" name="Title 3">
            <a:extLst>
              <a:ext uri="{FF2B5EF4-FFF2-40B4-BE49-F238E27FC236}">
                <a16:creationId xmlns:a16="http://schemas.microsoft.com/office/drawing/2014/main" id="{DB69C844-E81D-43F7-9EE5-E34F54FCEFED}"/>
              </a:ext>
            </a:extLst>
          </p:cNvPr>
          <p:cNvSpPr txBox="1">
            <a:spLocks/>
          </p:cNvSpPr>
          <p:nvPr/>
        </p:nvSpPr>
        <p:spPr>
          <a:xfrm>
            <a:off x="478367" y="424831"/>
            <a:ext cx="10552955" cy="480000"/>
          </a:xfrm>
          <a:prstGeom prst="rect">
            <a:avLst/>
          </a:prstGeom>
        </p:spPr>
        <p:txBody>
          <a:bodyPr/>
          <a:lstStyle>
            <a:lvl1pPr algn="l" defTabSz="1219170" rtl="0" eaLnBrk="1" latinLnBrk="0" hangingPunct="1">
              <a:lnSpc>
                <a:spcPts val="2667"/>
              </a:lnSpc>
              <a:spcBef>
                <a:spcPct val="0"/>
              </a:spcBef>
              <a:buNone/>
              <a:defRPr sz="1800" kern="1200" cap="all" baseline="0">
                <a:solidFill>
                  <a:schemeClr val="bg2"/>
                </a:solidFill>
                <a:latin typeface="+mj-lt"/>
                <a:ea typeface="+mj-ea"/>
                <a:cs typeface="+mj-cs"/>
              </a:defRPr>
            </a:lvl1pPr>
          </a:lstStyle>
          <a:p>
            <a:pPr marL="0" marR="0" lvl="0" indent="0" algn="l" defTabSz="1219170" rtl="0" eaLnBrk="1" fontAlgn="auto" latinLnBrk="0" hangingPunct="1">
              <a:lnSpc>
                <a:spcPts val="2667"/>
              </a:lnSpc>
              <a:spcBef>
                <a:spcPct val="0"/>
              </a:spcBef>
              <a:spcAft>
                <a:spcPts val="0"/>
              </a:spcAft>
              <a:buClrTx/>
              <a:buSzTx/>
              <a:buFontTx/>
              <a:buNone/>
              <a:tabLst/>
              <a:defRPr/>
            </a:pPr>
            <a:r>
              <a:rPr kumimoji="0" lang="en-GB" sz="1800" b="0" i="0" u="none" strike="noStrike" kern="1200" cap="all" spc="0" normalizeH="0" baseline="0" noProof="0" dirty="0">
                <a:ln>
                  <a:noFill/>
                </a:ln>
                <a:solidFill>
                  <a:srgbClr val="5160AB"/>
                </a:solidFill>
                <a:effectLst/>
                <a:uLnTx/>
                <a:uFillTx/>
                <a:latin typeface="Arial"/>
                <a:ea typeface="+mj-ea"/>
                <a:cs typeface="+mj-cs"/>
              </a:rPr>
              <a:t>Macitentan significantly reduced the risk of morbidity and mortality event</a:t>
            </a:r>
            <a:r>
              <a:rPr kumimoji="0" lang="en-GB" sz="1800" b="0" i="0" u="none" strike="noStrike" kern="1200" cap="all" spc="0" normalizeH="0" baseline="30000" noProof="0" dirty="0">
                <a:ln>
                  <a:noFill/>
                </a:ln>
                <a:solidFill>
                  <a:srgbClr val="5160AB"/>
                </a:solidFill>
                <a:effectLst/>
                <a:uLnTx/>
                <a:uFillTx/>
                <a:latin typeface="Arial"/>
                <a:ea typeface="+mj-ea"/>
                <a:cs typeface="+mj-cs"/>
              </a:rPr>
              <a:t>1</a:t>
            </a:r>
          </a:p>
        </p:txBody>
      </p:sp>
      <p:sp>
        <p:nvSpPr>
          <p:cNvPr id="262" name="Freeform 89">
            <a:extLst>
              <a:ext uri="{FF2B5EF4-FFF2-40B4-BE49-F238E27FC236}">
                <a16:creationId xmlns:a16="http://schemas.microsoft.com/office/drawing/2014/main" id="{069E96FF-EA89-47F9-94E0-9C2E97A62940}"/>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95959"/>
                </a:solidFill>
                <a:effectLst/>
                <a:uLnTx/>
                <a:uFillTx/>
                <a:latin typeface="Arial"/>
                <a:ea typeface="+mn-ea"/>
                <a:cs typeface="+mn-cs"/>
              </a:rPr>
              <a:t>SERAPHIN trial</a:t>
            </a:r>
            <a:endParaRPr kumimoji="0" lang="en-GB" sz="800" b="0" i="0" u="none" strike="noStrike" kern="1200" cap="none" spc="0" normalizeH="0" baseline="30000" noProof="0" dirty="0">
              <a:ln>
                <a:noFill/>
              </a:ln>
              <a:solidFill>
                <a:srgbClr val="595959"/>
              </a:solidFill>
              <a:effectLst/>
              <a:uLnTx/>
              <a:uFillTx/>
              <a:latin typeface="Arial"/>
              <a:ea typeface="+mn-ea"/>
              <a:cs typeface="+mn-cs"/>
            </a:endParaRPr>
          </a:p>
        </p:txBody>
      </p:sp>
      <p:sp>
        <p:nvSpPr>
          <p:cNvPr id="71" name="TextBox 70">
            <a:extLst>
              <a:ext uri="{FF2B5EF4-FFF2-40B4-BE49-F238E27FC236}">
                <a16:creationId xmlns:a16="http://schemas.microsoft.com/office/drawing/2014/main" id="{8C3BA054-2056-48FF-A349-C26F1FB37118}"/>
              </a:ext>
            </a:extLst>
          </p:cNvPr>
          <p:cNvSpPr txBox="1"/>
          <p:nvPr/>
        </p:nvSpPr>
        <p:spPr>
          <a:xfrm>
            <a:off x="5472191" y="3269641"/>
            <a:ext cx="870569" cy="307686"/>
          </a:xfrm>
          <a:prstGeom prst="rect">
            <a:avLst/>
          </a:prstGeom>
          <a:noFill/>
        </p:spPr>
        <p:txBody>
          <a:bodyPr wrap="none" lIns="91350" tIns="45675" rIns="91350" bIns="45675"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08285">
                    <a:lumMod val="50000"/>
                  </a:srgbClr>
                </a:solidFill>
                <a:effectLst/>
                <a:uLnTx/>
                <a:uFillTx/>
                <a:latin typeface="Arial"/>
                <a:ea typeface="+mn-ea"/>
                <a:cs typeface="Arial" pitchFamily="34" charset="0"/>
              </a:rPr>
              <a:t>Placebo</a:t>
            </a:r>
          </a:p>
        </p:txBody>
      </p:sp>
      <p:sp>
        <p:nvSpPr>
          <p:cNvPr id="2" name="AutoShape 4" descr="Image result for reduction icon">
            <a:extLst>
              <a:ext uri="{FF2B5EF4-FFF2-40B4-BE49-F238E27FC236}">
                <a16:creationId xmlns:a16="http://schemas.microsoft.com/office/drawing/2014/main" id="{CF86369F-5392-45B7-99C8-547E6968499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12" name="Arrow: Striped Right 11">
            <a:extLst>
              <a:ext uri="{FF2B5EF4-FFF2-40B4-BE49-F238E27FC236}">
                <a16:creationId xmlns:a16="http://schemas.microsoft.com/office/drawing/2014/main" id="{DA1A19E0-9604-4D9C-80B1-ECBD8D61EA54}"/>
              </a:ext>
            </a:extLst>
          </p:cNvPr>
          <p:cNvSpPr/>
          <p:nvPr/>
        </p:nvSpPr>
        <p:spPr>
          <a:xfrm rot="10800000">
            <a:off x="7510286" y="2494275"/>
            <a:ext cx="308222" cy="388980"/>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626B20C3-A8DA-4FBC-A40A-CF0A33DBE875}"/>
              </a:ext>
            </a:extLst>
          </p:cNvPr>
          <p:cNvSpPr/>
          <p:nvPr/>
        </p:nvSpPr>
        <p:spPr>
          <a:xfrm>
            <a:off x="51598" y="6542400"/>
            <a:ext cx="3486275" cy="276999"/>
          </a:xfrm>
          <a:prstGeom prst="rect">
            <a:avLst/>
          </a:prstGeom>
        </p:spPr>
        <p:txBody>
          <a:bodyPr wrap="none" lIns="91350" tIns="45675" rIns="91350" bIns="45675">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808285">
                    <a:lumMod val="50000"/>
                  </a:srgbClr>
                </a:solidFill>
                <a:effectLst/>
                <a:uLnTx/>
                <a:uFillTx/>
                <a:latin typeface="Arial" pitchFamily="34" charset="0"/>
                <a:ea typeface="+mn-ea"/>
                <a:cs typeface="Arial" pitchFamily="34" charset="0"/>
              </a:rPr>
              <a:t> Pulido T, </a:t>
            </a:r>
            <a:r>
              <a:rPr kumimoji="0" lang="de-CH" sz="1200" b="0" i="1" u="none" strike="noStrike" kern="1200" cap="none" spc="0" normalizeH="0" baseline="0" noProof="0" dirty="0">
                <a:ln>
                  <a:noFill/>
                </a:ln>
                <a:solidFill>
                  <a:srgbClr val="808285">
                    <a:lumMod val="50000"/>
                  </a:srgbClr>
                </a:solidFill>
                <a:effectLst/>
                <a:uLnTx/>
                <a:uFillTx/>
                <a:latin typeface="Arial" pitchFamily="34" charset="0"/>
                <a:ea typeface="+mn-ea"/>
                <a:cs typeface="Arial" pitchFamily="34" charset="0"/>
              </a:rPr>
              <a:t>et al. N Engl J Med </a:t>
            </a:r>
            <a:r>
              <a:rPr kumimoji="0" lang="de-CH" sz="1200" b="0" i="0" u="none" strike="noStrike" kern="1200" cap="none" spc="0" normalizeH="0" baseline="0" noProof="0" dirty="0">
                <a:ln>
                  <a:noFill/>
                </a:ln>
                <a:solidFill>
                  <a:srgbClr val="808285">
                    <a:lumMod val="50000"/>
                  </a:srgbClr>
                </a:solidFill>
                <a:effectLst/>
                <a:uLnTx/>
                <a:uFillTx/>
                <a:latin typeface="Arial" pitchFamily="34" charset="0"/>
                <a:ea typeface="+mn-ea"/>
                <a:cs typeface="Arial" pitchFamily="34" charset="0"/>
              </a:rPr>
              <a:t>2013; 369: 809-18.</a:t>
            </a:r>
          </a:p>
        </p:txBody>
      </p:sp>
      <p:cxnSp>
        <p:nvCxnSpPr>
          <p:cNvPr id="4" name="Straight Connector 3">
            <a:extLst>
              <a:ext uri="{FF2B5EF4-FFF2-40B4-BE49-F238E27FC236}">
                <a16:creationId xmlns:a16="http://schemas.microsoft.com/office/drawing/2014/main" id="{EB689CED-1F5D-4646-8156-FA3B23F61BC2}"/>
              </a:ext>
            </a:extLst>
          </p:cNvPr>
          <p:cNvCxnSpPr>
            <a:cxnSpLocks/>
          </p:cNvCxnSpPr>
          <p:nvPr/>
        </p:nvCxnSpPr>
        <p:spPr>
          <a:xfrm flipH="1" flipV="1">
            <a:off x="1614708" y="1653027"/>
            <a:ext cx="1604" cy="3682099"/>
          </a:xfrm>
          <a:prstGeom prst="line">
            <a:avLst/>
          </a:prstGeom>
          <a:ln w="635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3F67B67-5830-4D2B-8AFB-6C18C4985475}"/>
              </a:ext>
            </a:extLst>
          </p:cNvPr>
          <p:cNvSpPr txBox="1"/>
          <p:nvPr/>
        </p:nvSpPr>
        <p:spPr>
          <a:xfrm>
            <a:off x="8834511" y="2058026"/>
            <a:ext cx="70532" cy="153888"/>
          </a:xfrm>
          <a:prstGeom prst="rect">
            <a:avLst/>
          </a:prstGeom>
          <a:noFill/>
        </p:spPr>
        <p:txBody>
          <a:bodyPr wrap="none" lIns="0" tIns="0" rIns="0" bIns="0" rtlCol="0">
            <a:spAutoFit/>
          </a:bodyPr>
          <a:lstStyle/>
          <a:p>
            <a:r>
              <a:rPr lang="en-US" sz="1000" b="1" dirty="0"/>
              <a:t>1</a:t>
            </a:r>
          </a:p>
        </p:txBody>
      </p:sp>
      <p:sp>
        <p:nvSpPr>
          <p:cNvPr id="6" name="Oval 5">
            <a:extLst>
              <a:ext uri="{FF2B5EF4-FFF2-40B4-BE49-F238E27FC236}">
                <a16:creationId xmlns:a16="http://schemas.microsoft.com/office/drawing/2014/main" id="{EE64BCF2-D810-44CE-A226-3AC00ABD6803}"/>
              </a:ext>
            </a:extLst>
          </p:cNvPr>
          <p:cNvSpPr/>
          <p:nvPr/>
        </p:nvSpPr>
        <p:spPr>
          <a:xfrm>
            <a:off x="719315" y="1096245"/>
            <a:ext cx="1227862" cy="1355816"/>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0" name="TextBox 79">
            <a:extLst>
              <a:ext uri="{FF2B5EF4-FFF2-40B4-BE49-F238E27FC236}">
                <a16:creationId xmlns:a16="http://schemas.microsoft.com/office/drawing/2014/main" id="{88D829C3-421D-4D79-A6CA-8680D4127B9E}"/>
              </a:ext>
            </a:extLst>
          </p:cNvPr>
          <p:cNvSpPr txBox="1"/>
          <p:nvPr/>
        </p:nvSpPr>
        <p:spPr>
          <a:xfrm>
            <a:off x="5460468" y="2934359"/>
            <a:ext cx="2053586" cy="307686"/>
          </a:xfrm>
          <a:prstGeom prst="rect">
            <a:avLst/>
          </a:prstGeom>
          <a:noFill/>
        </p:spPr>
        <p:txBody>
          <a:bodyPr wrap="none" lIns="91350" tIns="45675" rIns="91350" bIns="45675" rtlCol="0">
            <a:spAutoFit/>
          </a:bodyPr>
          <a:lstStyle/>
          <a:p>
            <a:pPr marL="0" lvl="1" defTabSz="914400"/>
            <a:r>
              <a:rPr lang="en-GB" sz="1400" b="1" dirty="0">
                <a:solidFill>
                  <a:srgbClr val="D22F58"/>
                </a:solidFill>
                <a:cs typeface="Arial" pitchFamily="34" charset="0"/>
              </a:rPr>
              <a:t>Macitentan 3 mg: 30%</a:t>
            </a:r>
          </a:p>
        </p:txBody>
      </p:sp>
      <p:grpSp>
        <p:nvGrpSpPr>
          <p:cNvPr id="78" name="Group 77">
            <a:extLst>
              <a:ext uri="{FF2B5EF4-FFF2-40B4-BE49-F238E27FC236}">
                <a16:creationId xmlns:a16="http://schemas.microsoft.com/office/drawing/2014/main" id="{94B5578C-5001-426D-BD83-66A0CD54E0CF}"/>
              </a:ext>
            </a:extLst>
          </p:cNvPr>
          <p:cNvGrpSpPr/>
          <p:nvPr/>
        </p:nvGrpSpPr>
        <p:grpSpPr>
          <a:xfrm>
            <a:off x="0" y="970050"/>
            <a:ext cx="12192000" cy="196535"/>
            <a:chOff x="947095" y="911184"/>
            <a:chExt cx="4757379" cy="210033"/>
          </a:xfrm>
        </p:grpSpPr>
        <p:sp>
          <p:nvSpPr>
            <p:cNvPr id="79" name="Rectangle 78">
              <a:extLst>
                <a:ext uri="{FF2B5EF4-FFF2-40B4-BE49-F238E27FC236}">
                  <a16:creationId xmlns:a16="http://schemas.microsoft.com/office/drawing/2014/main" id="{0241CA73-BB67-445B-9839-33E6AE19DF95}"/>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1" name="Rectangle 80">
              <a:extLst>
                <a:ext uri="{FF2B5EF4-FFF2-40B4-BE49-F238E27FC236}">
                  <a16:creationId xmlns:a16="http://schemas.microsoft.com/office/drawing/2014/main" id="{BA6404DF-E4E9-4FA8-931B-F0A768BBD6A8}"/>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2" name="Rectangle 81">
              <a:extLst>
                <a:ext uri="{FF2B5EF4-FFF2-40B4-BE49-F238E27FC236}">
                  <a16:creationId xmlns:a16="http://schemas.microsoft.com/office/drawing/2014/main" id="{569764EC-3717-4151-AF62-4D953991F719}"/>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48489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p:txBody>
          <a:bodyPr/>
          <a:lstStyle/>
          <a:p>
            <a:r>
              <a:rPr lang="en-GB" b="1" dirty="0">
                <a:solidFill>
                  <a:srgbClr val="002060"/>
                </a:solidFill>
              </a:rPr>
              <a:t>References: 1</a:t>
            </a:r>
            <a:r>
              <a:rPr lang="en-GB" dirty="0">
                <a:solidFill>
                  <a:srgbClr val="002060"/>
                </a:solidFill>
              </a:rPr>
              <a:t>. D'Alonzo et al. Ann Intern Med. 1991;115(5):343-9.. </a:t>
            </a:r>
          </a:p>
        </p:txBody>
      </p:sp>
      <p:sp>
        <p:nvSpPr>
          <p:cNvPr id="29" name="Text Placeholder 10"/>
          <p:cNvSpPr>
            <a:spLocks noGrp="1"/>
          </p:cNvSpPr>
          <p:nvPr>
            <p:ph type="body" sz="quarter" idx="16"/>
          </p:nvPr>
        </p:nvSpPr>
        <p:spPr>
          <a:xfrm>
            <a:off x="1948912" y="6470883"/>
            <a:ext cx="5974472" cy="163947"/>
          </a:xfrm>
        </p:spPr>
        <p:txBody>
          <a:bodyPr anchor="t"/>
          <a:lstStyle/>
          <a:p>
            <a:r>
              <a:rPr lang="en-GB" dirty="0">
                <a:solidFill>
                  <a:srgbClr val="002060"/>
                </a:solidFill>
              </a:rPr>
              <a:t>Based on  a cohort of 195 patients with idiopathic  PAH recruited between 1981–1985, prior to the introduction of PAH-specific therapies</a:t>
            </a:r>
            <a:r>
              <a:rPr lang="en-GB" baseline="30000" dirty="0">
                <a:solidFill>
                  <a:srgbClr val="002060"/>
                </a:solidFill>
              </a:rPr>
              <a:t>1</a:t>
            </a:r>
          </a:p>
        </p:txBody>
      </p:sp>
      <p:cxnSp>
        <p:nvCxnSpPr>
          <p:cNvPr id="32" name="Straight Connector 31"/>
          <p:cNvCxnSpPr/>
          <p:nvPr/>
        </p:nvCxnSpPr>
        <p:spPr>
          <a:xfrm flipV="1">
            <a:off x="6764749" y="3662511"/>
            <a:ext cx="0" cy="1158094"/>
          </a:xfrm>
          <a:prstGeom prst="line">
            <a:avLst/>
          </a:prstGeom>
          <a:ln w="25400" cap="rnd">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9142" y="2248769"/>
            <a:ext cx="12177252" cy="3112153"/>
            <a:chOff x="2057419" y="2806461"/>
            <a:chExt cx="8504974" cy="2841222"/>
          </a:xfrm>
        </p:grpSpPr>
        <p:sp>
          <p:nvSpPr>
            <p:cNvPr id="60" name="TextBox 59"/>
            <p:cNvSpPr txBox="1"/>
            <p:nvPr/>
          </p:nvSpPr>
          <p:spPr>
            <a:xfrm>
              <a:off x="3842083" y="5493143"/>
              <a:ext cx="4922047" cy="154540"/>
            </a:xfrm>
            <a:prstGeom prst="rect">
              <a:avLst/>
            </a:prstGeom>
            <a:noFill/>
          </p:spPr>
          <p:txBody>
            <a:bodyPr wrap="square" lIns="0" tIns="0" rIns="0" bIns="0" rtlCol="0">
              <a:spAutoFit/>
            </a:bodyPr>
            <a:lstStyle/>
            <a:p>
              <a:pPr algn="ctr"/>
              <a:r>
                <a:rPr lang="en-GB" sz="1100" b="1" dirty="0">
                  <a:solidFill>
                    <a:srgbClr val="002060"/>
                  </a:solidFill>
                </a:rPr>
                <a:t>Years of Follow-up</a:t>
              </a:r>
            </a:p>
          </p:txBody>
        </p:sp>
        <p:sp>
          <p:nvSpPr>
            <p:cNvPr id="61" name="TextBox 60"/>
            <p:cNvSpPr txBox="1"/>
            <p:nvPr/>
          </p:nvSpPr>
          <p:spPr>
            <a:xfrm>
              <a:off x="3804123" y="5264929"/>
              <a:ext cx="5416078" cy="168590"/>
            </a:xfrm>
            <a:prstGeom prst="rect">
              <a:avLst/>
            </a:prstGeom>
            <a:noFill/>
          </p:spPr>
          <p:txBody>
            <a:bodyPr wrap="square" lIns="0" tIns="0" rIns="0" bIns="0" numCol="11" rtlCol="0">
              <a:spAutoFit/>
            </a:bodyPr>
            <a:lstStyle/>
            <a:p>
              <a:r>
                <a:rPr lang="en-GB" sz="1200" b="1" dirty="0">
                  <a:solidFill>
                    <a:srgbClr val="002060"/>
                  </a:solidFill>
                </a:rPr>
                <a:t>0</a:t>
              </a:r>
            </a:p>
            <a:p>
              <a:r>
                <a:rPr lang="en-GB" sz="1200" b="1" dirty="0">
                  <a:solidFill>
                    <a:srgbClr val="002060"/>
                  </a:solidFill>
                </a:rPr>
                <a:t> </a:t>
              </a:r>
            </a:p>
            <a:p>
              <a:r>
                <a:rPr lang="en-GB" sz="1200" b="1" dirty="0">
                  <a:solidFill>
                    <a:srgbClr val="002060"/>
                  </a:solidFill>
                </a:rPr>
                <a:t>1</a:t>
              </a:r>
            </a:p>
            <a:p>
              <a:r>
                <a:rPr lang="en-GB" sz="1200" b="1" dirty="0">
                  <a:solidFill>
                    <a:srgbClr val="002060"/>
                  </a:solidFill>
                </a:rPr>
                <a:t> </a:t>
              </a:r>
            </a:p>
            <a:p>
              <a:r>
                <a:rPr lang="en-GB" sz="1200" b="1" dirty="0">
                  <a:solidFill>
                    <a:srgbClr val="002060"/>
                  </a:solidFill>
                </a:rPr>
                <a:t>2</a:t>
              </a:r>
            </a:p>
            <a:p>
              <a:r>
                <a:rPr lang="en-GB" sz="1200" b="1" dirty="0">
                  <a:solidFill>
                    <a:srgbClr val="002060"/>
                  </a:solidFill>
                </a:rPr>
                <a:t> </a:t>
              </a:r>
            </a:p>
            <a:p>
              <a:r>
                <a:rPr lang="en-GB" sz="1200" b="1" dirty="0">
                  <a:solidFill>
                    <a:srgbClr val="002060"/>
                  </a:solidFill>
                </a:rPr>
                <a:t>3</a:t>
              </a:r>
            </a:p>
            <a:p>
              <a:r>
                <a:rPr lang="en-GB" sz="1200" b="1" dirty="0">
                  <a:solidFill>
                    <a:srgbClr val="002060"/>
                  </a:solidFill>
                </a:rPr>
                <a:t> </a:t>
              </a:r>
            </a:p>
            <a:p>
              <a:r>
                <a:rPr lang="en-GB" sz="1200" b="1" dirty="0">
                  <a:solidFill>
                    <a:srgbClr val="002060"/>
                  </a:solidFill>
                </a:rPr>
                <a:t>4 </a:t>
              </a:r>
            </a:p>
            <a:p>
              <a:endParaRPr lang="en-GB" sz="1200" b="1" dirty="0">
                <a:solidFill>
                  <a:srgbClr val="002060"/>
                </a:solidFill>
              </a:endParaRPr>
            </a:p>
            <a:p>
              <a:r>
                <a:rPr lang="en-GB" sz="1200" b="1" dirty="0">
                  <a:solidFill>
                    <a:srgbClr val="002060"/>
                  </a:solidFill>
                </a:rPr>
                <a:t>5</a:t>
              </a:r>
            </a:p>
          </p:txBody>
        </p:sp>
        <p:sp>
          <p:nvSpPr>
            <p:cNvPr id="62" name="Freeform 5"/>
            <p:cNvSpPr>
              <a:spLocks/>
            </p:cNvSpPr>
            <p:nvPr/>
          </p:nvSpPr>
          <p:spPr bwMode="auto">
            <a:xfrm>
              <a:off x="3840289" y="2889683"/>
              <a:ext cx="4932988" cy="1448063"/>
            </a:xfrm>
            <a:custGeom>
              <a:avLst/>
              <a:gdLst>
                <a:gd name="T0" fmla="*/ 0 w 3058"/>
                <a:gd name="T1" fmla="*/ 0 h 1123"/>
                <a:gd name="T2" fmla="*/ 310 w 3058"/>
                <a:gd name="T3" fmla="*/ 463 h 1123"/>
                <a:gd name="T4" fmla="*/ 603 w 3058"/>
                <a:gd name="T5" fmla="*/ 576 h 1123"/>
                <a:gd name="T6" fmla="*/ 912 w 3058"/>
                <a:gd name="T7" fmla="*/ 717 h 1123"/>
                <a:gd name="T8" fmla="*/ 1213 w 3058"/>
                <a:gd name="T9" fmla="*/ 773 h 1123"/>
                <a:gd name="T10" fmla="*/ 1536 w 3058"/>
                <a:gd name="T11" fmla="*/ 851 h 1123"/>
                <a:gd name="T12" fmla="*/ 1832 w 3058"/>
                <a:gd name="T13" fmla="*/ 935 h 1123"/>
                <a:gd name="T14" fmla="*/ 2139 w 3058"/>
                <a:gd name="T15" fmla="*/ 935 h 1123"/>
                <a:gd name="T16" fmla="*/ 2441 w 3058"/>
                <a:gd name="T17" fmla="*/ 982 h 1123"/>
                <a:gd name="T18" fmla="*/ 2756 w 3058"/>
                <a:gd name="T19" fmla="*/ 1027 h 1123"/>
                <a:gd name="T20" fmla="*/ 3058 w 3058"/>
                <a:gd name="T21" fmla="*/ 112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8" h="1123">
                  <a:moveTo>
                    <a:pt x="0" y="0"/>
                  </a:moveTo>
                  <a:lnTo>
                    <a:pt x="310" y="463"/>
                  </a:lnTo>
                  <a:lnTo>
                    <a:pt x="603" y="576"/>
                  </a:lnTo>
                  <a:lnTo>
                    <a:pt x="912" y="717"/>
                  </a:lnTo>
                  <a:lnTo>
                    <a:pt x="1213" y="773"/>
                  </a:lnTo>
                  <a:lnTo>
                    <a:pt x="1536" y="851"/>
                  </a:lnTo>
                  <a:lnTo>
                    <a:pt x="1832" y="935"/>
                  </a:lnTo>
                  <a:lnTo>
                    <a:pt x="2139" y="935"/>
                  </a:lnTo>
                  <a:lnTo>
                    <a:pt x="2441" y="982"/>
                  </a:lnTo>
                  <a:lnTo>
                    <a:pt x="2756" y="1027"/>
                  </a:lnTo>
                  <a:lnTo>
                    <a:pt x="3058" y="1123"/>
                  </a:lnTo>
                </a:path>
              </a:pathLst>
            </a:custGeom>
            <a:ln w="28575">
              <a:solidFill>
                <a:srgbClr val="002060"/>
              </a:solidFill>
              <a:headEnd/>
              <a:tailEnd/>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dirty="0"/>
            </a:p>
          </p:txBody>
        </p:sp>
        <p:cxnSp>
          <p:nvCxnSpPr>
            <p:cNvPr id="63" name="Straight Connector 62"/>
            <p:cNvCxnSpPr>
              <a:cxnSpLocks/>
            </p:cNvCxnSpPr>
            <p:nvPr/>
          </p:nvCxnSpPr>
          <p:spPr>
            <a:xfrm>
              <a:off x="2057419" y="5174128"/>
              <a:ext cx="8504974" cy="0"/>
            </a:xfrm>
            <a:prstGeom prst="line">
              <a:avLst/>
            </a:prstGeom>
            <a:ln w="3175">
              <a:solidFill>
                <a:srgbClr val="002060"/>
              </a:solidFill>
              <a:prstDash val="lgDashDotDot"/>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8704167" y="4256514"/>
              <a:ext cx="110031"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5" name="Oval 64"/>
            <p:cNvSpPr/>
            <p:nvPr/>
          </p:nvSpPr>
          <p:spPr>
            <a:xfrm>
              <a:off x="8220618" y="4147876"/>
              <a:ext cx="110031"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7" name="Oval 66"/>
            <p:cNvSpPr/>
            <p:nvPr/>
          </p:nvSpPr>
          <p:spPr>
            <a:xfrm>
              <a:off x="7712987" y="4088206"/>
              <a:ext cx="110031"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8" name="Oval 67"/>
            <p:cNvSpPr/>
            <p:nvPr/>
          </p:nvSpPr>
          <p:spPr>
            <a:xfrm>
              <a:off x="7240668" y="4024088"/>
              <a:ext cx="110031"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9" name="Oval 68"/>
            <p:cNvSpPr/>
            <p:nvPr/>
          </p:nvSpPr>
          <p:spPr>
            <a:xfrm>
              <a:off x="6738372" y="4024088"/>
              <a:ext cx="110031"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0" name="Oval 69"/>
            <p:cNvSpPr/>
            <p:nvPr/>
          </p:nvSpPr>
          <p:spPr>
            <a:xfrm>
              <a:off x="6267018" y="3924784"/>
              <a:ext cx="110031"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1" name="Oval 70"/>
            <p:cNvSpPr/>
            <p:nvPr/>
          </p:nvSpPr>
          <p:spPr>
            <a:xfrm>
              <a:off x="5761349" y="3818167"/>
              <a:ext cx="110031"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Oval 71"/>
            <p:cNvSpPr/>
            <p:nvPr/>
          </p:nvSpPr>
          <p:spPr>
            <a:xfrm>
              <a:off x="4773286" y="3579238"/>
              <a:ext cx="110031"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3" name="Oval 72"/>
            <p:cNvSpPr/>
            <p:nvPr/>
          </p:nvSpPr>
          <p:spPr>
            <a:xfrm>
              <a:off x="4287232" y="3409084"/>
              <a:ext cx="110031"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4" name="Oval 73"/>
            <p:cNvSpPr/>
            <p:nvPr/>
          </p:nvSpPr>
          <p:spPr>
            <a:xfrm>
              <a:off x="3780198" y="2806461"/>
              <a:ext cx="110031"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39" name="Rounded Rectangle 38"/>
          <p:cNvSpPr/>
          <p:nvPr/>
        </p:nvSpPr>
        <p:spPr>
          <a:xfrm>
            <a:off x="4636010" y="1821471"/>
            <a:ext cx="4356754" cy="511231"/>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Over </a:t>
            </a:r>
            <a:r>
              <a:rPr lang="en-GB" sz="1600" b="1" dirty="0">
                <a:solidFill>
                  <a:schemeClr val="bg1"/>
                </a:solidFill>
              </a:rPr>
              <a:t>50% </a:t>
            </a:r>
            <a:r>
              <a:rPr lang="en-GB" sz="1200" dirty="0">
                <a:solidFill>
                  <a:schemeClr val="bg1"/>
                </a:solidFill>
              </a:rPr>
              <a:t>of patients had died within three years</a:t>
            </a:r>
            <a:r>
              <a:rPr lang="en-GB" sz="1200" baseline="30000" dirty="0">
                <a:solidFill>
                  <a:schemeClr val="bg1"/>
                </a:solidFill>
              </a:rPr>
              <a:t>1</a:t>
            </a:r>
          </a:p>
        </p:txBody>
      </p:sp>
      <p:sp>
        <p:nvSpPr>
          <p:cNvPr id="76" name="TextBox 75">
            <a:extLst>
              <a:ext uri="{FF2B5EF4-FFF2-40B4-BE49-F238E27FC236}">
                <a16:creationId xmlns:a16="http://schemas.microsoft.com/office/drawing/2014/main" id="{91C8DF26-522A-E545-B1D5-A70CE0D98664}"/>
              </a:ext>
            </a:extLst>
          </p:cNvPr>
          <p:cNvSpPr txBox="1"/>
          <p:nvPr/>
        </p:nvSpPr>
        <p:spPr>
          <a:xfrm>
            <a:off x="1395664" y="2160812"/>
            <a:ext cx="854242" cy="187378"/>
          </a:xfrm>
          <a:prstGeom prst="rect">
            <a:avLst/>
          </a:prstGeom>
          <a:noFill/>
        </p:spPr>
        <p:txBody>
          <a:bodyPr wrap="square" lIns="0" tIns="0" rIns="0" bIns="0" rtlCol="0">
            <a:spAutoFit/>
          </a:bodyPr>
          <a:lstStyle/>
          <a:p>
            <a:pPr algn="r"/>
            <a:r>
              <a:rPr lang="en-GB" sz="1200" b="1" dirty="0">
                <a:solidFill>
                  <a:srgbClr val="002060"/>
                </a:solidFill>
              </a:rPr>
              <a:t>100</a:t>
            </a:r>
            <a:endParaRPr lang="en-GB" sz="1400" b="1" dirty="0">
              <a:solidFill>
                <a:srgbClr val="002060"/>
              </a:solidFill>
            </a:endParaRPr>
          </a:p>
        </p:txBody>
      </p:sp>
      <p:sp>
        <p:nvSpPr>
          <p:cNvPr id="77" name="TextBox 76">
            <a:extLst>
              <a:ext uri="{FF2B5EF4-FFF2-40B4-BE49-F238E27FC236}">
                <a16:creationId xmlns:a16="http://schemas.microsoft.com/office/drawing/2014/main" id="{C81F45A9-8961-784E-A1E6-48B6F55062DA}"/>
              </a:ext>
            </a:extLst>
          </p:cNvPr>
          <p:cNvSpPr txBox="1"/>
          <p:nvPr/>
        </p:nvSpPr>
        <p:spPr>
          <a:xfrm>
            <a:off x="1395664" y="2412067"/>
            <a:ext cx="854242" cy="187378"/>
          </a:xfrm>
          <a:prstGeom prst="rect">
            <a:avLst/>
          </a:prstGeom>
          <a:noFill/>
        </p:spPr>
        <p:txBody>
          <a:bodyPr wrap="square" lIns="0" tIns="0" rIns="0" bIns="0" rtlCol="0">
            <a:spAutoFit/>
          </a:bodyPr>
          <a:lstStyle/>
          <a:p>
            <a:pPr algn="r"/>
            <a:r>
              <a:rPr lang="en-GB" sz="1200" b="1" dirty="0">
                <a:solidFill>
                  <a:srgbClr val="002060"/>
                </a:solidFill>
              </a:rPr>
              <a:t>90</a:t>
            </a:r>
            <a:endParaRPr lang="en-GB" sz="1400" b="1" dirty="0">
              <a:solidFill>
                <a:srgbClr val="002060"/>
              </a:solidFill>
            </a:endParaRPr>
          </a:p>
        </p:txBody>
      </p:sp>
      <p:sp>
        <p:nvSpPr>
          <p:cNvPr id="78" name="TextBox 77">
            <a:extLst>
              <a:ext uri="{FF2B5EF4-FFF2-40B4-BE49-F238E27FC236}">
                <a16:creationId xmlns:a16="http://schemas.microsoft.com/office/drawing/2014/main" id="{E20DB6C8-A293-C645-AE57-BBFC762BC2EB}"/>
              </a:ext>
            </a:extLst>
          </p:cNvPr>
          <p:cNvSpPr txBox="1"/>
          <p:nvPr/>
        </p:nvSpPr>
        <p:spPr>
          <a:xfrm>
            <a:off x="1395664" y="3165833"/>
            <a:ext cx="854242" cy="187378"/>
          </a:xfrm>
          <a:prstGeom prst="rect">
            <a:avLst/>
          </a:prstGeom>
          <a:noFill/>
        </p:spPr>
        <p:txBody>
          <a:bodyPr wrap="square" lIns="0" tIns="0" rIns="0" bIns="0" rtlCol="0">
            <a:spAutoFit/>
          </a:bodyPr>
          <a:lstStyle/>
          <a:p>
            <a:pPr algn="r"/>
            <a:r>
              <a:rPr lang="en-GB" sz="1200" b="1" dirty="0">
                <a:solidFill>
                  <a:srgbClr val="002060"/>
                </a:solidFill>
              </a:rPr>
              <a:t>60</a:t>
            </a:r>
            <a:endParaRPr lang="en-GB" sz="1400" b="1" dirty="0">
              <a:solidFill>
                <a:srgbClr val="002060"/>
              </a:solidFill>
            </a:endParaRPr>
          </a:p>
        </p:txBody>
      </p:sp>
      <p:sp>
        <p:nvSpPr>
          <p:cNvPr id="79" name="TextBox 78">
            <a:extLst>
              <a:ext uri="{FF2B5EF4-FFF2-40B4-BE49-F238E27FC236}">
                <a16:creationId xmlns:a16="http://schemas.microsoft.com/office/drawing/2014/main" id="{3FAF5F3C-7105-4E4D-9AAD-3285F50BE9E0}"/>
              </a:ext>
            </a:extLst>
          </p:cNvPr>
          <p:cNvSpPr txBox="1"/>
          <p:nvPr/>
        </p:nvSpPr>
        <p:spPr>
          <a:xfrm>
            <a:off x="1395664" y="3417088"/>
            <a:ext cx="854242" cy="187378"/>
          </a:xfrm>
          <a:prstGeom prst="rect">
            <a:avLst/>
          </a:prstGeom>
          <a:noFill/>
        </p:spPr>
        <p:txBody>
          <a:bodyPr wrap="square" lIns="0" tIns="0" rIns="0" bIns="0" rtlCol="0">
            <a:spAutoFit/>
          </a:bodyPr>
          <a:lstStyle/>
          <a:p>
            <a:pPr algn="r"/>
            <a:r>
              <a:rPr lang="en-GB" sz="1200" b="1" dirty="0">
                <a:solidFill>
                  <a:srgbClr val="002060"/>
                </a:solidFill>
              </a:rPr>
              <a:t>50</a:t>
            </a:r>
            <a:endParaRPr lang="en-GB" sz="1400" b="1" dirty="0">
              <a:solidFill>
                <a:srgbClr val="002060"/>
              </a:solidFill>
            </a:endParaRPr>
          </a:p>
        </p:txBody>
      </p:sp>
      <p:sp>
        <p:nvSpPr>
          <p:cNvPr id="83" name="TextBox 82">
            <a:extLst>
              <a:ext uri="{FF2B5EF4-FFF2-40B4-BE49-F238E27FC236}">
                <a16:creationId xmlns:a16="http://schemas.microsoft.com/office/drawing/2014/main" id="{BD980709-54DA-B440-89AD-3976788AA4C8}"/>
              </a:ext>
            </a:extLst>
          </p:cNvPr>
          <p:cNvSpPr txBox="1"/>
          <p:nvPr/>
        </p:nvSpPr>
        <p:spPr>
          <a:xfrm>
            <a:off x="1395664" y="3668343"/>
            <a:ext cx="854242" cy="187378"/>
          </a:xfrm>
          <a:prstGeom prst="rect">
            <a:avLst/>
          </a:prstGeom>
          <a:noFill/>
        </p:spPr>
        <p:txBody>
          <a:bodyPr wrap="square" lIns="0" tIns="0" rIns="0" bIns="0" rtlCol="0">
            <a:spAutoFit/>
          </a:bodyPr>
          <a:lstStyle/>
          <a:p>
            <a:pPr algn="r"/>
            <a:r>
              <a:rPr lang="en-GB" sz="1200" b="1" dirty="0">
                <a:solidFill>
                  <a:srgbClr val="002060"/>
                </a:solidFill>
              </a:rPr>
              <a:t>40</a:t>
            </a:r>
            <a:endParaRPr lang="en-GB" sz="1400" b="1" dirty="0">
              <a:solidFill>
                <a:srgbClr val="002060"/>
              </a:solidFill>
            </a:endParaRPr>
          </a:p>
        </p:txBody>
      </p:sp>
      <p:sp>
        <p:nvSpPr>
          <p:cNvPr id="84" name="TextBox 83">
            <a:extLst>
              <a:ext uri="{FF2B5EF4-FFF2-40B4-BE49-F238E27FC236}">
                <a16:creationId xmlns:a16="http://schemas.microsoft.com/office/drawing/2014/main" id="{5EE0685B-5286-2348-AFCF-109EAFD4247F}"/>
              </a:ext>
            </a:extLst>
          </p:cNvPr>
          <p:cNvSpPr txBox="1"/>
          <p:nvPr/>
        </p:nvSpPr>
        <p:spPr>
          <a:xfrm>
            <a:off x="1395664" y="3919598"/>
            <a:ext cx="854242" cy="187378"/>
          </a:xfrm>
          <a:prstGeom prst="rect">
            <a:avLst/>
          </a:prstGeom>
          <a:noFill/>
        </p:spPr>
        <p:txBody>
          <a:bodyPr wrap="square" lIns="0" tIns="0" rIns="0" bIns="0" rtlCol="0">
            <a:spAutoFit/>
          </a:bodyPr>
          <a:lstStyle/>
          <a:p>
            <a:pPr algn="r"/>
            <a:r>
              <a:rPr lang="en-GB" sz="1200" b="1" dirty="0">
                <a:solidFill>
                  <a:srgbClr val="002060"/>
                </a:solidFill>
              </a:rPr>
              <a:t>30</a:t>
            </a:r>
            <a:endParaRPr lang="en-GB" sz="1400" b="1" dirty="0">
              <a:solidFill>
                <a:srgbClr val="002060"/>
              </a:solidFill>
            </a:endParaRPr>
          </a:p>
        </p:txBody>
      </p:sp>
      <p:sp>
        <p:nvSpPr>
          <p:cNvPr id="85" name="TextBox 84">
            <a:extLst>
              <a:ext uri="{FF2B5EF4-FFF2-40B4-BE49-F238E27FC236}">
                <a16:creationId xmlns:a16="http://schemas.microsoft.com/office/drawing/2014/main" id="{F245CCBC-B7F9-7D44-A7F6-80C25C12FE58}"/>
              </a:ext>
            </a:extLst>
          </p:cNvPr>
          <p:cNvSpPr txBox="1"/>
          <p:nvPr/>
        </p:nvSpPr>
        <p:spPr>
          <a:xfrm>
            <a:off x="1395664" y="4170853"/>
            <a:ext cx="854242" cy="187378"/>
          </a:xfrm>
          <a:prstGeom prst="rect">
            <a:avLst/>
          </a:prstGeom>
          <a:noFill/>
        </p:spPr>
        <p:txBody>
          <a:bodyPr wrap="square" lIns="0" tIns="0" rIns="0" bIns="0" rtlCol="0">
            <a:spAutoFit/>
          </a:bodyPr>
          <a:lstStyle/>
          <a:p>
            <a:pPr algn="r"/>
            <a:r>
              <a:rPr lang="en-GB" sz="1200" b="1" dirty="0">
                <a:solidFill>
                  <a:srgbClr val="002060"/>
                </a:solidFill>
              </a:rPr>
              <a:t>20</a:t>
            </a:r>
            <a:endParaRPr lang="en-GB" sz="1400" b="1" dirty="0">
              <a:solidFill>
                <a:srgbClr val="002060"/>
              </a:solidFill>
            </a:endParaRPr>
          </a:p>
        </p:txBody>
      </p:sp>
      <p:sp>
        <p:nvSpPr>
          <p:cNvPr id="86" name="TextBox 85">
            <a:extLst>
              <a:ext uri="{FF2B5EF4-FFF2-40B4-BE49-F238E27FC236}">
                <a16:creationId xmlns:a16="http://schemas.microsoft.com/office/drawing/2014/main" id="{A14E5D68-4ED1-7941-8AEB-0306B4EE3DF7}"/>
              </a:ext>
            </a:extLst>
          </p:cNvPr>
          <p:cNvSpPr txBox="1"/>
          <p:nvPr/>
        </p:nvSpPr>
        <p:spPr>
          <a:xfrm>
            <a:off x="1395664" y="4422104"/>
            <a:ext cx="854242" cy="187378"/>
          </a:xfrm>
          <a:prstGeom prst="rect">
            <a:avLst/>
          </a:prstGeom>
          <a:noFill/>
        </p:spPr>
        <p:txBody>
          <a:bodyPr wrap="square" lIns="0" tIns="0" rIns="0" bIns="0" rtlCol="0">
            <a:spAutoFit/>
          </a:bodyPr>
          <a:lstStyle/>
          <a:p>
            <a:pPr algn="r"/>
            <a:r>
              <a:rPr lang="en-GB" sz="1200" b="1" dirty="0">
                <a:solidFill>
                  <a:srgbClr val="002060"/>
                </a:solidFill>
              </a:rPr>
              <a:t>10</a:t>
            </a:r>
            <a:endParaRPr lang="en-GB" sz="1400" b="1" dirty="0">
              <a:solidFill>
                <a:srgbClr val="002060"/>
              </a:solidFill>
            </a:endParaRPr>
          </a:p>
        </p:txBody>
      </p:sp>
      <p:sp>
        <p:nvSpPr>
          <p:cNvPr id="87" name="TextBox 86">
            <a:extLst>
              <a:ext uri="{FF2B5EF4-FFF2-40B4-BE49-F238E27FC236}">
                <a16:creationId xmlns:a16="http://schemas.microsoft.com/office/drawing/2014/main" id="{996195B8-6658-3B4E-8E1A-0C73BE8BA896}"/>
              </a:ext>
            </a:extLst>
          </p:cNvPr>
          <p:cNvSpPr txBox="1"/>
          <p:nvPr/>
        </p:nvSpPr>
        <p:spPr>
          <a:xfrm>
            <a:off x="1395664" y="2663322"/>
            <a:ext cx="854242" cy="187378"/>
          </a:xfrm>
          <a:prstGeom prst="rect">
            <a:avLst/>
          </a:prstGeom>
          <a:noFill/>
        </p:spPr>
        <p:txBody>
          <a:bodyPr wrap="square" lIns="0" tIns="0" rIns="0" bIns="0" rtlCol="0">
            <a:spAutoFit/>
          </a:bodyPr>
          <a:lstStyle/>
          <a:p>
            <a:pPr algn="r"/>
            <a:r>
              <a:rPr lang="en-GB" sz="1200" b="1" dirty="0">
                <a:solidFill>
                  <a:srgbClr val="002060"/>
                </a:solidFill>
              </a:rPr>
              <a:t>80</a:t>
            </a:r>
            <a:endParaRPr lang="en-GB" sz="1400" b="1" dirty="0">
              <a:solidFill>
                <a:srgbClr val="002060"/>
              </a:solidFill>
            </a:endParaRPr>
          </a:p>
        </p:txBody>
      </p:sp>
      <p:sp>
        <p:nvSpPr>
          <p:cNvPr id="88" name="TextBox 87">
            <a:extLst>
              <a:ext uri="{FF2B5EF4-FFF2-40B4-BE49-F238E27FC236}">
                <a16:creationId xmlns:a16="http://schemas.microsoft.com/office/drawing/2014/main" id="{4D61B4C7-5E12-FB47-BFE1-99141742CF6C}"/>
              </a:ext>
            </a:extLst>
          </p:cNvPr>
          <p:cNvSpPr txBox="1"/>
          <p:nvPr/>
        </p:nvSpPr>
        <p:spPr>
          <a:xfrm>
            <a:off x="1395664" y="2914577"/>
            <a:ext cx="854242" cy="187378"/>
          </a:xfrm>
          <a:prstGeom prst="rect">
            <a:avLst/>
          </a:prstGeom>
          <a:noFill/>
        </p:spPr>
        <p:txBody>
          <a:bodyPr wrap="square" lIns="0" tIns="0" rIns="0" bIns="0" rtlCol="0">
            <a:spAutoFit/>
          </a:bodyPr>
          <a:lstStyle/>
          <a:p>
            <a:pPr algn="r"/>
            <a:r>
              <a:rPr lang="en-GB" sz="1200" b="1" dirty="0">
                <a:solidFill>
                  <a:srgbClr val="002060"/>
                </a:solidFill>
              </a:rPr>
              <a:t>70</a:t>
            </a:r>
            <a:endParaRPr lang="en-GB" sz="1400" b="1" dirty="0">
              <a:solidFill>
                <a:srgbClr val="002060"/>
              </a:solidFill>
            </a:endParaRPr>
          </a:p>
        </p:txBody>
      </p:sp>
      <p:sp>
        <p:nvSpPr>
          <p:cNvPr id="75" name="Oval 74"/>
          <p:cNvSpPr/>
          <p:nvPr/>
        </p:nvSpPr>
        <p:spPr>
          <a:xfrm>
            <a:off x="4580858" y="3236800"/>
            <a:ext cx="157731" cy="15773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TextBox 53"/>
          <p:cNvSpPr txBox="1"/>
          <p:nvPr/>
        </p:nvSpPr>
        <p:spPr>
          <a:xfrm rot="16200000">
            <a:off x="287925" y="3186109"/>
            <a:ext cx="3010900" cy="281623"/>
          </a:xfrm>
          <a:prstGeom prst="rect">
            <a:avLst/>
          </a:prstGeom>
          <a:noFill/>
        </p:spPr>
        <p:txBody>
          <a:bodyPr wrap="square" lIns="180000" tIns="0" rIns="0" bIns="0" rtlCol="0">
            <a:noAutofit/>
          </a:bodyPr>
          <a:lstStyle>
            <a:defPPr>
              <a:defRPr lang="en-US"/>
            </a:defPPr>
            <a:lvl1pPr>
              <a:defRPr sz="1100">
                <a:solidFill>
                  <a:schemeClr val="tx1">
                    <a:lumMod val="75000"/>
                    <a:lumOff val="25000"/>
                  </a:schemeClr>
                </a:solidFill>
              </a:defRPr>
            </a:lvl1pPr>
          </a:lstStyle>
          <a:p>
            <a:pPr algn="ctr"/>
            <a:r>
              <a:rPr lang="en-GB" b="1" dirty="0">
                <a:solidFill>
                  <a:srgbClr val="002060"/>
                </a:solidFill>
              </a:rPr>
              <a:t>Percentage surviving</a:t>
            </a:r>
          </a:p>
        </p:txBody>
      </p:sp>
      <p:sp>
        <p:nvSpPr>
          <p:cNvPr id="48" name="TextBox 47"/>
          <p:cNvSpPr txBox="1"/>
          <p:nvPr/>
        </p:nvSpPr>
        <p:spPr>
          <a:xfrm>
            <a:off x="2262047" y="1253262"/>
            <a:ext cx="5544765" cy="432456"/>
          </a:xfrm>
          <a:prstGeom prst="rect">
            <a:avLst/>
          </a:prstGeom>
          <a:noFill/>
        </p:spPr>
        <p:txBody>
          <a:bodyPr wrap="square" lIns="180000" tIns="0" rIns="216000" bIns="0" rtlCol="0" anchor="ctr" anchorCtr="0">
            <a:noAutofit/>
          </a:bodyPr>
          <a:lstStyle>
            <a:defPPr>
              <a:defRPr lang="en-US"/>
            </a:defPPr>
            <a:lvl1pPr>
              <a:lnSpc>
                <a:spcPts val="1700"/>
              </a:lnSpc>
              <a:defRPr sz="1200">
                <a:solidFill>
                  <a:schemeClr val="bg2">
                    <a:lumMod val="75000"/>
                  </a:schemeClr>
                </a:solidFill>
              </a:defRPr>
            </a:lvl1pPr>
          </a:lstStyle>
          <a:p>
            <a:r>
              <a:rPr lang="en-GB" dirty="0">
                <a:solidFill>
                  <a:srgbClr val="002060"/>
                </a:solidFill>
              </a:rPr>
              <a:t>Proportion of patients surviving over time from the point of diagnosis</a:t>
            </a:r>
            <a:r>
              <a:rPr lang="en-GB" baseline="30000" dirty="0">
                <a:solidFill>
                  <a:srgbClr val="002060"/>
                </a:solidFill>
              </a:rPr>
              <a:t>1</a:t>
            </a:r>
          </a:p>
        </p:txBody>
      </p:sp>
      <p:sp>
        <p:nvSpPr>
          <p:cNvPr id="49" name="TextBox 48"/>
          <p:cNvSpPr txBox="1"/>
          <p:nvPr/>
        </p:nvSpPr>
        <p:spPr>
          <a:xfrm>
            <a:off x="2085101" y="5425337"/>
            <a:ext cx="922794" cy="169277"/>
          </a:xfrm>
          <a:prstGeom prst="rect">
            <a:avLst/>
          </a:prstGeom>
          <a:noFill/>
        </p:spPr>
        <p:txBody>
          <a:bodyPr wrap="square" lIns="0" tIns="0" rIns="0" bIns="0" rtlCol="0">
            <a:spAutoFit/>
          </a:bodyPr>
          <a:lstStyle/>
          <a:p>
            <a:pPr algn="ctr"/>
            <a:r>
              <a:rPr lang="en-GB" sz="1100" b="1" dirty="0">
                <a:solidFill>
                  <a:srgbClr val="002060"/>
                </a:solidFill>
              </a:rPr>
              <a:t>Diagnosis</a:t>
            </a:r>
            <a:endParaRPr lang="en-GB" sz="1100" dirty="0">
              <a:solidFill>
                <a:srgbClr val="002060"/>
              </a:solidFill>
            </a:endParaRPr>
          </a:p>
        </p:txBody>
      </p:sp>
      <p:cxnSp>
        <p:nvCxnSpPr>
          <p:cNvPr id="7" name="Straight Arrow Connector 6"/>
          <p:cNvCxnSpPr/>
          <p:nvPr/>
        </p:nvCxnSpPr>
        <p:spPr>
          <a:xfrm flipV="1">
            <a:off x="2538662" y="5161547"/>
            <a:ext cx="0" cy="20453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Freeform 89">
            <a:extLst>
              <a:ext uri="{FF2B5EF4-FFF2-40B4-BE49-F238E27FC236}">
                <a16:creationId xmlns:a16="http://schemas.microsoft.com/office/drawing/2014/main" id="{43C26DC9-1388-498D-8AAE-1EA651BBA023}"/>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Background of Pulmonary Arterial Hypertension </a:t>
            </a:r>
          </a:p>
        </p:txBody>
      </p:sp>
      <p:sp>
        <p:nvSpPr>
          <p:cNvPr id="41" name="Freeform 80">
            <a:extLst>
              <a:ext uri="{FF2B5EF4-FFF2-40B4-BE49-F238E27FC236}">
                <a16:creationId xmlns:a16="http://schemas.microsoft.com/office/drawing/2014/main" id="{6D1BB0E3-3AB3-4D9A-B452-F6827DF29D44}"/>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FACT | PAH </a:t>
            </a:r>
            <a:r>
              <a:rPr lang="en-US" sz="1400" dirty="0">
                <a:solidFill>
                  <a:schemeClr val="bg1"/>
                </a:solidFill>
              </a:rPr>
              <a:t>is a rare but fatal disease when left untreated</a:t>
            </a:r>
            <a:endParaRPr lang="en-GB" sz="1000" b="1" baseline="30000" dirty="0">
              <a:solidFill>
                <a:schemeClr val="bg1"/>
              </a:solidFill>
            </a:endParaRPr>
          </a:p>
        </p:txBody>
      </p:sp>
      <p:cxnSp>
        <p:nvCxnSpPr>
          <p:cNvPr id="50" name="Straight Connector 49">
            <a:extLst>
              <a:ext uri="{FF2B5EF4-FFF2-40B4-BE49-F238E27FC236}">
                <a16:creationId xmlns:a16="http://schemas.microsoft.com/office/drawing/2014/main" id="{E34BF0E0-DA7E-44CA-931A-DADB5818EF79}"/>
              </a:ext>
            </a:extLst>
          </p:cNvPr>
          <p:cNvCxnSpPr>
            <a:cxnSpLocks/>
          </p:cNvCxnSpPr>
          <p:nvPr/>
        </p:nvCxnSpPr>
        <p:spPr>
          <a:xfrm flipH="1" flipV="1">
            <a:off x="2442175" y="1981306"/>
            <a:ext cx="6212" cy="2829482"/>
          </a:xfrm>
          <a:prstGeom prst="line">
            <a:avLst/>
          </a:prstGeom>
          <a:ln w="3175" cap="rnd">
            <a:solidFill>
              <a:srgbClr val="00206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036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a:extLst>
              <a:ext uri="{FF2B5EF4-FFF2-40B4-BE49-F238E27FC236}">
                <a16:creationId xmlns:a16="http://schemas.microsoft.com/office/drawing/2014/main" id="{F1DB17F8-17EE-492B-B441-90C86F59E980}"/>
              </a:ext>
            </a:extLst>
          </p:cNvPr>
          <p:cNvSpPr/>
          <p:nvPr/>
        </p:nvSpPr>
        <p:spPr>
          <a:xfrm>
            <a:off x="0" y="14068"/>
            <a:ext cx="12192000" cy="76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lumMod val="95000"/>
                  <a:lumOff val="5000"/>
                </a:schemeClr>
              </a:solidFill>
            </a:endParaRPr>
          </a:p>
        </p:txBody>
      </p:sp>
      <p:sp>
        <p:nvSpPr>
          <p:cNvPr id="201" name="Rectangle 200">
            <a:extLst>
              <a:ext uri="{FF2B5EF4-FFF2-40B4-BE49-F238E27FC236}">
                <a16:creationId xmlns:a16="http://schemas.microsoft.com/office/drawing/2014/main" id="{9B993D02-0260-438F-9E0D-F4DAE42A2CDD}"/>
              </a:ext>
            </a:extLst>
          </p:cNvPr>
          <p:cNvSpPr/>
          <p:nvPr/>
        </p:nvSpPr>
        <p:spPr>
          <a:xfrm>
            <a:off x="49074" y="6514259"/>
            <a:ext cx="3657615" cy="276908"/>
          </a:xfrm>
          <a:prstGeom prst="rect">
            <a:avLst/>
          </a:prstGeom>
        </p:spPr>
        <p:txBody>
          <a:bodyPr wrap="none" lIns="91350" tIns="45675" rIns="91350" bIns="45675">
            <a:spAutoFit/>
          </a:bodyPr>
          <a:lstStyle/>
          <a:p>
            <a:pPr algn="r" defTabSz="914400"/>
            <a:r>
              <a:rPr lang="de-CH" sz="1200" dirty="0">
                <a:solidFill>
                  <a:srgbClr val="FFFFFF"/>
                </a:solidFill>
                <a:cs typeface="Arial" pitchFamily="34" charset="0"/>
              </a:rPr>
              <a:t> 1. Pulido T, </a:t>
            </a:r>
            <a:r>
              <a:rPr lang="de-CH" sz="1200" i="1" dirty="0">
                <a:solidFill>
                  <a:srgbClr val="FFFFFF"/>
                </a:solidFill>
                <a:cs typeface="Arial" pitchFamily="34" charset="0"/>
              </a:rPr>
              <a:t>et al. N Engl J Med </a:t>
            </a:r>
            <a:r>
              <a:rPr lang="de-CH" sz="1200" dirty="0">
                <a:solidFill>
                  <a:srgbClr val="FFFFFF"/>
                </a:solidFill>
                <a:cs typeface="Arial" pitchFamily="34" charset="0"/>
              </a:rPr>
              <a:t>2013; 369: 809-18.</a:t>
            </a:r>
          </a:p>
        </p:txBody>
      </p:sp>
      <p:sp>
        <p:nvSpPr>
          <p:cNvPr id="260" name="Title 3">
            <a:extLst>
              <a:ext uri="{FF2B5EF4-FFF2-40B4-BE49-F238E27FC236}">
                <a16:creationId xmlns:a16="http://schemas.microsoft.com/office/drawing/2014/main" id="{DB69C844-E81D-43F7-9EE5-E34F54FCEFED}"/>
              </a:ext>
            </a:extLst>
          </p:cNvPr>
          <p:cNvSpPr txBox="1">
            <a:spLocks/>
          </p:cNvSpPr>
          <p:nvPr/>
        </p:nvSpPr>
        <p:spPr>
          <a:xfrm>
            <a:off x="478367" y="424831"/>
            <a:ext cx="10552955" cy="480000"/>
          </a:xfrm>
          <a:prstGeom prst="rect">
            <a:avLst/>
          </a:prstGeom>
        </p:spPr>
        <p:txBody>
          <a:bodyPr/>
          <a:lstStyle>
            <a:lvl1pPr algn="l" defTabSz="1219170" rtl="0" eaLnBrk="1" latinLnBrk="0" hangingPunct="1">
              <a:lnSpc>
                <a:spcPts val="2667"/>
              </a:lnSpc>
              <a:spcBef>
                <a:spcPct val="0"/>
              </a:spcBef>
              <a:buNone/>
              <a:defRPr sz="1800" kern="1200" cap="all" baseline="0">
                <a:solidFill>
                  <a:schemeClr val="bg2"/>
                </a:solidFill>
                <a:latin typeface="+mj-lt"/>
                <a:ea typeface="+mj-ea"/>
                <a:cs typeface="+mj-cs"/>
              </a:defRPr>
            </a:lvl1pPr>
          </a:lstStyle>
          <a:p>
            <a:r>
              <a:rPr lang="en-GB" dirty="0"/>
              <a:t>Macitentan significantly reduced the risk of morbidity and mortality event</a:t>
            </a:r>
            <a:r>
              <a:rPr lang="en-GB" baseline="30000" dirty="0"/>
              <a:t>1</a:t>
            </a:r>
          </a:p>
        </p:txBody>
      </p:sp>
      <p:sp>
        <p:nvSpPr>
          <p:cNvPr id="262" name="Freeform 89">
            <a:extLst>
              <a:ext uri="{FF2B5EF4-FFF2-40B4-BE49-F238E27FC236}">
                <a16:creationId xmlns:a16="http://schemas.microsoft.com/office/drawing/2014/main" id="{069E96FF-EA89-47F9-94E0-9C2E97A62940}"/>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sp>
        <p:nvSpPr>
          <p:cNvPr id="71" name="Content Placeholder 2">
            <a:extLst>
              <a:ext uri="{FF2B5EF4-FFF2-40B4-BE49-F238E27FC236}">
                <a16:creationId xmlns:a16="http://schemas.microsoft.com/office/drawing/2014/main" id="{C5241B60-6B6E-4425-B7A1-5937146C4279}"/>
              </a:ext>
            </a:extLst>
          </p:cNvPr>
          <p:cNvSpPr txBox="1">
            <a:spLocks/>
          </p:cNvSpPr>
          <p:nvPr/>
        </p:nvSpPr>
        <p:spPr>
          <a:xfrm>
            <a:off x="5449939" y="2769889"/>
            <a:ext cx="3219940" cy="358815"/>
          </a:xfrm>
          <a:prstGeom prst="rect">
            <a:avLst/>
          </a:prstGeom>
          <a:ln>
            <a:noFill/>
          </a:ln>
        </p:spPr>
        <p:txBody>
          <a:bodyPr>
            <a:noAutofit/>
          </a:bodyPr>
          <a:lstStyle>
            <a:lvl1pPr marL="0" indent="0" algn="l" defTabSz="1219170" rtl="0" eaLnBrk="1" latinLnBrk="0" hangingPunct="1">
              <a:lnSpc>
                <a:spcPct val="100000"/>
              </a:lnSpc>
              <a:spcBef>
                <a:spcPts val="0"/>
              </a:spcBef>
              <a:spcAft>
                <a:spcPts val="600"/>
              </a:spcAft>
              <a:buFont typeface="Arial" panose="020B0604020202020204" pitchFamily="34" charset="0"/>
              <a:buNone/>
              <a:defRPr sz="1400" kern="1200" cap="none" baseline="0">
                <a:solidFill>
                  <a:schemeClr val="tx1">
                    <a:lumMod val="65000"/>
                    <a:lumOff val="35000"/>
                  </a:schemeClr>
                </a:solidFill>
                <a:latin typeface="+mn-lt"/>
                <a:ea typeface="+mn-ea"/>
                <a:cs typeface="+mn-cs"/>
              </a:defRPr>
            </a:lvl1pPr>
            <a:lvl2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2pPr>
            <a:lvl3pPr marL="0" indent="0" algn="l" defTabSz="1219170" rtl="0" eaLnBrk="1" latinLnBrk="0" hangingPunct="1">
              <a:lnSpc>
                <a:spcPct val="100000"/>
              </a:lnSpc>
              <a:spcBef>
                <a:spcPts val="300"/>
              </a:spcBef>
              <a:spcAft>
                <a:spcPts val="300"/>
              </a:spcAft>
              <a:buFont typeface="Wingdings" panose="05000000000000000000" pitchFamily="2" charset="2"/>
              <a:buNone/>
              <a:defRPr sz="1200" kern="1200">
                <a:solidFill>
                  <a:schemeClr val="tx1">
                    <a:lumMod val="65000"/>
                    <a:lumOff val="35000"/>
                  </a:schemeClr>
                </a:solidFill>
                <a:latin typeface="+mn-lt"/>
                <a:ea typeface="+mn-ea"/>
                <a:cs typeface="+mn-cs"/>
              </a:defRPr>
            </a:lvl3pPr>
            <a:lvl4pPr marL="0" indent="1588" algn="l" defTabSz="1219170" rtl="0" eaLnBrk="1" latinLnBrk="0" hangingPunct="1">
              <a:lnSpc>
                <a:spcPct val="100000"/>
              </a:lnSpc>
              <a:spcBef>
                <a:spcPts val="300"/>
              </a:spcBef>
              <a:spcAft>
                <a:spcPts val="300"/>
              </a:spcAft>
              <a:buFont typeface="Symbol" panose="05050102010706020507" pitchFamily="18" charset="2"/>
              <a:buNone/>
              <a:defRPr sz="1200" kern="1200">
                <a:solidFill>
                  <a:schemeClr val="tx1">
                    <a:lumMod val="65000"/>
                    <a:lumOff val="35000"/>
                  </a:schemeClr>
                </a:solidFill>
                <a:latin typeface="+mn-lt"/>
                <a:ea typeface="+mn-ea"/>
                <a:cs typeface="+mn-cs"/>
              </a:defRPr>
            </a:lvl4pPr>
            <a:lvl5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5pPr>
            <a:lvl6pPr marL="95882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6pPr>
            <a:lvl7pPr marL="119588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7pPr>
            <a:lvl8pPr marL="1432948"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8pPr>
            <a:lvl9pPr marL="1672125" indent="-239178"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9pPr>
          </a:lstStyle>
          <a:p>
            <a:pPr lvl="1">
              <a:spcBef>
                <a:spcPts val="0"/>
              </a:spcBef>
              <a:tabLst>
                <a:tab pos="1977690" algn="l"/>
              </a:tabLst>
            </a:pPr>
            <a:r>
              <a:rPr lang="en-GB" sz="1400" b="1" dirty="0">
                <a:solidFill>
                  <a:srgbClr val="7B85BD"/>
                </a:solidFill>
              </a:rPr>
              <a:t>Macitentan 10 mg: 38% </a:t>
            </a:r>
          </a:p>
        </p:txBody>
      </p:sp>
      <p:sp>
        <p:nvSpPr>
          <p:cNvPr id="72" name="TextBox 8">
            <a:extLst>
              <a:ext uri="{FF2B5EF4-FFF2-40B4-BE49-F238E27FC236}">
                <a16:creationId xmlns:a16="http://schemas.microsoft.com/office/drawing/2014/main" id="{F0FB2AD9-8F06-4D67-8F55-7DDA052061FE}"/>
              </a:ext>
            </a:extLst>
          </p:cNvPr>
          <p:cNvSpPr txBox="1">
            <a:spLocks noChangeArrowheads="1"/>
          </p:cNvSpPr>
          <p:nvPr/>
        </p:nvSpPr>
        <p:spPr bwMode="auto">
          <a:xfrm rot="16200000">
            <a:off x="-1156970" y="3264116"/>
            <a:ext cx="2999244" cy="248866"/>
          </a:xfrm>
          <a:prstGeom prst="rect">
            <a:avLst/>
          </a:prstGeom>
          <a:noFill/>
          <a:ln w="9525">
            <a:noFill/>
            <a:miter lim="800000"/>
            <a:headEnd/>
            <a:tailEnd/>
          </a:ln>
        </p:spPr>
        <p:txBody>
          <a:bodyPr wrap="none" lIns="0" tIns="0" rIns="0" bIns="0">
            <a:spAutoFit/>
          </a:bodyPr>
          <a:lstStyle/>
          <a:p>
            <a:r>
              <a:rPr lang="en-GB" sz="1600" b="1" dirty="0">
                <a:latin typeface="Arial" pitchFamily="34" charset="0"/>
                <a:cs typeface="Arial" pitchFamily="34" charset="0"/>
              </a:rPr>
              <a:t>Patients without the event (%) </a:t>
            </a:r>
          </a:p>
        </p:txBody>
      </p:sp>
      <p:grpSp>
        <p:nvGrpSpPr>
          <p:cNvPr id="73" name="Group 72">
            <a:extLst>
              <a:ext uri="{FF2B5EF4-FFF2-40B4-BE49-F238E27FC236}">
                <a16:creationId xmlns:a16="http://schemas.microsoft.com/office/drawing/2014/main" id="{E55CD2D9-5785-4566-9A88-DD59650E58D2}"/>
              </a:ext>
            </a:extLst>
          </p:cNvPr>
          <p:cNvGrpSpPr/>
          <p:nvPr/>
        </p:nvGrpSpPr>
        <p:grpSpPr>
          <a:xfrm>
            <a:off x="1053329" y="4265749"/>
            <a:ext cx="2201594" cy="307777"/>
            <a:chOff x="1053329" y="4265660"/>
            <a:chExt cx="2201594" cy="307777"/>
          </a:xfrm>
        </p:grpSpPr>
        <p:cxnSp>
          <p:nvCxnSpPr>
            <p:cNvPr id="74" name="Straight Connector 73">
              <a:extLst>
                <a:ext uri="{FF2B5EF4-FFF2-40B4-BE49-F238E27FC236}">
                  <a16:creationId xmlns:a16="http://schemas.microsoft.com/office/drawing/2014/main" id="{256B39DC-393E-4F3C-8330-BAE07A741760}"/>
                </a:ext>
              </a:extLst>
            </p:cNvPr>
            <p:cNvCxnSpPr/>
            <p:nvPr/>
          </p:nvCxnSpPr>
          <p:spPr>
            <a:xfrm>
              <a:off x="1053329" y="4434937"/>
              <a:ext cx="428625" cy="0"/>
            </a:xfrm>
            <a:prstGeom prst="line">
              <a:avLst/>
            </a:prstGeom>
            <a:noFill/>
            <a:ln w="38100">
              <a:solidFill>
                <a:srgbClr val="7B85BD"/>
              </a:solidFill>
            </a:ln>
          </p:spPr>
          <p:style>
            <a:lnRef idx="2">
              <a:schemeClr val="accent1">
                <a:shade val="50000"/>
              </a:schemeClr>
            </a:lnRef>
            <a:fillRef idx="1">
              <a:schemeClr val="accent1"/>
            </a:fillRef>
            <a:effectRef idx="0">
              <a:schemeClr val="accent1"/>
            </a:effectRef>
            <a:fontRef idx="minor">
              <a:schemeClr val="lt1"/>
            </a:fontRef>
          </p:style>
        </p:cxnSp>
        <p:sp>
          <p:nvSpPr>
            <p:cNvPr id="75" name="TextBox 74">
              <a:extLst>
                <a:ext uri="{FF2B5EF4-FFF2-40B4-BE49-F238E27FC236}">
                  <a16:creationId xmlns:a16="http://schemas.microsoft.com/office/drawing/2014/main" id="{78A2CB1D-FBE7-4A01-BCDB-DE3E7B56CDAE}"/>
                </a:ext>
              </a:extLst>
            </p:cNvPr>
            <p:cNvSpPr txBox="1"/>
            <p:nvPr/>
          </p:nvSpPr>
          <p:spPr>
            <a:xfrm>
              <a:off x="1569846" y="4265660"/>
              <a:ext cx="1685077" cy="307777"/>
            </a:xfrm>
            <a:prstGeom prst="rect">
              <a:avLst/>
            </a:prstGeom>
            <a:noFill/>
          </p:spPr>
          <p:txBody>
            <a:bodyPr wrap="none" rtlCol="0">
              <a:spAutoFit/>
            </a:bodyPr>
            <a:lstStyle/>
            <a:p>
              <a:r>
                <a:rPr lang="en-GB" sz="1400" b="1" dirty="0">
                  <a:solidFill>
                    <a:srgbClr val="7B85BD"/>
                  </a:solidFill>
                  <a:latin typeface="Arial" pitchFamily="34" charset="0"/>
                  <a:cs typeface="Arial" pitchFamily="34" charset="0"/>
                </a:rPr>
                <a:t>Macitentan 10 mg</a:t>
              </a:r>
            </a:p>
          </p:txBody>
        </p:sp>
      </p:grpSp>
      <p:grpSp>
        <p:nvGrpSpPr>
          <p:cNvPr id="76" name="Group 75">
            <a:extLst>
              <a:ext uri="{FF2B5EF4-FFF2-40B4-BE49-F238E27FC236}">
                <a16:creationId xmlns:a16="http://schemas.microsoft.com/office/drawing/2014/main" id="{713606D4-C1BA-49AB-B6A4-F25B10F83C03}"/>
              </a:ext>
            </a:extLst>
          </p:cNvPr>
          <p:cNvGrpSpPr/>
          <p:nvPr/>
        </p:nvGrpSpPr>
        <p:grpSpPr>
          <a:xfrm>
            <a:off x="1053348" y="4549656"/>
            <a:ext cx="2102207" cy="307777"/>
            <a:chOff x="1151303" y="4546972"/>
            <a:chExt cx="2102207" cy="307777"/>
          </a:xfrm>
        </p:grpSpPr>
        <p:cxnSp>
          <p:nvCxnSpPr>
            <p:cNvPr id="77" name="Straight Connector 76">
              <a:extLst>
                <a:ext uri="{FF2B5EF4-FFF2-40B4-BE49-F238E27FC236}">
                  <a16:creationId xmlns:a16="http://schemas.microsoft.com/office/drawing/2014/main" id="{7106E4FB-1DEA-41EE-B44E-71EE51D0EDF4}"/>
                </a:ext>
              </a:extLst>
            </p:cNvPr>
            <p:cNvCxnSpPr/>
            <p:nvPr/>
          </p:nvCxnSpPr>
          <p:spPr>
            <a:xfrm>
              <a:off x="1151303" y="4716249"/>
              <a:ext cx="428625" cy="0"/>
            </a:xfrm>
            <a:prstGeom prst="line">
              <a:avLst/>
            </a:prstGeom>
            <a:ln w="38100">
              <a:solidFill>
                <a:srgbClr val="D22F58"/>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BD12D71-A0D9-4547-AB5A-1D9670A0F27C}"/>
                </a:ext>
              </a:extLst>
            </p:cNvPr>
            <p:cNvSpPr txBox="1"/>
            <p:nvPr/>
          </p:nvSpPr>
          <p:spPr>
            <a:xfrm>
              <a:off x="1667820" y="4546972"/>
              <a:ext cx="1585690" cy="307777"/>
            </a:xfrm>
            <a:prstGeom prst="rect">
              <a:avLst/>
            </a:prstGeom>
            <a:noFill/>
            <a:ln>
              <a:noFill/>
              <a:prstDash val="dash"/>
            </a:ln>
          </p:spPr>
          <p:txBody>
            <a:bodyPr wrap="none" rtlCol="0">
              <a:spAutoFit/>
            </a:bodyPr>
            <a:lstStyle/>
            <a:p>
              <a:r>
                <a:rPr lang="en-GB" sz="1400" b="1" dirty="0">
                  <a:solidFill>
                    <a:srgbClr val="D22F58"/>
                  </a:solidFill>
                  <a:latin typeface="Arial" pitchFamily="34" charset="0"/>
                  <a:cs typeface="Arial" pitchFamily="34" charset="0"/>
                </a:rPr>
                <a:t>Macitentan 3 mg</a:t>
              </a:r>
            </a:p>
          </p:txBody>
        </p:sp>
      </p:grpSp>
      <p:grpSp>
        <p:nvGrpSpPr>
          <p:cNvPr id="79" name="Group 78">
            <a:extLst>
              <a:ext uri="{FF2B5EF4-FFF2-40B4-BE49-F238E27FC236}">
                <a16:creationId xmlns:a16="http://schemas.microsoft.com/office/drawing/2014/main" id="{533F433A-24E7-46AC-AA5C-584B1336CC0C}"/>
              </a:ext>
            </a:extLst>
          </p:cNvPr>
          <p:cNvGrpSpPr/>
          <p:nvPr/>
        </p:nvGrpSpPr>
        <p:grpSpPr>
          <a:xfrm>
            <a:off x="1053329" y="4833567"/>
            <a:ext cx="1387268" cy="307777"/>
            <a:chOff x="1151303" y="4880972"/>
            <a:chExt cx="1387268" cy="307777"/>
          </a:xfrm>
        </p:grpSpPr>
        <p:cxnSp>
          <p:nvCxnSpPr>
            <p:cNvPr id="80" name="Straight Connector 79">
              <a:extLst>
                <a:ext uri="{FF2B5EF4-FFF2-40B4-BE49-F238E27FC236}">
                  <a16:creationId xmlns:a16="http://schemas.microsoft.com/office/drawing/2014/main" id="{35371E5B-FE9F-4C0B-A601-22CAF0C6E1AF}"/>
                </a:ext>
              </a:extLst>
            </p:cNvPr>
            <p:cNvCxnSpPr/>
            <p:nvPr/>
          </p:nvCxnSpPr>
          <p:spPr>
            <a:xfrm>
              <a:off x="1151303" y="5050249"/>
              <a:ext cx="428625" cy="0"/>
            </a:xfrm>
            <a:prstGeom prst="line">
              <a:avLst/>
            </a:prstGeom>
            <a:ln w="38100">
              <a:solidFill>
                <a:schemeClr val="tx2">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45C3917-F8C5-41B8-A4CD-359ECB69A89B}"/>
                </a:ext>
              </a:extLst>
            </p:cNvPr>
            <p:cNvSpPr txBox="1"/>
            <p:nvPr/>
          </p:nvSpPr>
          <p:spPr>
            <a:xfrm>
              <a:off x="1667820" y="4880972"/>
              <a:ext cx="870751" cy="307777"/>
            </a:xfrm>
            <a:prstGeom prst="rect">
              <a:avLst/>
            </a:prstGeom>
            <a:noFill/>
          </p:spPr>
          <p:txBody>
            <a:bodyPr wrap="none" rtlCol="0">
              <a:spAutoFit/>
            </a:bodyPr>
            <a:lstStyle/>
            <a:p>
              <a:r>
                <a:rPr lang="en-GB" sz="1400" b="1" dirty="0">
                  <a:solidFill>
                    <a:schemeClr val="tx2">
                      <a:lumMod val="50000"/>
                    </a:schemeClr>
                  </a:solidFill>
                  <a:latin typeface="Arial" pitchFamily="34" charset="0"/>
                  <a:cs typeface="Arial" pitchFamily="34" charset="0"/>
                </a:rPr>
                <a:t>Placebo</a:t>
              </a:r>
            </a:p>
          </p:txBody>
        </p:sp>
      </p:grpSp>
      <p:graphicFrame>
        <p:nvGraphicFramePr>
          <p:cNvPr id="82" name="Content Placeholder 8">
            <a:extLst>
              <a:ext uri="{FF2B5EF4-FFF2-40B4-BE49-F238E27FC236}">
                <a16:creationId xmlns:a16="http://schemas.microsoft.com/office/drawing/2014/main" id="{BDE2A1D1-1557-46D4-8039-FD633F4CACDC}"/>
              </a:ext>
            </a:extLst>
          </p:cNvPr>
          <p:cNvGraphicFramePr>
            <a:graphicFrameLocks noGrp="1"/>
          </p:cNvGraphicFramePr>
          <p:nvPr>
            <p:extLst>
              <p:ext uri="{D42A27DB-BD31-4B8C-83A1-F6EECF244321}">
                <p14:modId xmlns:p14="http://schemas.microsoft.com/office/powerpoint/2010/main" val="909221928"/>
              </p:ext>
            </p:extLst>
          </p:nvPr>
        </p:nvGraphicFramePr>
        <p:xfrm>
          <a:off x="5535290" y="4185876"/>
          <a:ext cx="3349371" cy="853200"/>
        </p:xfrm>
        <a:graphic>
          <a:graphicData uri="http://schemas.openxmlformats.org/drawingml/2006/table">
            <a:tbl>
              <a:tblPr/>
              <a:tblGrid>
                <a:gridCol w="1839497">
                  <a:extLst>
                    <a:ext uri="{9D8B030D-6E8A-4147-A177-3AD203B41FA5}">
                      <a16:colId xmlns:a16="http://schemas.microsoft.com/office/drawing/2014/main" val="20000"/>
                    </a:ext>
                  </a:extLst>
                </a:gridCol>
                <a:gridCol w="761178">
                  <a:extLst>
                    <a:ext uri="{9D8B030D-6E8A-4147-A177-3AD203B41FA5}">
                      <a16:colId xmlns:a16="http://schemas.microsoft.com/office/drawing/2014/main" val="20001"/>
                    </a:ext>
                  </a:extLst>
                </a:gridCol>
                <a:gridCol w="748696">
                  <a:extLst>
                    <a:ext uri="{9D8B030D-6E8A-4147-A177-3AD203B41FA5}">
                      <a16:colId xmlns:a16="http://schemas.microsoft.com/office/drawing/2014/main" val="20002"/>
                    </a:ext>
                  </a:extLst>
                </a:gridCol>
              </a:tblGrid>
              <a:tr h="28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Treatment effect</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3 mg</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10 mg</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4400">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Hazard ratio </a:t>
                      </a:r>
                    </a:p>
                  </a:txBody>
                  <a:tcPr marL="89994" marR="89994" marT="0" marB="0" anchor="ctr" horzOverflow="overflow">
                    <a:lnL>
                      <a:noFill/>
                    </a:lnL>
                    <a:lnR>
                      <a:noFill/>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0.83</a:t>
                      </a:r>
                    </a:p>
                  </a:txBody>
                  <a:tcPr marL="89994" marR="89994" marT="0" marB="0" anchor="ctr" horzOverflow="overflow">
                    <a:lnL>
                      <a:noFill/>
                    </a:lnL>
                    <a:lnR>
                      <a:noFill/>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0.62</a:t>
                      </a:r>
                    </a:p>
                  </a:txBody>
                  <a:tcPr marL="89994" marR="89994" marT="0" marB="0" anchor="ctr" horzOverflow="overflow">
                    <a:lnL>
                      <a:noFill/>
                    </a:lnL>
                    <a:lnR>
                      <a:noFill/>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400">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Log-rank </a:t>
                      </a:r>
                      <a:r>
                        <a:rPr kumimoji="0" lang="en-GB" sz="1100" b="1" i="1" u="none" strike="noStrike" cap="none" normalizeH="0" baseline="0" dirty="0">
                          <a:ln>
                            <a:noFill/>
                          </a:ln>
                          <a:solidFill>
                            <a:schemeClr val="tx1"/>
                          </a:solidFill>
                          <a:effectLst/>
                          <a:latin typeface="Arial" pitchFamily="34" charset="0"/>
                          <a:cs typeface="Arial" pitchFamily="34" charset="0"/>
                        </a:rPr>
                        <a:t>p</a:t>
                      </a:r>
                      <a:r>
                        <a:rPr kumimoji="0" lang="en-GB" sz="1100" b="1" i="0" u="none" strike="noStrike" cap="none" normalizeH="0" baseline="0" dirty="0">
                          <a:ln>
                            <a:noFill/>
                          </a:ln>
                          <a:solidFill>
                            <a:schemeClr val="tx1"/>
                          </a:solidFill>
                          <a:effectLst/>
                          <a:latin typeface="Arial" pitchFamily="34" charset="0"/>
                          <a:cs typeface="Arial" pitchFamily="34" charset="0"/>
                        </a:rPr>
                        <a:t>-value </a:t>
                      </a:r>
                    </a:p>
                  </a:txBody>
                  <a:tcPr marL="89994" marR="89994" marT="0" marB="0" anchor="ctr" horzOverflow="overflow">
                    <a:lnL>
                      <a:noFill/>
                    </a:lnL>
                    <a:lnR>
                      <a:noFill/>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0.27</a:t>
                      </a:r>
                    </a:p>
                  </a:txBody>
                  <a:tcPr marL="89994" marR="89994" marT="0" marB="0" anchor="ctr" horzOverflow="overflow">
                    <a:lnL>
                      <a:noFill/>
                    </a:lnL>
                    <a:lnR>
                      <a:noFill/>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0.009</a:t>
                      </a:r>
                    </a:p>
                  </a:txBody>
                  <a:tcPr marL="89994" marR="89994" marT="0" marB="0" anchor="ctr" horzOverflow="overflow">
                    <a:lnL>
                      <a:noFill/>
                    </a:lnL>
                    <a:lnR>
                      <a:noFill/>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4" name="Rectangle 83">
            <a:extLst>
              <a:ext uri="{FF2B5EF4-FFF2-40B4-BE49-F238E27FC236}">
                <a16:creationId xmlns:a16="http://schemas.microsoft.com/office/drawing/2014/main" id="{ACABAA61-F5B1-4D6B-9FED-3304B3EF196B}"/>
              </a:ext>
            </a:extLst>
          </p:cNvPr>
          <p:cNvSpPr/>
          <p:nvPr/>
        </p:nvSpPr>
        <p:spPr>
          <a:xfrm>
            <a:off x="5453018" y="3132292"/>
            <a:ext cx="2053586" cy="307686"/>
          </a:xfrm>
          <a:prstGeom prst="rect">
            <a:avLst/>
          </a:prstGeom>
        </p:spPr>
        <p:txBody>
          <a:bodyPr wrap="none" lIns="91350" tIns="45675" rIns="91350" bIns="45675">
            <a:spAutoFit/>
          </a:bodyPr>
          <a:lstStyle/>
          <a:p>
            <a:pPr marL="0" lvl="1">
              <a:tabLst>
                <a:tab pos="1977690" algn="l"/>
              </a:tabLst>
            </a:pPr>
            <a:r>
              <a:rPr lang="en-GB" sz="1400" b="1" dirty="0">
                <a:solidFill>
                  <a:srgbClr val="D22F58"/>
                </a:solidFill>
                <a:latin typeface="Arial" pitchFamily="34" charset="0"/>
                <a:cs typeface="Arial" pitchFamily="34" charset="0"/>
              </a:rPr>
              <a:t>Macitentan 3 mg: 17%</a:t>
            </a:r>
          </a:p>
        </p:txBody>
      </p:sp>
      <p:sp>
        <p:nvSpPr>
          <p:cNvPr id="86" name="TextBox 85">
            <a:extLst>
              <a:ext uri="{FF2B5EF4-FFF2-40B4-BE49-F238E27FC236}">
                <a16:creationId xmlns:a16="http://schemas.microsoft.com/office/drawing/2014/main" id="{2E5F0892-1D47-472E-940C-97B0930E5A64}"/>
              </a:ext>
            </a:extLst>
          </p:cNvPr>
          <p:cNvSpPr txBox="1"/>
          <p:nvPr/>
        </p:nvSpPr>
        <p:spPr bwMode="auto">
          <a:xfrm>
            <a:off x="801614" y="5915616"/>
            <a:ext cx="6950984" cy="553998"/>
          </a:xfrm>
          <a:prstGeom prst="rect">
            <a:avLst/>
          </a:prstGeom>
          <a:noFill/>
        </p:spPr>
        <p:txBody>
          <a:bodyPr wrap="square" lIns="0" tIns="0" rIns="0" bIns="0">
            <a:spAutoFit/>
          </a:bodyPr>
          <a:lstStyle/>
          <a:p>
            <a:pPr eaLnBrk="0" fontAlgn="base" hangingPunct="0">
              <a:spcBef>
                <a:spcPct val="0"/>
              </a:spcBef>
              <a:spcAft>
                <a:spcPct val="0"/>
              </a:spcAft>
              <a:tabLst>
                <a:tab pos="718435" algn="l"/>
                <a:tab pos="1436880" algn="l"/>
                <a:tab pos="2240956" algn="l"/>
                <a:tab pos="2959396" algn="l"/>
                <a:tab pos="3763471" algn="l"/>
                <a:tab pos="4481910" algn="l"/>
              </a:tabLst>
              <a:defRPr/>
            </a:pPr>
            <a:r>
              <a:rPr lang="en-US" sz="1200" b="1" dirty="0">
                <a:solidFill>
                  <a:srgbClr val="7B85BD"/>
                </a:solidFill>
                <a:latin typeface="Arial" pitchFamily="34" charset="0"/>
                <a:ea typeface="MS PGothic" pitchFamily="34" charset="-128"/>
                <a:cs typeface="Arial" pitchFamily="34" charset="0"/>
              </a:rPr>
              <a:t>154 	134	119	107	97	53	24	Macitentan 10 mg</a:t>
            </a:r>
          </a:p>
          <a:p>
            <a:pPr eaLnBrk="0" fontAlgn="base" hangingPunct="0">
              <a:spcBef>
                <a:spcPct val="0"/>
              </a:spcBef>
              <a:spcAft>
                <a:spcPct val="0"/>
              </a:spcAft>
              <a:tabLst>
                <a:tab pos="718435" algn="l"/>
                <a:tab pos="1436880" algn="l"/>
                <a:tab pos="2240956" algn="l"/>
                <a:tab pos="2959396" algn="l"/>
                <a:tab pos="3763471" algn="l"/>
                <a:tab pos="4481910" algn="l"/>
              </a:tabLst>
              <a:defRPr/>
            </a:pPr>
            <a:r>
              <a:rPr lang="en-US" sz="1200" b="1" dirty="0">
                <a:solidFill>
                  <a:srgbClr val="D22F58"/>
                </a:solidFill>
                <a:latin typeface="Arial" pitchFamily="34" charset="0"/>
                <a:ea typeface="MS PGothic" pitchFamily="34" charset="-128"/>
                <a:cs typeface="Arial" pitchFamily="34" charset="0"/>
              </a:rPr>
              <a:t>164 	139	125	107	91	51	19	Macitentan 3 mg</a:t>
            </a:r>
          </a:p>
          <a:p>
            <a:pPr eaLnBrk="0" fontAlgn="base" hangingPunct="0">
              <a:spcBef>
                <a:spcPct val="0"/>
              </a:spcBef>
              <a:spcAft>
                <a:spcPct val="0"/>
              </a:spcAft>
              <a:tabLst>
                <a:tab pos="718435" algn="l"/>
                <a:tab pos="1436880" algn="l"/>
                <a:tab pos="2240956" algn="l"/>
                <a:tab pos="2959396" algn="l"/>
                <a:tab pos="3763471" algn="l"/>
                <a:tab pos="4481910" algn="l"/>
              </a:tabLst>
              <a:defRPr/>
            </a:pPr>
            <a:r>
              <a:rPr lang="en-US" sz="1200" b="1" dirty="0">
                <a:solidFill>
                  <a:schemeClr val="tx2">
                    <a:lumMod val="50000"/>
                  </a:schemeClr>
                </a:solidFill>
                <a:latin typeface="Arial" pitchFamily="34" charset="0"/>
                <a:ea typeface="MS PGothic" pitchFamily="34" charset="-128"/>
                <a:cs typeface="Arial" pitchFamily="34" charset="0"/>
              </a:rPr>
              <a:t>154 	122	106	 90	80	40	10	Placebo</a:t>
            </a:r>
          </a:p>
        </p:txBody>
      </p:sp>
      <p:sp>
        <p:nvSpPr>
          <p:cNvPr id="87" name="TextBox 9">
            <a:extLst>
              <a:ext uri="{FF2B5EF4-FFF2-40B4-BE49-F238E27FC236}">
                <a16:creationId xmlns:a16="http://schemas.microsoft.com/office/drawing/2014/main" id="{77FE76B8-208B-44A6-B588-5052AB140425}"/>
              </a:ext>
            </a:extLst>
          </p:cNvPr>
          <p:cNvSpPr txBox="1">
            <a:spLocks noChangeArrowheads="1"/>
          </p:cNvSpPr>
          <p:nvPr/>
        </p:nvSpPr>
        <p:spPr bwMode="auto">
          <a:xfrm>
            <a:off x="1533218" y="5618113"/>
            <a:ext cx="3227220" cy="215444"/>
          </a:xfrm>
          <a:prstGeom prst="rect">
            <a:avLst/>
          </a:prstGeom>
          <a:noFill/>
          <a:ln w="9525">
            <a:noFill/>
            <a:miter lim="800000"/>
            <a:headEnd/>
            <a:tailEnd/>
          </a:ln>
        </p:spPr>
        <p:txBody>
          <a:bodyPr wrap="square" lIns="0" tIns="0" rIns="0" bIns="0">
            <a:spAutoFit/>
          </a:bodyPr>
          <a:lstStyle/>
          <a:p>
            <a:r>
              <a:rPr lang="en-GB" sz="1400" b="1" dirty="0">
                <a:latin typeface="Arial" pitchFamily="34" charset="0"/>
                <a:cs typeface="Arial" pitchFamily="34" charset="0"/>
              </a:rPr>
              <a:t>Time from treatment start (months)</a:t>
            </a:r>
          </a:p>
        </p:txBody>
      </p:sp>
      <p:sp>
        <p:nvSpPr>
          <p:cNvPr id="88" name="Rectangle 87">
            <a:extLst>
              <a:ext uri="{FF2B5EF4-FFF2-40B4-BE49-F238E27FC236}">
                <a16:creationId xmlns:a16="http://schemas.microsoft.com/office/drawing/2014/main" id="{1A1C8B2E-27A4-4FD4-912B-1B72322D6058}"/>
              </a:ext>
            </a:extLst>
          </p:cNvPr>
          <p:cNvSpPr/>
          <p:nvPr/>
        </p:nvSpPr>
        <p:spPr>
          <a:xfrm>
            <a:off x="51598" y="6542400"/>
            <a:ext cx="3486275" cy="276999"/>
          </a:xfrm>
          <a:prstGeom prst="rect">
            <a:avLst/>
          </a:prstGeom>
        </p:spPr>
        <p:txBody>
          <a:bodyPr wrap="none" lIns="91350" tIns="45675" rIns="91350" bIns="45675">
            <a:spAutoFit/>
          </a:bodyPr>
          <a:lstStyle/>
          <a:p>
            <a:pPr algn="r"/>
            <a:r>
              <a:rPr lang="de-CH" sz="1200" dirty="0">
                <a:solidFill>
                  <a:schemeClr val="tx2">
                    <a:lumMod val="50000"/>
                  </a:schemeClr>
                </a:solidFill>
                <a:latin typeface="Arial" pitchFamily="34" charset="0"/>
                <a:cs typeface="Arial" pitchFamily="34" charset="0"/>
              </a:rPr>
              <a:t> Pulido T, </a:t>
            </a:r>
            <a:r>
              <a:rPr lang="de-CH" sz="1200" i="1" dirty="0">
                <a:solidFill>
                  <a:schemeClr val="tx2">
                    <a:lumMod val="50000"/>
                  </a:schemeClr>
                </a:solidFill>
                <a:latin typeface="Arial" pitchFamily="34" charset="0"/>
                <a:cs typeface="Arial" pitchFamily="34" charset="0"/>
              </a:rPr>
              <a:t>et al. N Engl J Med </a:t>
            </a:r>
            <a:r>
              <a:rPr lang="de-CH" sz="1200" dirty="0">
                <a:solidFill>
                  <a:schemeClr val="tx2">
                    <a:lumMod val="50000"/>
                  </a:schemeClr>
                </a:solidFill>
                <a:latin typeface="Arial" pitchFamily="34" charset="0"/>
                <a:cs typeface="Arial" pitchFamily="34" charset="0"/>
              </a:rPr>
              <a:t>2013; 369: 809-18.</a:t>
            </a:r>
          </a:p>
        </p:txBody>
      </p:sp>
      <p:grpSp>
        <p:nvGrpSpPr>
          <p:cNvPr id="89" name="Group 88">
            <a:extLst>
              <a:ext uri="{FF2B5EF4-FFF2-40B4-BE49-F238E27FC236}">
                <a16:creationId xmlns:a16="http://schemas.microsoft.com/office/drawing/2014/main" id="{4B14D5B7-B592-4AD0-B8D1-A41F52807DED}"/>
              </a:ext>
            </a:extLst>
          </p:cNvPr>
          <p:cNvGrpSpPr/>
          <p:nvPr/>
        </p:nvGrpSpPr>
        <p:grpSpPr>
          <a:xfrm>
            <a:off x="878681" y="1423988"/>
            <a:ext cx="4464844" cy="1457325"/>
            <a:chOff x="878681" y="1423988"/>
            <a:chExt cx="4464844" cy="1457325"/>
          </a:xfrm>
        </p:grpSpPr>
        <p:sp>
          <p:nvSpPr>
            <p:cNvPr id="90" name="Freeform 64">
              <a:extLst>
                <a:ext uri="{FF2B5EF4-FFF2-40B4-BE49-F238E27FC236}">
                  <a16:creationId xmlns:a16="http://schemas.microsoft.com/office/drawing/2014/main" id="{ACF2EF67-0343-41B0-B7C8-D310284C5224}"/>
                </a:ext>
              </a:extLst>
            </p:cNvPr>
            <p:cNvSpPr/>
            <p:nvPr/>
          </p:nvSpPr>
          <p:spPr>
            <a:xfrm>
              <a:off x="1897856" y="1776413"/>
              <a:ext cx="3445669" cy="1104900"/>
            </a:xfrm>
            <a:custGeom>
              <a:avLst/>
              <a:gdLst>
                <a:gd name="connsiteX0" fmla="*/ 3445669 w 3445669"/>
                <a:gd name="connsiteY0" fmla="*/ 1104900 h 1104900"/>
                <a:gd name="connsiteX1" fmla="*/ 3078957 w 3445669"/>
                <a:gd name="connsiteY1" fmla="*/ 1104900 h 1104900"/>
                <a:gd name="connsiteX2" fmla="*/ 3078957 w 3445669"/>
                <a:gd name="connsiteY2" fmla="*/ 1035843 h 1104900"/>
                <a:gd name="connsiteX3" fmla="*/ 2890838 w 3445669"/>
                <a:gd name="connsiteY3" fmla="*/ 1035843 h 1104900"/>
                <a:gd name="connsiteX4" fmla="*/ 2890838 w 3445669"/>
                <a:gd name="connsiteY4" fmla="*/ 959643 h 1104900"/>
                <a:gd name="connsiteX5" fmla="*/ 2821782 w 3445669"/>
                <a:gd name="connsiteY5" fmla="*/ 959643 h 1104900"/>
                <a:gd name="connsiteX6" fmla="*/ 2821782 w 3445669"/>
                <a:gd name="connsiteY6" fmla="*/ 864393 h 1104900"/>
                <a:gd name="connsiteX7" fmla="*/ 2376488 w 3445669"/>
                <a:gd name="connsiteY7" fmla="*/ 864393 h 1104900"/>
                <a:gd name="connsiteX8" fmla="*/ 2376488 w 3445669"/>
                <a:gd name="connsiteY8" fmla="*/ 831056 h 1104900"/>
                <a:gd name="connsiteX9" fmla="*/ 2362200 w 3445669"/>
                <a:gd name="connsiteY9" fmla="*/ 831056 h 1104900"/>
                <a:gd name="connsiteX10" fmla="*/ 2362200 w 3445669"/>
                <a:gd name="connsiteY10" fmla="*/ 792956 h 1104900"/>
                <a:gd name="connsiteX11" fmla="*/ 2243138 w 3445669"/>
                <a:gd name="connsiteY11" fmla="*/ 792956 h 1104900"/>
                <a:gd name="connsiteX12" fmla="*/ 2243138 w 3445669"/>
                <a:gd name="connsiteY12" fmla="*/ 771525 h 1104900"/>
                <a:gd name="connsiteX13" fmla="*/ 2143125 w 3445669"/>
                <a:gd name="connsiteY13" fmla="*/ 771525 h 1104900"/>
                <a:gd name="connsiteX14" fmla="*/ 2143125 w 3445669"/>
                <a:gd name="connsiteY14" fmla="*/ 731043 h 1104900"/>
                <a:gd name="connsiteX15" fmla="*/ 1921669 w 3445669"/>
                <a:gd name="connsiteY15" fmla="*/ 731043 h 1104900"/>
                <a:gd name="connsiteX16" fmla="*/ 1921669 w 3445669"/>
                <a:gd name="connsiteY16" fmla="*/ 671512 h 1104900"/>
                <a:gd name="connsiteX17" fmla="*/ 1781175 w 3445669"/>
                <a:gd name="connsiteY17" fmla="*/ 671512 h 1104900"/>
                <a:gd name="connsiteX18" fmla="*/ 1781175 w 3445669"/>
                <a:gd name="connsiteY18" fmla="*/ 635793 h 1104900"/>
                <a:gd name="connsiteX19" fmla="*/ 1581150 w 3445669"/>
                <a:gd name="connsiteY19" fmla="*/ 635793 h 1104900"/>
                <a:gd name="connsiteX20" fmla="*/ 1581150 w 3445669"/>
                <a:gd name="connsiteY20" fmla="*/ 623887 h 1104900"/>
                <a:gd name="connsiteX21" fmla="*/ 1507332 w 3445669"/>
                <a:gd name="connsiteY21" fmla="*/ 623887 h 1104900"/>
                <a:gd name="connsiteX22" fmla="*/ 1507332 w 3445669"/>
                <a:gd name="connsiteY22" fmla="*/ 588168 h 1104900"/>
                <a:gd name="connsiteX23" fmla="*/ 1373982 w 3445669"/>
                <a:gd name="connsiteY23" fmla="*/ 588168 h 1104900"/>
                <a:gd name="connsiteX24" fmla="*/ 1373982 w 3445669"/>
                <a:gd name="connsiteY24" fmla="*/ 528637 h 1104900"/>
                <a:gd name="connsiteX25" fmla="*/ 1309688 w 3445669"/>
                <a:gd name="connsiteY25" fmla="*/ 528637 h 1104900"/>
                <a:gd name="connsiteX26" fmla="*/ 1309688 w 3445669"/>
                <a:gd name="connsiteY26" fmla="*/ 504825 h 1104900"/>
                <a:gd name="connsiteX27" fmla="*/ 1219200 w 3445669"/>
                <a:gd name="connsiteY27" fmla="*/ 504825 h 1104900"/>
                <a:gd name="connsiteX28" fmla="*/ 1219200 w 3445669"/>
                <a:gd name="connsiteY28" fmla="*/ 469106 h 1104900"/>
                <a:gd name="connsiteX29" fmla="*/ 1176338 w 3445669"/>
                <a:gd name="connsiteY29" fmla="*/ 469106 h 1104900"/>
                <a:gd name="connsiteX30" fmla="*/ 1176338 w 3445669"/>
                <a:gd name="connsiteY30" fmla="*/ 457200 h 1104900"/>
                <a:gd name="connsiteX31" fmla="*/ 1088232 w 3445669"/>
                <a:gd name="connsiteY31" fmla="*/ 457200 h 1104900"/>
                <a:gd name="connsiteX32" fmla="*/ 1088232 w 3445669"/>
                <a:gd name="connsiteY32" fmla="*/ 383381 h 1104900"/>
                <a:gd name="connsiteX33" fmla="*/ 978694 w 3445669"/>
                <a:gd name="connsiteY33" fmla="*/ 383381 h 1104900"/>
                <a:gd name="connsiteX34" fmla="*/ 978694 w 3445669"/>
                <a:gd name="connsiteY34" fmla="*/ 359568 h 1104900"/>
                <a:gd name="connsiteX35" fmla="*/ 757238 w 3445669"/>
                <a:gd name="connsiteY35" fmla="*/ 359568 h 1104900"/>
                <a:gd name="connsiteX36" fmla="*/ 757238 w 3445669"/>
                <a:gd name="connsiteY36" fmla="*/ 323850 h 1104900"/>
                <a:gd name="connsiteX37" fmla="*/ 614363 w 3445669"/>
                <a:gd name="connsiteY37" fmla="*/ 323850 h 1104900"/>
                <a:gd name="connsiteX38" fmla="*/ 614363 w 3445669"/>
                <a:gd name="connsiteY38" fmla="*/ 309562 h 1104900"/>
                <a:gd name="connsiteX39" fmla="*/ 516732 w 3445669"/>
                <a:gd name="connsiteY39" fmla="*/ 309562 h 1104900"/>
                <a:gd name="connsiteX40" fmla="*/ 516732 w 3445669"/>
                <a:gd name="connsiteY40" fmla="*/ 276225 h 1104900"/>
                <a:gd name="connsiteX41" fmla="*/ 504825 w 3445669"/>
                <a:gd name="connsiteY41" fmla="*/ 276225 h 1104900"/>
                <a:gd name="connsiteX42" fmla="*/ 504825 w 3445669"/>
                <a:gd name="connsiteY42" fmla="*/ 252412 h 1104900"/>
                <a:gd name="connsiteX43" fmla="*/ 471488 w 3445669"/>
                <a:gd name="connsiteY43" fmla="*/ 252412 h 1104900"/>
                <a:gd name="connsiteX44" fmla="*/ 471488 w 3445669"/>
                <a:gd name="connsiteY44" fmla="*/ 214312 h 1104900"/>
                <a:gd name="connsiteX45" fmla="*/ 404813 w 3445669"/>
                <a:gd name="connsiteY45" fmla="*/ 214312 h 1104900"/>
                <a:gd name="connsiteX46" fmla="*/ 404813 w 3445669"/>
                <a:gd name="connsiteY46" fmla="*/ 166687 h 1104900"/>
                <a:gd name="connsiteX47" fmla="*/ 285750 w 3445669"/>
                <a:gd name="connsiteY47" fmla="*/ 166687 h 1104900"/>
                <a:gd name="connsiteX48" fmla="*/ 285750 w 3445669"/>
                <a:gd name="connsiteY48" fmla="*/ 142875 h 1104900"/>
                <a:gd name="connsiteX49" fmla="*/ 197644 w 3445669"/>
                <a:gd name="connsiteY49" fmla="*/ 142875 h 1104900"/>
                <a:gd name="connsiteX50" fmla="*/ 197644 w 3445669"/>
                <a:gd name="connsiteY50" fmla="*/ 114300 h 1104900"/>
                <a:gd name="connsiteX51" fmla="*/ 69057 w 3445669"/>
                <a:gd name="connsiteY51" fmla="*/ 114300 h 1104900"/>
                <a:gd name="connsiteX52" fmla="*/ 69057 w 3445669"/>
                <a:gd name="connsiteY52" fmla="*/ 83343 h 1104900"/>
                <a:gd name="connsiteX53" fmla="*/ 33338 w 3445669"/>
                <a:gd name="connsiteY53" fmla="*/ 83343 h 1104900"/>
                <a:gd name="connsiteX54" fmla="*/ 33338 w 3445669"/>
                <a:gd name="connsiteY54" fmla="*/ 57150 h 1104900"/>
                <a:gd name="connsiteX55" fmla="*/ 0 w 3445669"/>
                <a:gd name="connsiteY55" fmla="*/ 57150 h 1104900"/>
                <a:gd name="connsiteX56" fmla="*/ 0 w 3445669"/>
                <a:gd name="connsiteY56" fmla="*/ 0 h 1104900"/>
                <a:gd name="connsiteX57" fmla="*/ 192882 w 3445669"/>
                <a:gd name="connsiteY57" fmla="*/ 0 h 1104900"/>
                <a:gd name="connsiteX0" fmla="*/ 3445669 w 3445669"/>
                <a:gd name="connsiteY0" fmla="*/ 1104900 h 1104900"/>
                <a:gd name="connsiteX1" fmla="*/ 3078957 w 3445669"/>
                <a:gd name="connsiteY1" fmla="*/ 1104900 h 1104900"/>
                <a:gd name="connsiteX2" fmla="*/ 3078957 w 3445669"/>
                <a:gd name="connsiteY2" fmla="*/ 1035843 h 1104900"/>
                <a:gd name="connsiteX3" fmla="*/ 2890838 w 3445669"/>
                <a:gd name="connsiteY3" fmla="*/ 1035843 h 1104900"/>
                <a:gd name="connsiteX4" fmla="*/ 2890838 w 3445669"/>
                <a:gd name="connsiteY4" fmla="*/ 959643 h 1104900"/>
                <a:gd name="connsiteX5" fmla="*/ 2821782 w 3445669"/>
                <a:gd name="connsiteY5" fmla="*/ 959643 h 1104900"/>
                <a:gd name="connsiteX6" fmla="*/ 2821782 w 3445669"/>
                <a:gd name="connsiteY6" fmla="*/ 864393 h 1104900"/>
                <a:gd name="connsiteX7" fmla="*/ 2376488 w 3445669"/>
                <a:gd name="connsiteY7" fmla="*/ 864393 h 1104900"/>
                <a:gd name="connsiteX8" fmla="*/ 2376488 w 3445669"/>
                <a:gd name="connsiteY8" fmla="*/ 831056 h 1104900"/>
                <a:gd name="connsiteX9" fmla="*/ 2362200 w 3445669"/>
                <a:gd name="connsiteY9" fmla="*/ 831056 h 1104900"/>
                <a:gd name="connsiteX10" fmla="*/ 2362200 w 3445669"/>
                <a:gd name="connsiteY10" fmla="*/ 792956 h 1104900"/>
                <a:gd name="connsiteX11" fmla="*/ 2243138 w 3445669"/>
                <a:gd name="connsiteY11" fmla="*/ 792956 h 1104900"/>
                <a:gd name="connsiteX12" fmla="*/ 2243138 w 3445669"/>
                <a:gd name="connsiteY12" fmla="*/ 771525 h 1104900"/>
                <a:gd name="connsiteX13" fmla="*/ 2143125 w 3445669"/>
                <a:gd name="connsiteY13" fmla="*/ 771525 h 1104900"/>
                <a:gd name="connsiteX14" fmla="*/ 2143125 w 3445669"/>
                <a:gd name="connsiteY14" fmla="*/ 731043 h 1104900"/>
                <a:gd name="connsiteX15" fmla="*/ 1921669 w 3445669"/>
                <a:gd name="connsiteY15" fmla="*/ 731043 h 1104900"/>
                <a:gd name="connsiteX16" fmla="*/ 1921669 w 3445669"/>
                <a:gd name="connsiteY16" fmla="*/ 671512 h 1104900"/>
                <a:gd name="connsiteX17" fmla="*/ 1781175 w 3445669"/>
                <a:gd name="connsiteY17" fmla="*/ 671512 h 1104900"/>
                <a:gd name="connsiteX18" fmla="*/ 1781175 w 3445669"/>
                <a:gd name="connsiteY18" fmla="*/ 635793 h 1104900"/>
                <a:gd name="connsiteX19" fmla="*/ 1581150 w 3445669"/>
                <a:gd name="connsiteY19" fmla="*/ 635793 h 1104900"/>
                <a:gd name="connsiteX20" fmla="*/ 1581150 w 3445669"/>
                <a:gd name="connsiteY20" fmla="*/ 623887 h 1104900"/>
                <a:gd name="connsiteX21" fmla="*/ 1507332 w 3445669"/>
                <a:gd name="connsiteY21" fmla="*/ 623887 h 1104900"/>
                <a:gd name="connsiteX22" fmla="*/ 1507332 w 3445669"/>
                <a:gd name="connsiteY22" fmla="*/ 588168 h 1104900"/>
                <a:gd name="connsiteX23" fmla="*/ 1373982 w 3445669"/>
                <a:gd name="connsiteY23" fmla="*/ 588168 h 1104900"/>
                <a:gd name="connsiteX24" fmla="*/ 1373982 w 3445669"/>
                <a:gd name="connsiteY24" fmla="*/ 528637 h 1104900"/>
                <a:gd name="connsiteX25" fmla="*/ 1309688 w 3445669"/>
                <a:gd name="connsiteY25" fmla="*/ 528637 h 1104900"/>
                <a:gd name="connsiteX26" fmla="*/ 1309688 w 3445669"/>
                <a:gd name="connsiteY26" fmla="*/ 504825 h 1104900"/>
                <a:gd name="connsiteX27" fmla="*/ 1219200 w 3445669"/>
                <a:gd name="connsiteY27" fmla="*/ 504825 h 1104900"/>
                <a:gd name="connsiteX28" fmla="*/ 1219200 w 3445669"/>
                <a:gd name="connsiteY28" fmla="*/ 469106 h 1104900"/>
                <a:gd name="connsiteX29" fmla="*/ 1176338 w 3445669"/>
                <a:gd name="connsiteY29" fmla="*/ 469106 h 1104900"/>
                <a:gd name="connsiteX30" fmla="*/ 1176338 w 3445669"/>
                <a:gd name="connsiteY30" fmla="*/ 457200 h 1104900"/>
                <a:gd name="connsiteX31" fmla="*/ 1088232 w 3445669"/>
                <a:gd name="connsiteY31" fmla="*/ 457200 h 1104900"/>
                <a:gd name="connsiteX32" fmla="*/ 1088232 w 3445669"/>
                <a:gd name="connsiteY32" fmla="*/ 383381 h 1104900"/>
                <a:gd name="connsiteX33" fmla="*/ 978694 w 3445669"/>
                <a:gd name="connsiteY33" fmla="*/ 383381 h 1104900"/>
                <a:gd name="connsiteX34" fmla="*/ 978694 w 3445669"/>
                <a:gd name="connsiteY34" fmla="*/ 359568 h 1104900"/>
                <a:gd name="connsiteX35" fmla="*/ 757238 w 3445669"/>
                <a:gd name="connsiteY35" fmla="*/ 359568 h 1104900"/>
                <a:gd name="connsiteX36" fmla="*/ 757238 w 3445669"/>
                <a:gd name="connsiteY36" fmla="*/ 323850 h 1104900"/>
                <a:gd name="connsiteX37" fmla="*/ 614363 w 3445669"/>
                <a:gd name="connsiteY37" fmla="*/ 323850 h 1104900"/>
                <a:gd name="connsiteX38" fmla="*/ 614363 w 3445669"/>
                <a:gd name="connsiteY38" fmla="*/ 309562 h 1104900"/>
                <a:gd name="connsiteX39" fmla="*/ 516732 w 3445669"/>
                <a:gd name="connsiteY39" fmla="*/ 309562 h 1104900"/>
                <a:gd name="connsiteX40" fmla="*/ 516732 w 3445669"/>
                <a:gd name="connsiteY40" fmla="*/ 276225 h 1104900"/>
                <a:gd name="connsiteX41" fmla="*/ 504825 w 3445669"/>
                <a:gd name="connsiteY41" fmla="*/ 276225 h 1104900"/>
                <a:gd name="connsiteX42" fmla="*/ 504825 w 3445669"/>
                <a:gd name="connsiteY42" fmla="*/ 252412 h 1104900"/>
                <a:gd name="connsiteX43" fmla="*/ 471488 w 3445669"/>
                <a:gd name="connsiteY43" fmla="*/ 252412 h 1104900"/>
                <a:gd name="connsiteX44" fmla="*/ 471488 w 3445669"/>
                <a:gd name="connsiteY44" fmla="*/ 214312 h 1104900"/>
                <a:gd name="connsiteX45" fmla="*/ 404813 w 3445669"/>
                <a:gd name="connsiteY45" fmla="*/ 214312 h 1104900"/>
                <a:gd name="connsiteX46" fmla="*/ 404813 w 3445669"/>
                <a:gd name="connsiteY46" fmla="*/ 166687 h 1104900"/>
                <a:gd name="connsiteX47" fmla="*/ 285750 w 3445669"/>
                <a:gd name="connsiteY47" fmla="*/ 166687 h 1104900"/>
                <a:gd name="connsiteX48" fmla="*/ 285750 w 3445669"/>
                <a:gd name="connsiteY48" fmla="*/ 142875 h 1104900"/>
                <a:gd name="connsiteX49" fmla="*/ 197644 w 3445669"/>
                <a:gd name="connsiteY49" fmla="*/ 142875 h 1104900"/>
                <a:gd name="connsiteX50" fmla="*/ 197644 w 3445669"/>
                <a:gd name="connsiteY50" fmla="*/ 114300 h 1104900"/>
                <a:gd name="connsiteX51" fmla="*/ 69057 w 3445669"/>
                <a:gd name="connsiteY51" fmla="*/ 114300 h 1104900"/>
                <a:gd name="connsiteX52" fmla="*/ 69057 w 3445669"/>
                <a:gd name="connsiteY52" fmla="*/ 83343 h 1104900"/>
                <a:gd name="connsiteX53" fmla="*/ 33338 w 3445669"/>
                <a:gd name="connsiteY53" fmla="*/ 83343 h 1104900"/>
                <a:gd name="connsiteX54" fmla="*/ 33338 w 3445669"/>
                <a:gd name="connsiteY54" fmla="*/ 57150 h 1104900"/>
                <a:gd name="connsiteX55" fmla="*/ 0 w 3445669"/>
                <a:gd name="connsiteY55" fmla="*/ 57150 h 1104900"/>
                <a:gd name="connsiteX56" fmla="*/ 0 w 3445669"/>
                <a:gd name="connsiteY56"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45669" h="1104900">
                  <a:moveTo>
                    <a:pt x="3445669" y="1104900"/>
                  </a:moveTo>
                  <a:lnTo>
                    <a:pt x="3078957" y="1104900"/>
                  </a:lnTo>
                  <a:lnTo>
                    <a:pt x="3078957" y="1035843"/>
                  </a:lnTo>
                  <a:lnTo>
                    <a:pt x="2890838" y="1035843"/>
                  </a:lnTo>
                  <a:lnTo>
                    <a:pt x="2890838" y="959643"/>
                  </a:lnTo>
                  <a:lnTo>
                    <a:pt x="2821782" y="959643"/>
                  </a:lnTo>
                  <a:lnTo>
                    <a:pt x="2821782" y="864393"/>
                  </a:lnTo>
                  <a:lnTo>
                    <a:pt x="2376488" y="864393"/>
                  </a:lnTo>
                  <a:lnTo>
                    <a:pt x="2376488" y="831056"/>
                  </a:lnTo>
                  <a:lnTo>
                    <a:pt x="2362200" y="831056"/>
                  </a:lnTo>
                  <a:lnTo>
                    <a:pt x="2362200" y="792956"/>
                  </a:lnTo>
                  <a:lnTo>
                    <a:pt x="2243138" y="792956"/>
                  </a:lnTo>
                  <a:lnTo>
                    <a:pt x="2243138" y="771525"/>
                  </a:lnTo>
                  <a:lnTo>
                    <a:pt x="2143125" y="771525"/>
                  </a:lnTo>
                  <a:lnTo>
                    <a:pt x="2143125" y="731043"/>
                  </a:lnTo>
                  <a:lnTo>
                    <a:pt x="1921669" y="731043"/>
                  </a:lnTo>
                  <a:lnTo>
                    <a:pt x="1921669" y="671512"/>
                  </a:lnTo>
                  <a:lnTo>
                    <a:pt x="1781175" y="671512"/>
                  </a:lnTo>
                  <a:lnTo>
                    <a:pt x="1781175" y="635793"/>
                  </a:lnTo>
                  <a:lnTo>
                    <a:pt x="1581150" y="635793"/>
                  </a:lnTo>
                  <a:lnTo>
                    <a:pt x="1581150" y="623887"/>
                  </a:lnTo>
                  <a:lnTo>
                    <a:pt x="1507332" y="623887"/>
                  </a:lnTo>
                  <a:lnTo>
                    <a:pt x="1507332" y="588168"/>
                  </a:lnTo>
                  <a:lnTo>
                    <a:pt x="1373982" y="588168"/>
                  </a:lnTo>
                  <a:lnTo>
                    <a:pt x="1373982" y="528637"/>
                  </a:lnTo>
                  <a:lnTo>
                    <a:pt x="1309688" y="528637"/>
                  </a:lnTo>
                  <a:lnTo>
                    <a:pt x="1309688" y="504825"/>
                  </a:lnTo>
                  <a:lnTo>
                    <a:pt x="1219200" y="504825"/>
                  </a:lnTo>
                  <a:lnTo>
                    <a:pt x="1219200" y="469106"/>
                  </a:lnTo>
                  <a:lnTo>
                    <a:pt x="1176338" y="469106"/>
                  </a:lnTo>
                  <a:lnTo>
                    <a:pt x="1176338" y="457200"/>
                  </a:lnTo>
                  <a:lnTo>
                    <a:pt x="1088232" y="457200"/>
                  </a:lnTo>
                  <a:lnTo>
                    <a:pt x="1088232" y="383381"/>
                  </a:lnTo>
                  <a:lnTo>
                    <a:pt x="978694" y="383381"/>
                  </a:lnTo>
                  <a:lnTo>
                    <a:pt x="978694" y="359568"/>
                  </a:lnTo>
                  <a:lnTo>
                    <a:pt x="757238" y="359568"/>
                  </a:lnTo>
                  <a:lnTo>
                    <a:pt x="757238" y="323850"/>
                  </a:lnTo>
                  <a:lnTo>
                    <a:pt x="614363" y="323850"/>
                  </a:lnTo>
                  <a:lnTo>
                    <a:pt x="614363" y="309562"/>
                  </a:lnTo>
                  <a:lnTo>
                    <a:pt x="516732" y="309562"/>
                  </a:lnTo>
                  <a:lnTo>
                    <a:pt x="516732" y="276225"/>
                  </a:lnTo>
                  <a:lnTo>
                    <a:pt x="504825" y="276225"/>
                  </a:lnTo>
                  <a:lnTo>
                    <a:pt x="504825" y="252412"/>
                  </a:lnTo>
                  <a:lnTo>
                    <a:pt x="471488" y="252412"/>
                  </a:lnTo>
                  <a:lnTo>
                    <a:pt x="471488" y="214312"/>
                  </a:lnTo>
                  <a:lnTo>
                    <a:pt x="404813" y="214312"/>
                  </a:lnTo>
                  <a:lnTo>
                    <a:pt x="404813" y="166687"/>
                  </a:lnTo>
                  <a:lnTo>
                    <a:pt x="285750" y="166687"/>
                  </a:lnTo>
                  <a:lnTo>
                    <a:pt x="285750" y="142875"/>
                  </a:lnTo>
                  <a:lnTo>
                    <a:pt x="197644" y="142875"/>
                  </a:lnTo>
                  <a:lnTo>
                    <a:pt x="197644" y="114300"/>
                  </a:lnTo>
                  <a:lnTo>
                    <a:pt x="69057" y="114300"/>
                  </a:lnTo>
                  <a:lnTo>
                    <a:pt x="69057" y="83343"/>
                  </a:lnTo>
                  <a:lnTo>
                    <a:pt x="33338" y="83343"/>
                  </a:lnTo>
                  <a:lnTo>
                    <a:pt x="33338" y="57150"/>
                  </a:lnTo>
                  <a:lnTo>
                    <a:pt x="0" y="57150"/>
                  </a:lnTo>
                  <a:lnTo>
                    <a:pt x="0" y="0"/>
                  </a:lnTo>
                </a:path>
              </a:pathLst>
            </a:custGeom>
            <a:noFill/>
            <a:ln w="38100">
              <a:solidFill>
                <a:srgbClr val="7B8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50000"/>
                  </a:schemeClr>
                </a:solidFill>
              </a:endParaRPr>
            </a:p>
          </p:txBody>
        </p:sp>
        <p:sp>
          <p:nvSpPr>
            <p:cNvPr id="91" name="Freeform 66">
              <a:extLst>
                <a:ext uri="{FF2B5EF4-FFF2-40B4-BE49-F238E27FC236}">
                  <a16:creationId xmlns:a16="http://schemas.microsoft.com/office/drawing/2014/main" id="{642DE50E-87FB-4703-ACCA-072E7FF967A1}"/>
                </a:ext>
              </a:extLst>
            </p:cNvPr>
            <p:cNvSpPr/>
            <p:nvPr/>
          </p:nvSpPr>
          <p:spPr>
            <a:xfrm>
              <a:off x="878681" y="1423988"/>
              <a:ext cx="1021557" cy="409575"/>
            </a:xfrm>
            <a:custGeom>
              <a:avLst/>
              <a:gdLst>
                <a:gd name="connsiteX0" fmla="*/ 1021557 w 1021557"/>
                <a:gd name="connsiteY0" fmla="*/ 409575 h 409575"/>
                <a:gd name="connsiteX1" fmla="*/ 1021557 w 1021557"/>
                <a:gd name="connsiteY1" fmla="*/ 347662 h 409575"/>
                <a:gd name="connsiteX2" fmla="*/ 942975 w 1021557"/>
                <a:gd name="connsiteY2" fmla="*/ 347662 h 409575"/>
                <a:gd name="connsiteX3" fmla="*/ 942975 w 1021557"/>
                <a:gd name="connsiteY3" fmla="*/ 326231 h 409575"/>
                <a:gd name="connsiteX4" fmla="*/ 866775 w 1021557"/>
                <a:gd name="connsiteY4" fmla="*/ 326231 h 409575"/>
                <a:gd name="connsiteX5" fmla="*/ 866775 w 1021557"/>
                <a:gd name="connsiteY5" fmla="*/ 300037 h 409575"/>
                <a:gd name="connsiteX6" fmla="*/ 840582 w 1021557"/>
                <a:gd name="connsiteY6" fmla="*/ 300037 h 409575"/>
                <a:gd name="connsiteX7" fmla="*/ 840582 w 1021557"/>
                <a:gd name="connsiteY7" fmla="*/ 242887 h 409575"/>
                <a:gd name="connsiteX8" fmla="*/ 769144 w 1021557"/>
                <a:gd name="connsiteY8" fmla="*/ 242887 h 409575"/>
                <a:gd name="connsiteX9" fmla="*/ 769144 w 1021557"/>
                <a:gd name="connsiteY9" fmla="*/ 219075 h 409575"/>
                <a:gd name="connsiteX10" fmla="*/ 502444 w 1021557"/>
                <a:gd name="connsiteY10" fmla="*/ 219075 h 409575"/>
                <a:gd name="connsiteX11" fmla="*/ 502444 w 1021557"/>
                <a:gd name="connsiteY11" fmla="*/ 130968 h 409575"/>
                <a:gd name="connsiteX12" fmla="*/ 445294 w 1021557"/>
                <a:gd name="connsiteY12" fmla="*/ 130968 h 409575"/>
                <a:gd name="connsiteX13" fmla="*/ 445294 w 1021557"/>
                <a:gd name="connsiteY13" fmla="*/ 85725 h 409575"/>
                <a:gd name="connsiteX14" fmla="*/ 359569 w 1021557"/>
                <a:gd name="connsiteY14" fmla="*/ 85725 h 409575"/>
                <a:gd name="connsiteX15" fmla="*/ 359569 w 1021557"/>
                <a:gd name="connsiteY15" fmla="*/ 47625 h 409575"/>
                <a:gd name="connsiteX16" fmla="*/ 109538 w 1021557"/>
                <a:gd name="connsiteY16" fmla="*/ 47625 h 409575"/>
                <a:gd name="connsiteX17" fmla="*/ 109538 w 1021557"/>
                <a:gd name="connsiteY17" fmla="*/ 26193 h 409575"/>
                <a:gd name="connsiteX18" fmla="*/ 95250 w 1021557"/>
                <a:gd name="connsiteY18" fmla="*/ 26193 h 409575"/>
                <a:gd name="connsiteX19" fmla="*/ 95250 w 1021557"/>
                <a:gd name="connsiteY19" fmla="*/ 0 h 409575"/>
                <a:gd name="connsiteX20" fmla="*/ 0 w 1021557"/>
                <a:gd name="connsiteY20"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1557" h="409575">
                  <a:moveTo>
                    <a:pt x="1021557" y="409575"/>
                  </a:moveTo>
                  <a:lnTo>
                    <a:pt x="1021557" y="347662"/>
                  </a:lnTo>
                  <a:lnTo>
                    <a:pt x="942975" y="347662"/>
                  </a:lnTo>
                  <a:lnTo>
                    <a:pt x="942975" y="326231"/>
                  </a:lnTo>
                  <a:lnTo>
                    <a:pt x="866775" y="326231"/>
                  </a:lnTo>
                  <a:lnTo>
                    <a:pt x="866775" y="300037"/>
                  </a:lnTo>
                  <a:lnTo>
                    <a:pt x="840582" y="300037"/>
                  </a:lnTo>
                  <a:lnTo>
                    <a:pt x="840582" y="242887"/>
                  </a:lnTo>
                  <a:lnTo>
                    <a:pt x="769144" y="242887"/>
                  </a:lnTo>
                  <a:lnTo>
                    <a:pt x="769144" y="219075"/>
                  </a:lnTo>
                  <a:lnTo>
                    <a:pt x="502444" y="219075"/>
                  </a:lnTo>
                  <a:lnTo>
                    <a:pt x="502444" y="130968"/>
                  </a:lnTo>
                  <a:lnTo>
                    <a:pt x="445294" y="130968"/>
                  </a:lnTo>
                  <a:lnTo>
                    <a:pt x="445294" y="85725"/>
                  </a:lnTo>
                  <a:lnTo>
                    <a:pt x="359569" y="85725"/>
                  </a:lnTo>
                  <a:lnTo>
                    <a:pt x="359569" y="47625"/>
                  </a:lnTo>
                  <a:lnTo>
                    <a:pt x="109538" y="47625"/>
                  </a:lnTo>
                  <a:lnTo>
                    <a:pt x="109538" y="26193"/>
                  </a:lnTo>
                  <a:lnTo>
                    <a:pt x="95250" y="26193"/>
                  </a:lnTo>
                  <a:lnTo>
                    <a:pt x="95250" y="0"/>
                  </a:lnTo>
                  <a:lnTo>
                    <a:pt x="0" y="0"/>
                  </a:lnTo>
                </a:path>
              </a:pathLst>
            </a:custGeom>
            <a:noFill/>
            <a:ln w="38100">
              <a:solidFill>
                <a:srgbClr val="7B8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50000"/>
                  </a:schemeClr>
                </a:solidFill>
              </a:endParaRPr>
            </a:p>
          </p:txBody>
        </p:sp>
      </p:grpSp>
      <p:sp>
        <p:nvSpPr>
          <p:cNvPr id="92" name="Freeform 176">
            <a:extLst>
              <a:ext uri="{FF2B5EF4-FFF2-40B4-BE49-F238E27FC236}">
                <a16:creationId xmlns:a16="http://schemas.microsoft.com/office/drawing/2014/main" id="{BE943EFD-09FD-4E41-9D0D-F6EA6C8EE9B8}"/>
              </a:ext>
            </a:extLst>
          </p:cNvPr>
          <p:cNvSpPr>
            <a:spLocks noChangeAspect="1"/>
          </p:cNvSpPr>
          <p:nvPr/>
        </p:nvSpPr>
        <p:spPr bwMode="auto">
          <a:xfrm>
            <a:off x="879950" y="1423619"/>
            <a:ext cx="4467417" cy="1994319"/>
          </a:xfrm>
          <a:custGeom>
            <a:avLst/>
            <a:gdLst>
              <a:gd name="connsiteX0" fmla="*/ 0 w 9908"/>
              <a:gd name="connsiteY0" fmla="*/ 0 h 10000"/>
              <a:gd name="connsiteX1" fmla="*/ 0 w 9908"/>
              <a:gd name="connsiteY1" fmla="*/ 0 h 10000"/>
              <a:gd name="connsiteX2" fmla="*/ 60 w 9908"/>
              <a:gd name="connsiteY2" fmla="*/ 0 h 10000"/>
              <a:gd name="connsiteX3" fmla="*/ 60 w 9908"/>
              <a:gd name="connsiteY3" fmla="*/ 166 h 10000"/>
              <a:gd name="connsiteX4" fmla="*/ 60 w 9908"/>
              <a:gd name="connsiteY4" fmla="*/ 278 h 10000"/>
              <a:gd name="connsiteX5" fmla="*/ 147 w 9908"/>
              <a:gd name="connsiteY5" fmla="*/ 278 h 10000"/>
              <a:gd name="connsiteX6" fmla="*/ 147 w 9908"/>
              <a:gd name="connsiteY6" fmla="*/ 392 h 10000"/>
              <a:gd name="connsiteX7" fmla="*/ 147 w 9908"/>
              <a:gd name="connsiteY7" fmla="*/ 505 h 10000"/>
              <a:gd name="connsiteX8" fmla="*/ 207 w 9908"/>
              <a:gd name="connsiteY8" fmla="*/ 505 h 10000"/>
              <a:gd name="connsiteX9" fmla="*/ 207 w 9908"/>
              <a:gd name="connsiteY9" fmla="*/ 670 h 10000"/>
              <a:gd name="connsiteX10" fmla="*/ 268 w 9908"/>
              <a:gd name="connsiteY10" fmla="*/ 670 h 10000"/>
              <a:gd name="connsiteX11" fmla="*/ 268 w 9908"/>
              <a:gd name="connsiteY11" fmla="*/ 784 h 10000"/>
              <a:gd name="connsiteX12" fmla="*/ 301 w 9908"/>
              <a:gd name="connsiteY12" fmla="*/ 784 h 10000"/>
              <a:gd name="connsiteX13" fmla="*/ 475 w 9908"/>
              <a:gd name="connsiteY13" fmla="*/ 784 h 10000"/>
              <a:gd name="connsiteX14" fmla="*/ 475 w 9908"/>
              <a:gd name="connsiteY14" fmla="*/ 896 h 10000"/>
              <a:gd name="connsiteX15" fmla="*/ 507 w 9908"/>
              <a:gd name="connsiteY15" fmla="*/ 896 h 10000"/>
              <a:gd name="connsiteX16" fmla="*/ 507 w 9908"/>
              <a:gd name="connsiteY16" fmla="*/ 1011 h 10000"/>
              <a:gd name="connsiteX17" fmla="*/ 622 w 9908"/>
              <a:gd name="connsiteY17" fmla="*/ 1011 h 10000"/>
              <a:gd name="connsiteX18" fmla="*/ 622 w 9908"/>
              <a:gd name="connsiteY18" fmla="*/ 1175 h 10000"/>
              <a:gd name="connsiteX19" fmla="*/ 655 w 9908"/>
              <a:gd name="connsiteY19" fmla="*/ 1175 h 10000"/>
              <a:gd name="connsiteX20" fmla="*/ 655 w 9908"/>
              <a:gd name="connsiteY20" fmla="*/ 1288 h 10000"/>
              <a:gd name="connsiteX21" fmla="*/ 740 w 9908"/>
              <a:gd name="connsiteY21" fmla="*/ 1288 h 10000"/>
              <a:gd name="connsiteX22" fmla="*/ 740 w 9908"/>
              <a:gd name="connsiteY22" fmla="*/ 1401 h 10000"/>
              <a:gd name="connsiteX23" fmla="*/ 801 w 9908"/>
              <a:gd name="connsiteY23" fmla="*/ 1401 h 10000"/>
              <a:gd name="connsiteX24" fmla="*/ 801 w 9908"/>
              <a:gd name="connsiteY24" fmla="*/ 1566 h 10000"/>
              <a:gd name="connsiteX25" fmla="*/ 801 w 9908"/>
              <a:gd name="connsiteY25" fmla="*/ 1793 h 10000"/>
              <a:gd name="connsiteX26" fmla="*/ 828 w 9908"/>
              <a:gd name="connsiteY26" fmla="*/ 1793 h 10000"/>
              <a:gd name="connsiteX27" fmla="*/ 828 w 9908"/>
              <a:gd name="connsiteY27" fmla="*/ 1906 h 10000"/>
              <a:gd name="connsiteX28" fmla="*/ 828 w 9908"/>
              <a:gd name="connsiteY28" fmla="*/ 2080 h 10000"/>
              <a:gd name="connsiteX29" fmla="*/ 828 w 9908"/>
              <a:gd name="connsiteY29" fmla="*/ 2184 h 10000"/>
              <a:gd name="connsiteX30" fmla="*/ 889 w 9908"/>
              <a:gd name="connsiteY30" fmla="*/ 2184 h 10000"/>
              <a:gd name="connsiteX31" fmla="*/ 1068 w 9908"/>
              <a:gd name="connsiteY31" fmla="*/ 2184 h 10000"/>
              <a:gd name="connsiteX32" fmla="*/ 1068 w 9908"/>
              <a:gd name="connsiteY32" fmla="*/ 2298 h 10000"/>
              <a:gd name="connsiteX33" fmla="*/ 1068 w 9908"/>
              <a:gd name="connsiteY33" fmla="*/ 2471 h 10000"/>
              <a:gd name="connsiteX34" fmla="*/ 1123 w 9908"/>
              <a:gd name="connsiteY34" fmla="*/ 2471 h 10000"/>
              <a:gd name="connsiteX35" fmla="*/ 1330 w 9908"/>
              <a:gd name="connsiteY35" fmla="*/ 2471 h 10000"/>
              <a:gd name="connsiteX36" fmla="*/ 1330 w 9908"/>
              <a:gd name="connsiteY36" fmla="*/ 2585 h 10000"/>
              <a:gd name="connsiteX37" fmla="*/ 1363 w 9908"/>
              <a:gd name="connsiteY37" fmla="*/ 2585 h 10000"/>
              <a:gd name="connsiteX38" fmla="*/ 1363 w 9908"/>
              <a:gd name="connsiteY38" fmla="*/ 2698 h 10000"/>
              <a:gd name="connsiteX39" fmla="*/ 1451 w 9908"/>
              <a:gd name="connsiteY39" fmla="*/ 2698 h 10000"/>
              <a:gd name="connsiteX40" fmla="*/ 1451 w 9908"/>
              <a:gd name="connsiteY40" fmla="*/ 2864 h 10000"/>
              <a:gd name="connsiteX41" fmla="*/ 1483 w 9908"/>
              <a:gd name="connsiteY41" fmla="*/ 2864 h 10000"/>
              <a:gd name="connsiteX42" fmla="*/ 1483 w 9908"/>
              <a:gd name="connsiteY42" fmla="*/ 2976 h 10000"/>
              <a:gd name="connsiteX43" fmla="*/ 1511 w 9908"/>
              <a:gd name="connsiteY43" fmla="*/ 2976 h 10000"/>
              <a:gd name="connsiteX44" fmla="*/ 1511 w 9908"/>
              <a:gd name="connsiteY44" fmla="*/ 3089 h 10000"/>
              <a:gd name="connsiteX45" fmla="*/ 1537 w 9908"/>
              <a:gd name="connsiteY45" fmla="*/ 3089 h 10000"/>
              <a:gd name="connsiteX46" fmla="*/ 1569 w 9908"/>
              <a:gd name="connsiteY46" fmla="*/ 3089 h 10000"/>
              <a:gd name="connsiteX47" fmla="*/ 1597 w 9908"/>
              <a:gd name="connsiteY47" fmla="*/ 3089 h 10000"/>
              <a:gd name="connsiteX48" fmla="*/ 1597 w 9908"/>
              <a:gd name="connsiteY48" fmla="*/ 3255 h 10000"/>
              <a:gd name="connsiteX49" fmla="*/ 1597 w 9908"/>
              <a:gd name="connsiteY49" fmla="*/ 3368 h 10000"/>
              <a:gd name="connsiteX50" fmla="*/ 1658 w 9908"/>
              <a:gd name="connsiteY50" fmla="*/ 3368 h 10000"/>
              <a:gd name="connsiteX51" fmla="*/ 1658 w 9908"/>
              <a:gd name="connsiteY51" fmla="*/ 3482 h 10000"/>
              <a:gd name="connsiteX52" fmla="*/ 1865 w 9908"/>
              <a:gd name="connsiteY52" fmla="*/ 3482 h 10000"/>
              <a:gd name="connsiteX53" fmla="*/ 1865 w 9908"/>
              <a:gd name="connsiteY53" fmla="*/ 3646 h 10000"/>
              <a:gd name="connsiteX54" fmla="*/ 1922 w 9908"/>
              <a:gd name="connsiteY54" fmla="*/ 3646 h 10000"/>
              <a:gd name="connsiteX55" fmla="*/ 2072 w 9908"/>
              <a:gd name="connsiteY55" fmla="*/ 3646 h 10000"/>
              <a:gd name="connsiteX56" fmla="*/ 2072 w 9908"/>
              <a:gd name="connsiteY56" fmla="*/ 3760 h 10000"/>
              <a:gd name="connsiteX57" fmla="*/ 2160 w 9908"/>
              <a:gd name="connsiteY57" fmla="*/ 3760 h 10000"/>
              <a:gd name="connsiteX58" fmla="*/ 2191 w 9908"/>
              <a:gd name="connsiteY58" fmla="*/ 3760 h 10000"/>
              <a:gd name="connsiteX59" fmla="*/ 2191 w 9908"/>
              <a:gd name="connsiteY59" fmla="*/ 3872 h 10000"/>
              <a:gd name="connsiteX60" fmla="*/ 2339 w 9908"/>
              <a:gd name="connsiteY60" fmla="*/ 3872 h 10000"/>
              <a:gd name="connsiteX61" fmla="*/ 2339 w 9908"/>
              <a:gd name="connsiteY61" fmla="*/ 4047 h 10000"/>
              <a:gd name="connsiteX62" fmla="*/ 2546 w 9908"/>
              <a:gd name="connsiteY62" fmla="*/ 4047 h 10000"/>
              <a:gd name="connsiteX63" fmla="*/ 2546 w 9908"/>
              <a:gd name="connsiteY63" fmla="*/ 4152 h 10000"/>
              <a:gd name="connsiteX64" fmla="*/ 2635 w 9908"/>
              <a:gd name="connsiteY64" fmla="*/ 4152 h 10000"/>
              <a:gd name="connsiteX65" fmla="*/ 2635 w 9908"/>
              <a:gd name="connsiteY65" fmla="*/ 4325 h 10000"/>
              <a:gd name="connsiteX66" fmla="*/ 2666 w 9908"/>
              <a:gd name="connsiteY66" fmla="*/ 4325 h 10000"/>
              <a:gd name="connsiteX67" fmla="*/ 2666 w 9908"/>
              <a:gd name="connsiteY67" fmla="*/ 4439 h 10000"/>
              <a:gd name="connsiteX68" fmla="*/ 2753 w 9908"/>
              <a:gd name="connsiteY68" fmla="*/ 4439 h 10000"/>
              <a:gd name="connsiteX69" fmla="*/ 2753 w 9908"/>
              <a:gd name="connsiteY69" fmla="*/ 4605 h 10000"/>
              <a:gd name="connsiteX70" fmla="*/ 3108 w 9908"/>
              <a:gd name="connsiteY70" fmla="*/ 4605 h 10000"/>
              <a:gd name="connsiteX71" fmla="*/ 3135 w 9908"/>
              <a:gd name="connsiteY71" fmla="*/ 4605 h 10000"/>
              <a:gd name="connsiteX72" fmla="*/ 3256 w 9908"/>
              <a:gd name="connsiteY72" fmla="*/ 4605 h 10000"/>
              <a:gd name="connsiteX73" fmla="*/ 3256 w 9908"/>
              <a:gd name="connsiteY73" fmla="*/ 4717 h 10000"/>
              <a:gd name="connsiteX74" fmla="*/ 3256 w 9908"/>
              <a:gd name="connsiteY74" fmla="*/ 4883 h 10000"/>
              <a:gd name="connsiteX75" fmla="*/ 3282 w 9908"/>
              <a:gd name="connsiteY75" fmla="*/ 4883 h 10000"/>
              <a:gd name="connsiteX76" fmla="*/ 3282 w 9908"/>
              <a:gd name="connsiteY76" fmla="*/ 4995 h 10000"/>
              <a:gd name="connsiteX77" fmla="*/ 3401 w 9908"/>
              <a:gd name="connsiteY77" fmla="*/ 4995 h 10000"/>
              <a:gd name="connsiteX78" fmla="*/ 3490 w 9908"/>
              <a:gd name="connsiteY78" fmla="*/ 4995 h 10000"/>
              <a:gd name="connsiteX79" fmla="*/ 3490 w 9908"/>
              <a:gd name="connsiteY79" fmla="*/ 5283 h 10000"/>
              <a:gd name="connsiteX80" fmla="*/ 3697 w 9908"/>
              <a:gd name="connsiteY80" fmla="*/ 5283 h 10000"/>
              <a:gd name="connsiteX81" fmla="*/ 3697 w 9908"/>
              <a:gd name="connsiteY81" fmla="*/ 5447 h 10000"/>
              <a:gd name="connsiteX82" fmla="*/ 3756 w 9908"/>
              <a:gd name="connsiteY82" fmla="*/ 5447 h 10000"/>
              <a:gd name="connsiteX83" fmla="*/ 3756 w 9908"/>
              <a:gd name="connsiteY83" fmla="*/ 5561 h 10000"/>
              <a:gd name="connsiteX84" fmla="*/ 3788 w 9908"/>
              <a:gd name="connsiteY84" fmla="*/ 5561 h 10000"/>
              <a:gd name="connsiteX85" fmla="*/ 3788 w 9908"/>
              <a:gd name="connsiteY85" fmla="*/ 5726 h 10000"/>
              <a:gd name="connsiteX86" fmla="*/ 3846 w 9908"/>
              <a:gd name="connsiteY86" fmla="*/ 5726 h 10000"/>
              <a:gd name="connsiteX87" fmla="*/ 3846 w 9908"/>
              <a:gd name="connsiteY87" fmla="*/ 5840 h 10000"/>
              <a:gd name="connsiteX88" fmla="*/ 3877 w 9908"/>
              <a:gd name="connsiteY88" fmla="*/ 5840 h 10000"/>
              <a:gd name="connsiteX89" fmla="*/ 3877 w 9908"/>
              <a:gd name="connsiteY89" fmla="*/ 6013 h 10000"/>
              <a:gd name="connsiteX90" fmla="*/ 4260 w 9908"/>
              <a:gd name="connsiteY90" fmla="*/ 6013 h 10000"/>
              <a:gd name="connsiteX91" fmla="*/ 4260 w 9908"/>
              <a:gd name="connsiteY91" fmla="*/ 6128 h 10000"/>
              <a:gd name="connsiteX92" fmla="*/ 4350 w 9908"/>
              <a:gd name="connsiteY92" fmla="*/ 6128 h 10000"/>
              <a:gd name="connsiteX93" fmla="*/ 4350 w 9908"/>
              <a:gd name="connsiteY93" fmla="*/ 6292 h 10000"/>
              <a:gd name="connsiteX94" fmla="*/ 4586 w 9908"/>
              <a:gd name="connsiteY94" fmla="*/ 6292 h 10000"/>
              <a:gd name="connsiteX95" fmla="*/ 4586 w 9908"/>
              <a:gd name="connsiteY95" fmla="*/ 6406 h 10000"/>
              <a:gd name="connsiteX96" fmla="*/ 4613 w 9908"/>
              <a:gd name="connsiteY96" fmla="*/ 6406 h 10000"/>
              <a:gd name="connsiteX97" fmla="*/ 4646 w 9908"/>
              <a:gd name="connsiteY97" fmla="*/ 6406 h 10000"/>
              <a:gd name="connsiteX98" fmla="*/ 4646 w 9908"/>
              <a:gd name="connsiteY98" fmla="*/ 6571 h 10000"/>
              <a:gd name="connsiteX99" fmla="*/ 4879 w 9908"/>
              <a:gd name="connsiteY99" fmla="*/ 6571 h 10000"/>
              <a:gd name="connsiteX100" fmla="*/ 4879 w 9908"/>
              <a:gd name="connsiteY100" fmla="*/ 6684 h 10000"/>
              <a:gd name="connsiteX101" fmla="*/ 4941 w 9908"/>
              <a:gd name="connsiteY101" fmla="*/ 6684 h 10000"/>
              <a:gd name="connsiteX102" fmla="*/ 4941 w 9908"/>
              <a:gd name="connsiteY102" fmla="*/ 6858 h 10000"/>
              <a:gd name="connsiteX103" fmla="*/ 4972 w 9908"/>
              <a:gd name="connsiteY103" fmla="*/ 6858 h 10000"/>
              <a:gd name="connsiteX104" fmla="*/ 4972 w 9908"/>
              <a:gd name="connsiteY104" fmla="*/ 6963 h 10000"/>
              <a:gd name="connsiteX105" fmla="*/ 5442 w 9908"/>
              <a:gd name="connsiteY105" fmla="*/ 6963 h 10000"/>
              <a:gd name="connsiteX106" fmla="*/ 5442 w 9908"/>
              <a:gd name="connsiteY106" fmla="*/ 7136 h 10000"/>
              <a:gd name="connsiteX107" fmla="*/ 5501 w 9908"/>
              <a:gd name="connsiteY107" fmla="*/ 7136 h 10000"/>
              <a:gd name="connsiteX108" fmla="*/ 5710 w 9908"/>
              <a:gd name="connsiteY108" fmla="*/ 7136 h 10000"/>
              <a:gd name="connsiteX109" fmla="*/ 5710 w 9908"/>
              <a:gd name="connsiteY109" fmla="*/ 7302 h 10000"/>
              <a:gd name="connsiteX110" fmla="*/ 6213 w 9908"/>
              <a:gd name="connsiteY110" fmla="*/ 7302 h 10000"/>
              <a:gd name="connsiteX111" fmla="*/ 6213 w 9908"/>
              <a:gd name="connsiteY111" fmla="*/ 7414 h 10000"/>
              <a:gd name="connsiteX112" fmla="*/ 6271 w 9908"/>
              <a:gd name="connsiteY112" fmla="*/ 7414 h 10000"/>
              <a:gd name="connsiteX113" fmla="*/ 6271 w 9908"/>
              <a:gd name="connsiteY113" fmla="*/ 7581 h 10000"/>
              <a:gd name="connsiteX114" fmla="*/ 6451 w 9908"/>
              <a:gd name="connsiteY114" fmla="*/ 7581 h 10000"/>
              <a:gd name="connsiteX115" fmla="*/ 6451 w 9908"/>
              <a:gd name="connsiteY115" fmla="*/ 7694 h 10000"/>
              <a:gd name="connsiteX116" fmla="*/ 6478 w 9908"/>
              <a:gd name="connsiteY116" fmla="*/ 7694 h 10000"/>
              <a:gd name="connsiteX117" fmla="*/ 6478 w 9908"/>
              <a:gd name="connsiteY117" fmla="*/ 7867 h 10000"/>
              <a:gd name="connsiteX118" fmla="*/ 6745 w 9908"/>
              <a:gd name="connsiteY118" fmla="*/ 7867 h 10000"/>
              <a:gd name="connsiteX119" fmla="*/ 6745 w 9908"/>
              <a:gd name="connsiteY119" fmla="*/ 8033 h 10000"/>
              <a:gd name="connsiteX120" fmla="*/ 6773 w 9908"/>
              <a:gd name="connsiteY120" fmla="*/ 8033 h 10000"/>
              <a:gd name="connsiteX121" fmla="*/ 6773 w 9908"/>
              <a:gd name="connsiteY121" fmla="*/ 8147 h 10000"/>
              <a:gd name="connsiteX122" fmla="*/ 6833 w 9908"/>
              <a:gd name="connsiteY122" fmla="*/ 8147 h 10000"/>
              <a:gd name="connsiteX123" fmla="*/ 6833 w 9908"/>
              <a:gd name="connsiteY123" fmla="*/ 8311 h 10000"/>
              <a:gd name="connsiteX124" fmla="*/ 6980 w 9908"/>
              <a:gd name="connsiteY124" fmla="*/ 8311 h 10000"/>
              <a:gd name="connsiteX125" fmla="*/ 7013 w 9908"/>
              <a:gd name="connsiteY125" fmla="*/ 8311 h 10000"/>
              <a:gd name="connsiteX126" fmla="*/ 7072 w 9908"/>
              <a:gd name="connsiteY126" fmla="*/ 8311 h 10000"/>
              <a:gd name="connsiteX127" fmla="*/ 7099 w 9908"/>
              <a:gd name="connsiteY127" fmla="*/ 8311 h 10000"/>
              <a:gd name="connsiteX128" fmla="*/ 7160 w 9908"/>
              <a:gd name="connsiteY128" fmla="*/ 8311 h 10000"/>
              <a:gd name="connsiteX129" fmla="*/ 7187 w 9908"/>
              <a:gd name="connsiteY129" fmla="*/ 8311 h 10000"/>
              <a:gd name="connsiteX130" fmla="*/ 7247 w 9908"/>
              <a:gd name="connsiteY130" fmla="*/ 8311 h 10000"/>
              <a:gd name="connsiteX131" fmla="*/ 7247 w 9908"/>
              <a:gd name="connsiteY131" fmla="*/ 8485 h 10000"/>
              <a:gd name="connsiteX132" fmla="*/ 7279 w 9908"/>
              <a:gd name="connsiteY132" fmla="*/ 8485 h 10000"/>
              <a:gd name="connsiteX133" fmla="*/ 7306 w 9908"/>
              <a:gd name="connsiteY133" fmla="*/ 8485 h 10000"/>
              <a:gd name="connsiteX134" fmla="*/ 7339 w 9908"/>
              <a:gd name="connsiteY134" fmla="*/ 8485 h 10000"/>
              <a:gd name="connsiteX135" fmla="*/ 7394 w 9908"/>
              <a:gd name="connsiteY135" fmla="*/ 8485 h 10000"/>
              <a:gd name="connsiteX136" fmla="*/ 7427 w 9908"/>
              <a:gd name="connsiteY136" fmla="*/ 8485 h 10000"/>
              <a:gd name="connsiteX137" fmla="*/ 7427 w 9908"/>
              <a:gd name="connsiteY137" fmla="*/ 8712 h 10000"/>
              <a:gd name="connsiteX138" fmla="*/ 7454 w 9908"/>
              <a:gd name="connsiteY138" fmla="*/ 8712 h 10000"/>
              <a:gd name="connsiteX139" fmla="*/ 7514 w 9908"/>
              <a:gd name="connsiteY139" fmla="*/ 8712 h 10000"/>
              <a:gd name="connsiteX140" fmla="*/ 7602 w 9908"/>
              <a:gd name="connsiteY140" fmla="*/ 8712 h 10000"/>
              <a:gd name="connsiteX141" fmla="*/ 7661 w 9908"/>
              <a:gd name="connsiteY141" fmla="*/ 8712 h 10000"/>
              <a:gd name="connsiteX142" fmla="*/ 7695 w 9908"/>
              <a:gd name="connsiteY142" fmla="*/ 8712 h 10000"/>
              <a:gd name="connsiteX143" fmla="*/ 7695 w 9908"/>
              <a:gd name="connsiteY143" fmla="*/ 8877 h 10000"/>
              <a:gd name="connsiteX144" fmla="*/ 7750 w 9908"/>
              <a:gd name="connsiteY144" fmla="*/ 8877 h 10000"/>
              <a:gd name="connsiteX145" fmla="*/ 7780 w 9908"/>
              <a:gd name="connsiteY145" fmla="*/ 8877 h 10000"/>
              <a:gd name="connsiteX146" fmla="*/ 7840 w 9908"/>
              <a:gd name="connsiteY146" fmla="*/ 8877 h 10000"/>
              <a:gd name="connsiteX147" fmla="*/ 7867 w 9908"/>
              <a:gd name="connsiteY147" fmla="*/ 8877 h 10000"/>
              <a:gd name="connsiteX148" fmla="*/ 7902 w 9908"/>
              <a:gd name="connsiteY148" fmla="*/ 8877 h 10000"/>
              <a:gd name="connsiteX149" fmla="*/ 8016 w 9908"/>
              <a:gd name="connsiteY149" fmla="*/ 8877 h 10000"/>
              <a:gd name="connsiteX150" fmla="*/ 8047 w 9908"/>
              <a:gd name="connsiteY150" fmla="*/ 8877 h 10000"/>
              <a:gd name="connsiteX151" fmla="*/ 8047 w 9908"/>
              <a:gd name="connsiteY151" fmla="*/ 9155 h 10000"/>
              <a:gd name="connsiteX152" fmla="*/ 8076 w 9908"/>
              <a:gd name="connsiteY152" fmla="*/ 9155 h 10000"/>
              <a:gd name="connsiteX153" fmla="*/ 8108 w 9908"/>
              <a:gd name="connsiteY153" fmla="*/ 9155 h 10000"/>
              <a:gd name="connsiteX154" fmla="*/ 8163 w 9908"/>
              <a:gd name="connsiteY154" fmla="*/ 9155 h 10000"/>
              <a:gd name="connsiteX155" fmla="*/ 8224 w 9908"/>
              <a:gd name="connsiteY155" fmla="*/ 9155 h 10000"/>
              <a:gd name="connsiteX156" fmla="*/ 8283 w 9908"/>
              <a:gd name="connsiteY156" fmla="*/ 9155 h 10000"/>
              <a:gd name="connsiteX157" fmla="*/ 8491 w 9908"/>
              <a:gd name="connsiteY157" fmla="*/ 9155 h 10000"/>
              <a:gd name="connsiteX158" fmla="*/ 8491 w 9908"/>
              <a:gd name="connsiteY158" fmla="*/ 9495 h 10000"/>
              <a:gd name="connsiteX159" fmla="*/ 8517 w 9908"/>
              <a:gd name="connsiteY159" fmla="*/ 9495 h 10000"/>
              <a:gd name="connsiteX160" fmla="*/ 8577 w 9908"/>
              <a:gd name="connsiteY160" fmla="*/ 9495 h 10000"/>
              <a:gd name="connsiteX161" fmla="*/ 8610 w 9908"/>
              <a:gd name="connsiteY161" fmla="*/ 9495 h 10000"/>
              <a:gd name="connsiteX162" fmla="*/ 8639 w 9908"/>
              <a:gd name="connsiteY162" fmla="*/ 9495 h 10000"/>
              <a:gd name="connsiteX163" fmla="*/ 8724 w 9908"/>
              <a:gd name="connsiteY163" fmla="*/ 9495 h 10000"/>
              <a:gd name="connsiteX164" fmla="*/ 8876 w 9908"/>
              <a:gd name="connsiteY164" fmla="*/ 9495 h 10000"/>
              <a:gd name="connsiteX165" fmla="*/ 8905 w 9908"/>
              <a:gd name="connsiteY165" fmla="*/ 9495 h 10000"/>
              <a:gd name="connsiteX166" fmla="*/ 8905 w 9908"/>
              <a:gd name="connsiteY166" fmla="*/ 10000 h 10000"/>
              <a:gd name="connsiteX167" fmla="*/ 9025 w 9908"/>
              <a:gd name="connsiteY167" fmla="*/ 10000 h 10000"/>
              <a:gd name="connsiteX168" fmla="*/ 9085 w 9908"/>
              <a:gd name="connsiteY168" fmla="*/ 10000 h 10000"/>
              <a:gd name="connsiteX169" fmla="*/ 9232 w 9908"/>
              <a:gd name="connsiteY169" fmla="*/ 10000 h 10000"/>
              <a:gd name="connsiteX170" fmla="*/ 9292 w 9908"/>
              <a:gd name="connsiteY170" fmla="*/ 10000 h 10000"/>
              <a:gd name="connsiteX171" fmla="*/ 9318 w 9908"/>
              <a:gd name="connsiteY171" fmla="*/ 10000 h 10000"/>
              <a:gd name="connsiteX172" fmla="*/ 9439 w 9908"/>
              <a:gd name="connsiteY172" fmla="*/ 10000 h 10000"/>
              <a:gd name="connsiteX173" fmla="*/ 9465 w 9908"/>
              <a:gd name="connsiteY173" fmla="*/ 10000 h 10000"/>
              <a:gd name="connsiteX174" fmla="*/ 9587 w 9908"/>
              <a:gd name="connsiteY174" fmla="*/ 10000 h 10000"/>
              <a:gd name="connsiteX175" fmla="*/ 9821 w 9908"/>
              <a:gd name="connsiteY175" fmla="*/ 10000 h 10000"/>
              <a:gd name="connsiteX176" fmla="*/ 9853 w 9908"/>
              <a:gd name="connsiteY176" fmla="*/ 10000 h 10000"/>
              <a:gd name="connsiteX177" fmla="*/ 9880 w 9908"/>
              <a:gd name="connsiteY177" fmla="*/ 10000 h 10000"/>
              <a:gd name="connsiteX178" fmla="*/ 9908 w 9908"/>
              <a:gd name="connsiteY178" fmla="*/ 10000 h 10000"/>
              <a:gd name="connsiteX0" fmla="*/ 0 w 9972"/>
              <a:gd name="connsiteY0" fmla="*/ 0 h 10000"/>
              <a:gd name="connsiteX1" fmla="*/ 0 w 9972"/>
              <a:gd name="connsiteY1" fmla="*/ 0 h 10000"/>
              <a:gd name="connsiteX2" fmla="*/ 61 w 9972"/>
              <a:gd name="connsiteY2" fmla="*/ 0 h 10000"/>
              <a:gd name="connsiteX3" fmla="*/ 61 w 9972"/>
              <a:gd name="connsiteY3" fmla="*/ 166 h 10000"/>
              <a:gd name="connsiteX4" fmla="*/ 61 w 9972"/>
              <a:gd name="connsiteY4" fmla="*/ 278 h 10000"/>
              <a:gd name="connsiteX5" fmla="*/ 148 w 9972"/>
              <a:gd name="connsiteY5" fmla="*/ 278 h 10000"/>
              <a:gd name="connsiteX6" fmla="*/ 148 w 9972"/>
              <a:gd name="connsiteY6" fmla="*/ 392 h 10000"/>
              <a:gd name="connsiteX7" fmla="*/ 148 w 9972"/>
              <a:gd name="connsiteY7" fmla="*/ 505 h 10000"/>
              <a:gd name="connsiteX8" fmla="*/ 209 w 9972"/>
              <a:gd name="connsiteY8" fmla="*/ 505 h 10000"/>
              <a:gd name="connsiteX9" fmla="*/ 209 w 9972"/>
              <a:gd name="connsiteY9" fmla="*/ 670 h 10000"/>
              <a:gd name="connsiteX10" fmla="*/ 270 w 9972"/>
              <a:gd name="connsiteY10" fmla="*/ 670 h 10000"/>
              <a:gd name="connsiteX11" fmla="*/ 270 w 9972"/>
              <a:gd name="connsiteY11" fmla="*/ 784 h 10000"/>
              <a:gd name="connsiteX12" fmla="*/ 304 w 9972"/>
              <a:gd name="connsiteY12" fmla="*/ 784 h 10000"/>
              <a:gd name="connsiteX13" fmla="*/ 479 w 9972"/>
              <a:gd name="connsiteY13" fmla="*/ 784 h 10000"/>
              <a:gd name="connsiteX14" fmla="*/ 479 w 9972"/>
              <a:gd name="connsiteY14" fmla="*/ 896 h 10000"/>
              <a:gd name="connsiteX15" fmla="*/ 512 w 9972"/>
              <a:gd name="connsiteY15" fmla="*/ 896 h 10000"/>
              <a:gd name="connsiteX16" fmla="*/ 512 w 9972"/>
              <a:gd name="connsiteY16" fmla="*/ 1011 h 10000"/>
              <a:gd name="connsiteX17" fmla="*/ 628 w 9972"/>
              <a:gd name="connsiteY17" fmla="*/ 1011 h 10000"/>
              <a:gd name="connsiteX18" fmla="*/ 628 w 9972"/>
              <a:gd name="connsiteY18" fmla="*/ 1175 h 10000"/>
              <a:gd name="connsiteX19" fmla="*/ 661 w 9972"/>
              <a:gd name="connsiteY19" fmla="*/ 1175 h 10000"/>
              <a:gd name="connsiteX20" fmla="*/ 661 w 9972"/>
              <a:gd name="connsiteY20" fmla="*/ 1288 h 10000"/>
              <a:gd name="connsiteX21" fmla="*/ 747 w 9972"/>
              <a:gd name="connsiteY21" fmla="*/ 1288 h 10000"/>
              <a:gd name="connsiteX22" fmla="*/ 747 w 9972"/>
              <a:gd name="connsiteY22" fmla="*/ 1401 h 10000"/>
              <a:gd name="connsiteX23" fmla="*/ 808 w 9972"/>
              <a:gd name="connsiteY23" fmla="*/ 1401 h 10000"/>
              <a:gd name="connsiteX24" fmla="*/ 808 w 9972"/>
              <a:gd name="connsiteY24" fmla="*/ 1566 h 10000"/>
              <a:gd name="connsiteX25" fmla="*/ 808 w 9972"/>
              <a:gd name="connsiteY25" fmla="*/ 1793 h 10000"/>
              <a:gd name="connsiteX26" fmla="*/ 836 w 9972"/>
              <a:gd name="connsiteY26" fmla="*/ 1793 h 10000"/>
              <a:gd name="connsiteX27" fmla="*/ 836 w 9972"/>
              <a:gd name="connsiteY27" fmla="*/ 1906 h 10000"/>
              <a:gd name="connsiteX28" fmla="*/ 836 w 9972"/>
              <a:gd name="connsiteY28" fmla="*/ 2080 h 10000"/>
              <a:gd name="connsiteX29" fmla="*/ 836 w 9972"/>
              <a:gd name="connsiteY29" fmla="*/ 2184 h 10000"/>
              <a:gd name="connsiteX30" fmla="*/ 897 w 9972"/>
              <a:gd name="connsiteY30" fmla="*/ 2184 h 10000"/>
              <a:gd name="connsiteX31" fmla="*/ 1078 w 9972"/>
              <a:gd name="connsiteY31" fmla="*/ 2184 h 10000"/>
              <a:gd name="connsiteX32" fmla="*/ 1078 w 9972"/>
              <a:gd name="connsiteY32" fmla="*/ 2298 h 10000"/>
              <a:gd name="connsiteX33" fmla="*/ 1078 w 9972"/>
              <a:gd name="connsiteY33" fmla="*/ 2471 h 10000"/>
              <a:gd name="connsiteX34" fmla="*/ 1133 w 9972"/>
              <a:gd name="connsiteY34" fmla="*/ 2471 h 10000"/>
              <a:gd name="connsiteX35" fmla="*/ 1342 w 9972"/>
              <a:gd name="connsiteY35" fmla="*/ 2471 h 10000"/>
              <a:gd name="connsiteX36" fmla="*/ 1342 w 9972"/>
              <a:gd name="connsiteY36" fmla="*/ 2585 h 10000"/>
              <a:gd name="connsiteX37" fmla="*/ 1376 w 9972"/>
              <a:gd name="connsiteY37" fmla="*/ 2585 h 10000"/>
              <a:gd name="connsiteX38" fmla="*/ 1376 w 9972"/>
              <a:gd name="connsiteY38" fmla="*/ 2698 h 10000"/>
              <a:gd name="connsiteX39" fmla="*/ 1464 w 9972"/>
              <a:gd name="connsiteY39" fmla="*/ 2698 h 10000"/>
              <a:gd name="connsiteX40" fmla="*/ 1464 w 9972"/>
              <a:gd name="connsiteY40" fmla="*/ 2864 h 10000"/>
              <a:gd name="connsiteX41" fmla="*/ 1497 w 9972"/>
              <a:gd name="connsiteY41" fmla="*/ 2864 h 10000"/>
              <a:gd name="connsiteX42" fmla="*/ 1497 w 9972"/>
              <a:gd name="connsiteY42" fmla="*/ 2976 h 10000"/>
              <a:gd name="connsiteX43" fmla="*/ 1525 w 9972"/>
              <a:gd name="connsiteY43" fmla="*/ 2976 h 10000"/>
              <a:gd name="connsiteX44" fmla="*/ 1525 w 9972"/>
              <a:gd name="connsiteY44" fmla="*/ 3089 h 10000"/>
              <a:gd name="connsiteX45" fmla="*/ 1551 w 9972"/>
              <a:gd name="connsiteY45" fmla="*/ 3089 h 10000"/>
              <a:gd name="connsiteX46" fmla="*/ 1584 w 9972"/>
              <a:gd name="connsiteY46" fmla="*/ 3089 h 10000"/>
              <a:gd name="connsiteX47" fmla="*/ 1612 w 9972"/>
              <a:gd name="connsiteY47" fmla="*/ 3089 h 10000"/>
              <a:gd name="connsiteX48" fmla="*/ 1612 w 9972"/>
              <a:gd name="connsiteY48" fmla="*/ 3255 h 10000"/>
              <a:gd name="connsiteX49" fmla="*/ 1612 w 9972"/>
              <a:gd name="connsiteY49" fmla="*/ 3368 h 10000"/>
              <a:gd name="connsiteX50" fmla="*/ 1673 w 9972"/>
              <a:gd name="connsiteY50" fmla="*/ 3368 h 10000"/>
              <a:gd name="connsiteX51" fmla="*/ 1673 w 9972"/>
              <a:gd name="connsiteY51" fmla="*/ 3482 h 10000"/>
              <a:gd name="connsiteX52" fmla="*/ 1882 w 9972"/>
              <a:gd name="connsiteY52" fmla="*/ 3482 h 10000"/>
              <a:gd name="connsiteX53" fmla="*/ 1882 w 9972"/>
              <a:gd name="connsiteY53" fmla="*/ 3646 h 10000"/>
              <a:gd name="connsiteX54" fmla="*/ 1940 w 9972"/>
              <a:gd name="connsiteY54" fmla="*/ 3646 h 10000"/>
              <a:gd name="connsiteX55" fmla="*/ 2091 w 9972"/>
              <a:gd name="connsiteY55" fmla="*/ 3646 h 10000"/>
              <a:gd name="connsiteX56" fmla="*/ 2091 w 9972"/>
              <a:gd name="connsiteY56" fmla="*/ 3760 h 10000"/>
              <a:gd name="connsiteX57" fmla="*/ 2180 w 9972"/>
              <a:gd name="connsiteY57" fmla="*/ 3760 h 10000"/>
              <a:gd name="connsiteX58" fmla="*/ 2211 w 9972"/>
              <a:gd name="connsiteY58" fmla="*/ 3760 h 10000"/>
              <a:gd name="connsiteX59" fmla="*/ 2211 w 9972"/>
              <a:gd name="connsiteY59" fmla="*/ 3872 h 10000"/>
              <a:gd name="connsiteX60" fmla="*/ 2361 w 9972"/>
              <a:gd name="connsiteY60" fmla="*/ 3872 h 10000"/>
              <a:gd name="connsiteX61" fmla="*/ 2361 w 9972"/>
              <a:gd name="connsiteY61" fmla="*/ 4047 h 10000"/>
              <a:gd name="connsiteX62" fmla="*/ 2570 w 9972"/>
              <a:gd name="connsiteY62" fmla="*/ 4047 h 10000"/>
              <a:gd name="connsiteX63" fmla="*/ 2570 w 9972"/>
              <a:gd name="connsiteY63" fmla="*/ 4152 h 10000"/>
              <a:gd name="connsiteX64" fmla="*/ 2659 w 9972"/>
              <a:gd name="connsiteY64" fmla="*/ 4152 h 10000"/>
              <a:gd name="connsiteX65" fmla="*/ 2659 w 9972"/>
              <a:gd name="connsiteY65" fmla="*/ 4325 h 10000"/>
              <a:gd name="connsiteX66" fmla="*/ 2691 w 9972"/>
              <a:gd name="connsiteY66" fmla="*/ 4325 h 10000"/>
              <a:gd name="connsiteX67" fmla="*/ 2691 w 9972"/>
              <a:gd name="connsiteY67" fmla="*/ 4439 h 10000"/>
              <a:gd name="connsiteX68" fmla="*/ 2779 w 9972"/>
              <a:gd name="connsiteY68" fmla="*/ 4439 h 10000"/>
              <a:gd name="connsiteX69" fmla="*/ 2779 w 9972"/>
              <a:gd name="connsiteY69" fmla="*/ 4605 h 10000"/>
              <a:gd name="connsiteX70" fmla="*/ 3137 w 9972"/>
              <a:gd name="connsiteY70" fmla="*/ 4605 h 10000"/>
              <a:gd name="connsiteX71" fmla="*/ 3164 w 9972"/>
              <a:gd name="connsiteY71" fmla="*/ 4605 h 10000"/>
              <a:gd name="connsiteX72" fmla="*/ 3286 w 9972"/>
              <a:gd name="connsiteY72" fmla="*/ 4605 h 10000"/>
              <a:gd name="connsiteX73" fmla="*/ 3286 w 9972"/>
              <a:gd name="connsiteY73" fmla="*/ 4717 h 10000"/>
              <a:gd name="connsiteX74" fmla="*/ 3286 w 9972"/>
              <a:gd name="connsiteY74" fmla="*/ 4883 h 10000"/>
              <a:gd name="connsiteX75" fmla="*/ 3312 w 9972"/>
              <a:gd name="connsiteY75" fmla="*/ 4883 h 10000"/>
              <a:gd name="connsiteX76" fmla="*/ 3312 w 9972"/>
              <a:gd name="connsiteY76" fmla="*/ 4995 h 10000"/>
              <a:gd name="connsiteX77" fmla="*/ 3433 w 9972"/>
              <a:gd name="connsiteY77" fmla="*/ 4995 h 10000"/>
              <a:gd name="connsiteX78" fmla="*/ 3522 w 9972"/>
              <a:gd name="connsiteY78" fmla="*/ 4995 h 10000"/>
              <a:gd name="connsiteX79" fmla="*/ 3522 w 9972"/>
              <a:gd name="connsiteY79" fmla="*/ 5283 h 10000"/>
              <a:gd name="connsiteX80" fmla="*/ 3731 w 9972"/>
              <a:gd name="connsiteY80" fmla="*/ 5283 h 10000"/>
              <a:gd name="connsiteX81" fmla="*/ 3731 w 9972"/>
              <a:gd name="connsiteY81" fmla="*/ 5447 h 10000"/>
              <a:gd name="connsiteX82" fmla="*/ 3791 w 9972"/>
              <a:gd name="connsiteY82" fmla="*/ 5447 h 10000"/>
              <a:gd name="connsiteX83" fmla="*/ 3791 w 9972"/>
              <a:gd name="connsiteY83" fmla="*/ 5561 h 10000"/>
              <a:gd name="connsiteX84" fmla="*/ 3823 w 9972"/>
              <a:gd name="connsiteY84" fmla="*/ 5561 h 10000"/>
              <a:gd name="connsiteX85" fmla="*/ 3823 w 9972"/>
              <a:gd name="connsiteY85" fmla="*/ 5726 h 10000"/>
              <a:gd name="connsiteX86" fmla="*/ 3882 w 9972"/>
              <a:gd name="connsiteY86" fmla="*/ 5726 h 10000"/>
              <a:gd name="connsiteX87" fmla="*/ 3882 w 9972"/>
              <a:gd name="connsiteY87" fmla="*/ 5840 h 10000"/>
              <a:gd name="connsiteX88" fmla="*/ 3913 w 9972"/>
              <a:gd name="connsiteY88" fmla="*/ 5840 h 10000"/>
              <a:gd name="connsiteX89" fmla="*/ 3913 w 9972"/>
              <a:gd name="connsiteY89" fmla="*/ 6013 h 10000"/>
              <a:gd name="connsiteX90" fmla="*/ 4300 w 9972"/>
              <a:gd name="connsiteY90" fmla="*/ 6013 h 10000"/>
              <a:gd name="connsiteX91" fmla="*/ 4300 w 9972"/>
              <a:gd name="connsiteY91" fmla="*/ 6128 h 10000"/>
              <a:gd name="connsiteX92" fmla="*/ 4390 w 9972"/>
              <a:gd name="connsiteY92" fmla="*/ 6128 h 10000"/>
              <a:gd name="connsiteX93" fmla="*/ 4390 w 9972"/>
              <a:gd name="connsiteY93" fmla="*/ 6292 h 10000"/>
              <a:gd name="connsiteX94" fmla="*/ 4629 w 9972"/>
              <a:gd name="connsiteY94" fmla="*/ 6292 h 10000"/>
              <a:gd name="connsiteX95" fmla="*/ 4629 w 9972"/>
              <a:gd name="connsiteY95" fmla="*/ 6406 h 10000"/>
              <a:gd name="connsiteX96" fmla="*/ 4656 w 9972"/>
              <a:gd name="connsiteY96" fmla="*/ 6406 h 10000"/>
              <a:gd name="connsiteX97" fmla="*/ 4689 w 9972"/>
              <a:gd name="connsiteY97" fmla="*/ 6406 h 10000"/>
              <a:gd name="connsiteX98" fmla="*/ 4689 w 9972"/>
              <a:gd name="connsiteY98" fmla="*/ 6571 h 10000"/>
              <a:gd name="connsiteX99" fmla="*/ 4924 w 9972"/>
              <a:gd name="connsiteY99" fmla="*/ 6571 h 10000"/>
              <a:gd name="connsiteX100" fmla="*/ 4924 w 9972"/>
              <a:gd name="connsiteY100" fmla="*/ 6684 h 10000"/>
              <a:gd name="connsiteX101" fmla="*/ 4987 w 9972"/>
              <a:gd name="connsiteY101" fmla="*/ 6684 h 10000"/>
              <a:gd name="connsiteX102" fmla="*/ 4987 w 9972"/>
              <a:gd name="connsiteY102" fmla="*/ 6858 h 10000"/>
              <a:gd name="connsiteX103" fmla="*/ 5018 w 9972"/>
              <a:gd name="connsiteY103" fmla="*/ 6858 h 10000"/>
              <a:gd name="connsiteX104" fmla="*/ 5018 w 9972"/>
              <a:gd name="connsiteY104" fmla="*/ 6963 h 10000"/>
              <a:gd name="connsiteX105" fmla="*/ 5493 w 9972"/>
              <a:gd name="connsiteY105" fmla="*/ 6963 h 10000"/>
              <a:gd name="connsiteX106" fmla="*/ 5493 w 9972"/>
              <a:gd name="connsiteY106" fmla="*/ 7136 h 10000"/>
              <a:gd name="connsiteX107" fmla="*/ 5552 w 9972"/>
              <a:gd name="connsiteY107" fmla="*/ 7136 h 10000"/>
              <a:gd name="connsiteX108" fmla="*/ 5763 w 9972"/>
              <a:gd name="connsiteY108" fmla="*/ 7136 h 10000"/>
              <a:gd name="connsiteX109" fmla="*/ 5763 w 9972"/>
              <a:gd name="connsiteY109" fmla="*/ 7302 h 10000"/>
              <a:gd name="connsiteX110" fmla="*/ 6271 w 9972"/>
              <a:gd name="connsiteY110" fmla="*/ 7302 h 10000"/>
              <a:gd name="connsiteX111" fmla="*/ 6271 w 9972"/>
              <a:gd name="connsiteY111" fmla="*/ 7414 h 10000"/>
              <a:gd name="connsiteX112" fmla="*/ 6329 w 9972"/>
              <a:gd name="connsiteY112" fmla="*/ 7414 h 10000"/>
              <a:gd name="connsiteX113" fmla="*/ 6329 w 9972"/>
              <a:gd name="connsiteY113" fmla="*/ 7581 h 10000"/>
              <a:gd name="connsiteX114" fmla="*/ 6511 w 9972"/>
              <a:gd name="connsiteY114" fmla="*/ 7581 h 10000"/>
              <a:gd name="connsiteX115" fmla="*/ 6511 w 9972"/>
              <a:gd name="connsiteY115" fmla="*/ 7694 h 10000"/>
              <a:gd name="connsiteX116" fmla="*/ 6538 w 9972"/>
              <a:gd name="connsiteY116" fmla="*/ 7694 h 10000"/>
              <a:gd name="connsiteX117" fmla="*/ 6538 w 9972"/>
              <a:gd name="connsiteY117" fmla="*/ 7867 h 10000"/>
              <a:gd name="connsiteX118" fmla="*/ 6808 w 9972"/>
              <a:gd name="connsiteY118" fmla="*/ 7867 h 10000"/>
              <a:gd name="connsiteX119" fmla="*/ 6808 w 9972"/>
              <a:gd name="connsiteY119" fmla="*/ 8033 h 10000"/>
              <a:gd name="connsiteX120" fmla="*/ 6836 w 9972"/>
              <a:gd name="connsiteY120" fmla="*/ 8033 h 10000"/>
              <a:gd name="connsiteX121" fmla="*/ 6836 w 9972"/>
              <a:gd name="connsiteY121" fmla="*/ 8147 h 10000"/>
              <a:gd name="connsiteX122" fmla="*/ 6896 w 9972"/>
              <a:gd name="connsiteY122" fmla="*/ 8147 h 10000"/>
              <a:gd name="connsiteX123" fmla="*/ 6896 w 9972"/>
              <a:gd name="connsiteY123" fmla="*/ 8311 h 10000"/>
              <a:gd name="connsiteX124" fmla="*/ 7045 w 9972"/>
              <a:gd name="connsiteY124" fmla="*/ 8311 h 10000"/>
              <a:gd name="connsiteX125" fmla="*/ 7078 w 9972"/>
              <a:gd name="connsiteY125" fmla="*/ 8311 h 10000"/>
              <a:gd name="connsiteX126" fmla="*/ 7138 w 9972"/>
              <a:gd name="connsiteY126" fmla="*/ 8311 h 10000"/>
              <a:gd name="connsiteX127" fmla="*/ 7165 w 9972"/>
              <a:gd name="connsiteY127" fmla="*/ 8311 h 10000"/>
              <a:gd name="connsiteX128" fmla="*/ 7226 w 9972"/>
              <a:gd name="connsiteY128" fmla="*/ 8311 h 10000"/>
              <a:gd name="connsiteX129" fmla="*/ 7254 w 9972"/>
              <a:gd name="connsiteY129" fmla="*/ 8311 h 10000"/>
              <a:gd name="connsiteX130" fmla="*/ 7314 w 9972"/>
              <a:gd name="connsiteY130" fmla="*/ 8311 h 10000"/>
              <a:gd name="connsiteX131" fmla="*/ 7314 w 9972"/>
              <a:gd name="connsiteY131" fmla="*/ 8485 h 10000"/>
              <a:gd name="connsiteX132" fmla="*/ 7347 w 9972"/>
              <a:gd name="connsiteY132" fmla="*/ 8485 h 10000"/>
              <a:gd name="connsiteX133" fmla="*/ 7374 w 9972"/>
              <a:gd name="connsiteY133" fmla="*/ 8485 h 10000"/>
              <a:gd name="connsiteX134" fmla="*/ 7407 w 9972"/>
              <a:gd name="connsiteY134" fmla="*/ 8485 h 10000"/>
              <a:gd name="connsiteX135" fmla="*/ 7463 w 9972"/>
              <a:gd name="connsiteY135" fmla="*/ 8485 h 10000"/>
              <a:gd name="connsiteX136" fmla="*/ 7496 w 9972"/>
              <a:gd name="connsiteY136" fmla="*/ 8485 h 10000"/>
              <a:gd name="connsiteX137" fmla="*/ 7496 w 9972"/>
              <a:gd name="connsiteY137" fmla="*/ 8712 h 10000"/>
              <a:gd name="connsiteX138" fmla="*/ 7523 w 9972"/>
              <a:gd name="connsiteY138" fmla="*/ 8712 h 10000"/>
              <a:gd name="connsiteX139" fmla="*/ 7584 w 9972"/>
              <a:gd name="connsiteY139" fmla="*/ 8712 h 10000"/>
              <a:gd name="connsiteX140" fmla="*/ 7673 w 9972"/>
              <a:gd name="connsiteY140" fmla="*/ 8712 h 10000"/>
              <a:gd name="connsiteX141" fmla="*/ 7732 w 9972"/>
              <a:gd name="connsiteY141" fmla="*/ 8712 h 10000"/>
              <a:gd name="connsiteX142" fmla="*/ 7766 w 9972"/>
              <a:gd name="connsiteY142" fmla="*/ 8712 h 10000"/>
              <a:gd name="connsiteX143" fmla="*/ 7766 w 9972"/>
              <a:gd name="connsiteY143" fmla="*/ 8877 h 10000"/>
              <a:gd name="connsiteX144" fmla="*/ 7822 w 9972"/>
              <a:gd name="connsiteY144" fmla="*/ 8877 h 10000"/>
              <a:gd name="connsiteX145" fmla="*/ 7852 w 9972"/>
              <a:gd name="connsiteY145" fmla="*/ 8877 h 10000"/>
              <a:gd name="connsiteX146" fmla="*/ 7913 w 9972"/>
              <a:gd name="connsiteY146" fmla="*/ 8877 h 10000"/>
              <a:gd name="connsiteX147" fmla="*/ 7940 w 9972"/>
              <a:gd name="connsiteY147" fmla="*/ 8877 h 10000"/>
              <a:gd name="connsiteX148" fmla="*/ 7975 w 9972"/>
              <a:gd name="connsiteY148" fmla="*/ 8877 h 10000"/>
              <a:gd name="connsiteX149" fmla="*/ 8090 w 9972"/>
              <a:gd name="connsiteY149" fmla="*/ 8877 h 10000"/>
              <a:gd name="connsiteX150" fmla="*/ 8122 w 9972"/>
              <a:gd name="connsiteY150" fmla="*/ 8877 h 10000"/>
              <a:gd name="connsiteX151" fmla="*/ 8122 w 9972"/>
              <a:gd name="connsiteY151" fmla="*/ 9155 h 10000"/>
              <a:gd name="connsiteX152" fmla="*/ 8151 w 9972"/>
              <a:gd name="connsiteY152" fmla="*/ 9155 h 10000"/>
              <a:gd name="connsiteX153" fmla="*/ 8183 w 9972"/>
              <a:gd name="connsiteY153" fmla="*/ 9155 h 10000"/>
              <a:gd name="connsiteX154" fmla="*/ 8239 w 9972"/>
              <a:gd name="connsiteY154" fmla="*/ 9155 h 10000"/>
              <a:gd name="connsiteX155" fmla="*/ 8300 w 9972"/>
              <a:gd name="connsiteY155" fmla="*/ 9155 h 10000"/>
              <a:gd name="connsiteX156" fmla="*/ 8360 w 9972"/>
              <a:gd name="connsiteY156" fmla="*/ 9155 h 10000"/>
              <a:gd name="connsiteX157" fmla="*/ 8570 w 9972"/>
              <a:gd name="connsiteY157" fmla="*/ 9155 h 10000"/>
              <a:gd name="connsiteX158" fmla="*/ 8570 w 9972"/>
              <a:gd name="connsiteY158" fmla="*/ 9495 h 10000"/>
              <a:gd name="connsiteX159" fmla="*/ 8596 w 9972"/>
              <a:gd name="connsiteY159" fmla="*/ 9495 h 10000"/>
              <a:gd name="connsiteX160" fmla="*/ 8657 w 9972"/>
              <a:gd name="connsiteY160" fmla="*/ 9495 h 10000"/>
              <a:gd name="connsiteX161" fmla="*/ 8690 w 9972"/>
              <a:gd name="connsiteY161" fmla="*/ 9495 h 10000"/>
              <a:gd name="connsiteX162" fmla="*/ 8719 w 9972"/>
              <a:gd name="connsiteY162" fmla="*/ 9495 h 10000"/>
              <a:gd name="connsiteX163" fmla="*/ 8805 w 9972"/>
              <a:gd name="connsiteY163" fmla="*/ 9495 h 10000"/>
              <a:gd name="connsiteX164" fmla="*/ 8958 w 9972"/>
              <a:gd name="connsiteY164" fmla="*/ 9495 h 10000"/>
              <a:gd name="connsiteX165" fmla="*/ 8988 w 9972"/>
              <a:gd name="connsiteY165" fmla="*/ 9495 h 10000"/>
              <a:gd name="connsiteX166" fmla="*/ 8988 w 9972"/>
              <a:gd name="connsiteY166" fmla="*/ 10000 h 10000"/>
              <a:gd name="connsiteX167" fmla="*/ 9109 w 9972"/>
              <a:gd name="connsiteY167" fmla="*/ 10000 h 10000"/>
              <a:gd name="connsiteX168" fmla="*/ 9169 w 9972"/>
              <a:gd name="connsiteY168" fmla="*/ 10000 h 10000"/>
              <a:gd name="connsiteX169" fmla="*/ 9318 w 9972"/>
              <a:gd name="connsiteY169" fmla="*/ 10000 h 10000"/>
              <a:gd name="connsiteX170" fmla="*/ 9378 w 9972"/>
              <a:gd name="connsiteY170" fmla="*/ 10000 h 10000"/>
              <a:gd name="connsiteX171" fmla="*/ 9405 w 9972"/>
              <a:gd name="connsiteY171" fmla="*/ 10000 h 10000"/>
              <a:gd name="connsiteX172" fmla="*/ 9527 w 9972"/>
              <a:gd name="connsiteY172" fmla="*/ 10000 h 10000"/>
              <a:gd name="connsiteX173" fmla="*/ 9553 w 9972"/>
              <a:gd name="connsiteY173" fmla="*/ 10000 h 10000"/>
              <a:gd name="connsiteX174" fmla="*/ 9676 w 9972"/>
              <a:gd name="connsiteY174" fmla="*/ 10000 h 10000"/>
              <a:gd name="connsiteX175" fmla="*/ 9912 w 9972"/>
              <a:gd name="connsiteY175" fmla="*/ 10000 h 10000"/>
              <a:gd name="connsiteX176" fmla="*/ 9944 w 9972"/>
              <a:gd name="connsiteY176" fmla="*/ 10000 h 10000"/>
              <a:gd name="connsiteX177" fmla="*/ 9972 w 9972"/>
              <a:gd name="connsiteY177" fmla="*/ 10000 h 10000"/>
              <a:gd name="connsiteX0" fmla="*/ 0 w 9972"/>
              <a:gd name="connsiteY0" fmla="*/ 0 h 10000"/>
              <a:gd name="connsiteX1" fmla="*/ 0 w 9972"/>
              <a:gd name="connsiteY1" fmla="*/ 0 h 10000"/>
              <a:gd name="connsiteX2" fmla="*/ 61 w 9972"/>
              <a:gd name="connsiteY2" fmla="*/ 0 h 10000"/>
              <a:gd name="connsiteX3" fmla="*/ 61 w 9972"/>
              <a:gd name="connsiteY3" fmla="*/ 166 h 10000"/>
              <a:gd name="connsiteX4" fmla="*/ 61 w 9972"/>
              <a:gd name="connsiteY4" fmla="*/ 278 h 10000"/>
              <a:gd name="connsiteX5" fmla="*/ 148 w 9972"/>
              <a:gd name="connsiteY5" fmla="*/ 278 h 10000"/>
              <a:gd name="connsiteX6" fmla="*/ 148 w 9972"/>
              <a:gd name="connsiteY6" fmla="*/ 392 h 10000"/>
              <a:gd name="connsiteX7" fmla="*/ 148 w 9972"/>
              <a:gd name="connsiteY7" fmla="*/ 505 h 10000"/>
              <a:gd name="connsiteX8" fmla="*/ 210 w 9972"/>
              <a:gd name="connsiteY8" fmla="*/ 505 h 10000"/>
              <a:gd name="connsiteX9" fmla="*/ 210 w 9972"/>
              <a:gd name="connsiteY9" fmla="*/ 670 h 10000"/>
              <a:gd name="connsiteX10" fmla="*/ 271 w 9972"/>
              <a:gd name="connsiteY10" fmla="*/ 670 h 10000"/>
              <a:gd name="connsiteX11" fmla="*/ 271 w 9972"/>
              <a:gd name="connsiteY11" fmla="*/ 784 h 10000"/>
              <a:gd name="connsiteX12" fmla="*/ 305 w 9972"/>
              <a:gd name="connsiteY12" fmla="*/ 784 h 10000"/>
              <a:gd name="connsiteX13" fmla="*/ 480 w 9972"/>
              <a:gd name="connsiteY13" fmla="*/ 784 h 10000"/>
              <a:gd name="connsiteX14" fmla="*/ 480 w 9972"/>
              <a:gd name="connsiteY14" fmla="*/ 896 h 10000"/>
              <a:gd name="connsiteX15" fmla="*/ 513 w 9972"/>
              <a:gd name="connsiteY15" fmla="*/ 896 h 10000"/>
              <a:gd name="connsiteX16" fmla="*/ 513 w 9972"/>
              <a:gd name="connsiteY16" fmla="*/ 1011 h 10000"/>
              <a:gd name="connsiteX17" fmla="*/ 630 w 9972"/>
              <a:gd name="connsiteY17" fmla="*/ 1011 h 10000"/>
              <a:gd name="connsiteX18" fmla="*/ 630 w 9972"/>
              <a:gd name="connsiteY18" fmla="*/ 1175 h 10000"/>
              <a:gd name="connsiteX19" fmla="*/ 663 w 9972"/>
              <a:gd name="connsiteY19" fmla="*/ 1175 h 10000"/>
              <a:gd name="connsiteX20" fmla="*/ 663 w 9972"/>
              <a:gd name="connsiteY20" fmla="*/ 1288 h 10000"/>
              <a:gd name="connsiteX21" fmla="*/ 749 w 9972"/>
              <a:gd name="connsiteY21" fmla="*/ 1288 h 10000"/>
              <a:gd name="connsiteX22" fmla="*/ 749 w 9972"/>
              <a:gd name="connsiteY22" fmla="*/ 1401 h 10000"/>
              <a:gd name="connsiteX23" fmla="*/ 810 w 9972"/>
              <a:gd name="connsiteY23" fmla="*/ 1401 h 10000"/>
              <a:gd name="connsiteX24" fmla="*/ 810 w 9972"/>
              <a:gd name="connsiteY24" fmla="*/ 1566 h 10000"/>
              <a:gd name="connsiteX25" fmla="*/ 810 w 9972"/>
              <a:gd name="connsiteY25" fmla="*/ 1793 h 10000"/>
              <a:gd name="connsiteX26" fmla="*/ 838 w 9972"/>
              <a:gd name="connsiteY26" fmla="*/ 1793 h 10000"/>
              <a:gd name="connsiteX27" fmla="*/ 838 w 9972"/>
              <a:gd name="connsiteY27" fmla="*/ 1906 h 10000"/>
              <a:gd name="connsiteX28" fmla="*/ 838 w 9972"/>
              <a:gd name="connsiteY28" fmla="*/ 2080 h 10000"/>
              <a:gd name="connsiteX29" fmla="*/ 838 w 9972"/>
              <a:gd name="connsiteY29" fmla="*/ 2184 h 10000"/>
              <a:gd name="connsiteX30" fmla="*/ 900 w 9972"/>
              <a:gd name="connsiteY30" fmla="*/ 2184 h 10000"/>
              <a:gd name="connsiteX31" fmla="*/ 1081 w 9972"/>
              <a:gd name="connsiteY31" fmla="*/ 2184 h 10000"/>
              <a:gd name="connsiteX32" fmla="*/ 1081 w 9972"/>
              <a:gd name="connsiteY32" fmla="*/ 2298 h 10000"/>
              <a:gd name="connsiteX33" fmla="*/ 1081 w 9972"/>
              <a:gd name="connsiteY33" fmla="*/ 2471 h 10000"/>
              <a:gd name="connsiteX34" fmla="*/ 1136 w 9972"/>
              <a:gd name="connsiteY34" fmla="*/ 2471 h 10000"/>
              <a:gd name="connsiteX35" fmla="*/ 1346 w 9972"/>
              <a:gd name="connsiteY35" fmla="*/ 2471 h 10000"/>
              <a:gd name="connsiteX36" fmla="*/ 1346 w 9972"/>
              <a:gd name="connsiteY36" fmla="*/ 2585 h 10000"/>
              <a:gd name="connsiteX37" fmla="*/ 1380 w 9972"/>
              <a:gd name="connsiteY37" fmla="*/ 2585 h 10000"/>
              <a:gd name="connsiteX38" fmla="*/ 1380 w 9972"/>
              <a:gd name="connsiteY38" fmla="*/ 2698 h 10000"/>
              <a:gd name="connsiteX39" fmla="*/ 1468 w 9972"/>
              <a:gd name="connsiteY39" fmla="*/ 2698 h 10000"/>
              <a:gd name="connsiteX40" fmla="*/ 1468 w 9972"/>
              <a:gd name="connsiteY40" fmla="*/ 2864 h 10000"/>
              <a:gd name="connsiteX41" fmla="*/ 1501 w 9972"/>
              <a:gd name="connsiteY41" fmla="*/ 2864 h 10000"/>
              <a:gd name="connsiteX42" fmla="*/ 1501 w 9972"/>
              <a:gd name="connsiteY42" fmla="*/ 2976 h 10000"/>
              <a:gd name="connsiteX43" fmla="*/ 1529 w 9972"/>
              <a:gd name="connsiteY43" fmla="*/ 2976 h 10000"/>
              <a:gd name="connsiteX44" fmla="*/ 1529 w 9972"/>
              <a:gd name="connsiteY44" fmla="*/ 3089 h 10000"/>
              <a:gd name="connsiteX45" fmla="*/ 1555 w 9972"/>
              <a:gd name="connsiteY45" fmla="*/ 3089 h 10000"/>
              <a:gd name="connsiteX46" fmla="*/ 1588 w 9972"/>
              <a:gd name="connsiteY46" fmla="*/ 3089 h 10000"/>
              <a:gd name="connsiteX47" fmla="*/ 1617 w 9972"/>
              <a:gd name="connsiteY47" fmla="*/ 3089 h 10000"/>
              <a:gd name="connsiteX48" fmla="*/ 1617 w 9972"/>
              <a:gd name="connsiteY48" fmla="*/ 3255 h 10000"/>
              <a:gd name="connsiteX49" fmla="*/ 1617 w 9972"/>
              <a:gd name="connsiteY49" fmla="*/ 3368 h 10000"/>
              <a:gd name="connsiteX50" fmla="*/ 1678 w 9972"/>
              <a:gd name="connsiteY50" fmla="*/ 3368 h 10000"/>
              <a:gd name="connsiteX51" fmla="*/ 1678 w 9972"/>
              <a:gd name="connsiteY51" fmla="*/ 3482 h 10000"/>
              <a:gd name="connsiteX52" fmla="*/ 1887 w 9972"/>
              <a:gd name="connsiteY52" fmla="*/ 3482 h 10000"/>
              <a:gd name="connsiteX53" fmla="*/ 1887 w 9972"/>
              <a:gd name="connsiteY53" fmla="*/ 3646 h 10000"/>
              <a:gd name="connsiteX54" fmla="*/ 1945 w 9972"/>
              <a:gd name="connsiteY54" fmla="*/ 3646 h 10000"/>
              <a:gd name="connsiteX55" fmla="*/ 2097 w 9972"/>
              <a:gd name="connsiteY55" fmla="*/ 3646 h 10000"/>
              <a:gd name="connsiteX56" fmla="*/ 2097 w 9972"/>
              <a:gd name="connsiteY56" fmla="*/ 3760 h 10000"/>
              <a:gd name="connsiteX57" fmla="*/ 2186 w 9972"/>
              <a:gd name="connsiteY57" fmla="*/ 3760 h 10000"/>
              <a:gd name="connsiteX58" fmla="*/ 2217 w 9972"/>
              <a:gd name="connsiteY58" fmla="*/ 3760 h 10000"/>
              <a:gd name="connsiteX59" fmla="*/ 2217 w 9972"/>
              <a:gd name="connsiteY59" fmla="*/ 3872 h 10000"/>
              <a:gd name="connsiteX60" fmla="*/ 2368 w 9972"/>
              <a:gd name="connsiteY60" fmla="*/ 3872 h 10000"/>
              <a:gd name="connsiteX61" fmla="*/ 2368 w 9972"/>
              <a:gd name="connsiteY61" fmla="*/ 4047 h 10000"/>
              <a:gd name="connsiteX62" fmla="*/ 2577 w 9972"/>
              <a:gd name="connsiteY62" fmla="*/ 4047 h 10000"/>
              <a:gd name="connsiteX63" fmla="*/ 2577 w 9972"/>
              <a:gd name="connsiteY63" fmla="*/ 4152 h 10000"/>
              <a:gd name="connsiteX64" fmla="*/ 2666 w 9972"/>
              <a:gd name="connsiteY64" fmla="*/ 4152 h 10000"/>
              <a:gd name="connsiteX65" fmla="*/ 2666 w 9972"/>
              <a:gd name="connsiteY65" fmla="*/ 4325 h 10000"/>
              <a:gd name="connsiteX66" fmla="*/ 2699 w 9972"/>
              <a:gd name="connsiteY66" fmla="*/ 4325 h 10000"/>
              <a:gd name="connsiteX67" fmla="*/ 2699 w 9972"/>
              <a:gd name="connsiteY67" fmla="*/ 4439 h 10000"/>
              <a:gd name="connsiteX68" fmla="*/ 2787 w 9972"/>
              <a:gd name="connsiteY68" fmla="*/ 4439 h 10000"/>
              <a:gd name="connsiteX69" fmla="*/ 2787 w 9972"/>
              <a:gd name="connsiteY69" fmla="*/ 4605 h 10000"/>
              <a:gd name="connsiteX70" fmla="*/ 3146 w 9972"/>
              <a:gd name="connsiteY70" fmla="*/ 4605 h 10000"/>
              <a:gd name="connsiteX71" fmla="*/ 3173 w 9972"/>
              <a:gd name="connsiteY71" fmla="*/ 4605 h 10000"/>
              <a:gd name="connsiteX72" fmla="*/ 3295 w 9972"/>
              <a:gd name="connsiteY72" fmla="*/ 4605 h 10000"/>
              <a:gd name="connsiteX73" fmla="*/ 3295 w 9972"/>
              <a:gd name="connsiteY73" fmla="*/ 4717 h 10000"/>
              <a:gd name="connsiteX74" fmla="*/ 3295 w 9972"/>
              <a:gd name="connsiteY74" fmla="*/ 4883 h 10000"/>
              <a:gd name="connsiteX75" fmla="*/ 3321 w 9972"/>
              <a:gd name="connsiteY75" fmla="*/ 4883 h 10000"/>
              <a:gd name="connsiteX76" fmla="*/ 3321 w 9972"/>
              <a:gd name="connsiteY76" fmla="*/ 4995 h 10000"/>
              <a:gd name="connsiteX77" fmla="*/ 3443 w 9972"/>
              <a:gd name="connsiteY77" fmla="*/ 4995 h 10000"/>
              <a:gd name="connsiteX78" fmla="*/ 3532 w 9972"/>
              <a:gd name="connsiteY78" fmla="*/ 4995 h 10000"/>
              <a:gd name="connsiteX79" fmla="*/ 3532 w 9972"/>
              <a:gd name="connsiteY79" fmla="*/ 5283 h 10000"/>
              <a:gd name="connsiteX80" fmla="*/ 3741 w 9972"/>
              <a:gd name="connsiteY80" fmla="*/ 5283 h 10000"/>
              <a:gd name="connsiteX81" fmla="*/ 3741 w 9972"/>
              <a:gd name="connsiteY81" fmla="*/ 5447 h 10000"/>
              <a:gd name="connsiteX82" fmla="*/ 3802 w 9972"/>
              <a:gd name="connsiteY82" fmla="*/ 5447 h 10000"/>
              <a:gd name="connsiteX83" fmla="*/ 3802 w 9972"/>
              <a:gd name="connsiteY83" fmla="*/ 5561 h 10000"/>
              <a:gd name="connsiteX84" fmla="*/ 3834 w 9972"/>
              <a:gd name="connsiteY84" fmla="*/ 5561 h 10000"/>
              <a:gd name="connsiteX85" fmla="*/ 3834 w 9972"/>
              <a:gd name="connsiteY85" fmla="*/ 5726 h 10000"/>
              <a:gd name="connsiteX86" fmla="*/ 3893 w 9972"/>
              <a:gd name="connsiteY86" fmla="*/ 5726 h 10000"/>
              <a:gd name="connsiteX87" fmla="*/ 3893 w 9972"/>
              <a:gd name="connsiteY87" fmla="*/ 5840 h 10000"/>
              <a:gd name="connsiteX88" fmla="*/ 3924 w 9972"/>
              <a:gd name="connsiteY88" fmla="*/ 5840 h 10000"/>
              <a:gd name="connsiteX89" fmla="*/ 3924 w 9972"/>
              <a:gd name="connsiteY89" fmla="*/ 6013 h 10000"/>
              <a:gd name="connsiteX90" fmla="*/ 4312 w 9972"/>
              <a:gd name="connsiteY90" fmla="*/ 6013 h 10000"/>
              <a:gd name="connsiteX91" fmla="*/ 4312 w 9972"/>
              <a:gd name="connsiteY91" fmla="*/ 6128 h 10000"/>
              <a:gd name="connsiteX92" fmla="*/ 4402 w 9972"/>
              <a:gd name="connsiteY92" fmla="*/ 6128 h 10000"/>
              <a:gd name="connsiteX93" fmla="*/ 4402 w 9972"/>
              <a:gd name="connsiteY93" fmla="*/ 6292 h 10000"/>
              <a:gd name="connsiteX94" fmla="*/ 4642 w 9972"/>
              <a:gd name="connsiteY94" fmla="*/ 6292 h 10000"/>
              <a:gd name="connsiteX95" fmla="*/ 4642 w 9972"/>
              <a:gd name="connsiteY95" fmla="*/ 6406 h 10000"/>
              <a:gd name="connsiteX96" fmla="*/ 4669 w 9972"/>
              <a:gd name="connsiteY96" fmla="*/ 6406 h 10000"/>
              <a:gd name="connsiteX97" fmla="*/ 4702 w 9972"/>
              <a:gd name="connsiteY97" fmla="*/ 6406 h 10000"/>
              <a:gd name="connsiteX98" fmla="*/ 4702 w 9972"/>
              <a:gd name="connsiteY98" fmla="*/ 6571 h 10000"/>
              <a:gd name="connsiteX99" fmla="*/ 4938 w 9972"/>
              <a:gd name="connsiteY99" fmla="*/ 6571 h 10000"/>
              <a:gd name="connsiteX100" fmla="*/ 4938 w 9972"/>
              <a:gd name="connsiteY100" fmla="*/ 6684 h 10000"/>
              <a:gd name="connsiteX101" fmla="*/ 5001 w 9972"/>
              <a:gd name="connsiteY101" fmla="*/ 6684 h 10000"/>
              <a:gd name="connsiteX102" fmla="*/ 5001 w 9972"/>
              <a:gd name="connsiteY102" fmla="*/ 6858 h 10000"/>
              <a:gd name="connsiteX103" fmla="*/ 5032 w 9972"/>
              <a:gd name="connsiteY103" fmla="*/ 6858 h 10000"/>
              <a:gd name="connsiteX104" fmla="*/ 5032 w 9972"/>
              <a:gd name="connsiteY104" fmla="*/ 6963 h 10000"/>
              <a:gd name="connsiteX105" fmla="*/ 5508 w 9972"/>
              <a:gd name="connsiteY105" fmla="*/ 6963 h 10000"/>
              <a:gd name="connsiteX106" fmla="*/ 5508 w 9972"/>
              <a:gd name="connsiteY106" fmla="*/ 7136 h 10000"/>
              <a:gd name="connsiteX107" fmla="*/ 5568 w 9972"/>
              <a:gd name="connsiteY107" fmla="*/ 7136 h 10000"/>
              <a:gd name="connsiteX108" fmla="*/ 5779 w 9972"/>
              <a:gd name="connsiteY108" fmla="*/ 7136 h 10000"/>
              <a:gd name="connsiteX109" fmla="*/ 5779 w 9972"/>
              <a:gd name="connsiteY109" fmla="*/ 7302 h 10000"/>
              <a:gd name="connsiteX110" fmla="*/ 6289 w 9972"/>
              <a:gd name="connsiteY110" fmla="*/ 7302 h 10000"/>
              <a:gd name="connsiteX111" fmla="*/ 6289 w 9972"/>
              <a:gd name="connsiteY111" fmla="*/ 7414 h 10000"/>
              <a:gd name="connsiteX112" fmla="*/ 6347 w 9972"/>
              <a:gd name="connsiteY112" fmla="*/ 7414 h 10000"/>
              <a:gd name="connsiteX113" fmla="*/ 6347 w 9972"/>
              <a:gd name="connsiteY113" fmla="*/ 7581 h 10000"/>
              <a:gd name="connsiteX114" fmla="*/ 6529 w 9972"/>
              <a:gd name="connsiteY114" fmla="*/ 7581 h 10000"/>
              <a:gd name="connsiteX115" fmla="*/ 6529 w 9972"/>
              <a:gd name="connsiteY115" fmla="*/ 7694 h 10000"/>
              <a:gd name="connsiteX116" fmla="*/ 6556 w 9972"/>
              <a:gd name="connsiteY116" fmla="*/ 7694 h 10000"/>
              <a:gd name="connsiteX117" fmla="*/ 6556 w 9972"/>
              <a:gd name="connsiteY117" fmla="*/ 7867 h 10000"/>
              <a:gd name="connsiteX118" fmla="*/ 6827 w 9972"/>
              <a:gd name="connsiteY118" fmla="*/ 7867 h 10000"/>
              <a:gd name="connsiteX119" fmla="*/ 6827 w 9972"/>
              <a:gd name="connsiteY119" fmla="*/ 8033 h 10000"/>
              <a:gd name="connsiteX120" fmla="*/ 6855 w 9972"/>
              <a:gd name="connsiteY120" fmla="*/ 8033 h 10000"/>
              <a:gd name="connsiteX121" fmla="*/ 6855 w 9972"/>
              <a:gd name="connsiteY121" fmla="*/ 8147 h 10000"/>
              <a:gd name="connsiteX122" fmla="*/ 6915 w 9972"/>
              <a:gd name="connsiteY122" fmla="*/ 8147 h 10000"/>
              <a:gd name="connsiteX123" fmla="*/ 6915 w 9972"/>
              <a:gd name="connsiteY123" fmla="*/ 8311 h 10000"/>
              <a:gd name="connsiteX124" fmla="*/ 7065 w 9972"/>
              <a:gd name="connsiteY124" fmla="*/ 8311 h 10000"/>
              <a:gd name="connsiteX125" fmla="*/ 7098 w 9972"/>
              <a:gd name="connsiteY125" fmla="*/ 8311 h 10000"/>
              <a:gd name="connsiteX126" fmla="*/ 7158 w 9972"/>
              <a:gd name="connsiteY126" fmla="*/ 8311 h 10000"/>
              <a:gd name="connsiteX127" fmla="*/ 7185 w 9972"/>
              <a:gd name="connsiteY127" fmla="*/ 8311 h 10000"/>
              <a:gd name="connsiteX128" fmla="*/ 7246 w 9972"/>
              <a:gd name="connsiteY128" fmla="*/ 8311 h 10000"/>
              <a:gd name="connsiteX129" fmla="*/ 7274 w 9972"/>
              <a:gd name="connsiteY129" fmla="*/ 8311 h 10000"/>
              <a:gd name="connsiteX130" fmla="*/ 7335 w 9972"/>
              <a:gd name="connsiteY130" fmla="*/ 8311 h 10000"/>
              <a:gd name="connsiteX131" fmla="*/ 7335 w 9972"/>
              <a:gd name="connsiteY131" fmla="*/ 8485 h 10000"/>
              <a:gd name="connsiteX132" fmla="*/ 7368 w 9972"/>
              <a:gd name="connsiteY132" fmla="*/ 8485 h 10000"/>
              <a:gd name="connsiteX133" fmla="*/ 7395 w 9972"/>
              <a:gd name="connsiteY133" fmla="*/ 8485 h 10000"/>
              <a:gd name="connsiteX134" fmla="*/ 7428 w 9972"/>
              <a:gd name="connsiteY134" fmla="*/ 8485 h 10000"/>
              <a:gd name="connsiteX135" fmla="*/ 7484 w 9972"/>
              <a:gd name="connsiteY135" fmla="*/ 8485 h 10000"/>
              <a:gd name="connsiteX136" fmla="*/ 7517 w 9972"/>
              <a:gd name="connsiteY136" fmla="*/ 8485 h 10000"/>
              <a:gd name="connsiteX137" fmla="*/ 7517 w 9972"/>
              <a:gd name="connsiteY137" fmla="*/ 8712 h 10000"/>
              <a:gd name="connsiteX138" fmla="*/ 7544 w 9972"/>
              <a:gd name="connsiteY138" fmla="*/ 8712 h 10000"/>
              <a:gd name="connsiteX139" fmla="*/ 7605 w 9972"/>
              <a:gd name="connsiteY139" fmla="*/ 8712 h 10000"/>
              <a:gd name="connsiteX140" fmla="*/ 7695 w 9972"/>
              <a:gd name="connsiteY140" fmla="*/ 8712 h 10000"/>
              <a:gd name="connsiteX141" fmla="*/ 7754 w 9972"/>
              <a:gd name="connsiteY141" fmla="*/ 8712 h 10000"/>
              <a:gd name="connsiteX142" fmla="*/ 7788 w 9972"/>
              <a:gd name="connsiteY142" fmla="*/ 8712 h 10000"/>
              <a:gd name="connsiteX143" fmla="*/ 7788 w 9972"/>
              <a:gd name="connsiteY143" fmla="*/ 8877 h 10000"/>
              <a:gd name="connsiteX144" fmla="*/ 7844 w 9972"/>
              <a:gd name="connsiteY144" fmla="*/ 8877 h 10000"/>
              <a:gd name="connsiteX145" fmla="*/ 7874 w 9972"/>
              <a:gd name="connsiteY145" fmla="*/ 8877 h 10000"/>
              <a:gd name="connsiteX146" fmla="*/ 7935 w 9972"/>
              <a:gd name="connsiteY146" fmla="*/ 8877 h 10000"/>
              <a:gd name="connsiteX147" fmla="*/ 7962 w 9972"/>
              <a:gd name="connsiteY147" fmla="*/ 8877 h 10000"/>
              <a:gd name="connsiteX148" fmla="*/ 7997 w 9972"/>
              <a:gd name="connsiteY148" fmla="*/ 8877 h 10000"/>
              <a:gd name="connsiteX149" fmla="*/ 8113 w 9972"/>
              <a:gd name="connsiteY149" fmla="*/ 8877 h 10000"/>
              <a:gd name="connsiteX150" fmla="*/ 8145 w 9972"/>
              <a:gd name="connsiteY150" fmla="*/ 8877 h 10000"/>
              <a:gd name="connsiteX151" fmla="*/ 8145 w 9972"/>
              <a:gd name="connsiteY151" fmla="*/ 9155 h 10000"/>
              <a:gd name="connsiteX152" fmla="*/ 8174 w 9972"/>
              <a:gd name="connsiteY152" fmla="*/ 9155 h 10000"/>
              <a:gd name="connsiteX153" fmla="*/ 8206 w 9972"/>
              <a:gd name="connsiteY153" fmla="*/ 9155 h 10000"/>
              <a:gd name="connsiteX154" fmla="*/ 8262 w 9972"/>
              <a:gd name="connsiteY154" fmla="*/ 9155 h 10000"/>
              <a:gd name="connsiteX155" fmla="*/ 8323 w 9972"/>
              <a:gd name="connsiteY155" fmla="*/ 9155 h 10000"/>
              <a:gd name="connsiteX156" fmla="*/ 8383 w 9972"/>
              <a:gd name="connsiteY156" fmla="*/ 9155 h 10000"/>
              <a:gd name="connsiteX157" fmla="*/ 8594 w 9972"/>
              <a:gd name="connsiteY157" fmla="*/ 9155 h 10000"/>
              <a:gd name="connsiteX158" fmla="*/ 8594 w 9972"/>
              <a:gd name="connsiteY158" fmla="*/ 9495 h 10000"/>
              <a:gd name="connsiteX159" fmla="*/ 8620 w 9972"/>
              <a:gd name="connsiteY159" fmla="*/ 9495 h 10000"/>
              <a:gd name="connsiteX160" fmla="*/ 8681 w 9972"/>
              <a:gd name="connsiteY160" fmla="*/ 9495 h 10000"/>
              <a:gd name="connsiteX161" fmla="*/ 8714 w 9972"/>
              <a:gd name="connsiteY161" fmla="*/ 9495 h 10000"/>
              <a:gd name="connsiteX162" fmla="*/ 8743 w 9972"/>
              <a:gd name="connsiteY162" fmla="*/ 9495 h 10000"/>
              <a:gd name="connsiteX163" fmla="*/ 8830 w 9972"/>
              <a:gd name="connsiteY163" fmla="*/ 9495 h 10000"/>
              <a:gd name="connsiteX164" fmla="*/ 8983 w 9972"/>
              <a:gd name="connsiteY164" fmla="*/ 9495 h 10000"/>
              <a:gd name="connsiteX165" fmla="*/ 9013 w 9972"/>
              <a:gd name="connsiteY165" fmla="*/ 9495 h 10000"/>
              <a:gd name="connsiteX166" fmla="*/ 9013 w 9972"/>
              <a:gd name="connsiteY166" fmla="*/ 10000 h 10000"/>
              <a:gd name="connsiteX167" fmla="*/ 9135 w 9972"/>
              <a:gd name="connsiteY167" fmla="*/ 10000 h 10000"/>
              <a:gd name="connsiteX168" fmla="*/ 9195 w 9972"/>
              <a:gd name="connsiteY168" fmla="*/ 10000 h 10000"/>
              <a:gd name="connsiteX169" fmla="*/ 9344 w 9972"/>
              <a:gd name="connsiteY169" fmla="*/ 10000 h 10000"/>
              <a:gd name="connsiteX170" fmla="*/ 9404 w 9972"/>
              <a:gd name="connsiteY170" fmla="*/ 10000 h 10000"/>
              <a:gd name="connsiteX171" fmla="*/ 9431 w 9972"/>
              <a:gd name="connsiteY171" fmla="*/ 10000 h 10000"/>
              <a:gd name="connsiteX172" fmla="*/ 9554 w 9972"/>
              <a:gd name="connsiteY172" fmla="*/ 10000 h 10000"/>
              <a:gd name="connsiteX173" fmla="*/ 9580 w 9972"/>
              <a:gd name="connsiteY173" fmla="*/ 10000 h 10000"/>
              <a:gd name="connsiteX174" fmla="*/ 9703 w 9972"/>
              <a:gd name="connsiteY174" fmla="*/ 10000 h 10000"/>
              <a:gd name="connsiteX175" fmla="*/ 9940 w 9972"/>
              <a:gd name="connsiteY175" fmla="*/ 10000 h 10000"/>
              <a:gd name="connsiteX176" fmla="*/ 9972 w 9972"/>
              <a:gd name="connsiteY176" fmla="*/ 10000 h 10000"/>
              <a:gd name="connsiteX0" fmla="*/ 0 w 9968"/>
              <a:gd name="connsiteY0" fmla="*/ 0 h 10000"/>
              <a:gd name="connsiteX1" fmla="*/ 0 w 9968"/>
              <a:gd name="connsiteY1" fmla="*/ 0 h 10000"/>
              <a:gd name="connsiteX2" fmla="*/ 61 w 9968"/>
              <a:gd name="connsiteY2" fmla="*/ 0 h 10000"/>
              <a:gd name="connsiteX3" fmla="*/ 61 w 9968"/>
              <a:gd name="connsiteY3" fmla="*/ 166 h 10000"/>
              <a:gd name="connsiteX4" fmla="*/ 61 w 9968"/>
              <a:gd name="connsiteY4" fmla="*/ 278 h 10000"/>
              <a:gd name="connsiteX5" fmla="*/ 148 w 9968"/>
              <a:gd name="connsiteY5" fmla="*/ 278 h 10000"/>
              <a:gd name="connsiteX6" fmla="*/ 148 w 9968"/>
              <a:gd name="connsiteY6" fmla="*/ 392 h 10000"/>
              <a:gd name="connsiteX7" fmla="*/ 148 w 9968"/>
              <a:gd name="connsiteY7" fmla="*/ 505 h 10000"/>
              <a:gd name="connsiteX8" fmla="*/ 211 w 9968"/>
              <a:gd name="connsiteY8" fmla="*/ 505 h 10000"/>
              <a:gd name="connsiteX9" fmla="*/ 211 w 9968"/>
              <a:gd name="connsiteY9" fmla="*/ 670 h 10000"/>
              <a:gd name="connsiteX10" fmla="*/ 272 w 9968"/>
              <a:gd name="connsiteY10" fmla="*/ 670 h 10000"/>
              <a:gd name="connsiteX11" fmla="*/ 272 w 9968"/>
              <a:gd name="connsiteY11" fmla="*/ 784 h 10000"/>
              <a:gd name="connsiteX12" fmla="*/ 306 w 9968"/>
              <a:gd name="connsiteY12" fmla="*/ 784 h 10000"/>
              <a:gd name="connsiteX13" fmla="*/ 481 w 9968"/>
              <a:gd name="connsiteY13" fmla="*/ 784 h 10000"/>
              <a:gd name="connsiteX14" fmla="*/ 481 w 9968"/>
              <a:gd name="connsiteY14" fmla="*/ 896 h 10000"/>
              <a:gd name="connsiteX15" fmla="*/ 514 w 9968"/>
              <a:gd name="connsiteY15" fmla="*/ 896 h 10000"/>
              <a:gd name="connsiteX16" fmla="*/ 514 w 9968"/>
              <a:gd name="connsiteY16" fmla="*/ 1011 h 10000"/>
              <a:gd name="connsiteX17" fmla="*/ 632 w 9968"/>
              <a:gd name="connsiteY17" fmla="*/ 1011 h 10000"/>
              <a:gd name="connsiteX18" fmla="*/ 632 w 9968"/>
              <a:gd name="connsiteY18" fmla="*/ 1175 h 10000"/>
              <a:gd name="connsiteX19" fmla="*/ 665 w 9968"/>
              <a:gd name="connsiteY19" fmla="*/ 1175 h 10000"/>
              <a:gd name="connsiteX20" fmla="*/ 665 w 9968"/>
              <a:gd name="connsiteY20" fmla="*/ 1288 h 10000"/>
              <a:gd name="connsiteX21" fmla="*/ 751 w 9968"/>
              <a:gd name="connsiteY21" fmla="*/ 1288 h 10000"/>
              <a:gd name="connsiteX22" fmla="*/ 751 w 9968"/>
              <a:gd name="connsiteY22" fmla="*/ 1401 h 10000"/>
              <a:gd name="connsiteX23" fmla="*/ 812 w 9968"/>
              <a:gd name="connsiteY23" fmla="*/ 1401 h 10000"/>
              <a:gd name="connsiteX24" fmla="*/ 812 w 9968"/>
              <a:gd name="connsiteY24" fmla="*/ 1566 h 10000"/>
              <a:gd name="connsiteX25" fmla="*/ 812 w 9968"/>
              <a:gd name="connsiteY25" fmla="*/ 1793 h 10000"/>
              <a:gd name="connsiteX26" fmla="*/ 840 w 9968"/>
              <a:gd name="connsiteY26" fmla="*/ 1793 h 10000"/>
              <a:gd name="connsiteX27" fmla="*/ 840 w 9968"/>
              <a:gd name="connsiteY27" fmla="*/ 1906 h 10000"/>
              <a:gd name="connsiteX28" fmla="*/ 840 w 9968"/>
              <a:gd name="connsiteY28" fmla="*/ 2080 h 10000"/>
              <a:gd name="connsiteX29" fmla="*/ 840 w 9968"/>
              <a:gd name="connsiteY29" fmla="*/ 2184 h 10000"/>
              <a:gd name="connsiteX30" fmla="*/ 903 w 9968"/>
              <a:gd name="connsiteY30" fmla="*/ 2184 h 10000"/>
              <a:gd name="connsiteX31" fmla="*/ 1084 w 9968"/>
              <a:gd name="connsiteY31" fmla="*/ 2184 h 10000"/>
              <a:gd name="connsiteX32" fmla="*/ 1084 w 9968"/>
              <a:gd name="connsiteY32" fmla="*/ 2298 h 10000"/>
              <a:gd name="connsiteX33" fmla="*/ 1084 w 9968"/>
              <a:gd name="connsiteY33" fmla="*/ 2471 h 10000"/>
              <a:gd name="connsiteX34" fmla="*/ 1139 w 9968"/>
              <a:gd name="connsiteY34" fmla="*/ 2471 h 10000"/>
              <a:gd name="connsiteX35" fmla="*/ 1350 w 9968"/>
              <a:gd name="connsiteY35" fmla="*/ 2471 h 10000"/>
              <a:gd name="connsiteX36" fmla="*/ 1350 w 9968"/>
              <a:gd name="connsiteY36" fmla="*/ 2585 h 10000"/>
              <a:gd name="connsiteX37" fmla="*/ 1384 w 9968"/>
              <a:gd name="connsiteY37" fmla="*/ 2585 h 10000"/>
              <a:gd name="connsiteX38" fmla="*/ 1384 w 9968"/>
              <a:gd name="connsiteY38" fmla="*/ 2698 h 10000"/>
              <a:gd name="connsiteX39" fmla="*/ 1472 w 9968"/>
              <a:gd name="connsiteY39" fmla="*/ 2698 h 10000"/>
              <a:gd name="connsiteX40" fmla="*/ 1472 w 9968"/>
              <a:gd name="connsiteY40" fmla="*/ 2864 h 10000"/>
              <a:gd name="connsiteX41" fmla="*/ 1505 w 9968"/>
              <a:gd name="connsiteY41" fmla="*/ 2864 h 10000"/>
              <a:gd name="connsiteX42" fmla="*/ 1505 w 9968"/>
              <a:gd name="connsiteY42" fmla="*/ 2976 h 10000"/>
              <a:gd name="connsiteX43" fmla="*/ 1533 w 9968"/>
              <a:gd name="connsiteY43" fmla="*/ 2976 h 10000"/>
              <a:gd name="connsiteX44" fmla="*/ 1533 w 9968"/>
              <a:gd name="connsiteY44" fmla="*/ 3089 h 10000"/>
              <a:gd name="connsiteX45" fmla="*/ 1559 w 9968"/>
              <a:gd name="connsiteY45" fmla="*/ 3089 h 10000"/>
              <a:gd name="connsiteX46" fmla="*/ 1592 w 9968"/>
              <a:gd name="connsiteY46" fmla="*/ 3089 h 10000"/>
              <a:gd name="connsiteX47" fmla="*/ 1622 w 9968"/>
              <a:gd name="connsiteY47" fmla="*/ 3089 h 10000"/>
              <a:gd name="connsiteX48" fmla="*/ 1622 w 9968"/>
              <a:gd name="connsiteY48" fmla="*/ 3255 h 10000"/>
              <a:gd name="connsiteX49" fmla="*/ 1622 w 9968"/>
              <a:gd name="connsiteY49" fmla="*/ 3368 h 10000"/>
              <a:gd name="connsiteX50" fmla="*/ 1683 w 9968"/>
              <a:gd name="connsiteY50" fmla="*/ 3368 h 10000"/>
              <a:gd name="connsiteX51" fmla="*/ 1683 w 9968"/>
              <a:gd name="connsiteY51" fmla="*/ 3482 h 10000"/>
              <a:gd name="connsiteX52" fmla="*/ 1892 w 9968"/>
              <a:gd name="connsiteY52" fmla="*/ 3482 h 10000"/>
              <a:gd name="connsiteX53" fmla="*/ 1892 w 9968"/>
              <a:gd name="connsiteY53" fmla="*/ 3646 h 10000"/>
              <a:gd name="connsiteX54" fmla="*/ 1950 w 9968"/>
              <a:gd name="connsiteY54" fmla="*/ 3646 h 10000"/>
              <a:gd name="connsiteX55" fmla="*/ 2103 w 9968"/>
              <a:gd name="connsiteY55" fmla="*/ 3646 h 10000"/>
              <a:gd name="connsiteX56" fmla="*/ 2103 w 9968"/>
              <a:gd name="connsiteY56" fmla="*/ 3760 h 10000"/>
              <a:gd name="connsiteX57" fmla="*/ 2192 w 9968"/>
              <a:gd name="connsiteY57" fmla="*/ 3760 h 10000"/>
              <a:gd name="connsiteX58" fmla="*/ 2223 w 9968"/>
              <a:gd name="connsiteY58" fmla="*/ 3760 h 10000"/>
              <a:gd name="connsiteX59" fmla="*/ 2223 w 9968"/>
              <a:gd name="connsiteY59" fmla="*/ 3872 h 10000"/>
              <a:gd name="connsiteX60" fmla="*/ 2375 w 9968"/>
              <a:gd name="connsiteY60" fmla="*/ 3872 h 10000"/>
              <a:gd name="connsiteX61" fmla="*/ 2375 w 9968"/>
              <a:gd name="connsiteY61" fmla="*/ 4047 h 10000"/>
              <a:gd name="connsiteX62" fmla="*/ 2584 w 9968"/>
              <a:gd name="connsiteY62" fmla="*/ 4047 h 10000"/>
              <a:gd name="connsiteX63" fmla="*/ 2584 w 9968"/>
              <a:gd name="connsiteY63" fmla="*/ 4152 h 10000"/>
              <a:gd name="connsiteX64" fmla="*/ 2673 w 9968"/>
              <a:gd name="connsiteY64" fmla="*/ 4152 h 10000"/>
              <a:gd name="connsiteX65" fmla="*/ 2673 w 9968"/>
              <a:gd name="connsiteY65" fmla="*/ 4325 h 10000"/>
              <a:gd name="connsiteX66" fmla="*/ 2707 w 9968"/>
              <a:gd name="connsiteY66" fmla="*/ 4325 h 10000"/>
              <a:gd name="connsiteX67" fmla="*/ 2707 w 9968"/>
              <a:gd name="connsiteY67" fmla="*/ 4439 h 10000"/>
              <a:gd name="connsiteX68" fmla="*/ 2795 w 9968"/>
              <a:gd name="connsiteY68" fmla="*/ 4439 h 10000"/>
              <a:gd name="connsiteX69" fmla="*/ 2795 w 9968"/>
              <a:gd name="connsiteY69" fmla="*/ 4605 h 10000"/>
              <a:gd name="connsiteX70" fmla="*/ 3155 w 9968"/>
              <a:gd name="connsiteY70" fmla="*/ 4605 h 10000"/>
              <a:gd name="connsiteX71" fmla="*/ 3182 w 9968"/>
              <a:gd name="connsiteY71" fmla="*/ 4605 h 10000"/>
              <a:gd name="connsiteX72" fmla="*/ 3304 w 9968"/>
              <a:gd name="connsiteY72" fmla="*/ 4605 h 10000"/>
              <a:gd name="connsiteX73" fmla="*/ 3304 w 9968"/>
              <a:gd name="connsiteY73" fmla="*/ 4717 h 10000"/>
              <a:gd name="connsiteX74" fmla="*/ 3304 w 9968"/>
              <a:gd name="connsiteY74" fmla="*/ 4883 h 10000"/>
              <a:gd name="connsiteX75" fmla="*/ 3330 w 9968"/>
              <a:gd name="connsiteY75" fmla="*/ 4883 h 10000"/>
              <a:gd name="connsiteX76" fmla="*/ 3330 w 9968"/>
              <a:gd name="connsiteY76" fmla="*/ 4995 h 10000"/>
              <a:gd name="connsiteX77" fmla="*/ 3453 w 9968"/>
              <a:gd name="connsiteY77" fmla="*/ 4995 h 10000"/>
              <a:gd name="connsiteX78" fmla="*/ 3542 w 9968"/>
              <a:gd name="connsiteY78" fmla="*/ 4995 h 10000"/>
              <a:gd name="connsiteX79" fmla="*/ 3542 w 9968"/>
              <a:gd name="connsiteY79" fmla="*/ 5283 h 10000"/>
              <a:gd name="connsiteX80" fmla="*/ 3752 w 9968"/>
              <a:gd name="connsiteY80" fmla="*/ 5283 h 10000"/>
              <a:gd name="connsiteX81" fmla="*/ 3752 w 9968"/>
              <a:gd name="connsiteY81" fmla="*/ 5447 h 10000"/>
              <a:gd name="connsiteX82" fmla="*/ 3813 w 9968"/>
              <a:gd name="connsiteY82" fmla="*/ 5447 h 10000"/>
              <a:gd name="connsiteX83" fmla="*/ 3813 w 9968"/>
              <a:gd name="connsiteY83" fmla="*/ 5561 h 10000"/>
              <a:gd name="connsiteX84" fmla="*/ 3845 w 9968"/>
              <a:gd name="connsiteY84" fmla="*/ 5561 h 10000"/>
              <a:gd name="connsiteX85" fmla="*/ 3845 w 9968"/>
              <a:gd name="connsiteY85" fmla="*/ 5726 h 10000"/>
              <a:gd name="connsiteX86" fmla="*/ 3904 w 9968"/>
              <a:gd name="connsiteY86" fmla="*/ 5726 h 10000"/>
              <a:gd name="connsiteX87" fmla="*/ 3904 w 9968"/>
              <a:gd name="connsiteY87" fmla="*/ 5840 h 10000"/>
              <a:gd name="connsiteX88" fmla="*/ 3935 w 9968"/>
              <a:gd name="connsiteY88" fmla="*/ 5840 h 10000"/>
              <a:gd name="connsiteX89" fmla="*/ 3935 w 9968"/>
              <a:gd name="connsiteY89" fmla="*/ 6013 h 10000"/>
              <a:gd name="connsiteX90" fmla="*/ 4324 w 9968"/>
              <a:gd name="connsiteY90" fmla="*/ 6013 h 10000"/>
              <a:gd name="connsiteX91" fmla="*/ 4324 w 9968"/>
              <a:gd name="connsiteY91" fmla="*/ 6128 h 10000"/>
              <a:gd name="connsiteX92" fmla="*/ 4414 w 9968"/>
              <a:gd name="connsiteY92" fmla="*/ 6128 h 10000"/>
              <a:gd name="connsiteX93" fmla="*/ 4414 w 9968"/>
              <a:gd name="connsiteY93" fmla="*/ 6292 h 10000"/>
              <a:gd name="connsiteX94" fmla="*/ 4655 w 9968"/>
              <a:gd name="connsiteY94" fmla="*/ 6292 h 10000"/>
              <a:gd name="connsiteX95" fmla="*/ 4655 w 9968"/>
              <a:gd name="connsiteY95" fmla="*/ 6406 h 10000"/>
              <a:gd name="connsiteX96" fmla="*/ 4682 w 9968"/>
              <a:gd name="connsiteY96" fmla="*/ 6406 h 10000"/>
              <a:gd name="connsiteX97" fmla="*/ 4715 w 9968"/>
              <a:gd name="connsiteY97" fmla="*/ 6406 h 10000"/>
              <a:gd name="connsiteX98" fmla="*/ 4715 w 9968"/>
              <a:gd name="connsiteY98" fmla="*/ 6571 h 10000"/>
              <a:gd name="connsiteX99" fmla="*/ 4952 w 9968"/>
              <a:gd name="connsiteY99" fmla="*/ 6571 h 10000"/>
              <a:gd name="connsiteX100" fmla="*/ 4952 w 9968"/>
              <a:gd name="connsiteY100" fmla="*/ 6684 h 10000"/>
              <a:gd name="connsiteX101" fmla="*/ 5015 w 9968"/>
              <a:gd name="connsiteY101" fmla="*/ 6684 h 10000"/>
              <a:gd name="connsiteX102" fmla="*/ 5015 w 9968"/>
              <a:gd name="connsiteY102" fmla="*/ 6858 h 10000"/>
              <a:gd name="connsiteX103" fmla="*/ 5046 w 9968"/>
              <a:gd name="connsiteY103" fmla="*/ 6858 h 10000"/>
              <a:gd name="connsiteX104" fmla="*/ 5046 w 9968"/>
              <a:gd name="connsiteY104" fmla="*/ 6963 h 10000"/>
              <a:gd name="connsiteX105" fmla="*/ 5523 w 9968"/>
              <a:gd name="connsiteY105" fmla="*/ 6963 h 10000"/>
              <a:gd name="connsiteX106" fmla="*/ 5523 w 9968"/>
              <a:gd name="connsiteY106" fmla="*/ 7136 h 10000"/>
              <a:gd name="connsiteX107" fmla="*/ 5584 w 9968"/>
              <a:gd name="connsiteY107" fmla="*/ 7136 h 10000"/>
              <a:gd name="connsiteX108" fmla="*/ 5795 w 9968"/>
              <a:gd name="connsiteY108" fmla="*/ 7136 h 10000"/>
              <a:gd name="connsiteX109" fmla="*/ 5795 w 9968"/>
              <a:gd name="connsiteY109" fmla="*/ 7302 h 10000"/>
              <a:gd name="connsiteX110" fmla="*/ 6307 w 9968"/>
              <a:gd name="connsiteY110" fmla="*/ 7302 h 10000"/>
              <a:gd name="connsiteX111" fmla="*/ 6307 w 9968"/>
              <a:gd name="connsiteY111" fmla="*/ 7414 h 10000"/>
              <a:gd name="connsiteX112" fmla="*/ 6365 w 9968"/>
              <a:gd name="connsiteY112" fmla="*/ 7414 h 10000"/>
              <a:gd name="connsiteX113" fmla="*/ 6365 w 9968"/>
              <a:gd name="connsiteY113" fmla="*/ 7581 h 10000"/>
              <a:gd name="connsiteX114" fmla="*/ 6547 w 9968"/>
              <a:gd name="connsiteY114" fmla="*/ 7581 h 10000"/>
              <a:gd name="connsiteX115" fmla="*/ 6547 w 9968"/>
              <a:gd name="connsiteY115" fmla="*/ 7694 h 10000"/>
              <a:gd name="connsiteX116" fmla="*/ 6574 w 9968"/>
              <a:gd name="connsiteY116" fmla="*/ 7694 h 10000"/>
              <a:gd name="connsiteX117" fmla="*/ 6574 w 9968"/>
              <a:gd name="connsiteY117" fmla="*/ 7867 h 10000"/>
              <a:gd name="connsiteX118" fmla="*/ 6846 w 9968"/>
              <a:gd name="connsiteY118" fmla="*/ 7867 h 10000"/>
              <a:gd name="connsiteX119" fmla="*/ 6846 w 9968"/>
              <a:gd name="connsiteY119" fmla="*/ 8033 h 10000"/>
              <a:gd name="connsiteX120" fmla="*/ 6874 w 9968"/>
              <a:gd name="connsiteY120" fmla="*/ 8033 h 10000"/>
              <a:gd name="connsiteX121" fmla="*/ 6874 w 9968"/>
              <a:gd name="connsiteY121" fmla="*/ 8147 h 10000"/>
              <a:gd name="connsiteX122" fmla="*/ 6934 w 9968"/>
              <a:gd name="connsiteY122" fmla="*/ 8147 h 10000"/>
              <a:gd name="connsiteX123" fmla="*/ 6934 w 9968"/>
              <a:gd name="connsiteY123" fmla="*/ 8311 h 10000"/>
              <a:gd name="connsiteX124" fmla="*/ 7085 w 9968"/>
              <a:gd name="connsiteY124" fmla="*/ 8311 h 10000"/>
              <a:gd name="connsiteX125" fmla="*/ 7118 w 9968"/>
              <a:gd name="connsiteY125" fmla="*/ 8311 h 10000"/>
              <a:gd name="connsiteX126" fmla="*/ 7178 w 9968"/>
              <a:gd name="connsiteY126" fmla="*/ 8311 h 10000"/>
              <a:gd name="connsiteX127" fmla="*/ 7205 w 9968"/>
              <a:gd name="connsiteY127" fmla="*/ 8311 h 10000"/>
              <a:gd name="connsiteX128" fmla="*/ 7266 w 9968"/>
              <a:gd name="connsiteY128" fmla="*/ 8311 h 10000"/>
              <a:gd name="connsiteX129" fmla="*/ 7294 w 9968"/>
              <a:gd name="connsiteY129" fmla="*/ 8311 h 10000"/>
              <a:gd name="connsiteX130" fmla="*/ 7356 w 9968"/>
              <a:gd name="connsiteY130" fmla="*/ 8311 h 10000"/>
              <a:gd name="connsiteX131" fmla="*/ 7356 w 9968"/>
              <a:gd name="connsiteY131" fmla="*/ 8485 h 10000"/>
              <a:gd name="connsiteX132" fmla="*/ 7389 w 9968"/>
              <a:gd name="connsiteY132" fmla="*/ 8485 h 10000"/>
              <a:gd name="connsiteX133" fmla="*/ 7416 w 9968"/>
              <a:gd name="connsiteY133" fmla="*/ 8485 h 10000"/>
              <a:gd name="connsiteX134" fmla="*/ 7449 w 9968"/>
              <a:gd name="connsiteY134" fmla="*/ 8485 h 10000"/>
              <a:gd name="connsiteX135" fmla="*/ 7505 w 9968"/>
              <a:gd name="connsiteY135" fmla="*/ 8485 h 10000"/>
              <a:gd name="connsiteX136" fmla="*/ 7538 w 9968"/>
              <a:gd name="connsiteY136" fmla="*/ 8485 h 10000"/>
              <a:gd name="connsiteX137" fmla="*/ 7538 w 9968"/>
              <a:gd name="connsiteY137" fmla="*/ 8712 h 10000"/>
              <a:gd name="connsiteX138" fmla="*/ 7565 w 9968"/>
              <a:gd name="connsiteY138" fmla="*/ 8712 h 10000"/>
              <a:gd name="connsiteX139" fmla="*/ 7626 w 9968"/>
              <a:gd name="connsiteY139" fmla="*/ 8712 h 10000"/>
              <a:gd name="connsiteX140" fmla="*/ 7717 w 9968"/>
              <a:gd name="connsiteY140" fmla="*/ 8712 h 10000"/>
              <a:gd name="connsiteX141" fmla="*/ 7776 w 9968"/>
              <a:gd name="connsiteY141" fmla="*/ 8712 h 10000"/>
              <a:gd name="connsiteX142" fmla="*/ 7810 w 9968"/>
              <a:gd name="connsiteY142" fmla="*/ 8712 h 10000"/>
              <a:gd name="connsiteX143" fmla="*/ 7810 w 9968"/>
              <a:gd name="connsiteY143" fmla="*/ 8877 h 10000"/>
              <a:gd name="connsiteX144" fmla="*/ 7866 w 9968"/>
              <a:gd name="connsiteY144" fmla="*/ 8877 h 10000"/>
              <a:gd name="connsiteX145" fmla="*/ 7896 w 9968"/>
              <a:gd name="connsiteY145" fmla="*/ 8877 h 10000"/>
              <a:gd name="connsiteX146" fmla="*/ 7957 w 9968"/>
              <a:gd name="connsiteY146" fmla="*/ 8877 h 10000"/>
              <a:gd name="connsiteX147" fmla="*/ 7984 w 9968"/>
              <a:gd name="connsiteY147" fmla="*/ 8877 h 10000"/>
              <a:gd name="connsiteX148" fmla="*/ 8019 w 9968"/>
              <a:gd name="connsiteY148" fmla="*/ 8877 h 10000"/>
              <a:gd name="connsiteX149" fmla="*/ 8136 w 9968"/>
              <a:gd name="connsiteY149" fmla="*/ 8877 h 10000"/>
              <a:gd name="connsiteX150" fmla="*/ 8168 w 9968"/>
              <a:gd name="connsiteY150" fmla="*/ 8877 h 10000"/>
              <a:gd name="connsiteX151" fmla="*/ 8168 w 9968"/>
              <a:gd name="connsiteY151" fmla="*/ 9155 h 10000"/>
              <a:gd name="connsiteX152" fmla="*/ 8197 w 9968"/>
              <a:gd name="connsiteY152" fmla="*/ 9155 h 10000"/>
              <a:gd name="connsiteX153" fmla="*/ 8229 w 9968"/>
              <a:gd name="connsiteY153" fmla="*/ 9155 h 10000"/>
              <a:gd name="connsiteX154" fmla="*/ 8285 w 9968"/>
              <a:gd name="connsiteY154" fmla="*/ 9155 h 10000"/>
              <a:gd name="connsiteX155" fmla="*/ 8346 w 9968"/>
              <a:gd name="connsiteY155" fmla="*/ 9155 h 10000"/>
              <a:gd name="connsiteX156" fmla="*/ 8407 w 9968"/>
              <a:gd name="connsiteY156" fmla="*/ 9155 h 10000"/>
              <a:gd name="connsiteX157" fmla="*/ 8618 w 9968"/>
              <a:gd name="connsiteY157" fmla="*/ 9155 h 10000"/>
              <a:gd name="connsiteX158" fmla="*/ 8618 w 9968"/>
              <a:gd name="connsiteY158" fmla="*/ 9495 h 10000"/>
              <a:gd name="connsiteX159" fmla="*/ 8644 w 9968"/>
              <a:gd name="connsiteY159" fmla="*/ 9495 h 10000"/>
              <a:gd name="connsiteX160" fmla="*/ 8705 w 9968"/>
              <a:gd name="connsiteY160" fmla="*/ 9495 h 10000"/>
              <a:gd name="connsiteX161" fmla="*/ 8738 w 9968"/>
              <a:gd name="connsiteY161" fmla="*/ 9495 h 10000"/>
              <a:gd name="connsiteX162" fmla="*/ 8768 w 9968"/>
              <a:gd name="connsiteY162" fmla="*/ 9495 h 10000"/>
              <a:gd name="connsiteX163" fmla="*/ 8855 w 9968"/>
              <a:gd name="connsiteY163" fmla="*/ 9495 h 10000"/>
              <a:gd name="connsiteX164" fmla="*/ 9008 w 9968"/>
              <a:gd name="connsiteY164" fmla="*/ 9495 h 10000"/>
              <a:gd name="connsiteX165" fmla="*/ 9038 w 9968"/>
              <a:gd name="connsiteY165" fmla="*/ 9495 h 10000"/>
              <a:gd name="connsiteX166" fmla="*/ 9038 w 9968"/>
              <a:gd name="connsiteY166" fmla="*/ 10000 h 10000"/>
              <a:gd name="connsiteX167" fmla="*/ 9161 w 9968"/>
              <a:gd name="connsiteY167" fmla="*/ 10000 h 10000"/>
              <a:gd name="connsiteX168" fmla="*/ 9221 w 9968"/>
              <a:gd name="connsiteY168" fmla="*/ 10000 h 10000"/>
              <a:gd name="connsiteX169" fmla="*/ 9370 w 9968"/>
              <a:gd name="connsiteY169" fmla="*/ 10000 h 10000"/>
              <a:gd name="connsiteX170" fmla="*/ 9430 w 9968"/>
              <a:gd name="connsiteY170" fmla="*/ 10000 h 10000"/>
              <a:gd name="connsiteX171" fmla="*/ 9457 w 9968"/>
              <a:gd name="connsiteY171" fmla="*/ 10000 h 10000"/>
              <a:gd name="connsiteX172" fmla="*/ 9581 w 9968"/>
              <a:gd name="connsiteY172" fmla="*/ 10000 h 10000"/>
              <a:gd name="connsiteX173" fmla="*/ 9607 w 9968"/>
              <a:gd name="connsiteY173" fmla="*/ 10000 h 10000"/>
              <a:gd name="connsiteX174" fmla="*/ 9730 w 9968"/>
              <a:gd name="connsiteY174" fmla="*/ 10000 h 10000"/>
              <a:gd name="connsiteX175" fmla="*/ 9968 w 9968"/>
              <a:gd name="connsiteY175" fmla="*/ 10000 h 10000"/>
              <a:gd name="connsiteX0" fmla="*/ 0 w 9761"/>
              <a:gd name="connsiteY0" fmla="*/ 0 h 10000"/>
              <a:gd name="connsiteX1" fmla="*/ 0 w 9761"/>
              <a:gd name="connsiteY1" fmla="*/ 0 h 10000"/>
              <a:gd name="connsiteX2" fmla="*/ 61 w 9761"/>
              <a:gd name="connsiteY2" fmla="*/ 0 h 10000"/>
              <a:gd name="connsiteX3" fmla="*/ 61 w 9761"/>
              <a:gd name="connsiteY3" fmla="*/ 166 h 10000"/>
              <a:gd name="connsiteX4" fmla="*/ 61 w 9761"/>
              <a:gd name="connsiteY4" fmla="*/ 278 h 10000"/>
              <a:gd name="connsiteX5" fmla="*/ 148 w 9761"/>
              <a:gd name="connsiteY5" fmla="*/ 278 h 10000"/>
              <a:gd name="connsiteX6" fmla="*/ 148 w 9761"/>
              <a:gd name="connsiteY6" fmla="*/ 392 h 10000"/>
              <a:gd name="connsiteX7" fmla="*/ 148 w 9761"/>
              <a:gd name="connsiteY7" fmla="*/ 505 h 10000"/>
              <a:gd name="connsiteX8" fmla="*/ 212 w 9761"/>
              <a:gd name="connsiteY8" fmla="*/ 505 h 10000"/>
              <a:gd name="connsiteX9" fmla="*/ 212 w 9761"/>
              <a:gd name="connsiteY9" fmla="*/ 670 h 10000"/>
              <a:gd name="connsiteX10" fmla="*/ 273 w 9761"/>
              <a:gd name="connsiteY10" fmla="*/ 670 h 10000"/>
              <a:gd name="connsiteX11" fmla="*/ 273 w 9761"/>
              <a:gd name="connsiteY11" fmla="*/ 784 h 10000"/>
              <a:gd name="connsiteX12" fmla="*/ 307 w 9761"/>
              <a:gd name="connsiteY12" fmla="*/ 784 h 10000"/>
              <a:gd name="connsiteX13" fmla="*/ 483 w 9761"/>
              <a:gd name="connsiteY13" fmla="*/ 784 h 10000"/>
              <a:gd name="connsiteX14" fmla="*/ 483 w 9761"/>
              <a:gd name="connsiteY14" fmla="*/ 896 h 10000"/>
              <a:gd name="connsiteX15" fmla="*/ 516 w 9761"/>
              <a:gd name="connsiteY15" fmla="*/ 896 h 10000"/>
              <a:gd name="connsiteX16" fmla="*/ 516 w 9761"/>
              <a:gd name="connsiteY16" fmla="*/ 1011 h 10000"/>
              <a:gd name="connsiteX17" fmla="*/ 634 w 9761"/>
              <a:gd name="connsiteY17" fmla="*/ 1011 h 10000"/>
              <a:gd name="connsiteX18" fmla="*/ 634 w 9761"/>
              <a:gd name="connsiteY18" fmla="*/ 1175 h 10000"/>
              <a:gd name="connsiteX19" fmla="*/ 667 w 9761"/>
              <a:gd name="connsiteY19" fmla="*/ 1175 h 10000"/>
              <a:gd name="connsiteX20" fmla="*/ 667 w 9761"/>
              <a:gd name="connsiteY20" fmla="*/ 1288 h 10000"/>
              <a:gd name="connsiteX21" fmla="*/ 753 w 9761"/>
              <a:gd name="connsiteY21" fmla="*/ 1288 h 10000"/>
              <a:gd name="connsiteX22" fmla="*/ 753 w 9761"/>
              <a:gd name="connsiteY22" fmla="*/ 1401 h 10000"/>
              <a:gd name="connsiteX23" fmla="*/ 815 w 9761"/>
              <a:gd name="connsiteY23" fmla="*/ 1401 h 10000"/>
              <a:gd name="connsiteX24" fmla="*/ 815 w 9761"/>
              <a:gd name="connsiteY24" fmla="*/ 1566 h 10000"/>
              <a:gd name="connsiteX25" fmla="*/ 815 w 9761"/>
              <a:gd name="connsiteY25" fmla="*/ 1793 h 10000"/>
              <a:gd name="connsiteX26" fmla="*/ 843 w 9761"/>
              <a:gd name="connsiteY26" fmla="*/ 1793 h 10000"/>
              <a:gd name="connsiteX27" fmla="*/ 843 w 9761"/>
              <a:gd name="connsiteY27" fmla="*/ 1906 h 10000"/>
              <a:gd name="connsiteX28" fmla="*/ 843 w 9761"/>
              <a:gd name="connsiteY28" fmla="*/ 2080 h 10000"/>
              <a:gd name="connsiteX29" fmla="*/ 843 w 9761"/>
              <a:gd name="connsiteY29" fmla="*/ 2184 h 10000"/>
              <a:gd name="connsiteX30" fmla="*/ 906 w 9761"/>
              <a:gd name="connsiteY30" fmla="*/ 2184 h 10000"/>
              <a:gd name="connsiteX31" fmla="*/ 1087 w 9761"/>
              <a:gd name="connsiteY31" fmla="*/ 2184 h 10000"/>
              <a:gd name="connsiteX32" fmla="*/ 1087 w 9761"/>
              <a:gd name="connsiteY32" fmla="*/ 2298 h 10000"/>
              <a:gd name="connsiteX33" fmla="*/ 1087 w 9761"/>
              <a:gd name="connsiteY33" fmla="*/ 2471 h 10000"/>
              <a:gd name="connsiteX34" fmla="*/ 1143 w 9761"/>
              <a:gd name="connsiteY34" fmla="*/ 2471 h 10000"/>
              <a:gd name="connsiteX35" fmla="*/ 1354 w 9761"/>
              <a:gd name="connsiteY35" fmla="*/ 2471 h 10000"/>
              <a:gd name="connsiteX36" fmla="*/ 1354 w 9761"/>
              <a:gd name="connsiteY36" fmla="*/ 2585 h 10000"/>
              <a:gd name="connsiteX37" fmla="*/ 1388 w 9761"/>
              <a:gd name="connsiteY37" fmla="*/ 2585 h 10000"/>
              <a:gd name="connsiteX38" fmla="*/ 1388 w 9761"/>
              <a:gd name="connsiteY38" fmla="*/ 2698 h 10000"/>
              <a:gd name="connsiteX39" fmla="*/ 1477 w 9761"/>
              <a:gd name="connsiteY39" fmla="*/ 2698 h 10000"/>
              <a:gd name="connsiteX40" fmla="*/ 1477 w 9761"/>
              <a:gd name="connsiteY40" fmla="*/ 2864 h 10000"/>
              <a:gd name="connsiteX41" fmla="*/ 1510 w 9761"/>
              <a:gd name="connsiteY41" fmla="*/ 2864 h 10000"/>
              <a:gd name="connsiteX42" fmla="*/ 1510 w 9761"/>
              <a:gd name="connsiteY42" fmla="*/ 2976 h 10000"/>
              <a:gd name="connsiteX43" fmla="*/ 1538 w 9761"/>
              <a:gd name="connsiteY43" fmla="*/ 2976 h 10000"/>
              <a:gd name="connsiteX44" fmla="*/ 1538 w 9761"/>
              <a:gd name="connsiteY44" fmla="*/ 3089 h 10000"/>
              <a:gd name="connsiteX45" fmla="*/ 1564 w 9761"/>
              <a:gd name="connsiteY45" fmla="*/ 3089 h 10000"/>
              <a:gd name="connsiteX46" fmla="*/ 1597 w 9761"/>
              <a:gd name="connsiteY46" fmla="*/ 3089 h 10000"/>
              <a:gd name="connsiteX47" fmla="*/ 1627 w 9761"/>
              <a:gd name="connsiteY47" fmla="*/ 3089 h 10000"/>
              <a:gd name="connsiteX48" fmla="*/ 1627 w 9761"/>
              <a:gd name="connsiteY48" fmla="*/ 3255 h 10000"/>
              <a:gd name="connsiteX49" fmla="*/ 1627 w 9761"/>
              <a:gd name="connsiteY49" fmla="*/ 3368 h 10000"/>
              <a:gd name="connsiteX50" fmla="*/ 1688 w 9761"/>
              <a:gd name="connsiteY50" fmla="*/ 3368 h 10000"/>
              <a:gd name="connsiteX51" fmla="*/ 1688 w 9761"/>
              <a:gd name="connsiteY51" fmla="*/ 3482 h 10000"/>
              <a:gd name="connsiteX52" fmla="*/ 1898 w 9761"/>
              <a:gd name="connsiteY52" fmla="*/ 3482 h 10000"/>
              <a:gd name="connsiteX53" fmla="*/ 1898 w 9761"/>
              <a:gd name="connsiteY53" fmla="*/ 3646 h 10000"/>
              <a:gd name="connsiteX54" fmla="*/ 1956 w 9761"/>
              <a:gd name="connsiteY54" fmla="*/ 3646 h 10000"/>
              <a:gd name="connsiteX55" fmla="*/ 2110 w 9761"/>
              <a:gd name="connsiteY55" fmla="*/ 3646 h 10000"/>
              <a:gd name="connsiteX56" fmla="*/ 2110 w 9761"/>
              <a:gd name="connsiteY56" fmla="*/ 3760 h 10000"/>
              <a:gd name="connsiteX57" fmla="*/ 2199 w 9761"/>
              <a:gd name="connsiteY57" fmla="*/ 3760 h 10000"/>
              <a:gd name="connsiteX58" fmla="*/ 2230 w 9761"/>
              <a:gd name="connsiteY58" fmla="*/ 3760 h 10000"/>
              <a:gd name="connsiteX59" fmla="*/ 2230 w 9761"/>
              <a:gd name="connsiteY59" fmla="*/ 3872 h 10000"/>
              <a:gd name="connsiteX60" fmla="*/ 2383 w 9761"/>
              <a:gd name="connsiteY60" fmla="*/ 3872 h 10000"/>
              <a:gd name="connsiteX61" fmla="*/ 2383 w 9761"/>
              <a:gd name="connsiteY61" fmla="*/ 4047 h 10000"/>
              <a:gd name="connsiteX62" fmla="*/ 2592 w 9761"/>
              <a:gd name="connsiteY62" fmla="*/ 4047 h 10000"/>
              <a:gd name="connsiteX63" fmla="*/ 2592 w 9761"/>
              <a:gd name="connsiteY63" fmla="*/ 4152 h 10000"/>
              <a:gd name="connsiteX64" fmla="*/ 2682 w 9761"/>
              <a:gd name="connsiteY64" fmla="*/ 4152 h 10000"/>
              <a:gd name="connsiteX65" fmla="*/ 2682 w 9761"/>
              <a:gd name="connsiteY65" fmla="*/ 4325 h 10000"/>
              <a:gd name="connsiteX66" fmla="*/ 2716 w 9761"/>
              <a:gd name="connsiteY66" fmla="*/ 4325 h 10000"/>
              <a:gd name="connsiteX67" fmla="*/ 2716 w 9761"/>
              <a:gd name="connsiteY67" fmla="*/ 4439 h 10000"/>
              <a:gd name="connsiteX68" fmla="*/ 2804 w 9761"/>
              <a:gd name="connsiteY68" fmla="*/ 4439 h 10000"/>
              <a:gd name="connsiteX69" fmla="*/ 2804 w 9761"/>
              <a:gd name="connsiteY69" fmla="*/ 4605 h 10000"/>
              <a:gd name="connsiteX70" fmla="*/ 3165 w 9761"/>
              <a:gd name="connsiteY70" fmla="*/ 4605 h 10000"/>
              <a:gd name="connsiteX71" fmla="*/ 3192 w 9761"/>
              <a:gd name="connsiteY71" fmla="*/ 4605 h 10000"/>
              <a:gd name="connsiteX72" fmla="*/ 3315 w 9761"/>
              <a:gd name="connsiteY72" fmla="*/ 4605 h 10000"/>
              <a:gd name="connsiteX73" fmla="*/ 3315 w 9761"/>
              <a:gd name="connsiteY73" fmla="*/ 4717 h 10000"/>
              <a:gd name="connsiteX74" fmla="*/ 3315 w 9761"/>
              <a:gd name="connsiteY74" fmla="*/ 4883 h 10000"/>
              <a:gd name="connsiteX75" fmla="*/ 3341 w 9761"/>
              <a:gd name="connsiteY75" fmla="*/ 4883 h 10000"/>
              <a:gd name="connsiteX76" fmla="*/ 3341 w 9761"/>
              <a:gd name="connsiteY76" fmla="*/ 4995 h 10000"/>
              <a:gd name="connsiteX77" fmla="*/ 3464 w 9761"/>
              <a:gd name="connsiteY77" fmla="*/ 4995 h 10000"/>
              <a:gd name="connsiteX78" fmla="*/ 3553 w 9761"/>
              <a:gd name="connsiteY78" fmla="*/ 4995 h 10000"/>
              <a:gd name="connsiteX79" fmla="*/ 3553 w 9761"/>
              <a:gd name="connsiteY79" fmla="*/ 5283 h 10000"/>
              <a:gd name="connsiteX80" fmla="*/ 3764 w 9761"/>
              <a:gd name="connsiteY80" fmla="*/ 5283 h 10000"/>
              <a:gd name="connsiteX81" fmla="*/ 3764 w 9761"/>
              <a:gd name="connsiteY81" fmla="*/ 5447 h 10000"/>
              <a:gd name="connsiteX82" fmla="*/ 3825 w 9761"/>
              <a:gd name="connsiteY82" fmla="*/ 5447 h 10000"/>
              <a:gd name="connsiteX83" fmla="*/ 3825 w 9761"/>
              <a:gd name="connsiteY83" fmla="*/ 5561 h 10000"/>
              <a:gd name="connsiteX84" fmla="*/ 3857 w 9761"/>
              <a:gd name="connsiteY84" fmla="*/ 5561 h 10000"/>
              <a:gd name="connsiteX85" fmla="*/ 3857 w 9761"/>
              <a:gd name="connsiteY85" fmla="*/ 5726 h 10000"/>
              <a:gd name="connsiteX86" fmla="*/ 3917 w 9761"/>
              <a:gd name="connsiteY86" fmla="*/ 5726 h 10000"/>
              <a:gd name="connsiteX87" fmla="*/ 3917 w 9761"/>
              <a:gd name="connsiteY87" fmla="*/ 5840 h 10000"/>
              <a:gd name="connsiteX88" fmla="*/ 3948 w 9761"/>
              <a:gd name="connsiteY88" fmla="*/ 5840 h 10000"/>
              <a:gd name="connsiteX89" fmla="*/ 3948 w 9761"/>
              <a:gd name="connsiteY89" fmla="*/ 6013 h 10000"/>
              <a:gd name="connsiteX90" fmla="*/ 4338 w 9761"/>
              <a:gd name="connsiteY90" fmla="*/ 6013 h 10000"/>
              <a:gd name="connsiteX91" fmla="*/ 4338 w 9761"/>
              <a:gd name="connsiteY91" fmla="*/ 6128 h 10000"/>
              <a:gd name="connsiteX92" fmla="*/ 4428 w 9761"/>
              <a:gd name="connsiteY92" fmla="*/ 6128 h 10000"/>
              <a:gd name="connsiteX93" fmla="*/ 4428 w 9761"/>
              <a:gd name="connsiteY93" fmla="*/ 6292 h 10000"/>
              <a:gd name="connsiteX94" fmla="*/ 4670 w 9761"/>
              <a:gd name="connsiteY94" fmla="*/ 6292 h 10000"/>
              <a:gd name="connsiteX95" fmla="*/ 4670 w 9761"/>
              <a:gd name="connsiteY95" fmla="*/ 6406 h 10000"/>
              <a:gd name="connsiteX96" fmla="*/ 4697 w 9761"/>
              <a:gd name="connsiteY96" fmla="*/ 6406 h 10000"/>
              <a:gd name="connsiteX97" fmla="*/ 4730 w 9761"/>
              <a:gd name="connsiteY97" fmla="*/ 6406 h 10000"/>
              <a:gd name="connsiteX98" fmla="*/ 4730 w 9761"/>
              <a:gd name="connsiteY98" fmla="*/ 6571 h 10000"/>
              <a:gd name="connsiteX99" fmla="*/ 4968 w 9761"/>
              <a:gd name="connsiteY99" fmla="*/ 6571 h 10000"/>
              <a:gd name="connsiteX100" fmla="*/ 4968 w 9761"/>
              <a:gd name="connsiteY100" fmla="*/ 6684 h 10000"/>
              <a:gd name="connsiteX101" fmla="*/ 5031 w 9761"/>
              <a:gd name="connsiteY101" fmla="*/ 6684 h 10000"/>
              <a:gd name="connsiteX102" fmla="*/ 5031 w 9761"/>
              <a:gd name="connsiteY102" fmla="*/ 6858 h 10000"/>
              <a:gd name="connsiteX103" fmla="*/ 5062 w 9761"/>
              <a:gd name="connsiteY103" fmla="*/ 6858 h 10000"/>
              <a:gd name="connsiteX104" fmla="*/ 5062 w 9761"/>
              <a:gd name="connsiteY104" fmla="*/ 6963 h 10000"/>
              <a:gd name="connsiteX105" fmla="*/ 5541 w 9761"/>
              <a:gd name="connsiteY105" fmla="*/ 6963 h 10000"/>
              <a:gd name="connsiteX106" fmla="*/ 5541 w 9761"/>
              <a:gd name="connsiteY106" fmla="*/ 7136 h 10000"/>
              <a:gd name="connsiteX107" fmla="*/ 5602 w 9761"/>
              <a:gd name="connsiteY107" fmla="*/ 7136 h 10000"/>
              <a:gd name="connsiteX108" fmla="*/ 5814 w 9761"/>
              <a:gd name="connsiteY108" fmla="*/ 7136 h 10000"/>
              <a:gd name="connsiteX109" fmla="*/ 5814 w 9761"/>
              <a:gd name="connsiteY109" fmla="*/ 7302 h 10000"/>
              <a:gd name="connsiteX110" fmla="*/ 6327 w 9761"/>
              <a:gd name="connsiteY110" fmla="*/ 7302 h 10000"/>
              <a:gd name="connsiteX111" fmla="*/ 6327 w 9761"/>
              <a:gd name="connsiteY111" fmla="*/ 7414 h 10000"/>
              <a:gd name="connsiteX112" fmla="*/ 6385 w 9761"/>
              <a:gd name="connsiteY112" fmla="*/ 7414 h 10000"/>
              <a:gd name="connsiteX113" fmla="*/ 6385 w 9761"/>
              <a:gd name="connsiteY113" fmla="*/ 7581 h 10000"/>
              <a:gd name="connsiteX114" fmla="*/ 6568 w 9761"/>
              <a:gd name="connsiteY114" fmla="*/ 7581 h 10000"/>
              <a:gd name="connsiteX115" fmla="*/ 6568 w 9761"/>
              <a:gd name="connsiteY115" fmla="*/ 7694 h 10000"/>
              <a:gd name="connsiteX116" fmla="*/ 6595 w 9761"/>
              <a:gd name="connsiteY116" fmla="*/ 7694 h 10000"/>
              <a:gd name="connsiteX117" fmla="*/ 6595 w 9761"/>
              <a:gd name="connsiteY117" fmla="*/ 7867 h 10000"/>
              <a:gd name="connsiteX118" fmla="*/ 6868 w 9761"/>
              <a:gd name="connsiteY118" fmla="*/ 7867 h 10000"/>
              <a:gd name="connsiteX119" fmla="*/ 6868 w 9761"/>
              <a:gd name="connsiteY119" fmla="*/ 8033 h 10000"/>
              <a:gd name="connsiteX120" fmla="*/ 6896 w 9761"/>
              <a:gd name="connsiteY120" fmla="*/ 8033 h 10000"/>
              <a:gd name="connsiteX121" fmla="*/ 6896 w 9761"/>
              <a:gd name="connsiteY121" fmla="*/ 8147 h 10000"/>
              <a:gd name="connsiteX122" fmla="*/ 6956 w 9761"/>
              <a:gd name="connsiteY122" fmla="*/ 8147 h 10000"/>
              <a:gd name="connsiteX123" fmla="*/ 6956 w 9761"/>
              <a:gd name="connsiteY123" fmla="*/ 8311 h 10000"/>
              <a:gd name="connsiteX124" fmla="*/ 7108 w 9761"/>
              <a:gd name="connsiteY124" fmla="*/ 8311 h 10000"/>
              <a:gd name="connsiteX125" fmla="*/ 7141 w 9761"/>
              <a:gd name="connsiteY125" fmla="*/ 8311 h 10000"/>
              <a:gd name="connsiteX126" fmla="*/ 7201 w 9761"/>
              <a:gd name="connsiteY126" fmla="*/ 8311 h 10000"/>
              <a:gd name="connsiteX127" fmla="*/ 7228 w 9761"/>
              <a:gd name="connsiteY127" fmla="*/ 8311 h 10000"/>
              <a:gd name="connsiteX128" fmla="*/ 7289 w 9761"/>
              <a:gd name="connsiteY128" fmla="*/ 8311 h 10000"/>
              <a:gd name="connsiteX129" fmla="*/ 7317 w 9761"/>
              <a:gd name="connsiteY129" fmla="*/ 8311 h 10000"/>
              <a:gd name="connsiteX130" fmla="*/ 7380 w 9761"/>
              <a:gd name="connsiteY130" fmla="*/ 8311 h 10000"/>
              <a:gd name="connsiteX131" fmla="*/ 7380 w 9761"/>
              <a:gd name="connsiteY131" fmla="*/ 8485 h 10000"/>
              <a:gd name="connsiteX132" fmla="*/ 7413 w 9761"/>
              <a:gd name="connsiteY132" fmla="*/ 8485 h 10000"/>
              <a:gd name="connsiteX133" fmla="*/ 7440 w 9761"/>
              <a:gd name="connsiteY133" fmla="*/ 8485 h 10000"/>
              <a:gd name="connsiteX134" fmla="*/ 7473 w 9761"/>
              <a:gd name="connsiteY134" fmla="*/ 8485 h 10000"/>
              <a:gd name="connsiteX135" fmla="*/ 7529 w 9761"/>
              <a:gd name="connsiteY135" fmla="*/ 8485 h 10000"/>
              <a:gd name="connsiteX136" fmla="*/ 7562 w 9761"/>
              <a:gd name="connsiteY136" fmla="*/ 8485 h 10000"/>
              <a:gd name="connsiteX137" fmla="*/ 7562 w 9761"/>
              <a:gd name="connsiteY137" fmla="*/ 8712 h 10000"/>
              <a:gd name="connsiteX138" fmla="*/ 7589 w 9761"/>
              <a:gd name="connsiteY138" fmla="*/ 8712 h 10000"/>
              <a:gd name="connsiteX139" fmla="*/ 7650 w 9761"/>
              <a:gd name="connsiteY139" fmla="*/ 8712 h 10000"/>
              <a:gd name="connsiteX140" fmla="*/ 7742 w 9761"/>
              <a:gd name="connsiteY140" fmla="*/ 8712 h 10000"/>
              <a:gd name="connsiteX141" fmla="*/ 7801 w 9761"/>
              <a:gd name="connsiteY141" fmla="*/ 8712 h 10000"/>
              <a:gd name="connsiteX142" fmla="*/ 7835 w 9761"/>
              <a:gd name="connsiteY142" fmla="*/ 8712 h 10000"/>
              <a:gd name="connsiteX143" fmla="*/ 7835 w 9761"/>
              <a:gd name="connsiteY143" fmla="*/ 8877 h 10000"/>
              <a:gd name="connsiteX144" fmla="*/ 7891 w 9761"/>
              <a:gd name="connsiteY144" fmla="*/ 8877 h 10000"/>
              <a:gd name="connsiteX145" fmla="*/ 7921 w 9761"/>
              <a:gd name="connsiteY145" fmla="*/ 8877 h 10000"/>
              <a:gd name="connsiteX146" fmla="*/ 7983 w 9761"/>
              <a:gd name="connsiteY146" fmla="*/ 8877 h 10000"/>
              <a:gd name="connsiteX147" fmla="*/ 8010 w 9761"/>
              <a:gd name="connsiteY147" fmla="*/ 8877 h 10000"/>
              <a:gd name="connsiteX148" fmla="*/ 8045 w 9761"/>
              <a:gd name="connsiteY148" fmla="*/ 8877 h 10000"/>
              <a:gd name="connsiteX149" fmla="*/ 8162 w 9761"/>
              <a:gd name="connsiteY149" fmla="*/ 8877 h 10000"/>
              <a:gd name="connsiteX150" fmla="*/ 8194 w 9761"/>
              <a:gd name="connsiteY150" fmla="*/ 8877 h 10000"/>
              <a:gd name="connsiteX151" fmla="*/ 8194 w 9761"/>
              <a:gd name="connsiteY151" fmla="*/ 9155 h 10000"/>
              <a:gd name="connsiteX152" fmla="*/ 8223 w 9761"/>
              <a:gd name="connsiteY152" fmla="*/ 9155 h 10000"/>
              <a:gd name="connsiteX153" fmla="*/ 8255 w 9761"/>
              <a:gd name="connsiteY153" fmla="*/ 9155 h 10000"/>
              <a:gd name="connsiteX154" fmla="*/ 8312 w 9761"/>
              <a:gd name="connsiteY154" fmla="*/ 9155 h 10000"/>
              <a:gd name="connsiteX155" fmla="*/ 8373 w 9761"/>
              <a:gd name="connsiteY155" fmla="*/ 9155 h 10000"/>
              <a:gd name="connsiteX156" fmla="*/ 8434 w 9761"/>
              <a:gd name="connsiteY156" fmla="*/ 9155 h 10000"/>
              <a:gd name="connsiteX157" fmla="*/ 8646 w 9761"/>
              <a:gd name="connsiteY157" fmla="*/ 9155 h 10000"/>
              <a:gd name="connsiteX158" fmla="*/ 8646 w 9761"/>
              <a:gd name="connsiteY158" fmla="*/ 9495 h 10000"/>
              <a:gd name="connsiteX159" fmla="*/ 8672 w 9761"/>
              <a:gd name="connsiteY159" fmla="*/ 9495 h 10000"/>
              <a:gd name="connsiteX160" fmla="*/ 8733 w 9761"/>
              <a:gd name="connsiteY160" fmla="*/ 9495 h 10000"/>
              <a:gd name="connsiteX161" fmla="*/ 8766 w 9761"/>
              <a:gd name="connsiteY161" fmla="*/ 9495 h 10000"/>
              <a:gd name="connsiteX162" fmla="*/ 8796 w 9761"/>
              <a:gd name="connsiteY162" fmla="*/ 9495 h 10000"/>
              <a:gd name="connsiteX163" fmla="*/ 8883 w 9761"/>
              <a:gd name="connsiteY163" fmla="*/ 9495 h 10000"/>
              <a:gd name="connsiteX164" fmla="*/ 9037 w 9761"/>
              <a:gd name="connsiteY164" fmla="*/ 9495 h 10000"/>
              <a:gd name="connsiteX165" fmla="*/ 9067 w 9761"/>
              <a:gd name="connsiteY165" fmla="*/ 9495 h 10000"/>
              <a:gd name="connsiteX166" fmla="*/ 9067 w 9761"/>
              <a:gd name="connsiteY166" fmla="*/ 10000 h 10000"/>
              <a:gd name="connsiteX167" fmla="*/ 9190 w 9761"/>
              <a:gd name="connsiteY167" fmla="*/ 10000 h 10000"/>
              <a:gd name="connsiteX168" fmla="*/ 9251 w 9761"/>
              <a:gd name="connsiteY168" fmla="*/ 10000 h 10000"/>
              <a:gd name="connsiteX169" fmla="*/ 9400 w 9761"/>
              <a:gd name="connsiteY169" fmla="*/ 10000 h 10000"/>
              <a:gd name="connsiteX170" fmla="*/ 9460 w 9761"/>
              <a:gd name="connsiteY170" fmla="*/ 10000 h 10000"/>
              <a:gd name="connsiteX171" fmla="*/ 9487 w 9761"/>
              <a:gd name="connsiteY171" fmla="*/ 10000 h 10000"/>
              <a:gd name="connsiteX172" fmla="*/ 9612 w 9761"/>
              <a:gd name="connsiteY172" fmla="*/ 10000 h 10000"/>
              <a:gd name="connsiteX173" fmla="*/ 9638 w 9761"/>
              <a:gd name="connsiteY173" fmla="*/ 10000 h 10000"/>
              <a:gd name="connsiteX174" fmla="*/ 9761 w 9761"/>
              <a:gd name="connsiteY174" fmla="*/ 10000 h 10000"/>
              <a:gd name="connsiteX0" fmla="*/ 0 w 10101"/>
              <a:gd name="connsiteY0" fmla="*/ 0 h 10000"/>
              <a:gd name="connsiteX1" fmla="*/ 0 w 10101"/>
              <a:gd name="connsiteY1" fmla="*/ 0 h 10000"/>
              <a:gd name="connsiteX2" fmla="*/ 62 w 10101"/>
              <a:gd name="connsiteY2" fmla="*/ 0 h 10000"/>
              <a:gd name="connsiteX3" fmla="*/ 62 w 10101"/>
              <a:gd name="connsiteY3" fmla="*/ 166 h 10000"/>
              <a:gd name="connsiteX4" fmla="*/ 62 w 10101"/>
              <a:gd name="connsiteY4" fmla="*/ 278 h 10000"/>
              <a:gd name="connsiteX5" fmla="*/ 152 w 10101"/>
              <a:gd name="connsiteY5" fmla="*/ 278 h 10000"/>
              <a:gd name="connsiteX6" fmla="*/ 152 w 10101"/>
              <a:gd name="connsiteY6" fmla="*/ 392 h 10000"/>
              <a:gd name="connsiteX7" fmla="*/ 152 w 10101"/>
              <a:gd name="connsiteY7" fmla="*/ 505 h 10000"/>
              <a:gd name="connsiteX8" fmla="*/ 217 w 10101"/>
              <a:gd name="connsiteY8" fmla="*/ 505 h 10000"/>
              <a:gd name="connsiteX9" fmla="*/ 217 w 10101"/>
              <a:gd name="connsiteY9" fmla="*/ 670 h 10000"/>
              <a:gd name="connsiteX10" fmla="*/ 280 w 10101"/>
              <a:gd name="connsiteY10" fmla="*/ 670 h 10000"/>
              <a:gd name="connsiteX11" fmla="*/ 280 w 10101"/>
              <a:gd name="connsiteY11" fmla="*/ 784 h 10000"/>
              <a:gd name="connsiteX12" fmla="*/ 315 w 10101"/>
              <a:gd name="connsiteY12" fmla="*/ 784 h 10000"/>
              <a:gd name="connsiteX13" fmla="*/ 495 w 10101"/>
              <a:gd name="connsiteY13" fmla="*/ 784 h 10000"/>
              <a:gd name="connsiteX14" fmla="*/ 495 w 10101"/>
              <a:gd name="connsiteY14" fmla="*/ 896 h 10000"/>
              <a:gd name="connsiteX15" fmla="*/ 529 w 10101"/>
              <a:gd name="connsiteY15" fmla="*/ 896 h 10000"/>
              <a:gd name="connsiteX16" fmla="*/ 529 w 10101"/>
              <a:gd name="connsiteY16" fmla="*/ 1011 h 10000"/>
              <a:gd name="connsiteX17" fmla="*/ 650 w 10101"/>
              <a:gd name="connsiteY17" fmla="*/ 1011 h 10000"/>
              <a:gd name="connsiteX18" fmla="*/ 650 w 10101"/>
              <a:gd name="connsiteY18" fmla="*/ 1175 h 10000"/>
              <a:gd name="connsiteX19" fmla="*/ 683 w 10101"/>
              <a:gd name="connsiteY19" fmla="*/ 1175 h 10000"/>
              <a:gd name="connsiteX20" fmla="*/ 683 w 10101"/>
              <a:gd name="connsiteY20" fmla="*/ 1288 h 10000"/>
              <a:gd name="connsiteX21" fmla="*/ 771 w 10101"/>
              <a:gd name="connsiteY21" fmla="*/ 1288 h 10000"/>
              <a:gd name="connsiteX22" fmla="*/ 771 w 10101"/>
              <a:gd name="connsiteY22" fmla="*/ 1401 h 10000"/>
              <a:gd name="connsiteX23" fmla="*/ 835 w 10101"/>
              <a:gd name="connsiteY23" fmla="*/ 1401 h 10000"/>
              <a:gd name="connsiteX24" fmla="*/ 835 w 10101"/>
              <a:gd name="connsiteY24" fmla="*/ 1566 h 10000"/>
              <a:gd name="connsiteX25" fmla="*/ 835 w 10101"/>
              <a:gd name="connsiteY25" fmla="*/ 1793 h 10000"/>
              <a:gd name="connsiteX26" fmla="*/ 864 w 10101"/>
              <a:gd name="connsiteY26" fmla="*/ 1793 h 10000"/>
              <a:gd name="connsiteX27" fmla="*/ 864 w 10101"/>
              <a:gd name="connsiteY27" fmla="*/ 1906 h 10000"/>
              <a:gd name="connsiteX28" fmla="*/ 864 w 10101"/>
              <a:gd name="connsiteY28" fmla="*/ 2080 h 10000"/>
              <a:gd name="connsiteX29" fmla="*/ 864 w 10101"/>
              <a:gd name="connsiteY29" fmla="*/ 2184 h 10000"/>
              <a:gd name="connsiteX30" fmla="*/ 928 w 10101"/>
              <a:gd name="connsiteY30" fmla="*/ 2184 h 10000"/>
              <a:gd name="connsiteX31" fmla="*/ 1114 w 10101"/>
              <a:gd name="connsiteY31" fmla="*/ 2184 h 10000"/>
              <a:gd name="connsiteX32" fmla="*/ 1114 w 10101"/>
              <a:gd name="connsiteY32" fmla="*/ 2298 h 10000"/>
              <a:gd name="connsiteX33" fmla="*/ 1114 w 10101"/>
              <a:gd name="connsiteY33" fmla="*/ 2471 h 10000"/>
              <a:gd name="connsiteX34" fmla="*/ 1171 w 10101"/>
              <a:gd name="connsiteY34" fmla="*/ 2471 h 10000"/>
              <a:gd name="connsiteX35" fmla="*/ 1387 w 10101"/>
              <a:gd name="connsiteY35" fmla="*/ 2471 h 10000"/>
              <a:gd name="connsiteX36" fmla="*/ 1387 w 10101"/>
              <a:gd name="connsiteY36" fmla="*/ 2585 h 10000"/>
              <a:gd name="connsiteX37" fmla="*/ 1422 w 10101"/>
              <a:gd name="connsiteY37" fmla="*/ 2585 h 10000"/>
              <a:gd name="connsiteX38" fmla="*/ 1422 w 10101"/>
              <a:gd name="connsiteY38" fmla="*/ 2698 h 10000"/>
              <a:gd name="connsiteX39" fmla="*/ 1513 w 10101"/>
              <a:gd name="connsiteY39" fmla="*/ 2698 h 10000"/>
              <a:gd name="connsiteX40" fmla="*/ 1513 w 10101"/>
              <a:gd name="connsiteY40" fmla="*/ 2864 h 10000"/>
              <a:gd name="connsiteX41" fmla="*/ 1547 w 10101"/>
              <a:gd name="connsiteY41" fmla="*/ 2864 h 10000"/>
              <a:gd name="connsiteX42" fmla="*/ 1547 w 10101"/>
              <a:gd name="connsiteY42" fmla="*/ 2976 h 10000"/>
              <a:gd name="connsiteX43" fmla="*/ 1576 w 10101"/>
              <a:gd name="connsiteY43" fmla="*/ 2976 h 10000"/>
              <a:gd name="connsiteX44" fmla="*/ 1576 w 10101"/>
              <a:gd name="connsiteY44" fmla="*/ 3089 h 10000"/>
              <a:gd name="connsiteX45" fmla="*/ 1602 w 10101"/>
              <a:gd name="connsiteY45" fmla="*/ 3089 h 10000"/>
              <a:gd name="connsiteX46" fmla="*/ 1636 w 10101"/>
              <a:gd name="connsiteY46" fmla="*/ 3089 h 10000"/>
              <a:gd name="connsiteX47" fmla="*/ 1667 w 10101"/>
              <a:gd name="connsiteY47" fmla="*/ 3089 h 10000"/>
              <a:gd name="connsiteX48" fmla="*/ 1667 w 10101"/>
              <a:gd name="connsiteY48" fmla="*/ 3255 h 10000"/>
              <a:gd name="connsiteX49" fmla="*/ 1667 w 10101"/>
              <a:gd name="connsiteY49" fmla="*/ 3368 h 10000"/>
              <a:gd name="connsiteX50" fmla="*/ 1729 w 10101"/>
              <a:gd name="connsiteY50" fmla="*/ 3368 h 10000"/>
              <a:gd name="connsiteX51" fmla="*/ 1729 w 10101"/>
              <a:gd name="connsiteY51" fmla="*/ 3482 h 10000"/>
              <a:gd name="connsiteX52" fmla="*/ 1944 w 10101"/>
              <a:gd name="connsiteY52" fmla="*/ 3482 h 10000"/>
              <a:gd name="connsiteX53" fmla="*/ 1944 w 10101"/>
              <a:gd name="connsiteY53" fmla="*/ 3646 h 10000"/>
              <a:gd name="connsiteX54" fmla="*/ 2004 w 10101"/>
              <a:gd name="connsiteY54" fmla="*/ 3646 h 10000"/>
              <a:gd name="connsiteX55" fmla="*/ 2162 w 10101"/>
              <a:gd name="connsiteY55" fmla="*/ 3646 h 10000"/>
              <a:gd name="connsiteX56" fmla="*/ 2162 w 10101"/>
              <a:gd name="connsiteY56" fmla="*/ 3760 h 10000"/>
              <a:gd name="connsiteX57" fmla="*/ 2253 w 10101"/>
              <a:gd name="connsiteY57" fmla="*/ 3760 h 10000"/>
              <a:gd name="connsiteX58" fmla="*/ 2285 w 10101"/>
              <a:gd name="connsiteY58" fmla="*/ 3760 h 10000"/>
              <a:gd name="connsiteX59" fmla="*/ 2285 w 10101"/>
              <a:gd name="connsiteY59" fmla="*/ 3872 h 10000"/>
              <a:gd name="connsiteX60" fmla="*/ 2441 w 10101"/>
              <a:gd name="connsiteY60" fmla="*/ 3872 h 10000"/>
              <a:gd name="connsiteX61" fmla="*/ 2441 w 10101"/>
              <a:gd name="connsiteY61" fmla="*/ 4047 h 10000"/>
              <a:gd name="connsiteX62" fmla="*/ 2655 w 10101"/>
              <a:gd name="connsiteY62" fmla="*/ 4047 h 10000"/>
              <a:gd name="connsiteX63" fmla="*/ 2655 w 10101"/>
              <a:gd name="connsiteY63" fmla="*/ 4152 h 10000"/>
              <a:gd name="connsiteX64" fmla="*/ 2748 w 10101"/>
              <a:gd name="connsiteY64" fmla="*/ 4152 h 10000"/>
              <a:gd name="connsiteX65" fmla="*/ 2748 w 10101"/>
              <a:gd name="connsiteY65" fmla="*/ 4325 h 10000"/>
              <a:gd name="connsiteX66" fmla="*/ 2783 w 10101"/>
              <a:gd name="connsiteY66" fmla="*/ 4325 h 10000"/>
              <a:gd name="connsiteX67" fmla="*/ 2783 w 10101"/>
              <a:gd name="connsiteY67" fmla="*/ 4439 h 10000"/>
              <a:gd name="connsiteX68" fmla="*/ 2873 w 10101"/>
              <a:gd name="connsiteY68" fmla="*/ 4439 h 10000"/>
              <a:gd name="connsiteX69" fmla="*/ 2873 w 10101"/>
              <a:gd name="connsiteY69" fmla="*/ 4605 h 10000"/>
              <a:gd name="connsiteX70" fmla="*/ 3242 w 10101"/>
              <a:gd name="connsiteY70" fmla="*/ 4605 h 10000"/>
              <a:gd name="connsiteX71" fmla="*/ 3270 w 10101"/>
              <a:gd name="connsiteY71" fmla="*/ 4605 h 10000"/>
              <a:gd name="connsiteX72" fmla="*/ 3396 w 10101"/>
              <a:gd name="connsiteY72" fmla="*/ 4605 h 10000"/>
              <a:gd name="connsiteX73" fmla="*/ 3396 w 10101"/>
              <a:gd name="connsiteY73" fmla="*/ 4717 h 10000"/>
              <a:gd name="connsiteX74" fmla="*/ 3396 w 10101"/>
              <a:gd name="connsiteY74" fmla="*/ 4883 h 10000"/>
              <a:gd name="connsiteX75" fmla="*/ 3423 w 10101"/>
              <a:gd name="connsiteY75" fmla="*/ 4883 h 10000"/>
              <a:gd name="connsiteX76" fmla="*/ 3423 w 10101"/>
              <a:gd name="connsiteY76" fmla="*/ 4995 h 10000"/>
              <a:gd name="connsiteX77" fmla="*/ 3549 w 10101"/>
              <a:gd name="connsiteY77" fmla="*/ 4995 h 10000"/>
              <a:gd name="connsiteX78" fmla="*/ 3640 w 10101"/>
              <a:gd name="connsiteY78" fmla="*/ 4995 h 10000"/>
              <a:gd name="connsiteX79" fmla="*/ 3640 w 10101"/>
              <a:gd name="connsiteY79" fmla="*/ 5283 h 10000"/>
              <a:gd name="connsiteX80" fmla="*/ 3856 w 10101"/>
              <a:gd name="connsiteY80" fmla="*/ 5283 h 10000"/>
              <a:gd name="connsiteX81" fmla="*/ 3856 w 10101"/>
              <a:gd name="connsiteY81" fmla="*/ 5447 h 10000"/>
              <a:gd name="connsiteX82" fmla="*/ 3919 w 10101"/>
              <a:gd name="connsiteY82" fmla="*/ 5447 h 10000"/>
              <a:gd name="connsiteX83" fmla="*/ 3919 w 10101"/>
              <a:gd name="connsiteY83" fmla="*/ 5561 h 10000"/>
              <a:gd name="connsiteX84" fmla="*/ 3951 w 10101"/>
              <a:gd name="connsiteY84" fmla="*/ 5561 h 10000"/>
              <a:gd name="connsiteX85" fmla="*/ 3951 w 10101"/>
              <a:gd name="connsiteY85" fmla="*/ 5726 h 10000"/>
              <a:gd name="connsiteX86" fmla="*/ 4013 w 10101"/>
              <a:gd name="connsiteY86" fmla="*/ 5726 h 10000"/>
              <a:gd name="connsiteX87" fmla="*/ 4013 w 10101"/>
              <a:gd name="connsiteY87" fmla="*/ 5840 h 10000"/>
              <a:gd name="connsiteX88" fmla="*/ 4045 w 10101"/>
              <a:gd name="connsiteY88" fmla="*/ 5840 h 10000"/>
              <a:gd name="connsiteX89" fmla="*/ 4045 w 10101"/>
              <a:gd name="connsiteY89" fmla="*/ 6013 h 10000"/>
              <a:gd name="connsiteX90" fmla="*/ 4444 w 10101"/>
              <a:gd name="connsiteY90" fmla="*/ 6013 h 10000"/>
              <a:gd name="connsiteX91" fmla="*/ 4444 w 10101"/>
              <a:gd name="connsiteY91" fmla="*/ 6128 h 10000"/>
              <a:gd name="connsiteX92" fmla="*/ 4536 w 10101"/>
              <a:gd name="connsiteY92" fmla="*/ 6128 h 10000"/>
              <a:gd name="connsiteX93" fmla="*/ 4536 w 10101"/>
              <a:gd name="connsiteY93" fmla="*/ 6292 h 10000"/>
              <a:gd name="connsiteX94" fmla="*/ 4784 w 10101"/>
              <a:gd name="connsiteY94" fmla="*/ 6292 h 10000"/>
              <a:gd name="connsiteX95" fmla="*/ 4784 w 10101"/>
              <a:gd name="connsiteY95" fmla="*/ 6406 h 10000"/>
              <a:gd name="connsiteX96" fmla="*/ 4812 w 10101"/>
              <a:gd name="connsiteY96" fmla="*/ 6406 h 10000"/>
              <a:gd name="connsiteX97" fmla="*/ 4846 w 10101"/>
              <a:gd name="connsiteY97" fmla="*/ 6406 h 10000"/>
              <a:gd name="connsiteX98" fmla="*/ 4846 w 10101"/>
              <a:gd name="connsiteY98" fmla="*/ 6571 h 10000"/>
              <a:gd name="connsiteX99" fmla="*/ 5090 w 10101"/>
              <a:gd name="connsiteY99" fmla="*/ 6571 h 10000"/>
              <a:gd name="connsiteX100" fmla="*/ 5090 w 10101"/>
              <a:gd name="connsiteY100" fmla="*/ 6684 h 10000"/>
              <a:gd name="connsiteX101" fmla="*/ 5154 w 10101"/>
              <a:gd name="connsiteY101" fmla="*/ 6684 h 10000"/>
              <a:gd name="connsiteX102" fmla="*/ 5154 w 10101"/>
              <a:gd name="connsiteY102" fmla="*/ 6858 h 10000"/>
              <a:gd name="connsiteX103" fmla="*/ 5186 w 10101"/>
              <a:gd name="connsiteY103" fmla="*/ 6858 h 10000"/>
              <a:gd name="connsiteX104" fmla="*/ 5186 w 10101"/>
              <a:gd name="connsiteY104" fmla="*/ 6963 h 10000"/>
              <a:gd name="connsiteX105" fmla="*/ 5677 w 10101"/>
              <a:gd name="connsiteY105" fmla="*/ 6963 h 10000"/>
              <a:gd name="connsiteX106" fmla="*/ 5677 w 10101"/>
              <a:gd name="connsiteY106" fmla="*/ 7136 h 10000"/>
              <a:gd name="connsiteX107" fmla="*/ 5739 w 10101"/>
              <a:gd name="connsiteY107" fmla="*/ 7136 h 10000"/>
              <a:gd name="connsiteX108" fmla="*/ 5956 w 10101"/>
              <a:gd name="connsiteY108" fmla="*/ 7136 h 10000"/>
              <a:gd name="connsiteX109" fmla="*/ 5956 w 10101"/>
              <a:gd name="connsiteY109" fmla="*/ 7302 h 10000"/>
              <a:gd name="connsiteX110" fmla="*/ 6482 w 10101"/>
              <a:gd name="connsiteY110" fmla="*/ 7302 h 10000"/>
              <a:gd name="connsiteX111" fmla="*/ 6482 w 10101"/>
              <a:gd name="connsiteY111" fmla="*/ 7414 h 10000"/>
              <a:gd name="connsiteX112" fmla="*/ 6541 w 10101"/>
              <a:gd name="connsiteY112" fmla="*/ 7414 h 10000"/>
              <a:gd name="connsiteX113" fmla="*/ 6541 w 10101"/>
              <a:gd name="connsiteY113" fmla="*/ 7581 h 10000"/>
              <a:gd name="connsiteX114" fmla="*/ 6729 w 10101"/>
              <a:gd name="connsiteY114" fmla="*/ 7581 h 10000"/>
              <a:gd name="connsiteX115" fmla="*/ 6729 w 10101"/>
              <a:gd name="connsiteY115" fmla="*/ 7694 h 10000"/>
              <a:gd name="connsiteX116" fmla="*/ 6756 w 10101"/>
              <a:gd name="connsiteY116" fmla="*/ 7694 h 10000"/>
              <a:gd name="connsiteX117" fmla="*/ 6756 w 10101"/>
              <a:gd name="connsiteY117" fmla="*/ 7867 h 10000"/>
              <a:gd name="connsiteX118" fmla="*/ 7036 w 10101"/>
              <a:gd name="connsiteY118" fmla="*/ 7867 h 10000"/>
              <a:gd name="connsiteX119" fmla="*/ 7036 w 10101"/>
              <a:gd name="connsiteY119" fmla="*/ 8033 h 10000"/>
              <a:gd name="connsiteX120" fmla="*/ 7065 w 10101"/>
              <a:gd name="connsiteY120" fmla="*/ 8033 h 10000"/>
              <a:gd name="connsiteX121" fmla="*/ 7065 w 10101"/>
              <a:gd name="connsiteY121" fmla="*/ 8147 h 10000"/>
              <a:gd name="connsiteX122" fmla="*/ 7126 w 10101"/>
              <a:gd name="connsiteY122" fmla="*/ 8147 h 10000"/>
              <a:gd name="connsiteX123" fmla="*/ 7126 w 10101"/>
              <a:gd name="connsiteY123" fmla="*/ 8311 h 10000"/>
              <a:gd name="connsiteX124" fmla="*/ 7282 w 10101"/>
              <a:gd name="connsiteY124" fmla="*/ 8311 h 10000"/>
              <a:gd name="connsiteX125" fmla="*/ 7316 w 10101"/>
              <a:gd name="connsiteY125" fmla="*/ 8311 h 10000"/>
              <a:gd name="connsiteX126" fmla="*/ 7377 w 10101"/>
              <a:gd name="connsiteY126" fmla="*/ 8311 h 10000"/>
              <a:gd name="connsiteX127" fmla="*/ 7405 w 10101"/>
              <a:gd name="connsiteY127" fmla="*/ 8311 h 10000"/>
              <a:gd name="connsiteX128" fmla="*/ 7467 w 10101"/>
              <a:gd name="connsiteY128" fmla="*/ 8311 h 10000"/>
              <a:gd name="connsiteX129" fmla="*/ 7496 w 10101"/>
              <a:gd name="connsiteY129" fmla="*/ 8311 h 10000"/>
              <a:gd name="connsiteX130" fmla="*/ 7561 w 10101"/>
              <a:gd name="connsiteY130" fmla="*/ 8311 h 10000"/>
              <a:gd name="connsiteX131" fmla="*/ 7561 w 10101"/>
              <a:gd name="connsiteY131" fmla="*/ 8485 h 10000"/>
              <a:gd name="connsiteX132" fmla="*/ 7595 w 10101"/>
              <a:gd name="connsiteY132" fmla="*/ 8485 h 10000"/>
              <a:gd name="connsiteX133" fmla="*/ 7622 w 10101"/>
              <a:gd name="connsiteY133" fmla="*/ 8485 h 10000"/>
              <a:gd name="connsiteX134" fmla="*/ 7656 w 10101"/>
              <a:gd name="connsiteY134" fmla="*/ 8485 h 10000"/>
              <a:gd name="connsiteX135" fmla="*/ 7713 w 10101"/>
              <a:gd name="connsiteY135" fmla="*/ 8485 h 10000"/>
              <a:gd name="connsiteX136" fmla="*/ 7747 w 10101"/>
              <a:gd name="connsiteY136" fmla="*/ 8485 h 10000"/>
              <a:gd name="connsiteX137" fmla="*/ 7747 w 10101"/>
              <a:gd name="connsiteY137" fmla="*/ 8712 h 10000"/>
              <a:gd name="connsiteX138" fmla="*/ 7775 w 10101"/>
              <a:gd name="connsiteY138" fmla="*/ 8712 h 10000"/>
              <a:gd name="connsiteX139" fmla="*/ 7837 w 10101"/>
              <a:gd name="connsiteY139" fmla="*/ 8712 h 10000"/>
              <a:gd name="connsiteX140" fmla="*/ 7932 w 10101"/>
              <a:gd name="connsiteY140" fmla="*/ 8712 h 10000"/>
              <a:gd name="connsiteX141" fmla="*/ 7992 w 10101"/>
              <a:gd name="connsiteY141" fmla="*/ 8712 h 10000"/>
              <a:gd name="connsiteX142" fmla="*/ 8027 w 10101"/>
              <a:gd name="connsiteY142" fmla="*/ 8712 h 10000"/>
              <a:gd name="connsiteX143" fmla="*/ 8027 w 10101"/>
              <a:gd name="connsiteY143" fmla="*/ 8877 h 10000"/>
              <a:gd name="connsiteX144" fmla="*/ 8084 w 10101"/>
              <a:gd name="connsiteY144" fmla="*/ 8877 h 10000"/>
              <a:gd name="connsiteX145" fmla="*/ 8115 w 10101"/>
              <a:gd name="connsiteY145" fmla="*/ 8877 h 10000"/>
              <a:gd name="connsiteX146" fmla="*/ 8178 w 10101"/>
              <a:gd name="connsiteY146" fmla="*/ 8877 h 10000"/>
              <a:gd name="connsiteX147" fmla="*/ 8206 w 10101"/>
              <a:gd name="connsiteY147" fmla="*/ 8877 h 10000"/>
              <a:gd name="connsiteX148" fmla="*/ 8242 w 10101"/>
              <a:gd name="connsiteY148" fmla="*/ 8877 h 10000"/>
              <a:gd name="connsiteX149" fmla="*/ 8362 w 10101"/>
              <a:gd name="connsiteY149" fmla="*/ 8877 h 10000"/>
              <a:gd name="connsiteX150" fmla="*/ 8395 w 10101"/>
              <a:gd name="connsiteY150" fmla="*/ 8877 h 10000"/>
              <a:gd name="connsiteX151" fmla="*/ 8395 w 10101"/>
              <a:gd name="connsiteY151" fmla="*/ 9155 h 10000"/>
              <a:gd name="connsiteX152" fmla="*/ 8424 w 10101"/>
              <a:gd name="connsiteY152" fmla="*/ 9155 h 10000"/>
              <a:gd name="connsiteX153" fmla="*/ 8457 w 10101"/>
              <a:gd name="connsiteY153" fmla="*/ 9155 h 10000"/>
              <a:gd name="connsiteX154" fmla="*/ 8516 w 10101"/>
              <a:gd name="connsiteY154" fmla="*/ 9155 h 10000"/>
              <a:gd name="connsiteX155" fmla="*/ 8578 w 10101"/>
              <a:gd name="connsiteY155" fmla="*/ 9155 h 10000"/>
              <a:gd name="connsiteX156" fmla="*/ 8641 w 10101"/>
              <a:gd name="connsiteY156" fmla="*/ 9155 h 10000"/>
              <a:gd name="connsiteX157" fmla="*/ 8858 w 10101"/>
              <a:gd name="connsiteY157" fmla="*/ 9155 h 10000"/>
              <a:gd name="connsiteX158" fmla="*/ 8858 w 10101"/>
              <a:gd name="connsiteY158" fmla="*/ 9495 h 10000"/>
              <a:gd name="connsiteX159" fmla="*/ 8884 w 10101"/>
              <a:gd name="connsiteY159" fmla="*/ 9495 h 10000"/>
              <a:gd name="connsiteX160" fmla="*/ 8947 w 10101"/>
              <a:gd name="connsiteY160" fmla="*/ 9495 h 10000"/>
              <a:gd name="connsiteX161" fmla="*/ 8981 w 10101"/>
              <a:gd name="connsiteY161" fmla="*/ 9495 h 10000"/>
              <a:gd name="connsiteX162" fmla="*/ 9011 w 10101"/>
              <a:gd name="connsiteY162" fmla="*/ 9495 h 10000"/>
              <a:gd name="connsiteX163" fmla="*/ 9101 w 10101"/>
              <a:gd name="connsiteY163" fmla="*/ 9495 h 10000"/>
              <a:gd name="connsiteX164" fmla="*/ 9258 w 10101"/>
              <a:gd name="connsiteY164" fmla="*/ 9495 h 10000"/>
              <a:gd name="connsiteX165" fmla="*/ 9289 w 10101"/>
              <a:gd name="connsiteY165" fmla="*/ 9495 h 10000"/>
              <a:gd name="connsiteX166" fmla="*/ 9289 w 10101"/>
              <a:gd name="connsiteY166" fmla="*/ 10000 h 10000"/>
              <a:gd name="connsiteX167" fmla="*/ 9415 w 10101"/>
              <a:gd name="connsiteY167" fmla="*/ 10000 h 10000"/>
              <a:gd name="connsiteX168" fmla="*/ 9478 w 10101"/>
              <a:gd name="connsiteY168" fmla="*/ 10000 h 10000"/>
              <a:gd name="connsiteX169" fmla="*/ 9630 w 10101"/>
              <a:gd name="connsiteY169" fmla="*/ 10000 h 10000"/>
              <a:gd name="connsiteX170" fmla="*/ 9692 w 10101"/>
              <a:gd name="connsiteY170" fmla="*/ 10000 h 10000"/>
              <a:gd name="connsiteX171" fmla="*/ 9719 w 10101"/>
              <a:gd name="connsiteY171" fmla="*/ 10000 h 10000"/>
              <a:gd name="connsiteX172" fmla="*/ 9847 w 10101"/>
              <a:gd name="connsiteY172" fmla="*/ 10000 h 10000"/>
              <a:gd name="connsiteX173" fmla="*/ 9874 w 10101"/>
              <a:gd name="connsiteY173" fmla="*/ 10000 h 10000"/>
              <a:gd name="connsiteX174" fmla="*/ 10101 w 10101"/>
              <a:gd name="connsiteY174"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101" h="10000">
                <a:moveTo>
                  <a:pt x="0" y="0"/>
                </a:moveTo>
                <a:lnTo>
                  <a:pt x="0" y="0"/>
                </a:lnTo>
                <a:lnTo>
                  <a:pt x="62" y="0"/>
                </a:lnTo>
                <a:lnTo>
                  <a:pt x="62" y="166"/>
                </a:lnTo>
                <a:lnTo>
                  <a:pt x="62" y="278"/>
                </a:lnTo>
                <a:lnTo>
                  <a:pt x="152" y="278"/>
                </a:lnTo>
                <a:lnTo>
                  <a:pt x="152" y="392"/>
                </a:lnTo>
                <a:lnTo>
                  <a:pt x="152" y="505"/>
                </a:lnTo>
                <a:lnTo>
                  <a:pt x="217" y="505"/>
                </a:lnTo>
                <a:lnTo>
                  <a:pt x="217" y="670"/>
                </a:lnTo>
                <a:lnTo>
                  <a:pt x="280" y="670"/>
                </a:lnTo>
                <a:lnTo>
                  <a:pt x="280" y="784"/>
                </a:lnTo>
                <a:lnTo>
                  <a:pt x="315" y="784"/>
                </a:lnTo>
                <a:lnTo>
                  <a:pt x="495" y="784"/>
                </a:lnTo>
                <a:lnTo>
                  <a:pt x="495" y="896"/>
                </a:lnTo>
                <a:lnTo>
                  <a:pt x="529" y="896"/>
                </a:lnTo>
                <a:lnTo>
                  <a:pt x="529" y="1011"/>
                </a:lnTo>
                <a:lnTo>
                  <a:pt x="650" y="1011"/>
                </a:lnTo>
                <a:lnTo>
                  <a:pt x="650" y="1175"/>
                </a:lnTo>
                <a:lnTo>
                  <a:pt x="683" y="1175"/>
                </a:lnTo>
                <a:lnTo>
                  <a:pt x="683" y="1288"/>
                </a:lnTo>
                <a:lnTo>
                  <a:pt x="771" y="1288"/>
                </a:lnTo>
                <a:lnTo>
                  <a:pt x="771" y="1401"/>
                </a:lnTo>
                <a:lnTo>
                  <a:pt x="835" y="1401"/>
                </a:lnTo>
                <a:lnTo>
                  <a:pt x="835" y="1566"/>
                </a:lnTo>
                <a:lnTo>
                  <a:pt x="835" y="1793"/>
                </a:lnTo>
                <a:lnTo>
                  <a:pt x="864" y="1793"/>
                </a:lnTo>
                <a:lnTo>
                  <a:pt x="864" y="1906"/>
                </a:lnTo>
                <a:lnTo>
                  <a:pt x="864" y="2080"/>
                </a:lnTo>
                <a:lnTo>
                  <a:pt x="864" y="2184"/>
                </a:lnTo>
                <a:lnTo>
                  <a:pt x="928" y="2184"/>
                </a:lnTo>
                <a:lnTo>
                  <a:pt x="1114" y="2184"/>
                </a:lnTo>
                <a:lnTo>
                  <a:pt x="1114" y="2298"/>
                </a:lnTo>
                <a:lnTo>
                  <a:pt x="1114" y="2471"/>
                </a:lnTo>
                <a:lnTo>
                  <a:pt x="1171" y="2471"/>
                </a:lnTo>
                <a:lnTo>
                  <a:pt x="1387" y="2471"/>
                </a:lnTo>
                <a:lnTo>
                  <a:pt x="1387" y="2585"/>
                </a:lnTo>
                <a:lnTo>
                  <a:pt x="1422" y="2585"/>
                </a:lnTo>
                <a:lnTo>
                  <a:pt x="1422" y="2698"/>
                </a:lnTo>
                <a:lnTo>
                  <a:pt x="1513" y="2698"/>
                </a:lnTo>
                <a:lnTo>
                  <a:pt x="1513" y="2864"/>
                </a:lnTo>
                <a:lnTo>
                  <a:pt x="1547" y="2864"/>
                </a:lnTo>
                <a:lnTo>
                  <a:pt x="1547" y="2976"/>
                </a:lnTo>
                <a:lnTo>
                  <a:pt x="1576" y="2976"/>
                </a:lnTo>
                <a:lnTo>
                  <a:pt x="1576" y="3089"/>
                </a:lnTo>
                <a:lnTo>
                  <a:pt x="1602" y="3089"/>
                </a:lnTo>
                <a:lnTo>
                  <a:pt x="1636" y="3089"/>
                </a:lnTo>
                <a:lnTo>
                  <a:pt x="1667" y="3089"/>
                </a:lnTo>
                <a:lnTo>
                  <a:pt x="1667" y="3255"/>
                </a:lnTo>
                <a:lnTo>
                  <a:pt x="1667" y="3368"/>
                </a:lnTo>
                <a:lnTo>
                  <a:pt x="1729" y="3368"/>
                </a:lnTo>
                <a:lnTo>
                  <a:pt x="1729" y="3482"/>
                </a:lnTo>
                <a:lnTo>
                  <a:pt x="1944" y="3482"/>
                </a:lnTo>
                <a:lnTo>
                  <a:pt x="1944" y="3646"/>
                </a:lnTo>
                <a:lnTo>
                  <a:pt x="2004" y="3646"/>
                </a:lnTo>
                <a:lnTo>
                  <a:pt x="2162" y="3646"/>
                </a:lnTo>
                <a:lnTo>
                  <a:pt x="2162" y="3760"/>
                </a:lnTo>
                <a:lnTo>
                  <a:pt x="2253" y="3760"/>
                </a:lnTo>
                <a:lnTo>
                  <a:pt x="2285" y="3760"/>
                </a:lnTo>
                <a:lnTo>
                  <a:pt x="2285" y="3872"/>
                </a:lnTo>
                <a:lnTo>
                  <a:pt x="2441" y="3872"/>
                </a:lnTo>
                <a:lnTo>
                  <a:pt x="2441" y="4047"/>
                </a:lnTo>
                <a:lnTo>
                  <a:pt x="2655" y="4047"/>
                </a:lnTo>
                <a:lnTo>
                  <a:pt x="2655" y="4152"/>
                </a:lnTo>
                <a:lnTo>
                  <a:pt x="2748" y="4152"/>
                </a:lnTo>
                <a:lnTo>
                  <a:pt x="2748" y="4325"/>
                </a:lnTo>
                <a:lnTo>
                  <a:pt x="2783" y="4325"/>
                </a:lnTo>
                <a:lnTo>
                  <a:pt x="2783" y="4439"/>
                </a:lnTo>
                <a:lnTo>
                  <a:pt x="2873" y="4439"/>
                </a:lnTo>
                <a:lnTo>
                  <a:pt x="2873" y="4605"/>
                </a:lnTo>
                <a:lnTo>
                  <a:pt x="3242" y="4605"/>
                </a:lnTo>
                <a:lnTo>
                  <a:pt x="3270" y="4605"/>
                </a:lnTo>
                <a:lnTo>
                  <a:pt x="3396" y="4605"/>
                </a:lnTo>
                <a:lnTo>
                  <a:pt x="3396" y="4717"/>
                </a:lnTo>
                <a:lnTo>
                  <a:pt x="3396" y="4883"/>
                </a:lnTo>
                <a:lnTo>
                  <a:pt x="3423" y="4883"/>
                </a:lnTo>
                <a:lnTo>
                  <a:pt x="3423" y="4995"/>
                </a:lnTo>
                <a:lnTo>
                  <a:pt x="3549" y="4995"/>
                </a:lnTo>
                <a:lnTo>
                  <a:pt x="3640" y="4995"/>
                </a:lnTo>
                <a:lnTo>
                  <a:pt x="3640" y="5283"/>
                </a:lnTo>
                <a:lnTo>
                  <a:pt x="3856" y="5283"/>
                </a:lnTo>
                <a:lnTo>
                  <a:pt x="3856" y="5447"/>
                </a:lnTo>
                <a:lnTo>
                  <a:pt x="3919" y="5447"/>
                </a:lnTo>
                <a:lnTo>
                  <a:pt x="3919" y="5561"/>
                </a:lnTo>
                <a:lnTo>
                  <a:pt x="3951" y="5561"/>
                </a:lnTo>
                <a:lnTo>
                  <a:pt x="3951" y="5726"/>
                </a:lnTo>
                <a:lnTo>
                  <a:pt x="4013" y="5726"/>
                </a:lnTo>
                <a:lnTo>
                  <a:pt x="4013" y="5840"/>
                </a:lnTo>
                <a:lnTo>
                  <a:pt x="4045" y="5840"/>
                </a:lnTo>
                <a:lnTo>
                  <a:pt x="4045" y="6013"/>
                </a:lnTo>
                <a:lnTo>
                  <a:pt x="4444" y="6013"/>
                </a:lnTo>
                <a:lnTo>
                  <a:pt x="4444" y="6128"/>
                </a:lnTo>
                <a:lnTo>
                  <a:pt x="4536" y="6128"/>
                </a:lnTo>
                <a:lnTo>
                  <a:pt x="4536" y="6292"/>
                </a:lnTo>
                <a:lnTo>
                  <a:pt x="4784" y="6292"/>
                </a:lnTo>
                <a:lnTo>
                  <a:pt x="4784" y="6406"/>
                </a:lnTo>
                <a:lnTo>
                  <a:pt x="4812" y="6406"/>
                </a:lnTo>
                <a:lnTo>
                  <a:pt x="4846" y="6406"/>
                </a:lnTo>
                <a:lnTo>
                  <a:pt x="4846" y="6571"/>
                </a:lnTo>
                <a:lnTo>
                  <a:pt x="5090" y="6571"/>
                </a:lnTo>
                <a:lnTo>
                  <a:pt x="5090" y="6684"/>
                </a:lnTo>
                <a:lnTo>
                  <a:pt x="5154" y="6684"/>
                </a:lnTo>
                <a:lnTo>
                  <a:pt x="5154" y="6858"/>
                </a:lnTo>
                <a:lnTo>
                  <a:pt x="5186" y="6858"/>
                </a:lnTo>
                <a:lnTo>
                  <a:pt x="5186" y="6963"/>
                </a:lnTo>
                <a:lnTo>
                  <a:pt x="5677" y="6963"/>
                </a:lnTo>
                <a:lnTo>
                  <a:pt x="5677" y="7136"/>
                </a:lnTo>
                <a:lnTo>
                  <a:pt x="5739" y="7136"/>
                </a:lnTo>
                <a:lnTo>
                  <a:pt x="5956" y="7136"/>
                </a:lnTo>
                <a:lnTo>
                  <a:pt x="5956" y="7302"/>
                </a:lnTo>
                <a:lnTo>
                  <a:pt x="6482" y="7302"/>
                </a:lnTo>
                <a:lnTo>
                  <a:pt x="6482" y="7414"/>
                </a:lnTo>
                <a:lnTo>
                  <a:pt x="6541" y="7414"/>
                </a:lnTo>
                <a:lnTo>
                  <a:pt x="6541" y="7581"/>
                </a:lnTo>
                <a:lnTo>
                  <a:pt x="6729" y="7581"/>
                </a:lnTo>
                <a:lnTo>
                  <a:pt x="6729" y="7694"/>
                </a:lnTo>
                <a:lnTo>
                  <a:pt x="6756" y="7694"/>
                </a:lnTo>
                <a:lnTo>
                  <a:pt x="6756" y="7867"/>
                </a:lnTo>
                <a:lnTo>
                  <a:pt x="7036" y="7867"/>
                </a:lnTo>
                <a:lnTo>
                  <a:pt x="7036" y="8033"/>
                </a:lnTo>
                <a:lnTo>
                  <a:pt x="7065" y="8033"/>
                </a:lnTo>
                <a:lnTo>
                  <a:pt x="7065" y="8147"/>
                </a:lnTo>
                <a:lnTo>
                  <a:pt x="7126" y="8147"/>
                </a:lnTo>
                <a:lnTo>
                  <a:pt x="7126" y="8311"/>
                </a:lnTo>
                <a:lnTo>
                  <a:pt x="7282" y="8311"/>
                </a:lnTo>
                <a:lnTo>
                  <a:pt x="7316" y="8311"/>
                </a:lnTo>
                <a:lnTo>
                  <a:pt x="7377" y="8311"/>
                </a:lnTo>
                <a:lnTo>
                  <a:pt x="7405" y="8311"/>
                </a:lnTo>
                <a:lnTo>
                  <a:pt x="7467" y="8311"/>
                </a:lnTo>
                <a:lnTo>
                  <a:pt x="7496" y="8311"/>
                </a:lnTo>
                <a:lnTo>
                  <a:pt x="7561" y="8311"/>
                </a:lnTo>
                <a:lnTo>
                  <a:pt x="7561" y="8485"/>
                </a:lnTo>
                <a:lnTo>
                  <a:pt x="7595" y="8485"/>
                </a:lnTo>
                <a:lnTo>
                  <a:pt x="7622" y="8485"/>
                </a:lnTo>
                <a:lnTo>
                  <a:pt x="7656" y="8485"/>
                </a:lnTo>
                <a:lnTo>
                  <a:pt x="7713" y="8485"/>
                </a:lnTo>
                <a:lnTo>
                  <a:pt x="7747" y="8485"/>
                </a:lnTo>
                <a:lnTo>
                  <a:pt x="7747" y="8712"/>
                </a:lnTo>
                <a:lnTo>
                  <a:pt x="7775" y="8712"/>
                </a:lnTo>
                <a:lnTo>
                  <a:pt x="7837" y="8712"/>
                </a:lnTo>
                <a:lnTo>
                  <a:pt x="7932" y="8712"/>
                </a:lnTo>
                <a:lnTo>
                  <a:pt x="7992" y="8712"/>
                </a:lnTo>
                <a:lnTo>
                  <a:pt x="8027" y="8712"/>
                </a:lnTo>
                <a:lnTo>
                  <a:pt x="8027" y="8877"/>
                </a:lnTo>
                <a:lnTo>
                  <a:pt x="8084" y="8877"/>
                </a:lnTo>
                <a:lnTo>
                  <a:pt x="8115" y="8877"/>
                </a:lnTo>
                <a:lnTo>
                  <a:pt x="8178" y="8877"/>
                </a:lnTo>
                <a:lnTo>
                  <a:pt x="8206" y="8877"/>
                </a:lnTo>
                <a:lnTo>
                  <a:pt x="8242" y="8877"/>
                </a:lnTo>
                <a:lnTo>
                  <a:pt x="8362" y="8877"/>
                </a:lnTo>
                <a:lnTo>
                  <a:pt x="8395" y="8877"/>
                </a:lnTo>
                <a:lnTo>
                  <a:pt x="8395" y="9155"/>
                </a:lnTo>
                <a:lnTo>
                  <a:pt x="8424" y="9155"/>
                </a:lnTo>
                <a:lnTo>
                  <a:pt x="8457" y="9155"/>
                </a:lnTo>
                <a:lnTo>
                  <a:pt x="8516" y="9155"/>
                </a:lnTo>
                <a:lnTo>
                  <a:pt x="8578" y="9155"/>
                </a:lnTo>
                <a:lnTo>
                  <a:pt x="8641" y="9155"/>
                </a:lnTo>
                <a:lnTo>
                  <a:pt x="8858" y="9155"/>
                </a:lnTo>
                <a:lnTo>
                  <a:pt x="8858" y="9495"/>
                </a:lnTo>
                <a:lnTo>
                  <a:pt x="8884" y="9495"/>
                </a:lnTo>
                <a:lnTo>
                  <a:pt x="8947" y="9495"/>
                </a:lnTo>
                <a:lnTo>
                  <a:pt x="8981" y="9495"/>
                </a:lnTo>
                <a:lnTo>
                  <a:pt x="9011" y="9495"/>
                </a:lnTo>
                <a:lnTo>
                  <a:pt x="9101" y="9495"/>
                </a:lnTo>
                <a:lnTo>
                  <a:pt x="9258" y="9495"/>
                </a:lnTo>
                <a:lnTo>
                  <a:pt x="9289" y="9495"/>
                </a:lnTo>
                <a:lnTo>
                  <a:pt x="9289" y="10000"/>
                </a:lnTo>
                <a:lnTo>
                  <a:pt x="9415" y="10000"/>
                </a:lnTo>
                <a:lnTo>
                  <a:pt x="9478" y="10000"/>
                </a:lnTo>
                <a:lnTo>
                  <a:pt x="9630" y="10000"/>
                </a:lnTo>
                <a:lnTo>
                  <a:pt x="9692" y="10000"/>
                </a:lnTo>
                <a:lnTo>
                  <a:pt x="9719" y="10000"/>
                </a:lnTo>
                <a:lnTo>
                  <a:pt x="9847" y="10000"/>
                </a:lnTo>
                <a:lnTo>
                  <a:pt x="9874" y="10000"/>
                </a:lnTo>
                <a:lnTo>
                  <a:pt x="10101" y="10000"/>
                </a:lnTo>
              </a:path>
            </a:pathLst>
          </a:custGeom>
          <a:ln w="38100">
            <a:solidFill>
              <a:schemeClr val="tx2">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350" tIns="45675" rIns="91350" bIns="45675"/>
          <a:lstStyle/>
          <a:p>
            <a:pPr>
              <a:defRPr/>
            </a:pPr>
            <a:endParaRPr lang="en-US" sz="1600">
              <a:solidFill>
                <a:schemeClr val="tx2">
                  <a:lumMod val="50000"/>
                </a:schemeClr>
              </a:solidFill>
              <a:latin typeface="Arial" pitchFamily="34" charset="0"/>
              <a:cs typeface="Arial" pitchFamily="34" charset="0"/>
            </a:endParaRPr>
          </a:p>
        </p:txBody>
      </p:sp>
      <p:grpSp>
        <p:nvGrpSpPr>
          <p:cNvPr id="93" name="Group 92">
            <a:extLst>
              <a:ext uri="{FF2B5EF4-FFF2-40B4-BE49-F238E27FC236}">
                <a16:creationId xmlns:a16="http://schemas.microsoft.com/office/drawing/2014/main" id="{E67513AA-31A4-48AF-AA91-17EDFA25B1E6}"/>
              </a:ext>
            </a:extLst>
          </p:cNvPr>
          <p:cNvGrpSpPr/>
          <p:nvPr/>
        </p:nvGrpSpPr>
        <p:grpSpPr>
          <a:xfrm>
            <a:off x="888206" y="1440656"/>
            <a:ext cx="4471989" cy="1888332"/>
            <a:chOff x="888205" y="1440656"/>
            <a:chExt cx="4471989" cy="1888332"/>
          </a:xfrm>
        </p:grpSpPr>
        <p:sp>
          <p:nvSpPr>
            <p:cNvPr id="94" name="Freeform 73">
              <a:extLst>
                <a:ext uri="{FF2B5EF4-FFF2-40B4-BE49-F238E27FC236}">
                  <a16:creationId xmlns:a16="http://schemas.microsoft.com/office/drawing/2014/main" id="{490730C0-EED1-4946-9D86-82CF15CECCB8}"/>
                </a:ext>
              </a:extLst>
            </p:cNvPr>
            <p:cNvSpPr/>
            <p:nvPr/>
          </p:nvSpPr>
          <p:spPr>
            <a:xfrm>
              <a:off x="2286000" y="2028825"/>
              <a:ext cx="3074194" cy="1300163"/>
            </a:xfrm>
            <a:custGeom>
              <a:avLst/>
              <a:gdLst>
                <a:gd name="connsiteX0" fmla="*/ 3098006 w 3098006"/>
                <a:gd name="connsiteY0" fmla="*/ 1050131 h 1300163"/>
                <a:gd name="connsiteX1" fmla="*/ 3074194 w 3098006"/>
                <a:gd name="connsiteY1" fmla="*/ 1300163 h 1300163"/>
                <a:gd name="connsiteX2" fmla="*/ 3028950 w 3098006"/>
                <a:gd name="connsiteY2" fmla="*/ 1300163 h 1300163"/>
                <a:gd name="connsiteX3" fmla="*/ 3028950 w 3098006"/>
                <a:gd name="connsiteY3" fmla="*/ 1204913 h 1300163"/>
                <a:gd name="connsiteX4" fmla="*/ 2788444 w 3098006"/>
                <a:gd name="connsiteY4" fmla="*/ 1204913 h 1300163"/>
                <a:gd name="connsiteX5" fmla="*/ 2788444 w 3098006"/>
                <a:gd name="connsiteY5" fmla="*/ 1135856 h 1300163"/>
                <a:gd name="connsiteX6" fmla="*/ 2690813 w 3098006"/>
                <a:gd name="connsiteY6" fmla="*/ 1135856 h 1300163"/>
                <a:gd name="connsiteX7" fmla="*/ 2690813 w 3098006"/>
                <a:gd name="connsiteY7" fmla="*/ 1062038 h 1300163"/>
                <a:gd name="connsiteX8" fmla="*/ 2631281 w 3098006"/>
                <a:gd name="connsiteY8" fmla="*/ 1062038 h 1300163"/>
                <a:gd name="connsiteX9" fmla="*/ 2631281 w 3098006"/>
                <a:gd name="connsiteY9" fmla="*/ 1004888 h 1300163"/>
                <a:gd name="connsiteX10" fmla="*/ 2305050 w 3098006"/>
                <a:gd name="connsiteY10" fmla="*/ 1004888 h 1300163"/>
                <a:gd name="connsiteX11" fmla="*/ 2305050 w 3098006"/>
                <a:gd name="connsiteY11" fmla="*/ 954881 h 1300163"/>
                <a:gd name="connsiteX12" fmla="*/ 1974056 w 3098006"/>
                <a:gd name="connsiteY12" fmla="*/ 954881 h 1300163"/>
                <a:gd name="connsiteX13" fmla="*/ 1974056 w 3098006"/>
                <a:gd name="connsiteY13" fmla="*/ 921544 h 1300163"/>
                <a:gd name="connsiteX14" fmla="*/ 1840706 w 3098006"/>
                <a:gd name="connsiteY14" fmla="*/ 921544 h 1300163"/>
                <a:gd name="connsiteX15" fmla="*/ 1840706 w 3098006"/>
                <a:gd name="connsiteY15" fmla="*/ 873919 h 1300163"/>
                <a:gd name="connsiteX16" fmla="*/ 1695450 w 3098006"/>
                <a:gd name="connsiteY16" fmla="*/ 873919 h 1300163"/>
                <a:gd name="connsiteX17" fmla="*/ 1695450 w 3098006"/>
                <a:gd name="connsiteY17" fmla="*/ 850106 h 1300163"/>
                <a:gd name="connsiteX18" fmla="*/ 1376363 w 3098006"/>
                <a:gd name="connsiteY18" fmla="*/ 850106 h 1300163"/>
                <a:gd name="connsiteX19" fmla="*/ 1376363 w 3098006"/>
                <a:gd name="connsiteY19" fmla="*/ 823913 h 1300163"/>
                <a:gd name="connsiteX20" fmla="*/ 1364456 w 3098006"/>
                <a:gd name="connsiteY20" fmla="*/ 823913 h 1300163"/>
                <a:gd name="connsiteX21" fmla="*/ 1364456 w 3098006"/>
                <a:gd name="connsiteY21" fmla="*/ 788194 h 1300163"/>
                <a:gd name="connsiteX22" fmla="*/ 1331119 w 3098006"/>
                <a:gd name="connsiteY22" fmla="*/ 788194 h 1300163"/>
                <a:gd name="connsiteX23" fmla="*/ 1331119 w 3098006"/>
                <a:gd name="connsiteY23" fmla="*/ 764381 h 1300163"/>
                <a:gd name="connsiteX24" fmla="*/ 1319213 w 3098006"/>
                <a:gd name="connsiteY24" fmla="*/ 764381 h 1300163"/>
                <a:gd name="connsiteX25" fmla="*/ 1319213 w 3098006"/>
                <a:gd name="connsiteY25" fmla="*/ 740569 h 1300163"/>
                <a:gd name="connsiteX26" fmla="*/ 1202531 w 3098006"/>
                <a:gd name="connsiteY26" fmla="*/ 740569 h 1300163"/>
                <a:gd name="connsiteX27" fmla="*/ 1202531 w 3098006"/>
                <a:gd name="connsiteY27" fmla="*/ 714375 h 1300163"/>
                <a:gd name="connsiteX28" fmla="*/ 1090613 w 3098006"/>
                <a:gd name="connsiteY28" fmla="*/ 714375 h 1300163"/>
                <a:gd name="connsiteX29" fmla="*/ 1090613 w 3098006"/>
                <a:gd name="connsiteY29" fmla="*/ 678656 h 1300163"/>
                <a:gd name="connsiteX30" fmla="*/ 1085850 w 3098006"/>
                <a:gd name="connsiteY30" fmla="*/ 678656 h 1300163"/>
                <a:gd name="connsiteX31" fmla="*/ 1085850 w 3098006"/>
                <a:gd name="connsiteY31" fmla="*/ 669131 h 1300163"/>
                <a:gd name="connsiteX32" fmla="*/ 1047750 w 3098006"/>
                <a:gd name="connsiteY32" fmla="*/ 669131 h 1300163"/>
                <a:gd name="connsiteX33" fmla="*/ 1047750 w 3098006"/>
                <a:gd name="connsiteY33" fmla="*/ 633413 h 1300163"/>
                <a:gd name="connsiteX34" fmla="*/ 1026319 w 3098006"/>
                <a:gd name="connsiteY34" fmla="*/ 633413 h 1300163"/>
                <a:gd name="connsiteX35" fmla="*/ 1026319 w 3098006"/>
                <a:gd name="connsiteY35" fmla="*/ 607219 h 1300163"/>
                <a:gd name="connsiteX36" fmla="*/ 1014413 w 3098006"/>
                <a:gd name="connsiteY36" fmla="*/ 607219 h 1300163"/>
                <a:gd name="connsiteX37" fmla="*/ 1014413 w 3098006"/>
                <a:gd name="connsiteY37" fmla="*/ 585788 h 1300163"/>
                <a:gd name="connsiteX38" fmla="*/ 957263 w 3098006"/>
                <a:gd name="connsiteY38" fmla="*/ 585788 h 1300163"/>
                <a:gd name="connsiteX39" fmla="*/ 957263 w 3098006"/>
                <a:gd name="connsiteY39" fmla="*/ 521494 h 1300163"/>
                <a:gd name="connsiteX40" fmla="*/ 881063 w 3098006"/>
                <a:gd name="connsiteY40" fmla="*/ 521494 h 1300163"/>
                <a:gd name="connsiteX41" fmla="*/ 881063 w 3098006"/>
                <a:gd name="connsiteY41" fmla="*/ 514350 h 1300163"/>
                <a:gd name="connsiteX42" fmla="*/ 814388 w 3098006"/>
                <a:gd name="connsiteY42" fmla="*/ 514350 h 1300163"/>
                <a:gd name="connsiteX43" fmla="*/ 814388 w 3098006"/>
                <a:gd name="connsiteY43" fmla="*/ 476250 h 1300163"/>
                <a:gd name="connsiteX44" fmla="*/ 728663 w 3098006"/>
                <a:gd name="connsiteY44" fmla="*/ 476250 h 1300163"/>
                <a:gd name="connsiteX45" fmla="*/ 728663 w 3098006"/>
                <a:gd name="connsiteY45" fmla="*/ 450056 h 1300163"/>
                <a:gd name="connsiteX46" fmla="*/ 719138 w 3098006"/>
                <a:gd name="connsiteY46" fmla="*/ 450056 h 1300163"/>
                <a:gd name="connsiteX47" fmla="*/ 719138 w 3098006"/>
                <a:gd name="connsiteY47" fmla="*/ 438150 h 1300163"/>
                <a:gd name="connsiteX48" fmla="*/ 695325 w 3098006"/>
                <a:gd name="connsiteY48" fmla="*/ 438150 h 1300163"/>
                <a:gd name="connsiteX49" fmla="*/ 695325 w 3098006"/>
                <a:gd name="connsiteY49" fmla="*/ 381000 h 1300163"/>
                <a:gd name="connsiteX50" fmla="*/ 595313 w 3098006"/>
                <a:gd name="connsiteY50" fmla="*/ 381000 h 1300163"/>
                <a:gd name="connsiteX51" fmla="*/ 595313 w 3098006"/>
                <a:gd name="connsiteY51" fmla="*/ 359569 h 1300163"/>
                <a:gd name="connsiteX52" fmla="*/ 540544 w 3098006"/>
                <a:gd name="connsiteY52" fmla="*/ 359569 h 1300163"/>
                <a:gd name="connsiteX53" fmla="*/ 540544 w 3098006"/>
                <a:gd name="connsiteY53" fmla="*/ 335756 h 1300163"/>
                <a:gd name="connsiteX54" fmla="*/ 452438 w 3098006"/>
                <a:gd name="connsiteY54" fmla="*/ 335756 h 1300163"/>
                <a:gd name="connsiteX55" fmla="*/ 452438 w 3098006"/>
                <a:gd name="connsiteY55" fmla="*/ 252413 h 1300163"/>
                <a:gd name="connsiteX56" fmla="*/ 307181 w 3098006"/>
                <a:gd name="connsiteY56" fmla="*/ 252413 h 1300163"/>
                <a:gd name="connsiteX57" fmla="*/ 307181 w 3098006"/>
                <a:gd name="connsiteY57" fmla="*/ 211931 h 1300163"/>
                <a:gd name="connsiteX58" fmla="*/ 245269 w 3098006"/>
                <a:gd name="connsiteY58" fmla="*/ 211931 h 1300163"/>
                <a:gd name="connsiteX59" fmla="*/ 245269 w 3098006"/>
                <a:gd name="connsiteY59" fmla="*/ 204788 h 1300163"/>
                <a:gd name="connsiteX60" fmla="*/ 209550 w 3098006"/>
                <a:gd name="connsiteY60" fmla="*/ 204788 h 1300163"/>
                <a:gd name="connsiteX61" fmla="*/ 209550 w 3098006"/>
                <a:gd name="connsiteY61" fmla="*/ 178594 h 1300163"/>
                <a:gd name="connsiteX62" fmla="*/ 142875 w 3098006"/>
                <a:gd name="connsiteY62" fmla="*/ 178594 h 1300163"/>
                <a:gd name="connsiteX63" fmla="*/ 142875 w 3098006"/>
                <a:gd name="connsiteY63" fmla="*/ 154781 h 1300163"/>
                <a:gd name="connsiteX64" fmla="*/ 130969 w 3098006"/>
                <a:gd name="connsiteY64" fmla="*/ 154781 h 1300163"/>
                <a:gd name="connsiteX65" fmla="*/ 130969 w 3098006"/>
                <a:gd name="connsiteY65" fmla="*/ 116681 h 1300163"/>
                <a:gd name="connsiteX66" fmla="*/ 97631 w 3098006"/>
                <a:gd name="connsiteY66" fmla="*/ 116681 h 1300163"/>
                <a:gd name="connsiteX67" fmla="*/ 97631 w 3098006"/>
                <a:gd name="connsiteY67" fmla="*/ 95250 h 1300163"/>
                <a:gd name="connsiteX68" fmla="*/ 85725 w 3098006"/>
                <a:gd name="connsiteY68" fmla="*/ 95250 h 1300163"/>
                <a:gd name="connsiteX69" fmla="*/ 85725 w 3098006"/>
                <a:gd name="connsiteY69" fmla="*/ 69056 h 1300163"/>
                <a:gd name="connsiteX70" fmla="*/ 28575 w 3098006"/>
                <a:gd name="connsiteY70" fmla="*/ 69056 h 1300163"/>
                <a:gd name="connsiteX71" fmla="*/ 28575 w 3098006"/>
                <a:gd name="connsiteY71" fmla="*/ 45244 h 1300163"/>
                <a:gd name="connsiteX72" fmla="*/ 19050 w 3098006"/>
                <a:gd name="connsiteY72" fmla="*/ 45244 h 1300163"/>
                <a:gd name="connsiteX73" fmla="*/ 19050 w 3098006"/>
                <a:gd name="connsiteY73" fmla="*/ 33338 h 1300163"/>
                <a:gd name="connsiteX74" fmla="*/ 0 w 3098006"/>
                <a:gd name="connsiteY74" fmla="*/ 33338 h 1300163"/>
                <a:gd name="connsiteX75" fmla="*/ 0 w 3098006"/>
                <a:gd name="connsiteY75" fmla="*/ 0 h 1300163"/>
                <a:gd name="connsiteX0" fmla="*/ 3074194 w 3074194"/>
                <a:gd name="connsiteY0" fmla="*/ 1300163 h 1300163"/>
                <a:gd name="connsiteX1" fmla="*/ 3028950 w 3074194"/>
                <a:gd name="connsiteY1" fmla="*/ 1300163 h 1300163"/>
                <a:gd name="connsiteX2" fmla="*/ 3028950 w 3074194"/>
                <a:gd name="connsiteY2" fmla="*/ 1204913 h 1300163"/>
                <a:gd name="connsiteX3" fmla="*/ 2788444 w 3074194"/>
                <a:gd name="connsiteY3" fmla="*/ 1204913 h 1300163"/>
                <a:gd name="connsiteX4" fmla="*/ 2788444 w 3074194"/>
                <a:gd name="connsiteY4" fmla="*/ 1135856 h 1300163"/>
                <a:gd name="connsiteX5" fmla="*/ 2690813 w 3074194"/>
                <a:gd name="connsiteY5" fmla="*/ 1135856 h 1300163"/>
                <a:gd name="connsiteX6" fmla="*/ 2690813 w 3074194"/>
                <a:gd name="connsiteY6" fmla="*/ 1062038 h 1300163"/>
                <a:gd name="connsiteX7" fmla="*/ 2631281 w 3074194"/>
                <a:gd name="connsiteY7" fmla="*/ 1062038 h 1300163"/>
                <a:gd name="connsiteX8" fmla="*/ 2631281 w 3074194"/>
                <a:gd name="connsiteY8" fmla="*/ 1004888 h 1300163"/>
                <a:gd name="connsiteX9" fmla="*/ 2305050 w 3074194"/>
                <a:gd name="connsiteY9" fmla="*/ 1004888 h 1300163"/>
                <a:gd name="connsiteX10" fmla="*/ 2305050 w 3074194"/>
                <a:gd name="connsiteY10" fmla="*/ 954881 h 1300163"/>
                <a:gd name="connsiteX11" fmla="*/ 1974056 w 3074194"/>
                <a:gd name="connsiteY11" fmla="*/ 954881 h 1300163"/>
                <a:gd name="connsiteX12" fmla="*/ 1974056 w 3074194"/>
                <a:gd name="connsiteY12" fmla="*/ 921544 h 1300163"/>
                <a:gd name="connsiteX13" fmla="*/ 1840706 w 3074194"/>
                <a:gd name="connsiteY13" fmla="*/ 921544 h 1300163"/>
                <a:gd name="connsiteX14" fmla="*/ 1840706 w 3074194"/>
                <a:gd name="connsiteY14" fmla="*/ 873919 h 1300163"/>
                <a:gd name="connsiteX15" fmla="*/ 1695450 w 3074194"/>
                <a:gd name="connsiteY15" fmla="*/ 873919 h 1300163"/>
                <a:gd name="connsiteX16" fmla="*/ 1695450 w 3074194"/>
                <a:gd name="connsiteY16" fmla="*/ 850106 h 1300163"/>
                <a:gd name="connsiteX17" fmla="*/ 1376363 w 3074194"/>
                <a:gd name="connsiteY17" fmla="*/ 850106 h 1300163"/>
                <a:gd name="connsiteX18" fmla="*/ 1376363 w 3074194"/>
                <a:gd name="connsiteY18" fmla="*/ 823913 h 1300163"/>
                <a:gd name="connsiteX19" fmla="*/ 1364456 w 3074194"/>
                <a:gd name="connsiteY19" fmla="*/ 823913 h 1300163"/>
                <a:gd name="connsiteX20" fmla="*/ 1364456 w 3074194"/>
                <a:gd name="connsiteY20" fmla="*/ 788194 h 1300163"/>
                <a:gd name="connsiteX21" fmla="*/ 1331119 w 3074194"/>
                <a:gd name="connsiteY21" fmla="*/ 788194 h 1300163"/>
                <a:gd name="connsiteX22" fmla="*/ 1331119 w 3074194"/>
                <a:gd name="connsiteY22" fmla="*/ 764381 h 1300163"/>
                <a:gd name="connsiteX23" fmla="*/ 1319213 w 3074194"/>
                <a:gd name="connsiteY23" fmla="*/ 764381 h 1300163"/>
                <a:gd name="connsiteX24" fmla="*/ 1319213 w 3074194"/>
                <a:gd name="connsiteY24" fmla="*/ 740569 h 1300163"/>
                <a:gd name="connsiteX25" fmla="*/ 1202531 w 3074194"/>
                <a:gd name="connsiteY25" fmla="*/ 740569 h 1300163"/>
                <a:gd name="connsiteX26" fmla="*/ 1202531 w 3074194"/>
                <a:gd name="connsiteY26" fmla="*/ 714375 h 1300163"/>
                <a:gd name="connsiteX27" fmla="*/ 1090613 w 3074194"/>
                <a:gd name="connsiteY27" fmla="*/ 714375 h 1300163"/>
                <a:gd name="connsiteX28" fmla="*/ 1090613 w 3074194"/>
                <a:gd name="connsiteY28" fmla="*/ 678656 h 1300163"/>
                <a:gd name="connsiteX29" fmla="*/ 1085850 w 3074194"/>
                <a:gd name="connsiteY29" fmla="*/ 678656 h 1300163"/>
                <a:gd name="connsiteX30" fmla="*/ 1085850 w 3074194"/>
                <a:gd name="connsiteY30" fmla="*/ 669131 h 1300163"/>
                <a:gd name="connsiteX31" fmla="*/ 1047750 w 3074194"/>
                <a:gd name="connsiteY31" fmla="*/ 669131 h 1300163"/>
                <a:gd name="connsiteX32" fmla="*/ 1047750 w 3074194"/>
                <a:gd name="connsiteY32" fmla="*/ 633413 h 1300163"/>
                <a:gd name="connsiteX33" fmla="*/ 1026319 w 3074194"/>
                <a:gd name="connsiteY33" fmla="*/ 633413 h 1300163"/>
                <a:gd name="connsiteX34" fmla="*/ 1026319 w 3074194"/>
                <a:gd name="connsiteY34" fmla="*/ 607219 h 1300163"/>
                <a:gd name="connsiteX35" fmla="*/ 1014413 w 3074194"/>
                <a:gd name="connsiteY35" fmla="*/ 607219 h 1300163"/>
                <a:gd name="connsiteX36" fmla="*/ 1014413 w 3074194"/>
                <a:gd name="connsiteY36" fmla="*/ 585788 h 1300163"/>
                <a:gd name="connsiteX37" fmla="*/ 957263 w 3074194"/>
                <a:gd name="connsiteY37" fmla="*/ 585788 h 1300163"/>
                <a:gd name="connsiteX38" fmla="*/ 957263 w 3074194"/>
                <a:gd name="connsiteY38" fmla="*/ 521494 h 1300163"/>
                <a:gd name="connsiteX39" fmla="*/ 881063 w 3074194"/>
                <a:gd name="connsiteY39" fmla="*/ 521494 h 1300163"/>
                <a:gd name="connsiteX40" fmla="*/ 881063 w 3074194"/>
                <a:gd name="connsiteY40" fmla="*/ 514350 h 1300163"/>
                <a:gd name="connsiteX41" fmla="*/ 814388 w 3074194"/>
                <a:gd name="connsiteY41" fmla="*/ 514350 h 1300163"/>
                <a:gd name="connsiteX42" fmla="*/ 814388 w 3074194"/>
                <a:gd name="connsiteY42" fmla="*/ 476250 h 1300163"/>
                <a:gd name="connsiteX43" fmla="*/ 728663 w 3074194"/>
                <a:gd name="connsiteY43" fmla="*/ 476250 h 1300163"/>
                <a:gd name="connsiteX44" fmla="*/ 728663 w 3074194"/>
                <a:gd name="connsiteY44" fmla="*/ 450056 h 1300163"/>
                <a:gd name="connsiteX45" fmla="*/ 719138 w 3074194"/>
                <a:gd name="connsiteY45" fmla="*/ 450056 h 1300163"/>
                <a:gd name="connsiteX46" fmla="*/ 719138 w 3074194"/>
                <a:gd name="connsiteY46" fmla="*/ 438150 h 1300163"/>
                <a:gd name="connsiteX47" fmla="*/ 695325 w 3074194"/>
                <a:gd name="connsiteY47" fmla="*/ 438150 h 1300163"/>
                <a:gd name="connsiteX48" fmla="*/ 695325 w 3074194"/>
                <a:gd name="connsiteY48" fmla="*/ 381000 h 1300163"/>
                <a:gd name="connsiteX49" fmla="*/ 595313 w 3074194"/>
                <a:gd name="connsiteY49" fmla="*/ 381000 h 1300163"/>
                <a:gd name="connsiteX50" fmla="*/ 595313 w 3074194"/>
                <a:gd name="connsiteY50" fmla="*/ 359569 h 1300163"/>
                <a:gd name="connsiteX51" fmla="*/ 540544 w 3074194"/>
                <a:gd name="connsiteY51" fmla="*/ 359569 h 1300163"/>
                <a:gd name="connsiteX52" fmla="*/ 540544 w 3074194"/>
                <a:gd name="connsiteY52" fmla="*/ 335756 h 1300163"/>
                <a:gd name="connsiteX53" fmla="*/ 452438 w 3074194"/>
                <a:gd name="connsiteY53" fmla="*/ 335756 h 1300163"/>
                <a:gd name="connsiteX54" fmla="*/ 452438 w 3074194"/>
                <a:gd name="connsiteY54" fmla="*/ 252413 h 1300163"/>
                <a:gd name="connsiteX55" fmla="*/ 307181 w 3074194"/>
                <a:gd name="connsiteY55" fmla="*/ 252413 h 1300163"/>
                <a:gd name="connsiteX56" fmla="*/ 307181 w 3074194"/>
                <a:gd name="connsiteY56" fmla="*/ 211931 h 1300163"/>
                <a:gd name="connsiteX57" fmla="*/ 245269 w 3074194"/>
                <a:gd name="connsiteY57" fmla="*/ 211931 h 1300163"/>
                <a:gd name="connsiteX58" fmla="*/ 245269 w 3074194"/>
                <a:gd name="connsiteY58" fmla="*/ 204788 h 1300163"/>
                <a:gd name="connsiteX59" fmla="*/ 209550 w 3074194"/>
                <a:gd name="connsiteY59" fmla="*/ 204788 h 1300163"/>
                <a:gd name="connsiteX60" fmla="*/ 209550 w 3074194"/>
                <a:gd name="connsiteY60" fmla="*/ 178594 h 1300163"/>
                <a:gd name="connsiteX61" fmla="*/ 142875 w 3074194"/>
                <a:gd name="connsiteY61" fmla="*/ 178594 h 1300163"/>
                <a:gd name="connsiteX62" fmla="*/ 142875 w 3074194"/>
                <a:gd name="connsiteY62" fmla="*/ 154781 h 1300163"/>
                <a:gd name="connsiteX63" fmla="*/ 130969 w 3074194"/>
                <a:gd name="connsiteY63" fmla="*/ 154781 h 1300163"/>
                <a:gd name="connsiteX64" fmla="*/ 130969 w 3074194"/>
                <a:gd name="connsiteY64" fmla="*/ 116681 h 1300163"/>
                <a:gd name="connsiteX65" fmla="*/ 97631 w 3074194"/>
                <a:gd name="connsiteY65" fmla="*/ 116681 h 1300163"/>
                <a:gd name="connsiteX66" fmla="*/ 97631 w 3074194"/>
                <a:gd name="connsiteY66" fmla="*/ 95250 h 1300163"/>
                <a:gd name="connsiteX67" fmla="*/ 85725 w 3074194"/>
                <a:gd name="connsiteY67" fmla="*/ 95250 h 1300163"/>
                <a:gd name="connsiteX68" fmla="*/ 85725 w 3074194"/>
                <a:gd name="connsiteY68" fmla="*/ 69056 h 1300163"/>
                <a:gd name="connsiteX69" fmla="*/ 28575 w 3074194"/>
                <a:gd name="connsiteY69" fmla="*/ 69056 h 1300163"/>
                <a:gd name="connsiteX70" fmla="*/ 28575 w 3074194"/>
                <a:gd name="connsiteY70" fmla="*/ 45244 h 1300163"/>
                <a:gd name="connsiteX71" fmla="*/ 19050 w 3074194"/>
                <a:gd name="connsiteY71" fmla="*/ 45244 h 1300163"/>
                <a:gd name="connsiteX72" fmla="*/ 19050 w 3074194"/>
                <a:gd name="connsiteY72" fmla="*/ 33338 h 1300163"/>
                <a:gd name="connsiteX73" fmla="*/ 0 w 3074194"/>
                <a:gd name="connsiteY73" fmla="*/ 33338 h 1300163"/>
                <a:gd name="connsiteX74" fmla="*/ 0 w 3074194"/>
                <a:gd name="connsiteY74" fmla="*/ 0 h 130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074194" h="1300163">
                  <a:moveTo>
                    <a:pt x="3074194" y="1300163"/>
                  </a:moveTo>
                  <a:lnTo>
                    <a:pt x="3028950" y="1300163"/>
                  </a:lnTo>
                  <a:lnTo>
                    <a:pt x="3028950" y="1204913"/>
                  </a:lnTo>
                  <a:lnTo>
                    <a:pt x="2788444" y="1204913"/>
                  </a:lnTo>
                  <a:lnTo>
                    <a:pt x="2788444" y="1135856"/>
                  </a:lnTo>
                  <a:lnTo>
                    <a:pt x="2690813" y="1135856"/>
                  </a:lnTo>
                  <a:lnTo>
                    <a:pt x="2690813" y="1062038"/>
                  </a:lnTo>
                  <a:lnTo>
                    <a:pt x="2631281" y="1062038"/>
                  </a:lnTo>
                  <a:lnTo>
                    <a:pt x="2631281" y="1004888"/>
                  </a:lnTo>
                  <a:lnTo>
                    <a:pt x="2305050" y="1004888"/>
                  </a:lnTo>
                  <a:lnTo>
                    <a:pt x="2305050" y="954881"/>
                  </a:lnTo>
                  <a:lnTo>
                    <a:pt x="1974056" y="954881"/>
                  </a:lnTo>
                  <a:lnTo>
                    <a:pt x="1974056" y="921544"/>
                  </a:lnTo>
                  <a:lnTo>
                    <a:pt x="1840706" y="921544"/>
                  </a:lnTo>
                  <a:lnTo>
                    <a:pt x="1840706" y="873919"/>
                  </a:lnTo>
                  <a:lnTo>
                    <a:pt x="1695450" y="873919"/>
                  </a:lnTo>
                  <a:lnTo>
                    <a:pt x="1695450" y="850106"/>
                  </a:lnTo>
                  <a:lnTo>
                    <a:pt x="1376363" y="850106"/>
                  </a:lnTo>
                  <a:lnTo>
                    <a:pt x="1376363" y="823913"/>
                  </a:lnTo>
                  <a:lnTo>
                    <a:pt x="1364456" y="823913"/>
                  </a:lnTo>
                  <a:lnTo>
                    <a:pt x="1364456" y="788194"/>
                  </a:lnTo>
                  <a:lnTo>
                    <a:pt x="1331119" y="788194"/>
                  </a:lnTo>
                  <a:lnTo>
                    <a:pt x="1331119" y="764381"/>
                  </a:lnTo>
                  <a:lnTo>
                    <a:pt x="1319213" y="764381"/>
                  </a:lnTo>
                  <a:lnTo>
                    <a:pt x="1319213" y="740569"/>
                  </a:lnTo>
                  <a:lnTo>
                    <a:pt x="1202531" y="740569"/>
                  </a:lnTo>
                  <a:lnTo>
                    <a:pt x="1202531" y="714375"/>
                  </a:lnTo>
                  <a:lnTo>
                    <a:pt x="1090613" y="714375"/>
                  </a:lnTo>
                  <a:lnTo>
                    <a:pt x="1090613" y="678656"/>
                  </a:lnTo>
                  <a:lnTo>
                    <a:pt x="1085850" y="678656"/>
                  </a:lnTo>
                  <a:lnTo>
                    <a:pt x="1085850" y="669131"/>
                  </a:lnTo>
                  <a:lnTo>
                    <a:pt x="1047750" y="669131"/>
                  </a:lnTo>
                  <a:lnTo>
                    <a:pt x="1047750" y="633413"/>
                  </a:lnTo>
                  <a:lnTo>
                    <a:pt x="1026319" y="633413"/>
                  </a:lnTo>
                  <a:lnTo>
                    <a:pt x="1026319" y="607219"/>
                  </a:lnTo>
                  <a:lnTo>
                    <a:pt x="1014413" y="607219"/>
                  </a:lnTo>
                  <a:lnTo>
                    <a:pt x="1014413" y="585788"/>
                  </a:lnTo>
                  <a:lnTo>
                    <a:pt x="957263" y="585788"/>
                  </a:lnTo>
                  <a:lnTo>
                    <a:pt x="957263" y="521494"/>
                  </a:lnTo>
                  <a:lnTo>
                    <a:pt x="881063" y="521494"/>
                  </a:lnTo>
                  <a:lnTo>
                    <a:pt x="881063" y="514350"/>
                  </a:lnTo>
                  <a:lnTo>
                    <a:pt x="814388" y="514350"/>
                  </a:lnTo>
                  <a:lnTo>
                    <a:pt x="814388" y="476250"/>
                  </a:lnTo>
                  <a:lnTo>
                    <a:pt x="728663" y="476250"/>
                  </a:lnTo>
                  <a:lnTo>
                    <a:pt x="728663" y="450056"/>
                  </a:lnTo>
                  <a:lnTo>
                    <a:pt x="719138" y="450056"/>
                  </a:lnTo>
                  <a:lnTo>
                    <a:pt x="719138" y="438150"/>
                  </a:lnTo>
                  <a:lnTo>
                    <a:pt x="695325" y="438150"/>
                  </a:lnTo>
                  <a:lnTo>
                    <a:pt x="695325" y="381000"/>
                  </a:lnTo>
                  <a:lnTo>
                    <a:pt x="595313" y="381000"/>
                  </a:lnTo>
                  <a:lnTo>
                    <a:pt x="595313" y="359569"/>
                  </a:lnTo>
                  <a:lnTo>
                    <a:pt x="540544" y="359569"/>
                  </a:lnTo>
                  <a:lnTo>
                    <a:pt x="540544" y="335756"/>
                  </a:lnTo>
                  <a:lnTo>
                    <a:pt x="452438" y="335756"/>
                  </a:lnTo>
                  <a:lnTo>
                    <a:pt x="452438" y="252413"/>
                  </a:lnTo>
                  <a:lnTo>
                    <a:pt x="307181" y="252413"/>
                  </a:lnTo>
                  <a:lnTo>
                    <a:pt x="307181" y="211931"/>
                  </a:lnTo>
                  <a:lnTo>
                    <a:pt x="245269" y="211931"/>
                  </a:lnTo>
                  <a:lnTo>
                    <a:pt x="245269" y="204788"/>
                  </a:lnTo>
                  <a:lnTo>
                    <a:pt x="209550" y="204788"/>
                  </a:lnTo>
                  <a:lnTo>
                    <a:pt x="209550" y="178594"/>
                  </a:lnTo>
                  <a:lnTo>
                    <a:pt x="142875" y="178594"/>
                  </a:lnTo>
                  <a:lnTo>
                    <a:pt x="142875" y="154781"/>
                  </a:lnTo>
                  <a:lnTo>
                    <a:pt x="130969" y="154781"/>
                  </a:lnTo>
                  <a:lnTo>
                    <a:pt x="130969" y="116681"/>
                  </a:lnTo>
                  <a:lnTo>
                    <a:pt x="97631" y="116681"/>
                  </a:lnTo>
                  <a:lnTo>
                    <a:pt x="97631" y="95250"/>
                  </a:lnTo>
                  <a:lnTo>
                    <a:pt x="85725" y="95250"/>
                  </a:lnTo>
                  <a:lnTo>
                    <a:pt x="85725" y="69056"/>
                  </a:lnTo>
                  <a:lnTo>
                    <a:pt x="28575" y="69056"/>
                  </a:lnTo>
                  <a:lnTo>
                    <a:pt x="28575" y="45244"/>
                  </a:lnTo>
                  <a:lnTo>
                    <a:pt x="19050" y="45244"/>
                  </a:lnTo>
                  <a:lnTo>
                    <a:pt x="19050" y="33338"/>
                  </a:lnTo>
                  <a:lnTo>
                    <a:pt x="0" y="33338"/>
                  </a:lnTo>
                  <a:lnTo>
                    <a:pt x="0" y="0"/>
                  </a:lnTo>
                </a:path>
              </a:pathLst>
            </a:custGeom>
            <a:noFill/>
            <a:ln w="38100">
              <a:solidFill>
                <a:srgbClr val="D22F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50000"/>
                  </a:schemeClr>
                </a:solidFill>
              </a:endParaRPr>
            </a:p>
          </p:txBody>
        </p:sp>
        <p:sp>
          <p:nvSpPr>
            <p:cNvPr id="95" name="Freeform 74">
              <a:extLst>
                <a:ext uri="{FF2B5EF4-FFF2-40B4-BE49-F238E27FC236}">
                  <a16:creationId xmlns:a16="http://schemas.microsoft.com/office/drawing/2014/main" id="{BF02BB40-8386-40EA-84E7-E5CCD4A7257C}"/>
                </a:ext>
              </a:extLst>
            </p:cNvPr>
            <p:cNvSpPr/>
            <p:nvPr/>
          </p:nvSpPr>
          <p:spPr>
            <a:xfrm>
              <a:off x="888205" y="1440656"/>
              <a:ext cx="1395413" cy="588169"/>
            </a:xfrm>
            <a:custGeom>
              <a:avLst/>
              <a:gdLst>
                <a:gd name="connsiteX0" fmla="*/ 1583532 w 1583532"/>
                <a:gd name="connsiteY0" fmla="*/ 588169 h 588169"/>
                <a:gd name="connsiteX1" fmla="*/ 1395413 w 1583532"/>
                <a:gd name="connsiteY1" fmla="*/ 588169 h 588169"/>
                <a:gd name="connsiteX2" fmla="*/ 1297782 w 1583532"/>
                <a:gd name="connsiteY2" fmla="*/ 588169 h 588169"/>
                <a:gd name="connsiteX3" fmla="*/ 1297782 w 1583532"/>
                <a:gd name="connsiteY3" fmla="*/ 564357 h 588169"/>
                <a:gd name="connsiteX4" fmla="*/ 1285875 w 1583532"/>
                <a:gd name="connsiteY4" fmla="*/ 564357 h 588169"/>
                <a:gd name="connsiteX5" fmla="*/ 1285875 w 1583532"/>
                <a:gd name="connsiteY5" fmla="*/ 526257 h 588169"/>
                <a:gd name="connsiteX6" fmla="*/ 1231107 w 1583532"/>
                <a:gd name="connsiteY6" fmla="*/ 526257 h 588169"/>
                <a:gd name="connsiteX7" fmla="*/ 1231107 w 1583532"/>
                <a:gd name="connsiteY7" fmla="*/ 488157 h 588169"/>
                <a:gd name="connsiteX8" fmla="*/ 1212057 w 1583532"/>
                <a:gd name="connsiteY8" fmla="*/ 488157 h 588169"/>
                <a:gd name="connsiteX9" fmla="*/ 1212057 w 1583532"/>
                <a:gd name="connsiteY9" fmla="*/ 461963 h 588169"/>
                <a:gd name="connsiteX10" fmla="*/ 1078707 w 1583532"/>
                <a:gd name="connsiteY10" fmla="*/ 461963 h 588169"/>
                <a:gd name="connsiteX11" fmla="*/ 1078707 w 1583532"/>
                <a:gd name="connsiteY11" fmla="*/ 431007 h 588169"/>
                <a:gd name="connsiteX12" fmla="*/ 1047750 w 1583532"/>
                <a:gd name="connsiteY12" fmla="*/ 431007 h 588169"/>
                <a:gd name="connsiteX13" fmla="*/ 1047750 w 1583532"/>
                <a:gd name="connsiteY13" fmla="*/ 404813 h 588169"/>
                <a:gd name="connsiteX14" fmla="*/ 447675 w 1583532"/>
                <a:gd name="connsiteY14" fmla="*/ 404813 h 588169"/>
                <a:gd name="connsiteX15" fmla="*/ 447675 w 1583532"/>
                <a:gd name="connsiteY15" fmla="*/ 381000 h 588169"/>
                <a:gd name="connsiteX16" fmla="*/ 411957 w 1583532"/>
                <a:gd name="connsiteY16" fmla="*/ 381000 h 588169"/>
                <a:gd name="connsiteX17" fmla="*/ 411957 w 1583532"/>
                <a:gd name="connsiteY17" fmla="*/ 335757 h 588169"/>
                <a:gd name="connsiteX18" fmla="*/ 402432 w 1583532"/>
                <a:gd name="connsiteY18" fmla="*/ 335757 h 588169"/>
                <a:gd name="connsiteX19" fmla="*/ 402432 w 1583532"/>
                <a:gd name="connsiteY19" fmla="*/ 309563 h 588169"/>
                <a:gd name="connsiteX20" fmla="*/ 383382 w 1583532"/>
                <a:gd name="connsiteY20" fmla="*/ 309563 h 588169"/>
                <a:gd name="connsiteX21" fmla="*/ 383382 w 1583532"/>
                <a:gd name="connsiteY21" fmla="*/ 297657 h 588169"/>
                <a:gd name="connsiteX22" fmla="*/ 359569 w 1583532"/>
                <a:gd name="connsiteY22" fmla="*/ 297657 h 588169"/>
                <a:gd name="connsiteX23" fmla="*/ 359569 w 1583532"/>
                <a:gd name="connsiteY23" fmla="*/ 264319 h 588169"/>
                <a:gd name="connsiteX24" fmla="*/ 347663 w 1583532"/>
                <a:gd name="connsiteY24" fmla="*/ 264319 h 588169"/>
                <a:gd name="connsiteX25" fmla="*/ 347663 w 1583532"/>
                <a:gd name="connsiteY25" fmla="*/ 240507 h 588169"/>
                <a:gd name="connsiteX26" fmla="*/ 316707 w 1583532"/>
                <a:gd name="connsiteY26" fmla="*/ 240507 h 588169"/>
                <a:gd name="connsiteX27" fmla="*/ 316707 w 1583532"/>
                <a:gd name="connsiteY27" fmla="*/ 166688 h 588169"/>
                <a:gd name="connsiteX28" fmla="*/ 261938 w 1583532"/>
                <a:gd name="connsiteY28" fmla="*/ 166688 h 588169"/>
                <a:gd name="connsiteX29" fmla="*/ 261938 w 1583532"/>
                <a:gd name="connsiteY29" fmla="*/ 130969 h 588169"/>
                <a:gd name="connsiteX30" fmla="*/ 250032 w 1583532"/>
                <a:gd name="connsiteY30" fmla="*/ 130969 h 588169"/>
                <a:gd name="connsiteX31" fmla="*/ 250032 w 1583532"/>
                <a:gd name="connsiteY31" fmla="*/ 121444 h 588169"/>
                <a:gd name="connsiteX32" fmla="*/ 128588 w 1583532"/>
                <a:gd name="connsiteY32" fmla="*/ 121444 h 588169"/>
                <a:gd name="connsiteX33" fmla="*/ 128588 w 1583532"/>
                <a:gd name="connsiteY33" fmla="*/ 97632 h 588169"/>
                <a:gd name="connsiteX34" fmla="*/ 61913 w 1583532"/>
                <a:gd name="connsiteY34" fmla="*/ 97632 h 588169"/>
                <a:gd name="connsiteX35" fmla="*/ 61913 w 1583532"/>
                <a:gd name="connsiteY35" fmla="*/ 35719 h 588169"/>
                <a:gd name="connsiteX36" fmla="*/ 52388 w 1583532"/>
                <a:gd name="connsiteY36" fmla="*/ 35719 h 588169"/>
                <a:gd name="connsiteX37" fmla="*/ 52388 w 1583532"/>
                <a:gd name="connsiteY37" fmla="*/ 21432 h 588169"/>
                <a:gd name="connsiteX38" fmla="*/ 26194 w 1583532"/>
                <a:gd name="connsiteY38" fmla="*/ 21432 h 588169"/>
                <a:gd name="connsiteX39" fmla="*/ 26194 w 1583532"/>
                <a:gd name="connsiteY39" fmla="*/ 0 h 588169"/>
                <a:gd name="connsiteX40" fmla="*/ 0 w 1583532"/>
                <a:gd name="connsiteY40" fmla="*/ 0 h 588169"/>
                <a:gd name="connsiteX41" fmla="*/ 0 w 1583532"/>
                <a:gd name="connsiteY41" fmla="*/ 2382 h 588169"/>
                <a:gd name="connsiteX42" fmla="*/ 0 w 1583532"/>
                <a:gd name="connsiteY42" fmla="*/ 2382 h 588169"/>
                <a:gd name="connsiteX0" fmla="*/ 1395413 w 1395413"/>
                <a:gd name="connsiteY0" fmla="*/ 588169 h 588169"/>
                <a:gd name="connsiteX1" fmla="*/ 1297782 w 1395413"/>
                <a:gd name="connsiteY1" fmla="*/ 588169 h 588169"/>
                <a:gd name="connsiteX2" fmla="*/ 1297782 w 1395413"/>
                <a:gd name="connsiteY2" fmla="*/ 564357 h 588169"/>
                <a:gd name="connsiteX3" fmla="*/ 1285875 w 1395413"/>
                <a:gd name="connsiteY3" fmla="*/ 564357 h 588169"/>
                <a:gd name="connsiteX4" fmla="*/ 1285875 w 1395413"/>
                <a:gd name="connsiteY4" fmla="*/ 526257 h 588169"/>
                <a:gd name="connsiteX5" fmla="*/ 1231107 w 1395413"/>
                <a:gd name="connsiteY5" fmla="*/ 526257 h 588169"/>
                <a:gd name="connsiteX6" fmla="*/ 1231107 w 1395413"/>
                <a:gd name="connsiteY6" fmla="*/ 488157 h 588169"/>
                <a:gd name="connsiteX7" fmla="*/ 1212057 w 1395413"/>
                <a:gd name="connsiteY7" fmla="*/ 488157 h 588169"/>
                <a:gd name="connsiteX8" fmla="*/ 1212057 w 1395413"/>
                <a:gd name="connsiteY8" fmla="*/ 461963 h 588169"/>
                <a:gd name="connsiteX9" fmla="*/ 1078707 w 1395413"/>
                <a:gd name="connsiteY9" fmla="*/ 461963 h 588169"/>
                <a:gd name="connsiteX10" fmla="*/ 1078707 w 1395413"/>
                <a:gd name="connsiteY10" fmla="*/ 431007 h 588169"/>
                <a:gd name="connsiteX11" fmla="*/ 1047750 w 1395413"/>
                <a:gd name="connsiteY11" fmla="*/ 431007 h 588169"/>
                <a:gd name="connsiteX12" fmla="*/ 1047750 w 1395413"/>
                <a:gd name="connsiteY12" fmla="*/ 404813 h 588169"/>
                <a:gd name="connsiteX13" fmla="*/ 447675 w 1395413"/>
                <a:gd name="connsiteY13" fmla="*/ 404813 h 588169"/>
                <a:gd name="connsiteX14" fmla="*/ 447675 w 1395413"/>
                <a:gd name="connsiteY14" fmla="*/ 381000 h 588169"/>
                <a:gd name="connsiteX15" fmla="*/ 411957 w 1395413"/>
                <a:gd name="connsiteY15" fmla="*/ 381000 h 588169"/>
                <a:gd name="connsiteX16" fmla="*/ 411957 w 1395413"/>
                <a:gd name="connsiteY16" fmla="*/ 335757 h 588169"/>
                <a:gd name="connsiteX17" fmla="*/ 402432 w 1395413"/>
                <a:gd name="connsiteY17" fmla="*/ 335757 h 588169"/>
                <a:gd name="connsiteX18" fmla="*/ 402432 w 1395413"/>
                <a:gd name="connsiteY18" fmla="*/ 309563 h 588169"/>
                <a:gd name="connsiteX19" fmla="*/ 383382 w 1395413"/>
                <a:gd name="connsiteY19" fmla="*/ 309563 h 588169"/>
                <a:gd name="connsiteX20" fmla="*/ 383382 w 1395413"/>
                <a:gd name="connsiteY20" fmla="*/ 297657 h 588169"/>
                <a:gd name="connsiteX21" fmla="*/ 359569 w 1395413"/>
                <a:gd name="connsiteY21" fmla="*/ 297657 h 588169"/>
                <a:gd name="connsiteX22" fmla="*/ 359569 w 1395413"/>
                <a:gd name="connsiteY22" fmla="*/ 264319 h 588169"/>
                <a:gd name="connsiteX23" fmla="*/ 347663 w 1395413"/>
                <a:gd name="connsiteY23" fmla="*/ 264319 h 588169"/>
                <a:gd name="connsiteX24" fmla="*/ 347663 w 1395413"/>
                <a:gd name="connsiteY24" fmla="*/ 240507 h 588169"/>
                <a:gd name="connsiteX25" fmla="*/ 316707 w 1395413"/>
                <a:gd name="connsiteY25" fmla="*/ 240507 h 588169"/>
                <a:gd name="connsiteX26" fmla="*/ 316707 w 1395413"/>
                <a:gd name="connsiteY26" fmla="*/ 166688 h 588169"/>
                <a:gd name="connsiteX27" fmla="*/ 261938 w 1395413"/>
                <a:gd name="connsiteY27" fmla="*/ 166688 h 588169"/>
                <a:gd name="connsiteX28" fmla="*/ 261938 w 1395413"/>
                <a:gd name="connsiteY28" fmla="*/ 130969 h 588169"/>
                <a:gd name="connsiteX29" fmla="*/ 250032 w 1395413"/>
                <a:gd name="connsiteY29" fmla="*/ 130969 h 588169"/>
                <a:gd name="connsiteX30" fmla="*/ 250032 w 1395413"/>
                <a:gd name="connsiteY30" fmla="*/ 121444 h 588169"/>
                <a:gd name="connsiteX31" fmla="*/ 128588 w 1395413"/>
                <a:gd name="connsiteY31" fmla="*/ 121444 h 588169"/>
                <a:gd name="connsiteX32" fmla="*/ 128588 w 1395413"/>
                <a:gd name="connsiteY32" fmla="*/ 97632 h 588169"/>
                <a:gd name="connsiteX33" fmla="*/ 61913 w 1395413"/>
                <a:gd name="connsiteY33" fmla="*/ 97632 h 588169"/>
                <a:gd name="connsiteX34" fmla="*/ 61913 w 1395413"/>
                <a:gd name="connsiteY34" fmla="*/ 35719 h 588169"/>
                <a:gd name="connsiteX35" fmla="*/ 52388 w 1395413"/>
                <a:gd name="connsiteY35" fmla="*/ 35719 h 588169"/>
                <a:gd name="connsiteX36" fmla="*/ 52388 w 1395413"/>
                <a:gd name="connsiteY36" fmla="*/ 21432 h 588169"/>
                <a:gd name="connsiteX37" fmla="*/ 26194 w 1395413"/>
                <a:gd name="connsiteY37" fmla="*/ 21432 h 588169"/>
                <a:gd name="connsiteX38" fmla="*/ 26194 w 1395413"/>
                <a:gd name="connsiteY38" fmla="*/ 0 h 588169"/>
                <a:gd name="connsiteX39" fmla="*/ 0 w 1395413"/>
                <a:gd name="connsiteY39" fmla="*/ 0 h 588169"/>
                <a:gd name="connsiteX40" fmla="*/ 0 w 1395413"/>
                <a:gd name="connsiteY40" fmla="*/ 2382 h 588169"/>
                <a:gd name="connsiteX41" fmla="*/ 0 w 1395413"/>
                <a:gd name="connsiteY41" fmla="*/ 2382 h 5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95413" h="588169">
                  <a:moveTo>
                    <a:pt x="1395413" y="588169"/>
                  </a:moveTo>
                  <a:lnTo>
                    <a:pt x="1297782" y="588169"/>
                  </a:lnTo>
                  <a:lnTo>
                    <a:pt x="1297782" y="564357"/>
                  </a:lnTo>
                  <a:lnTo>
                    <a:pt x="1285875" y="564357"/>
                  </a:lnTo>
                  <a:lnTo>
                    <a:pt x="1285875" y="526257"/>
                  </a:lnTo>
                  <a:lnTo>
                    <a:pt x="1231107" y="526257"/>
                  </a:lnTo>
                  <a:lnTo>
                    <a:pt x="1231107" y="488157"/>
                  </a:lnTo>
                  <a:lnTo>
                    <a:pt x="1212057" y="488157"/>
                  </a:lnTo>
                  <a:lnTo>
                    <a:pt x="1212057" y="461963"/>
                  </a:lnTo>
                  <a:lnTo>
                    <a:pt x="1078707" y="461963"/>
                  </a:lnTo>
                  <a:lnTo>
                    <a:pt x="1078707" y="431007"/>
                  </a:lnTo>
                  <a:lnTo>
                    <a:pt x="1047750" y="431007"/>
                  </a:lnTo>
                  <a:lnTo>
                    <a:pt x="1047750" y="404813"/>
                  </a:lnTo>
                  <a:lnTo>
                    <a:pt x="447675" y="404813"/>
                  </a:lnTo>
                  <a:lnTo>
                    <a:pt x="447675" y="381000"/>
                  </a:lnTo>
                  <a:lnTo>
                    <a:pt x="411957" y="381000"/>
                  </a:lnTo>
                  <a:lnTo>
                    <a:pt x="411957" y="335757"/>
                  </a:lnTo>
                  <a:lnTo>
                    <a:pt x="402432" y="335757"/>
                  </a:lnTo>
                  <a:lnTo>
                    <a:pt x="402432" y="309563"/>
                  </a:lnTo>
                  <a:lnTo>
                    <a:pt x="383382" y="309563"/>
                  </a:lnTo>
                  <a:lnTo>
                    <a:pt x="383382" y="297657"/>
                  </a:lnTo>
                  <a:lnTo>
                    <a:pt x="359569" y="297657"/>
                  </a:lnTo>
                  <a:lnTo>
                    <a:pt x="359569" y="264319"/>
                  </a:lnTo>
                  <a:lnTo>
                    <a:pt x="347663" y="264319"/>
                  </a:lnTo>
                  <a:lnTo>
                    <a:pt x="347663" y="240507"/>
                  </a:lnTo>
                  <a:lnTo>
                    <a:pt x="316707" y="240507"/>
                  </a:lnTo>
                  <a:lnTo>
                    <a:pt x="316707" y="166688"/>
                  </a:lnTo>
                  <a:lnTo>
                    <a:pt x="261938" y="166688"/>
                  </a:lnTo>
                  <a:lnTo>
                    <a:pt x="261938" y="130969"/>
                  </a:lnTo>
                  <a:lnTo>
                    <a:pt x="250032" y="130969"/>
                  </a:lnTo>
                  <a:lnTo>
                    <a:pt x="250032" y="121444"/>
                  </a:lnTo>
                  <a:lnTo>
                    <a:pt x="128588" y="121444"/>
                  </a:lnTo>
                  <a:lnTo>
                    <a:pt x="128588" y="97632"/>
                  </a:lnTo>
                  <a:lnTo>
                    <a:pt x="61913" y="97632"/>
                  </a:lnTo>
                  <a:lnTo>
                    <a:pt x="61913" y="35719"/>
                  </a:lnTo>
                  <a:lnTo>
                    <a:pt x="52388" y="35719"/>
                  </a:lnTo>
                  <a:lnTo>
                    <a:pt x="52388" y="21432"/>
                  </a:lnTo>
                  <a:lnTo>
                    <a:pt x="26194" y="21432"/>
                  </a:lnTo>
                  <a:lnTo>
                    <a:pt x="26194" y="0"/>
                  </a:lnTo>
                  <a:lnTo>
                    <a:pt x="0" y="0"/>
                  </a:lnTo>
                  <a:lnTo>
                    <a:pt x="0" y="2382"/>
                  </a:lnTo>
                  <a:lnTo>
                    <a:pt x="0" y="2382"/>
                  </a:lnTo>
                </a:path>
              </a:pathLst>
            </a:custGeom>
            <a:noFill/>
            <a:ln w="38100">
              <a:solidFill>
                <a:srgbClr val="D22F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50000"/>
                  </a:schemeClr>
                </a:solidFill>
              </a:endParaRPr>
            </a:p>
          </p:txBody>
        </p:sp>
      </p:grpSp>
      <p:grpSp>
        <p:nvGrpSpPr>
          <p:cNvPr id="96" name="Group 95">
            <a:extLst>
              <a:ext uri="{FF2B5EF4-FFF2-40B4-BE49-F238E27FC236}">
                <a16:creationId xmlns:a16="http://schemas.microsoft.com/office/drawing/2014/main" id="{35783E0C-D038-4BB0-97BE-B91B6CCC70C3}"/>
              </a:ext>
            </a:extLst>
          </p:cNvPr>
          <p:cNvGrpSpPr/>
          <p:nvPr/>
        </p:nvGrpSpPr>
        <p:grpSpPr>
          <a:xfrm>
            <a:off x="420297" y="1323994"/>
            <a:ext cx="5051577" cy="4290641"/>
            <a:chOff x="420279" y="1323975"/>
            <a:chExt cx="5051577" cy="4290641"/>
          </a:xfrm>
        </p:grpSpPr>
        <p:cxnSp>
          <p:nvCxnSpPr>
            <p:cNvPr id="97" name="Straight Connector 96">
              <a:extLst>
                <a:ext uri="{FF2B5EF4-FFF2-40B4-BE49-F238E27FC236}">
                  <a16:creationId xmlns:a16="http://schemas.microsoft.com/office/drawing/2014/main" id="{89F45979-A592-4FBB-8509-360245D64CBB}"/>
                </a:ext>
              </a:extLst>
            </p:cNvPr>
            <p:cNvCxnSpPr/>
            <p:nvPr/>
          </p:nvCxnSpPr>
          <p:spPr bwMode="auto">
            <a:xfrm>
              <a:off x="806450" y="1413102"/>
              <a:ext cx="61913" cy="0"/>
            </a:xfrm>
            <a:prstGeom prst="line">
              <a:avLst/>
            </a:prstGeom>
            <a:noFill/>
            <a:ln w="19050" cap="flat" cmpd="sng" algn="ctr">
              <a:solidFill>
                <a:srgbClr val="FFFFFF"/>
              </a:solidFill>
              <a:prstDash val="solid"/>
              <a:headEnd type="none" w="med" len="med"/>
              <a:tailEnd type="none" w="med" len="med"/>
            </a:ln>
            <a:effectLst/>
          </p:spPr>
        </p:cxnSp>
        <p:cxnSp>
          <p:nvCxnSpPr>
            <p:cNvPr id="98" name="Straight Connector 97">
              <a:extLst>
                <a:ext uri="{FF2B5EF4-FFF2-40B4-BE49-F238E27FC236}">
                  <a16:creationId xmlns:a16="http://schemas.microsoft.com/office/drawing/2014/main" id="{F655D3BC-D2A8-49E0-86E1-F04F71ED017F}"/>
                </a:ext>
              </a:extLst>
            </p:cNvPr>
            <p:cNvCxnSpPr/>
            <p:nvPr/>
          </p:nvCxnSpPr>
          <p:spPr bwMode="auto">
            <a:xfrm>
              <a:off x="806450" y="1808163"/>
              <a:ext cx="61913" cy="0"/>
            </a:xfrm>
            <a:prstGeom prst="line">
              <a:avLst/>
            </a:prstGeom>
            <a:noFill/>
            <a:ln w="19050" cap="flat" cmpd="sng" algn="ctr">
              <a:solidFill>
                <a:srgbClr val="FFFFFF"/>
              </a:solidFill>
              <a:prstDash val="solid"/>
              <a:headEnd type="none" w="med" len="med"/>
              <a:tailEnd type="none" w="med" len="med"/>
            </a:ln>
            <a:effectLst/>
          </p:spPr>
        </p:cxnSp>
        <p:cxnSp>
          <p:nvCxnSpPr>
            <p:cNvPr id="99" name="Straight Connector 98">
              <a:extLst>
                <a:ext uri="{FF2B5EF4-FFF2-40B4-BE49-F238E27FC236}">
                  <a16:creationId xmlns:a16="http://schemas.microsoft.com/office/drawing/2014/main" id="{D6816CAA-8403-4FE0-B4A6-E284C4134792}"/>
                </a:ext>
              </a:extLst>
            </p:cNvPr>
            <p:cNvCxnSpPr/>
            <p:nvPr/>
          </p:nvCxnSpPr>
          <p:spPr bwMode="auto">
            <a:xfrm>
              <a:off x="806450" y="2200275"/>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0" name="Straight Connector 99">
              <a:extLst>
                <a:ext uri="{FF2B5EF4-FFF2-40B4-BE49-F238E27FC236}">
                  <a16:creationId xmlns:a16="http://schemas.microsoft.com/office/drawing/2014/main" id="{0938B9BE-A12A-44FC-B3A9-718E5418F647}"/>
                </a:ext>
              </a:extLst>
            </p:cNvPr>
            <p:cNvCxnSpPr/>
            <p:nvPr/>
          </p:nvCxnSpPr>
          <p:spPr bwMode="auto">
            <a:xfrm>
              <a:off x="806450" y="2587625"/>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1" name="Straight Connector 100">
              <a:extLst>
                <a:ext uri="{FF2B5EF4-FFF2-40B4-BE49-F238E27FC236}">
                  <a16:creationId xmlns:a16="http://schemas.microsoft.com/office/drawing/2014/main" id="{85C9BC21-9DC0-485D-8BA1-A6B9E81B279A}"/>
                </a:ext>
              </a:extLst>
            </p:cNvPr>
            <p:cNvCxnSpPr/>
            <p:nvPr/>
          </p:nvCxnSpPr>
          <p:spPr bwMode="auto">
            <a:xfrm>
              <a:off x="800100" y="29829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2" name="Straight Connector 101">
              <a:extLst>
                <a:ext uri="{FF2B5EF4-FFF2-40B4-BE49-F238E27FC236}">
                  <a16:creationId xmlns:a16="http://schemas.microsoft.com/office/drawing/2014/main" id="{EC829EF2-FEAE-4C94-9993-EA91DC876550}"/>
                </a:ext>
              </a:extLst>
            </p:cNvPr>
            <p:cNvCxnSpPr/>
            <p:nvPr/>
          </p:nvCxnSpPr>
          <p:spPr bwMode="auto">
            <a:xfrm>
              <a:off x="800100" y="3371850"/>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3" name="Straight Connector 102">
              <a:extLst>
                <a:ext uri="{FF2B5EF4-FFF2-40B4-BE49-F238E27FC236}">
                  <a16:creationId xmlns:a16="http://schemas.microsoft.com/office/drawing/2014/main" id="{FD7C7F91-D8BC-4CF0-9E8F-4C331A1E7B5D}"/>
                </a:ext>
              </a:extLst>
            </p:cNvPr>
            <p:cNvCxnSpPr/>
            <p:nvPr/>
          </p:nvCxnSpPr>
          <p:spPr bwMode="auto">
            <a:xfrm>
              <a:off x="806450" y="3759200"/>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4" name="Straight Connector 103">
              <a:extLst>
                <a:ext uri="{FF2B5EF4-FFF2-40B4-BE49-F238E27FC236}">
                  <a16:creationId xmlns:a16="http://schemas.microsoft.com/office/drawing/2014/main" id="{3868E799-1E67-473B-BA2E-0B96B06B8696}"/>
                </a:ext>
              </a:extLst>
            </p:cNvPr>
            <p:cNvCxnSpPr/>
            <p:nvPr/>
          </p:nvCxnSpPr>
          <p:spPr bwMode="auto">
            <a:xfrm>
              <a:off x="806450" y="4541838"/>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5" name="Straight Connector 104">
              <a:extLst>
                <a:ext uri="{FF2B5EF4-FFF2-40B4-BE49-F238E27FC236}">
                  <a16:creationId xmlns:a16="http://schemas.microsoft.com/office/drawing/2014/main" id="{9222B1F9-DC06-49F0-8070-5004FD8CAAEE}"/>
                </a:ext>
              </a:extLst>
            </p:cNvPr>
            <p:cNvCxnSpPr/>
            <p:nvPr/>
          </p:nvCxnSpPr>
          <p:spPr bwMode="auto">
            <a:xfrm>
              <a:off x="806450" y="49260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6" name="Straight Connector 105">
              <a:extLst>
                <a:ext uri="{FF2B5EF4-FFF2-40B4-BE49-F238E27FC236}">
                  <a16:creationId xmlns:a16="http://schemas.microsoft.com/office/drawing/2014/main" id="{7F6FE5AE-ABCA-4965-A9B3-5DF5DB6702B9}"/>
                </a:ext>
              </a:extLst>
            </p:cNvPr>
            <p:cNvCxnSpPr/>
            <p:nvPr/>
          </p:nvCxnSpPr>
          <p:spPr bwMode="auto">
            <a:xfrm>
              <a:off x="806450" y="53197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7" name="Straight Connector 106">
              <a:extLst>
                <a:ext uri="{FF2B5EF4-FFF2-40B4-BE49-F238E27FC236}">
                  <a16:creationId xmlns:a16="http://schemas.microsoft.com/office/drawing/2014/main" id="{CF7C5371-58B3-4B2D-9B33-6FB96F2CF962}"/>
                </a:ext>
              </a:extLst>
            </p:cNvPr>
            <p:cNvCxnSpPr/>
            <p:nvPr/>
          </p:nvCxnSpPr>
          <p:spPr bwMode="auto">
            <a:xfrm rot="16200000">
              <a:off x="846137" y="5348288"/>
              <a:ext cx="60325" cy="0"/>
            </a:xfrm>
            <a:prstGeom prst="line">
              <a:avLst/>
            </a:prstGeom>
            <a:noFill/>
            <a:ln w="19050" cap="flat" cmpd="sng" algn="ctr">
              <a:solidFill>
                <a:srgbClr val="FFFFFF"/>
              </a:solidFill>
              <a:prstDash val="solid"/>
              <a:headEnd type="none" w="med" len="med"/>
              <a:tailEnd type="none" w="med" len="med"/>
            </a:ln>
            <a:effectLst/>
          </p:spPr>
        </p:cxnSp>
        <p:sp>
          <p:nvSpPr>
            <p:cNvPr id="108" name="TextBox 601">
              <a:extLst>
                <a:ext uri="{FF2B5EF4-FFF2-40B4-BE49-F238E27FC236}">
                  <a16:creationId xmlns:a16="http://schemas.microsoft.com/office/drawing/2014/main" id="{5F964494-BBB1-46C7-9162-A1BD1C792E9B}"/>
                </a:ext>
              </a:extLst>
            </p:cNvPr>
            <p:cNvSpPr txBox="1">
              <a:spLocks noChangeArrowheads="1"/>
            </p:cNvSpPr>
            <p:nvPr/>
          </p:nvSpPr>
          <p:spPr bwMode="auto">
            <a:xfrm>
              <a:off x="812863" y="5365750"/>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eaLnBrk="1" hangingPunct="1">
                <a:spcBef>
                  <a:spcPct val="0"/>
                </a:spcBef>
                <a:buNone/>
                <a:defRPr/>
              </a:pPr>
              <a:r>
                <a:rPr lang="en-US" altLang="en-US" sz="1600" b="1" kern="0" dirty="0">
                  <a:solidFill>
                    <a:schemeClr val="tx1"/>
                  </a:solidFill>
                  <a:latin typeface="Arial"/>
                </a:rPr>
                <a:t>0</a:t>
              </a:r>
              <a:endParaRPr lang="en-GB" altLang="en-US" sz="1600" b="1" kern="0" dirty="0">
                <a:solidFill>
                  <a:schemeClr val="tx1"/>
                </a:solidFill>
                <a:latin typeface="Arial"/>
              </a:endParaRPr>
            </a:p>
          </p:txBody>
        </p:sp>
        <p:sp>
          <p:nvSpPr>
            <p:cNvPr id="109" name="TextBox 602">
              <a:extLst>
                <a:ext uri="{FF2B5EF4-FFF2-40B4-BE49-F238E27FC236}">
                  <a16:creationId xmlns:a16="http://schemas.microsoft.com/office/drawing/2014/main" id="{BE22B2C2-2A9E-4E28-B9C4-41D85A16D59A}"/>
                </a:ext>
              </a:extLst>
            </p:cNvPr>
            <p:cNvSpPr txBox="1">
              <a:spLocks noChangeArrowheads="1"/>
            </p:cNvSpPr>
            <p:nvPr/>
          </p:nvSpPr>
          <p:spPr bwMode="auto">
            <a:xfrm>
              <a:off x="650210" y="5176838"/>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eaLnBrk="1" hangingPunct="1">
                <a:spcBef>
                  <a:spcPct val="0"/>
                </a:spcBef>
                <a:buNone/>
                <a:defRPr/>
              </a:pPr>
              <a:r>
                <a:rPr lang="en-US" altLang="en-US" sz="1600" b="1" kern="0">
                  <a:solidFill>
                    <a:schemeClr val="tx1"/>
                  </a:solidFill>
                  <a:latin typeface="Arial"/>
                </a:rPr>
                <a:t>0</a:t>
              </a:r>
              <a:endParaRPr lang="en-GB" altLang="en-US" sz="1600" b="1" kern="0">
                <a:solidFill>
                  <a:schemeClr val="tx1"/>
                </a:solidFill>
                <a:latin typeface="Arial"/>
              </a:endParaRPr>
            </a:p>
          </p:txBody>
        </p:sp>
        <p:sp>
          <p:nvSpPr>
            <p:cNvPr id="110" name="TextBox 604">
              <a:extLst>
                <a:ext uri="{FF2B5EF4-FFF2-40B4-BE49-F238E27FC236}">
                  <a16:creationId xmlns:a16="http://schemas.microsoft.com/office/drawing/2014/main" id="{D3600455-541D-4A3C-A737-EF04FF57ACA2}"/>
                </a:ext>
              </a:extLst>
            </p:cNvPr>
            <p:cNvSpPr txBox="1">
              <a:spLocks noChangeArrowheads="1"/>
            </p:cNvSpPr>
            <p:nvPr/>
          </p:nvSpPr>
          <p:spPr bwMode="auto">
            <a:xfrm>
              <a:off x="535244" y="4411663"/>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eaLnBrk="1" hangingPunct="1">
                <a:spcBef>
                  <a:spcPct val="0"/>
                </a:spcBef>
                <a:buNone/>
                <a:defRPr/>
              </a:pPr>
              <a:r>
                <a:rPr lang="en-US" altLang="en-US" sz="1600" b="1" kern="0" dirty="0">
                  <a:solidFill>
                    <a:schemeClr val="tx1"/>
                  </a:solidFill>
                  <a:latin typeface="Arial"/>
                </a:rPr>
                <a:t>20</a:t>
              </a:r>
              <a:endParaRPr lang="en-GB" altLang="en-US" sz="1600" b="1" kern="0" dirty="0">
                <a:solidFill>
                  <a:schemeClr val="tx1"/>
                </a:solidFill>
                <a:latin typeface="Arial"/>
              </a:endParaRPr>
            </a:p>
          </p:txBody>
        </p:sp>
        <p:sp>
          <p:nvSpPr>
            <p:cNvPr id="111" name="TextBox 606">
              <a:extLst>
                <a:ext uri="{FF2B5EF4-FFF2-40B4-BE49-F238E27FC236}">
                  <a16:creationId xmlns:a16="http://schemas.microsoft.com/office/drawing/2014/main" id="{F5BAC1AF-C61C-4480-A35F-6D0A9B12D7FD}"/>
                </a:ext>
              </a:extLst>
            </p:cNvPr>
            <p:cNvSpPr txBox="1">
              <a:spLocks noChangeArrowheads="1"/>
            </p:cNvSpPr>
            <p:nvPr/>
          </p:nvSpPr>
          <p:spPr bwMode="auto">
            <a:xfrm>
              <a:off x="535244" y="3641725"/>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eaLnBrk="1" hangingPunct="1">
                <a:spcBef>
                  <a:spcPct val="0"/>
                </a:spcBef>
                <a:buNone/>
                <a:defRPr/>
              </a:pPr>
              <a:r>
                <a:rPr lang="en-US" altLang="en-US" sz="1600" b="1" kern="0" dirty="0">
                  <a:solidFill>
                    <a:schemeClr val="tx1"/>
                  </a:solidFill>
                  <a:latin typeface="Arial"/>
                </a:rPr>
                <a:t>40</a:t>
              </a:r>
              <a:endParaRPr lang="en-GB" altLang="en-US" sz="1600" b="1" kern="0" dirty="0">
                <a:solidFill>
                  <a:schemeClr val="tx1"/>
                </a:solidFill>
                <a:latin typeface="Arial"/>
              </a:endParaRPr>
            </a:p>
          </p:txBody>
        </p:sp>
        <p:sp>
          <p:nvSpPr>
            <p:cNvPr id="112" name="TextBox 609">
              <a:extLst>
                <a:ext uri="{FF2B5EF4-FFF2-40B4-BE49-F238E27FC236}">
                  <a16:creationId xmlns:a16="http://schemas.microsoft.com/office/drawing/2014/main" id="{B03919E4-158E-47B8-B261-0C5106878C89}"/>
                </a:ext>
              </a:extLst>
            </p:cNvPr>
            <p:cNvSpPr txBox="1">
              <a:spLocks noChangeArrowheads="1"/>
            </p:cNvSpPr>
            <p:nvPr/>
          </p:nvSpPr>
          <p:spPr bwMode="auto">
            <a:xfrm>
              <a:off x="535244" y="2087563"/>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eaLnBrk="1" hangingPunct="1">
                <a:spcBef>
                  <a:spcPct val="0"/>
                </a:spcBef>
                <a:buNone/>
                <a:defRPr/>
              </a:pPr>
              <a:r>
                <a:rPr lang="en-US" altLang="en-US" sz="1600" b="1" kern="0" dirty="0">
                  <a:solidFill>
                    <a:schemeClr val="tx1"/>
                  </a:solidFill>
                  <a:latin typeface="Arial"/>
                </a:rPr>
                <a:t>80</a:t>
              </a:r>
              <a:endParaRPr lang="en-GB" altLang="en-US" sz="1600" b="1" kern="0" dirty="0">
                <a:solidFill>
                  <a:schemeClr val="tx1"/>
                </a:solidFill>
                <a:latin typeface="Arial"/>
              </a:endParaRPr>
            </a:p>
          </p:txBody>
        </p:sp>
        <p:sp>
          <p:nvSpPr>
            <p:cNvPr id="113" name="TextBox 611">
              <a:extLst>
                <a:ext uri="{FF2B5EF4-FFF2-40B4-BE49-F238E27FC236}">
                  <a16:creationId xmlns:a16="http://schemas.microsoft.com/office/drawing/2014/main" id="{A1E80531-7F5A-4389-A7B6-8D89CDB846DB}"/>
                </a:ext>
              </a:extLst>
            </p:cNvPr>
            <p:cNvSpPr txBox="1">
              <a:spLocks noChangeArrowheads="1"/>
            </p:cNvSpPr>
            <p:nvPr/>
          </p:nvSpPr>
          <p:spPr bwMode="auto">
            <a:xfrm>
              <a:off x="420279" y="1323975"/>
              <a:ext cx="344896"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eaLnBrk="1" hangingPunct="1">
                <a:spcBef>
                  <a:spcPct val="0"/>
                </a:spcBef>
                <a:buNone/>
                <a:defRPr/>
              </a:pPr>
              <a:r>
                <a:rPr lang="en-US" altLang="en-US" sz="1600" b="1" kern="0" dirty="0">
                  <a:solidFill>
                    <a:schemeClr val="tx1"/>
                  </a:solidFill>
                  <a:latin typeface="Arial"/>
                </a:rPr>
                <a:t>100</a:t>
              </a:r>
              <a:endParaRPr lang="en-GB" altLang="en-US" sz="1600" b="1" kern="0" dirty="0">
                <a:solidFill>
                  <a:schemeClr val="tx1"/>
                </a:solidFill>
                <a:latin typeface="Arial"/>
              </a:endParaRPr>
            </a:p>
          </p:txBody>
        </p:sp>
        <p:sp>
          <p:nvSpPr>
            <p:cNvPr id="114" name="TextBox 613">
              <a:extLst>
                <a:ext uri="{FF2B5EF4-FFF2-40B4-BE49-F238E27FC236}">
                  <a16:creationId xmlns:a16="http://schemas.microsoft.com/office/drawing/2014/main" id="{150794AC-FEC2-4AED-A405-D9DF2AE6E383}"/>
                </a:ext>
              </a:extLst>
            </p:cNvPr>
            <p:cNvSpPr txBox="1">
              <a:spLocks noChangeArrowheads="1"/>
            </p:cNvSpPr>
            <p:nvPr/>
          </p:nvSpPr>
          <p:spPr bwMode="auto">
            <a:xfrm>
              <a:off x="535244" y="287020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algn="r" eaLnBrk="1" hangingPunct="1">
                <a:spcBef>
                  <a:spcPct val="0"/>
                </a:spcBef>
                <a:buNone/>
                <a:defRPr/>
              </a:pPr>
              <a:r>
                <a:rPr lang="en-US" altLang="en-US" sz="1600" b="1" kern="0" dirty="0">
                  <a:solidFill>
                    <a:schemeClr val="tx1"/>
                  </a:solidFill>
                  <a:latin typeface="Arial"/>
                </a:rPr>
                <a:t>60</a:t>
              </a:r>
              <a:endParaRPr lang="en-GB" altLang="en-US" sz="1600" b="1" kern="0" dirty="0">
                <a:solidFill>
                  <a:schemeClr val="tx1"/>
                </a:solidFill>
                <a:latin typeface="Arial"/>
              </a:endParaRPr>
            </a:p>
          </p:txBody>
        </p:sp>
        <p:cxnSp>
          <p:nvCxnSpPr>
            <p:cNvPr id="115" name="Straight Connector 114">
              <a:extLst>
                <a:ext uri="{FF2B5EF4-FFF2-40B4-BE49-F238E27FC236}">
                  <a16:creationId xmlns:a16="http://schemas.microsoft.com/office/drawing/2014/main" id="{C7CDB84A-AEA0-4330-8FF5-67618C972530}"/>
                </a:ext>
              </a:extLst>
            </p:cNvPr>
            <p:cNvCxnSpPr/>
            <p:nvPr/>
          </p:nvCxnSpPr>
          <p:spPr bwMode="auto">
            <a:xfrm>
              <a:off x="803275" y="41513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116" name="Straight Connector 115">
              <a:extLst>
                <a:ext uri="{FF2B5EF4-FFF2-40B4-BE49-F238E27FC236}">
                  <a16:creationId xmlns:a16="http://schemas.microsoft.com/office/drawing/2014/main" id="{D963B0B8-FE58-4975-AA73-4E001B839636}"/>
                </a:ext>
              </a:extLst>
            </p:cNvPr>
            <p:cNvCxnSpPr/>
            <p:nvPr/>
          </p:nvCxnSpPr>
          <p:spPr bwMode="auto">
            <a:xfrm rot="16200000">
              <a:off x="1600200"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117" name="Straight Connector 116">
              <a:extLst>
                <a:ext uri="{FF2B5EF4-FFF2-40B4-BE49-F238E27FC236}">
                  <a16:creationId xmlns:a16="http://schemas.microsoft.com/office/drawing/2014/main" id="{B327CA4F-5854-4717-BD54-6DF6F7EDEDC1}"/>
                </a:ext>
              </a:extLst>
            </p:cNvPr>
            <p:cNvCxnSpPr/>
            <p:nvPr/>
          </p:nvCxnSpPr>
          <p:spPr bwMode="auto">
            <a:xfrm rot="16200000">
              <a:off x="234473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118" name="Straight Connector 117">
              <a:extLst>
                <a:ext uri="{FF2B5EF4-FFF2-40B4-BE49-F238E27FC236}">
                  <a16:creationId xmlns:a16="http://schemas.microsoft.com/office/drawing/2014/main" id="{A69EB7E8-074C-48A3-9A4D-5DB38C54C6C5}"/>
                </a:ext>
              </a:extLst>
            </p:cNvPr>
            <p:cNvCxnSpPr/>
            <p:nvPr/>
          </p:nvCxnSpPr>
          <p:spPr bwMode="auto">
            <a:xfrm rot="16200000">
              <a:off x="310038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119" name="Straight Connector 118">
              <a:extLst>
                <a:ext uri="{FF2B5EF4-FFF2-40B4-BE49-F238E27FC236}">
                  <a16:creationId xmlns:a16="http://schemas.microsoft.com/office/drawing/2014/main" id="{B723B87D-A96C-43ED-872C-5DBE29F1BD74}"/>
                </a:ext>
              </a:extLst>
            </p:cNvPr>
            <p:cNvCxnSpPr/>
            <p:nvPr/>
          </p:nvCxnSpPr>
          <p:spPr bwMode="auto">
            <a:xfrm rot="16200000">
              <a:off x="3848100"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120" name="Straight Connector 119">
              <a:extLst>
                <a:ext uri="{FF2B5EF4-FFF2-40B4-BE49-F238E27FC236}">
                  <a16:creationId xmlns:a16="http://schemas.microsoft.com/office/drawing/2014/main" id="{C2F5EC46-25F6-49F1-901E-57F0E973793F}"/>
                </a:ext>
              </a:extLst>
            </p:cNvPr>
            <p:cNvCxnSpPr/>
            <p:nvPr/>
          </p:nvCxnSpPr>
          <p:spPr bwMode="auto">
            <a:xfrm rot="16200000">
              <a:off x="458628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121" name="Straight Connector 120">
              <a:extLst>
                <a:ext uri="{FF2B5EF4-FFF2-40B4-BE49-F238E27FC236}">
                  <a16:creationId xmlns:a16="http://schemas.microsoft.com/office/drawing/2014/main" id="{B5B38056-EC09-465D-9AF0-F42F8228C093}"/>
                </a:ext>
              </a:extLst>
            </p:cNvPr>
            <p:cNvCxnSpPr/>
            <p:nvPr/>
          </p:nvCxnSpPr>
          <p:spPr bwMode="auto">
            <a:xfrm rot="16200000">
              <a:off x="5350918" y="5348288"/>
              <a:ext cx="60325" cy="0"/>
            </a:xfrm>
            <a:prstGeom prst="line">
              <a:avLst/>
            </a:prstGeom>
            <a:noFill/>
            <a:ln w="19050" cap="flat" cmpd="sng" algn="ctr">
              <a:solidFill>
                <a:srgbClr val="FFFFFF"/>
              </a:solidFill>
              <a:prstDash val="solid"/>
              <a:headEnd type="none" w="med" len="med"/>
              <a:tailEnd type="none" w="med" len="med"/>
            </a:ln>
            <a:effectLst/>
          </p:spPr>
        </p:cxnSp>
        <p:sp>
          <p:nvSpPr>
            <p:cNvPr id="122" name="TextBox 622">
              <a:extLst>
                <a:ext uri="{FF2B5EF4-FFF2-40B4-BE49-F238E27FC236}">
                  <a16:creationId xmlns:a16="http://schemas.microsoft.com/office/drawing/2014/main" id="{7472326B-CBDE-4EB7-8BD3-A662973F8FC8}"/>
                </a:ext>
              </a:extLst>
            </p:cNvPr>
            <p:cNvSpPr txBox="1">
              <a:spLocks noChangeArrowheads="1"/>
            </p:cNvSpPr>
            <p:nvPr/>
          </p:nvSpPr>
          <p:spPr bwMode="auto">
            <a:xfrm>
              <a:off x="2260600"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eaLnBrk="1" hangingPunct="1">
                <a:spcBef>
                  <a:spcPct val="0"/>
                </a:spcBef>
                <a:buNone/>
                <a:defRPr/>
              </a:pPr>
              <a:r>
                <a:rPr lang="en-US" altLang="en-US" sz="1600" b="1" kern="0">
                  <a:solidFill>
                    <a:schemeClr val="tx1"/>
                  </a:solidFill>
                  <a:latin typeface="Arial"/>
                </a:rPr>
                <a:t>12</a:t>
              </a:r>
              <a:endParaRPr lang="en-GB" altLang="en-US" sz="1600" b="1" kern="0">
                <a:solidFill>
                  <a:schemeClr val="tx1"/>
                </a:solidFill>
                <a:latin typeface="Arial"/>
              </a:endParaRPr>
            </a:p>
          </p:txBody>
        </p:sp>
        <p:sp>
          <p:nvSpPr>
            <p:cNvPr id="123" name="TextBox 623">
              <a:extLst>
                <a:ext uri="{FF2B5EF4-FFF2-40B4-BE49-F238E27FC236}">
                  <a16:creationId xmlns:a16="http://schemas.microsoft.com/office/drawing/2014/main" id="{69BC6441-E82D-479C-AC70-392339F073C8}"/>
                </a:ext>
              </a:extLst>
            </p:cNvPr>
            <p:cNvSpPr txBox="1">
              <a:spLocks noChangeArrowheads="1"/>
            </p:cNvSpPr>
            <p:nvPr/>
          </p:nvSpPr>
          <p:spPr bwMode="auto">
            <a:xfrm>
              <a:off x="3021013"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eaLnBrk="1" hangingPunct="1">
                <a:spcBef>
                  <a:spcPct val="0"/>
                </a:spcBef>
                <a:buNone/>
                <a:defRPr/>
              </a:pPr>
              <a:r>
                <a:rPr lang="en-US" altLang="en-US" sz="1600" b="1" kern="0">
                  <a:solidFill>
                    <a:schemeClr val="tx1"/>
                  </a:solidFill>
                  <a:latin typeface="Arial"/>
                </a:rPr>
                <a:t>18</a:t>
              </a:r>
              <a:endParaRPr lang="en-GB" altLang="en-US" sz="1600" b="1" kern="0">
                <a:solidFill>
                  <a:schemeClr val="tx1"/>
                </a:solidFill>
                <a:latin typeface="Arial"/>
              </a:endParaRPr>
            </a:p>
          </p:txBody>
        </p:sp>
        <p:sp>
          <p:nvSpPr>
            <p:cNvPr id="124" name="TextBox 625">
              <a:extLst>
                <a:ext uri="{FF2B5EF4-FFF2-40B4-BE49-F238E27FC236}">
                  <a16:creationId xmlns:a16="http://schemas.microsoft.com/office/drawing/2014/main" id="{3BF1DFB4-80CE-45DA-A657-863DBDA6B083}"/>
                </a:ext>
              </a:extLst>
            </p:cNvPr>
            <p:cNvSpPr txBox="1">
              <a:spLocks noChangeArrowheads="1"/>
            </p:cNvSpPr>
            <p:nvPr/>
          </p:nvSpPr>
          <p:spPr bwMode="auto">
            <a:xfrm>
              <a:off x="3759200"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eaLnBrk="1" hangingPunct="1">
                <a:spcBef>
                  <a:spcPct val="0"/>
                </a:spcBef>
                <a:buNone/>
                <a:defRPr/>
              </a:pPr>
              <a:r>
                <a:rPr lang="en-US" altLang="en-US" sz="1600" b="1" kern="0">
                  <a:solidFill>
                    <a:schemeClr val="tx1"/>
                  </a:solidFill>
                  <a:latin typeface="Arial"/>
                </a:rPr>
                <a:t>24</a:t>
              </a:r>
              <a:endParaRPr lang="en-GB" altLang="en-US" sz="1600" b="1" kern="0">
                <a:solidFill>
                  <a:schemeClr val="tx1"/>
                </a:solidFill>
                <a:latin typeface="Arial"/>
              </a:endParaRPr>
            </a:p>
          </p:txBody>
        </p:sp>
        <p:sp>
          <p:nvSpPr>
            <p:cNvPr id="125" name="TextBox 626">
              <a:extLst>
                <a:ext uri="{FF2B5EF4-FFF2-40B4-BE49-F238E27FC236}">
                  <a16:creationId xmlns:a16="http://schemas.microsoft.com/office/drawing/2014/main" id="{88464A43-D356-4EF7-9962-1FDF3DFA4D0D}"/>
                </a:ext>
              </a:extLst>
            </p:cNvPr>
            <p:cNvSpPr txBox="1">
              <a:spLocks noChangeArrowheads="1"/>
            </p:cNvSpPr>
            <p:nvPr/>
          </p:nvSpPr>
          <p:spPr bwMode="auto">
            <a:xfrm>
              <a:off x="4510088"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eaLnBrk="1" hangingPunct="1">
                <a:spcBef>
                  <a:spcPct val="0"/>
                </a:spcBef>
                <a:buNone/>
                <a:defRPr/>
              </a:pPr>
              <a:r>
                <a:rPr lang="en-US" altLang="en-US" sz="1600" b="1" kern="0">
                  <a:solidFill>
                    <a:schemeClr val="tx1"/>
                  </a:solidFill>
                  <a:latin typeface="Arial"/>
                </a:rPr>
                <a:t>30</a:t>
              </a:r>
              <a:endParaRPr lang="en-GB" altLang="en-US" sz="1600" b="1" kern="0">
                <a:solidFill>
                  <a:schemeClr val="tx1"/>
                </a:solidFill>
                <a:latin typeface="Arial"/>
              </a:endParaRPr>
            </a:p>
          </p:txBody>
        </p:sp>
        <p:sp>
          <p:nvSpPr>
            <p:cNvPr id="126" name="TextBox 627">
              <a:extLst>
                <a:ext uri="{FF2B5EF4-FFF2-40B4-BE49-F238E27FC236}">
                  <a16:creationId xmlns:a16="http://schemas.microsoft.com/office/drawing/2014/main" id="{B987D674-2040-450B-B903-8980695769C4}"/>
                </a:ext>
              </a:extLst>
            </p:cNvPr>
            <p:cNvSpPr txBox="1">
              <a:spLocks noChangeArrowheads="1"/>
            </p:cNvSpPr>
            <p:nvPr/>
          </p:nvSpPr>
          <p:spPr bwMode="auto">
            <a:xfrm>
              <a:off x="5241925"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eaLnBrk="1" hangingPunct="1">
                <a:spcBef>
                  <a:spcPct val="0"/>
                </a:spcBef>
                <a:buNone/>
                <a:defRPr/>
              </a:pPr>
              <a:r>
                <a:rPr lang="en-US" altLang="en-US" sz="1600" b="1" kern="0" dirty="0">
                  <a:solidFill>
                    <a:schemeClr val="tx1"/>
                  </a:solidFill>
                  <a:latin typeface="Arial"/>
                </a:rPr>
                <a:t>36</a:t>
              </a:r>
              <a:endParaRPr lang="en-GB" altLang="en-US" sz="1600" b="1" kern="0" dirty="0">
                <a:solidFill>
                  <a:schemeClr val="tx1"/>
                </a:solidFill>
                <a:latin typeface="Arial"/>
              </a:endParaRPr>
            </a:p>
          </p:txBody>
        </p:sp>
        <p:sp>
          <p:nvSpPr>
            <p:cNvPr id="127" name="TextBox 629">
              <a:extLst>
                <a:ext uri="{FF2B5EF4-FFF2-40B4-BE49-F238E27FC236}">
                  <a16:creationId xmlns:a16="http://schemas.microsoft.com/office/drawing/2014/main" id="{C3190FC3-32B7-417C-922C-E5E4EE0E6299}"/>
                </a:ext>
              </a:extLst>
            </p:cNvPr>
            <p:cNvSpPr txBox="1">
              <a:spLocks noChangeArrowheads="1"/>
            </p:cNvSpPr>
            <p:nvPr/>
          </p:nvSpPr>
          <p:spPr bwMode="auto">
            <a:xfrm>
              <a:off x="1577975" y="5365750"/>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eaLnBrk="1" hangingPunct="1">
                <a:spcBef>
                  <a:spcPct val="0"/>
                </a:spcBef>
                <a:buNone/>
                <a:defRPr/>
              </a:pPr>
              <a:r>
                <a:rPr lang="en-US" altLang="en-US" sz="1600" b="1" kern="0" dirty="0">
                  <a:solidFill>
                    <a:schemeClr val="tx1"/>
                  </a:solidFill>
                  <a:latin typeface="Arial"/>
                </a:rPr>
                <a:t>6</a:t>
              </a:r>
              <a:endParaRPr lang="en-GB" altLang="en-US" sz="1600" b="1" kern="0" dirty="0">
                <a:solidFill>
                  <a:schemeClr val="tx1"/>
                </a:solidFill>
                <a:latin typeface="Arial"/>
              </a:endParaRPr>
            </a:p>
          </p:txBody>
        </p:sp>
        <p:sp>
          <p:nvSpPr>
            <p:cNvPr id="128" name="Freeform 107">
              <a:extLst>
                <a:ext uri="{FF2B5EF4-FFF2-40B4-BE49-F238E27FC236}">
                  <a16:creationId xmlns:a16="http://schemas.microsoft.com/office/drawing/2014/main" id="{3CDAE1F2-1CA4-41A9-A7E8-4A1F7FFCBA93}"/>
                </a:ext>
              </a:extLst>
            </p:cNvPr>
            <p:cNvSpPr/>
            <p:nvPr/>
          </p:nvSpPr>
          <p:spPr>
            <a:xfrm>
              <a:off x="877888" y="1409791"/>
              <a:ext cx="4508500" cy="3910013"/>
            </a:xfrm>
            <a:custGeom>
              <a:avLst/>
              <a:gdLst>
                <a:gd name="connsiteX0" fmla="*/ 0 w 4508626"/>
                <a:gd name="connsiteY0" fmla="*/ 0 h 3911097"/>
                <a:gd name="connsiteX1" fmla="*/ 0 w 4508626"/>
                <a:gd name="connsiteY1" fmla="*/ 3911097 h 3911097"/>
                <a:gd name="connsiteX2" fmla="*/ 4508626 w 4508626"/>
                <a:gd name="connsiteY2" fmla="*/ 3911097 h 3911097"/>
              </a:gdLst>
              <a:ahLst/>
              <a:cxnLst>
                <a:cxn ang="0">
                  <a:pos x="connsiteX0" y="connsiteY0"/>
                </a:cxn>
                <a:cxn ang="0">
                  <a:pos x="connsiteX1" y="connsiteY1"/>
                </a:cxn>
                <a:cxn ang="0">
                  <a:pos x="connsiteX2" y="connsiteY2"/>
                </a:cxn>
              </a:cxnLst>
              <a:rect l="l" t="t" r="r" b="b"/>
              <a:pathLst>
                <a:path w="4508626" h="3911097">
                  <a:moveTo>
                    <a:pt x="0" y="0"/>
                  </a:moveTo>
                  <a:lnTo>
                    <a:pt x="0" y="3911097"/>
                  </a:lnTo>
                  <a:lnTo>
                    <a:pt x="4508626" y="3911097"/>
                  </a:lnTo>
                </a:path>
              </a:pathLst>
            </a:custGeom>
            <a:noFill/>
            <a:ln w="19050" cap="flat" cmpd="sng" algn="ctr">
              <a:solidFill>
                <a:srgbClr val="FFFFFF"/>
              </a:solidFill>
              <a:prstDash val="solid"/>
            </a:ln>
            <a:effectLst/>
          </p:spPr>
          <p:txBody>
            <a:bodyPr anchor="ctr"/>
            <a:lstStyle/>
            <a:p>
              <a:pPr algn="ctr">
                <a:defRPr/>
              </a:pPr>
              <a:endParaRPr lang="en-GB" sz="1600" b="1" kern="0">
                <a:latin typeface="Arial"/>
                <a:cs typeface="Arial" pitchFamily="34" charset="0"/>
              </a:endParaRPr>
            </a:p>
          </p:txBody>
        </p:sp>
      </p:grpSp>
      <p:sp>
        <p:nvSpPr>
          <p:cNvPr id="129" name="Freeform 107">
            <a:extLst>
              <a:ext uri="{FF2B5EF4-FFF2-40B4-BE49-F238E27FC236}">
                <a16:creationId xmlns:a16="http://schemas.microsoft.com/office/drawing/2014/main" id="{39498854-05B5-4558-BCDD-B393185056FF}"/>
              </a:ext>
            </a:extLst>
          </p:cNvPr>
          <p:cNvSpPr/>
          <p:nvPr/>
        </p:nvSpPr>
        <p:spPr>
          <a:xfrm>
            <a:off x="847422" y="1435598"/>
            <a:ext cx="4508500" cy="3910013"/>
          </a:xfrm>
          <a:custGeom>
            <a:avLst/>
            <a:gdLst>
              <a:gd name="connsiteX0" fmla="*/ 0 w 4508626"/>
              <a:gd name="connsiteY0" fmla="*/ 0 h 3911097"/>
              <a:gd name="connsiteX1" fmla="*/ 0 w 4508626"/>
              <a:gd name="connsiteY1" fmla="*/ 3911097 h 3911097"/>
              <a:gd name="connsiteX2" fmla="*/ 4508626 w 4508626"/>
              <a:gd name="connsiteY2" fmla="*/ 3911097 h 3911097"/>
            </a:gdLst>
            <a:ahLst/>
            <a:cxnLst>
              <a:cxn ang="0">
                <a:pos x="connsiteX0" y="connsiteY0"/>
              </a:cxn>
              <a:cxn ang="0">
                <a:pos x="connsiteX1" y="connsiteY1"/>
              </a:cxn>
              <a:cxn ang="0">
                <a:pos x="connsiteX2" y="connsiteY2"/>
              </a:cxn>
            </a:cxnLst>
            <a:rect l="l" t="t" r="r" b="b"/>
            <a:pathLst>
              <a:path w="4508626" h="3911097">
                <a:moveTo>
                  <a:pt x="0" y="0"/>
                </a:moveTo>
                <a:lnTo>
                  <a:pt x="0" y="3911097"/>
                </a:lnTo>
                <a:lnTo>
                  <a:pt x="4508626" y="3911097"/>
                </a:lnTo>
              </a:path>
            </a:pathLst>
          </a:custGeom>
          <a:noFill/>
          <a:ln w="19050" cap="flat" cmpd="sng" algn="ctr">
            <a:solidFill>
              <a:schemeClr val="tx2">
                <a:lumMod val="50000"/>
              </a:schemeClr>
            </a:solidFill>
            <a:prstDash val="solid"/>
          </a:ln>
          <a:effectLst/>
        </p:spPr>
        <p:txBody>
          <a:bodyPr anchor="ctr"/>
          <a:lstStyle/>
          <a:p>
            <a:pPr algn="ctr">
              <a:defRPr/>
            </a:pPr>
            <a:endParaRPr lang="en-GB" sz="1600" kern="0" dirty="0">
              <a:latin typeface="Arial"/>
              <a:cs typeface="Arial" pitchFamily="34" charset="0"/>
            </a:endParaRPr>
          </a:p>
        </p:txBody>
      </p:sp>
      <p:sp>
        <p:nvSpPr>
          <p:cNvPr id="69" name="TextBox 68">
            <a:extLst>
              <a:ext uri="{FF2B5EF4-FFF2-40B4-BE49-F238E27FC236}">
                <a16:creationId xmlns:a16="http://schemas.microsoft.com/office/drawing/2014/main" id="{2AF12749-5D8B-4D8B-B7E7-D0235A74FC79}"/>
              </a:ext>
            </a:extLst>
          </p:cNvPr>
          <p:cNvSpPr txBox="1"/>
          <p:nvPr/>
        </p:nvSpPr>
        <p:spPr>
          <a:xfrm>
            <a:off x="5458123" y="3410321"/>
            <a:ext cx="969956" cy="338463"/>
          </a:xfrm>
          <a:prstGeom prst="rect">
            <a:avLst/>
          </a:prstGeom>
          <a:noFill/>
        </p:spPr>
        <p:txBody>
          <a:bodyPr wrap="none" lIns="91350" tIns="45675" rIns="91350" bIns="45675" rtlCol="0">
            <a:spAutoFit/>
          </a:bodyPr>
          <a:lstStyle/>
          <a:p>
            <a:pPr marL="0" lvl="1" defTabSz="914400"/>
            <a:r>
              <a:rPr lang="en-GB" sz="1600" b="1" dirty="0">
                <a:solidFill>
                  <a:schemeClr val="tx2">
                    <a:lumMod val="50000"/>
                  </a:schemeClr>
                </a:solidFill>
                <a:cs typeface="Arial" pitchFamily="34" charset="0"/>
              </a:rPr>
              <a:t>Placebo</a:t>
            </a:r>
          </a:p>
        </p:txBody>
      </p:sp>
      <p:sp>
        <p:nvSpPr>
          <p:cNvPr id="70" name="TextBox 33">
            <a:extLst>
              <a:ext uri="{FF2B5EF4-FFF2-40B4-BE49-F238E27FC236}">
                <a16:creationId xmlns:a16="http://schemas.microsoft.com/office/drawing/2014/main" id="{08039617-FD40-4F4F-997C-9F896C95C6A6}"/>
              </a:ext>
            </a:extLst>
          </p:cNvPr>
          <p:cNvSpPr txBox="1">
            <a:spLocks noChangeArrowheads="1"/>
          </p:cNvSpPr>
          <p:nvPr/>
        </p:nvSpPr>
        <p:spPr bwMode="auto">
          <a:xfrm>
            <a:off x="58474" y="5664426"/>
            <a:ext cx="1093248" cy="184666"/>
          </a:xfrm>
          <a:prstGeom prst="rect">
            <a:avLst/>
          </a:prstGeom>
          <a:noFill/>
          <a:ln w="9525">
            <a:noFill/>
            <a:miter lim="800000"/>
            <a:headEnd/>
            <a:tailEnd/>
          </a:ln>
        </p:spPr>
        <p:txBody>
          <a:bodyPr wrap="none" lIns="0" tIns="0" rIns="0" bIns="0">
            <a:spAutoFit/>
          </a:bodyPr>
          <a:lstStyle/>
          <a:p>
            <a:pPr defTabSz="914400"/>
            <a:r>
              <a:rPr lang="en-US" sz="1200" b="1" dirty="0">
                <a:cs typeface="Arial" pitchFamily="34" charset="0"/>
              </a:rPr>
              <a:t>Patients at risk</a:t>
            </a:r>
            <a:endParaRPr lang="en-GB" sz="1200" b="1" dirty="0">
              <a:cs typeface="Arial" pitchFamily="34" charset="0"/>
            </a:endParaRPr>
          </a:p>
        </p:txBody>
      </p:sp>
      <p:sp>
        <p:nvSpPr>
          <p:cNvPr id="131" name="Content Placeholder 2">
            <a:extLst>
              <a:ext uri="{FF2B5EF4-FFF2-40B4-BE49-F238E27FC236}">
                <a16:creationId xmlns:a16="http://schemas.microsoft.com/office/drawing/2014/main" id="{DFD32E5E-8F64-43EB-A173-D20ABB5A800C}"/>
              </a:ext>
            </a:extLst>
          </p:cNvPr>
          <p:cNvSpPr txBox="1">
            <a:spLocks/>
          </p:cNvSpPr>
          <p:nvPr/>
        </p:nvSpPr>
        <p:spPr>
          <a:xfrm>
            <a:off x="4208618" y="2008268"/>
            <a:ext cx="7875527" cy="394831"/>
          </a:xfrm>
          <a:prstGeom prst="rect">
            <a:avLst/>
          </a:prstGeom>
          <a:ln>
            <a:noFill/>
          </a:ln>
        </p:spPr>
        <p:txBody>
          <a:bodyPr vert="horz" lIns="91440" tIns="45720" rIns="91440" bIns="45720" rtlCol="0">
            <a:noAutofit/>
          </a:bodyPr>
          <a:lstStyle>
            <a:lvl1pPr marL="0" indent="0" algn="l" defTabSz="914400" rtl="0" eaLnBrk="1" latinLnBrk="0" hangingPunct="1">
              <a:spcBef>
                <a:spcPts val="0"/>
              </a:spcBef>
              <a:spcAft>
                <a:spcPts val="0"/>
              </a:spcAft>
              <a:buFontTx/>
              <a:buNone/>
              <a:defRPr sz="2000" b="1" kern="1200" cap="all" baseline="0">
                <a:solidFill>
                  <a:schemeClr val="bg1"/>
                </a:solidFill>
                <a:latin typeface="Arial" pitchFamily="34" charset="0"/>
                <a:ea typeface="+mn-ea"/>
                <a:cs typeface="Arial" pitchFamily="34" charset="0"/>
              </a:defRPr>
            </a:lvl1pPr>
            <a:lvl2pPr marL="358775"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2pPr>
            <a:lvl3pPr marL="717550"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3pPr>
            <a:lvl4pPr marL="1074738"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4pPr>
            <a:lvl5pPr marL="1433513"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Risk reduction of primary endpoint event vs placebo in patients </a:t>
            </a:r>
            <a:r>
              <a:rPr kumimoji="0" lang="en-GB" sz="1450" b="1" i="0" u="sng" strike="noStrike" kern="1200" cap="none" spc="0" normalizeH="0" baseline="0" noProof="0" dirty="0">
                <a:ln>
                  <a:noFill/>
                </a:ln>
                <a:solidFill>
                  <a:schemeClr val="tx1"/>
                </a:solidFill>
                <a:effectLst/>
                <a:uLnTx/>
                <a:uFillTx/>
                <a:latin typeface="Arial" pitchFamily="34" charset="0"/>
                <a:ea typeface="+mn-ea"/>
                <a:cs typeface="Arial" pitchFamily="34" charset="0"/>
              </a:rPr>
              <a:t>with</a:t>
            </a:r>
            <a:r>
              <a:rPr kumimoji="0" lang="en-GB" sz="14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PAH therapies </a:t>
            </a:r>
          </a:p>
        </p:txBody>
      </p:sp>
      <p:sp>
        <p:nvSpPr>
          <p:cNvPr id="133" name="Arrow: Striped Right 132">
            <a:extLst>
              <a:ext uri="{FF2B5EF4-FFF2-40B4-BE49-F238E27FC236}">
                <a16:creationId xmlns:a16="http://schemas.microsoft.com/office/drawing/2014/main" id="{66D8D12A-6EAC-48DD-8019-03191C542F0A}"/>
              </a:ext>
            </a:extLst>
          </p:cNvPr>
          <p:cNvSpPr/>
          <p:nvPr/>
        </p:nvSpPr>
        <p:spPr>
          <a:xfrm rot="10800000">
            <a:off x="7510286" y="2691223"/>
            <a:ext cx="308222" cy="388980"/>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83" name="Group 82">
            <a:extLst>
              <a:ext uri="{FF2B5EF4-FFF2-40B4-BE49-F238E27FC236}">
                <a16:creationId xmlns:a16="http://schemas.microsoft.com/office/drawing/2014/main" id="{192687F2-B6B4-4CC7-A7FA-76BA9915496E}"/>
              </a:ext>
            </a:extLst>
          </p:cNvPr>
          <p:cNvGrpSpPr/>
          <p:nvPr/>
        </p:nvGrpSpPr>
        <p:grpSpPr>
          <a:xfrm>
            <a:off x="0" y="970050"/>
            <a:ext cx="12192000" cy="196535"/>
            <a:chOff x="947095" y="911184"/>
            <a:chExt cx="4757379" cy="210033"/>
          </a:xfrm>
        </p:grpSpPr>
        <p:sp>
          <p:nvSpPr>
            <p:cNvPr id="85" name="Rectangle 84">
              <a:extLst>
                <a:ext uri="{FF2B5EF4-FFF2-40B4-BE49-F238E27FC236}">
                  <a16:creationId xmlns:a16="http://schemas.microsoft.com/office/drawing/2014/main" id="{0350E54E-1E59-44A6-96F6-0E4CEAAADB2E}"/>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0" name="Rectangle 129">
              <a:extLst>
                <a:ext uri="{FF2B5EF4-FFF2-40B4-BE49-F238E27FC236}">
                  <a16:creationId xmlns:a16="http://schemas.microsoft.com/office/drawing/2014/main" id="{F6A0AAA0-3959-46B8-8ED6-0F8F8921A9FD}"/>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2" name="Rectangle 131">
              <a:extLst>
                <a:ext uri="{FF2B5EF4-FFF2-40B4-BE49-F238E27FC236}">
                  <a16:creationId xmlns:a16="http://schemas.microsoft.com/office/drawing/2014/main" id="{2801A8CA-BC3F-444A-A0A3-AC838D37ED47}"/>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262067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a:extLst>
              <a:ext uri="{FF2B5EF4-FFF2-40B4-BE49-F238E27FC236}">
                <a16:creationId xmlns:a16="http://schemas.microsoft.com/office/drawing/2014/main" id="{F1DB17F8-17EE-492B-B441-90C86F59E980}"/>
              </a:ext>
            </a:extLst>
          </p:cNvPr>
          <p:cNvSpPr/>
          <p:nvPr/>
        </p:nvSpPr>
        <p:spPr>
          <a:xfrm>
            <a:off x="0" y="14068"/>
            <a:ext cx="12192000" cy="76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prstClr val="black">
                  <a:lumMod val="95000"/>
                  <a:lumOff val="5000"/>
                </a:prstClr>
              </a:solidFill>
              <a:effectLst/>
              <a:uLnTx/>
              <a:uFillTx/>
              <a:latin typeface="Arial"/>
              <a:ea typeface="+mn-ea"/>
              <a:cs typeface="+mn-cs"/>
            </a:endParaRPr>
          </a:p>
        </p:txBody>
      </p:sp>
      <p:sp>
        <p:nvSpPr>
          <p:cNvPr id="201" name="Rectangle 200">
            <a:extLst>
              <a:ext uri="{FF2B5EF4-FFF2-40B4-BE49-F238E27FC236}">
                <a16:creationId xmlns:a16="http://schemas.microsoft.com/office/drawing/2014/main" id="{9B993D02-0260-438F-9E0D-F4DAE42A2CDD}"/>
              </a:ext>
            </a:extLst>
          </p:cNvPr>
          <p:cNvSpPr/>
          <p:nvPr/>
        </p:nvSpPr>
        <p:spPr>
          <a:xfrm>
            <a:off x="49074" y="6514259"/>
            <a:ext cx="3657615" cy="276908"/>
          </a:xfrm>
          <a:prstGeom prst="rect">
            <a:avLst/>
          </a:prstGeom>
        </p:spPr>
        <p:txBody>
          <a:bodyPr wrap="none" lIns="91350" tIns="45675" rIns="91350" bIns="45675">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FFFFFF"/>
                </a:solidFill>
                <a:effectLst/>
                <a:uLnTx/>
                <a:uFillTx/>
                <a:latin typeface="Arial"/>
                <a:ea typeface="+mn-ea"/>
                <a:cs typeface="Arial" pitchFamily="34" charset="0"/>
              </a:rPr>
              <a:t> 1. Pulido T, </a:t>
            </a:r>
            <a:r>
              <a:rPr kumimoji="0" lang="de-CH" sz="1200" b="0" i="1" u="none" strike="noStrike" kern="1200" cap="none" spc="0" normalizeH="0" baseline="0" noProof="0" dirty="0">
                <a:ln>
                  <a:noFill/>
                </a:ln>
                <a:solidFill>
                  <a:srgbClr val="FFFFFF"/>
                </a:solidFill>
                <a:effectLst/>
                <a:uLnTx/>
                <a:uFillTx/>
                <a:latin typeface="Arial"/>
                <a:ea typeface="+mn-ea"/>
                <a:cs typeface="Arial" pitchFamily="34" charset="0"/>
              </a:rPr>
              <a:t>et al. N Engl J Med </a:t>
            </a:r>
            <a:r>
              <a:rPr kumimoji="0" lang="de-CH" sz="1200" b="0" i="0" u="none" strike="noStrike" kern="1200" cap="none" spc="0" normalizeH="0" baseline="0" noProof="0" dirty="0">
                <a:ln>
                  <a:noFill/>
                </a:ln>
                <a:solidFill>
                  <a:srgbClr val="FFFFFF"/>
                </a:solidFill>
                <a:effectLst/>
                <a:uLnTx/>
                <a:uFillTx/>
                <a:latin typeface="Arial"/>
                <a:ea typeface="+mn-ea"/>
                <a:cs typeface="Arial" pitchFamily="34" charset="0"/>
              </a:rPr>
              <a:t>2013; 369: 809-18.</a:t>
            </a:r>
          </a:p>
        </p:txBody>
      </p:sp>
      <p:sp>
        <p:nvSpPr>
          <p:cNvPr id="260" name="Title 3">
            <a:extLst>
              <a:ext uri="{FF2B5EF4-FFF2-40B4-BE49-F238E27FC236}">
                <a16:creationId xmlns:a16="http://schemas.microsoft.com/office/drawing/2014/main" id="{DB69C844-E81D-43F7-9EE5-E34F54FCEFED}"/>
              </a:ext>
            </a:extLst>
          </p:cNvPr>
          <p:cNvSpPr txBox="1">
            <a:spLocks/>
          </p:cNvSpPr>
          <p:nvPr/>
        </p:nvSpPr>
        <p:spPr>
          <a:xfrm>
            <a:off x="478367" y="424831"/>
            <a:ext cx="10552955" cy="480000"/>
          </a:xfrm>
          <a:prstGeom prst="rect">
            <a:avLst/>
          </a:prstGeom>
        </p:spPr>
        <p:txBody>
          <a:bodyPr/>
          <a:lstStyle>
            <a:lvl1pPr algn="l" defTabSz="1219170" rtl="0" eaLnBrk="1" latinLnBrk="0" hangingPunct="1">
              <a:lnSpc>
                <a:spcPts val="2667"/>
              </a:lnSpc>
              <a:spcBef>
                <a:spcPct val="0"/>
              </a:spcBef>
              <a:buNone/>
              <a:defRPr sz="1800" kern="1200" cap="all" baseline="0">
                <a:solidFill>
                  <a:schemeClr val="bg2"/>
                </a:solidFill>
                <a:latin typeface="+mj-lt"/>
                <a:ea typeface="+mj-ea"/>
                <a:cs typeface="+mj-cs"/>
              </a:defRPr>
            </a:lvl1pPr>
          </a:lstStyle>
          <a:p>
            <a:pPr marL="0" marR="0" lvl="0" indent="0" algn="l" defTabSz="1219170" rtl="0" eaLnBrk="1" fontAlgn="auto" latinLnBrk="0" hangingPunct="1">
              <a:lnSpc>
                <a:spcPts val="2667"/>
              </a:lnSpc>
              <a:spcBef>
                <a:spcPct val="0"/>
              </a:spcBef>
              <a:spcAft>
                <a:spcPts val="0"/>
              </a:spcAft>
              <a:buClrTx/>
              <a:buSzTx/>
              <a:buFontTx/>
              <a:buNone/>
              <a:tabLst/>
              <a:defRPr/>
            </a:pPr>
            <a:r>
              <a:rPr kumimoji="0" lang="en-GB" sz="1800" b="0" i="0" u="none" strike="noStrike" kern="1200" cap="all" spc="0" normalizeH="0" baseline="0" noProof="0" dirty="0">
                <a:ln>
                  <a:noFill/>
                </a:ln>
                <a:solidFill>
                  <a:srgbClr val="5160AB"/>
                </a:solidFill>
                <a:effectLst/>
                <a:uLnTx/>
                <a:uFillTx/>
                <a:latin typeface="Arial"/>
                <a:ea typeface="+mj-ea"/>
                <a:cs typeface="+mj-cs"/>
              </a:rPr>
              <a:t>Macitentan significantly reduced the risk of morbidity and mortality event</a:t>
            </a:r>
            <a:r>
              <a:rPr kumimoji="0" lang="en-GB" sz="1800" b="0" i="0" u="none" strike="noStrike" kern="1200" cap="all" spc="0" normalizeH="0" baseline="30000" noProof="0" dirty="0">
                <a:ln>
                  <a:noFill/>
                </a:ln>
                <a:solidFill>
                  <a:srgbClr val="5160AB"/>
                </a:solidFill>
                <a:effectLst/>
                <a:uLnTx/>
                <a:uFillTx/>
                <a:latin typeface="Arial"/>
                <a:ea typeface="+mj-ea"/>
                <a:cs typeface="+mj-cs"/>
              </a:rPr>
              <a:t>1</a:t>
            </a:r>
          </a:p>
        </p:txBody>
      </p:sp>
      <p:sp>
        <p:nvSpPr>
          <p:cNvPr id="262" name="Freeform 89">
            <a:extLst>
              <a:ext uri="{FF2B5EF4-FFF2-40B4-BE49-F238E27FC236}">
                <a16:creationId xmlns:a16="http://schemas.microsoft.com/office/drawing/2014/main" id="{069E96FF-EA89-47F9-94E0-9C2E97A62940}"/>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95959"/>
                </a:solidFill>
                <a:effectLst/>
                <a:uLnTx/>
                <a:uFillTx/>
                <a:latin typeface="Arial"/>
                <a:ea typeface="+mn-ea"/>
                <a:cs typeface="+mn-cs"/>
              </a:rPr>
              <a:t>SERAPHIN trial</a:t>
            </a:r>
            <a:endParaRPr kumimoji="0" lang="en-GB" sz="800" b="0" i="0" u="none" strike="noStrike" kern="1200" cap="none" spc="0" normalizeH="0" baseline="30000" noProof="0" dirty="0">
              <a:ln>
                <a:noFill/>
              </a:ln>
              <a:solidFill>
                <a:srgbClr val="595959"/>
              </a:solidFill>
              <a:effectLst/>
              <a:uLnTx/>
              <a:uFillTx/>
              <a:latin typeface="Arial"/>
              <a:ea typeface="+mn-ea"/>
              <a:cs typeface="+mn-cs"/>
            </a:endParaRPr>
          </a:p>
        </p:txBody>
      </p:sp>
      <p:sp>
        <p:nvSpPr>
          <p:cNvPr id="71" name="Content Placeholder 2">
            <a:extLst>
              <a:ext uri="{FF2B5EF4-FFF2-40B4-BE49-F238E27FC236}">
                <a16:creationId xmlns:a16="http://schemas.microsoft.com/office/drawing/2014/main" id="{C5241B60-6B6E-4425-B7A1-5937146C4279}"/>
              </a:ext>
            </a:extLst>
          </p:cNvPr>
          <p:cNvSpPr txBox="1">
            <a:spLocks/>
          </p:cNvSpPr>
          <p:nvPr/>
        </p:nvSpPr>
        <p:spPr>
          <a:xfrm>
            <a:off x="5449939" y="2615143"/>
            <a:ext cx="3219940" cy="358815"/>
          </a:xfrm>
          <a:prstGeom prst="rect">
            <a:avLst/>
          </a:prstGeom>
          <a:ln>
            <a:noFill/>
          </a:ln>
        </p:spPr>
        <p:txBody>
          <a:bodyPr>
            <a:noAutofit/>
          </a:bodyPr>
          <a:lstStyle>
            <a:lvl1pPr marL="0" indent="0" algn="l" defTabSz="1219170" rtl="0" eaLnBrk="1" latinLnBrk="0" hangingPunct="1">
              <a:lnSpc>
                <a:spcPct val="100000"/>
              </a:lnSpc>
              <a:spcBef>
                <a:spcPts val="0"/>
              </a:spcBef>
              <a:spcAft>
                <a:spcPts val="600"/>
              </a:spcAft>
              <a:buFont typeface="Arial" panose="020B0604020202020204" pitchFamily="34" charset="0"/>
              <a:buNone/>
              <a:defRPr sz="1400" kern="1200" cap="none" baseline="0">
                <a:solidFill>
                  <a:schemeClr val="tx1">
                    <a:lumMod val="65000"/>
                    <a:lumOff val="35000"/>
                  </a:schemeClr>
                </a:solidFill>
                <a:latin typeface="+mn-lt"/>
                <a:ea typeface="+mn-ea"/>
                <a:cs typeface="+mn-cs"/>
              </a:defRPr>
            </a:lvl1pPr>
            <a:lvl2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2pPr>
            <a:lvl3pPr marL="0" indent="0" algn="l" defTabSz="1219170" rtl="0" eaLnBrk="1" latinLnBrk="0" hangingPunct="1">
              <a:lnSpc>
                <a:spcPct val="100000"/>
              </a:lnSpc>
              <a:spcBef>
                <a:spcPts val="300"/>
              </a:spcBef>
              <a:spcAft>
                <a:spcPts val="300"/>
              </a:spcAft>
              <a:buFont typeface="Wingdings" panose="05000000000000000000" pitchFamily="2" charset="2"/>
              <a:buNone/>
              <a:defRPr sz="1200" kern="1200">
                <a:solidFill>
                  <a:schemeClr val="tx1">
                    <a:lumMod val="65000"/>
                    <a:lumOff val="35000"/>
                  </a:schemeClr>
                </a:solidFill>
                <a:latin typeface="+mn-lt"/>
                <a:ea typeface="+mn-ea"/>
                <a:cs typeface="+mn-cs"/>
              </a:defRPr>
            </a:lvl3pPr>
            <a:lvl4pPr marL="0" indent="1588" algn="l" defTabSz="1219170" rtl="0" eaLnBrk="1" latinLnBrk="0" hangingPunct="1">
              <a:lnSpc>
                <a:spcPct val="100000"/>
              </a:lnSpc>
              <a:spcBef>
                <a:spcPts val="300"/>
              </a:spcBef>
              <a:spcAft>
                <a:spcPts val="300"/>
              </a:spcAft>
              <a:buFont typeface="Symbol" panose="05050102010706020507" pitchFamily="18" charset="2"/>
              <a:buNone/>
              <a:defRPr sz="1200" kern="1200">
                <a:solidFill>
                  <a:schemeClr val="tx1">
                    <a:lumMod val="65000"/>
                    <a:lumOff val="35000"/>
                  </a:schemeClr>
                </a:solidFill>
                <a:latin typeface="+mn-lt"/>
                <a:ea typeface="+mn-ea"/>
                <a:cs typeface="+mn-cs"/>
              </a:defRPr>
            </a:lvl4pPr>
            <a:lvl5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5pPr>
            <a:lvl6pPr marL="95882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6pPr>
            <a:lvl7pPr marL="119588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7pPr>
            <a:lvl8pPr marL="1432948"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8pPr>
            <a:lvl9pPr marL="1672125" indent="-239178"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9pPr>
          </a:lstStyle>
          <a:p>
            <a:pPr marL="0" marR="0" lvl="1" indent="0" algn="l" defTabSz="1219170" rtl="0" eaLnBrk="1" fontAlgn="auto" latinLnBrk="0" hangingPunct="1">
              <a:lnSpc>
                <a:spcPct val="100000"/>
              </a:lnSpc>
              <a:spcBef>
                <a:spcPts val="0"/>
              </a:spcBef>
              <a:spcAft>
                <a:spcPts val="300"/>
              </a:spcAft>
              <a:buClrTx/>
              <a:buSzTx/>
              <a:buFont typeface="Arial" panose="020B0604020202020204" pitchFamily="34" charset="0"/>
              <a:buNone/>
              <a:tabLst>
                <a:tab pos="1977690" algn="l"/>
              </a:tabLst>
              <a:defRPr/>
            </a:pPr>
            <a:r>
              <a:rPr kumimoji="0" lang="en-GB" sz="1400" b="1" i="0" u="none" strike="noStrike" kern="1200" cap="none" spc="0" normalizeH="0" baseline="0" noProof="0" dirty="0">
                <a:ln>
                  <a:noFill/>
                </a:ln>
                <a:solidFill>
                  <a:srgbClr val="7B85BD"/>
                </a:solidFill>
                <a:effectLst/>
                <a:uLnTx/>
                <a:uFillTx/>
                <a:latin typeface="Arial"/>
                <a:ea typeface="+mn-ea"/>
                <a:cs typeface="+mn-cs"/>
              </a:rPr>
              <a:t>Macitentan 10 mg: </a:t>
            </a:r>
            <a:r>
              <a:rPr lang="en-GB" sz="1400" b="1" dirty="0">
                <a:solidFill>
                  <a:srgbClr val="7B85BD"/>
                </a:solidFill>
                <a:latin typeface="Arial"/>
              </a:rPr>
              <a:t>55</a:t>
            </a:r>
            <a:r>
              <a:rPr kumimoji="0" lang="en-GB" sz="1400" b="1" i="0" u="none" strike="noStrike" kern="1200" cap="none" spc="0" normalizeH="0" baseline="0" noProof="0" dirty="0">
                <a:ln>
                  <a:noFill/>
                </a:ln>
                <a:solidFill>
                  <a:srgbClr val="7B85BD"/>
                </a:solidFill>
                <a:effectLst/>
                <a:uLnTx/>
                <a:uFillTx/>
                <a:latin typeface="Arial"/>
                <a:ea typeface="+mn-ea"/>
                <a:cs typeface="+mn-cs"/>
              </a:rPr>
              <a:t>% </a:t>
            </a:r>
          </a:p>
        </p:txBody>
      </p:sp>
      <p:sp>
        <p:nvSpPr>
          <p:cNvPr id="72" name="TextBox 8">
            <a:extLst>
              <a:ext uri="{FF2B5EF4-FFF2-40B4-BE49-F238E27FC236}">
                <a16:creationId xmlns:a16="http://schemas.microsoft.com/office/drawing/2014/main" id="{F0FB2AD9-8F06-4D67-8F55-7DDA052061FE}"/>
              </a:ext>
            </a:extLst>
          </p:cNvPr>
          <p:cNvSpPr txBox="1">
            <a:spLocks noChangeArrowheads="1"/>
          </p:cNvSpPr>
          <p:nvPr/>
        </p:nvSpPr>
        <p:spPr bwMode="auto">
          <a:xfrm rot="16200000">
            <a:off x="-1156970" y="3264116"/>
            <a:ext cx="2999244" cy="248866"/>
          </a:xfrm>
          <a:prstGeom prst="rect">
            <a:avLst/>
          </a:prstGeom>
          <a:noFill/>
          <a:ln w="9525">
            <a:noFill/>
            <a:miter lim="800000"/>
            <a:headEnd/>
            <a:tailEnd/>
          </a:ln>
        </p:spPr>
        <p:txBody>
          <a:bodyPr wrap="non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Patients without the event (%) </a:t>
            </a:r>
          </a:p>
        </p:txBody>
      </p:sp>
      <p:grpSp>
        <p:nvGrpSpPr>
          <p:cNvPr id="73" name="Group 72">
            <a:extLst>
              <a:ext uri="{FF2B5EF4-FFF2-40B4-BE49-F238E27FC236}">
                <a16:creationId xmlns:a16="http://schemas.microsoft.com/office/drawing/2014/main" id="{E55CD2D9-5785-4566-9A88-DD59650E58D2}"/>
              </a:ext>
            </a:extLst>
          </p:cNvPr>
          <p:cNvGrpSpPr/>
          <p:nvPr/>
        </p:nvGrpSpPr>
        <p:grpSpPr>
          <a:xfrm>
            <a:off x="1053329" y="4265749"/>
            <a:ext cx="2201594" cy="307777"/>
            <a:chOff x="1053329" y="4265660"/>
            <a:chExt cx="2201594" cy="307777"/>
          </a:xfrm>
        </p:grpSpPr>
        <p:cxnSp>
          <p:nvCxnSpPr>
            <p:cNvPr id="74" name="Straight Connector 73">
              <a:extLst>
                <a:ext uri="{FF2B5EF4-FFF2-40B4-BE49-F238E27FC236}">
                  <a16:creationId xmlns:a16="http://schemas.microsoft.com/office/drawing/2014/main" id="{256B39DC-393E-4F3C-8330-BAE07A741760}"/>
                </a:ext>
              </a:extLst>
            </p:cNvPr>
            <p:cNvCxnSpPr/>
            <p:nvPr/>
          </p:nvCxnSpPr>
          <p:spPr>
            <a:xfrm>
              <a:off x="1053329" y="4434937"/>
              <a:ext cx="428625" cy="0"/>
            </a:xfrm>
            <a:prstGeom prst="line">
              <a:avLst/>
            </a:prstGeom>
            <a:noFill/>
            <a:ln w="38100">
              <a:solidFill>
                <a:srgbClr val="7B85BD"/>
              </a:solidFill>
            </a:ln>
          </p:spPr>
          <p:style>
            <a:lnRef idx="2">
              <a:schemeClr val="accent1">
                <a:shade val="50000"/>
              </a:schemeClr>
            </a:lnRef>
            <a:fillRef idx="1">
              <a:schemeClr val="accent1"/>
            </a:fillRef>
            <a:effectRef idx="0">
              <a:schemeClr val="accent1"/>
            </a:effectRef>
            <a:fontRef idx="minor">
              <a:schemeClr val="lt1"/>
            </a:fontRef>
          </p:style>
        </p:cxnSp>
        <p:sp>
          <p:nvSpPr>
            <p:cNvPr id="75" name="TextBox 74">
              <a:extLst>
                <a:ext uri="{FF2B5EF4-FFF2-40B4-BE49-F238E27FC236}">
                  <a16:creationId xmlns:a16="http://schemas.microsoft.com/office/drawing/2014/main" id="{78A2CB1D-FBE7-4A01-BCDB-DE3E7B56CDAE}"/>
                </a:ext>
              </a:extLst>
            </p:cNvPr>
            <p:cNvSpPr txBox="1"/>
            <p:nvPr/>
          </p:nvSpPr>
          <p:spPr>
            <a:xfrm>
              <a:off x="1569846" y="4265660"/>
              <a:ext cx="1685077"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B85BD"/>
                  </a:solidFill>
                  <a:effectLst/>
                  <a:uLnTx/>
                  <a:uFillTx/>
                  <a:latin typeface="Arial" pitchFamily="34" charset="0"/>
                  <a:ea typeface="+mn-ea"/>
                  <a:cs typeface="Arial" pitchFamily="34" charset="0"/>
                </a:rPr>
                <a:t>Macitentan 10 mg</a:t>
              </a:r>
            </a:p>
          </p:txBody>
        </p:sp>
      </p:grpSp>
      <p:grpSp>
        <p:nvGrpSpPr>
          <p:cNvPr id="76" name="Group 75">
            <a:extLst>
              <a:ext uri="{FF2B5EF4-FFF2-40B4-BE49-F238E27FC236}">
                <a16:creationId xmlns:a16="http://schemas.microsoft.com/office/drawing/2014/main" id="{713606D4-C1BA-49AB-B6A4-F25B10F83C03}"/>
              </a:ext>
            </a:extLst>
          </p:cNvPr>
          <p:cNvGrpSpPr/>
          <p:nvPr/>
        </p:nvGrpSpPr>
        <p:grpSpPr>
          <a:xfrm>
            <a:off x="1053348" y="4549656"/>
            <a:ext cx="2102207" cy="307777"/>
            <a:chOff x="1151303" y="4546972"/>
            <a:chExt cx="2102207" cy="307777"/>
          </a:xfrm>
        </p:grpSpPr>
        <p:cxnSp>
          <p:nvCxnSpPr>
            <p:cNvPr id="77" name="Straight Connector 76">
              <a:extLst>
                <a:ext uri="{FF2B5EF4-FFF2-40B4-BE49-F238E27FC236}">
                  <a16:creationId xmlns:a16="http://schemas.microsoft.com/office/drawing/2014/main" id="{7106E4FB-1DEA-41EE-B44E-71EE51D0EDF4}"/>
                </a:ext>
              </a:extLst>
            </p:cNvPr>
            <p:cNvCxnSpPr/>
            <p:nvPr/>
          </p:nvCxnSpPr>
          <p:spPr>
            <a:xfrm>
              <a:off x="1151303" y="4716249"/>
              <a:ext cx="428625" cy="0"/>
            </a:xfrm>
            <a:prstGeom prst="line">
              <a:avLst/>
            </a:prstGeom>
            <a:ln w="38100">
              <a:solidFill>
                <a:srgbClr val="D22F58"/>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BD12D71-A0D9-4547-AB5A-1D9670A0F27C}"/>
                </a:ext>
              </a:extLst>
            </p:cNvPr>
            <p:cNvSpPr txBox="1"/>
            <p:nvPr/>
          </p:nvSpPr>
          <p:spPr>
            <a:xfrm>
              <a:off x="1667820" y="4546972"/>
              <a:ext cx="1585690" cy="307777"/>
            </a:xfrm>
            <a:prstGeom prst="rect">
              <a:avLst/>
            </a:prstGeom>
            <a:noFill/>
            <a:ln>
              <a:noFill/>
              <a:prstDash val="dash"/>
            </a:ln>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D22F58"/>
                  </a:solidFill>
                  <a:effectLst/>
                  <a:uLnTx/>
                  <a:uFillTx/>
                  <a:latin typeface="Arial" pitchFamily="34" charset="0"/>
                  <a:ea typeface="+mn-ea"/>
                  <a:cs typeface="Arial" pitchFamily="34" charset="0"/>
                </a:rPr>
                <a:t>Macitentan 3 mg</a:t>
              </a:r>
            </a:p>
          </p:txBody>
        </p:sp>
      </p:grpSp>
      <p:grpSp>
        <p:nvGrpSpPr>
          <p:cNvPr id="79" name="Group 78">
            <a:extLst>
              <a:ext uri="{FF2B5EF4-FFF2-40B4-BE49-F238E27FC236}">
                <a16:creationId xmlns:a16="http://schemas.microsoft.com/office/drawing/2014/main" id="{533F433A-24E7-46AC-AA5C-584B1336CC0C}"/>
              </a:ext>
            </a:extLst>
          </p:cNvPr>
          <p:cNvGrpSpPr/>
          <p:nvPr/>
        </p:nvGrpSpPr>
        <p:grpSpPr>
          <a:xfrm>
            <a:off x="1053329" y="4833567"/>
            <a:ext cx="1387268" cy="307777"/>
            <a:chOff x="1151303" y="4880972"/>
            <a:chExt cx="1387268" cy="307777"/>
          </a:xfrm>
        </p:grpSpPr>
        <p:cxnSp>
          <p:nvCxnSpPr>
            <p:cNvPr id="80" name="Straight Connector 79">
              <a:extLst>
                <a:ext uri="{FF2B5EF4-FFF2-40B4-BE49-F238E27FC236}">
                  <a16:creationId xmlns:a16="http://schemas.microsoft.com/office/drawing/2014/main" id="{35371E5B-FE9F-4C0B-A601-22CAF0C6E1AF}"/>
                </a:ext>
              </a:extLst>
            </p:cNvPr>
            <p:cNvCxnSpPr/>
            <p:nvPr/>
          </p:nvCxnSpPr>
          <p:spPr>
            <a:xfrm>
              <a:off x="1151303" y="5050249"/>
              <a:ext cx="428625" cy="0"/>
            </a:xfrm>
            <a:prstGeom prst="line">
              <a:avLst/>
            </a:prstGeom>
            <a:ln w="38100">
              <a:solidFill>
                <a:schemeClr val="tx2">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45C3917-F8C5-41B8-A4CD-359ECB69A89B}"/>
                </a:ext>
              </a:extLst>
            </p:cNvPr>
            <p:cNvSpPr txBox="1"/>
            <p:nvPr/>
          </p:nvSpPr>
          <p:spPr>
            <a:xfrm>
              <a:off x="1667820" y="4880972"/>
              <a:ext cx="870751"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08285">
                      <a:lumMod val="50000"/>
                    </a:srgbClr>
                  </a:solidFill>
                  <a:effectLst/>
                  <a:uLnTx/>
                  <a:uFillTx/>
                  <a:latin typeface="Arial" pitchFamily="34" charset="0"/>
                  <a:ea typeface="+mn-ea"/>
                  <a:cs typeface="Arial" pitchFamily="34" charset="0"/>
                </a:rPr>
                <a:t>Placebo</a:t>
              </a:r>
            </a:p>
          </p:txBody>
        </p:sp>
      </p:grpSp>
      <p:graphicFrame>
        <p:nvGraphicFramePr>
          <p:cNvPr id="82" name="Content Placeholder 8">
            <a:extLst>
              <a:ext uri="{FF2B5EF4-FFF2-40B4-BE49-F238E27FC236}">
                <a16:creationId xmlns:a16="http://schemas.microsoft.com/office/drawing/2014/main" id="{BDE2A1D1-1557-46D4-8039-FD633F4CACDC}"/>
              </a:ext>
            </a:extLst>
          </p:cNvPr>
          <p:cNvGraphicFramePr>
            <a:graphicFrameLocks noGrp="1"/>
          </p:cNvGraphicFramePr>
          <p:nvPr>
            <p:extLst>
              <p:ext uri="{D42A27DB-BD31-4B8C-83A1-F6EECF244321}">
                <p14:modId xmlns:p14="http://schemas.microsoft.com/office/powerpoint/2010/main" val="771734071"/>
              </p:ext>
            </p:extLst>
          </p:nvPr>
        </p:nvGraphicFramePr>
        <p:xfrm>
          <a:off x="5535290" y="4185876"/>
          <a:ext cx="3349371" cy="853200"/>
        </p:xfrm>
        <a:graphic>
          <a:graphicData uri="http://schemas.openxmlformats.org/drawingml/2006/table">
            <a:tbl>
              <a:tblPr/>
              <a:tblGrid>
                <a:gridCol w="1839497">
                  <a:extLst>
                    <a:ext uri="{9D8B030D-6E8A-4147-A177-3AD203B41FA5}">
                      <a16:colId xmlns:a16="http://schemas.microsoft.com/office/drawing/2014/main" val="20000"/>
                    </a:ext>
                  </a:extLst>
                </a:gridCol>
                <a:gridCol w="761178">
                  <a:extLst>
                    <a:ext uri="{9D8B030D-6E8A-4147-A177-3AD203B41FA5}">
                      <a16:colId xmlns:a16="http://schemas.microsoft.com/office/drawing/2014/main" val="20001"/>
                    </a:ext>
                  </a:extLst>
                </a:gridCol>
                <a:gridCol w="748696">
                  <a:extLst>
                    <a:ext uri="{9D8B030D-6E8A-4147-A177-3AD203B41FA5}">
                      <a16:colId xmlns:a16="http://schemas.microsoft.com/office/drawing/2014/main" val="20002"/>
                    </a:ext>
                  </a:extLst>
                </a:gridCol>
              </a:tblGrid>
              <a:tr h="28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Treatment effect</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3 mg</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itchFamily="34" charset="0"/>
                        </a:rPr>
                        <a:t>10 mg</a:t>
                      </a:r>
                    </a:p>
                  </a:txBody>
                  <a:tcPr marL="89994" marR="89994" marT="0" marB="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4400">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Hazard ratio </a:t>
                      </a:r>
                    </a:p>
                  </a:txBody>
                  <a:tcPr marL="89994" marR="89994" marT="0" marB="0" anchor="ctr" horzOverflow="overflow">
                    <a:lnL>
                      <a:noFill/>
                    </a:lnL>
                    <a:lnR>
                      <a:noFill/>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0.53</a:t>
                      </a:r>
                    </a:p>
                  </a:txBody>
                  <a:tcPr marL="89994" marR="89994" marT="0" marB="0" anchor="ctr" horzOverflow="overflow">
                    <a:lnL>
                      <a:noFill/>
                    </a:lnL>
                    <a:lnR>
                      <a:noFill/>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0.45</a:t>
                      </a:r>
                    </a:p>
                  </a:txBody>
                  <a:tcPr marL="89994" marR="89994" marT="0" marB="0" anchor="ctr" horzOverflow="overflow">
                    <a:lnL>
                      <a:noFill/>
                    </a:lnL>
                    <a:lnR>
                      <a:noFill/>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400">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Log-rank </a:t>
                      </a:r>
                      <a:r>
                        <a:rPr kumimoji="0" lang="en-GB" sz="1100" b="1" i="1" u="none" strike="noStrike" cap="none" normalizeH="0" baseline="0" dirty="0">
                          <a:ln>
                            <a:noFill/>
                          </a:ln>
                          <a:solidFill>
                            <a:schemeClr val="tx1"/>
                          </a:solidFill>
                          <a:effectLst/>
                          <a:latin typeface="Arial" pitchFamily="34" charset="0"/>
                          <a:cs typeface="Arial" pitchFamily="34" charset="0"/>
                        </a:rPr>
                        <a:t>p</a:t>
                      </a:r>
                      <a:r>
                        <a:rPr kumimoji="0" lang="en-GB" sz="1100" b="1" i="0" u="none" strike="noStrike" cap="none" normalizeH="0" baseline="0" dirty="0">
                          <a:ln>
                            <a:noFill/>
                          </a:ln>
                          <a:solidFill>
                            <a:schemeClr val="tx1"/>
                          </a:solidFill>
                          <a:effectLst/>
                          <a:latin typeface="Arial" pitchFamily="34" charset="0"/>
                          <a:cs typeface="Arial" pitchFamily="34" charset="0"/>
                        </a:rPr>
                        <a:t>-value </a:t>
                      </a:r>
                    </a:p>
                  </a:txBody>
                  <a:tcPr marL="89994" marR="89994" marT="0" marB="0" anchor="ctr" horzOverflow="overflow">
                    <a:lnL>
                      <a:noFill/>
                    </a:lnL>
                    <a:lnR>
                      <a:noFill/>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0.007</a:t>
                      </a:r>
                    </a:p>
                  </a:txBody>
                  <a:tcPr marL="89994" marR="89994" marT="0" marB="0" anchor="ctr" horzOverflow="overflow">
                    <a:lnL>
                      <a:noFill/>
                    </a:lnL>
                    <a:lnR>
                      <a:noFill/>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cs typeface="Arial" pitchFamily="34" charset="0"/>
                        </a:rPr>
                        <a:t>&lt; 0.001</a:t>
                      </a:r>
                    </a:p>
                  </a:txBody>
                  <a:tcPr marL="89994" marR="89994" marT="0" marB="0" anchor="ctr" horzOverflow="overflow">
                    <a:lnL>
                      <a:noFill/>
                    </a:lnL>
                    <a:lnR>
                      <a:noFill/>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4" name="Rectangle 83">
            <a:extLst>
              <a:ext uri="{FF2B5EF4-FFF2-40B4-BE49-F238E27FC236}">
                <a16:creationId xmlns:a16="http://schemas.microsoft.com/office/drawing/2014/main" id="{ACABAA61-F5B1-4D6B-9FED-3304B3EF196B}"/>
              </a:ext>
            </a:extLst>
          </p:cNvPr>
          <p:cNvSpPr/>
          <p:nvPr/>
        </p:nvSpPr>
        <p:spPr>
          <a:xfrm>
            <a:off x="5438950" y="2850934"/>
            <a:ext cx="2053586" cy="307686"/>
          </a:xfrm>
          <a:prstGeom prst="rect">
            <a:avLst/>
          </a:prstGeom>
        </p:spPr>
        <p:txBody>
          <a:bodyPr wrap="none" lIns="91350" tIns="45675" rIns="91350" bIns="45675">
            <a:spAutoFit/>
          </a:bodyPr>
          <a:lstStyle/>
          <a:p>
            <a:pPr marL="0" marR="0" lvl="1" indent="0" algn="l" defTabSz="1219170" rtl="0" eaLnBrk="1" fontAlgn="auto" latinLnBrk="0" hangingPunct="1">
              <a:lnSpc>
                <a:spcPct val="100000"/>
              </a:lnSpc>
              <a:spcBef>
                <a:spcPts val="0"/>
              </a:spcBef>
              <a:spcAft>
                <a:spcPts val="0"/>
              </a:spcAft>
              <a:buClrTx/>
              <a:buSzTx/>
              <a:buFontTx/>
              <a:buNone/>
              <a:tabLst>
                <a:tab pos="1977690" algn="l"/>
              </a:tabLst>
              <a:defRPr/>
            </a:pPr>
            <a:r>
              <a:rPr kumimoji="0" lang="en-GB" sz="1400" b="1" i="0" u="none" strike="noStrike" kern="1200" cap="none" spc="0" normalizeH="0" baseline="0" noProof="0" dirty="0">
                <a:ln>
                  <a:noFill/>
                </a:ln>
                <a:solidFill>
                  <a:srgbClr val="D22F58"/>
                </a:solidFill>
                <a:effectLst/>
                <a:uLnTx/>
                <a:uFillTx/>
                <a:latin typeface="Arial" pitchFamily="34" charset="0"/>
                <a:ea typeface="+mn-ea"/>
                <a:cs typeface="Arial" pitchFamily="34" charset="0"/>
              </a:rPr>
              <a:t>Macitentan 3 mg: 47%</a:t>
            </a:r>
          </a:p>
        </p:txBody>
      </p:sp>
      <p:sp>
        <p:nvSpPr>
          <p:cNvPr id="86" name="TextBox 85">
            <a:extLst>
              <a:ext uri="{FF2B5EF4-FFF2-40B4-BE49-F238E27FC236}">
                <a16:creationId xmlns:a16="http://schemas.microsoft.com/office/drawing/2014/main" id="{2E5F0892-1D47-472E-940C-97B0930E5A64}"/>
              </a:ext>
            </a:extLst>
          </p:cNvPr>
          <p:cNvSpPr txBox="1"/>
          <p:nvPr/>
        </p:nvSpPr>
        <p:spPr bwMode="auto">
          <a:xfrm>
            <a:off x="801614" y="5915616"/>
            <a:ext cx="6950984" cy="553998"/>
          </a:xfrm>
          <a:prstGeom prst="rect">
            <a:avLst/>
          </a:prstGeom>
          <a:noFill/>
        </p:spPr>
        <p:txBody>
          <a:bodyPr wrap="square" lIns="0" tIns="0" rIns="0" bIns="0">
            <a:spAutoFit/>
          </a:bodyPr>
          <a:lstStyle/>
          <a:p>
            <a:pPr marL="0" marR="0" lvl="0" indent="0" algn="l" defTabSz="1219170" rtl="0" eaLnBrk="0" fontAlgn="base" latinLnBrk="0" hangingPunct="0">
              <a:lnSpc>
                <a:spcPct val="100000"/>
              </a:lnSpc>
              <a:spcBef>
                <a:spcPct val="0"/>
              </a:spcBef>
              <a:spcAft>
                <a:spcPct val="0"/>
              </a:spcAft>
              <a:buClrTx/>
              <a:buSzTx/>
              <a:buFontTx/>
              <a:buNone/>
              <a:tabLst>
                <a:tab pos="718435" algn="l"/>
                <a:tab pos="1436880" algn="l"/>
                <a:tab pos="2240956" algn="l"/>
                <a:tab pos="2959396" algn="l"/>
                <a:tab pos="3763471" algn="l"/>
                <a:tab pos="4481910" algn="l"/>
              </a:tabLst>
              <a:defRPr/>
            </a:pPr>
            <a:r>
              <a:rPr lang="en-US" sz="1200" b="1" dirty="0">
                <a:solidFill>
                  <a:srgbClr val="7B85BD"/>
                </a:solidFill>
                <a:latin typeface="Arial" pitchFamily="34" charset="0"/>
                <a:ea typeface="MS PGothic" pitchFamily="34" charset="-128"/>
                <a:cs typeface="Arial" pitchFamily="34" charset="0"/>
              </a:rPr>
              <a:t>88</a:t>
            </a:r>
            <a:r>
              <a:rPr kumimoji="0" lang="en-US" sz="1200" b="1" i="0" u="none" strike="noStrike" kern="1200" cap="none" spc="0" normalizeH="0" baseline="0" noProof="0" dirty="0">
                <a:ln>
                  <a:noFill/>
                </a:ln>
                <a:solidFill>
                  <a:srgbClr val="7B85BD"/>
                </a:solidFill>
                <a:effectLst/>
                <a:uLnTx/>
                <a:uFillTx/>
                <a:latin typeface="Arial" pitchFamily="34" charset="0"/>
                <a:ea typeface="MS PGothic" pitchFamily="34" charset="-128"/>
                <a:cs typeface="Arial" pitchFamily="34" charset="0"/>
              </a:rPr>
              <a:t> 	</a:t>
            </a:r>
            <a:r>
              <a:rPr lang="en-US" sz="1200" b="1" dirty="0">
                <a:solidFill>
                  <a:srgbClr val="7B85BD"/>
                </a:solidFill>
                <a:latin typeface="Arial" pitchFamily="34" charset="0"/>
                <a:ea typeface="MS PGothic" pitchFamily="34" charset="-128"/>
                <a:cs typeface="Arial" pitchFamily="34" charset="0"/>
              </a:rPr>
              <a:t>74</a:t>
            </a:r>
            <a:r>
              <a:rPr kumimoji="0" lang="en-US" sz="1200" b="1" i="0" u="none" strike="noStrike" kern="1200" cap="none" spc="0" normalizeH="0" baseline="0" noProof="0" dirty="0">
                <a:ln>
                  <a:noFill/>
                </a:ln>
                <a:solidFill>
                  <a:srgbClr val="7B85BD"/>
                </a:solidFill>
                <a:effectLst/>
                <a:uLnTx/>
                <a:uFillTx/>
                <a:latin typeface="Arial" pitchFamily="34" charset="0"/>
                <a:ea typeface="MS PGothic" pitchFamily="34" charset="-128"/>
                <a:cs typeface="Arial" pitchFamily="34" charset="0"/>
              </a:rPr>
              <a:t>	</a:t>
            </a:r>
            <a:r>
              <a:rPr lang="en-US" sz="1200" b="1" dirty="0">
                <a:solidFill>
                  <a:srgbClr val="7B85BD"/>
                </a:solidFill>
                <a:latin typeface="Arial" pitchFamily="34" charset="0"/>
                <a:ea typeface="MS PGothic" pitchFamily="34" charset="-128"/>
                <a:cs typeface="Arial" pitchFamily="34" charset="0"/>
              </a:rPr>
              <a:t>68</a:t>
            </a:r>
            <a:r>
              <a:rPr kumimoji="0" lang="en-US" sz="1200" b="1" i="0" u="none" strike="noStrike" kern="1200" cap="none" spc="0" normalizeH="0" baseline="0" noProof="0" dirty="0">
                <a:ln>
                  <a:noFill/>
                </a:ln>
                <a:solidFill>
                  <a:srgbClr val="7B85BD"/>
                </a:solidFill>
                <a:effectLst/>
                <a:uLnTx/>
                <a:uFillTx/>
                <a:latin typeface="Arial" pitchFamily="34" charset="0"/>
                <a:ea typeface="MS PGothic" pitchFamily="34" charset="-128"/>
                <a:cs typeface="Arial" pitchFamily="34" charset="0"/>
              </a:rPr>
              <a:t>	</a:t>
            </a:r>
            <a:r>
              <a:rPr lang="en-US" sz="1200" b="1" dirty="0">
                <a:solidFill>
                  <a:srgbClr val="7B85BD"/>
                </a:solidFill>
                <a:latin typeface="Arial" pitchFamily="34" charset="0"/>
                <a:ea typeface="MS PGothic" pitchFamily="34" charset="-128"/>
                <a:cs typeface="Arial" pitchFamily="34" charset="0"/>
              </a:rPr>
              <a:t>64</a:t>
            </a:r>
            <a:r>
              <a:rPr kumimoji="0" lang="en-US" sz="1200" b="1" i="0" u="none" strike="noStrike" kern="1200" cap="none" spc="0" normalizeH="0" baseline="0" noProof="0" dirty="0">
                <a:ln>
                  <a:noFill/>
                </a:ln>
                <a:solidFill>
                  <a:srgbClr val="7B85BD"/>
                </a:solidFill>
                <a:effectLst/>
                <a:uLnTx/>
                <a:uFillTx/>
                <a:latin typeface="Arial" pitchFamily="34" charset="0"/>
                <a:ea typeface="MS PGothic" pitchFamily="34" charset="-128"/>
                <a:cs typeface="Arial" pitchFamily="34" charset="0"/>
              </a:rPr>
              <a:t>	</a:t>
            </a:r>
            <a:r>
              <a:rPr lang="en-US" sz="1200" b="1" dirty="0">
                <a:solidFill>
                  <a:srgbClr val="7B85BD"/>
                </a:solidFill>
                <a:latin typeface="Arial" pitchFamily="34" charset="0"/>
                <a:ea typeface="MS PGothic" pitchFamily="34" charset="-128"/>
                <a:cs typeface="Arial" pitchFamily="34" charset="0"/>
              </a:rPr>
              <a:t>58</a:t>
            </a:r>
            <a:r>
              <a:rPr kumimoji="0" lang="en-US" sz="1200" b="1" i="0" u="none" strike="noStrike" kern="1200" cap="none" spc="0" normalizeH="0" baseline="0" noProof="0" dirty="0">
                <a:ln>
                  <a:noFill/>
                </a:ln>
                <a:solidFill>
                  <a:srgbClr val="7B85BD"/>
                </a:solidFill>
                <a:effectLst/>
                <a:uLnTx/>
                <a:uFillTx/>
                <a:latin typeface="Arial" pitchFamily="34" charset="0"/>
                <a:ea typeface="MS PGothic" pitchFamily="34" charset="-128"/>
                <a:cs typeface="Arial" pitchFamily="34" charset="0"/>
              </a:rPr>
              <a:t>	</a:t>
            </a:r>
            <a:r>
              <a:rPr lang="en-US" sz="1200" b="1" dirty="0">
                <a:solidFill>
                  <a:srgbClr val="7B85BD"/>
                </a:solidFill>
                <a:latin typeface="Arial" pitchFamily="34" charset="0"/>
                <a:ea typeface="MS PGothic" pitchFamily="34" charset="-128"/>
                <a:cs typeface="Arial" pitchFamily="34" charset="0"/>
              </a:rPr>
              <a:t>38</a:t>
            </a:r>
            <a:r>
              <a:rPr kumimoji="0" lang="en-US" sz="1200" b="1" i="0" u="none" strike="noStrike" kern="1200" cap="none" spc="0" normalizeH="0" baseline="0" noProof="0" dirty="0">
                <a:ln>
                  <a:noFill/>
                </a:ln>
                <a:solidFill>
                  <a:srgbClr val="7B85BD"/>
                </a:solidFill>
                <a:effectLst/>
                <a:uLnTx/>
                <a:uFillTx/>
                <a:latin typeface="Arial" pitchFamily="34" charset="0"/>
                <a:ea typeface="MS PGothic" pitchFamily="34" charset="-128"/>
                <a:cs typeface="Arial" pitchFamily="34" charset="0"/>
              </a:rPr>
              <a:t>	</a:t>
            </a:r>
            <a:r>
              <a:rPr lang="en-US" sz="1200" b="1" dirty="0">
                <a:solidFill>
                  <a:srgbClr val="7B85BD"/>
                </a:solidFill>
                <a:latin typeface="Arial" pitchFamily="34" charset="0"/>
                <a:ea typeface="MS PGothic" pitchFamily="34" charset="-128"/>
                <a:cs typeface="Arial" pitchFamily="34" charset="0"/>
              </a:rPr>
              <a:t>17</a:t>
            </a:r>
            <a:r>
              <a:rPr kumimoji="0" lang="en-US" sz="1200" b="1" i="0" u="none" strike="noStrike" kern="1200" cap="none" spc="0" normalizeH="0" baseline="0" noProof="0" dirty="0">
                <a:ln>
                  <a:noFill/>
                </a:ln>
                <a:solidFill>
                  <a:srgbClr val="7B85BD"/>
                </a:solidFill>
                <a:effectLst/>
                <a:uLnTx/>
                <a:uFillTx/>
                <a:latin typeface="Arial" pitchFamily="34" charset="0"/>
                <a:ea typeface="MS PGothic" pitchFamily="34" charset="-128"/>
                <a:cs typeface="Arial" pitchFamily="34" charset="0"/>
              </a:rPr>
              <a:t>	Macitentan 10 mg</a:t>
            </a:r>
          </a:p>
          <a:p>
            <a:pPr marL="0" marR="0" lvl="0" indent="0" algn="l" defTabSz="1219170" rtl="0" eaLnBrk="0" fontAlgn="base" latinLnBrk="0" hangingPunct="0">
              <a:lnSpc>
                <a:spcPct val="100000"/>
              </a:lnSpc>
              <a:spcBef>
                <a:spcPct val="0"/>
              </a:spcBef>
              <a:spcAft>
                <a:spcPct val="0"/>
              </a:spcAft>
              <a:buClrTx/>
              <a:buSzTx/>
              <a:buFontTx/>
              <a:buNone/>
              <a:tabLst>
                <a:tab pos="718435" algn="l"/>
                <a:tab pos="1436880" algn="l"/>
                <a:tab pos="2240956" algn="l"/>
                <a:tab pos="2959396" algn="l"/>
                <a:tab pos="3763471" algn="l"/>
                <a:tab pos="4481910" algn="l"/>
              </a:tabLst>
              <a:defRPr/>
            </a:pPr>
            <a:r>
              <a:rPr lang="en-US" sz="1200" b="1" dirty="0">
                <a:solidFill>
                  <a:srgbClr val="D22F58"/>
                </a:solidFill>
                <a:latin typeface="Arial" pitchFamily="34" charset="0"/>
                <a:ea typeface="MS PGothic" pitchFamily="34" charset="-128"/>
                <a:cs typeface="Arial" pitchFamily="34" charset="0"/>
              </a:rPr>
              <a:t>86</a:t>
            </a:r>
            <a:r>
              <a:rPr kumimoji="0" lang="en-US" sz="1200" b="1" i="0" u="none" strike="noStrike" kern="1200" cap="none" spc="0" normalizeH="0" baseline="0" noProof="0" dirty="0">
                <a:ln>
                  <a:noFill/>
                </a:ln>
                <a:solidFill>
                  <a:srgbClr val="D22F58"/>
                </a:solidFill>
                <a:effectLst/>
                <a:uLnTx/>
                <a:uFillTx/>
                <a:latin typeface="Arial" pitchFamily="34" charset="0"/>
                <a:ea typeface="MS PGothic" pitchFamily="34" charset="-128"/>
                <a:cs typeface="Arial" pitchFamily="34" charset="0"/>
              </a:rPr>
              <a:t>	</a:t>
            </a:r>
            <a:r>
              <a:rPr lang="en-US" sz="1200" b="1" dirty="0">
                <a:solidFill>
                  <a:srgbClr val="D22F58"/>
                </a:solidFill>
                <a:latin typeface="Arial" pitchFamily="34" charset="0"/>
                <a:ea typeface="MS PGothic" pitchFamily="34" charset="-128"/>
                <a:cs typeface="Arial" pitchFamily="34" charset="0"/>
              </a:rPr>
              <a:t>74</a:t>
            </a:r>
            <a:r>
              <a:rPr kumimoji="0" lang="en-US" sz="1200" b="1" i="0" u="none" strike="noStrike" kern="1200" cap="none" spc="0" normalizeH="0" baseline="0" noProof="0" dirty="0">
                <a:ln>
                  <a:noFill/>
                </a:ln>
                <a:solidFill>
                  <a:srgbClr val="D22F58"/>
                </a:solidFill>
                <a:effectLst/>
                <a:uLnTx/>
                <a:uFillTx/>
                <a:latin typeface="Arial" pitchFamily="34" charset="0"/>
                <a:ea typeface="MS PGothic" pitchFamily="34" charset="-128"/>
                <a:cs typeface="Arial" pitchFamily="34" charset="0"/>
              </a:rPr>
              <a:t>	</a:t>
            </a:r>
            <a:r>
              <a:rPr lang="en-US" sz="1200" b="1" dirty="0">
                <a:solidFill>
                  <a:srgbClr val="D22F58"/>
                </a:solidFill>
                <a:latin typeface="Arial" pitchFamily="34" charset="0"/>
                <a:ea typeface="MS PGothic" pitchFamily="34" charset="-128"/>
                <a:cs typeface="Arial" pitchFamily="34" charset="0"/>
              </a:rPr>
              <a:t>63</a:t>
            </a:r>
            <a:r>
              <a:rPr kumimoji="0" lang="en-US" sz="1200" b="1" i="0" u="none" strike="noStrike" kern="1200" cap="none" spc="0" normalizeH="0" baseline="0" noProof="0" dirty="0">
                <a:ln>
                  <a:noFill/>
                </a:ln>
                <a:solidFill>
                  <a:srgbClr val="D22F58"/>
                </a:solidFill>
                <a:effectLst/>
                <a:uLnTx/>
                <a:uFillTx/>
                <a:latin typeface="Arial" pitchFamily="34" charset="0"/>
                <a:ea typeface="MS PGothic" pitchFamily="34" charset="-128"/>
                <a:cs typeface="Arial" pitchFamily="34" charset="0"/>
              </a:rPr>
              <a:t>	</a:t>
            </a:r>
            <a:r>
              <a:rPr lang="en-US" sz="1200" b="1" dirty="0">
                <a:solidFill>
                  <a:srgbClr val="D22F58"/>
                </a:solidFill>
                <a:latin typeface="Arial" pitchFamily="34" charset="0"/>
                <a:ea typeface="MS PGothic" pitchFamily="34" charset="-128"/>
                <a:cs typeface="Arial" pitchFamily="34" charset="0"/>
              </a:rPr>
              <a:t>59</a:t>
            </a:r>
            <a:r>
              <a:rPr kumimoji="0" lang="en-US" sz="1200" b="1" i="0" u="none" strike="noStrike" kern="1200" cap="none" spc="0" normalizeH="0" baseline="0" noProof="0" dirty="0">
                <a:ln>
                  <a:noFill/>
                </a:ln>
                <a:solidFill>
                  <a:srgbClr val="D22F58"/>
                </a:solidFill>
                <a:effectLst/>
                <a:uLnTx/>
                <a:uFillTx/>
                <a:latin typeface="Arial" pitchFamily="34" charset="0"/>
                <a:ea typeface="MS PGothic" pitchFamily="34" charset="-128"/>
                <a:cs typeface="Arial" pitchFamily="34" charset="0"/>
              </a:rPr>
              <a:t>	</a:t>
            </a:r>
            <a:r>
              <a:rPr lang="en-US" sz="1200" b="1" dirty="0">
                <a:solidFill>
                  <a:srgbClr val="D22F58"/>
                </a:solidFill>
                <a:latin typeface="Arial" pitchFamily="34" charset="0"/>
                <a:ea typeface="MS PGothic" pitchFamily="34" charset="-128"/>
                <a:cs typeface="Arial" pitchFamily="34" charset="0"/>
              </a:rPr>
              <a:t>56</a:t>
            </a:r>
            <a:r>
              <a:rPr kumimoji="0" lang="en-US" sz="1200" b="1" i="0" u="none" strike="noStrike" kern="1200" cap="none" spc="0" normalizeH="0" baseline="0" noProof="0" dirty="0">
                <a:ln>
                  <a:noFill/>
                </a:ln>
                <a:solidFill>
                  <a:srgbClr val="D22F58"/>
                </a:solidFill>
                <a:effectLst/>
                <a:uLnTx/>
                <a:uFillTx/>
                <a:latin typeface="Arial" pitchFamily="34" charset="0"/>
                <a:ea typeface="MS PGothic" pitchFamily="34" charset="-128"/>
                <a:cs typeface="Arial" pitchFamily="34" charset="0"/>
              </a:rPr>
              <a:t>	</a:t>
            </a:r>
            <a:r>
              <a:rPr lang="en-US" sz="1200" b="1" dirty="0">
                <a:solidFill>
                  <a:srgbClr val="D22F58"/>
                </a:solidFill>
                <a:latin typeface="Arial" pitchFamily="34" charset="0"/>
                <a:ea typeface="MS PGothic" pitchFamily="34" charset="-128"/>
                <a:cs typeface="Arial" pitchFamily="34" charset="0"/>
              </a:rPr>
              <a:t>29</a:t>
            </a:r>
            <a:r>
              <a:rPr kumimoji="0" lang="en-US" sz="1200" b="1" i="0" u="none" strike="noStrike" kern="1200" cap="none" spc="0" normalizeH="0" baseline="0" noProof="0" dirty="0">
                <a:ln>
                  <a:noFill/>
                </a:ln>
                <a:solidFill>
                  <a:srgbClr val="D22F58"/>
                </a:solidFill>
                <a:effectLst/>
                <a:uLnTx/>
                <a:uFillTx/>
                <a:latin typeface="Arial" pitchFamily="34" charset="0"/>
                <a:ea typeface="MS PGothic" pitchFamily="34" charset="-128"/>
                <a:cs typeface="Arial" pitchFamily="34" charset="0"/>
              </a:rPr>
              <a:t>	</a:t>
            </a:r>
            <a:r>
              <a:rPr lang="en-US" sz="1200" b="1" dirty="0">
                <a:solidFill>
                  <a:srgbClr val="D22F58"/>
                </a:solidFill>
                <a:latin typeface="Arial" pitchFamily="34" charset="0"/>
                <a:ea typeface="MS PGothic" pitchFamily="34" charset="-128"/>
                <a:cs typeface="Arial" pitchFamily="34" charset="0"/>
              </a:rPr>
              <a:t>13</a:t>
            </a:r>
            <a:r>
              <a:rPr kumimoji="0" lang="en-US" sz="1200" b="1" i="0" u="none" strike="noStrike" kern="1200" cap="none" spc="0" normalizeH="0" baseline="0" noProof="0" dirty="0">
                <a:ln>
                  <a:noFill/>
                </a:ln>
                <a:solidFill>
                  <a:srgbClr val="D22F58"/>
                </a:solidFill>
                <a:effectLst/>
                <a:uLnTx/>
                <a:uFillTx/>
                <a:latin typeface="Arial" pitchFamily="34" charset="0"/>
                <a:ea typeface="MS PGothic" pitchFamily="34" charset="-128"/>
                <a:cs typeface="Arial" pitchFamily="34" charset="0"/>
              </a:rPr>
              <a:t>	Macitentan 3 mg</a:t>
            </a:r>
          </a:p>
          <a:p>
            <a:pPr marL="0" marR="0" lvl="0" indent="0" algn="l" defTabSz="1219170" rtl="0" eaLnBrk="0" fontAlgn="base" latinLnBrk="0" hangingPunct="0">
              <a:lnSpc>
                <a:spcPct val="100000"/>
              </a:lnSpc>
              <a:spcBef>
                <a:spcPct val="0"/>
              </a:spcBef>
              <a:spcAft>
                <a:spcPct val="0"/>
              </a:spcAft>
              <a:buClrTx/>
              <a:buSzTx/>
              <a:buFontTx/>
              <a:buNone/>
              <a:tabLst>
                <a:tab pos="718435" algn="l"/>
                <a:tab pos="1436880" algn="l"/>
                <a:tab pos="2240956" algn="l"/>
                <a:tab pos="2959396" algn="l"/>
                <a:tab pos="3763471" algn="l"/>
                <a:tab pos="4481910" algn="l"/>
              </a:tabLst>
              <a:defRPr/>
            </a:pPr>
            <a:r>
              <a:rPr lang="en-US" sz="1200" b="1" dirty="0">
                <a:solidFill>
                  <a:srgbClr val="808285">
                    <a:lumMod val="50000"/>
                  </a:srgbClr>
                </a:solidFill>
                <a:latin typeface="Arial" pitchFamily="34" charset="0"/>
                <a:ea typeface="MS PGothic" pitchFamily="34" charset="-128"/>
                <a:cs typeface="Arial" pitchFamily="34" charset="0"/>
              </a:rPr>
              <a:t>96</a:t>
            </a:r>
            <a:r>
              <a:rPr kumimoji="0" lang="en-US" sz="1200" b="1" i="0" u="none" strike="noStrike" kern="1200" cap="none" spc="0" normalizeH="0" baseline="0" noProof="0" dirty="0">
                <a:ln>
                  <a:noFill/>
                </a:ln>
                <a:solidFill>
                  <a:srgbClr val="808285">
                    <a:lumMod val="50000"/>
                  </a:srgbClr>
                </a:solidFill>
                <a:effectLst/>
                <a:uLnTx/>
                <a:uFillTx/>
                <a:latin typeface="Arial" pitchFamily="34" charset="0"/>
                <a:ea typeface="MS PGothic" pitchFamily="34" charset="-128"/>
                <a:cs typeface="Arial" pitchFamily="34" charset="0"/>
              </a:rPr>
              <a:t> 	</a:t>
            </a:r>
            <a:r>
              <a:rPr lang="en-US" sz="1200" b="1" dirty="0">
                <a:solidFill>
                  <a:srgbClr val="808285">
                    <a:lumMod val="50000"/>
                  </a:srgbClr>
                </a:solidFill>
                <a:latin typeface="Arial" pitchFamily="34" charset="0"/>
                <a:ea typeface="MS PGothic" pitchFamily="34" charset="-128"/>
                <a:cs typeface="Arial" pitchFamily="34" charset="0"/>
              </a:rPr>
              <a:t>66</a:t>
            </a:r>
            <a:r>
              <a:rPr kumimoji="0" lang="en-US" sz="1200" b="1" i="0" u="none" strike="noStrike" kern="1200" cap="none" spc="0" normalizeH="0" baseline="0" noProof="0" dirty="0">
                <a:ln>
                  <a:noFill/>
                </a:ln>
                <a:solidFill>
                  <a:srgbClr val="808285">
                    <a:lumMod val="50000"/>
                  </a:srgbClr>
                </a:solidFill>
                <a:effectLst/>
                <a:uLnTx/>
                <a:uFillTx/>
                <a:latin typeface="Arial" pitchFamily="34" charset="0"/>
                <a:ea typeface="MS PGothic" pitchFamily="34" charset="-128"/>
                <a:cs typeface="Arial" pitchFamily="34" charset="0"/>
              </a:rPr>
              <a:t>	</a:t>
            </a:r>
            <a:r>
              <a:rPr lang="en-US" sz="1200" b="1" dirty="0">
                <a:solidFill>
                  <a:srgbClr val="808285">
                    <a:lumMod val="50000"/>
                  </a:srgbClr>
                </a:solidFill>
                <a:latin typeface="Arial" pitchFamily="34" charset="0"/>
                <a:ea typeface="MS PGothic" pitchFamily="34" charset="-128"/>
                <a:cs typeface="Arial" pitchFamily="34" charset="0"/>
              </a:rPr>
              <a:t>54</a:t>
            </a:r>
            <a:r>
              <a:rPr kumimoji="0" lang="en-US" sz="1200" b="1" i="0" u="none" strike="noStrike" kern="1200" cap="none" spc="0" normalizeH="0" baseline="0" noProof="0" dirty="0">
                <a:ln>
                  <a:noFill/>
                </a:ln>
                <a:solidFill>
                  <a:srgbClr val="808285">
                    <a:lumMod val="50000"/>
                  </a:srgbClr>
                </a:solidFill>
                <a:effectLst/>
                <a:uLnTx/>
                <a:uFillTx/>
                <a:latin typeface="Arial" pitchFamily="34" charset="0"/>
                <a:ea typeface="MS PGothic" pitchFamily="34" charset="-128"/>
                <a:cs typeface="Arial" pitchFamily="34" charset="0"/>
              </a:rPr>
              <a:t>	</a:t>
            </a:r>
            <a:r>
              <a:rPr lang="en-US" sz="1200" b="1" dirty="0">
                <a:solidFill>
                  <a:srgbClr val="808285">
                    <a:lumMod val="50000"/>
                  </a:srgbClr>
                </a:solidFill>
                <a:latin typeface="Arial" pitchFamily="34" charset="0"/>
                <a:ea typeface="MS PGothic" pitchFamily="34" charset="-128"/>
                <a:cs typeface="Arial" pitchFamily="34" charset="0"/>
              </a:rPr>
              <a:t>45</a:t>
            </a:r>
            <a:r>
              <a:rPr kumimoji="0" lang="en-US" sz="1200" b="1" i="0" u="none" strike="noStrike" kern="1200" cap="none" spc="0" normalizeH="0" baseline="0" noProof="0" dirty="0">
                <a:ln>
                  <a:noFill/>
                </a:ln>
                <a:solidFill>
                  <a:srgbClr val="808285">
                    <a:lumMod val="50000"/>
                  </a:srgbClr>
                </a:solidFill>
                <a:effectLst/>
                <a:uLnTx/>
                <a:uFillTx/>
                <a:latin typeface="Arial" pitchFamily="34" charset="0"/>
                <a:ea typeface="MS PGothic" pitchFamily="34" charset="-128"/>
                <a:cs typeface="Arial" pitchFamily="34" charset="0"/>
              </a:rPr>
              <a:t>	</a:t>
            </a:r>
            <a:r>
              <a:rPr lang="en-US" sz="1200" b="1" dirty="0">
                <a:solidFill>
                  <a:srgbClr val="808285">
                    <a:lumMod val="50000"/>
                  </a:srgbClr>
                </a:solidFill>
                <a:latin typeface="Arial" pitchFamily="34" charset="0"/>
                <a:ea typeface="MS PGothic" pitchFamily="34" charset="-128"/>
                <a:cs typeface="Arial" pitchFamily="34" charset="0"/>
              </a:rPr>
              <a:t>42</a:t>
            </a:r>
            <a:r>
              <a:rPr kumimoji="0" lang="en-US" sz="1200" b="1" i="0" u="none" strike="noStrike" kern="1200" cap="none" spc="0" normalizeH="0" baseline="0" noProof="0" dirty="0">
                <a:ln>
                  <a:noFill/>
                </a:ln>
                <a:solidFill>
                  <a:srgbClr val="808285">
                    <a:lumMod val="50000"/>
                  </a:srgbClr>
                </a:solidFill>
                <a:effectLst/>
                <a:uLnTx/>
                <a:uFillTx/>
                <a:latin typeface="Arial" pitchFamily="34" charset="0"/>
                <a:ea typeface="MS PGothic" pitchFamily="34" charset="-128"/>
                <a:cs typeface="Arial" pitchFamily="34" charset="0"/>
              </a:rPr>
              <a:t>	</a:t>
            </a:r>
            <a:r>
              <a:rPr lang="en-US" sz="1200" b="1" dirty="0">
                <a:solidFill>
                  <a:srgbClr val="808285">
                    <a:lumMod val="50000"/>
                  </a:srgbClr>
                </a:solidFill>
                <a:latin typeface="Arial" pitchFamily="34" charset="0"/>
                <a:ea typeface="MS PGothic" pitchFamily="34" charset="-128"/>
                <a:cs typeface="Arial" pitchFamily="34" charset="0"/>
              </a:rPr>
              <a:t>24</a:t>
            </a:r>
            <a:r>
              <a:rPr kumimoji="0" lang="en-US" sz="1200" b="1" i="0" u="none" strike="noStrike" kern="1200" cap="none" spc="0" normalizeH="0" baseline="0" noProof="0" dirty="0">
                <a:ln>
                  <a:noFill/>
                </a:ln>
                <a:solidFill>
                  <a:srgbClr val="808285">
                    <a:lumMod val="50000"/>
                  </a:srgbClr>
                </a:solidFill>
                <a:effectLst/>
                <a:uLnTx/>
                <a:uFillTx/>
                <a:latin typeface="Arial" pitchFamily="34" charset="0"/>
                <a:ea typeface="MS PGothic" pitchFamily="34" charset="-128"/>
                <a:cs typeface="Arial" pitchFamily="34" charset="0"/>
              </a:rPr>
              <a:t>	13	Placebo</a:t>
            </a:r>
          </a:p>
        </p:txBody>
      </p:sp>
      <p:sp>
        <p:nvSpPr>
          <p:cNvPr id="87" name="TextBox 9">
            <a:extLst>
              <a:ext uri="{FF2B5EF4-FFF2-40B4-BE49-F238E27FC236}">
                <a16:creationId xmlns:a16="http://schemas.microsoft.com/office/drawing/2014/main" id="{77FE76B8-208B-44A6-B588-5052AB140425}"/>
              </a:ext>
            </a:extLst>
          </p:cNvPr>
          <p:cNvSpPr txBox="1">
            <a:spLocks noChangeArrowheads="1"/>
          </p:cNvSpPr>
          <p:nvPr/>
        </p:nvSpPr>
        <p:spPr bwMode="auto">
          <a:xfrm>
            <a:off x="1533218" y="5618113"/>
            <a:ext cx="3227220" cy="215444"/>
          </a:xfrm>
          <a:prstGeom prst="rect">
            <a:avLst/>
          </a:prstGeom>
          <a:noFill/>
          <a:ln w="9525">
            <a:noFill/>
            <a:miter lim="800000"/>
            <a:headEnd/>
            <a:tailEnd/>
          </a:ln>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Time from treatment start (months)</a:t>
            </a:r>
          </a:p>
        </p:txBody>
      </p:sp>
      <p:sp>
        <p:nvSpPr>
          <p:cNvPr id="88" name="Rectangle 87">
            <a:extLst>
              <a:ext uri="{FF2B5EF4-FFF2-40B4-BE49-F238E27FC236}">
                <a16:creationId xmlns:a16="http://schemas.microsoft.com/office/drawing/2014/main" id="{1A1C8B2E-27A4-4FD4-912B-1B72322D6058}"/>
              </a:ext>
            </a:extLst>
          </p:cNvPr>
          <p:cNvSpPr/>
          <p:nvPr/>
        </p:nvSpPr>
        <p:spPr>
          <a:xfrm>
            <a:off x="51598" y="6542400"/>
            <a:ext cx="3486275" cy="276999"/>
          </a:xfrm>
          <a:prstGeom prst="rect">
            <a:avLst/>
          </a:prstGeom>
        </p:spPr>
        <p:txBody>
          <a:bodyPr wrap="none" lIns="91350" tIns="45675" rIns="91350" bIns="45675">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808285">
                    <a:lumMod val="50000"/>
                  </a:srgbClr>
                </a:solidFill>
                <a:effectLst/>
                <a:uLnTx/>
                <a:uFillTx/>
                <a:latin typeface="Arial" pitchFamily="34" charset="0"/>
                <a:ea typeface="+mn-ea"/>
                <a:cs typeface="Arial" pitchFamily="34" charset="0"/>
              </a:rPr>
              <a:t> Pulido T, </a:t>
            </a:r>
            <a:r>
              <a:rPr kumimoji="0" lang="de-CH" sz="1200" b="0" i="1" u="none" strike="noStrike" kern="1200" cap="none" spc="0" normalizeH="0" baseline="0" noProof="0" dirty="0">
                <a:ln>
                  <a:noFill/>
                </a:ln>
                <a:solidFill>
                  <a:srgbClr val="808285">
                    <a:lumMod val="50000"/>
                  </a:srgbClr>
                </a:solidFill>
                <a:effectLst/>
                <a:uLnTx/>
                <a:uFillTx/>
                <a:latin typeface="Arial" pitchFamily="34" charset="0"/>
                <a:ea typeface="+mn-ea"/>
                <a:cs typeface="Arial" pitchFamily="34" charset="0"/>
              </a:rPr>
              <a:t>et al. N Engl J Med </a:t>
            </a:r>
            <a:r>
              <a:rPr kumimoji="0" lang="de-CH" sz="1200" b="0" i="0" u="none" strike="noStrike" kern="1200" cap="none" spc="0" normalizeH="0" baseline="0" noProof="0" dirty="0">
                <a:ln>
                  <a:noFill/>
                </a:ln>
                <a:solidFill>
                  <a:srgbClr val="808285">
                    <a:lumMod val="50000"/>
                  </a:srgbClr>
                </a:solidFill>
                <a:effectLst/>
                <a:uLnTx/>
                <a:uFillTx/>
                <a:latin typeface="Arial" pitchFamily="34" charset="0"/>
                <a:ea typeface="+mn-ea"/>
                <a:cs typeface="Arial" pitchFamily="34" charset="0"/>
              </a:rPr>
              <a:t>2013; 369: 809-18.</a:t>
            </a:r>
          </a:p>
        </p:txBody>
      </p:sp>
      <p:grpSp>
        <p:nvGrpSpPr>
          <p:cNvPr id="96" name="Group 95">
            <a:extLst>
              <a:ext uri="{FF2B5EF4-FFF2-40B4-BE49-F238E27FC236}">
                <a16:creationId xmlns:a16="http://schemas.microsoft.com/office/drawing/2014/main" id="{35783E0C-D038-4BB0-97BE-B91B6CCC70C3}"/>
              </a:ext>
            </a:extLst>
          </p:cNvPr>
          <p:cNvGrpSpPr/>
          <p:nvPr/>
        </p:nvGrpSpPr>
        <p:grpSpPr>
          <a:xfrm>
            <a:off x="420297" y="1323994"/>
            <a:ext cx="5051577" cy="4290641"/>
            <a:chOff x="420279" y="1323975"/>
            <a:chExt cx="5051577" cy="4290641"/>
          </a:xfrm>
        </p:grpSpPr>
        <p:cxnSp>
          <p:nvCxnSpPr>
            <p:cNvPr id="97" name="Straight Connector 96">
              <a:extLst>
                <a:ext uri="{FF2B5EF4-FFF2-40B4-BE49-F238E27FC236}">
                  <a16:creationId xmlns:a16="http://schemas.microsoft.com/office/drawing/2014/main" id="{89F45979-A592-4FBB-8509-360245D64CBB}"/>
                </a:ext>
              </a:extLst>
            </p:cNvPr>
            <p:cNvCxnSpPr/>
            <p:nvPr/>
          </p:nvCxnSpPr>
          <p:spPr bwMode="auto">
            <a:xfrm>
              <a:off x="806450" y="1413102"/>
              <a:ext cx="61913" cy="0"/>
            </a:xfrm>
            <a:prstGeom prst="line">
              <a:avLst/>
            </a:prstGeom>
            <a:noFill/>
            <a:ln w="19050" cap="flat" cmpd="sng" algn="ctr">
              <a:solidFill>
                <a:srgbClr val="FFFFFF"/>
              </a:solidFill>
              <a:prstDash val="solid"/>
              <a:headEnd type="none" w="med" len="med"/>
              <a:tailEnd type="none" w="med" len="med"/>
            </a:ln>
            <a:effectLst/>
          </p:spPr>
        </p:cxnSp>
        <p:cxnSp>
          <p:nvCxnSpPr>
            <p:cNvPr id="98" name="Straight Connector 97">
              <a:extLst>
                <a:ext uri="{FF2B5EF4-FFF2-40B4-BE49-F238E27FC236}">
                  <a16:creationId xmlns:a16="http://schemas.microsoft.com/office/drawing/2014/main" id="{F655D3BC-D2A8-49E0-86E1-F04F71ED017F}"/>
                </a:ext>
              </a:extLst>
            </p:cNvPr>
            <p:cNvCxnSpPr/>
            <p:nvPr/>
          </p:nvCxnSpPr>
          <p:spPr bwMode="auto">
            <a:xfrm>
              <a:off x="806450" y="1808163"/>
              <a:ext cx="61913" cy="0"/>
            </a:xfrm>
            <a:prstGeom prst="line">
              <a:avLst/>
            </a:prstGeom>
            <a:noFill/>
            <a:ln w="19050" cap="flat" cmpd="sng" algn="ctr">
              <a:solidFill>
                <a:srgbClr val="FFFFFF"/>
              </a:solidFill>
              <a:prstDash val="solid"/>
              <a:headEnd type="none" w="med" len="med"/>
              <a:tailEnd type="none" w="med" len="med"/>
            </a:ln>
            <a:effectLst/>
          </p:spPr>
        </p:cxnSp>
        <p:cxnSp>
          <p:nvCxnSpPr>
            <p:cNvPr id="99" name="Straight Connector 98">
              <a:extLst>
                <a:ext uri="{FF2B5EF4-FFF2-40B4-BE49-F238E27FC236}">
                  <a16:creationId xmlns:a16="http://schemas.microsoft.com/office/drawing/2014/main" id="{D6816CAA-8403-4FE0-B4A6-E284C4134792}"/>
                </a:ext>
              </a:extLst>
            </p:cNvPr>
            <p:cNvCxnSpPr/>
            <p:nvPr/>
          </p:nvCxnSpPr>
          <p:spPr bwMode="auto">
            <a:xfrm>
              <a:off x="806450" y="2200275"/>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0" name="Straight Connector 99">
              <a:extLst>
                <a:ext uri="{FF2B5EF4-FFF2-40B4-BE49-F238E27FC236}">
                  <a16:creationId xmlns:a16="http://schemas.microsoft.com/office/drawing/2014/main" id="{0938B9BE-A12A-44FC-B3A9-718E5418F647}"/>
                </a:ext>
              </a:extLst>
            </p:cNvPr>
            <p:cNvCxnSpPr/>
            <p:nvPr/>
          </p:nvCxnSpPr>
          <p:spPr bwMode="auto">
            <a:xfrm>
              <a:off x="806450" y="2587625"/>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1" name="Straight Connector 100">
              <a:extLst>
                <a:ext uri="{FF2B5EF4-FFF2-40B4-BE49-F238E27FC236}">
                  <a16:creationId xmlns:a16="http://schemas.microsoft.com/office/drawing/2014/main" id="{85C9BC21-9DC0-485D-8BA1-A6B9E81B279A}"/>
                </a:ext>
              </a:extLst>
            </p:cNvPr>
            <p:cNvCxnSpPr/>
            <p:nvPr/>
          </p:nvCxnSpPr>
          <p:spPr bwMode="auto">
            <a:xfrm>
              <a:off x="800100" y="29829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2" name="Straight Connector 101">
              <a:extLst>
                <a:ext uri="{FF2B5EF4-FFF2-40B4-BE49-F238E27FC236}">
                  <a16:creationId xmlns:a16="http://schemas.microsoft.com/office/drawing/2014/main" id="{EC829EF2-FEAE-4C94-9993-EA91DC876550}"/>
                </a:ext>
              </a:extLst>
            </p:cNvPr>
            <p:cNvCxnSpPr/>
            <p:nvPr/>
          </p:nvCxnSpPr>
          <p:spPr bwMode="auto">
            <a:xfrm>
              <a:off x="800100" y="3371850"/>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3" name="Straight Connector 102">
              <a:extLst>
                <a:ext uri="{FF2B5EF4-FFF2-40B4-BE49-F238E27FC236}">
                  <a16:creationId xmlns:a16="http://schemas.microsoft.com/office/drawing/2014/main" id="{FD7C7F91-D8BC-4CF0-9E8F-4C331A1E7B5D}"/>
                </a:ext>
              </a:extLst>
            </p:cNvPr>
            <p:cNvCxnSpPr/>
            <p:nvPr/>
          </p:nvCxnSpPr>
          <p:spPr bwMode="auto">
            <a:xfrm>
              <a:off x="806450" y="3759200"/>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4" name="Straight Connector 103">
              <a:extLst>
                <a:ext uri="{FF2B5EF4-FFF2-40B4-BE49-F238E27FC236}">
                  <a16:creationId xmlns:a16="http://schemas.microsoft.com/office/drawing/2014/main" id="{3868E799-1E67-473B-BA2E-0B96B06B8696}"/>
                </a:ext>
              </a:extLst>
            </p:cNvPr>
            <p:cNvCxnSpPr/>
            <p:nvPr/>
          </p:nvCxnSpPr>
          <p:spPr bwMode="auto">
            <a:xfrm>
              <a:off x="806450" y="4541838"/>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5" name="Straight Connector 104">
              <a:extLst>
                <a:ext uri="{FF2B5EF4-FFF2-40B4-BE49-F238E27FC236}">
                  <a16:creationId xmlns:a16="http://schemas.microsoft.com/office/drawing/2014/main" id="{9222B1F9-DC06-49F0-8070-5004FD8CAAEE}"/>
                </a:ext>
              </a:extLst>
            </p:cNvPr>
            <p:cNvCxnSpPr/>
            <p:nvPr/>
          </p:nvCxnSpPr>
          <p:spPr bwMode="auto">
            <a:xfrm>
              <a:off x="806450" y="49260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6" name="Straight Connector 105">
              <a:extLst>
                <a:ext uri="{FF2B5EF4-FFF2-40B4-BE49-F238E27FC236}">
                  <a16:creationId xmlns:a16="http://schemas.microsoft.com/office/drawing/2014/main" id="{7F6FE5AE-ABCA-4965-A9B3-5DF5DB6702B9}"/>
                </a:ext>
              </a:extLst>
            </p:cNvPr>
            <p:cNvCxnSpPr/>
            <p:nvPr/>
          </p:nvCxnSpPr>
          <p:spPr bwMode="auto">
            <a:xfrm>
              <a:off x="806450" y="53197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107" name="Straight Connector 106">
              <a:extLst>
                <a:ext uri="{FF2B5EF4-FFF2-40B4-BE49-F238E27FC236}">
                  <a16:creationId xmlns:a16="http://schemas.microsoft.com/office/drawing/2014/main" id="{CF7C5371-58B3-4B2D-9B33-6FB96F2CF962}"/>
                </a:ext>
              </a:extLst>
            </p:cNvPr>
            <p:cNvCxnSpPr/>
            <p:nvPr/>
          </p:nvCxnSpPr>
          <p:spPr bwMode="auto">
            <a:xfrm rot="16200000">
              <a:off x="846137" y="5348288"/>
              <a:ext cx="60325" cy="0"/>
            </a:xfrm>
            <a:prstGeom prst="line">
              <a:avLst/>
            </a:prstGeom>
            <a:noFill/>
            <a:ln w="19050" cap="flat" cmpd="sng" algn="ctr">
              <a:solidFill>
                <a:srgbClr val="FFFFFF"/>
              </a:solidFill>
              <a:prstDash val="solid"/>
              <a:headEnd type="none" w="med" len="med"/>
              <a:tailEnd type="none" w="med" len="med"/>
            </a:ln>
            <a:effectLst/>
          </p:spPr>
        </p:cxnSp>
        <p:sp>
          <p:nvSpPr>
            <p:cNvPr id="108" name="TextBox 601">
              <a:extLst>
                <a:ext uri="{FF2B5EF4-FFF2-40B4-BE49-F238E27FC236}">
                  <a16:creationId xmlns:a16="http://schemas.microsoft.com/office/drawing/2014/main" id="{5F964494-BBB1-46C7-9162-A1BD1C792E9B}"/>
                </a:ext>
              </a:extLst>
            </p:cNvPr>
            <p:cNvSpPr txBox="1">
              <a:spLocks noChangeArrowheads="1"/>
            </p:cNvSpPr>
            <p:nvPr/>
          </p:nvSpPr>
          <p:spPr bwMode="auto">
            <a:xfrm>
              <a:off x="812863" y="5365750"/>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109" name="TextBox 602">
              <a:extLst>
                <a:ext uri="{FF2B5EF4-FFF2-40B4-BE49-F238E27FC236}">
                  <a16:creationId xmlns:a16="http://schemas.microsoft.com/office/drawing/2014/main" id="{BE22B2C2-2A9E-4E28-B9C4-41D85A16D59A}"/>
                </a:ext>
              </a:extLst>
            </p:cNvPr>
            <p:cNvSpPr txBox="1">
              <a:spLocks noChangeArrowheads="1"/>
            </p:cNvSpPr>
            <p:nvPr/>
          </p:nvSpPr>
          <p:spPr bwMode="auto">
            <a:xfrm>
              <a:off x="650210" y="5176838"/>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a:ln>
                    <a:noFill/>
                  </a:ln>
                  <a:solidFill>
                    <a:prstClr val="black"/>
                  </a:solidFill>
                  <a:effectLst/>
                  <a:uLnTx/>
                  <a:uFillTx/>
                  <a:latin typeface="Arial"/>
                  <a:ea typeface="+mn-ea"/>
                  <a:cs typeface="Arial" charset="0"/>
                </a:rPr>
                <a:t>0</a:t>
              </a:r>
              <a:endParaRPr kumimoji="0" lang="en-GB" altLang="en-US" sz="1600" b="1" i="0" u="none" strike="noStrike" kern="0" cap="none" spc="0" normalizeH="0" baseline="0" noProof="0">
                <a:ln>
                  <a:noFill/>
                </a:ln>
                <a:solidFill>
                  <a:prstClr val="black"/>
                </a:solidFill>
                <a:effectLst/>
                <a:uLnTx/>
                <a:uFillTx/>
                <a:latin typeface="Arial"/>
                <a:ea typeface="+mn-ea"/>
                <a:cs typeface="Arial" charset="0"/>
              </a:endParaRPr>
            </a:p>
          </p:txBody>
        </p:sp>
        <p:sp>
          <p:nvSpPr>
            <p:cNvPr id="110" name="TextBox 604">
              <a:extLst>
                <a:ext uri="{FF2B5EF4-FFF2-40B4-BE49-F238E27FC236}">
                  <a16:creationId xmlns:a16="http://schemas.microsoft.com/office/drawing/2014/main" id="{D3600455-541D-4A3C-A737-EF04FF57ACA2}"/>
                </a:ext>
              </a:extLst>
            </p:cNvPr>
            <p:cNvSpPr txBox="1">
              <a:spLocks noChangeArrowheads="1"/>
            </p:cNvSpPr>
            <p:nvPr/>
          </p:nvSpPr>
          <p:spPr bwMode="auto">
            <a:xfrm>
              <a:off x="535244" y="4411663"/>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20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111" name="TextBox 606">
              <a:extLst>
                <a:ext uri="{FF2B5EF4-FFF2-40B4-BE49-F238E27FC236}">
                  <a16:creationId xmlns:a16="http://schemas.microsoft.com/office/drawing/2014/main" id="{F5BAC1AF-C61C-4480-A35F-6D0A9B12D7FD}"/>
                </a:ext>
              </a:extLst>
            </p:cNvPr>
            <p:cNvSpPr txBox="1">
              <a:spLocks noChangeArrowheads="1"/>
            </p:cNvSpPr>
            <p:nvPr/>
          </p:nvSpPr>
          <p:spPr bwMode="auto">
            <a:xfrm>
              <a:off x="535244" y="3641725"/>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40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112" name="TextBox 609">
              <a:extLst>
                <a:ext uri="{FF2B5EF4-FFF2-40B4-BE49-F238E27FC236}">
                  <a16:creationId xmlns:a16="http://schemas.microsoft.com/office/drawing/2014/main" id="{B03919E4-158E-47B8-B261-0C5106878C89}"/>
                </a:ext>
              </a:extLst>
            </p:cNvPr>
            <p:cNvSpPr txBox="1">
              <a:spLocks noChangeArrowheads="1"/>
            </p:cNvSpPr>
            <p:nvPr/>
          </p:nvSpPr>
          <p:spPr bwMode="auto">
            <a:xfrm>
              <a:off x="535244" y="2087563"/>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80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113" name="TextBox 611">
              <a:extLst>
                <a:ext uri="{FF2B5EF4-FFF2-40B4-BE49-F238E27FC236}">
                  <a16:creationId xmlns:a16="http://schemas.microsoft.com/office/drawing/2014/main" id="{A1E80531-7F5A-4389-A7B6-8D89CDB846DB}"/>
                </a:ext>
              </a:extLst>
            </p:cNvPr>
            <p:cNvSpPr txBox="1">
              <a:spLocks noChangeArrowheads="1"/>
            </p:cNvSpPr>
            <p:nvPr/>
          </p:nvSpPr>
          <p:spPr bwMode="auto">
            <a:xfrm>
              <a:off x="420279" y="1323975"/>
              <a:ext cx="344896"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100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114" name="TextBox 613">
              <a:extLst>
                <a:ext uri="{FF2B5EF4-FFF2-40B4-BE49-F238E27FC236}">
                  <a16:creationId xmlns:a16="http://schemas.microsoft.com/office/drawing/2014/main" id="{150794AC-FEC2-4AED-A405-D9DF2AE6E383}"/>
                </a:ext>
              </a:extLst>
            </p:cNvPr>
            <p:cNvSpPr txBox="1">
              <a:spLocks noChangeArrowheads="1"/>
            </p:cNvSpPr>
            <p:nvPr/>
          </p:nvSpPr>
          <p:spPr bwMode="auto">
            <a:xfrm>
              <a:off x="535244" y="287020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r"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60</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cxnSp>
          <p:nvCxnSpPr>
            <p:cNvPr id="115" name="Straight Connector 114">
              <a:extLst>
                <a:ext uri="{FF2B5EF4-FFF2-40B4-BE49-F238E27FC236}">
                  <a16:creationId xmlns:a16="http://schemas.microsoft.com/office/drawing/2014/main" id="{C7CDB84A-AEA0-4330-8FF5-67618C972530}"/>
                </a:ext>
              </a:extLst>
            </p:cNvPr>
            <p:cNvCxnSpPr/>
            <p:nvPr/>
          </p:nvCxnSpPr>
          <p:spPr bwMode="auto">
            <a:xfrm>
              <a:off x="803275" y="4151313"/>
              <a:ext cx="61913" cy="0"/>
            </a:xfrm>
            <a:prstGeom prst="line">
              <a:avLst/>
            </a:prstGeom>
            <a:noFill/>
            <a:ln w="19050" cap="flat" cmpd="sng" algn="ctr">
              <a:solidFill>
                <a:srgbClr val="FFFFFF"/>
              </a:solidFill>
              <a:prstDash val="solid"/>
              <a:headEnd type="none" w="med" len="med"/>
              <a:tailEnd type="none" w="med" len="med"/>
            </a:ln>
            <a:effectLst/>
          </p:spPr>
        </p:cxnSp>
        <p:cxnSp>
          <p:nvCxnSpPr>
            <p:cNvPr id="116" name="Straight Connector 115">
              <a:extLst>
                <a:ext uri="{FF2B5EF4-FFF2-40B4-BE49-F238E27FC236}">
                  <a16:creationId xmlns:a16="http://schemas.microsoft.com/office/drawing/2014/main" id="{D963B0B8-FE58-4975-AA73-4E001B839636}"/>
                </a:ext>
              </a:extLst>
            </p:cNvPr>
            <p:cNvCxnSpPr/>
            <p:nvPr/>
          </p:nvCxnSpPr>
          <p:spPr bwMode="auto">
            <a:xfrm rot="16200000">
              <a:off x="1600200"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117" name="Straight Connector 116">
              <a:extLst>
                <a:ext uri="{FF2B5EF4-FFF2-40B4-BE49-F238E27FC236}">
                  <a16:creationId xmlns:a16="http://schemas.microsoft.com/office/drawing/2014/main" id="{B327CA4F-5854-4717-BD54-6DF6F7EDEDC1}"/>
                </a:ext>
              </a:extLst>
            </p:cNvPr>
            <p:cNvCxnSpPr/>
            <p:nvPr/>
          </p:nvCxnSpPr>
          <p:spPr bwMode="auto">
            <a:xfrm rot="16200000">
              <a:off x="234473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118" name="Straight Connector 117">
              <a:extLst>
                <a:ext uri="{FF2B5EF4-FFF2-40B4-BE49-F238E27FC236}">
                  <a16:creationId xmlns:a16="http://schemas.microsoft.com/office/drawing/2014/main" id="{A69EB7E8-074C-48A3-9A4D-5DB38C54C6C5}"/>
                </a:ext>
              </a:extLst>
            </p:cNvPr>
            <p:cNvCxnSpPr/>
            <p:nvPr/>
          </p:nvCxnSpPr>
          <p:spPr bwMode="auto">
            <a:xfrm rot="16200000">
              <a:off x="310038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119" name="Straight Connector 118">
              <a:extLst>
                <a:ext uri="{FF2B5EF4-FFF2-40B4-BE49-F238E27FC236}">
                  <a16:creationId xmlns:a16="http://schemas.microsoft.com/office/drawing/2014/main" id="{B723B87D-A96C-43ED-872C-5DBE29F1BD74}"/>
                </a:ext>
              </a:extLst>
            </p:cNvPr>
            <p:cNvCxnSpPr/>
            <p:nvPr/>
          </p:nvCxnSpPr>
          <p:spPr bwMode="auto">
            <a:xfrm rot="16200000">
              <a:off x="3848100"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120" name="Straight Connector 119">
              <a:extLst>
                <a:ext uri="{FF2B5EF4-FFF2-40B4-BE49-F238E27FC236}">
                  <a16:creationId xmlns:a16="http://schemas.microsoft.com/office/drawing/2014/main" id="{C2F5EC46-25F6-49F1-901E-57F0E973793F}"/>
                </a:ext>
              </a:extLst>
            </p:cNvPr>
            <p:cNvCxnSpPr/>
            <p:nvPr/>
          </p:nvCxnSpPr>
          <p:spPr bwMode="auto">
            <a:xfrm rot="16200000">
              <a:off x="4586287" y="5348288"/>
              <a:ext cx="60325" cy="0"/>
            </a:xfrm>
            <a:prstGeom prst="line">
              <a:avLst/>
            </a:prstGeom>
            <a:noFill/>
            <a:ln w="19050" cap="flat" cmpd="sng" algn="ctr">
              <a:solidFill>
                <a:srgbClr val="FFFFFF"/>
              </a:solidFill>
              <a:prstDash val="solid"/>
              <a:headEnd type="none" w="med" len="med"/>
              <a:tailEnd type="none" w="med" len="med"/>
            </a:ln>
            <a:effectLst/>
          </p:spPr>
        </p:cxnSp>
        <p:cxnSp>
          <p:nvCxnSpPr>
            <p:cNvPr id="121" name="Straight Connector 120">
              <a:extLst>
                <a:ext uri="{FF2B5EF4-FFF2-40B4-BE49-F238E27FC236}">
                  <a16:creationId xmlns:a16="http://schemas.microsoft.com/office/drawing/2014/main" id="{B5B38056-EC09-465D-9AF0-F42F8228C093}"/>
                </a:ext>
              </a:extLst>
            </p:cNvPr>
            <p:cNvCxnSpPr/>
            <p:nvPr/>
          </p:nvCxnSpPr>
          <p:spPr bwMode="auto">
            <a:xfrm rot="16200000">
              <a:off x="5350918" y="5348288"/>
              <a:ext cx="60325" cy="0"/>
            </a:xfrm>
            <a:prstGeom prst="line">
              <a:avLst/>
            </a:prstGeom>
            <a:noFill/>
            <a:ln w="19050" cap="flat" cmpd="sng" algn="ctr">
              <a:solidFill>
                <a:srgbClr val="FFFFFF"/>
              </a:solidFill>
              <a:prstDash val="solid"/>
              <a:headEnd type="none" w="med" len="med"/>
              <a:tailEnd type="none" w="med" len="med"/>
            </a:ln>
            <a:effectLst/>
          </p:spPr>
        </p:cxnSp>
        <p:sp>
          <p:nvSpPr>
            <p:cNvPr id="122" name="TextBox 622">
              <a:extLst>
                <a:ext uri="{FF2B5EF4-FFF2-40B4-BE49-F238E27FC236}">
                  <a16:creationId xmlns:a16="http://schemas.microsoft.com/office/drawing/2014/main" id="{7472326B-CBDE-4EB7-8BD3-A662973F8FC8}"/>
                </a:ext>
              </a:extLst>
            </p:cNvPr>
            <p:cNvSpPr txBox="1">
              <a:spLocks noChangeArrowheads="1"/>
            </p:cNvSpPr>
            <p:nvPr/>
          </p:nvSpPr>
          <p:spPr bwMode="auto">
            <a:xfrm>
              <a:off x="2260600"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a:ln>
                    <a:noFill/>
                  </a:ln>
                  <a:solidFill>
                    <a:prstClr val="black"/>
                  </a:solidFill>
                  <a:effectLst/>
                  <a:uLnTx/>
                  <a:uFillTx/>
                  <a:latin typeface="Arial"/>
                  <a:ea typeface="+mn-ea"/>
                  <a:cs typeface="Arial" charset="0"/>
                </a:rPr>
                <a:t>12</a:t>
              </a:r>
              <a:endParaRPr kumimoji="0" lang="en-GB" altLang="en-US" sz="1600" b="1" i="0" u="none" strike="noStrike" kern="0" cap="none" spc="0" normalizeH="0" baseline="0" noProof="0">
                <a:ln>
                  <a:noFill/>
                </a:ln>
                <a:solidFill>
                  <a:prstClr val="black"/>
                </a:solidFill>
                <a:effectLst/>
                <a:uLnTx/>
                <a:uFillTx/>
                <a:latin typeface="Arial"/>
                <a:ea typeface="+mn-ea"/>
                <a:cs typeface="Arial" charset="0"/>
              </a:endParaRPr>
            </a:p>
          </p:txBody>
        </p:sp>
        <p:sp>
          <p:nvSpPr>
            <p:cNvPr id="123" name="TextBox 623">
              <a:extLst>
                <a:ext uri="{FF2B5EF4-FFF2-40B4-BE49-F238E27FC236}">
                  <a16:creationId xmlns:a16="http://schemas.microsoft.com/office/drawing/2014/main" id="{69BC6441-E82D-479C-AC70-392339F073C8}"/>
                </a:ext>
              </a:extLst>
            </p:cNvPr>
            <p:cNvSpPr txBox="1">
              <a:spLocks noChangeArrowheads="1"/>
            </p:cNvSpPr>
            <p:nvPr/>
          </p:nvSpPr>
          <p:spPr bwMode="auto">
            <a:xfrm>
              <a:off x="3021013"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a:ln>
                    <a:noFill/>
                  </a:ln>
                  <a:solidFill>
                    <a:prstClr val="black"/>
                  </a:solidFill>
                  <a:effectLst/>
                  <a:uLnTx/>
                  <a:uFillTx/>
                  <a:latin typeface="Arial"/>
                  <a:ea typeface="+mn-ea"/>
                  <a:cs typeface="Arial" charset="0"/>
                </a:rPr>
                <a:t>18</a:t>
              </a:r>
              <a:endParaRPr kumimoji="0" lang="en-GB" altLang="en-US" sz="1600" b="1" i="0" u="none" strike="noStrike" kern="0" cap="none" spc="0" normalizeH="0" baseline="0" noProof="0">
                <a:ln>
                  <a:noFill/>
                </a:ln>
                <a:solidFill>
                  <a:prstClr val="black"/>
                </a:solidFill>
                <a:effectLst/>
                <a:uLnTx/>
                <a:uFillTx/>
                <a:latin typeface="Arial"/>
                <a:ea typeface="+mn-ea"/>
                <a:cs typeface="Arial" charset="0"/>
              </a:endParaRPr>
            </a:p>
          </p:txBody>
        </p:sp>
        <p:sp>
          <p:nvSpPr>
            <p:cNvPr id="124" name="TextBox 625">
              <a:extLst>
                <a:ext uri="{FF2B5EF4-FFF2-40B4-BE49-F238E27FC236}">
                  <a16:creationId xmlns:a16="http://schemas.microsoft.com/office/drawing/2014/main" id="{3BF1DFB4-80CE-45DA-A657-863DBDA6B083}"/>
                </a:ext>
              </a:extLst>
            </p:cNvPr>
            <p:cNvSpPr txBox="1">
              <a:spLocks noChangeArrowheads="1"/>
            </p:cNvSpPr>
            <p:nvPr/>
          </p:nvSpPr>
          <p:spPr bwMode="auto">
            <a:xfrm>
              <a:off x="3759200"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a:ln>
                    <a:noFill/>
                  </a:ln>
                  <a:solidFill>
                    <a:prstClr val="black"/>
                  </a:solidFill>
                  <a:effectLst/>
                  <a:uLnTx/>
                  <a:uFillTx/>
                  <a:latin typeface="Arial"/>
                  <a:ea typeface="+mn-ea"/>
                  <a:cs typeface="Arial" charset="0"/>
                </a:rPr>
                <a:t>24</a:t>
              </a:r>
              <a:endParaRPr kumimoji="0" lang="en-GB" altLang="en-US" sz="1600" b="1" i="0" u="none" strike="noStrike" kern="0" cap="none" spc="0" normalizeH="0" baseline="0" noProof="0">
                <a:ln>
                  <a:noFill/>
                </a:ln>
                <a:solidFill>
                  <a:prstClr val="black"/>
                </a:solidFill>
                <a:effectLst/>
                <a:uLnTx/>
                <a:uFillTx/>
                <a:latin typeface="Arial"/>
                <a:ea typeface="+mn-ea"/>
                <a:cs typeface="Arial" charset="0"/>
              </a:endParaRPr>
            </a:p>
          </p:txBody>
        </p:sp>
        <p:sp>
          <p:nvSpPr>
            <p:cNvPr id="125" name="TextBox 626">
              <a:extLst>
                <a:ext uri="{FF2B5EF4-FFF2-40B4-BE49-F238E27FC236}">
                  <a16:creationId xmlns:a16="http://schemas.microsoft.com/office/drawing/2014/main" id="{88464A43-D356-4EF7-9962-1FDF3DFA4D0D}"/>
                </a:ext>
              </a:extLst>
            </p:cNvPr>
            <p:cNvSpPr txBox="1">
              <a:spLocks noChangeArrowheads="1"/>
            </p:cNvSpPr>
            <p:nvPr/>
          </p:nvSpPr>
          <p:spPr bwMode="auto">
            <a:xfrm>
              <a:off x="4510088"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a:ln>
                    <a:noFill/>
                  </a:ln>
                  <a:solidFill>
                    <a:prstClr val="black"/>
                  </a:solidFill>
                  <a:effectLst/>
                  <a:uLnTx/>
                  <a:uFillTx/>
                  <a:latin typeface="Arial"/>
                  <a:ea typeface="+mn-ea"/>
                  <a:cs typeface="Arial" charset="0"/>
                </a:rPr>
                <a:t>30</a:t>
              </a:r>
              <a:endParaRPr kumimoji="0" lang="en-GB" altLang="en-US" sz="1600" b="1" i="0" u="none" strike="noStrike" kern="0" cap="none" spc="0" normalizeH="0" baseline="0" noProof="0">
                <a:ln>
                  <a:noFill/>
                </a:ln>
                <a:solidFill>
                  <a:prstClr val="black"/>
                </a:solidFill>
                <a:effectLst/>
                <a:uLnTx/>
                <a:uFillTx/>
                <a:latin typeface="Arial"/>
                <a:ea typeface="+mn-ea"/>
                <a:cs typeface="Arial" charset="0"/>
              </a:endParaRPr>
            </a:p>
          </p:txBody>
        </p:sp>
        <p:sp>
          <p:nvSpPr>
            <p:cNvPr id="126" name="TextBox 627">
              <a:extLst>
                <a:ext uri="{FF2B5EF4-FFF2-40B4-BE49-F238E27FC236}">
                  <a16:creationId xmlns:a16="http://schemas.microsoft.com/office/drawing/2014/main" id="{B987D674-2040-450B-B903-8980695769C4}"/>
                </a:ext>
              </a:extLst>
            </p:cNvPr>
            <p:cNvSpPr txBox="1">
              <a:spLocks noChangeArrowheads="1"/>
            </p:cNvSpPr>
            <p:nvPr/>
          </p:nvSpPr>
          <p:spPr bwMode="auto">
            <a:xfrm>
              <a:off x="5241925" y="5365750"/>
              <a:ext cx="229931"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36</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127" name="TextBox 629">
              <a:extLst>
                <a:ext uri="{FF2B5EF4-FFF2-40B4-BE49-F238E27FC236}">
                  <a16:creationId xmlns:a16="http://schemas.microsoft.com/office/drawing/2014/main" id="{C3190FC3-32B7-417C-922C-E5E4EE0E6299}"/>
                </a:ext>
              </a:extLst>
            </p:cNvPr>
            <p:cNvSpPr txBox="1">
              <a:spLocks noChangeArrowheads="1"/>
            </p:cNvSpPr>
            <p:nvPr/>
          </p:nvSpPr>
          <p:spPr bwMode="auto">
            <a:xfrm>
              <a:off x="1577975" y="5365750"/>
              <a:ext cx="114965" cy="248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Font typeface="Arial" charset="0"/>
                <a:buChar char="•"/>
                <a:defRPr sz="2400">
                  <a:solidFill>
                    <a:schemeClr val="bg1"/>
                  </a:solidFill>
                  <a:latin typeface="Arial" charset="0"/>
                  <a:cs typeface="Arial" charset="0"/>
                </a:defRPr>
              </a:lvl1pPr>
              <a:lvl2pPr marL="742950" indent="-285750" eaLnBrk="0" hangingPunct="0">
                <a:spcBef>
                  <a:spcPct val="20000"/>
                </a:spcBef>
                <a:buFont typeface="Arial" charset="0"/>
                <a:buChar char="–"/>
                <a:defRPr sz="2000">
                  <a:solidFill>
                    <a:schemeClr val="bg1"/>
                  </a:solidFill>
                  <a:latin typeface="Arial" charset="0"/>
                  <a:cs typeface="Arial" charset="0"/>
                </a:defRPr>
              </a:lvl2pPr>
              <a:lvl3pPr marL="1143000" indent="-228600" eaLnBrk="0" hangingPunct="0">
                <a:spcBef>
                  <a:spcPct val="20000"/>
                </a:spcBef>
                <a:buFont typeface="Arial" charset="0"/>
                <a:buChar char="•"/>
                <a:defRPr>
                  <a:solidFill>
                    <a:schemeClr val="bg1"/>
                  </a:solidFill>
                  <a:latin typeface="Arial" charset="0"/>
                  <a:cs typeface="Arial" charset="0"/>
                </a:defRPr>
              </a:lvl3pPr>
              <a:lvl4pPr marL="1600200" indent="-228600" eaLnBrk="0" hangingPunct="0">
                <a:spcBef>
                  <a:spcPct val="20000"/>
                </a:spcBef>
                <a:buFont typeface="Arial" charset="0"/>
                <a:buChar char="–"/>
                <a:defRPr sz="1600">
                  <a:solidFill>
                    <a:schemeClr val="bg1"/>
                  </a:solidFill>
                  <a:latin typeface="Arial" charset="0"/>
                  <a:cs typeface="Arial" charset="0"/>
                </a:defRPr>
              </a:lvl4pPr>
              <a:lvl5pPr marL="2057400" indent="-228600" eaLnBrk="0" hangingPunct="0">
                <a:spcBef>
                  <a:spcPct val="20000"/>
                </a:spcBef>
                <a:buFont typeface="Arial" charset="0"/>
                <a:buChar char="»"/>
                <a:defRPr sz="1600">
                  <a:solidFill>
                    <a:schemeClr val="bg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bg1"/>
                  </a:solidFill>
                  <a:latin typeface="Arial" charset="0"/>
                  <a:cs typeface="Arial" charset="0"/>
                </a:defRPr>
              </a:lvl9pPr>
            </a:lstStyle>
            <a:p>
              <a:pPr marL="0" marR="0" lvl="0" indent="0" algn="l" defTabSz="1219170" rtl="0" eaLnBrk="1" fontAlgn="auto" latinLnBrk="0" hangingPunct="1">
                <a:lnSpc>
                  <a:spcPct val="100000"/>
                </a:lnSpc>
                <a:spcBef>
                  <a:spcPct val="0"/>
                </a:spcBef>
                <a:spcAft>
                  <a:spcPts val="0"/>
                </a:spcAft>
                <a:buClrTx/>
                <a:buSzTx/>
                <a:buFont typeface="Arial" charset="0"/>
                <a:buNone/>
                <a:tabLst/>
                <a:defRPr/>
              </a:pPr>
              <a:r>
                <a:rPr kumimoji="0" lang="en-US" altLang="en-US" sz="1600" b="1" i="0" u="none" strike="noStrike" kern="0" cap="none" spc="0" normalizeH="0" baseline="0" noProof="0" dirty="0">
                  <a:ln>
                    <a:noFill/>
                  </a:ln>
                  <a:solidFill>
                    <a:prstClr val="black"/>
                  </a:solidFill>
                  <a:effectLst/>
                  <a:uLnTx/>
                  <a:uFillTx/>
                  <a:latin typeface="Arial"/>
                  <a:ea typeface="+mn-ea"/>
                  <a:cs typeface="Arial" charset="0"/>
                </a:rPr>
                <a:t>6</a:t>
              </a:r>
              <a:endParaRPr kumimoji="0" lang="en-GB" altLang="en-US" sz="1600" b="1" i="0" u="none" strike="noStrike" kern="0" cap="none" spc="0" normalizeH="0" baseline="0" noProof="0" dirty="0">
                <a:ln>
                  <a:noFill/>
                </a:ln>
                <a:solidFill>
                  <a:prstClr val="black"/>
                </a:solidFill>
                <a:effectLst/>
                <a:uLnTx/>
                <a:uFillTx/>
                <a:latin typeface="Arial"/>
                <a:ea typeface="+mn-ea"/>
                <a:cs typeface="Arial" charset="0"/>
              </a:endParaRPr>
            </a:p>
          </p:txBody>
        </p:sp>
        <p:sp>
          <p:nvSpPr>
            <p:cNvPr id="128" name="Freeform 107">
              <a:extLst>
                <a:ext uri="{FF2B5EF4-FFF2-40B4-BE49-F238E27FC236}">
                  <a16:creationId xmlns:a16="http://schemas.microsoft.com/office/drawing/2014/main" id="{3CDAE1F2-1CA4-41A9-A7E8-4A1F7FFCBA93}"/>
                </a:ext>
              </a:extLst>
            </p:cNvPr>
            <p:cNvSpPr/>
            <p:nvPr/>
          </p:nvSpPr>
          <p:spPr>
            <a:xfrm>
              <a:off x="877888" y="1409791"/>
              <a:ext cx="4508500" cy="3910013"/>
            </a:xfrm>
            <a:custGeom>
              <a:avLst/>
              <a:gdLst>
                <a:gd name="connsiteX0" fmla="*/ 0 w 4508626"/>
                <a:gd name="connsiteY0" fmla="*/ 0 h 3911097"/>
                <a:gd name="connsiteX1" fmla="*/ 0 w 4508626"/>
                <a:gd name="connsiteY1" fmla="*/ 3911097 h 3911097"/>
                <a:gd name="connsiteX2" fmla="*/ 4508626 w 4508626"/>
                <a:gd name="connsiteY2" fmla="*/ 3911097 h 3911097"/>
              </a:gdLst>
              <a:ahLst/>
              <a:cxnLst>
                <a:cxn ang="0">
                  <a:pos x="connsiteX0" y="connsiteY0"/>
                </a:cxn>
                <a:cxn ang="0">
                  <a:pos x="connsiteX1" y="connsiteY1"/>
                </a:cxn>
                <a:cxn ang="0">
                  <a:pos x="connsiteX2" y="connsiteY2"/>
                </a:cxn>
              </a:cxnLst>
              <a:rect l="l" t="t" r="r" b="b"/>
              <a:pathLst>
                <a:path w="4508626" h="3911097">
                  <a:moveTo>
                    <a:pt x="0" y="0"/>
                  </a:moveTo>
                  <a:lnTo>
                    <a:pt x="0" y="3911097"/>
                  </a:lnTo>
                  <a:lnTo>
                    <a:pt x="4508626" y="3911097"/>
                  </a:lnTo>
                </a:path>
              </a:pathLst>
            </a:custGeom>
            <a:noFill/>
            <a:ln w="19050" cap="flat" cmpd="sng" algn="ctr">
              <a:solidFill>
                <a:srgbClr val="FFFFFF"/>
              </a:solidFill>
              <a:prstDash val="solid"/>
            </a:ln>
            <a:effectLst/>
          </p:spPr>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prstClr val="black"/>
                </a:solidFill>
                <a:effectLst/>
                <a:uLnTx/>
                <a:uFillTx/>
                <a:latin typeface="Arial"/>
                <a:ea typeface="+mn-ea"/>
                <a:cs typeface="Arial" pitchFamily="34" charset="0"/>
              </a:endParaRPr>
            </a:p>
          </p:txBody>
        </p:sp>
      </p:grpSp>
      <p:sp>
        <p:nvSpPr>
          <p:cNvPr id="129" name="Freeform 107">
            <a:extLst>
              <a:ext uri="{FF2B5EF4-FFF2-40B4-BE49-F238E27FC236}">
                <a16:creationId xmlns:a16="http://schemas.microsoft.com/office/drawing/2014/main" id="{39498854-05B5-4558-BCDD-B393185056FF}"/>
              </a:ext>
            </a:extLst>
          </p:cNvPr>
          <p:cNvSpPr/>
          <p:nvPr/>
        </p:nvSpPr>
        <p:spPr>
          <a:xfrm>
            <a:off x="847422" y="1435598"/>
            <a:ext cx="4508500" cy="3910013"/>
          </a:xfrm>
          <a:custGeom>
            <a:avLst/>
            <a:gdLst>
              <a:gd name="connsiteX0" fmla="*/ 0 w 4508626"/>
              <a:gd name="connsiteY0" fmla="*/ 0 h 3911097"/>
              <a:gd name="connsiteX1" fmla="*/ 0 w 4508626"/>
              <a:gd name="connsiteY1" fmla="*/ 3911097 h 3911097"/>
              <a:gd name="connsiteX2" fmla="*/ 4508626 w 4508626"/>
              <a:gd name="connsiteY2" fmla="*/ 3911097 h 3911097"/>
            </a:gdLst>
            <a:ahLst/>
            <a:cxnLst>
              <a:cxn ang="0">
                <a:pos x="connsiteX0" y="connsiteY0"/>
              </a:cxn>
              <a:cxn ang="0">
                <a:pos x="connsiteX1" y="connsiteY1"/>
              </a:cxn>
              <a:cxn ang="0">
                <a:pos x="connsiteX2" y="connsiteY2"/>
              </a:cxn>
            </a:cxnLst>
            <a:rect l="l" t="t" r="r" b="b"/>
            <a:pathLst>
              <a:path w="4508626" h="3911097">
                <a:moveTo>
                  <a:pt x="0" y="0"/>
                </a:moveTo>
                <a:lnTo>
                  <a:pt x="0" y="3911097"/>
                </a:lnTo>
                <a:lnTo>
                  <a:pt x="4508626" y="3911097"/>
                </a:lnTo>
              </a:path>
            </a:pathLst>
          </a:custGeom>
          <a:noFill/>
          <a:ln w="19050" cap="flat" cmpd="sng" algn="ctr">
            <a:solidFill>
              <a:schemeClr val="tx2">
                <a:lumMod val="50000"/>
              </a:schemeClr>
            </a:solidFill>
            <a:prstDash val="solid"/>
          </a:ln>
          <a:effectLst/>
        </p:spPr>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69" name="TextBox 68">
            <a:extLst>
              <a:ext uri="{FF2B5EF4-FFF2-40B4-BE49-F238E27FC236}">
                <a16:creationId xmlns:a16="http://schemas.microsoft.com/office/drawing/2014/main" id="{2AF12749-5D8B-4D8B-B7E7-D0235A74FC79}"/>
              </a:ext>
            </a:extLst>
          </p:cNvPr>
          <p:cNvSpPr txBox="1"/>
          <p:nvPr/>
        </p:nvSpPr>
        <p:spPr>
          <a:xfrm>
            <a:off x="5458123" y="3368117"/>
            <a:ext cx="870569" cy="307686"/>
          </a:xfrm>
          <a:prstGeom prst="rect">
            <a:avLst/>
          </a:prstGeom>
          <a:noFill/>
        </p:spPr>
        <p:txBody>
          <a:bodyPr wrap="none" lIns="91350" tIns="45675" rIns="91350" bIns="45675"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08285">
                    <a:lumMod val="50000"/>
                  </a:srgbClr>
                </a:solidFill>
                <a:effectLst/>
                <a:uLnTx/>
                <a:uFillTx/>
                <a:latin typeface="Arial"/>
                <a:ea typeface="+mn-ea"/>
                <a:cs typeface="Arial" pitchFamily="34" charset="0"/>
              </a:rPr>
              <a:t>Placebo</a:t>
            </a:r>
          </a:p>
        </p:txBody>
      </p:sp>
      <p:sp>
        <p:nvSpPr>
          <p:cNvPr id="70" name="TextBox 33">
            <a:extLst>
              <a:ext uri="{FF2B5EF4-FFF2-40B4-BE49-F238E27FC236}">
                <a16:creationId xmlns:a16="http://schemas.microsoft.com/office/drawing/2014/main" id="{08039617-FD40-4F4F-997C-9F896C95C6A6}"/>
              </a:ext>
            </a:extLst>
          </p:cNvPr>
          <p:cNvSpPr txBox="1">
            <a:spLocks noChangeArrowheads="1"/>
          </p:cNvSpPr>
          <p:nvPr/>
        </p:nvSpPr>
        <p:spPr bwMode="auto">
          <a:xfrm>
            <a:off x="58474" y="5664426"/>
            <a:ext cx="1093248" cy="184666"/>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pitchFamily="34" charset="0"/>
              </a:rPr>
              <a:t>Patients at risk</a:t>
            </a:r>
            <a:endParaRPr kumimoji="0" lang="en-GB" sz="1200" b="1"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131" name="Content Placeholder 2">
            <a:extLst>
              <a:ext uri="{FF2B5EF4-FFF2-40B4-BE49-F238E27FC236}">
                <a16:creationId xmlns:a16="http://schemas.microsoft.com/office/drawing/2014/main" id="{DFD32E5E-8F64-43EB-A173-D20ABB5A800C}"/>
              </a:ext>
            </a:extLst>
          </p:cNvPr>
          <p:cNvSpPr txBox="1">
            <a:spLocks/>
          </p:cNvSpPr>
          <p:nvPr/>
        </p:nvSpPr>
        <p:spPr>
          <a:xfrm>
            <a:off x="4208618" y="2008268"/>
            <a:ext cx="7983382" cy="394831"/>
          </a:xfrm>
          <a:prstGeom prst="rect">
            <a:avLst/>
          </a:prstGeom>
          <a:ln>
            <a:noFill/>
          </a:ln>
        </p:spPr>
        <p:txBody>
          <a:bodyPr vert="horz" lIns="91440" tIns="45720" rIns="91440" bIns="45720" rtlCol="0">
            <a:noAutofit/>
          </a:bodyPr>
          <a:lstStyle>
            <a:lvl1pPr marL="0" indent="0" algn="l" defTabSz="914400" rtl="0" eaLnBrk="1" latinLnBrk="0" hangingPunct="1">
              <a:spcBef>
                <a:spcPts val="0"/>
              </a:spcBef>
              <a:spcAft>
                <a:spcPts val="0"/>
              </a:spcAft>
              <a:buFontTx/>
              <a:buNone/>
              <a:defRPr sz="2000" b="1" kern="1200" cap="all" baseline="0">
                <a:solidFill>
                  <a:schemeClr val="bg1"/>
                </a:solidFill>
                <a:latin typeface="Arial" pitchFamily="34" charset="0"/>
                <a:ea typeface="+mn-ea"/>
                <a:cs typeface="Arial" pitchFamily="34" charset="0"/>
              </a:defRPr>
            </a:lvl1pPr>
            <a:lvl2pPr marL="358775"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2pPr>
            <a:lvl3pPr marL="717550"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3pPr>
            <a:lvl4pPr marL="1074738"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4pPr>
            <a:lvl5pPr marL="1433513" indent="0" algn="l" defTabSz="914400" rtl="0" eaLnBrk="1" latinLnBrk="0" hangingPunct="1">
              <a:spcBef>
                <a:spcPct val="20000"/>
              </a:spcBef>
              <a:buFontTx/>
              <a:buNone/>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Risk reduction of primary endpoint event vs placebo in patients </a:t>
            </a:r>
            <a:r>
              <a:rPr kumimoji="0" lang="en-GB" sz="145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without</a:t>
            </a:r>
            <a:r>
              <a:rPr kumimoji="0" lang="en-GB" sz="14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PAH therapies </a:t>
            </a:r>
          </a:p>
        </p:txBody>
      </p:sp>
      <p:grpSp>
        <p:nvGrpSpPr>
          <p:cNvPr id="200" name="Group 199">
            <a:extLst>
              <a:ext uri="{FF2B5EF4-FFF2-40B4-BE49-F238E27FC236}">
                <a16:creationId xmlns:a16="http://schemas.microsoft.com/office/drawing/2014/main" id="{F6FBBDCF-135B-426F-A301-B551230B39A9}"/>
              </a:ext>
            </a:extLst>
          </p:cNvPr>
          <p:cNvGrpSpPr/>
          <p:nvPr/>
        </p:nvGrpSpPr>
        <p:grpSpPr>
          <a:xfrm>
            <a:off x="886526" y="1426388"/>
            <a:ext cx="4505325" cy="2188369"/>
            <a:chOff x="862013" y="1435894"/>
            <a:chExt cx="4505325" cy="2188369"/>
          </a:xfrm>
        </p:grpSpPr>
        <p:sp>
          <p:nvSpPr>
            <p:cNvPr id="202" name="Freeform 4">
              <a:extLst>
                <a:ext uri="{FF2B5EF4-FFF2-40B4-BE49-F238E27FC236}">
                  <a16:creationId xmlns:a16="http://schemas.microsoft.com/office/drawing/2014/main" id="{9338EC4D-DFFD-4F9F-8116-5F19C6280106}"/>
                </a:ext>
              </a:extLst>
            </p:cNvPr>
            <p:cNvSpPr/>
            <p:nvPr/>
          </p:nvSpPr>
          <p:spPr>
            <a:xfrm>
              <a:off x="862013" y="1435894"/>
              <a:ext cx="1435893" cy="1421606"/>
            </a:xfrm>
            <a:custGeom>
              <a:avLst/>
              <a:gdLst>
                <a:gd name="connsiteX0" fmla="*/ 0 w 1435893"/>
                <a:gd name="connsiteY0" fmla="*/ 0 h 1421606"/>
                <a:gd name="connsiteX1" fmla="*/ 69056 w 1435893"/>
                <a:gd name="connsiteY1" fmla="*/ 0 h 1421606"/>
                <a:gd name="connsiteX2" fmla="*/ 69056 w 1435893"/>
                <a:gd name="connsiteY2" fmla="*/ 52387 h 1421606"/>
                <a:gd name="connsiteX3" fmla="*/ 104775 w 1435893"/>
                <a:gd name="connsiteY3" fmla="*/ 52387 h 1421606"/>
                <a:gd name="connsiteX4" fmla="*/ 104775 w 1435893"/>
                <a:gd name="connsiteY4" fmla="*/ 76200 h 1421606"/>
                <a:gd name="connsiteX5" fmla="*/ 123825 w 1435893"/>
                <a:gd name="connsiteY5" fmla="*/ 76200 h 1421606"/>
                <a:gd name="connsiteX6" fmla="*/ 123825 w 1435893"/>
                <a:gd name="connsiteY6" fmla="*/ 171450 h 1421606"/>
                <a:gd name="connsiteX7" fmla="*/ 128587 w 1435893"/>
                <a:gd name="connsiteY7" fmla="*/ 171450 h 1421606"/>
                <a:gd name="connsiteX8" fmla="*/ 128587 w 1435893"/>
                <a:gd name="connsiteY8" fmla="*/ 219075 h 1421606"/>
                <a:gd name="connsiteX9" fmla="*/ 195262 w 1435893"/>
                <a:gd name="connsiteY9" fmla="*/ 219075 h 1421606"/>
                <a:gd name="connsiteX10" fmla="*/ 195262 w 1435893"/>
                <a:gd name="connsiteY10" fmla="*/ 240506 h 1421606"/>
                <a:gd name="connsiteX11" fmla="*/ 207168 w 1435893"/>
                <a:gd name="connsiteY11" fmla="*/ 240506 h 1421606"/>
                <a:gd name="connsiteX12" fmla="*/ 207168 w 1435893"/>
                <a:gd name="connsiteY12" fmla="*/ 292894 h 1421606"/>
                <a:gd name="connsiteX13" fmla="*/ 226218 w 1435893"/>
                <a:gd name="connsiteY13" fmla="*/ 292894 h 1421606"/>
                <a:gd name="connsiteX14" fmla="*/ 226218 w 1435893"/>
                <a:gd name="connsiteY14" fmla="*/ 340519 h 1421606"/>
                <a:gd name="connsiteX15" fmla="*/ 242887 w 1435893"/>
                <a:gd name="connsiteY15" fmla="*/ 340519 h 1421606"/>
                <a:gd name="connsiteX16" fmla="*/ 242887 w 1435893"/>
                <a:gd name="connsiteY16" fmla="*/ 383381 h 1421606"/>
                <a:gd name="connsiteX17" fmla="*/ 259556 w 1435893"/>
                <a:gd name="connsiteY17" fmla="*/ 383381 h 1421606"/>
                <a:gd name="connsiteX18" fmla="*/ 259556 w 1435893"/>
                <a:gd name="connsiteY18" fmla="*/ 421481 h 1421606"/>
                <a:gd name="connsiteX19" fmla="*/ 326231 w 1435893"/>
                <a:gd name="connsiteY19" fmla="*/ 421481 h 1421606"/>
                <a:gd name="connsiteX20" fmla="*/ 326231 w 1435893"/>
                <a:gd name="connsiteY20" fmla="*/ 471487 h 1421606"/>
                <a:gd name="connsiteX21" fmla="*/ 342900 w 1435893"/>
                <a:gd name="connsiteY21" fmla="*/ 471487 h 1421606"/>
                <a:gd name="connsiteX22" fmla="*/ 342900 w 1435893"/>
                <a:gd name="connsiteY22" fmla="*/ 509587 h 1421606"/>
                <a:gd name="connsiteX23" fmla="*/ 359568 w 1435893"/>
                <a:gd name="connsiteY23" fmla="*/ 509587 h 1421606"/>
                <a:gd name="connsiteX24" fmla="*/ 359568 w 1435893"/>
                <a:gd name="connsiteY24" fmla="*/ 559594 h 1421606"/>
                <a:gd name="connsiteX25" fmla="*/ 397668 w 1435893"/>
                <a:gd name="connsiteY25" fmla="*/ 559594 h 1421606"/>
                <a:gd name="connsiteX26" fmla="*/ 397668 w 1435893"/>
                <a:gd name="connsiteY26" fmla="*/ 592931 h 1421606"/>
                <a:gd name="connsiteX27" fmla="*/ 416718 w 1435893"/>
                <a:gd name="connsiteY27" fmla="*/ 592931 h 1421606"/>
                <a:gd name="connsiteX28" fmla="*/ 416718 w 1435893"/>
                <a:gd name="connsiteY28" fmla="*/ 640556 h 1421606"/>
                <a:gd name="connsiteX29" fmla="*/ 471487 w 1435893"/>
                <a:gd name="connsiteY29" fmla="*/ 640556 h 1421606"/>
                <a:gd name="connsiteX30" fmla="*/ 471487 w 1435893"/>
                <a:gd name="connsiteY30" fmla="*/ 726281 h 1421606"/>
                <a:gd name="connsiteX31" fmla="*/ 540543 w 1435893"/>
                <a:gd name="connsiteY31" fmla="*/ 726281 h 1421606"/>
                <a:gd name="connsiteX32" fmla="*/ 540543 w 1435893"/>
                <a:gd name="connsiteY32" fmla="*/ 762000 h 1421606"/>
                <a:gd name="connsiteX33" fmla="*/ 564356 w 1435893"/>
                <a:gd name="connsiteY33" fmla="*/ 762000 h 1421606"/>
                <a:gd name="connsiteX34" fmla="*/ 564356 w 1435893"/>
                <a:gd name="connsiteY34" fmla="*/ 812006 h 1421606"/>
                <a:gd name="connsiteX35" fmla="*/ 607218 w 1435893"/>
                <a:gd name="connsiteY35" fmla="*/ 812006 h 1421606"/>
                <a:gd name="connsiteX36" fmla="*/ 607218 w 1435893"/>
                <a:gd name="connsiteY36" fmla="*/ 857250 h 1421606"/>
                <a:gd name="connsiteX37" fmla="*/ 690562 w 1435893"/>
                <a:gd name="connsiteY37" fmla="*/ 857250 h 1421606"/>
                <a:gd name="connsiteX38" fmla="*/ 690562 w 1435893"/>
                <a:gd name="connsiteY38" fmla="*/ 890587 h 1421606"/>
                <a:gd name="connsiteX39" fmla="*/ 714375 w 1435893"/>
                <a:gd name="connsiteY39" fmla="*/ 890587 h 1421606"/>
                <a:gd name="connsiteX40" fmla="*/ 714375 w 1435893"/>
                <a:gd name="connsiteY40" fmla="*/ 997744 h 1421606"/>
                <a:gd name="connsiteX41" fmla="*/ 759618 w 1435893"/>
                <a:gd name="connsiteY41" fmla="*/ 997744 h 1421606"/>
                <a:gd name="connsiteX42" fmla="*/ 759618 w 1435893"/>
                <a:gd name="connsiteY42" fmla="*/ 1042987 h 1421606"/>
                <a:gd name="connsiteX43" fmla="*/ 840581 w 1435893"/>
                <a:gd name="connsiteY43" fmla="*/ 1042987 h 1421606"/>
                <a:gd name="connsiteX44" fmla="*/ 840581 w 1435893"/>
                <a:gd name="connsiteY44" fmla="*/ 1078706 h 1421606"/>
                <a:gd name="connsiteX45" fmla="*/ 990600 w 1435893"/>
                <a:gd name="connsiteY45" fmla="*/ 1078706 h 1421606"/>
                <a:gd name="connsiteX46" fmla="*/ 990600 w 1435893"/>
                <a:gd name="connsiteY46" fmla="*/ 1119187 h 1421606"/>
                <a:gd name="connsiteX47" fmla="*/ 1128712 w 1435893"/>
                <a:gd name="connsiteY47" fmla="*/ 1119187 h 1421606"/>
                <a:gd name="connsiteX48" fmla="*/ 1128712 w 1435893"/>
                <a:gd name="connsiteY48" fmla="*/ 1171575 h 1421606"/>
                <a:gd name="connsiteX49" fmla="*/ 1157287 w 1435893"/>
                <a:gd name="connsiteY49" fmla="*/ 1171575 h 1421606"/>
                <a:gd name="connsiteX50" fmla="*/ 1157287 w 1435893"/>
                <a:gd name="connsiteY50" fmla="*/ 1197769 h 1421606"/>
                <a:gd name="connsiteX51" fmla="*/ 1157287 w 1435893"/>
                <a:gd name="connsiteY51" fmla="*/ 1259681 h 1421606"/>
                <a:gd name="connsiteX52" fmla="*/ 1228725 w 1435893"/>
                <a:gd name="connsiteY52" fmla="*/ 1259681 h 1421606"/>
                <a:gd name="connsiteX53" fmla="*/ 1228725 w 1435893"/>
                <a:gd name="connsiteY53" fmla="*/ 1295400 h 1421606"/>
                <a:gd name="connsiteX54" fmla="*/ 1319212 w 1435893"/>
                <a:gd name="connsiteY54" fmla="*/ 1295400 h 1421606"/>
                <a:gd name="connsiteX55" fmla="*/ 1319212 w 1435893"/>
                <a:gd name="connsiteY55" fmla="*/ 1347787 h 1421606"/>
                <a:gd name="connsiteX56" fmla="*/ 1350168 w 1435893"/>
                <a:gd name="connsiteY56" fmla="*/ 1347787 h 1421606"/>
                <a:gd name="connsiteX57" fmla="*/ 1350168 w 1435893"/>
                <a:gd name="connsiteY57" fmla="*/ 1383506 h 1421606"/>
                <a:gd name="connsiteX58" fmla="*/ 1366837 w 1435893"/>
                <a:gd name="connsiteY58" fmla="*/ 1383506 h 1421606"/>
                <a:gd name="connsiteX59" fmla="*/ 1366837 w 1435893"/>
                <a:gd name="connsiteY59" fmla="*/ 1421606 h 1421606"/>
                <a:gd name="connsiteX60" fmla="*/ 1435893 w 1435893"/>
                <a:gd name="connsiteY60" fmla="*/ 1421606 h 142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35893" h="1421606">
                  <a:moveTo>
                    <a:pt x="0" y="0"/>
                  </a:moveTo>
                  <a:lnTo>
                    <a:pt x="69056" y="0"/>
                  </a:lnTo>
                  <a:lnTo>
                    <a:pt x="69056" y="52387"/>
                  </a:lnTo>
                  <a:lnTo>
                    <a:pt x="104775" y="52387"/>
                  </a:lnTo>
                  <a:lnTo>
                    <a:pt x="104775" y="76200"/>
                  </a:lnTo>
                  <a:lnTo>
                    <a:pt x="123825" y="76200"/>
                  </a:lnTo>
                  <a:lnTo>
                    <a:pt x="123825" y="171450"/>
                  </a:lnTo>
                  <a:lnTo>
                    <a:pt x="128587" y="171450"/>
                  </a:lnTo>
                  <a:lnTo>
                    <a:pt x="128587" y="219075"/>
                  </a:lnTo>
                  <a:lnTo>
                    <a:pt x="195262" y="219075"/>
                  </a:lnTo>
                  <a:lnTo>
                    <a:pt x="195262" y="240506"/>
                  </a:lnTo>
                  <a:lnTo>
                    <a:pt x="207168" y="240506"/>
                  </a:lnTo>
                  <a:lnTo>
                    <a:pt x="207168" y="292894"/>
                  </a:lnTo>
                  <a:lnTo>
                    <a:pt x="226218" y="292894"/>
                  </a:lnTo>
                  <a:lnTo>
                    <a:pt x="226218" y="340519"/>
                  </a:lnTo>
                  <a:lnTo>
                    <a:pt x="242887" y="340519"/>
                  </a:lnTo>
                  <a:lnTo>
                    <a:pt x="242887" y="383381"/>
                  </a:lnTo>
                  <a:lnTo>
                    <a:pt x="259556" y="383381"/>
                  </a:lnTo>
                  <a:lnTo>
                    <a:pt x="259556" y="421481"/>
                  </a:lnTo>
                  <a:lnTo>
                    <a:pt x="326231" y="421481"/>
                  </a:lnTo>
                  <a:lnTo>
                    <a:pt x="326231" y="471487"/>
                  </a:lnTo>
                  <a:lnTo>
                    <a:pt x="342900" y="471487"/>
                  </a:lnTo>
                  <a:lnTo>
                    <a:pt x="342900" y="509587"/>
                  </a:lnTo>
                  <a:lnTo>
                    <a:pt x="359568" y="509587"/>
                  </a:lnTo>
                  <a:lnTo>
                    <a:pt x="359568" y="559594"/>
                  </a:lnTo>
                  <a:lnTo>
                    <a:pt x="397668" y="559594"/>
                  </a:lnTo>
                  <a:lnTo>
                    <a:pt x="397668" y="592931"/>
                  </a:lnTo>
                  <a:lnTo>
                    <a:pt x="416718" y="592931"/>
                  </a:lnTo>
                  <a:lnTo>
                    <a:pt x="416718" y="640556"/>
                  </a:lnTo>
                  <a:lnTo>
                    <a:pt x="471487" y="640556"/>
                  </a:lnTo>
                  <a:lnTo>
                    <a:pt x="471487" y="726281"/>
                  </a:lnTo>
                  <a:lnTo>
                    <a:pt x="540543" y="726281"/>
                  </a:lnTo>
                  <a:lnTo>
                    <a:pt x="540543" y="762000"/>
                  </a:lnTo>
                  <a:lnTo>
                    <a:pt x="564356" y="762000"/>
                  </a:lnTo>
                  <a:lnTo>
                    <a:pt x="564356" y="812006"/>
                  </a:lnTo>
                  <a:lnTo>
                    <a:pt x="607218" y="812006"/>
                  </a:lnTo>
                  <a:lnTo>
                    <a:pt x="607218" y="857250"/>
                  </a:lnTo>
                  <a:lnTo>
                    <a:pt x="690562" y="857250"/>
                  </a:lnTo>
                  <a:lnTo>
                    <a:pt x="690562" y="890587"/>
                  </a:lnTo>
                  <a:lnTo>
                    <a:pt x="714375" y="890587"/>
                  </a:lnTo>
                  <a:lnTo>
                    <a:pt x="714375" y="997744"/>
                  </a:lnTo>
                  <a:lnTo>
                    <a:pt x="759618" y="997744"/>
                  </a:lnTo>
                  <a:lnTo>
                    <a:pt x="759618" y="1042987"/>
                  </a:lnTo>
                  <a:lnTo>
                    <a:pt x="840581" y="1042987"/>
                  </a:lnTo>
                  <a:lnTo>
                    <a:pt x="840581" y="1078706"/>
                  </a:lnTo>
                  <a:lnTo>
                    <a:pt x="990600" y="1078706"/>
                  </a:lnTo>
                  <a:lnTo>
                    <a:pt x="990600" y="1119187"/>
                  </a:lnTo>
                  <a:lnTo>
                    <a:pt x="1128712" y="1119187"/>
                  </a:lnTo>
                  <a:lnTo>
                    <a:pt x="1128712" y="1171575"/>
                  </a:lnTo>
                  <a:lnTo>
                    <a:pt x="1157287" y="1171575"/>
                  </a:lnTo>
                  <a:lnTo>
                    <a:pt x="1157287" y="1197769"/>
                  </a:lnTo>
                  <a:lnTo>
                    <a:pt x="1157287" y="1259681"/>
                  </a:lnTo>
                  <a:lnTo>
                    <a:pt x="1228725" y="1259681"/>
                  </a:lnTo>
                  <a:lnTo>
                    <a:pt x="1228725" y="1295400"/>
                  </a:lnTo>
                  <a:lnTo>
                    <a:pt x="1319212" y="1295400"/>
                  </a:lnTo>
                  <a:lnTo>
                    <a:pt x="1319212" y="1347787"/>
                  </a:lnTo>
                  <a:lnTo>
                    <a:pt x="1350168" y="1347787"/>
                  </a:lnTo>
                  <a:lnTo>
                    <a:pt x="1350168" y="1383506"/>
                  </a:lnTo>
                  <a:lnTo>
                    <a:pt x="1366837" y="1383506"/>
                  </a:lnTo>
                  <a:lnTo>
                    <a:pt x="1366837" y="1421606"/>
                  </a:lnTo>
                  <a:lnTo>
                    <a:pt x="1435893" y="1421606"/>
                  </a:lnTo>
                </a:path>
              </a:pathLst>
            </a:cu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3" name="Freeform 5">
              <a:extLst>
                <a:ext uri="{FF2B5EF4-FFF2-40B4-BE49-F238E27FC236}">
                  <a16:creationId xmlns:a16="http://schemas.microsoft.com/office/drawing/2014/main" id="{1C55D1A8-890B-4141-AF1E-012823BC07DB}"/>
                </a:ext>
              </a:extLst>
            </p:cNvPr>
            <p:cNvSpPr/>
            <p:nvPr/>
          </p:nvSpPr>
          <p:spPr>
            <a:xfrm>
              <a:off x="2257425" y="2857500"/>
              <a:ext cx="3109913" cy="766763"/>
            </a:xfrm>
            <a:custGeom>
              <a:avLst/>
              <a:gdLst>
                <a:gd name="connsiteX0" fmla="*/ 0 w 3109913"/>
                <a:gd name="connsiteY0" fmla="*/ 0 h 766763"/>
                <a:gd name="connsiteX1" fmla="*/ 90488 w 3109913"/>
                <a:gd name="connsiteY1" fmla="*/ 0 h 766763"/>
                <a:gd name="connsiteX2" fmla="*/ 90488 w 3109913"/>
                <a:gd name="connsiteY2" fmla="*/ 102394 h 766763"/>
                <a:gd name="connsiteX3" fmla="*/ 107156 w 3109913"/>
                <a:gd name="connsiteY3" fmla="*/ 102394 h 766763"/>
                <a:gd name="connsiteX4" fmla="*/ 107156 w 3109913"/>
                <a:gd name="connsiteY4" fmla="*/ 135731 h 766763"/>
                <a:gd name="connsiteX5" fmla="*/ 233363 w 3109913"/>
                <a:gd name="connsiteY5" fmla="*/ 135731 h 766763"/>
                <a:gd name="connsiteX6" fmla="*/ 233363 w 3109913"/>
                <a:gd name="connsiteY6" fmla="*/ 200025 h 766763"/>
                <a:gd name="connsiteX7" fmla="*/ 242888 w 3109913"/>
                <a:gd name="connsiteY7" fmla="*/ 200025 h 766763"/>
                <a:gd name="connsiteX8" fmla="*/ 242888 w 3109913"/>
                <a:gd name="connsiteY8" fmla="*/ 240506 h 766763"/>
                <a:gd name="connsiteX9" fmla="*/ 483394 w 3109913"/>
                <a:gd name="connsiteY9" fmla="*/ 240506 h 766763"/>
                <a:gd name="connsiteX10" fmla="*/ 483394 w 3109913"/>
                <a:gd name="connsiteY10" fmla="*/ 283369 h 766763"/>
                <a:gd name="connsiteX11" fmla="*/ 488156 w 3109913"/>
                <a:gd name="connsiteY11" fmla="*/ 283369 h 766763"/>
                <a:gd name="connsiteX12" fmla="*/ 488156 w 3109913"/>
                <a:gd name="connsiteY12" fmla="*/ 335756 h 766763"/>
                <a:gd name="connsiteX13" fmla="*/ 519113 w 3109913"/>
                <a:gd name="connsiteY13" fmla="*/ 335756 h 766763"/>
                <a:gd name="connsiteX14" fmla="*/ 519113 w 3109913"/>
                <a:gd name="connsiteY14" fmla="*/ 378619 h 766763"/>
                <a:gd name="connsiteX15" fmla="*/ 842963 w 3109913"/>
                <a:gd name="connsiteY15" fmla="*/ 378619 h 766763"/>
                <a:gd name="connsiteX16" fmla="*/ 842963 w 3109913"/>
                <a:gd name="connsiteY16" fmla="*/ 428625 h 766763"/>
                <a:gd name="connsiteX17" fmla="*/ 1495425 w 3109913"/>
                <a:gd name="connsiteY17" fmla="*/ 428625 h 766763"/>
                <a:gd name="connsiteX18" fmla="*/ 1495425 w 3109913"/>
                <a:gd name="connsiteY18" fmla="*/ 471488 h 766763"/>
                <a:gd name="connsiteX19" fmla="*/ 1647825 w 3109913"/>
                <a:gd name="connsiteY19" fmla="*/ 471488 h 766763"/>
                <a:gd name="connsiteX20" fmla="*/ 1647825 w 3109913"/>
                <a:gd name="connsiteY20" fmla="*/ 516731 h 766763"/>
                <a:gd name="connsiteX21" fmla="*/ 1678781 w 3109913"/>
                <a:gd name="connsiteY21" fmla="*/ 516731 h 766763"/>
                <a:gd name="connsiteX22" fmla="*/ 1678781 w 3109913"/>
                <a:gd name="connsiteY22" fmla="*/ 573881 h 766763"/>
                <a:gd name="connsiteX23" fmla="*/ 1955006 w 3109913"/>
                <a:gd name="connsiteY23" fmla="*/ 573881 h 766763"/>
                <a:gd name="connsiteX24" fmla="*/ 1955006 w 3109913"/>
                <a:gd name="connsiteY24" fmla="*/ 607219 h 766763"/>
                <a:gd name="connsiteX25" fmla="*/ 2145506 w 3109913"/>
                <a:gd name="connsiteY25" fmla="*/ 607219 h 766763"/>
                <a:gd name="connsiteX26" fmla="*/ 2145506 w 3109913"/>
                <a:gd name="connsiteY26" fmla="*/ 690563 h 766763"/>
                <a:gd name="connsiteX27" fmla="*/ 2481263 w 3109913"/>
                <a:gd name="connsiteY27" fmla="*/ 690563 h 766763"/>
                <a:gd name="connsiteX28" fmla="*/ 2481263 w 3109913"/>
                <a:gd name="connsiteY28" fmla="*/ 766763 h 766763"/>
                <a:gd name="connsiteX29" fmla="*/ 3109913 w 3109913"/>
                <a:gd name="connsiteY29" fmla="*/ 766763 h 76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09913" h="766763">
                  <a:moveTo>
                    <a:pt x="0" y="0"/>
                  </a:moveTo>
                  <a:lnTo>
                    <a:pt x="90488" y="0"/>
                  </a:lnTo>
                  <a:lnTo>
                    <a:pt x="90488" y="102394"/>
                  </a:lnTo>
                  <a:lnTo>
                    <a:pt x="107156" y="102394"/>
                  </a:lnTo>
                  <a:lnTo>
                    <a:pt x="107156" y="135731"/>
                  </a:lnTo>
                  <a:lnTo>
                    <a:pt x="233363" y="135731"/>
                  </a:lnTo>
                  <a:lnTo>
                    <a:pt x="233363" y="200025"/>
                  </a:lnTo>
                  <a:lnTo>
                    <a:pt x="242888" y="200025"/>
                  </a:lnTo>
                  <a:lnTo>
                    <a:pt x="242888" y="240506"/>
                  </a:lnTo>
                  <a:lnTo>
                    <a:pt x="483394" y="240506"/>
                  </a:lnTo>
                  <a:lnTo>
                    <a:pt x="483394" y="283369"/>
                  </a:lnTo>
                  <a:lnTo>
                    <a:pt x="488156" y="283369"/>
                  </a:lnTo>
                  <a:lnTo>
                    <a:pt x="488156" y="335756"/>
                  </a:lnTo>
                  <a:lnTo>
                    <a:pt x="519113" y="335756"/>
                  </a:lnTo>
                  <a:lnTo>
                    <a:pt x="519113" y="378619"/>
                  </a:lnTo>
                  <a:lnTo>
                    <a:pt x="842963" y="378619"/>
                  </a:lnTo>
                  <a:lnTo>
                    <a:pt x="842963" y="428625"/>
                  </a:lnTo>
                  <a:lnTo>
                    <a:pt x="1495425" y="428625"/>
                  </a:lnTo>
                  <a:lnTo>
                    <a:pt x="1495425" y="471488"/>
                  </a:lnTo>
                  <a:lnTo>
                    <a:pt x="1647825" y="471488"/>
                  </a:lnTo>
                  <a:lnTo>
                    <a:pt x="1647825" y="516731"/>
                  </a:lnTo>
                  <a:lnTo>
                    <a:pt x="1678781" y="516731"/>
                  </a:lnTo>
                  <a:lnTo>
                    <a:pt x="1678781" y="573881"/>
                  </a:lnTo>
                  <a:lnTo>
                    <a:pt x="1955006" y="573881"/>
                  </a:lnTo>
                  <a:lnTo>
                    <a:pt x="1955006" y="607219"/>
                  </a:lnTo>
                  <a:lnTo>
                    <a:pt x="2145506" y="607219"/>
                  </a:lnTo>
                  <a:lnTo>
                    <a:pt x="2145506" y="690563"/>
                  </a:lnTo>
                  <a:lnTo>
                    <a:pt x="2481263" y="690563"/>
                  </a:lnTo>
                  <a:lnTo>
                    <a:pt x="2481263" y="766763"/>
                  </a:lnTo>
                  <a:lnTo>
                    <a:pt x="3109913" y="766763"/>
                  </a:lnTo>
                </a:path>
              </a:pathLst>
            </a:cu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204" name="Group 203">
            <a:extLst>
              <a:ext uri="{FF2B5EF4-FFF2-40B4-BE49-F238E27FC236}">
                <a16:creationId xmlns:a16="http://schemas.microsoft.com/office/drawing/2014/main" id="{09C0B5D3-83CA-4B2E-89EA-5476F08F07C1}"/>
              </a:ext>
            </a:extLst>
          </p:cNvPr>
          <p:cNvGrpSpPr/>
          <p:nvPr/>
        </p:nvGrpSpPr>
        <p:grpSpPr>
          <a:xfrm>
            <a:off x="872220" y="1425575"/>
            <a:ext cx="4512469" cy="1341438"/>
            <a:chOff x="847725" y="1435100"/>
            <a:chExt cx="4512469" cy="1341438"/>
          </a:xfrm>
        </p:grpSpPr>
        <p:sp>
          <p:nvSpPr>
            <p:cNvPr id="205" name="Freeform 1">
              <a:extLst>
                <a:ext uri="{FF2B5EF4-FFF2-40B4-BE49-F238E27FC236}">
                  <a16:creationId xmlns:a16="http://schemas.microsoft.com/office/drawing/2014/main" id="{853C856C-429B-4719-A8CB-2259D03742B6}"/>
                </a:ext>
              </a:extLst>
            </p:cNvPr>
            <p:cNvSpPr/>
            <p:nvPr/>
          </p:nvSpPr>
          <p:spPr>
            <a:xfrm>
              <a:off x="847725" y="1435100"/>
              <a:ext cx="4054475" cy="1152525"/>
            </a:xfrm>
            <a:custGeom>
              <a:avLst/>
              <a:gdLst>
                <a:gd name="connsiteX0" fmla="*/ 0 w 4054475"/>
                <a:gd name="connsiteY0" fmla="*/ 0 h 1152525"/>
                <a:gd name="connsiteX1" fmla="*/ 79375 w 4054475"/>
                <a:gd name="connsiteY1" fmla="*/ 0 h 1152525"/>
                <a:gd name="connsiteX2" fmla="*/ 79375 w 4054475"/>
                <a:gd name="connsiteY2" fmla="*/ 50800 h 1152525"/>
                <a:gd name="connsiteX3" fmla="*/ 114300 w 4054475"/>
                <a:gd name="connsiteY3" fmla="*/ 50800 h 1152525"/>
                <a:gd name="connsiteX4" fmla="*/ 114300 w 4054475"/>
                <a:gd name="connsiteY4" fmla="*/ 69850 h 1152525"/>
                <a:gd name="connsiteX5" fmla="*/ 133350 w 4054475"/>
                <a:gd name="connsiteY5" fmla="*/ 69850 h 1152525"/>
                <a:gd name="connsiteX6" fmla="*/ 133350 w 4054475"/>
                <a:gd name="connsiteY6" fmla="*/ 85725 h 1152525"/>
                <a:gd name="connsiteX7" fmla="*/ 196850 w 4054475"/>
                <a:gd name="connsiteY7" fmla="*/ 85725 h 1152525"/>
                <a:gd name="connsiteX8" fmla="*/ 196850 w 4054475"/>
                <a:gd name="connsiteY8" fmla="*/ 193675 h 1152525"/>
                <a:gd name="connsiteX9" fmla="*/ 241300 w 4054475"/>
                <a:gd name="connsiteY9" fmla="*/ 193675 h 1152525"/>
                <a:gd name="connsiteX10" fmla="*/ 241300 w 4054475"/>
                <a:gd name="connsiteY10" fmla="*/ 228600 h 1152525"/>
                <a:gd name="connsiteX11" fmla="*/ 333375 w 4054475"/>
                <a:gd name="connsiteY11" fmla="*/ 228600 h 1152525"/>
                <a:gd name="connsiteX12" fmla="*/ 333375 w 4054475"/>
                <a:gd name="connsiteY12" fmla="*/ 266700 h 1152525"/>
                <a:gd name="connsiteX13" fmla="*/ 466725 w 4054475"/>
                <a:gd name="connsiteY13" fmla="*/ 266700 h 1152525"/>
                <a:gd name="connsiteX14" fmla="*/ 466725 w 4054475"/>
                <a:gd name="connsiteY14" fmla="*/ 317500 h 1152525"/>
                <a:gd name="connsiteX15" fmla="*/ 565150 w 4054475"/>
                <a:gd name="connsiteY15" fmla="*/ 317500 h 1152525"/>
                <a:gd name="connsiteX16" fmla="*/ 565150 w 4054475"/>
                <a:gd name="connsiteY16" fmla="*/ 365125 h 1152525"/>
                <a:gd name="connsiteX17" fmla="*/ 742950 w 4054475"/>
                <a:gd name="connsiteY17" fmla="*/ 365125 h 1152525"/>
                <a:gd name="connsiteX18" fmla="*/ 742950 w 4054475"/>
                <a:gd name="connsiteY18" fmla="*/ 406400 h 1152525"/>
                <a:gd name="connsiteX19" fmla="*/ 758825 w 4054475"/>
                <a:gd name="connsiteY19" fmla="*/ 406400 h 1152525"/>
                <a:gd name="connsiteX20" fmla="*/ 758825 w 4054475"/>
                <a:gd name="connsiteY20" fmla="*/ 454025 h 1152525"/>
                <a:gd name="connsiteX21" fmla="*/ 962025 w 4054475"/>
                <a:gd name="connsiteY21" fmla="*/ 454025 h 1152525"/>
                <a:gd name="connsiteX22" fmla="*/ 962025 w 4054475"/>
                <a:gd name="connsiteY22" fmla="*/ 498475 h 1152525"/>
                <a:gd name="connsiteX23" fmla="*/ 1098550 w 4054475"/>
                <a:gd name="connsiteY23" fmla="*/ 498475 h 1152525"/>
                <a:gd name="connsiteX24" fmla="*/ 1098550 w 4054475"/>
                <a:gd name="connsiteY24" fmla="*/ 558800 h 1152525"/>
                <a:gd name="connsiteX25" fmla="*/ 1663700 w 4054475"/>
                <a:gd name="connsiteY25" fmla="*/ 558800 h 1152525"/>
                <a:gd name="connsiteX26" fmla="*/ 1663700 w 4054475"/>
                <a:gd name="connsiteY26" fmla="*/ 593725 h 1152525"/>
                <a:gd name="connsiteX27" fmla="*/ 2032000 w 4054475"/>
                <a:gd name="connsiteY27" fmla="*/ 593725 h 1152525"/>
                <a:gd name="connsiteX28" fmla="*/ 2032000 w 4054475"/>
                <a:gd name="connsiteY28" fmla="*/ 654050 h 1152525"/>
                <a:gd name="connsiteX29" fmla="*/ 2187575 w 4054475"/>
                <a:gd name="connsiteY29" fmla="*/ 654050 h 1152525"/>
                <a:gd name="connsiteX30" fmla="*/ 2187575 w 4054475"/>
                <a:gd name="connsiteY30" fmla="*/ 708025 h 1152525"/>
                <a:gd name="connsiteX31" fmla="*/ 2273300 w 4054475"/>
                <a:gd name="connsiteY31" fmla="*/ 708025 h 1152525"/>
                <a:gd name="connsiteX32" fmla="*/ 2273300 w 4054475"/>
                <a:gd name="connsiteY32" fmla="*/ 733425 h 1152525"/>
                <a:gd name="connsiteX33" fmla="*/ 2289175 w 4054475"/>
                <a:gd name="connsiteY33" fmla="*/ 733425 h 1152525"/>
                <a:gd name="connsiteX34" fmla="*/ 2289175 w 4054475"/>
                <a:gd name="connsiteY34" fmla="*/ 796925 h 1152525"/>
                <a:gd name="connsiteX35" fmla="*/ 2397125 w 4054475"/>
                <a:gd name="connsiteY35" fmla="*/ 796925 h 1152525"/>
                <a:gd name="connsiteX36" fmla="*/ 2397125 w 4054475"/>
                <a:gd name="connsiteY36" fmla="*/ 844550 h 1152525"/>
                <a:gd name="connsiteX37" fmla="*/ 3013075 w 4054475"/>
                <a:gd name="connsiteY37" fmla="*/ 844550 h 1152525"/>
                <a:gd name="connsiteX38" fmla="*/ 3013075 w 4054475"/>
                <a:gd name="connsiteY38" fmla="*/ 895350 h 1152525"/>
                <a:gd name="connsiteX39" fmla="*/ 3057525 w 4054475"/>
                <a:gd name="connsiteY39" fmla="*/ 895350 h 1152525"/>
                <a:gd name="connsiteX40" fmla="*/ 3057525 w 4054475"/>
                <a:gd name="connsiteY40" fmla="*/ 952500 h 1152525"/>
                <a:gd name="connsiteX41" fmla="*/ 3463925 w 4054475"/>
                <a:gd name="connsiteY41" fmla="*/ 952500 h 1152525"/>
                <a:gd name="connsiteX42" fmla="*/ 3463925 w 4054475"/>
                <a:gd name="connsiteY42" fmla="*/ 1019175 h 1152525"/>
                <a:gd name="connsiteX43" fmla="*/ 3568700 w 4054475"/>
                <a:gd name="connsiteY43" fmla="*/ 1019175 h 1152525"/>
                <a:gd name="connsiteX44" fmla="*/ 3568700 w 4054475"/>
                <a:gd name="connsiteY44" fmla="*/ 1076325 h 1152525"/>
                <a:gd name="connsiteX45" fmla="*/ 3790950 w 4054475"/>
                <a:gd name="connsiteY45" fmla="*/ 1076325 h 1152525"/>
                <a:gd name="connsiteX46" fmla="*/ 3790950 w 4054475"/>
                <a:gd name="connsiteY46" fmla="*/ 1152525 h 1152525"/>
                <a:gd name="connsiteX47" fmla="*/ 4054475 w 4054475"/>
                <a:gd name="connsiteY47"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54475" h="1152525">
                  <a:moveTo>
                    <a:pt x="0" y="0"/>
                  </a:moveTo>
                  <a:lnTo>
                    <a:pt x="79375" y="0"/>
                  </a:lnTo>
                  <a:lnTo>
                    <a:pt x="79375" y="50800"/>
                  </a:lnTo>
                  <a:lnTo>
                    <a:pt x="114300" y="50800"/>
                  </a:lnTo>
                  <a:lnTo>
                    <a:pt x="114300" y="69850"/>
                  </a:lnTo>
                  <a:lnTo>
                    <a:pt x="133350" y="69850"/>
                  </a:lnTo>
                  <a:lnTo>
                    <a:pt x="133350" y="85725"/>
                  </a:lnTo>
                  <a:lnTo>
                    <a:pt x="196850" y="85725"/>
                  </a:lnTo>
                  <a:lnTo>
                    <a:pt x="196850" y="193675"/>
                  </a:lnTo>
                  <a:lnTo>
                    <a:pt x="241300" y="193675"/>
                  </a:lnTo>
                  <a:lnTo>
                    <a:pt x="241300" y="228600"/>
                  </a:lnTo>
                  <a:lnTo>
                    <a:pt x="333375" y="228600"/>
                  </a:lnTo>
                  <a:lnTo>
                    <a:pt x="333375" y="266700"/>
                  </a:lnTo>
                  <a:lnTo>
                    <a:pt x="466725" y="266700"/>
                  </a:lnTo>
                  <a:lnTo>
                    <a:pt x="466725" y="317500"/>
                  </a:lnTo>
                  <a:lnTo>
                    <a:pt x="565150" y="317500"/>
                  </a:lnTo>
                  <a:lnTo>
                    <a:pt x="565150" y="365125"/>
                  </a:lnTo>
                  <a:lnTo>
                    <a:pt x="742950" y="365125"/>
                  </a:lnTo>
                  <a:lnTo>
                    <a:pt x="742950" y="406400"/>
                  </a:lnTo>
                  <a:lnTo>
                    <a:pt x="758825" y="406400"/>
                  </a:lnTo>
                  <a:lnTo>
                    <a:pt x="758825" y="454025"/>
                  </a:lnTo>
                  <a:lnTo>
                    <a:pt x="962025" y="454025"/>
                  </a:lnTo>
                  <a:lnTo>
                    <a:pt x="962025" y="498475"/>
                  </a:lnTo>
                  <a:lnTo>
                    <a:pt x="1098550" y="498475"/>
                  </a:lnTo>
                  <a:lnTo>
                    <a:pt x="1098550" y="558800"/>
                  </a:lnTo>
                  <a:lnTo>
                    <a:pt x="1663700" y="558800"/>
                  </a:lnTo>
                  <a:lnTo>
                    <a:pt x="1663700" y="593725"/>
                  </a:lnTo>
                  <a:lnTo>
                    <a:pt x="2032000" y="593725"/>
                  </a:lnTo>
                  <a:lnTo>
                    <a:pt x="2032000" y="654050"/>
                  </a:lnTo>
                  <a:lnTo>
                    <a:pt x="2187575" y="654050"/>
                  </a:lnTo>
                  <a:lnTo>
                    <a:pt x="2187575" y="708025"/>
                  </a:lnTo>
                  <a:lnTo>
                    <a:pt x="2273300" y="708025"/>
                  </a:lnTo>
                  <a:lnTo>
                    <a:pt x="2273300" y="733425"/>
                  </a:lnTo>
                  <a:lnTo>
                    <a:pt x="2289175" y="733425"/>
                  </a:lnTo>
                  <a:lnTo>
                    <a:pt x="2289175" y="796925"/>
                  </a:lnTo>
                  <a:lnTo>
                    <a:pt x="2397125" y="796925"/>
                  </a:lnTo>
                  <a:lnTo>
                    <a:pt x="2397125" y="844550"/>
                  </a:lnTo>
                  <a:lnTo>
                    <a:pt x="3013075" y="844550"/>
                  </a:lnTo>
                  <a:lnTo>
                    <a:pt x="3013075" y="895350"/>
                  </a:lnTo>
                  <a:lnTo>
                    <a:pt x="3057525" y="895350"/>
                  </a:lnTo>
                  <a:lnTo>
                    <a:pt x="3057525" y="952500"/>
                  </a:lnTo>
                  <a:lnTo>
                    <a:pt x="3463925" y="952500"/>
                  </a:lnTo>
                  <a:lnTo>
                    <a:pt x="3463925" y="1019175"/>
                  </a:lnTo>
                  <a:lnTo>
                    <a:pt x="3568700" y="1019175"/>
                  </a:lnTo>
                  <a:lnTo>
                    <a:pt x="3568700" y="1076325"/>
                  </a:lnTo>
                  <a:lnTo>
                    <a:pt x="3790950" y="1076325"/>
                  </a:lnTo>
                  <a:lnTo>
                    <a:pt x="3790950" y="1152525"/>
                  </a:lnTo>
                  <a:lnTo>
                    <a:pt x="4054475" y="1152525"/>
                  </a:lnTo>
                </a:path>
              </a:pathLst>
            </a:custGeom>
            <a:noFill/>
            <a:ln w="38100">
              <a:solidFill>
                <a:srgbClr val="7B8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6" name="Freeform 2">
              <a:extLst>
                <a:ext uri="{FF2B5EF4-FFF2-40B4-BE49-F238E27FC236}">
                  <a16:creationId xmlns:a16="http://schemas.microsoft.com/office/drawing/2014/main" id="{9223F6C0-E31F-4A89-95BA-3BC79E6C4CE0}"/>
                </a:ext>
              </a:extLst>
            </p:cNvPr>
            <p:cNvSpPr/>
            <p:nvPr/>
          </p:nvSpPr>
          <p:spPr>
            <a:xfrm>
              <a:off x="4798219" y="2588419"/>
              <a:ext cx="561975" cy="188119"/>
            </a:xfrm>
            <a:custGeom>
              <a:avLst/>
              <a:gdLst>
                <a:gd name="connsiteX0" fmla="*/ 0 w 561975"/>
                <a:gd name="connsiteY0" fmla="*/ 0 h 188119"/>
                <a:gd name="connsiteX1" fmla="*/ 195262 w 561975"/>
                <a:gd name="connsiteY1" fmla="*/ 0 h 188119"/>
                <a:gd name="connsiteX2" fmla="*/ 195262 w 561975"/>
                <a:gd name="connsiteY2" fmla="*/ 80962 h 188119"/>
                <a:gd name="connsiteX3" fmla="*/ 561975 w 561975"/>
                <a:gd name="connsiteY3" fmla="*/ 80962 h 188119"/>
                <a:gd name="connsiteX4" fmla="*/ 561975 w 561975"/>
                <a:gd name="connsiteY4" fmla="*/ 188119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188119">
                  <a:moveTo>
                    <a:pt x="0" y="0"/>
                  </a:moveTo>
                  <a:lnTo>
                    <a:pt x="195262" y="0"/>
                  </a:lnTo>
                  <a:lnTo>
                    <a:pt x="195262" y="80962"/>
                  </a:lnTo>
                  <a:lnTo>
                    <a:pt x="561975" y="80962"/>
                  </a:lnTo>
                  <a:lnTo>
                    <a:pt x="561975" y="188119"/>
                  </a:lnTo>
                </a:path>
              </a:pathLst>
            </a:custGeom>
            <a:noFill/>
            <a:ln w="38100">
              <a:solidFill>
                <a:srgbClr val="7B8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07" name="Freeform 7">
            <a:extLst>
              <a:ext uri="{FF2B5EF4-FFF2-40B4-BE49-F238E27FC236}">
                <a16:creationId xmlns:a16="http://schemas.microsoft.com/office/drawing/2014/main" id="{54D7ED96-1658-4574-9B4F-0AAF0D05BFA8}"/>
              </a:ext>
            </a:extLst>
          </p:cNvPr>
          <p:cNvSpPr/>
          <p:nvPr/>
        </p:nvSpPr>
        <p:spPr>
          <a:xfrm>
            <a:off x="866775" y="1423988"/>
            <a:ext cx="4514850" cy="1452562"/>
          </a:xfrm>
          <a:custGeom>
            <a:avLst/>
            <a:gdLst>
              <a:gd name="connsiteX0" fmla="*/ 0 w 4514850"/>
              <a:gd name="connsiteY0" fmla="*/ 0 h 1452562"/>
              <a:gd name="connsiteX1" fmla="*/ 95250 w 4514850"/>
              <a:gd name="connsiteY1" fmla="*/ 0 h 1452562"/>
              <a:gd name="connsiteX2" fmla="*/ 95250 w 4514850"/>
              <a:gd name="connsiteY2" fmla="*/ 9525 h 1452562"/>
              <a:gd name="connsiteX3" fmla="*/ 128588 w 4514850"/>
              <a:gd name="connsiteY3" fmla="*/ 9525 h 1452562"/>
              <a:gd name="connsiteX4" fmla="*/ 128588 w 4514850"/>
              <a:gd name="connsiteY4" fmla="*/ 33337 h 1452562"/>
              <a:gd name="connsiteX5" fmla="*/ 223838 w 4514850"/>
              <a:gd name="connsiteY5" fmla="*/ 33337 h 1452562"/>
              <a:gd name="connsiteX6" fmla="*/ 223838 w 4514850"/>
              <a:gd name="connsiteY6" fmla="*/ 76200 h 1452562"/>
              <a:gd name="connsiteX7" fmla="*/ 290513 w 4514850"/>
              <a:gd name="connsiteY7" fmla="*/ 76200 h 1452562"/>
              <a:gd name="connsiteX8" fmla="*/ 290513 w 4514850"/>
              <a:gd name="connsiteY8" fmla="*/ 114300 h 1452562"/>
              <a:gd name="connsiteX9" fmla="*/ 481013 w 4514850"/>
              <a:gd name="connsiteY9" fmla="*/ 114300 h 1452562"/>
              <a:gd name="connsiteX10" fmla="*/ 481013 w 4514850"/>
              <a:gd name="connsiteY10" fmla="*/ 176212 h 1452562"/>
              <a:gd name="connsiteX11" fmla="*/ 557213 w 4514850"/>
              <a:gd name="connsiteY11" fmla="*/ 176212 h 1452562"/>
              <a:gd name="connsiteX12" fmla="*/ 557213 w 4514850"/>
              <a:gd name="connsiteY12" fmla="*/ 228600 h 1452562"/>
              <a:gd name="connsiteX13" fmla="*/ 590550 w 4514850"/>
              <a:gd name="connsiteY13" fmla="*/ 228600 h 1452562"/>
              <a:gd name="connsiteX14" fmla="*/ 590550 w 4514850"/>
              <a:gd name="connsiteY14" fmla="*/ 319087 h 1452562"/>
              <a:gd name="connsiteX15" fmla="*/ 633413 w 4514850"/>
              <a:gd name="connsiteY15" fmla="*/ 319087 h 1452562"/>
              <a:gd name="connsiteX16" fmla="*/ 633413 w 4514850"/>
              <a:gd name="connsiteY16" fmla="*/ 357187 h 1452562"/>
              <a:gd name="connsiteX17" fmla="*/ 685800 w 4514850"/>
              <a:gd name="connsiteY17" fmla="*/ 357187 h 1452562"/>
              <a:gd name="connsiteX18" fmla="*/ 685800 w 4514850"/>
              <a:gd name="connsiteY18" fmla="*/ 404812 h 1452562"/>
              <a:gd name="connsiteX19" fmla="*/ 757238 w 4514850"/>
              <a:gd name="connsiteY19" fmla="*/ 404812 h 1452562"/>
              <a:gd name="connsiteX20" fmla="*/ 757238 w 4514850"/>
              <a:gd name="connsiteY20" fmla="*/ 457200 h 1452562"/>
              <a:gd name="connsiteX21" fmla="*/ 781050 w 4514850"/>
              <a:gd name="connsiteY21" fmla="*/ 457200 h 1452562"/>
              <a:gd name="connsiteX22" fmla="*/ 781050 w 4514850"/>
              <a:gd name="connsiteY22" fmla="*/ 485775 h 1452562"/>
              <a:gd name="connsiteX23" fmla="*/ 795338 w 4514850"/>
              <a:gd name="connsiteY23" fmla="*/ 485775 h 1452562"/>
              <a:gd name="connsiteX24" fmla="*/ 795338 w 4514850"/>
              <a:gd name="connsiteY24" fmla="*/ 538162 h 1452562"/>
              <a:gd name="connsiteX25" fmla="*/ 823913 w 4514850"/>
              <a:gd name="connsiteY25" fmla="*/ 538162 h 1452562"/>
              <a:gd name="connsiteX26" fmla="*/ 823913 w 4514850"/>
              <a:gd name="connsiteY26" fmla="*/ 595312 h 1452562"/>
              <a:gd name="connsiteX27" fmla="*/ 966788 w 4514850"/>
              <a:gd name="connsiteY27" fmla="*/ 595312 h 1452562"/>
              <a:gd name="connsiteX28" fmla="*/ 966788 w 4514850"/>
              <a:gd name="connsiteY28" fmla="*/ 647700 h 1452562"/>
              <a:gd name="connsiteX29" fmla="*/ 1252538 w 4514850"/>
              <a:gd name="connsiteY29" fmla="*/ 647700 h 1452562"/>
              <a:gd name="connsiteX30" fmla="*/ 1252538 w 4514850"/>
              <a:gd name="connsiteY30" fmla="*/ 704850 h 1452562"/>
              <a:gd name="connsiteX31" fmla="*/ 1276350 w 4514850"/>
              <a:gd name="connsiteY31" fmla="*/ 704850 h 1452562"/>
              <a:gd name="connsiteX32" fmla="*/ 1276350 w 4514850"/>
              <a:gd name="connsiteY32" fmla="*/ 752475 h 1452562"/>
              <a:gd name="connsiteX33" fmla="*/ 1385888 w 4514850"/>
              <a:gd name="connsiteY33" fmla="*/ 752475 h 1452562"/>
              <a:gd name="connsiteX34" fmla="*/ 1385888 w 4514850"/>
              <a:gd name="connsiteY34" fmla="*/ 790575 h 1452562"/>
              <a:gd name="connsiteX35" fmla="*/ 1519238 w 4514850"/>
              <a:gd name="connsiteY35" fmla="*/ 790575 h 1452562"/>
              <a:gd name="connsiteX36" fmla="*/ 1519238 w 4514850"/>
              <a:gd name="connsiteY36" fmla="*/ 838200 h 1452562"/>
              <a:gd name="connsiteX37" fmla="*/ 1700213 w 4514850"/>
              <a:gd name="connsiteY37" fmla="*/ 838200 h 1452562"/>
              <a:gd name="connsiteX38" fmla="*/ 1700213 w 4514850"/>
              <a:gd name="connsiteY38" fmla="*/ 890587 h 1452562"/>
              <a:gd name="connsiteX39" fmla="*/ 2181225 w 4514850"/>
              <a:gd name="connsiteY39" fmla="*/ 890587 h 1452562"/>
              <a:gd name="connsiteX40" fmla="*/ 2181225 w 4514850"/>
              <a:gd name="connsiteY40" fmla="*/ 938212 h 1452562"/>
              <a:gd name="connsiteX41" fmla="*/ 2228850 w 4514850"/>
              <a:gd name="connsiteY41" fmla="*/ 938212 h 1452562"/>
              <a:gd name="connsiteX42" fmla="*/ 2228850 w 4514850"/>
              <a:gd name="connsiteY42" fmla="*/ 1004887 h 1452562"/>
              <a:gd name="connsiteX43" fmla="*/ 2309813 w 4514850"/>
              <a:gd name="connsiteY43" fmla="*/ 1004887 h 1452562"/>
              <a:gd name="connsiteX44" fmla="*/ 2309813 w 4514850"/>
              <a:gd name="connsiteY44" fmla="*/ 1038225 h 1452562"/>
              <a:gd name="connsiteX45" fmla="*/ 2447925 w 4514850"/>
              <a:gd name="connsiteY45" fmla="*/ 1038225 h 1452562"/>
              <a:gd name="connsiteX46" fmla="*/ 2447925 w 4514850"/>
              <a:gd name="connsiteY46" fmla="*/ 1085850 h 1452562"/>
              <a:gd name="connsiteX47" fmla="*/ 2771775 w 4514850"/>
              <a:gd name="connsiteY47" fmla="*/ 1085850 h 1452562"/>
              <a:gd name="connsiteX48" fmla="*/ 2771775 w 4514850"/>
              <a:gd name="connsiteY48" fmla="*/ 1143000 h 1452562"/>
              <a:gd name="connsiteX49" fmla="*/ 3067050 w 4514850"/>
              <a:gd name="connsiteY49" fmla="*/ 1143000 h 1452562"/>
              <a:gd name="connsiteX50" fmla="*/ 3067050 w 4514850"/>
              <a:gd name="connsiteY50" fmla="*/ 1200150 h 1452562"/>
              <a:gd name="connsiteX51" fmla="*/ 3367088 w 4514850"/>
              <a:gd name="connsiteY51" fmla="*/ 1200150 h 1452562"/>
              <a:gd name="connsiteX52" fmla="*/ 3367088 w 4514850"/>
              <a:gd name="connsiteY52" fmla="*/ 1228725 h 1452562"/>
              <a:gd name="connsiteX53" fmla="*/ 3890963 w 4514850"/>
              <a:gd name="connsiteY53" fmla="*/ 1228725 h 1452562"/>
              <a:gd name="connsiteX54" fmla="*/ 3890963 w 4514850"/>
              <a:gd name="connsiteY54" fmla="*/ 1352550 h 1452562"/>
              <a:gd name="connsiteX55" fmla="*/ 4033838 w 4514850"/>
              <a:gd name="connsiteY55" fmla="*/ 1352550 h 1452562"/>
              <a:gd name="connsiteX56" fmla="*/ 4033838 w 4514850"/>
              <a:gd name="connsiteY56" fmla="*/ 1452562 h 1452562"/>
              <a:gd name="connsiteX57" fmla="*/ 4514850 w 4514850"/>
              <a:gd name="connsiteY57" fmla="*/ 1452562 h 145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514850" h="1452562">
                <a:moveTo>
                  <a:pt x="0" y="0"/>
                </a:moveTo>
                <a:lnTo>
                  <a:pt x="95250" y="0"/>
                </a:lnTo>
                <a:lnTo>
                  <a:pt x="95250" y="9525"/>
                </a:lnTo>
                <a:lnTo>
                  <a:pt x="128588" y="9525"/>
                </a:lnTo>
                <a:lnTo>
                  <a:pt x="128588" y="33337"/>
                </a:lnTo>
                <a:lnTo>
                  <a:pt x="223838" y="33337"/>
                </a:lnTo>
                <a:lnTo>
                  <a:pt x="223838" y="76200"/>
                </a:lnTo>
                <a:lnTo>
                  <a:pt x="290513" y="76200"/>
                </a:lnTo>
                <a:lnTo>
                  <a:pt x="290513" y="114300"/>
                </a:lnTo>
                <a:lnTo>
                  <a:pt x="481013" y="114300"/>
                </a:lnTo>
                <a:lnTo>
                  <a:pt x="481013" y="176212"/>
                </a:lnTo>
                <a:lnTo>
                  <a:pt x="557213" y="176212"/>
                </a:lnTo>
                <a:lnTo>
                  <a:pt x="557213" y="228600"/>
                </a:lnTo>
                <a:lnTo>
                  <a:pt x="590550" y="228600"/>
                </a:lnTo>
                <a:lnTo>
                  <a:pt x="590550" y="319087"/>
                </a:lnTo>
                <a:lnTo>
                  <a:pt x="633413" y="319087"/>
                </a:lnTo>
                <a:lnTo>
                  <a:pt x="633413" y="357187"/>
                </a:lnTo>
                <a:lnTo>
                  <a:pt x="685800" y="357187"/>
                </a:lnTo>
                <a:lnTo>
                  <a:pt x="685800" y="404812"/>
                </a:lnTo>
                <a:lnTo>
                  <a:pt x="757238" y="404812"/>
                </a:lnTo>
                <a:lnTo>
                  <a:pt x="757238" y="457200"/>
                </a:lnTo>
                <a:lnTo>
                  <a:pt x="781050" y="457200"/>
                </a:lnTo>
                <a:lnTo>
                  <a:pt x="781050" y="485775"/>
                </a:lnTo>
                <a:lnTo>
                  <a:pt x="795338" y="485775"/>
                </a:lnTo>
                <a:lnTo>
                  <a:pt x="795338" y="538162"/>
                </a:lnTo>
                <a:lnTo>
                  <a:pt x="823913" y="538162"/>
                </a:lnTo>
                <a:lnTo>
                  <a:pt x="823913" y="595312"/>
                </a:lnTo>
                <a:lnTo>
                  <a:pt x="966788" y="595312"/>
                </a:lnTo>
                <a:lnTo>
                  <a:pt x="966788" y="647700"/>
                </a:lnTo>
                <a:lnTo>
                  <a:pt x="1252538" y="647700"/>
                </a:lnTo>
                <a:lnTo>
                  <a:pt x="1252538" y="704850"/>
                </a:lnTo>
                <a:lnTo>
                  <a:pt x="1276350" y="704850"/>
                </a:lnTo>
                <a:lnTo>
                  <a:pt x="1276350" y="752475"/>
                </a:lnTo>
                <a:lnTo>
                  <a:pt x="1385888" y="752475"/>
                </a:lnTo>
                <a:lnTo>
                  <a:pt x="1385888" y="790575"/>
                </a:lnTo>
                <a:lnTo>
                  <a:pt x="1519238" y="790575"/>
                </a:lnTo>
                <a:lnTo>
                  <a:pt x="1519238" y="838200"/>
                </a:lnTo>
                <a:lnTo>
                  <a:pt x="1700213" y="838200"/>
                </a:lnTo>
                <a:lnTo>
                  <a:pt x="1700213" y="890587"/>
                </a:lnTo>
                <a:lnTo>
                  <a:pt x="2181225" y="890587"/>
                </a:lnTo>
                <a:lnTo>
                  <a:pt x="2181225" y="938212"/>
                </a:lnTo>
                <a:lnTo>
                  <a:pt x="2228850" y="938212"/>
                </a:lnTo>
                <a:lnTo>
                  <a:pt x="2228850" y="1004887"/>
                </a:lnTo>
                <a:lnTo>
                  <a:pt x="2309813" y="1004887"/>
                </a:lnTo>
                <a:lnTo>
                  <a:pt x="2309813" y="1038225"/>
                </a:lnTo>
                <a:lnTo>
                  <a:pt x="2447925" y="1038225"/>
                </a:lnTo>
                <a:lnTo>
                  <a:pt x="2447925" y="1085850"/>
                </a:lnTo>
                <a:lnTo>
                  <a:pt x="2771775" y="1085850"/>
                </a:lnTo>
                <a:lnTo>
                  <a:pt x="2771775" y="1143000"/>
                </a:lnTo>
                <a:lnTo>
                  <a:pt x="3067050" y="1143000"/>
                </a:lnTo>
                <a:lnTo>
                  <a:pt x="3067050" y="1200150"/>
                </a:lnTo>
                <a:lnTo>
                  <a:pt x="3367088" y="1200150"/>
                </a:lnTo>
                <a:lnTo>
                  <a:pt x="3367088" y="1228725"/>
                </a:lnTo>
                <a:lnTo>
                  <a:pt x="3890963" y="1228725"/>
                </a:lnTo>
                <a:lnTo>
                  <a:pt x="3890963" y="1352550"/>
                </a:lnTo>
                <a:lnTo>
                  <a:pt x="4033838" y="1352550"/>
                </a:lnTo>
                <a:lnTo>
                  <a:pt x="4033838" y="1452562"/>
                </a:lnTo>
                <a:lnTo>
                  <a:pt x="4514850" y="1452562"/>
                </a:lnTo>
              </a:path>
            </a:pathLst>
          </a:custGeom>
          <a:noFill/>
          <a:ln w="38100">
            <a:solidFill>
              <a:srgbClr val="D22F5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rtlCol="0" anchor="ctr"/>
          <a:lstStyle/>
          <a:p>
            <a:pPr algn="ctr"/>
            <a:endParaRPr lang="en-GB"/>
          </a:p>
        </p:txBody>
      </p:sp>
      <p:sp>
        <p:nvSpPr>
          <p:cNvPr id="209" name="Arrow: Striped Right 208">
            <a:extLst>
              <a:ext uri="{FF2B5EF4-FFF2-40B4-BE49-F238E27FC236}">
                <a16:creationId xmlns:a16="http://schemas.microsoft.com/office/drawing/2014/main" id="{6F9A15A2-973C-4B5F-A5EC-A9C2254D91AC}"/>
              </a:ext>
            </a:extLst>
          </p:cNvPr>
          <p:cNvSpPr/>
          <p:nvPr/>
        </p:nvSpPr>
        <p:spPr>
          <a:xfrm rot="10800000">
            <a:off x="7524354" y="2564611"/>
            <a:ext cx="308222" cy="388980"/>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83" name="Group 82">
            <a:extLst>
              <a:ext uri="{FF2B5EF4-FFF2-40B4-BE49-F238E27FC236}">
                <a16:creationId xmlns:a16="http://schemas.microsoft.com/office/drawing/2014/main" id="{BB2B0D94-5BD6-4953-B82F-C6600985A475}"/>
              </a:ext>
            </a:extLst>
          </p:cNvPr>
          <p:cNvGrpSpPr/>
          <p:nvPr/>
        </p:nvGrpSpPr>
        <p:grpSpPr>
          <a:xfrm>
            <a:off x="0" y="970050"/>
            <a:ext cx="12192000" cy="196535"/>
            <a:chOff x="947095" y="911184"/>
            <a:chExt cx="4757379" cy="210033"/>
          </a:xfrm>
        </p:grpSpPr>
        <p:sp>
          <p:nvSpPr>
            <p:cNvPr id="85" name="Rectangle 84">
              <a:extLst>
                <a:ext uri="{FF2B5EF4-FFF2-40B4-BE49-F238E27FC236}">
                  <a16:creationId xmlns:a16="http://schemas.microsoft.com/office/drawing/2014/main" id="{6DB00E03-71CC-4050-9753-BC7035E93BB4}"/>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9" name="Rectangle 88">
              <a:extLst>
                <a:ext uri="{FF2B5EF4-FFF2-40B4-BE49-F238E27FC236}">
                  <a16:creationId xmlns:a16="http://schemas.microsoft.com/office/drawing/2014/main" id="{A4E45B56-180B-49C5-AA96-9538BB506477}"/>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0" name="Rectangle 89">
              <a:extLst>
                <a:ext uri="{FF2B5EF4-FFF2-40B4-BE49-F238E27FC236}">
                  <a16:creationId xmlns:a16="http://schemas.microsoft.com/office/drawing/2014/main" id="{1004D6B9-1244-4372-AE27-2723B8356FA4}"/>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1050714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72F736AC-06D3-4E0A-BC0A-439675A673F3}"/>
              </a:ext>
            </a:extLst>
          </p:cNvPr>
          <p:cNvGraphicFramePr>
            <a:graphicFrameLocks noGrp="1"/>
          </p:cNvGraphicFramePr>
          <p:nvPr>
            <p:extLst>
              <p:ext uri="{D42A27DB-BD31-4B8C-83A1-F6EECF244321}">
                <p14:modId xmlns:p14="http://schemas.microsoft.com/office/powerpoint/2010/main" val="3071783664"/>
              </p:ext>
            </p:extLst>
          </p:nvPr>
        </p:nvGraphicFramePr>
        <p:xfrm>
          <a:off x="-2070" y="1337280"/>
          <a:ext cx="12194071" cy="3743400"/>
        </p:xfrm>
        <a:graphic>
          <a:graphicData uri="http://schemas.openxmlformats.org/drawingml/2006/table">
            <a:tbl>
              <a:tblPr>
                <a:tableStyleId>{5C22544A-7EE6-4342-B048-85BDC9FD1C3A}</a:tableStyleId>
              </a:tblPr>
              <a:tblGrid>
                <a:gridCol w="2365688">
                  <a:extLst>
                    <a:ext uri="{9D8B030D-6E8A-4147-A177-3AD203B41FA5}">
                      <a16:colId xmlns:a16="http://schemas.microsoft.com/office/drawing/2014/main" val="20000"/>
                    </a:ext>
                  </a:extLst>
                </a:gridCol>
                <a:gridCol w="1900651">
                  <a:extLst>
                    <a:ext uri="{9D8B030D-6E8A-4147-A177-3AD203B41FA5}">
                      <a16:colId xmlns:a16="http://schemas.microsoft.com/office/drawing/2014/main" val="20001"/>
                    </a:ext>
                  </a:extLst>
                </a:gridCol>
                <a:gridCol w="3736732">
                  <a:extLst>
                    <a:ext uri="{9D8B030D-6E8A-4147-A177-3AD203B41FA5}">
                      <a16:colId xmlns:a16="http://schemas.microsoft.com/office/drawing/2014/main" val="20006"/>
                    </a:ext>
                  </a:extLst>
                </a:gridCol>
                <a:gridCol w="1397000">
                  <a:extLst>
                    <a:ext uri="{9D8B030D-6E8A-4147-A177-3AD203B41FA5}">
                      <a16:colId xmlns:a16="http://schemas.microsoft.com/office/drawing/2014/main" val="20005"/>
                    </a:ext>
                  </a:extLst>
                </a:gridCol>
                <a:gridCol w="1397000">
                  <a:extLst>
                    <a:ext uri="{9D8B030D-6E8A-4147-A177-3AD203B41FA5}">
                      <a16:colId xmlns:a16="http://schemas.microsoft.com/office/drawing/2014/main" val="20003"/>
                    </a:ext>
                  </a:extLst>
                </a:gridCol>
                <a:gridCol w="1397000">
                  <a:extLst>
                    <a:ext uri="{9D8B030D-6E8A-4147-A177-3AD203B41FA5}">
                      <a16:colId xmlns:a16="http://schemas.microsoft.com/office/drawing/2014/main" val="20004"/>
                    </a:ext>
                  </a:extLst>
                </a:gridCol>
              </a:tblGrid>
              <a:tr h="655281">
                <a:tc gridSpan="2">
                  <a:txBody>
                    <a:bodyPr/>
                    <a:lstStyle/>
                    <a:p>
                      <a:endParaRPr lang="en-GB" sz="1000" dirty="0">
                        <a:solidFill>
                          <a:schemeClr val="tx1">
                            <a:lumMod val="75000"/>
                            <a:lumOff val="25000"/>
                          </a:schemeClr>
                        </a:solidFill>
                      </a:endParaRPr>
                    </a:p>
                  </a:txBody>
                  <a:tcPr marT="72000" marB="72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dirty="0"/>
                    </a:p>
                  </a:txBody>
                  <a:tcPr marL="0" marR="0" marT="0" marB="0">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spcAft>
                          <a:spcPts val="300"/>
                        </a:spcAft>
                      </a:pPr>
                      <a:r>
                        <a:rPr lang="en-GB" sz="1200" b="1" dirty="0">
                          <a:solidFill>
                            <a:schemeClr val="bg1"/>
                          </a:solidFill>
                        </a:rPr>
                        <a:t>MACITENTAN</a:t>
                      </a:r>
                      <a:endParaRPr lang="en-GB" sz="1200" b="1" baseline="30000" dirty="0">
                        <a:solidFill>
                          <a:schemeClr val="bg1"/>
                        </a:solidFill>
                      </a:endParaRPr>
                    </a:p>
                    <a:p>
                      <a:pPr algn="ctr">
                        <a:spcAft>
                          <a:spcPts val="300"/>
                        </a:spcAft>
                      </a:pPr>
                      <a:r>
                        <a:rPr lang="en-GB" sz="1000" b="1" dirty="0">
                          <a:solidFill>
                            <a:schemeClr val="bg1"/>
                          </a:solidFill>
                        </a:rPr>
                        <a:t>No of events/</a:t>
                      </a:r>
                      <a:br>
                        <a:rPr lang="en-GB" sz="1000" b="1" dirty="0">
                          <a:solidFill>
                            <a:schemeClr val="bg1"/>
                          </a:solidFill>
                        </a:rPr>
                      </a:br>
                      <a:r>
                        <a:rPr lang="en-GB" sz="1000" b="1" dirty="0">
                          <a:solidFill>
                            <a:schemeClr val="bg1"/>
                          </a:solidFill>
                        </a:rPr>
                        <a:t>No of patients</a:t>
                      </a:r>
                      <a:endParaRPr lang="en-GB" sz="1000" b="1" baseline="30000" dirty="0">
                        <a:solidFill>
                          <a:schemeClr val="bg1"/>
                        </a:solidFill>
                      </a:endParaRPr>
                    </a:p>
                  </a:txBody>
                  <a:tcPr marL="36000" marR="36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spcAft>
                          <a:spcPts val="300"/>
                        </a:spcAft>
                      </a:pPr>
                      <a:r>
                        <a:rPr lang="en-GB" sz="1200" b="1" dirty="0">
                          <a:solidFill>
                            <a:schemeClr val="bg1"/>
                          </a:solidFill>
                        </a:rPr>
                        <a:t>PLACEBO</a:t>
                      </a:r>
                    </a:p>
                    <a:p>
                      <a:pPr algn="ctr">
                        <a:spcAft>
                          <a:spcPts val="300"/>
                        </a:spcAft>
                      </a:pPr>
                      <a:r>
                        <a:rPr lang="en-GB" sz="1000" b="1" dirty="0">
                          <a:solidFill>
                            <a:schemeClr val="bg1"/>
                          </a:solidFill>
                        </a:rPr>
                        <a:t>No of events/</a:t>
                      </a:r>
                      <a:br>
                        <a:rPr lang="en-GB" sz="1000" b="1" dirty="0">
                          <a:solidFill>
                            <a:schemeClr val="bg1"/>
                          </a:solidFill>
                        </a:rPr>
                      </a:br>
                      <a:r>
                        <a:rPr lang="en-GB" sz="1000" b="1" dirty="0">
                          <a:solidFill>
                            <a:schemeClr val="bg1"/>
                          </a:solidFill>
                        </a:rPr>
                        <a:t>No of patients</a:t>
                      </a:r>
                      <a:endParaRPr lang="en-GB" sz="1000" b="1" baseline="30000" dirty="0">
                        <a:solidFill>
                          <a:schemeClr val="bg1"/>
                        </a:solidFill>
                      </a:endParaRPr>
                    </a:p>
                  </a:txBody>
                  <a:tcPr marL="36000" marR="36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1219170" rtl="0" eaLnBrk="1" fontAlgn="auto" latinLnBrk="0" hangingPunct="1">
                        <a:lnSpc>
                          <a:spcPct val="100000"/>
                        </a:lnSpc>
                        <a:spcBef>
                          <a:spcPts val="0"/>
                        </a:spcBef>
                        <a:spcAft>
                          <a:spcPts val="300"/>
                        </a:spcAft>
                        <a:buClrTx/>
                        <a:buSzTx/>
                        <a:buFontTx/>
                        <a:buNone/>
                        <a:tabLst/>
                        <a:defRPr/>
                      </a:pPr>
                      <a:r>
                        <a:rPr lang="en-GB" sz="1200" b="1" dirty="0">
                          <a:solidFill>
                            <a:schemeClr val="bg1"/>
                          </a:solidFill>
                        </a:rPr>
                        <a:t>HAZARD</a:t>
                      </a:r>
                      <a:br>
                        <a:rPr lang="en-GB" sz="1200" b="1" dirty="0">
                          <a:solidFill>
                            <a:schemeClr val="bg1"/>
                          </a:solidFill>
                        </a:rPr>
                      </a:br>
                      <a:r>
                        <a:rPr lang="en-GB" sz="1200" b="1" dirty="0">
                          <a:solidFill>
                            <a:schemeClr val="bg1"/>
                          </a:solidFill>
                        </a:rPr>
                        <a:t>RATIO</a:t>
                      </a:r>
                    </a:p>
                    <a:p>
                      <a:pPr marL="0" marR="0" lvl="0" indent="0" algn="ctr" defTabSz="1219170" rtl="0" eaLnBrk="1" fontAlgn="auto" latinLnBrk="0" hangingPunct="1">
                        <a:lnSpc>
                          <a:spcPct val="100000"/>
                        </a:lnSpc>
                        <a:spcBef>
                          <a:spcPts val="0"/>
                        </a:spcBef>
                        <a:spcAft>
                          <a:spcPts val="300"/>
                        </a:spcAft>
                        <a:buClrTx/>
                        <a:buSzTx/>
                        <a:buFontTx/>
                        <a:buNone/>
                        <a:tabLst/>
                        <a:defRPr/>
                      </a:pPr>
                      <a:r>
                        <a:rPr lang="en-GB" sz="1050" b="1" dirty="0">
                          <a:solidFill>
                            <a:schemeClr val="bg1"/>
                          </a:solidFill>
                        </a:rPr>
                        <a:t>(95% CI)</a:t>
                      </a:r>
                      <a:endParaRPr lang="en-GB" sz="1050" b="1" baseline="30000" dirty="0">
                        <a:solidFill>
                          <a:schemeClr val="bg1"/>
                        </a:solidFill>
                      </a:endParaRPr>
                    </a:p>
                  </a:txBody>
                  <a:tcPr marL="36000" marR="36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88000">
                <a:tc gridSpan="2">
                  <a:txBody>
                    <a:bodyPr/>
                    <a:lstStyle/>
                    <a:p>
                      <a:pPr marL="0" indent="0"/>
                      <a:r>
                        <a:rPr lang="en-GB" sz="1200" b="1" dirty="0">
                          <a:solidFill>
                            <a:schemeClr val="tx1"/>
                          </a:solidFill>
                        </a:rPr>
                        <a:t> FUNCTIONAL CLASS (FC)</a:t>
                      </a:r>
                    </a:p>
                  </a:txBody>
                  <a:tcPr marL="36000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gridSpan="4">
                  <a:txBody>
                    <a:bodyPr/>
                    <a:lstStyle/>
                    <a:p>
                      <a:endParaRPr lang="en-GB" dirty="0"/>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b="1" dirty="0"/>
                    </a:p>
                  </a:txBody>
                  <a:tcPr marL="0" marR="0" marT="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000" b="1" dirty="0"/>
                    </a:p>
                  </a:txBody>
                  <a:tcPr marL="0" marR="0" marT="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200" b="1" dirty="0">
                        <a:solidFill>
                          <a:schemeClr val="bg1"/>
                        </a:solidFill>
                      </a:endParaRPr>
                    </a:p>
                  </a:txBody>
                  <a:tcPr marL="0" marR="0" marT="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88000">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mn-cs"/>
                        </a:rPr>
                        <a:t>FC I/II</a:t>
                      </a:r>
                      <a:endParaRPr kumimoji="0" lang="en-GB" sz="1200" b="1" i="0" u="none" strike="noStrike" kern="1200" cap="none" spc="0" normalizeH="0" baseline="30000" noProof="0" dirty="0">
                        <a:ln>
                          <a:noFill/>
                        </a:ln>
                        <a:solidFill>
                          <a:schemeClr val="tx1"/>
                        </a:solidFill>
                        <a:effectLst/>
                        <a:uLnTx/>
                        <a:uFillTx/>
                        <a:latin typeface="+mn-lt"/>
                        <a:ea typeface="+mn-ea"/>
                        <a:cs typeface="+mn-cs"/>
                      </a:endParaRPr>
                    </a:p>
                  </a:txBody>
                  <a:tcPr marL="648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sz="1200" dirty="0"/>
                    </a:p>
                  </a:txBody>
                  <a:tcPr marL="0" marR="0" marT="0" marB="0" anchor="ctr">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1100" b="1" i="0" u="none" strike="noStrike" kern="1200" cap="none" spc="0" normalizeH="0" baseline="0" noProof="0" dirty="0">
                          <a:ln>
                            <a:noFill/>
                          </a:ln>
                          <a:solidFill>
                            <a:schemeClr val="bg1"/>
                          </a:solidFill>
                          <a:effectLst/>
                          <a:uLnTx/>
                          <a:uFillTx/>
                          <a:latin typeface="+mn-lt"/>
                          <a:ea typeface="+mn-ea"/>
                          <a:cs typeface="+mn-cs"/>
                        </a:rPr>
                        <a:t>25/121</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100" b="1" dirty="0">
                          <a:solidFill>
                            <a:schemeClr val="bg1"/>
                          </a:solidFill>
                        </a:rPr>
                        <a:t>41/130</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mn-lt"/>
                          <a:ea typeface="+mn-ea"/>
                          <a:cs typeface="+mn-cs"/>
                        </a:rPr>
                        <a:t>0.58 (0.35, 0.95)</a:t>
                      </a:r>
                      <a:endParaRPr kumimoji="0" lang="en-GB" sz="1100" b="1" i="0" u="none" strike="noStrike" kern="1200" cap="none" spc="0" normalizeH="0" baseline="30000" noProof="0" dirty="0">
                        <a:ln>
                          <a:noFill/>
                        </a:ln>
                        <a:solidFill>
                          <a:schemeClr val="bg1"/>
                        </a:solidFill>
                        <a:effectLst/>
                        <a:uLnTx/>
                        <a:uFillTx/>
                        <a:latin typeface="+mn-lt"/>
                        <a:ea typeface="+mn-ea"/>
                        <a:cs typeface="+mn-cs"/>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2"/>
                  </a:ext>
                </a:extLst>
              </a:tr>
              <a:tr h="288000">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mn-cs"/>
                        </a:rPr>
                        <a:t>FC III/IV</a:t>
                      </a:r>
                      <a:endParaRPr kumimoji="0" lang="en-GB" sz="1200" b="1" i="0" u="none" strike="noStrike" kern="1200" cap="none" spc="0" normalizeH="0" baseline="30000" noProof="0" dirty="0">
                        <a:ln>
                          <a:noFill/>
                        </a:ln>
                        <a:solidFill>
                          <a:schemeClr val="tx1"/>
                        </a:solidFill>
                        <a:effectLst/>
                        <a:uLnTx/>
                        <a:uFillTx/>
                        <a:latin typeface="+mn-lt"/>
                        <a:ea typeface="+mn-ea"/>
                        <a:cs typeface="+mn-cs"/>
                      </a:endParaRPr>
                    </a:p>
                  </a:txBody>
                  <a:tcPr marL="648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c>
                  <a:txBody>
                    <a:bodyPr/>
                    <a:lstStyle/>
                    <a:p>
                      <a:endParaRPr lang="en-GB" sz="1200" dirty="0"/>
                    </a:p>
                  </a:txBody>
                  <a:tcPr marL="0" marR="0" marT="0" marB="0" anchor="ctr">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mn-lt"/>
                          <a:ea typeface="+mn-ea"/>
                          <a:cs typeface="+mn-cs"/>
                        </a:rPr>
                        <a:t>51/121</a:t>
                      </a:r>
                      <a:endParaRPr kumimoji="0" lang="en-GB" sz="1100" b="1" i="0" u="none" strike="noStrike" kern="1200" cap="none" spc="0" normalizeH="0" baseline="30000" noProof="0" dirty="0">
                        <a:ln>
                          <a:noFill/>
                        </a:ln>
                        <a:solidFill>
                          <a:schemeClr val="bg1"/>
                        </a:solidFill>
                        <a:effectLst/>
                        <a:uLnTx/>
                        <a:uFillTx/>
                        <a:latin typeface="+mn-lt"/>
                        <a:ea typeface="+mn-ea"/>
                        <a:cs typeface="+mn-cs"/>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75/120</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0.49 (0.35, 0.71)</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4"/>
                  </a:ext>
                </a:extLst>
              </a:tr>
              <a:tr h="288000">
                <a:tc gridSpan="2">
                  <a:txBody>
                    <a:bodyPr/>
                    <a:lstStyle/>
                    <a:p>
                      <a:pPr marL="0" indent="0"/>
                      <a:r>
                        <a:rPr lang="en-GB" sz="1200" b="1" dirty="0">
                          <a:solidFill>
                            <a:schemeClr val="tx1"/>
                          </a:solidFill>
                        </a:rPr>
                        <a:t> DISEASE AETIOLOGY</a:t>
                      </a:r>
                    </a:p>
                  </a:txBody>
                  <a:tcPr marL="360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gridSpan="4">
                  <a:txBody>
                    <a:bodyPr/>
                    <a:lstStyle/>
                    <a:p>
                      <a:endParaRPr lang="en-GB" dirty="0"/>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100" b="1" dirty="0">
                        <a:solidFill>
                          <a:schemeClr val="bg1"/>
                        </a:solidFill>
                      </a:endParaRPr>
                    </a:p>
                  </a:txBody>
                  <a:tcPr marL="0" marR="0" marT="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100" b="1" dirty="0">
                        <a:solidFill>
                          <a:schemeClr val="bg1"/>
                        </a:solidFill>
                      </a:endParaRPr>
                    </a:p>
                  </a:txBody>
                  <a:tcPr marL="0" marR="0" marT="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100" b="1" dirty="0">
                        <a:solidFill>
                          <a:schemeClr val="bg1"/>
                        </a:solidFill>
                      </a:endParaRPr>
                    </a:p>
                  </a:txBody>
                  <a:tcPr marL="0" marR="0" marT="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88000">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mn-cs"/>
                        </a:rPr>
                        <a:t>Collagen vascular disease</a:t>
                      </a:r>
                      <a:endParaRPr kumimoji="0" lang="en-GB" sz="1200" b="1" i="0" u="none" strike="noStrike" kern="1200" cap="none" spc="0" normalizeH="0" baseline="30000" noProof="0" dirty="0">
                        <a:ln>
                          <a:noFill/>
                        </a:ln>
                        <a:solidFill>
                          <a:schemeClr val="tx1"/>
                        </a:solidFill>
                        <a:effectLst/>
                        <a:uLnTx/>
                        <a:uFillTx/>
                        <a:latin typeface="+mn-lt"/>
                        <a:ea typeface="+mn-ea"/>
                        <a:cs typeface="+mn-cs"/>
                      </a:endParaRPr>
                    </a:p>
                  </a:txBody>
                  <a:tcPr marL="648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sz="1200" dirty="0"/>
                    </a:p>
                  </a:txBody>
                  <a:tcPr marL="0" marR="0" marT="0" marB="0" anchor="ctr">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mn-lt"/>
                          <a:ea typeface="+mn-ea"/>
                          <a:cs typeface="+mn-cs"/>
                        </a:rPr>
                        <a:t>20/73</a:t>
                      </a:r>
                      <a:endParaRPr kumimoji="0" lang="en-GB" sz="1100" b="1" i="0" u="none" strike="noStrike" kern="1200" cap="none" spc="0" normalizeH="0" baseline="30000" noProof="0" dirty="0">
                        <a:ln>
                          <a:noFill/>
                        </a:ln>
                        <a:solidFill>
                          <a:schemeClr val="bg1"/>
                        </a:solidFill>
                        <a:effectLst/>
                        <a:uLnTx/>
                        <a:uFillTx/>
                        <a:latin typeface="+mn-lt"/>
                        <a:ea typeface="+mn-ea"/>
                        <a:cs typeface="+mn-cs"/>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100" b="1" dirty="0">
                          <a:solidFill>
                            <a:schemeClr val="bg1"/>
                          </a:solidFill>
                        </a:rPr>
                        <a:t>31/82</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100" b="1" dirty="0">
                          <a:solidFill>
                            <a:schemeClr val="bg1"/>
                          </a:solidFill>
                        </a:rPr>
                        <a:t>0.58 (0.33, 1.02)</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5"/>
                  </a:ext>
                </a:extLst>
              </a:tr>
              <a:tr h="288000">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mn-cs"/>
                        </a:rPr>
                        <a:t>Congenital shunts</a:t>
                      </a:r>
                      <a:endParaRPr kumimoji="0" lang="en-GB" sz="1200" b="1" i="0" u="none" strike="noStrike" kern="1200" cap="none" spc="0" normalizeH="0" baseline="30000" noProof="0" dirty="0">
                        <a:ln>
                          <a:noFill/>
                        </a:ln>
                        <a:solidFill>
                          <a:schemeClr val="tx1"/>
                        </a:solidFill>
                        <a:effectLst/>
                        <a:uLnTx/>
                        <a:uFillTx/>
                        <a:latin typeface="+mn-lt"/>
                        <a:ea typeface="+mn-ea"/>
                        <a:cs typeface="+mn-cs"/>
                      </a:endParaRPr>
                    </a:p>
                  </a:txBody>
                  <a:tcPr marL="648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sz="1200" dirty="0"/>
                    </a:p>
                  </a:txBody>
                  <a:tcPr marL="0" marR="0" marT="0" marB="0" anchor="ctr">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4/21</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100" b="1" dirty="0">
                          <a:solidFill>
                            <a:schemeClr val="bg1"/>
                          </a:solidFill>
                        </a:rPr>
                        <a:t>10/26</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100" b="1" dirty="0">
                          <a:solidFill>
                            <a:schemeClr val="bg1"/>
                          </a:solidFill>
                        </a:rPr>
                        <a:t>0.41 (0.13, 1.31)</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6"/>
                  </a:ext>
                </a:extLst>
              </a:tr>
              <a:tr h="288000">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mn-cs"/>
                        </a:rPr>
                        <a:t>Idiopathic/other</a:t>
                      </a:r>
                      <a:endParaRPr kumimoji="0" lang="en-GB" sz="1200" b="1" i="0" u="none" strike="noStrike" kern="1200" cap="none" spc="0" normalizeH="0" baseline="30000" noProof="0" dirty="0">
                        <a:ln>
                          <a:noFill/>
                        </a:ln>
                        <a:solidFill>
                          <a:schemeClr val="tx1"/>
                        </a:solidFill>
                        <a:effectLst/>
                        <a:uLnTx/>
                        <a:uFillTx/>
                        <a:latin typeface="+mn-lt"/>
                        <a:ea typeface="+mn-ea"/>
                        <a:cs typeface="+mn-cs"/>
                      </a:endParaRPr>
                    </a:p>
                  </a:txBody>
                  <a:tcPr marL="648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sz="1200" dirty="0"/>
                    </a:p>
                  </a:txBody>
                  <a:tcPr marL="0" marR="0" marT="0" marB="0" anchor="ctr">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mn-lt"/>
                          <a:ea typeface="+mn-ea"/>
                          <a:cs typeface="+mn-cs"/>
                        </a:rPr>
                        <a:t>52/147</a:t>
                      </a:r>
                      <a:endParaRPr kumimoji="0" lang="en-GB" sz="1100" b="1" i="0" u="none" strike="noStrike" kern="1200" cap="none" spc="0" normalizeH="0" baseline="30000" noProof="0" dirty="0">
                        <a:ln>
                          <a:noFill/>
                        </a:ln>
                        <a:solidFill>
                          <a:schemeClr val="bg1"/>
                        </a:solidFill>
                        <a:effectLst/>
                        <a:uLnTx/>
                        <a:uFillTx/>
                        <a:latin typeface="+mn-lt"/>
                        <a:ea typeface="+mn-ea"/>
                        <a:cs typeface="+mn-cs"/>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75/140</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0.53 (0.37, 0.76)</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8"/>
                  </a:ext>
                </a:extLst>
              </a:tr>
              <a:tr h="2880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GENDER</a:t>
                      </a:r>
                    </a:p>
                  </a:txBody>
                  <a:tcPr marL="360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endParaRPr>
                    </a:p>
                  </a:txBody>
                  <a:tcPr marL="360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endParaRPr lang="en-GB" sz="1200" dirty="0"/>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100" b="1" dirty="0">
                        <a:solidFill>
                          <a:schemeClr val="tx1"/>
                        </a:solidFill>
                      </a:endParaRPr>
                    </a:p>
                  </a:txBody>
                  <a:tcPr marL="0" marR="0" marT="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GB" sz="1100" b="1" baseline="30000" dirty="0">
                        <a:solidFill>
                          <a:schemeClr val="bg1"/>
                        </a:solidFill>
                      </a:endParaRPr>
                    </a:p>
                  </a:txBody>
                  <a:tcPr marL="0" marR="0" marT="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GB" sz="1100" b="1" dirty="0">
                        <a:solidFill>
                          <a:schemeClr val="bg1"/>
                        </a:solidFill>
                      </a:endParaRPr>
                    </a:p>
                  </a:txBody>
                  <a:tcPr marL="0" marR="0" marT="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288000">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mn-cs"/>
                        </a:rPr>
                        <a:t>Male</a:t>
                      </a:r>
                      <a:endParaRPr lang="en-GB" sz="1200" b="1" baseline="30000" dirty="0">
                        <a:solidFill>
                          <a:schemeClr val="tx1"/>
                        </a:solidFill>
                      </a:endParaRPr>
                    </a:p>
                  </a:txBody>
                  <a:tcPr marL="648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endParaRPr lang="en-GB" sz="1200" dirty="0"/>
                    </a:p>
                  </a:txBody>
                  <a:tcPr marL="0" marR="0" marT="0" marB="0" anchor="ctr">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bg1"/>
                          </a:solidFill>
                        </a:rPr>
                        <a:t>16/48</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100" b="1" dirty="0">
                          <a:solidFill>
                            <a:schemeClr val="bg1"/>
                          </a:solidFill>
                        </a:rPr>
                        <a:t>35/65</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100" b="1" dirty="0">
                          <a:solidFill>
                            <a:schemeClr val="bg1"/>
                          </a:solidFill>
                        </a:rPr>
                        <a:t>0.49 (0.27, 0.89)</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508898560"/>
                  </a:ext>
                </a:extLst>
              </a:tr>
              <a:tr h="288000">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mn-cs"/>
                        </a:rPr>
                        <a:t>Female</a:t>
                      </a:r>
                      <a:endParaRPr lang="en-GB" sz="1200" b="1" baseline="30000" dirty="0">
                        <a:solidFill>
                          <a:schemeClr val="tx1"/>
                        </a:solidFill>
                      </a:endParaRPr>
                    </a:p>
                  </a:txBody>
                  <a:tcPr marL="648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endParaRPr lang="en-GB" sz="1200" dirty="0"/>
                    </a:p>
                  </a:txBody>
                  <a:tcPr marL="0" marR="0" marT="0" marB="0" anchor="ctr">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bg1"/>
                          </a:solidFill>
                        </a:rPr>
                        <a:t>60/194</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100" b="1" dirty="0">
                          <a:solidFill>
                            <a:schemeClr val="bg1"/>
                          </a:solidFill>
                        </a:rPr>
                        <a:t>81/185</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100" b="1" dirty="0">
                          <a:solidFill>
                            <a:schemeClr val="bg1"/>
                          </a:solidFill>
                        </a:rPr>
                        <a:t>0.57 (0.41, 0.80)</a:t>
                      </a:r>
                      <a:endParaRPr lang="en-GB" sz="1100" b="1"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739200076"/>
                  </a:ext>
                </a:extLst>
              </a:tr>
            </a:tbl>
          </a:graphicData>
        </a:graphic>
      </p:graphicFrame>
      <p:sp>
        <p:nvSpPr>
          <p:cNvPr id="4" name="Title 3"/>
          <p:cNvSpPr>
            <a:spLocks noGrp="1"/>
          </p:cNvSpPr>
          <p:nvPr>
            <p:ph type="title"/>
          </p:nvPr>
        </p:nvSpPr>
        <p:spPr>
          <a:xfrm>
            <a:off x="163137" y="439573"/>
            <a:ext cx="11921011" cy="515777"/>
          </a:xfrm>
        </p:spPr>
        <p:txBody>
          <a:bodyPr/>
          <a:lstStyle/>
          <a:p>
            <a:r>
              <a:rPr lang="en-GB" dirty="0"/>
              <a:t>Macitentan IS efficacious across gender, functional class and disease aetiology</a:t>
            </a:r>
            <a:r>
              <a:rPr lang="en-GB" baseline="30000" dirty="0"/>
              <a:t>1,2</a:t>
            </a:r>
            <a:endParaRPr lang="en-GB" sz="1800" baseline="30000" dirty="0"/>
          </a:p>
        </p:txBody>
      </p:sp>
      <p:sp>
        <p:nvSpPr>
          <p:cNvPr id="5" name="Text Placeholder 4"/>
          <p:cNvSpPr>
            <a:spLocks noGrp="1"/>
          </p:cNvSpPr>
          <p:nvPr>
            <p:ph type="body" sz="quarter" idx="16"/>
          </p:nvPr>
        </p:nvSpPr>
        <p:spPr>
          <a:xfrm>
            <a:off x="1948940" y="6197134"/>
            <a:ext cx="7164000" cy="530714"/>
          </a:xfrm>
        </p:spPr>
        <p:txBody>
          <a:bodyPr/>
          <a:lstStyle/>
          <a:p>
            <a:r>
              <a:rPr lang="en-GB" b="1" dirty="0"/>
              <a:t>References</a:t>
            </a:r>
            <a:r>
              <a:rPr lang="en-GB" dirty="0"/>
              <a:t>: </a:t>
            </a:r>
            <a:r>
              <a:rPr lang="en-GB" b="1" dirty="0"/>
              <a:t>1</a:t>
            </a:r>
            <a:r>
              <a:rPr lang="en-GB" dirty="0"/>
              <a:t>. </a:t>
            </a:r>
            <a:r>
              <a:rPr lang="da-DK" dirty="0"/>
              <a:t>Pulido et al. N Engl J Med. 2013;369(9):809-18. </a:t>
            </a:r>
            <a:r>
              <a:rPr lang="da-DK" b="1" dirty="0"/>
              <a:t>2.</a:t>
            </a:r>
            <a:r>
              <a:rPr lang="da-DK" dirty="0"/>
              <a:t> </a:t>
            </a:r>
            <a:r>
              <a:rPr lang="en-GB" dirty="0"/>
              <a:t>Actelion Pharmaceuticals Ltd. SERAPHIN (A- 055-302) Clinical study report. Data on file. 2012.</a:t>
            </a:r>
          </a:p>
        </p:txBody>
      </p:sp>
      <p:sp>
        <p:nvSpPr>
          <p:cNvPr id="115" name="TextBox 114"/>
          <p:cNvSpPr txBox="1"/>
          <p:nvPr/>
        </p:nvSpPr>
        <p:spPr>
          <a:xfrm>
            <a:off x="1948940" y="6276344"/>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CI, confidence interval.</a:t>
            </a:r>
          </a:p>
        </p:txBody>
      </p:sp>
      <p:sp>
        <p:nvSpPr>
          <p:cNvPr id="37" name="TextBox 36">
            <a:extLst>
              <a:ext uri="{FF2B5EF4-FFF2-40B4-BE49-F238E27FC236}">
                <a16:creationId xmlns:a16="http://schemas.microsoft.com/office/drawing/2014/main" id="{CF8201FA-A56E-44B4-BE2E-5F0BBF975FFC}"/>
              </a:ext>
            </a:extLst>
          </p:cNvPr>
          <p:cNvSpPr txBox="1"/>
          <p:nvPr/>
        </p:nvSpPr>
        <p:spPr>
          <a:xfrm>
            <a:off x="4065563" y="5883680"/>
            <a:ext cx="1919797" cy="363766"/>
          </a:xfrm>
          <a:prstGeom prst="rect">
            <a:avLst/>
          </a:prstGeom>
          <a:noFill/>
        </p:spPr>
        <p:txBody>
          <a:bodyPr wrap="square" rtlCol="0" anchor="ctr">
            <a:noAutofit/>
          </a:bodyPr>
          <a:lstStyle/>
          <a:p>
            <a:pPr algn="r"/>
            <a:r>
              <a:rPr lang="en-GB" sz="1100" b="1" dirty="0"/>
              <a:t>FAVOURS MACITENTAN</a:t>
            </a:r>
            <a:endParaRPr lang="en-GB" sz="1100" b="1" baseline="30000" dirty="0"/>
          </a:p>
        </p:txBody>
      </p:sp>
      <p:sp>
        <p:nvSpPr>
          <p:cNvPr id="38" name="TextBox 37">
            <a:extLst>
              <a:ext uri="{FF2B5EF4-FFF2-40B4-BE49-F238E27FC236}">
                <a16:creationId xmlns:a16="http://schemas.microsoft.com/office/drawing/2014/main" id="{20BB56C5-BF28-4316-B407-2BE4A559C896}"/>
              </a:ext>
            </a:extLst>
          </p:cNvPr>
          <p:cNvSpPr txBox="1"/>
          <p:nvPr/>
        </p:nvSpPr>
        <p:spPr>
          <a:xfrm>
            <a:off x="6208294" y="5882067"/>
            <a:ext cx="1636295" cy="363766"/>
          </a:xfrm>
          <a:prstGeom prst="rect">
            <a:avLst/>
          </a:prstGeom>
          <a:noFill/>
        </p:spPr>
        <p:txBody>
          <a:bodyPr wrap="square" rtlCol="0" anchor="ctr">
            <a:noAutofit/>
          </a:bodyPr>
          <a:lstStyle/>
          <a:p>
            <a:r>
              <a:rPr lang="en-GB" sz="1100" b="1" dirty="0"/>
              <a:t>FAVOURS PLACEBO</a:t>
            </a:r>
            <a:endParaRPr lang="en-GB" sz="1100" b="1" baseline="30000" dirty="0"/>
          </a:p>
        </p:txBody>
      </p:sp>
      <p:cxnSp>
        <p:nvCxnSpPr>
          <p:cNvPr id="39" name="Straight Connector 38">
            <a:extLst>
              <a:ext uri="{FF2B5EF4-FFF2-40B4-BE49-F238E27FC236}">
                <a16:creationId xmlns:a16="http://schemas.microsoft.com/office/drawing/2014/main" id="{5D4CC109-1A2A-44DA-905F-0FD46E068A8C}"/>
              </a:ext>
            </a:extLst>
          </p:cNvPr>
          <p:cNvCxnSpPr>
            <a:cxnSpLocks/>
          </p:cNvCxnSpPr>
          <p:nvPr/>
        </p:nvCxnSpPr>
        <p:spPr>
          <a:xfrm>
            <a:off x="6097971" y="2004060"/>
            <a:ext cx="0" cy="3379661"/>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07EB83F-56FE-4F43-9FA8-C665DB5BF2C8}"/>
              </a:ext>
            </a:extLst>
          </p:cNvPr>
          <p:cNvGrpSpPr/>
          <p:nvPr/>
        </p:nvGrpSpPr>
        <p:grpSpPr>
          <a:xfrm>
            <a:off x="4206964" y="5407153"/>
            <a:ext cx="3779726" cy="560527"/>
            <a:chOff x="4206964" y="5407153"/>
            <a:chExt cx="3779726" cy="560527"/>
          </a:xfrm>
        </p:grpSpPr>
        <p:sp>
          <p:nvSpPr>
            <p:cNvPr id="41" name="Right Arrow 38">
              <a:extLst>
                <a:ext uri="{FF2B5EF4-FFF2-40B4-BE49-F238E27FC236}">
                  <a16:creationId xmlns:a16="http://schemas.microsoft.com/office/drawing/2014/main" id="{DCC1689D-7E44-419F-AD19-A3392F366F00}"/>
                </a:ext>
              </a:extLst>
            </p:cNvPr>
            <p:cNvSpPr/>
            <p:nvPr/>
          </p:nvSpPr>
          <p:spPr>
            <a:xfrm>
              <a:off x="6258690" y="5643680"/>
              <a:ext cx="1728000" cy="324000"/>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42" name="Left Arrow 39">
              <a:extLst>
                <a:ext uri="{FF2B5EF4-FFF2-40B4-BE49-F238E27FC236}">
                  <a16:creationId xmlns:a16="http://schemas.microsoft.com/office/drawing/2014/main" id="{DE40CD89-05D8-458C-9B72-1C4E61628CA6}"/>
                </a:ext>
              </a:extLst>
            </p:cNvPr>
            <p:cNvSpPr/>
            <p:nvPr/>
          </p:nvSpPr>
          <p:spPr>
            <a:xfrm>
              <a:off x="4206964" y="5643678"/>
              <a:ext cx="1728000" cy="324000"/>
            </a:xfrm>
            <a:prstGeom prst="leftArrow">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grpSp>
          <p:nvGrpSpPr>
            <p:cNvPr id="43" name="Group 42">
              <a:extLst>
                <a:ext uri="{FF2B5EF4-FFF2-40B4-BE49-F238E27FC236}">
                  <a16:creationId xmlns:a16="http://schemas.microsoft.com/office/drawing/2014/main" id="{0F28DF6E-EE71-4AC8-B508-C50E8596EB79}"/>
                </a:ext>
              </a:extLst>
            </p:cNvPr>
            <p:cNvGrpSpPr/>
            <p:nvPr/>
          </p:nvGrpSpPr>
          <p:grpSpPr>
            <a:xfrm>
              <a:off x="4286250" y="5407153"/>
              <a:ext cx="3603278" cy="209936"/>
              <a:chOff x="4286250" y="5407153"/>
              <a:chExt cx="3603278" cy="209936"/>
            </a:xfrm>
          </p:grpSpPr>
          <p:sp>
            <p:nvSpPr>
              <p:cNvPr id="46" name="Rectangle 7">
                <a:extLst>
                  <a:ext uri="{FF2B5EF4-FFF2-40B4-BE49-F238E27FC236}">
                    <a16:creationId xmlns:a16="http://schemas.microsoft.com/office/drawing/2014/main" id="{D22D7701-0CA9-49D5-9DF1-D58D46040E0E}"/>
                  </a:ext>
                </a:extLst>
              </p:cNvPr>
              <p:cNvSpPr>
                <a:spLocks noChangeArrowheads="1"/>
              </p:cNvSpPr>
              <p:nvPr/>
            </p:nvSpPr>
            <p:spPr bwMode="auto">
              <a:xfrm>
                <a:off x="4364038" y="5407153"/>
                <a:ext cx="3459163" cy="7938"/>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b="1" dirty="0"/>
              </a:p>
            </p:txBody>
          </p:sp>
          <p:sp>
            <p:nvSpPr>
              <p:cNvPr id="47" name="Rectangle 24">
                <a:extLst>
                  <a:ext uri="{FF2B5EF4-FFF2-40B4-BE49-F238E27FC236}">
                    <a16:creationId xmlns:a16="http://schemas.microsoft.com/office/drawing/2014/main" id="{104DB40B-02ED-4BC9-A71E-07031B0B9E24}"/>
                  </a:ext>
                </a:extLst>
              </p:cNvPr>
              <p:cNvSpPr>
                <a:spLocks noChangeArrowheads="1"/>
              </p:cNvSpPr>
              <p:nvPr/>
            </p:nvSpPr>
            <p:spPr bwMode="auto">
              <a:xfrm>
                <a:off x="4286250" y="5478590"/>
                <a:ext cx="1603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Arial" panose="020B0604020202020204" pitchFamily="34" charset="0"/>
                  </a:rPr>
                  <a:t>0.1</a:t>
                </a:r>
                <a:endParaRPr kumimoji="0" lang="en-US" altLang="en-US" sz="1800" b="1" i="0" u="none" strike="noStrike" cap="none" normalizeH="0" baseline="0" dirty="0">
                  <a:ln>
                    <a:noFill/>
                  </a:ln>
                  <a:effectLst/>
                  <a:latin typeface="Arial" panose="020B0604020202020204" pitchFamily="34" charset="0"/>
                </a:endParaRPr>
              </a:p>
            </p:txBody>
          </p:sp>
          <p:sp>
            <p:nvSpPr>
              <p:cNvPr id="48" name="Rectangle 25">
                <a:extLst>
                  <a:ext uri="{FF2B5EF4-FFF2-40B4-BE49-F238E27FC236}">
                    <a16:creationId xmlns:a16="http://schemas.microsoft.com/office/drawing/2014/main" id="{7D727B6A-789B-45B7-9CE0-C495F73EE64B}"/>
                  </a:ext>
                </a:extLst>
              </p:cNvPr>
              <p:cNvSpPr>
                <a:spLocks noChangeArrowheads="1"/>
              </p:cNvSpPr>
              <p:nvPr/>
            </p:nvSpPr>
            <p:spPr bwMode="auto">
              <a:xfrm>
                <a:off x="6062663" y="547859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Arial" panose="020B0604020202020204" pitchFamily="34" charset="0"/>
                  </a:rPr>
                  <a:t>1</a:t>
                </a:r>
                <a:endParaRPr kumimoji="0" lang="en-US" altLang="en-US" sz="1800" b="1" i="0" u="none" strike="noStrike" cap="none" normalizeH="0" baseline="0" dirty="0">
                  <a:ln>
                    <a:noFill/>
                  </a:ln>
                  <a:effectLst/>
                  <a:latin typeface="Arial" panose="020B0604020202020204" pitchFamily="34" charset="0"/>
                </a:endParaRPr>
              </a:p>
            </p:txBody>
          </p:sp>
          <p:sp>
            <p:nvSpPr>
              <p:cNvPr id="49" name="Rectangle 26">
                <a:extLst>
                  <a:ext uri="{FF2B5EF4-FFF2-40B4-BE49-F238E27FC236}">
                    <a16:creationId xmlns:a16="http://schemas.microsoft.com/office/drawing/2014/main" id="{C71A5FE7-0172-4CF3-8DC2-5601F04FF6FF}"/>
                  </a:ext>
                </a:extLst>
              </p:cNvPr>
              <p:cNvSpPr>
                <a:spLocks noChangeArrowheads="1"/>
              </p:cNvSpPr>
              <p:nvPr/>
            </p:nvSpPr>
            <p:spPr bwMode="auto">
              <a:xfrm>
                <a:off x="7761288" y="5478590"/>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Arial" panose="020B0604020202020204" pitchFamily="34" charset="0"/>
                  </a:rPr>
                  <a:t>10</a:t>
                </a:r>
                <a:endParaRPr kumimoji="0" lang="en-US" altLang="en-US" sz="1800" b="1" i="0" u="none" strike="noStrike" cap="none" normalizeH="0" baseline="0" dirty="0">
                  <a:ln>
                    <a:noFill/>
                  </a:ln>
                  <a:effectLst/>
                  <a:latin typeface="Arial" panose="020B0604020202020204" pitchFamily="34" charset="0"/>
                </a:endParaRPr>
              </a:p>
            </p:txBody>
          </p:sp>
        </p:grpSp>
        <p:sp>
          <p:nvSpPr>
            <p:cNvPr id="44" name="Rectangle 24">
              <a:extLst>
                <a:ext uri="{FF2B5EF4-FFF2-40B4-BE49-F238E27FC236}">
                  <a16:creationId xmlns:a16="http://schemas.microsoft.com/office/drawing/2014/main" id="{9BEA2904-D576-40F0-8EB8-F25CEAC18BDA}"/>
                </a:ext>
              </a:extLst>
            </p:cNvPr>
            <p:cNvSpPr>
              <a:spLocks noChangeArrowheads="1"/>
            </p:cNvSpPr>
            <p:nvPr/>
          </p:nvSpPr>
          <p:spPr bwMode="auto">
            <a:xfrm>
              <a:off x="5157392" y="5484619"/>
              <a:ext cx="1603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Arial" panose="020B0604020202020204" pitchFamily="34" charset="0"/>
                </a:rPr>
                <a:t>0.5</a:t>
              </a:r>
              <a:endParaRPr kumimoji="0" lang="en-US" altLang="en-US" sz="1800" b="1" i="0" u="none" strike="noStrike" cap="none" normalizeH="0" baseline="0" dirty="0">
                <a:ln>
                  <a:noFill/>
                </a:ln>
                <a:effectLst/>
                <a:latin typeface="Arial" panose="020B0604020202020204" pitchFamily="34" charset="0"/>
              </a:endParaRPr>
            </a:p>
          </p:txBody>
        </p:sp>
        <p:sp>
          <p:nvSpPr>
            <p:cNvPr id="45" name="Rectangle 24">
              <a:extLst>
                <a:ext uri="{FF2B5EF4-FFF2-40B4-BE49-F238E27FC236}">
                  <a16:creationId xmlns:a16="http://schemas.microsoft.com/office/drawing/2014/main" id="{1C1781B5-369E-411C-9B35-56796D1E35B1}"/>
                </a:ext>
              </a:extLst>
            </p:cNvPr>
            <p:cNvSpPr>
              <a:spLocks noChangeArrowheads="1"/>
            </p:cNvSpPr>
            <p:nvPr/>
          </p:nvSpPr>
          <p:spPr bwMode="auto">
            <a:xfrm>
              <a:off x="6929241" y="5484619"/>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Arial" panose="020B0604020202020204" pitchFamily="34" charset="0"/>
                </a:rPr>
                <a:t>5</a:t>
              </a:r>
              <a:endParaRPr kumimoji="0" lang="en-US" altLang="en-US" sz="1800" b="1" i="0" u="none" strike="noStrike" cap="none" normalizeH="0" baseline="0" dirty="0">
                <a:ln>
                  <a:noFill/>
                </a:ln>
                <a:effectLst/>
                <a:latin typeface="Arial" panose="020B0604020202020204" pitchFamily="34" charset="0"/>
              </a:endParaRPr>
            </a:p>
          </p:txBody>
        </p:sp>
      </p:grpSp>
      <p:grpSp>
        <p:nvGrpSpPr>
          <p:cNvPr id="7" name="Group 6"/>
          <p:cNvGrpSpPr/>
          <p:nvPr/>
        </p:nvGrpSpPr>
        <p:grpSpPr>
          <a:xfrm>
            <a:off x="9397035" y="1424354"/>
            <a:ext cx="1479051" cy="579706"/>
            <a:chOff x="9397035" y="1424354"/>
            <a:chExt cx="1479051" cy="579706"/>
          </a:xfrm>
        </p:grpSpPr>
        <p:sp>
          <p:nvSpPr>
            <p:cNvPr id="51" name="Isosceles Triangle 50"/>
            <p:cNvSpPr/>
            <p:nvPr/>
          </p:nvSpPr>
          <p:spPr>
            <a:xfrm flipV="1">
              <a:off x="9397035" y="1424354"/>
              <a:ext cx="81568" cy="579706"/>
            </a:xfrm>
            <a:prstGeom prst="triangle">
              <a:avLst>
                <a:gd name="adj" fmla="val 0"/>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2" name="Isosceles Triangle 51"/>
            <p:cNvSpPr/>
            <p:nvPr/>
          </p:nvSpPr>
          <p:spPr>
            <a:xfrm flipV="1">
              <a:off x="10794518" y="1424354"/>
              <a:ext cx="81568" cy="579706"/>
            </a:xfrm>
            <a:prstGeom prst="triangle">
              <a:avLst>
                <a:gd name="adj" fmla="val 0"/>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2" name="Group 11"/>
          <p:cNvGrpSpPr/>
          <p:nvPr/>
        </p:nvGrpSpPr>
        <p:grpSpPr>
          <a:xfrm>
            <a:off x="4537484" y="2460284"/>
            <a:ext cx="1685070" cy="2548528"/>
            <a:chOff x="4537484" y="2460284"/>
            <a:chExt cx="1685070" cy="2548528"/>
          </a:xfrm>
        </p:grpSpPr>
        <p:grpSp>
          <p:nvGrpSpPr>
            <p:cNvPr id="2" name="Group 1"/>
            <p:cNvGrpSpPr/>
            <p:nvPr/>
          </p:nvGrpSpPr>
          <p:grpSpPr>
            <a:xfrm>
              <a:off x="5260529" y="2460284"/>
              <a:ext cx="733425" cy="90000"/>
              <a:chOff x="5260529" y="2460284"/>
              <a:chExt cx="733425" cy="90000"/>
            </a:xfrm>
          </p:grpSpPr>
          <p:cxnSp>
            <p:nvCxnSpPr>
              <p:cNvPr id="54" name="Straight Connector 53">
                <a:extLst>
                  <a:ext uri="{FF2B5EF4-FFF2-40B4-BE49-F238E27FC236}">
                    <a16:creationId xmlns:a16="http://schemas.microsoft.com/office/drawing/2014/main" id="{BE8F265D-2D3E-4284-A8B9-89E5713B3CA4}"/>
                  </a:ext>
                </a:extLst>
              </p:cNvPr>
              <p:cNvCxnSpPr>
                <a:cxnSpLocks/>
              </p:cNvCxnSpPr>
              <p:nvPr/>
            </p:nvCxnSpPr>
            <p:spPr>
              <a:xfrm>
                <a:off x="5260529" y="2505284"/>
                <a:ext cx="733425"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55" name="Oval 43">
                <a:extLst>
                  <a:ext uri="{FF2B5EF4-FFF2-40B4-BE49-F238E27FC236}">
                    <a16:creationId xmlns:a16="http://schemas.microsoft.com/office/drawing/2014/main" id="{71637218-15CD-4841-BAE9-6270EF7C9CD6}"/>
                  </a:ext>
                </a:extLst>
              </p:cNvPr>
              <p:cNvSpPr>
                <a:spLocks noChangeArrowheads="1"/>
              </p:cNvSpPr>
              <p:nvPr/>
            </p:nvSpPr>
            <p:spPr bwMode="auto">
              <a:xfrm>
                <a:off x="5589898" y="2460284"/>
                <a:ext cx="90000" cy="90000"/>
              </a:xfrm>
              <a:prstGeom prst="ellipse">
                <a:avLst/>
              </a:prstGeom>
              <a:solidFill>
                <a:srgbClr val="7B85BD"/>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2"/>
            <p:cNvGrpSpPr/>
            <p:nvPr/>
          </p:nvGrpSpPr>
          <p:grpSpPr>
            <a:xfrm>
              <a:off x="5260529" y="2762674"/>
              <a:ext cx="526256" cy="90000"/>
              <a:chOff x="5260529" y="2885762"/>
              <a:chExt cx="526256" cy="90000"/>
            </a:xfrm>
          </p:grpSpPr>
          <p:cxnSp>
            <p:nvCxnSpPr>
              <p:cNvPr id="56" name="Straight Connector 55">
                <a:extLst>
                  <a:ext uri="{FF2B5EF4-FFF2-40B4-BE49-F238E27FC236}">
                    <a16:creationId xmlns:a16="http://schemas.microsoft.com/office/drawing/2014/main" id="{245B7F9E-7191-41FC-9AAB-EFDA9FA5E741}"/>
                  </a:ext>
                </a:extLst>
              </p:cNvPr>
              <p:cNvCxnSpPr>
                <a:cxnSpLocks/>
              </p:cNvCxnSpPr>
              <p:nvPr/>
            </p:nvCxnSpPr>
            <p:spPr>
              <a:xfrm>
                <a:off x="5260529" y="2930762"/>
                <a:ext cx="526256"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57" name="Oval 43">
                <a:extLst>
                  <a:ext uri="{FF2B5EF4-FFF2-40B4-BE49-F238E27FC236}">
                    <a16:creationId xmlns:a16="http://schemas.microsoft.com/office/drawing/2014/main" id="{0B8B0929-424C-41DF-BA69-3CB05D9049B5}"/>
                  </a:ext>
                </a:extLst>
              </p:cNvPr>
              <p:cNvSpPr>
                <a:spLocks noChangeArrowheads="1"/>
              </p:cNvSpPr>
              <p:nvPr/>
            </p:nvSpPr>
            <p:spPr bwMode="auto">
              <a:xfrm>
                <a:off x="5474092" y="2885762"/>
                <a:ext cx="90000" cy="90000"/>
              </a:xfrm>
              <a:prstGeom prst="ellipse">
                <a:avLst/>
              </a:prstGeom>
              <a:solidFill>
                <a:srgbClr val="7B85BD"/>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9" name="Group 8"/>
            <p:cNvGrpSpPr/>
            <p:nvPr/>
          </p:nvGrpSpPr>
          <p:grpSpPr>
            <a:xfrm>
              <a:off x="5260529" y="3468789"/>
              <a:ext cx="848441" cy="90000"/>
              <a:chOff x="5260529" y="3336906"/>
              <a:chExt cx="848441" cy="90000"/>
            </a:xfrm>
          </p:grpSpPr>
          <p:cxnSp>
            <p:nvCxnSpPr>
              <p:cNvPr id="58" name="Straight Connector 57">
                <a:extLst>
                  <a:ext uri="{FF2B5EF4-FFF2-40B4-BE49-F238E27FC236}">
                    <a16:creationId xmlns:a16="http://schemas.microsoft.com/office/drawing/2014/main" id="{73430FAE-1F4E-498F-BD88-EA7904C3DDC2}"/>
                  </a:ext>
                </a:extLst>
              </p:cNvPr>
              <p:cNvCxnSpPr>
                <a:cxnSpLocks/>
              </p:cNvCxnSpPr>
              <p:nvPr/>
            </p:nvCxnSpPr>
            <p:spPr>
              <a:xfrm>
                <a:off x="5260529" y="3388568"/>
                <a:ext cx="848441"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59" name="Oval 43">
                <a:extLst>
                  <a:ext uri="{FF2B5EF4-FFF2-40B4-BE49-F238E27FC236}">
                    <a16:creationId xmlns:a16="http://schemas.microsoft.com/office/drawing/2014/main" id="{EB442A5B-9B83-45F3-874D-01994A4A72F7}"/>
                  </a:ext>
                </a:extLst>
              </p:cNvPr>
              <p:cNvSpPr>
                <a:spLocks noChangeArrowheads="1"/>
              </p:cNvSpPr>
              <p:nvPr/>
            </p:nvSpPr>
            <p:spPr bwMode="auto">
              <a:xfrm>
                <a:off x="5662971" y="3336906"/>
                <a:ext cx="90000" cy="90000"/>
              </a:xfrm>
              <a:prstGeom prst="ellipse">
                <a:avLst/>
              </a:prstGeom>
              <a:solidFill>
                <a:srgbClr val="7B85BD"/>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 name="Group 7"/>
            <p:cNvGrpSpPr/>
            <p:nvPr/>
          </p:nvGrpSpPr>
          <p:grpSpPr>
            <a:xfrm>
              <a:off x="4537484" y="3745231"/>
              <a:ext cx="1685070" cy="90000"/>
              <a:chOff x="4537484" y="3666098"/>
              <a:chExt cx="1685070" cy="90000"/>
            </a:xfrm>
          </p:grpSpPr>
          <p:cxnSp>
            <p:nvCxnSpPr>
              <p:cNvPr id="60" name="Straight Connector 59">
                <a:extLst>
                  <a:ext uri="{FF2B5EF4-FFF2-40B4-BE49-F238E27FC236}">
                    <a16:creationId xmlns:a16="http://schemas.microsoft.com/office/drawing/2014/main" id="{9EFF001E-487F-4B8F-91D4-0A1374EBC517}"/>
                  </a:ext>
                </a:extLst>
              </p:cNvPr>
              <p:cNvCxnSpPr>
                <a:cxnSpLocks/>
              </p:cNvCxnSpPr>
              <p:nvPr/>
            </p:nvCxnSpPr>
            <p:spPr>
              <a:xfrm>
                <a:off x="4537484" y="3707869"/>
                <a:ext cx="1685070"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61" name="Oval 43">
                <a:extLst>
                  <a:ext uri="{FF2B5EF4-FFF2-40B4-BE49-F238E27FC236}">
                    <a16:creationId xmlns:a16="http://schemas.microsoft.com/office/drawing/2014/main" id="{82D8B4D3-F7D4-4F56-BB78-768EE119B714}"/>
                  </a:ext>
                </a:extLst>
              </p:cNvPr>
              <p:cNvSpPr>
                <a:spLocks noChangeArrowheads="1"/>
              </p:cNvSpPr>
              <p:nvPr/>
            </p:nvSpPr>
            <p:spPr bwMode="auto">
              <a:xfrm>
                <a:off x="5326248" y="3666098"/>
                <a:ext cx="90000" cy="90000"/>
              </a:xfrm>
              <a:prstGeom prst="ellipse">
                <a:avLst/>
              </a:prstGeom>
              <a:solidFill>
                <a:srgbClr val="7B85BD"/>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 name="Group 5"/>
            <p:cNvGrpSpPr/>
            <p:nvPr/>
          </p:nvGrpSpPr>
          <p:grpSpPr>
            <a:xfrm>
              <a:off x="5304521" y="4036335"/>
              <a:ext cx="539414" cy="90000"/>
              <a:chOff x="5304521" y="4036335"/>
              <a:chExt cx="539414" cy="90000"/>
            </a:xfrm>
          </p:grpSpPr>
          <p:cxnSp>
            <p:nvCxnSpPr>
              <p:cNvPr id="62" name="Straight Connector 61">
                <a:extLst>
                  <a:ext uri="{FF2B5EF4-FFF2-40B4-BE49-F238E27FC236}">
                    <a16:creationId xmlns:a16="http://schemas.microsoft.com/office/drawing/2014/main" id="{AE288962-97B1-48EB-9814-B0C5BFB8C8A1}"/>
                  </a:ext>
                </a:extLst>
              </p:cNvPr>
              <p:cNvCxnSpPr>
                <a:cxnSpLocks/>
              </p:cNvCxnSpPr>
              <p:nvPr/>
            </p:nvCxnSpPr>
            <p:spPr>
              <a:xfrm>
                <a:off x="5304521" y="4082108"/>
                <a:ext cx="539414"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63" name="Oval 43">
                <a:extLst>
                  <a:ext uri="{FF2B5EF4-FFF2-40B4-BE49-F238E27FC236}">
                    <a16:creationId xmlns:a16="http://schemas.microsoft.com/office/drawing/2014/main" id="{39222874-3EE9-48E4-9C30-7DCD11222311}"/>
                  </a:ext>
                </a:extLst>
              </p:cNvPr>
              <p:cNvSpPr>
                <a:spLocks noChangeArrowheads="1"/>
              </p:cNvSpPr>
              <p:nvPr/>
            </p:nvSpPr>
            <p:spPr bwMode="auto">
              <a:xfrm>
                <a:off x="5519518" y="4036335"/>
                <a:ext cx="90000" cy="90000"/>
              </a:xfrm>
              <a:prstGeom prst="ellipse">
                <a:avLst/>
              </a:prstGeom>
              <a:solidFill>
                <a:srgbClr val="7B85BD"/>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 name="Group 9"/>
            <p:cNvGrpSpPr/>
            <p:nvPr/>
          </p:nvGrpSpPr>
          <p:grpSpPr>
            <a:xfrm>
              <a:off x="5074792" y="4659148"/>
              <a:ext cx="883443" cy="90000"/>
              <a:chOff x="5074792" y="4571228"/>
              <a:chExt cx="883443" cy="90000"/>
            </a:xfrm>
          </p:grpSpPr>
          <p:cxnSp>
            <p:nvCxnSpPr>
              <p:cNvPr id="64" name="Straight Connector 63">
                <a:extLst>
                  <a:ext uri="{FF2B5EF4-FFF2-40B4-BE49-F238E27FC236}">
                    <a16:creationId xmlns:a16="http://schemas.microsoft.com/office/drawing/2014/main" id="{56951A5A-D941-47E8-8664-6DAE69333FC2}"/>
                  </a:ext>
                </a:extLst>
              </p:cNvPr>
              <p:cNvCxnSpPr>
                <a:cxnSpLocks/>
              </p:cNvCxnSpPr>
              <p:nvPr/>
            </p:nvCxnSpPr>
            <p:spPr>
              <a:xfrm>
                <a:off x="5074792" y="4617001"/>
                <a:ext cx="883443"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65" name="Oval 43">
                <a:extLst>
                  <a:ext uri="{FF2B5EF4-FFF2-40B4-BE49-F238E27FC236}">
                    <a16:creationId xmlns:a16="http://schemas.microsoft.com/office/drawing/2014/main" id="{8B1E84B0-BF2B-491C-A474-8573C1830DB8}"/>
                  </a:ext>
                </a:extLst>
              </p:cNvPr>
              <p:cNvSpPr>
                <a:spLocks noChangeArrowheads="1"/>
              </p:cNvSpPr>
              <p:nvPr/>
            </p:nvSpPr>
            <p:spPr bwMode="auto">
              <a:xfrm>
                <a:off x="5456018" y="4571228"/>
                <a:ext cx="90000" cy="90000"/>
              </a:xfrm>
              <a:prstGeom prst="ellipse">
                <a:avLst/>
              </a:prstGeom>
              <a:solidFill>
                <a:srgbClr val="7B85BD"/>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1" name="Group 10"/>
            <p:cNvGrpSpPr/>
            <p:nvPr/>
          </p:nvGrpSpPr>
          <p:grpSpPr>
            <a:xfrm>
              <a:off x="5384354" y="4918812"/>
              <a:ext cx="497681" cy="90000"/>
              <a:chOff x="5384354" y="4953980"/>
              <a:chExt cx="497681" cy="90000"/>
            </a:xfrm>
          </p:grpSpPr>
          <p:cxnSp>
            <p:nvCxnSpPr>
              <p:cNvPr id="66" name="Straight Connector 65">
                <a:extLst>
                  <a:ext uri="{FF2B5EF4-FFF2-40B4-BE49-F238E27FC236}">
                    <a16:creationId xmlns:a16="http://schemas.microsoft.com/office/drawing/2014/main" id="{9B80A9C0-876D-4803-BF63-4DE27A194BE1}"/>
                  </a:ext>
                </a:extLst>
              </p:cNvPr>
              <p:cNvCxnSpPr>
                <a:cxnSpLocks/>
              </p:cNvCxnSpPr>
              <p:nvPr/>
            </p:nvCxnSpPr>
            <p:spPr>
              <a:xfrm>
                <a:off x="5384354" y="4999753"/>
                <a:ext cx="497681"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67" name="Oval 43">
                <a:extLst>
                  <a:ext uri="{FF2B5EF4-FFF2-40B4-BE49-F238E27FC236}">
                    <a16:creationId xmlns:a16="http://schemas.microsoft.com/office/drawing/2014/main" id="{5C75D8FA-4142-4604-8088-E38B23AF6323}"/>
                  </a:ext>
                </a:extLst>
              </p:cNvPr>
              <p:cNvSpPr>
                <a:spLocks noChangeArrowheads="1"/>
              </p:cNvSpPr>
              <p:nvPr/>
            </p:nvSpPr>
            <p:spPr bwMode="auto">
              <a:xfrm>
                <a:off x="5577907" y="4953980"/>
                <a:ext cx="90000" cy="90000"/>
              </a:xfrm>
              <a:prstGeom prst="ellipse">
                <a:avLst/>
              </a:prstGeom>
              <a:solidFill>
                <a:srgbClr val="7B85BD"/>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68" name="TextBox 67">
            <a:extLst>
              <a:ext uri="{FF2B5EF4-FFF2-40B4-BE49-F238E27FC236}">
                <a16:creationId xmlns:a16="http://schemas.microsoft.com/office/drawing/2014/main" id="{CD95588C-1C88-4A9F-B1A8-93F1C5DC4C6A}"/>
              </a:ext>
            </a:extLst>
          </p:cNvPr>
          <p:cNvSpPr txBox="1"/>
          <p:nvPr/>
        </p:nvSpPr>
        <p:spPr>
          <a:xfrm>
            <a:off x="5483202" y="1488163"/>
            <a:ext cx="1217656" cy="316444"/>
          </a:xfrm>
          <a:prstGeom prst="rect">
            <a:avLst/>
          </a:prstGeom>
          <a:noFill/>
        </p:spPr>
        <p:txBody>
          <a:bodyPr wrap="square" rtlCol="0" anchor="ctr">
            <a:noAutofit/>
          </a:bodyPr>
          <a:lstStyle/>
          <a:p>
            <a:pPr algn="ctr"/>
            <a:r>
              <a:rPr lang="en-GB" sz="1100" b="1" dirty="0"/>
              <a:t>Hazard ratio</a:t>
            </a:r>
            <a:endParaRPr lang="en-GB" sz="1100" b="1" baseline="30000" dirty="0"/>
          </a:p>
        </p:txBody>
      </p:sp>
      <p:sp>
        <p:nvSpPr>
          <p:cNvPr id="53"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69" name="Group 68">
            <a:extLst>
              <a:ext uri="{FF2B5EF4-FFF2-40B4-BE49-F238E27FC236}">
                <a16:creationId xmlns:a16="http://schemas.microsoft.com/office/drawing/2014/main" id="{0510E7A7-1CED-45DA-8F8D-EF9645C29F50}"/>
              </a:ext>
            </a:extLst>
          </p:cNvPr>
          <p:cNvGrpSpPr/>
          <p:nvPr/>
        </p:nvGrpSpPr>
        <p:grpSpPr>
          <a:xfrm>
            <a:off x="0" y="970050"/>
            <a:ext cx="12192000" cy="196535"/>
            <a:chOff x="947095" y="911184"/>
            <a:chExt cx="4757379" cy="210033"/>
          </a:xfrm>
        </p:grpSpPr>
        <p:sp>
          <p:nvSpPr>
            <p:cNvPr id="70" name="Rectangle 69">
              <a:extLst>
                <a:ext uri="{FF2B5EF4-FFF2-40B4-BE49-F238E27FC236}">
                  <a16:creationId xmlns:a16="http://schemas.microsoft.com/office/drawing/2014/main" id="{DC24F08D-EE0C-4B08-B310-714B2D32802D}"/>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1" name="Rectangle 70">
              <a:extLst>
                <a:ext uri="{FF2B5EF4-FFF2-40B4-BE49-F238E27FC236}">
                  <a16:creationId xmlns:a16="http://schemas.microsoft.com/office/drawing/2014/main" id="{BF67A3BA-452A-48D1-A7B3-28341E9ACA9E}"/>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Rectangle 71">
              <a:extLst>
                <a:ext uri="{FF2B5EF4-FFF2-40B4-BE49-F238E27FC236}">
                  <a16:creationId xmlns:a16="http://schemas.microsoft.com/office/drawing/2014/main" id="{DF4B6DA0-BE60-4C08-B661-CF193156DAB6}"/>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84216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72F736AC-06D3-4E0A-BC0A-439675A673F3}"/>
              </a:ext>
            </a:extLst>
          </p:cNvPr>
          <p:cNvGraphicFramePr>
            <a:graphicFrameLocks noGrp="1"/>
          </p:cNvGraphicFramePr>
          <p:nvPr>
            <p:extLst>
              <p:ext uri="{D42A27DB-BD31-4B8C-83A1-F6EECF244321}">
                <p14:modId xmlns:p14="http://schemas.microsoft.com/office/powerpoint/2010/main" val="2741205296"/>
              </p:ext>
            </p:extLst>
          </p:nvPr>
        </p:nvGraphicFramePr>
        <p:xfrm>
          <a:off x="-2070" y="1337280"/>
          <a:ext cx="12194071" cy="3449640"/>
        </p:xfrm>
        <a:graphic>
          <a:graphicData uri="http://schemas.openxmlformats.org/drawingml/2006/table">
            <a:tbl>
              <a:tblPr>
                <a:tableStyleId>{5C22544A-7EE6-4342-B048-85BDC9FD1C3A}</a:tableStyleId>
              </a:tblPr>
              <a:tblGrid>
                <a:gridCol w="4266339">
                  <a:extLst>
                    <a:ext uri="{9D8B030D-6E8A-4147-A177-3AD203B41FA5}">
                      <a16:colId xmlns:a16="http://schemas.microsoft.com/office/drawing/2014/main" val="20000"/>
                    </a:ext>
                  </a:extLst>
                </a:gridCol>
                <a:gridCol w="3736732">
                  <a:extLst>
                    <a:ext uri="{9D8B030D-6E8A-4147-A177-3AD203B41FA5}">
                      <a16:colId xmlns:a16="http://schemas.microsoft.com/office/drawing/2014/main" val="20006"/>
                    </a:ext>
                  </a:extLst>
                </a:gridCol>
                <a:gridCol w="1397000">
                  <a:extLst>
                    <a:ext uri="{9D8B030D-6E8A-4147-A177-3AD203B41FA5}">
                      <a16:colId xmlns:a16="http://schemas.microsoft.com/office/drawing/2014/main" val="20002"/>
                    </a:ext>
                  </a:extLst>
                </a:gridCol>
                <a:gridCol w="1397000">
                  <a:extLst>
                    <a:ext uri="{9D8B030D-6E8A-4147-A177-3AD203B41FA5}">
                      <a16:colId xmlns:a16="http://schemas.microsoft.com/office/drawing/2014/main" val="20003"/>
                    </a:ext>
                  </a:extLst>
                </a:gridCol>
                <a:gridCol w="1397000">
                  <a:extLst>
                    <a:ext uri="{9D8B030D-6E8A-4147-A177-3AD203B41FA5}">
                      <a16:colId xmlns:a16="http://schemas.microsoft.com/office/drawing/2014/main" val="20004"/>
                    </a:ext>
                  </a:extLst>
                </a:gridCol>
              </a:tblGrid>
              <a:tr h="655281">
                <a:tc>
                  <a:txBody>
                    <a:bodyPr/>
                    <a:lstStyle/>
                    <a:p>
                      <a:endParaRPr lang="en-GB" sz="1000" b="0" dirty="0">
                        <a:solidFill>
                          <a:schemeClr val="tx1">
                            <a:lumMod val="75000"/>
                            <a:lumOff val="25000"/>
                          </a:schemeClr>
                        </a:solidFill>
                      </a:endParaRPr>
                    </a:p>
                  </a:txBody>
                  <a:tcPr marT="72000" marB="72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b="0" dirty="0"/>
                    </a:p>
                  </a:txBody>
                  <a:tcPr marL="0" marR="0" marT="0" marB="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300"/>
                        </a:spcAft>
                      </a:pPr>
                      <a:r>
                        <a:rPr lang="en-GB" sz="1200" b="0" dirty="0">
                          <a:solidFill>
                            <a:schemeClr val="bg1"/>
                          </a:solidFill>
                        </a:rPr>
                        <a:t>MACITENTAN</a:t>
                      </a:r>
                      <a:endParaRPr lang="en-GB" sz="1200" b="0" baseline="30000" dirty="0">
                        <a:solidFill>
                          <a:schemeClr val="bg1"/>
                        </a:solidFill>
                      </a:endParaRPr>
                    </a:p>
                    <a:p>
                      <a:pPr algn="ctr">
                        <a:spcAft>
                          <a:spcPts val="300"/>
                        </a:spcAft>
                      </a:pPr>
                      <a:r>
                        <a:rPr lang="en-GB" sz="1000" b="0" dirty="0">
                          <a:solidFill>
                            <a:schemeClr val="bg1"/>
                          </a:solidFill>
                        </a:rPr>
                        <a:t>No of events/</a:t>
                      </a:r>
                      <a:br>
                        <a:rPr lang="en-GB" sz="1000" b="0" dirty="0">
                          <a:solidFill>
                            <a:schemeClr val="bg1"/>
                          </a:solidFill>
                        </a:rPr>
                      </a:br>
                      <a:r>
                        <a:rPr lang="en-GB" sz="1000" b="0" dirty="0">
                          <a:solidFill>
                            <a:schemeClr val="bg1"/>
                          </a:solidFill>
                        </a:rPr>
                        <a:t>No of patients</a:t>
                      </a:r>
                      <a:endParaRPr lang="en-GB" sz="1000" b="0" baseline="30000" dirty="0">
                        <a:solidFill>
                          <a:schemeClr val="bg1"/>
                        </a:solidFill>
                      </a:endParaRPr>
                    </a:p>
                  </a:txBody>
                  <a:tcPr marL="36000" marR="36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spcAft>
                          <a:spcPts val="300"/>
                        </a:spcAft>
                      </a:pPr>
                      <a:r>
                        <a:rPr lang="en-GB" sz="1200" b="0" dirty="0">
                          <a:solidFill>
                            <a:schemeClr val="bg1"/>
                          </a:solidFill>
                        </a:rPr>
                        <a:t>PLACEBO</a:t>
                      </a:r>
                    </a:p>
                    <a:p>
                      <a:pPr algn="ctr">
                        <a:spcAft>
                          <a:spcPts val="300"/>
                        </a:spcAft>
                      </a:pPr>
                      <a:r>
                        <a:rPr lang="en-GB" sz="1000" b="0" dirty="0">
                          <a:solidFill>
                            <a:schemeClr val="bg1"/>
                          </a:solidFill>
                        </a:rPr>
                        <a:t>No of events/</a:t>
                      </a:r>
                      <a:br>
                        <a:rPr lang="en-GB" sz="1000" b="0" dirty="0">
                          <a:solidFill>
                            <a:schemeClr val="bg1"/>
                          </a:solidFill>
                        </a:rPr>
                      </a:br>
                      <a:r>
                        <a:rPr lang="en-GB" sz="1000" b="0" dirty="0">
                          <a:solidFill>
                            <a:schemeClr val="bg1"/>
                          </a:solidFill>
                        </a:rPr>
                        <a:t>No of patients</a:t>
                      </a:r>
                      <a:endParaRPr lang="en-GB" sz="1000" b="0" baseline="30000" dirty="0">
                        <a:solidFill>
                          <a:schemeClr val="bg1"/>
                        </a:solidFill>
                      </a:endParaRPr>
                    </a:p>
                  </a:txBody>
                  <a:tcPr marL="36000" marR="36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1219170" rtl="0" eaLnBrk="1" fontAlgn="auto" latinLnBrk="0" hangingPunct="1">
                        <a:lnSpc>
                          <a:spcPct val="100000"/>
                        </a:lnSpc>
                        <a:spcBef>
                          <a:spcPts val="0"/>
                        </a:spcBef>
                        <a:spcAft>
                          <a:spcPts val="300"/>
                        </a:spcAft>
                        <a:buClrTx/>
                        <a:buSzTx/>
                        <a:buFontTx/>
                        <a:buNone/>
                        <a:tabLst/>
                        <a:defRPr/>
                      </a:pPr>
                      <a:r>
                        <a:rPr lang="en-GB" sz="1200" b="0" dirty="0">
                          <a:solidFill>
                            <a:schemeClr val="bg1"/>
                          </a:solidFill>
                        </a:rPr>
                        <a:t>HAZARD</a:t>
                      </a:r>
                      <a:br>
                        <a:rPr lang="en-GB" sz="1200" b="0" dirty="0">
                          <a:solidFill>
                            <a:schemeClr val="bg1"/>
                          </a:solidFill>
                        </a:rPr>
                      </a:br>
                      <a:r>
                        <a:rPr lang="en-GB" sz="1200" b="0" dirty="0">
                          <a:solidFill>
                            <a:schemeClr val="bg1"/>
                          </a:solidFill>
                        </a:rPr>
                        <a:t>RATIO</a:t>
                      </a:r>
                    </a:p>
                    <a:p>
                      <a:pPr marL="0" marR="0" lvl="0" indent="0" algn="ctr" defTabSz="1219170" rtl="0" eaLnBrk="1" fontAlgn="auto" latinLnBrk="0" hangingPunct="1">
                        <a:lnSpc>
                          <a:spcPct val="100000"/>
                        </a:lnSpc>
                        <a:spcBef>
                          <a:spcPts val="0"/>
                        </a:spcBef>
                        <a:spcAft>
                          <a:spcPts val="300"/>
                        </a:spcAft>
                        <a:buClrTx/>
                        <a:buSzTx/>
                        <a:buFontTx/>
                        <a:buNone/>
                        <a:tabLst/>
                        <a:defRPr/>
                      </a:pPr>
                      <a:r>
                        <a:rPr lang="en-GB" sz="1050" b="0" dirty="0">
                          <a:solidFill>
                            <a:schemeClr val="bg1"/>
                          </a:solidFill>
                        </a:rPr>
                        <a:t>(97.5% CI)</a:t>
                      </a:r>
                      <a:endParaRPr lang="en-GB" sz="1050" b="0" baseline="30000" dirty="0">
                        <a:solidFill>
                          <a:schemeClr val="bg1"/>
                        </a:solidFill>
                      </a:endParaRPr>
                    </a:p>
                  </a:txBody>
                  <a:tcPr marL="36000" marR="36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88000">
                <a:tc>
                  <a:txBody>
                    <a:bodyPr/>
                    <a:lstStyle/>
                    <a:p>
                      <a:pPr marL="85725" indent="0"/>
                      <a:endParaRPr lang="en-GB" sz="1200" b="0" dirty="0">
                        <a:solidFill>
                          <a:schemeClr val="tx1">
                            <a:lumMod val="75000"/>
                            <a:lumOff val="25000"/>
                          </a:schemeClr>
                        </a:solidFill>
                      </a:endParaRPr>
                    </a:p>
                  </a:txBody>
                  <a:tcPr marL="36000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b="0" dirty="0"/>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endParaRPr lang="en-GB" b="0" dirty="0">
                        <a:solidFill>
                          <a:schemeClr val="bg1"/>
                        </a:solidFill>
                      </a:endParaRPr>
                    </a:p>
                  </a:txBody>
                  <a:tcPr marL="0" marR="0" marT="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000" b="1"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200" b="1"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792000">
                <a:tc>
                  <a:txBody>
                    <a:bodyPr/>
                    <a:lstStyle/>
                    <a:p>
                      <a:r>
                        <a:rPr lang="en-GB" sz="1200" b="1" dirty="0">
                          <a:solidFill>
                            <a:schemeClr val="tx1"/>
                          </a:solidFill>
                        </a:rPr>
                        <a:t>Death from any cause up to EOT</a:t>
                      </a:r>
                      <a:r>
                        <a:rPr lang="en-GB" sz="1200" b="1" baseline="30000" dirty="0">
                          <a:solidFill>
                            <a:schemeClr val="tx1"/>
                          </a:solidFill>
                        </a:rPr>
                        <a:t>†</a:t>
                      </a:r>
                    </a:p>
                  </a:txBody>
                  <a:tcPr marL="64800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b="0" dirty="0"/>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0" dirty="0">
                          <a:solidFill>
                            <a:schemeClr val="bg1"/>
                          </a:solidFill>
                        </a:rPr>
                        <a:t>14/242</a:t>
                      </a:r>
                      <a:endParaRPr lang="en-GB" sz="1200" b="0" baseline="30000" dirty="0">
                        <a:solidFill>
                          <a:schemeClr val="bg1"/>
                        </a:solidFill>
                      </a:endParaRPr>
                    </a:p>
                  </a:txBody>
                  <a:tcPr marL="0" marR="0" marT="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0" dirty="0">
                          <a:solidFill>
                            <a:schemeClr val="bg1"/>
                          </a:solidFill>
                        </a:rPr>
                        <a:t>19/250</a:t>
                      </a:r>
                      <a:endParaRPr lang="en-GB" sz="1200" b="0"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mn-cs"/>
                        </a:rPr>
                        <a:t>0.64  (0.29, 1.42)</a:t>
                      </a:r>
                      <a:endParaRPr kumimoji="0" lang="en-GB" sz="1200" b="0" i="0" u="none" strike="noStrike" kern="1200" cap="none" spc="0" normalizeH="0" baseline="30000" noProof="0" dirty="0">
                        <a:ln>
                          <a:noFill/>
                        </a:ln>
                        <a:solidFill>
                          <a:schemeClr val="bg1"/>
                        </a:solidFill>
                        <a:effectLst/>
                        <a:uLnTx/>
                        <a:uFillTx/>
                        <a:latin typeface="+mn-lt"/>
                        <a:ea typeface="+mn-ea"/>
                        <a:cs typeface="+mn-cs"/>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5"/>
                  </a:ext>
                </a:extLst>
              </a:tr>
              <a:tr h="7920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Death due to PAH up to EOT</a:t>
                      </a:r>
                      <a:endParaRPr lang="en-GB" sz="1200" b="1" baseline="30000" dirty="0">
                        <a:solidFill>
                          <a:schemeClr val="tx1"/>
                        </a:solidFill>
                      </a:endParaRPr>
                    </a:p>
                  </a:txBody>
                  <a:tcPr marL="64800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b="0" dirty="0"/>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0" dirty="0">
                          <a:solidFill>
                            <a:schemeClr val="bg1"/>
                          </a:solidFill>
                        </a:rPr>
                        <a:t>7/242</a:t>
                      </a:r>
                      <a:endParaRPr lang="en-GB" sz="1200" b="0" baseline="30000" dirty="0">
                        <a:solidFill>
                          <a:schemeClr val="bg1"/>
                        </a:solidFill>
                      </a:endParaRPr>
                    </a:p>
                  </a:txBody>
                  <a:tcPr marL="0" marR="0" marT="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0" dirty="0">
                          <a:solidFill>
                            <a:schemeClr val="bg1"/>
                          </a:solidFill>
                        </a:rPr>
                        <a:t>14/250</a:t>
                      </a:r>
                      <a:endParaRPr lang="en-GB" sz="1200" b="0"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200" b="0" dirty="0">
                          <a:solidFill>
                            <a:schemeClr val="bg1"/>
                          </a:solidFill>
                        </a:rPr>
                        <a:t>0.44 (0.16, 1.25)</a:t>
                      </a:r>
                      <a:endParaRPr lang="en-GB" sz="1200" b="0"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6"/>
                  </a:ext>
                </a:extLst>
              </a:tr>
              <a:tr h="7920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Death from any cause up to EOS</a:t>
                      </a:r>
                      <a:r>
                        <a:rPr lang="en-GB" sz="1200" b="1" baseline="30000" dirty="0">
                          <a:solidFill>
                            <a:schemeClr val="tx1"/>
                          </a:solidFill>
                        </a:rPr>
                        <a:t>‡</a:t>
                      </a:r>
                    </a:p>
                  </a:txBody>
                  <a:tcPr marL="64800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b="0" dirty="0"/>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0" dirty="0">
                          <a:solidFill>
                            <a:schemeClr val="bg1"/>
                          </a:solidFill>
                        </a:rPr>
                        <a:t>35/242</a:t>
                      </a:r>
                      <a:endParaRPr lang="en-GB" sz="1200" b="0" baseline="30000" dirty="0">
                        <a:solidFill>
                          <a:schemeClr val="bg1"/>
                        </a:solidFill>
                      </a:endParaRPr>
                    </a:p>
                  </a:txBody>
                  <a:tcPr marL="0" marR="0" marT="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0" dirty="0">
                          <a:solidFill>
                            <a:schemeClr val="bg1"/>
                          </a:solidFill>
                        </a:rPr>
                        <a:t>44/250</a:t>
                      </a:r>
                      <a:endParaRPr lang="en-GB" sz="1200" b="0"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200" b="0" dirty="0">
                          <a:solidFill>
                            <a:schemeClr val="bg1"/>
                          </a:solidFill>
                        </a:rPr>
                        <a:t>0.77 (0.46, 1.28)</a:t>
                      </a:r>
                      <a:endParaRPr lang="en-GB" sz="1200" b="0" baseline="300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GB" dirty="0"/>
              <a:t>Macitentan may Offer a survival benefit</a:t>
            </a:r>
            <a:r>
              <a:rPr lang="en-GB" baseline="30000" dirty="0"/>
              <a:t>1</a:t>
            </a:r>
          </a:p>
        </p:txBody>
      </p:sp>
      <p:sp>
        <p:nvSpPr>
          <p:cNvPr id="12" name="Text Placeholder 11"/>
          <p:cNvSpPr>
            <a:spLocks noGrp="1"/>
          </p:cNvSpPr>
          <p:nvPr>
            <p:ph type="body" sz="quarter" idx="16"/>
          </p:nvPr>
        </p:nvSpPr>
        <p:spPr/>
        <p:txBody>
          <a:bodyPr/>
          <a:lstStyle/>
          <a:p>
            <a:r>
              <a:rPr lang="en-GB" b="1" dirty="0"/>
              <a:t>References</a:t>
            </a:r>
            <a:r>
              <a:rPr lang="en-GB" dirty="0"/>
              <a:t>: </a:t>
            </a:r>
            <a:r>
              <a:rPr lang="en-GB" b="1" dirty="0"/>
              <a:t>1</a:t>
            </a:r>
            <a:r>
              <a:rPr lang="en-GB" dirty="0"/>
              <a:t>. </a:t>
            </a:r>
            <a:r>
              <a:rPr lang="da-DK" dirty="0"/>
              <a:t>Pulido et al. N Engl J Med. 2013;369(9):809-18. </a:t>
            </a:r>
            <a:endParaRPr lang="en-GB" dirty="0"/>
          </a:p>
        </p:txBody>
      </p:sp>
      <p:sp>
        <p:nvSpPr>
          <p:cNvPr id="115" name="TextBox 114"/>
          <p:cNvSpPr txBox="1"/>
          <p:nvPr/>
        </p:nvSpPr>
        <p:spPr>
          <a:xfrm>
            <a:off x="1948940" y="6266296"/>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CI, confidence interval; EOS, end of study</a:t>
            </a:r>
            <a:r>
              <a:rPr lang="en-GB" dirty="0"/>
              <a:t>; </a:t>
            </a:r>
            <a:r>
              <a:rPr lang="en-GB" b="0" dirty="0"/>
              <a:t>EOT, end of treatment</a:t>
            </a:r>
            <a:r>
              <a:rPr lang="en-GB" dirty="0"/>
              <a:t>.</a:t>
            </a:r>
            <a:endParaRPr lang="en-GB" b="0" dirty="0"/>
          </a:p>
        </p:txBody>
      </p:sp>
      <p:sp>
        <p:nvSpPr>
          <p:cNvPr id="37" name="TextBox 36">
            <a:extLst>
              <a:ext uri="{FF2B5EF4-FFF2-40B4-BE49-F238E27FC236}">
                <a16:creationId xmlns:a16="http://schemas.microsoft.com/office/drawing/2014/main" id="{CF8201FA-A56E-44B4-BE2E-5F0BBF975FFC}"/>
              </a:ext>
            </a:extLst>
          </p:cNvPr>
          <p:cNvSpPr txBox="1"/>
          <p:nvPr/>
        </p:nvSpPr>
        <p:spPr>
          <a:xfrm>
            <a:off x="4051495" y="5883680"/>
            <a:ext cx="1933865" cy="363766"/>
          </a:xfrm>
          <a:prstGeom prst="rect">
            <a:avLst/>
          </a:prstGeom>
          <a:noFill/>
        </p:spPr>
        <p:txBody>
          <a:bodyPr wrap="square" rtlCol="0" anchor="ctr">
            <a:noAutofit/>
          </a:bodyPr>
          <a:lstStyle/>
          <a:p>
            <a:pPr algn="r"/>
            <a:r>
              <a:rPr lang="en-GB" sz="1100" b="1" dirty="0"/>
              <a:t>FAVOURS MACITENTAN</a:t>
            </a:r>
            <a:endParaRPr lang="en-GB" sz="1100" b="1" baseline="30000" dirty="0"/>
          </a:p>
        </p:txBody>
      </p:sp>
      <p:sp>
        <p:nvSpPr>
          <p:cNvPr id="38" name="TextBox 37">
            <a:extLst>
              <a:ext uri="{FF2B5EF4-FFF2-40B4-BE49-F238E27FC236}">
                <a16:creationId xmlns:a16="http://schemas.microsoft.com/office/drawing/2014/main" id="{20BB56C5-BF28-4316-B407-2BE4A559C896}"/>
              </a:ext>
            </a:extLst>
          </p:cNvPr>
          <p:cNvSpPr txBox="1"/>
          <p:nvPr/>
        </p:nvSpPr>
        <p:spPr>
          <a:xfrm>
            <a:off x="6208294" y="5882067"/>
            <a:ext cx="1636295" cy="363766"/>
          </a:xfrm>
          <a:prstGeom prst="rect">
            <a:avLst/>
          </a:prstGeom>
          <a:noFill/>
        </p:spPr>
        <p:txBody>
          <a:bodyPr wrap="square" rtlCol="0" anchor="ctr">
            <a:noAutofit/>
          </a:bodyPr>
          <a:lstStyle/>
          <a:p>
            <a:r>
              <a:rPr lang="en-GB" sz="1100" b="1" dirty="0"/>
              <a:t>FAVOURS PLACEBO</a:t>
            </a:r>
            <a:endParaRPr lang="en-GB" sz="1100" b="1" baseline="30000" dirty="0"/>
          </a:p>
        </p:txBody>
      </p:sp>
      <p:cxnSp>
        <p:nvCxnSpPr>
          <p:cNvPr id="39" name="Straight Connector 38">
            <a:extLst>
              <a:ext uri="{FF2B5EF4-FFF2-40B4-BE49-F238E27FC236}">
                <a16:creationId xmlns:a16="http://schemas.microsoft.com/office/drawing/2014/main" id="{5D4CC109-1A2A-44DA-905F-0FD46E068A8C}"/>
              </a:ext>
            </a:extLst>
          </p:cNvPr>
          <p:cNvCxnSpPr>
            <a:cxnSpLocks/>
          </p:cNvCxnSpPr>
          <p:nvPr/>
        </p:nvCxnSpPr>
        <p:spPr>
          <a:xfrm>
            <a:off x="6097971" y="2004060"/>
            <a:ext cx="0" cy="3379661"/>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07EB83F-56FE-4F43-9FA8-C665DB5BF2C8}"/>
              </a:ext>
            </a:extLst>
          </p:cNvPr>
          <p:cNvGrpSpPr/>
          <p:nvPr/>
        </p:nvGrpSpPr>
        <p:grpSpPr>
          <a:xfrm>
            <a:off x="4206964" y="5407153"/>
            <a:ext cx="3779726" cy="560527"/>
            <a:chOff x="4206964" y="5407153"/>
            <a:chExt cx="3779726" cy="560527"/>
          </a:xfrm>
        </p:grpSpPr>
        <p:sp>
          <p:nvSpPr>
            <p:cNvPr id="41" name="Right Arrow 38">
              <a:extLst>
                <a:ext uri="{FF2B5EF4-FFF2-40B4-BE49-F238E27FC236}">
                  <a16:creationId xmlns:a16="http://schemas.microsoft.com/office/drawing/2014/main" id="{DCC1689D-7E44-419F-AD19-A3392F366F00}"/>
                </a:ext>
              </a:extLst>
            </p:cNvPr>
            <p:cNvSpPr/>
            <p:nvPr/>
          </p:nvSpPr>
          <p:spPr>
            <a:xfrm>
              <a:off x="6258690" y="5643680"/>
              <a:ext cx="1728000" cy="324000"/>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42" name="Left Arrow 39">
              <a:extLst>
                <a:ext uri="{FF2B5EF4-FFF2-40B4-BE49-F238E27FC236}">
                  <a16:creationId xmlns:a16="http://schemas.microsoft.com/office/drawing/2014/main" id="{DE40CD89-05D8-458C-9B72-1C4E61628CA6}"/>
                </a:ext>
              </a:extLst>
            </p:cNvPr>
            <p:cNvSpPr/>
            <p:nvPr/>
          </p:nvSpPr>
          <p:spPr>
            <a:xfrm>
              <a:off x="4206964" y="5643678"/>
              <a:ext cx="1728000" cy="324000"/>
            </a:xfrm>
            <a:prstGeom prst="leftArrow">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grpSp>
          <p:nvGrpSpPr>
            <p:cNvPr id="43" name="Group 42">
              <a:extLst>
                <a:ext uri="{FF2B5EF4-FFF2-40B4-BE49-F238E27FC236}">
                  <a16:creationId xmlns:a16="http://schemas.microsoft.com/office/drawing/2014/main" id="{0F28DF6E-EE71-4AC8-B508-C50E8596EB79}"/>
                </a:ext>
              </a:extLst>
            </p:cNvPr>
            <p:cNvGrpSpPr/>
            <p:nvPr/>
          </p:nvGrpSpPr>
          <p:grpSpPr>
            <a:xfrm>
              <a:off x="4286250" y="5407153"/>
              <a:ext cx="3616102" cy="225325"/>
              <a:chOff x="4286250" y="5407153"/>
              <a:chExt cx="3616102" cy="225325"/>
            </a:xfrm>
          </p:grpSpPr>
          <p:sp>
            <p:nvSpPr>
              <p:cNvPr id="46" name="Rectangle 7">
                <a:extLst>
                  <a:ext uri="{FF2B5EF4-FFF2-40B4-BE49-F238E27FC236}">
                    <a16:creationId xmlns:a16="http://schemas.microsoft.com/office/drawing/2014/main" id="{D22D7701-0CA9-49D5-9DF1-D58D46040E0E}"/>
                  </a:ext>
                </a:extLst>
              </p:cNvPr>
              <p:cNvSpPr>
                <a:spLocks noChangeArrowheads="1"/>
              </p:cNvSpPr>
              <p:nvPr/>
            </p:nvSpPr>
            <p:spPr bwMode="auto">
              <a:xfrm>
                <a:off x="4364038" y="5407153"/>
                <a:ext cx="3459163" cy="7938"/>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sz="2800" b="1" dirty="0"/>
              </a:p>
            </p:txBody>
          </p:sp>
          <p:sp>
            <p:nvSpPr>
              <p:cNvPr id="47" name="Rectangle 24">
                <a:extLst>
                  <a:ext uri="{FF2B5EF4-FFF2-40B4-BE49-F238E27FC236}">
                    <a16:creationId xmlns:a16="http://schemas.microsoft.com/office/drawing/2014/main" id="{104DB40B-02ED-4BC9-A71E-07031B0B9E24}"/>
                  </a:ext>
                </a:extLst>
              </p:cNvPr>
              <p:cNvSpPr>
                <a:spLocks noChangeArrowheads="1"/>
              </p:cNvSpPr>
              <p:nvPr/>
            </p:nvSpPr>
            <p:spPr bwMode="auto">
              <a:xfrm>
                <a:off x="4286250" y="5478590"/>
                <a:ext cx="176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0.1</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48" name="Rectangle 25">
                <a:extLst>
                  <a:ext uri="{FF2B5EF4-FFF2-40B4-BE49-F238E27FC236}">
                    <a16:creationId xmlns:a16="http://schemas.microsoft.com/office/drawing/2014/main" id="{7D727B6A-789B-45B7-9CE0-C495F73EE64B}"/>
                  </a:ext>
                </a:extLst>
              </p:cNvPr>
              <p:cNvSpPr>
                <a:spLocks noChangeArrowheads="1"/>
              </p:cNvSpPr>
              <p:nvPr/>
            </p:nvSpPr>
            <p:spPr bwMode="auto">
              <a:xfrm>
                <a:off x="6062663" y="547859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1</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49" name="Rectangle 26">
                <a:extLst>
                  <a:ext uri="{FF2B5EF4-FFF2-40B4-BE49-F238E27FC236}">
                    <a16:creationId xmlns:a16="http://schemas.microsoft.com/office/drawing/2014/main" id="{C71A5FE7-0172-4CF3-8DC2-5601F04FF6FF}"/>
                  </a:ext>
                </a:extLst>
              </p:cNvPr>
              <p:cNvSpPr>
                <a:spLocks noChangeArrowheads="1"/>
              </p:cNvSpPr>
              <p:nvPr/>
            </p:nvSpPr>
            <p:spPr bwMode="auto">
              <a:xfrm>
                <a:off x="7761288" y="547859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10</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pSp>
        <p:sp>
          <p:nvSpPr>
            <p:cNvPr id="44" name="Rectangle 24">
              <a:extLst>
                <a:ext uri="{FF2B5EF4-FFF2-40B4-BE49-F238E27FC236}">
                  <a16:creationId xmlns:a16="http://schemas.microsoft.com/office/drawing/2014/main" id="{9BEA2904-D576-40F0-8EB8-F25CEAC18BDA}"/>
                </a:ext>
              </a:extLst>
            </p:cNvPr>
            <p:cNvSpPr>
              <a:spLocks noChangeArrowheads="1"/>
            </p:cNvSpPr>
            <p:nvPr/>
          </p:nvSpPr>
          <p:spPr bwMode="auto">
            <a:xfrm>
              <a:off x="5125493" y="5484619"/>
              <a:ext cx="176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0.5</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45" name="Rectangle 24">
              <a:extLst>
                <a:ext uri="{FF2B5EF4-FFF2-40B4-BE49-F238E27FC236}">
                  <a16:creationId xmlns:a16="http://schemas.microsoft.com/office/drawing/2014/main" id="{1C1781B5-369E-411C-9B35-56796D1E35B1}"/>
                </a:ext>
              </a:extLst>
            </p:cNvPr>
            <p:cNvSpPr>
              <a:spLocks noChangeArrowheads="1"/>
            </p:cNvSpPr>
            <p:nvPr/>
          </p:nvSpPr>
          <p:spPr bwMode="auto">
            <a:xfrm>
              <a:off x="6929241" y="5484619"/>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5</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pSp>
      <p:grpSp>
        <p:nvGrpSpPr>
          <p:cNvPr id="7" name="Group 6"/>
          <p:cNvGrpSpPr/>
          <p:nvPr/>
        </p:nvGrpSpPr>
        <p:grpSpPr>
          <a:xfrm>
            <a:off x="9397035" y="1424354"/>
            <a:ext cx="1479051" cy="579706"/>
            <a:chOff x="9397035" y="1424354"/>
            <a:chExt cx="1479051" cy="579706"/>
          </a:xfrm>
        </p:grpSpPr>
        <p:sp>
          <p:nvSpPr>
            <p:cNvPr id="51" name="Isosceles Triangle 50"/>
            <p:cNvSpPr/>
            <p:nvPr/>
          </p:nvSpPr>
          <p:spPr>
            <a:xfrm flipV="1">
              <a:off x="9397035" y="1424354"/>
              <a:ext cx="81568" cy="579706"/>
            </a:xfrm>
            <a:prstGeom prst="triangle">
              <a:avLst>
                <a:gd name="adj" fmla="val 0"/>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2" name="Isosceles Triangle 51"/>
            <p:cNvSpPr/>
            <p:nvPr/>
          </p:nvSpPr>
          <p:spPr>
            <a:xfrm flipV="1">
              <a:off x="10794518" y="1424354"/>
              <a:ext cx="81568" cy="579706"/>
            </a:xfrm>
            <a:prstGeom prst="triangle">
              <a:avLst>
                <a:gd name="adj" fmla="val 0"/>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25" name="TextBox 24"/>
          <p:cNvSpPr txBox="1"/>
          <p:nvPr/>
        </p:nvSpPr>
        <p:spPr>
          <a:xfrm>
            <a:off x="428947" y="5175684"/>
            <a:ext cx="3136750" cy="572686"/>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sz="800" b="0" dirty="0"/>
              <a:t>†Defined as the date of discontinuation from treatment which could occur any time following randomisation.</a:t>
            </a:r>
          </a:p>
          <a:p>
            <a:br>
              <a:rPr lang="en-GB" sz="800" b="0" dirty="0"/>
            </a:br>
            <a:r>
              <a:rPr lang="en-GB" sz="800" b="0" dirty="0"/>
              <a:t> ‡ Defined as the date of discontinuation from the study.  </a:t>
            </a:r>
          </a:p>
        </p:txBody>
      </p:sp>
      <p:grpSp>
        <p:nvGrpSpPr>
          <p:cNvPr id="6" name="Group 5"/>
          <p:cNvGrpSpPr/>
          <p:nvPr/>
        </p:nvGrpSpPr>
        <p:grpSpPr>
          <a:xfrm>
            <a:off x="5478711" y="4313159"/>
            <a:ext cx="783977" cy="90000"/>
            <a:chOff x="5478711" y="4313159"/>
            <a:chExt cx="783977" cy="90000"/>
          </a:xfrm>
        </p:grpSpPr>
        <p:cxnSp>
          <p:nvCxnSpPr>
            <p:cNvPr id="26" name="Straight Connector 25">
              <a:extLst>
                <a:ext uri="{FF2B5EF4-FFF2-40B4-BE49-F238E27FC236}">
                  <a16:creationId xmlns:a16="http://schemas.microsoft.com/office/drawing/2014/main" id="{54D68D42-3A7B-4415-973C-0EB2E0630457}"/>
                </a:ext>
              </a:extLst>
            </p:cNvPr>
            <p:cNvCxnSpPr>
              <a:cxnSpLocks/>
            </p:cNvCxnSpPr>
            <p:nvPr/>
          </p:nvCxnSpPr>
          <p:spPr>
            <a:xfrm>
              <a:off x="5478711" y="4358932"/>
              <a:ext cx="783977"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27" name="Oval 43">
              <a:extLst>
                <a:ext uri="{FF2B5EF4-FFF2-40B4-BE49-F238E27FC236}">
                  <a16:creationId xmlns:a16="http://schemas.microsoft.com/office/drawing/2014/main" id="{2E667380-71E6-42EA-A738-9A2C84EA9E00}"/>
                </a:ext>
              </a:extLst>
            </p:cNvPr>
            <p:cNvSpPr>
              <a:spLocks noChangeArrowheads="1"/>
            </p:cNvSpPr>
            <p:nvPr/>
          </p:nvSpPr>
          <p:spPr bwMode="auto">
            <a:xfrm>
              <a:off x="5868729" y="4313159"/>
              <a:ext cx="90000" cy="90000"/>
            </a:xfrm>
            <a:prstGeom prst="ellipse">
              <a:avLst/>
            </a:prstGeom>
            <a:solidFill>
              <a:srgbClr val="7B85BD"/>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1"/>
          <p:cNvGrpSpPr/>
          <p:nvPr/>
        </p:nvGrpSpPr>
        <p:grpSpPr>
          <a:xfrm>
            <a:off x="4645819" y="3543769"/>
            <a:ext cx="1616869" cy="90000"/>
            <a:chOff x="4645819" y="3543769"/>
            <a:chExt cx="1616869" cy="90000"/>
          </a:xfrm>
        </p:grpSpPr>
        <p:cxnSp>
          <p:nvCxnSpPr>
            <p:cNvPr id="28" name="Straight Connector 27">
              <a:extLst>
                <a:ext uri="{FF2B5EF4-FFF2-40B4-BE49-F238E27FC236}">
                  <a16:creationId xmlns:a16="http://schemas.microsoft.com/office/drawing/2014/main" id="{E68DAB86-CB7B-4552-8FD4-ED922AFDA138}"/>
                </a:ext>
              </a:extLst>
            </p:cNvPr>
            <p:cNvCxnSpPr>
              <a:cxnSpLocks/>
            </p:cNvCxnSpPr>
            <p:nvPr/>
          </p:nvCxnSpPr>
          <p:spPr>
            <a:xfrm>
              <a:off x="4645819" y="3589542"/>
              <a:ext cx="1616869"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29" name="Oval 43">
              <a:extLst>
                <a:ext uri="{FF2B5EF4-FFF2-40B4-BE49-F238E27FC236}">
                  <a16:creationId xmlns:a16="http://schemas.microsoft.com/office/drawing/2014/main" id="{6F882EC9-6A58-4784-92B1-B35A429B802D}"/>
                </a:ext>
              </a:extLst>
            </p:cNvPr>
            <p:cNvSpPr>
              <a:spLocks noChangeArrowheads="1"/>
            </p:cNvSpPr>
            <p:nvPr/>
          </p:nvSpPr>
          <p:spPr bwMode="auto">
            <a:xfrm>
              <a:off x="5406419" y="3543769"/>
              <a:ext cx="90000" cy="90000"/>
            </a:xfrm>
            <a:prstGeom prst="ellipse">
              <a:avLst/>
            </a:prstGeom>
            <a:solidFill>
              <a:srgbClr val="7B85BD"/>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2"/>
          <p:cNvGrpSpPr/>
          <p:nvPr/>
        </p:nvGrpSpPr>
        <p:grpSpPr>
          <a:xfrm>
            <a:off x="5117306" y="2801905"/>
            <a:ext cx="1233488" cy="90000"/>
            <a:chOff x="5117306" y="2634851"/>
            <a:chExt cx="1233488" cy="90000"/>
          </a:xfrm>
        </p:grpSpPr>
        <p:cxnSp>
          <p:nvCxnSpPr>
            <p:cNvPr id="30" name="Straight Connector 29">
              <a:extLst>
                <a:ext uri="{FF2B5EF4-FFF2-40B4-BE49-F238E27FC236}">
                  <a16:creationId xmlns:a16="http://schemas.microsoft.com/office/drawing/2014/main" id="{0411F8D9-7D95-471F-8B90-9A552251E4A3}"/>
                </a:ext>
              </a:extLst>
            </p:cNvPr>
            <p:cNvCxnSpPr>
              <a:cxnSpLocks/>
            </p:cNvCxnSpPr>
            <p:nvPr/>
          </p:nvCxnSpPr>
          <p:spPr>
            <a:xfrm>
              <a:off x="5117306" y="2680624"/>
              <a:ext cx="1233488"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31" name="Oval 43">
              <a:extLst>
                <a:ext uri="{FF2B5EF4-FFF2-40B4-BE49-F238E27FC236}">
                  <a16:creationId xmlns:a16="http://schemas.microsoft.com/office/drawing/2014/main" id="{E0AF20F4-817E-4E33-B2E9-B74E24FB3A38}"/>
                </a:ext>
              </a:extLst>
            </p:cNvPr>
            <p:cNvSpPr>
              <a:spLocks noChangeArrowheads="1"/>
            </p:cNvSpPr>
            <p:nvPr/>
          </p:nvSpPr>
          <p:spPr bwMode="auto">
            <a:xfrm>
              <a:off x="5685904" y="2634851"/>
              <a:ext cx="90000" cy="90000"/>
            </a:xfrm>
            <a:prstGeom prst="ellipse">
              <a:avLst/>
            </a:prstGeom>
            <a:solidFill>
              <a:srgbClr val="7B85BD"/>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3" name="TextBox 52">
            <a:extLst>
              <a:ext uri="{FF2B5EF4-FFF2-40B4-BE49-F238E27FC236}">
                <a16:creationId xmlns:a16="http://schemas.microsoft.com/office/drawing/2014/main" id="{CD95588C-1C88-4A9F-B1A8-93F1C5DC4C6A}"/>
              </a:ext>
            </a:extLst>
          </p:cNvPr>
          <p:cNvSpPr txBox="1"/>
          <p:nvPr/>
        </p:nvSpPr>
        <p:spPr>
          <a:xfrm>
            <a:off x="5483202" y="1488163"/>
            <a:ext cx="1217656" cy="316444"/>
          </a:xfrm>
          <a:prstGeom prst="rect">
            <a:avLst/>
          </a:prstGeom>
          <a:noFill/>
        </p:spPr>
        <p:txBody>
          <a:bodyPr wrap="square" rtlCol="0" anchor="ctr">
            <a:noAutofit/>
          </a:bodyPr>
          <a:lstStyle/>
          <a:p>
            <a:pPr algn="ctr"/>
            <a:r>
              <a:rPr lang="en-GB" sz="1100" b="1" dirty="0"/>
              <a:t>Hazard ratio</a:t>
            </a:r>
            <a:endParaRPr lang="en-GB" sz="1100" b="1" baseline="30000" dirty="0"/>
          </a:p>
        </p:txBody>
      </p:sp>
      <p:sp>
        <p:nvSpPr>
          <p:cNvPr id="54"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34" name="Group 33">
            <a:extLst>
              <a:ext uri="{FF2B5EF4-FFF2-40B4-BE49-F238E27FC236}">
                <a16:creationId xmlns:a16="http://schemas.microsoft.com/office/drawing/2014/main" id="{A28649A5-3B01-4A54-BA6E-99FF17F96B63}"/>
              </a:ext>
            </a:extLst>
          </p:cNvPr>
          <p:cNvGrpSpPr/>
          <p:nvPr/>
        </p:nvGrpSpPr>
        <p:grpSpPr>
          <a:xfrm>
            <a:off x="0" y="970050"/>
            <a:ext cx="12192000" cy="196535"/>
            <a:chOff x="947095" y="911184"/>
            <a:chExt cx="4757379" cy="210033"/>
          </a:xfrm>
        </p:grpSpPr>
        <p:sp>
          <p:nvSpPr>
            <p:cNvPr id="35" name="Rectangle 34">
              <a:extLst>
                <a:ext uri="{FF2B5EF4-FFF2-40B4-BE49-F238E27FC236}">
                  <a16:creationId xmlns:a16="http://schemas.microsoft.com/office/drawing/2014/main" id="{6489ED4C-6609-4CE7-ADAA-94F8E4E8F65D}"/>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6" name="Rectangle 35">
              <a:extLst>
                <a:ext uri="{FF2B5EF4-FFF2-40B4-BE49-F238E27FC236}">
                  <a16:creationId xmlns:a16="http://schemas.microsoft.com/office/drawing/2014/main" id="{FEA298D3-543D-4575-B61D-23FD0CEFF541}"/>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5" name="Rectangle 54">
              <a:extLst>
                <a:ext uri="{FF2B5EF4-FFF2-40B4-BE49-F238E27FC236}">
                  <a16:creationId xmlns:a16="http://schemas.microsoft.com/office/drawing/2014/main" id="{CBE443FA-94B4-42D5-B785-76B76B8BB268}"/>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685107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42913" y="439573"/>
            <a:ext cx="11434065" cy="465389"/>
          </a:xfrm>
        </p:spPr>
        <p:txBody>
          <a:bodyPr/>
          <a:lstStyle/>
          <a:p>
            <a:pPr>
              <a:lnSpc>
                <a:spcPct val="100000"/>
              </a:lnSpc>
            </a:pPr>
            <a:r>
              <a:rPr lang="en-GB" sz="1800" dirty="0"/>
              <a:t>Macitentan significantly reduces the risk of PAH-related hospitalisation vs PLACEBO</a:t>
            </a:r>
            <a:r>
              <a:rPr lang="en-GB" sz="1800" baseline="30000" dirty="0"/>
              <a:t>1,2</a:t>
            </a:r>
          </a:p>
        </p:txBody>
      </p:sp>
      <p:sp>
        <p:nvSpPr>
          <p:cNvPr id="3" name="Text Placeholder 2"/>
          <p:cNvSpPr>
            <a:spLocks noGrp="1"/>
          </p:cNvSpPr>
          <p:nvPr>
            <p:ph type="body" sz="quarter" idx="16"/>
          </p:nvPr>
        </p:nvSpPr>
        <p:spPr/>
        <p:txBody>
          <a:bodyPr/>
          <a:lstStyle/>
          <a:p>
            <a:r>
              <a:rPr lang="fr-FR" b="1" dirty="0">
                <a:solidFill>
                  <a:schemeClr val="tx1"/>
                </a:solidFill>
              </a:rPr>
              <a:t>References</a:t>
            </a:r>
            <a:r>
              <a:rPr lang="fr-FR" dirty="0">
                <a:solidFill>
                  <a:schemeClr val="tx1"/>
                </a:solidFill>
              </a:rPr>
              <a:t>: </a:t>
            </a:r>
            <a:r>
              <a:rPr lang="fr-FR" b="1" dirty="0">
                <a:solidFill>
                  <a:schemeClr val="tx1"/>
                </a:solidFill>
              </a:rPr>
              <a:t>1. </a:t>
            </a:r>
            <a:r>
              <a:rPr lang="fr-FR" dirty="0">
                <a:solidFill>
                  <a:schemeClr val="tx1"/>
                </a:solidFill>
              </a:rPr>
              <a:t>Pulido et al. N Engl J Med. 2013;369(9):809-18. </a:t>
            </a:r>
            <a:r>
              <a:rPr lang="fr-FR" b="1" dirty="0">
                <a:solidFill>
                  <a:schemeClr val="tx1"/>
                </a:solidFill>
              </a:rPr>
              <a:t>2.</a:t>
            </a:r>
            <a:r>
              <a:rPr lang="en-GB" b="1" dirty="0">
                <a:solidFill>
                  <a:schemeClr val="tx1"/>
                </a:solidFill>
              </a:rPr>
              <a:t> </a:t>
            </a:r>
            <a:r>
              <a:rPr lang="en-GB" dirty="0">
                <a:solidFill>
                  <a:schemeClr val="tx1"/>
                </a:solidFill>
              </a:rPr>
              <a:t>Opsumit® SmPC. 2018. </a:t>
            </a:r>
            <a:r>
              <a:rPr lang="en-GB" b="1" dirty="0">
                <a:solidFill>
                  <a:schemeClr val="tx1"/>
                </a:solidFill>
              </a:rPr>
              <a:t>3.</a:t>
            </a:r>
            <a:r>
              <a:rPr lang="en-GB" dirty="0">
                <a:solidFill>
                  <a:schemeClr val="tx1"/>
                </a:solidFill>
              </a:rPr>
              <a:t> Channick et al. JACC Heart Fail. 2015;3(1):1-8. </a:t>
            </a:r>
            <a:r>
              <a:rPr lang="en-GB" b="1" dirty="0">
                <a:solidFill>
                  <a:schemeClr val="tx1"/>
                </a:solidFill>
              </a:rPr>
              <a:t>4.</a:t>
            </a:r>
            <a:r>
              <a:rPr lang="en-GB" dirty="0">
                <a:solidFill>
                  <a:schemeClr val="tx1"/>
                </a:solidFill>
              </a:rPr>
              <a:t> Li et al. Minimizing Burden of Disease-Related Hospitalization Among Pulmonary Arterial Hypertension Patients. Presented at the Academy of Managed Care Pharmacy Nexus 2016 Conference. 2016. </a:t>
            </a:r>
            <a:r>
              <a:rPr lang="fr-FR" dirty="0">
                <a:solidFill>
                  <a:schemeClr val="tx1"/>
                </a:solidFill>
                <a:highlight>
                  <a:srgbClr val="FFFF00"/>
                </a:highlight>
              </a:rPr>
              <a:t> </a:t>
            </a:r>
            <a:r>
              <a:rPr lang="fr-FR" dirty="0">
                <a:solidFill>
                  <a:schemeClr val="tx1"/>
                </a:solidFill>
              </a:rPr>
              <a:t> </a:t>
            </a:r>
          </a:p>
        </p:txBody>
      </p:sp>
      <p:graphicFrame>
        <p:nvGraphicFramePr>
          <p:cNvPr id="16" name="Table 15"/>
          <p:cNvGraphicFramePr>
            <a:graphicFrameLocks noGrp="1"/>
          </p:cNvGraphicFramePr>
          <p:nvPr>
            <p:extLst>
              <p:ext uri="{D42A27DB-BD31-4B8C-83A1-F6EECF244321}">
                <p14:modId xmlns:p14="http://schemas.microsoft.com/office/powerpoint/2010/main" val="1540366739"/>
              </p:ext>
            </p:extLst>
          </p:nvPr>
        </p:nvGraphicFramePr>
        <p:xfrm>
          <a:off x="6942700" y="1702601"/>
          <a:ext cx="5135001" cy="1853080"/>
        </p:xfrm>
        <a:graphic>
          <a:graphicData uri="http://schemas.openxmlformats.org/drawingml/2006/table">
            <a:tbl>
              <a:tblPr firstRow="1" bandRow="1">
                <a:tableStyleId>{7DF18680-E054-41AD-8BC1-D1AEF772440D}</a:tableStyleId>
              </a:tblPr>
              <a:tblGrid>
                <a:gridCol w="1944023">
                  <a:extLst>
                    <a:ext uri="{9D8B030D-6E8A-4147-A177-3AD203B41FA5}">
                      <a16:colId xmlns:a16="http://schemas.microsoft.com/office/drawing/2014/main" val="1950004430"/>
                    </a:ext>
                  </a:extLst>
                </a:gridCol>
                <a:gridCol w="1595489">
                  <a:extLst>
                    <a:ext uri="{9D8B030D-6E8A-4147-A177-3AD203B41FA5}">
                      <a16:colId xmlns:a16="http://schemas.microsoft.com/office/drawing/2014/main" val="2821748271"/>
                    </a:ext>
                  </a:extLst>
                </a:gridCol>
                <a:gridCol w="1595489">
                  <a:extLst>
                    <a:ext uri="{9D8B030D-6E8A-4147-A177-3AD203B41FA5}">
                      <a16:colId xmlns:a16="http://schemas.microsoft.com/office/drawing/2014/main" val="986942419"/>
                    </a:ext>
                  </a:extLst>
                </a:gridCol>
              </a:tblGrid>
              <a:tr h="429037">
                <a:tc>
                  <a:txBody>
                    <a:bodyPr/>
                    <a:lstStyle/>
                    <a:p>
                      <a:endParaRPr lang="en-GB" sz="1200" dirty="0"/>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dirty="0">
                          <a:solidFill>
                            <a:schemeClr val="tx1"/>
                          </a:solidFill>
                        </a:rPr>
                        <a:t>MACITENTAN</a:t>
                      </a:r>
                      <a:endParaRPr lang="en-GB" sz="1050" baseline="30000" dirty="0">
                        <a:solidFill>
                          <a:schemeClr val="tx1"/>
                        </a:solidFill>
                      </a:endParaRPr>
                    </a:p>
                    <a:p>
                      <a:pPr algn="ctr"/>
                      <a:r>
                        <a:rPr lang="en-GB" sz="1000" b="0" baseline="0" dirty="0">
                          <a:solidFill>
                            <a:schemeClr val="tx1"/>
                          </a:solidFill>
                        </a:rPr>
                        <a:t>(n [%])</a:t>
                      </a: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dirty="0">
                          <a:solidFill>
                            <a:schemeClr val="tx1"/>
                          </a:solidFill>
                        </a:rPr>
                        <a:t>PLACEBO</a:t>
                      </a:r>
                    </a:p>
                    <a:p>
                      <a:pPr algn="ctr"/>
                      <a:r>
                        <a:rPr lang="en-GB" sz="1000" b="0" dirty="0">
                          <a:solidFill>
                            <a:schemeClr val="tx1"/>
                          </a:solidFill>
                        </a:rPr>
                        <a:t>(n</a:t>
                      </a:r>
                      <a:r>
                        <a:rPr lang="en-GB" sz="1000" b="0" baseline="0" dirty="0">
                          <a:solidFill>
                            <a:schemeClr val="tx1"/>
                          </a:solidFill>
                        </a:rPr>
                        <a:t> [%])</a:t>
                      </a:r>
                      <a:endParaRPr lang="en-GB" sz="1000" b="0" dirty="0">
                        <a:solidFill>
                          <a:schemeClr val="tx1"/>
                        </a:solidFill>
                      </a:endParaRP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1510527"/>
                  </a:ext>
                </a:extLst>
              </a:tr>
              <a:tr h="465530">
                <a:tc>
                  <a:txBody>
                    <a:bodyPr/>
                    <a:lstStyle/>
                    <a:p>
                      <a:r>
                        <a:rPr lang="en-GB" sz="1200" b="1" dirty="0">
                          <a:solidFill>
                            <a:schemeClr val="bg1"/>
                          </a:solidFill>
                        </a:rPr>
                        <a:t>All events</a:t>
                      </a: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GB" sz="1200" b="1" dirty="0">
                          <a:solidFill>
                            <a:schemeClr val="bg1"/>
                          </a:solidFill>
                        </a:rPr>
                        <a:t>50 (20.7)</a:t>
                      </a: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1" dirty="0">
                          <a:solidFill>
                            <a:schemeClr val="bg1"/>
                          </a:solidFill>
                        </a:rPr>
                        <a:t>84 (33.6)</a:t>
                      </a: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543359203"/>
                  </a:ext>
                </a:extLst>
              </a:tr>
              <a:tr h="465530">
                <a:tc>
                  <a:txBody>
                    <a:bodyPr/>
                    <a:lstStyle/>
                    <a:p>
                      <a:pPr marL="176213" indent="0"/>
                      <a:r>
                        <a:rPr lang="en-GB" sz="1200" b="1" dirty="0">
                          <a:solidFill>
                            <a:schemeClr val="bg1"/>
                          </a:solidFill>
                        </a:rPr>
                        <a:t>Hospitalisation due to PAH</a:t>
                      </a: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GB" sz="1200" b="1" dirty="0">
                          <a:solidFill>
                            <a:schemeClr val="bg1"/>
                          </a:solidFill>
                        </a:rPr>
                        <a:t>45 (18.6)</a:t>
                      </a: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1" dirty="0">
                          <a:solidFill>
                            <a:schemeClr val="bg1"/>
                          </a:solidFill>
                        </a:rPr>
                        <a:t>79 (31.6)</a:t>
                      </a: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2981654"/>
                  </a:ext>
                </a:extLst>
              </a:tr>
              <a:tr h="465530">
                <a:tc>
                  <a:txBody>
                    <a:bodyPr/>
                    <a:lstStyle/>
                    <a:p>
                      <a:pPr marL="176213" indent="0"/>
                      <a:r>
                        <a:rPr lang="en-GB" sz="1200" b="1" dirty="0">
                          <a:solidFill>
                            <a:schemeClr val="bg1"/>
                          </a:solidFill>
                        </a:rPr>
                        <a:t>Death due to PAH</a:t>
                      </a: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GB" sz="1200" b="1" dirty="0">
                          <a:solidFill>
                            <a:schemeClr val="bg1"/>
                          </a:solidFill>
                        </a:rPr>
                        <a:t>5 (2.1)</a:t>
                      </a: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1" dirty="0">
                          <a:solidFill>
                            <a:schemeClr val="bg1"/>
                          </a:solidFill>
                        </a:rPr>
                        <a:t>5 (2.0)</a:t>
                      </a:r>
                    </a:p>
                  </a:txBody>
                  <a:tcPr marL="121920" marR="121920" marT="60960" marB="609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528386384"/>
                  </a:ext>
                </a:extLst>
              </a:tr>
            </a:tbl>
          </a:graphicData>
        </a:graphic>
      </p:graphicFrame>
      <p:sp>
        <p:nvSpPr>
          <p:cNvPr id="18" name="TextBox 17"/>
          <p:cNvSpPr txBox="1"/>
          <p:nvPr/>
        </p:nvSpPr>
        <p:spPr>
          <a:xfrm>
            <a:off x="6942700" y="1452342"/>
            <a:ext cx="4905078" cy="263345"/>
          </a:xfrm>
          <a:prstGeom prst="rect">
            <a:avLst/>
          </a:prstGeom>
          <a:noFill/>
        </p:spPr>
        <p:txBody>
          <a:bodyPr wrap="square" lIns="0" tIns="0" rtlCol="0" anchor="t">
            <a:noAutofit/>
          </a:bodyPr>
          <a:lstStyle/>
          <a:p>
            <a:r>
              <a:rPr lang="en-GB" sz="1400" dirty="0">
                <a:solidFill>
                  <a:schemeClr val="tx1">
                    <a:lumMod val="75000"/>
                    <a:lumOff val="25000"/>
                  </a:schemeClr>
                </a:solidFill>
              </a:rPr>
              <a:t>Summary of hospitalisation events and death due to PAH</a:t>
            </a:r>
            <a:r>
              <a:rPr lang="en-GB" sz="1400" baseline="30000" dirty="0">
                <a:solidFill>
                  <a:schemeClr val="tx1">
                    <a:lumMod val="75000"/>
                    <a:lumOff val="25000"/>
                  </a:schemeClr>
                </a:solidFill>
              </a:rPr>
              <a:t>1</a:t>
            </a:r>
          </a:p>
        </p:txBody>
      </p:sp>
      <p:sp>
        <p:nvSpPr>
          <p:cNvPr id="20" name="TextBox 19"/>
          <p:cNvSpPr txBox="1"/>
          <p:nvPr/>
        </p:nvSpPr>
        <p:spPr>
          <a:xfrm>
            <a:off x="114300" y="1958778"/>
            <a:ext cx="5228602" cy="269192"/>
          </a:xfrm>
          <a:prstGeom prst="rect">
            <a:avLst/>
          </a:prstGeom>
          <a:noFill/>
        </p:spPr>
        <p:txBody>
          <a:bodyPr wrap="square" lIns="0" tIns="0" rtlCol="0" anchor="t">
            <a:noAutofit/>
          </a:bodyPr>
          <a:lstStyle/>
          <a:p>
            <a:pPr algn="ctr"/>
            <a:r>
              <a:rPr lang="en-GB" sz="1400" dirty="0"/>
              <a:t>Time to PAH-related hospitalisation or death up to EOT+7 days</a:t>
            </a:r>
            <a:r>
              <a:rPr lang="en-GB" sz="1400" baseline="30000" dirty="0"/>
              <a:t>1</a:t>
            </a:r>
          </a:p>
        </p:txBody>
      </p:sp>
      <p:sp>
        <p:nvSpPr>
          <p:cNvPr id="41" name="TextBox 40"/>
          <p:cNvSpPr txBox="1"/>
          <p:nvPr/>
        </p:nvSpPr>
        <p:spPr>
          <a:xfrm>
            <a:off x="1948940" y="6152823"/>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solidFill>
                  <a:schemeClr val="tx1"/>
                </a:solidFill>
              </a:rPr>
              <a:t>Abbreviations: </a:t>
            </a:r>
            <a:r>
              <a:rPr lang="en-GB" b="0" dirty="0">
                <a:solidFill>
                  <a:schemeClr val="tx1"/>
                </a:solidFill>
              </a:rPr>
              <a:t>ARR, absolute risk reduction;</a:t>
            </a:r>
            <a:r>
              <a:rPr lang="en-GB" dirty="0">
                <a:solidFill>
                  <a:schemeClr val="tx1"/>
                </a:solidFill>
              </a:rPr>
              <a:t> </a:t>
            </a:r>
            <a:r>
              <a:rPr lang="en-GB" b="0" dirty="0">
                <a:solidFill>
                  <a:schemeClr val="tx1"/>
                </a:solidFill>
              </a:rPr>
              <a:t>CI, confidence interval; EOT, end of treatment; HR, hazard ratio.</a:t>
            </a:r>
          </a:p>
        </p:txBody>
      </p:sp>
      <p:grpSp>
        <p:nvGrpSpPr>
          <p:cNvPr id="125" name="Group 124"/>
          <p:cNvGrpSpPr/>
          <p:nvPr/>
        </p:nvGrpSpPr>
        <p:grpSpPr>
          <a:xfrm>
            <a:off x="5400056" y="1454603"/>
            <a:ext cx="1282316" cy="1150118"/>
            <a:chOff x="6656267" y="4730097"/>
            <a:chExt cx="1282316" cy="1150118"/>
          </a:xfrm>
        </p:grpSpPr>
        <p:sp>
          <p:nvSpPr>
            <p:cNvPr id="126" name="Freeform 125"/>
            <p:cNvSpPr/>
            <p:nvPr/>
          </p:nvSpPr>
          <p:spPr>
            <a:xfrm>
              <a:off x="6829044" y="4730097"/>
              <a:ext cx="1109539" cy="1150118"/>
            </a:xfrm>
            <a:custGeom>
              <a:avLst/>
              <a:gdLst>
                <a:gd name="connsiteX0" fmla="*/ 0 w 1109539"/>
                <a:gd name="connsiteY0" fmla="*/ 0 h 1150118"/>
                <a:gd name="connsiteX1" fmla="*/ 1109539 w 1109539"/>
                <a:gd name="connsiteY1" fmla="*/ 0 h 1150118"/>
                <a:gd name="connsiteX2" fmla="*/ 1109539 w 1109539"/>
                <a:gd name="connsiteY2" fmla="*/ 870914 h 1150118"/>
                <a:gd name="connsiteX3" fmla="*/ 554770 w 1109539"/>
                <a:gd name="connsiteY3" fmla="*/ 1150118 h 1150118"/>
                <a:gd name="connsiteX4" fmla="*/ 0 w 1109539"/>
                <a:gd name="connsiteY4" fmla="*/ 870914 h 1150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39" h="1150118">
                  <a:moveTo>
                    <a:pt x="0" y="0"/>
                  </a:moveTo>
                  <a:lnTo>
                    <a:pt x="1109539" y="0"/>
                  </a:lnTo>
                  <a:lnTo>
                    <a:pt x="1109539" y="870914"/>
                  </a:lnTo>
                  <a:lnTo>
                    <a:pt x="554770" y="1150118"/>
                  </a:lnTo>
                  <a:lnTo>
                    <a:pt x="0" y="87091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1"/>
                  </a:solidFill>
                </a:rPr>
                <a:t>50%</a:t>
              </a:r>
            </a:p>
            <a:p>
              <a:pPr algn="ctr"/>
              <a:r>
                <a:rPr lang="en-GB" sz="1100" b="1" dirty="0">
                  <a:solidFill>
                    <a:schemeClr val="bg1"/>
                  </a:solidFill>
                </a:rPr>
                <a:t>Relative risk reduction</a:t>
              </a:r>
              <a:r>
                <a:rPr lang="en-GB" sz="1100" b="1" baseline="30000" dirty="0">
                  <a:solidFill>
                    <a:schemeClr val="bg1"/>
                  </a:solidFill>
                </a:rPr>
                <a:t>2</a:t>
              </a:r>
            </a:p>
            <a:p>
              <a:pPr algn="ctr"/>
              <a:r>
                <a:rPr lang="en-GB" sz="800" b="1" dirty="0">
                  <a:solidFill>
                    <a:schemeClr val="bg1"/>
                  </a:solidFill>
                </a:rPr>
                <a:t>(ARR 15.2%)</a:t>
              </a:r>
              <a:endParaRPr lang="en-GB" sz="800" dirty="0">
                <a:solidFill>
                  <a:schemeClr val="bg1"/>
                </a:solidFill>
              </a:endParaRPr>
            </a:p>
          </p:txBody>
        </p:sp>
        <p:sp>
          <p:nvSpPr>
            <p:cNvPr id="127" name="Isosceles Triangle 126"/>
            <p:cNvSpPr/>
            <p:nvPr/>
          </p:nvSpPr>
          <p:spPr>
            <a:xfrm>
              <a:off x="6656267" y="4730097"/>
              <a:ext cx="172777" cy="221039"/>
            </a:xfrm>
            <a:prstGeom prst="triangle">
              <a:avLst>
                <a:gd name="adj" fmla="val 1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pic>
        <p:nvPicPr>
          <p:cNvPr id="67" name="Picture 66"/>
          <p:cNvPicPr>
            <a:picLocks/>
          </p:cNvPicPr>
          <p:nvPr/>
        </p:nvPicPr>
        <p:blipFill rotWithShape="1">
          <a:blip r:embed="rId3" cstate="print">
            <a:extLst>
              <a:ext uri="{BEBA8EAE-BF5A-486C-A8C5-ECC9F3942E4B}">
                <a14:imgProps xmlns:a14="http://schemas.microsoft.com/office/drawing/2010/main">
                  <a14:imgLayer r:embed="rId4">
                    <a14:imgEffect>
                      <a14:brightnessContrast bright="87000" contrast="40000"/>
                    </a14:imgEffect>
                  </a14:imgLayer>
                </a14:imgProps>
              </a:ext>
              <a:ext uri="{28A0092B-C50C-407E-A947-70E740481C1C}">
                <a14:useLocalDpi xmlns:a14="http://schemas.microsoft.com/office/drawing/2010/main" val="0"/>
              </a:ext>
            </a:extLst>
          </a:blip>
          <a:srcRect b="76049"/>
          <a:stretch/>
        </p:blipFill>
        <p:spPr>
          <a:xfrm rot="10800000">
            <a:off x="7252742" y="3550295"/>
            <a:ext cx="4284994" cy="163532"/>
          </a:xfrm>
          <a:prstGeom prst="rect">
            <a:avLst/>
          </a:prstGeom>
          <a:noFill/>
          <a:ln>
            <a:noFill/>
          </a:ln>
        </p:spPr>
      </p:pic>
      <p:grpSp>
        <p:nvGrpSpPr>
          <p:cNvPr id="68" name="Group 67"/>
          <p:cNvGrpSpPr/>
          <p:nvPr/>
        </p:nvGrpSpPr>
        <p:grpSpPr>
          <a:xfrm>
            <a:off x="8760703" y="2136082"/>
            <a:ext cx="1744327" cy="1386778"/>
            <a:chOff x="8758209" y="2323117"/>
            <a:chExt cx="1744327" cy="2399079"/>
          </a:xfrm>
        </p:grpSpPr>
        <p:sp>
          <p:nvSpPr>
            <p:cNvPr id="69" name="Isosceles Triangle 68"/>
            <p:cNvSpPr/>
            <p:nvPr/>
          </p:nvSpPr>
          <p:spPr>
            <a:xfrm flipV="1">
              <a:off x="8758209" y="2323117"/>
              <a:ext cx="253713" cy="2399079"/>
            </a:xfrm>
            <a:prstGeom prst="triangle">
              <a:avLst>
                <a:gd name="adj" fmla="val 0"/>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0" name="Isosceles Triangle 69"/>
            <p:cNvSpPr/>
            <p:nvPr/>
          </p:nvSpPr>
          <p:spPr>
            <a:xfrm flipV="1">
              <a:off x="10248823" y="2323117"/>
              <a:ext cx="253713" cy="2399079"/>
            </a:xfrm>
            <a:prstGeom prst="triangle">
              <a:avLst>
                <a:gd name="adj" fmla="val 0"/>
              </a:avLst>
            </a:prstGeom>
            <a:solidFill>
              <a:srgbClr val="7F7F7F">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72" name="TextBox 71"/>
          <p:cNvSpPr txBox="1"/>
          <p:nvPr/>
        </p:nvSpPr>
        <p:spPr>
          <a:xfrm>
            <a:off x="7062131" y="3646184"/>
            <a:ext cx="4921252"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sz="1000" b="0" dirty="0">
                <a:solidFill>
                  <a:schemeClr val="tx1"/>
                </a:solidFill>
              </a:rPr>
              <a:t>The results are driven by a reduction in PAH-related hospitalisations;                                             there was no significant difference in death due to PAH </a:t>
            </a:r>
          </a:p>
        </p:txBody>
      </p:sp>
      <p:grpSp>
        <p:nvGrpSpPr>
          <p:cNvPr id="5" name="Group 4"/>
          <p:cNvGrpSpPr/>
          <p:nvPr/>
        </p:nvGrpSpPr>
        <p:grpSpPr>
          <a:xfrm>
            <a:off x="8189681" y="4583113"/>
            <a:ext cx="4159847" cy="1103542"/>
            <a:chOff x="7843323" y="-740844"/>
            <a:chExt cx="4207686" cy="875503"/>
          </a:xfrm>
        </p:grpSpPr>
        <p:sp>
          <p:nvSpPr>
            <p:cNvPr id="79" name="TextBox 78"/>
            <p:cNvSpPr txBox="1"/>
            <p:nvPr/>
          </p:nvSpPr>
          <p:spPr>
            <a:xfrm>
              <a:off x="7843323" y="-740844"/>
              <a:ext cx="3729703" cy="448520"/>
            </a:xfrm>
            <a:prstGeom prst="rect">
              <a:avLst/>
            </a:prstGeom>
            <a:noFill/>
          </p:spPr>
          <p:txBody>
            <a:bodyPr wrap="square" lIns="0" tIns="0" rtlCol="0" anchor="t">
              <a:noAutofit/>
            </a:bodyPr>
            <a:lstStyle/>
            <a:p>
              <a:r>
                <a:rPr lang="en-GB" sz="1200" dirty="0"/>
                <a:t>Patients receiving MACITENTAN had</a:t>
              </a:r>
              <a:br>
                <a:rPr lang="en-GB" sz="1200" dirty="0">
                  <a:solidFill>
                    <a:schemeClr val="tx1">
                      <a:lumMod val="75000"/>
                      <a:lumOff val="25000"/>
                    </a:schemeClr>
                  </a:solidFill>
                </a:rPr>
              </a:br>
              <a:r>
                <a:rPr lang="en-GB" sz="1200" b="1" dirty="0">
                  <a:solidFill>
                    <a:schemeClr val="bg2"/>
                  </a:solidFill>
                </a:rPr>
                <a:t>52.3% </a:t>
              </a:r>
              <a:r>
                <a:rPr lang="en-GB" sz="1200" dirty="0">
                  <a:solidFill>
                    <a:schemeClr val="bg2"/>
                  </a:solidFill>
                </a:rPr>
                <a:t>fewer </a:t>
              </a:r>
              <a:r>
                <a:rPr lang="en-GB" sz="1200" dirty="0"/>
                <a:t>PAH-related hospital days per year</a:t>
              </a:r>
              <a:r>
                <a:rPr lang="en-GB" sz="1200" baseline="30000" dirty="0"/>
                <a:t>3</a:t>
              </a:r>
            </a:p>
          </p:txBody>
        </p:sp>
        <p:sp>
          <p:nvSpPr>
            <p:cNvPr id="81" name="TextBox 80"/>
            <p:cNvSpPr txBox="1"/>
            <p:nvPr/>
          </p:nvSpPr>
          <p:spPr>
            <a:xfrm>
              <a:off x="7843324" y="-279140"/>
              <a:ext cx="4207685" cy="413799"/>
            </a:xfrm>
            <a:prstGeom prst="rect">
              <a:avLst/>
            </a:prstGeom>
            <a:noFill/>
          </p:spPr>
          <p:txBody>
            <a:bodyPr wrap="square" lIns="0" tIns="0" rtlCol="0" anchor="t">
              <a:noAutofit/>
            </a:bodyPr>
            <a:lstStyle/>
            <a:p>
              <a:r>
                <a:rPr lang="en-GB" sz="1200" dirty="0"/>
                <a:t>The use of MACITENTAN is estimated to result in a</a:t>
              </a:r>
              <a:br>
                <a:rPr lang="en-GB" sz="1200" dirty="0">
                  <a:solidFill>
                    <a:schemeClr val="tx1">
                      <a:lumMod val="75000"/>
                      <a:lumOff val="25000"/>
                    </a:schemeClr>
                  </a:solidFill>
                </a:rPr>
              </a:br>
              <a:r>
                <a:rPr lang="en-GB" sz="1200" b="1" dirty="0">
                  <a:solidFill>
                    <a:schemeClr val="bg2"/>
                  </a:solidFill>
                </a:rPr>
                <a:t>50% </a:t>
              </a:r>
              <a:r>
                <a:rPr lang="en-GB" sz="1200" dirty="0">
                  <a:solidFill>
                    <a:schemeClr val="bg2"/>
                  </a:solidFill>
                </a:rPr>
                <a:t>reduction </a:t>
              </a:r>
              <a:r>
                <a:rPr lang="en-GB" sz="1200" dirty="0"/>
                <a:t>in PAH-related hospitalisation costs</a:t>
              </a:r>
              <a:r>
                <a:rPr lang="en-GB" sz="1200" baseline="30000" dirty="0"/>
                <a:t>4</a:t>
              </a:r>
            </a:p>
          </p:txBody>
        </p:sp>
      </p:grpSp>
      <p:grpSp>
        <p:nvGrpSpPr>
          <p:cNvPr id="2" name="Group 1"/>
          <p:cNvGrpSpPr/>
          <p:nvPr/>
        </p:nvGrpSpPr>
        <p:grpSpPr>
          <a:xfrm>
            <a:off x="6940211" y="4545031"/>
            <a:ext cx="1011377" cy="1011377"/>
            <a:chOff x="6442363" y="4447308"/>
            <a:chExt cx="1226127" cy="1226127"/>
          </a:xfrm>
        </p:grpSpPr>
        <p:sp>
          <p:nvSpPr>
            <p:cNvPr id="6" name="Oval 5"/>
            <p:cNvSpPr/>
            <p:nvPr/>
          </p:nvSpPr>
          <p:spPr>
            <a:xfrm>
              <a:off x="6442363" y="4447308"/>
              <a:ext cx="1226127" cy="122612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0" name="Freeform 129"/>
            <p:cNvSpPr>
              <a:spLocks noEditPoints="1"/>
            </p:cNvSpPr>
            <p:nvPr/>
          </p:nvSpPr>
          <p:spPr bwMode="auto">
            <a:xfrm>
              <a:off x="6688623" y="4786271"/>
              <a:ext cx="733607" cy="580753"/>
            </a:xfrm>
            <a:custGeom>
              <a:avLst/>
              <a:gdLst>
                <a:gd name="T0" fmla="*/ 2006 w 3086"/>
                <a:gd name="T1" fmla="*/ 841 h 2443"/>
                <a:gd name="T2" fmla="*/ 1668 w 3086"/>
                <a:gd name="T3" fmla="*/ 841 h 2443"/>
                <a:gd name="T4" fmla="*/ 1668 w 3086"/>
                <a:gd name="T5" fmla="*/ 1179 h 2443"/>
                <a:gd name="T6" fmla="*/ 1417 w 3086"/>
                <a:gd name="T7" fmla="*/ 1179 h 2443"/>
                <a:gd name="T8" fmla="*/ 1417 w 3086"/>
                <a:gd name="T9" fmla="*/ 841 h 2443"/>
                <a:gd name="T10" fmla="*/ 1080 w 3086"/>
                <a:gd name="T11" fmla="*/ 841 h 2443"/>
                <a:gd name="T12" fmla="*/ 1080 w 3086"/>
                <a:gd name="T13" fmla="*/ 590 h 2443"/>
                <a:gd name="T14" fmla="*/ 1417 w 3086"/>
                <a:gd name="T15" fmla="*/ 590 h 2443"/>
                <a:gd name="T16" fmla="*/ 1417 w 3086"/>
                <a:gd name="T17" fmla="*/ 252 h 2443"/>
                <a:gd name="T18" fmla="*/ 1668 w 3086"/>
                <a:gd name="T19" fmla="*/ 252 h 2443"/>
                <a:gd name="T20" fmla="*/ 1668 w 3086"/>
                <a:gd name="T21" fmla="*/ 590 h 2443"/>
                <a:gd name="T22" fmla="*/ 2006 w 3086"/>
                <a:gd name="T23" fmla="*/ 590 h 2443"/>
                <a:gd name="T24" fmla="*/ 2006 w 3086"/>
                <a:gd name="T25" fmla="*/ 841 h 2443"/>
                <a:gd name="T26" fmla="*/ 3086 w 3086"/>
                <a:gd name="T27" fmla="*/ 509 h 2443"/>
                <a:gd name="T28" fmla="*/ 3086 w 3086"/>
                <a:gd name="T29" fmla="*/ 2297 h 2443"/>
                <a:gd name="T30" fmla="*/ 2392 w 3086"/>
                <a:gd name="T31" fmla="*/ 2297 h 2443"/>
                <a:gd name="T32" fmla="*/ 2392 w 3086"/>
                <a:gd name="T33" fmla="*/ 2443 h 2443"/>
                <a:gd name="T34" fmla="*/ 694 w 3086"/>
                <a:gd name="T35" fmla="*/ 2443 h 2443"/>
                <a:gd name="T36" fmla="*/ 694 w 3086"/>
                <a:gd name="T37" fmla="*/ 2297 h 2443"/>
                <a:gd name="T38" fmla="*/ 0 w 3086"/>
                <a:gd name="T39" fmla="*/ 2297 h 2443"/>
                <a:gd name="T40" fmla="*/ 0 w 3086"/>
                <a:gd name="T41" fmla="*/ 509 h 2443"/>
                <a:gd name="T42" fmla="*/ 694 w 3086"/>
                <a:gd name="T43" fmla="*/ 509 h 2443"/>
                <a:gd name="T44" fmla="*/ 694 w 3086"/>
                <a:gd name="T45" fmla="*/ 0 h 2443"/>
                <a:gd name="T46" fmla="*/ 2392 w 3086"/>
                <a:gd name="T47" fmla="*/ 0 h 2443"/>
                <a:gd name="T48" fmla="*/ 2392 w 3086"/>
                <a:gd name="T49" fmla="*/ 509 h 2443"/>
                <a:gd name="T50" fmla="*/ 3086 w 3086"/>
                <a:gd name="T51" fmla="*/ 509 h 2443"/>
                <a:gd name="T52" fmla="*/ 694 w 3086"/>
                <a:gd name="T53" fmla="*/ 626 h 2443"/>
                <a:gd name="T54" fmla="*/ 117 w 3086"/>
                <a:gd name="T55" fmla="*/ 626 h 2443"/>
                <a:gd name="T56" fmla="*/ 117 w 3086"/>
                <a:gd name="T57" fmla="*/ 2177 h 2443"/>
                <a:gd name="T58" fmla="*/ 694 w 3086"/>
                <a:gd name="T59" fmla="*/ 2177 h 2443"/>
                <a:gd name="T60" fmla="*/ 694 w 3086"/>
                <a:gd name="T61" fmla="*/ 626 h 2443"/>
                <a:gd name="T62" fmla="*/ 2275 w 3086"/>
                <a:gd name="T63" fmla="*/ 119 h 2443"/>
                <a:gd name="T64" fmla="*/ 811 w 3086"/>
                <a:gd name="T65" fmla="*/ 119 h 2443"/>
                <a:gd name="T66" fmla="*/ 811 w 3086"/>
                <a:gd name="T67" fmla="*/ 509 h 2443"/>
                <a:gd name="T68" fmla="*/ 811 w 3086"/>
                <a:gd name="T69" fmla="*/ 626 h 2443"/>
                <a:gd name="T70" fmla="*/ 811 w 3086"/>
                <a:gd name="T71" fmla="*/ 2177 h 2443"/>
                <a:gd name="T72" fmla="*/ 811 w 3086"/>
                <a:gd name="T73" fmla="*/ 2297 h 2443"/>
                <a:gd name="T74" fmla="*/ 811 w 3086"/>
                <a:gd name="T75" fmla="*/ 2326 h 2443"/>
                <a:gd name="T76" fmla="*/ 1100 w 3086"/>
                <a:gd name="T77" fmla="*/ 2326 h 2443"/>
                <a:gd name="T78" fmla="*/ 1100 w 3086"/>
                <a:gd name="T79" fmla="*/ 1854 h 2443"/>
                <a:gd name="T80" fmla="*/ 1986 w 3086"/>
                <a:gd name="T81" fmla="*/ 1854 h 2443"/>
                <a:gd name="T82" fmla="*/ 1986 w 3086"/>
                <a:gd name="T83" fmla="*/ 2326 h 2443"/>
                <a:gd name="T84" fmla="*/ 2275 w 3086"/>
                <a:gd name="T85" fmla="*/ 2326 h 2443"/>
                <a:gd name="T86" fmla="*/ 2275 w 3086"/>
                <a:gd name="T87" fmla="*/ 2297 h 2443"/>
                <a:gd name="T88" fmla="*/ 2275 w 3086"/>
                <a:gd name="T89" fmla="*/ 2177 h 2443"/>
                <a:gd name="T90" fmla="*/ 2275 w 3086"/>
                <a:gd name="T91" fmla="*/ 626 h 2443"/>
                <a:gd name="T92" fmla="*/ 2275 w 3086"/>
                <a:gd name="T93" fmla="*/ 509 h 2443"/>
                <a:gd name="T94" fmla="*/ 2275 w 3086"/>
                <a:gd name="T95" fmla="*/ 119 h 2443"/>
                <a:gd name="T96" fmla="*/ 2969 w 3086"/>
                <a:gd name="T97" fmla="*/ 626 h 2443"/>
                <a:gd name="T98" fmla="*/ 2392 w 3086"/>
                <a:gd name="T99" fmla="*/ 626 h 2443"/>
                <a:gd name="T100" fmla="*/ 2392 w 3086"/>
                <a:gd name="T101" fmla="*/ 2177 h 2443"/>
                <a:gd name="T102" fmla="*/ 2969 w 3086"/>
                <a:gd name="T103" fmla="*/ 2177 h 2443"/>
                <a:gd name="T104" fmla="*/ 2969 w 3086"/>
                <a:gd name="T105" fmla="*/ 62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6" h="2443">
                  <a:moveTo>
                    <a:pt x="2006" y="841"/>
                  </a:moveTo>
                  <a:lnTo>
                    <a:pt x="1668" y="841"/>
                  </a:lnTo>
                  <a:lnTo>
                    <a:pt x="1668" y="1179"/>
                  </a:lnTo>
                  <a:lnTo>
                    <a:pt x="1417" y="1179"/>
                  </a:lnTo>
                  <a:lnTo>
                    <a:pt x="1417" y="841"/>
                  </a:lnTo>
                  <a:lnTo>
                    <a:pt x="1080" y="841"/>
                  </a:lnTo>
                  <a:lnTo>
                    <a:pt x="1080" y="590"/>
                  </a:lnTo>
                  <a:lnTo>
                    <a:pt x="1417" y="590"/>
                  </a:lnTo>
                  <a:lnTo>
                    <a:pt x="1417" y="252"/>
                  </a:lnTo>
                  <a:lnTo>
                    <a:pt x="1668" y="252"/>
                  </a:lnTo>
                  <a:lnTo>
                    <a:pt x="1668" y="590"/>
                  </a:lnTo>
                  <a:lnTo>
                    <a:pt x="2006" y="590"/>
                  </a:lnTo>
                  <a:lnTo>
                    <a:pt x="2006" y="841"/>
                  </a:lnTo>
                  <a:close/>
                  <a:moveTo>
                    <a:pt x="3086" y="509"/>
                  </a:moveTo>
                  <a:lnTo>
                    <a:pt x="3086" y="2297"/>
                  </a:lnTo>
                  <a:lnTo>
                    <a:pt x="2392" y="2297"/>
                  </a:lnTo>
                  <a:lnTo>
                    <a:pt x="2392" y="2443"/>
                  </a:lnTo>
                  <a:lnTo>
                    <a:pt x="694" y="2443"/>
                  </a:lnTo>
                  <a:lnTo>
                    <a:pt x="694" y="2297"/>
                  </a:lnTo>
                  <a:lnTo>
                    <a:pt x="0" y="2297"/>
                  </a:lnTo>
                  <a:lnTo>
                    <a:pt x="0" y="509"/>
                  </a:lnTo>
                  <a:lnTo>
                    <a:pt x="694" y="509"/>
                  </a:lnTo>
                  <a:lnTo>
                    <a:pt x="694" y="0"/>
                  </a:lnTo>
                  <a:lnTo>
                    <a:pt x="2392" y="0"/>
                  </a:lnTo>
                  <a:lnTo>
                    <a:pt x="2392" y="509"/>
                  </a:lnTo>
                  <a:lnTo>
                    <a:pt x="3086" y="509"/>
                  </a:lnTo>
                  <a:close/>
                  <a:moveTo>
                    <a:pt x="694" y="626"/>
                  </a:moveTo>
                  <a:lnTo>
                    <a:pt x="117" y="626"/>
                  </a:lnTo>
                  <a:lnTo>
                    <a:pt x="117" y="2177"/>
                  </a:lnTo>
                  <a:lnTo>
                    <a:pt x="694" y="2177"/>
                  </a:lnTo>
                  <a:lnTo>
                    <a:pt x="694" y="626"/>
                  </a:lnTo>
                  <a:close/>
                  <a:moveTo>
                    <a:pt x="2275" y="119"/>
                  </a:moveTo>
                  <a:lnTo>
                    <a:pt x="811" y="119"/>
                  </a:lnTo>
                  <a:lnTo>
                    <a:pt x="811" y="509"/>
                  </a:lnTo>
                  <a:lnTo>
                    <a:pt x="811" y="626"/>
                  </a:lnTo>
                  <a:lnTo>
                    <a:pt x="811" y="2177"/>
                  </a:lnTo>
                  <a:lnTo>
                    <a:pt x="811" y="2297"/>
                  </a:lnTo>
                  <a:lnTo>
                    <a:pt x="811" y="2326"/>
                  </a:lnTo>
                  <a:lnTo>
                    <a:pt x="1100" y="2326"/>
                  </a:lnTo>
                  <a:lnTo>
                    <a:pt x="1100" y="1854"/>
                  </a:lnTo>
                  <a:lnTo>
                    <a:pt x="1986" y="1854"/>
                  </a:lnTo>
                  <a:lnTo>
                    <a:pt x="1986" y="2326"/>
                  </a:lnTo>
                  <a:lnTo>
                    <a:pt x="2275" y="2326"/>
                  </a:lnTo>
                  <a:lnTo>
                    <a:pt x="2275" y="2297"/>
                  </a:lnTo>
                  <a:lnTo>
                    <a:pt x="2275" y="2177"/>
                  </a:lnTo>
                  <a:lnTo>
                    <a:pt x="2275" y="626"/>
                  </a:lnTo>
                  <a:lnTo>
                    <a:pt x="2275" y="509"/>
                  </a:lnTo>
                  <a:lnTo>
                    <a:pt x="2275" y="119"/>
                  </a:lnTo>
                  <a:close/>
                  <a:moveTo>
                    <a:pt x="2969" y="626"/>
                  </a:moveTo>
                  <a:lnTo>
                    <a:pt x="2392" y="626"/>
                  </a:lnTo>
                  <a:lnTo>
                    <a:pt x="2392" y="2177"/>
                  </a:lnTo>
                  <a:lnTo>
                    <a:pt x="2969" y="2177"/>
                  </a:lnTo>
                  <a:lnTo>
                    <a:pt x="296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8" name="Group 7"/>
          <p:cNvGrpSpPr/>
          <p:nvPr/>
        </p:nvGrpSpPr>
        <p:grpSpPr>
          <a:xfrm>
            <a:off x="445923" y="2195123"/>
            <a:ext cx="5853351" cy="3566181"/>
            <a:chOff x="445923" y="2195123"/>
            <a:chExt cx="5853351" cy="3566181"/>
          </a:xfrm>
        </p:grpSpPr>
        <p:grpSp>
          <p:nvGrpSpPr>
            <p:cNvPr id="84" name="Group 83"/>
            <p:cNvGrpSpPr/>
            <p:nvPr/>
          </p:nvGrpSpPr>
          <p:grpSpPr>
            <a:xfrm>
              <a:off x="1048023" y="2309928"/>
              <a:ext cx="4846638" cy="2819400"/>
              <a:chOff x="1054100" y="2097088"/>
              <a:chExt cx="4846638" cy="2819400"/>
            </a:xfrm>
          </p:grpSpPr>
          <p:sp>
            <p:nvSpPr>
              <p:cNvPr id="10" name="Line 6"/>
              <p:cNvSpPr>
                <a:spLocks noChangeShapeType="1"/>
              </p:cNvSpPr>
              <p:nvPr/>
            </p:nvSpPr>
            <p:spPr bwMode="auto">
              <a:xfrm>
                <a:off x="1909763" y="4865688"/>
                <a:ext cx="0" cy="5080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 name="Line 7"/>
              <p:cNvSpPr>
                <a:spLocks noChangeShapeType="1"/>
              </p:cNvSpPr>
              <p:nvPr/>
            </p:nvSpPr>
            <p:spPr bwMode="auto">
              <a:xfrm>
                <a:off x="2701925" y="4865688"/>
                <a:ext cx="0" cy="5080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4" name="Line 8"/>
              <p:cNvSpPr>
                <a:spLocks noChangeShapeType="1"/>
              </p:cNvSpPr>
              <p:nvPr/>
            </p:nvSpPr>
            <p:spPr bwMode="auto">
              <a:xfrm>
                <a:off x="3509963" y="4865688"/>
                <a:ext cx="0" cy="5080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5" name="Line 9"/>
              <p:cNvSpPr>
                <a:spLocks noChangeShapeType="1"/>
              </p:cNvSpPr>
              <p:nvPr/>
            </p:nvSpPr>
            <p:spPr bwMode="auto">
              <a:xfrm>
                <a:off x="4308475" y="4865688"/>
                <a:ext cx="0" cy="5080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40" name="Line 10"/>
              <p:cNvSpPr>
                <a:spLocks noChangeShapeType="1"/>
              </p:cNvSpPr>
              <p:nvPr/>
            </p:nvSpPr>
            <p:spPr bwMode="auto">
              <a:xfrm>
                <a:off x="5100638" y="4865688"/>
                <a:ext cx="0" cy="5080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42" name="Line 11"/>
              <p:cNvSpPr>
                <a:spLocks noChangeShapeType="1"/>
              </p:cNvSpPr>
              <p:nvPr/>
            </p:nvSpPr>
            <p:spPr bwMode="auto">
              <a:xfrm flipH="1">
                <a:off x="1054100" y="4583113"/>
                <a:ext cx="5715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44" name="Line 12"/>
              <p:cNvSpPr>
                <a:spLocks noChangeShapeType="1"/>
              </p:cNvSpPr>
              <p:nvPr/>
            </p:nvSpPr>
            <p:spPr bwMode="auto">
              <a:xfrm flipH="1">
                <a:off x="1054100" y="4306888"/>
                <a:ext cx="5715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45" name="Line 13"/>
              <p:cNvSpPr>
                <a:spLocks noChangeShapeType="1"/>
              </p:cNvSpPr>
              <p:nvPr/>
            </p:nvSpPr>
            <p:spPr bwMode="auto">
              <a:xfrm flipH="1">
                <a:off x="1054100" y="4030663"/>
                <a:ext cx="5715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46" name="Line 14"/>
              <p:cNvSpPr>
                <a:spLocks noChangeShapeType="1"/>
              </p:cNvSpPr>
              <p:nvPr/>
            </p:nvSpPr>
            <p:spPr bwMode="auto">
              <a:xfrm flipH="1">
                <a:off x="1054100" y="3754438"/>
                <a:ext cx="5715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49" name="Line 15"/>
              <p:cNvSpPr>
                <a:spLocks noChangeShapeType="1"/>
              </p:cNvSpPr>
              <p:nvPr/>
            </p:nvSpPr>
            <p:spPr bwMode="auto">
              <a:xfrm flipH="1">
                <a:off x="1054100" y="3478213"/>
                <a:ext cx="5715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50" name="Line 16"/>
              <p:cNvSpPr>
                <a:spLocks noChangeShapeType="1"/>
              </p:cNvSpPr>
              <p:nvPr/>
            </p:nvSpPr>
            <p:spPr bwMode="auto">
              <a:xfrm flipH="1">
                <a:off x="1054100" y="3201988"/>
                <a:ext cx="5715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51" name="Line 17"/>
              <p:cNvSpPr>
                <a:spLocks noChangeShapeType="1"/>
              </p:cNvSpPr>
              <p:nvPr/>
            </p:nvSpPr>
            <p:spPr bwMode="auto">
              <a:xfrm flipH="1">
                <a:off x="1054100" y="2925763"/>
                <a:ext cx="5715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52" name="Line 18"/>
              <p:cNvSpPr>
                <a:spLocks noChangeShapeType="1"/>
              </p:cNvSpPr>
              <p:nvPr/>
            </p:nvSpPr>
            <p:spPr bwMode="auto">
              <a:xfrm flipH="1">
                <a:off x="1054100" y="2649538"/>
                <a:ext cx="5715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54" name="Line 19"/>
              <p:cNvSpPr>
                <a:spLocks noChangeShapeType="1"/>
              </p:cNvSpPr>
              <p:nvPr/>
            </p:nvSpPr>
            <p:spPr bwMode="auto">
              <a:xfrm flipH="1">
                <a:off x="1054100" y="2373313"/>
                <a:ext cx="5715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56" name="Line 21"/>
              <p:cNvSpPr>
                <a:spLocks noChangeShapeType="1"/>
              </p:cNvSpPr>
              <p:nvPr/>
            </p:nvSpPr>
            <p:spPr bwMode="auto">
              <a:xfrm>
                <a:off x="1111250" y="2097088"/>
                <a:ext cx="0" cy="7938"/>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57" name="Freeform 22"/>
              <p:cNvSpPr>
                <a:spLocks/>
              </p:cNvSpPr>
              <p:nvPr/>
            </p:nvSpPr>
            <p:spPr bwMode="auto">
              <a:xfrm>
                <a:off x="1054100" y="2097088"/>
                <a:ext cx="57150" cy="2768600"/>
              </a:xfrm>
              <a:custGeom>
                <a:avLst/>
                <a:gdLst>
                  <a:gd name="T0" fmla="*/ 0 w 36"/>
                  <a:gd name="T1" fmla="*/ 1744 h 1744"/>
                  <a:gd name="T2" fmla="*/ 36 w 36"/>
                  <a:gd name="T3" fmla="*/ 1744 h 1744"/>
                  <a:gd name="T4" fmla="*/ 36 w 36"/>
                  <a:gd name="T5" fmla="*/ 5 h 1744"/>
                  <a:gd name="T6" fmla="*/ 36 w 36"/>
                  <a:gd name="T7" fmla="*/ 0 h 1744"/>
                  <a:gd name="T8" fmla="*/ 0 w 36"/>
                  <a:gd name="T9" fmla="*/ 0 h 1744"/>
                </a:gdLst>
                <a:ahLst/>
                <a:cxnLst>
                  <a:cxn ang="0">
                    <a:pos x="T0" y="T1"/>
                  </a:cxn>
                  <a:cxn ang="0">
                    <a:pos x="T2" y="T3"/>
                  </a:cxn>
                  <a:cxn ang="0">
                    <a:pos x="T4" y="T5"/>
                  </a:cxn>
                  <a:cxn ang="0">
                    <a:pos x="T6" y="T7"/>
                  </a:cxn>
                  <a:cxn ang="0">
                    <a:pos x="T8" y="T9"/>
                  </a:cxn>
                </a:cxnLst>
                <a:rect l="0" t="0" r="r" b="b"/>
                <a:pathLst>
                  <a:path w="36" h="1744">
                    <a:moveTo>
                      <a:pt x="0" y="1744"/>
                    </a:moveTo>
                    <a:lnTo>
                      <a:pt x="36" y="1744"/>
                    </a:lnTo>
                    <a:lnTo>
                      <a:pt x="36" y="5"/>
                    </a:lnTo>
                    <a:lnTo>
                      <a:pt x="36" y="0"/>
                    </a:lnTo>
                    <a:lnTo>
                      <a:pt x="0" y="0"/>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64" name="Freeform 23"/>
              <p:cNvSpPr>
                <a:spLocks/>
              </p:cNvSpPr>
              <p:nvPr/>
            </p:nvSpPr>
            <p:spPr bwMode="auto">
              <a:xfrm>
                <a:off x="1111250" y="4865688"/>
                <a:ext cx="4789488" cy="50800"/>
              </a:xfrm>
              <a:custGeom>
                <a:avLst/>
                <a:gdLst>
                  <a:gd name="T0" fmla="*/ 0 w 3017"/>
                  <a:gd name="T1" fmla="*/ 32 h 32"/>
                  <a:gd name="T2" fmla="*/ 0 w 3017"/>
                  <a:gd name="T3" fmla="*/ 0 h 32"/>
                  <a:gd name="T4" fmla="*/ 3017 w 3017"/>
                  <a:gd name="T5" fmla="*/ 0 h 32"/>
                  <a:gd name="T6" fmla="*/ 3017 w 3017"/>
                  <a:gd name="T7" fmla="*/ 32 h 32"/>
                </a:gdLst>
                <a:ahLst/>
                <a:cxnLst>
                  <a:cxn ang="0">
                    <a:pos x="T0" y="T1"/>
                  </a:cxn>
                  <a:cxn ang="0">
                    <a:pos x="T2" y="T3"/>
                  </a:cxn>
                  <a:cxn ang="0">
                    <a:pos x="T4" y="T5"/>
                  </a:cxn>
                  <a:cxn ang="0">
                    <a:pos x="T6" y="T7"/>
                  </a:cxn>
                </a:cxnLst>
                <a:rect l="0" t="0" r="r" b="b"/>
                <a:pathLst>
                  <a:path w="3017" h="32">
                    <a:moveTo>
                      <a:pt x="0" y="32"/>
                    </a:moveTo>
                    <a:lnTo>
                      <a:pt x="0" y="0"/>
                    </a:lnTo>
                    <a:lnTo>
                      <a:pt x="3017" y="0"/>
                    </a:lnTo>
                    <a:lnTo>
                      <a:pt x="3017" y="32"/>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grpSp>
        <p:grpSp>
          <p:nvGrpSpPr>
            <p:cNvPr id="86" name="Group 85"/>
            <p:cNvGrpSpPr/>
            <p:nvPr/>
          </p:nvGrpSpPr>
          <p:grpSpPr>
            <a:xfrm>
              <a:off x="716687" y="2195123"/>
              <a:ext cx="270975" cy="2984109"/>
              <a:chOff x="710238" y="1881803"/>
              <a:chExt cx="270975" cy="2984109"/>
            </a:xfrm>
          </p:grpSpPr>
          <p:sp>
            <p:nvSpPr>
              <p:cNvPr id="87" name="Rectangle 93"/>
              <p:cNvSpPr>
                <a:spLocks noChangeArrowheads="1"/>
              </p:cNvSpPr>
              <p:nvPr/>
            </p:nvSpPr>
            <p:spPr bwMode="auto">
              <a:xfrm>
                <a:off x="710238" y="188180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900" b="1" i="0" u="none" strike="noStrike" cap="none" normalizeH="0" baseline="0" dirty="0">
                    <a:ln>
                      <a:noFill/>
                    </a:ln>
                    <a:solidFill>
                      <a:schemeClr val="tx1">
                        <a:lumMod val="65000"/>
                        <a:lumOff val="35000"/>
                      </a:schemeClr>
                    </a:solidFill>
                    <a:effectLst/>
                    <a:latin typeface="Verdana" pitchFamily="34" charset="0"/>
                    <a:cs typeface="Arial" pitchFamily="34" charset="0"/>
                  </a:rPr>
                  <a:t>100</a:t>
                </a:r>
                <a:endParaRPr kumimoji="0" lang="en-US" altLang="en-US" sz="1600" b="1" i="0" u="none" strike="noStrike" cap="none" normalizeH="0" baseline="0" dirty="0">
                  <a:ln>
                    <a:noFill/>
                  </a:ln>
                  <a:solidFill>
                    <a:schemeClr val="tx1">
                      <a:lumMod val="65000"/>
                      <a:lumOff val="35000"/>
                    </a:schemeClr>
                  </a:solidFill>
                  <a:effectLst/>
                  <a:cs typeface="Arial" pitchFamily="34" charset="0"/>
                </a:endParaRPr>
              </a:p>
            </p:txBody>
          </p:sp>
          <p:sp>
            <p:nvSpPr>
              <p:cNvPr id="88" name="Rectangle 93"/>
              <p:cNvSpPr>
                <a:spLocks noChangeArrowheads="1"/>
              </p:cNvSpPr>
              <p:nvPr/>
            </p:nvSpPr>
            <p:spPr bwMode="auto">
              <a:xfrm>
                <a:off x="710238" y="464470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lang="en-US" altLang="en-US" sz="900" b="1" dirty="0">
                    <a:solidFill>
                      <a:schemeClr val="tx1">
                        <a:lumMod val="65000"/>
                        <a:lumOff val="35000"/>
                      </a:schemeClr>
                    </a:solidFill>
                    <a:latin typeface="Verdana" pitchFamily="34" charset="0"/>
                  </a:rPr>
                  <a:t>0</a:t>
                </a:r>
                <a:endParaRPr kumimoji="0" lang="en-US" altLang="en-US" sz="1600" b="1" i="0" u="none" strike="noStrike" cap="none" normalizeH="0" baseline="0" dirty="0">
                  <a:ln>
                    <a:noFill/>
                  </a:ln>
                  <a:solidFill>
                    <a:schemeClr val="tx1">
                      <a:lumMod val="65000"/>
                      <a:lumOff val="35000"/>
                    </a:schemeClr>
                  </a:solidFill>
                  <a:effectLst/>
                </a:endParaRPr>
              </a:p>
            </p:txBody>
          </p:sp>
          <p:sp>
            <p:nvSpPr>
              <p:cNvPr id="89" name="Rectangle 93"/>
              <p:cNvSpPr>
                <a:spLocks noChangeArrowheads="1"/>
              </p:cNvSpPr>
              <p:nvPr/>
            </p:nvSpPr>
            <p:spPr bwMode="auto">
              <a:xfrm>
                <a:off x="710238" y="2427334"/>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900" b="1" i="0" u="none" strike="noStrike" cap="none" normalizeH="0" baseline="0" dirty="0">
                    <a:ln>
                      <a:noFill/>
                    </a:ln>
                    <a:solidFill>
                      <a:schemeClr val="tx1">
                        <a:lumMod val="65000"/>
                        <a:lumOff val="35000"/>
                      </a:schemeClr>
                    </a:solidFill>
                    <a:effectLst/>
                    <a:latin typeface="Verdana" pitchFamily="34" charset="0"/>
                    <a:cs typeface="Arial" pitchFamily="34" charset="0"/>
                  </a:rPr>
                  <a:t>80</a:t>
                </a:r>
                <a:endParaRPr kumimoji="0" lang="en-US" altLang="en-US" sz="1600" b="1" i="0" u="none" strike="noStrike" cap="none" normalizeH="0" baseline="0" dirty="0">
                  <a:ln>
                    <a:noFill/>
                  </a:ln>
                  <a:solidFill>
                    <a:schemeClr val="tx1">
                      <a:lumMod val="65000"/>
                      <a:lumOff val="35000"/>
                    </a:schemeClr>
                  </a:solidFill>
                  <a:effectLst/>
                  <a:cs typeface="Arial" pitchFamily="34" charset="0"/>
                </a:endParaRPr>
              </a:p>
            </p:txBody>
          </p:sp>
          <p:sp>
            <p:nvSpPr>
              <p:cNvPr id="90" name="Rectangle 93"/>
              <p:cNvSpPr>
                <a:spLocks noChangeArrowheads="1"/>
              </p:cNvSpPr>
              <p:nvPr/>
            </p:nvSpPr>
            <p:spPr bwMode="auto">
              <a:xfrm>
                <a:off x="710238" y="296220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900" b="1" i="0" u="none" strike="noStrike" cap="none" normalizeH="0" baseline="0" dirty="0">
                    <a:ln>
                      <a:noFill/>
                    </a:ln>
                    <a:solidFill>
                      <a:schemeClr val="tx1">
                        <a:lumMod val="65000"/>
                        <a:lumOff val="35000"/>
                      </a:schemeClr>
                    </a:solidFill>
                    <a:effectLst/>
                    <a:latin typeface="Verdana" pitchFamily="34" charset="0"/>
                    <a:cs typeface="Arial" pitchFamily="34" charset="0"/>
                  </a:rPr>
                  <a:t>60</a:t>
                </a:r>
                <a:endParaRPr kumimoji="0" lang="en-US" altLang="en-US" sz="1600" b="1" i="0" u="none" strike="noStrike" cap="none" normalizeH="0" baseline="0" dirty="0">
                  <a:ln>
                    <a:noFill/>
                  </a:ln>
                  <a:solidFill>
                    <a:schemeClr val="tx1">
                      <a:lumMod val="65000"/>
                      <a:lumOff val="35000"/>
                    </a:schemeClr>
                  </a:solidFill>
                  <a:effectLst/>
                  <a:cs typeface="Arial" pitchFamily="34" charset="0"/>
                </a:endParaRPr>
              </a:p>
            </p:txBody>
          </p:sp>
          <p:sp>
            <p:nvSpPr>
              <p:cNvPr id="91" name="Rectangle 93"/>
              <p:cNvSpPr>
                <a:spLocks noChangeArrowheads="1"/>
              </p:cNvSpPr>
              <p:nvPr/>
            </p:nvSpPr>
            <p:spPr bwMode="auto">
              <a:xfrm>
                <a:off x="710238" y="354544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900" b="1" i="0" u="none" strike="noStrike" cap="none" normalizeH="0" baseline="0" dirty="0">
                    <a:ln>
                      <a:noFill/>
                    </a:ln>
                    <a:solidFill>
                      <a:schemeClr val="tx1">
                        <a:lumMod val="65000"/>
                        <a:lumOff val="35000"/>
                      </a:schemeClr>
                    </a:solidFill>
                    <a:effectLst/>
                    <a:latin typeface="Verdana" pitchFamily="34" charset="0"/>
                    <a:cs typeface="Arial" pitchFamily="34" charset="0"/>
                  </a:rPr>
                  <a:t>40</a:t>
                </a:r>
                <a:endParaRPr kumimoji="0" lang="en-US" altLang="en-US" sz="1600" b="1" i="0" u="none" strike="noStrike" cap="none" normalizeH="0" baseline="0" dirty="0">
                  <a:ln>
                    <a:noFill/>
                  </a:ln>
                  <a:solidFill>
                    <a:schemeClr val="tx1">
                      <a:lumMod val="65000"/>
                      <a:lumOff val="35000"/>
                    </a:schemeClr>
                  </a:solidFill>
                  <a:effectLst/>
                  <a:cs typeface="Arial" pitchFamily="34" charset="0"/>
                </a:endParaRPr>
              </a:p>
            </p:txBody>
          </p:sp>
          <p:sp>
            <p:nvSpPr>
              <p:cNvPr id="92" name="Rectangle 93"/>
              <p:cNvSpPr>
                <a:spLocks noChangeArrowheads="1"/>
              </p:cNvSpPr>
              <p:nvPr/>
            </p:nvSpPr>
            <p:spPr bwMode="auto">
              <a:xfrm>
                <a:off x="710238" y="408031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900" b="1" i="0" u="none" strike="noStrike" cap="none" normalizeH="0" baseline="0" dirty="0">
                    <a:ln>
                      <a:noFill/>
                    </a:ln>
                    <a:solidFill>
                      <a:schemeClr val="tx1">
                        <a:lumMod val="65000"/>
                        <a:lumOff val="35000"/>
                      </a:schemeClr>
                    </a:solidFill>
                    <a:effectLst/>
                    <a:latin typeface="Verdana" pitchFamily="34" charset="0"/>
                    <a:cs typeface="Arial" pitchFamily="34" charset="0"/>
                  </a:rPr>
                  <a:t>20</a:t>
                </a:r>
                <a:endParaRPr kumimoji="0" lang="en-US" altLang="en-US" sz="1600" b="1" i="0" u="none" strike="noStrike" cap="none" normalizeH="0" baseline="0" dirty="0">
                  <a:ln>
                    <a:noFill/>
                  </a:ln>
                  <a:solidFill>
                    <a:schemeClr val="tx1">
                      <a:lumMod val="65000"/>
                      <a:lumOff val="35000"/>
                    </a:schemeClr>
                  </a:solidFill>
                  <a:effectLst/>
                  <a:cs typeface="Arial" pitchFamily="34" charset="0"/>
                </a:endParaRPr>
              </a:p>
            </p:txBody>
          </p:sp>
        </p:grpSp>
        <p:grpSp>
          <p:nvGrpSpPr>
            <p:cNvPr id="93" name="Group 92"/>
            <p:cNvGrpSpPr/>
            <p:nvPr/>
          </p:nvGrpSpPr>
          <p:grpSpPr>
            <a:xfrm>
              <a:off x="970300" y="5162273"/>
              <a:ext cx="5058535" cy="221205"/>
              <a:chOff x="963851" y="4848953"/>
              <a:chExt cx="5058535" cy="221205"/>
            </a:xfrm>
          </p:grpSpPr>
          <p:sp>
            <p:nvSpPr>
              <p:cNvPr id="94" name="Rectangle 93"/>
              <p:cNvSpPr>
                <a:spLocks noChangeArrowheads="1"/>
              </p:cNvSpPr>
              <p:nvPr/>
            </p:nvSpPr>
            <p:spPr bwMode="auto">
              <a:xfrm>
                <a:off x="575141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900" b="1" i="0" u="none" strike="noStrike" cap="none" normalizeH="0" baseline="0" dirty="0">
                    <a:ln>
                      <a:noFill/>
                    </a:ln>
                    <a:solidFill>
                      <a:schemeClr val="tx1">
                        <a:lumMod val="65000"/>
                        <a:lumOff val="35000"/>
                      </a:schemeClr>
                    </a:solidFill>
                    <a:effectLst/>
                    <a:latin typeface="Verdana" pitchFamily="34" charset="0"/>
                    <a:cs typeface="Arial" pitchFamily="34" charset="0"/>
                  </a:rPr>
                  <a:t>3</a:t>
                </a:r>
              </a:p>
              <a:p>
                <a:pPr marL="0" marR="0" lvl="0" indent="0" algn="ctr" defTabSz="914400" rtl="0" eaLnBrk="1" fontAlgn="base" latinLnBrk="0" hangingPunct="1">
                  <a:spcBef>
                    <a:spcPts val="0"/>
                  </a:spcBef>
                  <a:spcAft>
                    <a:spcPct val="0"/>
                  </a:spcAft>
                  <a:buClrTx/>
                  <a:buSzTx/>
                  <a:buFontTx/>
                  <a:buNone/>
                  <a:tabLst/>
                </a:pPr>
                <a:endParaRPr kumimoji="0" lang="en-US" altLang="en-US" sz="1600" b="1" i="0" u="none" strike="noStrike" cap="none" normalizeH="0" baseline="0" dirty="0">
                  <a:ln>
                    <a:noFill/>
                  </a:ln>
                  <a:solidFill>
                    <a:schemeClr val="tx1">
                      <a:lumMod val="65000"/>
                      <a:lumOff val="35000"/>
                    </a:schemeClr>
                  </a:solidFill>
                  <a:effectLst/>
                  <a:cs typeface="Arial" pitchFamily="34" charset="0"/>
                </a:endParaRPr>
              </a:p>
            </p:txBody>
          </p:sp>
          <p:sp>
            <p:nvSpPr>
              <p:cNvPr id="95" name="Rectangle 93"/>
              <p:cNvSpPr>
                <a:spLocks noChangeArrowheads="1"/>
              </p:cNvSpPr>
              <p:nvPr/>
            </p:nvSpPr>
            <p:spPr bwMode="auto">
              <a:xfrm>
                <a:off x="96385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900" b="1" i="0" u="none" strike="noStrike" cap="none" normalizeH="0" baseline="0" dirty="0">
                    <a:ln>
                      <a:noFill/>
                    </a:ln>
                    <a:solidFill>
                      <a:schemeClr val="tx1">
                        <a:lumMod val="65000"/>
                        <a:lumOff val="35000"/>
                      </a:schemeClr>
                    </a:solidFill>
                    <a:effectLst/>
                    <a:latin typeface="Verdana" pitchFamily="34" charset="0"/>
                    <a:cs typeface="Arial" pitchFamily="34" charset="0"/>
                  </a:rPr>
                  <a:t>0</a:t>
                </a:r>
                <a:endParaRPr kumimoji="0" lang="en-US" altLang="en-US" sz="1600" b="1" i="0" u="none" strike="noStrike" cap="none" normalizeH="0" baseline="0" dirty="0">
                  <a:ln>
                    <a:noFill/>
                  </a:ln>
                  <a:solidFill>
                    <a:schemeClr val="tx1">
                      <a:lumMod val="65000"/>
                      <a:lumOff val="35000"/>
                    </a:schemeClr>
                  </a:solidFill>
                  <a:effectLst/>
                  <a:cs typeface="Arial" pitchFamily="34" charset="0"/>
                </a:endParaRPr>
              </a:p>
            </p:txBody>
          </p:sp>
          <p:sp>
            <p:nvSpPr>
              <p:cNvPr id="96" name="Rectangle 93"/>
              <p:cNvSpPr>
                <a:spLocks noChangeArrowheads="1"/>
              </p:cNvSpPr>
              <p:nvPr/>
            </p:nvSpPr>
            <p:spPr bwMode="auto">
              <a:xfrm>
                <a:off x="2565644"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900" b="1" i="0" u="none" strike="noStrike" cap="none" normalizeH="0" baseline="0" dirty="0">
                    <a:ln>
                      <a:noFill/>
                    </a:ln>
                    <a:solidFill>
                      <a:schemeClr val="tx1">
                        <a:lumMod val="65000"/>
                        <a:lumOff val="35000"/>
                      </a:schemeClr>
                    </a:solidFill>
                    <a:effectLst/>
                    <a:latin typeface="Verdana" pitchFamily="34" charset="0"/>
                    <a:cs typeface="Arial" pitchFamily="34" charset="0"/>
                  </a:rPr>
                  <a:t>1</a:t>
                </a:r>
              </a:p>
              <a:p>
                <a:pPr marL="0" marR="0" lvl="0" indent="0" algn="ctr" defTabSz="914400" rtl="0" eaLnBrk="1" fontAlgn="base" latinLnBrk="0" hangingPunct="1">
                  <a:spcBef>
                    <a:spcPts val="0"/>
                  </a:spcBef>
                  <a:spcAft>
                    <a:spcPct val="0"/>
                  </a:spcAft>
                  <a:buClrTx/>
                  <a:buSzTx/>
                  <a:buFontTx/>
                  <a:buNone/>
                  <a:tabLst/>
                </a:pPr>
                <a:endParaRPr kumimoji="0" lang="en-US" altLang="en-US" sz="1600" b="1" i="0" u="none" strike="noStrike" cap="none" normalizeH="0" baseline="0" dirty="0">
                  <a:ln>
                    <a:noFill/>
                  </a:ln>
                  <a:solidFill>
                    <a:schemeClr val="tx1">
                      <a:lumMod val="65000"/>
                      <a:lumOff val="35000"/>
                    </a:schemeClr>
                  </a:solidFill>
                  <a:effectLst/>
                  <a:cs typeface="Arial" pitchFamily="34" charset="0"/>
                </a:endParaRPr>
              </a:p>
            </p:txBody>
          </p:sp>
          <p:sp>
            <p:nvSpPr>
              <p:cNvPr id="97" name="Rectangle 93"/>
              <p:cNvSpPr>
                <a:spLocks noChangeArrowheads="1"/>
              </p:cNvSpPr>
              <p:nvPr/>
            </p:nvSpPr>
            <p:spPr bwMode="auto">
              <a:xfrm>
                <a:off x="417990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lang="en-US" altLang="en-US" sz="900" b="1" dirty="0">
                    <a:solidFill>
                      <a:schemeClr val="tx1">
                        <a:lumMod val="65000"/>
                        <a:lumOff val="35000"/>
                      </a:schemeClr>
                    </a:solidFill>
                    <a:latin typeface="Verdana" pitchFamily="34" charset="0"/>
                  </a:rPr>
                  <a:t>2</a:t>
                </a:r>
                <a:endParaRPr kumimoji="0" lang="en-US" altLang="en-US" sz="900" b="1" i="0" u="none" strike="noStrike" cap="none" normalizeH="0" baseline="0" dirty="0">
                  <a:ln>
                    <a:noFill/>
                  </a:ln>
                  <a:solidFill>
                    <a:schemeClr val="tx1">
                      <a:lumMod val="65000"/>
                      <a:lumOff val="35000"/>
                    </a:schemeClr>
                  </a:solidFill>
                  <a:effectLst/>
                  <a:latin typeface="Verdana" pitchFamily="34" charset="0"/>
                  <a:cs typeface="Arial" pitchFamily="34" charset="0"/>
                </a:endParaRPr>
              </a:p>
              <a:p>
                <a:pPr marL="0" marR="0" lvl="0" indent="0" algn="ctr" defTabSz="914400" rtl="0" eaLnBrk="1" fontAlgn="base" latinLnBrk="0" hangingPunct="1">
                  <a:spcBef>
                    <a:spcPts val="0"/>
                  </a:spcBef>
                  <a:spcAft>
                    <a:spcPct val="0"/>
                  </a:spcAft>
                  <a:buClrTx/>
                  <a:buSzTx/>
                  <a:buFontTx/>
                  <a:buNone/>
                  <a:tabLst/>
                </a:pPr>
                <a:endParaRPr kumimoji="0" lang="en-US" altLang="en-US" sz="1600" b="1" i="0" u="none" strike="noStrike" cap="none" normalizeH="0" baseline="0" dirty="0">
                  <a:ln>
                    <a:noFill/>
                  </a:ln>
                  <a:solidFill>
                    <a:schemeClr val="tx1">
                      <a:lumMod val="65000"/>
                      <a:lumOff val="35000"/>
                    </a:schemeClr>
                  </a:solidFill>
                  <a:effectLst/>
                  <a:cs typeface="Arial" pitchFamily="34" charset="0"/>
                </a:endParaRPr>
              </a:p>
            </p:txBody>
          </p:sp>
        </p:grpSp>
        <p:sp>
          <p:nvSpPr>
            <p:cNvPr id="99" name="Rectangle 123"/>
            <p:cNvSpPr>
              <a:spLocks noChangeArrowheads="1"/>
            </p:cNvSpPr>
            <p:nvPr/>
          </p:nvSpPr>
          <p:spPr bwMode="auto">
            <a:xfrm>
              <a:off x="1084547" y="5289488"/>
              <a:ext cx="4798299" cy="34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7200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ts val="200"/>
                </a:spcAft>
                <a:buClrTx/>
                <a:buSzTx/>
                <a:buFontTx/>
                <a:buNone/>
                <a:tabLst/>
              </a:pPr>
              <a:r>
                <a:rPr kumimoji="0" lang="en-US" altLang="en-US" sz="1000" b="1" i="0" u="none" strike="noStrike" cap="none" normalizeH="0" baseline="0" dirty="0">
                  <a:ln>
                    <a:noFill/>
                  </a:ln>
                  <a:solidFill>
                    <a:schemeClr val="tx1">
                      <a:lumMod val="75000"/>
                      <a:lumOff val="25000"/>
                    </a:schemeClr>
                  </a:solidFill>
                  <a:effectLst/>
                  <a:latin typeface="+mn-lt"/>
                </a:rPr>
                <a:t>Time from treatment start (years)</a:t>
              </a:r>
            </a:p>
          </p:txBody>
        </p:sp>
        <p:sp>
          <p:nvSpPr>
            <p:cNvPr id="100" name="Freeform 5"/>
            <p:cNvSpPr>
              <a:spLocks/>
            </p:cNvSpPr>
            <p:nvPr/>
          </p:nvSpPr>
          <p:spPr bwMode="auto">
            <a:xfrm>
              <a:off x="1138337" y="2309928"/>
              <a:ext cx="4768850" cy="814388"/>
            </a:xfrm>
            <a:custGeom>
              <a:avLst/>
              <a:gdLst>
                <a:gd name="T0" fmla="*/ 673 w 674"/>
                <a:gd name="T1" fmla="*/ 108 h 115"/>
                <a:gd name="T2" fmla="*/ 659 w 674"/>
                <a:gd name="T3" fmla="*/ 108 h 115"/>
                <a:gd name="T4" fmla="*/ 643 w 674"/>
                <a:gd name="T5" fmla="*/ 108 h 115"/>
                <a:gd name="T6" fmla="*/ 638 w 674"/>
                <a:gd name="T7" fmla="*/ 108 h 115"/>
                <a:gd name="T8" fmla="*/ 624 w 674"/>
                <a:gd name="T9" fmla="*/ 108 h 115"/>
                <a:gd name="T10" fmla="*/ 618 w 674"/>
                <a:gd name="T11" fmla="*/ 103 h 115"/>
                <a:gd name="T12" fmla="*/ 618 w 674"/>
                <a:gd name="T13" fmla="*/ 99 h 115"/>
                <a:gd name="T14" fmla="*/ 603 w 674"/>
                <a:gd name="T15" fmla="*/ 99 h 115"/>
                <a:gd name="T16" fmla="*/ 600 w 674"/>
                <a:gd name="T17" fmla="*/ 94 h 115"/>
                <a:gd name="T18" fmla="*/ 595 w 674"/>
                <a:gd name="T19" fmla="*/ 91 h 115"/>
                <a:gd name="T20" fmla="*/ 584 w 674"/>
                <a:gd name="T21" fmla="*/ 86 h 115"/>
                <a:gd name="T22" fmla="*/ 578 w 674"/>
                <a:gd name="T23" fmla="*/ 86 h 115"/>
                <a:gd name="T24" fmla="*/ 569 w 674"/>
                <a:gd name="T25" fmla="*/ 86 h 115"/>
                <a:gd name="T26" fmla="*/ 555 w 674"/>
                <a:gd name="T27" fmla="*/ 86 h 115"/>
                <a:gd name="T28" fmla="*/ 547 w 674"/>
                <a:gd name="T29" fmla="*/ 86 h 115"/>
                <a:gd name="T30" fmla="*/ 541 w 674"/>
                <a:gd name="T31" fmla="*/ 86 h 115"/>
                <a:gd name="T32" fmla="*/ 533 w 674"/>
                <a:gd name="T33" fmla="*/ 86 h 115"/>
                <a:gd name="T34" fmla="*/ 523 w 674"/>
                <a:gd name="T35" fmla="*/ 84 h 115"/>
                <a:gd name="T36" fmla="*/ 516 w 674"/>
                <a:gd name="T37" fmla="*/ 84 h 115"/>
                <a:gd name="T38" fmla="*/ 511 w 674"/>
                <a:gd name="T39" fmla="*/ 81 h 115"/>
                <a:gd name="T40" fmla="*/ 510 w 674"/>
                <a:gd name="T41" fmla="*/ 78 h 115"/>
                <a:gd name="T42" fmla="*/ 497 w 674"/>
                <a:gd name="T43" fmla="*/ 76 h 115"/>
                <a:gd name="T44" fmla="*/ 492 w 674"/>
                <a:gd name="T45" fmla="*/ 76 h 115"/>
                <a:gd name="T46" fmla="*/ 488 w 674"/>
                <a:gd name="T47" fmla="*/ 74 h 115"/>
                <a:gd name="T48" fmla="*/ 474 w 674"/>
                <a:gd name="T49" fmla="*/ 72 h 115"/>
                <a:gd name="T50" fmla="*/ 464 w 674"/>
                <a:gd name="T51" fmla="*/ 72 h 115"/>
                <a:gd name="T52" fmla="*/ 437 w 674"/>
                <a:gd name="T53" fmla="*/ 72 h 115"/>
                <a:gd name="T54" fmla="*/ 421 w 674"/>
                <a:gd name="T55" fmla="*/ 72 h 115"/>
                <a:gd name="T56" fmla="*/ 409 w 674"/>
                <a:gd name="T57" fmla="*/ 69 h 115"/>
                <a:gd name="T58" fmla="*/ 388 w 674"/>
                <a:gd name="T59" fmla="*/ 67 h 115"/>
                <a:gd name="T60" fmla="*/ 364 w 674"/>
                <a:gd name="T61" fmla="*/ 66 h 115"/>
                <a:gd name="T62" fmla="*/ 359 w 674"/>
                <a:gd name="T63" fmla="*/ 66 h 115"/>
                <a:gd name="T64" fmla="*/ 343 w 674"/>
                <a:gd name="T65" fmla="*/ 64 h 115"/>
                <a:gd name="T66" fmla="*/ 342 w 674"/>
                <a:gd name="T67" fmla="*/ 59 h 115"/>
                <a:gd name="T68" fmla="*/ 320 w 674"/>
                <a:gd name="T69" fmla="*/ 56 h 115"/>
                <a:gd name="T70" fmla="*/ 317 w 674"/>
                <a:gd name="T71" fmla="*/ 51 h 115"/>
                <a:gd name="T72" fmla="*/ 312 w 674"/>
                <a:gd name="T73" fmla="*/ 49 h 115"/>
                <a:gd name="T74" fmla="*/ 300 w 674"/>
                <a:gd name="T75" fmla="*/ 49 h 115"/>
                <a:gd name="T76" fmla="*/ 270 w 674"/>
                <a:gd name="T77" fmla="*/ 48 h 115"/>
                <a:gd name="T78" fmla="*/ 261 w 674"/>
                <a:gd name="T79" fmla="*/ 45 h 115"/>
                <a:gd name="T80" fmla="*/ 244 w 674"/>
                <a:gd name="T81" fmla="*/ 42 h 115"/>
                <a:gd name="T82" fmla="*/ 231 w 674"/>
                <a:gd name="T83" fmla="*/ 42 h 115"/>
                <a:gd name="T84" fmla="*/ 224 w 674"/>
                <a:gd name="T85" fmla="*/ 40 h 115"/>
                <a:gd name="T86" fmla="*/ 214 w 674"/>
                <a:gd name="T87" fmla="*/ 35 h 115"/>
                <a:gd name="T88" fmla="*/ 199 w 674"/>
                <a:gd name="T89" fmla="*/ 34 h 115"/>
                <a:gd name="T90" fmla="*/ 182 w 674"/>
                <a:gd name="T91" fmla="*/ 32 h 115"/>
                <a:gd name="T92" fmla="*/ 177 w 674"/>
                <a:gd name="T93" fmla="*/ 28 h 115"/>
                <a:gd name="T94" fmla="*/ 162 w 674"/>
                <a:gd name="T95" fmla="*/ 28 h 115"/>
                <a:gd name="T96" fmla="*/ 144 w 674"/>
                <a:gd name="T97" fmla="*/ 26 h 115"/>
                <a:gd name="T98" fmla="*/ 135 w 674"/>
                <a:gd name="T99" fmla="*/ 23 h 115"/>
                <a:gd name="T100" fmla="*/ 113 w 674"/>
                <a:gd name="T101" fmla="*/ 23 h 115"/>
                <a:gd name="T102" fmla="*/ 104 w 674"/>
                <a:gd name="T103" fmla="*/ 19 h 115"/>
                <a:gd name="T104" fmla="*/ 98 w 674"/>
                <a:gd name="T105" fmla="*/ 17 h 115"/>
                <a:gd name="T106" fmla="*/ 96 w 674"/>
                <a:gd name="T107" fmla="*/ 14 h 115"/>
                <a:gd name="T108" fmla="*/ 84 w 674"/>
                <a:gd name="T109" fmla="*/ 12 h 115"/>
                <a:gd name="T110" fmla="*/ 76 w 674"/>
                <a:gd name="T111" fmla="*/ 10 h 115"/>
                <a:gd name="T112" fmla="*/ 73 w 674"/>
                <a:gd name="T113" fmla="*/ 8 h 115"/>
                <a:gd name="T114" fmla="*/ 57 w 674"/>
                <a:gd name="T115" fmla="*/ 7 h 115"/>
                <a:gd name="T116" fmla="*/ 48 w 674"/>
                <a:gd name="T117" fmla="*/ 5 h 115"/>
                <a:gd name="T118" fmla="*/ 28 w 674"/>
                <a:gd name="T119" fmla="*/ 4 h 115"/>
                <a:gd name="T120" fmla="*/ 9 w 674"/>
                <a:gd name="T121" fmla="*/ 4 h 115"/>
                <a:gd name="T122" fmla="*/ 4 w 674"/>
                <a:gd name="T123" fmla="*/ 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4" h="115">
                  <a:moveTo>
                    <a:pt x="674" y="115"/>
                  </a:moveTo>
                  <a:cubicBezTo>
                    <a:pt x="673" y="115"/>
                    <a:pt x="673" y="115"/>
                    <a:pt x="673" y="115"/>
                  </a:cubicBezTo>
                  <a:cubicBezTo>
                    <a:pt x="673" y="108"/>
                    <a:pt x="673" y="108"/>
                    <a:pt x="673" y="108"/>
                  </a:cubicBezTo>
                  <a:cubicBezTo>
                    <a:pt x="671" y="108"/>
                    <a:pt x="671" y="108"/>
                    <a:pt x="671" y="108"/>
                  </a:cubicBezTo>
                  <a:cubicBezTo>
                    <a:pt x="660" y="108"/>
                    <a:pt x="660" y="108"/>
                    <a:pt x="660" y="108"/>
                  </a:cubicBezTo>
                  <a:cubicBezTo>
                    <a:pt x="659" y="108"/>
                    <a:pt x="659" y="108"/>
                    <a:pt x="659" y="108"/>
                  </a:cubicBezTo>
                  <a:cubicBezTo>
                    <a:pt x="651" y="108"/>
                    <a:pt x="651" y="108"/>
                    <a:pt x="651" y="108"/>
                  </a:cubicBezTo>
                  <a:cubicBezTo>
                    <a:pt x="648" y="108"/>
                    <a:pt x="648" y="108"/>
                    <a:pt x="648" y="108"/>
                  </a:cubicBezTo>
                  <a:cubicBezTo>
                    <a:pt x="643" y="108"/>
                    <a:pt x="643" y="108"/>
                    <a:pt x="643" y="108"/>
                  </a:cubicBezTo>
                  <a:cubicBezTo>
                    <a:pt x="642" y="108"/>
                    <a:pt x="642" y="108"/>
                    <a:pt x="642" y="108"/>
                  </a:cubicBezTo>
                  <a:cubicBezTo>
                    <a:pt x="640" y="108"/>
                    <a:pt x="640" y="108"/>
                    <a:pt x="640" y="108"/>
                  </a:cubicBezTo>
                  <a:cubicBezTo>
                    <a:pt x="638" y="108"/>
                    <a:pt x="638" y="108"/>
                    <a:pt x="638" y="108"/>
                  </a:cubicBezTo>
                  <a:cubicBezTo>
                    <a:pt x="637" y="108"/>
                    <a:pt x="637" y="108"/>
                    <a:pt x="637" y="108"/>
                  </a:cubicBezTo>
                  <a:cubicBezTo>
                    <a:pt x="637" y="108"/>
                    <a:pt x="637" y="108"/>
                    <a:pt x="637" y="108"/>
                  </a:cubicBezTo>
                  <a:cubicBezTo>
                    <a:pt x="624" y="108"/>
                    <a:pt x="624" y="108"/>
                    <a:pt x="624" y="108"/>
                  </a:cubicBezTo>
                  <a:cubicBezTo>
                    <a:pt x="620" y="108"/>
                    <a:pt x="620" y="108"/>
                    <a:pt x="620" y="108"/>
                  </a:cubicBezTo>
                  <a:cubicBezTo>
                    <a:pt x="620" y="103"/>
                    <a:pt x="620" y="103"/>
                    <a:pt x="620" y="103"/>
                  </a:cubicBezTo>
                  <a:cubicBezTo>
                    <a:pt x="618" y="103"/>
                    <a:pt x="618" y="103"/>
                    <a:pt x="618" y="103"/>
                  </a:cubicBezTo>
                  <a:cubicBezTo>
                    <a:pt x="618" y="99"/>
                    <a:pt x="618" y="99"/>
                    <a:pt x="618" y="99"/>
                  </a:cubicBezTo>
                  <a:cubicBezTo>
                    <a:pt x="617" y="99"/>
                    <a:pt x="617" y="99"/>
                    <a:pt x="617" y="99"/>
                  </a:cubicBezTo>
                  <a:cubicBezTo>
                    <a:pt x="618" y="99"/>
                    <a:pt x="618" y="99"/>
                    <a:pt x="618" y="99"/>
                  </a:cubicBezTo>
                  <a:cubicBezTo>
                    <a:pt x="615" y="99"/>
                    <a:pt x="615" y="99"/>
                    <a:pt x="615" y="99"/>
                  </a:cubicBezTo>
                  <a:cubicBezTo>
                    <a:pt x="604" y="99"/>
                    <a:pt x="604" y="99"/>
                    <a:pt x="604" y="99"/>
                  </a:cubicBezTo>
                  <a:cubicBezTo>
                    <a:pt x="603" y="99"/>
                    <a:pt x="603" y="99"/>
                    <a:pt x="603" y="99"/>
                  </a:cubicBezTo>
                  <a:cubicBezTo>
                    <a:pt x="601" y="99"/>
                    <a:pt x="601" y="99"/>
                    <a:pt x="601" y="99"/>
                  </a:cubicBezTo>
                  <a:cubicBezTo>
                    <a:pt x="600" y="99"/>
                    <a:pt x="600" y="99"/>
                    <a:pt x="600" y="99"/>
                  </a:cubicBezTo>
                  <a:cubicBezTo>
                    <a:pt x="600" y="94"/>
                    <a:pt x="600" y="94"/>
                    <a:pt x="600" y="94"/>
                  </a:cubicBezTo>
                  <a:cubicBezTo>
                    <a:pt x="598" y="94"/>
                    <a:pt x="598" y="94"/>
                    <a:pt x="598" y="94"/>
                  </a:cubicBezTo>
                  <a:cubicBezTo>
                    <a:pt x="595" y="94"/>
                    <a:pt x="595" y="94"/>
                    <a:pt x="595" y="94"/>
                  </a:cubicBezTo>
                  <a:cubicBezTo>
                    <a:pt x="595" y="91"/>
                    <a:pt x="595" y="91"/>
                    <a:pt x="595" y="91"/>
                  </a:cubicBezTo>
                  <a:cubicBezTo>
                    <a:pt x="589" y="87"/>
                    <a:pt x="589" y="87"/>
                    <a:pt x="589" y="87"/>
                  </a:cubicBezTo>
                  <a:cubicBezTo>
                    <a:pt x="589" y="86"/>
                    <a:pt x="589" y="86"/>
                    <a:pt x="589" y="86"/>
                  </a:cubicBezTo>
                  <a:cubicBezTo>
                    <a:pt x="584" y="86"/>
                    <a:pt x="584" y="86"/>
                    <a:pt x="584" y="86"/>
                  </a:cubicBezTo>
                  <a:cubicBezTo>
                    <a:pt x="583" y="86"/>
                    <a:pt x="583" y="86"/>
                    <a:pt x="583" y="86"/>
                  </a:cubicBezTo>
                  <a:cubicBezTo>
                    <a:pt x="581" y="86"/>
                    <a:pt x="581" y="86"/>
                    <a:pt x="581" y="86"/>
                  </a:cubicBezTo>
                  <a:cubicBezTo>
                    <a:pt x="578" y="86"/>
                    <a:pt x="578" y="86"/>
                    <a:pt x="578" y="86"/>
                  </a:cubicBezTo>
                  <a:cubicBezTo>
                    <a:pt x="576" y="86"/>
                    <a:pt x="576" y="86"/>
                    <a:pt x="576" y="86"/>
                  </a:cubicBezTo>
                  <a:cubicBezTo>
                    <a:pt x="572" y="86"/>
                    <a:pt x="572" y="86"/>
                    <a:pt x="572" y="86"/>
                  </a:cubicBezTo>
                  <a:cubicBezTo>
                    <a:pt x="572" y="86"/>
                    <a:pt x="569" y="86"/>
                    <a:pt x="569" y="86"/>
                  </a:cubicBezTo>
                  <a:cubicBezTo>
                    <a:pt x="567" y="86"/>
                    <a:pt x="567" y="86"/>
                    <a:pt x="567" y="86"/>
                  </a:cubicBezTo>
                  <a:cubicBezTo>
                    <a:pt x="567" y="86"/>
                    <a:pt x="567" y="86"/>
                    <a:pt x="567" y="86"/>
                  </a:cubicBezTo>
                  <a:cubicBezTo>
                    <a:pt x="555" y="86"/>
                    <a:pt x="555" y="86"/>
                    <a:pt x="555" y="86"/>
                  </a:cubicBezTo>
                  <a:cubicBezTo>
                    <a:pt x="553" y="86"/>
                    <a:pt x="553" y="86"/>
                    <a:pt x="553" y="86"/>
                  </a:cubicBezTo>
                  <a:cubicBezTo>
                    <a:pt x="550" y="86"/>
                    <a:pt x="550" y="86"/>
                    <a:pt x="550" y="86"/>
                  </a:cubicBezTo>
                  <a:cubicBezTo>
                    <a:pt x="547" y="86"/>
                    <a:pt x="547" y="86"/>
                    <a:pt x="547" y="86"/>
                  </a:cubicBezTo>
                  <a:cubicBezTo>
                    <a:pt x="544" y="86"/>
                    <a:pt x="544" y="86"/>
                    <a:pt x="544" y="86"/>
                  </a:cubicBezTo>
                  <a:cubicBezTo>
                    <a:pt x="542" y="86"/>
                    <a:pt x="542" y="86"/>
                    <a:pt x="542" y="86"/>
                  </a:cubicBezTo>
                  <a:cubicBezTo>
                    <a:pt x="541" y="86"/>
                    <a:pt x="541" y="86"/>
                    <a:pt x="541" y="86"/>
                  </a:cubicBezTo>
                  <a:cubicBezTo>
                    <a:pt x="537" y="86"/>
                    <a:pt x="537" y="86"/>
                    <a:pt x="537" y="86"/>
                  </a:cubicBezTo>
                  <a:cubicBezTo>
                    <a:pt x="534" y="86"/>
                    <a:pt x="534" y="86"/>
                    <a:pt x="534" y="86"/>
                  </a:cubicBezTo>
                  <a:cubicBezTo>
                    <a:pt x="533" y="86"/>
                    <a:pt x="533" y="86"/>
                    <a:pt x="533" y="86"/>
                  </a:cubicBezTo>
                  <a:cubicBezTo>
                    <a:pt x="533" y="86"/>
                    <a:pt x="533" y="86"/>
                    <a:pt x="533" y="86"/>
                  </a:cubicBezTo>
                  <a:cubicBezTo>
                    <a:pt x="525" y="84"/>
                    <a:pt x="525" y="84"/>
                    <a:pt x="525" y="84"/>
                  </a:cubicBezTo>
                  <a:cubicBezTo>
                    <a:pt x="523" y="84"/>
                    <a:pt x="523" y="84"/>
                    <a:pt x="523" y="84"/>
                  </a:cubicBezTo>
                  <a:cubicBezTo>
                    <a:pt x="519" y="84"/>
                    <a:pt x="519" y="84"/>
                    <a:pt x="519" y="84"/>
                  </a:cubicBezTo>
                  <a:cubicBezTo>
                    <a:pt x="517" y="84"/>
                    <a:pt x="517" y="84"/>
                    <a:pt x="517" y="84"/>
                  </a:cubicBezTo>
                  <a:cubicBezTo>
                    <a:pt x="516" y="84"/>
                    <a:pt x="516" y="84"/>
                    <a:pt x="516" y="84"/>
                  </a:cubicBezTo>
                  <a:cubicBezTo>
                    <a:pt x="514" y="84"/>
                    <a:pt x="514" y="84"/>
                    <a:pt x="514" y="84"/>
                  </a:cubicBezTo>
                  <a:cubicBezTo>
                    <a:pt x="514" y="81"/>
                    <a:pt x="514" y="81"/>
                    <a:pt x="514" y="81"/>
                  </a:cubicBezTo>
                  <a:cubicBezTo>
                    <a:pt x="511" y="81"/>
                    <a:pt x="511" y="81"/>
                    <a:pt x="511" y="81"/>
                  </a:cubicBezTo>
                  <a:cubicBezTo>
                    <a:pt x="511" y="78"/>
                    <a:pt x="511" y="78"/>
                    <a:pt x="511" y="78"/>
                  </a:cubicBezTo>
                  <a:cubicBezTo>
                    <a:pt x="510" y="78"/>
                    <a:pt x="510" y="78"/>
                    <a:pt x="510" y="78"/>
                  </a:cubicBezTo>
                  <a:cubicBezTo>
                    <a:pt x="510" y="78"/>
                    <a:pt x="510" y="78"/>
                    <a:pt x="510" y="78"/>
                  </a:cubicBezTo>
                  <a:cubicBezTo>
                    <a:pt x="502" y="76"/>
                    <a:pt x="502" y="76"/>
                    <a:pt x="502" y="76"/>
                  </a:cubicBezTo>
                  <a:cubicBezTo>
                    <a:pt x="500" y="76"/>
                    <a:pt x="500" y="76"/>
                    <a:pt x="500" y="76"/>
                  </a:cubicBezTo>
                  <a:cubicBezTo>
                    <a:pt x="497" y="76"/>
                    <a:pt x="497" y="76"/>
                    <a:pt x="497" y="76"/>
                  </a:cubicBezTo>
                  <a:cubicBezTo>
                    <a:pt x="496" y="76"/>
                    <a:pt x="496" y="76"/>
                    <a:pt x="496" y="76"/>
                  </a:cubicBezTo>
                  <a:cubicBezTo>
                    <a:pt x="494" y="76"/>
                    <a:pt x="494" y="76"/>
                    <a:pt x="494" y="76"/>
                  </a:cubicBezTo>
                  <a:cubicBezTo>
                    <a:pt x="492" y="76"/>
                    <a:pt x="492" y="76"/>
                    <a:pt x="492" y="76"/>
                  </a:cubicBezTo>
                  <a:cubicBezTo>
                    <a:pt x="492" y="74"/>
                    <a:pt x="492" y="74"/>
                    <a:pt x="492" y="74"/>
                  </a:cubicBezTo>
                  <a:cubicBezTo>
                    <a:pt x="489" y="74"/>
                    <a:pt x="489" y="74"/>
                    <a:pt x="489" y="74"/>
                  </a:cubicBezTo>
                  <a:cubicBezTo>
                    <a:pt x="488" y="74"/>
                    <a:pt x="488" y="74"/>
                    <a:pt x="488" y="74"/>
                  </a:cubicBezTo>
                  <a:cubicBezTo>
                    <a:pt x="486" y="74"/>
                    <a:pt x="486" y="74"/>
                    <a:pt x="486" y="74"/>
                  </a:cubicBezTo>
                  <a:cubicBezTo>
                    <a:pt x="482" y="74"/>
                    <a:pt x="482" y="74"/>
                    <a:pt x="482" y="74"/>
                  </a:cubicBezTo>
                  <a:cubicBezTo>
                    <a:pt x="474" y="72"/>
                    <a:pt x="474" y="72"/>
                    <a:pt x="474" y="72"/>
                  </a:cubicBezTo>
                  <a:cubicBezTo>
                    <a:pt x="469" y="72"/>
                    <a:pt x="469" y="72"/>
                    <a:pt x="469" y="72"/>
                  </a:cubicBezTo>
                  <a:cubicBezTo>
                    <a:pt x="468" y="72"/>
                    <a:pt x="468" y="72"/>
                    <a:pt x="468" y="72"/>
                  </a:cubicBezTo>
                  <a:cubicBezTo>
                    <a:pt x="464" y="72"/>
                    <a:pt x="464" y="72"/>
                    <a:pt x="464" y="72"/>
                  </a:cubicBezTo>
                  <a:cubicBezTo>
                    <a:pt x="450" y="72"/>
                    <a:pt x="450" y="72"/>
                    <a:pt x="450" y="72"/>
                  </a:cubicBezTo>
                  <a:cubicBezTo>
                    <a:pt x="444" y="72"/>
                    <a:pt x="444" y="72"/>
                    <a:pt x="444" y="72"/>
                  </a:cubicBezTo>
                  <a:cubicBezTo>
                    <a:pt x="437" y="72"/>
                    <a:pt x="437" y="72"/>
                    <a:pt x="437" y="72"/>
                  </a:cubicBezTo>
                  <a:cubicBezTo>
                    <a:pt x="440" y="72"/>
                    <a:pt x="440" y="72"/>
                    <a:pt x="440" y="72"/>
                  </a:cubicBezTo>
                  <a:cubicBezTo>
                    <a:pt x="437" y="72"/>
                    <a:pt x="437" y="72"/>
                    <a:pt x="437" y="72"/>
                  </a:cubicBezTo>
                  <a:cubicBezTo>
                    <a:pt x="421" y="72"/>
                    <a:pt x="421" y="72"/>
                    <a:pt x="421" y="72"/>
                  </a:cubicBezTo>
                  <a:cubicBezTo>
                    <a:pt x="421" y="69"/>
                    <a:pt x="421" y="69"/>
                    <a:pt x="421" y="69"/>
                  </a:cubicBezTo>
                  <a:cubicBezTo>
                    <a:pt x="419" y="69"/>
                    <a:pt x="419" y="69"/>
                    <a:pt x="419" y="69"/>
                  </a:cubicBezTo>
                  <a:cubicBezTo>
                    <a:pt x="409" y="69"/>
                    <a:pt x="409" y="69"/>
                    <a:pt x="409" y="69"/>
                  </a:cubicBezTo>
                  <a:cubicBezTo>
                    <a:pt x="393" y="69"/>
                    <a:pt x="393" y="69"/>
                    <a:pt x="393" y="69"/>
                  </a:cubicBezTo>
                  <a:cubicBezTo>
                    <a:pt x="393" y="67"/>
                    <a:pt x="393" y="67"/>
                    <a:pt x="393" y="67"/>
                  </a:cubicBezTo>
                  <a:cubicBezTo>
                    <a:pt x="388" y="67"/>
                    <a:pt x="388" y="67"/>
                    <a:pt x="388" y="67"/>
                  </a:cubicBezTo>
                  <a:cubicBezTo>
                    <a:pt x="381" y="66"/>
                    <a:pt x="381" y="66"/>
                    <a:pt x="381" y="66"/>
                  </a:cubicBezTo>
                  <a:cubicBezTo>
                    <a:pt x="370" y="66"/>
                    <a:pt x="370" y="66"/>
                    <a:pt x="370" y="66"/>
                  </a:cubicBezTo>
                  <a:cubicBezTo>
                    <a:pt x="364" y="66"/>
                    <a:pt x="364" y="66"/>
                    <a:pt x="364" y="66"/>
                  </a:cubicBezTo>
                  <a:cubicBezTo>
                    <a:pt x="362" y="66"/>
                    <a:pt x="362" y="66"/>
                    <a:pt x="362" y="66"/>
                  </a:cubicBezTo>
                  <a:cubicBezTo>
                    <a:pt x="360" y="66"/>
                    <a:pt x="360" y="66"/>
                    <a:pt x="360" y="66"/>
                  </a:cubicBezTo>
                  <a:cubicBezTo>
                    <a:pt x="359" y="66"/>
                    <a:pt x="359" y="66"/>
                    <a:pt x="359" y="66"/>
                  </a:cubicBezTo>
                  <a:cubicBezTo>
                    <a:pt x="357" y="66"/>
                    <a:pt x="357" y="66"/>
                    <a:pt x="357" y="66"/>
                  </a:cubicBezTo>
                  <a:cubicBezTo>
                    <a:pt x="348" y="64"/>
                    <a:pt x="348" y="64"/>
                    <a:pt x="348" y="64"/>
                  </a:cubicBezTo>
                  <a:cubicBezTo>
                    <a:pt x="343" y="64"/>
                    <a:pt x="343" y="64"/>
                    <a:pt x="343" y="64"/>
                  </a:cubicBezTo>
                  <a:cubicBezTo>
                    <a:pt x="343" y="61"/>
                    <a:pt x="343" y="61"/>
                    <a:pt x="343" y="61"/>
                  </a:cubicBezTo>
                  <a:cubicBezTo>
                    <a:pt x="342" y="61"/>
                    <a:pt x="342" y="61"/>
                    <a:pt x="342" y="61"/>
                  </a:cubicBezTo>
                  <a:cubicBezTo>
                    <a:pt x="342" y="59"/>
                    <a:pt x="342" y="59"/>
                    <a:pt x="342" y="59"/>
                  </a:cubicBezTo>
                  <a:cubicBezTo>
                    <a:pt x="331" y="59"/>
                    <a:pt x="331" y="59"/>
                    <a:pt x="331" y="59"/>
                  </a:cubicBezTo>
                  <a:cubicBezTo>
                    <a:pt x="326" y="56"/>
                    <a:pt x="326" y="56"/>
                    <a:pt x="326" y="56"/>
                  </a:cubicBezTo>
                  <a:cubicBezTo>
                    <a:pt x="320" y="56"/>
                    <a:pt x="320" y="56"/>
                    <a:pt x="320" y="56"/>
                  </a:cubicBezTo>
                  <a:cubicBezTo>
                    <a:pt x="320" y="53"/>
                    <a:pt x="320" y="53"/>
                    <a:pt x="320" y="53"/>
                  </a:cubicBezTo>
                  <a:cubicBezTo>
                    <a:pt x="317" y="53"/>
                    <a:pt x="317" y="53"/>
                    <a:pt x="317" y="53"/>
                  </a:cubicBezTo>
                  <a:cubicBezTo>
                    <a:pt x="317" y="51"/>
                    <a:pt x="317" y="51"/>
                    <a:pt x="317" y="51"/>
                  </a:cubicBezTo>
                  <a:cubicBezTo>
                    <a:pt x="315" y="51"/>
                    <a:pt x="315" y="51"/>
                    <a:pt x="315" y="51"/>
                  </a:cubicBezTo>
                  <a:cubicBezTo>
                    <a:pt x="312" y="51"/>
                    <a:pt x="312" y="51"/>
                    <a:pt x="312" y="51"/>
                  </a:cubicBezTo>
                  <a:cubicBezTo>
                    <a:pt x="312" y="49"/>
                    <a:pt x="312" y="49"/>
                    <a:pt x="312" y="49"/>
                  </a:cubicBezTo>
                  <a:cubicBezTo>
                    <a:pt x="312" y="49"/>
                    <a:pt x="312" y="49"/>
                    <a:pt x="312" y="49"/>
                  </a:cubicBezTo>
                  <a:cubicBezTo>
                    <a:pt x="301" y="49"/>
                    <a:pt x="301" y="49"/>
                    <a:pt x="301" y="49"/>
                  </a:cubicBezTo>
                  <a:cubicBezTo>
                    <a:pt x="300" y="49"/>
                    <a:pt x="300" y="49"/>
                    <a:pt x="300" y="49"/>
                  </a:cubicBezTo>
                  <a:cubicBezTo>
                    <a:pt x="300" y="48"/>
                    <a:pt x="300" y="48"/>
                    <a:pt x="300" y="48"/>
                  </a:cubicBezTo>
                  <a:cubicBezTo>
                    <a:pt x="281" y="48"/>
                    <a:pt x="281" y="48"/>
                    <a:pt x="281" y="48"/>
                  </a:cubicBezTo>
                  <a:cubicBezTo>
                    <a:pt x="270" y="48"/>
                    <a:pt x="270" y="48"/>
                    <a:pt x="270" y="48"/>
                  </a:cubicBezTo>
                  <a:cubicBezTo>
                    <a:pt x="267" y="48"/>
                    <a:pt x="267" y="48"/>
                    <a:pt x="267" y="48"/>
                  </a:cubicBezTo>
                  <a:cubicBezTo>
                    <a:pt x="267" y="45"/>
                    <a:pt x="267" y="45"/>
                    <a:pt x="267" y="45"/>
                  </a:cubicBezTo>
                  <a:cubicBezTo>
                    <a:pt x="261" y="45"/>
                    <a:pt x="261" y="45"/>
                    <a:pt x="261" y="45"/>
                  </a:cubicBezTo>
                  <a:cubicBezTo>
                    <a:pt x="250" y="45"/>
                    <a:pt x="250" y="45"/>
                    <a:pt x="250" y="45"/>
                  </a:cubicBezTo>
                  <a:cubicBezTo>
                    <a:pt x="250" y="45"/>
                    <a:pt x="250" y="45"/>
                    <a:pt x="250" y="45"/>
                  </a:cubicBezTo>
                  <a:cubicBezTo>
                    <a:pt x="244" y="42"/>
                    <a:pt x="244" y="42"/>
                    <a:pt x="244" y="42"/>
                  </a:cubicBezTo>
                  <a:cubicBezTo>
                    <a:pt x="239" y="42"/>
                    <a:pt x="239" y="42"/>
                    <a:pt x="239" y="42"/>
                  </a:cubicBezTo>
                  <a:cubicBezTo>
                    <a:pt x="238" y="42"/>
                    <a:pt x="238" y="42"/>
                    <a:pt x="238" y="42"/>
                  </a:cubicBezTo>
                  <a:cubicBezTo>
                    <a:pt x="231" y="42"/>
                    <a:pt x="231" y="42"/>
                    <a:pt x="231" y="42"/>
                  </a:cubicBezTo>
                  <a:cubicBezTo>
                    <a:pt x="230" y="42"/>
                    <a:pt x="230" y="42"/>
                    <a:pt x="230" y="42"/>
                  </a:cubicBezTo>
                  <a:cubicBezTo>
                    <a:pt x="230" y="40"/>
                    <a:pt x="230" y="40"/>
                    <a:pt x="230" y="40"/>
                  </a:cubicBezTo>
                  <a:cubicBezTo>
                    <a:pt x="224" y="40"/>
                    <a:pt x="224" y="40"/>
                    <a:pt x="224" y="40"/>
                  </a:cubicBezTo>
                  <a:cubicBezTo>
                    <a:pt x="216" y="38"/>
                    <a:pt x="216" y="38"/>
                    <a:pt x="216" y="38"/>
                  </a:cubicBezTo>
                  <a:cubicBezTo>
                    <a:pt x="214" y="38"/>
                    <a:pt x="214" y="38"/>
                    <a:pt x="214" y="38"/>
                  </a:cubicBezTo>
                  <a:cubicBezTo>
                    <a:pt x="214" y="35"/>
                    <a:pt x="214" y="35"/>
                    <a:pt x="214" y="35"/>
                  </a:cubicBezTo>
                  <a:cubicBezTo>
                    <a:pt x="199" y="35"/>
                    <a:pt x="199" y="35"/>
                    <a:pt x="199" y="35"/>
                  </a:cubicBezTo>
                  <a:cubicBezTo>
                    <a:pt x="199" y="34"/>
                    <a:pt x="199" y="34"/>
                    <a:pt x="199" y="34"/>
                  </a:cubicBezTo>
                  <a:cubicBezTo>
                    <a:pt x="199" y="34"/>
                    <a:pt x="199" y="34"/>
                    <a:pt x="199" y="34"/>
                  </a:cubicBezTo>
                  <a:cubicBezTo>
                    <a:pt x="190" y="32"/>
                    <a:pt x="190" y="32"/>
                    <a:pt x="190" y="32"/>
                  </a:cubicBezTo>
                  <a:cubicBezTo>
                    <a:pt x="188" y="32"/>
                    <a:pt x="188" y="32"/>
                    <a:pt x="188" y="32"/>
                  </a:cubicBezTo>
                  <a:cubicBezTo>
                    <a:pt x="182" y="32"/>
                    <a:pt x="182" y="32"/>
                    <a:pt x="182" y="32"/>
                  </a:cubicBezTo>
                  <a:cubicBezTo>
                    <a:pt x="182" y="30"/>
                    <a:pt x="182" y="30"/>
                    <a:pt x="182" y="30"/>
                  </a:cubicBezTo>
                  <a:cubicBezTo>
                    <a:pt x="177" y="30"/>
                    <a:pt x="177" y="30"/>
                    <a:pt x="177" y="30"/>
                  </a:cubicBezTo>
                  <a:cubicBezTo>
                    <a:pt x="177" y="28"/>
                    <a:pt x="177" y="28"/>
                    <a:pt x="177" y="28"/>
                  </a:cubicBezTo>
                  <a:cubicBezTo>
                    <a:pt x="176" y="28"/>
                    <a:pt x="176" y="28"/>
                    <a:pt x="176" y="28"/>
                  </a:cubicBezTo>
                  <a:cubicBezTo>
                    <a:pt x="172" y="28"/>
                    <a:pt x="172" y="28"/>
                    <a:pt x="172" y="28"/>
                  </a:cubicBezTo>
                  <a:cubicBezTo>
                    <a:pt x="162" y="28"/>
                    <a:pt x="162" y="28"/>
                    <a:pt x="162" y="28"/>
                  </a:cubicBezTo>
                  <a:cubicBezTo>
                    <a:pt x="152" y="28"/>
                    <a:pt x="152" y="28"/>
                    <a:pt x="152" y="28"/>
                  </a:cubicBezTo>
                  <a:cubicBezTo>
                    <a:pt x="152" y="26"/>
                    <a:pt x="152" y="26"/>
                    <a:pt x="152" y="26"/>
                  </a:cubicBezTo>
                  <a:cubicBezTo>
                    <a:pt x="144" y="26"/>
                    <a:pt x="144" y="26"/>
                    <a:pt x="144" y="26"/>
                  </a:cubicBezTo>
                  <a:cubicBezTo>
                    <a:pt x="143" y="26"/>
                    <a:pt x="143" y="26"/>
                    <a:pt x="143" y="26"/>
                  </a:cubicBezTo>
                  <a:cubicBezTo>
                    <a:pt x="143" y="26"/>
                    <a:pt x="143" y="26"/>
                    <a:pt x="143" y="26"/>
                  </a:cubicBezTo>
                  <a:cubicBezTo>
                    <a:pt x="135" y="23"/>
                    <a:pt x="135" y="23"/>
                    <a:pt x="135" y="23"/>
                  </a:cubicBezTo>
                  <a:cubicBezTo>
                    <a:pt x="134" y="23"/>
                    <a:pt x="134" y="23"/>
                    <a:pt x="134" y="23"/>
                  </a:cubicBezTo>
                  <a:cubicBezTo>
                    <a:pt x="117" y="23"/>
                    <a:pt x="117" y="23"/>
                    <a:pt x="117" y="23"/>
                  </a:cubicBezTo>
                  <a:cubicBezTo>
                    <a:pt x="113" y="23"/>
                    <a:pt x="113" y="23"/>
                    <a:pt x="113" y="23"/>
                  </a:cubicBezTo>
                  <a:cubicBezTo>
                    <a:pt x="113" y="22"/>
                    <a:pt x="113" y="22"/>
                    <a:pt x="113" y="22"/>
                  </a:cubicBezTo>
                  <a:cubicBezTo>
                    <a:pt x="107" y="19"/>
                    <a:pt x="107" y="19"/>
                    <a:pt x="107" y="19"/>
                  </a:cubicBezTo>
                  <a:cubicBezTo>
                    <a:pt x="104" y="19"/>
                    <a:pt x="104" y="19"/>
                    <a:pt x="104" y="19"/>
                  </a:cubicBezTo>
                  <a:cubicBezTo>
                    <a:pt x="101" y="19"/>
                    <a:pt x="101" y="19"/>
                    <a:pt x="101" y="19"/>
                  </a:cubicBezTo>
                  <a:cubicBezTo>
                    <a:pt x="101" y="17"/>
                    <a:pt x="101" y="17"/>
                    <a:pt x="101" y="17"/>
                  </a:cubicBezTo>
                  <a:cubicBezTo>
                    <a:pt x="98" y="17"/>
                    <a:pt x="98" y="17"/>
                    <a:pt x="98" y="17"/>
                  </a:cubicBezTo>
                  <a:cubicBezTo>
                    <a:pt x="98" y="15"/>
                    <a:pt x="98" y="15"/>
                    <a:pt x="98" y="15"/>
                  </a:cubicBezTo>
                  <a:cubicBezTo>
                    <a:pt x="96" y="15"/>
                    <a:pt x="96" y="15"/>
                    <a:pt x="96" y="15"/>
                  </a:cubicBezTo>
                  <a:cubicBezTo>
                    <a:pt x="96" y="14"/>
                    <a:pt x="96" y="14"/>
                    <a:pt x="96" y="14"/>
                  </a:cubicBezTo>
                  <a:cubicBezTo>
                    <a:pt x="96" y="12"/>
                    <a:pt x="96" y="12"/>
                    <a:pt x="96" y="12"/>
                  </a:cubicBezTo>
                  <a:cubicBezTo>
                    <a:pt x="95" y="12"/>
                    <a:pt x="95" y="12"/>
                    <a:pt x="95" y="12"/>
                  </a:cubicBezTo>
                  <a:cubicBezTo>
                    <a:pt x="84" y="12"/>
                    <a:pt x="84" y="12"/>
                    <a:pt x="84" y="12"/>
                  </a:cubicBezTo>
                  <a:cubicBezTo>
                    <a:pt x="78" y="12"/>
                    <a:pt x="78" y="12"/>
                    <a:pt x="78" y="12"/>
                  </a:cubicBezTo>
                  <a:cubicBezTo>
                    <a:pt x="76" y="12"/>
                    <a:pt x="76" y="12"/>
                    <a:pt x="76" y="12"/>
                  </a:cubicBezTo>
                  <a:cubicBezTo>
                    <a:pt x="76" y="10"/>
                    <a:pt x="76" y="10"/>
                    <a:pt x="76" y="10"/>
                  </a:cubicBezTo>
                  <a:cubicBezTo>
                    <a:pt x="75" y="10"/>
                    <a:pt x="75" y="10"/>
                    <a:pt x="75" y="10"/>
                  </a:cubicBezTo>
                  <a:cubicBezTo>
                    <a:pt x="75" y="8"/>
                    <a:pt x="75" y="8"/>
                    <a:pt x="75" y="8"/>
                  </a:cubicBezTo>
                  <a:cubicBezTo>
                    <a:pt x="73" y="8"/>
                    <a:pt x="73" y="8"/>
                    <a:pt x="73" y="8"/>
                  </a:cubicBezTo>
                  <a:cubicBezTo>
                    <a:pt x="68" y="8"/>
                    <a:pt x="68" y="8"/>
                    <a:pt x="68" y="8"/>
                  </a:cubicBezTo>
                  <a:cubicBezTo>
                    <a:pt x="68" y="7"/>
                    <a:pt x="68" y="7"/>
                    <a:pt x="68" y="7"/>
                  </a:cubicBezTo>
                  <a:cubicBezTo>
                    <a:pt x="57" y="7"/>
                    <a:pt x="57" y="7"/>
                    <a:pt x="57" y="7"/>
                  </a:cubicBezTo>
                  <a:cubicBezTo>
                    <a:pt x="56" y="7"/>
                    <a:pt x="56" y="7"/>
                    <a:pt x="56" y="7"/>
                  </a:cubicBezTo>
                  <a:cubicBezTo>
                    <a:pt x="48" y="7"/>
                    <a:pt x="48" y="7"/>
                    <a:pt x="48" y="7"/>
                  </a:cubicBezTo>
                  <a:cubicBezTo>
                    <a:pt x="48" y="5"/>
                    <a:pt x="48" y="5"/>
                    <a:pt x="48" y="5"/>
                  </a:cubicBezTo>
                  <a:cubicBezTo>
                    <a:pt x="39" y="5"/>
                    <a:pt x="39" y="5"/>
                    <a:pt x="39" y="5"/>
                  </a:cubicBezTo>
                  <a:cubicBezTo>
                    <a:pt x="37" y="5"/>
                    <a:pt x="37" y="5"/>
                    <a:pt x="37" y="5"/>
                  </a:cubicBezTo>
                  <a:cubicBezTo>
                    <a:pt x="28" y="4"/>
                    <a:pt x="28" y="4"/>
                    <a:pt x="28" y="4"/>
                  </a:cubicBezTo>
                  <a:cubicBezTo>
                    <a:pt x="25" y="4"/>
                    <a:pt x="25" y="4"/>
                    <a:pt x="25" y="4"/>
                  </a:cubicBezTo>
                  <a:cubicBezTo>
                    <a:pt x="12" y="4"/>
                    <a:pt x="12" y="4"/>
                    <a:pt x="12" y="4"/>
                  </a:cubicBezTo>
                  <a:cubicBezTo>
                    <a:pt x="9" y="4"/>
                    <a:pt x="9" y="4"/>
                    <a:pt x="9" y="4"/>
                  </a:cubicBezTo>
                  <a:cubicBezTo>
                    <a:pt x="9" y="1"/>
                    <a:pt x="9" y="1"/>
                    <a:pt x="9" y="1"/>
                  </a:cubicBezTo>
                  <a:cubicBezTo>
                    <a:pt x="8" y="1"/>
                    <a:pt x="8" y="1"/>
                    <a:pt x="8" y="1"/>
                  </a:cubicBezTo>
                  <a:cubicBezTo>
                    <a:pt x="4" y="1"/>
                    <a:pt x="4" y="1"/>
                    <a:pt x="4" y="1"/>
                  </a:cubicBezTo>
                  <a:cubicBezTo>
                    <a:pt x="3" y="0"/>
                    <a:pt x="3" y="0"/>
                    <a:pt x="3" y="0"/>
                  </a:cubicBezTo>
                  <a:cubicBezTo>
                    <a:pt x="0" y="0"/>
                    <a:pt x="0" y="0"/>
                    <a:pt x="0" y="0"/>
                  </a:cubicBezTo>
                </a:path>
              </a:pathLst>
            </a:custGeom>
            <a:solidFill>
              <a:srgbClr val="FFFFFF"/>
            </a:solidFill>
            <a:ln w="28575" cap="rnd">
              <a:solidFill>
                <a:srgbClr val="7B85BD"/>
              </a:solidFill>
              <a:prstDash val="solid"/>
              <a:round/>
              <a:headEnd/>
              <a:tailEnd/>
            </a:ln>
          </p:spPr>
          <p:txBody>
            <a:bodyPr vert="horz" wrap="square" lIns="91440" tIns="45720" rIns="91440" bIns="45720" numCol="1" anchor="t" anchorCtr="0" compatLnSpc="1">
              <a:prstTxWarp prst="textNoShape">
                <a:avLst/>
              </a:prstTxWarp>
            </a:bodyPr>
            <a:lstStyle/>
            <a:p>
              <a:endParaRPr lang="en-GB" sz="2000" b="1" dirty="0"/>
            </a:p>
          </p:txBody>
        </p:sp>
        <p:sp>
          <p:nvSpPr>
            <p:cNvPr id="101" name="Freeform 20"/>
            <p:cNvSpPr>
              <a:spLocks/>
            </p:cNvSpPr>
            <p:nvPr/>
          </p:nvSpPr>
          <p:spPr bwMode="auto">
            <a:xfrm>
              <a:off x="1117699" y="2309928"/>
              <a:ext cx="4789488" cy="1246188"/>
            </a:xfrm>
            <a:custGeom>
              <a:avLst/>
              <a:gdLst>
                <a:gd name="T0" fmla="*/ 1 w 677"/>
                <a:gd name="T1" fmla="*/ 1 h 176"/>
                <a:gd name="T2" fmla="*/ 5 w 677"/>
                <a:gd name="T3" fmla="*/ 4 h 176"/>
                <a:gd name="T4" fmla="*/ 9 w 677"/>
                <a:gd name="T5" fmla="*/ 8 h 176"/>
                <a:gd name="T6" fmla="*/ 15 w 677"/>
                <a:gd name="T7" fmla="*/ 12 h 176"/>
                <a:gd name="T8" fmla="*/ 17 w 677"/>
                <a:gd name="T9" fmla="*/ 16 h 176"/>
                <a:gd name="T10" fmla="*/ 23 w 677"/>
                <a:gd name="T11" fmla="*/ 19 h 176"/>
                <a:gd name="T12" fmla="*/ 33 w 677"/>
                <a:gd name="T13" fmla="*/ 24 h 176"/>
                <a:gd name="T14" fmla="*/ 37 w 677"/>
                <a:gd name="T15" fmla="*/ 28 h 176"/>
                <a:gd name="T16" fmla="*/ 39 w 677"/>
                <a:gd name="T17" fmla="*/ 32 h 176"/>
                <a:gd name="T18" fmla="*/ 43 w 677"/>
                <a:gd name="T19" fmla="*/ 34 h 176"/>
                <a:gd name="T20" fmla="*/ 54 w 677"/>
                <a:gd name="T21" fmla="*/ 36 h 176"/>
                <a:gd name="T22" fmla="*/ 64 w 677"/>
                <a:gd name="T23" fmla="*/ 39 h 176"/>
                <a:gd name="T24" fmla="*/ 67 w 677"/>
                <a:gd name="T25" fmla="*/ 43 h 176"/>
                <a:gd name="T26" fmla="*/ 76 w 677"/>
                <a:gd name="T27" fmla="*/ 47 h 176"/>
                <a:gd name="T28" fmla="*/ 84 w 677"/>
                <a:gd name="T29" fmla="*/ 50 h 176"/>
                <a:gd name="T30" fmla="*/ 95 w 677"/>
                <a:gd name="T31" fmla="*/ 52 h 176"/>
                <a:gd name="T32" fmla="*/ 106 w 677"/>
                <a:gd name="T33" fmla="*/ 56 h 176"/>
                <a:gd name="T34" fmla="*/ 129 w 677"/>
                <a:gd name="T35" fmla="*/ 59 h 176"/>
                <a:gd name="T36" fmla="*/ 132 w 677"/>
                <a:gd name="T37" fmla="*/ 63 h 176"/>
                <a:gd name="T38" fmla="*/ 144 w 677"/>
                <a:gd name="T39" fmla="*/ 65 h 176"/>
                <a:gd name="T40" fmla="*/ 154 w 677"/>
                <a:gd name="T41" fmla="*/ 68 h 176"/>
                <a:gd name="T42" fmla="*/ 157 w 677"/>
                <a:gd name="T43" fmla="*/ 70 h 176"/>
                <a:gd name="T44" fmla="*/ 161 w 677"/>
                <a:gd name="T45" fmla="*/ 74 h 176"/>
                <a:gd name="T46" fmla="*/ 174 w 677"/>
                <a:gd name="T47" fmla="*/ 76 h 176"/>
                <a:gd name="T48" fmla="*/ 175 w 677"/>
                <a:gd name="T49" fmla="*/ 79 h 176"/>
                <a:gd name="T50" fmla="*/ 193 w 677"/>
                <a:gd name="T51" fmla="*/ 82 h 176"/>
                <a:gd name="T52" fmla="*/ 200 w 677"/>
                <a:gd name="T53" fmla="*/ 85 h 176"/>
                <a:gd name="T54" fmla="*/ 210 w 677"/>
                <a:gd name="T55" fmla="*/ 87 h 176"/>
                <a:gd name="T56" fmla="*/ 213 w 677"/>
                <a:gd name="T57" fmla="*/ 91 h 176"/>
                <a:gd name="T58" fmla="*/ 230 w 677"/>
                <a:gd name="T59" fmla="*/ 93 h 176"/>
                <a:gd name="T60" fmla="*/ 239 w 677"/>
                <a:gd name="T61" fmla="*/ 99 h 176"/>
                <a:gd name="T62" fmla="*/ 258 w 677"/>
                <a:gd name="T63" fmla="*/ 101 h 176"/>
                <a:gd name="T64" fmla="*/ 259 w 677"/>
                <a:gd name="T65" fmla="*/ 107 h 176"/>
                <a:gd name="T66" fmla="*/ 272 w 677"/>
                <a:gd name="T67" fmla="*/ 109 h 176"/>
                <a:gd name="T68" fmla="*/ 275 w 677"/>
                <a:gd name="T69" fmla="*/ 112 h 176"/>
                <a:gd name="T70" fmla="*/ 286 w 677"/>
                <a:gd name="T71" fmla="*/ 115 h 176"/>
                <a:gd name="T72" fmla="*/ 298 w 677"/>
                <a:gd name="T73" fmla="*/ 119 h 176"/>
                <a:gd name="T74" fmla="*/ 348 w 677"/>
                <a:gd name="T75" fmla="*/ 121 h 176"/>
                <a:gd name="T76" fmla="*/ 436 w 677"/>
                <a:gd name="T77" fmla="*/ 122 h 176"/>
                <a:gd name="T78" fmla="*/ 452 w 677"/>
                <a:gd name="T79" fmla="*/ 125 h 176"/>
                <a:gd name="T80" fmla="*/ 455 w 677"/>
                <a:gd name="T81" fmla="*/ 129 h 176"/>
                <a:gd name="T82" fmla="*/ 477 w 677"/>
                <a:gd name="T83" fmla="*/ 132 h 176"/>
                <a:gd name="T84" fmla="*/ 499 w 677"/>
                <a:gd name="T85" fmla="*/ 135 h 176"/>
                <a:gd name="T86" fmla="*/ 506 w 677"/>
                <a:gd name="T87" fmla="*/ 137 h 176"/>
                <a:gd name="T88" fmla="*/ 508 w 677"/>
                <a:gd name="T89" fmla="*/ 143 h 176"/>
                <a:gd name="T90" fmla="*/ 531 w 677"/>
                <a:gd name="T91" fmla="*/ 145 h 176"/>
                <a:gd name="T92" fmla="*/ 582 w 677"/>
                <a:gd name="T93" fmla="*/ 148 h 176"/>
                <a:gd name="T94" fmla="*/ 595 w 677"/>
                <a:gd name="T95" fmla="*/ 153 h 176"/>
                <a:gd name="T96" fmla="*/ 621 w 677"/>
                <a:gd name="T97" fmla="*/ 159 h 176"/>
                <a:gd name="T98" fmla="*/ 624 w 677"/>
                <a:gd name="T99" fmla="*/ 164 h 176"/>
                <a:gd name="T100" fmla="*/ 676 w 677"/>
                <a:gd name="T101" fmla="*/ 1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7" h="176">
                  <a:moveTo>
                    <a:pt x="0" y="0"/>
                  </a:moveTo>
                  <a:cubicBezTo>
                    <a:pt x="1" y="0"/>
                    <a:pt x="1" y="0"/>
                    <a:pt x="1" y="0"/>
                  </a:cubicBezTo>
                  <a:cubicBezTo>
                    <a:pt x="1" y="1"/>
                    <a:pt x="1" y="1"/>
                    <a:pt x="1" y="1"/>
                  </a:cubicBezTo>
                  <a:cubicBezTo>
                    <a:pt x="3" y="1"/>
                    <a:pt x="3" y="1"/>
                    <a:pt x="3" y="1"/>
                  </a:cubicBezTo>
                  <a:cubicBezTo>
                    <a:pt x="3" y="4"/>
                    <a:pt x="3" y="4"/>
                    <a:pt x="3" y="4"/>
                  </a:cubicBezTo>
                  <a:cubicBezTo>
                    <a:pt x="5" y="4"/>
                    <a:pt x="5" y="4"/>
                    <a:pt x="5" y="4"/>
                  </a:cubicBezTo>
                  <a:cubicBezTo>
                    <a:pt x="5" y="6"/>
                    <a:pt x="5" y="6"/>
                    <a:pt x="5" y="6"/>
                  </a:cubicBezTo>
                  <a:cubicBezTo>
                    <a:pt x="9" y="6"/>
                    <a:pt x="9" y="6"/>
                    <a:pt x="9" y="6"/>
                  </a:cubicBezTo>
                  <a:cubicBezTo>
                    <a:pt x="9" y="8"/>
                    <a:pt x="9" y="8"/>
                    <a:pt x="9" y="8"/>
                  </a:cubicBezTo>
                  <a:cubicBezTo>
                    <a:pt x="14" y="8"/>
                    <a:pt x="14" y="8"/>
                    <a:pt x="14" y="8"/>
                  </a:cubicBezTo>
                  <a:cubicBezTo>
                    <a:pt x="14" y="12"/>
                    <a:pt x="14" y="12"/>
                    <a:pt x="14" y="12"/>
                  </a:cubicBezTo>
                  <a:cubicBezTo>
                    <a:pt x="15" y="12"/>
                    <a:pt x="15" y="12"/>
                    <a:pt x="15" y="12"/>
                  </a:cubicBezTo>
                  <a:cubicBezTo>
                    <a:pt x="15" y="14"/>
                    <a:pt x="15" y="14"/>
                    <a:pt x="15" y="14"/>
                  </a:cubicBezTo>
                  <a:cubicBezTo>
                    <a:pt x="17" y="14"/>
                    <a:pt x="17" y="14"/>
                    <a:pt x="17" y="14"/>
                  </a:cubicBezTo>
                  <a:cubicBezTo>
                    <a:pt x="17" y="16"/>
                    <a:pt x="17" y="16"/>
                    <a:pt x="17" y="16"/>
                  </a:cubicBezTo>
                  <a:cubicBezTo>
                    <a:pt x="19" y="16"/>
                    <a:pt x="19" y="16"/>
                    <a:pt x="19" y="16"/>
                  </a:cubicBezTo>
                  <a:cubicBezTo>
                    <a:pt x="19" y="19"/>
                    <a:pt x="19" y="19"/>
                    <a:pt x="19" y="19"/>
                  </a:cubicBezTo>
                  <a:cubicBezTo>
                    <a:pt x="23" y="19"/>
                    <a:pt x="23" y="19"/>
                    <a:pt x="23" y="19"/>
                  </a:cubicBezTo>
                  <a:cubicBezTo>
                    <a:pt x="23" y="21"/>
                    <a:pt x="23" y="21"/>
                    <a:pt x="23" y="21"/>
                  </a:cubicBezTo>
                  <a:cubicBezTo>
                    <a:pt x="33" y="21"/>
                    <a:pt x="33" y="21"/>
                    <a:pt x="33" y="21"/>
                  </a:cubicBezTo>
                  <a:cubicBezTo>
                    <a:pt x="33" y="24"/>
                    <a:pt x="33" y="24"/>
                    <a:pt x="33" y="24"/>
                  </a:cubicBezTo>
                  <a:cubicBezTo>
                    <a:pt x="34" y="24"/>
                    <a:pt x="34" y="24"/>
                    <a:pt x="34" y="24"/>
                  </a:cubicBezTo>
                  <a:cubicBezTo>
                    <a:pt x="34" y="28"/>
                    <a:pt x="34" y="28"/>
                    <a:pt x="34" y="28"/>
                  </a:cubicBezTo>
                  <a:cubicBezTo>
                    <a:pt x="37" y="28"/>
                    <a:pt x="37" y="28"/>
                    <a:pt x="37" y="28"/>
                  </a:cubicBezTo>
                  <a:cubicBezTo>
                    <a:pt x="37" y="31"/>
                    <a:pt x="37" y="31"/>
                    <a:pt x="37" y="31"/>
                  </a:cubicBezTo>
                  <a:cubicBezTo>
                    <a:pt x="39" y="31"/>
                    <a:pt x="39" y="31"/>
                    <a:pt x="39" y="31"/>
                  </a:cubicBezTo>
                  <a:cubicBezTo>
                    <a:pt x="39" y="32"/>
                    <a:pt x="39" y="32"/>
                    <a:pt x="39" y="32"/>
                  </a:cubicBezTo>
                  <a:cubicBezTo>
                    <a:pt x="42" y="32"/>
                    <a:pt x="42" y="32"/>
                    <a:pt x="42" y="32"/>
                  </a:cubicBezTo>
                  <a:cubicBezTo>
                    <a:pt x="42" y="34"/>
                    <a:pt x="42" y="34"/>
                    <a:pt x="42" y="34"/>
                  </a:cubicBezTo>
                  <a:cubicBezTo>
                    <a:pt x="43" y="34"/>
                    <a:pt x="43" y="34"/>
                    <a:pt x="43" y="34"/>
                  </a:cubicBezTo>
                  <a:cubicBezTo>
                    <a:pt x="43" y="35"/>
                    <a:pt x="43" y="35"/>
                    <a:pt x="43" y="35"/>
                  </a:cubicBezTo>
                  <a:cubicBezTo>
                    <a:pt x="54" y="35"/>
                    <a:pt x="54" y="35"/>
                    <a:pt x="54" y="35"/>
                  </a:cubicBezTo>
                  <a:cubicBezTo>
                    <a:pt x="54" y="36"/>
                    <a:pt x="54" y="36"/>
                    <a:pt x="54" y="36"/>
                  </a:cubicBezTo>
                  <a:cubicBezTo>
                    <a:pt x="62" y="36"/>
                    <a:pt x="62" y="36"/>
                    <a:pt x="62" y="36"/>
                  </a:cubicBezTo>
                  <a:cubicBezTo>
                    <a:pt x="62" y="39"/>
                    <a:pt x="62" y="39"/>
                    <a:pt x="62" y="39"/>
                  </a:cubicBezTo>
                  <a:cubicBezTo>
                    <a:pt x="64" y="39"/>
                    <a:pt x="64" y="39"/>
                    <a:pt x="64" y="39"/>
                  </a:cubicBezTo>
                  <a:cubicBezTo>
                    <a:pt x="64" y="40"/>
                    <a:pt x="64" y="40"/>
                    <a:pt x="64" y="40"/>
                  </a:cubicBezTo>
                  <a:cubicBezTo>
                    <a:pt x="67" y="40"/>
                    <a:pt x="67" y="40"/>
                    <a:pt x="67" y="40"/>
                  </a:cubicBezTo>
                  <a:cubicBezTo>
                    <a:pt x="67" y="43"/>
                    <a:pt x="67" y="43"/>
                    <a:pt x="67" y="43"/>
                  </a:cubicBezTo>
                  <a:cubicBezTo>
                    <a:pt x="74" y="43"/>
                    <a:pt x="74" y="43"/>
                    <a:pt x="74" y="43"/>
                  </a:cubicBezTo>
                  <a:cubicBezTo>
                    <a:pt x="74" y="47"/>
                    <a:pt x="74" y="47"/>
                    <a:pt x="74" y="47"/>
                  </a:cubicBezTo>
                  <a:cubicBezTo>
                    <a:pt x="76" y="47"/>
                    <a:pt x="76" y="47"/>
                    <a:pt x="76" y="47"/>
                  </a:cubicBezTo>
                  <a:cubicBezTo>
                    <a:pt x="76" y="49"/>
                    <a:pt x="76" y="49"/>
                    <a:pt x="76" y="49"/>
                  </a:cubicBezTo>
                  <a:cubicBezTo>
                    <a:pt x="84" y="49"/>
                    <a:pt x="84" y="49"/>
                    <a:pt x="84" y="49"/>
                  </a:cubicBezTo>
                  <a:cubicBezTo>
                    <a:pt x="84" y="50"/>
                    <a:pt x="84" y="50"/>
                    <a:pt x="84" y="50"/>
                  </a:cubicBezTo>
                  <a:cubicBezTo>
                    <a:pt x="93" y="50"/>
                    <a:pt x="93" y="50"/>
                    <a:pt x="93" y="50"/>
                  </a:cubicBezTo>
                  <a:cubicBezTo>
                    <a:pt x="93" y="52"/>
                    <a:pt x="93" y="52"/>
                    <a:pt x="93" y="52"/>
                  </a:cubicBezTo>
                  <a:cubicBezTo>
                    <a:pt x="95" y="52"/>
                    <a:pt x="95" y="52"/>
                    <a:pt x="95" y="52"/>
                  </a:cubicBezTo>
                  <a:cubicBezTo>
                    <a:pt x="95" y="55"/>
                    <a:pt x="95" y="55"/>
                    <a:pt x="95" y="55"/>
                  </a:cubicBezTo>
                  <a:cubicBezTo>
                    <a:pt x="106" y="55"/>
                    <a:pt x="106" y="55"/>
                    <a:pt x="106" y="55"/>
                  </a:cubicBezTo>
                  <a:cubicBezTo>
                    <a:pt x="106" y="56"/>
                    <a:pt x="106" y="56"/>
                    <a:pt x="106" y="56"/>
                  </a:cubicBezTo>
                  <a:cubicBezTo>
                    <a:pt x="112" y="56"/>
                    <a:pt x="112" y="56"/>
                    <a:pt x="112" y="56"/>
                  </a:cubicBezTo>
                  <a:cubicBezTo>
                    <a:pt x="112" y="59"/>
                    <a:pt x="112" y="59"/>
                    <a:pt x="112" y="59"/>
                  </a:cubicBezTo>
                  <a:cubicBezTo>
                    <a:pt x="129" y="59"/>
                    <a:pt x="129" y="59"/>
                    <a:pt x="129" y="59"/>
                  </a:cubicBezTo>
                  <a:cubicBezTo>
                    <a:pt x="129" y="61"/>
                    <a:pt x="129" y="61"/>
                    <a:pt x="129" y="61"/>
                  </a:cubicBezTo>
                  <a:cubicBezTo>
                    <a:pt x="132" y="61"/>
                    <a:pt x="132" y="61"/>
                    <a:pt x="132" y="61"/>
                  </a:cubicBezTo>
                  <a:cubicBezTo>
                    <a:pt x="132" y="63"/>
                    <a:pt x="132" y="63"/>
                    <a:pt x="132" y="63"/>
                  </a:cubicBezTo>
                  <a:cubicBezTo>
                    <a:pt x="140" y="63"/>
                    <a:pt x="140" y="63"/>
                    <a:pt x="140" y="63"/>
                  </a:cubicBezTo>
                  <a:cubicBezTo>
                    <a:pt x="140" y="65"/>
                    <a:pt x="140" y="65"/>
                    <a:pt x="140" y="65"/>
                  </a:cubicBezTo>
                  <a:cubicBezTo>
                    <a:pt x="144" y="65"/>
                    <a:pt x="144" y="65"/>
                    <a:pt x="144" y="65"/>
                  </a:cubicBezTo>
                  <a:cubicBezTo>
                    <a:pt x="144" y="67"/>
                    <a:pt x="144" y="67"/>
                    <a:pt x="144" y="67"/>
                  </a:cubicBezTo>
                  <a:cubicBezTo>
                    <a:pt x="154" y="67"/>
                    <a:pt x="154" y="67"/>
                    <a:pt x="154" y="67"/>
                  </a:cubicBezTo>
                  <a:cubicBezTo>
                    <a:pt x="154" y="68"/>
                    <a:pt x="154" y="68"/>
                    <a:pt x="154" y="68"/>
                  </a:cubicBezTo>
                  <a:cubicBezTo>
                    <a:pt x="155" y="68"/>
                    <a:pt x="155" y="68"/>
                    <a:pt x="155" y="68"/>
                  </a:cubicBezTo>
                  <a:cubicBezTo>
                    <a:pt x="155" y="70"/>
                    <a:pt x="155" y="70"/>
                    <a:pt x="155" y="70"/>
                  </a:cubicBezTo>
                  <a:cubicBezTo>
                    <a:pt x="157" y="70"/>
                    <a:pt x="157" y="70"/>
                    <a:pt x="157" y="70"/>
                  </a:cubicBezTo>
                  <a:cubicBezTo>
                    <a:pt x="157" y="73"/>
                    <a:pt x="157" y="73"/>
                    <a:pt x="157" y="73"/>
                  </a:cubicBezTo>
                  <a:cubicBezTo>
                    <a:pt x="161" y="73"/>
                    <a:pt x="161" y="73"/>
                    <a:pt x="161" y="73"/>
                  </a:cubicBezTo>
                  <a:cubicBezTo>
                    <a:pt x="161" y="74"/>
                    <a:pt x="161" y="74"/>
                    <a:pt x="161" y="74"/>
                  </a:cubicBezTo>
                  <a:cubicBezTo>
                    <a:pt x="172" y="74"/>
                    <a:pt x="172" y="74"/>
                    <a:pt x="172" y="74"/>
                  </a:cubicBezTo>
                  <a:cubicBezTo>
                    <a:pt x="172" y="76"/>
                    <a:pt x="172" y="76"/>
                    <a:pt x="172" y="76"/>
                  </a:cubicBezTo>
                  <a:cubicBezTo>
                    <a:pt x="174" y="76"/>
                    <a:pt x="174" y="76"/>
                    <a:pt x="174" y="76"/>
                  </a:cubicBezTo>
                  <a:cubicBezTo>
                    <a:pt x="174" y="78"/>
                    <a:pt x="174" y="78"/>
                    <a:pt x="174" y="78"/>
                  </a:cubicBezTo>
                  <a:cubicBezTo>
                    <a:pt x="175" y="78"/>
                    <a:pt x="175" y="78"/>
                    <a:pt x="175" y="78"/>
                  </a:cubicBezTo>
                  <a:cubicBezTo>
                    <a:pt x="175" y="79"/>
                    <a:pt x="175" y="79"/>
                    <a:pt x="175" y="79"/>
                  </a:cubicBezTo>
                  <a:cubicBezTo>
                    <a:pt x="177" y="79"/>
                    <a:pt x="177" y="79"/>
                    <a:pt x="177" y="79"/>
                  </a:cubicBezTo>
                  <a:cubicBezTo>
                    <a:pt x="177" y="82"/>
                    <a:pt x="177" y="82"/>
                    <a:pt x="177" y="82"/>
                  </a:cubicBezTo>
                  <a:cubicBezTo>
                    <a:pt x="193" y="82"/>
                    <a:pt x="193" y="82"/>
                    <a:pt x="193" y="82"/>
                  </a:cubicBezTo>
                  <a:cubicBezTo>
                    <a:pt x="193" y="83"/>
                    <a:pt x="193" y="83"/>
                    <a:pt x="193" y="83"/>
                  </a:cubicBezTo>
                  <a:cubicBezTo>
                    <a:pt x="200" y="83"/>
                    <a:pt x="200" y="83"/>
                    <a:pt x="200" y="83"/>
                  </a:cubicBezTo>
                  <a:cubicBezTo>
                    <a:pt x="200" y="85"/>
                    <a:pt x="200" y="85"/>
                    <a:pt x="200" y="85"/>
                  </a:cubicBezTo>
                  <a:cubicBezTo>
                    <a:pt x="208" y="85"/>
                    <a:pt x="208" y="85"/>
                    <a:pt x="208" y="85"/>
                  </a:cubicBezTo>
                  <a:cubicBezTo>
                    <a:pt x="208" y="87"/>
                    <a:pt x="208" y="87"/>
                    <a:pt x="208" y="87"/>
                  </a:cubicBezTo>
                  <a:cubicBezTo>
                    <a:pt x="210" y="87"/>
                    <a:pt x="210" y="87"/>
                    <a:pt x="210" y="87"/>
                  </a:cubicBezTo>
                  <a:cubicBezTo>
                    <a:pt x="210" y="90"/>
                    <a:pt x="210" y="90"/>
                    <a:pt x="210" y="90"/>
                  </a:cubicBezTo>
                  <a:cubicBezTo>
                    <a:pt x="213" y="90"/>
                    <a:pt x="213" y="90"/>
                    <a:pt x="213" y="90"/>
                  </a:cubicBezTo>
                  <a:cubicBezTo>
                    <a:pt x="213" y="91"/>
                    <a:pt x="213" y="91"/>
                    <a:pt x="213" y="91"/>
                  </a:cubicBezTo>
                  <a:cubicBezTo>
                    <a:pt x="228" y="91"/>
                    <a:pt x="228" y="91"/>
                    <a:pt x="228" y="91"/>
                  </a:cubicBezTo>
                  <a:cubicBezTo>
                    <a:pt x="228" y="93"/>
                    <a:pt x="228" y="93"/>
                    <a:pt x="228" y="93"/>
                  </a:cubicBezTo>
                  <a:cubicBezTo>
                    <a:pt x="230" y="93"/>
                    <a:pt x="230" y="93"/>
                    <a:pt x="230" y="93"/>
                  </a:cubicBezTo>
                  <a:cubicBezTo>
                    <a:pt x="230" y="95"/>
                    <a:pt x="230" y="95"/>
                    <a:pt x="230" y="95"/>
                  </a:cubicBezTo>
                  <a:cubicBezTo>
                    <a:pt x="239" y="95"/>
                    <a:pt x="239" y="95"/>
                    <a:pt x="239" y="95"/>
                  </a:cubicBezTo>
                  <a:cubicBezTo>
                    <a:pt x="239" y="99"/>
                    <a:pt x="239" y="99"/>
                    <a:pt x="239" y="99"/>
                  </a:cubicBezTo>
                  <a:cubicBezTo>
                    <a:pt x="245" y="99"/>
                    <a:pt x="245" y="99"/>
                    <a:pt x="245" y="99"/>
                  </a:cubicBezTo>
                  <a:cubicBezTo>
                    <a:pt x="245" y="101"/>
                    <a:pt x="245" y="101"/>
                    <a:pt x="245" y="101"/>
                  </a:cubicBezTo>
                  <a:cubicBezTo>
                    <a:pt x="258" y="101"/>
                    <a:pt x="258" y="101"/>
                    <a:pt x="258" y="101"/>
                  </a:cubicBezTo>
                  <a:cubicBezTo>
                    <a:pt x="258" y="104"/>
                    <a:pt x="258" y="104"/>
                    <a:pt x="258" y="104"/>
                  </a:cubicBezTo>
                  <a:cubicBezTo>
                    <a:pt x="259" y="104"/>
                    <a:pt x="259" y="104"/>
                    <a:pt x="259" y="104"/>
                  </a:cubicBezTo>
                  <a:cubicBezTo>
                    <a:pt x="259" y="107"/>
                    <a:pt x="259" y="107"/>
                    <a:pt x="259" y="107"/>
                  </a:cubicBezTo>
                  <a:cubicBezTo>
                    <a:pt x="264" y="107"/>
                    <a:pt x="264" y="107"/>
                    <a:pt x="264" y="107"/>
                  </a:cubicBezTo>
                  <a:cubicBezTo>
                    <a:pt x="264" y="109"/>
                    <a:pt x="264" y="109"/>
                    <a:pt x="264" y="109"/>
                  </a:cubicBezTo>
                  <a:cubicBezTo>
                    <a:pt x="272" y="109"/>
                    <a:pt x="272" y="109"/>
                    <a:pt x="272" y="109"/>
                  </a:cubicBezTo>
                  <a:cubicBezTo>
                    <a:pt x="272" y="111"/>
                    <a:pt x="272" y="111"/>
                    <a:pt x="272" y="111"/>
                  </a:cubicBezTo>
                  <a:cubicBezTo>
                    <a:pt x="275" y="111"/>
                    <a:pt x="275" y="111"/>
                    <a:pt x="275" y="111"/>
                  </a:cubicBezTo>
                  <a:cubicBezTo>
                    <a:pt x="275" y="112"/>
                    <a:pt x="275" y="112"/>
                    <a:pt x="275" y="112"/>
                  </a:cubicBezTo>
                  <a:cubicBezTo>
                    <a:pt x="284" y="112"/>
                    <a:pt x="284" y="112"/>
                    <a:pt x="284" y="112"/>
                  </a:cubicBezTo>
                  <a:cubicBezTo>
                    <a:pt x="284" y="115"/>
                    <a:pt x="284" y="115"/>
                    <a:pt x="284" y="115"/>
                  </a:cubicBezTo>
                  <a:cubicBezTo>
                    <a:pt x="286" y="115"/>
                    <a:pt x="286" y="115"/>
                    <a:pt x="286" y="115"/>
                  </a:cubicBezTo>
                  <a:cubicBezTo>
                    <a:pt x="286" y="117"/>
                    <a:pt x="286" y="117"/>
                    <a:pt x="286" y="117"/>
                  </a:cubicBezTo>
                  <a:cubicBezTo>
                    <a:pt x="298" y="117"/>
                    <a:pt x="298" y="117"/>
                    <a:pt x="298" y="117"/>
                  </a:cubicBezTo>
                  <a:cubicBezTo>
                    <a:pt x="298" y="119"/>
                    <a:pt x="298" y="119"/>
                    <a:pt x="298" y="119"/>
                  </a:cubicBezTo>
                  <a:cubicBezTo>
                    <a:pt x="325" y="119"/>
                    <a:pt x="325" y="119"/>
                    <a:pt x="325" y="119"/>
                  </a:cubicBezTo>
                  <a:cubicBezTo>
                    <a:pt x="325" y="121"/>
                    <a:pt x="325" y="121"/>
                    <a:pt x="325" y="121"/>
                  </a:cubicBezTo>
                  <a:cubicBezTo>
                    <a:pt x="348" y="121"/>
                    <a:pt x="348" y="121"/>
                    <a:pt x="348" y="121"/>
                  </a:cubicBezTo>
                  <a:cubicBezTo>
                    <a:pt x="377" y="121"/>
                    <a:pt x="406" y="121"/>
                    <a:pt x="435" y="121"/>
                  </a:cubicBezTo>
                  <a:cubicBezTo>
                    <a:pt x="436" y="121"/>
                    <a:pt x="436" y="121"/>
                    <a:pt x="436" y="121"/>
                  </a:cubicBezTo>
                  <a:cubicBezTo>
                    <a:pt x="436" y="122"/>
                    <a:pt x="436" y="122"/>
                    <a:pt x="436" y="122"/>
                  </a:cubicBezTo>
                  <a:cubicBezTo>
                    <a:pt x="440" y="122"/>
                    <a:pt x="440" y="122"/>
                    <a:pt x="440" y="122"/>
                  </a:cubicBezTo>
                  <a:cubicBezTo>
                    <a:pt x="440" y="125"/>
                    <a:pt x="440" y="125"/>
                    <a:pt x="440" y="125"/>
                  </a:cubicBezTo>
                  <a:cubicBezTo>
                    <a:pt x="452" y="125"/>
                    <a:pt x="452" y="125"/>
                    <a:pt x="452" y="125"/>
                  </a:cubicBezTo>
                  <a:cubicBezTo>
                    <a:pt x="452" y="127"/>
                    <a:pt x="452" y="127"/>
                    <a:pt x="452" y="127"/>
                  </a:cubicBezTo>
                  <a:cubicBezTo>
                    <a:pt x="455" y="127"/>
                    <a:pt x="455" y="127"/>
                    <a:pt x="455" y="127"/>
                  </a:cubicBezTo>
                  <a:cubicBezTo>
                    <a:pt x="455" y="129"/>
                    <a:pt x="455" y="129"/>
                    <a:pt x="455" y="129"/>
                  </a:cubicBezTo>
                  <a:cubicBezTo>
                    <a:pt x="474" y="129"/>
                    <a:pt x="474" y="129"/>
                    <a:pt x="474" y="129"/>
                  </a:cubicBezTo>
                  <a:cubicBezTo>
                    <a:pt x="474" y="132"/>
                    <a:pt x="474" y="132"/>
                    <a:pt x="474" y="132"/>
                  </a:cubicBezTo>
                  <a:cubicBezTo>
                    <a:pt x="477" y="132"/>
                    <a:pt x="477" y="132"/>
                    <a:pt x="477" y="132"/>
                  </a:cubicBezTo>
                  <a:cubicBezTo>
                    <a:pt x="484" y="132"/>
                    <a:pt x="490" y="132"/>
                    <a:pt x="497" y="132"/>
                  </a:cubicBezTo>
                  <a:cubicBezTo>
                    <a:pt x="499" y="132"/>
                    <a:pt x="499" y="132"/>
                    <a:pt x="499" y="132"/>
                  </a:cubicBezTo>
                  <a:cubicBezTo>
                    <a:pt x="499" y="135"/>
                    <a:pt x="499" y="135"/>
                    <a:pt x="499" y="135"/>
                  </a:cubicBezTo>
                  <a:cubicBezTo>
                    <a:pt x="503" y="135"/>
                    <a:pt x="503" y="135"/>
                    <a:pt x="503" y="135"/>
                  </a:cubicBezTo>
                  <a:cubicBezTo>
                    <a:pt x="503" y="137"/>
                    <a:pt x="503" y="137"/>
                    <a:pt x="503" y="137"/>
                  </a:cubicBezTo>
                  <a:cubicBezTo>
                    <a:pt x="506" y="137"/>
                    <a:pt x="506" y="137"/>
                    <a:pt x="506" y="137"/>
                  </a:cubicBezTo>
                  <a:cubicBezTo>
                    <a:pt x="506" y="139"/>
                    <a:pt x="506" y="139"/>
                    <a:pt x="506" y="139"/>
                  </a:cubicBezTo>
                  <a:cubicBezTo>
                    <a:pt x="508" y="139"/>
                    <a:pt x="508" y="139"/>
                    <a:pt x="508" y="139"/>
                  </a:cubicBezTo>
                  <a:cubicBezTo>
                    <a:pt x="508" y="143"/>
                    <a:pt x="508" y="143"/>
                    <a:pt x="508" y="143"/>
                  </a:cubicBezTo>
                  <a:cubicBezTo>
                    <a:pt x="520" y="143"/>
                    <a:pt x="520" y="143"/>
                    <a:pt x="520" y="143"/>
                  </a:cubicBezTo>
                  <a:cubicBezTo>
                    <a:pt x="520" y="145"/>
                    <a:pt x="520" y="145"/>
                    <a:pt x="520" y="145"/>
                  </a:cubicBezTo>
                  <a:cubicBezTo>
                    <a:pt x="531" y="145"/>
                    <a:pt x="531" y="145"/>
                    <a:pt x="531" y="145"/>
                  </a:cubicBezTo>
                  <a:cubicBezTo>
                    <a:pt x="531" y="148"/>
                    <a:pt x="531" y="148"/>
                    <a:pt x="531" y="148"/>
                  </a:cubicBezTo>
                  <a:cubicBezTo>
                    <a:pt x="534" y="148"/>
                    <a:pt x="534" y="148"/>
                    <a:pt x="534" y="148"/>
                  </a:cubicBezTo>
                  <a:cubicBezTo>
                    <a:pt x="550" y="148"/>
                    <a:pt x="566" y="148"/>
                    <a:pt x="582" y="148"/>
                  </a:cubicBezTo>
                  <a:cubicBezTo>
                    <a:pt x="584" y="148"/>
                    <a:pt x="584" y="148"/>
                    <a:pt x="584" y="148"/>
                  </a:cubicBezTo>
                  <a:cubicBezTo>
                    <a:pt x="584" y="153"/>
                    <a:pt x="584" y="153"/>
                    <a:pt x="584" y="153"/>
                  </a:cubicBezTo>
                  <a:cubicBezTo>
                    <a:pt x="595" y="153"/>
                    <a:pt x="595" y="153"/>
                    <a:pt x="595" y="153"/>
                  </a:cubicBezTo>
                  <a:cubicBezTo>
                    <a:pt x="595" y="159"/>
                    <a:pt x="595" y="159"/>
                    <a:pt x="595" y="159"/>
                  </a:cubicBezTo>
                  <a:cubicBezTo>
                    <a:pt x="596" y="159"/>
                    <a:pt x="596" y="159"/>
                    <a:pt x="596" y="159"/>
                  </a:cubicBezTo>
                  <a:cubicBezTo>
                    <a:pt x="605" y="159"/>
                    <a:pt x="613" y="159"/>
                    <a:pt x="621" y="159"/>
                  </a:cubicBezTo>
                  <a:cubicBezTo>
                    <a:pt x="623" y="159"/>
                    <a:pt x="623" y="159"/>
                    <a:pt x="623" y="159"/>
                  </a:cubicBezTo>
                  <a:cubicBezTo>
                    <a:pt x="623" y="164"/>
                    <a:pt x="623" y="164"/>
                    <a:pt x="623" y="164"/>
                  </a:cubicBezTo>
                  <a:cubicBezTo>
                    <a:pt x="624" y="164"/>
                    <a:pt x="624" y="164"/>
                    <a:pt x="624" y="164"/>
                  </a:cubicBezTo>
                  <a:cubicBezTo>
                    <a:pt x="640" y="164"/>
                    <a:pt x="655" y="164"/>
                    <a:pt x="671" y="164"/>
                  </a:cubicBezTo>
                  <a:cubicBezTo>
                    <a:pt x="676" y="164"/>
                    <a:pt x="676" y="164"/>
                    <a:pt x="676" y="164"/>
                  </a:cubicBezTo>
                  <a:cubicBezTo>
                    <a:pt x="676" y="175"/>
                    <a:pt x="676" y="175"/>
                    <a:pt x="676" y="175"/>
                  </a:cubicBezTo>
                  <a:cubicBezTo>
                    <a:pt x="677" y="175"/>
                    <a:pt x="677" y="175"/>
                    <a:pt x="677" y="175"/>
                  </a:cubicBezTo>
                  <a:cubicBezTo>
                    <a:pt x="677" y="176"/>
                    <a:pt x="677" y="176"/>
                    <a:pt x="677" y="176"/>
                  </a:cubicBezTo>
                </a:path>
              </a:pathLst>
            </a:custGeom>
            <a:noFill/>
            <a:ln w="28575" cap="flat">
              <a:solidFill>
                <a:schemeClr val="tx2">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dirty="0"/>
            </a:p>
          </p:txBody>
        </p:sp>
        <p:grpSp>
          <p:nvGrpSpPr>
            <p:cNvPr id="103" name="Group 102"/>
            <p:cNvGrpSpPr/>
            <p:nvPr/>
          </p:nvGrpSpPr>
          <p:grpSpPr>
            <a:xfrm>
              <a:off x="2630587" y="2524415"/>
              <a:ext cx="3305175" cy="1125537"/>
              <a:chOff x="2624138" y="2324101"/>
              <a:chExt cx="3305175" cy="1125537"/>
            </a:xfrm>
          </p:grpSpPr>
          <p:sp>
            <p:nvSpPr>
              <p:cNvPr id="104" name="Line 24"/>
              <p:cNvSpPr>
                <a:spLocks noChangeShapeType="1"/>
              </p:cNvSpPr>
              <p:nvPr/>
            </p:nvSpPr>
            <p:spPr bwMode="auto">
              <a:xfrm flipV="1">
                <a:off x="2701925" y="2655888"/>
                <a:ext cx="0" cy="163513"/>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05" name="Line 25"/>
              <p:cNvSpPr>
                <a:spLocks noChangeShapeType="1"/>
              </p:cNvSpPr>
              <p:nvPr/>
            </p:nvSpPr>
            <p:spPr bwMode="auto">
              <a:xfrm>
                <a:off x="2674938" y="2655888"/>
                <a:ext cx="555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06" name="Line 26"/>
              <p:cNvSpPr>
                <a:spLocks noChangeShapeType="1"/>
              </p:cNvSpPr>
              <p:nvPr/>
            </p:nvSpPr>
            <p:spPr bwMode="auto">
              <a:xfrm>
                <a:off x="2674938" y="2819401"/>
                <a:ext cx="555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07" name="Line 27"/>
              <p:cNvSpPr>
                <a:spLocks noChangeShapeType="1"/>
              </p:cNvSpPr>
              <p:nvPr/>
            </p:nvSpPr>
            <p:spPr bwMode="auto">
              <a:xfrm flipV="1">
                <a:off x="4308475" y="2911476"/>
                <a:ext cx="0" cy="1841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08" name="Line 28"/>
              <p:cNvSpPr>
                <a:spLocks noChangeShapeType="1"/>
              </p:cNvSpPr>
              <p:nvPr/>
            </p:nvSpPr>
            <p:spPr bwMode="auto">
              <a:xfrm>
                <a:off x="4279900" y="2911476"/>
                <a:ext cx="5715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09" name="Line 29"/>
              <p:cNvSpPr>
                <a:spLocks noChangeShapeType="1"/>
              </p:cNvSpPr>
              <p:nvPr/>
            </p:nvSpPr>
            <p:spPr bwMode="auto">
              <a:xfrm>
                <a:off x="4279900" y="3095626"/>
                <a:ext cx="5715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0" name="Line 30"/>
              <p:cNvSpPr>
                <a:spLocks noChangeShapeType="1"/>
              </p:cNvSpPr>
              <p:nvPr/>
            </p:nvSpPr>
            <p:spPr bwMode="auto">
              <a:xfrm flipV="1">
                <a:off x="5900738" y="3201988"/>
                <a:ext cx="0" cy="2476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1" name="Line 31"/>
              <p:cNvSpPr>
                <a:spLocks noChangeShapeType="1"/>
              </p:cNvSpPr>
              <p:nvPr/>
            </p:nvSpPr>
            <p:spPr bwMode="auto">
              <a:xfrm>
                <a:off x="5872163" y="3201988"/>
                <a:ext cx="5715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2" name="Line 32"/>
              <p:cNvSpPr>
                <a:spLocks noChangeShapeType="1"/>
              </p:cNvSpPr>
              <p:nvPr/>
            </p:nvSpPr>
            <p:spPr bwMode="auto">
              <a:xfrm>
                <a:off x="5872163" y="3449638"/>
                <a:ext cx="5715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3" name="Line 33"/>
              <p:cNvSpPr>
                <a:spLocks noChangeShapeType="1"/>
              </p:cNvSpPr>
              <p:nvPr/>
            </p:nvSpPr>
            <p:spPr bwMode="auto">
              <a:xfrm flipV="1">
                <a:off x="2646363" y="2324101"/>
                <a:ext cx="0" cy="112713"/>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4" name="Line 34"/>
              <p:cNvSpPr>
                <a:spLocks noChangeShapeType="1"/>
              </p:cNvSpPr>
              <p:nvPr/>
            </p:nvSpPr>
            <p:spPr bwMode="auto">
              <a:xfrm>
                <a:off x="2624138" y="2324101"/>
                <a:ext cx="508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5" name="Line 35"/>
              <p:cNvSpPr>
                <a:spLocks noChangeShapeType="1"/>
              </p:cNvSpPr>
              <p:nvPr/>
            </p:nvSpPr>
            <p:spPr bwMode="auto">
              <a:xfrm>
                <a:off x="2624138" y="2436813"/>
                <a:ext cx="508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6" name="Line 36"/>
              <p:cNvSpPr>
                <a:spLocks noChangeShapeType="1"/>
              </p:cNvSpPr>
              <p:nvPr/>
            </p:nvSpPr>
            <p:spPr bwMode="auto">
              <a:xfrm flipV="1">
                <a:off x="4251325" y="2528888"/>
                <a:ext cx="0" cy="14922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7" name="Line 37"/>
              <p:cNvSpPr>
                <a:spLocks noChangeShapeType="1"/>
              </p:cNvSpPr>
              <p:nvPr/>
            </p:nvSpPr>
            <p:spPr bwMode="auto">
              <a:xfrm>
                <a:off x="4224338" y="2528888"/>
                <a:ext cx="555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8" name="Line 38"/>
              <p:cNvSpPr>
                <a:spLocks noChangeShapeType="1"/>
              </p:cNvSpPr>
              <p:nvPr/>
            </p:nvSpPr>
            <p:spPr bwMode="auto">
              <a:xfrm>
                <a:off x="4224338" y="2678113"/>
                <a:ext cx="555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19" name="Line 39"/>
              <p:cNvSpPr>
                <a:spLocks noChangeShapeType="1"/>
              </p:cNvSpPr>
              <p:nvPr/>
            </p:nvSpPr>
            <p:spPr bwMode="auto">
              <a:xfrm flipV="1">
                <a:off x="5843588" y="2798763"/>
                <a:ext cx="0" cy="21907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20" name="Line 40"/>
              <p:cNvSpPr>
                <a:spLocks noChangeShapeType="1"/>
              </p:cNvSpPr>
              <p:nvPr/>
            </p:nvSpPr>
            <p:spPr bwMode="auto">
              <a:xfrm>
                <a:off x="5822950" y="2798763"/>
                <a:ext cx="4921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sp>
            <p:nvSpPr>
              <p:cNvPr id="121" name="Line 41"/>
              <p:cNvSpPr>
                <a:spLocks noChangeShapeType="1"/>
              </p:cNvSpPr>
              <p:nvPr/>
            </p:nvSpPr>
            <p:spPr bwMode="auto">
              <a:xfrm>
                <a:off x="5822950" y="3017838"/>
                <a:ext cx="4921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b="1" dirty="0"/>
              </a:p>
            </p:txBody>
          </p:sp>
        </p:grpSp>
        <p:sp>
          <p:nvSpPr>
            <p:cNvPr id="122" name="TextBox 121"/>
            <p:cNvSpPr txBox="1"/>
            <p:nvPr/>
          </p:nvSpPr>
          <p:spPr>
            <a:xfrm>
              <a:off x="4729567" y="2546729"/>
              <a:ext cx="1523770" cy="261610"/>
            </a:xfrm>
            <a:prstGeom prst="rect">
              <a:avLst/>
            </a:prstGeom>
            <a:noFill/>
            <a:ln>
              <a:noFill/>
            </a:ln>
          </p:spPr>
          <p:txBody>
            <a:bodyPr wrap="square" rtlCol="0">
              <a:spAutoFit/>
            </a:bodyPr>
            <a:lstStyle/>
            <a:p>
              <a:pPr algn="ctr"/>
              <a:r>
                <a:rPr lang="en-GB" sz="1000" b="1" dirty="0">
                  <a:solidFill>
                    <a:srgbClr val="7B85BD"/>
                  </a:solidFill>
                </a:rPr>
                <a:t>MACITENTAN, </a:t>
              </a:r>
              <a:r>
                <a:rPr lang="en-GB" sz="1100" b="1" dirty="0">
                  <a:solidFill>
                    <a:srgbClr val="7B85BD"/>
                  </a:solidFill>
                </a:rPr>
                <a:t>71</a:t>
              </a:r>
              <a:r>
                <a:rPr lang="en-GB" sz="1000" b="1" dirty="0">
                  <a:solidFill>
                    <a:srgbClr val="7B85BD"/>
                  </a:solidFill>
                </a:rPr>
                <a:t>%</a:t>
              </a:r>
              <a:endParaRPr lang="en-GB" sz="1000" b="1" baseline="30000" dirty="0">
                <a:solidFill>
                  <a:srgbClr val="7B85BD"/>
                </a:solidFill>
              </a:endParaRPr>
            </a:p>
          </p:txBody>
        </p:sp>
        <p:sp>
          <p:nvSpPr>
            <p:cNvPr id="123" name="TextBox 122"/>
            <p:cNvSpPr txBox="1"/>
            <p:nvPr/>
          </p:nvSpPr>
          <p:spPr>
            <a:xfrm>
              <a:off x="4775504" y="3702802"/>
              <a:ext cx="1523770" cy="261610"/>
            </a:xfrm>
            <a:prstGeom prst="rect">
              <a:avLst/>
            </a:prstGeom>
            <a:noFill/>
            <a:ln>
              <a:noFill/>
            </a:ln>
          </p:spPr>
          <p:txBody>
            <a:bodyPr wrap="square" rtlCol="0">
              <a:spAutoFit/>
            </a:bodyPr>
            <a:lstStyle/>
            <a:p>
              <a:pPr algn="ctr"/>
              <a:r>
                <a:rPr lang="en-GB" sz="1000" b="1" dirty="0">
                  <a:solidFill>
                    <a:schemeClr val="tx2">
                      <a:lumMod val="50000"/>
                    </a:schemeClr>
                  </a:solidFill>
                </a:rPr>
                <a:t>PLACEBO, </a:t>
              </a:r>
              <a:r>
                <a:rPr lang="en-GB" sz="1100" b="1" dirty="0">
                  <a:solidFill>
                    <a:schemeClr val="tx2">
                      <a:lumMod val="50000"/>
                    </a:schemeClr>
                  </a:solidFill>
                </a:rPr>
                <a:t>55%</a:t>
              </a:r>
              <a:endParaRPr lang="en-GB" sz="1100" b="1" baseline="30000" dirty="0">
                <a:solidFill>
                  <a:schemeClr val="tx2">
                    <a:lumMod val="50000"/>
                  </a:schemeClr>
                </a:solidFill>
              </a:endParaRPr>
            </a:p>
          </p:txBody>
        </p:sp>
        <p:sp>
          <p:nvSpPr>
            <p:cNvPr id="124" name="TextBox 123"/>
            <p:cNvSpPr txBox="1"/>
            <p:nvPr/>
          </p:nvSpPr>
          <p:spPr>
            <a:xfrm>
              <a:off x="822883" y="4833821"/>
              <a:ext cx="3012158" cy="230832"/>
            </a:xfrm>
            <a:prstGeom prst="rect">
              <a:avLst/>
            </a:prstGeom>
            <a:noFill/>
            <a:ln>
              <a:noFill/>
            </a:ln>
          </p:spPr>
          <p:txBody>
            <a:bodyPr wrap="square" rtlCol="0">
              <a:spAutoFit/>
            </a:bodyPr>
            <a:lstStyle/>
            <a:p>
              <a:pPr algn="ctr"/>
              <a:r>
                <a:rPr lang="it-IT" sz="900" b="1" dirty="0"/>
                <a:t>HR 0.50 (97.5% CI; 0.34, 0.75; p&lt;0.001)</a:t>
              </a:r>
            </a:p>
          </p:txBody>
        </p:sp>
        <p:cxnSp>
          <p:nvCxnSpPr>
            <p:cNvPr id="75" name="Straight Connector 74"/>
            <p:cNvCxnSpPr/>
            <p:nvPr/>
          </p:nvCxnSpPr>
          <p:spPr>
            <a:xfrm>
              <a:off x="1812937" y="5707907"/>
              <a:ext cx="199534" cy="0"/>
            </a:xfrm>
            <a:prstGeom prst="line">
              <a:avLst/>
            </a:prstGeom>
            <a:noFill/>
            <a:ln w="28575" cap="flat">
              <a:solidFill>
                <a:srgbClr val="7B85BD"/>
              </a:solidFill>
              <a:prstDash val="solid"/>
              <a:miter lim="800000"/>
              <a:headEnd/>
              <a:tailEnd/>
            </a:ln>
          </p:spPr>
        </p:cxnSp>
        <p:sp>
          <p:nvSpPr>
            <p:cNvPr id="76" name="TextBox 75"/>
            <p:cNvSpPr txBox="1"/>
            <p:nvPr/>
          </p:nvSpPr>
          <p:spPr>
            <a:xfrm>
              <a:off x="1980630" y="5613166"/>
              <a:ext cx="1648651" cy="138499"/>
            </a:xfrm>
            <a:prstGeom prst="rect">
              <a:avLst/>
            </a:prstGeom>
            <a:noFill/>
          </p:spPr>
          <p:txBody>
            <a:bodyPr wrap="square" lIns="108000" tIns="0" rIns="0" bIns="0" rtlCol="0">
              <a:spAutoFit/>
            </a:bodyPr>
            <a:lstStyle/>
            <a:p>
              <a:r>
                <a:rPr lang="en-GB" sz="900" b="1" dirty="0">
                  <a:solidFill>
                    <a:srgbClr val="7B85BD"/>
                  </a:solidFill>
                </a:rPr>
                <a:t>MACITENTAN (n=242)</a:t>
              </a:r>
            </a:p>
          </p:txBody>
        </p:sp>
        <p:cxnSp>
          <p:nvCxnSpPr>
            <p:cNvPr id="77" name="Straight Connector 76"/>
            <p:cNvCxnSpPr/>
            <p:nvPr/>
          </p:nvCxnSpPr>
          <p:spPr>
            <a:xfrm>
              <a:off x="3629282" y="5707907"/>
              <a:ext cx="199534" cy="0"/>
            </a:xfrm>
            <a:prstGeom prst="line">
              <a:avLst/>
            </a:prstGeom>
            <a:noFill/>
            <a:ln w="28575" cap="flat">
              <a:solidFill>
                <a:schemeClr val="tx2">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78" name="TextBox 77"/>
            <p:cNvSpPr txBox="1"/>
            <p:nvPr/>
          </p:nvSpPr>
          <p:spPr>
            <a:xfrm>
              <a:off x="3806115" y="5622805"/>
              <a:ext cx="1118343" cy="138499"/>
            </a:xfrm>
            <a:prstGeom prst="rect">
              <a:avLst/>
            </a:prstGeom>
            <a:noFill/>
          </p:spPr>
          <p:txBody>
            <a:bodyPr wrap="square" lIns="108000" tIns="0" rIns="0" bIns="0" rtlCol="0">
              <a:spAutoFit/>
            </a:bodyPr>
            <a:lstStyle/>
            <a:p>
              <a:r>
                <a:rPr lang="en-GB" sz="900" b="1" dirty="0">
                  <a:solidFill>
                    <a:schemeClr val="tx2">
                      <a:lumMod val="50000"/>
                    </a:schemeClr>
                  </a:solidFill>
                </a:rPr>
                <a:t>Placebo (n=250)</a:t>
              </a:r>
              <a:endParaRPr lang="en-GB" sz="900" b="1" baseline="30000" dirty="0">
                <a:solidFill>
                  <a:schemeClr val="tx2">
                    <a:lumMod val="50000"/>
                  </a:schemeClr>
                </a:solidFill>
              </a:endParaRPr>
            </a:p>
          </p:txBody>
        </p:sp>
        <p:sp>
          <p:nvSpPr>
            <p:cNvPr id="129" name="TextBox 128"/>
            <p:cNvSpPr txBox="1"/>
            <p:nvPr/>
          </p:nvSpPr>
          <p:spPr>
            <a:xfrm rot="16200000">
              <a:off x="-767490" y="3565662"/>
              <a:ext cx="2697930" cy="271103"/>
            </a:xfrm>
            <a:prstGeom prst="rect">
              <a:avLst/>
            </a:prstGeom>
            <a:noFill/>
          </p:spPr>
          <p:txBody>
            <a:bodyPr wrap="square" lIns="0" tIns="0" rIns="0" bIns="0" rtlCol="0">
              <a:noAutofit/>
            </a:bodyPr>
            <a:lstStyle/>
            <a:p>
              <a:r>
                <a:rPr lang="en-GB" sz="1000" b="1" dirty="0"/>
                <a:t>Patients without an event (%)</a:t>
              </a:r>
            </a:p>
          </p:txBody>
        </p:sp>
      </p:grpSp>
      <p:sp>
        <p:nvSpPr>
          <p:cNvPr id="85" name="Freeform 89">
            <a:extLst>
              <a:ext uri="{FF2B5EF4-FFF2-40B4-BE49-F238E27FC236}">
                <a16:creationId xmlns:a16="http://schemas.microsoft.com/office/drawing/2014/main" id="{DF5738DB-DBD2-4C58-A553-998B3E889F4D}"/>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98" name="Group 97">
            <a:extLst>
              <a:ext uri="{FF2B5EF4-FFF2-40B4-BE49-F238E27FC236}">
                <a16:creationId xmlns:a16="http://schemas.microsoft.com/office/drawing/2014/main" id="{16F0FB97-96FE-4FE2-8E61-06130F536797}"/>
              </a:ext>
            </a:extLst>
          </p:cNvPr>
          <p:cNvGrpSpPr/>
          <p:nvPr/>
        </p:nvGrpSpPr>
        <p:grpSpPr>
          <a:xfrm>
            <a:off x="0" y="970050"/>
            <a:ext cx="12192000" cy="196535"/>
            <a:chOff x="947095" y="911184"/>
            <a:chExt cx="4757379" cy="210033"/>
          </a:xfrm>
        </p:grpSpPr>
        <p:sp>
          <p:nvSpPr>
            <p:cNvPr id="102" name="Rectangle 101">
              <a:extLst>
                <a:ext uri="{FF2B5EF4-FFF2-40B4-BE49-F238E27FC236}">
                  <a16:creationId xmlns:a16="http://schemas.microsoft.com/office/drawing/2014/main" id="{EF17EC5C-368E-45D0-BECC-BB8401FE5727}"/>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8" name="Rectangle 127">
              <a:extLst>
                <a:ext uri="{FF2B5EF4-FFF2-40B4-BE49-F238E27FC236}">
                  <a16:creationId xmlns:a16="http://schemas.microsoft.com/office/drawing/2014/main" id="{C0FE5113-D658-4266-A354-6247888C10C0}"/>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1" name="Rectangle 130">
              <a:extLst>
                <a:ext uri="{FF2B5EF4-FFF2-40B4-BE49-F238E27FC236}">
                  <a16:creationId xmlns:a16="http://schemas.microsoft.com/office/drawing/2014/main" id="{CCB01D49-678D-4F88-8564-1C5A57EE4158}"/>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1002955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Macitentan improves exercise capacity</a:t>
            </a:r>
            <a:r>
              <a:rPr lang="en-GB" baseline="30000" dirty="0"/>
              <a:t>1-2</a:t>
            </a:r>
          </a:p>
        </p:txBody>
      </p:sp>
      <p:sp>
        <p:nvSpPr>
          <p:cNvPr id="34" name="Text Placeholder 4"/>
          <p:cNvSpPr>
            <a:spLocks noGrp="1"/>
          </p:cNvSpPr>
          <p:nvPr>
            <p:ph type="body" sz="quarter" idx="16"/>
          </p:nvPr>
        </p:nvSpPr>
        <p:spPr>
          <a:xfrm>
            <a:off x="1948940" y="6280713"/>
            <a:ext cx="7164000" cy="447136"/>
          </a:xfrm>
        </p:spPr>
        <p:txBody>
          <a:bodyPr/>
          <a:lstStyle/>
          <a:p>
            <a:r>
              <a:rPr lang="en-GB" b="1" dirty="0"/>
              <a:t>Abbreviations</a:t>
            </a:r>
            <a:r>
              <a:rPr lang="en-GB" dirty="0"/>
              <a:t>: FC, functional class.</a:t>
            </a:r>
          </a:p>
          <a:p>
            <a:r>
              <a:rPr lang="en-GB" b="1" dirty="0"/>
              <a:t>References: 1. </a:t>
            </a:r>
            <a:r>
              <a:rPr lang="da-DK" dirty="0"/>
              <a:t>Pulido et al. N Engl J Med. 2013;369(9):809-18. </a:t>
            </a:r>
            <a:r>
              <a:rPr lang="da-DK" b="1" dirty="0"/>
              <a:t>2.</a:t>
            </a:r>
            <a:r>
              <a:rPr lang="da-DK" dirty="0"/>
              <a:t> </a:t>
            </a:r>
            <a:r>
              <a:rPr lang="en-GB" dirty="0"/>
              <a:t>Actelion Pharmaceuticals Ltd. SERAPHIN (A- 055-302) Clinical study report. Data on file. 2012.</a:t>
            </a:r>
          </a:p>
        </p:txBody>
      </p:sp>
      <p:sp>
        <p:nvSpPr>
          <p:cNvPr id="20" name="TextBox 19"/>
          <p:cNvSpPr txBox="1"/>
          <p:nvPr/>
        </p:nvSpPr>
        <p:spPr>
          <a:xfrm>
            <a:off x="728289" y="5378602"/>
            <a:ext cx="1261159" cy="520072"/>
          </a:xfrm>
          <a:prstGeom prst="rect">
            <a:avLst/>
          </a:prstGeom>
          <a:noFill/>
        </p:spPr>
        <p:txBody>
          <a:bodyPr wrap="square" rtlCol="0" anchor="t">
            <a:noAutofit/>
          </a:bodyPr>
          <a:lstStyle/>
          <a:p>
            <a:pPr algn="ctr"/>
            <a:r>
              <a:rPr lang="en-GB" sz="1200" dirty="0">
                <a:solidFill>
                  <a:schemeClr val="tx1">
                    <a:lumMod val="75000"/>
                    <a:lumOff val="25000"/>
                  </a:schemeClr>
                </a:solidFill>
              </a:rPr>
              <a:t>All patients</a:t>
            </a:r>
          </a:p>
        </p:txBody>
      </p:sp>
      <p:sp>
        <p:nvSpPr>
          <p:cNvPr id="21" name="TextBox 20"/>
          <p:cNvSpPr txBox="1"/>
          <p:nvPr/>
        </p:nvSpPr>
        <p:spPr>
          <a:xfrm>
            <a:off x="2284625" y="5378602"/>
            <a:ext cx="1261159" cy="520072"/>
          </a:xfrm>
          <a:prstGeom prst="rect">
            <a:avLst/>
          </a:prstGeom>
          <a:noFill/>
        </p:spPr>
        <p:txBody>
          <a:bodyPr wrap="square" rtlCol="0" anchor="t">
            <a:noAutofit/>
          </a:bodyPr>
          <a:lstStyle/>
          <a:p>
            <a:pPr algn="ctr"/>
            <a:r>
              <a:rPr lang="en-GB" sz="1200" dirty="0">
                <a:solidFill>
                  <a:schemeClr val="tx1">
                    <a:lumMod val="75000"/>
                    <a:lumOff val="25000"/>
                  </a:schemeClr>
                </a:solidFill>
              </a:rPr>
              <a:t>FCI/II</a:t>
            </a:r>
          </a:p>
        </p:txBody>
      </p:sp>
      <p:sp>
        <p:nvSpPr>
          <p:cNvPr id="22" name="TextBox 21"/>
          <p:cNvSpPr txBox="1"/>
          <p:nvPr/>
        </p:nvSpPr>
        <p:spPr>
          <a:xfrm>
            <a:off x="3840224" y="5378602"/>
            <a:ext cx="1261159" cy="520072"/>
          </a:xfrm>
          <a:prstGeom prst="rect">
            <a:avLst/>
          </a:prstGeom>
          <a:noFill/>
        </p:spPr>
        <p:txBody>
          <a:bodyPr wrap="square" rtlCol="0" anchor="t">
            <a:noAutofit/>
          </a:bodyPr>
          <a:lstStyle/>
          <a:p>
            <a:pPr algn="ctr"/>
            <a:r>
              <a:rPr lang="en-GB" sz="1200" dirty="0">
                <a:solidFill>
                  <a:schemeClr val="tx1">
                    <a:lumMod val="75000"/>
                    <a:lumOff val="25000"/>
                  </a:schemeClr>
                </a:solidFill>
              </a:rPr>
              <a:t>FCIII/IV</a:t>
            </a:r>
          </a:p>
        </p:txBody>
      </p:sp>
      <p:sp>
        <p:nvSpPr>
          <p:cNvPr id="23" name="TextBox 22"/>
          <p:cNvSpPr txBox="1"/>
          <p:nvPr/>
        </p:nvSpPr>
        <p:spPr>
          <a:xfrm>
            <a:off x="9853217" y="5378602"/>
            <a:ext cx="1261159" cy="520072"/>
          </a:xfrm>
          <a:prstGeom prst="rect">
            <a:avLst/>
          </a:prstGeom>
          <a:noFill/>
        </p:spPr>
        <p:txBody>
          <a:bodyPr wrap="square" rtlCol="0" anchor="t">
            <a:noAutofit/>
          </a:bodyPr>
          <a:lstStyle/>
          <a:p>
            <a:pPr algn="ctr"/>
            <a:r>
              <a:rPr lang="en-GB" sz="1200" dirty="0">
                <a:solidFill>
                  <a:schemeClr val="tx1">
                    <a:lumMod val="75000"/>
                    <a:lumOff val="25000"/>
                  </a:schemeClr>
                </a:solidFill>
              </a:rPr>
              <a:t>All patients</a:t>
            </a:r>
          </a:p>
        </p:txBody>
      </p:sp>
      <p:sp>
        <p:nvSpPr>
          <p:cNvPr id="30" name="TextBox 29"/>
          <p:cNvSpPr txBox="1"/>
          <p:nvPr/>
        </p:nvSpPr>
        <p:spPr>
          <a:xfrm>
            <a:off x="5182807" y="5378602"/>
            <a:ext cx="1613524" cy="520072"/>
          </a:xfrm>
          <a:prstGeom prst="rect">
            <a:avLst/>
          </a:prstGeom>
          <a:noFill/>
        </p:spPr>
        <p:txBody>
          <a:bodyPr wrap="square" rtlCol="0" anchor="t">
            <a:noAutofit/>
          </a:bodyPr>
          <a:lstStyle/>
          <a:p>
            <a:pPr algn="ctr"/>
            <a:r>
              <a:rPr lang="en-GB" sz="1200" dirty="0">
                <a:solidFill>
                  <a:schemeClr val="tx1">
                    <a:lumMod val="75000"/>
                    <a:lumOff val="25000"/>
                  </a:schemeClr>
                </a:solidFill>
              </a:rPr>
              <a:t>With background therapy</a:t>
            </a:r>
          </a:p>
        </p:txBody>
      </p:sp>
      <p:sp>
        <p:nvSpPr>
          <p:cNvPr id="31" name="TextBox 30"/>
          <p:cNvSpPr txBox="1"/>
          <p:nvPr/>
        </p:nvSpPr>
        <p:spPr>
          <a:xfrm>
            <a:off x="6906300" y="5378602"/>
            <a:ext cx="1261159" cy="520072"/>
          </a:xfrm>
          <a:prstGeom prst="rect">
            <a:avLst/>
          </a:prstGeom>
          <a:noFill/>
        </p:spPr>
        <p:txBody>
          <a:bodyPr wrap="square" rtlCol="0" anchor="t">
            <a:noAutofit/>
          </a:bodyPr>
          <a:lstStyle/>
          <a:p>
            <a:pPr algn="ctr"/>
            <a:r>
              <a:rPr lang="en-GB" sz="1200" dirty="0">
                <a:solidFill>
                  <a:schemeClr val="tx1">
                    <a:lumMod val="75000"/>
                    <a:lumOff val="25000"/>
                  </a:schemeClr>
                </a:solidFill>
              </a:rPr>
              <a:t>No  background therapy</a:t>
            </a:r>
          </a:p>
        </p:txBody>
      </p:sp>
      <p:grpSp>
        <p:nvGrpSpPr>
          <p:cNvPr id="41" name="Group 40"/>
          <p:cNvGrpSpPr/>
          <p:nvPr/>
        </p:nvGrpSpPr>
        <p:grpSpPr>
          <a:xfrm>
            <a:off x="2" y="2286687"/>
            <a:ext cx="12191999" cy="3072000"/>
            <a:chOff x="2" y="2286687"/>
            <a:chExt cx="12191999" cy="3072000"/>
          </a:xfrm>
        </p:grpSpPr>
        <p:sp>
          <p:nvSpPr>
            <p:cNvPr id="9" name="Arrow: Pentagon 8"/>
            <p:cNvSpPr/>
            <p:nvPr/>
          </p:nvSpPr>
          <p:spPr>
            <a:xfrm rot="16200000">
              <a:off x="551998" y="4060742"/>
              <a:ext cx="1632000" cy="963889"/>
            </a:xfrm>
            <a:prstGeom prst="homePlate">
              <a:avLst>
                <a:gd name="adj" fmla="val 0"/>
              </a:avLst>
            </a:prstGeom>
            <a:solidFill>
              <a:srgbClr val="7B85BD"/>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16" name="TextBox 15"/>
            <p:cNvSpPr txBox="1"/>
            <p:nvPr/>
          </p:nvSpPr>
          <p:spPr>
            <a:xfrm>
              <a:off x="914400" y="4836028"/>
              <a:ext cx="903768" cy="520072"/>
            </a:xfrm>
            <a:prstGeom prst="rect">
              <a:avLst/>
            </a:prstGeom>
            <a:noFill/>
          </p:spPr>
          <p:txBody>
            <a:bodyPr wrap="square" rtlCol="0" anchor="ctr">
              <a:noAutofit/>
            </a:bodyPr>
            <a:lstStyle/>
            <a:p>
              <a:pPr algn="ctr"/>
              <a:r>
                <a:rPr lang="en-GB" sz="1400" b="1" dirty="0">
                  <a:solidFill>
                    <a:schemeClr val="bg1"/>
                  </a:solidFill>
                </a:rPr>
                <a:t>22 m</a:t>
              </a:r>
            </a:p>
            <a:p>
              <a:pPr algn="ctr"/>
              <a:r>
                <a:rPr lang="en-GB" sz="1200" dirty="0">
                  <a:solidFill>
                    <a:schemeClr val="bg1"/>
                  </a:solidFill>
                </a:rPr>
                <a:t>(p=0.008)</a:t>
              </a:r>
            </a:p>
          </p:txBody>
        </p:sp>
        <p:sp>
          <p:nvSpPr>
            <p:cNvPr id="12" name="Arrow: Pentagon 11"/>
            <p:cNvSpPr/>
            <p:nvPr/>
          </p:nvSpPr>
          <p:spPr>
            <a:xfrm rot="16200000">
              <a:off x="2557086" y="4526342"/>
              <a:ext cx="700800" cy="963889"/>
            </a:xfrm>
            <a:prstGeom prst="homePlate">
              <a:avLst>
                <a:gd name="adj" fmla="val 0"/>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solidFill>
                  <a:schemeClr val="tx1"/>
                </a:solidFill>
              </a:endParaRPr>
            </a:p>
          </p:txBody>
        </p:sp>
        <p:sp>
          <p:nvSpPr>
            <p:cNvPr id="17" name="TextBox 16"/>
            <p:cNvSpPr txBox="1"/>
            <p:nvPr/>
          </p:nvSpPr>
          <p:spPr>
            <a:xfrm>
              <a:off x="2456891" y="4834957"/>
              <a:ext cx="893134" cy="520072"/>
            </a:xfrm>
            <a:prstGeom prst="rect">
              <a:avLst/>
            </a:prstGeom>
            <a:noFill/>
          </p:spPr>
          <p:txBody>
            <a:bodyPr wrap="square" rtlCol="0" anchor="ctr">
              <a:noAutofit/>
            </a:bodyPr>
            <a:lstStyle/>
            <a:p>
              <a:pPr algn="ctr"/>
              <a:r>
                <a:rPr lang="en-GB" sz="1400" b="1" dirty="0"/>
                <a:t>12.3 m</a:t>
              </a:r>
            </a:p>
            <a:p>
              <a:pPr algn="ctr"/>
              <a:r>
                <a:rPr lang="en-GB" sz="1200" dirty="0"/>
                <a:t>(p=0.18)</a:t>
              </a:r>
            </a:p>
          </p:txBody>
        </p:sp>
        <p:sp>
          <p:nvSpPr>
            <p:cNvPr id="13" name="Arrow: Pentagon 12"/>
            <p:cNvSpPr/>
            <p:nvPr/>
          </p:nvSpPr>
          <p:spPr>
            <a:xfrm rot="16200000">
              <a:off x="2910974" y="3340742"/>
              <a:ext cx="3072000" cy="963889"/>
            </a:xfrm>
            <a:prstGeom prst="homePlate">
              <a:avLst>
                <a:gd name="adj" fmla="val 0"/>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solidFill>
                  <a:schemeClr val="tx1"/>
                </a:solidFill>
              </a:endParaRPr>
            </a:p>
          </p:txBody>
        </p:sp>
        <p:sp>
          <p:nvSpPr>
            <p:cNvPr id="18" name="TextBox 17"/>
            <p:cNvSpPr txBox="1"/>
            <p:nvPr/>
          </p:nvSpPr>
          <p:spPr>
            <a:xfrm>
              <a:off x="4020644" y="4833535"/>
              <a:ext cx="861237" cy="520072"/>
            </a:xfrm>
            <a:prstGeom prst="rect">
              <a:avLst/>
            </a:prstGeom>
            <a:noFill/>
          </p:spPr>
          <p:txBody>
            <a:bodyPr wrap="square" rtlCol="0" anchor="ctr">
              <a:noAutofit/>
            </a:bodyPr>
            <a:lstStyle/>
            <a:p>
              <a:pPr algn="ctr"/>
              <a:r>
                <a:rPr lang="en-GB" sz="1400" b="1" dirty="0"/>
                <a:t>37 m</a:t>
              </a:r>
            </a:p>
            <a:p>
              <a:pPr algn="ctr"/>
              <a:r>
                <a:rPr lang="en-GB" sz="1200" dirty="0"/>
                <a:t>(p=0.009)</a:t>
              </a:r>
            </a:p>
          </p:txBody>
        </p:sp>
        <p:sp>
          <p:nvSpPr>
            <p:cNvPr id="14" name="Arrow: Pentagon 13"/>
            <p:cNvSpPr/>
            <p:nvPr/>
          </p:nvSpPr>
          <p:spPr>
            <a:xfrm rot="16200000">
              <a:off x="9468020" y="3897542"/>
              <a:ext cx="1958400" cy="963889"/>
            </a:xfrm>
            <a:prstGeom prst="homePlate">
              <a:avLst>
                <a:gd name="adj" fmla="val 0"/>
              </a:avLst>
            </a:prstGeom>
            <a:solidFill>
              <a:srgbClr val="7B85BD"/>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solidFill>
                  <a:schemeClr val="bg1"/>
                </a:solidFill>
              </a:endParaRPr>
            </a:p>
          </p:txBody>
        </p:sp>
        <p:sp>
          <p:nvSpPr>
            <p:cNvPr id="19" name="TextBox 18"/>
            <p:cNvSpPr txBox="1"/>
            <p:nvPr/>
          </p:nvSpPr>
          <p:spPr>
            <a:xfrm>
              <a:off x="9973901" y="4799446"/>
              <a:ext cx="938012" cy="520072"/>
            </a:xfrm>
            <a:prstGeom prst="rect">
              <a:avLst/>
            </a:prstGeom>
            <a:noFill/>
          </p:spPr>
          <p:txBody>
            <a:bodyPr wrap="square" rtlCol="0" anchor="ctr">
              <a:noAutofit/>
            </a:bodyPr>
            <a:lstStyle/>
            <a:p>
              <a:pPr algn="ctr"/>
              <a:r>
                <a:rPr lang="en-GB" sz="1400" b="1" dirty="0">
                  <a:solidFill>
                    <a:schemeClr val="bg1"/>
                  </a:solidFill>
                </a:rPr>
                <a:t>25.4 m</a:t>
              </a:r>
            </a:p>
            <a:p>
              <a:pPr algn="ctr"/>
              <a:r>
                <a:rPr lang="en-GB" sz="1200" dirty="0">
                  <a:solidFill>
                    <a:schemeClr val="bg1"/>
                  </a:solidFill>
                </a:rPr>
                <a:t>(p&lt;0.0001)</a:t>
              </a:r>
            </a:p>
          </p:txBody>
        </p:sp>
        <p:sp>
          <p:nvSpPr>
            <p:cNvPr id="26" name="Arrow: Pentagon 25"/>
            <p:cNvSpPr/>
            <p:nvPr/>
          </p:nvSpPr>
          <p:spPr>
            <a:xfrm rot="16200000">
              <a:off x="4983262" y="3873542"/>
              <a:ext cx="2006400" cy="963889"/>
            </a:xfrm>
            <a:prstGeom prst="homePlate">
              <a:avLst>
                <a:gd name="adj" fmla="val 0"/>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solidFill>
                  <a:schemeClr val="tx1"/>
                </a:solidFill>
              </a:endParaRPr>
            </a:p>
          </p:txBody>
        </p:sp>
        <p:sp>
          <p:nvSpPr>
            <p:cNvPr id="28" name="TextBox 27"/>
            <p:cNvSpPr txBox="1"/>
            <p:nvPr/>
          </p:nvSpPr>
          <p:spPr>
            <a:xfrm>
              <a:off x="5551064" y="4817635"/>
              <a:ext cx="861237" cy="520072"/>
            </a:xfrm>
            <a:prstGeom prst="rect">
              <a:avLst/>
            </a:prstGeom>
            <a:noFill/>
          </p:spPr>
          <p:txBody>
            <a:bodyPr wrap="square" rtlCol="0" anchor="ctr">
              <a:noAutofit/>
            </a:bodyPr>
            <a:lstStyle/>
            <a:p>
              <a:pPr algn="ctr"/>
              <a:r>
                <a:rPr lang="en-GB" sz="1400" b="1" dirty="0"/>
                <a:t>25.9 m</a:t>
              </a:r>
            </a:p>
            <a:p>
              <a:pPr algn="ctr"/>
              <a:r>
                <a:rPr lang="en-GB" sz="1200" dirty="0"/>
                <a:t>(p=0.007)</a:t>
              </a:r>
            </a:p>
          </p:txBody>
        </p:sp>
        <p:sp>
          <p:nvSpPr>
            <p:cNvPr id="27" name="Arrow: Pentagon 26"/>
            <p:cNvSpPr/>
            <p:nvPr/>
          </p:nvSpPr>
          <p:spPr>
            <a:xfrm rot="16200000">
              <a:off x="6911552" y="4262342"/>
              <a:ext cx="1228800" cy="963889"/>
            </a:xfrm>
            <a:prstGeom prst="homePlate">
              <a:avLst>
                <a:gd name="adj" fmla="val 0"/>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solidFill>
                  <a:schemeClr val="tx1"/>
                </a:solidFill>
              </a:endParaRPr>
            </a:p>
          </p:txBody>
        </p:sp>
        <p:sp>
          <p:nvSpPr>
            <p:cNvPr id="29" name="TextBox 28"/>
            <p:cNvSpPr txBox="1"/>
            <p:nvPr/>
          </p:nvSpPr>
          <p:spPr>
            <a:xfrm>
              <a:off x="7087663" y="4811488"/>
              <a:ext cx="871870" cy="520072"/>
            </a:xfrm>
            <a:prstGeom prst="rect">
              <a:avLst/>
            </a:prstGeom>
            <a:noFill/>
          </p:spPr>
          <p:txBody>
            <a:bodyPr wrap="square" rtlCol="0" anchor="ctr">
              <a:noAutofit/>
            </a:bodyPr>
            <a:lstStyle/>
            <a:p>
              <a:pPr algn="ctr"/>
              <a:r>
                <a:rPr lang="en-GB" sz="1400" b="1" dirty="0"/>
                <a:t>17.8 m</a:t>
              </a:r>
            </a:p>
            <a:p>
              <a:pPr algn="ctr"/>
              <a:r>
                <a:rPr lang="en-GB" sz="1200" dirty="0"/>
                <a:t>(p=0.26)</a:t>
              </a:r>
            </a:p>
          </p:txBody>
        </p:sp>
        <p:cxnSp>
          <p:nvCxnSpPr>
            <p:cNvPr id="6" name="Straight Arrow Connector 5"/>
            <p:cNvCxnSpPr/>
            <p:nvPr/>
          </p:nvCxnSpPr>
          <p:spPr>
            <a:xfrm>
              <a:off x="2" y="5354724"/>
              <a:ext cx="12191999" cy="0"/>
            </a:xfrm>
            <a:prstGeom prst="straightConnector1">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728289" y="1923393"/>
            <a:ext cx="10387322" cy="300878"/>
            <a:chOff x="728289" y="1923393"/>
            <a:chExt cx="10387322" cy="300878"/>
          </a:xfrm>
        </p:grpSpPr>
        <p:cxnSp>
          <p:nvCxnSpPr>
            <p:cNvPr id="37" name="Straight Connector 36"/>
            <p:cNvCxnSpPr/>
            <p:nvPr/>
          </p:nvCxnSpPr>
          <p:spPr>
            <a:xfrm>
              <a:off x="728289" y="2096813"/>
              <a:ext cx="75013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82508" y="1923393"/>
              <a:ext cx="1776588" cy="300878"/>
            </a:xfrm>
            <a:prstGeom prst="rect">
              <a:avLst/>
            </a:prstGeom>
            <a:solidFill>
              <a:schemeClr val="bg1"/>
            </a:solidFill>
          </p:spPr>
          <p:txBody>
            <a:bodyPr wrap="square" lIns="0" tIns="0" rIns="0" bIns="0" rtlCol="0" anchor="ctr">
              <a:noAutofit/>
            </a:bodyPr>
            <a:lstStyle/>
            <a:p>
              <a:pPr algn="ctr"/>
              <a:r>
                <a:rPr lang="en-GB" sz="1400" dirty="0">
                  <a:solidFill>
                    <a:schemeClr val="tx2">
                      <a:lumMod val="50000"/>
                    </a:schemeClr>
                  </a:solidFill>
                </a:rPr>
                <a:t>6 months</a:t>
              </a:r>
            </a:p>
          </p:txBody>
        </p:sp>
        <p:sp>
          <p:nvSpPr>
            <p:cNvPr id="25" name="TextBox 24"/>
            <p:cNvSpPr txBox="1"/>
            <p:nvPr/>
          </p:nvSpPr>
          <p:spPr>
            <a:xfrm>
              <a:off x="9784081" y="1923393"/>
              <a:ext cx="1331530" cy="300878"/>
            </a:xfrm>
            <a:prstGeom prst="rect">
              <a:avLst/>
            </a:prstGeom>
            <a:solidFill>
              <a:schemeClr val="bg1"/>
            </a:solidFill>
          </p:spPr>
          <p:txBody>
            <a:bodyPr wrap="square" lIns="0" tIns="0" rIns="0" bIns="0" rtlCol="0" anchor="ctr">
              <a:noAutofit/>
            </a:bodyPr>
            <a:lstStyle/>
            <a:p>
              <a:pPr algn="ctr"/>
              <a:r>
                <a:rPr lang="en-GB" sz="1400" dirty="0">
                  <a:solidFill>
                    <a:schemeClr val="tx2">
                      <a:lumMod val="50000"/>
                    </a:schemeClr>
                  </a:solidFill>
                </a:rPr>
                <a:t>12 months</a:t>
              </a:r>
            </a:p>
          </p:txBody>
        </p:sp>
      </p:grpSp>
      <p:sp>
        <p:nvSpPr>
          <p:cNvPr id="43" name="TextBox 42"/>
          <p:cNvSpPr txBox="1"/>
          <p:nvPr/>
        </p:nvSpPr>
        <p:spPr>
          <a:xfrm>
            <a:off x="442912" y="1355641"/>
            <a:ext cx="7350589" cy="647285"/>
          </a:xfrm>
          <a:prstGeom prst="rect">
            <a:avLst/>
          </a:prstGeom>
          <a:noFill/>
        </p:spPr>
        <p:txBody>
          <a:bodyPr wrap="square" lIns="0" rtlCol="0" anchor="t">
            <a:noAutofit/>
          </a:bodyPr>
          <a:lstStyle/>
          <a:p>
            <a:r>
              <a:rPr lang="en-GB" sz="1400" dirty="0">
                <a:solidFill>
                  <a:schemeClr val="tx1">
                    <a:lumMod val="85000"/>
                    <a:lumOff val="15000"/>
                  </a:schemeClr>
                </a:solidFill>
              </a:rPr>
              <a:t>After 6 and 12 months, </a:t>
            </a:r>
            <a:r>
              <a:rPr lang="en-GB" sz="1400" b="1" dirty="0">
                <a:solidFill>
                  <a:schemeClr val="bg2"/>
                </a:solidFill>
              </a:rPr>
              <a:t>patients receiving MACITENTAN walked significantly further</a:t>
            </a:r>
            <a:r>
              <a:rPr lang="en-GB" sz="1400" dirty="0">
                <a:solidFill>
                  <a:schemeClr val="tx1">
                    <a:lumMod val="85000"/>
                    <a:lumOff val="15000"/>
                  </a:schemeClr>
                </a:solidFill>
              </a:rPr>
              <a:t> compared with placebo (p&lt;0.008 and p&lt;0.0001 respectively)</a:t>
            </a:r>
            <a:r>
              <a:rPr lang="en-GB" sz="1400" baseline="30000" dirty="0">
                <a:solidFill>
                  <a:schemeClr val="tx1">
                    <a:lumMod val="85000"/>
                    <a:lumOff val="15000"/>
                  </a:schemeClr>
                </a:solidFill>
              </a:rPr>
              <a:t>1-2</a:t>
            </a:r>
          </a:p>
        </p:txBody>
      </p:sp>
      <p:sp>
        <p:nvSpPr>
          <p:cNvPr id="33"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32" name="Group 31">
            <a:extLst>
              <a:ext uri="{FF2B5EF4-FFF2-40B4-BE49-F238E27FC236}">
                <a16:creationId xmlns:a16="http://schemas.microsoft.com/office/drawing/2014/main" id="{A6065F8F-0D21-45BB-B1C9-8ABD509EC6DF}"/>
              </a:ext>
            </a:extLst>
          </p:cNvPr>
          <p:cNvGrpSpPr/>
          <p:nvPr/>
        </p:nvGrpSpPr>
        <p:grpSpPr>
          <a:xfrm>
            <a:off x="0" y="970050"/>
            <a:ext cx="12192000" cy="196535"/>
            <a:chOff x="947095" y="911184"/>
            <a:chExt cx="4757379" cy="210033"/>
          </a:xfrm>
        </p:grpSpPr>
        <p:sp>
          <p:nvSpPr>
            <p:cNvPr id="35" name="Rectangle 34">
              <a:extLst>
                <a:ext uri="{FF2B5EF4-FFF2-40B4-BE49-F238E27FC236}">
                  <a16:creationId xmlns:a16="http://schemas.microsoft.com/office/drawing/2014/main" id="{21B7BAE9-5E55-49BC-8BE9-377CA64C2F02}"/>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6" name="Rectangle 35">
              <a:extLst>
                <a:ext uri="{FF2B5EF4-FFF2-40B4-BE49-F238E27FC236}">
                  <a16:creationId xmlns:a16="http://schemas.microsoft.com/office/drawing/2014/main" id="{79DA47E0-B43D-4C79-8910-4F284C4975F7}"/>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8" name="Rectangle 37">
              <a:extLst>
                <a:ext uri="{FF2B5EF4-FFF2-40B4-BE49-F238E27FC236}">
                  <a16:creationId xmlns:a16="http://schemas.microsoft.com/office/drawing/2014/main" id="{9882E1C9-4340-4D06-AC05-B8AC5FEDCB9E}"/>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949269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Oval 33"/>
          <p:cNvSpPr/>
          <p:nvPr/>
        </p:nvSpPr>
        <p:spPr>
          <a:xfrm>
            <a:off x="7631534" y="1518272"/>
            <a:ext cx="1973262" cy="1973262"/>
          </a:xfrm>
          <a:prstGeom prst="ellipse">
            <a:avLst/>
          </a:prstGeom>
          <a:solidFill>
            <a:srgbClr val="7B85BD">
              <a:alpha val="60000"/>
            </a:srgbClr>
          </a:solidFill>
          <a:ln>
            <a:solidFill>
              <a:schemeClr val="bg1">
                <a:lumMod val="65000"/>
              </a:schemeClr>
            </a:solidFill>
          </a:ln>
          <a:effectLst>
            <a:outerShdw blurRad="762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0" name="Isosceles Triangle 49"/>
          <p:cNvSpPr/>
          <p:nvPr/>
        </p:nvSpPr>
        <p:spPr>
          <a:xfrm rot="5400000">
            <a:off x="2892581" y="2471769"/>
            <a:ext cx="274323" cy="6059489"/>
          </a:xfrm>
          <a:prstGeom prst="triangle">
            <a:avLst>
              <a:gd name="adj" fmla="val 0"/>
            </a:avLst>
          </a:prstGeom>
          <a:solidFill>
            <a:schemeClr val="tx2">
              <a:lumMod val="50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 name="Down Arrow 1"/>
          <p:cNvSpPr/>
          <p:nvPr/>
        </p:nvSpPr>
        <p:spPr>
          <a:xfrm rot="10800000">
            <a:off x="2123564" y="3390822"/>
            <a:ext cx="191948" cy="1134058"/>
          </a:xfrm>
          <a:prstGeom prst="downArrow">
            <a:avLst>
              <a:gd name="adj1" fmla="val 50000"/>
              <a:gd name="adj2" fmla="val 6973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 name="TextBox 29"/>
          <p:cNvSpPr txBox="1"/>
          <p:nvPr/>
        </p:nvSpPr>
        <p:spPr>
          <a:xfrm>
            <a:off x="1840960" y="3700513"/>
            <a:ext cx="757155" cy="288164"/>
          </a:xfrm>
          <a:prstGeom prst="rect">
            <a:avLst/>
          </a:prstGeom>
          <a:solidFill>
            <a:schemeClr val="bg1"/>
          </a:solidFill>
        </p:spPr>
        <p:txBody>
          <a:bodyPr wrap="square" rtlCol="0" anchor="ctr">
            <a:noAutofit/>
          </a:bodyPr>
          <a:lstStyle/>
          <a:p>
            <a:pPr algn="ctr"/>
            <a:r>
              <a:rPr lang="en-GB" sz="1200" b="1" dirty="0"/>
              <a:t>74%</a:t>
            </a:r>
          </a:p>
        </p:txBody>
      </p:sp>
      <p:sp>
        <p:nvSpPr>
          <p:cNvPr id="4" name="Title 3"/>
          <p:cNvSpPr>
            <a:spLocks noGrp="1"/>
          </p:cNvSpPr>
          <p:nvPr>
            <p:ph type="title"/>
          </p:nvPr>
        </p:nvSpPr>
        <p:spPr/>
        <p:txBody>
          <a:bodyPr/>
          <a:lstStyle/>
          <a:p>
            <a:r>
              <a:rPr lang="en-GB" dirty="0"/>
              <a:t>Macitentan improves functional class</a:t>
            </a:r>
            <a:r>
              <a:rPr lang="en-GB" baseline="30000" dirty="0"/>
              <a:t>1</a:t>
            </a:r>
          </a:p>
        </p:txBody>
      </p:sp>
      <p:sp>
        <p:nvSpPr>
          <p:cNvPr id="27" name="Text Placeholder 4"/>
          <p:cNvSpPr>
            <a:spLocks noGrp="1"/>
          </p:cNvSpPr>
          <p:nvPr>
            <p:ph type="body" sz="quarter" idx="16"/>
          </p:nvPr>
        </p:nvSpPr>
        <p:spPr/>
        <p:txBody>
          <a:bodyPr/>
          <a:lstStyle/>
          <a:p>
            <a:r>
              <a:rPr lang="en-GB" b="1" dirty="0"/>
              <a:t>References: 1</a:t>
            </a:r>
            <a:r>
              <a:rPr lang="da-DK" b="1" dirty="0"/>
              <a:t>. </a:t>
            </a:r>
            <a:r>
              <a:rPr lang="en-GB" dirty="0"/>
              <a:t>Actelion Pharmaceuticals Ltd. SERAPHIN (A- 055-302) Clinical study report. Data on file. 2012. </a:t>
            </a:r>
            <a:r>
              <a:rPr lang="en-GB" b="1" dirty="0"/>
              <a:t>2. </a:t>
            </a:r>
            <a:r>
              <a:rPr lang="en-GB" dirty="0"/>
              <a:t>Jansa et al. Am J Cardiovasc Drugs. 2018;18(1):1-11.</a:t>
            </a:r>
          </a:p>
        </p:txBody>
      </p:sp>
      <p:sp>
        <p:nvSpPr>
          <p:cNvPr id="9" name="Arrow: Pentagon 8"/>
          <p:cNvSpPr/>
          <p:nvPr/>
        </p:nvSpPr>
        <p:spPr>
          <a:xfrm rot="16200000">
            <a:off x="1804337" y="4460382"/>
            <a:ext cx="830400" cy="963889"/>
          </a:xfrm>
          <a:prstGeom prst="homePlate">
            <a:avLst>
              <a:gd name="adj" fmla="val 0"/>
            </a:avLst>
          </a:prstGeom>
          <a:solidFill>
            <a:schemeClr val="tx2">
              <a:lumMod val="50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13" name="Arrow: Pentagon 12"/>
          <p:cNvSpPr/>
          <p:nvPr/>
        </p:nvSpPr>
        <p:spPr>
          <a:xfrm rot="16200000">
            <a:off x="2468110" y="3892970"/>
            <a:ext cx="1958400" cy="963889"/>
          </a:xfrm>
          <a:prstGeom prst="homePlate">
            <a:avLst>
              <a:gd name="adj" fmla="val 0"/>
            </a:avLst>
          </a:prstGeom>
          <a:solidFill>
            <a:srgbClr val="7B85BD"/>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b="1" dirty="0"/>
          </a:p>
        </p:txBody>
      </p:sp>
      <p:sp>
        <p:nvSpPr>
          <p:cNvPr id="16" name="TextBox 15"/>
          <p:cNvSpPr txBox="1"/>
          <p:nvPr/>
        </p:nvSpPr>
        <p:spPr>
          <a:xfrm>
            <a:off x="1674406" y="4828861"/>
            <a:ext cx="1090261" cy="520072"/>
          </a:xfrm>
          <a:prstGeom prst="rect">
            <a:avLst/>
          </a:prstGeom>
          <a:noFill/>
        </p:spPr>
        <p:txBody>
          <a:bodyPr wrap="square" rtlCol="0" anchor="ctr">
            <a:noAutofit/>
          </a:bodyPr>
          <a:lstStyle/>
          <a:p>
            <a:pPr algn="ctr"/>
            <a:r>
              <a:rPr lang="en-GB" sz="1200" b="1" dirty="0">
                <a:solidFill>
                  <a:schemeClr val="bg1"/>
                </a:solidFill>
              </a:rPr>
              <a:t>12.9%</a:t>
            </a:r>
          </a:p>
        </p:txBody>
      </p:sp>
      <p:sp>
        <p:nvSpPr>
          <p:cNvPr id="17" name="TextBox 16"/>
          <p:cNvSpPr txBox="1"/>
          <p:nvPr/>
        </p:nvSpPr>
        <p:spPr>
          <a:xfrm>
            <a:off x="2924589" y="4823071"/>
            <a:ext cx="1090261" cy="520072"/>
          </a:xfrm>
          <a:prstGeom prst="rect">
            <a:avLst/>
          </a:prstGeom>
          <a:noFill/>
        </p:spPr>
        <p:txBody>
          <a:bodyPr wrap="square" rtlCol="0" anchor="ctr">
            <a:noAutofit/>
          </a:bodyPr>
          <a:lstStyle/>
          <a:p>
            <a:pPr algn="ctr"/>
            <a:r>
              <a:rPr lang="en-GB" sz="1200" b="1" dirty="0">
                <a:solidFill>
                  <a:schemeClr val="bg1"/>
                </a:solidFill>
              </a:rPr>
              <a:t>22.3%</a:t>
            </a:r>
          </a:p>
        </p:txBody>
      </p:sp>
      <p:sp>
        <p:nvSpPr>
          <p:cNvPr id="25" name="TextBox 24"/>
          <p:cNvSpPr txBox="1"/>
          <p:nvPr/>
        </p:nvSpPr>
        <p:spPr>
          <a:xfrm>
            <a:off x="1600245" y="5363317"/>
            <a:ext cx="1261159" cy="427661"/>
          </a:xfrm>
          <a:prstGeom prst="rect">
            <a:avLst/>
          </a:prstGeom>
          <a:noFill/>
        </p:spPr>
        <p:txBody>
          <a:bodyPr wrap="square" rtlCol="0" anchor="ctr">
            <a:noAutofit/>
          </a:bodyPr>
          <a:lstStyle/>
          <a:p>
            <a:pPr algn="ctr"/>
            <a:r>
              <a:rPr lang="en-GB" sz="1200" dirty="0">
                <a:solidFill>
                  <a:schemeClr val="tx1">
                    <a:lumMod val="75000"/>
                    <a:lumOff val="25000"/>
                  </a:schemeClr>
                </a:solidFill>
              </a:rPr>
              <a:t>Placebo</a:t>
            </a:r>
          </a:p>
        </p:txBody>
      </p:sp>
      <p:sp>
        <p:nvSpPr>
          <p:cNvPr id="26" name="TextBox 25"/>
          <p:cNvSpPr txBox="1"/>
          <p:nvPr/>
        </p:nvSpPr>
        <p:spPr>
          <a:xfrm>
            <a:off x="2827853" y="5357526"/>
            <a:ext cx="1261159" cy="427661"/>
          </a:xfrm>
          <a:prstGeom prst="rect">
            <a:avLst/>
          </a:prstGeom>
          <a:noFill/>
        </p:spPr>
        <p:txBody>
          <a:bodyPr wrap="square" rtlCol="0" anchor="ctr">
            <a:noAutofit/>
          </a:bodyPr>
          <a:lstStyle/>
          <a:p>
            <a:pPr algn="ctr"/>
            <a:r>
              <a:rPr lang="en-GB" sz="1200" dirty="0">
                <a:solidFill>
                  <a:schemeClr val="tx1">
                    <a:lumMod val="75000"/>
                    <a:lumOff val="25000"/>
                  </a:schemeClr>
                </a:solidFill>
              </a:rPr>
              <a:t>MACITENTAN</a:t>
            </a:r>
            <a:endParaRPr lang="en-GB" sz="1200" baseline="30000" dirty="0">
              <a:solidFill>
                <a:schemeClr val="tx1">
                  <a:lumMod val="75000"/>
                  <a:lumOff val="25000"/>
                </a:schemeClr>
              </a:solidFill>
            </a:endParaRPr>
          </a:p>
        </p:txBody>
      </p:sp>
      <p:cxnSp>
        <p:nvCxnSpPr>
          <p:cNvPr id="21" name="Straight Arrow Connector 20"/>
          <p:cNvCxnSpPr/>
          <p:nvPr/>
        </p:nvCxnSpPr>
        <p:spPr>
          <a:xfrm flipV="1">
            <a:off x="1179921" y="2715094"/>
            <a:ext cx="0" cy="3213095"/>
          </a:xfrm>
          <a:prstGeom prst="straightConnector1">
            <a:avLst/>
          </a:prstGeom>
          <a:ln w="57150">
            <a:solidFill>
              <a:srgbClr val="EEEE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128614" y="4132270"/>
            <a:ext cx="1942022" cy="520072"/>
          </a:xfrm>
          <a:prstGeom prst="rect">
            <a:avLst/>
          </a:prstGeom>
          <a:noFill/>
        </p:spPr>
        <p:txBody>
          <a:bodyPr wrap="square" rtlCol="0" anchor="ctr">
            <a:noAutofit/>
          </a:bodyPr>
          <a:lstStyle/>
          <a:p>
            <a:r>
              <a:rPr lang="en-GB" sz="1200" b="1" dirty="0"/>
              <a:t>Improvement in FC</a:t>
            </a:r>
          </a:p>
        </p:txBody>
      </p:sp>
      <p:sp>
        <p:nvSpPr>
          <p:cNvPr id="33" name="TextBox 32"/>
          <p:cNvSpPr txBox="1"/>
          <p:nvPr/>
        </p:nvSpPr>
        <p:spPr>
          <a:xfrm>
            <a:off x="6513342" y="3834225"/>
            <a:ext cx="5514535" cy="1442535"/>
          </a:xfrm>
          <a:prstGeom prst="rect">
            <a:avLst/>
          </a:prstGeom>
          <a:noFill/>
        </p:spPr>
        <p:txBody>
          <a:bodyPr wrap="square" rtlCol="0" anchor="t">
            <a:noAutofit/>
          </a:bodyPr>
          <a:lstStyle/>
          <a:p>
            <a:r>
              <a:rPr lang="en-GB" sz="1400" dirty="0">
                <a:solidFill>
                  <a:schemeClr val="tx1">
                    <a:lumMod val="75000"/>
                    <a:lumOff val="25000"/>
                  </a:schemeClr>
                </a:solidFill>
              </a:rPr>
              <a:t>Patients receiving </a:t>
            </a:r>
            <a:r>
              <a:rPr lang="en-GB" sz="1600" b="1" dirty="0">
                <a:solidFill>
                  <a:schemeClr val="bg2"/>
                </a:solidFill>
              </a:rPr>
              <a:t>MACITENTAN plus background therapy were 2x as likely to show an improvement in FC                 </a:t>
            </a:r>
            <a:r>
              <a:rPr lang="en-GB" sz="1400" dirty="0">
                <a:solidFill>
                  <a:schemeClr val="tx1">
                    <a:lumMod val="75000"/>
                    <a:lumOff val="25000"/>
                  </a:schemeClr>
                </a:solidFill>
              </a:rPr>
              <a:t>than those receiving placebo and background therapy</a:t>
            </a:r>
            <a:br>
              <a:rPr lang="en-GB" sz="1400" dirty="0">
                <a:solidFill>
                  <a:schemeClr val="tx1">
                    <a:lumMod val="75000"/>
                    <a:lumOff val="25000"/>
                  </a:schemeClr>
                </a:solidFill>
              </a:rPr>
            </a:br>
            <a:r>
              <a:rPr lang="en-GB" sz="1400" dirty="0">
                <a:solidFill>
                  <a:schemeClr val="tx1">
                    <a:lumMod val="75000"/>
                    <a:lumOff val="25000"/>
                  </a:schemeClr>
                </a:solidFill>
              </a:rPr>
              <a:t>(OR 2.25, 95% CI; 1.23, 4.12)</a:t>
            </a:r>
            <a:r>
              <a:rPr lang="en-GB" sz="1400" baseline="30000" dirty="0">
                <a:solidFill>
                  <a:schemeClr val="tx1">
                    <a:lumMod val="75000"/>
                    <a:lumOff val="25000"/>
                  </a:schemeClr>
                </a:solidFill>
              </a:rPr>
              <a:t>2</a:t>
            </a:r>
            <a:r>
              <a:rPr lang="en-GB" sz="1400" dirty="0">
                <a:solidFill>
                  <a:schemeClr val="tx1">
                    <a:lumMod val="75000"/>
                    <a:lumOff val="25000"/>
                  </a:schemeClr>
                </a:solidFill>
              </a:rPr>
              <a:t> </a:t>
            </a:r>
          </a:p>
        </p:txBody>
      </p:sp>
      <p:sp>
        <p:nvSpPr>
          <p:cNvPr id="28" name="TextBox 27"/>
          <p:cNvSpPr txBox="1"/>
          <p:nvPr/>
        </p:nvSpPr>
        <p:spPr>
          <a:xfrm>
            <a:off x="1948940" y="6228823"/>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CI, confidence interval; FC, functional class; OR, odds ratio; RR, relative risk.</a:t>
            </a:r>
          </a:p>
        </p:txBody>
      </p:sp>
      <p:sp>
        <p:nvSpPr>
          <p:cNvPr id="41" name="TextBox 40"/>
          <p:cNvSpPr txBox="1"/>
          <p:nvPr/>
        </p:nvSpPr>
        <p:spPr>
          <a:xfrm>
            <a:off x="442913" y="1297697"/>
            <a:ext cx="5352969" cy="647285"/>
          </a:xfrm>
          <a:prstGeom prst="rect">
            <a:avLst/>
          </a:prstGeom>
          <a:noFill/>
        </p:spPr>
        <p:txBody>
          <a:bodyPr wrap="square" lIns="0" rtlCol="0" anchor="t">
            <a:noAutofit/>
          </a:bodyPr>
          <a:lstStyle/>
          <a:p>
            <a:r>
              <a:rPr lang="en-GB" sz="1400" dirty="0">
                <a:solidFill>
                  <a:schemeClr val="tx1">
                    <a:lumMod val="85000"/>
                    <a:lumOff val="15000"/>
                  </a:schemeClr>
                </a:solidFill>
              </a:rPr>
              <a:t>At 6 months, </a:t>
            </a:r>
            <a:r>
              <a:rPr lang="en-GB" sz="1600" b="1" dirty="0">
                <a:solidFill>
                  <a:schemeClr val="bg2"/>
                </a:solidFill>
              </a:rPr>
              <a:t>patients receiving MACITENTAN had a 74% higher chance of improvement in FC than placebo</a:t>
            </a:r>
            <a:br>
              <a:rPr lang="en-GB" sz="1400" dirty="0">
                <a:solidFill>
                  <a:schemeClr val="accent6">
                    <a:lumMod val="75000"/>
                  </a:schemeClr>
                </a:solidFill>
              </a:rPr>
            </a:br>
            <a:r>
              <a:rPr lang="en-GB" sz="1200" dirty="0">
                <a:solidFill>
                  <a:schemeClr val="tx1">
                    <a:lumMod val="85000"/>
                    <a:lumOff val="15000"/>
                  </a:schemeClr>
                </a:solidFill>
              </a:rPr>
              <a:t>(RR 1.74; 97.5% CI; 1.10, 2.74, p=0.0063)</a:t>
            </a:r>
            <a:r>
              <a:rPr lang="en-GB" sz="1200" baseline="30000" dirty="0">
                <a:solidFill>
                  <a:schemeClr val="tx1">
                    <a:lumMod val="85000"/>
                    <a:lumOff val="15000"/>
                  </a:schemeClr>
                </a:solidFill>
              </a:rPr>
              <a:t>1</a:t>
            </a:r>
            <a:r>
              <a:rPr lang="en-GB" sz="1200" dirty="0">
                <a:solidFill>
                  <a:schemeClr val="tx1">
                    <a:lumMod val="85000"/>
                    <a:lumOff val="15000"/>
                  </a:schemeClr>
                </a:solidFill>
              </a:rPr>
              <a:t> </a:t>
            </a:r>
            <a:endParaRPr lang="en-GB" sz="1200" baseline="30000" dirty="0">
              <a:solidFill>
                <a:schemeClr val="tx1">
                  <a:lumMod val="85000"/>
                  <a:lumOff val="15000"/>
                </a:schemeClr>
              </a:solidFill>
            </a:endParaRPr>
          </a:p>
        </p:txBody>
      </p:sp>
      <p:grpSp>
        <p:nvGrpSpPr>
          <p:cNvPr id="44" name="Group 43"/>
          <p:cNvGrpSpPr/>
          <p:nvPr/>
        </p:nvGrpSpPr>
        <p:grpSpPr>
          <a:xfrm>
            <a:off x="8383815" y="2274018"/>
            <a:ext cx="883916" cy="883107"/>
            <a:chOff x="10805029" y="1726836"/>
            <a:chExt cx="732706" cy="732035"/>
          </a:xfrm>
          <a:solidFill>
            <a:schemeClr val="bg1"/>
          </a:solidFill>
        </p:grpSpPr>
        <p:sp>
          <p:nvSpPr>
            <p:cNvPr id="45" name="Freeform 23"/>
            <p:cNvSpPr>
              <a:spLocks/>
            </p:cNvSpPr>
            <p:nvPr/>
          </p:nvSpPr>
          <p:spPr bwMode="auto">
            <a:xfrm>
              <a:off x="11237862" y="1726836"/>
              <a:ext cx="220285" cy="218662"/>
            </a:xfrm>
            <a:custGeom>
              <a:avLst/>
              <a:gdLst>
                <a:gd name="T0" fmla="*/ 610 w 610"/>
                <a:gd name="T1" fmla="*/ 248 h 606"/>
                <a:gd name="T2" fmla="*/ 359 w 610"/>
                <a:gd name="T3" fmla="*/ 248 h 606"/>
                <a:gd name="T4" fmla="*/ 359 w 610"/>
                <a:gd name="T5" fmla="*/ 0 h 606"/>
                <a:gd name="T6" fmla="*/ 252 w 610"/>
                <a:gd name="T7" fmla="*/ 0 h 606"/>
                <a:gd name="T8" fmla="*/ 252 w 610"/>
                <a:gd name="T9" fmla="*/ 248 h 606"/>
                <a:gd name="T10" fmla="*/ 0 w 610"/>
                <a:gd name="T11" fmla="*/ 248 h 606"/>
                <a:gd name="T12" fmla="*/ 0 w 610"/>
                <a:gd name="T13" fmla="*/ 359 h 606"/>
                <a:gd name="T14" fmla="*/ 252 w 610"/>
                <a:gd name="T15" fmla="*/ 359 h 606"/>
                <a:gd name="T16" fmla="*/ 252 w 610"/>
                <a:gd name="T17" fmla="*/ 606 h 606"/>
                <a:gd name="T18" fmla="*/ 359 w 610"/>
                <a:gd name="T19" fmla="*/ 606 h 606"/>
                <a:gd name="T20" fmla="*/ 359 w 610"/>
                <a:gd name="T21" fmla="*/ 359 h 606"/>
                <a:gd name="T22" fmla="*/ 610 w 610"/>
                <a:gd name="T23" fmla="*/ 359 h 606"/>
                <a:gd name="T24" fmla="*/ 610 w 610"/>
                <a:gd name="T25" fmla="*/ 2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606">
                  <a:moveTo>
                    <a:pt x="610" y="248"/>
                  </a:moveTo>
                  <a:lnTo>
                    <a:pt x="359" y="248"/>
                  </a:lnTo>
                  <a:lnTo>
                    <a:pt x="359" y="0"/>
                  </a:lnTo>
                  <a:lnTo>
                    <a:pt x="252" y="0"/>
                  </a:lnTo>
                  <a:lnTo>
                    <a:pt x="252" y="248"/>
                  </a:lnTo>
                  <a:lnTo>
                    <a:pt x="0" y="248"/>
                  </a:lnTo>
                  <a:lnTo>
                    <a:pt x="0" y="359"/>
                  </a:lnTo>
                  <a:lnTo>
                    <a:pt x="252" y="359"/>
                  </a:lnTo>
                  <a:lnTo>
                    <a:pt x="252" y="606"/>
                  </a:lnTo>
                  <a:lnTo>
                    <a:pt x="359" y="606"/>
                  </a:lnTo>
                  <a:lnTo>
                    <a:pt x="359" y="359"/>
                  </a:lnTo>
                  <a:lnTo>
                    <a:pt x="610" y="359"/>
                  </a:lnTo>
                  <a:lnTo>
                    <a:pt x="61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39"/>
            <p:cNvSpPr>
              <a:spLocks noEditPoints="1"/>
            </p:cNvSpPr>
            <p:nvPr/>
          </p:nvSpPr>
          <p:spPr bwMode="auto">
            <a:xfrm>
              <a:off x="11062761" y="1983897"/>
              <a:ext cx="474974" cy="474974"/>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grpFill/>
            <a:ln w="9525">
              <a:noFill/>
              <a:round/>
              <a:headEnd/>
              <a:tailEnd/>
            </a:ln>
            <a:effectLst/>
          </p:spPr>
          <p:txBody>
            <a:bodyPr/>
            <a:lstStyle/>
            <a:p>
              <a:endParaRPr lang="en-GB" dirty="0"/>
            </a:p>
          </p:txBody>
        </p:sp>
        <p:sp>
          <p:nvSpPr>
            <p:cNvPr id="47" name="Freeform 46"/>
            <p:cNvSpPr>
              <a:spLocks noEditPoints="1"/>
            </p:cNvSpPr>
            <p:nvPr/>
          </p:nvSpPr>
          <p:spPr bwMode="auto">
            <a:xfrm>
              <a:off x="10805029" y="1961580"/>
              <a:ext cx="385609" cy="385609"/>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grpFill/>
            <a:ln w="9525">
              <a:noFill/>
              <a:round/>
              <a:headEnd/>
              <a:tailEnd/>
            </a:ln>
            <a:effectLst/>
          </p:spPr>
          <p:txBody>
            <a:bodyPr/>
            <a:lstStyle/>
            <a:p>
              <a:endParaRPr lang="en-GB" dirty="0"/>
            </a:p>
          </p:txBody>
        </p:sp>
      </p:grpSp>
      <p:cxnSp>
        <p:nvCxnSpPr>
          <p:cNvPr id="49" name="Straight Arrow Connector 48"/>
          <p:cNvCxnSpPr/>
          <p:nvPr/>
        </p:nvCxnSpPr>
        <p:spPr>
          <a:xfrm>
            <a:off x="0" y="5354724"/>
            <a:ext cx="6048000" cy="0"/>
          </a:xfrm>
          <a:prstGeom prst="straightConnector1">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674406" y="3395714"/>
            <a:ext cx="1250183"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31" name="Group 30">
            <a:extLst>
              <a:ext uri="{FF2B5EF4-FFF2-40B4-BE49-F238E27FC236}">
                <a16:creationId xmlns:a16="http://schemas.microsoft.com/office/drawing/2014/main" id="{0E89CDE9-C53D-4026-A0E6-B8603648F83D}"/>
              </a:ext>
            </a:extLst>
          </p:cNvPr>
          <p:cNvGrpSpPr/>
          <p:nvPr/>
        </p:nvGrpSpPr>
        <p:grpSpPr>
          <a:xfrm>
            <a:off x="0" y="970050"/>
            <a:ext cx="12192000" cy="196535"/>
            <a:chOff x="947095" y="911184"/>
            <a:chExt cx="4757379" cy="210033"/>
          </a:xfrm>
        </p:grpSpPr>
        <p:sp>
          <p:nvSpPr>
            <p:cNvPr id="35" name="Rectangle 34">
              <a:extLst>
                <a:ext uri="{FF2B5EF4-FFF2-40B4-BE49-F238E27FC236}">
                  <a16:creationId xmlns:a16="http://schemas.microsoft.com/office/drawing/2014/main" id="{63038563-2EC2-4044-9796-75AA577FCA95}"/>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6" name="Rectangle 35">
              <a:extLst>
                <a:ext uri="{FF2B5EF4-FFF2-40B4-BE49-F238E27FC236}">
                  <a16:creationId xmlns:a16="http://schemas.microsoft.com/office/drawing/2014/main" id="{8CE1E579-2D0D-4584-820C-D081157F580D}"/>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7" name="Rectangle 36">
              <a:extLst>
                <a:ext uri="{FF2B5EF4-FFF2-40B4-BE49-F238E27FC236}">
                  <a16:creationId xmlns:a16="http://schemas.microsoft.com/office/drawing/2014/main" id="{6795C7EB-4EE0-4DDD-A7EC-E1FB560C76FC}"/>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1057039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Macitentan is efficacious as first line therapy in treatment-naïve incident</a:t>
            </a:r>
            <a:br>
              <a:rPr lang="en-GB" dirty="0"/>
            </a:br>
            <a:r>
              <a:rPr lang="en-GB" dirty="0"/>
              <a:t>and prevalent patients</a:t>
            </a:r>
            <a:r>
              <a:rPr lang="en-GB" baseline="30000" dirty="0"/>
              <a:t>†1</a:t>
            </a:r>
          </a:p>
        </p:txBody>
      </p:sp>
      <p:sp>
        <p:nvSpPr>
          <p:cNvPr id="35" name="Text Placeholder 4"/>
          <p:cNvSpPr>
            <a:spLocks noGrp="1"/>
          </p:cNvSpPr>
          <p:nvPr>
            <p:ph type="body" sz="quarter" idx="16"/>
          </p:nvPr>
        </p:nvSpPr>
        <p:spPr/>
        <p:txBody>
          <a:bodyPr/>
          <a:lstStyle/>
          <a:p>
            <a:r>
              <a:rPr lang="en-GB" b="1" dirty="0"/>
              <a:t>References</a:t>
            </a:r>
            <a:r>
              <a:rPr lang="en-GB" dirty="0"/>
              <a:t>: </a:t>
            </a:r>
            <a:r>
              <a:rPr lang="en-GB" b="1" dirty="0"/>
              <a:t>1</a:t>
            </a:r>
            <a:r>
              <a:rPr lang="en-GB" dirty="0"/>
              <a:t>. </a:t>
            </a:r>
            <a:r>
              <a:rPr lang="fr-FR" dirty="0"/>
              <a:t>Simonneau et al. Eur Respir J. 2015;46(6):1711-20.</a:t>
            </a:r>
            <a:endParaRPr lang="en-GB" dirty="0"/>
          </a:p>
        </p:txBody>
      </p:sp>
      <p:sp>
        <p:nvSpPr>
          <p:cNvPr id="8" name="TextBox 7"/>
          <p:cNvSpPr txBox="1"/>
          <p:nvPr/>
        </p:nvSpPr>
        <p:spPr>
          <a:xfrm>
            <a:off x="6371855" y="1341691"/>
            <a:ext cx="5670089" cy="569035"/>
          </a:xfrm>
          <a:prstGeom prst="rect">
            <a:avLst/>
          </a:prstGeom>
          <a:noFill/>
        </p:spPr>
        <p:txBody>
          <a:bodyPr wrap="square" lIns="0" rtlCol="0" anchor="t">
            <a:noAutofit/>
          </a:bodyPr>
          <a:lstStyle/>
          <a:p>
            <a:r>
              <a:rPr lang="en-GB" sz="1400" dirty="0"/>
              <a:t>MACITENTAN as first-line therapy significantly </a:t>
            </a:r>
            <a:r>
              <a:rPr lang="en-GB" sz="1400" b="1" dirty="0"/>
              <a:t>reduces the risk of M/M events </a:t>
            </a:r>
            <a:r>
              <a:rPr lang="en-GB" sz="1400" dirty="0"/>
              <a:t>in incident and prevalent patients compared with placebo</a:t>
            </a:r>
            <a:r>
              <a:rPr lang="en-GB" sz="1400" baseline="30000" dirty="0"/>
              <a:t>1</a:t>
            </a:r>
          </a:p>
          <a:p>
            <a:endParaRPr lang="en-GB" sz="1400" dirty="0"/>
          </a:p>
        </p:txBody>
      </p:sp>
      <p:sp>
        <p:nvSpPr>
          <p:cNvPr id="41" name="Pentagon 40"/>
          <p:cNvSpPr/>
          <p:nvPr/>
        </p:nvSpPr>
        <p:spPr>
          <a:xfrm rot="5400000">
            <a:off x="9528426" y="3329410"/>
            <a:ext cx="2533311" cy="1008000"/>
          </a:xfrm>
          <a:prstGeom prst="homePlate">
            <a:avLst>
              <a:gd name="adj" fmla="val 18719"/>
            </a:avLst>
          </a:prstGeom>
          <a:solidFill>
            <a:srgbClr val="006600"/>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45" name="TextBox 44"/>
          <p:cNvSpPr txBox="1"/>
          <p:nvPr/>
        </p:nvSpPr>
        <p:spPr>
          <a:xfrm>
            <a:off x="10305766" y="3625196"/>
            <a:ext cx="987074" cy="520072"/>
          </a:xfrm>
          <a:prstGeom prst="rect">
            <a:avLst/>
          </a:prstGeom>
          <a:noFill/>
        </p:spPr>
        <p:txBody>
          <a:bodyPr wrap="square" rtlCol="0" anchor="ctr">
            <a:noAutofit/>
          </a:bodyPr>
          <a:lstStyle/>
          <a:p>
            <a:pPr algn="ctr"/>
            <a:r>
              <a:rPr lang="en-GB" sz="1600" b="1" dirty="0">
                <a:solidFill>
                  <a:schemeClr val="bg1"/>
                </a:solidFill>
              </a:rPr>
              <a:t>60% </a:t>
            </a:r>
          </a:p>
          <a:p>
            <a:pPr algn="ctr"/>
            <a:r>
              <a:rPr lang="en-GB" sz="800" b="1" dirty="0">
                <a:solidFill>
                  <a:schemeClr val="bg1"/>
                </a:solidFill>
              </a:rPr>
              <a:t>(HR 0.40; 95% CI: 0.20, 0.79; p=0.007)</a:t>
            </a:r>
          </a:p>
        </p:txBody>
      </p:sp>
      <p:sp>
        <p:nvSpPr>
          <p:cNvPr id="61" name="TextBox 60"/>
          <p:cNvSpPr txBox="1"/>
          <p:nvPr/>
        </p:nvSpPr>
        <p:spPr>
          <a:xfrm flipH="1">
            <a:off x="7138900" y="5359734"/>
            <a:ext cx="4903044" cy="354808"/>
          </a:xfrm>
          <a:prstGeom prst="rect">
            <a:avLst/>
          </a:prstGeom>
          <a:noFill/>
        </p:spPr>
        <p:txBody>
          <a:bodyPr wrap="square" lIns="0" rtlCol="0" anchor="t">
            <a:noAutofit/>
          </a:bodyPr>
          <a:lstStyle/>
          <a:p>
            <a:r>
              <a:rPr lang="en-GB" sz="1400" b="1" dirty="0"/>
              <a:t>Risk reduction of M/M events </a:t>
            </a:r>
            <a:r>
              <a:rPr lang="en-GB" sz="1200" b="1" dirty="0"/>
              <a:t>MACITENTAN vs PLACEBO</a:t>
            </a:r>
            <a:endParaRPr lang="en-GB" sz="1400" b="1" dirty="0"/>
          </a:p>
        </p:txBody>
      </p:sp>
      <p:sp>
        <p:nvSpPr>
          <p:cNvPr id="21" name="Rectangle 20"/>
          <p:cNvSpPr/>
          <p:nvPr/>
        </p:nvSpPr>
        <p:spPr>
          <a:xfrm rot="16200000">
            <a:off x="2464273" y="3780545"/>
            <a:ext cx="1136797" cy="100800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24" name="TextBox 23"/>
          <p:cNvSpPr txBox="1"/>
          <p:nvPr/>
        </p:nvSpPr>
        <p:spPr>
          <a:xfrm>
            <a:off x="1505242" y="5387872"/>
            <a:ext cx="4178106" cy="226950"/>
          </a:xfrm>
          <a:prstGeom prst="rect">
            <a:avLst/>
          </a:prstGeom>
          <a:noFill/>
        </p:spPr>
        <p:txBody>
          <a:bodyPr wrap="square" lIns="0" rtlCol="0" anchor="t">
            <a:noAutofit/>
          </a:bodyPr>
          <a:lstStyle/>
          <a:p>
            <a:r>
              <a:rPr lang="en-GB" sz="1400" b="1" dirty="0"/>
              <a:t>Risk of morbidity &amp; mortality events </a:t>
            </a:r>
            <a:r>
              <a:rPr lang="en-GB" sz="1200" b="1" dirty="0"/>
              <a:t>at 12 months</a:t>
            </a:r>
          </a:p>
        </p:txBody>
      </p:sp>
      <p:sp>
        <p:nvSpPr>
          <p:cNvPr id="30" name="TextBox 29"/>
          <p:cNvSpPr txBox="1"/>
          <p:nvPr/>
        </p:nvSpPr>
        <p:spPr>
          <a:xfrm>
            <a:off x="514444" y="1341691"/>
            <a:ext cx="4823353" cy="720000"/>
          </a:xfrm>
          <a:prstGeom prst="rect">
            <a:avLst/>
          </a:prstGeom>
          <a:noFill/>
        </p:spPr>
        <p:txBody>
          <a:bodyPr wrap="square" lIns="0" rtlCol="0" anchor="t">
            <a:noAutofit/>
          </a:bodyPr>
          <a:lstStyle/>
          <a:p>
            <a:r>
              <a:rPr lang="en-GB" sz="1400" dirty="0"/>
              <a:t>Incident patients have a significantly </a:t>
            </a:r>
            <a:r>
              <a:rPr lang="en-GB" sz="1400" b="1" dirty="0"/>
              <a:t>higher risk of M/M events </a:t>
            </a:r>
            <a:r>
              <a:rPr lang="en-GB" sz="1400" dirty="0"/>
              <a:t>compared with prevalent patients (p=0.006)</a:t>
            </a:r>
            <a:r>
              <a:rPr lang="en-GB" sz="1400" baseline="30000" dirty="0"/>
              <a:t>1</a:t>
            </a:r>
          </a:p>
          <a:p>
            <a:endParaRPr lang="en-GB" sz="1400" dirty="0"/>
          </a:p>
        </p:txBody>
      </p:sp>
      <p:sp>
        <p:nvSpPr>
          <p:cNvPr id="32" name="TextBox 31"/>
          <p:cNvSpPr txBox="1"/>
          <p:nvPr/>
        </p:nvSpPr>
        <p:spPr>
          <a:xfrm>
            <a:off x="1864164" y="6117020"/>
            <a:ext cx="4919480" cy="428073"/>
          </a:xfrm>
          <a:prstGeom prst="rect">
            <a:avLst/>
          </a:prstGeom>
          <a:noFill/>
        </p:spPr>
        <p:txBody>
          <a:bodyPr wrap="square" rtlCol="0" anchor="t">
            <a:noAutofit/>
          </a:bodyPr>
          <a:lstStyle/>
          <a:p>
            <a:r>
              <a:rPr lang="en-GB" sz="800" dirty="0">
                <a:solidFill>
                  <a:schemeClr val="tx2">
                    <a:lumMod val="75000"/>
                  </a:schemeClr>
                </a:solidFill>
              </a:rPr>
              <a:t>†Incident and prevalent patients are defined as ≤ 6 months and &gt; 6 months from PAH diagnosis </a:t>
            </a:r>
            <a:endParaRPr lang="en-GB" sz="800" baseline="30000" dirty="0">
              <a:solidFill>
                <a:schemeClr val="tx2">
                  <a:lumMod val="75000"/>
                </a:schemeClr>
              </a:solidFill>
            </a:endParaRPr>
          </a:p>
          <a:p>
            <a:endParaRPr lang="en-GB" sz="800" dirty="0">
              <a:solidFill>
                <a:schemeClr val="accent1"/>
              </a:solidFill>
            </a:endParaRPr>
          </a:p>
        </p:txBody>
      </p:sp>
      <p:sp>
        <p:nvSpPr>
          <p:cNvPr id="39" name="TextBox 38"/>
          <p:cNvSpPr txBox="1"/>
          <p:nvPr/>
        </p:nvSpPr>
        <p:spPr>
          <a:xfrm>
            <a:off x="1948940" y="6189761"/>
            <a:ext cx="4611880"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CI, confidence interval; HR, hazard ratio; M/M, morbidity/mortality.</a:t>
            </a:r>
          </a:p>
        </p:txBody>
      </p:sp>
      <p:sp>
        <p:nvSpPr>
          <p:cNvPr id="40" name="Rectangle 39"/>
          <p:cNvSpPr/>
          <p:nvPr/>
        </p:nvSpPr>
        <p:spPr>
          <a:xfrm rot="16200000">
            <a:off x="3650858" y="3186650"/>
            <a:ext cx="2324588" cy="1008000"/>
          </a:xfrm>
          <a:prstGeom prst="rect">
            <a:avLst/>
          </a:prstGeom>
          <a:solidFill>
            <a:srgbClr val="006600"/>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42" name="Pentagon 41"/>
          <p:cNvSpPr/>
          <p:nvPr/>
        </p:nvSpPr>
        <p:spPr>
          <a:xfrm rot="5400000">
            <a:off x="7865496" y="3179651"/>
            <a:ext cx="2229556" cy="1008000"/>
          </a:xfrm>
          <a:prstGeom prst="homePlate">
            <a:avLst>
              <a:gd name="adj" fmla="val 15591"/>
            </a:avLst>
          </a:prstGeom>
          <a:solidFill>
            <a:srgbClr val="00B050"/>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b="1" dirty="0"/>
          </a:p>
        </p:txBody>
      </p:sp>
      <p:sp>
        <p:nvSpPr>
          <p:cNvPr id="36" name="TextBox 35"/>
          <p:cNvSpPr txBox="1"/>
          <p:nvPr/>
        </p:nvSpPr>
        <p:spPr>
          <a:xfrm>
            <a:off x="8381058" y="2035851"/>
            <a:ext cx="1261159" cy="520072"/>
          </a:xfrm>
          <a:prstGeom prst="rect">
            <a:avLst/>
          </a:prstGeom>
          <a:noFill/>
        </p:spPr>
        <p:txBody>
          <a:bodyPr wrap="square" rtlCol="0" anchor="ctr">
            <a:noAutofit/>
          </a:bodyPr>
          <a:lstStyle/>
          <a:p>
            <a:pPr algn="ctr"/>
            <a:r>
              <a:rPr lang="en-GB" sz="1200" b="1" dirty="0"/>
              <a:t>PREVALENT</a:t>
            </a:r>
          </a:p>
        </p:txBody>
      </p:sp>
      <p:sp>
        <p:nvSpPr>
          <p:cNvPr id="38" name="TextBox 37"/>
          <p:cNvSpPr txBox="1"/>
          <p:nvPr/>
        </p:nvSpPr>
        <p:spPr>
          <a:xfrm>
            <a:off x="10186558" y="2035851"/>
            <a:ext cx="1261159" cy="520072"/>
          </a:xfrm>
          <a:prstGeom prst="rect">
            <a:avLst/>
          </a:prstGeom>
          <a:noFill/>
        </p:spPr>
        <p:txBody>
          <a:bodyPr wrap="square" rtlCol="0" anchor="ctr">
            <a:noAutofit/>
          </a:bodyPr>
          <a:lstStyle/>
          <a:p>
            <a:pPr algn="ctr"/>
            <a:r>
              <a:rPr lang="en-GB" sz="1200" b="1" dirty="0"/>
              <a:t>INCIDENT</a:t>
            </a:r>
          </a:p>
        </p:txBody>
      </p:sp>
      <p:sp>
        <p:nvSpPr>
          <p:cNvPr id="27" name="TextBox 26"/>
          <p:cNvSpPr txBox="1"/>
          <p:nvPr/>
        </p:nvSpPr>
        <p:spPr>
          <a:xfrm>
            <a:off x="2526029" y="3724728"/>
            <a:ext cx="994411" cy="520072"/>
          </a:xfrm>
          <a:prstGeom prst="rect">
            <a:avLst/>
          </a:prstGeom>
          <a:noFill/>
        </p:spPr>
        <p:txBody>
          <a:bodyPr wrap="square" rtlCol="0" anchor="ctr">
            <a:noAutofit/>
          </a:bodyPr>
          <a:lstStyle/>
          <a:p>
            <a:pPr algn="ctr"/>
            <a:r>
              <a:rPr lang="en-GB" sz="1600" b="1" dirty="0">
                <a:solidFill>
                  <a:schemeClr val="bg1"/>
                </a:solidFill>
              </a:rPr>
              <a:t>26.7% </a:t>
            </a:r>
          </a:p>
        </p:txBody>
      </p:sp>
      <p:sp>
        <p:nvSpPr>
          <p:cNvPr id="29" name="TextBox 28"/>
          <p:cNvSpPr txBox="1"/>
          <p:nvPr/>
        </p:nvSpPr>
        <p:spPr>
          <a:xfrm>
            <a:off x="4309110" y="2502226"/>
            <a:ext cx="994410" cy="520072"/>
          </a:xfrm>
          <a:prstGeom prst="rect">
            <a:avLst/>
          </a:prstGeom>
          <a:noFill/>
        </p:spPr>
        <p:txBody>
          <a:bodyPr wrap="square" rtlCol="0" anchor="ctr">
            <a:noAutofit/>
          </a:bodyPr>
          <a:lstStyle/>
          <a:p>
            <a:pPr algn="ctr"/>
            <a:r>
              <a:rPr lang="en-GB" sz="1600" b="1" dirty="0">
                <a:solidFill>
                  <a:schemeClr val="bg1"/>
                </a:solidFill>
              </a:rPr>
              <a:t>54.4%</a:t>
            </a:r>
          </a:p>
        </p:txBody>
      </p:sp>
      <p:sp>
        <p:nvSpPr>
          <p:cNvPr id="31" name="TextBox 30"/>
          <p:cNvSpPr txBox="1"/>
          <p:nvPr/>
        </p:nvSpPr>
        <p:spPr>
          <a:xfrm>
            <a:off x="8469630" y="3625196"/>
            <a:ext cx="1005840" cy="520072"/>
          </a:xfrm>
          <a:prstGeom prst="rect">
            <a:avLst/>
          </a:prstGeom>
          <a:noFill/>
        </p:spPr>
        <p:txBody>
          <a:bodyPr wrap="square" rtlCol="0" anchor="ctr">
            <a:noAutofit/>
          </a:bodyPr>
          <a:lstStyle/>
          <a:p>
            <a:pPr algn="ctr"/>
            <a:r>
              <a:rPr lang="en-GB" sz="1600" b="1" dirty="0">
                <a:solidFill>
                  <a:schemeClr val="bg1"/>
                </a:solidFill>
              </a:rPr>
              <a:t>53% </a:t>
            </a:r>
          </a:p>
          <a:p>
            <a:pPr algn="ctr"/>
            <a:r>
              <a:rPr lang="en-GB" sz="800" b="1" dirty="0">
                <a:solidFill>
                  <a:schemeClr val="bg1"/>
                </a:solidFill>
              </a:rPr>
              <a:t>(HR 0.47; 95% CI: 0.24, 0.92; p=0.023)</a:t>
            </a:r>
          </a:p>
        </p:txBody>
      </p:sp>
      <p:cxnSp>
        <p:nvCxnSpPr>
          <p:cNvPr id="44" name="Straight Connector 43"/>
          <p:cNvCxnSpPr/>
          <p:nvPr/>
        </p:nvCxnSpPr>
        <p:spPr>
          <a:xfrm>
            <a:off x="-1" y="4857509"/>
            <a:ext cx="586359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04788" y="2563889"/>
            <a:ext cx="5904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84118" y="4873675"/>
            <a:ext cx="1261159" cy="520072"/>
          </a:xfrm>
          <a:prstGeom prst="rect">
            <a:avLst/>
          </a:prstGeom>
          <a:noFill/>
        </p:spPr>
        <p:txBody>
          <a:bodyPr wrap="square" rtlCol="0" anchor="ctr">
            <a:noAutofit/>
          </a:bodyPr>
          <a:lstStyle/>
          <a:p>
            <a:pPr algn="ctr"/>
            <a:r>
              <a:rPr lang="en-GB" sz="1200" b="1" dirty="0"/>
              <a:t>PREVALENT</a:t>
            </a:r>
          </a:p>
        </p:txBody>
      </p:sp>
      <p:sp>
        <p:nvSpPr>
          <p:cNvPr id="48" name="TextBox 47"/>
          <p:cNvSpPr txBox="1"/>
          <p:nvPr/>
        </p:nvSpPr>
        <p:spPr>
          <a:xfrm>
            <a:off x="4189618" y="4873675"/>
            <a:ext cx="1261159" cy="520072"/>
          </a:xfrm>
          <a:prstGeom prst="rect">
            <a:avLst/>
          </a:prstGeom>
          <a:noFill/>
        </p:spPr>
        <p:txBody>
          <a:bodyPr wrap="square" rtlCol="0" anchor="ctr">
            <a:noAutofit/>
          </a:bodyPr>
          <a:lstStyle/>
          <a:p>
            <a:pPr algn="ctr"/>
            <a:r>
              <a:rPr lang="en-GB" sz="1200" b="1" dirty="0"/>
              <a:t>INCIDENT</a:t>
            </a:r>
          </a:p>
        </p:txBody>
      </p:sp>
      <p:sp>
        <p:nvSpPr>
          <p:cNvPr id="34" name="Freeform 33"/>
          <p:cNvSpPr/>
          <p:nvPr/>
        </p:nvSpPr>
        <p:spPr>
          <a:xfrm rot="16200000" flipH="1" flipV="1">
            <a:off x="8836274" y="2214787"/>
            <a:ext cx="288000" cy="1008000"/>
          </a:xfrm>
          <a:custGeom>
            <a:avLst/>
            <a:gdLst>
              <a:gd name="connsiteX0" fmla="*/ 0 w 288000"/>
              <a:gd name="connsiteY0" fmla="*/ 1014644 h 1014644"/>
              <a:gd name="connsiteX1" fmla="*/ 0 w 288000"/>
              <a:gd name="connsiteY1" fmla="*/ 0 h 1014644"/>
              <a:gd name="connsiteX2" fmla="*/ 187514 w 288000"/>
              <a:gd name="connsiteY2" fmla="*/ 0 h 1014644"/>
              <a:gd name="connsiteX3" fmla="*/ 288000 w 288000"/>
              <a:gd name="connsiteY3" fmla="*/ 1014644 h 1014644"/>
            </a:gdLst>
            <a:ahLst/>
            <a:cxnLst>
              <a:cxn ang="0">
                <a:pos x="connsiteX0" y="connsiteY0"/>
              </a:cxn>
              <a:cxn ang="0">
                <a:pos x="connsiteX1" y="connsiteY1"/>
              </a:cxn>
              <a:cxn ang="0">
                <a:pos x="connsiteX2" y="connsiteY2"/>
              </a:cxn>
              <a:cxn ang="0">
                <a:pos x="connsiteX3" y="connsiteY3"/>
              </a:cxn>
            </a:cxnLst>
            <a:rect l="l" t="t" r="r" b="b"/>
            <a:pathLst>
              <a:path w="288000" h="1014644">
                <a:moveTo>
                  <a:pt x="0" y="1014644"/>
                </a:moveTo>
                <a:lnTo>
                  <a:pt x="0" y="0"/>
                </a:lnTo>
                <a:lnTo>
                  <a:pt x="187514" y="0"/>
                </a:lnTo>
                <a:lnTo>
                  <a:pt x="288000" y="1014644"/>
                </a:lnTo>
                <a:close/>
              </a:path>
            </a:pathLst>
          </a:custGeom>
          <a:solidFill>
            <a:schemeClr val="accent1">
              <a:lumMod val="5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p>
        </p:txBody>
      </p:sp>
      <p:sp>
        <p:nvSpPr>
          <p:cNvPr id="49" name="Freeform 48"/>
          <p:cNvSpPr/>
          <p:nvPr/>
        </p:nvSpPr>
        <p:spPr>
          <a:xfrm rot="16200000" flipH="1" flipV="1">
            <a:off x="10650923" y="2210673"/>
            <a:ext cx="288000" cy="1004400"/>
          </a:xfrm>
          <a:custGeom>
            <a:avLst/>
            <a:gdLst>
              <a:gd name="connsiteX0" fmla="*/ 0 w 288000"/>
              <a:gd name="connsiteY0" fmla="*/ 1014644 h 1014644"/>
              <a:gd name="connsiteX1" fmla="*/ 0 w 288000"/>
              <a:gd name="connsiteY1" fmla="*/ 0 h 1014644"/>
              <a:gd name="connsiteX2" fmla="*/ 187514 w 288000"/>
              <a:gd name="connsiteY2" fmla="*/ 0 h 1014644"/>
              <a:gd name="connsiteX3" fmla="*/ 288000 w 288000"/>
              <a:gd name="connsiteY3" fmla="*/ 1014644 h 1014644"/>
            </a:gdLst>
            <a:ahLst/>
            <a:cxnLst>
              <a:cxn ang="0">
                <a:pos x="connsiteX0" y="connsiteY0"/>
              </a:cxn>
              <a:cxn ang="0">
                <a:pos x="connsiteX1" y="connsiteY1"/>
              </a:cxn>
              <a:cxn ang="0">
                <a:pos x="connsiteX2" y="connsiteY2"/>
              </a:cxn>
              <a:cxn ang="0">
                <a:pos x="connsiteX3" y="connsiteY3"/>
              </a:cxn>
            </a:cxnLst>
            <a:rect l="l" t="t" r="r" b="b"/>
            <a:pathLst>
              <a:path w="288000" h="1014644">
                <a:moveTo>
                  <a:pt x="0" y="1014644"/>
                </a:moveTo>
                <a:lnTo>
                  <a:pt x="0" y="0"/>
                </a:lnTo>
                <a:lnTo>
                  <a:pt x="187514" y="0"/>
                </a:lnTo>
                <a:lnTo>
                  <a:pt x="288000" y="1014644"/>
                </a:lnTo>
                <a:close/>
              </a:path>
            </a:pathLst>
          </a:custGeom>
          <a:solidFill>
            <a:schemeClr val="accent1">
              <a:lumMod val="5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p>
        </p:txBody>
      </p:sp>
      <p:sp>
        <p:nvSpPr>
          <p:cNvPr id="33"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28" name="Group 27">
            <a:extLst>
              <a:ext uri="{FF2B5EF4-FFF2-40B4-BE49-F238E27FC236}">
                <a16:creationId xmlns:a16="http://schemas.microsoft.com/office/drawing/2014/main" id="{66C16435-1046-457C-8713-84FA37AAD555}"/>
              </a:ext>
            </a:extLst>
          </p:cNvPr>
          <p:cNvGrpSpPr/>
          <p:nvPr/>
        </p:nvGrpSpPr>
        <p:grpSpPr>
          <a:xfrm>
            <a:off x="0" y="970050"/>
            <a:ext cx="12192000" cy="196535"/>
            <a:chOff x="947095" y="911184"/>
            <a:chExt cx="4757379" cy="210033"/>
          </a:xfrm>
        </p:grpSpPr>
        <p:sp>
          <p:nvSpPr>
            <p:cNvPr id="37" name="Rectangle 36">
              <a:extLst>
                <a:ext uri="{FF2B5EF4-FFF2-40B4-BE49-F238E27FC236}">
                  <a16:creationId xmlns:a16="http://schemas.microsoft.com/office/drawing/2014/main" id="{64C945C2-B1B8-488F-9DB7-8B37B7BD82DD}"/>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3" name="Rectangle 42">
              <a:extLst>
                <a:ext uri="{FF2B5EF4-FFF2-40B4-BE49-F238E27FC236}">
                  <a16:creationId xmlns:a16="http://schemas.microsoft.com/office/drawing/2014/main" id="{2B719B99-966C-4067-B3FF-9FD9690ACAD4}"/>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0" name="Rectangle 49">
              <a:extLst>
                <a:ext uri="{FF2B5EF4-FFF2-40B4-BE49-F238E27FC236}">
                  <a16:creationId xmlns:a16="http://schemas.microsoft.com/office/drawing/2014/main" id="{735E46B2-9757-4C8A-B576-B07BC0B43416}"/>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551597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Macitentan safety profile</a:t>
            </a:r>
          </a:p>
        </p:txBody>
      </p:sp>
      <p:sp>
        <p:nvSpPr>
          <p:cNvPr id="42" name="Text Placeholder 41"/>
          <p:cNvSpPr>
            <a:spLocks noGrp="1"/>
          </p:cNvSpPr>
          <p:nvPr>
            <p:ph type="body" sz="quarter" idx="16"/>
          </p:nvPr>
        </p:nvSpPr>
        <p:spPr/>
        <p:txBody>
          <a:bodyPr/>
          <a:lstStyle/>
          <a:p>
            <a:r>
              <a:rPr lang="fr-FR" b="1" dirty="0"/>
              <a:t>References: 1</a:t>
            </a:r>
            <a:r>
              <a:rPr lang="fr-FR" dirty="0"/>
              <a:t>. Pulido et al. N Engl J Med. 2013;369(9):809-18. </a:t>
            </a:r>
            <a:r>
              <a:rPr lang="fr-FR" b="1" dirty="0"/>
              <a:t>2.</a:t>
            </a:r>
            <a:r>
              <a:rPr lang="fr-FR" dirty="0"/>
              <a:t> Actelion Pharmaceuticals Ltd. SERAPHIN (A- 055-302) Clinical study report. Data on file. 2012.</a:t>
            </a:r>
          </a:p>
        </p:txBody>
      </p:sp>
      <p:sp>
        <p:nvSpPr>
          <p:cNvPr id="8" name="TextBox 7"/>
          <p:cNvSpPr txBox="1"/>
          <p:nvPr/>
        </p:nvSpPr>
        <p:spPr>
          <a:xfrm>
            <a:off x="5458138" y="1573962"/>
            <a:ext cx="6597872" cy="561696"/>
          </a:xfrm>
          <a:prstGeom prst="rect">
            <a:avLst/>
          </a:prstGeom>
          <a:solidFill>
            <a:schemeClr val="bg1">
              <a:lumMod val="95000"/>
            </a:schemeClr>
          </a:solidFill>
        </p:spPr>
        <p:txBody>
          <a:bodyPr wrap="square" lIns="0" rtlCol="0" anchor="t">
            <a:noAutofit/>
          </a:bodyPr>
          <a:lstStyle/>
          <a:p>
            <a:r>
              <a:rPr lang="en-GB" sz="1400" b="1" dirty="0"/>
              <a:t>Most common adverse events experienced more frequently with                                         MACITENTAN vs PLACEBO</a:t>
            </a:r>
            <a:r>
              <a:rPr lang="en-GB" sz="1400" b="1" baseline="30000" dirty="0"/>
              <a:t>1-2</a:t>
            </a:r>
            <a:r>
              <a:rPr lang="en-GB" sz="1400" b="1" dirty="0"/>
              <a:t> </a:t>
            </a:r>
            <a:endParaRPr lang="en-GB" sz="1400" b="1" baseline="30000" dirty="0"/>
          </a:p>
          <a:p>
            <a:endParaRPr lang="en-GB" sz="1400" b="1" dirty="0"/>
          </a:p>
        </p:txBody>
      </p:sp>
      <p:graphicFrame>
        <p:nvGraphicFramePr>
          <p:cNvPr id="2" name="Table 1"/>
          <p:cNvGraphicFramePr>
            <a:graphicFrameLocks noGrp="1"/>
          </p:cNvGraphicFramePr>
          <p:nvPr>
            <p:extLst>
              <p:ext uri="{D42A27DB-BD31-4B8C-83A1-F6EECF244321}">
                <p14:modId xmlns:p14="http://schemas.microsoft.com/office/powerpoint/2010/main" val="4087390539"/>
              </p:ext>
            </p:extLst>
          </p:nvPr>
        </p:nvGraphicFramePr>
        <p:xfrm>
          <a:off x="5482233" y="2166107"/>
          <a:ext cx="6601913" cy="3132000"/>
        </p:xfrm>
        <a:graphic>
          <a:graphicData uri="http://schemas.openxmlformats.org/drawingml/2006/table">
            <a:tbl>
              <a:tblPr firstRow="1" bandRow="1">
                <a:tableStyleId>{7DF18680-E054-41AD-8BC1-D1AEF772440D}</a:tableStyleId>
              </a:tblPr>
              <a:tblGrid>
                <a:gridCol w="2451945">
                  <a:extLst>
                    <a:ext uri="{9D8B030D-6E8A-4147-A177-3AD203B41FA5}">
                      <a16:colId xmlns:a16="http://schemas.microsoft.com/office/drawing/2014/main" val="1950004430"/>
                    </a:ext>
                  </a:extLst>
                </a:gridCol>
                <a:gridCol w="2108561">
                  <a:extLst>
                    <a:ext uri="{9D8B030D-6E8A-4147-A177-3AD203B41FA5}">
                      <a16:colId xmlns:a16="http://schemas.microsoft.com/office/drawing/2014/main" val="2821748271"/>
                    </a:ext>
                  </a:extLst>
                </a:gridCol>
                <a:gridCol w="2041407">
                  <a:extLst>
                    <a:ext uri="{9D8B030D-6E8A-4147-A177-3AD203B41FA5}">
                      <a16:colId xmlns:a16="http://schemas.microsoft.com/office/drawing/2014/main" val="986942419"/>
                    </a:ext>
                  </a:extLst>
                </a:gridCol>
              </a:tblGrid>
              <a:tr h="540000">
                <a:tc>
                  <a:txBody>
                    <a:bodyPr/>
                    <a:lstStyle/>
                    <a:p>
                      <a:r>
                        <a:rPr lang="en-GB" sz="1400" b="1" dirty="0">
                          <a:solidFill>
                            <a:schemeClr val="tx1"/>
                          </a:solidFill>
                        </a:rPr>
                        <a:t>Common Adverse Event</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MACITENTAN </a:t>
                      </a:r>
                      <a:endParaRPr lang="en-GB" sz="1400" b="1" baseline="30000" dirty="0">
                        <a:solidFill>
                          <a:schemeClr val="bg1"/>
                        </a:solidFill>
                      </a:endParaRP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PLACEBO</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4271510527"/>
                  </a:ext>
                </a:extLst>
              </a:tr>
              <a:tr h="432000">
                <a:tc>
                  <a:txBody>
                    <a:bodyPr/>
                    <a:lstStyle/>
                    <a:p>
                      <a:pPr algn="l"/>
                      <a:r>
                        <a:rPr lang="en-GB" sz="1400" b="1" dirty="0">
                          <a:solidFill>
                            <a:schemeClr val="tx1"/>
                          </a:solidFill>
                        </a:rPr>
                        <a:t>Nasopharyngitis</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a:solidFill>
                            <a:schemeClr val="bg1"/>
                          </a:solidFill>
                        </a:rPr>
                        <a:t>14.0%</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10.4%</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578542502"/>
                  </a:ext>
                </a:extLst>
              </a:tr>
              <a:tr h="432000">
                <a:tc>
                  <a:txBody>
                    <a:bodyPr/>
                    <a:lstStyle/>
                    <a:p>
                      <a:pPr algn="l"/>
                      <a:r>
                        <a:rPr lang="en-GB" sz="1400" b="1" dirty="0">
                          <a:solidFill>
                            <a:schemeClr val="tx1"/>
                          </a:solidFill>
                        </a:rPr>
                        <a:t>Headache</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a:solidFill>
                            <a:schemeClr val="bg1"/>
                          </a:solidFill>
                        </a:rPr>
                        <a:t>13.6%</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8.8%</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543359203"/>
                  </a:ext>
                </a:extLst>
              </a:tr>
              <a:tr h="432000">
                <a:tc>
                  <a:txBody>
                    <a:bodyPr/>
                    <a:lstStyle/>
                    <a:p>
                      <a:pPr algn="l"/>
                      <a:r>
                        <a:rPr lang="en-GB" sz="1400" b="1" dirty="0">
                          <a:solidFill>
                            <a:schemeClr val="tx1"/>
                          </a:solidFill>
                        </a:rPr>
                        <a:t>Anaemia</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a:solidFill>
                            <a:schemeClr val="bg1"/>
                          </a:solidFill>
                        </a:rPr>
                        <a:t>13.2%</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3.2%</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2981654"/>
                  </a:ext>
                </a:extLst>
              </a:tr>
              <a:tr h="432000">
                <a:tc>
                  <a:txBody>
                    <a:bodyPr/>
                    <a:lstStyle/>
                    <a:p>
                      <a:pPr algn="l"/>
                      <a:r>
                        <a:rPr lang="en-GB" sz="1400" b="1" dirty="0">
                          <a:solidFill>
                            <a:schemeClr val="tx1"/>
                          </a:solidFill>
                        </a:rPr>
                        <a:t>Bronchitis</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a:solidFill>
                            <a:schemeClr val="bg1"/>
                          </a:solidFill>
                        </a:rPr>
                        <a:t>11.6%</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5.6%</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063541615"/>
                  </a:ext>
                </a:extLst>
              </a:tr>
              <a:tr h="432000">
                <a:tc>
                  <a:txBody>
                    <a:bodyPr/>
                    <a:lstStyle/>
                    <a:p>
                      <a:pPr algn="l"/>
                      <a:r>
                        <a:rPr lang="en-GB" sz="1400" b="1" dirty="0">
                          <a:solidFill>
                            <a:schemeClr val="tx1"/>
                          </a:solidFill>
                        </a:rPr>
                        <a:t>Urinary tract</a:t>
                      </a:r>
                      <a:r>
                        <a:rPr lang="en-GB" sz="1400" b="1" baseline="0" dirty="0">
                          <a:solidFill>
                            <a:schemeClr val="tx1"/>
                          </a:solidFill>
                        </a:rPr>
                        <a:t> infections</a:t>
                      </a:r>
                      <a:endParaRPr lang="en-GB" sz="1400" b="1" dirty="0">
                        <a:solidFill>
                          <a:schemeClr val="tx1"/>
                        </a:solidFill>
                      </a:endParaRP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a:solidFill>
                            <a:schemeClr val="bg1"/>
                          </a:solidFill>
                        </a:rPr>
                        <a:t>8.7%</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5.6%</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2524728909"/>
                  </a:ext>
                </a:extLst>
              </a:tr>
              <a:tr h="432000">
                <a:tc>
                  <a:txBody>
                    <a:bodyPr/>
                    <a:lstStyle/>
                    <a:p>
                      <a:pPr algn="l"/>
                      <a:r>
                        <a:rPr lang="en-GB" sz="1400" b="1" dirty="0">
                          <a:solidFill>
                            <a:schemeClr val="tx1"/>
                          </a:solidFill>
                        </a:rPr>
                        <a:t>Influenza</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a:solidFill>
                            <a:schemeClr val="bg1"/>
                          </a:solidFill>
                        </a:rPr>
                        <a:t>5.8%</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1.6%</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4005815738"/>
                  </a:ext>
                </a:extLst>
              </a:tr>
            </a:tbl>
          </a:graphicData>
        </a:graphic>
      </p:graphicFrame>
      <p:grpSp>
        <p:nvGrpSpPr>
          <p:cNvPr id="21" name="Group 20"/>
          <p:cNvGrpSpPr/>
          <p:nvPr/>
        </p:nvGrpSpPr>
        <p:grpSpPr>
          <a:xfrm>
            <a:off x="0" y="1341438"/>
            <a:ext cx="5292090" cy="4583112"/>
            <a:chOff x="0" y="1341438"/>
            <a:chExt cx="5292090" cy="4583112"/>
          </a:xfrm>
        </p:grpSpPr>
        <p:sp>
          <p:nvSpPr>
            <p:cNvPr id="20" name="Snip Single Corner Rectangle 19"/>
            <p:cNvSpPr/>
            <p:nvPr/>
          </p:nvSpPr>
          <p:spPr>
            <a:xfrm flipV="1">
              <a:off x="0" y="1341438"/>
              <a:ext cx="5292090" cy="4583112"/>
            </a:xfrm>
            <a:prstGeom prst="snip1Rect">
              <a:avLst>
                <a:gd name="adj" fmla="val 1088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6" name="TextBox 55"/>
            <p:cNvSpPr txBox="1"/>
            <p:nvPr/>
          </p:nvSpPr>
          <p:spPr>
            <a:xfrm>
              <a:off x="2121080" y="2203692"/>
              <a:ext cx="3171010" cy="1222897"/>
            </a:xfrm>
            <a:prstGeom prst="rect">
              <a:avLst/>
            </a:prstGeom>
            <a:noFill/>
          </p:spPr>
          <p:txBody>
            <a:bodyPr wrap="square" rtlCol="0" anchor="t">
              <a:noAutofit/>
            </a:bodyPr>
            <a:lstStyle/>
            <a:p>
              <a:r>
                <a:rPr lang="en-GB" sz="1400" dirty="0"/>
                <a:t>The proportion of patients discontinuing medication due to an adverse event was                                  </a:t>
              </a:r>
              <a:r>
                <a:rPr lang="en-GB" sz="1400" b="1" dirty="0">
                  <a:solidFill>
                    <a:schemeClr val="bg2"/>
                  </a:solidFill>
                </a:rPr>
                <a:t>10.7% in MACITENTAN group </a:t>
              </a:r>
              <a:r>
                <a:rPr lang="en-GB" sz="1400" b="1" dirty="0"/>
                <a:t>vs</a:t>
              </a:r>
              <a:r>
                <a:rPr lang="en-GB" sz="1400" b="1" dirty="0">
                  <a:solidFill>
                    <a:schemeClr val="bg2"/>
                  </a:solidFill>
                </a:rPr>
                <a:t> </a:t>
              </a:r>
              <a:r>
                <a:rPr lang="en-GB" sz="1400" b="1" dirty="0">
                  <a:solidFill>
                    <a:schemeClr val="tx1">
                      <a:lumMod val="75000"/>
                      <a:lumOff val="25000"/>
                    </a:schemeClr>
                  </a:solidFill>
                </a:rPr>
                <a:t>12.4</a:t>
              </a:r>
              <a:r>
                <a:rPr lang="en-GB" sz="1400" b="1" dirty="0"/>
                <a:t>% in PLACEBO group</a:t>
              </a:r>
              <a:r>
                <a:rPr lang="en-GB" sz="1400" b="1" baseline="30000" dirty="0"/>
                <a:t>1-2</a:t>
              </a:r>
              <a:endParaRPr lang="en-GB" sz="1400" b="1" dirty="0"/>
            </a:p>
          </p:txBody>
        </p:sp>
        <p:grpSp>
          <p:nvGrpSpPr>
            <p:cNvPr id="7" name="Group 4"/>
            <p:cNvGrpSpPr>
              <a:grpSpLocks noChangeAspect="1"/>
            </p:cNvGrpSpPr>
            <p:nvPr/>
          </p:nvGrpSpPr>
          <p:grpSpPr bwMode="auto">
            <a:xfrm>
              <a:off x="0" y="4172530"/>
              <a:ext cx="3759200" cy="1014552"/>
              <a:chOff x="0" y="2482"/>
              <a:chExt cx="2368" cy="753"/>
            </a:xfrm>
          </p:grpSpPr>
          <p:sp>
            <p:nvSpPr>
              <p:cNvPr id="14" name="Rectangle 5"/>
              <p:cNvSpPr>
                <a:spLocks noChangeArrowheads="1"/>
              </p:cNvSpPr>
              <p:nvPr/>
            </p:nvSpPr>
            <p:spPr bwMode="auto">
              <a:xfrm>
                <a:off x="0" y="2482"/>
                <a:ext cx="2044" cy="337"/>
              </a:xfrm>
              <a:prstGeom prst="rect">
                <a:avLst/>
              </a:prstGeom>
              <a:solidFill>
                <a:srgbClr val="7B85BD"/>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Rectangle 6"/>
              <p:cNvSpPr>
                <a:spLocks noChangeArrowheads="1"/>
              </p:cNvSpPr>
              <p:nvPr/>
            </p:nvSpPr>
            <p:spPr bwMode="auto">
              <a:xfrm>
                <a:off x="0" y="2894"/>
                <a:ext cx="2368" cy="341"/>
              </a:xfrm>
              <a:prstGeom prst="rect">
                <a:avLst/>
              </a:prstGeom>
              <a:solidFill>
                <a:schemeClr val="tx2">
                  <a:lumMod val="50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7" name="Rectangle 16"/>
            <p:cNvSpPr/>
            <p:nvPr/>
          </p:nvSpPr>
          <p:spPr>
            <a:xfrm>
              <a:off x="332984" y="5217902"/>
              <a:ext cx="3426216" cy="246221"/>
            </a:xfrm>
            <a:prstGeom prst="rect">
              <a:avLst/>
            </a:prstGeom>
          </p:spPr>
          <p:txBody>
            <a:bodyPr wrap="square">
              <a:spAutoFit/>
            </a:bodyPr>
            <a:lstStyle/>
            <a:p>
              <a:r>
                <a:rPr lang="en-GB" sz="1000" dirty="0"/>
                <a:t>Patients discontinuing medication (%) </a:t>
              </a:r>
            </a:p>
          </p:txBody>
        </p:sp>
        <p:sp>
          <p:nvSpPr>
            <p:cNvPr id="27" name="TextBox 26"/>
            <p:cNvSpPr txBox="1"/>
            <p:nvPr/>
          </p:nvSpPr>
          <p:spPr>
            <a:xfrm>
              <a:off x="2181594" y="4164057"/>
              <a:ext cx="1060760" cy="459445"/>
            </a:xfrm>
            <a:prstGeom prst="rect">
              <a:avLst/>
            </a:prstGeom>
            <a:noFill/>
          </p:spPr>
          <p:txBody>
            <a:bodyPr wrap="square" lIns="108000" rtlCol="0" anchor="ctr" anchorCtr="0">
              <a:noAutofit/>
            </a:bodyPr>
            <a:lstStyle/>
            <a:p>
              <a:pPr algn="r"/>
              <a:r>
                <a:rPr lang="en-GB" sz="1600" b="1" dirty="0">
                  <a:solidFill>
                    <a:schemeClr val="bg1"/>
                  </a:solidFill>
                </a:rPr>
                <a:t>10.7%</a:t>
              </a:r>
              <a:endParaRPr lang="en-GB" sz="1600" b="1" baseline="30000" dirty="0">
                <a:solidFill>
                  <a:schemeClr val="bg1"/>
                </a:solidFill>
              </a:endParaRPr>
            </a:p>
          </p:txBody>
        </p:sp>
        <p:sp>
          <p:nvSpPr>
            <p:cNvPr id="28" name="TextBox 27"/>
            <p:cNvSpPr txBox="1"/>
            <p:nvPr/>
          </p:nvSpPr>
          <p:spPr>
            <a:xfrm>
              <a:off x="2665674" y="4727636"/>
              <a:ext cx="1060760" cy="459445"/>
            </a:xfrm>
            <a:prstGeom prst="rect">
              <a:avLst/>
            </a:prstGeom>
            <a:noFill/>
          </p:spPr>
          <p:txBody>
            <a:bodyPr wrap="square" lIns="108000" rtlCol="0" anchor="ctr" anchorCtr="0">
              <a:noAutofit/>
            </a:bodyPr>
            <a:lstStyle/>
            <a:p>
              <a:pPr algn="r"/>
              <a:r>
                <a:rPr lang="en-GB" sz="1600" b="1" dirty="0">
                  <a:solidFill>
                    <a:schemeClr val="bg1"/>
                  </a:solidFill>
                </a:rPr>
                <a:t>12.4%</a:t>
              </a:r>
              <a:endParaRPr lang="en-GB" sz="1600" b="1" baseline="30000" dirty="0">
                <a:solidFill>
                  <a:schemeClr val="bg1"/>
                </a:solidFill>
              </a:endParaRPr>
            </a:p>
          </p:txBody>
        </p:sp>
        <p:sp>
          <p:nvSpPr>
            <p:cNvPr id="29" name="TextBox 28"/>
            <p:cNvSpPr txBox="1"/>
            <p:nvPr/>
          </p:nvSpPr>
          <p:spPr>
            <a:xfrm>
              <a:off x="315726" y="4197876"/>
              <a:ext cx="1245533" cy="416834"/>
            </a:xfrm>
            <a:prstGeom prst="rect">
              <a:avLst/>
            </a:prstGeom>
            <a:noFill/>
          </p:spPr>
          <p:txBody>
            <a:bodyPr wrap="square" lIns="108000" rtlCol="0" anchor="ctr" anchorCtr="0">
              <a:noAutofit/>
            </a:bodyPr>
            <a:lstStyle/>
            <a:p>
              <a:r>
                <a:rPr lang="en-GB" sz="1200" b="1" dirty="0">
                  <a:solidFill>
                    <a:schemeClr val="bg1"/>
                  </a:solidFill>
                </a:rPr>
                <a:t>MACITENTAN</a:t>
              </a:r>
              <a:endParaRPr lang="en-GB" sz="1200" b="1" baseline="30000" dirty="0">
                <a:solidFill>
                  <a:schemeClr val="bg1"/>
                </a:solidFill>
              </a:endParaRPr>
            </a:p>
          </p:txBody>
        </p:sp>
        <p:sp>
          <p:nvSpPr>
            <p:cNvPr id="30" name="TextBox 29"/>
            <p:cNvSpPr txBox="1"/>
            <p:nvPr/>
          </p:nvSpPr>
          <p:spPr>
            <a:xfrm>
              <a:off x="315727" y="4737307"/>
              <a:ext cx="1060760" cy="440981"/>
            </a:xfrm>
            <a:prstGeom prst="rect">
              <a:avLst/>
            </a:prstGeom>
            <a:noFill/>
          </p:spPr>
          <p:txBody>
            <a:bodyPr wrap="square" lIns="108000" rtlCol="0" anchor="ctr" anchorCtr="0">
              <a:noAutofit/>
            </a:bodyPr>
            <a:lstStyle/>
            <a:p>
              <a:r>
                <a:rPr lang="en-GB" sz="1200" b="1" dirty="0">
                  <a:solidFill>
                    <a:schemeClr val="bg1"/>
                  </a:solidFill>
                </a:rPr>
                <a:t>PLACEBO </a:t>
              </a:r>
              <a:endParaRPr lang="en-GB" sz="1200" b="1" baseline="30000" dirty="0">
                <a:solidFill>
                  <a:schemeClr val="bg1"/>
                </a:solidFill>
              </a:endParaRPr>
            </a:p>
          </p:txBody>
        </p:sp>
        <p:grpSp>
          <p:nvGrpSpPr>
            <p:cNvPr id="19" name="Group 18"/>
            <p:cNvGrpSpPr/>
            <p:nvPr/>
          </p:nvGrpSpPr>
          <p:grpSpPr>
            <a:xfrm>
              <a:off x="759179" y="2451016"/>
              <a:ext cx="802081" cy="611938"/>
              <a:chOff x="1659545" y="1822113"/>
              <a:chExt cx="428711" cy="327080"/>
            </a:xfrm>
          </p:grpSpPr>
          <p:sp>
            <p:nvSpPr>
              <p:cNvPr id="38" name="Freeform 39">
                <a:extLst>
                  <a:ext uri="{FF2B5EF4-FFF2-40B4-BE49-F238E27FC236}">
                    <a16:creationId xmlns:a16="http://schemas.microsoft.com/office/drawing/2014/main" id="{1C5A35AE-1DC2-4B93-BFD5-A27771BEEE12}"/>
                  </a:ext>
                </a:extLst>
              </p:cNvPr>
              <p:cNvSpPr>
                <a:spLocks noEditPoints="1"/>
              </p:cNvSpPr>
              <p:nvPr/>
            </p:nvSpPr>
            <p:spPr bwMode="auto">
              <a:xfrm>
                <a:off x="1761176" y="1822113"/>
                <a:ext cx="327080" cy="327080"/>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accent4"/>
              </a:solidFill>
              <a:ln w="9525">
                <a:noFill/>
                <a:round/>
                <a:headEnd/>
                <a:tailEnd/>
              </a:ln>
              <a:effectLst/>
            </p:spPr>
            <p:txBody>
              <a:bodyPr/>
              <a:lstStyle/>
              <a:p>
                <a:endParaRPr lang="en-GB" dirty="0"/>
              </a:p>
            </p:txBody>
          </p:sp>
          <p:sp>
            <p:nvSpPr>
              <p:cNvPr id="39" name="Freeform 95">
                <a:extLst>
                  <a:ext uri="{FF2B5EF4-FFF2-40B4-BE49-F238E27FC236}">
                    <a16:creationId xmlns:a16="http://schemas.microsoft.com/office/drawing/2014/main" id="{B2BC7098-C078-42DD-8F6F-CE12C1B03B05}"/>
                  </a:ext>
                </a:extLst>
              </p:cNvPr>
              <p:cNvSpPr>
                <a:spLocks noEditPoints="1"/>
              </p:cNvSpPr>
              <p:nvPr/>
            </p:nvSpPr>
            <p:spPr bwMode="auto">
              <a:xfrm>
                <a:off x="1659545" y="1872955"/>
                <a:ext cx="265540" cy="265541"/>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accent1">
                  <a:alpha val="60000"/>
                </a:schemeClr>
              </a:solidFill>
              <a:ln w="9525">
                <a:noFill/>
                <a:round/>
                <a:headEnd/>
                <a:tailEnd/>
              </a:ln>
              <a:effectLst/>
            </p:spPr>
            <p:txBody>
              <a:bodyPr/>
              <a:lstStyle/>
              <a:p>
                <a:endParaRPr lang="en-GB" dirty="0"/>
              </a:p>
            </p:txBody>
          </p:sp>
        </p:grpSp>
        <p:sp>
          <p:nvSpPr>
            <p:cNvPr id="31" name="Freeform 5"/>
            <p:cNvSpPr>
              <a:spLocks noEditPoints="1"/>
            </p:cNvSpPr>
            <p:nvPr/>
          </p:nvSpPr>
          <p:spPr bwMode="auto">
            <a:xfrm rot="16200000">
              <a:off x="431155" y="2060242"/>
              <a:ext cx="1396068" cy="1393485"/>
            </a:xfrm>
            <a:custGeom>
              <a:avLst/>
              <a:gdLst>
                <a:gd name="T0" fmla="*/ 233 w 466"/>
                <a:gd name="T1" fmla="*/ 0 h 465"/>
                <a:gd name="T2" fmla="*/ 0 w 466"/>
                <a:gd name="T3" fmla="*/ 232 h 465"/>
                <a:gd name="T4" fmla="*/ 233 w 466"/>
                <a:gd name="T5" fmla="*/ 465 h 465"/>
                <a:gd name="T6" fmla="*/ 466 w 466"/>
                <a:gd name="T7" fmla="*/ 232 h 465"/>
                <a:gd name="T8" fmla="*/ 233 w 466"/>
                <a:gd name="T9" fmla="*/ 0 h 465"/>
                <a:gd name="T10" fmla="*/ 233 w 466"/>
                <a:gd name="T11" fmla="*/ 42 h 465"/>
                <a:gd name="T12" fmla="*/ 353 w 466"/>
                <a:gd name="T13" fmla="*/ 85 h 465"/>
                <a:gd name="T14" fmla="*/ 85 w 466"/>
                <a:gd name="T15" fmla="*/ 352 h 465"/>
                <a:gd name="T16" fmla="*/ 43 w 466"/>
                <a:gd name="T17" fmla="*/ 232 h 465"/>
                <a:gd name="T18" fmla="*/ 233 w 466"/>
                <a:gd name="T19" fmla="*/ 42 h 465"/>
                <a:gd name="T20" fmla="*/ 233 w 466"/>
                <a:gd name="T21" fmla="*/ 422 h 465"/>
                <a:gd name="T22" fmla="*/ 130 w 466"/>
                <a:gd name="T23" fmla="*/ 392 h 465"/>
                <a:gd name="T24" fmla="*/ 393 w 466"/>
                <a:gd name="T25" fmla="*/ 130 h 465"/>
                <a:gd name="T26" fmla="*/ 423 w 466"/>
                <a:gd name="T27" fmla="*/ 232 h 465"/>
                <a:gd name="T28" fmla="*/ 233 w 466"/>
                <a:gd name="T29" fmla="*/ 42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 h="465">
                  <a:moveTo>
                    <a:pt x="233" y="0"/>
                  </a:moveTo>
                  <a:cubicBezTo>
                    <a:pt x="105" y="0"/>
                    <a:pt x="0" y="104"/>
                    <a:pt x="0" y="232"/>
                  </a:cubicBezTo>
                  <a:cubicBezTo>
                    <a:pt x="0" y="361"/>
                    <a:pt x="105" y="465"/>
                    <a:pt x="233" y="465"/>
                  </a:cubicBezTo>
                  <a:cubicBezTo>
                    <a:pt x="361" y="465"/>
                    <a:pt x="466" y="361"/>
                    <a:pt x="466" y="232"/>
                  </a:cubicBezTo>
                  <a:cubicBezTo>
                    <a:pt x="466" y="104"/>
                    <a:pt x="361" y="0"/>
                    <a:pt x="233" y="0"/>
                  </a:cubicBezTo>
                  <a:close/>
                  <a:moveTo>
                    <a:pt x="233" y="42"/>
                  </a:moveTo>
                  <a:cubicBezTo>
                    <a:pt x="278" y="42"/>
                    <a:pt x="320" y="58"/>
                    <a:pt x="353" y="85"/>
                  </a:cubicBezTo>
                  <a:cubicBezTo>
                    <a:pt x="85" y="352"/>
                    <a:pt x="85" y="352"/>
                    <a:pt x="85" y="352"/>
                  </a:cubicBezTo>
                  <a:cubicBezTo>
                    <a:pt x="59" y="319"/>
                    <a:pt x="43" y="278"/>
                    <a:pt x="43" y="232"/>
                  </a:cubicBezTo>
                  <a:cubicBezTo>
                    <a:pt x="43" y="128"/>
                    <a:pt x="128" y="42"/>
                    <a:pt x="233" y="42"/>
                  </a:cubicBezTo>
                  <a:close/>
                  <a:moveTo>
                    <a:pt x="233" y="422"/>
                  </a:moveTo>
                  <a:cubicBezTo>
                    <a:pt x="195" y="422"/>
                    <a:pt x="160" y="411"/>
                    <a:pt x="130" y="392"/>
                  </a:cubicBezTo>
                  <a:cubicBezTo>
                    <a:pt x="393" y="130"/>
                    <a:pt x="393" y="130"/>
                    <a:pt x="393" y="130"/>
                  </a:cubicBezTo>
                  <a:cubicBezTo>
                    <a:pt x="412" y="159"/>
                    <a:pt x="423" y="195"/>
                    <a:pt x="423" y="232"/>
                  </a:cubicBezTo>
                  <a:cubicBezTo>
                    <a:pt x="423" y="337"/>
                    <a:pt x="338" y="422"/>
                    <a:pt x="233" y="422"/>
                  </a:cubicBezTo>
                  <a:close/>
                </a:path>
              </a:pathLst>
            </a:custGeom>
            <a:solidFill>
              <a:schemeClr val="tx1">
                <a:alpha val="27000"/>
              </a:schemeClr>
            </a:solidFill>
            <a:ln>
              <a:solidFill>
                <a:schemeClr val="tx1"/>
              </a:solidFill>
            </a:ln>
            <a:effectLst/>
          </p:spPr>
          <p:txBody>
            <a:bodyPr vert="horz" wrap="square" lIns="91440" tIns="45720" rIns="91440" bIns="45720" numCol="1" anchor="t" anchorCtr="0" compatLnSpc="1">
              <a:prstTxWarp prst="textNoShape">
                <a:avLst/>
              </a:prstTxWarp>
            </a:bodyPr>
            <a:lstStyle/>
            <a:p>
              <a:endParaRPr lang="en-GB" sz="1200" dirty="0"/>
            </a:p>
          </p:txBody>
        </p:sp>
      </p:grpSp>
      <p:sp>
        <p:nvSpPr>
          <p:cNvPr id="40" name="Isosceles Triangle 39"/>
          <p:cNvSpPr/>
          <p:nvPr/>
        </p:nvSpPr>
        <p:spPr>
          <a:xfrm flipV="1">
            <a:off x="9750347" y="2166107"/>
            <a:ext cx="212248" cy="3132000"/>
          </a:xfrm>
          <a:prstGeom prst="triangle">
            <a:avLst>
              <a:gd name="adj" fmla="val 0"/>
            </a:avLst>
          </a:prstGeom>
          <a:solidFill>
            <a:schemeClr val="tx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23" name="Group 22">
            <a:extLst>
              <a:ext uri="{FF2B5EF4-FFF2-40B4-BE49-F238E27FC236}">
                <a16:creationId xmlns:a16="http://schemas.microsoft.com/office/drawing/2014/main" id="{1A4C983A-5AC7-430D-9CDD-4CEDE1CC38EB}"/>
              </a:ext>
            </a:extLst>
          </p:cNvPr>
          <p:cNvGrpSpPr/>
          <p:nvPr/>
        </p:nvGrpSpPr>
        <p:grpSpPr>
          <a:xfrm>
            <a:off x="0" y="970050"/>
            <a:ext cx="12192000" cy="196535"/>
            <a:chOff x="947095" y="911184"/>
            <a:chExt cx="4757379" cy="210033"/>
          </a:xfrm>
        </p:grpSpPr>
        <p:sp>
          <p:nvSpPr>
            <p:cNvPr id="24" name="Rectangle 23">
              <a:extLst>
                <a:ext uri="{FF2B5EF4-FFF2-40B4-BE49-F238E27FC236}">
                  <a16:creationId xmlns:a16="http://schemas.microsoft.com/office/drawing/2014/main" id="{83B85919-1D33-4844-825F-2EDFD45BB282}"/>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6" name="Rectangle 25">
              <a:extLst>
                <a:ext uri="{FF2B5EF4-FFF2-40B4-BE49-F238E27FC236}">
                  <a16:creationId xmlns:a16="http://schemas.microsoft.com/office/drawing/2014/main" id="{2F4D1877-D3BE-485D-9E0F-26085F5BA1E3}"/>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2" name="Rectangle 31">
              <a:extLst>
                <a:ext uri="{FF2B5EF4-FFF2-40B4-BE49-F238E27FC236}">
                  <a16:creationId xmlns:a16="http://schemas.microsoft.com/office/drawing/2014/main" id="{56A60F0C-DCC6-49F7-A4BF-11E1E4A17E87}"/>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091735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Macitentan does not require any dose adjustments in</a:t>
            </a:r>
            <a:br>
              <a:rPr lang="en-GB" dirty="0"/>
            </a:br>
            <a:r>
              <a:rPr lang="en-GB" dirty="0"/>
              <a:t>patients with mild and moderate hepatic and renal impairment</a:t>
            </a:r>
            <a:r>
              <a:rPr lang="en-GB" baseline="30000" dirty="0"/>
              <a:t>1,2</a:t>
            </a:r>
            <a:r>
              <a:rPr lang="en-GB" dirty="0"/>
              <a:t> </a:t>
            </a:r>
          </a:p>
        </p:txBody>
      </p:sp>
      <p:sp>
        <p:nvSpPr>
          <p:cNvPr id="8" name="Text Placeholder 7"/>
          <p:cNvSpPr>
            <a:spLocks noGrp="1"/>
          </p:cNvSpPr>
          <p:nvPr>
            <p:ph type="body" sz="quarter" idx="16"/>
          </p:nvPr>
        </p:nvSpPr>
        <p:spPr/>
        <p:txBody>
          <a:bodyPr/>
          <a:lstStyle/>
          <a:p>
            <a:r>
              <a:rPr lang="en-GB" b="1" dirty="0"/>
              <a:t>References: 1. </a:t>
            </a:r>
            <a:r>
              <a:rPr lang="en-GB" dirty="0"/>
              <a:t>Opsumit® (macitentan) SmPC. 2018. </a:t>
            </a:r>
            <a:r>
              <a:rPr lang="en-GB" b="1" dirty="0"/>
              <a:t>2. </a:t>
            </a:r>
            <a:r>
              <a:rPr lang="en-GB" dirty="0"/>
              <a:t>Opsumit® (macitentan) USPI. Prescribing Information. 2017. </a:t>
            </a:r>
            <a:r>
              <a:rPr lang="en-GB" b="1" dirty="0"/>
              <a:t>3.</a:t>
            </a:r>
            <a:r>
              <a:rPr lang="en-GB" dirty="0"/>
              <a:t> </a:t>
            </a:r>
            <a:r>
              <a:rPr lang="da-DK" dirty="0"/>
              <a:t>Tracleer® (bosentan) SmPC. 2018. 4. </a:t>
            </a:r>
            <a:r>
              <a:rPr lang="en-GB" dirty="0"/>
              <a:t>Tracleer® (bosentan) USPI. Prescribing Information. 2017.</a:t>
            </a:r>
            <a:r>
              <a:rPr lang="da-DK" dirty="0"/>
              <a:t> </a:t>
            </a:r>
          </a:p>
        </p:txBody>
      </p:sp>
      <p:graphicFrame>
        <p:nvGraphicFramePr>
          <p:cNvPr id="7" name="Table 6"/>
          <p:cNvGraphicFramePr>
            <a:graphicFrameLocks noGrp="1"/>
          </p:cNvGraphicFramePr>
          <p:nvPr>
            <p:extLst>
              <p:ext uri="{D42A27DB-BD31-4B8C-83A1-F6EECF244321}">
                <p14:modId xmlns:p14="http://schemas.microsoft.com/office/powerpoint/2010/main" val="331729933"/>
              </p:ext>
            </p:extLst>
          </p:nvPr>
        </p:nvGraphicFramePr>
        <p:xfrm>
          <a:off x="0" y="1957099"/>
          <a:ext cx="12192001" cy="3718587"/>
        </p:xfrm>
        <a:graphic>
          <a:graphicData uri="http://schemas.openxmlformats.org/drawingml/2006/table">
            <a:tbl>
              <a:tblPr>
                <a:tableStyleId>{5C22544A-7EE6-4342-B048-85BDC9FD1C3A}</a:tableStyleId>
              </a:tblPr>
              <a:tblGrid>
                <a:gridCol w="2303609">
                  <a:extLst>
                    <a:ext uri="{9D8B030D-6E8A-4147-A177-3AD203B41FA5}">
                      <a16:colId xmlns:a16="http://schemas.microsoft.com/office/drawing/2014/main" val="816040730"/>
                    </a:ext>
                  </a:extLst>
                </a:gridCol>
                <a:gridCol w="4944196">
                  <a:extLst>
                    <a:ext uri="{9D8B030D-6E8A-4147-A177-3AD203B41FA5}">
                      <a16:colId xmlns:a16="http://schemas.microsoft.com/office/drawing/2014/main" val="3525014067"/>
                    </a:ext>
                  </a:extLst>
                </a:gridCol>
                <a:gridCol w="4944196">
                  <a:extLst>
                    <a:ext uri="{9D8B030D-6E8A-4147-A177-3AD203B41FA5}">
                      <a16:colId xmlns:a16="http://schemas.microsoft.com/office/drawing/2014/main" val="524382824"/>
                    </a:ext>
                  </a:extLst>
                </a:gridCol>
              </a:tblGrid>
              <a:tr h="533307">
                <a:tc>
                  <a:txBody>
                    <a:bodyPr/>
                    <a:lstStyle/>
                    <a:p>
                      <a:pPr algn="l"/>
                      <a:r>
                        <a:rPr lang="en-GB" sz="1400" b="1" dirty="0">
                          <a:solidFill>
                            <a:schemeClr val="tx1"/>
                          </a:solidFill>
                        </a:rPr>
                        <a:t>Special</a:t>
                      </a:r>
                      <a:r>
                        <a:rPr lang="en-GB" sz="1400" b="1" baseline="0" dirty="0">
                          <a:solidFill>
                            <a:schemeClr val="tx1"/>
                          </a:solidFill>
                        </a:rPr>
                        <a:t> population</a:t>
                      </a:r>
                      <a:endParaRPr lang="en-GB" sz="1400" b="1" dirty="0">
                        <a:solidFill>
                          <a:schemeClr val="tx1"/>
                        </a:solidFill>
                      </a:endParaRPr>
                    </a:p>
                  </a:txBody>
                  <a:tcPr marL="39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MACITENTAN</a:t>
                      </a:r>
                      <a:r>
                        <a:rPr lang="en-GB" sz="1400" b="1" baseline="30000" dirty="0">
                          <a:solidFill>
                            <a:schemeClr val="bg1"/>
                          </a:solidFill>
                        </a:rPr>
                        <a:t>1-2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BOSENTAN</a:t>
                      </a:r>
                      <a:r>
                        <a:rPr lang="en-GB" sz="1400" b="1" baseline="30000" dirty="0">
                          <a:solidFill>
                            <a:schemeClr val="bg1"/>
                          </a:solidFill>
                        </a:rPr>
                        <a:t>3-4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41371917"/>
                  </a:ext>
                </a:extLst>
              </a:tr>
              <a:tr h="1044000">
                <a:tc>
                  <a:txBody>
                    <a:bodyPr/>
                    <a:lstStyle/>
                    <a:p>
                      <a:pPr marL="0" indent="0" algn="l"/>
                      <a:r>
                        <a:rPr lang="en-GB" sz="1400" b="1" dirty="0">
                          <a:solidFill>
                            <a:schemeClr val="tx1"/>
                          </a:solidFill>
                        </a:rPr>
                        <a:t>Hepatic impairment</a:t>
                      </a:r>
                    </a:p>
                  </a:txBody>
                  <a:tcPr marL="39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0" algn="l">
                        <a:spcAft>
                          <a:spcPts val="1200"/>
                        </a:spcAft>
                        <a:buFont typeface="Arial" panose="020B0604020202020204" pitchFamily="34" charset="0"/>
                        <a:buNone/>
                      </a:pPr>
                      <a:r>
                        <a:rPr lang="en-GB" sz="1400" b="1" dirty="0">
                          <a:solidFill>
                            <a:schemeClr val="bg1"/>
                          </a:solidFill>
                        </a:rPr>
                        <a:t>No dose adjustments required for patients</a:t>
                      </a:r>
                      <a:r>
                        <a:rPr lang="en-GB" sz="1400" b="1" baseline="0" dirty="0">
                          <a:solidFill>
                            <a:schemeClr val="bg1"/>
                          </a:solidFill>
                        </a:rPr>
                        <a:t> with </a:t>
                      </a:r>
                      <a:r>
                        <a:rPr lang="en-GB" sz="1400" b="1" u="sng" baseline="0" dirty="0">
                          <a:solidFill>
                            <a:schemeClr val="bg1"/>
                          </a:solidFill>
                        </a:rPr>
                        <a:t>mild or moderate </a:t>
                      </a:r>
                      <a:r>
                        <a:rPr lang="en-GB" sz="1400" b="1" baseline="0" dirty="0">
                          <a:solidFill>
                            <a:schemeClr val="bg1"/>
                          </a:solidFill>
                        </a:rPr>
                        <a:t>hepatic impairment</a:t>
                      </a:r>
                    </a:p>
                    <a:p>
                      <a:pPr marL="180000" indent="0" algn="l">
                        <a:spcAft>
                          <a:spcPts val="1200"/>
                        </a:spcAft>
                        <a:buFont typeface="Arial" panose="020B0604020202020204" pitchFamily="34" charset="0"/>
                        <a:buNone/>
                      </a:pPr>
                      <a:r>
                        <a:rPr lang="en-GB" sz="1400" b="1" baseline="0" dirty="0">
                          <a:solidFill>
                            <a:schemeClr val="bg1"/>
                          </a:solidFill>
                        </a:rPr>
                        <a:t>Contraindicated in patients with </a:t>
                      </a:r>
                      <a:r>
                        <a:rPr lang="en-GB" sz="1400" b="1" u="sng" baseline="0" dirty="0">
                          <a:solidFill>
                            <a:schemeClr val="bg1"/>
                          </a:solidFill>
                        </a:rPr>
                        <a:t>severe</a:t>
                      </a:r>
                      <a:r>
                        <a:rPr lang="en-GB" sz="1400" b="1" baseline="0" dirty="0">
                          <a:solidFill>
                            <a:schemeClr val="bg1"/>
                          </a:solidFill>
                        </a:rPr>
                        <a:t> hepatic impairment</a:t>
                      </a:r>
                      <a:endParaRPr lang="en-GB" sz="1400" b="1" dirty="0">
                        <a:solidFill>
                          <a:schemeClr val="bg1"/>
                        </a:solidFill>
                      </a:endParaRPr>
                    </a:p>
                  </a:txBody>
                  <a:tcPr marL="648000" marR="43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180000" indent="0" algn="l">
                        <a:spcAft>
                          <a:spcPts val="1200"/>
                        </a:spcAft>
                        <a:buFont typeface="Arial" panose="020B0604020202020204" pitchFamily="34" charset="0"/>
                        <a:buNone/>
                      </a:pPr>
                      <a:r>
                        <a:rPr lang="en-GB" sz="1400" b="1" dirty="0">
                          <a:solidFill>
                            <a:schemeClr val="bg1"/>
                          </a:solidFill>
                        </a:rPr>
                        <a:t>No dose</a:t>
                      </a:r>
                      <a:r>
                        <a:rPr lang="en-GB" sz="1400" b="1" baseline="0" dirty="0">
                          <a:solidFill>
                            <a:schemeClr val="bg1"/>
                          </a:solidFill>
                        </a:rPr>
                        <a:t> adjustment needed for patients with </a:t>
                      </a:r>
                      <a:r>
                        <a:rPr lang="en-GB" sz="1400" b="1" u="sng" baseline="0" dirty="0">
                          <a:solidFill>
                            <a:schemeClr val="bg1"/>
                          </a:solidFill>
                        </a:rPr>
                        <a:t>mild</a:t>
                      </a:r>
                      <a:r>
                        <a:rPr lang="en-GB" sz="1400" b="1" baseline="0" dirty="0">
                          <a:solidFill>
                            <a:schemeClr val="bg1"/>
                          </a:solidFill>
                        </a:rPr>
                        <a:t> hepatic impairment</a:t>
                      </a:r>
                      <a:endParaRPr lang="en-GB" sz="1400" b="1" dirty="0">
                        <a:solidFill>
                          <a:schemeClr val="bg1"/>
                        </a:solidFill>
                      </a:endParaRPr>
                    </a:p>
                    <a:p>
                      <a:pPr marL="180000" indent="0" algn="l">
                        <a:spcAft>
                          <a:spcPts val="1200"/>
                        </a:spcAft>
                        <a:buFont typeface="Arial" panose="020B0604020202020204" pitchFamily="34" charset="0"/>
                        <a:buNone/>
                      </a:pPr>
                      <a:r>
                        <a:rPr lang="en-GB" sz="1400" b="1" dirty="0">
                          <a:solidFill>
                            <a:schemeClr val="bg1"/>
                          </a:solidFill>
                        </a:rPr>
                        <a:t>Contraindicated</a:t>
                      </a:r>
                      <a:r>
                        <a:rPr lang="en-GB" sz="1400" b="1" baseline="0" dirty="0">
                          <a:solidFill>
                            <a:schemeClr val="bg1"/>
                          </a:solidFill>
                        </a:rPr>
                        <a:t> in patients </a:t>
                      </a:r>
                      <a:r>
                        <a:rPr lang="en-GB" sz="1400" b="1" u="sng" baseline="0" dirty="0">
                          <a:solidFill>
                            <a:schemeClr val="bg1"/>
                          </a:solidFill>
                        </a:rPr>
                        <a:t>with moderate and severe</a:t>
                      </a:r>
                      <a:r>
                        <a:rPr lang="en-GB" sz="1400" b="1" baseline="0" dirty="0">
                          <a:solidFill>
                            <a:schemeClr val="bg1"/>
                          </a:solidFill>
                        </a:rPr>
                        <a:t> hepatic impairment </a:t>
                      </a:r>
                      <a:endParaRPr lang="en-GB" sz="1400" b="1" dirty="0">
                        <a:solidFill>
                          <a:schemeClr val="bg1"/>
                        </a:solidFill>
                      </a:endParaRPr>
                    </a:p>
                  </a:txBody>
                  <a:tcPr marL="648000" marR="43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367325613"/>
                  </a:ext>
                </a:extLst>
              </a:tr>
              <a:tr h="1044000">
                <a:tc>
                  <a:txBody>
                    <a:bodyPr/>
                    <a:lstStyle/>
                    <a:p>
                      <a:pPr marL="0" indent="0" algn="l"/>
                      <a:r>
                        <a:rPr lang="en-GB" sz="1400" b="1" dirty="0">
                          <a:solidFill>
                            <a:schemeClr val="tx1"/>
                          </a:solidFill>
                        </a:rPr>
                        <a:t>Renal impairment</a:t>
                      </a:r>
                    </a:p>
                  </a:txBody>
                  <a:tcPr marL="39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0" algn="l">
                        <a:spcAft>
                          <a:spcPts val="1200"/>
                        </a:spcAft>
                        <a:buFont typeface="Arial" panose="020B0604020202020204" pitchFamily="34" charset="0"/>
                        <a:buNone/>
                      </a:pPr>
                      <a:r>
                        <a:rPr lang="en-GB" sz="1400" b="1" dirty="0">
                          <a:solidFill>
                            <a:schemeClr val="bg1"/>
                          </a:solidFill>
                        </a:rPr>
                        <a:t>No</a:t>
                      </a:r>
                      <a:r>
                        <a:rPr lang="en-GB" sz="1400" b="1" baseline="0" dirty="0">
                          <a:solidFill>
                            <a:schemeClr val="bg1"/>
                          </a:solidFill>
                        </a:rPr>
                        <a:t> dose adjustments required in patients with renal impairment</a:t>
                      </a:r>
                      <a:endParaRPr lang="en-GB" sz="1400" b="1" dirty="0">
                        <a:solidFill>
                          <a:schemeClr val="bg1"/>
                        </a:solidFill>
                      </a:endParaRPr>
                    </a:p>
                  </a:txBody>
                  <a:tcPr marL="648000" marR="43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180000" indent="0" algn="l">
                        <a:spcAft>
                          <a:spcPts val="1200"/>
                        </a:spcAft>
                        <a:buFont typeface="Arial" panose="020B0604020202020204" pitchFamily="34" charset="0"/>
                        <a:buNone/>
                      </a:pPr>
                      <a:r>
                        <a:rPr lang="en-GB" sz="1400" b="1" dirty="0">
                          <a:solidFill>
                            <a:schemeClr val="bg1"/>
                          </a:solidFill>
                        </a:rPr>
                        <a:t>No dose adjustments</a:t>
                      </a:r>
                      <a:r>
                        <a:rPr lang="en-GB" sz="1400" b="1" baseline="0" dirty="0">
                          <a:solidFill>
                            <a:schemeClr val="bg1"/>
                          </a:solidFill>
                        </a:rPr>
                        <a:t> required in patients with renal impairment</a:t>
                      </a:r>
                      <a:endParaRPr lang="en-GB" sz="1400" b="1" dirty="0">
                        <a:solidFill>
                          <a:schemeClr val="bg1"/>
                        </a:solidFill>
                      </a:endParaRPr>
                    </a:p>
                  </a:txBody>
                  <a:tcPr marL="648000" marR="43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66013839"/>
                  </a:ext>
                </a:extLst>
              </a:tr>
              <a:tr h="1044000">
                <a:tc>
                  <a:txBody>
                    <a:bodyPr/>
                    <a:lstStyle/>
                    <a:p>
                      <a:pPr marL="0" indent="0" algn="l"/>
                      <a:r>
                        <a:rPr lang="en-GB" sz="1400" b="1" dirty="0">
                          <a:solidFill>
                            <a:schemeClr val="tx1"/>
                          </a:solidFill>
                        </a:rPr>
                        <a:t>Elderly (&gt;65 years)</a:t>
                      </a:r>
                    </a:p>
                  </a:txBody>
                  <a:tcPr marL="39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0" algn="l">
                        <a:spcAft>
                          <a:spcPts val="1200"/>
                        </a:spcAft>
                        <a:buFont typeface="Arial" panose="020B0604020202020204" pitchFamily="34" charset="0"/>
                        <a:buNone/>
                      </a:pPr>
                      <a:r>
                        <a:rPr lang="en-GB" sz="1400" b="1" dirty="0">
                          <a:solidFill>
                            <a:schemeClr val="bg1"/>
                          </a:solidFill>
                        </a:rPr>
                        <a:t>No dose</a:t>
                      </a:r>
                      <a:r>
                        <a:rPr lang="en-GB" sz="1400" b="1" baseline="0" dirty="0">
                          <a:solidFill>
                            <a:schemeClr val="bg1"/>
                          </a:solidFill>
                        </a:rPr>
                        <a:t> adjustments required</a:t>
                      </a:r>
                      <a:endParaRPr lang="en-GB" sz="1400" b="1" dirty="0">
                        <a:solidFill>
                          <a:schemeClr val="bg1"/>
                        </a:solidFill>
                      </a:endParaRPr>
                    </a:p>
                  </a:txBody>
                  <a:tcPr marL="648000" marR="43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180000" marR="0" lvl="0" indent="0" algn="l" defTabSz="121917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400" b="1" dirty="0">
                          <a:solidFill>
                            <a:schemeClr val="bg1"/>
                          </a:solidFill>
                        </a:rPr>
                        <a:t>No dose</a:t>
                      </a:r>
                      <a:r>
                        <a:rPr lang="en-GB" sz="1400" b="1" baseline="0" dirty="0">
                          <a:solidFill>
                            <a:schemeClr val="bg1"/>
                          </a:solidFill>
                        </a:rPr>
                        <a:t> adjustments required</a:t>
                      </a:r>
                      <a:endParaRPr lang="en-GB" sz="1400" b="1" dirty="0">
                        <a:solidFill>
                          <a:schemeClr val="bg1"/>
                        </a:solidFill>
                      </a:endParaRPr>
                    </a:p>
                  </a:txBody>
                  <a:tcPr marL="648000" marR="432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51906869"/>
                  </a:ext>
                </a:extLst>
              </a:tr>
            </a:tbl>
          </a:graphicData>
        </a:graphic>
      </p:graphicFrame>
      <p:sp>
        <p:nvSpPr>
          <p:cNvPr id="18" name="TextBox 17"/>
          <p:cNvSpPr txBox="1"/>
          <p:nvPr/>
        </p:nvSpPr>
        <p:spPr>
          <a:xfrm>
            <a:off x="6810" y="1485917"/>
            <a:ext cx="5282639" cy="442036"/>
          </a:xfrm>
          <a:prstGeom prst="rect">
            <a:avLst/>
          </a:prstGeom>
          <a:solidFill>
            <a:schemeClr val="bg1">
              <a:lumMod val="95000"/>
            </a:schemeClr>
          </a:solidFill>
        </p:spPr>
        <p:txBody>
          <a:bodyPr wrap="square" lIns="0" rtlCol="0" anchor="t">
            <a:noAutofit/>
          </a:bodyPr>
          <a:lstStyle/>
          <a:p>
            <a:r>
              <a:rPr lang="en-GB" sz="1400" b="1" dirty="0"/>
              <a:t> Use of MACITENTAN and bosentan in special populations</a:t>
            </a:r>
            <a:r>
              <a:rPr lang="en-GB" sz="1400" b="1" baseline="30000" dirty="0"/>
              <a:t>1-4</a:t>
            </a:r>
          </a:p>
        </p:txBody>
      </p:sp>
      <p:grpSp>
        <p:nvGrpSpPr>
          <p:cNvPr id="6" name="Group 5"/>
          <p:cNvGrpSpPr/>
          <p:nvPr/>
        </p:nvGrpSpPr>
        <p:grpSpPr>
          <a:xfrm>
            <a:off x="2608256" y="2625784"/>
            <a:ext cx="5260066" cy="2538125"/>
            <a:chOff x="2608256" y="2625784"/>
            <a:chExt cx="5260066" cy="2538125"/>
          </a:xfrm>
        </p:grpSpPr>
        <p:sp>
          <p:nvSpPr>
            <p:cNvPr id="5" name="L-Shape 4"/>
            <p:cNvSpPr/>
            <p:nvPr/>
          </p:nvSpPr>
          <p:spPr>
            <a:xfrm rot="18900000">
              <a:off x="7599378" y="3931368"/>
              <a:ext cx="257785" cy="149244"/>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L-Shape 24"/>
            <p:cNvSpPr/>
            <p:nvPr/>
          </p:nvSpPr>
          <p:spPr>
            <a:xfrm rot="18900000">
              <a:off x="2661003" y="3931369"/>
              <a:ext cx="257785" cy="149244"/>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6" name="L-Shape 25"/>
            <p:cNvSpPr/>
            <p:nvPr/>
          </p:nvSpPr>
          <p:spPr>
            <a:xfrm rot="18900000">
              <a:off x="7594213" y="5029280"/>
              <a:ext cx="257785" cy="1346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7" name="L-Shape 26"/>
            <p:cNvSpPr/>
            <p:nvPr/>
          </p:nvSpPr>
          <p:spPr>
            <a:xfrm rot="18900000">
              <a:off x="2655838" y="5029281"/>
              <a:ext cx="257785" cy="1346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 name="Cross 2"/>
            <p:cNvSpPr/>
            <p:nvPr/>
          </p:nvSpPr>
          <p:spPr>
            <a:xfrm rot="2700000">
              <a:off x="7546631" y="3089962"/>
              <a:ext cx="321691" cy="321691"/>
            </a:xfrm>
            <a:prstGeom prst="plus">
              <a:avLst>
                <a:gd name="adj" fmla="val 44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 name="Cross 22"/>
            <p:cNvSpPr/>
            <p:nvPr/>
          </p:nvSpPr>
          <p:spPr>
            <a:xfrm rot="2700000">
              <a:off x="2608256" y="3089963"/>
              <a:ext cx="321691" cy="321691"/>
            </a:xfrm>
            <a:prstGeom prst="plus">
              <a:avLst>
                <a:gd name="adj" fmla="val 44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8" name="L-Shape 27"/>
            <p:cNvSpPr/>
            <p:nvPr/>
          </p:nvSpPr>
          <p:spPr>
            <a:xfrm rot="18900000">
              <a:off x="7599378" y="2625784"/>
              <a:ext cx="257785" cy="149244"/>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9" name="L-Shape 28"/>
            <p:cNvSpPr/>
            <p:nvPr/>
          </p:nvSpPr>
          <p:spPr>
            <a:xfrm rot="18900000">
              <a:off x="2661003" y="2625785"/>
              <a:ext cx="257785" cy="149244"/>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 name="Group 1"/>
          <p:cNvGrpSpPr/>
          <p:nvPr/>
        </p:nvGrpSpPr>
        <p:grpSpPr>
          <a:xfrm>
            <a:off x="2307613" y="1964594"/>
            <a:ext cx="5148870" cy="3657812"/>
            <a:chOff x="2307613" y="1964594"/>
            <a:chExt cx="5148870" cy="3657812"/>
          </a:xfrm>
        </p:grpSpPr>
        <p:sp>
          <p:nvSpPr>
            <p:cNvPr id="19" name="Isosceles Triangle 18"/>
            <p:cNvSpPr/>
            <p:nvPr/>
          </p:nvSpPr>
          <p:spPr>
            <a:xfrm flipV="1">
              <a:off x="7244235" y="1964594"/>
              <a:ext cx="212248" cy="3657812"/>
            </a:xfrm>
            <a:prstGeom prst="triangle">
              <a:avLst>
                <a:gd name="adj" fmla="val 0"/>
              </a:avLst>
            </a:prstGeom>
            <a:solidFill>
              <a:schemeClr val="tx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0" name="Isosceles Triangle 19"/>
            <p:cNvSpPr/>
            <p:nvPr/>
          </p:nvSpPr>
          <p:spPr>
            <a:xfrm flipV="1">
              <a:off x="2307613" y="1964594"/>
              <a:ext cx="212248" cy="3657812"/>
            </a:xfrm>
            <a:prstGeom prst="triangle">
              <a:avLst>
                <a:gd name="adj" fmla="val 0"/>
              </a:avLst>
            </a:prstGeom>
            <a:solidFill>
              <a:schemeClr val="tx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24"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21" name="Group 20">
            <a:extLst>
              <a:ext uri="{FF2B5EF4-FFF2-40B4-BE49-F238E27FC236}">
                <a16:creationId xmlns:a16="http://schemas.microsoft.com/office/drawing/2014/main" id="{ACCB552E-5C73-4CEB-8D79-68EE39DFC59A}"/>
              </a:ext>
            </a:extLst>
          </p:cNvPr>
          <p:cNvGrpSpPr/>
          <p:nvPr/>
        </p:nvGrpSpPr>
        <p:grpSpPr>
          <a:xfrm>
            <a:off x="0" y="970050"/>
            <a:ext cx="12192000" cy="196535"/>
            <a:chOff x="947095" y="911184"/>
            <a:chExt cx="4757379" cy="210033"/>
          </a:xfrm>
        </p:grpSpPr>
        <p:sp>
          <p:nvSpPr>
            <p:cNvPr id="22" name="Rectangle 21">
              <a:extLst>
                <a:ext uri="{FF2B5EF4-FFF2-40B4-BE49-F238E27FC236}">
                  <a16:creationId xmlns:a16="http://schemas.microsoft.com/office/drawing/2014/main" id="{05B9947F-15B8-4634-B4F2-235E77A9D207}"/>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 name="Rectangle 29">
              <a:extLst>
                <a:ext uri="{FF2B5EF4-FFF2-40B4-BE49-F238E27FC236}">
                  <a16:creationId xmlns:a16="http://schemas.microsoft.com/office/drawing/2014/main" id="{17E57857-715F-4FAF-9422-0CF417F3C02B}"/>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1" name="Rectangle 30">
              <a:extLst>
                <a:ext uri="{FF2B5EF4-FFF2-40B4-BE49-F238E27FC236}">
                  <a16:creationId xmlns:a16="http://schemas.microsoft.com/office/drawing/2014/main" id="{FA95583A-3A1F-427A-9134-E7C62E983E08}"/>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604531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80">
            <a:extLst>
              <a:ext uri="{FF2B5EF4-FFF2-40B4-BE49-F238E27FC236}">
                <a16:creationId xmlns:a16="http://schemas.microsoft.com/office/drawing/2014/main" id="{671F8785-F9EE-4887-89A5-937D5FE7190E}"/>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FACT | PAH </a:t>
            </a:r>
            <a:r>
              <a:rPr lang="en-US" sz="1400" dirty="0">
                <a:solidFill>
                  <a:schemeClr val="bg1"/>
                </a:solidFill>
              </a:rPr>
              <a:t>symptoms of PAH significantly impair daily life activities </a:t>
            </a:r>
            <a:r>
              <a:rPr lang="en-GB" sz="1400" dirty="0">
                <a:solidFill>
                  <a:schemeClr val="bg1"/>
                </a:solidFill>
              </a:rPr>
              <a:t> </a:t>
            </a:r>
            <a:endParaRPr lang="en-GB" sz="1000" b="1" baseline="30000" dirty="0">
              <a:solidFill>
                <a:schemeClr val="bg1"/>
              </a:solidFill>
            </a:endParaRPr>
          </a:p>
        </p:txBody>
      </p:sp>
      <p:sp>
        <p:nvSpPr>
          <p:cNvPr id="5" name="Text Placeholder 4"/>
          <p:cNvSpPr>
            <a:spLocks noGrp="1"/>
          </p:cNvSpPr>
          <p:nvPr>
            <p:ph type="body" sz="quarter" idx="16"/>
          </p:nvPr>
        </p:nvSpPr>
        <p:spPr>
          <a:xfrm>
            <a:off x="1948939" y="6668539"/>
            <a:ext cx="9940129" cy="106191"/>
          </a:xfrm>
        </p:spPr>
        <p:txBody>
          <a:bodyPr/>
          <a:lstStyle/>
          <a:p>
            <a:r>
              <a:rPr lang="fr-FR" b="1" dirty="0">
                <a:solidFill>
                  <a:srgbClr val="002060"/>
                </a:solidFill>
              </a:rPr>
              <a:t>References: 1. </a:t>
            </a:r>
            <a:r>
              <a:rPr lang="fr-FR" dirty="0">
                <a:solidFill>
                  <a:srgbClr val="002060"/>
                </a:solidFill>
              </a:rPr>
              <a:t>Lai et al. Circ Res. 2014;115(1):115-30. </a:t>
            </a:r>
            <a:endParaRPr lang="en-GB" dirty="0">
              <a:solidFill>
                <a:srgbClr val="002060"/>
              </a:solidFill>
            </a:endParaRPr>
          </a:p>
        </p:txBody>
      </p:sp>
      <p:grpSp>
        <p:nvGrpSpPr>
          <p:cNvPr id="2" name="Group 1"/>
          <p:cNvGrpSpPr/>
          <p:nvPr/>
        </p:nvGrpSpPr>
        <p:grpSpPr>
          <a:xfrm>
            <a:off x="2288396" y="1120026"/>
            <a:ext cx="9002542" cy="4922509"/>
            <a:chOff x="6857700" y="1912358"/>
            <a:chExt cx="4732186" cy="3359160"/>
          </a:xfrm>
        </p:grpSpPr>
        <p:grpSp>
          <p:nvGrpSpPr>
            <p:cNvPr id="127" name="Group 126"/>
            <p:cNvGrpSpPr>
              <a:grpSpLocks noChangeAspect="1"/>
            </p:cNvGrpSpPr>
            <p:nvPr/>
          </p:nvGrpSpPr>
          <p:grpSpPr>
            <a:xfrm>
              <a:off x="7959216" y="1921609"/>
              <a:ext cx="452180" cy="1566411"/>
              <a:chOff x="442913" y="2137956"/>
              <a:chExt cx="754158" cy="2612497"/>
            </a:xfrm>
            <a:solidFill>
              <a:schemeClr val="bg2"/>
            </a:solidFill>
            <a:effectLst>
              <a:outerShdw blurRad="241300" dir="13500000" sy="23000" kx="1200000" algn="br" rotWithShape="0">
                <a:prstClr val="black">
                  <a:alpha val="13000"/>
                </a:prstClr>
              </a:outerShdw>
            </a:effectLst>
          </p:grpSpPr>
          <p:sp>
            <p:nvSpPr>
              <p:cNvPr id="128" name="Freeform 6"/>
              <p:cNvSpPr>
                <a:spLocks noEditPoints="1"/>
              </p:cNvSpPr>
              <p:nvPr/>
            </p:nvSpPr>
            <p:spPr bwMode="auto">
              <a:xfrm>
                <a:off x="442913" y="2137956"/>
                <a:ext cx="754158" cy="2612497"/>
              </a:xfrm>
              <a:custGeom>
                <a:avLst/>
                <a:gdLst>
                  <a:gd name="T0" fmla="*/ 196 w 260"/>
                  <a:gd name="T1" fmla="*/ 67 h 727"/>
                  <a:gd name="T2" fmla="*/ 130 w 260"/>
                  <a:gd name="T3" fmla="*/ 133 h 727"/>
                  <a:gd name="T4" fmla="*/ 63 w 260"/>
                  <a:gd name="T5" fmla="*/ 67 h 727"/>
                  <a:gd name="T6" fmla="*/ 130 w 260"/>
                  <a:gd name="T7" fmla="*/ 0 h 727"/>
                  <a:gd name="T8" fmla="*/ 196 w 260"/>
                  <a:gd name="T9" fmla="*/ 67 h 727"/>
                  <a:gd name="T10" fmla="*/ 182 w 260"/>
                  <a:gd name="T11" fmla="*/ 147 h 727"/>
                  <a:gd name="T12" fmla="*/ 77 w 260"/>
                  <a:gd name="T13" fmla="*/ 147 h 727"/>
                  <a:gd name="T14" fmla="*/ 3 w 260"/>
                  <a:gd name="T15" fmla="*/ 227 h 727"/>
                  <a:gd name="T16" fmla="*/ 22 w 260"/>
                  <a:gd name="T17" fmla="*/ 467 h 727"/>
                  <a:gd name="T18" fmla="*/ 63 w 260"/>
                  <a:gd name="T19" fmla="*/ 513 h 727"/>
                  <a:gd name="T20" fmla="*/ 63 w 260"/>
                  <a:gd name="T21" fmla="*/ 727 h 727"/>
                  <a:gd name="T22" fmla="*/ 196 w 260"/>
                  <a:gd name="T23" fmla="*/ 727 h 727"/>
                  <a:gd name="T24" fmla="*/ 196 w 260"/>
                  <a:gd name="T25" fmla="*/ 513 h 727"/>
                  <a:gd name="T26" fmla="*/ 237 w 260"/>
                  <a:gd name="T27" fmla="*/ 467 h 727"/>
                  <a:gd name="T28" fmla="*/ 256 w 260"/>
                  <a:gd name="T29" fmla="*/ 227 h 727"/>
                  <a:gd name="T30" fmla="*/ 182 w 260"/>
                  <a:gd name="T31" fmla="*/ 14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727">
                    <a:moveTo>
                      <a:pt x="196" y="67"/>
                    </a:moveTo>
                    <a:cubicBezTo>
                      <a:pt x="196" y="104"/>
                      <a:pt x="167" y="133"/>
                      <a:pt x="130" y="133"/>
                    </a:cubicBezTo>
                    <a:cubicBezTo>
                      <a:pt x="93" y="133"/>
                      <a:pt x="63" y="104"/>
                      <a:pt x="63" y="67"/>
                    </a:cubicBezTo>
                    <a:cubicBezTo>
                      <a:pt x="63" y="30"/>
                      <a:pt x="93" y="0"/>
                      <a:pt x="130" y="0"/>
                    </a:cubicBezTo>
                    <a:cubicBezTo>
                      <a:pt x="167" y="0"/>
                      <a:pt x="196" y="30"/>
                      <a:pt x="196" y="67"/>
                    </a:cubicBezTo>
                    <a:close/>
                    <a:moveTo>
                      <a:pt x="182" y="147"/>
                    </a:moveTo>
                    <a:cubicBezTo>
                      <a:pt x="77" y="147"/>
                      <a:pt x="77" y="147"/>
                      <a:pt x="77" y="147"/>
                    </a:cubicBezTo>
                    <a:cubicBezTo>
                      <a:pt x="34" y="147"/>
                      <a:pt x="0" y="184"/>
                      <a:pt x="3" y="227"/>
                    </a:cubicBezTo>
                    <a:cubicBezTo>
                      <a:pt x="22" y="467"/>
                      <a:pt x="22" y="467"/>
                      <a:pt x="22" y="467"/>
                    </a:cubicBezTo>
                    <a:cubicBezTo>
                      <a:pt x="24" y="490"/>
                      <a:pt x="41" y="509"/>
                      <a:pt x="63" y="513"/>
                    </a:cubicBezTo>
                    <a:cubicBezTo>
                      <a:pt x="63" y="727"/>
                      <a:pt x="63" y="727"/>
                      <a:pt x="63" y="727"/>
                    </a:cubicBezTo>
                    <a:cubicBezTo>
                      <a:pt x="196" y="727"/>
                      <a:pt x="196" y="727"/>
                      <a:pt x="196" y="727"/>
                    </a:cubicBezTo>
                    <a:cubicBezTo>
                      <a:pt x="196" y="513"/>
                      <a:pt x="196" y="513"/>
                      <a:pt x="196" y="513"/>
                    </a:cubicBezTo>
                    <a:cubicBezTo>
                      <a:pt x="218" y="509"/>
                      <a:pt x="235" y="490"/>
                      <a:pt x="237" y="467"/>
                    </a:cubicBezTo>
                    <a:cubicBezTo>
                      <a:pt x="256" y="227"/>
                      <a:pt x="256" y="227"/>
                      <a:pt x="256" y="227"/>
                    </a:cubicBezTo>
                    <a:cubicBezTo>
                      <a:pt x="260" y="184"/>
                      <a:pt x="226" y="147"/>
                      <a:pt x="182" y="147"/>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9" name="Oval 10"/>
              <p:cNvSpPr>
                <a:spLocks noChangeArrowheads="1"/>
              </p:cNvSpPr>
              <p:nvPr/>
            </p:nvSpPr>
            <p:spPr bwMode="auto">
              <a:xfrm>
                <a:off x="663710" y="2718237"/>
                <a:ext cx="309805" cy="310495"/>
              </a:xfrm>
              <a:prstGeom prst="ellipse">
                <a:avLst/>
              </a:prstGeom>
              <a:solidFill>
                <a:schemeClr val="accent1"/>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30" name="Oval 11"/>
              <p:cNvSpPr>
                <a:spLocks noChangeArrowheads="1"/>
              </p:cNvSpPr>
              <p:nvPr/>
            </p:nvSpPr>
            <p:spPr bwMode="auto">
              <a:xfrm>
                <a:off x="727189" y="2778956"/>
                <a:ext cx="185607" cy="185607"/>
              </a:xfrm>
              <a:prstGeom prst="ellipse">
                <a:avLst/>
              </a:prstGeom>
              <a:solidFill>
                <a:srgbClr val="002060"/>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31" name="Oval 12"/>
              <p:cNvSpPr>
                <a:spLocks noChangeArrowheads="1"/>
              </p:cNvSpPr>
              <p:nvPr/>
            </p:nvSpPr>
            <p:spPr bwMode="auto">
              <a:xfrm>
                <a:off x="779628" y="2932106"/>
                <a:ext cx="80729" cy="807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32" name="Freeform 13"/>
            <p:cNvSpPr>
              <a:spLocks noChangeAspect="1" noEditPoints="1"/>
            </p:cNvSpPr>
            <p:nvPr/>
          </p:nvSpPr>
          <p:spPr bwMode="auto">
            <a:xfrm>
              <a:off x="7292963" y="2977629"/>
              <a:ext cx="487685" cy="1943972"/>
            </a:xfrm>
            <a:custGeom>
              <a:avLst/>
              <a:gdLst>
                <a:gd name="T0" fmla="*/ 115 w 280"/>
                <a:gd name="T1" fmla="*/ 236 h 829"/>
                <a:gd name="T2" fmla="*/ 115 w 280"/>
                <a:gd name="T3" fmla="*/ 103 h 829"/>
                <a:gd name="T4" fmla="*/ 152 w 280"/>
                <a:gd name="T5" fmla="*/ 117 h 829"/>
                <a:gd name="T6" fmla="*/ 157 w 280"/>
                <a:gd name="T7" fmla="*/ 221 h 829"/>
                <a:gd name="T8" fmla="*/ 228 w 280"/>
                <a:gd name="T9" fmla="*/ 680 h 829"/>
                <a:gd name="T10" fmla="*/ 166 w 280"/>
                <a:gd name="T11" fmla="*/ 829 h 829"/>
                <a:gd name="T12" fmla="*/ 53 w 280"/>
                <a:gd name="T13" fmla="*/ 680 h 829"/>
                <a:gd name="T14" fmla="*/ 4 w 280"/>
                <a:gd name="T15" fmla="*/ 669 h 829"/>
                <a:gd name="T16" fmla="*/ 0 w 280"/>
                <a:gd name="T17" fmla="*/ 569 h 829"/>
                <a:gd name="T18" fmla="*/ 76 w 280"/>
                <a:gd name="T19" fmla="*/ 250 h 829"/>
                <a:gd name="T20" fmla="*/ 167 w 280"/>
                <a:gd name="T21" fmla="*/ 251 h 829"/>
                <a:gd name="T22" fmla="*/ 206 w 280"/>
                <a:gd name="T23" fmla="*/ 361 h 829"/>
                <a:gd name="T24" fmla="*/ 177 w 280"/>
                <a:gd name="T25" fmla="*/ 451 h 829"/>
                <a:gd name="T26" fmla="*/ 184 w 280"/>
                <a:gd name="T27" fmla="*/ 483 h 829"/>
                <a:gd name="T28" fmla="*/ 212 w 280"/>
                <a:gd name="T29" fmla="*/ 606 h 829"/>
                <a:gd name="T30" fmla="*/ 227 w 280"/>
                <a:gd name="T31" fmla="*/ 669 h 829"/>
                <a:gd name="T32" fmla="*/ 31 w 280"/>
                <a:gd name="T33" fmla="*/ 379 h 829"/>
                <a:gd name="T34" fmla="*/ 55 w 280"/>
                <a:gd name="T35" fmla="*/ 451 h 829"/>
                <a:gd name="T36" fmla="*/ 88 w 280"/>
                <a:gd name="T37" fmla="*/ 85 h 829"/>
                <a:gd name="T38" fmla="*/ 109 w 280"/>
                <a:gd name="T39" fmla="*/ 56 h 829"/>
                <a:gd name="T40" fmla="*/ 82 w 280"/>
                <a:gd name="T41" fmla="*/ 33 h 829"/>
                <a:gd name="T42" fmla="*/ 103 w 280"/>
                <a:gd name="T43" fmla="*/ 5 h 829"/>
                <a:gd name="T44" fmla="*/ 95 w 280"/>
                <a:gd name="T45" fmla="*/ 6 h 829"/>
                <a:gd name="T46" fmla="*/ 74 w 280"/>
                <a:gd name="T47" fmla="*/ 34 h 829"/>
                <a:gd name="T48" fmla="*/ 101 w 280"/>
                <a:gd name="T49" fmla="*/ 57 h 829"/>
                <a:gd name="T50" fmla="*/ 80 w 280"/>
                <a:gd name="T51" fmla="*/ 86 h 829"/>
                <a:gd name="T52" fmla="*/ 84 w 280"/>
                <a:gd name="T53" fmla="*/ 89 h 829"/>
                <a:gd name="T54" fmla="*/ 112 w 280"/>
                <a:gd name="T55" fmla="*/ 84 h 829"/>
                <a:gd name="T56" fmla="*/ 133 w 280"/>
                <a:gd name="T57" fmla="*/ 56 h 829"/>
                <a:gd name="T58" fmla="*/ 106 w 280"/>
                <a:gd name="T59" fmla="*/ 33 h 829"/>
                <a:gd name="T60" fmla="*/ 127 w 280"/>
                <a:gd name="T61" fmla="*/ 4 h 829"/>
                <a:gd name="T62" fmla="*/ 119 w 280"/>
                <a:gd name="T63" fmla="*/ 5 h 829"/>
                <a:gd name="T64" fmla="*/ 98 w 280"/>
                <a:gd name="T65" fmla="*/ 34 h 829"/>
                <a:gd name="T66" fmla="*/ 125 w 280"/>
                <a:gd name="T67" fmla="*/ 57 h 829"/>
                <a:gd name="T68" fmla="*/ 104 w 280"/>
                <a:gd name="T69" fmla="*/ 85 h 829"/>
                <a:gd name="T70" fmla="*/ 109 w 280"/>
                <a:gd name="T71" fmla="*/ 89 h 829"/>
                <a:gd name="T72" fmla="*/ 137 w 280"/>
                <a:gd name="T73" fmla="*/ 84 h 829"/>
                <a:gd name="T74" fmla="*/ 158 w 280"/>
                <a:gd name="T75" fmla="*/ 56 h 829"/>
                <a:gd name="T76" fmla="*/ 131 w 280"/>
                <a:gd name="T77" fmla="*/ 32 h 829"/>
                <a:gd name="T78" fmla="*/ 152 w 280"/>
                <a:gd name="T79" fmla="*/ 4 h 829"/>
                <a:gd name="T80" fmla="*/ 144 w 280"/>
                <a:gd name="T81" fmla="*/ 5 h 829"/>
                <a:gd name="T82" fmla="*/ 123 w 280"/>
                <a:gd name="T83" fmla="*/ 33 h 829"/>
                <a:gd name="T84" fmla="*/ 150 w 280"/>
                <a:gd name="T85" fmla="*/ 56 h 829"/>
                <a:gd name="T86" fmla="*/ 129 w 280"/>
                <a:gd name="T87" fmla="*/ 85 h 829"/>
                <a:gd name="T88" fmla="*/ 133 w 280"/>
                <a:gd name="T89" fmla="*/ 88 h 829"/>
                <a:gd name="T90" fmla="*/ 179 w 280"/>
                <a:gd name="T91" fmla="*/ 129 h 829"/>
                <a:gd name="T92" fmla="*/ 140 w 280"/>
                <a:gd name="T93" fmla="*/ 145 h 829"/>
                <a:gd name="T94" fmla="*/ 253 w 280"/>
                <a:gd name="T95" fmla="*/ 36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 h="829">
                  <a:moveTo>
                    <a:pt x="157" y="221"/>
                  </a:moveTo>
                  <a:cubicBezTo>
                    <a:pt x="145" y="230"/>
                    <a:pt x="131" y="236"/>
                    <a:pt x="115" y="236"/>
                  </a:cubicBezTo>
                  <a:cubicBezTo>
                    <a:pt x="78" y="236"/>
                    <a:pt x="48" y="206"/>
                    <a:pt x="48" y="169"/>
                  </a:cubicBezTo>
                  <a:cubicBezTo>
                    <a:pt x="48" y="132"/>
                    <a:pt x="78" y="103"/>
                    <a:pt x="115" y="103"/>
                  </a:cubicBezTo>
                  <a:cubicBezTo>
                    <a:pt x="130" y="103"/>
                    <a:pt x="144" y="107"/>
                    <a:pt x="155" y="116"/>
                  </a:cubicBezTo>
                  <a:cubicBezTo>
                    <a:pt x="154" y="116"/>
                    <a:pt x="153" y="116"/>
                    <a:pt x="152" y="117"/>
                  </a:cubicBezTo>
                  <a:cubicBezTo>
                    <a:pt x="137" y="123"/>
                    <a:pt x="129" y="136"/>
                    <a:pt x="132" y="148"/>
                  </a:cubicBezTo>
                  <a:lnTo>
                    <a:pt x="157" y="221"/>
                  </a:lnTo>
                  <a:close/>
                  <a:moveTo>
                    <a:pt x="227" y="669"/>
                  </a:moveTo>
                  <a:cubicBezTo>
                    <a:pt x="227" y="673"/>
                    <a:pt x="228" y="676"/>
                    <a:pt x="228" y="680"/>
                  </a:cubicBezTo>
                  <a:cubicBezTo>
                    <a:pt x="177" y="680"/>
                    <a:pt x="177" y="680"/>
                    <a:pt x="177" y="680"/>
                  </a:cubicBezTo>
                  <a:cubicBezTo>
                    <a:pt x="166" y="829"/>
                    <a:pt x="166" y="829"/>
                    <a:pt x="166" y="829"/>
                  </a:cubicBezTo>
                  <a:cubicBezTo>
                    <a:pt x="64" y="829"/>
                    <a:pt x="64" y="829"/>
                    <a:pt x="64" y="829"/>
                  </a:cubicBezTo>
                  <a:cubicBezTo>
                    <a:pt x="53" y="680"/>
                    <a:pt x="53" y="680"/>
                    <a:pt x="53" y="680"/>
                  </a:cubicBezTo>
                  <a:cubicBezTo>
                    <a:pt x="2" y="680"/>
                    <a:pt x="2" y="680"/>
                    <a:pt x="2" y="680"/>
                  </a:cubicBezTo>
                  <a:cubicBezTo>
                    <a:pt x="2" y="676"/>
                    <a:pt x="3" y="672"/>
                    <a:pt x="4" y="669"/>
                  </a:cubicBezTo>
                  <a:cubicBezTo>
                    <a:pt x="18" y="606"/>
                    <a:pt x="18" y="606"/>
                    <a:pt x="18" y="606"/>
                  </a:cubicBezTo>
                  <a:cubicBezTo>
                    <a:pt x="7" y="597"/>
                    <a:pt x="0" y="584"/>
                    <a:pt x="0" y="569"/>
                  </a:cubicBezTo>
                  <a:cubicBezTo>
                    <a:pt x="0" y="325"/>
                    <a:pt x="0" y="325"/>
                    <a:pt x="0" y="325"/>
                  </a:cubicBezTo>
                  <a:cubicBezTo>
                    <a:pt x="0" y="284"/>
                    <a:pt x="34" y="250"/>
                    <a:pt x="76" y="250"/>
                  </a:cubicBezTo>
                  <a:cubicBezTo>
                    <a:pt x="154" y="250"/>
                    <a:pt x="154" y="250"/>
                    <a:pt x="154" y="250"/>
                  </a:cubicBezTo>
                  <a:cubicBezTo>
                    <a:pt x="158" y="250"/>
                    <a:pt x="162" y="250"/>
                    <a:pt x="167" y="251"/>
                  </a:cubicBezTo>
                  <a:cubicBezTo>
                    <a:pt x="198" y="346"/>
                    <a:pt x="198" y="346"/>
                    <a:pt x="198" y="346"/>
                  </a:cubicBezTo>
                  <a:cubicBezTo>
                    <a:pt x="200" y="352"/>
                    <a:pt x="202" y="357"/>
                    <a:pt x="206" y="361"/>
                  </a:cubicBezTo>
                  <a:cubicBezTo>
                    <a:pt x="177" y="450"/>
                    <a:pt x="177" y="450"/>
                    <a:pt x="177" y="450"/>
                  </a:cubicBezTo>
                  <a:cubicBezTo>
                    <a:pt x="177" y="451"/>
                    <a:pt x="177" y="451"/>
                    <a:pt x="177" y="451"/>
                  </a:cubicBezTo>
                  <a:cubicBezTo>
                    <a:pt x="177" y="451"/>
                    <a:pt x="177" y="451"/>
                    <a:pt x="177" y="451"/>
                  </a:cubicBezTo>
                  <a:cubicBezTo>
                    <a:pt x="184" y="483"/>
                    <a:pt x="184" y="483"/>
                    <a:pt x="184" y="483"/>
                  </a:cubicBezTo>
                  <a:cubicBezTo>
                    <a:pt x="184" y="483"/>
                    <a:pt x="184" y="483"/>
                    <a:pt x="184" y="483"/>
                  </a:cubicBezTo>
                  <a:cubicBezTo>
                    <a:pt x="212" y="606"/>
                    <a:pt x="212" y="606"/>
                    <a:pt x="212" y="606"/>
                  </a:cubicBezTo>
                  <a:cubicBezTo>
                    <a:pt x="212" y="606"/>
                    <a:pt x="212" y="606"/>
                    <a:pt x="212" y="606"/>
                  </a:cubicBezTo>
                  <a:lnTo>
                    <a:pt x="227" y="669"/>
                  </a:lnTo>
                  <a:close/>
                  <a:moveTo>
                    <a:pt x="55" y="451"/>
                  </a:moveTo>
                  <a:cubicBezTo>
                    <a:pt x="31" y="379"/>
                    <a:pt x="31" y="379"/>
                    <a:pt x="31" y="379"/>
                  </a:cubicBezTo>
                  <a:cubicBezTo>
                    <a:pt x="46" y="486"/>
                    <a:pt x="46" y="486"/>
                    <a:pt x="46" y="486"/>
                  </a:cubicBezTo>
                  <a:lnTo>
                    <a:pt x="55" y="451"/>
                  </a:lnTo>
                  <a:close/>
                  <a:moveTo>
                    <a:pt x="84" y="89"/>
                  </a:moveTo>
                  <a:cubicBezTo>
                    <a:pt x="87" y="89"/>
                    <a:pt x="88" y="87"/>
                    <a:pt x="88" y="85"/>
                  </a:cubicBezTo>
                  <a:cubicBezTo>
                    <a:pt x="87" y="80"/>
                    <a:pt x="90" y="78"/>
                    <a:pt x="96" y="74"/>
                  </a:cubicBezTo>
                  <a:cubicBezTo>
                    <a:pt x="102" y="71"/>
                    <a:pt x="110" y="67"/>
                    <a:pt x="109" y="56"/>
                  </a:cubicBezTo>
                  <a:cubicBezTo>
                    <a:pt x="108" y="46"/>
                    <a:pt x="99" y="43"/>
                    <a:pt x="93" y="41"/>
                  </a:cubicBezTo>
                  <a:cubicBezTo>
                    <a:pt x="86" y="39"/>
                    <a:pt x="82" y="38"/>
                    <a:pt x="82" y="33"/>
                  </a:cubicBezTo>
                  <a:cubicBezTo>
                    <a:pt x="81" y="28"/>
                    <a:pt x="84" y="26"/>
                    <a:pt x="90" y="23"/>
                  </a:cubicBezTo>
                  <a:cubicBezTo>
                    <a:pt x="96" y="20"/>
                    <a:pt x="104" y="15"/>
                    <a:pt x="103" y="5"/>
                  </a:cubicBezTo>
                  <a:cubicBezTo>
                    <a:pt x="102" y="3"/>
                    <a:pt x="100" y="1"/>
                    <a:pt x="98" y="1"/>
                  </a:cubicBezTo>
                  <a:cubicBezTo>
                    <a:pt x="96" y="2"/>
                    <a:pt x="95" y="4"/>
                    <a:pt x="95" y="6"/>
                  </a:cubicBezTo>
                  <a:cubicBezTo>
                    <a:pt x="95" y="10"/>
                    <a:pt x="93" y="12"/>
                    <a:pt x="86" y="16"/>
                  </a:cubicBezTo>
                  <a:cubicBezTo>
                    <a:pt x="81" y="19"/>
                    <a:pt x="73" y="23"/>
                    <a:pt x="74" y="34"/>
                  </a:cubicBezTo>
                  <a:cubicBezTo>
                    <a:pt x="75" y="44"/>
                    <a:pt x="84" y="47"/>
                    <a:pt x="90" y="49"/>
                  </a:cubicBezTo>
                  <a:cubicBezTo>
                    <a:pt x="97" y="51"/>
                    <a:pt x="100" y="52"/>
                    <a:pt x="101" y="57"/>
                  </a:cubicBezTo>
                  <a:cubicBezTo>
                    <a:pt x="101" y="62"/>
                    <a:pt x="99" y="64"/>
                    <a:pt x="92" y="67"/>
                  </a:cubicBezTo>
                  <a:cubicBezTo>
                    <a:pt x="87" y="71"/>
                    <a:pt x="79" y="75"/>
                    <a:pt x="80" y="86"/>
                  </a:cubicBezTo>
                  <a:cubicBezTo>
                    <a:pt x="80" y="88"/>
                    <a:pt x="82" y="89"/>
                    <a:pt x="84" y="89"/>
                  </a:cubicBezTo>
                  <a:cubicBezTo>
                    <a:pt x="84" y="89"/>
                    <a:pt x="84" y="89"/>
                    <a:pt x="84" y="89"/>
                  </a:cubicBezTo>
                  <a:close/>
                  <a:moveTo>
                    <a:pt x="109" y="89"/>
                  </a:moveTo>
                  <a:cubicBezTo>
                    <a:pt x="111" y="88"/>
                    <a:pt x="113" y="86"/>
                    <a:pt x="112" y="84"/>
                  </a:cubicBezTo>
                  <a:cubicBezTo>
                    <a:pt x="112" y="79"/>
                    <a:pt x="114" y="78"/>
                    <a:pt x="121" y="74"/>
                  </a:cubicBezTo>
                  <a:cubicBezTo>
                    <a:pt x="127" y="71"/>
                    <a:pt x="134" y="66"/>
                    <a:pt x="133" y="56"/>
                  </a:cubicBezTo>
                  <a:cubicBezTo>
                    <a:pt x="132" y="45"/>
                    <a:pt x="123" y="43"/>
                    <a:pt x="117" y="41"/>
                  </a:cubicBezTo>
                  <a:cubicBezTo>
                    <a:pt x="110" y="39"/>
                    <a:pt x="107" y="38"/>
                    <a:pt x="106" y="33"/>
                  </a:cubicBezTo>
                  <a:cubicBezTo>
                    <a:pt x="106" y="28"/>
                    <a:pt x="108" y="26"/>
                    <a:pt x="115" y="22"/>
                  </a:cubicBezTo>
                  <a:cubicBezTo>
                    <a:pt x="121" y="19"/>
                    <a:pt x="128" y="15"/>
                    <a:pt x="127" y="4"/>
                  </a:cubicBezTo>
                  <a:cubicBezTo>
                    <a:pt x="127" y="2"/>
                    <a:pt x="125" y="1"/>
                    <a:pt x="123" y="1"/>
                  </a:cubicBezTo>
                  <a:cubicBezTo>
                    <a:pt x="121" y="1"/>
                    <a:pt x="119" y="3"/>
                    <a:pt x="119" y="5"/>
                  </a:cubicBezTo>
                  <a:cubicBezTo>
                    <a:pt x="120" y="10"/>
                    <a:pt x="117" y="12"/>
                    <a:pt x="111" y="15"/>
                  </a:cubicBezTo>
                  <a:cubicBezTo>
                    <a:pt x="105" y="19"/>
                    <a:pt x="97" y="23"/>
                    <a:pt x="98" y="34"/>
                  </a:cubicBezTo>
                  <a:cubicBezTo>
                    <a:pt x="100" y="44"/>
                    <a:pt x="108" y="47"/>
                    <a:pt x="115" y="49"/>
                  </a:cubicBezTo>
                  <a:cubicBezTo>
                    <a:pt x="122" y="51"/>
                    <a:pt x="125" y="52"/>
                    <a:pt x="125" y="57"/>
                  </a:cubicBezTo>
                  <a:cubicBezTo>
                    <a:pt x="126" y="62"/>
                    <a:pt x="123" y="64"/>
                    <a:pt x="117" y="67"/>
                  </a:cubicBezTo>
                  <a:cubicBezTo>
                    <a:pt x="111" y="70"/>
                    <a:pt x="103" y="75"/>
                    <a:pt x="104" y="85"/>
                  </a:cubicBezTo>
                  <a:cubicBezTo>
                    <a:pt x="105" y="87"/>
                    <a:pt x="106" y="89"/>
                    <a:pt x="108" y="89"/>
                  </a:cubicBezTo>
                  <a:cubicBezTo>
                    <a:pt x="109" y="89"/>
                    <a:pt x="109" y="89"/>
                    <a:pt x="109" y="89"/>
                  </a:cubicBezTo>
                  <a:close/>
                  <a:moveTo>
                    <a:pt x="133" y="88"/>
                  </a:moveTo>
                  <a:cubicBezTo>
                    <a:pt x="136" y="88"/>
                    <a:pt x="137" y="86"/>
                    <a:pt x="137" y="84"/>
                  </a:cubicBezTo>
                  <a:cubicBezTo>
                    <a:pt x="136" y="79"/>
                    <a:pt x="139" y="77"/>
                    <a:pt x="145" y="74"/>
                  </a:cubicBezTo>
                  <a:cubicBezTo>
                    <a:pt x="151" y="70"/>
                    <a:pt x="159" y="66"/>
                    <a:pt x="158" y="56"/>
                  </a:cubicBezTo>
                  <a:cubicBezTo>
                    <a:pt x="156" y="45"/>
                    <a:pt x="148" y="42"/>
                    <a:pt x="141" y="40"/>
                  </a:cubicBezTo>
                  <a:cubicBezTo>
                    <a:pt x="135" y="39"/>
                    <a:pt x="131" y="37"/>
                    <a:pt x="131" y="32"/>
                  </a:cubicBezTo>
                  <a:cubicBezTo>
                    <a:pt x="130" y="27"/>
                    <a:pt x="133" y="26"/>
                    <a:pt x="139" y="22"/>
                  </a:cubicBezTo>
                  <a:cubicBezTo>
                    <a:pt x="145" y="19"/>
                    <a:pt x="153" y="15"/>
                    <a:pt x="152" y="4"/>
                  </a:cubicBezTo>
                  <a:cubicBezTo>
                    <a:pt x="151" y="2"/>
                    <a:pt x="149" y="0"/>
                    <a:pt x="147" y="0"/>
                  </a:cubicBezTo>
                  <a:cubicBezTo>
                    <a:pt x="145" y="1"/>
                    <a:pt x="143" y="3"/>
                    <a:pt x="144" y="5"/>
                  </a:cubicBezTo>
                  <a:cubicBezTo>
                    <a:pt x="144" y="10"/>
                    <a:pt x="142" y="12"/>
                    <a:pt x="135" y="15"/>
                  </a:cubicBezTo>
                  <a:cubicBezTo>
                    <a:pt x="130" y="18"/>
                    <a:pt x="122" y="23"/>
                    <a:pt x="123" y="33"/>
                  </a:cubicBezTo>
                  <a:cubicBezTo>
                    <a:pt x="124" y="44"/>
                    <a:pt x="133" y="46"/>
                    <a:pt x="139" y="48"/>
                  </a:cubicBezTo>
                  <a:cubicBezTo>
                    <a:pt x="146" y="50"/>
                    <a:pt x="149" y="52"/>
                    <a:pt x="150" y="56"/>
                  </a:cubicBezTo>
                  <a:cubicBezTo>
                    <a:pt x="150" y="61"/>
                    <a:pt x="148" y="63"/>
                    <a:pt x="141" y="67"/>
                  </a:cubicBezTo>
                  <a:cubicBezTo>
                    <a:pt x="136" y="70"/>
                    <a:pt x="128" y="74"/>
                    <a:pt x="129" y="85"/>
                  </a:cubicBezTo>
                  <a:cubicBezTo>
                    <a:pt x="129" y="87"/>
                    <a:pt x="131" y="88"/>
                    <a:pt x="133" y="88"/>
                  </a:cubicBezTo>
                  <a:cubicBezTo>
                    <a:pt x="133" y="88"/>
                    <a:pt x="133" y="88"/>
                    <a:pt x="133" y="88"/>
                  </a:cubicBezTo>
                  <a:close/>
                  <a:moveTo>
                    <a:pt x="270" y="318"/>
                  </a:moveTo>
                  <a:cubicBezTo>
                    <a:pt x="179" y="129"/>
                    <a:pt x="179" y="129"/>
                    <a:pt x="179" y="129"/>
                  </a:cubicBezTo>
                  <a:cubicBezTo>
                    <a:pt x="176" y="122"/>
                    <a:pt x="165" y="120"/>
                    <a:pt x="155" y="124"/>
                  </a:cubicBezTo>
                  <a:cubicBezTo>
                    <a:pt x="144" y="128"/>
                    <a:pt x="138" y="138"/>
                    <a:pt x="140" y="145"/>
                  </a:cubicBezTo>
                  <a:cubicBezTo>
                    <a:pt x="206" y="344"/>
                    <a:pt x="206" y="344"/>
                    <a:pt x="206" y="344"/>
                  </a:cubicBezTo>
                  <a:cubicBezTo>
                    <a:pt x="213" y="365"/>
                    <a:pt x="234" y="377"/>
                    <a:pt x="253" y="369"/>
                  </a:cubicBezTo>
                  <a:cubicBezTo>
                    <a:pt x="273" y="362"/>
                    <a:pt x="280" y="338"/>
                    <a:pt x="270" y="318"/>
                  </a:cubicBezTo>
                  <a:close/>
                </a:path>
              </a:pathLst>
            </a:custGeom>
            <a:solidFill>
              <a:srgbClr val="002060"/>
            </a:solid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grpSp>
          <p:nvGrpSpPr>
            <p:cNvPr id="136" name="Group 135"/>
            <p:cNvGrpSpPr>
              <a:grpSpLocks noChangeAspect="1"/>
            </p:cNvGrpSpPr>
            <p:nvPr/>
          </p:nvGrpSpPr>
          <p:grpSpPr>
            <a:xfrm>
              <a:off x="8413977" y="3404214"/>
              <a:ext cx="567972" cy="1517387"/>
              <a:chOff x="3881860" y="1688327"/>
              <a:chExt cx="863867" cy="2307898"/>
            </a:xfrm>
            <a:effectLst>
              <a:outerShdw blurRad="241300" dir="13500000" sy="23000" kx="1200000" algn="br" rotWithShape="0">
                <a:prstClr val="black">
                  <a:alpha val="13000"/>
                </a:prstClr>
              </a:outerShdw>
            </a:effectLst>
          </p:grpSpPr>
          <p:sp>
            <p:nvSpPr>
              <p:cNvPr id="137" name="Freeform 7"/>
              <p:cNvSpPr>
                <a:spLocks noEditPoints="1"/>
              </p:cNvSpPr>
              <p:nvPr/>
            </p:nvSpPr>
            <p:spPr bwMode="auto">
              <a:xfrm>
                <a:off x="3881860" y="1688327"/>
                <a:ext cx="863867" cy="2307898"/>
              </a:xfrm>
              <a:custGeom>
                <a:avLst/>
                <a:gdLst>
                  <a:gd name="T0" fmla="*/ 292 w 298"/>
                  <a:gd name="T1" fmla="*/ 233 h 609"/>
                  <a:gd name="T2" fmla="*/ 266 w 298"/>
                  <a:gd name="T3" fmla="*/ 342 h 609"/>
                  <a:gd name="T4" fmla="*/ 250 w 298"/>
                  <a:gd name="T5" fmla="*/ 377 h 609"/>
                  <a:gd name="T6" fmla="*/ 244 w 298"/>
                  <a:gd name="T7" fmla="*/ 386 h 609"/>
                  <a:gd name="T8" fmla="*/ 249 w 298"/>
                  <a:gd name="T9" fmla="*/ 415 h 609"/>
                  <a:gd name="T10" fmla="*/ 250 w 298"/>
                  <a:gd name="T11" fmla="*/ 435 h 609"/>
                  <a:gd name="T12" fmla="*/ 215 w 298"/>
                  <a:gd name="T13" fmla="*/ 609 h 609"/>
                  <a:gd name="T14" fmla="*/ 215 w 298"/>
                  <a:gd name="T15" fmla="*/ 609 h 609"/>
                  <a:gd name="T16" fmla="*/ 82 w 298"/>
                  <a:gd name="T17" fmla="*/ 609 h 609"/>
                  <a:gd name="T18" fmla="*/ 82 w 298"/>
                  <a:gd name="T19" fmla="*/ 609 h 609"/>
                  <a:gd name="T20" fmla="*/ 48 w 298"/>
                  <a:gd name="T21" fmla="*/ 435 h 609"/>
                  <a:gd name="T22" fmla="*/ 48 w 298"/>
                  <a:gd name="T23" fmla="*/ 415 h 609"/>
                  <a:gd name="T24" fmla="*/ 53 w 298"/>
                  <a:gd name="T25" fmla="*/ 386 h 609"/>
                  <a:gd name="T26" fmla="*/ 47 w 298"/>
                  <a:gd name="T27" fmla="*/ 377 h 609"/>
                  <a:gd name="T28" fmla="*/ 31 w 298"/>
                  <a:gd name="T29" fmla="*/ 342 h 609"/>
                  <a:gd name="T30" fmla="*/ 5 w 298"/>
                  <a:gd name="T31" fmla="*/ 233 h 609"/>
                  <a:gd name="T32" fmla="*/ 7 w 298"/>
                  <a:gd name="T33" fmla="*/ 170 h 609"/>
                  <a:gd name="T34" fmla="*/ 23 w 298"/>
                  <a:gd name="T35" fmla="*/ 124 h 609"/>
                  <a:gd name="T36" fmla="*/ 69 w 298"/>
                  <a:gd name="T37" fmla="*/ 65 h 609"/>
                  <a:gd name="T38" fmla="*/ 69 w 298"/>
                  <a:gd name="T39" fmla="*/ 66 h 609"/>
                  <a:gd name="T40" fmla="*/ 149 w 298"/>
                  <a:gd name="T41" fmla="*/ 146 h 609"/>
                  <a:gd name="T42" fmla="*/ 229 w 298"/>
                  <a:gd name="T43" fmla="*/ 66 h 609"/>
                  <a:gd name="T44" fmla="*/ 229 w 298"/>
                  <a:gd name="T45" fmla="*/ 65 h 609"/>
                  <a:gd name="T46" fmla="*/ 275 w 298"/>
                  <a:gd name="T47" fmla="*/ 124 h 609"/>
                  <a:gd name="T48" fmla="*/ 290 w 298"/>
                  <a:gd name="T49" fmla="*/ 170 h 609"/>
                  <a:gd name="T50" fmla="*/ 292 w 298"/>
                  <a:gd name="T51" fmla="*/ 233 h 609"/>
                  <a:gd name="T52" fmla="*/ 149 w 298"/>
                  <a:gd name="T53" fmla="*/ 0 h 609"/>
                  <a:gd name="T54" fmla="*/ 82 w 298"/>
                  <a:gd name="T55" fmla="*/ 66 h 609"/>
                  <a:gd name="T56" fmla="*/ 149 w 298"/>
                  <a:gd name="T57" fmla="*/ 133 h 609"/>
                  <a:gd name="T58" fmla="*/ 215 w 298"/>
                  <a:gd name="T59" fmla="*/ 66 h 609"/>
                  <a:gd name="T60" fmla="*/ 149 w 298"/>
                  <a:gd name="T61"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8" h="609">
                    <a:moveTo>
                      <a:pt x="292" y="233"/>
                    </a:moveTo>
                    <a:cubicBezTo>
                      <a:pt x="266" y="342"/>
                      <a:pt x="266" y="342"/>
                      <a:pt x="266" y="342"/>
                    </a:cubicBezTo>
                    <a:cubicBezTo>
                      <a:pt x="263" y="355"/>
                      <a:pt x="257" y="367"/>
                      <a:pt x="250" y="377"/>
                    </a:cubicBezTo>
                    <a:cubicBezTo>
                      <a:pt x="249" y="380"/>
                      <a:pt x="247" y="384"/>
                      <a:pt x="244" y="386"/>
                    </a:cubicBezTo>
                    <a:cubicBezTo>
                      <a:pt x="249" y="415"/>
                      <a:pt x="249" y="415"/>
                      <a:pt x="249" y="415"/>
                    </a:cubicBezTo>
                    <a:cubicBezTo>
                      <a:pt x="250" y="421"/>
                      <a:pt x="250" y="428"/>
                      <a:pt x="250" y="435"/>
                    </a:cubicBezTo>
                    <a:cubicBezTo>
                      <a:pt x="245" y="481"/>
                      <a:pt x="215" y="609"/>
                      <a:pt x="215" y="609"/>
                    </a:cubicBezTo>
                    <a:cubicBezTo>
                      <a:pt x="215" y="609"/>
                      <a:pt x="215" y="609"/>
                      <a:pt x="215" y="609"/>
                    </a:cubicBezTo>
                    <a:cubicBezTo>
                      <a:pt x="82" y="609"/>
                      <a:pt x="82" y="609"/>
                      <a:pt x="82" y="609"/>
                    </a:cubicBezTo>
                    <a:cubicBezTo>
                      <a:pt x="82" y="609"/>
                      <a:pt x="82" y="609"/>
                      <a:pt x="82" y="609"/>
                    </a:cubicBezTo>
                    <a:cubicBezTo>
                      <a:pt x="82" y="609"/>
                      <a:pt x="53" y="481"/>
                      <a:pt x="48" y="435"/>
                    </a:cubicBezTo>
                    <a:cubicBezTo>
                      <a:pt x="47" y="428"/>
                      <a:pt x="47" y="421"/>
                      <a:pt x="48" y="415"/>
                    </a:cubicBezTo>
                    <a:cubicBezTo>
                      <a:pt x="53" y="386"/>
                      <a:pt x="53" y="386"/>
                      <a:pt x="53" y="386"/>
                    </a:cubicBezTo>
                    <a:cubicBezTo>
                      <a:pt x="51" y="384"/>
                      <a:pt x="49" y="380"/>
                      <a:pt x="47" y="377"/>
                    </a:cubicBezTo>
                    <a:cubicBezTo>
                      <a:pt x="40" y="367"/>
                      <a:pt x="34" y="355"/>
                      <a:pt x="31" y="342"/>
                    </a:cubicBezTo>
                    <a:cubicBezTo>
                      <a:pt x="5" y="233"/>
                      <a:pt x="5" y="233"/>
                      <a:pt x="5" y="233"/>
                    </a:cubicBezTo>
                    <a:cubicBezTo>
                      <a:pt x="0" y="212"/>
                      <a:pt x="1" y="190"/>
                      <a:pt x="7" y="170"/>
                    </a:cubicBezTo>
                    <a:cubicBezTo>
                      <a:pt x="23" y="124"/>
                      <a:pt x="23" y="124"/>
                      <a:pt x="23" y="124"/>
                    </a:cubicBezTo>
                    <a:cubicBezTo>
                      <a:pt x="26" y="97"/>
                      <a:pt x="44" y="75"/>
                      <a:pt x="69" y="65"/>
                    </a:cubicBezTo>
                    <a:cubicBezTo>
                      <a:pt x="69" y="66"/>
                      <a:pt x="69" y="66"/>
                      <a:pt x="69" y="66"/>
                    </a:cubicBezTo>
                    <a:cubicBezTo>
                      <a:pt x="69" y="110"/>
                      <a:pt x="105" y="146"/>
                      <a:pt x="149" y="146"/>
                    </a:cubicBezTo>
                    <a:cubicBezTo>
                      <a:pt x="193" y="146"/>
                      <a:pt x="229" y="110"/>
                      <a:pt x="229" y="66"/>
                    </a:cubicBezTo>
                    <a:cubicBezTo>
                      <a:pt x="229" y="66"/>
                      <a:pt x="229" y="66"/>
                      <a:pt x="229" y="65"/>
                    </a:cubicBezTo>
                    <a:cubicBezTo>
                      <a:pt x="253" y="75"/>
                      <a:pt x="271" y="97"/>
                      <a:pt x="275" y="124"/>
                    </a:cubicBezTo>
                    <a:cubicBezTo>
                      <a:pt x="290" y="170"/>
                      <a:pt x="290" y="170"/>
                      <a:pt x="290" y="170"/>
                    </a:cubicBezTo>
                    <a:cubicBezTo>
                      <a:pt x="297" y="190"/>
                      <a:pt x="298" y="212"/>
                      <a:pt x="292" y="233"/>
                    </a:cubicBezTo>
                    <a:close/>
                    <a:moveTo>
                      <a:pt x="149" y="0"/>
                    </a:moveTo>
                    <a:cubicBezTo>
                      <a:pt x="112" y="0"/>
                      <a:pt x="82" y="29"/>
                      <a:pt x="82" y="66"/>
                    </a:cubicBezTo>
                    <a:cubicBezTo>
                      <a:pt x="82" y="103"/>
                      <a:pt x="112" y="133"/>
                      <a:pt x="149" y="133"/>
                    </a:cubicBezTo>
                    <a:cubicBezTo>
                      <a:pt x="185" y="133"/>
                      <a:pt x="215" y="103"/>
                      <a:pt x="215" y="66"/>
                    </a:cubicBezTo>
                    <a:cubicBezTo>
                      <a:pt x="215" y="29"/>
                      <a:pt x="185" y="0"/>
                      <a:pt x="149" y="0"/>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8" name="Freeform 8"/>
              <p:cNvSpPr>
                <a:spLocks/>
              </p:cNvSpPr>
              <p:nvPr/>
            </p:nvSpPr>
            <p:spPr bwMode="auto">
              <a:xfrm>
                <a:off x="4095087" y="2716276"/>
                <a:ext cx="444623" cy="363376"/>
              </a:xfrm>
              <a:custGeom>
                <a:avLst/>
                <a:gdLst>
                  <a:gd name="T0" fmla="*/ 151 w 190"/>
                  <a:gd name="T1" fmla="*/ 74 h 167"/>
                  <a:gd name="T2" fmla="*/ 139 w 190"/>
                  <a:gd name="T3" fmla="*/ 76 h 167"/>
                  <a:gd name="T4" fmla="*/ 110 w 190"/>
                  <a:gd name="T5" fmla="*/ 53 h 167"/>
                  <a:gd name="T6" fmla="*/ 95 w 190"/>
                  <a:gd name="T7" fmla="*/ 0 h 167"/>
                  <a:gd name="T8" fmla="*/ 76 w 190"/>
                  <a:gd name="T9" fmla="*/ 64 h 167"/>
                  <a:gd name="T10" fmla="*/ 66 w 190"/>
                  <a:gd name="T11" fmla="*/ 80 h 167"/>
                  <a:gd name="T12" fmla="*/ 38 w 190"/>
                  <a:gd name="T13" fmla="*/ 68 h 167"/>
                  <a:gd name="T14" fmla="*/ 0 w 190"/>
                  <a:gd name="T15" fmla="*/ 106 h 167"/>
                  <a:gd name="T16" fmla="*/ 30 w 190"/>
                  <a:gd name="T17" fmla="*/ 143 h 167"/>
                  <a:gd name="T18" fmla="*/ 65 w 190"/>
                  <a:gd name="T19" fmla="*/ 167 h 167"/>
                  <a:gd name="T20" fmla="*/ 93 w 190"/>
                  <a:gd name="T21" fmla="*/ 154 h 167"/>
                  <a:gd name="T22" fmla="*/ 121 w 190"/>
                  <a:gd name="T23" fmla="*/ 166 h 167"/>
                  <a:gd name="T24" fmla="*/ 151 w 190"/>
                  <a:gd name="T25" fmla="*/ 150 h 167"/>
                  <a:gd name="T26" fmla="*/ 151 w 190"/>
                  <a:gd name="T27" fmla="*/ 150 h 167"/>
                  <a:gd name="T28" fmla="*/ 190 w 190"/>
                  <a:gd name="T29" fmla="*/ 112 h 167"/>
                  <a:gd name="T30" fmla="*/ 151 w 190"/>
                  <a:gd name="T31" fmla="*/ 7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167">
                    <a:moveTo>
                      <a:pt x="151" y="74"/>
                    </a:moveTo>
                    <a:cubicBezTo>
                      <a:pt x="147" y="74"/>
                      <a:pt x="143" y="75"/>
                      <a:pt x="139" y="76"/>
                    </a:cubicBezTo>
                    <a:cubicBezTo>
                      <a:pt x="134" y="64"/>
                      <a:pt x="123" y="55"/>
                      <a:pt x="110" y="53"/>
                    </a:cubicBezTo>
                    <a:cubicBezTo>
                      <a:pt x="95" y="0"/>
                      <a:pt x="95" y="0"/>
                      <a:pt x="95" y="0"/>
                    </a:cubicBezTo>
                    <a:cubicBezTo>
                      <a:pt x="76" y="64"/>
                      <a:pt x="76" y="64"/>
                      <a:pt x="76" y="64"/>
                    </a:cubicBezTo>
                    <a:cubicBezTo>
                      <a:pt x="71" y="68"/>
                      <a:pt x="68" y="74"/>
                      <a:pt x="66" y="80"/>
                    </a:cubicBezTo>
                    <a:cubicBezTo>
                      <a:pt x="59" y="73"/>
                      <a:pt x="49" y="68"/>
                      <a:pt x="38" y="68"/>
                    </a:cubicBezTo>
                    <a:cubicBezTo>
                      <a:pt x="17" y="68"/>
                      <a:pt x="0" y="85"/>
                      <a:pt x="0" y="106"/>
                    </a:cubicBezTo>
                    <a:cubicBezTo>
                      <a:pt x="0" y="124"/>
                      <a:pt x="12" y="139"/>
                      <a:pt x="30" y="143"/>
                    </a:cubicBezTo>
                    <a:cubicBezTo>
                      <a:pt x="35" y="157"/>
                      <a:pt x="49" y="167"/>
                      <a:pt x="65" y="167"/>
                    </a:cubicBezTo>
                    <a:cubicBezTo>
                      <a:pt x="76" y="167"/>
                      <a:pt x="86" y="162"/>
                      <a:pt x="93" y="154"/>
                    </a:cubicBezTo>
                    <a:cubicBezTo>
                      <a:pt x="100" y="161"/>
                      <a:pt x="110" y="166"/>
                      <a:pt x="121" y="166"/>
                    </a:cubicBezTo>
                    <a:cubicBezTo>
                      <a:pt x="133" y="166"/>
                      <a:pt x="144" y="160"/>
                      <a:pt x="151" y="150"/>
                    </a:cubicBezTo>
                    <a:cubicBezTo>
                      <a:pt x="151" y="150"/>
                      <a:pt x="151" y="150"/>
                      <a:pt x="151" y="150"/>
                    </a:cubicBezTo>
                    <a:cubicBezTo>
                      <a:pt x="173" y="150"/>
                      <a:pt x="190" y="133"/>
                      <a:pt x="190" y="112"/>
                    </a:cubicBezTo>
                    <a:cubicBezTo>
                      <a:pt x="190" y="91"/>
                      <a:pt x="173" y="74"/>
                      <a:pt x="151" y="74"/>
                    </a:cubicBezTo>
                    <a:close/>
                  </a:path>
                </a:pathLst>
              </a:custGeom>
              <a:solidFill>
                <a:srgbClr val="FFFFFF">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2" name="TextBox 141"/>
            <p:cNvSpPr txBox="1"/>
            <p:nvPr/>
          </p:nvSpPr>
          <p:spPr>
            <a:xfrm>
              <a:off x="7389760" y="2035417"/>
              <a:ext cx="602211" cy="234119"/>
            </a:xfrm>
            <a:prstGeom prst="rect">
              <a:avLst/>
            </a:prstGeom>
            <a:noFill/>
          </p:spPr>
          <p:txBody>
            <a:bodyPr wrap="square" lIns="0" tIns="0" rIns="0" bIns="72000" rtlCol="0" anchor="t">
              <a:noAutofit/>
            </a:bodyPr>
            <a:lstStyle/>
            <a:p>
              <a:pPr algn="r"/>
              <a:r>
                <a:rPr lang="en-GB" sz="1600" b="1" dirty="0">
                  <a:solidFill>
                    <a:srgbClr val="002060"/>
                  </a:solidFill>
                </a:rPr>
                <a:t>Chest pain</a:t>
              </a:r>
              <a:endParaRPr lang="en-GB" sz="1400" b="1" dirty="0">
                <a:solidFill>
                  <a:srgbClr val="002060"/>
                </a:solidFill>
              </a:endParaRPr>
            </a:p>
          </p:txBody>
        </p:sp>
        <p:sp>
          <p:nvSpPr>
            <p:cNvPr id="143" name="TextBox 142"/>
            <p:cNvSpPr txBox="1"/>
            <p:nvPr/>
          </p:nvSpPr>
          <p:spPr>
            <a:xfrm>
              <a:off x="9253633" y="2027498"/>
              <a:ext cx="2335500" cy="249490"/>
            </a:xfrm>
            <a:prstGeom prst="rect">
              <a:avLst/>
            </a:prstGeom>
            <a:noFill/>
          </p:spPr>
          <p:txBody>
            <a:bodyPr wrap="square" lIns="0" tIns="0" rIns="0" bIns="72000" rtlCol="0" anchor="t">
              <a:noAutofit/>
            </a:bodyPr>
            <a:lstStyle/>
            <a:p>
              <a:r>
                <a:rPr lang="en-GB" sz="1600" b="1" dirty="0">
                  <a:solidFill>
                    <a:srgbClr val="002060"/>
                  </a:solidFill>
                </a:rPr>
                <a:t>Swelling in the ankles, arms or stomach area</a:t>
              </a:r>
              <a:endParaRPr lang="en-GB" sz="1400" b="1" dirty="0">
                <a:solidFill>
                  <a:srgbClr val="002060"/>
                </a:solidFill>
              </a:endParaRPr>
            </a:p>
          </p:txBody>
        </p:sp>
        <p:sp>
          <p:nvSpPr>
            <p:cNvPr id="144" name="TextBox 143"/>
            <p:cNvSpPr txBox="1"/>
            <p:nvPr/>
          </p:nvSpPr>
          <p:spPr>
            <a:xfrm>
              <a:off x="6857700" y="3238453"/>
              <a:ext cx="487685" cy="189394"/>
            </a:xfrm>
            <a:prstGeom prst="rect">
              <a:avLst/>
            </a:prstGeom>
            <a:noFill/>
          </p:spPr>
          <p:txBody>
            <a:bodyPr wrap="square" lIns="0" tIns="0" rIns="0" bIns="72000" rtlCol="0" anchor="t">
              <a:noAutofit/>
            </a:bodyPr>
            <a:lstStyle/>
            <a:p>
              <a:pPr algn="r"/>
              <a:r>
                <a:rPr lang="en-GB" sz="1600" b="1" dirty="0">
                  <a:solidFill>
                    <a:srgbClr val="002060"/>
                  </a:solidFill>
                </a:rPr>
                <a:t>Fainting</a:t>
              </a:r>
              <a:endParaRPr lang="en-GB" sz="1400" b="1" dirty="0">
                <a:solidFill>
                  <a:srgbClr val="002060"/>
                </a:solidFill>
              </a:endParaRPr>
            </a:p>
          </p:txBody>
        </p:sp>
        <p:sp>
          <p:nvSpPr>
            <p:cNvPr id="145" name="TextBox 144"/>
            <p:cNvSpPr txBox="1"/>
            <p:nvPr/>
          </p:nvSpPr>
          <p:spPr>
            <a:xfrm>
              <a:off x="7809583" y="4993591"/>
              <a:ext cx="1877446" cy="277927"/>
            </a:xfrm>
            <a:prstGeom prst="rect">
              <a:avLst/>
            </a:prstGeom>
            <a:noFill/>
          </p:spPr>
          <p:txBody>
            <a:bodyPr wrap="square" lIns="0" tIns="0" rIns="0" bIns="72000" rtlCol="0" anchor="t">
              <a:noAutofit/>
            </a:bodyPr>
            <a:lstStyle/>
            <a:p>
              <a:pPr algn="ctr"/>
              <a:r>
                <a:rPr lang="en-GB" sz="1600" b="1" dirty="0">
                  <a:solidFill>
                    <a:srgbClr val="002060"/>
                  </a:solidFill>
                </a:rPr>
                <a:t>Shortness of breath</a:t>
              </a:r>
              <a:endParaRPr lang="en-GB" sz="1400" b="1" dirty="0">
                <a:solidFill>
                  <a:srgbClr val="002060"/>
                </a:solidFill>
              </a:endParaRPr>
            </a:p>
          </p:txBody>
        </p:sp>
        <p:sp>
          <p:nvSpPr>
            <p:cNvPr id="146" name="TextBox 145"/>
            <p:cNvSpPr txBox="1"/>
            <p:nvPr/>
          </p:nvSpPr>
          <p:spPr>
            <a:xfrm>
              <a:off x="10062586" y="3329415"/>
              <a:ext cx="1527300" cy="236056"/>
            </a:xfrm>
            <a:prstGeom prst="rect">
              <a:avLst/>
            </a:prstGeom>
            <a:noFill/>
          </p:spPr>
          <p:txBody>
            <a:bodyPr wrap="square" lIns="0" tIns="0" rIns="0" bIns="72000" rtlCol="0" anchor="t">
              <a:noAutofit/>
            </a:bodyPr>
            <a:lstStyle/>
            <a:p>
              <a:r>
                <a:rPr lang="en-GB" sz="1600" b="1" dirty="0">
                  <a:solidFill>
                    <a:srgbClr val="002060"/>
                  </a:solidFill>
                </a:rPr>
                <a:t>  Feeling tired or dizzy</a:t>
              </a:r>
              <a:endParaRPr lang="en-GB" sz="1400" b="1" dirty="0">
                <a:solidFill>
                  <a:srgbClr val="002060"/>
                </a:solidFill>
              </a:endParaRPr>
            </a:p>
          </p:txBody>
        </p:sp>
        <p:grpSp>
          <p:nvGrpSpPr>
            <p:cNvPr id="83" name="Group 82"/>
            <p:cNvGrpSpPr/>
            <p:nvPr/>
          </p:nvGrpSpPr>
          <p:grpSpPr>
            <a:xfrm>
              <a:off x="9636645" y="3054096"/>
              <a:ext cx="457472" cy="1939496"/>
              <a:chOff x="4132262" y="1390650"/>
              <a:chExt cx="1190625" cy="5047774"/>
            </a:xfrm>
            <a:solidFill>
              <a:schemeClr val="bg2"/>
            </a:solidFill>
          </p:grpSpPr>
          <p:sp>
            <p:nvSpPr>
              <p:cNvPr id="84" name="Oval 14"/>
              <p:cNvSpPr>
                <a:spLocks noChangeArrowheads="1"/>
              </p:cNvSpPr>
              <p:nvPr/>
            </p:nvSpPr>
            <p:spPr bwMode="auto">
              <a:xfrm>
                <a:off x="4419600" y="1911350"/>
                <a:ext cx="614363" cy="614362"/>
              </a:xfrm>
              <a:prstGeom prst="ellipse">
                <a:avLst/>
              </a:prstGeom>
              <a:solidFill>
                <a:srgbClr val="002060"/>
              </a:solid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85" name="Freeform 15"/>
              <p:cNvSpPr>
                <a:spLocks/>
              </p:cNvSpPr>
              <p:nvPr/>
            </p:nvSpPr>
            <p:spPr bwMode="auto">
              <a:xfrm>
                <a:off x="4740275" y="1390650"/>
                <a:ext cx="541338" cy="390525"/>
              </a:xfrm>
              <a:custGeom>
                <a:avLst/>
                <a:gdLst>
                  <a:gd name="T0" fmla="*/ 350 w 353"/>
                  <a:gd name="T1" fmla="*/ 119 h 255"/>
                  <a:gd name="T2" fmla="*/ 350 w 353"/>
                  <a:gd name="T3" fmla="*/ 117 h 255"/>
                  <a:gd name="T4" fmla="*/ 349 w 353"/>
                  <a:gd name="T5" fmla="*/ 116 h 255"/>
                  <a:gd name="T6" fmla="*/ 348 w 353"/>
                  <a:gd name="T7" fmla="*/ 114 h 255"/>
                  <a:gd name="T8" fmla="*/ 345 w 353"/>
                  <a:gd name="T9" fmla="*/ 108 h 255"/>
                  <a:gd name="T10" fmla="*/ 342 w 353"/>
                  <a:gd name="T11" fmla="*/ 103 h 255"/>
                  <a:gd name="T12" fmla="*/ 340 w 353"/>
                  <a:gd name="T13" fmla="*/ 101 h 255"/>
                  <a:gd name="T14" fmla="*/ 339 w 353"/>
                  <a:gd name="T15" fmla="*/ 100 h 255"/>
                  <a:gd name="T16" fmla="*/ 338 w 353"/>
                  <a:gd name="T17" fmla="*/ 98 h 255"/>
                  <a:gd name="T18" fmla="*/ 333 w 353"/>
                  <a:gd name="T19" fmla="*/ 93 h 255"/>
                  <a:gd name="T20" fmla="*/ 331 w 353"/>
                  <a:gd name="T21" fmla="*/ 91 h 255"/>
                  <a:gd name="T22" fmla="*/ 328 w 353"/>
                  <a:gd name="T23" fmla="*/ 88 h 255"/>
                  <a:gd name="T24" fmla="*/ 322 w 353"/>
                  <a:gd name="T25" fmla="*/ 83 h 255"/>
                  <a:gd name="T26" fmla="*/ 316 w 353"/>
                  <a:gd name="T27" fmla="*/ 79 h 255"/>
                  <a:gd name="T28" fmla="*/ 244 w 353"/>
                  <a:gd name="T29" fmla="*/ 44 h 255"/>
                  <a:gd name="T30" fmla="*/ 164 w 353"/>
                  <a:gd name="T31" fmla="*/ 24 h 255"/>
                  <a:gd name="T32" fmla="*/ 182 w 353"/>
                  <a:gd name="T33" fmla="*/ 0 h 255"/>
                  <a:gd name="T34" fmla="*/ 0 w 353"/>
                  <a:gd name="T35" fmla="*/ 18 h 255"/>
                  <a:gd name="T36" fmla="*/ 134 w 353"/>
                  <a:gd name="T37" fmla="*/ 63 h 255"/>
                  <a:gd name="T38" fmla="*/ 151 w 353"/>
                  <a:gd name="T39" fmla="*/ 40 h 255"/>
                  <a:gd name="T40" fmla="*/ 214 w 353"/>
                  <a:gd name="T41" fmla="*/ 55 h 255"/>
                  <a:gd name="T42" fmla="*/ 282 w 353"/>
                  <a:gd name="T43" fmla="*/ 85 h 255"/>
                  <a:gd name="T44" fmla="*/ 289 w 353"/>
                  <a:gd name="T45" fmla="*/ 89 h 255"/>
                  <a:gd name="T46" fmla="*/ 295 w 353"/>
                  <a:gd name="T47" fmla="*/ 93 h 255"/>
                  <a:gd name="T48" fmla="*/ 298 w 353"/>
                  <a:gd name="T49" fmla="*/ 95 h 255"/>
                  <a:gd name="T50" fmla="*/ 300 w 353"/>
                  <a:gd name="T51" fmla="*/ 97 h 255"/>
                  <a:gd name="T52" fmla="*/ 305 w 353"/>
                  <a:gd name="T53" fmla="*/ 102 h 255"/>
                  <a:gd name="T54" fmla="*/ 306 w 353"/>
                  <a:gd name="T55" fmla="*/ 103 h 255"/>
                  <a:gd name="T56" fmla="*/ 307 w 353"/>
                  <a:gd name="T57" fmla="*/ 104 h 255"/>
                  <a:gd name="T58" fmla="*/ 309 w 353"/>
                  <a:gd name="T59" fmla="*/ 106 h 255"/>
                  <a:gd name="T60" fmla="*/ 313 w 353"/>
                  <a:gd name="T61" fmla="*/ 111 h 255"/>
                  <a:gd name="T62" fmla="*/ 316 w 353"/>
                  <a:gd name="T63" fmla="*/ 116 h 255"/>
                  <a:gd name="T64" fmla="*/ 318 w 353"/>
                  <a:gd name="T65" fmla="*/ 118 h 255"/>
                  <a:gd name="T66" fmla="*/ 319 w 353"/>
                  <a:gd name="T67" fmla="*/ 119 h 255"/>
                  <a:gd name="T68" fmla="*/ 319 w 353"/>
                  <a:gd name="T69" fmla="*/ 120 h 255"/>
                  <a:gd name="T70" fmla="*/ 324 w 353"/>
                  <a:gd name="T71" fmla="*/ 139 h 255"/>
                  <a:gd name="T72" fmla="*/ 319 w 353"/>
                  <a:gd name="T73" fmla="*/ 158 h 255"/>
                  <a:gd name="T74" fmla="*/ 282 w 353"/>
                  <a:gd name="T75" fmla="*/ 195 h 255"/>
                  <a:gd name="T76" fmla="*/ 210 w 353"/>
                  <a:gd name="T77" fmla="*/ 225 h 255"/>
                  <a:gd name="T78" fmla="*/ 113 w 353"/>
                  <a:gd name="T79" fmla="*/ 246 h 255"/>
                  <a:gd name="T80" fmla="*/ 0 w 353"/>
                  <a:gd name="T81" fmla="*/ 255 h 255"/>
                  <a:gd name="T82" fmla="*/ 115 w 353"/>
                  <a:gd name="T83" fmla="*/ 248 h 255"/>
                  <a:gd name="T84" fmla="*/ 219 w 353"/>
                  <a:gd name="T85" fmla="*/ 228 h 255"/>
                  <a:gd name="T86" fmla="*/ 298 w 353"/>
                  <a:gd name="T87" fmla="*/ 198 h 255"/>
                  <a:gd name="T88" fmla="*/ 344 w 353"/>
                  <a:gd name="T89" fmla="*/ 160 h 255"/>
                  <a:gd name="T90" fmla="*/ 352 w 353"/>
                  <a:gd name="T91" fmla="*/ 140 h 255"/>
                  <a:gd name="T92" fmla="*/ 350 w 353"/>
                  <a:gd name="T93" fmla="*/ 11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 h="255">
                    <a:moveTo>
                      <a:pt x="350" y="119"/>
                    </a:moveTo>
                    <a:cubicBezTo>
                      <a:pt x="350" y="117"/>
                      <a:pt x="350" y="117"/>
                      <a:pt x="350" y="117"/>
                    </a:cubicBezTo>
                    <a:cubicBezTo>
                      <a:pt x="349" y="116"/>
                      <a:pt x="349" y="116"/>
                      <a:pt x="349" y="116"/>
                    </a:cubicBezTo>
                    <a:cubicBezTo>
                      <a:pt x="348" y="114"/>
                      <a:pt x="348" y="114"/>
                      <a:pt x="348" y="114"/>
                    </a:cubicBezTo>
                    <a:cubicBezTo>
                      <a:pt x="345" y="108"/>
                      <a:pt x="345" y="108"/>
                      <a:pt x="345" y="108"/>
                    </a:cubicBezTo>
                    <a:cubicBezTo>
                      <a:pt x="342" y="103"/>
                      <a:pt x="342" y="103"/>
                      <a:pt x="342" y="103"/>
                    </a:cubicBezTo>
                    <a:cubicBezTo>
                      <a:pt x="340" y="101"/>
                      <a:pt x="340" y="101"/>
                      <a:pt x="340" y="101"/>
                    </a:cubicBezTo>
                    <a:cubicBezTo>
                      <a:pt x="340" y="100"/>
                      <a:pt x="339" y="100"/>
                      <a:pt x="339" y="100"/>
                    </a:cubicBezTo>
                    <a:cubicBezTo>
                      <a:pt x="338" y="98"/>
                      <a:pt x="338" y="98"/>
                      <a:pt x="338" y="98"/>
                    </a:cubicBezTo>
                    <a:cubicBezTo>
                      <a:pt x="333" y="93"/>
                      <a:pt x="333" y="93"/>
                      <a:pt x="333" y="93"/>
                    </a:cubicBezTo>
                    <a:cubicBezTo>
                      <a:pt x="332" y="92"/>
                      <a:pt x="332" y="92"/>
                      <a:pt x="331" y="91"/>
                    </a:cubicBezTo>
                    <a:cubicBezTo>
                      <a:pt x="328" y="88"/>
                      <a:pt x="328" y="88"/>
                      <a:pt x="328" y="88"/>
                    </a:cubicBezTo>
                    <a:cubicBezTo>
                      <a:pt x="322" y="83"/>
                      <a:pt x="322" y="83"/>
                      <a:pt x="322" y="83"/>
                    </a:cubicBezTo>
                    <a:cubicBezTo>
                      <a:pt x="320" y="82"/>
                      <a:pt x="318" y="80"/>
                      <a:pt x="316" y="79"/>
                    </a:cubicBezTo>
                    <a:cubicBezTo>
                      <a:pt x="298" y="66"/>
                      <a:pt x="274" y="54"/>
                      <a:pt x="244" y="44"/>
                    </a:cubicBezTo>
                    <a:cubicBezTo>
                      <a:pt x="220" y="36"/>
                      <a:pt x="193" y="29"/>
                      <a:pt x="164" y="24"/>
                    </a:cubicBezTo>
                    <a:cubicBezTo>
                      <a:pt x="182" y="0"/>
                      <a:pt x="182" y="0"/>
                      <a:pt x="182" y="0"/>
                    </a:cubicBezTo>
                    <a:cubicBezTo>
                      <a:pt x="0" y="18"/>
                      <a:pt x="0" y="18"/>
                      <a:pt x="0" y="18"/>
                    </a:cubicBezTo>
                    <a:cubicBezTo>
                      <a:pt x="134" y="63"/>
                      <a:pt x="134" y="63"/>
                      <a:pt x="134" y="63"/>
                    </a:cubicBezTo>
                    <a:cubicBezTo>
                      <a:pt x="151" y="40"/>
                      <a:pt x="151" y="40"/>
                      <a:pt x="151" y="40"/>
                    </a:cubicBezTo>
                    <a:cubicBezTo>
                      <a:pt x="174" y="44"/>
                      <a:pt x="195" y="50"/>
                      <a:pt x="214" y="55"/>
                    </a:cubicBezTo>
                    <a:cubicBezTo>
                      <a:pt x="242" y="64"/>
                      <a:pt x="265" y="74"/>
                      <a:pt x="282" y="85"/>
                    </a:cubicBezTo>
                    <a:cubicBezTo>
                      <a:pt x="285" y="86"/>
                      <a:pt x="287" y="87"/>
                      <a:pt x="289" y="89"/>
                    </a:cubicBezTo>
                    <a:cubicBezTo>
                      <a:pt x="295" y="93"/>
                      <a:pt x="295" y="93"/>
                      <a:pt x="295" y="93"/>
                    </a:cubicBezTo>
                    <a:cubicBezTo>
                      <a:pt x="298" y="95"/>
                      <a:pt x="298" y="95"/>
                      <a:pt x="298" y="95"/>
                    </a:cubicBezTo>
                    <a:cubicBezTo>
                      <a:pt x="299" y="96"/>
                      <a:pt x="299" y="97"/>
                      <a:pt x="300" y="97"/>
                    </a:cubicBezTo>
                    <a:cubicBezTo>
                      <a:pt x="305" y="102"/>
                      <a:pt x="305" y="102"/>
                      <a:pt x="305" y="102"/>
                    </a:cubicBezTo>
                    <a:cubicBezTo>
                      <a:pt x="306" y="103"/>
                      <a:pt x="306" y="103"/>
                      <a:pt x="306" y="103"/>
                    </a:cubicBezTo>
                    <a:cubicBezTo>
                      <a:pt x="307" y="103"/>
                      <a:pt x="307" y="104"/>
                      <a:pt x="307" y="104"/>
                    </a:cubicBezTo>
                    <a:cubicBezTo>
                      <a:pt x="309" y="106"/>
                      <a:pt x="309" y="106"/>
                      <a:pt x="309" y="106"/>
                    </a:cubicBezTo>
                    <a:cubicBezTo>
                      <a:pt x="313" y="111"/>
                      <a:pt x="313" y="111"/>
                      <a:pt x="313" y="111"/>
                    </a:cubicBezTo>
                    <a:cubicBezTo>
                      <a:pt x="316" y="116"/>
                      <a:pt x="316" y="116"/>
                      <a:pt x="316" y="116"/>
                    </a:cubicBezTo>
                    <a:cubicBezTo>
                      <a:pt x="318" y="118"/>
                      <a:pt x="318" y="118"/>
                      <a:pt x="318" y="118"/>
                    </a:cubicBezTo>
                    <a:cubicBezTo>
                      <a:pt x="319" y="119"/>
                      <a:pt x="319" y="119"/>
                      <a:pt x="319" y="119"/>
                    </a:cubicBezTo>
                    <a:cubicBezTo>
                      <a:pt x="319" y="120"/>
                      <a:pt x="319" y="120"/>
                      <a:pt x="319" y="120"/>
                    </a:cubicBezTo>
                    <a:cubicBezTo>
                      <a:pt x="322" y="127"/>
                      <a:pt x="324" y="133"/>
                      <a:pt x="324" y="139"/>
                    </a:cubicBezTo>
                    <a:cubicBezTo>
                      <a:pt x="324" y="146"/>
                      <a:pt x="322" y="152"/>
                      <a:pt x="319" y="158"/>
                    </a:cubicBezTo>
                    <a:cubicBezTo>
                      <a:pt x="313" y="171"/>
                      <a:pt x="300" y="183"/>
                      <a:pt x="282" y="195"/>
                    </a:cubicBezTo>
                    <a:cubicBezTo>
                      <a:pt x="263" y="206"/>
                      <a:pt x="239" y="216"/>
                      <a:pt x="210" y="225"/>
                    </a:cubicBezTo>
                    <a:cubicBezTo>
                      <a:pt x="182" y="234"/>
                      <a:pt x="149" y="241"/>
                      <a:pt x="113" y="246"/>
                    </a:cubicBezTo>
                    <a:cubicBezTo>
                      <a:pt x="77" y="251"/>
                      <a:pt x="39" y="254"/>
                      <a:pt x="0" y="255"/>
                    </a:cubicBezTo>
                    <a:cubicBezTo>
                      <a:pt x="39" y="255"/>
                      <a:pt x="78" y="252"/>
                      <a:pt x="115" y="248"/>
                    </a:cubicBezTo>
                    <a:cubicBezTo>
                      <a:pt x="152" y="244"/>
                      <a:pt x="187" y="237"/>
                      <a:pt x="219" y="228"/>
                    </a:cubicBezTo>
                    <a:cubicBezTo>
                      <a:pt x="249" y="220"/>
                      <a:pt x="276" y="210"/>
                      <a:pt x="298" y="198"/>
                    </a:cubicBezTo>
                    <a:cubicBezTo>
                      <a:pt x="319" y="187"/>
                      <a:pt x="335" y="174"/>
                      <a:pt x="344" y="160"/>
                    </a:cubicBezTo>
                    <a:cubicBezTo>
                      <a:pt x="348" y="153"/>
                      <a:pt x="351" y="147"/>
                      <a:pt x="352" y="140"/>
                    </a:cubicBezTo>
                    <a:cubicBezTo>
                      <a:pt x="353" y="133"/>
                      <a:pt x="352" y="126"/>
                      <a:pt x="350" y="119"/>
                    </a:cubicBezTo>
                    <a:close/>
                  </a:path>
                </a:pathLst>
              </a:custGeom>
              <a:solidFill>
                <a:schemeClr val="accent1"/>
              </a:solid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86" name="Freeform 16"/>
              <p:cNvSpPr>
                <a:spLocks/>
              </p:cNvSpPr>
              <p:nvPr/>
            </p:nvSpPr>
            <p:spPr bwMode="auto">
              <a:xfrm>
                <a:off x="4173537" y="1417637"/>
                <a:ext cx="539750" cy="390525"/>
              </a:xfrm>
              <a:custGeom>
                <a:avLst/>
                <a:gdLst>
                  <a:gd name="T0" fmla="*/ 71 w 352"/>
                  <a:gd name="T1" fmla="*/ 59 h 254"/>
                  <a:gd name="T2" fmla="*/ 142 w 352"/>
                  <a:gd name="T3" fmla="*/ 29 h 254"/>
                  <a:gd name="T4" fmla="*/ 239 w 352"/>
                  <a:gd name="T5" fmla="*/ 8 h 254"/>
                  <a:gd name="T6" fmla="*/ 352 w 352"/>
                  <a:gd name="T7" fmla="*/ 0 h 254"/>
                  <a:gd name="T8" fmla="*/ 237 w 352"/>
                  <a:gd name="T9" fmla="*/ 6 h 254"/>
                  <a:gd name="T10" fmla="*/ 134 w 352"/>
                  <a:gd name="T11" fmla="*/ 26 h 254"/>
                  <a:gd name="T12" fmla="*/ 55 w 352"/>
                  <a:gd name="T13" fmla="*/ 56 h 254"/>
                  <a:gd name="T14" fmla="*/ 9 w 352"/>
                  <a:gd name="T15" fmla="*/ 94 h 254"/>
                  <a:gd name="T16" fmla="*/ 1 w 352"/>
                  <a:gd name="T17" fmla="*/ 115 h 254"/>
                  <a:gd name="T18" fmla="*/ 2 w 352"/>
                  <a:gd name="T19" fmla="*/ 135 h 254"/>
                  <a:gd name="T20" fmla="*/ 3 w 352"/>
                  <a:gd name="T21" fmla="*/ 137 h 254"/>
                  <a:gd name="T22" fmla="*/ 3 w 352"/>
                  <a:gd name="T23" fmla="*/ 138 h 254"/>
                  <a:gd name="T24" fmla="*/ 5 w 352"/>
                  <a:gd name="T25" fmla="*/ 141 h 254"/>
                  <a:gd name="T26" fmla="*/ 7 w 352"/>
                  <a:gd name="T27" fmla="*/ 146 h 254"/>
                  <a:gd name="T28" fmla="*/ 11 w 352"/>
                  <a:gd name="T29" fmla="*/ 151 h 254"/>
                  <a:gd name="T30" fmla="*/ 12 w 352"/>
                  <a:gd name="T31" fmla="*/ 153 h 254"/>
                  <a:gd name="T32" fmla="*/ 13 w 352"/>
                  <a:gd name="T33" fmla="*/ 155 h 254"/>
                  <a:gd name="T34" fmla="*/ 15 w 352"/>
                  <a:gd name="T35" fmla="*/ 156 h 254"/>
                  <a:gd name="T36" fmla="*/ 19 w 352"/>
                  <a:gd name="T37" fmla="*/ 161 h 254"/>
                  <a:gd name="T38" fmla="*/ 22 w 352"/>
                  <a:gd name="T39" fmla="*/ 163 h 254"/>
                  <a:gd name="T40" fmla="*/ 24 w 352"/>
                  <a:gd name="T41" fmla="*/ 166 h 254"/>
                  <a:gd name="T42" fmla="*/ 30 w 352"/>
                  <a:gd name="T43" fmla="*/ 171 h 254"/>
                  <a:gd name="T44" fmla="*/ 37 w 352"/>
                  <a:gd name="T45" fmla="*/ 176 h 254"/>
                  <a:gd name="T46" fmla="*/ 108 w 352"/>
                  <a:gd name="T47" fmla="*/ 210 h 254"/>
                  <a:gd name="T48" fmla="*/ 189 w 352"/>
                  <a:gd name="T49" fmla="*/ 230 h 254"/>
                  <a:gd name="T50" fmla="*/ 171 w 352"/>
                  <a:gd name="T51" fmla="*/ 254 h 254"/>
                  <a:gd name="T52" fmla="*/ 352 w 352"/>
                  <a:gd name="T53" fmla="*/ 237 h 254"/>
                  <a:gd name="T54" fmla="*/ 218 w 352"/>
                  <a:gd name="T55" fmla="*/ 192 h 254"/>
                  <a:gd name="T56" fmla="*/ 201 w 352"/>
                  <a:gd name="T57" fmla="*/ 214 h 254"/>
                  <a:gd name="T58" fmla="*/ 138 w 352"/>
                  <a:gd name="T59" fmla="*/ 199 h 254"/>
                  <a:gd name="T60" fmla="*/ 70 w 352"/>
                  <a:gd name="T61" fmla="*/ 170 h 254"/>
                  <a:gd name="T62" fmla="*/ 63 w 352"/>
                  <a:gd name="T63" fmla="*/ 165 h 254"/>
                  <a:gd name="T64" fmla="*/ 58 w 352"/>
                  <a:gd name="T65" fmla="*/ 161 h 254"/>
                  <a:gd name="T66" fmla="*/ 55 w 352"/>
                  <a:gd name="T67" fmla="*/ 159 h 254"/>
                  <a:gd name="T68" fmla="*/ 52 w 352"/>
                  <a:gd name="T69" fmla="*/ 157 h 254"/>
                  <a:gd name="T70" fmla="*/ 47 w 352"/>
                  <a:gd name="T71" fmla="*/ 152 h 254"/>
                  <a:gd name="T72" fmla="*/ 46 w 352"/>
                  <a:gd name="T73" fmla="*/ 151 h 254"/>
                  <a:gd name="T74" fmla="*/ 45 w 352"/>
                  <a:gd name="T75" fmla="*/ 150 h 254"/>
                  <a:gd name="T76" fmla="*/ 43 w 352"/>
                  <a:gd name="T77" fmla="*/ 148 h 254"/>
                  <a:gd name="T78" fmla="*/ 39 w 352"/>
                  <a:gd name="T79" fmla="*/ 143 h 254"/>
                  <a:gd name="T80" fmla="*/ 36 w 352"/>
                  <a:gd name="T81" fmla="*/ 139 h 254"/>
                  <a:gd name="T82" fmla="*/ 35 w 352"/>
                  <a:gd name="T83" fmla="*/ 136 h 254"/>
                  <a:gd name="T84" fmla="*/ 34 w 352"/>
                  <a:gd name="T85" fmla="*/ 135 h 254"/>
                  <a:gd name="T86" fmla="*/ 33 w 352"/>
                  <a:gd name="T87" fmla="*/ 134 h 254"/>
                  <a:gd name="T88" fmla="*/ 29 w 352"/>
                  <a:gd name="T89" fmla="*/ 115 h 254"/>
                  <a:gd name="T90" fmla="*/ 33 w 352"/>
                  <a:gd name="T91" fmla="*/ 96 h 254"/>
                  <a:gd name="T92" fmla="*/ 71 w 352"/>
                  <a:gd name="T93" fmla="*/ 5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 h="254">
                    <a:moveTo>
                      <a:pt x="71" y="59"/>
                    </a:moveTo>
                    <a:cubicBezTo>
                      <a:pt x="89" y="48"/>
                      <a:pt x="113" y="38"/>
                      <a:pt x="142" y="29"/>
                    </a:cubicBezTo>
                    <a:cubicBezTo>
                      <a:pt x="171" y="20"/>
                      <a:pt x="204" y="13"/>
                      <a:pt x="239" y="8"/>
                    </a:cubicBezTo>
                    <a:cubicBezTo>
                      <a:pt x="275" y="3"/>
                      <a:pt x="313" y="0"/>
                      <a:pt x="352" y="0"/>
                    </a:cubicBezTo>
                    <a:cubicBezTo>
                      <a:pt x="313" y="0"/>
                      <a:pt x="274" y="2"/>
                      <a:pt x="237" y="6"/>
                    </a:cubicBezTo>
                    <a:cubicBezTo>
                      <a:pt x="200" y="11"/>
                      <a:pt x="165" y="17"/>
                      <a:pt x="134" y="26"/>
                    </a:cubicBezTo>
                    <a:cubicBezTo>
                      <a:pt x="103" y="34"/>
                      <a:pt x="76" y="45"/>
                      <a:pt x="55" y="56"/>
                    </a:cubicBezTo>
                    <a:cubicBezTo>
                      <a:pt x="33" y="68"/>
                      <a:pt x="18" y="81"/>
                      <a:pt x="9" y="94"/>
                    </a:cubicBezTo>
                    <a:cubicBezTo>
                      <a:pt x="4" y="101"/>
                      <a:pt x="2" y="108"/>
                      <a:pt x="1" y="115"/>
                    </a:cubicBezTo>
                    <a:cubicBezTo>
                      <a:pt x="0" y="122"/>
                      <a:pt x="0" y="129"/>
                      <a:pt x="2" y="135"/>
                    </a:cubicBezTo>
                    <a:cubicBezTo>
                      <a:pt x="3" y="137"/>
                      <a:pt x="3" y="137"/>
                      <a:pt x="3" y="137"/>
                    </a:cubicBezTo>
                    <a:cubicBezTo>
                      <a:pt x="3" y="138"/>
                      <a:pt x="3" y="138"/>
                      <a:pt x="3" y="138"/>
                    </a:cubicBezTo>
                    <a:cubicBezTo>
                      <a:pt x="5" y="141"/>
                      <a:pt x="5" y="141"/>
                      <a:pt x="5" y="141"/>
                    </a:cubicBezTo>
                    <a:cubicBezTo>
                      <a:pt x="7" y="146"/>
                      <a:pt x="7" y="146"/>
                      <a:pt x="7" y="146"/>
                    </a:cubicBezTo>
                    <a:cubicBezTo>
                      <a:pt x="11" y="151"/>
                      <a:pt x="11" y="151"/>
                      <a:pt x="11" y="151"/>
                    </a:cubicBezTo>
                    <a:cubicBezTo>
                      <a:pt x="12" y="153"/>
                      <a:pt x="12" y="153"/>
                      <a:pt x="12" y="153"/>
                    </a:cubicBezTo>
                    <a:cubicBezTo>
                      <a:pt x="13" y="154"/>
                      <a:pt x="13" y="154"/>
                      <a:pt x="13" y="155"/>
                    </a:cubicBezTo>
                    <a:cubicBezTo>
                      <a:pt x="15" y="156"/>
                      <a:pt x="15" y="156"/>
                      <a:pt x="15" y="156"/>
                    </a:cubicBezTo>
                    <a:cubicBezTo>
                      <a:pt x="19" y="161"/>
                      <a:pt x="19" y="161"/>
                      <a:pt x="19" y="161"/>
                    </a:cubicBezTo>
                    <a:cubicBezTo>
                      <a:pt x="20" y="162"/>
                      <a:pt x="21" y="163"/>
                      <a:pt x="22" y="163"/>
                    </a:cubicBezTo>
                    <a:cubicBezTo>
                      <a:pt x="24" y="166"/>
                      <a:pt x="24" y="166"/>
                      <a:pt x="24" y="166"/>
                    </a:cubicBezTo>
                    <a:cubicBezTo>
                      <a:pt x="30" y="171"/>
                      <a:pt x="30" y="171"/>
                      <a:pt x="30" y="171"/>
                    </a:cubicBezTo>
                    <a:cubicBezTo>
                      <a:pt x="32" y="172"/>
                      <a:pt x="35" y="174"/>
                      <a:pt x="37" y="176"/>
                    </a:cubicBezTo>
                    <a:cubicBezTo>
                      <a:pt x="55" y="188"/>
                      <a:pt x="79" y="200"/>
                      <a:pt x="108" y="210"/>
                    </a:cubicBezTo>
                    <a:cubicBezTo>
                      <a:pt x="132" y="218"/>
                      <a:pt x="159" y="225"/>
                      <a:pt x="189" y="230"/>
                    </a:cubicBezTo>
                    <a:cubicBezTo>
                      <a:pt x="171" y="254"/>
                      <a:pt x="171" y="254"/>
                      <a:pt x="171" y="254"/>
                    </a:cubicBezTo>
                    <a:cubicBezTo>
                      <a:pt x="352" y="237"/>
                      <a:pt x="352" y="237"/>
                      <a:pt x="352" y="237"/>
                    </a:cubicBezTo>
                    <a:cubicBezTo>
                      <a:pt x="218" y="192"/>
                      <a:pt x="218" y="192"/>
                      <a:pt x="218" y="192"/>
                    </a:cubicBezTo>
                    <a:cubicBezTo>
                      <a:pt x="201" y="214"/>
                      <a:pt x="201" y="214"/>
                      <a:pt x="201" y="214"/>
                    </a:cubicBezTo>
                    <a:cubicBezTo>
                      <a:pt x="179" y="210"/>
                      <a:pt x="158" y="205"/>
                      <a:pt x="138" y="199"/>
                    </a:cubicBezTo>
                    <a:cubicBezTo>
                      <a:pt x="111" y="191"/>
                      <a:pt x="88" y="181"/>
                      <a:pt x="70" y="170"/>
                    </a:cubicBezTo>
                    <a:cubicBezTo>
                      <a:pt x="68" y="168"/>
                      <a:pt x="65" y="167"/>
                      <a:pt x="63" y="165"/>
                    </a:cubicBezTo>
                    <a:cubicBezTo>
                      <a:pt x="58" y="161"/>
                      <a:pt x="58" y="161"/>
                      <a:pt x="58" y="161"/>
                    </a:cubicBezTo>
                    <a:cubicBezTo>
                      <a:pt x="55" y="159"/>
                      <a:pt x="55" y="159"/>
                      <a:pt x="55" y="159"/>
                    </a:cubicBezTo>
                    <a:cubicBezTo>
                      <a:pt x="54" y="158"/>
                      <a:pt x="53" y="158"/>
                      <a:pt x="52" y="157"/>
                    </a:cubicBezTo>
                    <a:cubicBezTo>
                      <a:pt x="47" y="152"/>
                      <a:pt x="47" y="152"/>
                      <a:pt x="47" y="152"/>
                    </a:cubicBezTo>
                    <a:cubicBezTo>
                      <a:pt x="46" y="151"/>
                      <a:pt x="46" y="151"/>
                      <a:pt x="46" y="151"/>
                    </a:cubicBezTo>
                    <a:cubicBezTo>
                      <a:pt x="46" y="151"/>
                      <a:pt x="45" y="151"/>
                      <a:pt x="45" y="150"/>
                    </a:cubicBezTo>
                    <a:cubicBezTo>
                      <a:pt x="43" y="148"/>
                      <a:pt x="43" y="148"/>
                      <a:pt x="43" y="148"/>
                    </a:cubicBezTo>
                    <a:cubicBezTo>
                      <a:pt x="39" y="143"/>
                      <a:pt x="39" y="143"/>
                      <a:pt x="39" y="143"/>
                    </a:cubicBezTo>
                    <a:cubicBezTo>
                      <a:pt x="36" y="139"/>
                      <a:pt x="36" y="139"/>
                      <a:pt x="36" y="139"/>
                    </a:cubicBezTo>
                    <a:cubicBezTo>
                      <a:pt x="35" y="136"/>
                      <a:pt x="35" y="136"/>
                      <a:pt x="35" y="136"/>
                    </a:cubicBezTo>
                    <a:cubicBezTo>
                      <a:pt x="34" y="135"/>
                      <a:pt x="34" y="135"/>
                      <a:pt x="34" y="135"/>
                    </a:cubicBezTo>
                    <a:cubicBezTo>
                      <a:pt x="33" y="134"/>
                      <a:pt x="33" y="134"/>
                      <a:pt x="33" y="134"/>
                    </a:cubicBezTo>
                    <a:cubicBezTo>
                      <a:pt x="31" y="128"/>
                      <a:pt x="29" y="121"/>
                      <a:pt x="29" y="115"/>
                    </a:cubicBezTo>
                    <a:cubicBezTo>
                      <a:pt x="29" y="108"/>
                      <a:pt x="30" y="102"/>
                      <a:pt x="33" y="96"/>
                    </a:cubicBezTo>
                    <a:cubicBezTo>
                      <a:pt x="40" y="83"/>
                      <a:pt x="52" y="71"/>
                      <a:pt x="71" y="59"/>
                    </a:cubicBezTo>
                    <a:close/>
                  </a:path>
                </a:pathLst>
              </a:custGeom>
              <a:solidFill>
                <a:schemeClr val="accent1"/>
              </a:solid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87" name="Freeform 18"/>
              <p:cNvSpPr>
                <a:spLocks/>
              </p:cNvSpPr>
              <p:nvPr/>
            </p:nvSpPr>
            <p:spPr bwMode="auto">
              <a:xfrm>
                <a:off x="4132262" y="2301876"/>
                <a:ext cx="1190625" cy="4136548"/>
              </a:xfrm>
              <a:custGeom>
                <a:avLst/>
                <a:gdLst>
                  <a:gd name="T0" fmla="*/ 622 w 776"/>
                  <a:gd name="T1" fmla="*/ 0 h 1727"/>
                  <a:gd name="T2" fmla="*/ 388 w 776"/>
                  <a:gd name="T3" fmla="*/ 186 h 1727"/>
                  <a:gd name="T4" fmla="*/ 154 w 776"/>
                  <a:gd name="T5" fmla="*/ 0 h 1727"/>
                  <a:gd name="T6" fmla="*/ 9 w 776"/>
                  <a:gd name="T7" fmla="*/ 227 h 1727"/>
                  <a:gd name="T8" fmla="*/ 66 w 776"/>
                  <a:gd name="T9" fmla="*/ 948 h 1727"/>
                  <a:gd name="T10" fmla="*/ 188 w 776"/>
                  <a:gd name="T11" fmla="*/ 1085 h 1727"/>
                  <a:gd name="T12" fmla="*/ 188 w 776"/>
                  <a:gd name="T13" fmla="*/ 1727 h 1727"/>
                  <a:gd name="T14" fmla="*/ 588 w 776"/>
                  <a:gd name="T15" fmla="*/ 1727 h 1727"/>
                  <a:gd name="T16" fmla="*/ 588 w 776"/>
                  <a:gd name="T17" fmla="*/ 1085 h 1727"/>
                  <a:gd name="T18" fmla="*/ 711 w 776"/>
                  <a:gd name="T19" fmla="*/ 948 h 1727"/>
                  <a:gd name="T20" fmla="*/ 768 w 776"/>
                  <a:gd name="T21" fmla="*/ 227 h 1727"/>
                  <a:gd name="T22" fmla="*/ 622 w 776"/>
                  <a:gd name="T23"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1727">
                    <a:moveTo>
                      <a:pt x="622" y="0"/>
                    </a:moveTo>
                    <a:cubicBezTo>
                      <a:pt x="597" y="107"/>
                      <a:pt x="502" y="186"/>
                      <a:pt x="388" y="186"/>
                    </a:cubicBezTo>
                    <a:cubicBezTo>
                      <a:pt x="275" y="186"/>
                      <a:pt x="179" y="107"/>
                      <a:pt x="154" y="0"/>
                    </a:cubicBezTo>
                    <a:cubicBezTo>
                      <a:pt x="63" y="33"/>
                      <a:pt x="0" y="124"/>
                      <a:pt x="9" y="227"/>
                    </a:cubicBezTo>
                    <a:cubicBezTo>
                      <a:pt x="66" y="948"/>
                      <a:pt x="66" y="948"/>
                      <a:pt x="66" y="948"/>
                    </a:cubicBezTo>
                    <a:cubicBezTo>
                      <a:pt x="71" y="1017"/>
                      <a:pt x="122" y="1072"/>
                      <a:pt x="188" y="1085"/>
                    </a:cubicBezTo>
                    <a:cubicBezTo>
                      <a:pt x="188" y="1727"/>
                      <a:pt x="188" y="1727"/>
                      <a:pt x="188" y="1727"/>
                    </a:cubicBezTo>
                    <a:cubicBezTo>
                      <a:pt x="588" y="1727"/>
                      <a:pt x="588" y="1727"/>
                      <a:pt x="588" y="1727"/>
                    </a:cubicBezTo>
                    <a:cubicBezTo>
                      <a:pt x="588" y="1085"/>
                      <a:pt x="588" y="1085"/>
                      <a:pt x="588" y="1085"/>
                    </a:cubicBezTo>
                    <a:cubicBezTo>
                      <a:pt x="654" y="1072"/>
                      <a:pt x="705" y="1017"/>
                      <a:pt x="711" y="948"/>
                    </a:cubicBezTo>
                    <a:cubicBezTo>
                      <a:pt x="768" y="227"/>
                      <a:pt x="768" y="227"/>
                      <a:pt x="768" y="227"/>
                    </a:cubicBezTo>
                    <a:cubicBezTo>
                      <a:pt x="776" y="124"/>
                      <a:pt x="713" y="33"/>
                      <a:pt x="622" y="0"/>
                    </a:cubicBezTo>
                    <a:close/>
                  </a:path>
                </a:pathLst>
              </a:custGeom>
              <a:solidFill>
                <a:srgbClr val="002060"/>
              </a:solid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2"/>
            <p:cNvGrpSpPr/>
            <p:nvPr/>
          </p:nvGrpSpPr>
          <p:grpSpPr>
            <a:xfrm>
              <a:off x="8771259" y="1912358"/>
              <a:ext cx="592948" cy="1616417"/>
              <a:chOff x="5627687" y="1608137"/>
              <a:chExt cx="1557338" cy="4245410"/>
            </a:xfrm>
          </p:grpSpPr>
          <p:sp>
            <p:nvSpPr>
              <p:cNvPr id="88" name="Freeform 5"/>
              <p:cNvSpPr>
                <a:spLocks noEditPoints="1"/>
              </p:cNvSpPr>
              <p:nvPr/>
            </p:nvSpPr>
            <p:spPr bwMode="auto">
              <a:xfrm>
                <a:off x="5627687" y="1608137"/>
                <a:ext cx="1557338" cy="4245410"/>
              </a:xfrm>
              <a:custGeom>
                <a:avLst/>
                <a:gdLst>
                  <a:gd name="T0" fmla="*/ 761 w 1016"/>
                  <a:gd name="T1" fmla="*/ 470 h 2179"/>
                  <a:gd name="T2" fmla="*/ 759 w 1016"/>
                  <a:gd name="T3" fmla="*/ 470 h 2179"/>
                  <a:gd name="T4" fmla="*/ 635 w 1016"/>
                  <a:gd name="T5" fmla="*/ 440 h 2179"/>
                  <a:gd name="T6" fmla="*/ 381 w 1016"/>
                  <a:gd name="T7" fmla="*/ 440 h 2179"/>
                  <a:gd name="T8" fmla="*/ 257 w 1016"/>
                  <a:gd name="T9" fmla="*/ 470 h 2179"/>
                  <a:gd name="T10" fmla="*/ 255 w 1016"/>
                  <a:gd name="T11" fmla="*/ 470 h 2179"/>
                  <a:gd name="T12" fmla="*/ 115 w 1016"/>
                  <a:gd name="T13" fmla="*/ 1297 h 2179"/>
                  <a:gd name="T14" fmla="*/ 117 w 1016"/>
                  <a:gd name="T15" fmla="*/ 1399 h 2179"/>
                  <a:gd name="T16" fmla="*/ 181 w 1016"/>
                  <a:gd name="T17" fmla="*/ 1511 h 2179"/>
                  <a:gd name="T18" fmla="*/ 140 w 1016"/>
                  <a:gd name="T19" fmla="*/ 1699 h 2179"/>
                  <a:gd name="T20" fmla="*/ 135 w 1016"/>
                  <a:gd name="T21" fmla="*/ 1732 h 2179"/>
                  <a:gd name="T22" fmla="*/ 230 w 1016"/>
                  <a:gd name="T23" fmla="*/ 1732 h 2179"/>
                  <a:gd name="T24" fmla="*/ 275 w 1016"/>
                  <a:gd name="T25" fmla="*/ 2097 h 2179"/>
                  <a:gd name="T26" fmla="*/ 283 w 1016"/>
                  <a:gd name="T27" fmla="*/ 2141 h 2179"/>
                  <a:gd name="T28" fmla="*/ 329 w 1016"/>
                  <a:gd name="T29" fmla="*/ 2179 h 2179"/>
                  <a:gd name="T30" fmla="*/ 360 w 1016"/>
                  <a:gd name="T31" fmla="*/ 2179 h 2179"/>
                  <a:gd name="T32" fmla="*/ 657 w 1016"/>
                  <a:gd name="T33" fmla="*/ 2179 h 2179"/>
                  <a:gd name="T34" fmla="*/ 689 w 1016"/>
                  <a:gd name="T35" fmla="*/ 2179 h 2179"/>
                  <a:gd name="T36" fmla="*/ 735 w 1016"/>
                  <a:gd name="T37" fmla="*/ 2141 h 2179"/>
                  <a:gd name="T38" fmla="*/ 744 w 1016"/>
                  <a:gd name="T39" fmla="*/ 2089 h 2179"/>
                  <a:gd name="T40" fmla="*/ 788 w 1016"/>
                  <a:gd name="T41" fmla="*/ 1732 h 2179"/>
                  <a:gd name="T42" fmla="*/ 880 w 1016"/>
                  <a:gd name="T43" fmla="*/ 1732 h 2179"/>
                  <a:gd name="T44" fmla="*/ 877 w 1016"/>
                  <a:gd name="T45" fmla="*/ 1700 h 2179"/>
                  <a:gd name="T46" fmla="*/ 836 w 1016"/>
                  <a:gd name="T47" fmla="*/ 1510 h 2179"/>
                  <a:gd name="T48" fmla="*/ 899 w 1016"/>
                  <a:gd name="T49" fmla="*/ 1399 h 2179"/>
                  <a:gd name="T50" fmla="*/ 901 w 1016"/>
                  <a:gd name="T51" fmla="*/ 1297 h 2179"/>
                  <a:gd name="T52" fmla="*/ 761 w 1016"/>
                  <a:gd name="T53" fmla="*/ 470 h 2179"/>
                  <a:gd name="T54" fmla="*/ 244 w 1016"/>
                  <a:gd name="T55" fmla="*/ 982 h 2179"/>
                  <a:gd name="T56" fmla="*/ 221 w 1016"/>
                  <a:gd name="T57" fmla="*/ 829 h 2179"/>
                  <a:gd name="T58" fmla="*/ 262 w 1016"/>
                  <a:gd name="T59" fmla="*/ 944 h 2179"/>
                  <a:gd name="T60" fmla="*/ 244 w 1016"/>
                  <a:gd name="T61" fmla="*/ 982 h 2179"/>
                  <a:gd name="T62" fmla="*/ 779 w 1016"/>
                  <a:gd name="T63" fmla="*/ 933 h 2179"/>
                  <a:gd name="T64" fmla="*/ 767 w 1016"/>
                  <a:gd name="T65" fmla="*/ 915 h 2179"/>
                  <a:gd name="T66" fmla="*/ 794 w 1016"/>
                  <a:gd name="T67" fmla="*/ 840 h 2179"/>
                  <a:gd name="T68" fmla="*/ 779 w 1016"/>
                  <a:gd name="T69" fmla="*/ 933 h 2179"/>
                  <a:gd name="T70" fmla="*/ 308 w 1016"/>
                  <a:gd name="T71" fmla="*/ 200 h 2179"/>
                  <a:gd name="T72" fmla="*/ 508 w 1016"/>
                  <a:gd name="T73" fmla="*/ 0 h 2179"/>
                  <a:gd name="T74" fmla="*/ 708 w 1016"/>
                  <a:gd name="T75" fmla="*/ 200 h 2179"/>
                  <a:gd name="T76" fmla="*/ 508 w 1016"/>
                  <a:gd name="T77" fmla="*/ 400 h 2179"/>
                  <a:gd name="T78" fmla="*/ 308 w 1016"/>
                  <a:gd name="T79" fmla="*/ 200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6" h="2179">
                    <a:moveTo>
                      <a:pt x="761" y="470"/>
                    </a:moveTo>
                    <a:cubicBezTo>
                      <a:pt x="760" y="470"/>
                      <a:pt x="760" y="470"/>
                      <a:pt x="759" y="470"/>
                    </a:cubicBezTo>
                    <a:cubicBezTo>
                      <a:pt x="722" y="451"/>
                      <a:pt x="680" y="440"/>
                      <a:pt x="635" y="440"/>
                    </a:cubicBezTo>
                    <a:cubicBezTo>
                      <a:pt x="550" y="440"/>
                      <a:pt x="465" y="440"/>
                      <a:pt x="381" y="440"/>
                    </a:cubicBezTo>
                    <a:cubicBezTo>
                      <a:pt x="336" y="440"/>
                      <a:pt x="294" y="451"/>
                      <a:pt x="257" y="470"/>
                    </a:cubicBezTo>
                    <a:cubicBezTo>
                      <a:pt x="256" y="470"/>
                      <a:pt x="256" y="470"/>
                      <a:pt x="255" y="470"/>
                    </a:cubicBezTo>
                    <a:cubicBezTo>
                      <a:pt x="0" y="609"/>
                      <a:pt x="8" y="980"/>
                      <a:pt x="115" y="1297"/>
                    </a:cubicBezTo>
                    <a:cubicBezTo>
                      <a:pt x="116" y="1331"/>
                      <a:pt x="116" y="1365"/>
                      <a:pt x="117" y="1399"/>
                    </a:cubicBezTo>
                    <a:cubicBezTo>
                      <a:pt x="119" y="1444"/>
                      <a:pt x="144" y="1485"/>
                      <a:pt x="181" y="1511"/>
                    </a:cubicBezTo>
                    <a:cubicBezTo>
                      <a:pt x="167" y="1574"/>
                      <a:pt x="153" y="1636"/>
                      <a:pt x="140" y="1699"/>
                    </a:cubicBezTo>
                    <a:cubicBezTo>
                      <a:pt x="137" y="1710"/>
                      <a:pt x="136" y="1721"/>
                      <a:pt x="135" y="1732"/>
                    </a:cubicBezTo>
                    <a:cubicBezTo>
                      <a:pt x="167" y="1732"/>
                      <a:pt x="198" y="1732"/>
                      <a:pt x="230" y="1732"/>
                    </a:cubicBezTo>
                    <a:cubicBezTo>
                      <a:pt x="227" y="1853"/>
                      <a:pt x="245" y="1976"/>
                      <a:pt x="275" y="2097"/>
                    </a:cubicBezTo>
                    <a:cubicBezTo>
                      <a:pt x="283" y="2141"/>
                      <a:pt x="283" y="2141"/>
                      <a:pt x="283" y="2141"/>
                    </a:cubicBezTo>
                    <a:cubicBezTo>
                      <a:pt x="287" y="2163"/>
                      <a:pt x="307" y="2179"/>
                      <a:pt x="329" y="2179"/>
                    </a:cubicBezTo>
                    <a:cubicBezTo>
                      <a:pt x="360" y="2179"/>
                      <a:pt x="360" y="2179"/>
                      <a:pt x="360" y="2179"/>
                    </a:cubicBezTo>
                    <a:cubicBezTo>
                      <a:pt x="459" y="2179"/>
                      <a:pt x="558" y="2179"/>
                      <a:pt x="657" y="2179"/>
                    </a:cubicBezTo>
                    <a:cubicBezTo>
                      <a:pt x="689" y="2179"/>
                      <a:pt x="689" y="2179"/>
                      <a:pt x="689" y="2179"/>
                    </a:cubicBezTo>
                    <a:cubicBezTo>
                      <a:pt x="711" y="2179"/>
                      <a:pt x="731" y="2163"/>
                      <a:pt x="735" y="2141"/>
                    </a:cubicBezTo>
                    <a:cubicBezTo>
                      <a:pt x="744" y="2089"/>
                      <a:pt x="744" y="2089"/>
                      <a:pt x="744" y="2089"/>
                    </a:cubicBezTo>
                    <a:cubicBezTo>
                      <a:pt x="773" y="1971"/>
                      <a:pt x="791" y="1851"/>
                      <a:pt x="788" y="1732"/>
                    </a:cubicBezTo>
                    <a:cubicBezTo>
                      <a:pt x="819" y="1732"/>
                      <a:pt x="850" y="1732"/>
                      <a:pt x="880" y="1732"/>
                    </a:cubicBezTo>
                    <a:cubicBezTo>
                      <a:pt x="880" y="1722"/>
                      <a:pt x="879" y="1711"/>
                      <a:pt x="877" y="1700"/>
                    </a:cubicBezTo>
                    <a:cubicBezTo>
                      <a:pt x="864" y="1637"/>
                      <a:pt x="850" y="1573"/>
                      <a:pt x="836" y="1510"/>
                    </a:cubicBezTo>
                    <a:cubicBezTo>
                      <a:pt x="873" y="1484"/>
                      <a:pt x="897" y="1444"/>
                      <a:pt x="899" y="1399"/>
                    </a:cubicBezTo>
                    <a:cubicBezTo>
                      <a:pt x="899" y="1365"/>
                      <a:pt x="900" y="1331"/>
                      <a:pt x="901" y="1297"/>
                    </a:cubicBezTo>
                    <a:cubicBezTo>
                      <a:pt x="1008" y="980"/>
                      <a:pt x="1016" y="609"/>
                      <a:pt x="761" y="470"/>
                    </a:cubicBezTo>
                    <a:close/>
                    <a:moveTo>
                      <a:pt x="244" y="982"/>
                    </a:moveTo>
                    <a:cubicBezTo>
                      <a:pt x="236" y="931"/>
                      <a:pt x="228" y="880"/>
                      <a:pt x="221" y="829"/>
                    </a:cubicBezTo>
                    <a:cubicBezTo>
                      <a:pt x="234" y="867"/>
                      <a:pt x="248" y="905"/>
                      <a:pt x="262" y="944"/>
                    </a:cubicBezTo>
                    <a:cubicBezTo>
                      <a:pt x="255" y="956"/>
                      <a:pt x="249" y="969"/>
                      <a:pt x="244" y="982"/>
                    </a:cubicBezTo>
                    <a:close/>
                    <a:moveTo>
                      <a:pt x="779" y="933"/>
                    </a:moveTo>
                    <a:cubicBezTo>
                      <a:pt x="776" y="927"/>
                      <a:pt x="772" y="921"/>
                      <a:pt x="767" y="915"/>
                    </a:cubicBezTo>
                    <a:cubicBezTo>
                      <a:pt x="776" y="890"/>
                      <a:pt x="785" y="865"/>
                      <a:pt x="794" y="840"/>
                    </a:cubicBezTo>
                    <a:cubicBezTo>
                      <a:pt x="789" y="871"/>
                      <a:pt x="784" y="902"/>
                      <a:pt x="779" y="933"/>
                    </a:cubicBezTo>
                    <a:close/>
                    <a:moveTo>
                      <a:pt x="308" y="200"/>
                    </a:moveTo>
                    <a:cubicBezTo>
                      <a:pt x="308" y="89"/>
                      <a:pt x="398" y="0"/>
                      <a:pt x="508" y="0"/>
                    </a:cubicBezTo>
                    <a:cubicBezTo>
                      <a:pt x="618" y="0"/>
                      <a:pt x="708" y="89"/>
                      <a:pt x="708" y="200"/>
                    </a:cubicBezTo>
                    <a:cubicBezTo>
                      <a:pt x="708" y="310"/>
                      <a:pt x="618" y="400"/>
                      <a:pt x="508" y="400"/>
                    </a:cubicBezTo>
                    <a:cubicBezTo>
                      <a:pt x="398" y="400"/>
                      <a:pt x="308" y="310"/>
                      <a:pt x="308" y="200"/>
                    </a:cubicBezTo>
                    <a:close/>
                  </a:path>
                </a:pathLst>
              </a:custGeom>
              <a:solidFill>
                <a:srgbClr val="002060"/>
              </a:solidFill>
              <a:ln>
                <a:noFill/>
              </a:ln>
              <a:effectLst>
                <a:outerShdw blurRad="2413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89" name="Freeform 17"/>
              <p:cNvSpPr>
                <a:spLocks/>
              </p:cNvSpPr>
              <p:nvPr/>
            </p:nvSpPr>
            <p:spPr bwMode="auto">
              <a:xfrm rot="168515">
                <a:off x="5930901" y="3146536"/>
                <a:ext cx="950913" cy="708304"/>
              </a:xfrm>
              <a:custGeom>
                <a:avLst/>
                <a:gdLst>
                  <a:gd name="T0" fmla="*/ 612 w 620"/>
                  <a:gd name="T1" fmla="*/ 261 h 461"/>
                  <a:gd name="T2" fmla="*/ 391 w 620"/>
                  <a:gd name="T3" fmla="*/ 420 h 461"/>
                  <a:gd name="T4" fmla="*/ 135 w 620"/>
                  <a:gd name="T5" fmla="*/ 362 h 461"/>
                  <a:gd name="T6" fmla="*/ 28 w 620"/>
                  <a:gd name="T7" fmla="*/ 168 h 461"/>
                  <a:gd name="T8" fmla="*/ 70 w 620"/>
                  <a:gd name="T9" fmla="*/ 4 h 461"/>
                  <a:gd name="T10" fmla="*/ 63 w 620"/>
                  <a:gd name="T11" fmla="*/ 0 h 461"/>
                  <a:gd name="T12" fmla="*/ 5 w 620"/>
                  <a:gd name="T13" fmla="*/ 191 h 461"/>
                  <a:gd name="T14" fmla="*/ 116 w 620"/>
                  <a:gd name="T15" fmla="*/ 395 h 461"/>
                  <a:gd name="T16" fmla="*/ 315 w 620"/>
                  <a:gd name="T17" fmla="*/ 461 h 461"/>
                  <a:gd name="T18" fmla="*/ 379 w 620"/>
                  <a:gd name="T19" fmla="*/ 455 h 461"/>
                  <a:gd name="T20" fmla="*/ 620 w 620"/>
                  <a:gd name="T21" fmla="*/ 264 h 461"/>
                  <a:gd name="T22" fmla="*/ 612 w 620"/>
                  <a:gd name="T23" fmla="*/ 2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461">
                    <a:moveTo>
                      <a:pt x="612" y="261"/>
                    </a:moveTo>
                    <a:cubicBezTo>
                      <a:pt x="569" y="344"/>
                      <a:pt x="489" y="402"/>
                      <a:pt x="391" y="420"/>
                    </a:cubicBezTo>
                    <a:cubicBezTo>
                      <a:pt x="299" y="437"/>
                      <a:pt x="205" y="416"/>
                      <a:pt x="135" y="362"/>
                    </a:cubicBezTo>
                    <a:cubicBezTo>
                      <a:pt x="72" y="314"/>
                      <a:pt x="34" y="245"/>
                      <a:pt x="28" y="168"/>
                    </a:cubicBezTo>
                    <a:cubicBezTo>
                      <a:pt x="23" y="111"/>
                      <a:pt x="38" y="54"/>
                      <a:pt x="70" y="4"/>
                    </a:cubicBezTo>
                    <a:cubicBezTo>
                      <a:pt x="63" y="0"/>
                      <a:pt x="63" y="0"/>
                      <a:pt x="63" y="0"/>
                    </a:cubicBezTo>
                    <a:cubicBezTo>
                      <a:pt x="21" y="55"/>
                      <a:pt x="0" y="123"/>
                      <a:pt x="5" y="191"/>
                    </a:cubicBezTo>
                    <a:cubicBezTo>
                      <a:pt x="11" y="272"/>
                      <a:pt x="50" y="344"/>
                      <a:pt x="116" y="395"/>
                    </a:cubicBezTo>
                    <a:cubicBezTo>
                      <a:pt x="172" y="438"/>
                      <a:pt x="242" y="461"/>
                      <a:pt x="315" y="461"/>
                    </a:cubicBezTo>
                    <a:cubicBezTo>
                      <a:pt x="336" y="461"/>
                      <a:pt x="357" y="459"/>
                      <a:pt x="379" y="455"/>
                    </a:cubicBezTo>
                    <a:cubicBezTo>
                      <a:pt x="490" y="434"/>
                      <a:pt x="580" y="363"/>
                      <a:pt x="620" y="264"/>
                    </a:cubicBezTo>
                    <a:lnTo>
                      <a:pt x="612" y="261"/>
                    </a:lnTo>
                    <a:close/>
                  </a:path>
                </a:pathLst>
              </a:custGeom>
              <a:solidFill>
                <a:schemeClr val="bg1">
                  <a:alpha val="73000"/>
                </a:schemeClr>
              </a:solidFill>
              <a:ln>
                <a:noFill/>
              </a:ln>
              <a:effectLst/>
            </p:spPr>
            <p:txBody>
              <a:bodyPr vert="horz" wrap="square" lIns="91440" tIns="45720" rIns="91440" bIns="45720" numCol="1" anchor="t" anchorCtr="0" compatLnSpc="1">
                <a:prstTxWarp prst="textNoShape">
                  <a:avLst/>
                </a:prstTxWarp>
              </a:bodyPr>
              <a:lstStyle/>
              <a:p>
                <a:endParaRPr lang="en-GB" dirty="0"/>
              </a:p>
            </p:txBody>
          </p:sp>
        </p:grpSp>
      </p:grpSp>
      <p:sp>
        <p:nvSpPr>
          <p:cNvPr id="30" name="Freeform 89">
            <a:extLst>
              <a:ext uri="{FF2B5EF4-FFF2-40B4-BE49-F238E27FC236}">
                <a16:creationId xmlns:a16="http://schemas.microsoft.com/office/drawing/2014/main" id="{6D1AA837-1635-44BA-947B-B08F1BD8EE6F}"/>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Background of Pulmonary Arterial Hypertension </a:t>
            </a:r>
          </a:p>
        </p:txBody>
      </p:sp>
      <p:sp>
        <p:nvSpPr>
          <p:cNvPr id="34" name="TextBox 33">
            <a:extLst>
              <a:ext uri="{FF2B5EF4-FFF2-40B4-BE49-F238E27FC236}">
                <a16:creationId xmlns:a16="http://schemas.microsoft.com/office/drawing/2014/main" id="{3FE7FF96-5FC9-4745-BD94-FA51E103A743}"/>
              </a:ext>
            </a:extLst>
          </p:cNvPr>
          <p:cNvSpPr txBox="1"/>
          <p:nvPr/>
        </p:nvSpPr>
        <p:spPr>
          <a:xfrm>
            <a:off x="5789325" y="515468"/>
            <a:ext cx="70532" cy="153888"/>
          </a:xfrm>
          <a:prstGeom prst="rect">
            <a:avLst/>
          </a:prstGeom>
          <a:noFill/>
        </p:spPr>
        <p:txBody>
          <a:bodyPr wrap="none" lIns="0" tIns="0" rIns="0" bIns="0" rtlCol="0">
            <a:spAutoFit/>
          </a:bodyPr>
          <a:lstStyle/>
          <a:p>
            <a:r>
              <a:rPr lang="en-US" sz="1000" dirty="0">
                <a:solidFill>
                  <a:schemeClr val="bg1"/>
                </a:solidFill>
              </a:rPr>
              <a:t>1</a:t>
            </a:r>
          </a:p>
        </p:txBody>
      </p:sp>
    </p:spTree>
    <p:extLst>
      <p:ext uri="{BB962C8B-B14F-4D97-AF65-F5344CB8AC3E}">
        <p14:creationId xmlns:p14="http://schemas.microsoft.com/office/powerpoint/2010/main" val="1174416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42913" y="439573"/>
            <a:ext cx="10415514" cy="901866"/>
          </a:xfrm>
        </p:spPr>
        <p:txBody>
          <a:bodyPr/>
          <a:lstStyle/>
          <a:p>
            <a:pPr>
              <a:lnSpc>
                <a:spcPct val="100000"/>
              </a:lnSpc>
            </a:pPr>
            <a:r>
              <a:rPr lang="en-GB" sz="1800" dirty="0"/>
              <a:t>Macitentan Delays disease progression as mono-</a:t>
            </a:r>
            <a:br>
              <a:rPr lang="en-GB" sz="1800" dirty="0"/>
            </a:br>
            <a:r>
              <a:rPr lang="en-GB" sz="1800" dirty="0"/>
              <a:t>or combination therapy vs placebo</a:t>
            </a:r>
            <a:r>
              <a:rPr lang="en-GB" sz="1800" baseline="30000" dirty="0"/>
              <a:t>1,2</a:t>
            </a:r>
          </a:p>
        </p:txBody>
      </p:sp>
      <p:sp>
        <p:nvSpPr>
          <p:cNvPr id="7" name="Text Placeholder 6"/>
          <p:cNvSpPr>
            <a:spLocks noGrp="1"/>
          </p:cNvSpPr>
          <p:nvPr>
            <p:ph type="body" sz="quarter" idx="16"/>
          </p:nvPr>
        </p:nvSpPr>
        <p:spPr/>
        <p:txBody>
          <a:bodyPr/>
          <a:lstStyle/>
          <a:p>
            <a:r>
              <a:rPr lang="fr-FR" b="1" dirty="0"/>
              <a:t>References</a:t>
            </a:r>
            <a:r>
              <a:rPr lang="fr-FR" dirty="0"/>
              <a:t>: </a:t>
            </a:r>
            <a:r>
              <a:rPr lang="fr-FR" b="1" dirty="0"/>
              <a:t>1</a:t>
            </a:r>
            <a:r>
              <a:rPr lang="fr-FR" dirty="0"/>
              <a:t>. </a:t>
            </a:r>
            <a:r>
              <a:rPr lang="da-DK" dirty="0"/>
              <a:t>Pulido et al. N Engl J Med. 2013;369(9):809-18.</a:t>
            </a:r>
            <a:r>
              <a:rPr lang="fr-FR" dirty="0"/>
              <a:t> </a:t>
            </a:r>
            <a:r>
              <a:rPr lang="fr-FR" b="1" dirty="0"/>
              <a:t>2.</a:t>
            </a:r>
            <a:r>
              <a:rPr lang="fr-FR" dirty="0"/>
              <a:t> </a:t>
            </a:r>
            <a:r>
              <a:rPr lang="en-GB" dirty="0"/>
              <a:t>Opsumit® SmPC. 2018. </a:t>
            </a:r>
          </a:p>
        </p:txBody>
      </p:sp>
      <p:sp>
        <p:nvSpPr>
          <p:cNvPr id="19" name="TextBox 18"/>
          <p:cNvSpPr txBox="1"/>
          <p:nvPr/>
        </p:nvSpPr>
        <p:spPr>
          <a:xfrm>
            <a:off x="442913" y="1324310"/>
            <a:ext cx="5579473" cy="613268"/>
          </a:xfrm>
          <a:prstGeom prst="rect">
            <a:avLst/>
          </a:prstGeom>
          <a:solidFill>
            <a:schemeClr val="bg1">
              <a:lumMod val="95000"/>
            </a:schemeClr>
          </a:solidFill>
        </p:spPr>
        <p:txBody>
          <a:bodyPr wrap="square" lIns="0" rtlCol="0" anchor="t">
            <a:noAutofit/>
          </a:bodyPr>
          <a:lstStyle/>
          <a:p>
            <a:r>
              <a:rPr lang="en-GB" sz="1400" dirty="0"/>
              <a:t>Significant risk reduction of composite M/M events compared with placebo (p&lt;0.001) resulting in </a:t>
            </a:r>
            <a:r>
              <a:rPr lang="en-GB" sz="1400" b="1" dirty="0"/>
              <a:t>a delay of disease progression</a:t>
            </a:r>
            <a:r>
              <a:rPr lang="en-GB" sz="1400" b="1" baseline="30000" dirty="0"/>
              <a:t>1</a:t>
            </a:r>
          </a:p>
          <a:p>
            <a:endParaRPr lang="en-GB" sz="1400" dirty="0"/>
          </a:p>
        </p:txBody>
      </p:sp>
      <p:sp>
        <p:nvSpPr>
          <p:cNvPr id="79" name="TextBox 78"/>
          <p:cNvSpPr txBox="1"/>
          <p:nvPr/>
        </p:nvSpPr>
        <p:spPr>
          <a:xfrm>
            <a:off x="1948940" y="6323046"/>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ARR, absolute risk reduction; CI, confidence interval; EOT, end of treatment; HR, hazard ratio; M/M, morbidity/mortality; PDE-5, phosphodiesterase 5.</a:t>
            </a:r>
          </a:p>
        </p:txBody>
      </p:sp>
      <p:grpSp>
        <p:nvGrpSpPr>
          <p:cNvPr id="10" name="Group 9"/>
          <p:cNvGrpSpPr/>
          <p:nvPr/>
        </p:nvGrpSpPr>
        <p:grpSpPr>
          <a:xfrm>
            <a:off x="6541477" y="1402581"/>
            <a:ext cx="5650523" cy="4245680"/>
            <a:chOff x="6541477" y="1402581"/>
            <a:chExt cx="5650523" cy="4245680"/>
          </a:xfrm>
        </p:grpSpPr>
        <p:grpSp>
          <p:nvGrpSpPr>
            <p:cNvPr id="2" name="Group 1"/>
            <p:cNvGrpSpPr/>
            <p:nvPr/>
          </p:nvGrpSpPr>
          <p:grpSpPr>
            <a:xfrm>
              <a:off x="6541477" y="1402581"/>
              <a:ext cx="5650523" cy="4245680"/>
              <a:chOff x="6541477" y="1402581"/>
              <a:chExt cx="5650523" cy="4245680"/>
            </a:xfrm>
          </p:grpSpPr>
          <p:sp>
            <p:nvSpPr>
              <p:cNvPr id="209" name="Rectangle 208"/>
              <p:cNvSpPr/>
              <p:nvPr/>
            </p:nvSpPr>
            <p:spPr>
              <a:xfrm>
                <a:off x="6541477" y="1402581"/>
                <a:ext cx="5650523" cy="4245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92" name="Rectangle 3091"/>
              <p:cNvSpPr/>
              <p:nvPr/>
            </p:nvSpPr>
            <p:spPr>
              <a:xfrm>
                <a:off x="8192715" y="2631906"/>
                <a:ext cx="3999285" cy="214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6" name="TextBox 155"/>
              <p:cNvSpPr txBox="1"/>
              <p:nvPr/>
            </p:nvSpPr>
            <p:spPr>
              <a:xfrm>
                <a:off x="6784396" y="1859644"/>
                <a:ext cx="5104869" cy="387365"/>
              </a:xfrm>
              <a:prstGeom prst="rect">
                <a:avLst/>
              </a:prstGeom>
              <a:noFill/>
            </p:spPr>
            <p:txBody>
              <a:bodyPr wrap="square" rtlCol="0" anchor="ctr">
                <a:noAutofit/>
              </a:bodyPr>
              <a:lstStyle/>
              <a:p>
                <a:r>
                  <a:rPr lang="en-GB" sz="1200" dirty="0"/>
                  <a:t>Proportion of patients with or without background therapy at baseline</a:t>
                </a:r>
                <a:r>
                  <a:rPr lang="en-GB" sz="1200" baseline="30000" dirty="0"/>
                  <a:t>1</a:t>
                </a:r>
              </a:p>
            </p:txBody>
          </p:sp>
          <p:grpSp>
            <p:nvGrpSpPr>
              <p:cNvPr id="3095" name="Group 54"/>
              <p:cNvGrpSpPr>
                <a:grpSpLocks noChangeAspect="1"/>
              </p:cNvGrpSpPr>
              <p:nvPr/>
            </p:nvGrpSpPr>
            <p:grpSpPr bwMode="auto">
              <a:xfrm>
                <a:off x="10046328" y="3052181"/>
                <a:ext cx="669925" cy="2087563"/>
                <a:chOff x="6426" y="1838"/>
                <a:chExt cx="422" cy="1315"/>
              </a:xfrm>
              <a:effectLst>
                <a:outerShdw blurRad="241300" dir="13500000" sy="23000" kx="1200000" algn="br" rotWithShape="0">
                  <a:schemeClr val="tx1">
                    <a:alpha val="17000"/>
                  </a:schemeClr>
                </a:outerShdw>
              </a:effectLst>
            </p:grpSpPr>
            <p:sp>
              <p:nvSpPr>
                <p:cNvPr id="3097" name="Rectangle 55"/>
                <p:cNvSpPr>
                  <a:spLocks noChangeArrowheads="1"/>
                </p:cNvSpPr>
                <p:nvPr/>
              </p:nvSpPr>
              <p:spPr bwMode="auto">
                <a:xfrm>
                  <a:off x="6426" y="1908"/>
                  <a:ext cx="422" cy="1245"/>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98" name="Rectangle 56"/>
                <p:cNvSpPr>
                  <a:spLocks noChangeArrowheads="1"/>
                </p:cNvSpPr>
                <p:nvPr/>
              </p:nvSpPr>
              <p:spPr bwMode="auto">
                <a:xfrm>
                  <a:off x="6426" y="1838"/>
                  <a:ext cx="422" cy="7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98" name="TextBox 197"/>
              <p:cNvSpPr txBox="1"/>
              <p:nvPr/>
            </p:nvSpPr>
            <p:spPr>
              <a:xfrm>
                <a:off x="10717751" y="2606630"/>
                <a:ext cx="1454891" cy="438582"/>
              </a:xfrm>
              <a:prstGeom prst="rect">
                <a:avLst/>
              </a:prstGeom>
              <a:solidFill>
                <a:srgbClr val="00B050"/>
              </a:solidFill>
              <a:ln>
                <a:solidFill>
                  <a:schemeClr val="bg1">
                    <a:lumMod val="85000"/>
                  </a:schemeClr>
                </a:solidFill>
              </a:ln>
            </p:spPr>
            <p:txBody>
              <a:bodyPr wrap="square" rtlCol="0">
                <a:spAutoFit/>
              </a:bodyPr>
              <a:lstStyle/>
              <a:p>
                <a:pPr algn="ctr"/>
                <a:r>
                  <a:rPr lang="en-US" sz="1050" b="1" dirty="0"/>
                  <a:t>Oral or inhaled prostanoid</a:t>
                </a:r>
                <a:r>
                  <a:rPr lang="en-US" sz="1200" b="1" dirty="0"/>
                  <a:t>, 8.5%</a:t>
                </a:r>
                <a:endParaRPr lang="en-US" sz="700" b="1" dirty="0"/>
              </a:p>
            </p:txBody>
          </p:sp>
          <p:sp>
            <p:nvSpPr>
              <p:cNvPr id="207" name="TextBox 206"/>
              <p:cNvSpPr txBox="1"/>
              <p:nvPr/>
            </p:nvSpPr>
            <p:spPr>
              <a:xfrm>
                <a:off x="6657246" y="2561676"/>
                <a:ext cx="855392" cy="492811"/>
              </a:xfrm>
              <a:custGeom>
                <a:avLst/>
                <a:gdLst>
                  <a:gd name="connsiteX0" fmla="*/ 37431 w 855392"/>
                  <a:gd name="connsiteY0" fmla="*/ 0 h 492811"/>
                  <a:gd name="connsiteX1" fmla="*/ 817961 w 855392"/>
                  <a:gd name="connsiteY1" fmla="*/ 0 h 492811"/>
                  <a:gd name="connsiteX2" fmla="*/ 855392 w 855392"/>
                  <a:gd name="connsiteY2" fmla="*/ 37431 h 492811"/>
                  <a:gd name="connsiteX3" fmla="*/ 855392 w 855392"/>
                  <a:gd name="connsiteY3" fmla="*/ 187149 h 492811"/>
                  <a:gd name="connsiteX4" fmla="*/ 817961 w 855392"/>
                  <a:gd name="connsiteY4" fmla="*/ 224580 h 492811"/>
                  <a:gd name="connsiteX5" fmla="*/ 422451 w 855392"/>
                  <a:gd name="connsiteY5" fmla="*/ 224580 h 492811"/>
                  <a:gd name="connsiteX6" fmla="*/ 603203 w 855392"/>
                  <a:gd name="connsiteY6" fmla="*/ 492811 h 492811"/>
                  <a:gd name="connsiteX7" fmla="*/ 337766 w 855392"/>
                  <a:gd name="connsiteY7" fmla="*/ 224580 h 492811"/>
                  <a:gd name="connsiteX8" fmla="*/ 37431 w 855392"/>
                  <a:gd name="connsiteY8" fmla="*/ 224580 h 492811"/>
                  <a:gd name="connsiteX9" fmla="*/ 0 w 855392"/>
                  <a:gd name="connsiteY9" fmla="*/ 187149 h 492811"/>
                  <a:gd name="connsiteX10" fmla="*/ 0 w 855392"/>
                  <a:gd name="connsiteY10" fmla="*/ 37431 h 492811"/>
                  <a:gd name="connsiteX11" fmla="*/ 37431 w 855392"/>
                  <a:gd name="connsiteY11" fmla="*/ 0 h 4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392" h="492811">
                    <a:moveTo>
                      <a:pt x="37431" y="0"/>
                    </a:moveTo>
                    <a:lnTo>
                      <a:pt x="817961" y="0"/>
                    </a:lnTo>
                    <a:cubicBezTo>
                      <a:pt x="838634" y="0"/>
                      <a:pt x="855392" y="16758"/>
                      <a:pt x="855392" y="37431"/>
                    </a:cubicBezTo>
                    <a:lnTo>
                      <a:pt x="855392" y="187149"/>
                    </a:lnTo>
                    <a:cubicBezTo>
                      <a:pt x="855392" y="207822"/>
                      <a:pt x="838634" y="224580"/>
                      <a:pt x="817961" y="224580"/>
                    </a:cubicBezTo>
                    <a:lnTo>
                      <a:pt x="422451" y="224580"/>
                    </a:lnTo>
                    <a:lnTo>
                      <a:pt x="603203" y="492811"/>
                    </a:lnTo>
                    <a:lnTo>
                      <a:pt x="337766" y="224580"/>
                    </a:lnTo>
                    <a:lnTo>
                      <a:pt x="37431" y="224580"/>
                    </a:lnTo>
                    <a:cubicBezTo>
                      <a:pt x="16758" y="224580"/>
                      <a:pt x="0" y="207822"/>
                      <a:pt x="0" y="187149"/>
                    </a:cubicBezTo>
                    <a:lnTo>
                      <a:pt x="0" y="37431"/>
                    </a:lnTo>
                    <a:cubicBezTo>
                      <a:pt x="0" y="16758"/>
                      <a:pt x="16758" y="0"/>
                      <a:pt x="37431" y="0"/>
                    </a:cubicBezTo>
                    <a:close/>
                  </a:path>
                </a:pathLst>
              </a:custGeom>
              <a:solidFill>
                <a:srgbClr val="006600"/>
              </a:solidFill>
              <a:ln>
                <a:noFill/>
              </a:ln>
            </p:spPr>
            <p:txBody>
              <a:bodyPr vert="horz" wrap="square" lIns="91440" tIns="21600" rIns="91440" bIns="45720" numCol="1" anchor="t" anchorCtr="0" compatLnSpc="1">
                <a:prstTxWarp prst="textNoShape">
                  <a:avLst/>
                </a:prstTxWarp>
              </a:bodyPr>
              <a:lstStyle>
                <a:defPPr>
                  <a:defRPr lang="en-US"/>
                </a:defPPr>
              </a:lstStyle>
              <a:p>
                <a:pPr algn="ctr"/>
                <a:r>
                  <a:rPr lang="en-GB" sz="1100" b="1" dirty="0">
                    <a:solidFill>
                      <a:schemeClr val="bg1"/>
                    </a:solidFill>
                  </a:rPr>
                  <a:t>NO 36.3%</a:t>
                </a:r>
              </a:p>
            </p:txBody>
          </p:sp>
          <p:sp>
            <p:nvSpPr>
              <p:cNvPr id="208" name="TextBox 207"/>
              <p:cNvSpPr txBox="1"/>
              <p:nvPr/>
            </p:nvSpPr>
            <p:spPr>
              <a:xfrm>
                <a:off x="8953310" y="2367167"/>
                <a:ext cx="1150316" cy="623515"/>
              </a:xfrm>
              <a:custGeom>
                <a:avLst/>
                <a:gdLst>
                  <a:gd name="connsiteX0" fmla="*/ 43785 w 1000605"/>
                  <a:gd name="connsiteY0" fmla="*/ 0 h 542366"/>
                  <a:gd name="connsiteX1" fmla="*/ 956820 w 1000605"/>
                  <a:gd name="connsiteY1" fmla="*/ 0 h 542366"/>
                  <a:gd name="connsiteX2" fmla="*/ 1000605 w 1000605"/>
                  <a:gd name="connsiteY2" fmla="*/ 43785 h 542366"/>
                  <a:gd name="connsiteX3" fmla="*/ 1000605 w 1000605"/>
                  <a:gd name="connsiteY3" fmla="*/ 218920 h 542366"/>
                  <a:gd name="connsiteX4" fmla="*/ 956820 w 1000605"/>
                  <a:gd name="connsiteY4" fmla="*/ 262705 h 542366"/>
                  <a:gd name="connsiteX5" fmla="*/ 566898 w 1000605"/>
                  <a:gd name="connsiteY5" fmla="*/ 262705 h 542366"/>
                  <a:gd name="connsiteX6" fmla="*/ 290149 w 1000605"/>
                  <a:gd name="connsiteY6" fmla="*/ 542366 h 542366"/>
                  <a:gd name="connsiteX7" fmla="*/ 478603 w 1000605"/>
                  <a:gd name="connsiteY7" fmla="*/ 262705 h 542366"/>
                  <a:gd name="connsiteX8" fmla="*/ 43785 w 1000605"/>
                  <a:gd name="connsiteY8" fmla="*/ 262705 h 542366"/>
                  <a:gd name="connsiteX9" fmla="*/ 0 w 1000605"/>
                  <a:gd name="connsiteY9" fmla="*/ 218920 h 542366"/>
                  <a:gd name="connsiteX10" fmla="*/ 0 w 1000605"/>
                  <a:gd name="connsiteY10" fmla="*/ 43785 h 542366"/>
                  <a:gd name="connsiteX11" fmla="*/ 43785 w 1000605"/>
                  <a:gd name="connsiteY11" fmla="*/ 0 h 5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605" h="542366">
                    <a:moveTo>
                      <a:pt x="43785" y="0"/>
                    </a:moveTo>
                    <a:lnTo>
                      <a:pt x="956820" y="0"/>
                    </a:lnTo>
                    <a:cubicBezTo>
                      <a:pt x="981002" y="0"/>
                      <a:pt x="1000605" y="19603"/>
                      <a:pt x="1000605" y="43785"/>
                    </a:cubicBezTo>
                    <a:lnTo>
                      <a:pt x="1000605" y="218920"/>
                    </a:lnTo>
                    <a:cubicBezTo>
                      <a:pt x="1000605" y="243102"/>
                      <a:pt x="981002" y="262705"/>
                      <a:pt x="956820" y="262705"/>
                    </a:cubicBezTo>
                    <a:lnTo>
                      <a:pt x="566898" y="262705"/>
                    </a:lnTo>
                    <a:lnTo>
                      <a:pt x="290149" y="542366"/>
                    </a:lnTo>
                    <a:lnTo>
                      <a:pt x="478603" y="262705"/>
                    </a:lnTo>
                    <a:lnTo>
                      <a:pt x="43785" y="262705"/>
                    </a:lnTo>
                    <a:cubicBezTo>
                      <a:pt x="19603" y="262705"/>
                      <a:pt x="0" y="243102"/>
                      <a:pt x="0" y="218920"/>
                    </a:cubicBezTo>
                    <a:lnTo>
                      <a:pt x="0" y="43785"/>
                    </a:lnTo>
                    <a:cubicBezTo>
                      <a:pt x="0" y="19603"/>
                      <a:pt x="19603" y="0"/>
                      <a:pt x="43785" y="0"/>
                    </a:cubicBezTo>
                    <a:close/>
                  </a:path>
                </a:pathLst>
              </a:custGeom>
              <a:solidFill>
                <a:srgbClr val="00FF00"/>
              </a:solidFill>
            </p:spPr>
            <p:txBody>
              <a:bodyPr wrap="square" lIns="0" tIns="72000" rIns="0" bIns="0" rtlCol="0" anchor="t" anchorCtr="0">
                <a:noAutofit/>
              </a:bodyPr>
              <a:lstStyle/>
              <a:p>
                <a:pPr algn="ctr"/>
                <a:r>
                  <a:rPr lang="en-GB" sz="1050" b="1" dirty="0"/>
                  <a:t>YES 63.7%</a:t>
                </a:r>
                <a:endParaRPr lang="en-GB" sz="1050" b="1" baseline="30000" dirty="0"/>
              </a:p>
            </p:txBody>
          </p:sp>
          <p:grpSp>
            <p:nvGrpSpPr>
              <p:cNvPr id="3091" name="Group 3090"/>
              <p:cNvGrpSpPr/>
              <p:nvPr/>
            </p:nvGrpSpPr>
            <p:grpSpPr>
              <a:xfrm>
                <a:off x="7116963" y="2550057"/>
                <a:ext cx="2332381" cy="2332378"/>
                <a:chOff x="7026528" y="2872659"/>
                <a:chExt cx="2009778" cy="2009775"/>
              </a:xfrm>
            </p:grpSpPr>
            <p:sp>
              <p:nvSpPr>
                <p:cNvPr id="3083" name="Freeform 44"/>
                <p:cNvSpPr>
                  <a:spLocks/>
                </p:cNvSpPr>
                <p:nvPr/>
              </p:nvSpPr>
              <p:spPr bwMode="auto">
                <a:xfrm>
                  <a:off x="7269418" y="2872659"/>
                  <a:ext cx="1766888" cy="2009775"/>
                </a:xfrm>
                <a:custGeom>
                  <a:avLst/>
                  <a:gdLst>
                    <a:gd name="T0" fmla="*/ 90 w 2226"/>
                    <a:gd name="T1" fmla="*/ 2184 h 2532"/>
                    <a:gd name="T2" fmla="*/ 236 w 2226"/>
                    <a:gd name="T3" fmla="*/ 2305 h 2532"/>
                    <a:gd name="T4" fmla="*/ 397 w 2226"/>
                    <a:gd name="T5" fmla="*/ 2399 h 2532"/>
                    <a:gd name="T6" fmla="*/ 566 w 2226"/>
                    <a:gd name="T7" fmla="*/ 2470 h 2532"/>
                    <a:gd name="T8" fmla="*/ 745 w 2226"/>
                    <a:gd name="T9" fmla="*/ 2513 h 2532"/>
                    <a:gd name="T10" fmla="*/ 925 w 2226"/>
                    <a:gd name="T11" fmla="*/ 2532 h 2532"/>
                    <a:gd name="T12" fmla="*/ 1108 w 2226"/>
                    <a:gd name="T13" fmla="*/ 2524 h 2532"/>
                    <a:gd name="T14" fmla="*/ 1288 w 2226"/>
                    <a:gd name="T15" fmla="*/ 2490 h 2532"/>
                    <a:gd name="T16" fmla="*/ 1463 w 2226"/>
                    <a:gd name="T17" fmla="*/ 2428 h 2532"/>
                    <a:gd name="T18" fmla="*/ 1630 w 2226"/>
                    <a:gd name="T19" fmla="*/ 2342 h 2532"/>
                    <a:gd name="T20" fmla="*/ 1786 w 2226"/>
                    <a:gd name="T21" fmla="*/ 2226 h 2532"/>
                    <a:gd name="T22" fmla="*/ 1922 w 2226"/>
                    <a:gd name="T23" fmla="*/ 2090 h 2532"/>
                    <a:gd name="T24" fmla="*/ 2034 w 2226"/>
                    <a:gd name="T25" fmla="*/ 1938 h 2532"/>
                    <a:gd name="T26" fmla="*/ 2120 w 2226"/>
                    <a:gd name="T27" fmla="*/ 1773 h 2532"/>
                    <a:gd name="T28" fmla="*/ 2182 w 2226"/>
                    <a:gd name="T29" fmla="*/ 1600 h 2532"/>
                    <a:gd name="T30" fmla="*/ 2216 w 2226"/>
                    <a:gd name="T31" fmla="*/ 1422 h 2532"/>
                    <a:gd name="T32" fmla="*/ 2226 w 2226"/>
                    <a:gd name="T33" fmla="*/ 1239 h 2532"/>
                    <a:gd name="T34" fmla="*/ 2209 w 2226"/>
                    <a:gd name="T35" fmla="*/ 1059 h 2532"/>
                    <a:gd name="T36" fmla="*/ 2166 w 2226"/>
                    <a:gd name="T37" fmla="*/ 880 h 2532"/>
                    <a:gd name="T38" fmla="*/ 2097 w 2226"/>
                    <a:gd name="T39" fmla="*/ 707 h 2532"/>
                    <a:gd name="T40" fmla="*/ 1999 w 2226"/>
                    <a:gd name="T41" fmla="*/ 542 h 2532"/>
                    <a:gd name="T42" fmla="*/ 1874 w 2226"/>
                    <a:gd name="T43" fmla="*/ 390 h 2532"/>
                    <a:gd name="T44" fmla="*/ 1721 w 2226"/>
                    <a:gd name="T45" fmla="*/ 254 h 2532"/>
                    <a:gd name="T46" fmla="*/ 1550 w 2226"/>
                    <a:gd name="T47" fmla="*/ 144 h 2532"/>
                    <a:gd name="T48" fmla="*/ 1363 w 2226"/>
                    <a:gd name="T49" fmla="*/ 66 h 2532"/>
                    <a:gd name="T50" fmla="*/ 1166 w 2226"/>
                    <a:gd name="T51" fmla="*/ 16 h 2532"/>
                    <a:gd name="T52" fmla="*/ 960 w 2226"/>
                    <a:gd name="T53" fmla="*/ 0 h 2532"/>
                    <a:gd name="T54" fmla="*/ 1058 w 2226"/>
                    <a:gd name="T55" fmla="*/ 321 h 2532"/>
                    <a:gd name="T56" fmla="*/ 1198 w 2226"/>
                    <a:gd name="T57" fmla="*/ 346 h 2532"/>
                    <a:gd name="T58" fmla="*/ 1329 w 2226"/>
                    <a:gd name="T59" fmla="*/ 390 h 2532"/>
                    <a:gd name="T60" fmla="*/ 1490 w 2226"/>
                    <a:gd name="T61" fmla="*/ 478 h 2532"/>
                    <a:gd name="T62" fmla="*/ 1694 w 2226"/>
                    <a:gd name="T63" fmla="*/ 661 h 2532"/>
                    <a:gd name="T64" fmla="*/ 1817 w 2226"/>
                    <a:gd name="T65" fmla="*/ 853 h 2532"/>
                    <a:gd name="T66" fmla="*/ 1867 w 2226"/>
                    <a:gd name="T67" fmla="*/ 984 h 2532"/>
                    <a:gd name="T68" fmla="*/ 1899 w 2226"/>
                    <a:gd name="T69" fmla="*/ 1122 h 2532"/>
                    <a:gd name="T70" fmla="*/ 1909 w 2226"/>
                    <a:gd name="T71" fmla="*/ 1266 h 2532"/>
                    <a:gd name="T72" fmla="*/ 1899 w 2226"/>
                    <a:gd name="T73" fmla="*/ 1410 h 2532"/>
                    <a:gd name="T74" fmla="*/ 1867 w 2226"/>
                    <a:gd name="T75" fmla="*/ 1548 h 2532"/>
                    <a:gd name="T76" fmla="*/ 1817 w 2226"/>
                    <a:gd name="T77" fmla="*/ 1677 h 2532"/>
                    <a:gd name="T78" fmla="*/ 1694 w 2226"/>
                    <a:gd name="T79" fmla="*/ 1869 h 2532"/>
                    <a:gd name="T80" fmla="*/ 1492 w 2226"/>
                    <a:gd name="T81" fmla="*/ 2054 h 2532"/>
                    <a:gd name="T82" fmla="*/ 1331 w 2226"/>
                    <a:gd name="T83" fmla="*/ 2140 h 2532"/>
                    <a:gd name="T84" fmla="*/ 1198 w 2226"/>
                    <a:gd name="T85" fmla="*/ 2186 h 2532"/>
                    <a:gd name="T86" fmla="*/ 1058 w 2226"/>
                    <a:gd name="T87" fmla="*/ 2211 h 2532"/>
                    <a:gd name="T88" fmla="*/ 908 w 2226"/>
                    <a:gd name="T89" fmla="*/ 2215 h 2532"/>
                    <a:gd name="T90" fmla="*/ 756 w 2226"/>
                    <a:gd name="T91" fmla="*/ 2194 h 2532"/>
                    <a:gd name="T92" fmla="*/ 610 w 2226"/>
                    <a:gd name="T93" fmla="*/ 2150 h 2532"/>
                    <a:gd name="T94" fmla="*/ 474 w 2226"/>
                    <a:gd name="T95" fmla="*/ 2082 h 2532"/>
                    <a:gd name="T96" fmla="*/ 349 w 2226"/>
                    <a:gd name="T97" fmla="*/ 1994 h 2532"/>
                    <a:gd name="T98" fmla="*/ 240 w 2226"/>
                    <a:gd name="T99" fmla="*/ 1884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6" h="2532">
                      <a:moveTo>
                        <a:pt x="0" y="2092"/>
                      </a:moveTo>
                      <a:lnTo>
                        <a:pt x="44" y="2140"/>
                      </a:lnTo>
                      <a:lnTo>
                        <a:pt x="90" y="2184"/>
                      </a:lnTo>
                      <a:lnTo>
                        <a:pt x="136" y="2228"/>
                      </a:lnTo>
                      <a:lnTo>
                        <a:pt x="186" y="2269"/>
                      </a:lnTo>
                      <a:lnTo>
                        <a:pt x="236" y="2305"/>
                      </a:lnTo>
                      <a:lnTo>
                        <a:pt x="288" y="2340"/>
                      </a:lnTo>
                      <a:lnTo>
                        <a:pt x="341" y="2370"/>
                      </a:lnTo>
                      <a:lnTo>
                        <a:pt x="397" y="2399"/>
                      </a:lnTo>
                      <a:lnTo>
                        <a:pt x="453" y="2426"/>
                      </a:lnTo>
                      <a:lnTo>
                        <a:pt x="509" y="2449"/>
                      </a:lnTo>
                      <a:lnTo>
                        <a:pt x="566" y="2470"/>
                      </a:lnTo>
                      <a:lnTo>
                        <a:pt x="626" y="2488"/>
                      </a:lnTo>
                      <a:lnTo>
                        <a:pt x="685" y="2501"/>
                      </a:lnTo>
                      <a:lnTo>
                        <a:pt x="745" y="2513"/>
                      </a:lnTo>
                      <a:lnTo>
                        <a:pt x="804" y="2522"/>
                      </a:lnTo>
                      <a:lnTo>
                        <a:pt x="864" y="2528"/>
                      </a:lnTo>
                      <a:lnTo>
                        <a:pt x="925" y="2532"/>
                      </a:lnTo>
                      <a:lnTo>
                        <a:pt x="987" y="2532"/>
                      </a:lnTo>
                      <a:lnTo>
                        <a:pt x="1046" y="2530"/>
                      </a:lnTo>
                      <a:lnTo>
                        <a:pt x="1108" y="2524"/>
                      </a:lnTo>
                      <a:lnTo>
                        <a:pt x="1167" y="2514"/>
                      </a:lnTo>
                      <a:lnTo>
                        <a:pt x="1229" y="2503"/>
                      </a:lnTo>
                      <a:lnTo>
                        <a:pt x="1288" y="2490"/>
                      </a:lnTo>
                      <a:lnTo>
                        <a:pt x="1346" y="2472"/>
                      </a:lnTo>
                      <a:lnTo>
                        <a:pt x="1406" y="2451"/>
                      </a:lnTo>
                      <a:lnTo>
                        <a:pt x="1463" y="2428"/>
                      </a:lnTo>
                      <a:lnTo>
                        <a:pt x="1519" y="2401"/>
                      </a:lnTo>
                      <a:lnTo>
                        <a:pt x="1575" y="2372"/>
                      </a:lnTo>
                      <a:lnTo>
                        <a:pt x="1630" y="2342"/>
                      </a:lnTo>
                      <a:lnTo>
                        <a:pt x="1682" y="2305"/>
                      </a:lnTo>
                      <a:lnTo>
                        <a:pt x="1734" y="2267"/>
                      </a:lnTo>
                      <a:lnTo>
                        <a:pt x="1786" y="2226"/>
                      </a:lnTo>
                      <a:lnTo>
                        <a:pt x="1834" y="2182"/>
                      </a:lnTo>
                      <a:lnTo>
                        <a:pt x="1880" y="2136"/>
                      </a:lnTo>
                      <a:lnTo>
                        <a:pt x="1922" y="2090"/>
                      </a:lnTo>
                      <a:lnTo>
                        <a:pt x="1963" y="2040"/>
                      </a:lnTo>
                      <a:lnTo>
                        <a:pt x="1999" y="1990"/>
                      </a:lnTo>
                      <a:lnTo>
                        <a:pt x="2034" y="1938"/>
                      </a:lnTo>
                      <a:lnTo>
                        <a:pt x="2066" y="1884"/>
                      </a:lnTo>
                      <a:lnTo>
                        <a:pt x="2095" y="1829"/>
                      </a:lnTo>
                      <a:lnTo>
                        <a:pt x="2120" y="1773"/>
                      </a:lnTo>
                      <a:lnTo>
                        <a:pt x="2143" y="1717"/>
                      </a:lnTo>
                      <a:lnTo>
                        <a:pt x="2164" y="1660"/>
                      </a:lnTo>
                      <a:lnTo>
                        <a:pt x="2182" y="1600"/>
                      </a:lnTo>
                      <a:lnTo>
                        <a:pt x="2197" y="1541"/>
                      </a:lnTo>
                      <a:lnTo>
                        <a:pt x="2209" y="1481"/>
                      </a:lnTo>
                      <a:lnTo>
                        <a:pt x="2216" y="1422"/>
                      </a:lnTo>
                      <a:lnTo>
                        <a:pt x="2222" y="1362"/>
                      </a:lnTo>
                      <a:lnTo>
                        <a:pt x="2226" y="1301"/>
                      </a:lnTo>
                      <a:lnTo>
                        <a:pt x="2226" y="1239"/>
                      </a:lnTo>
                      <a:lnTo>
                        <a:pt x="2224" y="1180"/>
                      </a:lnTo>
                      <a:lnTo>
                        <a:pt x="2218" y="1118"/>
                      </a:lnTo>
                      <a:lnTo>
                        <a:pt x="2209" y="1059"/>
                      </a:lnTo>
                      <a:lnTo>
                        <a:pt x="2199" y="997"/>
                      </a:lnTo>
                      <a:lnTo>
                        <a:pt x="2184" y="938"/>
                      </a:lnTo>
                      <a:lnTo>
                        <a:pt x="2166" y="880"/>
                      </a:lnTo>
                      <a:lnTo>
                        <a:pt x="2145" y="820"/>
                      </a:lnTo>
                      <a:lnTo>
                        <a:pt x="2122" y="763"/>
                      </a:lnTo>
                      <a:lnTo>
                        <a:pt x="2097" y="707"/>
                      </a:lnTo>
                      <a:lnTo>
                        <a:pt x="2066" y="651"/>
                      </a:lnTo>
                      <a:lnTo>
                        <a:pt x="2036" y="596"/>
                      </a:lnTo>
                      <a:lnTo>
                        <a:pt x="1999" y="542"/>
                      </a:lnTo>
                      <a:lnTo>
                        <a:pt x="1961" y="490"/>
                      </a:lnTo>
                      <a:lnTo>
                        <a:pt x="1920" y="440"/>
                      </a:lnTo>
                      <a:lnTo>
                        <a:pt x="1874" y="390"/>
                      </a:lnTo>
                      <a:lnTo>
                        <a:pt x="1824" y="340"/>
                      </a:lnTo>
                      <a:lnTo>
                        <a:pt x="1774" y="296"/>
                      </a:lnTo>
                      <a:lnTo>
                        <a:pt x="1721" y="254"/>
                      </a:lnTo>
                      <a:lnTo>
                        <a:pt x="1665" y="213"/>
                      </a:lnTo>
                      <a:lnTo>
                        <a:pt x="1607" y="177"/>
                      </a:lnTo>
                      <a:lnTo>
                        <a:pt x="1550" y="144"/>
                      </a:lnTo>
                      <a:lnTo>
                        <a:pt x="1488" y="115"/>
                      </a:lnTo>
                      <a:lnTo>
                        <a:pt x="1427" y="89"/>
                      </a:lnTo>
                      <a:lnTo>
                        <a:pt x="1363" y="66"/>
                      </a:lnTo>
                      <a:lnTo>
                        <a:pt x="1298" y="44"/>
                      </a:lnTo>
                      <a:lnTo>
                        <a:pt x="1233" y="29"/>
                      </a:lnTo>
                      <a:lnTo>
                        <a:pt x="1166" y="16"/>
                      </a:lnTo>
                      <a:lnTo>
                        <a:pt x="1098" y="6"/>
                      </a:lnTo>
                      <a:lnTo>
                        <a:pt x="1029" y="2"/>
                      </a:lnTo>
                      <a:lnTo>
                        <a:pt x="960" y="0"/>
                      </a:lnTo>
                      <a:lnTo>
                        <a:pt x="960" y="315"/>
                      </a:lnTo>
                      <a:lnTo>
                        <a:pt x="1008" y="317"/>
                      </a:lnTo>
                      <a:lnTo>
                        <a:pt x="1058" y="321"/>
                      </a:lnTo>
                      <a:lnTo>
                        <a:pt x="1104" y="327"/>
                      </a:lnTo>
                      <a:lnTo>
                        <a:pt x="1152" y="334"/>
                      </a:lnTo>
                      <a:lnTo>
                        <a:pt x="1198" y="346"/>
                      </a:lnTo>
                      <a:lnTo>
                        <a:pt x="1242" y="359"/>
                      </a:lnTo>
                      <a:lnTo>
                        <a:pt x="1287" y="373"/>
                      </a:lnTo>
                      <a:lnTo>
                        <a:pt x="1329" y="390"/>
                      </a:lnTo>
                      <a:lnTo>
                        <a:pt x="1371" y="409"/>
                      </a:lnTo>
                      <a:lnTo>
                        <a:pt x="1413" y="430"/>
                      </a:lnTo>
                      <a:lnTo>
                        <a:pt x="1490" y="478"/>
                      </a:lnTo>
                      <a:lnTo>
                        <a:pt x="1565" y="532"/>
                      </a:lnTo>
                      <a:lnTo>
                        <a:pt x="1632" y="594"/>
                      </a:lnTo>
                      <a:lnTo>
                        <a:pt x="1694" y="661"/>
                      </a:lnTo>
                      <a:lnTo>
                        <a:pt x="1748" y="734"/>
                      </a:lnTo>
                      <a:lnTo>
                        <a:pt x="1796" y="813"/>
                      </a:lnTo>
                      <a:lnTo>
                        <a:pt x="1817" y="853"/>
                      </a:lnTo>
                      <a:lnTo>
                        <a:pt x="1836" y="895"/>
                      </a:lnTo>
                      <a:lnTo>
                        <a:pt x="1851" y="939"/>
                      </a:lnTo>
                      <a:lnTo>
                        <a:pt x="1867" y="984"/>
                      </a:lnTo>
                      <a:lnTo>
                        <a:pt x="1880" y="1028"/>
                      </a:lnTo>
                      <a:lnTo>
                        <a:pt x="1890" y="1074"/>
                      </a:lnTo>
                      <a:lnTo>
                        <a:pt x="1899" y="1122"/>
                      </a:lnTo>
                      <a:lnTo>
                        <a:pt x="1905" y="1168"/>
                      </a:lnTo>
                      <a:lnTo>
                        <a:pt x="1909" y="1216"/>
                      </a:lnTo>
                      <a:lnTo>
                        <a:pt x="1909" y="1266"/>
                      </a:lnTo>
                      <a:lnTo>
                        <a:pt x="1909" y="1314"/>
                      </a:lnTo>
                      <a:lnTo>
                        <a:pt x="1905" y="1362"/>
                      </a:lnTo>
                      <a:lnTo>
                        <a:pt x="1899" y="1410"/>
                      </a:lnTo>
                      <a:lnTo>
                        <a:pt x="1890" y="1458"/>
                      </a:lnTo>
                      <a:lnTo>
                        <a:pt x="1880" y="1502"/>
                      </a:lnTo>
                      <a:lnTo>
                        <a:pt x="1867" y="1548"/>
                      </a:lnTo>
                      <a:lnTo>
                        <a:pt x="1851" y="1593"/>
                      </a:lnTo>
                      <a:lnTo>
                        <a:pt x="1836" y="1635"/>
                      </a:lnTo>
                      <a:lnTo>
                        <a:pt x="1817" y="1677"/>
                      </a:lnTo>
                      <a:lnTo>
                        <a:pt x="1796" y="1719"/>
                      </a:lnTo>
                      <a:lnTo>
                        <a:pt x="1748" y="1796"/>
                      </a:lnTo>
                      <a:lnTo>
                        <a:pt x="1694" y="1869"/>
                      </a:lnTo>
                      <a:lnTo>
                        <a:pt x="1632" y="1938"/>
                      </a:lnTo>
                      <a:lnTo>
                        <a:pt x="1565" y="1998"/>
                      </a:lnTo>
                      <a:lnTo>
                        <a:pt x="1492" y="2054"/>
                      </a:lnTo>
                      <a:lnTo>
                        <a:pt x="1413" y="2102"/>
                      </a:lnTo>
                      <a:lnTo>
                        <a:pt x="1371" y="2123"/>
                      </a:lnTo>
                      <a:lnTo>
                        <a:pt x="1331" y="2140"/>
                      </a:lnTo>
                      <a:lnTo>
                        <a:pt x="1287" y="2157"/>
                      </a:lnTo>
                      <a:lnTo>
                        <a:pt x="1242" y="2173"/>
                      </a:lnTo>
                      <a:lnTo>
                        <a:pt x="1198" y="2186"/>
                      </a:lnTo>
                      <a:lnTo>
                        <a:pt x="1152" y="2196"/>
                      </a:lnTo>
                      <a:lnTo>
                        <a:pt x="1104" y="2205"/>
                      </a:lnTo>
                      <a:lnTo>
                        <a:pt x="1058" y="2211"/>
                      </a:lnTo>
                      <a:lnTo>
                        <a:pt x="1008" y="2215"/>
                      </a:lnTo>
                      <a:lnTo>
                        <a:pt x="960" y="2215"/>
                      </a:lnTo>
                      <a:lnTo>
                        <a:pt x="908" y="2215"/>
                      </a:lnTo>
                      <a:lnTo>
                        <a:pt x="856" y="2209"/>
                      </a:lnTo>
                      <a:lnTo>
                        <a:pt x="806" y="2203"/>
                      </a:lnTo>
                      <a:lnTo>
                        <a:pt x="756" y="2194"/>
                      </a:lnTo>
                      <a:lnTo>
                        <a:pt x="706" y="2180"/>
                      </a:lnTo>
                      <a:lnTo>
                        <a:pt x="658" y="2167"/>
                      </a:lnTo>
                      <a:lnTo>
                        <a:pt x="610" y="2150"/>
                      </a:lnTo>
                      <a:lnTo>
                        <a:pt x="564" y="2128"/>
                      </a:lnTo>
                      <a:lnTo>
                        <a:pt x="518" y="2107"/>
                      </a:lnTo>
                      <a:lnTo>
                        <a:pt x="474" y="2082"/>
                      </a:lnTo>
                      <a:lnTo>
                        <a:pt x="432" y="2055"/>
                      </a:lnTo>
                      <a:lnTo>
                        <a:pt x="390" y="2025"/>
                      </a:lnTo>
                      <a:lnTo>
                        <a:pt x="349" y="1994"/>
                      </a:lnTo>
                      <a:lnTo>
                        <a:pt x="311" y="1959"/>
                      </a:lnTo>
                      <a:lnTo>
                        <a:pt x="274" y="1923"/>
                      </a:lnTo>
                      <a:lnTo>
                        <a:pt x="240" y="1884"/>
                      </a:lnTo>
                      <a:lnTo>
                        <a:pt x="0" y="2092"/>
                      </a:lnTo>
                      <a:close/>
                    </a:path>
                  </a:pathLst>
                </a:custGeom>
                <a:solidFill>
                  <a:srgbClr val="00FF00"/>
                </a:solid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4" name="Freeform 45"/>
                <p:cNvSpPr>
                  <a:spLocks/>
                </p:cNvSpPr>
                <p:nvPr/>
              </p:nvSpPr>
              <p:spPr bwMode="auto">
                <a:xfrm>
                  <a:off x="7026528" y="2872659"/>
                  <a:ext cx="1004888" cy="1660525"/>
                </a:xfrm>
                <a:custGeom>
                  <a:avLst/>
                  <a:gdLst>
                    <a:gd name="T0" fmla="*/ 1201 w 1266"/>
                    <a:gd name="T1" fmla="*/ 0 h 2092"/>
                    <a:gd name="T2" fmla="*/ 1074 w 1266"/>
                    <a:gd name="T3" fmla="*/ 14 h 2092"/>
                    <a:gd name="T4" fmla="*/ 949 w 1266"/>
                    <a:gd name="T5" fmla="*/ 39 h 2092"/>
                    <a:gd name="T6" fmla="*/ 830 w 1266"/>
                    <a:gd name="T7" fmla="*/ 77 h 2092"/>
                    <a:gd name="T8" fmla="*/ 717 w 1266"/>
                    <a:gd name="T9" fmla="*/ 125 h 2092"/>
                    <a:gd name="T10" fmla="*/ 609 w 1266"/>
                    <a:gd name="T11" fmla="*/ 183 h 2092"/>
                    <a:gd name="T12" fmla="*/ 509 w 1266"/>
                    <a:gd name="T13" fmla="*/ 252 h 2092"/>
                    <a:gd name="T14" fmla="*/ 415 w 1266"/>
                    <a:gd name="T15" fmla="*/ 329 h 2092"/>
                    <a:gd name="T16" fmla="*/ 329 w 1266"/>
                    <a:gd name="T17" fmla="*/ 415 h 2092"/>
                    <a:gd name="T18" fmla="*/ 252 w 1266"/>
                    <a:gd name="T19" fmla="*/ 507 h 2092"/>
                    <a:gd name="T20" fmla="*/ 183 w 1266"/>
                    <a:gd name="T21" fmla="*/ 609 h 2092"/>
                    <a:gd name="T22" fmla="*/ 125 w 1266"/>
                    <a:gd name="T23" fmla="*/ 717 h 2092"/>
                    <a:gd name="T24" fmla="*/ 77 w 1266"/>
                    <a:gd name="T25" fmla="*/ 830 h 2092"/>
                    <a:gd name="T26" fmla="*/ 40 w 1266"/>
                    <a:gd name="T27" fmla="*/ 949 h 2092"/>
                    <a:gd name="T28" fmla="*/ 14 w 1266"/>
                    <a:gd name="T29" fmla="*/ 1072 h 2092"/>
                    <a:gd name="T30" fmla="*/ 2 w 1266"/>
                    <a:gd name="T31" fmla="*/ 1201 h 2092"/>
                    <a:gd name="T32" fmla="*/ 0 w 1266"/>
                    <a:gd name="T33" fmla="*/ 1322 h 2092"/>
                    <a:gd name="T34" fmla="*/ 12 w 1266"/>
                    <a:gd name="T35" fmla="*/ 1435 h 2092"/>
                    <a:gd name="T36" fmla="*/ 31 w 1266"/>
                    <a:gd name="T37" fmla="*/ 1545 h 2092"/>
                    <a:gd name="T38" fmla="*/ 60 w 1266"/>
                    <a:gd name="T39" fmla="*/ 1654 h 2092"/>
                    <a:gd name="T40" fmla="*/ 100 w 1266"/>
                    <a:gd name="T41" fmla="*/ 1758 h 2092"/>
                    <a:gd name="T42" fmla="*/ 148 w 1266"/>
                    <a:gd name="T43" fmla="*/ 1860 h 2092"/>
                    <a:gd name="T44" fmla="*/ 204 w 1266"/>
                    <a:gd name="T45" fmla="*/ 1956 h 2092"/>
                    <a:gd name="T46" fmla="*/ 269 w 1266"/>
                    <a:gd name="T47" fmla="*/ 2048 h 2092"/>
                    <a:gd name="T48" fmla="*/ 546 w 1266"/>
                    <a:gd name="T49" fmla="*/ 1884 h 2092"/>
                    <a:gd name="T50" fmla="*/ 486 w 1266"/>
                    <a:gd name="T51" fmla="*/ 1808 h 2092"/>
                    <a:gd name="T52" fmla="*/ 436 w 1266"/>
                    <a:gd name="T53" fmla="*/ 1727 h 2092"/>
                    <a:gd name="T54" fmla="*/ 394 w 1266"/>
                    <a:gd name="T55" fmla="*/ 1642 h 2092"/>
                    <a:gd name="T56" fmla="*/ 361 w 1266"/>
                    <a:gd name="T57" fmla="*/ 1556 h 2092"/>
                    <a:gd name="T58" fmla="*/ 338 w 1266"/>
                    <a:gd name="T59" fmla="*/ 1468 h 2092"/>
                    <a:gd name="T60" fmla="*/ 323 w 1266"/>
                    <a:gd name="T61" fmla="*/ 1375 h 2092"/>
                    <a:gd name="T62" fmla="*/ 317 w 1266"/>
                    <a:gd name="T63" fmla="*/ 1285 h 2092"/>
                    <a:gd name="T64" fmla="*/ 319 w 1266"/>
                    <a:gd name="T65" fmla="*/ 1195 h 2092"/>
                    <a:gd name="T66" fmla="*/ 331 w 1266"/>
                    <a:gd name="T67" fmla="*/ 1105 h 2092"/>
                    <a:gd name="T68" fmla="*/ 350 w 1266"/>
                    <a:gd name="T69" fmla="*/ 1014 h 2092"/>
                    <a:gd name="T70" fmla="*/ 379 w 1266"/>
                    <a:gd name="T71" fmla="*/ 928 h 2092"/>
                    <a:gd name="T72" fmla="*/ 415 w 1266"/>
                    <a:gd name="T73" fmla="*/ 843 h 2092"/>
                    <a:gd name="T74" fmla="*/ 461 w 1266"/>
                    <a:gd name="T75" fmla="*/ 763 h 2092"/>
                    <a:gd name="T76" fmla="*/ 515 w 1266"/>
                    <a:gd name="T77" fmla="*/ 684 h 2092"/>
                    <a:gd name="T78" fmla="*/ 576 w 1266"/>
                    <a:gd name="T79" fmla="*/ 613 h 2092"/>
                    <a:gd name="T80" fmla="*/ 647 w 1266"/>
                    <a:gd name="T81" fmla="*/ 546 h 2092"/>
                    <a:gd name="T82" fmla="*/ 784 w 1266"/>
                    <a:gd name="T83" fmla="*/ 448 h 2092"/>
                    <a:gd name="T84" fmla="*/ 936 w 1266"/>
                    <a:gd name="T85" fmla="*/ 375 h 2092"/>
                    <a:gd name="T86" fmla="*/ 1097 w 1266"/>
                    <a:gd name="T87" fmla="*/ 331 h 2092"/>
                    <a:gd name="T88" fmla="*/ 1266 w 1266"/>
                    <a:gd name="T89" fmla="*/ 315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6" h="2092">
                      <a:moveTo>
                        <a:pt x="1266" y="0"/>
                      </a:moveTo>
                      <a:lnTo>
                        <a:pt x="1201" y="0"/>
                      </a:lnTo>
                      <a:lnTo>
                        <a:pt x="1137" y="6"/>
                      </a:lnTo>
                      <a:lnTo>
                        <a:pt x="1074" y="14"/>
                      </a:lnTo>
                      <a:lnTo>
                        <a:pt x="1011" y="25"/>
                      </a:lnTo>
                      <a:lnTo>
                        <a:pt x="949" y="39"/>
                      </a:lnTo>
                      <a:lnTo>
                        <a:pt x="890" y="56"/>
                      </a:lnTo>
                      <a:lnTo>
                        <a:pt x="830" y="77"/>
                      </a:lnTo>
                      <a:lnTo>
                        <a:pt x="772" y="98"/>
                      </a:lnTo>
                      <a:lnTo>
                        <a:pt x="717" y="125"/>
                      </a:lnTo>
                      <a:lnTo>
                        <a:pt x="663" y="152"/>
                      </a:lnTo>
                      <a:lnTo>
                        <a:pt x="609" y="183"/>
                      </a:lnTo>
                      <a:lnTo>
                        <a:pt x="557" y="215"/>
                      </a:lnTo>
                      <a:lnTo>
                        <a:pt x="509" y="252"/>
                      </a:lnTo>
                      <a:lnTo>
                        <a:pt x="461" y="288"/>
                      </a:lnTo>
                      <a:lnTo>
                        <a:pt x="415" y="329"/>
                      </a:lnTo>
                      <a:lnTo>
                        <a:pt x="371" y="371"/>
                      </a:lnTo>
                      <a:lnTo>
                        <a:pt x="329" y="415"/>
                      </a:lnTo>
                      <a:lnTo>
                        <a:pt x="288" y="461"/>
                      </a:lnTo>
                      <a:lnTo>
                        <a:pt x="252" y="507"/>
                      </a:lnTo>
                      <a:lnTo>
                        <a:pt x="215" y="557"/>
                      </a:lnTo>
                      <a:lnTo>
                        <a:pt x="183" y="609"/>
                      </a:lnTo>
                      <a:lnTo>
                        <a:pt x="152" y="663"/>
                      </a:lnTo>
                      <a:lnTo>
                        <a:pt x="125" y="717"/>
                      </a:lnTo>
                      <a:lnTo>
                        <a:pt x="100" y="772"/>
                      </a:lnTo>
                      <a:lnTo>
                        <a:pt x="77" y="830"/>
                      </a:lnTo>
                      <a:lnTo>
                        <a:pt x="56" y="890"/>
                      </a:lnTo>
                      <a:lnTo>
                        <a:pt x="40" y="949"/>
                      </a:lnTo>
                      <a:lnTo>
                        <a:pt x="25" y="1011"/>
                      </a:lnTo>
                      <a:lnTo>
                        <a:pt x="14" y="1072"/>
                      </a:lnTo>
                      <a:lnTo>
                        <a:pt x="6" y="1135"/>
                      </a:lnTo>
                      <a:lnTo>
                        <a:pt x="2" y="1201"/>
                      </a:lnTo>
                      <a:lnTo>
                        <a:pt x="0" y="1266"/>
                      </a:lnTo>
                      <a:lnTo>
                        <a:pt x="0" y="1322"/>
                      </a:lnTo>
                      <a:lnTo>
                        <a:pt x="4" y="1379"/>
                      </a:lnTo>
                      <a:lnTo>
                        <a:pt x="12" y="1435"/>
                      </a:lnTo>
                      <a:lnTo>
                        <a:pt x="19" y="1491"/>
                      </a:lnTo>
                      <a:lnTo>
                        <a:pt x="31" y="1545"/>
                      </a:lnTo>
                      <a:lnTo>
                        <a:pt x="44" y="1600"/>
                      </a:lnTo>
                      <a:lnTo>
                        <a:pt x="60" y="1654"/>
                      </a:lnTo>
                      <a:lnTo>
                        <a:pt x="79" y="1706"/>
                      </a:lnTo>
                      <a:lnTo>
                        <a:pt x="100" y="1758"/>
                      </a:lnTo>
                      <a:lnTo>
                        <a:pt x="123" y="1810"/>
                      </a:lnTo>
                      <a:lnTo>
                        <a:pt x="148" y="1860"/>
                      </a:lnTo>
                      <a:lnTo>
                        <a:pt x="175" y="1908"/>
                      </a:lnTo>
                      <a:lnTo>
                        <a:pt x="204" y="1956"/>
                      </a:lnTo>
                      <a:lnTo>
                        <a:pt x="236" y="2002"/>
                      </a:lnTo>
                      <a:lnTo>
                        <a:pt x="269" y="2048"/>
                      </a:lnTo>
                      <a:lnTo>
                        <a:pt x="306" y="2092"/>
                      </a:lnTo>
                      <a:lnTo>
                        <a:pt x="546" y="1884"/>
                      </a:lnTo>
                      <a:lnTo>
                        <a:pt x="515" y="1846"/>
                      </a:lnTo>
                      <a:lnTo>
                        <a:pt x="486" y="1808"/>
                      </a:lnTo>
                      <a:lnTo>
                        <a:pt x="459" y="1767"/>
                      </a:lnTo>
                      <a:lnTo>
                        <a:pt x="436" y="1727"/>
                      </a:lnTo>
                      <a:lnTo>
                        <a:pt x="413" y="1685"/>
                      </a:lnTo>
                      <a:lnTo>
                        <a:pt x="394" y="1642"/>
                      </a:lnTo>
                      <a:lnTo>
                        <a:pt x="377" y="1600"/>
                      </a:lnTo>
                      <a:lnTo>
                        <a:pt x="361" y="1556"/>
                      </a:lnTo>
                      <a:lnTo>
                        <a:pt x="348" y="1512"/>
                      </a:lnTo>
                      <a:lnTo>
                        <a:pt x="338" y="1468"/>
                      </a:lnTo>
                      <a:lnTo>
                        <a:pt x="329" y="1422"/>
                      </a:lnTo>
                      <a:lnTo>
                        <a:pt x="323" y="1375"/>
                      </a:lnTo>
                      <a:lnTo>
                        <a:pt x="319" y="1331"/>
                      </a:lnTo>
                      <a:lnTo>
                        <a:pt x="317" y="1285"/>
                      </a:lnTo>
                      <a:lnTo>
                        <a:pt x="317" y="1239"/>
                      </a:lnTo>
                      <a:lnTo>
                        <a:pt x="319" y="1195"/>
                      </a:lnTo>
                      <a:lnTo>
                        <a:pt x="323" y="1149"/>
                      </a:lnTo>
                      <a:lnTo>
                        <a:pt x="331" y="1105"/>
                      </a:lnTo>
                      <a:lnTo>
                        <a:pt x="338" y="1059"/>
                      </a:lnTo>
                      <a:lnTo>
                        <a:pt x="350" y="1014"/>
                      </a:lnTo>
                      <a:lnTo>
                        <a:pt x="363" y="970"/>
                      </a:lnTo>
                      <a:lnTo>
                        <a:pt x="379" y="928"/>
                      </a:lnTo>
                      <a:lnTo>
                        <a:pt x="396" y="886"/>
                      </a:lnTo>
                      <a:lnTo>
                        <a:pt x="415" y="843"/>
                      </a:lnTo>
                      <a:lnTo>
                        <a:pt x="436" y="801"/>
                      </a:lnTo>
                      <a:lnTo>
                        <a:pt x="461" y="763"/>
                      </a:lnTo>
                      <a:lnTo>
                        <a:pt x="486" y="722"/>
                      </a:lnTo>
                      <a:lnTo>
                        <a:pt x="515" y="684"/>
                      </a:lnTo>
                      <a:lnTo>
                        <a:pt x="544" y="648"/>
                      </a:lnTo>
                      <a:lnTo>
                        <a:pt x="576" y="613"/>
                      </a:lnTo>
                      <a:lnTo>
                        <a:pt x="611" y="578"/>
                      </a:lnTo>
                      <a:lnTo>
                        <a:pt x="647" y="546"/>
                      </a:lnTo>
                      <a:lnTo>
                        <a:pt x="713" y="494"/>
                      </a:lnTo>
                      <a:lnTo>
                        <a:pt x="784" y="448"/>
                      </a:lnTo>
                      <a:lnTo>
                        <a:pt x="859" y="407"/>
                      </a:lnTo>
                      <a:lnTo>
                        <a:pt x="936" y="375"/>
                      </a:lnTo>
                      <a:lnTo>
                        <a:pt x="1016" y="350"/>
                      </a:lnTo>
                      <a:lnTo>
                        <a:pt x="1097" y="331"/>
                      </a:lnTo>
                      <a:lnTo>
                        <a:pt x="1181" y="319"/>
                      </a:lnTo>
                      <a:lnTo>
                        <a:pt x="1266" y="315"/>
                      </a:lnTo>
                      <a:lnTo>
                        <a:pt x="1266" y="0"/>
                      </a:lnTo>
                      <a:close/>
                    </a:path>
                  </a:pathLst>
                </a:custGeom>
                <a:solidFill>
                  <a:srgbClr val="006600"/>
                </a:solidFill>
                <a:ln>
                  <a:noFill/>
                </a:ln>
              </p:spPr>
              <p:txBody>
                <a:bodyPr vert="horz" wrap="square" lIns="91440" tIns="45720" rIns="91440" bIns="45720" numCol="1" anchor="t" anchorCtr="0" compatLnSpc="1">
                  <a:prstTxWarp prst="textNoShape">
                    <a:avLst/>
                  </a:prstTxWarp>
                </a:bodyPr>
                <a:lstStyle/>
                <a:p>
                  <a:endParaRPr lang="en-GB" dirty="0"/>
                </a:p>
              </p:txBody>
            </p:sp>
          </p:grpSp>
        </p:grpSp>
        <p:sp>
          <p:nvSpPr>
            <p:cNvPr id="8" name="Freeform 5"/>
            <p:cNvSpPr>
              <a:spLocks/>
            </p:cNvSpPr>
            <p:nvPr/>
          </p:nvSpPr>
          <p:spPr bwMode="auto">
            <a:xfrm>
              <a:off x="8290306" y="4886710"/>
              <a:ext cx="2101850" cy="566738"/>
            </a:xfrm>
            <a:custGeom>
              <a:avLst/>
              <a:gdLst>
                <a:gd name="T0" fmla="*/ 920 w 920"/>
                <a:gd name="T1" fmla="*/ 132 h 248"/>
                <a:gd name="T2" fmla="*/ 920 w 920"/>
                <a:gd name="T3" fmla="*/ 225 h 248"/>
                <a:gd name="T4" fmla="*/ 897 w 920"/>
                <a:gd name="T5" fmla="*/ 248 h 248"/>
                <a:gd name="T6" fmla="*/ 23 w 920"/>
                <a:gd name="T7" fmla="*/ 248 h 248"/>
                <a:gd name="T8" fmla="*/ 0 w 920"/>
                <a:gd name="T9" fmla="*/ 225 h 248"/>
                <a:gd name="T10" fmla="*/ 0 w 920"/>
                <a:gd name="T11" fmla="*/ 0 h 248"/>
              </a:gdLst>
              <a:ahLst/>
              <a:cxnLst>
                <a:cxn ang="0">
                  <a:pos x="T0" y="T1"/>
                </a:cxn>
                <a:cxn ang="0">
                  <a:pos x="T2" y="T3"/>
                </a:cxn>
                <a:cxn ang="0">
                  <a:pos x="T4" y="T5"/>
                </a:cxn>
                <a:cxn ang="0">
                  <a:pos x="T6" y="T7"/>
                </a:cxn>
                <a:cxn ang="0">
                  <a:pos x="T8" y="T9"/>
                </a:cxn>
                <a:cxn ang="0">
                  <a:pos x="T10" y="T11"/>
                </a:cxn>
              </a:cxnLst>
              <a:rect l="0" t="0" r="r" b="b"/>
              <a:pathLst>
                <a:path w="920" h="248">
                  <a:moveTo>
                    <a:pt x="920" y="132"/>
                  </a:moveTo>
                  <a:cubicBezTo>
                    <a:pt x="920" y="225"/>
                    <a:pt x="920" y="225"/>
                    <a:pt x="920" y="225"/>
                  </a:cubicBezTo>
                  <a:cubicBezTo>
                    <a:pt x="920" y="238"/>
                    <a:pt x="910" y="248"/>
                    <a:pt x="897" y="248"/>
                  </a:cubicBezTo>
                  <a:cubicBezTo>
                    <a:pt x="23" y="248"/>
                    <a:pt x="23" y="248"/>
                    <a:pt x="23" y="248"/>
                  </a:cubicBezTo>
                  <a:cubicBezTo>
                    <a:pt x="10" y="248"/>
                    <a:pt x="0" y="238"/>
                    <a:pt x="0" y="225"/>
                  </a:cubicBezTo>
                  <a:cubicBezTo>
                    <a:pt x="0" y="0"/>
                    <a:pt x="0" y="0"/>
                    <a:pt x="0" y="0"/>
                  </a:cubicBezTo>
                </a:path>
              </a:pathLst>
            </a:custGeom>
            <a:noFill/>
            <a:ln w="28575" cap="flat">
              <a:solidFill>
                <a:schemeClr val="bg1">
                  <a:lumMod val="75000"/>
                </a:schemeClr>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82" name="Oval 81"/>
          <p:cNvSpPr/>
          <p:nvPr/>
        </p:nvSpPr>
        <p:spPr>
          <a:xfrm>
            <a:off x="7225326" y="2666954"/>
            <a:ext cx="2115642" cy="2115642"/>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11" name="Group 10"/>
          <p:cNvGrpSpPr/>
          <p:nvPr/>
        </p:nvGrpSpPr>
        <p:grpSpPr>
          <a:xfrm>
            <a:off x="7977053" y="3361111"/>
            <a:ext cx="601309" cy="814943"/>
            <a:chOff x="6558134" y="5474184"/>
            <a:chExt cx="601309" cy="814943"/>
          </a:xfrm>
        </p:grpSpPr>
        <p:sp>
          <p:nvSpPr>
            <p:cNvPr id="83" name="Freeform 6"/>
            <p:cNvSpPr>
              <a:spLocks noEditPoints="1"/>
            </p:cNvSpPr>
            <p:nvPr/>
          </p:nvSpPr>
          <p:spPr bwMode="auto">
            <a:xfrm>
              <a:off x="6739527" y="5474184"/>
              <a:ext cx="291267" cy="814943"/>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tx2">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4" name="Freeform 6"/>
            <p:cNvSpPr>
              <a:spLocks noEditPoints="1"/>
            </p:cNvSpPr>
            <p:nvPr/>
          </p:nvSpPr>
          <p:spPr bwMode="auto">
            <a:xfrm>
              <a:off x="6558134" y="552024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tx2">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5" name="Freeform 6"/>
            <p:cNvSpPr>
              <a:spLocks noEditPoints="1"/>
            </p:cNvSpPr>
            <p:nvPr/>
          </p:nvSpPr>
          <p:spPr bwMode="auto">
            <a:xfrm>
              <a:off x="6946911" y="5694476"/>
              <a:ext cx="212532" cy="594650"/>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tx2">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2"/>
          <p:cNvGrpSpPr/>
          <p:nvPr/>
        </p:nvGrpSpPr>
        <p:grpSpPr>
          <a:xfrm>
            <a:off x="442913" y="1909468"/>
            <a:ext cx="5886088" cy="4007906"/>
            <a:chOff x="442913" y="1801316"/>
            <a:chExt cx="5886088" cy="4007906"/>
          </a:xfrm>
        </p:grpSpPr>
        <p:sp>
          <p:nvSpPr>
            <p:cNvPr id="145" name="Rectangle 144"/>
            <p:cNvSpPr/>
            <p:nvPr/>
          </p:nvSpPr>
          <p:spPr>
            <a:xfrm>
              <a:off x="2698751" y="3142034"/>
              <a:ext cx="2235653" cy="1931987"/>
            </a:xfrm>
            <a:prstGeom prst="rect">
              <a:avLst/>
            </a:prstGeom>
            <a:solidFill>
              <a:srgbClr val="E2E2E2">
                <a:alpha val="51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97" name="Group 4"/>
            <p:cNvGrpSpPr>
              <a:grpSpLocks noChangeAspect="1"/>
            </p:cNvGrpSpPr>
            <p:nvPr/>
          </p:nvGrpSpPr>
          <p:grpSpPr bwMode="auto">
            <a:xfrm>
              <a:off x="1044575" y="2313360"/>
              <a:ext cx="4849813" cy="2809875"/>
              <a:chOff x="658" y="1253"/>
              <a:chExt cx="3055" cy="1770"/>
            </a:xfrm>
          </p:grpSpPr>
          <p:sp>
            <p:nvSpPr>
              <p:cNvPr id="98" name="Line 5"/>
              <p:cNvSpPr>
                <a:spLocks noChangeShapeType="1"/>
              </p:cNvSpPr>
              <p:nvPr/>
            </p:nvSpPr>
            <p:spPr bwMode="auto">
              <a:xfrm flipH="1">
                <a:off x="658" y="1601"/>
                <a:ext cx="35"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9" name="Line 6"/>
              <p:cNvSpPr>
                <a:spLocks noChangeShapeType="1"/>
              </p:cNvSpPr>
              <p:nvPr/>
            </p:nvSpPr>
            <p:spPr bwMode="auto">
              <a:xfrm flipH="1">
                <a:off x="658" y="1427"/>
                <a:ext cx="35"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0" name="Line 7"/>
              <p:cNvSpPr>
                <a:spLocks noChangeShapeType="1"/>
              </p:cNvSpPr>
              <p:nvPr/>
            </p:nvSpPr>
            <p:spPr bwMode="auto">
              <a:xfrm flipH="1">
                <a:off x="658" y="1775"/>
                <a:ext cx="35"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1" name="Line 8"/>
              <p:cNvSpPr>
                <a:spLocks noChangeShapeType="1"/>
              </p:cNvSpPr>
              <p:nvPr/>
            </p:nvSpPr>
            <p:spPr bwMode="auto">
              <a:xfrm flipH="1">
                <a:off x="658" y="1949"/>
                <a:ext cx="35"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2" name="Line 9"/>
              <p:cNvSpPr>
                <a:spLocks noChangeShapeType="1"/>
              </p:cNvSpPr>
              <p:nvPr/>
            </p:nvSpPr>
            <p:spPr bwMode="auto">
              <a:xfrm flipH="1">
                <a:off x="658" y="2296"/>
                <a:ext cx="35"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3" name="Line 10"/>
              <p:cNvSpPr>
                <a:spLocks noChangeShapeType="1"/>
              </p:cNvSpPr>
              <p:nvPr/>
            </p:nvSpPr>
            <p:spPr bwMode="auto">
              <a:xfrm flipH="1">
                <a:off x="658" y="2470"/>
                <a:ext cx="35"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4" name="Line 11"/>
              <p:cNvSpPr>
                <a:spLocks noChangeShapeType="1"/>
              </p:cNvSpPr>
              <p:nvPr/>
            </p:nvSpPr>
            <p:spPr bwMode="auto">
              <a:xfrm flipH="1">
                <a:off x="658" y="2818"/>
                <a:ext cx="35"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5" name="Line 12"/>
              <p:cNvSpPr>
                <a:spLocks noChangeShapeType="1"/>
              </p:cNvSpPr>
              <p:nvPr/>
            </p:nvSpPr>
            <p:spPr bwMode="auto">
              <a:xfrm flipH="1">
                <a:off x="658" y="2123"/>
                <a:ext cx="35"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6" name="Line 13"/>
              <p:cNvSpPr>
                <a:spLocks noChangeShapeType="1"/>
              </p:cNvSpPr>
              <p:nvPr/>
            </p:nvSpPr>
            <p:spPr bwMode="auto">
              <a:xfrm flipH="1">
                <a:off x="658" y="2644"/>
                <a:ext cx="35"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7" name="Freeform 14"/>
              <p:cNvSpPr>
                <a:spLocks/>
              </p:cNvSpPr>
              <p:nvPr/>
            </p:nvSpPr>
            <p:spPr bwMode="auto">
              <a:xfrm>
                <a:off x="658" y="1253"/>
                <a:ext cx="35" cy="1739"/>
              </a:xfrm>
              <a:custGeom>
                <a:avLst/>
                <a:gdLst>
                  <a:gd name="T0" fmla="*/ 0 w 35"/>
                  <a:gd name="T1" fmla="*/ 1739 h 1739"/>
                  <a:gd name="T2" fmla="*/ 35 w 35"/>
                  <a:gd name="T3" fmla="*/ 1739 h 1739"/>
                  <a:gd name="T4" fmla="*/ 35 w 35"/>
                  <a:gd name="T5" fmla="*/ 0 h 1739"/>
                  <a:gd name="T6" fmla="*/ 35 w 35"/>
                  <a:gd name="T7" fmla="*/ 0 h 1739"/>
                  <a:gd name="T8" fmla="*/ 0 w 35"/>
                  <a:gd name="T9" fmla="*/ 0 h 1739"/>
                </a:gdLst>
                <a:ahLst/>
                <a:cxnLst>
                  <a:cxn ang="0">
                    <a:pos x="T0" y="T1"/>
                  </a:cxn>
                  <a:cxn ang="0">
                    <a:pos x="T2" y="T3"/>
                  </a:cxn>
                  <a:cxn ang="0">
                    <a:pos x="T4" y="T5"/>
                  </a:cxn>
                  <a:cxn ang="0">
                    <a:pos x="T6" y="T7"/>
                  </a:cxn>
                  <a:cxn ang="0">
                    <a:pos x="T8" y="T9"/>
                  </a:cxn>
                </a:cxnLst>
                <a:rect l="0" t="0" r="r" b="b"/>
                <a:pathLst>
                  <a:path w="35" h="1739">
                    <a:moveTo>
                      <a:pt x="0" y="1739"/>
                    </a:moveTo>
                    <a:lnTo>
                      <a:pt x="35" y="1739"/>
                    </a:lnTo>
                    <a:lnTo>
                      <a:pt x="35" y="0"/>
                    </a:lnTo>
                    <a:lnTo>
                      <a:pt x="35" y="0"/>
                    </a:lnTo>
                    <a:lnTo>
                      <a:pt x="0" y="0"/>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15"/>
              <p:cNvSpPr>
                <a:spLocks/>
              </p:cNvSpPr>
              <p:nvPr/>
            </p:nvSpPr>
            <p:spPr bwMode="auto">
              <a:xfrm>
                <a:off x="693" y="2992"/>
                <a:ext cx="3015" cy="31"/>
              </a:xfrm>
              <a:custGeom>
                <a:avLst/>
                <a:gdLst>
                  <a:gd name="T0" fmla="*/ 0 w 3015"/>
                  <a:gd name="T1" fmla="*/ 31 h 31"/>
                  <a:gd name="T2" fmla="*/ 0 w 3015"/>
                  <a:gd name="T3" fmla="*/ 0 h 31"/>
                  <a:gd name="T4" fmla="*/ 0 w 3015"/>
                  <a:gd name="T5" fmla="*/ 0 h 31"/>
                  <a:gd name="T6" fmla="*/ 3015 w 3015"/>
                  <a:gd name="T7" fmla="*/ 0 h 31"/>
                </a:gdLst>
                <a:ahLst/>
                <a:cxnLst>
                  <a:cxn ang="0">
                    <a:pos x="T0" y="T1"/>
                  </a:cxn>
                  <a:cxn ang="0">
                    <a:pos x="T2" y="T3"/>
                  </a:cxn>
                  <a:cxn ang="0">
                    <a:pos x="T4" y="T5"/>
                  </a:cxn>
                  <a:cxn ang="0">
                    <a:pos x="T6" y="T7"/>
                  </a:cxn>
                </a:cxnLst>
                <a:rect l="0" t="0" r="r" b="b"/>
                <a:pathLst>
                  <a:path w="3015" h="31">
                    <a:moveTo>
                      <a:pt x="0" y="31"/>
                    </a:moveTo>
                    <a:lnTo>
                      <a:pt x="0" y="0"/>
                    </a:lnTo>
                    <a:lnTo>
                      <a:pt x="0" y="0"/>
                    </a:lnTo>
                    <a:lnTo>
                      <a:pt x="3015" y="0"/>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9" name="Line 16"/>
              <p:cNvSpPr>
                <a:spLocks noChangeShapeType="1"/>
              </p:cNvSpPr>
              <p:nvPr/>
            </p:nvSpPr>
            <p:spPr bwMode="auto">
              <a:xfrm>
                <a:off x="1197" y="2992"/>
                <a:ext cx="0" cy="31"/>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0" name="Line 17"/>
              <p:cNvSpPr>
                <a:spLocks noChangeShapeType="1"/>
              </p:cNvSpPr>
              <p:nvPr/>
            </p:nvSpPr>
            <p:spPr bwMode="auto">
              <a:xfrm>
                <a:off x="1700" y="2992"/>
                <a:ext cx="0" cy="31"/>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1" name="Line 18"/>
              <p:cNvSpPr>
                <a:spLocks noChangeShapeType="1"/>
              </p:cNvSpPr>
              <p:nvPr/>
            </p:nvSpPr>
            <p:spPr bwMode="auto">
              <a:xfrm>
                <a:off x="2203" y="2992"/>
                <a:ext cx="0" cy="31"/>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2" name="Line 19"/>
              <p:cNvSpPr>
                <a:spLocks noChangeShapeType="1"/>
              </p:cNvSpPr>
              <p:nvPr/>
            </p:nvSpPr>
            <p:spPr bwMode="auto">
              <a:xfrm>
                <a:off x="2706" y="2992"/>
                <a:ext cx="0" cy="31"/>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Line 20"/>
              <p:cNvSpPr>
                <a:spLocks noChangeShapeType="1"/>
              </p:cNvSpPr>
              <p:nvPr/>
            </p:nvSpPr>
            <p:spPr bwMode="auto">
              <a:xfrm>
                <a:off x="3205" y="2992"/>
                <a:ext cx="0" cy="31"/>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5" name="Freeform 22"/>
              <p:cNvSpPr>
                <a:spLocks/>
              </p:cNvSpPr>
              <p:nvPr/>
            </p:nvSpPr>
            <p:spPr bwMode="auto">
              <a:xfrm>
                <a:off x="3713" y="2992"/>
                <a:ext cx="0" cy="27"/>
              </a:xfrm>
              <a:custGeom>
                <a:avLst/>
                <a:gdLst>
                  <a:gd name="T0" fmla="*/ 27 h 27"/>
                  <a:gd name="T1" fmla="*/ 0 h 27"/>
                  <a:gd name="T2" fmla="*/ 27 h 27"/>
                </a:gdLst>
                <a:ahLst/>
                <a:cxnLst>
                  <a:cxn ang="0">
                    <a:pos x="0" y="T0"/>
                  </a:cxn>
                  <a:cxn ang="0">
                    <a:pos x="0" y="T1"/>
                  </a:cxn>
                  <a:cxn ang="0">
                    <a:pos x="0" y="T2"/>
                  </a:cxn>
                </a:cxnLst>
                <a:rect l="0" t="0" r="r" b="b"/>
                <a:pathLst>
                  <a:path h="27">
                    <a:moveTo>
                      <a:pt x="0" y="27"/>
                    </a:moveTo>
                    <a:lnTo>
                      <a:pt x="0" y="0"/>
                    </a:lnTo>
                    <a:lnTo>
                      <a:pt x="0" y="27"/>
                    </a:ln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19" name="Freeform 24"/>
            <p:cNvSpPr>
              <a:spLocks/>
            </p:cNvSpPr>
            <p:nvPr/>
          </p:nvSpPr>
          <p:spPr bwMode="auto">
            <a:xfrm>
              <a:off x="1100138" y="2313360"/>
              <a:ext cx="4786313" cy="1450975"/>
            </a:xfrm>
            <a:custGeom>
              <a:avLst/>
              <a:gdLst>
                <a:gd name="T0" fmla="*/ 27 w 3015"/>
                <a:gd name="T1" fmla="*/ 18 h 914"/>
                <a:gd name="T2" fmla="*/ 54 w 3015"/>
                <a:gd name="T3" fmla="*/ 23 h 914"/>
                <a:gd name="T4" fmla="*/ 67 w 3015"/>
                <a:gd name="T5" fmla="*/ 36 h 914"/>
                <a:gd name="T6" fmla="*/ 89 w 3015"/>
                <a:gd name="T7" fmla="*/ 40 h 914"/>
                <a:gd name="T8" fmla="*/ 94 w 3015"/>
                <a:gd name="T9" fmla="*/ 63 h 914"/>
                <a:gd name="T10" fmla="*/ 112 w 3015"/>
                <a:gd name="T11" fmla="*/ 72 h 914"/>
                <a:gd name="T12" fmla="*/ 152 w 3015"/>
                <a:gd name="T13" fmla="*/ 94 h 914"/>
                <a:gd name="T14" fmla="*/ 170 w 3015"/>
                <a:gd name="T15" fmla="*/ 107 h 914"/>
                <a:gd name="T16" fmla="*/ 178 w 3015"/>
                <a:gd name="T17" fmla="*/ 121 h 914"/>
                <a:gd name="T18" fmla="*/ 205 w 3015"/>
                <a:gd name="T19" fmla="*/ 138 h 914"/>
                <a:gd name="T20" fmla="*/ 232 w 3015"/>
                <a:gd name="T21" fmla="*/ 152 h 914"/>
                <a:gd name="T22" fmla="*/ 250 w 3015"/>
                <a:gd name="T23" fmla="*/ 156 h 914"/>
                <a:gd name="T24" fmla="*/ 254 w 3015"/>
                <a:gd name="T25" fmla="*/ 174 h 914"/>
                <a:gd name="T26" fmla="*/ 268 w 3015"/>
                <a:gd name="T27" fmla="*/ 210 h 914"/>
                <a:gd name="T28" fmla="*/ 281 w 3015"/>
                <a:gd name="T29" fmla="*/ 223 h 914"/>
                <a:gd name="T30" fmla="*/ 339 w 3015"/>
                <a:gd name="T31" fmla="*/ 228 h 914"/>
                <a:gd name="T32" fmla="*/ 379 w 3015"/>
                <a:gd name="T33" fmla="*/ 268 h 914"/>
                <a:gd name="T34" fmla="*/ 419 w 3015"/>
                <a:gd name="T35" fmla="*/ 272 h 914"/>
                <a:gd name="T36" fmla="*/ 428 w 3015"/>
                <a:gd name="T37" fmla="*/ 290 h 914"/>
                <a:gd name="T38" fmla="*/ 464 w 3015"/>
                <a:gd name="T39" fmla="*/ 294 h 914"/>
                <a:gd name="T40" fmla="*/ 468 w 3015"/>
                <a:gd name="T41" fmla="*/ 308 h 914"/>
                <a:gd name="T42" fmla="*/ 495 w 3015"/>
                <a:gd name="T43" fmla="*/ 321 h 914"/>
                <a:gd name="T44" fmla="*/ 504 w 3015"/>
                <a:gd name="T45" fmla="*/ 348 h 914"/>
                <a:gd name="T46" fmla="*/ 526 w 3015"/>
                <a:gd name="T47" fmla="*/ 352 h 914"/>
                <a:gd name="T48" fmla="*/ 530 w 3015"/>
                <a:gd name="T49" fmla="*/ 370 h 914"/>
                <a:gd name="T50" fmla="*/ 593 w 3015"/>
                <a:gd name="T51" fmla="*/ 375 h 914"/>
                <a:gd name="T52" fmla="*/ 646 w 3015"/>
                <a:gd name="T53" fmla="*/ 388 h 914"/>
                <a:gd name="T54" fmla="*/ 691 w 3015"/>
                <a:gd name="T55" fmla="*/ 397 h 914"/>
                <a:gd name="T56" fmla="*/ 731 w 3015"/>
                <a:gd name="T57" fmla="*/ 415 h 914"/>
                <a:gd name="T58" fmla="*/ 789 w 3015"/>
                <a:gd name="T59" fmla="*/ 419 h 914"/>
                <a:gd name="T60" fmla="*/ 802 w 3015"/>
                <a:gd name="T61" fmla="*/ 442 h 914"/>
                <a:gd name="T62" fmla="*/ 833 w 3015"/>
                <a:gd name="T63" fmla="*/ 450 h 914"/>
                <a:gd name="T64" fmla="*/ 842 w 3015"/>
                <a:gd name="T65" fmla="*/ 468 h 914"/>
                <a:gd name="T66" fmla="*/ 895 w 3015"/>
                <a:gd name="T67" fmla="*/ 473 h 914"/>
                <a:gd name="T68" fmla="*/ 927 w 3015"/>
                <a:gd name="T69" fmla="*/ 491 h 914"/>
                <a:gd name="T70" fmla="*/ 1016 w 3015"/>
                <a:gd name="T71" fmla="*/ 500 h 914"/>
                <a:gd name="T72" fmla="*/ 1020 w 3015"/>
                <a:gd name="T73" fmla="*/ 535 h 914"/>
                <a:gd name="T74" fmla="*/ 1096 w 3015"/>
                <a:gd name="T75" fmla="*/ 544 h 914"/>
                <a:gd name="T76" fmla="*/ 1105 w 3015"/>
                <a:gd name="T77" fmla="*/ 566 h 914"/>
                <a:gd name="T78" fmla="*/ 1154 w 3015"/>
                <a:gd name="T79" fmla="*/ 575 h 914"/>
                <a:gd name="T80" fmla="*/ 1181 w 3015"/>
                <a:gd name="T81" fmla="*/ 589 h 914"/>
                <a:gd name="T82" fmla="*/ 1207 w 3015"/>
                <a:gd name="T83" fmla="*/ 598 h 914"/>
                <a:gd name="T84" fmla="*/ 1216 w 3015"/>
                <a:gd name="T85" fmla="*/ 615 h 914"/>
                <a:gd name="T86" fmla="*/ 1278 w 3015"/>
                <a:gd name="T87" fmla="*/ 620 h 914"/>
                <a:gd name="T88" fmla="*/ 1292 w 3015"/>
                <a:gd name="T89" fmla="*/ 633 h 914"/>
                <a:gd name="T90" fmla="*/ 1359 w 3015"/>
                <a:gd name="T91" fmla="*/ 647 h 914"/>
                <a:gd name="T92" fmla="*/ 1430 w 3015"/>
                <a:gd name="T93" fmla="*/ 660 h 914"/>
                <a:gd name="T94" fmla="*/ 1510 w 3015"/>
                <a:gd name="T95" fmla="*/ 669 h 914"/>
                <a:gd name="T96" fmla="*/ 1523 w 3015"/>
                <a:gd name="T97" fmla="*/ 687 h 914"/>
                <a:gd name="T98" fmla="*/ 1555 w 3015"/>
                <a:gd name="T99" fmla="*/ 691 h 914"/>
                <a:gd name="T100" fmla="*/ 1697 w 3015"/>
                <a:gd name="T101" fmla="*/ 709 h 914"/>
                <a:gd name="T102" fmla="*/ 1947 w 3015"/>
                <a:gd name="T103" fmla="*/ 713 h 914"/>
                <a:gd name="T104" fmla="*/ 1960 w 3015"/>
                <a:gd name="T105" fmla="*/ 740 h 914"/>
                <a:gd name="T106" fmla="*/ 2031 w 3015"/>
                <a:gd name="T107" fmla="*/ 749 h 914"/>
                <a:gd name="T108" fmla="*/ 2049 w 3015"/>
                <a:gd name="T109" fmla="*/ 767 h 914"/>
                <a:gd name="T110" fmla="*/ 2107 w 3015"/>
                <a:gd name="T111" fmla="*/ 776 h 914"/>
                <a:gd name="T112" fmla="*/ 2111 w 3015"/>
                <a:gd name="T113" fmla="*/ 789 h 914"/>
                <a:gd name="T114" fmla="*/ 2258 w 3015"/>
                <a:gd name="T115" fmla="*/ 794 h 914"/>
                <a:gd name="T116" fmla="*/ 2321 w 3015"/>
                <a:gd name="T117" fmla="*/ 825 h 914"/>
                <a:gd name="T118" fmla="*/ 2401 w 3015"/>
                <a:gd name="T119" fmla="*/ 843 h 914"/>
                <a:gd name="T120" fmla="*/ 2512 w 3015"/>
                <a:gd name="T121" fmla="*/ 865 h 914"/>
                <a:gd name="T122" fmla="*/ 2650 w 3015"/>
                <a:gd name="T123" fmla="*/ 883 h 914"/>
                <a:gd name="T124" fmla="*/ 2775 w 3015"/>
                <a:gd name="T125"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15" h="914">
                  <a:moveTo>
                    <a:pt x="0" y="0"/>
                  </a:moveTo>
                  <a:lnTo>
                    <a:pt x="27" y="0"/>
                  </a:lnTo>
                  <a:lnTo>
                    <a:pt x="27" y="18"/>
                  </a:lnTo>
                  <a:lnTo>
                    <a:pt x="49" y="18"/>
                  </a:lnTo>
                  <a:lnTo>
                    <a:pt x="49" y="23"/>
                  </a:lnTo>
                  <a:lnTo>
                    <a:pt x="54" y="23"/>
                  </a:lnTo>
                  <a:lnTo>
                    <a:pt x="54" y="27"/>
                  </a:lnTo>
                  <a:lnTo>
                    <a:pt x="67" y="27"/>
                  </a:lnTo>
                  <a:lnTo>
                    <a:pt x="67" y="36"/>
                  </a:lnTo>
                  <a:lnTo>
                    <a:pt x="76" y="36"/>
                  </a:lnTo>
                  <a:lnTo>
                    <a:pt x="76" y="40"/>
                  </a:lnTo>
                  <a:lnTo>
                    <a:pt x="89" y="40"/>
                  </a:lnTo>
                  <a:lnTo>
                    <a:pt x="89" y="58"/>
                  </a:lnTo>
                  <a:lnTo>
                    <a:pt x="94" y="58"/>
                  </a:lnTo>
                  <a:lnTo>
                    <a:pt x="94" y="63"/>
                  </a:lnTo>
                  <a:lnTo>
                    <a:pt x="103" y="63"/>
                  </a:lnTo>
                  <a:lnTo>
                    <a:pt x="103" y="72"/>
                  </a:lnTo>
                  <a:lnTo>
                    <a:pt x="112" y="72"/>
                  </a:lnTo>
                  <a:lnTo>
                    <a:pt x="112" y="76"/>
                  </a:lnTo>
                  <a:lnTo>
                    <a:pt x="152" y="76"/>
                  </a:lnTo>
                  <a:lnTo>
                    <a:pt x="152" y="94"/>
                  </a:lnTo>
                  <a:lnTo>
                    <a:pt x="156" y="94"/>
                  </a:lnTo>
                  <a:lnTo>
                    <a:pt x="156" y="107"/>
                  </a:lnTo>
                  <a:lnTo>
                    <a:pt x="170" y="107"/>
                  </a:lnTo>
                  <a:lnTo>
                    <a:pt x="170" y="112"/>
                  </a:lnTo>
                  <a:lnTo>
                    <a:pt x="178" y="112"/>
                  </a:lnTo>
                  <a:lnTo>
                    <a:pt x="178" y="121"/>
                  </a:lnTo>
                  <a:lnTo>
                    <a:pt x="201" y="121"/>
                  </a:lnTo>
                  <a:lnTo>
                    <a:pt x="201" y="138"/>
                  </a:lnTo>
                  <a:lnTo>
                    <a:pt x="205" y="138"/>
                  </a:lnTo>
                  <a:lnTo>
                    <a:pt x="205" y="143"/>
                  </a:lnTo>
                  <a:lnTo>
                    <a:pt x="232" y="143"/>
                  </a:lnTo>
                  <a:lnTo>
                    <a:pt x="232" y="152"/>
                  </a:lnTo>
                  <a:lnTo>
                    <a:pt x="241" y="152"/>
                  </a:lnTo>
                  <a:lnTo>
                    <a:pt x="241" y="156"/>
                  </a:lnTo>
                  <a:lnTo>
                    <a:pt x="250" y="156"/>
                  </a:lnTo>
                  <a:lnTo>
                    <a:pt x="250" y="161"/>
                  </a:lnTo>
                  <a:lnTo>
                    <a:pt x="254" y="161"/>
                  </a:lnTo>
                  <a:lnTo>
                    <a:pt x="254" y="174"/>
                  </a:lnTo>
                  <a:lnTo>
                    <a:pt x="263" y="174"/>
                  </a:lnTo>
                  <a:lnTo>
                    <a:pt x="263" y="210"/>
                  </a:lnTo>
                  <a:lnTo>
                    <a:pt x="268" y="210"/>
                  </a:lnTo>
                  <a:lnTo>
                    <a:pt x="268" y="214"/>
                  </a:lnTo>
                  <a:lnTo>
                    <a:pt x="281" y="214"/>
                  </a:lnTo>
                  <a:lnTo>
                    <a:pt x="281" y="223"/>
                  </a:lnTo>
                  <a:lnTo>
                    <a:pt x="303" y="223"/>
                  </a:lnTo>
                  <a:lnTo>
                    <a:pt x="303" y="228"/>
                  </a:lnTo>
                  <a:lnTo>
                    <a:pt x="339" y="228"/>
                  </a:lnTo>
                  <a:lnTo>
                    <a:pt x="339" y="259"/>
                  </a:lnTo>
                  <a:lnTo>
                    <a:pt x="379" y="259"/>
                  </a:lnTo>
                  <a:lnTo>
                    <a:pt x="379" y="268"/>
                  </a:lnTo>
                  <a:lnTo>
                    <a:pt x="392" y="268"/>
                  </a:lnTo>
                  <a:lnTo>
                    <a:pt x="392" y="272"/>
                  </a:lnTo>
                  <a:lnTo>
                    <a:pt x="419" y="272"/>
                  </a:lnTo>
                  <a:lnTo>
                    <a:pt x="419" y="277"/>
                  </a:lnTo>
                  <a:lnTo>
                    <a:pt x="428" y="277"/>
                  </a:lnTo>
                  <a:lnTo>
                    <a:pt x="428" y="290"/>
                  </a:lnTo>
                  <a:lnTo>
                    <a:pt x="432" y="290"/>
                  </a:lnTo>
                  <a:lnTo>
                    <a:pt x="432" y="294"/>
                  </a:lnTo>
                  <a:lnTo>
                    <a:pt x="464" y="294"/>
                  </a:lnTo>
                  <a:lnTo>
                    <a:pt x="464" y="303"/>
                  </a:lnTo>
                  <a:lnTo>
                    <a:pt x="468" y="303"/>
                  </a:lnTo>
                  <a:lnTo>
                    <a:pt x="468" y="308"/>
                  </a:lnTo>
                  <a:lnTo>
                    <a:pt x="477" y="308"/>
                  </a:lnTo>
                  <a:lnTo>
                    <a:pt x="477" y="321"/>
                  </a:lnTo>
                  <a:lnTo>
                    <a:pt x="495" y="321"/>
                  </a:lnTo>
                  <a:lnTo>
                    <a:pt x="495" y="339"/>
                  </a:lnTo>
                  <a:lnTo>
                    <a:pt x="504" y="339"/>
                  </a:lnTo>
                  <a:lnTo>
                    <a:pt x="504" y="348"/>
                  </a:lnTo>
                  <a:lnTo>
                    <a:pt x="508" y="348"/>
                  </a:lnTo>
                  <a:lnTo>
                    <a:pt x="508" y="352"/>
                  </a:lnTo>
                  <a:lnTo>
                    <a:pt x="526" y="352"/>
                  </a:lnTo>
                  <a:lnTo>
                    <a:pt x="526" y="361"/>
                  </a:lnTo>
                  <a:lnTo>
                    <a:pt x="530" y="361"/>
                  </a:lnTo>
                  <a:lnTo>
                    <a:pt x="530" y="370"/>
                  </a:lnTo>
                  <a:lnTo>
                    <a:pt x="579" y="370"/>
                  </a:lnTo>
                  <a:lnTo>
                    <a:pt x="579" y="375"/>
                  </a:lnTo>
                  <a:lnTo>
                    <a:pt x="593" y="375"/>
                  </a:lnTo>
                  <a:lnTo>
                    <a:pt x="593" y="384"/>
                  </a:lnTo>
                  <a:lnTo>
                    <a:pt x="646" y="384"/>
                  </a:lnTo>
                  <a:lnTo>
                    <a:pt x="646" y="388"/>
                  </a:lnTo>
                  <a:lnTo>
                    <a:pt x="682" y="388"/>
                  </a:lnTo>
                  <a:lnTo>
                    <a:pt x="682" y="397"/>
                  </a:lnTo>
                  <a:lnTo>
                    <a:pt x="691" y="397"/>
                  </a:lnTo>
                  <a:lnTo>
                    <a:pt x="691" y="401"/>
                  </a:lnTo>
                  <a:lnTo>
                    <a:pt x="731" y="401"/>
                  </a:lnTo>
                  <a:lnTo>
                    <a:pt x="731" y="415"/>
                  </a:lnTo>
                  <a:lnTo>
                    <a:pt x="771" y="415"/>
                  </a:lnTo>
                  <a:lnTo>
                    <a:pt x="771" y="419"/>
                  </a:lnTo>
                  <a:lnTo>
                    <a:pt x="789" y="419"/>
                  </a:lnTo>
                  <a:lnTo>
                    <a:pt x="789" y="433"/>
                  </a:lnTo>
                  <a:lnTo>
                    <a:pt x="802" y="433"/>
                  </a:lnTo>
                  <a:lnTo>
                    <a:pt x="802" y="442"/>
                  </a:lnTo>
                  <a:lnTo>
                    <a:pt x="820" y="442"/>
                  </a:lnTo>
                  <a:lnTo>
                    <a:pt x="820" y="450"/>
                  </a:lnTo>
                  <a:lnTo>
                    <a:pt x="833" y="450"/>
                  </a:lnTo>
                  <a:lnTo>
                    <a:pt x="833" y="459"/>
                  </a:lnTo>
                  <a:lnTo>
                    <a:pt x="842" y="459"/>
                  </a:lnTo>
                  <a:lnTo>
                    <a:pt x="842" y="468"/>
                  </a:lnTo>
                  <a:lnTo>
                    <a:pt x="855" y="468"/>
                  </a:lnTo>
                  <a:lnTo>
                    <a:pt x="855" y="473"/>
                  </a:lnTo>
                  <a:lnTo>
                    <a:pt x="895" y="473"/>
                  </a:lnTo>
                  <a:lnTo>
                    <a:pt x="895" y="482"/>
                  </a:lnTo>
                  <a:lnTo>
                    <a:pt x="927" y="482"/>
                  </a:lnTo>
                  <a:lnTo>
                    <a:pt x="927" y="491"/>
                  </a:lnTo>
                  <a:lnTo>
                    <a:pt x="940" y="491"/>
                  </a:lnTo>
                  <a:lnTo>
                    <a:pt x="940" y="500"/>
                  </a:lnTo>
                  <a:lnTo>
                    <a:pt x="1016" y="500"/>
                  </a:lnTo>
                  <a:lnTo>
                    <a:pt x="1016" y="531"/>
                  </a:lnTo>
                  <a:lnTo>
                    <a:pt x="1020" y="531"/>
                  </a:lnTo>
                  <a:lnTo>
                    <a:pt x="1020" y="535"/>
                  </a:lnTo>
                  <a:lnTo>
                    <a:pt x="1029" y="535"/>
                  </a:lnTo>
                  <a:lnTo>
                    <a:pt x="1029" y="544"/>
                  </a:lnTo>
                  <a:lnTo>
                    <a:pt x="1096" y="544"/>
                  </a:lnTo>
                  <a:lnTo>
                    <a:pt x="1096" y="557"/>
                  </a:lnTo>
                  <a:lnTo>
                    <a:pt x="1105" y="557"/>
                  </a:lnTo>
                  <a:lnTo>
                    <a:pt x="1105" y="566"/>
                  </a:lnTo>
                  <a:lnTo>
                    <a:pt x="1118" y="566"/>
                  </a:lnTo>
                  <a:lnTo>
                    <a:pt x="1118" y="575"/>
                  </a:lnTo>
                  <a:lnTo>
                    <a:pt x="1154" y="575"/>
                  </a:lnTo>
                  <a:lnTo>
                    <a:pt x="1154" y="584"/>
                  </a:lnTo>
                  <a:lnTo>
                    <a:pt x="1181" y="584"/>
                  </a:lnTo>
                  <a:lnTo>
                    <a:pt x="1181" y="589"/>
                  </a:lnTo>
                  <a:lnTo>
                    <a:pt x="1185" y="589"/>
                  </a:lnTo>
                  <a:lnTo>
                    <a:pt x="1185" y="598"/>
                  </a:lnTo>
                  <a:lnTo>
                    <a:pt x="1207" y="598"/>
                  </a:lnTo>
                  <a:lnTo>
                    <a:pt x="1207" y="606"/>
                  </a:lnTo>
                  <a:lnTo>
                    <a:pt x="1216" y="606"/>
                  </a:lnTo>
                  <a:lnTo>
                    <a:pt x="1216" y="615"/>
                  </a:lnTo>
                  <a:lnTo>
                    <a:pt x="1270" y="615"/>
                  </a:lnTo>
                  <a:lnTo>
                    <a:pt x="1270" y="620"/>
                  </a:lnTo>
                  <a:lnTo>
                    <a:pt x="1278" y="620"/>
                  </a:lnTo>
                  <a:lnTo>
                    <a:pt x="1278" y="629"/>
                  </a:lnTo>
                  <a:lnTo>
                    <a:pt x="1292" y="629"/>
                  </a:lnTo>
                  <a:lnTo>
                    <a:pt x="1292" y="633"/>
                  </a:lnTo>
                  <a:lnTo>
                    <a:pt x="1332" y="633"/>
                  </a:lnTo>
                  <a:lnTo>
                    <a:pt x="1332" y="647"/>
                  </a:lnTo>
                  <a:lnTo>
                    <a:pt x="1359" y="647"/>
                  </a:lnTo>
                  <a:lnTo>
                    <a:pt x="1359" y="656"/>
                  </a:lnTo>
                  <a:lnTo>
                    <a:pt x="1430" y="656"/>
                  </a:lnTo>
                  <a:lnTo>
                    <a:pt x="1430" y="660"/>
                  </a:lnTo>
                  <a:lnTo>
                    <a:pt x="1448" y="660"/>
                  </a:lnTo>
                  <a:lnTo>
                    <a:pt x="1448" y="669"/>
                  </a:lnTo>
                  <a:lnTo>
                    <a:pt x="1510" y="669"/>
                  </a:lnTo>
                  <a:lnTo>
                    <a:pt x="1510" y="673"/>
                  </a:lnTo>
                  <a:lnTo>
                    <a:pt x="1523" y="673"/>
                  </a:lnTo>
                  <a:lnTo>
                    <a:pt x="1523" y="687"/>
                  </a:lnTo>
                  <a:lnTo>
                    <a:pt x="1546" y="687"/>
                  </a:lnTo>
                  <a:lnTo>
                    <a:pt x="1546" y="691"/>
                  </a:lnTo>
                  <a:lnTo>
                    <a:pt x="1555" y="691"/>
                  </a:lnTo>
                  <a:lnTo>
                    <a:pt x="1555" y="700"/>
                  </a:lnTo>
                  <a:lnTo>
                    <a:pt x="1697" y="700"/>
                  </a:lnTo>
                  <a:lnTo>
                    <a:pt x="1697" y="709"/>
                  </a:lnTo>
                  <a:lnTo>
                    <a:pt x="1782" y="709"/>
                  </a:lnTo>
                  <a:lnTo>
                    <a:pt x="1782" y="713"/>
                  </a:lnTo>
                  <a:lnTo>
                    <a:pt x="1947" y="713"/>
                  </a:lnTo>
                  <a:lnTo>
                    <a:pt x="1947" y="731"/>
                  </a:lnTo>
                  <a:lnTo>
                    <a:pt x="1960" y="731"/>
                  </a:lnTo>
                  <a:lnTo>
                    <a:pt x="1960" y="740"/>
                  </a:lnTo>
                  <a:lnTo>
                    <a:pt x="2013" y="740"/>
                  </a:lnTo>
                  <a:lnTo>
                    <a:pt x="2013" y="749"/>
                  </a:lnTo>
                  <a:lnTo>
                    <a:pt x="2031" y="749"/>
                  </a:lnTo>
                  <a:lnTo>
                    <a:pt x="2031" y="754"/>
                  </a:lnTo>
                  <a:lnTo>
                    <a:pt x="2049" y="754"/>
                  </a:lnTo>
                  <a:lnTo>
                    <a:pt x="2049" y="767"/>
                  </a:lnTo>
                  <a:lnTo>
                    <a:pt x="2071" y="767"/>
                  </a:lnTo>
                  <a:lnTo>
                    <a:pt x="2071" y="776"/>
                  </a:lnTo>
                  <a:lnTo>
                    <a:pt x="2107" y="776"/>
                  </a:lnTo>
                  <a:lnTo>
                    <a:pt x="2107" y="780"/>
                  </a:lnTo>
                  <a:lnTo>
                    <a:pt x="2111" y="780"/>
                  </a:lnTo>
                  <a:lnTo>
                    <a:pt x="2111" y="789"/>
                  </a:lnTo>
                  <a:lnTo>
                    <a:pt x="2134" y="789"/>
                  </a:lnTo>
                  <a:lnTo>
                    <a:pt x="2134" y="794"/>
                  </a:lnTo>
                  <a:lnTo>
                    <a:pt x="2258" y="794"/>
                  </a:lnTo>
                  <a:lnTo>
                    <a:pt x="2258" y="816"/>
                  </a:lnTo>
                  <a:lnTo>
                    <a:pt x="2321" y="816"/>
                  </a:lnTo>
                  <a:lnTo>
                    <a:pt x="2321" y="825"/>
                  </a:lnTo>
                  <a:lnTo>
                    <a:pt x="2383" y="825"/>
                  </a:lnTo>
                  <a:lnTo>
                    <a:pt x="2383" y="843"/>
                  </a:lnTo>
                  <a:lnTo>
                    <a:pt x="2401" y="843"/>
                  </a:lnTo>
                  <a:lnTo>
                    <a:pt x="2401" y="852"/>
                  </a:lnTo>
                  <a:lnTo>
                    <a:pt x="2512" y="852"/>
                  </a:lnTo>
                  <a:lnTo>
                    <a:pt x="2512" y="865"/>
                  </a:lnTo>
                  <a:lnTo>
                    <a:pt x="2601" y="865"/>
                  </a:lnTo>
                  <a:lnTo>
                    <a:pt x="2601" y="883"/>
                  </a:lnTo>
                  <a:lnTo>
                    <a:pt x="2650" y="883"/>
                  </a:lnTo>
                  <a:lnTo>
                    <a:pt x="2650" y="896"/>
                  </a:lnTo>
                  <a:lnTo>
                    <a:pt x="2775" y="896"/>
                  </a:lnTo>
                  <a:lnTo>
                    <a:pt x="2775" y="914"/>
                  </a:lnTo>
                  <a:lnTo>
                    <a:pt x="3015" y="914"/>
                  </a:lnTo>
                </a:path>
              </a:pathLst>
            </a:custGeom>
            <a:noFill/>
            <a:ln w="38100" cap="flat">
              <a:solidFill>
                <a:schemeClr val="tx2">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0" name="Freeform 25"/>
            <p:cNvSpPr>
              <a:spLocks/>
            </p:cNvSpPr>
            <p:nvPr/>
          </p:nvSpPr>
          <p:spPr bwMode="auto">
            <a:xfrm>
              <a:off x="1108075" y="2313360"/>
              <a:ext cx="4772025" cy="1019175"/>
            </a:xfrm>
            <a:custGeom>
              <a:avLst/>
              <a:gdLst>
                <a:gd name="T0" fmla="*/ 58 w 3006"/>
                <a:gd name="T1" fmla="*/ 5 h 642"/>
                <a:gd name="T2" fmla="*/ 71 w 3006"/>
                <a:gd name="T3" fmla="*/ 5 h 642"/>
                <a:gd name="T4" fmla="*/ 138 w 3006"/>
                <a:gd name="T5" fmla="*/ 40 h 642"/>
                <a:gd name="T6" fmla="*/ 165 w 3006"/>
                <a:gd name="T7" fmla="*/ 45 h 642"/>
                <a:gd name="T8" fmla="*/ 169 w 3006"/>
                <a:gd name="T9" fmla="*/ 54 h 642"/>
                <a:gd name="T10" fmla="*/ 182 w 3006"/>
                <a:gd name="T11" fmla="*/ 54 h 642"/>
                <a:gd name="T12" fmla="*/ 187 w 3006"/>
                <a:gd name="T13" fmla="*/ 63 h 642"/>
                <a:gd name="T14" fmla="*/ 214 w 3006"/>
                <a:gd name="T15" fmla="*/ 63 h 642"/>
                <a:gd name="T16" fmla="*/ 338 w 3006"/>
                <a:gd name="T17" fmla="*/ 85 h 642"/>
                <a:gd name="T18" fmla="*/ 343 w 3006"/>
                <a:gd name="T19" fmla="*/ 98 h 642"/>
                <a:gd name="T20" fmla="*/ 383 w 3006"/>
                <a:gd name="T21" fmla="*/ 112 h 642"/>
                <a:gd name="T22" fmla="*/ 499 w 3006"/>
                <a:gd name="T23" fmla="*/ 125 h 642"/>
                <a:gd name="T24" fmla="*/ 548 w 3006"/>
                <a:gd name="T25" fmla="*/ 129 h 642"/>
                <a:gd name="T26" fmla="*/ 574 w 3006"/>
                <a:gd name="T27" fmla="*/ 156 h 642"/>
                <a:gd name="T28" fmla="*/ 650 w 3006"/>
                <a:gd name="T29" fmla="*/ 165 h 642"/>
                <a:gd name="T30" fmla="*/ 690 w 3006"/>
                <a:gd name="T31" fmla="*/ 196 h 642"/>
                <a:gd name="T32" fmla="*/ 784 w 3006"/>
                <a:gd name="T33" fmla="*/ 214 h 642"/>
                <a:gd name="T34" fmla="*/ 828 w 3006"/>
                <a:gd name="T35" fmla="*/ 228 h 642"/>
                <a:gd name="T36" fmla="*/ 997 w 3006"/>
                <a:gd name="T37" fmla="*/ 236 h 642"/>
                <a:gd name="T38" fmla="*/ 1006 w 3006"/>
                <a:gd name="T39" fmla="*/ 254 h 642"/>
                <a:gd name="T40" fmla="*/ 1029 w 3006"/>
                <a:gd name="T41" fmla="*/ 259 h 642"/>
                <a:gd name="T42" fmla="*/ 1033 w 3006"/>
                <a:gd name="T43" fmla="*/ 268 h 642"/>
                <a:gd name="T44" fmla="*/ 1104 w 3006"/>
                <a:gd name="T45" fmla="*/ 277 h 642"/>
                <a:gd name="T46" fmla="*/ 1122 w 3006"/>
                <a:gd name="T47" fmla="*/ 294 h 642"/>
                <a:gd name="T48" fmla="*/ 1363 w 3006"/>
                <a:gd name="T49" fmla="*/ 299 h 642"/>
                <a:gd name="T50" fmla="*/ 1420 w 3006"/>
                <a:gd name="T51" fmla="*/ 321 h 642"/>
                <a:gd name="T52" fmla="*/ 1465 w 3006"/>
                <a:gd name="T53" fmla="*/ 321 h 642"/>
                <a:gd name="T54" fmla="*/ 1487 w 3006"/>
                <a:gd name="T55" fmla="*/ 348 h 642"/>
                <a:gd name="T56" fmla="*/ 1527 w 3006"/>
                <a:gd name="T57" fmla="*/ 357 h 642"/>
                <a:gd name="T58" fmla="*/ 1572 w 3006"/>
                <a:gd name="T59" fmla="*/ 375 h 642"/>
                <a:gd name="T60" fmla="*/ 1603 w 3006"/>
                <a:gd name="T61" fmla="*/ 379 h 642"/>
                <a:gd name="T62" fmla="*/ 1616 w 3006"/>
                <a:gd name="T63" fmla="*/ 401 h 642"/>
                <a:gd name="T64" fmla="*/ 1710 w 3006"/>
                <a:gd name="T65" fmla="*/ 401 h 642"/>
                <a:gd name="T66" fmla="*/ 1719 w 3006"/>
                <a:gd name="T67" fmla="*/ 424 h 642"/>
                <a:gd name="T68" fmla="*/ 1991 w 3006"/>
                <a:gd name="T69" fmla="*/ 428 h 642"/>
                <a:gd name="T70" fmla="*/ 2040 w 3006"/>
                <a:gd name="T71" fmla="*/ 464 h 642"/>
                <a:gd name="T72" fmla="*/ 2204 w 3006"/>
                <a:gd name="T73" fmla="*/ 473 h 642"/>
                <a:gd name="T74" fmla="*/ 2209 w 3006"/>
                <a:gd name="T75" fmla="*/ 482 h 642"/>
                <a:gd name="T76" fmla="*/ 2316 w 3006"/>
                <a:gd name="T77" fmla="*/ 500 h 642"/>
                <a:gd name="T78" fmla="*/ 2414 w 3006"/>
                <a:gd name="T79" fmla="*/ 508 h 642"/>
                <a:gd name="T80" fmla="*/ 2543 w 3006"/>
                <a:gd name="T81" fmla="*/ 535 h 642"/>
                <a:gd name="T82" fmla="*/ 2605 w 3006"/>
                <a:gd name="T83" fmla="*/ 549 h 642"/>
                <a:gd name="T84" fmla="*/ 2641 w 3006"/>
                <a:gd name="T85" fmla="*/ 580 h 642"/>
                <a:gd name="T86" fmla="*/ 2765 w 3006"/>
                <a:gd name="T87" fmla="*/ 593 h 642"/>
                <a:gd name="T88" fmla="*/ 2770 w 3006"/>
                <a:gd name="T89" fmla="*/ 61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06" h="642">
                  <a:moveTo>
                    <a:pt x="0" y="0"/>
                  </a:moveTo>
                  <a:lnTo>
                    <a:pt x="58" y="0"/>
                  </a:lnTo>
                  <a:lnTo>
                    <a:pt x="58" y="5"/>
                  </a:lnTo>
                  <a:lnTo>
                    <a:pt x="58" y="5"/>
                  </a:lnTo>
                  <a:lnTo>
                    <a:pt x="58" y="5"/>
                  </a:lnTo>
                  <a:lnTo>
                    <a:pt x="71" y="5"/>
                  </a:lnTo>
                  <a:lnTo>
                    <a:pt x="71" y="31"/>
                  </a:lnTo>
                  <a:lnTo>
                    <a:pt x="138" y="31"/>
                  </a:lnTo>
                  <a:lnTo>
                    <a:pt x="138" y="40"/>
                  </a:lnTo>
                  <a:lnTo>
                    <a:pt x="147" y="40"/>
                  </a:lnTo>
                  <a:lnTo>
                    <a:pt x="147" y="45"/>
                  </a:lnTo>
                  <a:lnTo>
                    <a:pt x="165" y="45"/>
                  </a:lnTo>
                  <a:lnTo>
                    <a:pt x="165" y="49"/>
                  </a:lnTo>
                  <a:lnTo>
                    <a:pt x="169" y="49"/>
                  </a:lnTo>
                  <a:lnTo>
                    <a:pt x="169" y="54"/>
                  </a:lnTo>
                  <a:lnTo>
                    <a:pt x="178" y="54"/>
                  </a:lnTo>
                  <a:lnTo>
                    <a:pt x="178" y="54"/>
                  </a:lnTo>
                  <a:lnTo>
                    <a:pt x="182" y="54"/>
                  </a:lnTo>
                  <a:lnTo>
                    <a:pt x="182" y="58"/>
                  </a:lnTo>
                  <a:lnTo>
                    <a:pt x="187" y="58"/>
                  </a:lnTo>
                  <a:lnTo>
                    <a:pt x="187" y="63"/>
                  </a:lnTo>
                  <a:lnTo>
                    <a:pt x="200" y="63"/>
                  </a:lnTo>
                  <a:lnTo>
                    <a:pt x="200" y="63"/>
                  </a:lnTo>
                  <a:lnTo>
                    <a:pt x="214" y="63"/>
                  </a:lnTo>
                  <a:lnTo>
                    <a:pt x="320" y="63"/>
                  </a:lnTo>
                  <a:lnTo>
                    <a:pt x="320" y="85"/>
                  </a:lnTo>
                  <a:lnTo>
                    <a:pt x="338" y="85"/>
                  </a:lnTo>
                  <a:lnTo>
                    <a:pt x="338" y="94"/>
                  </a:lnTo>
                  <a:lnTo>
                    <a:pt x="343" y="94"/>
                  </a:lnTo>
                  <a:lnTo>
                    <a:pt x="343" y="98"/>
                  </a:lnTo>
                  <a:lnTo>
                    <a:pt x="347" y="98"/>
                  </a:lnTo>
                  <a:lnTo>
                    <a:pt x="347" y="112"/>
                  </a:lnTo>
                  <a:lnTo>
                    <a:pt x="383" y="112"/>
                  </a:lnTo>
                  <a:lnTo>
                    <a:pt x="383" y="116"/>
                  </a:lnTo>
                  <a:lnTo>
                    <a:pt x="499" y="116"/>
                  </a:lnTo>
                  <a:lnTo>
                    <a:pt x="499" y="125"/>
                  </a:lnTo>
                  <a:lnTo>
                    <a:pt x="512" y="125"/>
                  </a:lnTo>
                  <a:lnTo>
                    <a:pt x="512" y="129"/>
                  </a:lnTo>
                  <a:lnTo>
                    <a:pt x="548" y="129"/>
                  </a:lnTo>
                  <a:lnTo>
                    <a:pt x="548" y="143"/>
                  </a:lnTo>
                  <a:lnTo>
                    <a:pt x="574" y="143"/>
                  </a:lnTo>
                  <a:lnTo>
                    <a:pt x="574" y="156"/>
                  </a:lnTo>
                  <a:lnTo>
                    <a:pt x="588" y="156"/>
                  </a:lnTo>
                  <a:lnTo>
                    <a:pt x="588" y="165"/>
                  </a:lnTo>
                  <a:lnTo>
                    <a:pt x="650" y="165"/>
                  </a:lnTo>
                  <a:lnTo>
                    <a:pt x="650" y="183"/>
                  </a:lnTo>
                  <a:lnTo>
                    <a:pt x="690" y="183"/>
                  </a:lnTo>
                  <a:lnTo>
                    <a:pt x="690" y="196"/>
                  </a:lnTo>
                  <a:lnTo>
                    <a:pt x="739" y="196"/>
                  </a:lnTo>
                  <a:lnTo>
                    <a:pt x="739" y="214"/>
                  </a:lnTo>
                  <a:lnTo>
                    <a:pt x="784" y="214"/>
                  </a:lnTo>
                  <a:lnTo>
                    <a:pt x="784" y="223"/>
                  </a:lnTo>
                  <a:lnTo>
                    <a:pt x="828" y="223"/>
                  </a:lnTo>
                  <a:lnTo>
                    <a:pt x="828" y="228"/>
                  </a:lnTo>
                  <a:lnTo>
                    <a:pt x="886" y="228"/>
                  </a:lnTo>
                  <a:lnTo>
                    <a:pt x="886" y="236"/>
                  </a:lnTo>
                  <a:lnTo>
                    <a:pt x="997" y="236"/>
                  </a:lnTo>
                  <a:lnTo>
                    <a:pt x="997" y="254"/>
                  </a:lnTo>
                  <a:lnTo>
                    <a:pt x="1006" y="254"/>
                  </a:lnTo>
                  <a:lnTo>
                    <a:pt x="1006" y="254"/>
                  </a:lnTo>
                  <a:lnTo>
                    <a:pt x="1011" y="254"/>
                  </a:lnTo>
                  <a:lnTo>
                    <a:pt x="1011" y="259"/>
                  </a:lnTo>
                  <a:lnTo>
                    <a:pt x="1029" y="259"/>
                  </a:lnTo>
                  <a:lnTo>
                    <a:pt x="1029" y="263"/>
                  </a:lnTo>
                  <a:lnTo>
                    <a:pt x="1033" y="263"/>
                  </a:lnTo>
                  <a:lnTo>
                    <a:pt x="1033" y="268"/>
                  </a:lnTo>
                  <a:lnTo>
                    <a:pt x="1037" y="268"/>
                  </a:lnTo>
                  <a:lnTo>
                    <a:pt x="1037" y="277"/>
                  </a:lnTo>
                  <a:lnTo>
                    <a:pt x="1104" y="277"/>
                  </a:lnTo>
                  <a:lnTo>
                    <a:pt x="1104" y="281"/>
                  </a:lnTo>
                  <a:lnTo>
                    <a:pt x="1122" y="281"/>
                  </a:lnTo>
                  <a:lnTo>
                    <a:pt x="1122" y="294"/>
                  </a:lnTo>
                  <a:lnTo>
                    <a:pt x="1216" y="294"/>
                  </a:lnTo>
                  <a:lnTo>
                    <a:pt x="1216" y="299"/>
                  </a:lnTo>
                  <a:lnTo>
                    <a:pt x="1363" y="299"/>
                  </a:lnTo>
                  <a:lnTo>
                    <a:pt x="1363" y="317"/>
                  </a:lnTo>
                  <a:lnTo>
                    <a:pt x="1420" y="317"/>
                  </a:lnTo>
                  <a:lnTo>
                    <a:pt x="1420" y="321"/>
                  </a:lnTo>
                  <a:lnTo>
                    <a:pt x="1425" y="321"/>
                  </a:lnTo>
                  <a:lnTo>
                    <a:pt x="1425" y="321"/>
                  </a:lnTo>
                  <a:lnTo>
                    <a:pt x="1465" y="321"/>
                  </a:lnTo>
                  <a:lnTo>
                    <a:pt x="1465" y="339"/>
                  </a:lnTo>
                  <a:lnTo>
                    <a:pt x="1487" y="339"/>
                  </a:lnTo>
                  <a:lnTo>
                    <a:pt x="1487" y="348"/>
                  </a:lnTo>
                  <a:lnTo>
                    <a:pt x="1514" y="348"/>
                  </a:lnTo>
                  <a:lnTo>
                    <a:pt x="1514" y="357"/>
                  </a:lnTo>
                  <a:lnTo>
                    <a:pt x="1527" y="357"/>
                  </a:lnTo>
                  <a:lnTo>
                    <a:pt x="1527" y="375"/>
                  </a:lnTo>
                  <a:lnTo>
                    <a:pt x="1572" y="375"/>
                  </a:lnTo>
                  <a:lnTo>
                    <a:pt x="1572" y="375"/>
                  </a:lnTo>
                  <a:lnTo>
                    <a:pt x="1576" y="375"/>
                  </a:lnTo>
                  <a:lnTo>
                    <a:pt x="1576" y="379"/>
                  </a:lnTo>
                  <a:lnTo>
                    <a:pt x="1603" y="379"/>
                  </a:lnTo>
                  <a:lnTo>
                    <a:pt x="1603" y="388"/>
                  </a:lnTo>
                  <a:lnTo>
                    <a:pt x="1616" y="388"/>
                  </a:lnTo>
                  <a:lnTo>
                    <a:pt x="1616" y="401"/>
                  </a:lnTo>
                  <a:lnTo>
                    <a:pt x="1665" y="401"/>
                  </a:lnTo>
                  <a:lnTo>
                    <a:pt x="1665" y="401"/>
                  </a:lnTo>
                  <a:lnTo>
                    <a:pt x="1710" y="401"/>
                  </a:lnTo>
                  <a:lnTo>
                    <a:pt x="1710" y="415"/>
                  </a:lnTo>
                  <a:lnTo>
                    <a:pt x="1719" y="415"/>
                  </a:lnTo>
                  <a:lnTo>
                    <a:pt x="1719" y="424"/>
                  </a:lnTo>
                  <a:lnTo>
                    <a:pt x="1888" y="424"/>
                  </a:lnTo>
                  <a:lnTo>
                    <a:pt x="1888" y="428"/>
                  </a:lnTo>
                  <a:lnTo>
                    <a:pt x="1991" y="428"/>
                  </a:lnTo>
                  <a:lnTo>
                    <a:pt x="1991" y="450"/>
                  </a:lnTo>
                  <a:lnTo>
                    <a:pt x="2040" y="450"/>
                  </a:lnTo>
                  <a:lnTo>
                    <a:pt x="2040" y="464"/>
                  </a:lnTo>
                  <a:lnTo>
                    <a:pt x="2138" y="464"/>
                  </a:lnTo>
                  <a:lnTo>
                    <a:pt x="2138" y="473"/>
                  </a:lnTo>
                  <a:lnTo>
                    <a:pt x="2204" y="473"/>
                  </a:lnTo>
                  <a:lnTo>
                    <a:pt x="2204" y="477"/>
                  </a:lnTo>
                  <a:lnTo>
                    <a:pt x="2209" y="477"/>
                  </a:lnTo>
                  <a:lnTo>
                    <a:pt x="2209" y="482"/>
                  </a:lnTo>
                  <a:lnTo>
                    <a:pt x="2293" y="482"/>
                  </a:lnTo>
                  <a:lnTo>
                    <a:pt x="2293" y="500"/>
                  </a:lnTo>
                  <a:lnTo>
                    <a:pt x="2316" y="500"/>
                  </a:lnTo>
                  <a:lnTo>
                    <a:pt x="2316" y="508"/>
                  </a:lnTo>
                  <a:lnTo>
                    <a:pt x="2378" y="508"/>
                  </a:lnTo>
                  <a:lnTo>
                    <a:pt x="2414" y="508"/>
                  </a:lnTo>
                  <a:lnTo>
                    <a:pt x="2414" y="517"/>
                  </a:lnTo>
                  <a:lnTo>
                    <a:pt x="2543" y="517"/>
                  </a:lnTo>
                  <a:lnTo>
                    <a:pt x="2543" y="535"/>
                  </a:lnTo>
                  <a:lnTo>
                    <a:pt x="2592" y="535"/>
                  </a:lnTo>
                  <a:lnTo>
                    <a:pt x="2592" y="549"/>
                  </a:lnTo>
                  <a:lnTo>
                    <a:pt x="2605" y="549"/>
                  </a:lnTo>
                  <a:lnTo>
                    <a:pt x="2605" y="571"/>
                  </a:lnTo>
                  <a:lnTo>
                    <a:pt x="2641" y="571"/>
                  </a:lnTo>
                  <a:lnTo>
                    <a:pt x="2641" y="580"/>
                  </a:lnTo>
                  <a:lnTo>
                    <a:pt x="2761" y="580"/>
                  </a:lnTo>
                  <a:lnTo>
                    <a:pt x="2761" y="593"/>
                  </a:lnTo>
                  <a:lnTo>
                    <a:pt x="2765" y="593"/>
                  </a:lnTo>
                  <a:lnTo>
                    <a:pt x="2765" y="593"/>
                  </a:lnTo>
                  <a:lnTo>
                    <a:pt x="2770" y="593"/>
                  </a:lnTo>
                  <a:lnTo>
                    <a:pt x="2770" y="611"/>
                  </a:lnTo>
                  <a:lnTo>
                    <a:pt x="3006" y="611"/>
                  </a:lnTo>
                  <a:lnTo>
                    <a:pt x="3006" y="642"/>
                  </a:lnTo>
                </a:path>
              </a:pathLst>
            </a:custGeom>
            <a:solidFill>
              <a:srgbClr val="FFFFFF"/>
            </a:solidFill>
            <a:ln w="38100" cap="flat">
              <a:solidFill>
                <a:srgbClr val="7B85BD"/>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21" name="Group 120"/>
            <p:cNvGrpSpPr/>
            <p:nvPr/>
          </p:nvGrpSpPr>
          <p:grpSpPr>
            <a:xfrm>
              <a:off x="710238" y="2206025"/>
              <a:ext cx="270975" cy="2984109"/>
              <a:chOff x="710238" y="1881803"/>
              <a:chExt cx="270975" cy="2984109"/>
            </a:xfrm>
          </p:grpSpPr>
          <p:sp>
            <p:nvSpPr>
              <p:cNvPr id="122" name="Rectangle 93"/>
              <p:cNvSpPr>
                <a:spLocks noChangeArrowheads="1"/>
              </p:cNvSpPr>
              <p:nvPr/>
            </p:nvSpPr>
            <p:spPr bwMode="auto">
              <a:xfrm>
                <a:off x="710238" y="188180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rPr>
                  <a:t>100</a:t>
                </a: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sp>
            <p:nvSpPr>
              <p:cNvPr id="123" name="Rectangle 93"/>
              <p:cNvSpPr>
                <a:spLocks noChangeArrowheads="1"/>
              </p:cNvSpPr>
              <p:nvPr/>
            </p:nvSpPr>
            <p:spPr bwMode="auto">
              <a:xfrm>
                <a:off x="710238" y="464470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lang="en-US" altLang="en-US" sz="1000" dirty="0">
                    <a:solidFill>
                      <a:schemeClr val="tx1">
                        <a:lumMod val="65000"/>
                        <a:lumOff val="35000"/>
                      </a:schemeClr>
                    </a:solidFill>
                    <a:latin typeface="Verdana" pitchFamily="34" charset="0"/>
                  </a:rPr>
                  <a:t>0</a:t>
                </a:r>
                <a:endParaRPr kumimoji="0" lang="en-US" altLang="en-US" sz="1800" b="0" i="0" u="none" strike="noStrike" cap="none" normalizeH="0" baseline="0" dirty="0">
                  <a:ln>
                    <a:noFill/>
                  </a:ln>
                  <a:solidFill>
                    <a:schemeClr val="tx1">
                      <a:lumMod val="65000"/>
                      <a:lumOff val="35000"/>
                    </a:schemeClr>
                  </a:solidFill>
                  <a:effectLst/>
                </a:endParaRPr>
              </a:p>
            </p:txBody>
          </p:sp>
          <p:sp>
            <p:nvSpPr>
              <p:cNvPr id="124" name="Rectangle 93"/>
              <p:cNvSpPr>
                <a:spLocks noChangeArrowheads="1"/>
              </p:cNvSpPr>
              <p:nvPr/>
            </p:nvSpPr>
            <p:spPr bwMode="auto">
              <a:xfrm>
                <a:off x="710238" y="2427334"/>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rPr>
                  <a:t>80</a:t>
                </a: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sp>
            <p:nvSpPr>
              <p:cNvPr id="125" name="Rectangle 93"/>
              <p:cNvSpPr>
                <a:spLocks noChangeArrowheads="1"/>
              </p:cNvSpPr>
              <p:nvPr/>
            </p:nvSpPr>
            <p:spPr bwMode="auto">
              <a:xfrm>
                <a:off x="710238" y="296220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rPr>
                  <a:t>60</a:t>
                </a: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sp>
            <p:nvSpPr>
              <p:cNvPr id="126" name="Rectangle 93"/>
              <p:cNvSpPr>
                <a:spLocks noChangeArrowheads="1"/>
              </p:cNvSpPr>
              <p:nvPr/>
            </p:nvSpPr>
            <p:spPr bwMode="auto">
              <a:xfrm>
                <a:off x="710238" y="354544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rPr>
                  <a:t>40</a:t>
                </a: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sp>
            <p:nvSpPr>
              <p:cNvPr id="127" name="Rectangle 93"/>
              <p:cNvSpPr>
                <a:spLocks noChangeArrowheads="1"/>
              </p:cNvSpPr>
              <p:nvPr/>
            </p:nvSpPr>
            <p:spPr bwMode="auto">
              <a:xfrm>
                <a:off x="710238" y="408031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rPr>
                  <a:t>20</a:t>
                </a: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grpSp>
        <p:grpSp>
          <p:nvGrpSpPr>
            <p:cNvPr id="128" name="Group 127"/>
            <p:cNvGrpSpPr/>
            <p:nvPr/>
          </p:nvGrpSpPr>
          <p:grpSpPr>
            <a:xfrm>
              <a:off x="963851" y="5173175"/>
              <a:ext cx="5058535" cy="221205"/>
              <a:chOff x="963851" y="4848953"/>
              <a:chExt cx="5058535" cy="221205"/>
            </a:xfrm>
          </p:grpSpPr>
          <p:sp>
            <p:nvSpPr>
              <p:cNvPr id="129" name="Rectangle 93"/>
              <p:cNvSpPr>
                <a:spLocks noChangeArrowheads="1"/>
              </p:cNvSpPr>
              <p:nvPr/>
            </p:nvSpPr>
            <p:spPr bwMode="auto">
              <a:xfrm>
                <a:off x="575141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rPr>
                  <a:t>3</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sp>
            <p:nvSpPr>
              <p:cNvPr id="130" name="Rectangle 93"/>
              <p:cNvSpPr>
                <a:spLocks noChangeArrowheads="1"/>
              </p:cNvSpPr>
              <p:nvPr/>
            </p:nvSpPr>
            <p:spPr bwMode="auto">
              <a:xfrm>
                <a:off x="96385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rPr>
                  <a:t>0</a:t>
                </a: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sp>
            <p:nvSpPr>
              <p:cNvPr id="134" name="Rectangle 93"/>
              <p:cNvSpPr>
                <a:spLocks noChangeArrowheads="1"/>
              </p:cNvSpPr>
              <p:nvPr/>
            </p:nvSpPr>
            <p:spPr bwMode="auto">
              <a:xfrm>
                <a:off x="2565644"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rPr>
                  <a:t>1</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sp>
            <p:nvSpPr>
              <p:cNvPr id="139" name="Rectangle 93"/>
              <p:cNvSpPr>
                <a:spLocks noChangeArrowheads="1"/>
              </p:cNvSpPr>
              <p:nvPr/>
            </p:nvSpPr>
            <p:spPr bwMode="auto">
              <a:xfrm>
                <a:off x="417990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lang="en-US" altLang="en-US" sz="1000" dirty="0">
                    <a:solidFill>
                      <a:schemeClr val="tx1">
                        <a:lumMod val="65000"/>
                        <a:lumOff val="35000"/>
                      </a:schemeClr>
                    </a:solidFill>
                    <a:latin typeface="Verdana" pitchFamily="34" charset="0"/>
                  </a:rPr>
                  <a:t>2</a:t>
                </a:r>
                <a:endPar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endParaRP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grpSp>
        <p:sp>
          <p:nvSpPr>
            <p:cNvPr id="146" name="TextBox 145"/>
            <p:cNvSpPr txBox="1"/>
            <p:nvPr/>
          </p:nvSpPr>
          <p:spPr>
            <a:xfrm rot="16200000">
              <a:off x="-767490" y="3565662"/>
              <a:ext cx="2697930" cy="271103"/>
            </a:xfrm>
            <a:prstGeom prst="rect">
              <a:avLst/>
            </a:prstGeom>
            <a:noFill/>
          </p:spPr>
          <p:txBody>
            <a:bodyPr wrap="square" lIns="0" tIns="0" rIns="0" bIns="0" rtlCol="0">
              <a:noAutofit/>
            </a:bodyPr>
            <a:lstStyle/>
            <a:p>
              <a:r>
                <a:rPr lang="en-GB" sz="1050" dirty="0"/>
                <a:t>Patients without an event (%)</a:t>
              </a:r>
            </a:p>
          </p:txBody>
        </p:sp>
        <p:sp>
          <p:nvSpPr>
            <p:cNvPr id="148" name="TextBox 147"/>
            <p:cNvSpPr txBox="1"/>
            <p:nvPr/>
          </p:nvSpPr>
          <p:spPr>
            <a:xfrm>
              <a:off x="1100757" y="4681886"/>
              <a:ext cx="1604343" cy="400110"/>
            </a:xfrm>
            <a:prstGeom prst="rect">
              <a:avLst/>
            </a:prstGeom>
            <a:noFill/>
            <a:ln>
              <a:noFill/>
            </a:ln>
          </p:spPr>
          <p:txBody>
            <a:bodyPr wrap="square" rtlCol="0">
              <a:spAutoFit/>
            </a:bodyPr>
            <a:lstStyle/>
            <a:p>
              <a:r>
                <a:rPr lang="it-IT" sz="1000" dirty="0"/>
                <a:t>HR 0.55 (97.5% CI; 0.39, 0.76; p&lt;0.001)</a:t>
              </a:r>
            </a:p>
          </p:txBody>
        </p:sp>
        <p:sp>
          <p:nvSpPr>
            <p:cNvPr id="149" name="TextBox 148"/>
            <p:cNvSpPr txBox="1"/>
            <p:nvPr/>
          </p:nvSpPr>
          <p:spPr>
            <a:xfrm>
              <a:off x="3036897" y="3907158"/>
              <a:ext cx="1488391" cy="400110"/>
            </a:xfrm>
            <a:prstGeom prst="rect">
              <a:avLst/>
            </a:prstGeom>
            <a:noFill/>
            <a:ln>
              <a:noFill/>
            </a:ln>
          </p:spPr>
          <p:txBody>
            <a:bodyPr wrap="square" rtlCol="0">
              <a:spAutoFit/>
            </a:bodyPr>
            <a:lstStyle/>
            <a:p>
              <a:pPr algn="ctr"/>
              <a:r>
                <a:rPr lang="en-GB" sz="1000" b="1" dirty="0"/>
                <a:t>&gt;1 year delay in disease progression</a:t>
              </a:r>
            </a:p>
          </p:txBody>
        </p:sp>
        <p:sp>
          <p:nvSpPr>
            <p:cNvPr id="150" name="TextBox 149"/>
            <p:cNvSpPr txBox="1"/>
            <p:nvPr/>
          </p:nvSpPr>
          <p:spPr>
            <a:xfrm>
              <a:off x="442913" y="1801316"/>
              <a:ext cx="4657624" cy="402219"/>
            </a:xfrm>
            <a:prstGeom prst="rect">
              <a:avLst/>
            </a:prstGeom>
            <a:noFill/>
          </p:spPr>
          <p:txBody>
            <a:bodyPr wrap="square" rtlCol="0" anchor="ctr">
              <a:noAutofit/>
            </a:bodyPr>
            <a:lstStyle/>
            <a:p>
              <a:r>
                <a:rPr lang="en-GB" sz="1400" dirty="0"/>
                <a:t>Time to first M/M event up to EOT+7 days (SERAPHIN)</a:t>
              </a:r>
              <a:r>
                <a:rPr lang="en-GB" sz="1400" baseline="30000" dirty="0"/>
                <a:t>1</a:t>
              </a:r>
            </a:p>
          </p:txBody>
        </p:sp>
        <p:grpSp>
          <p:nvGrpSpPr>
            <p:cNvPr id="68" name="Group 67"/>
            <p:cNvGrpSpPr/>
            <p:nvPr/>
          </p:nvGrpSpPr>
          <p:grpSpPr>
            <a:xfrm>
              <a:off x="5046685" y="1978603"/>
              <a:ext cx="1282316" cy="1150118"/>
              <a:chOff x="6656267" y="4730097"/>
              <a:chExt cx="1282316" cy="1150118"/>
            </a:xfrm>
          </p:grpSpPr>
          <p:sp>
            <p:nvSpPr>
              <p:cNvPr id="69" name="Freeform 125"/>
              <p:cNvSpPr/>
              <p:nvPr/>
            </p:nvSpPr>
            <p:spPr>
              <a:xfrm>
                <a:off x="6829044" y="4730097"/>
                <a:ext cx="1109539" cy="1150118"/>
              </a:xfrm>
              <a:custGeom>
                <a:avLst/>
                <a:gdLst>
                  <a:gd name="connsiteX0" fmla="*/ 0 w 1109539"/>
                  <a:gd name="connsiteY0" fmla="*/ 0 h 1150118"/>
                  <a:gd name="connsiteX1" fmla="*/ 1109539 w 1109539"/>
                  <a:gd name="connsiteY1" fmla="*/ 0 h 1150118"/>
                  <a:gd name="connsiteX2" fmla="*/ 1109539 w 1109539"/>
                  <a:gd name="connsiteY2" fmla="*/ 870914 h 1150118"/>
                  <a:gd name="connsiteX3" fmla="*/ 554770 w 1109539"/>
                  <a:gd name="connsiteY3" fmla="*/ 1150118 h 1150118"/>
                  <a:gd name="connsiteX4" fmla="*/ 0 w 1109539"/>
                  <a:gd name="connsiteY4" fmla="*/ 870914 h 1150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39" h="1150118">
                    <a:moveTo>
                      <a:pt x="0" y="0"/>
                    </a:moveTo>
                    <a:lnTo>
                      <a:pt x="1109539" y="0"/>
                    </a:lnTo>
                    <a:lnTo>
                      <a:pt x="1109539" y="870914"/>
                    </a:lnTo>
                    <a:lnTo>
                      <a:pt x="554770" y="1150118"/>
                    </a:lnTo>
                    <a:lnTo>
                      <a:pt x="0" y="87091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1"/>
                    </a:solidFill>
                  </a:rPr>
                  <a:t>45%</a:t>
                </a:r>
              </a:p>
              <a:p>
                <a:pPr algn="ctr"/>
                <a:r>
                  <a:rPr lang="en-GB" sz="1100" b="1" dirty="0">
                    <a:solidFill>
                      <a:schemeClr val="bg1"/>
                    </a:solidFill>
                  </a:rPr>
                  <a:t>Relative risk reduction</a:t>
                </a:r>
                <a:r>
                  <a:rPr lang="en-GB" sz="1100" b="1" baseline="30000" dirty="0">
                    <a:solidFill>
                      <a:schemeClr val="bg1"/>
                    </a:solidFill>
                  </a:rPr>
                  <a:t>1,2</a:t>
                </a:r>
              </a:p>
              <a:p>
                <a:pPr algn="ctr"/>
                <a:r>
                  <a:rPr lang="en-GB" sz="800" b="1" dirty="0">
                    <a:solidFill>
                      <a:schemeClr val="bg1"/>
                    </a:solidFill>
                  </a:rPr>
                  <a:t>(ARR 16%)</a:t>
                </a:r>
                <a:endParaRPr lang="en-GB" sz="800" dirty="0">
                  <a:solidFill>
                    <a:schemeClr val="bg1"/>
                  </a:solidFill>
                </a:endParaRPr>
              </a:p>
            </p:txBody>
          </p:sp>
          <p:sp>
            <p:nvSpPr>
              <p:cNvPr id="70" name="Isosceles Triangle 69"/>
              <p:cNvSpPr/>
              <p:nvPr/>
            </p:nvSpPr>
            <p:spPr>
              <a:xfrm>
                <a:off x="6656267" y="4730097"/>
                <a:ext cx="172777" cy="221039"/>
              </a:xfrm>
              <a:prstGeom prst="triangle">
                <a:avLst>
                  <a:gd name="adj" fmla="val 10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75" name="Rectangle 123"/>
            <p:cNvSpPr>
              <a:spLocks noChangeArrowheads="1"/>
            </p:cNvSpPr>
            <p:nvPr/>
          </p:nvSpPr>
          <p:spPr bwMode="auto">
            <a:xfrm>
              <a:off x="1081377" y="5218927"/>
              <a:ext cx="4798299" cy="34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7200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defTabSz="914400" fontAlgn="base">
                <a:spcAft>
                  <a:spcPts val="200"/>
                </a:spcAft>
              </a:pPr>
              <a:r>
                <a:rPr lang="en-US" altLang="en-US" sz="1050" dirty="0">
                  <a:solidFill>
                    <a:schemeClr val="tx1">
                      <a:lumMod val="75000"/>
                      <a:lumOff val="25000"/>
                    </a:schemeClr>
                  </a:solidFill>
                </a:rPr>
                <a:t>Time (years)</a:t>
              </a:r>
            </a:p>
          </p:txBody>
        </p:sp>
        <p:cxnSp>
          <p:nvCxnSpPr>
            <p:cNvPr id="76" name="Straight Connector 75"/>
            <p:cNvCxnSpPr/>
            <p:nvPr/>
          </p:nvCxnSpPr>
          <p:spPr>
            <a:xfrm>
              <a:off x="2305304" y="5723818"/>
              <a:ext cx="199534" cy="0"/>
            </a:xfrm>
            <a:prstGeom prst="line">
              <a:avLst/>
            </a:prstGeom>
            <a:noFill/>
            <a:ln w="28575" cap="flat">
              <a:solidFill>
                <a:schemeClr val="bg2"/>
              </a:solidFill>
              <a:prstDash val="solid"/>
              <a:miter lim="800000"/>
              <a:headEnd/>
              <a:tailEnd/>
            </a:ln>
          </p:spPr>
        </p:cxnSp>
        <p:sp>
          <p:nvSpPr>
            <p:cNvPr id="77" name="TextBox 76"/>
            <p:cNvSpPr txBox="1"/>
            <p:nvPr/>
          </p:nvSpPr>
          <p:spPr>
            <a:xfrm>
              <a:off x="2430789" y="5655334"/>
              <a:ext cx="1501926" cy="153888"/>
            </a:xfrm>
            <a:prstGeom prst="rect">
              <a:avLst/>
            </a:prstGeom>
            <a:noFill/>
          </p:spPr>
          <p:txBody>
            <a:bodyPr wrap="square" lIns="108000" tIns="0" rIns="0" bIns="0" rtlCol="0">
              <a:spAutoFit/>
            </a:bodyPr>
            <a:lstStyle/>
            <a:p>
              <a:r>
                <a:rPr lang="en-GB" sz="1000" dirty="0">
                  <a:solidFill>
                    <a:schemeClr val="tx1">
                      <a:lumMod val="50000"/>
                      <a:lumOff val="50000"/>
                    </a:schemeClr>
                  </a:solidFill>
                </a:rPr>
                <a:t>,</a:t>
              </a:r>
              <a:r>
                <a:rPr lang="en-GB" sz="1000" dirty="0">
                  <a:solidFill>
                    <a:srgbClr val="7B85BD"/>
                  </a:solidFill>
                </a:rPr>
                <a:t>MACITENTAN</a:t>
              </a:r>
              <a:r>
                <a:rPr lang="en-GB" sz="1000" baseline="30000" dirty="0">
                  <a:solidFill>
                    <a:srgbClr val="7B85BD"/>
                  </a:solidFill>
                </a:rPr>
                <a:t> </a:t>
              </a:r>
              <a:r>
                <a:rPr lang="en-GB" sz="1000" dirty="0">
                  <a:solidFill>
                    <a:srgbClr val="7B85BD"/>
                  </a:solidFill>
                </a:rPr>
                <a:t>(n=242</a:t>
              </a:r>
              <a:r>
                <a:rPr lang="en-GB" sz="1000" dirty="0">
                  <a:solidFill>
                    <a:schemeClr val="tx1">
                      <a:lumMod val="50000"/>
                      <a:lumOff val="50000"/>
                    </a:schemeClr>
                  </a:solidFill>
                </a:rPr>
                <a:t>)</a:t>
              </a:r>
            </a:p>
          </p:txBody>
        </p:sp>
        <p:cxnSp>
          <p:nvCxnSpPr>
            <p:cNvPr id="78" name="Straight Connector 77"/>
            <p:cNvCxnSpPr/>
            <p:nvPr/>
          </p:nvCxnSpPr>
          <p:spPr>
            <a:xfrm>
              <a:off x="4037243" y="5723818"/>
              <a:ext cx="199534" cy="0"/>
            </a:xfrm>
            <a:prstGeom prst="line">
              <a:avLst/>
            </a:prstGeom>
            <a:noFill/>
            <a:ln w="28575" cap="flat">
              <a:solidFill>
                <a:schemeClr val="tx2">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80" name="TextBox 79"/>
            <p:cNvSpPr txBox="1"/>
            <p:nvPr/>
          </p:nvSpPr>
          <p:spPr>
            <a:xfrm>
              <a:off x="4151581" y="5652048"/>
              <a:ext cx="1182219" cy="153888"/>
            </a:xfrm>
            <a:prstGeom prst="rect">
              <a:avLst/>
            </a:prstGeom>
            <a:noFill/>
          </p:spPr>
          <p:txBody>
            <a:bodyPr wrap="square" lIns="108000" tIns="0" rIns="0" bIns="0" rtlCol="0">
              <a:spAutoFit/>
            </a:bodyPr>
            <a:lstStyle/>
            <a:p>
              <a:r>
                <a:rPr lang="en-GB" sz="1000" dirty="0">
                  <a:solidFill>
                    <a:schemeClr val="tx2">
                      <a:lumMod val="50000"/>
                    </a:schemeClr>
                  </a:solidFill>
                </a:rPr>
                <a:t>Placebo (n=250)</a:t>
              </a:r>
              <a:endParaRPr lang="en-GB" sz="1000" baseline="30000" dirty="0">
                <a:solidFill>
                  <a:schemeClr val="tx2">
                    <a:lumMod val="50000"/>
                  </a:schemeClr>
                </a:solidFill>
              </a:endParaRPr>
            </a:p>
          </p:txBody>
        </p:sp>
      </p:grpSp>
      <p:sp>
        <p:nvSpPr>
          <p:cNvPr id="74" name="Freeform 89">
            <a:extLst>
              <a:ext uri="{FF2B5EF4-FFF2-40B4-BE49-F238E27FC236}">
                <a16:creationId xmlns:a16="http://schemas.microsoft.com/office/drawing/2014/main" id="{5A11F982-9EB8-4AB5-BD24-4176D7CDEEAC}"/>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sp>
        <p:nvSpPr>
          <p:cNvPr id="81" name="TextBox 80">
            <a:extLst>
              <a:ext uri="{FF2B5EF4-FFF2-40B4-BE49-F238E27FC236}">
                <a16:creationId xmlns:a16="http://schemas.microsoft.com/office/drawing/2014/main" id="{2E38F743-5C72-494E-A6F5-401651FF5E9E}"/>
              </a:ext>
            </a:extLst>
          </p:cNvPr>
          <p:cNvSpPr txBox="1"/>
          <p:nvPr/>
        </p:nvSpPr>
        <p:spPr>
          <a:xfrm>
            <a:off x="10771359" y="4714440"/>
            <a:ext cx="1370801" cy="415498"/>
          </a:xfrm>
          <a:prstGeom prst="rect">
            <a:avLst/>
          </a:prstGeom>
          <a:solidFill>
            <a:srgbClr val="00FF00"/>
          </a:solidFill>
          <a:ln>
            <a:solidFill>
              <a:schemeClr val="bg1">
                <a:lumMod val="85000"/>
              </a:schemeClr>
            </a:solidFill>
          </a:ln>
        </p:spPr>
        <p:txBody>
          <a:bodyPr wrap="square" rtlCol="0">
            <a:spAutoFit/>
          </a:bodyPr>
          <a:lstStyle/>
          <a:p>
            <a:pPr algn="ctr"/>
            <a:r>
              <a:rPr lang="en-US" sz="1050" b="1" dirty="0"/>
              <a:t>PDE-5 inhibitors </a:t>
            </a:r>
          </a:p>
          <a:p>
            <a:pPr algn="ctr"/>
            <a:r>
              <a:rPr lang="en-US" sz="1050" b="1" dirty="0"/>
              <a:t>96.4%</a:t>
            </a:r>
            <a:endParaRPr lang="en-US" sz="700" b="1" dirty="0"/>
          </a:p>
        </p:txBody>
      </p:sp>
      <p:grpSp>
        <p:nvGrpSpPr>
          <p:cNvPr id="86" name="Group 85">
            <a:extLst>
              <a:ext uri="{FF2B5EF4-FFF2-40B4-BE49-F238E27FC236}">
                <a16:creationId xmlns:a16="http://schemas.microsoft.com/office/drawing/2014/main" id="{22C28336-FFAD-4AD8-94B8-D26C7A82711F}"/>
              </a:ext>
            </a:extLst>
          </p:cNvPr>
          <p:cNvGrpSpPr/>
          <p:nvPr/>
        </p:nvGrpSpPr>
        <p:grpSpPr>
          <a:xfrm>
            <a:off x="0" y="970050"/>
            <a:ext cx="12192000" cy="196535"/>
            <a:chOff x="947095" y="911184"/>
            <a:chExt cx="4757379" cy="210033"/>
          </a:xfrm>
        </p:grpSpPr>
        <p:sp>
          <p:nvSpPr>
            <p:cNvPr id="87" name="Rectangle 86">
              <a:extLst>
                <a:ext uri="{FF2B5EF4-FFF2-40B4-BE49-F238E27FC236}">
                  <a16:creationId xmlns:a16="http://schemas.microsoft.com/office/drawing/2014/main" id="{51FDFE39-F787-4784-997E-4BEBEBC12846}"/>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8" name="Rectangle 87">
              <a:extLst>
                <a:ext uri="{FF2B5EF4-FFF2-40B4-BE49-F238E27FC236}">
                  <a16:creationId xmlns:a16="http://schemas.microsoft.com/office/drawing/2014/main" id="{8765784D-5247-4421-856A-1EB0D2425832}"/>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9" name="Rectangle 88">
              <a:extLst>
                <a:ext uri="{FF2B5EF4-FFF2-40B4-BE49-F238E27FC236}">
                  <a16:creationId xmlns:a16="http://schemas.microsoft.com/office/drawing/2014/main" id="{1518A250-0CFA-4E84-8B5B-F2DF7E79153A}"/>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1312901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72F736AC-06D3-4E0A-BC0A-439675A673F3}"/>
              </a:ext>
            </a:extLst>
          </p:cNvPr>
          <p:cNvGraphicFramePr>
            <a:graphicFrameLocks noGrp="1"/>
          </p:cNvGraphicFramePr>
          <p:nvPr>
            <p:extLst>
              <p:ext uri="{D42A27DB-BD31-4B8C-83A1-F6EECF244321}">
                <p14:modId xmlns:p14="http://schemas.microsoft.com/office/powerpoint/2010/main" val="319340412"/>
              </p:ext>
            </p:extLst>
          </p:nvPr>
        </p:nvGraphicFramePr>
        <p:xfrm>
          <a:off x="-2070" y="1337279"/>
          <a:ext cx="12194070" cy="3591938"/>
        </p:xfrm>
        <a:graphic>
          <a:graphicData uri="http://schemas.openxmlformats.org/drawingml/2006/table">
            <a:tbl>
              <a:tblPr>
                <a:tableStyleId>{5C22544A-7EE6-4342-B048-85BDC9FD1C3A}</a:tableStyleId>
              </a:tblPr>
              <a:tblGrid>
                <a:gridCol w="4077152">
                  <a:extLst>
                    <a:ext uri="{9D8B030D-6E8A-4147-A177-3AD203B41FA5}">
                      <a16:colId xmlns:a16="http://schemas.microsoft.com/office/drawing/2014/main" val="20000"/>
                    </a:ext>
                  </a:extLst>
                </a:gridCol>
                <a:gridCol w="654223">
                  <a:extLst>
                    <a:ext uri="{9D8B030D-6E8A-4147-A177-3AD203B41FA5}">
                      <a16:colId xmlns:a16="http://schemas.microsoft.com/office/drawing/2014/main" val="20005"/>
                    </a:ext>
                  </a:extLst>
                </a:gridCol>
                <a:gridCol w="3271695">
                  <a:extLst>
                    <a:ext uri="{9D8B030D-6E8A-4147-A177-3AD203B41FA5}">
                      <a16:colId xmlns:a16="http://schemas.microsoft.com/office/drawing/2014/main" val="20006"/>
                    </a:ext>
                  </a:extLst>
                </a:gridCol>
                <a:gridCol w="1397000">
                  <a:extLst>
                    <a:ext uri="{9D8B030D-6E8A-4147-A177-3AD203B41FA5}">
                      <a16:colId xmlns:a16="http://schemas.microsoft.com/office/drawing/2014/main" val="20007"/>
                    </a:ext>
                  </a:extLst>
                </a:gridCol>
                <a:gridCol w="1397000">
                  <a:extLst>
                    <a:ext uri="{9D8B030D-6E8A-4147-A177-3AD203B41FA5}">
                      <a16:colId xmlns:a16="http://schemas.microsoft.com/office/drawing/2014/main" val="20003"/>
                    </a:ext>
                  </a:extLst>
                </a:gridCol>
                <a:gridCol w="1397000">
                  <a:extLst>
                    <a:ext uri="{9D8B030D-6E8A-4147-A177-3AD203B41FA5}">
                      <a16:colId xmlns:a16="http://schemas.microsoft.com/office/drawing/2014/main" val="20004"/>
                    </a:ext>
                  </a:extLst>
                </a:gridCol>
              </a:tblGrid>
              <a:tr h="635114">
                <a:tc gridSpan="3">
                  <a:txBody>
                    <a:bodyPr/>
                    <a:lstStyle/>
                    <a:p>
                      <a:endParaRPr lang="en-GB" sz="1000" dirty="0">
                        <a:solidFill>
                          <a:schemeClr val="tx1">
                            <a:lumMod val="75000"/>
                            <a:lumOff val="25000"/>
                          </a:schemeClr>
                        </a:solidFill>
                      </a:endParaRPr>
                    </a:p>
                  </a:txBody>
                  <a:tcPr marT="72000" marB="72000">
                    <a:lnL w="952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pPr algn="ctr">
                        <a:spcAft>
                          <a:spcPts val="300"/>
                        </a:spcAft>
                      </a:pPr>
                      <a:r>
                        <a:rPr lang="en-GB" sz="1200" b="1" dirty="0">
                          <a:solidFill>
                            <a:schemeClr val="bg1"/>
                          </a:solidFill>
                        </a:rPr>
                        <a:t>MACITENTAN </a:t>
                      </a:r>
                    </a:p>
                    <a:p>
                      <a:pPr algn="ctr">
                        <a:spcAft>
                          <a:spcPts val="300"/>
                        </a:spcAft>
                      </a:pPr>
                      <a:r>
                        <a:rPr lang="en-GB" sz="1200" b="1" dirty="0">
                          <a:solidFill>
                            <a:schemeClr val="bg1"/>
                          </a:solidFill>
                        </a:rPr>
                        <a:t>No of events/</a:t>
                      </a:r>
                      <a:br>
                        <a:rPr lang="en-GB" sz="1200" b="1" dirty="0">
                          <a:solidFill>
                            <a:schemeClr val="bg1"/>
                          </a:solidFill>
                        </a:rPr>
                      </a:br>
                      <a:r>
                        <a:rPr lang="en-GB" sz="1200" b="1" dirty="0">
                          <a:solidFill>
                            <a:schemeClr val="bg1"/>
                          </a:solidFill>
                        </a:rPr>
                        <a:t>No of patients</a:t>
                      </a:r>
                      <a:endParaRPr lang="en-GB" sz="1200" b="1" baseline="30000" dirty="0">
                        <a:solidFill>
                          <a:schemeClr val="bg1"/>
                        </a:solidFill>
                      </a:endParaRPr>
                    </a:p>
                  </a:txBody>
                  <a:tcPr marL="36000" marR="36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spcAft>
                          <a:spcPts val="300"/>
                        </a:spcAft>
                      </a:pPr>
                      <a:r>
                        <a:rPr lang="en-GB" sz="1200" b="1" dirty="0">
                          <a:solidFill>
                            <a:schemeClr val="bg1"/>
                          </a:solidFill>
                        </a:rPr>
                        <a:t>PLACEBO</a:t>
                      </a:r>
                    </a:p>
                    <a:p>
                      <a:pPr algn="ctr">
                        <a:spcAft>
                          <a:spcPts val="300"/>
                        </a:spcAft>
                      </a:pPr>
                      <a:r>
                        <a:rPr lang="en-GB" sz="1200" dirty="0">
                          <a:solidFill>
                            <a:schemeClr val="bg1"/>
                          </a:solidFill>
                        </a:rPr>
                        <a:t>No of events/</a:t>
                      </a:r>
                      <a:br>
                        <a:rPr lang="en-GB" sz="1200" dirty="0">
                          <a:solidFill>
                            <a:schemeClr val="bg1"/>
                          </a:solidFill>
                        </a:rPr>
                      </a:br>
                      <a:r>
                        <a:rPr lang="en-GB" sz="1200" dirty="0">
                          <a:solidFill>
                            <a:schemeClr val="bg1"/>
                          </a:solidFill>
                        </a:rPr>
                        <a:t>No of patients</a:t>
                      </a:r>
                      <a:endParaRPr lang="en-GB" sz="1200" baseline="30000" dirty="0">
                        <a:solidFill>
                          <a:schemeClr val="bg1"/>
                        </a:solidFill>
                      </a:endParaRPr>
                    </a:p>
                  </a:txBody>
                  <a:tcPr marL="36000" marR="36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1219170" rtl="0" eaLnBrk="1" fontAlgn="auto" latinLnBrk="0" hangingPunct="1">
                        <a:lnSpc>
                          <a:spcPct val="100000"/>
                        </a:lnSpc>
                        <a:spcBef>
                          <a:spcPts val="0"/>
                        </a:spcBef>
                        <a:spcAft>
                          <a:spcPts val="300"/>
                        </a:spcAft>
                        <a:buClrTx/>
                        <a:buSzTx/>
                        <a:buFontTx/>
                        <a:buNone/>
                        <a:tabLst/>
                        <a:defRPr/>
                      </a:pPr>
                      <a:r>
                        <a:rPr lang="en-GB" sz="1200" b="1" dirty="0">
                          <a:solidFill>
                            <a:schemeClr val="bg1"/>
                          </a:solidFill>
                        </a:rPr>
                        <a:t>HAZARD</a:t>
                      </a:r>
                      <a:br>
                        <a:rPr lang="en-GB" sz="1200" b="1" dirty="0">
                          <a:solidFill>
                            <a:schemeClr val="bg1"/>
                          </a:solidFill>
                        </a:rPr>
                      </a:br>
                      <a:r>
                        <a:rPr lang="en-GB" sz="1200" b="1" dirty="0">
                          <a:solidFill>
                            <a:schemeClr val="bg1"/>
                          </a:solidFill>
                        </a:rPr>
                        <a:t>RATIO</a:t>
                      </a:r>
                    </a:p>
                    <a:p>
                      <a:pPr marL="0" marR="0" lvl="0" indent="0" algn="ctr" defTabSz="1219170" rtl="0" eaLnBrk="1" fontAlgn="auto" latinLnBrk="0" hangingPunct="1">
                        <a:lnSpc>
                          <a:spcPct val="100000"/>
                        </a:lnSpc>
                        <a:spcBef>
                          <a:spcPts val="0"/>
                        </a:spcBef>
                        <a:spcAft>
                          <a:spcPts val="300"/>
                        </a:spcAft>
                        <a:buClrTx/>
                        <a:buSzTx/>
                        <a:buFontTx/>
                        <a:buNone/>
                        <a:tabLst/>
                        <a:defRPr/>
                      </a:pPr>
                      <a:r>
                        <a:rPr lang="en-GB" sz="1200" dirty="0">
                          <a:solidFill>
                            <a:schemeClr val="bg1"/>
                          </a:solidFill>
                        </a:rPr>
                        <a:t>(95% CI)</a:t>
                      </a:r>
                      <a:endParaRPr lang="en-GB" sz="1200" baseline="30000" dirty="0">
                        <a:solidFill>
                          <a:schemeClr val="bg1"/>
                        </a:solidFill>
                      </a:endParaRPr>
                    </a:p>
                  </a:txBody>
                  <a:tcPr marL="36000" marR="36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93279">
                <a:tc gridSpan="6">
                  <a:txBody>
                    <a:bodyPr/>
                    <a:lstStyle/>
                    <a:p>
                      <a:pPr marL="85725" indent="0"/>
                      <a:r>
                        <a:rPr lang="en-GB" sz="1200" b="1" dirty="0">
                          <a:solidFill>
                            <a:schemeClr val="tx1"/>
                          </a:solidFill>
                        </a:rPr>
                        <a:t>OVERALL TREATMENT EFFECT</a:t>
                      </a:r>
                    </a:p>
                  </a:txBody>
                  <a:tcPr marL="360000" marR="0"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sz="1200" dirty="0">
                        <a:solidFill>
                          <a:schemeClr val="bg1"/>
                        </a:solidFill>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sz="1200" dirty="0">
                        <a:solidFill>
                          <a:schemeClr val="bg1"/>
                        </a:solidFill>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sz="1200" dirty="0">
                        <a:solidFill>
                          <a:schemeClr val="bg1"/>
                        </a:solidFill>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29327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mn-cs"/>
                        </a:rPr>
                        <a:t>Primary Endpoint</a:t>
                      </a:r>
                      <a:endParaRPr kumimoji="0" lang="en-GB" sz="1200" b="1" i="0" u="none" strike="noStrike" kern="1200" cap="none" spc="0" normalizeH="0" baseline="30000" noProof="0" dirty="0">
                        <a:ln>
                          <a:noFill/>
                        </a:ln>
                        <a:solidFill>
                          <a:schemeClr val="tx1"/>
                        </a:solidFill>
                        <a:effectLst/>
                        <a:uLnTx/>
                        <a:uFillTx/>
                        <a:latin typeface="+mn-lt"/>
                        <a:ea typeface="+mn-ea"/>
                        <a:cs typeface="+mn-cs"/>
                      </a:endParaRPr>
                    </a:p>
                  </a:txBody>
                  <a:tcPr marL="64800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200" dirty="0"/>
                    </a:p>
                  </a:txBody>
                  <a:tcPr marL="504000" marR="0" marT="72000" marB="72000" anchor="ctr">
                    <a:lnL w="952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76</a:t>
                      </a:r>
                      <a:r>
                        <a:rPr lang="en-GB" sz="1200" dirty="0">
                          <a:solidFill>
                            <a:schemeClr val="bg1"/>
                          </a:solidFill>
                        </a:rPr>
                        <a:t>/242</a:t>
                      </a:r>
                      <a:endParaRPr lang="en-GB" sz="1200" baseline="30000" dirty="0">
                        <a:solidFill>
                          <a:schemeClr val="bg1"/>
                        </a:solidFill>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116</a:t>
                      </a:r>
                      <a:r>
                        <a:rPr lang="en-GB" sz="1200" dirty="0">
                          <a:solidFill>
                            <a:schemeClr val="bg1"/>
                          </a:solidFill>
                        </a:rPr>
                        <a:t>/250</a:t>
                      </a:r>
                      <a:endParaRPr lang="en-GB" sz="1200" baseline="30000" dirty="0">
                        <a:solidFill>
                          <a:schemeClr val="bg1"/>
                        </a:solidFill>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mn-ea"/>
                          <a:cs typeface="+mn-cs"/>
                        </a:rPr>
                        <a:t>0.55  </a:t>
                      </a:r>
                      <a:r>
                        <a:rPr kumimoji="0" lang="en-GB" sz="1200" b="0" i="0" u="none" strike="noStrike" kern="1200" cap="none" spc="0" normalizeH="0" baseline="0" noProof="0" dirty="0">
                          <a:ln>
                            <a:noFill/>
                          </a:ln>
                          <a:solidFill>
                            <a:schemeClr val="bg1"/>
                          </a:solidFill>
                          <a:effectLst/>
                          <a:uLnTx/>
                          <a:uFillTx/>
                          <a:latin typeface="+mn-lt"/>
                          <a:ea typeface="+mn-ea"/>
                          <a:cs typeface="+mn-cs"/>
                        </a:rPr>
                        <a:t>(0.41, 0.73)</a:t>
                      </a:r>
                      <a:endParaRPr kumimoji="0" lang="en-GB" sz="1200" b="0" i="0" u="none" strike="noStrike" kern="1200" cap="none" spc="0" normalizeH="0" baseline="30000" noProof="0" dirty="0">
                        <a:ln>
                          <a:noFill/>
                        </a:ln>
                        <a:solidFill>
                          <a:schemeClr val="bg1"/>
                        </a:solidFill>
                        <a:effectLst/>
                        <a:uLnTx/>
                        <a:uFillTx/>
                        <a:latin typeface="+mn-lt"/>
                        <a:ea typeface="+mn-ea"/>
                        <a:cs typeface="+mn-cs"/>
                      </a:endParaRPr>
                    </a:p>
                  </a:txBody>
                  <a:tcPr marL="36000" marR="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2"/>
                  </a:ext>
                </a:extLst>
              </a:tr>
              <a:tr h="293279">
                <a:tc gridSpan="6">
                  <a:txBody>
                    <a:bodyPr/>
                    <a:lstStyle/>
                    <a:p>
                      <a:pPr marL="0" indent="85725"/>
                      <a:r>
                        <a:rPr lang="en-GB" sz="1200" b="1" dirty="0">
                          <a:solidFill>
                            <a:schemeClr val="tx1"/>
                          </a:solidFill>
                        </a:rPr>
                        <a:t>PAH THERAPY</a:t>
                      </a:r>
                    </a:p>
                  </a:txBody>
                  <a:tcPr marL="360000" marR="0"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sz="1200" dirty="0">
                        <a:solidFill>
                          <a:schemeClr val="bg1"/>
                        </a:solidFill>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GB" sz="1200" dirty="0">
                        <a:solidFill>
                          <a:schemeClr val="bg1"/>
                        </a:solidFill>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sz="1200" dirty="0">
                        <a:solidFill>
                          <a:schemeClr val="bg1"/>
                        </a:solidFill>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E"/>
                    </a:solidFill>
                  </a:tcPr>
                </a:tc>
                <a:extLst>
                  <a:ext uri="{0D108BD9-81ED-4DB2-BD59-A6C34878D82A}">
                    <a16:rowId xmlns:a16="http://schemas.microsoft.com/office/drawing/2014/main" val="10003"/>
                  </a:ext>
                </a:extLst>
              </a:tr>
              <a:tr h="293279">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Monotherapy (no previous PAH medication)</a:t>
                      </a:r>
                      <a:endParaRPr lang="en-GB" sz="1200" b="1" baseline="30000" dirty="0">
                        <a:solidFill>
                          <a:schemeClr val="tx1"/>
                        </a:solidFill>
                      </a:endParaRPr>
                    </a:p>
                  </a:txBody>
                  <a:tcPr marL="64800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504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marL="504000" marR="0" marT="72000" marB="72000" anchor="ctr">
                    <a:lnL w="952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bg1"/>
                          </a:solidFill>
                        </a:rPr>
                        <a:t>26</a:t>
                      </a:r>
                      <a:r>
                        <a:rPr lang="en-GB" sz="1200" dirty="0">
                          <a:solidFill>
                            <a:schemeClr val="bg1"/>
                          </a:solidFill>
                        </a:rPr>
                        <a:t>/88</a:t>
                      </a: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48</a:t>
                      </a:r>
                      <a:r>
                        <a:rPr lang="en-GB" sz="1200" dirty="0">
                          <a:solidFill>
                            <a:schemeClr val="bg1"/>
                          </a:solidFill>
                        </a:rPr>
                        <a:t>/96</a:t>
                      </a:r>
                      <a:endParaRPr lang="en-GB" sz="1200" baseline="30000" dirty="0">
                        <a:solidFill>
                          <a:schemeClr val="bg1"/>
                        </a:solidFill>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200" b="1" dirty="0">
                          <a:solidFill>
                            <a:schemeClr val="bg1"/>
                          </a:solidFill>
                        </a:rPr>
                        <a:t>0.45 </a:t>
                      </a:r>
                      <a:r>
                        <a:rPr lang="en-GB" sz="1200" dirty="0">
                          <a:solidFill>
                            <a:schemeClr val="bg1"/>
                          </a:solidFill>
                        </a:rPr>
                        <a:t>(0.28, 0.72)</a:t>
                      </a: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5"/>
                  </a:ext>
                </a:extLst>
              </a:tr>
              <a:tr h="457360">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Combination therapy (use with background therapy of PDE-5 inhibitors or inhaled prostanoids)</a:t>
                      </a:r>
                      <a:endParaRPr kumimoji="0" lang="en-GB" sz="1200" b="1" i="0" u="none" strike="noStrike" kern="1200" cap="none" spc="0" normalizeH="0" baseline="30000" noProof="0" dirty="0">
                        <a:ln>
                          <a:noFill/>
                        </a:ln>
                        <a:solidFill>
                          <a:schemeClr val="tx1"/>
                        </a:solidFill>
                        <a:effectLst/>
                        <a:uLnTx/>
                        <a:uFillTx/>
                        <a:latin typeface="+mn-lt"/>
                        <a:ea typeface="+mn-ea"/>
                        <a:cs typeface="+mn-cs"/>
                      </a:endParaRPr>
                    </a:p>
                  </a:txBody>
                  <a:tcPr marL="64800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504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marL="504000" marR="0" marT="72000" marB="72000" anchor="ctr">
                    <a:lnL w="952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50</a:t>
                      </a:r>
                      <a:r>
                        <a:rPr lang="en-GB" sz="1200" dirty="0">
                          <a:solidFill>
                            <a:schemeClr val="bg1"/>
                          </a:solidFill>
                        </a:rPr>
                        <a:t>/154</a:t>
                      </a:r>
                      <a:endParaRPr lang="en-GB" sz="1200" baseline="30000" dirty="0">
                        <a:solidFill>
                          <a:schemeClr val="bg1"/>
                        </a:solidFill>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68</a:t>
                      </a:r>
                      <a:r>
                        <a:rPr lang="en-GB" sz="1200" dirty="0">
                          <a:solidFill>
                            <a:schemeClr val="bg1"/>
                          </a:solidFill>
                        </a:rPr>
                        <a:t>/154</a:t>
                      </a:r>
                      <a:endParaRPr lang="en-GB" sz="1200" baseline="30000" dirty="0">
                        <a:solidFill>
                          <a:schemeClr val="bg1"/>
                        </a:solidFill>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200" b="1" dirty="0">
                          <a:solidFill>
                            <a:schemeClr val="bg1"/>
                          </a:solidFill>
                        </a:rPr>
                        <a:t>0.62 </a:t>
                      </a:r>
                      <a:r>
                        <a:rPr lang="en-GB" sz="1200" dirty="0">
                          <a:solidFill>
                            <a:schemeClr val="bg1"/>
                          </a:solidFill>
                        </a:rPr>
                        <a:t>(0.43, 0.89)</a:t>
                      </a:r>
                      <a:endParaRPr lang="en-GB" sz="1200" baseline="30000" dirty="0">
                        <a:solidFill>
                          <a:schemeClr val="bg1"/>
                        </a:solidFill>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6"/>
                  </a:ext>
                </a:extLst>
              </a:tr>
              <a:tr h="457360">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TIME FROM DIAGNOSIS</a:t>
                      </a:r>
                    </a:p>
                  </a:txBody>
                  <a:tcPr marL="36000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marL="504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endParaRPr lang="en-GB" sz="1200" dirty="0"/>
                    </a:p>
                  </a:txBody>
                  <a:tcPr marL="0" marR="0"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sz="1200" dirty="0">
                        <a:solidFill>
                          <a:schemeClr val="bg1"/>
                        </a:solidFill>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a:endParaRPr lang="en-GB" sz="1200" baseline="30000" dirty="0">
                        <a:solidFill>
                          <a:schemeClr val="bg1"/>
                        </a:solidFill>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200" dirty="0">
                        <a:solidFill>
                          <a:schemeClr val="bg1"/>
                        </a:solidFill>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E"/>
                    </a:solidFill>
                  </a:tcPr>
                </a:tc>
                <a:extLst>
                  <a:ext uri="{0D108BD9-81ED-4DB2-BD59-A6C34878D82A}">
                    <a16:rowId xmlns:a16="http://schemas.microsoft.com/office/drawing/2014/main" val="10007"/>
                  </a:ext>
                </a:extLst>
              </a:tr>
              <a:tr h="293279">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Recently diagnosed patients (</a:t>
                      </a:r>
                      <a:r>
                        <a:rPr lang="en-GB" sz="1200" b="1" dirty="0">
                          <a:solidFill>
                            <a:schemeClr val="tx1"/>
                          </a:solidFill>
                          <a:latin typeface="Arial" panose="020B0604020202020204" pitchFamily="34" charset="0"/>
                          <a:cs typeface="Arial" panose="020B0604020202020204" pitchFamily="34" charset="0"/>
                        </a:rPr>
                        <a:t>≤6 months, </a:t>
                      </a:r>
                      <a:r>
                        <a:rPr lang="en-GB" sz="1200" b="1" dirty="0">
                          <a:solidFill>
                            <a:schemeClr val="tx1"/>
                          </a:solidFill>
                        </a:rPr>
                        <a:t>incident)</a:t>
                      </a:r>
                      <a:endParaRPr lang="en-GB" sz="1200" b="1" baseline="30000" dirty="0">
                        <a:solidFill>
                          <a:schemeClr val="tx1"/>
                        </a:solidFill>
                      </a:endParaRPr>
                    </a:p>
                  </a:txBody>
                  <a:tcPr marL="64800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endParaRPr lang="en-GB" sz="1200" dirty="0"/>
                    </a:p>
                  </a:txBody>
                  <a:tcPr marL="504000" marR="0" marT="72000" marB="72000" anchor="ctr">
                    <a:lnL w="952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13</a:t>
                      </a:r>
                      <a:r>
                        <a:rPr lang="en-GB" sz="1200" dirty="0">
                          <a:solidFill>
                            <a:schemeClr val="bg1"/>
                          </a:solidFill>
                        </a:rPr>
                        <a:t>/34</a:t>
                      </a:r>
                      <a:endParaRPr lang="en-GB" sz="1200" baseline="30000" dirty="0">
                        <a:solidFill>
                          <a:schemeClr val="bg1"/>
                        </a:solidFill>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1" dirty="0">
                          <a:solidFill>
                            <a:schemeClr val="bg1"/>
                          </a:solidFill>
                        </a:rPr>
                        <a:t>23</a:t>
                      </a:r>
                      <a:r>
                        <a:rPr lang="en-GB" sz="1200" dirty="0">
                          <a:solidFill>
                            <a:schemeClr val="bg1"/>
                          </a:solidFill>
                        </a:rPr>
                        <a:t>/36</a:t>
                      </a: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200" b="1" dirty="0">
                          <a:solidFill>
                            <a:schemeClr val="bg1"/>
                          </a:solidFill>
                        </a:rPr>
                        <a:t>0.40  </a:t>
                      </a:r>
                      <a:r>
                        <a:rPr lang="en-GB" sz="1200" dirty="0">
                          <a:solidFill>
                            <a:schemeClr val="bg1"/>
                          </a:solidFill>
                        </a:rPr>
                        <a:t>(0.20, 0.79)</a:t>
                      </a:r>
                    </a:p>
                  </a:txBody>
                  <a:tcPr marL="36000" marR="72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508898560"/>
                  </a:ext>
                </a:extLst>
              </a:tr>
              <a:tr h="293279">
                <a:tc grid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Previously diagnosed patients (&gt;6 months, prevalent)</a:t>
                      </a:r>
                      <a:endParaRPr lang="en-GB" sz="1200" b="1" baseline="30000" dirty="0">
                        <a:solidFill>
                          <a:schemeClr val="tx1"/>
                        </a:solidFill>
                      </a:endParaRPr>
                    </a:p>
                  </a:txBody>
                  <a:tcPr marL="64800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endParaRPr lang="en-GB" sz="1200" dirty="0"/>
                    </a:p>
                  </a:txBody>
                  <a:tcPr marL="504000" marR="0" marT="72000" marB="72000" anchor="ctr">
                    <a:lnL w="952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dirty="0">
                          <a:solidFill>
                            <a:schemeClr val="bg1"/>
                          </a:solidFill>
                        </a:rPr>
                        <a:t>13</a:t>
                      </a:r>
                      <a:r>
                        <a:rPr lang="en-GB" sz="1200" dirty="0">
                          <a:solidFill>
                            <a:schemeClr val="bg1"/>
                          </a:solidFill>
                        </a:rPr>
                        <a:t>/53</a:t>
                      </a: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25</a:t>
                      </a:r>
                      <a:r>
                        <a:rPr lang="en-GB" sz="1200" dirty="0">
                          <a:solidFill>
                            <a:schemeClr val="bg1"/>
                          </a:solidFill>
                        </a:rPr>
                        <a:t>/59</a:t>
                      </a:r>
                      <a:endParaRPr lang="en-GB" sz="1200" baseline="30000" dirty="0">
                        <a:solidFill>
                          <a:schemeClr val="bg1"/>
                        </a:solidFill>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200" b="1" dirty="0">
                          <a:solidFill>
                            <a:schemeClr val="bg1"/>
                          </a:solidFill>
                        </a:rPr>
                        <a:t>0.47 </a:t>
                      </a:r>
                      <a:r>
                        <a:rPr lang="en-GB" sz="1200" dirty="0">
                          <a:solidFill>
                            <a:schemeClr val="bg1"/>
                          </a:solidFill>
                        </a:rPr>
                        <a:t>(0.24, 0.92)</a:t>
                      </a:r>
                    </a:p>
                  </a:txBody>
                  <a:tcPr marL="36000" marR="72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739200076"/>
                  </a:ext>
                </a:extLst>
              </a:tr>
            </a:tbl>
          </a:graphicData>
        </a:graphic>
      </p:graphicFrame>
      <p:sp>
        <p:nvSpPr>
          <p:cNvPr id="4" name="Title 3"/>
          <p:cNvSpPr>
            <a:spLocks noGrp="1"/>
          </p:cNvSpPr>
          <p:nvPr>
            <p:ph type="title"/>
          </p:nvPr>
        </p:nvSpPr>
        <p:spPr>
          <a:xfrm>
            <a:off x="442913" y="355165"/>
            <a:ext cx="11306175" cy="399122"/>
          </a:xfrm>
        </p:spPr>
        <p:txBody>
          <a:bodyPr/>
          <a:lstStyle/>
          <a:p>
            <a:r>
              <a:rPr lang="en-GB" dirty="0"/>
              <a:t>Macitentan is efficacious as either mono- or combination therapy with</a:t>
            </a:r>
            <a:br>
              <a:rPr lang="en-GB" dirty="0"/>
            </a:br>
            <a:r>
              <a:rPr lang="en-GB" dirty="0"/>
              <a:t>PDE-5 inhibitors or inhaled prostanoids in incident and prevalent patients</a:t>
            </a:r>
            <a:r>
              <a:rPr lang="en-GB" baseline="30000" dirty="0"/>
              <a:t>1,2</a:t>
            </a:r>
          </a:p>
        </p:txBody>
      </p:sp>
      <p:sp>
        <p:nvSpPr>
          <p:cNvPr id="2" name="Text Placeholder 1"/>
          <p:cNvSpPr>
            <a:spLocks noGrp="1"/>
          </p:cNvSpPr>
          <p:nvPr>
            <p:ph type="body" sz="quarter" idx="16"/>
          </p:nvPr>
        </p:nvSpPr>
        <p:spPr/>
        <p:txBody>
          <a:bodyPr/>
          <a:lstStyle/>
          <a:p>
            <a:r>
              <a:rPr lang="fr-FR" b="1" dirty="0"/>
              <a:t>References: 1. </a:t>
            </a:r>
            <a:r>
              <a:rPr lang="fr-FR" dirty="0"/>
              <a:t>Pulido et al. N Engl J Med. 2013;369(9):809-18. </a:t>
            </a:r>
            <a:r>
              <a:rPr lang="fr-FR" b="1" dirty="0"/>
              <a:t>2. </a:t>
            </a:r>
            <a:r>
              <a:rPr lang="fr-FR" dirty="0"/>
              <a:t>Simonneau et al. Eur Respir J. 2015;46(6):1711-20.</a:t>
            </a:r>
            <a:endParaRPr lang="en-GB" dirty="0"/>
          </a:p>
        </p:txBody>
      </p:sp>
      <p:sp>
        <p:nvSpPr>
          <p:cNvPr id="115" name="TextBox 114"/>
          <p:cNvSpPr txBox="1"/>
          <p:nvPr/>
        </p:nvSpPr>
        <p:spPr>
          <a:xfrm>
            <a:off x="1948940" y="6316536"/>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CI, confidence interval; PDE-5, phosphodiesterase 5.</a:t>
            </a:r>
          </a:p>
        </p:txBody>
      </p:sp>
      <p:sp>
        <p:nvSpPr>
          <p:cNvPr id="37" name="TextBox 36">
            <a:extLst>
              <a:ext uri="{FF2B5EF4-FFF2-40B4-BE49-F238E27FC236}">
                <a16:creationId xmlns:a16="http://schemas.microsoft.com/office/drawing/2014/main" id="{CF8201FA-A56E-44B4-BE2E-5F0BBF975FFC}"/>
              </a:ext>
            </a:extLst>
          </p:cNvPr>
          <p:cNvSpPr txBox="1"/>
          <p:nvPr/>
        </p:nvSpPr>
        <p:spPr>
          <a:xfrm>
            <a:off x="4051495" y="5883680"/>
            <a:ext cx="1933865" cy="363766"/>
          </a:xfrm>
          <a:prstGeom prst="rect">
            <a:avLst/>
          </a:prstGeom>
          <a:noFill/>
        </p:spPr>
        <p:txBody>
          <a:bodyPr wrap="square" rtlCol="0" anchor="ctr">
            <a:noAutofit/>
          </a:bodyPr>
          <a:lstStyle/>
          <a:p>
            <a:pPr algn="r"/>
            <a:r>
              <a:rPr lang="en-GB" sz="1100" dirty="0"/>
              <a:t>FAVOURS MACITENTAN</a:t>
            </a:r>
            <a:endParaRPr lang="en-GB" sz="1100" baseline="30000" dirty="0"/>
          </a:p>
        </p:txBody>
      </p:sp>
      <p:sp>
        <p:nvSpPr>
          <p:cNvPr id="38" name="TextBox 37">
            <a:extLst>
              <a:ext uri="{FF2B5EF4-FFF2-40B4-BE49-F238E27FC236}">
                <a16:creationId xmlns:a16="http://schemas.microsoft.com/office/drawing/2014/main" id="{20BB56C5-BF28-4316-B407-2BE4A559C896}"/>
              </a:ext>
            </a:extLst>
          </p:cNvPr>
          <p:cNvSpPr txBox="1"/>
          <p:nvPr/>
        </p:nvSpPr>
        <p:spPr>
          <a:xfrm>
            <a:off x="6208294" y="5882067"/>
            <a:ext cx="1636295" cy="363766"/>
          </a:xfrm>
          <a:prstGeom prst="rect">
            <a:avLst/>
          </a:prstGeom>
          <a:noFill/>
        </p:spPr>
        <p:txBody>
          <a:bodyPr wrap="square" rtlCol="0" anchor="ctr">
            <a:noAutofit/>
          </a:bodyPr>
          <a:lstStyle/>
          <a:p>
            <a:r>
              <a:rPr lang="en-GB" sz="1100" dirty="0"/>
              <a:t>FAVOURS PLACEBO</a:t>
            </a:r>
            <a:endParaRPr lang="en-GB" sz="1100" baseline="30000" dirty="0"/>
          </a:p>
        </p:txBody>
      </p:sp>
      <p:cxnSp>
        <p:nvCxnSpPr>
          <p:cNvPr id="39" name="Straight Connector 38">
            <a:extLst>
              <a:ext uri="{FF2B5EF4-FFF2-40B4-BE49-F238E27FC236}">
                <a16:creationId xmlns:a16="http://schemas.microsoft.com/office/drawing/2014/main" id="{5D4CC109-1A2A-44DA-905F-0FD46E068A8C}"/>
              </a:ext>
            </a:extLst>
          </p:cNvPr>
          <p:cNvCxnSpPr>
            <a:cxnSpLocks/>
          </p:cNvCxnSpPr>
          <p:nvPr/>
        </p:nvCxnSpPr>
        <p:spPr>
          <a:xfrm>
            <a:off x="6097971" y="2004060"/>
            <a:ext cx="0" cy="3379661"/>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07EB83F-56FE-4F43-9FA8-C665DB5BF2C8}"/>
              </a:ext>
            </a:extLst>
          </p:cNvPr>
          <p:cNvGrpSpPr/>
          <p:nvPr/>
        </p:nvGrpSpPr>
        <p:grpSpPr>
          <a:xfrm>
            <a:off x="4206964" y="5407153"/>
            <a:ext cx="3779726" cy="560527"/>
            <a:chOff x="4206964" y="5407153"/>
            <a:chExt cx="3779726" cy="560527"/>
          </a:xfrm>
        </p:grpSpPr>
        <p:sp>
          <p:nvSpPr>
            <p:cNvPr id="41" name="Right Arrow 38">
              <a:extLst>
                <a:ext uri="{FF2B5EF4-FFF2-40B4-BE49-F238E27FC236}">
                  <a16:creationId xmlns:a16="http://schemas.microsoft.com/office/drawing/2014/main" id="{DCC1689D-7E44-419F-AD19-A3392F366F00}"/>
                </a:ext>
              </a:extLst>
            </p:cNvPr>
            <p:cNvSpPr/>
            <p:nvPr/>
          </p:nvSpPr>
          <p:spPr>
            <a:xfrm>
              <a:off x="6258690" y="5643680"/>
              <a:ext cx="1728000" cy="324000"/>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2" name="Left Arrow 39">
              <a:extLst>
                <a:ext uri="{FF2B5EF4-FFF2-40B4-BE49-F238E27FC236}">
                  <a16:creationId xmlns:a16="http://schemas.microsoft.com/office/drawing/2014/main" id="{DE40CD89-05D8-458C-9B72-1C4E61628CA6}"/>
                </a:ext>
              </a:extLst>
            </p:cNvPr>
            <p:cNvSpPr/>
            <p:nvPr/>
          </p:nvSpPr>
          <p:spPr>
            <a:xfrm>
              <a:off x="4206964" y="5643678"/>
              <a:ext cx="1728000" cy="324000"/>
            </a:xfrm>
            <a:prstGeom prst="leftArrow">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43" name="Group 42">
              <a:extLst>
                <a:ext uri="{FF2B5EF4-FFF2-40B4-BE49-F238E27FC236}">
                  <a16:creationId xmlns:a16="http://schemas.microsoft.com/office/drawing/2014/main" id="{0F28DF6E-EE71-4AC8-B508-C50E8596EB79}"/>
                </a:ext>
              </a:extLst>
            </p:cNvPr>
            <p:cNvGrpSpPr/>
            <p:nvPr/>
          </p:nvGrpSpPr>
          <p:grpSpPr>
            <a:xfrm>
              <a:off x="4286250" y="5407153"/>
              <a:ext cx="3651251" cy="223837"/>
              <a:chOff x="4286250" y="5407153"/>
              <a:chExt cx="3651251" cy="223837"/>
            </a:xfrm>
          </p:grpSpPr>
          <p:sp>
            <p:nvSpPr>
              <p:cNvPr id="46" name="Rectangle 7">
                <a:extLst>
                  <a:ext uri="{FF2B5EF4-FFF2-40B4-BE49-F238E27FC236}">
                    <a16:creationId xmlns:a16="http://schemas.microsoft.com/office/drawing/2014/main" id="{D22D7701-0CA9-49D5-9DF1-D58D46040E0E}"/>
                  </a:ext>
                </a:extLst>
              </p:cNvPr>
              <p:cNvSpPr>
                <a:spLocks noChangeArrowheads="1"/>
              </p:cNvSpPr>
              <p:nvPr/>
            </p:nvSpPr>
            <p:spPr bwMode="auto">
              <a:xfrm>
                <a:off x="4364038" y="5407153"/>
                <a:ext cx="3459163" cy="7938"/>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Rectangle 24">
                <a:extLst>
                  <a:ext uri="{FF2B5EF4-FFF2-40B4-BE49-F238E27FC236}">
                    <a16:creationId xmlns:a16="http://schemas.microsoft.com/office/drawing/2014/main" id="{104DB40B-02ED-4BC9-A71E-07031B0B9E24}"/>
                  </a:ext>
                </a:extLst>
              </p:cNvPr>
              <p:cNvSpPr>
                <a:spLocks noChangeArrowheads="1"/>
              </p:cNvSpPr>
              <p:nvPr/>
            </p:nvSpPr>
            <p:spPr bwMode="auto">
              <a:xfrm>
                <a:off x="4286250" y="5478590"/>
                <a:ext cx="2079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25">
                <a:extLst>
                  <a:ext uri="{FF2B5EF4-FFF2-40B4-BE49-F238E27FC236}">
                    <a16:creationId xmlns:a16="http://schemas.microsoft.com/office/drawing/2014/main" id="{7D727B6A-789B-45B7-9CE0-C495F73EE64B}"/>
                  </a:ext>
                </a:extLst>
              </p:cNvPr>
              <p:cNvSpPr>
                <a:spLocks noChangeArrowheads="1"/>
              </p:cNvSpPr>
              <p:nvPr/>
            </p:nvSpPr>
            <p:spPr bwMode="auto">
              <a:xfrm>
                <a:off x="6062663" y="5478590"/>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26">
                <a:extLst>
                  <a:ext uri="{FF2B5EF4-FFF2-40B4-BE49-F238E27FC236}">
                    <a16:creationId xmlns:a16="http://schemas.microsoft.com/office/drawing/2014/main" id="{C71A5FE7-0172-4CF3-8DC2-5601F04FF6FF}"/>
                  </a:ext>
                </a:extLst>
              </p:cNvPr>
              <p:cNvSpPr>
                <a:spLocks noChangeArrowheads="1"/>
              </p:cNvSpPr>
              <p:nvPr/>
            </p:nvSpPr>
            <p:spPr bwMode="auto">
              <a:xfrm>
                <a:off x="7761288" y="5478590"/>
                <a:ext cx="1762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4" name="Rectangle 24">
              <a:extLst>
                <a:ext uri="{FF2B5EF4-FFF2-40B4-BE49-F238E27FC236}">
                  <a16:creationId xmlns:a16="http://schemas.microsoft.com/office/drawing/2014/main" id="{9BEA2904-D576-40F0-8EB8-F25CEAC18BDA}"/>
                </a:ext>
              </a:extLst>
            </p:cNvPr>
            <p:cNvSpPr>
              <a:spLocks noChangeArrowheads="1"/>
            </p:cNvSpPr>
            <p:nvPr/>
          </p:nvSpPr>
          <p:spPr bwMode="auto">
            <a:xfrm>
              <a:off x="5125493" y="5484619"/>
              <a:ext cx="1603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0.5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24">
              <a:extLst>
                <a:ext uri="{FF2B5EF4-FFF2-40B4-BE49-F238E27FC236}">
                  <a16:creationId xmlns:a16="http://schemas.microsoft.com/office/drawing/2014/main" id="{1C1781B5-369E-411C-9B35-56796D1E35B1}"/>
                </a:ext>
              </a:extLst>
            </p:cNvPr>
            <p:cNvSpPr>
              <a:spLocks noChangeArrowheads="1"/>
            </p:cNvSpPr>
            <p:nvPr/>
          </p:nvSpPr>
          <p:spPr bwMode="auto">
            <a:xfrm>
              <a:off x="6929241" y="5484619"/>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cxnSp>
        <p:nvCxnSpPr>
          <p:cNvPr id="22" name="Straight Connector 21">
            <a:extLst>
              <a:ext uri="{FF2B5EF4-FFF2-40B4-BE49-F238E27FC236}">
                <a16:creationId xmlns:a16="http://schemas.microsoft.com/office/drawing/2014/main" id="{E770A2FB-4377-4882-ACE9-B022A3DDFCD5}"/>
              </a:ext>
            </a:extLst>
          </p:cNvPr>
          <p:cNvCxnSpPr>
            <a:cxnSpLocks/>
          </p:cNvCxnSpPr>
          <p:nvPr/>
        </p:nvCxnSpPr>
        <p:spPr>
          <a:xfrm>
            <a:off x="5486765" y="2531800"/>
            <a:ext cx="412515"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23" name="Oval 43">
            <a:extLst>
              <a:ext uri="{FF2B5EF4-FFF2-40B4-BE49-F238E27FC236}">
                <a16:creationId xmlns:a16="http://schemas.microsoft.com/office/drawing/2014/main" id="{9EF2CE70-3203-447F-9AE6-766A397C0201}"/>
              </a:ext>
            </a:extLst>
          </p:cNvPr>
          <p:cNvSpPr>
            <a:spLocks noChangeArrowheads="1"/>
          </p:cNvSpPr>
          <p:nvPr/>
        </p:nvSpPr>
        <p:spPr bwMode="auto">
          <a:xfrm>
            <a:off x="5649526" y="2475652"/>
            <a:ext cx="108000" cy="108000"/>
          </a:xfrm>
          <a:prstGeom prst="ellipse">
            <a:avLst/>
          </a:prstGeom>
          <a:solidFill>
            <a:schemeClr val="bg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24" name="Straight Connector 23">
            <a:extLst>
              <a:ext uri="{FF2B5EF4-FFF2-40B4-BE49-F238E27FC236}">
                <a16:creationId xmlns:a16="http://schemas.microsoft.com/office/drawing/2014/main" id="{8E36716F-45ED-4FDF-A469-7411057E74A4}"/>
              </a:ext>
            </a:extLst>
          </p:cNvPr>
          <p:cNvCxnSpPr>
            <a:cxnSpLocks/>
          </p:cNvCxnSpPr>
          <p:nvPr/>
        </p:nvCxnSpPr>
        <p:spPr>
          <a:xfrm>
            <a:off x="5223941" y="3168937"/>
            <a:ext cx="675339"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25" name="Oval 43">
            <a:extLst>
              <a:ext uri="{FF2B5EF4-FFF2-40B4-BE49-F238E27FC236}">
                <a16:creationId xmlns:a16="http://schemas.microsoft.com/office/drawing/2014/main" id="{05EF68A3-A486-4CDF-AD4C-5EE3510D4201}"/>
              </a:ext>
            </a:extLst>
          </p:cNvPr>
          <p:cNvSpPr>
            <a:spLocks noChangeArrowheads="1"/>
          </p:cNvSpPr>
          <p:nvPr/>
        </p:nvSpPr>
        <p:spPr bwMode="auto">
          <a:xfrm>
            <a:off x="5513599" y="3112789"/>
            <a:ext cx="108000" cy="108000"/>
          </a:xfrm>
          <a:prstGeom prst="ellipse">
            <a:avLst/>
          </a:prstGeom>
          <a:solidFill>
            <a:schemeClr val="bg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26" name="Straight Connector 25">
            <a:extLst>
              <a:ext uri="{FF2B5EF4-FFF2-40B4-BE49-F238E27FC236}">
                <a16:creationId xmlns:a16="http://schemas.microsoft.com/office/drawing/2014/main" id="{AB403B21-4A4D-4446-A280-738393BBB0AF}"/>
              </a:ext>
            </a:extLst>
          </p:cNvPr>
          <p:cNvCxnSpPr>
            <a:cxnSpLocks/>
          </p:cNvCxnSpPr>
          <p:nvPr/>
        </p:nvCxnSpPr>
        <p:spPr>
          <a:xfrm>
            <a:off x="5522391" y="3641157"/>
            <a:ext cx="504000"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27" name="Oval 43">
            <a:extLst>
              <a:ext uri="{FF2B5EF4-FFF2-40B4-BE49-F238E27FC236}">
                <a16:creationId xmlns:a16="http://schemas.microsoft.com/office/drawing/2014/main" id="{15E2CC92-218E-41AF-A0D2-6335356A7944}"/>
              </a:ext>
            </a:extLst>
          </p:cNvPr>
          <p:cNvSpPr>
            <a:spLocks noChangeArrowheads="1"/>
          </p:cNvSpPr>
          <p:nvPr/>
        </p:nvSpPr>
        <p:spPr bwMode="auto">
          <a:xfrm>
            <a:off x="5728702" y="3585009"/>
            <a:ext cx="108000" cy="108000"/>
          </a:xfrm>
          <a:prstGeom prst="ellipse">
            <a:avLst/>
          </a:prstGeom>
          <a:solidFill>
            <a:schemeClr val="bg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28" name="Straight Connector 27">
            <a:extLst>
              <a:ext uri="{FF2B5EF4-FFF2-40B4-BE49-F238E27FC236}">
                <a16:creationId xmlns:a16="http://schemas.microsoft.com/office/drawing/2014/main" id="{77348C7E-EDF4-4804-A8B6-6136D5E8A777}"/>
              </a:ext>
            </a:extLst>
          </p:cNvPr>
          <p:cNvCxnSpPr>
            <a:cxnSpLocks/>
          </p:cNvCxnSpPr>
          <p:nvPr/>
        </p:nvCxnSpPr>
        <p:spPr>
          <a:xfrm>
            <a:off x="4998516" y="4481853"/>
            <a:ext cx="936000"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29" name="Oval 43">
            <a:extLst>
              <a:ext uri="{FF2B5EF4-FFF2-40B4-BE49-F238E27FC236}">
                <a16:creationId xmlns:a16="http://schemas.microsoft.com/office/drawing/2014/main" id="{8B0B2900-D314-45BF-BB6F-A4D947406090}"/>
              </a:ext>
            </a:extLst>
          </p:cNvPr>
          <p:cNvSpPr>
            <a:spLocks noChangeArrowheads="1"/>
          </p:cNvSpPr>
          <p:nvPr/>
        </p:nvSpPr>
        <p:spPr bwMode="auto">
          <a:xfrm>
            <a:off x="5430252" y="4425705"/>
            <a:ext cx="108000" cy="108000"/>
          </a:xfrm>
          <a:prstGeom prst="ellipse">
            <a:avLst/>
          </a:prstGeom>
          <a:solidFill>
            <a:schemeClr val="bg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30" name="Straight Connector 29">
            <a:extLst>
              <a:ext uri="{FF2B5EF4-FFF2-40B4-BE49-F238E27FC236}">
                <a16:creationId xmlns:a16="http://schemas.microsoft.com/office/drawing/2014/main" id="{32F90A20-7AAC-4BEC-A460-ADB4B002159F}"/>
              </a:ext>
            </a:extLst>
          </p:cNvPr>
          <p:cNvCxnSpPr>
            <a:cxnSpLocks/>
          </p:cNvCxnSpPr>
          <p:nvPr/>
        </p:nvCxnSpPr>
        <p:spPr>
          <a:xfrm>
            <a:off x="5109211" y="4889524"/>
            <a:ext cx="936000" cy="0"/>
          </a:xfrm>
          <a:prstGeom prst="line">
            <a:avLst/>
          </a:prstGeom>
          <a:ln w="38100" cap="rnd">
            <a:solidFill>
              <a:srgbClr val="7B85BD"/>
            </a:solidFill>
          </a:ln>
        </p:spPr>
        <p:style>
          <a:lnRef idx="1">
            <a:schemeClr val="accent1"/>
          </a:lnRef>
          <a:fillRef idx="0">
            <a:schemeClr val="accent1"/>
          </a:fillRef>
          <a:effectRef idx="0">
            <a:schemeClr val="accent1"/>
          </a:effectRef>
          <a:fontRef idx="minor">
            <a:schemeClr val="tx1"/>
          </a:fontRef>
        </p:style>
      </p:cxnSp>
      <p:sp>
        <p:nvSpPr>
          <p:cNvPr id="31" name="Oval 43">
            <a:extLst>
              <a:ext uri="{FF2B5EF4-FFF2-40B4-BE49-F238E27FC236}">
                <a16:creationId xmlns:a16="http://schemas.microsoft.com/office/drawing/2014/main" id="{4F76005F-18FD-45A0-A7E2-8EA71FA1796E}"/>
              </a:ext>
            </a:extLst>
          </p:cNvPr>
          <p:cNvSpPr>
            <a:spLocks noChangeArrowheads="1"/>
          </p:cNvSpPr>
          <p:nvPr/>
        </p:nvSpPr>
        <p:spPr bwMode="auto">
          <a:xfrm>
            <a:off x="5540947" y="4833376"/>
            <a:ext cx="108000" cy="108000"/>
          </a:xfrm>
          <a:prstGeom prst="ellipse">
            <a:avLst/>
          </a:prstGeom>
          <a:solidFill>
            <a:schemeClr val="bg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7" name="Group 6"/>
          <p:cNvGrpSpPr/>
          <p:nvPr/>
        </p:nvGrpSpPr>
        <p:grpSpPr>
          <a:xfrm>
            <a:off x="9397035" y="1424354"/>
            <a:ext cx="1479051" cy="579706"/>
            <a:chOff x="9397035" y="1424354"/>
            <a:chExt cx="1479051" cy="579706"/>
          </a:xfrm>
        </p:grpSpPr>
        <p:sp>
          <p:nvSpPr>
            <p:cNvPr id="51" name="Isosceles Triangle 50"/>
            <p:cNvSpPr/>
            <p:nvPr/>
          </p:nvSpPr>
          <p:spPr>
            <a:xfrm flipV="1">
              <a:off x="9397035" y="1424354"/>
              <a:ext cx="81568" cy="579706"/>
            </a:xfrm>
            <a:prstGeom prst="triangle">
              <a:avLst>
                <a:gd name="adj" fmla="val 0"/>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2" name="Isosceles Triangle 51"/>
            <p:cNvSpPr/>
            <p:nvPr/>
          </p:nvSpPr>
          <p:spPr>
            <a:xfrm flipV="1">
              <a:off x="10794518" y="1424354"/>
              <a:ext cx="81568" cy="579706"/>
            </a:xfrm>
            <a:prstGeom prst="triangle">
              <a:avLst>
                <a:gd name="adj" fmla="val 0"/>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53" name="TextBox 52">
            <a:extLst>
              <a:ext uri="{FF2B5EF4-FFF2-40B4-BE49-F238E27FC236}">
                <a16:creationId xmlns:a16="http://schemas.microsoft.com/office/drawing/2014/main" id="{CD95588C-1C88-4A9F-B1A8-93F1C5DC4C6A}"/>
              </a:ext>
            </a:extLst>
          </p:cNvPr>
          <p:cNvSpPr txBox="1"/>
          <p:nvPr/>
        </p:nvSpPr>
        <p:spPr>
          <a:xfrm>
            <a:off x="5483202" y="1488163"/>
            <a:ext cx="1217656" cy="316444"/>
          </a:xfrm>
          <a:prstGeom prst="rect">
            <a:avLst/>
          </a:prstGeom>
          <a:noFill/>
        </p:spPr>
        <p:txBody>
          <a:bodyPr wrap="square" rtlCol="0" anchor="ctr">
            <a:noAutofit/>
          </a:bodyPr>
          <a:lstStyle/>
          <a:p>
            <a:pPr algn="ctr"/>
            <a:r>
              <a:rPr lang="en-GB" sz="1100" b="1" dirty="0"/>
              <a:t>Hazard ratio</a:t>
            </a:r>
            <a:endParaRPr lang="en-GB" sz="1100" b="1" baseline="30000" dirty="0"/>
          </a:p>
        </p:txBody>
      </p:sp>
      <p:sp>
        <p:nvSpPr>
          <p:cNvPr id="34" name="Freeform 89">
            <a:extLst>
              <a:ext uri="{FF2B5EF4-FFF2-40B4-BE49-F238E27FC236}">
                <a16:creationId xmlns:a16="http://schemas.microsoft.com/office/drawing/2014/main" id="{58D2F319-47EF-4C5B-A9E0-2A3E66EB585E}"/>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35" name="Group 34">
            <a:extLst>
              <a:ext uri="{FF2B5EF4-FFF2-40B4-BE49-F238E27FC236}">
                <a16:creationId xmlns:a16="http://schemas.microsoft.com/office/drawing/2014/main" id="{4BFBBD90-A345-438C-9301-24F05044DCA0}"/>
              </a:ext>
            </a:extLst>
          </p:cNvPr>
          <p:cNvGrpSpPr/>
          <p:nvPr/>
        </p:nvGrpSpPr>
        <p:grpSpPr>
          <a:xfrm>
            <a:off x="0" y="970050"/>
            <a:ext cx="12192000" cy="196535"/>
            <a:chOff x="947095" y="911184"/>
            <a:chExt cx="4757379" cy="210033"/>
          </a:xfrm>
        </p:grpSpPr>
        <p:sp>
          <p:nvSpPr>
            <p:cNvPr id="36" name="Rectangle 35">
              <a:extLst>
                <a:ext uri="{FF2B5EF4-FFF2-40B4-BE49-F238E27FC236}">
                  <a16:creationId xmlns:a16="http://schemas.microsoft.com/office/drawing/2014/main" id="{80A888DA-B9F4-4596-B579-912AD4000A51}"/>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Rectangle 53">
              <a:extLst>
                <a:ext uri="{FF2B5EF4-FFF2-40B4-BE49-F238E27FC236}">
                  <a16:creationId xmlns:a16="http://schemas.microsoft.com/office/drawing/2014/main" id="{07E2CA4B-B188-47F4-8223-988516C5A326}"/>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5" name="Rectangle 54">
              <a:extLst>
                <a:ext uri="{FF2B5EF4-FFF2-40B4-BE49-F238E27FC236}">
                  <a16:creationId xmlns:a16="http://schemas.microsoft.com/office/drawing/2014/main" id="{EAFFAC6E-D376-4A9A-8ADE-1039514734CC}"/>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892574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0552955" cy="480000"/>
          </a:xfrm>
        </p:spPr>
        <p:txBody>
          <a:bodyPr/>
          <a:lstStyle/>
          <a:p>
            <a:r>
              <a:rPr lang="en-GB" dirty="0"/>
              <a:t>Morbidity is the main driver of the composite primary endpoint</a:t>
            </a:r>
            <a:r>
              <a:rPr lang="en-GB" baseline="30000" dirty="0"/>
              <a:t>1</a:t>
            </a:r>
          </a:p>
        </p:txBody>
      </p:sp>
      <p:graphicFrame>
        <p:nvGraphicFramePr>
          <p:cNvPr id="33" name="Table 32"/>
          <p:cNvGraphicFramePr>
            <a:graphicFrameLocks noGrp="1"/>
          </p:cNvGraphicFramePr>
          <p:nvPr>
            <p:extLst>
              <p:ext uri="{D42A27DB-BD31-4B8C-83A1-F6EECF244321}">
                <p14:modId xmlns:p14="http://schemas.microsoft.com/office/powerpoint/2010/main" val="80554190"/>
              </p:ext>
            </p:extLst>
          </p:nvPr>
        </p:nvGraphicFramePr>
        <p:xfrm>
          <a:off x="2" y="1546238"/>
          <a:ext cx="12079456" cy="4454510"/>
        </p:xfrm>
        <a:graphic>
          <a:graphicData uri="http://schemas.openxmlformats.org/drawingml/2006/table">
            <a:tbl>
              <a:tblPr firstRow="1" bandRow="1">
                <a:tableStyleId>{7DF18680-E054-41AD-8BC1-D1AEF772440D}</a:tableStyleId>
              </a:tblPr>
              <a:tblGrid>
                <a:gridCol w="4290644">
                  <a:extLst>
                    <a:ext uri="{9D8B030D-6E8A-4147-A177-3AD203B41FA5}">
                      <a16:colId xmlns:a16="http://schemas.microsoft.com/office/drawing/2014/main" val="20000"/>
                    </a:ext>
                  </a:extLst>
                </a:gridCol>
                <a:gridCol w="3636498">
                  <a:extLst>
                    <a:ext uri="{9D8B030D-6E8A-4147-A177-3AD203B41FA5}">
                      <a16:colId xmlns:a16="http://schemas.microsoft.com/office/drawing/2014/main" val="1950004430"/>
                    </a:ext>
                  </a:extLst>
                </a:gridCol>
                <a:gridCol w="2076157">
                  <a:extLst>
                    <a:ext uri="{9D8B030D-6E8A-4147-A177-3AD203B41FA5}">
                      <a16:colId xmlns:a16="http://schemas.microsoft.com/office/drawing/2014/main" val="2821748271"/>
                    </a:ext>
                  </a:extLst>
                </a:gridCol>
                <a:gridCol w="2076157">
                  <a:extLst>
                    <a:ext uri="{9D8B030D-6E8A-4147-A177-3AD203B41FA5}">
                      <a16:colId xmlns:a16="http://schemas.microsoft.com/office/drawing/2014/main" val="986942419"/>
                    </a:ext>
                  </a:extLst>
                </a:gridCol>
              </a:tblGrid>
              <a:tr h="635426">
                <a:tc>
                  <a:txBody>
                    <a:bodyPr/>
                    <a:lstStyle/>
                    <a:p>
                      <a:endParaRPr lang="en-GB" sz="1200" dirty="0"/>
                    </a:p>
                  </a:txBody>
                  <a:tcPr marL="121920" marR="121920" marT="60960" marB="6096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tx1"/>
                          </a:solidFill>
                        </a:rPr>
                        <a:t>                       Morbidity event </a:t>
                      </a:r>
                    </a:p>
                  </a:txBody>
                  <a:tcPr marL="12192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400" dirty="0">
                          <a:solidFill>
                            <a:schemeClr val="bg1"/>
                          </a:solidFill>
                        </a:rPr>
                        <a:t>MACITENTAN</a:t>
                      </a:r>
                      <a:endParaRPr lang="en-GB" sz="1400" baseline="30000" dirty="0">
                        <a:solidFill>
                          <a:schemeClr val="bg1"/>
                        </a:solidFill>
                      </a:endParaRPr>
                    </a:p>
                    <a:p>
                      <a:pPr algn="ctr"/>
                      <a:r>
                        <a:rPr lang="en-GB" sz="1400" b="0" baseline="0" dirty="0">
                          <a:solidFill>
                            <a:schemeClr val="bg1"/>
                          </a:solidFill>
                        </a:rPr>
                        <a:t>(n [%])</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PLACEBO</a:t>
                      </a:r>
                    </a:p>
                    <a:p>
                      <a:pPr algn="ctr"/>
                      <a:r>
                        <a:rPr lang="en-GB" sz="1400" b="0" dirty="0">
                          <a:solidFill>
                            <a:schemeClr val="bg1"/>
                          </a:solidFill>
                        </a:rPr>
                        <a:t>(n</a:t>
                      </a:r>
                      <a:r>
                        <a:rPr lang="en-GB" sz="1400" b="0" baseline="0" dirty="0">
                          <a:solidFill>
                            <a:schemeClr val="bg1"/>
                          </a:solidFill>
                        </a:rPr>
                        <a:t> [%])</a:t>
                      </a:r>
                      <a:endParaRPr lang="en-GB" sz="1400" b="0" dirty="0">
                        <a:solidFill>
                          <a:schemeClr val="bg1"/>
                        </a:solidFill>
                      </a:endParaRPr>
                    </a:p>
                  </a:txBody>
                  <a:tcPr marL="121920" marR="121920" marT="60960" marB="6096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4271510527"/>
                  </a:ext>
                </a:extLst>
              </a:tr>
              <a:tr h="636514">
                <a:tc>
                  <a:txBody>
                    <a:bodyPr/>
                    <a:lstStyle/>
                    <a:p>
                      <a:endParaRPr lang="en-GB" sz="1200" dirty="0"/>
                    </a:p>
                  </a:txBody>
                  <a:tcPr marL="121920" marR="121920" marT="60960" marB="6096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r>
                        <a:rPr lang="en-GB" sz="1400" b="1" dirty="0">
                          <a:solidFill>
                            <a:schemeClr val="tx1"/>
                          </a:solidFill>
                        </a:rPr>
                        <a:t>Composite</a:t>
                      </a:r>
                      <a:r>
                        <a:rPr lang="en-GB" sz="1400" b="1" baseline="0" dirty="0">
                          <a:solidFill>
                            <a:schemeClr val="tx1"/>
                          </a:solidFill>
                        </a:rPr>
                        <a:t> primary endpoint events</a:t>
                      </a:r>
                      <a:endParaRPr lang="en-GB" sz="1400" b="1" dirty="0">
                        <a:solidFill>
                          <a:schemeClr val="tx1"/>
                        </a:solidFill>
                      </a:endParaRPr>
                    </a:p>
                  </a:txBody>
                  <a:tcPr marL="54000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400" b="1" dirty="0">
                          <a:solidFill>
                            <a:schemeClr val="bg1"/>
                          </a:solidFill>
                        </a:rPr>
                        <a:t>76</a:t>
                      </a:r>
                      <a:br>
                        <a:rPr lang="en-GB" sz="1400" dirty="0">
                          <a:solidFill>
                            <a:schemeClr val="bg1"/>
                          </a:solidFill>
                        </a:rPr>
                      </a:br>
                      <a:r>
                        <a:rPr lang="en-GB" sz="1400" dirty="0">
                          <a:solidFill>
                            <a:schemeClr val="bg1"/>
                          </a:solidFill>
                        </a:rPr>
                        <a:t>(31.4)</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116</a:t>
                      </a:r>
                      <a:br>
                        <a:rPr lang="en-GB" sz="1400" dirty="0">
                          <a:solidFill>
                            <a:schemeClr val="bg1"/>
                          </a:solidFill>
                        </a:rPr>
                      </a:br>
                      <a:r>
                        <a:rPr lang="en-GB" sz="1400" dirty="0">
                          <a:solidFill>
                            <a:schemeClr val="bg1"/>
                          </a:solidFill>
                        </a:rPr>
                        <a:t>(46.4)</a:t>
                      </a:r>
                    </a:p>
                  </a:txBody>
                  <a:tcPr marL="121920" marR="121920" marT="60960" marB="6096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543359203"/>
                  </a:ext>
                </a:extLst>
              </a:tr>
              <a:tr h="636514">
                <a:tc>
                  <a:txBody>
                    <a:bodyPr/>
                    <a:lstStyle/>
                    <a:p>
                      <a:pPr marL="176213" indent="0"/>
                      <a:endParaRPr lang="en-GB" sz="1200" dirty="0"/>
                    </a:p>
                  </a:txBody>
                  <a:tcPr marL="121920" marR="121920" marT="60960" marB="6096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176213" indent="0"/>
                      <a:r>
                        <a:rPr lang="en-GB" sz="1400" b="1" dirty="0">
                          <a:solidFill>
                            <a:schemeClr val="tx1"/>
                          </a:solidFill>
                        </a:rPr>
                        <a:t>Worsening of PAH</a:t>
                      </a:r>
                    </a:p>
                  </a:txBody>
                  <a:tcPr marL="54000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400" b="1" dirty="0">
                          <a:solidFill>
                            <a:schemeClr val="bg1"/>
                          </a:solidFill>
                        </a:rPr>
                        <a:t>59</a:t>
                      </a:r>
                      <a:br>
                        <a:rPr lang="en-GB" sz="1400" dirty="0">
                          <a:solidFill>
                            <a:schemeClr val="bg1"/>
                          </a:solidFill>
                        </a:rPr>
                      </a:br>
                      <a:r>
                        <a:rPr lang="en-GB" sz="1400" dirty="0">
                          <a:solidFill>
                            <a:schemeClr val="bg1"/>
                          </a:solidFill>
                        </a:rPr>
                        <a:t>(24.4)</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93</a:t>
                      </a:r>
                      <a:br>
                        <a:rPr lang="en-GB" sz="1400" dirty="0">
                          <a:solidFill>
                            <a:schemeClr val="bg1"/>
                          </a:solidFill>
                        </a:rPr>
                      </a:br>
                      <a:r>
                        <a:rPr lang="en-GB" sz="1400" dirty="0">
                          <a:solidFill>
                            <a:schemeClr val="bg1"/>
                          </a:solidFill>
                        </a:rPr>
                        <a:t>(37.2)</a:t>
                      </a:r>
                    </a:p>
                  </a:txBody>
                  <a:tcPr marL="121920" marR="121920" marT="60960" marB="6096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2981654"/>
                  </a:ext>
                </a:extLst>
              </a:tr>
              <a:tr h="636514">
                <a:tc>
                  <a:txBody>
                    <a:bodyPr/>
                    <a:lstStyle/>
                    <a:p>
                      <a:pPr marL="176213" indent="0"/>
                      <a:endParaRPr lang="en-GB" sz="1200" dirty="0"/>
                    </a:p>
                  </a:txBody>
                  <a:tcPr marL="121920" marR="121920" marT="60960" marB="6096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176213" indent="0"/>
                      <a:r>
                        <a:rPr lang="en-GB" sz="1400" b="1" dirty="0">
                          <a:solidFill>
                            <a:schemeClr val="tx1"/>
                          </a:solidFill>
                        </a:rPr>
                        <a:t>Death</a:t>
                      </a:r>
                    </a:p>
                  </a:txBody>
                  <a:tcPr marL="54000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400" b="1" dirty="0">
                          <a:solidFill>
                            <a:schemeClr val="bg1"/>
                          </a:solidFill>
                        </a:rPr>
                        <a:t>16</a:t>
                      </a:r>
                      <a:br>
                        <a:rPr lang="en-GB" sz="1400" dirty="0">
                          <a:solidFill>
                            <a:schemeClr val="bg1"/>
                          </a:solidFill>
                        </a:rPr>
                      </a:br>
                      <a:r>
                        <a:rPr lang="en-GB" sz="1400" dirty="0">
                          <a:solidFill>
                            <a:schemeClr val="bg1"/>
                          </a:solidFill>
                        </a:rPr>
                        <a:t>(6.6)</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17</a:t>
                      </a:r>
                      <a:br>
                        <a:rPr lang="en-GB" sz="1400" dirty="0">
                          <a:solidFill>
                            <a:schemeClr val="bg1"/>
                          </a:solidFill>
                        </a:rPr>
                      </a:br>
                      <a:r>
                        <a:rPr lang="en-GB" sz="1400" dirty="0">
                          <a:solidFill>
                            <a:schemeClr val="bg1"/>
                          </a:solidFill>
                        </a:rPr>
                        <a:t>(6.8)</a:t>
                      </a:r>
                    </a:p>
                  </a:txBody>
                  <a:tcPr marL="121920" marR="121920" marT="60960" marB="6096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528386384"/>
                  </a:ext>
                </a:extLst>
              </a:tr>
              <a:tr h="636514">
                <a:tc>
                  <a:txBody>
                    <a:bodyPr/>
                    <a:lstStyle/>
                    <a:p>
                      <a:pPr marL="176213" indent="0"/>
                      <a:endParaRPr lang="en-GB" sz="1200" dirty="0"/>
                    </a:p>
                  </a:txBody>
                  <a:tcPr marL="121920" marR="121920" marT="60960" marB="6096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176213" indent="0"/>
                      <a:r>
                        <a:rPr lang="en-GB" sz="1400" b="1" dirty="0">
                          <a:solidFill>
                            <a:schemeClr val="tx1"/>
                          </a:solidFill>
                        </a:rPr>
                        <a:t>Initiation</a:t>
                      </a:r>
                      <a:r>
                        <a:rPr lang="en-GB" sz="1400" b="1" baseline="0" dirty="0">
                          <a:solidFill>
                            <a:schemeClr val="tx1"/>
                          </a:solidFill>
                        </a:rPr>
                        <a:t> of i.v./s.c. prostanoids</a:t>
                      </a:r>
                      <a:endParaRPr lang="en-GB" sz="1400" b="1" dirty="0">
                        <a:solidFill>
                          <a:schemeClr val="tx1"/>
                        </a:solidFill>
                      </a:endParaRPr>
                    </a:p>
                  </a:txBody>
                  <a:tcPr marL="54000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400" b="1" dirty="0">
                          <a:solidFill>
                            <a:schemeClr val="bg1"/>
                          </a:solidFill>
                        </a:rPr>
                        <a:t>1</a:t>
                      </a:r>
                      <a:br>
                        <a:rPr lang="en-GB" sz="1400" dirty="0">
                          <a:solidFill>
                            <a:schemeClr val="bg1"/>
                          </a:solidFill>
                        </a:rPr>
                      </a:br>
                      <a:r>
                        <a:rPr lang="en-GB" sz="1400" dirty="0">
                          <a:solidFill>
                            <a:schemeClr val="bg1"/>
                          </a:solidFill>
                        </a:rPr>
                        <a:t>(0.4)</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6</a:t>
                      </a:r>
                      <a:br>
                        <a:rPr lang="en-GB" sz="1400" dirty="0">
                          <a:solidFill>
                            <a:schemeClr val="bg1"/>
                          </a:solidFill>
                        </a:rPr>
                      </a:br>
                      <a:r>
                        <a:rPr lang="en-GB" sz="1400" dirty="0">
                          <a:solidFill>
                            <a:schemeClr val="bg1"/>
                          </a:solidFill>
                        </a:rPr>
                        <a:t>(2.4)</a:t>
                      </a:r>
                    </a:p>
                  </a:txBody>
                  <a:tcPr marL="121920" marR="121920" marT="60960" marB="6096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4021866107"/>
                  </a:ext>
                </a:extLst>
              </a:tr>
              <a:tr h="636514">
                <a:tc>
                  <a:txBody>
                    <a:bodyPr/>
                    <a:lstStyle/>
                    <a:p>
                      <a:pPr marL="176213" indent="0"/>
                      <a:endParaRPr lang="en-GB" sz="1200" dirty="0"/>
                    </a:p>
                  </a:txBody>
                  <a:tcPr marL="121920" marR="121920" marT="60960" marB="6096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176213" indent="0"/>
                      <a:r>
                        <a:rPr lang="en-GB" sz="1400" b="1" dirty="0">
                          <a:solidFill>
                            <a:schemeClr val="tx1"/>
                          </a:solidFill>
                        </a:rPr>
                        <a:t>Atrial septostomy</a:t>
                      </a:r>
                    </a:p>
                  </a:txBody>
                  <a:tcPr marL="54000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400" b="1" dirty="0">
                          <a:solidFill>
                            <a:schemeClr val="bg1"/>
                          </a:solidFill>
                        </a:rPr>
                        <a:t>0</a:t>
                      </a:r>
                      <a:br>
                        <a:rPr lang="en-GB" sz="1400" dirty="0">
                          <a:solidFill>
                            <a:schemeClr val="bg1"/>
                          </a:solidFill>
                        </a:rPr>
                      </a:br>
                      <a:r>
                        <a:rPr lang="en-GB" sz="1400" dirty="0">
                          <a:solidFill>
                            <a:schemeClr val="bg1"/>
                          </a:solidFill>
                        </a:rPr>
                        <a:t>(0.0)</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0</a:t>
                      </a:r>
                      <a:br>
                        <a:rPr lang="en-GB" sz="1400" dirty="0">
                          <a:solidFill>
                            <a:schemeClr val="bg1"/>
                          </a:solidFill>
                        </a:rPr>
                      </a:br>
                      <a:r>
                        <a:rPr lang="en-GB" sz="1400" dirty="0">
                          <a:solidFill>
                            <a:schemeClr val="bg1"/>
                          </a:solidFill>
                        </a:rPr>
                        <a:t>(0.0)</a:t>
                      </a:r>
                    </a:p>
                  </a:txBody>
                  <a:tcPr marL="121920" marR="121920" marT="60960" marB="6096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811689842"/>
                  </a:ext>
                </a:extLst>
              </a:tr>
              <a:tr h="636514">
                <a:tc>
                  <a:txBody>
                    <a:bodyPr/>
                    <a:lstStyle/>
                    <a:p>
                      <a:pPr marL="176213" indent="0"/>
                      <a:endParaRPr lang="en-GB" sz="1200" dirty="0"/>
                    </a:p>
                  </a:txBody>
                  <a:tcPr marL="121920" marR="121920" marT="60960" marB="6096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176213" indent="0"/>
                      <a:r>
                        <a:rPr lang="en-GB" sz="1400" b="1" dirty="0">
                          <a:solidFill>
                            <a:schemeClr val="tx1"/>
                          </a:solidFill>
                        </a:rPr>
                        <a:t>Lung transplantation</a:t>
                      </a:r>
                    </a:p>
                  </a:txBody>
                  <a:tcPr marL="54000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400" b="1" dirty="0">
                          <a:solidFill>
                            <a:schemeClr val="bg1"/>
                          </a:solidFill>
                        </a:rPr>
                        <a:t>0</a:t>
                      </a:r>
                      <a:br>
                        <a:rPr lang="en-GB" sz="1400" b="1" dirty="0">
                          <a:solidFill>
                            <a:schemeClr val="bg1"/>
                          </a:solidFill>
                        </a:rPr>
                      </a:br>
                      <a:r>
                        <a:rPr lang="en-GB" sz="1400" dirty="0">
                          <a:solidFill>
                            <a:schemeClr val="bg1"/>
                          </a:solidFill>
                        </a:rPr>
                        <a:t>(0.0)</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0</a:t>
                      </a:r>
                      <a:br>
                        <a:rPr lang="en-GB" sz="1400" dirty="0">
                          <a:solidFill>
                            <a:schemeClr val="bg1"/>
                          </a:solidFill>
                        </a:rPr>
                      </a:br>
                      <a:r>
                        <a:rPr lang="en-GB" sz="1400" dirty="0">
                          <a:solidFill>
                            <a:schemeClr val="bg1"/>
                          </a:solidFill>
                        </a:rPr>
                        <a:t>(0..0)</a:t>
                      </a:r>
                    </a:p>
                  </a:txBody>
                  <a:tcPr marL="121920" marR="121920" marT="60960" marB="6096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499299346"/>
                  </a:ext>
                </a:extLst>
              </a:tr>
            </a:tbl>
          </a:graphicData>
        </a:graphic>
      </p:graphicFrame>
      <p:sp>
        <p:nvSpPr>
          <p:cNvPr id="8" name="Text Placeholder 4"/>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 </a:t>
            </a:r>
            <a:r>
              <a:rPr lang="da-DK" dirty="0"/>
              <a:t>Pulido et al. N Engl J Med. 2013;369(9):809-18.</a:t>
            </a:r>
            <a:endParaRPr lang="en-GB" dirty="0"/>
          </a:p>
        </p:txBody>
      </p:sp>
      <p:sp>
        <p:nvSpPr>
          <p:cNvPr id="9" name="TextBox 8"/>
          <p:cNvSpPr txBox="1"/>
          <p:nvPr/>
        </p:nvSpPr>
        <p:spPr>
          <a:xfrm>
            <a:off x="1948940" y="6182008"/>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EOT, end of treatment; i.v., intravenous; M/M, morbidity/mortality; s.c., subcutaneous</a:t>
            </a:r>
          </a:p>
        </p:txBody>
      </p:sp>
      <p:grpSp>
        <p:nvGrpSpPr>
          <p:cNvPr id="14" name="Group 13"/>
          <p:cNvGrpSpPr/>
          <p:nvPr/>
        </p:nvGrpSpPr>
        <p:grpSpPr>
          <a:xfrm>
            <a:off x="112542" y="2252142"/>
            <a:ext cx="2504049" cy="2706909"/>
            <a:chOff x="4377278" y="4173535"/>
            <a:chExt cx="768654" cy="795494"/>
          </a:xfrm>
          <a:solidFill>
            <a:schemeClr val="tx2">
              <a:lumMod val="60000"/>
              <a:lumOff val="40000"/>
            </a:schemeClr>
          </a:solidFill>
          <a:effectLst>
            <a:outerShdw blurRad="76200" dir="13500000" sy="23000" kx="1200000" algn="br" rotWithShape="0">
              <a:prstClr val="black">
                <a:alpha val="8000"/>
              </a:prstClr>
            </a:outerShdw>
          </a:effectLst>
        </p:grpSpPr>
        <p:sp>
          <p:nvSpPr>
            <p:cNvPr id="15" name="Freeform 8"/>
            <p:cNvSpPr>
              <a:spLocks/>
            </p:cNvSpPr>
            <p:nvPr/>
          </p:nvSpPr>
          <p:spPr bwMode="auto">
            <a:xfrm>
              <a:off x="4377278" y="4173535"/>
              <a:ext cx="768654" cy="795494"/>
            </a:xfrm>
            <a:custGeom>
              <a:avLst/>
              <a:gdLst>
                <a:gd name="T0" fmla="*/ 1087 w 1091"/>
                <a:gd name="T1" fmla="*/ 555 h 1127"/>
                <a:gd name="T2" fmla="*/ 1037 w 1091"/>
                <a:gd name="T3" fmla="*/ 360 h 1127"/>
                <a:gd name="T4" fmla="*/ 919 w 1091"/>
                <a:gd name="T5" fmla="*/ 198 h 1127"/>
                <a:gd name="T6" fmla="*/ 751 w 1091"/>
                <a:gd name="T7" fmla="*/ 92 h 1127"/>
                <a:gd name="T8" fmla="*/ 555 w 1091"/>
                <a:gd name="T9" fmla="*/ 57 h 1127"/>
                <a:gd name="T10" fmla="*/ 749 w 1091"/>
                <a:gd name="T11" fmla="*/ 96 h 1127"/>
                <a:gd name="T12" fmla="*/ 913 w 1091"/>
                <a:gd name="T13" fmla="*/ 205 h 1127"/>
                <a:gd name="T14" fmla="*/ 1026 w 1091"/>
                <a:gd name="T15" fmla="*/ 365 h 1127"/>
                <a:gd name="T16" fmla="*/ 1070 w 1091"/>
                <a:gd name="T17" fmla="*/ 555 h 1127"/>
                <a:gd name="T18" fmla="*/ 1040 w 1091"/>
                <a:gd name="T19" fmla="*/ 747 h 1127"/>
                <a:gd name="T20" fmla="*/ 942 w 1091"/>
                <a:gd name="T21" fmla="*/ 914 h 1127"/>
                <a:gd name="T22" fmla="*/ 790 w 1091"/>
                <a:gd name="T23" fmla="*/ 1032 h 1127"/>
                <a:gd name="T24" fmla="*/ 605 w 1091"/>
                <a:gd name="T25" fmla="*/ 1085 h 1127"/>
                <a:gd name="T26" fmla="*/ 415 w 1091"/>
                <a:gd name="T27" fmla="*/ 1065 h 1127"/>
                <a:gd name="T28" fmla="*/ 247 w 1091"/>
                <a:gd name="T29" fmla="*/ 977 h 1127"/>
                <a:gd name="T30" fmla="*/ 124 w 1091"/>
                <a:gd name="T31" fmla="*/ 833 h 1127"/>
                <a:gd name="T32" fmla="*/ 63 w 1091"/>
                <a:gd name="T33" fmla="*/ 654 h 1127"/>
                <a:gd name="T34" fmla="*/ 73 w 1091"/>
                <a:gd name="T35" fmla="*/ 467 h 1127"/>
                <a:gd name="T36" fmla="*/ 152 w 1091"/>
                <a:gd name="T37" fmla="*/ 297 h 1127"/>
                <a:gd name="T38" fmla="*/ 287 w 1091"/>
                <a:gd name="T39" fmla="*/ 169 h 1127"/>
                <a:gd name="T40" fmla="*/ 436 w 1091"/>
                <a:gd name="T41" fmla="*/ 106 h 1127"/>
                <a:gd name="T42" fmla="*/ 440 w 1091"/>
                <a:gd name="T43" fmla="*/ 142 h 1127"/>
                <a:gd name="T44" fmla="*/ 555 w 1091"/>
                <a:gd name="T45" fmla="*/ 57 h 1127"/>
                <a:gd name="T46" fmla="*/ 424 w 1091"/>
                <a:gd name="T47" fmla="*/ 0 h 1127"/>
                <a:gd name="T48" fmla="*/ 428 w 1091"/>
                <a:gd name="T49" fmla="*/ 37 h 1127"/>
                <a:gd name="T50" fmla="*/ 251 w 1091"/>
                <a:gd name="T51" fmla="*/ 115 h 1127"/>
                <a:gd name="T52" fmla="*/ 102 w 1091"/>
                <a:gd name="T53" fmla="*/ 262 h 1127"/>
                <a:gd name="T54" fmla="*/ 18 w 1091"/>
                <a:gd name="T55" fmla="*/ 454 h 1127"/>
                <a:gd name="T56" fmla="*/ 11 w 1091"/>
                <a:gd name="T57" fmla="*/ 662 h 1127"/>
                <a:gd name="T58" fmla="*/ 82 w 1091"/>
                <a:gd name="T59" fmla="*/ 857 h 1127"/>
                <a:gd name="T60" fmla="*/ 220 w 1091"/>
                <a:gd name="T61" fmla="*/ 1011 h 1127"/>
                <a:gd name="T62" fmla="*/ 404 w 1091"/>
                <a:gd name="T63" fmla="*/ 1103 h 1127"/>
                <a:gd name="T64" fmla="*/ 609 w 1091"/>
                <a:gd name="T65" fmla="*/ 1119 h 1127"/>
                <a:gd name="T66" fmla="*/ 804 w 1091"/>
                <a:gd name="T67" fmla="*/ 1059 h 1127"/>
                <a:gd name="T68" fmla="*/ 962 w 1091"/>
                <a:gd name="T69" fmla="*/ 931 h 1127"/>
                <a:gd name="T70" fmla="*/ 1061 w 1091"/>
                <a:gd name="T71" fmla="*/ 755 h 1127"/>
                <a:gd name="T72" fmla="*/ 1087 w 1091"/>
                <a:gd name="T73" fmla="*/ 555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1" h="1127">
                  <a:moveTo>
                    <a:pt x="1087" y="555"/>
                  </a:moveTo>
                  <a:cubicBezTo>
                    <a:pt x="1083" y="487"/>
                    <a:pt x="1066" y="421"/>
                    <a:pt x="1037" y="360"/>
                  </a:cubicBezTo>
                  <a:cubicBezTo>
                    <a:pt x="1009" y="299"/>
                    <a:pt x="968" y="244"/>
                    <a:pt x="919" y="198"/>
                  </a:cubicBezTo>
                  <a:cubicBezTo>
                    <a:pt x="870" y="153"/>
                    <a:pt x="813" y="116"/>
                    <a:pt x="751" y="92"/>
                  </a:cubicBezTo>
                  <a:cubicBezTo>
                    <a:pt x="688" y="68"/>
                    <a:pt x="622" y="56"/>
                    <a:pt x="555" y="57"/>
                  </a:cubicBezTo>
                  <a:cubicBezTo>
                    <a:pt x="622" y="58"/>
                    <a:pt x="688" y="71"/>
                    <a:pt x="749" y="96"/>
                  </a:cubicBezTo>
                  <a:cubicBezTo>
                    <a:pt x="810" y="122"/>
                    <a:pt x="866" y="159"/>
                    <a:pt x="913" y="205"/>
                  </a:cubicBezTo>
                  <a:cubicBezTo>
                    <a:pt x="961" y="251"/>
                    <a:pt x="999" y="305"/>
                    <a:pt x="1026" y="365"/>
                  </a:cubicBezTo>
                  <a:cubicBezTo>
                    <a:pt x="1052" y="425"/>
                    <a:pt x="1067" y="490"/>
                    <a:pt x="1070" y="555"/>
                  </a:cubicBezTo>
                  <a:cubicBezTo>
                    <a:pt x="1072" y="621"/>
                    <a:pt x="1062" y="686"/>
                    <a:pt x="1040" y="747"/>
                  </a:cubicBezTo>
                  <a:cubicBezTo>
                    <a:pt x="1019" y="809"/>
                    <a:pt x="985" y="866"/>
                    <a:pt x="942" y="914"/>
                  </a:cubicBezTo>
                  <a:cubicBezTo>
                    <a:pt x="899" y="963"/>
                    <a:pt x="847" y="1003"/>
                    <a:pt x="790" y="1032"/>
                  </a:cubicBezTo>
                  <a:cubicBezTo>
                    <a:pt x="732" y="1061"/>
                    <a:pt x="669" y="1079"/>
                    <a:pt x="605" y="1085"/>
                  </a:cubicBezTo>
                  <a:cubicBezTo>
                    <a:pt x="541" y="1090"/>
                    <a:pt x="476" y="1084"/>
                    <a:pt x="415" y="1065"/>
                  </a:cubicBezTo>
                  <a:cubicBezTo>
                    <a:pt x="354" y="1047"/>
                    <a:pt x="297" y="1016"/>
                    <a:pt x="247" y="977"/>
                  </a:cubicBezTo>
                  <a:cubicBezTo>
                    <a:pt x="197" y="937"/>
                    <a:pt x="155" y="888"/>
                    <a:pt x="124" y="833"/>
                  </a:cubicBezTo>
                  <a:cubicBezTo>
                    <a:pt x="92" y="778"/>
                    <a:pt x="72" y="717"/>
                    <a:pt x="63" y="654"/>
                  </a:cubicBezTo>
                  <a:cubicBezTo>
                    <a:pt x="55" y="592"/>
                    <a:pt x="58" y="528"/>
                    <a:pt x="73" y="467"/>
                  </a:cubicBezTo>
                  <a:cubicBezTo>
                    <a:pt x="88" y="406"/>
                    <a:pt x="115" y="348"/>
                    <a:pt x="152" y="297"/>
                  </a:cubicBezTo>
                  <a:cubicBezTo>
                    <a:pt x="188" y="247"/>
                    <a:pt x="234" y="203"/>
                    <a:pt x="287" y="169"/>
                  </a:cubicBezTo>
                  <a:cubicBezTo>
                    <a:pt x="333" y="140"/>
                    <a:pt x="383" y="119"/>
                    <a:pt x="436" y="106"/>
                  </a:cubicBezTo>
                  <a:cubicBezTo>
                    <a:pt x="440" y="142"/>
                    <a:pt x="440" y="142"/>
                    <a:pt x="440" y="142"/>
                  </a:cubicBezTo>
                  <a:cubicBezTo>
                    <a:pt x="555" y="57"/>
                    <a:pt x="555" y="57"/>
                    <a:pt x="555" y="57"/>
                  </a:cubicBezTo>
                  <a:cubicBezTo>
                    <a:pt x="424" y="0"/>
                    <a:pt x="424" y="0"/>
                    <a:pt x="424" y="0"/>
                  </a:cubicBezTo>
                  <a:cubicBezTo>
                    <a:pt x="428" y="37"/>
                    <a:pt x="428" y="37"/>
                    <a:pt x="428" y="37"/>
                  </a:cubicBezTo>
                  <a:cubicBezTo>
                    <a:pt x="365" y="52"/>
                    <a:pt x="305" y="79"/>
                    <a:pt x="251" y="115"/>
                  </a:cubicBezTo>
                  <a:cubicBezTo>
                    <a:pt x="193" y="154"/>
                    <a:pt x="142" y="204"/>
                    <a:pt x="102" y="262"/>
                  </a:cubicBezTo>
                  <a:cubicBezTo>
                    <a:pt x="62" y="320"/>
                    <a:pt x="33" y="385"/>
                    <a:pt x="18" y="454"/>
                  </a:cubicBezTo>
                  <a:cubicBezTo>
                    <a:pt x="2" y="522"/>
                    <a:pt x="0" y="593"/>
                    <a:pt x="11" y="662"/>
                  </a:cubicBezTo>
                  <a:cubicBezTo>
                    <a:pt x="22" y="731"/>
                    <a:pt x="47" y="797"/>
                    <a:pt x="82" y="857"/>
                  </a:cubicBezTo>
                  <a:cubicBezTo>
                    <a:pt x="118" y="917"/>
                    <a:pt x="165" y="969"/>
                    <a:pt x="220" y="1011"/>
                  </a:cubicBezTo>
                  <a:cubicBezTo>
                    <a:pt x="275" y="1053"/>
                    <a:pt x="338" y="1084"/>
                    <a:pt x="404" y="1103"/>
                  </a:cubicBezTo>
                  <a:cubicBezTo>
                    <a:pt x="471" y="1121"/>
                    <a:pt x="540" y="1127"/>
                    <a:pt x="609" y="1119"/>
                  </a:cubicBezTo>
                  <a:cubicBezTo>
                    <a:pt x="677" y="1112"/>
                    <a:pt x="744" y="1091"/>
                    <a:pt x="804" y="1059"/>
                  </a:cubicBezTo>
                  <a:cubicBezTo>
                    <a:pt x="864" y="1027"/>
                    <a:pt x="918" y="983"/>
                    <a:pt x="962" y="931"/>
                  </a:cubicBezTo>
                  <a:cubicBezTo>
                    <a:pt x="1006" y="879"/>
                    <a:pt x="1040" y="819"/>
                    <a:pt x="1061" y="755"/>
                  </a:cubicBezTo>
                  <a:cubicBezTo>
                    <a:pt x="1082" y="690"/>
                    <a:pt x="1091" y="622"/>
                    <a:pt x="1087" y="555"/>
                  </a:cubicBezTo>
                  <a:close/>
                </a:path>
              </a:pathLst>
            </a:custGeom>
            <a:solidFill>
              <a:schemeClr val="tx1"/>
            </a:solidFill>
            <a:ln w="19050">
              <a:noFill/>
            </a:ln>
            <a:effectLst/>
          </p:spPr>
          <p:txBody>
            <a:bodyPr vert="horz" wrap="square" lIns="91440" tIns="45720" rIns="91440" bIns="45720" numCol="1" anchor="t" anchorCtr="0" compatLnSpc="1">
              <a:prstTxWarp prst="textNoShape">
                <a:avLst/>
              </a:prstTxWarp>
            </a:bodyPr>
            <a:lstStyle/>
            <a:p>
              <a:endParaRPr lang="en-GB" sz="1350" dirty="0">
                <a:solidFill>
                  <a:schemeClr val="accent6"/>
                </a:solidFill>
              </a:endParaRPr>
            </a:p>
          </p:txBody>
        </p:sp>
        <p:sp>
          <p:nvSpPr>
            <p:cNvPr id="16" name="Freeform 6"/>
            <p:cNvSpPr>
              <a:spLocks noEditPoints="1"/>
            </p:cNvSpPr>
            <p:nvPr/>
          </p:nvSpPr>
          <p:spPr bwMode="auto">
            <a:xfrm>
              <a:off x="4654567" y="4355911"/>
              <a:ext cx="214076" cy="598553"/>
            </a:xfrm>
            <a:custGeom>
              <a:avLst/>
              <a:gdLst>
                <a:gd name="T0" fmla="*/ 196 w 260"/>
                <a:gd name="T1" fmla="*/ 67 h 727"/>
                <a:gd name="T2" fmla="*/ 130 w 260"/>
                <a:gd name="T3" fmla="*/ 133 h 727"/>
                <a:gd name="T4" fmla="*/ 63 w 260"/>
                <a:gd name="T5" fmla="*/ 67 h 727"/>
                <a:gd name="T6" fmla="*/ 130 w 260"/>
                <a:gd name="T7" fmla="*/ 0 h 727"/>
                <a:gd name="T8" fmla="*/ 196 w 260"/>
                <a:gd name="T9" fmla="*/ 67 h 727"/>
                <a:gd name="T10" fmla="*/ 182 w 260"/>
                <a:gd name="T11" fmla="*/ 147 h 727"/>
                <a:gd name="T12" fmla="*/ 77 w 260"/>
                <a:gd name="T13" fmla="*/ 147 h 727"/>
                <a:gd name="T14" fmla="*/ 3 w 260"/>
                <a:gd name="T15" fmla="*/ 227 h 727"/>
                <a:gd name="T16" fmla="*/ 22 w 260"/>
                <a:gd name="T17" fmla="*/ 467 h 727"/>
                <a:gd name="T18" fmla="*/ 63 w 260"/>
                <a:gd name="T19" fmla="*/ 513 h 727"/>
                <a:gd name="T20" fmla="*/ 63 w 260"/>
                <a:gd name="T21" fmla="*/ 727 h 727"/>
                <a:gd name="T22" fmla="*/ 196 w 260"/>
                <a:gd name="T23" fmla="*/ 727 h 727"/>
                <a:gd name="T24" fmla="*/ 196 w 260"/>
                <a:gd name="T25" fmla="*/ 513 h 727"/>
                <a:gd name="T26" fmla="*/ 237 w 260"/>
                <a:gd name="T27" fmla="*/ 467 h 727"/>
                <a:gd name="T28" fmla="*/ 256 w 260"/>
                <a:gd name="T29" fmla="*/ 227 h 727"/>
                <a:gd name="T30" fmla="*/ 182 w 260"/>
                <a:gd name="T31" fmla="*/ 14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727">
                  <a:moveTo>
                    <a:pt x="196" y="67"/>
                  </a:moveTo>
                  <a:cubicBezTo>
                    <a:pt x="196" y="104"/>
                    <a:pt x="167" y="133"/>
                    <a:pt x="130" y="133"/>
                  </a:cubicBezTo>
                  <a:cubicBezTo>
                    <a:pt x="93" y="133"/>
                    <a:pt x="63" y="104"/>
                    <a:pt x="63" y="67"/>
                  </a:cubicBezTo>
                  <a:cubicBezTo>
                    <a:pt x="63" y="30"/>
                    <a:pt x="93" y="0"/>
                    <a:pt x="130" y="0"/>
                  </a:cubicBezTo>
                  <a:cubicBezTo>
                    <a:pt x="167" y="0"/>
                    <a:pt x="196" y="30"/>
                    <a:pt x="196" y="67"/>
                  </a:cubicBezTo>
                  <a:close/>
                  <a:moveTo>
                    <a:pt x="182" y="147"/>
                  </a:moveTo>
                  <a:cubicBezTo>
                    <a:pt x="77" y="147"/>
                    <a:pt x="77" y="147"/>
                    <a:pt x="77" y="147"/>
                  </a:cubicBezTo>
                  <a:cubicBezTo>
                    <a:pt x="34" y="147"/>
                    <a:pt x="0" y="184"/>
                    <a:pt x="3" y="227"/>
                  </a:cubicBezTo>
                  <a:cubicBezTo>
                    <a:pt x="22" y="467"/>
                    <a:pt x="22" y="467"/>
                    <a:pt x="22" y="467"/>
                  </a:cubicBezTo>
                  <a:cubicBezTo>
                    <a:pt x="24" y="490"/>
                    <a:pt x="41" y="509"/>
                    <a:pt x="63" y="513"/>
                  </a:cubicBezTo>
                  <a:cubicBezTo>
                    <a:pt x="63" y="727"/>
                    <a:pt x="63" y="727"/>
                    <a:pt x="63" y="727"/>
                  </a:cubicBezTo>
                  <a:cubicBezTo>
                    <a:pt x="196" y="727"/>
                    <a:pt x="196" y="727"/>
                    <a:pt x="196" y="727"/>
                  </a:cubicBezTo>
                  <a:cubicBezTo>
                    <a:pt x="196" y="513"/>
                    <a:pt x="196" y="513"/>
                    <a:pt x="196" y="513"/>
                  </a:cubicBezTo>
                  <a:cubicBezTo>
                    <a:pt x="218" y="509"/>
                    <a:pt x="235" y="490"/>
                    <a:pt x="237" y="467"/>
                  </a:cubicBezTo>
                  <a:cubicBezTo>
                    <a:pt x="256" y="227"/>
                    <a:pt x="256" y="227"/>
                    <a:pt x="256" y="227"/>
                  </a:cubicBezTo>
                  <a:cubicBezTo>
                    <a:pt x="260" y="184"/>
                    <a:pt x="226" y="147"/>
                    <a:pt x="182" y="1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53" name="TextBox 52"/>
          <p:cNvSpPr txBox="1"/>
          <p:nvPr/>
        </p:nvSpPr>
        <p:spPr>
          <a:xfrm>
            <a:off x="140742" y="1670660"/>
            <a:ext cx="3888473" cy="356574"/>
          </a:xfrm>
          <a:prstGeom prst="rect">
            <a:avLst/>
          </a:prstGeom>
          <a:noFill/>
        </p:spPr>
        <p:txBody>
          <a:bodyPr wrap="square" lIns="0" rtlCol="0" anchor="t">
            <a:noAutofit/>
          </a:bodyPr>
          <a:lstStyle/>
          <a:p>
            <a:r>
              <a:rPr lang="en-GB" sz="1400" b="1" dirty="0"/>
              <a:t>Summary of M/M events up to EOT+7 days</a:t>
            </a:r>
            <a:r>
              <a:rPr lang="en-GB" sz="1400" b="1" baseline="30000" dirty="0"/>
              <a:t>1</a:t>
            </a:r>
          </a:p>
        </p:txBody>
      </p:sp>
      <p:sp>
        <p:nvSpPr>
          <p:cNvPr id="21" name="Isosceles Triangle 20"/>
          <p:cNvSpPr/>
          <p:nvPr/>
        </p:nvSpPr>
        <p:spPr>
          <a:xfrm flipV="1">
            <a:off x="8386629" y="1696323"/>
            <a:ext cx="212248" cy="3378553"/>
          </a:xfrm>
          <a:prstGeom prst="triangle">
            <a:avLst>
              <a:gd name="adj" fmla="val 0"/>
            </a:avLst>
          </a:prstGeom>
          <a:solidFill>
            <a:schemeClr val="tx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 name="Freeform 22"/>
          <p:cNvSpPr/>
          <p:nvPr/>
        </p:nvSpPr>
        <p:spPr>
          <a:xfrm flipV="1">
            <a:off x="10129101" y="2031058"/>
            <a:ext cx="191219" cy="3043818"/>
          </a:xfrm>
          <a:custGeom>
            <a:avLst/>
            <a:gdLst>
              <a:gd name="connsiteX0" fmla="*/ 0 w 191219"/>
              <a:gd name="connsiteY0" fmla="*/ 3043818 h 3043818"/>
              <a:gd name="connsiteX1" fmla="*/ 191219 w 191219"/>
              <a:gd name="connsiteY1" fmla="*/ 3043818 h 3043818"/>
              <a:gd name="connsiteX2" fmla="*/ 0 w 191219"/>
              <a:gd name="connsiteY2" fmla="*/ 0 h 3043818"/>
            </a:gdLst>
            <a:ahLst/>
            <a:cxnLst>
              <a:cxn ang="0">
                <a:pos x="connsiteX0" y="connsiteY0"/>
              </a:cxn>
              <a:cxn ang="0">
                <a:pos x="connsiteX1" y="connsiteY1"/>
              </a:cxn>
              <a:cxn ang="0">
                <a:pos x="connsiteX2" y="connsiteY2"/>
              </a:cxn>
            </a:cxnLst>
            <a:rect l="l" t="t" r="r" b="b"/>
            <a:pathLst>
              <a:path w="191219" h="3043818">
                <a:moveTo>
                  <a:pt x="0" y="3043818"/>
                </a:moveTo>
                <a:lnTo>
                  <a:pt x="191219" y="3043818"/>
                </a:lnTo>
                <a:lnTo>
                  <a:pt x="0" y="0"/>
                </a:lnTo>
                <a:close/>
              </a:path>
            </a:pathLst>
          </a:cu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p>
        </p:txBody>
      </p:sp>
      <p:sp>
        <p:nvSpPr>
          <p:cNvPr id="17"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13" name="Group 12">
            <a:extLst>
              <a:ext uri="{FF2B5EF4-FFF2-40B4-BE49-F238E27FC236}">
                <a16:creationId xmlns:a16="http://schemas.microsoft.com/office/drawing/2014/main" id="{82F33070-6CDA-4E3D-A00F-507288339D16}"/>
              </a:ext>
            </a:extLst>
          </p:cNvPr>
          <p:cNvGrpSpPr/>
          <p:nvPr/>
        </p:nvGrpSpPr>
        <p:grpSpPr>
          <a:xfrm>
            <a:off x="0" y="970050"/>
            <a:ext cx="12192000" cy="196535"/>
            <a:chOff x="947095" y="911184"/>
            <a:chExt cx="4757379" cy="210033"/>
          </a:xfrm>
        </p:grpSpPr>
        <p:sp>
          <p:nvSpPr>
            <p:cNvPr id="18" name="Rectangle 17">
              <a:extLst>
                <a:ext uri="{FF2B5EF4-FFF2-40B4-BE49-F238E27FC236}">
                  <a16:creationId xmlns:a16="http://schemas.microsoft.com/office/drawing/2014/main" id="{271A58CB-22E0-4BE1-B20E-73035F521049}"/>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 name="Rectangle 18">
              <a:extLst>
                <a:ext uri="{FF2B5EF4-FFF2-40B4-BE49-F238E27FC236}">
                  <a16:creationId xmlns:a16="http://schemas.microsoft.com/office/drawing/2014/main" id="{9DA614BD-383B-4AA6-BD07-B13437127F6F}"/>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0" name="Rectangle 19">
              <a:extLst>
                <a:ext uri="{FF2B5EF4-FFF2-40B4-BE49-F238E27FC236}">
                  <a16:creationId xmlns:a16="http://schemas.microsoft.com/office/drawing/2014/main" id="{56E759FA-02C2-4DF0-A8CD-434762E0FFAC}"/>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948366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Rectangle 5"/>
          <p:cNvSpPr>
            <a:spLocks noChangeArrowheads="1"/>
          </p:cNvSpPr>
          <p:nvPr/>
        </p:nvSpPr>
        <p:spPr bwMode="auto">
          <a:xfrm flipV="1">
            <a:off x="-4227" y="4029539"/>
            <a:ext cx="4796589" cy="1422437"/>
          </a:xfrm>
          <a:prstGeom prst="snip1Rect">
            <a:avLst>
              <a:gd name="adj" fmla="val 7792"/>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7" name="Rectangle 5"/>
          <p:cNvSpPr>
            <a:spLocks noChangeArrowheads="1"/>
          </p:cNvSpPr>
          <p:nvPr/>
        </p:nvSpPr>
        <p:spPr bwMode="auto">
          <a:xfrm flipV="1">
            <a:off x="0" y="2478729"/>
            <a:ext cx="4796589" cy="1422437"/>
          </a:xfrm>
          <a:prstGeom prst="snip1Rect">
            <a:avLst>
              <a:gd name="adj" fmla="val 7792"/>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4" name="TextBox 23"/>
          <p:cNvSpPr txBox="1"/>
          <p:nvPr/>
        </p:nvSpPr>
        <p:spPr>
          <a:xfrm>
            <a:off x="5765703" y="7916817"/>
            <a:ext cx="5187780" cy="600124"/>
          </a:xfrm>
          <a:prstGeom prst="rect">
            <a:avLst/>
          </a:prstGeom>
          <a:noFill/>
        </p:spPr>
        <p:txBody>
          <a:bodyPr wrap="square" lIns="0" rtlCol="0" anchor="ctr">
            <a:noAutofit/>
          </a:bodyPr>
          <a:lstStyle/>
          <a:p>
            <a:r>
              <a:rPr lang="en-GB" sz="1400" b="1" dirty="0">
                <a:solidFill>
                  <a:schemeClr val="tx1">
                    <a:lumMod val="75000"/>
                    <a:lumOff val="25000"/>
                  </a:schemeClr>
                </a:solidFill>
              </a:rPr>
              <a:t>Compared with placebo, OPSUMIT</a:t>
            </a:r>
            <a:r>
              <a:rPr lang="en-GB" sz="1400" b="1" baseline="30000" dirty="0">
                <a:solidFill>
                  <a:schemeClr val="tx1">
                    <a:lumMod val="75000"/>
                    <a:lumOff val="25000"/>
                  </a:schemeClr>
                </a:solidFill>
              </a:rPr>
              <a:t>®</a:t>
            </a:r>
            <a:r>
              <a:rPr lang="en-GB" sz="1400" b="1" dirty="0">
                <a:solidFill>
                  <a:schemeClr val="tx1">
                    <a:lumMod val="75000"/>
                    <a:lumOff val="25000"/>
                  </a:schemeClr>
                </a:solidFill>
              </a:rPr>
              <a:t>:</a:t>
            </a:r>
            <a:endParaRPr lang="en-GB" sz="1400" b="1" baseline="30000" dirty="0">
              <a:solidFill>
                <a:schemeClr val="tx1">
                  <a:lumMod val="75000"/>
                  <a:lumOff val="25000"/>
                </a:schemeClr>
              </a:solidFill>
            </a:endParaRPr>
          </a:p>
        </p:txBody>
      </p:sp>
      <p:sp>
        <p:nvSpPr>
          <p:cNvPr id="4" name="Title 3"/>
          <p:cNvSpPr>
            <a:spLocks noGrp="1"/>
          </p:cNvSpPr>
          <p:nvPr>
            <p:ph type="title"/>
          </p:nvPr>
        </p:nvSpPr>
        <p:spPr>
          <a:xfrm>
            <a:off x="442913" y="439574"/>
            <a:ext cx="11430219" cy="395066"/>
          </a:xfrm>
        </p:spPr>
        <p:txBody>
          <a:bodyPr/>
          <a:lstStyle/>
          <a:p>
            <a:pPr>
              <a:lnSpc>
                <a:spcPct val="100000"/>
              </a:lnSpc>
            </a:pPr>
            <a:r>
              <a:rPr lang="en-GB" dirty="0"/>
              <a:t>Macitentan significantly reduces the risk of PAH-related hospitalisation vs PLACEBO</a:t>
            </a:r>
            <a:r>
              <a:rPr lang="en-GB" baseline="30000" dirty="0"/>
              <a:t>1,2</a:t>
            </a:r>
          </a:p>
        </p:txBody>
      </p:sp>
      <p:sp>
        <p:nvSpPr>
          <p:cNvPr id="108" name="Text Placeholder 2"/>
          <p:cNvSpPr>
            <a:spLocks noGrp="1"/>
          </p:cNvSpPr>
          <p:nvPr>
            <p:ph type="body" sz="quarter" idx="16"/>
          </p:nvPr>
        </p:nvSpPr>
        <p:spPr/>
        <p:txBody>
          <a:bodyPr/>
          <a:lstStyle/>
          <a:p>
            <a:r>
              <a:rPr lang="fr-FR" b="1" dirty="0"/>
              <a:t>References</a:t>
            </a:r>
            <a:r>
              <a:rPr lang="fr-FR" dirty="0"/>
              <a:t>: </a:t>
            </a:r>
            <a:r>
              <a:rPr lang="fr-FR" b="1" dirty="0"/>
              <a:t>1</a:t>
            </a:r>
            <a:r>
              <a:rPr lang="fr-FR" dirty="0"/>
              <a:t>. Channick et al. JACC Heart Fail. 2015;3(1):1-8. </a:t>
            </a:r>
            <a:r>
              <a:rPr lang="fr-FR" b="1" dirty="0"/>
              <a:t>2.</a:t>
            </a:r>
            <a:r>
              <a:rPr lang="fr-FR" dirty="0"/>
              <a:t> </a:t>
            </a:r>
            <a:r>
              <a:rPr lang="en-GB" dirty="0"/>
              <a:t>Li et al. Minimizing Burden of Disease-Related Hospitalization Among Pulmonary Arterial Hypertension Patients. Presented at the Academy of Managed Care Pharmacy Nexus 2016 Conference. 2016. </a:t>
            </a:r>
            <a:endParaRPr lang="fr-FR" dirty="0"/>
          </a:p>
        </p:txBody>
      </p:sp>
      <p:sp>
        <p:nvSpPr>
          <p:cNvPr id="109" name="TextBox 108"/>
          <p:cNvSpPr txBox="1"/>
          <p:nvPr/>
        </p:nvSpPr>
        <p:spPr>
          <a:xfrm>
            <a:off x="1948940" y="6178056"/>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CI, confidence interval; HR, hazard ratio;.</a:t>
            </a:r>
          </a:p>
        </p:txBody>
      </p:sp>
      <p:sp>
        <p:nvSpPr>
          <p:cNvPr id="161" name="Freeform 6"/>
          <p:cNvSpPr>
            <a:spLocks noEditPoints="1"/>
          </p:cNvSpPr>
          <p:nvPr/>
        </p:nvSpPr>
        <p:spPr bwMode="auto">
          <a:xfrm>
            <a:off x="3780008" y="423772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lumMod val="85000"/>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2" name="Freeform 6"/>
          <p:cNvSpPr>
            <a:spLocks noEditPoints="1"/>
          </p:cNvSpPr>
          <p:nvPr/>
        </p:nvSpPr>
        <p:spPr bwMode="auto">
          <a:xfrm>
            <a:off x="3423223" y="423772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lumMod val="85000"/>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3" name="Freeform 6"/>
          <p:cNvSpPr>
            <a:spLocks noEditPoints="1"/>
          </p:cNvSpPr>
          <p:nvPr/>
        </p:nvSpPr>
        <p:spPr bwMode="auto">
          <a:xfrm>
            <a:off x="2352880" y="423772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lumMod val="85000"/>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4" name="Freeform 6"/>
          <p:cNvSpPr>
            <a:spLocks noEditPoints="1"/>
          </p:cNvSpPr>
          <p:nvPr/>
        </p:nvSpPr>
        <p:spPr bwMode="auto">
          <a:xfrm>
            <a:off x="1996099" y="423772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lumMod val="85000"/>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5" name="Freeform 6"/>
          <p:cNvSpPr>
            <a:spLocks noEditPoints="1"/>
          </p:cNvSpPr>
          <p:nvPr/>
        </p:nvSpPr>
        <p:spPr bwMode="auto">
          <a:xfrm>
            <a:off x="1639318" y="423772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lumMod val="85000"/>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6" name="Freeform 6"/>
          <p:cNvSpPr>
            <a:spLocks noEditPoints="1"/>
          </p:cNvSpPr>
          <p:nvPr/>
        </p:nvSpPr>
        <p:spPr bwMode="auto">
          <a:xfrm>
            <a:off x="1282533" y="4243520"/>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tx2">
              <a:lumMod val="50000"/>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7" name="Freeform 6"/>
          <p:cNvSpPr>
            <a:spLocks noEditPoints="1"/>
          </p:cNvSpPr>
          <p:nvPr/>
        </p:nvSpPr>
        <p:spPr bwMode="auto">
          <a:xfrm>
            <a:off x="925756" y="423772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tx2">
              <a:lumMod val="50000"/>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8" name="Freeform 6"/>
          <p:cNvSpPr>
            <a:spLocks noEditPoints="1"/>
          </p:cNvSpPr>
          <p:nvPr/>
        </p:nvSpPr>
        <p:spPr bwMode="auto">
          <a:xfrm>
            <a:off x="568975" y="423772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tx2">
              <a:lumMod val="50000"/>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9" name="Freeform 6"/>
          <p:cNvSpPr>
            <a:spLocks noEditPoints="1"/>
          </p:cNvSpPr>
          <p:nvPr/>
        </p:nvSpPr>
        <p:spPr bwMode="auto">
          <a:xfrm>
            <a:off x="3066442" y="423772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lumMod val="85000"/>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70" name="Freeform 6"/>
          <p:cNvSpPr>
            <a:spLocks noEditPoints="1"/>
          </p:cNvSpPr>
          <p:nvPr/>
        </p:nvSpPr>
        <p:spPr bwMode="auto">
          <a:xfrm>
            <a:off x="2709661" y="423772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lumMod val="85000"/>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71" name="Freeform 6"/>
          <p:cNvSpPr>
            <a:spLocks noEditPoints="1"/>
          </p:cNvSpPr>
          <p:nvPr/>
        </p:nvSpPr>
        <p:spPr bwMode="auto">
          <a:xfrm>
            <a:off x="3780008" y="2697727"/>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20000"/>
              <a:lumOff val="80000"/>
              <a:alpha val="84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172" name="Freeform 6"/>
          <p:cNvSpPr>
            <a:spLocks noEditPoints="1"/>
          </p:cNvSpPr>
          <p:nvPr/>
        </p:nvSpPr>
        <p:spPr bwMode="auto">
          <a:xfrm>
            <a:off x="3423223" y="2697727"/>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20000"/>
              <a:lumOff val="80000"/>
              <a:alpha val="84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173" name="Freeform 6"/>
          <p:cNvSpPr>
            <a:spLocks noEditPoints="1"/>
          </p:cNvSpPr>
          <p:nvPr/>
        </p:nvSpPr>
        <p:spPr bwMode="auto">
          <a:xfrm>
            <a:off x="2352880" y="2697727"/>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20000"/>
              <a:lumOff val="80000"/>
              <a:alpha val="84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174" name="Freeform 6"/>
          <p:cNvSpPr>
            <a:spLocks noEditPoints="1"/>
          </p:cNvSpPr>
          <p:nvPr/>
        </p:nvSpPr>
        <p:spPr bwMode="auto">
          <a:xfrm>
            <a:off x="1996099" y="2697727"/>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20000"/>
              <a:lumOff val="80000"/>
              <a:alpha val="84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175" name="Freeform 6"/>
          <p:cNvSpPr>
            <a:spLocks noEditPoints="1"/>
          </p:cNvSpPr>
          <p:nvPr/>
        </p:nvSpPr>
        <p:spPr bwMode="auto">
          <a:xfrm>
            <a:off x="1639318" y="2697727"/>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20000"/>
              <a:lumOff val="80000"/>
              <a:alpha val="84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176" name="Freeform 6"/>
          <p:cNvSpPr>
            <a:spLocks noEditPoints="1"/>
          </p:cNvSpPr>
          <p:nvPr/>
        </p:nvSpPr>
        <p:spPr bwMode="auto">
          <a:xfrm>
            <a:off x="1282537" y="2697727"/>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20000"/>
              <a:lumOff val="80000"/>
              <a:alpha val="84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177" name="Freeform 6"/>
          <p:cNvSpPr>
            <a:spLocks noEditPoints="1"/>
          </p:cNvSpPr>
          <p:nvPr/>
        </p:nvSpPr>
        <p:spPr bwMode="auto">
          <a:xfrm>
            <a:off x="925756" y="2697727"/>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rgbClr val="7B85BD">
              <a:alpha val="84000"/>
            </a:srgb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78" name="Freeform 6"/>
          <p:cNvSpPr>
            <a:spLocks noEditPoints="1"/>
          </p:cNvSpPr>
          <p:nvPr/>
        </p:nvSpPr>
        <p:spPr bwMode="auto">
          <a:xfrm>
            <a:off x="568975" y="2697727"/>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rgbClr val="7B85BD">
              <a:alpha val="84000"/>
            </a:srgb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79" name="Freeform 6"/>
          <p:cNvSpPr>
            <a:spLocks noEditPoints="1"/>
          </p:cNvSpPr>
          <p:nvPr/>
        </p:nvSpPr>
        <p:spPr bwMode="auto">
          <a:xfrm>
            <a:off x="3066442" y="2697727"/>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20000"/>
              <a:lumOff val="80000"/>
              <a:alpha val="84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180" name="Freeform 6"/>
          <p:cNvSpPr>
            <a:spLocks noEditPoints="1"/>
          </p:cNvSpPr>
          <p:nvPr/>
        </p:nvSpPr>
        <p:spPr bwMode="auto">
          <a:xfrm>
            <a:off x="2709661" y="2697727"/>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20000"/>
              <a:lumOff val="80000"/>
              <a:alpha val="84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181" name="TextBox 180"/>
          <p:cNvSpPr txBox="1"/>
          <p:nvPr/>
        </p:nvSpPr>
        <p:spPr>
          <a:xfrm>
            <a:off x="2809981" y="5089186"/>
            <a:ext cx="2003018" cy="353647"/>
          </a:xfrm>
          <a:prstGeom prst="rect">
            <a:avLst/>
          </a:prstGeom>
          <a:noFill/>
        </p:spPr>
        <p:txBody>
          <a:bodyPr wrap="square" lIns="0" rtlCol="0" anchor="ctr">
            <a:noAutofit/>
          </a:bodyPr>
          <a:lstStyle/>
          <a:p>
            <a:r>
              <a:rPr lang="en-GB" sz="1400" b="1" dirty="0">
                <a:solidFill>
                  <a:schemeClr val="tx1">
                    <a:lumMod val="65000"/>
                    <a:lumOff val="35000"/>
                  </a:schemeClr>
                </a:solidFill>
              </a:rPr>
              <a:t>PLACEBO 32%</a:t>
            </a:r>
            <a:endParaRPr lang="en-GB" sz="1400" b="1" baseline="30000" dirty="0">
              <a:solidFill>
                <a:schemeClr val="tx1">
                  <a:lumMod val="65000"/>
                  <a:lumOff val="35000"/>
                </a:schemeClr>
              </a:solidFill>
            </a:endParaRPr>
          </a:p>
        </p:txBody>
      </p:sp>
      <p:sp>
        <p:nvSpPr>
          <p:cNvPr id="182" name="TextBox 181"/>
          <p:cNvSpPr txBox="1"/>
          <p:nvPr/>
        </p:nvSpPr>
        <p:spPr>
          <a:xfrm>
            <a:off x="2809981" y="3545553"/>
            <a:ext cx="2003018" cy="353647"/>
          </a:xfrm>
          <a:prstGeom prst="rect">
            <a:avLst/>
          </a:prstGeom>
          <a:noFill/>
        </p:spPr>
        <p:txBody>
          <a:bodyPr wrap="square" lIns="0" rtlCol="0" anchor="ctr">
            <a:noAutofit/>
          </a:bodyPr>
          <a:lstStyle/>
          <a:p>
            <a:r>
              <a:rPr lang="en-GB" sz="1400" b="1" dirty="0">
                <a:solidFill>
                  <a:schemeClr val="bg2"/>
                </a:solidFill>
              </a:rPr>
              <a:t>MACITENTAN 19%</a:t>
            </a:r>
            <a:endParaRPr lang="en-GB" sz="1400" b="1" baseline="30000" dirty="0">
              <a:solidFill>
                <a:schemeClr val="bg2"/>
              </a:solidFill>
            </a:endParaRPr>
          </a:p>
        </p:txBody>
      </p:sp>
      <p:sp>
        <p:nvSpPr>
          <p:cNvPr id="69" name="TextBox 68"/>
          <p:cNvSpPr txBox="1"/>
          <p:nvPr/>
        </p:nvSpPr>
        <p:spPr>
          <a:xfrm>
            <a:off x="416490" y="1960904"/>
            <a:ext cx="4018168" cy="600124"/>
          </a:xfrm>
          <a:prstGeom prst="rect">
            <a:avLst/>
          </a:prstGeom>
          <a:noFill/>
        </p:spPr>
        <p:txBody>
          <a:bodyPr wrap="square" rtlCol="0" anchor="ctr">
            <a:noAutofit/>
          </a:bodyPr>
          <a:lstStyle/>
          <a:p>
            <a:r>
              <a:rPr lang="en-GB" sz="1400" b="1" dirty="0"/>
              <a:t>Proportion of patients hospitalised for PAH</a:t>
            </a:r>
            <a:endParaRPr lang="en-GB" sz="1400" b="1" baseline="30000" dirty="0"/>
          </a:p>
        </p:txBody>
      </p:sp>
      <p:sp>
        <p:nvSpPr>
          <p:cNvPr id="39" name="TextBox 38"/>
          <p:cNvSpPr txBox="1"/>
          <p:nvPr/>
        </p:nvSpPr>
        <p:spPr>
          <a:xfrm>
            <a:off x="168813" y="1489982"/>
            <a:ext cx="5070690" cy="401032"/>
          </a:xfrm>
          <a:prstGeom prst="rect">
            <a:avLst/>
          </a:prstGeom>
          <a:solidFill>
            <a:schemeClr val="bg1">
              <a:lumMod val="95000"/>
            </a:schemeClr>
          </a:solidFill>
        </p:spPr>
        <p:txBody>
          <a:bodyPr wrap="square" lIns="0" tIns="0" rtlCol="0" anchor="t">
            <a:noAutofit/>
          </a:bodyPr>
          <a:lstStyle/>
          <a:p>
            <a:r>
              <a:rPr lang="en-GB" sz="1400" dirty="0"/>
              <a:t>In the SERAPHIN trial, more patients receiving placebo were hospitalised for PAH compared MACITENTAN</a:t>
            </a:r>
            <a:r>
              <a:rPr lang="en-GB" sz="1400" baseline="30000" dirty="0"/>
              <a:t>1</a:t>
            </a:r>
          </a:p>
        </p:txBody>
      </p:sp>
      <p:grpSp>
        <p:nvGrpSpPr>
          <p:cNvPr id="44" name="Group 43"/>
          <p:cNvGrpSpPr/>
          <p:nvPr/>
        </p:nvGrpSpPr>
        <p:grpSpPr>
          <a:xfrm>
            <a:off x="7894470" y="5170137"/>
            <a:ext cx="4159847" cy="1103542"/>
            <a:chOff x="7843323" y="-740844"/>
            <a:chExt cx="4207686" cy="875503"/>
          </a:xfrm>
        </p:grpSpPr>
        <p:sp>
          <p:nvSpPr>
            <p:cNvPr id="45" name="TextBox 44"/>
            <p:cNvSpPr txBox="1"/>
            <p:nvPr/>
          </p:nvSpPr>
          <p:spPr>
            <a:xfrm>
              <a:off x="7843323" y="-740844"/>
              <a:ext cx="3729703" cy="448520"/>
            </a:xfrm>
            <a:prstGeom prst="rect">
              <a:avLst/>
            </a:prstGeom>
            <a:noFill/>
          </p:spPr>
          <p:txBody>
            <a:bodyPr wrap="square" lIns="0" tIns="0" rtlCol="0" anchor="t">
              <a:noAutofit/>
            </a:bodyPr>
            <a:lstStyle/>
            <a:p>
              <a:r>
                <a:rPr lang="en-GB" sz="1200" dirty="0"/>
                <a:t>Patients receiving MACITENTAN had</a:t>
              </a:r>
              <a:br>
                <a:rPr lang="en-GB" sz="1200" dirty="0"/>
              </a:br>
              <a:r>
                <a:rPr lang="en-GB" sz="1200" b="1" dirty="0">
                  <a:solidFill>
                    <a:schemeClr val="bg2"/>
                  </a:solidFill>
                </a:rPr>
                <a:t>52.3% </a:t>
              </a:r>
              <a:r>
                <a:rPr lang="en-GB" sz="1200" dirty="0">
                  <a:solidFill>
                    <a:schemeClr val="bg2"/>
                  </a:solidFill>
                </a:rPr>
                <a:t>fewer </a:t>
              </a:r>
              <a:r>
                <a:rPr lang="en-GB" sz="1200" dirty="0"/>
                <a:t>PAH-related hospital days per year</a:t>
              </a:r>
              <a:r>
                <a:rPr lang="en-GB" sz="1200" baseline="30000" dirty="0"/>
                <a:t>1</a:t>
              </a:r>
            </a:p>
          </p:txBody>
        </p:sp>
        <p:sp>
          <p:nvSpPr>
            <p:cNvPr id="46" name="TextBox 45"/>
            <p:cNvSpPr txBox="1"/>
            <p:nvPr/>
          </p:nvSpPr>
          <p:spPr>
            <a:xfrm>
              <a:off x="7843324" y="-279140"/>
              <a:ext cx="4207685" cy="413799"/>
            </a:xfrm>
            <a:prstGeom prst="rect">
              <a:avLst/>
            </a:prstGeom>
            <a:noFill/>
          </p:spPr>
          <p:txBody>
            <a:bodyPr wrap="square" lIns="0" tIns="0" rtlCol="0" anchor="t">
              <a:noAutofit/>
            </a:bodyPr>
            <a:lstStyle/>
            <a:p>
              <a:r>
                <a:rPr lang="en-GB" sz="1200" dirty="0"/>
                <a:t>The use of MACITENTAN is estimated to result in a</a:t>
              </a:r>
              <a:br>
                <a:rPr lang="en-GB" sz="1200" dirty="0"/>
              </a:br>
              <a:r>
                <a:rPr lang="en-GB" sz="1200" b="1" dirty="0">
                  <a:solidFill>
                    <a:schemeClr val="bg2"/>
                  </a:solidFill>
                </a:rPr>
                <a:t>50% </a:t>
              </a:r>
              <a:r>
                <a:rPr lang="en-GB" sz="1200" dirty="0">
                  <a:solidFill>
                    <a:schemeClr val="bg2"/>
                  </a:solidFill>
                </a:rPr>
                <a:t>reduction </a:t>
              </a:r>
              <a:r>
                <a:rPr lang="en-GB" sz="1200" dirty="0"/>
                <a:t>in PAH-related hospitalisation costs</a:t>
              </a:r>
              <a:r>
                <a:rPr lang="en-GB" sz="1200" baseline="30000" dirty="0"/>
                <a:t>2</a:t>
              </a:r>
            </a:p>
          </p:txBody>
        </p:sp>
      </p:grpSp>
      <p:grpSp>
        <p:nvGrpSpPr>
          <p:cNvPr id="47" name="Group 46"/>
          <p:cNvGrpSpPr/>
          <p:nvPr/>
        </p:nvGrpSpPr>
        <p:grpSpPr>
          <a:xfrm>
            <a:off x="6645000" y="5132055"/>
            <a:ext cx="1011377" cy="1011377"/>
            <a:chOff x="6442363" y="4447308"/>
            <a:chExt cx="1226127" cy="1226127"/>
          </a:xfrm>
        </p:grpSpPr>
        <p:sp>
          <p:nvSpPr>
            <p:cNvPr id="48" name="Oval 47"/>
            <p:cNvSpPr/>
            <p:nvPr/>
          </p:nvSpPr>
          <p:spPr>
            <a:xfrm>
              <a:off x="6442363" y="4447308"/>
              <a:ext cx="1226127" cy="122612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9" name="Freeform 129"/>
            <p:cNvSpPr>
              <a:spLocks noEditPoints="1"/>
            </p:cNvSpPr>
            <p:nvPr/>
          </p:nvSpPr>
          <p:spPr bwMode="auto">
            <a:xfrm>
              <a:off x="6688623" y="4786271"/>
              <a:ext cx="733607" cy="580753"/>
            </a:xfrm>
            <a:custGeom>
              <a:avLst/>
              <a:gdLst>
                <a:gd name="T0" fmla="*/ 2006 w 3086"/>
                <a:gd name="T1" fmla="*/ 841 h 2443"/>
                <a:gd name="T2" fmla="*/ 1668 w 3086"/>
                <a:gd name="T3" fmla="*/ 841 h 2443"/>
                <a:gd name="T4" fmla="*/ 1668 w 3086"/>
                <a:gd name="T5" fmla="*/ 1179 h 2443"/>
                <a:gd name="T6" fmla="*/ 1417 w 3086"/>
                <a:gd name="T7" fmla="*/ 1179 h 2443"/>
                <a:gd name="T8" fmla="*/ 1417 w 3086"/>
                <a:gd name="T9" fmla="*/ 841 h 2443"/>
                <a:gd name="T10" fmla="*/ 1080 w 3086"/>
                <a:gd name="T11" fmla="*/ 841 h 2443"/>
                <a:gd name="T12" fmla="*/ 1080 w 3086"/>
                <a:gd name="T13" fmla="*/ 590 h 2443"/>
                <a:gd name="T14" fmla="*/ 1417 w 3086"/>
                <a:gd name="T15" fmla="*/ 590 h 2443"/>
                <a:gd name="T16" fmla="*/ 1417 w 3086"/>
                <a:gd name="T17" fmla="*/ 252 h 2443"/>
                <a:gd name="T18" fmla="*/ 1668 w 3086"/>
                <a:gd name="T19" fmla="*/ 252 h 2443"/>
                <a:gd name="T20" fmla="*/ 1668 w 3086"/>
                <a:gd name="T21" fmla="*/ 590 h 2443"/>
                <a:gd name="T22" fmla="*/ 2006 w 3086"/>
                <a:gd name="T23" fmla="*/ 590 h 2443"/>
                <a:gd name="T24" fmla="*/ 2006 w 3086"/>
                <a:gd name="T25" fmla="*/ 841 h 2443"/>
                <a:gd name="T26" fmla="*/ 3086 w 3086"/>
                <a:gd name="T27" fmla="*/ 509 h 2443"/>
                <a:gd name="T28" fmla="*/ 3086 w 3086"/>
                <a:gd name="T29" fmla="*/ 2297 h 2443"/>
                <a:gd name="T30" fmla="*/ 2392 w 3086"/>
                <a:gd name="T31" fmla="*/ 2297 h 2443"/>
                <a:gd name="T32" fmla="*/ 2392 w 3086"/>
                <a:gd name="T33" fmla="*/ 2443 h 2443"/>
                <a:gd name="T34" fmla="*/ 694 w 3086"/>
                <a:gd name="T35" fmla="*/ 2443 h 2443"/>
                <a:gd name="T36" fmla="*/ 694 w 3086"/>
                <a:gd name="T37" fmla="*/ 2297 h 2443"/>
                <a:gd name="T38" fmla="*/ 0 w 3086"/>
                <a:gd name="T39" fmla="*/ 2297 h 2443"/>
                <a:gd name="T40" fmla="*/ 0 w 3086"/>
                <a:gd name="T41" fmla="*/ 509 h 2443"/>
                <a:gd name="T42" fmla="*/ 694 w 3086"/>
                <a:gd name="T43" fmla="*/ 509 h 2443"/>
                <a:gd name="T44" fmla="*/ 694 w 3086"/>
                <a:gd name="T45" fmla="*/ 0 h 2443"/>
                <a:gd name="T46" fmla="*/ 2392 w 3086"/>
                <a:gd name="T47" fmla="*/ 0 h 2443"/>
                <a:gd name="T48" fmla="*/ 2392 w 3086"/>
                <a:gd name="T49" fmla="*/ 509 h 2443"/>
                <a:gd name="T50" fmla="*/ 3086 w 3086"/>
                <a:gd name="T51" fmla="*/ 509 h 2443"/>
                <a:gd name="T52" fmla="*/ 694 w 3086"/>
                <a:gd name="T53" fmla="*/ 626 h 2443"/>
                <a:gd name="T54" fmla="*/ 117 w 3086"/>
                <a:gd name="T55" fmla="*/ 626 h 2443"/>
                <a:gd name="T56" fmla="*/ 117 w 3086"/>
                <a:gd name="T57" fmla="*/ 2177 h 2443"/>
                <a:gd name="T58" fmla="*/ 694 w 3086"/>
                <a:gd name="T59" fmla="*/ 2177 h 2443"/>
                <a:gd name="T60" fmla="*/ 694 w 3086"/>
                <a:gd name="T61" fmla="*/ 626 h 2443"/>
                <a:gd name="T62" fmla="*/ 2275 w 3086"/>
                <a:gd name="T63" fmla="*/ 119 h 2443"/>
                <a:gd name="T64" fmla="*/ 811 w 3086"/>
                <a:gd name="T65" fmla="*/ 119 h 2443"/>
                <a:gd name="T66" fmla="*/ 811 w 3086"/>
                <a:gd name="T67" fmla="*/ 509 h 2443"/>
                <a:gd name="T68" fmla="*/ 811 w 3086"/>
                <a:gd name="T69" fmla="*/ 626 h 2443"/>
                <a:gd name="T70" fmla="*/ 811 w 3086"/>
                <a:gd name="T71" fmla="*/ 2177 h 2443"/>
                <a:gd name="T72" fmla="*/ 811 w 3086"/>
                <a:gd name="T73" fmla="*/ 2297 h 2443"/>
                <a:gd name="T74" fmla="*/ 811 w 3086"/>
                <a:gd name="T75" fmla="*/ 2326 h 2443"/>
                <a:gd name="T76" fmla="*/ 1100 w 3086"/>
                <a:gd name="T77" fmla="*/ 2326 h 2443"/>
                <a:gd name="T78" fmla="*/ 1100 w 3086"/>
                <a:gd name="T79" fmla="*/ 1854 h 2443"/>
                <a:gd name="T80" fmla="*/ 1986 w 3086"/>
                <a:gd name="T81" fmla="*/ 1854 h 2443"/>
                <a:gd name="T82" fmla="*/ 1986 w 3086"/>
                <a:gd name="T83" fmla="*/ 2326 h 2443"/>
                <a:gd name="T84" fmla="*/ 2275 w 3086"/>
                <a:gd name="T85" fmla="*/ 2326 h 2443"/>
                <a:gd name="T86" fmla="*/ 2275 w 3086"/>
                <a:gd name="T87" fmla="*/ 2297 h 2443"/>
                <a:gd name="T88" fmla="*/ 2275 w 3086"/>
                <a:gd name="T89" fmla="*/ 2177 h 2443"/>
                <a:gd name="T90" fmla="*/ 2275 w 3086"/>
                <a:gd name="T91" fmla="*/ 626 h 2443"/>
                <a:gd name="T92" fmla="*/ 2275 w 3086"/>
                <a:gd name="T93" fmla="*/ 509 h 2443"/>
                <a:gd name="T94" fmla="*/ 2275 w 3086"/>
                <a:gd name="T95" fmla="*/ 119 h 2443"/>
                <a:gd name="T96" fmla="*/ 2969 w 3086"/>
                <a:gd name="T97" fmla="*/ 626 h 2443"/>
                <a:gd name="T98" fmla="*/ 2392 w 3086"/>
                <a:gd name="T99" fmla="*/ 626 h 2443"/>
                <a:gd name="T100" fmla="*/ 2392 w 3086"/>
                <a:gd name="T101" fmla="*/ 2177 h 2443"/>
                <a:gd name="T102" fmla="*/ 2969 w 3086"/>
                <a:gd name="T103" fmla="*/ 2177 h 2443"/>
                <a:gd name="T104" fmla="*/ 2969 w 3086"/>
                <a:gd name="T105" fmla="*/ 62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6" h="2443">
                  <a:moveTo>
                    <a:pt x="2006" y="841"/>
                  </a:moveTo>
                  <a:lnTo>
                    <a:pt x="1668" y="841"/>
                  </a:lnTo>
                  <a:lnTo>
                    <a:pt x="1668" y="1179"/>
                  </a:lnTo>
                  <a:lnTo>
                    <a:pt x="1417" y="1179"/>
                  </a:lnTo>
                  <a:lnTo>
                    <a:pt x="1417" y="841"/>
                  </a:lnTo>
                  <a:lnTo>
                    <a:pt x="1080" y="841"/>
                  </a:lnTo>
                  <a:lnTo>
                    <a:pt x="1080" y="590"/>
                  </a:lnTo>
                  <a:lnTo>
                    <a:pt x="1417" y="590"/>
                  </a:lnTo>
                  <a:lnTo>
                    <a:pt x="1417" y="252"/>
                  </a:lnTo>
                  <a:lnTo>
                    <a:pt x="1668" y="252"/>
                  </a:lnTo>
                  <a:lnTo>
                    <a:pt x="1668" y="590"/>
                  </a:lnTo>
                  <a:lnTo>
                    <a:pt x="2006" y="590"/>
                  </a:lnTo>
                  <a:lnTo>
                    <a:pt x="2006" y="841"/>
                  </a:lnTo>
                  <a:close/>
                  <a:moveTo>
                    <a:pt x="3086" y="509"/>
                  </a:moveTo>
                  <a:lnTo>
                    <a:pt x="3086" y="2297"/>
                  </a:lnTo>
                  <a:lnTo>
                    <a:pt x="2392" y="2297"/>
                  </a:lnTo>
                  <a:lnTo>
                    <a:pt x="2392" y="2443"/>
                  </a:lnTo>
                  <a:lnTo>
                    <a:pt x="694" y="2443"/>
                  </a:lnTo>
                  <a:lnTo>
                    <a:pt x="694" y="2297"/>
                  </a:lnTo>
                  <a:lnTo>
                    <a:pt x="0" y="2297"/>
                  </a:lnTo>
                  <a:lnTo>
                    <a:pt x="0" y="509"/>
                  </a:lnTo>
                  <a:lnTo>
                    <a:pt x="694" y="509"/>
                  </a:lnTo>
                  <a:lnTo>
                    <a:pt x="694" y="0"/>
                  </a:lnTo>
                  <a:lnTo>
                    <a:pt x="2392" y="0"/>
                  </a:lnTo>
                  <a:lnTo>
                    <a:pt x="2392" y="509"/>
                  </a:lnTo>
                  <a:lnTo>
                    <a:pt x="3086" y="509"/>
                  </a:lnTo>
                  <a:close/>
                  <a:moveTo>
                    <a:pt x="694" y="626"/>
                  </a:moveTo>
                  <a:lnTo>
                    <a:pt x="117" y="626"/>
                  </a:lnTo>
                  <a:lnTo>
                    <a:pt x="117" y="2177"/>
                  </a:lnTo>
                  <a:lnTo>
                    <a:pt x="694" y="2177"/>
                  </a:lnTo>
                  <a:lnTo>
                    <a:pt x="694" y="626"/>
                  </a:lnTo>
                  <a:close/>
                  <a:moveTo>
                    <a:pt x="2275" y="119"/>
                  </a:moveTo>
                  <a:lnTo>
                    <a:pt x="811" y="119"/>
                  </a:lnTo>
                  <a:lnTo>
                    <a:pt x="811" y="509"/>
                  </a:lnTo>
                  <a:lnTo>
                    <a:pt x="811" y="626"/>
                  </a:lnTo>
                  <a:lnTo>
                    <a:pt x="811" y="2177"/>
                  </a:lnTo>
                  <a:lnTo>
                    <a:pt x="811" y="2297"/>
                  </a:lnTo>
                  <a:lnTo>
                    <a:pt x="811" y="2326"/>
                  </a:lnTo>
                  <a:lnTo>
                    <a:pt x="1100" y="2326"/>
                  </a:lnTo>
                  <a:lnTo>
                    <a:pt x="1100" y="1854"/>
                  </a:lnTo>
                  <a:lnTo>
                    <a:pt x="1986" y="1854"/>
                  </a:lnTo>
                  <a:lnTo>
                    <a:pt x="1986" y="2326"/>
                  </a:lnTo>
                  <a:lnTo>
                    <a:pt x="2275" y="2326"/>
                  </a:lnTo>
                  <a:lnTo>
                    <a:pt x="2275" y="2297"/>
                  </a:lnTo>
                  <a:lnTo>
                    <a:pt x="2275" y="2177"/>
                  </a:lnTo>
                  <a:lnTo>
                    <a:pt x="2275" y="626"/>
                  </a:lnTo>
                  <a:lnTo>
                    <a:pt x="2275" y="509"/>
                  </a:lnTo>
                  <a:lnTo>
                    <a:pt x="2275" y="119"/>
                  </a:lnTo>
                  <a:close/>
                  <a:moveTo>
                    <a:pt x="2969" y="626"/>
                  </a:moveTo>
                  <a:lnTo>
                    <a:pt x="2392" y="626"/>
                  </a:lnTo>
                  <a:lnTo>
                    <a:pt x="2392" y="2177"/>
                  </a:lnTo>
                  <a:lnTo>
                    <a:pt x="2969" y="2177"/>
                  </a:lnTo>
                  <a:lnTo>
                    <a:pt x="296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37" name="Line 8">
            <a:extLst>
              <a:ext uri="{FF2B5EF4-FFF2-40B4-BE49-F238E27FC236}">
                <a16:creationId xmlns:a16="http://schemas.microsoft.com/office/drawing/2014/main" id="{9D0FEA00-9DE1-4341-9879-0B9EDB5C4E5D}"/>
              </a:ext>
            </a:extLst>
          </p:cNvPr>
          <p:cNvSpPr>
            <a:spLocks noChangeShapeType="1"/>
          </p:cNvSpPr>
          <p:nvPr/>
        </p:nvSpPr>
        <p:spPr bwMode="auto">
          <a:xfrm flipH="1">
            <a:off x="6685242" y="2453261"/>
            <a:ext cx="5435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8" name="Line 9">
            <a:extLst>
              <a:ext uri="{FF2B5EF4-FFF2-40B4-BE49-F238E27FC236}">
                <a16:creationId xmlns:a16="http://schemas.microsoft.com/office/drawing/2014/main" id="{8C00C62E-0297-B546-90C0-2690F170F0AC}"/>
              </a:ext>
            </a:extLst>
          </p:cNvPr>
          <p:cNvSpPr>
            <a:spLocks noChangeShapeType="1"/>
          </p:cNvSpPr>
          <p:nvPr/>
        </p:nvSpPr>
        <p:spPr bwMode="auto">
          <a:xfrm flipH="1">
            <a:off x="6685243" y="3234779"/>
            <a:ext cx="47562"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9" name="Line 10">
            <a:extLst>
              <a:ext uri="{FF2B5EF4-FFF2-40B4-BE49-F238E27FC236}">
                <a16:creationId xmlns:a16="http://schemas.microsoft.com/office/drawing/2014/main" id="{543252D5-19BC-C742-8293-D747EE87727D}"/>
              </a:ext>
            </a:extLst>
          </p:cNvPr>
          <p:cNvSpPr>
            <a:spLocks noChangeShapeType="1"/>
          </p:cNvSpPr>
          <p:nvPr/>
        </p:nvSpPr>
        <p:spPr bwMode="auto">
          <a:xfrm flipH="1">
            <a:off x="6685243" y="3622341"/>
            <a:ext cx="47562"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0" name="Line 11">
            <a:extLst>
              <a:ext uri="{FF2B5EF4-FFF2-40B4-BE49-F238E27FC236}">
                <a16:creationId xmlns:a16="http://schemas.microsoft.com/office/drawing/2014/main" id="{AF55939B-F883-7B43-8456-627C4C2DCA05}"/>
              </a:ext>
            </a:extLst>
          </p:cNvPr>
          <p:cNvSpPr>
            <a:spLocks noChangeShapeType="1"/>
          </p:cNvSpPr>
          <p:nvPr/>
        </p:nvSpPr>
        <p:spPr bwMode="auto">
          <a:xfrm flipH="1">
            <a:off x="6685243" y="4021609"/>
            <a:ext cx="47562"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1" name="Line 12">
            <a:extLst>
              <a:ext uri="{FF2B5EF4-FFF2-40B4-BE49-F238E27FC236}">
                <a16:creationId xmlns:a16="http://schemas.microsoft.com/office/drawing/2014/main" id="{A0A4D8DA-8FAB-F443-889C-CCD4ED71191B}"/>
              </a:ext>
            </a:extLst>
          </p:cNvPr>
          <p:cNvSpPr>
            <a:spLocks noChangeShapeType="1"/>
          </p:cNvSpPr>
          <p:nvPr/>
        </p:nvSpPr>
        <p:spPr bwMode="auto">
          <a:xfrm flipH="1">
            <a:off x="6685243" y="2848577"/>
            <a:ext cx="47562"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3" name="Freeform 14">
            <a:extLst>
              <a:ext uri="{FF2B5EF4-FFF2-40B4-BE49-F238E27FC236}">
                <a16:creationId xmlns:a16="http://schemas.microsoft.com/office/drawing/2014/main" id="{C53122D9-88C4-694D-A86C-811B29F70358}"/>
              </a:ext>
            </a:extLst>
          </p:cNvPr>
          <p:cNvSpPr>
            <a:spLocks/>
          </p:cNvSpPr>
          <p:nvPr/>
        </p:nvSpPr>
        <p:spPr bwMode="auto">
          <a:xfrm>
            <a:off x="6685243" y="2038272"/>
            <a:ext cx="47562" cy="2363169"/>
          </a:xfrm>
          <a:custGeom>
            <a:avLst/>
            <a:gdLst>
              <a:gd name="T0" fmla="*/ 0 w 35"/>
              <a:gd name="T1" fmla="*/ 1739 h 1739"/>
              <a:gd name="T2" fmla="*/ 35 w 35"/>
              <a:gd name="T3" fmla="*/ 1739 h 1739"/>
              <a:gd name="T4" fmla="*/ 35 w 35"/>
              <a:gd name="T5" fmla="*/ 0 h 1739"/>
              <a:gd name="T6" fmla="*/ 35 w 35"/>
              <a:gd name="T7" fmla="*/ 0 h 1739"/>
              <a:gd name="T8" fmla="*/ 0 w 35"/>
              <a:gd name="T9" fmla="*/ 0 h 1739"/>
            </a:gdLst>
            <a:ahLst/>
            <a:cxnLst>
              <a:cxn ang="0">
                <a:pos x="T0" y="T1"/>
              </a:cxn>
              <a:cxn ang="0">
                <a:pos x="T2" y="T3"/>
              </a:cxn>
              <a:cxn ang="0">
                <a:pos x="T4" y="T5"/>
              </a:cxn>
              <a:cxn ang="0">
                <a:pos x="T6" y="T7"/>
              </a:cxn>
              <a:cxn ang="0">
                <a:pos x="T8" y="T9"/>
              </a:cxn>
            </a:cxnLst>
            <a:rect l="0" t="0" r="r" b="b"/>
            <a:pathLst>
              <a:path w="35" h="1739">
                <a:moveTo>
                  <a:pt x="0" y="1739"/>
                </a:moveTo>
                <a:lnTo>
                  <a:pt x="35" y="1739"/>
                </a:lnTo>
                <a:lnTo>
                  <a:pt x="35" y="0"/>
                </a:lnTo>
                <a:lnTo>
                  <a:pt x="35" y="0"/>
                </a:lnTo>
                <a:lnTo>
                  <a:pt x="0" y="0"/>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4" name="Freeform 15">
            <a:extLst>
              <a:ext uri="{FF2B5EF4-FFF2-40B4-BE49-F238E27FC236}">
                <a16:creationId xmlns:a16="http://schemas.microsoft.com/office/drawing/2014/main" id="{B1F323E0-9600-3C49-869A-C4545993CB6F}"/>
              </a:ext>
            </a:extLst>
          </p:cNvPr>
          <p:cNvSpPr>
            <a:spLocks/>
          </p:cNvSpPr>
          <p:nvPr/>
        </p:nvSpPr>
        <p:spPr bwMode="auto">
          <a:xfrm>
            <a:off x="6732805" y="4401441"/>
            <a:ext cx="4097158" cy="42127"/>
          </a:xfrm>
          <a:custGeom>
            <a:avLst/>
            <a:gdLst>
              <a:gd name="T0" fmla="*/ 0 w 3015"/>
              <a:gd name="T1" fmla="*/ 31 h 31"/>
              <a:gd name="T2" fmla="*/ 0 w 3015"/>
              <a:gd name="T3" fmla="*/ 0 h 31"/>
              <a:gd name="T4" fmla="*/ 0 w 3015"/>
              <a:gd name="T5" fmla="*/ 0 h 31"/>
              <a:gd name="T6" fmla="*/ 3015 w 3015"/>
              <a:gd name="T7" fmla="*/ 0 h 31"/>
            </a:gdLst>
            <a:ahLst/>
            <a:cxnLst>
              <a:cxn ang="0">
                <a:pos x="T0" y="T1"/>
              </a:cxn>
              <a:cxn ang="0">
                <a:pos x="T2" y="T3"/>
              </a:cxn>
              <a:cxn ang="0">
                <a:pos x="T4" y="T5"/>
              </a:cxn>
              <a:cxn ang="0">
                <a:pos x="T6" y="T7"/>
              </a:cxn>
            </a:cxnLst>
            <a:rect l="0" t="0" r="r" b="b"/>
            <a:pathLst>
              <a:path w="3015" h="31">
                <a:moveTo>
                  <a:pt x="0" y="31"/>
                </a:moveTo>
                <a:lnTo>
                  <a:pt x="0" y="0"/>
                </a:lnTo>
                <a:lnTo>
                  <a:pt x="0" y="0"/>
                </a:lnTo>
                <a:lnTo>
                  <a:pt x="3015" y="0"/>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5" name="Line 16">
            <a:extLst>
              <a:ext uri="{FF2B5EF4-FFF2-40B4-BE49-F238E27FC236}">
                <a16:creationId xmlns:a16="http://schemas.microsoft.com/office/drawing/2014/main" id="{E1D2A6D4-069D-4046-ACC6-49AB218B1C3D}"/>
              </a:ext>
            </a:extLst>
          </p:cNvPr>
          <p:cNvSpPr>
            <a:spLocks noChangeShapeType="1"/>
          </p:cNvSpPr>
          <p:nvPr/>
        </p:nvSpPr>
        <p:spPr bwMode="auto">
          <a:xfrm>
            <a:off x="7417703" y="4401441"/>
            <a:ext cx="0" cy="421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6" name="Line 17">
            <a:extLst>
              <a:ext uri="{FF2B5EF4-FFF2-40B4-BE49-F238E27FC236}">
                <a16:creationId xmlns:a16="http://schemas.microsoft.com/office/drawing/2014/main" id="{01DA5D19-9E02-A244-BEEB-A700A943CBBB}"/>
              </a:ext>
            </a:extLst>
          </p:cNvPr>
          <p:cNvSpPr>
            <a:spLocks noChangeShapeType="1"/>
          </p:cNvSpPr>
          <p:nvPr/>
        </p:nvSpPr>
        <p:spPr bwMode="auto">
          <a:xfrm>
            <a:off x="8101243" y="4401441"/>
            <a:ext cx="0" cy="421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7" name="Line 18">
            <a:extLst>
              <a:ext uri="{FF2B5EF4-FFF2-40B4-BE49-F238E27FC236}">
                <a16:creationId xmlns:a16="http://schemas.microsoft.com/office/drawing/2014/main" id="{1604833F-23EC-114E-9F50-FBD154388A00}"/>
              </a:ext>
            </a:extLst>
          </p:cNvPr>
          <p:cNvSpPr>
            <a:spLocks noChangeShapeType="1"/>
          </p:cNvSpPr>
          <p:nvPr/>
        </p:nvSpPr>
        <p:spPr bwMode="auto">
          <a:xfrm>
            <a:off x="8784782" y="4401441"/>
            <a:ext cx="0" cy="421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8" name="Line 19">
            <a:extLst>
              <a:ext uri="{FF2B5EF4-FFF2-40B4-BE49-F238E27FC236}">
                <a16:creationId xmlns:a16="http://schemas.microsoft.com/office/drawing/2014/main" id="{C19A46C9-0F2D-B34C-9905-4F69417FE80C}"/>
              </a:ext>
            </a:extLst>
          </p:cNvPr>
          <p:cNvSpPr>
            <a:spLocks noChangeShapeType="1"/>
          </p:cNvSpPr>
          <p:nvPr/>
        </p:nvSpPr>
        <p:spPr bwMode="auto">
          <a:xfrm>
            <a:off x="9468321" y="4401441"/>
            <a:ext cx="0" cy="421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9" name="Line 20">
            <a:extLst>
              <a:ext uri="{FF2B5EF4-FFF2-40B4-BE49-F238E27FC236}">
                <a16:creationId xmlns:a16="http://schemas.microsoft.com/office/drawing/2014/main" id="{4C7EAAC1-584A-334A-AFCB-4FC4EBC92000}"/>
              </a:ext>
            </a:extLst>
          </p:cNvPr>
          <p:cNvSpPr>
            <a:spLocks noChangeShapeType="1"/>
          </p:cNvSpPr>
          <p:nvPr/>
        </p:nvSpPr>
        <p:spPr bwMode="auto">
          <a:xfrm>
            <a:off x="10146424" y="4401441"/>
            <a:ext cx="0" cy="421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0" name="Freeform 22">
            <a:extLst>
              <a:ext uri="{FF2B5EF4-FFF2-40B4-BE49-F238E27FC236}">
                <a16:creationId xmlns:a16="http://schemas.microsoft.com/office/drawing/2014/main" id="{8C043A2C-CB7D-A342-855F-627756175505}"/>
              </a:ext>
            </a:extLst>
          </p:cNvPr>
          <p:cNvSpPr>
            <a:spLocks/>
          </p:cNvSpPr>
          <p:nvPr/>
        </p:nvSpPr>
        <p:spPr bwMode="auto">
          <a:xfrm>
            <a:off x="10836758" y="4401441"/>
            <a:ext cx="0" cy="36691"/>
          </a:xfrm>
          <a:custGeom>
            <a:avLst/>
            <a:gdLst>
              <a:gd name="T0" fmla="*/ 27 h 27"/>
              <a:gd name="T1" fmla="*/ 0 h 27"/>
              <a:gd name="T2" fmla="*/ 27 h 27"/>
            </a:gdLst>
            <a:ahLst/>
            <a:cxnLst>
              <a:cxn ang="0">
                <a:pos x="0" y="T0"/>
              </a:cxn>
              <a:cxn ang="0">
                <a:pos x="0" y="T1"/>
              </a:cxn>
              <a:cxn ang="0">
                <a:pos x="0" y="T2"/>
              </a:cxn>
            </a:cxnLst>
            <a:rect l="0" t="0" r="r" b="b"/>
            <a:pathLst>
              <a:path h="27">
                <a:moveTo>
                  <a:pt x="0" y="27"/>
                </a:moveTo>
                <a:lnTo>
                  <a:pt x="0" y="0"/>
                </a:lnTo>
                <a:lnTo>
                  <a:pt x="0" y="27"/>
                </a:ln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11" name="Group 110">
            <a:extLst>
              <a:ext uri="{FF2B5EF4-FFF2-40B4-BE49-F238E27FC236}">
                <a16:creationId xmlns:a16="http://schemas.microsoft.com/office/drawing/2014/main" id="{2AEFDF58-A6F2-244B-9601-7BE82C0DC7A2}"/>
              </a:ext>
            </a:extLst>
          </p:cNvPr>
          <p:cNvGrpSpPr/>
          <p:nvPr/>
        </p:nvGrpSpPr>
        <p:grpSpPr>
          <a:xfrm>
            <a:off x="6616142" y="4486318"/>
            <a:ext cx="4330185" cy="189355"/>
            <a:chOff x="963851" y="4848953"/>
            <a:chExt cx="5058535" cy="221205"/>
          </a:xfrm>
        </p:grpSpPr>
        <p:sp>
          <p:nvSpPr>
            <p:cNvPr id="124" name="Rectangle 93">
              <a:extLst>
                <a:ext uri="{FF2B5EF4-FFF2-40B4-BE49-F238E27FC236}">
                  <a16:creationId xmlns:a16="http://schemas.microsoft.com/office/drawing/2014/main" id="{6918290F-C7AE-9646-A8DB-75ED2E8422CE}"/>
                </a:ext>
              </a:extLst>
            </p:cNvPr>
            <p:cNvSpPr>
              <a:spLocks noChangeArrowheads="1"/>
            </p:cNvSpPr>
            <p:nvPr/>
          </p:nvSpPr>
          <p:spPr bwMode="auto">
            <a:xfrm>
              <a:off x="575141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effectLst/>
                  <a:latin typeface="Verdana" pitchFamily="34" charset="0"/>
                  <a:cs typeface="Arial" pitchFamily="34" charset="0"/>
                </a:rPr>
                <a:t>36</a:t>
              </a: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effectLst/>
                <a:cs typeface="Arial" pitchFamily="34" charset="0"/>
              </a:endParaRPr>
            </a:p>
          </p:txBody>
        </p:sp>
        <p:sp>
          <p:nvSpPr>
            <p:cNvPr id="125" name="Rectangle 93">
              <a:extLst>
                <a:ext uri="{FF2B5EF4-FFF2-40B4-BE49-F238E27FC236}">
                  <a16:creationId xmlns:a16="http://schemas.microsoft.com/office/drawing/2014/main" id="{4137CF4D-918D-5C4A-ADD4-9275C93A6126}"/>
                </a:ext>
              </a:extLst>
            </p:cNvPr>
            <p:cNvSpPr>
              <a:spLocks noChangeArrowheads="1"/>
            </p:cNvSpPr>
            <p:nvPr/>
          </p:nvSpPr>
          <p:spPr bwMode="auto">
            <a:xfrm>
              <a:off x="96385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effectLst/>
                  <a:latin typeface="Verdana" pitchFamily="34" charset="0"/>
                  <a:cs typeface="Arial" pitchFamily="34" charset="0"/>
                </a:rPr>
                <a:t>0</a:t>
              </a:r>
              <a:endParaRPr kumimoji="0" lang="en-US" altLang="en-US" sz="1800" b="0" i="0" u="none" strike="noStrike" cap="none" normalizeH="0" baseline="0" dirty="0">
                <a:ln>
                  <a:noFill/>
                </a:ln>
                <a:effectLst/>
                <a:cs typeface="Arial" pitchFamily="34" charset="0"/>
              </a:endParaRPr>
            </a:p>
          </p:txBody>
        </p:sp>
        <p:sp>
          <p:nvSpPr>
            <p:cNvPr id="126" name="Rectangle 93">
              <a:extLst>
                <a:ext uri="{FF2B5EF4-FFF2-40B4-BE49-F238E27FC236}">
                  <a16:creationId xmlns:a16="http://schemas.microsoft.com/office/drawing/2014/main" id="{3D8757D9-78F2-FD43-A7A0-D2C4D82D0F3F}"/>
                </a:ext>
              </a:extLst>
            </p:cNvPr>
            <p:cNvSpPr>
              <a:spLocks noChangeArrowheads="1"/>
            </p:cNvSpPr>
            <p:nvPr/>
          </p:nvSpPr>
          <p:spPr bwMode="auto">
            <a:xfrm>
              <a:off x="2587172"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lang="en-US" altLang="en-US" sz="1000" dirty="0">
                  <a:latin typeface="Verdana" pitchFamily="34" charset="0"/>
                </a:rPr>
                <a:t>12</a:t>
              </a:r>
              <a:endParaRPr kumimoji="0" lang="en-US" altLang="en-US" sz="1000" b="0" i="0" u="none" strike="noStrike" cap="none" normalizeH="0" baseline="0" dirty="0">
                <a:ln>
                  <a:noFill/>
                </a:ln>
                <a:effectLst/>
                <a:latin typeface="Verdana" pitchFamily="34" charset="0"/>
              </a:endParaRP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effectLst/>
                <a:cs typeface="Arial" pitchFamily="34" charset="0"/>
              </a:endParaRPr>
            </a:p>
          </p:txBody>
        </p:sp>
        <p:sp>
          <p:nvSpPr>
            <p:cNvPr id="127" name="Rectangle 93">
              <a:extLst>
                <a:ext uri="{FF2B5EF4-FFF2-40B4-BE49-F238E27FC236}">
                  <a16:creationId xmlns:a16="http://schemas.microsoft.com/office/drawing/2014/main" id="{721DAED8-6388-3E44-955A-4E2E8F129A39}"/>
                </a:ext>
              </a:extLst>
            </p:cNvPr>
            <p:cNvSpPr>
              <a:spLocks noChangeArrowheads="1"/>
            </p:cNvSpPr>
            <p:nvPr/>
          </p:nvSpPr>
          <p:spPr bwMode="auto">
            <a:xfrm>
              <a:off x="4952449"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lang="en-US" altLang="en-US" sz="1000" dirty="0">
                  <a:latin typeface="Verdana" pitchFamily="34" charset="0"/>
                </a:rPr>
                <a:t>30</a:t>
              </a:r>
              <a:endParaRPr kumimoji="0" lang="en-US" altLang="en-US" sz="1000" b="0" i="0" u="none" strike="noStrike" cap="none" normalizeH="0" baseline="0" dirty="0">
                <a:ln>
                  <a:noFill/>
                </a:ln>
                <a:effectLst/>
                <a:latin typeface="Verdana" pitchFamily="34" charset="0"/>
              </a:endParaRP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effectLst/>
                <a:cs typeface="Arial" pitchFamily="34" charset="0"/>
              </a:endParaRPr>
            </a:p>
          </p:txBody>
        </p:sp>
      </p:grpSp>
      <p:sp>
        <p:nvSpPr>
          <p:cNvPr id="112" name="TextBox 111">
            <a:extLst>
              <a:ext uri="{FF2B5EF4-FFF2-40B4-BE49-F238E27FC236}">
                <a16:creationId xmlns:a16="http://schemas.microsoft.com/office/drawing/2014/main" id="{68208039-4A65-A242-947C-10C73CD321A0}"/>
              </a:ext>
            </a:extLst>
          </p:cNvPr>
          <p:cNvSpPr txBox="1"/>
          <p:nvPr/>
        </p:nvSpPr>
        <p:spPr>
          <a:xfrm rot="16200000">
            <a:off x="5134088" y="3110262"/>
            <a:ext cx="2309470" cy="232068"/>
          </a:xfrm>
          <a:prstGeom prst="rect">
            <a:avLst/>
          </a:prstGeom>
          <a:noFill/>
        </p:spPr>
        <p:txBody>
          <a:bodyPr wrap="square" lIns="0" tIns="0" rIns="0" bIns="0" rtlCol="0">
            <a:noAutofit/>
          </a:bodyPr>
          <a:lstStyle/>
          <a:p>
            <a:pPr algn="ctr"/>
            <a:r>
              <a:rPr lang="en-GB" sz="1050" dirty="0"/>
              <a:t>Patients with event (%)</a:t>
            </a:r>
          </a:p>
        </p:txBody>
      </p:sp>
      <p:sp>
        <p:nvSpPr>
          <p:cNvPr id="115" name="TextBox 114">
            <a:extLst>
              <a:ext uri="{FF2B5EF4-FFF2-40B4-BE49-F238E27FC236}">
                <a16:creationId xmlns:a16="http://schemas.microsoft.com/office/drawing/2014/main" id="{0911BD4F-9E8B-0C47-8BE8-49FDAA9F6F6A}"/>
              </a:ext>
            </a:extLst>
          </p:cNvPr>
          <p:cNvSpPr txBox="1"/>
          <p:nvPr/>
        </p:nvSpPr>
        <p:spPr>
          <a:xfrm>
            <a:off x="5799582" y="1237763"/>
            <a:ext cx="4814879" cy="402219"/>
          </a:xfrm>
          <a:prstGeom prst="rect">
            <a:avLst/>
          </a:prstGeom>
          <a:noFill/>
        </p:spPr>
        <p:txBody>
          <a:bodyPr wrap="square" rtlCol="0" anchor="ctr">
            <a:noAutofit/>
          </a:bodyPr>
          <a:lstStyle/>
          <a:p>
            <a:r>
              <a:rPr lang="en-GB" sz="1400" b="1" dirty="0"/>
              <a:t>Time to first PAH-related hospitalisation (SERAPHIN)</a:t>
            </a:r>
            <a:r>
              <a:rPr lang="en-GB" sz="1400" b="1" baseline="30000" dirty="0"/>
              <a:t>1</a:t>
            </a:r>
          </a:p>
        </p:txBody>
      </p:sp>
      <p:grpSp>
        <p:nvGrpSpPr>
          <p:cNvPr id="116" name="Group 115">
            <a:extLst>
              <a:ext uri="{FF2B5EF4-FFF2-40B4-BE49-F238E27FC236}">
                <a16:creationId xmlns:a16="http://schemas.microsoft.com/office/drawing/2014/main" id="{6ACA6235-B789-244A-B0D3-C86E8DF7A1F3}"/>
              </a:ext>
            </a:extLst>
          </p:cNvPr>
          <p:cNvGrpSpPr/>
          <p:nvPr/>
        </p:nvGrpSpPr>
        <p:grpSpPr>
          <a:xfrm>
            <a:off x="10395209" y="1413138"/>
            <a:ext cx="1282316" cy="1150118"/>
            <a:chOff x="6656267" y="4730097"/>
            <a:chExt cx="1282316" cy="1150118"/>
          </a:xfrm>
        </p:grpSpPr>
        <p:sp>
          <p:nvSpPr>
            <p:cNvPr id="122" name="Freeform 125">
              <a:extLst>
                <a:ext uri="{FF2B5EF4-FFF2-40B4-BE49-F238E27FC236}">
                  <a16:creationId xmlns:a16="http://schemas.microsoft.com/office/drawing/2014/main" id="{92833A18-CACA-E546-B610-B85F78D06EC4}"/>
                </a:ext>
              </a:extLst>
            </p:cNvPr>
            <p:cNvSpPr/>
            <p:nvPr/>
          </p:nvSpPr>
          <p:spPr>
            <a:xfrm>
              <a:off x="6829044" y="4730097"/>
              <a:ext cx="1109539" cy="1150118"/>
            </a:xfrm>
            <a:custGeom>
              <a:avLst/>
              <a:gdLst>
                <a:gd name="connsiteX0" fmla="*/ 0 w 1109539"/>
                <a:gd name="connsiteY0" fmla="*/ 0 h 1150118"/>
                <a:gd name="connsiteX1" fmla="*/ 1109539 w 1109539"/>
                <a:gd name="connsiteY1" fmla="*/ 0 h 1150118"/>
                <a:gd name="connsiteX2" fmla="*/ 1109539 w 1109539"/>
                <a:gd name="connsiteY2" fmla="*/ 870914 h 1150118"/>
                <a:gd name="connsiteX3" fmla="*/ 554770 w 1109539"/>
                <a:gd name="connsiteY3" fmla="*/ 1150118 h 1150118"/>
                <a:gd name="connsiteX4" fmla="*/ 0 w 1109539"/>
                <a:gd name="connsiteY4" fmla="*/ 870914 h 1150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39" h="1150118">
                  <a:moveTo>
                    <a:pt x="0" y="0"/>
                  </a:moveTo>
                  <a:lnTo>
                    <a:pt x="1109539" y="0"/>
                  </a:lnTo>
                  <a:lnTo>
                    <a:pt x="1109539" y="870914"/>
                  </a:lnTo>
                  <a:lnTo>
                    <a:pt x="554770" y="1150118"/>
                  </a:lnTo>
                  <a:lnTo>
                    <a:pt x="0" y="87091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1"/>
                  </a:solidFill>
                </a:rPr>
                <a:t>52%</a:t>
              </a:r>
            </a:p>
            <a:p>
              <a:pPr algn="ctr"/>
              <a:r>
                <a:rPr lang="en-GB" sz="1100" b="1" dirty="0">
                  <a:solidFill>
                    <a:schemeClr val="bg1"/>
                  </a:solidFill>
                </a:rPr>
                <a:t>Relative risk reduction</a:t>
              </a:r>
              <a:r>
                <a:rPr lang="en-GB" sz="1100" b="1" baseline="30000" dirty="0">
                  <a:solidFill>
                    <a:schemeClr val="bg1"/>
                  </a:solidFill>
                </a:rPr>
                <a:t>1</a:t>
              </a:r>
            </a:p>
          </p:txBody>
        </p:sp>
        <p:sp>
          <p:nvSpPr>
            <p:cNvPr id="123" name="Isosceles Triangle 69">
              <a:extLst>
                <a:ext uri="{FF2B5EF4-FFF2-40B4-BE49-F238E27FC236}">
                  <a16:creationId xmlns:a16="http://schemas.microsoft.com/office/drawing/2014/main" id="{12F545AA-50B5-BD47-AF18-980E14717D07}"/>
                </a:ext>
              </a:extLst>
            </p:cNvPr>
            <p:cNvSpPr/>
            <p:nvPr/>
          </p:nvSpPr>
          <p:spPr>
            <a:xfrm>
              <a:off x="6656267" y="4730097"/>
              <a:ext cx="172777" cy="221039"/>
            </a:xfrm>
            <a:prstGeom prst="triangle">
              <a:avLst>
                <a:gd name="adj" fmla="val 10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117" name="Rectangle 123">
            <a:extLst>
              <a:ext uri="{FF2B5EF4-FFF2-40B4-BE49-F238E27FC236}">
                <a16:creationId xmlns:a16="http://schemas.microsoft.com/office/drawing/2014/main" id="{09E46110-A08C-B84B-88A0-8915F93A7DF0}"/>
              </a:ext>
            </a:extLst>
          </p:cNvPr>
          <p:cNvSpPr>
            <a:spLocks noChangeArrowheads="1"/>
          </p:cNvSpPr>
          <p:nvPr/>
        </p:nvSpPr>
        <p:spPr bwMode="auto">
          <a:xfrm>
            <a:off x="6433071" y="4596007"/>
            <a:ext cx="4798299" cy="34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7200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defTabSz="914400" fontAlgn="base">
              <a:spcAft>
                <a:spcPts val="200"/>
              </a:spcAft>
            </a:pPr>
            <a:r>
              <a:rPr lang="en-US" altLang="en-US" sz="1050" dirty="0"/>
              <a:t>Months from treatment start</a:t>
            </a:r>
          </a:p>
        </p:txBody>
      </p:sp>
      <p:grpSp>
        <p:nvGrpSpPr>
          <p:cNvPr id="5" name="Group 4">
            <a:extLst>
              <a:ext uri="{FF2B5EF4-FFF2-40B4-BE49-F238E27FC236}">
                <a16:creationId xmlns:a16="http://schemas.microsoft.com/office/drawing/2014/main" id="{B01D2D83-4410-2443-A9D1-8596D8F30EDA}"/>
              </a:ext>
            </a:extLst>
          </p:cNvPr>
          <p:cNvGrpSpPr/>
          <p:nvPr/>
        </p:nvGrpSpPr>
        <p:grpSpPr>
          <a:xfrm>
            <a:off x="6172790" y="1967387"/>
            <a:ext cx="458216" cy="2518931"/>
            <a:chOff x="6172790" y="2688257"/>
            <a:chExt cx="458216" cy="1749875"/>
          </a:xfrm>
        </p:grpSpPr>
        <p:sp>
          <p:nvSpPr>
            <p:cNvPr id="128" name="Rectangle 93">
              <a:extLst>
                <a:ext uri="{FF2B5EF4-FFF2-40B4-BE49-F238E27FC236}">
                  <a16:creationId xmlns:a16="http://schemas.microsoft.com/office/drawing/2014/main" id="{1BFCF0C2-FE17-774E-806E-0E0A48F83587}"/>
                </a:ext>
              </a:extLst>
            </p:cNvPr>
            <p:cNvSpPr>
              <a:spLocks noChangeArrowheads="1"/>
            </p:cNvSpPr>
            <p:nvPr/>
          </p:nvSpPr>
          <p:spPr bwMode="auto">
            <a:xfrm>
              <a:off x="6172790" y="2688257"/>
              <a:ext cx="458216" cy="11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effectLst/>
                  <a:latin typeface="Verdana" pitchFamily="34" charset="0"/>
                  <a:cs typeface="Arial" pitchFamily="34" charset="0"/>
                </a:rPr>
                <a:t>60</a:t>
              </a:r>
              <a:endParaRPr kumimoji="0" lang="en-US" altLang="en-US" sz="1800" b="0" i="0" u="none" strike="noStrike" cap="none" normalizeH="0" baseline="0" dirty="0">
                <a:ln>
                  <a:noFill/>
                </a:ln>
                <a:effectLst/>
                <a:cs typeface="Arial" pitchFamily="34" charset="0"/>
              </a:endParaRPr>
            </a:p>
          </p:txBody>
        </p:sp>
        <p:sp>
          <p:nvSpPr>
            <p:cNvPr id="129" name="Rectangle 93">
              <a:extLst>
                <a:ext uri="{FF2B5EF4-FFF2-40B4-BE49-F238E27FC236}">
                  <a16:creationId xmlns:a16="http://schemas.microsoft.com/office/drawing/2014/main" id="{BAB44DEC-28FC-C548-A907-2052C9A9103E}"/>
                </a:ext>
              </a:extLst>
            </p:cNvPr>
            <p:cNvSpPr>
              <a:spLocks noChangeArrowheads="1"/>
            </p:cNvSpPr>
            <p:nvPr/>
          </p:nvSpPr>
          <p:spPr bwMode="auto">
            <a:xfrm>
              <a:off x="6399046" y="4324907"/>
              <a:ext cx="231959" cy="1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lang="en-US" altLang="en-US" sz="1000" dirty="0">
                  <a:latin typeface="Verdana" pitchFamily="34" charset="0"/>
                </a:rPr>
                <a:t>0</a:t>
              </a:r>
              <a:endParaRPr kumimoji="0" lang="en-US" altLang="en-US" sz="1800" b="0" i="0" u="none" strike="noStrike" cap="none" normalizeH="0" baseline="0" dirty="0">
                <a:ln>
                  <a:noFill/>
                </a:ln>
                <a:effectLst/>
              </a:endParaRPr>
            </a:p>
          </p:txBody>
        </p:sp>
        <p:sp>
          <p:nvSpPr>
            <p:cNvPr id="130" name="Rectangle 93">
              <a:extLst>
                <a:ext uri="{FF2B5EF4-FFF2-40B4-BE49-F238E27FC236}">
                  <a16:creationId xmlns:a16="http://schemas.microsoft.com/office/drawing/2014/main" id="{1D104A08-9DF8-334E-B780-40961C910164}"/>
                </a:ext>
              </a:extLst>
            </p:cNvPr>
            <p:cNvSpPr>
              <a:spLocks noChangeArrowheads="1"/>
            </p:cNvSpPr>
            <p:nvPr/>
          </p:nvSpPr>
          <p:spPr bwMode="auto">
            <a:xfrm>
              <a:off x="6399046" y="3241081"/>
              <a:ext cx="231959" cy="1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effectLst/>
                  <a:latin typeface="Verdana" pitchFamily="34" charset="0"/>
                  <a:cs typeface="Arial" pitchFamily="34" charset="0"/>
                </a:rPr>
                <a:t>40</a:t>
              </a:r>
              <a:endParaRPr kumimoji="0" lang="en-US" altLang="en-US" sz="1800" b="0" i="0" u="none" strike="noStrike" cap="none" normalizeH="0" baseline="0" dirty="0">
                <a:ln>
                  <a:noFill/>
                </a:ln>
                <a:effectLst/>
                <a:cs typeface="Arial" pitchFamily="34" charset="0"/>
              </a:endParaRPr>
            </a:p>
          </p:txBody>
        </p:sp>
        <p:sp>
          <p:nvSpPr>
            <p:cNvPr id="131" name="Rectangle 93">
              <a:extLst>
                <a:ext uri="{FF2B5EF4-FFF2-40B4-BE49-F238E27FC236}">
                  <a16:creationId xmlns:a16="http://schemas.microsoft.com/office/drawing/2014/main" id="{10B3F85D-6E0C-C741-AA6B-63EA8665FC32}"/>
                </a:ext>
              </a:extLst>
            </p:cNvPr>
            <p:cNvSpPr>
              <a:spLocks noChangeArrowheads="1"/>
            </p:cNvSpPr>
            <p:nvPr/>
          </p:nvSpPr>
          <p:spPr bwMode="auto">
            <a:xfrm>
              <a:off x="6399046" y="3512037"/>
              <a:ext cx="231959" cy="1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effectLst/>
                  <a:latin typeface="Verdana" pitchFamily="34" charset="0"/>
                  <a:cs typeface="Arial" pitchFamily="34" charset="0"/>
                </a:rPr>
                <a:t>30</a:t>
              </a:r>
              <a:endParaRPr kumimoji="0" lang="en-US" altLang="en-US" sz="1800" b="0" i="0" u="none" strike="noStrike" cap="none" normalizeH="0" baseline="0" dirty="0">
                <a:ln>
                  <a:noFill/>
                </a:ln>
                <a:effectLst/>
                <a:cs typeface="Arial" pitchFamily="34" charset="0"/>
              </a:endParaRPr>
            </a:p>
          </p:txBody>
        </p:sp>
        <p:sp>
          <p:nvSpPr>
            <p:cNvPr id="132" name="Rectangle 93">
              <a:extLst>
                <a:ext uri="{FF2B5EF4-FFF2-40B4-BE49-F238E27FC236}">
                  <a16:creationId xmlns:a16="http://schemas.microsoft.com/office/drawing/2014/main" id="{83127462-CA80-3E40-9286-66CA8F579E2D}"/>
                </a:ext>
              </a:extLst>
            </p:cNvPr>
            <p:cNvSpPr>
              <a:spLocks noChangeArrowheads="1"/>
            </p:cNvSpPr>
            <p:nvPr/>
          </p:nvSpPr>
          <p:spPr bwMode="auto">
            <a:xfrm>
              <a:off x="6399046" y="3782993"/>
              <a:ext cx="231959" cy="1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effectLst/>
                  <a:latin typeface="Verdana" pitchFamily="34" charset="0"/>
                  <a:cs typeface="Arial" pitchFamily="34" charset="0"/>
                </a:rPr>
                <a:t>20</a:t>
              </a:r>
              <a:endParaRPr kumimoji="0" lang="en-US" altLang="en-US" sz="1800" b="0" i="0" u="none" strike="noStrike" cap="none" normalizeH="0" baseline="0" dirty="0">
                <a:ln>
                  <a:noFill/>
                </a:ln>
                <a:effectLst/>
                <a:cs typeface="Arial" pitchFamily="34" charset="0"/>
              </a:endParaRPr>
            </a:p>
          </p:txBody>
        </p:sp>
        <p:sp>
          <p:nvSpPr>
            <p:cNvPr id="133" name="Rectangle 93">
              <a:extLst>
                <a:ext uri="{FF2B5EF4-FFF2-40B4-BE49-F238E27FC236}">
                  <a16:creationId xmlns:a16="http://schemas.microsoft.com/office/drawing/2014/main" id="{E539A7C1-D7CC-1B42-8628-F945E100217D}"/>
                </a:ext>
              </a:extLst>
            </p:cNvPr>
            <p:cNvSpPr>
              <a:spLocks noChangeArrowheads="1"/>
            </p:cNvSpPr>
            <p:nvPr/>
          </p:nvSpPr>
          <p:spPr bwMode="auto">
            <a:xfrm>
              <a:off x="6399046" y="4053949"/>
              <a:ext cx="231959" cy="1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effectLst/>
                  <a:latin typeface="Verdana" pitchFamily="34" charset="0"/>
                  <a:cs typeface="Arial" pitchFamily="34" charset="0"/>
                </a:rPr>
                <a:t>10</a:t>
              </a:r>
              <a:endParaRPr kumimoji="0" lang="en-US" altLang="en-US" sz="1800" b="0" i="0" u="none" strike="noStrike" cap="none" normalizeH="0" baseline="0" dirty="0">
                <a:ln>
                  <a:noFill/>
                </a:ln>
                <a:effectLst/>
                <a:cs typeface="Arial" pitchFamily="34" charset="0"/>
              </a:endParaRPr>
            </a:p>
          </p:txBody>
        </p:sp>
        <p:sp>
          <p:nvSpPr>
            <p:cNvPr id="151" name="Rectangle 93">
              <a:extLst>
                <a:ext uri="{FF2B5EF4-FFF2-40B4-BE49-F238E27FC236}">
                  <a16:creationId xmlns:a16="http://schemas.microsoft.com/office/drawing/2014/main" id="{CF54DA69-DC85-CE4D-9474-F23F44AD0F48}"/>
                </a:ext>
              </a:extLst>
            </p:cNvPr>
            <p:cNvSpPr>
              <a:spLocks noChangeArrowheads="1"/>
            </p:cNvSpPr>
            <p:nvPr/>
          </p:nvSpPr>
          <p:spPr bwMode="auto">
            <a:xfrm>
              <a:off x="6172790" y="2964669"/>
              <a:ext cx="458216" cy="11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000" b="0" i="0" u="none" strike="noStrike" cap="none" normalizeH="0" baseline="0" dirty="0">
                  <a:ln>
                    <a:noFill/>
                  </a:ln>
                  <a:effectLst/>
                  <a:latin typeface="Verdana" pitchFamily="34" charset="0"/>
                  <a:cs typeface="Arial" pitchFamily="34" charset="0"/>
                </a:rPr>
                <a:t>50</a:t>
              </a:r>
              <a:endParaRPr kumimoji="0" lang="en-US" altLang="en-US" sz="1800" b="0" i="0" u="none" strike="noStrike" cap="none" normalizeH="0" baseline="0" dirty="0">
                <a:ln>
                  <a:noFill/>
                </a:ln>
                <a:effectLst/>
                <a:cs typeface="Arial" pitchFamily="34" charset="0"/>
              </a:endParaRPr>
            </a:p>
          </p:txBody>
        </p:sp>
      </p:grpSp>
      <p:sp>
        <p:nvSpPr>
          <p:cNvPr id="152" name="Rectangle 93">
            <a:extLst>
              <a:ext uri="{FF2B5EF4-FFF2-40B4-BE49-F238E27FC236}">
                <a16:creationId xmlns:a16="http://schemas.microsoft.com/office/drawing/2014/main" id="{77DBDD3D-A6E6-7541-A760-5479185941A8}"/>
              </a:ext>
            </a:extLst>
          </p:cNvPr>
          <p:cNvSpPr>
            <a:spLocks noChangeArrowheads="1"/>
          </p:cNvSpPr>
          <p:nvPr/>
        </p:nvSpPr>
        <p:spPr bwMode="auto">
          <a:xfrm>
            <a:off x="7337268" y="4486318"/>
            <a:ext cx="231959" cy="18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lang="en-US" altLang="en-US" sz="1000" dirty="0">
                <a:solidFill>
                  <a:schemeClr val="tx1">
                    <a:lumMod val="65000"/>
                    <a:lumOff val="35000"/>
                  </a:schemeClr>
                </a:solidFill>
                <a:latin typeface="Verdana" pitchFamily="34" charset="0"/>
              </a:rPr>
              <a:t>6</a:t>
            </a:r>
            <a:endPar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endParaRP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sp>
        <p:nvSpPr>
          <p:cNvPr id="153" name="Rectangle 93">
            <a:extLst>
              <a:ext uri="{FF2B5EF4-FFF2-40B4-BE49-F238E27FC236}">
                <a16:creationId xmlns:a16="http://schemas.microsoft.com/office/drawing/2014/main" id="{7B2544FA-37E8-2C49-BE88-E49EDDA73F81}"/>
              </a:ext>
            </a:extLst>
          </p:cNvPr>
          <p:cNvSpPr>
            <a:spLocks noChangeArrowheads="1"/>
          </p:cNvSpPr>
          <p:nvPr/>
        </p:nvSpPr>
        <p:spPr bwMode="auto">
          <a:xfrm>
            <a:off x="8691587" y="4486318"/>
            <a:ext cx="231959" cy="18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lang="en-US" altLang="en-US" sz="1000" dirty="0">
                <a:solidFill>
                  <a:schemeClr val="tx1">
                    <a:lumMod val="65000"/>
                    <a:lumOff val="35000"/>
                  </a:schemeClr>
                </a:solidFill>
                <a:latin typeface="Verdana" pitchFamily="34" charset="0"/>
              </a:rPr>
              <a:t>18</a:t>
            </a:r>
            <a:endPar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endParaRP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sp>
        <p:nvSpPr>
          <p:cNvPr id="154" name="Rectangle 93">
            <a:extLst>
              <a:ext uri="{FF2B5EF4-FFF2-40B4-BE49-F238E27FC236}">
                <a16:creationId xmlns:a16="http://schemas.microsoft.com/office/drawing/2014/main" id="{F60C4587-E2BC-8746-8743-EF137F8752E3}"/>
              </a:ext>
            </a:extLst>
          </p:cNvPr>
          <p:cNvSpPr>
            <a:spLocks noChangeArrowheads="1"/>
          </p:cNvSpPr>
          <p:nvPr/>
        </p:nvSpPr>
        <p:spPr bwMode="auto">
          <a:xfrm>
            <a:off x="9360049" y="4486318"/>
            <a:ext cx="231959" cy="18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lang="en-US" altLang="en-US" sz="1000" dirty="0">
                <a:solidFill>
                  <a:schemeClr val="tx1">
                    <a:lumMod val="65000"/>
                    <a:lumOff val="35000"/>
                  </a:schemeClr>
                </a:solidFill>
                <a:latin typeface="Verdana" pitchFamily="34" charset="0"/>
              </a:rPr>
              <a:t>24</a:t>
            </a:r>
            <a:endParaRPr kumimoji="0" lang="en-US" altLang="en-US" sz="1000" b="0" i="0" u="none" strike="noStrike" cap="none" normalizeH="0" baseline="0" dirty="0">
              <a:ln>
                <a:noFill/>
              </a:ln>
              <a:solidFill>
                <a:schemeClr val="tx1">
                  <a:lumMod val="65000"/>
                  <a:lumOff val="35000"/>
                </a:schemeClr>
              </a:solidFill>
              <a:effectLst/>
              <a:latin typeface="Verdana" pitchFamily="34" charset="0"/>
              <a:cs typeface="Arial" pitchFamily="34" charset="0"/>
            </a:endParaRPr>
          </a:p>
          <a:p>
            <a:pPr marL="0" marR="0" lvl="0" indent="0" algn="ctr" defTabSz="914400" rtl="0" eaLnBrk="1" fontAlgn="base" latinLnBrk="0" hangingPunct="1">
              <a:spcBef>
                <a:spcPts val="0"/>
              </a:spcBef>
              <a:spcAft>
                <a:spcPct val="0"/>
              </a:spcAft>
              <a:buClrTx/>
              <a:buSzTx/>
              <a:buFontTx/>
              <a:buNone/>
              <a:tabLst/>
            </a:pPr>
            <a:endParaRPr kumimoji="0" lang="en-US" altLang="en-US" sz="1800" b="0" i="0" u="none" strike="noStrike" cap="none" normalizeH="0" baseline="0" dirty="0">
              <a:ln>
                <a:noFill/>
              </a:ln>
              <a:solidFill>
                <a:schemeClr val="tx1">
                  <a:lumMod val="65000"/>
                  <a:lumOff val="35000"/>
                </a:schemeClr>
              </a:solidFill>
              <a:effectLst/>
              <a:cs typeface="Arial" pitchFamily="34" charset="0"/>
            </a:endParaRPr>
          </a:p>
        </p:txBody>
      </p:sp>
      <p:sp>
        <p:nvSpPr>
          <p:cNvPr id="155" name="TextBox 154">
            <a:extLst>
              <a:ext uri="{FF2B5EF4-FFF2-40B4-BE49-F238E27FC236}">
                <a16:creationId xmlns:a16="http://schemas.microsoft.com/office/drawing/2014/main" id="{5F5F4640-7EC4-9C44-A51D-A1CB3B528692}"/>
              </a:ext>
            </a:extLst>
          </p:cNvPr>
          <p:cNvSpPr txBox="1"/>
          <p:nvPr/>
        </p:nvSpPr>
        <p:spPr>
          <a:xfrm>
            <a:off x="8460381" y="4146911"/>
            <a:ext cx="2428731" cy="246221"/>
          </a:xfrm>
          <a:prstGeom prst="rect">
            <a:avLst/>
          </a:prstGeom>
          <a:noFill/>
          <a:ln>
            <a:noFill/>
          </a:ln>
        </p:spPr>
        <p:txBody>
          <a:bodyPr wrap="square" rtlCol="0">
            <a:spAutoFit/>
          </a:bodyPr>
          <a:lstStyle/>
          <a:p>
            <a:pPr algn="ctr"/>
            <a:r>
              <a:rPr lang="it-IT" sz="1000" dirty="0"/>
              <a:t>HR 0.48 (95% CI; 0.34, 0.70; p&lt;0.0001)</a:t>
            </a:r>
          </a:p>
        </p:txBody>
      </p:sp>
      <p:cxnSp>
        <p:nvCxnSpPr>
          <p:cNvPr id="156" name="Straight Connector 155">
            <a:extLst>
              <a:ext uri="{FF2B5EF4-FFF2-40B4-BE49-F238E27FC236}">
                <a16:creationId xmlns:a16="http://schemas.microsoft.com/office/drawing/2014/main" id="{B5635D47-C8A8-984E-A2DB-8CA6CDB34778}"/>
              </a:ext>
            </a:extLst>
          </p:cNvPr>
          <p:cNvCxnSpPr/>
          <p:nvPr/>
        </p:nvCxnSpPr>
        <p:spPr>
          <a:xfrm>
            <a:off x="6967784" y="2288521"/>
            <a:ext cx="199534" cy="0"/>
          </a:xfrm>
          <a:prstGeom prst="line">
            <a:avLst/>
          </a:prstGeom>
          <a:noFill/>
          <a:ln w="28575" cap="flat">
            <a:solidFill>
              <a:srgbClr val="7B85BD"/>
            </a:solidFill>
            <a:prstDash val="solid"/>
            <a:miter lim="800000"/>
            <a:headEnd/>
            <a:tailEnd/>
          </a:ln>
        </p:spPr>
      </p:cxnSp>
      <p:sp>
        <p:nvSpPr>
          <p:cNvPr id="157" name="TextBox 156">
            <a:extLst>
              <a:ext uri="{FF2B5EF4-FFF2-40B4-BE49-F238E27FC236}">
                <a16:creationId xmlns:a16="http://schemas.microsoft.com/office/drawing/2014/main" id="{78A68BDA-7DD3-434C-8993-4D5D79F0100D}"/>
              </a:ext>
            </a:extLst>
          </p:cNvPr>
          <p:cNvSpPr txBox="1"/>
          <p:nvPr/>
        </p:nvSpPr>
        <p:spPr>
          <a:xfrm>
            <a:off x="7169934" y="2203419"/>
            <a:ext cx="1368363" cy="153888"/>
          </a:xfrm>
          <a:prstGeom prst="rect">
            <a:avLst/>
          </a:prstGeom>
          <a:noFill/>
        </p:spPr>
        <p:txBody>
          <a:bodyPr wrap="square" lIns="108000" tIns="0" rIns="0" bIns="0" rtlCol="0">
            <a:spAutoFit/>
          </a:bodyPr>
          <a:lstStyle/>
          <a:p>
            <a:r>
              <a:rPr lang="en-GB" sz="1000" dirty="0">
                <a:solidFill>
                  <a:srgbClr val="7B85BD"/>
                </a:solidFill>
              </a:rPr>
              <a:t>MACITENTANI</a:t>
            </a:r>
            <a:endParaRPr lang="en-GB" sz="1000" baseline="30000" dirty="0">
              <a:solidFill>
                <a:srgbClr val="7B85BD"/>
              </a:solidFill>
            </a:endParaRPr>
          </a:p>
        </p:txBody>
      </p:sp>
      <p:cxnSp>
        <p:nvCxnSpPr>
          <p:cNvPr id="160" name="Straight Connector 159">
            <a:extLst>
              <a:ext uri="{FF2B5EF4-FFF2-40B4-BE49-F238E27FC236}">
                <a16:creationId xmlns:a16="http://schemas.microsoft.com/office/drawing/2014/main" id="{63C0B5A7-B17C-5B4F-A79E-46A2218A004B}"/>
              </a:ext>
            </a:extLst>
          </p:cNvPr>
          <p:cNvCxnSpPr/>
          <p:nvPr/>
        </p:nvCxnSpPr>
        <p:spPr>
          <a:xfrm>
            <a:off x="6967784" y="2094974"/>
            <a:ext cx="199534" cy="0"/>
          </a:xfrm>
          <a:prstGeom prst="line">
            <a:avLst/>
          </a:prstGeom>
          <a:noFill/>
          <a:ln w="28575" cap="flat">
            <a:solidFill>
              <a:schemeClr val="tx2">
                <a:lumMod val="50000"/>
              </a:schemeClr>
            </a:solidFill>
            <a:prstDash val="solid"/>
            <a:miter lim="800000"/>
            <a:headEnd/>
            <a:tailEnd/>
          </a:ln>
        </p:spPr>
      </p:cxnSp>
      <p:sp>
        <p:nvSpPr>
          <p:cNvPr id="183" name="TextBox 182">
            <a:extLst>
              <a:ext uri="{FF2B5EF4-FFF2-40B4-BE49-F238E27FC236}">
                <a16:creationId xmlns:a16="http://schemas.microsoft.com/office/drawing/2014/main" id="{A0E8702B-AE95-4E46-AC2C-B36B15DD005A}"/>
              </a:ext>
            </a:extLst>
          </p:cNvPr>
          <p:cNvSpPr txBox="1"/>
          <p:nvPr/>
        </p:nvSpPr>
        <p:spPr>
          <a:xfrm>
            <a:off x="7169934" y="2009872"/>
            <a:ext cx="1368363" cy="153888"/>
          </a:xfrm>
          <a:prstGeom prst="rect">
            <a:avLst/>
          </a:prstGeom>
          <a:noFill/>
        </p:spPr>
        <p:txBody>
          <a:bodyPr wrap="square" lIns="108000" tIns="0" rIns="0" bIns="0" rtlCol="0">
            <a:spAutoFit/>
          </a:bodyPr>
          <a:lstStyle/>
          <a:p>
            <a:r>
              <a:rPr lang="en-GB" sz="1000" dirty="0">
                <a:solidFill>
                  <a:schemeClr val="tx2">
                    <a:lumMod val="50000"/>
                  </a:schemeClr>
                </a:solidFill>
              </a:rPr>
              <a:t>Placebo</a:t>
            </a:r>
          </a:p>
        </p:txBody>
      </p:sp>
      <p:sp>
        <p:nvSpPr>
          <p:cNvPr id="6" name="AutoShape 3"/>
          <p:cNvSpPr>
            <a:spLocks noChangeAspect="1" noChangeArrowheads="1" noTextEdit="1"/>
          </p:cNvSpPr>
          <p:nvPr/>
        </p:nvSpPr>
        <p:spPr bwMode="auto">
          <a:xfrm>
            <a:off x="6737350" y="2779713"/>
            <a:ext cx="4125913"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5"/>
          <p:cNvSpPr>
            <a:spLocks/>
          </p:cNvSpPr>
          <p:nvPr/>
        </p:nvSpPr>
        <p:spPr bwMode="auto">
          <a:xfrm>
            <a:off x="6759575" y="2779713"/>
            <a:ext cx="4092575" cy="1633537"/>
          </a:xfrm>
          <a:custGeom>
            <a:avLst/>
            <a:gdLst>
              <a:gd name="T0" fmla="*/ 4 w 2578"/>
              <a:gd name="T1" fmla="*/ 1014 h 1029"/>
              <a:gd name="T2" fmla="*/ 11 w 2578"/>
              <a:gd name="T3" fmla="*/ 985 h 1029"/>
              <a:gd name="T4" fmla="*/ 42 w 2578"/>
              <a:gd name="T5" fmla="*/ 978 h 1029"/>
              <a:gd name="T6" fmla="*/ 53 w 2578"/>
              <a:gd name="T7" fmla="*/ 936 h 1029"/>
              <a:gd name="T8" fmla="*/ 63 w 2578"/>
              <a:gd name="T9" fmla="*/ 926 h 1029"/>
              <a:gd name="T10" fmla="*/ 81 w 2578"/>
              <a:gd name="T11" fmla="*/ 906 h 1029"/>
              <a:gd name="T12" fmla="*/ 123 w 2578"/>
              <a:gd name="T13" fmla="*/ 899 h 1029"/>
              <a:gd name="T14" fmla="*/ 130 w 2578"/>
              <a:gd name="T15" fmla="*/ 860 h 1029"/>
              <a:gd name="T16" fmla="*/ 148 w 2578"/>
              <a:gd name="T17" fmla="*/ 847 h 1029"/>
              <a:gd name="T18" fmla="*/ 158 w 2578"/>
              <a:gd name="T19" fmla="*/ 828 h 1029"/>
              <a:gd name="T20" fmla="*/ 229 w 2578"/>
              <a:gd name="T21" fmla="*/ 818 h 1029"/>
              <a:gd name="T22" fmla="*/ 243 w 2578"/>
              <a:gd name="T23" fmla="*/ 788 h 1029"/>
              <a:gd name="T24" fmla="*/ 271 w 2578"/>
              <a:gd name="T25" fmla="*/ 776 h 1029"/>
              <a:gd name="T26" fmla="*/ 278 w 2578"/>
              <a:gd name="T27" fmla="*/ 747 h 1029"/>
              <a:gd name="T28" fmla="*/ 355 w 2578"/>
              <a:gd name="T29" fmla="*/ 734 h 1029"/>
              <a:gd name="T30" fmla="*/ 394 w 2578"/>
              <a:gd name="T31" fmla="*/ 712 h 1029"/>
              <a:gd name="T32" fmla="*/ 426 w 2578"/>
              <a:gd name="T33" fmla="*/ 700 h 1029"/>
              <a:gd name="T34" fmla="*/ 482 w 2578"/>
              <a:gd name="T35" fmla="*/ 678 h 1029"/>
              <a:gd name="T36" fmla="*/ 524 w 2578"/>
              <a:gd name="T37" fmla="*/ 666 h 1029"/>
              <a:gd name="T38" fmla="*/ 573 w 2578"/>
              <a:gd name="T39" fmla="*/ 646 h 1029"/>
              <a:gd name="T40" fmla="*/ 591 w 2578"/>
              <a:gd name="T41" fmla="*/ 634 h 1029"/>
              <a:gd name="T42" fmla="*/ 616 w 2578"/>
              <a:gd name="T43" fmla="*/ 599 h 1029"/>
              <a:gd name="T44" fmla="*/ 658 w 2578"/>
              <a:gd name="T45" fmla="*/ 587 h 1029"/>
              <a:gd name="T46" fmla="*/ 665 w 2578"/>
              <a:gd name="T47" fmla="*/ 565 h 1029"/>
              <a:gd name="T48" fmla="*/ 732 w 2578"/>
              <a:gd name="T49" fmla="*/ 553 h 1029"/>
              <a:gd name="T50" fmla="*/ 760 w 2578"/>
              <a:gd name="T51" fmla="*/ 533 h 1029"/>
              <a:gd name="T52" fmla="*/ 798 w 2578"/>
              <a:gd name="T53" fmla="*/ 518 h 1029"/>
              <a:gd name="T54" fmla="*/ 809 w 2578"/>
              <a:gd name="T55" fmla="*/ 496 h 1029"/>
              <a:gd name="T56" fmla="*/ 876 w 2578"/>
              <a:gd name="T57" fmla="*/ 484 h 1029"/>
              <a:gd name="T58" fmla="*/ 904 w 2578"/>
              <a:gd name="T59" fmla="*/ 459 h 1029"/>
              <a:gd name="T60" fmla="*/ 929 w 2578"/>
              <a:gd name="T61" fmla="*/ 450 h 1029"/>
              <a:gd name="T62" fmla="*/ 974 w 2578"/>
              <a:gd name="T63" fmla="*/ 425 h 1029"/>
              <a:gd name="T64" fmla="*/ 999 w 2578"/>
              <a:gd name="T65" fmla="*/ 398 h 1029"/>
              <a:gd name="T66" fmla="*/ 1034 w 2578"/>
              <a:gd name="T67" fmla="*/ 371 h 1029"/>
              <a:gd name="T68" fmla="*/ 1083 w 2578"/>
              <a:gd name="T69" fmla="*/ 361 h 1029"/>
              <a:gd name="T70" fmla="*/ 1129 w 2578"/>
              <a:gd name="T71" fmla="*/ 322 h 1029"/>
              <a:gd name="T72" fmla="*/ 1660 w 2578"/>
              <a:gd name="T73" fmla="*/ 310 h 1029"/>
              <a:gd name="T74" fmla="*/ 1678 w 2578"/>
              <a:gd name="T75" fmla="*/ 285 h 1029"/>
              <a:gd name="T76" fmla="*/ 1734 w 2578"/>
              <a:gd name="T77" fmla="*/ 273 h 1029"/>
              <a:gd name="T78" fmla="*/ 1804 w 2578"/>
              <a:gd name="T79" fmla="*/ 243 h 1029"/>
              <a:gd name="T80" fmla="*/ 1920 w 2578"/>
              <a:gd name="T81" fmla="*/ 226 h 1029"/>
              <a:gd name="T82" fmla="*/ 1938 w 2578"/>
              <a:gd name="T83" fmla="*/ 197 h 1029"/>
              <a:gd name="T84" fmla="*/ 2029 w 2578"/>
              <a:gd name="T85" fmla="*/ 177 h 1029"/>
              <a:gd name="T86" fmla="*/ 2233 w 2578"/>
              <a:gd name="T87" fmla="*/ 125 h 1029"/>
              <a:gd name="T88" fmla="*/ 2374 w 2578"/>
              <a:gd name="T89" fmla="*/ 96 h 1029"/>
              <a:gd name="T90" fmla="*/ 2578 w 2578"/>
              <a:gd name="T91"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8" h="1029">
                <a:moveTo>
                  <a:pt x="0" y="1029"/>
                </a:moveTo>
                <a:lnTo>
                  <a:pt x="0" y="1014"/>
                </a:lnTo>
                <a:lnTo>
                  <a:pt x="4" y="1014"/>
                </a:lnTo>
                <a:lnTo>
                  <a:pt x="4" y="1005"/>
                </a:lnTo>
                <a:lnTo>
                  <a:pt x="11" y="1005"/>
                </a:lnTo>
                <a:lnTo>
                  <a:pt x="11" y="985"/>
                </a:lnTo>
                <a:lnTo>
                  <a:pt x="28" y="985"/>
                </a:lnTo>
                <a:lnTo>
                  <a:pt x="28" y="978"/>
                </a:lnTo>
                <a:lnTo>
                  <a:pt x="42" y="978"/>
                </a:lnTo>
                <a:lnTo>
                  <a:pt x="42" y="955"/>
                </a:lnTo>
                <a:lnTo>
                  <a:pt x="53" y="955"/>
                </a:lnTo>
                <a:lnTo>
                  <a:pt x="53" y="936"/>
                </a:lnTo>
                <a:lnTo>
                  <a:pt x="56" y="936"/>
                </a:lnTo>
                <a:lnTo>
                  <a:pt x="56" y="926"/>
                </a:lnTo>
                <a:lnTo>
                  <a:pt x="63" y="926"/>
                </a:lnTo>
                <a:lnTo>
                  <a:pt x="63" y="919"/>
                </a:lnTo>
                <a:lnTo>
                  <a:pt x="81" y="919"/>
                </a:lnTo>
                <a:lnTo>
                  <a:pt x="81" y="906"/>
                </a:lnTo>
                <a:lnTo>
                  <a:pt x="116" y="906"/>
                </a:lnTo>
                <a:lnTo>
                  <a:pt x="116" y="899"/>
                </a:lnTo>
                <a:lnTo>
                  <a:pt x="123" y="899"/>
                </a:lnTo>
                <a:lnTo>
                  <a:pt x="123" y="869"/>
                </a:lnTo>
                <a:lnTo>
                  <a:pt x="130" y="869"/>
                </a:lnTo>
                <a:lnTo>
                  <a:pt x="130" y="860"/>
                </a:lnTo>
                <a:lnTo>
                  <a:pt x="141" y="860"/>
                </a:lnTo>
                <a:lnTo>
                  <a:pt x="141" y="847"/>
                </a:lnTo>
                <a:lnTo>
                  <a:pt x="148" y="847"/>
                </a:lnTo>
                <a:lnTo>
                  <a:pt x="148" y="840"/>
                </a:lnTo>
                <a:lnTo>
                  <a:pt x="158" y="840"/>
                </a:lnTo>
                <a:lnTo>
                  <a:pt x="158" y="828"/>
                </a:lnTo>
                <a:lnTo>
                  <a:pt x="193" y="828"/>
                </a:lnTo>
                <a:lnTo>
                  <a:pt x="193" y="818"/>
                </a:lnTo>
                <a:lnTo>
                  <a:pt x="229" y="818"/>
                </a:lnTo>
                <a:lnTo>
                  <a:pt x="229" y="798"/>
                </a:lnTo>
                <a:lnTo>
                  <a:pt x="243" y="798"/>
                </a:lnTo>
                <a:lnTo>
                  <a:pt x="243" y="788"/>
                </a:lnTo>
                <a:lnTo>
                  <a:pt x="264" y="788"/>
                </a:lnTo>
                <a:lnTo>
                  <a:pt x="264" y="776"/>
                </a:lnTo>
                <a:lnTo>
                  <a:pt x="271" y="776"/>
                </a:lnTo>
                <a:lnTo>
                  <a:pt x="271" y="769"/>
                </a:lnTo>
                <a:lnTo>
                  <a:pt x="278" y="769"/>
                </a:lnTo>
                <a:lnTo>
                  <a:pt x="278" y="747"/>
                </a:lnTo>
                <a:lnTo>
                  <a:pt x="317" y="747"/>
                </a:lnTo>
                <a:lnTo>
                  <a:pt x="317" y="734"/>
                </a:lnTo>
                <a:lnTo>
                  <a:pt x="355" y="734"/>
                </a:lnTo>
                <a:lnTo>
                  <a:pt x="355" y="720"/>
                </a:lnTo>
                <a:lnTo>
                  <a:pt x="394" y="720"/>
                </a:lnTo>
                <a:lnTo>
                  <a:pt x="394" y="712"/>
                </a:lnTo>
                <a:lnTo>
                  <a:pt x="419" y="712"/>
                </a:lnTo>
                <a:lnTo>
                  <a:pt x="419" y="700"/>
                </a:lnTo>
                <a:lnTo>
                  <a:pt x="426" y="700"/>
                </a:lnTo>
                <a:lnTo>
                  <a:pt x="426" y="693"/>
                </a:lnTo>
                <a:lnTo>
                  <a:pt x="482" y="693"/>
                </a:lnTo>
                <a:lnTo>
                  <a:pt x="482" y="678"/>
                </a:lnTo>
                <a:lnTo>
                  <a:pt x="496" y="678"/>
                </a:lnTo>
                <a:lnTo>
                  <a:pt x="496" y="666"/>
                </a:lnTo>
                <a:lnTo>
                  <a:pt x="524" y="666"/>
                </a:lnTo>
                <a:lnTo>
                  <a:pt x="524" y="658"/>
                </a:lnTo>
                <a:lnTo>
                  <a:pt x="573" y="658"/>
                </a:lnTo>
                <a:lnTo>
                  <a:pt x="573" y="646"/>
                </a:lnTo>
                <a:lnTo>
                  <a:pt x="577" y="646"/>
                </a:lnTo>
                <a:lnTo>
                  <a:pt x="577" y="634"/>
                </a:lnTo>
                <a:lnTo>
                  <a:pt x="591" y="634"/>
                </a:lnTo>
                <a:lnTo>
                  <a:pt x="591" y="614"/>
                </a:lnTo>
                <a:lnTo>
                  <a:pt x="616" y="614"/>
                </a:lnTo>
                <a:lnTo>
                  <a:pt x="616" y="599"/>
                </a:lnTo>
                <a:lnTo>
                  <a:pt x="651" y="599"/>
                </a:lnTo>
                <a:lnTo>
                  <a:pt x="651" y="587"/>
                </a:lnTo>
                <a:lnTo>
                  <a:pt x="658" y="587"/>
                </a:lnTo>
                <a:lnTo>
                  <a:pt x="658" y="580"/>
                </a:lnTo>
                <a:lnTo>
                  <a:pt x="665" y="580"/>
                </a:lnTo>
                <a:lnTo>
                  <a:pt x="665" y="565"/>
                </a:lnTo>
                <a:lnTo>
                  <a:pt x="668" y="565"/>
                </a:lnTo>
                <a:lnTo>
                  <a:pt x="668" y="553"/>
                </a:lnTo>
                <a:lnTo>
                  <a:pt x="732" y="553"/>
                </a:lnTo>
                <a:lnTo>
                  <a:pt x="732" y="540"/>
                </a:lnTo>
                <a:lnTo>
                  <a:pt x="760" y="540"/>
                </a:lnTo>
                <a:lnTo>
                  <a:pt x="760" y="533"/>
                </a:lnTo>
                <a:lnTo>
                  <a:pt x="788" y="533"/>
                </a:lnTo>
                <a:lnTo>
                  <a:pt x="788" y="518"/>
                </a:lnTo>
                <a:lnTo>
                  <a:pt x="798" y="518"/>
                </a:lnTo>
                <a:lnTo>
                  <a:pt x="798" y="508"/>
                </a:lnTo>
                <a:lnTo>
                  <a:pt x="809" y="508"/>
                </a:lnTo>
                <a:lnTo>
                  <a:pt x="809" y="496"/>
                </a:lnTo>
                <a:lnTo>
                  <a:pt x="869" y="496"/>
                </a:lnTo>
                <a:lnTo>
                  <a:pt x="869" y="484"/>
                </a:lnTo>
                <a:lnTo>
                  <a:pt x="876" y="484"/>
                </a:lnTo>
                <a:lnTo>
                  <a:pt x="876" y="474"/>
                </a:lnTo>
                <a:lnTo>
                  <a:pt x="904" y="474"/>
                </a:lnTo>
                <a:lnTo>
                  <a:pt x="904" y="459"/>
                </a:lnTo>
                <a:lnTo>
                  <a:pt x="911" y="459"/>
                </a:lnTo>
                <a:lnTo>
                  <a:pt x="911" y="450"/>
                </a:lnTo>
                <a:lnTo>
                  <a:pt x="929" y="450"/>
                </a:lnTo>
                <a:lnTo>
                  <a:pt x="929" y="435"/>
                </a:lnTo>
                <a:lnTo>
                  <a:pt x="974" y="435"/>
                </a:lnTo>
                <a:lnTo>
                  <a:pt x="974" y="425"/>
                </a:lnTo>
                <a:lnTo>
                  <a:pt x="981" y="425"/>
                </a:lnTo>
                <a:lnTo>
                  <a:pt x="981" y="398"/>
                </a:lnTo>
                <a:lnTo>
                  <a:pt x="999" y="398"/>
                </a:lnTo>
                <a:lnTo>
                  <a:pt x="999" y="386"/>
                </a:lnTo>
                <a:lnTo>
                  <a:pt x="1034" y="386"/>
                </a:lnTo>
                <a:lnTo>
                  <a:pt x="1034" y="371"/>
                </a:lnTo>
                <a:lnTo>
                  <a:pt x="1048" y="371"/>
                </a:lnTo>
                <a:lnTo>
                  <a:pt x="1048" y="361"/>
                </a:lnTo>
                <a:lnTo>
                  <a:pt x="1083" y="361"/>
                </a:lnTo>
                <a:lnTo>
                  <a:pt x="1083" y="337"/>
                </a:lnTo>
                <a:lnTo>
                  <a:pt x="1129" y="337"/>
                </a:lnTo>
                <a:lnTo>
                  <a:pt x="1129" y="322"/>
                </a:lnTo>
                <a:lnTo>
                  <a:pt x="1242" y="322"/>
                </a:lnTo>
                <a:lnTo>
                  <a:pt x="1242" y="310"/>
                </a:lnTo>
                <a:lnTo>
                  <a:pt x="1660" y="310"/>
                </a:lnTo>
                <a:lnTo>
                  <a:pt x="1660" y="297"/>
                </a:lnTo>
                <a:lnTo>
                  <a:pt x="1678" y="297"/>
                </a:lnTo>
                <a:lnTo>
                  <a:pt x="1678" y="285"/>
                </a:lnTo>
                <a:lnTo>
                  <a:pt x="1720" y="285"/>
                </a:lnTo>
                <a:lnTo>
                  <a:pt x="1720" y="273"/>
                </a:lnTo>
                <a:lnTo>
                  <a:pt x="1734" y="273"/>
                </a:lnTo>
                <a:lnTo>
                  <a:pt x="1734" y="258"/>
                </a:lnTo>
                <a:lnTo>
                  <a:pt x="1804" y="258"/>
                </a:lnTo>
                <a:lnTo>
                  <a:pt x="1804" y="243"/>
                </a:lnTo>
                <a:lnTo>
                  <a:pt x="1903" y="243"/>
                </a:lnTo>
                <a:lnTo>
                  <a:pt x="1903" y="226"/>
                </a:lnTo>
                <a:lnTo>
                  <a:pt x="1920" y="226"/>
                </a:lnTo>
                <a:lnTo>
                  <a:pt x="1920" y="214"/>
                </a:lnTo>
                <a:lnTo>
                  <a:pt x="1938" y="214"/>
                </a:lnTo>
                <a:lnTo>
                  <a:pt x="1938" y="197"/>
                </a:lnTo>
                <a:lnTo>
                  <a:pt x="1987" y="197"/>
                </a:lnTo>
                <a:lnTo>
                  <a:pt x="1987" y="177"/>
                </a:lnTo>
                <a:lnTo>
                  <a:pt x="2029" y="177"/>
                </a:lnTo>
                <a:lnTo>
                  <a:pt x="2029" y="160"/>
                </a:lnTo>
                <a:lnTo>
                  <a:pt x="2233" y="160"/>
                </a:lnTo>
                <a:lnTo>
                  <a:pt x="2233" y="125"/>
                </a:lnTo>
                <a:lnTo>
                  <a:pt x="2268" y="125"/>
                </a:lnTo>
                <a:lnTo>
                  <a:pt x="2268" y="96"/>
                </a:lnTo>
                <a:lnTo>
                  <a:pt x="2374" y="96"/>
                </a:lnTo>
                <a:lnTo>
                  <a:pt x="2374" y="59"/>
                </a:lnTo>
                <a:lnTo>
                  <a:pt x="2578" y="59"/>
                </a:lnTo>
                <a:lnTo>
                  <a:pt x="2578" y="0"/>
                </a:lnTo>
              </a:path>
            </a:pathLst>
          </a:custGeom>
          <a:noFill/>
          <a:ln w="38100" cap="flat">
            <a:solidFill>
              <a:schemeClr val="tx2">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p:nvSpPr>
        <p:spPr bwMode="auto">
          <a:xfrm>
            <a:off x="6843713" y="3406775"/>
            <a:ext cx="4008438" cy="960437"/>
          </a:xfrm>
          <a:custGeom>
            <a:avLst/>
            <a:gdLst>
              <a:gd name="T0" fmla="*/ 81 w 2525"/>
              <a:gd name="T1" fmla="*/ 605 h 605"/>
              <a:gd name="T2" fmla="*/ 151 w 2525"/>
              <a:gd name="T3" fmla="*/ 597 h 605"/>
              <a:gd name="T4" fmla="*/ 204 w 2525"/>
              <a:gd name="T5" fmla="*/ 585 h 605"/>
              <a:gd name="T6" fmla="*/ 235 w 2525"/>
              <a:gd name="T7" fmla="*/ 575 h 605"/>
              <a:gd name="T8" fmla="*/ 313 w 2525"/>
              <a:gd name="T9" fmla="*/ 556 h 605"/>
              <a:gd name="T10" fmla="*/ 320 w 2525"/>
              <a:gd name="T11" fmla="*/ 543 h 605"/>
              <a:gd name="T12" fmla="*/ 330 w 2525"/>
              <a:gd name="T13" fmla="*/ 521 h 605"/>
              <a:gd name="T14" fmla="*/ 362 w 2525"/>
              <a:gd name="T15" fmla="*/ 509 h 605"/>
              <a:gd name="T16" fmla="*/ 380 w 2525"/>
              <a:gd name="T17" fmla="*/ 499 h 605"/>
              <a:gd name="T18" fmla="*/ 485 w 2525"/>
              <a:gd name="T19" fmla="*/ 489 h 605"/>
              <a:gd name="T20" fmla="*/ 496 w 2525"/>
              <a:gd name="T21" fmla="*/ 477 h 605"/>
              <a:gd name="T22" fmla="*/ 531 w 2525"/>
              <a:gd name="T23" fmla="*/ 467 h 605"/>
              <a:gd name="T24" fmla="*/ 626 w 2525"/>
              <a:gd name="T25" fmla="*/ 455 h 605"/>
              <a:gd name="T26" fmla="*/ 647 w 2525"/>
              <a:gd name="T27" fmla="*/ 443 h 605"/>
              <a:gd name="T28" fmla="*/ 679 w 2525"/>
              <a:gd name="T29" fmla="*/ 435 h 605"/>
              <a:gd name="T30" fmla="*/ 710 w 2525"/>
              <a:gd name="T31" fmla="*/ 423 h 605"/>
              <a:gd name="T32" fmla="*/ 770 w 2525"/>
              <a:gd name="T33" fmla="*/ 408 h 605"/>
              <a:gd name="T34" fmla="*/ 774 w 2525"/>
              <a:gd name="T35" fmla="*/ 396 h 605"/>
              <a:gd name="T36" fmla="*/ 830 w 2525"/>
              <a:gd name="T37" fmla="*/ 384 h 605"/>
              <a:gd name="T38" fmla="*/ 879 w 2525"/>
              <a:gd name="T39" fmla="*/ 374 h 605"/>
              <a:gd name="T40" fmla="*/ 967 w 2525"/>
              <a:gd name="T41" fmla="*/ 361 h 605"/>
              <a:gd name="T42" fmla="*/ 1146 w 2525"/>
              <a:gd name="T43" fmla="*/ 349 h 605"/>
              <a:gd name="T44" fmla="*/ 1160 w 2525"/>
              <a:gd name="T45" fmla="*/ 337 h 605"/>
              <a:gd name="T46" fmla="*/ 1174 w 2525"/>
              <a:gd name="T47" fmla="*/ 325 h 605"/>
              <a:gd name="T48" fmla="*/ 1213 w 2525"/>
              <a:gd name="T49" fmla="*/ 312 h 605"/>
              <a:gd name="T50" fmla="*/ 1255 w 2525"/>
              <a:gd name="T51" fmla="*/ 300 h 605"/>
              <a:gd name="T52" fmla="*/ 1262 w 2525"/>
              <a:gd name="T53" fmla="*/ 285 h 605"/>
              <a:gd name="T54" fmla="*/ 1287 w 2525"/>
              <a:gd name="T55" fmla="*/ 276 h 605"/>
              <a:gd name="T56" fmla="*/ 1417 w 2525"/>
              <a:gd name="T57" fmla="*/ 261 h 605"/>
              <a:gd name="T58" fmla="*/ 1456 w 2525"/>
              <a:gd name="T59" fmla="*/ 249 h 605"/>
              <a:gd name="T60" fmla="*/ 1565 w 2525"/>
              <a:gd name="T61" fmla="*/ 239 h 605"/>
              <a:gd name="T62" fmla="*/ 1832 w 2525"/>
              <a:gd name="T63" fmla="*/ 224 h 605"/>
              <a:gd name="T64" fmla="*/ 1857 w 2525"/>
              <a:gd name="T65" fmla="*/ 212 h 605"/>
              <a:gd name="T66" fmla="*/ 1888 w 2525"/>
              <a:gd name="T67" fmla="*/ 199 h 605"/>
              <a:gd name="T68" fmla="*/ 1902 w 2525"/>
              <a:gd name="T69" fmla="*/ 185 h 605"/>
              <a:gd name="T70" fmla="*/ 1917 w 2525"/>
              <a:gd name="T71" fmla="*/ 165 h 605"/>
              <a:gd name="T72" fmla="*/ 1997 w 2525"/>
              <a:gd name="T73" fmla="*/ 153 h 605"/>
              <a:gd name="T74" fmla="*/ 2198 w 2525"/>
              <a:gd name="T75" fmla="*/ 131 h 605"/>
              <a:gd name="T76" fmla="*/ 2222 w 2525"/>
              <a:gd name="T77" fmla="*/ 111 h 605"/>
              <a:gd name="T78" fmla="*/ 2247 w 2525"/>
              <a:gd name="T79" fmla="*/ 86 h 605"/>
              <a:gd name="T80" fmla="*/ 2314 w 2525"/>
              <a:gd name="T81" fmla="*/ 62 h 605"/>
              <a:gd name="T82" fmla="*/ 2324 w 2525"/>
              <a:gd name="T83" fmla="*/ 32 h 605"/>
              <a:gd name="T84" fmla="*/ 2525 w 2525"/>
              <a:gd name="T8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5" h="605">
                <a:moveTo>
                  <a:pt x="0" y="605"/>
                </a:moveTo>
                <a:lnTo>
                  <a:pt x="81" y="605"/>
                </a:lnTo>
                <a:lnTo>
                  <a:pt x="81" y="597"/>
                </a:lnTo>
                <a:lnTo>
                  <a:pt x="151" y="597"/>
                </a:lnTo>
                <a:lnTo>
                  <a:pt x="151" y="585"/>
                </a:lnTo>
                <a:lnTo>
                  <a:pt x="204" y="585"/>
                </a:lnTo>
                <a:lnTo>
                  <a:pt x="204" y="575"/>
                </a:lnTo>
                <a:lnTo>
                  <a:pt x="235" y="575"/>
                </a:lnTo>
                <a:lnTo>
                  <a:pt x="235" y="556"/>
                </a:lnTo>
                <a:lnTo>
                  <a:pt x="313" y="556"/>
                </a:lnTo>
                <a:lnTo>
                  <a:pt x="313" y="543"/>
                </a:lnTo>
                <a:lnTo>
                  <a:pt x="320" y="543"/>
                </a:lnTo>
                <a:lnTo>
                  <a:pt x="320" y="521"/>
                </a:lnTo>
                <a:lnTo>
                  <a:pt x="330" y="521"/>
                </a:lnTo>
                <a:lnTo>
                  <a:pt x="330" y="509"/>
                </a:lnTo>
                <a:lnTo>
                  <a:pt x="362" y="509"/>
                </a:lnTo>
                <a:lnTo>
                  <a:pt x="362" y="499"/>
                </a:lnTo>
                <a:lnTo>
                  <a:pt x="380" y="499"/>
                </a:lnTo>
                <a:lnTo>
                  <a:pt x="380" y="489"/>
                </a:lnTo>
                <a:lnTo>
                  <a:pt x="485" y="489"/>
                </a:lnTo>
                <a:lnTo>
                  <a:pt x="485" y="477"/>
                </a:lnTo>
                <a:lnTo>
                  <a:pt x="496" y="477"/>
                </a:lnTo>
                <a:lnTo>
                  <a:pt x="496" y="467"/>
                </a:lnTo>
                <a:lnTo>
                  <a:pt x="531" y="467"/>
                </a:lnTo>
                <a:lnTo>
                  <a:pt x="531" y="455"/>
                </a:lnTo>
                <a:lnTo>
                  <a:pt x="626" y="455"/>
                </a:lnTo>
                <a:lnTo>
                  <a:pt x="626" y="443"/>
                </a:lnTo>
                <a:lnTo>
                  <a:pt x="647" y="443"/>
                </a:lnTo>
                <a:lnTo>
                  <a:pt x="647" y="435"/>
                </a:lnTo>
                <a:lnTo>
                  <a:pt x="679" y="435"/>
                </a:lnTo>
                <a:lnTo>
                  <a:pt x="679" y="423"/>
                </a:lnTo>
                <a:lnTo>
                  <a:pt x="710" y="423"/>
                </a:lnTo>
                <a:lnTo>
                  <a:pt x="710" y="408"/>
                </a:lnTo>
                <a:lnTo>
                  <a:pt x="770" y="408"/>
                </a:lnTo>
                <a:lnTo>
                  <a:pt x="770" y="396"/>
                </a:lnTo>
                <a:lnTo>
                  <a:pt x="774" y="396"/>
                </a:lnTo>
                <a:lnTo>
                  <a:pt x="774" y="384"/>
                </a:lnTo>
                <a:lnTo>
                  <a:pt x="830" y="384"/>
                </a:lnTo>
                <a:lnTo>
                  <a:pt x="830" y="374"/>
                </a:lnTo>
                <a:lnTo>
                  <a:pt x="879" y="374"/>
                </a:lnTo>
                <a:lnTo>
                  <a:pt x="879" y="361"/>
                </a:lnTo>
                <a:lnTo>
                  <a:pt x="967" y="361"/>
                </a:lnTo>
                <a:lnTo>
                  <a:pt x="967" y="349"/>
                </a:lnTo>
                <a:lnTo>
                  <a:pt x="1146" y="349"/>
                </a:lnTo>
                <a:lnTo>
                  <a:pt x="1146" y="337"/>
                </a:lnTo>
                <a:lnTo>
                  <a:pt x="1160" y="337"/>
                </a:lnTo>
                <a:lnTo>
                  <a:pt x="1160" y="325"/>
                </a:lnTo>
                <a:lnTo>
                  <a:pt x="1174" y="325"/>
                </a:lnTo>
                <a:lnTo>
                  <a:pt x="1174" y="312"/>
                </a:lnTo>
                <a:lnTo>
                  <a:pt x="1213" y="312"/>
                </a:lnTo>
                <a:lnTo>
                  <a:pt x="1213" y="300"/>
                </a:lnTo>
                <a:lnTo>
                  <a:pt x="1255" y="300"/>
                </a:lnTo>
                <a:lnTo>
                  <a:pt x="1255" y="285"/>
                </a:lnTo>
                <a:lnTo>
                  <a:pt x="1262" y="285"/>
                </a:lnTo>
                <a:lnTo>
                  <a:pt x="1262" y="276"/>
                </a:lnTo>
                <a:lnTo>
                  <a:pt x="1287" y="276"/>
                </a:lnTo>
                <a:lnTo>
                  <a:pt x="1287" y="261"/>
                </a:lnTo>
                <a:lnTo>
                  <a:pt x="1417" y="261"/>
                </a:lnTo>
                <a:lnTo>
                  <a:pt x="1417" y="249"/>
                </a:lnTo>
                <a:lnTo>
                  <a:pt x="1456" y="249"/>
                </a:lnTo>
                <a:lnTo>
                  <a:pt x="1456" y="239"/>
                </a:lnTo>
                <a:lnTo>
                  <a:pt x="1565" y="239"/>
                </a:lnTo>
                <a:lnTo>
                  <a:pt x="1565" y="224"/>
                </a:lnTo>
                <a:lnTo>
                  <a:pt x="1832" y="224"/>
                </a:lnTo>
                <a:lnTo>
                  <a:pt x="1832" y="212"/>
                </a:lnTo>
                <a:lnTo>
                  <a:pt x="1857" y="212"/>
                </a:lnTo>
                <a:lnTo>
                  <a:pt x="1857" y="199"/>
                </a:lnTo>
                <a:lnTo>
                  <a:pt x="1888" y="199"/>
                </a:lnTo>
                <a:lnTo>
                  <a:pt x="1888" y="185"/>
                </a:lnTo>
                <a:lnTo>
                  <a:pt x="1902" y="185"/>
                </a:lnTo>
                <a:lnTo>
                  <a:pt x="1902" y="165"/>
                </a:lnTo>
                <a:lnTo>
                  <a:pt x="1917" y="165"/>
                </a:lnTo>
                <a:lnTo>
                  <a:pt x="1917" y="153"/>
                </a:lnTo>
                <a:lnTo>
                  <a:pt x="1997" y="153"/>
                </a:lnTo>
                <a:lnTo>
                  <a:pt x="1997" y="131"/>
                </a:lnTo>
                <a:lnTo>
                  <a:pt x="2198" y="131"/>
                </a:lnTo>
                <a:lnTo>
                  <a:pt x="2198" y="111"/>
                </a:lnTo>
                <a:lnTo>
                  <a:pt x="2222" y="111"/>
                </a:lnTo>
                <a:lnTo>
                  <a:pt x="2222" y="86"/>
                </a:lnTo>
                <a:lnTo>
                  <a:pt x="2247" y="86"/>
                </a:lnTo>
                <a:lnTo>
                  <a:pt x="2247" y="62"/>
                </a:lnTo>
                <a:lnTo>
                  <a:pt x="2314" y="62"/>
                </a:lnTo>
                <a:lnTo>
                  <a:pt x="2314" y="32"/>
                </a:lnTo>
                <a:lnTo>
                  <a:pt x="2324" y="32"/>
                </a:lnTo>
                <a:lnTo>
                  <a:pt x="2324" y="0"/>
                </a:lnTo>
                <a:lnTo>
                  <a:pt x="2525" y="0"/>
                </a:lnTo>
              </a:path>
            </a:pathLst>
          </a:custGeom>
          <a:noFill/>
          <a:ln w="38100" cap="flat">
            <a:solidFill>
              <a:srgbClr val="7B85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Freeform 89">
            <a:extLst>
              <a:ext uri="{FF2B5EF4-FFF2-40B4-BE49-F238E27FC236}">
                <a16:creationId xmlns:a16="http://schemas.microsoft.com/office/drawing/2014/main" id="{51A31AFC-4C45-4841-91BB-3103BA373E69}"/>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83" name="Group 82">
            <a:extLst>
              <a:ext uri="{FF2B5EF4-FFF2-40B4-BE49-F238E27FC236}">
                <a16:creationId xmlns:a16="http://schemas.microsoft.com/office/drawing/2014/main" id="{132A128D-12DD-4F82-903D-72A6D2BC64A3}"/>
              </a:ext>
            </a:extLst>
          </p:cNvPr>
          <p:cNvGrpSpPr/>
          <p:nvPr/>
        </p:nvGrpSpPr>
        <p:grpSpPr>
          <a:xfrm>
            <a:off x="0" y="970050"/>
            <a:ext cx="12192000" cy="196535"/>
            <a:chOff x="947095" y="911184"/>
            <a:chExt cx="4757379" cy="210033"/>
          </a:xfrm>
        </p:grpSpPr>
        <p:sp>
          <p:nvSpPr>
            <p:cNvPr id="84" name="Rectangle 83">
              <a:extLst>
                <a:ext uri="{FF2B5EF4-FFF2-40B4-BE49-F238E27FC236}">
                  <a16:creationId xmlns:a16="http://schemas.microsoft.com/office/drawing/2014/main" id="{8D7DE624-C54F-4FED-B491-BE0F485BDC7E}"/>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5" name="Rectangle 84">
              <a:extLst>
                <a:ext uri="{FF2B5EF4-FFF2-40B4-BE49-F238E27FC236}">
                  <a16:creationId xmlns:a16="http://schemas.microsoft.com/office/drawing/2014/main" id="{13CBF5CE-9D9B-44DF-AE23-20C750857FAF}"/>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6" name="Rectangle 85">
              <a:extLst>
                <a:ext uri="{FF2B5EF4-FFF2-40B4-BE49-F238E27FC236}">
                  <a16:creationId xmlns:a16="http://schemas.microsoft.com/office/drawing/2014/main" id="{0FDFA5D5-0958-440B-B61D-50266E98455F}"/>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486742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Snip Single Corner Rectangle 57"/>
          <p:cNvSpPr/>
          <p:nvPr/>
        </p:nvSpPr>
        <p:spPr>
          <a:xfrm flipV="1">
            <a:off x="0" y="1341438"/>
            <a:ext cx="11688896" cy="4583112"/>
          </a:xfrm>
          <a:prstGeom prst="snip1Rect">
            <a:avLst>
              <a:gd name="adj" fmla="val 1088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nvGrpSpPr>
          <p:cNvPr id="73" name="Group 72"/>
          <p:cNvGrpSpPr/>
          <p:nvPr/>
        </p:nvGrpSpPr>
        <p:grpSpPr>
          <a:xfrm>
            <a:off x="1023984" y="2266097"/>
            <a:ext cx="11168016" cy="2614375"/>
            <a:chOff x="1170876" y="2277113"/>
            <a:chExt cx="5138738" cy="2491737"/>
          </a:xfrm>
        </p:grpSpPr>
        <p:cxnSp>
          <p:nvCxnSpPr>
            <p:cNvPr id="74" name="Straight Connector 73"/>
            <p:cNvCxnSpPr/>
            <p:nvPr/>
          </p:nvCxnSpPr>
          <p:spPr>
            <a:xfrm>
              <a:off x="1170876" y="2277113"/>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170876" y="2775460"/>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170876" y="3273807"/>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70876" y="3772154"/>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170876" y="4768850"/>
              <a:ext cx="5138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p>
            <a:r>
              <a:rPr lang="en-GB" dirty="0"/>
              <a:t>Macitentan improves quality of life vs placebo</a:t>
            </a:r>
            <a:r>
              <a:rPr lang="en-GB" baseline="30000" dirty="0"/>
              <a:t>1</a:t>
            </a:r>
          </a:p>
        </p:txBody>
      </p:sp>
      <p:sp>
        <p:nvSpPr>
          <p:cNvPr id="3" name="Text Placeholder 2"/>
          <p:cNvSpPr>
            <a:spLocks noGrp="1"/>
          </p:cNvSpPr>
          <p:nvPr>
            <p:ph type="body" sz="quarter" idx="16"/>
          </p:nvPr>
        </p:nvSpPr>
        <p:spPr/>
        <p:txBody>
          <a:bodyPr/>
          <a:lstStyle/>
          <a:p>
            <a:r>
              <a:rPr lang="fr-FR" b="1" dirty="0"/>
              <a:t>References: 1</a:t>
            </a:r>
            <a:r>
              <a:rPr lang="fr-FR" dirty="0"/>
              <a:t>. Mehta et al. Chest. 2017;151(1):106-18.</a:t>
            </a:r>
          </a:p>
        </p:txBody>
      </p:sp>
      <p:sp>
        <p:nvSpPr>
          <p:cNvPr id="57" name="TextBox 56"/>
          <p:cNvSpPr txBox="1"/>
          <p:nvPr/>
        </p:nvSpPr>
        <p:spPr>
          <a:xfrm>
            <a:off x="1948940" y="6322704"/>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SF-36, 36-Item Short Form Survey. </a:t>
            </a:r>
          </a:p>
        </p:txBody>
      </p:sp>
      <p:sp>
        <p:nvSpPr>
          <p:cNvPr id="29" name="TextBox 28"/>
          <p:cNvSpPr txBox="1"/>
          <p:nvPr/>
        </p:nvSpPr>
        <p:spPr>
          <a:xfrm>
            <a:off x="838580" y="4388175"/>
            <a:ext cx="1102870" cy="520072"/>
          </a:xfrm>
          <a:prstGeom prst="rect">
            <a:avLst/>
          </a:prstGeom>
          <a:noFill/>
        </p:spPr>
        <p:txBody>
          <a:bodyPr wrap="square" rtlCol="0" anchor="t">
            <a:noAutofit/>
          </a:bodyPr>
          <a:lstStyle/>
          <a:p>
            <a:pPr algn="ctr"/>
            <a:r>
              <a:rPr lang="en-GB" sz="1000" dirty="0"/>
              <a:t>Physical functioning</a:t>
            </a:r>
          </a:p>
        </p:txBody>
      </p:sp>
      <p:sp>
        <p:nvSpPr>
          <p:cNvPr id="30" name="TextBox 29"/>
          <p:cNvSpPr txBox="1"/>
          <p:nvPr/>
        </p:nvSpPr>
        <p:spPr>
          <a:xfrm>
            <a:off x="1686012" y="4388175"/>
            <a:ext cx="1102870" cy="520072"/>
          </a:xfrm>
          <a:prstGeom prst="rect">
            <a:avLst/>
          </a:prstGeom>
          <a:noFill/>
        </p:spPr>
        <p:txBody>
          <a:bodyPr wrap="square" rtlCol="0" anchor="t">
            <a:noAutofit/>
          </a:bodyPr>
          <a:lstStyle/>
          <a:p>
            <a:pPr algn="ctr"/>
            <a:r>
              <a:rPr lang="en-GB" sz="1000" dirty="0"/>
              <a:t>Role-physical</a:t>
            </a:r>
          </a:p>
        </p:txBody>
      </p:sp>
      <p:sp>
        <p:nvSpPr>
          <p:cNvPr id="31" name="TextBox 30"/>
          <p:cNvSpPr txBox="1"/>
          <p:nvPr/>
        </p:nvSpPr>
        <p:spPr>
          <a:xfrm>
            <a:off x="2595251" y="4388175"/>
            <a:ext cx="1102870" cy="520072"/>
          </a:xfrm>
          <a:prstGeom prst="rect">
            <a:avLst/>
          </a:prstGeom>
          <a:noFill/>
        </p:spPr>
        <p:txBody>
          <a:bodyPr wrap="square" rtlCol="0" anchor="t">
            <a:noAutofit/>
          </a:bodyPr>
          <a:lstStyle/>
          <a:p>
            <a:pPr algn="ctr"/>
            <a:r>
              <a:rPr lang="en-GB" sz="1000" dirty="0"/>
              <a:t>Bodily pain</a:t>
            </a:r>
          </a:p>
        </p:txBody>
      </p:sp>
      <p:sp>
        <p:nvSpPr>
          <p:cNvPr id="32" name="TextBox 31"/>
          <p:cNvSpPr txBox="1"/>
          <p:nvPr/>
        </p:nvSpPr>
        <p:spPr>
          <a:xfrm>
            <a:off x="3477005" y="4388175"/>
            <a:ext cx="1102870" cy="520072"/>
          </a:xfrm>
          <a:prstGeom prst="rect">
            <a:avLst/>
          </a:prstGeom>
          <a:noFill/>
        </p:spPr>
        <p:txBody>
          <a:bodyPr wrap="square" rtlCol="0" anchor="t">
            <a:noAutofit/>
          </a:bodyPr>
          <a:lstStyle/>
          <a:p>
            <a:pPr algn="ctr"/>
            <a:r>
              <a:rPr lang="en-GB" sz="1000" dirty="0"/>
              <a:t>General health</a:t>
            </a:r>
          </a:p>
        </p:txBody>
      </p:sp>
      <p:sp>
        <p:nvSpPr>
          <p:cNvPr id="34" name="TextBox 33"/>
          <p:cNvSpPr txBox="1"/>
          <p:nvPr/>
        </p:nvSpPr>
        <p:spPr>
          <a:xfrm>
            <a:off x="5276735" y="4388175"/>
            <a:ext cx="1102870" cy="520072"/>
          </a:xfrm>
          <a:prstGeom prst="rect">
            <a:avLst/>
          </a:prstGeom>
          <a:noFill/>
        </p:spPr>
        <p:txBody>
          <a:bodyPr wrap="square" rtlCol="0" anchor="t">
            <a:noAutofit/>
          </a:bodyPr>
          <a:lstStyle/>
          <a:p>
            <a:pPr algn="ctr"/>
            <a:r>
              <a:rPr lang="en-GB" sz="1000" dirty="0"/>
              <a:t>Vitality</a:t>
            </a:r>
          </a:p>
        </p:txBody>
      </p:sp>
      <p:sp>
        <p:nvSpPr>
          <p:cNvPr id="35" name="TextBox 34"/>
          <p:cNvSpPr txBox="1"/>
          <p:nvPr/>
        </p:nvSpPr>
        <p:spPr>
          <a:xfrm>
            <a:off x="6166913" y="4388175"/>
            <a:ext cx="1102870" cy="520072"/>
          </a:xfrm>
          <a:prstGeom prst="rect">
            <a:avLst/>
          </a:prstGeom>
          <a:noFill/>
        </p:spPr>
        <p:txBody>
          <a:bodyPr wrap="square" rtlCol="0" anchor="t">
            <a:noAutofit/>
          </a:bodyPr>
          <a:lstStyle/>
          <a:p>
            <a:pPr algn="ctr"/>
            <a:r>
              <a:rPr lang="en-GB" sz="1000" dirty="0"/>
              <a:t>Social functioning</a:t>
            </a:r>
          </a:p>
        </p:txBody>
      </p:sp>
      <p:sp>
        <p:nvSpPr>
          <p:cNvPr id="36" name="TextBox 35"/>
          <p:cNvSpPr txBox="1"/>
          <p:nvPr/>
        </p:nvSpPr>
        <p:spPr>
          <a:xfrm>
            <a:off x="7076287" y="4388175"/>
            <a:ext cx="1102870" cy="520072"/>
          </a:xfrm>
          <a:prstGeom prst="rect">
            <a:avLst/>
          </a:prstGeom>
          <a:noFill/>
        </p:spPr>
        <p:txBody>
          <a:bodyPr wrap="square" rtlCol="0" anchor="t">
            <a:noAutofit/>
          </a:bodyPr>
          <a:lstStyle/>
          <a:p>
            <a:pPr algn="ctr"/>
            <a:r>
              <a:rPr lang="en-GB" sz="1000" dirty="0"/>
              <a:t>Role-emotional</a:t>
            </a:r>
          </a:p>
        </p:txBody>
      </p:sp>
      <p:sp>
        <p:nvSpPr>
          <p:cNvPr id="38" name="TextBox 37"/>
          <p:cNvSpPr txBox="1"/>
          <p:nvPr/>
        </p:nvSpPr>
        <p:spPr>
          <a:xfrm>
            <a:off x="7996462" y="4388175"/>
            <a:ext cx="1102870" cy="520072"/>
          </a:xfrm>
          <a:prstGeom prst="rect">
            <a:avLst/>
          </a:prstGeom>
          <a:noFill/>
        </p:spPr>
        <p:txBody>
          <a:bodyPr wrap="square" rtlCol="0" anchor="t">
            <a:noAutofit/>
          </a:bodyPr>
          <a:lstStyle/>
          <a:p>
            <a:pPr algn="ctr"/>
            <a:r>
              <a:rPr lang="en-GB" sz="1000" dirty="0"/>
              <a:t>Mental health</a:t>
            </a:r>
          </a:p>
        </p:txBody>
      </p:sp>
      <p:sp>
        <p:nvSpPr>
          <p:cNvPr id="42" name="TextBox 41"/>
          <p:cNvSpPr txBox="1"/>
          <p:nvPr/>
        </p:nvSpPr>
        <p:spPr>
          <a:xfrm>
            <a:off x="1022887" y="5365206"/>
            <a:ext cx="8787539" cy="520072"/>
          </a:xfrm>
          <a:prstGeom prst="rect">
            <a:avLst/>
          </a:prstGeom>
          <a:noFill/>
        </p:spPr>
        <p:txBody>
          <a:bodyPr wrap="square" rtlCol="0" anchor="ctr">
            <a:noAutofit/>
          </a:bodyPr>
          <a:lstStyle/>
          <a:p>
            <a:pPr algn="ctr"/>
            <a:r>
              <a:rPr lang="en-GB" sz="1400" dirty="0"/>
              <a:t>SF-36 domains</a:t>
            </a:r>
          </a:p>
        </p:txBody>
      </p:sp>
      <p:sp>
        <p:nvSpPr>
          <p:cNvPr id="53" name="TextBox 52"/>
          <p:cNvSpPr txBox="1"/>
          <p:nvPr/>
        </p:nvSpPr>
        <p:spPr>
          <a:xfrm>
            <a:off x="9445521" y="3949547"/>
            <a:ext cx="1102870" cy="520072"/>
          </a:xfrm>
          <a:prstGeom prst="rect">
            <a:avLst/>
          </a:prstGeom>
          <a:noFill/>
        </p:spPr>
        <p:txBody>
          <a:bodyPr wrap="square" rtlCol="0" anchor="ctr">
            <a:noAutofit/>
          </a:bodyPr>
          <a:lstStyle/>
          <a:p>
            <a:pPr algn="ctr"/>
            <a:r>
              <a:rPr lang="en-GB" sz="1000" dirty="0"/>
              <a:t>*p&lt;0.05</a:t>
            </a:r>
            <a:endParaRPr lang="en-GB" sz="1600" dirty="0"/>
          </a:p>
        </p:txBody>
      </p:sp>
      <p:sp>
        <p:nvSpPr>
          <p:cNvPr id="54" name="TextBox 53"/>
          <p:cNvSpPr txBox="1"/>
          <p:nvPr/>
        </p:nvSpPr>
        <p:spPr>
          <a:xfrm rot="16200000">
            <a:off x="-646504" y="3031468"/>
            <a:ext cx="2177088" cy="454798"/>
          </a:xfrm>
          <a:prstGeom prst="rect">
            <a:avLst/>
          </a:prstGeom>
          <a:noFill/>
        </p:spPr>
        <p:txBody>
          <a:bodyPr wrap="square" lIns="0" rtlCol="0" anchor="ctr">
            <a:noAutofit/>
          </a:bodyPr>
          <a:lstStyle/>
          <a:p>
            <a:r>
              <a:rPr lang="en-GB" sz="1200" dirty="0"/>
              <a:t>Mean treatment effect</a:t>
            </a:r>
          </a:p>
        </p:txBody>
      </p:sp>
      <p:sp>
        <p:nvSpPr>
          <p:cNvPr id="59" name="TextBox 58"/>
          <p:cNvSpPr txBox="1"/>
          <p:nvPr/>
        </p:nvSpPr>
        <p:spPr>
          <a:xfrm>
            <a:off x="389995" y="1500014"/>
            <a:ext cx="11144665" cy="694332"/>
          </a:xfrm>
          <a:prstGeom prst="rect">
            <a:avLst/>
          </a:prstGeom>
          <a:solidFill>
            <a:srgbClr val="969FCD"/>
          </a:solidFill>
        </p:spPr>
        <p:txBody>
          <a:bodyPr wrap="square" rtlCol="0" anchor="t">
            <a:noAutofit/>
          </a:bodyPr>
          <a:lstStyle/>
          <a:p>
            <a:r>
              <a:rPr lang="en-GB" sz="1600" dirty="0"/>
              <a:t>At 6 months, patients receiving MACITENTAN demonstrated an improvement in 7 out of 8                                                                     SF-36 components scores compared with placebo</a:t>
            </a:r>
            <a:r>
              <a:rPr lang="en-GB" sz="1600" baseline="30000" dirty="0"/>
              <a:t>1</a:t>
            </a:r>
          </a:p>
        </p:txBody>
      </p:sp>
      <p:sp>
        <p:nvSpPr>
          <p:cNvPr id="26" name="Rectangle 16"/>
          <p:cNvSpPr>
            <a:spLocks noChangeArrowheads="1"/>
          </p:cNvSpPr>
          <p:nvPr/>
        </p:nvSpPr>
        <p:spPr bwMode="auto">
          <a:xfrm>
            <a:off x="659747" y="4778815"/>
            <a:ext cx="2000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rial" panose="020B0604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17"/>
          <p:cNvSpPr>
            <a:spLocks noChangeArrowheads="1"/>
          </p:cNvSpPr>
          <p:nvPr/>
        </p:nvSpPr>
        <p:spPr bwMode="auto">
          <a:xfrm>
            <a:off x="710547" y="4256527"/>
            <a:ext cx="1508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18"/>
          <p:cNvSpPr>
            <a:spLocks noChangeArrowheads="1"/>
          </p:cNvSpPr>
          <p:nvPr/>
        </p:nvSpPr>
        <p:spPr bwMode="auto">
          <a:xfrm>
            <a:off x="710547" y="3734240"/>
            <a:ext cx="1508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rial" panose="020B0604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19"/>
          <p:cNvSpPr>
            <a:spLocks noChangeArrowheads="1"/>
          </p:cNvSpPr>
          <p:nvPr/>
        </p:nvSpPr>
        <p:spPr bwMode="auto">
          <a:xfrm>
            <a:off x="710547" y="3211952"/>
            <a:ext cx="1508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rial" panose="020B0604020202020204"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20"/>
          <p:cNvSpPr>
            <a:spLocks noChangeArrowheads="1"/>
          </p:cNvSpPr>
          <p:nvPr/>
        </p:nvSpPr>
        <p:spPr bwMode="auto">
          <a:xfrm>
            <a:off x="710547" y="2689665"/>
            <a:ext cx="1508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rial" panose="020B060402020202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21"/>
          <p:cNvSpPr>
            <a:spLocks noChangeArrowheads="1"/>
          </p:cNvSpPr>
          <p:nvPr/>
        </p:nvSpPr>
        <p:spPr bwMode="auto">
          <a:xfrm>
            <a:off x="710547" y="2167377"/>
            <a:ext cx="1508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rial" panose="020B0604020202020204"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62"/>
          <p:cNvSpPr/>
          <p:nvPr/>
        </p:nvSpPr>
        <p:spPr>
          <a:xfrm>
            <a:off x="8272844" y="2467778"/>
            <a:ext cx="504000" cy="1883885"/>
          </a:xfrm>
          <a:prstGeom prst="rect">
            <a:avLst/>
          </a:prstGeom>
          <a:pattFill prst="pct90">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4" name="Rectangle 63"/>
          <p:cNvSpPr/>
          <p:nvPr/>
        </p:nvSpPr>
        <p:spPr>
          <a:xfrm>
            <a:off x="7381701" y="2511846"/>
            <a:ext cx="504000" cy="1839817"/>
          </a:xfrm>
          <a:prstGeom prst="rect">
            <a:avLst/>
          </a:prstGeom>
          <a:pattFill prst="pct90">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91" name="Group 90"/>
          <p:cNvGrpSpPr/>
          <p:nvPr/>
        </p:nvGrpSpPr>
        <p:grpSpPr>
          <a:xfrm>
            <a:off x="8865964" y="2566930"/>
            <a:ext cx="1102870" cy="2341317"/>
            <a:chOff x="5254859" y="2566930"/>
            <a:chExt cx="1102870" cy="2341317"/>
          </a:xfrm>
        </p:grpSpPr>
        <p:sp>
          <p:nvSpPr>
            <p:cNvPr id="33" name="TextBox 32"/>
            <p:cNvSpPr txBox="1"/>
            <p:nvPr/>
          </p:nvSpPr>
          <p:spPr>
            <a:xfrm>
              <a:off x="5254859" y="4388175"/>
              <a:ext cx="1102870" cy="520072"/>
            </a:xfrm>
            <a:prstGeom prst="rect">
              <a:avLst/>
            </a:prstGeom>
            <a:noFill/>
          </p:spPr>
          <p:txBody>
            <a:bodyPr wrap="square" rtlCol="0" anchor="t">
              <a:noAutofit/>
            </a:bodyPr>
            <a:lstStyle/>
            <a:p>
              <a:pPr algn="ctr"/>
              <a:r>
                <a:rPr lang="en-GB" sz="1000" b="1" dirty="0"/>
                <a:t>Mental component summary</a:t>
              </a:r>
            </a:p>
          </p:txBody>
        </p:sp>
        <p:sp>
          <p:nvSpPr>
            <p:cNvPr id="65" name="Rectangle 64"/>
            <p:cNvSpPr/>
            <p:nvPr/>
          </p:nvSpPr>
          <p:spPr>
            <a:xfrm>
              <a:off x="5555873" y="2566930"/>
              <a:ext cx="504000" cy="17847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sp>
        <p:nvSpPr>
          <p:cNvPr id="66" name="Rectangle 65"/>
          <p:cNvSpPr/>
          <p:nvPr/>
        </p:nvSpPr>
        <p:spPr>
          <a:xfrm>
            <a:off x="3817135" y="3668617"/>
            <a:ext cx="504000" cy="683046"/>
          </a:xfrm>
          <a:prstGeom prst="rect">
            <a:avLst/>
          </a:prstGeom>
          <a:pattFill prst="lgCheck">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7" name="Rectangle 66"/>
          <p:cNvSpPr/>
          <p:nvPr/>
        </p:nvSpPr>
        <p:spPr>
          <a:xfrm>
            <a:off x="2925993" y="2357610"/>
            <a:ext cx="504000" cy="1994053"/>
          </a:xfrm>
          <a:prstGeom prst="rect">
            <a:avLst/>
          </a:prstGeom>
          <a:pattFill prst="lgCheck">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8" name="Rectangle 67"/>
          <p:cNvSpPr/>
          <p:nvPr/>
        </p:nvSpPr>
        <p:spPr>
          <a:xfrm>
            <a:off x="2034851" y="2875401"/>
            <a:ext cx="504000" cy="1476261"/>
          </a:xfrm>
          <a:prstGeom prst="rect">
            <a:avLst/>
          </a:prstGeom>
          <a:pattFill prst="lgCheck">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9" name="Rectangle 68"/>
          <p:cNvSpPr/>
          <p:nvPr/>
        </p:nvSpPr>
        <p:spPr>
          <a:xfrm>
            <a:off x="1143709" y="2985571"/>
            <a:ext cx="504000" cy="1366092"/>
          </a:xfrm>
          <a:prstGeom prst="rect">
            <a:avLst/>
          </a:prstGeom>
          <a:pattFill prst="lgCheck">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1" name="Rectangle 70"/>
          <p:cNvSpPr/>
          <p:nvPr/>
        </p:nvSpPr>
        <p:spPr>
          <a:xfrm>
            <a:off x="6490559" y="2666082"/>
            <a:ext cx="504000" cy="1685581"/>
          </a:xfrm>
          <a:prstGeom prst="rect">
            <a:avLst/>
          </a:prstGeom>
          <a:pattFill prst="pct90">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Rectangle 71"/>
          <p:cNvSpPr/>
          <p:nvPr/>
        </p:nvSpPr>
        <p:spPr>
          <a:xfrm>
            <a:off x="5599417" y="2930487"/>
            <a:ext cx="504000" cy="1421176"/>
          </a:xfrm>
          <a:prstGeom prst="rect">
            <a:avLst/>
          </a:prstGeom>
          <a:pattFill prst="pct90">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6" name="Left Bracket 85"/>
          <p:cNvSpPr/>
          <p:nvPr/>
        </p:nvSpPr>
        <p:spPr>
          <a:xfrm rot="16200000">
            <a:off x="7609666" y="2890432"/>
            <a:ext cx="85241" cy="4254285"/>
          </a:xfrm>
          <a:prstGeom prst="leftBracket">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7" name="Left Bracket 86"/>
          <p:cNvSpPr/>
          <p:nvPr/>
        </p:nvSpPr>
        <p:spPr>
          <a:xfrm rot="16200000">
            <a:off x="3130656" y="2890432"/>
            <a:ext cx="85241" cy="4254285"/>
          </a:xfrm>
          <a:prstGeom prst="leftBracket">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8" name="TextBox 87"/>
          <p:cNvSpPr txBox="1"/>
          <p:nvPr/>
        </p:nvSpPr>
        <p:spPr>
          <a:xfrm>
            <a:off x="5500020" y="5129511"/>
            <a:ext cx="4294907" cy="520072"/>
          </a:xfrm>
          <a:prstGeom prst="rect">
            <a:avLst/>
          </a:prstGeom>
          <a:noFill/>
        </p:spPr>
        <p:txBody>
          <a:bodyPr wrap="square" rtlCol="0" anchor="t">
            <a:noAutofit/>
          </a:bodyPr>
          <a:lstStyle/>
          <a:p>
            <a:pPr algn="ctr"/>
            <a:r>
              <a:rPr lang="en-GB" sz="1000" dirty="0"/>
              <a:t>MENTAL COMPONENT</a:t>
            </a:r>
          </a:p>
        </p:txBody>
      </p:sp>
      <p:sp>
        <p:nvSpPr>
          <p:cNvPr id="89" name="TextBox 88"/>
          <p:cNvSpPr txBox="1"/>
          <p:nvPr/>
        </p:nvSpPr>
        <p:spPr>
          <a:xfrm>
            <a:off x="1005512" y="5129511"/>
            <a:ext cx="4294907" cy="520072"/>
          </a:xfrm>
          <a:prstGeom prst="rect">
            <a:avLst/>
          </a:prstGeom>
          <a:noFill/>
        </p:spPr>
        <p:txBody>
          <a:bodyPr wrap="square" rtlCol="0" anchor="t">
            <a:noAutofit/>
          </a:bodyPr>
          <a:lstStyle/>
          <a:p>
            <a:pPr algn="ctr"/>
            <a:r>
              <a:rPr lang="en-GB" sz="1000" dirty="0"/>
              <a:t>PHYSICAL COMPONENT</a:t>
            </a:r>
          </a:p>
        </p:txBody>
      </p:sp>
      <p:grpSp>
        <p:nvGrpSpPr>
          <p:cNvPr id="90" name="Group 89"/>
          <p:cNvGrpSpPr/>
          <p:nvPr/>
        </p:nvGrpSpPr>
        <p:grpSpPr>
          <a:xfrm>
            <a:off x="4324732" y="2776251"/>
            <a:ext cx="1102870" cy="2131996"/>
            <a:chOff x="791119" y="2776251"/>
            <a:chExt cx="1102870" cy="2131996"/>
          </a:xfrm>
        </p:grpSpPr>
        <p:sp>
          <p:nvSpPr>
            <p:cNvPr id="25" name="TextBox 24"/>
            <p:cNvSpPr txBox="1"/>
            <p:nvPr/>
          </p:nvSpPr>
          <p:spPr>
            <a:xfrm>
              <a:off x="791119" y="4388175"/>
              <a:ext cx="1102870" cy="520072"/>
            </a:xfrm>
            <a:prstGeom prst="rect">
              <a:avLst/>
            </a:prstGeom>
            <a:noFill/>
          </p:spPr>
          <p:txBody>
            <a:bodyPr wrap="square" rtlCol="0" anchor="t">
              <a:noAutofit/>
            </a:bodyPr>
            <a:lstStyle/>
            <a:p>
              <a:pPr algn="ctr"/>
              <a:r>
                <a:rPr lang="en-GB" sz="1000" b="1" dirty="0"/>
                <a:t>Physical component summary</a:t>
              </a:r>
            </a:p>
          </p:txBody>
        </p:sp>
        <p:sp>
          <p:nvSpPr>
            <p:cNvPr id="70" name="Rectangle 69"/>
            <p:cNvSpPr/>
            <p:nvPr/>
          </p:nvSpPr>
          <p:spPr>
            <a:xfrm>
              <a:off x="1133594" y="2776251"/>
              <a:ext cx="504000" cy="1575412"/>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grpSp>
        <p:nvGrpSpPr>
          <p:cNvPr id="5" name="Group 4"/>
          <p:cNvGrpSpPr/>
          <p:nvPr/>
        </p:nvGrpSpPr>
        <p:grpSpPr>
          <a:xfrm>
            <a:off x="10375894" y="3338642"/>
            <a:ext cx="1152000" cy="2032716"/>
            <a:chOff x="10375894" y="3338642"/>
            <a:chExt cx="1152000" cy="2032716"/>
          </a:xfrm>
        </p:grpSpPr>
        <p:sp>
          <p:nvSpPr>
            <p:cNvPr id="80" name="Arrow: Up 38"/>
            <p:cNvSpPr/>
            <p:nvPr/>
          </p:nvSpPr>
          <p:spPr>
            <a:xfrm rot="10800000" flipV="1">
              <a:off x="10375894" y="3338642"/>
              <a:ext cx="1152000" cy="1017808"/>
            </a:xfrm>
            <a:prstGeom prst="upArrow">
              <a:avLst>
                <a:gd name="adj1" fmla="val 100000"/>
                <a:gd name="adj2" fmla="val 23221"/>
              </a:avLst>
            </a:prstGeom>
            <a:solidFill>
              <a:srgbClr val="7B85BD"/>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sz="1100" dirty="0">
                  <a:solidFill>
                    <a:schemeClr val="bg1"/>
                  </a:solidFill>
                </a:rPr>
                <a:t>Favours MACITENTAN</a:t>
              </a:r>
              <a:endParaRPr lang="en-GB" sz="1100" baseline="30000" dirty="0">
                <a:solidFill>
                  <a:schemeClr val="bg1"/>
                </a:solidFill>
              </a:endParaRPr>
            </a:p>
          </p:txBody>
        </p:sp>
        <p:sp>
          <p:nvSpPr>
            <p:cNvPr id="92" name="Freeform 91"/>
            <p:cNvSpPr/>
            <p:nvPr/>
          </p:nvSpPr>
          <p:spPr>
            <a:xfrm rot="10800000" flipV="1">
              <a:off x="10375894" y="4353550"/>
              <a:ext cx="1152000" cy="1017808"/>
            </a:xfrm>
            <a:custGeom>
              <a:avLst/>
              <a:gdLst>
                <a:gd name="connsiteX0" fmla="*/ 1152000 w 1152000"/>
                <a:gd name="connsiteY0" fmla="*/ 0 h 1017808"/>
                <a:gd name="connsiteX1" fmla="*/ 0 w 1152000"/>
                <a:gd name="connsiteY1" fmla="*/ 0 h 1017808"/>
                <a:gd name="connsiteX2" fmla="*/ 0 w 1152000"/>
                <a:gd name="connsiteY2" fmla="*/ 781463 h 1017808"/>
                <a:gd name="connsiteX3" fmla="*/ 576000 w 1152000"/>
                <a:gd name="connsiteY3" fmla="*/ 1017808 h 1017808"/>
                <a:gd name="connsiteX4" fmla="*/ 1152000 w 1152000"/>
                <a:gd name="connsiteY4" fmla="*/ 781463 h 101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0" h="1017808">
                  <a:moveTo>
                    <a:pt x="1152000" y="0"/>
                  </a:moveTo>
                  <a:lnTo>
                    <a:pt x="0" y="0"/>
                  </a:lnTo>
                  <a:lnTo>
                    <a:pt x="0" y="781463"/>
                  </a:lnTo>
                  <a:lnTo>
                    <a:pt x="576000" y="1017808"/>
                  </a:lnTo>
                  <a:lnTo>
                    <a:pt x="1152000" y="781463"/>
                  </a:lnTo>
                  <a:close/>
                </a:path>
              </a:pathLst>
            </a:custGeom>
            <a:solidFill>
              <a:schemeClr val="tx2">
                <a:lumMod val="50000"/>
              </a:schemeClr>
            </a:solidFill>
            <a:ln>
              <a:noFill/>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r>
                <a:rPr lang="en-GB" sz="1100" dirty="0">
                  <a:solidFill>
                    <a:schemeClr val="bg1"/>
                  </a:solidFill>
                </a:rPr>
                <a:t>Favours</a:t>
              </a:r>
              <a:br>
                <a:rPr lang="en-GB" sz="1100" dirty="0">
                  <a:solidFill>
                    <a:schemeClr val="bg1"/>
                  </a:solidFill>
                </a:rPr>
              </a:br>
              <a:r>
                <a:rPr lang="en-GB" sz="1100" dirty="0">
                  <a:solidFill>
                    <a:schemeClr val="bg1"/>
                  </a:solidFill>
                </a:rPr>
                <a:t>placebo</a:t>
              </a:r>
              <a:endParaRPr lang="en-GB" sz="1100" baseline="30000" dirty="0">
                <a:solidFill>
                  <a:schemeClr val="bg1"/>
                </a:solidFill>
              </a:endParaRPr>
            </a:p>
          </p:txBody>
        </p:sp>
        <p:sp>
          <p:nvSpPr>
            <p:cNvPr id="93" name="Freeform 92"/>
            <p:cNvSpPr>
              <a:spLocks noChangeArrowheads="1"/>
            </p:cNvSpPr>
            <p:nvPr/>
          </p:nvSpPr>
          <p:spPr bwMode="auto">
            <a:xfrm flipV="1">
              <a:off x="10377332" y="4356667"/>
              <a:ext cx="1149863" cy="192451"/>
            </a:xfrm>
            <a:custGeom>
              <a:avLst/>
              <a:gdLst>
                <a:gd name="connsiteX0" fmla="*/ 0 w 627063"/>
                <a:gd name="connsiteY0" fmla="*/ 1 h 180490"/>
                <a:gd name="connsiteX1" fmla="*/ 627063 w 627063"/>
                <a:gd name="connsiteY1" fmla="*/ 1 h 180490"/>
                <a:gd name="connsiteX2" fmla="*/ 627063 w 627063"/>
                <a:gd name="connsiteY2" fmla="*/ 0 h 180490"/>
                <a:gd name="connsiteX3" fmla="*/ 0 w 627063"/>
                <a:gd name="connsiteY3" fmla="*/ 0 h 180490"/>
                <a:gd name="connsiteX4" fmla="*/ 0 w 627063"/>
                <a:gd name="connsiteY4" fmla="*/ 180490 h 180490"/>
                <a:gd name="connsiteX5" fmla="*/ 22439 w 627063"/>
                <a:gd name="connsiteY5" fmla="*/ 180490 h 180490"/>
                <a:gd name="connsiteX6" fmla="*/ 52526 w 627063"/>
                <a:gd name="connsiteY6" fmla="*/ 180490 h 180490"/>
                <a:gd name="connsiteX7" fmla="*/ 91158 w 627063"/>
                <a:gd name="connsiteY7" fmla="*/ 180490 h 180490"/>
                <a:gd name="connsiteX8" fmla="*/ 139403 w 627063"/>
                <a:gd name="connsiteY8" fmla="*/ 180490 h 180490"/>
                <a:gd name="connsiteX9" fmla="*/ 198330 w 627063"/>
                <a:gd name="connsiteY9" fmla="*/ 180490 h 180490"/>
                <a:gd name="connsiteX10" fmla="*/ 269007 w 627063"/>
                <a:gd name="connsiteY10" fmla="*/ 180490 h 180490"/>
                <a:gd name="connsiteX11" fmla="*/ 352501 w 627063"/>
                <a:gd name="connsiteY11" fmla="*/ 180490 h 180490"/>
                <a:gd name="connsiteX12" fmla="*/ 449882 w 627063"/>
                <a:gd name="connsiteY12" fmla="*/ 180490 h 180490"/>
                <a:gd name="connsiteX13" fmla="*/ 562217 w 627063"/>
                <a:gd name="connsiteY13" fmla="*/ 180490 h 180490"/>
                <a:gd name="connsiteX14" fmla="*/ 627063 w 627063"/>
                <a:gd name="connsiteY14" fmla="*/ 180490 h 180490"/>
                <a:gd name="connsiteX15" fmla="*/ 627063 w 627063"/>
                <a:gd name="connsiteY15" fmla="*/ 117836 h 180490"/>
                <a:gd name="connsiteX16" fmla="*/ 0 w 627063"/>
                <a:gd name="connsiteY16" fmla="*/ 31982 h 18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7063" h="180490">
                  <a:moveTo>
                    <a:pt x="0" y="1"/>
                  </a:moveTo>
                  <a:lnTo>
                    <a:pt x="627063" y="1"/>
                  </a:lnTo>
                  <a:lnTo>
                    <a:pt x="627063" y="0"/>
                  </a:lnTo>
                  <a:lnTo>
                    <a:pt x="0" y="0"/>
                  </a:lnTo>
                  <a:close/>
                  <a:moveTo>
                    <a:pt x="0" y="180490"/>
                  </a:moveTo>
                  <a:lnTo>
                    <a:pt x="22439" y="180490"/>
                  </a:lnTo>
                  <a:lnTo>
                    <a:pt x="52526" y="180490"/>
                  </a:lnTo>
                  <a:lnTo>
                    <a:pt x="91158" y="180490"/>
                  </a:lnTo>
                  <a:lnTo>
                    <a:pt x="139403" y="180490"/>
                  </a:lnTo>
                  <a:lnTo>
                    <a:pt x="198330" y="180490"/>
                  </a:lnTo>
                  <a:lnTo>
                    <a:pt x="269007" y="180490"/>
                  </a:lnTo>
                  <a:lnTo>
                    <a:pt x="352501" y="180490"/>
                  </a:lnTo>
                  <a:lnTo>
                    <a:pt x="449882" y="180490"/>
                  </a:lnTo>
                  <a:lnTo>
                    <a:pt x="562217" y="180490"/>
                  </a:lnTo>
                  <a:lnTo>
                    <a:pt x="627063" y="180490"/>
                  </a:lnTo>
                  <a:lnTo>
                    <a:pt x="627063" y="117836"/>
                  </a:lnTo>
                  <a:lnTo>
                    <a:pt x="0" y="31982"/>
                  </a:lnTo>
                  <a:close/>
                </a:path>
              </a:pathLst>
            </a:custGeom>
            <a:solidFill>
              <a:schemeClr val="tx1">
                <a:alpha val="24000"/>
              </a:schemeClr>
            </a:solidFill>
            <a:ln>
              <a:noFill/>
            </a:ln>
          </p:spPr>
          <p:txBody>
            <a:bodyPr vert="horz" wrap="square" lIns="91440" tIns="45720" rIns="91440" bIns="45720" numCol="1" anchor="t" anchorCtr="0" compatLnSpc="1">
              <a:prstTxWarp prst="textNoShape">
                <a:avLst/>
              </a:prstTxWarp>
              <a:noAutofit/>
            </a:bodyPr>
            <a:lstStyle/>
            <a:p>
              <a:endParaRPr lang="en-GB" dirty="0">
                <a:solidFill>
                  <a:schemeClr val="bg1"/>
                </a:solidFill>
              </a:endParaRPr>
            </a:p>
          </p:txBody>
        </p:sp>
      </p:grpSp>
      <p:cxnSp>
        <p:nvCxnSpPr>
          <p:cNvPr id="15" name="Straight Connector 14"/>
          <p:cNvCxnSpPr/>
          <p:nvPr/>
        </p:nvCxnSpPr>
        <p:spPr>
          <a:xfrm>
            <a:off x="1022393" y="4348699"/>
            <a:ext cx="1086480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1" name="Freeform 89">
            <a:extLst>
              <a:ext uri="{FF2B5EF4-FFF2-40B4-BE49-F238E27FC236}">
                <a16:creationId xmlns:a16="http://schemas.microsoft.com/office/drawing/2014/main" id="{C115603D-F89D-4CDE-A958-9643453FF2BE}"/>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82" name="Group 81">
            <a:extLst>
              <a:ext uri="{FF2B5EF4-FFF2-40B4-BE49-F238E27FC236}">
                <a16:creationId xmlns:a16="http://schemas.microsoft.com/office/drawing/2014/main" id="{F5952F77-0858-4E42-BA29-0119B0E68B41}"/>
              </a:ext>
            </a:extLst>
          </p:cNvPr>
          <p:cNvGrpSpPr/>
          <p:nvPr/>
        </p:nvGrpSpPr>
        <p:grpSpPr>
          <a:xfrm>
            <a:off x="0" y="970050"/>
            <a:ext cx="12192000" cy="196535"/>
            <a:chOff x="947095" y="911184"/>
            <a:chExt cx="4757379" cy="210033"/>
          </a:xfrm>
        </p:grpSpPr>
        <p:sp>
          <p:nvSpPr>
            <p:cNvPr id="83" name="Rectangle 82">
              <a:extLst>
                <a:ext uri="{FF2B5EF4-FFF2-40B4-BE49-F238E27FC236}">
                  <a16:creationId xmlns:a16="http://schemas.microsoft.com/office/drawing/2014/main" id="{E4FAABF6-7D4C-4A9D-B676-D22656E11F8C}"/>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4" name="Rectangle 83">
              <a:extLst>
                <a:ext uri="{FF2B5EF4-FFF2-40B4-BE49-F238E27FC236}">
                  <a16:creationId xmlns:a16="http://schemas.microsoft.com/office/drawing/2014/main" id="{BF1BDC24-F31C-4673-87AE-671B9891EA3F}"/>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5" name="Rectangle 84">
              <a:extLst>
                <a:ext uri="{FF2B5EF4-FFF2-40B4-BE49-F238E27FC236}">
                  <a16:creationId xmlns:a16="http://schemas.microsoft.com/office/drawing/2014/main" id="{480F02AE-65EE-466C-9AB0-AAA705D46913}"/>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3003366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Arrow: Pentagon 56"/>
          <p:cNvSpPr/>
          <p:nvPr/>
        </p:nvSpPr>
        <p:spPr>
          <a:xfrm rot="5400000">
            <a:off x="6364795" y="2620500"/>
            <a:ext cx="2305471" cy="1571489"/>
          </a:xfrm>
          <a:prstGeom prst="homePlate">
            <a:avLst>
              <a:gd name="adj" fmla="val 10665"/>
            </a:avLst>
          </a:prstGeom>
          <a:solidFill>
            <a:srgbClr val="7B85BD"/>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solidFill>
                <a:schemeClr val="tx1"/>
              </a:solidFill>
            </a:endParaRPr>
          </a:p>
        </p:txBody>
      </p:sp>
      <p:sp>
        <p:nvSpPr>
          <p:cNvPr id="58" name="Arrow: Pentagon 57"/>
          <p:cNvSpPr/>
          <p:nvPr/>
        </p:nvSpPr>
        <p:spPr>
          <a:xfrm rot="5400000">
            <a:off x="9149283" y="2285158"/>
            <a:ext cx="1634789" cy="1571489"/>
          </a:xfrm>
          <a:prstGeom prst="homePlate">
            <a:avLst>
              <a:gd name="adj" fmla="val 9954"/>
            </a:avLst>
          </a:prstGeom>
          <a:solidFill>
            <a:srgbClr val="7B85BD"/>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GB" sz="3200" dirty="0"/>
          </a:p>
        </p:txBody>
      </p:sp>
      <p:sp>
        <p:nvSpPr>
          <p:cNvPr id="10" name="Isosceles Triangle 9"/>
          <p:cNvSpPr/>
          <p:nvPr/>
        </p:nvSpPr>
        <p:spPr>
          <a:xfrm rot="5400000">
            <a:off x="5671796" y="-3412087"/>
            <a:ext cx="486455" cy="11830049"/>
          </a:xfrm>
          <a:prstGeom prst="triangle">
            <a:avLst>
              <a:gd name="adj" fmla="val 0"/>
            </a:avLst>
          </a:prstGeom>
          <a:solidFill>
            <a:schemeClr val="tx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 name="Title 3"/>
          <p:cNvSpPr>
            <a:spLocks noGrp="1"/>
          </p:cNvSpPr>
          <p:nvPr>
            <p:ph type="title"/>
          </p:nvPr>
        </p:nvSpPr>
        <p:spPr>
          <a:xfrm>
            <a:off x="478367" y="340424"/>
            <a:ext cx="10719516" cy="329184"/>
          </a:xfrm>
        </p:spPr>
        <p:txBody>
          <a:bodyPr>
            <a:noAutofit/>
          </a:bodyPr>
          <a:lstStyle/>
          <a:p>
            <a:r>
              <a:rPr lang="en-GB" dirty="0"/>
              <a:t>Treatment with macitentan is associated with reduced risk of a deterioration in quality of life</a:t>
            </a:r>
            <a:r>
              <a:rPr lang="en-GB" baseline="30000" dirty="0"/>
              <a:t>1</a:t>
            </a:r>
          </a:p>
        </p:txBody>
      </p:sp>
      <p:sp>
        <p:nvSpPr>
          <p:cNvPr id="16" name="Text Placeholder 2"/>
          <p:cNvSpPr>
            <a:spLocks noGrp="1"/>
          </p:cNvSpPr>
          <p:nvPr>
            <p:ph type="body" sz="quarter" idx="16"/>
          </p:nvPr>
        </p:nvSpPr>
        <p:spPr>
          <a:xfrm>
            <a:off x="1948940" y="6217920"/>
            <a:ext cx="7164000" cy="509928"/>
          </a:xfrm>
        </p:spPr>
        <p:txBody>
          <a:bodyPr/>
          <a:lstStyle/>
          <a:p>
            <a:r>
              <a:rPr lang="fr-FR" b="1" dirty="0"/>
              <a:t>References</a:t>
            </a:r>
            <a:r>
              <a:rPr lang="fr-FR" dirty="0"/>
              <a:t>: </a:t>
            </a:r>
            <a:r>
              <a:rPr lang="fr-FR" b="1" dirty="0"/>
              <a:t>1. </a:t>
            </a:r>
            <a:r>
              <a:rPr lang="fr-FR" dirty="0"/>
              <a:t>Mehta et al. Chest. 2017;151(1):106-18.</a:t>
            </a:r>
          </a:p>
        </p:txBody>
      </p:sp>
      <p:sp>
        <p:nvSpPr>
          <p:cNvPr id="17" name="TextBox 16"/>
          <p:cNvSpPr txBox="1"/>
          <p:nvPr/>
        </p:nvSpPr>
        <p:spPr>
          <a:xfrm>
            <a:off x="1948940" y="6211972"/>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CI, confidence interval; EOT, end of treatment; HR, hazard ratio; SF-36, 36-Item Short Form Survey.</a:t>
            </a:r>
          </a:p>
        </p:txBody>
      </p:sp>
      <p:sp>
        <p:nvSpPr>
          <p:cNvPr id="55" name="TextBox 54"/>
          <p:cNvSpPr txBox="1"/>
          <p:nvPr/>
        </p:nvSpPr>
        <p:spPr>
          <a:xfrm>
            <a:off x="6382653" y="1586397"/>
            <a:ext cx="2285122" cy="654076"/>
          </a:xfrm>
          <a:prstGeom prst="rect">
            <a:avLst/>
          </a:prstGeom>
          <a:noFill/>
        </p:spPr>
        <p:txBody>
          <a:bodyPr wrap="square" lIns="0" tIns="0" rIns="0" bIns="72000" rtlCol="0" anchor="b">
            <a:noAutofit/>
          </a:bodyPr>
          <a:lstStyle/>
          <a:p>
            <a:pPr algn="ctr"/>
            <a:r>
              <a:rPr lang="en-GB" sz="1400" b="1" dirty="0"/>
              <a:t>Physical</a:t>
            </a:r>
            <a:br>
              <a:rPr lang="en-GB" sz="1200" b="1" dirty="0"/>
            </a:br>
            <a:r>
              <a:rPr lang="en-GB" sz="1200" b="1" dirty="0"/>
              <a:t>component score</a:t>
            </a:r>
          </a:p>
        </p:txBody>
      </p:sp>
      <p:sp>
        <p:nvSpPr>
          <p:cNvPr id="56" name="TextBox 55"/>
          <p:cNvSpPr txBox="1"/>
          <p:nvPr/>
        </p:nvSpPr>
        <p:spPr>
          <a:xfrm>
            <a:off x="8861358" y="1588335"/>
            <a:ext cx="2215080" cy="649171"/>
          </a:xfrm>
          <a:prstGeom prst="rect">
            <a:avLst/>
          </a:prstGeom>
          <a:noFill/>
        </p:spPr>
        <p:txBody>
          <a:bodyPr wrap="square" lIns="0" tIns="0" rIns="0" bIns="72000" rtlCol="0" anchor="b">
            <a:noAutofit/>
          </a:bodyPr>
          <a:lstStyle/>
          <a:p>
            <a:pPr algn="ctr"/>
            <a:r>
              <a:rPr lang="en-GB" sz="1400" b="1" dirty="0"/>
              <a:t>Mental</a:t>
            </a:r>
            <a:br>
              <a:rPr lang="en-GB" sz="1200" b="1" dirty="0"/>
            </a:br>
            <a:r>
              <a:rPr lang="en-GB" sz="1200" b="1" dirty="0"/>
              <a:t>component score</a:t>
            </a:r>
          </a:p>
        </p:txBody>
      </p:sp>
      <p:sp>
        <p:nvSpPr>
          <p:cNvPr id="59" name="TextBox 58"/>
          <p:cNvSpPr txBox="1"/>
          <p:nvPr/>
        </p:nvSpPr>
        <p:spPr>
          <a:xfrm>
            <a:off x="6723681" y="2676593"/>
            <a:ext cx="1564214" cy="460746"/>
          </a:xfrm>
          <a:prstGeom prst="rect">
            <a:avLst/>
          </a:prstGeom>
          <a:noFill/>
        </p:spPr>
        <p:txBody>
          <a:bodyPr wrap="square" rtlCol="0" anchor="t">
            <a:noAutofit/>
          </a:bodyPr>
          <a:lstStyle/>
          <a:p>
            <a:pPr algn="ctr"/>
            <a:r>
              <a:rPr lang="en-GB" sz="2800" b="1" dirty="0"/>
              <a:t>- 40%</a:t>
            </a:r>
            <a:endParaRPr lang="en-GB" sz="2800" b="1" baseline="30000" dirty="0"/>
          </a:p>
          <a:p>
            <a:pPr algn="ctr"/>
            <a:endParaRPr lang="en-GB" sz="1800" b="1" dirty="0">
              <a:solidFill>
                <a:schemeClr val="bg1"/>
              </a:solidFill>
            </a:endParaRPr>
          </a:p>
        </p:txBody>
      </p:sp>
      <p:sp>
        <p:nvSpPr>
          <p:cNvPr id="60" name="TextBox 59"/>
          <p:cNvSpPr txBox="1"/>
          <p:nvPr/>
        </p:nvSpPr>
        <p:spPr>
          <a:xfrm>
            <a:off x="6732162" y="3153271"/>
            <a:ext cx="1566906" cy="705395"/>
          </a:xfrm>
          <a:prstGeom prst="rect">
            <a:avLst/>
          </a:prstGeom>
          <a:noFill/>
        </p:spPr>
        <p:txBody>
          <a:bodyPr wrap="square" rtlCol="0" anchor="t">
            <a:noAutofit/>
          </a:bodyPr>
          <a:lstStyle/>
          <a:p>
            <a:pPr algn="ctr"/>
            <a:r>
              <a:rPr lang="en-GB" sz="1000" dirty="0"/>
              <a:t>HR 0.60 </a:t>
            </a:r>
            <a:br>
              <a:rPr lang="en-GB" sz="1000" dirty="0"/>
            </a:br>
            <a:r>
              <a:rPr lang="en-GB" sz="1000" dirty="0"/>
              <a:t>(95% CI; 0.47, 0.76; p&lt;0.0001)</a:t>
            </a:r>
            <a:endParaRPr lang="en-GB" sz="1000" baseline="30000" dirty="0"/>
          </a:p>
          <a:p>
            <a:pPr algn="ctr"/>
            <a:endParaRPr lang="en-GB" sz="1400" dirty="0">
              <a:solidFill>
                <a:schemeClr val="bg1"/>
              </a:solidFill>
            </a:endParaRPr>
          </a:p>
        </p:txBody>
      </p:sp>
      <p:sp>
        <p:nvSpPr>
          <p:cNvPr id="61" name="TextBox 60"/>
          <p:cNvSpPr txBox="1"/>
          <p:nvPr/>
        </p:nvSpPr>
        <p:spPr>
          <a:xfrm>
            <a:off x="9165861" y="2568925"/>
            <a:ext cx="1597734" cy="451774"/>
          </a:xfrm>
          <a:prstGeom prst="rect">
            <a:avLst/>
          </a:prstGeom>
          <a:noFill/>
        </p:spPr>
        <p:txBody>
          <a:bodyPr wrap="square" rtlCol="0" anchor="t">
            <a:noAutofit/>
          </a:bodyPr>
          <a:lstStyle/>
          <a:p>
            <a:pPr algn="ctr"/>
            <a:r>
              <a:rPr lang="en-GB" sz="2800" b="1" dirty="0"/>
              <a:t>- 24%</a:t>
            </a:r>
            <a:endParaRPr lang="en-GB" sz="2800" b="1" baseline="30000" dirty="0"/>
          </a:p>
          <a:p>
            <a:pPr algn="ctr"/>
            <a:endParaRPr lang="en-GB" sz="1800" b="1" dirty="0">
              <a:solidFill>
                <a:schemeClr val="bg1"/>
              </a:solidFill>
            </a:endParaRPr>
          </a:p>
        </p:txBody>
      </p:sp>
      <p:sp>
        <p:nvSpPr>
          <p:cNvPr id="62" name="TextBox 61"/>
          <p:cNvSpPr txBox="1"/>
          <p:nvPr/>
        </p:nvSpPr>
        <p:spPr>
          <a:xfrm>
            <a:off x="9181685" y="3034086"/>
            <a:ext cx="1559564" cy="705395"/>
          </a:xfrm>
          <a:prstGeom prst="rect">
            <a:avLst/>
          </a:prstGeom>
          <a:noFill/>
        </p:spPr>
        <p:txBody>
          <a:bodyPr wrap="square" rtlCol="0" anchor="t">
            <a:noAutofit/>
          </a:bodyPr>
          <a:lstStyle/>
          <a:p>
            <a:pPr algn="ctr"/>
            <a:r>
              <a:rPr lang="en-GB" sz="1000" dirty="0"/>
              <a:t>HR 0.76 </a:t>
            </a:r>
            <a:br>
              <a:rPr lang="en-GB" sz="1000" dirty="0"/>
            </a:br>
            <a:r>
              <a:rPr lang="en-GB" sz="1000" dirty="0"/>
              <a:t>(95% CI; 0.61, 0.95; p=0.0173)</a:t>
            </a:r>
            <a:endParaRPr lang="en-GB" sz="1000" baseline="30000" dirty="0"/>
          </a:p>
          <a:p>
            <a:pPr algn="ctr"/>
            <a:endParaRPr lang="en-GB" sz="1400" dirty="0">
              <a:solidFill>
                <a:schemeClr val="bg1"/>
              </a:solidFill>
            </a:endParaRPr>
          </a:p>
        </p:txBody>
      </p:sp>
      <p:cxnSp>
        <p:nvCxnSpPr>
          <p:cNvPr id="24" name="Straight Connector 23"/>
          <p:cNvCxnSpPr/>
          <p:nvPr/>
        </p:nvCxnSpPr>
        <p:spPr>
          <a:xfrm>
            <a:off x="0" y="2251469"/>
            <a:ext cx="12168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15" y="3594830"/>
            <a:ext cx="5421700" cy="536658"/>
          </a:xfrm>
          <a:prstGeom prst="rect">
            <a:avLst/>
          </a:prstGeom>
          <a:solidFill>
            <a:srgbClr val="969FCD"/>
          </a:solidFill>
        </p:spPr>
        <p:txBody>
          <a:bodyPr wrap="square" rtlCol="0" anchor="t">
            <a:noAutofit/>
          </a:bodyPr>
          <a:lstStyle/>
          <a:p>
            <a:r>
              <a:rPr lang="en-GB" sz="1400" b="1" dirty="0"/>
              <a:t>Reduction in the risk of a </a:t>
            </a:r>
            <a:r>
              <a:rPr lang="en-GB" sz="1400" b="1" dirty="0">
                <a:latin typeface="Arial" panose="020B0604020202020204" pitchFamily="34" charset="0"/>
                <a:cs typeface="Arial" panose="020B0604020202020204" pitchFamily="34" charset="0"/>
              </a:rPr>
              <a:t>≥3-point reduction in SF-36 scores </a:t>
            </a:r>
            <a:r>
              <a:rPr lang="en-GB" sz="1400" b="1" dirty="0"/>
              <a:t>with MACITENTAN vs placebo until EOT</a:t>
            </a:r>
            <a:r>
              <a:rPr lang="en-GB" sz="1400" b="1" baseline="30000" dirty="0"/>
              <a:t>1</a:t>
            </a:r>
          </a:p>
        </p:txBody>
      </p:sp>
      <p:grpSp>
        <p:nvGrpSpPr>
          <p:cNvPr id="2" name="Group 1"/>
          <p:cNvGrpSpPr/>
          <p:nvPr/>
        </p:nvGrpSpPr>
        <p:grpSpPr>
          <a:xfrm>
            <a:off x="1474027" y="1518272"/>
            <a:ext cx="1973262" cy="1973262"/>
            <a:chOff x="2261576" y="1731491"/>
            <a:chExt cx="945102" cy="945102"/>
          </a:xfrm>
        </p:grpSpPr>
        <p:sp>
          <p:nvSpPr>
            <p:cNvPr id="29" name="Oval 28"/>
            <p:cNvSpPr/>
            <p:nvPr/>
          </p:nvSpPr>
          <p:spPr>
            <a:xfrm>
              <a:off x="2261576" y="1731491"/>
              <a:ext cx="945102" cy="945102"/>
            </a:xfrm>
            <a:prstGeom prst="ellipse">
              <a:avLst/>
            </a:prstGeom>
            <a:solidFill>
              <a:srgbClr val="FFC000"/>
            </a:solidFill>
            <a:ln>
              <a:noFill/>
            </a:ln>
            <a:effectLst>
              <a:outerShdw blurRad="762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7" name="Freeform 26"/>
            <p:cNvSpPr>
              <a:spLocks noEditPoints="1"/>
            </p:cNvSpPr>
            <p:nvPr/>
          </p:nvSpPr>
          <p:spPr bwMode="auto">
            <a:xfrm>
              <a:off x="2455770" y="1925366"/>
              <a:ext cx="556714" cy="557352"/>
            </a:xfrm>
            <a:custGeom>
              <a:avLst/>
              <a:gdLst>
                <a:gd name="T0" fmla="*/ 204 w 385"/>
                <a:gd name="T1" fmla="*/ 77 h 385"/>
                <a:gd name="T2" fmla="*/ 199 w 385"/>
                <a:gd name="T3" fmla="*/ 81 h 385"/>
                <a:gd name="T4" fmla="*/ 186 w 385"/>
                <a:gd name="T5" fmla="*/ 81 h 385"/>
                <a:gd name="T6" fmla="*/ 181 w 385"/>
                <a:gd name="T7" fmla="*/ 77 h 385"/>
                <a:gd name="T8" fmla="*/ 186 w 385"/>
                <a:gd name="T9" fmla="*/ 0 h 385"/>
                <a:gd name="T10" fmla="*/ 204 w 385"/>
                <a:gd name="T11" fmla="*/ 5 h 385"/>
                <a:gd name="T12" fmla="*/ 61 w 385"/>
                <a:gd name="T13" fmla="*/ 52 h 385"/>
                <a:gd name="T14" fmla="*/ 50 w 385"/>
                <a:gd name="T15" fmla="*/ 64 h 385"/>
                <a:gd name="T16" fmla="*/ 103 w 385"/>
                <a:gd name="T17" fmla="*/ 119 h 385"/>
                <a:gd name="T18" fmla="*/ 106 w 385"/>
                <a:gd name="T19" fmla="*/ 120 h 385"/>
                <a:gd name="T20" fmla="*/ 118 w 385"/>
                <a:gd name="T21" fmla="*/ 109 h 385"/>
                <a:gd name="T22" fmla="*/ 119 w 385"/>
                <a:gd name="T23" fmla="*/ 103 h 385"/>
                <a:gd name="T24" fmla="*/ 275 w 385"/>
                <a:gd name="T25" fmla="*/ 118 h 385"/>
                <a:gd name="T26" fmla="*/ 279 w 385"/>
                <a:gd name="T27" fmla="*/ 120 h 385"/>
                <a:gd name="T28" fmla="*/ 333 w 385"/>
                <a:gd name="T29" fmla="*/ 68 h 385"/>
                <a:gd name="T30" fmla="*/ 324 w 385"/>
                <a:gd name="T31" fmla="*/ 52 h 385"/>
                <a:gd name="T32" fmla="*/ 317 w 385"/>
                <a:gd name="T33" fmla="*/ 52 h 385"/>
                <a:gd name="T34" fmla="*/ 265 w 385"/>
                <a:gd name="T35" fmla="*/ 106 h 385"/>
                <a:gd name="T36" fmla="*/ 275 w 385"/>
                <a:gd name="T37" fmla="*/ 118 h 385"/>
                <a:gd name="T38" fmla="*/ 81 w 385"/>
                <a:gd name="T39" fmla="*/ 199 h 385"/>
                <a:gd name="T40" fmla="*/ 81 w 385"/>
                <a:gd name="T41" fmla="*/ 186 h 385"/>
                <a:gd name="T42" fmla="*/ 77 w 385"/>
                <a:gd name="T43" fmla="*/ 181 h 385"/>
                <a:gd name="T44" fmla="*/ 0 w 385"/>
                <a:gd name="T45" fmla="*/ 186 h 385"/>
                <a:gd name="T46" fmla="*/ 5 w 385"/>
                <a:gd name="T47" fmla="*/ 204 h 385"/>
                <a:gd name="T48" fmla="*/ 80 w 385"/>
                <a:gd name="T49" fmla="*/ 202 h 385"/>
                <a:gd name="T50" fmla="*/ 106 w 385"/>
                <a:gd name="T51" fmla="*/ 265 h 385"/>
                <a:gd name="T52" fmla="*/ 52 w 385"/>
                <a:gd name="T53" fmla="*/ 317 h 385"/>
                <a:gd name="T54" fmla="*/ 52 w 385"/>
                <a:gd name="T55" fmla="*/ 324 h 385"/>
                <a:gd name="T56" fmla="*/ 64 w 385"/>
                <a:gd name="T57" fmla="*/ 334 h 385"/>
                <a:gd name="T58" fmla="*/ 119 w 385"/>
                <a:gd name="T59" fmla="*/ 282 h 385"/>
                <a:gd name="T60" fmla="*/ 118 w 385"/>
                <a:gd name="T61" fmla="*/ 275 h 385"/>
                <a:gd name="T62" fmla="*/ 380 w 385"/>
                <a:gd name="T63" fmla="*/ 181 h 385"/>
                <a:gd name="T64" fmla="*/ 305 w 385"/>
                <a:gd name="T65" fmla="*/ 182 h 385"/>
                <a:gd name="T66" fmla="*/ 304 w 385"/>
                <a:gd name="T67" fmla="*/ 192 h 385"/>
                <a:gd name="T68" fmla="*/ 305 w 385"/>
                <a:gd name="T69" fmla="*/ 202 h 385"/>
                <a:gd name="T70" fmla="*/ 380 w 385"/>
                <a:gd name="T71" fmla="*/ 204 h 385"/>
                <a:gd name="T72" fmla="*/ 385 w 385"/>
                <a:gd name="T73" fmla="*/ 186 h 385"/>
                <a:gd name="T74" fmla="*/ 282 w 385"/>
                <a:gd name="T75" fmla="*/ 266 h 385"/>
                <a:gd name="T76" fmla="*/ 275 w 385"/>
                <a:gd name="T77" fmla="*/ 266 h 385"/>
                <a:gd name="T78" fmla="*/ 265 w 385"/>
                <a:gd name="T79" fmla="*/ 279 h 385"/>
                <a:gd name="T80" fmla="*/ 317 w 385"/>
                <a:gd name="T81" fmla="*/ 333 h 385"/>
                <a:gd name="T82" fmla="*/ 324 w 385"/>
                <a:gd name="T83" fmla="*/ 333 h 385"/>
                <a:gd name="T84" fmla="*/ 333 w 385"/>
                <a:gd name="T85" fmla="*/ 317 h 385"/>
                <a:gd name="T86" fmla="*/ 199 w 385"/>
                <a:gd name="T87" fmla="*/ 303 h 385"/>
                <a:gd name="T88" fmla="*/ 182 w 385"/>
                <a:gd name="T89" fmla="*/ 305 h 385"/>
                <a:gd name="T90" fmla="*/ 181 w 385"/>
                <a:gd name="T91" fmla="*/ 380 h 385"/>
                <a:gd name="T92" fmla="*/ 199 w 385"/>
                <a:gd name="T93" fmla="*/ 385 h 385"/>
                <a:gd name="T94" fmla="*/ 204 w 385"/>
                <a:gd name="T95" fmla="*/ 308 h 385"/>
                <a:gd name="T96" fmla="*/ 199 w 385"/>
                <a:gd name="T97" fmla="*/ 303 h 385"/>
                <a:gd name="T98" fmla="*/ 192 w 385"/>
                <a:gd name="T99" fmla="*/ 284 h 385"/>
                <a:gd name="T100" fmla="*/ 192 w 385"/>
                <a:gd name="T101" fmla="*/ 100 h 385"/>
                <a:gd name="T102" fmla="*/ 192 w 385"/>
                <a:gd name="T103" fmla="*/ 121 h 385"/>
                <a:gd name="T104" fmla="*/ 192 w 385"/>
                <a:gd name="T105" fmla="*/ 264 h 385"/>
                <a:gd name="T106" fmla="*/ 192 w 385"/>
                <a:gd name="T107" fmla="*/ 1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5" h="385">
                  <a:moveTo>
                    <a:pt x="204" y="5"/>
                  </a:moveTo>
                  <a:cubicBezTo>
                    <a:pt x="204" y="77"/>
                    <a:pt x="204" y="77"/>
                    <a:pt x="204" y="77"/>
                  </a:cubicBezTo>
                  <a:cubicBezTo>
                    <a:pt x="204" y="78"/>
                    <a:pt x="203" y="79"/>
                    <a:pt x="202" y="80"/>
                  </a:cubicBezTo>
                  <a:cubicBezTo>
                    <a:pt x="201" y="81"/>
                    <a:pt x="200" y="81"/>
                    <a:pt x="199" y="81"/>
                  </a:cubicBezTo>
                  <a:cubicBezTo>
                    <a:pt x="194" y="81"/>
                    <a:pt x="190" y="81"/>
                    <a:pt x="186" y="81"/>
                  </a:cubicBezTo>
                  <a:cubicBezTo>
                    <a:pt x="186" y="81"/>
                    <a:pt x="186" y="81"/>
                    <a:pt x="186" y="81"/>
                  </a:cubicBezTo>
                  <a:cubicBezTo>
                    <a:pt x="185" y="81"/>
                    <a:pt x="183" y="81"/>
                    <a:pt x="182" y="80"/>
                  </a:cubicBezTo>
                  <a:cubicBezTo>
                    <a:pt x="182" y="79"/>
                    <a:pt x="181" y="78"/>
                    <a:pt x="181" y="77"/>
                  </a:cubicBezTo>
                  <a:cubicBezTo>
                    <a:pt x="181" y="5"/>
                    <a:pt x="181" y="5"/>
                    <a:pt x="181" y="5"/>
                  </a:cubicBezTo>
                  <a:cubicBezTo>
                    <a:pt x="181" y="2"/>
                    <a:pt x="183" y="0"/>
                    <a:pt x="186" y="0"/>
                  </a:cubicBezTo>
                  <a:cubicBezTo>
                    <a:pt x="199" y="0"/>
                    <a:pt x="199" y="0"/>
                    <a:pt x="199" y="0"/>
                  </a:cubicBezTo>
                  <a:cubicBezTo>
                    <a:pt x="202" y="0"/>
                    <a:pt x="204" y="2"/>
                    <a:pt x="204" y="5"/>
                  </a:cubicBezTo>
                  <a:close/>
                  <a:moveTo>
                    <a:pt x="68" y="52"/>
                  </a:moveTo>
                  <a:cubicBezTo>
                    <a:pt x="66" y="50"/>
                    <a:pt x="63" y="50"/>
                    <a:pt x="61" y="52"/>
                  </a:cubicBezTo>
                  <a:cubicBezTo>
                    <a:pt x="52" y="61"/>
                    <a:pt x="52" y="61"/>
                    <a:pt x="52" y="61"/>
                  </a:cubicBezTo>
                  <a:cubicBezTo>
                    <a:pt x="51" y="62"/>
                    <a:pt x="50" y="63"/>
                    <a:pt x="50" y="64"/>
                  </a:cubicBezTo>
                  <a:cubicBezTo>
                    <a:pt x="50" y="66"/>
                    <a:pt x="51" y="67"/>
                    <a:pt x="52" y="68"/>
                  </a:cubicBezTo>
                  <a:cubicBezTo>
                    <a:pt x="103" y="119"/>
                    <a:pt x="103" y="119"/>
                    <a:pt x="103" y="119"/>
                  </a:cubicBezTo>
                  <a:cubicBezTo>
                    <a:pt x="103" y="119"/>
                    <a:pt x="105" y="120"/>
                    <a:pt x="106" y="120"/>
                  </a:cubicBezTo>
                  <a:cubicBezTo>
                    <a:pt x="106" y="120"/>
                    <a:pt x="106" y="120"/>
                    <a:pt x="106" y="120"/>
                  </a:cubicBezTo>
                  <a:cubicBezTo>
                    <a:pt x="107" y="120"/>
                    <a:pt x="108" y="119"/>
                    <a:pt x="109" y="118"/>
                  </a:cubicBezTo>
                  <a:cubicBezTo>
                    <a:pt x="112" y="115"/>
                    <a:pt x="115" y="112"/>
                    <a:pt x="118" y="109"/>
                  </a:cubicBezTo>
                  <a:cubicBezTo>
                    <a:pt x="119" y="108"/>
                    <a:pt x="120" y="107"/>
                    <a:pt x="120" y="106"/>
                  </a:cubicBezTo>
                  <a:cubicBezTo>
                    <a:pt x="120" y="105"/>
                    <a:pt x="119" y="103"/>
                    <a:pt x="119" y="103"/>
                  </a:cubicBezTo>
                  <a:lnTo>
                    <a:pt x="68" y="52"/>
                  </a:lnTo>
                  <a:close/>
                  <a:moveTo>
                    <a:pt x="275" y="118"/>
                  </a:moveTo>
                  <a:cubicBezTo>
                    <a:pt x="276" y="119"/>
                    <a:pt x="277" y="120"/>
                    <a:pt x="279" y="120"/>
                  </a:cubicBezTo>
                  <a:cubicBezTo>
                    <a:pt x="279" y="120"/>
                    <a:pt x="279" y="120"/>
                    <a:pt x="279" y="120"/>
                  </a:cubicBezTo>
                  <a:cubicBezTo>
                    <a:pt x="280" y="120"/>
                    <a:pt x="281" y="119"/>
                    <a:pt x="282" y="119"/>
                  </a:cubicBezTo>
                  <a:cubicBezTo>
                    <a:pt x="333" y="68"/>
                    <a:pt x="333" y="68"/>
                    <a:pt x="333" y="68"/>
                  </a:cubicBezTo>
                  <a:cubicBezTo>
                    <a:pt x="335" y="66"/>
                    <a:pt x="335" y="63"/>
                    <a:pt x="333" y="61"/>
                  </a:cubicBezTo>
                  <a:cubicBezTo>
                    <a:pt x="324" y="52"/>
                    <a:pt x="324" y="52"/>
                    <a:pt x="324" y="52"/>
                  </a:cubicBezTo>
                  <a:cubicBezTo>
                    <a:pt x="323" y="51"/>
                    <a:pt x="322" y="50"/>
                    <a:pt x="320" y="50"/>
                  </a:cubicBezTo>
                  <a:cubicBezTo>
                    <a:pt x="319" y="50"/>
                    <a:pt x="318" y="51"/>
                    <a:pt x="317" y="52"/>
                  </a:cubicBezTo>
                  <a:cubicBezTo>
                    <a:pt x="266" y="103"/>
                    <a:pt x="266" y="103"/>
                    <a:pt x="266" y="103"/>
                  </a:cubicBezTo>
                  <a:cubicBezTo>
                    <a:pt x="265" y="103"/>
                    <a:pt x="265" y="105"/>
                    <a:pt x="265" y="106"/>
                  </a:cubicBezTo>
                  <a:cubicBezTo>
                    <a:pt x="265" y="107"/>
                    <a:pt x="265" y="108"/>
                    <a:pt x="266" y="109"/>
                  </a:cubicBezTo>
                  <a:cubicBezTo>
                    <a:pt x="270" y="112"/>
                    <a:pt x="273" y="115"/>
                    <a:pt x="275" y="118"/>
                  </a:cubicBezTo>
                  <a:close/>
                  <a:moveTo>
                    <a:pt x="80" y="202"/>
                  </a:moveTo>
                  <a:cubicBezTo>
                    <a:pt x="81" y="201"/>
                    <a:pt x="81" y="200"/>
                    <a:pt x="81" y="199"/>
                  </a:cubicBezTo>
                  <a:cubicBezTo>
                    <a:pt x="81" y="197"/>
                    <a:pt x="81" y="194"/>
                    <a:pt x="81" y="192"/>
                  </a:cubicBezTo>
                  <a:cubicBezTo>
                    <a:pt x="81" y="190"/>
                    <a:pt x="81" y="188"/>
                    <a:pt x="81" y="186"/>
                  </a:cubicBezTo>
                  <a:cubicBezTo>
                    <a:pt x="81" y="185"/>
                    <a:pt x="81" y="183"/>
                    <a:pt x="80" y="182"/>
                  </a:cubicBezTo>
                  <a:cubicBezTo>
                    <a:pt x="79" y="182"/>
                    <a:pt x="78" y="181"/>
                    <a:pt x="77" y="181"/>
                  </a:cubicBezTo>
                  <a:cubicBezTo>
                    <a:pt x="5" y="181"/>
                    <a:pt x="5" y="181"/>
                    <a:pt x="5" y="181"/>
                  </a:cubicBezTo>
                  <a:cubicBezTo>
                    <a:pt x="2" y="181"/>
                    <a:pt x="0" y="183"/>
                    <a:pt x="0" y="186"/>
                  </a:cubicBezTo>
                  <a:cubicBezTo>
                    <a:pt x="0" y="199"/>
                    <a:pt x="0" y="199"/>
                    <a:pt x="0" y="199"/>
                  </a:cubicBezTo>
                  <a:cubicBezTo>
                    <a:pt x="0" y="202"/>
                    <a:pt x="2" y="204"/>
                    <a:pt x="5" y="204"/>
                  </a:cubicBezTo>
                  <a:cubicBezTo>
                    <a:pt x="77" y="204"/>
                    <a:pt x="77" y="204"/>
                    <a:pt x="77" y="204"/>
                  </a:cubicBezTo>
                  <a:cubicBezTo>
                    <a:pt x="78" y="204"/>
                    <a:pt x="79" y="203"/>
                    <a:pt x="80" y="202"/>
                  </a:cubicBezTo>
                  <a:close/>
                  <a:moveTo>
                    <a:pt x="109" y="266"/>
                  </a:moveTo>
                  <a:cubicBezTo>
                    <a:pt x="108" y="265"/>
                    <a:pt x="107" y="265"/>
                    <a:pt x="106" y="265"/>
                  </a:cubicBezTo>
                  <a:cubicBezTo>
                    <a:pt x="105" y="265"/>
                    <a:pt x="103" y="265"/>
                    <a:pt x="103" y="266"/>
                  </a:cubicBezTo>
                  <a:cubicBezTo>
                    <a:pt x="52" y="317"/>
                    <a:pt x="52" y="317"/>
                    <a:pt x="52" y="317"/>
                  </a:cubicBezTo>
                  <a:cubicBezTo>
                    <a:pt x="51" y="318"/>
                    <a:pt x="50" y="319"/>
                    <a:pt x="50" y="320"/>
                  </a:cubicBezTo>
                  <a:cubicBezTo>
                    <a:pt x="50" y="322"/>
                    <a:pt x="51" y="323"/>
                    <a:pt x="52" y="324"/>
                  </a:cubicBezTo>
                  <a:cubicBezTo>
                    <a:pt x="61" y="333"/>
                    <a:pt x="61" y="333"/>
                    <a:pt x="61" y="333"/>
                  </a:cubicBezTo>
                  <a:cubicBezTo>
                    <a:pt x="62" y="334"/>
                    <a:pt x="63" y="334"/>
                    <a:pt x="64" y="334"/>
                  </a:cubicBezTo>
                  <a:cubicBezTo>
                    <a:pt x="66" y="334"/>
                    <a:pt x="67" y="334"/>
                    <a:pt x="68" y="333"/>
                  </a:cubicBezTo>
                  <a:cubicBezTo>
                    <a:pt x="119" y="282"/>
                    <a:pt x="119" y="282"/>
                    <a:pt x="119" y="282"/>
                  </a:cubicBezTo>
                  <a:cubicBezTo>
                    <a:pt x="119" y="281"/>
                    <a:pt x="120" y="280"/>
                    <a:pt x="120" y="279"/>
                  </a:cubicBezTo>
                  <a:cubicBezTo>
                    <a:pt x="120" y="277"/>
                    <a:pt x="119" y="276"/>
                    <a:pt x="118" y="275"/>
                  </a:cubicBezTo>
                  <a:cubicBezTo>
                    <a:pt x="115" y="272"/>
                    <a:pt x="112" y="269"/>
                    <a:pt x="109" y="266"/>
                  </a:cubicBezTo>
                  <a:close/>
                  <a:moveTo>
                    <a:pt x="380" y="181"/>
                  </a:moveTo>
                  <a:cubicBezTo>
                    <a:pt x="308" y="181"/>
                    <a:pt x="308" y="181"/>
                    <a:pt x="308" y="181"/>
                  </a:cubicBezTo>
                  <a:cubicBezTo>
                    <a:pt x="307" y="181"/>
                    <a:pt x="306" y="182"/>
                    <a:pt x="305" y="182"/>
                  </a:cubicBezTo>
                  <a:cubicBezTo>
                    <a:pt x="304" y="183"/>
                    <a:pt x="303" y="185"/>
                    <a:pt x="303" y="186"/>
                  </a:cubicBezTo>
                  <a:cubicBezTo>
                    <a:pt x="303" y="188"/>
                    <a:pt x="304" y="190"/>
                    <a:pt x="304" y="192"/>
                  </a:cubicBezTo>
                  <a:cubicBezTo>
                    <a:pt x="304" y="194"/>
                    <a:pt x="303" y="197"/>
                    <a:pt x="303" y="199"/>
                  </a:cubicBezTo>
                  <a:cubicBezTo>
                    <a:pt x="303" y="200"/>
                    <a:pt x="304" y="201"/>
                    <a:pt x="305" y="202"/>
                  </a:cubicBezTo>
                  <a:cubicBezTo>
                    <a:pt x="306" y="203"/>
                    <a:pt x="307" y="204"/>
                    <a:pt x="308" y="204"/>
                  </a:cubicBezTo>
                  <a:cubicBezTo>
                    <a:pt x="380" y="204"/>
                    <a:pt x="380" y="204"/>
                    <a:pt x="380" y="204"/>
                  </a:cubicBezTo>
                  <a:cubicBezTo>
                    <a:pt x="383" y="204"/>
                    <a:pt x="385" y="202"/>
                    <a:pt x="385" y="199"/>
                  </a:cubicBezTo>
                  <a:cubicBezTo>
                    <a:pt x="385" y="186"/>
                    <a:pt x="385" y="186"/>
                    <a:pt x="385" y="186"/>
                  </a:cubicBezTo>
                  <a:cubicBezTo>
                    <a:pt x="385" y="183"/>
                    <a:pt x="383" y="181"/>
                    <a:pt x="380" y="181"/>
                  </a:cubicBezTo>
                  <a:close/>
                  <a:moveTo>
                    <a:pt x="282" y="266"/>
                  </a:moveTo>
                  <a:cubicBezTo>
                    <a:pt x="281" y="265"/>
                    <a:pt x="280" y="265"/>
                    <a:pt x="279" y="265"/>
                  </a:cubicBezTo>
                  <a:cubicBezTo>
                    <a:pt x="277" y="265"/>
                    <a:pt x="276" y="265"/>
                    <a:pt x="275" y="266"/>
                  </a:cubicBezTo>
                  <a:cubicBezTo>
                    <a:pt x="273" y="269"/>
                    <a:pt x="270" y="273"/>
                    <a:pt x="266" y="275"/>
                  </a:cubicBezTo>
                  <a:cubicBezTo>
                    <a:pt x="265" y="276"/>
                    <a:pt x="265" y="277"/>
                    <a:pt x="265" y="279"/>
                  </a:cubicBezTo>
                  <a:cubicBezTo>
                    <a:pt x="265" y="280"/>
                    <a:pt x="265" y="281"/>
                    <a:pt x="266" y="282"/>
                  </a:cubicBezTo>
                  <a:cubicBezTo>
                    <a:pt x="317" y="333"/>
                    <a:pt x="317" y="333"/>
                    <a:pt x="317" y="333"/>
                  </a:cubicBezTo>
                  <a:cubicBezTo>
                    <a:pt x="318" y="334"/>
                    <a:pt x="319" y="334"/>
                    <a:pt x="320" y="334"/>
                  </a:cubicBezTo>
                  <a:cubicBezTo>
                    <a:pt x="322" y="334"/>
                    <a:pt x="323" y="334"/>
                    <a:pt x="324" y="333"/>
                  </a:cubicBezTo>
                  <a:cubicBezTo>
                    <a:pt x="333" y="324"/>
                    <a:pt x="333" y="324"/>
                    <a:pt x="333" y="324"/>
                  </a:cubicBezTo>
                  <a:cubicBezTo>
                    <a:pt x="335" y="322"/>
                    <a:pt x="335" y="319"/>
                    <a:pt x="333" y="317"/>
                  </a:cubicBezTo>
                  <a:lnTo>
                    <a:pt x="282" y="266"/>
                  </a:lnTo>
                  <a:close/>
                  <a:moveTo>
                    <a:pt x="199" y="303"/>
                  </a:moveTo>
                  <a:cubicBezTo>
                    <a:pt x="194" y="304"/>
                    <a:pt x="190" y="304"/>
                    <a:pt x="186" y="303"/>
                  </a:cubicBezTo>
                  <a:cubicBezTo>
                    <a:pt x="185" y="303"/>
                    <a:pt x="183" y="304"/>
                    <a:pt x="182" y="305"/>
                  </a:cubicBezTo>
                  <a:cubicBezTo>
                    <a:pt x="182" y="305"/>
                    <a:pt x="181" y="307"/>
                    <a:pt x="181" y="308"/>
                  </a:cubicBezTo>
                  <a:cubicBezTo>
                    <a:pt x="181" y="380"/>
                    <a:pt x="181" y="380"/>
                    <a:pt x="181" y="380"/>
                  </a:cubicBezTo>
                  <a:cubicBezTo>
                    <a:pt x="181" y="383"/>
                    <a:pt x="183" y="385"/>
                    <a:pt x="186" y="385"/>
                  </a:cubicBezTo>
                  <a:cubicBezTo>
                    <a:pt x="199" y="385"/>
                    <a:pt x="199" y="385"/>
                    <a:pt x="199" y="385"/>
                  </a:cubicBezTo>
                  <a:cubicBezTo>
                    <a:pt x="202" y="385"/>
                    <a:pt x="204" y="383"/>
                    <a:pt x="204" y="380"/>
                  </a:cubicBezTo>
                  <a:cubicBezTo>
                    <a:pt x="204" y="308"/>
                    <a:pt x="204" y="308"/>
                    <a:pt x="204" y="308"/>
                  </a:cubicBezTo>
                  <a:cubicBezTo>
                    <a:pt x="204" y="307"/>
                    <a:pt x="203" y="305"/>
                    <a:pt x="202" y="305"/>
                  </a:cubicBezTo>
                  <a:cubicBezTo>
                    <a:pt x="201" y="304"/>
                    <a:pt x="200" y="303"/>
                    <a:pt x="199" y="303"/>
                  </a:cubicBezTo>
                  <a:close/>
                  <a:moveTo>
                    <a:pt x="284" y="192"/>
                  </a:moveTo>
                  <a:cubicBezTo>
                    <a:pt x="284" y="243"/>
                    <a:pt x="243" y="284"/>
                    <a:pt x="192" y="284"/>
                  </a:cubicBezTo>
                  <a:cubicBezTo>
                    <a:pt x="142" y="284"/>
                    <a:pt x="100" y="243"/>
                    <a:pt x="100" y="192"/>
                  </a:cubicBezTo>
                  <a:cubicBezTo>
                    <a:pt x="100" y="142"/>
                    <a:pt x="142" y="100"/>
                    <a:pt x="192" y="100"/>
                  </a:cubicBezTo>
                  <a:cubicBezTo>
                    <a:pt x="243" y="100"/>
                    <a:pt x="284" y="142"/>
                    <a:pt x="284" y="192"/>
                  </a:cubicBezTo>
                  <a:close/>
                  <a:moveTo>
                    <a:pt x="192" y="121"/>
                  </a:moveTo>
                  <a:cubicBezTo>
                    <a:pt x="153" y="121"/>
                    <a:pt x="121" y="153"/>
                    <a:pt x="121" y="192"/>
                  </a:cubicBezTo>
                  <a:cubicBezTo>
                    <a:pt x="121" y="232"/>
                    <a:pt x="153" y="264"/>
                    <a:pt x="192" y="264"/>
                  </a:cubicBezTo>
                  <a:cubicBezTo>
                    <a:pt x="232" y="264"/>
                    <a:pt x="264" y="232"/>
                    <a:pt x="264" y="192"/>
                  </a:cubicBezTo>
                  <a:cubicBezTo>
                    <a:pt x="264" y="153"/>
                    <a:pt x="232" y="121"/>
                    <a:pt x="192" y="1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0" name="Freeform 89">
            <a:extLst>
              <a:ext uri="{FF2B5EF4-FFF2-40B4-BE49-F238E27FC236}">
                <a16:creationId xmlns:a16="http://schemas.microsoft.com/office/drawing/2014/main" id="{F9D83205-4EF7-49C5-995C-D644EB634710}"/>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21" name="Group 20">
            <a:extLst>
              <a:ext uri="{FF2B5EF4-FFF2-40B4-BE49-F238E27FC236}">
                <a16:creationId xmlns:a16="http://schemas.microsoft.com/office/drawing/2014/main" id="{DAB933D4-F297-4CA7-9145-76C8D6DFE466}"/>
              </a:ext>
            </a:extLst>
          </p:cNvPr>
          <p:cNvGrpSpPr/>
          <p:nvPr/>
        </p:nvGrpSpPr>
        <p:grpSpPr>
          <a:xfrm>
            <a:off x="0" y="970050"/>
            <a:ext cx="12192000" cy="196535"/>
            <a:chOff x="947095" y="911184"/>
            <a:chExt cx="4757379" cy="210033"/>
          </a:xfrm>
        </p:grpSpPr>
        <p:sp>
          <p:nvSpPr>
            <p:cNvPr id="22" name="Rectangle 21">
              <a:extLst>
                <a:ext uri="{FF2B5EF4-FFF2-40B4-BE49-F238E27FC236}">
                  <a16:creationId xmlns:a16="http://schemas.microsoft.com/office/drawing/2014/main" id="{32DD2B65-31DE-4E14-B6F2-60C1950C077A}"/>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 name="Rectangle 22">
              <a:extLst>
                <a:ext uri="{FF2B5EF4-FFF2-40B4-BE49-F238E27FC236}">
                  <a16:creationId xmlns:a16="http://schemas.microsoft.com/office/drawing/2014/main" id="{162E28B2-D4E6-4B7C-97A2-85168EA0B806}"/>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Rectangle 24">
              <a:extLst>
                <a:ext uri="{FF2B5EF4-FFF2-40B4-BE49-F238E27FC236}">
                  <a16:creationId xmlns:a16="http://schemas.microsoft.com/office/drawing/2014/main" id="{7194717D-4815-4D70-A760-1BD22EB548A4}"/>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157459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Freeform 12"/>
          <p:cNvSpPr>
            <a:spLocks/>
          </p:cNvSpPr>
          <p:nvPr/>
        </p:nvSpPr>
        <p:spPr bwMode="auto">
          <a:xfrm flipV="1">
            <a:off x="-1" y="4503290"/>
            <a:ext cx="11766439" cy="827118"/>
          </a:xfrm>
          <a:prstGeom prst="snip1Rect">
            <a:avLst/>
          </a:prstGeom>
          <a:solidFill>
            <a:srgbClr val="969FCD"/>
          </a:solidFill>
          <a:ln w="12700">
            <a:noFill/>
          </a:ln>
        </p:spPr>
        <p:style>
          <a:lnRef idx="2">
            <a:schemeClr val="accent3"/>
          </a:lnRef>
          <a:fillRef idx="1">
            <a:schemeClr val="lt1"/>
          </a:fillRef>
          <a:effectRef idx="0">
            <a:schemeClr val="accent3"/>
          </a:effectRef>
          <a:fontRef idx="minor">
            <a:schemeClr val="dk1"/>
          </a:fontRef>
        </p:style>
        <p:txBody>
          <a:bodyPr vert="horz" wrap="square" lIns="180000" tIns="45720" rIns="91440" bIns="45720" numCol="1" anchor="ctr" anchorCtr="0" compatLnSpc="1">
            <a:prstTxWarp prst="textNoShape">
              <a:avLst/>
            </a:prstTxWarp>
          </a:bodyPr>
          <a:lstStyle/>
          <a:p>
            <a:endParaRPr lang="en-GB" sz="1400" baseline="30000" dirty="0">
              <a:solidFill>
                <a:schemeClr val="bg2">
                  <a:lumMod val="50000"/>
                </a:schemeClr>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174483910"/>
              </p:ext>
            </p:extLst>
          </p:nvPr>
        </p:nvGraphicFramePr>
        <p:xfrm>
          <a:off x="0" y="2072757"/>
          <a:ext cx="12178814" cy="1454940"/>
        </p:xfrm>
        <a:graphic>
          <a:graphicData uri="http://schemas.openxmlformats.org/drawingml/2006/table">
            <a:tbl>
              <a:tblPr>
                <a:tableStyleId>{7DF18680-E054-41AD-8BC1-D1AEF772440D}</a:tableStyleId>
              </a:tblPr>
              <a:tblGrid>
                <a:gridCol w="2962814">
                  <a:extLst>
                    <a:ext uri="{9D8B030D-6E8A-4147-A177-3AD203B41FA5}">
                      <a16:colId xmlns:a16="http://schemas.microsoft.com/office/drawing/2014/main" val="1950004430"/>
                    </a:ext>
                  </a:extLst>
                </a:gridCol>
                <a:gridCol w="576000">
                  <a:extLst>
                    <a:ext uri="{9D8B030D-6E8A-4147-A177-3AD203B41FA5}">
                      <a16:colId xmlns:a16="http://schemas.microsoft.com/office/drawing/2014/main" val="20001"/>
                    </a:ext>
                  </a:extLst>
                </a:gridCol>
                <a:gridCol w="1620000">
                  <a:extLst>
                    <a:ext uri="{9D8B030D-6E8A-4147-A177-3AD203B41FA5}">
                      <a16:colId xmlns:a16="http://schemas.microsoft.com/office/drawing/2014/main" val="2821748271"/>
                    </a:ext>
                  </a:extLst>
                </a:gridCol>
                <a:gridCol w="1620000">
                  <a:extLst>
                    <a:ext uri="{9D8B030D-6E8A-4147-A177-3AD203B41FA5}">
                      <a16:colId xmlns:a16="http://schemas.microsoft.com/office/drawing/2014/main" val="986942419"/>
                    </a:ext>
                  </a:extLst>
                </a:gridCol>
                <a:gridCol w="576000">
                  <a:extLst>
                    <a:ext uri="{9D8B030D-6E8A-4147-A177-3AD203B41FA5}">
                      <a16:colId xmlns:a16="http://schemas.microsoft.com/office/drawing/2014/main" val="3126536888"/>
                    </a:ext>
                  </a:extLst>
                </a:gridCol>
                <a:gridCol w="1620000">
                  <a:extLst>
                    <a:ext uri="{9D8B030D-6E8A-4147-A177-3AD203B41FA5}">
                      <a16:colId xmlns:a16="http://schemas.microsoft.com/office/drawing/2014/main" val="3151297451"/>
                    </a:ext>
                  </a:extLst>
                </a:gridCol>
                <a:gridCol w="1620000">
                  <a:extLst>
                    <a:ext uri="{9D8B030D-6E8A-4147-A177-3AD203B41FA5}">
                      <a16:colId xmlns:a16="http://schemas.microsoft.com/office/drawing/2014/main" val="1006276573"/>
                    </a:ext>
                  </a:extLst>
                </a:gridCol>
                <a:gridCol w="1584000">
                  <a:extLst>
                    <a:ext uri="{9D8B030D-6E8A-4147-A177-3AD203B41FA5}">
                      <a16:colId xmlns:a16="http://schemas.microsoft.com/office/drawing/2014/main" val="20007"/>
                    </a:ext>
                  </a:extLst>
                </a:gridCol>
              </a:tblGrid>
              <a:tr h="446940">
                <a:tc>
                  <a:txBody>
                    <a:bodyPr/>
                    <a:lstStyle/>
                    <a:p>
                      <a:endParaRPr lang="en-GB" sz="1500" dirty="0"/>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1200" dirty="0"/>
                    </a:p>
                  </a:txBody>
                  <a:tcPr marL="0" marR="0" marT="0" marB="0" anchor="ctr">
                    <a:lnL w="12700" cmpd="sng">
                      <a:noFill/>
                    </a:lnL>
                    <a:lnR w="571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1" dirty="0">
                          <a:solidFill>
                            <a:schemeClr val="bg1"/>
                          </a:solidFill>
                        </a:rPr>
                        <a:t>MACITENTAN</a:t>
                      </a:r>
                      <a:endParaRPr lang="en-GB" sz="1200" b="1" baseline="30000" dirty="0">
                        <a:solidFill>
                          <a:schemeClr val="bg1"/>
                        </a:solidFill>
                      </a:endParaRPr>
                    </a:p>
                  </a:txBody>
                  <a:tcPr marL="121920" marR="121920" marT="60960" marB="609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7B85BD"/>
                    </a:solidFill>
                  </a:tcPr>
                </a:tc>
                <a:tc>
                  <a:txBody>
                    <a:bodyPr/>
                    <a:lstStyle/>
                    <a:p>
                      <a:pPr algn="ctr"/>
                      <a:r>
                        <a:rPr lang="en-GB" sz="1200" b="1" dirty="0">
                          <a:solidFill>
                            <a:schemeClr val="bg1"/>
                          </a:solidFill>
                        </a:rPr>
                        <a:t>PLACEBO</a:t>
                      </a:r>
                    </a:p>
                  </a:txBody>
                  <a:tcPr marL="121920" marR="121920" marT="60960" marB="60960" anchor="ctr">
                    <a:lnL w="571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endParaRPr lang="en-GB" sz="1200" b="1" dirty="0">
                        <a:solidFill>
                          <a:schemeClr val="tx1"/>
                        </a:solidFill>
                      </a:endParaRP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1" dirty="0">
                          <a:solidFill>
                            <a:schemeClr val="bg1"/>
                          </a:solidFill>
                        </a:rPr>
                        <a:t>BOSENTAN</a:t>
                      </a:r>
                    </a:p>
                  </a:txBody>
                  <a:tcPr marL="121920" marR="121920" marT="60960" marB="60960" anchor="ctr">
                    <a:lnL w="12700" cmpd="sng">
                      <a:noFill/>
                    </a:lnL>
                    <a:lnR w="571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algn="ctr"/>
                      <a:r>
                        <a:rPr lang="en-GB" sz="1200" b="1" dirty="0">
                          <a:solidFill>
                            <a:schemeClr val="bg1"/>
                          </a:solidFill>
                        </a:rPr>
                        <a:t>PLACEBO</a:t>
                      </a:r>
                    </a:p>
                  </a:txBody>
                  <a:tcPr marL="121920" marR="121920" marT="60960" marB="60960" anchor="ctr">
                    <a:lnL w="571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endParaRPr lang="en-GB" sz="1500" dirty="0">
                        <a:solidFill>
                          <a:schemeClr val="tx1"/>
                        </a:solidFill>
                      </a:endParaRP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1510527"/>
                  </a:ext>
                </a:extLst>
              </a:tr>
              <a:tr h="216000">
                <a:tc>
                  <a:txBody>
                    <a:bodyPr/>
                    <a:lstStyle/>
                    <a:p>
                      <a:endParaRPr lang="en-GB" sz="500" dirty="0"/>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500" dirty="0"/>
                    </a:p>
                  </a:txBody>
                  <a:tcPr marL="0" marR="0" marT="0" marB="0" anchor="ctr">
                    <a:lnL w="12700" cmpd="sng">
                      <a:noFill/>
                    </a:lnL>
                    <a:lnR w="571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500" b="1" baseline="30000" dirty="0">
                        <a:solidFill>
                          <a:schemeClr val="tx1"/>
                        </a:solidFill>
                      </a:endParaRPr>
                    </a:p>
                  </a:txBody>
                  <a:tcPr marL="121920" marR="121920" marT="60960" marB="609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500" b="1" dirty="0">
                        <a:solidFill>
                          <a:schemeClr val="tx1"/>
                        </a:solidFill>
                      </a:endParaRPr>
                    </a:p>
                  </a:txBody>
                  <a:tcPr marL="121920" marR="121920" marT="60960" marB="60960" anchor="ctr">
                    <a:lnL w="571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500" b="1" dirty="0">
                        <a:solidFill>
                          <a:schemeClr val="tx1"/>
                        </a:solidFill>
                      </a:endParaRP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500" b="1" dirty="0">
                        <a:solidFill>
                          <a:schemeClr val="tx1"/>
                        </a:solidFill>
                      </a:endParaRPr>
                    </a:p>
                  </a:txBody>
                  <a:tcPr marL="121920" marR="121920" marT="60960" marB="60960" anchor="ctr">
                    <a:lnL w="12700" cmpd="sng">
                      <a:noFill/>
                    </a:lnL>
                    <a:lnR w="571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500" b="1" dirty="0">
                        <a:solidFill>
                          <a:schemeClr val="tx1"/>
                        </a:solidFill>
                      </a:endParaRPr>
                    </a:p>
                  </a:txBody>
                  <a:tcPr marL="121920" marR="121920" marT="60960" marB="60960" anchor="ctr">
                    <a:lnL w="571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500" dirty="0">
                        <a:solidFill>
                          <a:schemeClr val="tx1"/>
                        </a:solidFill>
                      </a:endParaRP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76000">
                <a:tc>
                  <a:txBody>
                    <a:bodyPr/>
                    <a:lstStyle/>
                    <a:p>
                      <a:r>
                        <a:rPr lang="en-GB" sz="1600" b="1" dirty="0">
                          <a:solidFill>
                            <a:schemeClr val="tx1"/>
                          </a:solidFill>
                        </a:rPr>
                        <a:t>ALT</a:t>
                      </a:r>
                      <a:r>
                        <a:rPr lang="en-GB" sz="1600" dirty="0">
                          <a:solidFill>
                            <a:schemeClr val="tx1"/>
                          </a:solidFill>
                        </a:rPr>
                        <a:t> or </a:t>
                      </a:r>
                      <a:r>
                        <a:rPr lang="en-GB" sz="1600" b="1" dirty="0">
                          <a:solidFill>
                            <a:schemeClr val="tx1"/>
                          </a:solidFill>
                        </a:rPr>
                        <a:t>AST &gt;3x ULN</a:t>
                      </a:r>
                    </a:p>
                  </a:txBody>
                  <a:tcPr marL="864000" marR="121920" marT="60960" marB="60960"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endParaRPr lang="en-GB" sz="1200" dirty="0">
                        <a:solidFill>
                          <a:schemeClr val="bg1"/>
                        </a:solidFill>
                      </a:endParaRPr>
                    </a:p>
                  </a:txBody>
                  <a:tcPr marL="0" marR="0" marT="0" marB="0" anchor="ctr">
                    <a:lnL w="12700" cmpd="sng">
                      <a:noFill/>
                    </a:lnL>
                    <a:lnR w="5715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bg1"/>
                          </a:solidFill>
                        </a:rPr>
                        <a:t>3.4%</a:t>
                      </a:r>
                    </a:p>
                  </a:txBody>
                  <a:tcPr marL="121920" marR="121920" marT="60960" marB="609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0" dirty="0">
                          <a:solidFill>
                            <a:schemeClr val="bg1"/>
                          </a:solidFill>
                        </a:rPr>
                        <a:t>4.5%</a:t>
                      </a:r>
                    </a:p>
                  </a:txBody>
                  <a:tcPr marL="121920" marR="121920" marT="60960" marB="60960" anchor="ctr">
                    <a:lnL w="5715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endParaRPr lang="en-GB" sz="1200" dirty="0"/>
                    </a:p>
                  </a:txBody>
                  <a:tcPr marL="121920" marR="121920" marT="60960" marB="60960"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bg1"/>
                          </a:solidFill>
                        </a:rPr>
                        <a:t>11.2%</a:t>
                      </a:r>
                    </a:p>
                  </a:txBody>
                  <a:tcPr marL="121920" marR="121920" marT="60960" marB="60960" anchor="ctr">
                    <a:lnL w="12700" cmpd="sng">
                      <a:noFill/>
                    </a:lnL>
                    <a:lnR w="5715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bg1"/>
                          </a:solidFill>
                        </a:rPr>
                        <a:t>2.4%</a:t>
                      </a:r>
                    </a:p>
                  </a:txBody>
                  <a:tcPr marL="121920" marR="121920" marT="60960" marB="60960" anchor="ctr">
                    <a:lnL w="5715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endParaRPr lang="en-GB" sz="1200" dirty="0"/>
                    </a:p>
                  </a:txBody>
                  <a:tcPr marL="121920" marR="121920" marT="60960" marB="60960"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359203"/>
                  </a:ext>
                </a:extLst>
              </a:tr>
              <a:tr h="216000">
                <a:tc>
                  <a:txBody>
                    <a:bodyPr/>
                    <a:lstStyle/>
                    <a:p>
                      <a:endParaRPr lang="en-GB" sz="500" dirty="0">
                        <a:solidFill>
                          <a:schemeClr val="bg1"/>
                        </a:solidFill>
                      </a:endParaRPr>
                    </a:p>
                  </a:txBody>
                  <a:tcPr marL="864000" marR="121920" marT="60960" marB="6096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500" dirty="0">
                        <a:solidFill>
                          <a:schemeClr val="bg1"/>
                        </a:solidFill>
                      </a:endParaRPr>
                    </a:p>
                  </a:txBody>
                  <a:tcPr marL="0" marR="0" marT="0" marB="0" anchor="ctr">
                    <a:lnL w="12700" cmpd="sng">
                      <a:noFill/>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dirty="0"/>
                    </a:p>
                  </a:txBody>
                  <a:tcPr marL="121920" marR="121920" marT="60960" marB="609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dirty="0"/>
                    </a:p>
                  </a:txBody>
                  <a:tcPr marL="121920" marR="121920" marT="60960" marB="6096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dirty="0"/>
                    </a:p>
                  </a:txBody>
                  <a:tcPr marL="121920" marR="121920" marT="60960" marB="6096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dirty="0"/>
                    </a:p>
                  </a:txBody>
                  <a:tcPr marL="121920" marR="121920" marT="60960" marB="60960" anchor="ctr">
                    <a:lnL w="12700" cmpd="sng">
                      <a:noFill/>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dirty="0"/>
                    </a:p>
                  </a:txBody>
                  <a:tcPr marL="121920" marR="121920" marT="60960" marB="6096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dirty="0"/>
                    </a:p>
                  </a:txBody>
                  <a:tcPr marL="121920" marR="121920" marT="60960" marB="6096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26" name="Picture 25"/>
          <p:cNvPicPr>
            <a:picLocks/>
          </p:cNvPicPr>
          <p:nvPr/>
        </p:nvPicPr>
        <p:blipFill rotWithShape="1">
          <a:blip r:embed="rId3" cstate="print">
            <a:extLst>
              <a:ext uri="{BEBA8EAE-BF5A-486C-A8C5-ECC9F3942E4B}">
                <a14:imgProps xmlns:a14="http://schemas.microsoft.com/office/drawing/2010/main">
                  <a14:imgLayer r:embed="rId4">
                    <a14:imgEffect>
                      <a14:brightnessContrast bright="87000" contrast="40000"/>
                    </a14:imgEffect>
                  </a14:imgLayer>
                </a14:imgProps>
              </a:ext>
              <a:ext uri="{28A0092B-C50C-407E-A947-70E740481C1C}">
                <a14:useLocalDpi xmlns:a14="http://schemas.microsoft.com/office/drawing/2010/main" val="0"/>
              </a:ext>
            </a:extLst>
          </a:blip>
          <a:srcRect b="76049"/>
          <a:stretch/>
        </p:blipFill>
        <p:spPr>
          <a:xfrm rot="10800000">
            <a:off x="3705225" y="3424926"/>
            <a:ext cx="6986220" cy="275225"/>
          </a:xfrm>
          <a:prstGeom prst="rect">
            <a:avLst/>
          </a:prstGeom>
          <a:noFill/>
          <a:ln>
            <a:noFill/>
          </a:ln>
        </p:spPr>
      </p:pic>
      <p:sp>
        <p:nvSpPr>
          <p:cNvPr id="4" name="Title 3"/>
          <p:cNvSpPr>
            <a:spLocks noGrp="1"/>
          </p:cNvSpPr>
          <p:nvPr>
            <p:ph type="title"/>
          </p:nvPr>
        </p:nvSpPr>
        <p:spPr/>
        <p:txBody>
          <a:bodyPr/>
          <a:lstStyle/>
          <a:p>
            <a:r>
              <a:rPr lang="en-GB" sz="1800" dirty="0"/>
              <a:t>There is no increased risk of hepatotoxicity with macitentan vs placebo</a:t>
            </a:r>
            <a:r>
              <a:rPr lang="en-GB" sz="1800" baseline="30000" dirty="0"/>
              <a:t>1,2</a:t>
            </a:r>
            <a:r>
              <a:rPr lang="en-GB" sz="1800" dirty="0"/>
              <a:t> </a:t>
            </a:r>
            <a:endParaRPr lang="en-GB" sz="1800" baseline="30000" dirty="0"/>
          </a:p>
        </p:txBody>
      </p:sp>
      <p:sp>
        <p:nvSpPr>
          <p:cNvPr id="2" name="Text Placeholder 1"/>
          <p:cNvSpPr>
            <a:spLocks noGrp="1"/>
          </p:cNvSpPr>
          <p:nvPr>
            <p:ph type="body" sz="quarter" idx="16"/>
          </p:nvPr>
        </p:nvSpPr>
        <p:spPr/>
        <p:txBody>
          <a:bodyPr/>
          <a:lstStyle/>
          <a:p>
            <a:r>
              <a:rPr lang="en-GB" b="1" dirty="0"/>
              <a:t>References</a:t>
            </a:r>
            <a:r>
              <a:rPr lang="en-GB" dirty="0"/>
              <a:t>: </a:t>
            </a:r>
            <a:r>
              <a:rPr lang="en-GB" b="1" dirty="0"/>
              <a:t>1</a:t>
            </a:r>
            <a:r>
              <a:rPr lang="en-GB" dirty="0"/>
              <a:t>. </a:t>
            </a:r>
            <a:r>
              <a:rPr lang="da-DK" dirty="0"/>
              <a:t>Pulido et al. N Engl J Med. 2013;369(9):809-18. </a:t>
            </a:r>
            <a:r>
              <a:rPr lang="da-DK" b="1" dirty="0"/>
              <a:t>2</a:t>
            </a:r>
            <a:r>
              <a:rPr lang="da-DK" dirty="0"/>
              <a:t>. Tracleer</a:t>
            </a:r>
            <a:r>
              <a:rPr lang="da-DK" baseline="30000" dirty="0"/>
              <a:t>®</a:t>
            </a:r>
            <a:r>
              <a:rPr lang="da-DK" dirty="0"/>
              <a:t> (bosentan) SmPC. 2018.</a:t>
            </a:r>
            <a:r>
              <a:rPr lang="da-DK" b="1" dirty="0"/>
              <a:t> 3.</a:t>
            </a:r>
            <a:r>
              <a:rPr lang="da-DK" dirty="0"/>
              <a:t> </a:t>
            </a:r>
            <a:r>
              <a:rPr lang="fr-FR" dirty="0"/>
              <a:t>Opsumit</a:t>
            </a:r>
            <a:r>
              <a:rPr lang="fr-FR" baseline="30000" dirty="0"/>
              <a:t>®</a:t>
            </a:r>
            <a:r>
              <a:rPr lang="fr-FR" dirty="0"/>
              <a:t> (macitentan) SmPC. 2018.</a:t>
            </a:r>
            <a:r>
              <a:rPr lang="da-DK" dirty="0"/>
              <a:t>  </a:t>
            </a:r>
          </a:p>
        </p:txBody>
      </p:sp>
      <p:sp>
        <p:nvSpPr>
          <p:cNvPr id="15" name="TextBox 14"/>
          <p:cNvSpPr txBox="1"/>
          <p:nvPr/>
        </p:nvSpPr>
        <p:spPr>
          <a:xfrm>
            <a:off x="55390" y="1485916"/>
            <a:ext cx="3834133" cy="525865"/>
          </a:xfrm>
          <a:prstGeom prst="rect">
            <a:avLst/>
          </a:prstGeom>
          <a:solidFill>
            <a:srgbClr val="969FCD"/>
          </a:solidFill>
        </p:spPr>
        <p:txBody>
          <a:bodyPr wrap="square" lIns="0" rtlCol="0" anchor="t">
            <a:noAutofit/>
          </a:bodyPr>
          <a:lstStyle/>
          <a:p>
            <a:pPr algn="ctr"/>
            <a:r>
              <a:rPr lang="en-GB" sz="1200" b="1" dirty="0"/>
              <a:t>Incidence of abnormal liver function tests reported in clinical trials for MACITENTAN and bosentan</a:t>
            </a:r>
            <a:r>
              <a:rPr lang="en-GB" sz="1200" b="1" baseline="30000" dirty="0"/>
              <a:t>†1,2</a:t>
            </a:r>
            <a:r>
              <a:rPr lang="en-GB" sz="1200" b="1" dirty="0"/>
              <a:t> </a:t>
            </a:r>
            <a:endParaRPr lang="en-GB" sz="1200" b="1" baseline="30000" dirty="0"/>
          </a:p>
          <a:p>
            <a:pPr algn="ctr"/>
            <a:endParaRPr lang="en-GB" sz="1400" b="1" dirty="0"/>
          </a:p>
        </p:txBody>
      </p:sp>
      <p:sp>
        <p:nvSpPr>
          <p:cNvPr id="6" name="TextBox 5"/>
          <p:cNvSpPr txBox="1"/>
          <p:nvPr/>
        </p:nvSpPr>
        <p:spPr>
          <a:xfrm>
            <a:off x="3760391" y="4523413"/>
            <a:ext cx="8006048" cy="806995"/>
          </a:xfrm>
          <a:prstGeom prst="rect">
            <a:avLst/>
          </a:prstGeom>
          <a:solidFill>
            <a:srgbClr val="969FCD"/>
          </a:solidFill>
        </p:spPr>
        <p:txBody>
          <a:bodyPr wrap="square" rtlCol="0" anchor="ctr">
            <a:noAutofit/>
          </a:bodyPr>
          <a:lstStyle/>
          <a:p>
            <a:r>
              <a:rPr lang="en-GB" sz="1400" b="1" dirty="0"/>
              <a:t>MACITENTAN does not require regular monitoring of</a:t>
            </a:r>
            <a:r>
              <a:rPr lang="en-GB" sz="1600" b="1" dirty="0"/>
              <a:t> </a:t>
            </a:r>
            <a:r>
              <a:rPr lang="en-GB" sz="1800" b="1" dirty="0"/>
              <a:t>liver aminotransferase levels</a:t>
            </a:r>
            <a:r>
              <a:rPr lang="en-GB" sz="1800" b="1" baseline="30000" dirty="0"/>
              <a:t>3</a:t>
            </a:r>
            <a:endParaRPr lang="en-GB" sz="1800" b="1" dirty="0"/>
          </a:p>
        </p:txBody>
      </p:sp>
      <p:grpSp>
        <p:nvGrpSpPr>
          <p:cNvPr id="5" name="Group 4"/>
          <p:cNvGrpSpPr/>
          <p:nvPr/>
        </p:nvGrpSpPr>
        <p:grpSpPr>
          <a:xfrm>
            <a:off x="2727790" y="4174491"/>
            <a:ext cx="829806" cy="1163912"/>
            <a:chOff x="2671518" y="4526186"/>
            <a:chExt cx="829806" cy="1163912"/>
          </a:xfrm>
          <a:solidFill>
            <a:schemeClr val="tx1"/>
          </a:solidFill>
        </p:grpSpPr>
        <p:sp>
          <p:nvSpPr>
            <p:cNvPr id="21" name="Freeform 6"/>
            <p:cNvSpPr>
              <a:spLocks noEditPoints="1"/>
            </p:cNvSpPr>
            <p:nvPr/>
          </p:nvSpPr>
          <p:spPr bwMode="auto">
            <a:xfrm>
              <a:off x="3085333" y="4526186"/>
              <a:ext cx="415991" cy="1163912"/>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2" name="Freeform 6"/>
            <p:cNvSpPr>
              <a:spLocks noEditPoints="1"/>
            </p:cNvSpPr>
            <p:nvPr/>
          </p:nvSpPr>
          <p:spPr bwMode="auto">
            <a:xfrm>
              <a:off x="2671518" y="4591969"/>
              <a:ext cx="392480" cy="1098129"/>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5" name="TextBox 24"/>
          <p:cNvSpPr txBox="1"/>
          <p:nvPr/>
        </p:nvSpPr>
        <p:spPr>
          <a:xfrm>
            <a:off x="1948940" y="6278530"/>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ALT, alanine aminotransferase; AST, aspartate aminotransferase; ULN, upper limit of normal.</a:t>
            </a:r>
          </a:p>
        </p:txBody>
      </p:sp>
      <p:sp>
        <p:nvSpPr>
          <p:cNvPr id="27" name="Isosceles Triangle 26"/>
          <p:cNvSpPr/>
          <p:nvPr/>
        </p:nvSpPr>
        <p:spPr>
          <a:xfrm rot="5400000" flipV="1">
            <a:off x="639421" y="1740470"/>
            <a:ext cx="2295167" cy="2185251"/>
          </a:xfrm>
          <a:prstGeom prst="triangle">
            <a:avLst>
              <a:gd name="adj" fmla="val 10000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3" name="Group 2"/>
          <p:cNvGrpSpPr/>
          <p:nvPr/>
        </p:nvGrpSpPr>
        <p:grpSpPr>
          <a:xfrm>
            <a:off x="3397211" y="2072754"/>
            <a:ext cx="3964757" cy="221040"/>
            <a:chOff x="3397211" y="1980288"/>
            <a:chExt cx="3964757" cy="221040"/>
          </a:xfrm>
        </p:grpSpPr>
        <p:sp>
          <p:nvSpPr>
            <p:cNvPr id="19" name="Isosceles Triangle 18"/>
            <p:cNvSpPr/>
            <p:nvPr/>
          </p:nvSpPr>
          <p:spPr>
            <a:xfrm>
              <a:off x="3397211" y="1980289"/>
              <a:ext cx="172777" cy="221039"/>
            </a:xfrm>
            <a:prstGeom prst="triangle">
              <a:avLst>
                <a:gd name="adj" fmla="val 10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8" name="Isosceles Triangle 27"/>
            <p:cNvSpPr/>
            <p:nvPr/>
          </p:nvSpPr>
          <p:spPr>
            <a:xfrm>
              <a:off x="7189191" y="1980288"/>
              <a:ext cx="172777" cy="221039"/>
            </a:xfrm>
            <a:prstGeom prst="triangle">
              <a:avLst>
                <a:gd name="adj" fmla="val 10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30" name="TextBox 29"/>
          <p:cNvSpPr txBox="1"/>
          <p:nvPr/>
        </p:nvSpPr>
        <p:spPr>
          <a:xfrm>
            <a:off x="3889522" y="3685317"/>
            <a:ext cx="7097345" cy="461567"/>
          </a:xfrm>
          <a:prstGeom prst="rect">
            <a:avLst/>
          </a:prstGeom>
          <a:noFill/>
        </p:spPr>
        <p:txBody>
          <a:bodyPr wrap="square" lIns="0" rtlCol="0" anchor="t">
            <a:noAutofit/>
          </a:bodyPr>
          <a:lstStyle/>
          <a:p>
            <a:r>
              <a:rPr lang="en-GB" sz="1000" b="1" dirty="0"/>
              <a:t>†Incidences for MACITENTAN and bosentan are taken from the SERAPHIN trial for MACITENTAN and the summary of product characteristics for bosentan, respectively. The data do not present head-to-head clinical trial evidence.</a:t>
            </a:r>
          </a:p>
          <a:p>
            <a:r>
              <a:rPr lang="en-GB" sz="800" b="1" dirty="0"/>
              <a:t> </a:t>
            </a:r>
          </a:p>
          <a:p>
            <a:endParaRPr lang="en-GB" sz="800" b="1" dirty="0"/>
          </a:p>
        </p:txBody>
      </p:sp>
      <p:sp>
        <p:nvSpPr>
          <p:cNvPr id="20" name="Freeform 89">
            <a:extLst>
              <a:ext uri="{FF2B5EF4-FFF2-40B4-BE49-F238E27FC236}">
                <a16:creationId xmlns:a16="http://schemas.microsoft.com/office/drawing/2014/main" id="{63FDE243-F327-48C5-8CEF-436763839150}"/>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SERAPHIN trial</a:t>
            </a:r>
            <a:endParaRPr lang="en-GB" sz="800" baseline="30000" dirty="0">
              <a:solidFill>
                <a:srgbClr val="595959"/>
              </a:solidFill>
            </a:endParaRPr>
          </a:p>
        </p:txBody>
      </p:sp>
      <p:grpSp>
        <p:nvGrpSpPr>
          <p:cNvPr id="23" name="Group 22">
            <a:extLst>
              <a:ext uri="{FF2B5EF4-FFF2-40B4-BE49-F238E27FC236}">
                <a16:creationId xmlns:a16="http://schemas.microsoft.com/office/drawing/2014/main" id="{AA6C089B-8212-475D-A78B-ED268E85079B}"/>
              </a:ext>
            </a:extLst>
          </p:cNvPr>
          <p:cNvGrpSpPr/>
          <p:nvPr/>
        </p:nvGrpSpPr>
        <p:grpSpPr>
          <a:xfrm>
            <a:off x="0" y="970050"/>
            <a:ext cx="12192000" cy="196535"/>
            <a:chOff x="947095" y="911184"/>
            <a:chExt cx="4757379" cy="210033"/>
          </a:xfrm>
        </p:grpSpPr>
        <p:sp>
          <p:nvSpPr>
            <p:cNvPr id="24" name="Rectangle 23">
              <a:extLst>
                <a:ext uri="{FF2B5EF4-FFF2-40B4-BE49-F238E27FC236}">
                  <a16:creationId xmlns:a16="http://schemas.microsoft.com/office/drawing/2014/main" id="{1A3D1737-34A7-4C07-8C23-55C022EDBD77}"/>
                </a:ext>
              </a:extLst>
            </p:cNvPr>
            <p:cNvSpPr/>
            <p:nvPr/>
          </p:nvSpPr>
          <p:spPr>
            <a:xfrm>
              <a:off x="947095" y="911184"/>
              <a:ext cx="1585793" cy="210033"/>
            </a:xfrm>
            <a:prstGeom prst="rect">
              <a:avLst/>
            </a:pr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1" name="Rectangle 30">
              <a:extLst>
                <a:ext uri="{FF2B5EF4-FFF2-40B4-BE49-F238E27FC236}">
                  <a16:creationId xmlns:a16="http://schemas.microsoft.com/office/drawing/2014/main" id="{4C1E7A1D-86D7-4628-AE0C-828C4550FF93}"/>
                </a:ext>
              </a:extLst>
            </p:cNvPr>
            <p:cNvSpPr/>
            <p:nvPr/>
          </p:nvSpPr>
          <p:spPr>
            <a:xfrm>
              <a:off x="2532888" y="911184"/>
              <a:ext cx="1585793" cy="210033"/>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2" name="Rectangle 31">
              <a:extLst>
                <a:ext uri="{FF2B5EF4-FFF2-40B4-BE49-F238E27FC236}">
                  <a16:creationId xmlns:a16="http://schemas.microsoft.com/office/drawing/2014/main" id="{014F90AA-5D68-44DF-8864-0F6FD1EB3B03}"/>
                </a:ext>
              </a:extLst>
            </p:cNvPr>
            <p:cNvSpPr/>
            <p:nvPr/>
          </p:nvSpPr>
          <p:spPr>
            <a:xfrm>
              <a:off x="4118681" y="911184"/>
              <a:ext cx="1585793" cy="210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691043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0" y="1535112"/>
            <a:ext cx="12192000" cy="3868991"/>
            <a:chOff x="0" y="1535112"/>
            <a:chExt cx="12192000" cy="3868991"/>
          </a:xfrm>
        </p:grpSpPr>
        <p:grpSp>
          <p:nvGrpSpPr>
            <p:cNvPr id="8" name="Group 7"/>
            <p:cNvGrpSpPr/>
            <p:nvPr/>
          </p:nvGrpSpPr>
          <p:grpSpPr>
            <a:xfrm>
              <a:off x="0" y="1535112"/>
              <a:ext cx="12192000" cy="3868991"/>
              <a:chOff x="0" y="1609344"/>
              <a:chExt cx="12192000" cy="3566160"/>
            </a:xfrm>
          </p:grpSpPr>
          <p:sp>
            <p:nvSpPr>
              <p:cNvPr id="7" name="Rectangle 6"/>
              <p:cNvSpPr/>
              <p:nvPr/>
            </p:nvSpPr>
            <p:spPr>
              <a:xfrm>
                <a:off x="0" y="1609344"/>
                <a:ext cx="12192000" cy="1783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59" name="Rectangle 58"/>
              <p:cNvSpPr/>
              <p:nvPr/>
            </p:nvSpPr>
            <p:spPr>
              <a:xfrm>
                <a:off x="0" y="3392424"/>
                <a:ext cx="12192000" cy="1783080"/>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grpSp>
        <p:sp>
          <p:nvSpPr>
            <p:cNvPr id="60" name="Arrow: Down 80"/>
            <p:cNvSpPr/>
            <p:nvPr/>
          </p:nvSpPr>
          <p:spPr>
            <a:xfrm>
              <a:off x="4320002" y="3406787"/>
              <a:ext cx="609600" cy="473121"/>
            </a:xfrm>
            <a:prstGeom prst="downArrow">
              <a:avLst/>
            </a:prstGeom>
            <a:solidFill>
              <a:srgbClr val="FFC00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62" name="Arrow: Down 80"/>
            <p:cNvSpPr/>
            <p:nvPr/>
          </p:nvSpPr>
          <p:spPr>
            <a:xfrm>
              <a:off x="6351907" y="3406787"/>
              <a:ext cx="609600" cy="473121"/>
            </a:xfrm>
            <a:prstGeom prst="downArrow">
              <a:avLst/>
            </a:prstGeom>
            <a:solidFill>
              <a:srgbClr val="FFC00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63" name="Arrow: Down 80"/>
            <p:cNvSpPr/>
            <p:nvPr/>
          </p:nvSpPr>
          <p:spPr>
            <a:xfrm>
              <a:off x="8383812" y="3406787"/>
              <a:ext cx="609600" cy="473121"/>
            </a:xfrm>
            <a:prstGeom prst="downArrow">
              <a:avLst/>
            </a:prstGeom>
            <a:solidFill>
              <a:srgbClr val="FFC00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64" name="Arrow: Down 80"/>
            <p:cNvSpPr/>
            <p:nvPr/>
          </p:nvSpPr>
          <p:spPr>
            <a:xfrm>
              <a:off x="10415719" y="3406787"/>
              <a:ext cx="609600" cy="473121"/>
            </a:xfrm>
            <a:prstGeom prst="downArrow">
              <a:avLst/>
            </a:prstGeom>
            <a:solidFill>
              <a:srgbClr val="FFC00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65" name="Arrow: Down 80"/>
            <p:cNvSpPr/>
            <p:nvPr/>
          </p:nvSpPr>
          <p:spPr>
            <a:xfrm>
              <a:off x="2288097" y="3406787"/>
              <a:ext cx="609600" cy="473121"/>
            </a:xfrm>
            <a:prstGeom prst="downArrow">
              <a:avLst/>
            </a:prstGeom>
            <a:solidFill>
              <a:srgbClr val="FFC00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grpSp>
      <p:sp>
        <p:nvSpPr>
          <p:cNvPr id="4" name="Title 3"/>
          <p:cNvSpPr>
            <a:spLocks noGrp="1"/>
          </p:cNvSpPr>
          <p:nvPr>
            <p:ph type="title"/>
          </p:nvPr>
        </p:nvSpPr>
        <p:spPr/>
        <p:txBody>
          <a:bodyPr/>
          <a:lstStyle/>
          <a:p>
            <a:r>
              <a:rPr lang="en-GB" sz="1800" dirty="0"/>
              <a:t>Overview </a:t>
            </a:r>
            <a:r>
              <a:rPr lang="en-GB" dirty="0"/>
              <a:t>MACITENTAN </a:t>
            </a:r>
            <a:r>
              <a:rPr lang="en-GB" sz="1800" dirty="0"/>
              <a:t>And BOSENTAN</a:t>
            </a:r>
            <a:r>
              <a:rPr lang="en-GB" sz="1800" baseline="30000" dirty="0"/>
              <a:t>†</a:t>
            </a:r>
          </a:p>
        </p:txBody>
      </p:sp>
      <p:sp>
        <p:nvSpPr>
          <p:cNvPr id="3" name="Text Placeholder 2"/>
          <p:cNvSpPr>
            <a:spLocks noGrp="1"/>
          </p:cNvSpPr>
          <p:nvPr>
            <p:ph type="body" sz="quarter" idx="16"/>
          </p:nvPr>
        </p:nvSpPr>
        <p:spPr/>
        <p:txBody>
          <a:bodyPr/>
          <a:lstStyle/>
          <a:p>
            <a:r>
              <a:rPr lang="en-GB" b="1" dirty="0"/>
              <a:t>References</a:t>
            </a:r>
            <a:r>
              <a:rPr lang="en-GB" dirty="0"/>
              <a:t>: </a:t>
            </a:r>
            <a:r>
              <a:rPr lang="en-GB" b="1" dirty="0">
                <a:solidFill>
                  <a:prstClr val="black">
                    <a:lumMod val="50000"/>
                    <a:lumOff val="50000"/>
                  </a:prstClr>
                </a:solidFill>
              </a:rPr>
              <a:t>1</a:t>
            </a:r>
            <a:r>
              <a:rPr lang="en-GB" dirty="0">
                <a:solidFill>
                  <a:prstClr val="black">
                    <a:lumMod val="50000"/>
                    <a:lumOff val="50000"/>
                  </a:prstClr>
                </a:solidFill>
              </a:rPr>
              <a:t>. Bolli et al. J Med Chem. 2012;55(17):7849-61. </a:t>
            </a:r>
            <a:r>
              <a:rPr lang="en-GB" b="1" dirty="0">
                <a:solidFill>
                  <a:prstClr val="black">
                    <a:lumMod val="50000"/>
                    <a:lumOff val="50000"/>
                  </a:prstClr>
                </a:solidFill>
              </a:rPr>
              <a:t>2</a:t>
            </a:r>
            <a:r>
              <a:rPr lang="en-GB" dirty="0">
                <a:solidFill>
                  <a:prstClr val="black">
                    <a:lumMod val="50000"/>
                    <a:lumOff val="50000"/>
                  </a:prstClr>
                </a:solidFill>
              </a:rPr>
              <a:t>. Gatfield et al. PLoS One. 2012;7(10):e47662. </a:t>
            </a:r>
            <a:r>
              <a:rPr lang="en-GB" b="1" dirty="0">
                <a:solidFill>
                  <a:prstClr val="black">
                    <a:lumMod val="50000"/>
                    <a:lumOff val="50000"/>
                  </a:prstClr>
                </a:solidFill>
              </a:rPr>
              <a:t>3</a:t>
            </a:r>
            <a:r>
              <a:rPr lang="en-GB" dirty="0">
                <a:solidFill>
                  <a:prstClr val="black">
                    <a:lumMod val="50000"/>
                    <a:lumOff val="50000"/>
                  </a:prstClr>
                </a:solidFill>
              </a:rPr>
              <a:t>. Iglarz et al. J Pharmacol Exp Ther. 2008;327(3):736-45. </a:t>
            </a:r>
            <a:r>
              <a:rPr lang="en-GB" b="1" dirty="0">
                <a:solidFill>
                  <a:prstClr val="black">
                    <a:lumMod val="50000"/>
                    <a:lumOff val="50000"/>
                  </a:prstClr>
                </a:solidFill>
              </a:rPr>
              <a:t>4</a:t>
            </a:r>
            <a:r>
              <a:rPr lang="en-GB" dirty="0">
                <a:solidFill>
                  <a:prstClr val="black">
                    <a:lumMod val="50000"/>
                    <a:lumOff val="50000"/>
                  </a:prstClr>
                </a:solidFill>
              </a:rPr>
              <a:t>. Opsumit</a:t>
            </a:r>
            <a:r>
              <a:rPr lang="en-GB" baseline="30000" dirty="0">
                <a:solidFill>
                  <a:prstClr val="black">
                    <a:lumMod val="50000"/>
                    <a:lumOff val="50000"/>
                  </a:prstClr>
                </a:solidFill>
              </a:rPr>
              <a:t>®</a:t>
            </a:r>
            <a:r>
              <a:rPr lang="en-GB" dirty="0">
                <a:solidFill>
                  <a:prstClr val="black">
                    <a:lumMod val="50000"/>
                    <a:lumOff val="50000"/>
                  </a:prstClr>
                </a:solidFill>
              </a:rPr>
              <a:t>  (macitentan) SmPC. 2018. </a:t>
            </a:r>
            <a:r>
              <a:rPr lang="en-GB" b="1" dirty="0">
                <a:solidFill>
                  <a:prstClr val="black">
                    <a:lumMod val="50000"/>
                    <a:lumOff val="50000"/>
                  </a:prstClr>
                </a:solidFill>
              </a:rPr>
              <a:t>5</a:t>
            </a:r>
            <a:r>
              <a:rPr lang="en-GB" dirty="0">
                <a:solidFill>
                  <a:prstClr val="black">
                    <a:lumMod val="50000"/>
                    <a:lumOff val="50000"/>
                  </a:prstClr>
                </a:solidFill>
              </a:rPr>
              <a:t>. Wei et al. J Am Heart Assoc. 2016;5(11).  </a:t>
            </a:r>
            <a:r>
              <a:rPr lang="en-GB" b="1" dirty="0">
                <a:solidFill>
                  <a:prstClr val="black">
                    <a:lumMod val="50000"/>
                    <a:lumOff val="50000"/>
                  </a:prstClr>
                </a:solidFill>
              </a:rPr>
              <a:t>6</a:t>
            </a:r>
            <a:r>
              <a:rPr lang="en-GB" dirty="0">
                <a:solidFill>
                  <a:prstClr val="black">
                    <a:lumMod val="50000"/>
                    <a:lumOff val="50000"/>
                  </a:prstClr>
                </a:solidFill>
              </a:rPr>
              <a:t>. Tracleer</a:t>
            </a:r>
            <a:r>
              <a:rPr lang="en-GB" baseline="30000" dirty="0">
                <a:solidFill>
                  <a:prstClr val="black">
                    <a:lumMod val="50000"/>
                    <a:lumOff val="50000"/>
                  </a:prstClr>
                </a:solidFill>
              </a:rPr>
              <a:t>®</a:t>
            </a:r>
            <a:r>
              <a:rPr lang="en-GB" dirty="0">
                <a:solidFill>
                  <a:prstClr val="black">
                    <a:lumMod val="50000"/>
                    <a:lumOff val="50000"/>
                  </a:prstClr>
                </a:solidFill>
              </a:rPr>
              <a:t> (bosentan) USPI. Prescribing Information. 2017 </a:t>
            </a:r>
            <a:r>
              <a:rPr lang="en-GB" b="1" dirty="0">
                <a:solidFill>
                  <a:prstClr val="black">
                    <a:lumMod val="50000"/>
                    <a:lumOff val="50000"/>
                  </a:prstClr>
                </a:solidFill>
              </a:rPr>
              <a:t>7</a:t>
            </a:r>
            <a:r>
              <a:rPr lang="en-GB" dirty="0">
                <a:solidFill>
                  <a:prstClr val="black">
                    <a:lumMod val="50000"/>
                    <a:lumOff val="50000"/>
                  </a:prstClr>
                </a:solidFill>
              </a:rPr>
              <a:t>. Pulido et al. N Engl J Med. 2013;369(9):809-18. </a:t>
            </a:r>
            <a:r>
              <a:rPr lang="en-GB" b="1" dirty="0">
                <a:solidFill>
                  <a:prstClr val="black">
                    <a:lumMod val="50000"/>
                    <a:lumOff val="50000"/>
                  </a:prstClr>
                </a:solidFill>
              </a:rPr>
              <a:t>8</a:t>
            </a:r>
            <a:r>
              <a:rPr lang="en-GB" dirty="0">
                <a:solidFill>
                  <a:prstClr val="black">
                    <a:lumMod val="50000"/>
                    <a:lumOff val="50000"/>
                  </a:prstClr>
                </a:solidFill>
              </a:rPr>
              <a:t>. Tracleer</a:t>
            </a:r>
            <a:r>
              <a:rPr lang="en-GB" baseline="30000" dirty="0">
                <a:solidFill>
                  <a:prstClr val="black">
                    <a:lumMod val="50000"/>
                    <a:lumOff val="50000"/>
                  </a:prstClr>
                </a:solidFill>
              </a:rPr>
              <a:t>®</a:t>
            </a:r>
            <a:r>
              <a:rPr lang="en-GB" dirty="0">
                <a:solidFill>
                  <a:prstClr val="black">
                    <a:lumMod val="50000"/>
                    <a:lumOff val="50000"/>
                  </a:prstClr>
                </a:solidFill>
              </a:rPr>
              <a:t> (bosentan) SmPC. Summary of Product Characteristics. 2018. </a:t>
            </a:r>
            <a:r>
              <a:rPr lang="en-GB" b="1" dirty="0">
                <a:solidFill>
                  <a:prstClr val="black">
                    <a:lumMod val="50000"/>
                    <a:lumOff val="50000"/>
                  </a:prstClr>
                </a:solidFill>
              </a:rPr>
              <a:t>9</a:t>
            </a:r>
            <a:r>
              <a:rPr lang="en-GB" dirty="0">
                <a:solidFill>
                  <a:prstClr val="black">
                    <a:lumMod val="50000"/>
                    <a:lumOff val="50000"/>
                  </a:prstClr>
                </a:solidFill>
              </a:rPr>
              <a:t>. McLaughlin et al. Eur Respir J. 2015;46(2):405-13. </a:t>
            </a:r>
            <a:r>
              <a:rPr lang="en-GB" b="1" dirty="0">
                <a:solidFill>
                  <a:prstClr val="black">
                    <a:lumMod val="50000"/>
                    <a:lumOff val="50000"/>
                  </a:prstClr>
                </a:solidFill>
              </a:rPr>
              <a:t>10</a:t>
            </a:r>
            <a:r>
              <a:rPr lang="en-GB" dirty="0">
                <a:solidFill>
                  <a:prstClr val="black">
                    <a:lumMod val="50000"/>
                    <a:lumOff val="50000"/>
                  </a:prstClr>
                </a:solidFill>
              </a:rPr>
              <a:t>. Channick et al. JACC Heart Fail. 2015;3(1):1-8. </a:t>
            </a:r>
            <a:r>
              <a:rPr lang="en-GB" b="1" dirty="0">
                <a:solidFill>
                  <a:prstClr val="black">
                    <a:lumMod val="50000"/>
                    <a:lumOff val="50000"/>
                  </a:prstClr>
                </a:solidFill>
              </a:rPr>
              <a:t>11</a:t>
            </a:r>
            <a:r>
              <a:rPr lang="en-GB" dirty="0">
                <a:solidFill>
                  <a:prstClr val="black">
                    <a:lumMod val="50000"/>
                    <a:lumOff val="50000"/>
                  </a:prstClr>
                </a:solidFill>
              </a:rPr>
              <a:t>. Li et al. Minimizing Burden of Disease-Related Hospitalization Among Pulmonary Arterial Hypertension Patients. Presented at the Academy of Managed Care Pharmacy Nexus 2016 Conference. 2016. </a:t>
            </a:r>
            <a:r>
              <a:rPr lang="en-GB" b="1" dirty="0">
                <a:solidFill>
                  <a:prstClr val="black">
                    <a:lumMod val="50000"/>
                    <a:lumOff val="50000"/>
                  </a:prstClr>
                </a:solidFill>
              </a:rPr>
              <a:t>12.</a:t>
            </a:r>
            <a:r>
              <a:rPr lang="en-GB" dirty="0">
                <a:solidFill>
                  <a:prstClr val="black">
                    <a:lumMod val="50000"/>
                    <a:lumOff val="50000"/>
                  </a:prstClr>
                </a:solidFill>
              </a:rPr>
              <a:t> Keogh et al. J Heart Lung Transplant. 2007;26(2):181-7. </a:t>
            </a:r>
            <a:r>
              <a:rPr lang="en-GB" b="1" dirty="0">
                <a:solidFill>
                  <a:prstClr val="black">
                    <a:lumMod val="50000"/>
                    <a:lumOff val="50000"/>
                  </a:prstClr>
                </a:solidFill>
              </a:rPr>
              <a:t>13</a:t>
            </a:r>
            <a:r>
              <a:rPr lang="en-GB" dirty="0">
                <a:solidFill>
                  <a:prstClr val="black">
                    <a:lumMod val="50000"/>
                    <a:lumOff val="50000"/>
                  </a:prstClr>
                </a:solidFill>
              </a:rPr>
              <a:t>. </a:t>
            </a:r>
            <a:r>
              <a:rPr lang="fr-FR" dirty="0">
                <a:solidFill>
                  <a:prstClr val="black">
                    <a:lumMod val="50000"/>
                    <a:lumOff val="50000"/>
                  </a:prstClr>
                </a:solidFill>
              </a:rPr>
              <a:t>Vis et al. Int J Cardiol. 2013;164(1):64-9. </a:t>
            </a:r>
            <a:r>
              <a:rPr lang="fr-FR" b="1" dirty="0">
                <a:solidFill>
                  <a:prstClr val="black">
                    <a:lumMod val="50000"/>
                    <a:lumOff val="50000"/>
                  </a:prstClr>
                </a:solidFill>
              </a:rPr>
              <a:t>14.</a:t>
            </a:r>
            <a:r>
              <a:rPr lang="fr-FR" dirty="0">
                <a:solidFill>
                  <a:prstClr val="black">
                    <a:lumMod val="50000"/>
                    <a:lumOff val="50000"/>
                  </a:prstClr>
                </a:solidFill>
              </a:rPr>
              <a:t> Mehta et al. Chest. 2017;151(1):106-18.</a:t>
            </a:r>
            <a:endParaRPr lang="en-GB" dirty="0"/>
          </a:p>
        </p:txBody>
      </p:sp>
      <p:sp>
        <p:nvSpPr>
          <p:cNvPr id="49" name="Freeform 48"/>
          <p:cNvSpPr/>
          <p:nvPr/>
        </p:nvSpPr>
        <p:spPr>
          <a:xfrm>
            <a:off x="1645626" y="1136666"/>
            <a:ext cx="1879337" cy="288509"/>
          </a:xfrm>
          <a:custGeom>
            <a:avLst/>
            <a:gdLst>
              <a:gd name="connsiteX0" fmla="*/ 0 w 1879337"/>
              <a:gd name="connsiteY0" fmla="*/ 0 h 288509"/>
              <a:gd name="connsiteX1" fmla="*/ 1879337 w 1879337"/>
              <a:gd name="connsiteY1" fmla="*/ 0 h 288509"/>
              <a:gd name="connsiteX2" fmla="*/ 1879337 w 1879337"/>
              <a:gd name="connsiteY2" fmla="*/ 197412 h 288509"/>
              <a:gd name="connsiteX3" fmla="*/ 1788240 w 1879337"/>
              <a:gd name="connsiteY3" fmla="*/ 288509 h 288509"/>
              <a:gd name="connsiteX4" fmla="*/ 0 w 1879337"/>
              <a:gd name="connsiteY4" fmla="*/ 288509 h 2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37" h="288509">
                <a:moveTo>
                  <a:pt x="0" y="0"/>
                </a:moveTo>
                <a:lnTo>
                  <a:pt x="1879337" y="0"/>
                </a:lnTo>
                <a:lnTo>
                  <a:pt x="1879337" y="197412"/>
                </a:lnTo>
                <a:lnTo>
                  <a:pt x="1788240" y="288509"/>
                </a:lnTo>
                <a:lnTo>
                  <a:pt x="0" y="28850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Convenience</a:t>
            </a:r>
          </a:p>
        </p:txBody>
      </p:sp>
      <p:sp>
        <p:nvSpPr>
          <p:cNvPr id="50" name="Freeform 49"/>
          <p:cNvSpPr/>
          <p:nvPr/>
        </p:nvSpPr>
        <p:spPr>
          <a:xfrm>
            <a:off x="3677531" y="1136666"/>
            <a:ext cx="1879337" cy="288509"/>
          </a:xfrm>
          <a:custGeom>
            <a:avLst/>
            <a:gdLst>
              <a:gd name="connsiteX0" fmla="*/ 0 w 1879337"/>
              <a:gd name="connsiteY0" fmla="*/ 0 h 288509"/>
              <a:gd name="connsiteX1" fmla="*/ 1879337 w 1879337"/>
              <a:gd name="connsiteY1" fmla="*/ 0 h 288509"/>
              <a:gd name="connsiteX2" fmla="*/ 1879337 w 1879337"/>
              <a:gd name="connsiteY2" fmla="*/ 197412 h 288509"/>
              <a:gd name="connsiteX3" fmla="*/ 1788240 w 1879337"/>
              <a:gd name="connsiteY3" fmla="*/ 288509 h 288509"/>
              <a:gd name="connsiteX4" fmla="*/ 0 w 1879337"/>
              <a:gd name="connsiteY4" fmla="*/ 288509 h 2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37" h="288509">
                <a:moveTo>
                  <a:pt x="0" y="0"/>
                </a:moveTo>
                <a:lnTo>
                  <a:pt x="1879337" y="0"/>
                </a:lnTo>
                <a:lnTo>
                  <a:pt x="1879337" y="197412"/>
                </a:lnTo>
                <a:lnTo>
                  <a:pt x="1788240" y="288509"/>
                </a:lnTo>
                <a:lnTo>
                  <a:pt x="0" y="28850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Efficacy</a:t>
            </a:r>
          </a:p>
        </p:txBody>
      </p:sp>
      <p:sp>
        <p:nvSpPr>
          <p:cNvPr id="51" name="Freeform 50"/>
          <p:cNvSpPr/>
          <p:nvPr/>
        </p:nvSpPr>
        <p:spPr>
          <a:xfrm>
            <a:off x="5709436" y="1136666"/>
            <a:ext cx="1879337" cy="288509"/>
          </a:xfrm>
          <a:custGeom>
            <a:avLst/>
            <a:gdLst>
              <a:gd name="connsiteX0" fmla="*/ 0 w 1879337"/>
              <a:gd name="connsiteY0" fmla="*/ 0 h 288509"/>
              <a:gd name="connsiteX1" fmla="*/ 1879337 w 1879337"/>
              <a:gd name="connsiteY1" fmla="*/ 0 h 288509"/>
              <a:gd name="connsiteX2" fmla="*/ 1879337 w 1879337"/>
              <a:gd name="connsiteY2" fmla="*/ 197412 h 288509"/>
              <a:gd name="connsiteX3" fmla="*/ 1788240 w 1879337"/>
              <a:gd name="connsiteY3" fmla="*/ 288509 h 288509"/>
              <a:gd name="connsiteX4" fmla="*/ 0 w 1879337"/>
              <a:gd name="connsiteY4" fmla="*/ 288509 h 2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37" h="288509">
                <a:moveTo>
                  <a:pt x="0" y="0"/>
                </a:moveTo>
                <a:lnTo>
                  <a:pt x="1879337" y="0"/>
                </a:lnTo>
                <a:lnTo>
                  <a:pt x="1879337" y="197412"/>
                </a:lnTo>
                <a:lnTo>
                  <a:pt x="1788240" y="288509"/>
                </a:lnTo>
                <a:lnTo>
                  <a:pt x="0" y="28850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Hospitalisations</a:t>
            </a:r>
          </a:p>
        </p:txBody>
      </p:sp>
      <p:sp>
        <p:nvSpPr>
          <p:cNvPr id="52" name="Freeform 51"/>
          <p:cNvSpPr/>
          <p:nvPr/>
        </p:nvSpPr>
        <p:spPr>
          <a:xfrm>
            <a:off x="7741341" y="1136666"/>
            <a:ext cx="1879337" cy="288509"/>
          </a:xfrm>
          <a:custGeom>
            <a:avLst/>
            <a:gdLst>
              <a:gd name="connsiteX0" fmla="*/ 0 w 1879337"/>
              <a:gd name="connsiteY0" fmla="*/ 0 h 288509"/>
              <a:gd name="connsiteX1" fmla="*/ 1879337 w 1879337"/>
              <a:gd name="connsiteY1" fmla="*/ 0 h 288509"/>
              <a:gd name="connsiteX2" fmla="*/ 1879337 w 1879337"/>
              <a:gd name="connsiteY2" fmla="*/ 197412 h 288509"/>
              <a:gd name="connsiteX3" fmla="*/ 1788240 w 1879337"/>
              <a:gd name="connsiteY3" fmla="*/ 288509 h 288509"/>
              <a:gd name="connsiteX4" fmla="*/ 0 w 1879337"/>
              <a:gd name="connsiteY4" fmla="*/ 288509 h 2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37" h="288509">
                <a:moveTo>
                  <a:pt x="0" y="0"/>
                </a:moveTo>
                <a:lnTo>
                  <a:pt x="1879337" y="0"/>
                </a:lnTo>
                <a:lnTo>
                  <a:pt x="1879337" y="197412"/>
                </a:lnTo>
                <a:lnTo>
                  <a:pt x="1788240" y="288509"/>
                </a:lnTo>
                <a:lnTo>
                  <a:pt x="0" y="28850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Safety</a:t>
            </a:r>
          </a:p>
        </p:txBody>
      </p:sp>
      <p:sp>
        <p:nvSpPr>
          <p:cNvPr id="53" name="Freeform 52"/>
          <p:cNvSpPr/>
          <p:nvPr/>
        </p:nvSpPr>
        <p:spPr>
          <a:xfrm>
            <a:off x="9773248" y="1136666"/>
            <a:ext cx="1879337" cy="288509"/>
          </a:xfrm>
          <a:custGeom>
            <a:avLst/>
            <a:gdLst>
              <a:gd name="connsiteX0" fmla="*/ 0 w 1879337"/>
              <a:gd name="connsiteY0" fmla="*/ 0 h 288509"/>
              <a:gd name="connsiteX1" fmla="*/ 1879337 w 1879337"/>
              <a:gd name="connsiteY1" fmla="*/ 0 h 288509"/>
              <a:gd name="connsiteX2" fmla="*/ 1879337 w 1879337"/>
              <a:gd name="connsiteY2" fmla="*/ 197412 h 288509"/>
              <a:gd name="connsiteX3" fmla="*/ 1788240 w 1879337"/>
              <a:gd name="connsiteY3" fmla="*/ 288509 h 288509"/>
              <a:gd name="connsiteX4" fmla="*/ 0 w 1879337"/>
              <a:gd name="connsiteY4" fmla="*/ 288509 h 2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37" h="288509">
                <a:moveTo>
                  <a:pt x="0" y="0"/>
                </a:moveTo>
                <a:lnTo>
                  <a:pt x="1879337" y="0"/>
                </a:lnTo>
                <a:lnTo>
                  <a:pt x="1879337" y="197412"/>
                </a:lnTo>
                <a:lnTo>
                  <a:pt x="1788240" y="288509"/>
                </a:lnTo>
                <a:lnTo>
                  <a:pt x="0" y="28850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Quality of life</a:t>
            </a:r>
          </a:p>
        </p:txBody>
      </p:sp>
      <p:sp>
        <p:nvSpPr>
          <p:cNvPr id="54" name="TextBox 53"/>
          <p:cNvSpPr txBox="1"/>
          <p:nvPr/>
        </p:nvSpPr>
        <p:spPr>
          <a:xfrm>
            <a:off x="3685271" y="2268733"/>
            <a:ext cx="1879200" cy="1080000"/>
          </a:xfrm>
          <a:prstGeom prst="rect">
            <a:avLst/>
          </a:prstGeom>
          <a:noFill/>
        </p:spPr>
        <p:txBody>
          <a:bodyPr wrap="square" rtlCol="0">
            <a:noAutofit/>
          </a:bodyPr>
          <a:lstStyle/>
          <a:p>
            <a:r>
              <a:rPr lang="en-GB" sz="1100" b="1" dirty="0">
                <a:solidFill>
                  <a:schemeClr val="bg1"/>
                </a:solidFill>
              </a:rPr>
              <a:t>Paucity of clinical data demonstrating a reduction in morbidity/mortality outcomes as a mono- or combination therapy</a:t>
            </a:r>
            <a:r>
              <a:rPr lang="en-GB" sz="1100" b="1" baseline="30000" dirty="0">
                <a:solidFill>
                  <a:schemeClr val="bg1"/>
                </a:solidFill>
              </a:rPr>
              <a:t>8,9</a:t>
            </a:r>
          </a:p>
        </p:txBody>
      </p:sp>
      <p:sp>
        <p:nvSpPr>
          <p:cNvPr id="55" name="TextBox 54"/>
          <p:cNvSpPr txBox="1"/>
          <p:nvPr/>
        </p:nvSpPr>
        <p:spPr>
          <a:xfrm>
            <a:off x="5717039" y="2268733"/>
            <a:ext cx="1879200" cy="1080000"/>
          </a:xfrm>
          <a:prstGeom prst="rect">
            <a:avLst/>
          </a:prstGeom>
          <a:noFill/>
        </p:spPr>
        <p:txBody>
          <a:bodyPr wrap="square" rtlCol="0">
            <a:noAutofit/>
          </a:bodyPr>
          <a:lstStyle/>
          <a:p>
            <a:r>
              <a:rPr lang="en-GB" sz="1100" b="1" dirty="0">
                <a:solidFill>
                  <a:schemeClr val="bg1"/>
                </a:solidFill>
              </a:rPr>
              <a:t>No demonstrable reductions in PAH-related hospitalisations vs placebo</a:t>
            </a:r>
            <a:r>
              <a:rPr lang="en-GB" sz="1100" b="1" baseline="30000" dirty="0">
                <a:solidFill>
                  <a:schemeClr val="bg1"/>
                </a:solidFill>
              </a:rPr>
              <a:t>8,9</a:t>
            </a:r>
          </a:p>
        </p:txBody>
      </p:sp>
      <p:sp>
        <p:nvSpPr>
          <p:cNvPr id="56" name="TextBox 55"/>
          <p:cNvSpPr txBox="1"/>
          <p:nvPr/>
        </p:nvSpPr>
        <p:spPr>
          <a:xfrm>
            <a:off x="7748944" y="2268733"/>
            <a:ext cx="1879200" cy="1080000"/>
          </a:xfrm>
          <a:prstGeom prst="rect">
            <a:avLst/>
          </a:prstGeom>
          <a:noFill/>
        </p:spPr>
        <p:txBody>
          <a:bodyPr wrap="square" rtlCol="0">
            <a:noAutofit/>
          </a:bodyPr>
          <a:lstStyle/>
          <a:p>
            <a:r>
              <a:rPr lang="en-GB" sz="1100" b="1" dirty="0">
                <a:solidFill>
                  <a:schemeClr val="bg1"/>
                </a:solidFill>
              </a:rPr>
              <a:t>Risk of hepatotoxicity</a:t>
            </a:r>
            <a:r>
              <a:rPr lang="en-GB" sz="1100" b="1" baseline="30000" dirty="0">
                <a:solidFill>
                  <a:schemeClr val="bg1"/>
                </a:solidFill>
              </a:rPr>
              <a:t>5,6</a:t>
            </a:r>
          </a:p>
        </p:txBody>
      </p:sp>
      <p:sp>
        <p:nvSpPr>
          <p:cNvPr id="57" name="TextBox 56"/>
          <p:cNvSpPr txBox="1"/>
          <p:nvPr/>
        </p:nvSpPr>
        <p:spPr>
          <a:xfrm>
            <a:off x="1653366" y="2268733"/>
            <a:ext cx="1879200" cy="1080000"/>
          </a:xfrm>
          <a:prstGeom prst="rect">
            <a:avLst/>
          </a:prstGeom>
          <a:noFill/>
        </p:spPr>
        <p:txBody>
          <a:bodyPr wrap="square" rtlCol="0">
            <a:noAutofit/>
          </a:bodyPr>
          <a:lstStyle/>
          <a:p>
            <a:r>
              <a:rPr lang="en-GB" sz="1100" b="1" dirty="0">
                <a:solidFill>
                  <a:schemeClr val="bg1"/>
                </a:solidFill>
              </a:rPr>
              <a:t>Low potency and short time of action requiring twice-daily dosing</a:t>
            </a:r>
            <a:r>
              <a:rPr lang="en-GB" sz="1100" b="1" baseline="30000" dirty="0">
                <a:solidFill>
                  <a:schemeClr val="bg1"/>
                </a:solidFill>
              </a:rPr>
              <a:t>1-3</a:t>
            </a:r>
          </a:p>
        </p:txBody>
      </p:sp>
      <p:sp>
        <p:nvSpPr>
          <p:cNvPr id="69" name="TextBox 68"/>
          <p:cNvSpPr txBox="1"/>
          <p:nvPr/>
        </p:nvSpPr>
        <p:spPr>
          <a:xfrm rot="16200000">
            <a:off x="-459082" y="2370403"/>
            <a:ext cx="1936799" cy="261610"/>
          </a:xfrm>
          <a:prstGeom prst="rect">
            <a:avLst/>
          </a:prstGeom>
          <a:noFill/>
        </p:spPr>
        <p:txBody>
          <a:bodyPr wrap="square" rtlCol="0">
            <a:spAutoFit/>
          </a:bodyPr>
          <a:lstStyle/>
          <a:p>
            <a:pPr algn="ctr"/>
            <a:r>
              <a:rPr lang="en-GB" sz="1100" b="1" dirty="0">
                <a:solidFill>
                  <a:schemeClr val="bg1"/>
                </a:solidFill>
              </a:rPr>
              <a:t>BOSENTAN</a:t>
            </a:r>
          </a:p>
        </p:txBody>
      </p:sp>
      <p:sp>
        <p:nvSpPr>
          <p:cNvPr id="72" name="TextBox 71"/>
          <p:cNvSpPr txBox="1"/>
          <p:nvPr/>
        </p:nvSpPr>
        <p:spPr>
          <a:xfrm rot="16200000">
            <a:off x="-456995" y="4305114"/>
            <a:ext cx="1932625" cy="261610"/>
          </a:xfrm>
          <a:prstGeom prst="rect">
            <a:avLst/>
          </a:prstGeom>
          <a:noFill/>
        </p:spPr>
        <p:txBody>
          <a:bodyPr wrap="square" rtlCol="0">
            <a:spAutoFit/>
          </a:bodyPr>
          <a:lstStyle/>
          <a:p>
            <a:pPr algn="ctr"/>
            <a:r>
              <a:rPr lang="en-GB" sz="1100" b="1" dirty="0">
                <a:solidFill>
                  <a:schemeClr val="bg1"/>
                </a:solidFill>
              </a:rPr>
              <a:t>MACITENTAN  </a:t>
            </a:r>
          </a:p>
        </p:txBody>
      </p:sp>
      <p:sp>
        <p:nvSpPr>
          <p:cNvPr id="78" name="TextBox 77"/>
          <p:cNvSpPr txBox="1"/>
          <p:nvPr/>
        </p:nvSpPr>
        <p:spPr>
          <a:xfrm>
            <a:off x="3677531" y="3860246"/>
            <a:ext cx="1879200" cy="1548000"/>
          </a:xfrm>
          <a:prstGeom prst="rect">
            <a:avLst/>
          </a:prstGeom>
          <a:noFill/>
        </p:spPr>
        <p:txBody>
          <a:bodyPr wrap="square" rtlCol="0">
            <a:noAutofit/>
          </a:bodyPr>
          <a:lstStyle/>
          <a:p>
            <a:r>
              <a:rPr lang="en-GB" sz="1100" b="1" dirty="0">
                <a:solidFill>
                  <a:schemeClr val="bg1"/>
                </a:solidFill>
              </a:rPr>
              <a:t>Proven to reduce morbidity/mortality outcomes vs placebo as monotherapy or in combination therapy with PDE-5 inhibitors or inhaled prostanoids</a:t>
            </a:r>
            <a:r>
              <a:rPr lang="en-GB" sz="1100" b="1" baseline="30000" dirty="0">
                <a:solidFill>
                  <a:schemeClr val="bg1"/>
                </a:solidFill>
              </a:rPr>
              <a:t>4,7</a:t>
            </a:r>
          </a:p>
        </p:txBody>
      </p:sp>
      <p:sp>
        <p:nvSpPr>
          <p:cNvPr id="80" name="TextBox 79"/>
          <p:cNvSpPr txBox="1"/>
          <p:nvPr/>
        </p:nvSpPr>
        <p:spPr>
          <a:xfrm>
            <a:off x="5709436" y="3860246"/>
            <a:ext cx="1879200" cy="1548000"/>
          </a:xfrm>
          <a:prstGeom prst="rect">
            <a:avLst/>
          </a:prstGeom>
          <a:noFill/>
          <a:effectLst/>
        </p:spPr>
        <p:txBody>
          <a:bodyPr wrap="square" rtlCol="0">
            <a:noAutofit/>
          </a:bodyPr>
          <a:lstStyle/>
          <a:p>
            <a:r>
              <a:rPr lang="en-GB" sz="1100" b="1" dirty="0">
                <a:solidFill>
                  <a:schemeClr val="bg1"/>
                </a:solidFill>
              </a:rPr>
              <a:t>Reductions in risk of hospitalisations vs placebo resulting in hospital-related costs savings</a:t>
            </a:r>
            <a:r>
              <a:rPr lang="en-GB" sz="1100" b="1" baseline="30000" dirty="0">
                <a:solidFill>
                  <a:schemeClr val="bg1"/>
                </a:solidFill>
              </a:rPr>
              <a:t>10,11</a:t>
            </a:r>
          </a:p>
        </p:txBody>
      </p:sp>
      <p:sp>
        <p:nvSpPr>
          <p:cNvPr id="83" name="TextBox 82"/>
          <p:cNvSpPr txBox="1"/>
          <p:nvPr/>
        </p:nvSpPr>
        <p:spPr>
          <a:xfrm>
            <a:off x="7741341" y="3860246"/>
            <a:ext cx="1879200" cy="1548000"/>
          </a:xfrm>
          <a:prstGeom prst="rect">
            <a:avLst/>
          </a:prstGeom>
          <a:noFill/>
        </p:spPr>
        <p:txBody>
          <a:bodyPr wrap="square" rtlCol="0">
            <a:noAutofit/>
          </a:bodyPr>
          <a:lstStyle/>
          <a:p>
            <a:r>
              <a:rPr lang="en-GB" sz="1100" b="1" dirty="0">
                <a:solidFill>
                  <a:schemeClr val="bg1"/>
                </a:solidFill>
              </a:rPr>
              <a:t>Safety profile with no increased risk of hepatotoxicity vs placebo</a:t>
            </a:r>
            <a:r>
              <a:rPr lang="en-GB" sz="1100" b="1" baseline="30000" dirty="0">
                <a:solidFill>
                  <a:schemeClr val="bg1"/>
                </a:solidFill>
              </a:rPr>
              <a:t>4,5,7</a:t>
            </a:r>
          </a:p>
        </p:txBody>
      </p:sp>
      <p:sp>
        <p:nvSpPr>
          <p:cNvPr id="85" name="TextBox 84"/>
          <p:cNvSpPr txBox="1"/>
          <p:nvPr/>
        </p:nvSpPr>
        <p:spPr>
          <a:xfrm>
            <a:off x="1645626" y="3860246"/>
            <a:ext cx="1879200" cy="1548000"/>
          </a:xfrm>
          <a:prstGeom prst="rect">
            <a:avLst/>
          </a:prstGeom>
          <a:noFill/>
        </p:spPr>
        <p:txBody>
          <a:bodyPr wrap="square" rtlCol="0">
            <a:noAutofit/>
          </a:bodyPr>
          <a:lstStyle/>
          <a:p>
            <a:r>
              <a:rPr lang="en-GB" sz="1100" b="1" dirty="0">
                <a:solidFill>
                  <a:schemeClr val="bg1"/>
                </a:solidFill>
              </a:rPr>
              <a:t>Once-daily dosing due to an extended half-life with improved receptor blockade and tissue penetration</a:t>
            </a:r>
            <a:r>
              <a:rPr lang="en-GB" sz="1100" b="1" baseline="30000" dirty="0">
                <a:solidFill>
                  <a:schemeClr val="bg1"/>
                </a:solidFill>
              </a:rPr>
              <a:t>‡1-4</a:t>
            </a:r>
          </a:p>
        </p:txBody>
      </p:sp>
      <p:grpSp>
        <p:nvGrpSpPr>
          <p:cNvPr id="13" name="Group 12"/>
          <p:cNvGrpSpPr/>
          <p:nvPr/>
        </p:nvGrpSpPr>
        <p:grpSpPr>
          <a:xfrm>
            <a:off x="3500238" y="1534219"/>
            <a:ext cx="6291096" cy="2891477"/>
            <a:chOff x="3500238" y="1534219"/>
            <a:chExt cx="6291096" cy="3869423"/>
          </a:xfrm>
          <a:solidFill>
            <a:schemeClr val="bg1">
              <a:alpha val="48000"/>
            </a:schemeClr>
          </a:solidFill>
        </p:grpSpPr>
        <p:sp>
          <p:nvSpPr>
            <p:cNvPr id="12" name="Isosceles Triangle 11"/>
            <p:cNvSpPr/>
            <p:nvPr/>
          </p:nvSpPr>
          <p:spPr>
            <a:xfrm flipV="1">
              <a:off x="3500238" y="1534219"/>
              <a:ext cx="160445" cy="38694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4" name="Isosceles Triangle 113"/>
            <p:cNvSpPr/>
            <p:nvPr/>
          </p:nvSpPr>
          <p:spPr>
            <a:xfrm flipV="1">
              <a:off x="5554707" y="1534219"/>
              <a:ext cx="160445" cy="38694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5" name="Isosceles Triangle 114"/>
            <p:cNvSpPr/>
            <p:nvPr/>
          </p:nvSpPr>
          <p:spPr>
            <a:xfrm flipV="1">
              <a:off x="7584588" y="1534219"/>
              <a:ext cx="160445" cy="38694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6" name="Isosceles Triangle 115"/>
            <p:cNvSpPr/>
            <p:nvPr/>
          </p:nvSpPr>
          <p:spPr>
            <a:xfrm flipV="1">
              <a:off x="9630889" y="1534219"/>
              <a:ext cx="160445" cy="38694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2" name="TextBox 1"/>
          <p:cNvSpPr txBox="1"/>
          <p:nvPr/>
        </p:nvSpPr>
        <p:spPr>
          <a:xfrm>
            <a:off x="1772171" y="5444215"/>
            <a:ext cx="8082341" cy="153888"/>
          </a:xfrm>
          <a:prstGeom prst="rect">
            <a:avLst/>
          </a:prstGeom>
          <a:noFill/>
        </p:spPr>
        <p:txBody>
          <a:bodyPr wrap="none" lIns="0" tIns="0" rIns="0" bIns="0" rtlCol="0">
            <a:spAutoFit/>
          </a:bodyPr>
          <a:lstStyle/>
          <a:p>
            <a:r>
              <a:rPr lang="en-GB" sz="1000" b="1" dirty="0"/>
              <a:t>†There is no head-to-head clinical trial evidence of  MACITENTAN vs bosentan. ‡The clinical relevance of preclinical data is unknown.</a:t>
            </a:r>
          </a:p>
        </p:txBody>
      </p:sp>
      <p:sp>
        <p:nvSpPr>
          <p:cNvPr id="102" name="Freeform 26"/>
          <p:cNvSpPr>
            <a:spLocks noEditPoints="1"/>
          </p:cNvSpPr>
          <p:nvPr/>
        </p:nvSpPr>
        <p:spPr bwMode="auto">
          <a:xfrm>
            <a:off x="10486393" y="1647225"/>
            <a:ext cx="556714" cy="557352"/>
          </a:xfrm>
          <a:custGeom>
            <a:avLst/>
            <a:gdLst>
              <a:gd name="T0" fmla="*/ 204 w 385"/>
              <a:gd name="T1" fmla="*/ 77 h 385"/>
              <a:gd name="T2" fmla="*/ 199 w 385"/>
              <a:gd name="T3" fmla="*/ 81 h 385"/>
              <a:gd name="T4" fmla="*/ 186 w 385"/>
              <a:gd name="T5" fmla="*/ 81 h 385"/>
              <a:gd name="T6" fmla="*/ 181 w 385"/>
              <a:gd name="T7" fmla="*/ 77 h 385"/>
              <a:gd name="T8" fmla="*/ 186 w 385"/>
              <a:gd name="T9" fmla="*/ 0 h 385"/>
              <a:gd name="T10" fmla="*/ 204 w 385"/>
              <a:gd name="T11" fmla="*/ 5 h 385"/>
              <a:gd name="T12" fmla="*/ 61 w 385"/>
              <a:gd name="T13" fmla="*/ 52 h 385"/>
              <a:gd name="T14" fmla="*/ 50 w 385"/>
              <a:gd name="T15" fmla="*/ 64 h 385"/>
              <a:gd name="T16" fmla="*/ 103 w 385"/>
              <a:gd name="T17" fmla="*/ 119 h 385"/>
              <a:gd name="T18" fmla="*/ 106 w 385"/>
              <a:gd name="T19" fmla="*/ 120 h 385"/>
              <a:gd name="T20" fmla="*/ 118 w 385"/>
              <a:gd name="T21" fmla="*/ 109 h 385"/>
              <a:gd name="T22" fmla="*/ 119 w 385"/>
              <a:gd name="T23" fmla="*/ 103 h 385"/>
              <a:gd name="T24" fmla="*/ 275 w 385"/>
              <a:gd name="T25" fmla="*/ 118 h 385"/>
              <a:gd name="T26" fmla="*/ 279 w 385"/>
              <a:gd name="T27" fmla="*/ 120 h 385"/>
              <a:gd name="T28" fmla="*/ 333 w 385"/>
              <a:gd name="T29" fmla="*/ 68 h 385"/>
              <a:gd name="T30" fmla="*/ 324 w 385"/>
              <a:gd name="T31" fmla="*/ 52 h 385"/>
              <a:gd name="T32" fmla="*/ 317 w 385"/>
              <a:gd name="T33" fmla="*/ 52 h 385"/>
              <a:gd name="T34" fmla="*/ 265 w 385"/>
              <a:gd name="T35" fmla="*/ 106 h 385"/>
              <a:gd name="T36" fmla="*/ 275 w 385"/>
              <a:gd name="T37" fmla="*/ 118 h 385"/>
              <a:gd name="T38" fmla="*/ 81 w 385"/>
              <a:gd name="T39" fmla="*/ 199 h 385"/>
              <a:gd name="T40" fmla="*/ 81 w 385"/>
              <a:gd name="T41" fmla="*/ 186 h 385"/>
              <a:gd name="T42" fmla="*/ 77 w 385"/>
              <a:gd name="T43" fmla="*/ 181 h 385"/>
              <a:gd name="T44" fmla="*/ 0 w 385"/>
              <a:gd name="T45" fmla="*/ 186 h 385"/>
              <a:gd name="T46" fmla="*/ 5 w 385"/>
              <a:gd name="T47" fmla="*/ 204 h 385"/>
              <a:gd name="T48" fmla="*/ 80 w 385"/>
              <a:gd name="T49" fmla="*/ 202 h 385"/>
              <a:gd name="T50" fmla="*/ 106 w 385"/>
              <a:gd name="T51" fmla="*/ 265 h 385"/>
              <a:gd name="T52" fmla="*/ 52 w 385"/>
              <a:gd name="T53" fmla="*/ 317 h 385"/>
              <a:gd name="T54" fmla="*/ 52 w 385"/>
              <a:gd name="T55" fmla="*/ 324 h 385"/>
              <a:gd name="T56" fmla="*/ 64 w 385"/>
              <a:gd name="T57" fmla="*/ 334 h 385"/>
              <a:gd name="T58" fmla="*/ 119 w 385"/>
              <a:gd name="T59" fmla="*/ 282 h 385"/>
              <a:gd name="T60" fmla="*/ 118 w 385"/>
              <a:gd name="T61" fmla="*/ 275 h 385"/>
              <a:gd name="T62" fmla="*/ 380 w 385"/>
              <a:gd name="T63" fmla="*/ 181 h 385"/>
              <a:gd name="T64" fmla="*/ 305 w 385"/>
              <a:gd name="T65" fmla="*/ 182 h 385"/>
              <a:gd name="T66" fmla="*/ 304 w 385"/>
              <a:gd name="T67" fmla="*/ 192 h 385"/>
              <a:gd name="T68" fmla="*/ 305 w 385"/>
              <a:gd name="T69" fmla="*/ 202 h 385"/>
              <a:gd name="T70" fmla="*/ 380 w 385"/>
              <a:gd name="T71" fmla="*/ 204 h 385"/>
              <a:gd name="T72" fmla="*/ 385 w 385"/>
              <a:gd name="T73" fmla="*/ 186 h 385"/>
              <a:gd name="T74" fmla="*/ 282 w 385"/>
              <a:gd name="T75" fmla="*/ 266 h 385"/>
              <a:gd name="T76" fmla="*/ 275 w 385"/>
              <a:gd name="T77" fmla="*/ 266 h 385"/>
              <a:gd name="T78" fmla="*/ 265 w 385"/>
              <a:gd name="T79" fmla="*/ 279 h 385"/>
              <a:gd name="T80" fmla="*/ 317 w 385"/>
              <a:gd name="T81" fmla="*/ 333 h 385"/>
              <a:gd name="T82" fmla="*/ 324 w 385"/>
              <a:gd name="T83" fmla="*/ 333 h 385"/>
              <a:gd name="T84" fmla="*/ 333 w 385"/>
              <a:gd name="T85" fmla="*/ 317 h 385"/>
              <a:gd name="T86" fmla="*/ 199 w 385"/>
              <a:gd name="T87" fmla="*/ 303 h 385"/>
              <a:gd name="T88" fmla="*/ 182 w 385"/>
              <a:gd name="T89" fmla="*/ 305 h 385"/>
              <a:gd name="T90" fmla="*/ 181 w 385"/>
              <a:gd name="T91" fmla="*/ 380 h 385"/>
              <a:gd name="T92" fmla="*/ 199 w 385"/>
              <a:gd name="T93" fmla="*/ 385 h 385"/>
              <a:gd name="T94" fmla="*/ 204 w 385"/>
              <a:gd name="T95" fmla="*/ 308 h 385"/>
              <a:gd name="T96" fmla="*/ 199 w 385"/>
              <a:gd name="T97" fmla="*/ 303 h 385"/>
              <a:gd name="T98" fmla="*/ 192 w 385"/>
              <a:gd name="T99" fmla="*/ 284 h 385"/>
              <a:gd name="T100" fmla="*/ 192 w 385"/>
              <a:gd name="T101" fmla="*/ 100 h 385"/>
              <a:gd name="T102" fmla="*/ 192 w 385"/>
              <a:gd name="T103" fmla="*/ 121 h 385"/>
              <a:gd name="T104" fmla="*/ 192 w 385"/>
              <a:gd name="T105" fmla="*/ 264 h 385"/>
              <a:gd name="T106" fmla="*/ 192 w 385"/>
              <a:gd name="T107" fmla="*/ 1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5" h="385">
                <a:moveTo>
                  <a:pt x="204" y="5"/>
                </a:moveTo>
                <a:cubicBezTo>
                  <a:pt x="204" y="77"/>
                  <a:pt x="204" y="77"/>
                  <a:pt x="204" y="77"/>
                </a:cubicBezTo>
                <a:cubicBezTo>
                  <a:pt x="204" y="78"/>
                  <a:pt x="203" y="79"/>
                  <a:pt x="202" y="80"/>
                </a:cubicBezTo>
                <a:cubicBezTo>
                  <a:pt x="201" y="81"/>
                  <a:pt x="200" y="81"/>
                  <a:pt x="199" y="81"/>
                </a:cubicBezTo>
                <a:cubicBezTo>
                  <a:pt x="194" y="81"/>
                  <a:pt x="190" y="81"/>
                  <a:pt x="186" y="81"/>
                </a:cubicBezTo>
                <a:cubicBezTo>
                  <a:pt x="186" y="81"/>
                  <a:pt x="186" y="81"/>
                  <a:pt x="186" y="81"/>
                </a:cubicBezTo>
                <a:cubicBezTo>
                  <a:pt x="185" y="81"/>
                  <a:pt x="183" y="81"/>
                  <a:pt x="182" y="80"/>
                </a:cubicBezTo>
                <a:cubicBezTo>
                  <a:pt x="182" y="79"/>
                  <a:pt x="181" y="78"/>
                  <a:pt x="181" y="77"/>
                </a:cubicBezTo>
                <a:cubicBezTo>
                  <a:pt x="181" y="5"/>
                  <a:pt x="181" y="5"/>
                  <a:pt x="181" y="5"/>
                </a:cubicBezTo>
                <a:cubicBezTo>
                  <a:pt x="181" y="2"/>
                  <a:pt x="183" y="0"/>
                  <a:pt x="186" y="0"/>
                </a:cubicBezTo>
                <a:cubicBezTo>
                  <a:pt x="199" y="0"/>
                  <a:pt x="199" y="0"/>
                  <a:pt x="199" y="0"/>
                </a:cubicBezTo>
                <a:cubicBezTo>
                  <a:pt x="202" y="0"/>
                  <a:pt x="204" y="2"/>
                  <a:pt x="204" y="5"/>
                </a:cubicBezTo>
                <a:close/>
                <a:moveTo>
                  <a:pt x="68" y="52"/>
                </a:moveTo>
                <a:cubicBezTo>
                  <a:pt x="66" y="50"/>
                  <a:pt x="63" y="50"/>
                  <a:pt x="61" y="52"/>
                </a:cubicBezTo>
                <a:cubicBezTo>
                  <a:pt x="52" y="61"/>
                  <a:pt x="52" y="61"/>
                  <a:pt x="52" y="61"/>
                </a:cubicBezTo>
                <a:cubicBezTo>
                  <a:pt x="51" y="62"/>
                  <a:pt x="50" y="63"/>
                  <a:pt x="50" y="64"/>
                </a:cubicBezTo>
                <a:cubicBezTo>
                  <a:pt x="50" y="66"/>
                  <a:pt x="51" y="67"/>
                  <a:pt x="52" y="68"/>
                </a:cubicBezTo>
                <a:cubicBezTo>
                  <a:pt x="103" y="119"/>
                  <a:pt x="103" y="119"/>
                  <a:pt x="103" y="119"/>
                </a:cubicBezTo>
                <a:cubicBezTo>
                  <a:pt x="103" y="119"/>
                  <a:pt x="105" y="120"/>
                  <a:pt x="106" y="120"/>
                </a:cubicBezTo>
                <a:cubicBezTo>
                  <a:pt x="106" y="120"/>
                  <a:pt x="106" y="120"/>
                  <a:pt x="106" y="120"/>
                </a:cubicBezTo>
                <a:cubicBezTo>
                  <a:pt x="107" y="120"/>
                  <a:pt x="108" y="119"/>
                  <a:pt x="109" y="118"/>
                </a:cubicBezTo>
                <a:cubicBezTo>
                  <a:pt x="112" y="115"/>
                  <a:pt x="115" y="112"/>
                  <a:pt x="118" y="109"/>
                </a:cubicBezTo>
                <a:cubicBezTo>
                  <a:pt x="119" y="108"/>
                  <a:pt x="120" y="107"/>
                  <a:pt x="120" y="106"/>
                </a:cubicBezTo>
                <a:cubicBezTo>
                  <a:pt x="120" y="105"/>
                  <a:pt x="119" y="103"/>
                  <a:pt x="119" y="103"/>
                </a:cubicBezTo>
                <a:lnTo>
                  <a:pt x="68" y="52"/>
                </a:lnTo>
                <a:close/>
                <a:moveTo>
                  <a:pt x="275" y="118"/>
                </a:moveTo>
                <a:cubicBezTo>
                  <a:pt x="276" y="119"/>
                  <a:pt x="277" y="120"/>
                  <a:pt x="279" y="120"/>
                </a:cubicBezTo>
                <a:cubicBezTo>
                  <a:pt x="279" y="120"/>
                  <a:pt x="279" y="120"/>
                  <a:pt x="279" y="120"/>
                </a:cubicBezTo>
                <a:cubicBezTo>
                  <a:pt x="280" y="120"/>
                  <a:pt x="281" y="119"/>
                  <a:pt x="282" y="119"/>
                </a:cubicBezTo>
                <a:cubicBezTo>
                  <a:pt x="333" y="68"/>
                  <a:pt x="333" y="68"/>
                  <a:pt x="333" y="68"/>
                </a:cubicBezTo>
                <a:cubicBezTo>
                  <a:pt x="335" y="66"/>
                  <a:pt x="335" y="63"/>
                  <a:pt x="333" y="61"/>
                </a:cubicBezTo>
                <a:cubicBezTo>
                  <a:pt x="324" y="52"/>
                  <a:pt x="324" y="52"/>
                  <a:pt x="324" y="52"/>
                </a:cubicBezTo>
                <a:cubicBezTo>
                  <a:pt x="323" y="51"/>
                  <a:pt x="322" y="50"/>
                  <a:pt x="320" y="50"/>
                </a:cubicBezTo>
                <a:cubicBezTo>
                  <a:pt x="319" y="50"/>
                  <a:pt x="318" y="51"/>
                  <a:pt x="317" y="52"/>
                </a:cubicBezTo>
                <a:cubicBezTo>
                  <a:pt x="266" y="103"/>
                  <a:pt x="266" y="103"/>
                  <a:pt x="266" y="103"/>
                </a:cubicBezTo>
                <a:cubicBezTo>
                  <a:pt x="265" y="103"/>
                  <a:pt x="265" y="105"/>
                  <a:pt x="265" y="106"/>
                </a:cubicBezTo>
                <a:cubicBezTo>
                  <a:pt x="265" y="107"/>
                  <a:pt x="265" y="108"/>
                  <a:pt x="266" y="109"/>
                </a:cubicBezTo>
                <a:cubicBezTo>
                  <a:pt x="270" y="112"/>
                  <a:pt x="273" y="115"/>
                  <a:pt x="275" y="118"/>
                </a:cubicBezTo>
                <a:close/>
                <a:moveTo>
                  <a:pt x="80" y="202"/>
                </a:moveTo>
                <a:cubicBezTo>
                  <a:pt x="81" y="201"/>
                  <a:pt x="81" y="200"/>
                  <a:pt x="81" y="199"/>
                </a:cubicBezTo>
                <a:cubicBezTo>
                  <a:pt x="81" y="197"/>
                  <a:pt x="81" y="194"/>
                  <a:pt x="81" y="192"/>
                </a:cubicBezTo>
                <a:cubicBezTo>
                  <a:pt x="81" y="190"/>
                  <a:pt x="81" y="188"/>
                  <a:pt x="81" y="186"/>
                </a:cubicBezTo>
                <a:cubicBezTo>
                  <a:pt x="81" y="185"/>
                  <a:pt x="81" y="183"/>
                  <a:pt x="80" y="182"/>
                </a:cubicBezTo>
                <a:cubicBezTo>
                  <a:pt x="79" y="182"/>
                  <a:pt x="78" y="181"/>
                  <a:pt x="77" y="181"/>
                </a:cubicBezTo>
                <a:cubicBezTo>
                  <a:pt x="5" y="181"/>
                  <a:pt x="5" y="181"/>
                  <a:pt x="5" y="181"/>
                </a:cubicBezTo>
                <a:cubicBezTo>
                  <a:pt x="2" y="181"/>
                  <a:pt x="0" y="183"/>
                  <a:pt x="0" y="186"/>
                </a:cubicBezTo>
                <a:cubicBezTo>
                  <a:pt x="0" y="199"/>
                  <a:pt x="0" y="199"/>
                  <a:pt x="0" y="199"/>
                </a:cubicBezTo>
                <a:cubicBezTo>
                  <a:pt x="0" y="202"/>
                  <a:pt x="2" y="204"/>
                  <a:pt x="5" y="204"/>
                </a:cubicBezTo>
                <a:cubicBezTo>
                  <a:pt x="77" y="204"/>
                  <a:pt x="77" y="204"/>
                  <a:pt x="77" y="204"/>
                </a:cubicBezTo>
                <a:cubicBezTo>
                  <a:pt x="78" y="204"/>
                  <a:pt x="79" y="203"/>
                  <a:pt x="80" y="202"/>
                </a:cubicBezTo>
                <a:close/>
                <a:moveTo>
                  <a:pt x="109" y="266"/>
                </a:moveTo>
                <a:cubicBezTo>
                  <a:pt x="108" y="265"/>
                  <a:pt x="107" y="265"/>
                  <a:pt x="106" y="265"/>
                </a:cubicBezTo>
                <a:cubicBezTo>
                  <a:pt x="105" y="265"/>
                  <a:pt x="103" y="265"/>
                  <a:pt x="103" y="266"/>
                </a:cubicBezTo>
                <a:cubicBezTo>
                  <a:pt x="52" y="317"/>
                  <a:pt x="52" y="317"/>
                  <a:pt x="52" y="317"/>
                </a:cubicBezTo>
                <a:cubicBezTo>
                  <a:pt x="51" y="318"/>
                  <a:pt x="50" y="319"/>
                  <a:pt x="50" y="320"/>
                </a:cubicBezTo>
                <a:cubicBezTo>
                  <a:pt x="50" y="322"/>
                  <a:pt x="51" y="323"/>
                  <a:pt x="52" y="324"/>
                </a:cubicBezTo>
                <a:cubicBezTo>
                  <a:pt x="61" y="333"/>
                  <a:pt x="61" y="333"/>
                  <a:pt x="61" y="333"/>
                </a:cubicBezTo>
                <a:cubicBezTo>
                  <a:pt x="62" y="334"/>
                  <a:pt x="63" y="334"/>
                  <a:pt x="64" y="334"/>
                </a:cubicBezTo>
                <a:cubicBezTo>
                  <a:pt x="66" y="334"/>
                  <a:pt x="67" y="334"/>
                  <a:pt x="68" y="333"/>
                </a:cubicBezTo>
                <a:cubicBezTo>
                  <a:pt x="119" y="282"/>
                  <a:pt x="119" y="282"/>
                  <a:pt x="119" y="282"/>
                </a:cubicBezTo>
                <a:cubicBezTo>
                  <a:pt x="119" y="281"/>
                  <a:pt x="120" y="280"/>
                  <a:pt x="120" y="279"/>
                </a:cubicBezTo>
                <a:cubicBezTo>
                  <a:pt x="120" y="277"/>
                  <a:pt x="119" y="276"/>
                  <a:pt x="118" y="275"/>
                </a:cubicBezTo>
                <a:cubicBezTo>
                  <a:pt x="115" y="272"/>
                  <a:pt x="112" y="269"/>
                  <a:pt x="109" y="266"/>
                </a:cubicBezTo>
                <a:close/>
                <a:moveTo>
                  <a:pt x="380" y="181"/>
                </a:moveTo>
                <a:cubicBezTo>
                  <a:pt x="308" y="181"/>
                  <a:pt x="308" y="181"/>
                  <a:pt x="308" y="181"/>
                </a:cubicBezTo>
                <a:cubicBezTo>
                  <a:pt x="307" y="181"/>
                  <a:pt x="306" y="182"/>
                  <a:pt x="305" y="182"/>
                </a:cubicBezTo>
                <a:cubicBezTo>
                  <a:pt x="304" y="183"/>
                  <a:pt x="303" y="185"/>
                  <a:pt x="303" y="186"/>
                </a:cubicBezTo>
                <a:cubicBezTo>
                  <a:pt x="303" y="188"/>
                  <a:pt x="304" y="190"/>
                  <a:pt x="304" y="192"/>
                </a:cubicBezTo>
                <a:cubicBezTo>
                  <a:pt x="304" y="194"/>
                  <a:pt x="303" y="197"/>
                  <a:pt x="303" y="199"/>
                </a:cubicBezTo>
                <a:cubicBezTo>
                  <a:pt x="303" y="200"/>
                  <a:pt x="304" y="201"/>
                  <a:pt x="305" y="202"/>
                </a:cubicBezTo>
                <a:cubicBezTo>
                  <a:pt x="306" y="203"/>
                  <a:pt x="307" y="204"/>
                  <a:pt x="308" y="204"/>
                </a:cubicBezTo>
                <a:cubicBezTo>
                  <a:pt x="380" y="204"/>
                  <a:pt x="380" y="204"/>
                  <a:pt x="380" y="204"/>
                </a:cubicBezTo>
                <a:cubicBezTo>
                  <a:pt x="383" y="204"/>
                  <a:pt x="385" y="202"/>
                  <a:pt x="385" y="199"/>
                </a:cubicBezTo>
                <a:cubicBezTo>
                  <a:pt x="385" y="186"/>
                  <a:pt x="385" y="186"/>
                  <a:pt x="385" y="186"/>
                </a:cubicBezTo>
                <a:cubicBezTo>
                  <a:pt x="385" y="183"/>
                  <a:pt x="383" y="181"/>
                  <a:pt x="380" y="181"/>
                </a:cubicBezTo>
                <a:close/>
                <a:moveTo>
                  <a:pt x="282" y="266"/>
                </a:moveTo>
                <a:cubicBezTo>
                  <a:pt x="281" y="265"/>
                  <a:pt x="280" y="265"/>
                  <a:pt x="279" y="265"/>
                </a:cubicBezTo>
                <a:cubicBezTo>
                  <a:pt x="277" y="265"/>
                  <a:pt x="276" y="265"/>
                  <a:pt x="275" y="266"/>
                </a:cubicBezTo>
                <a:cubicBezTo>
                  <a:pt x="273" y="269"/>
                  <a:pt x="270" y="273"/>
                  <a:pt x="266" y="275"/>
                </a:cubicBezTo>
                <a:cubicBezTo>
                  <a:pt x="265" y="276"/>
                  <a:pt x="265" y="277"/>
                  <a:pt x="265" y="279"/>
                </a:cubicBezTo>
                <a:cubicBezTo>
                  <a:pt x="265" y="280"/>
                  <a:pt x="265" y="281"/>
                  <a:pt x="266" y="282"/>
                </a:cubicBezTo>
                <a:cubicBezTo>
                  <a:pt x="317" y="333"/>
                  <a:pt x="317" y="333"/>
                  <a:pt x="317" y="333"/>
                </a:cubicBezTo>
                <a:cubicBezTo>
                  <a:pt x="318" y="334"/>
                  <a:pt x="319" y="334"/>
                  <a:pt x="320" y="334"/>
                </a:cubicBezTo>
                <a:cubicBezTo>
                  <a:pt x="322" y="334"/>
                  <a:pt x="323" y="334"/>
                  <a:pt x="324" y="333"/>
                </a:cubicBezTo>
                <a:cubicBezTo>
                  <a:pt x="333" y="324"/>
                  <a:pt x="333" y="324"/>
                  <a:pt x="333" y="324"/>
                </a:cubicBezTo>
                <a:cubicBezTo>
                  <a:pt x="335" y="322"/>
                  <a:pt x="335" y="319"/>
                  <a:pt x="333" y="317"/>
                </a:cubicBezTo>
                <a:lnTo>
                  <a:pt x="282" y="266"/>
                </a:lnTo>
                <a:close/>
                <a:moveTo>
                  <a:pt x="199" y="303"/>
                </a:moveTo>
                <a:cubicBezTo>
                  <a:pt x="194" y="304"/>
                  <a:pt x="190" y="304"/>
                  <a:pt x="186" y="303"/>
                </a:cubicBezTo>
                <a:cubicBezTo>
                  <a:pt x="185" y="303"/>
                  <a:pt x="183" y="304"/>
                  <a:pt x="182" y="305"/>
                </a:cubicBezTo>
                <a:cubicBezTo>
                  <a:pt x="182" y="305"/>
                  <a:pt x="181" y="307"/>
                  <a:pt x="181" y="308"/>
                </a:cubicBezTo>
                <a:cubicBezTo>
                  <a:pt x="181" y="380"/>
                  <a:pt x="181" y="380"/>
                  <a:pt x="181" y="380"/>
                </a:cubicBezTo>
                <a:cubicBezTo>
                  <a:pt x="181" y="383"/>
                  <a:pt x="183" y="385"/>
                  <a:pt x="186" y="385"/>
                </a:cubicBezTo>
                <a:cubicBezTo>
                  <a:pt x="199" y="385"/>
                  <a:pt x="199" y="385"/>
                  <a:pt x="199" y="385"/>
                </a:cubicBezTo>
                <a:cubicBezTo>
                  <a:pt x="202" y="385"/>
                  <a:pt x="204" y="383"/>
                  <a:pt x="204" y="380"/>
                </a:cubicBezTo>
                <a:cubicBezTo>
                  <a:pt x="204" y="308"/>
                  <a:pt x="204" y="308"/>
                  <a:pt x="204" y="308"/>
                </a:cubicBezTo>
                <a:cubicBezTo>
                  <a:pt x="204" y="307"/>
                  <a:pt x="203" y="305"/>
                  <a:pt x="202" y="305"/>
                </a:cubicBezTo>
                <a:cubicBezTo>
                  <a:pt x="201" y="304"/>
                  <a:pt x="200" y="303"/>
                  <a:pt x="199" y="303"/>
                </a:cubicBezTo>
                <a:close/>
                <a:moveTo>
                  <a:pt x="284" y="192"/>
                </a:moveTo>
                <a:cubicBezTo>
                  <a:pt x="284" y="243"/>
                  <a:pt x="243" y="284"/>
                  <a:pt x="192" y="284"/>
                </a:cubicBezTo>
                <a:cubicBezTo>
                  <a:pt x="142" y="284"/>
                  <a:pt x="100" y="243"/>
                  <a:pt x="100" y="192"/>
                </a:cubicBezTo>
                <a:cubicBezTo>
                  <a:pt x="100" y="142"/>
                  <a:pt x="142" y="100"/>
                  <a:pt x="192" y="100"/>
                </a:cubicBezTo>
                <a:cubicBezTo>
                  <a:pt x="243" y="100"/>
                  <a:pt x="284" y="142"/>
                  <a:pt x="284" y="192"/>
                </a:cubicBezTo>
                <a:close/>
                <a:moveTo>
                  <a:pt x="192" y="121"/>
                </a:moveTo>
                <a:cubicBezTo>
                  <a:pt x="153" y="121"/>
                  <a:pt x="121" y="153"/>
                  <a:pt x="121" y="192"/>
                </a:cubicBezTo>
                <a:cubicBezTo>
                  <a:pt x="121" y="232"/>
                  <a:pt x="153" y="264"/>
                  <a:pt x="192" y="264"/>
                </a:cubicBezTo>
                <a:cubicBezTo>
                  <a:pt x="232" y="264"/>
                  <a:pt x="264" y="232"/>
                  <a:pt x="264" y="192"/>
                </a:cubicBezTo>
                <a:cubicBezTo>
                  <a:pt x="264" y="153"/>
                  <a:pt x="232" y="121"/>
                  <a:pt x="192" y="121"/>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7" name="TextBox 116"/>
          <p:cNvSpPr txBox="1"/>
          <p:nvPr/>
        </p:nvSpPr>
        <p:spPr>
          <a:xfrm>
            <a:off x="9780850" y="2268733"/>
            <a:ext cx="2250705" cy="1080000"/>
          </a:xfrm>
          <a:prstGeom prst="rect">
            <a:avLst/>
          </a:prstGeom>
          <a:noFill/>
        </p:spPr>
        <p:txBody>
          <a:bodyPr wrap="square" rtlCol="0">
            <a:noAutofit/>
          </a:bodyPr>
          <a:lstStyle/>
          <a:p>
            <a:r>
              <a:rPr lang="en-GB" sz="1100" b="1" dirty="0">
                <a:solidFill>
                  <a:schemeClr val="bg1"/>
                </a:solidFill>
              </a:rPr>
              <a:t>Improvements in quality of life demonstrated only in prospective cohort studies</a:t>
            </a:r>
            <a:r>
              <a:rPr lang="en-GB" sz="1100" b="1" baseline="30000" dirty="0">
                <a:solidFill>
                  <a:schemeClr val="bg1"/>
                </a:solidFill>
              </a:rPr>
              <a:t>12,13</a:t>
            </a:r>
          </a:p>
        </p:txBody>
      </p:sp>
      <p:sp>
        <p:nvSpPr>
          <p:cNvPr id="132" name="TextBox 131"/>
          <p:cNvSpPr txBox="1"/>
          <p:nvPr/>
        </p:nvSpPr>
        <p:spPr>
          <a:xfrm>
            <a:off x="9773247" y="3860246"/>
            <a:ext cx="2152863" cy="1548000"/>
          </a:xfrm>
          <a:prstGeom prst="rect">
            <a:avLst/>
          </a:prstGeom>
          <a:noFill/>
        </p:spPr>
        <p:txBody>
          <a:bodyPr wrap="square" rtlCol="0">
            <a:noAutofit/>
          </a:bodyPr>
          <a:lstStyle/>
          <a:p>
            <a:r>
              <a:rPr lang="en-GB" sz="1100" b="1" dirty="0">
                <a:solidFill>
                  <a:schemeClr val="bg1"/>
                </a:solidFill>
              </a:rPr>
              <a:t>Significant improvements in quality of life measures vs placebo and a reduction in the risk of a 3-point deterioration in PCS/MCS demonstrated in a randomised clinical trial</a:t>
            </a:r>
            <a:r>
              <a:rPr lang="en-GB" sz="1100" b="1" baseline="30000" dirty="0">
                <a:solidFill>
                  <a:schemeClr val="bg1"/>
                </a:solidFill>
              </a:rPr>
              <a:t>14</a:t>
            </a:r>
          </a:p>
        </p:txBody>
      </p:sp>
      <p:sp>
        <p:nvSpPr>
          <p:cNvPr id="199" name="Freeform 40"/>
          <p:cNvSpPr>
            <a:spLocks noEditPoints="1"/>
          </p:cNvSpPr>
          <p:nvPr/>
        </p:nvSpPr>
        <p:spPr bwMode="auto">
          <a:xfrm>
            <a:off x="6335395" y="1748448"/>
            <a:ext cx="511093" cy="343371"/>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GB" sz="3200" dirty="0"/>
          </a:p>
        </p:txBody>
      </p:sp>
      <p:sp>
        <p:nvSpPr>
          <p:cNvPr id="200" name="Freeform 30"/>
          <p:cNvSpPr>
            <a:spLocks noEditPoints="1"/>
          </p:cNvSpPr>
          <p:nvPr/>
        </p:nvSpPr>
        <p:spPr bwMode="auto">
          <a:xfrm>
            <a:off x="8491750" y="1785602"/>
            <a:ext cx="419871" cy="345262"/>
          </a:xfrm>
          <a:custGeom>
            <a:avLst/>
            <a:gdLst>
              <a:gd name="T0" fmla="*/ 317 w 500"/>
              <a:gd name="T1" fmla="*/ 236 h 411"/>
              <a:gd name="T2" fmla="*/ 278 w 500"/>
              <a:gd name="T3" fmla="*/ 296 h 411"/>
              <a:gd name="T4" fmla="*/ 97 w 500"/>
              <a:gd name="T5" fmla="*/ 405 h 411"/>
              <a:gd name="T6" fmla="*/ 78 w 500"/>
              <a:gd name="T7" fmla="*/ 411 h 411"/>
              <a:gd name="T8" fmla="*/ 39 w 500"/>
              <a:gd name="T9" fmla="*/ 354 h 411"/>
              <a:gd name="T10" fmla="*/ 26 w 500"/>
              <a:gd name="T11" fmla="*/ 276 h 411"/>
              <a:gd name="T12" fmla="*/ 12 w 500"/>
              <a:gd name="T13" fmla="*/ 210 h 411"/>
              <a:gd name="T14" fmla="*/ 51 w 500"/>
              <a:gd name="T15" fmla="*/ 47 h 411"/>
              <a:gd name="T16" fmla="*/ 182 w 500"/>
              <a:gd name="T17" fmla="*/ 0 h 411"/>
              <a:gd name="T18" fmla="*/ 189 w 500"/>
              <a:gd name="T19" fmla="*/ 0 h 411"/>
              <a:gd name="T20" fmla="*/ 277 w 500"/>
              <a:gd name="T21" fmla="*/ 36 h 411"/>
              <a:gd name="T22" fmla="*/ 317 w 500"/>
              <a:gd name="T23" fmla="*/ 236 h 411"/>
              <a:gd name="T24" fmla="*/ 493 w 500"/>
              <a:gd name="T25" fmla="*/ 74 h 411"/>
              <a:gd name="T26" fmla="*/ 345 w 500"/>
              <a:gd name="T27" fmla="*/ 39 h 411"/>
              <a:gd name="T28" fmla="*/ 330 w 500"/>
              <a:gd name="T29" fmla="*/ 41 h 411"/>
              <a:gd name="T30" fmla="*/ 325 w 500"/>
              <a:gd name="T31" fmla="*/ 48 h 411"/>
              <a:gd name="T32" fmla="*/ 325 w 500"/>
              <a:gd name="T33" fmla="*/ 56 h 411"/>
              <a:gd name="T34" fmla="*/ 344 w 500"/>
              <a:gd name="T35" fmla="*/ 215 h 411"/>
              <a:gd name="T36" fmla="*/ 342 w 500"/>
              <a:gd name="T37" fmla="*/ 228 h 411"/>
              <a:gd name="T38" fmla="*/ 344 w 500"/>
              <a:gd name="T39" fmla="*/ 236 h 411"/>
              <a:gd name="T40" fmla="*/ 351 w 500"/>
              <a:gd name="T41" fmla="*/ 240 h 411"/>
              <a:gd name="T42" fmla="*/ 353 w 500"/>
              <a:gd name="T43" fmla="*/ 240 h 411"/>
              <a:gd name="T44" fmla="*/ 436 w 500"/>
              <a:gd name="T45" fmla="*/ 185 h 411"/>
              <a:gd name="T46" fmla="*/ 498 w 500"/>
              <a:gd name="T47" fmla="*/ 97 h 411"/>
              <a:gd name="T48" fmla="*/ 493 w 500"/>
              <a:gd name="T49" fmla="*/ 74 h 411"/>
              <a:gd name="T50" fmla="*/ 493 w 500"/>
              <a:gd name="T51" fmla="*/ 74 h 411"/>
              <a:gd name="T52" fmla="*/ 493 w 500"/>
              <a:gd name="T53" fmla="*/ 7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0" h="411">
                <a:moveTo>
                  <a:pt x="317" y="236"/>
                </a:moveTo>
                <a:cubicBezTo>
                  <a:pt x="315" y="261"/>
                  <a:pt x="300" y="282"/>
                  <a:pt x="278" y="296"/>
                </a:cubicBezTo>
                <a:cubicBezTo>
                  <a:pt x="219" y="331"/>
                  <a:pt x="116" y="393"/>
                  <a:pt x="97" y="405"/>
                </a:cubicBezTo>
                <a:cubicBezTo>
                  <a:pt x="91" y="409"/>
                  <a:pt x="84" y="411"/>
                  <a:pt x="78" y="411"/>
                </a:cubicBezTo>
                <a:cubicBezTo>
                  <a:pt x="55" y="411"/>
                  <a:pt x="40" y="389"/>
                  <a:pt x="39" y="354"/>
                </a:cubicBezTo>
                <a:cubicBezTo>
                  <a:pt x="38" y="323"/>
                  <a:pt x="32" y="301"/>
                  <a:pt x="26" y="276"/>
                </a:cubicBezTo>
                <a:cubicBezTo>
                  <a:pt x="21" y="256"/>
                  <a:pt x="16" y="237"/>
                  <a:pt x="12" y="210"/>
                </a:cubicBezTo>
                <a:cubicBezTo>
                  <a:pt x="8" y="186"/>
                  <a:pt x="0" y="102"/>
                  <a:pt x="51" y="47"/>
                </a:cubicBezTo>
                <a:cubicBezTo>
                  <a:pt x="81" y="16"/>
                  <a:pt x="124" y="0"/>
                  <a:pt x="182" y="0"/>
                </a:cubicBezTo>
                <a:cubicBezTo>
                  <a:pt x="184" y="0"/>
                  <a:pt x="187" y="0"/>
                  <a:pt x="189" y="0"/>
                </a:cubicBezTo>
                <a:cubicBezTo>
                  <a:pt x="226" y="1"/>
                  <a:pt x="255" y="13"/>
                  <a:pt x="277" y="36"/>
                </a:cubicBezTo>
                <a:cubicBezTo>
                  <a:pt x="326" y="88"/>
                  <a:pt x="323" y="184"/>
                  <a:pt x="317" y="236"/>
                </a:cubicBezTo>
                <a:close/>
                <a:moveTo>
                  <a:pt x="493" y="74"/>
                </a:moveTo>
                <a:cubicBezTo>
                  <a:pt x="465" y="40"/>
                  <a:pt x="346" y="39"/>
                  <a:pt x="345" y="39"/>
                </a:cubicBezTo>
                <a:cubicBezTo>
                  <a:pt x="336" y="39"/>
                  <a:pt x="333" y="39"/>
                  <a:pt x="330" y="41"/>
                </a:cubicBezTo>
                <a:cubicBezTo>
                  <a:pt x="328" y="43"/>
                  <a:pt x="326" y="45"/>
                  <a:pt x="325" y="48"/>
                </a:cubicBezTo>
                <a:cubicBezTo>
                  <a:pt x="323" y="51"/>
                  <a:pt x="323" y="54"/>
                  <a:pt x="325" y="56"/>
                </a:cubicBezTo>
                <a:cubicBezTo>
                  <a:pt x="349" y="110"/>
                  <a:pt x="347" y="179"/>
                  <a:pt x="344" y="215"/>
                </a:cubicBezTo>
                <a:cubicBezTo>
                  <a:pt x="344" y="220"/>
                  <a:pt x="343" y="224"/>
                  <a:pt x="342" y="228"/>
                </a:cubicBezTo>
                <a:cubicBezTo>
                  <a:pt x="341" y="231"/>
                  <a:pt x="342" y="234"/>
                  <a:pt x="344" y="236"/>
                </a:cubicBezTo>
                <a:cubicBezTo>
                  <a:pt x="345" y="238"/>
                  <a:pt x="348" y="240"/>
                  <a:pt x="351" y="240"/>
                </a:cubicBezTo>
                <a:cubicBezTo>
                  <a:pt x="352" y="240"/>
                  <a:pt x="353" y="240"/>
                  <a:pt x="353" y="240"/>
                </a:cubicBezTo>
                <a:cubicBezTo>
                  <a:pt x="379" y="240"/>
                  <a:pt x="423" y="198"/>
                  <a:pt x="436" y="185"/>
                </a:cubicBezTo>
                <a:cubicBezTo>
                  <a:pt x="462" y="159"/>
                  <a:pt x="492" y="122"/>
                  <a:pt x="498" y="97"/>
                </a:cubicBezTo>
                <a:cubicBezTo>
                  <a:pt x="500" y="89"/>
                  <a:pt x="498" y="81"/>
                  <a:pt x="493" y="74"/>
                </a:cubicBezTo>
                <a:close/>
                <a:moveTo>
                  <a:pt x="493" y="74"/>
                </a:moveTo>
                <a:cubicBezTo>
                  <a:pt x="493" y="74"/>
                  <a:pt x="493" y="74"/>
                  <a:pt x="493" y="74"/>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01" name="Freeform 5"/>
          <p:cNvSpPr>
            <a:spLocks noEditPoints="1"/>
          </p:cNvSpPr>
          <p:nvPr/>
        </p:nvSpPr>
        <p:spPr bwMode="auto">
          <a:xfrm>
            <a:off x="2369849" y="1713378"/>
            <a:ext cx="430890" cy="388291"/>
          </a:xfrm>
          <a:custGeom>
            <a:avLst/>
            <a:gdLst>
              <a:gd name="T0" fmla="*/ 895 w 965"/>
              <a:gd name="T1" fmla="*/ 61 h 869"/>
              <a:gd name="T2" fmla="*/ 895 w 965"/>
              <a:gd name="T3" fmla="*/ 151 h 869"/>
              <a:gd name="T4" fmla="*/ 762 w 965"/>
              <a:gd name="T5" fmla="*/ 151 h 869"/>
              <a:gd name="T6" fmla="*/ 762 w 965"/>
              <a:gd name="T7" fmla="*/ 61 h 869"/>
              <a:gd name="T8" fmla="*/ 203 w 965"/>
              <a:gd name="T9" fmla="*/ 61 h 869"/>
              <a:gd name="T10" fmla="*/ 203 w 965"/>
              <a:gd name="T11" fmla="*/ 151 h 869"/>
              <a:gd name="T12" fmla="*/ 70 w 965"/>
              <a:gd name="T13" fmla="*/ 151 h 869"/>
              <a:gd name="T14" fmla="*/ 70 w 965"/>
              <a:gd name="T15" fmla="*/ 61 h 869"/>
              <a:gd name="T16" fmla="*/ 22 w 965"/>
              <a:gd name="T17" fmla="*/ 61 h 869"/>
              <a:gd name="T18" fmla="*/ 0 w 965"/>
              <a:gd name="T19" fmla="*/ 84 h 869"/>
              <a:gd name="T20" fmla="*/ 0 w 965"/>
              <a:gd name="T21" fmla="*/ 847 h 869"/>
              <a:gd name="T22" fmla="*/ 22 w 965"/>
              <a:gd name="T23" fmla="*/ 869 h 869"/>
              <a:gd name="T24" fmla="*/ 942 w 965"/>
              <a:gd name="T25" fmla="*/ 869 h 869"/>
              <a:gd name="T26" fmla="*/ 965 w 965"/>
              <a:gd name="T27" fmla="*/ 847 h 869"/>
              <a:gd name="T28" fmla="*/ 965 w 965"/>
              <a:gd name="T29" fmla="*/ 84 h 869"/>
              <a:gd name="T30" fmla="*/ 942 w 965"/>
              <a:gd name="T31" fmla="*/ 61 h 869"/>
              <a:gd name="T32" fmla="*/ 895 w 965"/>
              <a:gd name="T33" fmla="*/ 61 h 869"/>
              <a:gd name="T34" fmla="*/ 897 w 965"/>
              <a:gd name="T35" fmla="*/ 802 h 869"/>
              <a:gd name="T36" fmla="*/ 67 w 965"/>
              <a:gd name="T37" fmla="*/ 802 h 869"/>
              <a:gd name="T38" fmla="*/ 67 w 965"/>
              <a:gd name="T39" fmla="*/ 264 h 869"/>
              <a:gd name="T40" fmla="*/ 897 w 965"/>
              <a:gd name="T41" fmla="*/ 264 h 869"/>
              <a:gd name="T42" fmla="*/ 897 w 965"/>
              <a:gd name="T43" fmla="*/ 802 h 869"/>
              <a:gd name="T44" fmla="*/ 175 w 965"/>
              <a:gd name="T45" fmla="*/ 0 h 869"/>
              <a:gd name="T46" fmla="*/ 175 w 965"/>
              <a:gd name="T47" fmla="*/ 123 h 869"/>
              <a:gd name="T48" fmla="*/ 98 w 965"/>
              <a:gd name="T49" fmla="*/ 123 h 869"/>
              <a:gd name="T50" fmla="*/ 98 w 965"/>
              <a:gd name="T51" fmla="*/ 0 h 869"/>
              <a:gd name="T52" fmla="*/ 175 w 965"/>
              <a:gd name="T53" fmla="*/ 0 h 869"/>
              <a:gd name="T54" fmla="*/ 867 w 965"/>
              <a:gd name="T55" fmla="*/ 0 h 869"/>
              <a:gd name="T56" fmla="*/ 867 w 965"/>
              <a:gd name="T57" fmla="*/ 123 h 869"/>
              <a:gd name="T58" fmla="*/ 790 w 965"/>
              <a:gd name="T59" fmla="*/ 123 h 869"/>
              <a:gd name="T60" fmla="*/ 790 w 965"/>
              <a:gd name="T61" fmla="*/ 0 h 869"/>
              <a:gd name="T62" fmla="*/ 867 w 965"/>
              <a:gd name="T6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869">
                <a:moveTo>
                  <a:pt x="895" y="61"/>
                </a:moveTo>
                <a:cubicBezTo>
                  <a:pt x="895" y="151"/>
                  <a:pt x="895" y="151"/>
                  <a:pt x="895" y="151"/>
                </a:cubicBezTo>
                <a:cubicBezTo>
                  <a:pt x="762" y="151"/>
                  <a:pt x="762" y="151"/>
                  <a:pt x="762" y="151"/>
                </a:cubicBezTo>
                <a:cubicBezTo>
                  <a:pt x="762" y="61"/>
                  <a:pt x="762" y="61"/>
                  <a:pt x="762" y="61"/>
                </a:cubicBezTo>
                <a:cubicBezTo>
                  <a:pt x="203" y="61"/>
                  <a:pt x="203" y="61"/>
                  <a:pt x="203" y="61"/>
                </a:cubicBezTo>
                <a:cubicBezTo>
                  <a:pt x="203" y="151"/>
                  <a:pt x="203" y="151"/>
                  <a:pt x="203" y="151"/>
                </a:cubicBezTo>
                <a:cubicBezTo>
                  <a:pt x="70" y="151"/>
                  <a:pt x="70" y="151"/>
                  <a:pt x="70" y="151"/>
                </a:cubicBezTo>
                <a:cubicBezTo>
                  <a:pt x="70" y="61"/>
                  <a:pt x="70" y="61"/>
                  <a:pt x="70" y="61"/>
                </a:cubicBezTo>
                <a:cubicBezTo>
                  <a:pt x="22" y="61"/>
                  <a:pt x="22" y="61"/>
                  <a:pt x="22" y="61"/>
                </a:cubicBezTo>
                <a:cubicBezTo>
                  <a:pt x="10" y="61"/>
                  <a:pt x="0" y="71"/>
                  <a:pt x="0" y="84"/>
                </a:cubicBezTo>
                <a:cubicBezTo>
                  <a:pt x="0" y="847"/>
                  <a:pt x="0" y="847"/>
                  <a:pt x="0" y="847"/>
                </a:cubicBezTo>
                <a:cubicBezTo>
                  <a:pt x="0" y="859"/>
                  <a:pt x="10" y="869"/>
                  <a:pt x="22" y="869"/>
                </a:cubicBezTo>
                <a:cubicBezTo>
                  <a:pt x="942" y="869"/>
                  <a:pt x="942" y="869"/>
                  <a:pt x="942" y="869"/>
                </a:cubicBezTo>
                <a:cubicBezTo>
                  <a:pt x="955" y="869"/>
                  <a:pt x="965" y="859"/>
                  <a:pt x="965" y="847"/>
                </a:cubicBezTo>
                <a:cubicBezTo>
                  <a:pt x="965" y="84"/>
                  <a:pt x="965" y="84"/>
                  <a:pt x="965" y="84"/>
                </a:cubicBezTo>
                <a:cubicBezTo>
                  <a:pt x="965" y="71"/>
                  <a:pt x="955" y="61"/>
                  <a:pt x="942" y="61"/>
                </a:cubicBezTo>
                <a:lnTo>
                  <a:pt x="895" y="61"/>
                </a:lnTo>
                <a:close/>
                <a:moveTo>
                  <a:pt x="897" y="802"/>
                </a:moveTo>
                <a:cubicBezTo>
                  <a:pt x="67" y="802"/>
                  <a:pt x="67" y="802"/>
                  <a:pt x="67" y="802"/>
                </a:cubicBezTo>
                <a:cubicBezTo>
                  <a:pt x="67" y="264"/>
                  <a:pt x="67" y="264"/>
                  <a:pt x="67" y="264"/>
                </a:cubicBezTo>
                <a:cubicBezTo>
                  <a:pt x="897" y="264"/>
                  <a:pt x="897" y="264"/>
                  <a:pt x="897" y="264"/>
                </a:cubicBezTo>
                <a:lnTo>
                  <a:pt x="897" y="802"/>
                </a:lnTo>
                <a:close/>
                <a:moveTo>
                  <a:pt x="175" y="0"/>
                </a:moveTo>
                <a:cubicBezTo>
                  <a:pt x="175" y="123"/>
                  <a:pt x="175" y="123"/>
                  <a:pt x="175" y="123"/>
                </a:cubicBezTo>
                <a:cubicBezTo>
                  <a:pt x="98" y="123"/>
                  <a:pt x="98" y="123"/>
                  <a:pt x="98" y="123"/>
                </a:cubicBezTo>
                <a:cubicBezTo>
                  <a:pt x="98" y="0"/>
                  <a:pt x="98" y="0"/>
                  <a:pt x="98" y="0"/>
                </a:cubicBezTo>
                <a:lnTo>
                  <a:pt x="175" y="0"/>
                </a:lnTo>
                <a:close/>
                <a:moveTo>
                  <a:pt x="867" y="0"/>
                </a:moveTo>
                <a:cubicBezTo>
                  <a:pt x="867" y="123"/>
                  <a:pt x="867" y="123"/>
                  <a:pt x="867" y="123"/>
                </a:cubicBezTo>
                <a:cubicBezTo>
                  <a:pt x="790" y="123"/>
                  <a:pt x="790" y="123"/>
                  <a:pt x="790" y="123"/>
                </a:cubicBezTo>
                <a:cubicBezTo>
                  <a:pt x="790" y="0"/>
                  <a:pt x="790" y="0"/>
                  <a:pt x="790" y="0"/>
                </a:cubicBezTo>
                <a:lnTo>
                  <a:pt x="867"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202" name="Group 201"/>
          <p:cNvGrpSpPr/>
          <p:nvPr/>
        </p:nvGrpSpPr>
        <p:grpSpPr>
          <a:xfrm>
            <a:off x="4339707" y="1640335"/>
            <a:ext cx="561824" cy="506589"/>
            <a:chOff x="454025" y="514350"/>
            <a:chExt cx="6119813" cy="5518150"/>
          </a:xfrm>
          <a:solidFill>
            <a:srgbClr val="FFC000"/>
          </a:solidFill>
        </p:grpSpPr>
        <p:sp>
          <p:nvSpPr>
            <p:cNvPr id="203" name="Freeform 11"/>
            <p:cNvSpPr>
              <a:spLocks/>
            </p:cNvSpPr>
            <p:nvPr/>
          </p:nvSpPr>
          <p:spPr bwMode="auto">
            <a:xfrm>
              <a:off x="2576631" y="1533716"/>
              <a:ext cx="1857379" cy="2742741"/>
            </a:xfrm>
            <a:custGeom>
              <a:avLst/>
              <a:gdLst>
                <a:gd name="T0" fmla="*/ 366 w 383"/>
                <a:gd name="T1" fmla="*/ 322 h 565"/>
                <a:gd name="T2" fmla="*/ 366 w 383"/>
                <a:gd name="T3" fmla="*/ 322 h 565"/>
                <a:gd name="T4" fmla="*/ 366 w 383"/>
                <a:gd name="T5" fmla="*/ 322 h 565"/>
                <a:gd name="T6" fmla="*/ 343 w 383"/>
                <a:gd name="T7" fmla="*/ 282 h 565"/>
                <a:gd name="T8" fmla="*/ 371 w 383"/>
                <a:gd name="T9" fmla="*/ 247 h 565"/>
                <a:gd name="T10" fmla="*/ 335 w 383"/>
                <a:gd name="T11" fmla="*/ 240 h 565"/>
                <a:gd name="T12" fmla="*/ 353 w 383"/>
                <a:gd name="T13" fmla="*/ 185 h 565"/>
                <a:gd name="T14" fmla="*/ 307 w 383"/>
                <a:gd name="T15" fmla="*/ 202 h 565"/>
                <a:gd name="T16" fmla="*/ 307 w 383"/>
                <a:gd name="T17" fmla="*/ 201 h 565"/>
                <a:gd name="T18" fmla="*/ 308 w 383"/>
                <a:gd name="T19" fmla="*/ 192 h 565"/>
                <a:gd name="T20" fmla="*/ 328 w 383"/>
                <a:gd name="T21" fmla="*/ 162 h 565"/>
                <a:gd name="T22" fmla="*/ 301 w 383"/>
                <a:gd name="T23" fmla="*/ 152 h 565"/>
                <a:gd name="T24" fmla="*/ 287 w 383"/>
                <a:gd name="T25" fmla="*/ 150 h 565"/>
                <a:gd name="T26" fmla="*/ 284 w 383"/>
                <a:gd name="T27" fmla="*/ 122 h 565"/>
                <a:gd name="T28" fmla="*/ 283 w 383"/>
                <a:gd name="T29" fmla="*/ 122 h 565"/>
                <a:gd name="T30" fmla="*/ 267 w 383"/>
                <a:gd name="T31" fmla="*/ 91 h 565"/>
                <a:gd name="T32" fmla="*/ 266 w 383"/>
                <a:gd name="T33" fmla="*/ 91 h 565"/>
                <a:gd name="T34" fmla="*/ 236 w 383"/>
                <a:gd name="T35" fmla="*/ 77 h 565"/>
                <a:gd name="T36" fmla="*/ 214 w 383"/>
                <a:gd name="T37" fmla="*/ 0 h 565"/>
                <a:gd name="T38" fmla="*/ 202 w 383"/>
                <a:gd name="T39" fmla="*/ 76 h 565"/>
                <a:gd name="T40" fmla="*/ 162 w 383"/>
                <a:gd name="T41" fmla="*/ 6 h 565"/>
                <a:gd name="T42" fmla="*/ 169 w 383"/>
                <a:gd name="T43" fmla="*/ 86 h 565"/>
                <a:gd name="T44" fmla="*/ 116 w 383"/>
                <a:gd name="T45" fmla="*/ 29 h 565"/>
                <a:gd name="T46" fmla="*/ 134 w 383"/>
                <a:gd name="T47" fmla="*/ 126 h 565"/>
                <a:gd name="T48" fmla="*/ 130 w 383"/>
                <a:gd name="T49" fmla="*/ 137 h 565"/>
                <a:gd name="T50" fmla="*/ 77 w 383"/>
                <a:gd name="T51" fmla="*/ 200 h 565"/>
                <a:gd name="T52" fmla="*/ 55 w 383"/>
                <a:gd name="T53" fmla="*/ 232 h 565"/>
                <a:gd name="T54" fmla="*/ 9 w 383"/>
                <a:gd name="T55" fmla="*/ 232 h 565"/>
                <a:gd name="T56" fmla="*/ 46 w 383"/>
                <a:gd name="T57" fmla="*/ 272 h 565"/>
                <a:gd name="T58" fmla="*/ 46 w 383"/>
                <a:gd name="T59" fmla="*/ 272 h 565"/>
                <a:gd name="T60" fmla="*/ 43 w 383"/>
                <a:gd name="T61" fmla="*/ 288 h 565"/>
                <a:gd name="T62" fmla="*/ 3 w 383"/>
                <a:gd name="T63" fmla="*/ 325 h 565"/>
                <a:gd name="T64" fmla="*/ 44 w 383"/>
                <a:gd name="T65" fmla="*/ 360 h 565"/>
                <a:gd name="T66" fmla="*/ 59 w 383"/>
                <a:gd name="T67" fmla="*/ 383 h 565"/>
                <a:gd name="T68" fmla="*/ 77 w 383"/>
                <a:gd name="T69" fmla="*/ 403 h 565"/>
                <a:gd name="T70" fmla="*/ 85 w 383"/>
                <a:gd name="T71" fmla="*/ 529 h 565"/>
                <a:gd name="T72" fmla="*/ 106 w 383"/>
                <a:gd name="T73" fmla="*/ 533 h 565"/>
                <a:gd name="T74" fmla="*/ 127 w 383"/>
                <a:gd name="T75" fmla="*/ 528 h 565"/>
                <a:gd name="T76" fmla="*/ 131 w 383"/>
                <a:gd name="T77" fmla="*/ 498 h 565"/>
                <a:gd name="T78" fmla="*/ 131 w 383"/>
                <a:gd name="T79" fmla="*/ 498 h 565"/>
                <a:gd name="T80" fmla="*/ 150 w 383"/>
                <a:gd name="T81" fmla="*/ 510 h 565"/>
                <a:gd name="T82" fmla="*/ 171 w 383"/>
                <a:gd name="T83" fmla="*/ 545 h 565"/>
                <a:gd name="T84" fmla="*/ 172 w 383"/>
                <a:gd name="T85" fmla="*/ 545 h 565"/>
                <a:gd name="T86" fmla="*/ 192 w 383"/>
                <a:gd name="T87" fmla="*/ 540 h 565"/>
                <a:gd name="T88" fmla="*/ 239 w 383"/>
                <a:gd name="T89" fmla="*/ 551 h 565"/>
                <a:gd name="T90" fmla="*/ 239 w 383"/>
                <a:gd name="T91" fmla="*/ 551 h 565"/>
                <a:gd name="T92" fmla="*/ 239 w 383"/>
                <a:gd name="T93" fmla="*/ 551 h 565"/>
                <a:gd name="T94" fmla="*/ 239 w 383"/>
                <a:gd name="T95" fmla="*/ 551 h 565"/>
                <a:gd name="T96" fmla="*/ 310 w 383"/>
                <a:gd name="T97" fmla="*/ 565 h 565"/>
                <a:gd name="T98" fmla="*/ 334 w 383"/>
                <a:gd name="T99" fmla="*/ 565 h 565"/>
                <a:gd name="T100" fmla="*/ 334 w 383"/>
                <a:gd name="T101" fmla="*/ 565 h 565"/>
                <a:gd name="T102" fmla="*/ 356 w 383"/>
                <a:gd name="T103" fmla="*/ 547 h 565"/>
                <a:gd name="T104" fmla="*/ 357 w 383"/>
                <a:gd name="T105" fmla="*/ 546 h 565"/>
                <a:gd name="T106" fmla="*/ 372 w 383"/>
                <a:gd name="T107" fmla="*/ 502 h 565"/>
                <a:gd name="T108" fmla="*/ 383 w 383"/>
                <a:gd name="T109" fmla="*/ 443 h 565"/>
                <a:gd name="T110" fmla="*/ 383 w 383"/>
                <a:gd name="T111" fmla="*/ 37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3" h="565">
                  <a:moveTo>
                    <a:pt x="383" y="376"/>
                  </a:moveTo>
                  <a:cubicBezTo>
                    <a:pt x="366" y="322"/>
                    <a:pt x="366" y="322"/>
                    <a:pt x="366" y="322"/>
                  </a:cubicBezTo>
                  <a:cubicBezTo>
                    <a:pt x="366" y="322"/>
                    <a:pt x="366" y="322"/>
                    <a:pt x="366" y="322"/>
                  </a:cubicBezTo>
                  <a:cubicBezTo>
                    <a:pt x="366" y="322"/>
                    <a:pt x="366" y="322"/>
                    <a:pt x="366" y="322"/>
                  </a:cubicBezTo>
                  <a:cubicBezTo>
                    <a:pt x="366" y="322"/>
                    <a:pt x="366" y="322"/>
                    <a:pt x="366" y="322"/>
                  </a:cubicBezTo>
                  <a:cubicBezTo>
                    <a:pt x="366" y="322"/>
                    <a:pt x="366" y="322"/>
                    <a:pt x="366" y="322"/>
                  </a:cubicBezTo>
                  <a:cubicBezTo>
                    <a:pt x="343" y="296"/>
                    <a:pt x="343" y="296"/>
                    <a:pt x="343" y="296"/>
                  </a:cubicBezTo>
                  <a:cubicBezTo>
                    <a:pt x="343" y="282"/>
                    <a:pt x="343" y="282"/>
                    <a:pt x="343" y="282"/>
                  </a:cubicBezTo>
                  <a:cubicBezTo>
                    <a:pt x="371" y="286"/>
                    <a:pt x="371" y="286"/>
                    <a:pt x="371" y="286"/>
                  </a:cubicBezTo>
                  <a:cubicBezTo>
                    <a:pt x="371" y="247"/>
                    <a:pt x="371" y="247"/>
                    <a:pt x="371" y="247"/>
                  </a:cubicBezTo>
                  <a:cubicBezTo>
                    <a:pt x="341" y="253"/>
                    <a:pt x="341" y="253"/>
                    <a:pt x="341" y="253"/>
                  </a:cubicBezTo>
                  <a:cubicBezTo>
                    <a:pt x="335" y="240"/>
                    <a:pt x="335" y="240"/>
                    <a:pt x="335" y="240"/>
                  </a:cubicBezTo>
                  <a:cubicBezTo>
                    <a:pt x="371" y="210"/>
                    <a:pt x="371" y="210"/>
                    <a:pt x="371" y="210"/>
                  </a:cubicBezTo>
                  <a:cubicBezTo>
                    <a:pt x="353" y="185"/>
                    <a:pt x="353" y="185"/>
                    <a:pt x="353" y="185"/>
                  </a:cubicBezTo>
                  <a:cubicBezTo>
                    <a:pt x="324" y="217"/>
                    <a:pt x="324" y="217"/>
                    <a:pt x="324" y="217"/>
                  </a:cubicBezTo>
                  <a:cubicBezTo>
                    <a:pt x="307" y="202"/>
                    <a:pt x="307" y="202"/>
                    <a:pt x="307" y="202"/>
                  </a:cubicBezTo>
                  <a:cubicBezTo>
                    <a:pt x="307" y="202"/>
                    <a:pt x="307" y="202"/>
                    <a:pt x="307" y="202"/>
                  </a:cubicBezTo>
                  <a:cubicBezTo>
                    <a:pt x="307" y="201"/>
                    <a:pt x="307" y="201"/>
                    <a:pt x="307" y="201"/>
                  </a:cubicBezTo>
                  <a:cubicBezTo>
                    <a:pt x="288" y="192"/>
                    <a:pt x="288" y="192"/>
                    <a:pt x="288" y="192"/>
                  </a:cubicBezTo>
                  <a:cubicBezTo>
                    <a:pt x="308" y="192"/>
                    <a:pt x="308" y="192"/>
                    <a:pt x="308" y="192"/>
                  </a:cubicBezTo>
                  <a:cubicBezTo>
                    <a:pt x="330" y="192"/>
                    <a:pt x="330" y="192"/>
                    <a:pt x="330" y="192"/>
                  </a:cubicBezTo>
                  <a:cubicBezTo>
                    <a:pt x="328" y="162"/>
                    <a:pt x="328" y="162"/>
                    <a:pt x="328" y="162"/>
                  </a:cubicBezTo>
                  <a:cubicBezTo>
                    <a:pt x="328" y="162"/>
                    <a:pt x="328" y="161"/>
                    <a:pt x="328" y="161"/>
                  </a:cubicBezTo>
                  <a:cubicBezTo>
                    <a:pt x="301" y="152"/>
                    <a:pt x="301" y="152"/>
                    <a:pt x="301" y="152"/>
                  </a:cubicBezTo>
                  <a:cubicBezTo>
                    <a:pt x="301" y="152"/>
                    <a:pt x="301" y="152"/>
                    <a:pt x="301" y="152"/>
                  </a:cubicBezTo>
                  <a:cubicBezTo>
                    <a:pt x="287" y="150"/>
                    <a:pt x="287" y="150"/>
                    <a:pt x="287" y="150"/>
                  </a:cubicBezTo>
                  <a:cubicBezTo>
                    <a:pt x="284" y="122"/>
                    <a:pt x="284" y="122"/>
                    <a:pt x="284" y="122"/>
                  </a:cubicBezTo>
                  <a:cubicBezTo>
                    <a:pt x="284" y="122"/>
                    <a:pt x="284" y="122"/>
                    <a:pt x="284" y="122"/>
                  </a:cubicBezTo>
                  <a:cubicBezTo>
                    <a:pt x="283" y="122"/>
                    <a:pt x="283" y="122"/>
                    <a:pt x="283" y="122"/>
                  </a:cubicBezTo>
                  <a:cubicBezTo>
                    <a:pt x="283" y="122"/>
                    <a:pt x="283" y="122"/>
                    <a:pt x="283" y="122"/>
                  </a:cubicBezTo>
                  <a:cubicBezTo>
                    <a:pt x="283" y="122"/>
                    <a:pt x="283" y="122"/>
                    <a:pt x="283" y="122"/>
                  </a:cubicBezTo>
                  <a:cubicBezTo>
                    <a:pt x="267" y="91"/>
                    <a:pt x="267" y="91"/>
                    <a:pt x="267" y="91"/>
                  </a:cubicBezTo>
                  <a:cubicBezTo>
                    <a:pt x="267" y="91"/>
                    <a:pt x="267" y="91"/>
                    <a:pt x="267" y="91"/>
                  </a:cubicBezTo>
                  <a:cubicBezTo>
                    <a:pt x="267" y="91"/>
                    <a:pt x="267" y="91"/>
                    <a:pt x="266" y="91"/>
                  </a:cubicBezTo>
                  <a:cubicBezTo>
                    <a:pt x="266" y="91"/>
                    <a:pt x="266" y="91"/>
                    <a:pt x="266" y="91"/>
                  </a:cubicBezTo>
                  <a:cubicBezTo>
                    <a:pt x="236" y="77"/>
                    <a:pt x="236" y="77"/>
                    <a:pt x="236" y="77"/>
                  </a:cubicBezTo>
                  <a:cubicBezTo>
                    <a:pt x="239" y="1"/>
                    <a:pt x="239" y="1"/>
                    <a:pt x="239" y="1"/>
                  </a:cubicBezTo>
                  <a:cubicBezTo>
                    <a:pt x="214" y="0"/>
                    <a:pt x="214" y="0"/>
                    <a:pt x="214" y="0"/>
                  </a:cubicBezTo>
                  <a:cubicBezTo>
                    <a:pt x="212" y="75"/>
                    <a:pt x="212" y="75"/>
                    <a:pt x="212" y="75"/>
                  </a:cubicBezTo>
                  <a:cubicBezTo>
                    <a:pt x="202" y="76"/>
                    <a:pt x="202" y="76"/>
                    <a:pt x="202" y="76"/>
                  </a:cubicBezTo>
                  <a:cubicBezTo>
                    <a:pt x="187" y="0"/>
                    <a:pt x="187" y="0"/>
                    <a:pt x="187" y="0"/>
                  </a:cubicBezTo>
                  <a:cubicBezTo>
                    <a:pt x="162" y="6"/>
                    <a:pt x="162" y="6"/>
                    <a:pt x="162" y="6"/>
                  </a:cubicBezTo>
                  <a:cubicBezTo>
                    <a:pt x="179" y="82"/>
                    <a:pt x="179" y="82"/>
                    <a:pt x="179" y="82"/>
                  </a:cubicBezTo>
                  <a:cubicBezTo>
                    <a:pt x="169" y="86"/>
                    <a:pt x="169" y="86"/>
                    <a:pt x="169" y="86"/>
                  </a:cubicBezTo>
                  <a:cubicBezTo>
                    <a:pt x="142" y="22"/>
                    <a:pt x="142" y="22"/>
                    <a:pt x="142" y="22"/>
                  </a:cubicBezTo>
                  <a:cubicBezTo>
                    <a:pt x="116" y="29"/>
                    <a:pt x="116" y="29"/>
                    <a:pt x="116" y="29"/>
                  </a:cubicBezTo>
                  <a:cubicBezTo>
                    <a:pt x="146" y="101"/>
                    <a:pt x="146" y="101"/>
                    <a:pt x="146" y="101"/>
                  </a:cubicBezTo>
                  <a:cubicBezTo>
                    <a:pt x="134" y="126"/>
                    <a:pt x="134" y="126"/>
                    <a:pt x="134" y="126"/>
                  </a:cubicBezTo>
                  <a:cubicBezTo>
                    <a:pt x="134" y="126"/>
                    <a:pt x="134" y="126"/>
                    <a:pt x="134" y="126"/>
                  </a:cubicBezTo>
                  <a:cubicBezTo>
                    <a:pt x="130" y="137"/>
                    <a:pt x="130" y="137"/>
                    <a:pt x="130" y="137"/>
                  </a:cubicBezTo>
                  <a:cubicBezTo>
                    <a:pt x="68" y="137"/>
                    <a:pt x="68" y="137"/>
                    <a:pt x="68" y="137"/>
                  </a:cubicBezTo>
                  <a:cubicBezTo>
                    <a:pt x="77" y="200"/>
                    <a:pt x="77" y="200"/>
                    <a:pt x="77" y="200"/>
                  </a:cubicBezTo>
                  <a:cubicBezTo>
                    <a:pt x="55" y="232"/>
                    <a:pt x="55" y="232"/>
                    <a:pt x="55" y="232"/>
                  </a:cubicBezTo>
                  <a:cubicBezTo>
                    <a:pt x="55" y="232"/>
                    <a:pt x="55" y="232"/>
                    <a:pt x="55" y="232"/>
                  </a:cubicBezTo>
                  <a:cubicBezTo>
                    <a:pt x="51" y="249"/>
                    <a:pt x="51" y="249"/>
                    <a:pt x="51" y="249"/>
                  </a:cubicBezTo>
                  <a:cubicBezTo>
                    <a:pt x="9" y="232"/>
                    <a:pt x="9" y="232"/>
                    <a:pt x="9" y="232"/>
                  </a:cubicBezTo>
                  <a:cubicBezTo>
                    <a:pt x="0" y="266"/>
                    <a:pt x="0" y="266"/>
                    <a:pt x="0" y="266"/>
                  </a:cubicBezTo>
                  <a:cubicBezTo>
                    <a:pt x="46" y="272"/>
                    <a:pt x="46" y="272"/>
                    <a:pt x="46" y="272"/>
                  </a:cubicBezTo>
                  <a:cubicBezTo>
                    <a:pt x="46" y="272"/>
                    <a:pt x="46" y="272"/>
                    <a:pt x="46" y="272"/>
                  </a:cubicBezTo>
                  <a:cubicBezTo>
                    <a:pt x="46" y="272"/>
                    <a:pt x="46" y="272"/>
                    <a:pt x="46" y="272"/>
                  </a:cubicBezTo>
                  <a:cubicBezTo>
                    <a:pt x="46" y="272"/>
                    <a:pt x="46" y="271"/>
                    <a:pt x="46" y="271"/>
                  </a:cubicBezTo>
                  <a:cubicBezTo>
                    <a:pt x="43" y="288"/>
                    <a:pt x="43" y="288"/>
                    <a:pt x="43" y="288"/>
                  </a:cubicBezTo>
                  <a:cubicBezTo>
                    <a:pt x="3" y="285"/>
                    <a:pt x="3" y="285"/>
                    <a:pt x="3" y="285"/>
                  </a:cubicBezTo>
                  <a:cubicBezTo>
                    <a:pt x="3" y="325"/>
                    <a:pt x="3" y="325"/>
                    <a:pt x="3" y="325"/>
                  </a:cubicBezTo>
                  <a:cubicBezTo>
                    <a:pt x="41" y="317"/>
                    <a:pt x="41" y="317"/>
                    <a:pt x="41" y="317"/>
                  </a:cubicBezTo>
                  <a:cubicBezTo>
                    <a:pt x="44" y="360"/>
                    <a:pt x="44" y="360"/>
                    <a:pt x="44" y="360"/>
                  </a:cubicBezTo>
                  <a:cubicBezTo>
                    <a:pt x="59" y="383"/>
                    <a:pt x="59" y="383"/>
                    <a:pt x="59" y="383"/>
                  </a:cubicBezTo>
                  <a:cubicBezTo>
                    <a:pt x="59" y="383"/>
                    <a:pt x="59" y="383"/>
                    <a:pt x="59" y="383"/>
                  </a:cubicBezTo>
                  <a:cubicBezTo>
                    <a:pt x="77" y="403"/>
                    <a:pt x="77" y="403"/>
                    <a:pt x="77" y="403"/>
                  </a:cubicBezTo>
                  <a:cubicBezTo>
                    <a:pt x="77" y="403"/>
                    <a:pt x="77" y="403"/>
                    <a:pt x="77" y="403"/>
                  </a:cubicBezTo>
                  <a:cubicBezTo>
                    <a:pt x="85" y="435"/>
                    <a:pt x="85" y="435"/>
                    <a:pt x="85" y="435"/>
                  </a:cubicBezTo>
                  <a:cubicBezTo>
                    <a:pt x="85" y="529"/>
                    <a:pt x="85" y="529"/>
                    <a:pt x="85" y="529"/>
                  </a:cubicBezTo>
                  <a:cubicBezTo>
                    <a:pt x="106" y="533"/>
                    <a:pt x="106" y="533"/>
                    <a:pt x="106" y="533"/>
                  </a:cubicBezTo>
                  <a:cubicBezTo>
                    <a:pt x="106" y="533"/>
                    <a:pt x="106" y="533"/>
                    <a:pt x="106" y="533"/>
                  </a:cubicBezTo>
                  <a:cubicBezTo>
                    <a:pt x="106" y="533"/>
                    <a:pt x="106" y="533"/>
                    <a:pt x="106" y="533"/>
                  </a:cubicBezTo>
                  <a:cubicBezTo>
                    <a:pt x="127" y="528"/>
                    <a:pt x="127" y="528"/>
                    <a:pt x="127" y="528"/>
                  </a:cubicBezTo>
                  <a:cubicBezTo>
                    <a:pt x="127" y="493"/>
                    <a:pt x="127" y="493"/>
                    <a:pt x="127" y="493"/>
                  </a:cubicBezTo>
                  <a:cubicBezTo>
                    <a:pt x="131" y="498"/>
                    <a:pt x="131" y="498"/>
                    <a:pt x="131" y="498"/>
                  </a:cubicBezTo>
                  <a:cubicBezTo>
                    <a:pt x="131" y="498"/>
                    <a:pt x="131" y="498"/>
                    <a:pt x="131" y="498"/>
                  </a:cubicBezTo>
                  <a:cubicBezTo>
                    <a:pt x="131" y="498"/>
                    <a:pt x="131" y="498"/>
                    <a:pt x="131" y="498"/>
                  </a:cubicBezTo>
                  <a:cubicBezTo>
                    <a:pt x="150" y="509"/>
                    <a:pt x="150" y="509"/>
                    <a:pt x="150" y="509"/>
                  </a:cubicBezTo>
                  <a:cubicBezTo>
                    <a:pt x="150" y="510"/>
                    <a:pt x="150" y="510"/>
                    <a:pt x="150" y="510"/>
                  </a:cubicBezTo>
                  <a:cubicBezTo>
                    <a:pt x="150" y="540"/>
                    <a:pt x="150" y="540"/>
                    <a:pt x="150" y="540"/>
                  </a:cubicBezTo>
                  <a:cubicBezTo>
                    <a:pt x="171" y="545"/>
                    <a:pt x="171" y="545"/>
                    <a:pt x="171" y="545"/>
                  </a:cubicBezTo>
                  <a:cubicBezTo>
                    <a:pt x="171" y="545"/>
                    <a:pt x="171" y="545"/>
                    <a:pt x="171" y="545"/>
                  </a:cubicBezTo>
                  <a:cubicBezTo>
                    <a:pt x="171" y="545"/>
                    <a:pt x="172" y="545"/>
                    <a:pt x="172" y="545"/>
                  </a:cubicBezTo>
                  <a:cubicBezTo>
                    <a:pt x="172" y="545"/>
                    <a:pt x="172" y="545"/>
                    <a:pt x="172" y="545"/>
                  </a:cubicBezTo>
                  <a:cubicBezTo>
                    <a:pt x="192" y="540"/>
                    <a:pt x="192" y="540"/>
                    <a:pt x="192" y="540"/>
                  </a:cubicBezTo>
                  <a:cubicBezTo>
                    <a:pt x="192" y="531"/>
                    <a:pt x="192" y="531"/>
                    <a:pt x="192" y="531"/>
                  </a:cubicBezTo>
                  <a:cubicBezTo>
                    <a:pt x="239" y="551"/>
                    <a:pt x="239" y="551"/>
                    <a:pt x="239" y="551"/>
                  </a:cubicBezTo>
                  <a:cubicBezTo>
                    <a:pt x="239" y="551"/>
                    <a:pt x="239" y="551"/>
                    <a:pt x="239" y="551"/>
                  </a:cubicBezTo>
                  <a:cubicBezTo>
                    <a:pt x="239" y="551"/>
                    <a:pt x="239" y="551"/>
                    <a:pt x="239" y="551"/>
                  </a:cubicBezTo>
                  <a:cubicBezTo>
                    <a:pt x="239" y="551"/>
                    <a:pt x="239" y="551"/>
                    <a:pt x="239" y="551"/>
                  </a:cubicBezTo>
                  <a:cubicBezTo>
                    <a:pt x="239" y="551"/>
                    <a:pt x="239" y="551"/>
                    <a:pt x="239" y="551"/>
                  </a:cubicBezTo>
                  <a:cubicBezTo>
                    <a:pt x="239" y="551"/>
                    <a:pt x="239" y="551"/>
                    <a:pt x="239" y="551"/>
                  </a:cubicBezTo>
                  <a:cubicBezTo>
                    <a:pt x="239" y="551"/>
                    <a:pt x="239" y="551"/>
                    <a:pt x="239" y="551"/>
                  </a:cubicBezTo>
                  <a:cubicBezTo>
                    <a:pt x="239" y="551"/>
                    <a:pt x="239" y="551"/>
                    <a:pt x="239" y="551"/>
                  </a:cubicBezTo>
                  <a:cubicBezTo>
                    <a:pt x="310" y="565"/>
                    <a:pt x="310" y="565"/>
                    <a:pt x="310" y="565"/>
                  </a:cubicBezTo>
                  <a:cubicBezTo>
                    <a:pt x="310" y="565"/>
                    <a:pt x="310" y="565"/>
                    <a:pt x="310" y="565"/>
                  </a:cubicBezTo>
                  <a:cubicBezTo>
                    <a:pt x="334" y="565"/>
                    <a:pt x="334" y="565"/>
                    <a:pt x="334" y="565"/>
                  </a:cubicBezTo>
                  <a:cubicBezTo>
                    <a:pt x="334" y="565"/>
                    <a:pt x="334" y="565"/>
                    <a:pt x="334" y="565"/>
                  </a:cubicBezTo>
                  <a:cubicBezTo>
                    <a:pt x="334" y="565"/>
                    <a:pt x="334" y="565"/>
                    <a:pt x="334" y="565"/>
                  </a:cubicBezTo>
                  <a:cubicBezTo>
                    <a:pt x="334" y="565"/>
                    <a:pt x="334" y="565"/>
                    <a:pt x="334" y="565"/>
                  </a:cubicBezTo>
                  <a:cubicBezTo>
                    <a:pt x="356" y="547"/>
                    <a:pt x="356" y="547"/>
                    <a:pt x="356" y="547"/>
                  </a:cubicBezTo>
                  <a:cubicBezTo>
                    <a:pt x="357" y="547"/>
                    <a:pt x="357" y="546"/>
                    <a:pt x="357" y="546"/>
                  </a:cubicBezTo>
                  <a:cubicBezTo>
                    <a:pt x="357" y="546"/>
                    <a:pt x="357" y="546"/>
                    <a:pt x="357" y="546"/>
                  </a:cubicBezTo>
                  <a:cubicBezTo>
                    <a:pt x="372" y="502"/>
                    <a:pt x="372" y="502"/>
                    <a:pt x="372" y="502"/>
                  </a:cubicBezTo>
                  <a:cubicBezTo>
                    <a:pt x="372" y="502"/>
                    <a:pt x="372" y="502"/>
                    <a:pt x="372" y="502"/>
                  </a:cubicBezTo>
                  <a:cubicBezTo>
                    <a:pt x="372" y="502"/>
                    <a:pt x="372" y="502"/>
                    <a:pt x="372" y="502"/>
                  </a:cubicBezTo>
                  <a:cubicBezTo>
                    <a:pt x="383" y="443"/>
                    <a:pt x="383" y="443"/>
                    <a:pt x="383" y="443"/>
                  </a:cubicBezTo>
                  <a:cubicBezTo>
                    <a:pt x="383" y="443"/>
                    <a:pt x="383" y="443"/>
                    <a:pt x="383" y="443"/>
                  </a:cubicBezTo>
                  <a:cubicBezTo>
                    <a:pt x="383" y="376"/>
                    <a:pt x="383" y="376"/>
                    <a:pt x="383" y="376"/>
                  </a:cubicBezTo>
                  <a:cubicBezTo>
                    <a:pt x="383" y="376"/>
                    <a:pt x="383" y="376"/>
                    <a:pt x="383" y="3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204" name="Group 203"/>
            <p:cNvGrpSpPr/>
            <p:nvPr/>
          </p:nvGrpSpPr>
          <p:grpSpPr>
            <a:xfrm>
              <a:off x="454025" y="514350"/>
              <a:ext cx="6119813" cy="5518150"/>
              <a:chOff x="454025" y="514350"/>
              <a:chExt cx="6119813" cy="5518150"/>
            </a:xfrm>
            <a:grpFill/>
          </p:grpSpPr>
          <p:sp>
            <p:nvSpPr>
              <p:cNvPr id="205" name="Freeform 9"/>
              <p:cNvSpPr>
                <a:spLocks/>
              </p:cNvSpPr>
              <p:nvPr/>
            </p:nvSpPr>
            <p:spPr bwMode="auto">
              <a:xfrm>
                <a:off x="3630615" y="514350"/>
                <a:ext cx="2943223" cy="5518150"/>
              </a:xfrm>
              <a:custGeom>
                <a:avLst/>
                <a:gdLst>
                  <a:gd name="T0" fmla="*/ 301 w 301"/>
                  <a:gd name="T1" fmla="*/ 448 h 564"/>
                  <a:gd name="T2" fmla="*/ 290 w 301"/>
                  <a:gd name="T3" fmla="*/ 344 h 564"/>
                  <a:gd name="T4" fmla="*/ 279 w 301"/>
                  <a:gd name="T5" fmla="*/ 296 h 564"/>
                  <a:gd name="T6" fmla="*/ 279 w 301"/>
                  <a:gd name="T7" fmla="*/ 296 h 564"/>
                  <a:gd name="T8" fmla="*/ 259 w 301"/>
                  <a:gd name="T9" fmla="*/ 260 h 564"/>
                  <a:gd name="T10" fmla="*/ 239 w 301"/>
                  <a:gd name="T11" fmla="*/ 180 h 564"/>
                  <a:gd name="T12" fmla="*/ 206 w 301"/>
                  <a:gd name="T13" fmla="*/ 111 h 564"/>
                  <a:gd name="T14" fmla="*/ 206 w 301"/>
                  <a:gd name="T15" fmla="*/ 111 h 564"/>
                  <a:gd name="T16" fmla="*/ 206 w 301"/>
                  <a:gd name="T17" fmla="*/ 111 h 564"/>
                  <a:gd name="T18" fmla="*/ 135 w 301"/>
                  <a:gd name="T19" fmla="*/ 27 h 564"/>
                  <a:gd name="T20" fmla="*/ 135 w 301"/>
                  <a:gd name="T21" fmla="*/ 27 h 564"/>
                  <a:gd name="T22" fmla="*/ 102 w 301"/>
                  <a:gd name="T23" fmla="*/ 6 h 564"/>
                  <a:gd name="T24" fmla="*/ 102 w 301"/>
                  <a:gd name="T25" fmla="*/ 6 h 564"/>
                  <a:gd name="T26" fmla="*/ 81 w 301"/>
                  <a:gd name="T27" fmla="*/ 0 h 564"/>
                  <a:gd name="T28" fmla="*/ 81 w 301"/>
                  <a:gd name="T29" fmla="*/ 0 h 564"/>
                  <a:gd name="T30" fmla="*/ 57 w 301"/>
                  <a:gd name="T31" fmla="*/ 9 h 564"/>
                  <a:gd name="T32" fmla="*/ 57 w 301"/>
                  <a:gd name="T33" fmla="*/ 9 h 564"/>
                  <a:gd name="T34" fmla="*/ 57 w 301"/>
                  <a:gd name="T35" fmla="*/ 9 h 564"/>
                  <a:gd name="T36" fmla="*/ 57 w 301"/>
                  <a:gd name="T37" fmla="*/ 9 h 564"/>
                  <a:gd name="T38" fmla="*/ 33 w 301"/>
                  <a:gd name="T39" fmla="*/ 44 h 564"/>
                  <a:gd name="T40" fmla="*/ 21 w 301"/>
                  <a:gd name="T41" fmla="*/ 112 h 564"/>
                  <a:gd name="T42" fmla="*/ 7 w 301"/>
                  <a:gd name="T43" fmla="*/ 180 h 564"/>
                  <a:gd name="T44" fmla="*/ 7 w 301"/>
                  <a:gd name="T45" fmla="*/ 180 h 564"/>
                  <a:gd name="T46" fmla="*/ 0 w 301"/>
                  <a:gd name="T47" fmla="*/ 350 h 564"/>
                  <a:gd name="T48" fmla="*/ 0 w 301"/>
                  <a:gd name="T49" fmla="*/ 350 h 564"/>
                  <a:gd name="T50" fmla="*/ 0 w 301"/>
                  <a:gd name="T51" fmla="*/ 350 h 564"/>
                  <a:gd name="T52" fmla="*/ 22 w 301"/>
                  <a:gd name="T53" fmla="*/ 495 h 564"/>
                  <a:gd name="T54" fmla="*/ 22 w 301"/>
                  <a:gd name="T55" fmla="*/ 495 h 564"/>
                  <a:gd name="T56" fmla="*/ 22 w 301"/>
                  <a:gd name="T57" fmla="*/ 495 h 564"/>
                  <a:gd name="T58" fmla="*/ 23 w 301"/>
                  <a:gd name="T59" fmla="*/ 495 h 564"/>
                  <a:gd name="T60" fmla="*/ 65 w 301"/>
                  <a:gd name="T61" fmla="*/ 547 h 564"/>
                  <a:gd name="T62" fmla="*/ 65 w 301"/>
                  <a:gd name="T63" fmla="*/ 547 h 564"/>
                  <a:gd name="T64" fmla="*/ 65 w 301"/>
                  <a:gd name="T65" fmla="*/ 547 h 564"/>
                  <a:gd name="T66" fmla="*/ 65 w 301"/>
                  <a:gd name="T67" fmla="*/ 547 h 564"/>
                  <a:gd name="T68" fmla="*/ 65 w 301"/>
                  <a:gd name="T69" fmla="*/ 548 h 564"/>
                  <a:gd name="T70" fmla="*/ 66 w 301"/>
                  <a:gd name="T71" fmla="*/ 548 h 564"/>
                  <a:gd name="T72" fmla="*/ 66 w 301"/>
                  <a:gd name="T73" fmla="*/ 548 h 564"/>
                  <a:gd name="T74" fmla="*/ 153 w 301"/>
                  <a:gd name="T75" fmla="*/ 564 h 564"/>
                  <a:gd name="T76" fmla="*/ 153 w 301"/>
                  <a:gd name="T77" fmla="*/ 564 h 564"/>
                  <a:gd name="T78" fmla="*/ 245 w 301"/>
                  <a:gd name="T79" fmla="*/ 558 h 564"/>
                  <a:gd name="T80" fmla="*/ 245 w 301"/>
                  <a:gd name="T81" fmla="*/ 558 h 564"/>
                  <a:gd name="T82" fmla="*/ 284 w 301"/>
                  <a:gd name="T83" fmla="*/ 539 h 564"/>
                  <a:gd name="T84" fmla="*/ 284 w 301"/>
                  <a:gd name="T85" fmla="*/ 539 h 564"/>
                  <a:gd name="T86" fmla="*/ 284 w 301"/>
                  <a:gd name="T87" fmla="*/ 539 h 564"/>
                  <a:gd name="T88" fmla="*/ 284 w 301"/>
                  <a:gd name="T89" fmla="*/ 539 h 564"/>
                  <a:gd name="T90" fmla="*/ 301 w 301"/>
                  <a:gd name="T91" fmla="*/ 449 h 564"/>
                  <a:gd name="T92" fmla="*/ 301 w 301"/>
                  <a:gd name="T93" fmla="*/ 44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 h="564">
                    <a:moveTo>
                      <a:pt x="301" y="449"/>
                    </a:moveTo>
                    <a:cubicBezTo>
                      <a:pt x="301" y="448"/>
                      <a:pt x="301" y="448"/>
                      <a:pt x="301" y="448"/>
                    </a:cubicBezTo>
                    <a:cubicBezTo>
                      <a:pt x="290" y="344"/>
                      <a:pt x="290" y="344"/>
                      <a:pt x="290" y="344"/>
                    </a:cubicBezTo>
                    <a:cubicBezTo>
                      <a:pt x="290" y="344"/>
                      <a:pt x="290" y="344"/>
                      <a:pt x="290" y="344"/>
                    </a:cubicBezTo>
                    <a:cubicBezTo>
                      <a:pt x="279" y="296"/>
                      <a:pt x="279" y="296"/>
                      <a:pt x="279" y="296"/>
                    </a:cubicBezTo>
                    <a:cubicBezTo>
                      <a:pt x="279" y="296"/>
                      <a:pt x="279" y="296"/>
                      <a:pt x="279" y="296"/>
                    </a:cubicBezTo>
                    <a:cubicBezTo>
                      <a:pt x="279" y="296"/>
                      <a:pt x="279" y="296"/>
                      <a:pt x="279" y="296"/>
                    </a:cubicBezTo>
                    <a:cubicBezTo>
                      <a:pt x="279" y="296"/>
                      <a:pt x="279" y="296"/>
                      <a:pt x="279" y="296"/>
                    </a:cubicBezTo>
                    <a:cubicBezTo>
                      <a:pt x="279" y="296"/>
                      <a:pt x="279" y="296"/>
                      <a:pt x="279" y="296"/>
                    </a:cubicBezTo>
                    <a:cubicBezTo>
                      <a:pt x="259" y="260"/>
                      <a:pt x="259" y="260"/>
                      <a:pt x="259" y="260"/>
                    </a:cubicBezTo>
                    <a:cubicBezTo>
                      <a:pt x="239" y="180"/>
                      <a:pt x="239" y="180"/>
                      <a:pt x="239" y="180"/>
                    </a:cubicBezTo>
                    <a:cubicBezTo>
                      <a:pt x="239" y="180"/>
                      <a:pt x="239" y="180"/>
                      <a:pt x="239" y="180"/>
                    </a:cubicBezTo>
                    <a:cubicBezTo>
                      <a:pt x="206" y="111"/>
                      <a:pt x="206" y="111"/>
                      <a:pt x="206" y="111"/>
                    </a:cubicBezTo>
                    <a:cubicBezTo>
                      <a:pt x="206" y="111"/>
                      <a:pt x="206" y="111"/>
                      <a:pt x="206" y="111"/>
                    </a:cubicBezTo>
                    <a:cubicBezTo>
                      <a:pt x="206" y="111"/>
                      <a:pt x="206" y="111"/>
                      <a:pt x="206" y="111"/>
                    </a:cubicBezTo>
                    <a:cubicBezTo>
                      <a:pt x="206" y="111"/>
                      <a:pt x="206" y="111"/>
                      <a:pt x="206" y="111"/>
                    </a:cubicBezTo>
                    <a:cubicBezTo>
                      <a:pt x="206" y="111"/>
                      <a:pt x="206" y="111"/>
                      <a:pt x="206" y="111"/>
                    </a:cubicBezTo>
                    <a:cubicBezTo>
                      <a:pt x="206" y="111"/>
                      <a:pt x="206" y="111"/>
                      <a:pt x="206" y="111"/>
                    </a:cubicBezTo>
                    <a:cubicBezTo>
                      <a:pt x="160" y="56"/>
                      <a:pt x="160" y="56"/>
                      <a:pt x="160" y="56"/>
                    </a:cubicBezTo>
                    <a:cubicBezTo>
                      <a:pt x="135" y="27"/>
                      <a:pt x="135" y="27"/>
                      <a:pt x="135" y="27"/>
                    </a:cubicBezTo>
                    <a:cubicBezTo>
                      <a:pt x="135" y="27"/>
                      <a:pt x="135" y="27"/>
                      <a:pt x="135" y="27"/>
                    </a:cubicBezTo>
                    <a:cubicBezTo>
                      <a:pt x="135" y="27"/>
                      <a:pt x="135" y="27"/>
                      <a:pt x="135" y="27"/>
                    </a:cubicBezTo>
                    <a:cubicBezTo>
                      <a:pt x="135" y="27"/>
                      <a:pt x="135" y="27"/>
                      <a:pt x="135" y="27"/>
                    </a:cubicBezTo>
                    <a:cubicBezTo>
                      <a:pt x="102" y="6"/>
                      <a:pt x="102" y="6"/>
                      <a:pt x="102" y="6"/>
                    </a:cubicBezTo>
                    <a:cubicBezTo>
                      <a:pt x="102" y="6"/>
                      <a:pt x="102" y="6"/>
                      <a:pt x="102" y="6"/>
                    </a:cubicBezTo>
                    <a:cubicBezTo>
                      <a:pt x="102" y="6"/>
                      <a:pt x="102" y="6"/>
                      <a:pt x="102" y="6"/>
                    </a:cubicBezTo>
                    <a:cubicBezTo>
                      <a:pt x="81" y="0"/>
                      <a:pt x="81" y="0"/>
                      <a:pt x="81" y="0"/>
                    </a:cubicBezTo>
                    <a:cubicBezTo>
                      <a:pt x="81" y="0"/>
                      <a:pt x="81" y="0"/>
                      <a:pt x="81" y="0"/>
                    </a:cubicBezTo>
                    <a:cubicBezTo>
                      <a:pt x="81" y="0"/>
                      <a:pt x="81" y="0"/>
                      <a:pt x="81" y="0"/>
                    </a:cubicBezTo>
                    <a:cubicBezTo>
                      <a:pt x="81" y="0"/>
                      <a:pt x="81" y="0"/>
                      <a:pt x="81" y="0"/>
                    </a:cubicBezTo>
                    <a:cubicBezTo>
                      <a:pt x="57" y="9"/>
                      <a:pt x="57" y="9"/>
                      <a:pt x="57" y="9"/>
                    </a:cubicBezTo>
                    <a:cubicBezTo>
                      <a:pt x="57" y="9"/>
                      <a:pt x="57" y="9"/>
                      <a:pt x="57" y="9"/>
                    </a:cubicBezTo>
                    <a:cubicBezTo>
                      <a:pt x="57" y="9"/>
                      <a:pt x="57" y="9"/>
                      <a:pt x="57" y="9"/>
                    </a:cubicBezTo>
                    <a:cubicBezTo>
                      <a:pt x="57" y="9"/>
                      <a:pt x="57" y="9"/>
                      <a:pt x="57" y="9"/>
                    </a:cubicBezTo>
                    <a:cubicBezTo>
                      <a:pt x="57" y="9"/>
                      <a:pt x="57" y="9"/>
                      <a:pt x="57" y="9"/>
                    </a:cubicBezTo>
                    <a:cubicBezTo>
                      <a:pt x="57" y="9"/>
                      <a:pt x="57" y="9"/>
                      <a:pt x="57" y="9"/>
                    </a:cubicBezTo>
                    <a:cubicBezTo>
                      <a:pt x="57" y="9"/>
                      <a:pt x="57" y="9"/>
                      <a:pt x="57" y="9"/>
                    </a:cubicBezTo>
                    <a:cubicBezTo>
                      <a:pt x="57" y="9"/>
                      <a:pt x="57" y="9"/>
                      <a:pt x="57" y="9"/>
                    </a:cubicBezTo>
                    <a:cubicBezTo>
                      <a:pt x="33" y="44"/>
                      <a:pt x="33" y="44"/>
                      <a:pt x="33" y="44"/>
                    </a:cubicBezTo>
                    <a:cubicBezTo>
                      <a:pt x="33" y="44"/>
                      <a:pt x="33" y="44"/>
                      <a:pt x="33" y="44"/>
                    </a:cubicBezTo>
                    <a:cubicBezTo>
                      <a:pt x="33" y="44"/>
                      <a:pt x="33" y="44"/>
                      <a:pt x="33" y="44"/>
                    </a:cubicBezTo>
                    <a:cubicBezTo>
                      <a:pt x="21" y="112"/>
                      <a:pt x="21" y="112"/>
                      <a:pt x="21" y="112"/>
                    </a:cubicBezTo>
                    <a:cubicBezTo>
                      <a:pt x="7" y="180"/>
                      <a:pt x="7" y="180"/>
                      <a:pt x="7" y="180"/>
                    </a:cubicBezTo>
                    <a:cubicBezTo>
                      <a:pt x="7" y="180"/>
                      <a:pt x="7" y="180"/>
                      <a:pt x="7" y="180"/>
                    </a:cubicBezTo>
                    <a:cubicBezTo>
                      <a:pt x="7" y="180"/>
                      <a:pt x="7" y="180"/>
                      <a:pt x="7" y="180"/>
                    </a:cubicBezTo>
                    <a:cubicBezTo>
                      <a:pt x="7" y="180"/>
                      <a:pt x="7" y="180"/>
                      <a:pt x="7" y="180"/>
                    </a:cubicBezTo>
                    <a:cubicBezTo>
                      <a:pt x="7" y="277"/>
                      <a:pt x="7" y="277"/>
                      <a:pt x="7" y="277"/>
                    </a:cubicBezTo>
                    <a:cubicBezTo>
                      <a:pt x="0" y="350"/>
                      <a:pt x="0" y="350"/>
                      <a:pt x="0" y="350"/>
                    </a:cubicBezTo>
                    <a:cubicBezTo>
                      <a:pt x="0" y="350"/>
                      <a:pt x="0" y="350"/>
                      <a:pt x="0" y="350"/>
                    </a:cubicBezTo>
                    <a:cubicBezTo>
                      <a:pt x="0" y="350"/>
                      <a:pt x="0" y="350"/>
                      <a:pt x="0" y="350"/>
                    </a:cubicBezTo>
                    <a:cubicBezTo>
                      <a:pt x="0" y="350"/>
                      <a:pt x="0" y="350"/>
                      <a:pt x="0" y="350"/>
                    </a:cubicBezTo>
                    <a:cubicBezTo>
                      <a:pt x="0" y="350"/>
                      <a:pt x="0" y="350"/>
                      <a:pt x="0" y="350"/>
                    </a:cubicBezTo>
                    <a:cubicBezTo>
                      <a:pt x="10" y="418"/>
                      <a:pt x="10" y="418"/>
                      <a:pt x="10" y="418"/>
                    </a:cubicBezTo>
                    <a:cubicBezTo>
                      <a:pt x="22" y="495"/>
                      <a:pt x="22" y="495"/>
                      <a:pt x="22" y="495"/>
                    </a:cubicBezTo>
                    <a:cubicBezTo>
                      <a:pt x="22" y="495"/>
                      <a:pt x="22" y="495"/>
                      <a:pt x="22" y="495"/>
                    </a:cubicBezTo>
                    <a:cubicBezTo>
                      <a:pt x="22" y="495"/>
                      <a:pt x="22" y="495"/>
                      <a:pt x="22" y="495"/>
                    </a:cubicBezTo>
                    <a:cubicBezTo>
                      <a:pt x="22" y="495"/>
                      <a:pt x="22" y="495"/>
                      <a:pt x="22" y="495"/>
                    </a:cubicBezTo>
                    <a:cubicBezTo>
                      <a:pt x="22" y="495"/>
                      <a:pt x="22" y="495"/>
                      <a:pt x="22" y="495"/>
                    </a:cubicBezTo>
                    <a:cubicBezTo>
                      <a:pt x="23" y="495"/>
                      <a:pt x="23" y="495"/>
                      <a:pt x="23" y="495"/>
                    </a:cubicBezTo>
                    <a:cubicBezTo>
                      <a:pt x="23" y="495"/>
                      <a:pt x="23" y="495"/>
                      <a:pt x="23" y="495"/>
                    </a:cubicBezTo>
                    <a:cubicBezTo>
                      <a:pt x="23" y="495"/>
                      <a:pt x="23" y="495"/>
                      <a:pt x="23" y="495"/>
                    </a:cubicBezTo>
                    <a:cubicBezTo>
                      <a:pt x="65" y="547"/>
                      <a:pt x="65" y="547"/>
                      <a:pt x="65" y="547"/>
                    </a:cubicBezTo>
                    <a:cubicBezTo>
                      <a:pt x="65" y="547"/>
                      <a:pt x="65" y="547"/>
                      <a:pt x="65" y="547"/>
                    </a:cubicBezTo>
                    <a:cubicBezTo>
                      <a:pt x="65" y="547"/>
                      <a:pt x="65" y="547"/>
                      <a:pt x="65" y="547"/>
                    </a:cubicBezTo>
                    <a:cubicBezTo>
                      <a:pt x="65" y="547"/>
                      <a:pt x="65" y="547"/>
                      <a:pt x="65" y="547"/>
                    </a:cubicBezTo>
                    <a:cubicBezTo>
                      <a:pt x="65" y="547"/>
                      <a:pt x="65" y="547"/>
                      <a:pt x="65" y="547"/>
                    </a:cubicBezTo>
                    <a:cubicBezTo>
                      <a:pt x="65" y="547"/>
                      <a:pt x="65" y="547"/>
                      <a:pt x="65" y="547"/>
                    </a:cubicBezTo>
                    <a:cubicBezTo>
                      <a:pt x="65" y="547"/>
                      <a:pt x="65" y="547"/>
                      <a:pt x="65" y="547"/>
                    </a:cubicBezTo>
                    <a:cubicBezTo>
                      <a:pt x="65" y="547"/>
                      <a:pt x="65" y="547"/>
                      <a:pt x="65" y="547"/>
                    </a:cubicBezTo>
                    <a:cubicBezTo>
                      <a:pt x="65" y="548"/>
                      <a:pt x="65" y="548"/>
                      <a:pt x="65" y="548"/>
                    </a:cubicBezTo>
                    <a:cubicBezTo>
                      <a:pt x="66" y="548"/>
                      <a:pt x="66" y="548"/>
                      <a:pt x="66" y="548"/>
                    </a:cubicBezTo>
                    <a:cubicBezTo>
                      <a:pt x="66" y="548"/>
                      <a:pt x="66" y="548"/>
                      <a:pt x="66" y="548"/>
                    </a:cubicBezTo>
                    <a:cubicBezTo>
                      <a:pt x="66" y="548"/>
                      <a:pt x="66" y="548"/>
                      <a:pt x="66" y="548"/>
                    </a:cubicBezTo>
                    <a:cubicBezTo>
                      <a:pt x="66" y="548"/>
                      <a:pt x="66" y="548"/>
                      <a:pt x="66" y="548"/>
                    </a:cubicBezTo>
                    <a:cubicBezTo>
                      <a:pt x="153" y="564"/>
                      <a:pt x="153" y="564"/>
                      <a:pt x="153" y="564"/>
                    </a:cubicBezTo>
                    <a:cubicBezTo>
                      <a:pt x="153" y="564"/>
                      <a:pt x="153" y="564"/>
                      <a:pt x="153" y="564"/>
                    </a:cubicBezTo>
                    <a:cubicBezTo>
                      <a:pt x="153" y="564"/>
                      <a:pt x="153" y="564"/>
                      <a:pt x="153" y="564"/>
                    </a:cubicBezTo>
                    <a:cubicBezTo>
                      <a:pt x="153" y="564"/>
                      <a:pt x="153" y="564"/>
                      <a:pt x="153" y="564"/>
                    </a:cubicBezTo>
                    <a:cubicBezTo>
                      <a:pt x="245" y="558"/>
                      <a:pt x="245" y="558"/>
                      <a:pt x="245" y="558"/>
                    </a:cubicBezTo>
                    <a:cubicBezTo>
                      <a:pt x="245" y="558"/>
                      <a:pt x="245" y="558"/>
                      <a:pt x="245" y="558"/>
                    </a:cubicBezTo>
                    <a:cubicBezTo>
                      <a:pt x="245" y="558"/>
                      <a:pt x="245" y="558"/>
                      <a:pt x="245" y="558"/>
                    </a:cubicBezTo>
                    <a:cubicBezTo>
                      <a:pt x="245" y="558"/>
                      <a:pt x="245" y="558"/>
                      <a:pt x="245" y="558"/>
                    </a:cubicBezTo>
                    <a:cubicBezTo>
                      <a:pt x="283" y="539"/>
                      <a:pt x="283" y="539"/>
                      <a:pt x="283" y="539"/>
                    </a:cubicBezTo>
                    <a:cubicBezTo>
                      <a:pt x="284" y="539"/>
                      <a:pt x="284" y="539"/>
                      <a:pt x="284" y="539"/>
                    </a:cubicBezTo>
                    <a:cubicBezTo>
                      <a:pt x="284" y="539"/>
                      <a:pt x="284" y="539"/>
                      <a:pt x="284" y="539"/>
                    </a:cubicBezTo>
                    <a:cubicBezTo>
                      <a:pt x="284" y="539"/>
                      <a:pt x="284" y="539"/>
                      <a:pt x="284" y="539"/>
                    </a:cubicBezTo>
                    <a:cubicBezTo>
                      <a:pt x="284" y="539"/>
                      <a:pt x="284" y="539"/>
                      <a:pt x="284" y="539"/>
                    </a:cubicBezTo>
                    <a:cubicBezTo>
                      <a:pt x="284" y="539"/>
                      <a:pt x="284" y="539"/>
                      <a:pt x="284" y="539"/>
                    </a:cubicBezTo>
                    <a:cubicBezTo>
                      <a:pt x="284" y="539"/>
                      <a:pt x="284" y="539"/>
                      <a:pt x="284" y="539"/>
                    </a:cubicBezTo>
                    <a:cubicBezTo>
                      <a:pt x="284" y="539"/>
                      <a:pt x="284" y="539"/>
                      <a:pt x="284" y="539"/>
                    </a:cubicBezTo>
                    <a:cubicBezTo>
                      <a:pt x="301" y="449"/>
                      <a:pt x="301" y="449"/>
                      <a:pt x="301" y="449"/>
                    </a:cubicBezTo>
                    <a:cubicBezTo>
                      <a:pt x="301" y="449"/>
                      <a:pt x="301" y="449"/>
                      <a:pt x="301" y="449"/>
                    </a:cubicBezTo>
                    <a:cubicBezTo>
                      <a:pt x="301" y="449"/>
                      <a:pt x="301" y="449"/>
                      <a:pt x="301" y="449"/>
                    </a:cubicBezTo>
                    <a:cubicBezTo>
                      <a:pt x="301" y="449"/>
                      <a:pt x="301" y="449"/>
                      <a:pt x="301"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6" name="Freeform 10"/>
              <p:cNvSpPr>
                <a:spLocks/>
              </p:cNvSpPr>
              <p:nvPr/>
            </p:nvSpPr>
            <p:spPr bwMode="auto">
              <a:xfrm>
                <a:off x="454025" y="514350"/>
                <a:ext cx="2941638" cy="5518150"/>
              </a:xfrm>
              <a:custGeom>
                <a:avLst/>
                <a:gdLst>
                  <a:gd name="T0" fmla="*/ 294 w 301"/>
                  <a:gd name="T1" fmla="*/ 180 h 564"/>
                  <a:gd name="T2" fmla="*/ 294 w 301"/>
                  <a:gd name="T3" fmla="*/ 180 h 564"/>
                  <a:gd name="T4" fmla="*/ 294 w 301"/>
                  <a:gd name="T5" fmla="*/ 180 h 564"/>
                  <a:gd name="T6" fmla="*/ 294 w 301"/>
                  <a:gd name="T7" fmla="*/ 180 h 564"/>
                  <a:gd name="T8" fmla="*/ 280 w 301"/>
                  <a:gd name="T9" fmla="*/ 112 h 564"/>
                  <a:gd name="T10" fmla="*/ 268 w 301"/>
                  <a:gd name="T11" fmla="*/ 44 h 564"/>
                  <a:gd name="T12" fmla="*/ 244 w 301"/>
                  <a:gd name="T13" fmla="*/ 9 h 564"/>
                  <a:gd name="T14" fmla="*/ 244 w 301"/>
                  <a:gd name="T15" fmla="*/ 9 h 564"/>
                  <a:gd name="T16" fmla="*/ 244 w 301"/>
                  <a:gd name="T17" fmla="*/ 9 h 564"/>
                  <a:gd name="T18" fmla="*/ 244 w 301"/>
                  <a:gd name="T19" fmla="*/ 9 h 564"/>
                  <a:gd name="T20" fmla="*/ 220 w 301"/>
                  <a:gd name="T21" fmla="*/ 0 h 564"/>
                  <a:gd name="T22" fmla="*/ 220 w 301"/>
                  <a:gd name="T23" fmla="*/ 0 h 564"/>
                  <a:gd name="T24" fmla="*/ 199 w 301"/>
                  <a:gd name="T25" fmla="*/ 6 h 564"/>
                  <a:gd name="T26" fmla="*/ 199 w 301"/>
                  <a:gd name="T27" fmla="*/ 6 h 564"/>
                  <a:gd name="T28" fmla="*/ 166 w 301"/>
                  <a:gd name="T29" fmla="*/ 27 h 564"/>
                  <a:gd name="T30" fmla="*/ 166 w 301"/>
                  <a:gd name="T31" fmla="*/ 27 h 564"/>
                  <a:gd name="T32" fmla="*/ 166 w 301"/>
                  <a:gd name="T33" fmla="*/ 27 h 564"/>
                  <a:gd name="T34" fmla="*/ 141 w 301"/>
                  <a:gd name="T35" fmla="*/ 56 h 564"/>
                  <a:gd name="T36" fmla="*/ 96 w 301"/>
                  <a:gd name="T37" fmla="*/ 111 h 564"/>
                  <a:gd name="T38" fmla="*/ 96 w 301"/>
                  <a:gd name="T39" fmla="*/ 111 h 564"/>
                  <a:gd name="T40" fmla="*/ 96 w 301"/>
                  <a:gd name="T41" fmla="*/ 111 h 564"/>
                  <a:gd name="T42" fmla="*/ 62 w 301"/>
                  <a:gd name="T43" fmla="*/ 180 h 564"/>
                  <a:gd name="T44" fmla="*/ 22 w 301"/>
                  <a:gd name="T45" fmla="*/ 296 h 564"/>
                  <a:gd name="T46" fmla="*/ 22 w 301"/>
                  <a:gd name="T47" fmla="*/ 296 h 564"/>
                  <a:gd name="T48" fmla="*/ 22 w 301"/>
                  <a:gd name="T49" fmla="*/ 296 h 564"/>
                  <a:gd name="T50" fmla="*/ 11 w 301"/>
                  <a:gd name="T51" fmla="*/ 344 h 564"/>
                  <a:gd name="T52" fmla="*/ 0 w 301"/>
                  <a:gd name="T53" fmla="*/ 449 h 564"/>
                  <a:gd name="T54" fmla="*/ 0 w 301"/>
                  <a:gd name="T55" fmla="*/ 449 h 564"/>
                  <a:gd name="T56" fmla="*/ 0 w 301"/>
                  <a:gd name="T57" fmla="*/ 449 h 564"/>
                  <a:gd name="T58" fmla="*/ 17 w 301"/>
                  <a:gd name="T59" fmla="*/ 539 h 564"/>
                  <a:gd name="T60" fmla="*/ 18 w 301"/>
                  <a:gd name="T61" fmla="*/ 539 h 564"/>
                  <a:gd name="T62" fmla="*/ 18 w 301"/>
                  <a:gd name="T63" fmla="*/ 539 h 564"/>
                  <a:gd name="T64" fmla="*/ 18 w 301"/>
                  <a:gd name="T65" fmla="*/ 539 h 564"/>
                  <a:gd name="T66" fmla="*/ 56 w 301"/>
                  <a:gd name="T67" fmla="*/ 558 h 564"/>
                  <a:gd name="T68" fmla="*/ 56 w 301"/>
                  <a:gd name="T69" fmla="*/ 558 h 564"/>
                  <a:gd name="T70" fmla="*/ 56 w 301"/>
                  <a:gd name="T71" fmla="*/ 558 h 564"/>
                  <a:gd name="T72" fmla="*/ 56 w 301"/>
                  <a:gd name="T73" fmla="*/ 558 h 564"/>
                  <a:gd name="T74" fmla="*/ 148 w 301"/>
                  <a:gd name="T75" fmla="*/ 564 h 564"/>
                  <a:gd name="T76" fmla="*/ 148 w 301"/>
                  <a:gd name="T77" fmla="*/ 564 h 564"/>
                  <a:gd name="T78" fmla="*/ 235 w 301"/>
                  <a:gd name="T79" fmla="*/ 548 h 564"/>
                  <a:gd name="T80" fmla="*/ 235 w 301"/>
                  <a:gd name="T81" fmla="*/ 548 h 564"/>
                  <a:gd name="T82" fmla="*/ 236 w 301"/>
                  <a:gd name="T83" fmla="*/ 548 h 564"/>
                  <a:gd name="T84" fmla="*/ 236 w 301"/>
                  <a:gd name="T85" fmla="*/ 547 h 564"/>
                  <a:gd name="T86" fmla="*/ 236 w 301"/>
                  <a:gd name="T87" fmla="*/ 547 h 564"/>
                  <a:gd name="T88" fmla="*/ 236 w 301"/>
                  <a:gd name="T89" fmla="*/ 547 h 564"/>
                  <a:gd name="T90" fmla="*/ 279 w 301"/>
                  <a:gd name="T91" fmla="*/ 495 h 564"/>
                  <a:gd name="T92" fmla="*/ 279 w 301"/>
                  <a:gd name="T93" fmla="*/ 495 h 564"/>
                  <a:gd name="T94" fmla="*/ 279 w 301"/>
                  <a:gd name="T95" fmla="*/ 495 h 564"/>
                  <a:gd name="T96" fmla="*/ 279 w 301"/>
                  <a:gd name="T97" fmla="*/ 495 h 564"/>
                  <a:gd name="T98" fmla="*/ 279 w 301"/>
                  <a:gd name="T99" fmla="*/ 495 h 564"/>
                  <a:gd name="T100" fmla="*/ 301 w 301"/>
                  <a:gd name="T101" fmla="*/ 350 h 564"/>
                  <a:gd name="T102" fmla="*/ 294 w 301"/>
                  <a:gd name="T103" fmla="*/ 27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 h="564">
                    <a:moveTo>
                      <a:pt x="294" y="180"/>
                    </a:moveTo>
                    <a:cubicBezTo>
                      <a:pt x="294" y="180"/>
                      <a:pt x="294" y="180"/>
                      <a:pt x="294" y="180"/>
                    </a:cubicBezTo>
                    <a:cubicBezTo>
                      <a:pt x="294" y="180"/>
                      <a:pt x="294" y="180"/>
                      <a:pt x="294" y="180"/>
                    </a:cubicBezTo>
                    <a:cubicBezTo>
                      <a:pt x="294" y="180"/>
                      <a:pt x="294" y="180"/>
                      <a:pt x="294" y="180"/>
                    </a:cubicBezTo>
                    <a:cubicBezTo>
                      <a:pt x="294" y="180"/>
                      <a:pt x="294" y="180"/>
                      <a:pt x="294" y="180"/>
                    </a:cubicBezTo>
                    <a:cubicBezTo>
                      <a:pt x="294" y="180"/>
                      <a:pt x="294" y="180"/>
                      <a:pt x="294" y="180"/>
                    </a:cubicBezTo>
                    <a:cubicBezTo>
                      <a:pt x="294" y="180"/>
                      <a:pt x="294" y="180"/>
                      <a:pt x="294" y="180"/>
                    </a:cubicBezTo>
                    <a:cubicBezTo>
                      <a:pt x="294" y="180"/>
                      <a:pt x="294" y="180"/>
                      <a:pt x="294" y="180"/>
                    </a:cubicBezTo>
                    <a:cubicBezTo>
                      <a:pt x="294" y="180"/>
                      <a:pt x="294" y="180"/>
                      <a:pt x="294" y="180"/>
                    </a:cubicBezTo>
                    <a:cubicBezTo>
                      <a:pt x="280" y="112"/>
                      <a:pt x="280" y="112"/>
                      <a:pt x="280" y="112"/>
                    </a:cubicBezTo>
                    <a:cubicBezTo>
                      <a:pt x="268" y="44"/>
                      <a:pt x="268" y="44"/>
                      <a:pt x="268" y="44"/>
                    </a:cubicBezTo>
                    <a:cubicBezTo>
                      <a:pt x="268" y="44"/>
                      <a:pt x="268" y="44"/>
                      <a:pt x="268" y="44"/>
                    </a:cubicBezTo>
                    <a:cubicBezTo>
                      <a:pt x="268" y="44"/>
                      <a:pt x="268" y="44"/>
                      <a:pt x="268" y="44"/>
                    </a:cubicBezTo>
                    <a:cubicBezTo>
                      <a:pt x="244" y="9"/>
                      <a:pt x="244" y="9"/>
                      <a:pt x="244" y="9"/>
                    </a:cubicBezTo>
                    <a:cubicBezTo>
                      <a:pt x="244" y="9"/>
                      <a:pt x="244" y="9"/>
                      <a:pt x="244" y="9"/>
                    </a:cubicBezTo>
                    <a:cubicBezTo>
                      <a:pt x="244" y="9"/>
                      <a:pt x="244" y="9"/>
                      <a:pt x="244" y="9"/>
                    </a:cubicBezTo>
                    <a:cubicBezTo>
                      <a:pt x="244" y="9"/>
                      <a:pt x="244" y="9"/>
                      <a:pt x="244" y="9"/>
                    </a:cubicBezTo>
                    <a:cubicBezTo>
                      <a:pt x="244" y="9"/>
                      <a:pt x="244" y="9"/>
                      <a:pt x="244" y="9"/>
                    </a:cubicBezTo>
                    <a:cubicBezTo>
                      <a:pt x="244" y="9"/>
                      <a:pt x="244" y="9"/>
                      <a:pt x="244" y="9"/>
                    </a:cubicBezTo>
                    <a:cubicBezTo>
                      <a:pt x="244" y="9"/>
                      <a:pt x="244" y="9"/>
                      <a:pt x="244" y="9"/>
                    </a:cubicBezTo>
                    <a:cubicBezTo>
                      <a:pt x="220" y="0"/>
                      <a:pt x="220" y="0"/>
                      <a:pt x="220" y="0"/>
                    </a:cubicBezTo>
                    <a:cubicBezTo>
                      <a:pt x="220" y="0"/>
                      <a:pt x="220" y="0"/>
                      <a:pt x="220" y="0"/>
                    </a:cubicBezTo>
                    <a:cubicBezTo>
                      <a:pt x="220" y="0"/>
                      <a:pt x="220" y="0"/>
                      <a:pt x="220" y="0"/>
                    </a:cubicBezTo>
                    <a:cubicBezTo>
                      <a:pt x="220" y="0"/>
                      <a:pt x="220" y="0"/>
                      <a:pt x="220" y="0"/>
                    </a:cubicBezTo>
                    <a:cubicBezTo>
                      <a:pt x="220" y="0"/>
                      <a:pt x="220" y="0"/>
                      <a:pt x="220" y="0"/>
                    </a:cubicBezTo>
                    <a:cubicBezTo>
                      <a:pt x="199" y="6"/>
                      <a:pt x="199" y="6"/>
                      <a:pt x="199" y="6"/>
                    </a:cubicBezTo>
                    <a:cubicBezTo>
                      <a:pt x="199" y="6"/>
                      <a:pt x="199" y="6"/>
                      <a:pt x="199" y="6"/>
                    </a:cubicBezTo>
                    <a:cubicBezTo>
                      <a:pt x="199" y="6"/>
                      <a:pt x="199" y="6"/>
                      <a:pt x="199" y="6"/>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41" y="56"/>
                      <a:pt x="141" y="56"/>
                      <a:pt x="141" y="56"/>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62" y="180"/>
                      <a:pt x="62" y="180"/>
                      <a:pt x="62" y="180"/>
                    </a:cubicBezTo>
                    <a:cubicBezTo>
                      <a:pt x="62" y="180"/>
                      <a:pt x="62" y="180"/>
                      <a:pt x="62" y="180"/>
                    </a:cubicBezTo>
                    <a:cubicBezTo>
                      <a:pt x="42" y="260"/>
                      <a:pt x="42" y="260"/>
                      <a:pt x="42" y="260"/>
                    </a:cubicBezTo>
                    <a:cubicBezTo>
                      <a:pt x="22" y="296"/>
                      <a:pt x="22" y="296"/>
                      <a:pt x="22" y="296"/>
                    </a:cubicBezTo>
                    <a:cubicBezTo>
                      <a:pt x="22" y="296"/>
                      <a:pt x="22" y="296"/>
                      <a:pt x="22" y="296"/>
                    </a:cubicBezTo>
                    <a:cubicBezTo>
                      <a:pt x="22" y="296"/>
                      <a:pt x="22" y="296"/>
                      <a:pt x="22" y="296"/>
                    </a:cubicBezTo>
                    <a:cubicBezTo>
                      <a:pt x="22" y="296"/>
                      <a:pt x="22" y="296"/>
                      <a:pt x="22" y="296"/>
                    </a:cubicBezTo>
                    <a:cubicBezTo>
                      <a:pt x="22" y="296"/>
                      <a:pt x="22" y="296"/>
                      <a:pt x="22" y="296"/>
                    </a:cubicBezTo>
                    <a:cubicBezTo>
                      <a:pt x="11" y="344"/>
                      <a:pt x="11" y="344"/>
                      <a:pt x="11" y="344"/>
                    </a:cubicBezTo>
                    <a:cubicBezTo>
                      <a:pt x="11" y="344"/>
                      <a:pt x="11" y="344"/>
                      <a:pt x="11" y="344"/>
                    </a:cubicBezTo>
                    <a:cubicBezTo>
                      <a:pt x="0" y="449"/>
                      <a:pt x="0" y="449"/>
                      <a:pt x="0" y="449"/>
                    </a:cubicBezTo>
                    <a:cubicBezTo>
                      <a:pt x="0" y="449"/>
                      <a:pt x="0" y="449"/>
                      <a:pt x="0" y="449"/>
                    </a:cubicBezTo>
                    <a:cubicBezTo>
                      <a:pt x="0" y="449"/>
                      <a:pt x="0" y="449"/>
                      <a:pt x="0" y="449"/>
                    </a:cubicBezTo>
                    <a:cubicBezTo>
                      <a:pt x="0" y="449"/>
                      <a:pt x="0" y="449"/>
                      <a:pt x="0" y="449"/>
                    </a:cubicBezTo>
                    <a:cubicBezTo>
                      <a:pt x="0" y="449"/>
                      <a:pt x="0" y="449"/>
                      <a:pt x="0" y="449"/>
                    </a:cubicBezTo>
                    <a:cubicBezTo>
                      <a:pt x="0" y="449"/>
                      <a:pt x="0" y="449"/>
                      <a:pt x="0" y="449"/>
                    </a:cubicBezTo>
                    <a:cubicBezTo>
                      <a:pt x="17" y="539"/>
                      <a:pt x="17" y="539"/>
                      <a:pt x="17" y="539"/>
                    </a:cubicBezTo>
                    <a:cubicBezTo>
                      <a:pt x="17" y="539"/>
                      <a:pt x="17" y="539"/>
                      <a:pt x="17" y="539"/>
                    </a:cubicBezTo>
                    <a:cubicBezTo>
                      <a:pt x="17" y="539"/>
                      <a:pt x="17" y="539"/>
                      <a:pt x="17" y="539"/>
                    </a:cubicBezTo>
                    <a:cubicBezTo>
                      <a:pt x="18" y="539"/>
                      <a:pt x="18" y="539"/>
                      <a:pt x="18" y="539"/>
                    </a:cubicBezTo>
                    <a:cubicBezTo>
                      <a:pt x="18" y="539"/>
                      <a:pt x="18" y="539"/>
                      <a:pt x="18" y="539"/>
                    </a:cubicBezTo>
                    <a:cubicBezTo>
                      <a:pt x="18" y="539"/>
                      <a:pt x="18" y="539"/>
                      <a:pt x="18" y="539"/>
                    </a:cubicBezTo>
                    <a:cubicBezTo>
                      <a:pt x="18" y="539"/>
                      <a:pt x="18" y="539"/>
                      <a:pt x="18" y="539"/>
                    </a:cubicBezTo>
                    <a:cubicBezTo>
                      <a:pt x="18" y="539"/>
                      <a:pt x="18" y="539"/>
                      <a:pt x="18" y="539"/>
                    </a:cubicBezTo>
                    <a:cubicBezTo>
                      <a:pt x="18" y="539"/>
                      <a:pt x="18" y="539"/>
                      <a:pt x="18" y="539"/>
                    </a:cubicBezTo>
                    <a:cubicBezTo>
                      <a:pt x="56" y="558"/>
                      <a:pt x="56" y="558"/>
                      <a:pt x="56" y="558"/>
                    </a:cubicBezTo>
                    <a:cubicBezTo>
                      <a:pt x="56" y="558"/>
                      <a:pt x="56" y="558"/>
                      <a:pt x="56" y="558"/>
                    </a:cubicBezTo>
                    <a:cubicBezTo>
                      <a:pt x="56" y="558"/>
                      <a:pt x="56" y="558"/>
                      <a:pt x="56" y="558"/>
                    </a:cubicBezTo>
                    <a:cubicBezTo>
                      <a:pt x="56" y="558"/>
                      <a:pt x="56" y="558"/>
                      <a:pt x="56" y="558"/>
                    </a:cubicBezTo>
                    <a:cubicBezTo>
                      <a:pt x="56" y="558"/>
                      <a:pt x="56" y="558"/>
                      <a:pt x="56" y="558"/>
                    </a:cubicBezTo>
                    <a:cubicBezTo>
                      <a:pt x="56" y="558"/>
                      <a:pt x="56" y="558"/>
                      <a:pt x="56" y="558"/>
                    </a:cubicBezTo>
                    <a:cubicBezTo>
                      <a:pt x="56" y="558"/>
                      <a:pt x="56" y="558"/>
                      <a:pt x="56" y="558"/>
                    </a:cubicBezTo>
                    <a:cubicBezTo>
                      <a:pt x="148" y="564"/>
                      <a:pt x="148" y="564"/>
                      <a:pt x="148" y="564"/>
                    </a:cubicBezTo>
                    <a:cubicBezTo>
                      <a:pt x="148" y="564"/>
                      <a:pt x="148" y="564"/>
                      <a:pt x="148" y="564"/>
                    </a:cubicBezTo>
                    <a:cubicBezTo>
                      <a:pt x="148" y="564"/>
                      <a:pt x="148" y="564"/>
                      <a:pt x="148" y="564"/>
                    </a:cubicBezTo>
                    <a:cubicBezTo>
                      <a:pt x="148" y="564"/>
                      <a:pt x="148" y="564"/>
                      <a:pt x="148" y="564"/>
                    </a:cubicBezTo>
                    <a:cubicBezTo>
                      <a:pt x="148" y="564"/>
                      <a:pt x="148" y="564"/>
                      <a:pt x="148" y="564"/>
                    </a:cubicBezTo>
                    <a:cubicBezTo>
                      <a:pt x="235" y="548"/>
                      <a:pt x="235" y="548"/>
                      <a:pt x="235" y="548"/>
                    </a:cubicBezTo>
                    <a:cubicBezTo>
                      <a:pt x="235" y="548"/>
                      <a:pt x="235" y="548"/>
                      <a:pt x="235" y="548"/>
                    </a:cubicBezTo>
                    <a:cubicBezTo>
                      <a:pt x="235" y="548"/>
                      <a:pt x="235" y="548"/>
                      <a:pt x="235" y="548"/>
                    </a:cubicBezTo>
                    <a:cubicBezTo>
                      <a:pt x="236" y="548"/>
                      <a:pt x="236" y="548"/>
                      <a:pt x="236" y="548"/>
                    </a:cubicBezTo>
                    <a:cubicBezTo>
                      <a:pt x="236" y="548"/>
                      <a:pt x="236" y="548"/>
                      <a:pt x="236" y="548"/>
                    </a:cubicBezTo>
                    <a:cubicBezTo>
                      <a:pt x="236" y="547"/>
                      <a:pt x="236" y="547"/>
                      <a:pt x="236" y="547"/>
                    </a:cubicBezTo>
                    <a:cubicBezTo>
                      <a:pt x="236" y="547"/>
                      <a:pt x="236" y="547"/>
                      <a:pt x="236" y="547"/>
                    </a:cubicBezTo>
                    <a:cubicBezTo>
                      <a:pt x="236" y="547"/>
                      <a:pt x="236" y="547"/>
                      <a:pt x="236" y="547"/>
                    </a:cubicBezTo>
                    <a:cubicBezTo>
                      <a:pt x="236" y="547"/>
                      <a:pt x="236" y="547"/>
                      <a:pt x="236" y="547"/>
                    </a:cubicBezTo>
                    <a:cubicBezTo>
                      <a:pt x="236" y="547"/>
                      <a:pt x="236" y="547"/>
                      <a:pt x="236" y="547"/>
                    </a:cubicBezTo>
                    <a:cubicBezTo>
                      <a:pt x="236" y="547"/>
                      <a:pt x="236" y="547"/>
                      <a:pt x="236" y="547"/>
                    </a:cubicBezTo>
                    <a:cubicBezTo>
                      <a:pt x="236" y="547"/>
                      <a:pt x="236" y="547"/>
                      <a:pt x="236" y="547"/>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91" y="418"/>
                      <a:pt x="291" y="418"/>
                      <a:pt x="291" y="418"/>
                    </a:cubicBezTo>
                    <a:cubicBezTo>
                      <a:pt x="301" y="350"/>
                      <a:pt x="301" y="350"/>
                      <a:pt x="301" y="350"/>
                    </a:cubicBezTo>
                    <a:cubicBezTo>
                      <a:pt x="301" y="350"/>
                      <a:pt x="301" y="350"/>
                      <a:pt x="301" y="350"/>
                    </a:cubicBezTo>
                    <a:cubicBezTo>
                      <a:pt x="294" y="277"/>
                      <a:pt x="294" y="277"/>
                      <a:pt x="294" y="277"/>
                    </a:cubicBezTo>
                    <a:lnTo>
                      <a:pt x="294"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46" name="TextBox 45"/>
          <p:cNvSpPr txBox="1"/>
          <p:nvPr/>
        </p:nvSpPr>
        <p:spPr>
          <a:xfrm>
            <a:off x="1948940" y="5629600"/>
            <a:ext cx="7072126"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MCS, medical component score; PCS, physical component score; PDE-5, phosphodiesterase 5. </a:t>
            </a:r>
          </a:p>
        </p:txBody>
      </p:sp>
      <p:sp>
        <p:nvSpPr>
          <p:cNvPr id="47" name="Freeform 89">
            <a:extLst>
              <a:ext uri="{FF2B5EF4-FFF2-40B4-BE49-F238E27FC236}">
                <a16:creationId xmlns:a16="http://schemas.microsoft.com/office/drawing/2014/main" id="{3E1B6B12-04AE-4C7C-8D1C-A90C6BEC5AAE}"/>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MACITENTAN value vs bosentan</a:t>
            </a:r>
            <a:endParaRPr lang="en-GB" sz="800" baseline="30000" dirty="0">
              <a:solidFill>
                <a:srgbClr val="595959"/>
              </a:solidFill>
            </a:endParaRPr>
          </a:p>
        </p:txBody>
      </p:sp>
    </p:spTree>
    <p:extLst>
      <p:ext uri="{BB962C8B-B14F-4D97-AF65-F5344CB8AC3E}">
        <p14:creationId xmlns:p14="http://schemas.microsoft.com/office/powerpoint/2010/main" val="1796557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9" name="Table 158"/>
          <p:cNvGraphicFramePr>
            <a:graphicFrameLocks noGrp="1"/>
          </p:cNvGraphicFramePr>
          <p:nvPr>
            <p:extLst>
              <p:ext uri="{D42A27DB-BD31-4B8C-83A1-F6EECF244321}">
                <p14:modId xmlns:p14="http://schemas.microsoft.com/office/powerpoint/2010/main" val="1159179369"/>
              </p:ext>
            </p:extLst>
          </p:nvPr>
        </p:nvGraphicFramePr>
        <p:xfrm>
          <a:off x="6518601" y="5085325"/>
          <a:ext cx="4623018" cy="710782"/>
        </p:xfrm>
        <a:graphic>
          <a:graphicData uri="http://schemas.openxmlformats.org/drawingml/2006/table">
            <a:tbl>
              <a:tblPr firstRow="1" bandRow="1">
                <a:tableStyleId>{5C22544A-7EE6-4342-B048-85BDC9FD1C3A}</a:tableStyleId>
              </a:tblPr>
              <a:tblGrid>
                <a:gridCol w="475617">
                  <a:extLst>
                    <a:ext uri="{9D8B030D-6E8A-4147-A177-3AD203B41FA5}">
                      <a16:colId xmlns:a16="http://schemas.microsoft.com/office/drawing/2014/main" val="20000"/>
                    </a:ext>
                  </a:extLst>
                </a:gridCol>
                <a:gridCol w="212151">
                  <a:extLst>
                    <a:ext uri="{9D8B030D-6E8A-4147-A177-3AD203B41FA5}">
                      <a16:colId xmlns:a16="http://schemas.microsoft.com/office/drawing/2014/main" val="20001"/>
                    </a:ext>
                  </a:extLst>
                </a:gridCol>
                <a:gridCol w="262350">
                  <a:extLst>
                    <a:ext uri="{9D8B030D-6E8A-4147-A177-3AD203B41FA5}">
                      <a16:colId xmlns:a16="http://schemas.microsoft.com/office/drawing/2014/main" val="20002"/>
                    </a:ext>
                  </a:extLst>
                </a:gridCol>
                <a:gridCol w="262350">
                  <a:extLst>
                    <a:ext uri="{9D8B030D-6E8A-4147-A177-3AD203B41FA5}">
                      <a16:colId xmlns:a16="http://schemas.microsoft.com/office/drawing/2014/main" val="20003"/>
                    </a:ext>
                  </a:extLst>
                </a:gridCol>
                <a:gridCol w="262350">
                  <a:extLst>
                    <a:ext uri="{9D8B030D-6E8A-4147-A177-3AD203B41FA5}">
                      <a16:colId xmlns:a16="http://schemas.microsoft.com/office/drawing/2014/main" val="20004"/>
                    </a:ext>
                  </a:extLst>
                </a:gridCol>
                <a:gridCol w="262350">
                  <a:extLst>
                    <a:ext uri="{9D8B030D-6E8A-4147-A177-3AD203B41FA5}">
                      <a16:colId xmlns:a16="http://schemas.microsoft.com/office/drawing/2014/main" val="20005"/>
                    </a:ext>
                  </a:extLst>
                </a:gridCol>
                <a:gridCol w="262350">
                  <a:extLst>
                    <a:ext uri="{9D8B030D-6E8A-4147-A177-3AD203B41FA5}">
                      <a16:colId xmlns:a16="http://schemas.microsoft.com/office/drawing/2014/main" val="20006"/>
                    </a:ext>
                  </a:extLst>
                </a:gridCol>
                <a:gridCol w="262350">
                  <a:extLst>
                    <a:ext uri="{9D8B030D-6E8A-4147-A177-3AD203B41FA5}">
                      <a16:colId xmlns:a16="http://schemas.microsoft.com/office/drawing/2014/main" val="20007"/>
                    </a:ext>
                  </a:extLst>
                </a:gridCol>
                <a:gridCol w="262350">
                  <a:extLst>
                    <a:ext uri="{9D8B030D-6E8A-4147-A177-3AD203B41FA5}">
                      <a16:colId xmlns:a16="http://schemas.microsoft.com/office/drawing/2014/main" val="20008"/>
                    </a:ext>
                  </a:extLst>
                </a:gridCol>
                <a:gridCol w="262350">
                  <a:extLst>
                    <a:ext uri="{9D8B030D-6E8A-4147-A177-3AD203B41FA5}">
                      <a16:colId xmlns:a16="http://schemas.microsoft.com/office/drawing/2014/main" val="20009"/>
                    </a:ext>
                  </a:extLst>
                </a:gridCol>
                <a:gridCol w="262350">
                  <a:extLst>
                    <a:ext uri="{9D8B030D-6E8A-4147-A177-3AD203B41FA5}">
                      <a16:colId xmlns:a16="http://schemas.microsoft.com/office/drawing/2014/main" val="20010"/>
                    </a:ext>
                  </a:extLst>
                </a:gridCol>
                <a:gridCol w="262350">
                  <a:extLst>
                    <a:ext uri="{9D8B030D-6E8A-4147-A177-3AD203B41FA5}">
                      <a16:colId xmlns:a16="http://schemas.microsoft.com/office/drawing/2014/main" val="20011"/>
                    </a:ext>
                  </a:extLst>
                </a:gridCol>
                <a:gridCol w="262350">
                  <a:extLst>
                    <a:ext uri="{9D8B030D-6E8A-4147-A177-3AD203B41FA5}">
                      <a16:colId xmlns:a16="http://schemas.microsoft.com/office/drawing/2014/main" val="20012"/>
                    </a:ext>
                  </a:extLst>
                </a:gridCol>
                <a:gridCol w="262350">
                  <a:extLst>
                    <a:ext uri="{9D8B030D-6E8A-4147-A177-3AD203B41FA5}">
                      <a16:colId xmlns:a16="http://schemas.microsoft.com/office/drawing/2014/main" val="20013"/>
                    </a:ext>
                  </a:extLst>
                </a:gridCol>
                <a:gridCol w="262350">
                  <a:extLst>
                    <a:ext uri="{9D8B030D-6E8A-4147-A177-3AD203B41FA5}">
                      <a16:colId xmlns:a16="http://schemas.microsoft.com/office/drawing/2014/main" val="20014"/>
                    </a:ext>
                  </a:extLst>
                </a:gridCol>
                <a:gridCol w="262350">
                  <a:extLst>
                    <a:ext uri="{9D8B030D-6E8A-4147-A177-3AD203B41FA5}">
                      <a16:colId xmlns:a16="http://schemas.microsoft.com/office/drawing/2014/main" val="20015"/>
                    </a:ext>
                  </a:extLst>
                </a:gridCol>
                <a:gridCol w="262350">
                  <a:extLst>
                    <a:ext uri="{9D8B030D-6E8A-4147-A177-3AD203B41FA5}">
                      <a16:colId xmlns:a16="http://schemas.microsoft.com/office/drawing/2014/main" val="20016"/>
                    </a:ext>
                  </a:extLst>
                </a:gridCol>
              </a:tblGrid>
              <a:tr h="312429">
                <a:tc gridSpan="4">
                  <a:txBody>
                    <a:bodyPr/>
                    <a:lstStyle/>
                    <a:p>
                      <a:pPr algn="l"/>
                      <a:r>
                        <a:rPr lang="en-GB" sz="800" b="1" dirty="0">
                          <a:solidFill>
                            <a:schemeClr val="tx2">
                              <a:lumMod val="50000"/>
                            </a:schemeClr>
                          </a:solidFill>
                        </a:rPr>
                        <a:t>Patients at risk n</a:t>
                      </a:r>
                    </a:p>
                  </a:txBody>
                  <a:tcPr marL="0" marR="0" marT="0" marB="0" anchor="ctr">
                    <a:lnR w="12700" cmpd="sng">
                      <a:noFill/>
                    </a:lnR>
                    <a:lnB w="38100" cmpd="sng">
                      <a:noFill/>
                    </a:lnB>
                    <a:noFill/>
                  </a:tcPr>
                </a:tc>
                <a:tc hMerge="1">
                  <a:txBody>
                    <a:bodyPr/>
                    <a:lstStyle/>
                    <a:p>
                      <a:pPr algn="ctr"/>
                      <a:endParaRPr lang="en-GB" sz="800" dirty="0"/>
                    </a:p>
                  </a:txBody>
                  <a:tcPr marL="0" marR="0" marT="0" marB="0">
                    <a:lnL w="12700" cmpd="sng">
                      <a:noFill/>
                    </a:lnL>
                    <a:lnR w="12700" cmpd="sng">
                      <a:noFill/>
                    </a:lnR>
                    <a:lnB w="38100" cmpd="sng">
                      <a:noFill/>
                    </a:lnB>
                    <a:noFill/>
                  </a:tcPr>
                </a:tc>
                <a:tc hMerge="1">
                  <a:txBody>
                    <a:bodyPr/>
                    <a:lstStyle/>
                    <a:p>
                      <a:pPr algn="ctr"/>
                      <a:endParaRPr lang="en-GB" sz="800" dirty="0"/>
                    </a:p>
                  </a:txBody>
                  <a:tcPr marL="0" marR="0" marT="0" marB="0">
                    <a:lnL w="12700" cmpd="sng">
                      <a:noFill/>
                    </a:lnL>
                    <a:lnR w="12700" cmpd="sng">
                      <a:noFill/>
                    </a:lnR>
                    <a:lnB w="38100" cmpd="sng">
                      <a:noFill/>
                    </a:lnB>
                    <a:noFill/>
                  </a:tcPr>
                </a:tc>
                <a:tc hMerge="1">
                  <a:txBody>
                    <a:bodyPr/>
                    <a:lstStyle/>
                    <a:p>
                      <a:pPr algn="ctr"/>
                      <a:endParaRPr lang="en-GB" sz="800" dirty="0"/>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R w="12700" cmpd="sng">
                      <a:noFill/>
                    </a:lnR>
                    <a:lnB w="38100" cmpd="sng">
                      <a:noFill/>
                    </a:lnB>
                    <a:noFill/>
                  </a:tcPr>
                </a:tc>
                <a:tc>
                  <a:txBody>
                    <a:bodyPr/>
                    <a:lstStyle/>
                    <a:p>
                      <a:pPr algn="ctr"/>
                      <a:endParaRPr lang="en-GB" sz="800" b="1" dirty="0">
                        <a:solidFill>
                          <a:schemeClr val="tx2">
                            <a:lumMod val="50000"/>
                          </a:schemeClr>
                        </a:solidFill>
                      </a:endParaRPr>
                    </a:p>
                  </a:txBody>
                  <a:tcPr marL="0" marR="0" marT="0" marB="0">
                    <a:lnL w="12700" cmpd="sng">
                      <a:noFill/>
                    </a:lnL>
                    <a:lnB w="38100" cmpd="sng">
                      <a:noFill/>
                    </a:lnB>
                    <a:noFill/>
                  </a:tcPr>
                </a:tc>
                <a:extLst>
                  <a:ext uri="{0D108BD9-81ED-4DB2-BD59-A6C34878D82A}">
                    <a16:rowId xmlns:a16="http://schemas.microsoft.com/office/drawing/2014/main" val="10000"/>
                  </a:ext>
                </a:extLst>
              </a:tr>
              <a:tr h="190123">
                <a:tc>
                  <a:txBody>
                    <a:bodyPr/>
                    <a:lstStyle/>
                    <a:p>
                      <a:pPr algn="l"/>
                      <a:r>
                        <a:rPr lang="en-GB" sz="800" b="1" dirty="0">
                          <a:solidFill>
                            <a:schemeClr val="tx2">
                              <a:lumMod val="50000"/>
                            </a:schemeClr>
                          </a:solidFill>
                        </a:rPr>
                        <a:t>Placebo</a:t>
                      </a:r>
                    </a:p>
                  </a:txBody>
                  <a:tcPr marL="0" marR="0" marT="0" marB="0" anchor="ctr">
                    <a:lnR w="12700" cmpd="sng">
                      <a:noFill/>
                    </a:lnR>
                    <a:lnT w="38100" cmpd="sng">
                      <a:noFill/>
                    </a:lnT>
                    <a:lnB w="12700" cmpd="sng">
                      <a:noFill/>
                    </a:lnB>
                    <a:noFill/>
                  </a:tcPr>
                </a:tc>
                <a:tc>
                  <a:txBody>
                    <a:bodyPr/>
                    <a:lstStyle/>
                    <a:p>
                      <a:pPr algn="ctr"/>
                      <a:r>
                        <a:rPr lang="en-GB" sz="800" b="1" dirty="0">
                          <a:solidFill>
                            <a:schemeClr val="tx2">
                              <a:lumMod val="50000"/>
                            </a:schemeClr>
                          </a:solidFill>
                        </a:rPr>
                        <a:t>175</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154</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140</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123</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118</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107</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90</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76</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68</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61</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55</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48</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43</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36</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32</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26</a:t>
                      </a:r>
                    </a:p>
                  </a:txBody>
                  <a:tcPr marL="0" marR="0" marT="0" marB="0" anchor="ctr">
                    <a:lnL w="12700" cmpd="sng">
                      <a:noFill/>
                    </a:lnL>
                    <a:lnT w="38100" cmpd="sng">
                      <a:noFill/>
                    </a:lnT>
                    <a:lnB w="12700" cmpd="sng">
                      <a:noFill/>
                    </a:lnB>
                    <a:noFill/>
                  </a:tcPr>
                </a:tc>
                <a:extLst>
                  <a:ext uri="{0D108BD9-81ED-4DB2-BD59-A6C34878D82A}">
                    <a16:rowId xmlns:a16="http://schemas.microsoft.com/office/drawing/2014/main" val="10001"/>
                  </a:ext>
                </a:extLst>
              </a:tr>
              <a:tr h="2082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800" b="1" dirty="0">
                          <a:solidFill>
                            <a:schemeClr val="tx2">
                              <a:lumMod val="50000"/>
                            </a:schemeClr>
                          </a:solidFill>
                        </a:rPr>
                        <a:t>Bosentan</a:t>
                      </a:r>
                    </a:p>
                  </a:txBody>
                  <a:tcPr marL="0" marR="0" marT="0" marB="0" anchor="ctr">
                    <a:lnR w="12700" cmpd="sng">
                      <a:noFill/>
                    </a:lnR>
                    <a:lnT w="12700" cmpd="sng">
                      <a:noFill/>
                    </a:lnT>
                    <a:noFill/>
                  </a:tcPr>
                </a:tc>
                <a:tc>
                  <a:txBody>
                    <a:bodyPr/>
                    <a:lstStyle/>
                    <a:p>
                      <a:pPr algn="ctr"/>
                      <a:r>
                        <a:rPr lang="en-GB" sz="800" b="1" dirty="0">
                          <a:solidFill>
                            <a:schemeClr val="tx2">
                              <a:lumMod val="50000"/>
                            </a:schemeClr>
                          </a:solidFill>
                        </a:rPr>
                        <a:t>159</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144</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128</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114</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103</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97</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88</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82</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69</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57</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50</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42</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32</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24</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21</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2">
                              <a:lumMod val="50000"/>
                            </a:schemeClr>
                          </a:solidFill>
                        </a:rPr>
                        <a:t>15</a:t>
                      </a:r>
                    </a:p>
                  </a:txBody>
                  <a:tcPr marL="0" marR="0" marT="0" marB="0" anchor="ctr">
                    <a:lnL w="12700" cmpd="sng">
                      <a:noFill/>
                    </a:lnL>
                    <a:lnT w="12700" cmpd="sng">
                      <a:noFill/>
                    </a:lnT>
                    <a:noFill/>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a:xfrm>
            <a:off x="478367" y="452967"/>
            <a:ext cx="10552955" cy="480000"/>
          </a:xfrm>
        </p:spPr>
        <p:txBody>
          <a:bodyPr/>
          <a:lstStyle/>
          <a:p>
            <a:r>
              <a:rPr lang="en-GB" dirty="0"/>
              <a:t>MACITENTAN but not bosentan reduces the risk of</a:t>
            </a:r>
            <a:br>
              <a:rPr lang="en-GB" dirty="0"/>
            </a:br>
            <a:r>
              <a:rPr lang="en-GB" dirty="0"/>
              <a:t>disease progression in combination with PDE-5 inhibitors</a:t>
            </a:r>
            <a:r>
              <a:rPr lang="en-GB" baseline="30000" dirty="0"/>
              <a:t>1,2</a:t>
            </a:r>
          </a:p>
        </p:txBody>
      </p:sp>
      <p:sp>
        <p:nvSpPr>
          <p:cNvPr id="37" name="TextBox 36"/>
          <p:cNvSpPr txBox="1"/>
          <p:nvPr/>
        </p:nvSpPr>
        <p:spPr>
          <a:xfrm>
            <a:off x="6300792" y="1899559"/>
            <a:ext cx="5642679" cy="348339"/>
          </a:xfrm>
          <a:prstGeom prst="rect">
            <a:avLst/>
          </a:prstGeom>
          <a:noFill/>
        </p:spPr>
        <p:txBody>
          <a:bodyPr wrap="square" rtlCol="0" anchor="t">
            <a:noAutofit/>
          </a:bodyPr>
          <a:lstStyle/>
          <a:p>
            <a:r>
              <a:rPr lang="en-GB" sz="1200" b="1" dirty="0">
                <a:solidFill>
                  <a:schemeClr val="tx2">
                    <a:lumMod val="50000"/>
                  </a:schemeClr>
                </a:solidFill>
              </a:rPr>
              <a:t>Bosentan vs placebo in patients with background sildenafil up to 5 years</a:t>
            </a:r>
            <a:r>
              <a:rPr lang="en-GB" sz="1200" b="1" baseline="30000" dirty="0">
                <a:solidFill>
                  <a:schemeClr val="tx2">
                    <a:lumMod val="50000"/>
                  </a:schemeClr>
                </a:solidFill>
              </a:rPr>
              <a:t>2</a:t>
            </a:r>
          </a:p>
          <a:p>
            <a:endParaRPr lang="en-GB" sz="1100" b="1" dirty="0">
              <a:solidFill>
                <a:schemeClr val="tx2">
                  <a:lumMod val="50000"/>
                </a:schemeClr>
              </a:solidFill>
            </a:endParaRPr>
          </a:p>
        </p:txBody>
      </p:sp>
      <p:sp>
        <p:nvSpPr>
          <p:cNvPr id="17" name="Text Placeholder 4"/>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 </a:t>
            </a:r>
            <a:r>
              <a:rPr lang="fr-FR" dirty="0"/>
              <a:t>Pulido et al. N Engl J Med. 2013;369(9):809-18</a:t>
            </a:r>
            <a:r>
              <a:rPr lang="en-GB" dirty="0"/>
              <a:t>. </a:t>
            </a:r>
            <a:r>
              <a:rPr lang="en-GB" b="1" dirty="0"/>
              <a:t>2.</a:t>
            </a:r>
            <a:r>
              <a:rPr lang="en-GB" dirty="0"/>
              <a:t> </a:t>
            </a:r>
            <a:r>
              <a:rPr lang="fr-FR" dirty="0"/>
              <a:t>McLaughlin et al. Eur Respir J. 2015;46(2):405-13.</a:t>
            </a:r>
            <a:r>
              <a:rPr lang="en-GB" dirty="0"/>
              <a:t> </a:t>
            </a:r>
          </a:p>
        </p:txBody>
      </p:sp>
      <p:sp>
        <p:nvSpPr>
          <p:cNvPr id="18" name="TextBox 17"/>
          <p:cNvSpPr txBox="1"/>
          <p:nvPr/>
        </p:nvSpPr>
        <p:spPr>
          <a:xfrm>
            <a:off x="1955117" y="6198990"/>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CI, confidence interval; HR, hazard ratio; PDE-5, phosphodiesterase-5.</a:t>
            </a:r>
          </a:p>
        </p:txBody>
      </p:sp>
      <p:sp>
        <p:nvSpPr>
          <p:cNvPr id="8" name="TextBox 7"/>
          <p:cNvSpPr txBox="1"/>
          <p:nvPr/>
        </p:nvSpPr>
        <p:spPr>
          <a:xfrm>
            <a:off x="432281" y="1916113"/>
            <a:ext cx="5791632" cy="337124"/>
          </a:xfrm>
          <a:prstGeom prst="rect">
            <a:avLst/>
          </a:prstGeom>
          <a:noFill/>
        </p:spPr>
        <p:txBody>
          <a:bodyPr wrap="square" rtlCol="0" anchor="t">
            <a:noAutofit/>
          </a:bodyPr>
          <a:lstStyle/>
          <a:p>
            <a:r>
              <a:rPr lang="en-GB" sz="1100" b="1" dirty="0"/>
              <a:t>MACITENTAN vs placebo in patients with PAH background therapy up to 3 years</a:t>
            </a:r>
            <a:r>
              <a:rPr lang="en-GB" sz="1100" b="1" baseline="30000" dirty="0"/>
              <a:t>†1</a:t>
            </a:r>
          </a:p>
          <a:p>
            <a:endParaRPr lang="en-GB" sz="1050" b="1" dirty="0"/>
          </a:p>
        </p:txBody>
      </p:sp>
      <p:grpSp>
        <p:nvGrpSpPr>
          <p:cNvPr id="22" name="Group 4"/>
          <p:cNvGrpSpPr>
            <a:grpSpLocks noChangeAspect="1"/>
          </p:cNvGrpSpPr>
          <p:nvPr/>
        </p:nvGrpSpPr>
        <p:grpSpPr bwMode="auto">
          <a:xfrm>
            <a:off x="1440622" y="2372517"/>
            <a:ext cx="3631474" cy="2394857"/>
            <a:chOff x="662" y="1253"/>
            <a:chExt cx="3045" cy="1760"/>
          </a:xfrm>
        </p:grpSpPr>
        <p:sp>
          <p:nvSpPr>
            <p:cNvPr id="23" name="Line 5"/>
            <p:cNvSpPr>
              <a:spLocks noChangeShapeType="1"/>
            </p:cNvSpPr>
            <p:nvPr/>
          </p:nvSpPr>
          <p:spPr bwMode="auto">
            <a:xfrm flipH="1">
              <a:off x="666" y="2640"/>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Line 6"/>
            <p:cNvSpPr>
              <a:spLocks noChangeShapeType="1"/>
            </p:cNvSpPr>
            <p:nvPr/>
          </p:nvSpPr>
          <p:spPr bwMode="auto">
            <a:xfrm flipH="1">
              <a:off x="666" y="2475"/>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Line 7"/>
            <p:cNvSpPr>
              <a:spLocks noChangeShapeType="1"/>
            </p:cNvSpPr>
            <p:nvPr/>
          </p:nvSpPr>
          <p:spPr bwMode="auto">
            <a:xfrm flipH="1">
              <a:off x="666" y="2302"/>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 name="Line 8"/>
            <p:cNvSpPr>
              <a:spLocks noChangeShapeType="1"/>
            </p:cNvSpPr>
            <p:nvPr/>
          </p:nvSpPr>
          <p:spPr bwMode="auto">
            <a:xfrm flipH="1">
              <a:off x="666" y="2129"/>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 name="Line 9"/>
            <p:cNvSpPr>
              <a:spLocks noChangeShapeType="1"/>
            </p:cNvSpPr>
            <p:nvPr/>
          </p:nvSpPr>
          <p:spPr bwMode="auto">
            <a:xfrm flipH="1">
              <a:off x="662" y="1782"/>
              <a:ext cx="31"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 name="Line 10"/>
            <p:cNvSpPr>
              <a:spLocks noChangeShapeType="1"/>
            </p:cNvSpPr>
            <p:nvPr/>
          </p:nvSpPr>
          <p:spPr bwMode="auto">
            <a:xfrm flipH="1">
              <a:off x="666" y="1942"/>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 name="Line 11"/>
            <p:cNvSpPr>
              <a:spLocks noChangeShapeType="1"/>
            </p:cNvSpPr>
            <p:nvPr/>
          </p:nvSpPr>
          <p:spPr bwMode="auto">
            <a:xfrm flipH="1">
              <a:off x="666" y="2817"/>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Line 13"/>
            <p:cNvSpPr>
              <a:spLocks noChangeShapeType="1"/>
            </p:cNvSpPr>
            <p:nvPr/>
          </p:nvSpPr>
          <p:spPr bwMode="auto">
            <a:xfrm>
              <a:off x="2197"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8" name="Line 18"/>
            <p:cNvSpPr>
              <a:spLocks noChangeShapeType="1"/>
            </p:cNvSpPr>
            <p:nvPr/>
          </p:nvSpPr>
          <p:spPr bwMode="auto">
            <a:xfrm>
              <a:off x="2712"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3" name="Line 19"/>
            <p:cNvSpPr>
              <a:spLocks noChangeShapeType="1"/>
            </p:cNvSpPr>
            <p:nvPr/>
          </p:nvSpPr>
          <p:spPr bwMode="auto">
            <a:xfrm flipH="1">
              <a:off x="662" y="1600"/>
              <a:ext cx="31"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Line 20"/>
            <p:cNvSpPr>
              <a:spLocks noChangeShapeType="1"/>
            </p:cNvSpPr>
            <p:nvPr/>
          </p:nvSpPr>
          <p:spPr bwMode="auto">
            <a:xfrm flipH="1">
              <a:off x="662" y="1431"/>
              <a:ext cx="31"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21"/>
            <p:cNvSpPr>
              <a:spLocks/>
            </p:cNvSpPr>
            <p:nvPr/>
          </p:nvSpPr>
          <p:spPr bwMode="auto">
            <a:xfrm>
              <a:off x="662" y="1253"/>
              <a:ext cx="31" cy="1733"/>
            </a:xfrm>
            <a:custGeom>
              <a:avLst/>
              <a:gdLst>
                <a:gd name="T0" fmla="*/ 0 w 31"/>
                <a:gd name="T1" fmla="*/ 0 h 1733"/>
                <a:gd name="T2" fmla="*/ 31 w 31"/>
                <a:gd name="T3" fmla="*/ 0 h 1733"/>
                <a:gd name="T4" fmla="*/ 31 w 31"/>
                <a:gd name="T5" fmla="*/ 5 h 1733"/>
                <a:gd name="T6" fmla="*/ 31 w 31"/>
                <a:gd name="T7" fmla="*/ 1733 h 1733"/>
                <a:gd name="T8" fmla="*/ 31 w 31"/>
                <a:gd name="T9" fmla="*/ 1733 h 1733"/>
                <a:gd name="T10" fmla="*/ 0 w 31"/>
                <a:gd name="T11" fmla="*/ 1733 h 1733"/>
              </a:gdLst>
              <a:ahLst/>
              <a:cxnLst>
                <a:cxn ang="0">
                  <a:pos x="T0" y="T1"/>
                </a:cxn>
                <a:cxn ang="0">
                  <a:pos x="T2" y="T3"/>
                </a:cxn>
                <a:cxn ang="0">
                  <a:pos x="T4" y="T5"/>
                </a:cxn>
                <a:cxn ang="0">
                  <a:pos x="T6" y="T7"/>
                </a:cxn>
                <a:cxn ang="0">
                  <a:pos x="T8" y="T9"/>
                </a:cxn>
                <a:cxn ang="0">
                  <a:pos x="T10" y="T11"/>
                </a:cxn>
              </a:cxnLst>
              <a:rect l="0" t="0" r="r" b="b"/>
              <a:pathLst>
                <a:path w="31" h="1733">
                  <a:moveTo>
                    <a:pt x="0" y="0"/>
                  </a:moveTo>
                  <a:lnTo>
                    <a:pt x="31" y="0"/>
                  </a:lnTo>
                  <a:lnTo>
                    <a:pt x="31" y="5"/>
                  </a:lnTo>
                  <a:lnTo>
                    <a:pt x="31" y="1733"/>
                  </a:lnTo>
                  <a:lnTo>
                    <a:pt x="31" y="1733"/>
                  </a:lnTo>
                  <a:lnTo>
                    <a:pt x="0" y="1733"/>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7" name="Line 23"/>
            <p:cNvSpPr>
              <a:spLocks noChangeShapeType="1"/>
            </p:cNvSpPr>
            <p:nvPr/>
          </p:nvSpPr>
          <p:spPr bwMode="auto">
            <a:xfrm>
              <a:off x="1696"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29"/>
            <p:cNvSpPr>
              <a:spLocks/>
            </p:cNvSpPr>
            <p:nvPr/>
          </p:nvSpPr>
          <p:spPr bwMode="auto">
            <a:xfrm>
              <a:off x="693" y="2986"/>
              <a:ext cx="3014" cy="27"/>
            </a:xfrm>
            <a:custGeom>
              <a:avLst/>
              <a:gdLst>
                <a:gd name="T0" fmla="*/ 3014 w 3014"/>
                <a:gd name="T1" fmla="*/ 27 h 27"/>
                <a:gd name="T2" fmla="*/ 3014 w 3014"/>
                <a:gd name="T3" fmla="*/ 0 h 27"/>
                <a:gd name="T4" fmla="*/ 3014 w 3014"/>
                <a:gd name="T5" fmla="*/ 0 h 27"/>
                <a:gd name="T6" fmla="*/ 0 w 3014"/>
                <a:gd name="T7" fmla="*/ 0 h 27"/>
                <a:gd name="T8" fmla="*/ 0 w 3014"/>
                <a:gd name="T9" fmla="*/ 0 h 27"/>
                <a:gd name="T10" fmla="*/ 0 w 3014"/>
                <a:gd name="T11" fmla="*/ 27 h 27"/>
              </a:gdLst>
              <a:ahLst/>
              <a:cxnLst>
                <a:cxn ang="0">
                  <a:pos x="T0" y="T1"/>
                </a:cxn>
                <a:cxn ang="0">
                  <a:pos x="T2" y="T3"/>
                </a:cxn>
                <a:cxn ang="0">
                  <a:pos x="T4" y="T5"/>
                </a:cxn>
                <a:cxn ang="0">
                  <a:pos x="T6" y="T7"/>
                </a:cxn>
                <a:cxn ang="0">
                  <a:pos x="T8" y="T9"/>
                </a:cxn>
                <a:cxn ang="0">
                  <a:pos x="T10" y="T11"/>
                </a:cxn>
              </a:cxnLst>
              <a:rect l="0" t="0" r="r" b="b"/>
              <a:pathLst>
                <a:path w="3014" h="27">
                  <a:moveTo>
                    <a:pt x="3014" y="27"/>
                  </a:moveTo>
                  <a:lnTo>
                    <a:pt x="3014" y="0"/>
                  </a:lnTo>
                  <a:lnTo>
                    <a:pt x="3014" y="0"/>
                  </a:lnTo>
                  <a:lnTo>
                    <a:pt x="0" y="0"/>
                  </a:lnTo>
                  <a:lnTo>
                    <a:pt x="0" y="0"/>
                  </a:lnTo>
                  <a:lnTo>
                    <a:pt x="0" y="27"/>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83" name="TextBox 82"/>
          <p:cNvSpPr txBox="1"/>
          <p:nvPr/>
        </p:nvSpPr>
        <p:spPr>
          <a:xfrm rot="16200000">
            <a:off x="-159767" y="3386127"/>
            <a:ext cx="2421722" cy="271103"/>
          </a:xfrm>
          <a:prstGeom prst="rect">
            <a:avLst/>
          </a:prstGeom>
          <a:noFill/>
        </p:spPr>
        <p:txBody>
          <a:bodyPr wrap="square" lIns="0" tIns="0" rIns="0" bIns="0" rtlCol="0">
            <a:noAutofit/>
          </a:bodyPr>
          <a:lstStyle/>
          <a:p>
            <a:pPr algn="ctr"/>
            <a:r>
              <a:rPr lang="en-GB" sz="1100" dirty="0"/>
              <a:t>Patients without an event (%)</a:t>
            </a:r>
          </a:p>
        </p:txBody>
      </p:sp>
      <p:grpSp>
        <p:nvGrpSpPr>
          <p:cNvPr id="85" name="Group 84"/>
          <p:cNvGrpSpPr/>
          <p:nvPr/>
        </p:nvGrpSpPr>
        <p:grpSpPr>
          <a:xfrm>
            <a:off x="1092768" y="2277807"/>
            <a:ext cx="270975" cy="2559237"/>
            <a:chOff x="710238" y="1881803"/>
            <a:chExt cx="270975" cy="2984109"/>
          </a:xfrm>
        </p:grpSpPr>
        <p:sp>
          <p:nvSpPr>
            <p:cNvPr id="86" name="Rectangle 93"/>
            <p:cNvSpPr>
              <a:spLocks noChangeArrowheads="1"/>
            </p:cNvSpPr>
            <p:nvPr/>
          </p:nvSpPr>
          <p:spPr bwMode="auto">
            <a:xfrm>
              <a:off x="710238" y="188180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effectLst/>
                  <a:latin typeface="Verdana" pitchFamily="34" charset="0"/>
                  <a:cs typeface="Arial" pitchFamily="34" charset="0"/>
                </a:rPr>
                <a:t>100</a:t>
              </a:r>
              <a:endParaRPr kumimoji="0" lang="en-US" altLang="en-US" sz="1400" b="1" i="0" u="none" strike="noStrike" cap="none" normalizeH="0" baseline="0" dirty="0">
                <a:ln>
                  <a:noFill/>
                </a:ln>
                <a:effectLst/>
                <a:cs typeface="Arial" pitchFamily="34" charset="0"/>
              </a:endParaRPr>
            </a:p>
          </p:txBody>
        </p:sp>
        <p:sp>
          <p:nvSpPr>
            <p:cNvPr id="87" name="Rectangle 93"/>
            <p:cNvSpPr>
              <a:spLocks noChangeArrowheads="1"/>
            </p:cNvSpPr>
            <p:nvPr/>
          </p:nvSpPr>
          <p:spPr bwMode="auto">
            <a:xfrm>
              <a:off x="710238" y="464470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lang="en-US" altLang="en-US" sz="800" b="1" dirty="0">
                  <a:latin typeface="Verdana" pitchFamily="34" charset="0"/>
                </a:rPr>
                <a:t>0</a:t>
              </a:r>
              <a:endParaRPr kumimoji="0" lang="en-US" altLang="en-US" sz="1400" b="1" i="0" u="none" strike="noStrike" cap="none" normalizeH="0" baseline="0" dirty="0">
                <a:ln>
                  <a:noFill/>
                </a:ln>
                <a:effectLst/>
              </a:endParaRPr>
            </a:p>
          </p:txBody>
        </p:sp>
        <p:sp>
          <p:nvSpPr>
            <p:cNvPr id="88" name="Rectangle 93"/>
            <p:cNvSpPr>
              <a:spLocks noChangeArrowheads="1"/>
            </p:cNvSpPr>
            <p:nvPr/>
          </p:nvSpPr>
          <p:spPr bwMode="auto">
            <a:xfrm>
              <a:off x="710238" y="2427334"/>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effectLst/>
                  <a:latin typeface="Verdana" pitchFamily="34" charset="0"/>
                  <a:cs typeface="Arial" pitchFamily="34" charset="0"/>
                </a:rPr>
                <a:t>80</a:t>
              </a:r>
              <a:endParaRPr kumimoji="0" lang="en-US" altLang="en-US" sz="1400" b="1" i="0" u="none" strike="noStrike" cap="none" normalizeH="0" baseline="0" dirty="0">
                <a:ln>
                  <a:noFill/>
                </a:ln>
                <a:effectLst/>
                <a:cs typeface="Arial" pitchFamily="34" charset="0"/>
              </a:endParaRPr>
            </a:p>
          </p:txBody>
        </p:sp>
        <p:sp>
          <p:nvSpPr>
            <p:cNvPr id="89" name="Rectangle 93"/>
            <p:cNvSpPr>
              <a:spLocks noChangeArrowheads="1"/>
            </p:cNvSpPr>
            <p:nvPr/>
          </p:nvSpPr>
          <p:spPr bwMode="auto">
            <a:xfrm>
              <a:off x="710238" y="296220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effectLst/>
                  <a:latin typeface="Verdana" pitchFamily="34" charset="0"/>
                  <a:cs typeface="Arial" pitchFamily="34" charset="0"/>
                </a:rPr>
                <a:t>60</a:t>
              </a:r>
              <a:endParaRPr kumimoji="0" lang="en-US" altLang="en-US" sz="1400" b="1" i="0" u="none" strike="noStrike" cap="none" normalizeH="0" baseline="0" dirty="0">
                <a:ln>
                  <a:noFill/>
                </a:ln>
                <a:effectLst/>
                <a:cs typeface="Arial" pitchFamily="34" charset="0"/>
              </a:endParaRPr>
            </a:p>
          </p:txBody>
        </p:sp>
        <p:sp>
          <p:nvSpPr>
            <p:cNvPr id="90" name="Rectangle 93"/>
            <p:cNvSpPr>
              <a:spLocks noChangeArrowheads="1"/>
            </p:cNvSpPr>
            <p:nvPr/>
          </p:nvSpPr>
          <p:spPr bwMode="auto">
            <a:xfrm>
              <a:off x="710238" y="354544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effectLst/>
                  <a:latin typeface="Verdana" pitchFamily="34" charset="0"/>
                  <a:cs typeface="Arial" pitchFamily="34" charset="0"/>
                </a:rPr>
                <a:t>40</a:t>
              </a:r>
              <a:endParaRPr kumimoji="0" lang="en-US" altLang="en-US" sz="1400" b="1" i="0" u="none" strike="noStrike" cap="none" normalizeH="0" baseline="0" dirty="0">
                <a:ln>
                  <a:noFill/>
                </a:ln>
                <a:effectLst/>
                <a:cs typeface="Arial" pitchFamily="34" charset="0"/>
              </a:endParaRPr>
            </a:p>
          </p:txBody>
        </p:sp>
        <p:sp>
          <p:nvSpPr>
            <p:cNvPr id="91" name="Rectangle 93"/>
            <p:cNvSpPr>
              <a:spLocks noChangeArrowheads="1"/>
            </p:cNvSpPr>
            <p:nvPr/>
          </p:nvSpPr>
          <p:spPr bwMode="auto">
            <a:xfrm>
              <a:off x="710238" y="408031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effectLst/>
                  <a:latin typeface="Verdana" pitchFamily="34" charset="0"/>
                  <a:cs typeface="Arial" pitchFamily="34" charset="0"/>
                </a:rPr>
                <a:t>20</a:t>
              </a:r>
              <a:endParaRPr kumimoji="0" lang="en-US" altLang="en-US" sz="1400" b="1" i="0" u="none" strike="noStrike" cap="none" normalizeH="0" baseline="0" dirty="0">
                <a:ln>
                  <a:noFill/>
                </a:ln>
                <a:effectLst/>
                <a:cs typeface="Arial" pitchFamily="34" charset="0"/>
              </a:endParaRPr>
            </a:p>
          </p:txBody>
        </p:sp>
      </p:grpSp>
      <p:grpSp>
        <p:nvGrpSpPr>
          <p:cNvPr id="92" name="Group 91"/>
          <p:cNvGrpSpPr/>
          <p:nvPr/>
        </p:nvGrpSpPr>
        <p:grpSpPr>
          <a:xfrm>
            <a:off x="1362243" y="4844361"/>
            <a:ext cx="3831773" cy="221205"/>
            <a:chOff x="963851" y="4848953"/>
            <a:chExt cx="5058535" cy="221205"/>
          </a:xfrm>
        </p:grpSpPr>
        <p:sp>
          <p:nvSpPr>
            <p:cNvPr id="93" name="Rectangle 93"/>
            <p:cNvSpPr>
              <a:spLocks noChangeArrowheads="1"/>
            </p:cNvSpPr>
            <p:nvPr/>
          </p:nvSpPr>
          <p:spPr bwMode="auto">
            <a:xfrm>
              <a:off x="575141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effectLst/>
                  <a:latin typeface="Verdana" pitchFamily="34" charset="0"/>
                  <a:cs typeface="Arial" pitchFamily="34" charset="0"/>
                </a:rPr>
                <a:t>3</a:t>
              </a:r>
            </a:p>
            <a:p>
              <a:pPr marL="0" marR="0" lvl="0" indent="0" algn="ctr" defTabSz="914400" rtl="0" eaLnBrk="1" fontAlgn="base" latinLnBrk="0" hangingPunct="1">
                <a:spcBef>
                  <a:spcPts val="0"/>
                </a:spcBef>
                <a:spcAft>
                  <a:spcPct val="0"/>
                </a:spcAft>
                <a:buClrTx/>
                <a:buSzTx/>
                <a:buFontTx/>
                <a:buNone/>
                <a:tabLst/>
              </a:pPr>
              <a:endParaRPr kumimoji="0" lang="en-US" altLang="en-US" sz="1400" b="1" i="0" u="none" strike="noStrike" cap="none" normalizeH="0" baseline="0" dirty="0">
                <a:ln>
                  <a:noFill/>
                </a:ln>
                <a:effectLst/>
                <a:cs typeface="Arial" pitchFamily="34" charset="0"/>
              </a:endParaRPr>
            </a:p>
          </p:txBody>
        </p:sp>
        <p:sp>
          <p:nvSpPr>
            <p:cNvPr id="94" name="Rectangle 93"/>
            <p:cNvSpPr>
              <a:spLocks noChangeArrowheads="1"/>
            </p:cNvSpPr>
            <p:nvPr/>
          </p:nvSpPr>
          <p:spPr bwMode="auto">
            <a:xfrm>
              <a:off x="96385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effectLst/>
                  <a:latin typeface="Verdana" pitchFamily="34" charset="0"/>
                  <a:cs typeface="Arial" pitchFamily="34" charset="0"/>
                </a:rPr>
                <a:t>0</a:t>
              </a:r>
              <a:endParaRPr kumimoji="0" lang="en-US" altLang="en-US" sz="1400" b="1" i="0" u="none" strike="noStrike" cap="none" normalizeH="0" baseline="0" dirty="0">
                <a:ln>
                  <a:noFill/>
                </a:ln>
                <a:effectLst/>
                <a:cs typeface="Arial" pitchFamily="34" charset="0"/>
              </a:endParaRPr>
            </a:p>
          </p:txBody>
        </p:sp>
        <p:sp>
          <p:nvSpPr>
            <p:cNvPr id="99" name="Rectangle 93"/>
            <p:cNvSpPr>
              <a:spLocks noChangeArrowheads="1"/>
            </p:cNvSpPr>
            <p:nvPr/>
          </p:nvSpPr>
          <p:spPr bwMode="auto">
            <a:xfrm>
              <a:off x="2587687"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effectLst/>
                  <a:latin typeface="Verdana" pitchFamily="34" charset="0"/>
                  <a:cs typeface="Arial" pitchFamily="34" charset="0"/>
                </a:rPr>
                <a:t>1</a:t>
              </a:r>
            </a:p>
            <a:p>
              <a:pPr marL="0" marR="0" lvl="0" indent="0" algn="ctr" defTabSz="914400" rtl="0" eaLnBrk="1" fontAlgn="base" latinLnBrk="0" hangingPunct="1">
                <a:spcBef>
                  <a:spcPts val="0"/>
                </a:spcBef>
                <a:spcAft>
                  <a:spcPct val="0"/>
                </a:spcAft>
                <a:buClrTx/>
                <a:buSzTx/>
                <a:buFontTx/>
                <a:buNone/>
                <a:tabLst/>
              </a:pPr>
              <a:endParaRPr kumimoji="0" lang="en-US" altLang="en-US" sz="1400" b="1" i="0" u="none" strike="noStrike" cap="none" normalizeH="0" baseline="0" dirty="0">
                <a:ln>
                  <a:noFill/>
                </a:ln>
                <a:effectLst/>
                <a:cs typeface="Arial" pitchFamily="34" charset="0"/>
              </a:endParaRPr>
            </a:p>
          </p:txBody>
        </p:sp>
        <p:sp>
          <p:nvSpPr>
            <p:cNvPr id="104" name="Rectangle 93"/>
            <p:cNvSpPr>
              <a:spLocks noChangeArrowheads="1"/>
            </p:cNvSpPr>
            <p:nvPr/>
          </p:nvSpPr>
          <p:spPr bwMode="auto">
            <a:xfrm>
              <a:off x="4157993"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lang="en-US" altLang="en-US" sz="800" b="1" dirty="0">
                  <a:latin typeface="Verdana" pitchFamily="34" charset="0"/>
                </a:rPr>
                <a:t>2</a:t>
              </a:r>
              <a:endParaRPr kumimoji="0" lang="en-US" altLang="en-US" sz="800" b="1" i="0" u="none" strike="noStrike" cap="none" normalizeH="0" baseline="0" dirty="0">
                <a:ln>
                  <a:noFill/>
                </a:ln>
                <a:effectLst/>
                <a:latin typeface="Verdana" pitchFamily="34" charset="0"/>
              </a:endParaRPr>
            </a:p>
            <a:p>
              <a:pPr marL="0" marR="0" lvl="0" indent="0" algn="ctr" defTabSz="914400" rtl="0" eaLnBrk="1" fontAlgn="base" latinLnBrk="0" hangingPunct="1">
                <a:spcBef>
                  <a:spcPts val="0"/>
                </a:spcBef>
                <a:spcAft>
                  <a:spcPct val="0"/>
                </a:spcAft>
                <a:buClrTx/>
                <a:buSzTx/>
                <a:buFontTx/>
                <a:buNone/>
                <a:tabLst/>
              </a:pPr>
              <a:endParaRPr kumimoji="0" lang="en-US" altLang="en-US" sz="1400" b="1" i="0" u="none" strike="noStrike" cap="none" normalizeH="0" baseline="0" dirty="0">
                <a:ln>
                  <a:noFill/>
                </a:ln>
                <a:effectLst/>
                <a:cs typeface="Arial" pitchFamily="34" charset="0"/>
              </a:endParaRPr>
            </a:p>
          </p:txBody>
        </p:sp>
      </p:grpSp>
      <p:cxnSp>
        <p:nvCxnSpPr>
          <p:cNvPr id="6" name="Straight Connector 5"/>
          <p:cNvCxnSpPr/>
          <p:nvPr/>
        </p:nvCxnSpPr>
        <p:spPr>
          <a:xfrm>
            <a:off x="1701878" y="4506117"/>
            <a:ext cx="461554"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AutoShape 3"/>
          <p:cNvSpPr>
            <a:spLocks noChangeAspect="1" noChangeArrowheads="1" noTextEdit="1"/>
          </p:cNvSpPr>
          <p:nvPr/>
        </p:nvSpPr>
        <p:spPr bwMode="auto">
          <a:xfrm>
            <a:off x="1477542" y="2369433"/>
            <a:ext cx="36163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TextBox 109"/>
          <p:cNvSpPr txBox="1"/>
          <p:nvPr/>
        </p:nvSpPr>
        <p:spPr>
          <a:xfrm>
            <a:off x="2274278" y="4435510"/>
            <a:ext cx="760012" cy="157693"/>
          </a:xfrm>
          <a:prstGeom prst="rect">
            <a:avLst/>
          </a:prstGeom>
          <a:noFill/>
        </p:spPr>
        <p:txBody>
          <a:bodyPr wrap="square" lIns="0" tIns="0" rIns="0" bIns="0" rtlCol="0">
            <a:noAutofit/>
          </a:bodyPr>
          <a:lstStyle/>
          <a:p>
            <a:r>
              <a:rPr lang="en-GB" sz="900" b="1" dirty="0">
                <a:solidFill>
                  <a:schemeClr val="tx2">
                    <a:lumMod val="50000"/>
                  </a:schemeClr>
                </a:solidFill>
              </a:rPr>
              <a:t>PLACEBO</a:t>
            </a:r>
          </a:p>
        </p:txBody>
      </p:sp>
      <p:graphicFrame>
        <p:nvGraphicFramePr>
          <p:cNvPr id="112" name="Table 111"/>
          <p:cNvGraphicFramePr>
            <a:graphicFrameLocks noGrp="1"/>
          </p:cNvGraphicFramePr>
          <p:nvPr>
            <p:extLst>
              <p:ext uri="{D42A27DB-BD31-4B8C-83A1-F6EECF244321}">
                <p14:modId xmlns:p14="http://schemas.microsoft.com/office/powerpoint/2010/main" val="811718617"/>
              </p:ext>
            </p:extLst>
          </p:nvPr>
        </p:nvGraphicFramePr>
        <p:xfrm>
          <a:off x="381528" y="5085325"/>
          <a:ext cx="4977040" cy="752583"/>
        </p:xfrm>
        <a:graphic>
          <a:graphicData uri="http://schemas.openxmlformats.org/drawingml/2006/table">
            <a:tbl>
              <a:tblPr firstRow="1" bandRow="1">
                <a:tableStyleId>{5C22544A-7EE6-4342-B048-85BDC9FD1C3A}</a:tableStyleId>
              </a:tblPr>
              <a:tblGrid>
                <a:gridCol w="890132">
                  <a:extLst>
                    <a:ext uri="{9D8B030D-6E8A-4147-A177-3AD203B41FA5}">
                      <a16:colId xmlns:a16="http://schemas.microsoft.com/office/drawing/2014/main" val="20000"/>
                    </a:ext>
                  </a:extLst>
                </a:gridCol>
                <a:gridCol w="623240">
                  <a:extLst>
                    <a:ext uri="{9D8B030D-6E8A-4147-A177-3AD203B41FA5}">
                      <a16:colId xmlns:a16="http://schemas.microsoft.com/office/drawing/2014/main" val="20001"/>
                    </a:ext>
                  </a:extLst>
                </a:gridCol>
                <a:gridCol w="577278">
                  <a:extLst>
                    <a:ext uri="{9D8B030D-6E8A-4147-A177-3AD203B41FA5}">
                      <a16:colId xmlns:a16="http://schemas.microsoft.com/office/drawing/2014/main" val="20002"/>
                    </a:ext>
                  </a:extLst>
                </a:gridCol>
                <a:gridCol w="577278">
                  <a:extLst>
                    <a:ext uri="{9D8B030D-6E8A-4147-A177-3AD203B41FA5}">
                      <a16:colId xmlns:a16="http://schemas.microsoft.com/office/drawing/2014/main" val="20003"/>
                    </a:ext>
                  </a:extLst>
                </a:gridCol>
                <a:gridCol w="577278">
                  <a:extLst>
                    <a:ext uri="{9D8B030D-6E8A-4147-A177-3AD203B41FA5}">
                      <a16:colId xmlns:a16="http://schemas.microsoft.com/office/drawing/2014/main" val="20004"/>
                    </a:ext>
                  </a:extLst>
                </a:gridCol>
                <a:gridCol w="577278">
                  <a:extLst>
                    <a:ext uri="{9D8B030D-6E8A-4147-A177-3AD203B41FA5}">
                      <a16:colId xmlns:a16="http://schemas.microsoft.com/office/drawing/2014/main" val="20005"/>
                    </a:ext>
                  </a:extLst>
                </a:gridCol>
                <a:gridCol w="577278">
                  <a:extLst>
                    <a:ext uri="{9D8B030D-6E8A-4147-A177-3AD203B41FA5}">
                      <a16:colId xmlns:a16="http://schemas.microsoft.com/office/drawing/2014/main" val="20006"/>
                    </a:ext>
                  </a:extLst>
                </a:gridCol>
                <a:gridCol w="577278">
                  <a:extLst>
                    <a:ext uri="{9D8B030D-6E8A-4147-A177-3AD203B41FA5}">
                      <a16:colId xmlns:a16="http://schemas.microsoft.com/office/drawing/2014/main" val="20007"/>
                    </a:ext>
                  </a:extLst>
                </a:gridCol>
              </a:tblGrid>
              <a:tr h="330803">
                <a:tc>
                  <a:txBody>
                    <a:bodyPr/>
                    <a:lstStyle/>
                    <a:p>
                      <a:pPr algn="l"/>
                      <a:r>
                        <a:rPr lang="en-GB" sz="800" dirty="0">
                          <a:solidFill>
                            <a:schemeClr val="tx1"/>
                          </a:solidFill>
                        </a:rPr>
                        <a:t>Patients at risk </a:t>
                      </a:r>
                    </a:p>
                  </a:txBody>
                  <a:tcPr marL="0" marR="0" marT="0" marB="0" anchor="ctr">
                    <a:lnR w="12700" cmpd="sng">
                      <a:noFill/>
                    </a:lnR>
                    <a:lnB w="38100" cmpd="sng">
                      <a:noFill/>
                    </a:lnB>
                    <a:noFill/>
                  </a:tcPr>
                </a:tc>
                <a:tc gridSpan="7">
                  <a:txBody>
                    <a:bodyPr/>
                    <a:lstStyle/>
                    <a:p>
                      <a:pPr algn="ctr"/>
                      <a:endParaRPr lang="en-GB" sz="800" dirty="0">
                        <a:solidFill>
                          <a:schemeClr val="tx1">
                            <a:lumMod val="75000"/>
                            <a:lumOff val="25000"/>
                          </a:schemeClr>
                        </a:solidFill>
                      </a:endParaRPr>
                    </a:p>
                  </a:txBody>
                  <a:tcPr marL="0" marR="0" marT="0" marB="0">
                    <a:lnL w="12700" cmpd="sng">
                      <a:noFill/>
                    </a:lnL>
                    <a:lnR w="12700" cmpd="sng">
                      <a:noFill/>
                    </a:lnR>
                    <a:lnB w="38100" cmpd="sng">
                      <a:noFill/>
                    </a:lnB>
                    <a:noFill/>
                  </a:tcPr>
                </a:tc>
                <a:tc hMerge="1">
                  <a:txBody>
                    <a:bodyPr/>
                    <a:lstStyle/>
                    <a:p>
                      <a:pPr algn="ctr"/>
                      <a:endParaRPr lang="en-GB" sz="800" dirty="0"/>
                    </a:p>
                  </a:txBody>
                  <a:tcPr marL="0" marR="0" marT="0" marB="0">
                    <a:lnL w="12700" cmpd="sng">
                      <a:noFill/>
                    </a:lnL>
                    <a:lnR w="12700" cmpd="sng">
                      <a:noFill/>
                    </a:lnR>
                    <a:lnB w="38100" cmpd="sng">
                      <a:noFill/>
                    </a:lnB>
                    <a:noFill/>
                  </a:tcPr>
                </a:tc>
                <a:tc hMerge="1">
                  <a:txBody>
                    <a:bodyPr/>
                    <a:lstStyle/>
                    <a:p>
                      <a:pPr algn="ctr"/>
                      <a:endParaRPr lang="en-GB" sz="800" dirty="0"/>
                    </a:p>
                  </a:txBody>
                  <a:tcPr marL="0" marR="0" marT="0" marB="0">
                    <a:lnL w="12700" cmpd="sng">
                      <a:noFill/>
                    </a:lnL>
                    <a:lnR w="12700" cmpd="sng">
                      <a:noFill/>
                    </a:lnR>
                    <a:lnB w="38100" cmpd="sng">
                      <a:noFill/>
                    </a:lnB>
                    <a:noFill/>
                  </a:tcPr>
                </a:tc>
                <a:tc hMerge="1">
                  <a:txBody>
                    <a:bodyPr/>
                    <a:lstStyle/>
                    <a:p>
                      <a:pPr algn="ctr"/>
                      <a:endParaRPr lang="en-GB" sz="800" dirty="0"/>
                    </a:p>
                  </a:txBody>
                  <a:tcPr marL="0" marR="0" marT="0" marB="0">
                    <a:lnL w="12700" cmpd="sng">
                      <a:noFill/>
                    </a:lnL>
                    <a:lnR w="12700" cmpd="sng">
                      <a:noFill/>
                    </a:lnR>
                    <a:lnB w="38100" cmpd="sng">
                      <a:noFill/>
                    </a:lnB>
                    <a:noFill/>
                  </a:tcPr>
                </a:tc>
                <a:tc hMerge="1">
                  <a:txBody>
                    <a:bodyPr/>
                    <a:lstStyle/>
                    <a:p>
                      <a:pPr algn="ctr"/>
                      <a:endParaRPr lang="en-GB" sz="800" dirty="0"/>
                    </a:p>
                  </a:txBody>
                  <a:tcPr marL="0" marR="0" marT="0" marB="0">
                    <a:lnL w="12700" cmpd="sng">
                      <a:noFill/>
                    </a:lnL>
                    <a:lnR w="12700" cmpd="sng">
                      <a:noFill/>
                    </a:lnR>
                    <a:lnB w="38100" cmpd="sng">
                      <a:noFill/>
                    </a:lnB>
                    <a:noFill/>
                  </a:tcPr>
                </a:tc>
                <a:tc hMerge="1">
                  <a:txBody>
                    <a:bodyPr/>
                    <a:lstStyle/>
                    <a:p>
                      <a:pPr algn="ctr"/>
                      <a:endParaRPr lang="en-GB" sz="800" dirty="0"/>
                    </a:p>
                  </a:txBody>
                  <a:tcPr marL="0" marR="0" marT="0" marB="0">
                    <a:lnL w="12700" cmpd="sng">
                      <a:noFill/>
                    </a:lnL>
                    <a:lnR w="12700" cmpd="sng">
                      <a:noFill/>
                    </a:lnR>
                    <a:lnB w="38100" cmpd="sng">
                      <a:noFill/>
                    </a:lnB>
                    <a:noFill/>
                  </a:tcPr>
                </a:tc>
                <a:tc hMerge="1">
                  <a:txBody>
                    <a:bodyPr/>
                    <a:lstStyle/>
                    <a:p>
                      <a:pPr algn="ctr"/>
                      <a:endParaRPr lang="en-GB" sz="800" dirty="0"/>
                    </a:p>
                  </a:txBody>
                  <a:tcPr marL="0" marR="0" marT="0" marB="0">
                    <a:lnL w="12700" cmpd="sng">
                      <a:noFill/>
                    </a:lnL>
                    <a:lnR w="12700" cmpd="sng">
                      <a:noFill/>
                    </a:lnR>
                    <a:lnB w="38100" cmpd="sng">
                      <a:noFill/>
                    </a:lnB>
                    <a:noFill/>
                  </a:tcPr>
                </a:tc>
                <a:extLst>
                  <a:ext uri="{0D108BD9-81ED-4DB2-BD59-A6C34878D82A}">
                    <a16:rowId xmlns:a16="http://schemas.microsoft.com/office/drawing/2014/main" val="10000"/>
                  </a:ext>
                </a:extLst>
              </a:tr>
              <a:tr h="201304">
                <a:tc>
                  <a:txBody>
                    <a:bodyPr/>
                    <a:lstStyle/>
                    <a:p>
                      <a:pPr algn="l"/>
                      <a:r>
                        <a:rPr lang="en-GB" sz="800" b="1" dirty="0">
                          <a:solidFill>
                            <a:schemeClr val="tx2">
                              <a:lumMod val="50000"/>
                            </a:schemeClr>
                          </a:solidFill>
                        </a:rPr>
                        <a:t>Placebo</a:t>
                      </a:r>
                    </a:p>
                  </a:txBody>
                  <a:tcPr marL="0" marR="0" marT="0" marB="0" anchor="ctr">
                    <a:lnR w="12700" cmpd="sng">
                      <a:noFill/>
                    </a:lnR>
                    <a:lnT w="38100" cmpd="sng">
                      <a:noFill/>
                    </a:lnT>
                    <a:lnB w="12700" cmpd="sng">
                      <a:noFill/>
                    </a:lnB>
                    <a:noFill/>
                  </a:tcPr>
                </a:tc>
                <a:tc>
                  <a:txBody>
                    <a:bodyPr/>
                    <a:lstStyle/>
                    <a:p>
                      <a:pPr algn="ctr"/>
                      <a:r>
                        <a:rPr lang="en-GB" sz="800" b="1" dirty="0">
                          <a:solidFill>
                            <a:schemeClr val="tx2">
                              <a:lumMod val="50000"/>
                            </a:schemeClr>
                          </a:solidFill>
                        </a:rPr>
                        <a:t>154</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122</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106</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90</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80</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40</a:t>
                      </a:r>
                    </a:p>
                  </a:txBody>
                  <a:tcPr marL="0" marR="0" marT="0" marB="0" anchor="ctr">
                    <a:lnL w="12700" cmpd="sng">
                      <a:noFill/>
                    </a:lnL>
                    <a:lnR w="12700" cmpd="sng">
                      <a:noFill/>
                    </a:lnR>
                    <a:lnT w="38100" cmpd="sng">
                      <a:noFill/>
                    </a:lnT>
                    <a:lnB w="12700" cmpd="sng">
                      <a:noFill/>
                    </a:lnB>
                    <a:noFill/>
                  </a:tcPr>
                </a:tc>
                <a:tc>
                  <a:txBody>
                    <a:bodyPr/>
                    <a:lstStyle/>
                    <a:p>
                      <a:pPr algn="ctr"/>
                      <a:r>
                        <a:rPr lang="en-GB" sz="800" b="1" dirty="0">
                          <a:solidFill>
                            <a:schemeClr val="tx2">
                              <a:lumMod val="50000"/>
                            </a:schemeClr>
                          </a:solidFill>
                        </a:rPr>
                        <a:t>10</a:t>
                      </a:r>
                    </a:p>
                  </a:txBody>
                  <a:tcPr marL="0" marR="0" marT="0" marB="0" anchor="ctr">
                    <a:lnL w="12700" cmpd="sng">
                      <a:noFill/>
                    </a:lnL>
                    <a:lnR w="12700" cmpd="sng">
                      <a:noFill/>
                    </a:lnR>
                    <a:lnT w="38100" cmpd="sng">
                      <a:noFill/>
                    </a:lnT>
                    <a:lnB w="12700" cmpd="sng">
                      <a:noFill/>
                    </a:lnB>
                    <a:noFill/>
                  </a:tcPr>
                </a:tc>
                <a:extLst>
                  <a:ext uri="{0D108BD9-81ED-4DB2-BD59-A6C34878D82A}">
                    <a16:rowId xmlns:a16="http://schemas.microsoft.com/office/drawing/2014/main" val="10001"/>
                  </a:ext>
                </a:extLst>
              </a:tr>
              <a:tr h="2204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800" b="1" dirty="0">
                          <a:solidFill>
                            <a:schemeClr val="tx1">
                              <a:lumMod val="75000"/>
                              <a:lumOff val="25000"/>
                            </a:schemeClr>
                          </a:solidFill>
                        </a:rPr>
                        <a:t>MACITENTAN</a:t>
                      </a:r>
                      <a:endParaRPr lang="en-GB" sz="800" b="1" baseline="30000" dirty="0">
                        <a:solidFill>
                          <a:schemeClr val="tx1">
                            <a:lumMod val="75000"/>
                            <a:lumOff val="25000"/>
                          </a:schemeClr>
                        </a:solidFill>
                      </a:endParaRPr>
                    </a:p>
                  </a:txBody>
                  <a:tcPr marL="0" marR="0" marT="0" marB="0" anchor="ctr">
                    <a:lnR w="12700" cmpd="sng">
                      <a:noFill/>
                    </a:lnR>
                    <a:lnT w="12700" cmpd="sng">
                      <a:noFill/>
                    </a:lnT>
                    <a:noFill/>
                  </a:tcPr>
                </a:tc>
                <a:tc>
                  <a:txBody>
                    <a:bodyPr/>
                    <a:lstStyle/>
                    <a:p>
                      <a:pPr algn="ctr"/>
                      <a:r>
                        <a:rPr lang="en-GB" sz="800" b="1" dirty="0">
                          <a:solidFill>
                            <a:schemeClr val="tx1">
                              <a:lumMod val="75000"/>
                              <a:lumOff val="25000"/>
                            </a:schemeClr>
                          </a:solidFill>
                        </a:rPr>
                        <a:t>154</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1">
                              <a:lumMod val="75000"/>
                              <a:lumOff val="25000"/>
                            </a:schemeClr>
                          </a:solidFill>
                        </a:rPr>
                        <a:t>134</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1">
                              <a:lumMod val="75000"/>
                              <a:lumOff val="25000"/>
                            </a:schemeClr>
                          </a:solidFill>
                        </a:rPr>
                        <a:t>119</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1">
                              <a:lumMod val="75000"/>
                              <a:lumOff val="25000"/>
                            </a:schemeClr>
                          </a:solidFill>
                        </a:rPr>
                        <a:t>107</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1">
                              <a:lumMod val="75000"/>
                              <a:lumOff val="25000"/>
                            </a:schemeClr>
                          </a:solidFill>
                        </a:rPr>
                        <a:t>97</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1">
                              <a:lumMod val="75000"/>
                              <a:lumOff val="25000"/>
                            </a:schemeClr>
                          </a:solidFill>
                        </a:rPr>
                        <a:t>53</a:t>
                      </a:r>
                    </a:p>
                  </a:txBody>
                  <a:tcPr marL="0" marR="0" marT="0" marB="0" anchor="ctr">
                    <a:lnL w="12700" cmpd="sng">
                      <a:noFill/>
                    </a:lnL>
                    <a:lnR w="12700" cmpd="sng">
                      <a:noFill/>
                    </a:lnR>
                    <a:lnT w="12700" cmpd="sng">
                      <a:noFill/>
                    </a:lnT>
                    <a:noFill/>
                  </a:tcPr>
                </a:tc>
                <a:tc>
                  <a:txBody>
                    <a:bodyPr/>
                    <a:lstStyle/>
                    <a:p>
                      <a:pPr algn="ctr"/>
                      <a:r>
                        <a:rPr lang="en-GB" sz="800" b="1" dirty="0">
                          <a:solidFill>
                            <a:schemeClr val="tx1">
                              <a:lumMod val="75000"/>
                              <a:lumOff val="25000"/>
                            </a:schemeClr>
                          </a:solidFill>
                        </a:rPr>
                        <a:t>24</a:t>
                      </a:r>
                    </a:p>
                  </a:txBody>
                  <a:tcPr marL="0" marR="0" marT="0" marB="0" anchor="ctr">
                    <a:lnL w="12700" cmpd="sng">
                      <a:noFill/>
                    </a:lnL>
                    <a:lnR w="12700" cmpd="sng">
                      <a:noFill/>
                    </a:lnR>
                    <a:lnT w="12700" cmpd="sng">
                      <a:noFill/>
                    </a:lnT>
                    <a:noFill/>
                  </a:tcPr>
                </a:tc>
                <a:extLst>
                  <a:ext uri="{0D108BD9-81ED-4DB2-BD59-A6C34878D82A}">
                    <a16:rowId xmlns:a16="http://schemas.microsoft.com/office/drawing/2014/main" val="10002"/>
                  </a:ext>
                </a:extLst>
              </a:tr>
            </a:tbl>
          </a:graphicData>
        </a:graphic>
      </p:graphicFrame>
      <p:sp>
        <p:nvSpPr>
          <p:cNvPr id="84" name="Rectangle 123"/>
          <p:cNvSpPr>
            <a:spLocks noChangeArrowheads="1"/>
          </p:cNvSpPr>
          <p:nvPr/>
        </p:nvSpPr>
        <p:spPr bwMode="auto">
          <a:xfrm>
            <a:off x="1472128" y="4921826"/>
            <a:ext cx="3640184" cy="34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7200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ts val="200"/>
              </a:spcAft>
              <a:buClrTx/>
              <a:buSzTx/>
              <a:buFontTx/>
              <a:buNone/>
              <a:tabLst/>
            </a:pPr>
            <a:r>
              <a:rPr kumimoji="0" lang="en-US" altLang="en-US" sz="900" b="1" i="0" u="none" strike="noStrike" cap="none" normalizeH="0" baseline="0" dirty="0">
                <a:ln>
                  <a:noFill/>
                </a:ln>
                <a:effectLst/>
                <a:latin typeface="+mn-lt"/>
              </a:rPr>
              <a:t>Time (years)</a:t>
            </a:r>
          </a:p>
        </p:txBody>
      </p:sp>
      <p:grpSp>
        <p:nvGrpSpPr>
          <p:cNvPr id="100" name="Group 4"/>
          <p:cNvGrpSpPr>
            <a:grpSpLocks noChangeAspect="1"/>
          </p:cNvGrpSpPr>
          <p:nvPr/>
        </p:nvGrpSpPr>
        <p:grpSpPr bwMode="auto">
          <a:xfrm>
            <a:off x="7106903" y="2372517"/>
            <a:ext cx="3631474" cy="2394857"/>
            <a:chOff x="662" y="1253"/>
            <a:chExt cx="3045" cy="1760"/>
          </a:xfrm>
        </p:grpSpPr>
        <p:sp>
          <p:nvSpPr>
            <p:cNvPr id="101" name="Line 5"/>
            <p:cNvSpPr>
              <a:spLocks noChangeShapeType="1"/>
            </p:cNvSpPr>
            <p:nvPr/>
          </p:nvSpPr>
          <p:spPr bwMode="auto">
            <a:xfrm flipH="1">
              <a:off x="666" y="2640"/>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3" name="Line 6"/>
            <p:cNvSpPr>
              <a:spLocks noChangeShapeType="1"/>
            </p:cNvSpPr>
            <p:nvPr/>
          </p:nvSpPr>
          <p:spPr bwMode="auto">
            <a:xfrm flipH="1">
              <a:off x="666" y="2475"/>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5" name="Line 7"/>
            <p:cNvSpPr>
              <a:spLocks noChangeShapeType="1"/>
            </p:cNvSpPr>
            <p:nvPr/>
          </p:nvSpPr>
          <p:spPr bwMode="auto">
            <a:xfrm flipH="1">
              <a:off x="666" y="2302"/>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6" name="Line 8"/>
            <p:cNvSpPr>
              <a:spLocks noChangeShapeType="1"/>
            </p:cNvSpPr>
            <p:nvPr/>
          </p:nvSpPr>
          <p:spPr bwMode="auto">
            <a:xfrm flipH="1">
              <a:off x="666" y="2129"/>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8" name="Line 9"/>
            <p:cNvSpPr>
              <a:spLocks noChangeShapeType="1"/>
            </p:cNvSpPr>
            <p:nvPr/>
          </p:nvSpPr>
          <p:spPr bwMode="auto">
            <a:xfrm flipH="1">
              <a:off x="662" y="1782"/>
              <a:ext cx="31"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Line 10"/>
            <p:cNvSpPr>
              <a:spLocks noChangeShapeType="1"/>
            </p:cNvSpPr>
            <p:nvPr/>
          </p:nvSpPr>
          <p:spPr bwMode="auto">
            <a:xfrm flipH="1">
              <a:off x="666" y="1942"/>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4" name="Line 11"/>
            <p:cNvSpPr>
              <a:spLocks noChangeShapeType="1"/>
            </p:cNvSpPr>
            <p:nvPr/>
          </p:nvSpPr>
          <p:spPr bwMode="auto">
            <a:xfrm flipH="1">
              <a:off x="666" y="2817"/>
              <a:ext cx="27"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5" name="Line 12"/>
            <p:cNvSpPr>
              <a:spLocks noChangeShapeType="1"/>
            </p:cNvSpPr>
            <p:nvPr/>
          </p:nvSpPr>
          <p:spPr bwMode="auto">
            <a:xfrm>
              <a:off x="897"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6" name="Line 13"/>
            <p:cNvSpPr>
              <a:spLocks noChangeShapeType="1"/>
            </p:cNvSpPr>
            <p:nvPr/>
          </p:nvSpPr>
          <p:spPr bwMode="auto">
            <a:xfrm>
              <a:off x="1092"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7" name="Line 14"/>
            <p:cNvSpPr>
              <a:spLocks noChangeShapeType="1"/>
            </p:cNvSpPr>
            <p:nvPr/>
          </p:nvSpPr>
          <p:spPr bwMode="auto">
            <a:xfrm>
              <a:off x="1496"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8" name="Line 15"/>
            <p:cNvSpPr>
              <a:spLocks noChangeShapeType="1"/>
            </p:cNvSpPr>
            <p:nvPr/>
          </p:nvSpPr>
          <p:spPr bwMode="auto">
            <a:xfrm>
              <a:off x="1900"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9" name="Line 16"/>
            <p:cNvSpPr>
              <a:spLocks noChangeShapeType="1"/>
            </p:cNvSpPr>
            <p:nvPr/>
          </p:nvSpPr>
          <p:spPr bwMode="auto">
            <a:xfrm>
              <a:off x="2104"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0" name="Line 17"/>
            <p:cNvSpPr>
              <a:spLocks noChangeShapeType="1"/>
            </p:cNvSpPr>
            <p:nvPr/>
          </p:nvSpPr>
          <p:spPr bwMode="auto">
            <a:xfrm>
              <a:off x="2499"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1" name="Line 18"/>
            <p:cNvSpPr>
              <a:spLocks noChangeShapeType="1"/>
            </p:cNvSpPr>
            <p:nvPr/>
          </p:nvSpPr>
          <p:spPr bwMode="auto">
            <a:xfrm>
              <a:off x="2712"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2" name="Line 19"/>
            <p:cNvSpPr>
              <a:spLocks noChangeShapeType="1"/>
            </p:cNvSpPr>
            <p:nvPr/>
          </p:nvSpPr>
          <p:spPr bwMode="auto">
            <a:xfrm flipH="1">
              <a:off x="662" y="1600"/>
              <a:ext cx="31"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3" name="Line 20"/>
            <p:cNvSpPr>
              <a:spLocks noChangeShapeType="1"/>
            </p:cNvSpPr>
            <p:nvPr/>
          </p:nvSpPr>
          <p:spPr bwMode="auto">
            <a:xfrm flipH="1">
              <a:off x="662" y="1431"/>
              <a:ext cx="31"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4" name="Freeform 21"/>
            <p:cNvSpPr>
              <a:spLocks/>
            </p:cNvSpPr>
            <p:nvPr/>
          </p:nvSpPr>
          <p:spPr bwMode="auto">
            <a:xfrm>
              <a:off x="662" y="1253"/>
              <a:ext cx="31" cy="1733"/>
            </a:xfrm>
            <a:custGeom>
              <a:avLst/>
              <a:gdLst>
                <a:gd name="T0" fmla="*/ 0 w 31"/>
                <a:gd name="T1" fmla="*/ 0 h 1733"/>
                <a:gd name="T2" fmla="*/ 31 w 31"/>
                <a:gd name="T3" fmla="*/ 0 h 1733"/>
                <a:gd name="T4" fmla="*/ 31 w 31"/>
                <a:gd name="T5" fmla="*/ 5 h 1733"/>
                <a:gd name="T6" fmla="*/ 31 w 31"/>
                <a:gd name="T7" fmla="*/ 1733 h 1733"/>
                <a:gd name="T8" fmla="*/ 31 w 31"/>
                <a:gd name="T9" fmla="*/ 1733 h 1733"/>
                <a:gd name="T10" fmla="*/ 0 w 31"/>
                <a:gd name="T11" fmla="*/ 1733 h 1733"/>
              </a:gdLst>
              <a:ahLst/>
              <a:cxnLst>
                <a:cxn ang="0">
                  <a:pos x="T0" y="T1"/>
                </a:cxn>
                <a:cxn ang="0">
                  <a:pos x="T2" y="T3"/>
                </a:cxn>
                <a:cxn ang="0">
                  <a:pos x="T4" y="T5"/>
                </a:cxn>
                <a:cxn ang="0">
                  <a:pos x="T6" y="T7"/>
                </a:cxn>
                <a:cxn ang="0">
                  <a:pos x="T8" y="T9"/>
                </a:cxn>
                <a:cxn ang="0">
                  <a:pos x="T10" y="T11"/>
                </a:cxn>
              </a:cxnLst>
              <a:rect l="0" t="0" r="r" b="b"/>
              <a:pathLst>
                <a:path w="31" h="1733">
                  <a:moveTo>
                    <a:pt x="0" y="0"/>
                  </a:moveTo>
                  <a:lnTo>
                    <a:pt x="31" y="0"/>
                  </a:lnTo>
                  <a:lnTo>
                    <a:pt x="31" y="5"/>
                  </a:lnTo>
                  <a:lnTo>
                    <a:pt x="31" y="1733"/>
                  </a:lnTo>
                  <a:lnTo>
                    <a:pt x="31" y="1733"/>
                  </a:lnTo>
                  <a:lnTo>
                    <a:pt x="0" y="1733"/>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5" name="Line 22"/>
            <p:cNvSpPr>
              <a:spLocks noChangeShapeType="1"/>
            </p:cNvSpPr>
            <p:nvPr/>
          </p:nvSpPr>
          <p:spPr bwMode="auto">
            <a:xfrm>
              <a:off x="1296"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6" name="Line 23"/>
            <p:cNvSpPr>
              <a:spLocks noChangeShapeType="1"/>
            </p:cNvSpPr>
            <p:nvPr/>
          </p:nvSpPr>
          <p:spPr bwMode="auto">
            <a:xfrm>
              <a:off x="1696"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7" name="Line 24"/>
            <p:cNvSpPr>
              <a:spLocks noChangeShapeType="1"/>
            </p:cNvSpPr>
            <p:nvPr/>
          </p:nvSpPr>
          <p:spPr bwMode="auto">
            <a:xfrm>
              <a:off x="2300"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8" name="Line 25"/>
            <p:cNvSpPr>
              <a:spLocks noChangeShapeType="1"/>
            </p:cNvSpPr>
            <p:nvPr/>
          </p:nvSpPr>
          <p:spPr bwMode="auto">
            <a:xfrm>
              <a:off x="2912"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9" name="Line 26"/>
            <p:cNvSpPr>
              <a:spLocks noChangeShapeType="1"/>
            </p:cNvSpPr>
            <p:nvPr/>
          </p:nvSpPr>
          <p:spPr bwMode="auto">
            <a:xfrm>
              <a:off x="3116"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0" name="Line 27"/>
            <p:cNvSpPr>
              <a:spLocks noChangeShapeType="1"/>
            </p:cNvSpPr>
            <p:nvPr/>
          </p:nvSpPr>
          <p:spPr bwMode="auto">
            <a:xfrm>
              <a:off x="3312"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1" name="Line 28"/>
            <p:cNvSpPr>
              <a:spLocks noChangeShapeType="1"/>
            </p:cNvSpPr>
            <p:nvPr/>
          </p:nvSpPr>
          <p:spPr bwMode="auto">
            <a:xfrm>
              <a:off x="3511" y="2986"/>
              <a:ext cx="0" cy="27"/>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2" name="Freeform 29"/>
            <p:cNvSpPr>
              <a:spLocks/>
            </p:cNvSpPr>
            <p:nvPr/>
          </p:nvSpPr>
          <p:spPr bwMode="auto">
            <a:xfrm>
              <a:off x="693" y="2986"/>
              <a:ext cx="3014" cy="27"/>
            </a:xfrm>
            <a:custGeom>
              <a:avLst/>
              <a:gdLst>
                <a:gd name="T0" fmla="*/ 3014 w 3014"/>
                <a:gd name="T1" fmla="*/ 27 h 27"/>
                <a:gd name="T2" fmla="*/ 3014 w 3014"/>
                <a:gd name="T3" fmla="*/ 0 h 27"/>
                <a:gd name="T4" fmla="*/ 3014 w 3014"/>
                <a:gd name="T5" fmla="*/ 0 h 27"/>
                <a:gd name="T6" fmla="*/ 0 w 3014"/>
                <a:gd name="T7" fmla="*/ 0 h 27"/>
                <a:gd name="T8" fmla="*/ 0 w 3014"/>
                <a:gd name="T9" fmla="*/ 0 h 27"/>
                <a:gd name="T10" fmla="*/ 0 w 3014"/>
                <a:gd name="T11" fmla="*/ 27 h 27"/>
              </a:gdLst>
              <a:ahLst/>
              <a:cxnLst>
                <a:cxn ang="0">
                  <a:pos x="T0" y="T1"/>
                </a:cxn>
                <a:cxn ang="0">
                  <a:pos x="T2" y="T3"/>
                </a:cxn>
                <a:cxn ang="0">
                  <a:pos x="T4" y="T5"/>
                </a:cxn>
                <a:cxn ang="0">
                  <a:pos x="T6" y="T7"/>
                </a:cxn>
                <a:cxn ang="0">
                  <a:pos x="T8" y="T9"/>
                </a:cxn>
                <a:cxn ang="0">
                  <a:pos x="T10" y="T11"/>
                </a:cxn>
              </a:cxnLst>
              <a:rect l="0" t="0" r="r" b="b"/>
              <a:pathLst>
                <a:path w="3014" h="27">
                  <a:moveTo>
                    <a:pt x="3014" y="27"/>
                  </a:moveTo>
                  <a:lnTo>
                    <a:pt x="3014" y="0"/>
                  </a:lnTo>
                  <a:lnTo>
                    <a:pt x="3014" y="0"/>
                  </a:lnTo>
                  <a:lnTo>
                    <a:pt x="0" y="0"/>
                  </a:lnTo>
                  <a:lnTo>
                    <a:pt x="0" y="0"/>
                  </a:lnTo>
                  <a:lnTo>
                    <a:pt x="0" y="27"/>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33" name="TextBox 132"/>
          <p:cNvSpPr txBox="1"/>
          <p:nvPr/>
        </p:nvSpPr>
        <p:spPr>
          <a:xfrm rot="16200000">
            <a:off x="5506514" y="3386127"/>
            <a:ext cx="2421722" cy="271103"/>
          </a:xfrm>
          <a:prstGeom prst="rect">
            <a:avLst/>
          </a:prstGeom>
          <a:noFill/>
        </p:spPr>
        <p:txBody>
          <a:bodyPr wrap="square" lIns="0" tIns="0" rIns="0" bIns="0" rtlCol="0">
            <a:noAutofit/>
          </a:bodyPr>
          <a:lstStyle/>
          <a:p>
            <a:pPr algn="ctr"/>
            <a:r>
              <a:rPr lang="en-GB" sz="1100" dirty="0">
                <a:solidFill>
                  <a:schemeClr val="tx1">
                    <a:lumMod val="75000"/>
                    <a:lumOff val="25000"/>
                  </a:schemeClr>
                </a:solidFill>
              </a:rPr>
              <a:t>Patients without an event (%)</a:t>
            </a:r>
          </a:p>
        </p:txBody>
      </p:sp>
      <p:grpSp>
        <p:nvGrpSpPr>
          <p:cNvPr id="134" name="Group 133"/>
          <p:cNvGrpSpPr/>
          <p:nvPr/>
        </p:nvGrpSpPr>
        <p:grpSpPr>
          <a:xfrm>
            <a:off x="6759049" y="2277807"/>
            <a:ext cx="270975" cy="2559237"/>
            <a:chOff x="710238" y="1881803"/>
            <a:chExt cx="270975" cy="2984109"/>
          </a:xfrm>
        </p:grpSpPr>
        <p:sp>
          <p:nvSpPr>
            <p:cNvPr id="135" name="Rectangle 93"/>
            <p:cNvSpPr>
              <a:spLocks noChangeArrowheads="1"/>
            </p:cNvSpPr>
            <p:nvPr/>
          </p:nvSpPr>
          <p:spPr bwMode="auto">
            <a:xfrm>
              <a:off x="710238" y="188180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100</a:t>
              </a: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sp>
          <p:nvSpPr>
            <p:cNvPr id="136" name="Rectangle 93"/>
            <p:cNvSpPr>
              <a:spLocks noChangeArrowheads="1"/>
            </p:cNvSpPr>
            <p:nvPr/>
          </p:nvSpPr>
          <p:spPr bwMode="auto">
            <a:xfrm>
              <a:off x="710238" y="464470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lang="en-US" altLang="en-US" sz="800" b="1" dirty="0">
                  <a:solidFill>
                    <a:schemeClr val="tx2">
                      <a:lumMod val="50000"/>
                    </a:schemeClr>
                  </a:solidFill>
                  <a:latin typeface="Verdana" pitchFamily="34" charset="0"/>
                </a:rPr>
                <a:t>0</a:t>
              </a:r>
              <a:endParaRPr kumimoji="0" lang="en-US" altLang="en-US" sz="1400" b="1" i="0" u="none" strike="noStrike" cap="none" normalizeH="0" baseline="0" dirty="0">
                <a:ln>
                  <a:noFill/>
                </a:ln>
                <a:solidFill>
                  <a:schemeClr val="tx2">
                    <a:lumMod val="50000"/>
                  </a:schemeClr>
                </a:solidFill>
                <a:effectLst/>
              </a:endParaRPr>
            </a:p>
          </p:txBody>
        </p:sp>
        <p:sp>
          <p:nvSpPr>
            <p:cNvPr id="137" name="Rectangle 93"/>
            <p:cNvSpPr>
              <a:spLocks noChangeArrowheads="1"/>
            </p:cNvSpPr>
            <p:nvPr/>
          </p:nvSpPr>
          <p:spPr bwMode="auto">
            <a:xfrm>
              <a:off x="710238" y="2427334"/>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80</a:t>
              </a: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sp>
          <p:nvSpPr>
            <p:cNvPr id="138" name="Rectangle 93"/>
            <p:cNvSpPr>
              <a:spLocks noChangeArrowheads="1"/>
            </p:cNvSpPr>
            <p:nvPr/>
          </p:nvSpPr>
          <p:spPr bwMode="auto">
            <a:xfrm>
              <a:off x="710238" y="296220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60</a:t>
              </a: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sp>
          <p:nvSpPr>
            <p:cNvPr id="139" name="Rectangle 93"/>
            <p:cNvSpPr>
              <a:spLocks noChangeArrowheads="1"/>
            </p:cNvSpPr>
            <p:nvPr/>
          </p:nvSpPr>
          <p:spPr bwMode="auto">
            <a:xfrm>
              <a:off x="710238" y="354544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40</a:t>
              </a: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sp>
          <p:nvSpPr>
            <p:cNvPr id="140" name="Rectangle 93"/>
            <p:cNvSpPr>
              <a:spLocks noChangeArrowheads="1"/>
            </p:cNvSpPr>
            <p:nvPr/>
          </p:nvSpPr>
          <p:spPr bwMode="auto">
            <a:xfrm>
              <a:off x="710238" y="408031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20</a:t>
              </a: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grpSp>
      <p:grpSp>
        <p:nvGrpSpPr>
          <p:cNvPr id="141" name="Group 140"/>
          <p:cNvGrpSpPr/>
          <p:nvPr/>
        </p:nvGrpSpPr>
        <p:grpSpPr>
          <a:xfrm>
            <a:off x="7028524" y="4844361"/>
            <a:ext cx="3831773" cy="221205"/>
            <a:chOff x="963851" y="4848953"/>
            <a:chExt cx="5058535" cy="221205"/>
          </a:xfrm>
        </p:grpSpPr>
        <p:sp>
          <p:nvSpPr>
            <p:cNvPr id="142" name="Rectangle 93"/>
            <p:cNvSpPr>
              <a:spLocks noChangeArrowheads="1"/>
            </p:cNvSpPr>
            <p:nvPr/>
          </p:nvSpPr>
          <p:spPr bwMode="auto">
            <a:xfrm>
              <a:off x="575141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5</a:t>
              </a:r>
            </a:p>
            <a:p>
              <a:pPr marL="0" marR="0" lvl="0" indent="0" algn="ctr" defTabSz="914400" rtl="0" eaLnBrk="1" fontAlgn="base" latinLnBrk="0" hangingPunct="1">
                <a:spcBef>
                  <a:spcPts val="0"/>
                </a:spcBef>
                <a:spcAft>
                  <a:spcPct val="0"/>
                </a:spcAft>
                <a:buClrTx/>
                <a:buSzTx/>
                <a:buFontTx/>
                <a:buNone/>
                <a:tabLst/>
              </a:pP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sp>
          <p:nvSpPr>
            <p:cNvPr id="143" name="Rectangle 142"/>
            <p:cNvSpPr>
              <a:spLocks noChangeArrowheads="1"/>
            </p:cNvSpPr>
            <p:nvPr/>
          </p:nvSpPr>
          <p:spPr bwMode="auto">
            <a:xfrm>
              <a:off x="96385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0</a:t>
              </a: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sp>
          <p:nvSpPr>
            <p:cNvPr id="144" name="Rectangle 93"/>
            <p:cNvSpPr>
              <a:spLocks noChangeArrowheads="1"/>
            </p:cNvSpPr>
            <p:nvPr/>
          </p:nvSpPr>
          <p:spPr bwMode="auto">
            <a:xfrm>
              <a:off x="2892109"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2</a:t>
              </a:r>
            </a:p>
            <a:p>
              <a:pPr marL="0" marR="0" lvl="0" indent="0" algn="ctr" defTabSz="914400" rtl="0" eaLnBrk="1" fontAlgn="base" latinLnBrk="0" hangingPunct="1">
                <a:spcBef>
                  <a:spcPts val="0"/>
                </a:spcBef>
                <a:spcAft>
                  <a:spcPct val="0"/>
                </a:spcAft>
                <a:buClrTx/>
                <a:buSzTx/>
                <a:buFontTx/>
                <a:buNone/>
                <a:tabLst/>
              </a:pP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sp>
          <p:nvSpPr>
            <p:cNvPr id="145" name="Rectangle 93"/>
            <p:cNvSpPr>
              <a:spLocks noChangeArrowheads="1"/>
            </p:cNvSpPr>
            <p:nvPr/>
          </p:nvSpPr>
          <p:spPr bwMode="auto">
            <a:xfrm>
              <a:off x="383459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3</a:t>
              </a:r>
            </a:p>
            <a:p>
              <a:pPr marL="0" marR="0" lvl="0" indent="0" algn="ctr" defTabSz="914400" rtl="0" eaLnBrk="1" fontAlgn="base" latinLnBrk="0" hangingPunct="1">
                <a:spcBef>
                  <a:spcPts val="0"/>
                </a:spcBef>
                <a:spcAft>
                  <a:spcPct val="0"/>
                </a:spcAft>
                <a:buClrTx/>
                <a:buSzTx/>
                <a:buFontTx/>
                <a:buNone/>
                <a:tabLst/>
              </a:pP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sp>
          <p:nvSpPr>
            <p:cNvPr id="146" name="Rectangle 93"/>
            <p:cNvSpPr>
              <a:spLocks noChangeArrowheads="1"/>
            </p:cNvSpPr>
            <p:nvPr/>
          </p:nvSpPr>
          <p:spPr bwMode="auto">
            <a:xfrm>
              <a:off x="481931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4</a:t>
              </a:r>
            </a:p>
            <a:p>
              <a:pPr marL="0" marR="0" lvl="0" indent="0" algn="ctr" defTabSz="914400" rtl="0" eaLnBrk="1" fontAlgn="base" latinLnBrk="0" hangingPunct="1">
                <a:spcBef>
                  <a:spcPts val="0"/>
                </a:spcBef>
                <a:spcAft>
                  <a:spcPct val="0"/>
                </a:spcAft>
                <a:buClrTx/>
                <a:buSzTx/>
                <a:buFontTx/>
                <a:buNone/>
                <a:tabLst/>
              </a:pP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sp>
          <p:nvSpPr>
            <p:cNvPr id="147" name="Rectangle 93"/>
            <p:cNvSpPr>
              <a:spLocks noChangeArrowheads="1"/>
            </p:cNvSpPr>
            <p:nvPr/>
          </p:nvSpPr>
          <p:spPr bwMode="auto">
            <a:xfrm>
              <a:off x="1922152"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800" b="1" i="0" u="none" strike="noStrike" cap="none" normalizeH="0" baseline="0" dirty="0">
                  <a:ln>
                    <a:noFill/>
                  </a:ln>
                  <a:solidFill>
                    <a:schemeClr val="tx2">
                      <a:lumMod val="50000"/>
                    </a:schemeClr>
                  </a:solidFill>
                  <a:effectLst/>
                  <a:latin typeface="Verdana" pitchFamily="34" charset="0"/>
                  <a:cs typeface="Arial" pitchFamily="34" charset="0"/>
                </a:rPr>
                <a:t>1</a:t>
              </a:r>
            </a:p>
            <a:p>
              <a:pPr marL="0" marR="0" lvl="0" indent="0" algn="ctr" defTabSz="914400" rtl="0" eaLnBrk="1" fontAlgn="base" latinLnBrk="0" hangingPunct="1">
                <a:spcBef>
                  <a:spcPts val="0"/>
                </a:spcBef>
                <a:spcAft>
                  <a:spcPct val="0"/>
                </a:spcAft>
                <a:buClrTx/>
                <a:buSzTx/>
                <a:buFontTx/>
                <a:buNone/>
                <a:tabLst/>
              </a:pPr>
              <a:endParaRPr kumimoji="0" lang="en-US" altLang="en-US" sz="1400" b="1" i="0" u="none" strike="noStrike" cap="none" normalizeH="0" baseline="0" dirty="0">
                <a:ln>
                  <a:noFill/>
                </a:ln>
                <a:solidFill>
                  <a:schemeClr val="tx2">
                    <a:lumMod val="50000"/>
                  </a:schemeClr>
                </a:solidFill>
                <a:effectLst/>
                <a:cs typeface="Arial" pitchFamily="34" charset="0"/>
              </a:endParaRPr>
            </a:p>
          </p:txBody>
        </p:sp>
      </p:grpSp>
      <p:cxnSp>
        <p:nvCxnSpPr>
          <p:cNvPr id="148" name="Straight Connector 147"/>
          <p:cNvCxnSpPr/>
          <p:nvPr/>
        </p:nvCxnSpPr>
        <p:spPr>
          <a:xfrm>
            <a:off x="7368159" y="4506117"/>
            <a:ext cx="461554"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368159" y="4288403"/>
            <a:ext cx="461554"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50" name="Group 4"/>
          <p:cNvGrpSpPr>
            <a:grpSpLocks noChangeAspect="1"/>
          </p:cNvGrpSpPr>
          <p:nvPr/>
        </p:nvGrpSpPr>
        <p:grpSpPr bwMode="auto">
          <a:xfrm>
            <a:off x="7143823" y="2369433"/>
            <a:ext cx="3616325" cy="1439863"/>
            <a:chOff x="4922" y="1748"/>
            <a:chExt cx="2278" cy="907"/>
          </a:xfrm>
        </p:grpSpPr>
        <p:sp>
          <p:nvSpPr>
            <p:cNvPr id="151" name="AutoShape 3"/>
            <p:cNvSpPr>
              <a:spLocks noChangeAspect="1" noChangeArrowheads="1" noTextEdit="1"/>
            </p:cNvSpPr>
            <p:nvPr/>
          </p:nvSpPr>
          <p:spPr bwMode="auto">
            <a:xfrm>
              <a:off x="4922" y="1748"/>
              <a:ext cx="2278"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2" name="Freeform 5"/>
            <p:cNvSpPr>
              <a:spLocks/>
            </p:cNvSpPr>
            <p:nvPr/>
          </p:nvSpPr>
          <p:spPr bwMode="auto">
            <a:xfrm>
              <a:off x="4928" y="1750"/>
              <a:ext cx="2264" cy="828"/>
            </a:xfrm>
            <a:custGeom>
              <a:avLst/>
              <a:gdLst>
                <a:gd name="T0" fmla="*/ 38 w 2264"/>
                <a:gd name="T1" fmla="*/ 0 h 828"/>
                <a:gd name="T2" fmla="*/ 48 w 2264"/>
                <a:gd name="T3" fmla="*/ 15 h 828"/>
                <a:gd name="T4" fmla="*/ 133 w 2264"/>
                <a:gd name="T5" fmla="*/ 21 h 828"/>
                <a:gd name="T6" fmla="*/ 139 w 2264"/>
                <a:gd name="T7" fmla="*/ 50 h 828"/>
                <a:gd name="T8" fmla="*/ 148 w 2264"/>
                <a:gd name="T9" fmla="*/ 58 h 828"/>
                <a:gd name="T10" fmla="*/ 158 w 2264"/>
                <a:gd name="T11" fmla="*/ 65 h 828"/>
                <a:gd name="T12" fmla="*/ 216 w 2264"/>
                <a:gd name="T13" fmla="*/ 71 h 828"/>
                <a:gd name="T14" fmla="*/ 262 w 2264"/>
                <a:gd name="T15" fmla="*/ 79 h 828"/>
                <a:gd name="T16" fmla="*/ 268 w 2264"/>
                <a:gd name="T17" fmla="*/ 92 h 828"/>
                <a:gd name="T18" fmla="*/ 279 w 2264"/>
                <a:gd name="T19" fmla="*/ 114 h 828"/>
                <a:gd name="T20" fmla="*/ 283 w 2264"/>
                <a:gd name="T21" fmla="*/ 135 h 828"/>
                <a:gd name="T22" fmla="*/ 310 w 2264"/>
                <a:gd name="T23" fmla="*/ 148 h 828"/>
                <a:gd name="T24" fmla="*/ 324 w 2264"/>
                <a:gd name="T25" fmla="*/ 156 h 828"/>
                <a:gd name="T26" fmla="*/ 331 w 2264"/>
                <a:gd name="T27" fmla="*/ 175 h 828"/>
                <a:gd name="T28" fmla="*/ 354 w 2264"/>
                <a:gd name="T29" fmla="*/ 194 h 828"/>
                <a:gd name="T30" fmla="*/ 379 w 2264"/>
                <a:gd name="T31" fmla="*/ 198 h 828"/>
                <a:gd name="T32" fmla="*/ 395 w 2264"/>
                <a:gd name="T33" fmla="*/ 212 h 828"/>
                <a:gd name="T34" fmla="*/ 408 w 2264"/>
                <a:gd name="T35" fmla="*/ 223 h 828"/>
                <a:gd name="T36" fmla="*/ 420 w 2264"/>
                <a:gd name="T37" fmla="*/ 231 h 828"/>
                <a:gd name="T38" fmla="*/ 433 w 2264"/>
                <a:gd name="T39" fmla="*/ 241 h 828"/>
                <a:gd name="T40" fmla="*/ 447 w 2264"/>
                <a:gd name="T41" fmla="*/ 252 h 828"/>
                <a:gd name="T42" fmla="*/ 478 w 2264"/>
                <a:gd name="T43" fmla="*/ 262 h 828"/>
                <a:gd name="T44" fmla="*/ 491 w 2264"/>
                <a:gd name="T45" fmla="*/ 279 h 828"/>
                <a:gd name="T46" fmla="*/ 499 w 2264"/>
                <a:gd name="T47" fmla="*/ 298 h 828"/>
                <a:gd name="T48" fmla="*/ 518 w 2264"/>
                <a:gd name="T49" fmla="*/ 308 h 828"/>
                <a:gd name="T50" fmla="*/ 539 w 2264"/>
                <a:gd name="T51" fmla="*/ 331 h 828"/>
                <a:gd name="T52" fmla="*/ 545 w 2264"/>
                <a:gd name="T53" fmla="*/ 347 h 828"/>
                <a:gd name="T54" fmla="*/ 559 w 2264"/>
                <a:gd name="T55" fmla="*/ 362 h 828"/>
                <a:gd name="T56" fmla="*/ 570 w 2264"/>
                <a:gd name="T57" fmla="*/ 375 h 828"/>
                <a:gd name="T58" fmla="*/ 615 w 2264"/>
                <a:gd name="T59" fmla="*/ 389 h 828"/>
                <a:gd name="T60" fmla="*/ 638 w 2264"/>
                <a:gd name="T61" fmla="*/ 395 h 828"/>
                <a:gd name="T62" fmla="*/ 659 w 2264"/>
                <a:gd name="T63" fmla="*/ 404 h 828"/>
                <a:gd name="T64" fmla="*/ 721 w 2264"/>
                <a:gd name="T65" fmla="*/ 418 h 828"/>
                <a:gd name="T66" fmla="*/ 809 w 2264"/>
                <a:gd name="T67" fmla="*/ 429 h 828"/>
                <a:gd name="T68" fmla="*/ 830 w 2264"/>
                <a:gd name="T69" fmla="*/ 443 h 828"/>
                <a:gd name="T70" fmla="*/ 850 w 2264"/>
                <a:gd name="T71" fmla="*/ 460 h 828"/>
                <a:gd name="T72" fmla="*/ 857 w 2264"/>
                <a:gd name="T73" fmla="*/ 476 h 828"/>
                <a:gd name="T74" fmla="*/ 863 w 2264"/>
                <a:gd name="T75" fmla="*/ 485 h 828"/>
                <a:gd name="T76" fmla="*/ 896 w 2264"/>
                <a:gd name="T77" fmla="*/ 495 h 828"/>
                <a:gd name="T78" fmla="*/ 902 w 2264"/>
                <a:gd name="T79" fmla="*/ 504 h 828"/>
                <a:gd name="T80" fmla="*/ 929 w 2264"/>
                <a:gd name="T81" fmla="*/ 522 h 828"/>
                <a:gd name="T82" fmla="*/ 1096 w 2264"/>
                <a:gd name="T83" fmla="*/ 531 h 828"/>
                <a:gd name="T84" fmla="*/ 1108 w 2264"/>
                <a:gd name="T85" fmla="*/ 549 h 828"/>
                <a:gd name="T86" fmla="*/ 1164 w 2264"/>
                <a:gd name="T87" fmla="*/ 560 h 828"/>
                <a:gd name="T88" fmla="*/ 1189 w 2264"/>
                <a:gd name="T89" fmla="*/ 572 h 828"/>
                <a:gd name="T90" fmla="*/ 1322 w 2264"/>
                <a:gd name="T91" fmla="*/ 587 h 828"/>
                <a:gd name="T92" fmla="*/ 1328 w 2264"/>
                <a:gd name="T93" fmla="*/ 622 h 828"/>
                <a:gd name="T94" fmla="*/ 1345 w 2264"/>
                <a:gd name="T95" fmla="*/ 630 h 828"/>
                <a:gd name="T96" fmla="*/ 1355 w 2264"/>
                <a:gd name="T97" fmla="*/ 647 h 828"/>
                <a:gd name="T98" fmla="*/ 1490 w 2264"/>
                <a:gd name="T99" fmla="*/ 664 h 828"/>
                <a:gd name="T100" fmla="*/ 1545 w 2264"/>
                <a:gd name="T101" fmla="*/ 676 h 828"/>
                <a:gd name="T102" fmla="*/ 1563 w 2264"/>
                <a:gd name="T103" fmla="*/ 691 h 828"/>
                <a:gd name="T104" fmla="*/ 1572 w 2264"/>
                <a:gd name="T105" fmla="*/ 712 h 828"/>
                <a:gd name="T106" fmla="*/ 1634 w 2264"/>
                <a:gd name="T107" fmla="*/ 720 h 828"/>
                <a:gd name="T108" fmla="*/ 1644 w 2264"/>
                <a:gd name="T109" fmla="*/ 726 h 828"/>
                <a:gd name="T110" fmla="*/ 1651 w 2264"/>
                <a:gd name="T111" fmla="*/ 743 h 828"/>
                <a:gd name="T112" fmla="*/ 1732 w 2264"/>
                <a:gd name="T113" fmla="*/ 772 h 828"/>
                <a:gd name="T114" fmla="*/ 1750 w 2264"/>
                <a:gd name="T115" fmla="*/ 793 h 828"/>
                <a:gd name="T116" fmla="*/ 1806 w 2264"/>
                <a:gd name="T117" fmla="*/ 809 h 828"/>
                <a:gd name="T118" fmla="*/ 1944 w 2264"/>
                <a:gd name="T119" fmla="*/ 82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4" h="828">
                  <a:moveTo>
                    <a:pt x="0" y="0"/>
                  </a:moveTo>
                  <a:lnTo>
                    <a:pt x="38" y="0"/>
                  </a:lnTo>
                  <a:lnTo>
                    <a:pt x="38" y="15"/>
                  </a:lnTo>
                  <a:lnTo>
                    <a:pt x="48" y="15"/>
                  </a:lnTo>
                  <a:lnTo>
                    <a:pt x="48" y="21"/>
                  </a:lnTo>
                  <a:lnTo>
                    <a:pt x="133" y="21"/>
                  </a:lnTo>
                  <a:lnTo>
                    <a:pt x="133" y="50"/>
                  </a:lnTo>
                  <a:lnTo>
                    <a:pt x="139" y="50"/>
                  </a:lnTo>
                  <a:lnTo>
                    <a:pt x="139" y="58"/>
                  </a:lnTo>
                  <a:lnTo>
                    <a:pt x="148" y="58"/>
                  </a:lnTo>
                  <a:lnTo>
                    <a:pt x="148" y="65"/>
                  </a:lnTo>
                  <a:lnTo>
                    <a:pt x="158" y="65"/>
                  </a:lnTo>
                  <a:lnTo>
                    <a:pt x="158" y="71"/>
                  </a:lnTo>
                  <a:lnTo>
                    <a:pt x="216" y="71"/>
                  </a:lnTo>
                  <a:lnTo>
                    <a:pt x="216" y="79"/>
                  </a:lnTo>
                  <a:lnTo>
                    <a:pt x="262" y="79"/>
                  </a:lnTo>
                  <a:lnTo>
                    <a:pt x="262" y="92"/>
                  </a:lnTo>
                  <a:lnTo>
                    <a:pt x="268" y="92"/>
                  </a:lnTo>
                  <a:lnTo>
                    <a:pt x="268" y="114"/>
                  </a:lnTo>
                  <a:lnTo>
                    <a:pt x="279" y="114"/>
                  </a:lnTo>
                  <a:lnTo>
                    <a:pt x="279" y="133"/>
                  </a:lnTo>
                  <a:lnTo>
                    <a:pt x="283" y="135"/>
                  </a:lnTo>
                  <a:lnTo>
                    <a:pt x="283" y="148"/>
                  </a:lnTo>
                  <a:lnTo>
                    <a:pt x="310" y="148"/>
                  </a:lnTo>
                  <a:lnTo>
                    <a:pt x="310" y="156"/>
                  </a:lnTo>
                  <a:lnTo>
                    <a:pt x="324" y="156"/>
                  </a:lnTo>
                  <a:lnTo>
                    <a:pt x="324" y="175"/>
                  </a:lnTo>
                  <a:lnTo>
                    <a:pt x="331" y="175"/>
                  </a:lnTo>
                  <a:lnTo>
                    <a:pt x="331" y="194"/>
                  </a:lnTo>
                  <a:lnTo>
                    <a:pt x="354" y="194"/>
                  </a:lnTo>
                  <a:lnTo>
                    <a:pt x="354" y="198"/>
                  </a:lnTo>
                  <a:lnTo>
                    <a:pt x="379" y="198"/>
                  </a:lnTo>
                  <a:lnTo>
                    <a:pt x="379" y="212"/>
                  </a:lnTo>
                  <a:lnTo>
                    <a:pt x="395" y="212"/>
                  </a:lnTo>
                  <a:lnTo>
                    <a:pt x="395" y="223"/>
                  </a:lnTo>
                  <a:lnTo>
                    <a:pt x="408" y="223"/>
                  </a:lnTo>
                  <a:lnTo>
                    <a:pt x="408" y="231"/>
                  </a:lnTo>
                  <a:lnTo>
                    <a:pt x="420" y="231"/>
                  </a:lnTo>
                  <a:lnTo>
                    <a:pt x="420" y="241"/>
                  </a:lnTo>
                  <a:lnTo>
                    <a:pt x="433" y="241"/>
                  </a:lnTo>
                  <a:lnTo>
                    <a:pt x="433" y="252"/>
                  </a:lnTo>
                  <a:lnTo>
                    <a:pt x="447" y="252"/>
                  </a:lnTo>
                  <a:lnTo>
                    <a:pt x="447" y="262"/>
                  </a:lnTo>
                  <a:lnTo>
                    <a:pt x="478" y="262"/>
                  </a:lnTo>
                  <a:lnTo>
                    <a:pt x="478" y="279"/>
                  </a:lnTo>
                  <a:lnTo>
                    <a:pt x="491" y="279"/>
                  </a:lnTo>
                  <a:lnTo>
                    <a:pt x="491" y="298"/>
                  </a:lnTo>
                  <a:lnTo>
                    <a:pt x="499" y="298"/>
                  </a:lnTo>
                  <a:lnTo>
                    <a:pt x="499" y="308"/>
                  </a:lnTo>
                  <a:lnTo>
                    <a:pt x="518" y="308"/>
                  </a:lnTo>
                  <a:lnTo>
                    <a:pt x="518" y="331"/>
                  </a:lnTo>
                  <a:lnTo>
                    <a:pt x="539" y="331"/>
                  </a:lnTo>
                  <a:lnTo>
                    <a:pt x="539" y="347"/>
                  </a:lnTo>
                  <a:lnTo>
                    <a:pt x="545" y="347"/>
                  </a:lnTo>
                  <a:lnTo>
                    <a:pt x="545" y="362"/>
                  </a:lnTo>
                  <a:lnTo>
                    <a:pt x="559" y="362"/>
                  </a:lnTo>
                  <a:lnTo>
                    <a:pt x="559" y="375"/>
                  </a:lnTo>
                  <a:lnTo>
                    <a:pt x="570" y="375"/>
                  </a:lnTo>
                  <a:lnTo>
                    <a:pt x="570" y="389"/>
                  </a:lnTo>
                  <a:lnTo>
                    <a:pt x="615" y="389"/>
                  </a:lnTo>
                  <a:lnTo>
                    <a:pt x="615" y="395"/>
                  </a:lnTo>
                  <a:lnTo>
                    <a:pt x="638" y="395"/>
                  </a:lnTo>
                  <a:lnTo>
                    <a:pt x="638" y="404"/>
                  </a:lnTo>
                  <a:lnTo>
                    <a:pt x="659" y="404"/>
                  </a:lnTo>
                  <a:lnTo>
                    <a:pt x="659" y="418"/>
                  </a:lnTo>
                  <a:lnTo>
                    <a:pt x="721" y="418"/>
                  </a:lnTo>
                  <a:lnTo>
                    <a:pt x="721" y="429"/>
                  </a:lnTo>
                  <a:lnTo>
                    <a:pt x="809" y="429"/>
                  </a:lnTo>
                  <a:lnTo>
                    <a:pt x="809" y="443"/>
                  </a:lnTo>
                  <a:lnTo>
                    <a:pt x="830" y="443"/>
                  </a:lnTo>
                  <a:lnTo>
                    <a:pt x="830" y="460"/>
                  </a:lnTo>
                  <a:lnTo>
                    <a:pt x="850" y="460"/>
                  </a:lnTo>
                  <a:lnTo>
                    <a:pt x="857" y="466"/>
                  </a:lnTo>
                  <a:lnTo>
                    <a:pt x="857" y="476"/>
                  </a:lnTo>
                  <a:lnTo>
                    <a:pt x="863" y="476"/>
                  </a:lnTo>
                  <a:lnTo>
                    <a:pt x="863" y="485"/>
                  </a:lnTo>
                  <a:lnTo>
                    <a:pt x="896" y="485"/>
                  </a:lnTo>
                  <a:lnTo>
                    <a:pt x="896" y="495"/>
                  </a:lnTo>
                  <a:lnTo>
                    <a:pt x="902" y="495"/>
                  </a:lnTo>
                  <a:lnTo>
                    <a:pt x="902" y="504"/>
                  </a:lnTo>
                  <a:lnTo>
                    <a:pt x="929" y="504"/>
                  </a:lnTo>
                  <a:lnTo>
                    <a:pt x="929" y="522"/>
                  </a:lnTo>
                  <a:lnTo>
                    <a:pt x="1096" y="522"/>
                  </a:lnTo>
                  <a:lnTo>
                    <a:pt x="1096" y="531"/>
                  </a:lnTo>
                  <a:lnTo>
                    <a:pt x="1108" y="531"/>
                  </a:lnTo>
                  <a:lnTo>
                    <a:pt x="1108" y="549"/>
                  </a:lnTo>
                  <a:lnTo>
                    <a:pt x="1164" y="549"/>
                  </a:lnTo>
                  <a:lnTo>
                    <a:pt x="1164" y="560"/>
                  </a:lnTo>
                  <a:lnTo>
                    <a:pt x="1189" y="560"/>
                  </a:lnTo>
                  <a:lnTo>
                    <a:pt x="1189" y="572"/>
                  </a:lnTo>
                  <a:lnTo>
                    <a:pt x="1322" y="572"/>
                  </a:lnTo>
                  <a:lnTo>
                    <a:pt x="1322" y="587"/>
                  </a:lnTo>
                  <a:lnTo>
                    <a:pt x="1328" y="587"/>
                  </a:lnTo>
                  <a:lnTo>
                    <a:pt x="1328" y="622"/>
                  </a:lnTo>
                  <a:lnTo>
                    <a:pt x="1345" y="622"/>
                  </a:lnTo>
                  <a:lnTo>
                    <a:pt x="1345" y="630"/>
                  </a:lnTo>
                  <a:lnTo>
                    <a:pt x="1355" y="630"/>
                  </a:lnTo>
                  <a:lnTo>
                    <a:pt x="1355" y="647"/>
                  </a:lnTo>
                  <a:lnTo>
                    <a:pt x="1490" y="647"/>
                  </a:lnTo>
                  <a:lnTo>
                    <a:pt x="1490" y="664"/>
                  </a:lnTo>
                  <a:lnTo>
                    <a:pt x="1545" y="664"/>
                  </a:lnTo>
                  <a:lnTo>
                    <a:pt x="1545" y="676"/>
                  </a:lnTo>
                  <a:lnTo>
                    <a:pt x="1563" y="676"/>
                  </a:lnTo>
                  <a:lnTo>
                    <a:pt x="1563" y="691"/>
                  </a:lnTo>
                  <a:lnTo>
                    <a:pt x="1572" y="691"/>
                  </a:lnTo>
                  <a:lnTo>
                    <a:pt x="1572" y="712"/>
                  </a:lnTo>
                  <a:lnTo>
                    <a:pt x="1634" y="712"/>
                  </a:lnTo>
                  <a:lnTo>
                    <a:pt x="1634" y="720"/>
                  </a:lnTo>
                  <a:lnTo>
                    <a:pt x="1644" y="720"/>
                  </a:lnTo>
                  <a:lnTo>
                    <a:pt x="1644" y="726"/>
                  </a:lnTo>
                  <a:lnTo>
                    <a:pt x="1651" y="726"/>
                  </a:lnTo>
                  <a:lnTo>
                    <a:pt x="1651" y="743"/>
                  </a:lnTo>
                  <a:lnTo>
                    <a:pt x="1732" y="743"/>
                  </a:lnTo>
                  <a:lnTo>
                    <a:pt x="1732" y="772"/>
                  </a:lnTo>
                  <a:lnTo>
                    <a:pt x="1750" y="772"/>
                  </a:lnTo>
                  <a:lnTo>
                    <a:pt x="1750" y="793"/>
                  </a:lnTo>
                  <a:lnTo>
                    <a:pt x="1806" y="793"/>
                  </a:lnTo>
                  <a:lnTo>
                    <a:pt x="1806" y="809"/>
                  </a:lnTo>
                  <a:lnTo>
                    <a:pt x="1944" y="809"/>
                  </a:lnTo>
                  <a:lnTo>
                    <a:pt x="1944" y="828"/>
                  </a:lnTo>
                  <a:lnTo>
                    <a:pt x="2264" y="828"/>
                  </a:lnTo>
                </a:path>
              </a:pathLst>
            </a:custGeom>
            <a:noFill/>
            <a:ln w="38100" cap="flat">
              <a:solidFill>
                <a:srgbClr val="00B0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6"/>
            <p:cNvSpPr>
              <a:spLocks/>
            </p:cNvSpPr>
            <p:nvPr/>
          </p:nvSpPr>
          <p:spPr bwMode="auto">
            <a:xfrm>
              <a:off x="4922" y="1750"/>
              <a:ext cx="2278" cy="903"/>
            </a:xfrm>
            <a:custGeom>
              <a:avLst/>
              <a:gdLst>
                <a:gd name="T0" fmla="*/ 62 w 2278"/>
                <a:gd name="T1" fmla="*/ 0 h 903"/>
                <a:gd name="T2" fmla="*/ 94 w 2278"/>
                <a:gd name="T3" fmla="*/ 35 h 903"/>
                <a:gd name="T4" fmla="*/ 116 w 2278"/>
                <a:gd name="T5" fmla="*/ 46 h 903"/>
                <a:gd name="T6" fmla="*/ 133 w 2278"/>
                <a:gd name="T7" fmla="*/ 81 h 903"/>
                <a:gd name="T8" fmla="*/ 141 w 2278"/>
                <a:gd name="T9" fmla="*/ 121 h 903"/>
                <a:gd name="T10" fmla="*/ 152 w 2278"/>
                <a:gd name="T11" fmla="*/ 129 h 903"/>
                <a:gd name="T12" fmla="*/ 170 w 2278"/>
                <a:gd name="T13" fmla="*/ 173 h 903"/>
                <a:gd name="T14" fmla="*/ 187 w 2278"/>
                <a:gd name="T15" fmla="*/ 185 h 903"/>
                <a:gd name="T16" fmla="*/ 202 w 2278"/>
                <a:gd name="T17" fmla="*/ 200 h 903"/>
                <a:gd name="T18" fmla="*/ 231 w 2278"/>
                <a:gd name="T19" fmla="*/ 219 h 903"/>
                <a:gd name="T20" fmla="*/ 266 w 2278"/>
                <a:gd name="T21" fmla="*/ 239 h 903"/>
                <a:gd name="T22" fmla="*/ 283 w 2278"/>
                <a:gd name="T23" fmla="*/ 254 h 903"/>
                <a:gd name="T24" fmla="*/ 333 w 2278"/>
                <a:gd name="T25" fmla="*/ 268 h 903"/>
                <a:gd name="T26" fmla="*/ 389 w 2278"/>
                <a:gd name="T27" fmla="*/ 281 h 903"/>
                <a:gd name="T28" fmla="*/ 422 w 2278"/>
                <a:gd name="T29" fmla="*/ 320 h 903"/>
                <a:gd name="T30" fmla="*/ 432 w 2278"/>
                <a:gd name="T31" fmla="*/ 339 h 903"/>
                <a:gd name="T32" fmla="*/ 445 w 2278"/>
                <a:gd name="T33" fmla="*/ 358 h 903"/>
                <a:gd name="T34" fmla="*/ 461 w 2278"/>
                <a:gd name="T35" fmla="*/ 381 h 903"/>
                <a:gd name="T36" fmla="*/ 491 w 2278"/>
                <a:gd name="T37" fmla="*/ 395 h 903"/>
                <a:gd name="T38" fmla="*/ 567 w 2278"/>
                <a:gd name="T39" fmla="*/ 404 h 903"/>
                <a:gd name="T40" fmla="*/ 578 w 2278"/>
                <a:gd name="T41" fmla="*/ 418 h 903"/>
                <a:gd name="T42" fmla="*/ 607 w 2278"/>
                <a:gd name="T43" fmla="*/ 441 h 903"/>
                <a:gd name="T44" fmla="*/ 688 w 2278"/>
                <a:gd name="T45" fmla="*/ 464 h 903"/>
                <a:gd name="T46" fmla="*/ 709 w 2278"/>
                <a:gd name="T47" fmla="*/ 485 h 903"/>
                <a:gd name="T48" fmla="*/ 727 w 2278"/>
                <a:gd name="T49" fmla="*/ 499 h 903"/>
                <a:gd name="T50" fmla="*/ 784 w 2278"/>
                <a:gd name="T51" fmla="*/ 514 h 903"/>
                <a:gd name="T52" fmla="*/ 806 w 2278"/>
                <a:gd name="T53" fmla="*/ 526 h 903"/>
                <a:gd name="T54" fmla="*/ 854 w 2278"/>
                <a:gd name="T55" fmla="*/ 547 h 903"/>
                <a:gd name="T56" fmla="*/ 877 w 2278"/>
                <a:gd name="T57" fmla="*/ 570 h 903"/>
                <a:gd name="T58" fmla="*/ 929 w 2278"/>
                <a:gd name="T59" fmla="*/ 585 h 903"/>
                <a:gd name="T60" fmla="*/ 944 w 2278"/>
                <a:gd name="T61" fmla="*/ 605 h 903"/>
                <a:gd name="T62" fmla="*/ 1012 w 2278"/>
                <a:gd name="T63" fmla="*/ 620 h 903"/>
                <a:gd name="T64" fmla="*/ 1031 w 2278"/>
                <a:gd name="T65" fmla="*/ 647 h 903"/>
                <a:gd name="T66" fmla="*/ 1058 w 2278"/>
                <a:gd name="T67" fmla="*/ 662 h 903"/>
                <a:gd name="T68" fmla="*/ 1112 w 2278"/>
                <a:gd name="T69" fmla="*/ 680 h 903"/>
                <a:gd name="T70" fmla="*/ 1193 w 2278"/>
                <a:gd name="T71" fmla="*/ 699 h 903"/>
                <a:gd name="T72" fmla="*/ 1222 w 2278"/>
                <a:gd name="T73" fmla="*/ 720 h 903"/>
                <a:gd name="T74" fmla="*/ 1241 w 2278"/>
                <a:gd name="T75" fmla="*/ 728 h 903"/>
                <a:gd name="T76" fmla="*/ 1309 w 2278"/>
                <a:gd name="T77" fmla="*/ 741 h 903"/>
                <a:gd name="T78" fmla="*/ 1351 w 2278"/>
                <a:gd name="T79" fmla="*/ 757 h 903"/>
                <a:gd name="T80" fmla="*/ 1509 w 2278"/>
                <a:gd name="T81" fmla="*/ 774 h 903"/>
                <a:gd name="T82" fmla="*/ 1540 w 2278"/>
                <a:gd name="T83" fmla="*/ 793 h 903"/>
                <a:gd name="T84" fmla="*/ 1652 w 2278"/>
                <a:gd name="T85" fmla="*/ 803 h 903"/>
                <a:gd name="T86" fmla="*/ 1767 w 2278"/>
                <a:gd name="T87" fmla="*/ 813 h 903"/>
                <a:gd name="T88" fmla="*/ 2008 w 2278"/>
                <a:gd name="T89" fmla="*/ 832 h 903"/>
                <a:gd name="T90" fmla="*/ 2081 w 2278"/>
                <a:gd name="T91" fmla="*/ 859 h 903"/>
                <a:gd name="T92" fmla="*/ 2251 w 2278"/>
                <a:gd name="T93" fmla="*/ 880 h 903"/>
                <a:gd name="T94" fmla="*/ 2278 w 2278"/>
                <a:gd name="T95"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78" h="903">
                  <a:moveTo>
                    <a:pt x="0" y="0"/>
                  </a:moveTo>
                  <a:lnTo>
                    <a:pt x="62" y="0"/>
                  </a:lnTo>
                  <a:lnTo>
                    <a:pt x="62" y="35"/>
                  </a:lnTo>
                  <a:lnTo>
                    <a:pt x="94" y="35"/>
                  </a:lnTo>
                  <a:lnTo>
                    <a:pt x="94" y="46"/>
                  </a:lnTo>
                  <a:lnTo>
                    <a:pt x="116" y="46"/>
                  </a:lnTo>
                  <a:lnTo>
                    <a:pt x="116" y="81"/>
                  </a:lnTo>
                  <a:lnTo>
                    <a:pt x="133" y="81"/>
                  </a:lnTo>
                  <a:lnTo>
                    <a:pt x="133" y="121"/>
                  </a:lnTo>
                  <a:lnTo>
                    <a:pt x="141" y="121"/>
                  </a:lnTo>
                  <a:lnTo>
                    <a:pt x="141" y="129"/>
                  </a:lnTo>
                  <a:lnTo>
                    <a:pt x="152" y="129"/>
                  </a:lnTo>
                  <a:lnTo>
                    <a:pt x="152" y="173"/>
                  </a:lnTo>
                  <a:lnTo>
                    <a:pt x="170" y="173"/>
                  </a:lnTo>
                  <a:lnTo>
                    <a:pt x="170" y="185"/>
                  </a:lnTo>
                  <a:lnTo>
                    <a:pt x="187" y="185"/>
                  </a:lnTo>
                  <a:lnTo>
                    <a:pt x="187" y="200"/>
                  </a:lnTo>
                  <a:lnTo>
                    <a:pt x="202" y="200"/>
                  </a:lnTo>
                  <a:lnTo>
                    <a:pt x="202" y="219"/>
                  </a:lnTo>
                  <a:lnTo>
                    <a:pt x="231" y="219"/>
                  </a:lnTo>
                  <a:lnTo>
                    <a:pt x="231" y="239"/>
                  </a:lnTo>
                  <a:lnTo>
                    <a:pt x="266" y="239"/>
                  </a:lnTo>
                  <a:lnTo>
                    <a:pt x="266" y="254"/>
                  </a:lnTo>
                  <a:lnTo>
                    <a:pt x="283" y="254"/>
                  </a:lnTo>
                  <a:lnTo>
                    <a:pt x="283" y="268"/>
                  </a:lnTo>
                  <a:lnTo>
                    <a:pt x="333" y="268"/>
                  </a:lnTo>
                  <a:lnTo>
                    <a:pt x="333" y="281"/>
                  </a:lnTo>
                  <a:lnTo>
                    <a:pt x="389" y="281"/>
                  </a:lnTo>
                  <a:lnTo>
                    <a:pt x="389" y="320"/>
                  </a:lnTo>
                  <a:lnTo>
                    <a:pt x="422" y="320"/>
                  </a:lnTo>
                  <a:lnTo>
                    <a:pt x="422" y="339"/>
                  </a:lnTo>
                  <a:lnTo>
                    <a:pt x="432" y="339"/>
                  </a:lnTo>
                  <a:lnTo>
                    <a:pt x="432" y="358"/>
                  </a:lnTo>
                  <a:lnTo>
                    <a:pt x="445" y="358"/>
                  </a:lnTo>
                  <a:lnTo>
                    <a:pt x="445" y="381"/>
                  </a:lnTo>
                  <a:lnTo>
                    <a:pt x="461" y="381"/>
                  </a:lnTo>
                  <a:lnTo>
                    <a:pt x="461" y="395"/>
                  </a:lnTo>
                  <a:lnTo>
                    <a:pt x="491" y="395"/>
                  </a:lnTo>
                  <a:lnTo>
                    <a:pt x="491" y="404"/>
                  </a:lnTo>
                  <a:lnTo>
                    <a:pt x="567" y="404"/>
                  </a:lnTo>
                  <a:lnTo>
                    <a:pt x="567" y="418"/>
                  </a:lnTo>
                  <a:lnTo>
                    <a:pt x="578" y="418"/>
                  </a:lnTo>
                  <a:lnTo>
                    <a:pt x="578" y="441"/>
                  </a:lnTo>
                  <a:lnTo>
                    <a:pt x="607" y="441"/>
                  </a:lnTo>
                  <a:lnTo>
                    <a:pt x="607" y="464"/>
                  </a:lnTo>
                  <a:lnTo>
                    <a:pt x="688" y="464"/>
                  </a:lnTo>
                  <a:lnTo>
                    <a:pt x="688" y="485"/>
                  </a:lnTo>
                  <a:lnTo>
                    <a:pt x="709" y="485"/>
                  </a:lnTo>
                  <a:lnTo>
                    <a:pt x="709" y="499"/>
                  </a:lnTo>
                  <a:lnTo>
                    <a:pt x="727" y="499"/>
                  </a:lnTo>
                  <a:lnTo>
                    <a:pt x="727" y="514"/>
                  </a:lnTo>
                  <a:lnTo>
                    <a:pt x="784" y="514"/>
                  </a:lnTo>
                  <a:lnTo>
                    <a:pt x="784" y="526"/>
                  </a:lnTo>
                  <a:lnTo>
                    <a:pt x="806" y="526"/>
                  </a:lnTo>
                  <a:lnTo>
                    <a:pt x="806" y="547"/>
                  </a:lnTo>
                  <a:lnTo>
                    <a:pt x="854" y="547"/>
                  </a:lnTo>
                  <a:lnTo>
                    <a:pt x="854" y="570"/>
                  </a:lnTo>
                  <a:lnTo>
                    <a:pt x="877" y="570"/>
                  </a:lnTo>
                  <a:lnTo>
                    <a:pt x="877" y="585"/>
                  </a:lnTo>
                  <a:lnTo>
                    <a:pt x="929" y="585"/>
                  </a:lnTo>
                  <a:lnTo>
                    <a:pt x="929" y="605"/>
                  </a:lnTo>
                  <a:lnTo>
                    <a:pt x="944" y="605"/>
                  </a:lnTo>
                  <a:lnTo>
                    <a:pt x="944" y="620"/>
                  </a:lnTo>
                  <a:lnTo>
                    <a:pt x="1012" y="620"/>
                  </a:lnTo>
                  <a:lnTo>
                    <a:pt x="1012" y="647"/>
                  </a:lnTo>
                  <a:lnTo>
                    <a:pt x="1031" y="647"/>
                  </a:lnTo>
                  <a:lnTo>
                    <a:pt x="1031" y="662"/>
                  </a:lnTo>
                  <a:lnTo>
                    <a:pt x="1058" y="662"/>
                  </a:lnTo>
                  <a:lnTo>
                    <a:pt x="1058" y="680"/>
                  </a:lnTo>
                  <a:lnTo>
                    <a:pt x="1112" y="680"/>
                  </a:lnTo>
                  <a:lnTo>
                    <a:pt x="1112" y="699"/>
                  </a:lnTo>
                  <a:lnTo>
                    <a:pt x="1193" y="699"/>
                  </a:lnTo>
                  <a:lnTo>
                    <a:pt x="1193" y="720"/>
                  </a:lnTo>
                  <a:lnTo>
                    <a:pt x="1222" y="720"/>
                  </a:lnTo>
                  <a:lnTo>
                    <a:pt x="1222" y="728"/>
                  </a:lnTo>
                  <a:lnTo>
                    <a:pt x="1241" y="728"/>
                  </a:lnTo>
                  <a:lnTo>
                    <a:pt x="1241" y="741"/>
                  </a:lnTo>
                  <a:lnTo>
                    <a:pt x="1309" y="741"/>
                  </a:lnTo>
                  <a:lnTo>
                    <a:pt x="1309" y="757"/>
                  </a:lnTo>
                  <a:lnTo>
                    <a:pt x="1351" y="757"/>
                  </a:lnTo>
                  <a:lnTo>
                    <a:pt x="1351" y="774"/>
                  </a:lnTo>
                  <a:lnTo>
                    <a:pt x="1509" y="774"/>
                  </a:lnTo>
                  <a:lnTo>
                    <a:pt x="1509" y="793"/>
                  </a:lnTo>
                  <a:lnTo>
                    <a:pt x="1540" y="793"/>
                  </a:lnTo>
                  <a:lnTo>
                    <a:pt x="1540" y="803"/>
                  </a:lnTo>
                  <a:lnTo>
                    <a:pt x="1652" y="803"/>
                  </a:lnTo>
                  <a:lnTo>
                    <a:pt x="1652" y="813"/>
                  </a:lnTo>
                  <a:lnTo>
                    <a:pt x="1767" y="813"/>
                  </a:lnTo>
                  <a:lnTo>
                    <a:pt x="1767" y="832"/>
                  </a:lnTo>
                  <a:lnTo>
                    <a:pt x="2008" y="832"/>
                  </a:lnTo>
                  <a:lnTo>
                    <a:pt x="2008" y="859"/>
                  </a:lnTo>
                  <a:lnTo>
                    <a:pt x="2081" y="859"/>
                  </a:lnTo>
                  <a:lnTo>
                    <a:pt x="2081" y="880"/>
                  </a:lnTo>
                  <a:lnTo>
                    <a:pt x="2251" y="880"/>
                  </a:lnTo>
                  <a:lnTo>
                    <a:pt x="2251" y="903"/>
                  </a:lnTo>
                  <a:lnTo>
                    <a:pt x="2278" y="903"/>
                  </a:lnTo>
                </a:path>
              </a:pathLst>
            </a:custGeom>
            <a:noFill/>
            <a:ln w="38100" cap="flat">
              <a:solidFill>
                <a:schemeClr val="tx2">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54" name="TextBox 153"/>
          <p:cNvSpPr txBox="1"/>
          <p:nvPr/>
        </p:nvSpPr>
        <p:spPr>
          <a:xfrm>
            <a:off x="7940559" y="4435510"/>
            <a:ext cx="760012" cy="157693"/>
          </a:xfrm>
          <a:prstGeom prst="rect">
            <a:avLst/>
          </a:prstGeom>
          <a:noFill/>
        </p:spPr>
        <p:txBody>
          <a:bodyPr wrap="square" lIns="0" tIns="0" rIns="0" bIns="0" rtlCol="0">
            <a:noAutofit/>
          </a:bodyPr>
          <a:lstStyle/>
          <a:p>
            <a:r>
              <a:rPr lang="en-GB" sz="900" b="1" dirty="0">
                <a:solidFill>
                  <a:schemeClr val="tx2">
                    <a:lumMod val="50000"/>
                  </a:schemeClr>
                </a:solidFill>
              </a:rPr>
              <a:t>PLACEBO</a:t>
            </a:r>
          </a:p>
        </p:txBody>
      </p:sp>
      <p:sp>
        <p:nvSpPr>
          <p:cNvPr id="155" name="TextBox 154"/>
          <p:cNvSpPr txBox="1"/>
          <p:nvPr/>
        </p:nvSpPr>
        <p:spPr>
          <a:xfrm>
            <a:off x="7940559" y="4226505"/>
            <a:ext cx="760012" cy="157693"/>
          </a:xfrm>
          <a:prstGeom prst="rect">
            <a:avLst/>
          </a:prstGeom>
          <a:noFill/>
        </p:spPr>
        <p:txBody>
          <a:bodyPr wrap="square" lIns="0" tIns="0" rIns="0" bIns="0" rtlCol="0">
            <a:noAutofit/>
          </a:bodyPr>
          <a:lstStyle/>
          <a:p>
            <a:r>
              <a:rPr lang="en-GB" sz="900" b="1" dirty="0">
                <a:solidFill>
                  <a:srgbClr val="00B0F0"/>
                </a:solidFill>
              </a:rPr>
              <a:t>BOSENTAN</a:t>
            </a:r>
          </a:p>
        </p:txBody>
      </p:sp>
      <p:cxnSp>
        <p:nvCxnSpPr>
          <p:cNvPr id="156" name="Straight Connector 155"/>
          <p:cNvCxnSpPr/>
          <p:nvPr/>
        </p:nvCxnSpPr>
        <p:spPr>
          <a:xfrm>
            <a:off x="1701878" y="4297869"/>
            <a:ext cx="461554" cy="0"/>
          </a:xfrm>
          <a:prstGeom prst="line">
            <a:avLst/>
          </a:prstGeom>
          <a:ln w="25400">
            <a:solidFill>
              <a:srgbClr val="7B85BD"/>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2274277" y="4226505"/>
            <a:ext cx="985757" cy="154663"/>
          </a:xfrm>
          <a:prstGeom prst="rect">
            <a:avLst/>
          </a:prstGeom>
          <a:noFill/>
        </p:spPr>
        <p:txBody>
          <a:bodyPr wrap="square" lIns="0" tIns="0" rIns="0" bIns="0" rtlCol="0">
            <a:noAutofit/>
          </a:bodyPr>
          <a:lstStyle/>
          <a:p>
            <a:r>
              <a:rPr lang="en-GB" sz="900" b="1" dirty="0">
                <a:solidFill>
                  <a:srgbClr val="7B85BD"/>
                </a:solidFill>
              </a:rPr>
              <a:t>MACITENTAN</a:t>
            </a:r>
            <a:endParaRPr lang="en-GB" sz="900" b="1" baseline="30000" dirty="0">
              <a:solidFill>
                <a:srgbClr val="7B85BD"/>
              </a:solidFill>
            </a:endParaRPr>
          </a:p>
        </p:txBody>
      </p:sp>
      <p:sp>
        <p:nvSpPr>
          <p:cNvPr id="158" name="Rectangle 123"/>
          <p:cNvSpPr>
            <a:spLocks noChangeArrowheads="1"/>
          </p:cNvSpPr>
          <p:nvPr/>
        </p:nvSpPr>
        <p:spPr bwMode="auto">
          <a:xfrm>
            <a:off x="7115611" y="4921826"/>
            <a:ext cx="3640184" cy="34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7200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ts val="200"/>
              </a:spcAft>
              <a:buClrTx/>
              <a:buSzTx/>
              <a:buFontTx/>
              <a:buNone/>
              <a:tabLst/>
            </a:pPr>
            <a:r>
              <a:rPr kumimoji="0" lang="en-US" altLang="en-US" sz="900" b="1" i="0" u="none" strike="noStrike" cap="none" normalizeH="0" baseline="0" dirty="0">
                <a:ln>
                  <a:noFill/>
                </a:ln>
                <a:solidFill>
                  <a:schemeClr val="tx2">
                    <a:lumMod val="50000"/>
                  </a:schemeClr>
                </a:solidFill>
                <a:effectLst/>
                <a:latin typeface="+mn-lt"/>
              </a:rPr>
              <a:t>Time (years)</a:t>
            </a:r>
          </a:p>
        </p:txBody>
      </p:sp>
      <p:grpSp>
        <p:nvGrpSpPr>
          <p:cNvPr id="5" name="Group 4"/>
          <p:cNvGrpSpPr>
            <a:grpSpLocks noChangeAspect="1"/>
          </p:cNvGrpSpPr>
          <p:nvPr/>
        </p:nvGrpSpPr>
        <p:grpSpPr bwMode="auto">
          <a:xfrm>
            <a:off x="1470826" y="2366963"/>
            <a:ext cx="3594100" cy="1219200"/>
            <a:chOff x="636" y="1491"/>
            <a:chExt cx="2264" cy="768"/>
          </a:xfrm>
        </p:grpSpPr>
        <p:sp>
          <p:nvSpPr>
            <p:cNvPr id="9" name="AutoShape 3"/>
            <p:cNvSpPr>
              <a:spLocks noChangeAspect="1" noChangeArrowheads="1" noTextEdit="1"/>
            </p:cNvSpPr>
            <p:nvPr/>
          </p:nvSpPr>
          <p:spPr bwMode="auto">
            <a:xfrm>
              <a:off x="636" y="1491"/>
              <a:ext cx="22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5"/>
            <p:cNvSpPr>
              <a:spLocks/>
            </p:cNvSpPr>
            <p:nvPr/>
          </p:nvSpPr>
          <p:spPr bwMode="auto">
            <a:xfrm>
              <a:off x="636" y="1493"/>
              <a:ext cx="2262" cy="563"/>
            </a:xfrm>
            <a:custGeom>
              <a:avLst/>
              <a:gdLst>
                <a:gd name="T0" fmla="*/ 44 w 2262"/>
                <a:gd name="T1" fmla="*/ 0 h 563"/>
                <a:gd name="T2" fmla="*/ 44 w 2262"/>
                <a:gd name="T3" fmla="*/ 21 h 563"/>
                <a:gd name="T4" fmla="*/ 172 w 2262"/>
                <a:gd name="T5" fmla="*/ 38 h 563"/>
                <a:gd name="T6" fmla="*/ 220 w 2262"/>
                <a:gd name="T7" fmla="*/ 54 h 563"/>
                <a:gd name="T8" fmla="*/ 245 w 2262"/>
                <a:gd name="T9" fmla="*/ 83 h 563"/>
                <a:gd name="T10" fmla="*/ 379 w 2262"/>
                <a:gd name="T11" fmla="*/ 97 h 563"/>
                <a:gd name="T12" fmla="*/ 421 w 2262"/>
                <a:gd name="T13" fmla="*/ 118 h 563"/>
                <a:gd name="T14" fmla="*/ 427 w 2262"/>
                <a:gd name="T15" fmla="*/ 127 h 563"/>
                <a:gd name="T16" fmla="*/ 471 w 2262"/>
                <a:gd name="T17" fmla="*/ 138 h 563"/>
                <a:gd name="T18" fmla="*/ 509 w 2262"/>
                <a:gd name="T19" fmla="*/ 159 h 563"/>
                <a:gd name="T20" fmla="*/ 526 w 2262"/>
                <a:gd name="T21" fmla="*/ 167 h 563"/>
                <a:gd name="T22" fmla="*/ 540 w 2262"/>
                <a:gd name="T23" fmla="*/ 179 h 563"/>
                <a:gd name="T24" fmla="*/ 609 w 2262"/>
                <a:gd name="T25" fmla="*/ 193 h 563"/>
                <a:gd name="T26" fmla="*/ 651 w 2262"/>
                <a:gd name="T27" fmla="*/ 200 h 563"/>
                <a:gd name="T28" fmla="*/ 716 w 2262"/>
                <a:gd name="T29" fmla="*/ 220 h 563"/>
                <a:gd name="T30" fmla="*/ 748 w 2262"/>
                <a:gd name="T31" fmla="*/ 232 h 563"/>
                <a:gd name="T32" fmla="*/ 762 w 2262"/>
                <a:gd name="T33" fmla="*/ 244 h 563"/>
                <a:gd name="T34" fmla="*/ 773 w 2262"/>
                <a:gd name="T35" fmla="*/ 255 h 563"/>
                <a:gd name="T36" fmla="*/ 821 w 2262"/>
                <a:gd name="T37" fmla="*/ 263 h 563"/>
                <a:gd name="T38" fmla="*/ 894 w 2262"/>
                <a:gd name="T39" fmla="*/ 275 h 563"/>
                <a:gd name="T40" fmla="*/ 1007 w 2262"/>
                <a:gd name="T41" fmla="*/ 282 h 563"/>
                <a:gd name="T42" fmla="*/ 1064 w 2262"/>
                <a:gd name="T43" fmla="*/ 312 h 563"/>
                <a:gd name="T44" fmla="*/ 1106 w 2262"/>
                <a:gd name="T45" fmla="*/ 317 h 563"/>
                <a:gd name="T46" fmla="*/ 1129 w 2262"/>
                <a:gd name="T47" fmla="*/ 331 h 563"/>
                <a:gd name="T48" fmla="*/ 1173 w 2262"/>
                <a:gd name="T49" fmla="*/ 340 h 563"/>
                <a:gd name="T50" fmla="*/ 1208 w 2262"/>
                <a:gd name="T51" fmla="*/ 363 h 563"/>
                <a:gd name="T52" fmla="*/ 1271 w 2262"/>
                <a:gd name="T53" fmla="*/ 375 h 563"/>
                <a:gd name="T54" fmla="*/ 1311 w 2262"/>
                <a:gd name="T55" fmla="*/ 384 h 563"/>
                <a:gd name="T56" fmla="*/ 1416 w 2262"/>
                <a:gd name="T57" fmla="*/ 396 h 563"/>
                <a:gd name="T58" fmla="*/ 1485 w 2262"/>
                <a:gd name="T59" fmla="*/ 419 h 563"/>
                <a:gd name="T60" fmla="*/ 1598 w 2262"/>
                <a:gd name="T61" fmla="*/ 433 h 563"/>
                <a:gd name="T62" fmla="*/ 1648 w 2262"/>
                <a:gd name="T63" fmla="*/ 440 h 563"/>
                <a:gd name="T64" fmla="*/ 1709 w 2262"/>
                <a:gd name="T65" fmla="*/ 455 h 563"/>
                <a:gd name="T66" fmla="*/ 1715 w 2262"/>
                <a:gd name="T67" fmla="*/ 469 h 563"/>
                <a:gd name="T68" fmla="*/ 1944 w 2262"/>
                <a:gd name="T69" fmla="*/ 506 h 563"/>
                <a:gd name="T70" fmla="*/ 1977 w 2262"/>
                <a:gd name="T71" fmla="*/ 536 h 563"/>
                <a:gd name="T72" fmla="*/ 2073 w 2262"/>
                <a:gd name="T73"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2" h="563">
                  <a:moveTo>
                    <a:pt x="0" y="0"/>
                  </a:moveTo>
                  <a:lnTo>
                    <a:pt x="44" y="0"/>
                  </a:lnTo>
                  <a:lnTo>
                    <a:pt x="44" y="10"/>
                  </a:lnTo>
                  <a:lnTo>
                    <a:pt x="44" y="21"/>
                  </a:lnTo>
                  <a:lnTo>
                    <a:pt x="172" y="21"/>
                  </a:lnTo>
                  <a:lnTo>
                    <a:pt x="172" y="38"/>
                  </a:lnTo>
                  <a:lnTo>
                    <a:pt x="220" y="38"/>
                  </a:lnTo>
                  <a:lnTo>
                    <a:pt x="220" y="54"/>
                  </a:lnTo>
                  <a:lnTo>
                    <a:pt x="245" y="54"/>
                  </a:lnTo>
                  <a:lnTo>
                    <a:pt x="245" y="83"/>
                  </a:lnTo>
                  <a:lnTo>
                    <a:pt x="379" y="83"/>
                  </a:lnTo>
                  <a:lnTo>
                    <a:pt x="379" y="97"/>
                  </a:lnTo>
                  <a:lnTo>
                    <a:pt x="421" y="97"/>
                  </a:lnTo>
                  <a:lnTo>
                    <a:pt x="421" y="118"/>
                  </a:lnTo>
                  <a:lnTo>
                    <a:pt x="427" y="118"/>
                  </a:lnTo>
                  <a:lnTo>
                    <a:pt x="427" y="127"/>
                  </a:lnTo>
                  <a:lnTo>
                    <a:pt x="471" y="127"/>
                  </a:lnTo>
                  <a:lnTo>
                    <a:pt x="471" y="138"/>
                  </a:lnTo>
                  <a:lnTo>
                    <a:pt x="509" y="138"/>
                  </a:lnTo>
                  <a:lnTo>
                    <a:pt x="509" y="159"/>
                  </a:lnTo>
                  <a:lnTo>
                    <a:pt x="526" y="159"/>
                  </a:lnTo>
                  <a:lnTo>
                    <a:pt x="526" y="167"/>
                  </a:lnTo>
                  <a:lnTo>
                    <a:pt x="540" y="167"/>
                  </a:lnTo>
                  <a:lnTo>
                    <a:pt x="540" y="179"/>
                  </a:lnTo>
                  <a:lnTo>
                    <a:pt x="609" y="179"/>
                  </a:lnTo>
                  <a:lnTo>
                    <a:pt x="609" y="193"/>
                  </a:lnTo>
                  <a:lnTo>
                    <a:pt x="651" y="193"/>
                  </a:lnTo>
                  <a:lnTo>
                    <a:pt x="651" y="200"/>
                  </a:lnTo>
                  <a:lnTo>
                    <a:pt x="716" y="200"/>
                  </a:lnTo>
                  <a:lnTo>
                    <a:pt x="716" y="220"/>
                  </a:lnTo>
                  <a:lnTo>
                    <a:pt x="748" y="220"/>
                  </a:lnTo>
                  <a:lnTo>
                    <a:pt x="748" y="232"/>
                  </a:lnTo>
                  <a:lnTo>
                    <a:pt x="762" y="232"/>
                  </a:lnTo>
                  <a:lnTo>
                    <a:pt x="762" y="244"/>
                  </a:lnTo>
                  <a:lnTo>
                    <a:pt x="773" y="244"/>
                  </a:lnTo>
                  <a:lnTo>
                    <a:pt x="773" y="255"/>
                  </a:lnTo>
                  <a:lnTo>
                    <a:pt x="821" y="255"/>
                  </a:lnTo>
                  <a:lnTo>
                    <a:pt x="821" y="263"/>
                  </a:lnTo>
                  <a:lnTo>
                    <a:pt x="894" y="263"/>
                  </a:lnTo>
                  <a:lnTo>
                    <a:pt x="894" y="275"/>
                  </a:lnTo>
                  <a:lnTo>
                    <a:pt x="1007" y="275"/>
                  </a:lnTo>
                  <a:lnTo>
                    <a:pt x="1007" y="282"/>
                  </a:lnTo>
                  <a:lnTo>
                    <a:pt x="1064" y="282"/>
                  </a:lnTo>
                  <a:lnTo>
                    <a:pt x="1064" y="312"/>
                  </a:lnTo>
                  <a:lnTo>
                    <a:pt x="1106" y="312"/>
                  </a:lnTo>
                  <a:lnTo>
                    <a:pt x="1106" y="317"/>
                  </a:lnTo>
                  <a:lnTo>
                    <a:pt x="1129" y="317"/>
                  </a:lnTo>
                  <a:lnTo>
                    <a:pt x="1129" y="331"/>
                  </a:lnTo>
                  <a:lnTo>
                    <a:pt x="1173" y="331"/>
                  </a:lnTo>
                  <a:lnTo>
                    <a:pt x="1173" y="340"/>
                  </a:lnTo>
                  <a:lnTo>
                    <a:pt x="1208" y="340"/>
                  </a:lnTo>
                  <a:lnTo>
                    <a:pt x="1208" y="363"/>
                  </a:lnTo>
                  <a:lnTo>
                    <a:pt x="1271" y="363"/>
                  </a:lnTo>
                  <a:lnTo>
                    <a:pt x="1271" y="375"/>
                  </a:lnTo>
                  <a:lnTo>
                    <a:pt x="1311" y="375"/>
                  </a:lnTo>
                  <a:lnTo>
                    <a:pt x="1311" y="384"/>
                  </a:lnTo>
                  <a:lnTo>
                    <a:pt x="1416" y="384"/>
                  </a:lnTo>
                  <a:lnTo>
                    <a:pt x="1416" y="396"/>
                  </a:lnTo>
                  <a:lnTo>
                    <a:pt x="1485" y="396"/>
                  </a:lnTo>
                  <a:lnTo>
                    <a:pt x="1485" y="419"/>
                  </a:lnTo>
                  <a:lnTo>
                    <a:pt x="1598" y="419"/>
                  </a:lnTo>
                  <a:lnTo>
                    <a:pt x="1598" y="433"/>
                  </a:lnTo>
                  <a:lnTo>
                    <a:pt x="1648" y="433"/>
                  </a:lnTo>
                  <a:lnTo>
                    <a:pt x="1648" y="440"/>
                  </a:lnTo>
                  <a:lnTo>
                    <a:pt x="1709" y="440"/>
                  </a:lnTo>
                  <a:lnTo>
                    <a:pt x="1709" y="455"/>
                  </a:lnTo>
                  <a:lnTo>
                    <a:pt x="1715" y="455"/>
                  </a:lnTo>
                  <a:lnTo>
                    <a:pt x="1715" y="469"/>
                  </a:lnTo>
                  <a:lnTo>
                    <a:pt x="1944" y="469"/>
                  </a:lnTo>
                  <a:lnTo>
                    <a:pt x="1944" y="506"/>
                  </a:lnTo>
                  <a:lnTo>
                    <a:pt x="1977" y="506"/>
                  </a:lnTo>
                  <a:lnTo>
                    <a:pt x="1977" y="536"/>
                  </a:lnTo>
                  <a:lnTo>
                    <a:pt x="2073" y="536"/>
                  </a:lnTo>
                  <a:lnTo>
                    <a:pt x="2073" y="563"/>
                  </a:lnTo>
                  <a:lnTo>
                    <a:pt x="2262" y="563"/>
                  </a:lnTo>
                </a:path>
              </a:pathLst>
            </a:custGeom>
            <a:noFill/>
            <a:ln w="38100" cap="flat">
              <a:solidFill>
                <a:srgbClr val="7B85BD"/>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7"/>
            <p:cNvSpPr>
              <a:spLocks/>
            </p:cNvSpPr>
            <p:nvPr/>
          </p:nvSpPr>
          <p:spPr bwMode="auto">
            <a:xfrm>
              <a:off x="636" y="1493"/>
              <a:ext cx="2256" cy="764"/>
            </a:xfrm>
            <a:custGeom>
              <a:avLst/>
              <a:gdLst>
                <a:gd name="T0" fmla="*/ 0 w 1077"/>
                <a:gd name="T1" fmla="*/ 10 h 438"/>
                <a:gd name="T2" fmla="*/ 8 w 1077"/>
                <a:gd name="T3" fmla="*/ 19 h 438"/>
                <a:gd name="T4" fmla="*/ 12 w 1077"/>
                <a:gd name="T5" fmla="*/ 25 h 438"/>
                <a:gd name="T6" fmla="*/ 20 w 1077"/>
                <a:gd name="T7" fmla="*/ 30 h 438"/>
                <a:gd name="T8" fmla="*/ 24 w 1077"/>
                <a:gd name="T9" fmla="*/ 35 h 438"/>
                <a:gd name="T10" fmla="*/ 47 w 1077"/>
                <a:gd name="T11" fmla="*/ 41 h 438"/>
                <a:gd name="T12" fmla="*/ 50 w 1077"/>
                <a:gd name="T13" fmla="*/ 46 h 438"/>
                <a:gd name="T14" fmla="*/ 65 w 1077"/>
                <a:gd name="T15" fmla="*/ 53 h 438"/>
                <a:gd name="T16" fmla="*/ 68 w 1077"/>
                <a:gd name="T17" fmla="*/ 57 h 438"/>
                <a:gd name="T18" fmla="*/ 76 w 1077"/>
                <a:gd name="T19" fmla="*/ 64 h 438"/>
                <a:gd name="T20" fmla="*/ 83 w 1077"/>
                <a:gd name="T21" fmla="*/ 71 h 438"/>
                <a:gd name="T22" fmla="*/ 86 w 1077"/>
                <a:gd name="T23" fmla="*/ 91 h 438"/>
                <a:gd name="T24" fmla="*/ 91 w 1077"/>
                <a:gd name="T25" fmla="*/ 96 h 438"/>
                <a:gd name="T26" fmla="*/ 114 w 1077"/>
                <a:gd name="T27" fmla="*/ 110 h 438"/>
                <a:gd name="T28" fmla="*/ 144 w 1077"/>
                <a:gd name="T29" fmla="*/ 114 h 438"/>
                <a:gd name="T30" fmla="*/ 150 w 1077"/>
                <a:gd name="T31" fmla="*/ 121 h 438"/>
                <a:gd name="T32" fmla="*/ 157 w 1077"/>
                <a:gd name="T33" fmla="*/ 125 h 438"/>
                <a:gd name="T34" fmla="*/ 161 w 1077"/>
                <a:gd name="T35" fmla="*/ 131 h 438"/>
                <a:gd name="T36" fmla="*/ 165 w 1077"/>
                <a:gd name="T37" fmla="*/ 139 h 438"/>
                <a:gd name="T38" fmla="*/ 173 w 1077"/>
                <a:gd name="T39" fmla="*/ 145 h 438"/>
                <a:gd name="T40" fmla="*/ 179 w 1077"/>
                <a:gd name="T41" fmla="*/ 149 h 438"/>
                <a:gd name="T42" fmla="*/ 183 w 1077"/>
                <a:gd name="T43" fmla="*/ 155 h 438"/>
                <a:gd name="T44" fmla="*/ 206 w 1077"/>
                <a:gd name="T45" fmla="*/ 161 h 438"/>
                <a:gd name="T46" fmla="*/ 223 w 1077"/>
                <a:gd name="T47" fmla="*/ 167 h 438"/>
                <a:gd name="T48" fmla="*/ 241 w 1077"/>
                <a:gd name="T49" fmla="*/ 175 h 438"/>
                <a:gd name="T50" fmla="*/ 257 w 1077"/>
                <a:gd name="T51" fmla="*/ 180 h 438"/>
                <a:gd name="T52" fmla="*/ 281 w 1077"/>
                <a:gd name="T53" fmla="*/ 186 h 438"/>
                <a:gd name="T54" fmla="*/ 289 w 1077"/>
                <a:gd name="T55" fmla="*/ 192 h 438"/>
                <a:gd name="T56" fmla="*/ 294 w 1077"/>
                <a:gd name="T57" fmla="*/ 197 h 438"/>
                <a:gd name="T58" fmla="*/ 300 w 1077"/>
                <a:gd name="T59" fmla="*/ 204 h 438"/>
                <a:gd name="T60" fmla="*/ 358 w 1077"/>
                <a:gd name="T61" fmla="*/ 216 h 438"/>
                <a:gd name="T62" fmla="*/ 365 w 1077"/>
                <a:gd name="T63" fmla="*/ 223 h 438"/>
                <a:gd name="T64" fmla="*/ 387 w 1077"/>
                <a:gd name="T65" fmla="*/ 234 h 438"/>
                <a:gd name="T66" fmla="*/ 410 w 1077"/>
                <a:gd name="T67" fmla="*/ 240 h 438"/>
                <a:gd name="T68" fmla="*/ 417 w 1077"/>
                <a:gd name="T69" fmla="*/ 248 h 438"/>
                <a:gd name="T70" fmla="*/ 421 w 1077"/>
                <a:gd name="T71" fmla="*/ 252 h 438"/>
                <a:gd name="T72" fmla="*/ 429 w 1077"/>
                <a:gd name="T73" fmla="*/ 259 h 438"/>
                <a:gd name="T74" fmla="*/ 435 w 1077"/>
                <a:gd name="T75" fmla="*/ 264 h 438"/>
                <a:gd name="T76" fmla="*/ 472 w 1077"/>
                <a:gd name="T77" fmla="*/ 271 h 438"/>
                <a:gd name="T78" fmla="*/ 483 w 1077"/>
                <a:gd name="T79" fmla="*/ 277 h 438"/>
                <a:gd name="T80" fmla="*/ 509 w 1077"/>
                <a:gd name="T81" fmla="*/ 285 h 438"/>
                <a:gd name="T82" fmla="*/ 515 w 1077"/>
                <a:gd name="T83" fmla="*/ 291 h 438"/>
                <a:gd name="T84" fmla="*/ 544 w 1077"/>
                <a:gd name="T85" fmla="*/ 296 h 438"/>
                <a:gd name="T86" fmla="*/ 551 w 1077"/>
                <a:gd name="T87" fmla="*/ 301 h 438"/>
                <a:gd name="T88" fmla="*/ 554 w 1077"/>
                <a:gd name="T89" fmla="*/ 309 h 438"/>
                <a:gd name="T90" fmla="*/ 603 w 1077"/>
                <a:gd name="T91" fmla="*/ 314 h 438"/>
                <a:gd name="T92" fmla="*/ 635 w 1077"/>
                <a:gd name="T93" fmla="*/ 322 h 438"/>
                <a:gd name="T94" fmla="*/ 694 w 1077"/>
                <a:gd name="T95" fmla="*/ 328 h 438"/>
                <a:gd name="T96" fmla="*/ 699 w 1077"/>
                <a:gd name="T97" fmla="*/ 333 h 438"/>
                <a:gd name="T98" fmla="*/ 718 w 1077"/>
                <a:gd name="T99" fmla="*/ 340 h 438"/>
                <a:gd name="T100" fmla="*/ 723 w 1077"/>
                <a:gd name="T101" fmla="*/ 349 h 438"/>
                <a:gd name="T102" fmla="*/ 750 w 1077"/>
                <a:gd name="T103" fmla="*/ 355 h 438"/>
                <a:gd name="T104" fmla="*/ 753 w 1077"/>
                <a:gd name="T105" fmla="*/ 361 h 438"/>
                <a:gd name="T106" fmla="*/ 759 w 1077"/>
                <a:gd name="T107" fmla="*/ 367 h 438"/>
                <a:gd name="T108" fmla="*/ 805 w 1077"/>
                <a:gd name="T109" fmla="*/ 376 h 438"/>
                <a:gd name="T110" fmla="*/ 828 w 1077"/>
                <a:gd name="T111" fmla="*/ 383 h 438"/>
                <a:gd name="T112" fmla="*/ 857 w 1077"/>
                <a:gd name="T113" fmla="*/ 395 h 438"/>
                <a:gd name="T114" fmla="*/ 897 w 1077"/>
                <a:gd name="T115" fmla="*/ 402 h 438"/>
                <a:gd name="T116" fmla="*/ 946 w 1077"/>
                <a:gd name="T117" fmla="*/ 418 h 438"/>
                <a:gd name="T118" fmla="*/ 990 w 1077"/>
                <a:gd name="T119"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7" h="438">
                  <a:moveTo>
                    <a:pt x="0" y="0"/>
                  </a:moveTo>
                  <a:cubicBezTo>
                    <a:pt x="0" y="10"/>
                    <a:pt x="0" y="10"/>
                    <a:pt x="0" y="10"/>
                  </a:cubicBezTo>
                  <a:cubicBezTo>
                    <a:pt x="8" y="10"/>
                    <a:pt x="8" y="10"/>
                    <a:pt x="8" y="10"/>
                  </a:cubicBezTo>
                  <a:cubicBezTo>
                    <a:pt x="8" y="19"/>
                    <a:pt x="8" y="19"/>
                    <a:pt x="8" y="19"/>
                  </a:cubicBezTo>
                  <a:cubicBezTo>
                    <a:pt x="12" y="19"/>
                    <a:pt x="12" y="19"/>
                    <a:pt x="12" y="19"/>
                  </a:cubicBezTo>
                  <a:cubicBezTo>
                    <a:pt x="12" y="25"/>
                    <a:pt x="12" y="25"/>
                    <a:pt x="12" y="25"/>
                  </a:cubicBezTo>
                  <a:cubicBezTo>
                    <a:pt x="20" y="25"/>
                    <a:pt x="20" y="25"/>
                    <a:pt x="20" y="25"/>
                  </a:cubicBezTo>
                  <a:cubicBezTo>
                    <a:pt x="20" y="30"/>
                    <a:pt x="20" y="30"/>
                    <a:pt x="20" y="30"/>
                  </a:cubicBezTo>
                  <a:cubicBezTo>
                    <a:pt x="24" y="30"/>
                    <a:pt x="24" y="30"/>
                    <a:pt x="24" y="30"/>
                  </a:cubicBezTo>
                  <a:cubicBezTo>
                    <a:pt x="24" y="35"/>
                    <a:pt x="24" y="35"/>
                    <a:pt x="24" y="35"/>
                  </a:cubicBezTo>
                  <a:cubicBezTo>
                    <a:pt x="47" y="35"/>
                    <a:pt x="47" y="35"/>
                    <a:pt x="47" y="35"/>
                  </a:cubicBezTo>
                  <a:cubicBezTo>
                    <a:pt x="47" y="41"/>
                    <a:pt x="47" y="41"/>
                    <a:pt x="47" y="41"/>
                  </a:cubicBezTo>
                  <a:cubicBezTo>
                    <a:pt x="50" y="41"/>
                    <a:pt x="50" y="41"/>
                    <a:pt x="50" y="41"/>
                  </a:cubicBezTo>
                  <a:cubicBezTo>
                    <a:pt x="50" y="46"/>
                    <a:pt x="50" y="46"/>
                    <a:pt x="50" y="46"/>
                  </a:cubicBezTo>
                  <a:cubicBezTo>
                    <a:pt x="65" y="46"/>
                    <a:pt x="65" y="46"/>
                    <a:pt x="65" y="46"/>
                  </a:cubicBezTo>
                  <a:cubicBezTo>
                    <a:pt x="65" y="53"/>
                    <a:pt x="65" y="53"/>
                    <a:pt x="65" y="53"/>
                  </a:cubicBezTo>
                  <a:cubicBezTo>
                    <a:pt x="68" y="53"/>
                    <a:pt x="68" y="53"/>
                    <a:pt x="68" y="53"/>
                  </a:cubicBezTo>
                  <a:cubicBezTo>
                    <a:pt x="68" y="57"/>
                    <a:pt x="68" y="57"/>
                    <a:pt x="68" y="57"/>
                  </a:cubicBezTo>
                  <a:cubicBezTo>
                    <a:pt x="76" y="57"/>
                    <a:pt x="76" y="57"/>
                    <a:pt x="76" y="57"/>
                  </a:cubicBezTo>
                  <a:cubicBezTo>
                    <a:pt x="76" y="64"/>
                    <a:pt x="76" y="64"/>
                    <a:pt x="76" y="64"/>
                  </a:cubicBezTo>
                  <a:cubicBezTo>
                    <a:pt x="83" y="64"/>
                    <a:pt x="83" y="64"/>
                    <a:pt x="83" y="64"/>
                  </a:cubicBezTo>
                  <a:cubicBezTo>
                    <a:pt x="83" y="71"/>
                    <a:pt x="83" y="71"/>
                    <a:pt x="83" y="71"/>
                  </a:cubicBezTo>
                  <a:cubicBezTo>
                    <a:pt x="86" y="71"/>
                    <a:pt x="86" y="71"/>
                    <a:pt x="86" y="71"/>
                  </a:cubicBezTo>
                  <a:cubicBezTo>
                    <a:pt x="86" y="91"/>
                    <a:pt x="86" y="91"/>
                    <a:pt x="86" y="91"/>
                  </a:cubicBezTo>
                  <a:cubicBezTo>
                    <a:pt x="91" y="91"/>
                    <a:pt x="91" y="91"/>
                    <a:pt x="91" y="91"/>
                  </a:cubicBezTo>
                  <a:cubicBezTo>
                    <a:pt x="91" y="96"/>
                    <a:pt x="91" y="96"/>
                    <a:pt x="91" y="96"/>
                  </a:cubicBezTo>
                  <a:cubicBezTo>
                    <a:pt x="114" y="96"/>
                    <a:pt x="114" y="96"/>
                    <a:pt x="114" y="96"/>
                  </a:cubicBezTo>
                  <a:cubicBezTo>
                    <a:pt x="114" y="110"/>
                    <a:pt x="114" y="110"/>
                    <a:pt x="114" y="110"/>
                  </a:cubicBezTo>
                  <a:cubicBezTo>
                    <a:pt x="144" y="110"/>
                    <a:pt x="144" y="110"/>
                    <a:pt x="144" y="110"/>
                  </a:cubicBezTo>
                  <a:cubicBezTo>
                    <a:pt x="144" y="114"/>
                    <a:pt x="144" y="114"/>
                    <a:pt x="144" y="114"/>
                  </a:cubicBezTo>
                  <a:cubicBezTo>
                    <a:pt x="150" y="114"/>
                    <a:pt x="150" y="114"/>
                    <a:pt x="150" y="114"/>
                  </a:cubicBezTo>
                  <a:cubicBezTo>
                    <a:pt x="150" y="121"/>
                    <a:pt x="150" y="121"/>
                    <a:pt x="150" y="121"/>
                  </a:cubicBezTo>
                  <a:cubicBezTo>
                    <a:pt x="157" y="121"/>
                    <a:pt x="157" y="121"/>
                    <a:pt x="157" y="121"/>
                  </a:cubicBezTo>
                  <a:cubicBezTo>
                    <a:pt x="157" y="125"/>
                    <a:pt x="157" y="125"/>
                    <a:pt x="157" y="125"/>
                  </a:cubicBezTo>
                  <a:cubicBezTo>
                    <a:pt x="161" y="125"/>
                    <a:pt x="161" y="125"/>
                    <a:pt x="161" y="125"/>
                  </a:cubicBezTo>
                  <a:cubicBezTo>
                    <a:pt x="161" y="131"/>
                    <a:pt x="161" y="131"/>
                    <a:pt x="161" y="131"/>
                  </a:cubicBezTo>
                  <a:cubicBezTo>
                    <a:pt x="165" y="131"/>
                    <a:pt x="165" y="131"/>
                    <a:pt x="165" y="131"/>
                  </a:cubicBezTo>
                  <a:cubicBezTo>
                    <a:pt x="165" y="139"/>
                    <a:pt x="165" y="139"/>
                    <a:pt x="165" y="139"/>
                  </a:cubicBezTo>
                  <a:cubicBezTo>
                    <a:pt x="173" y="139"/>
                    <a:pt x="173" y="139"/>
                    <a:pt x="173" y="139"/>
                  </a:cubicBezTo>
                  <a:cubicBezTo>
                    <a:pt x="173" y="145"/>
                    <a:pt x="173" y="145"/>
                    <a:pt x="173" y="145"/>
                  </a:cubicBezTo>
                  <a:cubicBezTo>
                    <a:pt x="179" y="145"/>
                    <a:pt x="179" y="145"/>
                    <a:pt x="179" y="145"/>
                  </a:cubicBezTo>
                  <a:cubicBezTo>
                    <a:pt x="179" y="149"/>
                    <a:pt x="179" y="149"/>
                    <a:pt x="179" y="149"/>
                  </a:cubicBezTo>
                  <a:cubicBezTo>
                    <a:pt x="183" y="149"/>
                    <a:pt x="183" y="149"/>
                    <a:pt x="183" y="149"/>
                  </a:cubicBezTo>
                  <a:cubicBezTo>
                    <a:pt x="183" y="155"/>
                    <a:pt x="183" y="155"/>
                    <a:pt x="183" y="155"/>
                  </a:cubicBezTo>
                  <a:cubicBezTo>
                    <a:pt x="206" y="155"/>
                    <a:pt x="206" y="155"/>
                    <a:pt x="206" y="155"/>
                  </a:cubicBezTo>
                  <a:cubicBezTo>
                    <a:pt x="206" y="161"/>
                    <a:pt x="206" y="161"/>
                    <a:pt x="206" y="161"/>
                  </a:cubicBezTo>
                  <a:cubicBezTo>
                    <a:pt x="223" y="161"/>
                    <a:pt x="223" y="161"/>
                    <a:pt x="223" y="161"/>
                  </a:cubicBezTo>
                  <a:cubicBezTo>
                    <a:pt x="223" y="161"/>
                    <a:pt x="222" y="167"/>
                    <a:pt x="223" y="167"/>
                  </a:cubicBezTo>
                  <a:cubicBezTo>
                    <a:pt x="224" y="167"/>
                    <a:pt x="241" y="167"/>
                    <a:pt x="241" y="167"/>
                  </a:cubicBezTo>
                  <a:cubicBezTo>
                    <a:pt x="241" y="175"/>
                    <a:pt x="241" y="175"/>
                    <a:pt x="241" y="175"/>
                  </a:cubicBezTo>
                  <a:cubicBezTo>
                    <a:pt x="257" y="175"/>
                    <a:pt x="257" y="175"/>
                    <a:pt x="257" y="175"/>
                  </a:cubicBezTo>
                  <a:cubicBezTo>
                    <a:pt x="257" y="180"/>
                    <a:pt x="257" y="180"/>
                    <a:pt x="257" y="180"/>
                  </a:cubicBezTo>
                  <a:cubicBezTo>
                    <a:pt x="281" y="180"/>
                    <a:pt x="281" y="180"/>
                    <a:pt x="281" y="180"/>
                  </a:cubicBezTo>
                  <a:cubicBezTo>
                    <a:pt x="281" y="186"/>
                    <a:pt x="281" y="186"/>
                    <a:pt x="281" y="186"/>
                  </a:cubicBezTo>
                  <a:cubicBezTo>
                    <a:pt x="289" y="186"/>
                    <a:pt x="289" y="186"/>
                    <a:pt x="289" y="186"/>
                  </a:cubicBezTo>
                  <a:cubicBezTo>
                    <a:pt x="289" y="192"/>
                    <a:pt x="289" y="192"/>
                    <a:pt x="289" y="192"/>
                  </a:cubicBezTo>
                  <a:cubicBezTo>
                    <a:pt x="294" y="192"/>
                    <a:pt x="294" y="192"/>
                    <a:pt x="294" y="192"/>
                  </a:cubicBezTo>
                  <a:cubicBezTo>
                    <a:pt x="294" y="197"/>
                    <a:pt x="294" y="197"/>
                    <a:pt x="294" y="197"/>
                  </a:cubicBezTo>
                  <a:cubicBezTo>
                    <a:pt x="300" y="197"/>
                    <a:pt x="300" y="197"/>
                    <a:pt x="300" y="197"/>
                  </a:cubicBezTo>
                  <a:cubicBezTo>
                    <a:pt x="300" y="204"/>
                    <a:pt x="300" y="204"/>
                    <a:pt x="300" y="204"/>
                  </a:cubicBezTo>
                  <a:cubicBezTo>
                    <a:pt x="358" y="204"/>
                    <a:pt x="358" y="204"/>
                    <a:pt x="358" y="204"/>
                  </a:cubicBezTo>
                  <a:cubicBezTo>
                    <a:pt x="358" y="216"/>
                    <a:pt x="358" y="216"/>
                    <a:pt x="358" y="216"/>
                  </a:cubicBezTo>
                  <a:cubicBezTo>
                    <a:pt x="365" y="216"/>
                    <a:pt x="365" y="216"/>
                    <a:pt x="365" y="216"/>
                  </a:cubicBezTo>
                  <a:cubicBezTo>
                    <a:pt x="365" y="223"/>
                    <a:pt x="365" y="223"/>
                    <a:pt x="365" y="223"/>
                  </a:cubicBezTo>
                  <a:cubicBezTo>
                    <a:pt x="387" y="223"/>
                    <a:pt x="387" y="223"/>
                    <a:pt x="387" y="223"/>
                  </a:cubicBezTo>
                  <a:cubicBezTo>
                    <a:pt x="387" y="234"/>
                    <a:pt x="387" y="234"/>
                    <a:pt x="387" y="234"/>
                  </a:cubicBezTo>
                  <a:cubicBezTo>
                    <a:pt x="410" y="234"/>
                    <a:pt x="410" y="234"/>
                    <a:pt x="410" y="234"/>
                  </a:cubicBezTo>
                  <a:cubicBezTo>
                    <a:pt x="410" y="240"/>
                    <a:pt x="410" y="240"/>
                    <a:pt x="410" y="240"/>
                  </a:cubicBezTo>
                  <a:cubicBezTo>
                    <a:pt x="417" y="240"/>
                    <a:pt x="417" y="240"/>
                    <a:pt x="417" y="240"/>
                  </a:cubicBezTo>
                  <a:cubicBezTo>
                    <a:pt x="417" y="248"/>
                    <a:pt x="417" y="248"/>
                    <a:pt x="417" y="248"/>
                  </a:cubicBezTo>
                  <a:cubicBezTo>
                    <a:pt x="421" y="248"/>
                    <a:pt x="421" y="248"/>
                    <a:pt x="421" y="248"/>
                  </a:cubicBezTo>
                  <a:cubicBezTo>
                    <a:pt x="421" y="252"/>
                    <a:pt x="421" y="252"/>
                    <a:pt x="421" y="252"/>
                  </a:cubicBezTo>
                  <a:cubicBezTo>
                    <a:pt x="429" y="252"/>
                    <a:pt x="429" y="252"/>
                    <a:pt x="429" y="252"/>
                  </a:cubicBezTo>
                  <a:cubicBezTo>
                    <a:pt x="429" y="259"/>
                    <a:pt x="429" y="259"/>
                    <a:pt x="429" y="259"/>
                  </a:cubicBezTo>
                  <a:cubicBezTo>
                    <a:pt x="435" y="259"/>
                    <a:pt x="435" y="259"/>
                    <a:pt x="435" y="259"/>
                  </a:cubicBezTo>
                  <a:cubicBezTo>
                    <a:pt x="435" y="264"/>
                    <a:pt x="435" y="264"/>
                    <a:pt x="435" y="264"/>
                  </a:cubicBezTo>
                  <a:cubicBezTo>
                    <a:pt x="472" y="264"/>
                    <a:pt x="472" y="264"/>
                    <a:pt x="472" y="264"/>
                  </a:cubicBezTo>
                  <a:cubicBezTo>
                    <a:pt x="472" y="271"/>
                    <a:pt x="472" y="271"/>
                    <a:pt x="472" y="271"/>
                  </a:cubicBezTo>
                  <a:cubicBezTo>
                    <a:pt x="483" y="271"/>
                    <a:pt x="483" y="271"/>
                    <a:pt x="483" y="271"/>
                  </a:cubicBezTo>
                  <a:cubicBezTo>
                    <a:pt x="483" y="277"/>
                    <a:pt x="483" y="277"/>
                    <a:pt x="483" y="277"/>
                  </a:cubicBezTo>
                  <a:cubicBezTo>
                    <a:pt x="509" y="277"/>
                    <a:pt x="509" y="277"/>
                    <a:pt x="509" y="277"/>
                  </a:cubicBezTo>
                  <a:cubicBezTo>
                    <a:pt x="509" y="285"/>
                    <a:pt x="509" y="285"/>
                    <a:pt x="509" y="285"/>
                  </a:cubicBezTo>
                  <a:cubicBezTo>
                    <a:pt x="515" y="285"/>
                    <a:pt x="515" y="285"/>
                    <a:pt x="515" y="285"/>
                  </a:cubicBezTo>
                  <a:cubicBezTo>
                    <a:pt x="515" y="291"/>
                    <a:pt x="515" y="291"/>
                    <a:pt x="515" y="291"/>
                  </a:cubicBezTo>
                  <a:cubicBezTo>
                    <a:pt x="544" y="291"/>
                    <a:pt x="544" y="291"/>
                    <a:pt x="544" y="291"/>
                  </a:cubicBezTo>
                  <a:cubicBezTo>
                    <a:pt x="544" y="296"/>
                    <a:pt x="544" y="296"/>
                    <a:pt x="544" y="296"/>
                  </a:cubicBezTo>
                  <a:cubicBezTo>
                    <a:pt x="551" y="296"/>
                    <a:pt x="551" y="296"/>
                    <a:pt x="551" y="296"/>
                  </a:cubicBezTo>
                  <a:cubicBezTo>
                    <a:pt x="551" y="301"/>
                    <a:pt x="551" y="301"/>
                    <a:pt x="551" y="301"/>
                  </a:cubicBezTo>
                  <a:cubicBezTo>
                    <a:pt x="554" y="301"/>
                    <a:pt x="554" y="301"/>
                    <a:pt x="554" y="301"/>
                  </a:cubicBezTo>
                  <a:cubicBezTo>
                    <a:pt x="554" y="309"/>
                    <a:pt x="554" y="309"/>
                    <a:pt x="554" y="309"/>
                  </a:cubicBezTo>
                  <a:cubicBezTo>
                    <a:pt x="603" y="309"/>
                    <a:pt x="603" y="309"/>
                    <a:pt x="603" y="309"/>
                  </a:cubicBezTo>
                  <a:cubicBezTo>
                    <a:pt x="603" y="314"/>
                    <a:pt x="603" y="314"/>
                    <a:pt x="603" y="314"/>
                  </a:cubicBezTo>
                  <a:cubicBezTo>
                    <a:pt x="635" y="314"/>
                    <a:pt x="635" y="314"/>
                    <a:pt x="635" y="314"/>
                  </a:cubicBezTo>
                  <a:cubicBezTo>
                    <a:pt x="635" y="322"/>
                    <a:pt x="635" y="322"/>
                    <a:pt x="635" y="322"/>
                  </a:cubicBezTo>
                  <a:cubicBezTo>
                    <a:pt x="694" y="322"/>
                    <a:pt x="694" y="322"/>
                    <a:pt x="694" y="322"/>
                  </a:cubicBezTo>
                  <a:cubicBezTo>
                    <a:pt x="694" y="328"/>
                    <a:pt x="694" y="328"/>
                    <a:pt x="694" y="328"/>
                  </a:cubicBezTo>
                  <a:cubicBezTo>
                    <a:pt x="699" y="328"/>
                    <a:pt x="699" y="328"/>
                    <a:pt x="699" y="328"/>
                  </a:cubicBezTo>
                  <a:cubicBezTo>
                    <a:pt x="699" y="333"/>
                    <a:pt x="699" y="333"/>
                    <a:pt x="699" y="333"/>
                  </a:cubicBezTo>
                  <a:cubicBezTo>
                    <a:pt x="718" y="333"/>
                    <a:pt x="718" y="333"/>
                    <a:pt x="718" y="333"/>
                  </a:cubicBezTo>
                  <a:cubicBezTo>
                    <a:pt x="718" y="340"/>
                    <a:pt x="718" y="340"/>
                    <a:pt x="718" y="340"/>
                  </a:cubicBezTo>
                  <a:cubicBezTo>
                    <a:pt x="723" y="340"/>
                    <a:pt x="723" y="340"/>
                    <a:pt x="723" y="340"/>
                  </a:cubicBezTo>
                  <a:cubicBezTo>
                    <a:pt x="723" y="349"/>
                    <a:pt x="723" y="349"/>
                    <a:pt x="723" y="349"/>
                  </a:cubicBezTo>
                  <a:cubicBezTo>
                    <a:pt x="750" y="349"/>
                    <a:pt x="750" y="349"/>
                    <a:pt x="750" y="349"/>
                  </a:cubicBezTo>
                  <a:cubicBezTo>
                    <a:pt x="750" y="355"/>
                    <a:pt x="750" y="355"/>
                    <a:pt x="750" y="355"/>
                  </a:cubicBezTo>
                  <a:cubicBezTo>
                    <a:pt x="753" y="355"/>
                    <a:pt x="753" y="355"/>
                    <a:pt x="753" y="355"/>
                  </a:cubicBezTo>
                  <a:cubicBezTo>
                    <a:pt x="753" y="361"/>
                    <a:pt x="753" y="361"/>
                    <a:pt x="753" y="361"/>
                  </a:cubicBezTo>
                  <a:cubicBezTo>
                    <a:pt x="759" y="361"/>
                    <a:pt x="759" y="361"/>
                    <a:pt x="759" y="361"/>
                  </a:cubicBezTo>
                  <a:cubicBezTo>
                    <a:pt x="759" y="361"/>
                    <a:pt x="757" y="367"/>
                    <a:pt x="759" y="367"/>
                  </a:cubicBezTo>
                  <a:cubicBezTo>
                    <a:pt x="761" y="367"/>
                    <a:pt x="805" y="367"/>
                    <a:pt x="805" y="367"/>
                  </a:cubicBezTo>
                  <a:cubicBezTo>
                    <a:pt x="805" y="376"/>
                    <a:pt x="805" y="376"/>
                    <a:pt x="805" y="376"/>
                  </a:cubicBezTo>
                  <a:cubicBezTo>
                    <a:pt x="828" y="376"/>
                    <a:pt x="828" y="376"/>
                    <a:pt x="828" y="376"/>
                  </a:cubicBezTo>
                  <a:cubicBezTo>
                    <a:pt x="828" y="383"/>
                    <a:pt x="828" y="383"/>
                    <a:pt x="828" y="383"/>
                  </a:cubicBezTo>
                  <a:cubicBezTo>
                    <a:pt x="857" y="383"/>
                    <a:pt x="857" y="383"/>
                    <a:pt x="857" y="383"/>
                  </a:cubicBezTo>
                  <a:cubicBezTo>
                    <a:pt x="857" y="395"/>
                    <a:pt x="857" y="395"/>
                    <a:pt x="857" y="395"/>
                  </a:cubicBezTo>
                  <a:cubicBezTo>
                    <a:pt x="897" y="395"/>
                    <a:pt x="897" y="395"/>
                    <a:pt x="897" y="395"/>
                  </a:cubicBezTo>
                  <a:cubicBezTo>
                    <a:pt x="897" y="402"/>
                    <a:pt x="897" y="402"/>
                    <a:pt x="897" y="402"/>
                  </a:cubicBezTo>
                  <a:cubicBezTo>
                    <a:pt x="946" y="402"/>
                    <a:pt x="946" y="402"/>
                    <a:pt x="946" y="402"/>
                  </a:cubicBezTo>
                  <a:cubicBezTo>
                    <a:pt x="946" y="418"/>
                    <a:pt x="946" y="418"/>
                    <a:pt x="946" y="418"/>
                  </a:cubicBezTo>
                  <a:cubicBezTo>
                    <a:pt x="990" y="418"/>
                    <a:pt x="990" y="418"/>
                    <a:pt x="990" y="418"/>
                  </a:cubicBezTo>
                  <a:cubicBezTo>
                    <a:pt x="990" y="438"/>
                    <a:pt x="990" y="438"/>
                    <a:pt x="990" y="438"/>
                  </a:cubicBezTo>
                  <a:cubicBezTo>
                    <a:pt x="1077" y="438"/>
                    <a:pt x="1077" y="438"/>
                    <a:pt x="1077" y="438"/>
                  </a:cubicBezTo>
                </a:path>
              </a:pathLst>
            </a:custGeom>
            <a:noFill/>
            <a:ln w="38100" cap="flat">
              <a:solidFill>
                <a:schemeClr val="tx2">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61" name="Line 13"/>
          <p:cNvSpPr>
            <a:spLocks noChangeShapeType="1"/>
          </p:cNvSpPr>
          <p:nvPr/>
        </p:nvSpPr>
        <p:spPr bwMode="auto">
          <a:xfrm>
            <a:off x="4478150" y="4730635"/>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2" name="Line 13"/>
          <p:cNvSpPr>
            <a:spLocks noChangeShapeType="1"/>
          </p:cNvSpPr>
          <p:nvPr/>
        </p:nvSpPr>
        <p:spPr bwMode="auto">
          <a:xfrm>
            <a:off x="2072701" y="4730635"/>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64" name="Group 163"/>
          <p:cNvGrpSpPr/>
          <p:nvPr/>
        </p:nvGrpSpPr>
        <p:grpSpPr>
          <a:xfrm>
            <a:off x="10440413" y="2268402"/>
            <a:ext cx="1282316" cy="1150118"/>
            <a:chOff x="6656267" y="4730097"/>
            <a:chExt cx="1282316" cy="1150118"/>
          </a:xfrm>
          <a:solidFill>
            <a:srgbClr val="00B0F0"/>
          </a:solidFill>
        </p:grpSpPr>
        <p:sp>
          <p:nvSpPr>
            <p:cNvPr id="165" name="Freeform 164"/>
            <p:cNvSpPr/>
            <p:nvPr/>
          </p:nvSpPr>
          <p:spPr>
            <a:xfrm>
              <a:off x="6829044" y="4730097"/>
              <a:ext cx="1109539" cy="1150118"/>
            </a:xfrm>
            <a:custGeom>
              <a:avLst/>
              <a:gdLst>
                <a:gd name="connsiteX0" fmla="*/ 0 w 1109539"/>
                <a:gd name="connsiteY0" fmla="*/ 0 h 1150118"/>
                <a:gd name="connsiteX1" fmla="*/ 1109539 w 1109539"/>
                <a:gd name="connsiteY1" fmla="*/ 0 h 1150118"/>
                <a:gd name="connsiteX2" fmla="*/ 1109539 w 1109539"/>
                <a:gd name="connsiteY2" fmla="*/ 870914 h 1150118"/>
                <a:gd name="connsiteX3" fmla="*/ 554770 w 1109539"/>
                <a:gd name="connsiteY3" fmla="*/ 1150118 h 1150118"/>
                <a:gd name="connsiteX4" fmla="*/ 0 w 1109539"/>
                <a:gd name="connsiteY4" fmla="*/ 870914 h 1150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39" h="1150118">
                  <a:moveTo>
                    <a:pt x="0" y="0"/>
                  </a:moveTo>
                  <a:lnTo>
                    <a:pt x="1109539" y="0"/>
                  </a:lnTo>
                  <a:lnTo>
                    <a:pt x="1109539" y="870914"/>
                  </a:lnTo>
                  <a:lnTo>
                    <a:pt x="554770" y="1150118"/>
                  </a:lnTo>
                  <a:lnTo>
                    <a:pt x="0" y="870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1"/>
                  </a:solidFill>
                </a:rPr>
                <a:t>17%</a:t>
              </a:r>
            </a:p>
            <a:p>
              <a:pPr algn="ctr"/>
              <a:r>
                <a:rPr lang="en-GB" sz="1000" dirty="0">
                  <a:solidFill>
                    <a:schemeClr val="bg1"/>
                  </a:solidFill>
                </a:rPr>
                <a:t>(HR 0.83; 97.3% CI: 0.58, 1.19; p=0.251)</a:t>
              </a:r>
            </a:p>
          </p:txBody>
        </p:sp>
        <p:sp>
          <p:nvSpPr>
            <p:cNvPr id="166" name="Isosceles Triangle 165"/>
            <p:cNvSpPr/>
            <p:nvPr/>
          </p:nvSpPr>
          <p:spPr>
            <a:xfrm>
              <a:off x="6656267" y="4730097"/>
              <a:ext cx="172777" cy="22103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67" name="Group 166"/>
          <p:cNvGrpSpPr/>
          <p:nvPr/>
        </p:nvGrpSpPr>
        <p:grpSpPr>
          <a:xfrm>
            <a:off x="4794525" y="2268402"/>
            <a:ext cx="1282316" cy="1150118"/>
            <a:chOff x="6656267" y="4730097"/>
            <a:chExt cx="1282316" cy="1150118"/>
          </a:xfrm>
          <a:solidFill>
            <a:srgbClr val="7B85BD"/>
          </a:solidFill>
        </p:grpSpPr>
        <p:sp>
          <p:nvSpPr>
            <p:cNvPr id="168" name="Freeform 167"/>
            <p:cNvSpPr/>
            <p:nvPr/>
          </p:nvSpPr>
          <p:spPr>
            <a:xfrm>
              <a:off x="6829044" y="4730097"/>
              <a:ext cx="1109539" cy="1150118"/>
            </a:xfrm>
            <a:custGeom>
              <a:avLst/>
              <a:gdLst>
                <a:gd name="connsiteX0" fmla="*/ 0 w 1109539"/>
                <a:gd name="connsiteY0" fmla="*/ 0 h 1150118"/>
                <a:gd name="connsiteX1" fmla="*/ 1109539 w 1109539"/>
                <a:gd name="connsiteY1" fmla="*/ 0 h 1150118"/>
                <a:gd name="connsiteX2" fmla="*/ 1109539 w 1109539"/>
                <a:gd name="connsiteY2" fmla="*/ 870914 h 1150118"/>
                <a:gd name="connsiteX3" fmla="*/ 554770 w 1109539"/>
                <a:gd name="connsiteY3" fmla="*/ 1150118 h 1150118"/>
                <a:gd name="connsiteX4" fmla="*/ 0 w 1109539"/>
                <a:gd name="connsiteY4" fmla="*/ 870914 h 1150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39" h="1150118">
                  <a:moveTo>
                    <a:pt x="0" y="0"/>
                  </a:moveTo>
                  <a:lnTo>
                    <a:pt x="1109539" y="0"/>
                  </a:lnTo>
                  <a:lnTo>
                    <a:pt x="1109539" y="870914"/>
                  </a:lnTo>
                  <a:lnTo>
                    <a:pt x="554770" y="1150118"/>
                  </a:lnTo>
                  <a:lnTo>
                    <a:pt x="0" y="870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1"/>
                  </a:solidFill>
                </a:rPr>
                <a:t>38%</a:t>
              </a:r>
            </a:p>
            <a:p>
              <a:pPr algn="ctr"/>
              <a:r>
                <a:rPr lang="en-GB" sz="1000" dirty="0">
                  <a:solidFill>
                    <a:schemeClr val="bg1"/>
                  </a:solidFill>
                </a:rPr>
                <a:t>(HR 0.62; 95% CI: 0.43, 0.89; p=0.009)</a:t>
              </a:r>
            </a:p>
          </p:txBody>
        </p:sp>
        <p:sp>
          <p:nvSpPr>
            <p:cNvPr id="169" name="Isosceles Triangle 168"/>
            <p:cNvSpPr/>
            <p:nvPr/>
          </p:nvSpPr>
          <p:spPr>
            <a:xfrm>
              <a:off x="6656267" y="4730097"/>
              <a:ext cx="172777" cy="22103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111" name="TextBox 110"/>
          <p:cNvSpPr txBox="1"/>
          <p:nvPr/>
        </p:nvSpPr>
        <p:spPr>
          <a:xfrm>
            <a:off x="432281" y="5946379"/>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endParaRPr lang="en-GB" sz="800" b="0" dirty="0">
              <a:solidFill>
                <a:srgbClr val="4D4F54"/>
              </a:solidFill>
            </a:endParaRPr>
          </a:p>
          <a:p>
            <a:endParaRPr lang="en-GB" sz="800" b="0" dirty="0">
              <a:solidFill>
                <a:srgbClr val="4D4F54"/>
              </a:solidFill>
            </a:endParaRPr>
          </a:p>
          <a:p>
            <a:r>
              <a:rPr lang="en-GB" sz="800" b="0" dirty="0">
                <a:solidFill>
                  <a:schemeClr val="tx1">
                    <a:lumMod val="75000"/>
                    <a:lumOff val="25000"/>
                  </a:schemeClr>
                </a:solidFill>
              </a:rPr>
              <a:t>†includes 8.5% of patients receiving oral or inhaled prostanoids with or without PDE-5 inhibitor</a:t>
            </a:r>
            <a:endParaRPr lang="en-GB" sz="800" b="0" baseline="30000" dirty="0">
              <a:solidFill>
                <a:schemeClr val="tx1">
                  <a:lumMod val="75000"/>
                  <a:lumOff val="25000"/>
                </a:schemeClr>
              </a:solidFill>
            </a:endParaRPr>
          </a:p>
        </p:txBody>
      </p:sp>
      <p:sp>
        <p:nvSpPr>
          <p:cNvPr id="163" name="Freeform 162"/>
          <p:cNvSpPr/>
          <p:nvPr/>
        </p:nvSpPr>
        <p:spPr>
          <a:xfrm>
            <a:off x="0" y="1139823"/>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In COMPASS-2, bosentan in combination with sildenafil was not superior to sildenafil monotherapy</a:t>
            </a:r>
            <a:br>
              <a:rPr lang="en-GB" sz="1400" dirty="0">
                <a:solidFill>
                  <a:schemeClr val="bg1"/>
                </a:solidFill>
              </a:rPr>
            </a:br>
            <a:r>
              <a:rPr lang="en-GB" sz="1400" dirty="0">
                <a:solidFill>
                  <a:schemeClr val="bg1"/>
                </a:solidFill>
              </a:rPr>
              <a:t>in reducing the risk of disease progression</a:t>
            </a:r>
            <a:r>
              <a:rPr lang="en-GB" sz="1400" baseline="30000" dirty="0">
                <a:solidFill>
                  <a:schemeClr val="bg1"/>
                </a:solidFill>
              </a:rPr>
              <a:t>2</a:t>
            </a:r>
            <a:r>
              <a:rPr lang="en-GB" sz="1400" dirty="0">
                <a:solidFill>
                  <a:schemeClr val="bg1"/>
                </a:solidFill>
              </a:rPr>
              <a:t> </a:t>
            </a:r>
            <a:endParaRPr lang="en-GB" sz="1400" baseline="30000" dirty="0">
              <a:solidFill>
                <a:schemeClr val="bg1"/>
              </a:solidFill>
            </a:endParaRPr>
          </a:p>
        </p:txBody>
      </p:sp>
      <p:sp>
        <p:nvSpPr>
          <p:cNvPr id="109" name="Freeform 89">
            <a:extLst>
              <a:ext uri="{FF2B5EF4-FFF2-40B4-BE49-F238E27FC236}">
                <a16:creationId xmlns:a16="http://schemas.microsoft.com/office/drawing/2014/main" id="{0798CEE1-70F0-4EE5-97C9-CDDBCD534E00}"/>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MACITENTAN value vs bosentan</a:t>
            </a:r>
            <a:endParaRPr lang="en-GB" sz="800" baseline="30000" dirty="0">
              <a:solidFill>
                <a:srgbClr val="595959"/>
              </a:solidFill>
            </a:endParaRPr>
          </a:p>
        </p:txBody>
      </p:sp>
    </p:spTree>
    <p:extLst>
      <p:ext uri="{BB962C8B-B14F-4D97-AF65-F5344CB8AC3E}">
        <p14:creationId xmlns:p14="http://schemas.microsoft.com/office/powerpoint/2010/main" val="1725633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0" y="1369578"/>
            <a:ext cx="12192000" cy="9646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4" name="Title 3"/>
          <p:cNvSpPr>
            <a:spLocks noGrp="1"/>
          </p:cNvSpPr>
          <p:nvPr>
            <p:ph type="title"/>
          </p:nvPr>
        </p:nvSpPr>
        <p:spPr/>
        <p:txBody>
          <a:bodyPr/>
          <a:lstStyle/>
          <a:p>
            <a:r>
              <a:rPr lang="en-GB" sz="1800" dirty="0"/>
              <a:t>Switching from bosentan to </a:t>
            </a:r>
            <a:r>
              <a:rPr lang="en-GB" dirty="0"/>
              <a:t>MACITENTAN </a:t>
            </a:r>
            <a:r>
              <a:rPr lang="en-GB" sz="1800" dirty="0"/>
              <a:t>appears to be effective</a:t>
            </a:r>
            <a:r>
              <a:rPr lang="en-GB" sz="1800" baseline="30000" dirty="0"/>
              <a:t>1</a:t>
            </a:r>
          </a:p>
        </p:txBody>
      </p:sp>
      <p:sp>
        <p:nvSpPr>
          <p:cNvPr id="3" name="Text Placeholder 2"/>
          <p:cNvSpPr>
            <a:spLocks noGrp="1"/>
          </p:cNvSpPr>
          <p:nvPr>
            <p:ph type="body" sz="quarter" idx="16"/>
          </p:nvPr>
        </p:nvSpPr>
        <p:spPr/>
        <p:txBody>
          <a:bodyPr/>
          <a:lstStyle/>
          <a:p>
            <a:r>
              <a:rPr lang="fr-FR" b="1" dirty="0"/>
              <a:t>References</a:t>
            </a:r>
            <a:r>
              <a:rPr lang="fr-FR" dirty="0"/>
              <a:t>: </a:t>
            </a:r>
            <a:r>
              <a:rPr lang="fr-FR" b="1" dirty="0"/>
              <a:t>1. </a:t>
            </a:r>
            <a:r>
              <a:rPr lang="fr-FR" dirty="0"/>
              <a:t>Politi et al. J Heart Lung Transplant. 2017;36(4S):S166.</a:t>
            </a:r>
          </a:p>
        </p:txBody>
      </p:sp>
      <p:graphicFrame>
        <p:nvGraphicFramePr>
          <p:cNvPr id="52" name="Table 51"/>
          <p:cNvGraphicFramePr>
            <a:graphicFrameLocks noGrp="1"/>
          </p:cNvGraphicFramePr>
          <p:nvPr>
            <p:extLst>
              <p:ext uri="{D42A27DB-BD31-4B8C-83A1-F6EECF244321}">
                <p14:modId xmlns:p14="http://schemas.microsoft.com/office/powerpoint/2010/main" val="122840022"/>
              </p:ext>
            </p:extLst>
          </p:nvPr>
        </p:nvGraphicFramePr>
        <p:xfrm>
          <a:off x="56268" y="2916615"/>
          <a:ext cx="12023184" cy="3284613"/>
        </p:xfrm>
        <a:graphic>
          <a:graphicData uri="http://schemas.openxmlformats.org/drawingml/2006/table">
            <a:tbl>
              <a:tblPr firstRow="1" bandRow="1">
                <a:tableStyleId>{7DF18680-E054-41AD-8BC1-D1AEF772440D}</a:tableStyleId>
              </a:tblPr>
              <a:tblGrid>
                <a:gridCol w="4388802">
                  <a:extLst>
                    <a:ext uri="{9D8B030D-6E8A-4147-A177-3AD203B41FA5}">
                      <a16:colId xmlns:a16="http://schemas.microsoft.com/office/drawing/2014/main" val="1950004430"/>
                    </a:ext>
                  </a:extLst>
                </a:gridCol>
                <a:gridCol w="2544794">
                  <a:extLst>
                    <a:ext uri="{9D8B030D-6E8A-4147-A177-3AD203B41FA5}">
                      <a16:colId xmlns:a16="http://schemas.microsoft.com/office/drawing/2014/main" val="2821748271"/>
                    </a:ext>
                  </a:extLst>
                </a:gridCol>
                <a:gridCol w="2544794">
                  <a:extLst>
                    <a:ext uri="{9D8B030D-6E8A-4147-A177-3AD203B41FA5}">
                      <a16:colId xmlns:a16="http://schemas.microsoft.com/office/drawing/2014/main" val="674951283"/>
                    </a:ext>
                  </a:extLst>
                </a:gridCol>
                <a:gridCol w="2544794">
                  <a:extLst>
                    <a:ext uri="{9D8B030D-6E8A-4147-A177-3AD203B41FA5}">
                      <a16:colId xmlns:a16="http://schemas.microsoft.com/office/drawing/2014/main" val="2853528401"/>
                    </a:ext>
                  </a:extLst>
                </a:gridCol>
              </a:tblGrid>
              <a:tr h="557913">
                <a:tc>
                  <a:txBody>
                    <a:bodyPr/>
                    <a:lstStyle/>
                    <a:p>
                      <a:r>
                        <a:rPr lang="en-GB" sz="1400" b="1" dirty="0">
                          <a:solidFill>
                            <a:schemeClr val="bg1"/>
                          </a:solidFill>
                        </a:rPr>
                        <a:t>Event</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400" b="1" dirty="0">
                          <a:solidFill>
                            <a:schemeClr val="bg1"/>
                          </a:solidFill>
                        </a:rPr>
                        <a:t>BOSENTAN</a:t>
                      </a:r>
                      <a:br>
                        <a:rPr lang="en-GB" sz="1400" b="1" dirty="0">
                          <a:solidFill>
                            <a:schemeClr val="bg1"/>
                          </a:solidFill>
                        </a:rPr>
                      </a:br>
                      <a:r>
                        <a:rPr lang="en-GB" sz="1400" b="1" dirty="0">
                          <a:solidFill>
                            <a:schemeClr val="bg1"/>
                          </a:solidFill>
                        </a:rPr>
                        <a:t>(baseline), n=21</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b="1" dirty="0">
                          <a:solidFill>
                            <a:schemeClr val="bg1"/>
                          </a:solidFill>
                        </a:rPr>
                        <a:t>MACITENTAN</a:t>
                      </a:r>
                      <a:br>
                        <a:rPr lang="en-GB" sz="1400" b="1" baseline="30000" dirty="0">
                          <a:solidFill>
                            <a:schemeClr val="bg1"/>
                          </a:solidFill>
                        </a:rPr>
                      </a:br>
                      <a:r>
                        <a:rPr lang="en-GB" sz="1400" b="1" baseline="0" dirty="0">
                          <a:solidFill>
                            <a:schemeClr val="bg1"/>
                          </a:solidFill>
                        </a:rPr>
                        <a:t>(6 months), n=21</a:t>
                      </a:r>
                      <a:endParaRPr lang="en-GB" sz="1400" b="1" baseline="30000" dirty="0">
                        <a:solidFill>
                          <a:schemeClr val="bg1"/>
                        </a:solidFill>
                      </a:endParaRP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baseline="0" dirty="0">
                          <a:solidFill>
                            <a:schemeClr val="bg1"/>
                          </a:solidFill>
                        </a:rPr>
                        <a:t>p-value</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4271510527"/>
                  </a:ext>
                </a:extLst>
              </a:tr>
              <a:tr h="545340">
                <a:tc>
                  <a:txBody>
                    <a:bodyPr/>
                    <a:lstStyle/>
                    <a:p>
                      <a:r>
                        <a:rPr lang="en-GB" sz="1600" b="1" dirty="0">
                          <a:solidFill>
                            <a:schemeClr val="bg1"/>
                          </a:solidFill>
                        </a:rPr>
                        <a:t>Patients in WHO-FC</a:t>
                      </a:r>
                      <a:r>
                        <a:rPr lang="en-GB" sz="1600" b="1" baseline="0" dirty="0">
                          <a:solidFill>
                            <a:schemeClr val="bg1"/>
                          </a:solidFill>
                        </a:rPr>
                        <a:t> III or IV</a:t>
                      </a:r>
                      <a:endParaRPr lang="en-GB" sz="1600" b="1" dirty="0">
                        <a:solidFill>
                          <a:schemeClr val="bg1"/>
                        </a:solidFill>
                      </a:endParaRP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600" b="1" dirty="0">
                          <a:solidFill>
                            <a:schemeClr val="bg1"/>
                          </a:solidFill>
                        </a:rPr>
                        <a:t>47.6%</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b="1" dirty="0">
                          <a:solidFill>
                            <a:schemeClr val="bg1"/>
                          </a:solidFill>
                        </a:rPr>
                        <a:t>9.5%</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600" b="1" dirty="0">
                          <a:solidFill>
                            <a:schemeClr val="bg1"/>
                          </a:solidFill>
                        </a:rPr>
                        <a:t>&lt;0.01</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578542502"/>
                  </a:ext>
                </a:extLst>
              </a:tr>
              <a:tr h="545340">
                <a:tc>
                  <a:txBody>
                    <a:bodyPr/>
                    <a:lstStyle/>
                    <a:p>
                      <a:r>
                        <a:rPr lang="en-GB" sz="1600" b="1" dirty="0">
                          <a:solidFill>
                            <a:schemeClr val="bg1"/>
                          </a:solidFill>
                        </a:rPr>
                        <a:t>6MWD</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600" b="1" dirty="0">
                          <a:solidFill>
                            <a:schemeClr val="bg1"/>
                          </a:solidFill>
                        </a:rPr>
                        <a:t>348 m</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b="1" dirty="0">
                          <a:solidFill>
                            <a:schemeClr val="bg1"/>
                          </a:solidFill>
                        </a:rPr>
                        <a:t>384 m</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600" b="1" dirty="0">
                          <a:solidFill>
                            <a:schemeClr val="bg1"/>
                          </a:solidFill>
                        </a:rPr>
                        <a:t>&lt;0.001</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80979229"/>
                  </a:ext>
                </a:extLst>
              </a:tr>
              <a:tr h="545340">
                <a:tc>
                  <a:txBody>
                    <a:bodyPr/>
                    <a:lstStyle/>
                    <a:p>
                      <a:r>
                        <a:rPr lang="en-GB" sz="1600" b="1" dirty="0">
                          <a:solidFill>
                            <a:schemeClr val="bg1"/>
                          </a:solidFill>
                        </a:rPr>
                        <a:t>ALT</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600" b="1" dirty="0">
                          <a:solidFill>
                            <a:schemeClr val="bg1"/>
                          </a:solidFill>
                        </a:rPr>
                        <a:t>40.7 IU/L</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b="1" i="0" dirty="0">
                          <a:solidFill>
                            <a:schemeClr val="bg1"/>
                          </a:solidFill>
                        </a:rPr>
                        <a:t>27.9 IU/L</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600" b="1" i="0" dirty="0">
                          <a:solidFill>
                            <a:schemeClr val="bg1"/>
                          </a:solidFill>
                        </a:rPr>
                        <a:t>&lt;0.001</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543359203"/>
                  </a:ext>
                </a:extLst>
              </a:tr>
              <a:tr h="545340">
                <a:tc>
                  <a:txBody>
                    <a:bodyPr/>
                    <a:lstStyle/>
                    <a:p>
                      <a:r>
                        <a:rPr lang="en-GB" sz="1600" b="1" dirty="0">
                          <a:solidFill>
                            <a:schemeClr val="bg1"/>
                          </a:solidFill>
                        </a:rPr>
                        <a:t>AST</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600" b="1" dirty="0">
                          <a:solidFill>
                            <a:schemeClr val="bg1"/>
                          </a:solidFill>
                        </a:rPr>
                        <a:t>38.3 IU/L</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27.5 IU/L</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&lt;0.001</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81654"/>
                  </a:ext>
                </a:extLst>
              </a:tr>
              <a:tr h="545340">
                <a:tc>
                  <a:txBody>
                    <a:bodyPr/>
                    <a:lstStyle/>
                    <a:p>
                      <a:r>
                        <a:rPr lang="en-GB" sz="1600" b="1" dirty="0">
                          <a:solidFill>
                            <a:schemeClr val="bg1"/>
                          </a:solidFill>
                        </a:rPr>
                        <a:t>BNP</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600" b="1" dirty="0">
                          <a:solidFill>
                            <a:schemeClr val="bg1"/>
                          </a:solidFill>
                        </a:rPr>
                        <a:t>98 pg/mL</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78 pg/mL</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&lt;0.01</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771696556"/>
                  </a:ext>
                </a:extLst>
              </a:tr>
            </a:tbl>
          </a:graphicData>
        </a:graphic>
      </p:graphicFrame>
      <p:sp>
        <p:nvSpPr>
          <p:cNvPr id="53" name="TextBox 52"/>
          <p:cNvSpPr txBox="1"/>
          <p:nvPr/>
        </p:nvSpPr>
        <p:spPr>
          <a:xfrm>
            <a:off x="77186" y="2600227"/>
            <a:ext cx="11988198" cy="303998"/>
          </a:xfrm>
          <a:prstGeom prst="rect">
            <a:avLst/>
          </a:prstGeom>
          <a:solidFill>
            <a:srgbClr val="002060"/>
          </a:solidFill>
        </p:spPr>
        <p:txBody>
          <a:bodyPr wrap="square" lIns="0" rtlCol="0" anchor="t">
            <a:noAutofit/>
          </a:bodyPr>
          <a:lstStyle/>
          <a:p>
            <a:r>
              <a:rPr lang="en-GB" sz="1300" b="1" dirty="0">
                <a:solidFill>
                  <a:schemeClr val="bg1"/>
                </a:solidFill>
              </a:rPr>
              <a:t>  Clinical variables after 6 months switching from bosentan to MACITENTAN </a:t>
            </a:r>
            <a:endParaRPr lang="en-GB" sz="1300" b="1" baseline="30000" dirty="0">
              <a:solidFill>
                <a:schemeClr val="bg1"/>
              </a:solidFill>
            </a:endParaRPr>
          </a:p>
        </p:txBody>
      </p:sp>
      <p:sp>
        <p:nvSpPr>
          <p:cNvPr id="14" name="TextBox 13"/>
          <p:cNvSpPr txBox="1"/>
          <p:nvPr/>
        </p:nvSpPr>
        <p:spPr>
          <a:xfrm>
            <a:off x="1948940" y="6317684"/>
            <a:ext cx="6954055" cy="307777"/>
          </a:xfrm>
          <a:prstGeom prst="rect">
            <a:avLst/>
          </a:prstGeom>
        </p:spPr>
        <p:txBody>
          <a:bodyPr vert="horz" lIns="0" tIns="0" rIns="0" bIns="7200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BNP, brain natriuretic peptide; 6MWD, 6-minute walking distance; ALT, alanine aminotransferase; AST, aspartate aminotransferase; WHO-FC, World Health Organization functional class.</a:t>
            </a:r>
          </a:p>
        </p:txBody>
      </p:sp>
      <p:grpSp>
        <p:nvGrpSpPr>
          <p:cNvPr id="2" name="Group 1"/>
          <p:cNvGrpSpPr/>
          <p:nvPr/>
        </p:nvGrpSpPr>
        <p:grpSpPr>
          <a:xfrm>
            <a:off x="6633715" y="3394705"/>
            <a:ext cx="3664456" cy="2196000"/>
            <a:chOff x="6633715" y="3394705"/>
            <a:chExt cx="3664456" cy="2196000"/>
          </a:xfrm>
        </p:grpSpPr>
        <p:sp>
          <p:nvSpPr>
            <p:cNvPr id="12" name="Isosceles Triangle 11"/>
            <p:cNvSpPr/>
            <p:nvPr/>
          </p:nvSpPr>
          <p:spPr>
            <a:xfrm flipV="1">
              <a:off x="8322221" y="3394705"/>
              <a:ext cx="288000" cy="2196000"/>
            </a:xfrm>
            <a:prstGeom prst="triangle">
              <a:avLst>
                <a:gd name="adj" fmla="val 0"/>
              </a:avLst>
            </a:prstGeom>
            <a:solidFill>
              <a:schemeClr val="bg2">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 name="Isosceles Triangle 14"/>
            <p:cNvSpPr/>
            <p:nvPr/>
          </p:nvSpPr>
          <p:spPr>
            <a:xfrm flipV="1">
              <a:off x="6633715" y="3394705"/>
              <a:ext cx="288000" cy="2196000"/>
            </a:xfrm>
            <a:prstGeom prst="triangle">
              <a:avLst>
                <a:gd name="adj" fmla="val 0"/>
              </a:avLst>
            </a:prstGeom>
            <a:solidFill>
              <a:schemeClr val="accent2">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7" name="Isosceles Triangle 16"/>
            <p:cNvSpPr/>
            <p:nvPr/>
          </p:nvSpPr>
          <p:spPr>
            <a:xfrm flipV="1">
              <a:off x="10010171" y="3394705"/>
              <a:ext cx="288000" cy="2196000"/>
            </a:xfrm>
            <a:prstGeom prst="triangle">
              <a:avLst>
                <a:gd name="adj" fmla="val 0"/>
              </a:avLst>
            </a:prstGeom>
            <a:solidFill>
              <a:schemeClr val="tx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47" name="TextBox 46"/>
          <p:cNvSpPr txBox="1"/>
          <p:nvPr/>
        </p:nvSpPr>
        <p:spPr>
          <a:xfrm>
            <a:off x="77936" y="1465174"/>
            <a:ext cx="12001516" cy="720297"/>
          </a:xfrm>
          <a:prstGeom prst="rect">
            <a:avLst/>
          </a:prstGeom>
          <a:noFill/>
        </p:spPr>
        <p:txBody>
          <a:bodyPr wrap="square" rtlCol="0" anchor="ctr">
            <a:noAutofit/>
          </a:bodyPr>
          <a:lstStyle/>
          <a:p>
            <a:r>
              <a:rPr lang="en-GB" sz="1400" b="1" dirty="0">
                <a:solidFill>
                  <a:schemeClr val="bg1"/>
                </a:solidFill>
              </a:rPr>
              <a:t>In a prospective cohort study, 21 adult outpatients with PAH receiving combination therapy with sildenafil and bosentan were switched from bosentan to MACITENTAN</a:t>
            </a:r>
          </a:p>
        </p:txBody>
      </p:sp>
      <p:sp>
        <p:nvSpPr>
          <p:cNvPr id="20" name="Freeform 89">
            <a:extLst>
              <a:ext uri="{FF2B5EF4-FFF2-40B4-BE49-F238E27FC236}">
                <a16:creationId xmlns:a16="http://schemas.microsoft.com/office/drawing/2014/main" id="{918639D9-01D9-44A3-9F12-58C4847E3723}"/>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MACITENTAN value vs bosentan</a:t>
            </a:r>
            <a:endParaRPr lang="en-GB" sz="800" baseline="30000" dirty="0">
              <a:solidFill>
                <a:srgbClr val="595959"/>
              </a:solidFill>
            </a:endParaRPr>
          </a:p>
        </p:txBody>
      </p:sp>
    </p:spTree>
    <p:extLst>
      <p:ext uri="{BB962C8B-B14F-4D97-AF65-F5344CB8AC3E}">
        <p14:creationId xmlns:p14="http://schemas.microsoft.com/office/powerpoint/2010/main" val="578008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9">
            <a:extLst>
              <a:ext uri="{FF2B5EF4-FFF2-40B4-BE49-F238E27FC236}">
                <a16:creationId xmlns:a16="http://schemas.microsoft.com/office/drawing/2014/main" id="{22A55461-2E90-491E-BD44-7C5934E23548}"/>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Background of Pulmonary Arterial Hypertension </a:t>
            </a:r>
          </a:p>
        </p:txBody>
      </p:sp>
      <p:sp>
        <p:nvSpPr>
          <p:cNvPr id="10" name="Freeform 80">
            <a:extLst>
              <a:ext uri="{FF2B5EF4-FFF2-40B4-BE49-F238E27FC236}">
                <a16:creationId xmlns:a16="http://schemas.microsoft.com/office/drawing/2014/main" id="{3CC88EF5-6342-4B2A-9994-684A6365CA8E}"/>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FACT | RHC is golden standard in confirmation the diagnosis of PAH</a:t>
            </a:r>
            <a:r>
              <a:rPr lang="en-GB" sz="1400" baseline="30000" dirty="0">
                <a:solidFill>
                  <a:schemeClr val="bg1"/>
                </a:solidFill>
              </a:rPr>
              <a:t>1</a:t>
            </a:r>
            <a:r>
              <a:rPr lang="en-GB" sz="1400" dirty="0">
                <a:solidFill>
                  <a:schemeClr val="bg1"/>
                </a:solidFill>
              </a:rPr>
              <a:t>  </a:t>
            </a:r>
            <a:endParaRPr lang="en-GB" sz="1000" b="1" baseline="30000" dirty="0">
              <a:solidFill>
                <a:schemeClr val="bg1"/>
              </a:solidFill>
            </a:endParaRPr>
          </a:p>
        </p:txBody>
      </p:sp>
      <p:sp>
        <p:nvSpPr>
          <p:cNvPr id="6" name="Rectangle 4">
            <a:extLst>
              <a:ext uri="{FF2B5EF4-FFF2-40B4-BE49-F238E27FC236}">
                <a16:creationId xmlns:a16="http://schemas.microsoft.com/office/drawing/2014/main" id="{457DFA6B-AD0A-40F4-971F-4ACEF11D0445}"/>
              </a:ext>
            </a:extLst>
          </p:cNvPr>
          <p:cNvSpPr>
            <a:spLocks noChangeArrowheads="1"/>
          </p:cNvSpPr>
          <p:nvPr/>
        </p:nvSpPr>
        <p:spPr bwMode="auto">
          <a:xfrm>
            <a:off x="327025" y="6481763"/>
            <a:ext cx="1683474" cy="243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40000"/>
              </a:spcBef>
              <a:buClr>
                <a:schemeClr val="accent1"/>
              </a:buClr>
              <a:buSzPct val="85000"/>
              <a:buFont typeface="Wingdings" panose="05000000000000000000" pitchFamily="2" charset="2"/>
              <a:buChar char="n"/>
              <a:defRPr sz="2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40000"/>
              </a:spcBef>
              <a:buClr>
                <a:schemeClr val="accent1"/>
              </a:buClr>
              <a:buSzPct val="85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40000"/>
              </a:spcBef>
              <a:buClr>
                <a:schemeClr val="accent1"/>
              </a:buClr>
              <a:buSzPct val="85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40000"/>
              </a:spcBef>
              <a:buClr>
                <a:schemeClr val="accent1"/>
              </a:buClr>
              <a:buSzPct val="85000"/>
              <a:buFont typeface="Wingdings" panose="05000000000000000000" pitchFamily="2" charset="2"/>
              <a:buChar char="n"/>
              <a:defRPr>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40000"/>
              </a:spcBef>
              <a:buClr>
                <a:schemeClr val="accent1"/>
              </a:buClr>
              <a:buSzPct val="85000"/>
              <a:buFont typeface="Wingdings" panose="05000000000000000000" pitchFamily="2" charset="2"/>
              <a:buChar char="n"/>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120000"/>
              </a:lnSpc>
              <a:spcBef>
                <a:spcPct val="40000"/>
              </a:spcBef>
              <a:spcAft>
                <a:spcPct val="0"/>
              </a:spcAft>
              <a:buClr>
                <a:schemeClr val="accent1"/>
              </a:buClr>
              <a:buSzPct val="85000"/>
              <a:buFont typeface="Wingdings" panose="05000000000000000000" pitchFamily="2" charset="2"/>
              <a:buChar char="n"/>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120000"/>
              </a:lnSpc>
              <a:spcBef>
                <a:spcPct val="40000"/>
              </a:spcBef>
              <a:spcAft>
                <a:spcPct val="0"/>
              </a:spcAft>
              <a:buClr>
                <a:schemeClr val="accent1"/>
              </a:buClr>
              <a:buSzPct val="85000"/>
              <a:buFont typeface="Wingdings" panose="05000000000000000000" pitchFamily="2" charset="2"/>
              <a:buChar char="n"/>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120000"/>
              </a:lnSpc>
              <a:spcBef>
                <a:spcPct val="40000"/>
              </a:spcBef>
              <a:spcAft>
                <a:spcPct val="0"/>
              </a:spcAft>
              <a:buClr>
                <a:schemeClr val="accent1"/>
              </a:buClr>
              <a:buSzPct val="85000"/>
              <a:buFont typeface="Wingdings" panose="05000000000000000000" pitchFamily="2" charset="2"/>
              <a:buChar char="n"/>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120000"/>
              </a:lnSpc>
              <a:spcBef>
                <a:spcPct val="40000"/>
              </a:spcBef>
              <a:spcAft>
                <a:spcPct val="0"/>
              </a:spcAft>
              <a:buClr>
                <a:schemeClr val="accent1"/>
              </a:buClr>
              <a:buSzPct val="85000"/>
              <a:buFont typeface="Wingdings" panose="05000000000000000000" pitchFamily="2" charset="2"/>
              <a:buChar char="n"/>
              <a:defRPr>
                <a:solidFill>
                  <a:schemeClr val="tx1"/>
                </a:solidFill>
                <a:latin typeface="Arial" panose="020B0604020202020204" pitchFamily="34" charset="0"/>
                <a:ea typeface="MS PGothic" panose="020B0600070205080204" pitchFamily="34" charset="-128"/>
              </a:defRPr>
            </a:lvl9pPr>
          </a:lstStyle>
          <a:p>
            <a:pPr eaLnBrk="1" hangingPunct="1">
              <a:buFont typeface="Wingdings" panose="05000000000000000000" pitchFamily="2" charset="2"/>
              <a:buNone/>
            </a:pPr>
            <a:r>
              <a:rPr lang="de-CH" altLang="en-US" sz="900" baseline="30000" dirty="0">
                <a:solidFill>
                  <a:srgbClr val="002060"/>
                </a:solidFill>
              </a:rPr>
              <a:t>1</a:t>
            </a:r>
            <a:r>
              <a:rPr lang="de-CH" altLang="en-US" sz="900" dirty="0">
                <a:solidFill>
                  <a:srgbClr val="002060"/>
                </a:solidFill>
              </a:rPr>
              <a:t>Galiè et al. </a:t>
            </a:r>
            <a:r>
              <a:rPr lang="de-CH" altLang="en-US" sz="900" dirty="0" err="1">
                <a:solidFill>
                  <a:srgbClr val="002060"/>
                </a:solidFill>
              </a:rPr>
              <a:t>Eur</a:t>
            </a:r>
            <a:r>
              <a:rPr lang="de-CH" altLang="en-US" sz="900" dirty="0">
                <a:solidFill>
                  <a:srgbClr val="002060"/>
                </a:solidFill>
              </a:rPr>
              <a:t> Heart J 2016</a:t>
            </a:r>
            <a:endParaRPr lang="de-CH" altLang="en-US" sz="900" dirty="0">
              <a:solidFill>
                <a:srgbClr val="002060"/>
              </a:solidFill>
              <a:sym typeface="Symbol" panose="05050102010706020507" pitchFamily="18" charset="2"/>
            </a:endParaRPr>
          </a:p>
        </p:txBody>
      </p:sp>
      <p:sp>
        <p:nvSpPr>
          <p:cNvPr id="12" name="Freeform 12">
            <a:extLst>
              <a:ext uri="{FF2B5EF4-FFF2-40B4-BE49-F238E27FC236}">
                <a16:creationId xmlns:a16="http://schemas.microsoft.com/office/drawing/2014/main" id="{C4503FB3-372C-473E-A38B-631D4DADFD4E}"/>
              </a:ext>
            </a:extLst>
          </p:cNvPr>
          <p:cNvSpPr>
            <a:spLocks/>
          </p:cNvSpPr>
          <p:nvPr/>
        </p:nvSpPr>
        <p:spPr bwMode="auto">
          <a:xfrm flipV="1">
            <a:off x="0" y="1532488"/>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7" name="Rectangle 5">
            <a:extLst>
              <a:ext uri="{FF2B5EF4-FFF2-40B4-BE49-F238E27FC236}">
                <a16:creationId xmlns:a16="http://schemas.microsoft.com/office/drawing/2014/main" id="{06D87923-97E9-4374-8970-6FC0B69DAB91}"/>
              </a:ext>
            </a:extLst>
          </p:cNvPr>
          <p:cNvSpPr txBox="1">
            <a:spLocks noChangeArrowheads="1"/>
          </p:cNvSpPr>
          <p:nvPr/>
        </p:nvSpPr>
        <p:spPr>
          <a:xfrm>
            <a:off x="65231" y="1591828"/>
            <a:ext cx="4717781" cy="1975840"/>
          </a:xfrm>
          <a:prstGeom prst="rect">
            <a:avLst/>
          </a:prstGeom>
        </p:spPr>
        <p:txBody>
          <a:bodyPr/>
          <a:lstStyle>
            <a:lvl1pPr marL="0" indent="0" algn="l" defTabSz="1219170" rtl="0" eaLnBrk="1" latinLnBrk="0" hangingPunct="1">
              <a:lnSpc>
                <a:spcPct val="100000"/>
              </a:lnSpc>
              <a:spcBef>
                <a:spcPts val="0"/>
              </a:spcBef>
              <a:spcAft>
                <a:spcPts val="600"/>
              </a:spcAft>
              <a:buFont typeface="Arial" panose="020B0604020202020204" pitchFamily="34" charset="0"/>
              <a:buNone/>
              <a:defRPr sz="1400" kern="1200" cap="none" baseline="0">
                <a:solidFill>
                  <a:schemeClr val="tx1">
                    <a:lumMod val="65000"/>
                    <a:lumOff val="35000"/>
                  </a:schemeClr>
                </a:solidFill>
                <a:latin typeface="+mn-lt"/>
                <a:ea typeface="+mn-ea"/>
                <a:cs typeface="+mn-cs"/>
              </a:defRPr>
            </a:lvl1pPr>
            <a:lvl2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2pPr>
            <a:lvl3pPr marL="0" indent="0" algn="l" defTabSz="1219170" rtl="0" eaLnBrk="1" latinLnBrk="0" hangingPunct="1">
              <a:lnSpc>
                <a:spcPct val="100000"/>
              </a:lnSpc>
              <a:spcBef>
                <a:spcPts val="300"/>
              </a:spcBef>
              <a:spcAft>
                <a:spcPts val="300"/>
              </a:spcAft>
              <a:buFont typeface="Wingdings" panose="05000000000000000000" pitchFamily="2" charset="2"/>
              <a:buNone/>
              <a:defRPr sz="1200" kern="1200">
                <a:solidFill>
                  <a:schemeClr val="tx1">
                    <a:lumMod val="65000"/>
                    <a:lumOff val="35000"/>
                  </a:schemeClr>
                </a:solidFill>
                <a:latin typeface="+mn-lt"/>
                <a:ea typeface="+mn-ea"/>
                <a:cs typeface="+mn-cs"/>
              </a:defRPr>
            </a:lvl3pPr>
            <a:lvl4pPr marL="0" indent="1588" algn="l" defTabSz="1219170" rtl="0" eaLnBrk="1" latinLnBrk="0" hangingPunct="1">
              <a:lnSpc>
                <a:spcPct val="100000"/>
              </a:lnSpc>
              <a:spcBef>
                <a:spcPts val="300"/>
              </a:spcBef>
              <a:spcAft>
                <a:spcPts val="300"/>
              </a:spcAft>
              <a:buFont typeface="Symbol" panose="05050102010706020507" pitchFamily="18" charset="2"/>
              <a:buNone/>
              <a:defRPr sz="1200" kern="1200">
                <a:solidFill>
                  <a:schemeClr val="tx1">
                    <a:lumMod val="65000"/>
                    <a:lumOff val="35000"/>
                  </a:schemeClr>
                </a:solidFill>
                <a:latin typeface="+mn-lt"/>
                <a:ea typeface="+mn-ea"/>
                <a:cs typeface="+mn-cs"/>
              </a:defRPr>
            </a:lvl4pPr>
            <a:lvl5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5pPr>
            <a:lvl6pPr marL="95882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6pPr>
            <a:lvl7pPr marL="119588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7pPr>
            <a:lvl8pPr marL="1432948"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8pPr>
            <a:lvl9pPr marL="1672125" indent="-239178"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9pPr>
          </a:lstStyle>
          <a:p>
            <a:pPr>
              <a:spcBef>
                <a:spcPct val="26000"/>
              </a:spcBef>
              <a:buFont typeface="Wingdings" panose="05000000000000000000" pitchFamily="2" charset="2"/>
              <a:buNone/>
            </a:pPr>
            <a:r>
              <a:rPr lang="en-GB" altLang="en-US" sz="2400" dirty="0">
                <a:solidFill>
                  <a:schemeClr val="bg1"/>
                </a:solidFill>
                <a:latin typeface="Arial Nova Light" panose="020B0304020202020204" pitchFamily="34" charset="0"/>
                <a:cs typeface="Arial Nova Light" panose="020B0304020202020204" pitchFamily="34" charset="0"/>
              </a:rPr>
              <a:t>Confirmation of PAH:</a:t>
            </a:r>
            <a:r>
              <a:rPr lang="en-GB" altLang="en-US" sz="2400" baseline="30000" dirty="0">
                <a:solidFill>
                  <a:schemeClr val="bg1"/>
                </a:solidFill>
                <a:latin typeface="Arial Nova Light" panose="020B0304020202020204" pitchFamily="34" charset="0"/>
                <a:cs typeface="Arial Nova Light" panose="020B0304020202020204" pitchFamily="34" charset="0"/>
              </a:rPr>
              <a:t>1</a:t>
            </a:r>
            <a:endParaRPr lang="en-GB" altLang="en-US" sz="2400" dirty="0">
              <a:solidFill>
                <a:schemeClr val="bg1"/>
              </a:solidFill>
              <a:latin typeface="Arial Nova Light" panose="020B0304020202020204" pitchFamily="34" charset="0"/>
              <a:cs typeface="Arial Nova Light" panose="020B0304020202020204" pitchFamily="34" charset="0"/>
            </a:endParaRPr>
          </a:p>
          <a:p>
            <a:pPr>
              <a:spcBef>
                <a:spcPct val="26000"/>
              </a:spcBef>
            </a:pPr>
            <a:r>
              <a:rPr lang="en-GB" altLang="en-US" sz="2000" dirty="0">
                <a:solidFill>
                  <a:schemeClr val="bg1"/>
                </a:solidFill>
                <a:latin typeface="Arial Nova Light" panose="020B0304020202020204" pitchFamily="34" charset="0"/>
                <a:cs typeface="Arial Nova Light" panose="020B0304020202020204" pitchFamily="34" charset="0"/>
              </a:rPr>
              <a:t>mPAP ≥ 25 mmHg</a:t>
            </a:r>
          </a:p>
          <a:p>
            <a:pPr>
              <a:spcBef>
                <a:spcPct val="26000"/>
              </a:spcBef>
            </a:pPr>
            <a:r>
              <a:rPr lang="en-GB" altLang="en-US" sz="2000" dirty="0">
                <a:solidFill>
                  <a:schemeClr val="bg1"/>
                </a:solidFill>
                <a:latin typeface="Arial Nova Light" panose="020B0304020202020204" pitchFamily="34" charset="0"/>
                <a:cs typeface="Arial Nova Light" panose="020B0304020202020204" pitchFamily="34" charset="0"/>
              </a:rPr>
              <a:t>Normal PAWP (≤ 15 mmHg) </a:t>
            </a:r>
          </a:p>
          <a:p>
            <a:pPr>
              <a:spcBef>
                <a:spcPct val="26000"/>
              </a:spcBef>
            </a:pPr>
            <a:r>
              <a:rPr lang="en-GB" altLang="en-US" sz="2000" dirty="0">
                <a:solidFill>
                  <a:schemeClr val="bg1"/>
                </a:solidFill>
                <a:latin typeface="Arial Nova Light" panose="020B0304020202020204" pitchFamily="34" charset="0"/>
                <a:cs typeface="Arial Nova Light" panose="020B0304020202020204" pitchFamily="34" charset="0"/>
              </a:rPr>
              <a:t>Increased PVR (&gt; 3 Wood units)</a:t>
            </a:r>
          </a:p>
        </p:txBody>
      </p:sp>
      <p:sp>
        <p:nvSpPr>
          <p:cNvPr id="8" name="Rectangle 5">
            <a:extLst>
              <a:ext uri="{FF2B5EF4-FFF2-40B4-BE49-F238E27FC236}">
                <a16:creationId xmlns:a16="http://schemas.microsoft.com/office/drawing/2014/main" id="{1E473F5C-BF7A-4031-B2BE-7008CC1027F1}"/>
              </a:ext>
            </a:extLst>
          </p:cNvPr>
          <p:cNvSpPr txBox="1">
            <a:spLocks noChangeArrowheads="1"/>
          </p:cNvSpPr>
          <p:nvPr/>
        </p:nvSpPr>
        <p:spPr>
          <a:xfrm>
            <a:off x="91024" y="3833926"/>
            <a:ext cx="4717781" cy="1827206"/>
          </a:xfrm>
          <a:prstGeom prst="rect">
            <a:avLst/>
          </a:prstGeom>
        </p:spPr>
        <p:txBody>
          <a:bodyPr/>
          <a:lstStyle>
            <a:lvl1pPr marL="0" indent="0" algn="l" defTabSz="1219170" rtl="0" eaLnBrk="1" latinLnBrk="0" hangingPunct="1">
              <a:lnSpc>
                <a:spcPct val="100000"/>
              </a:lnSpc>
              <a:spcBef>
                <a:spcPts val="0"/>
              </a:spcBef>
              <a:spcAft>
                <a:spcPts val="600"/>
              </a:spcAft>
              <a:buFont typeface="Arial" panose="020B0604020202020204" pitchFamily="34" charset="0"/>
              <a:buNone/>
              <a:defRPr sz="1400" kern="1200" cap="none" baseline="0">
                <a:solidFill>
                  <a:schemeClr val="tx1">
                    <a:lumMod val="65000"/>
                    <a:lumOff val="35000"/>
                  </a:schemeClr>
                </a:solidFill>
                <a:latin typeface="+mn-lt"/>
                <a:ea typeface="+mn-ea"/>
                <a:cs typeface="+mn-cs"/>
              </a:defRPr>
            </a:lvl1pPr>
            <a:lvl2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2pPr>
            <a:lvl3pPr marL="0" indent="0" algn="l" defTabSz="1219170" rtl="0" eaLnBrk="1" latinLnBrk="0" hangingPunct="1">
              <a:lnSpc>
                <a:spcPct val="100000"/>
              </a:lnSpc>
              <a:spcBef>
                <a:spcPts val="300"/>
              </a:spcBef>
              <a:spcAft>
                <a:spcPts val="300"/>
              </a:spcAft>
              <a:buFont typeface="Wingdings" panose="05000000000000000000" pitchFamily="2" charset="2"/>
              <a:buNone/>
              <a:defRPr sz="1200" kern="1200">
                <a:solidFill>
                  <a:schemeClr val="tx1">
                    <a:lumMod val="65000"/>
                    <a:lumOff val="35000"/>
                  </a:schemeClr>
                </a:solidFill>
                <a:latin typeface="+mn-lt"/>
                <a:ea typeface="+mn-ea"/>
                <a:cs typeface="+mn-cs"/>
              </a:defRPr>
            </a:lvl3pPr>
            <a:lvl4pPr marL="0" indent="1588" algn="l" defTabSz="1219170" rtl="0" eaLnBrk="1" latinLnBrk="0" hangingPunct="1">
              <a:lnSpc>
                <a:spcPct val="100000"/>
              </a:lnSpc>
              <a:spcBef>
                <a:spcPts val="300"/>
              </a:spcBef>
              <a:spcAft>
                <a:spcPts val="300"/>
              </a:spcAft>
              <a:buFont typeface="Symbol" panose="05050102010706020507" pitchFamily="18" charset="2"/>
              <a:buNone/>
              <a:defRPr sz="1200" kern="1200">
                <a:solidFill>
                  <a:schemeClr val="tx1">
                    <a:lumMod val="65000"/>
                    <a:lumOff val="35000"/>
                  </a:schemeClr>
                </a:solidFill>
                <a:latin typeface="+mn-lt"/>
                <a:ea typeface="+mn-ea"/>
                <a:cs typeface="+mn-cs"/>
              </a:defRPr>
            </a:lvl4pPr>
            <a:lvl5pPr marL="0" indent="0" algn="l" defTabSz="1219170" rtl="0" eaLnBrk="1" latinLnBrk="0" hangingPunct="1">
              <a:lnSpc>
                <a:spcPct val="100000"/>
              </a:lnSpc>
              <a:spcBef>
                <a:spcPts val="300"/>
              </a:spcBef>
              <a:spcAft>
                <a:spcPts val="300"/>
              </a:spcAft>
              <a:buFont typeface="Arial" panose="020B0604020202020204" pitchFamily="34" charset="0"/>
              <a:buNone/>
              <a:defRPr sz="1200" kern="1200">
                <a:solidFill>
                  <a:schemeClr val="tx1">
                    <a:lumMod val="65000"/>
                    <a:lumOff val="35000"/>
                  </a:schemeClr>
                </a:solidFill>
                <a:latin typeface="+mn-lt"/>
                <a:ea typeface="+mn-ea"/>
                <a:cs typeface="+mn-cs"/>
              </a:defRPr>
            </a:lvl5pPr>
            <a:lvl6pPr marL="95882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6pPr>
            <a:lvl7pPr marL="1195887"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7pPr>
            <a:lvl8pPr marL="1432948" indent="-237061"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8pPr>
            <a:lvl9pPr marL="1672125" indent="-239178" algn="l" defTabSz="1219170" rtl="0" eaLnBrk="1" latinLnBrk="0" hangingPunct="1">
              <a:lnSpc>
                <a:spcPct val="100000"/>
              </a:lnSpc>
              <a:spcBef>
                <a:spcPts val="0"/>
              </a:spcBef>
              <a:buFont typeface="Arial" panose="020B0604020202020204" pitchFamily="34" charset="0"/>
              <a:buChar char="&gt;"/>
              <a:defRPr sz="1400" kern="1200">
                <a:solidFill>
                  <a:schemeClr val="tx1">
                    <a:lumMod val="65000"/>
                    <a:lumOff val="35000"/>
                  </a:schemeClr>
                </a:solidFill>
                <a:latin typeface="+mn-lt"/>
                <a:ea typeface="+mn-ea"/>
                <a:cs typeface="+mn-cs"/>
              </a:defRPr>
            </a:lvl9pPr>
          </a:lstStyle>
          <a:p>
            <a:pPr>
              <a:spcBef>
                <a:spcPct val="26000"/>
              </a:spcBef>
              <a:spcAft>
                <a:spcPct val="20000"/>
              </a:spcAft>
              <a:buFont typeface="Wingdings" panose="05000000000000000000" pitchFamily="2" charset="2"/>
              <a:buNone/>
            </a:pPr>
            <a:r>
              <a:rPr lang="en-GB" altLang="en-US" sz="2400" dirty="0">
                <a:solidFill>
                  <a:schemeClr val="bg1"/>
                </a:solidFill>
                <a:latin typeface="Arial Nova Light" panose="020B0304020202020204" pitchFamily="34" charset="0"/>
                <a:cs typeface="Arial Nova Light" panose="020B0304020202020204" pitchFamily="34" charset="0"/>
              </a:rPr>
              <a:t>Other findings:</a:t>
            </a:r>
            <a:endParaRPr lang="en-US" altLang="en-US" sz="2400" dirty="0">
              <a:solidFill>
                <a:schemeClr val="bg1"/>
              </a:solidFill>
              <a:latin typeface="Arial Nova Light" panose="020B0304020202020204" pitchFamily="34" charset="0"/>
              <a:cs typeface="Arial Nova Light" panose="020B0304020202020204" pitchFamily="34" charset="0"/>
            </a:endParaRPr>
          </a:p>
          <a:p>
            <a:pPr>
              <a:spcBef>
                <a:spcPct val="26000"/>
              </a:spcBef>
            </a:pPr>
            <a:r>
              <a:rPr lang="en-GB" altLang="en-US" sz="2000" dirty="0">
                <a:solidFill>
                  <a:schemeClr val="bg1"/>
                </a:solidFill>
                <a:latin typeface="Arial Nova Light" panose="020B0304020202020204" pitchFamily="34" charset="0"/>
                <a:cs typeface="Arial Nova Light" panose="020B0304020202020204" pitchFamily="34" charset="0"/>
              </a:rPr>
              <a:t>Increased right atrial pressure</a:t>
            </a:r>
          </a:p>
          <a:p>
            <a:pPr>
              <a:spcBef>
                <a:spcPct val="26000"/>
              </a:spcBef>
            </a:pPr>
            <a:r>
              <a:rPr lang="en-GB" altLang="en-US" sz="2000" dirty="0">
                <a:solidFill>
                  <a:schemeClr val="bg1"/>
                </a:solidFill>
                <a:latin typeface="Arial Nova Light" panose="020B0304020202020204" pitchFamily="34" charset="0"/>
                <a:cs typeface="Arial Nova Light" panose="020B0304020202020204" pitchFamily="34" charset="0"/>
              </a:rPr>
              <a:t>Normal/ decreased cardiac output</a:t>
            </a:r>
          </a:p>
          <a:p>
            <a:pPr>
              <a:spcBef>
                <a:spcPct val="26000"/>
              </a:spcBef>
            </a:pPr>
            <a:r>
              <a:rPr lang="en-GB" altLang="en-US" sz="2000" dirty="0">
                <a:solidFill>
                  <a:schemeClr val="bg1"/>
                </a:solidFill>
                <a:latin typeface="Arial Nova Light" panose="020B0304020202020204" pitchFamily="34" charset="0"/>
                <a:cs typeface="Arial Nova Light" panose="020B0304020202020204" pitchFamily="34" charset="0"/>
              </a:rPr>
              <a:t>Decreased cardiac index</a:t>
            </a:r>
          </a:p>
        </p:txBody>
      </p:sp>
      <p:pic>
        <p:nvPicPr>
          <p:cNvPr id="2054" name="Picture 6" descr="Image result for RIGHT HEART CATHETERIZATION FOR PAH">
            <a:extLst>
              <a:ext uri="{FF2B5EF4-FFF2-40B4-BE49-F238E27FC236}">
                <a16:creationId xmlns:a16="http://schemas.microsoft.com/office/drawing/2014/main" id="{8920F7F5-3B35-44AD-9180-54A8BA387DF3}"/>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91864" y="1591426"/>
            <a:ext cx="7229283" cy="404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82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0552955" cy="480000"/>
          </a:xfrm>
        </p:spPr>
        <p:txBody>
          <a:bodyPr/>
          <a:lstStyle/>
          <a:p>
            <a:r>
              <a:rPr lang="en-GB" dirty="0"/>
              <a:t>Switching from bosentan to MACITENTAN appears to be effective</a:t>
            </a:r>
            <a:r>
              <a:rPr lang="en-GB" baseline="30000" dirty="0"/>
              <a:t>1</a:t>
            </a:r>
          </a:p>
        </p:txBody>
      </p:sp>
      <p:sp>
        <p:nvSpPr>
          <p:cNvPr id="16" name="Text Placeholder 2"/>
          <p:cNvSpPr>
            <a:spLocks noGrp="1"/>
          </p:cNvSpPr>
          <p:nvPr>
            <p:ph type="body" sz="quarter" idx="16"/>
          </p:nvPr>
        </p:nvSpPr>
        <p:spPr>
          <a:xfrm>
            <a:off x="1948940" y="6000750"/>
            <a:ext cx="7164000" cy="727098"/>
          </a:xfrm>
        </p:spPr>
        <p:txBody>
          <a:bodyPr/>
          <a:lstStyle/>
          <a:p>
            <a:r>
              <a:rPr lang="fr-FR" b="1" dirty="0"/>
              <a:t>References</a:t>
            </a:r>
            <a:r>
              <a:rPr lang="fr-FR" dirty="0"/>
              <a:t>: </a:t>
            </a:r>
            <a:r>
              <a:rPr lang="fr-FR" b="1" dirty="0"/>
              <a:t>1. </a:t>
            </a:r>
            <a:r>
              <a:rPr lang="fr-FR" dirty="0"/>
              <a:t>Blok et al. Int J Cardiol. 2017;227:51-2.</a:t>
            </a:r>
          </a:p>
        </p:txBody>
      </p:sp>
      <p:sp>
        <p:nvSpPr>
          <p:cNvPr id="17" name="TextBox 16"/>
          <p:cNvSpPr txBox="1"/>
          <p:nvPr/>
        </p:nvSpPr>
        <p:spPr>
          <a:xfrm>
            <a:off x="1948940" y="6211364"/>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6MWD, 6-minute walking distance; SD, standard deviation; FC, functional class; IQR, inter-quartile range; mmHg, millimetres of mercury; NT-pro-BNP, N-terminal pro B-type natriuretic peptide; SaO</a:t>
            </a:r>
            <a:r>
              <a:rPr lang="en-GB" b="0" baseline="-25000" dirty="0"/>
              <a:t>2</a:t>
            </a:r>
            <a:r>
              <a:rPr lang="en-GB" b="0" dirty="0"/>
              <a:t>, oxygen saturation; TAPSE, Tricuspid annular plane systolic excursion; WHO, World Health Organization.</a:t>
            </a:r>
          </a:p>
        </p:txBody>
      </p:sp>
      <p:graphicFrame>
        <p:nvGraphicFramePr>
          <p:cNvPr id="45" name="Table 44"/>
          <p:cNvGraphicFramePr>
            <a:graphicFrameLocks noGrp="1"/>
          </p:cNvGraphicFramePr>
          <p:nvPr>
            <p:extLst>
              <p:ext uri="{D42A27DB-BD31-4B8C-83A1-F6EECF244321}">
                <p14:modId xmlns:p14="http://schemas.microsoft.com/office/powerpoint/2010/main" val="3278505930"/>
              </p:ext>
            </p:extLst>
          </p:nvPr>
        </p:nvGraphicFramePr>
        <p:xfrm>
          <a:off x="4544699" y="2316199"/>
          <a:ext cx="7539448" cy="3564000"/>
        </p:xfrm>
        <a:graphic>
          <a:graphicData uri="http://schemas.openxmlformats.org/drawingml/2006/table">
            <a:tbl>
              <a:tblPr firstRow="1" bandRow="1">
                <a:tableStyleId>{7DF18680-E054-41AD-8BC1-D1AEF772440D}</a:tableStyleId>
              </a:tblPr>
              <a:tblGrid>
                <a:gridCol w="2737822">
                  <a:extLst>
                    <a:ext uri="{9D8B030D-6E8A-4147-A177-3AD203B41FA5}">
                      <a16:colId xmlns:a16="http://schemas.microsoft.com/office/drawing/2014/main" val="1950004430"/>
                    </a:ext>
                  </a:extLst>
                </a:gridCol>
                <a:gridCol w="1994699">
                  <a:extLst>
                    <a:ext uri="{9D8B030D-6E8A-4147-A177-3AD203B41FA5}">
                      <a16:colId xmlns:a16="http://schemas.microsoft.com/office/drawing/2014/main" val="2821748271"/>
                    </a:ext>
                  </a:extLst>
                </a:gridCol>
                <a:gridCol w="1994699">
                  <a:extLst>
                    <a:ext uri="{9D8B030D-6E8A-4147-A177-3AD203B41FA5}">
                      <a16:colId xmlns:a16="http://schemas.microsoft.com/office/drawing/2014/main" val="674951283"/>
                    </a:ext>
                  </a:extLst>
                </a:gridCol>
                <a:gridCol w="812228">
                  <a:extLst>
                    <a:ext uri="{9D8B030D-6E8A-4147-A177-3AD203B41FA5}">
                      <a16:colId xmlns:a16="http://schemas.microsoft.com/office/drawing/2014/main" val="2853528401"/>
                    </a:ext>
                  </a:extLst>
                </a:gridCol>
              </a:tblGrid>
              <a:tr h="468000">
                <a:tc>
                  <a:txBody>
                    <a:bodyPr/>
                    <a:lstStyle/>
                    <a:p>
                      <a:pPr algn="l"/>
                      <a:r>
                        <a:rPr lang="en-GB" sz="1200" b="1" dirty="0">
                          <a:solidFill>
                            <a:schemeClr val="bg1"/>
                          </a:solidFill>
                        </a:rPr>
                        <a:t>Event</a:t>
                      </a:r>
                    </a:p>
                  </a:txBody>
                  <a:tcPr marL="28800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bg1"/>
                          </a:solidFill>
                        </a:rPr>
                        <a:t>BOSENTAN </a:t>
                      </a:r>
                      <a:br>
                        <a:rPr lang="en-GB" sz="1200" b="1" dirty="0">
                          <a:solidFill>
                            <a:schemeClr val="bg1"/>
                          </a:solidFill>
                        </a:rPr>
                      </a:br>
                      <a:r>
                        <a:rPr lang="en-GB" sz="1000" b="1" dirty="0">
                          <a:solidFill>
                            <a:schemeClr val="bg1"/>
                          </a:solidFill>
                        </a:rPr>
                        <a:t>(baseline)</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200" b="1" dirty="0">
                          <a:solidFill>
                            <a:schemeClr val="bg1"/>
                          </a:solidFill>
                        </a:rPr>
                        <a:t>MACITENTAN </a:t>
                      </a:r>
                    </a:p>
                    <a:p>
                      <a:pPr algn="ctr"/>
                      <a:r>
                        <a:rPr lang="en-GB" sz="1000" b="1" baseline="0" dirty="0">
                          <a:solidFill>
                            <a:schemeClr val="bg1"/>
                          </a:solidFill>
                        </a:rPr>
                        <a:t>(6 months)</a:t>
                      </a:r>
                      <a:endParaRPr lang="en-GB" sz="1000" b="1" baseline="30000" dirty="0">
                        <a:solidFill>
                          <a:schemeClr val="bg1"/>
                        </a:solidFill>
                      </a:endParaRP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000" b="1" baseline="0" dirty="0">
                          <a:solidFill>
                            <a:schemeClr val="bg1"/>
                          </a:solidFill>
                        </a:rPr>
                        <a:t>p-value</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4271510527"/>
                  </a:ext>
                </a:extLst>
              </a:tr>
              <a:tr h="360000">
                <a:tc>
                  <a:txBody>
                    <a:bodyPr/>
                    <a:lstStyle/>
                    <a:p>
                      <a:pPr algn="l"/>
                      <a:r>
                        <a:rPr lang="en-GB" sz="1200" b="1" dirty="0">
                          <a:solidFill>
                            <a:schemeClr val="bg1"/>
                          </a:solidFill>
                        </a:rPr>
                        <a:t>  WHO-FC</a:t>
                      </a:r>
                      <a:r>
                        <a:rPr lang="en-GB" sz="1200" b="1" baseline="0" dirty="0">
                          <a:solidFill>
                            <a:schemeClr val="bg1"/>
                          </a:solidFill>
                        </a:rPr>
                        <a:t> III or IV</a:t>
                      </a:r>
                      <a:endParaRPr lang="en-GB" sz="1200" b="1" dirty="0">
                        <a:solidFill>
                          <a:schemeClr val="bg1"/>
                        </a:solidFill>
                      </a:endParaRPr>
                    </a:p>
                  </a:txBody>
                  <a:tcPr marL="0" marR="14400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bg1"/>
                          </a:solidFill>
                        </a:rPr>
                        <a:t>48%</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200" b="1" dirty="0">
                          <a:solidFill>
                            <a:schemeClr val="bg1"/>
                          </a:solidFill>
                        </a:rPr>
                        <a:t>23%</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050" b="1" dirty="0">
                          <a:solidFill>
                            <a:schemeClr val="bg1"/>
                          </a:solidFill>
                        </a:rPr>
                        <a:t>0.004</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578542502"/>
                  </a:ext>
                </a:extLst>
              </a:tr>
              <a:tr h="432000">
                <a:tc>
                  <a:txBody>
                    <a:bodyPr/>
                    <a:lstStyle/>
                    <a:p>
                      <a:pPr algn="l"/>
                      <a:r>
                        <a:rPr lang="en-GB" sz="1200" b="1" dirty="0">
                          <a:solidFill>
                            <a:schemeClr val="bg1"/>
                          </a:solidFill>
                        </a:rPr>
                        <a:t>  NT-pro-BNP</a:t>
                      </a:r>
                    </a:p>
                  </a:txBody>
                  <a:tcPr marL="0" marR="14400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bg1"/>
                          </a:solidFill>
                        </a:rPr>
                        <a:t>723</a:t>
                      </a:r>
                      <a:r>
                        <a:rPr lang="en-GB" sz="1200" b="1" baseline="0" dirty="0">
                          <a:solidFill>
                            <a:schemeClr val="bg1"/>
                          </a:solidFill>
                        </a:rPr>
                        <a:t> ng/L</a:t>
                      </a:r>
                      <a:br>
                        <a:rPr lang="en-GB" sz="1200" b="1" baseline="0" dirty="0">
                          <a:solidFill>
                            <a:schemeClr val="bg1"/>
                          </a:solidFill>
                        </a:rPr>
                      </a:br>
                      <a:r>
                        <a:rPr lang="en-GB" sz="1000" b="1" baseline="0" dirty="0">
                          <a:solidFill>
                            <a:schemeClr val="bg1"/>
                          </a:solidFill>
                        </a:rPr>
                        <a:t>(IQR 311-1,328 ng/L)</a:t>
                      </a:r>
                      <a:endParaRPr lang="en-GB" sz="1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200" b="1" dirty="0">
                          <a:solidFill>
                            <a:schemeClr val="bg1"/>
                          </a:solidFill>
                        </a:rPr>
                        <a:t>488 ng/L</a:t>
                      </a:r>
                      <a:br>
                        <a:rPr lang="en-GB" sz="1200" b="1" dirty="0">
                          <a:solidFill>
                            <a:schemeClr val="bg1"/>
                          </a:solidFill>
                        </a:rPr>
                      </a:br>
                      <a:r>
                        <a:rPr lang="en-GB" sz="1000" b="1" dirty="0">
                          <a:solidFill>
                            <a:schemeClr val="bg1"/>
                          </a:solidFill>
                        </a:rPr>
                        <a:t>(IQR 215-1,291 ng/L)</a:t>
                      </a:r>
                      <a:endParaRPr lang="en-GB" sz="12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050" b="1" dirty="0">
                          <a:solidFill>
                            <a:schemeClr val="bg1"/>
                          </a:solidFill>
                        </a:rPr>
                        <a:t>0.02</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80979229"/>
                  </a:ext>
                </a:extLst>
              </a:tr>
              <a:tr h="360000">
                <a:tc>
                  <a:txBody>
                    <a:bodyPr/>
                    <a:lstStyle/>
                    <a:p>
                      <a:pPr algn="l"/>
                      <a:r>
                        <a:rPr lang="en-GB" sz="1200" b="1" dirty="0">
                          <a:solidFill>
                            <a:schemeClr val="bg1"/>
                          </a:solidFill>
                        </a:rPr>
                        <a:t>  TAPSE</a:t>
                      </a:r>
                    </a:p>
                  </a:txBody>
                  <a:tcPr marL="0" marR="14400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bg1"/>
                          </a:solidFill>
                        </a:rPr>
                        <a:t>19±4 mmHg</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200" b="1" i="0" dirty="0">
                          <a:solidFill>
                            <a:schemeClr val="bg1"/>
                          </a:solidFill>
                        </a:rPr>
                        <a:t>21±5</a:t>
                      </a:r>
                      <a:r>
                        <a:rPr lang="en-GB" sz="1200" b="1" i="0" baseline="0" dirty="0">
                          <a:solidFill>
                            <a:schemeClr val="bg1"/>
                          </a:solidFill>
                        </a:rPr>
                        <a:t> mmHg</a:t>
                      </a:r>
                      <a:endParaRPr lang="en-GB" sz="1200" b="1" i="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050" b="1" i="0" dirty="0">
                          <a:solidFill>
                            <a:schemeClr val="bg1"/>
                          </a:solidFill>
                        </a:rPr>
                        <a:t>0.002</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543359203"/>
                  </a:ext>
                </a:extLst>
              </a:tr>
              <a:tr h="360000">
                <a:tc>
                  <a:txBody>
                    <a:bodyPr/>
                    <a:lstStyle/>
                    <a:p>
                      <a:pPr algn="l"/>
                      <a:r>
                        <a:rPr lang="en-GB" sz="1200" b="1" dirty="0">
                          <a:solidFill>
                            <a:schemeClr val="bg1"/>
                          </a:solidFill>
                        </a:rPr>
                        <a:t>  Hospitalisation for heart failure</a:t>
                      </a:r>
                    </a:p>
                  </a:txBody>
                  <a:tcPr marL="0" marR="14400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bg1"/>
                          </a:solidFill>
                        </a:rPr>
                        <a:t>7.5%</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2.5%</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rPr>
                        <a:t>0.50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81654"/>
                  </a:ext>
                </a:extLst>
              </a:tr>
              <a:tr h="360000">
                <a:tc>
                  <a:txBody>
                    <a:bodyPr/>
                    <a:lstStyle/>
                    <a:p>
                      <a:pPr algn="l"/>
                      <a:r>
                        <a:rPr lang="en-GB" sz="1200" b="1" dirty="0">
                          <a:solidFill>
                            <a:schemeClr val="bg1"/>
                          </a:solidFill>
                        </a:rPr>
                        <a:t>  Syncope</a:t>
                      </a:r>
                    </a:p>
                  </a:txBody>
                  <a:tcPr marL="0" marR="14400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bg1"/>
                          </a:solidFill>
                        </a:rPr>
                        <a:t>2.5%</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2.5%</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rPr>
                        <a:t>1.00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08187473"/>
                  </a:ext>
                </a:extLst>
              </a:tr>
              <a:tr h="360000">
                <a:tc>
                  <a:txBody>
                    <a:bodyPr/>
                    <a:lstStyle/>
                    <a:p>
                      <a:pPr algn="l"/>
                      <a:r>
                        <a:rPr lang="en-GB" sz="1200" b="1" dirty="0">
                          <a:solidFill>
                            <a:schemeClr val="bg1"/>
                          </a:solidFill>
                        </a:rPr>
                        <a:t>  6MWD</a:t>
                      </a:r>
                    </a:p>
                  </a:txBody>
                  <a:tcPr marL="0" marR="14400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bg1"/>
                          </a:solidFill>
                        </a:rPr>
                        <a:t>394 m (SD: 125)</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397 m (SD: 123)</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rPr>
                        <a:t>0.79</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843960450"/>
                  </a:ext>
                </a:extLst>
              </a:tr>
              <a:tr h="432000">
                <a:tc>
                  <a:txBody>
                    <a:bodyPr/>
                    <a:lstStyle/>
                    <a:p>
                      <a:pPr algn="l"/>
                      <a:r>
                        <a:rPr lang="en-GB" sz="1200" b="1" dirty="0">
                          <a:solidFill>
                            <a:schemeClr val="bg1"/>
                          </a:solidFill>
                        </a:rPr>
                        <a:t>  SaO</a:t>
                      </a:r>
                      <a:r>
                        <a:rPr lang="en-GB" sz="1200" b="1" baseline="-25000" dirty="0">
                          <a:solidFill>
                            <a:schemeClr val="bg1"/>
                          </a:solidFill>
                        </a:rPr>
                        <a:t>2</a:t>
                      </a:r>
                    </a:p>
                  </a:txBody>
                  <a:tcPr marL="0" marR="14400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bg1"/>
                          </a:solidFill>
                        </a:rPr>
                        <a:t>87%</a:t>
                      </a:r>
                      <a:br>
                        <a:rPr lang="en-GB" sz="1200" b="1" baseline="0" dirty="0">
                          <a:solidFill>
                            <a:schemeClr val="bg1"/>
                          </a:solidFill>
                        </a:rPr>
                      </a:br>
                      <a:r>
                        <a:rPr lang="en-GB" sz="1000" b="1" baseline="0" dirty="0">
                          <a:solidFill>
                            <a:schemeClr val="bg1"/>
                          </a:solidFill>
                        </a:rPr>
                        <a:t>(IQR 81-89%)</a:t>
                      </a:r>
                      <a:endParaRPr lang="en-GB" sz="1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85%</a:t>
                      </a:r>
                      <a:br>
                        <a:rPr lang="en-GB" sz="1200" b="1" dirty="0">
                          <a:solidFill>
                            <a:schemeClr val="bg1"/>
                          </a:solidFill>
                        </a:rPr>
                      </a:br>
                      <a:r>
                        <a:rPr lang="en-GB" sz="1000" b="1" dirty="0">
                          <a:solidFill>
                            <a:schemeClr val="bg1"/>
                          </a:solidFill>
                        </a:rPr>
                        <a:t>(IQR 81-94%)</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rPr>
                        <a:t>0.42</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263895682"/>
                  </a:ext>
                </a:extLst>
              </a:tr>
              <a:tr h="432000">
                <a:tc>
                  <a:txBody>
                    <a:bodyPr/>
                    <a:lstStyle/>
                    <a:p>
                      <a:pPr algn="l"/>
                      <a:r>
                        <a:rPr lang="en-GB" sz="1200" b="1" dirty="0">
                          <a:solidFill>
                            <a:schemeClr val="bg1"/>
                          </a:solidFill>
                        </a:rPr>
                        <a:t>  Ferritin</a:t>
                      </a:r>
                    </a:p>
                  </a:txBody>
                  <a:tcPr marL="0" marR="14400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chemeClr val="bg1"/>
                          </a:solidFill>
                        </a:rPr>
                        <a:t>45 ng/L</a:t>
                      </a:r>
                      <a:br>
                        <a:rPr lang="en-GB" sz="1000" b="1" dirty="0">
                          <a:solidFill>
                            <a:schemeClr val="bg1"/>
                          </a:solidFill>
                        </a:rPr>
                      </a:br>
                      <a:r>
                        <a:rPr lang="en-GB" sz="1000" b="1" dirty="0">
                          <a:solidFill>
                            <a:schemeClr val="bg1"/>
                          </a:solidFill>
                        </a:rPr>
                        <a:t>(IQR 22-89 ng/L)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63 ng/L</a:t>
                      </a:r>
                      <a:br>
                        <a:rPr lang="en-GB" sz="1000" b="1" dirty="0">
                          <a:solidFill>
                            <a:schemeClr val="bg1"/>
                          </a:solidFill>
                        </a:rPr>
                      </a:br>
                      <a:r>
                        <a:rPr lang="en-GB" sz="1000" b="1" dirty="0">
                          <a:solidFill>
                            <a:schemeClr val="bg1"/>
                          </a:solidFill>
                        </a:rPr>
                        <a:t>(IQR 28-110 ng/L)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rPr>
                        <a:t>0.41</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91826450"/>
                  </a:ext>
                </a:extLst>
              </a:tr>
            </a:tbl>
          </a:graphicData>
        </a:graphic>
      </p:graphicFrame>
      <p:sp>
        <p:nvSpPr>
          <p:cNvPr id="46" name="TextBox 45"/>
          <p:cNvSpPr txBox="1"/>
          <p:nvPr/>
        </p:nvSpPr>
        <p:spPr>
          <a:xfrm>
            <a:off x="4564063" y="2009493"/>
            <a:ext cx="7520083" cy="266810"/>
          </a:xfrm>
          <a:prstGeom prst="rect">
            <a:avLst/>
          </a:prstGeom>
          <a:solidFill>
            <a:srgbClr val="002060"/>
          </a:solidFill>
        </p:spPr>
        <p:txBody>
          <a:bodyPr wrap="square" lIns="0" rtlCol="0" anchor="t">
            <a:noAutofit/>
          </a:bodyPr>
          <a:lstStyle/>
          <a:p>
            <a:r>
              <a:rPr lang="en-GB" sz="1400" b="1" dirty="0">
                <a:solidFill>
                  <a:schemeClr val="bg1"/>
                </a:solidFill>
              </a:rPr>
              <a:t>Clinical variables after 6 months switching from bosentan to MACITENTAN</a:t>
            </a:r>
            <a:endParaRPr lang="en-GB" sz="1400" b="1" baseline="30000" dirty="0">
              <a:solidFill>
                <a:schemeClr val="bg1"/>
              </a:solidFill>
            </a:endParaRPr>
          </a:p>
        </p:txBody>
      </p:sp>
      <p:sp>
        <p:nvSpPr>
          <p:cNvPr id="51" name="TextBox 50"/>
          <p:cNvSpPr txBox="1"/>
          <p:nvPr/>
        </p:nvSpPr>
        <p:spPr>
          <a:xfrm>
            <a:off x="1948940" y="2009492"/>
            <a:ext cx="1011939" cy="407804"/>
          </a:xfrm>
          <a:prstGeom prst="rect">
            <a:avLst/>
          </a:prstGeom>
          <a:noFill/>
        </p:spPr>
        <p:txBody>
          <a:bodyPr wrap="square" lIns="0" tIns="0" rIns="0" bIns="0" rtlCol="0">
            <a:spAutoFit/>
          </a:bodyPr>
          <a:lstStyle/>
          <a:p>
            <a:pPr algn="ctr"/>
            <a:r>
              <a:rPr lang="en-US" sz="1050" dirty="0">
                <a:solidFill>
                  <a:srgbClr val="006600"/>
                </a:solidFill>
              </a:rPr>
              <a:t>Closed defect, </a:t>
            </a:r>
          </a:p>
          <a:p>
            <a:pPr algn="ctr"/>
            <a:r>
              <a:rPr lang="en-US" sz="1600" b="1" dirty="0">
                <a:solidFill>
                  <a:srgbClr val="006600"/>
                </a:solidFill>
              </a:rPr>
              <a:t>15%</a:t>
            </a:r>
            <a:endParaRPr lang="en-GB" sz="1600" b="1" dirty="0">
              <a:solidFill>
                <a:srgbClr val="006600"/>
              </a:solidFill>
            </a:endParaRPr>
          </a:p>
        </p:txBody>
      </p:sp>
      <p:sp>
        <p:nvSpPr>
          <p:cNvPr id="52" name="TextBox 51"/>
          <p:cNvSpPr txBox="1"/>
          <p:nvPr/>
        </p:nvSpPr>
        <p:spPr>
          <a:xfrm>
            <a:off x="1254231" y="2600148"/>
            <a:ext cx="898939" cy="430887"/>
          </a:xfrm>
          <a:prstGeom prst="rect">
            <a:avLst/>
          </a:prstGeom>
          <a:noFill/>
        </p:spPr>
        <p:txBody>
          <a:bodyPr wrap="square" lIns="0" tIns="0" rIns="0" bIns="0" rtlCol="0">
            <a:spAutoFit/>
          </a:bodyPr>
          <a:lstStyle/>
          <a:p>
            <a:pPr algn="r"/>
            <a:fld id="{3BEC0972-39A2-4F69-ACD1-C55E0CD7CE3E}" type="CATEGORYNAME">
              <a:rPr lang="en-US" sz="1050" smtClean="0">
                <a:solidFill>
                  <a:schemeClr val="accent2">
                    <a:lumMod val="75000"/>
                  </a:schemeClr>
                </a:solidFill>
              </a:rPr>
              <a:pPr algn="r"/>
              <a:t>Small defect</a:t>
            </a:fld>
            <a:r>
              <a:rPr lang="en-US" sz="1200" dirty="0">
                <a:solidFill>
                  <a:schemeClr val="accent2">
                    <a:lumMod val="75000"/>
                  </a:schemeClr>
                </a:solidFill>
              </a:rPr>
              <a:t>, </a:t>
            </a:r>
          </a:p>
          <a:p>
            <a:pPr algn="ctr"/>
            <a:r>
              <a:rPr lang="en-US" sz="1600" b="1" dirty="0">
                <a:solidFill>
                  <a:schemeClr val="accent2">
                    <a:lumMod val="75000"/>
                  </a:schemeClr>
                </a:solidFill>
              </a:rPr>
              <a:t>2.5%</a:t>
            </a:r>
            <a:endParaRPr lang="en-GB" sz="1600" b="1" dirty="0">
              <a:solidFill>
                <a:schemeClr val="accent2">
                  <a:lumMod val="75000"/>
                </a:schemeClr>
              </a:solidFill>
            </a:endParaRPr>
          </a:p>
        </p:txBody>
      </p:sp>
      <p:sp>
        <p:nvSpPr>
          <p:cNvPr id="54" name="TextBox 53"/>
          <p:cNvSpPr txBox="1"/>
          <p:nvPr/>
        </p:nvSpPr>
        <p:spPr>
          <a:xfrm>
            <a:off x="143310" y="3065454"/>
            <a:ext cx="1960378" cy="407804"/>
          </a:xfrm>
          <a:prstGeom prst="rect">
            <a:avLst/>
          </a:prstGeom>
          <a:noFill/>
        </p:spPr>
        <p:txBody>
          <a:bodyPr wrap="square" lIns="0" tIns="0" rIns="0" bIns="0" rtlCol="0">
            <a:spAutoFit/>
          </a:bodyPr>
          <a:lstStyle/>
          <a:p>
            <a:pPr algn="ctr"/>
            <a:fld id="{6832DC9E-3DE2-4623-B990-F12FC098917A}" type="CATEGORYNAME">
              <a:rPr lang="en-GB" sz="1050" smtClean="0"/>
              <a:pPr algn="ctr"/>
              <a:t>Systemic to pulmonary shunt</a:t>
            </a:fld>
            <a:r>
              <a:rPr lang="en-GB" sz="1050" dirty="0">
                <a:solidFill>
                  <a:srgbClr val="FF0000"/>
                </a:solidFill>
              </a:rPr>
              <a:t>,</a:t>
            </a:r>
            <a:br>
              <a:rPr lang="en-GB" sz="1050" dirty="0">
                <a:solidFill>
                  <a:srgbClr val="FF0000"/>
                </a:solidFill>
              </a:rPr>
            </a:br>
            <a:r>
              <a:rPr lang="en-GB" sz="1600" b="1" dirty="0"/>
              <a:t>7.5%</a:t>
            </a:r>
          </a:p>
        </p:txBody>
      </p:sp>
      <p:sp>
        <p:nvSpPr>
          <p:cNvPr id="56" name="TextBox 55"/>
          <p:cNvSpPr txBox="1"/>
          <p:nvPr/>
        </p:nvSpPr>
        <p:spPr>
          <a:xfrm>
            <a:off x="683523" y="4142492"/>
            <a:ext cx="1556136" cy="407804"/>
          </a:xfrm>
          <a:prstGeom prst="rect">
            <a:avLst/>
          </a:prstGeom>
          <a:noFill/>
        </p:spPr>
        <p:txBody>
          <a:bodyPr wrap="square" lIns="0" tIns="0" rIns="0" bIns="0" rtlCol="0">
            <a:spAutoFit/>
          </a:bodyPr>
          <a:lstStyle/>
          <a:p>
            <a:pPr algn="r"/>
            <a:fld id="{DA2214CD-9FCF-490B-BE53-3EB3BEA3F3D5}" type="CATEGORYNAME">
              <a:rPr lang="en-US" sz="1050" b="1" smtClean="0">
                <a:solidFill>
                  <a:schemeClr val="accent3">
                    <a:lumMod val="60000"/>
                    <a:lumOff val="40000"/>
                  </a:schemeClr>
                </a:solidFill>
              </a:rPr>
              <a:pPr algn="r"/>
              <a:t>Eisenmenger syndrome</a:t>
            </a:fld>
            <a:endParaRPr lang="en-US" sz="1050" b="1" dirty="0">
              <a:solidFill>
                <a:schemeClr val="accent3">
                  <a:lumMod val="60000"/>
                  <a:lumOff val="40000"/>
                </a:schemeClr>
              </a:solidFill>
            </a:endParaRPr>
          </a:p>
          <a:p>
            <a:pPr algn="ctr"/>
            <a:r>
              <a:rPr lang="en-US" sz="1600" b="1" dirty="0"/>
              <a:t> </a:t>
            </a:r>
            <a:fld id="{9174C5B8-A9AE-4E44-BD02-65F0A76E18C1}" type="VALUE">
              <a:rPr lang="en-US" sz="1600" b="1" smtClean="0">
                <a:solidFill>
                  <a:schemeClr val="accent3">
                    <a:lumMod val="60000"/>
                    <a:lumOff val="40000"/>
                  </a:schemeClr>
                </a:solidFill>
              </a:rPr>
              <a:pPr algn="ctr"/>
              <a:t>75</a:t>
            </a:fld>
            <a:r>
              <a:rPr lang="en-US" sz="1600" b="1" dirty="0">
                <a:solidFill>
                  <a:schemeClr val="accent3">
                    <a:lumMod val="60000"/>
                    <a:lumOff val="40000"/>
                  </a:schemeClr>
                </a:solidFill>
              </a:rPr>
              <a:t>%</a:t>
            </a:r>
            <a:endParaRPr lang="en-GB" sz="1600" b="1" dirty="0">
              <a:solidFill>
                <a:schemeClr val="accent3">
                  <a:lumMod val="60000"/>
                  <a:lumOff val="40000"/>
                </a:schemeClr>
              </a:solidFill>
            </a:endParaRPr>
          </a:p>
        </p:txBody>
      </p:sp>
      <p:grpSp>
        <p:nvGrpSpPr>
          <p:cNvPr id="57" name="Group 56"/>
          <p:cNvGrpSpPr/>
          <p:nvPr/>
        </p:nvGrpSpPr>
        <p:grpSpPr>
          <a:xfrm>
            <a:off x="2060536" y="2308198"/>
            <a:ext cx="2268673" cy="2265226"/>
            <a:chOff x="2609211" y="3190970"/>
            <a:chExt cx="2089150" cy="2085975"/>
          </a:xfrm>
          <a:effectLst/>
        </p:grpSpPr>
        <p:grpSp>
          <p:nvGrpSpPr>
            <p:cNvPr id="59" name="Group 58"/>
            <p:cNvGrpSpPr/>
            <p:nvPr/>
          </p:nvGrpSpPr>
          <p:grpSpPr>
            <a:xfrm>
              <a:off x="2609211" y="3190970"/>
              <a:ext cx="2089150" cy="2085975"/>
              <a:chOff x="2609211" y="3190970"/>
              <a:chExt cx="2089150" cy="2085975"/>
            </a:xfrm>
          </p:grpSpPr>
          <p:sp>
            <p:nvSpPr>
              <p:cNvPr id="62" name="Freeform 38"/>
              <p:cNvSpPr>
                <a:spLocks/>
              </p:cNvSpPr>
              <p:nvPr/>
            </p:nvSpPr>
            <p:spPr bwMode="auto">
              <a:xfrm>
                <a:off x="2609211" y="3190970"/>
                <a:ext cx="2089150" cy="2085975"/>
              </a:xfrm>
              <a:custGeom>
                <a:avLst/>
                <a:gdLst>
                  <a:gd name="T0" fmla="*/ 10958 w 21916"/>
                  <a:gd name="T1" fmla="*/ 10958 h 21916"/>
                  <a:gd name="T2" fmla="*/ 0 w 21916"/>
                  <a:gd name="T3" fmla="*/ 10958 h 21916"/>
                  <a:gd name="T4" fmla="*/ 10958 w 21916"/>
                  <a:gd name="T5" fmla="*/ 21916 h 21916"/>
                  <a:gd name="T6" fmla="*/ 21916 w 21916"/>
                  <a:gd name="T7" fmla="*/ 10958 h 21916"/>
                  <a:gd name="T8" fmla="*/ 10958 w 21916"/>
                  <a:gd name="T9" fmla="*/ 0 h 21916"/>
                  <a:gd name="T10" fmla="*/ 10958 w 21916"/>
                  <a:gd name="T11" fmla="*/ 0 h 21916"/>
                  <a:gd name="T12" fmla="*/ 10958 w 21916"/>
                  <a:gd name="T13" fmla="*/ 10958 h 21916"/>
                </a:gdLst>
                <a:ahLst/>
                <a:cxnLst>
                  <a:cxn ang="0">
                    <a:pos x="T0" y="T1"/>
                  </a:cxn>
                  <a:cxn ang="0">
                    <a:pos x="T2" y="T3"/>
                  </a:cxn>
                  <a:cxn ang="0">
                    <a:pos x="T4" y="T5"/>
                  </a:cxn>
                  <a:cxn ang="0">
                    <a:pos x="T6" y="T7"/>
                  </a:cxn>
                  <a:cxn ang="0">
                    <a:pos x="T8" y="T9"/>
                  </a:cxn>
                  <a:cxn ang="0">
                    <a:pos x="T10" y="T11"/>
                  </a:cxn>
                  <a:cxn ang="0">
                    <a:pos x="T12" y="T13"/>
                  </a:cxn>
                </a:cxnLst>
                <a:rect l="0" t="0" r="r" b="b"/>
                <a:pathLst>
                  <a:path w="21916" h="21916">
                    <a:moveTo>
                      <a:pt x="10958" y="10958"/>
                    </a:moveTo>
                    <a:lnTo>
                      <a:pt x="0" y="10958"/>
                    </a:lnTo>
                    <a:cubicBezTo>
                      <a:pt x="0" y="17010"/>
                      <a:pt x="4906" y="21916"/>
                      <a:pt x="10958" y="21916"/>
                    </a:cubicBezTo>
                    <a:cubicBezTo>
                      <a:pt x="17010" y="21916"/>
                      <a:pt x="21916" y="17010"/>
                      <a:pt x="21916" y="10958"/>
                    </a:cubicBezTo>
                    <a:cubicBezTo>
                      <a:pt x="21916" y="4906"/>
                      <a:pt x="17010" y="0"/>
                      <a:pt x="10958" y="0"/>
                    </a:cubicBezTo>
                    <a:cubicBezTo>
                      <a:pt x="10958" y="0"/>
                      <a:pt x="10958" y="0"/>
                      <a:pt x="10958" y="0"/>
                    </a:cubicBezTo>
                    <a:lnTo>
                      <a:pt x="10958" y="10958"/>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39"/>
              <p:cNvSpPr>
                <a:spLocks/>
              </p:cNvSpPr>
              <p:nvPr/>
            </p:nvSpPr>
            <p:spPr bwMode="auto">
              <a:xfrm>
                <a:off x="2609211" y="3760883"/>
                <a:ext cx="1044575" cy="473075"/>
              </a:xfrm>
              <a:custGeom>
                <a:avLst/>
                <a:gdLst>
                  <a:gd name="T0" fmla="*/ 10958 w 10958"/>
                  <a:gd name="T1" fmla="*/ 4975 h 4975"/>
                  <a:gd name="T2" fmla="*/ 1194 w 10958"/>
                  <a:gd name="T3" fmla="*/ 0 h 4975"/>
                  <a:gd name="T4" fmla="*/ 0 w 10958"/>
                  <a:gd name="T5" fmla="*/ 4975 h 4975"/>
                  <a:gd name="T6" fmla="*/ 10958 w 10958"/>
                  <a:gd name="T7" fmla="*/ 4975 h 4975"/>
                </a:gdLst>
                <a:ahLst/>
                <a:cxnLst>
                  <a:cxn ang="0">
                    <a:pos x="T0" y="T1"/>
                  </a:cxn>
                  <a:cxn ang="0">
                    <a:pos x="T2" y="T3"/>
                  </a:cxn>
                  <a:cxn ang="0">
                    <a:pos x="T4" y="T5"/>
                  </a:cxn>
                  <a:cxn ang="0">
                    <a:pos x="T6" y="T7"/>
                  </a:cxn>
                </a:cxnLst>
                <a:rect l="0" t="0" r="r" b="b"/>
                <a:pathLst>
                  <a:path w="10958" h="4975">
                    <a:moveTo>
                      <a:pt x="10958" y="4975"/>
                    </a:moveTo>
                    <a:lnTo>
                      <a:pt x="1194" y="0"/>
                    </a:lnTo>
                    <a:cubicBezTo>
                      <a:pt x="409" y="1541"/>
                      <a:pt x="0" y="3246"/>
                      <a:pt x="0" y="4975"/>
                    </a:cubicBezTo>
                    <a:lnTo>
                      <a:pt x="10958" y="497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40"/>
              <p:cNvSpPr>
                <a:spLocks/>
              </p:cNvSpPr>
              <p:nvPr/>
            </p:nvSpPr>
            <p:spPr bwMode="auto">
              <a:xfrm>
                <a:off x="2721923" y="3621183"/>
                <a:ext cx="931863" cy="612775"/>
              </a:xfrm>
              <a:custGeom>
                <a:avLst/>
                <a:gdLst>
                  <a:gd name="T0" fmla="*/ 9764 w 9764"/>
                  <a:gd name="T1" fmla="*/ 6441 h 6441"/>
                  <a:gd name="T2" fmla="*/ 899 w 9764"/>
                  <a:gd name="T3" fmla="*/ 0 h 6441"/>
                  <a:gd name="T4" fmla="*/ 0 w 9764"/>
                  <a:gd name="T5" fmla="*/ 1466 h 6441"/>
                  <a:gd name="T6" fmla="*/ 9764 w 9764"/>
                  <a:gd name="T7" fmla="*/ 6441 h 6441"/>
                </a:gdLst>
                <a:ahLst/>
                <a:cxnLst>
                  <a:cxn ang="0">
                    <a:pos x="T0" y="T1"/>
                  </a:cxn>
                  <a:cxn ang="0">
                    <a:pos x="T2" y="T3"/>
                  </a:cxn>
                  <a:cxn ang="0">
                    <a:pos x="T4" y="T5"/>
                  </a:cxn>
                  <a:cxn ang="0">
                    <a:pos x="T6" y="T7"/>
                  </a:cxn>
                </a:cxnLst>
                <a:rect l="0" t="0" r="r" b="b"/>
                <a:pathLst>
                  <a:path w="9764" h="6441">
                    <a:moveTo>
                      <a:pt x="9764" y="6441"/>
                    </a:moveTo>
                    <a:lnTo>
                      <a:pt x="899" y="0"/>
                    </a:lnTo>
                    <a:cubicBezTo>
                      <a:pt x="561" y="465"/>
                      <a:pt x="261" y="955"/>
                      <a:pt x="0" y="1466"/>
                    </a:cubicBezTo>
                    <a:lnTo>
                      <a:pt x="9764" y="6441"/>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41"/>
              <p:cNvSpPr>
                <a:spLocks/>
              </p:cNvSpPr>
              <p:nvPr/>
            </p:nvSpPr>
            <p:spPr bwMode="auto">
              <a:xfrm>
                <a:off x="2807648" y="3190970"/>
                <a:ext cx="846138" cy="1042988"/>
              </a:xfrm>
              <a:custGeom>
                <a:avLst/>
                <a:gdLst>
                  <a:gd name="T0" fmla="*/ 8865 w 8865"/>
                  <a:gd name="T1" fmla="*/ 10958 h 10958"/>
                  <a:gd name="T2" fmla="*/ 8865 w 8865"/>
                  <a:gd name="T3" fmla="*/ 0 h 10958"/>
                  <a:gd name="T4" fmla="*/ 0 w 8865"/>
                  <a:gd name="T5" fmla="*/ 4517 h 10958"/>
                  <a:gd name="T6" fmla="*/ 8865 w 8865"/>
                  <a:gd name="T7" fmla="*/ 10958 h 10958"/>
                </a:gdLst>
                <a:ahLst/>
                <a:cxnLst>
                  <a:cxn ang="0">
                    <a:pos x="T0" y="T1"/>
                  </a:cxn>
                  <a:cxn ang="0">
                    <a:pos x="T2" y="T3"/>
                  </a:cxn>
                  <a:cxn ang="0">
                    <a:pos x="T4" y="T5"/>
                  </a:cxn>
                  <a:cxn ang="0">
                    <a:pos x="T6" y="T7"/>
                  </a:cxn>
                </a:cxnLst>
                <a:rect l="0" t="0" r="r" b="b"/>
                <a:pathLst>
                  <a:path w="8865" h="10958">
                    <a:moveTo>
                      <a:pt x="8865" y="10958"/>
                    </a:moveTo>
                    <a:lnTo>
                      <a:pt x="8865" y="0"/>
                    </a:lnTo>
                    <a:cubicBezTo>
                      <a:pt x="5357" y="0"/>
                      <a:pt x="2061" y="1679"/>
                      <a:pt x="0" y="4517"/>
                    </a:cubicBezTo>
                    <a:lnTo>
                      <a:pt x="8865" y="10958"/>
                    </a:lnTo>
                    <a:close/>
                  </a:path>
                </a:pathLst>
              </a:custGeom>
              <a:solidFill>
                <a:srgbClr val="00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0" name="Oval 59"/>
            <p:cNvSpPr/>
            <p:nvPr/>
          </p:nvSpPr>
          <p:spPr>
            <a:xfrm>
              <a:off x="2810824" y="3390995"/>
              <a:ext cx="1685925" cy="168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58" name="TextBox 57"/>
          <p:cNvSpPr txBox="1"/>
          <p:nvPr/>
        </p:nvSpPr>
        <p:spPr>
          <a:xfrm>
            <a:off x="2460996" y="3130541"/>
            <a:ext cx="1550114" cy="691456"/>
          </a:xfrm>
          <a:prstGeom prst="rect">
            <a:avLst/>
          </a:prstGeom>
          <a:noFill/>
        </p:spPr>
        <p:txBody>
          <a:bodyPr wrap="square" rtlCol="0" anchor="t">
            <a:noAutofit/>
          </a:bodyPr>
          <a:lstStyle/>
          <a:p>
            <a:pPr algn="ctr"/>
            <a:r>
              <a:rPr lang="en-GB" sz="1200" b="1" dirty="0"/>
              <a:t>SUBGROUPS OF ENROLLED PATIENTS</a:t>
            </a:r>
            <a:r>
              <a:rPr lang="en-GB" sz="1200" b="1" baseline="30000" dirty="0"/>
              <a:t>1</a:t>
            </a:r>
          </a:p>
          <a:p>
            <a:pPr algn="ctr"/>
            <a:endParaRPr lang="en-GB" sz="1400" b="1" dirty="0"/>
          </a:p>
        </p:txBody>
      </p:sp>
      <p:grpSp>
        <p:nvGrpSpPr>
          <p:cNvPr id="2" name="Group 1"/>
          <p:cNvGrpSpPr/>
          <p:nvPr/>
        </p:nvGrpSpPr>
        <p:grpSpPr>
          <a:xfrm>
            <a:off x="143310" y="4712677"/>
            <a:ext cx="4185898" cy="1182627"/>
            <a:chOff x="143310" y="4712677"/>
            <a:chExt cx="4185898" cy="1182627"/>
          </a:xfrm>
        </p:grpSpPr>
        <p:sp>
          <p:nvSpPr>
            <p:cNvPr id="66" name="TextBox 65"/>
            <p:cNvSpPr txBox="1"/>
            <p:nvPr/>
          </p:nvSpPr>
          <p:spPr>
            <a:xfrm>
              <a:off x="1611589" y="5060748"/>
              <a:ext cx="2717619" cy="450897"/>
            </a:xfrm>
            <a:prstGeom prst="rect">
              <a:avLst/>
            </a:prstGeom>
            <a:noFill/>
          </p:spPr>
          <p:txBody>
            <a:bodyPr wrap="square" rtlCol="0" anchor="t">
              <a:noAutofit/>
            </a:bodyPr>
            <a:lstStyle/>
            <a:p>
              <a:r>
                <a:rPr lang="en-GB" sz="1200" b="1" dirty="0"/>
                <a:t>23% of patients were on </a:t>
              </a:r>
              <a:r>
                <a:rPr lang="en-GB" sz="1200" b="1" dirty="0">
                  <a:solidFill>
                    <a:schemeClr val="accent2"/>
                  </a:solidFill>
                </a:rPr>
                <a:t>bosentan</a:t>
              </a:r>
              <a:r>
                <a:rPr lang="en-GB" sz="1200" b="1" dirty="0">
                  <a:solidFill>
                    <a:schemeClr val="tx1">
                      <a:lumMod val="75000"/>
                      <a:lumOff val="25000"/>
                    </a:schemeClr>
                  </a:solidFill>
                </a:rPr>
                <a:t>-</a:t>
              </a:r>
              <a:r>
                <a:rPr lang="en-GB" sz="1200" b="1" dirty="0"/>
                <a:t>sildenafil combination therapy</a:t>
              </a:r>
              <a:r>
                <a:rPr lang="en-GB" sz="1200" baseline="30000" dirty="0"/>
                <a:t>1</a:t>
              </a:r>
            </a:p>
            <a:p>
              <a:endParaRPr lang="en-GB" sz="1600" dirty="0">
                <a:solidFill>
                  <a:schemeClr val="accent2"/>
                </a:solidFill>
              </a:endParaRPr>
            </a:p>
          </p:txBody>
        </p:sp>
        <p:sp>
          <p:nvSpPr>
            <p:cNvPr id="67" name="Oval 66"/>
            <p:cNvSpPr/>
            <p:nvPr/>
          </p:nvSpPr>
          <p:spPr>
            <a:xfrm>
              <a:off x="143310" y="4712677"/>
              <a:ext cx="1350712" cy="1182627"/>
            </a:xfrm>
            <a:prstGeom prst="ellipse">
              <a:avLst/>
            </a:prstGeom>
            <a:solidFill>
              <a:schemeClr val="tx1"/>
            </a:solidFill>
            <a:ln>
              <a:noFill/>
            </a:ln>
            <a:effectLst>
              <a:outerShdw blurRad="76200" dir="13500000" sy="23000" kx="1200000" algn="b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68" name="Group 67"/>
            <p:cNvGrpSpPr/>
            <p:nvPr/>
          </p:nvGrpSpPr>
          <p:grpSpPr>
            <a:xfrm>
              <a:off x="272761" y="4792373"/>
              <a:ext cx="1065880" cy="1032588"/>
              <a:chOff x="603364" y="2756978"/>
              <a:chExt cx="819307" cy="793716"/>
            </a:xfrm>
            <a:solidFill>
              <a:schemeClr val="bg1">
                <a:alpha val="63000"/>
              </a:schemeClr>
            </a:solidFill>
          </p:grpSpPr>
          <p:sp>
            <p:nvSpPr>
              <p:cNvPr id="69" name="Freeform 6"/>
              <p:cNvSpPr>
                <a:spLocks noEditPoints="1"/>
              </p:cNvSpPr>
              <p:nvPr/>
            </p:nvSpPr>
            <p:spPr bwMode="auto">
              <a:xfrm>
                <a:off x="984487" y="2767792"/>
                <a:ext cx="438184" cy="782902"/>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70" name="Freeform 6"/>
              <p:cNvSpPr>
                <a:spLocks noEditPoints="1"/>
              </p:cNvSpPr>
              <p:nvPr/>
            </p:nvSpPr>
            <p:spPr bwMode="auto">
              <a:xfrm>
                <a:off x="603364" y="2756978"/>
                <a:ext cx="438184" cy="782902"/>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grpSp>
      <p:sp>
        <p:nvSpPr>
          <p:cNvPr id="72" name="Freeform 71"/>
          <p:cNvSpPr/>
          <p:nvPr/>
        </p:nvSpPr>
        <p:spPr>
          <a:xfrm>
            <a:off x="0" y="1139823"/>
            <a:ext cx="11394831"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b="1" dirty="0">
                <a:solidFill>
                  <a:schemeClr val="bg1"/>
                </a:solidFill>
              </a:rPr>
              <a:t>In a prospective cohort study, 40 adult patients with PAH due to congenital heart disease                                                                             switched from bosentan to MACITENTAN </a:t>
            </a:r>
          </a:p>
        </p:txBody>
      </p:sp>
      <p:sp>
        <p:nvSpPr>
          <p:cNvPr id="28" name="Freeform 89">
            <a:extLst>
              <a:ext uri="{FF2B5EF4-FFF2-40B4-BE49-F238E27FC236}">
                <a16:creationId xmlns:a16="http://schemas.microsoft.com/office/drawing/2014/main" id="{207EFFD9-B004-4DF3-A64E-753E5D63317C}"/>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MACITENTAN value vs bosentan</a:t>
            </a:r>
            <a:endParaRPr lang="en-GB" sz="800" baseline="30000" dirty="0">
              <a:solidFill>
                <a:srgbClr val="595959"/>
              </a:solidFill>
            </a:endParaRPr>
          </a:p>
        </p:txBody>
      </p:sp>
    </p:spTree>
    <p:extLst>
      <p:ext uri="{BB962C8B-B14F-4D97-AF65-F5344CB8AC3E}">
        <p14:creationId xmlns:p14="http://schemas.microsoft.com/office/powerpoint/2010/main" val="1249695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535112"/>
            <a:ext cx="12192000" cy="193449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59" name="Rectangle 58"/>
          <p:cNvSpPr/>
          <p:nvPr/>
        </p:nvSpPr>
        <p:spPr>
          <a:xfrm>
            <a:off x="0" y="3469606"/>
            <a:ext cx="12192000" cy="1934495"/>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 name="Title 3"/>
          <p:cNvSpPr>
            <a:spLocks noGrp="1"/>
          </p:cNvSpPr>
          <p:nvPr>
            <p:ph type="title"/>
          </p:nvPr>
        </p:nvSpPr>
        <p:spPr>
          <a:xfrm>
            <a:off x="442913" y="439573"/>
            <a:ext cx="11306175" cy="901866"/>
          </a:xfrm>
        </p:spPr>
        <p:txBody>
          <a:bodyPr/>
          <a:lstStyle/>
          <a:p>
            <a:r>
              <a:rPr lang="en-GB" dirty="0"/>
              <a:t>MACITENTAN value vs ambrisentan</a:t>
            </a:r>
            <a:endParaRPr lang="en-GB" baseline="30000" dirty="0"/>
          </a:p>
        </p:txBody>
      </p:sp>
      <p:sp>
        <p:nvSpPr>
          <p:cNvPr id="5" name="Text Placeholder 4"/>
          <p:cNvSpPr>
            <a:spLocks noGrp="1"/>
          </p:cNvSpPr>
          <p:nvPr>
            <p:ph type="body" sz="quarter" idx="16"/>
          </p:nvPr>
        </p:nvSpPr>
        <p:spPr/>
        <p:txBody>
          <a:bodyPr/>
          <a:lstStyle/>
          <a:p>
            <a:r>
              <a:rPr lang="en-GB" b="1" dirty="0"/>
              <a:t>References</a:t>
            </a:r>
            <a:r>
              <a:rPr lang="en-GB" dirty="0"/>
              <a:t>: </a:t>
            </a:r>
            <a:r>
              <a:rPr lang="en-GB" b="1" dirty="0"/>
              <a:t>1</a:t>
            </a:r>
            <a:r>
              <a:rPr lang="en-GB" dirty="0"/>
              <a:t>. Letairis® (ambrisentan) USPI. 2015. </a:t>
            </a:r>
            <a:r>
              <a:rPr lang="en-GB" b="1" dirty="0"/>
              <a:t>2. </a:t>
            </a:r>
            <a:r>
              <a:rPr lang="en-GB" dirty="0"/>
              <a:t>Opsumit® (macitentan) SmPC. 2018. </a:t>
            </a:r>
            <a:r>
              <a:rPr lang="en-GB" b="1" dirty="0"/>
              <a:t>3. </a:t>
            </a:r>
            <a:r>
              <a:rPr lang="da-DK" dirty="0"/>
              <a:t>Pulido et al. N Engl J Med. 2013;369(9):809-18. 4. Galie et al. N Engl J Med. 2015;373(9):834-44. </a:t>
            </a:r>
            <a:r>
              <a:rPr lang="da-DK" b="1" dirty="0"/>
              <a:t>5. </a:t>
            </a:r>
            <a:r>
              <a:rPr lang="da-DK" dirty="0"/>
              <a:t>Channick et al. JACC Heart Fail. 2015;3(1):1-8</a:t>
            </a:r>
            <a:r>
              <a:rPr lang="da-DK" b="1" dirty="0"/>
              <a:t>. 6. </a:t>
            </a:r>
            <a:r>
              <a:rPr lang="da-DK" dirty="0"/>
              <a:t>Li et al. Minimizing Burden of Disease-Related Hospitalization Among Pulmonary Arterial Hypertension Patients. Presented at the Academy of Managed Care Pharmacy Nexus 2016 Conference. 2016</a:t>
            </a:r>
            <a:r>
              <a:rPr lang="da-DK" b="1" dirty="0"/>
              <a:t>. 7. </a:t>
            </a:r>
            <a:r>
              <a:rPr lang="en-GB" dirty="0"/>
              <a:t>Peacock et al. Am J Respir Crit Care Med. 2017;195:A6905.</a:t>
            </a:r>
            <a:r>
              <a:rPr lang="en-GB" b="1" dirty="0"/>
              <a:t> 8. </a:t>
            </a:r>
            <a:r>
              <a:rPr lang="en-GB" dirty="0"/>
              <a:t>Mehta et al. Chest. 2017;151(1):106-18.</a:t>
            </a:r>
            <a:endParaRPr lang="da-DK" b="1" dirty="0"/>
          </a:p>
        </p:txBody>
      </p:sp>
      <p:sp>
        <p:nvSpPr>
          <p:cNvPr id="50" name="Freeform 49"/>
          <p:cNvSpPr/>
          <p:nvPr/>
        </p:nvSpPr>
        <p:spPr>
          <a:xfrm>
            <a:off x="2039230" y="1136666"/>
            <a:ext cx="1980000" cy="288509"/>
          </a:xfrm>
          <a:custGeom>
            <a:avLst/>
            <a:gdLst>
              <a:gd name="connsiteX0" fmla="*/ 0 w 1879337"/>
              <a:gd name="connsiteY0" fmla="*/ 0 h 288509"/>
              <a:gd name="connsiteX1" fmla="*/ 1879337 w 1879337"/>
              <a:gd name="connsiteY1" fmla="*/ 0 h 288509"/>
              <a:gd name="connsiteX2" fmla="*/ 1879337 w 1879337"/>
              <a:gd name="connsiteY2" fmla="*/ 197412 h 288509"/>
              <a:gd name="connsiteX3" fmla="*/ 1788240 w 1879337"/>
              <a:gd name="connsiteY3" fmla="*/ 288509 h 288509"/>
              <a:gd name="connsiteX4" fmla="*/ 0 w 1879337"/>
              <a:gd name="connsiteY4" fmla="*/ 288509 h 2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37" h="288509">
                <a:moveTo>
                  <a:pt x="0" y="0"/>
                </a:moveTo>
                <a:lnTo>
                  <a:pt x="1879337" y="0"/>
                </a:lnTo>
                <a:lnTo>
                  <a:pt x="1879337" y="197412"/>
                </a:lnTo>
                <a:lnTo>
                  <a:pt x="1788240" y="288509"/>
                </a:lnTo>
                <a:lnTo>
                  <a:pt x="0" y="28850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Safety</a:t>
            </a:r>
          </a:p>
        </p:txBody>
      </p:sp>
      <p:sp>
        <p:nvSpPr>
          <p:cNvPr id="51" name="Freeform 50"/>
          <p:cNvSpPr/>
          <p:nvPr/>
        </p:nvSpPr>
        <p:spPr>
          <a:xfrm>
            <a:off x="4585485" y="1136666"/>
            <a:ext cx="1980000" cy="288509"/>
          </a:xfrm>
          <a:custGeom>
            <a:avLst/>
            <a:gdLst>
              <a:gd name="connsiteX0" fmla="*/ 0 w 1879337"/>
              <a:gd name="connsiteY0" fmla="*/ 0 h 288509"/>
              <a:gd name="connsiteX1" fmla="*/ 1879337 w 1879337"/>
              <a:gd name="connsiteY1" fmla="*/ 0 h 288509"/>
              <a:gd name="connsiteX2" fmla="*/ 1879337 w 1879337"/>
              <a:gd name="connsiteY2" fmla="*/ 197412 h 288509"/>
              <a:gd name="connsiteX3" fmla="*/ 1788240 w 1879337"/>
              <a:gd name="connsiteY3" fmla="*/ 288509 h 288509"/>
              <a:gd name="connsiteX4" fmla="*/ 0 w 1879337"/>
              <a:gd name="connsiteY4" fmla="*/ 288509 h 2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37" h="288509">
                <a:moveTo>
                  <a:pt x="0" y="0"/>
                </a:moveTo>
                <a:lnTo>
                  <a:pt x="1879337" y="0"/>
                </a:lnTo>
                <a:lnTo>
                  <a:pt x="1879337" y="197412"/>
                </a:lnTo>
                <a:lnTo>
                  <a:pt x="1788240" y="288509"/>
                </a:lnTo>
                <a:lnTo>
                  <a:pt x="0" y="28850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Efficacy</a:t>
            </a:r>
          </a:p>
        </p:txBody>
      </p:sp>
      <p:sp>
        <p:nvSpPr>
          <p:cNvPr id="52" name="Freeform 51"/>
          <p:cNvSpPr/>
          <p:nvPr/>
        </p:nvSpPr>
        <p:spPr>
          <a:xfrm>
            <a:off x="7122215" y="1136666"/>
            <a:ext cx="1980000" cy="288509"/>
          </a:xfrm>
          <a:custGeom>
            <a:avLst/>
            <a:gdLst>
              <a:gd name="connsiteX0" fmla="*/ 0 w 1879337"/>
              <a:gd name="connsiteY0" fmla="*/ 0 h 288509"/>
              <a:gd name="connsiteX1" fmla="*/ 1879337 w 1879337"/>
              <a:gd name="connsiteY1" fmla="*/ 0 h 288509"/>
              <a:gd name="connsiteX2" fmla="*/ 1879337 w 1879337"/>
              <a:gd name="connsiteY2" fmla="*/ 197412 h 288509"/>
              <a:gd name="connsiteX3" fmla="*/ 1788240 w 1879337"/>
              <a:gd name="connsiteY3" fmla="*/ 288509 h 288509"/>
              <a:gd name="connsiteX4" fmla="*/ 0 w 1879337"/>
              <a:gd name="connsiteY4" fmla="*/ 288509 h 2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37" h="288509">
                <a:moveTo>
                  <a:pt x="0" y="0"/>
                </a:moveTo>
                <a:lnTo>
                  <a:pt x="1879337" y="0"/>
                </a:lnTo>
                <a:lnTo>
                  <a:pt x="1879337" y="197412"/>
                </a:lnTo>
                <a:lnTo>
                  <a:pt x="1788240" y="288509"/>
                </a:lnTo>
                <a:lnTo>
                  <a:pt x="0" y="28850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Hospitalisations</a:t>
            </a:r>
          </a:p>
        </p:txBody>
      </p:sp>
      <p:sp>
        <p:nvSpPr>
          <p:cNvPr id="53" name="Freeform 52"/>
          <p:cNvSpPr/>
          <p:nvPr/>
        </p:nvSpPr>
        <p:spPr>
          <a:xfrm>
            <a:off x="9725622" y="1136666"/>
            <a:ext cx="1980000" cy="288509"/>
          </a:xfrm>
          <a:custGeom>
            <a:avLst/>
            <a:gdLst>
              <a:gd name="connsiteX0" fmla="*/ 0 w 1879337"/>
              <a:gd name="connsiteY0" fmla="*/ 0 h 288509"/>
              <a:gd name="connsiteX1" fmla="*/ 1879337 w 1879337"/>
              <a:gd name="connsiteY1" fmla="*/ 0 h 288509"/>
              <a:gd name="connsiteX2" fmla="*/ 1879337 w 1879337"/>
              <a:gd name="connsiteY2" fmla="*/ 197412 h 288509"/>
              <a:gd name="connsiteX3" fmla="*/ 1788240 w 1879337"/>
              <a:gd name="connsiteY3" fmla="*/ 288509 h 288509"/>
              <a:gd name="connsiteX4" fmla="*/ 0 w 1879337"/>
              <a:gd name="connsiteY4" fmla="*/ 288509 h 2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37" h="288509">
                <a:moveTo>
                  <a:pt x="0" y="0"/>
                </a:moveTo>
                <a:lnTo>
                  <a:pt x="1879337" y="0"/>
                </a:lnTo>
                <a:lnTo>
                  <a:pt x="1879337" y="197412"/>
                </a:lnTo>
                <a:lnTo>
                  <a:pt x="1788240" y="288509"/>
                </a:lnTo>
                <a:lnTo>
                  <a:pt x="0" y="28850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Quality of life</a:t>
            </a:r>
          </a:p>
        </p:txBody>
      </p:sp>
      <p:sp>
        <p:nvSpPr>
          <p:cNvPr id="72" name="TextBox 71"/>
          <p:cNvSpPr txBox="1"/>
          <p:nvPr/>
        </p:nvSpPr>
        <p:spPr>
          <a:xfrm rot="16200000">
            <a:off x="-456995" y="4297420"/>
            <a:ext cx="1932625" cy="276999"/>
          </a:xfrm>
          <a:prstGeom prst="rect">
            <a:avLst/>
          </a:prstGeom>
          <a:noFill/>
        </p:spPr>
        <p:txBody>
          <a:bodyPr wrap="square" rtlCol="0">
            <a:spAutoFit/>
          </a:bodyPr>
          <a:lstStyle/>
          <a:p>
            <a:pPr algn="ctr"/>
            <a:r>
              <a:rPr lang="en-GB" sz="1200" b="1" dirty="0">
                <a:solidFill>
                  <a:schemeClr val="bg1"/>
                </a:solidFill>
              </a:rPr>
              <a:t>MACITENTAN </a:t>
            </a:r>
          </a:p>
        </p:txBody>
      </p:sp>
      <p:sp>
        <p:nvSpPr>
          <p:cNvPr id="78" name="TextBox 77"/>
          <p:cNvSpPr txBox="1"/>
          <p:nvPr/>
        </p:nvSpPr>
        <p:spPr>
          <a:xfrm>
            <a:off x="2039230" y="3846178"/>
            <a:ext cx="2207549" cy="682134"/>
          </a:xfrm>
          <a:prstGeom prst="rect">
            <a:avLst/>
          </a:prstGeom>
          <a:noFill/>
        </p:spPr>
        <p:txBody>
          <a:bodyPr wrap="square" rtlCol="0">
            <a:noAutofit/>
          </a:bodyPr>
          <a:lstStyle/>
          <a:p>
            <a:r>
              <a:rPr lang="en-GB" sz="1200" dirty="0">
                <a:solidFill>
                  <a:schemeClr val="bg1"/>
                </a:solidFill>
              </a:rPr>
              <a:t>Improved safety profile with no increased risk of oedema vs placebo</a:t>
            </a:r>
            <a:r>
              <a:rPr lang="en-GB" sz="1200" baseline="30000" dirty="0">
                <a:solidFill>
                  <a:schemeClr val="bg1"/>
                </a:solidFill>
              </a:rPr>
              <a:t>2,3</a:t>
            </a:r>
          </a:p>
        </p:txBody>
      </p:sp>
      <p:sp>
        <p:nvSpPr>
          <p:cNvPr id="80" name="TextBox 79"/>
          <p:cNvSpPr txBox="1"/>
          <p:nvPr/>
        </p:nvSpPr>
        <p:spPr>
          <a:xfrm>
            <a:off x="4585485" y="3846178"/>
            <a:ext cx="2170427" cy="1213309"/>
          </a:xfrm>
          <a:prstGeom prst="rect">
            <a:avLst/>
          </a:prstGeom>
          <a:noFill/>
          <a:effectLst/>
        </p:spPr>
        <p:txBody>
          <a:bodyPr wrap="square" rtlCol="0">
            <a:noAutofit/>
          </a:bodyPr>
          <a:lstStyle/>
          <a:p>
            <a:r>
              <a:rPr lang="en-GB" sz="1200" dirty="0">
                <a:solidFill>
                  <a:schemeClr val="bg1"/>
                </a:solidFill>
              </a:rPr>
              <a:t>Proven to delay disease progression in a broad range of patients as monotherapy or sequential combination therapy with PDE-5 inhibitors or inhaled prostanoids</a:t>
            </a:r>
            <a:r>
              <a:rPr lang="en-GB" sz="1200" baseline="30000" dirty="0">
                <a:solidFill>
                  <a:schemeClr val="bg1"/>
                </a:solidFill>
              </a:rPr>
              <a:t>2,3</a:t>
            </a:r>
          </a:p>
        </p:txBody>
      </p:sp>
      <p:sp>
        <p:nvSpPr>
          <p:cNvPr id="83" name="TextBox 82"/>
          <p:cNvSpPr txBox="1"/>
          <p:nvPr/>
        </p:nvSpPr>
        <p:spPr>
          <a:xfrm>
            <a:off x="7122216" y="3846178"/>
            <a:ext cx="2194348" cy="1058534"/>
          </a:xfrm>
          <a:prstGeom prst="rect">
            <a:avLst/>
          </a:prstGeom>
          <a:noFill/>
        </p:spPr>
        <p:txBody>
          <a:bodyPr wrap="square" rtlCol="0">
            <a:noAutofit/>
          </a:bodyPr>
          <a:lstStyle/>
          <a:p>
            <a:r>
              <a:rPr lang="en-GB" sz="1200" dirty="0">
                <a:solidFill>
                  <a:schemeClr val="bg1"/>
                </a:solidFill>
              </a:rPr>
              <a:t>Reductions in hospitalisations and length of stay as mono-and combination therapy resulting in hospital-related costs savings</a:t>
            </a:r>
            <a:r>
              <a:rPr lang="en-GB" sz="1200" baseline="30000" dirty="0">
                <a:solidFill>
                  <a:schemeClr val="bg1"/>
                </a:solidFill>
              </a:rPr>
              <a:t>5,6</a:t>
            </a:r>
          </a:p>
        </p:txBody>
      </p:sp>
      <p:sp>
        <p:nvSpPr>
          <p:cNvPr id="88" name="TextBox 87"/>
          <p:cNvSpPr txBox="1"/>
          <p:nvPr/>
        </p:nvSpPr>
        <p:spPr>
          <a:xfrm>
            <a:off x="9725623" y="3846178"/>
            <a:ext cx="2316322" cy="939855"/>
          </a:xfrm>
          <a:prstGeom prst="rect">
            <a:avLst/>
          </a:prstGeom>
          <a:noFill/>
        </p:spPr>
        <p:txBody>
          <a:bodyPr wrap="square" rtlCol="0">
            <a:noAutofit/>
          </a:bodyPr>
          <a:lstStyle/>
          <a:p>
            <a:r>
              <a:rPr lang="en-GB" sz="1200" dirty="0">
                <a:solidFill>
                  <a:schemeClr val="bg1"/>
                </a:solidFill>
              </a:rPr>
              <a:t>Significant improvements in quality of life measures as mono- and combination therapy</a:t>
            </a:r>
            <a:r>
              <a:rPr lang="en-GB" sz="1200" baseline="30000" dirty="0">
                <a:solidFill>
                  <a:schemeClr val="bg1"/>
                </a:solidFill>
              </a:rPr>
              <a:t>8</a:t>
            </a:r>
            <a:r>
              <a:rPr lang="en-GB" sz="1200" dirty="0">
                <a:solidFill>
                  <a:schemeClr val="bg1"/>
                </a:solidFill>
              </a:rPr>
              <a:t> </a:t>
            </a:r>
          </a:p>
        </p:txBody>
      </p:sp>
      <p:sp>
        <p:nvSpPr>
          <p:cNvPr id="61" name="TextBox 60"/>
          <p:cNvSpPr txBox="1"/>
          <p:nvPr/>
        </p:nvSpPr>
        <p:spPr>
          <a:xfrm>
            <a:off x="1948940" y="5883117"/>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PDE-5, phosphodiesterase-5.</a:t>
            </a:r>
          </a:p>
        </p:txBody>
      </p:sp>
      <p:sp>
        <p:nvSpPr>
          <p:cNvPr id="60" name="Arrow: Down 80"/>
          <p:cNvSpPr/>
          <p:nvPr/>
        </p:nvSpPr>
        <p:spPr>
          <a:xfrm>
            <a:off x="2681702" y="3406787"/>
            <a:ext cx="609600" cy="473121"/>
          </a:xfrm>
          <a:prstGeom prst="downArrow">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accent1"/>
              </a:solidFill>
            </a:endParaRPr>
          </a:p>
        </p:txBody>
      </p:sp>
      <p:sp>
        <p:nvSpPr>
          <p:cNvPr id="62" name="Arrow: Down 80"/>
          <p:cNvSpPr/>
          <p:nvPr/>
        </p:nvSpPr>
        <p:spPr>
          <a:xfrm>
            <a:off x="5227957" y="3406787"/>
            <a:ext cx="609600" cy="473121"/>
          </a:xfrm>
          <a:prstGeom prst="downArrow">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accent1"/>
              </a:solidFill>
            </a:endParaRPr>
          </a:p>
        </p:txBody>
      </p:sp>
      <p:sp>
        <p:nvSpPr>
          <p:cNvPr id="63" name="Arrow: Down 80"/>
          <p:cNvSpPr/>
          <p:nvPr/>
        </p:nvSpPr>
        <p:spPr>
          <a:xfrm>
            <a:off x="7764687" y="3406787"/>
            <a:ext cx="609600" cy="473121"/>
          </a:xfrm>
          <a:prstGeom prst="downArrow">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accent1"/>
              </a:solidFill>
            </a:endParaRPr>
          </a:p>
        </p:txBody>
      </p:sp>
      <p:sp>
        <p:nvSpPr>
          <p:cNvPr id="64" name="Arrow: Down 80"/>
          <p:cNvSpPr/>
          <p:nvPr/>
        </p:nvSpPr>
        <p:spPr>
          <a:xfrm>
            <a:off x="10368094" y="3406787"/>
            <a:ext cx="609600" cy="473121"/>
          </a:xfrm>
          <a:prstGeom prst="downArrow">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accent1"/>
              </a:solidFill>
            </a:endParaRPr>
          </a:p>
        </p:txBody>
      </p:sp>
      <p:sp>
        <p:nvSpPr>
          <p:cNvPr id="54" name="TextBox 53"/>
          <p:cNvSpPr txBox="1"/>
          <p:nvPr/>
        </p:nvSpPr>
        <p:spPr>
          <a:xfrm>
            <a:off x="2046971" y="2268733"/>
            <a:ext cx="2148290" cy="489650"/>
          </a:xfrm>
          <a:prstGeom prst="rect">
            <a:avLst/>
          </a:prstGeom>
          <a:noFill/>
        </p:spPr>
        <p:txBody>
          <a:bodyPr wrap="square" rtlCol="0">
            <a:noAutofit/>
          </a:bodyPr>
          <a:lstStyle/>
          <a:p>
            <a:r>
              <a:rPr lang="en-GB" sz="1200" dirty="0">
                <a:solidFill>
                  <a:schemeClr val="bg1"/>
                </a:solidFill>
              </a:rPr>
              <a:t>Risk of oedema, especially in combination with tadalafil</a:t>
            </a:r>
            <a:r>
              <a:rPr lang="en-GB" sz="1200" baseline="30000" dirty="0">
                <a:solidFill>
                  <a:schemeClr val="bg1"/>
                </a:solidFill>
              </a:rPr>
              <a:t>1</a:t>
            </a:r>
          </a:p>
        </p:txBody>
      </p:sp>
      <p:sp>
        <p:nvSpPr>
          <p:cNvPr id="55" name="TextBox 54"/>
          <p:cNvSpPr txBox="1"/>
          <p:nvPr/>
        </p:nvSpPr>
        <p:spPr>
          <a:xfrm>
            <a:off x="4516174" y="2268733"/>
            <a:ext cx="2239738" cy="1080000"/>
          </a:xfrm>
          <a:prstGeom prst="rect">
            <a:avLst/>
          </a:prstGeom>
          <a:noFill/>
        </p:spPr>
        <p:txBody>
          <a:bodyPr wrap="square" rtlCol="0">
            <a:noAutofit/>
          </a:bodyPr>
          <a:lstStyle/>
          <a:p>
            <a:r>
              <a:rPr lang="en-GB" sz="1200" dirty="0">
                <a:solidFill>
                  <a:schemeClr val="bg1"/>
                </a:solidFill>
              </a:rPr>
              <a:t>Evidence for a long-term delay in disease progression limited to treatment-naïve patients receiving initial combination therapy with tadalafil</a:t>
            </a:r>
            <a:r>
              <a:rPr lang="en-GB" sz="1200" baseline="30000" dirty="0">
                <a:solidFill>
                  <a:schemeClr val="bg1"/>
                </a:solidFill>
              </a:rPr>
              <a:t>1,4</a:t>
            </a:r>
          </a:p>
        </p:txBody>
      </p:sp>
      <p:sp>
        <p:nvSpPr>
          <p:cNvPr id="56" name="TextBox 55"/>
          <p:cNvSpPr txBox="1"/>
          <p:nvPr/>
        </p:nvSpPr>
        <p:spPr>
          <a:xfrm>
            <a:off x="7129818" y="2268733"/>
            <a:ext cx="2170325" cy="808087"/>
          </a:xfrm>
          <a:prstGeom prst="rect">
            <a:avLst/>
          </a:prstGeom>
          <a:noFill/>
        </p:spPr>
        <p:txBody>
          <a:bodyPr wrap="square" rtlCol="0">
            <a:noAutofit/>
          </a:bodyPr>
          <a:lstStyle/>
          <a:p>
            <a:r>
              <a:rPr lang="en-GB" sz="1200" dirty="0">
                <a:solidFill>
                  <a:schemeClr val="bg1"/>
                </a:solidFill>
              </a:rPr>
              <a:t>Reduction in hospitalisations only demonstrated for initial combination therapy with tadalafil</a:t>
            </a:r>
            <a:r>
              <a:rPr lang="en-GB" sz="1200" baseline="30000" dirty="0">
                <a:solidFill>
                  <a:schemeClr val="bg1"/>
                </a:solidFill>
              </a:rPr>
              <a:t>1</a:t>
            </a:r>
          </a:p>
        </p:txBody>
      </p:sp>
      <p:sp>
        <p:nvSpPr>
          <p:cNvPr id="58" name="TextBox 57"/>
          <p:cNvSpPr txBox="1"/>
          <p:nvPr/>
        </p:nvSpPr>
        <p:spPr>
          <a:xfrm>
            <a:off x="9733225" y="2268733"/>
            <a:ext cx="2308719" cy="659038"/>
          </a:xfrm>
          <a:prstGeom prst="rect">
            <a:avLst/>
          </a:prstGeom>
          <a:noFill/>
        </p:spPr>
        <p:txBody>
          <a:bodyPr wrap="square" rtlCol="0">
            <a:noAutofit/>
          </a:bodyPr>
          <a:lstStyle/>
          <a:p>
            <a:r>
              <a:rPr lang="en-GB" sz="1200" dirty="0">
                <a:solidFill>
                  <a:schemeClr val="bg1"/>
                </a:solidFill>
              </a:rPr>
              <a:t>Lack of significant benefit in combination therapy with sildenafil on quality of life</a:t>
            </a:r>
            <a:r>
              <a:rPr lang="en-GB" sz="1200" baseline="30000" dirty="0">
                <a:solidFill>
                  <a:schemeClr val="bg1"/>
                </a:solidFill>
              </a:rPr>
              <a:t>7</a:t>
            </a:r>
          </a:p>
        </p:txBody>
      </p:sp>
      <p:sp>
        <p:nvSpPr>
          <p:cNvPr id="69" name="TextBox 68"/>
          <p:cNvSpPr txBox="1"/>
          <p:nvPr/>
        </p:nvSpPr>
        <p:spPr>
          <a:xfrm rot="16200000">
            <a:off x="-459082" y="2362709"/>
            <a:ext cx="1936799" cy="276999"/>
          </a:xfrm>
          <a:prstGeom prst="rect">
            <a:avLst/>
          </a:prstGeom>
          <a:noFill/>
        </p:spPr>
        <p:txBody>
          <a:bodyPr wrap="square" rtlCol="0">
            <a:spAutoFit/>
          </a:bodyPr>
          <a:lstStyle/>
          <a:p>
            <a:pPr algn="ctr"/>
            <a:r>
              <a:rPr lang="en-GB" sz="1200" b="1" dirty="0">
                <a:solidFill>
                  <a:schemeClr val="bg1"/>
                </a:solidFill>
              </a:rPr>
              <a:t>AMBRISENTAN</a:t>
            </a:r>
          </a:p>
        </p:txBody>
      </p:sp>
      <p:sp>
        <p:nvSpPr>
          <p:cNvPr id="105" name="Freeform 40"/>
          <p:cNvSpPr>
            <a:spLocks noEditPoints="1"/>
          </p:cNvSpPr>
          <p:nvPr/>
        </p:nvSpPr>
        <p:spPr bwMode="auto">
          <a:xfrm>
            <a:off x="7806338" y="1792694"/>
            <a:ext cx="511093" cy="343371"/>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rgbClr val="002060"/>
          </a:solidFill>
          <a:ln>
            <a:noFill/>
          </a:ln>
        </p:spPr>
        <p:txBody>
          <a:bodyPr vert="horz" wrap="square" lIns="121920" tIns="60960" rIns="121920" bIns="60960" numCol="1" anchor="t" anchorCtr="0" compatLnSpc="1">
            <a:prstTxWarp prst="textNoShape">
              <a:avLst/>
            </a:prstTxWarp>
          </a:bodyPr>
          <a:lstStyle/>
          <a:p>
            <a:endParaRPr lang="en-GB" sz="3200" dirty="0"/>
          </a:p>
        </p:txBody>
      </p:sp>
      <p:grpSp>
        <p:nvGrpSpPr>
          <p:cNvPr id="13" name="Group 12"/>
          <p:cNvGrpSpPr/>
          <p:nvPr/>
        </p:nvGrpSpPr>
        <p:grpSpPr>
          <a:xfrm>
            <a:off x="4211682" y="1534219"/>
            <a:ext cx="5265327" cy="2891477"/>
            <a:chOff x="4554582" y="1534219"/>
            <a:chExt cx="5265327" cy="3869423"/>
          </a:xfrm>
          <a:solidFill>
            <a:schemeClr val="bg1">
              <a:alpha val="48000"/>
            </a:schemeClr>
          </a:solidFill>
        </p:grpSpPr>
        <p:sp>
          <p:nvSpPr>
            <p:cNvPr id="114" name="Isosceles Triangle 113"/>
            <p:cNvSpPr/>
            <p:nvPr/>
          </p:nvSpPr>
          <p:spPr>
            <a:xfrm flipV="1">
              <a:off x="4554582" y="1534219"/>
              <a:ext cx="160445" cy="38694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5" name="Isosceles Triangle 114"/>
            <p:cNvSpPr/>
            <p:nvPr/>
          </p:nvSpPr>
          <p:spPr>
            <a:xfrm flipV="1">
              <a:off x="7098813" y="1534219"/>
              <a:ext cx="160445" cy="38694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6" name="Isosceles Triangle 115"/>
            <p:cNvSpPr/>
            <p:nvPr/>
          </p:nvSpPr>
          <p:spPr>
            <a:xfrm flipV="1">
              <a:off x="9659464" y="1534219"/>
              <a:ext cx="160445" cy="38694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4" name="Group 13"/>
          <p:cNvGrpSpPr/>
          <p:nvPr/>
        </p:nvGrpSpPr>
        <p:grpSpPr>
          <a:xfrm>
            <a:off x="10364193" y="1670301"/>
            <a:ext cx="640297" cy="518836"/>
            <a:chOff x="10434007" y="1670301"/>
            <a:chExt cx="640297" cy="518836"/>
          </a:xfrm>
          <a:solidFill>
            <a:srgbClr val="002060"/>
          </a:solidFill>
        </p:grpSpPr>
        <p:sp>
          <p:nvSpPr>
            <p:cNvPr id="102" name="Freeform 26"/>
            <p:cNvSpPr>
              <a:spLocks noEditPoints="1"/>
            </p:cNvSpPr>
            <p:nvPr/>
          </p:nvSpPr>
          <p:spPr bwMode="auto">
            <a:xfrm>
              <a:off x="10573282" y="1670301"/>
              <a:ext cx="501022" cy="501596"/>
            </a:xfrm>
            <a:custGeom>
              <a:avLst/>
              <a:gdLst>
                <a:gd name="T0" fmla="*/ 204 w 385"/>
                <a:gd name="T1" fmla="*/ 77 h 385"/>
                <a:gd name="T2" fmla="*/ 199 w 385"/>
                <a:gd name="T3" fmla="*/ 81 h 385"/>
                <a:gd name="T4" fmla="*/ 186 w 385"/>
                <a:gd name="T5" fmla="*/ 81 h 385"/>
                <a:gd name="T6" fmla="*/ 181 w 385"/>
                <a:gd name="T7" fmla="*/ 77 h 385"/>
                <a:gd name="T8" fmla="*/ 186 w 385"/>
                <a:gd name="T9" fmla="*/ 0 h 385"/>
                <a:gd name="T10" fmla="*/ 204 w 385"/>
                <a:gd name="T11" fmla="*/ 5 h 385"/>
                <a:gd name="T12" fmla="*/ 61 w 385"/>
                <a:gd name="T13" fmla="*/ 52 h 385"/>
                <a:gd name="T14" fmla="*/ 50 w 385"/>
                <a:gd name="T15" fmla="*/ 64 h 385"/>
                <a:gd name="T16" fmla="*/ 103 w 385"/>
                <a:gd name="T17" fmla="*/ 119 h 385"/>
                <a:gd name="T18" fmla="*/ 106 w 385"/>
                <a:gd name="T19" fmla="*/ 120 h 385"/>
                <a:gd name="T20" fmla="*/ 118 w 385"/>
                <a:gd name="T21" fmla="*/ 109 h 385"/>
                <a:gd name="T22" fmla="*/ 119 w 385"/>
                <a:gd name="T23" fmla="*/ 103 h 385"/>
                <a:gd name="T24" fmla="*/ 275 w 385"/>
                <a:gd name="T25" fmla="*/ 118 h 385"/>
                <a:gd name="T26" fmla="*/ 279 w 385"/>
                <a:gd name="T27" fmla="*/ 120 h 385"/>
                <a:gd name="T28" fmla="*/ 333 w 385"/>
                <a:gd name="T29" fmla="*/ 68 h 385"/>
                <a:gd name="T30" fmla="*/ 324 w 385"/>
                <a:gd name="T31" fmla="*/ 52 h 385"/>
                <a:gd name="T32" fmla="*/ 317 w 385"/>
                <a:gd name="T33" fmla="*/ 52 h 385"/>
                <a:gd name="T34" fmla="*/ 265 w 385"/>
                <a:gd name="T35" fmla="*/ 106 h 385"/>
                <a:gd name="T36" fmla="*/ 275 w 385"/>
                <a:gd name="T37" fmla="*/ 118 h 385"/>
                <a:gd name="T38" fmla="*/ 81 w 385"/>
                <a:gd name="T39" fmla="*/ 199 h 385"/>
                <a:gd name="T40" fmla="*/ 81 w 385"/>
                <a:gd name="T41" fmla="*/ 186 h 385"/>
                <a:gd name="T42" fmla="*/ 77 w 385"/>
                <a:gd name="T43" fmla="*/ 181 h 385"/>
                <a:gd name="T44" fmla="*/ 0 w 385"/>
                <a:gd name="T45" fmla="*/ 186 h 385"/>
                <a:gd name="T46" fmla="*/ 5 w 385"/>
                <a:gd name="T47" fmla="*/ 204 h 385"/>
                <a:gd name="T48" fmla="*/ 80 w 385"/>
                <a:gd name="T49" fmla="*/ 202 h 385"/>
                <a:gd name="T50" fmla="*/ 106 w 385"/>
                <a:gd name="T51" fmla="*/ 265 h 385"/>
                <a:gd name="T52" fmla="*/ 52 w 385"/>
                <a:gd name="T53" fmla="*/ 317 h 385"/>
                <a:gd name="T54" fmla="*/ 52 w 385"/>
                <a:gd name="T55" fmla="*/ 324 h 385"/>
                <a:gd name="T56" fmla="*/ 64 w 385"/>
                <a:gd name="T57" fmla="*/ 334 h 385"/>
                <a:gd name="T58" fmla="*/ 119 w 385"/>
                <a:gd name="T59" fmla="*/ 282 h 385"/>
                <a:gd name="T60" fmla="*/ 118 w 385"/>
                <a:gd name="T61" fmla="*/ 275 h 385"/>
                <a:gd name="T62" fmla="*/ 380 w 385"/>
                <a:gd name="T63" fmla="*/ 181 h 385"/>
                <a:gd name="T64" fmla="*/ 305 w 385"/>
                <a:gd name="T65" fmla="*/ 182 h 385"/>
                <a:gd name="T66" fmla="*/ 304 w 385"/>
                <a:gd name="T67" fmla="*/ 192 h 385"/>
                <a:gd name="T68" fmla="*/ 305 w 385"/>
                <a:gd name="T69" fmla="*/ 202 h 385"/>
                <a:gd name="T70" fmla="*/ 380 w 385"/>
                <a:gd name="T71" fmla="*/ 204 h 385"/>
                <a:gd name="T72" fmla="*/ 385 w 385"/>
                <a:gd name="T73" fmla="*/ 186 h 385"/>
                <a:gd name="T74" fmla="*/ 282 w 385"/>
                <a:gd name="T75" fmla="*/ 266 h 385"/>
                <a:gd name="T76" fmla="*/ 275 w 385"/>
                <a:gd name="T77" fmla="*/ 266 h 385"/>
                <a:gd name="T78" fmla="*/ 265 w 385"/>
                <a:gd name="T79" fmla="*/ 279 h 385"/>
                <a:gd name="T80" fmla="*/ 317 w 385"/>
                <a:gd name="T81" fmla="*/ 333 h 385"/>
                <a:gd name="T82" fmla="*/ 324 w 385"/>
                <a:gd name="T83" fmla="*/ 333 h 385"/>
                <a:gd name="T84" fmla="*/ 333 w 385"/>
                <a:gd name="T85" fmla="*/ 317 h 385"/>
                <a:gd name="T86" fmla="*/ 199 w 385"/>
                <a:gd name="T87" fmla="*/ 303 h 385"/>
                <a:gd name="T88" fmla="*/ 182 w 385"/>
                <a:gd name="T89" fmla="*/ 305 h 385"/>
                <a:gd name="T90" fmla="*/ 181 w 385"/>
                <a:gd name="T91" fmla="*/ 380 h 385"/>
                <a:gd name="T92" fmla="*/ 199 w 385"/>
                <a:gd name="T93" fmla="*/ 385 h 385"/>
                <a:gd name="T94" fmla="*/ 204 w 385"/>
                <a:gd name="T95" fmla="*/ 308 h 385"/>
                <a:gd name="T96" fmla="*/ 199 w 385"/>
                <a:gd name="T97" fmla="*/ 303 h 385"/>
                <a:gd name="T98" fmla="*/ 192 w 385"/>
                <a:gd name="T99" fmla="*/ 284 h 385"/>
                <a:gd name="T100" fmla="*/ 192 w 385"/>
                <a:gd name="T101" fmla="*/ 100 h 385"/>
                <a:gd name="T102" fmla="*/ 192 w 385"/>
                <a:gd name="T103" fmla="*/ 121 h 385"/>
                <a:gd name="T104" fmla="*/ 192 w 385"/>
                <a:gd name="T105" fmla="*/ 264 h 385"/>
                <a:gd name="T106" fmla="*/ 192 w 385"/>
                <a:gd name="T107" fmla="*/ 1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5" h="385">
                  <a:moveTo>
                    <a:pt x="204" y="5"/>
                  </a:moveTo>
                  <a:cubicBezTo>
                    <a:pt x="204" y="77"/>
                    <a:pt x="204" y="77"/>
                    <a:pt x="204" y="77"/>
                  </a:cubicBezTo>
                  <a:cubicBezTo>
                    <a:pt x="204" y="78"/>
                    <a:pt x="203" y="79"/>
                    <a:pt x="202" y="80"/>
                  </a:cubicBezTo>
                  <a:cubicBezTo>
                    <a:pt x="201" y="81"/>
                    <a:pt x="200" y="81"/>
                    <a:pt x="199" y="81"/>
                  </a:cubicBezTo>
                  <a:cubicBezTo>
                    <a:pt x="194" y="81"/>
                    <a:pt x="190" y="81"/>
                    <a:pt x="186" y="81"/>
                  </a:cubicBezTo>
                  <a:cubicBezTo>
                    <a:pt x="186" y="81"/>
                    <a:pt x="186" y="81"/>
                    <a:pt x="186" y="81"/>
                  </a:cubicBezTo>
                  <a:cubicBezTo>
                    <a:pt x="185" y="81"/>
                    <a:pt x="183" y="81"/>
                    <a:pt x="182" y="80"/>
                  </a:cubicBezTo>
                  <a:cubicBezTo>
                    <a:pt x="182" y="79"/>
                    <a:pt x="181" y="78"/>
                    <a:pt x="181" y="77"/>
                  </a:cubicBezTo>
                  <a:cubicBezTo>
                    <a:pt x="181" y="5"/>
                    <a:pt x="181" y="5"/>
                    <a:pt x="181" y="5"/>
                  </a:cubicBezTo>
                  <a:cubicBezTo>
                    <a:pt x="181" y="2"/>
                    <a:pt x="183" y="0"/>
                    <a:pt x="186" y="0"/>
                  </a:cubicBezTo>
                  <a:cubicBezTo>
                    <a:pt x="199" y="0"/>
                    <a:pt x="199" y="0"/>
                    <a:pt x="199" y="0"/>
                  </a:cubicBezTo>
                  <a:cubicBezTo>
                    <a:pt x="202" y="0"/>
                    <a:pt x="204" y="2"/>
                    <a:pt x="204" y="5"/>
                  </a:cubicBezTo>
                  <a:close/>
                  <a:moveTo>
                    <a:pt x="68" y="52"/>
                  </a:moveTo>
                  <a:cubicBezTo>
                    <a:pt x="66" y="50"/>
                    <a:pt x="63" y="50"/>
                    <a:pt x="61" y="52"/>
                  </a:cubicBezTo>
                  <a:cubicBezTo>
                    <a:pt x="52" y="61"/>
                    <a:pt x="52" y="61"/>
                    <a:pt x="52" y="61"/>
                  </a:cubicBezTo>
                  <a:cubicBezTo>
                    <a:pt x="51" y="62"/>
                    <a:pt x="50" y="63"/>
                    <a:pt x="50" y="64"/>
                  </a:cubicBezTo>
                  <a:cubicBezTo>
                    <a:pt x="50" y="66"/>
                    <a:pt x="51" y="67"/>
                    <a:pt x="52" y="68"/>
                  </a:cubicBezTo>
                  <a:cubicBezTo>
                    <a:pt x="103" y="119"/>
                    <a:pt x="103" y="119"/>
                    <a:pt x="103" y="119"/>
                  </a:cubicBezTo>
                  <a:cubicBezTo>
                    <a:pt x="103" y="119"/>
                    <a:pt x="105" y="120"/>
                    <a:pt x="106" y="120"/>
                  </a:cubicBezTo>
                  <a:cubicBezTo>
                    <a:pt x="106" y="120"/>
                    <a:pt x="106" y="120"/>
                    <a:pt x="106" y="120"/>
                  </a:cubicBezTo>
                  <a:cubicBezTo>
                    <a:pt x="107" y="120"/>
                    <a:pt x="108" y="119"/>
                    <a:pt x="109" y="118"/>
                  </a:cubicBezTo>
                  <a:cubicBezTo>
                    <a:pt x="112" y="115"/>
                    <a:pt x="115" y="112"/>
                    <a:pt x="118" y="109"/>
                  </a:cubicBezTo>
                  <a:cubicBezTo>
                    <a:pt x="119" y="108"/>
                    <a:pt x="120" y="107"/>
                    <a:pt x="120" y="106"/>
                  </a:cubicBezTo>
                  <a:cubicBezTo>
                    <a:pt x="120" y="105"/>
                    <a:pt x="119" y="103"/>
                    <a:pt x="119" y="103"/>
                  </a:cubicBezTo>
                  <a:lnTo>
                    <a:pt x="68" y="52"/>
                  </a:lnTo>
                  <a:close/>
                  <a:moveTo>
                    <a:pt x="275" y="118"/>
                  </a:moveTo>
                  <a:cubicBezTo>
                    <a:pt x="276" y="119"/>
                    <a:pt x="277" y="120"/>
                    <a:pt x="279" y="120"/>
                  </a:cubicBezTo>
                  <a:cubicBezTo>
                    <a:pt x="279" y="120"/>
                    <a:pt x="279" y="120"/>
                    <a:pt x="279" y="120"/>
                  </a:cubicBezTo>
                  <a:cubicBezTo>
                    <a:pt x="280" y="120"/>
                    <a:pt x="281" y="119"/>
                    <a:pt x="282" y="119"/>
                  </a:cubicBezTo>
                  <a:cubicBezTo>
                    <a:pt x="333" y="68"/>
                    <a:pt x="333" y="68"/>
                    <a:pt x="333" y="68"/>
                  </a:cubicBezTo>
                  <a:cubicBezTo>
                    <a:pt x="335" y="66"/>
                    <a:pt x="335" y="63"/>
                    <a:pt x="333" y="61"/>
                  </a:cubicBezTo>
                  <a:cubicBezTo>
                    <a:pt x="324" y="52"/>
                    <a:pt x="324" y="52"/>
                    <a:pt x="324" y="52"/>
                  </a:cubicBezTo>
                  <a:cubicBezTo>
                    <a:pt x="323" y="51"/>
                    <a:pt x="322" y="50"/>
                    <a:pt x="320" y="50"/>
                  </a:cubicBezTo>
                  <a:cubicBezTo>
                    <a:pt x="319" y="50"/>
                    <a:pt x="318" y="51"/>
                    <a:pt x="317" y="52"/>
                  </a:cubicBezTo>
                  <a:cubicBezTo>
                    <a:pt x="266" y="103"/>
                    <a:pt x="266" y="103"/>
                    <a:pt x="266" y="103"/>
                  </a:cubicBezTo>
                  <a:cubicBezTo>
                    <a:pt x="265" y="103"/>
                    <a:pt x="265" y="105"/>
                    <a:pt x="265" y="106"/>
                  </a:cubicBezTo>
                  <a:cubicBezTo>
                    <a:pt x="265" y="107"/>
                    <a:pt x="265" y="108"/>
                    <a:pt x="266" y="109"/>
                  </a:cubicBezTo>
                  <a:cubicBezTo>
                    <a:pt x="270" y="112"/>
                    <a:pt x="273" y="115"/>
                    <a:pt x="275" y="118"/>
                  </a:cubicBezTo>
                  <a:close/>
                  <a:moveTo>
                    <a:pt x="80" y="202"/>
                  </a:moveTo>
                  <a:cubicBezTo>
                    <a:pt x="81" y="201"/>
                    <a:pt x="81" y="200"/>
                    <a:pt x="81" y="199"/>
                  </a:cubicBezTo>
                  <a:cubicBezTo>
                    <a:pt x="81" y="197"/>
                    <a:pt x="81" y="194"/>
                    <a:pt x="81" y="192"/>
                  </a:cubicBezTo>
                  <a:cubicBezTo>
                    <a:pt x="81" y="190"/>
                    <a:pt x="81" y="188"/>
                    <a:pt x="81" y="186"/>
                  </a:cubicBezTo>
                  <a:cubicBezTo>
                    <a:pt x="81" y="185"/>
                    <a:pt x="81" y="183"/>
                    <a:pt x="80" y="182"/>
                  </a:cubicBezTo>
                  <a:cubicBezTo>
                    <a:pt x="79" y="182"/>
                    <a:pt x="78" y="181"/>
                    <a:pt x="77" y="181"/>
                  </a:cubicBezTo>
                  <a:cubicBezTo>
                    <a:pt x="5" y="181"/>
                    <a:pt x="5" y="181"/>
                    <a:pt x="5" y="181"/>
                  </a:cubicBezTo>
                  <a:cubicBezTo>
                    <a:pt x="2" y="181"/>
                    <a:pt x="0" y="183"/>
                    <a:pt x="0" y="186"/>
                  </a:cubicBezTo>
                  <a:cubicBezTo>
                    <a:pt x="0" y="199"/>
                    <a:pt x="0" y="199"/>
                    <a:pt x="0" y="199"/>
                  </a:cubicBezTo>
                  <a:cubicBezTo>
                    <a:pt x="0" y="202"/>
                    <a:pt x="2" y="204"/>
                    <a:pt x="5" y="204"/>
                  </a:cubicBezTo>
                  <a:cubicBezTo>
                    <a:pt x="77" y="204"/>
                    <a:pt x="77" y="204"/>
                    <a:pt x="77" y="204"/>
                  </a:cubicBezTo>
                  <a:cubicBezTo>
                    <a:pt x="78" y="204"/>
                    <a:pt x="79" y="203"/>
                    <a:pt x="80" y="202"/>
                  </a:cubicBezTo>
                  <a:close/>
                  <a:moveTo>
                    <a:pt x="109" y="266"/>
                  </a:moveTo>
                  <a:cubicBezTo>
                    <a:pt x="108" y="265"/>
                    <a:pt x="107" y="265"/>
                    <a:pt x="106" y="265"/>
                  </a:cubicBezTo>
                  <a:cubicBezTo>
                    <a:pt x="105" y="265"/>
                    <a:pt x="103" y="265"/>
                    <a:pt x="103" y="266"/>
                  </a:cubicBezTo>
                  <a:cubicBezTo>
                    <a:pt x="52" y="317"/>
                    <a:pt x="52" y="317"/>
                    <a:pt x="52" y="317"/>
                  </a:cubicBezTo>
                  <a:cubicBezTo>
                    <a:pt x="51" y="318"/>
                    <a:pt x="50" y="319"/>
                    <a:pt x="50" y="320"/>
                  </a:cubicBezTo>
                  <a:cubicBezTo>
                    <a:pt x="50" y="322"/>
                    <a:pt x="51" y="323"/>
                    <a:pt x="52" y="324"/>
                  </a:cubicBezTo>
                  <a:cubicBezTo>
                    <a:pt x="61" y="333"/>
                    <a:pt x="61" y="333"/>
                    <a:pt x="61" y="333"/>
                  </a:cubicBezTo>
                  <a:cubicBezTo>
                    <a:pt x="62" y="334"/>
                    <a:pt x="63" y="334"/>
                    <a:pt x="64" y="334"/>
                  </a:cubicBezTo>
                  <a:cubicBezTo>
                    <a:pt x="66" y="334"/>
                    <a:pt x="67" y="334"/>
                    <a:pt x="68" y="333"/>
                  </a:cubicBezTo>
                  <a:cubicBezTo>
                    <a:pt x="119" y="282"/>
                    <a:pt x="119" y="282"/>
                    <a:pt x="119" y="282"/>
                  </a:cubicBezTo>
                  <a:cubicBezTo>
                    <a:pt x="119" y="281"/>
                    <a:pt x="120" y="280"/>
                    <a:pt x="120" y="279"/>
                  </a:cubicBezTo>
                  <a:cubicBezTo>
                    <a:pt x="120" y="277"/>
                    <a:pt x="119" y="276"/>
                    <a:pt x="118" y="275"/>
                  </a:cubicBezTo>
                  <a:cubicBezTo>
                    <a:pt x="115" y="272"/>
                    <a:pt x="112" y="269"/>
                    <a:pt x="109" y="266"/>
                  </a:cubicBezTo>
                  <a:close/>
                  <a:moveTo>
                    <a:pt x="380" y="181"/>
                  </a:moveTo>
                  <a:cubicBezTo>
                    <a:pt x="308" y="181"/>
                    <a:pt x="308" y="181"/>
                    <a:pt x="308" y="181"/>
                  </a:cubicBezTo>
                  <a:cubicBezTo>
                    <a:pt x="307" y="181"/>
                    <a:pt x="306" y="182"/>
                    <a:pt x="305" y="182"/>
                  </a:cubicBezTo>
                  <a:cubicBezTo>
                    <a:pt x="304" y="183"/>
                    <a:pt x="303" y="185"/>
                    <a:pt x="303" y="186"/>
                  </a:cubicBezTo>
                  <a:cubicBezTo>
                    <a:pt x="303" y="188"/>
                    <a:pt x="304" y="190"/>
                    <a:pt x="304" y="192"/>
                  </a:cubicBezTo>
                  <a:cubicBezTo>
                    <a:pt x="304" y="194"/>
                    <a:pt x="303" y="197"/>
                    <a:pt x="303" y="199"/>
                  </a:cubicBezTo>
                  <a:cubicBezTo>
                    <a:pt x="303" y="200"/>
                    <a:pt x="304" y="201"/>
                    <a:pt x="305" y="202"/>
                  </a:cubicBezTo>
                  <a:cubicBezTo>
                    <a:pt x="306" y="203"/>
                    <a:pt x="307" y="204"/>
                    <a:pt x="308" y="204"/>
                  </a:cubicBezTo>
                  <a:cubicBezTo>
                    <a:pt x="380" y="204"/>
                    <a:pt x="380" y="204"/>
                    <a:pt x="380" y="204"/>
                  </a:cubicBezTo>
                  <a:cubicBezTo>
                    <a:pt x="383" y="204"/>
                    <a:pt x="385" y="202"/>
                    <a:pt x="385" y="199"/>
                  </a:cubicBezTo>
                  <a:cubicBezTo>
                    <a:pt x="385" y="186"/>
                    <a:pt x="385" y="186"/>
                    <a:pt x="385" y="186"/>
                  </a:cubicBezTo>
                  <a:cubicBezTo>
                    <a:pt x="385" y="183"/>
                    <a:pt x="383" y="181"/>
                    <a:pt x="380" y="181"/>
                  </a:cubicBezTo>
                  <a:close/>
                  <a:moveTo>
                    <a:pt x="282" y="266"/>
                  </a:moveTo>
                  <a:cubicBezTo>
                    <a:pt x="281" y="265"/>
                    <a:pt x="280" y="265"/>
                    <a:pt x="279" y="265"/>
                  </a:cubicBezTo>
                  <a:cubicBezTo>
                    <a:pt x="277" y="265"/>
                    <a:pt x="276" y="265"/>
                    <a:pt x="275" y="266"/>
                  </a:cubicBezTo>
                  <a:cubicBezTo>
                    <a:pt x="273" y="269"/>
                    <a:pt x="270" y="273"/>
                    <a:pt x="266" y="275"/>
                  </a:cubicBezTo>
                  <a:cubicBezTo>
                    <a:pt x="265" y="276"/>
                    <a:pt x="265" y="277"/>
                    <a:pt x="265" y="279"/>
                  </a:cubicBezTo>
                  <a:cubicBezTo>
                    <a:pt x="265" y="280"/>
                    <a:pt x="265" y="281"/>
                    <a:pt x="266" y="282"/>
                  </a:cubicBezTo>
                  <a:cubicBezTo>
                    <a:pt x="317" y="333"/>
                    <a:pt x="317" y="333"/>
                    <a:pt x="317" y="333"/>
                  </a:cubicBezTo>
                  <a:cubicBezTo>
                    <a:pt x="318" y="334"/>
                    <a:pt x="319" y="334"/>
                    <a:pt x="320" y="334"/>
                  </a:cubicBezTo>
                  <a:cubicBezTo>
                    <a:pt x="322" y="334"/>
                    <a:pt x="323" y="334"/>
                    <a:pt x="324" y="333"/>
                  </a:cubicBezTo>
                  <a:cubicBezTo>
                    <a:pt x="333" y="324"/>
                    <a:pt x="333" y="324"/>
                    <a:pt x="333" y="324"/>
                  </a:cubicBezTo>
                  <a:cubicBezTo>
                    <a:pt x="335" y="322"/>
                    <a:pt x="335" y="319"/>
                    <a:pt x="333" y="317"/>
                  </a:cubicBezTo>
                  <a:lnTo>
                    <a:pt x="282" y="266"/>
                  </a:lnTo>
                  <a:close/>
                  <a:moveTo>
                    <a:pt x="199" y="303"/>
                  </a:moveTo>
                  <a:cubicBezTo>
                    <a:pt x="194" y="304"/>
                    <a:pt x="190" y="304"/>
                    <a:pt x="186" y="303"/>
                  </a:cubicBezTo>
                  <a:cubicBezTo>
                    <a:pt x="185" y="303"/>
                    <a:pt x="183" y="304"/>
                    <a:pt x="182" y="305"/>
                  </a:cubicBezTo>
                  <a:cubicBezTo>
                    <a:pt x="182" y="305"/>
                    <a:pt x="181" y="307"/>
                    <a:pt x="181" y="308"/>
                  </a:cubicBezTo>
                  <a:cubicBezTo>
                    <a:pt x="181" y="380"/>
                    <a:pt x="181" y="380"/>
                    <a:pt x="181" y="380"/>
                  </a:cubicBezTo>
                  <a:cubicBezTo>
                    <a:pt x="181" y="383"/>
                    <a:pt x="183" y="385"/>
                    <a:pt x="186" y="385"/>
                  </a:cubicBezTo>
                  <a:cubicBezTo>
                    <a:pt x="199" y="385"/>
                    <a:pt x="199" y="385"/>
                    <a:pt x="199" y="385"/>
                  </a:cubicBezTo>
                  <a:cubicBezTo>
                    <a:pt x="202" y="385"/>
                    <a:pt x="204" y="383"/>
                    <a:pt x="204" y="380"/>
                  </a:cubicBezTo>
                  <a:cubicBezTo>
                    <a:pt x="204" y="308"/>
                    <a:pt x="204" y="308"/>
                    <a:pt x="204" y="308"/>
                  </a:cubicBezTo>
                  <a:cubicBezTo>
                    <a:pt x="204" y="307"/>
                    <a:pt x="203" y="305"/>
                    <a:pt x="202" y="305"/>
                  </a:cubicBezTo>
                  <a:cubicBezTo>
                    <a:pt x="201" y="304"/>
                    <a:pt x="200" y="303"/>
                    <a:pt x="199" y="303"/>
                  </a:cubicBezTo>
                  <a:close/>
                  <a:moveTo>
                    <a:pt x="284" y="192"/>
                  </a:moveTo>
                  <a:cubicBezTo>
                    <a:pt x="284" y="243"/>
                    <a:pt x="243" y="284"/>
                    <a:pt x="192" y="284"/>
                  </a:cubicBezTo>
                  <a:cubicBezTo>
                    <a:pt x="142" y="284"/>
                    <a:pt x="100" y="243"/>
                    <a:pt x="100" y="192"/>
                  </a:cubicBezTo>
                  <a:cubicBezTo>
                    <a:pt x="100" y="142"/>
                    <a:pt x="142" y="100"/>
                    <a:pt x="192" y="100"/>
                  </a:cubicBezTo>
                  <a:cubicBezTo>
                    <a:pt x="243" y="100"/>
                    <a:pt x="284" y="142"/>
                    <a:pt x="284" y="192"/>
                  </a:cubicBezTo>
                  <a:close/>
                  <a:moveTo>
                    <a:pt x="192" y="121"/>
                  </a:moveTo>
                  <a:cubicBezTo>
                    <a:pt x="153" y="121"/>
                    <a:pt x="121" y="153"/>
                    <a:pt x="121" y="192"/>
                  </a:cubicBezTo>
                  <a:cubicBezTo>
                    <a:pt x="121" y="232"/>
                    <a:pt x="153" y="264"/>
                    <a:pt x="192" y="264"/>
                  </a:cubicBezTo>
                  <a:cubicBezTo>
                    <a:pt x="232" y="264"/>
                    <a:pt x="264" y="232"/>
                    <a:pt x="264" y="192"/>
                  </a:cubicBezTo>
                  <a:cubicBezTo>
                    <a:pt x="264" y="153"/>
                    <a:pt x="232" y="121"/>
                    <a:pt x="192"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17" name="Freeform 13"/>
            <p:cNvSpPr>
              <a:spLocks/>
            </p:cNvSpPr>
            <p:nvPr/>
          </p:nvSpPr>
          <p:spPr bwMode="auto">
            <a:xfrm>
              <a:off x="10434007" y="1869639"/>
              <a:ext cx="484202" cy="319498"/>
            </a:xfrm>
            <a:custGeom>
              <a:avLst/>
              <a:gdLst>
                <a:gd name="T0" fmla="*/ 226 w 268"/>
                <a:gd name="T1" fmla="*/ 177 h 177"/>
                <a:gd name="T2" fmla="*/ 54 w 268"/>
                <a:gd name="T3" fmla="*/ 177 h 177"/>
                <a:gd name="T4" fmla="*/ 0 w 268"/>
                <a:gd name="T5" fmla="*/ 122 h 177"/>
                <a:gd name="T6" fmla="*/ 12 w 268"/>
                <a:gd name="T7" fmla="*/ 88 h 177"/>
                <a:gd name="T8" fmla="*/ 43 w 268"/>
                <a:gd name="T9" fmla="*/ 69 h 177"/>
                <a:gd name="T10" fmla="*/ 47 w 268"/>
                <a:gd name="T11" fmla="*/ 64 h 177"/>
                <a:gd name="T12" fmla="*/ 47 w 268"/>
                <a:gd name="T13" fmla="*/ 63 h 177"/>
                <a:gd name="T14" fmla="*/ 47 w 268"/>
                <a:gd name="T15" fmla="*/ 62 h 177"/>
                <a:gd name="T16" fmla="*/ 110 w 268"/>
                <a:gd name="T17" fmla="*/ 0 h 177"/>
                <a:gd name="T18" fmla="*/ 149 w 268"/>
                <a:gd name="T19" fmla="*/ 14 h 177"/>
                <a:gd name="T20" fmla="*/ 171 w 268"/>
                <a:gd name="T21" fmla="*/ 49 h 177"/>
                <a:gd name="T22" fmla="*/ 174 w 268"/>
                <a:gd name="T23" fmla="*/ 52 h 177"/>
                <a:gd name="T24" fmla="*/ 179 w 268"/>
                <a:gd name="T25" fmla="*/ 52 h 177"/>
                <a:gd name="T26" fmla="*/ 198 w 268"/>
                <a:gd name="T27" fmla="*/ 47 h 177"/>
                <a:gd name="T28" fmla="*/ 237 w 268"/>
                <a:gd name="T29" fmla="*/ 86 h 177"/>
                <a:gd name="T30" fmla="*/ 237 w 268"/>
                <a:gd name="T31" fmla="*/ 89 h 177"/>
                <a:gd name="T32" fmla="*/ 241 w 268"/>
                <a:gd name="T33" fmla="*/ 95 h 177"/>
                <a:gd name="T34" fmla="*/ 268 w 268"/>
                <a:gd name="T35" fmla="*/ 134 h 177"/>
                <a:gd name="T36" fmla="*/ 226 w 268"/>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 h="177">
                  <a:moveTo>
                    <a:pt x="226" y="177"/>
                  </a:moveTo>
                  <a:cubicBezTo>
                    <a:pt x="54" y="177"/>
                    <a:pt x="54" y="177"/>
                    <a:pt x="54" y="177"/>
                  </a:cubicBezTo>
                  <a:cubicBezTo>
                    <a:pt x="24" y="177"/>
                    <a:pt x="0" y="152"/>
                    <a:pt x="0" y="122"/>
                  </a:cubicBezTo>
                  <a:cubicBezTo>
                    <a:pt x="0" y="110"/>
                    <a:pt x="4" y="98"/>
                    <a:pt x="12" y="88"/>
                  </a:cubicBezTo>
                  <a:cubicBezTo>
                    <a:pt x="20" y="79"/>
                    <a:pt x="31" y="72"/>
                    <a:pt x="43" y="69"/>
                  </a:cubicBezTo>
                  <a:cubicBezTo>
                    <a:pt x="45" y="69"/>
                    <a:pt x="47" y="66"/>
                    <a:pt x="47" y="64"/>
                  </a:cubicBezTo>
                  <a:cubicBezTo>
                    <a:pt x="47" y="63"/>
                    <a:pt x="47" y="63"/>
                    <a:pt x="47" y="63"/>
                  </a:cubicBezTo>
                  <a:cubicBezTo>
                    <a:pt x="47" y="63"/>
                    <a:pt x="47" y="63"/>
                    <a:pt x="47" y="62"/>
                  </a:cubicBezTo>
                  <a:cubicBezTo>
                    <a:pt x="47" y="28"/>
                    <a:pt x="75" y="0"/>
                    <a:pt x="110" y="0"/>
                  </a:cubicBezTo>
                  <a:cubicBezTo>
                    <a:pt x="124" y="0"/>
                    <a:pt x="138" y="5"/>
                    <a:pt x="149" y="14"/>
                  </a:cubicBezTo>
                  <a:cubicBezTo>
                    <a:pt x="160" y="23"/>
                    <a:pt x="168" y="35"/>
                    <a:pt x="171" y="49"/>
                  </a:cubicBezTo>
                  <a:cubicBezTo>
                    <a:pt x="171" y="50"/>
                    <a:pt x="172" y="52"/>
                    <a:pt x="174" y="52"/>
                  </a:cubicBezTo>
                  <a:cubicBezTo>
                    <a:pt x="176" y="53"/>
                    <a:pt x="177" y="53"/>
                    <a:pt x="179" y="52"/>
                  </a:cubicBezTo>
                  <a:cubicBezTo>
                    <a:pt x="185" y="49"/>
                    <a:pt x="191" y="47"/>
                    <a:pt x="198" y="47"/>
                  </a:cubicBezTo>
                  <a:cubicBezTo>
                    <a:pt x="219" y="47"/>
                    <a:pt x="237" y="65"/>
                    <a:pt x="237" y="86"/>
                  </a:cubicBezTo>
                  <a:cubicBezTo>
                    <a:pt x="237" y="87"/>
                    <a:pt x="237" y="88"/>
                    <a:pt x="237" y="89"/>
                  </a:cubicBezTo>
                  <a:cubicBezTo>
                    <a:pt x="237" y="91"/>
                    <a:pt x="238" y="94"/>
                    <a:pt x="241" y="95"/>
                  </a:cubicBezTo>
                  <a:cubicBezTo>
                    <a:pt x="257" y="101"/>
                    <a:pt x="268" y="117"/>
                    <a:pt x="268" y="134"/>
                  </a:cubicBezTo>
                  <a:cubicBezTo>
                    <a:pt x="268" y="158"/>
                    <a:pt x="249" y="177"/>
                    <a:pt x="226" y="1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19" name="Group 118"/>
          <p:cNvGrpSpPr/>
          <p:nvPr/>
        </p:nvGrpSpPr>
        <p:grpSpPr>
          <a:xfrm>
            <a:off x="5244242" y="1683844"/>
            <a:ext cx="561824" cy="506589"/>
            <a:chOff x="454025" y="514350"/>
            <a:chExt cx="6119813" cy="5518150"/>
          </a:xfrm>
          <a:solidFill>
            <a:srgbClr val="002060"/>
          </a:solidFill>
        </p:grpSpPr>
        <p:sp>
          <p:nvSpPr>
            <p:cNvPr id="120" name="Freeform 11"/>
            <p:cNvSpPr>
              <a:spLocks/>
            </p:cNvSpPr>
            <p:nvPr/>
          </p:nvSpPr>
          <p:spPr bwMode="auto">
            <a:xfrm>
              <a:off x="2576631" y="1533716"/>
              <a:ext cx="1857379" cy="2742741"/>
            </a:xfrm>
            <a:custGeom>
              <a:avLst/>
              <a:gdLst>
                <a:gd name="T0" fmla="*/ 366 w 383"/>
                <a:gd name="T1" fmla="*/ 322 h 565"/>
                <a:gd name="T2" fmla="*/ 366 w 383"/>
                <a:gd name="T3" fmla="*/ 322 h 565"/>
                <a:gd name="T4" fmla="*/ 366 w 383"/>
                <a:gd name="T5" fmla="*/ 322 h 565"/>
                <a:gd name="T6" fmla="*/ 343 w 383"/>
                <a:gd name="T7" fmla="*/ 282 h 565"/>
                <a:gd name="T8" fmla="*/ 371 w 383"/>
                <a:gd name="T9" fmla="*/ 247 h 565"/>
                <a:gd name="T10" fmla="*/ 335 w 383"/>
                <a:gd name="T11" fmla="*/ 240 h 565"/>
                <a:gd name="T12" fmla="*/ 353 w 383"/>
                <a:gd name="T13" fmla="*/ 185 h 565"/>
                <a:gd name="T14" fmla="*/ 307 w 383"/>
                <a:gd name="T15" fmla="*/ 202 h 565"/>
                <a:gd name="T16" fmla="*/ 307 w 383"/>
                <a:gd name="T17" fmla="*/ 201 h 565"/>
                <a:gd name="T18" fmla="*/ 308 w 383"/>
                <a:gd name="T19" fmla="*/ 192 h 565"/>
                <a:gd name="T20" fmla="*/ 328 w 383"/>
                <a:gd name="T21" fmla="*/ 162 h 565"/>
                <a:gd name="T22" fmla="*/ 301 w 383"/>
                <a:gd name="T23" fmla="*/ 152 h 565"/>
                <a:gd name="T24" fmla="*/ 287 w 383"/>
                <a:gd name="T25" fmla="*/ 150 h 565"/>
                <a:gd name="T26" fmla="*/ 284 w 383"/>
                <a:gd name="T27" fmla="*/ 122 h 565"/>
                <a:gd name="T28" fmla="*/ 283 w 383"/>
                <a:gd name="T29" fmla="*/ 122 h 565"/>
                <a:gd name="T30" fmla="*/ 267 w 383"/>
                <a:gd name="T31" fmla="*/ 91 h 565"/>
                <a:gd name="T32" fmla="*/ 266 w 383"/>
                <a:gd name="T33" fmla="*/ 91 h 565"/>
                <a:gd name="T34" fmla="*/ 236 w 383"/>
                <a:gd name="T35" fmla="*/ 77 h 565"/>
                <a:gd name="T36" fmla="*/ 214 w 383"/>
                <a:gd name="T37" fmla="*/ 0 h 565"/>
                <a:gd name="T38" fmla="*/ 202 w 383"/>
                <a:gd name="T39" fmla="*/ 76 h 565"/>
                <a:gd name="T40" fmla="*/ 162 w 383"/>
                <a:gd name="T41" fmla="*/ 6 h 565"/>
                <a:gd name="T42" fmla="*/ 169 w 383"/>
                <a:gd name="T43" fmla="*/ 86 h 565"/>
                <a:gd name="T44" fmla="*/ 116 w 383"/>
                <a:gd name="T45" fmla="*/ 29 h 565"/>
                <a:gd name="T46" fmla="*/ 134 w 383"/>
                <a:gd name="T47" fmla="*/ 126 h 565"/>
                <a:gd name="T48" fmla="*/ 130 w 383"/>
                <a:gd name="T49" fmla="*/ 137 h 565"/>
                <a:gd name="T50" fmla="*/ 77 w 383"/>
                <a:gd name="T51" fmla="*/ 200 h 565"/>
                <a:gd name="T52" fmla="*/ 55 w 383"/>
                <a:gd name="T53" fmla="*/ 232 h 565"/>
                <a:gd name="T54" fmla="*/ 9 w 383"/>
                <a:gd name="T55" fmla="*/ 232 h 565"/>
                <a:gd name="T56" fmla="*/ 46 w 383"/>
                <a:gd name="T57" fmla="*/ 272 h 565"/>
                <a:gd name="T58" fmla="*/ 46 w 383"/>
                <a:gd name="T59" fmla="*/ 272 h 565"/>
                <a:gd name="T60" fmla="*/ 43 w 383"/>
                <a:gd name="T61" fmla="*/ 288 h 565"/>
                <a:gd name="T62" fmla="*/ 3 w 383"/>
                <a:gd name="T63" fmla="*/ 325 h 565"/>
                <a:gd name="T64" fmla="*/ 44 w 383"/>
                <a:gd name="T65" fmla="*/ 360 h 565"/>
                <a:gd name="T66" fmla="*/ 59 w 383"/>
                <a:gd name="T67" fmla="*/ 383 h 565"/>
                <a:gd name="T68" fmla="*/ 77 w 383"/>
                <a:gd name="T69" fmla="*/ 403 h 565"/>
                <a:gd name="T70" fmla="*/ 85 w 383"/>
                <a:gd name="T71" fmla="*/ 529 h 565"/>
                <a:gd name="T72" fmla="*/ 106 w 383"/>
                <a:gd name="T73" fmla="*/ 533 h 565"/>
                <a:gd name="T74" fmla="*/ 127 w 383"/>
                <a:gd name="T75" fmla="*/ 528 h 565"/>
                <a:gd name="T76" fmla="*/ 131 w 383"/>
                <a:gd name="T77" fmla="*/ 498 h 565"/>
                <a:gd name="T78" fmla="*/ 131 w 383"/>
                <a:gd name="T79" fmla="*/ 498 h 565"/>
                <a:gd name="T80" fmla="*/ 150 w 383"/>
                <a:gd name="T81" fmla="*/ 510 h 565"/>
                <a:gd name="T82" fmla="*/ 171 w 383"/>
                <a:gd name="T83" fmla="*/ 545 h 565"/>
                <a:gd name="T84" fmla="*/ 172 w 383"/>
                <a:gd name="T85" fmla="*/ 545 h 565"/>
                <a:gd name="T86" fmla="*/ 192 w 383"/>
                <a:gd name="T87" fmla="*/ 540 h 565"/>
                <a:gd name="T88" fmla="*/ 239 w 383"/>
                <a:gd name="T89" fmla="*/ 551 h 565"/>
                <a:gd name="T90" fmla="*/ 239 w 383"/>
                <a:gd name="T91" fmla="*/ 551 h 565"/>
                <a:gd name="T92" fmla="*/ 239 w 383"/>
                <a:gd name="T93" fmla="*/ 551 h 565"/>
                <a:gd name="T94" fmla="*/ 239 w 383"/>
                <a:gd name="T95" fmla="*/ 551 h 565"/>
                <a:gd name="T96" fmla="*/ 310 w 383"/>
                <a:gd name="T97" fmla="*/ 565 h 565"/>
                <a:gd name="T98" fmla="*/ 334 w 383"/>
                <a:gd name="T99" fmla="*/ 565 h 565"/>
                <a:gd name="T100" fmla="*/ 334 w 383"/>
                <a:gd name="T101" fmla="*/ 565 h 565"/>
                <a:gd name="T102" fmla="*/ 356 w 383"/>
                <a:gd name="T103" fmla="*/ 547 h 565"/>
                <a:gd name="T104" fmla="*/ 357 w 383"/>
                <a:gd name="T105" fmla="*/ 546 h 565"/>
                <a:gd name="T106" fmla="*/ 372 w 383"/>
                <a:gd name="T107" fmla="*/ 502 h 565"/>
                <a:gd name="T108" fmla="*/ 383 w 383"/>
                <a:gd name="T109" fmla="*/ 443 h 565"/>
                <a:gd name="T110" fmla="*/ 383 w 383"/>
                <a:gd name="T111" fmla="*/ 37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3" h="565">
                  <a:moveTo>
                    <a:pt x="383" y="376"/>
                  </a:moveTo>
                  <a:cubicBezTo>
                    <a:pt x="366" y="322"/>
                    <a:pt x="366" y="322"/>
                    <a:pt x="366" y="322"/>
                  </a:cubicBezTo>
                  <a:cubicBezTo>
                    <a:pt x="366" y="322"/>
                    <a:pt x="366" y="322"/>
                    <a:pt x="366" y="322"/>
                  </a:cubicBezTo>
                  <a:cubicBezTo>
                    <a:pt x="366" y="322"/>
                    <a:pt x="366" y="322"/>
                    <a:pt x="366" y="322"/>
                  </a:cubicBezTo>
                  <a:cubicBezTo>
                    <a:pt x="366" y="322"/>
                    <a:pt x="366" y="322"/>
                    <a:pt x="366" y="322"/>
                  </a:cubicBezTo>
                  <a:cubicBezTo>
                    <a:pt x="366" y="322"/>
                    <a:pt x="366" y="322"/>
                    <a:pt x="366" y="322"/>
                  </a:cubicBezTo>
                  <a:cubicBezTo>
                    <a:pt x="343" y="296"/>
                    <a:pt x="343" y="296"/>
                    <a:pt x="343" y="296"/>
                  </a:cubicBezTo>
                  <a:cubicBezTo>
                    <a:pt x="343" y="282"/>
                    <a:pt x="343" y="282"/>
                    <a:pt x="343" y="282"/>
                  </a:cubicBezTo>
                  <a:cubicBezTo>
                    <a:pt x="371" y="286"/>
                    <a:pt x="371" y="286"/>
                    <a:pt x="371" y="286"/>
                  </a:cubicBezTo>
                  <a:cubicBezTo>
                    <a:pt x="371" y="247"/>
                    <a:pt x="371" y="247"/>
                    <a:pt x="371" y="247"/>
                  </a:cubicBezTo>
                  <a:cubicBezTo>
                    <a:pt x="341" y="253"/>
                    <a:pt x="341" y="253"/>
                    <a:pt x="341" y="253"/>
                  </a:cubicBezTo>
                  <a:cubicBezTo>
                    <a:pt x="335" y="240"/>
                    <a:pt x="335" y="240"/>
                    <a:pt x="335" y="240"/>
                  </a:cubicBezTo>
                  <a:cubicBezTo>
                    <a:pt x="371" y="210"/>
                    <a:pt x="371" y="210"/>
                    <a:pt x="371" y="210"/>
                  </a:cubicBezTo>
                  <a:cubicBezTo>
                    <a:pt x="353" y="185"/>
                    <a:pt x="353" y="185"/>
                    <a:pt x="353" y="185"/>
                  </a:cubicBezTo>
                  <a:cubicBezTo>
                    <a:pt x="324" y="217"/>
                    <a:pt x="324" y="217"/>
                    <a:pt x="324" y="217"/>
                  </a:cubicBezTo>
                  <a:cubicBezTo>
                    <a:pt x="307" y="202"/>
                    <a:pt x="307" y="202"/>
                    <a:pt x="307" y="202"/>
                  </a:cubicBezTo>
                  <a:cubicBezTo>
                    <a:pt x="307" y="202"/>
                    <a:pt x="307" y="202"/>
                    <a:pt x="307" y="202"/>
                  </a:cubicBezTo>
                  <a:cubicBezTo>
                    <a:pt x="307" y="201"/>
                    <a:pt x="307" y="201"/>
                    <a:pt x="307" y="201"/>
                  </a:cubicBezTo>
                  <a:cubicBezTo>
                    <a:pt x="288" y="192"/>
                    <a:pt x="288" y="192"/>
                    <a:pt x="288" y="192"/>
                  </a:cubicBezTo>
                  <a:cubicBezTo>
                    <a:pt x="308" y="192"/>
                    <a:pt x="308" y="192"/>
                    <a:pt x="308" y="192"/>
                  </a:cubicBezTo>
                  <a:cubicBezTo>
                    <a:pt x="330" y="192"/>
                    <a:pt x="330" y="192"/>
                    <a:pt x="330" y="192"/>
                  </a:cubicBezTo>
                  <a:cubicBezTo>
                    <a:pt x="328" y="162"/>
                    <a:pt x="328" y="162"/>
                    <a:pt x="328" y="162"/>
                  </a:cubicBezTo>
                  <a:cubicBezTo>
                    <a:pt x="328" y="162"/>
                    <a:pt x="328" y="161"/>
                    <a:pt x="328" y="161"/>
                  </a:cubicBezTo>
                  <a:cubicBezTo>
                    <a:pt x="301" y="152"/>
                    <a:pt x="301" y="152"/>
                    <a:pt x="301" y="152"/>
                  </a:cubicBezTo>
                  <a:cubicBezTo>
                    <a:pt x="301" y="152"/>
                    <a:pt x="301" y="152"/>
                    <a:pt x="301" y="152"/>
                  </a:cubicBezTo>
                  <a:cubicBezTo>
                    <a:pt x="287" y="150"/>
                    <a:pt x="287" y="150"/>
                    <a:pt x="287" y="150"/>
                  </a:cubicBezTo>
                  <a:cubicBezTo>
                    <a:pt x="284" y="122"/>
                    <a:pt x="284" y="122"/>
                    <a:pt x="284" y="122"/>
                  </a:cubicBezTo>
                  <a:cubicBezTo>
                    <a:pt x="284" y="122"/>
                    <a:pt x="284" y="122"/>
                    <a:pt x="284" y="122"/>
                  </a:cubicBezTo>
                  <a:cubicBezTo>
                    <a:pt x="283" y="122"/>
                    <a:pt x="283" y="122"/>
                    <a:pt x="283" y="122"/>
                  </a:cubicBezTo>
                  <a:cubicBezTo>
                    <a:pt x="283" y="122"/>
                    <a:pt x="283" y="122"/>
                    <a:pt x="283" y="122"/>
                  </a:cubicBezTo>
                  <a:cubicBezTo>
                    <a:pt x="283" y="122"/>
                    <a:pt x="283" y="122"/>
                    <a:pt x="283" y="122"/>
                  </a:cubicBezTo>
                  <a:cubicBezTo>
                    <a:pt x="267" y="91"/>
                    <a:pt x="267" y="91"/>
                    <a:pt x="267" y="91"/>
                  </a:cubicBezTo>
                  <a:cubicBezTo>
                    <a:pt x="267" y="91"/>
                    <a:pt x="267" y="91"/>
                    <a:pt x="267" y="91"/>
                  </a:cubicBezTo>
                  <a:cubicBezTo>
                    <a:pt x="267" y="91"/>
                    <a:pt x="267" y="91"/>
                    <a:pt x="266" y="91"/>
                  </a:cubicBezTo>
                  <a:cubicBezTo>
                    <a:pt x="266" y="91"/>
                    <a:pt x="266" y="91"/>
                    <a:pt x="266" y="91"/>
                  </a:cubicBezTo>
                  <a:cubicBezTo>
                    <a:pt x="236" y="77"/>
                    <a:pt x="236" y="77"/>
                    <a:pt x="236" y="77"/>
                  </a:cubicBezTo>
                  <a:cubicBezTo>
                    <a:pt x="239" y="1"/>
                    <a:pt x="239" y="1"/>
                    <a:pt x="239" y="1"/>
                  </a:cubicBezTo>
                  <a:cubicBezTo>
                    <a:pt x="214" y="0"/>
                    <a:pt x="214" y="0"/>
                    <a:pt x="214" y="0"/>
                  </a:cubicBezTo>
                  <a:cubicBezTo>
                    <a:pt x="212" y="75"/>
                    <a:pt x="212" y="75"/>
                    <a:pt x="212" y="75"/>
                  </a:cubicBezTo>
                  <a:cubicBezTo>
                    <a:pt x="202" y="76"/>
                    <a:pt x="202" y="76"/>
                    <a:pt x="202" y="76"/>
                  </a:cubicBezTo>
                  <a:cubicBezTo>
                    <a:pt x="187" y="0"/>
                    <a:pt x="187" y="0"/>
                    <a:pt x="187" y="0"/>
                  </a:cubicBezTo>
                  <a:cubicBezTo>
                    <a:pt x="162" y="6"/>
                    <a:pt x="162" y="6"/>
                    <a:pt x="162" y="6"/>
                  </a:cubicBezTo>
                  <a:cubicBezTo>
                    <a:pt x="179" y="82"/>
                    <a:pt x="179" y="82"/>
                    <a:pt x="179" y="82"/>
                  </a:cubicBezTo>
                  <a:cubicBezTo>
                    <a:pt x="169" y="86"/>
                    <a:pt x="169" y="86"/>
                    <a:pt x="169" y="86"/>
                  </a:cubicBezTo>
                  <a:cubicBezTo>
                    <a:pt x="142" y="22"/>
                    <a:pt x="142" y="22"/>
                    <a:pt x="142" y="22"/>
                  </a:cubicBezTo>
                  <a:cubicBezTo>
                    <a:pt x="116" y="29"/>
                    <a:pt x="116" y="29"/>
                    <a:pt x="116" y="29"/>
                  </a:cubicBezTo>
                  <a:cubicBezTo>
                    <a:pt x="146" y="101"/>
                    <a:pt x="146" y="101"/>
                    <a:pt x="146" y="101"/>
                  </a:cubicBezTo>
                  <a:cubicBezTo>
                    <a:pt x="134" y="126"/>
                    <a:pt x="134" y="126"/>
                    <a:pt x="134" y="126"/>
                  </a:cubicBezTo>
                  <a:cubicBezTo>
                    <a:pt x="134" y="126"/>
                    <a:pt x="134" y="126"/>
                    <a:pt x="134" y="126"/>
                  </a:cubicBezTo>
                  <a:cubicBezTo>
                    <a:pt x="130" y="137"/>
                    <a:pt x="130" y="137"/>
                    <a:pt x="130" y="137"/>
                  </a:cubicBezTo>
                  <a:cubicBezTo>
                    <a:pt x="68" y="137"/>
                    <a:pt x="68" y="137"/>
                    <a:pt x="68" y="137"/>
                  </a:cubicBezTo>
                  <a:cubicBezTo>
                    <a:pt x="77" y="200"/>
                    <a:pt x="77" y="200"/>
                    <a:pt x="77" y="200"/>
                  </a:cubicBezTo>
                  <a:cubicBezTo>
                    <a:pt x="55" y="232"/>
                    <a:pt x="55" y="232"/>
                    <a:pt x="55" y="232"/>
                  </a:cubicBezTo>
                  <a:cubicBezTo>
                    <a:pt x="55" y="232"/>
                    <a:pt x="55" y="232"/>
                    <a:pt x="55" y="232"/>
                  </a:cubicBezTo>
                  <a:cubicBezTo>
                    <a:pt x="51" y="249"/>
                    <a:pt x="51" y="249"/>
                    <a:pt x="51" y="249"/>
                  </a:cubicBezTo>
                  <a:cubicBezTo>
                    <a:pt x="9" y="232"/>
                    <a:pt x="9" y="232"/>
                    <a:pt x="9" y="232"/>
                  </a:cubicBezTo>
                  <a:cubicBezTo>
                    <a:pt x="0" y="266"/>
                    <a:pt x="0" y="266"/>
                    <a:pt x="0" y="266"/>
                  </a:cubicBezTo>
                  <a:cubicBezTo>
                    <a:pt x="46" y="272"/>
                    <a:pt x="46" y="272"/>
                    <a:pt x="46" y="272"/>
                  </a:cubicBezTo>
                  <a:cubicBezTo>
                    <a:pt x="46" y="272"/>
                    <a:pt x="46" y="272"/>
                    <a:pt x="46" y="272"/>
                  </a:cubicBezTo>
                  <a:cubicBezTo>
                    <a:pt x="46" y="272"/>
                    <a:pt x="46" y="272"/>
                    <a:pt x="46" y="272"/>
                  </a:cubicBezTo>
                  <a:cubicBezTo>
                    <a:pt x="46" y="272"/>
                    <a:pt x="46" y="271"/>
                    <a:pt x="46" y="271"/>
                  </a:cubicBezTo>
                  <a:cubicBezTo>
                    <a:pt x="43" y="288"/>
                    <a:pt x="43" y="288"/>
                    <a:pt x="43" y="288"/>
                  </a:cubicBezTo>
                  <a:cubicBezTo>
                    <a:pt x="3" y="285"/>
                    <a:pt x="3" y="285"/>
                    <a:pt x="3" y="285"/>
                  </a:cubicBezTo>
                  <a:cubicBezTo>
                    <a:pt x="3" y="325"/>
                    <a:pt x="3" y="325"/>
                    <a:pt x="3" y="325"/>
                  </a:cubicBezTo>
                  <a:cubicBezTo>
                    <a:pt x="41" y="317"/>
                    <a:pt x="41" y="317"/>
                    <a:pt x="41" y="317"/>
                  </a:cubicBezTo>
                  <a:cubicBezTo>
                    <a:pt x="44" y="360"/>
                    <a:pt x="44" y="360"/>
                    <a:pt x="44" y="360"/>
                  </a:cubicBezTo>
                  <a:cubicBezTo>
                    <a:pt x="59" y="383"/>
                    <a:pt x="59" y="383"/>
                    <a:pt x="59" y="383"/>
                  </a:cubicBezTo>
                  <a:cubicBezTo>
                    <a:pt x="59" y="383"/>
                    <a:pt x="59" y="383"/>
                    <a:pt x="59" y="383"/>
                  </a:cubicBezTo>
                  <a:cubicBezTo>
                    <a:pt x="77" y="403"/>
                    <a:pt x="77" y="403"/>
                    <a:pt x="77" y="403"/>
                  </a:cubicBezTo>
                  <a:cubicBezTo>
                    <a:pt x="77" y="403"/>
                    <a:pt x="77" y="403"/>
                    <a:pt x="77" y="403"/>
                  </a:cubicBezTo>
                  <a:cubicBezTo>
                    <a:pt x="85" y="435"/>
                    <a:pt x="85" y="435"/>
                    <a:pt x="85" y="435"/>
                  </a:cubicBezTo>
                  <a:cubicBezTo>
                    <a:pt x="85" y="529"/>
                    <a:pt x="85" y="529"/>
                    <a:pt x="85" y="529"/>
                  </a:cubicBezTo>
                  <a:cubicBezTo>
                    <a:pt x="106" y="533"/>
                    <a:pt x="106" y="533"/>
                    <a:pt x="106" y="533"/>
                  </a:cubicBezTo>
                  <a:cubicBezTo>
                    <a:pt x="106" y="533"/>
                    <a:pt x="106" y="533"/>
                    <a:pt x="106" y="533"/>
                  </a:cubicBezTo>
                  <a:cubicBezTo>
                    <a:pt x="106" y="533"/>
                    <a:pt x="106" y="533"/>
                    <a:pt x="106" y="533"/>
                  </a:cubicBezTo>
                  <a:cubicBezTo>
                    <a:pt x="127" y="528"/>
                    <a:pt x="127" y="528"/>
                    <a:pt x="127" y="528"/>
                  </a:cubicBezTo>
                  <a:cubicBezTo>
                    <a:pt x="127" y="493"/>
                    <a:pt x="127" y="493"/>
                    <a:pt x="127" y="493"/>
                  </a:cubicBezTo>
                  <a:cubicBezTo>
                    <a:pt x="131" y="498"/>
                    <a:pt x="131" y="498"/>
                    <a:pt x="131" y="498"/>
                  </a:cubicBezTo>
                  <a:cubicBezTo>
                    <a:pt x="131" y="498"/>
                    <a:pt x="131" y="498"/>
                    <a:pt x="131" y="498"/>
                  </a:cubicBezTo>
                  <a:cubicBezTo>
                    <a:pt x="131" y="498"/>
                    <a:pt x="131" y="498"/>
                    <a:pt x="131" y="498"/>
                  </a:cubicBezTo>
                  <a:cubicBezTo>
                    <a:pt x="150" y="509"/>
                    <a:pt x="150" y="509"/>
                    <a:pt x="150" y="509"/>
                  </a:cubicBezTo>
                  <a:cubicBezTo>
                    <a:pt x="150" y="510"/>
                    <a:pt x="150" y="510"/>
                    <a:pt x="150" y="510"/>
                  </a:cubicBezTo>
                  <a:cubicBezTo>
                    <a:pt x="150" y="540"/>
                    <a:pt x="150" y="540"/>
                    <a:pt x="150" y="540"/>
                  </a:cubicBezTo>
                  <a:cubicBezTo>
                    <a:pt x="171" y="545"/>
                    <a:pt x="171" y="545"/>
                    <a:pt x="171" y="545"/>
                  </a:cubicBezTo>
                  <a:cubicBezTo>
                    <a:pt x="171" y="545"/>
                    <a:pt x="171" y="545"/>
                    <a:pt x="171" y="545"/>
                  </a:cubicBezTo>
                  <a:cubicBezTo>
                    <a:pt x="171" y="545"/>
                    <a:pt x="172" y="545"/>
                    <a:pt x="172" y="545"/>
                  </a:cubicBezTo>
                  <a:cubicBezTo>
                    <a:pt x="172" y="545"/>
                    <a:pt x="172" y="545"/>
                    <a:pt x="172" y="545"/>
                  </a:cubicBezTo>
                  <a:cubicBezTo>
                    <a:pt x="192" y="540"/>
                    <a:pt x="192" y="540"/>
                    <a:pt x="192" y="540"/>
                  </a:cubicBezTo>
                  <a:cubicBezTo>
                    <a:pt x="192" y="531"/>
                    <a:pt x="192" y="531"/>
                    <a:pt x="192" y="531"/>
                  </a:cubicBezTo>
                  <a:cubicBezTo>
                    <a:pt x="239" y="551"/>
                    <a:pt x="239" y="551"/>
                    <a:pt x="239" y="551"/>
                  </a:cubicBezTo>
                  <a:cubicBezTo>
                    <a:pt x="239" y="551"/>
                    <a:pt x="239" y="551"/>
                    <a:pt x="239" y="551"/>
                  </a:cubicBezTo>
                  <a:cubicBezTo>
                    <a:pt x="239" y="551"/>
                    <a:pt x="239" y="551"/>
                    <a:pt x="239" y="551"/>
                  </a:cubicBezTo>
                  <a:cubicBezTo>
                    <a:pt x="239" y="551"/>
                    <a:pt x="239" y="551"/>
                    <a:pt x="239" y="551"/>
                  </a:cubicBezTo>
                  <a:cubicBezTo>
                    <a:pt x="239" y="551"/>
                    <a:pt x="239" y="551"/>
                    <a:pt x="239" y="551"/>
                  </a:cubicBezTo>
                  <a:cubicBezTo>
                    <a:pt x="239" y="551"/>
                    <a:pt x="239" y="551"/>
                    <a:pt x="239" y="551"/>
                  </a:cubicBezTo>
                  <a:cubicBezTo>
                    <a:pt x="239" y="551"/>
                    <a:pt x="239" y="551"/>
                    <a:pt x="239" y="551"/>
                  </a:cubicBezTo>
                  <a:cubicBezTo>
                    <a:pt x="239" y="551"/>
                    <a:pt x="239" y="551"/>
                    <a:pt x="239" y="551"/>
                  </a:cubicBezTo>
                  <a:cubicBezTo>
                    <a:pt x="310" y="565"/>
                    <a:pt x="310" y="565"/>
                    <a:pt x="310" y="565"/>
                  </a:cubicBezTo>
                  <a:cubicBezTo>
                    <a:pt x="310" y="565"/>
                    <a:pt x="310" y="565"/>
                    <a:pt x="310" y="565"/>
                  </a:cubicBezTo>
                  <a:cubicBezTo>
                    <a:pt x="334" y="565"/>
                    <a:pt x="334" y="565"/>
                    <a:pt x="334" y="565"/>
                  </a:cubicBezTo>
                  <a:cubicBezTo>
                    <a:pt x="334" y="565"/>
                    <a:pt x="334" y="565"/>
                    <a:pt x="334" y="565"/>
                  </a:cubicBezTo>
                  <a:cubicBezTo>
                    <a:pt x="334" y="565"/>
                    <a:pt x="334" y="565"/>
                    <a:pt x="334" y="565"/>
                  </a:cubicBezTo>
                  <a:cubicBezTo>
                    <a:pt x="334" y="565"/>
                    <a:pt x="334" y="565"/>
                    <a:pt x="334" y="565"/>
                  </a:cubicBezTo>
                  <a:cubicBezTo>
                    <a:pt x="356" y="547"/>
                    <a:pt x="356" y="547"/>
                    <a:pt x="356" y="547"/>
                  </a:cubicBezTo>
                  <a:cubicBezTo>
                    <a:pt x="357" y="547"/>
                    <a:pt x="357" y="546"/>
                    <a:pt x="357" y="546"/>
                  </a:cubicBezTo>
                  <a:cubicBezTo>
                    <a:pt x="357" y="546"/>
                    <a:pt x="357" y="546"/>
                    <a:pt x="357" y="546"/>
                  </a:cubicBezTo>
                  <a:cubicBezTo>
                    <a:pt x="372" y="502"/>
                    <a:pt x="372" y="502"/>
                    <a:pt x="372" y="502"/>
                  </a:cubicBezTo>
                  <a:cubicBezTo>
                    <a:pt x="372" y="502"/>
                    <a:pt x="372" y="502"/>
                    <a:pt x="372" y="502"/>
                  </a:cubicBezTo>
                  <a:cubicBezTo>
                    <a:pt x="372" y="502"/>
                    <a:pt x="372" y="502"/>
                    <a:pt x="372" y="502"/>
                  </a:cubicBezTo>
                  <a:cubicBezTo>
                    <a:pt x="383" y="443"/>
                    <a:pt x="383" y="443"/>
                    <a:pt x="383" y="443"/>
                  </a:cubicBezTo>
                  <a:cubicBezTo>
                    <a:pt x="383" y="443"/>
                    <a:pt x="383" y="443"/>
                    <a:pt x="383" y="443"/>
                  </a:cubicBezTo>
                  <a:cubicBezTo>
                    <a:pt x="383" y="376"/>
                    <a:pt x="383" y="376"/>
                    <a:pt x="383" y="376"/>
                  </a:cubicBezTo>
                  <a:cubicBezTo>
                    <a:pt x="383" y="376"/>
                    <a:pt x="383" y="376"/>
                    <a:pt x="383" y="3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121" name="Group 120"/>
            <p:cNvGrpSpPr/>
            <p:nvPr/>
          </p:nvGrpSpPr>
          <p:grpSpPr>
            <a:xfrm>
              <a:off x="454025" y="514350"/>
              <a:ext cx="6119813" cy="5518150"/>
              <a:chOff x="454025" y="514350"/>
              <a:chExt cx="6119813" cy="5518150"/>
            </a:xfrm>
            <a:grpFill/>
          </p:grpSpPr>
          <p:sp>
            <p:nvSpPr>
              <p:cNvPr id="122" name="Freeform 9"/>
              <p:cNvSpPr>
                <a:spLocks/>
              </p:cNvSpPr>
              <p:nvPr/>
            </p:nvSpPr>
            <p:spPr bwMode="auto">
              <a:xfrm>
                <a:off x="3630615" y="514350"/>
                <a:ext cx="2943223" cy="5518150"/>
              </a:xfrm>
              <a:custGeom>
                <a:avLst/>
                <a:gdLst>
                  <a:gd name="T0" fmla="*/ 301 w 301"/>
                  <a:gd name="T1" fmla="*/ 448 h 564"/>
                  <a:gd name="T2" fmla="*/ 290 w 301"/>
                  <a:gd name="T3" fmla="*/ 344 h 564"/>
                  <a:gd name="T4" fmla="*/ 279 w 301"/>
                  <a:gd name="T5" fmla="*/ 296 h 564"/>
                  <a:gd name="T6" fmla="*/ 279 w 301"/>
                  <a:gd name="T7" fmla="*/ 296 h 564"/>
                  <a:gd name="T8" fmla="*/ 259 w 301"/>
                  <a:gd name="T9" fmla="*/ 260 h 564"/>
                  <a:gd name="T10" fmla="*/ 239 w 301"/>
                  <a:gd name="T11" fmla="*/ 180 h 564"/>
                  <a:gd name="T12" fmla="*/ 206 w 301"/>
                  <a:gd name="T13" fmla="*/ 111 h 564"/>
                  <a:gd name="T14" fmla="*/ 206 w 301"/>
                  <a:gd name="T15" fmla="*/ 111 h 564"/>
                  <a:gd name="T16" fmla="*/ 206 w 301"/>
                  <a:gd name="T17" fmla="*/ 111 h 564"/>
                  <a:gd name="T18" fmla="*/ 135 w 301"/>
                  <a:gd name="T19" fmla="*/ 27 h 564"/>
                  <a:gd name="T20" fmla="*/ 135 w 301"/>
                  <a:gd name="T21" fmla="*/ 27 h 564"/>
                  <a:gd name="T22" fmla="*/ 102 w 301"/>
                  <a:gd name="T23" fmla="*/ 6 h 564"/>
                  <a:gd name="T24" fmla="*/ 102 w 301"/>
                  <a:gd name="T25" fmla="*/ 6 h 564"/>
                  <a:gd name="T26" fmla="*/ 81 w 301"/>
                  <a:gd name="T27" fmla="*/ 0 h 564"/>
                  <a:gd name="T28" fmla="*/ 81 w 301"/>
                  <a:gd name="T29" fmla="*/ 0 h 564"/>
                  <a:gd name="T30" fmla="*/ 57 w 301"/>
                  <a:gd name="T31" fmla="*/ 9 h 564"/>
                  <a:gd name="T32" fmla="*/ 57 w 301"/>
                  <a:gd name="T33" fmla="*/ 9 h 564"/>
                  <a:gd name="T34" fmla="*/ 57 w 301"/>
                  <a:gd name="T35" fmla="*/ 9 h 564"/>
                  <a:gd name="T36" fmla="*/ 57 w 301"/>
                  <a:gd name="T37" fmla="*/ 9 h 564"/>
                  <a:gd name="T38" fmla="*/ 33 w 301"/>
                  <a:gd name="T39" fmla="*/ 44 h 564"/>
                  <a:gd name="T40" fmla="*/ 21 w 301"/>
                  <a:gd name="T41" fmla="*/ 112 h 564"/>
                  <a:gd name="T42" fmla="*/ 7 w 301"/>
                  <a:gd name="T43" fmla="*/ 180 h 564"/>
                  <a:gd name="T44" fmla="*/ 7 w 301"/>
                  <a:gd name="T45" fmla="*/ 180 h 564"/>
                  <a:gd name="T46" fmla="*/ 0 w 301"/>
                  <a:gd name="T47" fmla="*/ 350 h 564"/>
                  <a:gd name="T48" fmla="*/ 0 w 301"/>
                  <a:gd name="T49" fmla="*/ 350 h 564"/>
                  <a:gd name="T50" fmla="*/ 0 w 301"/>
                  <a:gd name="T51" fmla="*/ 350 h 564"/>
                  <a:gd name="T52" fmla="*/ 22 w 301"/>
                  <a:gd name="T53" fmla="*/ 495 h 564"/>
                  <a:gd name="T54" fmla="*/ 22 w 301"/>
                  <a:gd name="T55" fmla="*/ 495 h 564"/>
                  <a:gd name="T56" fmla="*/ 22 w 301"/>
                  <a:gd name="T57" fmla="*/ 495 h 564"/>
                  <a:gd name="T58" fmla="*/ 23 w 301"/>
                  <a:gd name="T59" fmla="*/ 495 h 564"/>
                  <a:gd name="T60" fmla="*/ 65 w 301"/>
                  <a:gd name="T61" fmla="*/ 547 h 564"/>
                  <a:gd name="T62" fmla="*/ 65 w 301"/>
                  <a:gd name="T63" fmla="*/ 547 h 564"/>
                  <a:gd name="T64" fmla="*/ 65 w 301"/>
                  <a:gd name="T65" fmla="*/ 547 h 564"/>
                  <a:gd name="T66" fmla="*/ 65 w 301"/>
                  <a:gd name="T67" fmla="*/ 547 h 564"/>
                  <a:gd name="T68" fmla="*/ 65 w 301"/>
                  <a:gd name="T69" fmla="*/ 548 h 564"/>
                  <a:gd name="T70" fmla="*/ 66 w 301"/>
                  <a:gd name="T71" fmla="*/ 548 h 564"/>
                  <a:gd name="T72" fmla="*/ 66 w 301"/>
                  <a:gd name="T73" fmla="*/ 548 h 564"/>
                  <a:gd name="T74" fmla="*/ 153 w 301"/>
                  <a:gd name="T75" fmla="*/ 564 h 564"/>
                  <a:gd name="T76" fmla="*/ 153 w 301"/>
                  <a:gd name="T77" fmla="*/ 564 h 564"/>
                  <a:gd name="T78" fmla="*/ 245 w 301"/>
                  <a:gd name="T79" fmla="*/ 558 h 564"/>
                  <a:gd name="T80" fmla="*/ 245 w 301"/>
                  <a:gd name="T81" fmla="*/ 558 h 564"/>
                  <a:gd name="T82" fmla="*/ 284 w 301"/>
                  <a:gd name="T83" fmla="*/ 539 h 564"/>
                  <a:gd name="T84" fmla="*/ 284 w 301"/>
                  <a:gd name="T85" fmla="*/ 539 h 564"/>
                  <a:gd name="T86" fmla="*/ 284 w 301"/>
                  <a:gd name="T87" fmla="*/ 539 h 564"/>
                  <a:gd name="T88" fmla="*/ 284 w 301"/>
                  <a:gd name="T89" fmla="*/ 539 h 564"/>
                  <a:gd name="T90" fmla="*/ 301 w 301"/>
                  <a:gd name="T91" fmla="*/ 449 h 564"/>
                  <a:gd name="T92" fmla="*/ 301 w 301"/>
                  <a:gd name="T93" fmla="*/ 44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 h="564">
                    <a:moveTo>
                      <a:pt x="301" y="449"/>
                    </a:moveTo>
                    <a:cubicBezTo>
                      <a:pt x="301" y="448"/>
                      <a:pt x="301" y="448"/>
                      <a:pt x="301" y="448"/>
                    </a:cubicBezTo>
                    <a:cubicBezTo>
                      <a:pt x="290" y="344"/>
                      <a:pt x="290" y="344"/>
                      <a:pt x="290" y="344"/>
                    </a:cubicBezTo>
                    <a:cubicBezTo>
                      <a:pt x="290" y="344"/>
                      <a:pt x="290" y="344"/>
                      <a:pt x="290" y="344"/>
                    </a:cubicBezTo>
                    <a:cubicBezTo>
                      <a:pt x="279" y="296"/>
                      <a:pt x="279" y="296"/>
                      <a:pt x="279" y="296"/>
                    </a:cubicBezTo>
                    <a:cubicBezTo>
                      <a:pt x="279" y="296"/>
                      <a:pt x="279" y="296"/>
                      <a:pt x="279" y="296"/>
                    </a:cubicBezTo>
                    <a:cubicBezTo>
                      <a:pt x="279" y="296"/>
                      <a:pt x="279" y="296"/>
                      <a:pt x="279" y="296"/>
                    </a:cubicBezTo>
                    <a:cubicBezTo>
                      <a:pt x="279" y="296"/>
                      <a:pt x="279" y="296"/>
                      <a:pt x="279" y="296"/>
                    </a:cubicBezTo>
                    <a:cubicBezTo>
                      <a:pt x="279" y="296"/>
                      <a:pt x="279" y="296"/>
                      <a:pt x="279" y="296"/>
                    </a:cubicBezTo>
                    <a:cubicBezTo>
                      <a:pt x="259" y="260"/>
                      <a:pt x="259" y="260"/>
                      <a:pt x="259" y="260"/>
                    </a:cubicBezTo>
                    <a:cubicBezTo>
                      <a:pt x="239" y="180"/>
                      <a:pt x="239" y="180"/>
                      <a:pt x="239" y="180"/>
                    </a:cubicBezTo>
                    <a:cubicBezTo>
                      <a:pt x="239" y="180"/>
                      <a:pt x="239" y="180"/>
                      <a:pt x="239" y="180"/>
                    </a:cubicBezTo>
                    <a:cubicBezTo>
                      <a:pt x="206" y="111"/>
                      <a:pt x="206" y="111"/>
                      <a:pt x="206" y="111"/>
                    </a:cubicBezTo>
                    <a:cubicBezTo>
                      <a:pt x="206" y="111"/>
                      <a:pt x="206" y="111"/>
                      <a:pt x="206" y="111"/>
                    </a:cubicBezTo>
                    <a:cubicBezTo>
                      <a:pt x="206" y="111"/>
                      <a:pt x="206" y="111"/>
                      <a:pt x="206" y="111"/>
                    </a:cubicBezTo>
                    <a:cubicBezTo>
                      <a:pt x="206" y="111"/>
                      <a:pt x="206" y="111"/>
                      <a:pt x="206" y="111"/>
                    </a:cubicBezTo>
                    <a:cubicBezTo>
                      <a:pt x="206" y="111"/>
                      <a:pt x="206" y="111"/>
                      <a:pt x="206" y="111"/>
                    </a:cubicBezTo>
                    <a:cubicBezTo>
                      <a:pt x="206" y="111"/>
                      <a:pt x="206" y="111"/>
                      <a:pt x="206" y="111"/>
                    </a:cubicBezTo>
                    <a:cubicBezTo>
                      <a:pt x="160" y="56"/>
                      <a:pt x="160" y="56"/>
                      <a:pt x="160" y="56"/>
                    </a:cubicBezTo>
                    <a:cubicBezTo>
                      <a:pt x="135" y="27"/>
                      <a:pt x="135" y="27"/>
                      <a:pt x="135" y="27"/>
                    </a:cubicBezTo>
                    <a:cubicBezTo>
                      <a:pt x="135" y="27"/>
                      <a:pt x="135" y="27"/>
                      <a:pt x="135" y="27"/>
                    </a:cubicBezTo>
                    <a:cubicBezTo>
                      <a:pt x="135" y="27"/>
                      <a:pt x="135" y="27"/>
                      <a:pt x="135" y="27"/>
                    </a:cubicBezTo>
                    <a:cubicBezTo>
                      <a:pt x="135" y="27"/>
                      <a:pt x="135" y="27"/>
                      <a:pt x="135" y="27"/>
                    </a:cubicBezTo>
                    <a:cubicBezTo>
                      <a:pt x="102" y="6"/>
                      <a:pt x="102" y="6"/>
                      <a:pt x="102" y="6"/>
                    </a:cubicBezTo>
                    <a:cubicBezTo>
                      <a:pt x="102" y="6"/>
                      <a:pt x="102" y="6"/>
                      <a:pt x="102" y="6"/>
                    </a:cubicBezTo>
                    <a:cubicBezTo>
                      <a:pt x="102" y="6"/>
                      <a:pt x="102" y="6"/>
                      <a:pt x="102" y="6"/>
                    </a:cubicBezTo>
                    <a:cubicBezTo>
                      <a:pt x="81" y="0"/>
                      <a:pt x="81" y="0"/>
                      <a:pt x="81" y="0"/>
                    </a:cubicBezTo>
                    <a:cubicBezTo>
                      <a:pt x="81" y="0"/>
                      <a:pt x="81" y="0"/>
                      <a:pt x="81" y="0"/>
                    </a:cubicBezTo>
                    <a:cubicBezTo>
                      <a:pt x="81" y="0"/>
                      <a:pt x="81" y="0"/>
                      <a:pt x="81" y="0"/>
                    </a:cubicBezTo>
                    <a:cubicBezTo>
                      <a:pt x="81" y="0"/>
                      <a:pt x="81" y="0"/>
                      <a:pt x="81" y="0"/>
                    </a:cubicBezTo>
                    <a:cubicBezTo>
                      <a:pt x="57" y="9"/>
                      <a:pt x="57" y="9"/>
                      <a:pt x="57" y="9"/>
                    </a:cubicBezTo>
                    <a:cubicBezTo>
                      <a:pt x="57" y="9"/>
                      <a:pt x="57" y="9"/>
                      <a:pt x="57" y="9"/>
                    </a:cubicBezTo>
                    <a:cubicBezTo>
                      <a:pt x="57" y="9"/>
                      <a:pt x="57" y="9"/>
                      <a:pt x="57" y="9"/>
                    </a:cubicBezTo>
                    <a:cubicBezTo>
                      <a:pt x="57" y="9"/>
                      <a:pt x="57" y="9"/>
                      <a:pt x="57" y="9"/>
                    </a:cubicBezTo>
                    <a:cubicBezTo>
                      <a:pt x="57" y="9"/>
                      <a:pt x="57" y="9"/>
                      <a:pt x="57" y="9"/>
                    </a:cubicBezTo>
                    <a:cubicBezTo>
                      <a:pt x="57" y="9"/>
                      <a:pt x="57" y="9"/>
                      <a:pt x="57" y="9"/>
                    </a:cubicBezTo>
                    <a:cubicBezTo>
                      <a:pt x="57" y="9"/>
                      <a:pt x="57" y="9"/>
                      <a:pt x="57" y="9"/>
                    </a:cubicBezTo>
                    <a:cubicBezTo>
                      <a:pt x="57" y="9"/>
                      <a:pt x="57" y="9"/>
                      <a:pt x="57" y="9"/>
                    </a:cubicBezTo>
                    <a:cubicBezTo>
                      <a:pt x="33" y="44"/>
                      <a:pt x="33" y="44"/>
                      <a:pt x="33" y="44"/>
                    </a:cubicBezTo>
                    <a:cubicBezTo>
                      <a:pt x="33" y="44"/>
                      <a:pt x="33" y="44"/>
                      <a:pt x="33" y="44"/>
                    </a:cubicBezTo>
                    <a:cubicBezTo>
                      <a:pt x="33" y="44"/>
                      <a:pt x="33" y="44"/>
                      <a:pt x="33" y="44"/>
                    </a:cubicBezTo>
                    <a:cubicBezTo>
                      <a:pt x="21" y="112"/>
                      <a:pt x="21" y="112"/>
                      <a:pt x="21" y="112"/>
                    </a:cubicBezTo>
                    <a:cubicBezTo>
                      <a:pt x="7" y="180"/>
                      <a:pt x="7" y="180"/>
                      <a:pt x="7" y="180"/>
                    </a:cubicBezTo>
                    <a:cubicBezTo>
                      <a:pt x="7" y="180"/>
                      <a:pt x="7" y="180"/>
                      <a:pt x="7" y="180"/>
                    </a:cubicBezTo>
                    <a:cubicBezTo>
                      <a:pt x="7" y="180"/>
                      <a:pt x="7" y="180"/>
                      <a:pt x="7" y="180"/>
                    </a:cubicBezTo>
                    <a:cubicBezTo>
                      <a:pt x="7" y="180"/>
                      <a:pt x="7" y="180"/>
                      <a:pt x="7" y="180"/>
                    </a:cubicBezTo>
                    <a:cubicBezTo>
                      <a:pt x="7" y="277"/>
                      <a:pt x="7" y="277"/>
                      <a:pt x="7" y="277"/>
                    </a:cubicBezTo>
                    <a:cubicBezTo>
                      <a:pt x="0" y="350"/>
                      <a:pt x="0" y="350"/>
                      <a:pt x="0" y="350"/>
                    </a:cubicBezTo>
                    <a:cubicBezTo>
                      <a:pt x="0" y="350"/>
                      <a:pt x="0" y="350"/>
                      <a:pt x="0" y="350"/>
                    </a:cubicBezTo>
                    <a:cubicBezTo>
                      <a:pt x="0" y="350"/>
                      <a:pt x="0" y="350"/>
                      <a:pt x="0" y="350"/>
                    </a:cubicBezTo>
                    <a:cubicBezTo>
                      <a:pt x="0" y="350"/>
                      <a:pt x="0" y="350"/>
                      <a:pt x="0" y="350"/>
                    </a:cubicBezTo>
                    <a:cubicBezTo>
                      <a:pt x="0" y="350"/>
                      <a:pt x="0" y="350"/>
                      <a:pt x="0" y="350"/>
                    </a:cubicBezTo>
                    <a:cubicBezTo>
                      <a:pt x="10" y="418"/>
                      <a:pt x="10" y="418"/>
                      <a:pt x="10" y="418"/>
                    </a:cubicBezTo>
                    <a:cubicBezTo>
                      <a:pt x="22" y="495"/>
                      <a:pt x="22" y="495"/>
                      <a:pt x="22" y="495"/>
                    </a:cubicBezTo>
                    <a:cubicBezTo>
                      <a:pt x="22" y="495"/>
                      <a:pt x="22" y="495"/>
                      <a:pt x="22" y="495"/>
                    </a:cubicBezTo>
                    <a:cubicBezTo>
                      <a:pt x="22" y="495"/>
                      <a:pt x="22" y="495"/>
                      <a:pt x="22" y="495"/>
                    </a:cubicBezTo>
                    <a:cubicBezTo>
                      <a:pt x="22" y="495"/>
                      <a:pt x="22" y="495"/>
                      <a:pt x="22" y="495"/>
                    </a:cubicBezTo>
                    <a:cubicBezTo>
                      <a:pt x="22" y="495"/>
                      <a:pt x="22" y="495"/>
                      <a:pt x="22" y="495"/>
                    </a:cubicBezTo>
                    <a:cubicBezTo>
                      <a:pt x="23" y="495"/>
                      <a:pt x="23" y="495"/>
                      <a:pt x="23" y="495"/>
                    </a:cubicBezTo>
                    <a:cubicBezTo>
                      <a:pt x="23" y="495"/>
                      <a:pt x="23" y="495"/>
                      <a:pt x="23" y="495"/>
                    </a:cubicBezTo>
                    <a:cubicBezTo>
                      <a:pt x="23" y="495"/>
                      <a:pt x="23" y="495"/>
                      <a:pt x="23" y="495"/>
                    </a:cubicBezTo>
                    <a:cubicBezTo>
                      <a:pt x="65" y="547"/>
                      <a:pt x="65" y="547"/>
                      <a:pt x="65" y="547"/>
                    </a:cubicBezTo>
                    <a:cubicBezTo>
                      <a:pt x="65" y="547"/>
                      <a:pt x="65" y="547"/>
                      <a:pt x="65" y="547"/>
                    </a:cubicBezTo>
                    <a:cubicBezTo>
                      <a:pt x="65" y="547"/>
                      <a:pt x="65" y="547"/>
                      <a:pt x="65" y="547"/>
                    </a:cubicBezTo>
                    <a:cubicBezTo>
                      <a:pt x="65" y="547"/>
                      <a:pt x="65" y="547"/>
                      <a:pt x="65" y="547"/>
                    </a:cubicBezTo>
                    <a:cubicBezTo>
                      <a:pt x="65" y="547"/>
                      <a:pt x="65" y="547"/>
                      <a:pt x="65" y="547"/>
                    </a:cubicBezTo>
                    <a:cubicBezTo>
                      <a:pt x="65" y="547"/>
                      <a:pt x="65" y="547"/>
                      <a:pt x="65" y="547"/>
                    </a:cubicBezTo>
                    <a:cubicBezTo>
                      <a:pt x="65" y="547"/>
                      <a:pt x="65" y="547"/>
                      <a:pt x="65" y="547"/>
                    </a:cubicBezTo>
                    <a:cubicBezTo>
                      <a:pt x="65" y="547"/>
                      <a:pt x="65" y="547"/>
                      <a:pt x="65" y="547"/>
                    </a:cubicBezTo>
                    <a:cubicBezTo>
                      <a:pt x="65" y="548"/>
                      <a:pt x="65" y="548"/>
                      <a:pt x="65" y="548"/>
                    </a:cubicBezTo>
                    <a:cubicBezTo>
                      <a:pt x="66" y="548"/>
                      <a:pt x="66" y="548"/>
                      <a:pt x="66" y="548"/>
                    </a:cubicBezTo>
                    <a:cubicBezTo>
                      <a:pt x="66" y="548"/>
                      <a:pt x="66" y="548"/>
                      <a:pt x="66" y="548"/>
                    </a:cubicBezTo>
                    <a:cubicBezTo>
                      <a:pt x="66" y="548"/>
                      <a:pt x="66" y="548"/>
                      <a:pt x="66" y="548"/>
                    </a:cubicBezTo>
                    <a:cubicBezTo>
                      <a:pt x="66" y="548"/>
                      <a:pt x="66" y="548"/>
                      <a:pt x="66" y="548"/>
                    </a:cubicBezTo>
                    <a:cubicBezTo>
                      <a:pt x="153" y="564"/>
                      <a:pt x="153" y="564"/>
                      <a:pt x="153" y="564"/>
                    </a:cubicBezTo>
                    <a:cubicBezTo>
                      <a:pt x="153" y="564"/>
                      <a:pt x="153" y="564"/>
                      <a:pt x="153" y="564"/>
                    </a:cubicBezTo>
                    <a:cubicBezTo>
                      <a:pt x="153" y="564"/>
                      <a:pt x="153" y="564"/>
                      <a:pt x="153" y="564"/>
                    </a:cubicBezTo>
                    <a:cubicBezTo>
                      <a:pt x="153" y="564"/>
                      <a:pt x="153" y="564"/>
                      <a:pt x="153" y="564"/>
                    </a:cubicBezTo>
                    <a:cubicBezTo>
                      <a:pt x="245" y="558"/>
                      <a:pt x="245" y="558"/>
                      <a:pt x="245" y="558"/>
                    </a:cubicBezTo>
                    <a:cubicBezTo>
                      <a:pt x="245" y="558"/>
                      <a:pt x="245" y="558"/>
                      <a:pt x="245" y="558"/>
                    </a:cubicBezTo>
                    <a:cubicBezTo>
                      <a:pt x="245" y="558"/>
                      <a:pt x="245" y="558"/>
                      <a:pt x="245" y="558"/>
                    </a:cubicBezTo>
                    <a:cubicBezTo>
                      <a:pt x="245" y="558"/>
                      <a:pt x="245" y="558"/>
                      <a:pt x="245" y="558"/>
                    </a:cubicBezTo>
                    <a:cubicBezTo>
                      <a:pt x="283" y="539"/>
                      <a:pt x="283" y="539"/>
                      <a:pt x="283" y="539"/>
                    </a:cubicBezTo>
                    <a:cubicBezTo>
                      <a:pt x="284" y="539"/>
                      <a:pt x="284" y="539"/>
                      <a:pt x="284" y="539"/>
                    </a:cubicBezTo>
                    <a:cubicBezTo>
                      <a:pt x="284" y="539"/>
                      <a:pt x="284" y="539"/>
                      <a:pt x="284" y="539"/>
                    </a:cubicBezTo>
                    <a:cubicBezTo>
                      <a:pt x="284" y="539"/>
                      <a:pt x="284" y="539"/>
                      <a:pt x="284" y="539"/>
                    </a:cubicBezTo>
                    <a:cubicBezTo>
                      <a:pt x="284" y="539"/>
                      <a:pt x="284" y="539"/>
                      <a:pt x="284" y="539"/>
                    </a:cubicBezTo>
                    <a:cubicBezTo>
                      <a:pt x="284" y="539"/>
                      <a:pt x="284" y="539"/>
                      <a:pt x="284" y="539"/>
                    </a:cubicBezTo>
                    <a:cubicBezTo>
                      <a:pt x="284" y="539"/>
                      <a:pt x="284" y="539"/>
                      <a:pt x="284" y="539"/>
                    </a:cubicBezTo>
                    <a:cubicBezTo>
                      <a:pt x="284" y="539"/>
                      <a:pt x="284" y="539"/>
                      <a:pt x="284" y="539"/>
                    </a:cubicBezTo>
                    <a:cubicBezTo>
                      <a:pt x="301" y="449"/>
                      <a:pt x="301" y="449"/>
                      <a:pt x="301" y="449"/>
                    </a:cubicBezTo>
                    <a:cubicBezTo>
                      <a:pt x="301" y="449"/>
                      <a:pt x="301" y="449"/>
                      <a:pt x="301" y="449"/>
                    </a:cubicBezTo>
                    <a:cubicBezTo>
                      <a:pt x="301" y="449"/>
                      <a:pt x="301" y="449"/>
                      <a:pt x="301" y="449"/>
                    </a:cubicBezTo>
                    <a:cubicBezTo>
                      <a:pt x="301" y="449"/>
                      <a:pt x="301" y="449"/>
                      <a:pt x="301"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3" name="Freeform 10"/>
              <p:cNvSpPr>
                <a:spLocks/>
              </p:cNvSpPr>
              <p:nvPr/>
            </p:nvSpPr>
            <p:spPr bwMode="auto">
              <a:xfrm>
                <a:off x="454025" y="514350"/>
                <a:ext cx="2941638" cy="5518150"/>
              </a:xfrm>
              <a:custGeom>
                <a:avLst/>
                <a:gdLst>
                  <a:gd name="T0" fmla="*/ 294 w 301"/>
                  <a:gd name="T1" fmla="*/ 180 h 564"/>
                  <a:gd name="T2" fmla="*/ 294 w 301"/>
                  <a:gd name="T3" fmla="*/ 180 h 564"/>
                  <a:gd name="T4" fmla="*/ 294 w 301"/>
                  <a:gd name="T5" fmla="*/ 180 h 564"/>
                  <a:gd name="T6" fmla="*/ 294 w 301"/>
                  <a:gd name="T7" fmla="*/ 180 h 564"/>
                  <a:gd name="T8" fmla="*/ 280 w 301"/>
                  <a:gd name="T9" fmla="*/ 112 h 564"/>
                  <a:gd name="T10" fmla="*/ 268 w 301"/>
                  <a:gd name="T11" fmla="*/ 44 h 564"/>
                  <a:gd name="T12" fmla="*/ 244 w 301"/>
                  <a:gd name="T13" fmla="*/ 9 h 564"/>
                  <a:gd name="T14" fmla="*/ 244 w 301"/>
                  <a:gd name="T15" fmla="*/ 9 h 564"/>
                  <a:gd name="T16" fmla="*/ 244 w 301"/>
                  <a:gd name="T17" fmla="*/ 9 h 564"/>
                  <a:gd name="T18" fmla="*/ 244 w 301"/>
                  <a:gd name="T19" fmla="*/ 9 h 564"/>
                  <a:gd name="T20" fmla="*/ 220 w 301"/>
                  <a:gd name="T21" fmla="*/ 0 h 564"/>
                  <a:gd name="T22" fmla="*/ 220 w 301"/>
                  <a:gd name="T23" fmla="*/ 0 h 564"/>
                  <a:gd name="T24" fmla="*/ 199 w 301"/>
                  <a:gd name="T25" fmla="*/ 6 h 564"/>
                  <a:gd name="T26" fmla="*/ 199 w 301"/>
                  <a:gd name="T27" fmla="*/ 6 h 564"/>
                  <a:gd name="T28" fmla="*/ 166 w 301"/>
                  <a:gd name="T29" fmla="*/ 27 h 564"/>
                  <a:gd name="T30" fmla="*/ 166 w 301"/>
                  <a:gd name="T31" fmla="*/ 27 h 564"/>
                  <a:gd name="T32" fmla="*/ 166 w 301"/>
                  <a:gd name="T33" fmla="*/ 27 h 564"/>
                  <a:gd name="T34" fmla="*/ 141 w 301"/>
                  <a:gd name="T35" fmla="*/ 56 h 564"/>
                  <a:gd name="T36" fmla="*/ 96 w 301"/>
                  <a:gd name="T37" fmla="*/ 111 h 564"/>
                  <a:gd name="T38" fmla="*/ 96 w 301"/>
                  <a:gd name="T39" fmla="*/ 111 h 564"/>
                  <a:gd name="T40" fmla="*/ 96 w 301"/>
                  <a:gd name="T41" fmla="*/ 111 h 564"/>
                  <a:gd name="T42" fmla="*/ 62 w 301"/>
                  <a:gd name="T43" fmla="*/ 180 h 564"/>
                  <a:gd name="T44" fmla="*/ 22 w 301"/>
                  <a:gd name="T45" fmla="*/ 296 h 564"/>
                  <a:gd name="T46" fmla="*/ 22 w 301"/>
                  <a:gd name="T47" fmla="*/ 296 h 564"/>
                  <a:gd name="T48" fmla="*/ 22 w 301"/>
                  <a:gd name="T49" fmla="*/ 296 h 564"/>
                  <a:gd name="T50" fmla="*/ 11 w 301"/>
                  <a:gd name="T51" fmla="*/ 344 h 564"/>
                  <a:gd name="T52" fmla="*/ 0 w 301"/>
                  <a:gd name="T53" fmla="*/ 449 h 564"/>
                  <a:gd name="T54" fmla="*/ 0 w 301"/>
                  <a:gd name="T55" fmla="*/ 449 h 564"/>
                  <a:gd name="T56" fmla="*/ 0 w 301"/>
                  <a:gd name="T57" fmla="*/ 449 h 564"/>
                  <a:gd name="T58" fmla="*/ 17 w 301"/>
                  <a:gd name="T59" fmla="*/ 539 h 564"/>
                  <a:gd name="T60" fmla="*/ 18 w 301"/>
                  <a:gd name="T61" fmla="*/ 539 h 564"/>
                  <a:gd name="T62" fmla="*/ 18 w 301"/>
                  <a:gd name="T63" fmla="*/ 539 h 564"/>
                  <a:gd name="T64" fmla="*/ 18 w 301"/>
                  <a:gd name="T65" fmla="*/ 539 h 564"/>
                  <a:gd name="T66" fmla="*/ 56 w 301"/>
                  <a:gd name="T67" fmla="*/ 558 h 564"/>
                  <a:gd name="T68" fmla="*/ 56 w 301"/>
                  <a:gd name="T69" fmla="*/ 558 h 564"/>
                  <a:gd name="T70" fmla="*/ 56 w 301"/>
                  <a:gd name="T71" fmla="*/ 558 h 564"/>
                  <a:gd name="T72" fmla="*/ 56 w 301"/>
                  <a:gd name="T73" fmla="*/ 558 h 564"/>
                  <a:gd name="T74" fmla="*/ 148 w 301"/>
                  <a:gd name="T75" fmla="*/ 564 h 564"/>
                  <a:gd name="T76" fmla="*/ 148 w 301"/>
                  <a:gd name="T77" fmla="*/ 564 h 564"/>
                  <a:gd name="T78" fmla="*/ 235 w 301"/>
                  <a:gd name="T79" fmla="*/ 548 h 564"/>
                  <a:gd name="T80" fmla="*/ 235 w 301"/>
                  <a:gd name="T81" fmla="*/ 548 h 564"/>
                  <a:gd name="T82" fmla="*/ 236 w 301"/>
                  <a:gd name="T83" fmla="*/ 548 h 564"/>
                  <a:gd name="T84" fmla="*/ 236 w 301"/>
                  <a:gd name="T85" fmla="*/ 547 h 564"/>
                  <a:gd name="T86" fmla="*/ 236 w 301"/>
                  <a:gd name="T87" fmla="*/ 547 h 564"/>
                  <a:gd name="T88" fmla="*/ 236 w 301"/>
                  <a:gd name="T89" fmla="*/ 547 h 564"/>
                  <a:gd name="T90" fmla="*/ 279 w 301"/>
                  <a:gd name="T91" fmla="*/ 495 h 564"/>
                  <a:gd name="T92" fmla="*/ 279 w 301"/>
                  <a:gd name="T93" fmla="*/ 495 h 564"/>
                  <a:gd name="T94" fmla="*/ 279 w 301"/>
                  <a:gd name="T95" fmla="*/ 495 h 564"/>
                  <a:gd name="T96" fmla="*/ 279 w 301"/>
                  <a:gd name="T97" fmla="*/ 495 h 564"/>
                  <a:gd name="T98" fmla="*/ 279 w 301"/>
                  <a:gd name="T99" fmla="*/ 495 h 564"/>
                  <a:gd name="T100" fmla="*/ 301 w 301"/>
                  <a:gd name="T101" fmla="*/ 350 h 564"/>
                  <a:gd name="T102" fmla="*/ 294 w 301"/>
                  <a:gd name="T103" fmla="*/ 27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 h="564">
                    <a:moveTo>
                      <a:pt x="294" y="180"/>
                    </a:moveTo>
                    <a:cubicBezTo>
                      <a:pt x="294" y="180"/>
                      <a:pt x="294" y="180"/>
                      <a:pt x="294" y="180"/>
                    </a:cubicBezTo>
                    <a:cubicBezTo>
                      <a:pt x="294" y="180"/>
                      <a:pt x="294" y="180"/>
                      <a:pt x="294" y="180"/>
                    </a:cubicBezTo>
                    <a:cubicBezTo>
                      <a:pt x="294" y="180"/>
                      <a:pt x="294" y="180"/>
                      <a:pt x="294" y="180"/>
                    </a:cubicBezTo>
                    <a:cubicBezTo>
                      <a:pt x="294" y="180"/>
                      <a:pt x="294" y="180"/>
                      <a:pt x="294" y="180"/>
                    </a:cubicBezTo>
                    <a:cubicBezTo>
                      <a:pt x="294" y="180"/>
                      <a:pt x="294" y="180"/>
                      <a:pt x="294" y="180"/>
                    </a:cubicBezTo>
                    <a:cubicBezTo>
                      <a:pt x="294" y="180"/>
                      <a:pt x="294" y="180"/>
                      <a:pt x="294" y="180"/>
                    </a:cubicBezTo>
                    <a:cubicBezTo>
                      <a:pt x="294" y="180"/>
                      <a:pt x="294" y="180"/>
                      <a:pt x="294" y="180"/>
                    </a:cubicBezTo>
                    <a:cubicBezTo>
                      <a:pt x="294" y="180"/>
                      <a:pt x="294" y="180"/>
                      <a:pt x="294" y="180"/>
                    </a:cubicBezTo>
                    <a:cubicBezTo>
                      <a:pt x="280" y="112"/>
                      <a:pt x="280" y="112"/>
                      <a:pt x="280" y="112"/>
                    </a:cubicBezTo>
                    <a:cubicBezTo>
                      <a:pt x="268" y="44"/>
                      <a:pt x="268" y="44"/>
                      <a:pt x="268" y="44"/>
                    </a:cubicBezTo>
                    <a:cubicBezTo>
                      <a:pt x="268" y="44"/>
                      <a:pt x="268" y="44"/>
                      <a:pt x="268" y="44"/>
                    </a:cubicBezTo>
                    <a:cubicBezTo>
                      <a:pt x="268" y="44"/>
                      <a:pt x="268" y="44"/>
                      <a:pt x="268" y="44"/>
                    </a:cubicBezTo>
                    <a:cubicBezTo>
                      <a:pt x="244" y="9"/>
                      <a:pt x="244" y="9"/>
                      <a:pt x="244" y="9"/>
                    </a:cubicBezTo>
                    <a:cubicBezTo>
                      <a:pt x="244" y="9"/>
                      <a:pt x="244" y="9"/>
                      <a:pt x="244" y="9"/>
                    </a:cubicBezTo>
                    <a:cubicBezTo>
                      <a:pt x="244" y="9"/>
                      <a:pt x="244" y="9"/>
                      <a:pt x="244" y="9"/>
                    </a:cubicBezTo>
                    <a:cubicBezTo>
                      <a:pt x="244" y="9"/>
                      <a:pt x="244" y="9"/>
                      <a:pt x="244" y="9"/>
                    </a:cubicBezTo>
                    <a:cubicBezTo>
                      <a:pt x="244" y="9"/>
                      <a:pt x="244" y="9"/>
                      <a:pt x="244" y="9"/>
                    </a:cubicBezTo>
                    <a:cubicBezTo>
                      <a:pt x="244" y="9"/>
                      <a:pt x="244" y="9"/>
                      <a:pt x="244" y="9"/>
                    </a:cubicBezTo>
                    <a:cubicBezTo>
                      <a:pt x="244" y="9"/>
                      <a:pt x="244" y="9"/>
                      <a:pt x="244" y="9"/>
                    </a:cubicBezTo>
                    <a:cubicBezTo>
                      <a:pt x="220" y="0"/>
                      <a:pt x="220" y="0"/>
                      <a:pt x="220" y="0"/>
                    </a:cubicBezTo>
                    <a:cubicBezTo>
                      <a:pt x="220" y="0"/>
                      <a:pt x="220" y="0"/>
                      <a:pt x="220" y="0"/>
                    </a:cubicBezTo>
                    <a:cubicBezTo>
                      <a:pt x="220" y="0"/>
                      <a:pt x="220" y="0"/>
                      <a:pt x="220" y="0"/>
                    </a:cubicBezTo>
                    <a:cubicBezTo>
                      <a:pt x="220" y="0"/>
                      <a:pt x="220" y="0"/>
                      <a:pt x="220" y="0"/>
                    </a:cubicBezTo>
                    <a:cubicBezTo>
                      <a:pt x="220" y="0"/>
                      <a:pt x="220" y="0"/>
                      <a:pt x="220" y="0"/>
                    </a:cubicBezTo>
                    <a:cubicBezTo>
                      <a:pt x="199" y="6"/>
                      <a:pt x="199" y="6"/>
                      <a:pt x="199" y="6"/>
                    </a:cubicBezTo>
                    <a:cubicBezTo>
                      <a:pt x="199" y="6"/>
                      <a:pt x="199" y="6"/>
                      <a:pt x="199" y="6"/>
                    </a:cubicBezTo>
                    <a:cubicBezTo>
                      <a:pt x="199" y="6"/>
                      <a:pt x="199" y="6"/>
                      <a:pt x="199" y="6"/>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41" y="56"/>
                      <a:pt x="141" y="56"/>
                      <a:pt x="141" y="56"/>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62" y="180"/>
                      <a:pt x="62" y="180"/>
                      <a:pt x="62" y="180"/>
                    </a:cubicBezTo>
                    <a:cubicBezTo>
                      <a:pt x="62" y="180"/>
                      <a:pt x="62" y="180"/>
                      <a:pt x="62" y="180"/>
                    </a:cubicBezTo>
                    <a:cubicBezTo>
                      <a:pt x="42" y="260"/>
                      <a:pt x="42" y="260"/>
                      <a:pt x="42" y="260"/>
                    </a:cubicBezTo>
                    <a:cubicBezTo>
                      <a:pt x="22" y="296"/>
                      <a:pt x="22" y="296"/>
                      <a:pt x="22" y="296"/>
                    </a:cubicBezTo>
                    <a:cubicBezTo>
                      <a:pt x="22" y="296"/>
                      <a:pt x="22" y="296"/>
                      <a:pt x="22" y="296"/>
                    </a:cubicBezTo>
                    <a:cubicBezTo>
                      <a:pt x="22" y="296"/>
                      <a:pt x="22" y="296"/>
                      <a:pt x="22" y="296"/>
                    </a:cubicBezTo>
                    <a:cubicBezTo>
                      <a:pt x="22" y="296"/>
                      <a:pt x="22" y="296"/>
                      <a:pt x="22" y="296"/>
                    </a:cubicBezTo>
                    <a:cubicBezTo>
                      <a:pt x="22" y="296"/>
                      <a:pt x="22" y="296"/>
                      <a:pt x="22" y="296"/>
                    </a:cubicBezTo>
                    <a:cubicBezTo>
                      <a:pt x="11" y="344"/>
                      <a:pt x="11" y="344"/>
                      <a:pt x="11" y="344"/>
                    </a:cubicBezTo>
                    <a:cubicBezTo>
                      <a:pt x="11" y="344"/>
                      <a:pt x="11" y="344"/>
                      <a:pt x="11" y="344"/>
                    </a:cubicBezTo>
                    <a:cubicBezTo>
                      <a:pt x="0" y="449"/>
                      <a:pt x="0" y="449"/>
                      <a:pt x="0" y="449"/>
                    </a:cubicBezTo>
                    <a:cubicBezTo>
                      <a:pt x="0" y="449"/>
                      <a:pt x="0" y="449"/>
                      <a:pt x="0" y="449"/>
                    </a:cubicBezTo>
                    <a:cubicBezTo>
                      <a:pt x="0" y="449"/>
                      <a:pt x="0" y="449"/>
                      <a:pt x="0" y="449"/>
                    </a:cubicBezTo>
                    <a:cubicBezTo>
                      <a:pt x="0" y="449"/>
                      <a:pt x="0" y="449"/>
                      <a:pt x="0" y="449"/>
                    </a:cubicBezTo>
                    <a:cubicBezTo>
                      <a:pt x="0" y="449"/>
                      <a:pt x="0" y="449"/>
                      <a:pt x="0" y="449"/>
                    </a:cubicBezTo>
                    <a:cubicBezTo>
                      <a:pt x="0" y="449"/>
                      <a:pt x="0" y="449"/>
                      <a:pt x="0" y="449"/>
                    </a:cubicBezTo>
                    <a:cubicBezTo>
                      <a:pt x="17" y="539"/>
                      <a:pt x="17" y="539"/>
                      <a:pt x="17" y="539"/>
                    </a:cubicBezTo>
                    <a:cubicBezTo>
                      <a:pt x="17" y="539"/>
                      <a:pt x="17" y="539"/>
                      <a:pt x="17" y="539"/>
                    </a:cubicBezTo>
                    <a:cubicBezTo>
                      <a:pt x="17" y="539"/>
                      <a:pt x="17" y="539"/>
                      <a:pt x="17" y="539"/>
                    </a:cubicBezTo>
                    <a:cubicBezTo>
                      <a:pt x="18" y="539"/>
                      <a:pt x="18" y="539"/>
                      <a:pt x="18" y="539"/>
                    </a:cubicBezTo>
                    <a:cubicBezTo>
                      <a:pt x="18" y="539"/>
                      <a:pt x="18" y="539"/>
                      <a:pt x="18" y="539"/>
                    </a:cubicBezTo>
                    <a:cubicBezTo>
                      <a:pt x="18" y="539"/>
                      <a:pt x="18" y="539"/>
                      <a:pt x="18" y="539"/>
                    </a:cubicBezTo>
                    <a:cubicBezTo>
                      <a:pt x="18" y="539"/>
                      <a:pt x="18" y="539"/>
                      <a:pt x="18" y="539"/>
                    </a:cubicBezTo>
                    <a:cubicBezTo>
                      <a:pt x="18" y="539"/>
                      <a:pt x="18" y="539"/>
                      <a:pt x="18" y="539"/>
                    </a:cubicBezTo>
                    <a:cubicBezTo>
                      <a:pt x="18" y="539"/>
                      <a:pt x="18" y="539"/>
                      <a:pt x="18" y="539"/>
                    </a:cubicBezTo>
                    <a:cubicBezTo>
                      <a:pt x="56" y="558"/>
                      <a:pt x="56" y="558"/>
                      <a:pt x="56" y="558"/>
                    </a:cubicBezTo>
                    <a:cubicBezTo>
                      <a:pt x="56" y="558"/>
                      <a:pt x="56" y="558"/>
                      <a:pt x="56" y="558"/>
                    </a:cubicBezTo>
                    <a:cubicBezTo>
                      <a:pt x="56" y="558"/>
                      <a:pt x="56" y="558"/>
                      <a:pt x="56" y="558"/>
                    </a:cubicBezTo>
                    <a:cubicBezTo>
                      <a:pt x="56" y="558"/>
                      <a:pt x="56" y="558"/>
                      <a:pt x="56" y="558"/>
                    </a:cubicBezTo>
                    <a:cubicBezTo>
                      <a:pt x="56" y="558"/>
                      <a:pt x="56" y="558"/>
                      <a:pt x="56" y="558"/>
                    </a:cubicBezTo>
                    <a:cubicBezTo>
                      <a:pt x="56" y="558"/>
                      <a:pt x="56" y="558"/>
                      <a:pt x="56" y="558"/>
                    </a:cubicBezTo>
                    <a:cubicBezTo>
                      <a:pt x="56" y="558"/>
                      <a:pt x="56" y="558"/>
                      <a:pt x="56" y="558"/>
                    </a:cubicBezTo>
                    <a:cubicBezTo>
                      <a:pt x="148" y="564"/>
                      <a:pt x="148" y="564"/>
                      <a:pt x="148" y="564"/>
                    </a:cubicBezTo>
                    <a:cubicBezTo>
                      <a:pt x="148" y="564"/>
                      <a:pt x="148" y="564"/>
                      <a:pt x="148" y="564"/>
                    </a:cubicBezTo>
                    <a:cubicBezTo>
                      <a:pt x="148" y="564"/>
                      <a:pt x="148" y="564"/>
                      <a:pt x="148" y="564"/>
                    </a:cubicBezTo>
                    <a:cubicBezTo>
                      <a:pt x="148" y="564"/>
                      <a:pt x="148" y="564"/>
                      <a:pt x="148" y="564"/>
                    </a:cubicBezTo>
                    <a:cubicBezTo>
                      <a:pt x="148" y="564"/>
                      <a:pt x="148" y="564"/>
                      <a:pt x="148" y="564"/>
                    </a:cubicBezTo>
                    <a:cubicBezTo>
                      <a:pt x="235" y="548"/>
                      <a:pt x="235" y="548"/>
                      <a:pt x="235" y="548"/>
                    </a:cubicBezTo>
                    <a:cubicBezTo>
                      <a:pt x="235" y="548"/>
                      <a:pt x="235" y="548"/>
                      <a:pt x="235" y="548"/>
                    </a:cubicBezTo>
                    <a:cubicBezTo>
                      <a:pt x="235" y="548"/>
                      <a:pt x="235" y="548"/>
                      <a:pt x="235" y="548"/>
                    </a:cubicBezTo>
                    <a:cubicBezTo>
                      <a:pt x="236" y="548"/>
                      <a:pt x="236" y="548"/>
                      <a:pt x="236" y="548"/>
                    </a:cubicBezTo>
                    <a:cubicBezTo>
                      <a:pt x="236" y="548"/>
                      <a:pt x="236" y="548"/>
                      <a:pt x="236" y="548"/>
                    </a:cubicBezTo>
                    <a:cubicBezTo>
                      <a:pt x="236" y="547"/>
                      <a:pt x="236" y="547"/>
                      <a:pt x="236" y="547"/>
                    </a:cubicBezTo>
                    <a:cubicBezTo>
                      <a:pt x="236" y="547"/>
                      <a:pt x="236" y="547"/>
                      <a:pt x="236" y="547"/>
                    </a:cubicBezTo>
                    <a:cubicBezTo>
                      <a:pt x="236" y="547"/>
                      <a:pt x="236" y="547"/>
                      <a:pt x="236" y="547"/>
                    </a:cubicBezTo>
                    <a:cubicBezTo>
                      <a:pt x="236" y="547"/>
                      <a:pt x="236" y="547"/>
                      <a:pt x="236" y="547"/>
                    </a:cubicBezTo>
                    <a:cubicBezTo>
                      <a:pt x="236" y="547"/>
                      <a:pt x="236" y="547"/>
                      <a:pt x="236" y="547"/>
                    </a:cubicBezTo>
                    <a:cubicBezTo>
                      <a:pt x="236" y="547"/>
                      <a:pt x="236" y="547"/>
                      <a:pt x="236" y="547"/>
                    </a:cubicBezTo>
                    <a:cubicBezTo>
                      <a:pt x="236" y="547"/>
                      <a:pt x="236" y="547"/>
                      <a:pt x="236" y="547"/>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91" y="418"/>
                      <a:pt x="291" y="418"/>
                      <a:pt x="291" y="418"/>
                    </a:cubicBezTo>
                    <a:cubicBezTo>
                      <a:pt x="301" y="350"/>
                      <a:pt x="301" y="350"/>
                      <a:pt x="301" y="350"/>
                    </a:cubicBezTo>
                    <a:cubicBezTo>
                      <a:pt x="301" y="350"/>
                      <a:pt x="301" y="350"/>
                      <a:pt x="301" y="350"/>
                    </a:cubicBezTo>
                    <a:cubicBezTo>
                      <a:pt x="294" y="277"/>
                      <a:pt x="294" y="277"/>
                      <a:pt x="294" y="277"/>
                    </a:cubicBezTo>
                    <a:lnTo>
                      <a:pt x="294"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46" name="Group 45"/>
          <p:cNvGrpSpPr>
            <a:grpSpLocks noChangeAspect="1"/>
          </p:cNvGrpSpPr>
          <p:nvPr/>
        </p:nvGrpSpPr>
        <p:grpSpPr>
          <a:xfrm>
            <a:off x="2844036" y="1646710"/>
            <a:ext cx="250993" cy="601752"/>
            <a:chOff x="1260070" y="2161709"/>
            <a:chExt cx="878356" cy="2105847"/>
          </a:xfrm>
          <a:solidFill>
            <a:srgbClr val="002060"/>
          </a:solidFill>
        </p:grpSpPr>
        <p:sp>
          <p:nvSpPr>
            <p:cNvPr id="47" name="Freeform 5"/>
            <p:cNvSpPr>
              <a:spLocks noEditPoints="1"/>
            </p:cNvSpPr>
            <p:nvPr/>
          </p:nvSpPr>
          <p:spPr bwMode="auto">
            <a:xfrm>
              <a:off x="1260070" y="2161709"/>
              <a:ext cx="878356" cy="2105847"/>
            </a:xfrm>
            <a:custGeom>
              <a:avLst/>
              <a:gdLst>
                <a:gd name="T0" fmla="*/ 85 w 303"/>
                <a:gd name="T1" fmla="*/ 66 h 726"/>
                <a:gd name="T2" fmla="*/ 152 w 303"/>
                <a:gd name="T3" fmla="*/ 0 h 726"/>
                <a:gd name="T4" fmla="*/ 218 w 303"/>
                <a:gd name="T5" fmla="*/ 66 h 726"/>
                <a:gd name="T6" fmla="*/ 152 w 303"/>
                <a:gd name="T7" fmla="*/ 133 h 726"/>
                <a:gd name="T8" fmla="*/ 85 w 303"/>
                <a:gd name="T9" fmla="*/ 66 h 726"/>
                <a:gd name="T10" fmla="*/ 266 w 303"/>
                <a:gd name="T11" fmla="*/ 432 h 726"/>
                <a:gd name="T12" fmla="*/ 266 w 303"/>
                <a:gd name="T13" fmla="*/ 466 h 726"/>
                <a:gd name="T14" fmla="*/ 249 w 303"/>
                <a:gd name="T15" fmla="*/ 503 h 726"/>
                <a:gd name="T16" fmla="*/ 263 w 303"/>
                <a:gd name="T17" fmla="*/ 566 h 726"/>
                <a:gd name="T18" fmla="*/ 265 w 303"/>
                <a:gd name="T19" fmla="*/ 577 h 726"/>
                <a:gd name="T20" fmla="*/ 233 w 303"/>
                <a:gd name="T21" fmla="*/ 577 h 726"/>
                <a:gd name="T22" fmla="*/ 210 w 303"/>
                <a:gd name="T23" fmla="*/ 726 h 726"/>
                <a:gd name="T24" fmla="*/ 203 w 303"/>
                <a:gd name="T25" fmla="*/ 726 h 726"/>
                <a:gd name="T26" fmla="*/ 203 w 303"/>
                <a:gd name="T27" fmla="*/ 726 h 726"/>
                <a:gd name="T28" fmla="*/ 100 w 303"/>
                <a:gd name="T29" fmla="*/ 726 h 726"/>
                <a:gd name="T30" fmla="*/ 100 w 303"/>
                <a:gd name="T31" fmla="*/ 726 h 726"/>
                <a:gd name="T32" fmla="*/ 94 w 303"/>
                <a:gd name="T33" fmla="*/ 726 h 726"/>
                <a:gd name="T34" fmla="*/ 71 w 303"/>
                <a:gd name="T35" fmla="*/ 577 h 726"/>
                <a:gd name="T36" fmla="*/ 38 w 303"/>
                <a:gd name="T37" fmla="*/ 577 h 726"/>
                <a:gd name="T38" fmla="*/ 40 w 303"/>
                <a:gd name="T39" fmla="*/ 566 h 726"/>
                <a:gd name="T40" fmla="*/ 55 w 303"/>
                <a:gd name="T41" fmla="*/ 503 h 726"/>
                <a:gd name="T42" fmla="*/ 37 w 303"/>
                <a:gd name="T43" fmla="*/ 466 h 726"/>
                <a:gd name="T44" fmla="*/ 37 w 303"/>
                <a:gd name="T45" fmla="*/ 432 h 726"/>
                <a:gd name="T46" fmla="*/ 75 w 303"/>
                <a:gd name="T47" fmla="*/ 156 h 726"/>
                <a:gd name="T48" fmla="*/ 76 w 303"/>
                <a:gd name="T49" fmla="*/ 156 h 726"/>
                <a:gd name="T50" fmla="*/ 113 w 303"/>
                <a:gd name="T51" fmla="*/ 147 h 726"/>
                <a:gd name="T52" fmla="*/ 190 w 303"/>
                <a:gd name="T53" fmla="*/ 147 h 726"/>
                <a:gd name="T54" fmla="*/ 228 w 303"/>
                <a:gd name="T55" fmla="*/ 156 h 726"/>
                <a:gd name="T56" fmla="*/ 228 w 303"/>
                <a:gd name="T57" fmla="*/ 156 h 726"/>
                <a:gd name="T58" fmla="*/ 266 w 303"/>
                <a:gd name="T59" fmla="*/ 432 h 726"/>
                <a:gd name="T60" fmla="*/ 91 w 303"/>
                <a:gd name="T61" fmla="*/ 348 h 726"/>
                <a:gd name="T62" fmla="*/ 68 w 303"/>
                <a:gd name="T63" fmla="*/ 276 h 726"/>
                <a:gd name="T64" fmla="*/ 83 w 303"/>
                <a:gd name="T65" fmla="*/ 383 h 726"/>
                <a:gd name="T66" fmla="*/ 91 w 303"/>
                <a:gd name="T67" fmla="*/ 348 h 726"/>
                <a:gd name="T68" fmla="*/ 235 w 303"/>
                <a:gd name="T69" fmla="*/ 280 h 726"/>
                <a:gd name="T70" fmla="*/ 213 w 303"/>
                <a:gd name="T71" fmla="*/ 348 h 726"/>
                <a:gd name="T72" fmla="*/ 221 w 303"/>
                <a:gd name="T73" fmla="*/ 380 h 726"/>
                <a:gd name="T74" fmla="*/ 235 w 303"/>
                <a:gd name="T75" fmla="*/ 28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726">
                  <a:moveTo>
                    <a:pt x="85" y="66"/>
                  </a:moveTo>
                  <a:cubicBezTo>
                    <a:pt x="85" y="29"/>
                    <a:pt x="115" y="0"/>
                    <a:pt x="152" y="0"/>
                  </a:cubicBezTo>
                  <a:cubicBezTo>
                    <a:pt x="188" y="0"/>
                    <a:pt x="218" y="29"/>
                    <a:pt x="218" y="66"/>
                  </a:cubicBezTo>
                  <a:cubicBezTo>
                    <a:pt x="218" y="103"/>
                    <a:pt x="188" y="133"/>
                    <a:pt x="152" y="133"/>
                  </a:cubicBezTo>
                  <a:cubicBezTo>
                    <a:pt x="115" y="133"/>
                    <a:pt x="85" y="103"/>
                    <a:pt x="85" y="66"/>
                  </a:cubicBezTo>
                  <a:close/>
                  <a:moveTo>
                    <a:pt x="266" y="432"/>
                  </a:moveTo>
                  <a:cubicBezTo>
                    <a:pt x="266" y="466"/>
                    <a:pt x="266" y="466"/>
                    <a:pt x="266" y="466"/>
                  </a:cubicBezTo>
                  <a:cubicBezTo>
                    <a:pt x="266" y="481"/>
                    <a:pt x="259" y="494"/>
                    <a:pt x="249" y="503"/>
                  </a:cubicBezTo>
                  <a:cubicBezTo>
                    <a:pt x="263" y="566"/>
                    <a:pt x="263" y="566"/>
                    <a:pt x="263" y="566"/>
                  </a:cubicBezTo>
                  <a:cubicBezTo>
                    <a:pt x="264" y="570"/>
                    <a:pt x="265" y="573"/>
                    <a:pt x="265" y="577"/>
                  </a:cubicBezTo>
                  <a:cubicBezTo>
                    <a:pt x="233" y="577"/>
                    <a:pt x="233" y="577"/>
                    <a:pt x="233" y="577"/>
                  </a:cubicBezTo>
                  <a:cubicBezTo>
                    <a:pt x="229" y="628"/>
                    <a:pt x="220" y="681"/>
                    <a:pt x="210" y="726"/>
                  </a:cubicBezTo>
                  <a:cubicBezTo>
                    <a:pt x="203" y="726"/>
                    <a:pt x="203" y="726"/>
                    <a:pt x="203" y="726"/>
                  </a:cubicBezTo>
                  <a:cubicBezTo>
                    <a:pt x="203" y="726"/>
                    <a:pt x="203" y="726"/>
                    <a:pt x="203" y="726"/>
                  </a:cubicBezTo>
                  <a:cubicBezTo>
                    <a:pt x="100" y="726"/>
                    <a:pt x="100" y="726"/>
                    <a:pt x="100" y="726"/>
                  </a:cubicBezTo>
                  <a:cubicBezTo>
                    <a:pt x="100" y="726"/>
                    <a:pt x="100" y="726"/>
                    <a:pt x="100" y="726"/>
                  </a:cubicBezTo>
                  <a:cubicBezTo>
                    <a:pt x="94" y="726"/>
                    <a:pt x="94" y="726"/>
                    <a:pt x="94" y="726"/>
                  </a:cubicBezTo>
                  <a:cubicBezTo>
                    <a:pt x="84" y="681"/>
                    <a:pt x="74" y="628"/>
                    <a:pt x="71" y="577"/>
                  </a:cubicBezTo>
                  <a:cubicBezTo>
                    <a:pt x="38" y="577"/>
                    <a:pt x="38" y="577"/>
                    <a:pt x="38" y="577"/>
                  </a:cubicBezTo>
                  <a:cubicBezTo>
                    <a:pt x="39" y="573"/>
                    <a:pt x="39" y="569"/>
                    <a:pt x="40" y="566"/>
                  </a:cubicBezTo>
                  <a:cubicBezTo>
                    <a:pt x="55" y="503"/>
                    <a:pt x="55" y="503"/>
                    <a:pt x="55" y="503"/>
                  </a:cubicBezTo>
                  <a:cubicBezTo>
                    <a:pt x="44" y="494"/>
                    <a:pt x="37" y="481"/>
                    <a:pt x="37" y="466"/>
                  </a:cubicBezTo>
                  <a:cubicBezTo>
                    <a:pt x="37" y="432"/>
                    <a:pt x="37" y="432"/>
                    <a:pt x="37" y="432"/>
                  </a:cubicBezTo>
                  <a:cubicBezTo>
                    <a:pt x="9" y="326"/>
                    <a:pt x="0" y="203"/>
                    <a:pt x="75" y="156"/>
                  </a:cubicBezTo>
                  <a:cubicBezTo>
                    <a:pt x="76" y="156"/>
                    <a:pt x="76" y="156"/>
                    <a:pt x="76" y="156"/>
                  </a:cubicBezTo>
                  <a:cubicBezTo>
                    <a:pt x="87" y="150"/>
                    <a:pt x="99" y="147"/>
                    <a:pt x="113" y="147"/>
                  </a:cubicBezTo>
                  <a:cubicBezTo>
                    <a:pt x="190" y="147"/>
                    <a:pt x="190" y="147"/>
                    <a:pt x="190" y="147"/>
                  </a:cubicBezTo>
                  <a:cubicBezTo>
                    <a:pt x="204" y="147"/>
                    <a:pt x="217" y="150"/>
                    <a:pt x="228" y="156"/>
                  </a:cubicBezTo>
                  <a:cubicBezTo>
                    <a:pt x="228" y="156"/>
                    <a:pt x="228" y="156"/>
                    <a:pt x="228" y="156"/>
                  </a:cubicBezTo>
                  <a:cubicBezTo>
                    <a:pt x="303" y="203"/>
                    <a:pt x="295" y="326"/>
                    <a:pt x="266" y="432"/>
                  </a:cubicBezTo>
                  <a:close/>
                  <a:moveTo>
                    <a:pt x="91" y="348"/>
                  </a:moveTo>
                  <a:cubicBezTo>
                    <a:pt x="68" y="276"/>
                    <a:pt x="68" y="276"/>
                    <a:pt x="68" y="276"/>
                  </a:cubicBezTo>
                  <a:cubicBezTo>
                    <a:pt x="83" y="383"/>
                    <a:pt x="83" y="383"/>
                    <a:pt x="83" y="383"/>
                  </a:cubicBezTo>
                  <a:lnTo>
                    <a:pt x="91" y="348"/>
                  </a:lnTo>
                  <a:close/>
                  <a:moveTo>
                    <a:pt x="235" y="280"/>
                  </a:moveTo>
                  <a:cubicBezTo>
                    <a:pt x="213" y="348"/>
                    <a:pt x="213" y="348"/>
                    <a:pt x="213" y="348"/>
                  </a:cubicBezTo>
                  <a:cubicBezTo>
                    <a:pt x="221" y="380"/>
                    <a:pt x="221" y="380"/>
                    <a:pt x="221" y="380"/>
                  </a:cubicBezTo>
                  <a:lnTo>
                    <a:pt x="235" y="28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48" name="Oval 47"/>
            <p:cNvSpPr/>
            <p:nvPr/>
          </p:nvSpPr>
          <p:spPr>
            <a:xfrm>
              <a:off x="1438173" y="2985871"/>
              <a:ext cx="522150" cy="522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42" name="Freeform 89">
            <a:extLst>
              <a:ext uri="{FF2B5EF4-FFF2-40B4-BE49-F238E27FC236}">
                <a16:creationId xmlns:a16="http://schemas.microsoft.com/office/drawing/2014/main" id="{89071572-BB1C-4976-8D98-997B048A3EEA}"/>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MACITENTAN value vs ambrisentan </a:t>
            </a:r>
            <a:endParaRPr lang="en-GB" sz="800" baseline="30000" dirty="0">
              <a:solidFill>
                <a:srgbClr val="595959"/>
              </a:solidFill>
            </a:endParaRPr>
          </a:p>
        </p:txBody>
      </p:sp>
    </p:spTree>
    <p:extLst>
      <p:ext uri="{BB962C8B-B14F-4D97-AF65-F5344CB8AC3E}">
        <p14:creationId xmlns:p14="http://schemas.microsoft.com/office/powerpoint/2010/main" val="183708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261E8A2-AED1-4C18-A19E-02700264B4CC}"/>
              </a:ext>
            </a:extLst>
          </p:cNvPr>
          <p:cNvSpPr/>
          <p:nvPr/>
        </p:nvSpPr>
        <p:spPr>
          <a:xfrm>
            <a:off x="3807847" y="5473033"/>
            <a:ext cx="1980000" cy="495759"/>
          </a:xfrm>
          <a:prstGeom prst="rect">
            <a:avLst/>
          </a:prstGeom>
          <a:solidFill>
            <a:srgbClr val="7B8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MACITENTAN </a:t>
            </a:r>
            <a:br>
              <a:rPr lang="en-GB" sz="1100" b="1" dirty="0">
                <a:solidFill>
                  <a:schemeClr val="bg1"/>
                </a:solidFill>
              </a:rPr>
            </a:br>
            <a:r>
              <a:rPr lang="en-GB" sz="1100" b="1" dirty="0">
                <a:solidFill>
                  <a:schemeClr val="bg1"/>
                </a:solidFill>
              </a:rPr>
              <a:t>evidence only</a:t>
            </a:r>
          </a:p>
        </p:txBody>
      </p:sp>
      <p:sp>
        <p:nvSpPr>
          <p:cNvPr id="20" name="Rectangle 19">
            <a:extLst>
              <a:ext uri="{FF2B5EF4-FFF2-40B4-BE49-F238E27FC236}">
                <a16:creationId xmlns:a16="http://schemas.microsoft.com/office/drawing/2014/main" id="{262AA13D-0910-4132-82A1-2B5DD7C55626}"/>
              </a:ext>
            </a:extLst>
          </p:cNvPr>
          <p:cNvSpPr/>
          <p:nvPr/>
        </p:nvSpPr>
        <p:spPr>
          <a:xfrm>
            <a:off x="7847726" y="5473033"/>
            <a:ext cx="1980000" cy="495759"/>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Ambrisentan </a:t>
            </a:r>
            <a:br>
              <a:rPr lang="en-GB" sz="1100" b="1" dirty="0">
                <a:solidFill>
                  <a:schemeClr val="bg1"/>
                </a:solidFill>
              </a:rPr>
            </a:br>
            <a:r>
              <a:rPr lang="en-GB" sz="1100" b="1" dirty="0">
                <a:solidFill>
                  <a:schemeClr val="bg1"/>
                </a:solidFill>
              </a:rPr>
              <a:t>evidence only</a:t>
            </a:r>
          </a:p>
        </p:txBody>
      </p:sp>
      <p:sp>
        <p:nvSpPr>
          <p:cNvPr id="30" name="Rectangle 29">
            <a:extLst>
              <a:ext uri="{FF2B5EF4-FFF2-40B4-BE49-F238E27FC236}">
                <a16:creationId xmlns:a16="http://schemas.microsoft.com/office/drawing/2014/main" id="{3E113D2C-BACF-4CB0-BE87-29BAACBBB4BD}"/>
              </a:ext>
            </a:extLst>
          </p:cNvPr>
          <p:cNvSpPr/>
          <p:nvPr/>
        </p:nvSpPr>
        <p:spPr>
          <a:xfrm>
            <a:off x="5827786" y="5473033"/>
            <a:ext cx="1980000" cy="495759"/>
          </a:xfrm>
          <a:prstGeom prst="rect">
            <a:avLst/>
          </a:prstGeom>
          <a:pattFill prst="horzBrick">
            <a:fgClr>
              <a:srgbClr val="969FCD"/>
            </a:fgClr>
            <a:bgClr>
              <a:srgbClr val="FF33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MACITENTAN</a:t>
            </a:r>
            <a:br>
              <a:rPr lang="en-GB" sz="1100" b="1" dirty="0">
                <a:solidFill>
                  <a:schemeClr val="bg1"/>
                </a:solidFill>
              </a:rPr>
            </a:br>
            <a:r>
              <a:rPr lang="en-GB" sz="1100" b="1" dirty="0">
                <a:solidFill>
                  <a:schemeClr val="bg1"/>
                </a:solidFill>
              </a:rPr>
              <a:t>and ambrisentan evidence</a:t>
            </a:r>
          </a:p>
        </p:txBody>
      </p:sp>
      <p:sp>
        <p:nvSpPr>
          <p:cNvPr id="4" name="Title 3"/>
          <p:cNvSpPr>
            <a:spLocks noGrp="1"/>
          </p:cNvSpPr>
          <p:nvPr>
            <p:ph type="title"/>
          </p:nvPr>
        </p:nvSpPr>
        <p:spPr>
          <a:xfrm>
            <a:off x="478367" y="452967"/>
            <a:ext cx="10552955" cy="480000"/>
          </a:xfrm>
        </p:spPr>
        <p:txBody>
          <a:bodyPr/>
          <a:lstStyle/>
          <a:p>
            <a:r>
              <a:rPr lang="en-GB" dirty="0"/>
              <a:t>MACITENTAN demonstrates favourable effects across different treatment strategies for long-term outcomes vs ambrisentan</a:t>
            </a:r>
            <a:r>
              <a:rPr lang="en-GB" baseline="30000" dirty="0"/>
              <a:t>1-8</a:t>
            </a:r>
          </a:p>
        </p:txBody>
      </p:sp>
      <p:graphicFrame>
        <p:nvGraphicFramePr>
          <p:cNvPr id="10" name="Table 9"/>
          <p:cNvGraphicFramePr>
            <a:graphicFrameLocks noGrp="1"/>
          </p:cNvGraphicFramePr>
          <p:nvPr>
            <p:extLst>
              <p:ext uri="{D42A27DB-BD31-4B8C-83A1-F6EECF244321}">
                <p14:modId xmlns:p14="http://schemas.microsoft.com/office/powerpoint/2010/main" val="695455738"/>
              </p:ext>
            </p:extLst>
          </p:nvPr>
        </p:nvGraphicFramePr>
        <p:xfrm>
          <a:off x="84407" y="1805175"/>
          <a:ext cx="12038989" cy="3246426"/>
        </p:xfrm>
        <a:graphic>
          <a:graphicData uri="http://schemas.openxmlformats.org/drawingml/2006/table">
            <a:tbl>
              <a:tblPr firstRow="1" bandRow="1">
                <a:tableStyleId>{2A488322-F2BA-4B5B-9748-0D474271808F}</a:tableStyleId>
              </a:tblPr>
              <a:tblGrid>
                <a:gridCol w="2703943">
                  <a:extLst>
                    <a:ext uri="{9D8B030D-6E8A-4147-A177-3AD203B41FA5}">
                      <a16:colId xmlns:a16="http://schemas.microsoft.com/office/drawing/2014/main" val="3615824457"/>
                    </a:ext>
                  </a:extLst>
                </a:gridCol>
                <a:gridCol w="3111682">
                  <a:extLst>
                    <a:ext uri="{9D8B030D-6E8A-4147-A177-3AD203B41FA5}">
                      <a16:colId xmlns:a16="http://schemas.microsoft.com/office/drawing/2014/main" val="3874106014"/>
                    </a:ext>
                  </a:extLst>
                </a:gridCol>
                <a:gridCol w="3111682">
                  <a:extLst>
                    <a:ext uri="{9D8B030D-6E8A-4147-A177-3AD203B41FA5}">
                      <a16:colId xmlns:a16="http://schemas.microsoft.com/office/drawing/2014/main" val="342325685"/>
                    </a:ext>
                  </a:extLst>
                </a:gridCol>
                <a:gridCol w="3111682">
                  <a:extLst>
                    <a:ext uri="{9D8B030D-6E8A-4147-A177-3AD203B41FA5}">
                      <a16:colId xmlns:a16="http://schemas.microsoft.com/office/drawing/2014/main" val="2710613348"/>
                    </a:ext>
                  </a:extLst>
                </a:gridCol>
              </a:tblGrid>
              <a:tr h="541071">
                <a:tc>
                  <a:txBody>
                    <a:bodyPr/>
                    <a:lstStyle/>
                    <a:p>
                      <a:pPr algn="l"/>
                      <a:endParaRPr lang="en-GB" sz="1100" dirty="0">
                        <a:solidFill>
                          <a:schemeClr val="accent4">
                            <a:lumMod val="50000"/>
                          </a:schemeClr>
                        </a:solidFill>
                      </a:endParaRPr>
                    </a:p>
                  </a:txBody>
                  <a:tcPr marL="121920" marR="121920" marT="60960" marB="6096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bg1"/>
                          </a:solidFill>
                        </a:rPr>
                        <a:t>Monotherapy</a:t>
                      </a:r>
                      <a:endParaRPr lang="en-GB" sz="1400" dirty="0">
                        <a:solidFill>
                          <a:schemeClr val="bg1"/>
                        </a:solidFill>
                        <a:latin typeface="+mn-lt"/>
                      </a:endParaRPr>
                    </a:p>
                  </a:txBody>
                  <a:tcPr marL="121920" marR="121920" marT="60960" marB="6096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400" dirty="0">
                          <a:solidFill>
                            <a:schemeClr val="bg1"/>
                          </a:solidFill>
                          <a:latin typeface="+mn-lt"/>
                        </a:rPr>
                        <a:t>Sequential combination therapy</a:t>
                      </a:r>
                    </a:p>
                  </a:txBody>
                  <a:tcPr marL="121920" marR="121920" marT="60960" marB="6096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400" dirty="0">
                          <a:solidFill>
                            <a:schemeClr val="bg1"/>
                          </a:solidFill>
                          <a:latin typeface="+mn-lt"/>
                        </a:rPr>
                        <a:t>Initial dual combination therapy</a:t>
                      </a:r>
                    </a:p>
                  </a:txBody>
                  <a:tcPr marL="121920" marR="121920" marT="60960" marB="6096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73793458"/>
                  </a:ext>
                </a:extLst>
              </a:tr>
              <a:tr h="541071">
                <a:tc>
                  <a:txBody>
                    <a:bodyPr/>
                    <a:lstStyle/>
                    <a:p>
                      <a:pPr algn="l"/>
                      <a:r>
                        <a:rPr lang="en-GB" sz="1000" b="1" baseline="0" dirty="0">
                          <a:solidFill>
                            <a:schemeClr val="tx1"/>
                          </a:solidFill>
                        </a:rPr>
                        <a:t>  Patient population</a:t>
                      </a:r>
                    </a:p>
                  </a:txBody>
                  <a:tcPr marL="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GB" sz="1000" b="1" dirty="0">
                          <a:solidFill>
                            <a:schemeClr val="tx1"/>
                          </a:solidFill>
                        </a:rPr>
                        <a:t>Incident &amp; prevalent FC II–IV</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GB" sz="1000" b="1" dirty="0">
                          <a:solidFill>
                            <a:schemeClr val="tx1"/>
                          </a:solidFill>
                        </a:rPr>
                        <a:t>Incident &amp; prevalent FC II–IV</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GB" sz="1000" b="1" dirty="0">
                          <a:solidFill>
                            <a:schemeClr val="tx1"/>
                          </a:solidFill>
                        </a:rPr>
                        <a:t>Incident FC II–III</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19353316"/>
                  </a:ext>
                </a:extLst>
              </a:tr>
              <a:tr h="541071">
                <a:tc>
                  <a:txBody>
                    <a:bodyPr/>
                    <a:lstStyle/>
                    <a:p>
                      <a:pPr algn="l"/>
                      <a:r>
                        <a:rPr lang="en-GB" sz="1000" b="1" i="0" baseline="0" dirty="0"/>
                        <a:t>   Haemodynamic improvement</a:t>
                      </a:r>
                    </a:p>
                  </a:txBody>
                  <a:tcPr marL="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MACITENTAN vs</a:t>
                      </a:r>
                      <a:r>
                        <a:rPr lang="en-GB" sz="1100" b="1" baseline="0" dirty="0">
                          <a:solidFill>
                            <a:schemeClr val="bg1"/>
                          </a:solidFill>
                        </a:rPr>
                        <a:t> placebo</a:t>
                      </a:r>
                      <a:r>
                        <a:rPr lang="en-GB" sz="1100" b="1" baseline="30000" dirty="0">
                          <a:solidFill>
                            <a:schemeClr val="bg1"/>
                          </a:solidFill>
                        </a:rPr>
                        <a:t>4</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B85BD"/>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MACITENTAN vs</a:t>
                      </a:r>
                      <a:r>
                        <a:rPr lang="en-GB" sz="1100" b="1" baseline="0" dirty="0">
                          <a:solidFill>
                            <a:schemeClr val="bg1"/>
                          </a:solidFill>
                        </a:rPr>
                        <a:t> background therapy</a:t>
                      </a:r>
                      <a:r>
                        <a:rPr lang="en-GB" sz="1100" b="1" baseline="30000" dirty="0">
                          <a:solidFill>
                            <a:schemeClr val="bg1"/>
                          </a:solidFill>
                        </a:rPr>
                        <a:t>3,4</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B85BD"/>
                    </a:solidFill>
                  </a:tcPr>
                </a:tc>
                <a:tc>
                  <a:txBody>
                    <a:bodyPr/>
                    <a:lstStyle/>
                    <a:p>
                      <a:pPr algn="ctr"/>
                      <a:r>
                        <a:rPr lang="en-GB" sz="1100" b="1" dirty="0">
                          <a:solidFill>
                            <a:schemeClr val="bg1"/>
                          </a:solidFill>
                        </a:rPr>
                        <a:t>MACITENTAN + tadalafil</a:t>
                      </a:r>
                      <a:r>
                        <a:rPr lang="en-GB" sz="1100" b="1" baseline="30000" dirty="0">
                          <a:solidFill>
                            <a:schemeClr val="bg1"/>
                          </a:solidFill>
                        </a:rPr>
                        <a:t>5,6</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B85BD"/>
                    </a:solidFill>
                  </a:tcPr>
                </a:tc>
                <a:extLst>
                  <a:ext uri="{0D108BD9-81ED-4DB2-BD59-A6C34878D82A}">
                    <a16:rowId xmlns:a16="http://schemas.microsoft.com/office/drawing/2014/main" val="4112584378"/>
                  </a:ext>
                </a:extLst>
              </a:tr>
              <a:tr h="541071">
                <a:tc>
                  <a:txBody>
                    <a:bodyPr/>
                    <a:lstStyle/>
                    <a:p>
                      <a:pPr algn="l"/>
                      <a:r>
                        <a:rPr lang="en-GB" sz="1000" b="1" i="0" baseline="0" dirty="0"/>
                        <a:t>   Improved exercise capacity</a:t>
                      </a:r>
                      <a:endParaRPr lang="en-GB" sz="1000" b="1" i="0" baseline="30000" dirty="0"/>
                    </a:p>
                  </a:txBody>
                  <a:tcPr marL="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1" dirty="0">
                          <a:solidFill>
                            <a:schemeClr val="bg1"/>
                          </a:solidFill>
                        </a:rPr>
                        <a:t>Ambrisentan</a:t>
                      </a:r>
                      <a:r>
                        <a:rPr lang="en-GB" sz="1100" b="1" baseline="0" dirty="0">
                          <a:solidFill>
                            <a:schemeClr val="bg1"/>
                          </a:solidFill>
                        </a:rPr>
                        <a:t> vs placebo</a:t>
                      </a:r>
                      <a:r>
                        <a:rPr lang="en-GB" sz="1100" b="1" baseline="30000" dirty="0">
                          <a:solidFill>
                            <a:schemeClr val="bg1"/>
                          </a:solidFill>
                        </a:rPr>
                        <a:t>7,8</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MACITENTAN vs</a:t>
                      </a:r>
                      <a:r>
                        <a:rPr lang="en-GB" sz="1100" b="1" baseline="0" dirty="0">
                          <a:solidFill>
                            <a:schemeClr val="bg1"/>
                          </a:solidFill>
                        </a:rPr>
                        <a:t> background therapy</a:t>
                      </a:r>
                      <a:r>
                        <a:rPr lang="en-GB" sz="1100" b="1" baseline="30000" dirty="0">
                          <a:solidFill>
                            <a:schemeClr val="bg1"/>
                          </a:solidFill>
                        </a:rPr>
                        <a:t>3</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100" b="1" dirty="0">
                          <a:solidFill>
                            <a:schemeClr val="bg1"/>
                          </a:solidFill>
                        </a:rPr>
                        <a:t>Ambrisentan</a:t>
                      </a:r>
                      <a:r>
                        <a:rPr lang="en-GB" sz="1100" b="1" baseline="0" dirty="0">
                          <a:solidFill>
                            <a:schemeClr val="bg1"/>
                          </a:solidFill>
                        </a:rPr>
                        <a:t> + tadalafil vs monotherapy</a:t>
                      </a:r>
                      <a:r>
                        <a:rPr lang="en-GB" sz="1100" b="1" baseline="30000" dirty="0">
                          <a:solidFill>
                            <a:schemeClr val="bg1"/>
                          </a:solidFill>
                        </a:rPr>
                        <a:t>7,8</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MACITENTAN + tadalafil</a:t>
                      </a:r>
                      <a:r>
                        <a:rPr lang="en-GB" sz="1100" b="1" baseline="30000" dirty="0">
                          <a:solidFill>
                            <a:schemeClr val="bg1"/>
                          </a:solidFill>
                        </a:rPr>
                        <a:t>5,6</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horzBrick">
                      <a:fgClr>
                        <a:srgbClr val="7B85BD"/>
                      </a:fgClr>
                      <a:bgClr>
                        <a:srgbClr val="FF3300"/>
                      </a:bgClr>
                    </a:pattFill>
                  </a:tcPr>
                </a:tc>
                <a:extLst>
                  <a:ext uri="{0D108BD9-81ED-4DB2-BD59-A6C34878D82A}">
                    <a16:rowId xmlns:a16="http://schemas.microsoft.com/office/drawing/2014/main" val="903172442"/>
                  </a:ext>
                </a:extLst>
              </a:tr>
              <a:tr h="541071">
                <a:tc>
                  <a:txBody>
                    <a:bodyPr/>
                    <a:lstStyle/>
                    <a:p>
                      <a:pPr algn="l"/>
                      <a:r>
                        <a:rPr lang="en-GB" sz="1000" b="1" i="0" baseline="0" dirty="0"/>
                        <a:t>   Short-term delay in disease progression</a:t>
                      </a:r>
                    </a:p>
                  </a:txBody>
                  <a:tcPr marL="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1219170" rtl="0" eaLnBrk="1" latinLnBrk="0" hangingPunct="1"/>
                      <a:r>
                        <a:rPr lang="en-GB" sz="1100" b="1" kern="1200" dirty="0">
                          <a:solidFill>
                            <a:schemeClr val="bg1"/>
                          </a:solidFill>
                          <a:latin typeface="+mn-lt"/>
                          <a:ea typeface="+mn-ea"/>
                          <a:cs typeface="+mn-cs"/>
                        </a:rPr>
                        <a:t>Ambrisentan vs placebo</a:t>
                      </a:r>
                      <a:r>
                        <a:rPr lang="en-GB" sz="1100" b="1" kern="1200" baseline="30000" dirty="0">
                          <a:solidFill>
                            <a:schemeClr val="bg1"/>
                          </a:solidFill>
                          <a:latin typeface="+mn-lt"/>
                          <a:ea typeface="+mn-ea"/>
                          <a:cs typeface="+mn-cs"/>
                        </a:rPr>
                        <a:t>7,8</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100" dirty="0">
                        <a:solidFill>
                          <a:schemeClr val="bg1"/>
                        </a:solidFill>
                      </a:endParaRP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Ambrisentan</a:t>
                      </a:r>
                      <a:r>
                        <a:rPr lang="en-GB" sz="1100" b="1" baseline="0" dirty="0">
                          <a:solidFill>
                            <a:schemeClr val="bg1"/>
                          </a:solidFill>
                        </a:rPr>
                        <a:t> + tadalafil vs monotherapy</a:t>
                      </a:r>
                      <a:r>
                        <a:rPr lang="en-GB" sz="1100" b="1" baseline="30000" dirty="0">
                          <a:solidFill>
                            <a:schemeClr val="bg1"/>
                          </a:solidFill>
                        </a:rPr>
                        <a:t>7,8</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val="1517039899"/>
                  </a:ext>
                </a:extLst>
              </a:tr>
              <a:tr h="5410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1" i="0" baseline="0" dirty="0"/>
                        <a:t>   Long-term delay in disease progression</a:t>
                      </a:r>
                    </a:p>
                    <a:p>
                      <a:pPr algn="l"/>
                      <a:endParaRPr lang="en-GB" sz="1000" b="1" i="0" baseline="30000" dirty="0"/>
                    </a:p>
                  </a:txBody>
                  <a:tcPr marL="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1" dirty="0">
                          <a:solidFill>
                            <a:schemeClr val="bg1"/>
                          </a:solidFill>
                        </a:rPr>
                        <a:t>MACITENTAN vs placebo</a:t>
                      </a:r>
                      <a:r>
                        <a:rPr lang="en-GB" sz="1100" b="1" baseline="30000" dirty="0">
                          <a:solidFill>
                            <a:schemeClr val="bg1"/>
                          </a:solidFill>
                        </a:rPr>
                        <a:t>1,2</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100" b="1" dirty="0">
                          <a:solidFill>
                            <a:schemeClr val="bg1"/>
                          </a:solidFill>
                        </a:rPr>
                        <a:t>MACITENTAN vs</a:t>
                      </a:r>
                      <a:r>
                        <a:rPr lang="en-GB" sz="1100" b="1" baseline="0" dirty="0">
                          <a:solidFill>
                            <a:schemeClr val="bg1"/>
                          </a:solidFill>
                        </a:rPr>
                        <a:t> background therapy</a:t>
                      </a:r>
                      <a:r>
                        <a:rPr lang="en-GB" sz="1100" b="1" baseline="30000" dirty="0">
                          <a:solidFill>
                            <a:schemeClr val="bg1"/>
                          </a:solidFill>
                        </a:rPr>
                        <a:t>1-3</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100" b="1" dirty="0">
                          <a:solidFill>
                            <a:schemeClr val="bg1"/>
                          </a:solidFill>
                        </a:rPr>
                        <a:t>Ambrisentan</a:t>
                      </a:r>
                      <a:r>
                        <a:rPr lang="en-GB" sz="1100" b="1" baseline="0" dirty="0">
                          <a:solidFill>
                            <a:schemeClr val="bg1"/>
                          </a:solidFill>
                        </a:rPr>
                        <a:t> + tadalafil vs monotherapy</a:t>
                      </a:r>
                      <a:r>
                        <a:rPr lang="en-GB" sz="1100" b="1" baseline="30000" dirty="0">
                          <a:solidFill>
                            <a:schemeClr val="bg1"/>
                          </a:solidFill>
                        </a:rPr>
                        <a:t>7,8</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val="920190715"/>
                  </a:ext>
                </a:extLst>
              </a:tr>
            </a:tbl>
          </a:graphicData>
        </a:graphic>
      </p:graphicFrame>
      <p:sp>
        <p:nvSpPr>
          <p:cNvPr id="11" name="Text Placeholder 4"/>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 Opsumit® (macitentan) SmPC. 2018. </a:t>
            </a:r>
            <a:r>
              <a:rPr lang="en-GB" b="1" dirty="0"/>
              <a:t>2. </a:t>
            </a:r>
            <a:r>
              <a:rPr lang="en-GB" dirty="0"/>
              <a:t>Opsumit® (macitentan) USPI. 2017. </a:t>
            </a:r>
            <a:r>
              <a:rPr lang="en-GB" b="1" dirty="0"/>
              <a:t>3. </a:t>
            </a:r>
            <a:r>
              <a:rPr lang="en-GB" dirty="0"/>
              <a:t>Jansa et al. Am J Cardiovasc Drugs. 2018;18(1):1-11.</a:t>
            </a:r>
            <a:r>
              <a:rPr lang="en-GB" b="1" dirty="0"/>
              <a:t>4. </a:t>
            </a:r>
            <a:r>
              <a:rPr lang="en-GB" dirty="0"/>
              <a:t>Galie et al. Eur Heart J. 2017;38(15):1147-55. </a:t>
            </a:r>
            <a:r>
              <a:rPr lang="en-GB" b="1" dirty="0"/>
              <a:t>5. </a:t>
            </a:r>
            <a:r>
              <a:rPr lang="en-GB" dirty="0"/>
              <a:t>Sitbon et al. Am J Respir Crit Care Med. 2017;195:A2297. </a:t>
            </a:r>
            <a:r>
              <a:rPr lang="en-GB" b="1" dirty="0"/>
              <a:t>6. </a:t>
            </a:r>
            <a:r>
              <a:rPr lang="en-GB" dirty="0"/>
              <a:t>Sitbon et al. Eur Respir J. 2017;50:PA3532. </a:t>
            </a:r>
            <a:r>
              <a:rPr lang="en-GB" b="1" dirty="0"/>
              <a:t>7.</a:t>
            </a:r>
            <a:r>
              <a:rPr lang="en-GB" dirty="0"/>
              <a:t> Letairis® (ambrisentan) USPI. 2015. </a:t>
            </a:r>
            <a:r>
              <a:rPr lang="en-GB" b="1" dirty="0"/>
              <a:t>8.</a:t>
            </a:r>
            <a:r>
              <a:rPr lang="en-GB" dirty="0"/>
              <a:t> Volibris® (ambrisentan) SmPC. 2017.</a:t>
            </a:r>
            <a:endParaRPr lang="da-DK" b="1" dirty="0"/>
          </a:p>
        </p:txBody>
      </p:sp>
      <p:sp>
        <p:nvSpPr>
          <p:cNvPr id="18" name="TextBox 17"/>
          <p:cNvSpPr txBox="1"/>
          <p:nvPr/>
        </p:nvSpPr>
        <p:spPr>
          <a:xfrm>
            <a:off x="1948940" y="5950122"/>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ERA, endothelin receptor antagonist; FC, functional class.</a:t>
            </a:r>
          </a:p>
        </p:txBody>
      </p:sp>
      <p:sp>
        <p:nvSpPr>
          <p:cNvPr id="22" name="Isosceles Triangle 21"/>
          <p:cNvSpPr/>
          <p:nvPr/>
        </p:nvSpPr>
        <p:spPr>
          <a:xfrm flipV="1">
            <a:off x="3045400" y="2755887"/>
            <a:ext cx="288000" cy="2160000"/>
          </a:xfrm>
          <a:prstGeom prst="triangle">
            <a:avLst>
              <a:gd name="adj" fmla="val 0"/>
            </a:avLst>
          </a:prstGeom>
          <a:solidFill>
            <a:schemeClr val="tx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 name="Isosceles Triangle 22"/>
          <p:cNvSpPr/>
          <p:nvPr/>
        </p:nvSpPr>
        <p:spPr>
          <a:xfrm flipV="1">
            <a:off x="8849594" y="2738560"/>
            <a:ext cx="288000" cy="2160000"/>
          </a:xfrm>
          <a:prstGeom prst="triangle">
            <a:avLst>
              <a:gd name="adj" fmla="val 0"/>
            </a:avLst>
          </a:prstGeom>
          <a:solidFill>
            <a:schemeClr val="tx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 name="Isosceles Triangle 23"/>
          <p:cNvSpPr/>
          <p:nvPr/>
        </p:nvSpPr>
        <p:spPr>
          <a:xfrm flipV="1">
            <a:off x="11750989" y="2744455"/>
            <a:ext cx="288000" cy="2160000"/>
          </a:xfrm>
          <a:prstGeom prst="triangle">
            <a:avLst>
              <a:gd name="adj" fmla="val 0"/>
            </a:avLst>
          </a:prstGeom>
          <a:solidFill>
            <a:schemeClr val="tx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Isosceles Triangle 24"/>
          <p:cNvSpPr/>
          <p:nvPr/>
        </p:nvSpPr>
        <p:spPr>
          <a:xfrm flipV="1">
            <a:off x="5938912" y="2727130"/>
            <a:ext cx="288000" cy="2160000"/>
          </a:xfrm>
          <a:prstGeom prst="triangle">
            <a:avLst>
              <a:gd name="adj" fmla="val 0"/>
            </a:avLst>
          </a:prstGeom>
          <a:solidFill>
            <a:schemeClr val="tx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6" name="Isosceles Triangle 25"/>
          <p:cNvSpPr/>
          <p:nvPr/>
        </p:nvSpPr>
        <p:spPr>
          <a:xfrm flipV="1">
            <a:off x="7726923" y="5307245"/>
            <a:ext cx="176256" cy="492738"/>
          </a:xfrm>
          <a:prstGeom prst="triangle">
            <a:avLst>
              <a:gd name="adj" fmla="val 0"/>
            </a:avLst>
          </a:prstGeom>
          <a:solidFill>
            <a:schemeClr val="tx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1" name="Freeform 20"/>
          <p:cNvSpPr/>
          <p:nvPr/>
        </p:nvSpPr>
        <p:spPr>
          <a:xfrm>
            <a:off x="0" y="1139823"/>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600" b="1" dirty="0">
                <a:solidFill>
                  <a:schemeClr val="bg1"/>
                </a:solidFill>
              </a:rPr>
              <a:t>Clinical trial evidence for ERAs in different treatment strategies</a:t>
            </a:r>
            <a:r>
              <a:rPr lang="en-GB" sz="1600" b="1" baseline="30000" dirty="0">
                <a:solidFill>
                  <a:schemeClr val="bg1"/>
                </a:solidFill>
              </a:rPr>
              <a:t>1-8</a:t>
            </a:r>
          </a:p>
        </p:txBody>
      </p:sp>
      <p:sp>
        <p:nvSpPr>
          <p:cNvPr id="16" name="Freeform 89">
            <a:extLst>
              <a:ext uri="{FF2B5EF4-FFF2-40B4-BE49-F238E27FC236}">
                <a16:creationId xmlns:a16="http://schemas.microsoft.com/office/drawing/2014/main" id="{52721B30-4B29-4945-A5BD-B54B542BA76C}"/>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MACITENTAN value vs ambrisentan </a:t>
            </a:r>
            <a:endParaRPr lang="en-GB" sz="800" baseline="30000" dirty="0">
              <a:solidFill>
                <a:srgbClr val="595959"/>
              </a:solidFill>
            </a:endParaRPr>
          </a:p>
        </p:txBody>
      </p:sp>
    </p:spTree>
    <p:extLst>
      <p:ext uri="{BB962C8B-B14F-4D97-AF65-F5344CB8AC3E}">
        <p14:creationId xmlns:p14="http://schemas.microsoft.com/office/powerpoint/2010/main" val="1087040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0552955" cy="480000"/>
          </a:xfrm>
        </p:spPr>
        <p:txBody>
          <a:bodyPr/>
          <a:lstStyle/>
          <a:p>
            <a:r>
              <a:rPr lang="en-GB" dirty="0"/>
              <a:t>Primary endpoints – seraphin vs ambition</a:t>
            </a:r>
            <a:r>
              <a:rPr lang="en-GB" baseline="30000" dirty="0"/>
              <a:t>1,2</a:t>
            </a:r>
          </a:p>
        </p:txBody>
      </p:sp>
      <p:graphicFrame>
        <p:nvGraphicFramePr>
          <p:cNvPr id="26" name="Table 25"/>
          <p:cNvGraphicFramePr>
            <a:graphicFrameLocks noGrp="1"/>
          </p:cNvGraphicFramePr>
          <p:nvPr>
            <p:extLst>
              <p:ext uri="{D42A27DB-BD31-4B8C-83A1-F6EECF244321}">
                <p14:modId xmlns:p14="http://schemas.microsoft.com/office/powerpoint/2010/main" val="1998317670"/>
              </p:ext>
            </p:extLst>
          </p:nvPr>
        </p:nvGraphicFramePr>
        <p:xfrm>
          <a:off x="98472" y="1952029"/>
          <a:ext cx="11971608" cy="3999644"/>
        </p:xfrm>
        <a:graphic>
          <a:graphicData uri="http://schemas.openxmlformats.org/drawingml/2006/table">
            <a:tbl>
              <a:tblPr firstRow="1" bandRow="1">
                <a:tableStyleId>{2A488322-F2BA-4B5B-9748-0D474271808F}</a:tableStyleId>
              </a:tblPr>
              <a:tblGrid>
                <a:gridCol w="5958779">
                  <a:extLst>
                    <a:ext uri="{9D8B030D-6E8A-4147-A177-3AD203B41FA5}">
                      <a16:colId xmlns:a16="http://schemas.microsoft.com/office/drawing/2014/main" val="3874106014"/>
                    </a:ext>
                  </a:extLst>
                </a:gridCol>
                <a:gridCol w="6012829">
                  <a:extLst>
                    <a:ext uri="{9D8B030D-6E8A-4147-A177-3AD203B41FA5}">
                      <a16:colId xmlns:a16="http://schemas.microsoft.com/office/drawing/2014/main" val="342325685"/>
                    </a:ext>
                  </a:extLst>
                </a:gridCol>
              </a:tblGrid>
              <a:tr h="353470">
                <a:tc>
                  <a:txBody>
                    <a:bodyPr/>
                    <a:lstStyle/>
                    <a:p>
                      <a:pPr algn="ctr"/>
                      <a:r>
                        <a:rPr lang="en-GB" sz="1400" b="1" dirty="0">
                          <a:solidFill>
                            <a:schemeClr val="tx1">
                              <a:lumMod val="95000"/>
                              <a:lumOff val="5000"/>
                            </a:schemeClr>
                          </a:solidFill>
                          <a:latin typeface="+mn-lt"/>
                        </a:rPr>
                        <a:t>SERAPHIN</a:t>
                      </a:r>
                      <a:r>
                        <a:rPr lang="en-GB" sz="1400" b="1" baseline="30000" dirty="0">
                          <a:solidFill>
                            <a:schemeClr val="tx1">
                              <a:lumMod val="95000"/>
                              <a:lumOff val="5000"/>
                            </a:schemeClr>
                          </a:solidFill>
                          <a:latin typeface="+mn-lt"/>
                        </a:rPr>
                        <a:t>1</a:t>
                      </a: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tx1">
                              <a:lumMod val="95000"/>
                              <a:lumOff val="5000"/>
                            </a:schemeClr>
                          </a:solidFill>
                          <a:latin typeface="+mn-lt"/>
                        </a:rPr>
                        <a:t>AMBITION</a:t>
                      </a:r>
                      <a:r>
                        <a:rPr lang="en-GB" sz="1400" b="1" baseline="30000" dirty="0">
                          <a:solidFill>
                            <a:schemeClr val="tx1">
                              <a:lumMod val="95000"/>
                              <a:lumOff val="5000"/>
                            </a:schemeClr>
                          </a:solidFill>
                          <a:latin typeface="+mn-lt"/>
                        </a:rPr>
                        <a:t>2</a:t>
                      </a: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val="2073793458"/>
                  </a:ext>
                </a:extLst>
              </a:tr>
              <a:tr h="36004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dirty="0">
                          <a:solidFill>
                            <a:schemeClr val="tx1">
                              <a:lumMod val="95000"/>
                              <a:lumOff val="5000"/>
                            </a:schemeClr>
                          </a:solidFill>
                          <a:latin typeface="+mn-lt"/>
                        </a:rPr>
                        <a:t>Time to first M/M</a:t>
                      </a:r>
                      <a:r>
                        <a:rPr lang="en-GB" sz="1400" b="1" baseline="0" dirty="0">
                          <a:solidFill>
                            <a:schemeClr val="tx1">
                              <a:lumMod val="95000"/>
                              <a:lumOff val="5000"/>
                            </a:schemeClr>
                          </a:solidFill>
                          <a:latin typeface="+mn-lt"/>
                        </a:rPr>
                        <a:t> event</a:t>
                      </a:r>
                      <a:endParaRPr lang="en-GB" sz="1400" b="1" dirty="0">
                        <a:solidFill>
                          <a:schemeClr val="tx1">
                            <a:lumMod val="95000"/>
                            <a:lumOff val="5000"/>
                          </a:schemeClr>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B85BD"/>
                    </a:solidFill>
                  </a:tcPr>
                </a:tc>
                <a:tc>
                  <a:txBody>
                    <a:bodyPr/>
                    <a:lstStyle/>
                    <a:p>
                      <a:pPr algn="l"/>
                      <a:r>
                        <a:rPr lang="en-GB" sz="1400" b="1" dirty="0">
                          <a:solidFill>
                            <a:schemeClr val="tx1">
                              <a:lumMod val="95000"/>
                              <a:lumOff val="5000"/>
                            </a:schemeClr>
                          </a:solidFill>
                        </a:rPr>
                        <a:t>Time to clinical failure</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3300"/>
                    </a:solidFill>
                  </a:tcPr>
                </a:tc>
                <a:extLst>
                  <a:ext uri="{0D108BD9-81ED-4DB2-BD59-A6C34878D82A}">
                    <a16:rowId xmlns:a16="http://schemas.microsoft.com/office/drawing/2014/main" val="2132014345"/>
                  </a:ext>
                </a:extLst>
              </a:tr>
              <a:tr h="360047">
                <a:tc>
                  <a:txBody>
                    <a:bodyPr/>
                    <a:lstStyle/>
                    <a:p>
                      <a:pPr marL="171450" indent="-171450" algn="l">
                        <a:buFont typeface="Arial" panose="020B0604020202020204" pitchFamily="34" charset="0"/>
                        <a:buChar char="•"/>
                      </a:pPr>
                      <a:r>
                        <a:rPr lang="en-GB" sz="1400" b="1" dirty="0">
                          <a:solidFill>
                            <a:schemeClr val="tx1">
                              <a:lumMod val="95000"/>
                              <a:lumOff val="5000"/>
                            </a:schemeClr>
                          </a:solidFill>
                        </a:rPr>
                        <a:t>All-</a:t>
                      </a:r>
                      <a:r>
                        <a:rPr lang="en-GB" sz="1400" b="1" baseline="0" dirty="0">
                          <a:solidFill>
                            <a:schemeClr val="tx1">
                              <a:lumMod val="95000"/>
                              <a:lumOff val="5000"/>
                            </a:schemeClr>
                          </a:solidFill>
                        </a:rPr>
                        <a:t>cause death</a:t>
                      </a:r>
                      <a:endParaRPr lang="en-GB" sz="1400" b="1" dirty="0">
                        <a:solidFill>
                          <a:schemeClr val="tx1">
                            <a:lumMod val="95000"/>
                            <a:lumOff val="5000"/>
                          </a:schemeClr>
                        </a:solidFill>
                      </a:endParaRPr>
                    </a:p>
                  </a:txBody>
                  <a:tcPr marL="46800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B85BD"/>
                    </a:solidFill>
                  </a:tcPr>
                </a:tc>
                <a:tc>
                  <a:txBody>
                    <a:bodyPr/>
                    <a:lstStyle/>
                    <a:p>
                      <a:pPr marL="171450" indent="-171450" algn="l">
                        <a:buFont typeface="Arial" panose="020B0604020202020204" pitchFamily="34" charset="0"/>
                        <a:buChar char="•"/>
                      </a:pPr>
                      <a:r>
                        <a:rPr lang="en-GB" sz="1400" b="1" dirty="0">
                          <a:solidFill>
                            <a:schemeClr val="tx1">
                              <a:lumMod val="95000"/>
                              <a:lumOff val="5000"/>
                            </a:schemeClr>
                          </a:solidFill>
                        </a:rPr>
                        <a:t>All-cause</a:t>
                      </a:r>
                      <a:r>
                        <a:rPr lang="en-GB" sz="1400" b="1" baseline="0" dirty="0">
                          <a:solidFill>
                            <a:schemeClr val="tx1">
                              <a:lumMod val="95000"/>
                              <a:lumOff val="5000"/>
                            </a:schemeClr>
                          </a:solidFill>
                        </a:rPr>
                        <a:t> death</a:t>
                      </a:r>
                      <a:endParaRPr lang="en-GB" sz="1400" b="1" dirty="0">
                        <a:solidFill>
                          <a:schemeClr val="tx1">
                            <a:lumMod val="95000"/>
                            <a:lumOff val="5000"/>
                          </a:schemeClr>
                        </a:solidFill>
                      </a:endParaRPr>
                    </a:p>
                  </a:txBody>
                  <a:tcPr marL="46800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3300"/>
                    </a:solidFill>
                  </a:tcPr>
                </a:tc>
                <a:extLst>
                  <a:ext uri="{0D108BD9-81ED-4DB2-BD59-A6C34878D82A}">
                    <a16:rowId xmlns:a16="http://schemas.microsoft.com/office/drawing/2014/main" val="1819353316"/>
                  </a:ext>
                </a:extLst>
              </a:tr>
              <a:tr h="360047">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baseline="0" dirty="0">
                          <a:solidFill>
                            <a:schemeClr val="tx1">
                              <a:lumMod val="95000"/>
                              <a:lumOff val="5000"/>
                            </a:schemeClr>
                          </a:solidFill>
                        </a:rPr>
                        <a:t>Atrial septostomy</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baseline="0" dirty="0">
                          <a:solidFill>
                            <a:schemeClr val="tx1">
                              <a:lumMod val="95000"/>
                              <a:lumOff val="5000"/>
                            </a:schemeClr>
                          </a:solidFill>
                        </a:rPr>
                        <a:t>Lung transplantation</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baseline="0" dirty="0">
                          <a:solidFill>
                            <a:schemeClr val="tx1">
                              <a:lumMod val="95000"/>
                              <a:lumOff val="5000"/>
                            </a:schemeClr>
                          </a:solidFill>
                        </a:rPr>
                        <a:t>Initiation of i.v. or s.c. prostanoid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baseline="0" dirty="0">
                        <a:solidFill>
                          <a:schemeClr val="tx1">
                            <a:lumMod val="95000"/>
                            <a:lumOff val="5000"/>
                          </a:schemeClr>
                        </a:solidFill>
                      </a:endParaRPr>
                    </a:p>
                  </a:txBody>
                  <a:tcPr marL="46800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B85BD"/>
                    </a:solid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lumMod val="95000"/>
                              <a:lumOff val="5000"/>
                            </a:schemeClr>
                          </a:solidFill>
                        </a:rPr>
                        <a:t>Hospitalisation for</a:t>
                      </a:r>
                      <a:r>
                        <a:rPr lang="en-GB" sz="1400" b="1" baseline="0" dirty="0">
                          <a:solidFill>
                            <a:schemeClr val="tx1">
                              <a:lumMod val="95000"/>
                              <a:lumOff val="5000"/>
                            </a:schemeClr>
                          </a:solidFill>
                        </a:rPr>
                        <a:t> worsening of PAH, including </a:t>
                      </a:r>
                    </a:p>
                    <a:p>
                      <a:pPr marL="273050" marR="0" lvl="0" indent="0" algn="l" defTabSz="1219170" rtl="0" eaLnBrk="1" fontAlgn="auto" latinLnBrk="0" hangingPunct="1">
                        <a:lnSpc>
                          <a:spcPct val="100000"/>
                        </a:lnSpc>
                        <a:spcBef>
                          <a:spcPts val="0"/>
                        </a:spcBef>
                        <a:spcAft>
                          <a:spcPts val="0"/>
                        </a:spcAft>
                        <a:buClrTx/>
                        <a:buSzTx/>
                        <a:buFontTx/>
                        <a:buNone/>
                        <a:tabLst/>
                        <a:defRPr/>
                      </a:pPr>
                      <a:r>
                        <a:rPr lang="en-GB" sz="1400" b="1" baseline="0" dirty="0">
                          <a:solidFill>
                            <a:schemeClr val="tx1">
                              <a:lumMod val="95000"/>
                              <a:lumOff val="5000"/>
                            </a:schemeClr>
                          </a:solidFill>
                        </a:rPr>
                        <a:t>Atrial septostomy</a:t>
                      </a:r>
                    </a:p>
                    <a:p>
                      <a:pPr marL="273050" marR="0" lvl="0" indent="0" algn="l" defTabSz="1219170" rtl="0" eaLnBrk="1" fontAlgn="auto" latinLnBrk="0" hangingPunct="1">
                        <a:lnSpc>
                          <a:spcPct val="100000"/>
                        </a:lnSpc>
                        <a:spcBef>
                          <a:spcPts val="0"/>
                        </a:spcBef>
                        <a:spcAft>
                          <a:spcPts val="0"/>
                        </a:spcAft>
                        <a:buClrTx/>
                        <a:buSzTx/>
                        <a:buFontTx/>
                        <a:buNone/>
                        <a:tabLst/>
                        <a:defRPr/>
                      </a:pPr>
                      <a:r>
                        <a:rPr lang="en-GB" sz="1400" b="1" baseline="0" dirty="0">
                          <a:solidFill>
                            <a:schemeClr val="tx1">
                              <a:lumMod val="95000"/>
                              <a:lumOff val="5000"/>
                            </a:schemeClr>
                          </a:solidFill>
                        </a:rPr>
                        <a:t>Heart and lung transplantation</a:t>
                      </a:r>
                    </a:p>
                    <a:p>
                      <a:pPr marL="273050" marR="0" lvl="0" indent="0" algn="l" defTabSz="1219170" rtl="0" eaLnBrk="1" fontAlgn="auto" latinLnBrk="0" hangingPunct="1">
                        <a:lnSpc>
                          <a:spcPct val="100000"/>
                        </a:lnSpc>
                        <a:spcBef>
                          <a:spcPts val="0"/>
                        </a:spcBef>
                        <a:spcAft>
                          <a:spcPts val="0"/>
                        </a:spcAft>
                        <a:buClrTx/>
                        <a:buSzTx/>
                        <a:buFontTx/>
                        <a:buNone/>
                        <a:tabLst/>
                        <a:defRPr/>
                      </a:pPr>
                      <a:r>
                        <a:rPr lang="en-GB" sz="1400" b="1" baseline="0" dirty="0">
                          <a:solidFill>
                            <a:schemeClr val="tx1">
                              <a:lumMod val="95000"/>
                              <a:lumOff val="5000"/>
                            </a:schemeClr>
                          </a:solidFill>
                        </a:rPr>
                        <a:t>Initiation of i.v. or s.c prostanoid therapy</a:t>
                      </a:r>
                    </a:p>
                  </a:txBody>
                  <a:tcPr marL="46800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3300"/>
                    </a:solidFill>
                  </a:tcPr>
                </a:tc>
                <a:extLst>
                  <a:ext uri="{0D108BD9-81ED-4DB2-BD59-A6C34878D82A}">
                    <a16:rowId xmlns:a16="http://schemas.microsoft.com/office/drawing/2014/main" val="1194985889"/>
                  </a:ext>
                </a:extLst>
              </a:tr>
              <a:tr h="360047">
                <a:tc>
                  <a:txBody>
                    <a:bodyPr/>
                    <a:lstStyle/>
                    <a:p>
                      <a:pPr marL="171450" indent="-171450" algn="l">
                        <a:buFont typeface="Arial" panose="020B0604020202020204" pitchFamily="34" charset="0"/>
                        <a:buChar char="•"/>
                      </a:pPr>
                      <a:r>
                        <a:rPr lang="en-GB" sz="1400" b="1" baseline="0" dirty="0">
                          <a:solidFill>
                            <a:schemeClr val="tx1">
                              <a:lumMod val="95000"/>
                              <a:lumOff val="5000"/>
                            </a:schemeClr>
                          </a:solidFill>
                        </a:rPr>
                        <a:t>Other worsening of PAH:</a:t>
                      </a:r>
                    </a:p>
                    <a:p>
                      <a:pPr marL="273050" marR="0" lvl="0" indent="0" algn="l" defTabSz="1219170" rtl="0" eaLnBrk="1" fontAlgn="auto" latinLnBrk="0" hangingPunct="1">
                        <a:lnSpc>
                          <a:spcPct val="100000"/>
                        </a:lnSpc>
                        <a:spcBef>
                          <a:spcPts val="0"/>
                        </a:spcBef>
                        <a:spcAft>
                          <a:spcPts val="0"/>
                        </a:spcAft>
                        <a:buClrTx/>
                        <a:buSzTx/>
                        <a:buFontTx/>
                        <a:buNone/>
                        <a:tabLst/>
                        <a:defRPr/>
                      </a:pPr>
                      <a:r>
                        <a:rPr lang="en-GB" sz="1400" b="1" baseline="0" dirty="0">
                          <a:solidFill>
                            <a:schemeClr val="tx1">
                              <a:lumMod val="95000"/>
                              <a:lumOff val="5000"/>
                            </a:schemeClr>
                          </a:solidFill>
                        </a:rPr>
                        <a:t>Worsening of PAH symptoms (increase in FC)</a:t>
                      </a:r>
                    </a:p>
                    <a:p>
                      <a:pPr marL="273050" marR="0" lvl="0" indent="0" algn="l" defTabSz="1219170" rtl="0" eaLnBrk="1" fontAlgn="auto" latinLnBrk="0" hangingPunct="1">
                        <a:lnSpc>
                          <a:spcPct val="100000"/>
                        </a:lnSpc>
                        <a:spcBef>
                          <a:spcPts val="0"/>
                        </a:spcBef>
                        <a:spcAft>
                          <a:spcPts val="0"/>
                        </a:spcAft>
                        <a:buClrTx/>
                        <a:buSzTx/>
                        <a:buFontTx/>
                        <a:buNone/>
                        <a:tabLst/>
                        <a:defRPr/>
                      </a:pPr>
                      <a:r>
                        <a:rPr lang="en-GB" sz="1400" b="1" baseline="0" dirty="0">
                          <a:solidFill>
                            <a:schemeClr val="tx1">
                              <a:lumMod val="95000"/>
                              <a:lumOff val="5000"/>
                            </a:schemeClr>
                          </a:solidFill>
                        </a:rPr>
                        <a:t>AND Sustained decrease in 6MWD by 15%</a:t>
                      </a:r>
                    </a:p>
                    <a:p>
                      <a:pPr marL="273050" marR="0" lvl="0" indent="0" algn="l" defTabSz="1219170" rtl="0" eaLnBrk="1" fontAlgn="auto" latinLnBrk="0" hangingPunct="1">
                        <a:lnSpc>
                          <a:spcPct val="100000"/>
                        </a:lnSpc>
                        <a:spcBef>
                          <a:spcPts val="0"/>
                        </a:spcBef>
                        <a:spcAft>
                          <a:spcPts val="0"/>
                        </a:spcAft>
                        <a:buClrTx/>
                        <a:buSzTx/>
                        <a:buFontTx/>
                        <a:buNone/>
                        <a:tabLst/>
                        <a:defRPr/>
                      </a:pPr>
                      <a:r>
                        <a:rPr lang="en-GB" sz="1400" b="1" baseline="0" dirty="0">
                          <a:solidFill>
                            <a:schemeClr val="tx1">
                              <a:lumMod val="95000"/>
                              <a:lumOff val="5000"/>
                            </a:schemeClr>
                          </a:solidFill>
                        </a:rPr>
                        <a:t>AND Need for additional PAH therapy</a:t>
                      </a:r>
                    </a:p>
                  </a:txBody>
                  <a:tcPr marL="46800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B85BD"/>
                    </a:solid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lumMod val="95000"/>
                              <a:lumOff val="5000"/>
                            </a:schemeClr>
                          </a:solidFill>
                        </a:rPr>
                        <a:t>Disease progression:</a:t>
                      </a:r>
                    </a:p>
                    <a:p>
                      <a:pPr marL="0" marR="0" lvl="0" indent="273050" algn="l" defTabSz="1219170" rtl="0" eaLnBrk="1" fontAlgn="auto" latinLnBrk="0" hangingPunct="1">
                        <a:lnSpc>
                          <a:spcPct val="100000"/>
                        </a:lnSpc>
                        <a:spcBef>
                          <a:spcPts val="0"/>
                        </a:spcBef>
                        <a:spcAft>
                          <a:spcPts val="0"/>
                        </a:spcAft>
                        <a:buClrTx/>
                        <a:buSzTx/>
                        <a:buFontTx/>
                        <a:buNone/>
                        <a:tabLst/>
                        <a:defRPr/>
                      </a:pPr>
                      <a:r>
                        <a:rPr lang="en-GB" sz="1400" b="1" dirty="0">
                          <a:solidFill>
                            <a:schemeClr val="tx1">
                              <a:lumMod val="95000"/>
                              <a:lumOff val="5000"/>
                            </a:schemeClr>
                          </a:solidFill>
                        </a:rPr>
                        <a:t>Sustained decrease</a:t>
                      </a:r>
                      <a:r>
                        <a:rPr lang="en-GB" sz="1400" b="1" baseline="0" dirty="0">
                          <a:solidFill>
                            <a:schemeClr val="tx1">
                              <a:lumMod val="95000"/>
                              <a:lumOff val="5000"/>
                            </a:schemeClr>
                          </a:solidFill>
                        </a:rPr>
                        <a:t> in 6MWD by 15%</a:t>
                      </a:r>
                    </a:p>
                    <a:p>
                      <a:pPr marL="0" marR="0" lvl="0" indent="273050" algn="l" defTabSz="1219170" rtl="0" eaLnBrk="1" fontAlgn="auto" latinLnBrk="0" hangingPunct="1">
                        <a:lnSpc>
                          <a:spcPct val="100000"/>
                        </a:lnSpc>
                        <a:spcBef>
                          <a:spcPts val="0"/>
                        </a:spcBef>
                        <a:spcAft>
                          <a:spcPts val="0"/>
                        </a:spcAft>
                        <a:buClrTx/>
                        <a:buSzTx/>
                        <a:buFontTx/>
                        <a:buNone/>
                        <a:tabLst/>
                        <a:defRPr/>
                      </a:pPr>
                      <a:r>
                        <a:rPr lang="en-GB" sz="1400" b="1" baseline="0" dirty="0">
                          <a:solidFill>
                            <a:schemeClr val="tx1">
                              <a:lumMod val="95000"/>
                              <a:lumOff val="5000"/>
                            </a:schemeClr>
                          </a:solidFill>
                        </a:rPr>
                        <a:t>AND WHO-FC III or IV</a:t>
                      </a:r>
                      <a:endParaRPr lang="en-GB" sz="1400" b="1" dirty="0">
                        <a:solidFill>
                          <a:schemeClr val="tx1">
                            <a:lumMod val="95000"/>
                            <a:lumOff val="5000"/>
                          </a:schemeClr>
                        </a:solidFill>
                      </a:endParaRPr>
                    </a:p>
                  </a:txBody>
                  <a:tcPr marL="46800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3300"/>
                    </a:solidFill>
                  </a:tcPr>
                </a:tc>
                <a:extLst>
                  <a:ext uri="{0D108BD9-81ED-4DB2-BD59-A6C34878D82A}">
                    <a16:rowId xmlns:a16="http://schemas.microsoft.com/office/drawing/2014/main" val="4112584378"/>
                  </a:ext>
                </a:extLst>
              </a:tr>
              <a:tr h="360047">
                <a:tc>
                  <a:txBody>
                    <a:bodyPr/>
                    <a:lstStyle/>
                    <a:p>
                      <a:pPr marL="171450" indent="-171450" algn="l">
                        <a:buFont typeface="Arial" panose="020B0604020202020204" pitchFamily="34" charset="0"/>
                        <a:buChar char="•"/>
                      </a:pPr>
                      <a:endParaRPr lang="en-GB" sz="1400" b="1" baseline="0" dirty="0">
                        <a:solidFill>
                          <a:schemeClr val="tx1">
                            <a:lumMod val="95000"/>
                            <a:lumOff val="5000"/>
                          </a:schemeClr>
                        </a:solidFill>
                      </a:endParaRPr>
                    </a:p>
                  </a:txBody>
                  <a:tcPr marL="46800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lumMod val="95000"/>
                              <a:lumOff val="5000"/>
                            </a:schemeClr>
                          </a:solidFill>
                        </a:rPr>
                        <a:t>Unsatisfactory long-term clinical response (&gt;6</a:t>
                      </a:r>
                      <a:r>
                        <a:rPr lang="en-GB" sz="1400" b="1" baseline="0" dirty="0">
                          <a:solidFill>
                            <a:schemeClr val="tx1">
                              <a:lumMod val="95000"/>
                              <a:lumOff val="5000"/>
                            </a:schemeClr>
                          </a:solidFill>
                        </a:rPr>
                        <a:t> months):</a:t>
                      </a:r>
                      <a:endParaRPr lang="en-GB" sz="1400" b="1" dirty="0">
                        <a:solidFill>
                          <a:schemeClr val="tx1">
                            <a:lumMod val="95000"/>
                            <a:lumOff val="5000"/>
                          </a:schemeClr>
                        </a:solidFill>
                      </a:endParaRPr>
                    </a:p>
                    <a:p>
                      <a:pPr marL="0" marR="0" lvl="0" indent="273050" algn="l" defTabSz="1219170" rtl="0" eaLnBrk="1" fontAlgn="auto" latinLnBrk="0" hangingPunct="1">
                        <a:lnSpc>
                          <a:spcPct val="100000"/>
                        </a:lnSpc>
                        <a:spcBef>
                          <a:spcPts val="0"/>
                        </a:spcBef>
                        <a:spcAft>
                          <a:spcPts val="0"/>
                        </a:spcAft>
                        <a:buClrTx/>
                        <a:buSzTx/>
                        <a:buFontTx/>
                        <a:buNone/>
                        <a:tabLst/>
                        <a:defRPr/>
                      </a:pPr>
                      <a:r>
                        <a:rPr lang="en-GB" sz="1400" b="1" dirty="0">
                          <a:solidFill>
                            <a:schemeClr val="tx1">
                              <a:lumMod val="95000"/>
                              <a:lumOff val="5000"/>
                            </a:schemeClr>
                          </a:solidFill>
                        </a:rPr>
                        <a:t>Sustained decrease</a:t>
                      </a:r>
                      <a:r>
                        <a:rPr lang="en-GB" sz="1400" b="1" baseline="0" dirty="0">
                          <a:solidFill>
                            <a:schemeClr val="tx1">
                              <a:lumMod val="95000"/>
                              <a:lumOff val="5000"/>
                            </a:schemeClr>
                          </a:solidFill>
                        </a:rPr>
                        <a:t> in 6MWD </a:t>
                      </a:r>
                    </a:p>
                    <a:p>
                      <a:pPr marL="0" marR="0" lvl="0" indent="273050" algn="l" defTabSz="1219170" rtl="0" eaLnBrk="1" fontAlgn="auto" latinLnBrk="0" hangingPunct="1">
                        <a:lnSpc>
                          <a:spcPct val="100000"/>
                        </a:lnSpc>
                        <a:spcBef>
                          <a:spcPts val="0"/>
                        </a:spcBef>
                        <a:spcAft>
                          <a:spcPts val="0"/>
                        </a:spcAft>
                        <a:buClrTx/>
                        <a:buSzTx/>
                        <a:buFontTx/>
                        <a:buNone/>
                        <a:tabLst/>
                        <a:defRPr/>
                      </a:pPr>
                      <a:r>
                        <a:rPr lang="en-GB" sz="1400" b="1" baseline="0" dirty="0">
                          <a:solidFill>
                            <a:schemeClr val="tx1">
                              <a:lumMod val="95000"/>
                              <a:lumOff val="5000"/>
                            </a:schemeClr>
                          </a:solidFill>
                        </a:rPr>
                        <a:t>AND WHO-FC III at 2 visits at least 6 months apart</a:t>
                      </a:r>
                      <a:endParaRPr lang="en-GB" sz="1400" b="1" dirty="0">
                        <a:solidFill>
                          <a:schemeClr val="tx1">
                            <a:lumMod val="95000"/>
                            <a:lumOff val="5000"/>
                          </a:schemeClr>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sz="1400" b="1" dirty="0">
                        <a:solidFill>
                          <a:schemeClr val="tx1">
                            <a:lumMod val="95000"/>
                            <a:lumOff val="5000"/>
                          </a:schemeClr>
                        </a:solidFill>
                      </a:endParaRPr>
                    </a:p>
                  </a:txBody>
                  <a:tcPr marL="46800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val="903172442"/>
                  </a:ext>
                </a:extLst>
              </a:tr>
            </a:tbl>
          </a:graphicData>
        </a:graphic>
      </p:graphicFrame>
      <p:sp>
        <p:nvSpPr>
          <p:cNvPr id="8" name="Text Placeholder 4"/>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 </a:t>
            </a:r>
            <a:r>
              <a:rPr lang="da-DK" dirty="0"/>
              <a:t>Pulido et al. N Engl J Med. 2013;369(9):809-18. </a:t>
            </a:r>
            <a:r>
              <a:rPr lang="da-DK" b="1" dirty="0"/>
              <a:t>2. </a:t>
            </a:r>
            <a:r>
              <a:rPr lang="da-DK" dirty="0"/>
              <a:t>Galie et al. N Engl J Med. 2015;373(9):834-44.</a:t>
            </a:r>
          </a:p>
        </p:txBody>
      </p:sp>
      <p:sp>
        <p:nvSpPr>
          <p:cNvPr id="9" name="TextBox 8"/>
          <p:cNvSpPr txBox="1"/>
          <p:nvPr/>
        </p:nvSpPr>
        <p:spPr>
          <a:xfrm>
            <a:off x="1948940" y="6181233"/>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6MWD, 6-minute walking distance; i.v., intravenous; M/M, morbidity/mortality; s.c., subcutaneous; WHO-FC, World Health Organization functional class.</a:t>
            </a:r>
          </a:p>
        </p:txBody>
      </p:sp>
      <p:sp>
        <p:nvSpPr>
          <p:cNvPr id="20" name="Freeform 19"/>
          <p:cNvSpPr/>
          <p:nvPr/>
        </p:nvSpPr>
        <p:spPr>
          <a:xfrm>
            <a:off x="0" y="1139823"/>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b="1" dirty="0">
                <a:solidFill>
                  <a:schemeClr val="bg1"/>
                </a:solidFill>
              </a:rPr>
              <a:t>Primary endpoint definition SERAPHIN vs AMBITION</a:t>
            </a:r>
            <a:r>
              <a:rPr lang="en-GB" sz="1400" b="1" baseline="30000" dirty="0">
                <a:solidFill>
                  <a:schemeClr val="bg1"/>
                </a:solidFill>
              </a:rPr>
              <a:t>1,2</a:t>
            </a:r>
          </a:p>
        </p:txBody>
      </p:sp>
      <p:sp>
        <p:nvSpPr>
          <p:cNvPr id="12"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OPSUMIT</a:t>
            </a:r>
            <a:r>
              <a:rPr lang="en-GB" sz="800" baseline="30000" dirty="0">
                <a:solidFill>
                  <a:srgbClr val="595959"/>
                </a:solidFill>
              </a:rPr>
              <a:t>®</a:t>
            </a:r>
            <a:r>
              <a:rPr lang="en-GB" sz="800" dirty="0">
                <a:solidFill>
                  <a:srgbClr val="595959"/>
                </a:solidFill>
              </a:rPr>
              <a:t> value vs ambrisentan</a:t>
            </a:r>
            <a:endParaRPr lang="en-GB" sz="800" baseline="30000" dirty="0">
              <a:solidFill>
                <a:srgbClr val="595959"/>
              </a:solidFill>
            </a:endParaRPr>
          </a:p>
        </p:txBody>
      </p:sp>
    </p:spTree>
    <p:extLst>
      <p:ext uri="{BB962C8B-B14F-4D97-AF65-F5344CB8AC3E}">
        <p14:creationId xmlns:p14="http://schemas.microsoft.com/office/powerpoint/2010/main" val="1067703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0552955" cy="480000"/>
          </a:xfrm>
        </p:spPr>
        <p:txBody>
          <a:bodyPr/>
          <a:lstStyle/>
          <a:p>
            <a:r>
              <a:rPr lang="en-GB" dirty="0"/>
              <a:t>MACITENTAN combination efficacy vs ambrisentan</a:t>
            </a:r>
            <a:r>
              <a:rPr lang="en-GB" baseline="30000" dirty="0"/>
              <a:t>1-10</a:t>
            </a:r>
          </a:p>
        </p:txBody>
      </p:sp>
      <p:graphicFrame>
        <p:nvGraphicFramePr>
          <p:cNvPr id="26" name="Table 25"/>
          <p:cNvGraphicFramePr>
            <a:graphicFrameLocks noGrp="1"/>
          </p:cNvGraphicFramePr>
          <p:nvPr>
            <p:extLst>
              <p:ext uri="{D42A27DB-BD31-4B8C-83A1-F6EECF244321}">
                <p14:modId xmlns:p14="http://schemas.microsoft.com/office/powerpoint/2010/main" val="1576112097"/>
              </p:ext>
            </p:extLst>
          </p:nvPr>
        </p:nvGraphicFramePr>
        <p:xfrm>
          <a:off x="0" y="1909694"/>
          <a:ext cx="10838794" cy="3254374"/>
        </p:xfrm>
        <a:graphic>
          <a:graphicData uri="http://schemas.openxmlformats.org/drawingml/2006/table">
            <a:tbl>
              <a:tblPr firstRow="1" bandRow="1">
                <a:tableStyleId>{2A488322-F2BA-4B5B-9748-0D474271808F}</a:tableStyleId>
              </a:tblPr>
              <a:tblGrid>
                <a:gridCol w="2293034">
                  <a:extLst>
                    <a:ext uri="{9D8B030D-6E8A-4147-A177-3AD203B41FA5}">
                      <a16:colId xmlns:a16="http://schemas.microsoft.com/office/drawing/2014/main" val="20000"/>
                    </a:ext>
                  </a:extLst>
                </a:gridCol>
                <a:gridCol w="4832980">
                  <a:extLst>
                    <a:ext uri="{9D8B030D-6E8A-4147-A177-3AD203B41FA5}">
                      <a16:colId xmlns:a16="http://schemas.microsoft.com/office/drawing/2014/main" val="3615824457"/>
                    </a:ext>
                  </a:extLst>
                </a:gridCol>
                <a:gridCol w="1856390">
                  <a:extLst>
                    <a:ext uri="{9D8B030D-6E8A-4147-A177-3AD203B41FA5}">
                      <a16:colId xmlns:a16="http://schemas.microsoft.com/office/drawing/2014/main" val="3874106014"/>
                    </a:ext>
                  </a:extLst>
                </a:gridCol>
                <a:gridCol w="1856390">
                  <a:extLst>
                    <a:ext uri="{9D8B030D-6E8A-4147-A177-3AD203B41FA5}">
                      <a16:colId xmlns:a16="http://schemas.microsoft.com/office/drawing/2014/main" val="342325685"/>
                    </a:ext>
                  </a:extLst>
                </a:gridCol>
              </a:tblGrid>
              <a:tr h="358774">
                <a:tc>
                  <a:txBody>
                    <a:bodyPr/>
                    <a:lstStyle/>
                    <a:p>
                      <a:pPr algn="l"/>
                      <a:endParaRPr lang="en-GB" sz="1200"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200" dirty="0">
                        <a:solidFill>
                          <a:schemeClr val="bg1"/>
                        </a:solidFill>
                      </a:endParaRPr>
                    </a:p>
                  </a:txBody>
                  <a:tcPr marL="121920" marR="121920" marT="60960" marB="6096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a:solidFill>
                            <a:schemeClr val="bg1"/>
                          </a:solidFill>
                          <a:latin typeface="+mn-lt"/>
                        </a:rPr>
                        <a:t>AMBITION</a:t>
                      </a:r>
                    </a:p>
                  </a:txBody>
                  <a:tcPr marL="121920" marR="121920" marT="60960" marB="6096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ctr"/>
                      <a:r>
                        <a:rPr lang="en-GB" sz="1400" b="1" dirty="0">
                          <a:solidFill>
                            <a:schemeClr val="bg1"/>
                          </a:solidFill>
                          <a:latin typeface="+mn-lt"/>
                        </a:rPr>
                        <a:t>SERAPHIN</a:t>
                      </a:r>
                    </a:p>
                  </a:txBody>
                  <a:tcPr marL="121920" marR="121920" marT="60960" marB="6096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extLst>
                  <a:ext uri="{0D108BD9-81ED-4DB2-BD59-A6C34878D82A}">
                    <a16:rowId xmlns:a16="http://schemas.microsoft.com/office/drawing/2014/main" val="2073793458"/>
                  </a:ext>
                </a:extLst>
              </a:tr>
              <a:tr h="360047">
                <a:tc>
                  <a:txBody>
                    <a:bodyPr/>
                    <a:lstStyle/>
                    <a:p>
                      <a:pPr algn="l"/>
                      <a:endParaRPr lang="en-GB" sz="1200" baseline="0" dirty="0"/>
                    </a:p>
                  </a:txBody>
                  <a:tcPr marL="121920" marR="12192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600" b="1" baseline="0" dirty="0">
                          <a:solidFill>
                            <a:schemeClr val="tx1"/>
                          </a:solidFill>
                        </a:rPr>
                        <a:t>Delay in disease progression</a:t>
                      </a:r>
                    </a:p>
                  </a:txBody>
                  <a:tcPr marL="32400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GB" sz="2000" b="1" dirty="0">
                        <a:solidFill>
                          <a:schemeClr val="bg1"/>
                        </a:solidFill>
                      </a:endParaRPr>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ctr"/>
                      <a:endParaRPr lang="en-GB" sz="1800" b="1" dirty="0"/>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extLst>
                  <a:ext uri="{0D108BD9-81ED-4DB2-BD59-A6C34878D82A}">
                    <a16:rowId xmlns:a16="http://schemas.microsoft.com/office/drawing/2014/main" val="1819353316"/>
                  </a:ext>
                </a:extLst>
              </a:tr>
              <a:tr h="360047">
                <a:tc>
                  <a:txBody>
                    <a:bodyPr/>
                    <a:lstStyle/>
                    <a:p>
                      <a:pPr algn="l"/>
                      <a:endParaRPr lang="en-GB" sz="1200" baseline="0" dirty="0"/>
                    </a:p>
                  </a:txBody>
                  <a:tcPr marL="121920" marR="12192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600" b="1" baseline="0" dirty="0">
                          <a:solidFill>
                            <a:schemeClr val="tx1"/>
                          </a:solidFill>
                        </a:rPr>
                        <a:t>Reduced PAH-related hospitalisations</a:t>
                      </a:r>
                    </a:p>
                  </a:txBody>
                  <a:tcPr marL="32400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2000" b="1" dirty="0">
                        <a:solidFill>
                          <a:schemeClr val="bg1"/>
                        </a:solidFill>
                      </a:endParaRPr>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800" b="1" dirty="0"/>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extLst>
                  <a:ext uri="{0D108BD9-81ED-4DB2-BD59-A6C34878D82A}">
                    <a16:rowId xmlns:a16="http://schemas.microsoft.com/office/drawing/2014/main" val="1194985889"/>
                  </a:ext>
                </a:extLst>
              </a:tr>
              <a:tr h="360047">
                <a:tc>
                  <a:txBody>
                    <a:bodyPr/>
                    <a:lstStyle/>
                    <a:p>
                      <a:pPr algn="l"/>
                      <a:endParaRPr lang="en-GB" sz="1200" baseline="0" dirty="0"/>
                    </a:p>
                  </a:txBody>
                  <a:tcPr marL="121920" marR="12192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600" b="1" baseline="0" dirty="0">
                          <a:solidFill>
                            <a:schemeClr val="tx1"/>
                          </a:solidFill>
                        </a:rPr>
                        <a:t>Improved 6MWD</a:t>
                      </a:r>
                    </a:p>
                  </a:txBody>
                  <a:tcPr marL="32400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2000" b="1" dirty="0">
                        <a:solidFill>
                          <a:schemeClr val="bg1"/>
                        </a:solidFill>
                      </a:endParaRPr>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800" b="1" dirty="0"/>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extLst>
                  <a:ext uri="{0D108BD9-81ED-4DB2-BD59-A6C34878D82A}">
                    <a16:rowId xmlns:a16="http://schemas.microsoft.com/office/drawing/2014/main" val="4112584378"/>
                  </a:ext>
                </a:extLst>
              </a:tr>
              <a:tr h="360047">
                <a:tc>
                  <a:txBody>
                    <a:bodyPr/>
                    <a:lstStyle/>
                    <a:p>
                      <a:pPr algn="l"/>
                      <a:endParaRPr lang="en-GB" sz="1200" baseline="0" dirty="0"/>
                    </a:p>
                  </a:txBody>
                  <a:tcPr marL="121920" marR="12192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600" b="1" baseline="0" dirty="0">
                          <a:solidFill>
                            <a:schemeClr val="tx1"/>
                          </a:solidFill>
                        </a:rPr>
                        <a:t>Improved haemodynamics</a:t>
                      </a:r>
                    </a:p>
                  </a:txBody>
                  <a:tcPr marL="32400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a:solidFill>
                            <a:schemeClr val="bg1"/>
                          </a:solidFill>
                        </a:rPr>
                        <a:t>NR</a:t>
                      </a:r>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800" b="1" dirty="0"/>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extLst>
                  <a:ext uri="{0D108BD9-81ED-4DB2-BD59-A6C34878D82A}">
                    <a16:rowId xmlns:a16="http://schemas.microsoft.com/office/drawing/2014/main" val="903172442"/>
                  </a:ext>
                </a:extLst>
              </a:tr>
              <a:tr h="360047">
                <a:tc>
                  <a:txBody>
                    <a:bodyPr/>
                    <a:lstStyle/>
                    <a:p>
                      <a:pPr algn="l"/>
                      <a:endParaRPr lang="en-GB" sz="1200" baseline="0" dirty="0"/>
                    </a:p>
                  </a:txBody>
                  <a:tcPr marL="121920" marR="12192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600" b="1" baseline="0" dirty="0">
                          <a:solidFill>
                            <a:schemeClr val="tx1"/>
                          </a:solidFill>
                        </a:rPr>
                        <a:t>Reduced NT-proBNP</a:t>
                      </a:r>
                    </a:p>
                  </a:txBody>
                  <a:tcPr marL="32400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2000" b="1" dirty="0">
                        <a:solidFill>
                          <a:schemeClr val="bg1"/>
                        </a:solidFill>
                      </a:endParaRPr>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800" b="1" dirty="0"/>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extLst>
                  <a:ext uri="{0D108BD9-81ED-4DB2-BD59-A6C34878D82A}">
                    <a16:rowId xmlns:a16="http://schemas.microsoft.com/office/drawing/2014/main" val="1517039899"/>
                  </a:ext>
                </a:extLst>
              </a:tr>
              <a:tr h="360047">
                <a:tc>
                  <a:txBody>
                    <a:bodyPr/>
                    <a:lstStyle/>
                    <a:p>
                      <a:pPr algn="l"/>
                      <a:endParaRPr lang="en-GB" sz="1200" baseline="0" dirty="0"/>
                    </a:p>
                  </a:txBody>
                  <a:tcPr marL="121920" marR="12192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600" b="1" baseline="0" dirty="0">
                          <a:solidFill>
                            <a:schemeClr val="tx1"/>
                          </a:solidFill>
                        </a:rPr>
                        <a:t>Improved WHO-FC</a:t>
                      </a:r>
                    </a:p>
                  </a:txBody>
                  <a:tcPr marL="32400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a:solidFill>
                            <a:schemeClr val="bg1"/>
                          </a:solidFill>
                        </a:rPr>
                        <a:t>NS</a:t>
                      </a:r>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ctr"/>
                      <a:endParaRPr lang="en-GB" sz="1800" b="1" dirty="0"/>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extLst>
                  <a:ext uri="{0D108BD9-81ED-4DB2-BD59-A6C34878D82A}">
                    <a16:rowId xmlns:a16="http://schemas.microsoft.com/office/drawing/2014/main" val="920190715"/>
                  </a:ext>
                </a:extLst>
              </a:tr>
              <a:tr h="360047">
                <a:tc>
                  <a:txBody>
                    <a:bodyPr/>
                    <a:lstStyle/>
                    <a:p>
                      <a:pPr algn="l"/>
                      <a:endParaRPr lang="en-GB" sz="1200" baseline="0" dirty="0"/>
                    </a:p>
                  </a:txBody>
                  <a:tcPr marL="121920" marR="12192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600" b="1" baseline="0" dirty="0">
                          <a:solidFill>
                            <a:schemeClr val="tx1"/>
                          </a:solidFill>
                        </a:rPr>
                        <a:t>Improved QoL</a:t>
                      </a:r>
                    </a:p>
                  </a:txBody>
                  <a:tcPr marL="32400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a:solidFill>
                            <a:schemeClr val="bg1"/>
                          </a:solidFill>
                        </a:rPr>
                        <a:t>NS</a:t>
                      </a:r>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algn="ctr"/>
                      <a:endParaRPr lang="en-GB" sz="1800" b="1" dirty="0"/>
                    </a:p>
                  </a:txBody>
                  <a:tcPr marL="121920" marR="12192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extLst>
                  <a:ext uri="{0D108BD9-81ED-4DB2-BD59-A6C34878D82A}">
                    <a16:rowId xmlns:a16="http://schemas.microsoft.com/office/drawing/2014/main" val="4187665587"/>
                  </a:ext>
                </a:extLst>
              </a:tr>
            </a:tbl>
          </a:graphicData>
        </a:graphic>
      </p:graphicFrame>
      <p:sp>
        <p:nvSpPr>
          <p:cNvPr id="8" name="Text Placeholder 4"/>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 </a:t>
            </a:r>
            <a:r>
              <a:rPr lang="da-DK" dirty="0"/>
              <a:t>Opsumit®  (macitentan) SmPC. 2018. </a:t>
            </a:r>
            <a:r>
              <a:rPr lang="da-DK" b="1" dirty="0"/>
              <a:t>2. </a:t>
            </a:r>
            <a:r>
              <a:rPr lang="da-DK" dirty="0"/>
              <a:t>Opsumit® (macitentan) USPI. 2017. </a:t>
            </a:r>
            <a:r>
              <a:rPr lang="da-DK" b="1" dirty="0"/>
              <a:t>3. </a:t>
            </a:r>
            <a:r>
              <a:rPr lang="da-DK" dirty="0"/>
              <a:t>Jansa et al. Am J Cardiovasc Drugs. 2018;18(1):1-11. </a:t>
            </a:r>
            <a:r>
              <a:rPr lang="da-DK" b="1" dirty="0"/>
              <a:t>4. </a:t>
            </a:r>
            <a:r>
              <a:rPr lang="da-DK" dirty="0"/>
              <a:t>Galie et al. Eur Heart J. 2017;38(15):1147-55. </a:t>
            </a:r>
            <a:r>
              <a:rPr lang="da-DK" b="1" dirty="0"/>
              <a:t>5. </a:t>
            </a:r>
            <a:r>
              <a:rPr lang="da-DK" dirty="0"/>
              <a:t>Channick et al. JACC Heart Fail. 2015;3(1):1-8. </a:t>
            </a:r>
            <a:r>
              <a:rPr lang="da-DK" b="1" dirty="0"/>
              <a:t>6. </a:t>
            </a:r>
            <a:r>
              <a:rPr lang="da-DK" dirty="0"/>
              <a:t>Sitbon et al. Am J Respir Crit Care Med. 2017;195:A2297. </a:t>
            </a:r>
            <a:r>
              <a:rPr lang="da-DK" b="1" dirty="0"/>
              <a:t>7. </a:t>
            </a:r>
            <a:r>
              <a:rPr lang="da-DK" dirty="0"/>
              <a:t>Sitbon et al. Eur Respir J. 2017;50:PA3532. </a:t>
            </a:r>
            <a:r>
              <a:rPr lang="da-DK" b="1" dirty="0"/>
              <a:t>8. </a:t>
            </a:r>
            <a:r>
              <a:rPr lang="da-DK" dirty="0"/>
              <a:t>Letairis® (ambrisentan) USPI. 2015. </a:t>
            </a:r>
            <a:r>
              <a:rPr lang="da-DK" b="1" dirty="0"/>
              <a:t>9. </a:t>
            </a:r>
            <a:r>
              <a:rPr lang="da-DK" dirty="0"/>
              <a:t>Volibris® (ambrisentan) SmPC. 2017. </a:t>
            </a:r>
            <a:r>
              <a:rPr lang="da-DK" b="1" dirty="0"/>
              <a:t>10.</a:t>
            </a:r>
            <a:r>
              <a:rPr lang="da-DK" dirty="0"/>
              <a:t> Peacock et al. Am J Respir Crit Care Med. 2017;195:A6905.</a:t>
            </a:r>
            <a:endParaRPr lang="da-DK" b="1" dirty="0"/>
          </a:p>
        </p:txBody>
      </p:sp>
      <p:sp>
        <p:nvSpPr>
          <p:cNvPr id="9" name="TextBox 8"/>
          <p:cNvSpPr txBox="1"/>
          <p:nvPr/>
        </p:nvSpPr>
        <p:spPr>
          <a:xfrm>
            <a:off x="1948940" y="5950122"/>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6MWD, 6-minute walking distance; FC, functional class; NT-proBNP, N-terminal pro b-type natriuretic protein; NS, not significant; NR, not reported;  QoL, quality of life; WHO, World Health Organization.</a:t>
            </a:r>
          </a:p>
        </p:txBody>
      </p:sp>
      <p:sp>
        <p:nvSpPr>
          <p:cNvPr id="17" name="Isosceles Triangle 16"/>
          <p:cNvSpPr/>
          <p:nvPr/>
        </p:nvSpPr>
        <p:spPr>
          <a:xfrm flipV="1">
            <a:off x="8986608" y="1952625"/>
            <a:ext cx="228337" cy="3117659"/>
          </a:xfrm>
          <a:prstGeom prst="triangle">
            <a:avLst>
              <a:gd name="adj" fmla="val 0"/>
            </a:avLst>
          </a:prstGeom>
          <a:solidFill>
            <a:srgbClr val="7F7F7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21" name="L-Shape 20">
            <a:extLst>
              <a:ext uri="{FF2B5EF4-FFF2-40B4-BE49-F238E27FC236}">
                <a16:creationId xmlns:a16="http://schemas.microsoft.com/office/drawing/2014/main" id="{ABAB938E-1D3D-4740-A558-F3F15D9A6AF9}"/>
              </a:ext>
            </a:extLst>
          </p:cNvPr>
          <p:cNvSpPr/>
          <p:nvPr/>
        </p:nvSpPr>
        <p:spPr>
          <a:xfrm rot="18900000">
            <a:off x="7969991" y="2415680"/>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endParaRPr>
          </a:p>
        </p:txBody>
      </p:sp>
      <p:sp>
        <p:nvSpPr>
          <p:cNvPr id="22" name="L-Shape 21">
            <a:extLst>
              <a:ext uri="{FF2B5EF4-FFF2-40B4-BE49-F238E27FC236}">
                <a16:creationId xmlns:a16="http://schemas.microsoft.com/office/drawing/2014/main" id="{32340209-79B9-40F4-B4C3-06A046985AD5}"/>
              </a:ext>
            </a:extLst>
          </p:cNvPr>
          <p:cNvSpPr/>
          <p:nvPr/>
        </p:nvSpPr>
        <p:spPr>
          <a:xfrm rot="18900000">
            <a:off x="7969991" y="2798539"/>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23" name="L-Shape 22">
            <a:extLst>
              <a:ext uri="{FF2B5EF4-FFF2-40B4-BE49-F238E27FC236}">
                <a16:creationId xmlns:a16="http://schemas.microsoft.com/office/drawing/2014/main" id="{252863CD-4AA5-4081-B187-7B038448DFD3}"/>
              </a:ext>
            </a:extLst>
          </p:cNvPr>
          <p:cNvSpPr/>
          <p:nvPr/>
        </p:nvSpPr>
        <p:spPr>
          <a:xfrm rot="18900000">
            <a:off x="7969991" y="3197794"/>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24" name="L-Shape 23">
            <a:extLst>
              <a:ext uri="{FF2B5EF4-FFF2-40B4-BE49-F238E27FC236}">
                <a16:creationId xmlns:a16="http://schemas.microsoft.com/office/drawing/2014/main" id="{CB8149D9-4BE7-47A0-856C-8B04455B8026}"/>
              </a:ext>
            </a:extLst>
          </p:cNvPr>
          <p:cNvSpPr/>
          <p:nvPr/>
        </p:nvSpPr>
        <p:spPr>
          <a:xfrm rot="18900000">
            <a:off x="7969991" y="4035507"/>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25" name="L-Shape 24">
            <a:extLst>
              <a:ext uri="{FF2B5EF4-FFF2-40B4-BE49-F238E27FC236}">
                <a16:creationId xmlns:a16="http://schemas.microsoft.com/office/drawing/2014/main" id="{A03445F4-C472-4BB9-8F6B-7714D7DC9F4D}"/>
              </a:ext>
            </a:extLst>
          </p:cNvPr>
          <p:cNvSpPr/>
          <p:nvPr/>
        </p:nvSpPr>
        <p:spPr>
          <a:xfrm rot="18900000">
            <a:off x="9818204" y="2395439"/>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27" name="L-Shape 26">
            <a:extLst>
              <a:ext uri="{FF2B5EF4-FFF2-40B4-BE49-F238E27FC236}">
                <a16:creationId xmlns:a16="http://schemas.microsoft.com/office/drawing/2014/main" id="{08D99C2B-3310-4C67-89C2-0EDD6F32F689}"/>
              </a:ext>
            </a:extLst>
          </p:cNvPr>
          <p:cNvSpPr/>
          <p:nvPr/>
        </p:nvSpPr>
        <p:spPr>
          <a:xfrm rot="18900000">
            <a:off x="9818204" y="2770402"/>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28" name="L-Shape 27">
            <a:extLst>
              <a:ext uri="{FF2B5EF4-FFF2-40B4-BE49-F238E27FC236}">
                <a16:creationId xmlns:a16="http://schemas.microsoft.com/office/drawing/2014/main" id="{57918411-E337-4B27-8063-32BF1D5E49FB}"/>
              </a:ext>
            </a:extLst>
          </p:cNvPr>
          <p:cNvSpPr/>
          <p:nvPr/>
        </p:nvSpPr>
        <p:spPr>
          <a:xfrm rot="18900000">
            <a:off x="9818204" y="3225929"/>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29" name="L-Shape 28">
            <a:extLst>
              <a:ext uri="{FF2B5EF4-FFF2-40B4-BE49-F238E27FC236}">
                <a16:creationId xmlns:a16="http://schemas.microsoft.com/office/drawing/2014/main" id="{7D3C9F0B-E2C5-4E35-9102-A6A30E9C40C3}"/>
              </a:ext>
            </a:extLst>
          </p:cNvPr>
          <p:cNvSpPr/>
          <p:nvPr/>
        </p:nvSpPr>
        <p:spPr>
          <a:xfrm rot="18900000">
            <a:off x="9861672" y="4053103"/>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30" name="L-Shape 29">
            <a:extLst>
              <a:ext uri="{FF2B5EF4-FFF2-40B4-BE49-F238E27FC236}">
                <a16:creationId xmlns:a16="http://schemas.microsoft.com/office/drawing/2014/main" id="{FC48BBC2-BEF3-4248-8A83-F8CF0D204A52}"/>
              </a:ext>
            </a:extLst>
          </p:cNvPr>
          <p:cNvSpPr/>
          <p:nvPr/>
        </p:nvSpPr>
        <p:spPr>
          <a:xfrm rot="18900000">
            <a:off x="9818204" y="3625710"/>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31" name="L-Shape 30">
            <a:extLst>
              <a:ext uri="{FF2B5EF4-FFF2-40B4-BE49-F238E27FC236}">
                <a16:creationId xmlns:a16="http://schemas.microsoft.com/office/drawing/2014/main" id="{AFAD5B98-D98F-47E1-92E3-85EF7B2E3D70}"/>
              </a:ext>
            </a:extLst>
          </p:cNvPr>
          <p:cNvSpPr/>
          <p:nvPr/>
        </p:nvSpPr>
        <p:spPr>
          <a:xfrm rot="18900000">
            <a:off x="9818204" y="4494562"/>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32" name="L-Shape 31">
            <a:extLst>
              <a:ext uri="{FF2B5EF4-FFF2-40B4-BE49-F238E27FC236}">
                <a16:creationId xmlns:a16="http://schemas.microsoft.com/office/drawing/2014/main" id="{7884B149-C8BC-4D08-894A-9D55494468E5}"/>
              </a:ext>
            </a:extLst>
          </p:cNvPr>
          <p:cNvSpPr/>
          <p:nvPr/>
        </p:nvSpPr>
        <p:spPr>
          <a:xfrm rot="18900000">
            <a:off x="9818204" y="4828755"/>
            <a:ext cx="237375" cy="137428"/>
          </a:xfrm>
          <a:prstGeom prst="corner">
            <a:avLst>
              <a:gd name="adj1" fmla="val 27653"/>
              <a:gd name="adj2" fmla="val 26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33" name="Freeform 32"/>
          <p:cNvSpPr/>
          <p:nvPr/>
        </p:nvSpPr>
        <p:spPr>
          <a:xfrm>
            <a:off x="0" y="1139823"/>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Comparison of endpoints AMBITION vs SERAPHIN</a:t>
            </a:r>
            <a:r>
              <a:rPr lang="en-GB" sz="1400" baseline="30000" dirty="0">
                <a:solidFill>
                  <a:schemeClr val="bg1"/>
                </a:solidFill>
              </a:rPr>
              <a:t>1-10</a:t>
            </a:r>
          </a:p>
        </p:txBody>
      </p:sp>
      <p:grpSp>
        <p:nvGrpSpPr>
          <p:cNvPr id="5" name="Group 4"/>
          <p:cNvGrpSpPr/>
          <p:nvPr/>
        </p:nvGrpSpPr>
        <p:grpSpPr>
          <a:xfrm>
            <a:off x="443223" y="2734739"/>
            <a:ext cx="1746819" cy="1953453"/>
            <a:chOff x="443223" y="2734739"/>
            <a:chExt cx="1746819" cy="1953453"/>
          </a:xfrm>
        </p:grpSpPr>
        <p:grpSp>
          <p:nvGrpSpPr>
            <p:cNvPr id="35" name="Group 34"/>
            <p:cNvGrpSpPr/>
            <p:nvPr/>
          </p:nvGrpSpPr>
          <p:grpSpPr>
            <a:xfrm>
              <a:off x="443223" y="2734739"/>
              <a:ext cx="935009" cy="1310905"/>
              <a:chOff x="690914" y="3558475"/>
              <a:chExt cx="231138" cy="324061"/>
            </a:xfrm>
          </p:grpSpPr>
          <p:sp>
            <p:nvSpPr>
              <p:cNvPr id="36" name="Freeform 15"/>
              <p:cNvSpPr>
                <a:spLocks/>
              </p:cNvSpPr>
              <p:nvPr/>
            </p:nvSpPr>
            <p:spPr bwMode="auto">
              <a:xfrm flipV="1">
                <a:off x="690914" y="3558475"/>
                <a:ext cx="231138" cy="324061"/>
              </a:xfrm>
              <a:custGeom>
                <a:avLst/>
                <a:gdLst>
                  <a:gd name="T0" fmla="*/ 19 w 246"/>
                  <a:gd name="T1" fmla="*/ 171 h 344"/>
                  <a:gd name="T2" fmla="*/ 117 w 246"/>
                  <a:gd name="T3" fmla="*/ 0 h 344"/>
                  <a:gd name="T4" fmla="*/ 215 w 246"/>
                  <a:gd name="T5" fmla="*/ 171 h 344"/>
                  <a:gd name="T6" fmla="*/ 174 w 246"/>
                  <a:gd name="T7" fmla="*/ 326 h 344"/>
                  <a:gd name="T8" fmla="*/ 88 w 246"/>
                  <a:gd name="T9" fmla="*/ 337 h 344"/>
                  <a:gd name="T10" fmla="*/ 19 w 246"/>
                  <a:gd name="T11" fmla="*/ 284 h 344"/>
                  <a:gd name="T12" fmla="*/ 19 w 246"/>
                  <a:gd name="T13" fmla="*/ 171 h 344"/>
                </a:gdLst>
                <a:ahLst/>
                <a:cxnLst>
                  <a:cxn ang="0">
                    <a:pos x="T0" y="T1"/>
                  </a:cxn>
                  <a:cxn ang="0">
                    <a:pos x="T2" y="T3"/>
                  </a:cxn>
                  <a:cxn ang="0">
                    <a:pos x="T4" y="T5"/>
                  </a:cxn>
                  <a:cxn ang="0">
                    <a:pos x="T6" y="T7"/>
                  </a:cxn>
                  <a:cxn ang="0">
                    <a:pos x="T8" y="T9"/>
                  </a:cxn>
                  <a:cxn ang="0">
                    <a:pos x="T10" y="T11"/>
                  </a:cxn>
                  <a:cxn ang="0">
                    <a:pos x="T12" y="T13"/>
                  </a:cxn>
                </a:cxnLst>
                <a:rect l="0" t="0" r="r" b="b"/>
                <a:pathLst>
                  <a:path w="246" h="344">
                    <a:moveTo>
                      <a:pt x="19" y="171"/>
                    </a:moveTo>
                    <a:cubicBezTo>
                      <a:pt x="117" y="0"/>
                      <a:pt x="117" y="0"/>
                      <a:pt x="117" y="0"/>
                    </a:cubicBezTo>
                    <a:cubicBezTo>
                      <a:pt x="215" y="171"/>
                      <a:pt x="215" y="171"/>
                      <a:pt x="215" y="171"/>
                    </a:cubicBezTo>
                    <a:cubicBezTo>
                      <a:pt x="246" y="225"/>
                      <a:pt x="228" y="295"/>
                      <a:pt x="174" y="326"/>
                    </a:cubicBezTo>
                    <a:cubicBezTo>
                      <a:pt x="147" y="341"/>
                      <a:pt x="117" y="344"/>
                      <a:pt x="88" y="337"/>
                    </a:cubicBezTo>
                    <a:cubicBezTo>
                      <a:pt x="59" y="329"/>
                      <a:pt x="34" y="310"/>
                      <a:pt x="19" y="284"/>
                    </a:cubicBezTo>
                    <a:cubicBezTo>
                      <a:pt x="0" y="249"/>
                      <a:pt x="0" y="206"/>
                      <a:pt x="19" y="171"/>
                    </a:cubicBezTo>
                    <a:close/>
                  </a:path>
                </a:pathLst>
              </a:custGeom>
              <a:solidFill>
                <a:srgbClr val="7B85BD"/>
              </a:solidFill>
              <a:ln>
                <a:noFill/>
              </a:ln>
              <a:effectLst>
                <a:outerShdw blurRad="2540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37" name="Oval 36"/>
              <p:cNvSpPr/>
              <p:nvPr/>
            </p:nvSpPr>
            <p:spPr>
              <a:xfrm>
                <a:off x="760925" y="3629810"/>
                <a:ext cx="78801" cy="78801"/>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38" name="Group 37"/>
            <p:cNvGrpSpPr/>
            <p:nvPr/>
          </p:nvGrpSpPr>
          <p:grpSpPr>
            <a:xfrm>
              <a:off x="1255033" y="3377287"/>
              <a:ext cx="935009" cy="1310905"/>
              <a:chOff x="843314" y="3710875"/>
              <a:chExt cx="231138" cy="324061"/>
            </a:xfrm>
          </p:grpSpPr>
          <p:sp>
            <p:nvSpPr>
              <p:cNvPr id="39" name="Freeform 15"/>
              <p:cNvSpPr>
                <a:spLocks/>
              </p:cNvSpPr>
              <p:nvPr/>
            </p:nvSpPr>
            <p:spPr bwMode="auto">
              <a:xfrm flipV="1">
                <a:off x="843314" y="3710875"/>
                <a:ext cx="231138" cy="324061"/>
              </a:xfrm>
              <a:custGeom>
                <a:avLst/>
                <a:gdLst>
                  <a:gd name="T0" fmla="*/ 19 w 246"/>
                  <a:gd name="T1" fmla="*/ 171 h 344"/>
                  <a:gd name="T2" fmla="*/ 117 w 246"/>
                  <a:gd name="T3" fmla="*/ 0 h 344"/>
                  <a:gd name="T4" fmla="*/ 215 w 246"/>
                  <a:gd name="T5" fmla="*/ 171 h 344"/>
                  <a:gd name="T6" fmla="*/ 174 w 246"/>
                  <a:gd name="T7" fmla="*/ 326 h 344"/>
                  <a:gd name="T8" fmla="*/ 88 w 246"/>
                  <a:gd name="T9" fmla="*/ 337 h 344"/>
                  <a:gd name="T10" fmla="*/ 19 w 246"/>
                  <a:gd name="T11" fmla="*/ 284 h 344"/>
                  <a:gd name="T12" fmla="*/ 19 w 246"/>
                  <a:gd name="T13" fmla="*/ 171 h 344"/>
                </a:gdLst>
                <a:ahLst/>
                <a:cxnLst>
                  <a:cxn ang="0">
                    <a:pos x="T0" y="T1"/>
                  </a:cxn>
                  <a:cxn ang="0">
                    <a:pos x="T2" y="T3"/>
                  </a:cxn>
                  <a:cxn ang="0">
                    <a:pos x="T4" y="T5"/>
                  </a:cxn>
                  <a:cxn ang="0">
                    <a:pos x="T6" y="T7"/>
                  </a:cxn>
                  <a:cxn ang="0">
                    <a:pos x="T8" y="T9"/>
                  </a:cxn>
                  <a:cxn ang="0">
                    <a:pos x="T10" y="T11"/>
                  </a:cxn>
                  <a:cxn ang="0">
                    <a:pos x="T12" y="T13"/>
                  </a:cxn>
                </a:cxnLst>
                <a:rect l="0" t="0" r="r" b="b"/>
                <a:pathLst>
                  <a:path w="246" h="344">
                    <a:moveTo>
                      <a:pt x="19" y="171"/>
                    </a:moveTo>
                    <a:cubicBezTo>
                      <a:pt x="117" y="0"/>
                      <a:pt x="117" y="0"/>
                      <a:pt x="117" y="0"/>
                    </a:cubicBezTo>
                    <a:cubicBezTo>
                      <a:pt x="215" y="171"/>
                      <a:pt x="215" y="171"/>
                      <a:pt x="215" y="171"/>
                    </a:cubicBezTo>
                    <a:cubicBezTo>
                      <a:pt x="246" y="225"/>
                      <a:pt x="228" y="295"/>
                      <a:pt x="174" y="326"/>
                    </a:cubicBezTo>
                    <a:cubicBezTo>
                      <a:pt x="147" y="341"/>
                      <a:pt x="117" y="344"/>
                      <a:pt x="88" y="337"/>
                    </a:cubicBezTo>
                    <a:cubicBezTo>
                      <a:pt x="59" y="329"/>
                      <a:pt x="34" y="310"/>
                      <a:pt x="19" y="284"/>
                    </a:cubicBezTo>
                    <a:cubicBezTo>
                      <a:pt x="0" y="249"/>
                      <a:pt x="0" y="206"/>
                      <a:pt x="19" y="171"/>
                    </a:cubicBezTo>
                    <a:close/>
                  </a:path>
                </a:pathLst>
              </a:custGeom>
              <a:solidFill>
                <a:srgbClr val="FF3300"/>
              </a:solidFill>
              <a:ln>
                <a:noFill/>
              </a:ln>
              <a:effectLst>
                <a:outerShdw blurRad="2540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40" name="Oval 39"/>
              <p:cNvSpPr/>
              <p:nvPr/>
            </p:nvSpPr>
            <p:spPr>
              <a:xfrm>
                <a:off x="913325" y="3782210"/>
                <a:ext cx="78801" cy="78801"/>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sp>
        <p:nvSpPr>
          <p:cNvPr id="34"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OPSUMIT</a:t>
            </a:r>
            <a:r>
              <a:rPr lang="en-GB" sz="800" baseline="30000" dirty="0">
                <a:solidFill>
                  <a:srgbClr val="595959"/>
                </a:solidFill>
              </a:rPr>
              <a:t>®</a:t>
            </a:r>
            <a:r>
              <a:rPr lang="en-GB" sz="800" dirty="0">
                <a:solidFill>
                  <a:srgbClr val="595959"/>
                </a:solidFill>
              </a:rPr>
              <a:t> value vs ambrisentan</a:t>
            </a:r>
            <a:endParaRPr lang="en-GB" sz="800" baseline="30000" dirty="0">
              <a:solidFill>
                <a:srgbClr val="595959"/>
              </a:solidFill>
            </a:endParaRPr>
          </a:p>
        </p:txBody>
      </p:sp>
    </p:spTree>
    <p:extLst>
      <p:ext uri="{BB962C8B-B14F-4D97-AF65-F5344CB8AC3E}">
        <p14:creationId xmlns:p14="http://schemas.microsoft.com/office/powerpoint/2010/main" val="2365902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0552955" cy="480000"/>
          </a:xfrm>
        </p:spPr>
        <p:txBody>
          <a:bodyPr/>
          <a:lstStyle/>
          <a:p>
            <a:r>
              <a:rPr lang="en-GB" dirty="0"/>
              <a:t>MACITENTAN has similar recommendations for use as mono- and sequential combination therapy to ambrisentan</a:t>
            </a:r>
            <a:r>
              <a:rPr lang="en-GB" baseline="30000" dirty="0"/>
              <a:t>1</a:t>
            </a:r>
            <a:r>
              <a:rPr lang="en-GB" dirty="0"/>
              <a:t> </a:t>
            </a:r>
            <a:endParaRPr lang="en-GB" baseline="30000" dirty="0"/>
          </a:p>
        </p:txBody>
      </p:sp>
      <p:sp>
        <p:nvSpPr>
          <p:cNvPr id="22" name="TextBox 21"/>
          <p:cNvSpPr txBox="1"/>
          <p:nvPr/>
        </p:nvSpPr>
        <p:spPr>
          <a:xfrm>
            <a:off x="-15447" y="1191345"/>
            <a:ext cx="4075516" cy="307777"/>
          </a:xfrm>
          <a:prstGeom prst="rect">
            <a:avLst/>
          </a:prstGeom>
          <a:solidFill>
            <a:schemeClr val="tx1"/>
          </a:solidFill>
        </p:spPr>
        <p:txBody>
          <a:bodyPr wrap="square" lIns="0" rtlCol="0">
            <a:spAutoFit/>
          </a:bodyPr>
          <a:lstStyle/>
          <a:p>
            <a:pPr algn="ctr"/>
            <a:r>
              <a:rPr lang="en-GB" sz="1400" b="1" dirty="0">
                <a:solidFill>
                  <a:schemeClr val="bg1"/>
                </a:solidFill>
              </a:rPr>
              <a:t>MONOTHERAPY</a:t>
            </a:r>
            <a:endParaRPr lang="en-GB" sz="1400" b="1" baseline="30000" dirty="0">
              <a:solidFill>
                <a:schemeClr val="bg1"/>
              </a:solidFill>
            </a:endParaRPr>
          </a:p>
        </p:txBody>
      </p:sp>
      <p:sp>
        <p:nvSpPr>
          <p:cNvPr id="23" name="TextBox 22"/>
          <p:cNvSpPr txBox="1"/>
          <p:nvPr/>
        </p:nvSpPr>
        <p:spPr>
          <a:xfrm>
            <a:off x="4119762" y="1191345"/>
            <a:ext cx="3977665" cy="307777"/>
          </a:xfrm>
          <a:prstGeom prst="rect">
            <a:avLst/>
          </a:prstGeom>
          <a:solidFill>
            <a:schemeClr val="tx1"/>
          </a:solidFill>
        </p:spPr>
        <p:txBody>
          <a:bodyPr wrap="square" lIns="0" rtlCol="0">
            <a:spAutoFit/>
          </a:bodyPr>
          <a:lstStyle/>
          <a:p>
            <a:pPr algn="ctr"/>
            <a:r>
              <a:rPr lang="en-GB" sz="1400" b="1" dirty="0">
                <a:solidFill>
                  <a:schemeClr val="bg1"/>
                </a:solidFill>
              </a:rPr>
              <a:t>SEQUENTIAL COMBINATION THERAPY</a:t>
            </a:r>
            <a:endParaRPr lang="en-GB" sz="1400" b="1" baseline="30000" dirty="0">
              <a:solidFill>
                <a:schemeClr val="bg1"/>
              </a:solidFill>
            </a:endParaRPr>
          </a:p>
        </p:txBody>
      </p:sp>
      <p:sp>
        <p:nvSpPr>
          <p:cNvPr id="25" name="TextBox 24"/>
          <p:cNvSpPr txBox="1"/>
          <p:nvPr/>
        </p:nvSpPr>
        <p:spPr>
          <a:xfrm>
            <a:off x="8159229" y="1191345"/>
            <a:ext cx="4032771" cy="307777"/>
          </a:xfrm>
          <a:prstGeom prst="rect">
            <a:avLst/>
          </a:prstGeom>
          <a:solidFill>
            <a:schemeClr val="tx1"/>
          </a:solidFill>
        </p:spPr>
        <p:txBody>
          <a:bodyPr wrap="square" lIns="0" rtlCol="0">
            <a:spAutoFit/>
          </a:bodyPr>
          <a:lstStyle/>
          <a:p>
            <a:pPr algn="ctr"/>
            <a:r>
              <a:rPr lang="en-GB" sz="1400" b="1" dirty="0">
                <a:solidFill>
                  <a:schemeClr val="bg1"/>
                </a:solidFill>
              </a:rPr>
              <a:t>INITIAL COMBINATION THERAPY</a:t>
            </a:r>
            <a:endParaRPr lang="en-GB" sz="1400" b="1" baseline="30000" dirty="0">
              <a:solidFill>
                <a:schemeClr val="bg1"/>
              </a:solidFill>
            </a:endParaRPr>
          </a:p>
        </p:txBody>
      </p:sp>
      <p:sp>
        <p:nvSpPr>
          <p:cNvPr id="16" name="Text Placeholder 4"/>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a:t>
            </a:r>
            <a:r>
              <a:rPr lang="fr-FR" dirty="0"/>
              <a:t> Galie et al. Eur Respir J. 2015;46(4):903-75</a:t>
            </a:r>
            <a:r>
              <a:rPr lang="en-GB" dirty="0"/>
              <a:t> </a:t>
            </a:r>
            <a:endParaRPr lang="da-DK" b="1" dirty="0"/>
          </a:p>
        </p:txBody>
      </p:sp>
      <p:graphicFrame>
        <p:nvGraphicFramePr>
          <p:cNvPr id="24" name="object 6"/>
          <p:cNvGraphicFramePr>
            <a:graphicFrameLocks noGrp="1"/>
          </p:cNvGraphicFramePr>
          <p:nvPr>
            <p:extLst>
              <p:ext uri="{D42A27DB-BD31-4B8C-83A1-F6EECF244321}">
                <p14:modId xmlns:p14="http://schemas.microsoft.com/office/powerpoint/2010/main" val="187349430"/>
              </p:ext>
            </p:extLst>
          </p:nvPr>
        </p:nvGraphicFramePr>
        <p:xfrm>
          <a:off x="0" y="1575561"/>
          <a:ext cx="4075517" cy="4598487"/>
        </p:xfrm>
        <a:graphic>
          <a:graphicData uri="http://schemas.openxmlformats.org/drawingml/2006/table">
            <a:tbl>
              <a:tblPr firstRow="1" bandRow="1">
                <a:tableStyleId>{00A15C55-8517-42AA-B614-E9B94910E393}</a:tableStyleId>
              </a:tblPr>
              <a:tblGrid>
                <a:gridCol w="990600">
                  <a:extLst>
                    <a:ext uri="{9D8B030D-6E8A-4147-A177-3AD203B41FA5}">
                      <a16:colId xmlns:a16="http://schemas.microsoft.com/office/drawing/2014/main" val="20000"/>
                    </a:ext>
                  </a:extLst>
                </a:gridCol>
                <a:gridCol w="578893">
                  <a:extLst>
                    <a:ext uri="{9D8B030D-6E8A-4147-A177-3AD203B41FA5}">
                      <a16:colId xmlns:a16="http://schemas.microsoft.com/office/drawing/2014/main" val="20001"/>
                    </a:ext>
                  </a:extLst>
                </a:gridCol>
                <a:gridCol w="573206">
                  <a:extLst>
                    <a:ext uri="{9D8B030D-6E8A-4147-A177-3AD203B41FA5}">
                      <a16:colId xmlns:a16="http://schemas.microsoft.com/office/drawing/2014/main" val="20002"/>
                    </a:ext>
                  </a:extLst>
                </a:gridCol>
                <a:gridCol w="419118">
                  <a:extLst>
                    <a:ext uri="{9D8B030D-6E8A-4147-A177-3AD203B41FA5}">
                      <a16:colId xmlns:a16="http://schemas.microsoft.com/office/drawing/2014/main" val="20003"/>
                    </a:ext>
                  </a:extLst>
                </a:gridCol>
                <a:gridCol w="190908">
                  <a:extLst>
                    <a:ext uri="{9D8B030D-6E8A-4147-A177-3AD203B41FA5}">
                      <a16:colId xmlns:a16="http://schemas.microsoft.com/office/drawing/2014/main" val="20004"/>
                    </a:ext>
                  </a:extLst>
                </a:gridCol>
                <a:gridCol w="371475">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282240">
                  <a:extLst>
                    <a:ext uri="{9D8B030D-6E8A-4147-A177-3AD203B41FA5}">
                      <a16:colId xmlns:a16="http://schemas.microsoft.com/office/drawing/2014/main" val="20007"/>
                    </a:ext>
                  </a:extLst>
                </a:gridCol>
                <a:gridCol w="307127">
                  <a:extLst>
                    <a:ext uri="{9D8B030D-6E8A-4147-A177-3AD203B41FA5}">
                      <a16:colId xmlns:a16="http://schemas.microsoft.com/office/drawing/2014/main" val="20008"/>
                    </a:ext>
                  </a:extLst>
                </a:gridCol>
              </a:tblGrid>
              <a:tr h="173967">
                <a:tc rowSpan="2" gridSpan="3">
                  <a:txBody>
                    <a:bodyPr/>
                    <a:lstStyle/>
                    <a:p>
                      <a:pPr marL="0" indent="0">
                        <a:lnSpc>
                          <a:spcPct val="100000"/>
                        </a:lnSpc>
                      </a:pPr>
                      <a:r>
                        <a:rPr lang="en-GB" sz="600" b="1" dirty="0">
                          <a:latin typeface="+mn-lt"/>
                        </a:rPr>
                        <a:t>Measu</a:t>
                      </a:r>
                      <a:r>
                        <a:rPr lang="en-GB" sz="600" b="1" spc="-30" dirty="0">
                          <a:latin typeface="+mn-lt"/>
                        </a:rPr>
                        <a:t>r</a:t>
                      </a:r>
                      <a:r>
                        <a:rPr lang="en-GB" sz="600" b="1" dirty="0">
                          <a:latin typeface="+mn-lt"/>
                        </a:rPr>
                        <a:t>e/T</a:t>
                      </a:r>
                      <a:r>
                        <a:rPr lang="en-GB" sz="600" b="1" spc="-30" dirty="0">
                          <a:latin typeface="+mn-lt"/>
                        </a:rPr>
                        <a:t>r</a:t>
                      </a:r>
                      <a:r>
                        <a:rPr lang="en-GB" sz="600" b="1" dirty="0">
                          <a:latin typeface="+mn-lt"/>
                        </a:rPr>
                        <a:t>eatment</a:t>
                      </a:r>
                      <a:endParaRPr lang="en-GB" sz="600" b="1" dirty="0">
                        <a:solidFill>
                          <a:schemeClr val="tx2">
                            <a:lumMod val="50000"/>
                          </a:schemeClr>
                        </a:solidFill>
                        <a:latin typeface="+mn-lt"/>
                        <a:cs typeface="Arial" panose="020B0604020202020204" pitchFamily="34" charset="0"/>
                      </a:endParaRPr>
                    </a:p>
                  </a:txBody>
                  <a:tcPr marL="144000" marR="7200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rowSpan="2" hMerge="1">
                  <a:txBody>
                    <a:bodyPr/>
                    <a:lstStyle/>
                    <a:p>
                      <a:endParaRPr/>
                    </a:p>
                  </a:txBody>
                  <a:tcPr marL="0" marR="0" marT="0" marB="0"/>
                </a:tc>
                <a:tc rowSpan="2" hMerge="1">
                  <a:txBody>
                    <a:bodyPr/>
                    <a:lstStyle/>
                    <a:p>
                      <a:endParaRPr/>
                    </a:p>
                  </a:txBody>
                  <a:tcPr marL="0" marR="0" marT="0" marB="0"/>
                </a:tc>
                <a:tc gridSpan="6">
                  <a:txBody>
                    <a:bodyPr/>
                    <a:lstStyle/>
                    <a:p>
                      <a:pPr marL="0" indent="0" algn="ctr">
                        <a:lnSpc>
                          <a:spcPct val="100000"/>
                        </a:lnSpc>
                      </a:pPr>
                      <a:r>
                        <a:rPr sz="600" b="1" dirty="0" err="1"/>
                        <a:t>Cla</a:t>
                      </a:r>
                      <a:r>
                        <a:rPr sz="600" b="1" spc="-15" dirty="0" err="1"/>
                        <a:t>s</a:t>
                      </a:r>
                      <a:r>
                        <a:rPr sz="600" b="1" dirty="0" err="1"/>
                        <a:t>s</a:t>
                      </a:r>
                      <a:r>
                        <a:rPr sz="600" b="1" baseline="20202" dirty="0" err="1"/>
                        <a:t>a</a:t>
                      </a:r>
                      <a:r>
                        <a:rPr sz="600" b="1" dirty="0" err="1"/>
                        <a:t>-</a:t>
                      </a:r>
                      <a:r>
                        <a:rPr sz="600" b="1" spc="-20" dirty="0" err="1"/>
                        <a:t>l</a:t>
                      </a:r>
                      <a:r>
                        <a:rPr sz="600" b="1" spc="-10" dirty="0" err="1"/>
                        <a:t>ev</a:t>
                      </a:r>
                      <a:r>
                        <a:rPr sz="600" b="1" dirty="0" err="1"/>
                        <a:t>el</a:t>
                      </a:r>
                      <a:r>
                        <a:rPr sz="600" b="1" baseline="20202" dirty="0" err="1"/>
                        <a:t>b</a:t>
                      </a:r>
                      <a:endParaRPr sz="600" b="1" baseline="20202" dirty="0">
                        <a:solidFill>
                          <a:schemeClr val="tx2">
                            <a:lumMod val="50000"/>
                          </a:schemeClr>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3967">
                <a:tc gridSpan="3" vMerge="1">
                  <a:txBody>
                    <a:bodyPr/>
                    <a:lstStyle/>
                    <a:p>
                      <a:endParaRPr/>
                    </a:p>
                  </a:txBody>
                  <a:tcPr marL="0" marR="0" marT="0" marB="0">
                    <a:lnL w="7429">
                      <a:solidFill>
                        <a:srgbClr val="231F20"/>
                      </a:solidFill>
                      <a:prstDash val="solid"/>
                    </a:lnL>
                    <a:lnR w="7429">
                      <a:solidFill>
                        <a:srgbClr val="231F20"/>
                      </a:solidFill>
                      <a:prstDash val="solid"/>
                    </a:lnR>
                    <a:lnT w="6896">
                      <a:solidFill>
                        <a:srgbClr val="231F20"/>
                      </a:solidFill>
                      <a:prstDash val="solid"/>
                    </a:lnT>
                    <a:lnB w="7619">
                      <a:solidFill>
                        <a:srgbClr val="231F20"/>
                      </a:solidFill>
                      <a:prstDash val="solid"/>
                    </a:lnB>
                    <a:solidFill>
                      <a:srgbClr val="F4EB2D"/>
                    </a:solidFill>
                  </a:tcPr>
                </a:tc>
                <a:tc hMerge="1" vMerge="1">
                  <a:txBody>
                    <a:bodyPr/>
                    <a:lstStyle/>
                    <a:p>
                      <a:endParaRPr/>
                    </a:p>
                  </a:txBody>
                  <a:tcPr marL="0" marR="0" marT="0" marB="0"/>
                </a:tc>
                <a:tc hMerge="1" vMerge="1">
                  <a:txBody>
                    <a:bodyPr/>
                    <a:lstStyle/>
                    <a:p>
                      <a:endParaRPr/>
                    </a:p>
                  </a:txBody>
                  <a:tcPr marL="0" marR="0" marT="0" marB="0"/>
                </a:tc>
                <a:tc gridSpan="2">
                  <a:txBody>
                    <a:bodyPr/>
                    <a:lstStyle/>
                    <a:p>
                      <a:pPr marL="0" indent="0" algn="ctr">
                        <a:lnSpc>
                          <a:spcPct val="100000"/>
                        </a:lnSpc>
                      </a:pPr>
                      <a:r>
                        <a:rPr sz="600" b="1" dirty="0">
                          <a:solidFill>
                            <a:schemeClr val="bg1"/>
                          </a:solidFill>
                          <a:latin typeface="+mn-lt"/>
                        </a:rPr>
                        <a:t>WHO-</a:t>
                      </a:r>
                      <a:r>
                        <a:rPr sz="600" b="1" spc="-20" dirty="0">
                          <a:solidFill>
                            <a:schemeClr val="bg1"/>
                          </a:solidFill>
                          <a:latin typeface="+mn-lt"/>
                        </a:rPr>
                        <a:t>F</a:t>
                      </a:r>
                      <a:r>
                        <a:rPr sz="600" b="1" dirty="0">
                          <a:solidFill>
                            <a:schemeClr val="bg1"/>
                          </a:solidFill>
                          <a:latin typeface="+mn-lt"/>
                        </a:rPr>
                        <a:t>C</a:t>
                      </a:r>
                      <a:r>
                        <a:rPr sz="600" b="1" spc="5" dirty="0">
                          <a:solidFill>
                            <a:schemeClr val="bg1"/>
                          </a:solidFill>
                          <a:latin typeface="+mn-lt"/>
                        </a:rPr>
                        <a:t> </a:t>
                      </a:r>
                      <a:r>
                        <a:rPr sz="600" b="1" dirty="0">
                          <a:solidFill>
                            <a:schemeClr val="bg1"/>
                          </a:solidFill>
                          <a:latin typeface="+mn-lt"/>
                        </a:rPr>
                        <a:t>II</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tc gridSpan="2">
                  <a:txBody>
                    <a:bodyPr/>
                    <a:lstStyle/>
                    <a:p>
                      <a:pPr marL="0" indent="0" algn="ctr">
                        <a:lnSpc>
                          <a:spcPct val="100000"/>
                        </a:lnSpc>
                      </a:pPr>
                      <a:r>
                        <a:rPr sz="600" b="1" dirty="0">
                          <a:solidFill>
                            <a:schemeClr val="bg1"/>
                          </a:solidFill>
                          <a:latin typeface="+mn-lt"/>
                        </a:rPr>
                        <a:t>WHO-</a:t>
                      </a:r>
                      <a:r>
                        <a:rPr sz="600" b="1" spc="-20" dirty="0">
                          <a:solidFill>
                            <a:schemeClr val="bg1"/>
                          </a:solidFill>
                          <a:latin typeface="+mn-lt"/>
                        </a:rPr>
                        <a:t>F</a:t>
                      </a:r>
                      <a:r>
                        <a:rPr sz="600" b="1" dirty="0">
                          <a:solidFill>
                            <a:schemeClr val="bg1"/>
                          </a:solidFill>
                          <a:latin typeface="+mn-lt"/>
                        </a:rPr>
                        <a:t>C</a:t>
                      </a:r>
                      <a:r>
                        <a:rPr sz="600" b="1" spc="5" dirty="0">
                          <a:solidFill>
                            <a:schemeClr val="bg1"/>
                          </a:solidFill>
                          <a:latin typeface="+mn-lt"/>
                        </a:rPr>
                        <a:t> </a:t>
                      </a:r>
                      <a:r>
                        <a:rPr sz="600" b="1" dirty="0">
                          <a:solidFill>
                            <a:schemeClr val="bg1"/>
                          </a:solidFill>
                          <a:latin typeface="+mn-lt"/>
                        </a:rPr>
                        <a:t>III</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tc gridSpan="2">
                  <a:txBody>
                    <a:bodyPr/>
                    <a:lstStyle/>
                    <a:p>
                      <a:pPr marL="0" indent="0" algn="ctr">
                        <a:lnSpc>
                          <a:spcPct val="100000"/>
                        </a:lnSpc>
                      </a:pPr>
                      <a:r>
                        <a:rPr sz="600" b="1" dirty="0">
                          <a:solidFill>
                            <a:schemeClr val="bg1"/>
                          </a:solidFill>
                          <a:latin typeface="+mn-lt"/>
                        </a:rPr>
                        <a:t>WHO-</a:t>
                      </a:r>
                      <a:r>
                        <a:rPr sz="600" b="1" spc="-20" dirty="0">
                          <a:solidFill>
                            <a:schemeClr val="bg1"/>
                          </a:solidFill>
                          <a:latin typeface="+mn-lt"/>
                        </a:rPr>
                        <a:t>F</a:t>
                      </a:r>
                      <a:r>
                        <a:rPr sz="600" b="1" dirty="0">
                          <a:solidFill>
                            <a:schemeClr val="bg1"/>
                          </a:solidFill>
                          <a:latin typeface="+mn-lt"/>
                        </a:rPr>
                        <a:t>C</a:t>
                      </a:r>
                      <a:r>
                        <a:rPr sz="600" b="1" spc="5" dirty="0">
                          <a:solidFill>
                            <a:schemeClr val="bg1"/>
                          </a:solidFill>
                          <a:latin typeface="+mn-lt"/>
                        </a:rPr>
                        <a:t> </a:t>
                      </a:r>
                      <a:r>
                        <a:rPr sz="600" b="1" dirty="0">
                          <a:solidFill>
                            <a:schemeClr val="bg1"/>
                          </a:solidFill>
                          <a:latin typeface="+mn-lt"/>
                        </a:rPr>
                        <a:t>IV</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extLst>
                  <a:ext uri="{0D108BD9-81ED-4DB2-BD59-A6C34878D82A}">
                    <a16:rowId xmlns:a16="http://schemas.microsoft.com/office/drawing/2014/main" val="10001"/>
                  </a:ext>
                </a:extLst>
              </a:tr>
              <a:tr h="240237">
                <a:tc gridSpan="3">
                  <a:txBody>
                    <a:bodyPr/>
                    <a:lstStyle/>
                    <a:p>
                      <a:pPr marL="0" indent="0">
                        <a:lnSpc>
                          <a:spcPct val="100000"/>
                        </a:lnSpc>
                      </a:pPr>
                      <a:r>
                        <a:rPr sz="600" b="1" dirty="0">
                          <a:latin typeface="+mn-lt"/>
                        </a:rPr>
                        <a:t>Ca</a:t>
                      </a:r>
                      <a:r>
                        <a:rPr sz="600" b="1" spc="-20" dirty="0">
                          <a:latin typeface="+mn-lt"/>
                        </a:rPr>
                        <a:t>l</a:t>
                      </a:r>
                      <a:r>
                        <a:rPr sz="600" b="1" dirty="0">
                          <a:latin typeface="+mn-lt"/>
                        </a:rPr>
                        <a:t>cium</a:t>
                      </a:r>
                      <a:r>
                        <a:rPr sz="600" b="1" spc="5" dirty="0">
                          <a:latin typeface="+mn-lt"/>
                        </a:rPr>
                        <a:t> </a:t>
                      </a:r>
                      <a:r>
                        <a:rPr sz="600" b="1" dirty="0">
                          <a:latin typeface="+mn-lt"/>
                        </a:rPr>
                        <a:t>channel</a:t>
                      </a:r>
                      <a:r>
                        <a:rPr sz="600" b="1" spc="5" dirty="0">
                          <a:latin typeface="+mn-lt"/>
                        </a:rPr>
                        <a:t> </a:t>
                      </a:r>
                      <a:r>
                        <a:rPr sz="600" b="1" dirty="0">
                          <a:latin typeface="+mn-lt"/>
                        </a:rPr>
                        <a:t>b</a:t>
                      </a:r>
                      <a:r>
                        <a:rPr sz="600" b="1" spc="-20" dirty="0">
                          <a:latin typeface="+mn-lt"/>
                        </a:rPr>
                        <a:t>l</a:t>
                      </a:r>
                      <a:r>
                        <a:rPr sz="600" b="1" dirty="0">
                          <a:latin typeface="+mn-lt"/>
                        </a:rPr>
                        <a:t>oc</a:t>
                      </a:r>
                      <a:r>
                        <a:rPr sz="600" b="1" spc="-20" dirty="0">
                          <a:latin typeface="+mn-lt"/>
                        </a:rPr>
                        <a:t>k</a:t>
                      </a:r>
                      <a:r>
                        <a:rPr sz="600" b="1" dirty="0">
                          <a:latin typeface="+mn-lt"/>
                        </a:rPr>
                        <a:t>e</a:t>
                      </a:r>
                      <a:r>
                        <a:rPr sz="600" b="1" spc="-10" dirty="0">
                          <a:latin typeface="+mn-lt"/>
                        </a:rPr>
                        <a:t>r</a:t>
                      </a:r>
                      <a:r>
                        <a:rPr sz="600" b="1" dirty="0">
                          <a:latin typeface="+mn-lt"/>
                        </a:rPr>
                        <a:t>s</a:t>
                      </a:r>
                      <a:endParaRPr sz="600" b="1" dirty="0">
                        <a:latin typeface="+mn-lt"/>
                        <a:cs typeface="Arial" panose="020B0604020202020204" pitchFamily="34" charset="0"/>
                      </a:endParaRPr>
                    </a:p>
                  </a:txBody>
                  <a:tcPr marL="72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a:p>
                  </a:txBody>
                  <a:tcPr marL="0" marR="0" marT="0" marB="0"/>
                </a:tc>
                <a:tc hMerge="1">
                  <a:txBody>
                    <a:bodyPr/>
                    <a:lstStyle/>
                    <a:p>
                      <a:endParaRPr/>
                    </a:p>
                  </a:txBody>
                  <a:tcPr marL="0" marR="0" marT="0" marB="0"/>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lang="en-GB" sz="600" b="1" baseline="0" dirty="0">
                          <a:latin typeface="+mn-lt"/>
                          <a:cs typeface="+mn-cs"/>
                        </a:rPr>
                        <a:t>C</a:t>
                      </a:r>
                      <a:endParaRPr sz="600" b="1" baseline="30000"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lang="en-GB" sz="600" b="1" baseline="0" dirty="0">
                          <a:latin typeface="+mn-lt"/>
                          <a:cs typeface="+mn-cs"/>
                        </a:rPr>
                        <a:t>C</a:t>
                      </a:r>
                      <a:endParaRPr sz="600" b="1" baseline="30000"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217745">
                <a:tc rowSpan="3">
                  <a:txBody>
                    <a:bodyPr/>
                    <a:lstStyle/>
                    <a:p>
                      <a:pPr marL="0" marR="286385" indent="0">
                        <a:lnSpc>
                          <a:spcPct val="100000"/>
                        </a:lnSpc>
                      </a:pPr>
                      <a:r>
                        <a:rPr sz="600" b="1" dirty="0">
                          <a:solidFill>
                            <a:schemeClr val="tx1"/>
                          </a:solidFill>
                          <a:latin typeface="+mn-lt"/>
                        </a:rPr>
                        <a:t>Endothelin</a:t>
                      </a:r>
                      <a:r>
                        <a:rPr sz="600" b="1" spc="5" dirty="0">
                          <a:solidFill>
                            <a:schemeClr val="tx1"/>
                          </a:solidFill>
                          <a:latin typeface="+mn-lt"/>
                        </a:rPr>
                        <a:t> </a:t>
                      </a:r>
                      <a:r>
                        <a:rPr sz="600" b="1" spc="-30" dirty="0">
                          <a:solidFill>
                            <a:schemeClr val="tx1"/>
                          </a:solidFill>
                          <a:latin typeface="+mn-lt"/>
                        </a:rPr>
                        <a:t>r</a:t>
                      </a:r>
                      <a:r>
                        <a:rPr sz="600" b="1" dirty="0">
                          <a:solidFill>
                            <a:schemeClr val="tx1"/>
                          </a:solidFill>
                          <a:latin typeface="+mn-lt"/>
                        </a:rPr>
                        <a:t>e</a:t>
                      </a:r>
                      <a:r>
                        <a:rPr sz="600" b="1" spc="-15" dirty="0">
                          <a:solidFill>
                            <a:schemeClr val="tx1"/>
                          </a:solidFill>
                          <a:latin typeface="+mn-lt"/>
                        </a:rPr>
                        <a:t>c</a:t>
                      </a:r>
                      <a:r>
                        <a:rPr sz="600" b="1" dirty="0">
                          <a:solidFill>
                            <a:schemeClr val="tx1"/>
                          </a:solidFill>
                          <a:latin typeface="+mn-lt"/>
                        </a:rPr>
                        <a:t>ep</a:t>
                      </a:r>
                      <a:r>
                        <a:rPr sz="600" b="1" spc="-10" dirty="0">
                          <a:solidFill>
                            <a:schemeClr val="tx1"/>
                          </a:solidFill>
                          <a:latin typeface="+mn-lt"/>
                        </a:rPr>
                        <a:t>t</a:t>
                      </a:r>
                      <a:r>
                        <a:rPr sz="600" b="1" dirty="0">
                          <a:solidFill>
                            <a:schemeClr val="tx1"/>
                          </a:solidFill>
                          <a:latin typeface="+mn-lt"/>
                        </a:rPr>
                        <a:t>or an</a:t>
                      </a:r>
                      <a:r>
                        <a:rPr sz="600" b="1" spc="-10" dirty="0">
                          <a:solidFill>
                            <a:schemeClr val="tx1"/>
                          </a:solidFill>
                          <a:latin typeface="+mn-lt"/>
                        </a:rPr>
                        <a:t>t</a:t>
                      </a:r>
                      <a:r>
                        <a:rPr sz="600" b="1" dirty="0">
                          <a:solidFill>
                            <a:schemeClr val="tx1"/>
                          </a:solidFill>
                          <a:latin typeface="+mn-lt"/>
                        </a:rPr>
                        <a:t>agoni</a:t>
                      </a:r>
                      <a:r>
                        <a:rPr sz="600" b="1" spc="-10" dirty="0">
                          <a:solidFill>
                            <a:schemeClr val="tx1"/>
                          </a:solidFill>
                          <a:latin typeface="+mn-lt"/>
                        </a:rPr>
                        <a:t>s</a:t>
                      </a:r>
                      <a:r>
                        <a:rPr sz="600" b="1" dirty="0">
                          <a:solidFill>
                            <a:schemeClr val="tx1"/>
                          </a:solidFill>
                          <a:latin typeface="+mn-lt"/>
                        </a:rPr>
                        <a:t>ts</a:t>
                      </a:r>
                      <a:endParaRPr sz="600" b="1" dirty="0">
                        <a:solidFill>
                          <a:schemeClr val="tx1"/>
                        </a:solidFill>
                        <a:latin typeface="+mn-lt"/>
                        <a:cs typeface="Arial" panose="020B0604020202020204" pitchFamily="34" charset="0"/>
                      </a:endParaRPr>
                    </a:p>
                  </a:txBody>
                  <a:tcPr marL="72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gridSpan="2">
                  <a:txBody>
                    <a:bodyPr/>
                    <a:lstStyle/>
                    <a:p>
                      <a:pPr marL="0" indent="0">
                        <a:lnSpc>
                          <a:spcPct val="100000"/>
                        </a:lnSpc>
                      </a:pPr>
                      <a:r>
                        <a:rPr sz="600" b="1" dirty="0">
                          <a:solidFill>
                            <a:schemeClr val="bg1"/>
                          </a:solidFill>
                          <a:latin typeface="+mn-lt"/>
                        </a:rPr>
                        <a:t>Ambrisen</a:t>
                      </a:r>
                      <a:r>
                        <a:rPr sz="600" b="1" spc="-10" dirty="0">
                          <a:solidFill>
                            <a:schemeClr val="bg1"/>
                          </a:solidFill>
                          <a:latin typeface="+mn-lt"/>
                        </a:rPr>
                        <a:t>t</a:t>
                      </a:r>
                      <a:r>
                        <a:rPr sz="600" b="1" dirty="0">
                          <a:solidFill>
                            <a:schemeClr val="bg1"/>
                          </a:solidFill>
                          <a:latin typeface="+mn-lt"/>
                        </a:rPr>
                        <a:t>an</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hMerge="1">
                  <a:txBody>
                    <a:bodyPr/>
                    <a:lstStyle/>
                    <a:p>
                      <a:endParaRPr/>
                    </a:p>
                  </a:txBody>
                  <a:tcPr marL="0" marR="0" marT="0" marB="0"/>
                </a:tc>
                <a:tc>
                  <a:txBody>
                    <a:bodyPr/>
                    <a:lstStyle/>
                    <a:p>
                      <a:pPr marL="0" indent="0" algn="ctr">
                        <a:lnSpc>
                          <a:spcPct val="100000"/>
                        </a:lnSpc>
                      </a:pPr>
                      <a:r>
                        <a:rPr sz="600" b="1" dirty="0">
                          <a:solidFill>
                            <a:schemeClr val="bg1"/>
                          </a:solidFill>
                          <a:latin typeface="+mn-lt"/>
                        </a:rPr>
                        <a:t>I</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latin typeface="+mn-lt"/>
                        </a:rPr>
                        <a:t>A</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latin typeface="+mn-lt"/>
                        </a:rPr>
                        <a:t>I</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latin typeface="+mn-lt"/>
                        </a:rPr>
                        <a:t>A</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latin typeface="+mn-lt"/>
                        </a:rPr>
                        <a:t>IIb</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latin typeface="+mn-lt"/>
                        </a:rPr>
                        <a:t>C</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extLst>
                  <a:ext uri="{0D108BD9-81ED-4DB2-BD59-A6C34878D82A}">
                    <a16:rowId xmlns:a16="http://schemas.microsoft.com/office/drawing/2014/main" val="10003"/>
                  </a:ext>
                </a:extLst>
              </a:tr>
              <a:tr h="218436">
                <a:tc vMerge="1">
                  <a:txBody>
                    <a:bodyPr/>
                    <a:lstStyle/>
                    <a:p>
                      <a:endParaRPr/>
                    </a:p>
                  </a:txBody>
                  <a:tcPr marL="0" marR="0" marT="0" marB="0">
                    <a:lnL w="7429">
                      <a:solidFill>
                        <a:srgbClr val="231F20"/>
                      </a:solidFill>
                      <a:prstDash val="solid"/>
                    </a:lnL>
                    <a:lnR w="8801">
                      <a:solidFill>
                        <a:srgbClr val="231F20"/>
                      </a:solidFill>
                      <a:prstDash val="solid"/>
                    </a:lnR>
                    <a:lnT w="7619">
                      <a:solidFill>
                        <a:srgbClr val="231F20"/>
                      </a:solidFill>
                      <a:prstDash val="solid"/>
                    </a:lnT>
                    <a:lnB w="4356">
                      <a:solidFill>
                        <a:srgbClr val="231F20"/>
                      </a:solidFill>
                      <a:prstDash val="solid"/>
                    </a:lnB>
                  </a:tcPr>
                </a:tc>
                <a:tc gridSpan="2">
                  <a:txBody>
                    <a:bodyPr/>
                    <a:lstStyle/>
                    <a:p>
                      <a:pPr marL="0" indent="0">
                        <a:lnSpc>
                          <a:spcPct val="100000"/>
                        </a:lnSpc>
                      </a:pPr>
                      <a:r>
                        <a:rPr sz="600" b="1" dirty="0">
                          <a:solidFill>
                            <a:schemeClr val="tx1"/>
                          </a:solidFill>
                          <a:latin typeface="+mn-lt"/>
                        </a:rPr>
                        <a:t>Bosen</a:t>
                      </a:r>
                      <a:r>
                        <a:rPr sz="600" b="1" spc="-10" dirty="0">
                          <a:solidFill>
                            <a:schemeClr val="tx1"/>
                          </a:solidFill>
                          <a:latin typeface="+mn-lt"/>
                        </a:rPr>
                        <a:t>t</a:t>
                      </a:r>
                      <a:r>
                        <a:rPr sz="600" b="1" dirty="0">
                          <a:solidFill>
                            <a:schemeClr val="tx1"/>
                          </a:solidFill>
                          <a:latin typeface="+mn-lt"/>
                        </a:rPr>
                        <a:t>an</a:t>
                      </a:r>
                      <a:endParaRPr sz="600" b="1" dirty="0">
                        <a:solidFill>
                          <a:schemeClr val="tx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a:p>
                  </a:txBody>
                  <a:tcPr marL="0" marR="0" marT="0" marB="0"/>
                </a:tc>
                <a:tc>
                  <a:txBody>
                    <a:bodyPr/>
                    <a:lstStyle/>
                    <a:p>
                      <a:pPr marL="0" indent="0" algn="ctr">
                        <a:lnSpc>
                          <a:spcPct val="100000"/>
                        </a:lnSpc>
                      </a:pPr>
                      <a:r>
                        <a:rPr sz="600" b="1" dirty="0">
                          <a:solidFill>
                            <a:schemeClr val="tx1"/>
                          </a:solidFill>
                          <a:latin typeface="+mn-lt"/>
                        </a:rPr>
                        <a:t>I</a:t>
                      </a:r>
                      <a:endParaRPr sz="600" b="1" dirty="0">
                        <a:solidFill>
                          <a:schemeClr val="tx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latin typeface="+mn-lt"/>
                        </a:rPr>
                        <a:t>A</a:t>
                      </a:r>
                      <a:endParaRPr sz="600" b="1" dirty="0">
                        <a:solidFill>
                          <a:schemeClr val="tx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latin typeface="+mn-lt"/>
                        </a:rPr>
                        <a:t>I</a:t>
                      </a:r>
                      <a:endParaRPr sz="600" b="1" dirty="0">
                        <a:solidFill>
                          <a:schemeClr val="tx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latin typeface="+mn-lt"/>
                        </a:rPr>
                        <a:t>A</a:t>
                      </a:r>
                      <a:endParaRPr sz="600" b="1" dirty="0">
                        <a:solidFill>
                          <a:schemeClr val="tx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latin typeface="+mn-lt"/>
                        </a:rPr>
                        <a:t>IIb</a:t>
                      </a:r>
                      <a:endParaRPr sz="600" b="1" dirty="0">
                        <a:solidFill>
                          <a:schemeClr val="tx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latin typeface="+mn-lt"/>
                        </a:rPr>
                        <a:t>C</a:t>
                      </a:r>
                      <a:endParaRPr sz="600" b="1" dirty="0">
                        <a:solidFill>
                          <a:schemeClr val="tx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218430">
                <a:tc vMerge="1">
                  <a:txBody>
                    <a:bodyPr/>
                    <a:lstStyle/>
                    <a:p>
                      <a:endParaRPr/>
                    </a:p>
                  </a:txBody>
                  <a:tcPr marL="0" marR="0" marT="0" marB="0">
                    <a:lnL w="7429">
                      <a:solidFill>
                        <a:srgbClr val="231F20"/>
                      </a:solidFill>
                      <a:prstDash val="solid"/>
                    </a:lnL>
                    <a:lnR w="8801">
                      <a:solidFill>
                        <a:srgbClr val="231F20"/>
                      </a:solidFill>
                      <a:prstDash val="solid"/>
                    </a:lnR>
                    <a:lnT w="7619">
                      <a:solidFill>
                        <a:srgbClr val="231F20"/>
                      </a:solidFill>
                      <a:prstDash val="solid"/>
                    </a:lnT>
                    <a:lnB w="4356">
                      <a:solidFill>
                        <a:srgbClr val="231F20"/>
                      </a:solidFill>
                      <a:prstDash val="solid"/>
                    </a:lnB>
                  </a:tcPr>
                </a:tc>
                <a:tc gridSpan="2">
                  <a:txBody>
                    <a:bodyPr/>
                    <a:lstStyle/>
                    <a:p>
                      <a:pPr marL="0" indent="0">
                        <a:lnSpc>
                          <a:spcPct val="100000"/>
                        </a:lnSpc>
                      </a:pPr>
                      <a:r>
                        <a:rPr sz="600" b="1" dirty="0">
                          <a:solidFill>
                            <a:schemeClr val="bg1"/>
                          </a:solidFill>
                          <a:latin typeface="+mn-lt"/>
                        </a:rPr>
                        <a:t>Maci</a:t>
                      </a:r>
                      <a:r>
                        <a:rPr sz="600" b="1" spc="-10" dirty="0">
                          <a:solidFill>
                            <a:schemeClr val="bg1"/>
                          </a:solidFill>
                          <a:latin typeface="+mn-lt"/>
                        </a:rPr>
                        <a:t>t</a:t>
                      </a:r>
                      <a:r>
                        <a:rPr sz="600" b="1" dirty="0">
                          <a:solidFill>
                            <a:schemeClr val="bg1"/>
                          </a:solidFill>
                          <a:latin typeface="+mn-lt"/>
                        </a:rPr>
                        <a:t>en</a:t>
                      </a:r>
                      <a:r>
                        <a:rPr sz="600" b="1" spc="-10" dirty="0">
                          <a:solidFill>
                            <a:schemeClr val="bg1"/>
                          </a:solidFill>
                          <a:latin typeface="+mn-lt"/>
                        </a:rPr>
                        <a:t>t</a:t>
                      </a:r>
                      <a:r>
                        <a:rPr sz="600" b="1" dirty="0">
                          <a:solidFill>
                            <a:schemeClr val="bg1"/>
                          </a:solidFill>
                          <a:latin typeface="+mn-lt"/>
                        </a:rPr>
                        <a:t>a</a:t>
                      </a:r>
                      <a:r>
                        <a:rPr sz="600" b="1" spc="-5" dirty="0">
                          <a:solidFill>
                            <a:schemeClr val="bg1"/>
                          </a:solidFill>
                          <a:latin typeface="+mn-lt"/>
                        </a:rPr>
                        <a:t>n</a:t>
                      </a:r>
                      <a:endParaRPr sz="600" b="1" baseline="20202"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hMerge="1">
                  <a:txBody>
                    <a:bodyPr/>
                    <a:lstStyle/>
                    <a:p>
                      <a:endParaRPr/>
                    </a:p>
                  </a:txBody>
                  <a:tcPr marL="0" marR="0" marT="0" marB="0"/>
                </a:tc>
                <a:tc>
                  <a:txBody>
                    <a:bodyPr/>
                    <a:lstStyle/>
                    <a:p>
                      <a:pPr marL="0" indent="0" algn="ctr">
                        <a:lnSpc>
                          <a:spcPct val="100000"/>
                        </a:lnSpc>
                      </a:pPr>
                      <a:r>
                        <a:rPr sz="600" b="1" dirty="0">
                          <a:solidFill>
                            <a:schemeClr val="bg1"/>
                          </a:solidFill>
                          <a:latin typeface="+mn-lt"/>
                        </a:rPr>
                        <a:t>I</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lang="en-US" sz="600" b="1" dirty="0">
                          <a:solidFill>
                            <a:schemeClr val="bg1"/>
                          </a:solidFill>
                          <a:latin typeface="+mn-lt"/>
                          <a:cs typeface="Arial" panose="020B0604020202020204" pitchFamily="34" charset="0"/>
                        </a:rPr>
                        <a:t>B</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sz="600" b="1" dirty="0">
                          <a:solidFill>
                            <a:schemeClr val="bg1"/>
                          </a:solidFill>
                          <a:latin typeface="+mn-lt"/>
                        </a:rPr>
                        <a:t>I</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sz="600" b="1" dirty="0">
                          <a:solidFill>
                            <a:schemeClr val="bg1"/>
                          </a:solidFill>
                          <a:latin typeface="+mn-lt"/>
                        </a:rPr>
                        <a:t>B</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sz="600" b="1" dirty="0">
                          <a:solidFill>
                            <a:schemeClr val="bg1"/>
                          </a:solidFill>
                          <a:latin typeface="+mn-lt"/>
                        </a:rPr>
                        <a:t>IIb</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sz="600" b="1" dirty="0">
                          <a:solidFill>
                            <a:schemeClr val="bg1"/>
                          </a:solidFill>
                          <a:latin typeface="+mn-lt"/>
                        </a:rPr>
                        <a:t>C</a:t>
                      </a:r>
                      <a:endParaRPr sz="600" b="1" dirty="0">
                        <a:solidFill>
                          <a:schemeClr val="bg1"/>
                        </a:solidFill>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extLst>
                  <a:ext uri="{0D108BD9-81ED-4DB2-BD59-A6C34878D82A}">
                    <a16:rowId xmlns:a16="http://schemas.microsoft.com/office/drawing/2014/main" val="10005"/>
                  </a:ext>
                </a:extLst>
              </a:tr>
              <a:tr h="218436">
                <a:tc rowSpan="3">
                  <a:txBody>
                    <a:bodyPr/>
                    <a:lstStyle/>
                    <a:p>
                      <a:pPr marL="0" marR="30480" indent="0">
                        <a:lnSpc>
                          <a:spcPct val="103499"/>
                        </a:lnSpc>
                      </a:pPr>
                      <a:r>
                        <a:rPr sz="600" b="1" dirty="0">
                          <a:latin typeface="+mn-lt"/>
                        </a:rPr>
                        <a:t>Phosphodie</a:t>
                      </a:r>
                      <a:r>
                        <a:rPr sz="600" b="1" spc="-10" dirty="0">
                          <a:latin typeface="+mn-lt"/>
                        </a:rPr>
                        <a:t>st</a:t>
                      </a:r>
                      <a:r>
                        <a:rPr sz="600" b="1" dirty="0">
                          <a:latin typeface="+mn-lt"/>
                        </a:rPr>
                        <a:t>e</a:t>
                      </a:r>
                      <a:r>
                        <a:rPr sz="600" b="1" spc="-10" dirty="0">
                          <a:latin typeface="+mn-lt"/>
                        </a:rPr>
                        <a:t>r</a:t>
                      </a:r>
                      <a:r>
                        <a:rPr sz="600" b="1" dirty="0">
                          <a:latin typeface="+mn-lt"/>
                        </a:rPr>
                        <a:t>ase</a:t>
                      </a:r>
                      <a:r>
                        <a:rPr sz="600" b="1" spc="5" dirty="0">
                          <a:latin typeface="+mn-lt"/>
                        </a:rPr>
                        <a:t> </a:t>
                      </a:r>
                      <a:r>
                        <a:rPr sz="600" b="1" dirty="0">
                          <a:latin typeface="+mn-lt"/>
                        </a:rPr>
                        <a:t>type</a:t>
                      </a:r>
                      <a:r>
                        <a:rPr sz="600" b="1" spc="5" dirty="0">
                          <a:latin typeface="+mn-lt"/>
                        </a:rPr>
                        <a:t> </a:t>
                      </a:r>
                      <a:r>
                        <a:rPr sz="600" b="1" dirty="0">
                          <a:latin typeface="+mn-lt"/>
                        </a:rPr>
                        <a:t>5 inhibi</a:t>
                      </a:r>
                      <a:r>
                        <a:rPr sz="600" b="1" spc="-10" dirty="0">
                          <a:latin typeface="+mn-lt"/>
                        </a:rPr>
                        <a:t>t</a:t>
                      </a:r>
                      <a:r>
                        <a:rPr sz="600" b="1" dirty="0">
                          <a:latin typeface="+mn-lt"/>
                        </a:rPr>
                        <a:t>o</a:t>
                      </a:r>
                      <a:r>
                        <a:rPr sz="600" b="1" spc="-10" dirty="0">
                          <a:latin typeface="+mn-lt"/>
                        </a:rPr>
                        <a:t>r</a:t>
                      </a:r>
                      <a:r>
                        <a:rPr sz="600" b="1" dirty="0">
                          <a:latin typeface="+mn-lt"/>
                        </a:rPr>
                        <a:t>s</a:t>
                      </a:r>
                      <a:endParaRPr sz="600" b="1" dirty="0">
                        <a:latin typeface="+mn-lt"/>
                        <a:cs typeface="Arial" panose="020B0604020202020204" pitchFamily="34" charset="0"/>
                      </a:endParaRPr>
                    </a:p>
                  </a:txBody>
                  <a:tcPr marL="72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gridSpan="2">
                  <a:txBody>
                    <a:bodyPr/>
                    <a:lstStyle/>
                    <a:p>
                      <a:pPr marL="0" indent="0">
                        <a:lnSpc>
                          <a:spcPct val="100000"/>
                        </a:lnSpc>
                      </a:pPr>
                      <a:r>
                        <a:rPr sz="600" b="1" dirty="0">
                          <a:latin typeface="+mn-lt"/>
                        </a:rPr>
                        <a:t>Sildenaﬁl</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a:p>
                  </a:txBody>
                  <a:tcPr marL="0" marR="0" marT="0" marB="0"/>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218436">
                <a:tc vMerge="1">
                  <a:txBody>
                    <a:bodyPr/>
                    <a:lstStyle/>
                    <a:p>
                      <a:endParaRPr/>
                    </a:p>
                  </a:txBody>
                  <a:tcPr marL="0" marR="0" marT="0" marB="0">
                    <a:lnL w="7429">
                      <a:solidFill>
                        <a:srgbClr val="231F20"/>
                      </a:solidFill>
                      <a:prstDash val="solid"/>
                    </a:lnL>
                    <a:lnR w="8801">
                      <a:solidFill>
                        <a:srgbClr val="231F20"/>
                      </a:solidFill>
                      <a:prstDash val="solid"/>
                    </a:lnR>
                    <a:lnT w="4356">
                      <a:solidFill>
                        <a:srgbClr val="231F20"/>
                      </a:solidFill>
                      <a:prstDash val="solid"/>
                    </a:lnT>
                    <a:lnB w="4343">
                      <a:solidFill>
                        <a:srgbClr val="231F20"/>
                      </a:solidFill>
                      <a:prstDash val="solid"/>
                    </a:lnB>
                    <a:solidFill>
                      <a:srgbClr val="FEEBCE"/>
                    </a:solidFill>
                  </a:tcPr>
                </a:tc>
                <a:tc gridSpan="2">
                  <a:txBody>
                    <a:bodyPr/>
                    <a:lstStyle/>
                    <a:p>
                      <a:pPr marL="0" indent="0">
                        <a:lnSpc>
                          <a:spcPct val="100000"/>
                        </a:lnSpc>
                      </a:pPr>
                      <a:r>
                        <a:rPr sz="600" b="1" spc="-60" dirty="0">
                          <a:latin typeface="+mn-lt"/>
                        </a:rPr>
                        <a:t>T</a:t>
                      </a:r>
                      <a:r>
                        <a:rPr sz="600" b="1" dirty="0">
                          <a:latin typeface="+mn-lt"/>
                        </a:rPr>
                        <a:t>adalaﬁl</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a:p>
                  </a:txBody>
                  <a:tcPr marL="0" marR="0" marT="0" marB="0"/>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0190">
                <a:tc vMerge="1">
                  <a:txBody>
                    <a:bodyPr/>
                    <a:lstStyle/>
                    <a:p>
                      <a:endParaRPr/>
                    </a:p>
                  </a:txBody>
                  <a:tcPr marL="0" marR="0" marT="0" marB="0">
                    <a:lnL w="7429">
                      <a:solidFill>
                        <a:srgbClr val="231F20"/>
                      </a:solidFill>
                      <a:prstDash val="solid"/>
                    </a:lnL>
                    <a:lnR w="8801">
                      <a:solidFill>
                        <a:srgbClr val="231F20"/>
                      </a:solidFill>
                      <a:prstDash val="solid"/>
                    </a:lnR>
                    <a:lnT w="4356">
                      <a:solidFill>
                        <a:srgbClr val="231F20"/>
                      </a:solidFill>
                      <a:prstDash val="solid"/>
                    </a:lnT>
                    <a:lnB w="4343">
                      <a:solidFill>
                        <a:srgbClr val="231F20"/>
                      </a:solidFill>
                      <a:prstDash val="solid"/>
                    </a:lnB>
                    <a:solidFill>
                      <a:srgbClr val="FEEBCE"/>
                    </a:solidFill>
                  </a:tcPr>
                </a:tc>
                <a:tc gridSpan="2">
                  <a:txBody>
                    <a:bodyPr/>
                    <a:lstStyle/>
                    <a:p>
                      <a:pPr marL="0" indent="0">
                        <a:lnSpc>
                          <a:spcPct val="100000"/>
                        </a:lnSpc>
                      </a:pPr>
                      <a:r>
                        <a:rPr sz="600" b="1" spc="-35" dirty="0">
                          <a:latin typeface="+mn-lt"/>
                        </a:rPr>
                        <a:t>V</a:t>
                      </a:r>
                      <a:r>
                        <a:rPr sz="600" b="1" dirty="0">
                          <a:latin typeface="+mn-lt"/>
                        </a:rPr>
                        <a:t>a</a:t>
                      </a:r>
                      <a:r>
                        <a:rPr sz="600" b="1" spc="-30" dirty="0">
                          <a:latin typeface="+mn-lt"/>
                        </a:rPr>
                        <a:t>r</a:t>
                      </a:r>
                      <a:r>
                        <a:rPr sz="600" b="1" dirty="0">
                          <a:latin typeface="+mn-lt"/>
                        </a:rPr>
                        <a:t>denaﬁ</a:t>
                      </a:r>
                      <a:r>
                        <a:rPr sz="600" b="1" spc="-5" dirty="0">
                          <a:latin typeface="+mn-lt"/>
                        </a:rPr>
                        <a:t>l</a:t>
                      </a:r>
                      <a:endParaRPr sz="600" b="1" baseline="20202"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a:p>
                  </a:txBody>
                  <a:tcPr marL="0" marR="0" marT="0" marB="0"/>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1367">
                <a:tc>
                  <a:txBody>
                    <a:bodyPr/>
                    <a:lstStyle/>
                    <a:p>
                      <a:pPr marL="0" marR="367665" indent="0">
                        <a:lnSpc>
                          <a:spcPct val="103499"/>
                        </a:lnSpc>
                      </a:pPr>
                      <a:r>
                        <a:rPr sz="600" b="1" dirty="0">
                          <a:latin typeface="+mn-lt"/>
                        </a:rPr>
                        <a:t>Guanyla</a:t>
                      </a:r>
                      <a:r>
                        <a:rPr sz="600" b="1" spc="-10" dirty="0">
                          <a:latin typeface="+mn-lt"/>
                        </a:rPr>
                        <a:t>t</a:t>
                      </a:r>
                      <a:r>
                        <a:rPr sz="600" b="1" dirty="0">
                          <a:latin typeface="+mn-lt"/>
                        </a:rPr>
                        <a:t>e</a:t>
                      </a:r>
                      <a:r>
                        <a:rPr sz="600" b="1" spc="5" dirty="0">
                          <a:latin typeface="+mn-lt"/>
                        </a:rPr>
                        <a:t> </a:t>
                      </a:r>
                      <a:r>
                        <a:rPr sz="600" b="1" dirty="0">
                          <a:latin typeface="+mn-lt"/>
                        </a:rPr>
                        <a:t>c</a:t>
                      </a:r>
                      <a:r>
                        <a:rPr sz="600" b="1" spc="-10" dirty="0">
                          <a:latin typeface="+mn-lt"/>
                        </a:rPr>
                        <a:t>y</a:t>
                      </a:r>
                      <a:r>
                        <a:rPr sz="600" b="1" dirty="0">
                          <a:latin typeface="+mn-lt"/>
                        </a:rPr>
                        <a:t>clase</a:t>
                      </a:r>
                      <a:r>
                        <a:rPr lang="en-US" sz="600" b="1" dirty="0">
                          <a:latin typeface="+mn-lt"/>
                        </a:rPr>
                        <a:t> </a:t>
                      </a:r>
                      <a:r>
                        <a:rPr sz="600" b="1" spc="-10" dirty="0">
                          <a:latin typeface="+mn-lt"/>
                        </a:rPr>
                        <a:t>s</a:t>
                      </a:r>
                      <a:r>
                        <a:rPr sz="600" b="1" dirty="0">
                          <a:latin typeface="+mn-lt"/>
                        </a:rPr>
                        <a:t>timula</a:t>
                      </a:r>
                      <a:r>
                        <a:rPr sz="600" b="1" spc="-10" dirty="0">
                          <a:latin typeface="+mn-lt"/>
                        </a:rPr>
                        <a:t>t</a:t>
                      </a:r>
                      <a:r>
                        <a:rPr sz="600" b="1" dirty="0">
                          <a:latin typeface="+mn-lt"/>
                        </a:rPr>
                        <a:t>o</a:t>
                      </a:r>
                      <a:r>
                        <a:rPr sz="600" b="1" spc="-10" dirty="0">
                          <a:latin typeface="+mn-lt"/>
                        </a:rPr>
                        <a:t>r</a:t>
                      </a:r>
                      <a:r>
                        <a:rPr sz="600" b="1" dirty="0">
                          <a:latin typeface="+mn-lt"/>
                        </a:rPr>
                        <a:t>s</a:t>
                      </a:r>
                      <a:endParaRPr sz="600" b="1" dirty="0">
                        <a:latin typeface="+mn-lt"/>
                        <a:cs typeface="Arial" panose="020B0604020202020204" pitchFamily="34" charset="0"/>
                      </a:endParaRPr>
                    </a:p>
                  </a:txBody>
                  <a:tcPr marL="72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gridSpan="2">
                  <a:txBody>
                    <a:bodyPr/>
                    <a:lstStyle/>
                    <a:p>
                      <a:pPr marL="0" indent="0">
                        <a:lnSpc>
                          <a:spcPct val="100000"/>
                        </a:lnSpc>
                      </a:pPr>
                      <a:r>
                        <a:rPr sz="600" b="1" dirty="0">
                          <a:latin typeface="+mn-lt"/>
                        </a:rPr>
                        <a:t>Riociguat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a:p>
                  </a:txBody>
                  <a:tcPr marL="0" marR="0" marT="0" marB="0"/>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271295">
                <a:tc rowSpan="8">
                  <a:txBody>
                    <a:bodyPr/>
                    <a:lstStyle/>
                    <a:p>
                      <a:pPr marL="0" indent="0">
                        <a:lnSpc>
                          <a:spcPct val="100000"/>
                        </a:lnSpc>
                      </a:pPr>
                      <a:r>
                        <a:rPr sz="600" b="1" dirty="0">
                          <a:latin typeface="+mn-lt"/>
                        </a:rPr>
                        <a:t>P</a:t>
                      </a:r>
                      <a:r>
                        <a:rPr sz="600" b="1" spc="-30" dirty="0">
                          <a:latin typeface="+mn-lt"/>
                        </a:rPr>
                        <a:t>r</a:t>
                      </a:r>
                      <a:r>
                        <a:rPr sz="600" b="1" dirty="0">
                          <a:latin typeface="+mn-lt"/>
                        </a:rPr>
                        <a:t>o</a:t>
                      </a:r>
                      <a:r>
                        <a:rPr sz="600" b="1" spc="-10" dirty="0">
                          <a:latin typeface="+mn-lt"/>
                        </a:rPr>
                        <a:t>st</a:t>
                      </a:r>
                      <a:r>
                        <a:rPr sz="600" b="1" dirty="0">
                          <a:latin typeface="+mn-lt"/>
                        </a:rPr>
                        <a:t>ac</a:t>
                      </a:r>
                      <a:r>
                        <a:rPr sz="600" b="1" spc="-10" dirty="0">
                          <a:latin typeface="+mn-lt"/>
                        </a:rPr>
                        <a:t>y</a:t>
                      </a:r>
                      <a:r>
                        <a:rPr sz="600" b="1" dirty="0">
                          <a:latin typeface="+mn-lt"/>
                        </a:rPr>
                        <a:t>clin</a:t>
                      </a:r>
                      <a:r>
                        <a:rPr sz="600" b="1" spc="5" dirty="0">
                          <a:latin typeface="+mn-lt"/>
                        </a:rPr>
                        <a:t> </a:t>
                      </a:r>
                      <a:r>
                        <a:rPr sz="600" b="1" dirty="0">
                          <a:latin typeface="+mn-lt"/>
                        </a:rPr>
                        <a:t>ana</a:t>
                      </a:r>
                      <a:r>
                        <a:rPr sz="600" b="1" spc="-20" dirty="0">
                          <a:latin typeface="+mn-lt"/>
                        </a:rPr>
                        <a:t>l</a:t>
                      </a:r>
                      <a:r>
                        <a:rPr sz="600" b="1" dirty="0">
                          <a:latin typeface="+mn-lt"/>
                        </a:rPr>
                        <a:t>ogues</a:t>
                      </a:r>
                      <a:endParaRPr sz="600" b="1" dirty="0">
                        <a:latin typeface="+mn-lt"/>
                        <a:cs typeface="Arial" panose="020B0604020202020204" pitchFamily="34" charset="0"/>
                      </a:endParaRPr>
                    </a:p>
                  </a:txBody>
                  <a:tcPr marL="72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nSpc>
                          <a:spcPct val="100000"/>
                        </a:lnSpc>
                      </a:pPr>
                      <a:r>
                        <a:rPr sz="600" b="1" dirty="0">
                          <a:latin typeface="+mn-lt"/>
                        </a:rPr>
                        <a:t>Epop</a:t>
                      </a:r>
                      <a:r>
                        <a:rPr sz="600" b="1" spc="-30" dirty="0">
                          <a:latin typeface="+mn-lt"/>
                        </a:rPr>
                        <a:t>r</a:t>
                      </a:r>
                      <a:r>
                        <a:rPr sz="600" b="1" dirty="0">
                          <a:latin typeface="+mn-lt"/>
                        </a:rPr>
                        <a:t>o</a:t>
                      </a:r>
                      <a:r>
                        <a:rPr sz="600" b="1" spc="-10" dirty="0">
                          <a:latin typeface="+mn-lt"/>
                        </a:rPr>
                        <a:t>st</a:t>
                      </a:r>
                      <a:r>
                        <a:rPr sz="600" b="1" dirty="0">
                          <a:latin typeface="+mn-lt"/>
                        </a:rPr>
                        <a:t>enol</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nSpc>
                          <a:spcPct val="100000"/>
                        </a:lnSpc>
                      </a:pPr>
                      <a:r>
                        <a:rPr sz="600" b="1" dirty="0">
                          <a:latin typeface="+mn-lt"/>
                        </a:rPr>
                        <a:t>Int</a:t>
                      </a:r>
                      <a:r>
                        <a:rPr sz="600" b="1" spc="-10" dirty="0">
                          <a:latin typeface="+mn-lt"/>
                        </a:rPr>
                        <a:t>r</a:t>
                      </a:r>
                      <a:r>
                        <a:rPr sz="600" b="1" dirty="0">
                          <a:latin typeface="+mn-lt"/>
                        </a:rPr>
                        <a:t>a</a:t>
                      </a:r>
                      <a:r>
                        <a:rPr sz="600" b="1" spc="-10" dirty="0">
                          <a:latin typeface="+mn-lt"/>
                        </a:rPr>
                        <a:t>v</a:t>
                      </a:r>
                      <a:r>
                        <a:rPr sz="600" b="1" dirty="0">
                          <a:latin typeface="+mn-lt"/>
                        </a:rPr>
                        <a:t>enou</a:t>
                      </a:r>
                      <a:r>
                        <a:rPr sz="600" b="1" spc="-5" dirty="0">
                          <a:latin typeface="+mn-lt"/>
                        </a:rPr>
                        <a:t>s</a:t>
                      </a:r>
                      <a:endParaRPr sz="600" b="1" baseline="20202"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218430">
                <a:tc vMerge="1">
                  <a:txBody>
                    <a:bodyPr/>
                    <a:lstStyle/>
                    <a:p>
                      <a:endParaRPr/>
                    </a:p>
                  </a:txBody>
                  <a:tcPr marL="0" marR="0" marT="0" marB="0">
                    <a:lnL w="7429">
                      <a:solidFill>
                        <a:srgbClr val="231F20"/>
                      </a:solidFill>
                      <a:prstDash val="solid"/>
                    </a:lnL>
                    <a:lnR w="8801">
                      <a:solidFill>
                        <a:srgbClr val="231F20"/>
                      </a:solidFill>
                      <a:prstDash val="solid"/>
                    </a:lnR>
                    <a:lnT w="9651">
                      <a:solidFill>
                        <a:srgbClr val="231F20"/>
                      </a:solidFill>
                      <a:prstDash val="solid"/>
                    </a:lnT>
                    <a:lnB w="7899">
                      <a:solidFill>
                        <a:srgbClr val="231F20"/>
                      </a:solidFill>
                      <a:prstDash val="solid"/>
                    </a:lnB>
                  </a:tcPr>
                </a:tc>
                <a:tc rowSpan="2">
                  <a:txBody>
                    <a:bodyPr/>
                    <a:lstStyle/>
                    <a:p>
                      <a:pPr marL="0" indent="0">
                        <a:lnSpc>
                          <a:spcPct val="100000"/>
                        </a:lnSpc>
                      </a:pPr>
                      <a:r>
                        <a:rPr sz="600" b="1" dirty="0">
                          <a:latin typeface="+mn-lt"/>
                        </a:rPr>
                        <a:t>I</a:t>
                      </a:r>
                      <a:r>
                        <a:rPr sz="600" b="1" spc="-20" dirty="0">
                          <a:latin typeface="+mn-lt"/>
                        </a:rPr>
                        <a:t>l</a:t>
                      </a:r>
                      <a:r>
                        <a:rPr sz="600" b="1" dirty="0">
                          <a:latin typeface="+mn-lt"/>
                        </a:rPr>
                        <a:t>op</a:t>
                      </a:r>
                      <a:r>
                        <a:rPr sz="600" b="1" spc="-30" dirty="0">
                          <a:latin typeface="+mn-lt"/>
                        </a:rPr>
                        <a:t>r</a:t>
                      </a:r>
                      <a:r>
                        <a:rPr sz="600" b="1" dirty="0">
                          <a:latin typeface="+mn-lt"/>
                        </a:rPr>
                        <a:t>o</a:t>
                      </a:r>
                      <a:r>
                        <a:rPr sz="600" b="1" spc="-10" dirty="0">
                          <a:latin typeface="+mn-lt"/>
                        </a:rPr>
                        <a:t>s</a:t>
                      </a:r>
                      <a:r>
                        <a:rPr sz="600" b="1" dirty="0">
                          <a:latin typeface="+mn-lt"/>
                        </a:rPr>
                        <a:t>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nSpc>
                          <a:spcPct val="100000"/>
                        </a:lnSpc>
                      </a:pPr>
                      <a:r>
                        <a:rPr sz="600" b="1" dirty="0">
                          <a:latin typeface="+mn-lt"/>
                        </a:rPr>
                        <a:t>Inha</a:t>
                      </a:r>
                      <a:r>
                        <a:rPr sz="600" b="1" spc="-20" dirty="0">
                          <a:latin typeface="+mn-lt"/>
                        </a:rPr>
                        <a:t>l</a:t>
                      </a:r>
                      <a:r>
                        <a:rPr sz="600" b="1" dirty="0">
                          <a:latin typeface="+mn-lt"/>
                        </a:rPr>
                        <a:t>ed</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r h="220196">
                <a:tc vMerge="1">
                  <a:txBody>
                    <a:bodyPr/>
                    <a:lstStyle/>
                    <a:p>
                      <a:endParaRPr/>
                    </a:p>
                  </a:txBody>
                  <a:tcPr marL="0" marR="0" marT="0" marB="0">
                    <a:lnL w="7429">
                      <a:solidFill>
                        <a:srgbClr val="231F20"/>
                      </a:solidFill>
                      <a:prstDash val="solid"/>
                    </a:lnL>
                    <a:lnR w="8801">
                      <a:solidFill>
                        <a:srgbClr val="231F20"/>
                      </a:solidFill>
                      <a:prstDash val="solid"/>
                    </a:lnR>
                    <a:lnT w="9651">
                      <a:solidFill>
                        <a:srgbClr val="231F20"/>
                      </a:solidFill>
                      <a:prstDash val="solid"/>
                    </a:lnT>
                    <a:lnB w="7899">
                      <a:solidFill>
                        <a:srgbClr val="231F20"/>
                      </a:solidFill>
                      <a:prstDash val="solid"/>
                    </a:lnB>
                  </a:tcPr>
                </a:tc>
                <a:tc vMerge="1">
                  <a:txBody>
                    <a:bodyPr/>
                    <a:lstStyle/>
                    <a:p>
                      <a:endParaRPr/>
                    </a:p>
                  </a:txBody>
                  <a:tcPr marL="0" marR="0" marT="0" marB="0">
                    <a:lnL w="8801">
                      <a:solidFill>
                        <a:srgbClr val="231F20"/>
                      </a:solidFill>
                      <a:prstDash val="solid"/>
                    </a:lnL>
                    <a:lnR w="7442">
                      <a:solidFill>
                        <a:srgbClr val="231F20"/>
                      </a:solidFill>
                      <a:prstDash val="solid"/>
                    </a:lnR>
                    <a:lnT w="7899">
                      <a:solidFill>
                        <a:srgbClr val="231F20"/>
                      </a:solidFill>
                      <a:prstDash val="solid"/>
                    </a:lnT>
                    <a:lnB w="4356">
                      <a:solidFill>
                        <a:srgbClr val="231F20"/>
                      </a:solidFill>
                      <a:prstDash val="solid"/>
                    </a:lnB>
                  </a:tcPr>
                </a:tc>
                <a:tc>
                  <a:txBody>
                    <a:bodyPr/>
                    <a:lstStyle/>
                    <a:p>
                      <a:pPr marL="0" indent="0">
                        <a:lnSpc>
                          <a:spcPct val="100000"/>
                        </a:lnSpc>
                      </a:pPr>
                      <a:r>
                        <a:rPr sz="600" b="1" dirty="0">
                          <a:latin typeface="+mn-lt"/>
                        </a:rPr>
                        <a:t>Int</a:t>
                      </a:r>
                      <a:r>
                        <a:rPr sz="600" b="1" spc="-10" dirty="0">
                          <a:latin typeface="+mn-lt"/>
                        </a:rPr>
                        <a:t>r</a:t>
                      </a:r>
                      <a:r>
                        <a:rPr sz="600" b="1" dirty="0">
                          <a:latin typeface="+mn-lt"/>
                        </a:rPr>
                        <a:t>a</a:t>
                      </a:r>
                      <a:r>
                        <a:rPr sz="600" b="1" spc="-10" dirty="0">
                          <a:latin typeface="+mn-lt"/>
                        </a:rPr>
                        <a:t>v</a:t>
                      </a:r>
                      <a:r>
                        <a:rPr sz="600" b="1" dirty="0">
                          <a:latin typeface="+mn-lt"/>
                        </a:rPr>
                        <a:t>enou</a:t>
                      </a:r>
                      <a:r>
                        <a:rPr sz="600" b="1" spc="-5" dirty="0">
                          <a:latin typeface="+mn-lt"/>
                        </a:rPr>
                        <a:t>s</a:t>
                      </a:r>
                      <a:endParaRPr sz="600" b="1" baseline="20202"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IIa</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2"/>
                  </a:ext>
                </a:extLst>
              </a:tr>
              <a:tr h="282409">
                <a:tc vMerge="1">
                  <a:txBody>
                    <a:bodyPr/>
                    <a:lstStyle/>
                    <a:p>
                      <a:endParaRPr/>
                    </a:p>
                  </a:txBody>
                  <a:tcPr marL="0" marR="0" marT="0" marB="0">
                    <a:lnL w="7429">
                      <a:solidFill>
                        <a:srgbClr val="231F20"/>
                      </a:solidFill>
                      <a:prstDash val="solid"/>
                    </a:lnL>
                    <a:lnR w="8801">
                      <a:solidFill>
                        <a:srgbClr val="231F20"/>
                      </a:solidFill>
                      <a:prstDash val="solid"/>
                    </a:lnR>
                    <a:lnT w="9651">
                      <a:solidFill>
                        <a:srgbClr val="231F20"/>
                      </a:solidFill>
                      <a:prstDash val="solid"/>
                    </a:lnT>
                    <a:lnB w="7899">
                      <a:solidFill>
                        <a:srgbClr val="231F20"/>
                      </a:solidFill>
                      <a:prstDash val="solid"/>
                    </a:lnB>
                  </a:tcPr>
                </a:tc>
                <a:tc rowSpan="4">
                  <a:txBody>
                    <a:bodyPr/>
                    <a:lstStyle/>
                    <a:p>
                      <a:pPr marL="0" indent="0">
                        <a:lnSpc>
                          <a:spcPct val="100000"/>
                        </a:lnSpc>
                      </a:pPr>
                      <a:r>
                        <a:rPr sz="600" b="1" spc="-45" dirty="0">
                          <a:latin typeface="+mn-lt"/>
                        </a:rPr>
                        <a:t>T</a:t>
                      </a:r>
                      <a:r>
                        <a:rPr sz="600" b="1" spc="-30" dirty="0">
                          <a:latin typeface="+mn-lt"/>
                        </a:rPr>
                        <a:t>r</a:t>
                      </a:r>
                      <a:r>
                        <a:rPr sz="600" b="1" dirty="0">
                          <a:latin typeface="+mn-lt"/>
                        </a:rPr>
                        <a:t>ep</a:t>
                      </a:r>
                      <a:r>
                        <a:rPr sz="600" b="1" spc="-30" dirty="0">
                          <a:latin typeface="+mn-lt"/>
                        </a:rPr>
                        <a:t>r</a:t>
                      </a:r>
                      <a:r>
                        <a:rPr sz="600" b="1" dirty="0">
                          <a:latin typeface="+mn-lt"/>
                        </a:rPr>
                        <a:t>o</a:t>
                      </a:r>
                      <a:r>
                        <a:rPr sz="600" b="1" spc="-10" dirty="0">
                          <a:latin typeface="+mn-lt"/>
                        </a:rPr>
                        <a:t>s</a:t>
                      </a:r>
                      <a:r>
                        <a:rPr sz="600" b="1" dirty="0">
                          <a:latin typeface="+mn-lt"/>
                        </a:rPr>
                        <a:t>tinil</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nSpc>
                          <a:spcPct val="100000"/>
                        </a:lnSpc>
                      </a:pPr>
                      <a:r>
                        <a:rPr sz="600" b="1" dirty="0">
                          <a:latin typeface="+mn-lt"/>
                        </a:rPr>
                        <a:t>Subcu</a:t>
                      </a:r>
                      <a:r>
                        <a:rPr sz="600" b="1" spc="-10" dirty="0">
                          <a:latin typeface="+mn-lt"/>
                        </a:rPr>
                        <a:t>t</a:t>
                      </a:r>
                      <a:r>
                        <a:rPr sz="600" b="1" dirty="0">
                          <a:latin typeface="+mn-lt"/>
                        </a:rPr>
                        <a:t>aneous</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3"/>
                  </a:ext>
                </a:extLst>
              </a:tr>
              <a:tr h="327240">
                <a:tc vMerge="1">
                  <a:txBody>
                    <a:bodyPr/>
                    <a:lstStyle/>
                    <a:p>
                      <a:endParaRPr/>
                    </a:p>
                  </a:txBody>
                  <a:tcPr marL="0" marR="0" marT="0" marB="0">
                    <a:lnL w="7429">
                      <a:solidFill>
                        <a:srgbClr val="231F20"/>
                      </a:solidFill>
                      <a:prstDash val="solid"/>
                    </a:lnL>
                    <a:lnR w="8801">
                      <a:solidFill>
                        <a:srgbClr val="231F20"/>
                      </a:solidFill>
                      <a:prstDash val="solid"/>
                    </a:lnR>
                    <a:lnT w="9651">
                      <a:solidFill>
                        <a:srgbClr val="231F20"/>
                      </a:solidFill>
                      <a:prstDash val="solid"/>
                    </a:lnT>
                    <a:lnB w="7899">
                      <a:solidFill>
                        <a:srgbClr val="231F20"/>
                      </a:solidFill>
                      <a:prstDash val="solid"/>
                    </a:lnB>
                  </a:tcPr>
                </a:tc>
                <a:tc vMerge="1">
                  <a:txBody>
                    <a:bodyPr/>
                    <a:lstStyle/>
                    <a:p>
                      <a:endParaRPr/>
                    </a:p>
                  </a:txBody>
                  <a:tcPr marL="0" marR="0" marT="0" marB="0">
                    <a:lnL w="8801">
                      <a:solidFill>
                        <a:srgbClr val="231F20"/>
                      </a:solidFill>
                      <a:prstDash val="solid"/>
                    </a:lnL>
                    <a:lnR w="7442">
                      <a:solidFill>
                        <a:srgbClr val="231F20"/>
                      </a:solidFill>
                      <a:prstDash val="solid"/>
                    </a:lnR>
                    <a:lnT w="4356">
                      <a:solidFill>
                        <a:srgbClr val="231F20"/>
                      </a:solidFill>
                      <a:prstDash val="solid"/>
                    </a:lnT>
                    <a:lnB w="7886">
                      <a:solidFill>
                        <a:srgbClr val="231F20"/>
                      </a:solidFill>
                      <a:prstDash val="solid"/>
                    </a:lnB>
                  </a:tcPr>
                </a:tc>
                <a:tc>
                  <a:txBody>
                    <a:bodyPr/>
                    <a:lstStyle/>
                    <a:p>
                      <a:pPr marL="0" indent="0">
                        <a:lnSpc>
                          <a:spcPct val="100000"/>
                        </a:lnSpc>
                      </a:pPr>
                      <a:r>
                        <a:rPr sz="600" b="1" dirty="0">
                          <a:latin typeface="+mn-lt"/>
                        </a:rPr>
                        <a:t>Inha</a:t>
                      </a:r>
                      <a:r>
                        <a:rPr sz="600" b="1" spc="-20" dirty="0">
                          <a:latin typeface="+mn-lt"/>
                        </a:rPr>
                        <a:t>l</a:t>
                      </a:r>
                      <a:r>
                        <a:rPr sz="600" b="1" dirty="0">
                          <a:latin typeface="+mn-lt"/>
                        </a:rPr>
                        <a:t>ed</a:t>
                      </a:r>
                      <a:endParaRPr sz="600" b="1" baseline="20202"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108000" marB="10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4"/>
                  </a:ext>
                </a:extLst>
              </a:tr>
              <a:tr h="220202">
                <a:tc vMerge="1">
                  <a:txBody>
                    <a:bodyPr/>
                    <a:lstStyle/>
                    <a:p>
                      <a:endParaRPr/>
                    </a:p>
                  </a:txBody>
                  <a:tcPr marL="0" marR="0" marT="0" marB="0">
                    <a:lnL w="7429">
                      <a:solidFill>
                        <a:srgbClr val="231F20"/>
                      </a:solidFill>
                      <a:prstDash val="solid"/>
                    </a:lnL>
                    <a:lnR w="8801">
                      <a:solidFill>
                        <a:srgbClr val="231F20"/>
                      </a:solidFill>
                      <a:prstDash val="solid"/>
                    </a:lnR>
                    <a:lnT w="9651">
                      <a:solidFill>
                        <a:srgbClr val="231F20"/>
                      </a:solidFill>
                      <a:prstDash val="solid"/>
                    </a:lnT>
                    <a:lnB w="7899">
                      <a:solidFill>
                        <a:srgbClr val="231F20"/>
                      </a:solidFill>
                      <a:prstDash val="solid"/>
                    </a:lnB>
                  </a:tcPr>
                </a:tc>
                <a:tc vMerge="1">
                  <a:txBody>
                    <a:bodyPr/>
                    <a:lstStyle/>
                    <a:p>
                      <a:endParaRPr/>
                    </a:p>
                  </a:txBody>
                  <a:tcPr marL="0" marR="0" marT="0" marB="0">
                    <a:lnL w="8801">
                      <a:solidFill>
                        <a:srgbClr val="231F20"/>
                      </a:solidFill>
                      <a:prstDash val="solid"/>
                    </a:lnL>
                    <a:lnR w="7442">
                      <a:solidFill>
                        <a:srgbClr val="231F20"/>
                      </a:solidFill>
                      <a:prstDash val="solid"/>
                    </a:lnR>
                    <a:lnT w="4356">
                      <a:solidFill>
                        <a:srgbClr val="231F20"/>
                      </a:solidFill>
                      <a:prstDash val="solid"/>
                    </a:lnT>
                    <a:lnB w="7886">
                      <a:solidFill>
                        <a:srgbClr val="231F20"/>
                      </a:solidFill>
                      <a:prstDash val="solid"/>
                    </a:lnB>
                  </a:tcPr>
                </a:tc>
                <a:tc>
                  <a:txBody>
                    <a:bodyPr/>
                    <a:lstStyle/>
                    <a:p>
                      <a:pPr marL="0" indent="0">
                        <a:lnSpc>
                          <a:spcPct val="100000"/>
                        </a:lnSpc>
                      </a:pPr>
                      <a:r>
                        <a:rPr sz="600" b="1" dirty="0">
                          <a:latin typeface="+mn-lt"/>
                        </a:rPr>
                        <a:t>Int</a:t>
                      </a:r>
                      <a:r>
                        <a:rPr sz="600" b="1" spc="-10" dirty="0">
                          <a:latin typeface="+mn-lt"/>
                        </a:rPr>
                        <a:t>r</a:t>
                      </a:r>
                      <a:r>
                        <a:rPr sz="600" b="1" dirty="0">
                          <a:latin typeface="+mn-lt"/>
                        </a:rPr>
                        <a:t>a</a:t>
                      </a:r>
                      <a:r>
                        <a:rPr sz="600" b="1" spc="-10" dirty="0">
                          <a:latin typeface="+mn-lt"/>
                        </a:rPr>
                        <a:t>v</a:t>
                      </a:r>
                      <a:r>
                        <a:rPr sz="600" b="1" dirty="0">
                          <a:latin typeface="+mn-lt"/>
                        </a:rPr>
                        <a:t>enou</a:t>
                      </a:r>
                      <a:r>
                        <a:rPr sz="600" b="1" spc="-5" dirty="0">
                          <a:latin typeface="+mn-lt"/>
                        </a:rPr>
                        <a:t>s</a:t>
                      </a:r>
                      <a:endParaRPr sz="600" b="1" baseline="20202"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IIa</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C</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5"/>
                  </a:ext>
                </a:extLst>
              </a:tr>
              <a:tr h="216671">
                <a:tc vMerge="1">
                  <a:txBody>
                    <a:bodyPr/>
                    <a:lstStyle/>
                    <a:p>
                      <a:endParaRPr/>
                    </a:p>
                  </a:txBody>
                  <a:tcPr marL="0" marR="0" marT="0" marB="0">
                    <a:lnL w="7429">
                      <a:solidFill>
                        <a:srgbClr val="231F20"/>
                      </a:solidFill>
                      <a:prstDash val="solid"/>
                    </a:lnL>
                    <a:lnR w="8801">
                      <a:solidFill>
                        <a:srgbClr val="231F20"/>
                      </a:solidFill>
                      <a:prstDash val="solid"/>
                    </a:lnR>
                    <a:lnT w="9651">
                      <a:solidFill>
                        <a:srgbClr val="231F20"/>
                      </a:solidFill>
                      <a:prstDash val="solid"/>
                    </a:lnT>
                    <a:lnB w="7899">
                      <a:solidFill>
                        <a:srgbClr val="231F20"/>
                      </a:solidFill>
                      <a:prstDash val="solid"/>
                    </a:lnB>
                  </a:tcPr>
                </a:tc>
                <a:tc vMerge="1">
                  <a:txBody>
                    <a:bodyPr/>
                    <a:lstStyle/>
                    <a:p>
                      <a:endParaRPr/>
                    </a:p>
                  </a:txBody>
                  <a:tcPr marL="0" marR="0" marT="0" marB="0">
                    <a:lnL w="8801">
                      <a:solidFill>
                        <a:srgbClr val="231F20"/>
                      </a:solidFill>
                      <a:prstDash val="solid"/>
                    </a:lnL>
                    <a:lnR w="7442">
                      <a:solidFill>
                        <a:srgbClr val="231F20"/>
                      </a:solidFill>
                      <a:prstDash val="solid"/>
                    </a:lnR>
                    <a:lnT w="4356">
                      <a:solidFill>
                        <a:srgbClr val="231F20"/>
                      </a:solidFill>
                      <a:prstDash val="solid"/>
                    </a:lnT>
                    <a:lnB w="7886">
                      <a:solidFill>
                        <a:srgbClr val="231F20"/>
                      </a:solidFill>
                      <a:prstDash val="solid"/>
                    </a:lnB>
                  </a:tcPr>
                </a:tc>
                <a:tc>
                  <a:txBody>
                    <a:bodyPr/>
                    <a:lstStyle/>
                    <a:p>
                      <a:pPr marL="0" indent="0">
                        <a:lnSpc>
                          <a:spcPct val="100000"/>
                        </a:lnSpc>
                      </a:pPr>
                      <a:r>
                        <a:rPr sz="600" b="1" dirty="0">
                          <a:latin typeface="+mn-lt"/>
                        </a:rPr>
                        <a:t>O</a:t>
                      </a:r>
                      <a:r>
                        <a:rPr sz="600" b="1" spc="-10" dirty="0">
                          <a:latin typeface="+mn-lt"/>
                        </a:rPr>
                        <a:t>r</a:t>
                      </a:r>
                      <a:r>
                        <a:rPr sz="600" b="1" dirty="0">
                          <a:latin typeface="+mn-lt"/>
                        </a:rPr>
                        <a:t>al</a:t>
                      </a:r>
                      <a:r>
                        <a:rPr sz="600" b="1" baseline="20202" dirty="0">
                          <a:latin typeface="+mn-lt"/>
                        </a:rPr>
                        <a:t>g</a:t>
                      </a:r>
                      <a:endParaRPr sz="600" b="1" baseline="20202"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6"/>
                  </a:ext>
                </a:extLst>
              </a:tr>
              <a:tr h="218424">
                <a:tc vMerge="1">
                  <a:txBody>
                    <a:bodyPr/>
                    <a:lstStyle/>
                    <a:p>
                      <a:endParaRPr/>
                    </a:p>
                  </a:txBody>
                  <a:tcPr marL="0" marR="0" marT="0" marB="0">
                    <a:lnL w="7429">
                      <a:solidFill>
                        <a:srgbClr val="231F20"/>
                      </a:solidFill>
                      <a:prstDash val="solid"/>
                    </a:lnL>
                    <a:lnR w="8801">
                      <a:solidFill>
                        <a:srgbClr val="231F20"/>
                      </a:solidFill>
                      <a:prstDash val="solid"/>
                    </a:lnR>
                    <a:lnT w="9651">
                      <a:solidFill>
                        <a:srgbClr val="231F20"/>
                      </a:solidFill>
                      <a:prstDash val="solid"/>
                    </a:lnT>
                    <a:lnB w="7899">
                      <a:solidFill>
                        <a:srgbClr val="231F20"/>
                      </a:solidFill>
                      <a:prstDash val="solid"/>
                    </a:lnB>
                  </a:tcPr>
                </a:tc>
                <a:tc gridSpan="2">
                  <a:txBody>
                    <a:bodyPr/>
                    <a:lstStyle/>
                    <a:p>
                      <a:pPr marL="0" indent="0">
                        <a:lnSpc>
                          <a:spcPct val="100000"/>
                        </a:lnSpc>
                      </a:pPr>
                      <a:r>
                        <a:rPr sz="600" b="1" dirty="0" err="1">
                          <a:latin typeface="+mn-lt"/>
                        </a:rPr>
                        <a:t>Be</a:t>
                      </a:r>
                      <a:r>
                        <a:rPr sz="600" b="1" spc="-10" dirty="0" err="1">
                          <a:latin typeface="+mn-lt"/>
                        </a:rPr>
                        <a:t>r</a:t>
                      </a:r>
                      <a:r>
                        <a:rPr sz="600" b="1" dirty="0" err="1">
                          <a:latin typeface="+mn-lt"/>
                        </a:rPr>
                        <a:t>ap</a:t>
                      </a:r>
                      <a:r>
                        <a:rPr sz="600" b="1" spc="-30" dirty="0" err="1">
                          <a:latin typeface="+mn-lt"/>
                        </a:rPr>
                        <a:t>r</a:t>
                      </a:r>
                      <a:r>
                        <a:rPr sz="600" b="1" dirty="0" err="1">
                          <a:latin typeface="+mn-lt"/>
                        </a:rPr>
                        <a:t>o</a:t>
                      </a:r>
                      <a:r>
                        <a:rPr sz="600" b="1" spc="-10" dirty="0" err="1">
                          <a:latin typeface="+mn-lt"/>
                        </a:rPr>
                        <a:t>s</a:t>
                      </a:r>
                      <a:r>
                        <a:rPr sz="600" b="1" dirty="0" err="1">
                          <a:latin typeface="+mn-lt"/>
                        </a:rPr>
                        <a:t>t</a:t>
                      </a:r>
                      <a:endParaRPr sz="600" b="1" baseline="20202"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a:p>
                  </a:txBody>
                  <a:tcPr marL="0" marR="0" marT="0" marB="0"/>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IIb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7"/>
                  </a:ext>
                </a:extLst>
              </a:tr>
              <a:tr h="282409">
                <a:tc>
                  <a:txBody>
                    <a:bodyPr/>
                    <a:lstStyle/>
                    <a:p>
                      <a:pPr marL="0" indent="0">
                        <a:lnSpc>
                          <a:spcPct val="100000"/>
                        </a:lnSpc>
                      </a:pPr>
                      <a:r>
                        <a:rPr sz="600" b="1" dirty="0">
                          <a:latin typeface="+mn-lt"/>
                        </a:rPr>
                        <a:t>IP</a:t>
                      </a:r>
                      <a:r>
                        <a:rPr sz="600" b="1" spc="5" dirty="0">
                          <a:latin typeface="+mn-lt"/>
                        </a:rPr>
                        <a:t> </a:t>
                      </a:r>
                      <a:r>
                        <a:rPr sz="600" b="1" spc="-30" dirty="0">
                          <a:latin typeface="+mn-lt"/>
                        </a:rPr>
                        <a:t>r</a:t>
                      </a:r>
                      <a:r>
                        <a:rPr sz="600" b="1" dirty="0">
                          <a:latin typeface="+mn-lt"/>
                        </a:rPr>
                        <a:t>e</a:t>
                      </a:r>
                      <a:r>
                        <a:rPr sz="600" b="1" spc="-15" dirty="0">
                          <a:latin typeface="+mn-lt"/>
                        </a:rPr>
                        <a:t>c</a:t>
                      </a:r>
                      <a:r>
                        <a:rPr sz="600" b="1" dirty="0">
                          <a:latin typeface="+mn-lt"/>
                        </a:rPr>
                        <a:t>ep</a:t>
                      </a:r>
                      <a:r>
                        <a:rPr sz="600" b="1" spc="-10" dirty="0">
                          <a:latin typeface="+mn-lt"/>
                        </a:rPr>
                        <a:t>t</a:t>
                      </a:r>
                      <a:r>
                        <a:rPr sz="600" b="1" dirty="0">
                          <a:latin typeface="+mn-lt"/>
                        </a:rPr>
                        <a:t>or</a:t>
                      </a:r>
                      <a:r>
                        <a:rPr sz="600" b="1" spc="5" dirty="0">
                          <a:latin typeface="+mn-lt"/>
                        </a:rPr>
                        <a:t> </a:t>
                      </a:r>
                      <a:r>
                        <a:rPr sz="600" b="1" dirty="0">
                          <a:latin typeface="+mn-lt"/>
                        </a:rPr>
                        <a:t>agoni</a:t>
                      </a:r>
                      <a:r>
                        <a:rPr sz="600" b="1" spc="-10" dirty="0">
                          <a:latin typeface="+mn-lt"/>
                        </a:rPr>
                        <a:t>s</a:t>
                      </a:r>
                      <a:r>
                        <a:rPr sz="600" b="1" dirty="0">
                          <a:latin typeface="+mn-lt"/>
                        </a:rPr>
                        <a:t>ts</a:t>
                      </a:r>
                      <a:endParaRPr sz="600" b="1" dirty="0">
                        <a:latin typeface="+mn-lt"/>
                        <a:cs typeface="Arial" panose="020B0604020202020204" pitchFamily="34" charset="0"/>
                      </a:endParaRPr>
                    </a:p>
                  </a:txBody>
                  <a:tcPr marL="72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gridSpan="2">
                  <a:txBody>
                    <a:bodyPr/>
                    <a:lstStyle/>
                    <a:p>
                      <a:pPr marL="0" indent="0">
                        <a:lnSpc>
                          <a:spcPct val="100000"/>
                        </a:lnSpc>
                      </a:pPr>
                      <a:r>
                        <a:rPr sz="600" b="1" dirty="0">
                          <a:latin typeface="+mn-lt"/>
                        </a:rPr>
                        <a:t>Se</a:t>
                      </a:r>
                      <a:r>
                        <a:rPr sz="600" b="1" spc="-20" dirty="0">
                          <a:latin typeface="+mn-lt"/>
                        </a:rPr>
                        <a:t>l</a:t>
                      </a:r>
                      <a:r>
                        <a:rPr sz="600" b="1" spc="-15" dirty="0">
                          <a:latin typeface="+mn-lt"/>
                        </a:rPr>
                        <a:t>e</a:t>
                      </a:r>
                      <a:r>
                        <a:rPr sz="600" b="1" dirty="0">
                          <a:latin typeface="+mn-lt"/>
                        </a:rPr>
                        <a:t>xipag</a:t>
                      </a:r>
                      <a:r>
                        <a:rPr sz="600" b="1" spc="5" dirty="0">
                          <a:latin typeface="+mn-lt"/>
                        </a:rPr>
                        <a:t> </a:t>
                      </a:r>
                      <a:r>
                        <a:rPr sz="600" b="1" dirty="0">
                          <a:latin typeface="+mn-lt"/>
                        </a:rPr>
                        <a:t>(o</a:t>
                      </a:r>
                      <a:r>
                        <a:rPr sz="600" b="1" spc="-10" dirty="0">
                          <a:latin typeface="+mn-lt"/>
                        </a:rPr>
                        <a:t>r</a:t>
                      </a:r>
                      <a:r>
                        <a:rPr sz="600" b="1" dirty="0">
                          <a:latin typeface="+mn-lt"/>
                        </a:rPr>
                        <a:t>al)</a:t>
                      </a:r>
                      <a:endParaRPr sz="600" b="1" baseline="20202"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a:p>
                  </a:txBody>
                  <a:tcPr marL="0" marR="0" marT="0" marB="0"/>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I</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B</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latin typeface="+mn-lt"/>
                        </a:rPr>
                        <a:t>–</a:t>
                      </a:r>
                      <a:endParaRPr sz="600" b="1" dirty="0">
                        <a:latin typeface="+mn-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graphicFrame>
        <p:nvGraphicFramePr>
          <p:cNvPr id="26" name="object 6"/>
          <p:cNvGraphicFramePr>
            <a:graphicFrameLocks noGrp="1"/>
          </p:cNvGraphicFramePr>
          <p:nvPr>
            <p:extLst>
              <p:ext uri="{D42A27DB-BD31-4B8C-83A1-F6EECF244321}">
                <p14:modId xmlns:p14="http://schemas.microsoft.com/office/powerpoint/2010/main" val="3292582661"/>
              </p:ext>
            </p:extLst>
          </p:nvPr>
        </p:nvGraphicFramePr>
        <p:xfrm>
          <a:off x="8149004" y="1575561"/>
          <a:ext cx="4042991" cy="2488433"/>
        </p:xfrm>
        <a:graphic>
          <a:graphicData uri="http://schemas.openxmlformats.org/drawingml/2006/table">
            <a:tbl>
              <a:tblPr firstRow="1" bandRow="1">
                <a:tableStyleId>{00A15C55-8517-42AA-B614-E9B94910E393}</a:tableStyleId>
              </a:tblPr>
              <a:tblGrid>
                <a:gridCol w="1488638">
                  <a:extLst>
                    <a:ext uri="{9D8B030D-6E8A-4147-A177-3AD203B41FA5}">
                      <a16:colId xmlns:a16="http://schemas.microsoft.com/office/drawing/2014/main" val="20000"/>
                    </a:ext>
                  </a:extLst>
                </a:gridCol>
                <a:gridCol w="401032">
                  <a:extLst>
                    <a:ext uri="{9D8B030D-6E8A-4147-A177-3AD203B41FA5}">
                      <a16:colId xmlns:a16="http://schemas.microsoft.com/office/drawing/2014/main" val="20001"/>
                    </a:ext>
                  </a:extLst>
                </a:gridCol>
                <a:gridCol w="396112">
                  <a:extLst>
                    <a:ext uri="{9D8B030D-6E8A-4147-A177-3AD203B41FA5}">
                      <a16:colId xmlns:a16="http://schemas.microsoft.com/office/drawing/2014/main" val="20002"/>
                    </a:ext>
                  </a:extLst>
                </a:gridCol>
                <a:gridCol w="439644">
                  <a:extLst>
                    <a:ext uri="{9D8B030D-6E8A-4147-A177-3AD203B41FA5}">
                      <a16:colId xmlns:a16="http://schemas.microsoft.com/office/drawing/2014/main" val="20003"/>
                    </a:ext>
                  </a:extLst>
                </a:gridCol>
                <a:gridCol w="439201">
                  <a:extLst>
                    <a:ext uri="{9D8B030D-6E8A-4147-A177-3AD203B41FA5}">
                      <a16:colId xmlns:a16="http://schemas.microsoft.com/office/drawing/2014/main" val="20004"/>
                    </a:ext>
                  </a:extLst>
                </a:gridCol>
                <a:gridCol w="441248">
                  <a:extLst>
                    <a:ext uri="{9D8B030D-6E8A-4147-A177-3AD203B41FA5}">
                      <a16:colId xmlns:a16="http://schemas.microsoft.com/office/drawing/2014/main" val="20005"/>
                    </a:ext>
                  </a:extLst>
                </a:gridCol>
                <a:gridCol w="437116">
                  <a:extLst>
                    <a:ext uri="{9D8B030D-6E8A-4147-A177-3AD203B41FA5}">
                      <a16:colId xmlns:a16="http://schemas.microsoft.com/office/drawing/2014/main" val="20006"/>
                    </a:ext>
                  </a:extLst>
                </a:gridCol>
              </a:tblGrid>
              <a:tr h="177949">
                <a:tc rowSpan="2">
                  <a:txBody>
                    <a:bodyPr/>
                    <a:lstStyle/>
                    <a:p>
                      <a:pPr marL="0" indent="0">
                        <a:lnSpc>
                          <a:spcPct val="100000"/>
                        </a:lnSpc>
                      </a:pPr>
                      <a:r>
                        <a:rPr lang="en-US" sz="600" b="1" dirty="0">
                          <a:latin typeface="+mj-lt"/>
                        </a:rPr>
                        <a:t>Measu</a:t>
                      </a:r>
                      <a:r>
                        <a:rPr lang="en-US" sz="600" b="1" spc="-30" dirty="0">
                          <a:latin typeface="+mj-lt"/>
                        </a:rPr>
                        <a:t>r</a:t>
                      </a:r>
                      <a:r>
                        <a:rPr lang="en-US" sz="600" b="1" dirty="0">
                          <a:latin typeface="+mj-lt"/>
                        </a:rPr>
                        <a:t>e/T</a:t>
                      </a:r>
                      <a:r>
                        <a:rPr lang="en-US" sz="600" b="1" spc="-30" dirty="0">
                          <a:latin typeface="+mj-lt"/>
                        </a:rPr>
                        <a:t>r</a:t>
                      </a:r>
                      <a:r>
                        <a:rPr lang="en-US" sz="600" b="1" dirty="0">
                          <a:latin typeface="+mj-lt"/>
                        </a:rPr>
                        <a:t>eatment</a:t>
                      </a:r>
                      <a:endParaRPr lang="en-US" sz="600" b="1" dirty="0">
                        <a:solidFill>
                          <a:schemeClr val="tx2">
                            <a:lumMod val="50000"/>
                          </a:schemeClr>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gridSpan="6">
                  <a:txBody>
                    <a:bodyPr/>
                    <a:lstStyle/>
                    <a:p>
                      <a:pPr marL="0" algn="ctr">
                        <a:lnSpc>
                          <a:spcPct val="100000"/>
                        </a:lnSpc>
                      </a:pPr>
                      <a:r>
                        <a:rPr sz="600" b="1" dirty="0">
                          <a:latin typeface="+mj-lt"/>
                        </a:rPr>
                        <a:t>Cla</a:t>
                      </a:r>
                      <a:r>
                        <a:rPr sz="600" b="1" spc="-15" dirty="0">
                          <a:latin typeface="+mj-lt"/>
                        </a:rPr>
                        <a:t>s</a:t>
                      </a:r>
                      <a:r>
                        <a:rPr sz="600" b="1" spc="-5" dirty="0">
                          <a:latin typeface="+mj-lt"/>
                        </a:rPr>
                        <a:t>s</a:t>
                      </a:r>
                      <a:r>
                        <a:rPr sz="600" b="1" baseline="18518" dirty="0">
                          <a:latin typeface="+mj-lt"/>
                        </a:rPr>
                        <a:t>a</a:t>
                      </a:r>
                      <a:r>
                        <a:rPr sz="600" b="1" dirty="0">
                          <a:latin typeface="+mj-lt"/>
                        </a:rPr>
                        <a:t>-L</a:t>
                      </a:r>
                      <a:r>
                        <a:rPr sz="600" b="1" spc="-10" dirty="0">
                          <a:latin typeface="+mj-lt"/>
                        </a:rPr>
                        <a:t>ev</a:t>
                      </a:r>
                      <a:r>
                        <a:rPr sz="600" b="1" dirty="0">
                          <a:latin typeface="+mj-lt"/>
                        </a:rPr>
                        <a:t>el</a:t>
                      </a:r>
                      <a:r>
                        <a:rPr sz="600" b="1" baseline="18518" dirty="0">
                          <a:latin typeface="+mj-lt"/>
                        </a:rPr>
                        <a:t>b</a:t>
                      </a:r>
                      <a:endParaRPr sz="600" b="1" baseline="18518" dirty="0">
                        <a:solidFill>
                          <a:schemeClr val="tx2">
                            <a:lumMod val="50000"/>
                          </a:schemeClr>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7949">
                <a:tc vMerge="1">
                  <a:txBody>
                    <a:bodyPr/>
                    <a:lstStyle/>
                    <a:p>
                      <a:endParaRPr/>
                    </a:p>
                  </a:txBody>
                  <a:tcPr marL="0" marR="0" marT="0" marB="0">
                    <a:lnL w="7619">
                      <a:solidFill>
                        <a:srgbClr val="231F20"/>
                      </a:solidFill>
                      <a:prstDash val="solid"/>
                    </a:lnL>
                    <a:lnR w="7619">
                      <a:solidFill>
                        <a:srgbClr val="231F20"/>
                      </a:solidFill>
                      <a:prstDash val="solid"/>
                    </a:lnR>
                    <a:lnT w="7619">
                      <a:solidFill>
                        <a:srgbClr val="231F20"/>
                      </a:solidFill>
                      <a:prstDash val="solid"/>
                    </a:lnT>
                    <a:lnB w="7620">
                      <a:solidFill>
                        <a:srgbClr val="231F20"/>
                      </a:solidFill>
                      <a:prstDash val="solid"/>
                    </a:lnB>
                    <a:solidFill>
                      <a:srgbClr val="F4EB2D"/>
                    </a:solidFill>
                  </a:tcPr>
                </a:tc>
                <a:tc gridSpan="2">
                  <a:txBody>
                    <a:bodyPr/>
                    <a:lstStyle/>
                    <a:p>
                      <a:pPr marL="0" indent="0" algn="ctr">
                        <a:lnSpc>
                          <a:spcPct val="100000"/>
                        </a:lnSpc>
                      </a:pPr>
                      <a:r>
                        <a:rPr sz="600" b="1" dirty="0">
                          <a:solidFill>
                            <a:schemeClr val="bg1"/>
                          </a:solidFill>
                          <a:latin typeface="+mj-lt"/>
                        </a:rPr>
                        <a:t>WHO-</a:t>
                      </a:r>
                      <a:r>
                        <a:rPr sz="600" b="1" spc="-20" dirty="0">
                          <a:solidFill>
                            <a:schemeClr val="bg1"/>
                          </a:solidFill>
                          <a:latin typeface="+mj-lt"/>
                        </a:rPr>
                        <a:t>F</a:t>
                      </a:r>
                      <a:r>
                        <a:rPr sz="600" b="1" dirty="0">
                          <a:solidFill>
                            <a:schemeClr val="bg1"/>
                          </a:solidFill>
                          <a:latin typeface="+mj-lt"/>
                        </a:rPr>
                        <a:t>C</a:t>
                      </a:r>
                      <a:r>
                        <a:rPr sz="600" b="1" spc="-5" dirty="0">
                          <a:solidFill>
                            <a:schemeClr val="bg1"/>
                          </a:solidFill>
                          <a:latin typeface="+mj-lt"/>
                        </a:rPr>
                        <a:t> </a:t>
                      </a:r>
                      <a:r>
                        <a:rPr sz="600" b="1" dirty="0">
                          <a:solidFill>
                            <a:schemeClr val="bg1"/>
                          </a:solidFill>
                          <a:latin typeface="+mj-lt"/>
                        </a:rPr>
                        <a:t>II</a:t>
                      </a:r>
                      <a:endParaRPr sz="600" b="1" dirty="0">
                        <a:solidFill>
                          <a:schemeClr val="bg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tc gridSpan="2">
                  <a:txBody>
                    <a:bodyPr/>
                    <a:lstStyle/>
                    <a:p>
                      <a:pPr marL="0" indent="0" algn="ctr">
                        <a:lnSpc>
                          <a:spcPct val="100000"/>
                        </a:lnSpc>
                      </a:pPr>
                      <a:r>
                        <a:rPr sz="600" b="1" dirty="0">
                          <a:solidFill>
                            <a:schemeClr val="bg1"/>
                          </a:solidFill>
                          <a:latin typeface="+mj-lt"/>
                        </a:rPr>
                        <a:t>WHO-</a:t>
                      </a:r>
                      <a:r>
                        <a:rPr sz="600" b="1" spc="-20" dirty="0">
                          <a:solidFill>
                            <a:schemeClr val="bg1"/>
                          </a:solidFill>
                          <a:latin typeface="+mj-lt"/>
                        </a:rPr>
                        <a:t>F</a:t>
                      </a:r>
                      <a:r>
                        <a:rPr sz="600" b="1" dirty="0">
                          <a:solidFill>
                            <a:schemeClr val="bg1"/>
                          </a:solidFill>
                          <a:latin typeface="+mj-lt"/>
                        </a:rPr>
                        <a:t>C</a:t>
                      </a:r>
                      <a:r>
                        <a:rPr sz="600" b="1" spc="-5" dirty="0">
                          <a:solidFill>
                            <a:schemeClr val="bg1"/>
                          </a:solidFill>
                          <a:latin typeface="+mj-lt"/>
                        </a:rPr>
                        <a:t> </a:t>
                      </a:r>
                      <a:r>
                        <a:rPr sz="600" b="1" dirty="0">
                          <a:solidFill>
                            <a:schemeClr val="bg1"/>
                          </a:solidFill>
                          <a:latin typeface="+mj-lt"/>
                        </a:rPr>
                        <a:t>III</a:t>
                      </a:r>
                      <a:endParaRPr sz="600" b="1" dirty="0">
                        <a:solidFill>
                          <a:schemeClr val="bg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tc gridSpan="2">
                  <a:txBody>
                    <a:bodyPr/>
                    <a:lstStyle/>
                    <a:p>
                      <a:pPr marL="0" indent="0" algn="ctr">
                        <a:lnSpc>
                          <a:spcPct val="100000"/>
                        </a:lnSpc>
                      </a:pPr>
                      <a:r>
                        <a:rPr sz="600" b="1" dirty="0">
                          <a:solidFill>
                            <a:schemeClr val="bg1"/>
                          </a:solidFill>
                          <a:latin typeface="+mj-lt"/>
                        </a:rPr>
                        <a:t>WHO-</a:t>
                      </a:r>
                      <a:r>
                        <a:rPr sz="600" b="1" spc="-20" dirty="0">
                          <a:solidFill>
                            <a:schemeClr val="bg1"/>
                          </a:solidFill>
                          <a:latin typeface="+mj-lt"/>
                        </a:rPr>
                        <a:t>F</a:t>
                      </a:r>
                      <a:r>
                        <a:rPr sz="600" b="1" dirty="0">
                          <a:solidFill>
                            <a:schemeClr val="bg1"/>
                          </a:solidFill>
                          <a:latin typeface="+mj-lt"/>
                        </a:rPr>
                        <a:t>C</a:t>
                      </a:r>
                      <a:r>
                        <a:rPr sz="600" b="1" spc="-5" dirty="0">
                          <a:solidFill>
                            <a:schemeClr val="bg1"/>
                          </a:solidFill>
                          <a:latin typeface="+mj-lt"/>
                        </a:rPr>
                        <a:t> </a:t>
                      </a:r>
                      <a:r>
                        <a:rPr sz="600" b="1" dirty="0">
                          <a:solidFill>
                            <a:schemeClr val="bg1"/>
                          </a:solidFill>
                          <a:latin typeface="+mj-lt"/>
                        </a:rPr>
                        <a:t>IV</a:t>
                      </a:r>
                      <a:endParaRPr sz="600" b="1" dirty="0">
                        <a:solidFill>
                          <a:schemeClr val="bg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extLst>
                  <a:ext uri="{0D108BD9-81ED-4DB2-BD59-A6C34878D82A}">
                    <a16:rowId xmlns:a16="http://schemas.microsoft.com/office/drawing/2014/main" val="10001"/>
                  </a:ext>
                </a:extLst>
              </a:tr>
              <a:tr h="294494">
                <a:tc>
                  <a:txBody>
                    <a:bodyPr/>
                    <a:lstStyle/>
                    <a:p>
                      <a:pPr marL="0" marR="278765" indent="0">
                        <a:lnSpc>
                          <a:spcPct val="100000"/>
                        </a:lnSpc>
                      </a:pPr>
                      <a:r>
                        <a:rPr sz="600" b="1" dirty="0">
                          <a:solidFill>
                            <a:schemeClr val="bg1"/>
                          </a:solidFill>
                          <a:latin typeface="+mj-lt"/>
                        </a:rPr>
                        <a:t>Ambrisen</a:t>
                      </a:r>
                      <a:r>
                        <a:rPr sz="600" b="1" spc="-10" dirty="0">
                          <a:solidFill>
                            <a:schemeClr val="bg1"/>
                          </a:solidFill>
                          <a:latin typeface="+mj-lt"/>
                        </a:rPr>
                        <a:t>t</a:t>
                      </a:r>
                      <a:r>
                        <a:rPr sz="600" b="1" dirty="0">
                          <a:solidFill>
                            <a:schemeClr val="bg1"/>
                          </a:solidFill>
                          <a:latin typeface="+mj-lt"/>
                        </a:rPr>
                        <a:t>an</a:t>
                      </a:r>
                      <a:r>
                        <a:rPr sz="600" b="1" spc="-5" dirty="0">
                          <a:solidFill>
                            <a:schemeClr val="bg1"/>
                          </a:solidFill>
                          <a:latin typeface="+mj-lt"/>
                        </a:rPr>
                        <a:t> </a:t>
                      </a:r>
                      <a:r>
                        <a:rPr sz="600" b="1" dirty="0">
                          <a:solidFill>
                            <a:schemeClr val="bg1"/>
                          </a:solidFill>
                          <a:latin typeface="+mj-lt"/>
                        </a:rPr>
                        <a:t>+ </a:t>
                      </a:r>
                      <a:r>
                        <a:rPr sz="600" b="1" spc="-10" dirty="0">
                          <a:solidFill>
                            <a:schemeClr val="bg1"/>
                          </a:solidFill>
                          <a:latin typeface="+mj-lt"/>
                        </a:rPr>
                        <a:t>t</a:t>
                      </a:r>
                      <a:r>
                        <a:rPr sz="600" b="1" dirty="0">
                          <a:solidFill>
                            <a:schemeClr val="bg1"/>
                          </a:solidFill>
                          <a:latin typeface="+mj-lt"/>
                        </a:rPr>
                        <a:t>adalaﬁl</a:t>
                      </a:r>
                      <a:endParaRPr sz="600" b="1" baseline="18518" dirty="0">
                        <a:solidFill>
                          <a:schemeClr val="bg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indent="0" algn="ctr">
                        <a:lnSpc>
                          <a:spcPct val="100000"/>
                        </a:lnSpc>
                      </a:pPr>
                      <a:r>
                        <a:rPr sz="600" b="1" dirty="0">
                          <a:solidFill>
                            <a:schemeClr val="bg1"/>
                          </a:solidFill>
                          <a:latin typeface="+mj-lt"/>
                        </a:rPr>
                        <a:t>I</a:t>
                      </a:r>
                      <a:endParaRPr sz="600" b="1" dirty="0">
                        <a:solidFill>
                          <a:schemeClr val="bg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indent="0" algn="ctr">
                        <a:lnSpc>
                          <a:spcPct val="100000"/>
                        </a:lnSpc>
                      </a:pPr>
                      <a:r>
                        <a:rPr sz="600" b="1" dirty="0">
                          <a:solidFill>
                            <a:schemeClr val="bg1"/>
                          </a:solidFill>
                          <a:latin typeface="+mj-lt"/>
                        </a:rPr>
                        <a:t>B</a:t>
                      </a:r>
                      <a:endParaRPr sz="600" b="1" dirty="0">
                        <a:solidFill>
                          <a:schemeClr val="bg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indent="0" algn="ctr">
                        <a:lnSpc>
                          <a:spcPct val="100000"/>
                        </a:lnSpc>
                      </a:pPr>
                      <a:r>
                        <a:rPr sz="600" b="1" dirty="0">
                          <a:solidFill>
                            <a:schemeClr val="bg1"/>
                          </a:solidFill>
                          <a:latin typeface="+mj-lt"/>
                        </a:rPr>
                        <a:t>I</a:t>
                      </a:r>
                      <a:endParaRPr sz="600" b="1" dirty="0">
                        <a:solidFill>
                          <a:schemeClr val="bg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indent="0" algn="ctr">
                        <a:lnSpc>
                          <a:spcPct val="100000"/>
                        </a:lnSpc>
                      </a:pPr>
                      <a:r>
                        <a:rPr sz="600" b="1" dirty="0">
                          <a:solidFill>
                            <a:schemeClr val="bg1"/>
                          </a:solidFill>
                          <a:latin typeface="+mj-lt"/>
                        </a:rPr>
                        <a:t>B</a:t>
                      </a:r>
                      <a:endParaRPr sz="600" b="1" dirty="0">
                        <a:solidFill>
                          <a:schemeClr val="bg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indent="0" algn="ctr">
                        <a:lnSpc>
                          <a:spcPct val="100000"/>
                        </a:lnSpc>
                      </a:pPr>
                      <a:r>
                        <a:rPr sz="600" b="1" dirty="0">
                          <a:solidFill>
                            <a:schemeClr val="bg1"/>
                          </a:solidFill>
                          <a:latin typeface="+mj-lt"/>
                        </a:rPr>
                        <a:t>IIb</a:t>
                      </a:r>
                      <a:endParaRPr sz="600" b="1" dirty="0">
                        <a:solidFill>
                          <a:schemeClr val="bg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indent="0" algn="ctr">
                        <a:lnSpc>
                          <a:spcPct val="100000"/>
                        </a:lnSpc>
                      </a:pPr>
                      <a:r>
                        <a:rPr sz="600" b="1" dirty="0">
                          <a:solidFill>
                            <a:schemeClr val="bg1"/>
                          </a:solidFill>
                          <a:latin typeface="+mj-lt"/>
                        </a:rPr>
                        <a:t>C</a:t>
                      </a:r>
                      <a:endParaRPr sz="600" b="1" dirty="0">
                        <a:solidFill>
                          <a:schemeClr val="bg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val="10002"/>
                  </a:ext>
                </a:extLst>
              </a:tr>
              <a:tr h="213145">
                <a:tc>
                  <a:txBody>
                    <a:bodyPr/>
                    <a:lstStyle/>
                    <a:p>
                      <a:pPr marL="0" indent="0">
                        <a:lnSpc>
                          <a:spcPct val="100000"/>
                        </a:lnSpc>
                      </a:pPr>
                      <a:r>
                        <a:rPr sz="600" b="1" dirty="0">
                          <a:solidFill>
                            <a:schemeClr val="tx1"/>
                          </a:solidFill>
                          <a:latin typeface="+mj-lt"/>
                        </a:rPr>
                        <a:t>Other</a:t>
                      </a:r>
                      <a:r>
                        <a:rPr sz="600" b="1" spc="-5" dirty="0">
                          <a:solidFill>
                            <a:schemeClr val="tx1"/>
                          </a:solidFill>
                          <a:latin typeface="+mj-lt"/>
                        </a:rPr>
                        <a:t> </a:t>
                      </a:r>
                      <a:r>
                        <a:rPr sz="600" b="1" dirty="0">
                          <a:solidFill>
                            <a:schemeClr val="tx1"/>
                          </a:solidFill>
                          <a:latin typeface="+mj-lt"/>
                        </a:rPr>
                        <a:t>ERA</a:t>
                      </a:r>
                      <a:r>
                        <a:rPr sz="600" b="1" spc="-5" dirty="0">
                          <a:solidFill>
                            <a:schemeClr val="tx1"/>
                          </a:solidFill>
                          <a:latin typeface="+mj-lt"/>
                        </a:rPr>
                        <a:t> </a:t>
                      </a:r>
                      <a:r>
                        <a:rPr sz="600" b="1" dirty="0">
                          <a:solidFill>
                            <a:schemeClr val="tx1"/>
                          </a:solidFill>
                          <a:latin typeface="+mj-lt"/>
                        </a:rPr>
                        <a:t>+</a:t>
                      </a:r>
                      <a:r>
                        <a:rPr sz="600" b="1" spc="-5" dirty="0">
                          <a:solidFill>
                            <a:schemeClr val="tx1"/>
                          </a:solidFill>
                          <a:latin typeface="+mj-lt"/>
                        </a:rPr>
                        <a:t> </a:t>
                      </a:r>
                      <a:r>
                        <a:rPr sz="600" b="1" dirty="0">
                          <a:solidFill>
                            <a:schemeClr val="tx1"/>
                          </a:solidFill>
                          <a:latin typeface="+mj-lt"/>
                        </a:rPr>
                        <a:t>PDE-5i</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IIa</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IIa</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IIb</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9076">
                <a:tc>
                  <a:txBody>
                    <a:bodyPr/>
                    <a:lstStyle/>
                    <a:p>
                      <a:pPr marL="0" marR="393700" indent="0">
                        <a:lnSpc>
                          <a:spcPct val="100000"/>
                        </a:lnSpc>
                      </a:pPr>
                      <a:r>
                        <a:rPr sz="600" b="1" dirty="0">
                          <a:solidFill>
                            <a:schemeClr val="tx1"/>
                          </a:solidFill>
                          <a:latin typeface="+mj-lt"/>
                        </a:rPr>
                        <a:t>Bosen</a:t>
                      </a:r>
                      <a:r>
                        <a:rPr sz="600" b="1" spc="-10" dirty="0">
                          <a:solidFill>
                            <a:schemeClr val="tx1"/>
                          </a:solidFill>
                          <a:latin typeface="+mj-lt"/>
                        </a:rPr>
                        <a:t>t</a:t>
                      </a:r>
                      <a:r>
                        <a:rPr sz="600" b="1" dirty="0">
                          <a:solidFill>
                            <a:schemeClr val="tx1"/>
                          </a:solidFill>
                          <a:latin typeface="+mj-lt"/>
                        </a:rPr>
                        <a:t>an</a:t>
                      </a:r>
                      <a:r>
                        <a:rPr sz="600" b="1" spc="-5" dirty="0">
                          <a:solidFill>
                            <a:schemeClr val="tx1"/>
                          </a:solidFill>
                          <a:latin typeface="+mj-lt"/>
                        </a:rPr>
                        <a:t> </a:t>
                      </a:r>
                      <a:r>
                        <a:rPr sz="600" b="1" dirty="0">
                          <a:solidFill>
                            <a:schemeClr val="tx1"/>
                          </a:solidFill>
                          <a:latin typeface="+mj-lt"/>
                        </a:rPr>
                        <a:t>+ sildenaﬁl</a:t>
                      </a:r>
                      <a:r>
                        <a:rPr sz="600" b="1" spc="-5" dirty="0">
                          <a:solidFill>
                            <a:schemeClr val="tx1"/>
                          </a:solidFill>
                          <a:latin typeface="+mj-lt"/>
                        </a:rPr>
                        <a:t> </a:t>
                      </a:r>
                      <a:r>
                        <a:rPr sz="600" b="1" dirty="0">
                          <a:solidFill>
                            <a:schemeClr val="tx1"/>
                          </a:solidFill>
                          <a:latin typeface="+mj-lt"/>
                        </a:rPr>
                        <a:t>+</a:t>
                      </a:r>
                    </a:p>
                    <a:p>
                      <a:pPr marL="0" indent="0">
                        <a:lnSpc>
                          <a:spcPct val="100000"/>
                        </a:lnSpc>
                      </a:pPr>
                      <a:r>
                        <a:rPr sz="600" b="1" dirty="0">
                          <a:solidFill>
                            <a:schemeClr val="tx1"/>
                          </a:solidFill>
                          <a:latin typeface="+mj-lt"/>
                        </a:rPr>
                        <a:t>i.</a:t>
                      </a:r>
                      <a:r>
                        <a:rPr sz="600" b="1" spc="-60" dirty="0">
                          <a:solidFill>
                            <a:schemeClr val="tx1"/>
                          </a:solidFill>
                          <a:latin typeface="+mj-lt"/>
                        </a:rPr>
                        <a:t>v</a:t>
                      </a:r>
                      <a:r>
                        <a:rPr sz="600" b="1" dirty="0">
                          <a:solidFill>
                            <a:schemeClr val="tx1"/>
                          </a:solidFill>
                          <a:latin typeface="+mj-lt"/>
                        </a:rPr>
                        <a:t>.</a:t>
                      </a:r>
                      <a:r>
                        <a:rPr sz="600" b="1" spc="-15" dirty="0">
                          <a:solidFill>
                            <a:schemeClr val="tx1"/>
                          </a:solidFill>
                          <a:latin typeface="+mj-lt"/>
                        </a:rPr>
                        <a:t> </a:t>
                      </a:r>
                      <a:r>
                        <a:rPr sz="600" b="1" dirty="0">
                          <a:solidFill>
                            <a:schemeClr val="tx1"/>
                          </a:solidFill>
                          <a:latin typeface="+mj-lt"/>
                        </a:rPr>
                        <a:t>epop</a:t>
                      </a:r>
                      <a:r>
                        <a:rPr sz="600" b="1" spc="-30" dirty="0">
                          <a:solidFill>
                            <a:schemeClr val="tx1"/>
                          </a:solidFill>
                          <a:latin typeface="+mj-lt"/>
                        </a:rPr>
                        <a:t>r</a:t>
                      </a:r>
                      <a:r>
                        <a:rPr sz="600" b="1" dirty="0">
                          <a:solidFill>
                            <a:schemeClr val="tx1"/>
                          </a:solidFill>
                          <a:latin typeface="+mj-lt"/>
                        </a:rPr>
                        <a:t>o</a:t>
                      </a:r>
                      <a:r>
                        <a:rPr sz="600" b="1" spc="-10" dirty="0">
                          <a:solidFill>
                            <a:schemeClr val="tx1"/>
                          </a:solidFill>
                          <a:latin typeface="+mj-lt"/>
                        </a:rPr>
                        <a:t>st</a:t>
                      </a:r>
                      <a:r>
                        <a:rPr sz="600" b="1" dirty="0">
                          <a:solidFill>
                            <a:schemeClr val="tx1"/>
                          </a:solidFill>
                          <a:latin typeface="+mj-lt"/>
                        </a:rPr>
                        <a:t>enol</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IIa</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IIa</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2709">
                <a:tc>
                  <a:txBody>
                    <a:bodyPr/>
                    <a:lstStyle/>
                    <a:p>
                      <a:pPr marL="0" indent="0">
                        <a:lnSpc>
                          <a:spcPct val="100000"/>
                        </a:lnSpc>
                      </a:pPr>
                      <a:r>
                        <a:rPr sz="600" b="1" dirty="0">
                          <a:solidFill>
                            <a:schemeClr val="tx1"/>
                          </a:solidFill>
                          <a:latin typeface="+mj-lt"/>
                        </a:rPr>
                        <a:t>Bosen</a:t>
                      </a:r>
                      <a:r>
                        <a:rPr sz="600" b="1" spc="-10" dirty="0">
                          <a:solidFill>
                            <a:schemeClr val="tx1"/>
                          </a:solidFill>
                          <a:latin typeface="+mj-lt"/>
                        </a:rPr>
                        <a:t>t</a:t>
                      </a:r>
                      <a:r>
                        <a:rPr sz="600" b="1" dirty="0">
                          <a:solidFill>
                            <a:schemeClr val="tx1"/>
                          </a:solidFill>
                          <a:latin typeface="+mj-lt"/>
                        </a:rPr>
                        <a:t>an</a:t>
                      </a:r>
                      <a:r>
                        <a:rPr sz="600" b="1" spc="-5" dirty="0">
                          <a:solidFill>
                            <a:schemeClr val="tx1"/>
                          </a:solidFill>
                          <a:latin typeface="+mj-lt"/>
                        </a:rPr>
                        <a:t> </a:t>
                      </a:r>
                      <a:r>
                        <a:rPr sz="600" b="1" dirty="0">
                          <a:solidFill>
                            <a:schemeClr val="tx1"/>
                          </a:solidFill>
                          <a:latin typeface="+mj-lt"/>
                        </a:rPr>
                        <a:t>+</a:t>
                      </a:r>
                      <a:r>
                        <a:rPr sz="600" b="1" spc="-5" dirty="0">
                          <a:solidFill>
                            <a:schemeClr val="tx1"/>
                          </a:solidFill>
                          <a:latin typeface="+mj-lt"/>
                        </a:rPr>
                        <a:t> </a:t>
                      </a:r>
                      <a:r>
                        <a:rPr sz="600" b="1" dirty="0">
                          <a:solidFill>
                            <a:schemeClr val="tx1"/>
                          </a:solidFill>
                          <a:latin typeface="+mj-lt"/>
                        </a:rPr>
                        <a:t>i.</a:t>
                      </a:r>
                      <a:r>
                        <a:rPr sz="600" b="1" spc="-60" dirty="0">
                          <a:solidFill>
                            <a:schemeClr val="tx1"/>
                          </a:solidFill>
                          <a:latin typeface="+mj-lt"/>
                        </a:rPr>
                        <a:t>v</a:t>
                      </a:r>
                      <a:r>
                        <a:rPr sz="600" b="1" dirty="0">
                          <a:solidFill>
                            <a:schemeClr val="tx1"/>
                          </a:solidFill>
                          <a:latin typeface="+mj-lt"/>
                        </a:rPr>
                        <a:t>.</a:t>
                      </a:r>
                    </a:p>
                    <a:p>
                      <a:pPr marL="0" indent="0">
                        <a:lnSpc>
                          <a:spcPct val="100000"/>
                        </a:lnSpc>
                      </a:pPr>
                      <a:r>
                        <a:rPr sz="600" b="1" dirty="0">
                          <a:solidFill>
                            <a:schemeClr val="tx1"/>
                          </a:solidFill>
                          <a:latin typeface="+mj-lt"/>
                        </a:rPr>
                        <a:t>epop</a:t>
                      </a:r>
                      <a:r>
                        <a:rPr sz="600" b="1" spc="-30" dirty="0">
                          <a:solidFill>
                            <a:schemeClr val="tx1"/>
                          </a:solidFill>
                          <a:latin typeface="+mj-lt"/>
                        </a:rPr>
                        <a:t>r</a:t>
                      </a:r>
                      <a:r>
                        <a:rPr sz="600" b="1" dirty="0">
                          <a:solidFill>
                            <a:schemeClr val="tx1"/>
                          </a:solidFill>
                          <a:latin typeface="+mj-lt"/>
                        </a:rPr>
                        <a:t>o</a:t>
                      </a:r>
                      <a:r>
                        <a:rPr sz="600" b="1" spc="-10" dirty="0">
                          <a:solidFill>
                            <a:schemeClr val="tx1"/>
                          </a:solidFill>
                          <a:latin typeface="+mj-lt"/>
                        </a:rPr>
                        <a:t>st</a:t>
                      </a:r>
                      <a:r>
                        <a:rPr sz="600" b="1" dirty="0">
                          <a:solidFill>
                            <a:schemeClr val="tx1"/>
                          </a:solidFill>
                          <a:latin typeface="+mj-lt"/>
                        </a:rPr>
                        <a:t>enol</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IIa</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IIa</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9525">
                <a:tc>
                  <a:txBody>
                    <a:bodyPr/>
                    <a:lstStyle/>
                    <a:p>
                      <a:pPr marL="0" marR="345440" indent="0">
                        <a:lnSpc>
                          <a:spcPct val="100000"/>
                        </a:lnSpc>
                      </a:pPr>
                      <a:r>
                        <a:rPr sz="600" b="1" dirty="0">
                          <a:solidFill>
                            <a:schemeClr val="tx1"/>
                          </a:solidFill>
                          <a:latin typeface="+mj-lt"/>
                        </a:rPr>
                        <a:t>Other</a:t>
                      </a:r>
                      <a:r>
                        <a:rPr sz="600" b="1" spc="-5" dirty="0">
                          <a:solidFill>
                            <a:schemeClr val="tx1"/>
                          </a:solidFill>
                          <a:latin typeface="+mj-lt"/>
                        </a:rPr>
                        <a:t> </a:t>
                      </a:r>
                      <a:r>
                        <a:rPr sz="600" b="1" dirty="0">
                          <a:solidFill>
                            <a:schemeClr val="tx1"/>
                          </a:solidFill>
                          <a:latin typeface="+mj-lt"/>
                        </a:rPr>
                        <a:t>ERA</a:t>
                      </a:r>
                      <a:r>
                        <a:rPr sz="600" b="1" spc="-5" dirty="0">
                          <a:solidFill>
                            <a:schemeClr val="tx1"/>
                          </a:solidFill>
                          <a:latin typeface="+mj-lt"/>
                        </a:rPr>
                        <a:t> </a:t>
                      </a:r>
                      <a:r>
                        <a:rPr sz="600" b="1" dirty="0">
                          <a:solidFill>
                            <a:schemeClr val="tx1"/>
                          </a:solidFill>
                          <a:latin typeface="+mj-lt"/>
                        </a:rPr>
                        <a:t>or PDE-5i</a:t>
                      </a:r>
                      <a:r>
                        <a:rPr sz="600" b="1" spc="-5" dirty="0">
                          <a:solidFill>
                            <a:schemeClr val="tx1"/>
                          </a:solidFill>
                          <a:latin typeface="+mj-lt"/>
                        </a:rPr>
                        <a:t> </a:t>
                      </a:r>
                      <a:r>
                        <a:rPr sz="600" b="1" dirty="0">
                          <a:solidFill>
                            <a:schemeClr val="tx1"/>
                          </a:solidFill>
                          <a:latin typeface="+mj-lt"/>
                        </a:rPr>
                        <a:t>+</a:t>
                      </a:r>
                    </a:p>
                    <a:p>
                      <a:pPr marL="0" indent="0">
                        <a:lnSpc>
                          <a:spcPct val="100000"/>
                        </a:lnSpc>
                      </a:pPr>
                      <a:r>
                        <a:rPr sz="600" b="1" dirty="0">
                          <a:solidFill>
                            <a:schemeClr val="tx1"/>
                          </a:solidFill>
                          <a:latin typeface="+mj-lt"/>
                        </a:rPr>
                        <a:t>s.c.</a:t>
                      </a:r>
                      <a:r>
                        <a:rPr sz="600" b="1" spc="-5" dirty="0">
                          <a:solidFill>
                            <a:schemeClr val="tx1"/>
                          </a:solidFill>
                          <a:latin typeface="+mj-lt"/>
                        </a:rPr>
                        <a:t> </a:t>
                      </a:r>
                      <a:r>
                        <a:rPr sz="600" b="1" dirty="0">
                          <a:solidFill>
                            <a:schemeClr val="tx1"/>
                          </a:solidFill>
                          <a:latin typeface="+mj-lt"/>
                        </a:rPr>
                        <a:t>t</a:t>
                      </a:r>
                      <a:r>
                        <a:rPr sz="600" b="1" spc="-30" dirty="0">
                          <a:solidFill>
                            <a:schemeClr val="tx1"/>
                          </a:solidFill>
                          <a:latin typeface="+mj-lt"/>
                        </a:rPr>
                        <a:t>r</a:t>
                      </a:r>
                      <a:r>
                        <a:rPr sz="600" b="1" dirty="0">
                          <a:solidFill>
                            <a:schemeClr val="tx1"/>
                          </a:solidFill>
                          <a:latin typeface="+mj-lt"/>
                        </a:rPr>
                        <a:t>ep</a:t>
                      </a:r>
                      <a:r>
                        <a:rPr sz="600" b="1" spc="-30" dirty="0">
                          <a:solidFill>
                            <a:schemeClr val="tx1"/>
                          </a:solidFill>
                          <a:latin typeface="+mj-lt"/>
                        </a:rPr>
                        <a:t>r</a:t>
                      </a:r>
                      <a:r>
                        <a:rPr sz="600" b="1" dirty="0">
                          <a:solidFill>
                            <a:schemeClr val="tx1"/>
                          </a:solidFill>
                          <a:latin typeface="+mj-lt"/>
                        </a:rPr>
                        <a:t>o</a:t>
                      </a:r>
                      <a:r>
                        <a:rPr sz="600" b="1" spc="-10" dirty="0">
                          <a:solidFill>
                            <a:schemeClr val="tx1"/>
                          </a:solidFill>
                          <a:latin typeface="+mj-lt"/>
                        </a:rPr>
                        <a:t>s</a:t>
                      </a:r>
                      <a:r>
                        <a:rPr sz="600" b="1" dirty="0">
                          <a:solidFill>
                            <a:schemeClr val="tx1"/>
                          </a:solidFill>
                          <a:latin typeface="+mj-lt"/>
                        </a:rPr>
                        <a:t>tinil</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IIb</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IIb</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13586">
                <a:tc>
                  <a:txBody>
                    <a:bodyPr/>
                    <a:lstStyle/>
                    <a:p>
                      <a:pPr marL="0" marR="224790" indent="0">
                        <a:lnSpc>
                          <a:spcPct val="100000"/>
                        </a:lnSpc>
                      </a:pPr>
                      <a:r>
                        <a:rPr sz="600" b="1" dirty="0">
                          <a:solidFill>
                            <a:schemeClr val="tx1"/>
                          </a:solidFill>
                          <a:latin typeface="+mj-lt"/>
                        </a:rPr>
                        <a:t>Other</a:t>
                      </a:r>
                      <a:r>
                        <a:rPr sz="600" b="1" spc="-5" dirty="0">
                          <a:solidFill>
                            <a:schemeClr val="tx1"/>
                          </a:solidFill>
                          <a:latin typeface="+mj-lt"/>
                        </a:rPr>
                        <a:t> </a:t>
                      </a:r>
                      <a:r>
                        <a:rPr sz="600" b="1" dirty="0">
                          <a:solidFill>
                            <a:schemeClr val="tx1"/>
                          </a:solidFill>
                          <a:latin typeface="+mj-lt"/>
                        </a:rPr>
                        <a:t>ERA</a:t>
                      </a:r>
                      <a:r>
                        <a:rPr sz="600" b="1" spc="-5" dirty="0">
                          <a:solidFill>
                            <a:schemeClr val="tx1"/>
                          </a:solidFill>
                          <a:latin typeface="+mj-lt"/>
                        </a:rPr>
                        <a:t> </a:t>
                      </a:r>
                      <a:r>
                        <a:rPr sz="600" b="1" dirty="0">
                          <a:solidFill>
                            <a:schemeClr val="tx1"/>
                          </a:solidFill>
                          <a:latin typeface="+mj-lt"/>
                        </a:rPr>
                        <a:t>or PDE-5i</a:t>
                      </a:r>
                      <a:r>
                        <a:rPr sz="600" b="1" spc="-5" dirty="0">
                          <a:solidFill>
                            <a:schemeClr val="tx1"/>
                          </a:solidFill>
                          <a:latin typeface="+mj-lt"/>
                        </a:rPr>
                        <a:t> </a:t>
                      </a:r>
                      <a:r>
                        <a:rPr sz="600" b="1" dirty="0">
                          <a:solidFill>
                            <a:schemeClr val="tx1"/>
                          </a:solidFill>
                          <a:latin typeface="+mj-lt"/>
                        </a:rPr>
                        <a:t>+</a:t>
                      </a:r>
                      <a:r>
                        <a:rPr sz="600" b="1" spc="-5" dirty="0">
                          <a:solidFill>
                            <a:schemeClr val="tx1"/>
                          </a:solidFill>
                          <a:latin typeface="+mj-lt"/>
                        </a:rPr>
                        <a:t> </a:t>
                      </a:r>
                      <a:r>
                        <a:rPr sz="600" b="1" dirty="0">
                          <a:solidFill>
                            <a:schemeClr val="tx1"/>
                          </a:solidFill>
                          <a:latin typeface="+mj-lt"/>
                        </a:rPr>
                        <a:t>other</a:t>
                      </a:r>
                    </a:p>
                    <a:p>
                      <a:pPr marL="0" marR="207645" indent="0">
                        <a:lnSpc>
                          <a:spcPct val="100000"/>
                        </a:lnSpc>
                      </a:pPr>
                      <a:r>
                        <a:rPr sz="600" b="1" dirty="0">
                          <a:solidFill>
                            <a:schemeClr val="tx1"/>
                          </a:solidFill>
                          <a:latin typeface="+mj-lt"/>
                        </a:rPr>
                        <a:t>i.</a:t>
                      </a:r>
                      <a:r>
                        <a:rPr sz="600" b="1" spc="-60" dirty="0">
                          <a:solidFill>
                            <a:schemeClr val="tx1"/>
                          </a:solidFill>
                          <a:latin typeface="+mj-lt"/>
                        </a:rPr>
                        <a:t>v</a:t>
                      </a:r>
                      <a:r>
                        <a:rPr sz="600" b="1" dirty="0">
                          <a:solidFill>
                            <a:schemeClr val="tx1"/>
                          </a:solidFill>
                          <a:latin typeface="+mj-lt"/>
                        </a:rPr>
                        <a:t>.</a:t>
                      </a:r>
                      <a:r>
                        <a:rPr sz="600" b="1" spc="-5" dirty="0">
                          <a:solidFill>
                            <a:schemeClr val="tx1"/>
                          </a:solidFill>
                          <a:latin typeface="+mj-lt"/>
                        </a:rPr>
                        <a:t> </a:t>
                      </a:r>
                      <a:r>
                        <a:rPr sz="600" b="1" dirty="0">
                          <a:solidFill>
                            <a:schemeClr val="tx1"/>
                          </a:solidFill>
                          <a:latin typeface="+mj-lt"/>
                        </a:rPr>
                        <a:t>p</a:t>
                      </a:r>
                      <a:r>
                        <a:rPr sz="600" b="1" spc="-30" dirty="0">
                          <a:solidFill>
                            <a:schemeClr val="tx1"/>
                          </a:solidFill>
                          <a:latin typeface="+mj-lt"/>
                        </a:rPr>
                        <a:t>r</a:t>
                      </a:r>
                      <a:r>
                        <a:rPr sz="600" b="1" dirty="0">
                          <a:solidFill>
                            <a:schemeClr val="tx1"/>
                          </a:solidFill>
                          <a:latin typeface="+mj-lt"/>
                        </a:rPr>
                        <a:t>o</a:t>
                      </a:r>
                      <a:r>
                        <a:rPr sz="600" b="1" spc="-10" dirty="0">
                          <a:solidFill>
                            <a:schemeClr val="tx1"/>
                          </a:solidFill>
                          <a:latin typeface="+mj-lt"/>
                        </a:rPr>
                        <a:t>st</a:t>
                      </a:r>
                      <a:r>
                        <a:rPr sz="600" b="1" dirty="0">
                          <a:solidFill>
                            <a:schemeClr val="tx1"/>
                          </a:solidFill>
                          <a:latin typeface="+mj-lt"/>
                        </a:rPr>
                        <a:t>ac</a:t>
                      </a:r>
                      <a:r>
                        <a:rPr sz="600" b="1" spc="-10" dirty="0">
                          <a:solidFill>
                            <a:schemeClr val="tx1"/>
                          </a:solidFill>
                          <a:latin typeface="+mj-lt"/>
                        </a:rPr>
                        <a:t>y</a:t>
                      </a:r>
                      <a:r>
                        <a:rPr sz="600" b="1" dirty="0">
                          <a:solidFill>
                            <a:schemeClr val="tx1"/>
                          </a:solidFill>
                          <a:latin typeface="+mj-lt"/>
                        </a:rPr>
                        <a:t>clin ana</a:t>
                      </a:r>
                      <a:r>
                        <a:rPr sz="600" b="1" spc="-20" dirty="0">
                          <a:solidFill>
                            <a:schemeClr val="tx1"/>
                          </a:solidFill>
                          <a:latin typeface="+mj-lt"/>
                        </a:rPr>
                        <a:t>l</a:t>
                      </a:r>
                      <a:r>
                        <a:rPr sz="600" b="1" dirty="0">
                          <a:solidFill>
                            <a:schemeClr val="tx1"/>
                          </a:solidFill>
                          <a:latin typeface="+mj-lt"/>
                        </a:rPr>
                        <a:t>ogues</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IIb</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IIb</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pPr>
                      <a:r>
                        <a:rPr sz="600" b="1" dirty="0">
                          <a:solidFill>
                            <a:schemeClr val="tx1"/>
                          </a:solidFill>
                          <a:latin typeface="+mj-lt"/>
                        </a:rPr>
                        <a:t>C</a:t>
                      </a:r>
                      <a:endParaRPr sz="600" b="1" dirty="0">
                        <a:solidFill>
                          <a:schemeClr val="tx1"/>
                        </a:solidFill>
                        <a:latin typeface="+mj-lt"/>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27" name="object 8"/>
          <p:cNvGraphicFramePr>
            <a:graphicFrameLocks noGrp="1"/>
          </p:cNvGraphicFramePr>
          <p:nvPr>
            <p:extLst>
              <p:ext uri="{D42A27DB-BD31-4B8C-83A1-F6EECF244321}">
                <p14:modId xmlns:p14="http://schemas.microsoft.com/office/powerpoint/2010/main" val="551352973"/>
              </p:ext>
            </p:extLst>
          </p:nvPr>
        </p:nvGraphicFramePr>
        <p:xfrm>
          <a:off x="4119762" y="1575561"/>
          <a:ext cx="3977665" cy="4598489"/>
        </p:xfrm>
        <a:graphic>
          <a:graphicData uri="http://schemas.openxmlformats.org/drawingml/2006/table">
            <a:tbl>
              <a:tblPr firstRow="1" bandRow="1">
                <a:tableStyleId>{00A15C55-8517-42AA-B614-E9B94910E393}</a:tableStyleId>
              </a:tblPr>
              <a:tblGrid>
                <a:gridCol w="1470357">
                  <a:extLst>
                    <a:ext uri="{9D8B030D-6E8A-4147-A177-3AD203B41FA5}">
                      <a16:colId xmlns:a16="http://schemas.microsoft.com/office/drawing/2014/main" val="20000"/>
                    </a:ext>
                  </a:extLst>
                </a:gridCol>
                <a:gridCol w="386893">
                  <a:extLst>
                    <a:ext uri="{9D8B030D-6E8A-4147-A177-3AD203B41FA5}">
                      <a16:colId xmlns:a16="http://schemas.microsoft.com/office/drawing/2014/main" val="20001"/>
                    </a:ext>
                  </a:extLst>
                </a:gridCol>
                <a:gridCol w="382118">
                  <a:extLst>
                    <a:ext uri="{9D8B030D-6E8A-4147-A177-3AD203B41FA5}">
                      <a16:colId xmlns:a16="http://schemas.microsoft.com/office/drawing/2014/main" val="20002"/>
                    </a:ext>
                  </a:extLst>
                </a:gridCol>
                <a:gridCol w="434247">
                  <a:extLst>
                    <a:ext uri="{9D8B030D-6E8A-4147-A177-3AD203B41FA5}">
                      <a16:colId xmlns:a16="http://schemas.microsoft.com/office/drawing/2014/main" val="20003"/>
                    </a:ext>
                  </a:extLst>
                </a:gridCol>
                <a:gridCol w="433810">
                  <a:extLst>
                    <a:ext uri="{9D8B030D-6E8A-4147-A177-3AD203B41FA5}">
                      <a16:colId xmlns:a16="http://schemas.microsoft.com/office/drawing/2014/main" val="20004"/>
                    </a:ext>
                  </a:extLst>
                </a:gridCol>
                <a:gridCol w="435841">
                  <a:extLst>
                    <a:ext uri="{9D8B030D-6E8A-4147-A177-3AD203B41FA5}">
                      <a16:colId xmlns:a16="http://schemas.microsoft.com/office/drawing/2014/main" val="20005"/>
                    </a:ext>
                  </a:extLst>
                </a:gridCol>
                <a:gridCol w="434399">
                  <a:extLst>
                    <a:ext uri="{9D8B030D-6E8A-4147-A177-3AD203B41FA5}">
                      <a16:colId xmlns:a16="http://schemas.microsoft.com/office/drawing/2014/main" val="20006"/>
                    </a:ext>
                  </a:extLst>
                </a:gridCol>
              </a:tblGrid>
              <a:tr h="204955">
                <a:tc rowSpan="2">
                  <a:txBody>
                    <a:bodyPr/>
                    <a:lstStyle/>
                    <a:p>
                      <a:pPr marL="0" indent="0">
                        <a:lnSpc>
                          <a:spcPct val="100000"/>
                        </a:lnSpc>
                      </a:pPr>
                      <a:r>
                        <a:rPr lang="en-GB" sz="600" b="1" dirty="0"/>
                        <a:t>Measu</a:t>
                      </a:r>
                      <a:r>
                        <a:rPr lang="en-GB" sz="600" b="1" spc="-30" dirty="0"/>
                        <a:t>r</a:t>
                      </a:r>
                      <a:r>
                        <a:rPr lang="en-GB" sz="600" b="1" dirty="0"/>
                        <a:t>e/T</a:t>
                      </a:r>
                      <a:r>
                        <a:rPr lang="en-GB" sz="600" b="1" spc="-30" dirty="0"/>
                        <a:t>r</a:t>
                      </a:r>
                      <a:r>
                        <a:rPr lang="en-GB" sz="600" b="1" dirty="0"/>
                        <a:t>eatment</a:t>
                      </a:r>
                      <a:endParaRPr lang="en-GB" sz="600" b="1" dirty="0">
                        <a:latin typeface="Arial" panose="020B0604020202020204" pitchFamily="34" charset="0"/>
                        <a:cs typeface="Arial" panose="020B0604020202020204" pitchFamily="34" charset="0"/>
                      </a:endParaRPr>
                    </a:p>
                  </a:txBody>
                  <a:tcPr marL="72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gridSpan="6">
                  <a:txBody>
                    <a:bodyPr/>
                    <a:lstStyle/>
                    <a:p>
                      <a:pPr marL="0" algn="ctr">
                        <a:lnSpc>
                          <a:spcPct val="100000"/>
                        </a:lnSpc>
                      </a:pPr>
                      <a:r>
                        <a:rPr sz="600" b="1" dirty="0"/>
                        <a:t>Cla</a:t>
                      </a:r>
                      <a:r>
                        <a:rPr sz="600" b="1" spc="-15" dirty="0"/>
                        <a:t>s</a:t>
                      </a:r>
                      <a:r>
                        <a:rPr sz="600" b="1" spc="-5" dirty="0"/>
                        <a:t>s</a:t>
                      </a:r>
                      <a:r>
                        <a:rPr sz="600" b="1" baseline="18518" dirty="0"/>
                        <a:t>a</a:t>
                      </a:r>
                      <a:r>
                        <a:rPr sz="600" b="1" dirty="0"/>
                        <a:t>-L</a:t>
                      </a:r>
                      <a:r>
                        <a:rPr sz="600" b="1" spc="-10" dirty="0"/>
                        <a:t>ev</a:t>
                      </a:r>
                      <a:r>
                        <a:rPr sz="600" b="1" dirty="0"/>
                        <a:t>el</a:t>
                      </a:r>
                      <a:r>
                        <a:rPr sz="600" b="1" baseline="18518" dirty="0"/>
                        <a:t>b</a:t>
                      </a:r>
                      <a:endParaRPr sz="600" b="1" baseline="18518"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0021">
                <a:tc vMerge="1">
                  <a:txBody>
                    <a:bodyPr/>
                    <a:lstStyle/>
                    <a:p>
                      <a:endParaRPr/>
                    </a:p>
                  </a:txBody>
                  <a:tcPr marL="0" marR="0" marT="0" marB="0">
                    <a:lnL w="7620">
                      <a:solidFill>
                        <a:srgbClr val="231F20"/>
                      </a:solidFill>
                      <a:prstDash val="solid"/>
                    </a:lnL>
                    <a:lnR w="7620">
                      <a:solidFill>
                        <a:srgbClr val="231F20"/>
                      </a:solidFill>
                      <a:prstDash val="solid"/>
                    </a:lnR>
                    <a:lnT w="7619">
                      <a:solidFill>
                        <a:srgbClr val="231F20"/>
                      </a:solidFill>
                      <a:prstDash val="solid"/>
                    </a:lnT>
                    <a:lnB w="7619">
                      <a:solidFill>
                        <a:srgbClr val="231F20"/>
                      </a:solidFill>
                      <a:prstDash val="solid"/>
                    </a:lnB>
                    <a:solidFill>
                      <a:srgbClr val="F4EB2D"/>
                    </a:solidFill>
                  </a:tcPr>
                </a:tc>
                <a:tc gridSpan="2">
                  <a:txBody>
                    <a:bodyPr/>
                    <a:lstStyle/>
                    <a:p>
                      <a:pPr marL="0" indent="0" algn="ctr">
                        <a:lnSpc>
                          <a:spcPct val="100000"/>
                        </a:lnSpc>
                      </a:pPr>
                      <a:r>
                        <a:rPr sz="600" b="1" dirty="0">
                          <a:solidFill>
                            <a:schemeClr val="bg1"/>
                          </a:solidFill>
                        </a:rPr>
                        <a:t>WHO-</a:t>
                      </a:r>
                      <a:r>
                        <a:rPr sz="600" b="1" spc="-20" dirty="0">
                          <a:solidFill>
                            <a:schemeClr val="bg1"/>
                          </a:solidFill>
                        </a:rPr>
                        <a:t>F</a:t>
                      </a:r>
                      <a:r>
                        <a:rPr sz="600" b="1" dirty="0">
                          <a:solidFill>
                            <a:schemeClr val="bg1"/>
                          </a:solidFill>
                        </a:rPr>
                        <a:t>C</a:t>
                      </a:r>
                      <a:r>
                        <a:rPr sz="600" b="1" spc="-5" dirty="0">
                          <a:solidFill>
                            <a:schemeClr val="bg1"/>
                          </a:solidFill>
                        </a:rPr>
                        <a:t> </a:t>
                      </a:r>
                      <a:r>
                        <a:rPr sz="600" b="1" dirty="0">
                          <a:solidFill>
                            <a:schemeClr val="bg1"/>
                          </a:solidFill>
                        </a:rPr>
                        <a:t>II</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tc gridSpan="2">
                  <a:txBody>
                    <a:bodyPr/>
                    <a:lstStyle/>
                    <a:p>
                      <a:pPr marL="0" indent="0" algn="ctr">
                        <a:lnSpc>
                          <a:spcPct val="100000"/>
                        </a:lnSpc>
                      </a:pPr>
                      <a:r>
                        <a:rPr sz="600" b="1" dirty="0">
                          <a:solidFill>
                            <a:schemeClr val="bg1"/>
                          </a:solidFill>
                        </a:rPr>
                        <a:t>WHO-</a:t>
                      </a:r>
                      <a:r>
                        <a:rPr sz="600" b="1" spc="-20" dirty="0">
                          <a:solidFill>
                            <a:schemeClr val="bg1"/>
                          </a:solidFill>
                        </a:rPr>
                        <a:t>F</a:t>
                      </a:r>
                      <a:r>
                        <a:rPr sz="600" b="1" dirty="0">
                          <a:solidFill>
                            <a:schemeClr val="bg1"/>
                          </a:solidFill>
                        </a:rPr>
                        <a:t>C</a:t>
                      </a:r>
                      <a:r>
                        <a:rPr sz="600" b="1" spc="-5" dirty="0">
                          <a:solidFill>
                            <a:schemeClr val="bg1"/>
                          </a:solidFill>
                        </a:rPr>
                        <a:t> </a:t>
                      </a:r>
                      <a:r>
                        <a:rPr sz="600" b="1" dirty="0">
                          <a:solidFill>
                            <a:schemeClr val="bg1"/>
                          </a:solidFill>
                        </a:rPr>
                        <a:t>III</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tc gridSpan="2">
                  <a:txBody>
                    <a:bodyPr/>
                    <a:lstStyle/>
                    <a:p>
                      <a:pPr marL="0" indent="0" algn="ctr">
                        <a:lnSpc>
                          <a:spcPct val="100000"/>
                        </a:lnSpc>
                      </a:pPr>
                      <a:r>
                        <a:rPr sz="600" b="1" dirty="0">
                          <a:solidFill>
                            <a:schemeClr val="bg1"/>
                          </a:solidFill>
                        </a:rPr>
                        <a:t>WHO-</a:t>
                      </a:r>
                      <a:r>
                        <a:rPr sz="600" b="1" spc="-20" dirty="0">
                          <a:solidFill>
                            <a:schemeClr val="bg1"/>
                          </a:solidFill>
                        </a:rPr>
                        <a:t>F</a:t>
                      </a:r>
                      <a:r>
                        <a:rPr sz="600" b="1" dirty="0">
                          <a:solidFill>
                            <a:schemeClr val="bg1"/>
                          </a:solidFill>
                        </a:rPr>
                        <a:t>C</a:t>
                      </a:r>
                      <a:r>
                        <a:rPr sz="600" b="1" spc="-5" dirty="0">
                          <a:solidFill>
                            <a:schemeClr val="bg1"/>
                          </a:solidFill>
                        </a:rPr>
                        <a:t> </a:t>
                      </a:r>
                      <a:r>
                        <a:rPr sz="600" b="1" dirty="0">
                          <a:solidFill>
                            <a:schemeClr val="bg1"/>
                          </a:solidFill>
                        </a:rPr>
                        <a:t>IV</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a:p>
                  </a:txBody>
                  <a:tcPr marL="0" marR="0" marT="0" marB="0"/>
                </a:tc>
                <a:extLst>
                  <a:ext uri="{0D108BD9-81ED-4DB2-BD59-A6C34878D82A}">
                    <a16:rowId xmlns:a16="http://schemas.microsoft.com/office/drawing/2014/main" val="10001"/>
                  </a:ext>
                </a:extLst>
              </a:tr>
              <a:tr h="292470">
                <a:tc>
                  <a:txBody>
                    <a:bodyPr/>
                    <a:lstStyle/>
                    <a:p>
                      <a:pPr marL="0" marR="51435" indent="0" algn="l">
                        <a:lnSpc>
                          <a:spcPct val="100000"/>
                        </a:lnSpc>
                      </a:pPr>
                      <a:r>
                        <a:rPr sz="600" b="1" dirty="0">
                          <a:solidFill>
                            <a:schemeClr val="bg1"/>
                          </a:solidFill>
                        </a:rPr>
                        <a:t>Maci</a:t>
                      </a:r>
                      <a:r>
                        <a:rPr sz="600" b="1" spc="-10" dirty="0">
                          <a:solidFill>
                            <a:schemeClr val="bg1"/>
                          </a:solidFill>
                        </a:rPr>
                        <a:t>t</a:t>
                      </a:r>
                      <a:r>
                        <a:rPr sz="600" b="1" dirty="0">
                          <a:solidFill>
                            <a:schemeClr val="bg1"/>
                          </a:solidFill>
                        </a:rPr>
                        <a:t>en</a:t>
                      </a:r>
                      <a:r>
                        <a:rPr sz="600" b="1" spc="-10" dirty="0">
                          <a:solidFill>
                            <a:schemeClr val="bg1"/>
                          </a:solidFill>
                        </a:rPr>
                        <a:t>t</a:t>
                      </a:r>
                      <a:r>
                        <a:rPr sz="600" b="1" dirty="0">
                          <a:solidFill>
                            <a:schemeClr val="bg1"/>
                          </a:solidFill>
                        </a:rPr>
                        <a:t>an</a:t>
                      </a:r>
                      <a:r>
                        <a:rPr sz="600" b="1" spc="-5" dirty="0">
                          <a:solidFill>
                            <a:schemeClr val="bg1"/>
                          </a:solidFill>
                        </a:rPr>
                        <a:t> </a:t>
                      </a:r>
                      <a:r>
                        <a:rPr sz="600" b="1" dirty="0">
                          <a:solidFill>
                            <a:schemeClr val="bg1"/>
                          </a:solidFill>
                        </a:rPr>
                        <a:t>added</a:t>
                      </a:r>
                      <a:r>
                        <a:rPr sz="600" b="1" spc="-5" dirty="0">
                          <a:solidFill>
                            <a:schemeClr val="bg1"/>
                          </a:solidFill>
                        </a:rPr>
                        <a:t> </a:t>
                      </a:r>
                      <a:r>
                        <a:rPr sz="600" b="1" spc="-10" dirty="0">
                          <a:solidFill>
                            <a:schemeClr val="bg1"/>
                          </a:solidFill>
                        </a:rPr>
                        <a:t>t</a:t>
                      </a:r>
                      <a:r>
                        <a:rPr sz="600" b="1" dirty="0">
                          <a:solidFill>
                            <a:schemeClr val="bg1"/>
                          </a:solidFill>
                        </a:rPr>
                        <a:t>o sildenaﬁl</a:t>
                      </a:r>
                      <a:endParaRPr sz="600" b="1" baseline="18518" dirty="0">
                        <a:solidFill>
                          <a:schemeClr val="bg1"/>
                        </a:solidFill>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sz="600" b="1" dirty="0">
                          <a:solidFill>
                            <a:schemeClr val="bg1"/>
                          </a:solidFill>
                        </a:rPr>
                        <a:t>I</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sz="600" b="1" dirty="0">
                          <a:solidFill>
                            <a:schemeClr val="bg1"/>
                          </a:solidFill>
                        </a:rPr>
                        <a:t>B</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sz="600" b="1" dirty="0">
                          <a:solidFill>
                            <a:schemeClr val="bg1"/>
                          </a:solidFill>
                        </a:rPr>
                        <a:t>I</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sz="600" b="1" dirty="0">
                          <a:solidFill>
                            <a:schemeClr val="bg1"/>
                          </a:solidFill>
                        </a:rPr>
                        <a:t>B</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sz="600" b="1" dirty="0">
                          <a:solidFill>
                            <a:schemeClr val="bg1"/>
                          </a:solidFill>
                        </a:rPr>
                        <a:t>IIa</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tc>
                  <a:txBody>
                    <a:bodyPr/>
                    <a:lstStyle/>
                    <a:p>
                      <a:pPr marL="0" indent="0" algn="ctr">
                        <a:lnSpc>
                          <a:spcPct val="100000"/>
                        </a:lnSpc>
                      </a:pPr>
                      <a:r>
                        <a:rPr sz="600" b="1" dirty="0">
                          <a:solidFill>
                            <a:schemeClr val="bg1"/>
                          </a:solidFill>
                        </a:rPr>
                        <a:t>C</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B85BD"/>
                    </a:solidFill>
                  </a:tcPr>
                </a:tc>
                <a:extLst>
                  <a:ext uri="{0D108BD9-81ED-4DB2-BD59-A6C34878D82A}">
                    <a16:rowId xmlns:a16="http://schemas.microsoft.com/office/drawing/2014/main" val="10002"/>
                  </a:ext>
                </a:extLst>
              </a:tr>
              <a:tr h="292470">
                <a:tc>
                  <a:txBody>
                    <a:bodyPr/>
                    <a:lstStyle/>
                    <a:p>
                      <a:pPr marL="0" marR="241300" indent="0" algn="l">
                        <a:lnSpc>
                          <a:spcPct val="100000"/>
                        </a:lnSpc>
                      </a:pPr>
                      <a:r>
                        <a:rPr sz="600" b="1" dirty="0"/>
                        <a:t>Riociguat</a:t>
                      </a:r>
                      <a:r>
                        <a:rPr sz="600" b="1" spc="-5" dirty="0"/>
                        <a:t> </a:t>
                      </a:r>
                      <a:r>
                        <a:rPr sz="600" b="1" dirty="0"/>
                        <a:t>added </a:t>
                      </a:r>
                      <a:r>
                        <a:rPr sz="600" b="1" spc="-10" dirty="0"/>
                        <a:t>t</a:t>
                      </a:r>
                      <a:r>
                        <a:rPr sz="600" b="1" dirty="0"/>
                        <a:t>o</a:t>
                      </a:r>
                      <a:r>
                        <a:rPr sz="600" b="1" spc="-5" dirty="0"/>
                        <a:t> </a:t>
                      </a:r>
                      <a:r>
                        <a:rPr sz="600" b="1" dirty="0" err="1"/>
                        <a:t>bosen</a:t>
                      </a:r>
                      <a:r>
                        <a:rPr sz="600" b="1" spc="-10" dirty="0" err="1"/>
                        <a:t>t</a:t>
                      </a:r>
                      <a:r>
                        <a:rPr sz="600" b="1" dirty="0" err="1"/>
                        <a:t>an</a:t>
                      </a:r>
                      <a:endParaRPr sz="600" b="1" dirty="0">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IIa</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C</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292470">
                <a:tc>
                  <a:txBody>
                    <a:bodyPr/>
                    <a:lstStyle/>
                    <a:p>
                      <a:pPr marL="0" marR="15875" indent="0" algn="l">
                        <a:lnSpc>
                          <a:spcPct val="100000"/>
                        </a:lnSpc>
                      </a:pPr>
                      <a:r>
                        <a:rPr sz="600" b="1" dirty="0" err="1"/>
                        <a:t>Se</a:t>
                      </a:r>
                      <a:r>
                        <a:rPr sz="600" b="1" spc="-20" dirty="0" err="1"/>
                        <a:t>l</a:t>
                      </a:r>
                      <a:r>
                        <a:rPr sz="600" b="1" spc="-15" dirty="0" err="1"/>
                        <a:t>e</a:t>
                      </a:r>
                      <a:r>
                        <a:rPr sz="600" b="1" dirty="0" err="1"/>
                        <a:t>xipag</a:t>
                      </a:r>
                      <a:r>
                        <a:rPr sz="600" b="1" spc="67" baseline="18518" dirty="0"/>
                        <a:t> </a:t>
                      </a:r>
                      <a:r>
                        <a:rPr sz="600" b="1" dirty="0"/>
                        <a:t>added</a:t>
                      </a:r>
                      <a:r>
                        <a:rPr sz="600" b="1" spc="-5" dirty="0"/>
                        <a:t> </a:t>
                      </a:r>
                      <a:r>
                        <a:rPr sz="600" b="1" spc="-10" dirty="0"/>
                        <a:t>t</a:t>
                      </a:r>
                      <a:r>
                        <a:rPr sz="600" b="1" dirty="0"/>
                        <a:t>o ERA</a:t>
                      </a:r>
                      <a:r>
                        <a:rPr sz="600" b="1" spc="-5" dirty="0"/>
                        <a:t> </a:t>
                      </a:r>
                      <a:r>
                        <a:rPr sz="600" b="1" dirty="0"/>
                        <a:t>and/or</a:t>
                      </a:r>
                      <a:r>
                        <a:rPr sz="600" b="1" spc="-5" dirty="0"/>
                        <a:t> </a:t>
                      </a:r>
                      <a:r>
                        <a:rPr sz="600" b="1" dirty="0"/>
                        <a:t>PDE-5i</a:t>
                      </a:r>
                      <a:endParaRPr sz="600" b="1" baseline="18518" dirty="0">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IIa</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C</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292470">
                <a:tc>
                  <a:txBody>
                    <a:bodyPr/>
                    <a:lstStyle/>
                    <a:p>
                      <a:pPr marL="0" marR="184150" indent="0" algn="l">
                        <a:lnSpc>
                          <a:spcPct val="100000"/>
                        </a:lnSpc>
                      </a:pPr>
                      <a:r>
                        <a:rPr sz="600" b="1" dirty="0"/>
                        <a:t>Sildenaﬁl</a:t>
                      </a:r>
                      <a:r>
                        <a:rPr sz="600" b="1" spc="-5" dirty="0"/>
                        <a:t> </a:t>
                      </a:r>
                      <a:r>
                        <a:rPr sz="600" b="1" dirty="0"/>
                        <a:t>added </a:t>
                      </a:r>
                      <a:r>
                        <a:rPr sz="600" b="1" spc="-10" dirty="0"/>
                        <a:t>t</a:t>
                      </a:r>
                      <a:r>
                        <a:rPr sz="600" b="1" dirty="0"/>
                        <a:t>o</a:t>
                      </a:r>
                      <a:r>
                        <a:rPr sz="600" b="1" spc="-5" dirty="0"/>
                        <a:t> </a:t>
                      </a:r>
                      <a:r>
                        <a:rPr sz="600" b="1" dirty="0"/>
                        <a:t>epop</a:t>
                      </a:r>
                      <a:r>
                        <a:rPr sz="600" b="1" spc="-30" dirty="0"/>
                        <a:t>r</a:t>
                      </a:r>
                      <a:r>
                        <a:rPr sz="600" b="1" dirty="0"/>
                        <a:t>o</a:t>
                      </a:r>
                      <a:r>
                        <a:rPr sz="600" b="1" spc="-10" dirty="0"/>
                        <a:t>st</a:t>
                      </a:r>
                      <a:r>
                        <a:rPr sz="600" b="1" dirty="0"/>
                        <a:t>enol</a:t>
                      </a:r>
                      <a:endParaRPr sz="600" b="1" dirty="0">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IIa</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43725">
                <a:tc>
                  <a:txBody>
                    <a:bodyPr/>
                    <a:lstStyle/>
                    <a:p>
                      <a:pPr marL="0" marR="60960" indent="0" algn="l">
                        <a:lnSpc>
                          <a:spcPct val="100000"/>
                        </a:lnSpc>
                      </a:pPr>
                      <a:r>
                        <a:rPr sz="600" b="1" spc="-45" dirty="0"/>
                        <a:t>T</a:t>
                      </a:r>
                      <a:r>
                        <a:rPr sz="600" b="1" spc="-30" dirty="0"/>
                        <a:t>r</a:t>
                      </a:r>
                      <a:r>
                        <a:rPr sz="600" b="1" dirty="0"/>
                        <a:t>ep</a:t>
                      </a:r>
                      <a:r>
                        <a:rPr sz="600" b="1" spc="-30" dirty="0"/>
                        <a:t>r</a:t>
                      </a:r>
                      <a:r>
                        <a:rPr sz="600" b="1" dirty="0"/>
                        <a:t>o</a:t>
                      </a:r>
                      <a:r>
                        <a:rPr sz="600" b="1" spc="-10" dirty="0"/>
                        <a:t>s</a:t>
                      </a:r>
                      <a:r>
                        <a:rPr sz="600" b="1" dirty="0"/>
                        <a:t>tinil</a:t>
                      </a:r>
                      <a:r>
                        <a:rPr sz="600" b="1" spc="-5" dirty="0"/>
                        <a:t> </a:t>
                      </a:r>
                      <a:r>
                        <a:rPr sz="600" b="1" dirty="0"/>
                        <a:t>inha</a:t>
                      </a:r>
                      <a:r>
                        <a:rPr sz="600" b="1" spc="-20" dirty="0"/>
                        <a:t>l</a:t>
                      </a:r>
                      <a:r>
                        <a:rPr sz="600" b="1" dirty="0"/>
                        <a:t>ed added</a:t>
                      </a:r>
                      <a:r>
                        <a:rPr sz="600" b="1" spc="-5" dirty="0"/>
                        <a:t> </a:t>
                      </a:r>
                      <a:r>
                        <a:rPr sz="600" b="1" spc="-10" dirty="0"/>
                        <a:t>t</a:t>
                      </a:r>
                      <a:r>
                        <a:rPr sz="600" b="1" dirty="0"/>
                        <a:t>o</a:t>
                      </a:r>
                      <a:r>
                        <a:rPr sz="600" b="1" spc="-5" dirty="0"/>
                        <a:t> </a:t>
                      </a:r>
                      <a:r>
                        <a:rPr sz="600" b="1" dirty="0"/>
                        <a:t>sildenaﬁl or</a:t>
                      </a:r>
                      <a:r>
                        <a:rPr sz="600" b="1" spc="-5" dirty="0"/>
                        <a:t> </a:t>
                      </a:r>
                      <a:r>
                        <a:rPr sz="600" b="1" dirty="0" err="1"/>
                        <a:t>bosen</a:t>
                      </a:r>
                      <a:r>
                        <a:rPr sz="600" b="1" spc="-10" dirty="0" err="1"/>
                        <a:t>t</a:t>
                      </a:r>
                      <a:r>
                        <a:rPr sz="600" b="1" dirty="0" err="1"/>
                        <a:t>an</a:t>
                      </a:r>
                      <a:endParaRPr sz="600" b="1" dirty="0">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IIa</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IIa</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IIa</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C</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292470">
                <a:tc>
                  <a:txBody>
                    <a:bodyPr/>
                    <a:lstStyle/>
                    <a:p>
                      <a:pPr marL="0" marR="60325" indent="0" algn="l">
                        <a:lnSpc>
                          <a:spcPct val="100000"/>
                        </a:lnSpc>
                      </a:pPr>
                      <a:r>
                        <a:rPr sz="600" b="1" dirty="0"/>
                        <a:t>I</a:t>
                      </a:r>
                      <a:r>
                        <a:rPr sz="600" b="1" spc="-20" dirty="0"/>
                        <a:t>l</a:t>
                      </a:r>
                      <a:r>
                        <a:rPr sz="600" b="1" dirty="0"/>
                        <a:t>op</a:t>
                      </a:r>
                      <a:r>
                        <a:rPr sz="600" b="1" spc="-30" dirty="0"/>
                        <a:t>r</a:t>
                      </a:r>
                      <a:r>
                        <a:rPr sz="600" b="1" dirty="0"/>
                        <a:t>o</a:t>
                      </a:r>
                      <a:r>
                        <a:rPr sz="600" b="1" spc="-10" dirty="0"/>
                        <a:t>s</a:t>
                      </a:r>
                      <a:r>
                        <a:rPr sz="600" b="1" dirty="0"/>
                        <a:t>t</a:t>
                      </a:r>
                      <a:r>
                        <a:rPr sz="600" b="1" spc="-5" dirty="0"/>
                        <a:t> </a:t>
                      </a:r>
                      <a:r>
                        <a:rPr sz="600" b="1" dirty="0"/>
                        <a:t>inha</a:t>
                      </a:r>
                      <a:r>
                        <a:rPr sz="600" b="1" spc="-20" dirty="0"/>
                        <a:t>l</a:t>
                      </a:r>
                      <a:r>
                        <a:rPr sz="600" b="1" dirty="0"/>
                        <a:t>ed added</a:t>
                      </a:r>
                      <a:r>
                        <a:rPr sz="600" b="1" spc="-5" dirty="0"/>
                        <a:t> </a:t>
                      </a:r>
                      <a:r>
                        <a:rPr sz="600" b="1" spc="-10" dirty="0"/>
                        <a:t>t</a:t>
                      </a:r>
                      <a:r>
                        <a:rPr sz="600" b="1" dirty="0"/>
                        <a:t>o</a:t>
                      </a:r>
                      <a:r>
                        <a:rPr sz="600" b="1" spc="-5" dirty="0"/>
                        <a:t> </a:t>
                      </a:r>
                      <a:r>
                        <a:rPr sz="600" b="1" dirty="0" err="1"/>
                        <a:t>bosen</a:t>
                      </a:r>
                      <a:r>
                        <a:rPr sz="600" b="1" spc="-10" dirty="0" err="1"/>
                        <a:t>t</a:t>
                      </a:r>
                      <a:r>
                        <a:rPr sz="600" b="1" dirty="0" err="1"/>
                        <a:t>an</a:t>
                      </a:r>
                      <a:endParaRPr sz="600" b="1" dirty="0">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IIb</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C</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292470">
                <a:tc>
                  <a:txBody>
                    <a:bodyPr/>
                    <a:lstStyle/>
                    <a:p>
                      <a:pPr marL="0" marR="255904" indent="0" algn="l">
                        <a:lnSpc>
                          <a:spcPct val="100000"/>
                        </a:lnSpc>
                      </a:pPr>
                      <a:r>
                        <a:rPr sz="600" b="1" spc="-65" dirty="0"/>
                        <a:t>T</a:t>
                      </a:r>
                      <a:r>
                        <a:rPr sz="600" b="1" dirty="0"/>
                        <a:t>adalaﬁl</a:t>
                      </a:r>
                      <a:r>
                        <a:rPr sz="600" b="1" spc="-5" dirty="0"/>
                        <a:t> </a:t>
                      </a:r>
                      <a:r>
                        <a:rPr sz="600" b="1" dirty="0"/>
                        <a:t>added </a:t>
                      </a:r>
                      <a:r>
                        <a:rPr sz="600" b="1" spc="-10" dirty="0"/>
                        <a:t>t</a:t>
                      </a:r>
                      <a:r>
                        <a:rPr sz="600" b="1" dirty="0"/>
                        <a:t>o</a:t>
                      </a:r>
                      <a:r>
                        <a:rPr sz="600" b="1" spc="-5" dirty="0"/>
                        <a:t> </a:t>
                      </a:r>
                      <a:r>
                        <a:rPr sz="600" b="1" dirty="0" err="1"/>
                        <a:t>bosen</a:t>
                      </a:r>
                      <a:r>
                        <a:rPr sz="600" b="1" spc="-10" dirty="0" err="1"/>
                        <a:t>t</a:t>
                      </a:r>
                      <a:r>
                        <a:rPr sz="600" b="1" dirty="0" err="1"/>
                        <a:t>an</a:t>
                      </a:r>
                      <a:endParaRPr sz="600" b="1" dirty="0">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IIa</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C</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IIa</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C</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IIa</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t>C</a:t>
                      </a:r>
                      <a:endParaRPr sz="600" b="1" dirty="0">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292470">
                <a:tc>
                  <a:txBody>
                    <a:bodyPr/>
                    <a:lstStyle/>
                    <a:p>
                      <a:pPr marL="0" marR="57150" indent="0" algn="l">
                        <a:lnSpc>
                          <a:spcPct val="100000"/>
                        </a:lnSpc>
                      </a:pPr>
                      <a:r>
                        <a:rPr sz="600" b="1" dirty="0">
                          <a:solidFill>
                            <a:schemeClr val="bg1"/>
                          </a:solidFill>
                        </a:rPr>
                        <a:t>Ambrisen</a:t>
                      </a:r>
                      <a:r>
                        <a:rPr sz="600" b="1" spc="-10" dirty="0">
                          <a:solidFill>
                            <a:schemeClr val="bg1"/>
                          </a:solidFill>
                        </a:rPr>
                        <a:t>t</a:t>
                      </a:r>
                      <a:r>
                        <a:rPr sz="600" b="1" dirty="0">
                          <a:solidFill>
                            <a:schemeClr val="bg1"/>
                          </a:solidFill>
                        </a:rPr>
                        <a:t>an</a:t>
                      </a:r>
                      <a:r>
                        <a:rPr sz="600" b="1" spc="-5" dirty="0">
                          <a:solidFill>
                            <a:schemeClr val="bg1"/>
                          </a:solidFill>
                        </a:rPr>
                        <a:t> </a:t>
                      </a:r>
                      <a:r>
                        <a:rPr sz="600" b="1" dirty="0">
                          <a:solidFill>
                            <a:schemeClr val="bg1"/>
                          </a:solidFill>
                        </a:rPr>
                        <a:t>added </a:t>
                      </a:r>
                      <a:r>
                        <a:rPr sz="600" b="1" spc="-10" dirty="0">
                          <a:solidFill>
                            <a:schemeClr val="bg1"/>
                          </a:solidFill>
                        </a:rPr>
                        <a:t>t</a:t>
                      </a:r>
                      <a:r>
                        <a:rPr sz="600" b="1" dirty="0">
                          <a:solidFill>
                            <a:schemeClr val="bg1"/>
                          </a:solidFill>
                        </a:rPr>
                        <a:t>o</a:t>
                      </a:r>
                      <a:r>
                        <a:rPr sz="600" b="1" spc="-5" dirty="0">
                          <a:solidFill>
                            <a:schemeClr val="bg1"/>
                          </a:solidFill>
                        </a:rPr>
                        <a:t> </a:t>
                      </a:r>
                      <a:r>
                        <a:rPr sz="600" b="1" dirty="0">
                          <a:solidFill>
                            <a:schemeClr val="bg1"/>
                          </a:solidFill>
                        </a:rPr>
                        <a:t>sildenaﬁl</a:t>
                      </a:r>
                      <a:endParaRPr sz="600" b="1" dirty="0">
                        <a:solidFill>
                          <a:schemeClr val="bg1"/>
                        </a:solidFill>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rPr>
                        <a:t>IIb</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rPr>
                        <a:t>C</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rPr>
                        <a:t>IIb</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rPr>
                        <a:t>C</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rPr>
                        <a:t>IIb</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tc>
                  <a:txBody>
                    <a:bodyPr/>
                    <a:lstStyle/>
                    <a:p>
                      <a:pPr marL="0" indent="0" algn="ctr">
                        <a:lnSpc>
                          <a:spcPct val="100000"/>
                        </a:lnSpc>
                      </a:pPr>
                      <a:r>
                        <a:rPr sz="600" b="1" dirty="0">
                          <a:solidFill>
                            <a:schemeClr val="bg1"/>
                          </a:solidFill>
                        </a:rPr>
                        <a:t>C</a:t>
                      </a:r>
                      <a:endParaRPr sz="600" b="1" dirty="0">
                        <a:solidFill>
                          <a:schemeClr val="bg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300"/>
                    </a:solidFill>
                  </a:tcPr>
                </a:tc>
                <a:extLst>
                  <a:ext uri="{0D108BD9-81ED-4DB2-BD59-A6C34878D82A}">
                    <a16:rowId xmlns:a16="http://schemas.microsoft.com/office/drawing/2014/main" val="10009"/>
                  </a:ext>
                </a:extLst>
              </a:tr>
              <a:tr h="292470">
                <a:tc>
                  <a:txBody>
                    <a:bodyPr/>
                    <a:lstStyle/>
                    <a:p>
                      <a:pPr marL="0" marR="123825" indent="0" algn="l">
                        <a:lnSpc>
                          <a:spcPct val="100000"/>
                        </a:lnSpc>
                      </a:pPr>
                      <a:r>
                        <a:rPr sz="600" b="1" dirty="0">
                          <a:solidFill>
                            <a:schemeClr val="tx1"/>
                          </a:solidFill>
                        </a:rPr>
                        <a:t>Bosen</a:t>
                      </a:r>
                      <a:r>
                        <a:rPr sz="600" b="1" spc="-10" dirty="0">
                          <a:solidFill>
                            <a:schemeClr val="tx1"/>
                          </a:solidFill>
                        </a:rPr>
                        <a:t>t</a:t>
                      </a:r>
                      <a:r>
                        <a:rPr sz="600" b="1" dirty="0">
                          <a:solidFill>
                            <a:schemeClr val="tx1"/>
                          </a:solidFill>
                        </a:rPr>
                        <a:t>an</a:t>
                      </a:r>
                      <a:r>
                        <a:rPr sz="600" b="1" spc="-5" dirty="0">
                          <a:solidFill>
                            <a:schemeClr val="tx1"/>
                          </a:solidFill>
                        </a:rPr>
                        <a:t> </a:t>
                      </a:r>
                      <a:r>
                        <a:rPr sz="600" b="1" dirty="0">
                          <a:solidFill>
                            <a:schemeClr val="tx1"/>
                          </a:solidFill>
                        </a:rPr>
                        <a:t>added</a:t>
                      </a:r>
                      <a:r>
                        <a:rPr sz="600" b="1" spc="-5" dirty="0">
                          <a:solidFill>
                            <a:schemeClr val="tx1"/>
                          </a:solidFill>
                        </a:rPr>
                        <a:t> </a:t>
                      </a:r>
                      <a:r>
                        <a:rPr sz="600" b="1" spc="-10" dirty="0">
                          <a:solidFill>
                            <a:schemeClr val="tx1"/>
                          </a:solidFill>
                        </a:rPr>
                        <a:t>t</a:t>
                      </a:r>
                      <a:r>
                        <a:rPr sz="600" b="1" dirty="0">
                          <a:solidFill>
                            <a:schemeClr val="tx1"/>
                          </a:solidFill>
                        </a:rPr>
                        <a:t>o epop</a:t>
                      </a:r>
                      <a:r>
                        <a:rPr sz="600" b="1" spc="-30" dirty="0">
                          <a:solidFill>
                            <a:schemeClr val="tx1"/>
                          </a:solidFill>
                        </a:rPr>
                        <a:t>r</a:t>
                      </a:r>
                      <a:r>
                        <a:rPr sz="600" b="1" dirty="0">
                          <a:solidFill>
                            <a:schemeClr val="tx1"/>
                          </a:solidFill>
                        </a:rPr>
                        <a:t>o</a:t>
                      </a:r>
                      <a:r>
                        <a:rPr sz="600" b="1" spc="-10" dirty="0">
                          <a:solidFill>
                            <a:schemeClr val="tx1"/>
                          </a:solidFill>
                        </a:rPr>
                        <a:t>st</a:t>
                      </a:r>
                      <a:r>
                        <a:rPr sz="600" b="1" dirty="0">
                          <a:solidFill>
                            <a:schemeClr val="tx1"/>
                          </a:solidFill>
                        </a:rPr>
                        <a:t>enol</a:t>
                      </a:r>
                      <a:endParaRPr sz="600" b="1" dirty="0">
                        <a:solidFill>
                          <a:schemeClr val="tx1"/>
                        </a:solidFill>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292470">
                <a:tc>
                  <a:txBody>
                    <a:bodyPr/>
                    <a:lstStyle/>
                    <a:p>
                      <a:pPr marL="0" marR="98425" indent="0" algn="l">
                        <a:lnSpc>
                          <a:spcPct val="100000"/>
                        </a:lnSpc>
                      </a:pPr>
                      <a:r>
                        <a:rPr sz="600" b="1" dirty="0">
                          <a:solidFill>
                            <a:schemeClr val="tx1"/>
                          </a:solidFill>
                        </a:rPr>
                        <a:t>Bosen</a:t>
                      </a:r>
                      <a:r>
                        <a:rPr sz="600" b="1" spc="-10" dirty="0">
                          <a:solidFill>
                            <a:schemeClr val="tx1"/>
                          </a:solidFill>
                        </a:rPr>
                        <a:t>t</a:t>
                      </a:r>
                      <a:r>
                        <a:rPr sz="600" b="1" dirty="0">
                          <a:solidFill>
                            <a:schemeClr val="tx1"/>
                          </a:solidFill>
                        </a:rPr>
                        <a:t>an</a:t>
                      </a:r>
                      <a:r>
                        <a:rPr sz="600" b="1" spc="-5" dirty="0">
                          <a:solidFill>
                            <a:schemeClr val="tx1"/>
                          </a:solidFill>
                        </a:rPr>
                        <a:t> </a:t>
                      </a:r>
                      <a:r>
                        <a:rPr sz="600" b="1" dirty="0">
                          <a:solidFill>
                            <a:schemeClr val="tx1"/>
                          </a:solidFill>
                        </a:rPr>
                        <a:t>added</a:t>
                      </a:r>
                      <a:r>
                        <a:rPr sz="600" b="1" spc="-5" dirty="0">
                          <a:solidFill>
                            <a:schemeClr val="tx1"/>
                          </a:solidFill>
                        </a:rPr>
                        <a:t> </a:t>
                      </a:r>
                      <a:r>
                        <a:rPr sz="600" b="1" spc="-10" dirty="0">
                          <a:solidFill>
                            <a:schemeClr val="tx1"/>
                          </a:solidFill>
                        </a:rPr>
                        <a:t>t</a:t>
                      </a:r>
                      <a:r>
                        <a:rPr sz="600" b="1" dirty="0">
                          <a:solidFill>
                            <a:schemeClr val="tx1"/>
                          </a:solidFill>
                        </a:rPr>
                        <a:t>o sildenaﬁl</a:t>
                      </a:r>
                      <a:endParaRPr sz="600" b="1" dirty="0">
                        <a:solidFill>
                          <a:schemeClr val="tx1"/>
                        </a:solidFill>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r h="292470">
                <a:tc>
                  <a:txBody>
                    <a:bodyPr/>
                    <a:lstStyle/>
                    <a:p>
                      <a:pPr marL="0" marR="214629" indent="0" algn="l">
                        <a:lnSpc>
                          <a:spcPct val="100000"/>
                        </a:lnSpc>
                      </a:pPr>
                      <a:r>
                        <a:rPr sz="600" b="1" dirty="0">
                          <a:solidFill>
                            <a:schemeClr val="tx1"/>
                          </a:solidFill>
                        </a:rPr>
                        <a:t>Sildenaﬁl</a:t>
                      </a:r>
                      <a:r>
                        <a:rPr sz="600" b="1" spc="-5" dirty="0">
                          <a:solidFill>
                            <a:schemeClr val="tx1"/>
                          </a:solidFill>
                        </a:rPr>
                        <a:t> </a:t>
                      </a:r>
                      <a:r>
                        <a:rPr sz="600" b="1" dirty="0">
                          <a:solidFill>
                            <a:schemeClr val="tx1"/>
                          </a:solidFill>
                        </a:rPr>
                        <a:t>added </a:t>
                      </a:r>
                      <a:r>
                        <a:rPr sz="600" b="1" spc="-10" dirty="0">
                          <a:solidFill>
                            <a:schemeClr val="tx1"/>
                          </a:solidFill>
                        </a:rPr>
                        <a:t>t</a:t>
                      </a:r>
                      <a:r>
                        <a:rPr sz="600" b="1" dirty="0">
                          <a:solidFill>
                            <a:schemeClr val="tx1"/>
                          </a:solidFill>
                        </a:rPr>
                        <a:t>o</a:t>
                      </a:r>
                      <a:r>
                        <a:rPr sz="600" b="1" spc="-5" dirty="0">
                          <a:solidFill>
                            <a:schemeClr val="tx1"/>
                          </a:solidFill>
                        </a:rPr>
                        <a:t> </a:t>
                      </a:r>
                      <a:r>
                        <a:rPr sz="600" b="1" dirty="0" err="1">
                          <a:solidFill>
                            <a:schemeClr val="tx1"/>
                          </a:solidFill>
                        </a:rPr>
                        <a:t>bosen</a:t>
                      </a:r>
                      <a:r>
                        <a:rPr sz="600" b="1" spc="-10" dirty="0" err="1">
                          <a:solidFill>
                            <a:schemeClr val="tx1"/>
                          </a:solidFill>
                        </a:rPr>
                        <a:t>t</a:t>
                      </a:r>
                      <a:r>
                        <a:rPr sz="600" b="1" dirty="0" err="1">
                          <a:solidFill>
                            <a:schemeClr val="tx1"/>
                          </a:solidFill>
                        </a:rPr>
                        <a:t>an</a:t>
                      </a:r>
                      <a:endParaRPr sz="600" b="1" dirty="0">
                        <a:solidFill>
                          <a:schemeClr val="tx1"/>
                        </a:solidFill>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2"/>
                  </a:ext>
                </a:extLst>
              </a:tr>
              <a:tr h="292470">
                <a:tc>
                  <a:txBody>
                    <a:bodyPr/>
                    <a:lstStyle/>
                    <a:p>
                      <a:pPr marL="0" marR="281305" indent="0" algn="l">
                        <a:lnSpc>
                          <a:spcPct val="100000"/>
                        </a:lnSpc>
                      </a:pPr>
                      <a:r>
                        <a:rPr sz="600" b="1" dirty="0">
                          <a:solidFill>
                            <a:schemeClr val="tx1"/>
                          </a:solidFill>
                        </a:rPr>
                        <a:t>Other</a:t>
                      </a:r>
                      <a:r>
                        <a:rPr sz="600" b="1" spc="-5" dirty="0">
                          <a:solidFill>
                            <a:schemeClr val="tx1"/>
                          </a:solidFill>
                        </a:rPr>
                        <a:t> </a:t>
                      </a:r>
                      <a:r>
                        <a:rPr sz="600" b="1" dirty="0">
                          <a:solidFill>
                            <a:schemeClr val="tx1"/>
                          </a:solidFill>
                        </a:rPr>
                        <a:t>doub</a:t>
                      </a:r>
                      <a:r>
                        <a:rPr sz="600" b="1" spc="-20" dirty="0">
                          <a:solidFill>
                            <a:schemeClr val="tx1"/>
                          </a:solidFill>
                        </a:rPr>
                        <a:t>l</a:t>
                      </a:r>
                      <a:r>
                        <a:rPr sz="600" b="1" dirty="0">
                          <a:solidFill>
                            <a:schemeClr val="tx1"/>
                          </a:solidFill>
                        </a:rPr>
                        <a:t>e </a:t>
                      </a:r>
                      <a:r>
                        <a:rPr sz="600" b="1" spc="-15" dirty="0">
                          <a:solidFill>
                            <a:schemeClr val="tx1"/>
                          </a:solidFill>
                        </a:rPr>
                        <a:t>c</a:t>
                      </a:r>
                      <a:r>
                        <a:rPr sz="600" b="1" dirty="0">
                          <a:solidFill>
                            <a:schemeClr val="tx1"/>
                          </a:solidFill>
                        </a:rPr>
                        <a:t>ombinations</a:t>
                      </a:r>
                      <a:endParaRPr sz="600" b="1" dirty="0">
                        <a:solidFill>
                          <a:schemeClr val="tx1"/>
                        </a:solidFill>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3"/>
                  </a:ext>
                </a:extLst>
              </a:tr>
              <a:tr h="292470">
                <a:tc>
                  <a:txBody>
                    <a:bodyPr/>
                    <a:lstStyle/>
                    <a:p>
                      <a:pPr marL="0" marR="281305" indent="0" algn="l">
                        <a:lnSpc>
                          <a:spcPct val="100000"/>
                        </a:lnSpc>
                      </a:pPr>
                      <a:r>
                        <a:rPr sz="600" b="1" dirty="0">
                          <a:solidFill>
                            <a:schemeClr val="tx1"/>
                          </a:solidFill>
                        </a:rPr>
                        <a:t>Other</a:t>
                      </a:r>
                      <a:r>
                        <a:rPr sz="600" b="1" spc="-5" dirty="0">
                          <a:solidFill>
                            <a:schemeClr val="tx1"/>
                          </a:solidFill>
                        </a:rPr>
                        <a:t> </a:t>
                      </a:r>
                      <a:r>
                        <a:rPr sz="600" b="1" dirty="0">
                          <a:solidFill>
                            <a:schemeClr val="tx1"/>
                          </a:solidFill>
                        </a:rPr>
                        <a:t>trip</a:t>
                      </a:r>
                      <a:r>
                        <a:rPr sz="600" b="1" spc="-20" dirty="0">
                          <a:solidFill>
                            <a:schemeClr val="tx1"/>
                          </a:solidFill>
                        </a:rPr>
                        <a:t>l</a:t>
                      </a:r>
                      <a:r>
                        <a:rPr sz="600" b="1" dirty="0">
                          <a:solidFill>
                            <a:schemeClr val="tx1"/>
                          </a:solidFill>
                        </a:rPr>
                        <a:t>e </a:t>
                      </a:r>
                      <a:r>
                        <a:rPr sz="600" b="1" spc="-15" dirty="0">
                          <a:solidFill>
                            <a:schemeClr val="tx1"/>
                          </a:solidFill>
                        </a:rPr>
                        <a:t>c</a:t>
                      </a:r>
                      <a:r>
                        <a:rPr sz="600" b="1" dirty="0">
                          <a:solidFill>
                            <a:schemeClr val="tx1"/>
                          </a:solidFill>
                        </a:rPr>
                        <a:t>ombinations</a:t>
                      </a:r>
                      <a:endParaRPr sz="600" b="1" dirty="0">
                        <a:solidFill>
                          <a:schemeClr val="tx1"/>
                        </a:solidFill>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C</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4"/>
                  </a:ext>
                </a:extLst>
              </a:tr>
              <a:tr h="350148">
                <a:tc>
                  <a:txBody>
                    <a:bodyPr/>
                    <a:lstStyle/>
                    <a:p>
                      <a:pPr marL="0" marR="83185" indent="0" algn="l">
                        <a:lnSpc>
                          <a:spcPct val="100000"/>
                        </a:lnSpc>
                      </a:pPr>
                      <a:r>
                        <a:rPr sz="600" b="1" dirty="0">
                          <a:solidFill>
                            <a:schemeClr val="tx1"/>
                          </a:solidFill>
                        </a:rPr>
                        <a:t>Riociguat</a:t>
                      </a:r>
                      <a:r>
                        <a:rPr sz="600" b="1" spc="-5" dirty="0">
                          <a:solidFill>
                            <a:schemeClr val="tx1"/>
                          </a:solidFill>
                        </a:rPr>
                        <a:t> </a:t>
                      </a:r>
                      <a:r>
                        <a:rPr sz="600" b="1" dirty="0">
                          <a:solidFill>
                            <a:schemeClr val="tx1"/>
                          </a:solidFill>
                        </a:rPr>
                        <a:t>added</a:t>
                      </a:r>
                      <a:r>
                        <a:rPr sz="600" b="1" spc="-5" dirty="0">
                          <a:solidFill>
                            <a:schemeClr val="tx1"/>
                          </a:solidFill>
                        </a:rPr>
                        <a:t> </a:t>
                      </a:r>
                      <a:r>
                        <a:rPr sz="600" b="1" spc="-10" dirty="0">
                          <a:solidFill>
                            <a:schemeClr val="tx1"/>
                          </a:solidFill>
                        </a:rPr>
                        <a:t>t</a:t>
                      </a:r>
                      <a:r>
                        <a:rPr sz="600" b="1" dirty="0">
                          <a:solidFill>
                            <a:schemeClr val="tx1"/>
                          </a:solidFill>
                        </a:rPr>
                        <a:t>o sildenaﬁl</a:t>
                      </a:r>
                      <a:r>
                        <a:rPr sz="600" b="1" spc="-5" dirty="0">
                          <a:solidFill>
                            <a:schemeClr val="tx1"/>
                          </a:solidFill>
                        </a:rPr>
                        <a:t> </a:t>
                      </a:r>
                      <a:r>
                        <a:rPr sz="600" b="1" dirty="0">
                          <a:solidFill>
                            <a:schemeClr val="tx1"/>
                          </a:solidFill>
                        </a:rPr>
                        <a:t>or</a:t>
                      </a:r>
                      <a:r>
                        <a:rPr sz="600" b="1" spc="-5" dirty="0">
                          <a:solidFill>
                            <a:schemeClr val="tx1"/>
                          </a:solidFill>
                        </a:rPr>
                        <a:t> </a:t>
                      </a:r>
                      <a:r>
                        <a:rPr sz="600" b="1" dirty="0">
                          <a:solidFill>
                            <a:schemeClr val="tx1"/>
                          </a:solidFill>
                        </a:rPr>
                        <a:t>other PDE-5i</a:t>
                      </a:r>
                      <a:endParaRPr sz="600" b="1" dirty="0">
                        <a:solidFill>
                          <a:schemeClr val="tx1"/>
                        </a:solidFill>
                        <a:latin typeface="Arial" panose="020B0604020202020204" pitchFamily="34" charset="0"/>
                        <a:cs typeface="Arial" panose="020B0604020202020204" pitchFamily="34" charset="0"/>
                      </a:endParaRPr>
                    </a:p>
                  </a:txBody>
                  <a:tcPr marL="108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III</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III</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III</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pPr>
                      <a:r>
                        <a:rPr sz="600" b="1" dirty="0">
                          <a:solidFill>
                            <a:schemeClr val="tx1"/>
                          </a:solidFill>
                        </a:rPr>
                        <a:t>B</a:t>
                      </a:r>
                      <a:endParaRPr sz="600" b="1" dirty="0">
                        <a:solidFill>
                          <a:schemeClr val="tx1"/>
                        </a:solidFill>
                        <a:latin typeface="Arial" panose="020B0604020202020204" pitchFamily="34" charset="0"/>
                        <a:cs typeface="Arial" panose="020B0604020202020204" pitchFamily="34" charset="0"/>
                      </a:endParaRPr>
                    </a:p>
                  </a:txBody>
                  <a:tcPr marL="36000" marR="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13"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OPSUMIT</a:t>
            </a:r>
            <a:r>
              <a:rPr lang="en-GB" sz="800" baseline="30000" dirty="0">
                <a:solidFill>
                  <a:srgbClr val="595959"/>
                </a:solidFill>
              </a:rPr>
              <a:t>®</a:t>
            </a:r>
            <a:r>
              <a:rPr lang="en-GB" sz="800" dirty="0">
                <a:solidFill>
                  <a:srgbClr val="595959"/>
                </a:solidFill>
              </a:rPr>
              <a:t> value vs ambrisentan</a:t>
            </a:r>
            <a:endParaRPr lang="en-GB" sz="800" baseline="30000" dirty="0">
              <a:solidFill>
                <a:srgbClr val="595959"/>
              </a:solidFill>
            </a:endParaRPr>
          </a:p>
        </p:txBody>
      </p:sp>
      <p:sp>
        <p:nvSpPr>
          <p:cNvPr id="11" name="TextBox 10"/>
          <p:cNvSpPr txBox="1"/>
          <p:nvPr/>
        </p:nvSpPr>
        <p:spPr>
          <a:xfrm>
            <a:off x="1948940" y="6189761"/>
            <a:ext cx="7164000"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b="0" dirty="0"/>
              <a:t>a. Class of recommendation; b. Level of evidence.</a:t>
            </a:r>
          </a:p>
          <a:p>
            <a:r>
              <a:rPr lang="en-GB" dirty="0"/>
              <a:t>Abbreviations: </a:t>
            </a:r>
            <a:r>
              <a:rPr lang="en-GB" b="0" dirty="0"/>
              <a:t>ERA, endothelin receptor antagonist; </a:t>
            </a:r>
            <a:r>
              <a:rPr lang="en-GB" b="0" dirty="0" err="1"/>
              <a:t>i.v.</a:t>
            </a:r>
            <a:r>
              <a:rPr lang="en-GB" b="0" dirty="0"/>
              <a:t>, intravenous; PDE-5i, phosphodiesterase 5 inhibitor; </a:t>
            </a:r>
            <a:r>
              <a:rPr lang="en-GB" b="0" dirty="0" err="1"/>
              <a:t>s.c.</a:t>
            </a:r>
            <a:r>
              <a:rPr lang="en-GB" b="0" dirty="0"/>
              <a:t>, subcutaneous.</a:t>
            </a:r>
          </a:p>
        </p:txBody>
      </p:sp>
    </p:spTree>
    <p:extLst>
      <p:ext uri="{BB962C8B-B14F-4D97-AF65-F5344CB8AC3E}">
        <p14:creationId xmlns:p14="http://schemas.microsoft.com/office/powerpoint/2010/main" val="1176482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C706C54-7A8D-460E-BE5A-F67394AFF065}"/>
              </a:ext>
            </a:extLst>
          </p:cNvPr>
          <p:cNvSpPr/>
          <p:nvPr/>
        </p:nvSpPr>
        <p:spPr>
          <a:xfrm>
            <a:off x="2272" y="3656807"/>
            <a:ext cx="5804896" cy="1670269"/>
          </a:xfrm>
          <a:prstGeom prst="rect">
            <a:avLst/>
          </a:prstGeom>
          <a:solidFill>
            <a:srgbClr val="FF33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 name="Rectangle 2">
            <a:extLst>
              <a:ext uri="{FF2B5EF4-FFF2-40B4-BE49-F238E27FC236}">
                <a16:creationId xmlns:a16="http://schemas.microsoft.com/office/drawing/2014/main" id="{10787759-2C30-45A9-9EB4-7712D0C6EA7D}"/>
              </a:ext>
            </a:extLst>
          </p:cNvPr>
          <p:cNvSpPr/>
          <p:nvPr/>
        </p:nvSpPr>
        <p:spPr>
          <a:xfrm>
            <a:off x="0" y="1921267"/>
            <a:ext cx="5804896" cy="1670269"/>
          </a:xfrm>
          <a:prstGeom prst="rect">
            <a:avLst/>
          </a:prstGeom>
          <a:solidFill>
            <a:srgbClr val="7B85BD"/>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 name="Title 3"/>
          <p:cNvSpPr>
            <a:spLocks noGrp="1"/>
          </p:cNvSpPr>
          <p:nvPr>
            <p:ph type="title"/>
          </p:nvPr>
        </p:nvSpPr>
        <p:spPr>
          <a:xfrm>
            <a:off x="478367" y="452967"/>
            <a:ext cx="10552955" cy="480000"/>
          </a:xfrm>
        </p:spPr>
        <p:txBody>
          <a:bodyPr/>
          <a:lstStyle/>
          <a:p>
            <a:r>
              <a:rPr lang="en-GB" dirty="0"/>
              <a:t>MACITENTAN Demonstrates no increased risk of oedema adverse events</a:t>
            </a:r>
            <a:r>
              <a:rPr lang="en-GB" baseline="30000" dirty="0"/>
              <a:t>1,2</a:t>
            </a:r>
            <a:r>
              <a:rPr lang="en-GB" dirty="0"/>
              <a:t> </a:t>
            </a:r>
            <a:endParaRPr lang="en-GB" baseline="30000" dirty="0"/>
          </a:p>
        </p:txBody>
      </p:sp>
      <p:graphicFrame>
        <p:nvGraphicFramePr>
          <p:cNvPr id="12" name="Table 11"/>
          <p:cNvGraphicFramePr>
            <a:graphicFrameLocks noGrp="1"/>
          </p:cNvGraphicFramePr>
          <p:nvPr>
            <p:extLst>
              <p:ext uri="{D42A27DB-BD31-4B8C-83A1-F6EECF244321}">
                <p14:modId xmlns:p14="http://schemas.microsoft.com/office/powerpoint/2010/main" val="848334201"/>
              </p:ext>
            </p:extLst>
          </p:nvPr>
        </p:nvGraphicFramePr>
        <p:xfrm>
          <a:off x="5875168" y="3656452"/>
          <a:ext cx="6166704" cy="1670268"/>
        </p:xfrm>
        <a:graphic>
          <a:graphicData uri="http://schemas.openxmlformats.org/drawingml/2006/table">
            <a:tbl>
              <a:tblPr firstRow="1" bandRow="1">
                <a:tableStyleId>{7DF18680-E054-41AD-8BC1-D1AEF772440D}</a:tableStyleId>
              </a:tblPr>
              <a:tblGrid>
                <a:gridCol w="1541676">
                  <a:extLst>
                    <a:ext uri="{9D8B030D-6E8A-4147-A177-3AD203B41FA5}">
                      <a16:colId xmlns:a16="http://schemas.microsoft.com/office/drawing/2014/main" val="546181419"/>
                    </a:ext>
                  </a:extLst>
                </a:gridCol>
                <a:gridCol w="1541676">
                  <a:extLst>
                    <a:ext uri="{9D8B030D-6E8A-4147-A177-3AD203B41FA5}">
                      <a16:colId xmlns:a16="http://schemas.microsoft.com/office/drawing/2014/main" val="2366942168"/>
                    </a:ext>
                  </a:extLst>
                </a:gridCol>
                <a:gridCol w="1541676">
                  <a:extLst>
                    <a:ext uri="{9D8B030D-6E8A-4147-A177-3AD203B41FA5}">
                      <a16:colId xmlns:a16="http://schemas.microsoft.com/office/drawing/2014/main" val="3995320899"/>
                    </a:ext>
                  </a:extLst>
                </a:gridCol>
                <a:gridCol w="1541676">
                  <a:extLst>
                    <a:ext uri="{9D8B030D-6E8A-4147-A177-3AD203B41FA5}">
                      <a16:colId xmlns:a16="http://schemas.microsoft.com/office/drawing/2014/main" val="3512436436"/>
                    </a:ext>
                  </a:extLst>
                </a:gridCol>
              </a:tblGrid>
              <a:tr h="835134">
                <a:tc>
                  <a:txBody>
                    <a:bodyPr/>
                    <a:lstStyle/>
                    <a:p>
                      <a:pPr algn="ctr"/>
                      <a:r>
                        <a:rPr lang="en-GB" sz="1200" b="1" dirty="0">
                          <a:solidFill>
                            <a:schemeClr val="tx1"/>
                          </a:solidFill>
                        </a:rPr>
                        <a:t>Adverse event</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GB" sz="1200" b="1" dirty="0">
                          <a:solidFill>
                            <a:schemeClr val="tx1"/>
                          </a:solidFill>
                        </a:rPr>
                        <a:t>Ambrisentan + tadalafil</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GB" sz="1200" b="1" dirty="0">
                          <a:solidFill>
                            <a:schemeClr val="bg1"/>
                          </a:solidFill>
                        </a:rPr>
                        <a:t>Ambrisentan</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3300"/>
                    </a:solidFill>
                  </a:tcPr>
                </a:tc>
                <a:tc>
                  <a:txBody>
                    <a:bodyPr/>
                    <a:lstStyle/>
                    <a:p>
                      <a:pPr algn="ctr"/>
                      <a:r>
                        <a:rPr lang="en-GB" sz="1200" b="1" dirty="0">
                          <a:solidFill>
                            <a:schemeClr val="tx1"/>
                          </a:solidFill>
                        </a:rPr>
                        <a:t>Tadalafil</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1889562559"/>
                  </a:ext>
                </a:extLst>
              </a:tr>
              <a:tr h="835134">
                <a:tc>
                  <a:txBody>
                    <a:bodyPr/>
                    <a:lstStyle/>
                    <a:p>
                      <a:pPr algn="ctr"/>
                      <a:r>
                        <a:rPr lang="en-GB" sz="1200" b="1" dirty="0">
                          <a:solidFill>
                            <a:schemeClr val="tx1"/>
                          </a:solidFill>
                        </a:rPr>
                        <a:t>Peripheral oedema</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GB" sz="1200" b="1" dirty="0">
                          <a:solidFill>
                            <a:schemeClr val="tx1"/>
                          </a:solidFill>
                        </a:rPr>
                        <a:t>45%</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GB" sz="1200" b="1" dirty="0">
                          <a:solidFill>
                            <a:schemeClr val="bg1"/>
                          </a:solidFill>
                        </a:rPr>
                        <a:t>38%</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3300"/>
                    </a:solidFill>
                  </a:tcPr>
                </a:tc>
                <a:tc>
                  <a:txBody>
                    <a:bodyPr/>
                    <a:lstStyle/>
                    <a:p>
                      <a:pPr algn="ctr"/>
                      <a:r>
                        <a:rPr lang="en-GB" sz="1200" b="1" dirty="0">
                          <a:solidFill>
                            <a:schemeClr val="tx1"/>
                          </a:solidFill>
                        </a:rPr>
                        <a:t>28%</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754478608"/>
                  </a:ext>
                </a:extLst>
              </a:tr>
            </a:tbl>
          </a:graphicData>
        </a:graphic>
      </p:graphicFrame>
      <p:sp>
        <p:nvSpPr>
          <p:cNvPr id="9" name="Text Placeholder 4"/>
          <p:cNvSpPr>
            <a:spLocks noGrp="1"/>
          </p:cNvSpPr>
          <p:nvPr>
            <p:ph type="body" sz="quarter" idx="16"/>
          </p:nvPr>
        </p:nvSpPr>
        <p:spPr>
          <a:xfrm>
            <a:off x="1948940" y="6000750"/>
            <a:ext cx="7164000" cy="727098"/>
          </a:xfrm>
        </p:spPr>
        <p:txBody>
          <a:bodyPr/>
          <a:lstStyle/>
          <a:p>
            <a:r>
              <a:rPr lang="en-GB" b="1" dirty="0"/>
              <a:t>References</a:t>
            </a:r>
            <a:r>
              <a:rPr lang="en-GB" dirty="0"/>
              <a:t>: </a:t>
            </a:r>
            <a:r>
              <a:rPr lang="en-GB" b="1" dirty="0"/>
              <a:t>1</a:t>
            </a:r>
            <a:r>
              <a:rPr lang="en-GB" dirty="0"/>
              <a:t>.</a:t>
            </a:r>
            <a:r>
              <a:rPr lang="da-DK" b="1" dirty="0"/>
              <a:t> </a:t>
            </a:r>
            <a:r>
              <a:rPr lang="da-DK" dirty="0"/>
              <a:t>Volibris® (ambrisentan) SmPC. 2017</a:t>
            </a:r>
            <a:r>
              <a:rPr lang="da-DK" b="1" dirty="0"/>
              <a:t>. 2. </a:t>
            </a:r>
            <a:r>
              <a:rPr lang="en-GB" dirty="0"/>
              <a:t>Actelion Pharmaceuticals Ltd. SERAPHIN (A- 055-302) Clinical study report. Data on file. 2012. </a:t>
            </a:r>
            <a:r>
              <a:rPr lang="en-GB" b="1" dirty="0"/>
              <a:t>3.</a:t>
            </a:r>
            <a:r>
              <a:rPr lang="en-GB" dirty="0"/>
              <a:t> </a:t>
            </a:r>
            <a:r>
              <a:rPr lang="da-DK" dirty="0"/>
              <a:t>Opsumit®  (macitentan) SmPC. 2018</a:t>
            </a:r>
            <a:r>
              <a:rPr lang="en-GB" dirty="0"/>
              <a:t> </a:t>
            </a:r>
            <a:endParaRPr lang="fr-FR" dirty="0"/>
          </a:p>
        </p:txBody>
      </p:sp>
      <p:graphicFrame>
        <p:nvGraphicFramePr>
          <p:cNvPr id="10" name="Table 9"/>
          <p:cNvGraphicFramePr>
            <a:graphicFrameLocks noGrp="1"/>
          </p:cNvGraphicFramePr>
          <p:nvPr>
            <p:extLst>
              <p:ext uri="{D42A27DB-BD31-4B8C-83A1-F6EECF244321}">
                <p14:modId xmlns:p14="http://schemas.microsoft.com/office/powerpoint/2010/main" val="3723048450"/>
              </p:ext>
            </p:extLst>
          </p:nvPr>
        </p:nvGraphicFramePr>
        <p:xfrm>
          <a:off x="5875168" y="1934010"/>
          <a:ext cx="6166708" cy="1657526"/>
        </p:xfrm>
        <a:graphic>
          <a:graphicData uri="http://schemas.openxmlformats.org/drawingml/2006/table">
            <a:tbl>
              <a:tblPr firstRow="1" bandRow="1">
                <a:tableStyleId>{7DF18680-E054-41AD-8BC1-D1AEF772440D}</a:tableStyleId>
              </a:tblPr>
              <a:tblGrid>
                <a:gridCol w="1541677">
                  <a:extLst>
                    <a:ext uri="{9D8B030D-6E8A-4147-A177-3AD203B41FA5}">
                      <a16:colId xmlns:a16="http://schemas.microsoft.com/office/drawing/2014/main" val="2823148472"/>
                    </a:ext>
                  </a:extLst>
                </a:gridCol>
                <a:gridCol w="1541677">
                  <a:extLst>
                    <a:ext uri="{9D8B030D-6E8A-4147-A177-3AD203B41FA5}">
                      <a16:colId xmlns:a16="http://schemas.microsoft.com/office/drawing/2014/main" val="2821748271"/>
                    </a:ext>
                  </a:extLst>
                </a:gridCol>
                <a:gridCol w="1541677">
                  <a:extLst>
                    <a:ext uri="{9D8B030D-6E8A-4147-A177-3AD203B41FA5}">
                      <a16:colId xmlns:a16="http://schemas.microsoft.com/office/drawing/2014/main" val="2173439824"/>
                    </a:ext>
                  </a:extLst>
                </a:gridCol>
                <a:gridCol w="1541677">
                  <a:extLst>
                    <a:ext uri="{9D8B030D-6E8A-4147-A177-3AD203B41FA5}">
                      <a16:colId xmlns:a16="http://schemas.microsoft.com/office/drawing/2014/main" val="986942419"/>
                    </a:ext>
                  </a:extLst>
                </a:gridCol>
              </a:tblGrid>
              <a:tr h="828763">
                <a:tc>
                  <a:txBody>
                    <a:bodyPr/>
                    <a:lstStyle/>
                    <a:p>
                      <a:pPr algn="ctr"/>
                      <a:r>
                        <a:rPr lang="en-GB" sz="1100" b="1" baseline="0" dirty="0">
                          <a:solidFill>
                            <a:schemeClr val="tx1"/>
                          </a:solidFill>
                        </a:rPr>
                        <a:t>Adverse event</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GB" sz="1100" b="1" baseline="0" dirty="0">
                          <a:solidFill>
                            <a:schemeClr val="tx1"/>
                          </a:solidFill>
                        </a:rPr>
                        <a:t> MACITENTAN + background therapy</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GB" sz="1100" b="1" dirty="0">
                          <a:solidFill>
                            <a:schemeClr val="bg1"/>
                          </a:solidFill>
                        </a:rPr>
                        <a:t>MACITENTAN</a:t>
                      </a:r>
                      <a:endParaRPr lang="en-GB" sz="1100" b="1" baseline="30000" dirty="0">
                        <a:solidFill>
                          <a:schemeClr val="bg1"/>
                        </a:solidFill>
                      </a:endParaRP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7B85BD"/>
                    </a:solidFill>
                  </a:tcPr>
                </a:tc>
                <a:tc>
                  <a:txBody>
                    <a:bodyPr/>
                    <a:lstStyle/>
                    <a:p>
                      <a:pPr algn="ctr"/>
                      <a:r>
                        <a:rPr lang="en-GB" sz="1100" b="1" dirty="0">
                          <a:solidFill>
                            <a:schemeClr val="tx1"/>
                          </a:solidFill>
                        </a:rPr>
                        <a:t>Background therapy</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4271510527"/>
                  </a:ext>
                </a:extLst>
              </a:tr>
              <a:tr h="82876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Oedema-related AEs</a:t>
                      </a:r>
                      <a:r>
                        <a:rPr lang="en-GB" sz="1200" b="1" baseline="30000" dirty="0">
                          <a:solidFill>
                            <a:schemeClr val="tx1"/>
                          </a:solidFill>
                        </a:rPr>
                        <a:t>†</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GB" sz="1200" b="1" dirty="0">
                          <a:solidFill>
                            <a:schemeClr val="tx1"/>
                          </a:solidFill>
                        </a:rPr>
                        <a:t>21.4%</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19.3%</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7B85BD"/>
                    </a:solidFill>
                  </a:tcPr>
                </a:tc>
                <a:tc>
                  <a:txBody>
                    <a:bodyPr/>
                    <a:lstStyle/>
                    <a:p>
                      <a:pPr algn="ctr"/>
                      <a:r>
                        <a:rPr lang="en-GB" sz="1200" b="1" dirty="0">
                          <a:solidFill>
                            <a:schemeClr val="tx1"/>
                          </a:solidFill>
                        </a:rPr>
                        <a:t>26.8%</a:t>
                      </a:r>
                    </a:p>
                  </a:txBody>
                  <a:tcPr marL="121920" marR="121920" marT="60960" marB="6096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12981654"/>
                  </a:ext>
                </a:extLst>
              </a:tr>
            </a:tbl>
          </a:graphicData>
        </a:graphic>
      </p:graphicFrame>
      <p:sp>
        <p:nvSpPr>
          <p:cNvPr id="15" name="TextBox 14"/>
          <p:cNvSpPr txBox="1"/>
          <p:nvPr/>
        </p:nvSpPr>
        <p:spPr>
          <a:xfrm>
            <a:off x="-1" y="5440881"/>
            <a:ext cx="10713493" cy="263681"/>
          </a:xfrm>
          <a:prstGeom prst="rect">
            <a:avLst/>
          </a:prstGeom>
          <a:noFill/>
        </p:spPr>
        <p:txBody>
          <a:bodyPr wrap="square" rtlCol="0" anchor="t">
            <a:noAutofit/>
          </a:bodyPr>
          <a:lstStyle/>
          <a:p>
            <a:r>
              <a:rPr lang="en-GB" sz="800" dirty="0">
                <a:solidFill>
                  <a:srgbClr val="4D4F54"/>
                </a:solidFill>
              </a:rPr>
              <a:t>†Incidence of oedema and oedema-related AEs for the whole population was 21.9% and 20.7% for MACITENTAN vs 20.5% and 20.1% for placebo, respectively</a:t>
            </a:r>
            <a:r>
              <a:rPr lang="en-GB" sz="800" baseline="30000" dirty="0">
                <a:solidFill>
                  <a:srgbClr val="4D4F54"/>
                </a:solidFill>
              </a:rPr>
              <a:t>3</a:t>
            </a:r>
            <a:r>
              <a:rPr lang="en-GB" sz="800" dirty="0">
                <a:solidFill>
                  <a:srgbClr val="4D4F54"/>
                </a:solidFill>
              </a:rPr>
              <a:t> </a:t>
            </a:r>
            <a:endParaRPr lang="en-GB" sz="800" baseline="30000" dirty="0">
              <a:solidFill>
                <a:srgbClr val="4D4F54"/>
              </a:solidFill>
            </a:endParaRPr>
          </a:p>
          <a:p>
            <a:endParaRPr lang="en-GB" sz="1400" dirty="0">
              <a:solidFill>
                <a:srgbClr val="4D4F54"/>
              </a:solidFill>
            </a:endParaRPr>
          </a:p>
        </p:txBody>
      </p:sp>
      <p:sp>
        <p:nvSpPr>
          <p:cNvPr id="13" name="TextBox 12"/>
          <p:cNvSpPr txBox="1"/>
          <p:nvPr/>
        </p:nvSpPr>
        <p:spPr>
          <a:xfrm>
            <a:off x="2473515" y="2159252"/>
            <a:ext cx="3258546" cy="988271"/>
          </a:xfrm>
          <a:prstGeom prst="rect">
            <a:avLst/>
          </a:prstGeom>
          <a:noFill/>
        </p:spPr>
        <p:txBody>
          <a:bodyPr wrap="square" lIns="0" rtlCol="0" anchor="t">
            <a:noAutofit/>
          </a:bodyPr>
          <a:lstStyle/>
          <a:p>
            <a:pPr algn="ctr"/>
            <a:r>
              <a:rPr lang="en-GB" sz="2000" dirty="0">
                <a:solidFill>
                  <a:schemeClr val="bg1"/>
                </a:solidFill>
              </a:rPr>
              <a:t>1 out of 5 patients experienced oedema </a:t>
            </a:r>
          </a:p>
          <a:p>
            <a:pPr algn="ctr"/>
            <a:r>
              <a:rPr lang="en-GB" sz="2000" dirty="0">
                <a:solidFill>
                  <a:schemeClr val="bg1"/>
                </a:solidFill>
              </a:rPr>
              <a:t>AEs when taking MACITENTAN</a:t>
            </a:r>
            <a:endParaRPr lang="en-GB" sz="2000" baseline="30000" dirty="0">
              <a:solidFill>
                <a:schemeClr val="bg1"/>
              </a:solidFill>
            </a:endParaRPr>
          </a:p>
          <a:p>
            <a:pPr algn="ctr"/>
            <a:endParaRPr lang="en-GB" sz="2000" dirty="0">
              <a:solidFill>
                <a:schemeClr val="bg1"/>
              </a:solidFill>
            </a:endParaRPr>
          </a:p>
        </p:txBody>
      </p:sp>
      <p:sp>
        <p:nvSpPr>
          <p:cNvPr id="20" name="TextBox 19"/>
          <p:cNvSpPr txBox="1"/>
          <p:nvPr/>
        </p:nvSpPr>
        <p:spPr>
          <a:xfrm>
            <a:off x="2664587" y="3865751"/>
            <a:ext cx="3068406" cy="1238512"/>
          </a:xfrm>
          <a:prstGeom prst="rect">
            <a:avLst/>
          </a:prstGeom>
          <a:noFill/>
        </p:spPr>
        <p:txBody>
          <a:bodyPr wrap="square" lIns="0" rtlCol="0" anchor="t">
            <a:noAutofit/>
          </a:bodyPr>
          <a:lstStyle/>
          <a:p>
            <a:pPr algn="ctr"/>
            <a:r>
              <a:rPr lang="en-GB" sz="2000" dirty="0">
                <a:solidFill>
                  <a:schemeClr val="bg1"/>
                </a:solidFill>
              </a:rPr>
              <a:t>1 out of 2 patients experienced oedema AEs when taking ambrisentan and tadalafil</a:t>
            </a:r>
            <a:r>
              <a:rPr lang="en-GB" sz="2000" baseline="30000" dirty="0">
                <a:solidFill>
                  <a:schemeClr val="bg1"/>
                </a:solidFill>
              </a:rPr>
              <a:t>1</a:t>
            </a:r>
          </a:p>
          <a:p>
            <a:pPr algn="ctr"/>
            <a:endParaRPr lang="en-GB" sz="2000" dirty="0">
              <a:solidFill>
                <a:schemeClr val="bg1"/>
              </a:solidFill>
            </a:endParaRPr>
          </a:p>
        </p:txBody>
      </p:sp>
      <p:sp>
        <p:nvSpPr>
          <p:cNvPr id="25" name="TextBox 24"/>
          <p:cNvSpPr txBox="1"/>
          <p:nvPr/>
        </p:nvSpPr>
        <p:spPr>
          <a:xfrm>
            <a:off x="1948940" y="6130992"/>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a:t>
            </a:r>
            <a:r>
              <a:rPr lang="en-GB" b="0" dirty="0"/>
              <a:t>: AE, adverse event.</a:t>
            </a:r>
          </a:p>
        </p:txBody>
      </p:sp>
      <p:grpSp>
        <p:nvGrpSpPr>
          <p:cNvPr id="2" name="Group 1"/>
          <p:cNvGrpSpPr/>
          <p:nvPr/>
        </p:nvGrpSpPr>
        <p:grpSpPr>
          <a:xfrm>
            <a:off x="150124" y="2043066"/>
            <a:ext cx="2391631" cy="1486463"/>
            <a:chOff x="515816" y="2468243"/>
            <a:chExt cx="1701929" cy="768884"/>
          </a:xfrm>
        </p:grpSpPr>
        <p:sp>
          <p:nvSpPr>
            <p:cNvPr id="29" name="Freeform 6"/>
            <p:cNvSpPr>
              <a:spLocks noEditPoints="1"/>
            </p:cNvSpPr>
            <p:nvPr/>
          </p:nvSpPr>
          <p:spPr bwMode="auto">
            <a:xfrm>
              <a:off x="1942940" y="246824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30" name="Freeform 6"/>
            <p:cNvSpPr>
              <a:spLocks noEditPoints="1"/>
            </p:cNvSpPr>
            <p:nvPr/>
          </p:nvSpPr>
          <p:spPr bwMode="auto">
            <a:xfrm>
              <a:off x="1586159" y="246824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31" name="Freeform 6"/>
            <p:cNvSpPr>
              <a:spLocks noEditPoints="1"/>
            </p:cNvSpPr>
            <p:nvPr/>
          </p:nvSpPr>
          <p:spPr bwMode="auto">
            <a:xfrm>
              <a:off x="1229378" y="246824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75000"/>
                  </a:schemeClr>
                </a:solidFill>
              </a:endParaRPr>
            </a:p>
          </p:txBody>
        </p:sp>
        <p:sp>
          <p:nvSpPr>
            <p:cNvPr id="32" name="Freeform 6"/>
            <p:cNvSpPr>
              <a:spLocks noEditPoints="1"/>
            </p:cNvSpPr>
            <p:nvPr/>
          </p:nvSpPr>
          <p:spPr bwMode="auto">
            <a:xfrm>
              <a:off x="872597" y="246824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 name="Freeform 6"/>
            <p:cNvSpPr>
              <a:spLocks noEditPoints="1"/>
            </p:cNvSpPr>
            <p:nvPr/>
          </p:nvSpPr>
          <p:spPr bwMode="auto">
            <a:xfrm>
              <a:off x="515816" y="246824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36"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OPSUMIT</a:t>
            </a:r>
            <a:r>
              <a:rPr lang="en-GB" sz="800" baseline="30000" dirty="0">
                <a:solidFill>
                  <a:srgbClr val="595959"/>
                </a:solidFill>
              </a:rPr>
              <a:t>®</a:t>
            </a:r>
            <a:r>
              <a:rPr lang="en-GB" sz="800" dirty="0">
                <a:solidFill>
                  <a:srgbClr val="595959"/>
                </a:solidFill>
              </a:rPr>
              <a:t> value vs ambrisentan</a:t>
            </a:r>
            <a:endParaRPr lang="en-GB" sz="800" baseline="30000" dirty="0">
              <a:solidFill>
                <a:srgbClr val="595959"/>
              </a:solidFill>
            </a:endParaRPr>
          </a:p>
        </p:txBody>
      </p:sp>
      <p:grpSp>
        <p:nvGrpSpPr>
          <p:cNvPr id="27" name="Group 26">
            <a:extLst>
              <a:ext uri="{FF2B5EF4-FFF2-40B4-BE49-F238E27FC236}">
                <a16:creationId xmlns:a16="http://schemas.microsoft.com/office/drawing/2014/main" id="{B48E7ECE-4382-4E07-B56C-8B12D498AD9E}"/>
              </a:ext>
            </a:extLst>
          </p:cNvPr>
          <p:cNvGrpSpPr/>
          <p:nvPr/>
        </p:nvGrpSpPr>
        <p:grpSpPr>
          <a:xfrm>
            <a:off x="504440" y="3838695"/>
            <a:ext cx="1438500" cy="1361104"/>
            <a:chOff x="515816" y="2468243"/>
            <a:chExt cx="631586" cy="768884"/>
          </a:xfrm>
        </p:grpSpPr>
        <p:sp>
          <p:nvSpPr>
            <p:cNvPr id="39" name="Freeform 6">
              <a:extLst>
                <a:ext uri="{FF2B5EF4-FFF2-40B4-BE49-F238E27FC236}">
                  <a16:creationId xmlns:a16="http://schemas.microsoft.com/office/drawing/2014/main" id="{E0BE67F4-649B-469D-9385-B3F534CE86B0}"/>
                </a:ext>
              </a:extLst>
            </p:cNvPr>
            <p:cNvSpPr>
              <a:spLocks noEditPoints="1"/>
            </p:cNvSpPr>
            <p:nvPr/>
          </p:nvSpPr>
          <p:spPr bwMode="auto">
            <a:xfrm>
              <a:off x="872597" y="246824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0" name="Freeform 6">
              <a:extLst>
                <a:ext uri="{FF2B5EF4-FFF2-40B4-BE49-F238E27FC236}">
                  <a16:creationId xmlns:a16="http://schemas.microsoft.com/office/drawing/2014/main" id="{793BDA48-0CD1-4754-B733-18F897E86E95}"/>
                </a:ext>
              </a:extLst>
            </p:cNvPr>
            <p:cNvSpPr>
              <a:spLocks noEditPoints="1"/>
            </p:cNvSpPr>
            <p:nvPr/>
          </p:nvSpPr>
          <p:spPr bwMode="auto">
            <a:xfrm>
              <a:off x="515816" y="2468243"/>
              <a:ext cx="274805" cy="768884"/>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2">
                <a:alpha val="84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5" name="TextBox 4">
            <a:extLst>
              <a:ext uri="{FF2B5EF4-FFF2-40B4-BE49-F238E27FC236}">
                <a16:creationId xmlns:a16="http://schemas.microsoft.com/office/drawing/2014/main" id="{4B77888E-ECED-4559-8E12-255DB8161FD7}"/>
              </a:ext>
            </a:extLst>
          </p:cNvPr>
          <p:cNvSpPr txBox="1"/>
          <p:nvPr/>
        </p:nvSpPr>
        <p:spPr>
          <a:xfrm>
            <a:off x="4884971" y="3114076"/>
            <a:ext cx="45719" cy="169277"/>
          </a:xfrm>
          <a:prstGeom prst="rect">
            <a:avLst/>
          </a:prstGeom>
          <a:noFill/>
        </p:spPr>
        <p:txBody>
          <a:bodyPr wrap="square" lIns="0" tIns="0" rIns="0" bIns="0" rtlCol="0">
            <a:spAutoFit/>
          </a:bodyPr>
          <a:lstStyle/>
          <a:p>
            <a:r>
              <a:rPr lang="en-US" sz="1100" dirty="0">
                <a:solidFill>
                  <a:schemeClr val="bg1"/>
                </a:solidFill>
              </a:rPr>
              <a:t>2</a:t>
            </a:r>
          </a:p>
        </p:txBody>
      </p:sp>
      <p:sp>
        <p:nvSpPr>
          <p:cNvPr id="6" name="TextBox 5">
            <a:extLst>
              <a:ext uri="{FF2B5EF4-FFF2-40B4-BE49-F238E27FC236}">
                <a16:creationId xmlns:a16="http://schemas.microsoft.com/office/drawing/2014/main" id="{F5F5F32E-2E96-4018-A9E1-7B1EFD94186E}"/>
              </a:ext>
            </a:extLst>
          </p:cNvPr>
          <p:cNvSpPr txBox="1"/>
          <p:nvPr/>
        </p:nvSpPr>
        <p:spPr>
          <a:xfrm>
            <a:off x="10194878" y="2229571"/>
            <a:ext cx="99386" cy="161583"/>
          </a:xfrm>
          <a:prstGeom prst="rect">
            <a:avLst/>
          </a:prstGeom>
          <a:noFill/>
        </p:spPr>
        <p:txBody>
          <a:bodyPr wrap="square" lIns="0" tIns="0" rIns="0" bIns="0" rtlCol="0">
            <a:spAutoFit/>
          </a:bodyPr>
          <a:lstStyle/>
          <a:p>
            <a:r>
              <a:rPr lang="en-US" sz="1050" dirty="0">
                <a:solidFill>
                  <a:schemeClr val="bg1"/>
                </a:solidFill>
              </a:rPr>
              <a:t>3</a:t>
            </a:r>
          </a:p>
        </p:txBody>
      </p:sp>
      <p:sp>
        <p:nvSpPr>
          <p:cNvPr id="41" name="TextBox 40">
            <a:extLst>
              <a:ext uri="{FF2B5EF4-FFF2-40B4-BE49-F238E27FC236}">
                <a16:creationId xmlns:a16="http://schemas.microsoft.com/office/drawing/2014/main" id="{F2BE23E9-AA83-4CAB-9362-323BC5341F16}"/>
              </a:ext>
            </a:extLst>
          </p:cNvPr>
          <p:cNvSpPr txBox="1"/>
          <p:nvPr/>
        </p:nvSpPr>
        <p:spPr>
          <a:xfrm>
            <a:off x="10183505" y="3951467"/>
            <a:ext cx="99386" cy="161583"/>
          </a:xfrm>
          <a:prstGeom prst="rect">
            <a:avLst/>
          </a:prstGeom>
          <a:noFill/>
        </p:spPr>
        <p:txBody>
          <a:bodyPr wrap="square" lIns="0" tIns="0" rIns="0" bIns="0" rtlCol="0">
            <a:spAutoFit/>
          </a:bodyPr>
          <a:lstStyle/>
          <a:p>
            <a:r>
              <a:rPr lang="en-US" sz="1050" dirty="0">
                <a:solidFill>
                  <a:schemeClr val="bg1"/>
                </a:solidFill>
              </a:rPr>
              <a:t>1</a:t>
            </a:r>
          </a:p>
        </p:txBody>
      </p:sp>
    </p:spTree>
    <p:extLst>
      <p:ext uri="{BB962C8B-B14F-4D97-AF65-F5344CB8AC3E}">
        <p14:creationId xmlns:p14="http://schemas.microsoft.com/office/powerpoint/2010/main" val="120976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0552955" cy="480000"/>
          </a:xfrm>
        </p:spPr>
        <p:txBody>
          <a:bodyPr/>
          <a:lstStyle/>
          <a:p>
            <a:r>
              <a:rPr lang="en-GB" dirty="0"/>
              <a:t>Survival with MACITENTAN vs REVEAL registry</a:t>
            </a:r>
            <a:r>
              <a:rPr lang="en-GB" baseline="30000" dirty="0"/>
              <a:t>1</a:t>
            </a:r>
          </a:p>
        </p:txBody>
      </p:sp>
      <p:sp>
        <p:nvSpPr>
          <p:cNvPr id="56" name="TextBox 55"/>
          <p:cNvSpPr txBox="1"/>
          <p:nvPr/>
        </p:nvSpPr>
        <p:spPr>
          <a:xfrm>
            <a:off x="2120562" y="5687172"/>
            <a:ext cx="7585980" cy="401032"/>
          </a:xfrm>
          <a:prstGeom prst="rect">
            <a:avLst/>
          </a:prstGeom>
          <a:noFill/>
        </p:spPr>
        <p:txBody>
          <a:bodyPr wrap="square" lIns="0" rtlCol="0" anchor="t">
            <a:noAutofit/>
          </a:bodyPr>
          <a:lstStyle/>
          <a:p>
            <a:r>
              <a:rPr lang="en-GB" sz="800" dirty="0">
                <a:solidFill>
                  <a:srgbClr val="4D4F54"/>
                </a:solidFill>
              </a:rPr>
              <a:t>†REVEAL is a US-based longitudinal registry and the largest available database studying patients with PAH between 2006-2009 (n=3,515)</a:t>
            </a:r>
            <a:r>
              <a:rPr lang="en-GB" sz="800" baseline="30000" dirty="0">
                <a:solidFill>
                  <a:srgbClr val="4D4F54"/>
                </a:solidFill>
              </a:rPr>
              <a:t>2,3</a:t>
            </a:r>
          </a:p>
        </p:txBody>
      </p:sp>
      <p:sp>
        <p:nvSpPr>
          <p:cNvPr id="7" name="TextBox 6"/>
          <p:cNvSpPr txBox="1"/>
          <p:nvPr/>
        </p:nvSpPr>
        <p:spPr>
          <a:xfrm>
            <a:off x="1097171" y="1939419"/>
            <a:ext cx="8071801" cy="265219"/>
          </a:xfrm>
          <a:prstGeom prst="rect">
            <a:avLst/>
          </a:prstGeom>
          <a:noFill/>
        </p:spPr>
        <p:txBody>
          <a:bodyPr wrap="square" rtlCol="0" anchor="t">
            <a:noAutofit/>
          </a:bodyPr>
          <a:lstStyle/>
          <a:p>
            <a:r>
              <a:rPr lang="en-GB" sz="1400" dirty="0"/>
              <a:t>Mortality for patients receiving MACITENTAN vs predicted real-world treatment</a:t>
            </a:r>
            <a:r>
              <a:rPr lang="en-GB" sz="1400" baseline="30000" dirty="0"/>
              <a:t>‡1,2</a:t>
            </a:r>
          </a:p>
          <a:p>
            <a:endParaRPr lang="en-GB" sz="1400" dirty="0"/>
          </a:p>
        </p:txBody>
      </p:sp>
      <p:sp>
        <p:nvSpPr>
          <p:cNvPr id="13" name="TextBox 12"/>
          <p:cNvSpPr txBox="1"/>
          <p:nvPr/>
        </p:nvSpPr>
        <p:spPr>
          <a:xfrm>
            <a:off x="2120562" y="5856697"/>
            <a:ext cx="8117686" cy="205704"/>
          </a:xfrm>
          <a:prstGeom prst="rect">
            <a:avLst/>
          </a:prstGeom>
          <a:noFill/>
        </p:spPr>
        <p:txBody>
          <a:bodyPr wrap="square" lIns="0" rtlCol="0" anchor="t">
            <a:noAutofit/>
          </a:bodyPr>
          <a:lstStyle/>
          <a:p>
            <a:r>
              <a:rPr lang="en-GB" sz="800" dirty="0">
                <a:solidFill>
                  <a:srgbClr val="4D4F54"/>
                </a:solidFill>
              </a:rPr>
              <a:t>‡Based on a prognostic model derived from a REVEAL subgroup analysis and applied to the SERAPHIN cohort</a:t>
            </a:r>
            <a:endParaRPr lang="en-GB" sz="800" baseline="30000" dirty="0">
              <a:solidFill>
                <a:srgbClr val="4D4F54"/>
              </a:solidFill>
            </a:endParaRPr>
          </a:p>
          <a:p>
            <a:endParaRPr lang="en-GB" sz="933" dirty="0">
              <a:solidFill>
                <a:srgbClr val="4D4F54"/>
              </a:solidFill>
            </a:endParaRPr>
          </a:p>
        </p:txBody>
      </p:sp>
      <p:sp>
        <p:nvSpPr>
          <p:cNvPr id="15" name="Text Placeholder 4"/>
          <p:cNvSpPr>
            <a:spLocks noGrp="1"/>
          </p:cNvSpPr>
          <p:nvPr>
            <p:ph type="body" sz="quarter" idx="16"/>
          </p:nvPr>
        </p:nvSpPr>
        <p:spPr>
          <a:xfrm>
            <a:off x="1948940" y="6000750"/>
            <a:ext cx="7164000" cy="727098"/>
          </a:xfrm>
        </p:spPr>
        <p:txBody>
          <a:bodyPr/>
          <a:lstStyle/>
          <a:p>
            <a:r>
              <a:rPr lang="en-GB" b="1" dirty="0"/>
              <a:t>Abbreviations</a:t>
            </a:r>
            <a:r>
              <a:rPr lang="en-GB" dirty="0"/>
              <a:t>: CI, confidence interval; HR, hazard ratio.</a:t>
            </a:r>
          </a:p>
          <a:p>
            <a:r>
              <a:rPr lang="en-GB" b="1" dirty="0"/>
              <a:t>References</a:t>
            </a:r>
            <a:r>
              <a:rPr lang="en-GB" dirty="0"/>
              <a:t>: </a:t>
            </a:r>
            <a:r>
              <a:rPr lang="en-GB" b="1" dirty="0"/>
              <a:t>1</a:t>
            </a:r>
            <a:r>
              <a:rPr lang="en-GB" dirty="0"/>
              <a:t>. Benza et al. Eur Respir J. 2017;50(Suppl 61). </a:t>
            </a:r>
            <a:r>
              <a:rPr lang="en-GB" b="1" dirty="0"/>
              <a:t>2.</a:t>
            </a:r>
            <a:r>
              <a:rPr lang="en-GB" dirty="0"/>
              <a:t> </a:t>
            </a:r>
            <a:r>
              <a:rPr lang="fr-FR" dirty="0"/>
              <a:t>Badesch et al. Chest. 2010;137(2):376-87. </a:t>
            </a:r>
            <a:r>
              <a:rPr lang="fr-FR" b="1" dirty="0"/>
              <a:t>3. </a:t>
            </a:r>
            <a:r>
              <a:rPr lang="fr-FR" dirty="0"/>
              <a:t>McGoon et al. Eur Respir Rev. 2012;21(123):8-18.</a:t>
            </a:r>
            <a:endParaRPr lang="en-GB" dirty="0"/>
          </a:p>
        </p:txBody>
      </p:sp>
      <p:sp>
        <p:nvSpPr>
          <p:cNvPr id="41" name="TextBox 40"/>
          <p:cNvSpPr txBox="1"/>
          <p:nvPr/>
        </p:nvSpPr>
        <p:spPr>
          <a:xfrm rot="16200000">
            <a:off x="386645" y="3779226"/>
            <a:ext cx="2354547" cy="337025"/>
          </a:xfrm>
          <a:prstGeom prst="rect">
            <a:avLst/>
          </a:prstGeom>
          <a:noFill/>
        </p:spPr>
        <p:txBody>
          <a:bodyPr wrap="square" lIns="0" tIns="0" rIns="0" bIns="0" rtlCol="0">
            <a:noAutofit/>
          </a:bodyPr>
          <a:lstStyle/>
          <a:p>
            <a:pPr algn="ctr"/>
            <a:r>
              <a:rPr lang="en-GB" sz="1600" b="1" dirty="0"/>
              <a:t>Mortality rate %</a:t>
            </a:r>
          </a:p>
        </p:txBody>
      </p:sp>
      <p:sp>
        <p:nvSpPr>
          <p:cNvPr id="60" name="Rectangle 123"/>
          <p:cNvSpPr>
            <a:spLocks noChangeArrowheads="1"/>
          </p:cNvSpPr>
          <p:nvPr/>
        </p:nvSpPr>
        <p:spPr bwMode="auto">
          <a:xfrm>
            <a:off x="2155111" y="5320439"/>
            <a:ext cx="5927075" cy="34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7200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ts val="200"/>
              </a:spcAft>
              <a:buClrTx/>
              <a:buSzTx/>
              <a:buFontTx/>
              <a:buNone/>
              <a:tabLst/>
            </a:pPr>
            <a:r>
              <a:rPr kumimoji="0" lang="en-US" altLang="en-US" sz="1400" b="1" i="0" u="none" strike="noStrike" cap="none" normalizeH="0" baseline="0" dirty="0">
                <a:ln>
                  <a:noFill/>
                </a:ln>
                <a:effectLst/>
                <a:latin typeface="+mn-lt"/>
              </a:rPr>
              <a:t>Time (years)</a:t>
            </a:r>
          </a:p>
        </p:txBody>
      </p:sp>
      <p:sp>
        <p:nvSpPr>
          <p:cNvPr id="20" name="Line 7"/>
          <p:cNvSpPr>
            <a:spLocks noChangeShapeType="1"/>
          </p:cNvSpPr>
          <p:nvPr/>
        </p:nvSpPr>
        <p:spPr bwMode="auto">
          <a:xfrm flipH="1">
            <a:off x="2096383" y="4561944"/>
            <a:ext cx="65632"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Line 10"/>
          <p:cNvSpPr>
            <a:spLocks noChangeShapeType="1"/>
          </p:cNvSpPr>
          <p:nvPr/>
        </p:nvSpPr>
        <p:spPr bwMode="auto">
          <a:xfrm flipH="1">
            <a:off x="2096383" y="3945716"/>
            <a:ext cx="65632"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Line 12"/>
          <p:cNvSpPr>
            <a:spLocks noChangeShapeType="1"/>
          </p:cNvSpPr>
          <p:nvPr/>
        </p:nvSpPr>
        <p:spPr bwMode="auto">
          <a:xfrm>
            <a:off x="2657900"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 name="Line 13"/>
          <p:cNvSpPr>
            <a:spLocks noChangeShapeType="1"/>
          </p:cNvSpPr>
          <p:nvPr/>
        </p:nvSpPr>
        <p:spPr bwMode="auto">
          <a:xfrm>
            <a:off x="3131907"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 name="Line 14"/>
          <p:cNvSpPr>
            <a:spLocks noChangeShapeType="1"/>
          </p:cNvSpPr>
          <p:nvPr/>
        </p:nvSpPr>
        <p:spPr bwMode="auto">
          <a:xfrm>
            <a:off x="4113954"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 name="Line 15"/>
          <p:cNvSpPr>
            <a:spLocks noChangeShapeType="1"/>
          </p:cNvSpPr>
          <p:nvPr/>
        </p:nvSpPr>
        <p:spPr bwMode="auto">
          <a:xfrm>
            <a:off x="5096002"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Line 16"/>
          <p:cNvSpPr>
            <a:spLocks noChangeShapeType="1"/>
          </p:cNvSpPr>
          <p:nvPr/>
        </p:nvSpPr>
        <p:spPr bwMode="auto">
          <a:xfrm>
            <a:off x="5591885"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2" name="Line 17"/>
          <p:cNvSpPr>
            <a:spLocks noChangeShapeType="1"/>
          </p:cNvSpPr>
          <p:nvPr/>
        </p:nvSpPr>
        <p:spPr bwMode="auto">
          <a:xfrm>
            <a:off x="6552054"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3" name="Line 18"/>
          <p:cNvSpPr>
            <a:spLocks noChangeShapeType="1"/>
          </p:cNvSpPr>
          <p:nvPr/>
        </p:nvSpPr>
        <p:spPr bwMode="auto">
          <a:xfrm>
            <a:off x="7069817"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4" name="Line 19"/>
          <p:cNvSpPr>
            <a:spLocks noChangeShapeType="1"/>
          </p:cNvSpPr>
          <p:nvPr/>
        </p:nvSpPr>
        <p:spPr bwMode="auto">
          <a:xfrm flipH="1">
            <a:off x="2086660" y="3370993"/>
            <a:ext cx="75356"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21"/>
          <p:cNvSpPr>
            <a:spLocks/>
          </p:cNvSpPr>
          <p:nvPr/>
        </p:nvSpPr>
        <p:spPr bwMode="auto">
          <a:xfrm>
            <a:off x="2086660" y="2764990"/>
            <a:ext cx="75356" cy="2358118"/>
          </a:xfrm>
          <a:custGeom>
            <a:avLst/>
            <a:gdLst>
              <a:gd name="T0" fmla="*/ 0 w 31"/>
              <a:gd name="T1" fmla="*/ 0 h 1733"/>
              <a:gd name="T2" fmla="*/ 31 w 31"/>
              <a:gd name="T3" fmla="*/ 0 h 1733"/>
              <a:gd name="T4" fmla="*/ 31 w 31"/>
              <a:gd name="T5" fmla="*/ 5 h 1733"/>
              <a:gd name="T6" fmla="*/ 31 w 31"/>
              <a:gd name="T7" fmla="*/ 1733 h 1733"/>
              <a:gd name="T8" fmla="*/ 31 w 31"/>
              <a:gd name="T9" fmla="*/ 1733 h 1733"/>
              <a:gd name="T10" fmla="*/ 0 w 31"/>
              <a:gd name="T11" fmla="*/ 1733 h 1733"/>
            </a:gdLst>
            <a:ahLst/>
            <a:cxnLst>
              <a:cxn ang="0">
                <a:pos x="T0" y="T1"/>
              </a:cxn>
              <a:cxn ang="0">
                <a:pos x="T2" y="T3"/>
              </a:cxn>
              <a:cxn ang="0">
                <a:pos x="T4" y="T5"/>
              </a:cxn>
              <a:cxn ang="0">
                <a:pos x="T6" y="T7"/>
              </a:cxn>
              <a:cxn ang="0">
                <a:pos x="T8" y="T9"/>
              </a:cxn>
              <a:cxn ang="0">
                <a:pos x="T10" y="T11"/>
              </a:cxn>
            </a:cxnLst>
            <a:rect l="0" t="0" r="r" b="b"/>
            <a:pathLst>
              <a:path w="31" h="1733">
                <a:moveTo>
                  <a:pt x="0" y="0"/>
                </a:moveTo>
                <a:lnTo>
                  <a:pt x="31" y="0"/>
                </a:lnTo>
                <a:lnTo>
                  <a:pt x="31" y="5"/>
                </a:lnTo>
                <a:lnTo>
                  <a:pt x="31" y="1733"/>
                </a:lnTo>
                <a:lnTo>
                  <a:pt x="31" y="1733"/>
                </a:lnTo>
                <a:lnTo>
                  <a:pt x="0" y="1733"/>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6" name="Line 22"/>
          <p:cNvSpPr>
            <a:spLocks noChangeShapeType="1"/>
          </p:cNvSpPr>
          <p:nvPr/>
        </p:nvSpPr>
        <p:spPr bwMode="auto">
          <a:xfrm>
            <a:off x="3627792"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 name="Line 23"/>
          <p:cNvSpPr>
            <a:spLocks noChangeShapeType="1"/>
          </p:cNvSpPr>
          <p:nvPr/>
        </p:nvSpPr>
        <p:spPr bwMode="auto">
          <a:xfrm>
            <a:off x="4600116"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8" name="Line 24"/>
          <p:cNvSpPr>
            <a:spLocks noChangeShapeType="1"/>
          </p:cNvSpPr>
          <p:nvPr/>
        </p:nvSpPr>
        <p:spPr bwMode="auto">
          <a:xfrm>
            <a:off x="6068324"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Line 25"/>
          <p:cNvSpPr>
            <a:spLocks noChangeShapeType="1"/>
          </p:cNvSpPr>
          <p:nvPr/>
        </p:nvSpPr>
        <p:spPr bwMode="auto">
          <a:xfrm>
            <a:off x="7555979" y="512310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29"/>
          <p:cNvSpPr>
            <a:spLocks/>
          </p:cNvSpPr>
          <p:nvPr/>
        </p:nvSpPr>
        <p:spPr bwMode="auto">
          <a:xfrm>
            <a:off x="2162018" y="5123108"/>
            <a:ext cx="5926700" cy="45719"/>
          </a:xfrm>
          <a:custGeom>
            <a:avLst/>
            <a:gdLst>
              <a:gd name="T0" fmla="*/ 3014 w 3014"/>
              <a:gd name="T1" fmla="*/ 27 h 27"/>
              <a:gd name="T2" fmla="*/ 3014 w 3014"/>
              <a:gd name="T3" fmla="*/ 0 h 27"/>
              <a:gd name="T4" fmla="*/ 3014 w 3014"/>
              <a:gd name="T5" fmla="*/ 0 h 27"/>
              <a:gd name="T6" fmla="*/ 0 w 3014"/>
              <a:gd name="T7" fmla="*/ 0 h 27"/>
              <a:gd name="T8" fmla="*/ 0 w 3014"/>
              <a:gd name="T9" fmla="*/ 0 h 27"/>
              <a:gd name="T10" fmla="*/ 0 w 3014"/>
              <a:gd name="T11" fmla="*/ 27 h 27"/>
            </a:gdLst>
            <a:ahLst/>
            <a:cxnLst>
              <a:cxn ang="0">
                <a:pos x="T0" y="T1"/>
              </a:cxn>
              <a:cxn ang="0">
                <a:pos x="T2" y="T3"/>
              </a:cxn>
              <a:cxn ang="0">
                <a:pos x="T4" y="T5"/>
              </a:cxn>
              <a:cxn ang="0">
                <a:pos x="T6" y="T7"/>
              </a:cxn>
              <a:cxn ang="0">
                <a:pos x="T8" y="T9"/>
              </a:cxn>
              <a:cxn ang="0">
                <a:pos x="T10" y="T11"/>
              </a:cxn>
            </a:cxnLst>
            <a:rect l="0" t="0" r="r" b="b"/>
            <a:pathLst>
              <a:path w="3014" h="27">
                <a:moveTo>
                  <a:pt x="3014" y="27"/>
                </a:moveTo>
                <a:lnTo>
                  <a:pt x="3014" y="0"/>
                </a:lnTo>
                <a:lnTo>
                  <a:pt x="3014" y="0"/>
                </a:lnTo>
                <a:lnTo>
                  <a:pt x="0" y="0"/>
                </a:lnTo>
                <a:lnTo>
                  <a:pt x="0" y="0"/>
                </a:lnTo>
                <a:lnTo>
                  <a:pt x="0" y="27"/>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42" name="Group 41"/>
          <p:cNvGrpSpPr/>
          <p:nvPr/>
        </p:nvGrpSpPr>
        <p:grpSpPr>
          <a:xfrm>
            <a:off x="1427954" y="2647979"/>
            <a:ext cx="552313" cy="2607865"/>
            <a:chOff x="710238" y="1860933"/>
            <a:chExt cx="270975" cy="2440589"/>
          </a:xfrm>
        </p:grpSpPr>
        <p:sp>
          <p:nvSpPr>
            <p:cNvPr id="43" name="Rectangle 93"/>
            <p:cNvSpPr>
              <a:spLocks noChangeArrowheads="1"/>
            </p:cNvSpPr>
            <p:nvPr/>
          </p:nvSpPr>
          <p:spPr bwMode="auto">
            <a:xfrm>
              <a:off x="710238" y="186093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200" b="1" i="0" u="none" strike="noStrike" cap="none" normalizeH="0" baseline="0" dirty="0">
                  <a:ln>
                    <a:noFill/>
                  </a:ln>
                  <a:effectLst/>
                  <a:latin typeface="+mn-lt"/>
                  <a:cs typeface="Arial" pitchFamily="34" charset="0"/>
                </a:rPr>
                <a:t>40</a:t>
              </a:r>
              <a:endParaRPr kumimoji="0" lang="en-US" altLang="en-US" sz="2800" b="1" i="0" u="none" strike="noStrike" cap="none" normalizeH="0" baseline="0" dirty="0">
                <a:ln>
                  <a:noFill/>
                </a:ln>
                <a:effectLst/>
                <a:latin typeface="+mn-lt"/>
                <a:cs typeface="Arial" pitchFamily="34" charset="0"/>
              </a:endParaRPr>
            </a:p>
          </p:txBody>
        </p:sp>
        <p:sp>
          <p:nvSpPr>
            <p:cNvPr id="44" name="Rectangle 93"/>
            <p:cNvSpPr>
              <a:spLocks noChangeArrowheads="1"/>
            </p:cNvSpPr>
            <p:nvPr/>
          </p:nvSpPr>
          <p:spPr bwMode="auto">
            <a:xfrm>
              <a:off x="710238" y="2427334"/>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200" b="1" i="0" u="none" strike="noStrike" cap="none" normalizeH="0" baseline="0" dirty="0">
                  <a:ln>
                    <a:noFill/>
                  </a:ln>
                  <a:effectLst/>
                  <a:latin typeface="+mn-lt"/>
                  <a:cs typeface="Arial" pitchFamily="34" charset="0"/>
                </a:rPr>
                <a:t>30</a:t>
              </a:r>
              <a:endParaRPr kumimoji="0" lang="en-US" altLang="en-US" sz="2800" b="1" i="0" u="none" strike="noStrike" cap="none" normalizeH="0" baseline="0" dirty="0">
                <a:ln>
                  <a:noFill/>
                </a:ln>
                <a:effectLst/>
                <a:latin typeface="+mn-lt"/>
                <a:cs typeface="Arial" pitchFamily="34" charset="0"/>
              </a:endParaRPr>
            </a:p>
          </p:txBody>
        </p:sp>
        <p:sp>
          <p:nvSpPr>
            <p:cNvPr id="45" name="Rectangle 93"/>
            <p:cNvSpPr>
              <a:spLocks noChangeArrowheads="1"/>
            </p:cNvSpPr>
            <p:nvPr/>
          </p:nvSpPr>
          <p:spPr bwMode="auto">
            <a:xfrm>
              <a:off x="710238" y="296220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200" b="1" i="0" u="none" strike="noStrike" cap="none" normalizeH="0" baseline="0" dirty="0">
                  <a:ln>
                    <a:noFill/>
                  </a:ln>
                  <a:effectLst/>
                  <a:latin typeface="+mn-lt"/>
                  <a:cs typeface="Arial" pitchFamily="34" charset="0"/>
                </a:rPr>
                <a:t>20</a:t>
              </a:r>
              <a:endParaRPr kumimoji="0" lang="en-US" altLang="en-US" sz="2800" b="1" i="0" u="none" strike="noStrike" cap="none" normalizeH="0" baseline="0" dirty="0">
                <a:ln>
                  <a:noFill/>
                </a:ln>
                <a:effectLst/>
                <a:latin typeface="+mn-lt"/>
                <a:cs typeface="Arial" pitchFamily="34" charset="0"/>
              </a:endParaRPr>
            </a:p>
          </p:txBody>
        </p:sp>
        <p:sp>
          <p:nvSpPr>
            <p:cNvPr id="46" name="Rectangle 93"/>
            <p:cNvSpPr>
              <a:spLocks noChangeArrowheads="1"/>
            </p:cNvSpPr>
            <p:nvPr/>
          </p:nvSpPr>
          <p:spPr bwMode="auto">
            <a:xfrm>
              <a:off x="710238" y="3540064"/>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200" b="1" i="0" u="none" strike="noStrike" cap="none" normalizeH="0" baseline="0" dirty="0">
                  <a:ln>
                    <a:noFill/>
                  </a:ln>
                  <a:effectLst/>
                  <a:latin typeface="+mn-lt"/>
                  <a:cs typeface="Arial" pitchFamily="34" charset="0"/>
                </a:rPr>
                <a:t>10</a:t>
              </a:r>
              <a:endParaRPr kumimoji="0" lang="en-US" altLang="en-US" sz="2800" b="1" i="0" u="none" strike="noStrike" cap="none" normalizeH="0" baseline="0" dirty="0">
                <a:ln>
                  <a:noFill/>
                </a:ln>
                <a:effectLst/>
                <a:latin typeface="+mn-lt"/>
                <a:cs typeface="Arial" pitchFamily="34" charset="0"/>
              </a:endParaRPr>
            </a:p>
          </p:txBody>
        </p:sp>
        <p:sp>
          <p:nvSpPr>
            <p:cNvPr id="47" name="Rectangle 93"/>
            <p:cNvSpPr>
              <a:spLocks noChangeArrowheads="1"/>
            </p:cNvSpPr>
            <p:nvPr/>
          </p:nvSpPr>
          <p:spPr bwMode="auto">
            <a:xfrm>
              <a:off x="710238" y="408031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200" b="1" i="0" u="none" strike="noStrike" cap="none" normalizeH="0" baseline="0" dirty="0">
                  <a:ln>
                    <a:noFill/>
                  </a:ln>
                  <a:effectLst/>
                  <a:latin typeface="+mn-lt"/>
                  <a:cs typeface="Arial" pitchFamily="34" charset="0"/>
                </a:rPr>
                <a:t>0</a:t>
              </a:r>
              <a:endParaRPr kumimoji="0" lang="en-US" altLang="en-US" sz="2800" b="1" i="0" u="none" strike="noStrike" cap="none" normalizeH="0" baseline="0" dirty="0">
                <a:ln>
                  <a:noFill/>
                </a:ln>
                <a:effectLst/>
                <a:latin typeface="+mn-lt"/>
                <a:cs typeface="Arial" pitchFamily="34" charset="0"/>
              </a:endParaRPr>
            </a:p>
          </p:txBody>
        </p:sp>
      </p:grpSp>
      <p:grpSp>
        <p:nvGrpSpPr>
          <p:cNvPr id="48" name="Group 47"/>
          <p:cNvGrpSpPr/>
          <p:nvPr/>
        </p:nvGrpSpPr>
        <p:grpSpPr>
          <a:xfrm>
            <a:off x="1948940" y="5236834"/>
            <a:ext cx="6348927" cy="221205"/>
            <a:chOff x="978123" y="4848953"/>
            <a:chExt cx="4112162" cy="221205"/>
          </a:xfrm>
        </p:grpSpPr>
        <p:sp>
          <p:nvSpPr>
            <p:cNvPr id="49" name="Rectangle 48"/>
            <p:cNvSpPr>
              <a:spLocks noChangeArrowheads="1"/>
            </p:cNvSpPr>
            <p:nvPr/>
          </p:nvSpPr>
          <p:spPr bwMode="auto">
            <a:xfrm>
              <a:off x="978123"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400" b="1" i="0" u="none" strike="noStrike" cap="none" normalizeH="0" baseline="0" dirty="0">
                  <a:ln>
                    <a:noFill/>
                  </a:ln>
                  <a:effectLst/>
                  <a:latin typeface="+mj-lt"/>
                  <a:cs typeface="Arial" pitchFamily="34" charset="0"/>
                </a:rPr>
                <a:t>0</a:t>
              </a:r>
              <a:endParaRPr kumimoji="0" lang="en-US" altLang="en-US" sz="3200" b="1" i="0" u="none" strike="noStrike" cap="none" normalizeH="0" baseline="0" dirty="0">
                <a:ln>
                  <a:noFill/>
                </a:ln>
                <a:effectLst/>
                <a:latin typeface="+mj-lt"/>
                <a:cs typeface="Arial" pitchFamily="34" charset="0"/>
              </a:endParaRPr>
            </a:p>
          </p:txBody>
        </p:sp>
        <p:sp>
          <p:nvSpPr>
            <p:cNvPr id="50" name="Rectangle 93"/>
            <p:cNvSpPr>
              <a:spLocks noChangeArrowheads="1"/>
            </p:cNvSpPr>
            <p:nvPr/>
          </p:nvSpPr>
          <p:spPr bwMode="auto">
            <a:xfrm>
              <a:off x="350972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400" b="1" i="0" u="none" strike="noStrike" cap="none" normalizeH="0" baseline="0" dirty="0">
                  <a:ln>
                    <a:noFill/>
                  </a:ln>
                  <a:effectLst/>
                  <a:latin typeface="+mj-lt"/>
                  <a:cs typeface="Arial" pitchFamily="34" charset="0"/>
                </a:rPr>
                <a:t>2</a:t>
              </a:r>
            </a:p>
            <a:p>
              <a:pPr marL="0" marR="0" lvl="0" indent="0" algn="ctr" defTabSz="914400" rtl="0" eaLnBrk="1" fontAlgn="base" latinLnBrk="0" hangingPunct="1">
                <a:spcBef>
                  <a:spcPts val="0"/>
                </a:spcBef>
                <a:spcAft>
                  <a:spcPct val="0"/>
                </a:spcAft>
                <a:buClrTx/>
                <a:buSzTx/>
                <a:buFontTx/>
                <a:buNone/>
                <a:tabLst/>
              </a:pPr>
              <a:endParaRPr kumimoji="0" lang="en-US" altLang="en-US" sz="3200" b="1" i="0" u="none" strike="noStrike" cap="none" normalizeH="0" baseline="0" dirty="0">
                <a:ln>
                  <a:noFill/>
                </a:ln>
                <a:effectLst/>
                <a:latin typeface="+mj-lt"/>
                <a:cs typeface="Arial" pitchFamily="34" charset="0"/>
              </a:endParaRPr>
            </a:p>
          </p:txBody>
        </p:sp>
        <p:sp>
          <p:nvSpPr>
            <p:cNvPr id="51" name="Rectangle 93"/>
            <p:cNvSpPr>
              <a:spLocks noChangeArrowheads="1"/>
            </p:cNvSpPr>
            <p:nvPr/>
          </p:nvSpPr>
          <p:spPr bwMode="auto">
            <a:xfrm>
              <a:off x="481931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400" b="1" i="0" u="none" strike="noStrike" cap="none" normalizeH="0" baseline="0" dirty="0">
                  <a:ln>
                    <a:noFill/>
                  </a:ln>
                  <a:effectLst/>
                  <a:latin typeface="+mj-lt"/>
                  <a:cs typeface="Arial" pitchFamily="34" charset="0"/>
                </a:rPr>
                <a:t>3</a:t>
              </a:r>
            </a:p>
            <a:p>
              <a:pPr marL="0" marR="0" lvl="0" indent="0" algn="ctr" defTabSz="914400" rtl="0" eaLnBrk="1" fontAlgn="base" latinLnBrk="0" hangingPunct="1">
                <a:spcBef>
                  <a:spcPts val="0"/>
                </a:spcBef>
                <a:spcAft>
                  <a:spcPct val="0"/>
                </a:spcAft>
                <a:buClrTx/>
                <a:buSzTx/>
                <a:buFontTx/>
                <a:buNone/>
                <a:tabLst/>
              </a:pPr>
              <a:endParaRPr kumimoji="0" lang="en-US" altLang="en-US" sz="3200" b="1" i="0" u="none" strike="noStrike" cap="none" normalizeH="0" baseline="0" dirty="0">
                <a:ln>
                  <a:noFill/>
                </a:ln>
                <a:effectLst/>
                <a:latin typeface="+mj-lt"/>
                <a:cs typeface="Arial" pitchFamily="34" charset="0"/>
              </a:endParaRPr>
            </a:p>
          </p:txBody>
        </p:sp>
        <p:sp>
          <p:nvSpPr>
            <p:cNvPr id="52" name="Rectangle 93"/>
            <p:cNvSpPr>
              <a:spLocks noChangeArrowheads="1"/>
            </p:cNvSpPr>
            <p:nvPr/>
          </p:nvSpPr>
          <p:spPr bwMode="auto">
            <a:xfrm>
              <a:off x="225903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400" b="1" i="0" u="none" strike="noStrike" cap="none" normalizeH="0" baseline="0" dirty="0">
                  <a:ln>
                    <a:noFill/>
                  </a:ln>
                  <a:effectLst/>
                  <a:latin typeface="+mj-lt"/>
                  <a:cs typeface="Arial" pitchFamily="34" charset="0"/>
                </a:rPr>
                <a:t>1</a:t>
              </a:r>
            </a:p>
            <a:p>
              <a:pPr marL="0" marR="0" lvl="0" indent="0" algn="ctr" defTabSz="914400" rtl="0" eaLnBrk="1" fontAlgn="base" latinLnBrk="0" hangingPunct="1">
                <a:spcBef>
                  <a:spcPts val="0"/>
                </a:spcBef>
                <a:spcAft>
                  <a:spcPct val="0"/>
                </a:spcAft>
                <a:buClrTx/>
                <a:buSzTx/>
                <a:buFontTx/>
                <a:buNone/>
                <a:tabLst/>
              </a:pPr>
              <a:endParaRPr kumimoji="0" lang="en-US" altLang="en-US" sz="3200" b="1" i="0" u="none" strike="noStrike" cap="none" normalizeH="0" baseline="0" dirty="0">
                <a:ln>
                  <a:noFill/>
                </a:ln>
                <a:effectLst/>
                <a:latin typeface="+mj-lt"/>
                <a:cs typeface="Arial" pitchFamily="34" charset="0"/>
              </a:endParaRPr>
            </a:p>
          </p:txBody>
        </p:sp>
      </p:grpSp>
      <p:sp>
        <p:nvSpPr>
          <p:cNvPr id="57" name="TextBox 56"/>
          <p:cNvSpPr txBox="1"/>
          <p:nvPr/>
        </p:nvSpPr>
        <p:spPr>
          <a:xfrm>
            <a:off x="2460430" y="2759785"/>
            <a:ext cx="5282188" cy="933936"/>
          </a:xfrm>
          <a:prstGeom prst="rect">
            <a:avLst/>
          </a:prstGeom>
          <a:noFill/>
        </p:spPr>
        <p:txBody>
          <a:bodyPr wrap="square" lIns="0" tIns="0" rIns="0" bIns="0" rtlCol="0">
            <a:noAutofit/>
          </a:bodyPr>
          <a:lstStyle/>
          <a:p>
            <a:r>
              <a:rPr lang="en-GB" sz="1200" b="1" dirty="0"/>
              <a:t>MACITENTAN vs predicted real-world treatment:</a:t>
            </a:r>
          </a:p>
          <a:p>
            <a:r>
              <a:rPr lang="en-GB" sz="1200" dirty="0"/>
              <a:t>Hazard ratio = 0.69 (95% Cl; 0.50 to 0.97)</a:t>
            </a:r>
          </a:p>
          <a:p>
            <a:r>
              <a:rPr lang="en-GB" sz="1200" dirty="0"/>
              <a:t>Log-rank p-value = 0.033</a:t>
            </a:r>
          </a:p>
        </p:txBody>
      </p:sp>
      <p:sp>
        <p:nvSpPr>
          <p:cNvPr id="58" name="TextBox 57"/>
          <p:cNvSpPr txBox="1"/>
          <p:nvPr/>
        </p:nvSpPr>
        <p:spPr>
          <a:xfrm>
            <a:off x="8222368" y="4031281"/>
            <a:ext cx="2425280" cy="155435"/>
          </a:xfrm>
          <a:prstGeom prst="rect">
            <a:avLst/>
          </a:prstGeom>
          <a:noFill/>
        </p:spPr>
        <p:txBody>
          <a:bodyPr wrap="square" lIns="0" tIns="0" rIns="0" bIns="0" rtlCol="0">
            <a:noAutofit/>
          </a:bodyPr>
          <a:lstStyle/>
          <a:p>
            <a:r>
              <a:rPr lang="en-GB" sz="1200" b="1" dirty="0">
                <a:solidFill>
                  <a:schemeClr val="bg2"/>
                </a:solidFill>
              </a:rPr>
              <a:t>MACITENTAN  (n=242)</a:t>
            </a:r>
          </a:p>
        </p:txBody>
      </p:sp>
      <p:sp>
        <p:nvSpPr>
          <p:cNvPr id="71" name="TextBox 70"/>
          <p:cNvSpPr txBox="1"/>
          <p:nvPr/>
        </p:nvSpPr>
        <p:spPr>
          <a:xfrm>
            <a:off x="8222368" y="3712845"/>
            <a:ext cx="3823330" cy="169969"/>
          </a:xfrm>
          <a:prstGeom prst="rect">
            <a:avLst/>
          </a:prstGeom>
          <a:noFill/>
        </p:spPr>
        <p:txBody>
          <a:bodyPr wrap="square" lIns="0" tIns="0" rIns="0" bIns="0" rtlCol="0">
            <a:noAutofit/>
          </a:bodyPr>
          <a:lstStyle/>
          <a:p>
            <a:r>
              <a:rPr lang="en-GB" sz="1200" b="1" dirty="0">
                <a:solidFill>
                  <a:srgbClr val="006600"/>
                </a:solidFill>
              </a:rPr>
              <a:t>Predicted real-world treatment (n=742)</a:t>
            </a:r>
          </a:p>
        </p:txBody>
      </p:sp>
      <p:sp>
        <p:nvSpPr>
          <p:cNvPr id="9" name="Freeform 5"/>
          <p:cNvSpPr>
            <a:spLocks/>
          </p:cNvSpPr>
          <p:nvPr/>
        </p:nvSpPr>
        <p:spPr bwMode="auto">
          <a:xfrm>
            <a:off x="2143291" y="4111157"/>
            <a:ext cx="5978525" cy="1006475"/>
          </a:xfrm>
          <a:custGeom>
            <a:avLst/>
            <a:gdLst>
              <a:gd name="T0" fmla="*/ 3695 w 3766"/>
              <a:gd name="T1" fmla="*/ 0 h 634"/>
              <a:gd name="T2" fmla="*/ 3583 w 3766"/>
              <a:gd name="T3" fmla="*/ 50 h 634"/>
              <a:gd name="T4" fmla="*/ 3375 w 3766"/>
              <a:gd name="T5" fmla="*/ 97 h 634"/>
              <a:gd name="T6" fmla="*/ 3312 w 3766"/>
              <a:gd name="T7" fmla="*/ 123 h 634"/>
              <a:gd name="T8" fmla="*/ 3085 w 3766"/>
              <a:gd name="T9" fmla="*/ 155 h 634"/>
              <a:gd name="T10" fmla="*/ 2961 w 3766"/>
              <a:gd name="T11" fmla="*/ 174 h 634"/>
              <a:gd name="T12" fmla="*/ 2814 w 3766"/>
              <a:gd name="T13" fmla="*/ 196 h 634"/>
              <a:gd name="T14" fmla="*/ 2747 w 3766"/>
              <a:gd name="T15" fmla="*/ 218 h 634"/>
              <a:gd name="T16" fmla="*/ 2465 w 3766"/>
              <a:gd name="T17" fmla="*/ 237 h 634"/>
              <a:gd name="T18" fmla="*/ 2383 w 3766"/>
              <a:gd name="T19" fmla="*/ 257 h 634"/>
              <a:gd name="T20" fmla="*/ 2340 w 3766"/>
              <a:gd name="T21" fmla="*/ 282 h 634"/>
              <a:gd name="T22" fmla="*/ 2184 w 3766"/>
              <a:gd name="T23" fmla="*/ 295 h 634"/>
              <a:gd name="T24" fmla="*/ 2075 w 3766"/>
              <a:gd name="T25" fmla="*/ 311 h 634"/>
              <a:gd name="T26" fmla="*/ 2055 w 3766"/>
              <a:gd name="T27" fmla="*/ 324 h 634"/>
              <a:gd name="T28" fmla="*/ 2031 w 3766"/>
              <a:gd name="T29" fmla="*/ 343 h 634"/>
              <a:gd name="T30" fmla="*/ 2000 w 3766"/>
              <a:gd name="T31" fmla="*/ 355 h 634"/>
              <a:gd name="T32" fmla="*/ 1947 w 3766"/>
              <a:gd name="T33" fmla="*/ 377 h 634"/>
              <a:gd name="T34" fmla="*/ 1888 w 3766"/>
              <a:gd name="T35" fmla="*/ 388 h 634"/>
              <a:gd name="T36" fmla="*/ 1802 w 3766"/>
              <a:gd name="T37" fmla="*/ 404 h 634"/>
              <a:gd name="T38" fmla="*/ 1635 w 3766"/>
              <a:gd name="T39" fmla="*/ 413 h 634"/>
              <a:gd name="T40" fmla="*/ 1466 w 3766"/>
              <a:gd name="T41" fmla="*/ 430 h 634"/>
              <a:gd name="T42" fmla="*/ 1402 w 3766"/>
              <a:gd name="T43" fmla="*/ 452 h 634"/>
              <a:gd name="T44" fmla="*/ 1208 w 3766"/>
              <a:gd name="T45" fmla="*/ 464 h 634"/>
              <a:gd name="T46" fmla="*/ 872 w 3766"/>
              <a:gd name="T47" fmla="*/ 481 h 634"/>
              <a:gd name="T48" fmla="*/ 705 w 3766"/>
              <a:gd name="T49" fmla="*/ 496 h 634"/>
              <a:gd name="T50" fmla="*/ 510 w 3766"/>
              <a:gd name="T51" fmla="*/ 515 h 634"/>
              <a:gd name="T52" fmla="*/ 416 w 3766"/>
              <a:gd name="T53" fmla="*/ 547 h 634"/>
              <a:gd name="T54" fmla="*/ 385 w 3766"/>
              <a:gd name="T55" fmla="*/ 554 h 634"/>
              <a:gd name="T56" fmla="*/ 331 w 3766"/>
              <a:gd name="T57" fmla="*/ 569 h 634"/>
              <a:gd name="T58" fmla="*/ 318 w 3766"/>
              <a:gd name="T59" fmla="*/ 595 h 634"/>
              <a:gd name="T60" fmla="*/ 173 w 3766"/>
              <a:gd name="T61" fmla="*/ 614 h 634"/>
              <a:gd name="T62" fmla="*/ 102 w 3766"/>
              <a:gd name="T63"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6" h="634">
                <a:moveTo>
                  <a:pt x="3766" y="0"/>
                </a:moveTo>
                <a:lnTo>
                  <a:pt x="3695" y="0"/>
                </a:lnTo>
                <a:lnTo>
                  <a:pt x="3695" y="50"/>
                </a:lnTo>
                <a:lnTo>
                  <a:pt x="3583" y="50"/>
                </a:lnTo>
                <a:lnTo>
                  <a:pt x="3583" y="97"/>
                </a:lnTo>
                <a:lnTo>
                  <a:pt x="3375" y="97"/>
                </a:lnTo>
                <a:lnTo>
                  <a:pt x="3375" y="123"/>
                </a:lnTo>
                <a:lnTo>
                  <a:pt x="3312" y="123"/>
                </a:lnTo>
                <a:lnTo>
                  <a:pt x="3312" y="155"/>
                </a:lnTo>
                <a:lnTo>
                  <a:pt x="3085" y="155"/>
                </a:lnTo>
                <a:lnTo>
                  <a:pt x="3085" y="174"/>
                </a:lnTo>
                <a:lnTo>
                  <a:pt x="2961" y="174"/>
                </a:lnTo>
                <a:lnTo>
                  <a:pt x="2961" y="196"/>
                </a:lnTo>
                <a:lnTo>
                  <a:pt x="2814" y="196"/>
                </a:lnTo>
                <a:lnTo>
                  <a:pt x="2814" y="218"/>
                </a:lnTo>
                <a:lnTo>
                  <a:pt x="2747" y="218"/>
                </a:lnTo>
                <a:lnTo>
                  <a:pt x="2747" y="237"/>
                </a:lnTo>
                <a:lnTo>
                  <a:pt x="2465" y="237"/>
                </a:lnTo>
                <a:lnTo>
                  <a:pt x="2465" y="257"/>
                </a:lnTo>
                <a:lnTo>
                  <a:pt x="2383" y="257"/>
                </a:lnTo>
                <a:lnTo>
                  <a:pt x="2340" y="257"/>
                </a:lnTo>
                <a:lnTo>
                  <a:pt x="2340" y="282"/>
                </a:lnTo>
                <a:lnTo>
                  <a:pt x="2184" y="282"/>
                </a:lnTo>
                <a:lnTo>
                  <a:pt x="2184" y="295"/>
                </a:lnTo>
                <a:lnTo>
                  <a:pt x="2075" y="295"/>
                </a:lnTo>
                <a:lnTo>
                  <a:pt x="2075" y="311"/>
                </a:lnTo>
                <a:lnTo>
                  <a:pt x="2055" y="311"/>
                </a:lnTo>
                <a:lnTo>
                  <a:pt x="2055" y="324"/>
                </a:lnTo>
                <a:lnTo>
                  <a:pt x="2031" y="324"/>
                </a:lnTo>
                <a:lnTo>
                  <a:pt x="2031" y="343"/>
                </a:lnTo>
                <a:lnTo>
                  <a:pt x="2000" y="343"/>
                </a:lnTo>
                <a:lnTo>
                  <a:pt x="2000" y="355"/>
                </a:lnTo>
                <a:lnTo>
                  <a:pt x="1947" y="355"/>
                </a:lnTo>
                <a:lnTo>
                  <a:pt x="1947" y="377"/>
                </a:lnTo>
                <a:lnTo>
                  <a:pt x="1888" y="377"/>
                </a:lnTo>
                <a:lnTo>
                  <a:pt x="1888" y="388"/>
                </a:lnTo>
                <a:lnTo>
                  <a:pt x="1802" y="388"/>
                </a:lnTo>
                <a:lnTo>
                  <a:pt x="1802" y="404"/>
                </a:lnTo>
                <a:lnTo>
                  <a:pt x="1635" y="404"/>
                </a:lnTo>
                <a:lnTo>
                  <a:pt x="1635" y="413"/>
                </a:lnTo>
                <a:lnTo>
                  <a:pt x="1466" y="413"/>
                </a:lnTo>
                <a:lnTo>
                  <a:pt x="1466" y="430"/>
                </a:lnTo>
                <a:lnTo>
                  <a:pt x="1402" y="430"/>
                </a:lnTo>
                <a:lnTo>
                  <a:pt x="1402" y="452"/>
                </a:lnTo>
                <a:lnTo>
                  <a:pt x="1208" y="452"/>
                </a:lnTo>
                <a:lnTo>
                  <a:pt x="1208" y="464"/>
                </a:lnTo>
                <a:lnTo>
                  <a:pt x="872" y="464"/>
                </a:lnTo>
                <a:lnTo>
                  <a:pt x="872" y="481"/>
                </a:lnTo>
                <a:lnTo>
                  <a:pt x="705" y="481"/>
                </a:lnTo>
                <a:lnTo>
                  <a:pt x="705" y="496"/>
                </a:lnTo>
                <a:lnTo>
                  <a:pt x="510" y="496"/>
                </a:lnTo>
                <a:lnTo>
                  <a:pt x="510" y="515"/>
                </a:lnTo>
                <a:lnTo>
                  <a:pt x="416" y="515"/>
                </a:lnTo>
                <a:lnTo>
                  <a:pt x="416" y="547"/>
                </a:lnTo>
                <a:lnTo>
                  <a:pt x="385" y="547"/>
                </a:lnTo>
                <a:lnTo>
                  <a:pt x="385" y="554"/>
                </a:lnTo>
                <a:lnTo>
                  <a:pt x="331" y="554"/>
                </a:lnTo>
                <a:lnTo>
                  <a:pt x="331" y="569"/>
                </a:lnTo>
                <a:lnTo>
                  <a:pt x="318" y="569"/>
                </a:lnTo>
                <a:lnTo>
                  <a:pt x="318" y="595"/>
                </a:lnTo>
                <a:lnTo>
                  <a:pt x="173" y="595"/>
                </a:lnTo>
                <a:lnTo>
                  <a:pt x="173" y="614"/>
                </a:lnTo>
                <a:lnTo>
                  <a:pt x="102" y="614"/>
                </a:lnTo>
                <a:lnTo>
                  <a:pt x="102" y="634"/>
                </a:lnTo>
                <a:lnTo>
                  <a:pt x="0" y="634"/>
                </a:lnTo>
              </a:path>
            </a:pathLst>
          </a:custGeom>
          <a:noFill/>
          <a:ln w="38100" cap="flat">
            <a:solidFill>
              <a:srgbClr val="7B85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p:cNvSpPr>
          <p:nvPr/>
        </p:nvSpPr>
        <p:spPr bwMode="auto">
          <a:xfrm>
            <a:off x="2163929" y="3838107"/>
            <a:ext cx="5929313" cy="1279525"/>
          </a:xfrm>
          <a:custGeom>
            <a:avLst/>
            <a:gdLst>
              <a:gd name="T0" fmla="*/ 3680 w 3735"/>
              <a:gd name="T1" fmla="*/ 28 h 806"/>
              <a:gd name="T2" fmla="*/ 3557 w 3735"/>
              <a:gd name="T3" fmla="*/ 36 h 806"/>
              <a:gd name="T4" fmla="*/ 3504 w 3735"/>
              <a:gd name="T5" fmla="*/ 53 h 806"/>
              <a:gd name="T6" fmla="*/ 3408 w 3735"/>
              <a:gd name="T7" fmla="*/ 65 h 806"/>
              <a:gd name="T8" fmla="*/ 3326 w 3735"/>
              <a:gd name="T9" fmla="*/ 76 h 806"/>
              <a:gd name="T10" fmla="*/ 3148 w 3735"/>
              <a:gd name="T11" fmla="*/ 87 h 806"/>
              <a:gd name="T12" fmla="*/ 3123 w 3735"/>
              <a:gd name="T13" fmla="*/ 117 h 806"/>
              <a:gd name="T14" fmla="*/ 2974 w 3735"/>
              <a:gd name="T15" fmla="*/ 128 h 806"/>
              <a:gd name="T16" fmla="*/ 2950 w 3735"/>
              <a:gd name="T17" fmla="*/ 145 h 806"/>
              <a:gd name="T18" fmla="*/ 2901 w 3735"/>
              <a:gd name="T19" fmla="*/ 159 h 806"/>
              <a:gd name="T20" fmla="*/ 2810 w 3735"/>
              <a:gd name="T21" fmla="*/ 183 h 806"/>
              <a:gd name="T22" fmla="*/ 2665 w 3735"/>
              <a:gd name="T23" fmla="*/ 192 h 806"/>
              <a:gd name="T24" fmla="*/ 2630 w 3735"/>
              <a:gd name="T25" fmla="*/ 206 h 806"/>
              <a:gd name="T26" fmla="*/ 2510 w 3735"/>
              <a:gd name="T27" fmla="*/ 213 h 806"/>
              <a:gd name="T28" fmla="*/ 2458 w 3735"/>
              <a:gd name="T29" fmla="*/ 236 h 806"/>
              <a:gd name="T30" fmla="*/ 2222 w 3735"/>
              <a:gd name="T31" fmla="*/ 244 h 806"/>
              <a:gd name="T32" fmla="*/ 2189 w 3735"/>
              <a:gd name="T33" fmla="*/ 264 h 806"/>
              <a:gd name="T34" fmla="*/ 2083 w 3735"/>
              <a:gd name="T35" fmla="*/ 274 h 806"/>
              <a:gd name="T36" fmla="*/ 2027 w 3735"/>
              <a:gd name="T37" fmla="*/ 300 h 806"/>
              <a:gd name="T38" fmla="*/ 1980 w 3735"/>
              <a:gd name="T39" fmla="*/ 315 h 806"/>
              <a:gd name="T40" fmla="*/ 1916 w 3735"/>
              <a:gd name="T41" fmla="*/ 346 h 806"/>
              <a:gd name="T42" fmla="*/ 1867 w 3735"/>
              <a:gd name="T43" fmla="*/ 352 h 806"/>
              <a:gd name="T44" fmla="*/ 1849 w 3735"/>
              <a:gd name="T45" fmla="*/ 376 h 806"/>
              <a:gd name="T46" fmla="*/ 1684 w 3735"/>
              <a:gd name="T47" fmla="*/ 392 h 806"/>
              <a:gd name="T48" fmla="*/ 1631 w 3735"/>
              <a:gd name="T49" fmla="*/ 412 h 806"/>
              <a:gd name="T50" fmla="*/ 1573 w 3735"/>
              <a:gd name="T51" fmla="*/ 421 h 806"/>
              <a:gd name="T52" fmla="*/ 1548 w 3735"/>
              <a:gd name="T53" fmla="*/ 436 h 806"/>
              <a:gd name="T54" fmla="*/ 1480 w 3735"/>
              <a:gd name="T55" fmla="*/ 444 h 806"/>
              <a:gd name="T56" fmla="*/ 1448 w 3735"/>
              <a:gd name="T57" fmla="*/ 460 h 806"/>
              <a:gd name="T58" fmla="*/ 1382 w 3735"/>
              <a:gd name="T59" fmla="*/ 470 h 806"/>
              <a:gd name="T60" fmla="*/ 1328 w 3735"/>
              <a:gd name="T61" fmla="*/ 492 h 806"/>
              <a:gd name="T62" fmla="*/ 1260 w 3735"/>
              <a:gd name="T63" fmla="*/ 502 h 806"/>
              <a:gd name="T64" fmla="*/ 1244 w 3735"/>
              <a:gd name="T65" fmla="*/ 536 h 806"/>
              <a:gd name="T66" fmla="*/ 1135 w 3735"/>
              <a:gd name="T67" fmla="*/ 542 h 806"/>
              <a:gd name="T68" fmla="*/ 1097 w 3735"/>
              <a:gd name="T69" fmla="*/ 567 h 806"/>
              <a:gd name="T70" fmla="*/ 986 w 3735"/>
              <a:gd name="T71" fmla="*/ 579 h 806"/>
              <a:gd name="T72" fmla="*/ 826 w 3735"/>
              <a:gd name="T73" fmla="*/ 599 h 806"/>
              <a:gd name="T74" fmla="*/ 783 w 3735"/>
              <a:gd name="T75" fmla="*/ 610 h 806"/>
              <a:gd name="T76" fmla="*/ 768 w 3735"/>
              <a:gd name="T77" fmla="*/ 632 h 806"/>
              <a:gd name="T78" fmla="*/ 692 w 3735"/>
              <a:gd name="T79" fmla="*/ 647 h 806"/>
              <a:gd name="T80" fmla="*/ 656 w 3735"/>
              <a:gd name="T81" fmla="*/ 687 h 806"/>
              <a:gd name="T82" fmla="*/ 467 w 3735"/>
              <a:gd name="T83" fmla="*/ 700 h 806"/>
              <a:gd name="T84" fmla="*/ 438 w 3735"/>
              <a:gd name="T85" fmla="*/ 717 h 806"/>
              <a:gd name="T86" fmla="*/ 358 w 3735"/>
              <a:gd name="T87" fmla="*/ 729 h 806"/>
              <a:gd name="T88" fmla="*/ 336 w 3735"/>
              <a:gd name="T89" fmla="*/ 760 h 806"/>
              <a:gd name="T90" fmla="*/ 200 w 3735"/>
              <a:gd name="T91" fmla="*/ 774 h 806"/>
              <a:gd name="T92" fmla="*/ 114 w 3735"/>
              <a:gd name="T93" fmla="*/ 801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35" h="806">
                <a:moveTo>
                  <a:pt x="3735" y="0"/>
                </a:moveTo>
                <a:lnTo>
                  <a:pt x="3680" y="0"/>
                </a:lnTo>
                <a:lnTo>
                  <a:pt x="3680" y="28"/>
                </a:lnTo>
                <a:lnTo>
                  <a:pt x="3640" y="28"/>
                </a:lnTo>
                <a:lnTo>
                  <a:pt x="3640" y="36"/>
                </a:lnTo>
                <a:lnTo>
                  <a:pt x="3557" y="36"/>
                </a:lnTo>
                <a:lnTo>
                  <a:pt x="3557" y="46"/>
                </a:lnTo>
                <a:lnTo>
                  <a:pt x="3504" y="46"/>
                </a:lnTo>
                <a:lnTo>
                  <a:pt x="3504" y="53"/>
                </a:lnTo>
                <a:lnTo>
                  <a:pt x="3461" y="53"/>
                </a:lnTo>
                <a:lnTo>
                  <a:pt x="3461" y="65"/>
                </a:lnTo>
                <a:lnTo>
                  <a:pt x="3408" y="65"/>
                </a:lnTo>
                <a:lnTo>
                  <a:pt x="3408" y="71"/>
                </a:lnTo>
                <a:lnTo>
                  <a:pt x="3326" y="71"/>
                </a:lnTo>
                <a:lnTo>
                  <a:pt x="3326" y="76"/>
                </a:lnTo>
                <a:lnTo>
                  <a:pt x="3206" y="76"/>
                </a:lnTo>
                <a:lnTo>
                  <a:pt x="3206" y="87"/>
                </a:lnTo>
                <a:lnTo>
                  <a:pt x="3148" y="87"/>
                </a:lnTo>
                <a:lnTo>
                  <a:pt x="3148" y="104"/>
                </a:lnTo>
                <a:lnTo>
                  <a:pt x="3123" y="104"/>
                </a:lnTo>
                <a:lnTo>
                  <a:pt x="3123" y="117"/>
                </a:lnTo>
                <a:lnTo>
                  <a:pt x="3041" y="117"/>
                </a:lnTo>
                <a:lnTo>
                  <a:pt x="3041" y="128"/>
                </a:lnTo>
                <a:lnTo>
                  <a:pt x="2974" y="128"/>
                </a:lnTo>
                <a:lnTo>
                  <a:pt x="2974" y="135"/>
                </a:lnTo>
                <a:lnTo>
                  <a:pt x="2950" y="135"/>
                </a:lnTo>
                <a:lnTo>
                  <a:pt x="2950" y="145"/>
                </a:lnTo>
                <a:lnTo>
                  <a:pt x="2928" y="145"/>
                </a:lnTo>
                <a:lnTo>
                  <a:pt x="2928" y="159"/>
                </a:lnTo>
                <a:lnTo>
                  <a:pt x="2901" y="159"/>
                </a:lnTo>
                <a:lnTo>
                  <a:pt x="2901" y="167"/>
                </a:lnTo>
                <a:lnTo>
                  <a:pt x="2810" y="167"/>
                </a:lnTo>
                <a:lnTo>
                  <a:pt x="2810" y="183"/>
                </a:lnTo>
                <a:lnTo>
                  <a:pt x="2748" y="183"/>
                </a:lnTo>
                <a:lnTo>
                  <a:pt x="2748" y="192"/>
                </a:lnTo>
                <a:lnTo>
                  <a:pt x="2665" y="192"/>
                </a:lnTo>
                <a:lnTo>
                  <a:pt x="2665" y="199"/>
                </a:lnTo>
                <a:lnTo>
                  <a:pt x="2630" y="199"/>
                </a:lnTo>
                <a:lnTo>
                  <a:pt x="2630" y="206"/>
                </a:lnTo>
                <a:lnTo>
                  <a:pt x="2552" y="206"/>
                </a:lnTo>
                <a:lnTo>
                  <a:pt x="2552" y="213"/>
                </a:lnTo>
                <a:lnTo>
                  <a:pt x="2510" y="213"/>
                </a:lnTo>
                <a:lnTo>
                  <a:pt x="2510" y="221"/>
                </a:lnTo>
                <a:lnTo>
                  <a:pt x="2458" y="221"/>
                </a:lnTo>
                <a:lnTo>
                  <a:pt x="2458" y="236"/>
                </a:lnTo>
                <a:lnTo>
                  <a:pt x="2410" y="236"/>
                </a:lnTo>
                <a:lnTo>
                  <a:pt x="2410" y="244"/>
                </a:lnTo>
                <a:lnTo>
                  <a:pt x="2222" y="244"/>
                </a:lnTo>
                <a:lnTo>
                  <a:pt x="2222" y="252"/>
                </a:lnTo>
                <a:lnTo>
                  <a:pt x="2189" y="252"/>
                </a:lnTo>
                <a:lnTo>
                  <a:pt x="2189" y="264"/>
                </a:lnTo>
                <a:lnTo>
                  <a:pt x="2131" y="264"/>
                </a:lnTo>
                <a:lnTo>
                  <a:pt x="2131" y="274"/>
                </a:lnTo>
                <a:lnTo>
                  <a:pt x="2083" y="274"/>
                </a:lnTo>
                <a:lnTo>
                  <a:pt x="2083" y="286"/>
                </a:lnTo>
                <a:lnTo>
                  <a:pt x="2027" y="286"/>
                </a:lnTo>
                <a:lnTo>
                  <a:pt x="2027" y="300"/>
                </a:lnTo>
                <a:lnTo>
                  <a:pt x="2000" y="300"/>
                </a:lnTo>
                <a:lnTo>
                  <a:pt x="2000" y="315"/>
                </a:lnTo>
                <a:lnTo>
                  <a:pt x="1980" y="315"/>
                </a:lnTo>
                <a:lnTo>
                  <a:pt x="1980" y="324"/>
                </a:lnTo>
                <a:lnTo>
                  <a:pt x="1916" y="324"/>
                </a:lnTo>
                <a:lnTo>
                  <a:pt x="1916" y="346"/>
                </a:lnTo>
                <a:lnTo>
                  <a:pt x="1889" y="346"/>
                </a:lnTo>
                <a:lnTo>
                  <a:pt x="1889" y="352"/>
                </a:lnTo>
                <a:lnTo>
                  <a:pt x="1867" y="352"/>
                </a:lnTo>
                <a:lnTo>
                  <a:pt x="1867" y="366"/>
                </a:lnTo>
                <a:lnTo>
                  <a:pt x="1849" y="366"/>
                </a:lnTo>
                <a:lnTo>
                  <a:pt x="1849" y="376"/>
                </a:lnTo>
                <a:lnTo>
                  <a:pt x="1718" y="376"/>
                </a:lnTo>
                <a:lnTo>
                  <a:pt x="1718" y="392"/>
                </a:lnTo>
                <a:lnTo>
                  <a:pt x="1684" y="392"/>
                </a:lnTo>
                <a:lnTo>
                  <a:pt x="1684" y="402"/>
                </a:lnTo>
                <a:lnTo>
                  <a:pt x="1631" y="402"/>
                </a:lnTo>
                <a:lnTo>
                  <a:pt x="1631" y="412"/>
                </a:lnTo>
                <a:lnTo>
                  <a:pt x="1606" y="412"/>
                </a:lnTo>
                <a:lnTo>
                  <a:pt x="1606" y="421"/>
                </a:lnTo>
                <a:lnTo>
                  <a:pt x="1573" y="421"/>
                </a:lnTo>
                <a:lnTo>
                  <a:pt x="1573" y="428"/>
                </a:lnTo>
                <a:lnTo>
                  <a:pt x="1548" y="428"/>
                </a:lnTo>
                <a:lnTo>
                  <a:pt x="1548" y="436"/>
                </a:lnTo>
                <a:lnTo>
                  <a:pt x="1528" y="436"/>
                </a:lnTo>
                <a:lnTo>
                  <a:pt x="1528" y="444"/>
                </a:lnTo>
                <a:lnTo>
                  <a:pt x="1480" y="444"/>
                </a:lnTo>
                <a:lnTo>
                  <a:pt x="1480" y="452"/>
                </a:lnTo>
                <a:lnTo>
                  <a:pt x="1448" y="452"/>
                </a:lnTo>
                <a:lnTo>
                  <a:pt x="1448" y="460"/>
                </a:lnTo>
                <a:lnTo>
                  <a:pt x="1411" y="460"/>
                </a:lnTo>
                <a:lnTo>
                  <a:pt x="1411" y="470"/>
                </a:lnTo>
                <a:lnTo>
                  <a:pt x="1382" y="470"/>
                </a:lnTo>
                <a:lnTo>
                  <a:pt x="1382" y="479"/>
                </a:lnTo>
                <a:lnTo>
                  <a:pt x="1328" y="479"/>
                </a:lnTo>
                <a:lnTo>
                  <a:pt x="1328" y="492"/>
                </a:lnTo>
                <a:lnTo>
                  <a:pt x="1290" y="492"/>
                </a:lnTo>
                <a:lnTo>
                  <a:pt x="1290" y="502"/>
                </a:lnTo>
                <a:lnTo>
                  <a:pt x="1260" y="502"/>
                </a:lnTo>
                <a:lnTo>
                  <a:pt x="1260" y="520"/>
                </a:lnTo>
                <a:lnTo>
                  <a:pt x="1244" y="520"/>
                </a:lnTo>
                <a:lnTo>
                  <a:pt x="1244" y="536"/>
                </a:lnTo>
                <a:lnTo>
                  <a:pt x="1191" y="536"/>
                </a:lnTo>
                <a:lnTo>
                  <a:pt x="1191" y="542"/>
                </a:lnTo>
                <a:lnTo>
                  <a:pt x="1135" y="542"/>
                </a:lnTo>
                <a:lnTo>
                  <a:pt x="1135" y="556"/>
                </a:lnTo>
                <a:lnTo>
                  <a:pt x="1097" y="556"/>
                </a:lnTo>
                <a:lnTo>
                  <a:pt x="1097" y="567"/>
                </a:lnTo>
                <a:lnTo>
                  <a:pt x="1035" y="567"/>
                </a:lnTo>
                <a:lnTo>
                  <a:pt x="1035" y="579"/>
                </a:lnTo>
                <a:lnTo>
                  <a:pt x="986" y="579"/>
                </a:lnTo>
                <a:lnTo>
                  <a:pt x="986" y="589"/>
                </a:lnTo>
                <a:lnTo>
                  <a:pt x="826" y="589"/>
                </a:lnTo>
                <a:lnTo>
                  <a:pt x="826" y="599"/>
                </a:lnTo>
                <a:lnTo>
                  <a:pt x="799" y="599"/>
                </a:lnTo>
                <a:lnTo>
                  <a:pt x="799" y="610"/>
                </a:lnTo>
                <a:lnTo>
                  <a:pt x="783" y="610"/>
                </a:lnTo>
                <a:lnTo>
                  <a:pt x="783" y="622"/>
                </a:lnTo>
                <a:lnTo>
                  <a:pt x="768" y="622"/>
                </a:lnTo>
                <a:lnTo>
                  <a:pt x="768" y="632"/>
                </a:lnTo>
                <a:lnTo>
                  <a:pt x="745" y="632"/>
                </a:lnTo>
                <a:lnTo>
                  <a:pt x="745" y="647"/>
                </a:lnTo>
                <a:lnTo>
                  <a:pt x="692" y="647"/>
                </a:lnTo>
                <a:lnTo>
                  <a:pt x="692" y="673"/>
                </a:lnTo>
                <a:lnTo>
                  <a:pt x="656" y="673"/>
                </a:lnTo>
                <a:lnTo>
                  <a:pt x="656" y="687"/>
                </a:lnTo>
                <a:lnTo>
                  <a:pt x="597" y="687"/>
                </a:lnTo>
                <a:lnTo>
                  <a:pt x="597" y="700"/>
                </a:lnTo>
                <a:lnTo>
                  <a:pt x="467" y="700"/>
                </a:lnTo>
                <a:lnTo>
                  <a:pt x="467" y="709"/>
                </a:lnTo>
                <a:lnTo>
                  <a:pt x="438" y="709"/>
                </a:lnTo>
                <a:lnTo>
                  <a:pt x="438" y="717"/>
                </a:lnTo>
                <a:lnTo>
                  <a:pt x="387" y="717"/>
                </a:lnTo>
                <a:lnTo>
                  <a:pt x="387" y="729"/>
                </a:lnTo>
                <a:lnTo>
                  <a:pt x="358" y="729"/>
                </a:lnTo>
                <a:lnTo>
                  <a:pt x="358" y="750"/>
                </a:lnTo>
                <a:lnTo>
                  <a:pt x="336" y="750"/>
                </a:lnTo>
                <a:lnTo>
                  <a:pt x="336" y="760"/>
                </a:lnTo>
                <a:lnTo>
                  <a:pt x="289" y="760"/>
                </a:lnTo>
                <a:lnTo>
                  <a:pt x="289" y="774"/>
                </a:lnTo>
                <a:lnTo>
                  <a:pt x="200" y="774"/>
                </a:lnTo>
                <a:lnTo>
                  <a:pt x="200" y="788"/>
                </a:lnTo>
                <a:lnTo>
                  <a:pt x="114" y="788"/>
                </a:lnTo>
                <a:lnTo>
                  <a:pt x="114" y="801"/>
                </a:lnTo>
                <a:lnTo>
                  <a:pt x="114" y="806"/>
                </a:lnTo>
                <a:lnTo>
                  <a:pt x="0" y="806"/>
                </a:lnTo>
              </a:path>
            </a:pathLst>
          </a:custGeom>
          <a:noFill/>
          <a:ln w="38100" cap="flat">
            <a:solidFill>
              <a:srgbClr val="00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76" name="Group 75"/>
          <p:cNvGrpSpPr/>
          <p:nvPr/>
        </p:nvGrpSpPr>
        <p:grpSpPr>
          <a:xfrm>
            <a:off x="7078955" y="2420503"/>
            <a:ext cx="1282316" cy="1150118"/>
            <a:chOff x="6656267" y="4730097"/>
            <a:chExt cx="1282316" cy="1150118"/>
          </a:xfrm>
          <a:solidFill>
            <a:srgbClr val="7B85BD"/>
          </a:solidFill>
        </p:grpSpPr>
        <p:sp>
          <p:nvSpPr>
            <p:cNvPr id="77" name="Freeform 76"/>
            <p:cNvSpPr/>
            <p:nvPr/>
          </p:nvSpPr>
          <p:spPr>
            <a:xfrm>
              <a:off x="6829044" y="4730097"/>
              <a:ext cx="1109539" cy="1150118"/>
            </a:xfrm>
            <a:custGeom>
              <a:avLst/>
              <a:gdLst>
                <a:gd name="connsiteX0" fmla="*/ 0 w 1109539"/>
                <a:gd name="connsiteY0" fmla="*/ 0 h 1150118"/>
                <a:gd name="connsiteX1" fmla="*/ 1109539 w 1109539"/>
                <a:gd name="connsiteY1" fmla="*/ 0 h 1150118"/>
                <a:gd name="connsiteX2" fmla="*/ 1109539 w 1109539"/>
                <a:gd name="connsiteY2" fmla="*/ 870914 h 1150118"/>
                <a:gd name="connsiteX3" fmla="*/ 554770 w 1109539"/>
                <a:gd name="connsiteY3" fmla="*/ 1150118 h 1150118"/>
                <a:gd name="connsiteX4" fmla="*/ 0 w 1109539"/>
                <a:gd name="connsiteY4" fmla="*/ 870914 h 1150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39" h="1150118">
                  <a:moveTo>
                    <a:pt x="0" y="0"/>
                  </a:moveTo>
                  <a:lnTo>
                    <a:pt x="1109539" y="0"/>
                  </a:lnTo>
                  <a:lnTo>
                    <a:pt x="1109539" y="870914"/>
                  </a:lnTo>
                  <a:lnTo>
                    <a:pt x="554770" y="1150118"/>
                  </a:lnTo>
                  <a:lnTo>
                    <a:pt x="0" y="870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1"/>
                  </a:solidFill>
                </a:rPr>
                <a:t>31%</a:t>
              </a:r>
            </a:p>
            <a:p>
              <a:pPr algn="ctr"/>
              <a:r>
                <a:rPr lang="en-GB" sz="1100" b="1" dirty="0">
                  <a:solidFill>
                    <a:schemeClr val="bg1"/>
                  </a:solidFill>
                </a:rPr>
                <a:t>Risk reduction</a:t>
              </a:r>
              <a:r>
                <a:rPr lang="en-GB" sz="1100" b="1" baseline="30000" dirty="0">
                  <a:solidFill>
                    <a:schemeClr val="bg1"/>
                  </a:solidFill>
                </a:rPr>
                <a:t>2</a:t>
              </a:r>
            </a:p>
          </p:txBody>
        </p:sp>
        <p:sp>
          <p:nvSpPr>
            <p:cNvPr id="78" name="Isosceles Triangle 77"/>
            <p:cNvSpPr/>
            <p:nvPr/>
          </p:nvSpPr>
          <p:spPr>
            <a:xfrm>
              <a:off x="6656267" y="4730097"/>
              <a:ext cx="172777" cy="22103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grpSp>
      <p:sp>
        <p:nvSpPr>
          <p:cNvPr id="53" name="Freeform 52"/>
          <p:cNvSpPr/>
          <p:nvPr/>
        </p:nvSpPr>
        <p:spPr>
          <a:xfrm>
            <a:off x="0" y="1139823"/>
            <a:ext cx="11031322"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MACITENTAN demonstrates a survival benefit compared with current ‘standard-of-care’ in the REVEAL</a:t>
            </a:r>
            <a:r>
              <a:rPr lang="en-GB" sz="1400" baseline="30000" dirty="0">
                <a:solidFill>
                  <a:schemeClr val="bg1"/>
                </a:solidFill>
              </a:rPr>
              <a:t>†</a:t>
            </a:r>
            <a:r>
              <a:rPr lang="en-GB" sz="1400" dirty="0">
                <a:solidFill>
                  <a:schemeClr val="bg1"/>
                </a:solidFill>
              </a:rPr>
              <a:t> registry (p=0.01)</a:t>
            </a:r>
            <a:r>
              <a:rPr lang="en-GB" sz="1400" baseline="30000" dirty="0">
                <a:solidFill>
                  <a:schemeClr val="bg1"/>
                </a:solidFill>
              </a:rPr>
              <a:t>1</a:t>
            </a:r>
            <a:r>
              <a:rPr lang="en-GB" sz="1400" dirty="0">
                <a:solidFill>
                  <a:schemeClr val="bg1"/>
                </a:solidFill>
              </a:rPr>
              <a:t> </a:t>
            </a:r>
          </a:p>
        </p:txBody>
      </p:sp>
      <p:sp>
        <p:nvSpPr>
          <p:cNvPr id="54"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OPSUMIT</a:t>
            </a:r>
            <a:r>
              <a:rPr lang="en-GB" sz="800" baseline="30000" dirty="0">
                <a:solidFill>
                  <a:srgbClr val="595959"/>
                </a:solidFill>
              </a:rPr>
              <a:t>®</a:t>
            </a:r>
            <a:r>
              <a:rPr lang="en-GB" sz="800" dirty="0">
                <a:solidFill>
                  <a:srgbClr val="595959"/>
                </a:solidFill>
              </a:rPr>
              <a:t> vs REVEAL registry</a:t>
            </a:r>
            <a:endParaRPr lang="en-GB" sz="800" baseline="30000" dirty="0">
              <a:solidFill>
                <a:srgbClr val="595959"/>
              </a:solidFill>
            </a:endParaRPr>
          </a:p>
        </p:txBody>
      </p:sp>
    </p:spTree>
    <p:extLst>
      <p:ext uri="{BB962C8B-B14F-4D97-AF65-F5344CB8AC3E}">
        <p14:creationId xmlns:p14="http://schemas.microsoft.com/office/powerpoint/2010/main" val="2139272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 name="Line 5"/>
          <p:cNvSpPr>
            <a:spLocks noChangeShapeType="1"/>
          </p:cNvSpPr>
          <p:nvPr/>
        </p:nvSpPr>
        <p:spPr bwMode="auto">
          <a:xfrm flipH="1">
            <a:off x="6730847" y="5042202"/>
            <a:ext cx="4003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Line 7"/>
          <p:cNvSpPr>
            <a:spLocks noChangeShapeType="1"/>
          </p:cNvSpPr>
          <p:nvPr/>
        </p:nvSpPr>
        <p:spPr bwMode="auto">
          <a:xfrm flipH="1">
            <a:off x="6730847" y="4478385"/>
            <a:ext cx="4003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4" name="Line 10"/>
          <p:cNvSpPr>
            <a:spLocks noChangeShapeType="1"/>
          </p:cNvSpPr>
          <p:nvPr/>
        </p:nvSpPr>
        <p:spPr bwMode="auto">
          <a:xfrm flipH="1">
            <a:off x="6730847" y="3930944"/>
            <a:ext cx="40030"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6" name="Line 12"/>
          <p:cNvSpPr>
            <a:spLocks noChangeShapeType="1"/>
          </p:cNvSpPr>
          <p:nvPr/>
        </p:nvSpPr>
        <p:spPr bwMode="auto">
          <a:xfrm>
            <a:off x="7073327"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7" name="Line 13"/>
          <p:cNvSpPr>
            <a:spLocks noChangeShapeType="1"/>
          </p:cNvSpPr>
          <p:nvPr/>
        </p:nvSpPr>
        <p:spPr bwMode="auto">
          <a:xfrm>
            <a:off x="7362433"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8" name="Line 14"/>
          <p:cNvSpPr>
            <a:spLocks noChangeShapeType="1"/>
          </p:cNvSpPr>
          <p:nvPr/>
        </p:nvSpPr>
        <p:spPr bwMode="auto">
          <a:xfrm>
            <a:off x="7961402"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9" name="Line 15"/>
          <p:cNvSpPr>
            <a:spLocks noChangeShapeType="1"/>
          </p:cNvSpPr>
          <p:nvPr/>
        </p:nvSpPr>
        <p:spPr bwMode="auto">
          <a:xfrm>
            <a:off x="8560372"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0" name="Line 16"/>
          <p:cNvSpPr>
            <a:spLocks noChangeShapeType="1"/>
          </p:cNvSpPr>
          <p:nvPr/>
        </p:nvSpPr>
        <p:spPr bwMode="auto">
          <a:xfrm>
            <a:off x="8862821"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1" name="Line 17"/>
          <p:cNvSpPr>
            <a:spLocks noChangeShapeType="1"/>
          </p:cNvSpPr>
          <p:nvPr/>
        </p:nvSpPr>
        <p:spPr bwMode="auto">
          <a:xfrm>
            <a:off x="9448446"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2" name="Line 18"/>
          <p:cNvSpPr>
            <a:spLocks noChangeShapeType="1"/>
          </p:cNvSpPr>
          <p:nvPr/>
        </p:nvSpPr>
        <p:spPr bwMode="auto">
          <a:xfrm>
            <a:off x="9764240"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3" name="Line 19"/>
          <p:cNvSpPr>
            <a:spLocks noChangeShapeType="1"/>
          </p:cNvSpPr>
          <p:nvPr/>
        </p:nvSpPr>
        <p:spPr bwMode="auto">
          <a:xfrm flipH="1">
            <a:off x="6724917" y="3356221"/>
            <a:ext cx="45961" cy="0"/>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21"/>
          <p:cNvSpPr>
            <a:spLocks/>
          </p:cNvSpPr>
          <p:nvPr/>
        </p:nvSpPr>
        <p:spPr bwMode="auto">
          <a:xfrm>
            <a:off x="6724917" y="2768060"/>
            <a:ext cx="45961" cy="2358118"/>
          </a:xfrm>
          <a:custGeom>
            <a:avLst/>
            <a:gdLst>
              <a:gd name="T0" fmla="*/ 0 w 31"/>
              <a:gd name="T1" fmla="*/ 0 h 1733"/>
              <a:gd name="T2" fmla="*/ 31 w 31"/>
              <a:gd name="T3" fmla="*/ 0 h 1733"/>
              <a:gd name="T4" fmla="*/ 31 w 31"/>
              <a:gd name="T5" fmla="*/ 5 h 1733"/>
              <a:gd name="T6" fmla="*/ 31 w 31"/>
              <a:gd name="T7" fmla="*/ 1733 h 1733"/>
              <a:gd name="T8" fmla="*/ 31 w 31"/>
              <a:gd name="T9" fmla="*/ 1733 h 1733"/>
              <a:gd name="T10" fmla="*/ 0 w 31"/>
              <a:gd name="T11" fmla="*/ 1733 h 1733"/>
            </a:gdLst>
            <a:ahLst/>
            <a:cxnLst>
              <a:cxn ang="0">
                <a:pos x="T0" y="T1"/>
              </a:cxn>
              <a:cxn ang="0">
                <a:pos x="T2" y="T3"/>
              </a:cxn>
              <a:cxn ang="0">
                <a:pos x="T4" y="T5"/>
              </a:cxn>
              <a:cxn ang="0">
                <a:pos x="T6" y="T7"/>
              </a:cxn>
              <a:cxn ang="0">
                <a:pos x="T8" y="T9"/>
              </a:cxn>
              <a:cxn ang="0">
                <a:pos x="T10" y="T11"/>
              </a:cxn>
            </a:cxnLst>
            <a:rect l="0" t="0" r="r" b="b"/>
            <a:pathLst>
              <a:path w="31" h="1733">
                <a:moveTo>
                  <a:pt x="0" y="0"/>
                </a:moveTo>
                <a:lnTo>
                  <a:pt x="31" y="0"/>
                </a:lnTo>
                <a:lnTo>
                  <a:pt x="31" y="5"/>
                </a:lnTo>
                <a:lnTo>
                  <a:pt x="31" y="1733"/>
                </a:lnTo>
                <a:lnTo>
                  <a:pt x="31" y="1733"/>
                </a:lnTo>
                <a:lnTo>
                  <a:pt x="0" y="1733"/>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6" name="Line 22"/>
          <p:cNvSpPr>
            <a:spLocks noChangeShapeType="1"/>
          </p:cNvSpPr>
          <p:nvPr/>
        </p:nvSpPr>
        <p:spPr bwMode="auto">
          <a:xfrm>
            <a:off x="7664883"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7" name="Line 23"/>
          <p:cNvSpPr>
            <a:spLocks noChangeShapeType="1"/>
          </p:cNvSpPr>
          <p:nvPr/>
        </p:nvSpPr>
        <p:spPr bwMode="auto">
          <a:xfrm>
            <a:off x="8257922"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8" name="Line 24"/>
          <p:cNvSpPr>
            <a:spLocks noChangeShapeType="1"/>
          </p:cNvSpPr>
          <p:nvPr/>
        </p:nvSpPr>
        <p:spPr bwMode="auto">
          <a:xfrm>
            <a:off x="9153410"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9" name="Line 25"/>
          <p:cNvSpPr>
            <a:spLocks noChangeShapeType="1"/>
          </p:cNvSpPr>
          <p:nvPr/>
        </p:nvSpPr>
        <p:spPr bwMode="auto">
          <a:xfrm>
            <a:off x="10060759" y="5126178"/>
            <a:ext cx="0" cy="36739"/>
          </a:xfrm>
          <a:prstGeom prst="line">
            <a:avLst/>
          </a:pr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Freeform 29"/>
          <p:cNvSpPr>
            <a:spLocks/>
          </p:cNvSpPr>
          <p:nvPr/>
        </p:nvSpPr>
        <p:spPr bwMode="auto">
          <a:xfrm>
            <a:off x="6770879" y="5126178"/>
            <a:ext cx="3614808" cy="45719"/>
          </a:xfrm>
          <a:custGeom>
            <a:avLst/>
            <a:gdLst>
              <a:gd name="T0" fmla="*/ 3014 w 3014"/>
              <a:gd name="T1" fmla="*/ 27 h 27"/>
              <a:gd name="T2" fmla="*/ 3014 w 3014"/>
              <a:gd name="T3" fmla="*/ 0 h 27"/>
              <a:gd name="T4" fmla="*/ 3014 w 3014"/>
              <a:gd name="T5" fmla="*/ 0 h 27"/>
              <a:gd name="T6" fmla="*/ 0 w 3014"/>
              <a:gd name="T7" fmla="*/ 0 h 27"/>
              <a:gd name="T8" fmla="*/ 0 w 3014"/>
              <a:gd name="T9" fmla="*/ 0 h 27"/>
              <a:gd name="T10" fmla="*/ 0 w 3014"/>
              <a:gd name="T11" fmla="*/ 27 h 27"/>
            </a:gdLst>
            <a:ahLst/>
            <a:cxnLst>
              <a:cxn ang="0">
                <a:pos x="T0" y="T1"/>
              </a:cxn>
              <a:cxn ang="0">
                <a:pos x="T2" y="T3"/>
              </a:cxn>
              <a:cxn ang="0">
                <a:pos x="T4" y="T5"/>
              </a:cxn>
              <a:cxn ang="0">
                <a:pos x="T6" y="T7"/>
              </a:cxn>
              <a:cxn ang="0">
                <a:pos x="T8" y="T9"/>
              </a:cxn>
              <a:cxn ang="0">
                <a:pos x="T10" y="T11"/>
              </a:cxn>
            </a:cxnLst>
            <a:rect l="0" t="0" r="r" b="b"/>
            <a:pathLst>
              <a:path w="3014" h="27">
                <a:moveTo>
                  <a:pt x="3014" y="27"/>
                </a:moveTo>
                <a:lnTo>
                  <a:pt x="3014" y="0"/>
                </a:lnTo>
                <a:lnTo>
                  <a:pt x="3014" y="0"/>
                </a:lnTo>
                <a:lnTo>
                  <a:pt x="0" y="0"/>
                </a:lnTo>
                <a:lnTo>
                  <a:pt x="0" y="0"/>
                </a:lnTo>
                <a:lnTo>
                  <a:pt x="0" y="27"/>
                </a:lnTo>
              </a:path>
            </a:pathLst>
          </a:custGeom>
          <a:noFill/>
          <a:ln w="12700"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4" name="TextBox 113"/>
          <p:cNvSpPr txBox="1"/>
          <p:nvPr/>
        </p:nvSpPr>
        <p:spPr>
          <a:xfrm rot="16200000">
            <a:off x="5063398" y="3782296"/>
            <a:ext cx="2354547" cy="337025"/>
          </a:xfrm>
          <a:prstGeom prst="rect">
            <a:avLst/>
          </a:prstGeom>
          <a:noFill/>
        </p:spPr>
        <p:txBody>
          <a:bodyPr wrap="square" lIns="0" tIns="0" rIns="0" bIns="0" rtlCol="0">
            <a:noAutofit/>
          </a:bodyPr>
          <a:lstStyle/>
          <a:p>
            <a:pPr algn="ctr"/>
            <a:r>
              <a:rPr lang="en-GB" sz="1100" b="1" dirty="0"/>
              <a:t>Survival probability</a:t>
            </a:r>
          </a:p>
        </p:txBody>
      </p:sp>
      <p:grpSp>
        <p:nvGrpSpPr>
          <p:cNvPr id="115" name="Group 114"/>
          <p:cNvGrpSpPr/>
          <p:nvPr/>
        </p:nvGrpSpPr>
        <p:grpSpPr>
          <a:xfrm>
            <a:off x="6292478" y="2673350"/>
            <a:ext cx="336866" cy="2466358"/>
            <a:chOff x="710238" y="1881803"/>
            <a:chExt cx="270975" cy="2419719"/>
          </a:xfrm>
        </p:grpSpPr>
        <p:sp>
          <p:nvSpPr>
            <p:cNvPr id="116" name="Rectangle 93"/>
            <p:cNvSpPr>
              <a:spLocks noChangeArrowheads="1"/>
            </p:cNvSpPr>
            <p:nvPr/>
          </p:nvSpPr>
          <p:spPr bwMode="auto">
            <a:xfrm>
              <a:off x="710238" y="188180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100" b="1" i="0" u="none" strike="noStrike" cap="none" normalizeH="0" baseline="0" dirty="0">
                  <a:ln>
                    <a:noFill/>
                  </a:ln>
                  <a:effectLst/>
                  <a:latin typeface="+mj-lt"/>
                  <a:cs typeface="Arial" pitchFamily="34" charset="0"/>
                </a:rPr>
                <a:t>1.0</a:t>
              </a:r>
              <a:endParaRPr kumimoji="0" lang="en-US" altLang="en-US" b="1" i="0" u="none" strike="noStrike" cap="none" normalizeH="0" baseline="0" dirty="0">
                <a:ln>
                  <a:noFill/>
                </a:ln>
                <a:effectLst/>
                <a:latin typeface="+mj-lt"/>
                <a:cs typeface="Arial" pitchFamily="34" charset="0"/>
              </a:endParaRPr>
            </a:p>
          </p:txBody>
        </p:sp>
        <p:sp>
          <p:nvSpPr>
            <p:cNvPr id="118" name="Rectangle 93"/>
            <p:cNvSpPr>
              <a:spLocks noChangeArrowheads="1"/>
            </p:cNvSpPr>
            <p:nvPr/>
          </p:nvSpPr>
          <p:spPr bwMode="auto">
            <a:xfrm>
              <a:off x="710238" y="2427334"/>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100" b="1" i="0" u="none" strike="noStrike" cap="none" normalizeH="0" baseline="0" dirty="0">
                  <a:ln>
                    <a:noFill/>
                  </a:ln>
                  <a:effectLst/>
                  <a:latin typeface="+mj-lt"/>
                  <a:cs typeface="Arial" pitchFamily="34" charset="0"/>
                </a:rPr>
                <a:t>0.9</a:t>
              </a:r>
              <a:endParaRPr kumimoji="0" lang="en-US" altLang="en-US" b="1" i="0" u="none" strike="noStrike" cap="none" normalizeH="0" baseline="0" dirty="0">
                <a:ln>
                  <a:noFill/>
                </a:ln>
                <a:effectLst/>
                <a:latin typeface="+mj-lt"/>
                <a:cs typeface="Arial" pitchFamily="34" charset="0"/>
              </a:endParaRPr>
            </a:p>
          </p:txBody>
        </p:sp>
        <p:sp>
          <p:nvSpPr>
            <p:cNvPr id="119" name="Rectangle 93"/>
            <p:cNvSpPr>
              <a:spLocks noChangeArrowheads="1"/>
            </p:cNvSpPr>
            <p:nvPr/>
          </p:nvSpPr>
          <p:spPr bwMode="auto">
            <a:xfrm>
              <a:off x="710238" y="296220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100" b="1" i="0" u="none" strike="noStrike" cap="none" normalizeH="0" baseline="0" dirty="0">
                  <a:ln>
                    <a:noFill/>
                  </a:ln>
                  <a:effectLst/>
                  <a:latin typeface="+mj-lt"/>
                  <a:cs typeface="Arial" pitchFamily="34" charset="0"/>
                </a:rPr>
                <a:t>0.8</a:t>
              </a:r>
              <a:endParaRPr kumimoji="0" lang="en-US" altLang="en-US" b="1" i="0" u="none" strike="noStrike" cap="none" normalizeH="0" baseline="0" dirty="0">
                <a:ln>
                  <a:noFill/>
                </a:ln>
                <a:effectLst/>
                <a:latin typeface="+mj-lt"/>
                <a:cs typeface="Arial" pitchFamily="34" charset="0"/>
              </a:endParaRPr>
            </a:p>
          </p:txBody>
        </p:sp>
        <p:sp>
          <p:nvSpPr>
            <p:cNvPr id="120" name="Rectangle 93"/>
            <p:cNvSpPr>
              <a:spLocks noChangeArrowheads="1"/>
            </p:cNvSpPr>
            <p:nvPr/>
          </p:nvSpPr>
          <p:spPr bwMode="auto">
            <a:xfrm>
              <a:off x="710238" y="3545446"/>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100" b="1" i="0" u="none" strike="noStrike" cap="none" normalizeH="0" baseline="0" dirty="0">
                  <a:ln>
                    <a:noFill/>
                  </a:ln>
                  <a:effectLst/>
                  <a:latin typeface="+mj-lt"/>
                  <a:cs typeface="Arial" pitchFamily="34" charset="0"/>
                </a:rPr>
                <a:t>0.7</a:t>
              </a:r>
              <a:endParaRPr kumimoji="0" lang="en-US" altLang="en-US" b="1" i="0" u="none" strike="noStrike" cap="none" normalizeH="0" baseline="0" dirty="0">
                <a:ln>
                  <a:noFill/>
                </a:ln>
                <a:effectLst/>
                <a:latin typeface="+mj-lt"/>
                <a:cs typeface="Arial" pitchFamily="34" charset="0"/>
              </a:endParaRPr>
            </a:p>
          </p:txBody>
        </p:sp>
        <p:sp>
          <p:nvSpPr>
            <p:cNvPr id="121" name="Rectangle 93"/>
            <p:cNvSpPr>
              <a:spLocks noChangeArrowheads="1"/>
            </p:cNvSpPr>
            <p:nvPr/>
          </p:nvSpPr>
          <p:spPr bwMode="auto">
            <a:xfrm>
              <a:off x="710238" y="4080317"/>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spcBef>
                  <a:spcPts val="0"/>
                </a:spcBef>
                <a:spcAft>
                  <a:spcPct val="0"/>
                </a:spcAft>
                <a:buClrTx/>
                <a:buSzTx/>
                <a:buFontTx/>
                <a:buNone/>
                <a:tabLst/>
              </a:pPr>
              <a:r>
                <a:rPr kumimoji="0" lang="en-US" altLang="en-US" sz="1100" b="1" i="0" u="none" strike="noStrike" cap="none" normalizeH="0" baseline="0" dirty="0">
                  <a:ln>
                    <a:noFill/>
                  </a:ln>
                  <a:effectLst/>
                  <a:latin typeface="+mj-lt"/>
                  <a:cs typeface="Arial" pitchFamily="34" charset="0"/>
                </a:rPr>
                <a:t>0.6</a:t>
              </a:r>
              <a:endParaRPr kumimoji="0" lang="en-US" altLang="en-US" b="1" i="0" u="none" strike="noStrike" cap="none" normalizeH="0" baseline="0" dirty="0">
                <a:ln>
                  <a:noFill/>
                </a:ln>
                <a:effectLst/>
                <a:latin typeface="+mj-lt"/>
                <a:cs typeface="Arial" pitchFamily="34" charset="0"/>
              </a:endParaRPr>
            </a:p>
          </p:txBody>
        </p:sp>
      </p:grpSp>
      <p:grpSp>
        <p:nvGrpSpPr>
          <p:cNvPr id="122" name="Group 121"/>
          <p:cNvGrpSpPr/>
          <p:nvPr/>
        </p:nvGrpSpPr>
        <p:grpSpPr>
          <a:xfrm>
            <a:off x="6627479" y="5239904"/>
            <a:ext cx="3885772" cy="221205"/>
            <a:chOff x="963851" y="4848953"/>
            <a:chExt cx="4126434" cy="221205"/>
          </a:xfrm>
        </p:grpSpPr>
        <p:sp>
          <p:nvSpPr>
            <p:cNvPr id="124" name="Rectangle 123"/>
            <p:cNvSpPr>
              <a:spLocks noChangeArrowheads="1"/>
            </p:cNvSpPr>
            <p:nvPr/>
          </p:nvSpPr>
          <p:spPr bwMode="auto">
            <a:xfrm>
              <a:off x="96385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100" b="1" i="0" u="none" strike="noStrike" cap="none" normalizeH="0" baseline="0" dirty="0">
                  <a:ln>
                    <a:noFill/>
                  </a:ln>
                  <a:effectLst/>
                  <a:latin typeface="+mn-lt"/>
                  <a:cs typeface="Arial" pitchFamily="34" charset="0"/>
                </a:rPr>
                <a:t>0</a:t>
              </a:r>
              <a:endParaRPr kumimoji="0" lang="en-US" altLang="en-US" b="1" i="0" u="none" strike="noStrike" cap="none" normalizeH="0" baseline="0" dirty="0">
                <a:ln>
                  <a:noFill/>
                </a:ln>
                <a:effectLst/>
                <a:latin typeface="+mn-lt"/>
                <a:cs typeface="Arial" pitchFamily="34" charset="0"/>
              </a:endParaRPr>
            </a:p>
          </p:txBody>
        </p:sp>
        <p:sp>
          <p:nvSpPr>
            <p:cNvPr id="125" name="Rectangle 93"/>
            <p:cNvSpPr>
              <a:spLocks noChangeArrowheads="1"/>
            </p:cNvSpPr>
            <p:nvPr/>
          </p:nvSpPr>
          <p:spPr bwMode="auto">
            <a:xfrm>
              <a:off x="350972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100" b="1" i="0" u="none" strike="noStrike" cap="none" normalizeH="0" baseline="0" dirty="0">
                  <a:ln>
                    <a:noFill/>
                  </a:ln>
                  <a:effectLst/>
                  <a:latin typeface="+mn-lt"/>
                  <a:cs typeface="Arial" pitchFamily="34" charset="0"/>
                </a:rPr>
                <a:t>2</a:t>
              </a:r>
            </a:p>
            <a:p>
              <a:pPr marL="0" marR="0" lvl="0" indent="0" algn="ctr" defTabSz="914400" rtl="0" eaLnBrk="1" fontAlgn="base" latinLnBrk="0" hangingPunct="1">
                <a:spcBef>
                  <a:spcPts val="0"/>
                </a:spcBef>
                <a:spcAft>
                  <a:spcPct val="0"/>
                </a:spcAft>
                <a:buClrTx/>
                <a:buSzTx/>
                <a:buFontTx/>
                <a:buNone/>
                <a:tabLst/>
              </a:pPr>
              <a:endParaRPr kumimoji="0" lang="en-US" altLang="en-US" b="1" i="0" u="none" strike="noStrike" cap="none" normalizeH="0" baseline="0" dirty="0">
                <a:ln>
                  <a:noFill/>
                </a:ln>
                <a:effectLst/>
                <a:latin typeface="+mn-lt"/>
                <a:cs typeface="Arial" pitchFamily="34" charset="0"/>
              </a:endParaRPr>
            </a:p>
          </p:txBody>
        </p:sp>
        <p:sp>
          <p:nvSpPr>
            <p:cNvPr id="127" name="Rectangle 93"/>
            <p:cNvSpPr>
              <a:spLocks noChangeArrowheads="1"/>
            </p:cNvSpPr>
            <p:nvPr/>
          </p:nvSpPr>
          <p:spPr bwMode="auto">
            <a:xfrm>
              <a:off x="4819310"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100" b="1" i="0" u="none" strike="noStrike" cap="none" normalizeH="0" baseline="0" dirty="0">
                  <a:ln>
                    <a:noFill/>
                  </a:ln>
                  <a:effectLst/>
                  <a:latin typeface="+mn-lt"/>
                  <a:cs typeface="Arial" pitchFamily="34" charset="0"/>
                </a:rPr>
                <a:t>3</a:t>
              </a:r>
            </a:p>
            <a:p>
              <a:pPr marL="0" marR="0" lvl="0" indent="0" algn="ctr" defTabSz="914400" rtl="0" eaLnBrk="1" fontAlgn="base" latinLnBrk="0" hangingPunct="1">
                <a:spcBef>
                  <a:spcPts val="0"/>
                </a:spcBef>
                <a:spcAft>
                  <a:spcPct val="0"/>
                </a:spcAft>
                <a:buClrTx/>
                <a:buSzTx/>
                <a:buFontTx/>
                <a:buNone/>
                <a:tabLst/>
              </a:pPr>
              <a:endParaRPr kumimoji="0" lang="en-US" altLang="en-US" b="1" i="0" u="none" strike="noStrike" cap="none" normalizeH="0" baseline="0" dirty="0">
                <a:ln>
                  <a:noFill/>
                </a:ln>
                <a:effectLst/>
                <a:latin typeface="+mn-lt"/>
                <a:cs typeface="Arial" pitchFamily="34" charset="0"/>
              </a:endParaRPr>
            </a:p>
          </p:txBody>
        </p:sp>
        <p:sp>
          <p:nvSpPr>
            <p:cNvPr id="128" name="Rectangle 93"/>
            <p:cNvSpPr>
              <a:spLocks noChangeArrowheads="1"/>
            </p:cNvSpPr>
            <p:nvPr/>
          </p:nvSpPr>
          <p:spPr bwMode="auto">
            <a:xfrm>
              <a:off x="2259031" y="4848953"/>
              <a:ext cx="270975" cy="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spcBef>
                  <a:spcPts val="0"/>
                </a:spcBef>
                <a:spcAft>
                  <a:spcPct val="0"/>
                </a:spcAft>
                <a:buClrTx/>
                <a:buSzTx/>
                <a:buFontTx/>
                <a:buNone/>
                <a:tabLst/>
              </a:pPr>
              <a:r>
                <a:rPr kumimoji="0" lang="en-US" altLang="en-US" sz="1100" b="1" i="0" u="none" strike="noStrike" cap="none" normalizeH="0" baseline="0" dirty="0">
                  <a:ln>
                    <a:noFill/>
                  </a:ln>
                  <a:effectLst/>
                  <a:latin typeface="+mn-lt"/>
                  <a:cs typeface="Arial" pitchFamily="34" charset="0"/>
                </a:rPr>
                <a:t>1</a:t>
              </a:r>
            </a:p>
            <a:p>
              <a:pPr marL="0" marR="0" lvl="0" indent="0" algn="ctr" defTabSz="914400" rtl="0" eaLnBrk="1" fontAlgn="base" latinLnBrk="0" hangingPunct="1">
                <a:spcBef>
                  <a:spcPts val="0"/>
                </a:spcBef>
                <a:spcAft>
                  <a:spcPct val="0"/>
                </a:spcAft>
                <a:buClrTx/>
                <a:buSzTx/>
                <a:buFontTx/>
                <a:buNone/>
                <a:tabLst/>
              </a:pPr>
              <a:endParaRPr kumimoji="0" lang="en-US" altLang="en-US" b="1" i="0" u="none" strike="noStrike" cap="none" normalizeH="0" baseline="0" dirty="0">
                <a:ln>
                  <a:noFill/>
                </a:ln>
                <a:effectLst/>
                <a:latin typeface="+mn-lt"/>
                <a:cs typeface="Arial" pitchFamily="34" charset="0"/>
              </a:endParaRPr>
            </a:p>
          </p:txBody>
        </p:sp>
      </p:grpSp>
      <p:cxnSp>
        <p:nvCxnSpPr>
          <p:cNvPr id="129" name="Straight Connector 128"/>
          <p:cNvCxnSpPr/>
          <p:nvPr/>
        </p:nvCxnSpPr>
        <p:spPr>
          <a:xfrm>
            <a:off x="7049700" y="4901660"/>
            <a:ext cx="573786" cy="0"/>
          </a:xfrm>
          <a:prstGeom prst="line">
            <a:avLst/>
          </a:prstGeom>
          <a:ln w="38100">
            <a:solidFill>
              <a:srgbClr val="D22F58"/>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049700" y="4478463"/>
            <a:ext cx="573786" cy="0"/>
          </a:xfrm>
          <a:prstGeom prst="line">
            <a:avLst/>
          </a:prstGeom>
          <a:ln w="38100">
            <a:solidFill>
              <a:srgbClr val="7B85BD"/>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7761285" y="4396017"/>
            <a:ext cx="1479225" cy="155435"/>
          </a:xfrm>
          <a:prstGeom prst="rect">
            <a:avLst/>
          </a:prstGeom>
          <a:noFill/>
        </p:spPr>
        <p:txBody>
          <a:bodyPr wrap="square" lIns="0" tIns="0" rIns="0" bIns="0" rtlCol="0">
            <a:noAutofit/>
          </a:bodyPr>
          <a:lstStyle/>
          <a:p>
            <a:r>
              <a:rPr lang="en-GB" sz="900" b="1" dirty="0">
                <a:solidFill>
                  <a:srgbClr val="7B85BD"/>
                </a:solidFill>
              </a:rPr>
              <a:t>MACITENTAN (n=242)</a:t>
            </a:r>
          </a:p>
        </p:txBody>
      </p:sp>
      <p:sp>
        <p:nvSpPr>
          <p:cNvPr id="4" name="Title 3"/>
          <p:cNvSpPr>
            <a:spLocks noGrp="1"/>
          </p:cNvSpPr>
          <p:nvPr>
            <p:ph type="title"/>
          </p:nvPr>
        </p:nvSpPr>
        <p:spPr>
          <a:xfrm>
            <a:off x="478367" y="452967"/>
            <a:ext cx="10552955" cy="480000"/>
          </a:xfrm>
        </p:spPr>
        <p:txBody>
          <a:bodyPr/>
          <a:lstStyle/>
          <a:p>
            <a:r>
              <a:rPr lang="en-GB" dirty="0"/>
              <a:t>Survival with MACITENTAN vs ERA-treated REVEAL cohort</a:t>
            </a:r>
            <a:r>
              <a:rPr lang="en-GB" baseline="30000" dirty="0"/>
              <a:t>1</a:t>
            </a:r>
          </a:p>
        </p:txBody>
      </p:sp>
      <p:sp>
        <p:nvSpPr>
          <p:cNvPr id="13" name="TextBox 12"/>
          <p:cNvSpPr txBox="1"/>
          <p:nvPr/>
        </p:nvSpPr>
        <p:spPr>
          <a:xfrm>
            <a:off x="5584873" y="5603416"/>
            <a:ext cx="6569612" cy="271736"/>
          </a:xfrm>
          <a:prstGeom prst="rect">
            <a:avLst/>
          </a:prstGeom>
          <a:noFill/>
        </p:spPr>
        <p:txBody>
          <a:bodyPr wrap="square" rtlCol="0" anchor="t">
            <a:noAutofit/>
          </a:bodyPr>
          <a:lstStyle/>
          <a:p>
            <a:r>
              <a:rPr lang="en-GB" sz="800" dirty="0"/>
              <a:t>†Based on a prognostic model derived from a REVEAL subgroup analysis of patients taking bosentan and applied to the SERAPHIN cohort</a:t>
            </a:r>
            <a:endParaRPr lang="en-GB" sz="800" baseline="30000" dirty="0"/>
          </a:p>
          <a:p>
            <a:endParaRPr lang="en-GB" sz="933" dirty="0"/>
          </a:p>
        </p:txBody>
      </p:sp>
      <p:sp>
        <p:nvSpPr>
          <p:cNvPr id="19" name="Text Placeholder 4"/>
          <p:cNvSpPr>
            <a:spLocks noGrp="1"/>
          </p:cNvSpPr>
          <p:nvPr>
            <p:ph type="body" sz="quarter" idx="16"/>
          </p:nvPr>
        </p:nvSpPr>
        <p:spPr>
          <a:xfrm>
            <a:off x="1948940" y="6000750"/>
            <a:ext cx="7164000" cy="727098"/>
          </a:xfrm>
        </p:spPr>
        <p:txBody>
          <a:bodyPr/>
          <a:lstStyle/>
          <a:p>
            <a:r>
              <a:rPr lang="en-GB" b="1" dirty="0"/>
              <a:t>Abbreviations</a:t>
            </a:r>
            <a:r>
              <a:rPr lang="en-GB" dirty="0"/>
              <a:t>: EOS, end of study; ERA, endothelin receptor antagonist.</a:t>
            </a:r>
          </a:p>
          <a:p>
            <a:r>
              <a:rPr lang="en-GB" b="1" dirty="0"/>
              <a:t>References</a:t>
            </a:r>
            <a:r>
              <a:rPr lang="en-GB" dirty="0"/>
              <a:t>: </a:t>
            </a:r>
            <a:r>
              <a:rPr lang="en-GB" b="1" dirty="0"/>
              <a:t>1</a:t>
            </a:r>
            <a:r>
              <a:rPr lang="en-GB" dirty="0"/>
              <a:t>. Actelion Pharmaceuticals Ltd. Macitentan in the treatment of pulmonary arterial hypertension. Maintenance of significant benefit. Responses to COMP list of issues. Data on file. 2013. </a:t>
            </a:r>
          </a:p>
        </p:txBody>
      </p:sp>
      <p:sp>
        <p:nvSpPr>
          <p:cNvPr id="85" name="TextBox 84"/>
          <p:cNvSpPr txBox="1"/>
          <p:nvPr/>
        </p:nvSpPr>
        <p:spPr>
          <a:xfrm>
            <a:off x="6040677" y="2052364"/>
            <a:ext cx="5772427" cy="271735"/>
          </a:xfrm>
          <a:prstGeom prst="rect">
            <a:avLst/>
          </a:prstGeom>
          <a:noFill/>
        </p:spPr>
        <p:txBody>
          <a:bodyPr wrap="square" lIns="0" rtlCol="0" anchor="t">
            <a:noAutofit/>
          </a:bodyPr>
          <a:lstStyle/>
          <a:p>
            <a:r>
              <a:rPr lang="en-GB" sz="1200" dirty="0"/>
              <a:t>Time to all-cause death up to EOS for SERAPHIN cohort with REVEAL ERA                  cohort-adjusted survival curve</a:t>
            </a:r>
            <a:r>
              <a:rPr lang="en-GB" sz="1200" baseline="30000" dirty="0"/>
              <a:t>†1</a:t>
            </a:r>
          </a:p>
          <a:p>
            <a:endParaRPr lang="en-GB" sz="1200" dirty="0"/>
          </a:p>
        </p:txBody>
      </p:sp>
      <p:sp>
        <p:nvSpPr>
          <p:cNvPr id="137" name="Rectangle 123"/>
          <p:cNvSpPr>
            <a:spLocks noChangeArrowheads="1"/>
          </p:cNvSpPr>
          <p:nvPr/>
        </p:nvSpPr>
        <p:spPr bwMode="auto">
          <a:xfrm>
            <a:off x="6758128" y="5317369"/>
            <a:ext cx="3633088" cy="34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72000" rIns="0" bIns="0" numCol="1" anchor="t" anchorCtr="0" compatLnSpc="1">
            <a:prstTxWarp prst="textNoShape">
              <a:avLst/>
            </a:prstTxWarp>
            <a:no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ts val="200"/>
              </a:spcAft>
              <a:buClrTx/>
              <a:buSzTx/>
              <a:buFontTx/>
              <a:buNone/>
              <a:tabLst/>
            </a:pPr>
            <a:r>
              <a:rPr kumimoji="0" lang="en-US" altLang="en-US" sz="1100" b="1" i="0" u="none" strike="noStrike" cap="none" normalizeH="0" baseline="0" dirty="0">
                <a:ln>
                  <a:noFill/>
                </a:ln>
                <a:effectLst/>
                <a:latin typeface="+mn-lt"/>
              </a:rPr>
              <a:t>Time (years)</a:t>
            </a:r>
          </a:p>
        </p:txBody>
      </p:sp>
      <p:cxnSp>
        <p:nvCxnSpPr>
          <p:cNvPr id="144" name="Straight Connector 143"/>
          <p:cNvCxnSpPr/>
          <p:nvPr/>
        </p:nvCxnSpPr>
        <p:spPr>
          <a:xfrm>
            <a:off x="7049700" y="4683946"/>
            <a:ext cx="573786"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761285" y="4622048"/>
            <a:ext cx="1468951" cy="196532"/>
          </a:xfrm>
          <a:prstGeom prst="rect">
            <a:avLst/>
          </a:prstGeom>
          <a:noFill/>
        </p:spPr>
        <p:txBody>
          <a:bodyPr wrap="square" lIns="0" tIns="0" rIns="0" bIns="0" rtlCol="0">
            <a:noAutofit/>
          </a:bodyPr>
          <a:lstStyle/>
          <a:p>
            <a:r>
              <a:rPr lang="en-GB" sz="900" b="1" dirty="0">
                <a:solidFill>
                  <a:schemeClr val="tx2">
                    <a:lumMod val="50000"/>
                  </a:schemeClr>
                </a:solidFill>
              </a:rPr>
              <a:t>Placebo* (n=250)</a:t>
            </a:r>
          </a:p>
        </p:txBody>
      </p:sp>
      <p:sp>
        <p:nvSpPr>
          <p:cNvPr id="5167" name="AutoShape 49"/>
          <p:cNvSpPr>
            <a:spLocks noChangeAspect="1" noChangeArrowheads="1" noTextEdit="1"/>
          </p:cNvSpPr>
          <p:nvPr/>
        </p:nvSpPr>
        <p:spPr bwMode="auto">
          <a:xfrm>
            <a:off x="6775373" y="2751138"/>
            <a:ext cx="36068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68" name="Freeform 51"/>
          <p:cNvSpPr>
            <a:spLocks/>
          </p:cNvSpPr>
          <p:nvPr/>
        </p:nvSpPr>
        <p:spPr bwMode="auto">
          <a:xfrm>
            <a:off x="6786486" y="2757488"/>
            <a:ext cx="3595688" cy="998537"/>
          </a:xfrm>
          <a:custGeom>
            <a:avLst/>
            <a:gdLst>
              <a:gd name="T0" fmla="*/ 0 w 1024"/>
              <a:gd name="T1" fmla="*/ 0 h 341"/>
              <a:gd name="T2" fmla="*/ 19 w 1024"/>
              <a:gd name="T3" fmla="*/ 0 h 341"/>
              <a:gd name="T4" fmla="*/ 19 w 1024"/>
              <a:gd name="T5" fmla="*/ 12 h 341"/>
              <a:gd name="T6" fmla="*/ 28 w 1024"/>
              <a:gd name="T7" fmla="*/ 12 h 341"/>
              <a:gd name="T8" fmla="*/ 28 w 1024"/>
              <a:gd name="T9" fmla="*/ 20 h 341"/>
              <a:gd name="T10" fmla="*/ 85 w 1024"/>
              <a:gd name="T11" fmla="*/ 20 h 341"/>
              <a:gd name="T12" fmla="*/ 85 w 1024"/>
              <a:gd name="T13" fmla="*/ 36 h 341"/>
              <a:gd name="T14" fmla="*/ 106 w 1024"/>
              <a:gd name="T15" fmla="*/ 36 h 341"/>
              <a:gd name="T16" fmla="*/ 106 w 1024"/>
              <a:gd name="T17" fmla="*/ 48 h 341"/>
              <a:gd name="T18" fmla="*/ 116 w 1024"/>
              <a:gd name="T19" fmla="*/ 48 h 341"/>
              <a:gd name="T20" fmla="*/ 116 w 1024"/>
              <a:gd name="T21" fmla="*/ 64 h 341"/>
              <a:gd name="T22" fmla="*/ 140 w 1024"/>
              <a:gd name="T23" fmla="*/ 64 h 341"/>
              <a:gd name="T24" fmla="*/ 140 w 1024"/>
              <a:gd name="T25" fmla="*/ 74 h 341"/>
              <a:gd name="T26" fmla="*/ 189 w 1024"/>
              <a:gd name="T27" fmla="*/ 74 h 341"/>
              <a:gd name="T28" fmla="*/ 189 w 1024"/>
              <a:gd name="T29" fmla="*/ 81 h 341"/>
              <a:gd name="T30" fmla="*/ 237 w 1024"/>
              <a:gd name="T31" fmla="*/ 81 h 341"/>
              <a:gd name="T32" fmla="*/ 237 w 1024"/>
              <a:gd name="T33" fmla="*/ 88 h 341"/>
              <a:gd name="T34" fmla="*/ 330 w 1024"/>
              <a:gd name="T35" fmla="*/ 88 h 341"/>
              <a:gd name="T36" fmla="*/ 330 w 1024"/>
              <a:gd name="T37" fmla="*/ 99 h 341"/>
              <a:gd name="T38" fmla="*/ 378 w 1024"/>
              <a:gd name="T39" fmla="*/ 99 h 341"/>
              <a:gd name="T40" fmla="*/ 378 w 1024"/>
              <a:gd name="T41" fmla="*/ 106 h 341"/>
              <a:gd name="T42" fmla="*/ 398 w 1024"/>
              <a:gd name="T43" fmla="*/ 106 h 341"/>
              <a:gd name="T44" fmla="*/ 398 w 1024"/>
              <a:gd name="T45" fmla="*/ 115 h 341"/>
              <a:gd name="T46" fmla="*/ 454 w 1024"/>
              <a:gd name="T47" fmla="*/ 115 h 341"/>
              <a:gd name="T48" fmla="*/ 454 w 1024"/>
              <a:gd name="T49" fmla="*/ 125 h 341"/>
              <a:gd name="T50" fmla="*/ 493 w 1024"/>
              <a:gd name="T51" fmla="*/ 125 h 341"/>
              <a:gd name="T52" fmla="*/ 493 w 1024"/>
              <a:gd name="T53" fmla="*/ 132 h 341"/>
              <a:gd name="T54" fmla="*/ 509 w 1024"/>
              <a:gd name="T55" fmla="*/ 132 h 341"/>
              <a:gd name="T56" fmla="*/ 509 w 1024"/>
              <a:gd name="T57" fmla="*/ 140 h 341"/>
              <a:gd name="T58" fmla="*/ 524 w 1024"/>
              <a:gd name="T59" fmla="*/ 140 h 341"/>
              <a:gd name="T60" fmla="*/ 524 w 1024"/>
              <a:gd name="T61" fmla="*/ 149 h 341"/>
              <a:gd name="T62" fmla="*/ 546 w 1024"/>
              <a:gd name="T63" fmla="*/ 149 h 341"/>
              <a:gd name="T64" fmla="*/ 546 w 1024"/>
              <a:gd name="T65" fmla="*/ 157 h 341"/>
              <a:gd name="T66" fmla="*/ 552 w 1024"/>
              <a:gd name="T67" fmla="*/ 157 h 341"/>
              <a:gd name="T68" fmla="*/ 552 w 1024"/>
              <a:gd name="T69" fmla="*/ 167 h 341"/>
              <a:gd name="T70" fmla="*/ 552 w 1024"/>
              <a:gd name="T71" fmla="*/ 175 h 341"/>
              <a:gd name="T72" fmla="*/ 562 w 1024"/>
              <a:gd name="T73" fmla="*/ 175 h 341"/>
              <a:gd name="T74" fmla="*/ 562 w 1024"/>
              <a:gd name="T75" fmla="*/ 186 h 341"/>
              <a:gd name="T76" fmla="*/ 642 w 1024"/>
              <a:gd name="T77" fmla="*/ 186 h 341"/>
              <a:gd name="T78" fmla="*/ 642 w 1024"/>
              <a:gd name="T79" fmla="*/ 194 h 341"/>
              <a:gd name="T80" fmla="*/ 653 w 1024"/>
              <a:gd name="T81" fmla="*/ 194 h 341"/>
              <a:gd name="T82" fmla="*/ 653 w 1024"/>
              <a:gd name="T83" fmla="*/ 202 h 341"/>
              <a:gd name="T84" fmla="*/ 669 w 1024"/>
              <a:gd name="T85" fmla="*/ 202 h 341"/>
              <a:gd name="T86" fmla="*/ 669 w 1024"/>
              <a:gd name="T87" fmla="*/ 212 h 341"/>
              <a:gd name="T88" fmla="*/ 743 w 1024"/>
              <a:gd name="T89" fmla="*/ 212 h 341"/>
              <a:gd name="T90" fmla="*/ 743 w 1024"/>
              <a:gd name="T91" fmla="*/ 221 h 341"/>
              <a:gd name="T92" fmla="*/ 765 w 1024"/>
              <a:gd name="T93" fmla="*/ 221 h 341"/>
              <a:gd name="T94" fmla="*/ 765 w 1024"/>
              <a:gd name="T95" fmla="*/ 230 h 341"/>
              <a:gd name="T96" fmla="*/ 805 w 1024"/>
              <a:gd name="T97" fmla="*/ 230 h 341"/>
              <a:gd name="T98" fmla="*/ 805 w 1024"/>
              <a:gd name="T99" fmla="*/ 244 h 341"/>
              <a:gd name="T100" fmla="*/ 837 w 1024"/>
              <a:gd name="T101" fmla="*/ 244 h 341"/>
              <a:gd name="T102" fmla="*/ 837 w 1024"/>
              <a:gd name="T103" fmla="*/ 257 h 341"/>
              <a:gd name="T104" fmla="*/ 899 w 1024"/>
              <a:gd name="T105" fmla="*/ 257 h 341"/>
              <a:gd name="T106" fmla="*/ 899 w 1024"/>
              <a:gd name="T107" fmla="*/ 274 h 341"/>
              <a:gd name="T108" fmla="*/ 917 w 1024"/>
              <a:gd name="T109" fmla="*/ 274 h 341"/>
              <a:gd name="T110" fmla="*/ 917 w 1024"/>
              <a:gd name="T111" fmla="*/ 292 h 341"/>
              <a:gd name="T112" fmla="*/ 975 w 1024"/>
              <a:gd name="T113" fmla="*/ 292 h 341"/>
              <a:gd name="T114" fmla="*/ 975 w 1024"/>
              <a:gd name="T115" fmla="*/ 314 h 341"/>
              <a:gd name="T116" fmla="*/ 1007 w 1024"/>
              <a:gd name="T117" fmla="*/ 314 h 341"/>
              <a:gd name="T118" fmla="*/ 1007 w 1024"/>
              <a:gd name="T119" fmla="*/ 341 h 341"/>
              <a:gd name="T120" fmla="*/ 1024 w 1024"/>
              <a:gd name="T121"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4" h="341">
                <a:moveTo>
                  <a:pt x="0" y="0"/>
                </a:moveTo>
                <a:cubicBezTo>
                  <a:pt x="19" y="0"/>
                  <a:pt x="19" y="0"/>
                  <a:pt x="19" y="0"/>
                </a:cubicBezTo>
                <a:cubicBezTo>
                  <a:pt x="19" y="12"/>
                  <a:pt x="19" y="12"/>
                  <a:pt x="19" y="12"/>
                </a:cubicBezTo>
                <a:cubicBezTo>
                  <a:pt x="28" y="12"/>
                  <a:pt x="28" y="12"/>
                  <a:pt x="28" y="12"/>
                </a:cubicBezTo>
                <a:cubicBezTo>
                  <a:pt x="28" y="20"/>
                  <a:pt x="28" y="20"/>
                  <a:pt x="28" y="20"/>
                </a:cubicBezTo>
                <a:cubicBezTo>
                  <a:pt x="85" y="20"/>
                  <a:pt x="85" y="20"/>
                  <a:pt x="85" y="20"/>
                </a:cubicBezTo>
                <a:cubicBezTo>
                  <a:pt x="85" y="36"/>
                  <a:pt x="85" y="36"/>
                  <a:pt x="85" y="36"/>
                </a:cubicBezTo>
                <a:cubicBezTo>
                  <a:pt x="106" y="36"/>
                  <a:pt x="106" y="36"/>
                  <a:pt x="106" y="36"/>
                </a:cubicBezTo>
                <a:cubicBezTo>
                  <a:pt x="106" y="48"/>
                  <a:pt x="106" y="48"/>
                  <a:pt x="106" y="48"/>
                </a:cubicBezTo>
                <a:cubicBezTo>
                  <a:pt x="116" y="48"/>
                  <a:pt x="116" y="48"/>
                  <a:pt x="116" y="48"/>
                </a:cubicBezTo>
                <a:cubicBezTo>
                  <a:pt x="116" y="64"/>
                  <a:pt x="116" y="64"/>
                  <a:pt x="116" y="64"/>
                </a:cubicBezTo>
                <a:cubicBezTo>
                  <a:pt x="140" y="64"/>
                  <a:pt x="140" y="64"/>
                  <a:pt x="140" y="64"/>
                </a:cubicBezTo>
                <a:cubicBezTo>
                  <a:pt x="140" y="74"/>
                  <a:pt x="140" y="74"/>
                  <a:pt x="140" y="74"/>
                </a:cubicBezTo>
                <a:cubicBezTo>
                  <a:pt x="189" y="74"/>
                  <a:pt x="189" y="74"/>
                  <a:pt x="189" y="74"/>
                </a:cubicBezTo>
                <a:cubicBezTo>
                  <a:pt x="189" y="81"/>
                  <a:pt x="189" y="81"/>
                  <a:pt x="189" y="81"/>
                </a:cubicBezTo>
                <a:cubicBezTo>
                  <a:pt x="237" y="81"/>
                  <a:pt x="237" y="81"/>
                  <a:pt x="237" y="81"/>
                </a:cubicBezTo>
                <a:cubicBezTo>
                  <a:pt x="237" y="81"/>
                  <a:pt x="233" y="88"/>
                  <a:pt x="237" y="88"/>
                </a:cubicBezTo>
                <a:cubicBezTo>
                  <a:pt x="242" y="88"/>
                  <a:pt x="330" y="88"/>
                  <a:pt x="330" y="88"/>
                </a:cubicBezTo>
                <a:cubicBezTo>
                  <a:pt x="330" y="99"/>
                  <a:pt x="330" y="99"/>
                  <a:pt x="330" y="99"/>
                </a:cubicBezTo>
                <a:cubicBezTo>
                  <a:pt x="378" y="99"/>
                  <a:pt x="378" y="99"/>
                  <a:pt x="378" y="99"/>
                </a:cubicBezTo>
                <a:cubicBezTo>
                  <a:pt x="378" y="106"/>
                  <a:pt x="378" y="106"/>
                  <a:pt x="378" y="106"/>
                </a:cubicBezTo>
                <a:cubicBezTo>
                  <a:pt x="398" y="106"/>
                  <a:pt x="398" y="106"/>
                  <a:pt x="398" y="106"/>
                </a:cubicBezTo>
                <a:cubicBezTo>
                  <a:pt x="398" y="106"/>
                  <a:pt x="396" y="115"/>
                  <a:pt x="398" y="115"/>
                </a:cubicBezTo>
                <a:cubicBezTo>
                  <a:pt x="401" y="115"/>
                  <a:pt x="454" y="115"/>
                  <a:pt x="454" y="115"/>
                </a:cubicBezTo>
                <a:cubicBezTo>
                  <a:pt x="454" y="125"/>
                  <a:pt x="454" y="125"/>
                  <a:pt x="454" y="125"/>
                </a:cubicBezTo>
                <a:cubicBezTo>
                  <a:pt x="493" y="125"/>
                  <a:pt x="493" y="125"/>
                  <a:pt x="493" y="125"/>
                </a:cubicBezTo>
                <a:cubicBezTo>
                  <a:pt x="493" y="132"/>
                  <a:pt x="493" y="132"/>
                  <a:pt x="493" y="132"/>
                </a:cubicBezTo>
                <a:cubicBezTo>
                  <a:pt x="509" y="132"/>
                  <a:pt x="509" y="132"/>
                  <a:pt x="509" y="132"/>
                </a:cubicBezTo>
                <a:cubicBezTo>
                  <a:pt x="509" y="140"/>
                  <a:pt x="509" y="140"/>
                  <a:pt x="509" y="140"/>
                </a:cubicBezTo>
                <a:cubicBezTo>
                  <a:pt x="524" y="140"/>
                  <a:pt x="524" y="140"/>
                  <a:pt x="524" y="140"/>
                </a:cubicBezTo>
                <a:cubicBezTo>
                  <a:pt x="524" y="149"/>
                  <a:pt x="524" y="149"/>
                  <a:pt x="524" y="149"/>
                </a:cubicBezTo>
                <a:cubicBezTo>
                  <a:pt x="546" y="149"/>
                  <a:pt x="546" y="149"/>
                  <a:pt x="546" y="149"/>
                </a:cubicBezTo>
                <a:cubicBezTo>
                  <a:pt x="546" y="157"/>
                  <a:pt x="546" y="157"/>
                  <a:pt x="546" y="157"/>
                </a:cubicBezTo>
                <a:cubicBezTo>
                  <a:pt x="552" y="157"/>
                  <a:pt x="552" y="157"/>
                  <a:pt x="552" y="157"/>
                </a:cubicBezTo>
                <a:cubicBezTo>
                  <a:pt x="552" y="167"/>
                  <a:pt x="552" y="167"/>
                  <a:pt x="552" y="167"/>
                </a:cubicBezTo>
                <a:cubicBezTo>
                  <a:pt x="552" y="175"/>
                  <a:pt x="552" y="175"/>
                  <a:pt x="552" y="175"/>
                </a:cubicBezTo>
                <a:cubicBezTo>
                  <a:pt x="562" y="175"/>
                  <a:pt x="562" y="175"/>
                  <a:pt x="562" y="175"/>
                </a:cubicBezTo>
                <a:cubicBezTo>
                  <a:pt x="562" y="186"/>
                  <a:pt x="562" y="186"/>
                  <a:pt x="562" y="186"/>
                </a:cubicBezTo>
                <a:cubicBezTo>
                  <a:pt x="642" y="186"/>
                  <a:pt x="642" y="186"/>
                  <a:pt x="642" y="186"/>
                </a:cubicBezTo>
                <a:cubicBezTo>
                  <a:pt x="642" y="194"/>
                  <a:pt x="642" y="194"/>
                  <a:pt x="642" y="194"/>
                </a:cubicBezTo>
                <a:cubicBezTo>
                  <a:pt x="653" y="194"/>
                  <a:pt x="653" y="194"/>
                  <a:pt x="653" y="194"/>
                </a:cubicBezTo>
                <a:cubicBezTo>
                  <a:pt x="653" y="202"/>
                  <a:pt x="653" y="202"/>
                  <a:pt x="653" y="202"/>
                </a:cubicBezTo>
                <a:cubicBezTo>
                  <a:pt x="669" y="202"/>
                  <a:pt x="669" y="202"/>
                  <a:pt x="669" y="202"/>
                </a:cubicBezTo>
                <a:cubicBezTo>
                  <a:pt x="669" y="212"/>
                  <a:pt x="669" y="212"/>
                  <a:pt x="669" y="212"/>
                </a:cubicBezTo>
                <a:cubicBezTo>
                  <a:pt x="743" y="212"/>
                  <a:pt x="743" y="212"/>
                  <a:pt x="743" y="212"/>
                </a:cubicBezTo>
                <a:cubicBezTo>
                  <a:pt x="743" y="221"/>
                  <a:pt x="743" y="221"/>
                  <a:pt x="743" y="221"/>
                </a:cubicBezTo>
                <a:cubicBezTo>
                  <a:pt x="765" y="221"/>
                  <a:pt x="765" y="221"/>
                  <a:pt x="765" y="221"/>
                </a:cubicBezTo>
                <a:cubicBezTo>
                  <a:pt x="765" y="230"/>
                  <a:pt x="765" y="230"/>
                  <a:pt x="765" y="230"/>
                </a:cubicBezTo>
                <a:cubicBezTo>
                  <a:pt x="805" y="230"/>
                  <a:pt x="805" y="230"/>
                  <a:pt x="805" y="230"/>
                </a:cubicBezTo>
                <a:cubicBezTo>
                  <a:pt x="805" y="244"/>
                  <a:pt x="805" y="244"/>
                  <a:pt x="805" y="244"/>
                </a:cubicBezTo>
                <a:cubicBezTo>
                  <a:pt x="837" y="244"/>
                  <a:pt x="837" y="244"/>
                  <a:pt x="837" y="244"/>
                </a:cubicBezTo>
                <a:cubicBezTo>
                  <a:pt x="837" y="257"/>
                  <a:pt x="837" y="257"/>
                  <a:pt x="837" y="257"/>
                </a:cubicBezTo>
                <a:cubicBezTo>
                  <a:pt x="899" y="257"/>
                  <a:pt x="899" y="257"/>
                  <a:pt x="899" y="257"/>
                </a:cubicBezTo>
                <a:cubicBezTo>
                  <a:pt x="899" y="274"/>
                  <a:pt x="899" y="274"/>
                  <a:pt x="899" y="274"/>
                </a:cubicBezTo>
                <a:cubicBezTo>
                  <a:pt x="917" y="274"/>
                  <a:pt x="917" y="274"/>
                  <a:pt x="917" y="274"/>
                </a:cubicBezTo>
                <a:cubicBezTo>
                  <a:pt x="917" y="292"/>
                  <a:pt x="917" y="292"/>
                  <a:pt x="917" y="292"/>
                </a:cubicBezTo>
                <a:cubicBezTo>
                  <a:pt x="975" y="292"/>
                  <a:pt x="975" y="292"/>
                  <a:pt x="975" y="292"/>
                </a:cubicBezTo>
                <a:cubicBezTo>
                  <a:pt x="975" y="314"/>
                  <a:pt x="975" y="314"/>
                  <a:pt x="975" y="314"/>
                </a:cubicBezTo>
                <a:cubicBezTo>
                  <a:pt x="1007" y="314"/>
                  <a:pt x="1007" y="314"/>
                  <a:pt x="1007" y="314"/>
                </a:cubicBezTo>
                <a:cubicBezTo>
                  <a:pt x="1007" y="341"/>
                  <a:pt x="1007" y="341"/>
                  <a:pt x="1007" y="341"/>
                </a:cubicBezTo>
                <a:cubicBezTo>
                  <a:pt x="1024" y="341"/>
                  <a:pt x="1024" y="341"/>
                  <a:pt x="1024" y="341"/>
                </a:cubicBezTo>
              </a:path>
            </a:pathLst>
          </a:custGeom>
          <a:noFill/>
          <a:ln w="38100" cap="flat">
            <a:solidFill>
              <a:srgbClr val="7B85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9" name="Freeform 52"/>
          <p:cNvSpPr>
            <a:spLocks/>
          </p:cNvSpPr>
          <p:nvPr/>
        </p:nvSpPr>
        <p:spPr bwMode="auto">
          <a:xfrm>
            <a:off x="6830936" y="2757488"/>
            <a:ext cx="3551238" cy="1136650"/>
          </a:xfrm>
          <a:custGeom>
            <a:avLst/>
            <a:gdLst>
              <a:gd name="T0" fmla="*/ 34 w 2237"/>
              <a:gd name="T1" fmla="*/ 0 h 716"/>
              <a:gd name="T2" fmla="*/ 65 w 2237"/>
              <a:gd name="T3" fmla="*/ 18 h 716"/>
              <a:gd name="T4" fmla="*/ 87 w 2237"/>
              <a:gd name="T5" fmla="*/ 37 h 716"/>
              <a:gd name="T6" fmla="*/ 138 w 2237"/>
              <a:gd name="T7" fmla="*/ 83 h 716"/>
              <a:gd name="T8" fmla="*/ 153 w 2237"/>
              <a:gd name="T9" fmla="*/ 96 h 716"/>
              <a:gd name="T10" fmla="*/ 208 w 2237"/>
              <a:gd name="T11" fmla="*/ 110 h 716"/>
              <a:gd name="T12" fmla="*/ 230 w 2237"/>
              <a:gd name="T13" fmla="*/ 125 h 716"/>
              <a:gd name="T14" fmla="*/ 244 w 2237"/>
              <a:gd name="T15" fmla="*/ 144 h 716"/>
              <a:gd name="T16" fmla="*/ 259 w 2237"/>
              <a:gd name="T17" fmla="*/ 162 h 716"/>
              <a:gd name="T18" fmla="*/ 275 w 2237"/>
              <a:gd name="T19" fmla="*/ 175 h 716"/>
              <a:gd name="T20" fmla="*/ 275 w 2237"/>
              <a:gd name="T21" fmla="*/ 210 h 716"/>
              <a:gd name="T22" fmla="*/ 350 w 2237"/>
              <a:gd name="T23" fmla="*/ 223 h 716"/>
              <a:gd name="T24" fmla="*/ 388 w 2237"/>
              <a:gd name="T25" fmla="*/ 243 h 716"/>
              <a:gd name="T26" fmla="*/ 461 w 2237"/>
              <a:gd name="T27" fmla="*/ 260 h 716"/>
              <a:gd name="T28" fmla="*/ 549 w 2237"/>
              <a:gd name="T29" fmla="*/ 273 h 716"/>
              <a:gd name="T30" fmla="*/ 578 w 2237"/>
              <a:gd name="T31" fmla="*/ 308 h 716"/>
              <a:gd name="T32" fmla="*/ 719 w 2237"/>
              <a:gd name="T33" fmla="*/ 321 h 716"/>
              <a:gd name="T34" fmla="*/ 741 w 2237"/>
              <a:gd name="T35" fmla="*/ 336 h 716"/>
              <a:gd name="T36" fmla="*/ 868 w 2237"/>
              <a:gd name="T37" fmla="*/ 356 h 716"/>
              <a:gd name="T38" fmla="*/ 885 w 2237"/>
              <a:gd name="T39" fmla="*/ 371 h 716"/>
              <a:gd name="T40" fmla="*/ 938 w 2237"/>
              <a:gd name="T41" fmla="*/ 386 h 716"/>
              <a:gd name="T42" fmla="*/ 1137 w 2237"/>
              <a:gd name="T43" fmla="*/ 398 h 716"/>
              <a:gd name="T44" fmla="*/ 1210 w 2237"/>
              <a:gd name="T45" fmla="*/ 417 h 716"/>
              <a:gd name="T46" fmla="*/ 1248 w 2237"/>
              <a:gd name="T47" fmla="*/ 435 h 716"/>
              <a:gd name="T48" fmla="*/ 1272 w 2237"/>
              <a:gd name="T49" fmla="*/ 450 h 716"/>
              <a:gd name="T50" fmla="*/ 1449 w 2237"/>
              <a:gd name="T51" fmla="*/ 465 h 716"/>
              <a:gd name="T52" fmla="*/ 1491 w 2237"/>
              <a:gd name="T53" fmla="*/ 482 h 716"/>
              <a:gd name="T54" fmla="*/ 1505 w 2237"/>
              <a:gd name="T55" fmla="*/ 509 h 716"/>
              <a:gd name="T56" fmla="*/ 1522 w 2237"/>
              <a:gd name="T57" fmla="*/ 530 h 716"/>
              <a:gd name="T58" fmla="*/ 1536 w 2237"/>
              <a:gd name="T59" fmla="*/ 546 h 716"/>
              <a:gd name="T60" fmla="*/ 1547 w 2237"/>
              <a:gd name="T61" fmla="*/ 563 h 716"/>
              <a:gd name="T62" fmla="*/ 1633 w 2237"/>
              <a:gd name="T63" fmla="*/ 583 h 716"/>
              <a:gd name="T64" fmla="*/ 1686 w 2237"/>
              <a:gd name="T65" fmla="*/ 598 h 716"/>
              <a:gd name="T66" fmla="*/ 1710 w 2237"/>
              <a:gd name="T67" fmla="*/ 622 h 716"/>
              <a:gd name="T68" fmla="*/ 1770 w 2237"/>
              <a:gd name="T69" fmla="*/ 642 h 716"/>
              <a:gd name="T70" fmla="*/ 1916 w 2237"/>
              <a:gd name="T71" fmla="*/ 675 h 716"/>
              <a:gd name="T72" fmla="*/ 2087 w 2237"/>
              <a:gd name="T73" fmla="*/ 71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7" h="716">
                <a:moveTo>
                  <a:pt x="0" y="16"/>
                </a:moveTo>
                <a:lnTo>
                  <a:pt x="34" y="0"/>
                </a:lnTo>
                <a:lnTo>
                  <a:pt x="34" y="18"/>
                </a:lnTo>
                <a:lnTo>
                  <a:pt x="65" y="18"/>
                </a:lnTo>
                <a:lnTo>
                  <a:pt x="65" y="37"/>
                </a:lnTo>
                <a:lnTo>
                  <a:pt x="87" y="37"/>
                </a:lnTo>
                <a:lnTo>
                  <a:pt x="87" y="83"/>
                </a:lnTo>
                <a:lnTo>
                  <a:pt x="138" y="83"/>
                </a:lnTo>
                <a:lnTo>
                  <a:pt x="138" y="96"/>
                </a:lnTo>
                <a:lnTo>
                  <a:pt x="153" y="96"/>
                </a:lnTo>
                <a:lnTo>
                  <a:pt x="153" y="110"/>
                </a:lnTo>
                <a:lnTo>
                  <a:pt x="208" y="110"/>
                </a:lnTo>
                <a:lnTo>
                  <a:pt x="208" y="125"/>
                </a:lnTo>
                <a:lnTo>
                  <a:pt x="230" y="125"/>
                </a:lnTo>
                <a:lnTo>
                  <a:pt x="230" y="144"/>
                </a:lnTo>
                <a:lnTo>
                  <a:pt x="244" y="144"/>
                </a:lnTo>
                <a:lnTo>
                  <a:pt x="244" y="162"/>
                </a:lnTo>
                <a:lnTo>
                  <a:pt x="259" y="162"/>
                </a:lnTo>
                <a:lnTo>
                  <a:pt x="259" y="175"/>
                </a:lnTo>
                <a:lnTo>
                  <a:pt x="275" y="175"/>
                </a:lnTo>
                <a:lnTo>
                  <a:pt x="275" y="195"/>
                </a:lnTo>
                <a:lnTo>
                  <a:pt x="275" y="210"/>
                </a:lnTo>
                <a:lnTo>
                  <a:pt x="350" y="210"/>
                </a:lnTo>
                <a:lnTo>
                  <a:pt x="350" y="223"/>
                </a:lnTo>
                <a:lnTo>
                  <a:pt x="388" y="223"/>
                </a:lnTo>
                <a:lnTo>
                  <a:pt x="388" y="243"/>
                </a:lnTo>
                <a:lnTo>
                  <a:pt x="461" y="243"/>
                </a:lnTo>
                <a:lnTo>
                  <a:pt x="461" y="260"/>
                </a:lnTo>
                <a:lnTo>
                  <a:pt x="549" y="260"/>
                </a:lnTo>
                <a:lnTo>
                  <a:pt x="549" y="273"/>
                </a:lnTo>
                <a:lnTo>
                  <a:pt x="578" y="273"/>
                </a:lnTo>
                <a:lnTo>
                  <a:pt x="578" y="308"/>
                </a:lnTo>
                <a:lnTo>
                  <a:pt x="719" y="308"/>
                </a:lnTo>
                <a:lnTo>
                  <a:pt x="719" y="321"/>
                </a:lnTo>
                <a:lnTo>
                  <a:pt x="741" y="321"/>
                </a:lnTo>
                <a:lnTo>
                  <a:pt x="741" y="336"/>
                </a:lnTo>
                <a:lnTo>
                  <a:pt x="868" y="336"/>
                </a:lnTo>
                <a:lnTo>
                  <a:pt x="868" y="356"/>
                </a:lnTo>
                <a:lnTo>
                  <a:pt x="885" y="356"/>
                </a:lnTo>
                <a:lnTo>
                  <a:pt x="885" y="371"/>
                </a:lnTo>
                <a:lnTo>
                  <a:pt x="938" y="371"/>
                </a:lnTo>
                <a:lnTo>
                  <a:pt x="938" y="386"/>
                </a:lnTo>
                <a:lnTo>
                  <a:pt x="1137" y="386"/>
                </a:lnTo>
                <a:lnTo>
                  <a:pt x="1137" y="398"/>
                </a:lnTo>
                <a:lnTo>
                  <a:pt x="1210" y="398"/>
                </a:lnTo>
                <a:lnTo>
                  <a:pt x="1210" y="417"/>
                </a:lnTo>
                <a:lnTo>
                  <a:pt x="1248" y="417"/>
                </a:lnTo>
                <a:lnTo>
                  <a:pt x="1248" y="435"/>
                </a:lnTo>
                <a:lnTo>
                  <a:pt x="1272" y="435"/>
                </a:lnTo>
                <a:lnTo>
                  <a:pt x="1272" y="450"/>
                </a:lnTo>
                <a:lnTo>
                  <a:pt x="1449" y="450"/>
                </a:lnTo>
                <a:lnTo>
                  <a:pt x="1449" y="465"/>
                </a:lnTo>
                <a:lnTo>
                  <a:pt x="1491" y="465"/>
                </a:lnTo>
                <a:lnTo>
                  <a:pt x="1491" y="482"/>
                </a:lnTo>
                <a:lnTo>
                  <a:pt x="1505" y="482"/>
                </a:lnTo>
                <a:lnTo>
                  <a:pt x="1505" y="509"/>
                </a:lnTo>
                <a:lnTo>
                  <a:pt x="1522" y="509"/>
                </a:lnTo>
                <a:lnTo>
                  <a:pt x="1522" y="530"/>
                </a:lnTo>
                <a:lnTo>
                  <a:pt x="1536" y="530"/>
                </a:lnTo>
                <a:lnTo>
                  <a:pt x="1536" y="546"/>
                </a:lnTo>
                <a:lnTo>
                  <a:pt x="1547" y="546"/>
                </a:lnTo>
                <a:lnTo>
                  <a:pt x="1547" y="563"/>
                </a:lnTo>
                <a:lnTo>
                  <a:pt x="1633" y="563"/>
                </a:lnTo>
                <a:lnTo>
                  <a:pt x="1633" y="583"/>
                </a:lnTo>
                <a:lnTo>
                  <a:pt x="1686" y="583"/>
                </a:lnTo>
                <a:lnTo>
                  <a:pt x="1686" y="598"/>
                </a:lnTo>
                <a:lnTo>
                  <a:pt x="1710" y="598"/>
                </a:lnTo>
                <a:lnTo>
                  <a:pt x="1710" y="622"/>
                </a:lnTo>
                <a:lnTo>
                  <a:pt x="1770" y="622"/>
                </a:lnTo>
                <a:lnTo>
                  <a:pt x="1770" y="642"/>
                </a:lnTo>
                <a:lnTo>
                  <a:pt x="1916" y="642"/>
                </a:lnTo>
                <a:lnTo>
                  <a:pt x="1916" y="675"/>
                </a:lnTo>
                <a:lnTo>
                  <a:pt x="2087" y="675"/>
                </a:lnTo>
                <a:lnTo>
                  <a:pt x="2087" y="716"/>
                </a:lnTo>
                <a:lnTo>
                  <a:pt x="2237" y="716"/>
                </a:lnTo>
              </a:path>
            </a:pathLst>
          </a:custGeom>
          <a:noFill/>
          <a:ln w="38100" cap="flat">
            <a:solidFill>
              <a:schemeClr val="tx2">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0" name="Freeform 53"/>
          <p:cNvSpPr>
            <a:spLocks/>
          </p:cNvSpPr>
          <p:nvPr/>
        </p:nvSpPr>
        <p:spPr bwMode="auto">
          <a:xfrm>
            <a:off x="6775373" y="2757488"/>
            <a:ext cx="3606800" cy="1154112"/>
          </a:xfrm>
          <a:custGeom>
            <a:avLst/>
            <a:gdLst>
              <a:gd name="T0" fmla="*/ 1027 w 1027"/>
              <a:gd name="T1" fmla="*/ 394 h 394"/>
              <a:gd name="T2" fmla="*/ 990 w 1027"/>
              <a:gd name="T3" fmla="*/ 388 h 394"/>
              <a:gd name="T4" fmla="*/ 952 w 1027"/>
              <a:gd name="T5" fmla="*/ 388 h 394"/>
              <a:gd name="T6" fmla="*/ 937 w 1027"/>
              <a:gd name="T7" fmla="*/ 378 h 394"/>
              <a:gd name="T8" fmla="*/ 887 w 1027"/>
              <a:gd name="T9" fmla="*/ 371 h 394"/>
              <a:gd name="T10" fmla="*/ 871 w 1027"/>
              <a:gd name="T11" fmla="*/ 371 h 394"/>
              <a:gd name="T12" fmla="*/ 865 w 1027"/>
              <a:gd name="T13" fmla="*/ 358 h 394"/>
              <a:gd name="T14" fmla="*/ 811 w 1027"/>
              <a:gd name="T15" fmla="*/ 358 h 394"/>
              <a:gd name="T16" fmla="*/ 792 w 1027"/>
              <a:gd name="T17" fmla="*/ 348 h 394"/>
              <a:gd name="T18" fmla="*/ 755 w 1027"/>
              <a:gd name="T19" fmla="*/ 348 h 394"/>
              <a:gd name="T20" fmla="*/ 720 w 1027"/>
              <a:gd name="T21" fmla="*/ 332 h 394"/>
              <a:gd name="T22" fmla="*/ 704 w 1027"/>
              <a:gd name="T23" fmla="*/ 332 h 394"/>
              <a:gd name="T24" fmla="*/ 683 w 1027"/>
              <a:gd name="T25" fmla="*/ 320 h 394"/>
              <a:gd name="T26" fmla="*/ 665 w 1027"/>
              <a:gd name="T27" fmla="*/ 316 h 394"/>
              <a:gd name="T28" fmla="*/ 654 w 1027"/>
              <a:gd name="T29" fmla="*/ 309 h 394"/>
              <a:gd name="T30" fmla="*/ 623 w 1027"/>
              <a:gd name="T31" fmla="*/ 309 h 394"/>
              <a:gd name="T32" fmla="*/ 598 w 1027"/>
              <a:gd name="T33" fmla="*/ 297 h 394"/>
              <a:gd name="T34" fmla="*/ 584 w 1027"/>
              <a:gd name="T35" fmla="*/ 297 h 394"/>
              <a:gd name="T36" fmla="*/ 576 w 1027"/>
              <a:gd name="T37" fmla="*/ 289 h 394"/>
              <a:gd name="T38" fmla="*/ 557 w 1027"/>
              <a:gd name="T39" fmla="*/ 283 h 394"/>
              <a:gd name="T40" fmla="*/ 546 w 1027"/>
              <a:gd name="T41" fmla="*/ 274 h 394"/>
              <a:gd name="T42" fmla="*/ 541 w 1027"/>
              <a:gd name="T43" fmla="*/ 265 h 394"/>
              <a:gd name="T44" fmla="*/ 528 w 1027"/>
              <a:gd name="T45" fmla="*/ 260 h 394"/>
              <a:gd name="T46" fmla="*/ 519 w 1027"/>
              <a:gd name="T47" fmla="*/ 254 h 394"/>
              <a:gd name="T48" fmla="*/ 515 w 1027"/>
              <a:gd name="T49" fmla="*/ 249 h 394"/>
              <a:gd name="T50" fmla="*/ 496 w 1027"/>
              <a:gd name="T51" fmla="*/ 243 h 394"/>
              <a:gd name="T52" fmla="*/ 465 w 1027"/>
              <a:gd name="T53" fmla="*/ 227 h 394"/>
              <a:gd name="T54" fmla="*/ 452 w 1027"/>
              <a:gd name="T55" fmla="*/ 218 h 394"/>
              <a:gd name="T56" fmla="*/ 431 w 1027"/>
              <a:gd name="T57" fmla="*/ 206 h 394"/>
              <a:gd name="T58" fmla="*/ 402 w 1027"/>
              <a:gd name="T59" fmla="*/ 194 h 394"/>
              <a:gd name="T60" fmla="*/ 356 w 1027"/>
              <a:gd name="T61" fmla="*/ 189 h 394"/>
              <a:gd name="T62" fmla="*/ 326 w 1027"/>
              <a:gd name="T63" fmla="*/ 167 h 394"/>
              <a:gd name="T64" fmla="*/ 297 w 1027"/>
              <a:gd name="T65" fmla="*/ 140 h 394"/>
              <a:gd name="T66" fmla="*/ 287 w 1027"/>
              <a:gd name="T67" fmla="*/ 133 h 394"/>
              <a:gd name="T68" fmla="*/ 261 w 1027"/>
              <a:gd name="T69" fmla="*/ 130 h 394"/>
              <a:gd name="T70" fmla="*/ 242 w 1027"/>
              <a:gd name="T71" fmla="*/ 125 h 394"/>
              <a:gd name="T72" fmla="*/ 218 w 1027"/>
              <a:gd name="T73" fmla="*/ 95 h 394"/>
              <a:gd name="T74" fmla="*/ 208 w 1027"/>
              <a:gd name="T75" fmla="*/ 86 h 394"/>
              <a:gd name="T76" fmla="*/ 184 w 1027"/>
              <a:gd name="T77" fmla="*/ 80 h 394"/>
              <a:gd name="T78" fmla="*/ 168 w 1027"/>
              <a:gd name="T79" fmla="*/ 66 h 394"/>
              <a:gd name="T80" fmla="*/ 138 w 1027"/>
              <a:gd name="T81" fmla="*/ 59 h 394"/>
              <a:gd name="T82" fmla="*/ 119 w 1027"/>
              <a:gd name="T83" fmla="*/ 48 h 394"/>
              <a:gd name="T84" fmla="*/ 95 w 1027"/>
              <a:gd name="T85" fmla="*/ 36 h 394"/>
              <a:gd name="T86" fmla="*/ 72 w 1027"/>
              <a:gd name="T87" fmla="*/ 36 h 394"/>
              <a:gd name="T88" fmla="*/ 64 w 1027"/>
              <a:gd name="T89" fmla="*/ 24 h 394"/>
              <a:gd name="T90" fmla="*/ 36 w 1027"/>
              <a:gd name="T91" fmla="*/ 15 h 394"/>
              <a:gd name="T92" fmla="*/ 0 w 1027"/>
              <a:gd name="T9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7" h="394">
                <a:moveTo>
                  <a:pt x="1027" y="394"/>
                </a:moveTo>
                <a:cubicBezTo>
                  <a:pt x="990" y="388"/>
                  <a:pt x="990" y="388"/>
                  <a:pt x="990" y="388"/>
                </a:cubicBezTo>
                <a:cubicBezTo>
                  <a:pt x="952" y="388"/>
                  <a:pt x="952" y="388"/>
                  <a:pt x="952" y="388"/>
                </a:cubicBezTo>
                <a:cubicBezTo>
                  <a:pt x="937" y="378"/>
                  <a:pt x="937" y="378"/>
                  <a:pt x="937" y="378"/>
                </a:cubicBezTo>
                <a:cubicBezTo>
                  <a:pt x="887" y="371"/>
                  <a:pt x="887" y="371"/>
                  <a:pt x="887" y="371"/>
                </a:cubicBezTo>
                <a:cubicBezTo>
                  <a:pt x="871" y="371"/>
                  <a:pt x="871" y="371"/>
                  <a:pt x="871" y="371"/>
                </a:cubicBezTo>
                <a:cubicBezTo>
                  <a:pt x="865" y="358"/>
                  <a:pt x="865" y="358"/>
                  <a:pt x="865" y="358"/>
                </a:cubicBezTo>
                <a:cubicBezTo>
                  <a:pt x="811" y="358"/>
                  <a:pt x="811" y="358"/>
                  <a:pt x="811" y="358"/>
                </a:cubicBezTo>
                <a:cubicBezTo>
                  <a:pt x="792" y="348"/>
                  <a:pt x="792" y="348"/>
                  <a:pt x="792" y="348"/>
                </a:cubicBezTo>
                <a:cubicBezTo>
                  <a:pt x="755" y="348"/>
                  <a:pt x="755" y="348"/>
                  <a:pt x="755" y="348"/>
                </a:cubicBezTo>
                <a:cubicBezTo>
                  <a:pt x="755" y="348"/>
                  <a:pt x="723" y="333"/>
                  <a:pt x="720" y="332"/>
                </a:cubicBezTo>
                <a:cubicBezTo>
                  <a:pt x="716" y="332"/>
                  <a:pt x="704" y="332"/>
                  <a:pt x="704" y="332"/>
                </a:cubicBezTo>
                <a:cubicBezTo>
                  <a:pt x="683" y="320"/>
                  <a:pt x="683" y="320"/>
                  <a:pt x="683" y="320"/>
                </a:cubicBezTo>
                <a:cubicBezTo>
                  <a:pt x="665" y="316"/>
                  <a:pt x="665" y="316"/>
                  <a:pt x="665" y="316"/>
                </a:cubicBezTo>
                <a:cubicBezTo>
                  <a:pt x="654" y="309"/>
                  <a:pt x="654" y="309"/>
                  <a:pt x="654" y="309"/>
                </a:cubicBezTo>
                <a:cubicBezTo>
                  <a:pt x="623" y="309"/>
                  <a:pt x="623" y="309"/>
                  <a:pt x="623" y="309"/>
                </a:cubicBezTo>
                <a:cubicBezTo>
                  <a:pt x="598" y="297"/>
                  <a:pt x="598" y="297"/>
                  <a:pt x="598" y="297"/>
                </a:cubicBezTo>
                <a:cubicBezTo>
                  <a:pt x="584" y="297"/>
                  <a:pt x="584" y="297"/>
                  <a:pt x="584" y="297"/>
                </a:cubicBezTo>
                <a:cubicBezTo>
                  <a:pt x="576" y="289"/>
                  <a:pt x="576" y="289"/>
                  <a:pt x="576" y="289"/>
                </a:cubicBezTo>
                <a:cubicBezTo>
                  <a:pt x="557" y="283"/>
                  <a:pt x="557" y="283"/>
                  <a:pt x="557" y="283"/>
                </a:cubicBezTo>
                <a:cubicBezTo>
                  <a:pt x="546" y="274"/>
                  <a:pt x="546" y="274"/>
                  <a:pt x="546" y="274"/>
                </a:cubicBezTo>
                <a:cubicBezTo>
                  <a:pt x="541" y="265"/>
                  <a:pt x="541" y="265"/>
                  <a:pt x="541" y="265"/>
                </a:cubicBezTo>
                <a:cubicBezTo>
                  <a:pt x="528" y="260"/>
                  <a:pt x="528" y="260"/>
                  <a:pt x="528" y="260"/>
                </a:cubicBezTo>
                <a:cubicBezTo>
                  <a:pt x="519" y="254"/>
                  <a:pt x="519" y="254"/>
                  <a:pt x="519" y="254"/>
                </a:cubicBezTo>
                <a:cubicBezTo>
                  <a:pt x="515" y="249"/>
                  <a:pt x="515" y="249"/>
                  <a:pt x="515" y="249"/>
                </a:cubicBezTo>
                <a:cubicBezTo>
                  <a:pt x="515" y="249"/>
                  <a:pt x="499" y="244"/>
                  <a:pt x="496" y="243"/>
                </a:cubicBezTo>
                <a:cubicBezTo>
                  <a:pt x="494" y="241"/>
                  <a:pt x="465" y="227"/>
                  <a:pt x="465" y="227"/>
                </a:cubicBezTo>
                <a:cubicBezTo>
                  <a:pt x="452" y="218"/>
                  <a:pt x="452" y="218"/>
                  <a:pt x="452" y="218"/>
                </a:cubicBezTo>
                <a:cubicBezTo>
                  <a:pt x="431" y="206"/>
                  <a:pt x="431" y="206"/>
                  <a:pt x="431" y="206"/>
                </a:cubicBezTo>
                <a:cubicBezTo>
                  <a:pt x="402" y="194"/>
                  <a:pt x="402" y="194"/>
                  <a:pt x="402" y="194"/>
                </a:cubicBezTo>
                <a:cubicBezTo>
                  <a:pt x="356" y="189"/>
                  <a:pt x="356" y="189"/>
                  <a:pt x="356" y="189"/>
                </a:cubicBezTo>
                <a:cubicBezTo>
                  <a:pt x="326" y="167"/>
                  <a:pt x="326" y="167"/>
                  <a:pt x="326" y="167"/>
                </a:cubicBezTo>
                <a:cubicBezTo>
                  <a:pt x="297" y="140"/>
                  <a:pt x="297" y="140"/>
                  <a:pt x="297" y="140"/>
                </a:cubicBezTo>
                <a:cubicBezTo>
                  <a:pt x="287" y="133"/>
                  <a:pt x="287" y="133"/>
                  <a:pt x="287" y="133"/>
                </a:cubicBezTo>
                <a:cubicBezTo>
                  <a:pt x="261" y="130"/>
                  <a:pt x="261" y="130"/>
                  <a:pt x="261" y="130"/>
                </a:cubicBezTo>
                <a:cubicBezTo>
                  <a:pt x="242" y="125"/>
                  <a:pt x="242" y="125"/>
                  <a:pt x="242" y="125"/>
                </a:cubicBezTo>
                <a:cubicBezTo>
                  <a:pt x="218" y="95"/>
                  <a:pt x="218" y="95"/>
                  <a:pt x="218" y="95"/>
                </a:cubicBezTo>
                <a:cubicBezTo>
                  <a:pt x="208" y="86"/>
                  <a:pt x="208" y="86"/>
                  <a:pt x="208" y="86"/>
                </a:cubicBezTo>
                <a:cubicBezTo>
                  <a:pt x="184" y="80"/>
                  <a:pt x="184" y="80"/>
                  <a:pt x="184" y="80"/>
                </a:cubicBezTo>
                <a:cubicBezTo>
                  <a:pt x="168" y="66"/>
                  <a:pt x="168" y="66"/>
                  <a:pt x="168" y="66"/>
                </a:cubicBezTo>
                <a:cubicBezTo>
                  <a:pt x="138" y="59"/>
                  <a:pt x="138" y="59"/>
                  <a:pt x="138" y="59"/>
                </a:cubicBezTo>
                <a:cubicBezTo>
                  <a:pt x="119" y="48"/>
                  <a:pt x="119" y="48"/>
                  <a:pt x="119" y="48"/>
                </a:cubicBezTo>
                <a:cubicBezTo>
                  <a:pt x="95" y="36"/>
                  <a:pt x="95" y="36"/>
                  <a:pt x="95" y="36"/>
                </a:cubicBezTo>
                <a:cubicBezTo>
                  <a:pt x="72" y="36"/>
                  <a:pt x="72" y="36"/>
                  <a:pt x="72" y="36"/>
                </a:cubicBezTo>
                <a:cubicBezTo>
                  <a:pt x="64" y="24"/>
                  <a:pt x="64" y="24"/>
                  <a:pt x="64" y="24"/>
                </a:cubicBezTo>
                <a:cubicBezTo>
                  <a:pt x="36" y="15"/>
                  <a:pt x="36" y="15"/>
                  <a:pt x="36" y="15"/>
                </a:cubicBezTo>
                <a:cubicBezTo>
                  <a:pt x="0" y="0"/>
                  <a:pt x="0" y="0"/>
                  <a:pt x="0" y="0"/>
                </a:cubicBezTo>
              </a:path>
            </a:pathLst>
          </a:custGeom>
          <a:noFill/>
          <a:ln w="38100" cap="flat">
            <a:solidFill>
              <a:srgbClr val="D22F5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2" name="TextBox 151"/>
          <p:cNvSpPr txBox="1"/>
          <p:nvPr/>
        </p:nvSpPr>
        <p:spPr>
          <a:xfrm>
            <a:off x="10637782" y="3656066"/>
            <a:ext cx="1081495" cy="387531"/>
          </a:xfrm>
          <a:prstGeom prst="rect">
            <a:avLst/>
          </a:prstGeom>
          <a:noFill/>
        </p:spPr>
        <p:txBody>
          <a:bodyPr wrap="square" rtlCol="0" anchor="t">
            <a:noAutofit/>
          </a:bodyPr>
          <a:lstStyle/>
          <a:p>
            <a:r>
              <a:rPr lang="en-GB" sz="1200" b="1" dirty="0"/>
              <a:t>p=0.013</a:t>
            </a:r>
          </a:p>
          <a:p>
            <a:pPr algn="r"/>
            <a:endParaRPr lang="en-GB" sz="1400" b="1" dirty="0"/>
          </a:p>
        </p:txBody>
      </p:sp>
      <p:sp>
        <p:nvSpPr>
          <p:cNvPr id="72" name="TextBox 71"/>
          <p:cNvSpPr txBox="1"/>
          <p:nvPr/>
        </p:nvSpPr>
        <p:spPr>
          <a:xfrm>
            <a:off x="7761285" y="4831053"/>
            <a:ext cx="2198416" cy="218785"/>
          </a:xfrm>
          <a:prstGeom prst="rect">
            <a:avLst/>
          </a:prstGeom>
          <a:noFill/>
        </p:spPr>
        <p:txBody>
          <a:bodyPr wrap="square" lIns="0" tIns="0" rIns="0" bIns="0" rtlCol="0">
            <a:noAutofit/>
          </a:bodyPr>
          <a:lstStyle/>
          <a:p>
            <a:r>
              <a:rPr lang="en-GB" sz="900" b="1" dirty="0">
                <a:solidFill>
                  <a:srgbClr val="D22F58"/>
                </a:solidFill>
              </a:rPr>
              <a:t>SERAPHIN REVEAL ERA Adj. (n=742)</a:t>
            </a:r>
          </a:p>
        </p:txBody>
      </p:sp>
      <p:sp>
        <p:nvSpPr>
          <p:cNvPr id="92" name="TextBox 91"/>
          <p:cNvSpPr txBox="1"/>
          <p:nvPr/>
        </p:nvSpPr>
        <p:spPr>
          <a:xfrm>
            <a:off x="1346248" y="2121510"/>
            <a:ext cx="1605662" cy="430887"/>
          </a:xfrm>
          <a:prstGeom prst="rect">
            <a:avLst/>
          </a:prstGeom>
          <a:noFill/>
        </p:spPr>
        <p:txBody>
          <a:bodyPr wrap="square" lIns="0" tIns="0" rIns="0" bIns="0" rtlCol="0">
            <a:spAutoFit/>
          </a:bodyPr>
          <a:lstStyle/>
          <a:p>
            <a:pPr algn="ctr"/>
            <a:fld id="{61C89342-4EBF-42D6-860E-471633DA0AE4}" type="CATEGORYNAME">
              <a:rPr lang="en-US" sz="1400" smtClean="0">
                <a:solidFill>
                  <a:srgbClr val="FF3300"/>
                </a:solidFill>
              </a:rPr>
              <a:pPr algn="ctr"/>
              <a:t>Ambrisentan</a:t>
            </a:fld>
            <a:r>
              <a:rPr lang="en-US" sz="1400" dirty="0">
                <a:solidFill>
                  <a:srgbClr val="FF3300"/>
                </a:solidFill>
              </a:rPr>
              <a:t>, </a:t>
            </a:r>
          </a:p>
          <a:p>
            <a:pPr algn="ctr"/>
            <a:r>
              <a:rPr lang="en-US" sz="1400" b="1" dirty="0">
                <a:solidFill>
                  <a:srgbClr val="FF3300"/>
                </a:solidFill>
              </a:rPr>
              <a:t>9.7%</a:t>
            </a:r>
            <a:endParaRPr lang="en-GB" sz="1400" b="1" dirty="0">
              <a:solidFill>
                <a:srgbClr val="FF3300"/>
              </a:solidFill>
            </a:endParaRPr>
          </a:p>
        </p:txBody>
      </p:sp>
      <p:sp>
        <p:nvSpPr>
          <p:cNvPr id="93" name="TextBox 92"/>
          <p:cNvSpPr txBox="1"/>
          <p:nvPr/>
        </p:nvSpPr>
        <p:spPr>
          <a:xfrm>
            <a:off x="678793" y="2730249"/>
            <a:ext cx="1189871" cy="427167"/>
          </a:xfrm>
          <a:prstGeom prst="rect">
            <a:avLst/>
          </a:prstGeom>
          <a:noFill/>
        </p:spPr>
        <p:txBody>
          <a:bodyPr wrap="square" lIns="0" tIns="0" rIns="0" bIns="0" rtlCol="0">
            <a:spAutoFit/>
          </a:bodyPr>
          <a:lstStyle/>
          <a:p>
            <a:pPr algn="ctr"/>
            <a:r>
              <a:rPr lang="en-US" sz="1400" dirty="0">
                <a:solidFill>
                  <a:srgbClr val="FFC000"/>
                </a:solidFill>
              </a:rPr>
              <a:t>Sitaxentan, </a:t>
            </a:r>
            <a:r>
              <a:rPr lang="en-US" sz="1400" b="1" dirty="0">
                <a:solidFill>
                  <a:srgbClr val="FFC000"/>
                </a:solidFill>
              </a:rPr>
              <a:t>10.3%</a:t>
            </a:r>
            <a:endParaRPr lang="en-GB" sz="1400" b="1" dirty="0">
              <a:solidFill>
                <a:srgbClr val="FFC000"/>
              </a:solidFill>
            </a:endParaRPr>
          </a:p>
        </p:txBody>
      </p:sp>
      <p:sp>
        <p:nvSpPr>
          <p:cNvPr id="95" name="TextBox 94"/>
          <p:cNvSpPr txBox="1"/>
          <p:nvPr/>
        </p:nvSpPr>
        <p:spPr>
          <a:xfrm>
            <a:off x="3990112" y="4580575"/>
            <a:ext cx="1791346" cy="430887"/>
          </a:xfrm>
          <a:prstGeom prst="rect">
            <a:avLst/>
          </a:prstGeom>
          <a:noFill/>
        </p:spPr>
        <p:txBody>
          <a:bodyPr wrap="square" lIns="0" tIns="0" rIns="0" bIns="0" rtlCol="0">
            <a:spAutoFit/>
          </a:bodyPr>
          <a:lstStyle/>
          <a:p>
            <a:pPr algn="ctr"/>
            <a:r>
              <a:rPr lang="en-US" sz="1400" dirty="0">
                <a:solidFill>
                  <a:schemeClr val="accent5">
                    <a:lumMod val="75000"/>
                  </a:schemeClr>
                </a:solidFill>
              </a:rPr>
              <a:t>Bosentan</a:t>
            </a:r>
          </a:p>
          <a:p>
            <a:pPr algn="ctr"/>
            <a:r>
              <a:rPr lang="en-US" sz="1400" b="1" dirty="0">
                <a:solidFill>
                  <a:schemeClr val="accent5">
                    <a:lumMod val="75000"/>
                  </a:schemeClr>
                </a:solidFill>
              </a:rPr>
              <a:t>80%</a:t>
            </a:r>
            <a:endParaRPr lang="en-GB" sz="1400" b="1" dirty="0">
              <a:solidFill>
                <a:schemeClr val="accent5">
                  <a:lumMod val="75000"/>
                </a:schemeClr>
              </a:solidFill>
            </a:endParaRPr>
          </a:p>
        </p:txBody>
      </p:sp>
      <p:grpSp>
        <p:nvGrpSpPr>
          <p:cNvPr id="104" name="Group 103"/>
          <p:cNvGrpSpPr/>
          <p:nvPr/>
        </p:nvGrpSpPr>
        <p:grpSpPr>
          <a:xfrm>
            <a:off x="1422183" y="2399277"/>
            <a:ext cx="3140457" cy="3136261"/>
            <a:chOff x="1708151" y="2572747"/>
            <a:chExt cx="2715262" cy="2711634"/>
          </a:xfrm>
          <a:effectLst>
            <a:outerShdw blurRad="190500" dir="13500000" sy="23000" kx="1200000" algn="br" rotWithShape="0">
              <a:prstClr val="black">
                <a:alpha val="6000"/>
              </a:prstClr>
            </a:outerShdw>
          </a:effectLst>
        </p:grpSpPr>
        <p:grpSp>
          <p:nvGrpSpPr>
            <p:cNvPr id="110" name="Group 109"/>
            <p:cNvGrpSpPr/>
            <p:nvPr/>
          </p:nvGrpSpPr>
          <p:grpSpPr>
            <a:xfrm>
              <a:off x="1708151" y="2572747"/>
              <a:ext cx="2715262" cy="2711634"/>
              <a:chOff x="1846374" y="3083110"/>
              <a:chExt cx="2376488" cy="2373313"/>
            </a:xfrm>
          </p:grpSpPr>
          <p:sp>
            <p:nvSpPr>
              <p:cNvPr id="123" name="Freeform 34"/>
              <p:cNvSpPr>
                <a:spLocks/>
              </p:cNvSpPr>
              <p:nvPr/>
            </p:nvSpPr>
            <p:spPr bwMode="auto">
              <a:xfrm>
                <a:off x="1846374" y="3083110"/>
                <a:ext cx="2376488" cy="2373313"/>
              </a:xfrm>
              <a:custGeom>
                <a:avLst/>
                <a:gdLst>
                  <a:gd name="T0" fmla="*/ 12472 w 24943"/>
                  <a:gd name="T1" fmla="*/ 0 h 24943"/>
                  <a:gd name="T2" fmla="*/ 24943 w 24943"/>
                  <a:gd name="T3" fmla="*/ 12472 h 24943"/>
                  <a:gd name="T4" fmla="*/ 12472 w 24943"/>
                  <a:gd name="T5" fmla="*/ 24943 h 24943"/>
                  <a:gd name="T6" fmla="*/ 0 w 24943"/>
                  <a:gd name="T7" fmla="*/ 12472 h 24943"/>
                  <a:gd name="T8" fmla="*/ 610 w 24943"/>
                  <a:gd name="T9" fmla="*/ 8618 h 24943"/>
                  <a:gd name="T10" fmla="*/ 12472 w 24943"/>
                  <a:gd name="T11" fmla="*/ 12472 h 24943"/>
                  <a:gd name="T12" fmla="*/ 12472 w 24943"/>
                  <a:gd name="T13" fmla="*/ 0 h 24943"/>
                </a:gdLst>
                <a:ahLst/>
                <a:cxnLst>
                  <a:cxn ang="0">
                    <a:pos x="T0" y="T1"/>
                  </a:cxn>
                  <a:cxn ang="0">
                    <a:pos x="T2" y="T3"/>
                  </a:cxn>
                  <a:cxn ang="0">
                    <a:pos x="T4" y="T5"/>
                  </a:cxn>
                  <a:cxn ang="0">
                    <a:pos x="T6" y="T7"/>
                  </a:cxn>
                  <a:cxn ang="0">
                    <a:pos x="T8" y="T9"/>
                  </a:cxn>
                  <a:cxn ang="0">
                    <a:pos x="T10" y="T11"/>
                  </a:cxn>
                  <a:cxn ang="0">
                    <a:pos x="T12" y="T13"/>
                  </a:cxn>
                </a:cxnLst>
                <a:rect l="0" t="0" r="r" b="b"/>
                <a:pathLst>
                  <a:path w="24943" h="24943">
                    <a:moveTo>
                      <a:pt x="12472" y="0"/>
                    </a:moveTo>
                    <a:cubicBezTo>
                      <a:pt x="19359" y="0"/>
                      <a:pt x="24943" y="5584"/>
                      <a:pt x="24943" y="12472"/>
                    </a:cubicBezTo>
                    <a:cubicBezTo>
                      <a:pt x="24943" y="19359"/>
                      <a:pt x="19359" y="24943"/>
                      <a:pt x="12472" y="24943"/>
                    </a:cubicBezTo>
                    <a:cubicBezTo>
                      <a:pt x="5584" y="24943"/>
                      <a:pt x="0" y="19359"/>
                      <a:pt x="0" y="12472"/>
                    </a:cubicBezTo>
                    <a:cubicBezTo>
                      <a:pt x="0" y="11163"/>
                      <a:pt x="206" y="9862"/>
                      <a:pt x="610" y="8618"/>
                    </a:cubicBezTo>
                    <a:lnTo>
                      <a:pt x="12472" y="12472"/>
                    </a:lnTo>
                    <a:lnTo>
                      <a:pt x="12472"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6" name="Freeform 35"/>
              <p:cNvSpPr>
                <a:spLocks/>
              </p:cNvSpPr>
              <p:nvPr/>
            </p:nvSpPr>
            <p:spPr bwMode="auto">
              <a:xfrm>
                <a:off x="1903524" y="3295835"/>
                <a:ext cx="1130300" cy="973138"/>
              </a:xfrm>
              <a:custGeom>
                <a:avLst/>
                <a:gdLst>
                  <a:gd name="T0" fmla="*/ 0 w 11862"/>
                  <a:gd name="T1" fmla="*/ 6373 h 10227"/>
                  <a:gd name="T2" fmla="*/ 4722 w 11862"/>
                  <a:gd name="T3" fmla="*/ 0 h 10227"/>
                  <a:gd name="T4" fmla="*/ 11862 w 11862"/>
                  <a:gd name="T5" fmla="*/ 10227 h 10227"/>
                  <a:gd name="T6" fmla="*/ 0 w 11862"/>
                  <a:gd name="T7" fmla="*/ 6373 h 10227"/>
                </a:gdLst>
                <a:ahLst/>
                <a:cxnLst>
                  <a:cxn ang="0">
                    <a:pos x="T0" y="T1"/>
                  </a:cxn>
                  <a:cxn ang="0">
                    <a:pos x="T2" y="T3"/>
                  </a:cxn>
                  <a:cxn ang="0">
                    <a:pos x="T4" y="T5"/>
                  </a:cxn>
                  <a:cxn ang="0">
                    <a:pos x="T6" y="T7"/>
                  </a:cxn>
                </a:cxnLst>
                <a:rect l="0" t="0" r="r" b="b"/>
                <a:pathLst>
                  <a:path w="11862" h="10227">
                    <a:moveTo>
                      <a:pt x="0" y="6373"/>
                    </a:moveTo>
                    <a:cubicBezTo>
                      <a:pt x="839" y="3791"/>
                      <a:pt x="2497" y="1554"/>
                      <a:pt x="4722" y="0"/>
                    </a:cubicBezTo>
                    <a:lnTo>
                      <a:pt x="11862" y="10227"/>
                    </a:lnTo>
                    <a:lnTo>
                      <a:pt x="0" y="6373"/>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1" name="Freeform 36"/>
              <p:cNvSpPr>
                <a:spLocks/>
              </p:cNvSpPr>
              <p:nvPr/>
            </p:nvSpPr>
            <p:spPr bwMode="auto">
              <a:xfrm>
                <a:off x="2354374" y="3083110"/>
                <a:ext cx="679450" cy="1185863"/>
              </a:xfrm>
              <a:custGeom>
                <a:avLst/>
                <a:gdLst>
                  <a:gd name="T0" fmla="*/ 0 w 7140"/>
                  <a:gd name="T1" fmla="*/ 2245 h 12472"/>
                  <a:gd name="T2" fmla="*/ 7140 w 7140"/>
                  <a:gd name="T3" fmla="*/ 0 h 12472"/>
                  <a:gd name="T4" fmla="*/ 7140 w 7140"/>
                  <a:gd name="T5" fmla="*/ 12472 h 12472"/>
                  <a:gd name="T6" fmla="*/ 0 w 7140"/>
                  <a:gd name="T7" fmla="*/ 2245 h 12472"/>
                </a:gdLst>
                <a:ahLst/>
                <a:cxnLst>
                  <a:cxn ang="0">
                    <a:pos x="T0" y="T1"/>
                  </a:cxn>
                  <a:cxn ang="0">
                    <a:pos x="T2" y="T3"/>
                  </a:cxn>
                  <a:cxn ang="0">
                    <a:pos x="T4" y="T5"/>
                  </a:cxn>
                  <a:cxn ang="0">
                    <a:pos x="T6" y="T7"/>
                  </a:cxn>
                </a:cxnLst>
                <a:rect l="0" t="0" r="r" b="b"/>
                <a:pathLst>
                  <a:path w="7140" h="12472">
                    <a:moveTo>
                      <a:pt x="0" y="2245"/>
                    </a:moveTo>
                    <a:cubicBezTo>
                      <a:pt x="2094" y="784"/>
                      <a:pt x="4586" y="0"/>
                      <a:pt x="7140" y="0"/>
                    </a:cubicBezTo>
                    <a:lnTo>
                      <a:pt x="7140" y="12472"/>
                    </a:lnTo>
                    <a:lnTo>
                      <a:pt x="0" y="2245"/>
                    </a:lnTo>
                    <a:close/>
                  </a:path>
                </a:pathLst>
              </a:custGeom>
              <a:solidFill>
                <a:schemeClr val="accent1">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11" name="Group 110"/>
            <p:cNvGrpSpPr/>
            <p:nvPr/>
          </p:nvGrpSpPr>
          <p:grpSpPr>
            <a:xfrm>
              <a:off x="1768953" y="2587365"/>
              <a:ext cx="1287126" cy="1342293"/>
              <a:chOff x="1879274" y="3140261"/>
              <a:chExt cx="1137125" cy="1185863"/>
            </a:xfrm>
          </p:grpSpPr>
          <p:sp>
            <p:nvSpPr>
              <p:cNvPr id="112" name="Freeform 12"/>
              <p:cNvSpPr>
                <a:spLocks/>
              </p:cNvSpPr>
              <p:nvPr/>
            </p:nvSpPr>
            <p:spPr bwMode="auto">
              <a:xfrm>
                <a:off x="1879274" y="3342071"/>
                <a:ext cx="1130300" cy="973138"/>
              </a:xfrm>
              <a:custGeom>
                <a:avLst/>
                <a:gdLst>
                  <a:gd name="T0" fmla="*/ 0 w 11862"/>
                  <a:gd name="T1" fmla="*/ 6373 h 10227"/>
                  <a:gd name="T2" fmla="*/ 4722 w 11862"/>
                  <a:gd name="T3" fmla="*/ 0 h 10227"/>
                  <a:gd name="T4" fmla="*/ 11862 w 11862"/>
                  <a:gd name="T5" fmla="*/ 10227 h 10227"/>
                  <a:gd name="T6" fmla="*/ 0 w 11862"/>
                  <a:gd name="T7" fmla="*/ 6373 h 10227"/>
                </a:gdLst>
                <a:ahLst/>
                <a:cxnLst>
                  <a:cxn ang="0">
                    <a:pos x="T0" y="T1"/>
                  </a:cxn>
                  <a:cxn ang="0">
                    <a:pos x="T2" y="T3"/>
                  </a:cxn>
                  <a:cxn ang="0">
                    <a:pos x="T4" y="T5"/>
                  </a:cxn>
                  <a:cxn ang="0">
                    <a:pos x="T6" y="T7"/>
                  </a:cxn>
                </a:cxnLst>
                <a:rect l="0" t="0" r="r" b="b"/>
                <a:pathLst>
                  <a:path w="11862" h="10227">
                    <a:moveTo>
                      <a:pt x="0" y="6373"/>
                    </a:moveTo>
                    <a:cubicBezTo>
                      <a:pt x="839" y="3791"/>
                      <a:pt x="2497" y="1554"/>
                      <a:pt x="4722" y="0"/>
                    </a:cubicBezTo>
                    <a:lnTo>
                      <a:pt x="11862" y="10227"/>
                    </a:lnTo>
                    <a:lnTo>
                      <a:pt x="0" y="6373"/>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13"/>
              <p:cNvSpPr>
                <a:spLocks/>
              </p:cNvSpPr>
              <p:nvPr/>
            </p:nvSpPr>
            <p:spPr bwMode="auto">
              <a:xfrm>
                <a:off x="2336949" y="3140261"/>
                <a:ext cx="679450" cy="1185863"/>
              </a:xfrm>
              <a:custGeom>
                <a:avLst/>
                <a:gdLst>
                  <a:gd name="T0" fmla="*/ 0 w 7140"/>
                  <a:gd name="T1" fmla="*/ 2245 h 12472"/>
                  <a:gd name="T2" fmla="*/ 7140 w 7140"/>
                  <a:gd name="T3" fmla="*/ 0 h 12472"/>
                  <a:gd name="T4" fmla="*/ 7140 w 7140"/>
                  <a:gd name="T5" fmla="*/ 12472 h 12472"/>
                  <a:gd name="T6" fmla="*/ 0 w 7140"/>
                  <a:gd name="T7" fmla="*/ 2245 h 12472"/>
                </a:gdLst>
                <a:ahLst/>
                <a:cxnLst>
                  <a:cxn ang="0">
                    <a:pos x="T0" y="T1"/>
                  </a:cxn>
                  <a:cxn ang="0">
                    <a:pos x="T2" y="T3"/>
                  </a:cxn>
                  <a:cxn ang="0">
                    <a:pos x="T4" y="T5"/>
                  </a:cxn>
                  <a:cxn ang="0">
                    <a:pos x="T6" y="T7"/>
                  </a:cxn>
                </a:cxnLst>
                <a:rect l="0" t="0" r="r" b="b"/>
                <a:pathLst>
                  <a:path w="7140" h="12472">
                    <a:moveTo>
                      <a:pt x="0" y="2245"/>
                    </a:moveTo>
                    <a:cubicBezTo>
                      <a:pt x="2094" y="784"/>
                      <a:pt x="4586" y="0"/>
                      <a:pt x="7140" y="0"/>
                    </a:cubicBezTo>
                    <a:lnTo>
                      <a:pt x="7140" y="12472"/>
                    </a:lnTo>
                    <a:lnTo>
                      <a:pt x="0" y="2245"/>
                    </a:lnTo>
                    <a:close/>
                  </a:path>
                </a:pathLst>
              </a:custGeom>
              <a:solidFill>
                <a:srgbClr val="FF33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132" name="Oval 131"/>
          <p:cNvSpPr/>
          <p:nvPr/>
        </p:nvSpPr>
        <p:spPr>
          <a:xfrm>
            <a:off x="1721994" y="2701725"/>
            <a:ext cx="2501877" cy="250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3" name="TextBox 132"/>
          <p:cNvSpPr txBox="1"/>
          <p:nvPr/>
        </p:nvSpPr>
        <p:spPr>
          <a:xfrm>
            <a:off x="1866099" y="3681286"/>
            <a:ext cx="2170390" cy="685995"/>
          </a:xfrm>
          <a:prstGeom prst="rect">
            <a:avLst/>
          </a:prstGeom>
          <a:noFill/>
        </p:spPr>
        <p:txBody>
          <a:bodyPr wrap="square" rtlCol="0" anchor="t">
            <a:noAutofit/>
          </a:bodyPr>
          <a:lstStyle/>
          <a:p>
            <a:pPr algn="ctr"/>
            <a:r>
              <a:rPr lang="en-GB" sz="1400" b="1" dirty="0">
                <a:solidFill>
                  <a:schemeClr val="tx1">
                    <a:lumMod val="75000"/>
                    <a:lumOff val="25000"/>
                  </a:schemeClr>
                </a:solidFill>
              </a:rPr>
              <a:t>USAGE OF ERAs                       IN THE REVEAL POPULATION</a:t>
            </a:r>
            <a:r>
              <a:rPr lang="en-GB" sz="1400" b="1" baseline="30000" dirty="0">
                <a:solidFill>
                  <a:schemeClr val="tx1">
                    <a:lumMod val="75000"/>
                    <a:lumOff val="25000"/>
                  </a:schemeClr>
                </a:solidFill>
              </a:rPr>
              <a:t>1</a:t>
            </a:r>
          </a:p>
          <a:p>
            <a:pPr algn="ctr"/>
            <a:endParaRPr lang="en-GB" sz="1600" b="1" dirty="0">
              <a:solidFill>
                <a:schemeClr val="tx1">
                  <a:lumMod val="75000"/>
                  <a:lumOff val="25000"/>
                </a:schemeClr>
              </a:solidFill>
            </a:endParaRPr>
          </a:p>
        </p:txBody>
      </p:sp>
      <p:sp>
        <p:nvSpPr>
          <p:cNvPr id="134" name="Freeform 133"/>
          <p:cNvSpPr/>
          <p:nvPr/>
        </p:nvSpPr>
        <p:spPr>
          <a:xfrm>
            <a:off x="0" y="1139823"/>
            <a:ext cx="11031322"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969FC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MACITENTAN demonstrates a survival benefit compared with current ‘standard-of-care’ in the REVEAL</a:t>
            </a:r>
            <a:r>
              <a:rPr lang="en-GB" sz="1400" baseline="30000" dirty="0">
                <a:solidFill>
                  <a:schemeClr val="bg1"/>
                </a:solidFill>
              </a:rPr>
              <a:t>†</a:t>
            </a:r>
            <a:r>
              <a:rPr lang="en-GB" sz="1400" dirty="0">
                <a:solidFill>
                  <a:schemeClr val="bg1"/>
                </a:solidFill>
              </a:rPr>
              <a:t> registry (p=0.01)</a:t>
            </a:r>
            <a:r>
              <a:rPr lang="en-GB" sz="1400" baseline="30000" dirty="0">
                <a:solidFill>
                  <a:schemeClr val="bg1"/>
                </a:solidFill>
              </a:rPr>
              <a:t>1</a:t>
            </a:r>
            <a:r>
              <a:rPr lang="en-GB" sz="1400" dirty="0">
                <a:solidFill>
                  <a:schemeClr val="bg1"/>
                </a:solidFill>
              </a:rPr>
              <a:t> </a:t>
            </a:r>
          </a:p>
        </p:txBody>
      </p:sp>
      <p:sp>
        <p:nvSpPr>
          <p:cNvPr id="64"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OPSUMIT</a:t>
            </a:r>
            <a:r>
              <a:rPr lang="en-GB" sz="800" baseline="30000" dirty="0">
                <a:solidFill>
                  <a:srgbClr val="595959"/>
                </a:solidFill>
              </a:rPr>
              <a:t>®</a:t>
            </a:r>
            <a:r>
              <a:rPr lang="en-GB" sz="800" dirty="0">
                <a:solidFill>
                  <a:srgbClr val="595959"/>
                </a:solidFill>
              </a:rPr>
              <a:t> vs REVEAL registry</a:t>
            </a:r>
            <a:endParaRPr lang="en-GB" sz="800" baseline="30000" dirty="0">
              <a:solidFill>
                <a:srgbClr val="595959"/>
              </a:solidFill>
            </a:endParaRPr>
          </a:p>
        </p:txBody>
      </p:sp>
    </p:spTree>
    <p:extLst>
      <p:ext uri="{BB962C8B-B14F-4D97-AF65-F5344CB8AC3E}">
        <p14:creationId xmlns:p14="http://schemas.microsoft.com/office/powerpoint/2010/main" val="2230122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 name="Rectangle 94"/>
          <p:cNvSpPr/>
          <p:nvPr/>
        </p:nvSpPr>
        <p:spPr>
          <a:xfrm flipV="1">
            <a:off x="8537" y="1830471"/>
            <a:ext cx="12183783" cy="73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96" name="Rectangle 95"/>
          <p:cNvSpPr/>
          <p:nvPr/>
        </p:nvSpPr>
        <p:spPr>
          <a:xfrm flipV="1">
            <a:off x="8537" y="2631601"/>
            <a:ext cx="12183783" cy="73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97" name="Rectangle 96"/>
          <p:cNvSpPr/>
          <p:nvPr/>
        </p:nvSpPr>
        <p:spPr>
          <a:xfrm flipV="1">
            <a:off x="0" y="3422424"/>
            <a:ext cx="12192000" cy="73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98" name="Rectangle 97"/>
          <p:cNvSpPr/>
          <p:nvPr/>
        </p:nvSpPr>
        <p:spPr>
          <a:xfrm flipV="1">
            <a:off x="0" y="4213247"/>
            <a:ext cx="12192000" cy="73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57" name="Rectangle 56"/>
          <p:cNvSpPr/>
          <p:nvPr/>
        </p:nvSpPr>
        <p:spPr>
          <a:xfrm flipV="1">
            <a:off x="0" y="1840779"/>
            <a:ext cx="6055539" cy="7392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61" name="Rectangle 60"/>
          <p:cNvSpPr/>
          <p:nvPr/>
        </p:nvSpPr>
        <p:spPr>
          <a:xfrm flipV="1">
            <a:off x="0" y="2631601"/>
            <a:ext cx="6055539" cy="7392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62" name="Rectangle 61"/>
          <p:cNvSpPr/>
          <p:nvPr/>
        </p:nvSpPr>
        <p:spPr>
          <a:xfrm flipV="1">
            <a:off x="8537" y="3422424"/>
            <a:ext cx="6051143" cy="7392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sp>
        <p:nvSpPr>
          <p:cNvPr id="63" name="Rectangle 62"/>
          <p:cNvSpPr/>
          <p:nvPr/>
        </p:nvSpPr>
        <p:spPr>
          <a:xfrm flipV="1">
            <a:off x="8537" y="4213247"/>
            <a:ext cx="6051143" cy="7392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dirty="0"/>
          </a:p>
        </p:txBody>
      </p:sp>
      <p:grpSp>
        <p:nvGrpSpPr>
          <p:cNvPr id="113" name="Group 112"/>
          <p:cNvGrpSpPr/>
          <p:nvPr/>
        </p:nvGrpSpPr>
        <p:grpSpPr>
          <a:xfrm>
            <a:off x="3935814" y="1981225"/>
            <a:ext cx="454538" cy="486848"/>
            <a:chOff x="4914691" y="375804"/>
            <a:chExt cx="4265613" cy="4568825"/>
          </a:xfrm>
          <a:solidFill>
            <a:schemeClr val="tx2"/>
          </a:solidFill>
        </p:grpSpPr>
        <p:sp>
          <p:nvSpPr>
            <p:cNvPr id="114" name="Oval 31"/>
            <p:cNvSpPr>
              <a:spLocks noChangeArrowheads="1"/>
            </p:cNvSpPr>
            <p:nvPr/>
          </p:nvSpPr>
          <p:spPr bwMode="auto">
            <a:xfrm>
              <a:off x="5116303" y="375804"/>
              <a:ext cx="914400" cy="912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115" name="Freeform 32"/>
            <p:cNvSpPr>
              <a:spLocks/>
            </p:cNvSpPr>
            <p:nvPr/>
          </p:nvSpPr>
          <p:spPr bwMode="auto">
            <a:xfrm>
              <a:off x="4914691" y="1401329"/>
              <a:ext cx="1311275" cy="3543300"/>
            </a:xfrm>
            <a:custGeom>
              <a:avLst/>
              <a:gdLst>
                <a:gd name="T0" fmla="*/ 167 w 188"/>
                <a:gd name="T1" fmla="*/ 0 h 508"/>
                <a:gd name="T2" fmla="*/ 21 w 188"/>
                <a:gd name="T3" fmla="*/ 0 h 508"/>
                <a:gd name="T4" fmla="*/ 0 w 188"/>
                <a:gd name="T5" fmla="*/ 21 h 508"/>
                <a:gd name="T6" fmla="*/ 0 w 188"/>
                <a:gd name="T7" fmla="*/ 268 h 508"/>
                <a:gd name="T8" fmla="*/ 35 w 188"/>
                <a:gd name="T9" fmla="*/ 312 h 508"/>
                <a:gd name="T10" fmla="*/ 35 w 188"/>
                <a:gd name="T11" fmla="*/ 508 h 508"/>
                <a:gd name="T12" fmla="*/ 153 w 188"/>
                <a:gd name="T13" fmla="*/ 508 h 508"/>
                <a:gd name="T14" fmla="*/ 153 w 188"/>
                <a:gd name="T15" fmla="*/ 312 h 508"/>
                <a:gd name="T16" fmla="*/ 188 w 188"/>
                <a:gd name="T17" fmla="*/ 268 h 508"/>
                <a:gd name="T18" fmla="*/ 188 w 188"/>
                <a:gd name="T19" fmla="*/ 21 h 508"/>
                <a:gd name="T20" fmla="*/ 167 w 188"/>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508">
                  <a:moveTo>
                    <a:pt x="167" y="0"/>
                  </a:moveTo>
                  <a:cubicBezTo>
                    <a:pt x="21" y="0"/>
                    <a:pt x="21" y="0"/>
                    <a:pt x="21" y="0"/>
                  </a:cubicBezTo>
                  <a:cubicBezTo>
                    <a:pt x="10" y="0"/>
                    <a:pt x="0" y="10"/>
                    <a:pt x="0" y="21"/>
                  </a:cubicBezTo>
                  <a:cubicBezTo>
                    <a:pt x="0" y="268"/>
                    <a:pt x="0" y="268"/>
                    <a:pt x="0" y="268"/>
                  </a:cubicBezTo>
                  <a:cubicBezTo>
                    <a:pt x="0" y="289"/>
                    <a:pt x="15" y="307"/>
                    <a:pt x="35" y="312"/>
                  </a:cubicBezTo>
                  <a:cubicBezTo>
                    <a:pt x="35" y="508"/>
                    <a:pt x="35" y="508"/>
                    <a:pt x="35" y="508"/>
                  </a:cubicBezTo>
                  <a:cubicBezTo>
                    <a:pt x="153" y="508"/>
                    <a:pt x="153" y="508"/>
                    <a:pt x="153" y="508"/>
                  </a:cubicBezTo>
                  <a:cubicBezTo>
                    <a:pt x="153" y="312"/>
                    <a:pt x="153" y="312"/>
                    <a:pt x="153" y="312"/>
                  </a:cubicBezTo>
                  <a:cubicBezTo>
                    <a:pt x="173" y="307"/>
                    <a:pt x="188" y="289"/>
                    <a:pt x="188" y="268"/>
                  </a:cubicBezTo>
                  <a:cubicBezTo>
                    <a:pt x="188" y="21"/>
                    <a:pt x="188" y="21"/>
                    <a:pt x="188" y="21"/>
                  </a:cubicBezTo>
                  <a:cubicBezTo>
                    <a:pt x="188" y="10"/>
                    <a:pt x="179" y="0"/>
                    <a:pt x="1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116" name="Oval 33"/>
            <p:cNvSpPr>
              <a:spLocks noChangeArrowheads="1"/>
            </p:cNvSpPr>
            <p:nvPr/>
          </p:nvSpPr>
          <p:spPr bwMode="auto">
            <a:xfrm>
              <a:off x="6594266" y="375804"/>
              <a:ext cx="912813" cy="912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117" name="Freeform 34"/>
            <p:cNvSpPr>
              <a:spLocks/>
            </p:cNvSpPr>
            <p:nvPr/>
          </p:nvSpPr>
          <p:spPr bwMode="auto">
            <a:xfrm>
              <a:off x="6392653" y="1401329"/>
              <a:ext cx="1309688" cy="3543300"/>
            </a:xfrm>
            <a:custGeom>
              <a:avLst/>
              <a:gdLst>
                <a:gd name="T0" fmla="*/ 167 w 188"/>
                <a:gd name="T1" fmla="*/ 0 h 508"/>
                <a:gd name="T2" fmla="*/ 21 w 188"/>
                <a:gd name="T3" fmla="*/ 0 h 508"/>
                <a:gd name="T4" fmla="*/ 0 w 188"/>
                <a:gd name="T5" fmla="*/ 21 h 508"/>
                <a:gd name="T6" fmla="*/ 0 w 188"/>
                <a:gd name="T7" fmla="*/ 268 h 508"/>
                <a:gd name="T8" fmla="*/ 35 w 188"/>
                <a:gd name="T9" fmla="*/ 312 h 508"/>
                <a:gd name="T10" fmla="*/ 35 w 188"/>
                <a:gd name="T11" fmla="*/ 508 h 508"/>
                <a:gd name="T12" fmla="*/ 153 w 188"/>
                <a:gd name="T13" fmla="*/ 508 h 508"/>
                <a:gd name="T14" fmla="*/ 153 w 188"/>
                <a:gd name="T15" fmla="*/ 312 h 508"/>
                <a:gd name="T16" fmla="*/ 188 w 188"/>
                <a:gd name="T17" fmla="*/ 268 h 508"/>
                <a:gd name="T18" fmla="*/ 188 w 188"/>
                <a:gd name="T19" fmla="*/ 21 h 508"/>
                <a:gd name="T20" fmla="*/ 167 w 188"/>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508">
                  <a:moveTo>
                    <a:pt x="167" y="0"/>
                  </a:moveTo>
                  <a:cubicBezTo>
                    <a:pt x="21" y="0"/>
                    <a:pt x="21" y="0"/>
                    <a:pt x="21" y="0"/>
                  </a:cubicBezTo>
                  <a:cubicBezTo>
                    <a:pt x="10" y="0"/>
                    <a:pt x="0" y="10"/>
                    <a:pt x="0" y="21"/>
                  </a:cubicBezTo>
                  <a:cubicBezTo>
                    <a:pt x="0" y="268"/>
                    <a:pt x="0" y="268"/>
                    <a:pt x="0" y="268"/>
                  </a:cubicBezTo>
                  <a:cubicBezTo>
                    <a:pt x="0" y="289"/>
                    <a:pt x="15" y="307"/>
                    <a:pt x="35" y="312"/>
                  </a:cubicBezTo>
                  <a:cubicBezTo>
                    <a:pt x="35" y="508"/>
                    <a:pt x="35" y="508"/>
                    <a:pt x="35" y="508"/>
                  </a:cubicBezTo>
                  <a:cubicBezTo>
                    <a:pt x="153" y="508"/>
                    <a:pt x="153" y="508"/>
                    <a:pt x="153" y="508"/>
                  </a:cubicBezTo>
                  <a:cubicBezTo>
                    <a:pt x="153" y="312"/>
                    <a:pt x="153" y="312"/>
                    <a:pt x="153" y="312"/>
                  </a:cubicBezTo>
                  <a:cubicBezTo>
                    <a:pt x="173" y="307"/>
                    <a:pt x="188" y="289"/>
                    <a:pt x="188" y="268"/>
                  </a:cubicBezTo>
                  <a:cubicBezTo>
                    <a:pt x="188" y="21"/>
                    <a:pt x="188" y="21"/>
                    <a:pt x="188" y="21"/>
                  </a:cubicBezTo>
                  <a:cubicBezTo>
                    <a:pt x="188" y="10"/>
                    <a:pt x="179" y="0"/>
                    <a:pt x="1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118" name="Oval 35"/>
            <p:cNvSpPr>
              <a:spLocks noChangeArrowheads="1"/>
            </p:cNvSpPr>
            <p:nvPr/>
          </p:nvSpPr>
          <p:spPr bwMode="auto">
            <a:xfrm>
              <a:off x="8072228" y="375804"/>
              <a:ext cx="912813" cy="912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sp>
          <p:nvSpPr>
            <p:cNvPr id="119" name="Freeform 36"/>
            <p:cNvSpPr>
              <a:spLocks/>
            </p:cNvSpPr>
            <p:nvPr/>
          </p:nvSpPr>
          <p:spPr bwMode="auto">
            <a:xfrm>
              <a:off x="7870616" y="1401329"/>
              <a:ext cx="1309688" cy="3543300"/>
            </a:xfrm>
            <a:custGeom>
              <a:avLst/>
              <a:gdLst>
                <a:gd name="T0" fmla="*/ 167 w 188"/>
                <a:gd name="T1" fmla="*/ 0 h 508"/>
                <a:gd name="T2" fmla="*/ 21 w 188"/>
                <a:gd name="T3" fmla="*/ 0 h 508"/>
                <a:gd name="T4" fmla="*/ 0 w 188"/>
                <a:gd name="T5" fmla="*/ 21 h 508"/>
                <a:gd name="T6" fmla="*/ 0 w 188"/>
                <a:gd name="T7" fmla="*/ 268 h 508"/>
                <a:gd name="T8" fmla="*/ 35 w 188"/>
                <a:gd name="T9" fmla="*/ 312 h 508"/>
                <a:gd name="T10" fmla="*/ 35 w 188"/>
                <a:gd name="T11" fmla="*/ 508 h 508"/>
                <a:gd name="T12" fmla="*/ 153 w 188"/>
                <a:gd name="T13" fmla="*/ 508 h 508"/>
                <a:gd name="T14" fmla="*/ 153 w 188"/>
                <a:gd name="T15" fmla="*/ 312 h 508"/>
                <a:gd name="T16" fmla="*/ 188 w 188"/>
                <a:gd name="T17" fmla="*/ 268 h 508"/>
                <a:gd name="T18" fmla="*/ 188 w 188"/>
                <a:gd name="T19" fmla="*/ 21 h 508"/>
                <a:gd name="T20" fmla="*/ 167 w 188"/>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508">
                  <a:moveTo>
                    <a:pt x="167" y="0"/>
                  </a:moveTo>
                  <a:cubicBezTo>
                    <a:pt x="21" y="0"/>
                    <a:pt x="21" y="0"/>
                    <a:pt x="21" y="0"/>
                  </a:cubicBezTo>
                  <a:cubicBezTo>
                    <a:pt x="10" y="0"/>
                    <a:pt x="0" y="10"/>
                    <a:pt x="0" y="21"/>
                  </a:cubicBezTo>
                  <a:cubicBezTo>
                    <a:pt x="0" y="268"/>
                    <a:pt x="0" y="268"/>
                    <a:pt x="0" y="268"/>
                  </a:cubicBezTo>
                  <a:cubicBezTo>
                    <a:pt x="0" y="289"/>
                    <a:pt x="15" y="307"/>
                    <a:pt x="35" y="312"/>
                  </a:cubicBezTo>
                  <a:cubicBezTo>
                    <a:pt x="35" y="508"/>
                    <a:pt x="35" y="508"/>
                    <a:pt x="35" y="508"/>
                  </a:cubicBezTo>
                  <a:cubicBezTo>
                    <a:pt x="153" y="508"/>
                    <a:pt x="153" y="508"/>
                    <a:pt x="153" y="508"/>
                  </a:cubicBezTo>
                  <a:cubicBezTo>
                    <a:pt x="153" y="312"/>
                    <a:pt x="153" y="312"/>
                    <a:pt x="153" y="312"/>
                  </a:cubicBezTo>
                  <a:cubicBezTo>
                    <a:pt x="173" y="307"/>
                    <a:pt x="188" y="289"/>
                    <a:pt x="188" y="268"/>
                  </a:cubicBezTo>
                  <a:cubicBezTo>
                    <a:pt x="188" y="21"/>
                    <a:pt x="188" y="21"/>
                    <a:pt x="188" y="21"/>
                  </a:cubicBezTo>
                  <a:cubicBezTo>
                    <a:pt x="188" y="10"/>
                    <a:pt x="179" y="0"/>
                    <a:pt x="1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grpSp>
      <p:sp>
        <p:nvSpPr>
          <p:cNvPr id="120" name="Freeform 40"/>
          <p:cNvSpPr>
            <a:spLocks noEditPoints="1"/>
          </p:cNvSpPr>
          <p:nvPr/>
        </p:nvSpPr>
        <p:spPr bwMode="auto">
          <a:xfrm>
            <a:off x="3907538" y="4445548"/>
            <a:ext cx="511093" cy="343371"/>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GB" sz="3200" dirty="0"/>
          </a:p>
        </p:txBody>
      </p:sp>
      <p:sp>
        <p:nvSpPr>
          <p:cNvPr id="121" name="TextBox 120"/>
          <p:cNvSpPr txBox="1"/>
          <p:nvPr/>
        </p:nvSpPr>
        <p:spPr>
          <a:xfrm>
            <a:off x="4470285" y="1830471"/>
            <a:ext cx="1584000" cy="749508"/>
          </a:xfrm>
          <a:prstGeom prst="rect">
            <a:avLst/>
          </a:prstGeom>
          <a:noFill/>
        </p:spPr>
        <p:txBody>
          <a:bodyPr wrap="square" lIns="216000" rtlCol="0" anchor="ctr">
            <a:noAutofit/>
          </a:bodyPr>
          <a:lstStyle/>
          <a:p>
            <a:r>
              <a:rPr lang="en-GB" sz="1200" dirty="0">
                <a:solidFill>
                  <a:schemeClr val="tx1">
                    <a:lumMod val="75000"/>
                    <a:lumOff val="25000"/>
                  </a:schemeClr>
                </a:solidFill>
              </a:rPr>
              <a:t>POPULATION</a:t>
            </a:r>
            <a:endParaRPr lang="en-GB" sz="1200" baseline="30000" dirty="0">
              <a:solidFill>
                <a:schemeClr val="tx1">
                  <a:lumMod val="75000"/>
                  <a:lumOff val="25000"/>
                </a:schemeClr>
              </a:solidFill>
            </a:endParaRPr>
          </a:p>
        </p:txBody>
      </p:sp>
      <p:sp>
        <p:nvSpPr>
          <p:cNvPr id="122" name="TextBox 121"/>
          <p:cNvSpPr txBox="1"/>
          <p:nvPr/>
        </p:nvSpPr>
        <p:spPr>
          <a:xfrm>
            <a:off x="4470285" y="2639939"/>
            <a:ext cx="1584000" cy="734519"/>
          </a:xfrm>
          <a:prstGeom prst="rect">
            <a:avLst/>
          </a:prstGeom>
          <a:noFill/>
        </p:spPr>
        <p:txBody>
          <a:bodyPr wrap="square" lIns="216000" rtlCol="0" anchor="ctr">
            <a:noAutofit/>
          </a:bodyPr>
          <a:lstStyle/>
          <a:p>
            <a:r>
              <a:rPr lang="en-GB" sz="1200" dirty="0">
                <a:solidFill>
                  <a:schemeClr val="tx1">
                    <a:lumMod val="75000"/>
                    <a:lumOff val="25000"/>
                  </a:schemeClr>
                </a:solidFill>
              </a:rPr>
              <a:t>DURATION</a:t>
            </a:r>
            <a:endParaRPr lang="en-GB" sz="1200" baseline="30000" dirty="0">
              <a:solidFill>
                <a:schemeClr val="tx1">
                  <a:lumMod val="75000"/>
                  <a:lumOff val="25000"/>
                </a:schemeClr>
              </a:solidFill>
            </a:endParaRPr>
          </a:p>
        </p:txBody>
      </p:sp>
      <p:sp>
        <p:nvSpPr>
          <p:cNvPr id="123" name="TextBox 122"/>
          <p:cNvSpPr txBox="1"/>
          <p:nvPr/>
        </p:nvSpPr>
        <p:spPr>
          <a:xfrm>
            <a:off x="4470285" y="3419429"/>
            <a:ext cx="1584000" cy="734517"/>
          </a:xfrm>
          <a:prstGeom prst="rect">
            <a:avLst/>
          </a:prstGeom>
          <a:noFill/>
        </p:spPr>
        <p:txBody>
          <a:bodyPr wrap="square" lIns="216000" rtlCol="0" anchor="ctr">
            <a:noAutofit/>
          </a:bodyPr>
          <a:lstStyle/>
          <a:p>
            <a:r>
              <a:rPr lang="en-GB" sz="1200" dirty="0">
                <a:solidFill>
                  <a:schemeClr val="tx1">
                    <a:lumMod val="75000"/>
                    <a:lumOff val="25000"/>
                  </a:schemeClr>
                </a:solidFill>
              </a:rPr>
              <a:t>TREATMENT</a:t>
            </a:r>
            <a:endParaRPr lang="en-GB" sz="1200" baseline="30000" dirty="0">
              <a:solidFill>
                <a:schemeClr val="tx1">
                  <a:lumMod val="75000"/>
                  <a:lumOff val="25000"/>
                </a:schemeClr>
              </a:solidFill>
            </a:endParaRPr>
          </a:p>
        </p:txBody>
      </p:sp>
      <p:sp>
        <p:nvSpPr>
          <p:cNvPr id="124" name="TextBox 123"/>
          <p:cNvSpPr txBox="1"/>
          <p:nvPr/>
        </p:nvSpPr>
        <p:spPr>
          <a:xfrm>
            <a:off x="4470285" y="4213907"/>
            <a:ext cx="1584000" cy="719527"/>
          </a:xfrm>
          <a:prstGeom prst="rect">
            <a:avLst/>
          </a:prstGeom>
          <a:noFill/>
        </p:spPr>
        <p:txBody>
          <a:bodyPr wrap="square" lIns="216000" rtlCol="0" anchor="ctr">
            <a:noAutofit/>
          </a:bodyPr>
          <a:lstStyle/>
          <a:p>
            <a:r>
              <a:rPr lang="en-GB" sz="1200" dirty="0">
                <a:solidFill>
                  <a:schemeClr val="tx1">
                    <a:lumMod val="75000"/>
                    <a:lumOff val="25000"/>
                  </a:schemeClr>
                </a:solidFill>
              </a:rPr>
              <a:t>ENDPOINTS</a:t>
            </a:r>
            <a:endParaRPr lang="en-GB" sz="1200" baseline="30000" dirty="0">
              <a:solidFill>
                <a:schemeClr val="tx1">
                  <a:lumMod val="75000"/>
                  <a:lumOff val="25000"/>
                </a:schemeClr>
              </a:solidFill>
            </a:endParaRPr>
          </a:p>
        </p:txBody>
      </p:sp>
      <p:sp>
        <p:nvSpPr>
          <p:cNvPr id="125" name="TextBox 124"/>
          <p:cNvSpPr txBox="1"/>
          <p:nvPr/>
        </p:nvSpPr>
        <p:spPr>
          <a:xfrm>
            <a:off x="6059680" y="1839362"/>
            <a:ext cx="5518601" cy="768073"/>
          </a:xfrm>
          <a:prstGeom prst="rect">
            <a:avLst/>
          </a:prstGeom>
          <a:noFill/>
        </p:spPr>
        <p:txBody>
          <a:bodyPr wrap="square" lIns="216000" rtlCol="0" anchor="ctr">
            <a:noAutofit/>
          </a:bodyPr>
          <a:lstStyle/>
          <a:p>
            <a:r>
              <a:rPr lang="en-GB" sz="1200" dirty="0">
                <a:solidFill>
                  <a:schemeClr val="tx1">
                    <a:lumMod val="75000"/>
                    <a:lumOff val="25000"/>
                  </a:schemeClr>
                </a:solidFill>
              </a:rPr>
              <a:t>Newly diagnosed (</a:t>
            </a:r>
            <a:r>
              <a:rPr lang="en-GB" sz="1200" dirty="0">
                <a:solidFill>
                  <a:schemeClr val="tx1">
                    <a:lumMod val="75000"/>
                    <a:lumOff val="25000"/>
                  </a:schemeClr>
                </a:solidFill>
                <a:latin typeface="Arial" panose="020B0604020202020204" pitchFamily="34" charset="0"/>
                <a:cs typeface="Arial" panose="020B0604020202020204" pitchFamily="34" charset="0"/>
              </a:rPr>
              <a:t>≤6 months</a:t>
            </a:r>
            <a:r>
              <a:rPr lang="en-GB" sz="1200" dirty="0">
                <a:solidFill>
                  <a:schemeClr val="tx1">
                    <a:lumMod val="75000"/>
                    <a:lumOff val="25000"/>
                  </a:schemeClr>
                </a:solidFill>
              </a:rPr>
              <a:t>) patients with PAH in WHO-FC II–III</a:t>
            </a:r>
            <a:endParaRPr lang="en-GB" sz="1200" baseline="30000" dirty="0">
              <a:solidFill>
                <a:schemeClr val="tx1">
                  <a:lumMod val="75000"/>
                  <a:lumOff val="25000"/>
                </a:schemeClr>
              </a:solidFill>
            </a:endParaRPr>
          </a:p>
        </p:txBody>
      </p:sp>
      <p:sp>
        <p:nvSpPr>
          <p:cNvPr id="126" name="TextBox 125"/>
          <p:cNvSpPr txBox="1"/>
          <p:nvPr/>
        </p:nvSpPr>
        <p:spPr>
          <a:xfrm>
            <a:off x="6059682" y="2610239"/>
            <a:ext cx="5351239" cy="717925"/>
          </a:xfrm>
          <a:prstGeom prst="rect">
            <a:avLst/>
          </a:prstGeom>
          <a:noFill/>
        </p:spPr>
        <p:txBody>
          <a:bodyPr wrap="square" lIns="216000" rtlCol="0" anchor="ctr">
            <a:noAutofit/>
          </a:bodyPr>
          <a:lstStyle/>
          <a:p>
            <a:r>
              <a:rPr lang="en-GB" sz="1200" dirty="0">
                <a:solidFill>
                  <a:schemeClr val="tx1">
                    <a:lumMod val="75000"/>
                    <a:lumOff val="25000"/>
                  </a:schemeClr>
                </a:solidFill>
              </a:rPr>
              <a:t>16 weeks (ongoing, estimated completion October 2018)</a:t>
            </a:r>
            <a:endParaRPr lang="en-GB" sz="1200" baseline="30000" dirty="0">
              <a:solidFill>
                <a:schemeClr val="tx1">
                  <a:lumMod val="75000"/>
                  <a:lumOff val="25000"/>
                </a:schemeClr>
              </a:solidFill>
            </a:endParaRPr>
          </a:p>
        </p:txBody>
      </p:sp>
      <p:sp>
        <p:nvSpPr>
          <p:cNvPr id="127" name="TextBox 126"/>
          <p:cNvSpPr txBox="1"/>
          <p:nvPr/>
        </p:nvSpPr>
        <p:spPr>
          <a:xfrm>
            <a:off x="6059682" y="3426043"/>
            <a:ext cx="5592740" cy="711080"/>
          </a:xfrm>
          <a:prstGeom prst="rect">
            <a:avLst/>
          </a:prstGeom>
          <a:noFill/>
        </p:spPr>
        <p:txBody>
          <a:bodyPr wrap="square" lIns="216000" rtlCol="0" anchor="ctr">
            <a:noAutofit/>
          </a:bodyPr>
          <a:lstStyle/>
          <a:p>
            <a:r>
              <a:rPr lang="en-GB" sz="1200" dirty="0">
                <a:solidFill>
                  <a:schemeClr val="tx1">
                    <a:lumMod val="75000"/>
                    <a:lumOff val="25000"/>
                  </a:schemeClr>
                </a:solidFill>
              </a:rPr>
              <a:t>MACITENTAN 10 mg + Tadalafil 40 mg</a:t>
            </a:r>
            <a:endParaRPr lang="en-GB" sz="1200" baseline="30000" dirty="0">
              <a:solidFill>
                <a:schemeClr val="tx1">
                  <a:lumMod val="75000"/>
                  <a:lumOff val="25000"/>
                </a:schemeClr>
              </a:solidFill>
            </a:endParaRPr>
          </a:p>
        </p:txBody>
      </p:sp>
      <p:sp>
        <p:nvSpPr>
          <p:cNvPr id="128" name="TextBox 127"/>
          <p:cNvSpPr txBox="1"/>
          <p:nvPr/>
        </p:nvSpPr>
        <p:spPr>
          <a:xfrm>
            <a:off x="6059682" y="4213387"/>
            <a:ext cx="5781328" cy="750028"/>
          </a:xfrm>
          <a:prstGeom prst="rect">
            <a:avLst/>
          </a:prstGeom>
          <a:noFill/>
        </p:spPr>
        <p:txBody>
          <a:bodyPr wrap="square" lIns="216000" rtlCol="0" anchor="ctr">
            <a:noAutofit/>
          </a:bodyPr>
          <a:lstStyle/>
          <a:p>
            <a:r>
              <a:rPr lang="en-GB" sz="1200" dirty="0">
                <a:solidFill>
                  <a:schemeClr val="tx1">
                    <a:lumMod val="75000"/>
                    <a:lumOff val="25000"/>
                  </a:schemeClr>
                </a:solidFill>
              </a:rPr>
              <a:t>Primary endpoint: Change from baseline in PVR at Week 16</a:t>
            </a:r>
          </a:p>
          <a:p>
            <a:r>
              <a:rPr lang="en-GB" sz="1200" dirty="0">
                <a:solidFill>
                  <a:schemeClr val="tx1">
                    <a:lumMod val="75000"/>
                    <a:lumOff val="25000"/>
                  </a:schemeClr>
                </a:solidFill>
              </a:rPr>
              <a:t>Secondary endpoints: Change from baseline in haemodynamic variables at Week 16, WHO-FC at Week 16, 6MWD, NT-proBNP</a:t>
            </a:r>
          </a:p>
        </p:txBody>
      </p:sp>
      <p:sp>
        <p:nvSpPr>
          <p:cNvPr id="129" name="Freeform 39"/>
          <p:cNvSpPr>
            <a:spLocks noEditPoints="1"/>
          </p:cNvSpPr>
          <p:nvPr/>
        </p:nvSpPr>
        <p:spPr bwMode="auto">
          <a:xfrm>
            <a:off x="4010426" y="3597714"/>
            <a:ext cx="369917" cy="369917"/>
          </a:xfrm>
          <a:custGeom>
            <a:avLst/>
            <a:gdLst>
              <a:gd name="T0" fmla="*/ 553 w 1367"/>
              <a:gd name="T1" fmla="*/ 1248 h 1367"/>
              <a:gd name="T2" fmla="*/ 891 w 1367"/>
              <a:gd name="T3" fmla="*/ 910 h 1367"/>
              <a:gd name="T4" fmla="*/ 891 w 1367"/>
              <a:gd name="T5" fmla="*/ 910 h 1367"/>
              <a:gd name="T6" fmla="*/ 1247 w 1367"/>
              <a:gd name="T7" fmla="*/ 553 h 1367"/>
              <a:gd name="T8" fmla="*/ 1247 w 1367"/>
              <a:gd name="T9" fmla="*/ 120 h 1367"/>
              <a:gd name="T10" fmla="*/ 814 w 1367"/>
              <a:gd name="T11" fmla="*/ 120 h 1367"/>
              <a:gd name="T12" fmla="*/ 476 w 1367"/>
              <a:gd name="T13" fmla="*/ 457 h 1367"/>
              <a:gd name="T14" fmla="*/ 457 w 1367"/>
              <a:gd name="T15" fmla="*/ 476 h 1367"/>
              <a:gd name="T16" fmla="*/ 119 w 1367"/>
              <a:gd name="T17" fmla="*/ 814 h 1367"/>
              <a:gd name="T18" fmla="*/ 119 w 1367"/>
              <a:gd name="T19" fmla="*/ 1248 h 1367"/>
              <a:gd name="T20" fmla="*/ 553 w 1367"/>
              <a:gd name="T21" fmla="*/ 1248 h 1367"/>
              <a:gd name="T22" fmla="*/ 584 w 1367"/>
              <a:gd name="T23" fmla="*/ 476 h 1367"/>
              <a:gd name="T24" fmla="*/ 877 w 1367"/>
              <a:gd name="T25" fmla="*/ 183 h 1367"/>
              <a:gd name="T26" fmla="*/ 1184 w 1367"/>
              <a:gd name="T27" fmla="*/ 183 h 1367"/>
              <a:gd name="T28" fmla="*/ 1184 w 1367"/>
              <a:gd name="T29" fmla="*/ 490 h 1367"/>
              <a:gd name="T30" fmla="*/ 891 w 1367"/>
              <a:gd name="T31" fmla="*/ 783 h 1367"/>
              <a:gd name="T32" fmla="*/ 584 w 1367"/>
              <a:gd name="T33" fmla="*/ 47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7" h="1367">
                <a:moveTo>
                  <a:pt x="553" y="1248"/>
                </a:moveTo>
                <a:cubicBezTo>
                  <a:pt x="891" y="910"/>
                  <a:pt x="891" y="910"/>
                  <a:pt x="891" y="910"/>
                </a:cubicBezTo>
                <a:cubicBezTo>
                  <a:pt x="891" y="910"/>
                  <a:pt x="891" y="910"/>
                  <a:pt x="891" y="910"/>
                </a:cubicBezTo>
                <a:cubicBezTo>
                  <a:pt x="1247" y="553"/>
                  <a:pt x="1247" y="553"/>
                  <a:pt x="1247" y="553"/>
                </a:cubicBezTo>
                <a:cubicBezTo>
                  <a:pt x="1367" y="434"/>
                  <a:pt x="1367" y="239"/>
                  <a:pt x="1247" y="120"/>
                </a:cubicBezTo>
                <a:cubicBezTo>
                  <a:pt x="1128" y="0"/>
                  <a:pt x="933" y="0"/>
                  <a:pt x="814" y="120"/>
                </a:cubicBezTo>
                <a:cubicBezTo>
                  <a:pt x="476" y="457"/>
                  <a:pt x="476" y="457"/>
                  <a:pt x="476" y="457"/>
                </a:cubicBezTo>
                <a:cubicBezTo>
                  <a:pt x="457" y="476"/>
                  <a:pt x="457" y="476"/>
                  <a:pt x="457" y="476"/>
                </a:cubicBezTo>
                <a:cubicBezTo>
                  <a:pt x="119" y="814"/>
                  <a:pt x="119" y="814"/>
                  <a:pt x="119" y="814"/>
                </a:cubicBezTo>
                <a:cubicBezTo>
                  <a:pt x="0" y="933"/>
                  <a:pt x="0" y="1128"/>
                  <a:pt x="119" y="1248"/>
                </a:cubicBezTo>
                <a:cubicBezTo>
                  <a:pt x="239" y="1367"/>
                  <a:pt x="434" y="1367"/>
                  <a:pt x="553" y="1248"/>
                </a:cubicBezTo>
                <a:close/>
                <a:moveTo>
                  <a:pt x="584" y="476"/>
                </a:moveTo>
                <a:cubicBezTo>
                  <a:pt x="877" y="183"/>
                  <a:pt x="877" y="183"/>
                  <a:pt x="877" y="183"/>
                </a:cubicBezTo>
                <a:cubicBezTo>
                  <a:pt x="962" y="98"/>
                  <a:pt x="1099" y="98"/>
                  <a:pt x="1184" y="183"/>
                </a:cubicBezTo>
                <a:cubicBezTo>
                  <a:pt x="1268" y="268"/>
                  <a:pt x="1268" y="405"/>
                  <a:pt x="1184" y="490"/>
                </a:cubicBezTo>
                <a:cubicBezTo>
                  <a:pt x="891" y="783"/>
                  <a:pt x="891" y="783"/>
                  <a:pt x="891" y="783"/>
                </a:cubicBezTo>
                <a:lnTo>
                  <a:pt x="584" y="476"/>
                </a:lnTo>
                <a:close/>
              </a:path>
            </a:pathLst>
          </a:custGeom>
          <a:solidFill>
            <a:schemeClr val="tx2"/>
          </a:solidFill>
          <a:ln w="9525">
            <a:noFill/>
            <a:round/>
            <a:headEnd/>
            <a:tailEnd/>
          </a:ln>
          <a:effectLst/>
        </p:spPr>
        <p:txBody>
          <a:bodyPr/>
          <a:lstStyle/>
          <a:p>
            <a:endParaRPr lang="en-GB" dirty="0"/>
          </a:p>
        </p:txBody>
      </p:sp>
      <p:sp>
        <p:nvSpPr>
          <p:cNvPr id="4" name="Title 3"/>
          <p:cNvSpPr>
            <a:spLocks noGrp="1"/>
          </p:cNvSpPr>
          <p:nvPr>
            <p:ph type="title"/>
          </p:nvPr>
        </p:nvSpPr>
        <p:spPr>
          <a:xfrm>
            <a:off x="478367" y="452967"/>
            <a:ext cx="11174055" cy="480000"/>
          </a:xfrm>
        </p:spPr>
        <p:txBody>
          <a:bodyPr/>
          <a:lstStyle/>
          <a:p>
            <a:r>
              <a:rPr lang="en-GB" dirty="0"/>
              <a:t>OPTIMA – early combination with macitentan in newly diagnosed patients</a:t>
            </a:r>
            <a:r>
              <a:rPr lang="en-GB" baseline="30000" dirty="0"/>
              <a:t>1</a:t>
            </a:r>
            <a:r>
              <a:rPr lang="en-GB" dirty="0"/>
              <a:t> </a:t>
            </a:r>
            <a:endParaRPr lang="en-GB" baseline="30000" dirty="0"/>
          </a:p>
        </p:txBody>
      </p:sp>
      <p:sp>
        <p:nvSpPr>
          <p:cNvPr id="48" name="Text Placeholder 2"/>
          <p:cNvSpPr>
            <a:spLocks noGrp="1"/>
          </p:cNvSpPr>
          <p:nvPr>
            <p:ph type="body" sz="quarter" idx="16"/>
          </p:nvPr>
        </p:nvSpPr>
        <p:spPr>
          <a:xfrm>
            <a:off x="1948940" y="6000750"/>
            <a:ext cx="7164000" cy="727098"/>
          </a:xfrm>
        </p:spPr>
        <p:txBody>
          <a:bodyPr/>
          <a:lstStyle/>
          <a:p>
            <a:r>
              <a:rPr lang="en-GB" b="1" dirty="0"/>
              <a:t>Abbreviations</a:t>
            </a:r>
            <a:r>
              <a:rPr lang="en-GB" dirty="0"/>
              <a:t>: 6MWD, 6-minute walking distance; ; NT-pro-BNP, N-terminal pro b-type natriuretic protein; PVR, pulmonary vascular resistance;  WHO-FC, World Health Organization functional class.</a:t>
            </a:r>
          </a:p>
          <a:p>
            <a:r>
              <a:rPr lang="fr-FR" b="1" dirty="0"/>
              <a:t>References</a:t>
            </a:r>
            <a:r>
              <a:rPr lang="fr-FR" dirty="0"/>
              <a:t>: </a:t>
            </a:r>
            <a:r>
              <a:rPr lang="fr-FR" b="1" dirty="0"/>
              <a:t>1. </a:t>
            </a:r>
            <a:r>
              <a:rPr lang="en-GB" dirty="0"/>
              <a:t>Sitbon et al. Am J Respir Crit Care Med. 2017;195:A2297.</a:t>
            </a:r>
            <a:endParaRPr lang="fr-FR" dirty="0"/>
          </a:p>
        </p:txBody>
      </p:sp>
      <p:sp>
        <p:nvSpPr>
          <p:cNvPr id="52" name="Rectangle 5"/>
          <p:cNvSpPr>
            <a:spLocks noChangeArrowheads="1"/>
          </p:cNvSpPr>
          <p:nvPr/>
        </p:nvSpPr>
        <p:spPr bwMode="auto">
          <a:xfrm flipV="1">
            <a:off x="0" y="1424069"/>
            <a:ext cx="3447738" cy="4159761"/>
          </a:xfrm>
          <a:prstGeom prst="snip1Rect">
            <a:avLst>
              <a:gd name="adj" fmla="val 7792"/>
            </a:avLst>
          </a:prstGeom>
          <a:solidFill>
            <a:schemeClr val="bg2">
              <a:alpha val="89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6" name="TextBox 55"/>
          <p:cNvSpPr txBox="1"/>
          <p:nvPr/>
        </p:nvSpPr>
        <p:spPr>
          <a:xfrm>
            <a:off x="517864" y="3167816"/>
            <a:ext cx="2585100" cy="1868878"/>
          </a:xfrm>
          <a:prstGeom prst="rect">
            <a:avLst/>
          </a:prstGeom>
          <a:noFill/>
        </p:spPr>
        <p:txBody>
          <a:bodyPr wrap="square" lIns="0" rtlCol="0" anchor="t">
            <a:noAutofit/>
          </a:bodyPr>
          <a:lstStyle/>
          <a:p>
            <a:r>
              <a:rPr lang="en-GB" sz="1200" dirty="0">
                <a:solidFill>
                  <a:schemeClr val="bg1"/>
                </a:solidFill>
              </a:rPr>
              <a:t>OPTIMA is an ongoing</a:t>
            </a:r>
            <a:br>
              <a:rPr lang="en-GB" sz="1200" dirty="0">
                <a:solidFill>
                  <a:schemeClr val="bg1"/>
                </a:solidFill>
              </a:rPr>
            </a:br>
            <a:r>
              <a:rPr lang="en-GB" sz="1200" dirty="0">
                <a:solidFill>
                  <a:schemeClr val="bg1"/>
                </a:solidFill>
              </a:rPr>
              <a:t>Phase IV multicentre, single-arm open-label trial assessing the efficacy and safety of MACITENTAN</a:t>
            </a:r>
            <a:r>
              <a:rPr lang="en-GB" sz="1200" baseline="30000" dirty="0">
                <a:solidFill>
                  <a:schemeClr val="bg1"/>
                </a:solidFill>
              </a:rPr>
              <a:t> </a:t>
            </a:r>
            <a:r>
              <a:rPr lang="en-GB" sz="1200" dirty="0">
                <a:solidFill>
                  <a:schemeClr val="bg1"/>
                </a:solidFill>
              </a:rPr>
              <a:t>and tadalafil combination therapy in newly diagnosed PAH patients</a:t>
            </a:r>
            <a:r>
              <a:rPr lang="en-GB" sz="1200" baseline="30000" dirty="0">
                <a:solidFill>
                  <a:schemeClr val="bg1"/>
                </a:solidFill>
              </a:rPr>
              <a:t>1</a:t>
            </a:r>
            <a:r>
              <a:rPr lang="en-GB" sz="1200" dirty="0">
                <a:solidFill>
                  <a:schemeClr val="bg1"/>
                </a:solidFill>
              </a:rPr>
              <a:t> </a:t>
            </a:r>
          </a:p>
        </p:txBody>
      </p:sp>
      <p:sp>
        <p:nvSpPr>
          <p:cNvPr id="2" name="Isosceles Triangle 1"/>
          <p:cNvSpPr/>
          <p:nvPr/>
        </p:nvSpPr>
        <p:spPr>
          <a:xfrm flipV="1">
            <a:off x="3441892" y="1846422"/>
            <a:ext cx="299803" cy="3057994"/>
          </a:xfrm>
          <a:prstGeom prst="triangle">
            <a:avLst>
              <a:gd name="adj" fmla="val 0"/>
            </a:avLst>
          </a:prstGeom>
          <a:solidFill>
            <a:schemeClr val="tx2">
              <a:lumMod val="7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134" name="Group 133"/>
          <p:cNvGrpSpPr/>
          <p:nvPr/>
        </p:nvGrpSpPr>
        <p:grpSpPr>
          <a:xfrm>
            <a:off x="1386118" y="1886815"/>
            <a:ext cx="675502" cy="995472"/>
            <a:chOff x="1958004" y="1515098"/>
            <a:chExt cx="879463" cy="1312823"/>
          </a:xfrm>
        </p:grpSpPr>
        <p:sp>
          <p:nvSpPr>
            <p:cNvPr id="136" name="Snip and Round Single Corner Rectangle 6"/>
            <p:cNvSpPr/>
            <p:nvPr/>
          </p:nvSpPr>
          <p:spPr>
            <a:xfrm flipV="1">
              <a:off x="1958004" y="1515098"/>
              <a:ext cx="879463" cy="1312823"/>
            </a:xfrm>
            <a:prstGeom prst="rect">
              <a:avLst/>
            </a:prstGeom>
            <a:solidFill>
              <a:schemeClr val="bg1"/>
            </a:solidFill>
            <a:ln w="12700">
              <a:solidFill>
                <a:srgbClr val="F6F6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7" name="Rounded Rectangle 8"/>
            <p:cNvSpPr/>
            <p:nvPr/>
          </p:nvSpPr>
          <p:spPr>
            <a:xfrm>
              <a:off x="2099712" y="1706383"/>
              <a:ext cx="626628" cy="147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53" name="Freeform 52"/>
          <p:cNvSpPr>
            <a:spLocks noEditPoints="1"/>
          </p:cNvSpPr>
          <p:nvPr/>
        </p:nvSpPr>
        <p:spPr bwMode="auto">
          <a:xfrm>
            <a:off x="3959088" y="2804454"/>
            <a:ext cx="431264" cy="431453"/>
          </a:xfrm>
          <a:custGeom>
            <a:avLst/>
            <a:gdLst>
              <a:gd name="T0" fmla="*/ 0 w 1398"/>
              <a:gd name="T1" fmla="*/ 1398 h 1398"/>
              <a:gd name="T2" fmla="*/ 1398 w 1398"/>
              <a:gd name="T3" fmla="*/ 0 h 1398"/>
              <a:gd name="T4" fmla="*/ 1220 w 1398"/>
              <a:gd name="T5" fmla="*/ 77 h 1398"/>
              <a:gd name="T6" fmla="*/ 1220 w 1398"/>
              <a:gd name="T7" fmla="*/ 260 h 1398"/>
              <a:gd name="T8" fmla="*/ 1220 w 1398"/>
              <a:gd name="T9" fmla="*/ 77 h 1398"/>
              <a:gd name="T10" fmla="*/ 274 w 1398"/>
              <a:gd name="T11" fmla="*/ 169 h 1398"/>
              <a:gd name="T12" fmla="*/ 91 w 1398"/>
              <a:gd name="T13" fmla="*/ 169 h 1398"/>
              <a:gd name="T14" fmla="*/ 1326 w 1398"/>
              <a:gd name="T15" fmla="*/ 1326 h 1398"/>
              <a:gd name="T16" fmla="*/ 72 w 1398"/>
              <a:gd name="T17" fmla="*/ 345 h 1398"/>
              <a:gd name="T18" fmla="*/ 1326 w 1398"/>
              <a:gd name="T19" fmla="*/ 1326 h 1398"/>
              <a:gd name="T20" fmla="*/ 958 w 1398"/>
              <a:gd name="T21" fmla="*/ 420 h 1398"/>
              <a:gd name="T22" fmla="*/ 730 w 1398"/>
              <a:gd name="T23" fmla="*/ 582 h 1398"/>
              <a:gd name="T24" fmla="*/ 1019 w 1398"/>
              <a:gd name="T25" fmla="*/ 420 h 1398"/>
              <a:gd name="T26" fmla="*/ 1247 w 1398"/>
              <a:gd name="T27" fmla="*/ 582 h 1398"/>
              <a:gd name="T28" fmla="*/ 1019 w 1398"/>
              <a:gd name="T29" fmla="*/ 420 h 1398"/>
              <a:gd name="T30" fmla="*/ 379 w 1398"/>
              <a:gd name="T31" fmla="*/ 644 h 1398"/>
              <a:gd name="T32" fmla="*/ 151 w 1398"/>
              <a:gd name="T33" fmla="*/ 805 h 1398"/>
              <a:gd name="T34" fmla="*/ 440 w 1398"/>
              <a:gd name="T35" fmla="*/ 644 h 1398"/>
              <a:gd name="T36" fmla="*/ 668 w 1398"/>
              <a:gd name="T37" fmla="*/ 805 h 1398"/>
              <a:gd name="T38" fmla="*/ 440 w 1398"/>
              <a:gd name="T39" fmla="*/ 644 h 1398"/>
              <a:gd name="T40" fmla="*/ 958 w 1398"/>
              <a:gd name="T41" fmla="*/ 644 h 1398"/>
              <a:gd name="T42" fmla="*/ 730 w 1398"/>
              <a:gd name="T43" fmla="*/ 805 h 1398"/>
              <a:gd name="T44" fmla="*/ 1019 w 1398"/>
              <a:gd name="T45" fmla="*/ 644 h 1398"/>
              <a:gd name="T46" fmla="*/ 1247 w 1398"/>
              <a:gd name="T47" fmla="*/ 805 h 1398"/>
              <a:gd name="T48" fmla="*/ 1019 w 1398"/>
              <a:gd name="T49" fmla="*/ 644 h 1398"/>
              <a:gd name="T50" fmla="*/ 379 w 1398"/>
              <a:gd name="T51" fmla="*/ 867 h 1398"/>
              <a:gd name="T52" fmla="*/ 151 w 1398"/>
              <a:gd name="T53" fmla="*/ 1029 h 1398"/>
              <a:gd name="T54" fmla="*/ 440 w 1398"/>
              <a:gd name="T55" fmla="*/ 867 h 1398"/>
              <a:gd name="T56" fmla="*/ 668 w 1398"/>
              <a:gd name="T57" fmla="*/ 1029 h 1398"/>
              <a:gd name="T58" fmla="*/ 440 w 1398"/>
              <a:gd name="T59" fmla="*/ 867 h 1398"/>
              <a:gd name="T60" fmla="*/ 958 w 1398"/>
              <a:gd name="T61" fmla="*/ 867 h 1398"/>
              <a:gd name="T62" fmla="*/ 730 w 1398"/>
              <a:gd name="T63" fmla="*/ 1029 h 1398"/>
              <a:gd name="T64" fmla="*/ 1019 w 1398"/>
              <a:gd name="T65" fmla="*/ 867 h 1398"/>
              <a:gd name="T66" fmla="*/ 1247 w 1398"/>
              <a:gd name="T67" fmla="*/ 1029 h 1398"/>
              <a:gd name="T68" fmla="*/ 1019 w 1398"/>
              <a:gd name="T69" fmla="*/ 867 h 1398"/>
              <a:gd name="T70" fmla="*/ 379 w 1398"/>
              <a:gd name="T71" fmla="*/ 1090 h 1398"/>
              <a:gd name="T72" fmla="*/ 151 w 1398"/>
              <a:gd name="T73" fmla="*/ 1252 h 1398"/>
              <a:gd name="T74" fmla="*/ 440 w 1398"/>
              <a:gd name="T75" fmla="*/ 1090 h 1398"/>
              <a:gd name="T76" fmla="*/ 668 w 1398"/>
              <a:gd name="T77" fmla="*/ 1252 h 1398"/>
              <a:gd name="T78" fmla="*/ 440 w 1398"/>
              <a:gd name="T79" fmla="*/ 109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8" h="1398">
                <a:moveTo>
                  <a:pt x="0" y="0"/>
                </a:moveTo>
                <a:cubicBezTo>
                  <a:pt x="0" y="1398"/>
                  <a:pt x="0" y="1398"/>
                  <a:pt x="0" y="1398"/>
                </a:cubicBezTo>
                <a:cubicBezTo>
                  <a:pt x="1398" y="1398"/>
                  <a:pt x="1398" y="1398"/>
                  <a:pt x="1398" y="1398"/>
                </a:cubicBezTo>
                <a:cubicBezTo>
                  <a:pt x="1398" y="0"/>
                  <a:pt x="1398" y="0"/>
                  <a:pt x="1398" y="0"/>
                </a:cubicBezTo>
                <a:lnTo>
                  <a:pt x="0" y="0"/>
                </a:lnTo>
                <a:close/>
                <a:moveTo>
                  <a:pt x="1220" y="77"/>
                </a:moveTo>
                <a:cubicBezTo>
                  <a:pt x="1270" y="77"/>
                  <a:pt x="1311" y="118"/>
                  <a:pt x="1311" y="169"/>
                </a:cubicBezTo>
                <a:cubicBezTo>
                  <a:pt x="1311" y="219"/>
                  <a:pt x="1270" y="260"/>
                  <a:pt x="1220" y="260"/>
                </a:cubicBezTo>
                <a:cubicBezTo>
                  <a:pt x="1169" y="260"/>
                  <a:pt x="1128" y="219"/>
                  <a:pt x="1128" y="169"/>
                </a:cubicBezTo>
                <a:cubicBezTo>
                  <a:pt x="1128" y="118"/>
                  <a:pt x="1169" y="77"/>
                  <a:pt x="1220" y="77"/>
                </a:cubicBezTo>
                <a:close/>
                <a:moveTo>
                  <a:pt x="183" y="77"/>
                </a:moveTo>
                <a:cubicBezTo>
                  <a:pt x="233" y="77"/>
                  <a:pt x="274" y="118"/>
                  <a:pt x="274" y="169"/>
                </a:cubicBezTo>
                <a:cubicBezTo>
                  <a:pt x="274" y="219"/>
                  <a:pt x="233" y="260"/>
                  <a:pt x="183" y="260"/>
                </a:cubicBezTo>
                <a:cubicBezTo>
                  <a:pt x="132" y="260"/>
                  <a:pt x="91" y="219"/>
                  <a:pt x="91" y="169"/>
                </a:cubicBezTo>
                <a:cubicBezTo>
                  <a:pt x="91" y="118"/>
                  <a:pt x="132" y="77"/>
                  <a:pt x="183" y="77"/>
                </a:cubicBezTo>
                <a:close/>
                <a:moveTo>
                  <a:pt x="1326" y="1326"/>
                </a:moveTo>
                <a:cubicBezTo>
                  <a:pt x="72" y="1326"/>
                  <a:pt x="72" y="1326"/>
                  <a:pt x="72" y="1326"/>
                </a:cubicBezTo>
                <a:cubicBezTo>
                  <a:pt x="72" y="345"/>
                  <a:pt x="72" y="345"/>
                  <a:pt x="72" y="345"/>
                </a:cubicBezTo>
                <a:cubicBezTo>
                  <a:pt x="1326" y="345"/>
                  <a:pt x="1326" y="345"/>
                  <a:pt x="1326" y="345"/>
                </a:cubicBezTo>
                <a:lnTo>
                  <a:pt x="1326" y="1326"/>
                </a:lnTo>
                <a:close/>
                <a:moveTo>
                  <a:pt x="730" y="420"/>
                </a:moveTo>
                <a:cubicBezTo>
                  <a:pt x="958" y="420"/>
                  <a:pt x="958" y="420"/>
                  <a:pt x="958" y="420"/>
                </a:cubicBezTo>
                <a:cubicBezTo>
                  <a:pt x="958" y="582"/>
                  <a:pt x="958" y="582"/>
                  <a:pt x="958" y="582"/>
                </a:cubicBezTo>
                <a:cubicBezTo>
                  <a:pt x="730" y="582"/>
                  <a:pt x="730" y="582"/>
                  <a:pt x="730" y="582"/>
                </a:cubicBezTo>
                <a:lnTo>
                  <a:pt x="730" y="420"/>
                </a:lnTo>
                <a:close/>
                <a:moveTo>
                  <a:pt x="1019" y="420"/>
                </a:moveTo>
                <a:cubicBezTo>
                  <a:pt x="1247" y="420"/>
                  <a:pt x="1247" y="420"/>
                  <a:pt x="1247" y="420"/>
                </a:cubicBezTo>
                <a:cubicBezTo>
                  <a:pt x="1247" y="582"/>
                  <a:pt x="1247" y="582"/>
                  <a:pt x="1247" y="582"/>
                </a:cubicBezTo>
                <a:cubicBezTo>
                  <a:pt x="1019" y="582"/>
                  <a:pt x="1019" y="582"/>
                  <a:pt x="1019" y="582"/>
                </a:cubicBezTo>
                <a:lnTo>
                  <a:pt x="1019" y="420"/>
                </a:lnTo>
                <a:close/>
                <a:moveTo>
                  <a:pt x="151" y="644"/>
                </a:moveTo>
                <a:cubicBezTo>
                  <a:pt x="379" y="644"/>
                  <a:pt x="379" y="644"/>
                  <a:pt x="379" y="644"/>
                </a:cubicBezTo>
                <a:cubicBezTo>
                  <a:pt x="379" y="805"/>
                  <a:pt x="379" y="805"/>
                  <a:pt x="379" y="805"/>
                </a:cubicBezTo>
                <a:cubicBezTo>
                  <a:pt x="151" y="805"/>
                  <a:pt x="151" y="805"/>
                  <a:pt x="151" y="805"/>
                </a:cubicBezTo>
                <a:lnTo>
                  <a:pt x="151" y="644"/>
                </a:lnTo>
                <a:close/>
                <a:moveTo>
                  <a:pt x="440" y="644"/>
                </a:moveTo>
                <a:cubicBezTo>
                  <a:pt x="668" y="644"/>
                  <a:pt x="668" y="644"/>
                  <a:pt x="668" y="644"/>
                </a:cubicBezTo>
                <a:cubicBezTo>
                  <a:pt x="668" y="805"/>
                  <a:pt x="668" y="805"/>
                  <a:pt x="668" y="805"/>
                </a:cubicBezTo>
                <a:cubicBezTo>
                  <a:pt x="440" y="805"/>
                  <a:pt x="440" y="805"/>
                  <a:pt x="440" y="805"/>
                </a:cubicBezTo>
                <a:lnTo>
                  <a:pt x="440" y="644"/>
                </a:lnTo>
                <a:close/>
                <a:moveTo>
                  <a:pt x="730" y="644"/>
                </a:moveTo>
                <a:cubicBezTo>
                  <a:pt x="958" y="644"/>
                  <a:pt x="958" y="644"/>
                  <a:pt x="958" y="644"/>
                </a:cubicBezTo>
                <a:cubicBezTo>
                  <a:pt x="958" y="805"/>
                  <a:pt x="958" y="805"/>
                  <a:pt x="958" y="805"/>
                </a:cubicBezTo>
                <a:cubicBezTo>
                  <a:pt x="730" y="805"/>
                  <a:pt x="730" y="805"/>
                  <a:pt x="730" y="805"/>
                </a:cubicBezTo>
                <a:lnTo>
                  <a:pt x="730" y="644"/>
                </a:lnTo>
                <a:close/>
                <a:moveTo>
                  <a:pt x="1019" y="644"/>
                </a:moveTo>
                <a:cubicBezTo>
                  <a:pt x="1247" y="644"/>
                  <a:pt x="1247" y="644"/>
                  <a:pt x="1247" y="644"/>
                </a:cubicBezTo>
                <a:cubicBezTo>
                  <a:pt x="1247" y="805"/>
                  <a:pt x="1247" y="805"/>
                  <a:pt x="1247" y="805"/>
                </a:cubicBezTo>
                <a:cubicBezTo>
                  <a:pt x="1019" y="805"/>
                  <a:pt x="1019" y="805"/>
                  <a:pt x="1019" y="805"/>
                </a:cubicBezTo>
                <a:lnTo>
                  <a:pt x="1019" y="644"/>
                </a:lnTo>
                <a:close/>
                <a:moveTo>
                  <a:pt x="151" y="867"/>
                </a:moveTo>
                <a:cubicBezTo>
                  <a:pt x="379" y="867"/>
                  <a:pt x="379" y="867"/>
                  <a:pt x="379" y="867"/>
                </a:cubicBezTo>
                <a:cubicBezTo>
                  <a:pt x="379" y="1029"/>
                  <a:pt x="379" y="1029"/>
                  <a:pt x="379" y="1029"/>
                </a:cubicBezTo>
                <a:cubicBezTo>
                  <a:pt x="151" y="1029"/>
                  <a:pt x="151" y="1029"/>
                  <a:pt x="151" y="1029"/>
                </a:cubicBezTo>
                <a:lnTo>
                  <a:pt x="151" y="867"/>
                </a:lnTo>
                <a:close/>
                <a:moveTo>
                  <a:pt x="440" y="867"/>
                </a:moveTo>
                <a:cubicBezTo>
                  <a:pt x="668" y="867"/>
                  <a:pt x="668" y="867"/>
                  <a:pt x="668" y="867"/>
                </a:cubicBezTo>
                <a:cubicBezTo>
                  <a:pt x="668" y="1029"/>
                  <a:pt x="668" y="1029"/>
                  <a:pt x="668" y="1029"/>
                </a:cubicBezTo>
                <a:cubicBezTo>
                  <a:pt x="440" y="1029"/>
                  <a:pt x="440" y="1029"/>
                  <a:pt x="440" y="1029"/>
                </a:cubicBezTo>
                <a:lnTo>
                  <a:pt x="440" y="867"/>
                </a:lnTo>
                <a:close/>
                <a:moveTo>
                  <a:pt x="730" y="867"/>
                </a:moveTo>
                <a:cubicBezTo>
                  <a:pt x="958" y="867"/>
                  <a:pt x="958" y="867"/>
                  <a:pt x="958" y="867"/>
                </a:cubicBezTo>
                <a:cubicBezTo>
                  <a:pt x="958" y="1029"/>
                  <a:pt x="958" y="1029"/>
                  <a:pt x="958" y="1029"/>
                </a:cubicBezTo>
                <a:cubicBezTo>
                  <a:pt x="730" y="1029"/>
                  <a:pt x="730" y="1029"/>
                  <a:pt x="730" y="1029"/>
                </a:cubicBezTo>
                <a:lnTo>
                  <a:pt x="730" y="867"/>
                </a:lnTo>
                <a:close/>
                <a:moveTo>
                  <a:pt x="1019" y="867"/>
                </a:moveTo>
                <a:cubicBezTo>
                  <a:pt x="1247" y="867"/>
                  <a:pt x="1247" y="867"/>
                  <a:pt x="1247" y="867"/>
                </a:cubicBezTo>
                <a:cubicBezTo>
                  <a:pt x="1247" y="1029"/>
                  <a:pt x="1247" y="1029"/>
                  <a:pt x="1247" y="1029"/>
                </a:cubicBezTo>
                <a:cubicBezTo>
                  <a:pt x="1019" y="1029"/>
                  <a:pt x="1019" y="1029"/>
                  <a:pt x="1019" y="1029"/>
                </a:cubicBezTo>
                <a:lnTo>
                  <a:pt x="1019" y="867"/>
                </a:lnTo>
                <a:close/>
                <a:moveTo>
                  <a:pt x="151" y="1090"/>
                </a:moveTo>
                <a:cubicBezTo>
                  <a:pt x="379" y="1090"/>
                  <a:pt x="379" y="1090"/>
                  <a:pt x="379" y="1090"/>
                </a:cubicBezTo>
                <a:cubicBezTo>
                  <a:pt x="379" y="1252"/>
                  <a:pt x="379" y="1252"/>
                  <a:pt x="379" y="1252"/>
                </a:cubicBezTo>
                <a:cubicBezTo>
                  <a:pt x="151" y="1252"/>
                  <a:pt x="151" y="1252"/>
                  <a:pt x="151" y="1252"/>
                </a:cubicBezTo>
                <a:lnTo>
                  <a:pt x="151" y="1090"/>
                </a:lnTo>
                <a:close/>
                <a:moveTo>
                  <a:pt x="440" y="1090"/>
                </a:moveTo>
                <a:cubicBezTo>
                  <a:pt x="668" y="1090"/>
                  <a:pt x="668" y="1090"/>
                  <a:pt x="668" y="1090"/>
                </a:cubicBezTo>
                <a:cubicBezTo>
                  <a:pt x="668" y="1252"/>
                  <a:pt x="668" y="1252"/>
                  <a:pt x="668" y="1252"/>
                </a:cubicBezTo>
                <a:cubicBezTo>
                  <a:pt x="440" y="1252"/>
                  <a:pt x="440" y="1252"/>
                  <a:pt x="440" y="1252"/>
                </a:cubicBezTo>
                <a:lnTo>
                  <a:pt x="440" y="1090"/>
                </a:lnTo>
                <a:close/>
              </a:path>
            </a:pathLst>
          </a:custGeom>
          <a:solidFill>
            <a:srgbClr val="80828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9"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OPTIMA trial</a:t>
            </a:r>
            <a:endParaRPr lang="en-GB" sz="800" baseline="30000" dirty="0">
              <a:solidFill>
                <a:srgbClr val="595959"/>
              </a:solidFill>
            </a:endParaRPr>
          </a:p>
        </p:txBody>
      </p:sp>
    </p:spTree>
    <p:extLst>
      <p:ext uri="{BB962C8B-B14F-4D97-AF65-F5344CB8AC3E}">
        <p14:creationId xmlns:p14="http://schemas.microsoft.com/office/powerpoint/2010/main" val="2760366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Freeform 12"/>
          <p:cNvSpPr>
            <a:spLocks/>
          </p:cNvSpPr>
          <p:nvPr/>
        </p:nvSpPr>
        <p:spPr bwMode="auto">
          <a:xfrm flipV="1">
            <a:off x="0" y="1532488"/>
            <a:ext cx="12192000" cy="4263020"/>
          </a:xfrm>
          <a:prstGeom prst="snip1Rect">
            <a:avLst>
              <a:gd name="adj" fmla="val 12117"/>
            </a:avLst>
          </a:prstGeom>
          <a:solidFill>
            <a:srgbClr val="002060"/>
          </a:solidFill>
          <a:ln>
            <a:noFill/>
          </a:ln>
        </p:spPr>
        <p:txBody>
          <a:bodyPr vert="horz" wrap="square" lIns="180000" tIns="45720" rIns="91440" bIns="45720" numCol="1" anchor="ctr" anchorCtr="0" compatLnSpc="1">
            <a:prstTxWarp prst="textNoShape">
              <a:avLst/>
            </a:prstTxWarp>
          </a:bodyPr>
          <a:lstStyle/>
          <a:p>
            <a:endParaRPr lang="en-GB" sz="1400" baseline="30000" dirty="0">
              <a:solidFill>
                <a:schemeClr val="bg1"/>
              </a:solidFill>
            </a:endParaRPr>
          </a:p>
        </p:txBody>
      </p:sp>
      <p:sp>
        <p:nvSpPr>
          <p:cNvPr id="62" name="Text Placeholder 146"/>
          <p:cNvSpPr>
            <a:spLocks noGrp="1"/>
          </p:cNvSpPr>
          <p:nvPr>
            <p:ph type="body" sz="quarter" idx="16"/>
          </p:nvPr>
        </p:nvSpPr>
        <p:spPr>
          <a:xfrm>
            <a:off x="1948939" y="6000750"/>
            <a:ext cx="9525305" cy="727098"/>
          </a:xfrm>
        </p:spPr>
        <p:txBody>
          <a:bodyPr/>
          <a:lstStyle/>
          <a:p>
            <a:r>
              <a:rPr lang="en-GB" b="1" dirty="0">
                <a:solidFill>
                  <a:srgbClr val="002060"/>
                </a:solidFill>
              </a:rPr>
              <a:t>References: 1</a:t>
            </a:r>
            <a:r>
              <a:rPr lang="en-GB" dirty="0">
                <a:solidFill>
                  <a:srgbClr val="002060"/>
                </a:solidFill>
              </a:rPr>
              <a:t>. Gomberg-Maitland et al. Chest. 2010;137(6 Suppl):95S-101S.</a:t>
            </a:r>
            <a:r>
              <a:rPr lang="en-GB" b="1" dirty="0">
                <a:solidFill>
                  <a:srgbClr val="002060"/>
                </a:solidFill>
              </a:rPr>
              <a:t> 2</a:t>
            </a:r>
            <a:r>
              <a:rPr lang="en-GB" dirty="0">
                <a:solidFill>
                  <a:srgbClr val="002060"/>
                </a:solidFill>
              </a:rPr>
              <a:t>. </a:t>
            </a:r>
            <a:r>
              <a:rPr lang="fr-FR" dirty="0">
                <a:solidFill>
                  <a:srgbClr val="002060"/>
                </a:solidFill>
              </a:rPr>
              <a:t>Galie et al. Eur Respir J. 2015;46(4):903-75. </a:t>
            </a:r>
            <a:r>
              <a:rPr lang="en-GB" b="1" dirty="0">
                <a:solidFill>
                  <a:srgbClr val="002060"/>
                </a:solidFill>
              </a:rPr>
              <a:t>3.</a:t>
            </a:r>
            <a:r>
              <a:rPr lang="en-GB" dirty="0">
                <a:solidFill>
                  <a:srgbClr val="002060"/>
                </a:solidFill>
              </a:rPr>
              <a:t> British Lung Foundation. 2017. Available at: https://statistics.blf.org.uk/copd. </a:t>
            </a:r>
            <a:r>
              <a:rPr lang="en-GB" b="1" dirty="0">
                <a:solidFill>
                  <a:srgbClr val="002060"/>
                </a:solidFill>
              </a:rPr>
              <a:t>4.</a:t>
            </a:r>
            <a:r>
              <a:rPr lang="en-GB" dirty="0">
                <a:solidFill>
                  <a:srgbClr val="002060"/>
                </a:solidFill>
              </a:rPr>
              <a:t> British Lung Foundation. 2017. Available at: https://statistics.blf.org.uk/asthma. </a:t>
            </a:r>
            <a:r>
              <a:rPr lang="en-GB" b="1" dirty="0">
                <a:solidFill>
                  <a:srgbClr val="002060"/>
                </a:solidFill>
              </a:rPr>
              <a:t>5.</a:t>
            </a:r>
            <a:r>
              <a:rPr lang="en-GB" dirty="0">
                <a:solidFill>
                  <a:srgbClr val="002060"/>
                </a:solidFill>
              </a:rPr>
              <a:t> Mills et al. Circulation. 2016;134(6):441-50. </a:t>
            </a:r>
            <a:r>
              <a:rPr lang="en-GB" b="1" dirty="0">
                <a:solidFill>
                  <a:srgbClr val="002060"/>
                </a:solidFill>
              </a:rPr>
              <a:t>6.</a:t>
            </a:r>
            <a:r>
              <a:rPr lang="en-GB" dirty="0">
                <a:solidFill>
                  <a:srgbClr val="002060"/>
                </a:solidFill>
              </a:rPr>
              <a:t> Lacruz et al. Medicine (Baltimore). 2015;94(22):e952. </a:t>
            </a:r>
          </a:p>
        </p:txBody>
      </p:sp>
      <p:sp>
        <p:nvSpPr>
          <p:cNvPr id="63" name="TextBox 62"/>
          <p:cNvSpPr txBox="1"/>
          <p:nvPr/>
        </p:nvSpPr>
        <p:spPr>
          <a:xfrm>
            <a:off x="1948939" y="5776466"/>
            <a:ext cx="9403149"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b="0" dirty="0">
                <a:solidFill>
                  <a:srgbClr val="002060"/>
                </a:solidFill>
              </a:rPr>
              <a:t>Abbreviations: COPD, chronic obstructive pulmonary disease. </a:t>
            </a:r>
          </a:p>
        </p:txBody>
      </p:sp>
      <p:grpSp>
        <p:nvGrpSpPr>
          <p:cNvPr id="22" name="Group 21"/>
          <p:cNvGrpSpPr/>
          <p:nvPr/>
        </p:nvGrpSpPr>
        <p:grpSpPr>
          <a:xfrm>
            <a:off x="0" y="2192521"/>
            <a:ext cx="11347965" cy="2763832"/>
            <a:chOff x="0" y="2192521"/>
            <a:chExt cx="11347965" cy="2763832"/>
          </a:xfrm>
        </p:grpSpPr>
        <p:sp>
          <p:nvSpPr>
            <p:cNvPr id="21" name="Rectangle 20"/>
            <p:cNvSpPr/>
            <p:nvPr/>
          </p:nvSpPr>
          <p:spPr>
            <a:xfrm>
              <a:off x="0" y="2192521"/>
              <a:ext cx="2020133" cy="5810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p>
          </p:txBody>
        </p:sp>
        <p:sp>
          <p:nvSpPr>
            <p:cNvPr id="68" name="Rectangle 67"/>
            <p:cNvSpPr/>
            <p:nvPr/>
          </p:nvSpPr>
          <p:spPr>
            <a:xfrm>
              <a:off x="0" y="2920124"/>
              <a:ext cx="2020133" cy="5810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p>
          </p:txBody>
        </p:sp>
        <p:sp>
          <p:nvSpPr>
            <p:cNvPr id="69" name="Rectangle 68"/>
            <p:cNvSpPr/>
            <p:nvPr/>
          </p:nvSpPr>
          <p:spPr>
            <a:xfrm>
              <a:off x="0" y="3647727"/>
              <a:ext cx="2020133" cy="5810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p>
          </p:txBody>
        </p:sp>
        <p:sp>
          <p:nvSpPr>
            <p:cNvPr id="70" name="Rectangle 69"/>
            <p:cNvSpPr/>
            <p:nvPr/>
          </p:nvSpPr>
          <p:spPr>
            <a:xfrm>
              <a:off x="0" y="4375331"/>
              <a:ext cx="2020133" cy="5810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p>
          </p:txBody>
        </p:sp>
        <p:grpSp>
          <p:nvGrpSpPr>
            <p:cNvPr id="18" name="Group 17"/>
            <p:cNvGrpSpPr/>
            <p:nvPr/>
          </p:nvGrpSpPr>
          <p:grpSpPr>
            <a:xfrm>
              <a:off x="2020133" y="2195693"/>
              <a:ext cx="9290050" cy="2757488"/>
              <a:chOff x="2020133" y="2195693"/>
              <a:chExt cx="9290050" cy="2757488"/>
            </a:xfrm>
          </p:grpSpPr>
          <p:sp>
            <p:nvSpPr>
              <p:cNvPr id="7" name="Rectangle 5"/>
              <p:cNvSpPr>
                <a:spLocks noChangeArrowheads="1"/>
              </p:cNvSpPr>
              <p:nvPr/>
            </p:nvSpPr>
            <p:spPr bwMode="auto">
              <a:xfrm>
                <a:off x="2020133" y="2484618"/>
                <a:ext cx="45719" cy="2889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Rectangle 6"/>
              <p:cNvSpPr>
                <a:spLocks noChangeArrowheads="1"/>
              </p:cNvSpPr>
              <p:nvPr/>
            </p:nvSpPr>
            <p:spPr bwMode="auto">
              <a:xfrm>
                <a:off x="2020133" y="3213281"/>
                <a:ext cx="590550" cy="2889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Rectangle 7"/>
              <p:cNvSpPr>
                <a:spLocks noChangeArrowheads="1"/>
              </p:cNvSpPr>
              <p:nvPr/>
            </p:nvSpPr>
            <p:spPr bwMode="auto">
              <a:xfrm>
                <a:off x="2020133" y="3935593"/>
                <a:ext cx="3562350" cy="2952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Rectangle 8"/>
              <p:cNvSpPr>
                <a:spLocks noChangeArrowheads="1"/>
              </p:cNvSpPr>
              <p:nvPr/>
            </p:nvSpPr>
            <p:spPr bwMode="auto">
              <a:xfrm>
                <a:off x="2020133" y="4664256"/>
                <a:ext cx="9290050" cy="2889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Rectangle 9"/>
              <p:cNvSpPr>
                <a:spLocks noChangeArrowheads="1"/>
              </p:cNvSpPr>
              <p:nvPr/>
            </p:nvSpPr>
            <p:spPr bwMode="auto">
              <a:xfrm>
                <a:off x="2020133" y="2195693"/>
                <a:ext cx="45719" cy="288925"/>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GB" dirty="0">
                  <a:solidFill>
                    <a:schemeClr val="tx2">
                      <a:lumMod val="50000"/>
                    </a:schemeClr>
                  </a:solidFill>
                </a:endParaRPr>
              </a:p>
            </p:txBody>
          </p:sp>
          <p:sp>
            <p:nvSpPr>
              <p:cNvPr id="12" name="Rectangle 10"/>
              <p:cNvSpPr>
                <a:spLocks noChangeArrowheads="1"/>
              </p:cNvSpPr>
              <p:nvPr/>
            </p:nvSpPr>
            <p:spPr bwMode="auto">
              <a:xfrm>
                <a:off x="2020133" y="2918006"/>
                <a:ext cx="61656" cy="295275"/>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Rectangle 11"/>
              <p:cNvSpPr>
                <a:spLocks noChangeArrowheads="1"/>
              </p:cNvSpPr>
              <p:nvPr/>
            </p:nvSpPr>
            <p:spPr bwMode="auto">
              <a:xfrm>
                <a:off x="2020133" y="3646668"/>
                <a:ext cx="85634" cy="288925"/>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Rectangle 12"/>
              <p:cNvSpPr>
                <a:spLocks noChangeArrowheads="1"/>
              </p:cNvSpPr>
              <p:nvPr/>
            </p:nvSpPr>
            <p:spPr bwMode="auto">
              <a:xfrm>
                <a:off x="2020133" y="4375331"/>
                <a:ext cx="2552700" cy="288925"/>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38" name="TextBox 37"/>
            <p:cNvSpPr txBox="1"/>
            <p:nvPr/>
          </p:nvSpPr>
          <p:spPr>
            <a:xfrm>
              <a:off x="2181461" y="2195693"/>
              <a:ext cx="999301" cy="288925"/>
            </a:xfrm>
            <a:prstGeom prst="rect">
              <a:avLst/>
            </a:prstGeom>
            <a:noFill/>
          </p:spPr>
          <p:txBody>
            <a:bodyPr wrap="square" lIns="0" tIns="0" rIns="0" bIns="0" rtlCol="0" anchor="ctr">
              <a:noAutofit/>
            </a:bodyPr>
            <a:lstStyle/>
            <a:p>
              <a:r>
                <a:rPr lang="en-GB" sz="1200" dirty="0">
                  <a:solidFill>
                    <a:schemeClr val="bg1"/>
                  </a:solidFill>
                </a:rPr>
                <a:t>5-10</a:t>
              </a:r>
            </a:p>
          </p:txBody>
        </p:sp>
        <p:sp>
          <p:nvSpPr>
            <p:cNvPr id="42" name="TextBox 41"/>
            <p:cNvSpPr txBox="1"/>
            <p:nvPr/>
          </p:nvSpPr>
          <p:spPr>
            <a:xfrm>
              <a:off x="2178575" y="2463980"/>
              <a:ext cx="999301" cy="288925"/>
            </a:xfrm>
            <a:prstGeom prst="rect">
              <a:avLst/>
            </a:prstGeom>
            <a:noFill/>
          </p:spPr>
          <p:txBody>
            <a:bodyPr wrap="square" lIns="0" tIns="0" rIns="0" bIns="0" rtlCol="0" anchor="ctr">
              <a:noAutofit/>
            </a:bodyPr>
            <a:lstStyle/>
            <a:p>
              <a:r>
                <a:rPr lang="en-GB" sz="1200" dirty="0">
                  <a:solidFill>
                    <a:schemeClr val="bg1"/>
                  </a:solidFill>
                </a:rPr>
                <a:t>15-60</a:t>
              </a:r>
            </a:p>
          </p:txBody>
        </p:sp>
        <p:sp>
          <p:nvSpPr>
            <p:cNvPr id="45" name="TextBox 44"/>
            <p:cNvSpPr txBox="1"/>
            <p:nvPr/>
          </p:nvSpPr>
          <p:spPr>
            <a:xfrm>
              <a:off x="2302026" y="3629608"/>
              <a:ext cx="999301" cy="288925"/>
            </a:xfrm>
            <a:prstGeom prst="rect">
              <a:avLst/>
            </a:prstGeom>
            <a:noFill/>
          </p:spPr>
          <p:txBody>
            <a:bodyPr wrap="square" lIns="0" tIns="0" rIns="0" bIns="0" rtlCol="0" anchor="ctr">
              <a:noAutofit/>
            </a:bodyPr>
            <a:lstStyle/>
            <a:p>
              <a:r>
                <a:rPr lang="en-GB" sz="1200" dirty="0">
                  <a:solidFill>
                    <a:schemeClr val="bg1"/>
                  </a:solidFill>
                </a:rPr>
                <a:t>2,720</a:t>
              </a:r>
            </a:p>
          </p:txBody>
        </p:sp>
        <p:grpSp>
          <p:nvGrpSpPr>
            <p:cNvPr id="3" name="Group 2"/>
            <p:cNvGrpSpPr/>
            <p:nvPr/>
          </p:nvGrpSpPr>
          <p:grpSpPr>
            <a:xfrm>
              <a:off x="9748216" y="2806002"/>
              <a:ext cx="1599749" cy="705754"/>
              <a:chOff x="7649955" y="3504842"/>
              <a:chExt cx="1599749" cy="705754"/>
            </a:xfrm>
          </p:grpSpPr>
          <p:sp>
            <p:nvSpPr>
              <p:cNvPr id="43" name="TextBox 42"/>
              <p:cNvSpPr txBox="1"/>
              <p:nvPr/>
            </p:nvSpPr>
            <p:spPr>
              <a:xfrm>
                <a:off x="7835776" y="3524938"/>
                <a:ext cx="1413928" cy="145249"/>
              </a:xfrm>
              <a:prstGeom prst="rect">
                <a:avLst/>
              </a:prstGeom>
              <a:noFill/>
            </p:spPr>
            <p:txBody>
              <a:bodyPr wrap="square" lIns="72000" tIns="0" rIns="0" bIns="0" rtlCol="0" anchor="ctr">
                <a:noAutofit/>
              </a:bodyPr>
              <a:lstStyle/>
              <a:p>
                <a:r>
                  <a:rPr lang="en-GB" sz="1100" dirty="0">
                    <a:solidFill>
                      <a:schemeClr val="bg1"/>
                    </a:solidFill>
                  </a:rPr>
                  <a:t>INCIDENCE            </a:t>
                </a:r>
                <a:r>
                  <a:rPr lang="en-GB" sz="1000" dirty="0">
                    <a:solidFill>
                      <a:schemeClr val="bg1"/>
                    </a:solidFill>
                  </a:rPr>
                  <a:t>(per million per year )</a:t>
                </a:r>
              </a:p>
            </p:txBody>
          </p:sp>
          <p:sp>
            <p:nvSpPr>
              <p:cNvPr id="44" name="TextBox 43"/>
              <p:cNvSpPr txBox="1"/>
              <p:nvPr/>
            </p:nvSpPr>
            <p:spPr>
              <a:xfrm>
                <a:off x="7846239" y="3979614"/>
                <a:ext cx="1141812" cy="230982"/>
              </a:xfrm>
              <a:prstGeom prst="rect">
                <a:avLst/>
              </a:prstGeom>
              <a:noFill/>
            </p:spPr>
            <p:txBody>
              <a:bodyPr wrap="square" lIns="72000" tIns="0" rIns="0" bIns="0" rtlCol="0" anchor="ctr">
                <a:noAutofit/>
              </a:bodyPr>
              <a:lstStyle/>
              <a:p>
                <a:r>
                  <a:rPr lang="en-GB" sz="1100" dirty="0">
                    <a:solidFill>
                      <a:schemeClr val="bg1"/>
                    </a:solidFill>
                  </a:rPr>
                  <a:t>PREVALENCE </a:t>
                </a:r>
                <a:r>
                  <a:rPr lang="en-GB" sz="1000" dirty="0">
                    <a:solidFill>
                      <a:schemeClr val="bg1"/>
                    </a:solidFill>
                  </a:rPr>
                  <a:t>(per million)</a:t>
                </a:r>
              </a:p>
            </p:txBody>
          </p:sp>
          <p:sp>
            <p:nvSpPr>
              <p:cNvPr id="2" name="Rectangle 1"/>
              <p:cNvSpPr/>
              <p:nvPr/>
            </p:nvSpPr>
            <p:spPr>
              <a:xfrm>
                <a:off x="7649955" y="3504842"/>
                <a:ext cx="180000"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75000"/>
                      <a:lumOff val="25000"/>
                    </a:schemeClr>
                  </a:solidFill>
                </a:endParaRPr>
              </a:p>
            </p:txBody>
          </p:sp>
          <p:sp>
            <p:nvSpPr>
              <p:cNvPr id="41" name="Rectangle 40"/>
              <p:cNvSpPr/>
              <p:nvPr/>
            </p:nvSpPr>
            <p:spPr>
              <a:xfrm>
                <a:off x="7655776" y="3959518"/>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75000"/>
                      <a:lumOff val="25000"/>
                    </a:schemeClr>
                  </a:solidFill>
                </a:endParaRPr>
              </a:p>
            </p:txBody>
          </p:sp>
        </p:grpSp>
        <p:sp>
          <p:nvSpPr>
            <p:cNvPr id="56" name="TextBox 55"/>
            <p:cNvSpPr txBox="1"/>
            <p:nvPr/>
          </p:nvSpPr>
          <p:spPr>
            <a:xfrm>
              <a:off x="2233295" y="2914308"/>
              <a:ext cx="999301" cy="288925"/>
            </a:xfrm>
            <a:prstGeom prst="rect">
              <a:avLst/>
            </a:prstGeom>
            <a:noFill/>
          </p:spPr>
          <p:txBody>
            <a:bodyPr wrap="square" lIns="0" tIns="0" rIns="0" bIns="0" rtlCol="0" anchor="ctr">
              <a:noAutofit/>
            </a:bodyPr>
            <a:lstStyle/>
            <a:p>
              <a:r>
                <a:rPr lang="en-GB" sz="1200" dirty="0">
                  <a:solidFill>
                    <a:schemeClr val="bg1"/>
                  </a:solidFill>
                </a:rPr>
                <a:t>1,930</a:t>
              </a:r>
            </a:p>
          </p:txBody>
        </p:sp>
        <p:sp>
          <p:nvSpPr>
            <p:cNvPr id="57" name="TextBox 56"/>
            <p:cNvSpPr txBox="1"/>
            <p:nvPr/>
          </p:nvSpPr>
          <p:spPr>
            <a:xfrm>
              <a:off x="2780853" y="3192643"/>
              <a:ext cx="999301" cy="288925"/>
            </a:xfrm>
            <a:prstGeom prst="rect">
              <a:avLst/>
            </a:prstGeom>
            <a:noFill/>
          </p:spPr>
          <p:txBody>
            <a:bodyPr wrap="square" lIns="0" tIns="0" rIns="0" bIns="0" rtlCol="0" anchor="ctr">
              <a:noAutofit/>
            </a:bodyPr>
            <a:lstStyle/>
            <a:p>
              <a:r>
                <a:rPr lang="en-GB" sz="1200" dirty="0">
                  <a:solidFill>
                    <a:schemeClr val="bg1"/>
                  </a:solidFill>
                </a:rPr>
                <a:t>20,000</a:t>
              </a:r>
            </a:p>
          </p:txBody>
        </p:sp>
        <p:sp>
          <p:nvSpPr>
            <p:cNvPr id="49" name="TextBox 48"/>
            <p:cNvSpPr txBox="1"/>
            <p:nvPr/>
          </p:nvSpPr>
          <p:spPr>
            <a:xfrm>
              <a:off x="451506" y="2192521"/>
              <a:ext cx="1403890" cy="530227"/>
            </a:xfrm>
            <a:prstGeom prst="rect">
              <a:avLst/>
            </a:prstGeom>
            <a:noFill/>
          </p:spPr>
          <p:txBody>
            <a:bodyPr wrap="square" rtlCol="0" anchor="ctr" anchorCtr="0">
              <a:noAutofit/>
            </a:bodyPr>
            <a:lstStyle/>
            <a:p>
              <a:pPr algn="r"/>
              <a:r>
                <a:rPr lang="en-GB" sz="1200" dirty="0">
                  <a:solidFill>
                    <a:schemeClr val="bg1"/>
                  </a:solidFill>
                  <a:latin typeface="Arial" panose="020B0604020202020204" pitchFamily="34" charset="0"/>
                  <a:cs typeface="Arial" panose="020B0604020202020204" pitchFamily="34" charset="0"/>
                </a:rPr>
                <a:t>PAH</a:t>
              </a:r>
              <a:r>
                <a:rPr lang="en-GB" sz="1200" baseline="30000" dirty="0">
                  <a:solidFill>
                    <a:schemeClr val="bg1"/>
                  </a:solidFill>
                  <a:latin typeface="Arial" panose="020B0604020202020204" pitchFamily="34" charset="0"/>
                  <a:cs typeface="Arial" panose="020B0604020202020204" pitchFamily="34" charset="0"/>
                </a:rPr>
                <a:t>2</a:t>
              </a:r>
            </a:p>
          </p:txBody>
        </p:sp>
        <p:sp>
          <p:nvSpPr>
            <p:cNvPr id="50" name="TextBox 49"/>
            <p:cNvSpPr txBox="1"/>
            <p:nvPr/>
          </p:nvSpPr>
          <p:spPr>
            <a:xfrm>
              <a:off x="451506" y="2964045"/>
              <a:ext cx="1403890" cy="530227"/>
            </a:xfrm>
            <a:prstGeom prst="rect">
              <a:avLst/>
            </a:prstGeom>
            <a:noFill/>
          </p:spPr>
          <p:txBody>
            <a:bodyPr wrap="square" rtlCol="0" anchor="ctr" anchorCtr="0">
              <a:noAutofit/>
            </a:bodyPr>
            <a:lstStyle/>
            <a:p>
              <a:pPr algn="r"/>
              <a:r>
                <a:rPr lang="en-GB" sz="1200" dirty="0">
                  <a:solidFill>
                    <a:schemeClr val="bg1"/>
                  </a:solidFill>
                </a:rPr>
                <a:t>COPD</a:t>
              </a:r>
              <a:r>
                <a:rPr lang="en-GB" sz="1200" baseline="30000" dirty="0">
                  <a:solidFill>
                    <a:schemeClr val="bg1"/>
                  </a:solidFill>
                </a:rPr>
                <a:t>3</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451506" y="3664058"/>
              <a:ext cx="1403890" cy="530227"/>
            </a:xfrm>
            <a:prstGeom prst="rect">
              <a:avLst/>
            </a:prstGeom>
            <a:noFill/>
          </p:spPr>
          <p:txBody>
            <a:bodyPr wrap="square" rtlCol="0" anchor="ctr" anchorCtr="0">
              <a:noAutofit/>
            </a:bodyPr>
            <a:lstStyle/>
            <a:p>
              <a:pPr algn="r"/>
              <a:r>
                <a:rPr lang="en-GB" sz="1200" dirty="0">
                  <a:solidFill>
                    <a:schemeClr val="bg1"/>
                  </a:solidFill>
                </a:rPr>
                <a:t>ASTHMA</a:t>
              </a:r>
              <a:r>
                <a:rPr lang="en-GB" sz="1200" baseline="30000" dirty="0">
                  <a:solidFill>
                    <a:schemeClr val="bg1"/>
                  </a:solidFill>
                </a:rPr>
                <a:t>4</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61" name="TextBox 60"/>
            <p:cNvSpPr txBox="1"/>
            <p:nvPr/>
          </p:nvSpPr>
          <p:spPr>
            <a:xfrm>
              <a:off x="212565" y="4375331"/>
              <a:ext cx="1642832" cy="530227"/>
            </a:xfrm>
            <a:prstGeom prst="rect">
              <a:avLst/>
            </a:prstGeom>
            <a:noFill/>
          </p:spPr>
          <p:txBody>
            <a:bodyPr wrap="square" rtlCol="0" anchor="ctr" anchorCtr="0">
              <a:noAutofit/>
            </a:bodyPr>
            <a:lstStyle/>
            <a:p>
              <a:pPr algn="r"/>
              <a:r>
                <a:rPr lang="en-GB" sz="1200" dirty="0">
                  <a:solidFill>
                    <a:schemeClr val="bg1"/>
                  </a:solidFill>
                </a:rPr>
                <a:t>HYPERTENSION</a:t>
              </a:r>
              <a:r>
                <a:rPr lang="en-GB" sz="1200" baseline="30000" dirty="0">
                  <a:solidFill>
                    <a:schemeClr val="bg1"/>
                  </a:solidFill>
                </a:rPr>
                <a:t>5,6</a:t>
              </a:r>
              <a:endParaRPr lang="en-GB" sz="1200" baseline="30000" dirty="0">
                <a:solidFill>
                  <a:schemeClr val="bg1"/>
                </a:solidFill>
                <a:latin typeface="Arial" panose="020B0604020202020204" pitchFamily="34" charset="0"/>
                <a:cs typeface="Arial" panose="020B0604020202020204" pitchFamily="34" charset="0"/>
              </a:endParaRPr>
            </a:p>
          </p:txBody>
        </p:sp>
      </p:grpSp>
      <p:sp>
        <p:nvSpPr>
          <p:cNvPr id="40" name="Freeform 89">
            <a:extLst>
              <a:ext uri="{FF2B5EF4-FFF2-40B4-BE49-F238E27FC236}">
                <a16:creationId xmlns:a16="http://schemas.microsoft.com/office/drawing/2014/main" id="{3C4D13B2-D1F2-4A57-A75D-DF77709C420D}"/>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Background of Pulmonary Arterial Hypertension </a:t>
            </a:r>
          </a:p>
        </p:txBody>
      </p:sp>
      <p:sp>
        <p:nvSpPr>
          <p:cNvPr id="55" name="Freeform 80">
            <a:extLst>
              <a:ext uri="{FF2B5EF4-FFF2-40B4-BE49-F238E27FC236}">
                <a16:creationId xmlns:a16="http://schemas.microsoft.com/office/drawing/2014/main" id="{8B88403A-82EB-4F50-A686-EEF7B833A3A5}"/>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EPIDEMIOLOGY | PAH </a:t>
            </a:r>
            <a:r>
              <a:rPr lang="en-US" sz="1400" dirty="0">
                <a:solidFill>
                  <a:schemeClr val="bg1"/>
                </a:solidFill>
              </a:rPr>
              <a:t>is an orphan </a:t>
            </a:r>
            <a:r>
              <a:rPr lang="en-GB" sz="1400" dirty="0">
                <a:solidFill>
                  <a:schemeClr val="bg1"/>
                </a:solidFill>
              </a:rPr>
              <a:t>disease and is rare compared with other cardiovascular or pulmonary diseases</a:t>
            </a:r>
            <a:r>
              <a:rPr lang="en-GB" sz="1400" baseline="30000" dirty="0">
                <a:solidFill>
                  <a:schemeClr val="bg1"/>
                </a:solidFill>
              </a:rPr>
              <a:t>1</a:t>
            </a:r>
            <a:r>
              <a:rPr lang="en-US" sz="1400" dirty="0">
                <a:solidFill>
                  <a:schemeClr val="bg1"/>
                </a:solidFill>
              </a:rPr>
              <a:t> </a:t>
            </a:r>
            <a:endParaRPr lang="en-GB" sz="1000" b="1" baseline="30000" dirty="0">
              <a:solidFill>
                <a:schemeClr val="bg1"/>
              </a:solidFill>
            </a:endParaRPr>
          </a:p>
        </p:txBody>
      </p:sp>
      <p:sp>
        <p:nvSpPr>
          <p:cNvPr id="58" name="TextBox 57">
            <a:extLst>
              <a:ext uri="{FF2B5EF4-FFF2-40B4-BE49-F238E27FC236}">
                <a16:creationId xmlns:a16="http://schemas.microsoft.com/office/drawing/2014/main" id="{4C7CB1A9-9957-4388-83CE-7E7A8A1C9D2A}"/>
              </a:ext>
            </a:extLst>
          </p:cNvPr>
          <p:cNvSpPr txBox="1"/>
          <p:nvPr/>
        </p:nvSpPr>
        <p:spPr>
          <a:xfrm>
            <a:off x="5595828" y="3944236"/>
            <a:ext cx="999301" cy="288925"/>
          </a:xfrm>
          <a:prstGeom prst="rect">
            <a:avLst/>
          </a:prstGeom>
          <a:noFill/>
        </p:spPr>
        <p:txBody>
          <a:bodyPr wrap="square" lIns="0" tIns="0" rIns="0" bIns="0" rtlCol="0" anchor="ctr">
            <a:noAutofit/>
          </a:bodyPr>
          <a:lstStyle/>
          <a:p>
            <a:r>
              <a:rPr lang="en-GB" sz="1200" dirty="0">
                <a:solidFill>
                  <a:schemeClr val="bg1"/>
                </a:solidFill>
              </a:rPr>
              <a:t>120,000</a:t>
            </a:r>
          </a:p>
        </p:txBody>
      </p:sp>
      <p:sp>
        <p:nvSpPr>
          <p:cNvPr id="59" name="TextBox 58">
            <a:extLst>
              <a:ext uri="{FF2B5EF4-FFF2-40B4-BE49-F238E27FC236}">
                <a16:creationId xmlns:a16="http://schemas.microsoft.com/office/drawing/2014/main" id="{E003ACD1-0BA1-4433-9AB9-BED3FE4B3EDE}"/>
              </a:ext>
            </a:extLst>
          </p:cNvPr>
          <p:cNvSpPr txBox="1"/>
          <p:nvPr/>
        </p:nvSpPr>
        <p:spPr>
          <a:xfrm>
            <a:off x="4607687" y="4371941"/>
            <a:ext cx="999301" cy="288925"/>
          </a:xfrm>
          <a:prstGeom prst="rect">
            <a:avLst/>
          </a:prstGeom>
          <a:noFill/>
        </p:spPr>
        <p:txBody>
          <a:bodyPr wrap="square" lIns="0" tIns="0" rIns="0" bIns="0" rtlCol="0" anchor="ctr">
            <a:noAutofit/>
          </a:bodyPr>
          <a:lstStyle/>
          <a:p>
            <a:r>
              <a:rPr lang="en-GB" sz="1200" dirty="0">
                <a:solidFill>
                  <a:schemeClr val="bg1"/>
                </a:solidFill>
              </a:rPr>
              <a:t>86,000</a:t>
            </a:r>
          </a:p>
        </p:txBody>
      </p:sp>
      <p:sp>
        <p:nvSpPr>
          <p:cNvPr id="60" name="TextBox 59">
            <a:extLst>
              <a:ext uri="{FF2B5EF4-FFF2-40B4-BE49-F238E27FC236}">
                <a16:creationId xmlns:a16="http://schemas.microsoft.com/office/drawing/2014/main" id="{5B256EEF-B10D-470C-B605-E2377AD5809C}"/>
              </a:ext>
            </a:extLst>
          </p:cNvPr>
          <p:cNvSpPr txBox="1"/>
          <p:nvPr/>
        </p:nvSpPr>
        <p:spPr>
          <a:xfrm>
            <a:off x="11362713" y="4681659"/>
            <a:ext cx="807305" cy="223900"/>
          </a:xfrm>
          <a:prstGeom prst="rect">
            <a:avLst/>
          </a:prstGeom>
          <a:noFill/>
        </p:spPr>
        <p:txBody>
          <a:bodyPr wrap="square" lIns="0" tIns="0" rIns="0" bIns="0" rtlCol="0" anchor="ctr">
            <a:noAutofit/>
          </a:bodyPr>
          <a:lstStyle/>
          <a:p>
            <a:r>
              <a:rPr lang="en-GB" sz="1200" dirty="0">
                <a:solidFill>
                  <a:schemeClr val="bg1"/>
                </a:solidFill>
              </a:rPr>
              <a:t>313,000</a:t>
            </a:r>
          </a:p>
        </p:txBody>
      </p:sp>
    </p:spTree>
    <p:extLst>
      <p:ext uri="{BB962C8B-B14F-4D97-AF65-F5344CB8AC3E}">
        <p14:creationId xmlns:p14="http://schemas.microsoft.com/office/powerpoint/2010/main" val="4258283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1394765" cy="480000"/>
          </a:xfrm>
        </p:spPr>
        <p:txBody>
          <a:bodyPr/>
          <a:lstStyle/>
          <a:p>
            <a:r>
              <a:rPr lang="en-GB" dirty="0"/>
              <a:t>OPTIMA – Initial treatment with macitentan and</a:t>
            </a:r>
            <a:br>
              <a:rPr lang="en-GB" dirty="0"/>
            </a:br>
            <a:r>
              <a:rPr lang="en-GB" dirty="0"/>
              <a:t>tadalafil improves cardiac haemodynamics</a:t>
            </a:r>
            <a:r>
              <a:rPr lang="en-GB" baseline="30000" dirty="0"/>
              <a:t>1</a:t>
            </a:r>
          </a:p>
        </p:txBody>
      </p:sp>
      <p:graphicFrame>
        <p:nvGraphicFramePr>
          <p:cNvPr id="2" name="Table 1"/>
          <p:cNvGraphicFramePr>
            <a:graphicFrameLocks noGrp="1"/>
          </p:cNvGraphicFramePr>
          <p:nvPr>
            <p:extLst>
              <p:ext uri="{D42A27DB-BD31-4B8C-83A1-F6EECF244321}">
                <p14:modId xmlns:p14="http://schemas.microsoft.com/office/powerpoint/2010/main" val="2590708463"/>
              </p:ext>
            </p:extLst>
          </p:nvPr>
        </p:nvGraphicFramePr>
        <p:xfrm>
          <a:off x="3504009" y="1443332"/>
          <a:ext cx="8552004" cy="3733114"/>
        </p:xfrm>
        <a:graphic>
          <a:graphicData uri="http://schemas.openxmlformats.org/drawingml/2006/table">
            <a:tbl>
              <a:tblPr firstRow="1" bandRow="1">
                <a:tableStyleId>{7DF18680-E054-41AD-8BC1-D1AEF772440D}</a:tableStyleId>
              </a:tblPr>
              <a:tblGrid>
                <a:gridCol w="1560004">
                  <a:extLst>
                    <a:ext uri="{9D8B030D-6E8A-4147-A177-3AD203B41FA5}">
                      <a16:colId xmlns:a16="http://schemas.microsoft.com/office/drawing/2014/main" val="1950004430"/>
                    </a:ext>
                  </a:extLst>
                </a:gridCol>
                <a:gridCol w="1748000">
                  <a:extLst>
                    <a:ext uri="{9D8B030D-6E8A-4147-A177-3AD203B41FA5}">
                      <a16:colId xmlns:a16="http://schemas.microsoft.com/office/drawing/2014/main" val="1865405342"/>
                    </a:ext>
                  </a:extLst>
                </a:gridCol>
                <a:gridCol w="1748000">
                  <a:extLst>
                    <a:ext uri="{9D8B030D-6E8A-4147-A177-3AD203B41FA5}">
                      <a16:colId xmlns:a16="http://schemas.microsoft.com/office/drawing/2014/main" val="2821748271"/>
                    </a:ext>
                  </a:extLst>
                </a:gridCol>
                <a:gridCol w="1748000">
                  <a:extLst>
                    <a:ext uri="{9D8B030D-6E8A-4147-A177-3AD203B41FA5}">
                      <a16:colId xmlns:a16="http://schemas.microsoft.com/office/drawing/2014/main" val="3751650491"/>
                    </a:ext>
                  </a:extLst>
                </a:gridCol>
                <a:gridCol w="1748000">
                  <a:extLst>
                    <a:ext uri="{9D8B030D-6E8A-4147-A177-3AD203B41FA5}">
                      <a16:colId xmlns:a16="http://schemas.microsoft.com/office/drawing/2014/main" val="986942419"/>
                    </a:ext>
                  </a:extLst>
                </a:gridCol>
              </a:tblGrid>
              <a:tr h="602758">
                <a:tc gridSpan="2">
                  <a:txBody>
                    <a:bodyPr/>
                    <a:lstStyle/>
                    <a:p>
                      <a:pPr algn="ctr"/>
                      <a:r>
                        <a:rPr lang="en-GB" sz="1200" b="1" dirty="0">
                          <a:solidFill>
                            <a:schemeClr val="tx1"/>
                          </a:solidFill>
                        </a:rPr>
                        <a:t>Study Endpoints </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baseline="30000" dirty="0">
                        <a:solidFill>
                          <a:schemeClr val="tx1"/>
                        </a:solidFill>
                      </a:endParaRP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rPr>
                        <a:t>Baseline</a:t>
                      </a:r>
                      <a:br>
                        <a:rPr lang="en-GB" sz="1200" b="1" dirty="0">
                          <a:solidFill>
                            <a:schemeClr val="tx1"/>
                          </a:solidFill>
                        </a:rPr>
                      </a:br>
                      <a:r>
                        <a:rPr lang="en-GB" sz="1050" b="1" dirty="0">
                          <a:solidFill>
                            <a:schemeClr val="tx1"/>
                          </a:solidFill>
                        </a:rPr>
                        <a:t>(n=30), mean (SD)</a:t>
                      </a:r>
                      <a:endParaRPr lang="en-GB" sz="1050" b="1" baseline="30000" dirty="0">
                        <a:solidFill>
                          <a:schemeClr val="tx1"/>
                        </a:solidFill>
                      </a:endParaRP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baseline="0" dirty="0">
                          <a:solidFill>
                            <a:schemeClr val="tx1"/>
                          </a:solidFill>
                        </a:rPr>
                        <a:t>Week 16</a:t>
                      </a:r>
                      <a:br>
                        <a:rPr lang="en-GB" sz="1200" b="1" baseline="0" dirty="0">
                          <a:solidFill>
                            <a:schemeClr val="tx1"/>
                          </a:solidFill>
                        </a:rPr>
                      </a:br>
                      <a:r>
                        <a:rPr lang="en-GB" sz="1050" b="1" baseline="0" dirty="0">
                          <a:solidFill>
                            <a:schemeClr val="tx1"/>
                          </a:solidFill>
                        </a:rPr>
                        <a:t>(n=30), mean (SD)</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rPr>
                        <a:t>Change from baseline </a:t>
                      </a:r>
                      <a:r>
                        <a:rPr lang="en-GB" sz="1050" b="1" dirty="0">
                          <a:solidFill>
                            <a:schemeClr val="tx1"/>
                          </a:solidFill>
                        </a:rPr>
                        <a:t>(95% CI)</a:t>
                      </a:r>
                      <a:endParaRPr lang="en-GB" sz="1200" b="1" dirty="0">
                        <a:solidFill>
                          <a:schemeClr val="tx1"/>
                        </a:solidFill>
                      </a:endParaRP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510527"/>
                  </a:ext>
                </a:extLst>
              </a:tr>
              <a:tr h="548018">
                <a:tc>
                  <a:txBody>
                    <a:bodyPr/>
                    <a:lstStyle/>
                    <a:p>
                      <a:pPr algn="ctr"/>
                      <a:r>
                        <a:rPr lang="en-GB" sz="1050" b="1" dirty="0">
                          <a:solidFill>
                            <a:schemeClr val="bg1"/>
                          </a:solidFill>
                        </a:rPr>
                        <a:t>PRIMARY </a:t>
                      </a:r>
                      <a:br>
                        <a:rPr lang="en-GB" sz="1050" b="1" dirty="0">
                          <a:solidFill>
                            <a:schemeClr val="bg1"/>
                          </a:solidFill>
                        </a:rPr>
                      </a:br>
                      <a:r>
                        <a:rPr lang="en-GB" sz="1050" b="1" dirty="0">
                          <a:solidFill>
                            <a:schemeClr val="bg1"/>
                          </a:solidFill>
                        </a:rPr>
                        <a:t>ENDPOINT</a:t>
                      </a:r>
                    </a:p>
                  </a:txBody>
                  <a:tcPr marL="39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1" dirty="0">
                          <a:solidFill>
                            <a:schemeClr val="bg1"/>
                          </a:solidFill>
                        </a:rPr>
                        <a:t>PVR</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1" dirty="0">
                          <a:solidFill>
                            <a:schemeClr val="bg1"/>
                          </a:solidFill>
                        </a:rPr>
                        <a:t>10.9 WU</a:t>
                      </a:r>
                      <a:br>
                        <a:rPr lang="en-GB" sz="1200" b="1" dirty="0">
                          <a:solidFill>
                            <a:schemeClr val="bg1"/>
                          </a:solidFill>
                        </a:rPr>
                      </a:br>
                      <a:r>
                        <a:rPr lang="en-GB" sz="1200" b="1" dirty="0">
                          <a:solidFill>
                            <a:schemeClr val="bg1"/>
                          </a:solidFill>
                        </a:rPr>
                        <a:t>(3.8)</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1" dirty="0">
                          <a:solidFill>
                            <a:schemeClr val="bg1"/>
                          </a:solidFill>
                        </a:rPr>
                        <a:t>5.8 WU </a:t>
                      </a:r>
                      <a:br>
                        <a:rPr lang="en-GB" sz="1200" b="1" dirty="0">
                          <a:solidFill>
                            <a:schemeClr val="bg1"/>
                          </a:solidFill>
                        </a:rPr>
                      </a:br>
                      <a:r>
                        <a:rPr lang="en-GB" sz="1200" b="1" dirty="0">
                          <a:solidFill>
                            <a:schemeClr val="bg1"/>
                          </a:solidFill>
                        </a:rPr>
                        <a:t>(3.2)</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200" b="1" dirty="0">
                          <a:solidFill>
                            <a:schemeClr val="bg1"/>
                          </a:solidFill>
                        </a:rPr>
                        <a:t>49%</a:t>
                      </a:r>
                      <a:br>
                        <a:rPr lang="en-GB" sz="1200" b="1" dirty="0">
                          <a:solidFill>
                            <a:schemeClr val="bg1"/>
                          </a:solidFill>
                        </a:rPr>
                      </a:br>
                      <a:r>
                        <a:rPr lang="en-GB" sz="1200" b="1" baseline="0" dirty="0">
                          <a:solidFill>
                            <a:schemeClr val="bg1"/>
                          </a:solidFill>
                        </a:rPr>
                        <a:t>(43, 56)</a:t>
                      </a:r>
                      <a:endParaRPr lang="en-GB" sz="1200" b="1" dirty="0">
                        <a:solidFill>
                          <a:schemeClr val="bg1"/>
                        </a:solidFill>
                      </a:endParaRP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85BD"/>
                    </a:solidFill>
                  </a:tcPr>
                </a:tc>
                <a:extLst>
                  <a:ext uri="{0D108BD9-81ED-4DB2-BD59-A6C34878D82A}">
                    <a16:rowId xmlns:a16="http://schemas.microsoft.com/office/drawing/2014/main" val="1578542502"/>
                  </a:ext>
                </a:extLst>
              </a:tr>
              <a:tr h="548018">
                <a:tc rowSpan="5">
                  <a:txBody>
                    <a:bodyPr/>
                    <a:lstStyle/>
                    <a:p>
                      <a:pPr algn="ctr"/>
                      <a:endParaRPr lang="en-GB" sz="1050" b="1" dirty="0">
                        <a:solidFill>
                          <a:schemeClr val="bg1"/>
                        </a:solidFill>
                      </a:endParaRPr>
                    </a:p>
                    <a:p>
                      <a:pPr algn="ctr"/>
                      <a:endParaRPr lang="en-GB" sz="1050" b="1" dirty="0">
                        <a:solidFill>
                          <a:schemeClr val="bg1"/>
                        </a:solidFill>
                      </a:endParaRPr>
                    </a:p>
                    <a:p>
                      <a:pPr algn="ctr"/>
                      <a:endParaRPr lang="en-GB" sz="1050" b="1" dirty="0">
                        <a:solidFill>
                          <a:schemeClr val="bg1"/>
                        </a:solidFill>
                      </a:endParaRPr>
                    </a:p>
                    <a:p>
                      <a:pPr algn="ctr"/>
                      <a:endParaRPr lang="en-GB" sz="1050" b="1" dirty="0">
                        <a:solidFill>
                          <a:schemeClr val="bg1"/>
                        </a:solidFill>
                      </a:endParaRPr>
                    </a:p>
                    <a:p>
                      <a:pPr algn="ctr"/>
                      <a:endParaRPr lang="en-GB" sz="1050" b="1" dirty="0">
                        <a:solidFill>
                          <a:schemeClr val="bg1"/>
                        </a:solidFill>
                      </a:endParaRPr>
                    </a:p>
                    <a:p>
                      <a:pPr algn="ctr"/>
                      <a:endParaRPr lang="en-GB" sz="1050" b="1" dirty="0">
                        <a:solidFill>
                          <a:schemeClr val="bg1"/>
                        </a:solidFill>
                      </a:endParaRPr>
                    </a:p>
                    <a:p>
                      <a:pPr algn="ctr"/>
                      <a:r>
                        <a:rPr lang="en-GB" sz="1050" b="1" dirty="0">
                          <a:solidFill>
                            <a:schemeClr val="bg1"/>
                          </a:solidFill>
                        </a:rPr>
                        <a:t>SECONDARY</a:t>
                      </a:r>
                      <a:br>
                        <a:rPr lang="en-GB" sz="1050" b="1" dirty="0">
                          <a:solidFill>
                            <a:schemeClr val="bg1"/>
                          </a:solidFill>
                        </a:rPr>
                      </a:br>
                      <a:r>
                        <a:rPr lang="en-GB" sz="1050" b="1" dirty="0">
                          <a:solidFill>
                            <a:schemeClr val="bg1"/>
                          </a:solidFill>
                        </a:rPr>
                        <a:t>ENDPOINTS</a:t>
                      </a:r>
                    </a:p>
                  </a:txBody>
                  <a:tcPr marL="396000" marR="121920" marT="14400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Cardiac</a:t>
                      </a:r>
                      <a:r>
                        <a:rPr lang="en-GB" sz="1200" b="1" baseline="0" dirty="0">
                          <a:solidFill>
                            <a:schemeClr val="bg1"/>
                          </a:solidFill>
                        </a:rPr>
                        <a:t> index</a:t>
                      </a:r>
                      <a:endParaRPr lang="en-GB" sz="1200" b="1" baseline="30000" dirty="0">
                        <a:solidFill>
                          <a:schemeClr val="bg1"/>
                        </a:solidFill>
                      </a:endParaRP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2.2 L/min/m</a:t>
                      </a:r>
                      <a:r>
                        <a:rPr lang="en-GB" sz="1200" b="1" baseline="30000" dirty="0">
                          <a:solidFill>
                            <a:schemeClr val="bg1"/>
                          </a:solidFill>
                        </a:rPr>
                        <a:t>2</a:t>
                      </a:r>
                      <a:r>
                        <a:rPr lang="en-GB" sz="1200" b="1" dirty="0">
                          <a:solidFill>
                            <a:schemeClr val="bg1"/>
                          </a:solidFill>
                        </a:rPr>
                        <a:t> </a:t>
                      </a:r>
                      <a:br>
                        <a:rPr lang="en-GB" sz="1200" b="1" dirty="0">
                          <a:solidFill>
                            <a:schemeClr val="bg1"/>
                          </a:solidFill>
                        </a:rPr>
                      </a:br>
                      <a:r>
                        <a:rPr lang="en-GB" sz="1200" b="1" dirty="0">
                          <a:solidFill>
                            <a:schemeClr val="bg1"/>
                          </a:solidFill>
                        </a:rPr>
                        <a:t>(0.5)</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3.2 L/min/m</a:t>
                      </a:r>
                      <a:r>
                        <a:rPr lang="en-GB" sz="1200" b="1" baseline="30000" dirty="0">
                          <a:solidFill>
                            <a:schemeClr val="bg1"/>
                          </a:solidFill>
                        </a:rPr>
                        <a:t>2</a:t>
                      </a:r>
                      <a:r>
                        <a:rPr lang="en-GB" sz="1200" b="1" dirty="0">
                          <a:solidFill>
                            <a:schemeClr val="bg1"/>
                          </a:solidFill>
                        </a:rPr>
                        <a:t> </a:t>
                      </a:r>
                      <a:br>
                        <a:rPr lang="en-GB" sz="1200" b="1" dirty="0">
                          <a:solidFill>
                            <a:schemeClr val="bg1"/>
                          </a:solidFill>
                        </a:rPr>
                      </a:br>
                      <a:r>
                        <a:rPr lang="en-GB" sz="1200" b="1" dirty="0">
                          <a:solidFill>
                            <a:schemeClr val="bg1"/>
                          </a:solidFill>
                        </a:rPr>
                        <a:t>(0.8)</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0.97 L/min/m</a:t>
                      </a:r>
                      <a:r>
                        <a:rPr lang="en-GB" sz="1200" b="1" baseline="30000" dirty="0">
                          <a:solidFill>
                            <a:schemeClr val="bg1"/>
                          </a:solidFill>
                        </a:rPr>
                        <a:t>2</a:t>
                      </a:r>
                      <a:r>
                        <a:rPr lang="en-GB" sz="1200" b="1" dirty="0">
                          <a:solidFill>
                            <a:schemeClr val="bg1"/>
                          </a:solidFill>
                        </a:rPr>
                        <a:t> </a:t>
                      </a:r>
                      <a:br>
                        <a:rPr lang="en-GB" sz="1200" b="1" dirty="0">
                          <a:solidFill>
                            <a:schemeClr val="bg1"/>
                          </a:solidFill>
                        </a:rPr>
                      </a:br>
                      <a:r>
                        <a:rPr lang="en-GB" sz="1200" b="1" dirty="0">
                          <a:solidFill>
                            <a:schemeClr val="bg1"/>
                          </a:solidFill>
                        </a:rPr>
                        <a:t>(0.73, 1.21)</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extLst>
                  <a:ext uri="{0D108BD9-81ED-4DB2-BD59-A6C34878D82A}">
                    <a16:rowId xmlns:a16="http://schemas.microsoft.com/office/drawing/2014/main" val="1543359203"/>
                  </a:ext>
                </a:extLst>
              </a:tr>
              <a:tr h="548018">
                <a:tc vMerge="1">
                  <a:txBody>
                    <a:bodyPr/>
                    <a:lstStyle/>
                    <a:p>
                      <a:endParaRPr lang="en-GB" sz="1500" dirty="0">
                        <a:solidFill>
                          <a:schemeClr val="bg1"/>
                        </a:solidFill>
                      </a:endParaRPr>
                    </a:p>
                  </a:txBody>
                  <a:tcPr marL="121920" marR="121920" marT="60960" marB="60960" anchor="ctr">
                    <a:solidFill>
                      <a:srgbClr val="7E84C5"/>
                    </a:solidFill>
                  </a:tcPr>
                </a:tc>
                <a:tc>
                  <a:txBody>
                    <a:bodyPr/>
                    <a:lstStyle/>
                    <a:p>
                      <a:pPr algn="ctr"/>
                      <a:r>
                        <a:rPr lang="en-GB" sz="1200" b="1" dirty="0">
                          <a:solidFill>
                            <a:schemeClr val="bg1"/>
                          </a:solidFill>
                        </a:rPr>
                        <a:t>PAP</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48.8 mmHg </a:t>
                      </a:r>
                      <a:br>
                        <a:rPr lang="en-GB" sz="1200" b="1" dirty="0">
                          <a:solidFill>
                            <a:schemeClr val="bg1"/>
                          </a:solidFill>
                        </a:rPr>
                      </a:br>
                      <a:r>
                        <a:rPr lang="en-GB" sz="1200" b="1" dirty="0">
                          <a:solidFill>
                            <a:schemeClr val="bg1"/>
                          </a:solidFill>
                        </a:rPr>
                        <a:t>(12.8)</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38.9 mmHg </a:t>
                      </a:r>
                      <a:br>
                        <a:rPr lang="en-GB" sz="1200" b="1" dirty="0">
                          <a:solidFill>
                            <a:schemeClr val="bg1"/>
                          </a:solidFill>
                        </a:rPr>
                      </a:br>
                      <a:r>
                        <a:rPr lang="en-GB" sz="1200" b="1" dirty="0">
                          <a:solidFill>
                            <a:schemeClr val="bg1"/>
                          </a:solidFill>
                        </a:rPr>
                        <a:t>(11.6)</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-9.87 mmHg</a:t>
                      </a:r>
                    </a:p>
                    <a:p>
                      <a:pPr algn="ctr"/>
                      <a:r>
                        <a:rPr lang="en-GB" sz="1200" b="1" dirty="0">
                          <a:solidFill>
                            <a:schemeClr val="bg1"/>
                          </a:solidFill>
                        </a:rPr>
                        <a:t>(-13.54, -6.19)</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extLst>
                  <a:ext uri="{0D108BD9-81ED-4DB2-BD59-A6C34878D82A}">
                    <a16:rowId xmlns:a16="http://schemas.microsoft.com/office/drawing/2014/main" val="12981654"/>
                  </a:ext>
                </a:extLst>
              </a:tr>
              <a:tr h="548018">
                <a:tc vMerge="1">
                  <a:txBody>
                    <a:bodyPr/>
                    <a:lstStyle/>
                    <a:p>
                      <a:endParaRPr lang="en-GB" sz="1500" dirty="0">
                        <a:solidFill>
                          <a:schemeClr val="bg1"/>
                        </a:solidFill>
                      </a:endParaRPr>
                    </a:p>
                  </a:txBody>
                  <a:tcPr marL="121920" marR="121920" marT="60960" marB="60960" anchor="ctr">
                    <a:solidFill>
                      <a:srgbClr val="7E84C5"/>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NT-proBNP</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2325 ng/L </a:t>
                      </a:r>
                      <a:br>
                        <a:rPr lang="en-GB" sz="1200" b="1" dirty="0">
                          <a:solidFill>
                            <a:schemeClr val="bg1"/>
                          </a:solidFill>
                        </a:rPr>
                      </a:br>
                      <a:r>
                        <a:rPr lang="en-GB" sz="1200" b="1" dirty="0">
                          <a:solidFill>
                            <a:schemeClr val="bg1"/>
                          </a:solidFill>
                        </a:rPr>
                        <a:t>(3204)</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953 ng/L</a:t>
                      </a:r>
                      <a:br>
                        <a:rPr lang="en-GB" sz="1200" b="1" dirty="0">
                          <a:solidFill>
                            <a:schemeClr val="bg1"/>
                          </a:solidFill>
                        </a:rPr>
                      </a:br>
                      <a:r>
                        <a:rPr lang="en-GB" sz="1200" b="1" dirty="0">
                          <a:solidFill>
                            <a:schemeClr val="bg1"/>
                          </a:solidFill>
                        </a:rPr>
                        <a:t> (2008)</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22%</a:t>
                      </a:r>
                    </a:p>
                    <a:p>
                      <a:pPr algn="ctr"/>
                      <a:r>
                        <a:rPr lang="en-GB" sz="1200" b="1" dirty="0">
                          <a:solidFill>
                            <a:schemeClr val="bg1"/>
                          </a:solidFill>
                        </a:rPr>
                        <a:t>(12, 38)</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extLst>
                  <a:ext uri="{0D108BD9-81ED-4DB2-BD59-A6C34878D82A}">
                    <a16:rowId xmlns:a16="http://schemas.microsoft.com/office/drawing/2014/main" val="1063541615"/>
                  </a:ext>
                </a:extLst>
              </a:tr>
              <a:tr h="548018">
                <a:tc vMerge="1">
                  <a:txBody>
                    <a:bodyPr/>
                    <a:lstStyle/>
                    <a:p>
                      <a:endParaRPr lang="en-GB" sz="1500" dirty="0">
                        <a:solidFill>
                          <a:schemeClr val="bg1"/>
                        </a:solidFill>
                      </a:endParaRPr>
                    </a:p>
                  </a:txBody>
                  <a:tcPr marL="121920" marR="121920" marT="60960" marB="60960" anchor="ctr">
                    <a:solidFill>
                      <a:srgbClr val="7E84C5"/>
                    </a:solidFill>
                  </a:tcPr>
                </a:tc>
                <a:tc>
                  <a:txBody>
                    <a:bodyPr/>
                    <a:lstStyle/>
                    <a:p>
                      <a:pPr algn="ctr"/>
                      <a:r>
                        <a:rPr lang="en-GB" sz="1200" b="1" dirty="0">
                          <a:solidFill>
                            <a:schemeClr val="bg1"/>
                          </a:solidFill>
                        </a:rPr>
                        <a:t>6MWD</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346 m </a:t>
                      </a:r>
                      <a:br>
                        <a:rPr lang="en-GB" sz="1200" b="1" dirty="0">
                          <a:solidFill>
                            <a:schemeClr val="bg1"/>
                          </a:solidFill>
                        </a:rPr>
                      </a:br>
                      <a:r>
                        <a:rPr lang="en-GB" sz="1200" b="1" dirty="0">
                          <a:solidFill>
                            <a:schemeClr val="bg1"/>
                          </a:solidFill>
                        </a:rPr>
                        <a:t>(122)</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396 m </a:t>
                      </a:r>
                      <a:br>
                        <a:rPr lang="en-GB" sz="1200" b="1" dirty="0">
                          <a:solidFill>
                            <a:schemeClr val="bg1"/>
                          </a:solidFill>
                        </a:rPr>
                      </a:br>
                      <a:r>
                        <a:rPr lang="en-GB" sz="1200" b="1" dirty="0">
                          <a:solidFill>
                            <a:schemeClr val="bg1"/>
                          </a:solidFill>
                        </a:rPr>
                        <a:t>(140)</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31 m </a:t>
                      </a:r>
                    </a:p>
                    <a:p>
                      <a:pPr algn="ctr"/>
                      <a:r>
                        <a:rPr lang="en-GB" sz="1200" b="1" dirty="0">
                          <a:solidFill>
                            <a:schemeClr val="bg1"/>
                          </a:solidFill>
                        </a:rPr>
                        <a:t>(-1, 64)</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extLst>
                  <a:ext uri="{0D108BD9-81ED-4DB2-BD59-A6C34878D82A}">
                    <a16:rowId xmlns:a16="http://schemas.microsoft.com/office/drawing/2014/main" val="2524728909"/>
                  </a:ext>
                </a:extLst>
              </a:tr>
              <a:tr h="390266">
                <a:tc vMerge="1">
                  <a:txBody>
                    <a:bodyPr/>
                    <a:lstStyle/>
                    <a:p>
                      <a:endParaRPr lang="en-GB" sz="1500" dirty="0">
                        <a:solidFill>
                          <a:schemeClr val="bg1"/>
                        </a:solidFill>
                      </a:endParaRPr>
                    </a:p>
                  </a:txBody>
                  <a:tcPr marL="121920" marR="121920" marT="60960" marB="60960" anchor="ctr">
                    <a:solidFill>
                      <a:srgbClr val="7E84C5"/>
                    </a:solidFill>
                  </a:tcPr>
                </a:tc>
                <a:tc>
                  <a:txBody>
                    <a:bodyPr/>
                    <a:lstStyle/>
                    <a:p>
                      <a:pPr algn="ctr"/>
                      <a:r>
                        <a:rPr lang="en-GB" sz="1200" b="1" dirty="0">
                          <a:solidFill>
                            <a:schemeClr val="bg1"/>
                          </a:solidFill>
                        </a:rPr>
                        <a:t>WHO-FC (I/ II/ III)</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0/ 6/ 24</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r>
                        <a:rPr lang="en-GB" sz="1200" b="1" dirty="0">
                          <a:solidFill>
                            <a:schemeClr val="bg1"/>
                          </a:solidFill>
                        </a:rPr>
                        <a:t>6/ 16/ 8</a:t>
                      </a: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2F58"/>
                    </a:solidFill>
                  </a:tcPr>
                </a:tc>
                <a:tc>
                  <a:txBody>
                    <a:bodyPr/>
                    <a:lstStyle/>
                    <a:p>
                      <a:pPr algn="ctr"/>
                      <a:endParaRPr lang="en-GB" sz="1200" b="1" dirty="0">
                        <a:solidFill>
                          <a:schemeClr val="bg1"/>
                        </a:solidFill>
                      </a:endParaRPr>
                    </a:p>
                  </a:txBody>
                  <a:tcPr marL="21600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5815738"/>
                  </a:ext>
                </a:extLst>
              </a:tr>
            </a:tbl>
          </a:graphicData>
        </a:graphic>
      </p:graphicFrame>
      <p:sp>
        <p:nvSpPr>
          <p:cNvPr id="11" name="Text Placeholder 2"/>
          <p:cNvSpPr>
            <a:spLocks noGrp="1"/>
          </p:cNvSpPr>
          <p:nvPr>
            <p:ph type="body" sz="quarter" idx="16"/>
          </p:nvPr>
        </p:nvSpPr>
        <p:spPr>
          <a:xfrm>
            <a:off x="1948940" y="6000750"/>
            <a:ext cx="7164000" cy="727098"/>
          </a:xfrm>
        </p:spPr>
        <p:txBody>
          <a:bodyPr/>
          <a:lstStyle/>
          <a:p>
            <a:r>
              <a:rPr lang="fr-FR" b="1" dirty="0"/>
              <a:t>References</a:t>
            </a:r>
            <a:r>
              <a:rPr lang="fr-FR" dirty="0"/>
              <a:t>: </a:t>
            </a:r>
            <a:r>
              <a:rPr lang="fr-FR" b="1" dirty="0"/>
              <a:t>1. </a:t>
            </a:r>
            <a:r>
              <a:rPr lang="en-GB" dirty="0"/>
              <a:t>Sitbon et al. Poster Presented at the European Respiratory Society International Congress 2017. Data on file. </a:t>
            </a:r>
            <a:endParaRPr lang="fr-FR" dirty="0"/>
          </a:p>
        </p:txBody>
      </p:sp>
      <p:sp>
        <p:nvSpPr>
          <p:cNvPr id="12" name="TextBox 11"/>
          <p:cNvSpPr txBox="1"/>
          <p:nvPr/>
        </p:nvSpPr>
        <p:spPr>
          <a:xfrm>
            <a:off x="1948940" y="6147912"/>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6MWD, 6-minute walking distance;  CI, confidence interval; mmHg, millimetres of mercury; NT-pro-BNP, N-terminal pro b-type natriuretic peptide; PAP, pulmonary arterial pressure; PVR, pulmonary vascular resistance; SD, standard deviation; WHO-FC, World Health Organization functional class; WU, Wood Units. </a:t>
            </a:r>
          </a:p>
        </p:txBody>
      </p:sp>
      <p:sp>
        <p:nvSpPr>
          <p:cNvPr id="18" name="Rectangle 5"/>
          <p:cNvSpPr>
            <a:spLocks noChangeArrowheads="1"/>
          </p:cNvSpPr>
          <p:nvPr/>
        </p:nvSpPr>
        <p:spPr bwMode="auto">
          <a:xfrm flipV="1">
            <a:off x="70340" y="1438136"/>
            <a:ext cx="3342937" cy="3752377"/>
          </a:xfrm>
          <a:prstGeom prst="snip1Rect">
            <a:avLst>
              <a:gd name="adj" fmla="val 7792"/>
            </a:avLst>
          </a:prstGeom>
          <a:solidFill>
            <a:schemeClr val="bg2">
              <a:alpha val="89000"/>
            </a:schemeClr>
          </a:solidFill>
          <a:ln>
            <a:solidFill>
              <a:schemeClr val="tx2">
                <a:lumMod val="75000"/>
              </a:schemeClr>
            </a:solid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nvGrpSpPr>
          <p:cNvPr id="20" name="Group 19"/>
          <p:cNvGrpSpPr/>
          <p:nvPr/>
        </p:nvGrpSpPr>
        <p:grpSpPr>
          <a:xfrm>
            <a:off x="2061620" y="3981157"/>
            <a:ext cx="1130757" cy="1014567"/>
            <a:chOff x="808797" y="3106946"/>
            <a:chExt cx="367317" cy="497818"/>
          </a:xfrm>
        </p:grpSpPr>
        <p:sp>
          <p:nvSpPr>
            <p:cNvPr id="21" name="Freeform 6"/>
            <p:cNvSpPr>
              <a:spLocks noEditPoints="1"/>
            </p:cNvSpPr>
            <p:nvPr/>
          </p:nvSpPr>
          <p:spPr bwMode="auto">
            <a:xfrm>
              <a:off x="919603" y="3106946"/>
              <a:ext cx="177924" cy="497818"/>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2" name="Freeform 6"/>
            <p:cNvSpPr>
              <a:spLocks noEditPoints="1"/>
            </p:cNvSpPr>
            <p:nvPr/>
          </p:nvSpPr>
          <p:spPr bwMode="auto">
            <a:xfrm>
              <a:off x="808797" y="3135082"/>
              <a:ext cx="167868" cy="469682"/>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3" name="Freeform 6"/>
            <p:cNvSpPr>
              <a:spLocks noEditPoints="1"/>
            </p:cNvSpPr>
            <p:nvPr/>
          </p:nvSpPr>
          <p:spPr bwMode="auto">
            <a:xfrm>
              <a:off x="1046286" y="3241514"/>
              <a:ext cx="129828" cy="363249"/>
            </a:xfrm>
            <a:custGeom>
              <a:avLst/>
              <a:gdLst>
                <a:gd name="T0" fmla="*/ 590 w 779"/>
                <a:gd name="T1" fmla="*/ 200 h 2181"/>
                <a:gd name="T2" fmla="*/ 390 w 779"/>
                <a:gd name="T3" fmla="*/ 400 h 2181"/>
                <a:gd name="T4" fmla="*/ 189 w 779"/>
                <a:gd name="T5" fmla="*/ 200 h 2181"/>
                <a:gd name="T6" fmla="*/ 390 w 779"/>
                <a:gd name="T7" fmla="*/ 0 h 2181"/>
                <a:gd name="T8" fmla="*/ 590 w 779"/>
                <a:gd name="T9" fmla="*/ 200 h 2181"/>
                <a:gd name="T10" fmla="*/ 548 w 779"/>
                <a:gd name="T11" fmla="*/ 441 h 2181"/>
                <a:gd name="T12" fmla="*/ 231 w 779"/>
                <a:gd name="T13" fmla="*/ 441 h 2181"/>
                <a:gd name="T14" fmla="*/ 10 w 779"/>
                <a:gd name="T15" fmla="*/ 681 h 2181"/>
                <a:gd name="T16" fmla="*/ 67 w 779"/>
                <a:gd name="T17" fmla="*/ 1402 h 2181"/>
                <a:gd name="T18" fmla="*/ 189 w 779"/>
                <a:gd name="T19" fmla="*/ 1539 h 2181"/>
                <a:gd name="T20" fmla="*/ 189 w 779"/>
                <a:gd name="T21" fmla="*/ 2181 h 2181"/>
                <a:gd name="T22" fmla="*/ 590 w 779"/>
                <a:gd name="T23" fmla="*/ 2181 h 2181"/>
                <a:gd name="T24" fmla="*/ 590 w 779"/>
                <a:gd name="T25" fmla="*/ 1539 h 2181"/>
                <a:gd name="T26" fmla="*/ 712 w 779"/>
                <a:gd name="T27" fmla="*/ 1402 h 2181"/>
                <a:gd name="T28" fmla="*/ 769 w 779"/>
                <a:gd name="T29" fmla="*/ 681 h 2181"/>
                <a:gd name="T30" fmla="*/ 548 w 779"/>
                <a:gd name="T31" fmla="*/ 44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2181">
                  <a:moveTo>
                    <a:pt x="590" y="200"/>
                  </a:moveTo>
                  <a:cubicBezTo>
                    <a:pt x="590" y="310"/>
                    <a:pt x="500" y="400"/>
                    <a:pt x="390" y="400"/>
                  </a:cubicBezTo>
                  <a:cubicBezTo>
                    <a:pt x="279" y="400"/>
                    <a:pt x="189" y="310"/>
                    <a:pt x="189" y="200"/>
                  </a:cubicBezTo>
                  <a:cubicBezTo>
                    <a:pt x="189" y="90"/>
                    <a:pt x="279" y="0"/>
                    <a:pt x="390" y="0"/>
                  </a:cubicBezTo>
                  <a:cubicBezTo>
                    <a:pt x="500" y="0"/>
                    <a:pt x="590" y="90"/>
                    <a:pt x="590" y="200"/>
                  </a:cubicBezTo>
                  <a:close/>
                  <a:moveTo>
                    <a:pt x="548" y="441"/>
                  </a:moveTo>
                  <a:cubicBezTo>
                    <a:pt x="231" y="441"/>
                    <a:pt x="231" y="441"/>
                    <a:pt x="231" y="441"/>
                  </a:cubicBezTo>
                  <a:cubicBezTo>
                    <a:pt x="102" y="441"/>
                    <a:pt x="0" y="552"/>
                    <a:pt x="10" y="681"/>
                  </a:cubicBezTo>
                  <a:cubicBezTo>
                    <a:pt x="67" y="1402"/>
                    <a:pt x="67" y="1402"/>
                    <a:pt x="67" y="1402"/>
                  </a:cubicBezTo>
                  <a:cubicBezTo>
                    <a:pt x="72" y="1471"/>
                    <a:pt x="124" y="1526"/>
                    <a:pt x="189" y="1539"/>
                  </a:cubicBezTo>
                  <a:cubicBezTo>
                    <a:pt x="189" y="2181"/>
                    <a:pt x="189" y="2181"/>
                    <a:pt x="189" y="2181"/>
                  </a:cubicBezTo>
                  <a:cubicBezTo>
                    <a:pt x="590" y="2181"/>
                    <a:pt x="590" y="2181"/>
                    <a:pt x="590" y="2181"/>
                  </a:cubicBezTo>
                  <a:cubicBezTo>
                    <a:pt x="590" y="1539"/>
                    <a:pt x="590" y="1539"/>
                    <a:pt x="590" y="1539"/>
                  </a:cubicBezTo>
                  <a:cubicBezTo>
                    <a:pt x="655" y="1526"/>
                    <a:pt x="707" y="1471"/>
                    <a:pt x="712" y="1402"/>
                  </a:cubicBezTo>
                  <a:cubicBezTo>
                    <a:pt x="769" y="681"/>
                    <a:pt x="769" y="681"/>
                    <a:pt x="769" y="681"/>
                  </a:cubicBezTo>
                  <a:cubicBezTo>
                    <a:pt x="779" y="552"/>
                    <a:pt x="677" y="441"/>
                    <a:pt x="548" y="441"/>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4" name="TextBox 23"/>
          <p:cNvSpPr txBox="1"/>
          <p:nvPr/>
        </p:nvSpPr>
        <p:spPr>
          <a:xfrm>
            <a:off x="517863" y="3154981"/>
            <a:ext cx="2674515" cy="1868878"/>
          </a:xfrm>
          <a:prstGeom prst="rect">
            <a:avLst/>
          </a:prstGeom>
          <a:noFill/>
        </p:spPr>
        <p:txBody>
          <a:bodyPr wrap="square" lIns="0" rtlCol="0" anchor="t">
            <a:noAutofit/>
          </a:bodyPr>
          <a:lstStyle/>
          <a:p>
            <a:pPr algn="ctr"/>
            <a:r>
              <a:rPr lang="en-GB" sz="1600" dirty="0">
                <a:solidFill>
                  <a:schemeClr val="bg1"/>
                </a:solidFill>
              </a:rPr>
              <a:t>To date, 30 patients</a:t>
            </a:r>
            <a:br>
              <a:rPr lang="en-GB" sz="1600" dirty="0">
                <a:solidFill>
                  <a:schemeClr val="bg1"/>
                </a:solidFill>
              </a:rPr>
            </a:br>
            <a:r>
              <a:rPr lang="en-GB" sz="1600" dirty="0">
                <a:solidFill>
                  <a:schemeClr val="bg1"/>
                </a:solidFill>
              </a:rPr>
              <a:t>have completed the study</a:t>
            </a:r>
            <a:r>
              <a:rPr lang="en-GB" sz="1600" baseline="30000" dirty="0">
                <a:solidFill>
                  <a:schemeClr val="bg1"/>
                </a:solidFill>
              </a:rPr>
              <a:t>1</a:t>
            </a:r>
          </a:p>
        </p:txBody>
      </p:sp>
      <p:grpSp>
        <p:nvGrpSpPr>
          <p:cNvPr id="19" name="Group 18"/>
          <p:cNvGrpSpPr/>
          <p:nvPr/>
        </p:nvGrpSpPr>
        <p:grpSpPr>
          <a:xfrm>
            <a:off x="3592053" y="2142073"/>
            <a:ext cx="231138" cy="324061"/>
            <a:chOff x="690914" y="3558475"/>
            <a:chExt cx="231138" cy="324061"/>
          </a:xfrm>
        </p:grpSpPr>
        <p:sp>
          <p:nvSpPr>
            <p:cNvPr id="25" name="Freeform 15"/>
            <p:cNvSpPr>
              <a:spLocks/>
            </p:cNvSpPr>
            <p:nvPr/>
          </p:nvSpPr>
          <p:spPr bwMode="auto">
            <a:xfrm flipV="1">
              <a:off x="690914" y="3558475"/>
              <a:ext cx="231138" cy="324061"/>
            </a:xfrm>
            <a:custGeom>
              <a:avLst/>
              <a:gdLst>
                <a:gd name="T0" fmla="*/ 19 w 246"/>
                <a:gd name="T1" fmla="*/ 171 h 344"/>
                <a:gd name="T2" fmla="*/ 117 w 246"/>
                <a:gd name="T3" fmla="*/ 0 h 344"/>
                <a:gd name="T4" fmla="*/ 215 w 246"/>
                <a:gd name="T5" fmla="*/ 171 h 344"/>
                <a:gd name="T6" fmla="*/ 174 w 246"/>
                <a:gd name="T7" fmla="*/ 326 h 344"/>
                <a:gd name="T8" fmla="*/ 88 w 246"/>
                <a:gd name="T9" fmla="*/ 337 h 344"/>
                <a:gd name="T10" fmla="*/ 19 w 246"/>
                <a:gd name="T11" fmla="*/ 284 h 344"/>
                <a:gd name="T12" fmla="*/ 19 w 246"/>
                <a:gd name="T13" fmla="*/ 171 h 344"/>
              </a:gdLst>
              <a:ahLst/>
              <a:cxnLst>
                <a:cxn ang="0">
                  <a:pos x="T0" y="T1"/>
                </a:cxn>
                <a:cxn ang="0">
                  <a:pos x="T2" y="T3"/>
                </a:cxn>
                <a:cxn ang="0">
                  <a:pos x="T4" y="T5"/>
                </a:cxn>
                <a:cxn ang="0">
                  <a:pos x="T6" y="T7"/>
                </a:cxn>
                <a:cxn ang="0">
                  <a:pos x="T8" y="T9"/>
                </a:cxn>
                <a:cxn ang="0">
                  <a:pos x="T10" y="T11"/>
                </a:cxn>
                <a:cxn ang="0">
                  <a:pos x="T12" y="T13"/>
                </a:cxn>
              </a:cxnLst>
              <a:rect l="0" t="0" r="r" b="b"/>
              <a:pathLst>
                <a:path w="246" h="344">
                  <a:moveTo>
                    <a:pt x="19" y="171"/>
                  </a:moveTo>
                  <a:cubicBezTo>
                    <a:pt x="117" y="0"/>
                    <a:pt x="117" y="0"/>
                    <a:pt x="117" y="0"/>
                  </a:cubicBezTo>
                  <a:cubicBezTo>
                    <a:pt x="215" y="171"/>
                    <a:pt x="215" y="171"/>
                    <a:pt x="215" y="171"/>
                  </a:cubicBezTo>
                  <a:cubicBezTo>
                    <a:pt x="246" y="225"/>
                    <a:pt x="228" y="295"/>
                    <a:pt x="174" y="326"/>
                  </a:cubicBezTo>
                  <a:cubicBezTo>
                    <a:pt x="147" y="341"/>
                    <a:pt x="117" y="344"/>
                    <a:pt x="88" y="337"/>
                  </a:cubicBezTo>
                  <a:cubicBezTo>
                    <a:pt x="59" y="329"/>
                    <a:pt x="34" y="310"/>
                    <a:pt x="19" y="284"/>
                  </a:cubicBezTo>
                  <a:cubicBezTo>
                    <a:pt x="0" y="249"/>
                    <a:pt x="0" y="206"/>
                    <a:pt x="19" y="171"/>
                  </a:cubicBezTo>
                  <a:close/>
                </a:path>
              </a:pathLst>
            </a:custGeom>
            <a:solidFill>
              <a:schemeClr val="bg1"/>
            </a:solidFill>
            <a:ln>
              <a:noFill/>
            </a:ln>
            <a:effectLst>
              <a:outerShdw blurRad="2540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26" name="Oval 25"/>
            <p:cNvSpPr/>
            <p:nvPr/>
          </p:nvSpPr>
          <p:spPr>
            <a:xfrm>
              <a:off x="760925" y="3629810"/>
              <a:ext cx="78801" cy="78801"/>
            </a:xfrm>
            <a:prstGeom prst="ellipse">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27" name="Group 26"/>
          <p:cNvGrpSpPr/>
          <p:nvPr/>
        </p:nvGrpSpPr>
        <p:grpSpPr>
          <a:xfrm>
            <a:off x="3606121" y="3700944"/>
            <a:ext cx="231138" cy="324061"/>
            <a:chOff x="690914" y="3558475"/>
            <a:chExt cx="231138" cy="324061"/>
          </a:xfrm>
        </p:grpSpPr>
        <p:sp>
          <p:nvSpPr>
            <p:cNvPr id="28" name="Freeform 15"/>
            <p:cNvSpPr>
              <a:spLocks/>
            </p:cNvSpPr>
            <p:nvPr/>
          </p:nvSpPr>
          <p:spPr bwMode="auto">
            <a:xfrm flipV="1">
              <a:off x="690914" y="3558475"/>
              <a:ext cx="231138" cy="324061"/>
            </a:xfrm>
            <a:custGeom>
              <a:avLst/>
              <a:gdLst>
                <a:gd name="T0" fmla="*/ 19 w 246"/>
                <a:gd name="T1" fmla="*/ 171 h 344"/>
                <a:gd name="T2" fmla="*/ 117 w 246"/>
                <a:gd name="T3" fmla="*/ 0 h 344"/>
                <a:gd name="T4" fmla="*/ 215 w 246"/>
                <a:gd name="T5" fmla="*/ 171 h 344"/>
                <a:gd name="T6" fmla="*/ 174 w 246"/>
                <a:gd name="T7" fmla="*/ 326 h 344"/>
                <a:gd name="T8" fmla="*/ 88 w 246"/>
                <a:gd name="T9" fmla="*/ 337 h 344"/>
                <a:gd name="T10" fmla="*/ 19 w 246"/>
                <a:gd name="T11" fmla="*/ 284 h 344"/>
                <a:gd name="T12" fmla="*/ 19 w 246"/>
                <a:gd name="T13" fmla="*/ 171 h 344"/>
              </a:gdLst>
              <a:ahLst/>
              <a:cxnLst>
                <a:cxn ang="0">
                  <a:pos x="T0" y="T1"/>
                </a:cxn>
                <a:cxn ang="0">
                  <a:pos x="T2" y="T3"/>
                </a:cxn>
                <a:cxn ang="0">
                  <a:pos x="T4" y="T5"/>
                </a:cxn>
                <a:cxn ang="0">
                  <a:pos x="T6" y="T7"/>
                </a:cxn>
                <a:cxn ang="0">
                  <a:pos x="T8" y="T9"/>
                </a:cxn>
                <a:cxn ang="0">
                  <a:pos x="T10" y="T11"/>
                </a:cxn>
                <a:cxn ang="0">
                  <a:pos x="T12" y="T13"/>
                </a:cxn>
              </a:cxnLst>
              <a:rect l="0" t="0" r="r" b="b"/>
              <a:pathLst>
                <a:path w="246" h="344">
                  <a:moveTo>
                    <a:pt x="19" y="171"/>
                  </a:moveTo>
                  <a:cubicBezTo>
                    <a:pt x="117" y="0"/>
                    <a:pt x="117" y="0"/>
                    <a:pt x="117" y="0"/>
                  </a:cubicBezTo>
                  <a:cubicBezTo>
                    <a:pt x="215" y="171"/>
                    <a:pt x="215" y="171"/>
                    <a:pt x="215" y="171"/>
                  </a:cubicBezTo>
                  <a:cubicBezTo>
                    <a:pt x="246" y="225"/>
                    <a:pt x="228" y="295"/>
                    <a:pt x="174" y="326"/>
                  </a:cubicBezTo>
                  <a:cubicBezTo>
                    <a:pt x="147" y="341"/>
                    <a:pt x="117" y="344"/>
                    <a:pt x="88" y="337"/>
                  </a:cubicBezTo>
                  <a:cubicBezTo>
                    <a:pt x="59" y="329"/>
                    <a:pt x="34" y="310"/>
                    <a:pt x="19" y="284"/>
                  </a:cubicBezTo>
                  <a:cubicBezTo>
                    <a:pt x="0" y="249"/>
                    <a:pt x="0" y="206"/>
                    <a:pt x="19" y="171"/>
                  </a:cubicBezTo>
                  <a:close/>
                </a:path>
              </a:pathLst>
            </a:custGeom>
            <a:solidFill>
              <a:schemeClr val="bg1"/>
            </a:solidFill>
            <a:ln>
              <a:noFill/>
            </a:ln>
            <a:effectLst>
              <a:outerShdw blurRad="2540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29" name="Oval 28"/>
            <p:cNvSpPr/>
            <p:nvPr/>
          </p:nvSpPr>
          <p:spPr>
            <a:xfrm>
              <a:off x="760925" y="3629810"/>
              <a:ext cx="78801" cy="78801"/>
            </a:xfrm>
            <a:prstGeom prst="ellipse">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33" name="Group 32"/>
          <p:cNvGrpSpPr/>
          <p:nvPr/>
        </p:nvGrpSpPr>
        <p:grpSpPr>
          <a:xfrm>
            <a:off x="759655" y="1547446"/>
            <a:ext cx="1818733" cy="1476311"/>
            <a:chOff x="1958004" y="1515098"/>
            <a:chExt cx="879463" cy="1312823"/>
          </a:xfrm>
        </p:grpSpPr>
        <p:sp>
          <p:nvSpPr>
            <p:cNvPr id="34" name="Snip and Round Single Corner Rectangle 6"/>
            <p:cNvSpPr/>
            <p:nvPr/>
          </p:nvSpPr>
          <p:spPr>
            <a:xfrm flipV="1">
              <a:off x="1958004" y="1515098"/>
              <a:ext cx="879463" cy="1312823"/>
            </a:xfrm>
            <a:prstGeom prst="rect">
              <a:avLst/>
            </a:prstGeom>
            <a:solidFill>
              <a:schemeClr val="bg1"/>
            </a:solidFill>
            <a:ln w="12700">
              <a:solidFill>
                <a:srgbClr val="F6F6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5" name="Rounded Rectangle 8"/>
            <p:cNvSpPr/>
            <p:nvPr/>
          </p:nvSpPr>
          <p:spPr>
            <a:xfrm>
              <a:off x="2099712" y="1706383"/>
              <a:ext cx="626628" cy="147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30"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OPTIMA trial</a:t>
            </a:r>
            <a:endParaRPr lang="en-GB" sz="800" baseline="30000" dirty="0">
              <a:solidFill>
                <a:srgbClr val="595959"/>
              </a:solidFill>
            </a:endParaRPr>
          </a:p>
        </p:txBody>
      </p:sp>
      <p:sp>
        <p:nvSpPr>
          <p:cNvPr id="3" name="Rectangle 2">
            <a:extLst>
              <a:ext uri="{FF2B5EF4-FFF2-40B4-BE49-F238E27FC236}">
                <a16:creationId xmlns:a16="http://schemas.microsoft.com/office/drawing/2014/main" id="{086D0207-7282-401D-A5E5-6F980D7F238D}"/>
              </a:ext>
            </a:extLst>
          </p:cNvPr>
          <p:cNvSpPr/>
          <p:nvPr/>
        </p:nvSpPr>
        <p:spPr>
          <a:xfrm>
            <a:off x="1009893" y="1970117"/>
            <a:ext cx="1382110" cy="954107"/>
          </a:xfrm>
          <a:prstGeom prst="rect">
            <a:avLst/>
          </a:prstGeom>
        </p:spPr>
        <p:txBody>
          <a:bodyPr wrap="none">
            <a:spAutoFit/>
          </a:bodyPr>
          <a:lstStyle/>
          <a:p>
            <a:pPr algn="ctr"/>
            <a:r>
              <a:rPr lang="en-GB" sz="3200" b="1" dirty="0">
                <a:solidFill>
                  <a:srgbClr val="002060"/>
                </a:solidFill>
              </a:rPr>
              <a:t>30</a:t>
            </a:r>
            <a:r>
              <a:rPr lang="en-GB" b="1" dirty="0">
                <a:solidFill>
                  <a:srgbClr val="002060"/>
                </a:solidFill>
              </a:rPr>
              <a:t> </a:t>
            </a:r>
          </a:p>
          <a:p>
            <a:pPr algn="ctr"/>
            <a:r>
              <a:rPr lang="en-GB" b="1" dirty="0">
                <a:solidFill>
                  <a:srgbClr val="002060"/>
                </a:solidFill>
              </a:rPr>
              <a:t>Patients</a:t>
            </a:r>
            <a:endParaRPr lang="en-US" b="1" dirty="0">
              <a:solidFill>
                <a:srgbClr val="002060"/>
              </a:solidFill>
            </a:endParaRPr>
          </a:p>
        </p:txBody>
      </p:sp>
    </p:spTree>
    <p:extLst>
      <p:ext uri="{BB962C8B-B14F-4D97-AF65-F5344CB8AC3E}">
        <p14:creationId xmlns:p14="http://schemas.microsoft.com/office/powerpoint/2010/main" val="20530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0552955" cy="480000"/>
          </a:xfrm>
        </p:spPr>
        <p:txBody>
          <a:bodyPr/>
          <a:lstStyle/>
          <a:p>
            <a:r>
              <a:rPr lang="en-GB" dirty="0"/>
              <a:t>Long-term survival and tolerability with macitentaN</a:t>
            </a:r>
            <a:r>
              <a:rPr lang="en-GB" baseline="30000" dirty="0"/>
              <a:t>1</a:t>
            </a:r>
          </a:p>
        </p:txBody>
      </p:sp>
      <p:sp>
        <p:nvSpPr>
          <p:cNvPr id="8" name="TextBox 7"/>
          <p:cNvSpPr txBox="1"/>
          <p:nvPr/>
        </p:nvSpPr>
        <p:spPr>
          <a:xfrm>
            <a:off x="441298" y="1683452"/>
            <a:ext cx="6184836" cy="401032"/>
          </a:xfrm>
          <a:prstGeom prst="rect">
            <a:avLst/>
          </a:prstGeom>
          <a:noFill/>
        </p:spPr>
        <p:txBody>
          <a:bodyPr wrap="square" lIns="0" rtlCol="0" anchor="t">
            <a:noAutofit/>
          </a:bodyPr>
          <a:lstStyle/>
          <a:p>
            <a:r>
              <a:rPr lang="en-GB" sz="1400" b="1" dirty="0">
                <a:solidFill>
                  <a:srgbClr val="002060"/>
                </a:solidFill>
              </a:rPr>
              <a:t>5-year survival estimates for the treatment with MACITENTAN</a:t>
            </a:r>
            <a:r>
              <a:rPr lang="en-GB" sz="1400" b="1" baseline="30000" dirty="0">
                <a:solidFill>
                  <a:srgbClr val="002060"/>
                </a:solidFill>
              </a:rPr>
              <a:t> 1</a:t>
            </a:r>
          </a:p>
          <a:p>
            <a:endParaRPr lang="en-GB" sz="1400" b="1" dirty="0">
              <a:solidFill>
                <a:srgbClr val="002060"/>
              </a:solidFill>
            </a:endParaRPr>
          </a:p>
        </p:txBody>
      </p:sp>
      <p:sp>
        <p:nvSpPr>
          <p:cNvPr id="28" name="TextBox 27"/>
          <p:cNvSpPr txBox="1"/>
          <p:nvPr/>
        </p:nvSpPr>
        <p:spPr>
          <a:xfrm>
            <a:off x="6908577" y="2154503"/>
            <a:ext cx="4829510" cy="540583"/>
          </a:xfrm>
          <a:prstGeom prst="rect">
            <a:avLst/>
          </a:prstGeom>
          <a:solidFill>
            <a:srgbClr val="002060"/>
          </a:solidFill>
        </p:spPr>
        <p:txBody>
          <a:bodyPr wrap="square" lIns="0" rtlCol="0" anchor="t">
            <a:noAutofit/>
          </a:bodyPr>
          <a:lstStyle/>
          <a:p>
            <a:r>
              <a:rPr lang="en-GB" sz="1400" b="1" dirty="0">
                <a:solidFill>
                  <a:schemeClr val="bg1"/>
                </a:solidFill>
              </a:rPr>
              <a:t>  The proportion of patients discontinuing MACITENTAN   </a:t>
            </a:r>
          </a:p>
          <a:p>
            <a:r>
              <a:rPr lang="en-GB" sz="1400" b="1" dirty="0">
                <a:solidFill>
                  <a:schemeClr val="bg1"/>
                </a:solidFill>
              </a:rPr>
              <a:t>  due to an adverse event was 14.9%</a:t>
            </a:r>
            <a:r>
              <a:rPr lang="en-GB" sz="1400" b="1" baseline="30000" dirty="0">
                <a:solidFill>
                  <a:schemeClr val="bg1"/>
                </a:solidFill>
              </a:rPr>
              <a:t>1</a:t>
            </a:r>
            <a:r>
              <a:rPr lang="en-GB" sz="1400" b="1" dirty="0">
                <a:solidFill>
                  <a:schemeClr val="bg1"/>
                </a:solidFill>
              </a:rPr>
              <a:t> </a:t>
            </a:r>
            <a:endParaRPr lang="en-GB" sz="1400" b="1" baseline="30000" dirty="0">
              <a:solidFill>
                <a:schemeClr val="bg1"/>
              </a:solidFill>
            </a:endParaRPr>
          </a:p>
          <a:p>
            <a:endParaRPr lang="en-GB" sz="1400" b="1" dirty="0">
              <a:solidFill>
                <a:schemeClr val="bg1"/>
              </a:solidFill>
            </a:endParaRPr>
          </a:p>
        </p:txBody>
      </p:sp>
      <p:sp>
        <p:nvSpPr>
          <p:cNvPr id="29" name="TextBox 28"/>
          <p:cNvSpPr txBox="1"/>
          <p:nvPr/>
        </p:nvSpPr>
        <p:spPr>
          <a:xfrm>
            <a:off x="5750014" y="2981327"/>
            <a:ext cx="6024637" cy="509664"/>
          </a:xfrm>
          <a:prstGeom prst="rect">
            <a:avLst/>
          </a:prstGeom>
          <a:solidFill>
            <a:srgbClr val="002060"/>
          </a:solidFill>
        </p:spPr>
        <p:txBody>
          <a:bodyPr wrap="square" lIns="0" rtlCol="0" anchor="t">
            <a:noAutofit/>
          </a:bodyPr>
          <a:lstStyle/>
          <a:p>
            <a:r>
              <a:rPr lang="en-GB" sz="1400" b="1" dirty="0">
                <a:solidFill>
                  <a:schemeClr val="bg1"/>
                </a:solidFill>
              </a:rPr>
              <a:t>                                                                                                                              </a:t>
            </a:r>
          </a:p>
          <a:p>
            <a:r>
              <a:rPr lang="en-GB" sz="1400" b="1" dirty="0">
                <a:solidFill>
                  <a:schemeClr val="bg1"/>
                </a:solidFill>
              </a:rPr>
              <a:t>  Annualised rates of adverse events</a:t>
            </a:r>
            <a:r>
              <a:rPr lang="en-GB" sz="1400" b="1" baseline="30000" dirty="0">
                <a:solidFill>
                  <a:schemeClr val="bg1"/>
                </a:solidFill>
              </a:rPr>
              <a:t>1</a:t>
            </a:r>
            <a:r>
              <a:rPr lang="en-GB" sz="1400" b="1" dirty="0">
                <a:solidFill>
                  <a:schemeClr val="bg1"/>
                </a:solidFill>
              </a:rPr>
              <a:t> </a:t>
            </a:r>
            <a:endParaRPr lang="en-GB" sz="1400" b="1" baseline="30000" dirty="0">
              <a:solidFill>
                <a:schemeClr val="bg1"/>
              </a:solidFill>
            </a:endParaRPr>
          </a:p>
          <a:p>
            <a:endParaRPr lang="en-GB" sz="1400" dirty="0">
              <a:solidFill>
                <a:schemeClr val="bg1"/>
              </a:solidFill>
            </a:endParaRPr>
          </a:p>
        </p:txBody>
      </p:sp>
      <p:graphicFrame>
        <p:nvGraphicFramePr>
          <p:cNvPr id="30" name="Table 29"/>
          <p:cNvGraphicFramePr>
            <a:graphicFrameLocks noGrp="1"/>
          </p:cNvGraphicFramePr>
          <p:nvPr>
            <p:extLst>
              <p:ext uri="{D42A27DB-BD31-4B8C-83A1-F6EECF244321}">
                <p14:modId xmlns:p14="http://schemas.microsoft.com/office/powerpoint/2010/main" val="3574804991"/>
              </p:ext>
            </p:extLst>
          </p:nvPr>
        </p:nvGraphicFramePr>
        <p:xfrm>
          <a:off x="5759497" y="3526584"/>
          <a:ext cx="6015155" cy="2776076"/>
        </p:xfrm>
        <a:graphic>
          <a:graphicData uri="http://schemas.openxmlformats.org/drawingml/2006/table">
            <a:tbl>
              <a:tblPr firstRow="1" bandRow="1">
                <a:tableStyleId>{7DF18680-E054-41AD-8BC1-D1AEF772440D}</a:tableStyleId>
              </a:tblPr>
              <a:tblGrid>
                <a:gridCol w="3690860">
                  <a:extLst>
                    <a:ext uri="{9D8B030D-6E8A-4147-A177-3AD203B41FA5}">
                      <a16:colId xmlns:a16="http://schemas.microsoft.com/office/drawing/2014/main" val="1950004430"/>
                    </a:ext>
                  </a:extLst>
                </a:gridCol>
                <a:gridCol w="2324295">
                  <a:extLst>
                    <a:ext uri="{9D8B030D-6E8A-4147-A177-3AD203B41FA5}">
                      <a16:colId xmlns:a16="http://schemas.microsoft.com/office/drawing/2014/main" val="2821748271"/>
                    </a:ext>
                  </a:extLst>
                </a:gridCol>
              </a:tblGrid>
              <a:tr h="543307">
                <a:tc>
                  <a:txBody>
                    <a:bodyPr/>
                    <a:lstStyle/>
                    <a:p>
                      <a:r>
                        <a:rPr lang="en-GB" sz="1400" dirty="0">
                          <a:solidFill>
                            <a:schemeClr val="bg1"/>
                          </a:solidFill>
                        </a:rPr>
                        <a:t>Event</a:t>
                      </a:r>
                    </a:p>
                  </a:txBody>
                  <a:tcPr marL="121920" marR="121920" marT="60960" marB="6096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400" dirty="0"/>
                        <a:t>Annualised rate</a:t>
                      </a:r>
                    </a:p>
                  </a:txBody>
                  <a:tcPr marL="121920" marR="121920" marT="60960" marB="6096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271510527"/>
                  </a:ext>
                </a:extLst>
              </a:tr>
              <a:tr h="602848">
                <a:tc>
                  <a:txBody>
                    <a:bodyPr/>
                    <a:lstStyle/>
                    <a:p>
                      <a:r>
                        <a:rPr lang="en-GB" sz="1400" b="1" dirty="0">
                          <a:solidFill>
                            <a:schemeClr val="tx1"/>
                          </a:solidFill>
                        </a:rPr>
                        <a:t>Discontinuation due</a:t>
                      </a:r>
                      <a:r>
                        <a:rPr lang="en-GB" sz="1400" b="1" baseline="0" dirty="0">
                          <a:solidFill>
                            <a:schemeClr val="tx1"/>
                          </a:solidFill>
                        </a:rPr>
                        <a:t> to an adverse event</a:t>
                      </a:r>
                      <a:endParaRPr lang="en-GB" sz="1400" b="1" dirty="0">
                        <a:solidFill>
                          <a:schemeClr val="tx1"/>
                        </a:solidFill>
                      </a:endParaRPr>
                    </a:p>
                  </a:txBody>
                  <a:tcPr marL="121920" marR="121920" marT="60960" marB="6096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rPr>
                        <a:t>4.3%</a:t>
                      </a:r>
                    </a:p>
                  </a:txBody>
                  <a:tcPr marL="121920" marR="121920" marT="60960" marB="6096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468487"/>
                  </a:ext>
                </a:extLst>
              </a:tr>
              <a:tr h="543307">
                <a:tc>
                  <a:txBody>
                    <a:bodyPr/>
                    <a:lstStyle/>
                    <a:p>
                      <a:r>
                        <a:rPr lang="en-GB" sz="1400" b="1" dirty="0">
                          <a:solidFill>
                            <a:schemeClr val="tx1"/>
                          </a:solidFill>
                        </a:rPr>
                        <a:t>ALT or AST&gt;3x</a:t>
                      </a:r>
                      <a:r>
                        <a:rPr lang="en-GB" sz="1400" b="1" baseline="0" dirty="0">
                          <a:solidFill>
                            <a:schemeClr val="tx1"/>
                          </a:solidFill>
                        </a:rPr>
                        <a:t> ULN</a:t>
                      </a:r>
                      <a:endParaRPr lang="en-GB" sz="1400" b="1" dirty="0">
                        <a:solidFill>
                          <a:schemeClr val="tx1"/>
                        </a:solidFill>
                      </a:endParaRPr>
                    </a:p>
                  </a:txBody>
                  <a:tcPr marL="121920" marR="121920" marT="60960" marB="6096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rPr>
                        <a:t>1.7%</a:t>
                      </a:r>
                    </a:p>
                  </a:txBody>
                  <a:tcPr marL="121920" marR="121920" marT="60960" marB="6096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8542502"/>
                  </a:ext>
                </a:extLst>
              </a:tr>
              <a:tr h="543307">
                <a:tc>
                  <a:txBody>
                    <a:bodyPr/>
                    <a:lstStyle/>
                    <a:p>
                      <a:r>
                        <a:rPr lang="en-GB" sz="1400" b="1" dirty="0">
                          <a:solidFill>
                            <a:schemeClr val="tx1"/>
                          </a:solidFill>
                        </a:rPr>
                        <a:t>Haemoglobin ≤10 g/dL</a:t>
                      </a:r>
                    </a:p>
                  </a:txBody>
                  <a:tcPr marL="121920" marR="121920" marT="60960" marB="6096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rPr>
                        <a:t>3.8%</a:t>
                      </a:r>
                    </a:p>
                  </a:txBody>
                  <a:tcPr marL="121920" marR="121920" marT="60960" marB="6096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359203"/>
                  </a:ext>
                </a:extLst>
              </a:tr>
              <a:tr h="543307">
                <a:tc>
                  <a:txBody>
                    <a:bodyPr/>
                    <a:lstStyle/>
                    <a:p>
                      <a:r>
                        <a:rPr lang="en-GB" sz="1400" b="1" dirty="0">
                          <a:solidFill>
                            <a:schemeClr val="tx1"/>
                          </a:solidFill>
                        </a:rPr>
                        <a:t>Oedema</a:t>
                      </a:r>
                    </a:p>
                  </a:txBody>
                  <a:tcPr marL="121920" marR="121920" marT="60960" marB="6096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rPr>
                        <a:t>8.6%</a:t>
                      </a:r>
                    </a:p>
                  </a:txBody>
                  <a:tcPr marL="121920" marR="121920" marT="60960" marB="6096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1654"/>
                  </a:ext>
                </a:extLst>
              </a:tr>
            </a:tbl>
          </a:graphicData>
        </a:graphic>
      </p:graphicFrame>
      <p:sp>
        <p:nvSpPr>
          <p:cNvPr id="19" name="Text Placeholder 2"/>
          <p:cNvSpPr>
            <a:spLocks noGrp="1"/>
          </p:cNvSpPr>
          <p:nvPr>
            <p:ph type="body" sz="quarter" idx="16"/>
          </p:nvPr>
        </p:nvSpPr>
        <p:spPr>
          <a:xfrm>
            <a:off x="1948940" y="6000750"/>
            <a:ext cx="7164000" cy="727098"/>
          </a:xfrm>
        </p:spPr>
        <p:txBody>
          <a:bodyPr/>
          <a:lstStyle/>
          <a:p>
            <a:r>
              <a:rPr lang="fr-FR" b="1" dirty="0"/>
              <a:t>References</a:t>
            </a:r>
            <a:r>
              <a:rPr lang="fr-FR" dirty="0"/>
              <a:t>: </a:t>
            </a:r>
            <a:r>
              <a:rPr lang="fr-FR" b="1" dirty="0"/>
              <a:t>1. </a:t>
            </a:r>
            <a:r>
              <a:rPr lang="fr-FR" dirty="0"/>
              <a:t>Souza et al. Am J Respir Crit Care Med. 2017;195:A2294.</a:t>
            </a:r>
          </a:p>
        </p:txBody>
      </p:sp>
      <p:sp>
        <p:nvSpPr>
          <p:cNvPr id="20" name="TextBox 19"/>
          <p:cNvSpPr txBox="1"/>
          <p:nvPr/>
        </p:nvSpPr>
        <p:spPr>
          <a:xfrm>
            <a:off x="1948940" y="6147912"/>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ALT, alanine aminotransferase; AST, aspartate aminotransferase; ULN, upper limit of normal.</a:t>
            </a:r>
          </a:p>
        </p:txBody>
      </p:sp>
      <p:sp>
        <p:nvSpPr>
          <p:cNvPr id="61" name="TextBox 60"/>
          <p:cNvSpPr txBox="1"/>
          <p:nvPr/>
        </p:nvSpPr>
        <p:spPr>
          <a:xfrm rot="16200000">
            <a:off x="-1532857" y="3943216"/>
            <a:ext cx="3675968" cy="492443"/>
          </a:xfrm>
          <a:prstGeom prst="rect">
            <a:avLst/>
          </a:prstGeom>
          <a:noFill/>
        </p:spPr>
        <p:txBody>
          <a:bodyPr wrap="square" lIns="0" tIns="0" rIns="0" bIns="0" rtlCol="0">
            <a:spAutoFit/>
          </a:bodyPr>
          <a:lstStyle/>
          <a:p>
            <a:pPr algn="ctr">
              <a:defRPr sz="1330" b="0" i="0" u="none" strike="noStrike" kern="1200" baseline="0">
                <a:solidFill>
                  <a:prstClr val="black">
                    <a:lumMod val="65000"/>
                    <a:lumOff val="35000"/>
                  </a:prstClr>
                </a:solidFill>
                <a:latin typeface="+mn-lt"/>
                <a:ea typeface="+mn-ea"/>
                <a:cs typeface="+mn-cs"/>
              </a:defRPr>
            </a:pPr>
            <a:r>
              <a:rPr lang="en-GB" sz="1600" b="1" dirty="0">
                <a:solidFill>
                  <a:srgbClr val="002060"/>
                </a:solidFill>
              </a:rPr>
              <a:t>Kaplan-Meier survival estimate (%)</a:t>
            </a:r>
          </a:p>
          <a:p>
            <a:endParaRPr lang="en-GB" sz="1600" dirty="0">
              <a:solidFill>
                <a:srgbClr val="002060"/>
              </a:solidFill>
            </a:endParaRPr>
          </a:p>
        </p:txBody>
      </p:sp>
      <p:sp>
        <p:nvSpPr>
          <p:cNvPr id="57" name="Freeform 56"/>
          <p:cNvSpPr/>
          <p:nvPr/>
        </p:nvSpPr>
        <p:spPr>
          <a:xfrm>
            <a:off x="0" y="1139823"/>
            <a:ext cx="11226018"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182 patients continued to receive MACITENTAN in the SERAPHIN open-label extension study with a median exposure of 4.4 years</a:t>
            </a:r>
            <a:r>
              <a:rPr lang="en-GB" sz="1400" baseline="30000" dirty="0">
                <a:solidFill>
                  <a:schemeClr val="bg1"/>
                </a:solidFill>
              </a:rPr>
              <a:t>1</a:t>
            </a:r>
          </a:p>
        </p:txBody>
      </p:sp>
      <p:sp>
        <p:nvSpPr>
          <p:cNvPr id="63" name="Freeform 5"/>
          <p:cNvSpPr>
            <a:spLocks noEditPoints="1"/>
          </p:cNvSpPr>
          <p:nvPr/>
        </p:nvSpPr>
        <p:spPr bwMode="auto">
          <a:xfrm rot="16200000">
            <a:off x="5882437" y="1899057"/>
            <a:ext cx="916326" cy="1077013"/>
          </a:xfrm>
          <a:custGeom>
            <a:avLst/>
            <a:gdLst>
              <a:gd name="T0" fmla="*/ 233 w 466"/>
              <a:gd name="T1" fmla="*/ 0 h 465"/>
              <a:gd name="T2" fmla="*/ 0 w 466"/>
              <a:gd name="T3" fmla="*/ 232 h 465"/>
              <a:gd name="T4" fmla="*/ 233 w 466"/>
              <a:gd name="T5" fmla="*/ 465 h 465"/>
              <a:gd name="T6" fmla="*/ 466 w 466"/>
              <a:gd name="T7" fmla="*/ 232 h 465"/>
              <a:gd name="T8" fmla="*/ 233 w 466"/>
              <a:gd name="T9" fmla="*/ 0 h 465"/>
              <a:gd name="T10" fmla="*/ 233 w 466"/>
              <a:gd name="T11" fmla="*/ 42 h 465"/>
              <a:gd name="T12" fmla="*/ 353 w 466"/>
              <a:gd name="T13" fmla="*/ 85 h 465"/>
              <a:gd name="T14" fmla="*/ 85 w 466"/>
              <a:gd name="T15" fmla="*/ 352 h 465"/>
              <a:gd name="T16" fmla="*/ 43 w 466"/>
              <a:gd name="T17" fmla="*/ 232 h 465"/>
              <a:gd name="T18" fmla="*/ 233 w 466"/>
              <a:gd name="T19" fmla="*/ 42 h 465"/>
              <a:gd name="T20" fmla="*/ 233 w 466"/>
              <a:gd name="T21" fmla="*/ 422 h 465"/>
              <a:gd name="T22" fmla="*/ 130 w 466"/>
              <a:gd name="T23" fmla="*/ 392 h 465"/>
              <a:gd name="T24" fmla="*/ 393 w 466"/>
              <a:gd name="T25" fmla="*/ 130 h 465"/>
              <a:gd name="T26" fmla="*/ 423 w 466"/>
              <a:gd name="T27" fmla="*/ 232 h 465"/>
              <a:gd name="T28" fmla="*/ 233 w 466"/>
              <a:gd name="T29" fmla="*/ 42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 h="465">
                <a:moveTo>
                  <a:pt x="233" y="0"/>
                </a:moveTo>
                <a:cubicBezTo>
                  <a:pt x="105" y="0"/>
                  <a:pt x="0" y="104"/>
                  <a:pt x="0" y="232"/>
                </a:cubicBezTo>
                <a:cubicBezTo>
                  <a:pt x="0" y="361"/>
                  <a:pt x="105" y="465"/>
                  <a:pt x="233" y="465"/>
                </a:cubicBezTo>
                <a:cubicBezTo>
                  <a:pt x="361" y="465"/>
                  <a:pt x="466" y="361"/>
                  <a:pt x="466" y="232"/>
                </a:cubicBezTo>
                <a:cubicBezTo>
                  <a:pt x="466" y="104"/>
                  <a:pt x="361" y="0"/>
                  <a:pt x="233" y="0"/>
                </a:cubicBezTo>
                <a:close/>
                <a:moveTo>
                  <a:pt x="233" y="42"/>
                </a:moveTo>
                <a:cubicBezTo>
                  <a:pt x="278" y="42"/>
                  <a:pt x="320" y="58"/>
                  <a:pt x="353" y="85"/>
                </a:cubicBezTo>
                <a:cubicBezTo>
                  <a:pt x="85" y="352"/>
                  <a:pt x="85" y="352"/>
                  <a:pt x="85" y="352"/>
                </a:cubicBezTo>
                <a:cubicBezTo>
                  <a:pt x="59" y="319"/>
                  <a:pt x="43" y="278"/>
                  <a:pt x="43" y="232"/>
                </a:cubicBezTo>
                <a:cubicBezTo>
                  <a:pt x="43" y="128"/>
                  <a:pt x="128" y="42"/>
                  <a:pt x="233" y="42"/>
                </a:cubicBezTo>
                <a:close/>
                <a:moveTo>
                  <a:pt x="233" y="422"/>
                </a:moveTo>
                <a:cubicBezTo>
                  <a:pt x="195" y="422"/>
                  <a:pt x="160" y="411"/>
                  <a:pt x="130" y="392"/>
                </a:cubicBezTo>
                <a:cubicBezTo>
                  <a:pt x="393" y="130"/>
                  <a:pt x="393" y="130"/>
                  <a:pt x="393" y="130"/>
                </a:cubicBezTo>
                <a:cubicBezTo>
                  <a:pt x="412" y="159"/>
                  <a:pt x="423" y="195"/>
                  <a:pt x="423" y="232"/>
                </a:cubicBezTo>
                <a:cubicBezTo>
                  <a:pt x="423" y="337"/>
                  <a:pt x="338" y="422"/>
                  <a:pt x="233" y="422"/>
                </a:cubicBezTo>
                <a:close/>
              </a:path>
            </a:pathLst>
          </a:custGeom>
          <a:solidFill>
            <a:schemeClr val="tx1">
              <a:alpha val="34000"/>
            </a:schemeClr>
          </a:solidFill>
          <a:ln>
            <a:noFill/>
          </a:ln>
          <a:effectLst/>
        </p:spPr>
        <p:txBody>
          <a:bodyPr vert="horz" wrap="square" lIns="91440" tIns="45720" rIns="91440" bIns="45720" numCol="1" anchor="t" anchorCtr="0" compatLnSpc="1">
            <a:prstTxWarp prst="textNoShape">
              <a:avLst/>
            </a:prstTxWarp>
          </a:bodyPr>
          <a:lstStyle/>
          <a:p>
            <a:endParaRPr lang="en-GB" sz="1200" dirty="0"/>
          </a:p>
        </p:txBody>
      </p:sp>
      <p:sp>
        <p:nvSpPr>
          <p:cNvPr id="58"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Long-term survival and safety</a:t>
            </a:r>
            <a:endParaRPr lang="en-GB" sz="800" baseline="30000" dirty="0">
              <a:solidFill>
                <a:srgbClr val="595959"/>
              </a:solidFill>
            </a:endParaRPr>
          </a:p>
        </p:txBody>
      </p:sp>
      <p:graphicFrame>
        <p:nvGraphicFramePr>
          <p:cNvPr id="41" name="Chart 40">
            <a:extLst>
              <a:ext uri="{FF2B5EF4-FFF2-40B4-BE49-F238E27FC236}">
                <a16:creationId xmlns:a16="http://schemas.microsoft.com/office/drawing/2014/main" id="{7957F6FE-11D0-4698-8F79-4A2925C62691}"/>
              </a:ext>
            </a:extLst>
          </p:cNvPr>
          <p:cNvGraphicFramePr/>
          <p:nvPr>
            <p:extLst>
              <p:ext uri="{D42A27DB-BD31-4B8C-83A1-F6EECF244321}">
                <p14:modId xmlns:p14="http://schemas.microsoft.com/office/powerpoint/2010/main" val="4209932147"/>
              </p:ext>
            </p:extLst>
          </p:nvPr>
        </p:nvGraphicFramePr>
        <p:xfrm>
          <a:off x="425777" y="1980108"/>
          <a:ext cx="5285709" cy="4336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7809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0552955" cy="480000"/>
          </a:xfrm>
        </p:spPr>
        <p:txBody>
          <a:bodyPr/>
          <a:lstStyle/>
          <a:p>
            <a:r>
              <a:rPr lang="en-GB" dirty="0"/>
              <a:t>Long-term survival with macitentan and other ERA</a:t>
            </a:r>
            <a:r>
              <a:rPr lang="en-GB" sz="1200" dirty="0"/>
              <a:t>s</a:t>
            </a:r>
            <a:r>
              <a:rPr lang="en-GB" baseline="30000" dirty="0"/>
              <a:t>1-3</a:t>
            </a:r>
          </a:p>
        </p:txBody>
      </p:sp>
      <p:graphicFrame>
        <p:nvGraphicFramePr>
          <p:cNvPr id="30" name="Table 29"/>
          <p:cNvGraphicFramePr>
            <a:graphicFrameLocks noGrp="1"/>
          </p:cNvGraphicFramePr>
          <p:nvPr>
            <p:extLst>
              <p:ext uri="{D42A27DB-BD31-4B8C-83A1-F6EECF244321}">
                <p14:modId xmlns:p14="http://schemas.microsoft.com/office/powerpoint/2010/main" val="3189216860"/>
              </p:ext>
            </p:extLst>
          </p:nvPr>
        </p:nvGraphicFramePr>
        <p:xfrm>
          <a:off x="-1" y="1437879"/>
          <a:ext cx="12084150" cy="3708402"/>
        </p:xfrm>
        <a:graphic>
          <a:graphicData uri="http://schemas.openxmlformats.org/drawingml/2006/table">
            <a:tbl>
              <a:tblPr bandRow="1">
                <a:tableStyleId>{5940675A-B579-460E-94D1-54222C63F5DA}</a:tableStyleId>
              </a:tblPr>
              <a:tblGrid>
                <a:gridCol w="4774046">
                  <a:extLst>
                    <a:ext uri="{9D8B030D-6E8A-4147-A177-3AD203B41FA5}">
                      <a16:colId xmlns:a16="http://schemas.microsoft.com/office/drawing/2014/main" val="20000"/>
                    </a:ext>
                  </a:extLst>
                </a:gridCol>
                <a:gridCol w="942004">
                  <a:extLst>
                    <a:ext uri="{9D8B030D-6E8A-4147-A177-3AD203B41FA5}">
                      <a16:colId xmlns:a16="http://schemas.microsoft.com/office/drawing/2014/main" val="1950004430"/>
                    </a:ext>
                  </a:extLst>
                </a:gridCol>
                <a:gridCol w="1592025">
                  <a:extLst>
                    <a:ext uri="{9D8B030D-6E8A-4147-A177-3AD203B41FA5}">
                      <a16:colId xmlns:a16="http://schemas.microsoft.com/office/drawing/2014/main" val="2821748271"/>
                    </a:ext>
                  </a:extLst>
                </a:gridCol>
                <a:gridCol w="1592025">
                  <a:extLst>
                    <a:ext uri="{9D8B030D-6E8A-4147-A177-3AD203B41FA5}">
                      <a16:colId xmlns:a16="http://schemas.microsoft.com/office/drawing/2014/main" val="2957551432"/>
                    </a:ext>
                  </a:extLst>
                </a:gridCol>
                <a:gridCol w="1592025">
                  <a:extLst>
                    <a:ext uri="{9D8B030D-6E8A-4147-A177-3AD203B41FA5}">
                      <a16:colId xmlns:a16="http://schemas.microsoft.com/office/drawing/2014/main" val="4204660105"/>
                    </a:ext>
                  </a:extLst>
                </a:gridCol>
                <a:gridCol w="1592025">
                  <a:extLst>
                    <a:ext uri="{9D8B030D-6E8A-4147-A177-3AD203B41FA5}">
                      <a16:colId xmlns:a16="http://schemas.microsoft.com/office/drawing/2014/main" val="1647780478"/>
                    </a:ext>
                  </a:extLst>
                </a:gridCol>
              </a:tblGrid>
              <a:tr h="520193">
                <a:tc rowSpan="7">
                  <a:txBody>
                    <a:bodyPr/>
                    <a:lstStyle/>
                    <a:p>
                      <a:pPr algn="ctr"/>
                      <a:endParaRPr lang="en-GB" sz="1400" b="1" dirty="0">
                        <a:solidFill>
                          <a:schemeClr val="tx2">
                            <a:lumMod val="50000"/>
                          </a:schemeClr>
                        </a:solidFill>
                      </a:endParaRPr>
                    </a:p>
                  </a:txBody>
                  <a:tcPr marL="121920" marR="121920" marT="60960" marB="60960" anchor="ctr">
                    <a:noFill/>
                  </a:tcPr>
                </a:tc>
                <a:tc rowSpan="2">
                  <a:txBody>
                    <a:bodyPr/>
                    <a:lstStyle/>
                    <a:p>
                      <a:pPr algn="ctr"/>
                      <a:endParaRPr lang="en-GB" sz="1400" b="1" dirty="0"/>
                    </a:p>
                    <a:p>
                      <a:pPr algn="ctr"/>
                      <a:endParaRPr lang="en-GB" sz="1400" b="1" dirty="0"/>
                    </a:p>
                    <a:p>
                      <a:pPr algn="ctr"/>
                      <a:r>
                        <a:rPr lang="en-GB" sz="1400" b="1" dirty="0"/>
                        <a:t>Year</a:t>
                      </a:r>
                      <a:endParaRPr lang="en-GB" sz="1400" b="1" dirty="0">
                        <a:solidFill>
                          <a:schemeClr val="tx1"/>
                        </a:solidFill>
                      </a:endParaRPr>
                    </a:p>
                  </a:txBody>
                  <a:tcPr marL="121920" marR="121920" marT="60960" marB="60960" anchor="c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400" b="1" dirty="0"/>
                        <a:t>MACITENTAN</a:t>
                      </a:r>
                      <a:r>
                        <a:rPr lang="en-GB" sz="1400" b="1" baseline="30000" dirty="0"/>
                        <a:t>1</a:t>
                      </a:r>
                      <a:endParaRPr lang="en-GB" sz="1400" b="1" baseline="30000" dirty="0">
                        <a:solidFill>
                          <a:schemeClr val="tx1"/>
                        </a:solidFill>
                      </a:endParaRPr>
                    </a:p>
                  </a:txBody>
                  <a:tcPr marL="121920" marR="121920" marT="60960" marB="60960" anchor="ctr">
                    <a:solidFill>
                      <a:srgbClr val="7B85BD"/>
                    </a:solidFill>
                  </a:tcPr>
                </a:tc>
                <a:tc gridSpan="2">
                  <a:txBody>
                    <a:bodyPr/>
                    <a:lstStyle/>
                    <a:p>
                      <a:pPr algn="ctr"/>
                      <a:r>
                        <a:rPr lang="en-GB" sz="1400" b="1" dirty="0"/>
                        <a:t>Bosentan</a:t>
                      </a:r>
                      <a:r>
                        <a:rPr lang="en-GB" sz="1400" b="1" baseline="30000" dirty="0"/>
                        <a:t>2</a:t>
                      </a:r>
                      <a:endParaRPr lang="en-GB" sz="1400" b="1" baseline="30000" dirty="0">
                        <a:solidFill>
                          <a:schemeClr val="tx1"/>
                        </a:solidFill>
                      </a:endParaRPr>
                    </a:p>
                  </a:txBody>
                  <a:tcPr marL="121920" marR="121920" marT="60960" marB="60960" anchor="ctr">
                    <a:solidFill>
                      <a:srgbClr val="00B0F0"/>
                    </a:solidFill>
                  </a:tcPr>
                </a:tc>
                <a:tc hMerge="1">
                  <a:txBody>
                    <a:bodyPr/>
                    <a:lstStyle/>
                    <a:p>
                      <a:endParaRPr lang="en-GB"/>
                    </a:p>
                  </a:txBody>
                  <a:tcPr/>
                </a:tc>
                <a:tc>
                  <a:txBody>
                    <a:bodyPr/>
                    <a:lstStyle/>
                    <a:p>
                      <a:pPr algn="ctr"/>
                      <a:r>
                        <a:rPr lang="en-GB" sz="1400" b="1" dirty="0"/>
                        <a:t>Ambrisentan</a:t>
                      </a:r>
                      <a:r>
                        <a:rPr lang="en-GB" sz="1400" b="1" baseline="30000" dirty="0"/>
                        <a:t>3</a:t>
                      </a:r>
                      <a:endParaRPr lang="en-GB" sz="1400" b="1" baseline="30000" dirty="0">
                        <a:solidFill>
                          <a:schemeClr val="tx1"/>
                        </a:solidFill>
                      </a:endParaRPr>
                    </a:p>
                  </a:txBody>
                  <a:tcPr marL="121920" marR="121920" marT="60960" marB="60960" anchor="ctr">
                    <a:solidFill>
                      <a:srgbClr val="FF3300"/>
                    </a:solidFill>
                  </a:tcPr>
                </a:tc>
                <a:extLst>
                  <a:ext uri="{0D108BD9-81ED-4DB2-BD59-A6C34878D82A}">
                    <a16:rowId xmlns:a16="http://schemas.microsoft.com/office/drawing/2014/main" val="4271510527"/>
                  </a:ext>
                </a:extLst>
              </a:tr>
              <a:tr h="530237">
                <a:tc vMerge="1">
                  <a:txBody>
                    <a:bodyPr/>
                    <a:lstStyle/>
                    <a:p>
                      <a:pPr algn="ctr"/>
                      <a:endParaRPr lang="en-GB" sz="1600" b="0" dirty="0"/>
                    </a:p>
                  </a:txBody>
                  <a:tcPr marL="121920" marR="121920" marT="60960" marB="60960" anchor="ctr">
                    <a:solidFill>
                      <a:schemeClr val="bg1">
                        <a:lumMod val="85000"/>
                      </a:schemeClr>
                    </a:solidFill>
                  </a:tcPr>
                </a:tc>
                <a:tc vMerge="1">
                  <a:txBody>
                    <a:bodyPr/>
                    <a:lstStyle/>
                    <a:p>
                      <a:pPr algn="ctr"/>
                      <a:endParaRPr lang="en-GB" sz="1600" b="1" dirty="0">
                        <a:solidFill>
                          <a:schemeClr val="tx1"/>
                        </a:solidFill>
                      </a:endParaRPr>
                    </a:p>
                  </a:txBody>
                  <a:tcPr marL="121920" marR="121920" marT="60960" marB="60960" anchor="ctr">
                    <a:solidFill>
                      <a:schemeClr val="bg1">
                        <a:lumMod val="85000"/>
                      </a:schemeClr>
                    </a:solidFill>
                  </a:tcPr>
                </a:tc>
                <a:tc>
                  <a:txBody>
                    <a:bodyPr/>
                    <a:lstStyle/>
                    <a:p>
                      <a:pPr algn="ctr"/>
                      <a:r>
                        <a:rPr lang="en-GB" sz="1400" b="1" dirty="0"/>
                        <a:t>FC II-IV</a:t>
                      </a:r>
                      <a:endParaRPr lang="en-GB" sz="1400" b="1" dirty="0">
                        <a:solidFill>
                          <a:schemeClr val="tx1"/>
                        </a:solidFill>
                      </a:endParaRPr>
                    </a:p>
                  </a:txBody>
                  <a:tcPr marL="121920" marR="121920" marT="60960" marB="60960" anchor="ctr">
                    <a:noFill/>
                  </a:tcPr>
                </a:tc>
                <a:tc>
                  <a:txBody>
                    <a:bodyPr/>
                    <a:lstStyle/>
                    <a:p>
                      <a:pPr algn="ctr"/>
                      <a:r>
                        <a:rPr lang="en-GB" sz="1400" b="1" dirty="0"/>
                        <a:t>FC II</a:t>
                      </a:r>
                      <a:endParaRPr lang="en-GB" sz="1400" b="1" dirty="0">
                        <a:solidFill>
                          <a:schemeClr val="tx1"/>
                        </a:solidFill>
                      </a:endParaRPr>
                    </a:p>
                  </a:txBody>
                  <a:tcPr marL="121920" marR="121920" marT="60960" marB="60960" anchor="ctr">
                    <a:noFill/>
                  </a:tcPr>
                </a:tc>
                <a:tc>
                  <a:txBody>
                    <a:bodyPr/>
                    <a:lstStyle/>
                    <a:p>
                      <a:pPr algn="ctr"/>
                      <a:r>
                        <a:rPr lang="en-GB" sz="1400" b="1" dirty="0"/>
                        <a:t>FC III/IV</a:t>
                      </a:r>
                      <a:endParaRPr lang="en-GB" sz="1400" b="1" dirty="0">
                        <a:solidFill>
                          <a:schemeClr val="tx1"/>
                        </a:solidFill>
                      </a:endParaRPr>
                    </a:p>
                  </a:txBody>
                  <a:tcPr marL="121920" marR="121920" marT="60960" marB="60960" anchor="ctr">
                    <a:noFill/>
                  </a:tcPr>
                </a:tc>
                <a:tc>
                  <a:txBody>
                    <a:bodyPr/>
                    <a:lstStyle/>
                    <a:p>
                      <a:pPr algn="ctr"/>
                      <a:r>
                        <a:rPr lang="en-GB" sz="1400" b="1" dirty="0"/>
                        <a:t>FC II/III</a:t>
                      </a:r>
                      <a:endParaRPr lang="en-GB" sz="1400" b="1" dirty="0">
                        <a:solidFill>
                          <a:schemeClr val="tx1"/>
                        </a:solidFill>
                      </a:endParaRPr>
                    </a:p>
                  </a:txBody>
                  <a:tcPr marL="121920" marR="121920" marT="60960" marB="60960" anchor="ctr">
                    <a:noFill/>
                  </a:tcPr>
                </a:tc>
                <a:extLst>
                  <a:ext uri="{0D108BD9-81ED-4DB2-BD59-A6C34878D82A}">
                    <a16:rowId xmlns:a16="http://schemas.microsoft.com/office/drawing/2014/main" val="2243641158"/>
                  </a:ext>
                </a:extLst>
              </a:tr>
              <a:tr h="577200">
                <a:tc vMerge="1">
                  <a:txBody>
                    <a:bodyPr/>
                    <a:lstStyle/>
                    <a:p>
                      <a:pPr algn="ctr"/>
                      <a:endParaRPr lang="en-GB" sz="1600" b="1" dirty="0"/>
                    </a:p>
                  </a:txBody>
                  <a:tcPr marL="121920" marR="121920" marT="60960" marB="6096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1" dirty="0"/>
                        <a:t>1</a:t>
                      </a:r>
                    </a:p>
                  </a:txBody>
                  <a:tcPr marL="121920" marR="121920" marT="60960" marB="60960" anchor="ctr">
                    <a:noFill/>
                  </a:tcPr>
                </a:tc>
                <a:tc>
                  <a:txBody>
                    <a:bodyPr/>
                    <a:lstStyle/>
                    <a:p>
                      <a:pPr algn="ctr"/>
                      <a:r>
                        <a:rPr lang="en-GB" sz="1400" b="1" dirty="0"/>
                        <a:t>95%</a:t>
                      </a:r>
                      <a:endParaRPr lang="en-GB" sz="1400" b="1" dirty="0">
                        <a:solidFill>
                          <a:schemeClr val="tx1"/>
                        </a:solidFill>
                      </a:endParaRPr>
                    </a:p>
                  </a:txBody>
                  <a:tcPr marL="121920" marR="121920" marT="60960" marB="60960" anchor="ctr">
                    <a:solidFill>
                      <a:srgbClr val="7B85BD"/>
                    </a:solidFill>
                  </a:tcPr>
                </a:tc>
                <a:tc>
                  <a:txBody>
                    <a:bodyPr/>
                    <a:lstStyle/>
                    <a:p>
                      <a:pPr algn="ctr"/>
                      <a:r>
                        <a:rPr lang="en-GB" sz="1400" b="1" dirty="0"/>
                        <a:t>–</a:t>
                      </a:r>
                      <a:endParaRPr lang="en-GB" sz="1400" b="1" dirty="0">
                        <a:solidFill>
                          <a:schemeClr val="tx1">
                            <a:lumMod val="75000"/>
                            <a:lumOff val="25000"/>
                          </a:schemeClr>
                        </a:solidFill>
                      </a:endParaRPr>
                    </a:p>
                  </a:txBody>
                  <a:tcPr marL="121920" marR="121920" marT="60960" marB="60960" anchor="ctr">
                    <a:solidFill>
                      <a:srgbClr val="00B0F0"/>
                    </a:solidFill>
                  </a:tcPr>
                </a:tc>
                <a:tc>
                  <a:txBody>
                    <a:bodyPr/>
                    <a:lstStyle/>
                    <a:p>
                      <a:pPr algn="ctr"/>
                      <a:r>
                        <a:rPr lang="en-GB" sz="1400" b="1" dirty="0"/>
                        <a:t>93%</a:t>
                      </a:r>
                      <a:endParaRPr lang="en-GB" sz="1400" b="1" dirty="0">
                        <a:solidFill>
                          <a:schemeClr val="tx1">
                            <a:lumMod val="75000"/>
                            <a:lumOff val="25000"/>
                          </a:schemeClr>
                        </a:solidFill>
                      </a:endParaRPr>
                    </a:p>
                  </a:txBody>
                  <a:tcPr marL="121920" marR="121920" marT="60960" marB="60960" anchor="ctr">
                    <a:solidFill>
                      <a:srgbClr val="00B0F0"/>
                    </a:solidFill>
                  </a:tcPr>
                </a:tc>
                <a:tc>
                  <a:txBody>
                    <a:bodyPr/>
                    <a:lstStyle/>
                    <a:p>
                      <a:pPr algn="ctr"/>
                      <a:r>
                        <a:rPr lang="en-GB" sz="1400" b="1" dirty="0"/>
                        <a:t>93%</a:t>
                      </a:r>
                      <a:endParaRPr lang="en-GB" sz="1400" b="1" dirty="0">
                        <a:solidFill>
                          <a:schemeClr val="tx1">
                            <a:lumMod val="75000"/>
                            <a:lumOff val="25000"/>
                          </a:schemeClr>
                        </a:solidFill>
                      </a:endParaRPr>
                    </a:p>
                  </a:txBody>
                  <a:tcPr marL="121920" marR="121920" marT="60960" marB="60960" anchor="ctr">
                    <a:solidFill>
                      <a:srgbClr val="FF3300"/>
                    </a:solidFill>
                  </a:tcPr>
                </a:tc>
                <a:extLst>
                  <a:ext uri="{0D108BD9-81ED-4DB2-BD59-A6C34878D82A}">
                    <a16:rowId xmlns:a16="http://schemas.microsoft.com/office/drawing/2014/main" val="205468487"/>
                  </a:ext>
                </a:extLst>
              </a:tr>
              <a:tr h="520193">
                <a:tc vMerge="1">
                  <a:txBody>
                    <a:bodyPr/>
                    <a:lstStyle/>
                    <a:p>
                      <a:pPr algn="ctr"/>
                      <a:endParaRPr lang="en-GB" sz="1600" b="1" dirty="0"/>
                    </a:p>
                  </a:txBody>
                  <a:tcPr marL="121920" marR="121920" marT="60960" marB="6096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1" dirty="0"/>
                        <a:t>2</a:t>
                      </a:r>
                    </a:p>
                  </a:txBody>
                  <a:tcPr marL="121920" marR="121920" marT="60960" marB="60960" anchor="ctr">
                    <a:noFill/>
                  </a:tcPr>
                </a:tc>
                <a:tc>
                  <a:txBody>
                    <a:bodyPr/>
                    <a:lstStyle/>
                    <a:p>
                      <a:pPr algn="ctr"/>
                      <a:r>
                        <a:rPr lang="en-GB" sz="1400" b="1" dirty="0"/>
                        <a:t>89%</a:t>
                      </a:r>
                      <a:endParaRPr lang="en-GB" sz="1400" b="1" dirty="0">
                        <a:solidFill>
                          <a:schemeClr val="tx1"/>
                        </a:solidFill>
                      </a:endParaRPr>
                    </a:p>
                  </a:txBody>
                  <a:tcPr marL="121920" marR="121920" marT="60960" marB="60960" anchor="ctr">
                    <a:solidFill>
                      <a:srgbClr val="7B85BD"/>
                    </a:solidFill>
                  </a:tcPr>
                </a:tc>
                <a:tc>
                  <a:txBody>
                    <a:bodyPr/>
                    <a:lstStyle/>
                    <a:p>
                      <a:pPr algn="ctr"/>
                      <a:r>
                        <a:rPr lang="en-GB" sz="1400" b="1" dirty="0"/>
                        <a:t>–</a:t>
                      </a:r>
                      <a:endParaRPr lang="en-GB" sz="1400" b="1" dirty="0">
                        <a:solidFill>
                          <a:schemeClr val="tx1">
                            <a:lumMod val="75000"/>
                            <a:lumOff val="25000"/>
                          </a:schemeClr>
                        </a:solidFill>
                      </a:endParaRPr>
                    </a:p>
                  </a:txBody>
                  <a:tcPr marL="121920" marR="121920" marT="60960" marB="60960" anchor="ctr">
                    <a:solidFill>
                      <a:srgbClr val="00B0F0"/>
                    </a:solidFill>
                  </a:tcPr>
                </a:tc>
                <a:tc>
                  <a:txBody>
                    <a:bodyPr/>
                    <a:lstStyle/>
                    <a:p>
                      <a:pPr algn="ctr"/>
                      <a:r>
                        <a:rPr lang="en-GB" sz="1400" b="1" dirty="0"/>
                        <a:t>84%</a:t>
                      </a:r>
                      <a:endParaRPr lang="en-GB" sz="1400" b="1" dirty="0">
                        <a:solidFill>
                          <a:schemeClr val="tx1">
                            <a:lumMod val="75000"/>
                            <a:lumOff val="25000"/>
                          </a:schemeClr>
                        </a:solidFill>
                      </a:endParaRPr>
                    </a:p>
                  </a:txBody>
                  <a:tcPr marL="121920" marR="121920" marT="60960" marB="60960" anchor="ctr">
                    <a:solidFill>
                      <a:srgbClr val="00B0F0"/>
                    </a:solidFill>
                  </a:tcPr>
                </a:tc>
                <a:tc>
                  <a:txBody>
                    <a:bodyPr/>
                    <a:lstStyle/>
                    <a:p>
                      <a:pPr algn="ctr"/>
                      <a:r>
                        <a:rPr lang="en-GB" sz="1400" b="1" dirty="0"/>
                        <a:t>85%</a:t>
                      </a:r>
                      <a:endParaRPr lang="en-GB" sz="1400" b="1" dirty="0">
                        <a:solidFill>
                          <a:schemeClr val="tx1">
                            <a:lumMod val="75000"/>
                            <a:lumOff val="25000"/>
                          </a:schemeClr>
                        </a:solidFill>
                      </a:endParaRPr>
                    </a:p>
                  </a:txBody>
                  <a:tcPr marL="121920" marR="121920" marT="60960" marB="60960" anchor="ctr">
                    <a:solidFill>
                      <a:srgbClr val="FF3300"/>
                    </a:solidFill>
                  </a:tcPr>
                </a:tc>
                <a:extLst>
                  <a:ext uri="{0D108BD9-81ED-4DB2-BD59-A6C34878D82A}">
                    <a16:rowId xmlns:a16="http://schemas.microsoft.com/office/drawing/2014/main" val="1578542502"/>
                  </a:ext>
                </a:extLst>
              </a:tr>
              <a:tr h="520193">
                <a:tc vMerge="1">
                  <a:txBody>
                    <a:bodyPr/>
                    <a:lstStyle/>
                    <a:p>
                      <a:pPr algn="ctr"/>
                      <a:endParaRPr lang="en-GB" sz="1600" b="1" dirty="0"/>
                    </a:p>
                  </a:txBody>
                  <a:tcPr marL="121920" marR="121920" marT="60960" marB="6096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1" dirty="0"/>
                        <a:t>3</a:t>
                      </a:r>
                    </a:p>
                  </a:txBody>
                  <a:tcPr marL="121920" marR="121920" marT="60960" marB="60960" anchor="ctr">
                    <a:noFill/>
                  </a:tcPr>
                </a:tc>
                <a:tc>
                  <a:txBody>
                    <a:bodyPr/>
                    <a:lstStyle/>
                    <a:p>
                      <a:pPr algn="ctr"/>
                      <a:r>
                        <a:rPr lang="en-GB" sz="1400" b="1" dirty="0"/>
                        <a:t>84%</a:t>
                      </a:r>
                      <a:endParaRPr lang="en-GB" sz="1400" b="1" dirty="0">
                        <a:solidFill>
                          <a:schemeClr val="tx1"/>
                        </a:solidFill>
                      </a:endParaRPr>
                    </a:p>
                  </a:txBody>
                  <a:tcPr marL="121920" marR="121920" marT="60960" marB="60960" anchor="ctr">
                    <a:solidFill>
                      <a:srgbClr val="7B85BD"/>
                    </a:solidFill>
                  </a:tcPr>
                </a:tc>
                <a:tc>
                  <a:txBody>
                    <a:bodyPr/>
                    <a:lstStyle/>
                    <a:p>
                      <a:pPr algn="ctr"/>
                      <a:r>
                        <a:rPr lang="en-GB" sz="1400" b="1" dirty="0"/>
                        <a:t>90%</a:t>
                      </a:r>
                      <a:endParaRPr lang="en-GB" sz="1400" b="1" dirty="0">
                        <a:solidFill>
                          <a:schemeClr val="tx1">
                            <a:lumMod val="75000"/>
                            <a:lumOff val="25000"/>
                          </a:schemeClr>
                        </a:solidFill>
                      </a:endParaRPr>
                    </a:p>
                  </a:txBody>
                  <a:tcPr marL="121920" marR="121920" marT="60960" marB="60960" anchor="ctr">
                    <a:solidFill>
                      <a:srgbClr val="00B0F0"/>
                    </a:solidFill>
                  </a:tcPr>
                </a:tc>
                <a:tc>
                  <a:txBody>
                    <a:bodyPr/>
                    <a:lstStyle/>
                    <a:p>
                      <a:pPr algn="ctr"/>
                      <a:r>
                        <a:rPr lang="en-GB" sz="1400" b="1" dirty="0"/>
                        <a:t>–</a:t>
                      </a:r>
                      <a:endParaRPr lang="en-GB" sz="1400" b="1" dirty="0">
                        <a:solidFill>
                          <a:schemeClr val="tx1">
                            <a:lumMod val="75000"/>
                            <a:lumOff val="25000"/>
                          </a:schemeClr>
                        </a:solidFill>
                      </a:endParaRPr>
                    </a:p>
                  </a:txBody>
                  <a:tcPr marL="121920" marR="121920" marT="60960" marB="60960" anchor="ctr">
                    <a:solidFill>
                      <a:srgbClr val="00B0F0"/>
                    </a:solidFill>
                  </a:tcPr>
                </a:tc>
                <a:tc>
                  <a:txBody>
                    <a:bodyPr/>
                    <a:lstStyle/>
                    <a:p>
                      <a:pPr algn="ctr"/>
                      <a:r>
                        <a:rPr lang="en-GB" sz="1400" b="1" dirty="0"/>
                        <a:t>79%</a:t>
                      </a:r>
                      <a:endParaRPr lang="en-GB" sz="1400" b="1" dirty="0">
                        <a:solidFill>
                          <a:schemeClr val="tx1">
                            <a:lumMod val="75000"/>
                            <a:lumOff val="25000"/>
                          </a:schemeClr>
                        </a:solidFill>
                      </a:endParaRPr>
                    </a:p>
                  </a:txBody>
                  <a:tcPr marL="121920" marR="121920" marT="60960" marB="60960" anchor="ctr">
                    <a:solidFill>
                      <a:srgbClr val="FF3300"/>
                    </a:solidFill>
                  </a:tcPr>
                </a:tc>
                <a:extLst>
                  <a:ext uri="{0D108BD9-81ED-4DB2-BD59-A6C34878D82A}">
                    <a16:rowId xmlns:a16="http://schemas.microsoft.com/office/drawing/2014/main" val="1543359203"/>
                  </a:ext>
                </a:extLst>
              </a:tr>
              <a:tr h="520193">
                <a:tc vMerge="1">
                  <a:txBody>
                    <a:bodyPr/>
                    <a:lstStyle/>
                    <a:p>
                      <a:pPr algn="ctr"/>
                      <a:endParaRPr lang="en-GB" sz="1600" b="1" dirty="0"/>
                    </a:p>
                  </a:txBody>
                  <a:tcPr marL="121920" marR="121920" marT="60960" marB="6096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400" b="1" dirty="0"/>
                        <a:t>4</a:t>
                      </a:r>
                    </a:p>
                  </a:txBody>
                  <a:tcPr marL="121920" marR="121920" marT="60960" marB="60960" anchor="ctr">
                    <a:noFill/>
                  </a:tcPr>
                </a:tc>
                <a:tc>
                  <a:txBody>
                    <a:bodyPr/>
                    <a:lstStyle/>
                    <a:p>
                      <a:pPr algn="ctr"/>
                      <a:r>
                        <a:rPr lang="en-GB" sz="1400" b="1" dirty="0"/>
                        <a:t>78%</a:t>
                      </a:r>
                      <a:endParaRPr lang="en-GB" sz="1400" b="1" dirty="0">
                        <a:solidFill>
                          <a:schemeClr val="tx1"/>
                        </a:solidFill>
                      </a:endParaRPr>
                    </a:p>
                  </a:txBody>
                  <a:tcPr marL="121920" marR="121920" marT="60960" marB="60960" anchor="ctr">
                    <a:solidFill>
                      <a:srgbClr val="7B85BD"/>
                    </a:solidFill>
                  </a:tcPr>
                </a:tc>
                <a:tc>
                  <a:txBody>
                    <a:bodyPr/>
                    <a:lstStyle/>
                    <a:p>
                      <a:pPr algn="ctr"/>
                      <a:r>
                        <a:rPr lang="en-GB" sz="1400" b="1" dirty="0"/>
                        <a:t>85%</a:t>
                      </a:r>
                      <a:endParaRPr lang="en-GB" sz="1400" b="1" dirty="0">
                        <a:solidFill>
                          <a:schemeClr val="tx1">
                            <a:lumMod val="75000"/>
                            <a:lumOff val="25000"/>
                          </a:schemeClr>
                        </a:solidFill>
                      </a:endParaRPr>
                    </a:p>
                  </a:txBody>
                  <a:tcPr marL="121920" marR="121920" marT="60960" marB="60960" anchor="ctr">
                    <a:solidFill>
                      <a:srgbClr val="00B0F0"/>
                    </a:solidFill>
                  </a:tcPr>
                </a:tc>
                <a:tc>
                  <a:txBody>
                    <a:bodyPr/>
                    <a:lstStyle/>
                    <a:p>
                      <a:pPr algn="ctr"/>
                      <a:r>
                        <a:rPr lang="en-GB" sz="1400" b="1" dirty="0"/>
                        <a:t>–</a:t>
                      </a:r>
                      <a:endParaRPr lang="en-GB" sz="1400" b="1" dirty="0">
                        <a:solidFill>
                          <a:schemeClr val="tx1">
                            <a:lumMod val="75000"/>
                            <a:lumOff val="25000"/>
                          </a:schemeClr>
                        </a:solidFill>
                      </a:endParaRPr>
                    </a:p>
                  </a:txBody>
                  <a:tcPr marL="121920" marR="121920" marT="60960" marB="60960" anchor="ctr">
                    <a:solidFill>
                      <a:srgbClr val="00B0F0"/>
                    </a:solidFill>
                  </a:tcPr>
                </a:tc>
                <a:tc>
                  <a:txBody>
                    <a:bodyPr/>
                    <a:lstStyle/>
                    <a:p>
                      <a:pPr algn="ctr"/>
                      <a:r>
                        <a:rPr lang="en-GB" sz="1400" b="1" dirty="0"/>
                        <a:t>–</a:t>
                      </a:r>
                      <a:endParaRPr lang="en-GB" sz="1400" b="1" dirty="0">
                        <a:solidFill>
                          <a:schemeClr val="tx1">
                            <a:lumMod val="75000"/>
                            <a:lumOff val="25000"/>
                          </a:schemeClr>
                        </a:solidFill>
                      </a:endParaRPr>
                    </a:p>
                  </a:txBody>
                  <a:tcPr marL="121920" marR="121920" marT="60960" marB="60960" anchor="ctr">
                    <a:solidFill>
                      <a:srgbClr val="FF3300"/>
                    </a:solidFill>
                  </a:tcPr>
                </a:tc>
                <a:extLst>
                  <a:ext uri="{0D108BD9-81ED-4DB2-BD59-A6C34878D82A}">
                    <a16:rowId xmlns:a16="http://schemas.microsoft.com/office/drawing/2014/main" val="12981654"/>
                  </a:ext>
                </a:extLst>
              </a:tr>
              <a:tr h="520193">
                <a:tc vMerge="1">
                  <a:txBody>
                    <a:bodyPr/>
                    <a:lstStyle/>
                    <a:p>
                      <a:pPr algn="ctr"/>
                      <a:endParaRPr lang="en-GB" sz="1600" b="1" dirty="0"/>
                    </a:p>
                  </a:txBody>
                  <a:tcPr marL="121920" marR="121920" marT="60960" marB="60960" anchor="ct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algn="ctr"/>
                      <a:r>
                        <a:rPr lang="en-GB" sz="1400" b="1" dirty="0"/>
                        <a:t>5</a:t>
                      </a:r>
                    </a:p>
                  </a:txBody>
                  <a:tcPr marL="121920" marR="121920" marT="60960" marB="60960" anchor="ctr">
                    <a:noFill/>
                  </a:tcPr>
                </a:tc>
                <a:tc>
                  <a:txBody>
                    <a:bodyPr/>
                    <a:lstStyle/>
                    <a:p>
                      <a:pPr algn="ctr"/>
                      <a:r>
                        <a:rPr lang="en-GB" sz="1400" b="1" dirty="0"/>
                        <a:t>71%</a:t>
                      </a:r>
                      <a:endParaRPr lang="en-GB" sz="1400" b="1" dirty="0">
                        <a:solidFill>
                          <a:schemeClr val="tx1"/>
                        </a:solidFill>
                      </a:endParaRPr>
                    </a:p>
                  </a:txBody>
                  <a:tcPr marL="121920" marR="121920" marT="60960" marB="60960" anchor="ctr">
                    <a:solidFill>
                      <a:srgbClr val="7B85BD"/>
                    </a:solidFill>
                  </a:tcPr>
                </a:tc>
                <a:tc>
                  <a:txBody>
                    <a:bodyPr/>
                    <a:lstStyle/>
                    <a:p>
                      <a:pPr algn="ctr"/>
                      <a:r>
                        <a:rPr lang="en-GB" sz="1400" b="1" dirty="0"/>
                        <a:t>–</a:t>
                      </a:r>
                      <a:endParaRPr lang="en-GB" sz="1400" b="1" dirty="0">
                        <a:solidFill>
                          <a:schemeClr val="tx1">
                            <a:lumMod val="75000"/>
                            <a:lumOff val="25000"/>
                          </a:schemeClr>
                        </a:solidFill>
                      </a:endParaRPr>
                    </a:p>
                  </a:txBody>
                  <a:tcPr marL="121920" marR="121920" marT="60960" marB="60960" anchor="ctr">
                    <a:solidFill>
                      <a:srgbClr val="00B0F0"/>
                    </a:solidFill>
                  </a:tcPr>
                </a:tc>
                <a:tc>
                  <a:txBody>
                    <a:bodyPr/>
                    <a:lstStyle/>
                    <a:p>
                      <a:pPr algn="ctr"/>
                      <a:r>
                        <a:rPr lang="en-GB" sz="1400" b="1" dirty="0"/>
                        <a:t>–</a:t>
                      </a:r>
                      <a:endParaRPr lang="en-GB" sz="1400" b="1" dirty="0">
                        <a:solidFill>
                          <a:schemeClr val="tx1">
                            <a:lumMod val="75000"/>
                            <a:lumOff val="25000"/>
                          </a:schemeClr>
                        </a:solidFill>
                      </a:endParaRPr>
                    </a:p>
                  </a:txBody>
                  <a:tcPr marL="121920" marR="121920" marT="60960" marB="60960" anchor="ctr">
                    <a:solidFill>
                      <a:srgbClr val="00B0F0"/>
                    </a:solidFill>
                  </a:tcPr>
                </a:tc>
                <a:tc>
                  <a:txBody>
                    <a:bodyPr/>
                    <a:lstStyle/>
                    <a:p>
                      <a:pPr algn="ctr"/>
                      <a:r>
                        <a:rPr lang="en-GB" sz="1400" b="1" dirty="0"/>
                        <a:t>–</a:t>
                      </a:r>
                      <a:endParaRPr lang="en-GB" sz="1400" b="1" dirty="0">
                        <a:solidFill>
                          <a:schemeClr val="tx1">
                            <a:lumMod val="75000"/>
                            <a:lumOff val="25000"/>
                          </a:schemeClr>
                        </a:solidFill>
                      </a:endParaRPr>
                    </a:p>
                  </a:txBody>
                  <a:tcPr marL="121920" marR="121920" marT="60960" marB="60960" anchor="ctr">
                    <a:solidFill>
                      <a:srgbClr val="FF3300"/>
                    </a:solidFill>
                  </a:tcPr>
                </a:tc>
                <a:extLst>
                  <a:ext uri="{0D108BD9-81ED-4DB2-BD59-A6C34878D82A}">
                    <a16:rowId xmlns:a16="http://schemas.microsoft.com/office/drawing/2014/main" val="368293571"/>
                  </a:ext>
                </a:extLst>
              </a:tr>
            </a:tbl>
          </a:graphicData>
        </a:graphic>
      </p:graphicFrame>
      <p:sp>
        <p:nvSpPr>
          <p:cNvPr id="19" name="Text Placeholder 2"/>
          <p:cNvSpPr>
            <a:spLocks noGrp="1"/>
          </p:cNvSpPr>
          <p:nvPr>
            <p:ph type="body" sz="quarter" idx="16"/>
          </p:nvPr>
        </p:nvSpPr>
        <p:spPr>
          <a:xfrm>
            <a:off x="1948940" y="6000750"/>
            <a:ext cx="7164000" cy="727098"/>
          </a:xfrm>
        </p:spPr>
        <p:txBody>
          <a:bodyPr/>
          <a:lstStyle/>
          <a:p>
            <a:r>
              <a:rPr lang="fr-FR" b="1" dirty="0"/>
              <a:t>References</a:t>
            </a:r>
            <a:r>
              <a:rPr lang="fr-FR" dirty="0"/>
              <a:t>: </a:t>
            </a:r>
            <a:r>
              <a:rPr lang="fr-FR" b="1" dirty="0"/>
              <a:t>1. </a:t>
            </a:r>
            <a:r>
              <a:rPr lang="fr-FR" dirty="0"/>
              <a:t>Souza et al. Am J Respir Crit Care Med. 2017;195:A2294. </a:t>
            </a:r>
            <a:r>
              <a:rPr lang="fr-FR" b="1" dirty="0"/>
              <a:t>2</a:t>
            </a:r>
            <a:r>
              <a:rPr lang="fr-FR" dirty="0"/>
              <a:t>. </a:t>
            </a:r>
            <a:r>
              <a:rPr lang="en-GB" dirty="0"/>
              <a:t>Tracleer® (bosentan) SmPC. 2018. 3. </a:t>
            </a:r>
            <a:r>
              <a:rPr lang="da-DK" dirty="0"/>
              <a:t>Volibris® (ambrisentan) SmPC. 2017. </a:t>
            </a:r>
            <a:endParaRPr lang="fr-FR" b="1" dirty="0"/>
          </a:p>
        </p:txBody>
      </p:sp>
      <p:sp>
        <p:nvSpPr>
          <p:cNvPr id="20" name="TextBox 19"/>
          <p:cNvSpPr txBox="1"/>
          <p:nvPr/>
        </p:nvSpPr>
        <p:spPr>
          <a:xfrm>
            <a:off x="1948940" y="6157960"/>
            <a:ext cx="7072126" cy="307777"/>
          </a:xfrm>
          <a:prstGeom prst="rect">
            <a:avLst/>
          </a:prstGeom>
        </p:spPr>
        <p:txBody>
          <a:bodyPr vert="horz" lIns="0" tIns="0" rIns="0" bIns="0" rtlCol="0" anchor="b" anchorCtr="0">
            <a:noAutofit/>
          </a:bodyPr>
          <a:lstStyle>
            <a:lvl1pPr indent="0">
              <a:lnSpc>
                <a:spcPct val="100000"/>
              </a:lnSpc>
              <a:spcBef>
                <a:spcPts val="0"/>
              </a:spcBef>
              <a:spcAft>
                <a:spcPts val="600"/>
              </a:spcAft>
              <a:buFont typeface="Arial" panose="020B0604020202020204" pitchFamily="34" charset="0"/>
              <a:buNone/>
              <a:defRPr sz="700" b="1" cap="none" baseline="0">
                <a:solidFill>
                  <a:schemeClr val="tx1">
                    <a:lumMod val="50000"/>
                    <a:lumOff val="50000"/>
                  </a:schemeClr>
                </a:solidFill>
              </a:defRPr>
            </a:lvl1pPr>
            <a:lvl2pPr marL="0" indent="0">
              <a:lnSpc>
                <a:spcPct val="100000"/>
              </a:lnSpc>
              <a:spcBef>
                <a:spcPts val="300"/>
              </a:spcBef>
              <a:spcAft>
                <a:spcPts val="300"/>
              </a:spcAft>
              <a:buFont typeface="Arial" panose="020B0604020202020204" pitchFamily="34" charset="0"/>
              <a:buNone/>
              <a:defRPr sz="1200">
                <a:solidFill>
                  <a:schemeClr val="tx2"/>
                </a:solidFill>
              </a:defRPr>
            </a:lvl2pPr>
            <a:lvl3pPr marL="0" indent="0">
              <a:lnSpc>
                <a:spcPct val="100000"/>
              </a:lnSpc>
              <a:spcBef>
                <a:spcPts val="300"/>
              </a:spcBef>
              <a:spcAft>
                <a:spcPts val="300"/>
              </a:spcAft>
              <a:buFont typeface="Wingdings" panose="05000000000000000000" pitchFamily="2" charset="2"/>
              <a:buNone/>
              <a:defRPr sz="1200">
                <a:solidFill>
                  <a:schemeClr val="tx2"/>
                </a:solidFill>
              </a:defRPr>
            </a:lvl3pPr>
            <a:lvl4pPr marL="0" indent="1588">
              <a:lnSpc>
                <a:spcPct val="100000"/>
              </a:lnSpc>
              <a:spcBef>
                <a:spcPts val="300"/>
              </a:spcBef>
              <a:spcAft>
                <a:spcPts val="300"/>
              </a:spcAft>
              <a:buFont typeface="Symbol" panose="05050102010706020507" pitchFamily="18" charset="2"/>
              <a:buNone/>
              <a:defRPr sz="1200">
                <a:solidFill>
                  <a:schemeClr val="tx2"/>
                </a:solidFill>
              </a:defRPr>
            </a:lvl4pPr>
            <a:lvl5pPr marL="0" indent="0">
              <a:lnSpc>
                <a:spcPct val="100000"/>
              </a:lnSpc>
              <a:spcBef>
                <a:spcPts val="300"/>
              </a:spcBef>
              <a:spcAft>
                <a:spcPts val="300"/>
              </a:spcAft>
              <a:buFont typeface="Arial" panose="020B0604020202020204" pitchFamily="34" charset="0"/>
              <a:buNone/>
              <a:defRPr sz="1200">
                <a:solidFill>
                  <a:schemeClr val="tx2"/>
                </a:solidFill>
              </a:defRPr>
            </a:lvl5pPr>
            <a:lvl6pPr marL="958827" indent="-237061">
              <a:lnSpc>
                <a:spcPct val="100000"/>
              </a:lnSpc>
              <a:spcBef>
                <a:spcPts val="0"/>
              </a:spcBef>
              <a:buFont typeface="Arial" panose="020B0604020202020204" pitchFamily="34" charset="0"/>
              <a:buChar char="&gt;"/>
              <a:defRPr sz="1400">
                <a:solidFill>
                  <a:schemeClr val="tx1">
                    <a:lumMod val="65000"/>
                    <a:lumOff val="35000"/>
                  </a:schemeClr>
                </a:solidFill>
              </a:defRPr>
            </a:lvl6pPr>
            <a:lvl7pPr marL="1195887" indent="-237061">
              <a:lnSpc>
                <a:spcPct val="100000"/>
              </a:lnSpc>
              <a:spcBef>
                <a:spcPts val="0"/>
              </a:spcBef>
              <a:buFont typeface="Arial" panose="020B0604020202020204" pitchFamily="34" charset="0"/>
              <a:buChar char="&gt;"/>
              <a:defRPr sz="1400">
                <a:solidFill>
                  <a:schemeClr val="tx1">
                    <a:lumMod val="65000"/>
                    <a:lumOff val="35000"/>
                  </a:schemeClr>
                </a:solidFill>
              </a:defRPr>
            </a:lvl7pPr>
            <a:lvl8pPr marL="1432948" indent="-237061">
              <a:lnSpc>
                <a:spcPct val="100000"/>
              </a:lnSpc>
              <a:spcBef>
                <a:spcPts val="0"/>
              </a:spcBef>
              <a:buFont typeface="Arial" panose="020B0604020202020204" pitchFamily="34" charset="0"/>
              <a:buChar char="&gt;"/>
              <a:defRPr sz="1400">
                <a:solidFill>
                  <a:schemeClr val="tx1">
                    <a:lumMod val="65000"/>
                    <a:lumOff val="35000"/>
                  </a:schemeClr>
                </a:solidFill>
              </a:defRPr>
            </a:lvl8pPr>
            <a:lvl9pPr marL="1672125" indent="-239178">
              <a:lnSpc>
                <a:spcPct val="100000"/>
              </a:lnSpc>
              <a:spcBef>
                <a:spcPts val="0"/>
              </a:spcBef>
              <a:buFont typeface="Arial" panose="020B0604020202020204" pitchFamily="34" charset="0"/>
              <a:buChar char="&gt;"/>
              <a:defRPr sz="1400">
                <a:solidFill>
                  <a:schemeClr val="tx1">
                    <a:lumMod val="65000"/>
                    <a:lumOff val="35000"/>
                  </a:schemeClr>
                </a:solidFill>
              </a:defRPr>
            </a:lvl9pPr>
          </a:lstStyle>
          <a:p>
            <a:r>
              <a:rPr lang="en-GB" dirty="0"/>
              <a:t>Abbreviations: </a:t>
            </a:r>
            <a:r>
              <a:rPr lang="en-GB" b="0" dirty="0"/>
              <a:t>ERA, endothelin receptor antagonist; FC, functional class.</a:t>
            </a:r>
          </a:p>
        </p:txBody>
      </p:sp>
      <p:sp>
        <p:nvSpPr>
          <p:cNvPr id="22" name="TextBox 21"/>
          <p:cNvSpPr txBox="1"/>
          <p:nvPr/>
        </p:nvSpPr>
        <p:spPr>
          <a:xfrm>
            <a:off x="5375589" y="5279784"/>
            <a:ext cx="5851211" cy="435201"/>
          </a:xfrm>
          <a:prstGeom prst="rect">
            <a:avLst/>
          </a:prstGeom>
          <a:noFill/>
        </p:spPr>
        <p:txBody>
          <a:bodyPr wrap="square" rtlCol="0" anchor="t">
            <a:noAutofit/>
          </a:bodyPr>
          <a:lstStyle/>
          <a:p>
            <a:r>
              <a:rPr lang="en-GB" sz="800" dirty="0">
                <a:solidFill>
                  <a:srgbClr val="4D4F54"/>
                </a:solidFill>
              </a:rPr>
              <a:t>Data are based on long-term open-label extension phases for clinical trials involving OPSUMIT</a:t>
            </a:r>
            <a:r>
              <a:rPr lang="en-GB" sz="800" baseline="30000" dirty="0">
                <a:solidFill>
                  <a:srgbClr val="4D4F54"/>
                </a:solidFill>
              </a:rPr>
              <a:t>®</a:t>
            </a:r>
            <a:r>
              <a:rPr lang="en-GB" sz="800" dirty="0">
                <a:solidFill>
                  <a:srgbClr val="4D4F54"/>
                </a:solidFill>
              </a:rPr>
              <a:t>, bosentan and ambrisentan. No head-to-head clinical trial data comparing these ERAs exists. </a:t>
            </a:r>
            <a:endParaRPr lang="en-GB" sz="800" baseline="30000" dirty="0">
              <a:solidFill>
                <a:srgbClr val="4D4F54"/>
              </a:solidFill>
            </a:endParaRPr>
          </a:p>
          <a:p>
            <a:endParaRPr lang="en-GB" sz="800" dirty="0">
              <a:solidFill>
                <a:srgbClr val="4D4F54"/>
              </a:solidFill>
            </a:endParaRPr>
          </a:p>
        </p:txBody>
      </p:sp>
      <p:sp>
        <p:nvSpPr>
          <p:cNvPr id="21" name="TextBox 20"/>
          <p:cNvSpPr txBox="1"/>
          <p:nvPr/>
        </p:nvSpPr>
        <p:spPr>
          <a:xfrm>
            <a:off x="517863" y="3815862"/>
            <a:ext cx="3955663" cy="724054"/>
          </a:xfrm>
          <a:prstGeom prst="rect">
            <a:avLst/>
          </a:prstGeom>
          <a:noFill/>
        </p:spPr>
        <p:txBody>
          <a:bodyPr wrap="square" lIns="0" rtlCol="0" anchor="t">
            <a:noAutofit/>
          </a:bodyPr>
          <a:lstStyle/>
          <a:p>
            <a:r>
              <a:rPr lang="en-GB" sz="1400" dirty="0">
                <a:solidFill>
                  <a:schemeClr val="tx2">
                    <a:lumMod val="75000"/>
                  </a:schemeClr>
                </a:solidFill>
              </a:rPr>
              <a:t>Survival estimates for patients receiving MACITENTAN, bosentan or ambrisentan</a:t>
            </a:r>
            <a:r>
              <a:rPr lang="en-GB" sz="1400" baseline="30000" dirty="0">
                <a:solidFill>
                  <a:schemeClr val="tx2">
                    <a:lumMod val="75000"/>
                  </a:schemeClr>
                </a:solidFill>
              </a:rPr>
              <a:t>1-3</a:t>
            </a:r>
          </a:p>
        </p:txBody>
      </p:sp>
      <p:grpSp>
        <p:nvGrpSpPr>
          <p:cNvPr id="23" name="Group 22"/>
          <p:cNvGrpSpPr/>
          <p:nvPr/>
        </p:nvGrpSpPr>
        <p:grpSpPr>
          <a:xfrm>
            <a:off x="1561534" y="2434325"/>
            <a:ext cx="1364546" cy="1248034"/>
            <a:chOff x="4377278" y="4173535"/>
            <a:chExt cx="768654" cy="795494"/>
          </a:xfrm>
          <a:solidFill>
            <a:schemeClr val="tx1"/>
          </a:solidFill>
        </p:grpSpPr>
        <p:sp>
          <p:nvSpPr>
            <p:cNvPr id="24" name="Freeform 8"/>
            <p:cNvSpPr>
              <a:spLocks/>
            </p:cNvSpPr>
            <p:nvPr/>
          </p:nvSpPr>
          <p:spPr bwMode="auto">
            <a:xfrm>
              <a:off x="4377278" y="4173535"/>
              <a:ext cx="768654" cy="795494"/>
            </a:xfrm>
            <a:custGeom>
              <a:avLst/>
              <a:gdLst>
                <a:gd name="T0" fmla="*/ 1087 w 1091"/>
                <a:gd name="T1" fmla="*/ 555 h 1127"/>
                <a:gd name="T2" fmla="*/ 1037 w 1091"/>
                <a:gd name="T3" fmla="*/ 360 h 1127"/>
                <a:gd name="T4" fmla="*/ 919 w 1091"/>
                <a:gd name="T5" fmla="*/ 198 h 1127"/>
                <a:gd name="T6" fmla="*/ 751 w 1091"/>
                <a:gd name="T7" fmla="*/ 92 h 1127"/>
                <a:gd name="T8" fmla="*/ 555 w 1091"/>
                <a:gd name="T9" fmla="*/ 57 h 1127"/>
                <a:gd name="T10" fmla="*/ 749 w 1091"/>
                <a:gd name="T11" fmla="*/ 96 h 1127"/>
                <a:gd name="T12" fmla="*/ 913 w 1091"/>
                <a:gd name="T13" fmla="*/ 205 h 1127"/>
                <a:gd name="T14" fmla="*/ 1026 w 1091"/>
                <a:gd name="T15" fmla="*/ 365 h 1127"/>
                <a:gd name="T16" fmla="*/ 1070 w 1091"/>
                <a:gd name="T17" fmla="*/ 555 h 1127"/>
                <a:gd name="T18" fmla="*/ 1040 w 1091"/>
                <a:gd name="T19" fmla="*/ 747 h 1127"/>
                <a:gd name="T20" fmla="*/ 942 w 1091"/>
                <a:gd name="T21" fmla="*/ 914 h 1127"/>
                <a:gd name="T22" fmla="*/ 790 w 1091"/>
                <a:gd name="T23" fmla="*/ 1032 h 1127"/>
                <a:gd name="T24" fmla="*/ 605 w 1091"/>
                <a:gd name="T25" fmla="*/ 1085 h 1127"/>
                <a:gd name="T26" fmla="*/ 415 w 1091"/>
                <a:gd name="T27" fmla="*/ 1065 h 1127"/>
                <a:gd name="T28" fmla="*/ 247 w 1091"/>
                <a:gd name="T29" fmla="*/ 977 h 1127"/>
                <a:gd name="T30" fmla="*/ 124 w 1091"/>
                <a:gd name="T31" fmla="*/ 833 h 1127"/>
                <a:gd name="T32" fmla="*/ 63 w 1091"/>
                <a:gd name="T33" fmla="*/ 654 h 1127"/>
                <a:gd name="T34" fmla="*/ 73 w 1091"/>
                <a:gd name="T35" fmla="*/ 467 h 1127"/>
                <a:gd name="T36" fmla="*/ 152 w 1091"/>
                <a:gd name="T37" fmla="*/ 297 h 1127"/>
                <a:gd name="T38" fmla="*/ 287 w 1091"/>
                <a:gd name="T39" fmla="*/ 169 h 1127"/>
                <a:gd name="T40" fmla="*/ 436 w 1091"/>
                <a:gd name="T41" fmla="*/ 106 h 1127"/>
                <a:gd name="T42" fmla="*/ 440 w 1091"/>
                <a:gd name="T43" fmla="*/ 142 h 1127"/>
                <a:gd name="T44" fmla="*/ 555 w 1091"/>
                <a:gd name="T45" fmla="*/ 57 h 1127"/>
                <a:gd name="T46" fmla="*/ 424 w 1091"/>
                <a:gd name="T47" fmla="*/ 0 h 1127"/>
                <a:gd name="T48" fmla="*/ 428 w 1091"/>
                <a:gd name="T49" fmla="*/ 37 h 1127"/>
                <a:gd name="T50" fmla="*/ 251 w 1091"/>
                <a:gd name="T51" fmla="*/ 115 h 1127"/>
                <a:gd name="T52" fmla="*/ 102 w 1091"/>
                <a:gd name="T53" fmla="*/ 262 h 1127"/>
                <a:gd name="T54" fmla="*/ 18 w 1091"/>
                <a:gd name="T55" fmla="*/ 454 h 1127"/>
                <a:gd name="T56" fmla="*/ 11 w 1091"/>
                <a:gd name="T57" fmla="*/ 662 h 1127"/>
                <a:gd name="T58" fmla="*/ 82 w 1091"/>
                <a:gd name="T59" fmla="*/ 857 h 1127"/>
                <a:gd name="T60" fmla="*/ 220 w 1091"/>
                <a:gd name="T61" fmla="*/ 1011 h 1127"/>
                <a:gd name="T62" fmla="*/ 404 w 1091"/>
                <a:gd name="T63" fmla="*/ 1103 h 1127"/>
                <a:gd name="T64" fmla="*/ 609 w 1091"/>
                <a:gd name="T65" fmla="*/ 1119 h 1127"/>
                <a:gd name="T66" fmla="*/ 804 w 1091"/>
                <a:gd name="T67" fmla="*/ 1059 h 1127"/>
                <a:gd name="T68" fmla="*/ 962 w 1091"/>
                <a:gd name="T69" fmla="*/ 931 h 1127"/>
                <a:gd name="T70" fmla="*/ 1061 w 1091"/>
                <a:gd name="T71" fmla="*/ 755 h 1127"/>
                <a:gd name="T72" fmla="*/ 1087 w 1091"/>
                <a:gd name="T73" fmla="*/ 555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1" h="1127">
                  <a:moveTo>
                    <a:pt x="1087" y="555"/>
                  </a:moveTo>
                  <a:cubicBezTo>
                    <a:pt x="1083" y="487"/>
                    <a:pt x="1066" y="421"/>
                    <a:pt x="1037" y="360"/>
                  </a:cubicBezTo>
                  <a:cubicBezTo>
                    <a:pt x="1009" y="299"/>
                    <a:pt x="968" y="244"/>
                    <a:pt x="919" y="198"/>
                  </a:cubicBezTo>
                  <a:cubicBezTo>
                    <a:pt x="870" y="153"/>
                    <a:pt x="813" y="116"/>
                    <a:pt x="751" y="92"/>
                  </a:cubicBezTo>
                  <a:cubicBezTo>
                    <a:pt x="688" y="68"/>
                    <a:pt x="622" y="56"/>
                    <a:pt x="555" y="57"/>
                  </a:cubicBezTo>
                  <a:cubicBezTo>
                    <a:pt x="622" y="58"/>
                    <a:pt x="688" y="71"/>
                    <a:pt x="749" y="96"/>
                  </a:cubicBezTo>
                  <a:cubicBezTo>
                    <a:pt x="810" y="122"/>
                    <a:pt x="866" y="159"/>
                    <a:pt x="913" y="205"/>
                  </a:cubicBezTo>
                  <a:cubicBezTo>
                    <a:pt x="961" y="251"/>
                    <a:pt x="999" y="305"/>
                    <a:pt x="1026" y="365"/>
                  </a:cubicBezTo>
                  <a:cubicBezTo>
                    <a:pt x="1052" y="425"/>
                    <a:pt x="1067" y="490"/>
                    <a:pt x="1070" y="555"/>
                  </a:cubicBezTo>
                  <a:cubicBezTo>
                    <a:pt x="1072" y="621"/>
                    <a:pt x="1062" y="686"/>
                    <a:pt x="1040" y="747"/>
                  </a:cubicBezTo>
                  <a:cubicBezTo>
                    <a:pt x="1019" y="809"/>
                    <a:pt x="985" y="866"/>
                    <a:pt x="942" y="914"/>
                  </a:cubicBezTo>
                  <a:cubicBezTo>
                    <a:pt x="899" y="963"/>
                    <a:pt x="847" y="1003"/>
                    <a:pt x="790" y="1032"/>
                  </a:cubicBezTo>
                  <a:cubicBezTo>
                    <a:pt x="732" y="1061"/>
                    <a:pt x="669" y="1079"/>
                    <a:pt x="605" y="1085"/>
                  </a:cubicBezTo>
                  <a:cubicBezTo>
                    <a:pt x="541" y="1090"/>
                    <a:pt x="476" y="1084"/>
                    <a:pt x="415" y="1065"/>
                  </a:cubicBezTo>
                  <a:cubicBezTo>
                    <a:pt x="354" y="1047"/>
                    <a:pt x="297" y="1016"/>
                    <a:pt x="247" y="977"/>
                  </a:cubicBezTo>
                  <a:cubicBezTo>
                    <a:pt x="197" y="937"/>
                    <a:pt x="155" y="888"/>
                    <a:pt x="124" y="833"/>
                  </a:cubicBezTo>
                  <a:cubicBezTo>
                    <a:pt x="92" y="778"/>
                    <a:pt x="72" y="717"/>
                    <a:pt x="63" y="654"/>
                  </a:cubicBezTo>
                  <a:cubicBezTo>
                    <a:pt x="55" y="592"/>
                    <a:pt x="58" y="528"/>
                    <a:pt x="73" y="467"/>
                  </a:cubicBezTo>
                  <a:cubicBezTo>
                    <a:pt x="88" y="406"/>
                    <a:pt x="115" y="348"/>
                    <a:pt x="152" y="297"/>
                  </a:cubicBezTo>
                  <a:cubicBezTo>
                    <a:pt x="188" y="247"/>
                    <a:pt x="234" y="203"/>
                    <a:pt x="287" y="169"/>
                  </a:cubicBezTo>
                  <a:cubicBezTo>
                    <a:pt x="333" y="140"/>
                    <a:pt x="383" y="119"/>
                    <a:pt x="436" y="106"/>
                  </a:cubicBezTo>
                  <a:cubicBezTo>
                    <a:pt x="440" y="142"/>
                    <a:pt x="440" y="142"/>
                    <a:pt x="440" y="142"/>
                  </a:cubicBezTo>
                  <a:cubicBezTo>
                    <a:pt x="555" y="57"/>
                    <a:pt x="555" y="57"/>
                    <a:pt x="555" y="57"/>
                  </a:cubicBezTo>
                  <a:cubicBezTo>
                    <a:pt x="424" y="0"/>
                    <a:pt x="424" y="0"/>
                    <a:pt x="424" y="0"/>
                  </a:cubicBezTo>
                  <a:cubicBezTo>
                    <a:pt x="428" y="37"/>
                    <a:pt x="428" y="37"/>
                    <a:pt x="428" y="37"/>
                  </a:cubicBezTo>
                  <a:cubicBezTo>
                    <a:pt x="365" y="52"/>
                    <a:pt x="305" y="79"/>
                    <a:pt x="251" y="115"/>
                  </a:cubicBezTo>
                  <a:cubicBezTo>
                    <a:pt x="193" y="154"/>
                    <a:pt x="142" y="204"/>
                    <a:pt x="102" y="262"/>
                  </a:cubicBezTo>
                  <a:cubicBezTo>
                    <a:pt x="62" y="320"/>
                    <a:pt x="33" y="385"/>
                    <a:pt x="18" y="454"/>
                  </a:cubicBezTo>
                  <a:cubicBezTo>
                    <a:pt x="2" y="522"/>
                    <a:pt x="0" y="593"/>
                    <a:pt x="11" y="662"/>
                  </a:cubicBezTo>
                  <a:cubicBezTo>
                    <a:pt x="22" y="731"/>
                    <a:pt x="47" y="797"/>
                    <a:pt x="82" y="857"/>
                  </a:cubicBezTo>
                  <a:cubicBezTo>
                    <a:pt x="118" y="917"/>
                    <a:pt x="165" y="969"/>
                    <a:pt x="220" y="1011"/>
                  </a:cubicBezTo>
                  <a:cubicBezTo>
                    <a:pt x="275" y="1053"/>
                    <a:pt x="338" y="1084"/>
                    <a:pt x="404" y="1103"/>
                  </a:cubicBezTo>
                  <a:cubicBezTo>
                    <a:pt x="471" y="1121"/>
                    <a:pt x="540" y="1127"/>
                    <a:pt x="609" y="1119"/>
                  </a:cubicBezTo>
                  <a:cubicBezTo>
                    <a:pt x="677" y="1112"/>
                    <a:pt x="744" y="1091"/>
                    <a:pt x="804" y="1059"/>
                  </a:cubicBezTo>
                  <a:cubicBezTo>
                    <a:pt x="864" y="1027"/>
                    <a:pt x="918" y="983"/>
                    <a:pt x="962" y="931"/>
                  </a:cubicBezTo>
                  <a:cubicBezTo>
                    <a:pt x="1006" y="879"/>
                    <a:pt x="1040" y="819"/>
                    <a:pt x="1061" y="755"/>
                  </a:cubicBezTo>
                  <a:cubicBezTo>
                    <a:pt x="1082" y="690"/>
                    <a:pt x="1091" y="622"/>
                    <a:pt x="1087" y="555"/>
                  </a:cubicBezTo>
                  <a:close/>
                </a:path>
              </a:pathLst>
            </a:custGeom>
            <a:grpFill/>
            <a:ln w="19050">
              <a:noFill/>
            </a:ln>
            <a:effectLst/>
          </p:spPr>
          <p:txBody>
            <a:bodyPr vert="horz" wrap="square" lIns="91440" tIns="45720" rIns="91440" bIns="45720" numCol="1" anchor="t" anchorCtr="0" compatLnSpc="1">
              <a:prstTxWarp prst="textNoShape">
                <a:avLst/>
              </a:prstTxWarp>
            </a:bodyPr>
            <a:lstStyle/>
            <a:p>
              <a:endParaRPr lang="en-GB" sz="1350" dirty="0">
                <a:solidFill>
                  <a:schemeClr val="accent6"/>
                </a:solidFill>
              </a:endParaRPr>
            </a:p>
          </p:txBody>
        </p:sp>
        <p:sp>
          <p:nvSpPr>
            <p:cNvPr id="25" name="Freeform 6"/>
            <p:cNvSpPr>
              <a:spLocks noEditPoints="1"/>
            </p:cNvSpPr>
            <p:nvPr/>
          </p:nvSpPr>
          <p:spPr bwMode="auto">
            <a:xfrm>
              <a:off x="4654567" y="4355911"/>
              <a:ext cx="214076" cy="598553"/>
            </a:xfrm>
            <a:custGeom>
              <a:avLst/>
              <a:gdLst>
                <a:gd name="T0" fmla="*/ 196 w 260"/>
                <a:gd name="T1" fmla="*/ 67 h 727"/>
                <a:gd name="T2" fmla="*/ 130 w 260"/>
                <a:gd name="T3" fmla="*/ 133 h 727"/>
                <a:gd name="T4" fmla="*/ 63 w 260"/>
                <a:gd name="T5" fmla="*/ 67 h 727"/>
                <a:gd name="T6" fmla="*/ 130 w 260"/>
                <a:gd name="T7" fmla="*/ 0 h 727"/>
                <a:gd name="T8" fmla="*/ 196 w 260"/>
                <a:gd name="T9" fmla="*/ 67 h 727"/>
                <a:gd name="T10" fmla="*/ 182 w 260"/>
                <a:gd name="T11" fmla="*/ 147 h 727"/>
                <a:gd name="T12" fmla="*/ 77 w 260"/>
                <a:gd name="T13" fmla="*/ 147 h 727"/>
                <a:gd name="T14" fmla="*/ 3 w 260"/>
                <a:gd name="T15" fmla="*/ 227 h 727"/>
                <a:gd name="T16" fmla="*/ 22 w 260"/>
                <a:gd name="T17" fmla="*/ 467 h 727"/>
                <a:gd name="T18" fmla="*/ 63 w 260"/>
                <a:gd name="T19" fmla="*/ 513 h 727"/>
                <a:gd name="T20" fmla="*/ 63 w 260"/>
                <a:gd name="T21" fmla="*/ 727 h 727"/>
                <a:gd name="T22" fmla="*/ 196 w 260"/>
                <a:gd name="T23" fmla="*/ 727 h 727"/>
                <a:gd name="T24" fmla="*/ 196 w 260"/>
                <a:gd name="T25" fmla="*/ 513 h 727"/>
                <a:gd name="T26" fmla="*/ 237 w 260"/>
                <a:gd name="T27" fmla="*/ 467 h 727"/>
                <a:gd name="T28" fmla="*/ 256 w 260"/>
                <a:gd name="T29" fmla="*/ 227 h 727"/>
                <a:gd name="T30" fmla="*/ 182 w 260"/>
                <a:gd name="T31" fmla="*/ 14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727">
                  <a:moveTo>
                    <a:pt x="196" y="67"/>
                  </a:moveTo>
                  <a:cubicBezTo>
                    <a:pt x="196" y="104"/>
                    <a:pt x="167" y="133"/>
                    <a:pt x="130" y="133"/>
                  </a:cubicBezTo>
                  <a:cubicBezTo>
                    <a:pt x="93" y="133"/>
                    <a:pt x="63" y="104"/>
                    <a:pt x="63" y="67"/>
                  </a:cubicBezTo>
                  <a:cubicBezTo>
                    <a:pt x="63" y="30"/>
                    <a:pt x="93" y="0"/>
                    <a:pt x="130" y="0"/>
                  </a:cubicBezTo>
                  <a:cubicBezTo>
                    <a:pt x="167" y="0"/>
                    <a:pt x="196" y="30"/>
                    <a:pt x="196" y="67"/>
                  </a:cubicBezTo>
                  <a:close/>
                  <a:moveTo>
                    <a:pt x="182" y="147"/>
                  </a:moveTo>
                  <a:cubicBezTo>
                    <a:pt x="77" y="147"/>
                    <a:pt x="77" y="147"/>
                    <a:pt x="77" y="147"/>
                  </a:cubicBezTo>
                  <a:cubicBezTo>
                    <a:pt x="34" y="147"/>
                    <a:pt x="0" y="184"/>
                    <a:pt x="3" y="227"/>
                  </a:cubicBezTo>
                  <a:cubicBezTo>
                    <a:pt x="22" y="467"/>
                    <a:pt x="22" y="467"/>
                    <a:pt x="22" y="467"/>
                  </a:cubicBezTo>
                  <a:cubicBezTo>
                    <a:pt x="24" y="490"/>
                    <a:pt x="41" y="509"/>
                    <a:pt x="63" y="513"/>
                  </a:cubicBezTo>
                  <a:cubicBezTo>
                    <a:pt x="63" y="727"/>
                    <a:pt x="63" y="727"/>
                    <a:pt x="63" y="727"/>
                  </a:cubicBezTo>
                  <a:cubicBezTo>
                    <a:pt x="196" y="727"/>
                    <a:pt x="196" y="727"/>
                    <a:pt x="196" y="727"/>
                  </a:cubicBezTo>
                  <a:cubicBezTo>
                    <a:pt x="196" y="513"/>
                    <a:pt x="196" y="513"/>
                    <a:pt x="196" y="513"/>
                  </a:cubicBezTo>
                  <a:cubicBezTo>
                    <a:pt x="218" y="509"/>
                    <a:pt x="235" y="490"/>
                    <a:pt x="237" y="467"/>
                  </a:cubicBezTo>
                  <a:cubicBezTo>
                    <a:pt x="256" y="227"/>
                    <a:pt x="256" y="227"/>
                    <a:pt x="256" y="227"/>
                  </a:cubicBezTo>
                  <a:cubicBezTo>
                    <a:pt x="260" y="184"/>
                    <a:pt x="226" y="147"/>
                    <a:pt x="182"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5"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Long-term survival and safety</a:t>
            </a:r>
            <a:endParaRPr lang="en-GB" sz="800" baseline="30000" dirty="0">
              <a:solidFill>
                <a:srgbClr val="595959"/>
              </a:solidFill>
            </a:endParaRPr>
          </a:p>
        </p:txBody>
      </p:sp>
    </p:spTree>
    <p:extLst>
      <p:ext uri="{BB962C8B-B14F-4D97-AF65-F5344CB8AC3E}">
        <p14:creationId xmlns:p14="http://schemas.microsoft.com/office/powerpoint/2010/main" val="3697197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8367" y="452967"/>
            <a:ext cx="10552955" cy="480000"/>
          </a:xfrm>
        </p:spPr>
        <p:txBody>
          <a:bodyPr/>
          <a:lstStyle/>
          <a:p>
            <a:r>
              <a:rPr lang="en-GB" dirty="0"/>
              <a:t>Macitentan is expected to reduce hospitalisation costs (US)</a:t>
            </a:r>
            <a:r>
              <a:rPr lang="en-GB" baseline="30000" dirty="0"/>
              <a:t>1</a:t>
            </a:r>
          </a:p>
        </p:txBody>
      </p:sp>
      <p:graphicFrame>
        <p:nvGraphicFramePr>
          <p:cNvPr id="16" name="Table 15"/>
          <p:cNvGraphicFramePr>
            <a:graphicFrameLocks noGrp="1"/>
          </p:cNvGraphicFramePr>
          <p:nvPr>
            <p:extLst>
              <p:ext uri="{D42A27DB-BD31-4B8C-83A1-F6EECF244321}">
                <p14:modId xmlns:p14="http://schemas.microsoft.com/office/powerpoint/2010/main" val="193204792"/>
              </p:ext>
            </p:extLst>
          </p:nvPr>
        </p:nvGraphicFramePr>
        <p:xfrm>
          <a:off x="3540369" y="1839827"/>
          <a:ext cx="8598509" cy="3721832"/>
        </p:xfrm>
        <a:graphic>
          <a:graphicData uri="http://schemas.openxmlformats.org/drawingml/2006/table">
            <a:tbl>
              <a:tblPr bandRow="1">
                <a:tableStyleId>{7DF18680-E054-41AD-8BC1-D1AEF772440D}</a:tableStyleId>
              </a:tblPr>
              <a:tblGrid>
                <a:gridCol w="2727869">
                  <a:extLst>
                    <a:ext uri="{9D8B030D-6E8A-4147-A177-3AD203B41FA5}">
                      <a16:colId xmlns:a16="http://schemas.microsoft.com/office/drawing/2014/main" val="1950004430"/>
                    </a:ext>
                  </a:extLst>
                </a:gridCol>
                <a:gridCol w="1467660">
                  <a:extLst>
                    <a:ext uri="{9D8B030D-6E8A-4147-A177-3AD203B41FA5}">
                      <a16:colId xmlns:a16="http://schemas.microsoft.com/office/drawing/2014/main" val="2821748271"/>
                    </a:ext>
                  </a:extLst>
                </a:gridCol>
                <a:gridCol w="1467660">
                  <a:extLst>
                    <a:ext uri="{9D8B030D-6E8A-4147-A177-3AD203B41FA5}">
                      <a16:colId xmlns:a16="http://schemas.microsoft.com/office/drawing/2014/main" val="674951283"/>
                    </a:ext>
                  </a:extLst>
                </a:gridCol>
                <a:gridCol w="1467660">
                  <a:extLst>
                    <a:ext uri="{9D8B030D-6E8A-4147-A177-3AD203B41FA5}">
                      <a16:colId xmlns:a16="http://schemas.microsoft.com/office/drawing/2014/main" val="3095134993"/>
                    </a:ext>
                  </a:extLst>
                </a:gridCol>
                <a:gridCol w="1467660">
                  <a:extLst>
                    <a:ext uri="{9D8B030D-6E8A-4147-A177-3AD203B41FA5}">
                      <a16:colId xmlns:a16="http://schemas.microsoft.com/office/drawing/2014/main" val="3391406788"/>
                    </a:ext>
                  </a:extLst>
                </a:gridCol>
              </a:tblGrid>
              <a:tr h="598444">
                <a:tc>
                  <a:txBody>
                    <a:bodyPr/>
                    <a:lstStyle/>
                    <a:p>
                      <a:r>
                        <a:rPr lang="en-GB" sz="1200" b="1" dirty="0">
                          <a:solidFill>
                            <a:schemeClr val="tx1"/>
                          </a:solidFill>
                        </a:rPr>
                        <a:t>Results</a:t>
                      </a:r>
                    </a:p>
                  </a:txBody>
                  <a:tcPr marL="432000" marR="121920"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400" b="1" dirty="0">
                          <a:solidFill>
                            <a:schemeClr val="bg1"/>
                          </a:solidFill>
                        </a:rPr>
                        <a:t>Placebo</a:t>
                      </a:r>
                    </a:p>
                  </a:txBody>
                  <a:tcPr marL="0" marR="0" marT="720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400" b="1" dirty="0">
                          <a:solidFill>
                            <a:schemeClr val="bg1"/>
                          </a:solidFill>
                        </a:rPr>
                        <a:t>MACITENTAN</a:t>
                      </a:r>
                      <a:endParaRPr lang="en-GB" sz="1400" b="1" baseline="30000" dirty="0">
                        <a:solidFill>
                          <a:schemeClr val="bg1"/>
                        </a:solidFill>
                      </a:endParaRPr>
                    </a:p>
                  </a:txBody>
                  <a:tcPr marL="0" marR="0" marT="720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900" b="1" dirty="0">
                          <a:solidFill>
                            <a:schemeClr val="bg1"/>
                          </a:solidFill>
                        </a:rPr>
                        <a:t>Absolute</a:t>
                      </a:r>
                      <a:r>
                        <a:rPr lang="en-GB" sz="900" b="1" baseline="0" dirty="0">
                          <a:solidFill>
                            <a:schemeClr val="bg1"/>
                          </a:solidFill>
                        </a:rPr>
                        <a:t> change (MACITENTAN - placebo)</a:t>
                      </a:r>
                      <a:endParaRPr lang="en-GB" sz="900" b="1" dirty="0">
                        <a:solidFill>
                          <a:schemeClr val="bg1"/>
                        </a:solidFill>
                      </a:endParaRPr>
                    </a:p>
                  </a:txBody>
                  <a:tcPr marL="0" marR="0" marT="720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GB" sz="900" b="1" dirty="0">
                          <a:solidFill>
                            <a:schemeClr val="bg1"/>
                          </a:solidFill>
                        </a:rPr>
                        <a:t>Relative change</a:t>
                      </a:r>
                    </a:p>
                  </a:txBody>
                  <a:tcPr marL="0" marR="0" marT="7200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71510527"/>
                  </a:ext>
                </a:extLst>
              </a:tr>
              <a:tr h="598444">
                <a:tc>
                  <a:txBody>
                    <a:bodyPr/>
                    <a:lstStyle/>
                    <a:p>
                      <a:r>
                        <a:rPr lang="en-GB" sz="1200" b="1" dirty="0">
                          <a:solidFill>
                            <a:schemeClr val="tx1"/>
                          </a:solidFill>
                        </a:rPr>
                        <a:t>Patients</a:t>
                      </a:r>
                    </a:p>
                  </a:txBody>
                  <a:tcPr marL="432000" marR="121920"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solidFill>
                            <a:schemeClr val="bg1"/>
                          </a:solidFill>
                        </a:rPr>
                        <a:t>737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600" b="1" dirty="0">
                          <a:solidFill>
                            <a:schemeClr val="bg1"/>
                          </a:solidFill>
                        </a:rPr>
                        <a:t>737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dirty="0">
                          <a:solidFill>
                            <a:schemeClr val="bg1"/>
                          </a:solidFill>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GB" sz="1400" b="1" dirty="0">
                          <a:solidFill>
                            <a:schemeClr val="bg1"/>
                          </a:solidFill>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578542502"/>
                  </a:ext>
                </a:extLst>
              </a:tr>
              <a:tr h="598444">
                <a:tc>
                  <a:txBody>
                    <a:bodyPr/>
                    <a:lstStyle/>
                    <a:p>
                      <a:r>
                        <a:rPr lang="en-GB" sz="1200" b="1" dirty="0">
                          <a:solidFill>
                            <a:schemeClr val="tx1"/>
                          </a:solidFill>
                        </a:rPr>
                        <a:t>Deaths</a:t>
                      </a:r>
                    </a:p>
                  </a:txBody>
                  <a:tcPr marL="432000" marR="121920"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solidFill>
                            <a:schemeClr val="bg1"/>
                          </a:solidFill>
                        </a:rPr>
                        <a:t>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GB" sz="1600" b="1" i="0" dirty="0">
                          <a:solidFill>
                            <a:schemeClr val="bg1"/>
                          </a:solidFill>
                        </a:rPr>
                        <a:t>12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algn="ctr"/>
                      <a:r>
                        <a:rPr lang="en-GB" sz="1400" b="1" i="0" dirty="0">
                          <a:solidFill>
                            <a:schemeClr val="bg1"/>
                          </a:solidFill>
                        </a:rPr>
                        <a:t>-7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GB" sz="1400" b="1" i="0" dirty="0">
                          <a:solidFill>
                            <a:schemeClr val="bg1"/>
                          </a:solidFill>
                        </a:rPr>
                        <a:t>-36%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543359203"/>
                  </a:ext>
                </a:extLst>
              </a:tr>
              <a:tr h="664028">
                <a:tc>
                  <a:txBody>
                    <a:bodyPr/>
                    <a:lstStyle/>
                    <a:p>
                      <a:r>
                        <a:rPr lang="en-GB" sz="1200" b="1" dirty="0">
                          <a:solidFill>
                            <a:schemeClr val="tx1"/>
                          </a:solidFill>
                        </a:rPr>
                        <a:t>PAH-related hospitalisations</a:t>
                      </a:r>
                    </a:p>
                  </a:txBody>
                  <a:tcPr marL="432000" marR="121920"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solidFill>
                            <a:schemeClr val="bg1"/>
                          </a:solidFill>
                        </a:rPr>
                        <a:t>143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71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-72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2981654"/>
                  </a:ext>
                </a:extLst>
              </a:tr>
              <a:tr h="598444">
                <a:tc>
                  <a:txBody>
                    <a:bodyPr/>
                    <a:lstStyle/>
                    <a:p>
                      <a:r>
                        <a:rPr lang="en-GB" sz="1200" b="1" dirty="0">
                          <a:solidFill>
                            <a:schemeClr val="tx1"/>
                          </a:solidFill>
                        </a:rPr>
                        <a:t>Length</a:t>
                      </a:r>
                      <a:r>
                        <a:rPr lang="en-GB" sz="1200" b="1" baseline="0" dirty="0">
                          <a:solidFill>
                            <a:schemeClr val="tx1"/>
                          </a:solidFill>
                        </a:rPr>
                        <a:t> of stay</a:t>
                      </a:r>
                      <a:endParaRPr lang="en-GB" sz="1200" b="1" dirty="0">
                        <a:solidFill>
                          <a:schemeClr val="tx1"/>
                        </a:solidFill>
                      </a:endParaRPr>
                    </a:p>
                  </a:txBody>
                  <a:tcPr marL="432000" marR="121920"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solidFill>
                            <a:schemeClr val="bg1"/>
                          </a:solidFill>
                        </a:rPr>
                        <a:t>2,032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479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-1,553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-76%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025058746"/>
                  </a:ext>
                </a:extLst>
              </a:tr>
              <a:tr h="664028">
                <a:tc>
                  <a:txBody>
                    <a:bodyPr/>
                    <a:lstStyle/>
                    <a:p>
                      <a:r>
                        <a:rPr lang="en-GB" sz="1200" b="1" dirty="0">
                          <a:solidFill>
                            <a:schemeClr val="tx1"/>
                          </a:solidFill>
                        </a:rPr>
                        <a:t>PAH-hospitalisation costs</a:t>
                      </a:r>
                    </a:p>
                  </a:txBody>
                  <a:tcPr marL="432000" marR="121920"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dirty="0">
                          <a:solidFill>
                            <a:schemeClr val="bg1"/>
                          </a:solidFill>
                        </a:rPr>
                        <a:t>$7,681,902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$3,834,549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85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-$3,847,353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312077295"/>
                  </a:ext>
                </a:extLst>
              </a:tr>
            </a:tbl>
          </a:graphicData>
        </a:graphic>
      </p:graphicFrame>
      <p:sp>
        <p:nvSpPr>
          <p:cNvPr id="12" name="Text Placeholder 2"/>
          <p:cNvSpPr>
            <a:spLocks noGrp="1"/>
          </p:cNvSpPr>
          <p:nvPr>
            <p:ph type="body" sz="quarter" idx="16"/>
          </p:nvPr>
        </p:nvSpPr>
        <p:spPr>
          <a:xfrm>
            <a:off x="1948940" y="6219917"/>
            <a:ext cx="7164000" cy="507931"/>
          </a:xfrm>
        </p:spPr>
        <p:txBody>
          <a:bodyPr/>
          <a:lstStyle/>
          <a:p>
            <a:r>
              <a:rPr lang="en-GB" b="1" dirty="0"/>
              <a:t>Abbreviations</a:t>
            </a:r>
            <a:r>
              <a:rPr lang="en-GB" dirty="0"/>
              <a:t>: US, United States.</a:t>
            </a:r>
          </a:p>
          <a:p>
            <a:r>
              <a:rPr lang="fr-FR" b="1" dirty="0"/>
              <a:t>References</a:t>
            </a:r>
            <a:r>
              <a:rPr lang="fr-FR" dirty="0"/>
              <a:t>: </a:t>
            </a:r>
            <a:r>
              <a:rPr lang="fr-FR" b="1" dirty="0"/>
              <a:t>1. </a:t>
            </a:r>
            <a:r>
              <a:rPr lang="fr-FR" dirty="0"/>
              <a:t>Li et al. Minimizing Burden of Disease-Related Hospitalization Among Pulmonary Arterial Hypertension Patients. Presented at the Academy of Managed Care Pharmacy Nexus 2016 Conference. 2016.</a:t>
            </a:r>
          </a:p>
        </p:txBody>
      </p:sp>
      <p:sp>
        <p:nvSpPr>
          <p:cNvPr id="14" name="TextBox 13"/>
          <p:cNvSpPr txBox="1"/>
          <p:nvPr/>
        </p:nvSpPr>
        <p:spPr>
          <a:xfrm>
            <a:off x="3518541" y="5588743"/>
            <a:ext cx="8598509" cy="401032"/>
          </a:xfrm>
          <a:prstGeom prst="rect">
            <a:avLst/>
          </a:prstGeom>
          <a:noFill/>
        </p:spPr>
        <p:txBody>
          <a:bodyPr wrap="square" rtlCol="0" anchor="t">
            <a:noAutofit/>
          </a:bodyPr>
          <a:lstStyle/>
          <a:p>
            <a:r>
              <a:rPr lang="en-GB" sz="800" dirty="0"/>
              <a:t>† Based on an economic model to estimate the cost burden of hospitalisations due to PAH in the US, and the associated cost savings of treatment with OPSUMIT® vs placebo</a:t>
            </a:r>
          </a:p>
          <a:p>
            <a:r>
              <a:rPr lang="en-GB" sz="800" dirty="0"/>
              <a:t>on a hypothetical 10 million person population with commercial insurance</a:t>
            </a:r>
            <a:r>
              <a:rPr lang="en-GB" sz="800" baseline="30000" dirty="0"/>
              <a:t>1</a:t>
            </a:r>
          </a:p>
          <a:p>
            <a:r>
              <a:rPr lang="en-GB" sz="800" dirty="0"/>
              <a:t> </a:t>
            </a:r>
          </a:p>
        </p:txBody>
      </p:sp>
      <p:sp>
        <p:nvSpPr>
          <p:cNvPr id="8" name="TextBox 7"/>
          <p:cNvSpPr txBox="1"/>
          <p:nvPr/>
        </p:nvSpPr>
        <p:spPr>
          <a:xfrm>
            <a:off x="3526301" y="1401900"/>
            <a:ext cx="8598509" cy="401032"/>
          </a:xfrm>
          <a:prstGeom prst="rect">
            <a:avLst/>
          </a:prstGeom>
          <a:solidFill>
            <a:schemeClr val="bg1">
              <a:lumMod val="85000"/>
            </a:schemeClr>
          </a:solidFill>
        </p:spPr>
        <p:txBody>
          <a:bodyPr wrap="square" rtlCol="0" anchor="t">
            <a:noAutofit/>
          </a:bodyPr>
          <a:lstStyle/>
          <a:p>
            <a:r>
              <a:rPr lang="en-GB" sz="1400" b="1" dirty="0"/>
              <a:t>Costs associated with the use of MACITENTAN at Year 1</a:t>
            </a:r>
            <a:r>
              <a:rPr lang="en-GB" sz="1400" b="1" baseline="30000" dirty="0"/>
              <a:t>†1</a:t>
            </a:r>
          </a:p>
        </p:txBody>
      </p:sp>
      <p:sp>
        <p:nvSpPr>
          <p:cNvPr id="21" name="Rectangle 5"/>
          <p:cNvSpPr>
            <a:spLocks noChangeArrowheads="1"/>
          </p:cNvSpPr>
          <p:nvPr/>
        </p:nvSpPr>
        <p:spPr bwMode="auto">
          <a:xfrm flipV="1">
            <a:off x="120767" y="1401899"/>
            <a:ext cx="3339886" cy="4159761"/>
          </a:xfrm>
          <a:prstGeom prst="snip1Rect">
            <a:avLst>
              <a:gd name="adj" fmla="val 7792"/>
            </a:avLst>
          </a:prstGeom>
          <a:solidFill>
            <a:schemeClr val="bg1">
              <a:lumMod val="85000"/>
              <a:alpha val="89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TextBox 24"/>
          <p:cNvSpPr txBox="1"/>
          <p:nvPr/>
        </p:nvSpPr>
        <p:spPr>
          <a:xfrm>
            <a:off x="500671" y="3626764"/>
            <a:ext cx="2585100" cy="1325053"/>
          </a:xfrm>
          <a:prstGeom prst="rect">
            <a:avLst/>
          </a:prstGeom>
          <a:noFill/>
        </p:spPr>
        <p:txBody>
          <a:bodyPr wrap="square" lIns="0" rtlCol="0" anchor="t">
            <a:noAutofit/>
          </a:bodyPr>
          <a:lstStyle/>
          <a:p>
            <a:r>
              <a:rPr lang="en-GB" sz="1200" dirty="0"/>
              <a:t>At Year 3, total cost savings due to offset hospitalisations are estimated as </a:t>
            </a:r>
            <a:r>
              <a:rPr lang="en-GB" sz="1600" b="1" dirty="0"/>
              <a:t>$11,416,071 when MACITENTAN is added to existing treatment</a:t>
            </a:r>
            <a:r>
              <a:rPr lang="en-GB" sz="1600" b="1" baseline="30000" dirty="0"/>
              <a:t>†1</a:t>
            </a:r>
          </a:p>
          <a:p>
            <a:endParaRPr lang="en-GB" sz="1200" baseline="30000" dirty="0"/>
          </a:p>
          <a:p>
            <a:r>
              <a:rPr lang="en-GB" sz="1200" dirty="0"/>
              <a:t>Cost savings are expected to occur across all patient groups</a:t>
            </a:r>
            <a:r>
              <a:rPr lang="en-GB" sz="1200" baseline="30000" dirty="0"/>
              <a:t>1</a:t>
            </a:r>
          </a:p>
          <a:p>
            <a:endParaRPr lang="en-GB" sz="1200" baseline="30000" dirty="0">
              <a:solidFill>
                <a:schemeClr val="bg1"/>
              </a:solidFill>
            </a:endParaRPr>
          </a:p>
        </p:txBody>
      </p:sp>
      <p:sp>
        <p:nvSpPr>
          <p:cNvPr id="19" name="Freeform 89"/>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rgbClr val="595959"/>
                </a:solidFill>
              </a:rPr>
              <a:t>Economic impact</a:t>
            </a:r>
            <a:endParaRPr lang="en-GB" sz="800" baseline="30000" dirty="0">
              <a:solidFill>
                <a:srgbClr val="595959"/>
              </a:solidFill>
            </a:endParaRPr>
          </a:p>
        </p:txBody>
      </p:sp>
      <p:sp>
        <p:nvSpPr>
          <p:cNvPr id="15" name="Freeform 40">
            <a:extLst>
              <a:ext uri="{FF2B5EF4-FFF2-40B4-BE49-F238E27FC236}">
                <a16:creationId xmlns:a16="http://schemas.microsoft.com/office/drawing/2014/main" id="{EA8C5503-3C0F-4A0F-A558-D053E86CC3A2}"/>
              </a:ext>
            </a:extLst>
          </p:cNvPr>
          <p:cNvSpPr>
            <a:spLocks noEditPoints="1"/>
          </p:cNvSpPr>
          <p:nvPr/>
        </p:nvSpPr>
        <p:spPr bwMode="auto">
          <a:xfrm>
            <a:off x="675250" y="1969477"/>
            <a:ext cx="2222696" cy="1459523"/>
          </a:xfrm>
          <a:custGeom>
            <a:avLst/>
            <a:gdLst>
              <a:gd name="T0" fmla="*/ 495 w 545"/>
              <a:gd name="T1" fmla="*/ 51 h 366"/>
              <a:gd name="T2" fmla="*/ 151 w 545"/>
              <a:gd name="T3" fmla="*/ 68 h 366"/>
              <a:gd name="T4" fmla="*/ 70 w 545"/>
              <a:gd name="T5" fmla="*/ 20 h 366"/>
              <a:gd name="T6" fmla="*/ 25 w 545"/>
              <a:gd name="T7" fmla="*/ 0 h 366"/>
              <a:gd name="T8" fmla="*/ 0 w 545"/>
              <a:gd name="T9" fmla="*/ 127 h 366"/>
              <a:gd name="T10" fmla="*/ 68 w 545"/>
              <a:gd name="T11" fmla="*/ 170 h 366"/>
              <a:gd name="T12" fmla="*/ 93 w 545"/>
              <a:gd name="T13" fmla="*/ 195 h 366"/>
              <a:gd name="T14" fmla="*/ 239 w 545"/>
              <a:gd name="T15" fmla="*/ 234 h 366"/>
              <a:gd name="T16" fmla="*/ 93 w 545"/>
              <a:gd name="T17" fmla="*/ 273 h 366"/>
              <a:gd name="T18" fmla="*/ 68 w 545"/>
              <a:gd name="T19" fmla="*/ 300 h 366"/>
              <a:gd name="T20" fmla="*/ 76 w 545"/>
              <a:gd name="T21" fmla="*/ 366 h 366"/>
              <a:gd name="T22" fmla="*/ 84 w 545"/>
              <a:gd name="T23" fmla="*/ 300 h 366"/>
              <a:gd name="T24" fmla="*/ 93 w 545"/>
              <a:gd name="T25" fmla="*/ 289 h 366"/>
              <a:gd name="T26" fmla="*/ 102 w 545"/>
              <a:gd name="T27" fmla="*/ 289 h 366"/>
              <a:gd name="T28" fmla="*/ 435 w 545"/>
              <a:gd name="T29" fmla="*/ 289 h 366"/>
              <a:gd name="T30" fmla="*/ 435 w 545"/>
              <a:gd name="T31" fmla="*/ 289 h 366"/>
              <a:gd name="T32" fmla="*/ 461 w 545"/>
              <a:gd name="T33" fmla="*/ 298 h 366"/>
              <a:gd name="T34" fmla="*/ 435 w 545"/>
              <a:gd name="T35" fmla="*/ 332 h 366"/>
              <a:gd name="T36" fmla="*/ 502 w 545"/>
              <a:gd name="T37" fmla="*/ 332 h 366"/>
              <a:gd name="T38" fmla="*/ 477 w 545"/>
              <a:gd name="T39" fmla="*/ 298 h 366"/>
              <a:gd name="T40" fmla="*/ 436 w 545"/>
              <a:gd name="T41" fmla="*/ 273 h 366"/>
              <a:gd name="T42" fmla="*/ 436 w 545"/>
              <a:gd name="T43" fmla="*/ 195 h 366"/>
              <a:gd name="T44" fmla="*/ 477 w 545"/>
              <a:gd name="T45" fmla="*/ 170 h 366"/>
              <a:gd name="T46" fmla="*/ 503 w 545"/>
              <a:gd name="T47" fmla="*/ 170 h 366"/>
              <a:gd name="T48" fmla="*/ 545 w 545"/>
              <a:gd name="T49" fmla="*/ 51 h 366"/>
              <a:gd name="T50" fmla="*/ 50 w 545"/>
              <a:gd name="T51" fmla="*/ 119 h 366"/>
              <a:gd name="T52" fmla="*/ 116 w 545"/>
              <a:gd name="T53" fmla="*/ 99 h 366"/>
              <a:gd name="T54" fmla="*/ 150 w 545"/>
              <a:gd name="T55" fmla="*/ 87 h 366"/>
              <a:gd name="T56" fmla="*/ 171 w 545"/>
              <a:gd name="T57" fmla="*/ 84 h 366"/>
              <a:gd name="T58" fmla="*/ 171 w 545"/>
              <a:gd name="T59" fmla="*/ 119 h 366"/>
              <a:gd name="T60" fmla="*/ 377 w 545"/>
              <a:gd name="T61" fmla="*/ 273 h 366"/>
              <a:gd name="T62" fmla="*/ 268 w 545"/>
              <a:gd name="T63" fmla="*/ 242 h 366"/>
              <a:gd name="T64" fmla="*/ 268 w 545"/>
              <a:gd name="T65" fmla="*/ 226 h 366"/>
              <a:gd name="T66" fmla="*/ 377 w 545"/>
              <a:gd name="T67" fmla="*/ 195 h 366"/>
              <a:gd name="T68" fmla="*/ 452 w 545"/>
              <a:gd name="T69" fmla="*/ 119 h 366"/>
              <a:gd name="T70" fmla="*/ 196 w 545"/>
              <a:gd name="T71" fmla="*/ 128 h 366"/>
              <a:gd name="T72" fmla="*/ 187 w 545"/>
              <a:gd name="T73" fmla="*/ 84 h 366"/>
              <a:gd name="T74" fmla="*/ 452 w 545"/>
              <a:gd name="T75" fmla="*/ 1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366">
                <a:moveTo>
                  <a:pt x="520" y="26"/>
                </a:moveTo>
                <a:cubicBezTo>
                  <a:pt x="506" y="26"/>
                  <a:pt x="495" y="37"/>
                  <a:pt x="495" y="51"/>
                </a:cubicBezTo>
                <a:cubicBezTo>
                  <a:pt x="495" y="68"/>
                  <a:pt x="495" y="68"/>
                  <a:pt x="495" y="68"/>
                </a:cubicBezTo>
                <a:cubicBezTo>
                  <a:pt x="151" y="68"/>
                  <a:pt x="151" y="68"/>
                  <a:pt x="151" y="68"/>
                </a:cubicBezTo>
                <a:cubicBezTo>
                  <a:pt x="149" y="62"/>
                  <a:pt x="145" y="57"/>
                  <a:pt x="139" y="54"/>
                </a:cubicBezTo>
                <a:cubicBezTo>
                  <a:pt x="70" y="20"/>
                  <a:pt x="70" y="20"/>
                  <a:pt x="70" y="20"/>
                </a:cubicBezTo>
                <a:cubicBezTo>
                  <a:pt x="64" y="16"/>
                  <a:pt x="56" y="16"/>
                  <a:pt x="49" y="19"/>
                </a:cubicBezTo>
                <a:cubicBezTo>
                  <a:pt x="47" y="8"/>
                  <a:pt x="37" y="0"/>
                  <a:pt x="25" y="0"/>
                </a:cubicBezTo>
                <a:cubicBezTo>
                  <a:pt x="11" y="0"/>
                  <a:pt x="0" y="11"/>
                  <a:pt x="0" y="25"/>
                </a:cubicBezTo>
                <a:cubicBezTo>
                  <a:pt x="0" y="127"/>
                  <a:pt x="0" y="127"/>
                  <a:pt x="0" y="127"/>
                </a:cubicBezTo>
                <a:cubicBezTo>
                  <a:pt x="0" y="151"/>
                  <a:pt x="19" y="170"/>
                  <a:pt x="42" y="170"/>
                </a:cubicBezTo>
                <a:cubicBezTo>
                  <a:pt x="68" y="170"/>
                  <a:pt x="68" y="170"/>
                  <a:pt x="68" y="170"/>
                </a:cubicBezTo>
                <a:cubicBezTo>
                  <a:pt x="68" y="170"/>
                  <a:pt x="68" y="170"/>
                  <a:pt x="68" y="170"/>
                </a:cubicBezTo>
                <a:cubicBezTo>
                  <a:pt x="68" y="184"/>
                  <a:pt x="80" y="195"/>
                  <a:pt x="93" y="195"/>
                </a:cubicBezTo>
                <a:cubicBezTo>
                  <a:pt x="101" y="195"/>
                  <a:pt x="101" y="195"/>
                  <a:pt x="101" y="195"/>
                </a:cubicBezTo>
                <a:cubicBezTo>
                  <a:pt x="239" y="234"/>
                  <a:pt x="239" y="234"/>
                  <a:pt x="239" y="234"/>
                </a:cubicBezTo>
                <a:cubicBezTo>
                  <a:pt x="101" y="273"/>
                  <a:pt x="101" y="273"/>
                  <a:pt x="101" y="273"/>
                </a:cubicBezTo>
                <a:cubicBezTo>
                  <a:pt x="93" y="273"/>
                  <a:pt x="93" y="273"/>
                  <a:pt x="93" y="273"/>
                </a:cubicBezTo>
                <a:cubicBezTo>
                  <a:pt x="80" y="273"/>
                  <a:pt x="68" y="284"/>
                  <a:pt x="68" y="298"/>
                </a:cubicBezTo>
                <a:cubicBezTo>
                  <a:pt x="68" y="300"/>
                  <a:pt x="68" y="300"/>
                  <a:pt x="68" y="300"/>
                </a:cubicBezTo>
                <a:cubicBezTo>
                  <a:pt x="54" y="303"/>
                  <a:pt x="43" y="316"/>
                  <a:pt x="43" y="332"/>
                </a:cubicBezTo>
                <a:cubicBezTo>
                  <a:pt x="43" y="351"/>
                  <a:pt x="58" y="366"/>
                  <a:pt x="76" y="366"/>
                </a:cubicBezTo>
                <a:cubicBezTo>
                  <a:pt x="95" y="366"/>
                  <a:pt x="110" y="351"/>
                  <a:pt x="110" y="332"/>
                </a:cubicBezTo>
                <a:cubicBezTo>
                  <a:pt x="110" y="316"/>
                  <a:pt x="99" y="303"/>
                  <a:pt x="84" y="300"/>
                </a:cubicBezTo>
                <a:cubicBezTo>
                  <a:pt x="84" y="298"/>
                  <a:pt x="84" y="298"/>
                  <a:pt x="84" y="298"/>
                </a:cubicBezTo>
                <a:cubicBezTo>
                  <a:pt x="84" y="293"/>
                  <a:pt x="88" y="289"/>
                  <a:pt x="93" y="289"/>
                </a:cubicBezTo>
                <a:cubicBezTo>
                  <a:pt x="102" y="289"/>
                  <a:pt x="102" y="289"/>
                  <a:pt x="102" y="289"/>
                </a:cubicBezTo>
                <a:cubicBezTo>
                  <a:pt x="102" y="289"/>
                  <a:pt x="102" y="289"/>
                  <a:pt x="102" y="289"/>
                </a:cubicBezTo>
                <a:cubicBezTo>
                  <a:pt x="102" y="289"/>
                  <a:pt x="102" y="289"/>
                  <a:pt x="102" y="289"/>
                </a:cubicBezTo>
                <a:cubicBezTo>
                  <a:pt x="435" y="289"/>
                  <a:pt x="435" y="289"/>
                  <a:pt x="435" y="289"/>
                </a:cubicBezTo>
                <a:cubicBezTo>
                  <a:pt x="435" y="289"/>
                  <a:pt x="435" y="289"/>
                  <a:pt x="435" y="289"/>
                </a:cubicBezTo>
                <a:cubicBezTo>
                  <a:pt x="435" y="289"/>
                  <a:pt x="435" y="289"/>
                  <a:pt x="435" y="289"/>
                </a:cubicBezTo>
                <a:cubicBezTo>
                  <a:pt x="452" y="289"/>
                  <a:pt x="452" y="289"/>
                  <a:pt x="452" y="289"/>
                </a:cubicBezTo>
                <a:cubicBezTo>
                  <a:pt x="457" y="289"/>
                  <a:pt x="461" y="293"/>
                  <a:pt x="461" y="298"/>
                </a:cubicBezTo>
                <a:cubicBezTo>
                  <a:pt x="461" y="300"/>
                  <a:pt x="461" y="300"/>
                  <a:pt x="461" y="300"/>
                </a:cubicBezTo>
                <a:cubicBezTo>
                  <a:pt x="446" y="303"/>
                  <a:pt x="435" y="316"/>
                  <a:pt x="435" y="332"/>
                </a:cubicBezTo>
                <a:cubicBezTo>
                  <a:pt x="435" y="351"/>
                  <a:pt x="450" y="366"/>
                  <a:pt x="469" y="366"/>
                </a:cubicBezTo>
                <a:cubicBezTo>
                  <a:pt x="487" y="366"/>
                  <a:pt x="502" y="351"/>
                  <a:pt x="502" y="332"/>
                </a:cubicBezTo>
                <a:cubicBezTo>
                  <a:pt x="502" y="316"/>
                  <a:pt x="491" y="303"/>
                  <a:pt x="477" y="300"/>
                </a:cubicBezTo>
                <a:cubicBezTo>
                  <a:pt x="477" y="298"/>
                  <a:pt x="477" y="298"/>
                  <a:pt x="477" y="298"/>
                </a:cubicBezTo>
                <a:cubicBezTo>
                  <a:pt x="477" y="284"/>
                  <a:pt x="466" y="273"/>
                  <a:pt x="452" y="273"/>
                </a:cubicBezTo>
                <a:cubicBezTo>
                  <a:pt x="436" y="273"/>
                  <a:pt x="436" y="273"/>
                  <a:pt x="436" y="273"/>
                </a:cubicBezTo>
                <a:cubicBezTo>
                  <a:pt x="298" y="234"/>
                  <a:pt x="298" y="234"/>
                  <a:pt x="298" y="234"/>
                </a:cubicBezTo>
                <a:cubicBezTo>
                  <a:pt x="436" y="195"/>
                  <a:pt x="436" y="195"/>
                  <a:pt x="436" y="195"/>
                </a:cubicBezTo>
                <a:cubicBezTo>
                  <a:pt x="452" y="195"/>
                  <a:pt x="452" y="195"/>
                  <a:pt x="452" y="195"/>
                </a:cubicBezTo>
                <a:cubicBezTo>
                  <a:pt x="466" y="195"/>
                  <a:pt x="477" y="184"/>
                  <a:pt x="477" y="170"/>
                </a:cubicBezTo>
                <a:cubicBezTo>
                  <a:pt x="477" y="170"/>
                  <a:pt x="477" y="170"/>
                  <a:pt x="477" y="170"/>
                </a:cubicBezTo>
                <a:cubicBezTo>
                  <a:pt x="503" y="170"/>
                  <a:pt x="503" y="170"/>
                  <a:pt x="503" y="170"/>
                </a:cubicBezTo>
                <a:cubicBezTo>
                  <a:pt x="526" y="170"/>
                  <a:pt x="545" y="151"/>
                  <a:pt x="545" y="127"/>
                </a:cubicBezTo>
                <a:cubicBezTo>
                  <a:pt x="545" y="51"/>
                  <a:pt x="545" y="51"/>
                  <a:pt x="545" y="51"/>
                </a:cubicBezTo>
                <a:cubicBezTo>
                  <a:pt x="545" y="37"/>
                  <a:pt x="534" y="26"/>
                  <a:pt x="520" y="26"/>
                </a:cubicBezTo>
                <a:close/>
                <a:moveTo>
                  <a:pt x="50" y="119"/>
                </a:moveTo>
                <a:cubicBezTo>
                  <a:pt x="50" y="66"/>
                  <a:pt x="50" y="66"/>
                  <a:pt x="50" y="66"/>
                </a:cubicBezTo>
                <a:cubicBezTo>
                  <a:pt x="116" y="99"/>
                  <a:pt x="116" y="99"/>
                  <a:pt x="116" y="99"/>
                </a:cubicBezTo>
                <a:cubicBezTo>
                  <a:pt x="120" y="100"/>
                  <a:pt x="124" y="101"/>
                  <a:pt x="127" y="101"/>
                </a:cubicBezTo>
                <a:cubicBezTo>
                  <a:pt x="137" y="101"/>
                  <a:pt x="146" y="96"/>
                  <a:pt x="150" y="87"/>
                </a:cubicBezTo>
                <a:cubicBezTo>
                  <a:pt x="150" y="86"/>
                  <a:pt x="151" y="85"/>
                  <a:pt x="151" y="84"/>
                </a:cubicBezTo>
                <a:cubicBezTo>
                  <a:pt x="171" y="84"/>
                  <a:pt x="171" y="84"/>
                  <a:pt x="171" y="84"/>
                </a:cubicBezTo>
                <a:cubicBezTo>
                  <a:pt x="171" y="119"/>
                  <a:pt x="171" y="119"/>
                  <a:pt x="171" y="119"/>
                </a:cubicBezTo>
                <a:cubicBezTo>
                  <a:pt x="171" y="119"/>
                  <a:pt x="171" y="119"/>
                  <a:pt x="171" y="119"/>
                </a:cubicBezTo>
                <a:lnTo>
                  <a:pt x="50" y="119"/>
                </a:lnTo>
                <a:close/>
                <a:moveTo>
                  <a:pt x="377" y="273"/>
                </a:moveTo>
                <a:cubicBezTo>
                  <a:pt x="160" y="273"/>
                  <a:pt x="160" y="273"/>
                  <a:pt x="160" y="273"/>
                </a:cubicBezTo>
                <a:cubicBezTo>
                  <a:pt x="268" y="242"/>
                  <a:pt x="268" y="242"/>
                  <a:pt x="268" y="242"/>
                </a:cubicBezTo>
                <a:lnTo>
                  <a:pt x="377" y="273"/>
                </a:lnTo>
                <a:close/>
                <a:moveTo>
                  <a:pt x="268" y="226"/>
                </a:moveTo>
                <a:cubicBezTo>
                  <a:pt x="160" y="195"/>
                  <a:pt x="160" y="195"/>
                  <a:pt x="160" y="195"/>
                </a:cubicBezTo>
                <a:cubicBezTo>
                  <a:pt x="377" y="195"/>
                  <a:pt x="377" y="195"/>
                  <a:pt x="377" y="195"/>
                </a:cubicBezTo>
                <a:lnTo>
                  <a:pt x="268" y="226"/>
                </a:lnTo>
                <a:close/>
                <a:moveTo>
                  <a:pt x="452" y="119"/>
                </a:moveTo>
                <a:cubicBezTo>
                  <a:pt x="452" y="124"/>
                  <a:pt x="448" y="128"/>
                  <a:pt x="443" y="128"/>
                </a:cubicBezTo>
                <a:cubicBezTo>
                  <a:pt x="196" y="128"/>
                  <a:pt x="196" y="128"/>
                  <a:pt x="196" y="128"/>
                </a:cubicBezTo>
                <a:cubicBezTo>
                  <a:pt x="191" y="128"/>
                  <a:pt x="187" y="124"/>
                  <a:pt x="187" y="119"/>
                </a:cubicBezTo>
                <a:cubicBezTo>
                  <a:pt x="187" y="84"/>
                  <a:pt x="187" y="84"/>
                  <a:pt x="187" y="84"/>
                </a:cubicBezTo>
                <a:cubicBezTo>
                  <a:pt x="452" y="84"/>
                  <a:pt x="452" y="84"/>
                  <a:pt x="452" y="84"/>
                </a:cubicBezTo>
                <a:lnTo>
                  <a:pt x="452" y="119"/>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GB" sz="3200" dirty="0"/>
          </a:p>
        </p:txBody>
      </p:sp>
    </p:spTree>
    <p:extLst>
      <p:ext uri="{BB962C8B-B14F-4D97-AF65-F5344CB8AC3E}">
        <p14:creationId xmlns:p14="http://schemas.microsoft.com/office/powerpoint/2010/main" val="3915329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2BF503-43BB-499D-B06F-FB00DA076EA9}"/>
              </a:ext>
            </a:extLst>
          </p:cNvPr>
          <p:cNvSpPr>
            <a:spLocks noGrp="1"/>
          </p:cNvSpPr>
          <p:nvPr>
            <p:ph type="body" sz="quarter" idx="15"/>
          </p:nvPr>
        </p:nvSpPr>
        <p:spPr>
          <a:xfrm>
            <a:off x="442912" y="815725"/>
            <a:ext cx="11306175" cy="5045744"/>
          </a:xfrm>
        </p:spPr>
        <p:txBody>
          <a:bodyPr/>
          <a:lstStyle/>
          <a:p>
            <a:r>
              <a:rPr lang="en-GB" sz="800" b="1" u="sng" dirty="0">
                <a:solidFill>
                  <a:srgbClr val="000000"/>
                </a:solidFill>
                <a:latin typeface="+mj-lt"/>
                <a:ea typeface="Times New Roman" panose="02020603050405020304" pitchFamily="18" charset="0"/>
              </a:rPr>
              <a:t>Therapeutic indications</a:t>
            </a:r>
            <a:endParaRPr lang="en-US" sz="800" u="sng" dirty="0">
              <a:latin typeface="+mj-lt"/>
              <a:ea typeface="Times New Roman" panose="02020603050405020304" pitchFamily="18" charset="0"/>
            </a:endParaRPr>
          </a:p>
          <a:p>
            <a:pPr marL="171450" indent="-171450">
              <a:buFont typeface="Arial" panose="020B0604020202020204" pitchFamily="34" charset="0"/>
              <a:buChar char="•"/>
              <a:tabLst>
                <a:tab pos="457200" algn="l"/>
              </a:tabLst>
            </a:pPr>
            <a:r>
              <a:rPr lang="en-US" sz="800" dirty="0">
                <a:solidFill>
                  <a:srgbClr val="000000"/>
                </a:solidFill>
                <a:latin typeface="+mj-lt"/>
                <a:ea typeface="SimSun" panose="02010600030101010101" pitchFamily="2" charset="-122"/>
              </a:rPr>
              <a:t>OPSUMIT</a:t>
            </a:r>
            <a:r>
              <a:rPr lang="en-US" sz="800" dirty="0">
                <a:latin typeface="+mj-lt"/>
                <a:ea typeface="SimSun" panose="02010600030101010101" pitchFamily="2" charset="-122"/>
              </a:rPr>
              <a:t>P</a:t>
            </a:r>
            <a:r>
              <a:rPr lang="en-US" sz="800" baseline="30000" dirty="0">
                <a:solidFill>
                  <a:srgbClr val="000000"/>
                </a:solidFill>
                <a:latin typeface="+mj-lt"/>
                <a:ea typeface="SimSun" panose="02010600030101010101" pitchFamily="2" charset="-122"/>
              </a:rPr>
              <a:t>®</a:t>
            </a:r>
            <a:r>
              <a:rPr lang="en-US" sz="800" dirty="0">
                <a:latin typeface="+mj-lt"/>
                <a:ea typeface="SimSun" panose="02010600030101010101" pitchFamily="2" charset="-122"/>
              </a:rPr>
              <a:t>P</a:t>
            </a:r>
            <a:r>
              <a:rPr lang="en-US" sz="800" dirty="0">
                <a:solidFill>
                  <a:srgbClr val="000000"/>
                </a:solidFill>
                <a:latin typeface="+mj-lt"/>
                <a:ea typeface="SimSun" panose="02010600030101010101" pitchFamily="2" charset="-122"/>
              </a:rPr>
              <a:t> is an endothelin receptor antagonist (ERA) indicated for the treatment of pulmonary arterial hypertension (PAH, WHO Group I) to delay disease progression. Disease progression included: death, initiation of intravenous (IV) or subcutaneous </a:t>
            </a:r>
            <a:r>
              <a:rPr lang="en-US" sz="800" dirty="0" err="1">
                <a:solidFill>
                  <a:srgbClr val="000000"/>
                </a:solidFill>
                <a:latin typeface="+mj-lt"/>
                <a:ea typeface="SimSun" panose="02010600030101010101" pitchFamily="2" charset="-122"/>
              </a:rPr>
              <a:t>prostanoids</a:t>
            </a:r>
            <a:r>
              <a:rPr lang="en-US" sz="800" dirty="0">
                <a:solidFill>
                  <a:srgbClr val="000000"/>
                </a:solidFill>
                <a:latin typeface="+mj-lt"/>
                <a:ea typeface="SimSun" panose="02010600030101010101" pitchFamily="2" charset="-122"/>
              </a:rPr>
              <a:t>, or clinical worsening of PAH (decreased 6-minute walk distance, worsened PAH symptoms and need for additional PAH treatment). OPSUMIT also reduced hospitalization for PAH</a:t>
            </a:r>
            <a:endParaRPr lang="en-GB" sz="800" b="1" dirty="0">
              <a:latin typeface="+mj-lt"/>
            </a:endParaRPr>
          </a:p>
          <a:p>
            <a:pPr marL="171450" indent="-171450">
              <a:buFont typeface="Arial" panose="020B0604020202020204" pitchFamily="34" charset="0"/>
              <a:buChar char="•"/>
            </a:pPr>
            <a:r>
              <a:rPr lang="en-GB" sz="800" b="1" dirty="0">
                <a:solidFill>
                  <a:srgbClr val="000000"/>
                </a:solidFill>
                <a:latin typeface="+mj-lt"/>
                <a:ea typeface="Times New Roman" panose="02020603050405020304" pitchFamily="18" charset="0"/>
              </a:rPr>
              <a:t>Posology and method of administration</a:t>
            </a:r>
            <a:endParaRPr lang="en-US" sz="800" dirty="0">
              <a:latin typeface="+mj-lt"/>
              <a:ea typeface="Times New Roman" panose="02020603050405020304" pitchFamily="18" charset="0"/>
            </a:endParaRPr>
          </a:p>
          <a:p>
            <a:pPr>
              <a:tabLst>
                <a:tab pos="457200" algn="l"/>
              </a:tabLst>
            </a:pPr>
            <a:r>
              <a:rPr lang="en-GB" sz="800" dirty="0">
                <a:solidFill>
                  <a:srgbClr val="000000"/>
                </a:solidFill>
                <a:latin typeface="+mj-lt"/>
                <a:ea typeface="SimSun" panose="02010600030101010101" pitchFamily="2" charset="-122"/>
              </a:rPr>
              <a:t>     </a:t>
            </a:r>
            <a:r>
              <a:rPr lang="en-GB" sz="800" b="1" dirty="0">
                <a:solidFill>
                  <a:srgbClr val="C00000"/>
                </a:solidFill>
                <a:latin typeface="+mj-lt"/>
                <a:ea typeface="SimSun" panose="02010600030101010101" pitchFamily="2" charset="-122"/>
              </a:rPr>
              <a:t>Treatment should only be initiated and monitored by a physician experienced in the treatment of PAH.</a:t>
            </a:r>
            <a:endParaRPr lang="en-US" sz="800" b="1" dirty="0">
              <a:solidFill>
                <a:srgbClr val="C00000"/>
              </a:solidFill>
              <a:latin typeface="+mj-lt"/>
              <a:ea typeface="Times New Roman" panose="02020603050405020304" pitchFamily="18" charset="0"/>
            </a:endParaRPr>
          </a:p>
          <a:p>
            <a:r>
              <a:rPr lang="en-GB" sz="800" b="1" u="sng" dirty="0">
                <a:solidFill>
                  <a:schemeClr val="tx1"/>
                </a:solidFill>
                <a:latin typeface="+mj-lt"/>
              </a:rPr>
              <a:t>Posology</a:t>
            </a:r>
            <a:endParaRPr lang="en-US" sz="800" b="1" dirty="0">
              <a:solidFill>
                <a:schemeClr val="tx1"/>
              </a:solidFill>
              <a:latin typeface="+mj-lt"/>
            </a:endParaRPr>
          </a:p>
          <a:p>
            <a:r>
              <a:rPr lang="en-GB" sz="800" dirty="0">
                <a:solidFill>
                  <a:schemeClr val="tx1"/>
                </a:solidFill>
              </a:rPr>
              <a:t>The recommended dose is 10 mg </a:t>
            </a:r>
            <a:r>
              <a:rPr lang="en-US" sz="800" dirty="0">
                <a:solidFill>
                  <a:schemeClr val="tx1"/>
                </a:solidFill>
              </a:rPr>
              <a:t>orally </a:t>
            </a:r>
            <a:r>
              <a:rPr lang="en-GB" sz="800" dirty="0">
                <a:solidFill>
                  <a:schemeClr val="tx1"/>
                </a:solidFill>
              </a:rPr>
              <a:t>once daily.</a:t>
            </a:r>
            <a:br>
              <a:rPr lang="en-GB" sz="800" dirty="0">
                <a:solidFill>
                  <a:schemeClr val="tx1"/>
                </a:solidFill>
              </a:rPr>
            </a:br>
            <a:r>
              <a:rPr lang="en-GB" sz="800" u="sng" dirty="0">
                <a:solidFill>
                  <a:schemeClr val="tx1"/>
                </a:solidFill>
              </a:rPr>
              <a:t>Special populations</a:t>
            </a:r>
            <a:endParaRPr lang="en-US" sz="800" dirty="0">
              <a:solidFill>
                <a:schemeClr val="tx1"/>
              </a:solidFill>
            </a:endParaRPr>
          </a:p>
          <a:p>
            <a:r>
              <a:rPr lang="en-GB" sz="800" i="1" u="sng" dirty="0">
                <a:solidFill>
                  <a:schemeClr val="tx1"/>
                </a:solidFill>
              </a:rPr>
              <a:t>Elderly</a:t>
            </a:r>
            <a:r>
              <a:rPr lang="en-GB" sz="800" i="1" dirty="0">
                <a:solidFill>
                  <a:schemeClr val="tx1"/>
                </a:solidFill>
              </a:rPr>
              <a:t> </a:t>
            </a:r>
            <a:endParaRPr lang="en-US" sz="800" dirty="0">
              <a:solidFill>
                <a:schemeClr val="tx1"/>
              </a:solidFill>
            </a:endParaRPr>
          </a:p>
          <a:p>
            <a:r>
              <a:rPr lang="en-GB" sz="800" dirty="0">
                <a:solidFill>
                  <a:schemeClr val="tx1"/>
                </a:solidFill>
              </a:rPr>
              <a:t>No dose adjustment is required in patients over the age of 65 years (see section 5.2). There is limited clinical experience in patients over the age of 75 years. Therefore </a:t>
            </a:r>
            <a:r>
              <a:rPr lang="en-GB" sz="800" dirty="0" err="1">
                <a:solidFill>
                  <a:schemeClr val="tx1"/>
                </a:solidFill>
              </a:rPr>
              <a:t>Opsumit</a:t>
            </a:r>
            <a:r>
              <a:rPr lang="en-GB" sz="800" dirty="0">
                <a:solidFill>
                  <a:schemeClr val="tx1"/>
                </a:solidFill>
              </a:rPr>
              <a:t> should be used with caution in this population (see section 4.4).</a:t>
            </a:r>
            <a:endParaRPr lang="en-US" sz="800" dirty="0">
              <a:solidFill>
                <a:schemeClr val="tx1"/>
              </a:solidFill>
            </a:endParaRPr>
          </a:p>
          <a:p>
            <a:r>
              <a:rPr lang="en-GB" sz="800" i="1" u="sng" dirty="0">
                <a:solidFill>
                  <a:schemeClr val="tx1"/>
                </a:solidFill>
              </a:rPr>
              <a:t>Hepatic impairment</a:t>
            </a:r>
            <a:endParaRPr lang="en-US" sz="800" u="sng" dirty="0">
              <a:solidFill>
                <a:schemeClr val="tx1"/>
              </a:solidFill>
            </a:endParaRPr>
          </a:p>
          <a:p>
            <a:r>
              <a:rPr lang="en-GB" sz="800" dirty="0">
                <a:solidFill>
                  <a:schemeClr val="tx1"/>
                </a:solidFill>
              </a:rPr>
              <a:t>Based on pharmacokinetic (PK) data, no dose adjustment is required in patients with mild, moderate or severe hepatic impairment (see sections 4.4 and 5.2). However, there is no clinical experience with the use of </a:t>
            </a:r>
            <a:r>
              <a:rPr lang="en-GB" sz="800" dirty="0" err="1">
                <a:solidFill>
                  <a:schemeClr val="tx1"/>
                </a:solidFill>
              </a:rPr>
              <a:t>macitentan</a:t>
            </a:r>
            <a:r>
              <a:rPr lang="en-GB" sz="800" dirty="0">
                <a:solidFill>
                  <a:schemeClr val="tx1"/>
                </a:solidFill>
              </a:rPr>
              <a:t> in PAH patients with moderate or severe hepatic impairment. </a:t>
            </a:r>
            <a:r>
              <a:rPr lang="en-GB" sz="800" dirty="0" err="1">
                <a:solidFill>
                  <a:schemeClr val="tx1"/>
                </a:solidFill>
              </a:rPr>
              <a:t>Opsumit</a:t>
            </a:r>
            <a:r>
              <a:rPr lang="en-GB" sz="800" dirty="0">
                <a:solidFill>
                  <a:schemeClr val="tx1"/>
                </a:solidFill>
              </a:rPr>
              <a:t> must not be initiated in patients with severe hepatic impairment, or clinically significant elevated hepatic aminotransferases (greater than 3 times the Upper Limit of Normal (&gt; 3 × ULN); see sections 4.3 and 4.4). </a:t>
            </a:r>
            <a:endParaRPr lang="en-US" sz="800" dirty="0">
              <a:solidFill>
                <a:schemeClr val="tx1"/>
              </a:solidFill>
            </a:endParaRPr>
          </a:p>
          <a:p>
            <a:r>
              <a:rPr lang="en-GB" sz="800" i="1" u="sng" dirty="0">
                <a:solidFill>
                  <a:schemeClr val="tx1"/>
                </a:solidFill>
              </a:rPr>
              <a:t>Renal impairment</a:t>
            </a:r>
            <a:endParaRPr lang="en-US" sz="800" u="sng" dirty="0">
              <a:solidFill>
                <a:schemeClr val="tx1"/>
              </a:solidFill>
            </a:endParaRPr>
          </a:p>
          <a:p>
            <a:r>
              <a:rPr lang="en-GB" sz="800" dirty="0">
                <a:solidFill>
                  <a:schemeClr val="tx1"/>
                </a:solidFill>
              </a:rPr>
              <a:t>Based on PK data, no dose adjustment is required in patients with renal impairment. There is no clinical experience with the use of </a:t>
            </a:r>
            <a:r>
              <a:rPr lang="en-GB" sz="800" dirty="0" err="1">
                <a:solidFill>
                  <a:schemeClr val="tx1"/>
                </a:solidFill>
              </a:rPr>
              <a:t>macitentan</a:t>
            </a:r>
            <a:r>
              <a:rPr lang="en-GB" sz="800" dirty="0">
                <a:solidFill>
                  <a:schemeClr val="tx1"/>
                </a:solidFill>
              </a:rPr>
              <a:t> in PAH patients with severe renal impairment. The use of </a:t>
            </a:r>
            <a:r>
              <a:rPr lang="en-GB" sz="800" dirty="0" err="1">
                <a:solidFill>
                  <a:schemeClr val="tx1"/>
                </a:solidFill>
              </a:rPr>
              <a:t>Opsumit</a:t>
            </a:r>
            <a:r>
              <a:rPr lang="en-GB" sz="800" dirty="0">
                <a:solidFill>
                  <a:schemeClr val="tx1"/>
                </a:solidFill>
              </a:rPr>
              <a:t> is not recommended in patients undergoing dialysis (see sections 4.4 and 5.2).</a:t>
            </a:r>
            <a:endParaRPr lang="en-US" sz="800" dirty="0">
              <a:solidFill>
                <a:schemeClr val="tx1"/>
              </a:solidFill>
            </a:endParaRPr>
          </a:p>
          <a:p>
            <a:r>
              <a:rPr lang="en-GB" sz="800" i="1" u="sng" dirty="0">
                <a:solidFill>
                  <a:schemeClr val="tx1"/>
                </a:solidFill>
              </a:rPr>
              <a:t>Paediatric population</a:t>
            </a:r>
            <a:endParaRPr lang="en-US" sz="800" u="sng" dirty="0">
              <a:solidFill>
                <a:schemeClr val="tx1"/>
              </a:solidFill>
            </a:endParaRPr>
          </a:p>
          <a:p>
            <a:r>
              <a:rPr lang="en-GB" sz="800" dirty="0">
                <a:solidFill>
                  <a:schemeClr val="tx1"/>
                </a:solidFill>
              </a:rPr>
              <a:t>The safety and efficacy of </a:t>
            </a:r>
            <a:r>
              <a:rPr lang="en-GB" sz="800" dirty="0" err="1">
                <a:solidFill>
                  <a:schemeClr val="tx1"/>
                </a:solidFill>
              </a:rPr>
              <a:t>macitentan</a:t>
            </a:r>
            <a:r>
              <a:rPr lang="en-GB" sz="800" dirty="0">
                <a:solidFill>
                  <a:schemeClr val="tx1"/>
                </a:solidFill>
              </a:rPr>
              <a:t> in children and adolescents below 18 years have not yet been established. No data are available.</a:t>
            </a:r>
            <a:br>
              <a:rPr lang="en-GB" sz="800" dirty="0">
                <a:solidFill>
                  <a:schemeClr val="tx1"/>
                </a:solidFill>
              </a:rPr>
            </a:br>
            <a:br>
              <a:rPr lang="en-GB" sz="800" dirty="0">
                <a:solidFill>
                  <a:schemeClr val="tx1"/>
                </a:solidFill>
              </a:rPr>
            </a:br>
            <a:r>
              <a:rPr lang="en-GB" sz="800" u="sng" dirty="0">
                <a:solidFill>
                  <a:schemeClr val="tx1"/>
                </a:solidFill>
              </a:rPr>
              <a:t>Method of administration</a:t>
            </a:r>
            <a:endParaRPr lang="en-US" sz="800" dirty="0">
              <a:solidFill>
                <a:schemeClr val="tx1"/>
              </a:solidFill>
            </a:endParaRPr>
          </a:p>
          <a:p>
            <a:r>
              <a:rPr lang="en-GB" sz="800" dirty="0">
                <a:solidFill>
                  <a:schemeClr val="tx1"/>
                </a:solidFill>
              </a:rPr>
              <a:t>The film-coated tablets are not breakable and are to be swallowed whole, with water. They may be taken with or without food. </a:t>
            </a:r>
            <a:endParaRPr lang="en-US" sz="800" dirty="0">
              <a:solidFill>
                <a:schemeClr val="tx1"/>
              </a:solidFill>
            </a:endParaRPr>
          </a:p>
          <a:p>
            <a:r>
              <a:rPr lang="en-GB" sz="800" dirty="0" err="1">
                <a:solidFill>
                  <a:schemeClr val="tx1"/>
                </a:solidFill>
              </a:rPr>
              <a:t>Opsumit</a:t>
            </a:r>
            <a:r>
              <a:rPr lang="en-GB" sz="800" dirty="0">
                <a:solidFill>
                  <a:schemeClr val="tx1"/>
                </a:solidFill>
              </a:rPr>
              <a:t> should be taken every day at about the same time. If the patient misses a dose of </a:t>
            </a:r>
            <a:r>
              <a:rPr lang="en-GB" sz="800" dirty="0" err="1">
                <a:solidFill>
                  <a:schemeClr val="tx1"/>
                </a:solidFill>
              </a:rPr>
              <a:t>Opsumit</a:t>
            </a:r>
            <a:r>
              <a:rPr lang="en-GB" sz="800" dirty="0">
                <a:solidFill>
                  <a:schemeClr val="tx1"/>
                </a:solidFill>
              </a:rPr>
              <a:t>, the patient should be told to take it as soon as possible and then take the next dose at the regularly scheduled time. The patient should be told not to take two doses at the same time if a dose has been missed.</a:t>
            </a:r>
            <a:endParaRPr lang="en-US" sz="800" dirty="0">
              <a:solidFill>
                <a:schemeClr val="tx1"/>
              </a:solidFill>
            </a:endParaRPr>
          </a:p>
          <a:p>
            <a:r>
              <a:rPr lang="en-GB" sz="1800" u="sng" dirty="0">
                <a:solidFill>
                  <a:schemeClr val="tx1"/>
                </a:solidFill>
              </a:rPr>
              <a:t> </a:t>
            </a:r>
            <a:r>
              <a:rPr lang="en-GB" sz="800" b="1" u="sng" dirty="0">
                <a:solidFill>
                  <a:schemeClr val="tx1"/>
                </a:solidFill>
              </a:rPr>
              <a:t>Contraindications:</a:t>
            </a:r>
            <a:endParaRPr lang="en-US" sz="800" b="1" u="sng" dirty="0">
              <a:solidFill>
                <a:schemeClr val="tx1"/>
              </a:solidFill>
            </a:endParaRPr>
          </a:p>
          <a:p>
            <a:pPr marL="171450" lvl="0" indent="-171450">
              <a:buFont typeface="Arial" panose="020B0604020202020204" pitchFamily="34" charset="0"/>
              <a:buChar char="•"/>
            </a:pPr>
            <a:r>
              <a:rPr lang="en-GB" sz="800" dirty="0">
                <a:solidFill>
                  <a:schemeClr val="tx1"/>
                </a:solidFill>
              </a:rPr>
              <a:t>Hypersensitivity to the active substance, soya or to any of the excipients listed in section 6.1.</a:t>
            </a:r>
            <a:endParaRPr lang="en-US" sz="800" dirty="0">
              <a:solidFill>
                <a:schemeClr val="tx1"/>
              </a:solidFill>
            </a:endParaRPr>
          </a:p>
          <a:p>
            <a:pPr marL="171450" lvl="0" indent="-171450">
              <a:buFont typeface="Arial" panose="020B0604020202020204" pitchFamily="34" charset="0"/>
              <a:buChar char="•"/>
            </a:pPr>
            <a:r>
              <a:rPr lang="en-GB" sz="800" dirty="0">
                <a:solidFill>
                  <a:schemeClr val="tx1"/>
                </a:solidFill>
              </a:rPr>
              <a:t>Pregnancy (see section 4.6).</a:t>
            </a:r>
            <a:endParaRPr lang="en-US" sz="800" dirty="0">
              <a:solidFill>
                <a:schemeClr val="tx1"/>
              </a:solidFill>
            </a:endParaRPr>
          </a:p>
          <a:p>
            <a:pPr marL="171450" lvl="0" indent="-171450">
              <a:buFont typeface="Arial" panose="020B0604020202020204" pitchFamily="34" charset="0"/>
              <a:buChar char="•"/>
            </a:pPr>
            <a:r>
              <a:rPr lang="en-GB" sz="800" dirty="0">
                <a:solidFill>
                  <a:schemeClr val="tx1"/>
                </a:solidFill>
              </a:rPr>
              <a:t>Women of childbearing potential who are not using reliable contraception (see sections 4.4 and 4.6).</a:t>
            </a:r>
            <a:endParaRPr lang="en-US" sz="800" dirty="0">
              <a:solidFill>
                <a:schemeClr val="tx1"/>
              </a:solidFill>
            </a:endParaRPr>
          </a:p>
          <a:p>
            <a:pPr marL="171450" lvl="0" indent="-171450">
              <a:buFont typeface="Arial" panose="020B0604020202020204" pitchFamily="34" charset="0"/>
              <a:buChar char="•"/>
            </a:pPr>
            <a:r>
              <a:rPr lang="en-GB" sz="800" dirty="0">
                <a:solidFill>
                  <a:schemeClr val="tx1"/>
                </a:solidFill>
              </a:rPr>
              <a:t>Breastfeeding (see section 4.6).</a:t>
            </a:r>
            <a:endParaRPr lang="en-US" sz="800" dirty="0">
              <a:solidFill>
                <a:schemeClr val="tx1"/>
              </a:solidFill>
            </a:endParaRPr>
          </a:p>
          <a:p>
            <a:pPr marL="171450" lvl="0" indent="-171450">
              <a:buFont typeface="Arial" panose="020B0604020202020204" pitchFamily="34" charset="0"/>
              <a:buChar char="•"/>
            </a:pPr>
            <a:r>
              <a:rPr lang="en-GB" sz="800" dirty="0">
                <a:solidFill>
                  <a:schemeClr val="tx1"/>
                </a:solidFill>
              </a:rPr>
              <a:t>Patients with severe hepatic impairment (with or without cirrhosis) (see section 4.2).</a:t>
            </a:r>
            <a:endParaRPr lang="en-US" sz="800" dirty="0">
              <a:solidFill>
                <a:schemeClr val="tx1"/>
              </a:solidFill>
            </a:endParaRPr>
          </a:p>
          <a:p>
            <a:pPr marL="171450" lvl="0" indent="-171450">
              <a:buFont typeface="Arial" panose="020B0604020202020204" pitchFamily="34" charset="0"/>
              <a:buChar char="•"/>
            </a:pPr>
            <a:r>
              <a:rPr lang="en-GB" sz="800" dirty="0">
                <a:solidFill>
                  <a:schemeClr val="tx1"/>
                </a:solidFill>
              </a:rPr>
              <a:t>Baseline values of hepatic aminotransferases (aspartate aminotransferases (AST) </a:t>
            </a:r>
          </a:p>
          <a:p>
            <a:pPr lvl="0"/>
            <a:r>
              <a:rPr lang="en-GB" sz="800" dirty="0">
                <a:solidFill>
                  <a:schemeClr val="tx1"/>
                </a:solidFill>
              </a:rPr>
              <a:t>      and/or alanine aminotransferases (ALT) &gt; 3 × ULN) (see sections 4.2 and 4.4).</a:t>
            </a:r>
            <a:endParaRPr lang="en-US" sz="800" dirty="0">
              <a:solidFill>
                <a:schemeClr val="tx1"/>
              </a:solidFill>
            </a:endParaRPr>
          </a:p>
          <a:p>
            <a:r>
              <a:rPr lang="en-GB" dirty="0">
                <a:solidFill>
                  <a:schemeClr val="tx1"/>
                </a:solidFill>
              </a:rPr>
              <a:t> </a:t>
            </a:r>
            <a:endParaRPr lang="en-US" dirty="0">
              <a:solidFill>
                <a:schemeClr val="tx1"/>
              </a:solidFill>
            </a:endParaRPr>
          </a:p>
          <a:p>
            <a:r>
              <a:rPr lang="en-GB" b="1" dirty="0"/>
              <a:t> </a:t>
            </a:r>
            <a:endParaRPr lang="en-US" dirty="0"/>
          </a:p>
          <a:p>
            <a:endParaRPr lang="en-US" sz="1800" dirty="0">
              <a:solidFill>
                <a:schemeClr val="tx1"/>
              </a:solidFill>
            </a:endParaRPr>
          </a:p>
          <a:p>
            <a:endParaRPr lang="en-US" sz="1050" dirty="0">
              <a:solidFill>
                <a:schemeClr val="tx1"/>
              </a:solidFill>
              <a:latin typeface="+mj-lt"/>
            </a:endParaRPr>
          </a:p>
          <a:p>
            <a:endParaRPr lang="en-US" sz="1050" dirty="0">
              <a:solidFill>
                <a:schemeClr val="tx1"/>
              </a:solidFill>
              <a:latin typeface="+mj-lt"/>
            </a:endParaRPr>
          </a:p>
          <a:p>
            <a:r>
              <a:rPr lang="en-US" dirty="0">
                <a:latin typeface="+mj-lt"/>
              </a:rPr>
              <a:t> </a:t>
            </a:r>
          </a:p>
          <a:p>
            <a:endParaRPr lang="en-US" dirty="0">
              <a:latin typeface="+mj-lt"/>
            </a:endParaRPr>
          </a:p>
        </p:txBody>
      </p:sp>
      <p:sp>
        <p:nvSpPr>
          <p:cNvPr id="4" name="Title 3">
            <a:extLst>
              <a:ext uri="{FF2B5EF4-FFF2-40B4-BE49-F238E27FC236}">
                <a16:creationId xmlns:a16="http://schemas.microsoft.com/office/drawing/2014/main" id="{9EB9F36F-532C-4CA3-ABF8-7C82AE491D2C}"/>
              </a:ext>
            </a:extLst>
          </p:cNvPr>
          <p:cNvSpPr>
            <a:spLocks noGrp="1"/>
          </p:cNvSpPr>
          <p:nvPr>
            <p:ph type="title"/>
          </p:nvPr>
        </p:nvSpPr>
        <p:spPr>
          <a:xfrm>
            <a:off x="442913" y="439573"/>
            <a:ext cx="11306175" cy="376152"/>
          </a:xfrm>
        </p:spPr>
        <p:txBody>
          <a:bodyPr/>
          <a:lstStyle/>
          <a:p>
            <a:r>
              <a:rPr lang="en-US" dirty="0" err="1"/>
              <a:t>Opsumit</a:t>
            </a:r>
            <a:r>
              <a:rPr lang="en-US" dirty="0"/>
              <a:t> 10 mg film-coated tablets.</a:t>
            </a:r>
          </a:p>
        </p:txBody>
      </p:sp>
      <p:sp>
        <p:nvSpPr>
          <p:cNvPr id="8" name="Text Box 1">
            <a:extLst>
              <a:ext uri="{FF2B5EF4-FFF2-40B4-BE49-F238E27FC236}">
                <a16:creationId xmlns:a16="http://schemas.microsoft.com/office/drawing/2014/main" id="{EECFF53A-4F5D-4E8F-A25C-CF8F5D9BE720}"/>
              </a:ext>
            </a:extLst>
          </p:cNvPr>
          <p:cNvSpPr txBox="1"/>
          <p:nvPr/>
        </p:nvSpPr>
        <p:spPr>
          <a:xfrm>
            <a:off x="4741120" y="6155578"/>
            <a:ext cx="4273504" cy="70151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07000"/>
              </a:lnSpc>
              <a:spcAft>
                <a:spcPts val="800"/>
              </a:spcAft>
            </a:pPr>
            <a:r>
              <a:rPr lang="he-IL" sz="900" dirty="0">
                <a:effectLst/>
                <a:latin typeface="Calibri" panose="020F0502020204030204" pitchFamily="34" charset="0"/>
                <a:ea typeface="Calibri" panose="020F0502020204030204" pitchFamily="34" charset="0"/>
                <a:cs typeface="Arial" panose="020B0604020202020204" pitchFamily="34" charset="0"/>
              </a:rPr>
              <a:t>למידע מלא על התכשיר (כולל תופעות לואי), יש לעיין בעלון לרופא המאושר על ידי משרד הבריאות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900" dirty="0">
                <a:effectLst/>
                <a:latin typeface="Calibri" panose="020F0502020204030204" pitchFamily="34" charset="0"/>
                <a:ea typeface="Calibri" panose="020F0502020204030204" pitchFamily="34" charset="0"/>
                <a:cs typeface="Arial" panose="020B0604020202020204" pitchFamily="34" charset="0"/>
              </a:rPr>
              <a:t>Division of J-C Health care </a:t>
            </a:r>
            <a:r>
              <a:rPr lang="en-US" sz="900" dirty="0" err="1">
                <a:effectLst/>
                <a:latin typeface="Calibri" panose="020F0502020204030204" pitchFamily="34" charset="0"/>
                <a:ea typeface="Calibri" panose="020F0502020204030204" pitchFamily="34" charset="0"/>
                <a:cs typeface="Arial" panose="020B0604020202020204" pitchFamily="34" charset="0"/>
              </a:rPr>
              <a:t>shefayim</a:t>
            </a:r>
            <a:r>
              <a:rPr lang="en-US" sz="900" dirty="0">
                <a:effectLst/>
                <a:latin typeface="Calibri" panose="020F0502020204030204" pitchFamily="34" charset="0"/>
                <a:ea typeface="Calibri" panose="020F0502020204030204" pitchFamily="34" charset="0"/>
                <a:cs typeface="Arial" panose="020B0604020202020204" pitchFamily="34" charset="0"/>
              </a:rPr>
              <a:t> 6099333 Tel.+972-9-9591111, Fax. +972-9-9583636</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Object 8">
            <a:extLst>
              <a:ext uri="{FF2B5EF4-FFF2-40B4-BE49-F238E27FC236}">
                <a16:creationId xmlns:a16="http://schemas.microsoft.com/office/drawing/2014/main" id="{04B2D147-3D27-4D84-8B06-47B570A21433}"/>
              </a:ext>
            </a:extLst>
          </p:cNvPr>
          <p:cNvGraphicFramePr>
            <a:graphicFrameLocks noChangeAspect="1"/>
          </p:cNvGraphicFramePr>
          <p:nvPr>
            <p:extLst>
              <p:ext uri="{D42A27DB-BD31-4B8C-83A1-F6EECF244321}">
                <p14:modId xmlns:p14="http://schemas.microsoft.com/office/powerpoint/2010/main" val="1256202810"/>
              </p:ext>
            </p:extLst>
          </p:nvPr>
        </p:nvGraphicFramePr>
        <p:xfrm>
          <a:off x="6275809" y="5118480"/>
          <a:ext cx="685800" cy="969844"/>
        </p:xfrm>
        <a:graphic>
          <a:graphicData uri="http://schemas.openxmlformats.org/presentationml/2006/ole">
            <mc:AlternateContent xmlns:mc="http://schemas.openxmlformats.org/markup-compatibility/2006">
              <mc:Choice xmlns:v="urn:schemas-microsoft-com:vml" Requires="v">
                <p:oleObj spid="_x0000_s2050" name="Acrobat Document" r:id="rId3" imgW="4533840" imgH="6415920" progId="Acrobat.Document.11">
                  <p:embed/>
                </p:oleObj>
              </mc:Choice>
              <mc:Fallback>
                <p:oleObj name="Acrobat Document" r:id="rId3" imgW="4533840" imgH="6415920" progId="Acrobat.Document.11">
                  <p:embed/>
                  <p:pic>
                    <p:nvPicPr>
                      <p:cNvPr id="9" name="Object 8">
                        <a:extLst>
                          <a:ext uri="{FF2B5EF4-FFF2-40B4-BE49-F238E27FC236}">
                            <a16:creationId xmlns:a16="http://schemas.microsoft.com/office/drawing/2014/main" id="{04B2D147-3D27-4D84-8B06-47B570A21433}"/>
                          </a:ext>
                        </a:extLst>
                      </p:cNvPr>
                      <p:cNvPicPr/>
                      <p:nvPr/>
                    </p:nvPicPr>
                    <p:blipFill>
                      <a:blip r:embed="rId4"/>
                      <a:stretch>
                        <a:fillRect/>
                      </a:stretch>
                    </p:blipFill>
                    <p:spPr>
                      <a:xfrm>
                        <a:off x="6275809" y="5118480"/>
                        <a:ext cx="685800" cy="969844"/>
                      </a:xfrm>
                      <a:prstGeom prst="rect">
                        <a:avLst/>
                      </a:prstGeom>
                      <a:ln cmpd="sng">
                        <a:solidFill>
                          <a:schemeClr val="accent1"/>
                        </a:solidFill>
                      </a:ln>
                    </p:spPr>
                  </p:pic>
                </p:oleObj>
              </mc:Fallback>
            </mc:AlternateContent>
          </a:graphicData>
        </a:graphic>
      </p:graphicFrame>
    </p:spTree>
    <p:extLst>
      <p:ext uri="{BB962C8B-B14F-4D97-AF65-F5344CB8AC3E}">
        <p14:creationId xmlns:p14="http://schemas.microsoft.com/office/powerpoint/2010/main" val="2714312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Rectangle 56">
            <a:hlinkClick r:id="rId3" action="ppaction://hlinksldjump"/>
            <a:extLst>
              <a:ext uri="{FF2B5EF4-FFF2-40B4-BE49-F238E27FC236}">
                <a16:creationId xmlns:a16="http://schemas.microsoft.com/office/drawing/2014/main" id="{28DAD523-A800-4D1E-844D-AC863680CF1F}"/>
              </a:ext>
            </a:extLst>
          </p:cNvPr>
          <p:cNvSpPr/>
          <p:nvPr/>
        </p:nvSpPr>
        <p:spPr>
          <a:xfrm>
            <a:off x="514913" y="1193155"/>
            <a:ext cx="4837214"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58" name="Rectangle 57">
            <a:hlinkClick r:id="rId4" action="ppaction://hlinksldjump"/>
            <a:extLst>
              <a:ext uri="{FF2B5EF4-FFF2-40B4-BE49-F238E27FC236}">
                <a16:creationId xmlns:a16="http://schemas.microsoft.com/office/drawing/2014/main" id="{3E043316-2D84-42A6-8D89-F6B2DF1CF9B5}"/>
              </a:ext>
            </a:extLst>
          </p:cNvPr>
          <p:cNvSpPr/>
          <p:nvPr/>
        </p:nvSpPr>
        <p:spPr>
          <a:xfrm>
            <a:off x="514913" y="1709481"/>
            <a:ext cx="4837214"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59" name="Rectangle 58">
            <a:hlinkClick r:id="rId5" action="ppaction://hlinksldjump"/>
            <a:extLst>
              <a:ext uri="{FF2B5EF4-FFF2-40B4-BE49-F238E27FC236}">
                <a16:creationId xmlns:a16="http://schemas.microsoft.com/office/drawing/2014/main" id="{4A25D78F-8686-4B2F-9368-6754F4FB8487}"/>
              </a:ext>
            </a:extLst>
          </p:cNvPr>
          <p:cNvSpPr/>
          <p:nvPr/>
        </p:nvSpPr>
        <p:spPr>
          <a:xfrm>
            <a:off x="514913" y="2230384"/>
            <a:ext cx="4837214"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60" name="Rectangle 59">
            <a:hlinkClick r:id="rId6" action="ppaction://hlinksldjump"/>
            <a:extLst>
              <a:ext uri="{FF2B5EF4-FFF2-40B4-BE49-F238E27FC236}">
                <a16:creationId xmlns:a16="http://schemas.microsoft.com/office/drawing/2014/main" id="{7FA40AD6-BF3C-4FFC-80C2-49B6BE21DA6A}"/>
              </a:ext>
            </a:extLst>
          </p:cNvPr>
          <p:cNvSpPr/>
          <p:nvPr/>
        </p:nvSpPr>
        <p:spPr>
          <a:xfrm>
            <a:off x="514913" y="2731962"/>
            <a:ext cx="4837214"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61" name="Rectangle 60">
            <a:hlinkClick r:id="rId7" action="ppaction://hlinksldjump"/>
            <a:extLst>
              <a:ext uri="{FF2B5EF4-FFF2-40B4-BE49-F238E27FC236}">
                <a16:creationId xmlns:a16="http://schemas.microsoft.com/office/drawing/2014/main" id="{B7C7E136-1AD0-4C7B-8691-AE080AEE51DB}"/>
              </a:ext>
            </a:extLst>
          </p:cNvPr>
          <p:cNvSpPr/>
          <p:nvPr/>
        </p:nvSpPr>
        <p:spPr>
          <a:xfrm>
            <a:off x="514913" y="3259745"/>
            <a:ext cx="4837214"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62" name="Rectangle 61">
            <a:hlinkClick r:id="rId8" action="ppaction://hlinksldjump"/>
            <a:extLst>
              <a:ext uri="{FF2B5EF4-FFF2-40B4-BE49-F238E27FC236}">
                <a16:creationId xmlns:a16="http://schemas.microsoft.com/office/drawing/2014/main" id="{697D34D0-690B-4B73-B692-4FDE12E0648F}"/>
              </a:ext>
            </a:extLst>
          </p:cNvPr>
          <p:cNvSpPr/>
          <p:nvPr/>
        </p:nvSpPr>
        <p:spPr>
          <a:xfrm>
            <a:off x="799122" y="3762817"/>
            <a:ext cx="4555405"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63" name="Rectangle 62">
            <a:hlinkClick r:id="rId9" action="ppaction://hlinksldjump"/>
            <a:extLst>
              <a:ext uri="{FF2B5EF4-FFF2-40B4-BE49-F238E27FC236}">
                <a16:creationId xmlns:a16="http://schemas.microsoft.com/office/drawing/2014/main" id="{33D023F5-10DE-4CE1-BA23-D144A9FC5A7A}"/>
              </a:ext>
            </a:extLst>
          </p:cNvPr>
          <p:cNvSpPr/>
          <p:nvPr/>
        </p:nvSpPr>
        <p:spPr>
          <a:xfrm>
            <a:off x="799122" y="4277938"/>
            <a:ext cx="4555405"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64" name="Rectangle 63">
            <a:hlinkClick r:id="rId10" action="ppaction://hlinksldjump"/>
            <a:extLst>
              <a:ext uri="{FF2B5EF4-FFF2-40B4-BE49-F238E27FC236}">
                <a16:creationId xmlns:a16="http://schemas.microsoft.com/office/drawing/2014/main" id="{488CB3BB-4DB6-4F1A-B98C-5519D6056A1A}"/>
              </a:ext>
            </a:extLst>
          </p:cNvPr>
          <p:cNvSpPr/>
          <p:nvPr/>
        </p:nvSpPr>
        <p:spPr>
          <a:xfrm>
            <a:off x="514913" y="4789367"/>
            <a:ext cx="4837214"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65" name="Rectangle 64">
            <a:hlinkClick r:id="rId11" action="ppaction://hlinksldjump"/>
            <a:extLst>
              <a:ext uri="{FF2B5EF4-FFF2-40B4-BE49-F238E27FC236}">
                <a16:creationId xmlns:a16="http://schemas.microsoft.com/office/drawing/2014/main" id="{FBC224D5-EF86-4BAA-B6CC-0A2AC75347C4}"/>
              </a:ext>
            </a:extLst>
          </p:cNvPr>
          <p:cNvSpPr/>
          <p:nvPr/>
        </p:nvSpPr>
        <p:spPr>
          <a:xfrm>
            <a:off x="5950516" y="1138613"/>
            <a:ext cx="4837214"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66" name="Rectangle 65">
            <a:hlinkClick r:id="rId12" action="ppaction://hlinksldjump"/>
            <a:extLst>
              <a:ext uri="{FF2B5EF4-FFF2-40B4-BE49-F238E27FC236}">
                <a16:creationId xmlns:a16="http://schemas.microsoft.com/office/drawing/2014/main" id="{82E00F5C-0478-40C1-B194-5678A4D1704C}"/>
              </a:ext>
            </a:extLst>
          </p:cNvPr>
          <p:cNvSpPr/>
          <p:nvPr/>
        </p:nvSpPr>
        <p:spPr>
          <a:xfrm>
            <a:off x="6260808" y="1678309"/>
            <a:ext cx="4555405"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67" name="Rectangle 66">
            <a:hlinkClick r:id="rId13" action="ppaction://hlinksldjump"/>
            <a:extLst>
              <a:ext uri="{FF2B5EF4-FFF2-40B4-BE49-F238E27FC236}">
                <a16:creationId xmlns:a16="http://schemas.microsoft.com/office/drawing/2014/main" id="{8A4416B3-AEA5-43ED-871B-7065AAA686D3}"/>
              </a:ext>
            </a:extLst>
          </p:cNvPr>
          <p:cNvSpPr/>
          <p:nvPr/>
        </p:nvSpPr>
        <p:spPr>
          <a:xfrm>
            <a:off x="6260808" y="2187981"/>
            <a:ext cx="4555405"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68" name="Rectangle 67">
            <a:hlinkClick r:id="rId14" action="ppaction://hlinksldjump"/>
            <a:extLst>
              <a:ext uri="{FF2B5EF4-FFF2-40B4-BE49-F238E27FC236}">
                <a16:creationId xmlns:a16="http://schemas.microsoft.com/office/drawing/2014/main" id="{39D2D72B-ACA2-46F6-9E12-A118F8258C43}"/>
              </a:ext>
            </a:extLst>
          </p:cNvPr>
          <p:cNvSpPr/>
          <p:nvPr/>
        </p:nvSpPr>
        <p:spPr>
          <a:xfrm>
            <a:off x="6260807" y="2710971"/>
            <a:ext cx="4555405"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69" name="Rectangle 68">
            <a:hlinkClick r:id="rId15" action="ppaction://hlinksldjump"/>
            <a:extLst>
              <a:ext uri="{FF2B5EF4-FFF2-40B4-BE49-F238E27FC236}">
                <a16:creationId xmlns:a16="http://schemas.microsoft.com/office/drawing/2014/main" id="{232332F9-C062-4669-933E-1224735DCCD0}"/>
              </a:ext>
            </a:extLst>
          </p:cNvPr>
          <p:cNvSpPr/>
          <p:nvPr/>
        </p:nvSpPr>
        <p:spPr>
          <a:xfrm>
            <a:off x="5950292" y="3247303"/>
            <a:ext cx="4863521"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70" name="Rectangle 69">
            <a:hlinkClick r:id="rId16" action="ppaction://hlinksldjump"/>
            <a:extLst>
              <a:ext uri="{FF2B5EF4-FFF2-40B4-BE49-F238E27FC236}">
                <a16:creationId xmlns:a16="http://schemas.microsoft.com/office/drawing/2014/main" id="{6F10526E-EED2-40E9-A5CD-EBB77D57BBB5}"/>
              </a:ext>
            </a:extLst>
          </p:cNvPr>
          <p:cNvSpPr/>
          <p:nvPr/>
        </p:nvSpPr>
        <p:spPr>
          <a:xfrm>
            <a:off x="5950292" y="3804491"/>
            <a:ext cx="4863521"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71" name="Rectangle 70">
            <a:hlinkClick r:id="rId17" action="ppaction://hlinksldjump"/>
            <a:extLst>
              <a:ext uri="{FF2B5EF4-FFF2-40B4-BE49-F238E27FC236}">
                <a16:creationId xmlns:a16="http://schemas.microsoft.com/office/drawing/2014/main" id="{B4379153-16E0-4407-8F24-67E34F31B2C1}"/>
              </a:ext>
            </a:extLst>
          </p:cNvPr>
          <p:cNvSpPr/>
          <p:nvPr/>
        </p:nvSpPr>
        <p:spPr>
          <a:xfrm>
            <a:off x="5950292" y="4358003"/>
            <a:ext cx="4863521" cy="418013"/>
          </a:xfrm>
          <a:prstGeom prst="rect">
            <a:avLst/>
          </a:prstGeom>
          <a:solidFill>
            <a:srgbClr val="E2E2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3" name="Title 2"/>
          <p:cNvSpPr>
            <a:spLocks noGrp="1"/>
          </p:cNvSpPr>
          <p:nvPr>
            <p:ph type="title"/>
          </p:nvPr>
        </p:nvSpPr>
        <p:spPr/>
        <p:txBody>
          <a:bodyPr/>
          <a:lstStyle/>
          <a:p>
            <a:r>
              <a:rPr lang="en-GB" dirty="0">
                <a:solidFill>
                  <a:schemeClr val="bg1">
                    <a:lumMod val="85000"/>
                  </a:schemeClr>
                </a:solidFill>
              </a:rPr>
              <a:t>TABLE OF CONTENTS</a:t>
            </a:r>
          </a:p>
        </p:txBody>
      </p:sp>
      <p:sp>
        <p:nvSpPr>
          <p:cNvPr id="7" name="Rectangle 6">
            <a:extLst>
              <a:ext uri="{FF2B5EF4-FFF2-40B4-BE49-F238E27FC236}">
                <a16:creationId xmlns:a16="http://schemas.microsoft.com/office/drawing/2014/main" id="{48856E2C-8796-4CE1-903C-1A03ED9EDB1D}"/>
              </a:ext>
            </a:extLst>
          </p:cNvPr>
          <p:cNvSpPr/>
          <p:nvPr/>
        </p:nvSpPr>
        <p:spPr>
          <a:xfrm>
            <a:off x="660621" y="1248273"/>
            <a:ext cx="4580934"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Background on Pulmonary Arterial Hypertension (PAH) </a:t>
            </a:r>
          </a:p>
        </p:txBody>
      </p:sp>
      <p:sp>
        <p:nvSpPr>
          <p:cNvPr id="9" name="Rectangle 8">
            <a:extLst>
              <a:ext uri="{FF2B5EF4-FFF2-40B4-BE49-F238E27FC236}">
                <a16:creationId xmlns:a16="http://schemas.microsoft.com/office/drawing/2014/main" id="{35825BD5-492F-488C-9EC2-6B06EC39237A}"/>
              </a:ext>
            </a:extLst>
          </p:cNvPr>
          <p:cNvSpPr/>
          <p:nvPr/>
        </p:nvSpPr>
        <p:spPr>
          <a:xfrm>
            <a:off x="660621" y="1761326"/>
            <a:ext cx="1925527"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Burden of the disease</a:t>
            </a:r>
          </a:p>
        </p:txBody>
      </p:sp>
      <p:sp>
        <p:nvSpPr>
          <p:cNvPr id="11" name="Rectangle 10">
            <a:extLst>
              <a:ext uri="{FF2B5EF4-FFF2-40B4-BE49-F238E27FC236}">
                <a16:creationId xmlns:a16="http://schemas.microsoft.com/office/drawing/2014/main" id="{AF290D5F-0920-4C0C-9490-51388592DB50}"/>
              </a:ext>
            </a:extLst>
          </p:cNvPr>
          <p:cNvSpPr/>
          <p:nvPr/>
        </p:nvSpPr>
        <p:spPr>
          <a:xfrm>
            <a:off x="660621" y="2280080"/>
            <a:ext cx="2183098"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Economic burden of PAH</a:t>
            </a:r>
          </a:p>
        </p:txBody>
      </p:sp>
      <p:sp>
        <p:nvSpPr>
          <p:cNvPr id="13" name="Rectangle 12">
            <a:extLst>
              <a:ext uri="{FF2B5EF4-FFF2-40B4-BE49-F238E27FC236}">
                <a16:creationId xmlns:a16="http://schemas.microsoft.com/office/drawing/2014/main" id="{9C27635D-2BA9-490C-8783-13EBBB37FC73}"/>
              </a:ext>
            </a:extLst>
          </p:cNvPr>
          <p:cNvSpPr/>
          <p:nvPr/>
        </p:nvSpPr>
        <p:spPr>
          <a:xfrm>
            <a:off x="660621" y="2800954"/>
            <a:ext cx="1874231"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Current management</a:t>
            </a:r>
          </a:p>
        </p:txBody>
      </p:sp>
      <p:sp>
        <p:nvSpPr>
          <p:cNvPr id="15" name="Rectangle 14">
            <a:extLst>
              <a:ext uri="{FF2B5EF4-FFF2-40B4-BE49-F238E27FC236}">
                <a16:creationId xmlns:a16="http://schemas.microsoft.com/office/drawing/2014/main" id="{4D62BC89-70E7-4848-B6CB-BF68EE378F0A}"/>
              </a:ext>
            </a:extLst>
          </p:cNvPr>
          <p:cNvSpPr/>
          <p:nvPr/>
        </p:nvSpPr>
        <p:spPr>
          <a:xfrm>
            <a:off x="660621" y="3319023"/>
            <a:ext cx="1249060"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Unmet needs</a:t>
            </a:r>
          </a:p>
        </p:txBody>
      </p:sp>
      <p:sp>
        <p:nvSpPr>
          <p:cNvPr id="17" name="Rectangle 16">
            <a:extLst>
              <a:ext uri="{FF2B5EF4-FFF2-40B4-BE49-F238E27FC236}">
                <a16:creationId xmlns:a16="http://schemas.microsoft.com/office/drawing/2014/main" id="{FFF8770B-9700-42CC-BDED-41A7F7DB2667}"/>
              </a:ext>
            </a:extLst>
          </p:cNvPr>
          <p:cNvSpPr/>
          <p:nvPr/>
        </p:nvSpPr>
        <p:spPr>
          <a:xfrm>
            <a:off x="944830" y="3843032"/>
            <a:ext cx="4407297" cy="276999"/>
          </a:xfrm>
          <a:prstGeom prst="rect">
            <a:avLst/>
          </a:prstGeom>
        </p:spPr>
        <p:txBody>
          <a:bodyPr wrap="square" lIns="0" rIns="0">
            <a:spAutoFit/>
          </a:bodyPr>
          <a:lstStyle/>
          <a:p>
            <a:pPr marL="0" marR="0" lvl="0" indent="-265097" algn="l" defTabSz="121917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schemeClr val="bg1">
                    <a:lumMod val="85000"/>
                  </a:schemeClr>
                </a:solidFill>
                <a:effectLst/>
                <a:uLnTx/>
                <a:uFillTx/>
                <a:latin typeface="Arial"/>
                <a:ea typeface="+mn-ea"/>
                <a:cs typeface="+mn-cs"/>
              </a:rPr>
              <a:t>Unmet needs associated with bosentan</a:t>
            </a:r>
          </a:p>
        </p:txBody>
      </p:sp>
      <p:sp>
        <p:nvSpPr>
          <p:cNvPr id="19" name="Rectangle 18">
            <a:extLst>
              <a:ext uri="{FF2B5EF4-FFF2-40B4-BE49-F238E27FC236}">
                <a16:creationId xmlns:a16="http://schemas.microsoft.com/office/drawing/2014/main" id="{D51EA2CC-E2AD-4262-A0EC-42D1556414EF}"/>
              </a:ext>
            </a:extLst>
          </p:cNvPr>
          <p:cNvSpPr/>
          <p:nvPr/>
        </p:nvSpPr>
        <p:spPr>
          <a:xfrm>
            <a:off x="944830" y="4338506"/>
            <a:ext cx="2982548" cy="276999"/>
          </a:xfrm>
          <a:prstGeom prst="rect">
            <a:avLst/>
          </a:prstGeom>
        </p:spPr>
        <p:txBody>
          <a:bodyPr wrap="none" lIns="0">
            <a:spAutoFit/>
          </a:bodyPr>
          <a:lstStyle/>
          <a:p>
            <a:pPr marL="0" marR="0" lvl="0" indent="-265097" algn="l" defTabSz="121917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schemeClr val="bg1">
                    <a:lumMod val="85000"/>
                  </a:schemeClr>
                </a:solidFill>
                <a:effectLst/>
                <a:uLnTx/>
                <a:uFillTx/>
                <a:latin typeface="Arial"/>
                <a:ea typeface="+mn-ea"/>
                <a:cs typeface="+mn-cs"/>
              </a:rPr>
              <a:t>Unmet needs associated with ambrisentan</a:t>
            </a:r>
          </a:p>
        </p:txBody>
      </p:sp>
      <p:sp>
        <p:nvSpPr>
          <p:cNvPr id="35" name="Rectangle 34">
            <a:hlinkClick r:id="rId6" action="ppaction://hlinksldjump"/>
            <a:extLst>
              <a:ext uri="{FF2B5EF4-FFF2-40B4-BE49-F238E27FC236}">
                <a16:creationId xmlns:a16="http://schemas.microsoft.com/office/drawing/2014/main" id="{969F125A-4164-43AB-8694-81C3B8155622}"/>
              </a:ext>
            </a:extLst>
          </p:cNvPr>
          <p:cNvSpPr/>
          <p:nvPr/>
        </p:nvSpPr>
        <p:spPr>
          <a:xfrm>
            <a:off x="442913" y="1193155"/>
            <a:ext cx="72000" cy="418013"/>
          </a:xfrm>
          <a:prstGeom prst="rect">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3942E540-214B-4F63-B764-74CDB70EB950}"/>
              </a:ext>
            </a:extLst>
          </p:cNvPr>
          <p:cNvSpPr/>
          <p:nvPr/>
        </p:nvSpPr>
        <p:spPr>
          <a:xfrm>
            <a:off x="442913" y="1712618"/>
            <a:ext cx="72000" cy="418013"/>
          </a:xfrm>
          <a:prstGeom prst="rect">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E0E203BD-4D5C-4398-B663-1394D1D337E8}"/>
              </a:ext>
            </a:extLst>
          </p:cNvPr>
          <p:cNvSpPr/>
          <p:nvPr/>
        </p:nvSpPr>
        <p:spPr>
          <a:xfrm>
            <a:off x="442913" y="2234186"/>
            <a:ext cx="72000" cy="418013"/>
          </a:xfrm>
          <a:prstGeom prst="rect">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2925D90E-1900-4C9E-A0BA-8B12D556869B}"/>
              </a:ext>
            </a:extLst>
          </p:cNvPr>
          <p:cNvSpPr/>
          <p:nvPr/>
        </p:nvSpPr>
        <p:spPr>
          <a:xfrm>
            <a:off x="442913" y="2734495"/>
            <a:ext cx="72000" cy="418013"/>
          </a:xfrm>
          <a:prstGeom prst="rect">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F3DF0B41-1DC3-4AC7-869D-B4EFDAB59F6B}"/>
              </a:ext>
            </a:extLst>
          </p:cNvPr>
          <p:cNvSpPr/>
          <p:nvPr/>
        </p:nvSpPr>
        <p:spPr>
          <a:xfrm>
            <a:off x="442913" y="3256394"/>
            <a:ext cx="72000" cy="418013"/>
          </a:xfrm>
          <a:prstGeom prst="rect">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37E6D48F-D533-4D4B-8373-4A968EED78D9}"/>
              </a:ext>
            </a:extLst>
          </p:cNvPr>
          <p:cNvSpPr/>
          <p:nvPr/>
        </p:nvSpPr>
        <p:spPr>
          <a:xfrm>
            <a:off x="727124" y="3768739"/>
            <a:ext cx="72000" cy="418013"/>
          </a:xfrm>
          <a:prstGeom prst="rect">
            <a:avLst/>
          </a:prstGeom>
          <a:solidFill>
            <a:schemeClr val="bg2">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97889AC7-A9BB-4DA4-8D10-1CC29A41E2F1}"/>
              </a:ext>
            </a:extLst>
          </p:cNvPr>
          <p:cNvSpPr/>
          <p:nvPr/>
        </p:nvSpPr>
        <p:spPr>
          <a:xfrm>
            <a:off x="727122" y="4278412"/>
            <a:ext cx="72000" cy="418013"/>
          </a:xfrm>
          <a:prstGeom prst="rect">
            <a:avLst/>
          </a:prstGeom>
          <a:solidFill>
            <a:schemeClr val="bg2">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DD0277CE-8E70-4D02-91AC-6529C8D66AE8}"/>
              </a:ext>
            </a:extLst>
          </p:cNvPr>
          <p:cNvSpPr/>
          <p:nvPr/>
        </p:nvSpPr>
        <p:spPr>
          <a:xfrm>
            <a:off x="660621" y="4854332"/>
            <a:ext cx="4242956"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MACITENTAN - OPSUMIT</a:t>
            </a:r>
            <a:r>
              <a:rPr kumimoji="0" lang="en-GB" sz="1400" b="0" i="0" u="none" strike="noStrike" kern="1200" cap="none" spc="0" normalizeH="0" baseline="30000" noProof="0" dirty="0">
                <a:ln>
                  <a:noFill/>
                </a:ln>
                <a:solidFill>
                  <a:schemeClr val="bg1">
                    <a:lumMod val="85000"/>
                  </a:schemeClr>
                </a:solidFill>
                <a:effectLst/>
                <a:uLnTx/>
                <a:uFillTx/>
                <a:latin typeface="Arial"/>
                <a:ea typeface="+mn-ea"/>
                <a:cs typeface="+mn-cs"/>
              </a:rPr>
              <a:t>®</a:t>
            </a: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 product characteristics</a:t>
            </a:r>
          </a:p>
        </p:txBody>
      </p:sp>
      <p:sp>
        <p:nvSpPr>
          <p:cNvPr id="34" name="Rectangle 33">
            <a:extLst>
              <a:ext uri="{FF2B5EF4-FFF2-40B4-BE49-F238E27FC236}">
                <a16:creationId xmlns:a16="http://schemas.microsoft.com/office/drawing/2014/main" id="{6DFF5F45-4D3A-4BDA-9D1F-CAB75A64FDB5}"/>
              </a:ext>
            </a:extLst>
          </p:cNvPr>
          <p:cNvSpPr/>
          <p:nvPr/>
        </p:nvSpPr>
        <p:spPr>
          <a:xfrm>
            <a:off x="442913" y="4791703"/>
            <a:ext cx="72000" cy="418013"/>
          </a:xfrm>
          <a:prstGeom prst="rect">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81ADC028-63CC-462C-AFE8-E30D15F14F50}"/>
              </a:ext>
            </a:extLst>
          </p:cNvPr>
          <p:cNvSpPr/>
          <p:nvPr/>
        </p:nvSpPr>
        <p:spPr>
          <a:xfrm>
            <a:off x="6096000" y="1204159"/>
            <a:ext cx="1930337"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SERAPHIN trial result</a:t>
            </a:r>
          </a:p>
        </p:txBody>
      </p:sp>
      <p:sp>
        <p:nvSpPr>
          <p:cNvPr id="44" name="Rectangle 43">
            <a:extLst>
              <a:ext uri="{FF2B5EF4-FFF2-40B4-BE49-F238E27FC236}">
                <a16:creationId xmlns:a16="http://schemas.microsoft.com/office/drawing/2014/main" id="{60C4D876-4CD5-491F-AD43-87FAF1622E8B}"/>
              </a:ext>
            </a:extLst>
          </p:cNvPr>
          <p:cNvSpPr/>
          <p:nvPr/>
        </p:nvSpPr>
        <p:spPr>
          <a:xfrm>
            <a:off x="5878292" y="1141530"/>
            <a:ext cx="72000" cy="418013"/>
          </a:xfrm>
          <a:prstGeom prst="rect">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5772663F-5A03-4366-85F9-100E91B27FB0}"/>
              </a:ext>
            </a:extLst>
          </p:cNvPr>
          <p:cNvSpPr/>
          <p:nvPr/>
        </p:nvSpPr>
        <p:spPr>
          <a:xfrm>
            <a:off x="6406516" y="1752602"/>
            <a:ext cx="4407297" cy="276999"/>
          </a:xfrm>
          <a:prstGeom prst="rect">
            <a:avLst/>
          </a:prstGeom>
        </p:spPr>
        <p:txBody>
          <a:bodyPr wrap="square" lIns="0">
            <a:spAutoFit/>
          </a:bodyPr>
          <a:lstStyle/>
          <a:p>
            <a:pPr marL="0" marR="0" lvl="0" indent="-265097" algn="l" defTabSz="121917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schemeClr val="bg1">
                    <a:lumMod val="85000"/>
                  </a:schemeClr>
                </a:solidFill>
                <a:effectLst/>
                <a:uLnTx/>
                <a:uFillTx/>
                <a:latin typeface="Arial"/>
                <a:ea typeface="+mn-ea"/>
                <a:cs typeface="+mn-cs"/>
              </a:rPr>
              <a:t>MACITENTAN - OPSUMIT</a:t>
            </a:r>
            <a:r>
              <a:rPr kumimoji="0" lang="en-GB" sz="1200" b="0" i="0" u="none" strike="noStrike" kern="1200" cap="none" spc="0" normalizeH="0" baseline="30000" noProof="0" dirty="0">
                <a:ln>
                  <a:noFill/>
                </a:ln>
                <a:solidFill>
                  <a:schemeClr val="bg1">
                    <a:lumMod val="85000"/>
                  </a:schemeClr>
                </a:solidFill>
                <a:effectLst/>
                <a:uLnTx/>
                <a:uFillTx/>
                <a:latin typeface="Arial"/>
                <a:ea typeface="+mn-ea"/>
                <a:cs typeface="+mn-cs"/>
              </a:rPr>
              <a:t>®</a:t>
            </a:r>
            <a:r>
              <a:rPr kumimoji="0" lang="en-GB" sz="1200" b="0" i="0" u="none" strike="noStrike" kern="1200" cap="none" spc="0" normalizeH="0" baseline="0" noProof="0" dirty="0">
                <a:ln>
                  <a:noFill/>
                </a:ln>
                <a:solidFill>
                  <a:schemeClr val="bg1">
                    <a:lumMod val="85000"/>
                  </a:schemeClr>
                </a:solidFill>
                <a:effectLst/>
                <a:uLnTx/>
                <a:uFillTx/>
                <a:latin typeface="Arial"/>
                <a:ea typeface="+mn-ea"/>
                <a:cs typeface="+mn-cs"/>
              </a:rPr>
              <a:t> value vs bosentan</a:t>
            </a:r>
          </a:p>
        </p:txBody>
      </p:sp>
      <p:sp>
        <p:nvSpPr>
          <p:cNvPr id="46" name="Rectangle 45">
            <a:extLst>
              <a:ext uri="{FF2B5EF4-FFF2-40B4-BE49-F238E27FC236}">
                <a16:creationId xmlns:a16="http://schemas.microsoft.com/office/drawing/2014/main" id="{371528AE-8E4F-48D3-9655-0A0FD85D3D0D}"/>
              </a:ext>
            </a:extLst>
          </p:cNvPr>
          <p:cNvSpPr/>
          <p:nvPr/>
        </p:nvSpPr>
        <p:spPr>
          <a:xfrm>
            <a:off x="6406516" y="2248076"/>
            <a:ext cx="3396571" cy="276999"/>
          </a:xfrm>
          <a:prstGeom prst="rect">
            <a:avLst/>
          </a:prstGeom>
        </p:spPr>
        <p:txBody>
          <a:bodyPr wrap="none" lIns="0" rIns="0">
            <a:spAutoFit/>
          </a:bodyPr>
          <a:lstStyle/>
          <a:p>
            <a:pPr marL="0" marR="0" lvl="0" indent="-265097" algn="l"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lumMod val="85000"/>
                  </a:schemeClr>
                </a:solidFill>
                <a:effectLst/>
                <a:uLnTx/>
                <a:uFillTx/>
                <a:latin typeface="Arial"/>
                <a:ea typeface="+mn-ea"/>
                <a:cs typeface="+mn-cs"/>
              </a:rPr>
              <a:t>MACITENTAN - OPSUMIT</a:t>
            </a:r>
            <a:r>
              <a:rPr kumimoji="0" lang="en-GB" sz="1200" b="0" i="0" u="none" strike="noStrike" kern="1200" cap="none" spc="0" normalizeH="0" baseline="30000" noProof="0" dirty="0">
                <a:ln>
                  <a:noFill/>
                </a:ln>
                <a:solidFill>
                  <a:schemeClr val="bg1">
                    <a:lumMod val="85000"/>
                  </a:schemeClr>
                </a:solidFill>
                <a:effectLst/>
                <a:uLnTx/>
                <a:uFillTx/>
                <a:latin typeface="Arial"/>
                <a:ea typeface="+mn-ea"/>
                <a:cs typeface="+mn-cs"/>
              </a:rPr>
              <a:t>®</a:t>
            </a:r>
            <a:r>
              <a:rPr kumimoji="0" lang="en-GB" sz="1200" b="0" i="0" u="none" strike="noStrike" kern="1200" cap="none" spc="0" normalizeH="0" baseline="0" noProof="0" dirty="0">
                <a:ln>
                  <a:noFill/>
                </a:ln>
                <a:solidFill>
                  <a:schemeClr val="bg1">
                    <a:lumMod val="85000"/>
                  </a:schemeClr>
                </a:solidFill>
                <a:effectLst/>
                <a:uLnTx/>
                <a:uFillTx/>
                <a:latin typeface="Arial"/>
                <a:ea typeface="+mn-ea"/>
                <a:cs typeface="+mn-cs"/>
              </a:rPr>
              <a:t> value vs ambrisentan</a:t>
            </a:r>
          </a:p>
        </p:txBody>
      </p:sp>
      <p:sp>
        <p:nvSpPr>
          <p:cNvPr id="47" name="Rectangle 46">
            <a:extLst>
              <a:ext uri="{FF2B5EF4-FFF2-40B4-BE49-F238E27FC236}">
                <a16:creationId xmlns:a16="http://schemas.microsoft.com/office/drawing/2014/main" id="{490BBAD7-B5E9-4612-9479-52BCEB0A84D7}"/>
              </a:ext>
            </a:extLst>
          </p:cNvPr>
          <p:cNvSpPr/>
          <p:nvPr/>
        </p:nvSpPr>
        <p:spPr>
          <a:xfrm>
            <a:off x="6188810" y="1678309"/>
            <a:ext cx="72000" cy="418013"/>
          </a:xfrm>
          <a:prstGeom prst="rect">
            <a:avLst/>
          </a:prstGeom>
          <a:solidFill>
            <a:schemeClr val="bg2">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B64F4ACF-20E0-46BA-8E66-7D93973E7B6A}"/>
              </a:ext>
            </a:extLst>
          </p:cNvPr>
          <p:cNvSpPr/>
          <p:nvPr/>
        </p:nvSpPr>
        <p:spPr>
          <a:xfrm>
            <a:off x="6188808" y="2187982"/>
            <a:ext cx="72000" cy="418013"/>
          </a:xfrm>
          <a:prstGeom prst="rect">
            <a:avLst/>
          </a:prstGeom>
          <a:solidFill>
            <a:schemeClr val="bg2">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630E807D-C381-4452-A652-6062175BAEFE}"/>
              </a:ext>
            </a:extLst>
          </p:cNvPr>
          <p:cNvSpPr/>
          <p:nvPr/>
        </p:nvSpPr>
        <p:spPr>
          <a:xfrm>
            <a:off x="6406516" y="2771065"/>
            <a:ext cx="3127523" cy="276999"/>
          </a:xfrm>
          <a:prstGeom prst="rect">
            <a:avLst/>
          </a:prstGeom>
        </p:spPr>
        <p:txBody>
          <a:bodyPr wrap="none" lIns="0">
            <a:spAutoFit/>
          </a:bodyPr>
          <a:lstStyle/>
          <a:p>
            <a:pPr marL="0" marR="0" lvl="0" indent="-265097" algn="l"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lumMod val="85000"/>
                  </a:schemeClr>
                </a:solidFill>
                <a:effectLst/>
                <a:uLnTx/>
                <a:uFillTx/>
                <a:latin typeface="Arial"/>
                <a:ea typeface="+mn-ea"/>
                <a:cs typeface="+mn-cs"/>
              </a:rPr>
              <a:t>SERAPHIN trials results vs REVEAL registry</a:t>
            </a:r>
          </a:p>
        </p:txBody>
      </p:sp>
      <p:sp>
        <p:nvSpPr>
          <p:cNvPr id="50" name="Rectangle 49">
            <a:extLst>
              <a:ext uri="{FF2B5EF4-FFF2-40B4-BE49-F238E27FC236}">
                <a16:creationId xmlns:a16="http://schemas.microsoft.com/office/drawing/2014/main" id="{3605E55A-B43E-4BB7-A485-97CCC196FE9F}"/>
              </a:ext>
            </a:extLst>
          </p:cNvPr>
          <p:cNvSpPr/>
          <p:nvPr/>
        </p:nvSpPr>
        <p:spPr>
          <a:xfrm>
            <a:off x="6188808" y="2710971"/>
            <a:ext cx="72000" cy="418013"/>
          </a:xfrm>
          <a:prstGeom prst="rect">
            <a:avLst/>
          </a:prstGeom>
          <a:solidFill>
            <a:schemeClr val="bg2">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FF821A07-F0A1-4940-9EA6-064147AF5183}"/>
              </a:ext>
            </a:extLst>
          </p:cNvPr>
          <p:cNvSpPr/>
          <p:nvPr/>
        </p:nvSpPr>
        <p:spPr>
          <a:xfrm>
            <a:off x="6096000" y="3312849"/>
            <a:ext cx="1988045"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Additional clinical trials</a:t>
            </a:r>
          </a:p>
        </p:txBody>
      </p:sp>
      <p:sp>
        <p:nvSpPr>
          <p:cNvPr id="52" name="Rectangle 51">
            <a:extLst>
              <a:ext uri="{FF2B5EF4-FFF2-40B4-BE49-F238E27FC236}">
                <a16:creationId xmlns:a16="http://schemas.microsoft.com/office/drawing/2014/main" id="{0DB375E3-0FA0-4045-AB65-F9B5B673305C}"/>
              </a:ext>
            </a:extLst>
          </p:cNvPr>
          <p:cNvSpPr/>
          <p:nvPr/>
        </p:nvSpPr>
        <p:spPr>
          <a:xfrm>
            <a:off x="5878292" y="3250220"/>
            <a:ext cx="72000" cy="418013"/>
          </a:xfrm>
          <a:prstGeom prst="rect">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7AB50F1A-FC2D-40C2-9F74-E51C9099D8DA}"/>
              </a:ext>
            </a:extLst>
          </p:cNvPr>
          <p:cNvSpPr/>
          <p:nvPr/>
        </p:nvSpPr>
        <p:spPr>
          <a:xfrm>
            <a:off x="6096000" y="3867120"/>
            <a:ext cx="2929007"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Long-term survival and safety data</a:t>
            </a:r>
          </a:p>
        </p:txBody>
      </p:sp>
      <p:sp>
        <p:nvSpPr>
          <p:cNvPr id="54" name="Rectangle 53">
            <a:extLst>
              <a:ext uri="{FF2B5EF4-FFF2-40B4-BE49-F238E27FC236}">
                <a16:creationId xmlns:a16="http://schemas.microsoft.com/office/drawing/2014/main" id="{5921B36C-C9D8-4626-ACFC-9E124A40E84B}"/>
              </a:ext>
            </a:extLst>
          </p:cNvPr>
          <p:cNvSpPr/>
          <p:nvPr/>
        </p:nvSpPr>
        <p:spPr>
          <a:xfrm>
            <a:off x="5878292" y="3804491"/>
            <a:ext cx="72000" cy="418013"/>
          </a:xfrm>
          <a:prstGeom prst="rect">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0CEEBC5A-BBD2-4D97-853D-BE6461386ED2}"/>
              </a:ext>
            </a:extLst>
          </p:cNvPr>
          <p:cNvSpPr/>
          <p:nvPr/>
        </p:nvSpPr>
        <p:spPr>
          <a:xfrm>
            <a:off x="6096000" y="4423660"/>
            <a:ext cx="1548822"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rPr>
              <a:t>Economic impact</a:t>
            </a:r>
          </a:p>
        </p:txBody>
      </p:sp>
      <p:sp>
        <p:nvSpPr>
          <p:cNvPr id="56" name="Rectangle 55">
            <a:extLst>
              <a:ext uri="{FF2B5EF4-FFF2-40B4-BE49-F238E27FC236}">
                <a16:creationId xmlns:a16="http://schemas.microsoft.com/office/drawing/2014/main" id="{A8790F15-D6B5-4A51-A1CA-3A72471DB367}"/>
              </a:ext>
            </a:extLst>
          </p:cNvPr>
          <p:cNvSpPr/>
          <p:nvPr/>
        </p:nvSpPr>
        <p:spPr>
          <a:xfrm>
            <a:off x="5878292" y="4361031"/>
            <a:ext cx="72000" cy="418013"/>
          </a:xfrm>
          <a:prstGeom prst="rect">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lumMod val="85000"/>
                </a:schemeClr>
              </a:solidFill>
              <a:effectLst/>
              <a:uLnTx/>
              <a:uFillTx/>
              <a:latin typeface="Arial"/>
              <a:ea typeface="+mn-ea"/>
              <a:cs typeface="+mn-cs"/>
            </a:endParaRPr>
          </a:p>
        </p:txBody>
      </p:sp>
      <p:sp>
        <p:nvSpPr>
          <p:cNvPr id="72" name="Title 2">
            <a:extLst>
              <a:ext uri="{FF2B5EF4-FFF2-40B4-BE49-F238E27FC236}">
                <a16:creationId xmlns:a16="http://schemas.microsoft.com/office/drawing/2014/main" id="{75D7B807-DBF9-4B0A-9987-1B53D4EECA1C}"/>
              </a:ext>
            </a:extLst>
          </p:cNvPr>
          <p:cNvSpPr txBox="1">
            <a:spLocks/>
          </p:cNvSpPr>
          <p:nvPr/>
        </p:nvSpPr>
        <p:spPr>
          <a:xfrm>
            <a:off x="595313" y="2631787"/>
            <a:ext cx="11306175" cy="901866"/>
          </a:xfrm>
          <a:prstGeom prst="rect">
            <a:avLst/>
          </a:prstGeom>
        </p:spPr>
        <p:txBody>
          <a:bodyPr vert="horz" wrap="square" lIns="0" tIns="0" rIns="0" bIns="0" rtlCol="0" anchor="t" anchorCtr="0">
            <a:noAutofit/>
          </a:bodyPr>
          <a:lstStyle>
            <a:lvl1pPr algn="l" defTabSz="1219170" rtl="0" eaLnBrk="1" latinLnBrk="0" hangingPunct="1">
              <a:lnSpc>
                <a:spcPct val="100000"/>
              </a:lnSpc>
              <a:spcBef>
                <a:spcPct val="0"/>
              </a:spcBef>
              <a:buNone/>
              <a:defRPr sz="1800" kern="1200" cap="all" baseline="0">
                <a:solidFill>
                  <a:schemeClr val="bg2"/>
                </a:solidFill>
                <a:latin typeface="+mj-lt"/>
                <a:ea typeface="+mj-ea"/>
                <a:cs typeface="+mj-cs"/>
              </a:defRPr>
            </a:lvl1pPr>
          </a:lstStyle>
          <a:p>
            <a:pPr algn="ctr"/>
            <a:r>
              <a:rPr lang="en-GB" sz="9600" b="1" dirty="0">
                <a:solidFill>
                  <a:schemeClr val="tx1"/>
                </a:solidFill>
              </a:rPr>
              <a:t>Thank you!</a:t>
            </a:r>
          </a:p>
        </p:txBody>
      </p:sp>
    </p:spTree>
    <p:extLst>
      <p:ext uri="{BB962C8B-B14F-4D97-AF65-F5344CB8AC3E}">
        <p14:creationId xmlns:p14="http://schemas.microsoft.com/office/powerpoint/2010/main" val="1875834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 name="Freeform 89">
            <a:extLst>
              <a:ext uri="{FF2B5EF4-FFF2-40B4-BE49-F238E27FC236}">
                <a16:creationId xmlns:a16="http://schemas.microsoft.com/office/drawing/2014/main" id="{79FABEE8-9433-43ED-B241-A1785D360D39}"/>
              </a:ext>
            </a:extLst>
          </p:cNvPr>
          <p:cNvSpPr/>
          <p:nvPr/>
        </p:nvSpPr>
        <p:spPr>
          <a:xfrm>
            <a:off x="8589157" y="2686"/>
            <a:ext cx="3602843" cy="216000"/>
          </a:xfrm>
          <a:custGeom>
            <a:avLst/>
            <a:gdLst>
              <a:gd name="connsiteX0" fmla="*/ 0 w 3602843"/>
              <a:gd name="connsiteY0" fmla="*/ 0 h 216000"/>
              <a:gd name="connsiteX1" fmla="*/ 315999 w 3602843"/>
              <a:gd name="connsiteY1" fmla="*/ 0 h 216000"/>
              <a:gd name="connsiteX2" fmla="*/ 324169 w 3602843"/>
              <a:gd name="connsiteY2" fmla="*/ 0 h 216000"/>
              <a:gd name="connsiteX3" fmla="*/ 3602843 w 3602843"/>
              <a:gd name="connsiteY3" fmla="*/ 0 h 216000"/>
              <a:gd name="connsiteX4" fmla="*/ 3602843 w 3602843"/>
              <a:gd name="connsiteY4" fmla="*/ 216000 h 216000"/>
              <a:gd name="connsiteX5" fmla="*/ 405211 w 3602843"/>
              <a:gd name="connsiteY5" fmla="*/ 216000 h 216000"/>
              <a:gd name="connsiteX6" fmla="*/ 315999 w 3602843"/>
              <a:gd name="connsiteY6" fmla="*/ 216000 h 216000"/>
              <a:gd name="connsiteX7" fmla="*/ 81042 w 3602843"/>
              <a:gd name="connsiteY7" fmla="*/ 216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843" h="216000">
                <a:moveTo>
                  <a:pt x="0" y="0"/>
                </a:moveTo>
                <a:lnTo>
                  <a:pt x="315999" y="0"/>
                </a:lnTo>
                <a:lnTo>
                  <a:pt x="324169" y="0"/>
                </a:lnTo>
                <a:lnTo>
                  <a:pt x="3602843" y="0"/>
                </a:lnTo>
                <a:lnTo>
                  <a:pt x="3602843" y="216000"/>
                </a:lnTo>
                <a:lnTo>
                  <a:pt x="405211" y="216000"/>
                </a:lnTo>
                <a:lnTo>
                  <a:pt x="315999" y="216000"/>
                </a:lnTo>
                <a:lnTo>
                  <a:pt x="81042" y="216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91440" bIns="45720" numCol="1" spcCol="0" rtlCol="0" fromWordArt="0" anchor="ctr" anchorCtr="0" forceAA="0" compatLnSpc="1">
            <a:prstTxWarp prst="textNoShape">
              <a:avLst/>
            </a:prstTxWarp>
            <a:noAutofit/>
          </a:bodyPr>
          <a:lstStyle/>
          <a:p>
            <a:r>
              <a:rPr lang="en-GB" sz="800" dirty="0">
                <a:solidFill>
                  <a:schemeClr val="bg1"/>
                </a:solidFill>
              </a:rPr>
              <a:t>Background of Pulmonary Arterial Hypertension </a:t>
            </a:r>
          </a:p>
        </p:txBody>
      </p:sp>
      <p:sp>
        <p:nvSpPr>
          <p:cNvPr id="109" name="Freeform 80">
            <a:extLst>
              <a:ext uri="{FF2B5EF4-FFF2-40B4-BE49-F238E27FC236}">
                <a16:creationId xmlns:a16="http://schemas.microsoft.com/office/drawing/2014/main" id="{71110648-3922-4B5E-AC36-5776FB3343EE}"/>
              </a:ext>
            </a:extLst>
          </p:cNvPr>
          <p:cNvSpPr/>
          <p:nvPr/>
        </p:nvSpPr>
        <p:spPr>
          <a:xfrm>
            <a:off x="0" y="408304"/>
            <a:ext cx="9940129" cy="522104"/>
          </a:xfrm>
          <a:custGeom>
            <a:avLst/>
            <a:gdLst>
              <a:gd name="connsiteX0" fmla="*/ 0 w 9940129"/>
              <a:gd name="connsiteY0" fmla="*/ 0 h 522104"/>
              <a:gd name="connsiteX1" fmla="*/ 9940129 w 9940129"/>
              <a:gd name="connsiteY1" fmla="*/ 0 h 522104"/>
              <a:gd name="connsiteX2" fmla="*/ 9940129 w 9940129"/>
              <a:gd name="connsiteY2" fmla="*/ 359766 h 522104"/>
              <a:gd name="connsiteX3" fmla="*/ 9777791 w 9940129"/>
              <a:gd name="connsiteY3" fmla="*/ 522104 h 522104"/>
              <a:gd name="connsiteX4" fmla="*/ 0 w 9940129"/>
              <a:gd name="connsiteY4" fmla="*/ 522104 h 52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129" h="522104">
                <a:moveTo>
                  <a:pt x="0" y="0"/>
                </a:moveTo>
                <a:lnTo>
                  <a:pt x="9940129" y="0"/>
                </a:lnTo>
                <a:lnTo>
                  <a:pt x="9940129" y="359766"/>
                </a:lnTo>
                <a:lnTo>
                  <a:pt x="9777791" y="522104"/>
                </a:lnTo>
                <a:lnTo>
                  <a:pt x="0" y="52210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GB" sz="1400" dirty="0">
                <a:solidFill>
                  <a:schemeClr val="bg1"/>
                </a:solidFill>
              </a:rPr>
              <a:t>CLASSIFICATION | PAH includes several disease aetiologies </a:t>
            </a:r>
            <a:endParaRPr lang="en-GB" sz="1000" b="1" baseline="30000" dirty="0">
              <a:solidFill>
                <a:schemeClr val="bg1"/>
              </a:solidFill>
            </a:endParaRPr>
          </a:p>
        </p:txBody>
      </p:sp>
      <p:grpSp>
        <p:nvGrpSpPr>
          <p:cNvPr id="279" name="Group 278"/>
          <p:cNvGrpSpPr/>
          <p:nvPr/>
        </p:nvGrpSpPr>
        <p:grpSpPr>
          <a:xfrm>
            <a:off x="3757885" y="2957329"/>
            <a:ext cx="2615874" cy="2345594"/>
            <a:chOff x="7699933" y="1679150"/>
            <a:chExt cx="3915530" cy="3530579"/>
          </a:xfrm>
          <a:solidFill>
            <a:schemeClr val="bg1">
              <a:lumMod val="85000"/>
            </a:schemeClr>
          </a:solidFill>
          <a:effectLst>
            <a:outerShdw blurRad="266700" dir="13500000" sy="23000" kx="1200000" algn="br" rotWithShape="0">
              <a:schemeClr val="bg2">
                <a:alpha val="20000"/>
              </a:schemeClr>
            </a:outerShdw>
          </a:effectLst>
        </p:grpSpPr>
        <p:grpSp>
          <p:nvGrpSpPr>
            <p:cNvPr id="280" name="Group 279"/>
            <p:cNvGrpSpPr/>
            <p:nvPr/>
          </p:nvGrpSpPr>
          <p:grpSpPr>
            <a:xfrm>
              <a:off x="7699933" y="1679150"/>
              <a:ext cx="3915530" cy="3530579"/>
              <a:chOff x="301625" y="361950"/>
              <a:chExt cx="6119813" cy="5518151"/>
            </a:xfrm>
            <a:grpFill/>
          </p:grpSpPr>
          <p:sp>
            <p:nvSpPr>
              <p:cNvPr id="344" name="Freeform 343"/>
              <p:cNvSpPr>
                <a:spLocks noEditPoints="1"/>
              </p:cNvSpPr>
              <p:nvPr/>
            </p:nvSpPr>
            <p:spPr bwMode="auto">
              <a:xfrm>
                <a:off x="3478213" y="361950"/>
                <a:ext cx="2943225" cy="5518150"/>
              </a:xfrm>
              <a:custGeom>
                <a:avLst/>
                <a:gdLst>
                  <a:gd name="T0" fmla="*/ 153 w 301"/>
                  <a:gd name="T1" fmla="*/ 564 h 564"/>
                  <a:gd name="T2" fmla="*/ 65 w 301"/>
                  <a:gd name="T3" fmla="*/ 547 h 564"/>
                  <a:gd name="T4" fmla="*/ 23 w 301"/>
                  <a:gd name="T5" fmla="*/ 495 h 564"/>
                  <a:gd name="T6" fmla="*/ 23 w 301"/>
                  <a:gd name="T7" fmla="*/ 495 h 564"/>
                  <a:gd name="T8" fmla="*/ 22 w 301"/>
                  <a:gd name="T9" fmla="*/ 495 h 564"/>
                  <a:gd name="T10" fmla="*/ 0 w 301"/>
                  <a:gd name="T11" fmla="*/ 350 h 564"/>
                  <a:gd name="T12" fmla="*/ 0 w 301"/>
                  <a:gd name="T13" fmla="*/ 350 h 564"/>
                  <a:gd name="T14" fmla="*/ 7 w 301"/>
                  <a:gd name="T15" fmla="*/ 180 h 564"/>
                  <a:gd name="T16" fmla="*/ 21 w 301"/>
                  <a:gd name="T17" fmla="*/ 112 h 564"/>
                  <a:gd name="T18" fmla="*/ 33 w 301"/>
                  <a:gd name="T19" fmla="*/ 44 h 564"/>
                  <a:gd name="T20" fmla="*/ 57 w 301"/>
                  <a:gd name="T21" fmla="*/ 9 h 564"/>
                  <a:gd name="T22" fmla="*/ 57 w 301"/>
                  <a:gd name="T23" fmla="*/ 9 h 564"/>
                  <a:gd name="T24" fmla="*/ 57 w 301"/>
                  <a:gd name="T25" fmla="*/ 9 h 564"/>
                  <a:gd name="T26" fmla="*/ 81 w 301"/>
                  <a:gd name="T27" fmla="*/ 0 h 564"/>
                  <a:gd name="T28" fmla="*/ 81 w 301"/>
                  <a:gd name="T29" fmla="*/ 0 h 564"/>
                  <a:gd name="T30" fmla="*/ 102 w 301"/>
                  <a:gd name="T31" fmla="*/ 6 h 564"/>
                  <a:gd name="T32" fmla="*/ 102 w 301"/>
                  <a:gd name="T33" fmla="*/ 6 h 564"/>
                  <a:gd name="T34" fmla="*/ 135 w 301"/>
                  <a:gd name="T35" fmla="*/ 27 h 564"/>
                  <a:gd name="T36" fmla="*/ 135 w 301"/>
                  <a:gd name="T37" fmla="*/ 27 h 564"/>
                  <a:gd name="T38" fmla="*/ 160 w 301"/>
                  <a:gd name="T39" fmla="*/ 56 h 564"/>
                  <a:gd name="T40" fmla="*/ 206 w 301"/>
                  <a:gd name="T41" fmla="*/ 111 h 564"/>
                  <a:gd name="T42" fmla="*/ 206 w 301"/>
                  <a:gd name="T43" fmla="*/ 111 h 564"/>
                  <a:gd name="T44" fmla="*/ 239 w 301"/>
                  <a:gd name="T45" fmla="*/ 180 h 564"/>
                  <a:gd name="T46" fmla="*/ 279 w 301"/>
                  <a:gd name="T47" fmla="*/ 296 h 564"/>
                  <a:gd name="T48" fmla="*/ 290 w 301"/>
                  <a:gd name="T49" fmla="*/ 344 h 564"/>
                  <a:gd name="T50" fmla="*/ 290 w 301"/>
                  <a:gd name="T51" fmla="*/ 344 h 564"/>
                  <a:gd name="T52" fmla="*/ 301 w 301"/>
                  <a:gd name="T53" fmla="*/ 449 h 564"/>
                  <a:gd name="T54" fmla="*/ 284 w 301"/>
                  <a:gd name="T55" fmla="*/ 539 h 564"/>
                  <a:gd name="T56" fmla="*/ 284 w 301"/>
                  <a:gd name="T57" fmla="*/ 539 h 564"/>
                  <a:gd name="T58" fmla="*/ 245 w 301"/>
                  <a:gd name="T59" fmla="*/ 558 h 564"/>
                  <a:gd name="T60" fmla="*/ 245 w 301"/>
                  <a:gd name="T61" fmla="*/ 558 h 564"/>
                  <a:gd name="T62" fmla="*/ 153 w 301"/>
                  <a:gd name="T63" fmla="*/ 564 h 564"/>
                  <a:gd name="T64" fmla="*/ 153 w 301"/>
                  <a:gd name="T65" fmla="*/ 563 h 564"/>
                  <a:gd name="T66" fmla="*/ 283 w 301"/>
                  <a:gd name="T67" fmla="*/ 539 h 564"/>
                  <a:gd name="T68" fmla="*/ 289 w 301"/>
                  <a:gd name="T69" fmla="*/ 344 h 564"/>
                  <a:gd name="T70" fmla="*/ 289 w 301"/>
                  <a:gd name="T71" fmla="*/ 344 h 564"/>
                  <a:gd name="T72" fmla="*/ 258 w 301"/>
                  <a:gd name="T73" fmla="*/ 261 h 564"/>
                  <a:gd name="T74" fmla="*/ 205 w 301"/>
                  <a:gd name="T75" fmla="*/ 112 h 564"/>
                  <a:gd name="T76" fmla="*/ 205 w 301"/>
                  <a:gd name="T77" fmla="*/ 112 h 564"/>
                  <a:gd name="T78" fmla="*/ 134 w 301"/>
                  <a:gd name="T79" fmla="*/ 28 h 564"/>
                  <a:gd name="T80" fmla="*/ 81 w 301"/>
                  <a:gd name="T81" fmla="*/ 1 h 564"/>
                  <a:gd name="T82" fmla="*/ 81 w 301"/>
                  <a:gd name="T83" fmla="*/ 1 h 564"/>
                  <a:gd name="T84" fmla="*/ 34 w 301"/>
                  <a:gd name="T85" fmla="*/ 44 h 564"/>
                  <a:gd name="T86" fmla="*/ 8 w 301"/>
                  <a:gd name="T87" fmla="*/ 180 h 564"/>
                  <a:gd name="T88" fmla="*/ 1 w 301"/>
                  <a:gd name="T89" fmla="*/ 350 h 564"/>
                  <a:gd name="T90" fmla="*/ 1 w 301"/>
                  <a:gd name="T91" fmla="*/ 350 h 564"/>
                  <a:gd name="T92" fmla="*/ 23 w 301"/>
                  <a:gd name="T93" fmla="*/ 495 h 564"/>
                  <a:gd name="T94" fmla="*/ 153 w 301"/>
                  <a:gd name="T95" fmla="*/ 56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 h="564">
                    <a:moveTo>
                      <a:pt x="153" y="564"/>
                    </a:moveTo>
                    <a:cubicBezTo>
                      <a:pt x="153" y="564"/>
                      <a:pt x="153" y="564"/>
                      <a:pt x="153" y="564"/>
                    </a:cubicBezTo>
                    <a:cubicBezTo>
                      <a:pt x="65" y="548"/>
                      <a:pt x="65" y="548"/>
                      <a:pt x="65" y="548"/>
                    </a:cubicBezTo>
                    <a:cubicBezTo>
                      <a:pt x="65" y="547"/>
                      <a:pt x="65" y="547"/>
                      <a:pt x="65" y="547"/>
                    </a:cubicBezTo>
                    <a:cubicBezTo>
                      <a:pt x="65" y="547"/>
                      <a:pt x="65" y="547"/>
                      <a:pt x="65" y="547"/>
                    </a:cubicBezTo>
                    <a:cubicBezTo>
                      <a:pt x="23" y="495"/>
                      <a:pt x="23" y="495"/>
                      <a:pt x="23" y="495"/>
                    </a:cubicBezTo>
                    <a:cubicBezTo>
                      <a:pt x="23" y="495"/>
                      <a:pt x="23" y="495"/>
                      <a:pt x="23" y="495"/>
                    </a:cubicBezTo>
                    <a:cubicBezTo>
                      <a:pt x="23" y="495"/>
                      <a:pt x="23" y="495"/>
                      <a:pt x="23" y="495"/>
                    </a:cubicBezTo>
                    <a:cubicBezTo>
                      <a:pt x="23" y="495"/>
                      <a:pt x="23" y="495"/>
                      <a:pt x="23" y="495"/>
                    </a:cubicBezTo>
                    <a:cubicBezTo>
                      <a:pt x="22" y="495"/>
                      <a:pt x="22" y="495"/>
                      <a:pt x="22" y="495"/>
                    </a:cubicBezTo>
                    <a:cubicBezTo>
                      <a:pt x="10" y="418"/>
                      <a:pt x="10" y="418"/>
                      <a:pt x="10" y="418"/>
                    </a:cubicBezTo>
                    <a:cubicBezTo>
                      <a:pt x="0" y="350"/>
                      <a:pt x="0" y="350"/>
                      <a:pt x="0" y="350"/>
                    </a:cubicBezTo>
                    <a:cubicBezTo>
                      <a:pt x="0" y="350"/>
                      <a:pt x="0" y="350"/>
                      <a:pt x="0" y="350"/>
                    </a:cubicBezTo>
                    <a:cubicBezTo>
                      <a:pt x="0" y="350"/>
                      <a:pt x="0" y="350"/>
                      <a:pt x="0" y="350"/>
                    </a:cubicBezTo>
                    <a:cubicBezTo>
                      <a:pt x="7" y="277"/>
                      <a:pt x="7" y="277"/>
                      <a:pt x="7" y="277"/>
                    </a:cubicBezTo>
                    <a:cubicBezTo>
                      <a:pt x="7" y="180"/>
                      <a:pt x="7" y="180"/>
                      <a:pt x="7" y="180"/>
                    </a:cubicBezTo>
                    <a:cubicBezTo>
                      <a:pt x="7" y="180"/>
                      <a:pt x="7" y="180"/>
                      <a:pt x="7" y="180"/>
                    </a:cubicBezTo>
                    <a:cubicBezTo>
                      <a:pt x="21" y="112"/>
                      <a:pt x="21" y="112"/>
                      <a:pt x="21" y="112"/>
                    </a:cubicBezTo>
                    <a:cubicBezTo>
                      <a:pt x="33" y="44"/>
                      <a:pt x="33" y="44"/>
                      <a:pt x="33" y="44"/>
                    </a:cubicBezTo>
                    <a:cubicBezTo>
                      <a:pt x="33" y="44"/>
                      <a:pt x="33" y="44"/>
                      <a:pt x="33" y="44"/>
                    </a:cubicBezTo>
                    <a:cubicBezTo>
                      <a:pt x="33" y="44"/>
                      <a:pt x="33" y="44"/>
                      <a:pt x="33" y="44"/>
                    </a:cubicBezTo>
                    <a:cubicBezTo>
                      <a:pt x="57" y="9"/>
                      <a:pt x="57" y="9"/>
                      <a:pt x="57" y="9"/>
                    </a:cubicBezTo>
                    <a:cubicBezTo>
                      <a:pt x="57" y="9"/>
                      <a:pt x="57" y="9"/>
                      <a:pt x="57" y="9"/>
                    </a:cubicBezTo>
                    <a:cubicBezTo>
                      <a:pt x="57" y="9"/>
                      <a:pt x="57" y="9"/>
                      <a:pt x="57" y="9"/>
                    </a:cubicBezTo>
                    <a:cubicBezTo>
                      <a:pt x="57" y="9"/>
                      <a:pt x="57" y="9"/>
                      <a:pt x="57" y="9"/>
                    </a:cubicBezTo>
                    <a:cubicBezTo>
                      <a:pt x="57" y="9"/>
                      <a:pt x="57" y="9"/>
                      <a:pt x="57" y="9"/>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102" y="6"/>
                      <a:pt x="102" y="6"/>
                      <a:pt x="102" y="6"/>
                    </a:cubicBezTo>
                    <a:cubicBezTo>
                      <a:pt x="102" y="6"/>
                      <a:pt x="102" y="6"/>
                      <a:pt x="102" y="6"/>
                    </a:cubicBezTo>
                    <a:cubicBezTo>
                      <a:pt x="102" y="6"/>
                      <a:pt x="102" y="6"/>
                      <a:pt x="102" y="6"/>
                    </a:cubicBezTo>
                    <a:cubicBezTo>
                      <a:pt x="135" y="27"/>
                      <a:pt x="135" y="27"/>
                      <a:pt x="135" y="27"/>
                    </a:cubicBezTo>
                    <a:cubicBezTo>
                      <a:pt x="135" y="27"/>
                      <a:pt x="135" y="27"/>
                      <a:pt x="135" y="27"/>
                    </a:cubicBezTo>
                    <a:cubicBezTo>
                      <a:pt x="135" y="27"/>
                      <a:pt x="135" y="27"/>
                      <a:pt x="135" y="27"/>
                    </a:cubicBezTo>
                    <a:cubicBezTo>
                      <a:pt x="135" y="27"/>
                      <a:pt x="135" y="27"/>
                      <a:pt x="135" y="27"/>
                    </a:cubicBezTo>
                    <a:cubicBezTo>
                      <a:pt x="135" y="27"/>
                      <a:pt x="135" y="27"/>
                      <a:pt x="135" y="27"/>
                    </a:cubicBezTo>
                    <a:cubicBezTo>
                      <a:pt x="160" y="56"/>
                      <a:pt x="160" y="56"/>
                      <a:pt x="160" y="56"/>
                    </a:cubicBezTo>
                    <a:cubicBezTo>
                      <a:pt x="206" y="111"/>
                      <a:pt x="206" y="111"/>
                      <a:pt x="206" y="111"/>
                    </a:cubicBezTo>
                    <a:cubicBezTo>
                      <a:pt x="206" y="111"/>
                      <a:pt x="206" y="111"/>
                      <a:pt x="206" y="111"/>
                    </a:cubicBezTo>
                    <a:cubicBezTo>
                      <a:pt x="206" y="111"/>
                      <a:pt x="206" y="111"/>
                      <a:pt x="206" y="111"/>
                    </a:cubicBezTo>
                    <a:cubicBezTo>
                      <a:pt x="206" y="111"/>
                      <a:pt x="206" y="111"/>
                      <a:pt x="206" y="111"/>
                    </a:cubicBezTo>
                    <a:cubicBezTo>
                      <a:pt x="239" y="180"/>
                      <a:pt x="239" y="180"/>
                      <a:pt x="239" y="180"/>
                    </a:cubicBezTo>
                    <a:cubicBezTo>
                      <a:pt x="239" y="180"/>
                      <a:pt x="239" y="180"/>
                      <a:pt x="239" y="180"/>
                    </a:cubicBezTo>
                    <a:cubicBezTo>
                      <a:pt x="259" y="260"/>
                      <a:pt x="259" y="260"/>
                      <a:pt x="259" y="260"/>
                    </a:cubicBezTo>
                    <a:cubicBezTo>
                      <a:pt x="279" y="296"/>
                      <a:pt x="279" y="296"/>
                      <a:pt x="279" y="296"/>
                    </a:cubicBezTo>
                    <a:cubicBezTo>
                      <a:pt x="279" y="296"/>
                      <a:pt x="279" y="296"/>
                      <a:pt x="279" y="296"/>
                    </a:cubicBezTo>
                    <a:cubicBezTo>
                      <a:pt x="290" y="344"/>
                      <a:pt x="290" y="344"/>
                      <a:pt x="290" y="344"/>
                    </a:cubicBezTo>
                    <a:cubicBezTo>
                      <a:pt x="290" y="344"/>
                      <a:pt x="290" y="344"/>
                      <a:pt x="290" y="344"/>
                    </a:cubicBezTo>
                    <a:cubicBezTo>
                      <a:pt x="290" y="344"/>
                      <a:pt x="290" y="344"/>
                      <a:pt x="290" y="344"/>
                    </a:cubicBezTo>
                    <a:cubicBezTo>
                      <a:pt x="301" y="449"/>
                      <a:pt x="301" y="449"/>
                      <a:pt x="301" y="449"/>
                    </a:cubicBezTo>
                    <a:cubicBezTo>
                      <a:pt x="301" y="449"/>
                      <a:pt x="301" y="449"/>
                      <a:pt x="301" y="449"/>
                    </a:cubicBezTo>
                    <a:cubicBezTo>
                      <a:pt x="301" y="449"/>
                      <a:pt x="301" y="449"/>
                      <a:pt x="301" y="449"/>
                    </a:cubicBezTo>
                    <a:cubicBezTo>
                      <a:pt x="284" y="539"/>
                      <a:pt x="284" y="539"/>
                      <a:pt x="284" y="539"/>
                    </a:cubicBezTo>
                    <a:cubicBezTo>
                      <a:pt x="284" y="539"/>
                      <a:pt x="284" y="539"/>
                      <a:pt x="284" y="539"/>
                    </a:cubicBezTo>
                    <a:cubicBezTo>
                      <a:pt x="284" y="539"/>
                      <a:pt x="284" y="539"/>
                      <a:pt x="284" y="539"/>
                    </a:cubicBezTo>
                    <a:cubicBezTo>
                      <a:pt x="245" y="558"/>
                      <a:pt x="245" y="558"/>
                      <a:pt x="245" y="558"/>
                    </a:cubicBezTo>
                    <a:cubicBezTo>
                      <a:pt x="245" y="558"/>
                      <a:pt x="245" y="558"/>
                      <a:pt x="245" y="558"/>
                    </a:cubicBezTo>
                    <a:cubicBezTo>
                      <a:pt x="245" y="558"/>
                      <a:pt x="245" y="558"/>
                      <a:pt x="245" y="558"/>
                    </a:cubicBezTo>
                    <a:cubicBezTo>
                      <a:pt x="245" y="558"/>
                      <a:pt x="245" y="558"/>
                      <a:pt x="245" y="558"/>
                    </a:cubicBezTo>
                    <a:cubicBezTo>
                      <a:pt x="245" y="558"/>
                      <a:pt x="245" y="558"/>
                      <a:pt x="245" y="558"/>
                    </a:cubicBezTo>
                    <a:cubicBezTo>
                      <a:pt x="153" y="564"/>
                      <a:pt x="153" y="564"/>
                      <a:pt x="153" y="564"/>
                    </a:cubicBezTo>
                    <a:cubicBezTo>
                      <a:pt x="153" y="564"/>
                      <a:pt x="153" y="564"/>
                      <a:pt x="153" y="564"/>
                    </a:cubicBezTo>
                    <a:close/>
                    <a:moveTo>
                      <a:pt x="153" y="563"/>
                    </a:moveTo>
                    <a:cubicBezTo>
                      <a:pt x="245" y="557"/>
                      <a:pt x="245" y="557"/>
                      <a:pt x="245" y="557"/>
                    </a:cubicBezTo>
                    <a:cubicBezTo>
                      <a:pt x="283" y="539"/>
                      <a:pt x="283" y="539"/>
                      <a:pt x="283" y="539"/>
                    </a:cubicBezTo>
                    <a:cubicBezTo>
                      <a:pt x="300" y="449"/>
                      <a:pt x="300" y="449"/>
                      <a:pt x="300" y="449"/>
                    </a:cubicBezTo>
                    <a:cubicBezTo>
                      <a:pt x="289" y="344"/>
                      <a:pt x="289" y="344"/>
                      <a:pt x="289" y="344"/>
                    </a:cubicBezTo>
                    <a:cubicBezTo>
                      <a:pt x="289" y="344"/>
                      <a:pt x="289" y="344"/>
                      <a:pt x="289" y="344"/>
                    </a:cubicBezTo>
                    <a:cubicBezTo>
                      <a:pt x="289" y="344"/>
                      <a:pt x="289" y="344"/>
                      <a:pt x="289" y="344"/>
                    </a:cubicBezTo>
                    <a:cubicBezTo>
                      <a:pt x="278" y="297"/>
                      <a:pt x="278" y="297"/>
                      <a:pt x="278" y="297"/>
                    </a:cubicBezTo>
                    <a:cubicBezTo>
                      <a:pt x="258" y="261"/>
                      <a:pt x="258" y="261"/>
                      <a:pt x="258" y="261"/>
                    </a:cubicBezTo>
                    <a:cubicBezTo>
                      <a:pt x="238" y="180"/>
                      <a:pt x="238" y="180"/>
                      <a:pt x="238" y="180"/>
                    </a:cubicBezTo>
                    <a:cubicBezTo>
                      <a:pt x="205" y="112"/>
                      <a:pt x="205" y="112"/>
                      <a:pt x="205" y="112"/>
                    </a:cubicBezTo>
                    <a:cubicBezTo>
                      <a:pt x="205" y="112"/>
                      <a:pt x="205" y="112"/>
                      <a:pt x="205" y="112"/>
                    </a:cubicBezTo>
                    <a:cubicBezTo>
                      <a:pt x="205" y="112"/>
                      <a:pt x="205" y="112"/>
                      <a:pt x="205" y="112"/>
                    </a:cubicBezTo>
                    <a:cubicBezTo>
                      <a:pt x="159" y="56"/>
                      <a:pt x="159" y="56"/>
                      <a:pt x="159" y="56"/>
                    </a:cubicBezTo>
                    <a:cubicBezTo>
                      <a:pt x="134" y="28"/>
                      <a:pt x="134" y="28"/>
                      <a:pt x="134" y="28"/>
                    </a:cubicBezTo>
                    <a:cubicBezTo>
                      <a:pt x="102" y="7"/>
                      <a:pt x="102" y="7"/>
                      <a:pt x="102" y="7"/>
                    </a:cubicBezTo>
                    <a:cubicBezTo>
                      <a:pt x="81" y="1"/>
                      <a:pt x="81" y="1"/>
                      <a:pt x="81" y="1"/>
                    </a:cubicBezTo>
                    <a:cubicBezTo>
                      <a:pt x="81" y="1"/>
                      <a:pt x="81" y="1"/>
                      <a:pt x="81" y="1"/>
                    </a:cubicBezTo>
                    <a:cubicBezTo>
                      <a:pt x="81" y="1"/>
                      <a:pt x="81" y="1"/>
                      <a:pt x="81" y="1"/>
                    </a:cubicBezTo>
                    <a:cubicBezTo>
                      <a:pt x="58" y="10"/>
                      <a:pt x="58" y="10"/>
                      <a:pt x="58" y="10"/>
                    </a:cubicBezTo>
                    <a:cubicBezTo>
                      <a:pt x="34" y="44"/>
                      <a:pt x="34" y="44"/>
                      <a:pt x="34" y="44"/>
                    </a:cubicBezTo>
                    <a:cubicBezTo>
                      <a:pt x="22" y="112"/>
                      <a:pt x="22" y="112"/>
                      <a:pt x="22" y="112"/>
                    </a:cubicBezTo>
                    <a:cubicBezTo>
                      <a:pt x="8" y="180"/>
                      <a:pt x="8" y="180"/>
                      <a:pt x="8" y="180"/>
                    </a:cubicBezTo>
                    <a:cubicBezTo>
                      <a:pt x="8" y="277"/>
                      <a:pt x="8" y="277"/>
                      <a:pt x="8" y="277"/>
                    </a:cubicBezTo>
                    <a:cubicBezTo>
                      <a:pt x="1" y="350"/>
                      <a:pt x="1" y="350"/>
                      <a:pt x="1" y="350"/>
                    </a:cubicBezTo>
                    <a:cubicBezTo>
                      <a:pt x="1" y="350"/>
                      <a:pt x="1" y="350"/>
                      <a:pt x="1" y="350"/>
                    </a:cubicBezTo>
                    <a:cubicBezTo>
                      <a:pt x="1" y="350"/>
                      <a:pt x="1" y="350"/>
                      <a:pt x="1" y="350"/>
                    </a:cubicBezTo>
                    <a:cubicBezTo>
                      <a:pt x="11" y="418"/>
                      <a:pt x="11" y="418"/>
                      <a:pt x="11" y="418"/>
                    </a:cubicBezTo>
                    <a:cubicBezTo>
                      <a:pt x="23" y="495"/>
                      <a:pt x="23" y="495"/>
                      <a:pt x="23" y="495"/>
                    </a:cubicBezTo>
                    <a:cubicBezTo>
                      <a:pt x="66" y="547"/>
                      <a:pt x="66" y="547"/>
                      <a:pt x="66" y="547"/>
                    </a:cubicBezTo>
                    <a:cubicBezTo>
                      <a:pt x="153" y="563"/>
                      <a:pt x="153" y="563"/>
                      <a:pt x="153" y="5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5" name="Freeform 344"/>
              <p:cNvSpPr>
                <a:spLocks noEditPoints="1"/>
              </p:cNvSpPr>
              <p:nvPr/>
            </p:nvSpPr>
            <p:spPr bwMode="auto">
              <a:xfrm>
                <a:off x="4035425" y="450850"/>
                <a:ext cx="1779588" cy="1673225"/>
              </a:xfrm>
              <a:custGeom>
                <a:avLst/>
                <a:gdLst>
                  <a:gd name="T0" fmla="*/ 181 w 182"/>
                  <a:gd name="T1" fmla="*/ 171 h 171"/>
                  <a:gd name="T2" fmla="*/ 0 w 182"/>
                  <a:gd name="T3" fmla="*/ 1 h 171"/>
                  <a:gd name="T4" fmla="*/ 0 w 182"/>
                  <a:gd name="T5" fmla="*/ 1 h 171"/>
                  <a:gd name="T6" fmla="*/ 0 w 182"/>
                  <a:gd name="T7" fmla="*/ 1 h 171"/>
                  <a:gd name="T8" fmla="*/ 0 w 182"/>
                  <a:gd name="T9" fmla="*/ 0 h 171"/>
                  <a:gd name="T10" fmla="*/ 0 w 182"/>
                  <a:gd name="T11" fmla="*/ 0 h 171"/>
                  <a:gd name="T12" fmla="*/ 1 w 182"/>
                  <a:gd name="T13" fmla="*/ 0 h 171"/>
                  <a:gd name="T14" fmla="*/ 1 w 182"/>
                  <a:gd name="T15" fmla="*/ 0 h 171"/>
                  <a:gd name="T16" fmla="*/ 78 w 182"/>
                  <a:gd name="T17" fmla="*/ 18 h 171"/>
                  <a:gd name="T18" fmla="*/ 78 w 182"/>
                  <a:gd name="T19" fmla="*/ 18 h 171"/>
                  <a:gd name="T20" fmla="*/ 78 w 182"/>
                  <a:gd name="T21" fmla="*/ 18 h 171"/>
                  <a:gd name="T22" fmla="*/ 78 w 182"/>
                  <a:gd name="T23" fmla="*/ 18 h 171"/>
                  <a:gd name="T24" fmla="*/ 78 w 182"/>
                  <a:gd name="T25" fmla="*/ 18 h 171"/>
                  <a:gd name="T26" fmla="*/ 182 w 182"/>
                  <a:gd name="T27" fmla="*/ 171 h 171"/>
                  <a:gd name="T28" fmla="*/ 182 w 182"/>
                  <a:gd name="T29" fmla="*/ 171 h 171"/>
                  <a:gd name="T30" fmla="*/ 182 w 182"/>
                  <a:gd name="T31" fmla="*/ 171 h 171"/>
                  <a:gd name="T32" fmla="*/ 182 w 182"/>
                  <a:gd name="T33" fmla="*/ 171 h 171"/>
                  <a:gd name="T34" fmla="*/ 182 w 182"/>
                  <a:gd name="T35" fmla="*/ 171 h 171"/>
                  <a:gd name="T36" fmla="*/ 182 w 182"/>
                  <a:gd name="T37" fmla="*/ 171 h 171"/>
                  <a:gd name="T38" fmla="*/ 182 w 182"/>
                  <a:gd name="T39" fmla="*/ 171 h 171"/>
                  <a:gd name="T40" fmla="*/ 182 w 182"/>
                  <a:gd name="T41" fmla="*/ 171 h 171"/>
                  <a:gd name="T42" fmla="*/ 182 w 182"/>
                  <a:gd name="T43" fmla="*/ 171 h 171"/>
                  <a:gd name="T44" fmla="*/ 182 w 182"/>
                  <a:gd name="T45" fmla="*/ 171 h 171"/>
                  <a:gd name="T46" fmla="*/ 182 w 182"/>
                  <a:gd name="T47" fmla="*/ 171 h 171"/>
                  <a:gd name="T48" fmla="*/ 182 w 182"/>
                  <a:gd name="T49" fmla="*/ 171 h 171"/>
                  <a:gd name="T50" fmla="*/ 181 w 182"/>
                  <a:gd name="T51" fmla="*/ 171 h 171"/>
                  <a:gd name="T52" fmla="*/ 179 w 182"/>
                  <a:gd name="T53" fmla="*/ 168 h 171"/>
                  <a:gd name="T54" fmla="*/ 77 w 182"/>
                  <a:gd name="T55" fmla="*/ 19 h 171"/>
                  <a:gd name="T56" fmla="*/ 2 w 182"/>
                  <a:gd name="T57" fmla="*/ 1 h 171"/>
                  <a:gd name="T58" fmla="*/ 179 w 182"/>
                  <a:gd name="T59" fmla="*/ 168 h 171"/>
                  <a:gd name="T60" fmla="*/ 182 w 182"/>
                  <a:gd name="T61" fmla="*/ 171 h 171"/>
                  <a:gd name="T62" fmla="*/ 182 w 182"/>
                  <a:gd name="T63" fmla="*/ 171 h 171"/>
                  <a:gd name="T64" fmla="*/ 182 w 182"/>
                  <a:gd name="T65" fmla="*/ 171 h 171"/>
                  <a:gd name="T66" fmla="*/ 182 w 182"/>
                  <a:gd name="T6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171">
                    <a:moveTo>
                      <a:pt x="181" y="171"/>
                    </a:move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1" y="0"/>
                      <a:pt x="1" y="0"/>
                      <a:pt x="1" y="0"/>
                    </a:cubicBezTo>
                    <a:cubicBezTo>
                      <a:pt x="1" y="0"/>
                      <a:pt x="1" y="0"/>
                      <a:pt x="1" y="0"/>
                    </a:cubicBezTo>
                    <a:cubicBezTo>
                      <a:pt x="78" y="18"/>
                      <a:pt x="78" y="18"/>
                      <a:pt x="78" y="18"/>
                    </a:cubicBezTo>
                    <a:cubicBezTo>
                      <a:pt x="78" y="18"/>
                      <a:pt x="78" y="18"/>
                      <a:pt x="78" y="18"/>
                    </a:cubicBezTo>
                    <a:cubicBezTo>
                      <a:pt x="78" y="18"/>
                      <a:pt x="78" y="18"/>
                      <a:pt x="78" y="18"/>
                    </a:cubicBezTo>
                    <a:cubicBezTo>
                      <a:pt x="78" y="18"/>
                      <a:pt x="78" y="18"/>
                      <a:pt x="78" y="18"/>
                    </a:cubicBezTo>
                    <a:cubicBezTo>
                      <a:pt x="78" y="18"/>
                      <a:pt x="78" y="18"/>
                      <a:pt x="78" y="18"/>
                    </a:cubicBezTo>
                    <a:cubicBezTo>
                      <a:pt x="182" y="171"/>
                      <a:pt x="182" y="171"/>
                      <a:pt x="182" y="171"/>
                    </a:cubicBezTo>
                    <a:cubicBezTo>
                      <a:pt x="182" y="171"/>
                      <a:pt x="182" y="171"/>
                      <a:pt x="182" y="171"/>
                    </a:cubicBezTo>
                    <a:cubicBezTo>
                      <a:pt x="182" y="171"/>
                      <a:pt x="182" y="171"/>
                      <a:pt x="182" y="171"/>
                    </a:cubicBezTo>
                    <a:cubicBezTo>
                      <a:pt x="182" y="171"/>
                      <a:pt x="182" y="171"/>
                      <a:pt x="182" y="171"/>
                    </a:cubicBezTo>
                    <a:cubicBezTo>
                      <a:pt x="182" y="171"/>
                      <a:pt x="182" y="171"/>
                      <a:pt x="182" y="171"/>
                    </a:cubicBezTo>
                    <a:cubicBezTo>
                      <a:pt x="182" y="171"/>
                      <a:pt x="182" y="171"/>
                      <a:pt x="182" y="171"/>
                    </a:cubicBezTo>
                    <a:cubicBezTo>
                      <a:pt x="182" y="171"/>
                      <a:pt x="182" y="171"/>
                      <a:pt x="182" y="171"/>
                    </a:cubicBezTo>
                    <a:cubicBezTo>
                      <a:pt x="182" y="171"/>
                      <a:pt x="182" y="171"/>
                      <a:pt x="182" y="171"/>
                    </a:cubicBezTo>
                    <a:cubicBezTo>
                      <a:pt x="182" y="171"/>
                      <a:pt x="182" y="171"/>
                      <a:pt x="182" y="171"/>
                    </a:cubicBezTo>
                    <a:cubicBezTo>
                      <a:pt x="182" y="171"/>
                      <a:pt x="182" y="171"/>
                      <a:pt x="182" y="171"/>
                    </a:cubicBezTo>
                    <a:cubicBezTo>
                      <a:pt x="182" y="171"/>
                      <a:pt x="182" y="171"/>
                      <a:pt x="182" y="171"/>
                    </a:cubicBezTo>
                    <a:cubicBezTo>
                      <a:pt x="182" y="171"/>
                      <a:pt x="182" y="171"/>
                      <a:pt x="182" y="171"/>
                    </a:cubicBezTo>
                    <a:cubicBezTo>
                      <a:pt x="182" y="171"/>
                      <a:pt x="181" y="171"/>
                      <a:pt x="181" y="171"/>
                    </a:cubicBezTo>
                    <a:close/>
                    <a:moveTo>
                      <a:pt x="179" y="168"/>
                    </a:moveTo>
                    <a:cubicBezTo>
                      <a:pt x="77" y="19"/>
                      <a:pt x="77" y="19"/>
                      <a:pt x="77" y="19"/>
                    </a:cubicBezTo>
                    <a:cubicBezTo>
                      <a:pt x="2" y="1"/>
                      <a:pt x="2" y="1"/>
                      <a:pt x="2" y="1"/>
                    </a:cubicBezTo>
                    <a:cubicBezTo>
                      <a:pt x="179" y="168"/>
                      <a:pt x="179" y="168"/>
                      <a:pt x="179" y="168"/>
                    </a:cubicBezTo>
                    <a:close/>
                    <a:moveTo>
                      <a:pt x="182" y="171"/>
                    </a:moveTo>
                    <a:cubicBezTo>
                      <a:pt x="182" y="171"/>
                      <a:pt x="182" y="171"/>
                      <a:pt x="182" y="171"/>
                    </a:cubicBezTo>
                    <a:cubicBezTo>
                      <a:pt x="182" y="171"/>
                      <a:pt x="182" y="171"/>
                      <a:pt x="182" y="171"/>
                    </a:cubicBezTo>
                    <a:cubicBezTo>
                      <a:pt x="182" y="171"/>
                      <a:pt x="182" y="171"/>
                      <a:pt x="18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6" name="Freeform 345"/>
              <p:cNvSpPr>
                <a:spLocks noEditPoints="1"/>
              </p:cNvSpPr>
              <p:nvPr/>
            </p:nvSpPr>
            <p:spPr bwMode="auto">
              <a:xfrm>
                <a:off x="3478213" y="361950"/>
                <a:ext cx="2943225" cy="5518150"/>
              </a:xfrm>
              <a:custGeom>
                <a:avLst/>
                <a:gdLst>
                  <a:gd name="T0" fmla="*/ 128 w 301"/>
                  <a:gd name="T1" fmla="*/ 551 h 564"/>
                  <a:gd name="T2" fmla="*/ 65 w 301"/>
                  <a:gd name="T3" fmla="*/ 548 h 564"/>
                  <a:gd name="T4" fmla="*/ 65 w 301"/>
                  <a:gd name="T5" fmla="*/ 547 h 564"/>
                  <a:gd name="T6" fmla="*/ 65 w 301"/>
                  <a:gd name="T7" fmla="*/ 547 h 564"/>
                  <a:gd name="T8" fmla="*/ 53 w 301"/>
                  <a:gd name="T9" fmla="*/ 512 h 564"/>
                  <a:gd name="T10" fmla="*/ 23 w 301"/>
                  <a:gd name="T11" fmla="*/ 496 h 564"/>
                  <a:gd name="T12" fmla="*/ 23 w 301"/>
                  <a:gd name="T13" fmla="*/ 495 h 564"/>
                  <a:gd name="T14" fmla="*/ 23 w 301"/>
                  <a:gd name="T15" fmla="*/ 495 h 564"/>
                  <a:gd name="T16" fmla="*/ 23 w 301"/>
                  <a:gd name="T17" fmla="*/ 495 h 564"/>
                  <a:gd name="T18" fmla="*/ 22 w 301"/>
                  <a:gd name="T19" fmla="*/ 495 h 564"/>
                  <a:gd name="T20" fmla="*/ 18 w 301"/>
                  <a:gd name="T21" fmla="*/ 404 h 564"/>
                  <a:gd name="T22" fmla="*/ 0 w 301"/>
                  <a:gd name="T23" fmla="*/ 350 h 564"/>
                  <a:gd name="T24" fmla="*/ 0 w 301"/>
                  <a:gd name="T25" fmla="*/ 350 h 564"/>
                  <a:gd name="T26" fmla="*/ 1 w 301"/>
                  <a:gd name="T27" fmla="*/ 350 h 564"/>
                  <a:gd name="T28" fmla="*/ 18 w 301"/>
                  <a:gd name="T29" fmla="*/ 401 h 564"/>
                  <a:gd name="T30" fmla="*/ 7 w 301"/>
                  <a:gd name="T31" fmla="*/ 180 h 564"/>
                  <a:gd name="T32" fmla="*/ 7 w 301"/>
                  <a:gd name="T33" fmla="*/ 180 h 564"/>
                  <a:gd name="T34" fmla="*/ 7 w 301"/>
                  <a:gd name="T35" fmla="*/ 180 h 564"/>
                  <a:gd name="T36" fmla="*/ 80 w 301"/>
                  <a:gd name="T37" fmla="*/ 1 h 564"/>
                  <a:gd name="T38" fmla="*/ 81 w 301"/>
                  <a:gd name="T39" fmla="*/ 0 h 564"/>
                  <a:gd name="T40" fmla="*/ 81 w 301"/>
                  <a:gd name="T41" fmla="*/ 0 h 564"/>
                  <a:gd name="T42" fmla="*/ 82 w 301"/>
                  <a:gd name="T43" fmla="*/ 0 h 564"/>
                  <a:gd name="T44" fmla="*/ 82 w 301"/>
                  <a:gd name="T45" fmla="*/ 0 h 564"/>
                  <a:gd name="T46" fmla="*/ 206 w 301"/>
                  <a:gd name="T47" fmla="*/ 111 h 564"/>
                  <a:gd name="T48" fmla="*/ 206 w 301"/>
                  <a:gd name="T49" fmla="*/ 111 h 564"/>
                  <a:gd name="T50" fmla="*/ 206 w 301"/>
                  <a:gd name="T51" fmla="*/ 111 h 564"/>
                  <a:gd name="T52" fmla="*/ 206 w 301"/>
                  <a:gd name="T53" fmla="*/ 111 h 564"/>
                  <a:gd name="T54" fmla="*/ 206 w 301"/>
                  <a:gd name="T55" fmla="*/ 111 h 564"/>
                  <a:gd name="T56" fmla="*/ 259 w 301"/>
                  <a:gd name="T57" fmla="*/ 260 h 564"/>
                  <a:gd name="T58" fmla="*/ 301 w 301"/>
                  <a:gd name="T59" fmla="*/ 449 h 564"/>
                  <a:gd name="T60" fmla="*/ 301 w 301"/>
                  <a:gd name="T61" fmla="*/ 449 h 564"/>
                  <a:gd name="T62" fmla="*/ 301 w 301"/>
                  <a:gd name="T63" fmla="*/ 449 h 564"/>
                  <a:gd name="T64" fmla="*/ 301 w 301"/>
                  <a:gd name="T65" fmla="*/ 449 h 564"/>
                  <a:gd name="T66" fmla="*/ 301 w 301"/>
                  <a:gd name="T67" fmla="*/ 449 h 564"/>
                  <a:gd name="T68" fmla="*/ 245 w 301"/>
                  <a:gd name="T69" fmla="*/ 558 h 564"/>
                  <a:gd name="T70" fmla="*/ 245 w 301"/>
                  <a:gd name="T71" fmla="*/ 558 h 564"/>
                  <a:gd name="T72" fmla="*/ 245 w 301"/>
                  <a:gd name="T73" fmla="*/ 558 h 564"/>
                  <a:gd name="T74" fmla="*/ 245 w 301"/>
                  <a:gd name="T75" fmla="*/ 558 h 564"/>
                  <a:gd name="T76" fmla="*/ 245 w 301"/>
                  <a:gd name="T77" fmla="*/ 558 h 564"/>
                  <a:gd name="T78" fmla="*/ 131 w 301"/>
                  <a:gd name="T79" fmla="*/ 551 h 564"/>
                  <a:gd name="T80" fmla="*/ 153 w 301"/>
                  <a:gd name="T81" fmla="*/ 563 h 564"/>
                  <a:gd name="T82" fmla="*/ 153 w 301"/>
                  <a:gd name="T83" fmla="*/ 564 h 564"/>
                  <a:gd name="T84" fmla="*/ 128 w 301"/>
                  <a:gd name="T85" fmla="*/ 551 h 564"/>
                  <a:gd name="T86" fmla="*/ 245 w 301"/>
                  <a:gd name="T87" fmla="*/ 557 h 564"/>
                  <a:gd name="T88" fmla="*/ 300 w 301"/>
                  <a:gd name="T89" fmla="*/ 449 h 564"/>
                  <a:gd name="T90" fmla="*/ 258 w 301"/>
                  <a:gd name="T91" fmla="*/ 261 h 564"/>
                  <a:gd name="T92" fmla="*/ 205 w 301"/>
                  <a:gd name="T93" fmla="*/ 112 h 564"/>
                  <a:gd name="T94" fmla="*/ 81 w 301"/>
                  <a:gd name="T95" fmla="*/ 1 h 564"/>
                  <a:gd name="T96" fmla="*/ 8 w 301"/>
                  <a:gd name="T97" fmla="*/ 180 h 564"/>
                  <a:gd name="T98" fmla="*/ 19 w 301"/>
                  <a:gd name="T99" fmla="*/ 404 h 564"/>
                  <a:gd name="T100" fmla="*/ 54 w 301"/>
                  <a:gd name="T101" fmla="*/ 511 h 564"/>
                  <a:gd name="T102" fmla="*/ 129 w 301"/>
                  <a:gd name="T103" fmla="*/ 550 h 564"/>
                  <a:gd name="T104" fmla="*/ 245 w 301"/>
                  <a:gd name="T105" fmla="*/ 557 h 564"/>
                  <a:gd name="T106" fmla="*/ 126 w 301"/>
                  <a:gd name="T107" fmla="*/ 550 h 564"/>
                  <a:gd name="T108" fmla="*/ 55 w 301"/>
                  <a:gd name="T109" fmla="*/ 512 h 564"/>
                  <a:gd name="T110" fmla="*/ 66 w 301"/>
                  <a:gd name="T111" fmla="*/ 547 h 564"/>
                  <a:gd name="T112" fmla="*/ 126 w 301"/>
                  <a:gd name="T113" fmla="*/ 550 h 564"/>
                  <a:gd name="T114" fmla="*/ 53 w 301"/>
                  <a:gd name="T115" fmla="*/ 510 h 564"/>
                  <a:gd name="T116" fmla="*/ 19 w 301"/>
                  <a:gd name="T117" fmla="*/ 408 h 564"/>
                  <a:gd name="T118" fmla="*/ 23 w 301"/>
                  <a:gd name="T119" fmla="*/ 495 h 564"/>
                  <a:gd name="T120" fmla="*/ 53 w 301"/>
                  <a:gd name="T121" fmla="*/ 5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1" h="564">
                    <a:moveTo>
                      <a:pt x="128" y="551"/>
                    </a:moveTo>
                    <a:cubicBezTo>
                      <a:pt x="65" y="548"/>
                      <a:pt x="65" y="548"/>
                      <a:pt x="65" y="548"/>
                    </a:cubicBezTo>
                    <a:cubicBezTo>
                      <a:pt x="65" y="547"/>
                      <a:pt x="65" y="547"/>
                      <a:pt x="65" y="547"/>
                    </a:cubicBezTo>
                    <a:cubicBezTo>
                      <a:pt x="65" y="547"/>
                      <a:pt x="65" y="547"/>
                      <a:pt x="65" y="547"/>
                    </a:cubicBezTo>
                    <a:cubicBezTo>
                      <a:pt x="53" y="512"/>
                      <a:pt x="53" y="512"/>
                      <a:pt x="53" y="512"/>
                    </a:cubicBezTo>
                    <a:cubicBezTo>
                      <a:pt x="23" y="496"/>
                      <a:pt x="23" y="496"/>
                      <a:pt x="23" y="496"/>
                    </a:cubicBezTo>
                    <a:cubicBezTo>
                      <a:pt x="23" y="495"/>
                      <a:pt x="23" y="495"/>
                      <a:pt x="23" y="495"/>
                    </a:cubicBezTo>
                    <a:cubicBezTo>
                      <a:pt x="23" y="495"/>
                      <a:pt x="23" y="495"/>
                      <a:pt x="23" y="495"/>
                    </a:cubicBezTo>
                    <a:cubicBezTo>
                      <a:pt x="23" y="495"/>
                      <a:pt x="23" y="495"/>
                      <a:pt x="23" y="495"/>
                    </a:cubicBezTo>
                    <a:cubicBezTo>
                      <a:pt x="22" y="495"/>
                      <a:pt x="22" y="495"/>
                      <a:pt x="22" y="495"/>
                    </a:cubicBezTo>
                    <a:cubicBezTo>
                      <a:pt x="18" y="404"/>
                      <a:pt x="18" y="404"/>
                      <a:pt x="18" y="404"/>
                    </a:cubicBezTo>
                    <a:cubicBezTo>
                      <a:pt x="0" y="350"/>
                      <a:pt x="0" y="350"/>
                      <a:pt x="0" y="350"/>
                    </a:cubicBezTo>
                    <a:cubicBezTo>
                      <a:pt x="0" y="350"/>
                      <a:pt x="0" y="350"/>
                      <a:pt x="0" y="350"/>
                    </a:cubicBezTo>
                    <a:cubicBezTo>
                      <a:pt x="1" y="350"/>
                      <a:pt x="1" y="350"/>
                      <a:pt x="1" y="350"/>
                    </a:cubicBezTo>
                    <a:cubicBezTo>
                      <a:pt x="18" y="401"/>
                      <a:pt x="18" y="401"/>
                      <a:pt x="18" y="401"/>
                    </a:cubicBezTo>
                    <a:cubicBezTo>
                      <a:pt x="7" y="180"/>
                      <a:pt x="7" y="180"/>
                      <a:pt x="7" y="180"/>
                    </a:cubicBezTo>
                    <a:cubicBezTo>
                      <a:pt x="7" y="180"/>
                      <a:pt x="7" y="180"/>
                      <a:pt x="7" y="180"/>
                    </a:cubicBezTo>
                    <a:cubicBezTo>
                      <a:pt x="7" y="180"/>
                      <a:pt x="7" y="180"/>
                      <a:pt x="7" y="180"/>
                    </a:cubicBezTo>
                    <a:cubicBezTo>
                      <a:pt x="80" y="1"/>
                      <a:pt x="80" y="1"/>
                      <a:pt x="80" y="1"/>
                    </a:cubicBezTo>
                    <a:cubicBezTo>
                      <a:pt x="81" y="0"/>
                      <a:pt x="81" y="0"/>
                      <a:pt x="81" y="0"/>
                    </a:cubicBezTo>
                    <a:cubicBezTo>
                      <a:pt x="81" y="0"/>
                      <a:pt x="81" y="0"/>
                      <a:pt x="81" y="0"/>
                    </a:cubicBezTo>
                    <a:cubicBezTo>
                      <a:pt x="81" y="0"/>
                      <a:pt x="82" y="0"/>
                      <a:pt x="82" y="0"/>
                    </a:cubicBezTo>
                    <a:cubicBezTo>
                      <a:pt x="82" y="0"/>
                      <a:pt x="82" y="0"/>
                      <a:pt x="82" y="0"/>
                    </a:cubicBezTo>
                    <a:cubicBezTo>
                      <a:pt x="206" y="111"/>
                      <a:pt x="206" y="111"/>
                      <a:pt x="206" y="111"/>
                    </a:cubicBezTo>
                    <a:cubicBezTo>
                      <a:pt x="206" y="111"/>
                      <a:pt x="206" y="111"/>
                      <a:pt x="206" y="111"/>
                    </a:cubicBezTo>
                    <a:cubicBezTo>
                      <a:pt x="206" y="111"/>
                      <a:pt x="206" y="111"/>
                      <a:pt x="206" y="111"/>
                    </a:cubicBezTo>
                    <a:cubicBezTo>
                      <a:pt x="206" y="111"/>
                      <a:pt x="206" y="111"/>
                      <a:pt x="206" y="111"/>
                    </a:cubicBezTo>
                    <a:cubicBezTo>
                      <a:pt x="206" y="111"/>
                      <a:pt x="206" y="111"/>
                      <a:pt x="206" y="111"/>
                    </a:cubicBezTo>
                    <a:cubicBezTo>
                      <a:pt x="259" y="260"/>
                      <a:pt x="259" y="260"/>
                      <a:pt x="259" y="260"/>
                    </a:cubicBezTo>
                    <a:cubicBezTo>
                      <a:pt x="301" y="449"/>
                      <a:pt x="301" y="449"/>
                      <a:pt x="301" y="449"/>
                    </a:cubicBezTo>
                    <a:cubicBezTo>
                      <a:pt x="301" y="449"/>
                      <a:pt x="301" y="449"/>
                      <a:pt x="301" y="449"/>
                    </a:cubicBezTo>
                    <a:cubicBezTo>
                      <a:pt x="301" y="449"/>
                      <a:pt x="301" y="449"/>
                      <a:pt x="301" y="449"/>
                    </a:cubicBezTo>
                    <a:cubicBezTo>
                      <a:pt x="301" y="449"/>
                      <a:pt x="301" y="449"/>
                      <a:pt x="301" y="449"/>
                    </a:cubicBezTo>
                    <a:cubicBezTo>
                      <a:pt x="301" y="449"/>
                      <a:pt x="301" y="449"/>
                      <a:pt x="301" y="449"/>
                    </a:cubicBezTo>
                    <a:cubicBezTo>
                      <a:pt x="245" y="558"/>
                      <a:pt x="245" y="558"/>
                      <a:pt x="245" y="558"/>
                    </a:cubicBezTo>
                    <a:cubicBezTo>
                      <a:pt x="245" y="558"/>
                      <a:pt x="245" y="558"/>
                      <a:pt x="245" y="558"/>
                    </a:cubicBezTo>
                    <a:cubicBezTo>
                      <a:pt x="245" y="558"/>
                      <a:pt x="245" y="558"/>
                      <a:pt x="245" y="558"/>
                    </a:cubicBezTo>
                    <a:cubicBezTo>
                      <a:pt x="245" y="558"/>
                      <a:pt x="245" y="558"/>
                      <a:pt x="245" y="558"/>
                    </a:cubicBezTo>
                    <a:cubicBezTo>
                      <a:pt x="245" y="558"/>
                      <a:pt x="245" y="558"/>
                      <a:pt x="245" y="558"/>
                    </a:cubicBezTo>
                    <a:cubicBezTo>
                      <a:pt x="131" y="551"/>
                      <a:pt x="131" y="551"/>
                      <a:pt x="131" y="551"/>
                    </a:cubicBezTo>
                    <a:cubicBezTo>
                      <a:pt x="153" y="563"/>
                      <a:pt x="153" y="563"/>
                      <a:pt x="153" y="563"/>
                    </a:cubicBezTo>
                    <a:cubicBezTo>
                      <a:pt x="153" y="564"/>
                      <a:pt x="153" y="564"/>
                      <a:pt x="153" y="564"/>
                    </a:cubicBezTo>
                    <a:cubicBezTo>
                      <a:pt x="128" y="551"/>
                      <a:pt x="128" y="551"/>
                      <a:pt x="128" y="551"/>
                    </a:cubicBezTo>
                    <a:close/>
                    <a:moveTo>
                      <a:pt x="245" y="557"/>
                    </a:moveTo>
                    <a:cubicBezTo>
                      <a:pt x="300" y="449"/>
                      <a:pt x="300" y="449"/>
                      <a:pt x="300" y="449"/>
                    </a:cubicBezTo>
                    <a:cubicBezTo>
                      <a:pt x="258" y="261"/>
                      <a:pt x="258" y="261"/>
                      <a:pt x="258" y="261"/>
                    </a:cubicBezTo>
                    <a:cubicBezTo>
                      <a:pt x="205" y="112"/>
                      <a:pt x="205" y="112"/>
                      <a:pt x="205" y="112"/>
                    </a:cubicBezTo>
                    <a:cubicBezTo>
                      <a:pt x="81" y="1"/>
                      <a:pt x="81" y="1"/>
                      <a:pt x="81" y="1"/>
                    </a:cubicBezTo>
                    <a:cubicBezTo>
                      <a:pt x="8" y="180"/>
                      <a:pt x="8" y="180"/>
                      <a:pt x="8" y="180"/>
                    </a:cubicBezTo>
                    <a:cubicBezTo>
                      <a:pt x="19" y="404"/>
                      <a:pt x="19" y="404"/>
                      <a:pt x="19" y="404"/>
                    </a:cubicBezTo>
                    <a:cubicBezTo>
                      <a:pt x="54" y="511"/>
                      <a:pt x="54" y="511"/>
                      <a:pt x="54" y="511"/>
                    </a:cubicBezTo>
                    <a:cubicBezTo>
                      <a:pt x="129" y="550"/>
                      <a:pt x="129" y="550"/>
                      <a:pt x="129" y="550"/>
                    </a:cubicBezTo>
                    <a:cubicBezTo>
                      <a:pt x="245" y="557"/>
                      <a:pt x="245" y="557"/>
                      <a:pt x="245" y="557"/>
                    </a:cubicBezTo>
                    <a:close/>
                    <a:moveTo>
                      <a:pt x="126" y="550"/>
                    </a:moveTo>
                    <a:cubicBezTo>
                      <a:pt x="55" y="512"/>
                      <a:pt x="55" y="512"/>
                      <a:pt x="55" y="512"/>
                    </a:cubicBezTo>
                    <a:cubicBezTo>
                      <a:pt x="66" y="547"/>
                      <a:pt x="66" y="547"/>
                      <a:pt x="66" y="547"/>
                    </a:cubicBezTo>
                    <a:cubicBezTo>
                      <a:pt x="126" y="550"/>
                      <a:pt x="126" y="550"/>
                      <a:pt x="126" y="550"/>
                    </a:cubicBezTo>
                    <a:close/>
                    <a:moveTo>
                      <a:pt x="53" y="510"/>
                    </a:moveTo>
                    <a:cubicBezTo>
                      <a:pt x="19" y="408"/>
                      <a:pt x="19" y="408"/>
                      <a:pt x="19" y="408"/>
                    </a:cubicBezTo>
                    <a:cubicBezTo>
                      <a:pt x="23" y="495"/>
                      <a:pt x="23" y="495"/>
                      <a:pt x="23" y="495"/>
                    </a:cubicBezTo>
                    <a:cubicBezTo>
                      <a:pt x="53" y="510"/>
                      <a:pt x="53" y="510"/>
                      <a:pt x="53"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7" name="Freeform 346"/>
              <p:cNvSpPr>
                <a:spLocks noEditPoints="1"/>
              </p:cNvSpPr>
              <p:nvPr/>
            </p:nvSpPr>
            <p:spPr bwMode="auto">
              <a:xfrm>
                <a:off x="3478213" y="420688"/>
                <a:ext cx="2943225" cy="5459413"/>
              </a:xfrm>
              <a:custGeom>
                <a:avLst/>
                <a:gdLst>
                  <a:gd name="T0" fmla="*/ 23 w 301"/>
                  <a:gd name="T1" fmla="*/ 489 h 558"/>
                  <a:gd name="T2" fmla="*/ 0 w 301"/>
                  <a:gd name="T3" fmla="*/ 344 h 558"/>
                  <a:gd name="T4" fmla="*/ 20 w 301"/>
                  <a:gd name="T5" fmla="*/ 158 h 558"/>
                  <a:gd name="T6" fmla="*/ 57 w 301"/>
                  <a:gd name="T7" fmla="*/ 3 h 558"/>
                  <a:gd name="T8" fmla="*/ 102 w 301"/>
                  <a:gd name="T9" fmla="*/ 1 h 558"/>
                  <a:gd name="T10" fmla="*/ 135 w 301"/>
                  <a:gd name="T11" fmla="*/ 21 h 558"/>
                  <a:gd name="T12" fmla="*/ 239 w 301"/>
                  <a:gd name="T13" fmla="*/ 235 h 558"/>
                  <a:gd name="T14" fmla="*/ 279 w 301"/>
                  <a:gd name="T15" fmla="*/ 290 h 558"/>
                  <a:gd name="T16" fmla="*/ 290 w 301"/>
                  <a:gd name="T17" fmla="*/ 338 h 558"/>
                  <a:gd name="T18" fmla="*/ 284 w 301"/>
                  <a:gd name="T19" fmla="*/ 533 h 558"/>
                  <a:gd name="T20" fmla="*/ 245 w 301"/>
                  <a:gd name="T21" fmla="*/ 552 h 558"/>
                  <a:gd name="T22" fmla="*/ 233 w 301"/>
                  <a:gd name="T23" fmla="*/ 542 h 558"/>
                  <a:gd name="T24" fmla="*/ 152 w 301"/>
                  <a:gd name="T25" fmla="*/ 556 h 558"/>
                  <a:gd name="T26" fmla="*/ 234 w 301"/>
                  <a:gd name="T27" fmla="*/ 542 h 558"/>
                  <a:gd name="T28" fmla="*/ 245 w 301"/>
                  <a:gd name="T29" fmla="*/ 540 h 558"/>
                  <a:gd name="T30" fmla="*/ 266 w 301"/>
                  <a:gd name="T31" fmla="*/ 471 h 558"/>
                  <a:gd name="T32" fmla="*/ 256 w 301"/>
                  <a:gd name="T33" fmla="*/ 478 h 558"/>
                  <a:gd name="T34" fmla="*/ 205 w 301"/>
                  <a:gd name="T35" fmla="*/ 518 h 558"/>
                  <a:gd name="T36" fmla="*/ 205 w 301"/>
                  <a:gd name="T37" fmla="*/ 517 h 558"/>
                  <a:gd name="T38" fmla="*/ 101 w 301"/>
                  <a:gd name="T39" fmla="*/ 429 h 558"/>
                  <a:gd name="T40" fmla="*/ 24 w 301"/>
                  <a:gd name="T41" fmla="*/ 488 h 558"/>
                  <a:gd name="T42" fmla="*/ 246 w 301"/>
                  <a:gd name="T43" fmla="*/ 484 h 558"/>
                  <a:gd name="T44" fmla="*/ 24 w 301"/>
                  <a:gd name="T45" fmla="*/ 482 h 558"/>
                  <a:gd name="T46" fmla="*/ 172 w 301"/>
                  <a:gd name="T47" fmla="*/ 389 h 558"/>
                  <a:gd name="T48" fmla="*/ 256 w 301"/>
                  <a:gd name="T49" fmla="*/ 477 h 558"/>
                  <a:gd name="T50" fmla="*/ 300 w 301"/>
                  <a:gd name="T51" fmla="*/ 442 h 558"/>
                  <a:gd name="T52" fmla="*/ 75 w 301"/>
                  <a:gd name="T53" fmla="*/ 448 h 558"/>
                  <a:gd name="T54" fmla="*/ 41 w 301"/>
                  <a:gd name="T55" fmla="*/ 378 h 558"/>
                  <a:gd name="T56" fmla="*/ 242 w 301"/>
                  <a:gd name="T57" fmla="*/ 353 h 558"/>
                  <a:gd name="T58" fmla="*/ 241 w 301"/>
                  <a:gd name="T59" fmla="*/ 353 h 558"/>
                  <a:gd name="T60" fmla="*/ 165 w 301"/>
                  <a:gd name="T61" fmla="*/ 378 h 558"/>
                  <a:gd name="T62" fmla="*/ 25 w 301"/>
                  <a:gd name="T63" fmla="*/ 366 h 558"/>
                  <a:gd name="T64" fmla="*/ 175 w 301"/>
                  <a:gd name="T65" fmla="*/ 370 h 558"/>
                  <a:gd name="T66" fmla="*/ 1 w 301"/>
                  <a:gd name="T67" fmla="*/ 344 h 558"/>
                  <a:gd name="T68" fmla="*/ 187 w 301"/>
                  <a:gd name="T69" fmla="*/ 271 h 558"/>
                  <a:gd name="T70" fmla="*/ 226 w 301"/>
                  <a:gd name="T71" fmla="*/ 331 h 558"/>
                  <a:gd name="T72" fmla="*/ 227 w 301"/>
                  <a:gd name="T73" fmla="*/ 330 h 558"/>
                  <a:gd name="T74" fmla="*/ 129 w 301"/>
                  <a:gd name="T75" fmla="*/ 227 h 558"/>
                  <a:gd name="T76" fmla="*/ 273 w 301"/>
                  <a:gd name="T77" fmla="*/ 294 h 558"/>
                  <a:gd name="T78" fmla="*/ 270 w 301"/>
                  <a:gd name="T79" fmla="*/ 286 h 558"/>
                  <a:gd name="T80" fmla="*/ 193 w 301"/>
                  <a:gd name="T81" fmla="*/ 219 h 558"/>
                  <a:gd name="T82" fmla="*/ 192 w 301"/>
                  <a:gd name="T83" fmla="*/ 221 h 558"/>
                  <a:gd name="T84" fmla="*/ 169 w 301"/>
                  <a:gd name="T85" fmla="*/ 243 h 558"/>
                  <a:gd name="T86" fmla="*/ 84 w 301"/>
                  <a:gd name="T87" fmla="*/ 115 h 558"/>
                  <a:gd name="T88" fmla="*/ 192 w 301"/>
                  <a:gd name="T89" fmla="*/ 216 h 558"/>
                  <a:gd name="T90" fmla="*/ 29 w 301"/>
                  <a:gd name="T91" fmla="*/ 201 h 558"/>
                  <a:gd name="T92" fmla="*/ 25 w 301"/>
                  <a:gd name="T93" fmla="*/ 196 h 558"/>
                  <a:gd name="T94" fmla="*/ 181 w 301"/>
                  <a:gd name="T95" fmla="*/ 179 h 558"/>
                  <a:gd name="T96" fmla="*/ 28 w 301"/>
                  <a:gd name="T97" fmla="*/ 182 h 558"/>
                  <a:gd name="T98" fmla="*/ 180 w 301"/>
                  <a:gd name="T99" fmla="*/ 178 h 558"/>
                  <a:gd name="T100" fmla="*/ 8 w 301"/>
                  <a:gd name="T101" fmla="*/ 174 h 558"/>
                  <a:gd name="T102" fmla="*/ 33 w 301"/>
                  <a:gd name="T103" fmla="*/ 50 h 558"/>
                  <a:gd name="T104" fmla="*/ 66 w 301"/>
                  <a:gd name="T105" fmla="*/ 103 h 558"/>
                  <a:gd name="T106" fmla="*/ 83 w 301"/>
                  <a:gd name="T107" fmla="*/ 113 h 558"/>
                  <a:gd name="T108" fmla="*/ 47 w 301"/>
                  <a:gd name="T109" fmla="*/ 65 h 558"/>
                  <a:gd name="T110" fmla="*/ 89 w 301"/>
                  <a:gd name="T111" fmla="*/ 77 h 558"/>
                  <a:gd name="T112" fmla="*/ 49 w 301"/>
                  <a:gd name="T113" fmla="*/ 53 h 558"/>
                  <a:gd name="T114" fmla="*/ 117 w 301"/>
                  <a:gd name="T115" fmla="*/ 44 h 558"/>
                  <a:gd name="T116" fmla="*/ 36 w 301"/>
                  <a:gd name="T117" fmla="*/ 42 h 558"/>
                  <a:gd name="T118" fmla="*/ 76 w 301"/>
                  <a:gd name="T119" fmla="*/ 15 h 558"/>
                  <a:gd name="T120" fmla="*/ 238 w 301"/>
                  <a:gd name="T121" fmla="*/ 17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1" h="558">
                    <a:moveTo>
                      <a:pt x="153" y="558"/>
                    </a:moveTo>
                    <a:cubicBezTo>
                      <a:pt x="153" y="558"/>
                      <a:pt x="153" y="558"/>
                      <a:pt x="153" y="558"/>
                    </a:cubicBezTo>
                    <a:cubicBezTo>
                      <a:pt x="153" y="558"/>
                      <a:pt x="153" y="558"/>
                      <a:pt x="153" y="558"/>
                    </a:cubicBezTo>
                    <a:cubicBezTo>
                      <a:pt x="152" y="558"/>
                      <a:pt x="152" y="558"/>
                      <a:pt x="152" y="558"/>
                    </a:cubicBezTo>
                    <a:cubicBezTo>
                      <a:pt x="115" y="505"/>
                      <a:pt x="115" y="505"/>
                      <a:pt x="115" y="505"/>
                    </a:cubicBezTo>
                    <a:cubicBezTo>
                      <a:pt x="23" y="490"/>
                      <a:pt x="23" y="490"/>
                      <a:pt x="23" y="490"/>
                    </a:cubicBezTo>
                    <a:cubicBezTo>
                      <a:pt x="23" y="490"/>
                      <a:pt x="23" y="490"/>
                      <a:pt x="23" y="490"/>
                    </a:cubicBezTo>
                    <a:cubicBezTo>
                      <a:pt x="23" y="489"/>
                      <a:pt x="23" y="489"/>
                      <a:pt x="23" y="489"/>
                    </a:cubicBezTo>
                    <a:cubicBezTo>
                      <a:pt x="23" y="489"/>
                      <a:pt x="23" y="489"/>
                      <a:pt x="23" y="489"/>
                    </a:cubicBezTo>
                    <a:cubicBezTo>
                      <a:pt x="22" y="489"/>
                      <a:pt x="22" y="489"/>
                      <a:pt x="22" y="489"/>
                    </a:cubicBezTo>
                    <a:cubicBezTo>
                      <a:pt x="25" y="379"/>
                      <a:pt x="25" y="379"/>
                      <a:pt x="25" y="379"/>
                    </a:cubicBezTo>
                    <a:cubicBezTo>
                      <a:pt x="0" y="345"/>
                      <a:pt x="0" y="345"/>
                      <a:pt x="0" y="345"/>
                    </a:cubicBezTo>
                    <a:cubicBezTo>
                      <a:pt x="0" y="344"/>
                      <a:pt x="0" y="344"/>
                      <a:pt x="0" y="344"/>
                    </a:cubicBezTo>
                    <a:cubicBezTo>
                      <a:pt x="0" y="344"/>
                      <a:pt x="0" y="344"/>
                      <a:pt x="0" y="344"/>
                    </a:cubicBezTo>
                    <a:cubicBezTo>
                      <a:pt x="0" y="344"/>
                      <a:pt x="0" y="344"/>
                      <a:pt x="0" y="344"/>
                    </a:cubicBezTo>
                    <a:cubicBezTo>
                      <a:pt x="0" y="344"/>
                      <a:pt x="0" y="344"/>
                      <a:pt x="0" y="344"/>
                    </a:cubicBezTo>
                    <a:cubicBezTo>
                      <a:pt x="17" y="187"/>
                      <a:pt x="17" y="187"/>
                      <a:pt x="17" y="187"/>
                    </a:cubicBezTo>
                    <a:cubicBezTo>
                      <a:pt x="7" y="175"/>
                      <a:pt x="7" y="175"/>
                      <a:pt x="7" y="175"/>
                    </a:cubicBezTo>
                    <a:cubicBezTo>
                      <a:pt x="7" y="175"/>
                      <a:pt x="7" y="174"/>
                      <a:pt x="7" y="174"/>
                    </a:cubicBezTo>
                    <a:cubicBezTo>
                      <a:pt x="7" y="174"/>
                      <a:pt x="7" y="174"/>
                      <a:pt x="7" y="174"/>
                    </a:cubicBezTo>
                    <a:cubicBezTo>
                      <a:pt x="7" y="174"/>
                      <a:pt x="7" y="174"/>
                      <a:pt x="7" y="174"/>
                    </a:cubicBezTo>
                    <a:cubicBezTo>
                      <a:pt x="7" y="174"/>
                      <a:pt x="7" y="174"/>
                      <a:pt x="7" y="174"/>
                    </a:cubicBezTo>
                    <a:cubicBezTo>
                      <a:pt x="7" y="174"/>
                      <a:pt x="7" y="174"/>
                      <a:pt x="7" y="174"/>
                    </a:cubicBezTo>
                    <a:cubicBezTo>
                      <a:pt x="20" y="158"/>
                      <a:pt x="20" y="158"/>
                      <a:pt x="20" y="158"/>
                    </a:cubicBezTo>
                    <a:cubicBezTo>
                      <a:pt x="33" y="38"/>
                      <a:pt x="33" y="38"/>
                      <a:pt x="33" y="38"/>
                    </a:cubicBezTo>
                    <a:cubicBezTo>
                      <a:pt x="33" y="38"/>
                      <a:pt x="33" y="38"/>
                      <a:pt x="33" y="38"/>
                    </a:cubicBezTo>
                    <a:cubicBezTo>
                      <a:pt x="33" y="38"/>
                      <a:pt x="33" y="38"/>
                      <a:pt x="33" y="38"/>
                    </a:cubicBezTo>
                    <a:cubicBezTo>
                      <a:pt x="53" y="27"/>
                      <a:pt x="53" y="27"/>
                      <a:pt x="53" y="27"/>
                    </a:cubicBezTo>
                    <a:cubicBezTo>
                      <a:pt x="57" y="3"/>
                      <a:pt x="57" y="3"/>
                      <a:pt x="57" y="3"/>
                    </a:cubicBezTo>
                    <a:cubicBezTo>
                      <a:pt x="57" y="3"/>
                      <a:pt x="57" y="3"/>
                      <a:pt x="57" y="3"/>
                    </a:cubicBezTo>
                    <a:cubicBezTo>
                      <a:pt x="57" y="3"/>
                      <a:pt x="57" y="3"/>
                      <a:pt x="57" y="3"/>
                    </a:cubicBezTo>
                    <a:cubicBezTo>
                      <a:pt x="57" y="3"/>
                      <a:pt x="57" y="3"/>
                      <a:pt x="57" y="3"/>
                    </a:cubicBezTo>
                    <a:cubicBezTo>
                      <a:pt x="57" y="3"/>
                      <a:pt x="57" y="3"/>
                      <a:pt x="57" y="3"/>
                    </a:cubicBezTo>
                    <a:cubicBezTo>
                      <a:pt x="75" y="15"/>
                      <a:pt x="75" y="15"/>
                      <a:pt x="75" y="15"/>
                    </a:cubicBezTo>
                    <a:cubicBezTo>
                      <a:pt x="102" y="0"/>
                      <a:pt x="102" y="0"/>
                      <a:pt x="102" y="0"/>
                    </a:cubicBezTo>
                    <a:cubicBezTo>
                      <a:pt x="102" y="0"/>
                      <a:pt x="102" y="0"/>
                      <a:pt x="102" y="0"/>
                    </a:cubicBezTo>
                    <a:cubicBezTo>
                      <a:pt x="102" y="0"/>
                      <a:pt x="102" y="0"/>
                      <a:pt x="102" y="0"/>
                    </a:cubicBezTo>
                    <a:cubicBezTo>
                      <a:pt x="102" y="0"/>
                      <a:pt x="102" y="0"/>
                      <a:pt x="102" y="0"/>
                    </a:cubicBezTo>
                    <a:cubicBezTo>
                      <a:pt x="102" y="0"/>
                      <a:pt x="102" y="0"/>
                      <a:pt x="102" y="0"/>
                    </a:cubicBezTo>
                    <a:cubicBezTo>
                      <a:pt x="102" y="1"/>
                      <a:pt x="102" y="1"/>
                      <a:pt x="102" y="1"/>
                    </a:cubicBezTo>
                    <a:cubicBezTo>
                      <a:pt x="102" y="1"/>
                      <a:pt x="102" y="1"/>
                      <a:pt x="102" y="1"/>
                    </a:cubicBezTo>
                    <a:cubicBezTo>
                      <a:pt x="98" y="31"/>
                      <a:pt x="98" y="31"/>
                      <a:pt x="98" y="31"/>
                    </a:cubicBezTo>
                    <a:cubicBezTo>
                      <a:pt x="116" y="43"/>
                      <a:pt x="116" y="43"/>
                      <a:pt x="116" y="43"/>
                    </a:cubicBezTo>
                    <a:cubicBezTo>
                      <a:pt x="134" y="21"/>
                      <a:pt x="134" y="21"/>
                      <a:pt x="134" y="21"/>
                    </a:cubicBezTo>
                    <a:cubicBezTo>
                      <a:pt x="134" y="21"/>
                      <a:pt x="134" y="21"/>
                      <a:pt x="135" y="21"/>
                    </a:cubicBezTo>
                    <a:cubicBezTo>
                      <a:pt x="135" y="21"/>
                      <a:pt x="135" y="21"/>
                      <a:pt x="135" y="21"/>
                    </a:cubicBezTo>
                    <a:cubicBezTo>
                      <a:pt x="135" y="21"/>
                      <a:pt x="135" y="21"/>
                      <a:pt x="135" y="21"/>
                    </a:cubicBezTo>
                    <a:cubicBezTo>
                      <a:pt x="135" y="21"/>
                      <a:pt x="135" y="21"/>
                      <a:pt x="135" y="21"/>
                    </a:cubicBezTo>
                    <a:cubicBezTo>
                      <a:pt x="148" y="66"/>
                      <a:pt x="148" y="66"/>
                      <a:pt x="148" y="66"/>
                    </a:cubicBezTo>
                    <a:cubicBezTo>
                      <a:pt x="205" y="105"/>
                      <a:pt x="205" y="105"/>
                      <a:pt x="205" y="105"/>
                    </a:cubicBezTo>
                    <a:cubicBezTo>
                      <a:pt x="206" y="105"/>
                      <a:pt x="206" y="105"/>
                      <a:pt x="206" y="105"/>
                    </a:cubicBezTo>
                    <a:cubicBezTo>
                      <a:pt x="206" y="105"/>
                      <a:pt x="206" y="105"/>
                      <a:pt x="206" y="106"/>
                    </a:cubicBezTo>
                    <a:cubicBezTo>
                      <a:pt x="206" y="106"/>
                      <a:pt x="206" y="106"/>
                      <a:pt x="206" y="106"/>
                    </a:cubicBezTo>
                    <a:cubicBezTo>
                      <a:pt x="206" y="106"/>
                      <a:pt x="206" y="106"/>
                      <a:pt x="206" y="106"/>
                    </a:cubicBezTo>
                    <a:cubicBezTo>
                      <a:pt x="196" y="193"/>
                      <a:pt x="196" y="193"/>
                      <a:pt x="196" y="193"/>
                    </a:cubicBezTo>
                    <a:cubicBezTo>
                      <a:pt x="239" y="235"/>
                      <a:pt x="239" y="235"/>
                      <a:pt x="239" y="235"/>
                    </a:cubicBezTo>
                    <a:cubicBezTo>
                      <a:pt x="238" y="174"/>
                      <a:pt x="238" y="174"/>
                      <a:pt x="238" y="174"/>
                    </a:cubicBezTo>
                    <a:cubicBezTo>
                      <a:pt x="239" y="174"/>
                      <a:pt x="239" y="174"/>
                      <a:pt x="239" y="174"/>
                    </a:cubicBezTo>
                    <a:cubicBezTo>
                      <a:pt x="240" y="236"/>
                      <a:pt x="240" y="236"/>
                      <a:pt x="240" y="236"/>
                    </a:cubicBezTo>
                    <a:cubicBezTo>
                      <a:pt x="259" y="255"/>
                      <a:pt x="259" y="255"/>
                      <a:pt x="259" y="255"/>
                    </a:cubicBezTo>
                    <a:cubicBezTo>
                      <a:pt x="271" y="287"/>
                      <a:pt x="271" y="287"/>
                      <a:pt x="271" y="287"/>
                    </a:cubicBezTo>
                    <a:cubicBezTo>
                      <a:pt x="279" y="290"/>
                      <a:pt x="279" y="290"/>
                      <a:pt x="279" y="290"/>
                    </a:cubicBezTo>
                    <a:cubicBezTo>
                      <a:pt x="279" y="290"/>
                      <a:pt x="279" y="290"/>
                      <a:pt x="279" y="290"/>
                    </a:cubicBezTo>
                    <a:cubicBezTo>
                      <a:pt x="279" y="290"/>
                      <a:pt x="279" y="290"/>
                      <a:pt x="279" y="290"/>
                    </a:cubicBezTo>
                    <a:cubicBezTo>
                      <a:pt x="279" y="290"/>
                      <a:pt x="279" y="290"/>
                      <a:pt x="279" y="290"/>
                    </a:cubicBezTo>
                    <a:cubicBezTo>
                      <a:pt x="279" y="291"/>
                      <a:pt x="279" y="291"/>
                      <a:pt x="279" y="291"/>
                    </a:cubicBezTo>
                    <a:cubicBezTo>
                      <a:pt x="274" y="295"/>
                      <a:pt x="274" y="295"/>
                      <a:pt x="274" y="295"/>
                    </a:cubicBezTo>
                    <a:cubicBezTo>
                      <a:pt x="290" y="338"/>
                      <a:pt x="290" y="338"/>
                      <a:pt x="290" y="338"/>
                    </a:cubicBezTo>
                    <a:cubicBezTo>
                      <a:pt x="290" y="338"/>
                      <a:pt x="290" y="338"/>
                      <a:pt x="290" y="338"/>
                    </a:cubicBezTo>
                    <a:cubicBezTo>
                      <a:pt x="290" y="338"/>
                      <a:pt x="290" y="338"/>
                      <a:pt x="290" y="338"/>
                    </a:cubicBezTo>
                    <a:cubicBezTo>
                      <a:pt x="290" y="338"/>
                      <a:pt x="290" y="338"/>
                      <a:pt x="290" y="338"/>
                    </a:cubicBezTo>
                    <a:cubicBezTo>
                      <a:pt x="290" y="338"/>
                      <a:pt x="290" y="338"/>
                      <a:pt x="290" y="338"/>
                    </a:cubicBezTo>
                    <a:cubicBezTo>
                      <a:pt x="287" y="421"/>
                      <a:pt x="287" y="421"/>
                      <a:pt x="287" y="421"/>
                    </a:cubicBezTo>
                    <a:cubicBezTo>
                      <a:pt x="301" y="442"/>
                      <a:pt x="301" y="442"/>
                      <a:pt x="301" y="442"/>
                    </a:cubicBezTo>
                    <a:cubicBezTo>
                      <a:pt x="301" y="443"/>
                      <a:pt x="301" y="443"/>
                      <a:pt x="301" y="443"/>
                    </a:cubicBezTo>
                    <a:cubicBezTo>
                      <a:pt x="301" y="443"/>
                      <a:pt x="301" y="443"/>
                      <a:pt x="301" y="443"/>
                    </a:cubicBezTo>
                    <a:cubicBezTo>
                      <a:pt x="301" y="443"/>
                      <a:pt x="301" y="443"/>
                      <a:pt x="301" y="443"/>
                    </a:cubicBezTo>
                    <a:cubicBezTo>
                      <a:pt x="301" y="443"/>
                      <a:pt x="301" y="443"/>
                      <a:pt x="301" y="443"/>
                    </a:cubicBezTo>
                    <a:cubicBezTo>
                      <a:pt x="286" y="454"/>
                      <a:pt x="286" y="454"/>
                      <a:pt x="286" y="454"/>
                    </a:cubicBezTo>
                    <a:cubicBezTo>
                      <a:pt x="284" y="533"/>
                      <a:pt x="284" y="533"/>
                      <a:pt x="284" y="533"/>
                    </a:cubicBezTo>
                    <a:cubicBezTo>
                      <a:pt x="284" y="533"/>
                      <a:pt x="284" y="533"/>
                      <a:pt x="284" y="533"/>
                    </a:cubicBezTo>
                    <a:cubicBezTo>
                      <a:pt x="284" y="533"/>
                      <a:pt x="284" y="533"/>
                      <a:pt x="284" y="533"/>
                    </a:cubicBezTo>
                    <a:cubicBezTo>
                      <a:pt x="284" y="533"/>
                      <a:pt x="284" y="533"/>
                      <a:pt x="284" y="533"/>
                    </a:cubicBezTo>
                    <a:cubicBezTo>
                      <a:pt x="284" y="533"/>
                      <a:pt x="284" y="533"/>
                      <a:pt x="284" y="533"/>
                    </a:cubicBezTo>
                    <a:cubicBezTo>
                      <a:pt x="245" y="541"/>
                      <a:pt x="245" y="541"/>
                      <a:pt x="245" y="541"/>
                    </a:cubicBezTo>
                    <a:cubicBezTo>
                      <a:pt x="245" y="552"/>
                      <a:pt x="245" y="552"/>
                      <a:pt x="245" y="552"/>
                    </a:cubicBezTo>
                    <a:cubicBezTo>
                      <a:pt x="245" y="552"/>
                      <a:pt x="245" y="552"/>
                      <a:pt x="245" y="552"/>
                    </a:cubicBezTo>
                    <a:cubicBezTo>
                      <a:pt x="245" y="552"/>
                      <a:pt x="245" y="552"/>
                      <a:pt x="245" y="552"/>
                    </a:cubicBezTo>
                    <a:cubicBezTo>
                      <a:pt x="245" y="552"/>
                      <a:pt x="245" y="552"/>
                      <a:pt x="245" y="552"/>
                    </a:cubicBezTo>
                    <a:cubicBezTo>
                      <a:pt x="245" y="552"/>
                      <a:pt x="245" y="552"/>
                      <a:pt x="244" y="551"/>
                    </a:cubicBezTo>
                    <a:cubicBezTo>
                      <a:pt x="244" y="551"/>
                      <a:pt x="244" y="551"/>
                      <a:pt x="244" y="551"/>
                    </a:cubicBezTo>
                    <a:cubicBezTo>
                      <a:pt x="234" y="543"/>
                      <a:pt x="234" y="543"/>
                      <a:pt x="234" y="543"/>
                    </a:cubicBezTo>
                    <a:cubicBezTo>
                      <a:pt x="153" y="558"/>
                      <a:pt x="153" y="558"/>
                      <a:pt x="153" y="558"/>
                    </a:cubicBezTo>
                    <a:cubicBezTo>
                      <a:pt x="153" y="558"/>
                      <a:pt x="153" y="558"/>
                      <a:pt x="153" y="558"/>
                    </a:cubicBezTo>
                    <a:close/>
                    <a:moveTo>
                      <a:pt x="155" y="557"/>
                    </a:moveTo>
                    <a:cubicBezTo>
                      <a:pt x="233" y="542"/>
                      <a:pt x="233" y="542"/>
                      <a:pt x="233" y="542"/>
                    </a:cubicBezTo>
                    <a:cubicBezTo>
                      <a:pt x="208" y="521"/>
                      <a:pt x="208" y="521"/>
                      <a:pt x="208" y="521"/>
                    </a:cubicBezTo>
                    <a:cubicBezTo>
                      <a:pt x="202" y="520"/>
                      <a:pt x="202" y="520"/>
                      <a:pt x="202" y="520"/>
                    </a:cubicBezTo>
                    <a:cubicBezTo>
                      <a:pt x="155" y="557"/>
                      <a:pt x="155" y="557"/>
                      <a:pt x="155" y="557"/>
                    </a:cubicBezTo>
                    <a:close/>
                    <a:moveTo>
                      <a:pt x="153" y="556"/>
                    </a:moveTo>
                    <a:cubicBezTo>
                      <a:pt x="201" y="520"/>
                      <a:pt x="201" y="520"/>
                      <a:pt x="201" y="520"/>
                    </a:cubicBezTo>
                    <a:cubicBezTo>
                      <a:pt x="158" y="512"/>
                      <a:pt x="158" y="512"/>
                      <a:pt x="158" y="512"/>
                    </a:cubicBezTo>
                    <a:cubicBezTo>
                      <a:pt x="153" y="556"/>
                      <a:pt x="153" y="556"/>
                      <a:pt x="153" y="556"/>
                    </a:cubicBezTo>
                    <a:close/>
                    <a:moveTo>
                      <a:pt x="152" y="556"/>
                    </a:moveTo>
                    <a:cubicBezTo>
                      <a:pt x="158" y="512"/>
                      <a:pt x="158" y="512"/>
                      <a:pt x="158" y="512"/>
                    </a:cubicBezTo>
                    <a:cubicBezTo>
                      <a:pt x="116" y="505"/>
                      <a:pt x="116" y="505"/>
                      <a:pt x="116" y="505"/>
                    </a:cubicBezTo>
                    <a:cubicBezTo>
                      <a:pt x="152" y="556"/>
                      <a:pt x="152" y="556"/>
                      <a:pt x="152" y="556"/>
                    </a:cubicBezTo>
                    <a:close/>
                    <a:moveTo>
                      <a:pt x="244" y="550"/>
                    </a:moveTo>
                    <a:cubicBezTo>
                      <a:pt x="244" y="541"/>
                      <a:pt x="244" y="541"/>
                      <a:pt x="244" y="541"/>
                    </a:cubicBezTo>
                    <a:cubicBezTo>
                      <a:pt x="235" y="542"/>
                      <a:pt x="235" y="542"/>
                      <a:pt x="235" y="542"/>
                    </a:cubicBezTo>
                    <a:cubicBezTo>
                      <a:pt x="244" y="550"/>
                      <a:pt x="244" y="550"/>
                      <a:pt x="244" y="550"/>
                    </a:cubicBezTo>
                    <a:close/>
                    <a:moveTo>
                      <a:pt x="234" y="542"/>
                    </a:moveTo>
                    <a:cubicBezTo>
                      <a:pt x="244" y="540"/>
                      <a:pt x="244" y="540"/>
                      <a:pt x="244" y="540"/>
                    </a:cubicBezTo>
                    <a:cubicBezTo>
                      <a:pt x="244" y="527"/>
                      <a:pt x="244" y="527"/>
                      <a:pt x="244" y="527"/>
                    </a:cubicBezTo>
                    <a:cubicBezTo>
                      <a:pt x="210" y="521"/>
                      <a:pt x="210" y="521"/>
                      <a:pt x="210" y="521"/>
                    </a:cubicBezTo>
                    <a:cubicBezTo>
                      <a:pt x="234" y="542"/>
                      <a:pt x="234" y="542"/>
                      <a:pt x="234" y="542"/>
                    </a:cubicBezTo>
                    <a:close/>
                    <a:moveTo>
                      <a:pt x="245" y="540"/>
                    </a:moveTo>
                    <a:cubicBezTo>
                      <a:pt x="280" y="533"/>
                      <a:pt x="280" y="533"/>
                      <a:pt x="280" y="533"/>
                    </a:cubicBezTo>
                    <a:cubicBezTo>
                      <a:pt x="245" y="527"/>
                      <a:pt x="245" y="527"/>
                      <a:pt x="245" y="527"/>
                    </a:cubicBezTo>
                    <a:cubicBezTo>
                      <a:pt x="245" y="540"/>
                      <a:pt x="245" y="540"/>
                      <a:pt x="245" y="540"/>
                    </a:cubicBezTo>
                    <a:close/>
                    <a:moveTo>
                      <a:pt x="282" y="532"/>
                    </a:moveTo>
                    <a:cubicBezTo>
                      <a:pt x="246" y="486"/>
                      <a:pt x="246" y="486"/>
                      <a:pt x="246" y="486"/>
                    </a:cubicBezTo>
                    <a:cubicBezTo>
                      <a:pt x="244" y="487"/>
                      <a:pt x="244" y="487"/>
                      <a:pt x="244" y="487"/>
                    </a:cubicBezTo>
                    <a:cubicBezTo>
                      <a:pt x="245" y="526"/>
                      <a:pt x="245" y="526"/>
                      <a:pt x="245" y="526"/>
                    </a:cubicBezTo>
                    <a:cubicBezTo>
                      <a:pt x="282" y="532"/>
                      <a:pt x="282" y="532"/>
                      <a:pt x="282" y="532"/>
                    </a:cubicBezTo>
                    <a:close/>
                    <a:moveTo>
                      <a:pt x="283" y="530"/>
                    </a:moveTo>
                    <a:cubicBezTo>
                      <a:pt x="285" y="455"/>
                      <a:pt x="285" y="455"/>
                      <a:pt x="285" y="455"/>
                    </a:cubicBezTo>
                    <a:cubicBezTo>
                      <a:pt x="266" y="471"/>
                      <a:pt x="266" y="471"/>
                      <a:pt x="266" y="471"/>
                    </a:cubicBezTo>
                    <a:cubicBezTo>
                      <a:pt x="283" y="530"/>
                      <a:pt x="283" y="530"/>
                      <a:pt x="283" y="530"/>
                    </a:cubicBezTo>
                    <a:close/>
                    <a:moveTo>
                      <a:pt x="280" y="528"/>
                    </a:moveTo>
                    <a:cubicBezTo>
                      <a:pt x="255" y="479"/>
                      <a:pt x="255" y="479"/>
                      <a:pt x="255" y="479"/>
                    </a:cubicBezTo>
                    <a:cubicBezTo>
                      <a:pt x="247" y="485"/>
                      <a:pt x="247" y="485"/>
                      <a:pt x="247" y="485"/>
                    </a:cubicBezTo>
                    <a:cubicBezTo>
                      <a:pt x="280" y="528"/>
                      <a:pt x="280" y="528"/>
                      <a:pt x="280" y="528"/>
                    </a:cubicBezTo>
                    <a:close/>
                    <a:moveTo>
                      <a:pt x="281" y="528"/>
                    </a:moveTo>
                    <a:cubicBezTo>
                      <a:pt x="265" y="471"/>
                      <a:pt x="265" y="471"/>
                      <a:pt x="265" y="471"/>
                    </a:cubicBezTo>
                    <a:cubicBezTo>
                      <a:pt x="256" y="478"/>
                      <a:pt x="256" y="478"/>
                      <a:pt x="256" y="478"/>
                    </a:cubicBezTo>
                    <a:cubicBezTo>
                      <a:pt x="281" y="528"/>
                      <a:pt x="281" y="528"/>
                      <a:pt x="281" y="528"/>
                    </a:cubicBezTo>
                    <a:close/>
                    <a:moveTo>
                      <a:pt x="244" y="526"/>
                    </a:moveTo>
                    <a:cubicBezTo>
                      <a:pt x="243" y="488"/>
                      <a:pt x="243" y="488"/>
                      <a:pt x="243" y="488"/>
                    </a:cubicBezTo>
                    <a:cubicBezTo>
                      <a:pt x="206" y="517"/>
                      <a:pt x="206" y="517"/>
                      <a:pt x="206" y="517"/>
                    </a:cubicBezTo>
                    <a:cubicBezTo>
                      <a:pt x="209" y="520"/>
                      <a:pt x="209" y="520"/>
                      <a:pt x="209" y="520"/>
                    </a:cubicBezTo>
                    <a:cubicBezTo>
                      <a:pt x="244" y="526"/>
                      <a:pt x="244" y="526"/>
                      <a:pt x="244" y="526"/>
                    </a:cubicBezTo>
                    <a:close/>
                    <a:moveTo>
                      <a:pt x="207" y="520"/>
                    </a:moveTo>
                    <a:cubicBezTo>
                      <a:pt x="205" y="518"/>
                      <a:pt x="205" y="518"/>
                      <a:pt x="205" y="518"/>
                    </a:cubicBezTo>
                    <a:cubicBezTo>
                      <a:pt x="203" y="519"/>
                      <a:pt x="203" y="519"/>
                      <a:pt x="203" y="519"/>
                    </a:cubicBezTo>
                    <a:cubicBezTo>
                      <a:pt x="207" y="520"/>
                      <a:pt x="207" y="520"/>
                      <a:pt x="207" y="520"/>
                    </a:cubicBezTo>
                    <a:close/>
                    <a:moveTo>
                      <a:pt x="202" y="519"/>
                    </a:moveTo>
                    <a:cubicBezTo>
                      <a:pt x="204" y="517"/>
                      <a:pt x="204" y="517"/>
                      <a:pt x="204" y="517"/>
                    </a:cubicBezTo>
                    <a:cubicBezTo>
                      <a:pt x="162" y="482"/>
                      <a:pt x="162" y="482"/>
                      <a:pt x="162" y="482"/>
                    </a:cubicBezTo>
                    <a:cubicBezTo>
                      <a:pt x="159" y="511"/>
                      <a:pt x="159" y="511"/>
                      <a:pt x="159" y="511"/>
                    </a:cubicBezTo>
                    <a:cubicBezTo>
                      <a:pt x="202" y="519"/>
                      <a:pt x="202" y="519"/>
                      <a:pt x="202" y="519"/>
                    </a:cubicBezTo>
                    <a:close/>
                    <a:moveTo>
                      <a:pt x="205" y="517"/>
                    </a:moveTo>
                    <a:cubicBezTo>
                      <a:pt x="243" y="487"/>
                      <a:pt x="243" y="487"/>
                      <a:pt x="243" y="487"/>
                    </a:cubicBezTo>
                    <a:cubicBezTo>
                      <a:pt x="243" y="482"/>
                      <a:pt x="243" y="482"/>
                      <a:pt x="243" y="482"/>
                    </a:cubicBezTo>
                    <a:cubicBezTo>
                      <a:pt x="173" y="390"/>
                      <a:pt x="173" y="390"/>
                      <a:pt x="173" y="390"/>
                    </a:cubicBezTo>
                    <a:cubicBezTo>
                      <a:pt x="162" y="480"/>
                      <a:pt x="162" y="480"/>
                      <a:pt x="162" y="480"/>
                    </a:cubicBezTo>
                    <a:cubicBezTo>
                      <a:pt x="205" y="517"/>
                      <a:pt x="205" y="517"/>
                      <a:pt x="205" y="517"/>
                    </a:cubicBezTo>
                    <a:close/>
                    <a:moveTo>
                      <a:pt x="158" y="511"/>
                    </a:moveTo>
                    <a:cubicBezTo>
                      <a:pt x="161" y="481"/>
                      <a:pt x="161" y="481"/>
                      <a:pt x="161" y="481"/>
                    </a:cubicBezTo>
                    <a:cubicBezTo>
                      <a:pt x="101" y="429"/>
                      <a:pt x="101" y="429"/>
                      <a:pt x="101" y="429"/>
                    </a:cubicBezTo>
                    <a:cubicBezTo>
                      <a:pt x="76" y="449"/>
                      <a:pt x="76" y="449"/>
                      <a:pt x="76" y="449"/>
                    </a:cubicBezTo>
                    <a:cubicBezTo>
                      <a:pt x="115" y="504"/>
                      <a:pt x="115" y="504"/>
                      <a:pt x="115" y="504"/>
                    </a:cubicBezTo>
                    <a:cubicBezTo>
                      <a:pt x="158" y="511"/>
                      <a:pt x="158" y="511"/>
                      <a:pt x="158" y="511"/>
                    </a:cubicBezTo>
                    <a:close/>
                    <a:moveTo>
                      <a:pt x="114" y="504"/>
                    </a:moveTo>
                    <a:cubicBezTo>
                      <a:pt x="75" y="449"/>
                      <a:pt x="75" y="449"/>
                      <a:pt x="75" y="449"/>
                    </a:cubicBezTo>
                    <a:cubicBezTo>
                      <a:pt x="24" y="489"/>
                      <a:pt x="24" y="489"/>
                      <a:pt x="24" y="489"/>
                    </a:cubicBezTo>
                    <a:cubicBezTo>
                      <a:pt x="114" y="504"/>
                      <a:pt x="114" y="504"/>
                      <a:pt x="114" y="504"/>
                    </a:cubicBezTo>
                    <a:close/>
                    <a:moveTo>
                      <a:pt x="24" y="488"/>
                    </a:moveTo>
                    <a:cubicBezTo>
                      <a:pt x="75" y="448"/>
                      <a:pt x="75" y="448"/>
                      <a:pt x="75" y="448"/>
                    </a:cubicBezTo>
                    <a:cubicBezTo>
                      <a:pt x="38" y="398"/>
                      <a:pt x="38" y="398"/>
                      <a:pt x="38" y="398"/>
                    </a:cubicBezTo>
                    <a:cubicBezTo>
                      <a:pt x="24" y="488"/>
                      <a:pt x="24" y="488"/>
                      <a:pt x="24" y="488"/>
                    </a:cubicBezTo>
                    <a:close/>
                    <a:moveTo>
                      <a:pt x="244" y="486"/>
                    </a:moveTo>
                    <a:cubicBezTo>
                      <a:pt x="246" y="485"/>
                      <a:pt x="246" y="485"/>
                      <a:pt x="246" y="485"/>
                    </a:cubicBezTo>
                    <a:cubicBezTo>
                      <a:pt x="244" y="483"/>
                      <a:pt x="244" y="483"/>
                      <a:pt x="244" y="483"/>
                    </a:cubicBezTo>
                    <a:cubicBezTo>
                      <a:pt x="244" y="486"/>
                      <a:pt x="244" y="486"/>
                      <a:pt x="244" y="486"/>
                    </a:cubicBezTo>
                    <a:close/>
                    <a:moveTo>
                      <a:pt x="246" y="484"/>
                    </a:moveTo>
                    <a:cubicBezTo>
                      <a:pt x="255" y="478"/>
                      <a:pt x="255" y="478"/>
                      <a:pt x="255" y="478"/>
                    </a:cubicBezTo>
                    <a:cubicBezTo>
                      <a:pt x="244" y="456"/>
                      <a:pt x="244" y="456"/>
                      <a:pt x="244" y="456"/>
                    </a:cubicBezTo>
                    <a:cubicBezTo>
                      <a:pt x="244" y="481"/>
                      <a:pt x="244" y="481"/>
                      <a:pt x="244" y="481"/>
                    </a:cubicBezTo>
                    <a:cubicBezTo>
                      <a:pt x="246" y="484"/>
                      <a:pt x="246" y="484"/>
                      <a:pt x="246" y="484"/>
                    </a:cubicBezTo>
                    <a:close/>
                    <a:moveTo>
                      <a:pt x="24" y="482"/>
                    </a:moveTo>
                    <a:cubicBezTo>
                      <a:pt x="37" y="396"/>
                      <a:pt x="37" y="396"/>
                      <a:pt x="37" y="396"/>
                    </a:cubicBezTo>
                    <a:cubicBezTo>
                      <a:pt x="26" y="380"/>
                      <a:pt x="26" y="380"/>
                      <a:pt x="26" y="380"/>
                    </a:cubicBezTo>
                    <a:cubicBezTo>
                      <a:pt x="24" y="482"/>
                      <a:pt x="24" y="482"/>
                      <a:pt x="24" y="482"/>
                    </a:cubicBezTo>
                    <a:close/>
                    <a:moveTo>
                      <a:pt x="243" y="480"/>
                    </a:moveTo>
                    <a:cubicBezTo>
                      <a:pt x="243" y="454"/>
                      <a:pt x="243" y="454"/>
                      <a:pt x="243" y="454"/>
                    </a:cubicBezTo>
                    <a:cubicBezTo>
                      <a:pt x="194" y="357"/>
                      <a:pt x="194" y="357"/>
                      <a:pt x="194" y="357"/>
                    </a:cubicBezTo>
                    <a:cubicBezTo>
                      <a:pt x="175" y="372"/>
                      <a:pt x="175" y="372"/>
                      <a:pt x="175" y="372"/>
                    </a:cubicBezTo>
                    <a:cubicBezTo>
                      <a:pt x="173" y="388"/>
                      <a:pt x="173" y="388"/>
                      <a:pt x="173" y="388"/>
                    </a:cubicBezTo>
                    <a:cubicBezTo>
                      <a:pt x="243" y="480"/>
                      <a:pt x="243" y="480"/>
                      <a:pt x="243" y="480"/>
                    </a:cubicBezTo>
                    <a:close/>
                    <a:moveTo>
                      <a:pt x="161" y="480"/>
                    </a:moveTo>
                    <a:cubicBezTo>
                      <a:pt x="172" y="389"/>
                      <a:pt x="172" y="389"/>
                      <a:pt x="172" y="389"/>
                    </a:cubicBezTo>
                    <a:cubicBezTo>
                      <a:pt x="165" y="380"/>
                      <a:pt x="165" y="380"/>
                      <a:pt x="165" y="380"/>
                    </a:cubicBezTo>
                    <a:cubicBezTo>
                      <a:pt x="101" y="429"/>
                      <a:pt x="101" y="429"/>
                      <a:pt x="101" y="429"/>
                    </a:cubicBezTo>
                    <a:cubicBezTo>
                      <a:pt x="161" y="480"/>
                      <a:pt x="161" y="480"/>
                      <a:pt x="161" y="480"/>
                    </a:cubicBezTo>
                    <a:close/>
                    <a:moveTo>
                      <a:pt x="256" y="477"/>
                    </a:moveTo>
                    <a:cubicBezTo>
                      <a:pt x="265" y="470"/>
                      <a:pt x="265" y="470"/>
                      <a:pt x="265" y="470"/>
                    </a:cubicBezTo>
                    <a:cubicBezTo>
                      <a:pt x="243" y="396"/>
                      <a:pt x="243" y="396"/>
                      <a:pt x="243" y="396"/>
                    </a:cubicBezTo>
                    <a:cubicBezTo>
                      <a:pt x="244" y="454"/>
                      <a:pt x="244" y="454"/>
                      <a:pt x="244" y="454"/>
                    </a:cubicBezTo>
                    <a:cubicBezTo>
                      <a:pt x="256" y="477"/>
                      <a:pt x="256" y="477"/>
                      <a:pt x="256" y="477"/>
                    </a:cubicBezTo>
                    <a:close/>
                    <a:moveTo>
                      <a:pt x="265" y="469"/>
                    </a:moveTo>
                    <a:cubicBezTo>
                      <a:pt x="285" y="454"/>
                      <a:pt x="285" y="454"/>
                      <a:pt x="285" y="454"/>
                    </a:cubicBezTo>
                    <a:cubicBezTo>
                      <a:pt x="286" y="422"/>
                      <a:pt x="286" y="422"/>
                      <a:pt x="286" y="422"/>
                    </a:cubicBezTo>
                    <a:cubicBezTo>
                      <a:pt x="242" y="355"/>
                      <a:pt x="242" y="355"/>
                      <a:pt x="242" y="355"/>
                    </a:cubicBezTo>
                    <a:cubicBezTo>
                      <a:pt x="243" y="392"/>
                      <a:pt x="243" y="392"/>
                      <a:pt x="243" y="392"/>
                    </a:cubicBezTo>
                    <a:cubicBezTo>
                      <a:pt x="265" y="469"/>
                      <a:pt x="265" y="469"/>
                      <a:pt x="265" y="469"/>
                    </a:cubicBezTo>
                    <a:close/>
                    <a:moveTo>
                      <a:pt x="286" y="453"/>
                    </a:moveTo>
                    <a:cubicBezTo>
                      <a:pt x="300" y="442"/>
                      <a:pt x="300" y="442"/>
                      <a:pt x="300" y="442"/>
                    </a:cubicBezTo>
                    <a:cubicBezTo>
                      <a:pt x="287" y="423"/>
                      <a:pt x="287" y="423"/>
                      <a:pt x="287" y="423"/>
                    </a:cubicBezTo>
                    <a:cubicBezTo>
                      <a:pt x="286" y="453"/>
                      <a:pt x="286" y="453"/>
                      <a:pt x="286" y="453"/>
                    </a:cubicBezTo>
                    <a:close/>
                    <a:moveTo>
                      <a:pt x="243" y="452"/>
                    </a:moveTo>
                    <a:cubicBezTo>
                      <a:pt x="242" y="392"/>
                      <a:pt x="242" y="392"/>
                      <a:pt x="242" y="392"/>
                    </a:cubicBezTo>
                    <a:cubicBezTo>
                      <a:pt x="225" y="333"/>
                      <a:pt x="225" y="333"/>
                      <a:pt x="225" y="333"/>
                    </a:cubicBezTo>
                    <a:cubicBezTo>
                      <a:pt x="195" y="356"/>
                      <a:pt x="195" y="356"/>
                      <a:pt x="195" y="356"/>
                    </a:cubicBezTo>
                    <a:cubicBezTo>
                      <a:pt x="243" y="452"/>
                      <a:pt x="243" y="452"/>
                      <a:pt x="243" y="452"/>
                    </a:cubicBezTo>
                    <a:close/>
                    <a:moveTo>
                      <a:pt x="75" y="448"/>
                    </a:moveTo>
                    <a:cubicBezTo>
                      <a:pt x="100" y="429"/>
                      <a:pt x="100" y="429"/>
                      <a:pt x="100" y="429"/>
                    </a:cubicBezTo>
                    <a:cubicBezTo>
                      <a:pt x="41" y="379"/>
                      <a:pt x="41" y="379"/>
                      <a:pt x="41" y="379"/>
                    </a:cubicBezTo>
                    <a:cubicBezTo>
                      <a:pt x="38" y="396"/>
                      <a:pt x="38" y="396"/>
                      <a:pt x="38" y="396"/>
                    </a:cubicBezTo>
                    <a:cubicBezTo>
                      <a:pt x="75" y="448"/>
                      <a:pt x="75" y="448"/>
                      <a:pt x="75" y="448"/>
                    </a:cubicBezTo>
                    <a:close/>
                    <a:moveTo>
                      <a:pt x="101" y="428"/>
                    </a:moveTo>
                    <a:cubicBezTo>
                      <a:pt x="164" y="379"/>
                      <a:pt x="164" y="379"/>
                      <a:pt x="164" y="379"/>
                    </a:cubicBezTo>
                    <a:cubicBezTo>
                      <a:pt x="63" y="247"/>
                      <a:pt x="63" y="247"/>
                      <a:pt x="63" y="247"/>
                    </a:cubicBezTo>
                    <a:cubicBezTo>
                      <a:pt x="41" y="378"/>
                      <a:pt x="41" y="378"/>
                      <a:pt x="41" y="378"/>
                    </a:cubicBezTo>
                    <a:cubicBezTo>
                      <a:pt x="101" y="428"/>
                      <a:pt x="101" y="428"/>
                      <a:pt x="101" y="428"/>
                    </a:cubicBezTo>
                    <a:close/>
                    <a:moveTo>
                      <a:pt x="286" y="420"/>
                    </a:moveTo>
                    <a:cubicBezTo>
                      <a:pt x="289" y="338"/>
                      <a:pt x="289" y="338"/>
                      <a:pt x="289" y="338"/>
                    </a:cubicBezTo>
                    <a:cubicBezTo>
                      <a:pt x="289" y="338"/>
                      <a:pt x="289" y="338"/>
                      <a:pt x="289" y="338"/>
                    </a:cubicBezTo>
                    <a:cubicBezTo>
                      <a:pt x="289" y="338"/>
                      <a:pt x="289" y="338"/>
                      <a:pt x="289" y="338"/>
                    </a:cubicBezTo>
                    <a:cubicBezTo>
                      <a:pt x="273" y="295"/>
                      <a:pt x="273" y="295"/>
                      <a:pt x="273" y="295"/>
                    </a:cubicBezTo>
                    <a:cubicBezTo>
                      <a:pt x="242" y="320"/>
                      <a:pt x="242" y="320"/>
                      <a:pt x="242" y="320"/>
                    </a:cubicBezTo>
                    <a:cubicBezTo>
                      <a:pt x="242" y="353"/>
                      <a:pt x="242" y="353"/>
                      <a:pt x="242" y="353"/>
                    </a:cubicBezTo>
                    <a:cubicBezTo>
                      <a:pt x="286" y="420"/>
                      <a:pt x="286" y="420"/>
                      <a:pt x="286" y="420"/>
                    </a:cubicBezTo>
                    <a:close/>
                    <a:moveTo>
                      <a:pt x="38" y="395"/>
                    </a:moveTo>
                    <a:cubicBezTo>
                      <a:pt x="40" y="378"/>
                      <a:pt x="40" y="378"/>
                      <a:pt x="40" y="378"/>
                    </a:cubicBezTo>
                    <a:cubicBezTo>
                      <a:pt x="26" y="366"/>
                      <a:pt x="26" y="366"/>
                      <a:pt x="26" y="366"/>
                    </a:cubicBezTo>
                    <a:cubicBezTo>
                      <a:pt x="26" y="379"/>
                      <a:pt x="26" y="379"/>
                      <a:pt x="26" y="379"/>
                    </a:cubicBezTo>
                    <a:cubicBezTo>
                      <a:pt x="38" y="395"/>
                      <a:pt x="38" y="395"/>
                      <a:pt x="38" y="395"/>
                    </a:cubicBezTo>
                    <a:close/>
                    <a:moveTo>
                      <a:pt x="242" y="388"/>
                    </a:moveTo>
                    <a:cubicBezTo>
                      <a:pt x="241" y="353"/>
                      <a:pt x="241" y="353"/>
                      <a:pt x="241" y="353"/>
                    </a:cubicBezTo>
                    <a:cubicBezTo>
                      <a:pt x="227" y="331"/>
                      <a:pt x="227" y="331"/>
                      <a:pt x="227" y="331"/>
                    </a:cubicBezTo>
                    <a:cubicBezTo>
                      <a:pt x="226" y="332"/>
                      <a:pt x="226" y="332"/>
                      <a:pt x="226" y="332"/>
                    </a:cubicBezTo>
                    <a:cubicBezTo>
                      <a:pt x="242" y="388"/>
                      <a:pt x="242" y="388"/>
                      <a:pt x="242" y="388"/>
                    </a:cubicBezTo>
                    <a:close/>
                    <a:moveTo>
                      <a:pt x="172" y="387"/>
                    </a:moveTo>
                    <a:cubicBezTo>
                      <a:pt x="174" y="373"/>
                      <a:pt x="174" y="373"/>
                      <a:pt x="174" y="373"/>
                    </a:cubicBezTo>
                    <a:cubicBezTo>
                      <a:pt x="166" y="379"/>
                      <a:pt x="166" y="379"/>
                      <a:pt x="166" y="379"/>
                    </a:cubicBezTo>
                    <a:cubicBezTo>
                      <a:pt x="172" y="387"/>
                      <a:pt x="172" y="387"/>
                      <a:pt x="172" y="387"/>
                    </a:cubicBezTo>
                    <a:close/>
                    <a:moveTo>
                      <a:pt x="165" y="378"/>
                    </a:moveTo>
                    <a:cubicBezTo>
                      <a:pt x="174" y="371"/>
                      <a:pt x="174" y="371"/>
                      <a:pt x="174" y="371"/>
                    </a:cubicBezTo>
                    <a:cubicBezTo>
                      <a:pt x="179" y="327"/>
                      <a:pt x="179" y="327"/>
                      <a:pt x="179" y="327"/>
                    </a:cubicBezTo>
                    <a:cubicBezTo>
                      <a:pt x="128" y="226"/>
                      <a:pt x="128" y="226"/>
                      <a:pt x="128" y="226"/>
                    </a:cubicBezTo>
                    <a:cubicBezTo>
                      <a:pt x="70" y="201"/>
                      <a:pt x="70" y="201"/>
                      <a:pt x="70" y="201"/>
                    </a:cubicBezTo>
                    <a:cubicBezTo>
                      <a:pt x="63" y="245"/>
                      <a:pt x="63" y="245"/>
                      <a:pt x="63" y="245"/>
                    </a:cubicBezTo>
                    <a:cubicBezTo>
                      <a:pt x="165" y="378"/>
                      <a:pt x="165" y="378"/>
                      <a:pt x="165" y="378"/>
                    </a:cubicBezTo>
                    <a:close/>
                    <a:moveTo>
                      <a:pt x="25" y="377"/>
                    </a:moveTo>
                    <a:cubicBezTo>
                      <a:pt x="25" y="366"/>
                      <a:pt x="25" y="366"/>
                      <a:pt x="25" y="366"/>
                    </a:cubicBezTo>
                    <a:cubicBezTo>
                      <a:pt x="3" y="347"/>
                      <a:pt x="3" y="347"/>
                      <a:pt x="3" y="347"/>
                    </a:cubicBezTo>
                    <a:cubicBezTo>
                      <a:pt x="25" y="377"/>
                      <a:pt x="25" y="377"/>
                      <a:pt x="25" y="377"/>
                    </a:cubicBezTo>
                    <a:close/>
                    <a:moveTo>
                      <a:pt x="41" y="377"/>
                    </a:moveTo>
                    <a:cubicBezTo>
                      <a:pt x="62" y="246"/>
                      <a:pt x="62" y="246"/>
                      <a:pt x="62" y="246"/>
                    </a:cubicBezTo>
                    <a:cubicBezTo>
                      <a:pt x="30" y="204"/>
                      <a:pt x="30" y="204"/>
                      <a:pt x="30" y="204"/>
                    </a:cubicBezTo>
                    <a:cubicBezTo>
                      <a:pt x="26" y="365"/>
                      <a:pt x="26" y="365"/>
                      <a:pt x="26" y="365"/>
                    </a:cubicBezTo>
                    <a:cubicBezTo>
                      <a:pt x="41" y="377"/>
                      <a:pt x="41" y="377"/>
                      <a:pt x="41" y="377"/>
                    </a:cubicBezTo>
                    <a:close/>
                    <a:moveTo>
                      <a:pt x="175" y="370"/>
                    </a:moveTo>
                    <a:cubicBezTo>
                      <a:pt x="193" y="356"/>
                      <a:pt x="193" y="356"/>
                      <a:pt x="193" y="356"/>
                    </a:cubicBezTo>
                    <a:cubicBezTo>
                      <a:pt x="180" y="329"/>
                      <a:pt x="180" y="329"/>
                      <a:pt x="180" y="329"/>
                    </a:cubicBezTo>
                    <a:cubicBezTo>
                      <a:pt x="175" y="370"/>
                      <a:pt x="175" y="370"/>
                      <a:pt x="175" y="370"/>
                    </a:cubicBezTo>
                    <a:close/>
                    <a:moveTo>
                      <a:pt x="1" y="344"/>
                    </a:moveTo>
                    <a:cubicBezTo>
                      <a:pt x="1" y="344"/>
                      <a:pt x="1" y="344"/>
                      <a:pt x="1" y="344"/>
                    </a:cubicBezTo>
                    <a:cubicBezTo>
                      <a:pt x="1" y="344"/>
                      <a:pt x="1" y="344"/>
                      <a:pt x="1" y="344"/>
                    </a:cubicBezTo>
                    <a:cubicBezTo>
                      <a:pt x="1" y="344"/>
                      <a:pt x="1" y="344"/>
                      <a:pt x="1" y="344"/>
                    </a:cubicBezTo>
                    <a:cubicBezTo>
                      <a:pt x="1" y="344"/>
                      <a:pt x="1" y="344"/>
                      <a:pt x="1" y="344"/>
                    </a:cubicBezTo>
                    <a:cubicBezTo>
                      <a:pt x="25" y="364"/>
                      <a:pt x="25" y="364"/>
                      <a:pt x="25" y="364"/>
                    </a:cubicBezTo>
                    <a:cubicBezTo>
                      <a:pt x="29" y="203"/>
                      <a:pt x="29" y="203"/>
                      <a:pt x="29" y="203"/>
                    </a:cubicBezTo>
                    <a:cubicBezTo>
                      <a:pt x="25" y="198"/>
                      <a:pt x="25" y="198"/>
                      <a:pt x="25" y="198"/>
                    </a:cubicBezTo>
                    <a:cubicBezTo>
                      <a:pt x="1" y="344"/>
                      <a:pt x="1" y="344"/>
                      <a:pt x="1" y="344"/>
                    </a:cubicBezTo>
                    <a:close/>
                    <a:moveTo>
                      <a:pt x="194" y="355"/>
                    </a:moveTo>
                    <a:cubicBezTo>
                      <a:pt x="224" y="332"/>
                      <a:pt x="224" y="332"/>
                      <a:pt x="224" y="332"/>
                    </a:cubicBezTo>
                    <a:cubicBezTo>
                      <a:pt x="222" y="325"/>
                      <a:pt x="222" y="325"/>
                      <a:pt x="222" y="325"/>
                    </a:cubicBezTo>
                    <a:cubicBezTo>
                      <a:pt x="187" y="271"/>
                      <a:pt x="187" y="271"/>
                      <a:pt x="187" y="271"/>
                    </a:cubicBezTo>
                    <a:cubicBezTo>
                      <a:pt x="180" y="327"/>
                      <a:pt x="180" y="327"/>
                      <a:pt x="180" y="327"/>
                    </a:cubicBezTo>
                    <a:cubicBezTo>
                      <a:pt x="194" y="355"/>
                      <a:pt x="194" y="355"/>
                      <a:pt x="194" y="355"/>
                    </a:cubicBezTo>
                    <a:close/>
                    <a:moveTo>
                      <a:pt x="241" y="352"/>
                    </a:moveTo>
                    <a:cubicBezTo>
                      <a:pt x="241" y="320"/>
                      <a:pt x="241" y="320"/>
                      <a:pt x="241" y="320"/>
                    </a:cubicBezTo>
                    <a:cubicBezTo>
                      <a:pt x="227" y="331"/>
                      <a:pt x="227" y="331"/>
                      <a:pt x="227" y="331"/>
                    </a:cubicBezTo>
                    <a:cubicBezTo>
                      <a:pt x="241" y="352"/>
                      <a:pt x="241" y="352"/>
                      <a:pt x="241" y="352"/>
                    </a:cubicBezTo>
                    <a:close/>
                    <a:moveTo>
                      <a:pt x="225" y="331"/>
                    </a:moveTo>
                    <a:cubicBezTo>
                      <a:pt x="226" y="331"/>
                      <a:pt x="226" y="331"/>
                      <a:pt x="226" y="331"/>
                    </a:cubicBezTo>
                    <a:cubicBezTo>
                      <a:pt x="224" y="328"/>
                      <a:pt x="224" y="328"/>
                      <a:pt x="224" y="328"/>
                    </a:cubicBezTo>
                    <a:cubicBezTo>
                      <a:pt x="225" y="331"/>
                      <a:pt x="225" y="331"/>
                      <a:pt x="225" y="331"/>
                    </a:cubicBezTo>
                    <a:close/>
                    <a:moveTo>
                      <a:pt x="227" y="330"/>
                    </a:moveTo>
                    <a:cubicBezTo>
                      <a:pt x="241" y="319"/>
                      <a:pt x="241" y="319"/>
                      <a:pt x="241" y="319"/>
                    </a:cubicBezTo>
                    <a:cubicBezTo>
                      <a:pt x="240" y="274"/>
                      <a:pt x="240" y="274"/>
                      <a:pt x="240" y="274"/>
                    </a:cubicBezTo>
                    <a:cubicBezTo>
                      <a:pt x="204" y="259"/>
                      <a:pt x="204" y="259"/>
                      <a:pt x="204" y="259"/>
                    </a:cubicBezTo>
                    <a:cubicBezTo>
                      <a:pt x="223" y="324"/>
                      <a:pt x="223" y="324"/>
                      <a:pt x="223" y="324"/>
                    </a:cubicBezTo>
                    <a:cubicBezTo>
                      <a:pt x="227" y="330"/>
                      <a:pt x="227" y="330"/>
                      <a:pt x="227" y="330"/>
                    </a:cubicBezTo>
                    <a:close/>
                    <a:moveTo>
                      <a:pt x="3" y="327"/>
                    </a:moveTo>
                    <a:cubicBezTo>
                      <a:pt x="25" y="197"/>
                      <a:pt x="25" y="197"/>
                      <a:pt x="25" y="197"/>
                    </a:cubicBezTo>
                    <a:cubicBezTo>
                      <a:pt x="18" y="188"/>
                      <a:pt x="18" y="188"/>
                      <a:pt x="18" y="188"/>
                    </a:cubicBezTo>
                    <a:cubicBezTo>
                      <a:pt x="3" y="327"/>
                      <a:pt x="3" y="327"/>
                      <a:pt x="3" y="327"/>
                    </a:cubicBezTo>
                    <a:close/>
                    <a:moveTo>
                      <a:pt x="179" y="326"/>
                    </a:moveTo>
                    <a:cubicBezTo>
                      <a:pt x="186" y="269"/>
                      <a:pt x="186" y="269"/>
                      <a:pt x="186" y="269"/>
                    </a:cubicBezTo>
                    <a:cubicBezTo>
                      <a:pt x="169" y="244"/>
                      <a:pt x="169" y="244"/>
                      <a:pt x="169" y="244"/>
                    </a:cubicBezTo>
                    <a:cubicBezTo>
                      <a:pt x="129" y="227"/>
                      <a:pt x="129" y="227"/>
                      <a:pt x="129" y="227"/>
                    </a:cubicBezTo>
                    <a:cubicBezTo>
                      <a:pt x="179" y="326"/>
                      <a:pt x="179" y="326"/>
                      <a:pt x="179" y="326"/>
                    </a:cubicBezTo>
                    <a:close/>
                    <a:moveTo>
                      <a:pt x="221" y="322"/>
                    </a:moveTo>
                    <a:cubicBezTo>
                      <a:pt x="203" y="258"/>
                      <a:pt x="203" y="258"/>
                      <a:pt x="203" y="258"/>
                    </a:cubicBezTo>
                    <a:cubicBezTo>
                      <a:pt x="189" y="252"/>
                      <a:pt x="189" y="252"/>
                      <a:pt x="189" y="252"/>
                    </a:cubicBezTo>
                    <a:cubicBezTo>
                      <a:pt x="187" y="269"/>
                      <a:pt x="187" y="269"/>
                      <a:pt x="187" y="269"/>
                    </a:cubicBezTo>
                    <a:cubicBezTo>
                      <a:pt x="221" y="322"/>
                      <a:pt x="221" y="322"/>
                      <a:pt x="221" y="322"/>
                    </a:cubicBezTo>
                    <a:close/>
                    <a:moveTo>
                      <a:pt x="242" y="318"/>
                    </a:moveTo>
                    <a:cubicBezTo>
                      <a:pt x="273" y="294"/>
                      <a:pt x="273" y="294"/>
                      <a:pt x="273" y="294"/>
                    </a:cubicBezTo>
                    <a:cubicBezTo>
                      <a:pt x="270" y="287"/>
                      <a:pt x="270" y="287"/>
                      <a:pt x="270" y="287"/>
                    </a:cubicBezTo>
                    <a:cubicBezTo>
                      <a:pt x="241" y="275"/>
                      <a:pt x="241" y="275"/>
                      <a:pt x="241" y="275"/>
                    </a:cubicBezTo>
                    <a:cubicBezTo>
                      <a:pt x="242" y="318"/>
                      <a:pt x="242" y="318"/>
                      <a:pt x="242" y="318"/>
                    </a:cubicBezTo>
                    <a:close/>
                    <a:moveTo>
                      <a:pt x="274" y="294"/>
                    </a:moveTo>
                    <a:cubicBezTo>
                      <a:pt x="278" y="290"/>
                      <a:pt x="278" y="290"/>
                      <a:pt x="278" y="290"/>
                    </a:cubicBezTo>
                    <a:cubicBezTo>
                      <a:pt x="272" y="288"/>
                      <a:pt x="272" y="288"/>
                      <a:pt x="272" y="288"/>
                    </a:cubicBezTo>
                    <a:cubicBezTo>
                      <a:pt x="274" y="294"/>
                      <a:pt x="274" y="294"/>
                      <a:pt x="274" y="294"/>
                    </a:cubicBezTo>
                    <a:close/>
                    <a:moveTo>
                      <a:pt x="270" y="286"/>
                    </a:moveTo>
                    <a:cubicBezTo>
                      <a:pt x="258" y="255"/>
                      <a:pt x="258" y="255"/>
                      <a:pt x="258" y="255"/>
                    </a:cubicBezTo>
                    <a:cubicBezTo>
                      <a:pt x="240" y="238"/>
                      <a:pt x="240" y="238"/>
                      <a:pt x="240" y="238"/>
                    </a:cubicBezTo>
                    <a:cubicBezTo>
                      <a:pt x="241" y="274"/>
                      <a:pt x="241" y="274"/>
                      <a:pt x="241" y="274"/>
                    </a:cubicBezTo>
                    <a:cubicBezTo>
                      <a:pt x="270" y="286"/>
                      <a:pt x="270" y="286"/>
                      <a:pt x="270" y="286"/>
                    </a:cubicBezTo>
                    <a:close/>
                    <a:moveTo>
                      <a:pt x="240" y="273"/>
                    </a:moveTo>
                    <a:cubicBezTo>
                      <a:pt x="239" y="237"/>
                      <a:pt x="239" y="237"/>
                      <a:pt x="239" y="237"/>
                    </a:cubicBezTo>
                    <a:cubicBezTo>
                      <a:pt x="195" y="195"/>
                      <a:pt x="195" y="195"/>
                      <a:pt x="195" y="195"/>
                    </a:cubicBezTo>
                    <a:cubicBezTo>
                      <a:pt x="193" y="219"/>
                      <a:pt x="193" y="219"/>
                      <a:pt x="193" y="219"/>
                    </a:cubicBezTo>
                    <a:cubicBezTo>
                      <a:pt x="204" y="258"/>
                      <a:pt x="204" y="258"/>
                      <a:pt x="204" y="258"/>
                    </a:cubicBezTo>
                    <a:cubicBezTo>
                      <a:pt x="240" y="273"/>
                      <a:pt x="240" y="273"/>
                      <a:pt x="240" y="273"/>
                    </a:cubicBezTo>
                    <a:close/>
                    <a:moveTo>
                      <a:pt x="186" y="268"/>
                    </a:moveTo>
                    <a:cubicBezTo>
                      <a:pt x="188" y="252"/>
                      <a:pt x="188" y="252"/>
                      <a:pt x="188" y="252"/>
                    </a:cubicBezTo>
                    <a:cubicBezTo>
                      <a:pt x="170" y="245"/>
                      <a:pt x="170" y="245"/>
                      <a:pt x="170" y="245"/>
                    </a:cubicBezTo>
                    <a:cubicBezTo>
                      <a:pt x="186" y="268"/>
                      <a:pt x="186" y="268"/>
                      <a:pt x="186" y="268"/>
                    </a:cubicBezTo>
                    <a:close/>
                    <a:moveTo>
                      <a:pt x="203" y="257"/>
                    </a:moveTo>
                    <a:cubicBezTo>
                      <a:pt x="192" y="221"/>
                      <a:pt x="192" y="221"/>
                      <a:pt x="192" y="221"/>
                    </a:cubicBezTo>
                    <a:cubicBezTo>
                      <a:pt x="189" y="251"/>
                      <a:pt x="189" y="251"/>
                      <a:pt x="189" y="251"/>
                    </a:cubicBezTo>
                    <a:cubicBezTo>
                      <a:pt x="203" y="257"/>
                      <a:pt x="203" y="257"/>
                      <a:pt x="203" y="257"/>
                    </a:cubicBezTo>
                    <a:close/>
                    <a:moveTo>
                      <a:pt x="188" y="251"/>
                    </a:moveTo>
                    <a:cubicBezTo>
                      <a:pt x="192" y="219"/>
                      <a:pt x="192" y="219"/>
                      <a:pt x="192" y="219"/>
                    </a:cubicBezTo>
                    <a:cubicBezTo>
                      <a:pt x="180" y="180"/>
                      <a:pt x="180" y="180"/>
                      <a:pt x="180" y="180"/>
                    </a:cubicBezTo>
                    <a:cubicBezTo>
                      <a:pt x="88" y="91"/>
                      <a:pt x="88" y="91"/>
                      <a:pt x="88" y="91"/>
                    </a:cubicBezTo>
                    <a:cubicBezTo>
                      <a:pt x="84" y="114"/>
                      <a:pt x="84" y="114"/>
                      <a:pt x="84" y="114"/>
                    </a:cubicBezTo>
                    <a:cubicBezTo>
                      <a:pt x="169" y="243"/>
                      <a:pt x="169" y="243"/>
                      <a:pt x="169" y="243"/>
                    </a:cubicBezTo>
                    <a:cubicBezTo>
                      <a:pt x="188" y="251"/>
                      <a:pt x="188" y="251"/>
                      <a:pt x="188" y="251"/>
                    </a:cubicBezTo>
                    <a:close/>
                    <a:moveTo>
                      <a:pt x="62" y="244"/>
                    </a:moveTo>
                    <a:cubicBezTo>
                      <a:pt x="69" y="201"/>
                      <a:pt x="69" y="201"/>
                      <a:pt x="69" y="201"/>
                    </a:cubicBezTo>
                    <a:cubicBezTo>
                      <a:pt x="30" y="185"/>
                      <a:pt x="30" y="185"/>
                      <a:pt x="30" y="185"/>
                    </a:cubicBezTo>
                    <a:cubicBezTo>
                      <a:pt x="30" y="203"/>
                      <a:pt x="30" y="203"/>
                      <a:pt x="30" y="203"/>
                    </a:cubicBezTo>
                    <a:cubicBezTo>
                      <a:pt x="62" y="244"/>
                      <a:pt x="62" y="244"/>
                      <a:pt x="62" y="244"/>
                    </a:cubicBezTo>
                    <a:close/>
                    <a:moveTo>
                      <a:pt x="168" y="242"/>
                    </a:moveTo>
                    <a:cubicBezTo>
                      <a:pt x="84" y="115"/>
                      <a:pt x="84" y="115"/>
                      <a:pt x="84" y="115"/>
                    </a:cubicBezTo>
                    <a:cubicBezTo>
                      <a:pt x="81" y="132"/>
                      <a:pt x="81" y="132"/>
                      <a:pt x="81" y="132"/>
                    </a:cubicBezTo>
                    <a:cubicBezTo>
                      <a:pt x="129" y="225"/>
                      <a:pt x="129" y="225"/>
                      <a:pt x="129" y="225"/>
                    </a:cubicBezTo>
                    <a:cubicBezTo>
                      <a:pt x="168" y="242"/>
                      <a:pt x="168" y="242"/>
                      <a:pt x="168" y="242"/>
                    </a:cubicBezTo>
                    <a:close/>
                    <a:moveTo>
                      <a:pt x="127" y="225"/>
                    </a:moveTo>
                    <a:cubicBezTo>
                      <a:pt x="81" y="133"/>
                      <a:pt x="81" y="133"/>
                      <a:pt x="81" y="133"/>
                    </a:cubicBezTo>
                    <a:cubicBezTo>
                      <a:pt x="70" y="200"/>
                      <a:pt x="70" y="200"/>
                      <a:pt x="70" y="200"/>
                    </a:cubicBezTo>
                    <a:cubicBezTo>
                      <a:pt x="127" y="225"/>
                      <a:pt x="127" y="225"/>
                      <a:pt x="127" y="225"/>
                    </a:cubicBezTo>
                    <a:close/>
                    <a:moveTo>
                      <a:pt x="192" y="216"/>
                    </a:moveTo>
                    <a:cubicBezTo>
                      <a:pt x="194" y="194"/>
                      <a:pt x="194" y="194"/>
                      <a:pt x="194" y="194"/>
                    </a:cubicBezTo>
                    <a:cubicBezTo>
                      <a:pt x="182" y="181"/>
                      <a:pt x="182" y="181"/>
                      <a:pt x="182" y="181"/>
                    </a:cubicBezTo>
                    <a:cubicBezTo>
                      <a:pt x="192" y="216"/>
                      <a:pt x="192" y="216"/>
                      <a:pt x="192" y="216"/>
                    </a:cubicBezTo>
                    <a:close/>
                    <a:moveTo>
                      <a:pt x="29" y="201"/>
                    </a:moveTo>
                    <a:cubicBezTo>
                      <a:pt x="30" y="184"/>
                      <a:pt x="30" y="184"/>
                      <a:pt x="30" y="184"/>
                    </a:cubicBezTo>
                    <a:cubicBezTo>
                      <a:pt x="28" y="183"/>
                      <a:pt x="28" y="183"/>
                      <a:pt x="28" y="183"/>
                    </a:cubicBezTo>
                    <a:cubicBezTo>
                      <a:pt x="26" y="197"/>
                      <a:pt x="26" y="197"/>
                      <a:pt x="26" y="197"/>
                    </a:cubicBezTo>
                    <a:cubicBezTo>
                      <a:pt x="29" y="201"/>
                      <a:pt x="29" y="201"/>
                      <a:pt x="29" y="201"/>
                    </a:cubicBezTo>
                    <a:close/>
                    <a:moveTo>
                      <a:pt x="69" y="200"/>
                    </a:moveTo>
                    <a:cubicBezTo>
                      <a:pt x="80" y="132"/>
                      <a:pt x="80" y="132"/>
                      <a:pt x="80" y="132"/>
                    </a:cubicBezTo>
                    <a:cubicBezTo>
                      <a:pt x="66" y="104"/>
                      <a:pt x="66" y="104"/>
                      <a:pt x="66" y="104"/>
                    </a:cubicBezTo>
                    <a:cubicBezTo>
                      <a:pt x="35" y="142"/>
                      <a:pt x="35" y="142"/>
                      <a:pt x="35" y="142"/>
                    </a:cubicBezTo>
                    <a:cubicBezTo>
                      <a:pt x="31" y="164"/>
                      <a:pt x="31" y="164"/>
                      <a:pt x="31" y="164"/>
                    </a:cubicBezTo>
                    <a:cubicBezTo>
                      <a:pt x="31" y="183"/>
                      <a:pt x="31" y="183"/>
                      <a:pt x="31" y="183"/>
                    </a:cubicBezTo>
                    <a:cubicBezTo>
                      <a:pt x="69" y="200"/>
                      <a:pt x="69" y="200"/>
                      <a:pt x="69" y="200"/>
                    </a:cubicBezTo>
                    <a:close/>
                    <a:moveTo>
                      <a:pt x="25" y="196"/>
                    </a:moveTo>
                    <a:cubicBezTo>
                      <a:pt x="27" y="183"/>
                      <a:pt x="27" y="183"/>
                      <a:pt x="27" y="183"/>
                    </a:cubicBezTo>
                    <a:cubicBezTo>
                      <a:pt x="19" y="179"/>
                      <a:pt x="19" y="179"/>
                      <a:pt x="19" y="179"/>
                    </a:cubicBezTo>
                    <a:cubicBezTo>
                      <a:pt x="18" y="187"/>
                      <a:pt x="18" y="187"/>
                      <a:pt x="18" y="187"/>
                    </a:cubicBezTo>
                    <a:cubicBezTo>
                      <a:pt x="25" y="196"/>
                      <a:pt x="25" y="196"/>
                      <a:pt x="25" y="196"/>
                    </a:cubicBezTo>
                    <a:close/>
                    <a:moveTo>
                      <a:pt x="195" y="192"/>
                    </a:moveTo>
                    <a:cubicBezTo>
                      <a:pt x="205" y="106"/>
                      <a:pt x="205" y="106"/>
                      <a:pt x="205" y="106"/>
                    </a:cubicBezTo>
                    <a:cubicBezTo>
                      <a:pt x="148" y="67"/>
                      <a:pt x="148" y="67"/>
                      <a:pt x="148" y="67"/>
                    </a:cubicBezTo>
                    <a:cubicBezTo>
                      <a:pt x="181" y="179"/>
                      <a:pt x="181" y="179"/>
                      <a:pt x="181" y="179"/>
                    </a:cubicBezTo>
                    <a:cubicBezTo>
                      <a:pt x="195" y="192"/>
                      <a:pt x="195" y="192"/>
                      <a:pt x="195" y="192"/>
                    </a:cubicBezTo>
                    <a:close/>
                    <a:moveTo>
                      <a:pt x="17" y="186"/>
                    </a:moveTo>
                    <a:cubicBezTo>
                      <a:pt x="18" y="179"/>
                      <a:pt x="18" y="179"/>
                      <a:pt x="18" y="179"/>
                    </a:cubicBezTo>
                    <a:cubicBezTo>
                      <a:pt x="9" y="175"/>
                      <a:pt x="9" y="175"/>
                      <a:pt x="9" y="175"/>
                    </a:cubicBezTo>
                    <a:cubicBezTo>
                      <a:pt x="17" y="186"/>
                      <a:pt x="17" y="186"/>
                      <a:pt x="17" y="186"/>
                    </a:cubicBezTo>
                    <a:close/>
                    <a:moveTo>
                      <a:pt x="30" y="183"/>
                    </a:moveTo>
                    <a:cubicBezTo>
                      <a:pt x="30" y="171"/>
                      <a:pt x="30" y="171"/>
                      <a:pt x="30" y="171"/>
                    </a:cubicBezTo>
                    <a:cubicBezTo>
                      <a:pt x="28" y="182"/>
                      <a:pt x="28" y="182"/>
                      <a:pt x="28" y="182"/>
                    </a:cubicBezTo>
                    <a:cubicBezTo>
                      <a:pt x="30" y="183"/>
                      <a:pt x="30" y="183"/>
                      <a:pt x="30" y="183"/>
                    </a:cubicBezTo>
                    <a:close/>
                    <a:moveTo>
                      <a:pt x="27" y="182"/>
                    </a:moveTo>
                    <a:cubicBezTo>
                      <a:pt x="30" y="164"/>
                      <a:pt x="30" y="164"/>
                      <a:pt x="30" y="164"/>
                    </a:cubicBezTo>
                    <a:cubicBezTo>
                      <a:pt x="30" y="148"/>
                      <a:pt x="30" y="148"/>
                      <a:pt x="30" y="148"/>
                    </a:cubicBezTo>
                    <a:cubicBezTo>
                      <a:pt x="21" y="159"/>
                      <a:pt x="21" y="159"/>
                      <a:pt x="21" y="159"/>
                    </a:cubicBezTo>
                    <a:cubicBezTo>
                      <a:pt x="19" y="178"/>
                      <a:pt x="19" y="178"/>
                      <a:pt x="19" y="178"/>
                    </a:cubicBezTo>
                    <a:cubicBezTo>
                      <a:pt x="27" y="182"/>
                      <a:pt x="27" y="182"/>
                      <a:pt x="27" y="182"/>
                    </a:cubicBezTo>
                    <a:close/>
                    <a:moveTo>
                      <a:pt x="180" y="178"/>
                    </a:moveTo>
                    <a:cubicBezTo>
                      <a:pt x="147" y="66"/>
                      <a:pt x="147" y="66"/>
                      <a:pt x="147" y="66"/>
                    </a:cubicBezTo>
                    <a:cubicBezTo>
                      <a:pt x="116" y="45"/>
                      <a:pt x="116" y="45"/>
                      <a:pt x="116" y="45"/>
                    </a:cubicBezTo>
                    <a:cubicBezTo>
                      <a:pt x="90" y="75"/>
                      <a:pt x="90" y="75"/>
                      <a:pt x="90" y="75"/>
                    </a:cubicBezTo>
                    <a:cubicBezTo>
                      <a:pt x="88" y="90"/>
                      <a:pt x="88" y="90"/>
                      <a:pt x="88" y="90"/>
                    </a:cubicBezTo>
                    <a:cubicBezTo>
                      <a:pt x="180" y="178"/>
                      <a:pt x="180" y="178"/>
                      <a:pt x="180" y="178"/>
                    </a:cubicBezTo>
                    <a:close/>
                    <a:moveTo>
                      <a:pt x="18" y="178"/>
                    </a:moveTo>
                    <a:cubicBezTo>
                      <a:pt x="20" y="160"/>
                      <a:pt x="20" y="160"/>
                      <a:pt x="20" y="160"/>
                    </a:cubicBezTo>
                    <a:cubicBezTo>
                      <a:pt x="8" y="174"/>
                      <a:pt x="8" y="174"/>
                      <a:pt x="8" y="174"/>
                    </a:cubicBezTo>
                    <a:cubicBezTo>
                      <a:pt x="18" y="178"/>
                      <a:pt x="18" y="178"/>
                      <a:pt x="18" y="178"/>
                    </a:cubicBezTo>
                    <a:close/>
                    <a:moveTo>
                      <a:pt x="31" y="157"/>
                    </a:moveTo>
                    <a:cubicBezTo>
                      <a:pt x="33" y="144"/>
                      <a:pt x="33" y="144"/>
                      <a:pt x="33" y="144"/>
                    </a:cubicBezTo>
                    <a:cubicBezTo>
                      <a:pt x="31" y="146"/>
                      <a:pt x="31" y="146"/>
                      <a:pt x="31" y="146"/>
                    </a:cubicBezTo>
                    <a:cubicBezTo>
                      <a:pt x="31" y="157"/>
                      <a:pt x="31" y="157"/>
                      <a:pt x="31" y="157"/>
                    </a:cubicBezTo>
                    <a:close/>
                    <a:moveTo>
                      <a:pt x="21" y="157"/>
                    </a:moveTo>
                    <a:cubicBezTo>
                      <a:pt x="30" y="146"/>
                      <a:pt x="30" y="146"/>
                      <a:pt x="30" y="146"/>
                    </a:cubicBezTo>
                    <a:cubicBezTo>
                      <a:pt x="33" y="50"/>
                      <a:pt x="33" y="50"/>
                      <a:pt x="33" y="50"/>
                    </a:cubicBezTo>
                    <a:cubicBezTo>
                      <a:pt x="21" y="157"/>
                      <a:pt x="21" y="157"/>
                      <a:pt x="21" y="157"/>
                    </a:cubicBezTo>
                    <a:close/>
                    <a:moveTo>
                      <a:pt x="31" y="145"/>
                    </a:moveTo>
                    <a:cubicBezTo>
                      <a:pt x="34" y="142"/>
                      <a:pt x="34" y="142"/>
                      <a:pt x="34" y="142"/>
                    </a:cubicBezTo>
                    <a:cubicBezTo>
                      <a:pt x="46" y="65"/>
                      <a:pt x="46" y="65"/>
                      <a:pt x="46" y="65"/>
                    </a:cubicBezTo>
                    <a:cubicBezTo>
                      <a:pt x="34" y="40"/>
                      <a:pt x="34" y="40"/>
                      <a:pt x="34" y="40"/>
                    </a:cubicBezTo>
                    <a:cubicBezTo>
                      <a:pt x="31" y="145"/>
                      <a:pt x="31" y="145"/>
                      <a:pt x="31" y="145"/>
                    </a:cubicBezTo>
                    <a:close/>
                    <a:moveTo>
                      <a:pt x="35" y="140"/>
                    </a:moveTo>
                    <a:cubicBezTo>
                      <a:pt x="66" y="103"/>
                      <a:pt x="66" y="103"/>
                      <a:pt x="66" y="103"/>
                    </a:cubicBezTo>
                    <a:cubicBezTo>
                      <a:pt x="47" y="67"/>
                      <a:pt x="47" y="67"/>
                      <a:pt x="47" y="67"/>
                    </a:cubicBezTo>
                    <a:cubicBezTo>
                      <a:pt x="35" y="140"/>
                      <a:pt x="35" y="140"/>
                      <a:pt x="35" y="140"/>
                    </a:cubicBezTo>
                    <a:close/>
                    <a:moveTo>
                      <a:pt x="80" y="130"/>
                    </a:moveTo>
                    <a:cubicBezTo>
                      <a:pt x="83" y="114"/>
                      <a:pt x="83" y="114"/>
                      <a:pt x="83" y="114"/>
                    </a:cubicBezTo>
                    <a:cubicBezTo>
                      <a:pt x="72" y="97"/>
                      <a:pt x="72" y="97"/>
                      <a:pt x="72" y="97"/>
                    </a:cubicBezTo>
                    <a:cubicBezTo>
                      <a:pt x="67" y="103"/>
                      <a:pt x="67" y="103"/>
                      <a:pt x="67" y="103"/>
                    </a:cubicBezTo>
                    <a:cubicBezTo>
                      <a:pt x="80" y="130"/>
                      <a:pt x="80" y="130"/>
                      <a:pt x="80" y="130"/>
                    </a:cubicBezTo>
                    <a:close/>
                    <a:moveTo>
                      <a:pt x="83" y="113"/>
                    </a:moveTo>
                    <a:cubicBezTo>
                      <a:pt x="87" y="90"/>
                      <a:pt x="87" y="90"/>
                      <a:pt x="87" y="90"/>
                    </a:cubicBezTo>
                    <a:cubicBezTo>
                      <a:pt x="82" y="85"/>
                      <a:pt x="82" y="85"/>
                      <a:pt x="82" y="85"/>
                    </a:cubicBezTo>
                    <a:cubicBezTo>
                      <a:pt x="73" y="97"/>
                      <a:pt x="73" y="97"/>
                      <a:pt x="73" y="97"/>
                    </a:cubicBezTo>
                    <a:cubicBezTo>
                      <a:pt x="83" y="113"/>
                      <a:pt x="83" y="113"/>
                      <a:pt x="83" y="113"/>
                    </a:cubicBezTo>
                    <a:close/>
                    <a:moveTo>
                      <a:pt x="66" y="103"/>
                    </a:moveTo>
                    <a:cubicBezTo>
                      <a:pt x="71" y="97"/>
                      <a:pt x="71" y="97"/>
                      <a:pt x="71" y="97"/>
                    </a:cubicBezTo>
                    <a:cubicBezTo>
                      <a:pt x="48" y="61"/>
                      <a:pt x="48" y="61"/>
                      <a:pt x="48" y="61"/>
                    </a:cubicBezTo>
                    <a:cubicBezTo>
                      <a:pt x="47" y="65"/>
                      <a:pt x="47" y="65"/>
                      <a:pt x="47" y="65"/>
                    </a:cubicBezTo>
                    <a:cubicBezTo>
                      <a:pt x="66" y="103"/>
                      <a:pt x="66" y="103"/>
                      <a:pt x="66" y="103"/>
                    </a:cubicBezTo>
                    <a:close/>
                    <a:moveTo>
                      <a:pt x="72" y="96"/>
                    </a:moveTo>
                    <a:cubicBezTo>
                      <a:pt x="81" y="85"/>
                      <a:pt x="81" y="85"/>
                      <a:pt x="81" y="85"/>
                    </a:cubicBezTo>
                    <a:cubicBezTo>
                      <a:pt x="49" y="54"/>
                      <a:pt x="49" y="54"/>
                      <a:pt x="49" y="54"/>
                    </a:cubicBezTo>
                    <a:cubicBezTo>
                      <a:pt x="48" y="60"/>
                      <a:pt x="48" y="60"/>
                      <a:pt x="48" y="60"/>
                    </a:cubicBezTo>
                    <a:cubicBezTo>
                      <a:pt x="72" y="96"/>
                      <a:pt x="72" y="96"/>
                      <a:pt x="72" y="96"/>
                    </a:cubicBezTo>
                    <a:close/>
                    <a:moveTo>
                      <a:pt x="87" y="89"/>
                    </a:moveTo>
                    <a:cubicBezTo>
                      <a:pt x="89" y="77"/>
                      <a:pt x="89" y="77"/>
                      <a:pt x="89" y="77"/>
                    </a:cubicBezTo>
                    <a:cubicBezTo>
                      <a:pt x="83" y="85"/>
                      <a:pt x="83" y="85"/>
                      <a:pt x="83" y="85"/>
                    </a:cubicBezTo>
                    <a:cubicBezTo>
                      <a:pt x="87" y="89"/>
                      <a:pt x="87" y="89"/>
                      <a:pt x="87" y="89"/>
                    </a:cubicBezTo>
                    <a:close/>
                    <a:moveTo>
                      <a:pt x="82" y="84"/>
                    </a:moveTo>
                    <a:cubicBezTo>
                      <a:pt x="89" y="75"/>
                      <a:pt x="89" y="75"/>
                      <a:pt x="89" y="75"/>
                    </a:cubicBezTo>
                    <a:cubicBezTo>
                      <a:pt x="96" y="31"/>
                      <a:pt x="96" y="31"/>
                      <a:pt x="96" y="31"/>
                    </a:cubicBezTo>
                    <a:cubicBezTo>
                      <a:pt x="75" y="16"/>
                      <a:pt x="75" y="16"/>
                      <a:pt x="75" y="16"/>
                    </a:cubicBezTo>
                    <a:cubicBezTo>
                      <a:pt x="54" y="28"/>
                      <a:pt x="54" y="28"/>
                      <a:pt x="54" y="28"/>
                    </a:cubicBezTo>
                    <a:cubicBezTo>
                      <a:pt x="49" y="53"/>
                      <a:pt x="49" y="53"/>
                      <a:pt x="49" y="53"/>
                    </a:cubicBezTo>
                    <a:cubicBezTo>
                      <a:pt x="82" y="84"/>
                      <a:pt x="82" y="84"/>
                      <a:pt x="82" y="84"/>
                    </a:cubicBezTo>
                    <a:close/>
                    <a:moveTo>
                      <a:pt x="91" y="73"/>
                    </a:moveTo>
                    <a:cubicBezTo>
                      <a:pt x="115" y="44"/>
                      <a:pt x="115" y="44"/>
                      <a:pt x="115" y="44"/>
                    </a:cubicBezTo>
                    <a:cubicBezTo>
                      <a:pt x="97" y="32"/>
                      <a:pt x="97" y="32"/>
                      <a:pt x="97" y="32"/>
                    </a:cubicBezTo>
                    <a:cubicBezTo>
                      <a:pt x="91" y="73"/>
                      <a:pt x="91" y="73"/>
                      <a:pt x="91" y="73"/>
                    </a:cubicBezTo>
                    <a:close/>
                    <a:moveTo>
                      <a:pt x="147" y="65"/>
                    </a:moveTo>
                    <a:cubicBezTo>
                      <a:pt x="134" y="22"/>
                      <a:pt x="134" y="22"/>
                      <a:pt x="134" y="22"/>
                    </a:cubicBezTo>
                    <a:cubicBezTo>
                      <a:pt x="117" y="44"/>
                      <a:pt x="117" y="44"/>
                      <a:pt x="117" y="44"/>
                    </a:cubicBezTo>
                    <a:cubicBezTo>
                      <a:pt x="147" y="65"/>
                      <a:pt x="147" y="65"/>
                      <a:pt x="147" y="65"/>
                    </a:cubicBezTo>
                    <a:close/>
                    <a:moveTo>
                      <a:pt x="47" y="63"/>
                    </a:moveTo>
                    <a:cubicBezTo>
                      <a:pt x="47" y="60"/>
                      <a:pt x="47" y="60"/>
                      <a:pt x="47" y="60"/>
                    </a:cubicBezTo>
                    <a:cubicBezTo>
                      <a:pt x="38" y="45"/>
                      <a:pt x="38" y="45"/>
                      <a:pt x="38" y="45"/>
                    </a:cubicBezTo>
                    <a:cubicBezTo>
                      <a:pt x="47" y="63"/>
                      <a:pt x="47" y="63"/>
                      <a:pt x="47" y="63"/>
                    </a:cubicBezTo>
                    <a:close/>
                    <a:moveTo>
                      <a:pt x="48" y="59"/>
                    </a:moveTo>
                    <a:cubicBezTo>
                      <a:pt x="48" y="53"/>
                      <a:pt x="48" y="53"/>
                      <a:pt x="48" y="53"/>
                    </a:cubicBezTo>
                    <a:cubicBezTo>
                      <a:pt x="36" y="42"/>
                      <a:pt x="36" y="42"/>
                      <a:pt x="36" y="42"/>
                    </a:cubicBezTo>
                    <a:cubicBezTo>
                      <a:pt x="48" y="59"/>
                      <a:pt x="48" y="59"/>
                      <a:pt x="48" y="59"/>
                    </a:cubicBezTo>
                    <a:close/>
                    <a:moveTo>
                      <a:pt x="49" y="52"/>
                    </a:moveTo>
                    <a:cubicBezTo>
                      <a:pt x="53" y="28"/>
                      <a:pt x="53" y="28"/>
                      <a:pt x="53" y="28"/>
                    </a:cubicBezTo>
                    <a:cubicBezTo>
                      <a:pt x="34" y="38"/>
                      <a:pt x="34" y="38"/>
                      <a:pt x="34" y="38"/>
                    </a:cubicBezTo>
                    <a:cubicBezTo>
                      <a:pt x="49" y="52"/>
                      <a:pt x="49" y="52"/>
                      <a:pt x="49" y="52"/>
                    </a:cubicBezTo>
                    <a:close/>
                    <a:moveTo>
                      <a:pt x="97" y="30"/>
                    </a:moveTo>
                    <a:cubicBezTo>
                      <a:pt x="101" y="1"/>
                      <a:pt x="101" y="1"/>
                      <a:pt x="101" y="1"/>
                    </a:cubicBezTo>
                    <a:cubicBezTo>
                      <a:pt x="76" y="15"/>
                      <a:pt x="76" y="15"/>
                      <a:pt x="76" y="15"/>
                    </a:cubicBezTo>
                    <a:cubicBezTo>
                      <a:pt x="97" y="30"/>
                      <a:pt x="97" y="30"/>
                      <a:pt x="97" y="30"/>
                    </a:cubicBezTo>
                    <a:close/>
                    <a:moveTo>
                      <a:pt x="54" y="26"/>
                    </a:moveTo>
                    <a:cubicBezTo>
                      <a:pt x="74" y="15"/>
                      <a:pt x="74" y="15"/>
                      <a:pt x="74" y="15"/>
                    </a:cubicBezTo>
                    <a:cubicBezTo>
                      <a:pt x="58" y="4"/>
                      <a:pt x="58" y="4"/>
                      <a:pt x="58" y="4"/>
                    </a:cubicBezTo>
                    <a:cubicBezTo>
                      <a:pt x="54" y="26"/>
                      <a:pt x="54" y="26"/>
                      <a:pt x="54" y="26"/>
                    </a:cubicBezTo>
                    <a:close/>
                    <a:moveTo>
                      <a:pt x="238" y="174"/>
                    </a:moveTo>
                    <a:cubicBezTo>
                      <a:pt x="238" y="174"/>
                      <a:pt x="238" y="174"/>
                      <a:pt x="238" y="174"/>
                    </a:cubicBezTo>
                    <a:cubicBezTo>
                      <a:pt x="238" y="174"/>
                      <a:pt x="238" y="174"/>
                      <a:pt x="238" y="174"/>
                    </a:cubicBezTo>
                    <a:cubicBezTo>
                      <a:pt x="238" y="174"/>
                      <a:pt x="238" y="174"/>
                      <a:pt x="238"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8" name="Freeform 347"/>
              <p:cNvSpPr>
                <a:spLocks noEditPoints="1"/>
              </p:cNvSpPr>
              <p:nvPr/>
            </p:nvSpPr>
            <p:spPr bwMode="auto">
              <a:xfrm>
                <a:off x="3546475" y="1447800"/>
                <a:ext cx="2463800" cy="4432300"/>
              </a:xfrm>
              <a:custGeom>
                <a:avLst/>
                <a:gdLst>
                  <a:gd name="T0" fmla="*/ 110 w 252"/>
                  <a:gd name="T1" fmla="*/ 360 h 453"/>
                  <a:gd name="T2" fmla="*/ 59 w 252"/>
                  <a:gd name="T3" fmla="*/ 437 h 453"/>
                  <a:gd name="T4" fmla="*/ 58 w 252"/>
                  <a:gd name="T5" fmla="*/ 436 h 453"/>
                  <a:gd name="T6" fmla="*/ 58 w 252"/>
                  <a:gd name="T7" fmla="*/ 436 h 453"/>
                  <a:gd name="T8" fmla="*/ 95 w 252"/>
                  <a:gd name="T9" fmla="*/ 320 h 453"/>
                  <a:gd name="T10" fmla="*/ 0 w 252"/>
                  <a:gd name="T11" fmla="*/ 69 h 453"/>
                  <a:gd name="T12" fmla="*/ 0 w 252"/>
                  <a:gd name="T13" fmla="*/ 69 h 453"/>
                  <a:gd name="T14" fmla="*/ 0 w 252"/>
                  <a:gd name="T15" fmla="*/ 69 h 453"/>
                  <a:gd name="T16" fmla="*/ 0 w 252"/>
                  <a:gd name="T17" fmla="*/ 69 h 453"/>
                  <a:gd name="T18" fmla="*/ 0 w 252"/>
                  <a:gd name="T19" fmla="*/ 69 h 453"/>
                  <a:gd name="T20" fmla="*/ 198 w 252"/>
                  <a:gd name="T21" fmla="*/ 0 h 453"/>
                  <a:gd name="T22" fmla="*/ 198 w 252"/>
                  <a:gd name="T23" fmla="*/ 0 h 453"/>
                  <a:gd name="T24" fmla="*/ 198 w 252"/>
                  <a:gd name="T25" fmla="*/ 0 h 453"/>
                  <a:gd name="T26" fmla="*/ 199 w 252"/>
                  <a:gd name="T27" fmla="*/ 1 h 453"/>
                  <a:gd name="T28" fmla="*/ 199 w 252"/>
                  <a:gd name="T29" fmla="*/ 1 h 453"/>
                  <a:gd name="T30" fmla="*/ 199 w 252"/>
                  <a:gd name="T31" fmla="*/ 1 h 453"/>
                  <a:gd name="T32" fmla="*/ 199 w 252"/>
                  <a:gd name="T33" fmla="*/ 1 h 453"/>
                  <a:gd name="T34" fmla="*/ 96 w 252"/>
                  <a:gd name="T35" fmla="*/ 320 h 453"/>
                  <a:gd name="T36" fmla="*/ 111 w 252"/>
                  <a:gd name="T37" fmla="*/ 358 h 453"/>
                  <a:gd name="T38" fmla="*/ 251 w 252"/>
                  <a:gd name="T39" fmla="*/ 150 h 453"/>
                  <a:gd name="T40" fmla="*/ 252 w 252"/>
                  <a:gd name="T41" fmla="*/ 150 h 453"/>
                  <a:gd name="T42" fmla="*/ 111 w 252"/>
                  <a:gd name="T43" fmla="*/ 359 h 453"/>
                  <a:gd name="T44" fmla="*/ 146 w 252"/>
                  <a:gd name="T45" fmla="*/ 452 h 453"/>
                  <a:gd name="T46" fmla="*/ 145 w 252"/>
                  <a:gd name="T47" fmla="*/ 453 h 453"/>
                  <a:gd name="T48" fmla="*/ 110 w 252"/>
                  <a:gd name="T49" fmla="*/ 360 h 453"/>
                  <a:gd name="T50" fmla="*/ 60 w 252"/>
                  <a:gd name="T51" fmla="*/ 433 h 453"/>
                  <a:gd name="T52" fmla="*/ 110 w 252"/>
                  <a:gd name="T53" fmla="*/ 359 h 453"/>
                  <a:gd name="T54" fmla="*/ 96 w 252"/>
                  <a:gd name="T55" fmla="*/ 322 h 453"/>
                  <a:gd name="T56" fmla="*/ 60 w 252"/>
                  <a:gd name="T57" fmla="*/ 433 h 453"/>
                  <a:gd name="T58" fmla="*/ 96 w 252"/>
                  <a:gd name="T59" fmla="*/ 319 h 453"/>
                  <a:gd name="T60" fmla="*/ 197 w 252"/>
                  <a:gd name="T61" fmla="*/ 1 h 453"/>
                  <a:gd name="T62" fmla="*/ 1 w 252"/>
                  <a:gd name="T63" fmla="*/ 69 h 453"/>
                  <a:gd name="T64" fmla="*/ 96 w 252"/>
                  <a:gd name="T65" fmla="*/ 3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453">
                    <a:moveTo>
                      <a:pt x="110" y="360"/>
                    </a:moveTo>
                    <a:cubicBezTo>
                      <a:pt x="59" y="437"/>
                      <a:pt x="59" y="437"/>
                      <a:pt x="59" y="437"/>
                    </a:cubicBezTo>
                    <a:cubicBezTo>
                      <a:pt x="58" y="436"/>
                      <a:pt x="58" y="436"/>
                      <a:pt x="58" y="436"/>
                    </a:cubicBezTo>
                    <a:cubicBezTo>
                      <a:pt x="58" y="436"/>
                      <a:pt x="58" y="436"/>
                      <a:pt x="58" y="436"/>
                    </a:cubicBezTo>
                    <a:cubicBezTo>
                      <a:pt x="95" y="320"/>
                      <a:pt x="95" y="320"/>
                      <a:pt x="95" y="320"/>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198" y="0"/>
                      <a:pt x="198" y="0"/>
                      <a:pt x="198" y="0"/>
                    </a:cubicBezTo>
                    <a:cubicBezTo>
                      <a:pt x="198" y="0"/>
                      <a:pt x="198" y="0"/>
                      <a:pt x="198" y="0"/>
                    </a:cubicBezTo>
                    <a:cubicBezTo>
                      <a:pt x="198" y="0"/>
                      <a:pt x="198" y="0"/>
                      <a:pt x="198" y="0"/>
                    </a:cubicBezTo>
                    <a:cubicBezTo>
                      <a:pt x="198" y="0"/>
                      <a:pt x="199" y="1"/>
                      <a:pt x="199" y="1"/>
                    </a:cubicBezTo>
                    <a:cubicBezTo>
                      <a:pt x="199" y="1"/>
                      <a:pt x="199" y="1"/>
                      <a:pt x="199" y="1"/>
                    </a:cubicBezTo>
                    <a:cubicBezTo>
                      <a:pt x="199" y="1"/>
                      <a:pt x="199" y="1"/>
                      <a:pt x="199" y="1"/>
                    </a:cubicBezTo>
                    <a:cubicBezTo>
                      <a:pt x="199" y="1"/>
                      <a:pt x="199" y="1"/>
                      <a:pt x="199" y="1"/>
                    </a:cubicBezTo>
                    <a:cubicBezTo>
                      <a:pt x="96" y="320"/>
                      <a:pt x="96" y="320"/>
                      <a:pt x="96" y="320"/>
                    </a:cubicBezTo>
                    <a:cubicBezTo>
                      <a:pt x="111" y="358"/>
                      <a:pt x="111" y="358"/>
                      <a:pt x="111" y="358"/>
                    </a:cubicBezTo>
                    <a:cubicBezTo>
                      <a:pt x="251" y="150"/>
                      <a:pt x="251" y="150"/>
                      <a:pt x="251" y="150"/>
                    </a:cubicBezTo>
                    <a:cubicBezTo>
                      <a:pt x="252" y="150"/>
                      <a:pt x="252" y="150"/>
                      <a:pt x="252" y="150"/>
                    </a:cubicBezTo>
                    <a:cubicBezTo>
                      <a:pt x="111" y="359"/>
                      <a:pt x="111" y="359"/>
                      <a:pt x="111" y="359"/>
                    </a:cubicBezTo>
                    <a:cubicBezTo>
                      <a:pt x="146" y="452"/>
                      <a:pt x="146" y="452"/>
                      <a:pt x="146" y="452"/>
                    </a:cubicBezTo>
                    <a:cubicBezTo>
                      <a:pt x="145" y="453"/>
                      <a:pt x="145" y="453"/>
                      <a:pt x="145" y="453"/>
                    </a:cubicBezTo>
                    <a:cubicBezTo>
                      <a:pt x="110" y="360"/>
                      <a:pt x="110" y="360"/>
                      <a:pt x="110" y="360"/>
                    </a:cubicBezTo>
                    <a:close/>
                    <a:moveTo>
                      <a:pt x="60" y="433"/>
                    </a:moveTo>
                    <a:cubicBezTo>
                      <a:pt x="110" y="359"/>
                      <a:pt x="110" y="359"/>
                      <a:pt x="110" y="359"/>
                    </a:cubicBezTo>
                    <a:cubicBezTo>
                      <a:pt x="96" y="322"/>
                      <a:pt x="96" y="322"/>
                      <a:pt x="96" y="322"/>
                    </a:cubicBezTo>
                    <a:cubicBezTo>
                      <a:pt x="60" y="433"/>
                      <a:pt x="60" y="433"/>
                      <a:pt x="60" y="433"/>
                    </a:cubicBezTo>
                    <a:close/>
                    <a:moveTo>
                      <a:pt x="96" y="319"/>
                    </a:moveTo>
                    <a:cubicBezTo>
                      <a:pt x="197" y="1"/>
                      <a:pt x="197" y="1"/>
                      <a:pt x="197" y="1"/>
                    </a:cubicBezTo>
                    <a:cubicBezTo>
                      <a:pt x="1" y="69"/>
                      <a:pt x="1" y="69"/>
                      <a:pt x="1" y="69"/>
                    </a:cubicBezTo>
                    <a:cubicBezTo>
                      <a:pt x="96" y="319"/>
                      <a:pt x="96" y="319"/>
                      <a:pt x="96" y="3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9" name="Freeform 348"/>
              <p:cNvSpPr>
                <a:spLocks/>
              </p:cNvSpPr>
              <p:nvPr/>
            </p:nvSpPr>
            <p:spPr bwMode="auto">
              <a:xfrm>
                <a:off x="4113213" y="361950"/>
                <a:ext cx="166688" cy="5351463"/>
              </a:xfrm>
              <a:custGeom>
                <a:avLst/>
                <a:gdLst>
                  <a:gd name="T0" fmla="*/ 0 w 105"/>
                  <a:gd name="T1" fmla="*/ 3371 h 3371"/>
                  <a:gd name="T2" fmla="*/ 99 w 105"/>
                  <a:gd name="T3" fmla="*/ 0 h 3371"/>
                  <a:gd name="T4" fmla="*/ 105 w 105"/>
                  <a:gd name="T5" fmla="*/ 0 h 3371"/>
                  <a:gd name="T6" fmla="*/ 7 w 105"/>
                  <a:gd name="T7" fmla="*/ 3371 h 3371"/>
                  <a:gd name="T8" fmla="*/ 0 w 105"/>
                  <a:gd name="T9" fmla="*/ 3371 h 3371"/>
                  <a:gd name="T10" fmla="*/ 0 w 105"/>
                  <a:gd name="T11" fmla="*/ 3371 h 3371"/>
                </a:gdLst>
                <a:ahLst/>
                <a:cxnLst>
                  <a:cxn ang="0">
                    <a:pos x="T0" y="T1"/>
                  </a:cxn>
                  <a:cxn ang="0">
                    <a:pos x="T2" y="T3"/>
                  </a:cxn>
                  <a:cxn ang="0">
                    <a:pos x="T4" y="T5"/>
                  </a:cxn>
                  <a:cxn ang="0">
                    <a:pos x="T6" y="T7"/>
                  </a:cxn>
                  <a:cxn ang="0">
                    <a:pos x="T8" y="T9"/>
                  </a:cxn>
                  <a:cxn ang="0">
                    <a:pos x="T10" y="T11"/>
                  </a:cxn>
                </a:cxnLst>
                <a:rect l="0" t="0" r="r" b="b"/>
                <a:pathLst>
                  <a:path w="105" h="3371">
                    <a:moveTo>
                      <a:pt x="0" y="3371"/>
                    </a:moveTo>
                    <a:lnTo>
                      <a:pt x="99" y="0"/>
                    </a:lnTo>
                    <a:lnTo>
                      <a:pt x="105" y="0"/>
                    </a:lnTo>
                    <a:lnTo>
                      <a:pt x="7" y="3371"/>
                    </a:lnTo>
                    <a:lnTo>
                      <a:pt x="0" y="3371"/>
                    </a:lnTo>
                    <a:lnTo>
                      <a:pt x="0" y="3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0" name="Freeform 349"/>
              <p:cNvSpPr>
                <a:spLocks noEditPoints="1"/>
              </p:cNvSpPr>
              <p:nvPr/>
            </p:nvSpPr>
            <p:spPr bwMode="auto">
              <a:xfrm>
                <a:off x="301625" y="361950"/>
                <a:ext cx="2941638" cy="5518150"/>
              </a:xfrm>
              <a:custGeom>
                <a:avLst/>
                <a:gdLst>
                  <a:gd name="T0" fmla="*/ 56 w 301"/>
                  <a:gd name="T1" fmla="*/ 558 h 564"/>
                  <a:gd name="T2" fmla="*/ 56 w 301"/>
                  <a:gd name="T3" fmla="*/ 558 h 564"/>
                  <a:gd name="T4" fmla="*/ 18 w 301"/>
                  <a:gd name="T5" fmla="*/ 539 h 564"/>
                  <a:gd name="T6" fmla="*/ 18 w 301"/>
                  <a:gd name="T7" fmla="*/ 539 h 564"/>
                  <a:gd name="T8" fmla="*/ 17 w 301"/>
                  <a:gd name="T9" fmla="*/ 539 h 564"/>
                  <a:gd name="T10" fmla="*/ 0 w 301"/>
                  <a:gd name="T11" fmla="*/ 449 h 564"/>
                  <a:gd name="T12" fmla="*/ 11 w 301"/>
                  <a:gd name="T13" fmla="*/ 344 h 564"/>
                  <a:gd name="T14" fmla="*/ 11 w 301"/>
                  <a:gd name="T15" fmla="*/ 344 h 564"/>
                  <a:gd name="T16" fmla="*/ 22 w 301"/>
                  <a:gd name="T17" fmla="*/ 296 h 564"/>
                  <a:gd name="T18" fmla="*/ 62 w 301"/>
                  <a:gd name="T19" fmla="*/ 180 h 564"/>
                  <a:gd name="T20" fmla="*/ 96 w 301"/>
                  <a:gd name="T21" fmla="*/ 111 h 564"/>
                  <a:gd name="T22" fmla="*/ 96 w 301"/>
                  <a:gd name="T23" fmla="*/ 111 h 564"/>
                  <a:gd name="T24" fmla="*/ 141 w 301"/>
                  <a:gd name="T25" fmla="*/ 56 h 564"/>
                  <a:gd name="T26" fmla="*/ 166 w 301"/>
                  <a:gd name="T27" fmla="*/ 27 h 564"/>
                  <a:gd name="T28" fmla="*/ 166 w 301"/>
                  <a:gd name="T29" fmla="*/ 27 h 564"/>
                  <a:gd name="T30" fmla="*/ 199 w 301"/>
                  <a:gd name="T31" fmla="*/ 6 h 564"/>
                  <a:gd name="T32" fmla="*/ 199 w 301"/>
                  <a:gd name="T33" fmla="*/ 6 h 564"/>
                  <a:gd name="T34" fmla="*/ 220 w 301"/>
                  <a:gd name="T35" fmla="*/ 0 h 564"/>
                  <a:gd name="T36" fmla="*/ 220 w 301"/>
                  <a:gd name="T37" fmla="*/ 0 h 564"/>
                  <a:gd name="T38" fmla="*/ 220 w 301"/>
                  <a:gd name="T39" fmla="*/ 0 h 564"/>
                  <a:gd name="T40" fmla="*/ 244 w 301"/>
                  <a:gd name="T41" fmla="*/ 9 h 564"/>
                  <a:gd name="T42" fmla="*/ 244 w 301"/>
                  <a:gd name="T43" fmla="*/ 9 h 564"/>
                  <a:gd name="T44" fmla="*/ 268 w 301"/>
                  <a:gd name="T45" fmla="*/ 44 h 564"/>
                  <a:gd name="T46" fmla="*/ 268 w 301"/>
                  <a:gd name="T47" fmla="*/ 44 h 564"/>
                  <a:gd name="T48" fmla="*/ 294 w 301"/>
                  <a:gd name="T49" fmla="*/ 180 h 564"/>
                  <a:gd name="T50" fmla="*/ 294 w 301"/>
                  <a:gd name="T51" fmla="*/ 277 h 564"/>
                  <a:gd name="T52" fmla="*/ 301 w 301"/>
                  <a:gd name="T53" fmla="*/ 350 h 564"/>
                  <a:gd name="T54" fmla="*/ 291 w 301"/>
                  <a:gd name="T55" fmla="*/ 418 h 564"/>
                  <a:gd name="T56" fmla="*/ 279 w 301"/>
                  <a:gd name="T57" fmla="*/ 495 h 564"/>
                  <a:gd name="T58" fmla="*/ 279 w 301"/>
                  <a:gd name="T59" fmla="*/ 495 h 564"/>
                  <a:gd name="T60" fmla="*/ 236 w 301"/>
                  <a:gd name="T61" fmla="*/ 547 h 564"/>
                  <a:gd name="T62" fmla="*/ 236 w 301"/>
                  <a:gd name="T63" fmla="*/ 548 h 564"/>
                  <a:gd name="T64" fmla="*/ 148 w 301"/>
                  <a:gd name="T65" fmla="*/ 564 h 564"/>
                  <a:gd name="T66" fmla="*/ 56 w 301"/>
                  <a:gd name="T67" fmla="*/ 558 h 564"/>
                  <a:gd name="T68" fmla="*/ 235 w 301"/>
                  <a:gd name="T69" fmla="*/ 547 h 564"/>
                  <a:gd name="T70" fmla="*/ 290 w 301"/>
                  <a:gd name="T71" fmla="*/ 418 h 564"/>
                  <a:gd name="T72" fmla="*/ 300 w 301"/>
                  <a:gd name="T73" fmla="*/ 350 h 564"/>
                  <a:gd name="T74" fmla="*/ 293 w 301"/>
                  <a:gd name="T75" fmla="*/ 277 h 564"/>
                  <a:gd name="T76" fmla="*/ 279 w 301"/>
                  <a:gd name="T77" fmla="*/ 112 h 564"/>
                  <a:gd name="T78" fmla="*/ 244 w 301"/>
                  <a:gd name="T79" fmla="*/ 10 h 564"/>
                  <a:gd name="T80" fmla="*/ 220 w 301"/>
                  <a:gd name="T81" fmla="*/ 1 h 564"/>
                  <a:gd name="T82" fmla="*/ 199 w 301"/>
                  <a:gd name="T83" fmla="*/ 7 h 564"/>
                  <a:gd name="T84" fmla="*/ 142 w 301"/>
                  <a:gd name="T85" fmla="*/ 56 h 564"/>
                  <a:gd name="T86" fmla="*/ 63 w 301"/>
                  <a:gd name="T87" fmla="*/ 180 h 564"/>
                  <a:gd name="T88" fmla="*/ 23 w 301"/>
                  <a:gd name="T89" fmla="*/ 297 h 564"/>
                  <a:gd name="T90" fmla="*/ 12 w 301"/>
                  <a:gd name="T91" fmla="*/ 344 h 564"/>
                  <a:gd name="T92" fmla="*/ 1 w 301"/>
                  <a:gd name="T93" fmla="*/ 449 h 564"/>
                  <a:gd name="T94" fmla="*/ 56 w 301"/>
                  <a:gd name="T95" fmla="*/ 557 h 564"/>
                  <a:gd name="T96" fmla="*/ 220 w 301"/>
                  <a:gd name="T97" fmla="*/ 1 h 564"/>
                  <a:gd name="T98" fmla="*/ 220 w 301"/>
                  <a:gd name="T99" fmla="*/ 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564">
                    <a:moveTo>
                      <a:pt x="56" y="558"/>
                    </a:moveTo>
                    <a:cubicBezTo>
                      <a:pt x="56" y="558"/>
                      <a:pt x="56" y="558"/>
                      <a:pt x="56" y="558"/>
                    </a:cubicBezTo>
                    <a:cubicBezTo>
                      <a:pt x="56" y="558"/>
                      <a:pt x="56" y="558"/>
                      <a:pt x="56" y="558"/>
                    </a:cubicBezTo>
                    <a:cubicBezTo>
                      <a:pt x="56" y="558"/>
                      <a:pt x="56" y="558"/>
                      <a:pt x="56" y="558"/>
                    </a:cubicBezTo>
                    <a:cubicBezTo>
                      <a:pt x="56" y="558"/>
                      <a:pt x="56" y="558"/>
                      <a:pt x="56" y="558"/>
                    </a:cubicBezTo>
                    <a:cubicBezTo>
                      <a:pt x="18" y="539"/>
                      <a:pt x="18" y="539"/>
                      <a:pt x="18" y="539"/>
                    </a:cubicBezTo>
                    <a:cubicBezTo>
                      <a:pt x="18" y="539"/>
                      <a:pt x="18" y="539"/>
                      <a:pt x="18" y="539"/>
                    </a:cubicBezTo>
                    <a:cubicBezTo>
                      <a:pt x="18" y="539"/>
                      <a:pt x="18" y="539"/>
                      <a:pt x="18" y="539"/>
                    </a:cubicBezTo>
                    <a:cubicBezTo>
                      <a:pt x="18" y="539"/>
                      <a:pt x="18" y="539"/>
                      <a:pt x="18" y="539"/>
                    </a:cubicBezTo>
                    <a:cubicBezTo>
                      <a:pt x="17" y="539"/>
                      <a:pt x="17" y="539"/>
                      <a:pt x="17" y="539"/>
                    </a:cubicBezTo>
                    <a:cubicBezTo>
                      <a:pt x="0" y="449"/>
                      <a:pt x="0" y="449"/>
                      <a:pt x="0" y="449"/>
                    </a:cubicBezTo>
                    <a:cubicBezTo>
                      <a:pt x="0" y="449"/>
                      <a:pt x="0" y="449"/>
                      <a:pt x="0" y="449"/>
                    </a:cubicBezTo>
                    <a:cubicBezTo>
                      <a:pt x="0" y="449"/>
                      <a:pt x="0" y="449"/>
                      <a:pt x="0" y="449"/>
                    </a:cubicBezTo>
                    <a:cubicBezTo>
                      <a:pt x="11" y="344"/>
                      <a:pt x="11" y="344"/>
                      <a:pt x="11" y="344"/>
                    </a:cubicBezTo>
                    <a:cubicBezTo>
                      <a:pt x="11" y="344"/>
                      <a:pt x="11" y="344"/>
                      <a:pt x="11" y="344"/>
                    </a:cubicBezTo>
                    <a:cubicBezTo>
                      <a:pt x="11" y="344"/>
                      <a:pt x="11" y="344"/>
                      <a:pt x="11" y="344"/>
                    </a:cubicBezTo>
                    <a:cubicBezTo>
                      <a:pt x="22" y="296"/>
                      <a:pt x="22" y="296"/>
                      <a:pt x="22" y="296"/>
                    </a:cubicBezTo>
                    <a:cubicBezTo>
                      <a:pt x="22" y="296"/>
                      <a:pt x="22" y="296"/>
                      <a:pt x="22" y="296"/>
                    </a:cubicBezTo>
                    <a:cubicBezTo>
                      <a:pt x="42" y="260"/>
                      <a:pt x="42" y="260"/>
                      <a:pt x="42" y="260"/>
                    </a:cubicBezTo>
                    <a:cubicBezTo>
                      <a:pt x="62" y="180"/>
                      <a:pt x="62" y="180"/>
                      <a:pt x="62" y="180"/>
                    </a:cubicBezTo>
                    <a:cubicBezTo>
                      <a:pt x="62" y="180"/>
                      <a:pt x="62" y="180"/>
                      <a:pt x="62" y="180"/>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141" y="56"/>
                      <a:pt x="141" y="56"/>
                      <a:pt x="141" y="56"/>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99" y="6"/>
                      <a:pt x="199" y="6"/>
                      <a:pt x="199" y="6"/>
                    </a:cubicBezTo>
                    <a:cubicBezTo>
                      <a:pt x="199" y="6"/>
                      <a:pt x="199" y="6"/>
                      <a:pt x="199" y="6"/>
                    </a:cubicBezTo>
                    <a:cubicBezTo>
                      <a:pt x="199" y="6"/>
                      <a:pt x="199" y="6"/>
                      <a:pt x="199" y="6"/>
                    </a:cubicBezTo>
                    <a:cubicBezTo>
                      <a:pt x="220" y="0"/>
                      <a:pt x="220" y="0"/>
                      <a:pt x="220" y="0"/>
                    </a:cubicBezTo>
                    <a:cubicBezTo>
                      <a:pt x="220" y="0"/>
                      <a:pt x="220" y="0"/>
                      <a:pt x="220" y="0"/>
                    </a:cubicBezTo>
                    <a:cubicBezTo>
                      <a:pt x="220" y="0"/>
                      <a:pt x="220" y="0"/>
                      <a:pt x="220" y="0"/>
                    </a:cubicBezTo>
                    <a:cubicBezTo>
                      <a:pt x="220" y="0"/>
                      <a:pt x="220" y="0"/>
                      <a:pt x="220" y="0"/>
                    </a:cubicBezTo>
                    <a:cubicBezTo>
                      <a:pt x="220" y="0"/>
                      <a:pt x="220" y="0"/>
                      <a:pt x="220" y="0"/>
                    </a:cubicBezTo>
                    <a:cubicBezTo>
                      <a:pt x="220" y="0"/>
                      <a:pt x="220" y="0"/>
                      <a:pt x="220" y="0"/>
                    </a:cubicBezTo>
                    <a:cubicBezTo>
                      <a:pt x="244" y="9"/>
                      <a:pt x="244" y="9"/>
                      <a:pt x="244" y="9"/>
                    </a:cubicBezTo>
                    <a:cubicBezTo>
                      <a:pt x="244" y="9"/>
                      <a:pt x="244" y="9"/>
                      <a:pt x="244" y="9"/>
                    </a:cubicBezTo>
                    <a:cubicBezTo>
                      <a:pt x="244" y="9"/>
                      <a:pt x="244" y="9"/>
                      <a:pt x="244" y="9"/>
                    </a:cubicBezTo>
                    <a:cubicBezTo>
                      <a:pt x="244" y="9"/>
                      <a:pt x="244" y="9"/>
                      <a:pt x="244" y="9"/>
                    </a:cubicBezTo>
                    <a:cubicBezTo>
                      <a:pt x="244" y="9"/>
                      <a:pt x="244" y="9"/>
                      <a:pt x="244" y="9"/>
                    </a:cubicBezTo>
                    <a:cubicBezTo>
                      <a:pt x="268" y="44"/>
                      <a:pt x="268" y="44"/>
                      <a:pt x="268" y="44"/>
                    </a:cubicBezTo>
                    <a:cubicBezTo>
                      <a:pt x="268" y="44"/>
                      <a:pt x="268" y="44"/>
                      <a:pt x="268" y="44"/>
                    </a:cubicBezTo>
                    <a:cubicBezTo>
                      <a:pt x="268" y="44"/>
                      <a:pt x="268" y="44"/>
                      <a:pt x="268" y="44"/>
                    </a:cubicBezTo>
                    <a:cubicBezTo>
                      <a:pt x="280" y="112"/>
                      <a:pt x="280" y="112"/>
                      <a:pt x="280" y="112"/>
                    </a:cubicBezTo>
                    <a:cubicBezTo>
                      <a:pt x="294" y="180"/>
                      <a:pt x="294" y="180"/>
                      <a:pt x="294" y="180"/>
                    </a:cubicBezTo>
                    <a:cubicBezTo>
                      <a:pt x="294" y="180"/>
                      <a:pt x="294" y="180"/>
                      <a:pt x="294" y="180"/>
                    </a:cubicBezTo>
                    <a:cubicBezTo>
                      <a:pt x="294" y="277"/>
                      <a:pt x="294" y="277"/>
                      <a:pt x="294" y="277"/>
                    </a:cubicBezTo>
                    <a:cubicBezTo>
                      <a:pt x="301" y="350"/>
                      <a:pt x="301" y="350"/>
                      <a:pt x="301" y="350"/>
                    </a:cubicBezTo>
                    <a:cubicBezTo>
                      <a:pt x="301" y="350"/>
                      <a:pt x="301" y="350"/>
                      <a:pt x="301" y="350"/>
                    </a:cubicBezTo>
                    <a:cubicBezTo>
                      <a:pt x="301" y="350"/>
                      <a:pt x="301" y="350"/>
                      <a:pt x="301" y="350"/>
                    </a:cubicBezTo>
                    <a:cubicBezTo>
                      <a:pt x="291" y="418"/>
                      <a:pt x="291" y="418"/>
                      <a:pt x="291" y="418"/>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36" y="547"/>
                      <a:pt x="236" y="547"/>
                      <a:pt x="236" y="547"/>
                    </a:cubicBezTo>
                    <a:cubicBezTo>
                      <a:pt x="236" y="547"/>
                      <a:pt x="236" y="547"/>
                      <a:pt x="236" y="547"/>
                    </a:cubicBezTo>
                    <a:cubicBezTo>
                      <a:pt x="236" y="548"/>
                      <a:pt x="236" y="548"/>
                      <a:pt x="236" y="548"/>
                    </a:cubicBezTo>
                    <a:cubicBezTo>
                      <a:pt x="148" y="564"/>
                      <a:pt x="148" y="564"/>
                      <a:pt x="148" y="564"/>
                    </a:cubicBezTo>
                    <a:cubicBezTo>
                      <a:pt x="148" y="564"/>
                      <a:pt x="148" y="564"/>
                      <a:pt x="148" y="564"/>
                    </a:cubicBezTo>
                    <a:cubicBezTo>
                      <a:pt x="148" y="564"/>
                      <a:pt x="148" y="564"/>
                      <a:pt x="148" y="564"/>
                    </a:cubicBezTo>
                    <a:cubicBezTo>
                      <a:pt x="56" y="558"/>
                      <a:pt x="56" y="558"/>
                      <a:pt x="56" y="558"/>
                    </a:cubicBezTo>
                    <a:close/>
                    <a:moveTo>
                      <a:pt x="148" y="563"/>
                    </a:moveTo>
                    <a:cubicBezTo>
                      <a:pt x="235" y="547"/>
                      <a:pt x="235" y="547"/>
                      <a:pt x="235" y="547"/>
                    </a:cubicBezTo>
                    <a:cubicBezTo>
                      <a:pt x="278" y="495"/>
                      <a:pt x="278" y="495"/>
                      <a:pt x="278" y="495"/>
                    </a:cubicBezTo>
                    <a:cubicBezTo>
                      <a:pt x="290" y="418"/>
                      <a:pt x="290" y="418"/>
                      <a:pt x="290" y="418"/>
                    </a:cubicBezTo>
                    <a:cubicBezTo>
                      <a:pt x="300" y="350"/>
                      <a:pt x="300" y="350"/>
                      <a:pt x="300" y="350"/>
                    </a:cubicBezTo>
                    <a:cubicBezTo>
                      <a:pt x="300" y="350"/>
                      <a:pt x="300" y="350"/>
                      <a:pt x="300" y="350"/>
                    </a:cubicBezTo>
                    <a:cubicBezTo>
                      <a:pt x="300" y="350"/>
                      <a:pt x="300" y="350"/>
                      <a:pt x="300" y="350"/>
                    </a:cubicBezTo>
                    <a:cubicBezTo>
                      <a:pt x="293" y="277"/>
                      <a:pt x="293" y="277"/>
                      <a:pt x="293" y="277"/>
                    </a:cubicBezTo>
                    <a:cubicBezTo>
                      <a:pt x="293" y="180"/>
                      <a:pt x="293" y="180"/>
                      <a:pt x="293" y="180"/>
                    </a:cubicBezTo>
                    <a:cubicBezTo>
                      <a:pt x="279" y="112"/>
                      <a:pt x="279" y="112"/>
                      <a:pt x="279" y="112"/>
                    </a:cubicBezTo>
                    <a:cubicBezTo>
                      <a:pt x="267" y="44"/>
                      <a:pt x="267" y="44"/>
                      <a:pt x="267" y="44"/>
                    </a:cubicBezTo>
                    <a:cubicBezTo>
                      <a:pt x="244" y="10"/>
                      <a:pt x="244" y="10"/>
                      <a:pt x="244" y="10"/>
                    </a:cubicBezTo>
                    <a:cubicBezTo>
                      <a:pt x="220" y="1"/>
                      <a:pt x="220" y="1"/>
                      <a:pt x="220" y="1"/>
                    </a:cubicBezTo>
                    <a:cubicBezTo>
                      <a:pt x="220" y="1"/>
                      <a:pt x="220" y="1"/>
                      <a:pt x="220" y="1"/>
                    </a:cubicBezTo>
                    <a:cubicBezTo>
                      <a:pt x="220" y="1"/>
                      <a:pt x="220" y="1"/>
                      <a:pt x="220" y="1"/>
                    </a:cubicBezTo>
                    <a:cubicBezTo>
                      <a:pt x="199" y="7"/>
                      <a:pt x="199" y="7"/>
                      <a:pt x="199" y="7"/>
                    </a:cubicBezTo>
                    <a:cubicBezTo>
                      <a:pt x="167" y="28"/>
                      <a:pt x="167" y="28"/>
                      <a:pt x="167" y="28"/>
                    </a:cubicBezTo>
                    <a:cubicBezTo>
                      <a:pt x="142" y="56"/>
                      <a:pt x="142" y="56"/>
                      <a:pt x="142" y="56"/>
                    </a:cubicBezTo>
                    <a:cubicBezTo>
                      <a:pt x="96" y="112"/>
                      <a:pt x="96" y="112"/>
                      <a:pt x="96" y="112"/>
                    </a:cubicBezTo>
                    <a:cubicBezTo>
                      <a:pt x="63" y="180"/>
                      <a:pt x="63" y="180"/>
                      <a:pt x="63" y="180"/>
                    </a:cubicBezTo>
                    <a:cubicBezTo>
                      <a:pt x="43" y="261"/>
                      <a:pt x="43" y="261"/>
                      <a:pt x="43" y="261"/>
                    </a:cubicBezTo>
                    <a:cubicBezTo>
                      <a:pt x="23" y="297"/>
                      <a:pt x="23" y="297"/>
                      <a:pt x="23" y="297"/>
                    </a:cubicBezTo>
                    <a:cubicBezTo>
                      <a:pt x="12" y="344"/>
                      <a:pt x="12" y="344"/>
                      <a:pt x="12" y="344"/>
                    </a:cubicBezTo>
                    <a:cubicBezTo>
                      <a:pt x="12" y="344"/>
                      <a:pt x="12" y="344"/>
                      <a:pt x="12" y="344"/>
                    </a:cubicBezTo>
                    <a:cubicBezTo>
                      <a:pt x="12" y="344"/>
                      <a:pt x="12" y="344"/>
                      <a:pt x="12" y="344"/>
                    </a:cubicBezTo>
                    <a:cubicBezTo>
                      <a:pt x="1" y="449"/>
                      <a:pt x="1" y="449"/>
                      <a:pt x="1" y="449"/>
                    </a:cubicBezTo>
                    <a:cubicBezTo>
                      <a:pt x="18" y="539"/>
                      <a:pt x="18" y="539"/>
                      <a:pt x="18" y="539"/>
                    </a:cubicBezTo>
                    <a:cubicBezTo>
                      <a:pt x="56" y="557"/>
                      <a:pt x="56" y="557"/>
                      <a:pt x="56" y="557"/>
                    </a:cubicBezTo>
                    <a:cubicBezTo>
                      <a:pt x="148" y="563"/>
                      <a:pt x="148" y="563"/>
                      <a:pt x="148" y="563"/>
                    </a:cubicBezTo>
                    <a:close/>
                    <a:moveTo>
                      <a:pt x="220" y="1"/>
                    </a:moveTo>
                    <a:cubicBezTo>
                      <a:pt x="220" y="0"/>
                      <a:pt x="220" y="0"/>
                      <a:pt x="220" y="0"/>
                    </a:cubicBezTo>
                    <a:cubicBezTo>
                      <a:pt x="220" y="1"/>
                      <a:pt x="220" y="1"/>
                      <a:pt x="22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1" name="Freeform 350"/>
              <p:cNvSpPr>
                <a:spLocks noEditPoints="1"/>
              </p:cNvSpPr>
              <p:nvPr/>
            </p:nvSpPr>
            <p:spPr bwMode="auto">
              <a:xfrm>
                <a:off x="908050" y="450850"/>
                <a:ext cx="1778000" cy="1673225"/>
              </a:xfrm>
              <a:custGeom>
                <a:avLst/>
                <a:gdLst>
                  <a:gd name="T0" fmla="*/ 0 w 182"/>
                  <a:gd name="T1" fmla="*/ 171 h 171"/>
                  <a:gd name="T2" fmla="*/ 0 w 182"/>
                  <a:gd name="T3" fmla="*/ 171 h 171"/>
                  <a:gd name="T4" fmla="*/ 0 w 182"/>
                  <a:gd name="T5" fmla="*/ 171 h 171"/>
                  <a:gd name="T6" fmla="*/ 0 w 182"/>
                  <a:gd name="T7" fmla="*/ 171 h 171"/>
                  <a:gd name="T8" fmla="*/ 0 w 182"/>
                  <a:gd name="T9" fmla="*/ 171 h 171"/>
                  <a:gd name="T10" fmla="*/ 104 w 182"/>
                  <a:gd name="T11" fmla="*/ 18 h 171"/>
                  <a:gd name="T12" fmla="*/ 104 w 182"/>
                  <a:gd name="T13" fmla="*/ 18 h 171"/>
                  <a:gd name="T14" fmla="*/ 104 w 182"/>
                  <a:gd name="T15" fmla="*/ 18 h 171"/>
                  <a:gd name="T16" fmla="*/ 104 w 182"/>
                  <a:gd name="T17" fmla="*/ 18 h 171"/>
                  <a:gd name="T18" fmla="*/ 104 w 182"/>
                  <a:gd name="T19" fmla="*/ 18 h 171"/>
                  <a:gd name="T20" fmla="*/ 182 w 182"/>
                  <a:gd name="T21" fmla="*/ 0 h 171"/>
                  <a:gd name="T22" fmla="*/ 182 w 182"/>
                  <a:gd name="T23" fmla="*/ 0 h 171"/>
                  <a:gd name="T24" fmla="*/ 182 w 182"/>
                  <a:gd name="T25" fmla="*/ 0 h 171"/>
                  <a:gd name="T26" fmla="*/ 182 w 182"/>
                  <a:gd name="T27" fmla="*/ 1 h 171"/>
                  <a:gd name="T28" fmla="*/ 182 w 182"/>
                  <a:gd name="T29" fmla="*/ 1 h 171"/>
                  <a:gd name="T30" fmla="*/ 182 w 182"/>
                  <a:gd name="T31" fmla="*/ 1 h 171"/>
                  <a:gd name="T32" fmla="*/ 182 w 182"/>
                  <a:gd name="T33" fmla="*/ 1 h 171"/>
                  <a:gd name="T34" fmla="*/ 182 w 182"/>
                  <a:gd name="T35" fmla="*/ 1 h 171"/>
                  <a:gd name="T36" fmla="*/ 1 w 182"/>
                  <a:gd name="T37" fmla="*/ 171 h 171"/>
                  <a:gd name="T38" fmla="*/ 0 w 182"/>
                  <a:gd name="T39" fmla="*/ 171 h 171"/>
                  <a:gd name="T40" fmla="*/ 0 w 182"/>
                  <a:gd name="T41" fmla="*/ 171 h 171"/>
                  <a:gd name="T42" fmla="*/ 0 w 182"/>
                  <a:gd name="T43" fmla="*/ 171 h 171"/>
                  <a:gd name="T44" fmla="*/ 3 w 182"/>
                  <a:gd name="T45" fmla="*/ 168 h 171"/>
                  <a:gd name="T46" fmla="*/ 180 w 182"/>
                  <a:gd name="T47" fmla="*/ 1 h 171"/>
                  <a:gd name="T48" fmla="*/ 105 w 182"/>
                  <a:gd name="T49" fmla="*/ 19 h 171"/>
                  <a:gd name="T50" fmla="*/ 3 w 182"/>
                  <a:gd name="T51"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171">
                    <a:moveTo>
                      <a:pt x="0" y="171"/>
                    </a:moveTo>
                    <a:cubicBezTo>
                      <a:pt x="0" y="171"/>
                      <a:pt x="0" y="171"/>
                      <a:pt x="0" y="171"/>
                    </a:cubicBezTo>
                    <a:cubicBezTo>
                      <a:pt x="0" y="171"/>
                      <a:pt x="0" y="171"/>
                      <a:pt x="0" y="171"/>
                    </a:cubicBezTo>
                    <a:cubicBezTo>
                      <a:pt x="0" y="171"/>
                      <a:pt x="0" y="171"/>
                      <a:pt x="0" y="171"/>
                    </a:cubicBezTo>
                    <a:cubicBezTo>
                      <a:pt x="0" y="171"/>
                      <a:pt x="0" y="171"/>
                      <a:pt x="0" y="171"/>
                    </a:cubicBezTo>
                    <a:cubicBezTo>
                      <a:pt x="104" y="18"/>
                      <a:pt x="104" y="18"/>
                      <a:pt x="104" y="18"/>
                    </a:cubicBezTo>
                    <a:cubicBezTo>
                      <a:pt x="104" y="18"/>
                      <a:pt x="104" y="18"/>
                      <a:pt x="104" y="18"/>
                    </a:cubicBezTo>
                    <a:cubicBezTo>
                      <a:pt x="104" y="18"/>
                      <a:pt x="104" y="18"/>
                      <a:pt x="104" y="18"/>
                    </a:cubicBezTo>
                    <a:cubicBezTo>
                      <a:pt x="104" y="18"/>
                      <a:pt x="104" y="18"/>
                      <a:pt x="104" y="18"/>
                    </a:cubicBezTo>
                    <a:cubicBezTo>
                      <a:pt x="104" y="18"/>
                      <a:pt x="104" y="18"/>
                      <a:pt x="104" y="18"/>
                    </a:cubicBezTo>
                    <a:cubicBezTo>
                      <a:pt x="182" y="0"/>
                      <a:pt x="182" y="0"/>
                      <a:pt x="182" y="0"/>
                    </a:cubicBezTo>
                    <a:cubicBezTo>
                      <a:pt x="182" y="0"/>
                      <a:pt x="182" y="0"/>
                      <a:pt x="182" y="0"/>
                    </a:cubicBezTo>
                    <a:cubicBezTo>
                      <a:pt x="182" y="0"/>
                      <a:pt x="182" y="0"/>
                      <a:pt x="182" y="0"/>
                    </a:cubicBezTo>
                    <a:cubicBezTo>
                      <a:pt x="182" y="0"/>
                      <a:pt x="182" y="0"/>
                      <a:pt x="182" y="1"/>
                    </a:cubicBezTo>
                    <a:cubicBezTo>
                      <a:pt x="182" y="1"/>
                      <a:pt x="182" y="1"/>
                      <a:pt x="182" y="1"/>
                    </a:cubicBezTo>
                    <a:cubicBezTo>
                      <a:pt x="182" y="1"/>
                      <a:pt x="182" y="1"/>
                      <a:pt x="182" y="1"/>
                    </a:cubicBezTo>
                    <a:cubicBezTo>
                      <a:pt x="182" y="1"/>
                      <a:pt x="182" y="1"/>
                      <a:pt x="182" y="1"/>
                    </a:cubicBezTo>
                    <a:cubicBezTo>
                      <a:pt x="182" y="1"/>
                      <a:pt x="182" y="1"/>
                      <a:pt x="182" y="1"/>
                    </a:cubicBezTo>
                    <a:cubicBezTo>
                      <a:pt x="1" y="171"/>
                      <a:pt x="1" y="171"/>
                      <a:pt x="1" y="171"/>
                    </a:cubicBezTo>
                    <a:cubicBezTo>
                      <a:pt x="1" y="171"/>
                      <a:pt x="1" y="171"/>
                      <a:pt x="0" y="171"/>
                    </a:cubicBezTo>
                    <a:cubicBezTo>
                      <a:pt x="0" y="171"/>
                      <a:pt x="0" y="171"/>
                      <a:pt x="0" y="171"/>
                    </a:cubicBezTo>
                    <a:cubicBezTo>
                      <a:pt x="0" y="171"/>
                      <a:pt x="0" y="171"/>
                      <a:pt x="0" y="171"/>
                    </a:cubicBezTo>
                    <a:close/>
                    <a:moveTo>
                      <a:pt x="3" y="168"/>
                    </a:moveTo>
                    <a:cubicBezTo>
                      <a:pt x="180" y="1"/>
                      <a:pt x="180" y="1"/>
                      <a:pt x="180" y="1"/>
                    </a:cubicBezTo>
                    <a:cubicBezTo>
                      <a:pt x="105" y="19"/>
                      <a:pt x="105" y="19"/>
                      <a:pt x="105" y="19"/>
                    </a:cubicBezTo>
                    <a:cubicBezTo>
                      <a:pt x="3" y="168"/>
                      <a:pt x="3" y="168"/>
                      <a:pt x="3"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2" name="Freeform 351"/>
              <p:cNvSpPr>
                <a:spLocks noEditPoints="1"/>
              </p:cNvSpPr>
              <p:nvPr/>
            </p:nvSpPr>
            <p:spPr bwMode="auto">
              <a:xfrm>
                <a:off x="301625" y="361950"/>
                <a:ext cx="2941638" cy="5518150"/>
              </a:xfrm>
              <a:custGeom>
                <a:avLst/>
                <a:gdLst>
                  <a:gd name="T0" fmla="*/ 148 w 301"/>
                  <a:gd name="T1" fmla="*/ 563 h 564"/>
                  <a:gd name="T2" fmla="*/ 171 w 301"/>
                  <a:gd name="T3" fmla="*/ 551 h 564"/>
                  <a:gd name="T4" fmla="*/ 56 w 301"/>
                  <a:gd name="T5" fmla="*/ 558 h 564"/>
                  <a:gd name="T6" fmla="*/ 56 w 301"/>
                  <a:gd name="T7" fmla="*/ 558 h 564"/>
                  <a:gd name="T8" fmla="*/ 56 w 301"/>
                  <a:gd name="T9" fmla="*/ 558 h 564"/>
                  <a:gd name="T10" fmla="*/ 56 w 301"/>
                  <a:gd name="T11" fmla="*/ 558 h 564"/>
                  <a:gd name="T12" fmla="*/ 56 w 301"/>
                  <a:gd name="T13" fmla="*/ 558 h 564"/>
                  <a:gd name="T14" fmla="*/ 0 w 301"/>
                  <a:gd name="T15" fmla="*/ 449 h 564"/>
                  <a:gd name="T16" fmla="*/ 0 w 301"/>
                  <a:gd name="T17" fmla="*/ 449 h 564"/>
                  <a:gd name="T18" fmla="*/ 0 w 301"/>
                  <a:gd name="T19" fmla="*/ 449 h 564"/>
                  <a:gd name="T20" fmla="*/ 0 w 301"/>
                  <a:gd name="T21" fmla="*/ 449 h 564"/>
                  <a:gd name="T22" fmla="*/ 0 w 301"/>
                  <a:gd name="T23" fmla="*/ 449 h 564"/>
                  <a:gd name="T24" fmla="*/ 42 w 301"/>
                  <a:gd name="T25" fmla="*/ 260 h 564"/>
                  <a:gd name="T26" fmla="*/ 96 w 301"/>
                  <a:gd name="T27" fmla="*/ 111 h 564"/>
                  <a:gd name="T28" fmla="*/ 96 w 301"/>
                  <a:gd name="T29" fmla="*/ 111 h 564"/>
                  <a:gd name="T30" fmla="*/ 96 w 301"/>
                  <a:gd name="T31" fmla="*/ 111 h 564"/>
                  <a:gd name="T32" fmla="*/ 96 w 301"/>
                  <a:gd name="T33" fmla="*/ 111 h 564"/>
                  <a:gd name="T34" fmla="*/ 96 w 301"/>
                  <a:gd name="T35" fmla="*/ 111 h 564"/>
                  <a:gd name="T36" fmla="*/ 220 w 301"/>
                  <a:gd name="T37" fmla="*/ 0 h 564"/>
                  <a:gd name="T38" fmla="*/ 220 w 301"/>
                  <a:gd name="T39" fmla="*/ 0 h 564"/>
                  <a:gd name="T40" fmla="*/ 220 w 301"/>
                  <a:gd name="T41" fmla="*/ 0 h 564"/>
                  <a:gd name="T42" fmla="*/ 221 w 301"/>
                  <a:gd name="T43" fmla="*/ 1 h 564"/>
                  <a:gd name="T44" fmla="*/ 221 w 301"/>
                  <a:gd name="T45" fmla="*/ 1 h 564"/>
                  <a:gd name="T46" fmla="*/ 294 w 301"/>
                  <a:gd name="T47" fmla="*/ 180 h 564"/>
                  <a:gd name="T48" fmla="*/ 294 w 301"/>
                  <a:gd name="T49" fmla="*/ 180 h 564"/>
                  <a:gd name="T50" fmla="*/ 294 w 301"/>
                  <a:gd name="T51" fmla="*/ 180 h 564"/>
                  <a:gd name="T52" fmla="*/ 283 w 301"/>
                  <a:gd name="T53" fmla="*/ 401 h 564"/>
                  <a:gd name="T54" fmla="*/ 300 w 301"/>
                  <a:gd name="T55" fmla="*/ 350 h 564"/>
                  <a:gd name="T56" fmla="*/ 301 w 301"/>
                  <a:gd name="T57" fmla="*/ 350 h 564"/>
                  <a:gd name="T58" fmla="*/ 283 w 301"/>
                  <a:gd name="T59" fmla="*/ 404 h 564"/>
                  <a:gd name="T60" fmla="*/ 279 w 301"/>
                  <a:gd name="T61" fmla="*/ 495 h 564"/>
                  <a:gd name="T62" fmla="*/ 279 w 301"/>
                  <a:gd name="T63" fmla="*/ 495 h 564"/>
                  <a:gd name="T64" fmla="*/ 279 w 301"/>
                  <a:gd name="T65" fmla="*/ 495 h 564"/>
                  <a:gd name="T66" fmla="*/ 279 w 301"/>
                  <a:gd name="T67" fmla="*/ 495 h 564"/>
                  <a:gd name="T68" fmla="*/ 279 w 301"/>
                  <a:gd name="T69" fmla="*/ 496 h 564"/>
                  <a:gd name="T70" fmla="*/ 248 w 301"/>
                  <a:gd name="T71" fmla="*/ 512 h 564"/>
                  <a:gd name="T72" fmla="*/ 236 w 301"/>
                  <a:gd name="T73" fmla="*/ 547 h 564"/>
                  <a:gd name="T74" fmla="*/ 236 w 301"/>
                  <a:gd name="T75" fmla="*/ 547 h 564"/>
                  <a:gd name="T76" fmla="*/ 236 w 301"/>
                  <a:gd name="T77" fmla="*/ 548 h 564"/>
                  <a:gd name="T78" fmla="*/ 173 w 301"/>
                  <a:gd name="T79" fmla="*/ 551 h 564"/>
                  <a:gd name="T80" fmla="*/ 149 w 301"/>
                  <a:gd name="T81" fmla="*/ 564 h 564"/>
                  <a:gd name="T82" fmla="*/ 148 w 301"/>
                  <a:gd name="T83" fmla="*/ 563 h 564"/>
                  <a:gd name="T84" fmla="*/ 57 w 301"/>
                  <a:gd name="T85" fmla="*/ 557 h 564"/>
                  <a:gd name="T86" fmla="*/ 173 w 301"/>
                  <a:gd name="T87" fmla="*/ 550 h 564"/>
                  <a:gd name="T88" fmla="*/ 247 w 301"/>
                  <a:gd name="T89" fmla="*/ 511 h 564"/>
                  <a:gd name="T90" fmla="*/ 282 w 301"/>
                  <a:gd name="T91" fmla="*/ 404 h 564"/>
                  <a:gd name="T92" fmla="*/ 293 w 301"/>
                  <a:gd name="T93" fmla="*/ 180 h 564"/>
                  <a:gd name="T94" fmla="*/ 220 w 301"/>
                  <a:gd name="T95" fmla="*/ 1 h 564"/>
                  <a:gd name="T96" fmla="*/ 96 w 301"/>
                  <a:gd name="T97" fmla="*/ 112 h 564"/>
                  <a:gd name="T98" fmla="*/ 43 w 301"/>
                  <a:gd name="T99" fmla="*/ 261 h 564"/>
                  <a:gd name="T100" fmla="*/ 1 w 301"/>
                  <a:gd name="T101" fmla="*/ 449 h 564"/>
                  <a:gd name="T102" fmla="*/ 57 w 301"/>
                  <a:gd name="T103" fmla="*/ 557 h 564"/>
                  <a:gd name="T104" fmla="*/ 175 w 301"/>
                  <a:gd name="T105" fmla="*/ 550 h 564"/>
                  <a:gd name="T106" fmla="*/ 235 w 301"/>
                  <a:gd name="T107" fmla="*/ 547 h 564"/>
                  <a:gd name="T108" fmla="*/ 246 w 301"/>
                  <a:gd name="T109" fmla="*/ 512 h 564"/>
                  <a:gd name="T110" fmla="*/ 175 w 301"/>
                  <a:gd name="T111" fmla="*/ 550 h 564"/>
                  <a:gd name="T112" fmla="*/ 248 w 301"/>
                  <a:gd name="T113" fmla="*/ 510 h 564"/>
                  <a:gd name="T114" fmla="*/ 278 w 301"/>
                  <a:gd name="T115" fmla="*/ 495 h 564"/>
                  <a:gd name="T116" fmla="*/ 282 w 301"/>
                  <a:gd name="T117" fmla="*/ 408 h 564"/>
                  <a:gd name="T118" fmla="*/ 248 w 301"/>
                  <a:gd name="T119" fmla="*/ 5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564">
                    <a:moveTo>
                      <a:pt x="148" y="563"/>
                    </a:moveTo>
                    <a:cubicBezTo>
                      <a:pt x="171" y="551"/>
                      <a:pt x="171" y="551"/>
                      <a:pt x="171" y="551"/>
                    </a:cubicBezTo>
                    <a:cubicBezTo>
                      <a:pt x="56" y="558"/>
                      <a:pt x="56" y="558"/>
                      <a:pt x="56" y="558"/>
                    </a:cubicBezTo>
                    <a:cubicBezTo>
                      <a:pt x="56" y="558"/>
                      <a:pt x="56" y="558"/>
                      <a:pt x="56" y="558"/>
                    </a:cubicBezTo>
                    <a:cubicBezTo>
                      <a:pt x="56" y="558"/>
                      <a:pt x="56" y="558"/>
                      <a:pt x="56" y="558"/>
                    </a:cubicBezTo>
                    <a:cubicBezTo>
                      <a:pt x="56" y="558"/>
                      <a:pt x="56" y="558"/>
                      <a:pt x="56" y="558"/>
                    </a:cubicBezTo>
                    <a:cubicBezTo>
                      <a:pt x="56" y="558"/>
                      <a:pt x="56" y="558"/>
                      <a:pt x="56" y="558"/>
                    </a:cubicBezTo>
                    <a:cubicBezTo>
                      <a:pt x="0" y="449"/>
                      <a:pt x="0" y="449"/>
                      <a:pt x="0" y="449"/>
                    </a:cubicBezTo>
                    <a:cubicBezTo>
                      <a:pt x="0" y="449"/>
                      <a:pt x="0" y="449"/>
                      <a:pt x="0" y="449"/>
                    </a:cubicBezTo>
                    <a:cubicBezTo>
                      <a:pt x="0" y="449"/>
                      <a:pt x="0" y="449"/>
                      <a:pt x="0" y="449"/>
                    </a:cubicBezTo>
                    <a:cubicBezTo>
                      <a:pt x="0" y="449"/>
                      <a:pt x="0" y="449"/>
                      <a:pt x="0" y="449"/>
                    </a:cubicBezTo>
                    <a:cubicBezTo>
                      <a:pt x="0" y="449"/>
                      <a:pt x="0" y="449"/>
                      <a:pt x="0" y="449"/>
                    </a:cubicBezTo>
                    <a:cubicBezTo>
                      <a:pt x="42" y="260"/>
                      <a:pt x="42" y="260"/>
                      <a:pt x="42" y="260"/>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220" y="0"/>
                      <a:pt x="220" y="0"/>
                      <a:pt x="220" y="0"/>
                    </a:cubicBezTo>
                    <a:cubicBezTo>
                      <a:pt x="220" y="0"/>
                      <a:pt x="220" y="0"/>
                      <a:pt x="220" y="0"/>
                    </a:cubicBezTo>
                    <a:cubicBezTo>
                      <a:pt x="220" y="0"/>
                      <a:pt x="220" y="0"/>
                      <a:pt x="220" y="0"/>
                    </a:cubicBezTo>
                    <a:cubicBezTo>
                      <a:pt x="220" y="0"/>
                      <a:pt x="221" y="0"/>
                      <a:pt x="221" y="1"/>
                    </a:cubicBezTo>
                    <a:cubicBezTo>
                      <a:pt x="221" y="1"/>
                      <a:pt x="221" y="1"/>
                      <a:pt x="221" y="1"/>
                    </a:cubicBezTo>
                    <a:cubicBezTo>
                      <a:pt x="294" y="180"/>
                      <a:pt x="294" y="180"/>
                      <a:pt x="294" y="180"/>
                    </a:cubicBezTo>
                    <a:cubicBezTo>
                      <a:pt x="294" y="180"/>
                      <a:pt x="294" y="180"/>
                      <a:pt x="294" y="180"/>
                    </a:cubicBezTo>
                    <a:cubicBezTo>
                      <a:pt x="294" y="180"/>
                      <a:pt x="294" y="180"/>
                      <a:pt x="294" y="180"/>
                    </a:cubicBezTo>
                    <a:cubicBezTo>
                      <a:pt x="283" y="401"/>
                      <a:pt x="283" y="401"/>
                      <a:pt x="283" y="401"/>
                    </a:cubicBezTo>
                    <a:cubicBezTo>
                      <a:pt x="300" y="350"/>
                      <a:pt x="300" y="350"/>
                      <a:pt x="300" y="350"/>
                    </a:cubicBezTo>
                    <a:cubicBezTo>
                      <a:pt x="301" y="350"/>
                      <a:pt x="301" y="350"/>
                      <a:pt x="301" y="350"/>
                    </a:cubicBezTo>
                    <a:cubicBezTo>
                      <a:pt x="283" y="404"/>
                      <a:pt x="283" y="404"/>
                      <a:pt x="283" y="404"/>
                    </a:cubicBezTo>
                    <a:cubicBezTo>
                      <a:pt x="279" y="495"/>
                      <a:pt x="279" y="495"/>
                      <a:pt x="279" y="495"/>
                    </a:cubicBezTo>
                    <a:cubicBezTo>
                      <a:pt x="279" y="495"/>
                      <a:pt x="279" y="495"/>
                      <a:pt x="279" y="495"/>
                    </a:cubicBezTo>
                    <a:cubicBezTo>
                      <a:pt x="279" y="495"/>
                      <a:pt x="279" y="495"/>
                      <a:pt x="279" y="495"/>
                    </a:cubicBezTo>
                    <a:cubicBezTo>
                      <a:pt x="279" y="495"/>
                      <a:pt x="279" y="495"/>
                      <a:pt x="279" y="495"/>
                    </a:cubicBezTo>
                    <a:cubicBezTo>
                      <a:pt x="279" y="496"/>
                      <a:pt x="279" y="496"/>
                      <a:pt x="279" y="496"/>
                    </a:cubicBezTo>
                    <a:cubicBezTo>
                      <a:pt x="248" y="512"/>
                      <a:pt x="248" y="512"/>
                      <a:pt x="248" y="512"/>
                    </a:cubicBezTo>
                    <a:cubicBezTo>
                      <a:pt x="236" y="547"/>
                      <a:pt x="236" y="547"/>
                      <a:pt x="236" y="547"/>
                    </a:cubicBezTo>
                    <a:cubicBezTo>
                      <a:pt x="236" y="547"/>
                      <a:pt x="236" y="547"/>
                      <a:pt x="236" y="547"/>
                    </a:cubicBezTo>
                    <a:cubicBezTo>
                      <a:pt x="236" y="548"/>
                      <a:pt x="236" y="548"/>
                      <a:pt x="236" y="548"/>
                    </a:cubicBezTo>
                    <a:cubicBezTo>
                      <a:pt x="173" y="551"/>
                      <a:pt x="173" y="551"/>
                      <a:pt x="173" y="551"/>
                    </a:cubicBezTo>
                    <a:cubicBezTo>
                      <a:pt x="149" y="564"/>
                      <a:pt x="149" y="564"/>
                      <a:pt x="149" y="564"/>
                    </a:cubicBezTo>
                    <a:cubicBezTo>
                      <a:pt x="148" y="563"/>
                      <a:pt x="148" y="563"/>
                      <a:pt x="148" y="563"/>
                    </a:cubicBezTo>
                    <a:close/>
                    <a:moveTo>
                      <a:pt x="57" y="557"/>
                    </a:moveTo>
                    <a:cubicBezTo>
                      <a:pt x="173" y="550"/>
                      <a:pt x="173" y="550"/>
                      <a:pt x="173" y="550"/>
                    </a:cubicBezTo>
                    <a:cubicBezTo>
                      <a:pt x="247" y="511"/>
                      <a:pt x="247" y="511"/>
                      <a:pt x="247" y="511"/>
                    </a:cubicBezTo>
                    <a:cubicBezTo>
                      <a:pt x="282" y="404"/>
                      <a:pt x="282" y="404"/>
                      <a:pt x="282" y="404"/>
                    </a:cubicBezTo>
                    <a:cubicBezTo>
                      <a:pt x="293" y="180"/>
                      <a:pt x="293" y="180"/>
                      <a:pt x="293" y="180"/>
                    </a:cubicBezTo>
                    <a:cubicBezTo>
                      <a:pt x="220" y="1"/>
                      <a:pt x="220" y="1"/>
                      <a:pt x="220" y="1"/>
                    </a:cubicBezTo>
                    <a:cubicBezTo>
                      <a:pt x="96" y="112"/>
                      <a:pt x="96" y="112"/>
                      <a:pt x="96" y="112"/>
                    </a:cubicBezTo>
                    <a:cubicBezTo>
                      <a:pt x="43" y="261"/>
                      <a:pt x="43" y="261"/>
                      <a:pt x="43" y="261"/>
                    </a:cubicBezTo>
                    <a:cubicBezTo>
                      <a:pt x="1" y="449"/>
                      <a:pt x="1" y="449"/>
                      <a:pt x="1" y="449"/>
                    </a:cubicBezTo>
                    <a:cubicBezTo>
                      <a:pt x="57" y="557"/>
                      <a:pt x="57" y="557"/>
                      <a:pt x="57" y="557"/>
                    </a:cubicBezTo>
                    <a:close/>
                    <a:moveTo>
                      <a:pt x="175" y="550"/>
                    </a:moveTo>
                    <a:cubicBezTo>
                      <a:pt x="235" y="547"/>
                      <a:pt x="235" y="547"/>
                      <a:pt x="235" y="547"/>
                    </a:cubicBezTo>
                    <a:cubicBezTo>
                      <a:pt x="246" y="512"/>
                      <a:pt x="246" y="512"/>
                      <a:pt x="246" y="512"/>
                    </a:cubicBezTo>
                    <a:cubicBezTo>
                      <a:pt x="175" y="550"/>
                      <a:pt x="175" y="550"/>
                      <a:pt x="175" y="550"/>
                    </a:cubicBezTo>
                    <a:close/>
                    <a:moveTo>
                      <a:pt x="248" y="510"/>
                    </a:moveTo>
                    <a:cubicBezTo>
                      <a:pt x="278" y="495"/>
                      <a:pt x="278" y="495"/>
                      <a:pt x="278" y="495"/>
                    </a:cubicBezTo>
                    <a:cubicBezTo>
                      <a:pt x="282" y="408"/>
                      <a:pt x="282" y="408"/>
                      <a:pt x="282" y="408"/>
                    </a:cubicBezTo>
                    <a:cubicBezTo>
                      <a:pt x="248" y="510"/>
                      <a:pt x="248" y="510"/>
                      <a:pt x="248"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3" name="Freeform 352"/>
              <p:cNvSpPr>
                <a:spLocks noEditPoints="1"/>
              </p:cNvSpPr>
              <p:nvPr/>
            </p:nvSpPr>
            <p:spPr bwMode="auto">
              <a:xfrm>
                <a:off x="301625" y="420688"/>
                <a:ext cx="2941638" cy="5459413"/>
              </a:xfrm>
              <a:custGeom>
                <a:avLst/>
                <a:gdLst>
                  <a:gd name="T0" fmla="*/ 56 w 301"/>
                  <a:gd name="T1" fmla="*/ 551 h 558"/>
                  <a:gd name="T2" fmla="*/ 56 w 301"/>
                  <a:gd name="T3" fmla="*/ 541 h 558"/>
                  <a:gd name="T4" fmla="*/ 0 w 301"/>
                  <a:gd name="T5" fmla="*/ 443 h 558"/>
                  <a:gd name="T6" fmla="*/ 11 w 301"/>
                  <a:gd name="T7" fmla="*/ 338 h 558"/>
                  <a:gd name="T8" fmla="*/ 30 w 301"/>
                  <a:gd name="T9" fmla="*/ 287 h 558"/>
                  <a:gd name="T10" fmla="*/ 96 w 301"/>
                  <a:gd name="T11" fmla="*/ 106 h 558"/>
                  <a:gd name="T12" fmla="*/ 167 w 301"/>
                  <a:gd name="T13" fmla="*/ 21 h 558"/>
                  <a:gd name="T14" fmla="*/ 199 w 301"/>
                  <a:gd name="T15" fmla="*/ 0 h 558"/>
                  <a:gd name="T16" fmla="*/ 244 w 301"/>
                  <a:gd name="T17" fmla="*/ 3 h 558"/>
                  <a:gd name="T18" fmla="*/ 294 w 301"/>
                  <a:gd name="T19" fmla="*/ 174 h 558"/>
                  <a:gd name="T20" fmla="*/ 301 w 301"/>
                  <a:gd name="T21" fmla="*/ 345 h 558"/>
                  <a:gd name="T22" fmla="*/ 186 w 301"/>
                  <a:gd name="T23" fmla="*/ 505 h 558"/>
                  <a:gd name="T24" fmla="*/ 99 w 301"/>
                  <a:gd name="T25" fmla="*/ 520 h 558"/>
                  <a:gd name="T26" fmla="*/ 149 w 301"/>
                  <a:gd name="T27" fmla="*/ 556 h 558"/>
                  <a:gd name="T28" fmla="*/ 67 w 301"/>
                  <a:gd name="T29" fmla="*/ 542 h 558"/>
                  <a:gd name="T30" fmla="*/ 56 w 301"/>
                  <a:gd name="T31" fmla="*/ 540 h 558"/>
                  <a:gd name="T32" fmla="*/ 16 w 301"/>
                  <a:gd name="T33" fmla="*/ 455 h 558"/>
                  <a:gd name="T34" fmla="*/ 36 w 301"/>
                  <a:gd name="T35" fmla="*/ 471 h 558"/>
                  <a:gd name="T36" fmla="*/ 98 w 301"/>
                  <a:gd name="T37" fmla="*/ 519 h 558"/>
                  <a:gd name="T38" fmla="*/ 96 w 301"/>
                  <a:gd name="T39" fmla="*/ 517 h 558"/>
                  <a:gd name="T40" fmla="*/ 225 w 301"/>
                  <a:gd name="T41" fmla="*/ 449 h 558"/>
                  <a:gd name="T42" fmla="*/ 278 w 301"/>
                  <a:gd name="T43" fmla="*/ 488 h 558"/>
                  <a:gd name="T44" fmla="*/ 55 w 301"/>
                  <a:gd name="T45" fmla="*/ 484 h 558"/>
                  <a:gd name="T46" fmla="*/ 278 w 301"/>
                  <a:gd name="T47" fmla="*/ 482 h 558"/>
                  <a:gd name="T48" fmla="*/ 200 w 301"/>
                  <a:gd name="T49" fmla="*/ 429 h 558"/>
                  <a:gd name="T50" fmla="*/ 46 w 301"/>
                  <a:gd name="T51" fmla="*/ 477 h 558"/>
                  <a:gd name="T52" fmla="*/ 14 w 301"/>
                  <a:gd name="T53" fmla="*/ 423 h 558"/>
                  <a:gd name="T54" fmla="*/ 226 w 301"/>
                  <a:gd name="T55" fmla="*/ 448 h 558"/>
                  <a:gd name="T56" fmla="*/ 137 w 301"/>
                  <a:gd name="T57" fmla="*/ 379 h 558"/>
                  <a:gd name="T58" fmla="*/ 12 w 301"/>
                  <a:gd name="T59" fmla="*/ 338 h 558"/>
                  <a:gd name="T60" fmla="*/ 76 w 301"/>
                  <a:gd name="T61" fmla="*/ 332 h 558"/>
                  <a:gd name="T62" fmla="*/ 136 w 301"/>
                  <a:gd name="T63" fmla="*/ 378 h 558"/>
                  <a:gd name="T64" fmla="*/ 298 w 301"/>
                  <a:gd name="T65" fmla="*/ 347 h 558"/>
                  <a:gd name="T66" fmla="*/ 126 w 301"/>
                  <a:gd name="T67" fmla="*/ 370 h 558"/>
                  <a:gd name="T68" fmla="*/ 300 w 301"/>
                  <a:gd name="T69" fmla="*/ 344 h 558"/>
                  <a:gd name="T70" fmla="*/ 79 w 301"/>
                  <a:gd name="T71" fmla="*/ 325 h 558"/>
                  <a:gd name="T72" fmla="*/ 77 w 301"/>
                  <a:gd name="T73" fmla="*/ 328 h 558"/>
                  <a:gd name="T74" fmla="*/ 74 w 301"/>
                  <a:gd name="T75" fmla="*/ 330 h 558"/>
                  <a:gd name="T76" fmla="*/ 115 w 301"/>
                  <a:gd name="T77" fmla="*/ 269 h 558"/>
                  <a:gd name="T78" fmla="*/ 60 w 301"/>
                  <a:gd name="T79" fmla="*/ 275 h 558"/>
                  <a:gd name="T80" fmla="*/ 43 w 301"/>
                  <a:gd name="T81" fmla="*/ 255 h 558"/>
                  <a:gd name="T82" fmla="*/ 106 w 301"/>
                  <a:gd name="T83" fmla="*/ 195 h 558"/>
                  <a:gd name="T84" fmla="*/ 112 w 301"/>
                  <a:gd name="T85" fmla="*/ 251 h 558"/>
                  <a:gd name="T86" fmla="*/ 110 w 301"/>
                  <a:gd name="T87" fmla="*/ 219 h 558"/>
                  <a:gd name="T88" fmla="*/ 173 w 301"/>
                  <a:gd name="T89" fmla="*/ 225 h 558"/>
                  <a:gd name="T90" fmla="*/ 109 w 301"/>
                  <a:gd name="T91" fmla="*/ 216 h 558"/>
                  <a:gd name="T92" fmla="*/ 272 w 301"/>
                  <a:gd name="T93" fmla="*/ 201 h 558"/>
                  <a:gd name="T94" fmla="*/ 276 w 301"/>
                  <a:gd name="T95" fmla="*/ 196 h 558"/>
                  <a:gd name="T96" fmla="*/ 97 w 301"/>
                  <a:gd name="T97" fmla="*/ 106 h 558"/>
                  <a:gd name="T98" fmla="*/ 271 w 301"/>
                  <a:gd name="T99" fmla="*/ 171 h 558"/>
                  <a:gd name="T100" fmla="*/ 121 w 301"/>
                  <a:gd name="T101" fmla="*/ 178 h 558"/>
                  <a:gd name="T102" fmla="*/ 281 w 301"/>
                  <a:gd name="T103" fmla="*/ 160 h 558"/>
                  <a:gd name="T104" fmla="*/ 271 w 301"/>
                  <a:gd name="T105" fmla="*/ 146 h 558"/>
                  <a:gd name="T106" fmla="*/ 254 w 301"/>
                  <a:gd name="T107" fmla="*/ 67 h 558"/>
                  <a:gd name="T108" fmla="*/ 218 w 301"/>
                  <a:gd name="T109" fmla="*/ 113 h 558"/>
                  <a:gd name="T110" fmla="*/ 230 w 301"/>
                  <a:gd name="T111" fmla="*/ 97 h 558"/>
                  <a:gd name="T112" fmla="*/ 219 w 301"/>
                  <a:gd name="T113" fmla="*/ 85 h 558"/>
                  <a:gd name="T114" fmla="*/ 212 w 301"/>
                  <a:gd name="T115" fmla="*/ 75 h 558"/>
                  <a:gd name="T116" fmla="*/ 167 w 301"/>
                  <a:gd name="T117" fmla="*/ 22 h 558"/>
                  <a:gd name="T118" fmla="*/ 253 w 301"/>
                  <a:gd name="T119" fmla="*/ 53 h 558"/>
                  <a:gd name="T120" fmla="*/ 200 w 301"/>
                  <a:gd name="T121" fmla="*/ 1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1" h="558">
                    <a:moveTo>
                      <a:pt x="67" y="543"/>
                    </a:moveTo>
                    <a:cubicBezTo>
                      <a:pt x="57" y="551"/>
                      <a:pt x="57" y="551"/>
                      <a:pt x="57" y="551"/>
                    </a:cubicBezTo>
                    <a:cubicBezTo>
                      <a:pt x="57" y="552"/>
                      <a:pt x="57" y="552"/>
                      <a:pt x="57" y="552"/>
                    </a:cubicBezTo>
                    <a:cubicBezTo>
                      <a:pt x="57" y="552"/>
                      <a:pt x="57" y="552"/>
                      <a:pt x="57" y="552"/>
                    </a:cubicBezTo>
                    <a:cubicBezTo>
                      <a:pt x="57" y="552"/>
                      <a:pt x="56" y="552"/>
                      <a:pt x="56" y="552"/>
                    </a:cubicBezTo>
                    <a:cubicBezTo>
                      <a:pt x="56" y="552"/>
                      <a:pt x="56" y="552"/>
                      <a:pt x="56" y="552"/>
                    </a:cubicBezTo>
                    <a:cubicBezTo>
                      <a:pt x="56" y="552"/>
                      <a:pt x="56" y="551"/>
                      <a:pt x="56" y="551"/>
                    </a:cubicBezTo>
                    <a:cubicBezTo>
                      <a:pt x="56" y="551"/>
                      <a:pt x="56" y="551"/>
                      <a:pt x="56" y="551"/>
                    </a:cubicBezTo>
                    <a:cubicBezTo>
                      <a:pt x="56" y="551"/>
                      <a:pt x="56" y="551"/>
                      <a:pt x="56" y="551"/>
                    </a:cubicBezTo>
                    <a:cubicBezTo>
                      <a:pt x="56" y="551"/>
                      <a:pt x="56" y="551"/>
                      <a:pt x="56" y="551"/>
                    </a:cubicBezTo>
                    <a:cubicBezTo>
                      <a:pt x="56" y="551"/>
                      <a:pt x="56" y="551"/>
                      <a:pt x="56" y="551"/>
                    </a:cubicBezTo>
                    <a:cubicBezTo>
                      <a:pt x="56" y="551"/>
                      <a:pt x="56" y="551"/>
                      <a:pt x="56" y="551"/>
                    </a:cubicBezTo>
                    <a:cubicBezTo>
                      <a:pt x="56" y="551"/>
                      <a:pt x="56" y="551"/>
                      <a:pt x="56" y="551"/>
                    </a:cubicBezTo>
                    <a:cubicBezTo>
                      <a:pt x="56" y="551"/>
                      <a:pt x="56" y="551"/>
                      <a:pt x="56" y="551"/>
                    </a:cubicBezTo>
                    <a:cubicBezTo>
                      <a:pt x="56" y="551"/>
                      <a:pt x="56" y="551"/>
                      <a:pt x="56" y="551"/>
                    </a:cubicBezTo>
                    <a:cubicBezTo>
                      <a:pt x="56" y="541"/>
                      <a:pt x="56" y="541"/>
                      <a:pt x="56" y="541"/>
                    </a:cubicBezTo>
                    <a:cubicBezTo>
                      <a:pt x="18" y="533"/>
                      <a:pt x="18" y="533"/>
                      <a:pt x="18" y="533"/>
                    </a:cubicBezTo>
                    <a:cubicBezTo>
                      <a:pt x="18" y="533"/>
                      <a:pt x="18" y="533"/>
                      <a:pt x="18" y="533"/>
                    </a:cubicBezTo>
                    <a:cubicBezTo>
                      <a:pt x="18" y="533"/>
                      <a:pt x="18" y="533"/>
                      <a:pt x="18" y="533"/>
                    </a:cubicBezTo>
                    <a:cubicBezTo>
                      <a:pt x="18" y="533"/>
                      <a:pt x="18" y="533"/>
                      <a:pt x="18" y="533"/>
                    </a:cubicBezTo>
                    <a:cubicBezTo>
                      <a:pt x="17" y="533"/>
                      <a:pt x="17" y="533"/>
                      <a:pt x="17" y="533"/>
                    </a:cubicBezTo>
                    <a:cubicBezTo>
                      <a:pt x="15" y="454"/>
                      <a:pt x="15" y="454"/>
                      <a:pt x="15" y="454"/>
                    </a:cubicBezTo>
                    <a:cubicBezTo>
                      <a:pt x="0" y="443"/>
                      <a:pt x="0" y="443"/>
                      <a:pt x="0" y="443"/>
                    </a:cubicBezTo>
                    <a:cubicBezTo>
                      <a:pt x="0" y="443"/>
                      <a:pt x="0" y="443"/>
                      <a:pt x="0" y="443"/>
                    </a:cubicBezTo>
                    <a:cubicBezTo>
                      <a:pt x="0" y="443"/>
                      <a:pt x="0" y="443"/>
                      <a:pt x="0" y="443"/>
                    </a:cubicBezTo>
                    <a:cubicBezTo>
                      <a:pt x="0" y="443"/>
                      <a:pt x="0" y="443"/>
                      <a:pt x="0" y="443"/>
                    </a:cubicBezTo>
                    <a:cubicBezTo>
                      <a:pt x="0" y="442"/>
                      <a:pt x="0" y="442"/>
                      <a:pt x="0" y="442"/>
                    </a:cubicBezTo>
                    <a:cubicBezTo>
                      <a:pt x="14" y="421"/>
                      <a:pt x="14" y="421"/>
                      <a:pt x="14" y="421"/>
                    </a:cubicBezTo>
                    <a:cubicBezTo>
                      <a:pt x="11" y="338"/>
                      <a:pt x="11" y="338"/>
                      <a:pt x="11" y="338"/>
                    </a:cubicBezTo>
                    <a:cubicBezTo>
                      <a:pt x="11" y="338"/>
                      <a:pt x="11" y="338"/>
                      <a:pt x="11" y="338"/>
                    </a:cubicBezTo>
                    <a:cubicBezTo>
                      <a:pt x="11" y="338"/>
                      <a:pt x="11" y="338"/>
                      <a:pt x="11" y="338"/>
                    </a:cubicBezTo>
                    <a:cubicBezTo>
                      <a:pt x="11" y="338"/>
                      <a:pt x="11" y="338"/>
                      <a:pt x="11" y="338"/>
                    </a:cubicBezTo>
                    <a:cubicBezTo>
                      <a:pt x="11" y="338"/>
                      <a:pt x="11" y="338"/>
                      <a:pt x="11" y="338"/>
                    </a:cubicBezTo>
                    <a:cubicBezTo>
                      <a:pt x="27" y="295"/>
                      <a:pt x="27" y="295"/>
                      <a:pt x="27" y="295"/>
                    </a:cubicBezTo>
                    <a:cubicBezTo>
                      <a:pt x="22" y="291"/>
                      <a:pt x="22" y="291"/>
                      <a:pt x="22" y="291"/>
                    </a:cubicBezTo>
                    <a:cubicBezTo>
                      <a:pt x="22" y="290"/>
                      <a:pt x="22" y="290"/>
                      <a:pt x="22" y="290"/>
                    </a:cubicBezTo>
                    <a:cubicBezTo>
                      <a:pt x="22" y="290"/>
                      <a:pt x="22" y="290"/>
                      <a:pt x="22" y="290"/>
                    </a:cubicBezTo>
                    <a:cubicBezTo>
                      <a:pt x="22" y="290"/>
                      <a:pt x="22" y="290"/>
                      <a:pt x="22" y="290"/>
                    </a:cubicBezTo>
                    <a:cubicBezTo>
                      <a:pt x="22" y="290"/>
                      <a:pt x="22" y="290"/>
                      <a:pt x="22" y="290"/>
                    </a:cubicBezTo>
                    <a:cubicBezTo>
                      <a:pt x="30" y="287"/>
                      <a:pt x="30" y="287"/>
                      <a:pt x="30" y="287"/>
                    </a:cubicBezTo>
                    <a:cubicBezTo>
                      <a:pt x="42" y="255"/>
                      <a:pt x="42" y="255"/>
                      <a:pt x="42" y="255"/>
                    </a:cubicBezTo>
                    <a:cubicBezTo>
                      <a:pt x="61" y="236"/>
                      <a:pt x="61" y="236"/>
                      <a:pt x="61" y="236"/>
                    </a:cubicBezTo>
                    <a:cubicBezTo>
                      <a:pt x="62" y="174"/>
                      <a:pt x="62" y="174"/>
                      <a:pt x="62" y="174"/>
                    </a:cubicBezTo>
                    <a:cubicBezTo>
                      <a:pt x="63" y="174"/>
                      <a:pt x="63" y="174"/>
                      <a:pt x="63" y="174"/>
                    </a:cubicBezTo>
                    <a:cubicBezTo>
                      <a:pt x="62" y="235"/>
                      <a:pt x="62" y="235"/>
                      <a:pt x="62" y="235"/>
                    </a:cubicBezTo>
                    <a:cubicBezTo>
                      <a:pt x="106" y="193"/>
                      <a:pt x="106" y="193"/>
                      <a:pt x="106" y="193"/>
                    </a:cubicBezTo>
                    <a:cubicBezTo>
                      <a:pt x="96" y="106"/>
                      <a:pt x="96" y="106"/>
                      <a:pt x="96" y="106"/>
                    </a:cubicBezTo>
                    <a:cubicBezTo>
                      <a:pt x="96" y="106"/>
                      <a:pt x="96" y="106"/>
                      <a:pt x="96" y="106"/>
                    </a:cubicBezTo>
                    <a:cubicBezTo>
                      <a:pt x="96" y="106"/>
                      <a:pt x="96" y="105"/>
                      <a:pt x="96" y="105"/>
                    </a:cubicBezTo>
                    <a:cubicBezTo>
                      <a:pt x="96" y="105"/>
                      <a:pt x="96" y="105"/>
                      <a:pt x="96" y="105"/>
                    </a:cubicBezTo>
                    <a:cubicBezTo>
                      <a:pt x="96" y="105"/>
                      <a:pt x="96" y="105"/>
                      <a:pt x="96" y="105"/>
                    </a:cubicBezTo>
                    <a:cubicBezTo>
                      <a:pt x="153" y="66"/>
                      <a:pt x="153" y="66"/>
                      <a:pt x="153" y="66"/>
                    </a:cubicBezTo>
                    <a:cubicBezTo>
                      <a:pt x="166" y="21"/>
                      <a:pt x="166" y="21"/>
                      <a:pt x="166" y="21"/>
                    </a:cubicBezTo>
                    <a:cubicBezTo>
                      <a:pt x="166" y="21"/>
                      <a:pt x="166" y="21"/>
                      <a:pt x="167" y="21"/>
                    </a:cubicBezTo>
                    <a:cubicBezTo>
                      <a:pt x="167" y="21"/>
                      <a:pt x="167" y="21"/>
                      <a:pt x="167" y="21"/>
                    </a:cubicBezTo>
                    <a:cubicBezTo>
                      <a:pt x="167" y="21"/>
                      <a:pt x="167" y="21"/>
                      <a:pt x="167" y="21"/>
                    </a:cubicBezTo>
                    <a:cubicBezTo>
                      <a:pt x="167" y="21"/>
                      <a:pt x="167" y="21"/>
                      <a:pt x="167" y="21"/>
                    </a:cubicBezTo>
                    <a:cubicBezTo>
                      <a:pt x="185" y="43"/>
                      <a:pt x="185" y="43"/>
                      <a:pt x="185" y="43"/>
                    </a:cubicBezTo>
                    <a:cubicBezTo>
                      <a:pt x="204" y="31"/>
                      <a:pt x="204" y="31"/>
                      <a:pt x="204" y="31"/>
                    </a:cubicBezTo>
                    <a:cubicBezTo>
                      <a:pt x="199" y="1"/>
                      <a:pt x="199" y="1"/>
                      <a:pt x="199" y="1"/>
                    </a:cubicBezTo>
                    <a:cubicBezTo>
                      <a:pt x="199" y="1"/>
                      <a:pt x="199" y="1"/>
                      <a:pt x="199" y="0"/>
                    </a:cubicBezTo>
                    <a:cubicBezTo>
                      <a:pt x="199" y="0"/>
                      <a:pt x="199" y="0"/>
                      <a:pt x="199" y="0"/>
                    </a:cubicBezTo>
                    <a:cubicBezTo>
                      <a:pt x="199" y="0"/>
                      <a:pt x="199" y="0"/>
                      <a:pt x="199" y="0"/>
                    </a:cubicBezTo>
                    <a:cubicBezTo>
                      <a:pt x="199" y="0"/>
                      <a:pt x="199" y="0"/>
                      <a:pt x="199" y="0"/>
                    </a:cubicBezTo>
                    <a:cubicBezTo>
                      <a:pt x="199" y="0"/>
                      <a:pt x="200" y="0"/>
                      <a:pt x="200" y="0"/>
                    </a:cubicBezTo>
                    <a:cubicBezTo>
                      <a:pt x="200" y="0"/>
                      <a:pt x="200" y="0"/>
                      <a:pt x="200" y="0"/>
                    </a:cubicBezTo>
                    <a:cubicBezTo>
                      <a:pt x="227" y="15"/>
                      <a:pt x="227" y="15"/>
                      <a:pt x="227" y="15"/>
                    </a:cubicBezTo>
                    <a:cubicBezTo>
                      <a:pt x="244" y="3"/>
                      <a:pt x="244" y="3"/>
                      <a:pt x="244" y="3"/>
                    </a:cubicBezTo>
                    <a:cubicBezTo>
                      <a:pt x="244" y="3"/>
                      <a:pt x="244" y="3"/>
                      <a:pt x="244" y="3"/>
                    </a:cubicBezTo>
                    <a:cubicBezTo>
                      <a:pt x="244" y="3"/>
                      <a:pt x="244" y="3"/>
                      <a:pt x="244" y="3"/>
                    </a:cubicBezTo>
                    <a:cubicBezTo>
                      <a:pt x="244" y="3"/>
                      <a:pt x="244" y="3"/>
                      <a:pt x="244" y="3"/>
                    </a:cubicBezTo>
                    <a:cubicBezTo>
                      <a:pt x="244" y="3"/>
                      <a:pt x="244" y="3"/>
                      <a:pt x="244" y="3"/>
                    </a:cubicBezTo>
                    <a:cubicBezTo>
                      <a:pt x="248" y="27"/>
                      <a:pt x="248" y="27"/>
                      <a:pt x="248" y="27"/>
                    </a:cubicBezTo>
                    <a:cubicBezTo>
                      <a:pt x="268" y="38"/>
                      <a:pt x="268" y="38"/>
                      <a:pt x="268" y="38"/>
                    </a:cubicBezTo>
                    <a:cubicBezTo>
                      <a:pt x="268" y="38"/>
                      <a:pt x="268" y="38"/>
                      <a:pt x="268" y="38"/>
                    </a:cubicBezTo>
                    <a:cubicBezTo>
                      <a:pt x="268" y="38"/>
                      <a:pt x="268" y="38"/>
                      <a:pt x="268" y="38"/>
                    </a:cubicBezTo>
                    <a:cubicBezTo>
                      <a:pt x="281" y="158"/>
                      <a:pt x="281" y="158"/>
                      <a:pt x="281" y="158"/>
                    </a:cubicBezTo>
                    <a:cubicBezTo>
                      <a:pt x="294" y="174"/>
                      <a:pt x="294" y="174"/>
                      <a:pt x="294" y="174"/>
                    </a:cubicBezTo>
                    <a:cubicBezTo>
                      <a:pt x="294" y="174"/>
                      <a:pt x="294" y="174"/>
                      <a:pt x="294" y="174"/>
                    </a:cubicBezTo>
                    <a:cubicBezTo>
                      <a:pt x="294" y="174"/>
                      <a:pt x="294" y="174"/>
                      <a:pt x="294" y="174"/>
                    </a:cubicBezTo>
                    <a:cubicBezTo>
                      <a:pt x="294" y="174"/>
                      <a:pt x="294" y="174"/>
                      <a:pt x="294" y="174"/>
                    </a:cubicBezTo>
                    <a:cubicBezTo>
                      <a:pt x="294" y="174"/>
                      <a:pt x="294" y="175"/>
                      <a:pt x="294" y="175"/>
                    </a:cubicBezTo>
                    <a:cubicBezTo>
                      <a:pt x="294" y="175"/>
                      <a:pt x="294" y="175"/>
                      <a:pt x="294" y="175"/>
                    </a:cubicBezTo>
                    <a:cubicBezTo>
                      <a:pt x="284" y="187"/>
                      <a:pt x="284" y="187"/>
                      <a:pt x="284" y="187"/>
                    </a:cubicBezTo>
                    <a:cubicBezTo>
                      <a:pt x="301" y="344"/>
                      <a:pt x="301" y="344"/>
                      <a:pt x="301" y="344"/>
                    </a:cubicBezTo>
                    <a:cubicBezTo>
                      <a:pt x="301" y="344"/>
                      <a:pt x="301" y="344"/>
                      <a:pt x="301" y="344"/>
                    </a:cubicBezTo>
                    <a:cubicBezTo>
                      <a:pt x="301" y="344"/>
                      <a:pt x="301" y="344"/>
                      <a:pt x="301" y="344"/>
                    </a:cubicBezTo>
                    <a:cubicBezTo>
                      <a:pt x="301" y="344"/>
                      <a:pt x="301" y="344"/>
                      <a:pt x="301" y="345"/>
                    </a:cubicBezTo>
                    <a:cubicBezTo>
                      <a:pt x="301" y="345"/>
                      <a:pt x="301" y="345"/>
                      <a:pt x="301" y="345"/>
                    </a:cubicBezTo>
                    <a:cubicBezTo>
                      <a:pt x="276" y="379"/>
                      <a:pt x="276" y="379"/>
                      <a:pt x="276" y="379"/>
                    </a:cubicBezTo>
                    <a:cubicBezTo>
                      <a:pt x="279" y="489"/>
                      <a:pt x="279" y="489"/>
                      <a:pt x="279" y="489"/>
                    </a:cubicBezTo>
                    <a:cubicBezTo>
                      <a:pt x="279" y="489"/>
                      <a:pt x="279" y="489"/>
                      <a:pt x="279" y="489"/>
                    </a:cubicBezTo>
                    <a:cubicBezTo>
                      <a:pt x="279" y="489"/>
                      <a:pt x="279" y="489"/>
                      <a:pt x="279" y="490"/>
                    </a:cubicBezTo>
                    <a:cubicBezTo>
                      <a:pt x="279" y="490"/>
                      <a:pt x="279" y="490"/>
                      <a:pt x="279" y="490"/>
                    </a:cubicBezTo>
                    <a:cubicBezTo>
                      <a:pt x="278" y="490"/>
                      <a:pt x="278" y="490"/>
                      <a:pt x="278" y="490"/>
                    </a:cubicBezTo>
                    <a:cubicBezTo>
                      <a:pt x="186" y="505"/>
                      <a:pt x="186" y="505"/>
                      <a:pt x="186" y="505"/>
                    </a:cubicBezTo>
                    <a:cubicBezTo>
                      <a:pt x="149" y="558"/>
                      <a:pt x="149" y="558"/>
                      <a:pt x="149" y="558"/>
                    </a:cubicBezTo>
                    <a:cubicBezTo>
                      <a:pt x="149" y="558"/>
                      <a:pt x="149" y="558"/>
                      <a:pt x="149" y="558"/>
                    </a:cubicBezTo>
                    <a:cubicBezTo>
                      <a:pt x="149" y="558"/>
                      <a:pt x="149" y="558"/>
                      <a:pt x="149" y="558"/>
                    </a:cubicBezTo>
                    <a:cubicBezTo>
                      <a:pt x="149" y="558"/>
                      <a:pt x="149" y="558"/>
                      <a:pt x="149" y="558"/>
                    </a:cubicBezTo>
                    <a:cubicBezTo>
                      <a:pt x="148" y="558"/>
                      <a:pt x="148" y="558"/>
                      <a:pt x="148" y="558"/>
                    </a:cubicBezTo>
                    <a:cubicBezTo>
                      <a:pt x="67" y="543"/>
                      <a:pt x="67" y="543"/>
                      <a:pt x="67" y="543"/>
                    </a:cubicBezTo>
                    <a:close/>
                    <a:moveTo>
                      <a:pt x="146" y="557"/>
                    </a:moveTo>
                    <a:cubicBezTo>
                      <a:pt x="99" y="520"/>
                      <a:pt x="99" y="520"/>
                      <a:pt x="99" y="520"/>
                    </a:cubicBezTo>
                    <a:cubicBezTo>
                      <a:pt x="93" y="521"/>
                      <a:pt x="93" y="521"/>
                      <a:pt x="93" y="521"/>
                    </a:cubicBezTo>
                    <a:cubicBezTo>
                      <a:pt x="68" y="542"/>
                      <a:pt x="68" y="542"/>
                      <a:pt x="68" y="542"/>
                    </a:cubicBezTo>
                    <a:cubicBezTo>
                      <a:pt x="146" y="557"/>
                      <a:pt x="146" y="557"/>
                      <a:pt x="146" y="557"/>
                    </a:cubicBezTo>
                    <a:close/>
                    <a:moveTo>
                      <a:pt x="148" y="556"/>
                    </a:moveTo>
                    <a:cubicBezTo>
                      <a:pt x="143" y="512"/>
                      <a:pt x="143" y="512"/>
                      <a:pt x="143" y="512"/>
                    </a:cubicBezTo>
                    <a:cubicBezTo>
                      <a:pt x="100" y="520"/>
                      <a:pt x="100" y="520"/>
                      <a:pt x="100" y="520"/>
                    </a:cubicBezTo>
                    <a:cubicBezTo>
                      <a:pt x="148" y="556"/>
                      <a:pt x="148" y="556"/>
                      <a:pt x="148" y="556"/>
                    </a:cubicBezTo>
                    <a:close/>
                    <a:moveTo>
                      <a:pt x="149" y="556"/>
                    </a:moveTo>
                    <a:cubicBezTo>
                      <a:pt x="185" y="505"/>
                      <a:pt x="185" y="505"/>
                      <a:pt x="185" y="505"/>
                    </a:cubicBezTo>
                    <a:cubicBezTo>
                      <a:pt x="144" y="512"/>
                      <a:pt x="144" y="512"/>
                      <a:pt x="144" y="512"/>
                    </a:cubicBezTo>
                    <a:cubicBezTo>
                      <a:pt x="149" y="556"/>
                      <a:pt x="149" y="556"/>
                      <a:pt x="149" y="556"/>
                    </a:cubicBezTo>
                    <a:close/>
                    <a:moveTo>
                      <a:pt x="57" y="550"/>
                    </a:moveTo>
                    <a:cubicBezTo>
                      <a:pt x="66" y="542"/>
                      <a:pt x="66" y="542"/>
                      <a:pt x="66" y="542"/>
                    </a:cubicBezTo>
                    <a:cubicBezTo>
                      <a:pt x="57" y="541"/>
                      <a:pt x="57" y="541"/>
                      <a:pt x="57" y="541"/>
                    </a:cubicBezTo>
                    <a:cubicBezTo>
                      <a:pt x="57" y="550"/>
                      <a:pt x="57" y="550"/>
                      <a:pt x="57" y="550"/>
                    </a:cubicBezTo>
                    <a:close/>
                    <a:moveTo>
                      <a:pt x="67" y="542"/>
                    </a:moveTo>
                    <a:cubicBezTo>
                      <a:pt x="91" y="521"/>
                      <a:pt x="91" y="521"/>
                      <a:pt x="91" y="521"/>
                    </a:cubicBezTo>
                    <a:cubicBezTo>
                      <a:pt x="57" y="527"/>
                      <a:pt x="57" y="527"/>
                      <a:pt x="57" y="527"/>
                    </a:cubicBezTo>
                    <a:cubicBezTo>
                      <a:pt x="57" y="540"/>
                      <a:pt x="57" y="540"/>
                      <a:pt x="57" y="540"/>
                    </a:cubicBezTo>
                    <a:cubicBezTo>
                      <a:pt x="67" y="542"/>
                      <a:pt x="67" y="542"/>
                      <a:pt x="67" y="542"/>
                    </a:cubicBezTo>
                    <a:close/>
                    <a:moveTo>
                      <a:pt x="56" y="540"/>
                    </a:moveTo>
                    <a:cubicBezTo>
                      <a:pt x="56" y="527"/>
                      <a:pt x="56" y="527"/>
                      <a:pt x="56" y="527"/>
                    </a:cubicBezTo>
                    <a:cubicBezTo>
                      <a:pt x="21" y="533"/>
                      <a:pt x="21" y="533"/>
                      <a:pt x="21" y="533"/>
                    </a:cubicBezTo>
                    <a:cubicBezTo>
                      <a:pt x="56" y="540"/>
                      <a:pt x="56" y="540"/>
                      <a:pt x="56" y="540"/>
                    </a:cubicBezTo>
                    <a:close/>
                    <a:moveTo>
                      <a:pt x="19" y="532"/>
                    </a:moveTo>
                    <a:cubicBezTo>
                      <a:pt x="56" y="526"/>
                      <a:pt x="56" y="526"/>
                      <a:pt x="56" y="526"/>
                    </a:cubicBezTo>
                    <a:cubicBezTo>
                      <a:pt x="57" y="487"/>
                      <a:pt x="57" y="487"/>
                      <a:pt x="57" y="487"/>
                    </a:cubicBezTo>
                    <a:cubicBezTo>
                      <a:pt x="55" y="486"/>
                      <a:pt x="55" y="486"/>
                      <a:pt x="55" y="486"/>
                    </a:cubicBezTo>
                    <a:cubicBezTo>
                      <a:pt x="19" y="532"/>
                      <a:pt x="19" y="532"/>
                      <a:pt x="19" y="532"/>
                    </a:cubicBezTo>
                    <a:close/>
                    <a:moveTo>
                      <a:pt x="18" y="530"/>
                    </a:moveTo>
                    <a:cubicBezTo>
                      <a:pt x="36" y="471"/>
                      <a:pt x="36" y="471"/>
                      <a:pt x="36" y="471"/>
                    </a:cubicBezTo>
                    <a:cubicBezTo>
                      <a:pt x="16" y="455"/>
                      <a:pt x="16" y="455"/>
                      <a:pt x="16" y="455"/>
                    </a:cubicBezTo>
                    <a:cubicBezTo>
                      <a:pt x="18" y="530"/>
                      <a:pt x="18" y="530"/>
                      <a:pt x="18" y="530"/>
                    </a:cubicBezTo>
                    <a:close/>
                    <a:moveTo>
                      <a:pt x="21" y="528"/>
                    </a:moveTo>
                    <a:cubicBezTo>
                      <a:pt x="54" y="485"/>
                      <a:pt x="54" y="485"/>
                      <a:pt x="54" y="485"/>
                    </a:cubicBezTo>
                    <a:cubicBezTo>
                      <a:pt x="46" y="479"/>
                      <a:pt x="46" y="479"/>
                      <a:pt x="46" y="479"/>
                    </a:cubicBezTo>
                    <a:cubicBezTo>
                      <a:pt x="21" y="528"/>
                      <a:pt x="21" y="528"/>
                      <a:pt x="21" y="528"/>
                    </a:cubicBezTo>
                    <a:close/>
                    <a:moveTo>
                      <a:pt x="20" y="528"/>
                    </a:moveTo>
                    <a:cubicBezTo>
                      <a:pt x="45" y="478"/>
                      <a:pt x="45" y="478"/>
                      <a:pt x="45" y="478"/>
                    </a:cubicBezTo>
                    <a:cubicBezTo>
                      <a:pt x="36" y="471"/>
                      <a:pt x="36" y="471"/>
                      <a:pt x="36" y="471"/>
                    </a:cubicBezTo>
                    <a:cubicBezTo>
                      <a:pt x="20" y="528"/>
                      <a:pt x="20" y="528"/>
                      <a:pt x="20" y="528"/>
                    </a:cubicBezTo>
                    <a:close/>
                    <a:moveTo>
                      <a:pt x="57" y="526"/>
                    </a:moveTo>
                    <a:cubicBezTo>
                      <a:pt x="92" y="520"/>
                      <a:pt x="92" y="520"/>
                      <a:pt x="92" y="520"/>
                    </a:cubicBezTo>
                    <a:cubicBezTo>
                      <a:pt x="96" y="517"/>
                      <a:pt x="96" y="517"/>
                      <a:pt x="96" y="517"/>
                    </a:cubicBezTo>
                    <a:cubicBezTo>
                      <a:pt x="58" y="488"/>
                      <a:pt x="58" y="488"/>
                      <a:pt x="58" y="488"/>
                    </a:cubicBezTo>
                    <a:cubicBezTo>
                      <a:pt x="57" y="526"/>
                      <a:pt x="57" y="526"/>
                      <a:pt x="57" y="526"/>
                    </a:cubicBezTo>
                    <a:close/>
                    <a:moveTo>
                      <a:pt x="94" y="520"/>
                    </a:moveTo>
                    <a:cubicBezTo>
                      <a:pt x="98" y="519"/>
                      <a:pt x="98" y="519"/>
                      <a:pt x="98" y="519"/>
                    </a:cubicBezTo>
                    <a:cubicBezTo>
                      <a:pt x="96" y="518"/>
                      <a:pt x="96" y="518"/>
                      <a:pt x="96" y="518"/>
                    </a:cubicBezTo>
                    <a:cubicBezTo>
                      <a:pt x="94" y="520"/>
                      <a:pt x="94" y="520"/>
                      <a:pt x="94" y="520"/>
                    </a:cubicBezTo>
                    <a:close/>
                    <a:moveTo>
                      <a:pt x="99" y="519"/>
                    </a:moveTo>
                    <a:cubicBezTo>
                      <a:pt x="143" y="511"/>
                      <a:pt x="143" y="511"/>
                      <a:pt x="143" y="511"/>
                    </a:cubicBezTo>
                    <a:cubicBezTo>
                      <a:pt x="139" y="482"/>
                      <a:pt x="139" y="482"/>
                      <a:pt x="139" y="482"/>
                    </a:cubicBezTo>
                    <a:cubicBezTo>
                      <a:pt x="97" y="517"/>
                      <a:pt x="97" y="517"/>
                      <a:pt x="97" y="517"/>
                    </a:cubicBezTo>
                    <a:cubicBezTo>
                      <a:pt x="99" y="519"/>
                      <a:pt x="99" y="519"/>
                      <a:pt x="99" y="519"/>
                    </a:cubicBezTo>
                    <a:close/>
                    <a:moveTo>
                      <a:pt x="96" y="517"/>
                    </a:moveTo>
                    <a:cubicBezTo>
                      <a:pt x="139" y="480"/>
                      <a:pt x="139" y="480"/>
                      <a:pt x="139" y="480"/>
                    </a:cubicBezTo>
                    <a:cubicBezTo>
                      <a:pt x="128" y="390"/>
                      <a:pt x="128" y="390"/>
                      <a:pt x="128" y="390"/>
                    </a:cubicBezTo>
                    <a:cubicBezTo>
                      <a:pt x="58" y="482"/>
                      <a:pt x="58" y="482"/>
                      <a:pt x="58" y="482"/>
                    </a:cubicBezTo>
                    <a:cubicBezTo>
                      <a:pt x="58" y="487"/>
                      <a:pt x="58" y="487"/>
                      <a:pt x="58" y="487"/>
                    </a:cubicBezTo>
                    <a:cubicBezTo>
                      <a:pt x="96" y="517"/>
                      <a:pt x="96" y="517"/>
                      <a:pt x="96" y="517"/>
                    </a:cubicBezTo>
                    <a:close/>
                    <a:moveTo>
                      <a:pt x="144" y="511"/>
                    </a:moveTo>
                    <a:cubicBezTo>
                      <a:pt x="186" y="504"/>
                      <a:pt x="186" y="504"/>
                      <a:pt x="186" y="504"/>
                    </a:cubicBezTo>
                    <a:cubicBezTo>
                      <a:pt x="225" y="449"/>
                      <a:pt x="225" y="449"/>
                      <a:pt x="225" y="449"/>
                    </a:cubicBezTo>
                    <a:cubicBezTo>
                      <a:pt x="201" y="429"/>
                      <a:pt x="201" y="429"/>
                      <a:pt x="201" y="429"/>
                    </a:cubicBezTo>
                    <a:cubicBezTo>
                      <a:pt x="140" y="481"/>
                      <a:pt x="140" y="481"/>
                      <a:pt x="140" y="481"/>
                    </a:cubicBezTo>
                    <a:cubicBezTo>
                      <a:pt x="144" y="511"/>
                      <a:pt x="144" y="511"/>
                      <a:pt x="144" y="511"/>
                    </a:cubicBezTo>
                    <a:close/>
                    <a:moveTo>
                      <a:pt x="187" y="504"/>
                    </a:moveTo>
                    <a:cubicBezTo>
                      <a:pt x="277" y="489"/>
                      <a:pt x="277" y="489"/>
                      <a:pt x="277" y="489"/>
                    </a:cubicBezTo>
                    <a:cubicBezTo>
                      <a:pt x="226" y="449"/>
                      <a:pt x="226" y="449"/>
                      <a:pt x="226" y="449"/>
                    </a:cubicBezTo>
                    <a:cubicBezTo>
                      <a:pt x="187" y="504"/>
                      <a:pt x="187" y="504"/>
                      <a:pt x="187" y="504"/>
                    </a:cubicBezTo>
                    <a:close/>
                    <a:moveTo>
                      <a:pt x="278" y="488"/>
                    </a:moveTo>
                    <a:cubicBezTo>
                      <a:pt x="263" y="398"/>
                      <a:pt x="263" y="398"/>
                      <a:pt x="263" y="398"/>
                    </a:cubicBezTo>
                    <a:cubicBezTo>
                      <a:pt x="227" y="448"/>
                      <a:pt x="227" y="448"/>
                      <a:pt x="227" y="448"/>
                    </a:cubicBezTo>
                    <a:cubicBezTo>
                      <a:pt x="278" y="488"/>
                      <a:pt x="278" y="488"/>
                      <a:pt x="278" y="488"/>
                    </a:cubicBezTo>
                    <a:close/>
                    <a:moveTo>
                      <a:pt x="57" y="486"/>
                    </a:moveTo>
                    <a:cubicBezTo>
                      <a:pt x="57" y="483"/>
                      <a:pt x="57" y="483"/>
                      <a:pt x="57" y="483"/>
                    </a:cubicBezTo>
                    <a:cubicBezTo>
                      <a:pt x="56" y="485"/>
                      <a:pt x="56" y="485"/>
                      <a:pt x="56" y="485"/>
                    </a:cubicBezTo>
                    <a:cubicBezTo>
                      <a:pt x="57" y="486"/>
                      <a:pt x="57" y="486"/>
                      <a:pt x="57" y="486"/>
                    </a:cubicBezTo>
                    <a:close/>
                    <a:moveTo>
                      <a:pt x="55" y="484"/>
                    </a:moveTo>
                    <a:cubicBezTo>
                      <a:pt x="57" y="481"/>
                      <a:pt x="57" y="481"/>
                      <a:pt x="57" y="481"/>
                    </a:cubicBezTo>
                    <a:cubicBezTo>
                      <a:pt x="57" y="456"/>
                      <a:pt x="57" y="456"/>
                      <a:pt x="57" y="456"/>
                    </a:cubicBezTo>
                    <a:cubicBezTo>
                      <a:pt x="46" y="478"/>
                      <a:pt x="46" y="478"/>
                      <a:pt x="46" y="478"/>
                    </a:cubicBezTo>
                    <a:cubicBezTo>
                      <a:pt x="55" y="484"/>
                      <a:pt x="55" y="484"/>
                      <a:pt x="55" y="484"/>
                    </a:cubicBezTo>
                    <a:close/>
                    <a:moveTo>
                      <a:pt x="278" y="482"/>
                    </a:moveTo>
                    <a:cubicBezTo>
                      <a:pt x="275" y="380"/>
                      <a:pt x="275" y="380"/>
                      <a:pt x="275" y="380"/>
                    </a:cubicBezTo>
                    <a:cubicBezTo>
                      <a:pt x="264" y="396"/>
                      <a:pt x="264" y="396"/>
                      <a:pt x="264" y="396"/>
                    </a:cubicBezTo>
                    <a:cubicBezTo>
                      <a:pt x="278" y="482"/>
                      <a:pt x="278" y="482"/>
                      <a:pt x="278" y="482"/>
                    </a:cubicBezTo>
                    <a:close/>
                    <a:moveTo>
                      <a:pt x="58" y="480"/>
                    </a:moveTo>
                    <a:cubicBezTo>
                      <a:pt x="128" y="388"/>
                      <a:pt x="128" y="388"/>
                      <a:pt x="128" y="388"/>
                    </a:cubicBezTo>
                    <a:cubicBezTo>
                      <a:pt x="126" y="372"/>
                      <a:pt x="126" y="372"/>
                      <a:pt x="126" y="372"/>
                    </a:cubicBezTo>
                    <a:cubicBezTo>
                      <a:pt x="107" y="357"/>
                      <a:pt x="107" y="357"/>
                      <a:pt x="107" y="357"/>
                    </a:cubicBezTo>
                    <a:cubicBezTo>
                      <a:pt x="58" y="454"/>
                      <a:pt x="58" y="454"/>
                      <a:pt x="58" y="454"/>
                    </a:cubicBezTo>
                    <a:cubicBezTo>
                      <a:pt x="58" y="480"/>
                      <a:pt x="58" y="480"/>
                      <a:pt x="58" y="480"/>
                    </a:cubicBezTo>
                    <a:close/>
                    <a:moveTo>
                      <a:pt x="140" y="480"/>
                    </a:moveTo>
                    <a:cubicBezTo>
                      <a:pt x="200" y="429"/>
                      <a:pt x="200" y="429"/>
                      <a:pt x="200" y="429"/>
                    </a:cubicBezTo>
                    <a:cubicBezTo>
                      <a:pt x="136" y="380"/>
                      <a:pt x="136" y="380"/>
                      <a:pt x="136" y="380"/>
                    </a:cubicBezTo>
                    <a:cubicBezTo>
                      <a:pt x="129" y="389"/>
                      <a:pt x="129" y="389"/>
                      <a:pt x="129" y="389"/>
                    </a:cubicBezTo>
                    <a:cubicBezTo>
                      <a:pt x="140" y="480"/>
                      <a:pt x="140" y="480"/>
                      <a:pt x="140" y="480"/>
                    </a:cubicBezTo>
                    <a:close/>
                    <a:moveTo>
                      <a:pt x="46" y="477"/>
                    </a:moveTo>
                    <a:cubicBezTo>
                      <a:pt x="57" y="454"/>
                      <a:pt x="57" y="454"/>
                      <a:pt x="57" y="454"/>
                    </a:cubicBezTo>
                    <a:cubicBezTo>
                      <a:pt x="58" y="396"/>
                      <a:pt x="58" y="396"/>
                      <a:pt x="58" y="396"/>
                    </a:cubicBezTo>
                    <a:cubicBezTo>
                      <a:pt x="37" y="470"/>
                      <a:pt x="37" y="470"/>
                      <a:pt x="37" y="470"/>
                    </a:cubicBezTo>
                    <a:cubicBezTo>
                      <a:pt x="46" y="477"/>
                      <a:pt x="46" y="477"/>
                      <a:pt x="46" y="477"/>
                    </a:cubicBezTo>
                    <a:close/>
                    <a:moveTo>
                      <a:pt x="36" y="469"/>
                    </a:moveTo>
                    <a:cubicBezTo>
                      <a:pt x="58" y="392"/>
                      <a:pt x="58" y="392"/>
                      <a:pt x="58" y="392"/>
                    </a:cubicBezTo>
                    <a:cubicBezTo>
                      <a:pt x="59" y="355"/>
                      <a:pt x="59" y="355"/>
                      <a:pt x="59" y="355"/>
                    </a:cubicBezTo>
                    <a:cubicBezTo>
                      <a:pt x="15" y="422"/>
                      <a:pt x="15" y="422"/>
                      <a:pt x="15" y="422"/>
                    </a:cubicBezTo>
                    <a:cubicBezTo>
                      <a:pt x="16" y="454"/>
                      <a:pt x="16" y="454"/>
                      <a:pt x="16" y="454"/>
                    </a:cubicBezTo>
                    <a:cubicBezTo>
                      <a:pt x="36" y="469"/>
                      <a:pt x="36" y="469"/>
                      <a:pt x="36" y="469"/>
                    </a:cubicBezTo>
                    <a:close/>
                    <a:moveTo>
                      <a:pt x="15" y="453"/>
                    </a:moveTo>
                    <a:cubicBezTo>
                      <a:pt x="14" y="423"/>
                      <a:pt x="14" y="423"/>
                      <a:pt x="14" y="423"/>
                    </a:cubicBezTo>
                    <a:cubicBezTo>
                      <a:pt x="1" y="442"/>
                      <a:pt x="1" y="442"/>
                      <a:pt x="1" y="442"/>
                    </a:cubicBezTo>
                    <a:cubicBezTo>
                      <a:pt x="15" y="453"/>
                      <a:pt x="15" y="453"/>
                      <a:pt x="15" y="453"/>
                    </a:cubicBezTo>
                    <a:close/>
                    <a:moveTo>
                      <a:pt x="58" y="452"/>
                    </a:moveTo>
                    <a:cubicBezTo>
                      <a:pt x="107" y="356"/>
                      <a:pt x="107" y="356"/>
                      <a:pt x="107" y="356"/>
                    </a:cubicBezTo>
                    <a:cubicBezTo>
                      <a:pt x="77" y="333"/>
                      <a:pt x="77" y="333"/>
                      <a:pt x="77" y="333"/>
                    </a:cubicBezTo>
                    <a:cubicBezTo>
                      <a:pt x="59" y="392"/>
                      <a:pt x="59" y="392"/>
                      <a:pt x="59" y="392"/>
                    </a:cubicBezTo>
                    <a:cubicBezTo>
                      <a:pt x="58" y="452"/>
                      <a:pt x="58" y="452"/>
                      <a:pt x="58" y="452"/>
                    </a:cubicBezTo>
                    <a:close/>
                    <a:moveTo>
                      <a:pt x="226" y="448"/>
                    </a:moveTo>
                    <a:cubicBezTo>
                      <a:pt x="263" y="396"/>
                      <a:pt x="263" y="396"/>
                      <a:pt x="263" y="396"/>
                    </a:cubicBezTo>
                    <a:cubicBezTo>
                      <a:pt x="260" y="379"/>
                      <a:pt x="260" y="379"/>
                      <a:pt x="260" y="379"/>
                    </a:cubicBezTo>
                    <a:cubicBezTo>
                      <a:pt x="201" y="429"/>
                      <a:pt x="201" y="429"/>
                      <a:pt x="201" y="429"/>
                    </a:cubicBezTo>
                    <a:cubicBezTo>
                      <a:pt x="226" y="448"/>
                      <a:pt x="226" y="448"/>
                      <a:pt x="226" y="448"/>
                    </a:cubicBezTo>
                    <a:close/>
                    <a:moveTo>
                      <a:pt x="201" y="428"/>
                    </a:moveTo>
                    <a:cubicBezTo>
                      <a:pt x="260" y="378"/>
                      <a:pt x="260" y="378"/>
                      <a:pt x="260" y="378"/>
                    </a:cubicBezTo>
                    <a:cubicBezTo>
                      <a:pt x="239" y="247"/>
                      <a:pt x="239" y="247"/>
                      <a:pt x="239" y="247"/>
                    </a:cubicBezTo>
                    <a:cubicBezTo>
                      <a:pt x="137" y="379"/>
                      <a:pt x="137" y="379"/>
                      <a:pt x="137" y="379"/>
                    </a:cubicBezTo>
                    <a:cubicBezTo>
                      <a:pt x="201" y="428"/>
                      <a:pt x="201" y="428"/>
                      <a:pt x="201" y="428"/>
                    </a:cubicBezTo>
                    <a:close/>
                    <a:moveTo>
                      <a:pt x="15" y="420"/>
                    </a:moveTo>
                    <a:cubicBezTo>
                      <a:pt x="59" y="353"/>
                      <a:pt x="59" y="353"/>
                      <a:pt x="59" y="353"/>
                    </a:cubicBezTo>
                    <a:cubicBezTo>
                      <a:pt x="59" y="320"/>
                      <a:pt x="59" y="320"/>
                      <a:pt x="59" y="320"/>
                    </a:cubicBezTo>
                    <a:cubicBezTo>
                      <a:pt x="28" y="295"/>
                      <a:pt x="28" y="295"/>
                      <a:pt x="28" y="295"/>
                    </a:cubicBezTo>
                    <a:cubicBezTo>
                      <a:pt x="12" y="338"/>
                      <a:pt x="12" y="338"/>
                      <a:pt x="12" y="338"/>
                    </a:cubicBezTo>
                    <a:cubicBezTo>
                      <a:pt x="12" y="338"/>
                      <a:pt x="12" y="338"/>
                      <a:pt x="12" y="338"/>
                    </a:cubicBezTo>
                    <a:cubicBezTo>
                      <a:pt x="12" y="338"/>
                      <a:pt x="12" y="338"/>
                      <a:pt x="12" y="338"/>
                    </a:cubicBezTo>
                    <a:cubicBezTo>
                      <a:pt x="15" y="420"/>
                      <a:pt x="15" y="420"/>
                      <a:pt x="15" y="420"/>
                    </a:cubicBezTo>
                    <a:close/>
                    <a:moveTo>
                      <a:pt x="264" y="395"/>
                    </a:moveTo>
                    <a:cubicBezTo>
                      <a:pt x="275" y="379"/>
                      <a:pt x="275" y="379"/>
                      <a:pt x="275" y="379"/>
                    </a:cubicBezTo>
                    <a:cubicBezTo>
                      <a:pt x="275" y="366"/>
                      <a:pt x="275" y="366"/>
                      <a:pt x="275" y="366"/>
                    </a:cubicBezTo>
                    <a:cubicBezTo>
                      <a:pt x="261" y="378"/>
                      <a:pt x="261" y="378"/>
                      <a:pt x="261" y="378"/>
                    </a:cubicBezTo>
                    <a:cubicBezTo>
                      <a:pt x="264" y="395"/>
                      <a:pt x="264" y="395"/>
                      <a:pt x="264" y="395"/>
                    </a:cubicBezTo>
                    <a:close/>
                    <a:moveTo>
                      <a:pt x="59" y="388"/>
                    </a:moveTo>
                    <a:cubicBezTo>
                      <a:pt x="76" y="332"/>
                      <a:pt x="76" y="332"/>
                      <a:pt x="76" y="332"/>
                    </a:cubicBezTo>
                    <a:cubicBezTo>
                      <a:pt x="74" y="331"/>
                      <a:pt x="74" y="331"/>
                      <a:pt x="74" y="331"/>
                    </a:cubicBezTo>
                    <a:cubicBezTo>
                      <a:pt x="60" y="353"/>
                      <a:pt x="60" y="353"/>
                      <a:pt x="60" y="353"/>
                    </a:cubicBezTo>
                    <a:cubicBezTo>
                      <a:pt x="59" y="388"/>
                      <a:pt x="59" y="388"/>
                      <a:pt x="59" y="388"/>
                    </a:cubicBezTo>
                    <a:close/>
                    <a:moveTo>
                      <a:pt x="129" y="387"/>
                    </a:moveTo>
                    <a:cubicBezTo>
                      <a:pt x="136" y="379"/>
                      <a:pt x="136" y="379"/>
                      <a:pt x="136" y="379"/>
                    </a:cubicBezTo>
                    <a:cubicBezTo>
                      <a:pt x="127" y="373"/>
                      <a:pt x="127" y="373"/>
                      <a:pt x="127" y="373"/>
                    </a:cubicBezTo>
                    <a:cubicBezTo>
                      <a:pt x="129" y="387"/>
                      <a:pt x="129" y="387"/>
                      <a:pt x="129" y="387"/>
                    </a:cubicBezTo>
                    <a:close/>
                    <a:moveTo>
                      <a:pt x="136" y="378"/>
                    </a:moveTo>
                    <a:cubicBezTo>
                      <a:pt x="238" y="245"/>
                      <a:pt x="238" y="245"/>
                      <a:pt x="238" y="245"/>
                    </a:cubicBezTo>
                    <a:cubicBezTo>
                      <a:pt x="231" y="201"/>
                      <a:pt x="231" y="201"/>
                      <a:pt x="231" y="201"/>
                    </a:cubicBezTo>
                    <a:cubicBezTo>
                      <a:pt x="173" y="226"/>
                      <a:pt x="173" y="226"/>
                      <a:pt x="173" y="226"/>
                    </a:cubicBezTo>
                    <a:cubicBezTo>
                      <a:pt x="122" y="327"/>
                      <a:pt x="122" y="327"/>
                      <a:pt x="122" y="327"/>
                    </a:cubicBezTo>
                    <a:cubicBezTo>
                      <a:pt x="127" y="371"/>
                      <a:pt x="127" y="371"/>
                      <a:pt x="127" y="371"/>
                    </a:cubicBezTo>
                    <a:cubicBezTo>
                      <a:pt x="136" y="378"/>
                      <a:pt x="136" y="378"/>
                      <a:pt x="136" y="378"/>
                    </a:cubicBezTo>
                    <a:close/>
                    <a:moveTo>
                      <a:pt x="276" y="377"/>
                    </a:moveTo>
                    <a:cubicBezTo>
                      <a:pt x="298" y="347"/>
                      <a:pt x="298" y="347"/>
                      <a:pt x="298" y="347"/>
                    </a:cubicBezTo>
                    <a:cubicBezTo>
                      <a:pt x="276" y="366"/>
                      <a:pt x="276" y="366"/>
                      <a:pt x="276" y="366"/>
                    </a:cubicBezTo>
                    <a:cubicBezTo>
                      <a:pt x="276" y="377"/>
                      <a:pt x="276" y="377"/>
                      <a:pt x="276" y="377"/>
                    </a:cubicBezTo>
                    <a:close/>
                    <a:moveTo>
                      <a:pt x="261" y="377"/>
                    </a:moveTo>
                    <a:cubicBezTo>
                      <a:pt x="275" y="365"/>
                      <a:pt x="275" y="365"/>
                      <a:pt x="275" y="365"/>
                    </a:cubicBezTo>
                    <a:cubicBezTo>
                      <a:pt x="271" y="204"/>
                      <a:pt x="271" y="204"/>
                      <a:pt x="271" y="204"/>
                    </a:cubicBezTo>
                    <a:cubicBezTo>
                      <a:pt x="239" y="246"/>
                      <a:pt x="239" y="246"/>
                      <a:pt x="239" y="246"/>
                    </a:cubicBezTo>
                    <a:cubicBezTo>
                      <a:pt x="261" y="377"/>
                      <a:pt x="261" y="377"/>
                      <a:pt x="261" y="377"/>
                    </a:cubicBezTo>
                    <a:close/>
                    <a:moveTo>
                      <a:pt x="126" y="370"/>
                    </a:moveTo>
                    <a:cubicBezTo>
                      <a:pt x="121" y="329"/>
                      <a:pt x="121" y="329"/>
                      <a:pt x="121" y="329"/>
                    </a:cubicBezTo>
                    <a:cubicBezTo>
                      <a:pt x="108" y="356"/>
                      <a:pt x="108" y="356"/>
                      <a:pt x="108" y="356"/>
                    </a:cubicBezTo>
                    <a:cubicBezTo>
                      <a:pt x="126" y="370"/>
                      <a:pt x="126" y="370"/>
                      <a:pt x="126" y="370"/>
                    </a:cubicBezTo>
                    <a:close/>
                    <a:moveTo>
                      <a:pt x="276" y="364"/>
                    </a:moveTo>
                    <a:cubicBezTo>
                      <a:pt x="300" y="344"/>
                      <a:pt x="300" y="344"/>
                      <a:pt x="300" y="344"/>
                    </a:cubicBezTo>
                    <a:cubicBezTo>
                      <a:pt x="300" y="344"/>
                      <a:pt x="300" y="344"/>
                      <a:pt x="300" y="344"/>
                    </a:cubicBezTo>
                    <a:cubicBezTo>
                      <a:pt x="300" y="344"/>
                      <a:pt x="300" y="344"/>
                      <a:pt x="300" y="344"/>
                    </a:cubicBezTo>
                    <a:cubicBezTo>
                      <a:pt x="300" y="344"/>
                      <a:pt x="300" y="344"/>
                      <a:pt x="300" y="344"/>
                    </a:cubicBezTo>
                    <a:cubicBezTo>
                      <a:pt x="300" y="344"/>
                      <a:pt x="300" y="344"/>
                      <a:pt x="300" y="344"/>
                    </a:cubicBezTo>
                    <a:cubicBezTo>
                      <a:pt x="276" y="198"/>
                      <a:pt x="276" y="198"/>
                      <a:pt x="276" y="198"/>
                    </a:cubicBezTo>
                    <a:cubicBezTo>
                      <a:pt x="272" y="203"/>
                      <a:pt x="272" y="203"/>
                      <a:pt x="272" y="203"/>
                    </a:cubicBezTo>
                    <a:cubicBezTo>
                      <a:pt x="276" y="364"/>
                      <a:pt x="276" y="364"/>
                      <a:pt x="276" y="364"/>
                    </a:cubicBezTo>
                    <a:close/>
                    <a:moveTo>
                      <a:pt x="107" y="355"/>
                    </a:moveTo>
                    <a:cubicBezTo>
                      <a:pt x="121" y="327"/>
                      <a:pt x="121" y="327"/>
                      <a:pt x="121" y="327"/>
                    </a:cubicBezTo>
                    <a:cubicBezTo>
                      <a:pt x="115" y="271"/>
                      <a:pt x="115" y="271"/>
                      <a:pt x="115" y="271"/>
                    </a:cubicBezTo>
                    <a:cubicBezTo>
                      <a:pt x="79" y="325"/>
                      <a:pt x="79" y="325"/>
                      <a:pt x="79" y="325"/>
                    </a:cubicBezTo>
                    <a:cubicBezTo>
                      <a:pt x="77" y="332"/>
                      <a:pt x="77" y="332"/>
                      <a:pt x="77" y="332"/>
                    </a:cubicBezTo>
                    <a:cubicBezTo>
                      <a:pt x="107" y="355"/>
                      <a:pt x="107" y="355"/>
                      <a:pt x="107" y="355"/>
                    </a:cubicBezTo>
                    <a:close/>
                    <a:moveTo>
                      <a:pt x="60" y="352"/>
                    </a:moveTo>
                    <a:cubicBezTo>
                      <a:pt x="74" y="331"/>
                      <a:pt x="74" y="331"/>
                      <a:pt x="74" y="331"/>
                    </a:cubicBezTo>
                    <a:cubicBezTo>
                      <a:pt x="60" y="320"/>
                      <a:pt x="60" y="320"/>
                      <a:pt x="60" y="320"/>
                    </a:cubicBezTo>
                    <a:cubicBezTo>
                      <a:pt x="60" y="352"/>
                      <a:pt x="60" y="352"/>
                      <a:pt x="60" y="352"/>
                    </a:cubicBezTo>
                    <a:close/>
                    <a:moveTo>
                      <a:pt x="76" y="331"/>
                    </a:moveTo>
                    <a:cubicBezTo>
                      <a:pt x="77" y="328"/>
                      <a:pt x="77" y="328"/>
                      <a:pt x="77" y="328"/>
                    </a:cubicBezTo>
                    <a:cubicBezTo>
                      <a:pt x="75" y="331"/>
                      <a:pt x="75" y="331"/>
                      <a:pt x="75" y="331"/>
                    </a:cubicBezTo>
                    <a:cubicBezTo>
                      <a:pt x="76" y="331"/>
                      <a:pt x="76" y="331"/>
                      <a:pt x="76" y="331"/>
                    </a:cubicBezTo>
                    <a:close/>
                    <a:moveTo>
                      <a:pt x="74" y="330"/>
                    </a:moveTo>
                    <a:cubicBezTo>
                      <a:pt x="78" y="324"/>
                      <a:pt x="78" y="324"/>
                      <a:pt x="78" y="324"/>
                    </a:cubicBezTo>
                    <a:cubicBezTo>
                      <a:pt x="97" y="259"/>
                      <a:pt x="97" y="259"/>
                      <a:pt x="97" y="259"/>
                    </a:cubicBezTo>
                    <a:cubicBezTo>
                      <a:pt x="61" y="274"/>
                      <a:pt x="61" y="274"/>
                      <a:pt x="61" y="274"/>
                    </a:cubicBezTo>
                    <a:cubicBezTo>
                      <a:pt x="60" y="319"/>
                      <a:pt x="60" y="319"/>
                      <a:pt x="60" y="319"/>
                    </a:cubicBezTo>
                    <a:cubicBezTo>
                      <a:pt x="74" y="330"/>
                      <a:pt x="74" y="330"/>
                      <a:pt x="74" y="330"/>
                    </a:cubicBezTo>
                    <a:close/>
                    <a:moveTo>
                      <a:pt x="298" y="327"/>
                    </a:moveTo>
                    <a:cubicBezTo>
                      <a:pt x="283" y="188"/>
                      <a:pt x="283" y="188"/>
                      <a:pt x="283" y="188"/>
                    </a:cubicBezTo>
                    <a:cubicBezTo>
                      <a:pt x="277" y="197"/>
                      <a:pt x="277" y="197"/>
                      <a:pt x="277" y="197"/>
                    </a:cubicBezTo>
                    <a:cubicBezTo>
                      <a:pt x="298" y="327"/>
                      <a:pt x="298" y="327"/>
                      <a:pt x="298" y="327"/>
                    </a:cubicBezTo>
                    <a:close/>
                    <a:moveTo>
                      <a:pt x="122" y="326"/>
                    </a:moveTo>
                    <a:cubicBezTo>
                      <a:pt x="172" y="227"/>
                      <a:pt x="172" y="227"/>
                      <a:pt x="172" y="227"/>
                    </a:cubicBezTo>
                    <a:cubicBezTo>
                      <a:pt x="132" y="244"/>
                      <a:pt x="132" y="244"/>
                      <a:pt x="132" y="244"/>
                    </a:cubicBezTo>
                    <a:cubicBezTo>
                      <a:pt x="115" y="269"/>
                      <a:pt x="115" y="269"/>
                      <a:pt x="115" y="269"/>
                    </a:cubicBezTo>
                    <a:cubicBezTo>
                      <a:pt x="122" y="326"/>
                      <a:pt x="122" y="326"/>
                      <a:pt x="122" y="326"/>
                    </a:cubicBezTo>
                    <a:close/>
                    <a:moveTo>
                      <a:pt x="80" y="322"/>
                    </a:moveTo>
                    <a:cubicBezTo>
                      <a:pt x="114" y="269"/>
                      <a:pt x="114" y="269"/>
                      <a:pt x="114" y="269"/>
                    </a:cubicBezTo>
                    <a:cubicBezTo>
                      <a:pt x="113" y="252"/>
                      <a:pt x="113" y="252"/>
                      <a:pt x="113" y="252"/>
                    </a:cubicBezTo>
                    <a:cubicBezTo>
                      <a:pt x="98" y="258"/>
                      <a:pt x="98" y="258"/>
                      <a:pt x="98" y="258"/>
                    </a:cubicBezTo>
                    <a:cubicBezTo>
                      <a:pt x="80" y="322"/>
                      <a:pt x="80" y="322"/>
                      <a:pt x="80" y="322"/>
                    </a:cubicBezTo>
                    <a:close/>
                    <a:moveTo>
                      <a:pt x="59" y="318"/>
                    </a:moveTo>
                    <a:cubicBezTo>
                      <a:pt x="60" y="275"/>
                      <a:pt x="60" y="275"/>
                      <a:pt x="60" y="275"/>
                    </a:cubicBezTo>
                    <a:cubicBezTo>
                      <a:pt x="31" y="287"/>
                      <a:pt x="31" y="287"/>
                      <a:pt x="31" y="287"/>
                    </a:cubicBezTo>
                    <a:cubicBezTo>
                      <a:pt x="28" y="294"/>
                      <a:pt x="28" y="294"/>
                      <a:pt x="28" y="294"/>
                    </a:cubicBezTo>
                    <a:cubicBezTo>
                      <a:pt x="59" y="318"/>
                      <a:pt x="59" y="318"/>
                      <a:pt x="59" y="318"/>
                    </a:cubicBezTo>
                    <a:close/>
                    <a:moveTo>
                      <a:pt x="27" y="294"/>
                    </a:moveTo>
                    <a:cubicBezTo>
                      <a:pt x="30" y="288"/>
                      <a:pt x="30" y="288"/>
                      <a:pt x="30" y="288"/>
                    </a:cubicBezTo>
                    <a:cubicBezTo>
                      <a:pt x="24" y="290"/>
                      <a:pt x="24" y="290"/>
                      <a:pt x="24" y="290"/>
                    </a:cubicBezTo>
                    <a:cubicBezTo>
                      <a:pt x="27" y="294"/>
                      <a:pt x="27" y="294"/>
                      <a:pt x="27" y="294"/>
                    </a:cubicBezTo>
                    <a:close/>
                    <a:moveTo>
                      <a:pt x="43" y="255"/>
                    </a:moveTo>
                    <a:cubicBezTo>
                      <a:pt x="31" y="286"/>
                      <a:pt x="31" y="286"/>
                      <a:pt x="31" y="286"/>
                    </a:cubicBezTo>
                    <a:cubicBezTo>
                      <a:pt x="60" y="274"/>
                      <a:pt x="60" y="274"/>
                      <a:pt x="60" y="274"/>
                    </a:cubicBezTo>
                    <a:cubicBezTo>
                      <a:pt x="61" y="238"/>
                      <a:pt x="61" y="238"/>
                      <a:pt x="61" y="238"/>
                    </a:cubicBezTo>
                    <a:cubicBezTo>
                      <a:pt x="43" y="255"/>
                      <a:pt x="43" y="255"/>
                      <a:pt x="43" y="255"/>
                    </a:cubicBezTo>
                    <a:close/>
                    <a:moveTo>
                      <a:pt x="61" y="273"/>
                    </a:moveTo>
                    <a:cubicBezTo>
                      <a:pt x="97" y="258"/>
                      <a:pt x="97" y="258"/>
                      <a:pt x="97" y="258"/>
                    </a:cubicBezTo>
                    <a:cubicBezTo>
                      <a:pt x="109" y="219"/>
                      <a:pt x="109" y="219"/>
                      <a:pt x="109" y="219"/>
                    </a:cubicBezTo>
                    <a:cubicBezTo>
                      <a:pt x="106" y="195"/>
                      <a:pt x="106" y="195"/>
                      <a:pt x="106" y="195"/>
                    </a:cubicBezTo>
                    <a:cubicBezTo>
                      <a:pt x="62" y="237"/>
                      <a:pt x="62" y="237"/>
                      <a:pt x="62" y="237"/>
                    </a:cubicBezTo>
                    <a:cubicBezTo>
                      <a:pt x="61" y="273"/>
                      <a:pt x="61" y="273"/>
                      <a:pt x="61" y="273"/>
                    </a:cubicBezTo>
                    <a:close/>
                    <a:moveTo>
                      <a:pt x="115" y="268"/>
                    </a:moveTo>
                    <a:cubicBezTo>
                      <a:pt x="131" y="245"/>
                      <a:pt x="131" y="245"/>
                      <a:pt x="131" y="245"/>
                    </a:cubicBezTo>
                    <a:cubicBezTo>
                      <a:pt x="113" y="252"/>
                      <a:pt x="113" y="252"/>
                      <a:pt x="113" y="252"/>
                    </a:cubicBezTo>
                    <a:cubicBezTo>
                      <a:pt x="115" y="268"/>
                      <a:pt x="115" y="268"/>
                      <a:pt x="115" y="268"/>
                    </a:cubicBezTo>
                    <a:close/>
                    <a:moveTo>
                      <a:pt x="98" y="257"/>
                    </a:moveTo>
                    <a:cubicBezTo>
                      <a:pt x="112" y="251"/>
                      <a:pt x="112" y="251"/>
                      <a:pt x="112" y="251"/>
                    </a:cubicBezTo>
                    <a:cubicBezTo>
                      <a:pt x="109" y="221"/>
                      <a:pt x="109" y="221"/>
                      <a:pt x="109" y="221"/>
                    </a:cubicBezTo>
                    <a:cubicBezTo>
                      <a:pt x="98" y="257"/>
                      <a:pt x="98" y="257"/>
                      <a:pt x="98" y="257"/>
                    </a:cubicBezTo>
                    <a:close/>
                    <a:moveTo>
                      <a:pt x="113" y="251"/>
                    </a:moveTo>
                    <a:cubicBezTo>
                      <a:pt x="132" y="243"/>
                      <a:pt x="132" y="243"/>
                      <a:pt x="132" y="243"/>
                    </a:cubicBezTo>
                    <a:cubicBezTo>
                      <a:pt x="217" y="114"/>
                      <a:pt x="217" y="114"/>
                      <a:pt x="217" y="114"/>
                    </a:cubicBezTo>
                    <a:cubicBezTo>
                      <a:pt x="213" y="91"/>
                      <a:pt x="213" y="91"/>
                      <a:pt x="213" y="91"/>
                    </a:cubicBezTo>
                    <a:cubicBezTo>
                      <a:pt x="121" y="180"/>
                      <a:pt x="121" y="180"/>
                      <a:pt x="121" y="180"/>
                    </a:cubicBezTo>
                    <a:cubicBezTo>
                      <a:pt x="110" y="219"/>
                      <a:pt x="110" y="219"/>
                      <a:pt x="110" y="219"/>
                    </a:cubicBezTo>
                    <a:cubicBezTo>
                      <a:pt x="113" y="251"/>
                      <a:pt x="113" y="251"/>
                      <a:pt x="113" y="251"/>
                    </a:cubicBezTo>
                    <a:close/>
                    <a:moveTo>
                      <a:pt x="239" y="244"/>
                    </a:moveTo>
                    <a:cubicBezTo>
                      <a:pt x="271" y="203"/>
                      <a:pt x="271" y="203"/>
                      <a:pt x="271" y="203"/>
                    </a:cubicBezTo>
                    <a:cubicBezTo>
                      <a:pt x="271" y="185"/>
                      <a:pt x="271" y="185"/>
                      <a:pt x="271" y="185"/>
                    </a:cubicBezTo>
                    <a:cubicBezTo>
                      <a:pt x="232" y="201"/>
                      <a:pt x="232" y="201"/>
                      <a:pt x="232" y="201"/>
                    </a:cubicBezTo>
                    <a:cubicBezTo>
                      <a:pt x="239" y="244"/>
                      <a:pt x="239" y="244"/>
                      <a:pt x="239" y="244"/>
                    </a:cubicBezTo>
                    <a:close/>
                    <a:moveTo>
                      <a:pt x="133" y="242"/>
                    </a:moveTo>
                    <a:cubicBezTo>
                      <a:pt x="173" y="225"/>
                      <a:pt x="173" y="225"/>
                      <a:pt x="173" y="225"/>
                    </a:cubicBezTo>
                    <a:cubicBezTo>
                      <a:pt x="220" y="132"/>
                      <a:pt x="220" y="132"/>
                      <a:pt x="220" y="132"/>
                    </a:cubicBezTo>
                    <a:cubicBezTo>
                      <a:pt x="217" y="115"/>
                      <a:pt x="217" y="115"/>
                      <a:pt x="217" y="115"/>
                    </a:cubicBezTo>
                    <a:cubicBezTo>
                      <a:pt x="133" y="242"/>
                      <a:pt x="133" y="242"/>
                      <a:pt x="133" y="242"/>
                    </a:cubicBezTo>
                    <a:close/>
                    <a:moveTo>
                      <a:pt x="174" y="225"/>
                    </a:moveTo>
                    <a:cubicBezTo>
                      <a:pt x="231" y="200"/>
                      <a:pt x="231" y="200"/>
                      <a:pt x="231" y="200"/>
                    </a:cubicBezTo>
                    <a:cubicBezTo>
                      <a:pt x="220" y="133"/>
                      <a:pt x="220" y="133"/>
                      <a:pt x="220" y="133"/>
                    </a:cubicBezTo>
                    <a:cubicBezTo>
                      <a:pt x="174" y="225"/>
                      <a:pt x="174" y="225"/>
                      <a:pt x="174" y="225"/>
                    </a:cubicBezTo>
                    <a:close/>
                    <a:moveTo>
                      <a:pt x="109" y="216"/>
                    </a:moveTo>
                    <a:cubicBezTo>
                      <a:pt x="119" y="181"/>
                      <a:pt x="119" y="181"/>
                      <a:pt x="119" y="181"/>
                    </a:cubicBezTo>
                    <a:cubicBezTo>
                      <a:pt x="107" y="194"/>
                      <a:pt x="107" y="194"/>
                      <a:pt x="107" y="194"/>
                    </a:cubicBezTo>
                    <a:cubicBezTo>
                      <a:pt x="109" y="216"/>
                      <a:pt x="109" y="216"/>
                      <a:pt x="109" y="216"/>
                    </a:cubicBezTo>
                    <a:close/>
                    <a:moveTo>
                      <a:pt x="272" y="201"/>
                    </a:moveTo>
                    <a:cubicBezTo>
                      <a:pt x="276" y="197"/>
                      <a:pt x="276" y="197"/>
                      <a:pt x="276" y="197"/>
                    </a:cubicBezTo>
                    <a:cubicBezTo>
                      <a:pt x="273" y="183"/>
                      <a:pt x="273" y="183"/>
                      <a:pt x="273" y="183"/>
                    </a:cubicBezTo>
                    <a:cubicBezTo>
                      <a:pt x="272" y="184"/>
                      <a:pt x="272" y="184"/>
                      <a:pt x="272" y="184"/>
                    </a:cubicBezTo>
                    <a:cubicBezTo>
                      <a:pt x="272" y="201"/>
                      <a:pt x="272" y="201"/>
                      <a:pt x="272" y="201"/>
                    </a:cubicBezTo>
                    <a:close/>
                    <a:moveTo>
                      <a:pt x="232" y="200"/>
                    </a:moveTo>
                    <a:cubicBezTo>
                      <a:pt x="271" y="183"/>
                      <a:pt x="271" y="183"/>
                      <a:pt x="271" y="183"/>
                    </a:cubicBezTo>
                    <a:cubicBezTo>
                      <a:pt x="270" y="164"/>
                      <a:pt x="270" y="164"/>
                      <a:pt x="270" y="164"/>
                    </a:cubicBezTo>
                    <a:cubicBezTo>
                      <a:pt x="267" y="142"/>
                      <a:pt x="267" y="142"/>
                      <a:pt x="267" y="142"/>
                    </a:cubicBezTo>
                    <a:cubicBezTo>
                      <a:pt x="235" y="104"/>
                      <a:pt x="235" y="104"/>
                      <a:pt x="235" y="104"/>
                    </a:cubicBezTo>
                    <a:cubicBezTo>
                      <a:pt x="221" y="132"/>
                      <a:pt x="221" y="132"/>
                      <a:pt x="221" y="132"/>
                    </a:cubicBezTo>
                    <a:cubicBezTo>
                      <a:pt x="232" y="200"/>
                      <a:pt x="232" y="200"/>
                      <a:pt x="232" y="200"/>
                    </a:cubicBezTo>
                    <a:close/>
                    <a:moveTo>
                      <a:pt x="276" y="196"/>
                    </a:moveTo>
                    <a:cubicBezTo>
                      <a:pt x="283" y="187"/>
                      <a:pt x="283" y="187"/>
                      <a:pt x="283" y="187"/>
                    </a:cubicBezTo>
                    <a:cubicBezTo>
                      <a:pt x="282" y="179"/>
                      <a:pt x="282" y="179"/>
                      <a:pt x="282" y="179"/>
                    </a:cubicBezTo>
                    <a:cubicBezTo>
                      <a:pt x="274" y="183"/>
                      <a:pt x="274" y="183"/>
                      <a:pt x="274" y="183"/>
                    </a:cubicBezTo>
                    <a:cubicBezTo>
                      <a:pt x="276" y="196"/>
                      <a:pt x="276" y="196"/>
                      <a:pt x="276" y="196"/>
                    </a:cubicBezTo>
                    <a:close/>
                    <a:moveTo>
                      <a:pt x="107" y="192"/>
                    </a:moveTo>
                    <a:cubicBezTo>
                      <a:pt x="120" y="179"/>
                      <a:pt x="120" y="179"/>
                      <a:pt x="120" y="179"/>
                    </a:cubicBezTo>
                    <a:cubicBezTo>
                      <a:pt x="153" y="67"/>
                      <a:pt x="153" y="67"/>
                      <a:pt x="153" y="67"/>
                    </a:cubicBezTo>
                    <a:cubicBezTo>
                      <a:pt x="97" y="106"/>
                      <a:pt x="97" y="106"/>
                      <a:pt x="97" y="106"/>
                    </a:cubicBezTo>
                    <a:cubicBezTo>
                      <a:pt x="107" y="192"/>
                      <a:pt x="107" y="192"/>
                      <a:pt x="107" y="192"/>
                    </a:cubicBezTo>
                    <a:close/>
                    <a:moveTo>
                      <a:pt x="284" y="186"/>
                    </a:moveTo>
                    <a:cubicBezTo>
                      <a:pt x="292" y="175"/>
                      <a:pt x="292" y="175"/>
                      <a:pt x="292" y="175"/>
                    </a:cubicBezTo>
                    <a:cubicBezTo>
                      <a:pt x="283" y="179"/>
                      <a:pt x="283" y="179"/>
                      <a:pt x="283" y="179"/>
                    </a:cubicBezTo>
                    <a:cubicBezTo>
                      <a:pt x="284" y="186"/>
                      <a:pt x="284" y="186"/>
                      <a:pt x="284" y="186"/>
                    </a:cubicBezTo>
                    <a:close/>
                    <a:moveTo>
                      <a:pt x="272" y="183"/>
                    </a:moveTo>
                    <a:cubicBezTo>
                      <a:pt x="273" y="182"/>
                      <a:pt x="273" y="182"/>
                      <a:pt x="273" y="182"/>
                    </a:cubicBezTo>
                    <a:cubicBezTo>
                      <a:pt x="271" y="171"/>
                      <a:pt x="271" y="171"/>
                      <a:pt x="271" y="171"/>
                    </a:cubicBezTo>
                    <a:cubicBezTo>
                      <a:pt x="272" y="183"/>
                      <a:pt x="272" y="183"/>
                      <a:pt x="272" y="183"/>
                    </a:cubicBezTo>
                    <a:close/>
                    <a:moveTo>
                      <a:pt x="274" y="182"/>
                    </a:moveTo>
                    <a:cubicBezTo>
                      <a:pt x="282" y="178"/>
                      <a:pt x="282" y="178"/>
                      <a:pt x="282" y="178"/>
                    </a:cubicBezTo>
                    <a:cubicBezTo>
                      <a:pt x="280" y="159"/>
                      <a:pt x="280" y="159"/>
                      <a:pt x="280" y="159"/>
                    </a:cubicBezTo>
                    <a:cubicBezTo>
                      <a:pt x="271" y="148"/>
                      <a:pt x="271" y="148"/>
                      <a:pt x="271" y="148"/>
                    </a:cubicBezTo>
                    <a:cubicBezTo>
                      <a:pt x="271" y="164"/>
                      <a:pt x="271" y="164"/>
                      <a:pt x="271" y="164"/>
                    </a:cubicBezTo>
                    <a:cubicBezTo>
                      <a:pt x="274" y="182"/>
                      <a:pt x="274" y="182"/>
                      <a:pt x="274" y="182"/>
                    </a:cubicBezTo>
                    <a:close/>
                    <a:moveTo>
                      <a:pt x="121" y="178"/>
                    </a:moveTo>
                    <a:cubicBezTo>
                      <a:pt x="213" y="90"/>
                      <a:pt x="213" y="90"/>
                      <a:pt x="213" y="90"/>
                    </a:cubicBezTo>
                    <a:cubicBezTo>
                      <a:pt x="211" y="75"/>
                      <a:pt x="211" y="75"/>
                      <a:pt x="211" y="75"/>
                    </a:cubicBezTo>
                    <a:cubicBezTo>
                      <a:pt x="185" y="45"/>
                      <a:pt x="185" y="45"/>
                      <a:pt x="185" y="45"/>
                    </a:cubicBezTo>
                    <a:cubicBezTo>
                      <a:pt x="154" y="66"/>
                      <a:pt x="154" y="66"/>
                      <a:pt x="154" y="66"/>
                    </a:cubicBezTo>
                    <a:cubicBezTo>
                      <a:pt x="121" y="178"/>
                      <a:pt x="121" y="178"/>
                      <a:pt x="121" y="178"/>
                    </a:cubicBezTo>
                    <a:close/>
                    <a:moveTo>
                      <a:pt x="283" y="178"/>
                    </a:moveTo>
                    <a:cubicBezTo>
                      <a:pt x="293" y="174"/>
                      <a:pt x="293" y="174"/>
                      <a:pt x="293" y="174"/>
                    </a:cubicBezTo>
                    <a:cubicBezTo>
                      <a:pt x="281" y="160"/>
                      <a:pt x="281" y="160"/>
                      <a:pt x="281" y="160"/>
                    </a:cubicBezTo>
                    <a:cubicBezTo>
                      <a:pt x="283" y="178"/>
                      <a:pt x="283" y="178"/>
                      <a:pt x="283" y="178"/>
                    </a:cubicBezTo>
                    <a:close/>
                    <a:moveTo>
                      <a:pt x="270" y="157"/>
                    </a:moveTo>
                    <a:cubicBezTo>
                      <a:pt x="270" y="146"/>
                      <a:pt x="270" y="146"/>
                      <a:pt x="270" y="146"/>
                    </a:cubicBezTo>
                    <a:cubicBezTo>
                      <a:pt x="268" y="144"/>
                      <a:pt x="268" y="144"/>
                      <a:pt x="268" y="144"/>
                    </a:cubicBezTo>
                    <a:cubicBezTo>
                      <a:pt x="270" y="157"/>
                      <a:pt x="270" y="157"/>
                      <a:pt x="270" y="157"/>
                    </a:cubicBezTo>
                    <a:close/>
                    <a:moveTo>
                      <a:pt x="280" y="157"/>
                    </a:moveTo>
                    <a:cubicBezTo>
                      <a:pt x="269" y="50"/>
                      <a:pt x="269" y="50"/>
                      <a:pt x="269" y="50"/>
                    </a:cubicBezTo>
                    <a:cubicBezTo>
                      <a:pt x="271" y="146"/>
                      <a:pt x="271" y="146"/>
                      <a:pt x="271" y="146"/>
                    </a:cubicBezTo>
                    <a:cubicBezTo>
                      <a:pt x="280" y="157"/>
                      <a:pt x="280" y="157"/>
                      <a:pt x="280" y="157"/>
                    </a:cubicBezTo>
                    <a:close/>
                    <a:moveTo>
                      <a:pt x="270" y="145"/>
                    </a:moveTo>
                    <a:cubicBezTo>
                      <a:pt x="267" y="40"/>
                      <a:pt x="267" y="40"/>
                      <a:pt x="267" y="40"/>
                    </a:cubicBezTo>
                    <a:cubicBezTo>
                      <a:pt x="255" y="65"/>
                      <a:pt x="255" y="65"/>
                      <a:pt x="255" y="65"/>
                    </a:cubicBezTo>
                    <a:cubicBezTo>
                      <a:pt x="268" y="142"/>
                      <a:pt x="268" y="142"/>
                      <a:pt x="268" y="142"/>
                    </a:cubicBezTo>
                    <a:cubicBezTo>
                      <a:pt x="270" y="145"/>
                      <a:pt x="270" y="145"/>
                      <a:pt x="270" y="145"/>
                    </a:cubicBezTo>
                    <a:close/>
                    <a:moveTo>
                      <a:pt x="266" y="140"/>
                    </a:moveTo>
                    <a:cubicBezTo>
                      <a:pt x="254" y="67"/>
                      <a:pt x="254" y="67"/>
                      <a:pt x="254" y="67"/>
                    </a:cubicBezTo>
                    <a:cubicBezTo>
                      <a:pt x="235" y="103"/>
                      <a:pt x="235" y="103"/>
                      <a:pt x="235" y="103"/>
                    </a:cubicBezTo>
                    <a:cubicBezTo>
                      <a:pt x="266" y="140"/>
                      <a:pt x="266" y="140"/>
                      <a:pt x="266" y="140"/>
                    </a:cubicBezTo>
                    <a:close/>
                    <a:moveTo>
                      <a:pt x="221" y="130"/>
                    </a:moveTo>
                    <a:cubicBezTo>
                      <a:pt x="234" y="103"/>
                      <a:pt x="234" y="103"/>
                      <a:pt x="234" y="103"/>
                    </a:cubicBezTo>
                    <a:cubicBezTo>
                      <a:pt x="229" y="97"/>
                      <a:pt x="229" y="97"/>
                      <a:pt x="229" y="97"/>
                    </a:cubicBezTo>
                    <a:cubicBezTo>
                      <a:pt x="218" y="114"/>
                      <a:pt x="218" y="114"/>
                      <a:pt x="218" y="114"/>
                    </a:cubicBezTo>
                    <a:cubicBezTo>
                      <a:pt x="221" y="130"/>
                      <a:pt x="221" y="130"/>
                      <a:pt x="221" y="130"/>
                    </a:cubicBezTo>
                    <a:close/>
                    <a:moveTo>
                      <a:pt x="218" y="113"/>
                    </a:moveTo>
                    <a:cubicBezTo>
                      <a:pt x="229" y="97"/>
                      <a:pt x="229" y="97"/>
                      <a:pt x="229" y="97"/>
                    </a:cubicBezTo>
                    <a:cubicBezTo>
                      <a:pt x="219" y="85"/>
                      <a:pt x="219" y="85"/>
                      <a:pt x="219" y="85"/>
                    </a:cubicBezTo>
                    <a:cubicBezTo>
                      <a:pt x="214" y="90"/>
                      <a:pt x="214" y="90"/>
                      <a:pt x="214" y="90"/>
                    </a:cubicBezTo>
                    <a:cubicBezTo>
                      <a:pt x="218" y="113"/>
                      <a:pt x="218" y="113"/>
                      <a:pt x="218" y="113"/>
                    </a:cubicBezTo>
                    <a:close/>
                    <a:moveTo>
                      <a:pt x="235" y="103"/>
                    </a:moveTo>
                    <a:cubicBezTo>
                      <a:pt x="254" y="65"/>
                      <a:pt x="254" y="65"/>
                      <a:pt x="254" y="65"/>
                    </a:cubicBezTo>
                    <a:cubicBezTo>
                      <a:pt x="253" y="61"/>
                      <a:pt x="253" y="61"/>
                      <a:pt x="253" y="61"/>
                    </a:cubicBezTo>
                    <a:cubicBezTo>
                      <a:pt x="230" y="97"/>
                      <a:pt x="230" y="97"/>
                      <a:pt x="230" y="97"/>
                    </a:cubicBezTo>
                    <a:cubicBezTo>
                      <a:pt x="235" y="103"/>
                      <a:pt x="235" y="103"/>
                      <a:pt x="235" y="103"/>
                    </a:cubicBezTo>
                    <a:close/>
                    <a:moveTo>
                      <a:pt x="229" y="96"/>
                    </a:moveTo>
                    <a:cubicBezTo>
                      <a:pt x="253" y="60"/>
                      <a:pt x="253" y="60"/>
                      <a:pt x="253" y="60"/>
                    </a:cubicBezTo>
                    <a:cubicBezTo>
                      <a:pt x="252" y="54"/>
                      <a:pt x="252" y="54"/>
                      <a:pt x="252" y="54"/>
                    </a:cubicBezTo>
                    <a:cubicBezTo>
                      <a:pt x="220" y="85"/>
                      <a:pt x="220" y="85"/>
                      <a:pt x="220" y="85"/>
                    </a:cubicBezTo>
                    <a:cubicBezTo>
                      <a:pt x="229" y="96"/>
                      <a:pt x="229" y="96"/>
                      <a:pt x="229" y="96"/>
                    </a:cubicBezTo>
                    <a:close/>
                    <a:moveTo>
                      <a:pt x="214" y="89"/>
                    </a:moveTo>
                    <a:cubicBezTo>
                      <a:pt x="219" y="85"/>
                      <a:pt x="219" y="85"/>
                      <a:pt x="219" y="85"/>
                    </a:cubicBezTo>
                    <a:cubicBezTo>
                      <a:pt x="212" y="77"/>
                      <a:pt x="212" y="77"/>
                      <a:pt x="212" y="77"/>
                    </a:cubicBezTo>
                    <a:cubicBezTo>
                      <a:pt x="214" y="89"/>
                      <a:pt x="214" y="89"/>
                      <a:pt x="214" y="89"/>
                    </a:cubicBezTo>
                    <a:close/>
                    <a:moveTo>
                      <a:pt x="219" y="84"/>
                    </a:moveTo>
                    <a:cubicBezTo>
                      <a:pt x="252" y="53"/>
                      <a:pt x="252" y="53"/>
                      <a:pt x="252" y="53"/>
                    </a:cubicBezTo>
                    <a:cubicBezTo>
                      <a:pt x="247" y="28"/>
                      <a:pt x="247" y="28"/>
                      <a:pt x="247" y="28"/>
                    </a:cubicBezTo>
                    <a:cubicBezTo>
                      <a:pt x="227" y="16"/>
                      <a:pt x="227" y="16"/>
                      <a:pt x="227" y="16"/>
                    </a:cubicBezTo>
                    <a:cubicBezTo>
                      <a:pt x="205" y="31"/>
                      <a:pt x="205" y="31"/>
                      <a:pt x="205" y="31"/>
                    </a:cubicBezTo>
                    <a:cubicBezTo>
                      <a:pt x="212" y="75"/>
                      <a:pt x="212" y="75"/>
                      <a:pt x="212" y="75"/>
                    </a:cubicBezTo>
                    <a:cubicBezTo>
                      <a:pt x="219" y="84"/>
                      <a:pt x="219" y="84"/>
                      <a:pt x="219" y="84"/>
                    </a:cubicBezTo>
                    <a:close/>
                    <a:moveTo>
                      <a:pt x="211" y="73"/>
                    </a:moveTo>
                    <a:cubicBezTo>
                      <a:pt x="204" y="32"/>
                      <a:pt x="204" y="32"/>
                      <a:pt x="204" y="32"/>
                    </a:cubicBezTo>
                    <a:cubicBezTo>
                      <a:pt x="186" y="44"/>
                      <a:pt x="186" y="44"/>
                      <a:pt x="186" y="44"/>
                    </a:cubicBezTo>
                    <a:cubicBezTo>
                      <a:pt x="211" y="73"/>
                      <a:pt x="211" y="73"/>
                      <a:pt x="211" y="73"/>
                    </a:cubicBezTo>
                    <a:close/>
                    <a:moveTo>
                      <a:pt x="154" y="65"/>
                    </a:moveTo>
                    <a:cubicBezTo>
                      <a:pt x="185" y="44"/>
                      <a:pt x="185" y="44"/>
                      <a:pt x="185" y="44"/>
                    </a:cubicBezTo>
                    <a:cubicBezTo>
                      <a:pt x="167" y="22"/>
                      <a:pt x="167" y="22"/>
                      <a:pt x="167" y="22"/>
                    </a:cubicBezTo>
                    <a:cubicBezTo>
                      <a:pt x="154" y="65"/>
                      <a:pt x="154" y="65"/>
                      <a:pt x="154" y="65"/>
                    </a:cubicBezTo>
                    <a:close/>
                    <a:moveTo>
                      <a:pt x="254" y="63"/>
                    </a:moveTo>
                    <a:cubicBezTo>
                      <a:pt x="264" y="45"/>
                      <a:pt x="264" y="45"/>
                      <a:pt x="264" y="45"/>
                    </a:cubicBezTo>
                    <a:cubicBezTo>
                      <a:pt x="254" y="60"/>
                      <a:pt x="254" y="60"/>
                      <a:pt x="254" y="60"/>
                    </a:cubicBezTo>
                    <a:cubicBezTo>
                      <a:pt x="254" y="63"/>
                      <a:pt x="254" y="63"/>
                      <a:pt x="254" y="63"/>
                    </a:cubicBezTo>
                    <a:close/>
                    <a:moveTo>
                      <a:pt x="254" y="59"/>
                    </a:moveTo>
                    <a:cubicBezTo>
                      <a:pt x="265" y="42"/>
                      <a:pt x="265" y="42"/>
                      <a:pt x="265" y="42"/>
                    </a:cubicBezTo>
                    <a:cubicBezTo>
                      <a:pt x="253" y="53"/>
                      <a:pt x="253" y="53"/>
                      <a:pt x="253" y="53"/>
                    </a:cubicBezTo>
                    <a:cubicBezTo>
                      <a:pt x="254" y="59"/>
                      <a:pt x="254" y="59"/>
                      <a:pt x="254" y="59"/>
                    </a:cubicBezTo>
                    <a:close/>
                    <a:moveTo>
                      <a:pt x="253" y="52"/>
                    </a:moveTo>
                    <a:cubicBezTo>
                      <a:pt x="267" y="38"/>
                      <a:pt x="267" y="38"/>
                      <a:pt x="267" y="38"/>
                    </a:cubicBezTo>
                    <a:cubicBezTo>
                      <a:pt x="249" y="28"/>
                      <a:pt x="249" y="28"/>
                      <a:pt x="249" y="28"/>
                    </a:cubicBezTo>
                    <a:cubicBezTo>
                      <a:pt x="253" y="52"/>
                      <a:pt x="253" y="52"/>
                      <a:pt x="253" y="52"/>
                    </a:cubicBezTo>
                    <a:close/>
                    <a:moveTo>
                      <a:pt x="205" y="30"/>
                    </a:moveTo>
                    <a:cubicBezTo>
                      <a:pt x="226" y="15"/>
                      <a:pt x="226" y="15"/>
                      <a:pt x="226" y="15"/>
                    </a:cubicBezTo>
                    <a:cubicBezTo>
                      <a:pt x="200" y="1"/>
                      <a:pt x="200" y="1"/>
                      <a:pt x="200" y="1"/>
                    </a:cubicBezTo>
                    <a:cubicBezTo>
                      <a:pt x="205" y="30"/>
                      <a:pt x="205" y="30"/>
                      <a:pt x="205" y="30"/>
                    </a:cubicBezTo>
                    <a:close/>
                    <a:moveTo>
                      <a:pt x="247" y="26"/>
                    </a:moveTo>
                    <a:cubicBezTo>
                      <a:pt x="244" y="4"/>
                      <a:pt x="244" y="4"/>
                      <a:pt x="244" y="4"/>
                    </a:cubicBezTo>
                    <a:cubicBezTo>
                      <a:pt x="227" y="15"/>
                      <a:pt x="227" y="15"/>
                      <a:pt x="227" y="15"/>
                    </a:cubicBezTo>
                    <a:cubicBezTo>
                      <a:pt x="247" y="26"/>
                      <a:pt x="247" y="26"/>
                      <a:pt x="24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4" name="Freeform 18"/>
              <p:cNvSpPr>
                <a:spLocks noEditPoints="1"/>
              </p:cNvSpPr>
              <p:nvPr/>
            </p:nvSpPr>
            <p:spPr bwMode="auto">
              <a:xfrm>
                <a:off x="712788" y="1447800"/>
                <a:ext cx="2462213" cy="4432300"/>
              </a:xfrm>
              <a:custGeom>
                <a:avLst/>
                <a:gdLst>
                  <a:gd name="T0" fmla="*/ 106 w 252"/>
                  <a:gd name="T1" fmla="*/ 452 h 453"/>
                  <a:gd name="T2" fmla="*/ 141 w 252"/>
                  <a:gd name="T3" fmla="*/ 359 h 453"/>
                  <a:gd name="T4" fmla="*/ 0 w 252"/>
                  <a:gd name="T5" fmla="*/ 150 h 453"/>
                  <a:gd name="T6" fmla="*/ 1 w 252"/>
                  <a:gd name="T7" fmla="*/ 150 h 453"/>
                  <a:gd name="T8" fmla="*/ 142 w 252"/>
                  <a:gd name="T9" fmla="*/ 358 h 453"/>
                  <a:gd name="T10" fmla="*/ 156 w 252"/>
                  <a:gd name="T11" fmla="*/ 320 h 453"/>
                  <a:gd name="T12" fmla="*/ 54 w 252"/>
                  <a:gd name="T13" fmla="*/ 1 h 453"/>
                  <a:gd name="T14" fmla="*/ 54 w 252"/>
                  <a:gd name="T15" fmla="*/ 1 h 453"/>
                  <a:gd name="T16" fmla="*/ 54 w 252"/>
                  <a:gd name="T17" fmla="*/ 1 h 453"/>
                  <a:gd name="T18" fmla="*/ 54 w 252"/>
                  <a:gd name="T19" fmla="*/ 0 h 453"/>
                  <a:gd name="T20" fmla="*/ 54 w 252"/>
                  <a:gd name="T21" fmla="*/ 0 h 453"/>
                  <a:gd name="T22" fmla="*/ 55 w 252"/>
                  <a:gd name="T23" fmla="*/ 0 h 453"/>
                  <a:gd name="T24" fmla="*/ 55 w 252"/>
                  <a:gd name="T25" fmla="*/ 0 h 453"/>
                  <a:gd name="T26" fmla="*/ 252 w 252"/>
                  <a:gd name="T27" fmla="*/ 69 h 453"/>
                  <a:gd name="T28" fmla="*/ 252 w 252"/>
                  <a:gd name="T29" fmla="*/ 69 h 453"/>
                  <a:gd name="T30" fmla="*/ 252 w 252"/>
                  <a:gd name="T31" fmla="*/ 69 h 453"/>
                  <a:gd name="T32" fmla="*/ 252 w 252"/>
                  <a:gd name="T33" fmla="*/ 69 h 453"/>
                  <a:gd name="T34" fmla="*/ 252 w 252"/>
                  <a:gd name="T35" fmla="*/ 69 h 453"/>
                  <a:gd name="T36" fmla="*/ 157 w 252"/>
                  <a:gd name="T37" fmla="*/ 320 h 453"/>
                  <a:gd name="T38" fmla="*/ 194 w 252"/>
                  <a:gd name="T39" fmla="*/ 436 h 453"/>
                  <a:gd name="T40" fmla="*/ 194 w 252"/>
                  <a:gd name="T41" fmla="*/ 436 h 453"/>
                  <a:gd name="T42" fmla="*/ 193 w 252"/>
                  <a:gd name="T43" fmla="*/ 437 h 453"/>
                  <a:gd name="T44" fmla="*/ 142 w 252"/>
                  <a:gd name="T45" fmla="*/ 360 h 453"/>
                  <a:gd name="T46" fmla="*/ 107 w 252"/>
                  <a:gd name="T47" fmla="*/ 453 h 453"/>
                  <a:gd name="T48" fmla="*/ 107 w 252"/>
                  <a:gd name="T49" fmla="*/ 453 h 453"/>
                  <a:gd name="T50" fmla="*/ 106 w 252"/>
                  <a:gd name="T51" fmla="*/ 452 h 453"/>
                  <a:gd name="T52" fmla="*/ 192 w 252"/>
                  <a:gd name="T53" fmla="*/ 433 h 453"/>
                  <a:gd name="T54" fmla="*/ 156 w 252"/>
                  <a:gd name="T55" fmla="*/ 322 h 453"/>
                  <a:gd name="T56" fmla="*/ 142 w 252"/>
                  <a:gd name="T57" fmla="*/ 359 h 453"/>
                  <a:gd name="T58" fmla="*/ 192 w 252"/>
                  <a:gd name="T59" fmla="*/ 433 h 453"/>
                  <a:gd name="T60" fmla="*/ 156 w 252"/>
                  <a:gd name="T61" fmla="*/ 319 h 453"/>
                  <a:gd name="T62" fmla="*/ 251 w 252"/>
                  <a:gd name="T63" fmla="*/ 69 h 453"/>
                  <a:gd name="T64" fmla="*/ 55 w 252"/>
                  <a:gd name="T65" fmla="*/ 1 h 453"/>
                  <a:gd name="T66" fmla="*/ 156 w 252"/>
                  <a:gd name="T67" fmla="*/ 3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2" h="453">
                    <a:moveTo>
                      <a:pt x="106" y="452"/>
                    </a:moveTo>
                    <a:cubicBezTo>
                      <a:pt x="141" y="359"/>
                      <a:pt x="141" y="359"/>
                      <a:pt x="141" y="359"/>
                    </a:cubicBezTo>
                    <a:cubicBezTo>
                      <a:pt x="0" y="150"/>
                      <a:pt x="0" y="150"/>
                      <a:pt x="0" y="150"/>
                    </a:cubicBezTo>
                    <a:cubicBezTo>
                      <a:pt x="1" y="150"/>
                      <a:pt x="1" y="150"/>
                      <a:pt x="1" y="150"/>
                    </a:cubicBezTo>
                    <a:cubicBezTo>
                      <a:pt x="142" y="358"/>
                      <a:pt x="142" y="358"/>
                      <a:pt x="142" y="358"/>
                    </a:cubicBezTo>
                    <a:cubicBezTo>
                      <a:pt x="156" y="320"/>
                      <a:pt x="156" y="320"/>
                      <a:pt x="156" y="320"/>
                    </a:cubicBezTo>
                    <a:cubicBezTo>
                      <a:pt x="54" y="1"/>
                      <a:pt x="54" y="1"/>
                      <a:pt x="54" y="1"/>
                    </a:cubicBezTo>
                    <a:cubicBezTo>
                      <a:pt x="54" y="1"/>
                      <a:pt x="54" y="1"/>
                      <a:pt x="54" y="1"/>
                    </a:cubicBezTo>
                    <a:cubicBezTo>
                      <a:pt x="54" y="1"/>
                      <a:pt x="54" y="1"/>
                      <a:pt x="54" y="1"/>
                    </a:cubicBezTo>
                    <a:cubicBezTo>
                      <a:pt x="54" y="1"/>
                      <a:pt x="54" y="0"/>
                      <a:pt x="54" y="0"/>
                    </a:cubicBezTo>
                    <a:cubicBezTo>
                      <a:pt x="54" y="0"/>
                      <a:pt x="54" y="0"/>
                      <a:pt x="54" y="0"/>
                    </a:cubicBezTo>
                    <a:cubicBezTo>
                      <a:pt x="54" y="0"/>
                      <a:pt x="54" y="0"/>
                      <a:pt x="55" y="0"/>
                    </a:cubicBezTo>
                    <a:cubicBezTo>
                      <a:pt x="55" y="0"/>
                      <a:pt x="55" y="0"/>
                      <a:pt x="55" y="0"/>
                    </a:cubicBezTo>
                    <a:cubicBezTo>
                      <a:pt x="252" y="69"/>
                      <a:pt x="252" y="69"/>
                      <a:pt x="252" y="69"/>
                    </a:cubicBezTo>
                    <a:cubicBezTo>
                      <a:pt x="252" y="69"/>
                      <a:pt x="252" y="69"/>
                      <a:pt x="252" y="69"/>
                    </a:cubicBezTo>
                    <a:cubicBezTo>
                      <a:pt x="252" y="69"/>
                      <a:pt x="252" y="69"/>
                      <a:pt x="252" y="69"/>
                    </a:cubicBezTo>
                    <a:cubicBezTo>
                      <a:pt x="252" y="69"/>
                      <a:pt x="252" y="69"/>
                      <a:pt x="252" y="69"/>
                    </a:cubicBezTo>
                    <a:cubicBezTo>
                      <a:pt x="252" y="69"/>
                      <a:pt x="252" y="69"/>
                      <a:pt x="252" y="69"/>
                    </a:cubicBezTo>
                    <a:cubicBezTo>
                      <a:pt x="157" y="320"/>
                      <a:pt x="157" y="320"/>
                      <a:pt x="157" y="320"/>
                    </a:cubicBezTo>
                    <a:cubicBezTo>
                      <a:pt x="194" y="436"/>
                      <a:pt x="194" y="436"/>
                      <a:pt x="194" y="436"/>
                    </a:cubicBezTo>
                    <a:cubicBezTo>
                      <a:pt x="194" y="436"/>
                      <a:pt x="194" y="436"/>
                      <a:pt x="194" y="436"/>
                    </a:cubicBezTo>
                    <a:cubicBezTo>
                      <a:pt x="193" y="437"/>
                      <a:pt x="193" y="437"/>
                      <a:pt x="193" y="437"/>
                    </a:cubicBezTo>
                    <a:cubicBezTo>
                      <a:pt x="142" y="360"/>
                      <a:pt x="142" y="360"/>
                      <a:pt x="142" y="360"/>
                    </a:cubicBezTo>
                    <a:cubicBezTo>
                      <a:pt x="107" y="453"/>
                      <a:pt x="107" y="453"/>
                      <a:pt x="107" y="453"/>
                    </a:cubicBezTo>
                    <a:cubicBezTo>
                      <a:pt x="107" y="453"/>
                      <a:pt x="107" y="453"/>
                      <a:pt x="107" y="453"/>
                    </a:cubicBezTo>
                    <a:cubicBezTo>
                      <a:pt x="106" y="452"/>
                      <a:pt x="106" y="452"/>
                      <a:pt x="106" y="452"/>
                    </a:cubicBezTo>
                    <a:close/>
                    <a:moveTo>
                      <a:pt x="192" y="433"/>
                    </a:moveTo>
                    <a:cubicBezTo>
                      <a:pt x="156" y="322"/>
                      <a:pt x="156" y="322"/>
                      <a:pt x="156" y="322"/>
                    </a:cubicBezTo>
                    <a:cubicBezTo>
                      <a:pt x="142" y="359"/>
                      <a:pt x="142" y="359"/>
                      <a:pt x="142" y="359"/>
                    </a:cubicBezTo>
                    <a:cubicBezTo>
                      <a:pt x="192" y="433"/>
                      <a:pt x="192" y="433"/>
                      <a:pt x="192" y="433"/>
                    </a:cubicBezTo>
                    <a:close/>
                    <a:moveTo>
                      <a:pt x="156" y="319"/>
                    </a:moveTo>
                    <a:cubicBezTo>
                      <a:pt x="251" y="69"/>
                      <a:pt x="251" y="69"/>
                      <a:pt x="251" y="69"/>
                    </a:cubicBezTo>
                    <a:cubicBezTo>
                      <a:pt x="55" y="1"/>
                      <a:pt x="55" y="1"/>
                      <a:pt x="55" y="1"/>
                    </a:cubicBezTo>
                    <a:cubicBezTo>
                      <a:pt x="156" y="319"/>
                      <a:pt x="156" y="319"/>
                      <a:pt x="156" y="3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5" name="Freeform 19"/>
              <p:cNvSpPr>
                <a:spLocks/>
              </p:cNvSpPr>
              <p:nvPr/>
            </p:nvSpPr>
            <p:spPr bwMode="auto">
              <a:xfrm>
                <a:off x="2452688" y="361950"/>
                <a:ext cx="155575" cy="5351463"/>
              </a:xfrm>
              <a:custGeom>
                <a:avLst/>
                <a:gdLst>
                  <a:gd name="T0" fmla="*/ 0 w 98"/>
                  <a:gd name="T1" fmla="*/ 0 h 3371"/>
                  <a:gd name="T2" fmla="*/ 6 w 98"/>
                  <a:gd name="T3" fmla="*/ 0 h 3371"/>
                  <a:gd name="T4" fmla="*/ 98 w 98"/>
                  <a:gd name="T5" fmla="*/ 3371 h 3371"/>
                  <a:gd name="T6" fmla="*/ 92 w 98"/>
                  <a:gd name="T7" fmla="*/ 3371 h 3371"/>
                  <a:gd name="T8" fmla="*/ 0 w 98"/>
                  <a:gd name="T9" fmla="*/ 0 h 3371"/>
                  <a:gd name="T10" fmla="*/ 0 w 98"/>
                  <a:gd name="T11" fmla="*/ 0 h 3371"/>
                </a:gdLst>
                <a:ahLst/>
                <a:cxnLst>
                  <a:cxn ang="0">
                    <a:pos x="T0" y="T1"/>
                  </a:cxn>
                  <a:cxn ang="0">
                    <a:pos x="T2" y="T3"/>
                  </a:cxn>
                  <a:cxn ang="0">
                    <a:pos x="T4" y="T5"/>
                  </a:cxn>
                  <a:cxn ang="0">
                    <a:pos x="T6" y="T7"/>
                  </a:cxn>
                  <a:cxn ang="0">
                    <a:pos x="T8" y="T9"/>
                  </a:cxn>
                  <a:cxn ang="0">
                    <a:pos x="T10" y="T11"/>
                  </a:cxn>
                </a:cxnLst>
                <a:rect l="0" t="0" r="r" b="b"/>
                <a:pathLst>
                  <a:path w="98" h="3371">
                    <a:moveTo>
                      <a:pt x="0" y="0"/>
                    </a:moveTo>
                    <a:lnTo>
                      <a:pt x="6" y="0"/>
                    </a:lnTo>
                    <a:lnTo>
                      <a:pt x="98" y="3371"/>
                    </a:lnTo>
                    <a:lnTo>
                      <a:pt x="92" y="33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81" name="Group 280"/>
            <p:cNvGrpSpPr/>
            <p:nvPr/>
          </p:nvGrpSpPr>
          <p:grpSpPr>
            <a:xfrm>
              <a:off x="9134564" y="2440514"/>
              <a:ext cx="1074936" cy="1587331"/>
              <a:chOff x="6616700" y="98425"/>
              <a:chExt cx="3743326" cy="5527676"/>
            </a:xfrm>
            <a:grpFill/>
          </p:grpSpPr>
          <p:sp>
            <p:nvSpPr>
              <p:cNvPr id="282" name="Freeform 20"/>
              <p:cNvSpPr>
                <a:spLocks noEditPoints="1"/>
              </p:cNvSpPr>
              <p:nvPr/>
            </p:nvSpPr>
            <p:spPr bwMode="auto">
              <a:xfrm>
                <a:off x="7007225" y="1400175"/>
                <a:ext cx="3352800" cy="4225925"/>
              </a:xfrm>
              <a:custGeom>
                <a:avLst/>
                <a:gdLst>
                  <a:gd name="T0" fmla="*/ 270 w 343"/>
                  <a:gd name="T1" fmla="*/ 432 h 432"/>
                  <a:gd name="T2" fmla="*/ 199 w 343"/>
                  <a:gd name="T3" fmla="*/ 418 h 432"/>
                  <a:gd name="T4" fmla="*/ 91 w 343"/>
                  <a:gd name="T5" fmla="*/ 365 h 432"/>
                  <a:gd name="T6" fmla="*/ 45 w 343"/>
                  <a:gd name="T7" fmla="*/ 303 h 432"/>
                  <a:gd name="T8" fmla="*/ 37 w 343"/>
                  <a:gd name="T9" fmla="*/ 270 h 432"/>
                  <a:gd name="T10" fmla="*/ 37 w 343"/>
                  <a:gd name="T11" fmla="*/ 270 h 432"/>
                  <a:gd name="T12" fmla="*/ 19 w 343"/>
                  <a:gd name="T13" fmla="*/ 250 h 432"/>
                  <a:gd name="T14" fmla="*/ 0 w 343"/>
                  <a:gd name="T15" fmla="*/ 169 h 432"/>
                  <a:gd name="T16" fmla="*/ 15 w 343"/>
                  <a:gd name="T17" fmla="*/ 99 h 432"/>
                  <a:gd name="T18" fmla="*/ 37 w 343"/>
                  <a:gd name="T19" fmla="*/ 67 h 432"/>
                  <a:gd name="T20" fmla="*/ 91 w 343"/>
                  <a:gd name="T21" fmla="*/ 4 h 432"/>
                  <a:gd name="T22" fmla="*/ 30 w 343"/>
                  <a:gd name="T23" fmla="*/ 5 h 432"/>
                  <a:gd name="T24" fmla="*/ 16 w 343"/>
                  <a:gd name="T25" fmla="*/ 100 h 432"/>
                  <a:gd name="T26" fmla="*/ 1 w 343"/>
                  <a:gd name="T27" fmla="*/ 169 h 432"/>
                  <a:gd name="T28" fmla="*/ 5 w 343"/>
                  <a:gd name="T29" fmla="*/ 226 h 432"/>
                  <a:gd name="T30" fmla="*/ 20 w 343"/>
                  <a:gd name="T31" fmla="*/ 249 h 432"/>
                  <a:gd name="T32" fmla="*/ 38 w 343"/>
                  <a:gd name="T33" fmla="*/ 270 h 432"/>
                  <a:gd name="T34" fmla="*/ 47 w 343"/>
                  <a:gd name="T35" fmla="*/ 302 h 432"/>
                  <a:gd name="T36" fmla="*/ 60 w 343"/>
                  <a:gd name="T37" fmla="*/ 330 h 432"/>
                  <a:gd name="T38" fmla="*/ 138 w 343"/>
                  <a:gd name="T39" fmla="*/ 391 h 432"/>
                  <a:gd name="T40" fmla="*/ 270 w 343"/>
                  <a:gd name="T41" fmla="*/ 430 h 432"/>
                  <a:gd name="T42" fmla="*/ 294 w 343"/>
                  <a:gd name="T43" fmla="*/ 430 h 432"/>
                  <a:gd name="T44" fmla="*/ 315 w 343"/>
                  <a:gd name="T45" fmla="*/ 413 h 432"/>
                  <a:gd name="T46" fmla="*/ 316 w 343"/>
                  <a:gd name="T47" fmla="*/ 413 h 432"/>
                  <a:gd name="T48" fmla="*/ 342 w 343"/>
                  <a:gd name="T49" fmla="*/ 310 h 432"/>
                  <a:gd name="T50" fmla="*/ 342 w 343"/>
                  <a:gd name="T51" fmla="*/ 243 h 432"/>
                  <a:gd name="T52" fmla="*/ 342 w 343"/>
                  <a:gd name="T53" fmla="*/ 243 h 432"/>
                  <a:gd name="T54" fmla="*/ 325 w 343"/>
                  <a:gd name="T55" fmla="*/ 190 h 432"/>
                  <a:gd name="T56" fmla="*/ 249 w 343"/>
                  <a:gd name="T57" fmla="*/ 128 h 432"/>
                  <a:gd name="T58" fmla="*/ 212 w 343"/>
                  <a:gd name="T59" fmla="*/ 112 h 432"/>
                  <a:gd name="T60" fmla="*/ 212 w 343"/>
                  <a:gd name="T61" fmla="*/ 112 h 432"/>
                  <a:gd name="T62" fmla="*/ 210 w 343"/>
                  <a:gd name="T63" fmla="*/ 81 h 432"/>
                  <a:gd name="T64" fmla="*/ 210 w 343"/>
                  <a:gd name="T65" fmla="*/ 80 h 432"/>
                  <a:gd name="T66" fmla="*/ 210 w 343"/>
                  <a:gd name="T67" fmla="*/ 80 h 432"/>
                  <a:gd name="T68" fmla="*/ 268 w 343"/>
                  <a:gd name="T69" fmla="*/ 58 h 432"/>
                  <a:gd name="T70" fmla="*/ 287 w 343"/>
                  <a:gd name="T71" fmla="*/ 29 h 432"/>
                  <a:gd name="T72" fmla="*/ 260 w 343"/>
                  <a:gd name="T73" fmla="*/ 20 h 432"/>
                  <a:gd name="T74" fmla="*/ 183 w 343"/>
                  <a:gd name="T75" fmla="*/ 20 h 432"/>
                  <a:gd name="T76" fmla="*/ 158 w 343"/>
                  <a:gd name="T77" fmla="*/ 27 h 432"/>
                  <a:gd name="T78" fmla="*/ 146 w 343"/>
                  <a:gd name="T79" fmla="*/ 14 h 432"/>
                  <a:gd name="T80" fmla="*/ 146 w 343"/>
                  <a:gd name="T81" fmla="*/ 14 h 432"/>
                  <a:gd name="T82" fmla="*/ 181 w 343"/>
                  <a:gd name="T83" fmla="*/ 3 h 432"/>
                  <a:gd name="T84" fmla="*/ 219 w 343"/>
                  <a:gd name="T85" fmla="*/ 14 h 432"/>
                  <a:gd name="T86" fmla="*/ 261 w 343"/>
                  <a:gd name="T87" fmla="*/ 19 h 432"/>
                  <a:gd name="T88" fmla="*/ 288 w 343"/>
                  <a:gd name="T89" fmla="*/ 29 h 432"/>
                  <a:gd name="T90" fmla="*/ 290 w 343"/>
                  <a:gd name="T91" fmla="*/ 59 h 432"/>
                  <a:gd name="T92" fmla="*/ 230 w 343"/>
                  <a:gd name="T93" fmla="*/ 59 h 432"/>
                  <a:gd name="T94" fmla="*/ 213 w 343"/>
                  <a:gd name="T95" fmla="*/ 111 h 432"/>
                  <a:gd name="T96" fmla="*/ 250 w 343"/>
                  <a:gd name="T97" fmla="*/ 127 h 432"/>
                  <a:gd name="T98" fmla="*/ 326 w 343"/>
                  <a:gd name="T99" fmla="*/ 189 h 432"/>
                  <a:gd name="T100" fmla="*/ 343 w 343"/>
                  <a:gd name="T101" fmla="*/ 243 h 432"/>
                  <a:gd name="T102" fmla="*/ 343 w 343"/>
                  <a:gd name="T103" fmla="*/ 243 h 432"/>
                  <a:gd name="T104" fmla="*/ 343 w 343"/>
                  <a:gd name="T105" fmla="*/ 310 h 432"/>
                  <a:gd name="T106" fmla="*/ 317 w 343"/>
                  <a:gd name="T107" fmla="*/ 413 h 432"/>
                  <a:gd name="T108" fmla="*/ 316 w 343"/>
                  <a:gd name="T109" fmla="*/ 414 h 432"/>
                  <a:gd name="T110" fmla="*/ 294 w 343"/>
                  <a:gd name="T111" fmla="*/ 432 h 432"/>
                  <a:gd name="T112" fmla="*/ 294 w 343"/>
                  <a:gd name="T113" fmla="*/ 432 h 432"/>
                  <a:gd name="T114" fmla="*/ 294 w 343"/>
                  <a:gd name="T115" fmla="*/ 432 h 432"/>
                  <a:gd name="T116" fmla="*/ 151 w 343"/>
                  <a:gd name="T117" fmla="*/ 33 h 432"/>
                  <a:gd name="T118" fmla="*/ 158 w 343"/>
                  <a:gd name="T119" fmla="*/ 26 h 432"/>
                  <a:gd name="T120" fmla="*/ 183 w 343"/>
                  <a:gd name="T121" fmla="*/ 19 h 432"/>
                  <a:gd name="T122" fmla="*/ 180 w 343"/>
                  <a:gd name="T123" fmla="*/ 5 h 432"/>
                  <a:gd name="T124" fmla="*/ 147 w 343"/>
                  <a:gd name="T125"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3" h="432">
                    <a:moveTo>
                      <a:pt x="270" y="432"/>
                    </a:moveTo>
                    <a:cubicBezTo>
                      <a:pt x="270" y="432"/>
                      <a:pt x="270" y="432"/>
                      <a:pt x="270" y="432"/>
                    </a:cubicBezTo>
                    <a:cubicBezTo>
                      <a:pt x="199" y="418"/>
                      <a:pt x="199" y="418"/>
                      <a:pt x="199" y="418"/>
                    </a:cubicBezTo>
                    <a:cubicBezTo>
                      <a:pt x="199" y="418"/>
                      <a:pt x="199" y="418"/>
                      <a:pt x="199" y="418"/>
                    </a:cubicBezTo>
                    <a:cubicBezTo>
                      <a:pt x="137" y="393"/>
                      <a:pt x="137" y="393"/>
                      <a:pt x="137" y="393"/>
                    </a:cubicBezTo>
                    <a:cubicBezTo>
                      <a:pt x="91" y="365"/>
                      <a:pt x="91" y="365"/>
                      <a:pt x="91" y="365"/>
                    </a:cubicBezTo>
                    <a:cubicBezTo>
                      <a:pt x="59" y="331"/>
                      <a:pt x="59" y="331"/>
                      <a:pt x="59" y="331"/>
                    </a:cubicBezTo>
                    <a:cubicBezTo>
                      <a:pt x="45" y="303"/>
                      <a:pt x="45" y="303"/>
                      <a:pt x="45" y="303"/>
                    </a:cubicBezTo>
                    <a:cubicBezTo>
                      <a:pt x="45" y="302"/>
                      <a:pt x="45" y="302"/>
                      <a:pt x="45" y="302"/>
                    </a:cubicBezTo>
                    <a:cubicBezTo>
                      <a:pt x="37" y="270"/>
                      <a:pt x="37" y="270"/>
                      <a:pt x="37" y="270"/>
                    </a:cubicBezTo>
                    <a:cubicBezTo>
                      <a:pt x="37" y="270"/>
                      <a:pt x="37" y="270"/>
                      <a:pt x="37" y="270"/>
                    </a:cubicBezTo>
                    <a:cubicBezTo>
                      <a:pt x="37" y="270"/>
                      <a:pt x="37" y="270"/>
                      <a:pt x="37" y="270"/>
                    </a:cubicBezTo>
                    <a:cubicBezTo>
                      <a:pt x="19" y="250"/>
                      <a:pt x="19" y="250"/>
                      <a:pt x="19" y="250"/>
                    </a:cubicBezTo>
                    <a:cubicBezTo>
                      <a:pt x="19" y="250"/>
                      <a:pt x="19" y="250"/>
                      <a:pt x="19" y="250"/>
                    </a:cubicBezTo>
                    <a:cubicBezTo>
                      <a:pt x="4" y="227"/>
                      <a:pt x="4" y="227"/>
                      <a:pt x="4" y="227"/>
                    </a:cubicBezTo>
                    <a:cubicBezTo>
                      <a:pt x="0" y="169"/>
                      <a:pt x="0" y="169"/>
                      <a:pt x="0" y="169"/>
                    </a:cubicBezTo>
                    <a:cubicBezTo>
                      <a:pt x="0" y="169"/>
                      <a:pt x="0" y="169"/>
                      <a:pt x="0" y="169"/>
                    </a:cubicBezTo>
                    <a:cubicBezTo>
                      <a:pt x="15" y="99"/>
                      <a:pt x="15" y="99"/>
                      <a:pt x="15" y="99"/>
                    </a:cubicBezTo>
                    <a:cubicBezTo>
                      <a:pt x="15" y="99"/>
                      <a:pt x="15" y="99"/>
                      <a:pt x="15" y="99"/>
                    </a:cubicBezTo>
                    <a:cubicBezTo>
                      <a:pt x="37" y="67"/>
                      <a:pt x="37" y="67"/>
                      <a:pt x="37" y="67"/>
                    </a:cubicBezTo>
                    <a:cubicBezTo>
                      <a:pt x="28" y="4"/>
                      <a:pt x="28" y="4"/>
                      <a:pt x="28" y="4"/>
                    </a:cubicBezTo>
                    <a:cubicBezTo>
                      <a:pt x="91" y="4"/>
                      <a:pt x="91" y="4"/>
                      <a:pt x="91" y="4"/>
                    </a:cubicBezTo>
                    <a:cubicBezTo>
                      <a:pt x="91" y="5"/>
                      <a:pt x="91" y="5"/>
                      <a:pt x="91" y="5"/>
                    </a:cubicBezTo>
                    <a:cubicBezTo>
                      <a:pt x="30" y="5"/>
                      <a:pt x="30" y="5"/>
                      <a:pt x="30" y="5"/>
                    </a:cubicBezTo>
                    <a:cubicBezTo>
                      <a:pt x="38" y="67"/>
                      <a:pt x="38" y="67"/>
                      <a:pt x="38" y="67"/>
                    </a:cubicBezTo>
                    <a:cubicBezTo>
                      <a:pt x="16" y="100"/>
                      <a:pt x="16" y="100"/>
                      <a:pt x="16" y="100"/>
                    </a:cubicBezTo>
                    <a:cubicBezTo>
                      <a:pt x="16" y="100"/>
                      <a:pt x="16" y="100"/>
                      <a:pt x="16" y="100"/>
                    </a:cubicBezTo>
                    <a:cubicBezTo>
                      <a:pt x="1" y="169"/>
                      <a:pt x="1" y="169"/>
                      <a:pt x="1" y="169"/>
                    </a:cubicBezTo>
                    <a:cubicBezTo>
                      <a:pt x="1" y="169"/>
                      <a:pt x="1" y="169"/>
                      <a:pt x="1" y="169"/>
                    </a:cubicBezTo>
                    <a:cubicBezTo>
                      <a:pt x="5" y="226"/>
                      <a:pt x="5" y="226"/>
                      <a:pt x="5" y="226"/>
                    </a:cubicBezTo>
                    <a:cubicBezTo>
                      <a:pt x="20" y="249"/>
                      <a:pt x="20" y="249"/>
                      <a:pt x="20" y="249"/>
                    </a:cubicBezTo>
                    <a:cubicBezTo>
                      <a:pt x="20" y="249"/>
                      <a:pt x="20" y="249"/>
                      <a:pt x="20" y="249"/>
                    </a:cubicBezTo>
                    <a:cubicBezTo>
                      <a:pt x="38" y="269"/>
                      <a:pt x="38" y="269"/>
                      <a:pt x="38" y="269"/>
                    </a:cubicBezTo>
                    <a:cubicBezTo>
                      <a:pt x="38" y="269"/>
                      <a:pt x="38" y="269"/>
                      <a:pt x="38" y="270"/>
                    </a:cubicBezTo>
                    <a:cubicBezTo>
                      <a:pt x="38" y="270"/>
                      <a:pt x="38" y="270"/>
                      <a:pt x="38" y="270"/>
                    </a:cubicBezTo>
                    <a:cubicBezTo>
                      <a:pt x="47" y="302"/>
                      <a:pt x="47" y="302"/>
                      <a:pt x="47" y="302"/>
                    </a:cubicBezTo>
                    <a:cubicBezTo>
                      <a:pt x="47" y="302"/>
                      <a:pt x="47" y="302"/>
                      <a:pt x="47" y="302"/>
                    </a:cubicBezTo>
                    <a:cubicBezTo>
                      <a:pt x="60" y="330"/>
                      <a:pt x="60" y="330"/>
                      <a:pt x="60" y="330"/>
                    </a:cubicBezTo>
                    <a:cubicBezTo>
                      <a:pt x="92" y="364"/>
                      <a:pt x="92" y="364"/>
                      <a:pt x="92" y="364"/>
                    </a:cubicBezTo>
                    <a:cubicBezTo>
                      <a:pt x="138" y="391"/>
                      <a:pt x="138" y="391"/>
                      <a:pt x="138" y="391"/>
                    </a:cubicBezTo>
                    <a:cubicBezTo>
                      <a:pt x="200" y="416"/>
                      <a:pt x="200" y="416"/>
                      <a:pt x="200" y="416"/>
                    </a:cubicBezTo>
                    <a:cubicBezTo>
                      <a:pt x="270" y="430"/>
                      <a:pt x="270" y="430"/>
                      <a:pt x="270" y="430"/>
                    </a:cubicBezTo>
                    <a:cubicBezTo>
                      <a:pt x="294" y="430"/>
                      <a:pt x="294" y="430"/>
                      <a:pt x="294" y="430"/>
                    </a:cubicBezTo>
                    <a:cubicBezTo>
                      <a:pt x="294" y="430"/>
                      <a:pt x="294" y="430"/>
                      <a:pt x="294" y="430"/>
                    </a:cubicBezTo>
                    <a:cubicBezTo>
                      <a:pt x="294" y="430"/>
                      <a:pt x="294" y="430"/>
                      <a:pt x="294" y="430"/>
                    </a:cubicBezTo>
                    <a:cubicBezTo>
                      <a:pt x="315" y="413"/>
                      <a:pt x="315" y="413"/>
                      <a:pt x="315" y="413"/>
                    </a:cubicBezTo>
                    <a:cubicBezTo>
                      <a:pt x="316" y="413"/>
                      <a:pt x="316" y="413"/>
                      <a:pt x="316" y="413"/>
                    </a:cubicBezTo>
                    <a:cubicBezTo>
                      <a:pt x="316" y="413"/>
                      <a:pt x="316" y="413"/>
                      <a:pt x="316" y="413"/>
                    </a:cubicBezTo>
                    <a:cubicBezTo>
                      <a:pt x="330" y="369"/>
                      <a:pt x="330" y="369"/>
                      <a:pt x="330" y="369"/>
                    </a:cubicBezTo>
                    <a:cubicBezTo>
                      <a:pt x="342" y="310"/>
                      <a:pt x="342" y="310"/>
                      <a:pt x="342" y="310"/>
                    </a:cubicBezTo>
                    <a:cubicBezTo>
                      <a:pt x="342" y="310"/>
                      <a:pt x="342" y="310"/>
                      <a:pt x="342" y="310"/>
                    </a:cubicBezTo>
                    <a:cubicBezTo>
                      <a:pt x="342" y="243"/>
                      <a:pt x="342" y="243"/>
                      <a:pt x="342" y="243"/>
                    </a:cubicBezTo>
                    <a:cubicBezTo>
                      <a:pt x="342" y="243"/>
                      <a:pt x="342" y="243"/>
                      <a:pt x="342" y="243"/>
                    </a:cubicBezTo>
                    <a:cubicBezTo>
                      <a:pt x="342" y="243"/>
                      <a:pt x="342" y="243"/>
                      <a:pt x="342" y="243"/>
                    </a:cubicBezTo>
                    <a:cubicBezTo>
                      <a:pt x="325" y="190"/>
                      <a:pt x="325" y="190"/>
                      <a:pt x="325" y="190"/>
                    </a:cubicBezTo>
                    <a:cubicBezTo>
                      <a:pt x="325" y="190"/>
                      <a:pt x="325" y="190"/>
                      <a:pt x="325" y="190"/>
                    </a:cubicBezTo>
                    <a:cubicBezTo>
                      <a:pt x="294" y="154"/>
                      <a:pt x="294" y="154"/>
                      <a:pt x="294" y="154"/>
                    </a:cubicBezTo>
                    <a:cubicBezTo>
                      <a:pt x="249" y="128"/>
                      <a:pt x="249" y="128"/>
                      <a:pt x="249" y="128"/>
                    </a:cubicBezTo>
                    <a:cubicBezTo>
                      <a:pt x="212" y="112"/>
                      <a:pt x="212" y="112"/>
                      <a:pt x="212" y="112"/>
                    </a:cubicBezTo>
                    <a:cubicBezTo>
                      <a:pt x="212" y="112"/>
                      <a:pt x="212" y="112"/>
                      <a:pt x="212" y="112"/>
                    </a:cubicBezTo>
                    <a:cubicBezTo>
                      <a:pt x="212" y="112"/>
                      <a:pt x="212" y="112"/>
                      <a:pt x="212" y="112"/>
                    </a:cubicBezTo>
                    <a:cubicBezTo>
                      <a:pt x="212" y="112"/>
                      <a:pt x="212" y="112"/>
                      <a:pt x="212" y="112"/>
                    </a:cubicBezTo>
                    <a:cubicBezTo>
                      <a:pt x="212" y="111"/>
                      <a:pt x="212" y="111"/>
                      <a:pt x="212" y="111"/>
                    </a:cubicBezTo>
                    <a:cubicBezTo>
                      <a:pt x="210" y="81"/>
                      <a:pt x="210" y="81"/>
                      <a:pt x="210" y="81"/>
                    </a:cubicBezTo>
                    <a:cubicBezTo>
                      <a:pt x="210" y="81"/>
                      <a:pt x="210" y="81"/>
                      <a:pt x="210" y="81"/>
                    </a:cubicBezTo>
                    <a:cubicBezTo>
                      <a:pt x="210" y="81"/>
                      <a:pt x="210" y="80"/>
                      <a:pt x="210" y="80"/>
                    </a:cubicBezTo>
                    <a:cubicBezTo>
                      <a:pt x="210" y="80"/>
                      <a:pt x="210" y="80"/>
                      <a:pt x="210" y="80"/>
                    </a:cubicBezTo>
                    <a:cubicBezTo>
                      <a:pt x="210" y="80"/>
                      <a:pt x="210" y="80"/>
                      <a:pt x="210" y="80"/>
                    </a:cubicBezTo>
                    <a:cubicBezTo>
                      <a:pt x="229" y="58"/>
                      <a:pt x="229" y="58"/>
                      <a:pt x="229" y="58"/>
                    </a:cubicBezTo>
                    <a:cubicBezTo>
                      <a:pt x="268" y="58"/>
                      <a:pt x="268" y="58"/>
                      <a:pt x="268" y="58"/>
                    </a:cubicBezTo>
                    <a:cubicBezTo>
                      <a:pt x="289" y="58"/>
                      <a:pt x="289" y="58"/>
                      <a:pt x="289" y="58"/>
                    </a:cubicBezTo>
                    <a:cubicBezTo>
                      <a:pt x="287" y="29"/>
                      <a:pt x="287" y="29"/>
                      <a:pt x="287" y="29"/>
                    </a:cubicBezTo>
                    <a:cubicBezTo>
                      <a:pt x="260" y="20"/>
                      <a:pt x="260" y="20"/>
                      <a:pt x="260" y="20"/>
                    </a:cubicBezTo>
                    <a:cubicBezTo>
                      <a:pt x="260" y="20"/>
                      <a:pt x="260" y="20"/>
                      <a:pt x="260" y="20"/>
                    </a:cubicBezTo>
                    <a:cubicBezTo>
                      <a:pt x="219" y="15"/>
                      <a:pt x="219" y="15"/>
                      <a:pt x="219" y="15"/>
                    </a:cubicBezTo>
                    <a:cubicBezTo>
                      <a:pt x="183" y="20"/>
                      <a:pt x="183" y="20"/>
                      <a:pt x="183" y="20"/>
                    </a:cubicBezTo>
                    <a:cubicBezTo>
                      <a:pt x="183" y="20"/>
                      <a:pt x="183" y="20"/>
                      <a:pt x="183" y="20"/>
                    </a:cubicBezTo>
                    <a:cubicBezTo>
                      <a:pt x="158" y="27"/>
                      <a:pt x="158" y="27"/>
                      <a:pt x="158" y="27"/>
                    </a:cubicBezTo>
                    <a:cubicBezTo>
                      <a:pt x="150" y="36"/>
                      <a:pt x="150" y="36"/>
                      <a:pt x="150" y="36"/>
                    </a:cubicBezTo>
                    <a:cubicBezTo>
                      <a:pt x="146" y="14"/>
                      <a:pt x="146" y="14"/>
                      <a:pt x="146" y="14"/>
                    </a:cubicBezTo>
                    <a:cubicBezTo>
                      <a:pt x="146" y="14"/>
                      <a:pt x="146" y="14"/>
                      <a:pt x="146" y="14"/>
                    </a:cubicBezTo>
                    <a:cubicBezTo>
                      <a:pt x="146" y="14"/>
                      <a:pt x="146" y="14"/>
                      <a:pt x="146" y="14"/>
                    </a:cubicBezTo>
                    <a:cubicBezTo>
                      <a:pt x="161" y="0"/>
                      <a:pt x="161" y="0"/>
                      <a:pt x="161" y="0"/>
                    </a:cubicBezTo>
                    <a:cubicBezTo>
                      <a:pt x="181" y="3"/>
                      <a:pt x="181" y="3"/>
                      <a:pt x="181" y="3"/>
                    </a:cubicBezTo>
                    <a:cubicBezTo>
                      <a:pt x="193" y="17"/>
                      <a:pt x="193" y="17"/>
                      <a:pt x="193" y="17"/>
                    </a:cubicBezTo>
                    <a:cubicBezTo>
                      <a:pt x="219" y="14"/>
                      <a:pt x="219" y="14"/>
                      <a:pt x="219" y="14"/>
                    </a:cubicBezTo>
                    <a:cubicBezTo>
                      <a:pt x="261" y="19"/>
                      <a:pt x="261" y="19"/>
                      <a:pt x="261" y="19"/>
                    </a:cubicBezTo>
                    <a:cubicBezTo>
                      <a:pt x="261" y="19"/>
                      <a:pt x="261" y="19"/>
                      <a:pt x="261" y="19"/>
                    </a:cubicBezTo>
                    <a:cubicBezTo>
                      <a:pt x="288" y="28"/>
                      <a:pt x="288" y="28"/>
                      <a:pt x="288" y="28"/>
                    </a:cubicBezTo>
                    <a:cubicBezTo>
                      <a:pt x="288" y="28"/>
                      <a:pt x="288" y="29"/>
                      <a:pt x="288" y="29"/>
                    </a:cubicBezTo>
                    <a:cubicBezTo>
                      <a:pt x="288" y="29"/>
                      <a:pt x="288" y="29"/>
                      <a:pt x="288" y="29"/>
                    </a:cubicBezTo>
                    <a:cubicBezTo>
                      <a:pt x="290" y="59"/>
                      <a:pt x="290" y="59"/>
                      <a:pt x="290" y="59"/>
                    </a:cubicBezTo>
                    <a:cubicBezTo>
                      <a:pt x="268" y="59"/>
                      <a:pt x="268" y="59"/>
                      <a:pt x="268" y="59"/>
                    </a:cubicBezTo>
                    <a:cubicBezTo>
                      <a:pt x="230" y="59"/>
                      <a:pt x="230" y="59"/>
                      <a:pt x="230" y="59"/>
                    </a:cubicBezTo>
                    <a:cubicBezTo>
                      <a:pt x="211" y="81"/>
                      <a:pt x="211" y="81"/>
                      <a:pt x="211" y="81"/>
                    </a:cubicBezTo>
                    <a:cubicBezTo>
                      <a:pt x="213" y="111"/>
                      <a:pt x="213" y="111"/>
                      <a:pt x="213" y="111"/>
                    </a:cubicBezTo>
                    <a:cubicBezTo>
                      <a:pt x="250" y="127"/>
                      <a:pt x="250" y="127"/>
                      <a:pt x="250" y="127"/>
                    </a:cubicBezTo>
                    <a:cubicBezTo>
                      <a:pt x="250" y="127"/>
                      <a:pt x="250" y="127"/>
                      <a:pt x="250" y="127"/>
                    </a:cubicBezTo>
                    <a:cubicBezTo>
                      <a:pt x="294" y="153"/>
                      <a:pt x="294" y="153"/>
                      <a:pt x="294" y="153"/>
                    </a:cubicBezTo>
                    <a:cubicBezTo>
                      <a:pt x="326" y="189"/>
                      <a:pt x="326" y="189"/>
                      <a:pt x="326" y="189"/>
                    </a:cubicBezTo>
                    <a:cubicBezTo>
                      <a:pt x="326" y="189"/>
                      <a:pt x="326" y="189"/>
                      <a:pt x="326" y="189"/>
                    </a:cubicBezTo>
                    <a:cubicBezTo>
                      <a:pt x="343" y="243"/>
                      <a:pt x="343" y="243"/>
                      <a:pt x="343" y="243"/>
                    </a:cubicBezTo>
                    <a:cubicBezTo>
                      <a:pt x="343" y="243"/>
                      <a:pt x="343" y="243"/>
                      <a:pt x="343" y="243"/>
                    </a:cubicBezTo>
                    <a:cubicBezTo>
                      <a:pt x="343" y="243"/>
                      <a:pt x="343" y="243"/>
                      <a:pt x="343" y="243"/>
                    </a:cubicBezTo>
                    <a:cubicBezTo>
                      <a:pt x="343" y="310"/>
                      <a:pt x="343" y="310"/>
                      <a:pt x="343" y="310"/>
                    </a:cubicBezTo>
                    <a:cubicBezTo>
                      <a:pt x="343" y="310"/>
                      <a:pt x="343" y="310"/>
                      <a:pt x="343" y="310"/>
                    </a:cubicBezTo>
                    <a:cubicBezTo>
                      <a:pt x="332" y="369"/>
                      <a:pt x="332" y="369"/>
                      <a:pt x="332" y="369"/>
                    </a:cubicBezTo>
                    <a:cubicBezTo>
                      <a:pt x="317" y="413"/>
                      <a:pt x="317" y="413"/>
                      <a:pt x="317" y="413"/>
                    </a:cubicBezTo>
                    <a:cubicBezTo>
                      <a:pt x="317" y="413"/>
                      <a:pt x="317" y="413"/>
                      <a:pt x="317" y="413"/>
                    </a:cubicBezTo>
                    <a:cubicBezTo>
                      <a:pt x="317" y="413"/>
                      <a:pt x="317" y="414"/>
                      <a:pt x="316" y="414"/>
                    </a:cubicBezTo>
                    <a:cubicBezTo>
                      <a:pt x="316" y="414"/>
                      <a:pt x="316" y="414"/>
                      <a:pt x="316" y="414"/>
                    </a:cubicBezTo>
                    <a:cubicBezTo>
                      <a:pt x="294" y="432"/>
                      <a:pt x="294" y="432"/>
                      <a:pt x="294" y="432"/>
                    </a:cubicBezTo>
                    <a:cubicBezTo>
                      <a:pt x="294" y="432"/>
                      <a:pt x="294" y="432"/>
                      <a:pt x="294" y="432"/>
                    </a:cubicBezTo>
                    <a:cubicBezTo>
                      <a:pt x="294" y="432"/>
                      <a:pt x="294" y="432"/>
                      <a:pt x="294" y="432"/>
                    </a:cubicBezTo>
                    <a:cubicBezTo>
                      <a:pt x="294" y="432"/>
                      <a:pt x="294" y="432"/>
                      <a:pt x="294" y="432"/>
                    </a:cubicBezTo>
                    <a:cubicBezTo>
                      <a:pt x="294" y="432"/>
                      <a:pt x="294" y="432"/>
                      <a:pt x="294" y="432"/>
                    </a:cubicBezTo>
                    <a:cubicBezTo>
                      <a:pt x="270" y="432"/>
                      <a:pt x="270" y="432"/>
                      <a:pt x="270" y="432"/>
                    </a:cubicBezTo>
                    <a:close/>
                    <a:moveTo>
                      <a:pt x="151" y="33"/>
                    </a:moveTo>
                    <a:cubicBezTo>
                      <a:pt x="157" y="26"/>
                      <a:pt x="157" y="26"/>
                      <a:pt x="157" y="26"/>
                    </a:cubicBezTo>
                    <a:cubicBezTo>
                      <a:pt x="158" y="26"/>
                      <a:pt x="158" y="26"/>
                      <a:pt x="158" y="26"/>
                    </a:cubicBezTo>
                    <a:cubicBezTo>
                      <a:pt x="183" y="19"/>
                      <a:pt x="183" y="19"/>
                      <a:pt x="183" y="19"/>
                    </a:cubicBezTo>
                    <a:cubicBezTo>
                      <a:pt x="183" y="19"/>
                      <a:pt x="183" y="19"/>
                      <a:pt x="183" y="19"/>
                    </a:cubicBezTo>
                    <a:cubicBezTo>
                      <a:pt x="192" y="18"/>
                      <a:pt x="192" y="18"/>
                      <a:pt x="192" y="18"/>
                    </a:cubicBezTo>
                    <a:cubicBezTo>
                      <a:pt x="180" y="5"/>
                      <a:pt x="180" y="5"/>
                      <a:pt x="180" y="5"/>
                    </a:cubicBezTo>
                    <a:cubicBezTo>
                      <a:pt x="161" y="1"/>
                      <a:pt x="161" y="1"/>
                      <a:pt x="161" y="1"/>
                    </a:cubicBezTo>
                    <a:cubicBezTo>
                      <a:pt x="147" y="14"/>
                      <a:pt x="147" y="14"/>
                      <a:pt x="147" y="14"/>
                    </a:cubicBezTo>
                    <a:cubicBezTo>
                      <a:pt x="151" y="33"/>
                      <a:pt x="151" y="33"/>
                      <a:pt x="15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3" name="Line 21"/>
              <p:cNvSpPr>
                <a:spLocks noChangeShapeType="1"/>
              </p:cNvSpPr>
              <p:nvPr/>
            </p:nvSpPr>
            <p:spPr bwMode="auto">
              <a:xfrm>
                <a:off x="7818438" y="19954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4" name="Line 22"/>
              <p:cNvSpPr>
                <a:spLocks noChangeShapeType="1"/>
              </p:cNvSpPr>
              <p:nvPr/>
            </p:nvSpPr>
            <p:spPr bwMode="auto">
              <a:xfrm>
                <a:off x="7818438" y="19954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5" name="Freeform 23"/>
              <p:cNvSpPr>
                <a:spLocks noEditPoints="1"/>
              </p:cNvSpPr>
              <p:nvPr/>
            </p:nvSpPr>
            <p:spPr bwMode="auto">
              <a:xfrm>
                <a:off x="7310438" y="1985963"/>
                <a:ext cx="3049588" cy="3640138"/>
              </a:xfrm>
              <a:custGeom>
                <a:avLst/>
                <a:gdLst>
                  <a:gd name="T0" fmla="*/ 239 w 312"/>
                  <a:gd name="T1" fmla="*/ 372 h 372"/>
                  <a:gd name="T2" fmla="*/ 133 w 312"/>
                  <a:gd name="T3" fmla="*/ 340 h 372"/>
                  <a:gd name="T4" fmla="*/ 45 w 312"/>
                  <a:gd name="T5" fmla="*/ 284 h 372"/>
                  <a:gd name="T6" fmla="*/ 16 w 312"/>
                  <a:gd name="T7" fmla="*/ 242 h 372"/>
                  <a:gd name="T8" fmla="*/ 8 w 312"/>
                  <a:gd name="T9" fmla="*/ 209 h 372"/>
                  <a:gd name="T10" fmla="*/ 0 w 312"/>
                  <a:gd name="T11" fmla="*/ 156 h 372"/>
                  <a:gd name="T12" fmla="*/ 52 w 312"/>
                  <a:gd name="T13" fmla="*/ 60 h 372"/>
                  <a:gd name="T14" fmla="*/ 111 w 312"/>
                  <a:gd name="T15" fmla="*/ 44 h 372"/>
                  <a:gd name="T16" fmla="*/ 189 w 312"/>
                  <a:gd name="T17" fmla="*/ 60 h 372"/>
                  <a:gd name="T18" fmla="*/ 263 w 312"/>
                  <a:gd name="T19" fmla="*/ 93 h 372"/>
                  <a:gd name="T20" fmla="*/ 295 w 312"/>
                  <a:gd name="T21" fmla="*/ 129 h 372"/>
                  <a:gd name="T22" fmla="*/ 312 w 312"/>
                  <a:gd name="T23" fmla="*/ 183 h 372"/>
                  <a:gd name="T24" fmla="*/ 294 w 312"/>
                  <a:gd name="T25" fmla="*/ 319 h 372"/>
                  <a:gd name="T26" fmla="*/ 271 w 312"/>
                  <a:gd name="T27" fmla="*/ 359 h 372"/>
                  <a:gd name="T28" fmla="*/ 246 w 312"/>
                  <a:gd name="T29" fmla="*/ 369 h 372"/>
                  <a:gd name="T30" fmla="*/ 269 w 312"/>
                  <a:gd name="T31" fmla="*/ 360 h 372"/>
                  <a:gd name="T32" fmla="*/ 189 w 312"/>
                  <a:gd name="T33" fmla="*/ 342 h 372"/>
                  <a:gd name="T34" fmla="*/ 170 w 312"/>
                  <a:gd name="T35" fmla="*/ 357 h 372"/>
                  <a:gd name="T36" fmla="*/ 169 w 312"/>
                  <a:gd name="T37" fmla="*/ 356 h 372"/>
                  <a:gd name="T38" fmla="*/ 140 w 312"/>
                  <a:gd name="T39" fmla="*/ 343 h 372"/>
                  <a:gd name="T40" fmla="*/ 275 w 312"/>
                  <a:gd name="T41" fmla="*/ 351 h 372"/>
                  <a:gd name="T42" fmla="*/ 175 w 312"/>
                  <a:gd name="T43" fmla="*/ 352 h 372"/>
                  <a:gd name="T44" fmla="*/ 286 w 312"/>
                  <a:gd name="T45" fmla="*/ 347 h 372"/>
                  <a:gd name="T46" fmla="*/ 124 w 312"/>
                  <a:gd name="T47" fmla="*/ 335 h 372"/>
                  <a:gd name="T48" fmla="*/ 237 w 312"/>
                  <a:gd name="T49" fmla="*/ 105 h 372"/>
                  <a:gd name="T50" fmla="*/ 189 w 312"/>
                  <a:gd name="T51" fmla="*/ 341 h 372"/>
                  <a:gd name="T52" fmla="*/ 86 w 312"/>
                  <a:gd name="T53" fmla="*/ 296 h 372"/>
                  <a:gd name="T54" fmla="*/ 104 w 312"/>
                  <a:gd name="T55" fmla="*/ 327 h 372"/>
                  <a:gd name="T56" fmla="*/ 289 w 312"/>
                  <a:gd name="T57" fmla="*/ 267 h 372"/>
                  <a:gd name="T58" fmla="*/ 101 w 312"/>
                  <a:gd name="T59" fmla="*/ 323 h 372"/>
                  <a:gd name="T60" fmla="*/ 101 w 312"/>
                  <a:gd name="T61" fmla="*/ 323 h 372"/>
                  <a:gd name="T62" fmla="*/ 299 w 312"/>
                  <a:gd name="T63" fmla="*/ 309 h 372"/>
                  <a:gd name="T64" fmla="*/ 24 w 312"/>
                  <a:gd name="T65" fmla="*/ 248 h 372"/>
                  <a:gd name="T66" fmla="*/ 303 w 312"/>
                  <a:gd name="T67" fmla="*/ 280 h 372"/>
                  <a:gd name="T68" fmla="*/ 306 w 312"/>
                  <a:gd name="T69" fmla="*/ 240 h 372"/>
                  <a:gd name="T70" fmla="*/ 24 w 312"/>
                  <a:gd name="T71" fmla="*/ 254 h 372"/>
                  <a:gd name="T72" fmla="*/ 308 w 312"/>
                  <a:gd name="T73" fmla="*/ 229 h 372"/>
                  <a:gd name="T74" fmla="*/ 294 w 312"/>
                  <a:gd name="T75" fmla="*/ 153 h 372"/>
                  <a:gd name="T76" fmla="*/ 311 w 312"/>
                  <a:gd name="T77" fmla="*/ 183 h 372"/>
                  <a:gd name="T78" fmla="*/ 239 w 312"/>
                  <a:gd name="T79" fmla="*/ 106 h 372"/>
                  <a:gd name="T80" fmla="*/ 12 w 312"/>
                  <a:gd name="T81" fmla="*/ 197 h 372"/>
                  <a:gd name="T82" fmla="*/ 37 w 312"/>
                  <a:gd name="T83" fmla="*/ 142 h 372"/>
                  <a:gd name="T84" fmla="*/ 3 w 312"/>
                  <a:gd name="T85" fmla="*/ 155 h 372"/>
                  <a:gd name="T86" fmla="*/ 3 w 312"/>
                  <a:gd name="T87" fmla="*/ 155 h 372"/>
                  <a:gd name="T88" fmla="*/ 3 w 312"/>
                  <a:gd name="T89" fmla="*/ 151 h 372"/>
                  <a:gd name="T90" fmla="*/ 182 w 312"/>
                  <a:gd name="T91" fmla="*/ 81 h 372"/>
                  <a:gd name="T92" fmla="*/ 279 w 312"/>
                  <a:gd name="T93" fmla="*/ 122 h 372"/>
                  <a:gd name="T94" fmla="*/ 238 w 312"/>
                  <a:gd name="T95" fmla="*/ 104 h 372"/>
                  <a:gd name="T96" fmla="*/ 236 w 312"/>
                  <a:gd name="T97" fmla="*/ 104 h 372"/>
                  <a:gd name="T98" fmla="*/ 209 w 312"/>
                  <a:gd name="T99" fmla="*/ 70 h 372"/>
                  <a:gd name="T100" fmla="*/ 221 w 312"/>
                  <a:gd name="T101" fmla="*/ 70 h 372"/>
                  <a:gd name="T102" fmla="*/ 218 w 312"/>
                  <a:gd name="T103" fmla="*/ 68 h 372"/>
                  <a:gd name="T104" fmla="*/ 211 w 312"/>
                  <a:gd name="T105" fmla="*/ 70 h 372"/>
                  <a:gd name="T106" fmla="*/ 135 w 312"/>
                  <a:gd name="T107" fmla="*/ 38 h 372"/>
                  <a:gd name="T108" fmla="*/ 101 w 312"/>
                  <a:gd name="T109" fmla="*/ 46 h 372"/>
                  <a:gd name="T110" fmla="*/ 103 w 312"/>
                  <a:gd name="T111" fmla="*/ 4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 h="372">
                    <a:moveTo>
                      <a:pt x="246" y="369"/>
                    </a:moveTo>
                    <a:cubicBezTo>
                      <a:pt x="239" y="372"/>
                      <a:pt x="239" y="372"/>
                      <a:pt x="239" y="372"/>
                    </a:cubicBezTo>
                    <a:cubicBezTo>
                      <a:pt x="239" y="372"/>
                      <a:pt x="239" y="372"/>
                      <a:pt x="239" y="372"/>
                    </a:cubicBezTo>
                    <a:cubicBezTo>
                      <a:pt x="239" y="372"/>
                      <a:pt x="239" y="372"/>
                      <a:pt x="239" y="372"/>
                    </a:cubicBezTo>
                    <a:cubicBezTo>
                      <a:pt x="239" y="372"/>
                      <a:pt x="239" y="372"/>
                      <a:pt x="239" y="372"/>
                    </a:cubicBezTo>
                    <a:cubicBezTo>
                      <a:pt x="239" y="372"/>
                      <a:pt x="239" y="372"/>
                      <a:pt x="239" y="372"/>
                    </a:cubicBezTo>
                    <a:cubicBezTo>
                      <a:pt x="214" y="365"/>
                      <a:pt x="214" y="365"/>
                      <a:pt x="214" y="365"/>
                    </a:cubicBezTo>
                    <a:cubicBezTo>
                      <a:pt x="168" y="358"/>
                      <a:pt x="168" y="358"/>
                      <a:pt x="168" y="358"/>
                    </a:cubicBezTo>
                    <a:cubicBezTo>
                      <a:pt x="168" y="358"/>
                      <a:pt x="168" y="358"/>
                      <a:pt x="168" y="358"/>
                    </a:cubicBezTo>
                    <a:cubicBezTo>
                      <a:pt x="168" y="358"/>
                      <a:pt x="168" y="358"/>
                      <a:pt x="168" y="358"/>
                    </a:cubicBezTo>
                    <a:cubicBezTo>
                      <a:pt x="168" y="358"/>
                      <a:pt x="168" y="358"/>
                      <a:pt x="168" y="358"/>
                    </a:cubicBezTo>
                    <a:cubicBezTo>
                      <a:pt x="133" y="340"/>
                      <a:pt x="133" y="340"/>
                      <a:pt x="133" y="340"/>
                    </a:cubicBezTo>
                    <a:cubicBezTo>
                      <a:pt x="107" y="333"/>
                      <a:pt x="107" y="333"/>
                      <a:pt x="107" y="333"/>
                    </a:cubicBezTo>
                    <a:cubicBezTo>
                      <a:pt x="106" y="333"/>
                      <a:pt x="106" y="333"/>
                      <a:pt x="106" y="333"/>
                    </a:cubicBezTo>
                    <a:cubicBezTo>
                      <a:pt x="106" y="332"/>
                      <a:pt x="106" y="332"/>
                      <a:pt x="106" y="332"/>
                    </a:cubicBezTo>
                    <a:cubicBezTo>
                      <a:pt x="90" y="320"/>
                      <a:pt x="90" y="320"/>
                      <a:pt x="90" y="320"/>
                    </a:cubicBezTo>
                    <a:cubicBezTo>
                      <a:pt x="60" y="305"/>
                      <a:pt x="60" y="305"/>
                      <a:pt x="60" y="305"/>
                    </a:cubicBezTo>
                    <a:cubicBezTo>
                      <a:pt x="45" y="284"/>
                      <a:pt x="45" y="284"/>
                      <a:pt x="45" y="284"/>
                    </a:cubicBezTo>
                    <a:cubicBezTo>
                      <a:pt x="28" y="271"/>
                      <a:pt x="28" y="271"/>
                      <a:pt x="28" y="271"/>
                    </a:cubicBezTo>
                    <a:cubicBezTo>
                      <a:pt x="25" y="257"/>
                      <a:pt x="25" y="257"/>
                      <a:pt x="25" y="257"/>
                    </a:cubicBezTo>
                    <a:cubicBezTo>
                      <a:pt x="15" y="244"/>
                      <a:pt x="15" y="244"/>
                      <a:pt x="15" y="244"/>
                    </a:cubicBezTo>
                    <a:cubicBezTo>
                      <a:pt x="15" y="244"/>
                      <a:pt x="15" y="243"/>
                      <a:pt x="15" y="243"/>
                    </a:cubicBezTo>
                    <a:cubicBezTo>
                      <a:pt x="15" y="243"/>
                      <a:pt x="15" y="243"/>
                      <a:pt x="15" y="243"/>
                    </a:cubicBezTo>
                    <a:cubicBezTo>
                      <a:pt x="15" y="243"/>
                      <a:pt x="15" y="242"/>
                      <a:pt x="16" y="242"/>
                    </a:cubicBezTo>
                    <a:cubicBezTo>
                      <a:pt x="16" y="242"/>
                      <a:pt x="16" y="242"/>
                      <a:pt x="16" y="242"/>
                    </a:cubicBezTo>
                    <a:cubicBezTo>
                      <a:pt x="16" y="242"/>
                      <a:pt x="16" y="242"/>
                      <a:pt x="16" y="243"/>
                    </a:cubicBezTo>
                    <a:cubicBezTo>
                      <a:pt x="16" y="243"/>
                      <a:pt x="16" y="243"/>
                      <a:pt x="16" y="243"/>
                    </a:cubicBezTo>
                    <a:cubicBezTo>
                      <a:pt x="23" y="247"/>
                      <a:pt x="23" y="247"/>
                      <a:pt x="23" y="247"/>
                    </a:cubicBezTo>
                    <a:cubicBezTo>
                      <a:pt x="11" y="201"/>
                      <a:pt x="11" y="201"/>
                      <a:pt x="11" y="201"/>
                    </a:cubicBezTo>
                    <a:cubicBezTo>
                      <a:pt x="8" y="209"/>
                      <a:pt x="8" y="209"/>
                      <a:pt x="8" y="209"/>
                    </a:cubicBezTo>
                    <a:cubicBezTo>
                      <a:pt x="7" y="209"/>
                      <a:pt x="7" y="209"/>
                      <a:pt x="7" y="209"/>
                    </a:cubicBezTo>
                    <a:cubicBezTo>
                      <a:pt x="7" y="209"/>
                      <a:pt x="7" y="209"/>
                      <a:pt x="7" y="209"/>
                    </a:cubicBezTo>
                    <a:cubicBezTo>
                      <a:pt x="6" y="209"/>
                      <a:pt x="6" y="209"/>
                      <a:pt x="6" y="209"/>
                    </a:cubicBezTo>
                    <a:cubicBezTo>
                      <a:pt x="6" y="209"/>
                      <a:pt x="6" y="209"/>
                      <a:pt x="6" y="209"/>
                    </a:cubicBezTo>
                    <a:cubicBezTo>
                      <a:pt x="1" y="156"/>
                      <a:pt x="1" y="156"/>
                      <a:pt x="1" y="156"/>
                    </a:cubicBezTo>
                    <a:cubicBezTo>
                      <a:pt x="0" y="156"/>
                      <a:pt x="0" y="156"/>
                      <a:pt x="0" y="156"/>
                    </a:cubicBezTo>
                    <a:cubicBezTo>
                      <a:pt x="1" y="155"/>
                      <a:pt x="1" y="155"/>
                      <a:pt x="1" y="155"/>
                    </a:cubicBezTo>
                    <a:cubicBezTo>
                      <a:pt x="14" y="103"/>
                      <a:pt x="14" y="103"/>
                      <a:pt x="14" y="103"/>
                    </a:cubicBezTo>
                    <a:cubicBezTo>
                      <a:pt x="14" y="103"/>
                      <a:pt x="14" y="103"/>
                      <a:pt x="15" y="103"/>
                    </a:cubicBezTo>
                    <a:cubicBezTo>
                      <a:pt x="15" y="103"/>
                      <a:pt x="15" y="103"/>
                      <a:pt x="15" y="103"/>
                    </a:cubicBezTo>
                    <a:cubicBezTo>
                      <a:pt x="51" y="60"/>
                      <a:pt x="51" y="60"/>
                      <a:pt x="51" y="60"/>
                    </a:cubicBezTo>
                    <a:cubicBezTo>
                      <a:pt x="52" y="60"/>
                      <a:pt x="52" y="60"/>
                      <a:pt x="52" y="60"/>
                    </a:cubicBezTo>
                    <a:cubicBezTo>
                      <a:pt x="84" y="39"/>
                      <a:pt x="84" y="39"/>
                      <a:pt x="84" y="39"/>
                    </a:cubicBezTo>
                    <a:cubicBezTo>
                      <a:pt x="51" y="1"/>
                      <a:pt x="51" y="1"/>
                      <a:pt x="51" y="1"/>
                    </a:cubicBezTo>
                    <a:cubicBezTo>
                      <a:pt x="51" y="1"/>
                      <a:pt x="51" y="1"/>
                      <a:pt x="51" y="1"/>
                    </a:cubicBezTo>
                    <a:cubicBezTo>
                      <a:pt x="52" y="0"/>
                      <a:pt x="52" y="0"/>
                      <a:pt x="52" y="0"/>
                    </a:cubicBezTo>
                    <a:cubicBezTo>
                      <a:pt x="85" y="38"/>
                      <a:pt x="85" y="38"/>
                      <a:pt x="85" y="38"/>
                    </a:cubicBezTo>
                    <a:cubicBezTo>
                      <a:pt x="111" y="44"/>
                      <a:pt x="111" y="44"/>
                      <a:pt x="111" y="44"/>
                    </a:cubicBezTo>
                    <a:cubicBezTo>
                      <a:pt x="135" y="37"/>
                      <a:pt x="135" y="37"/>
                      <a:pt x="135" y="37"/>
                    </a:cubicBezTo>
                    <a:cubicBezTo>
                      <a:pt x="135" y="37"/>
                      <a:pt x="135" y="37"/>
                      <a:pt x="135" y="37"/>
                    </a:cubicBezTo>
                    <a:cubicBezTo>
                      <a:pt x="135" y="37"/>
                      <a:pt x="135" y="37"/>
                      <a:pt x="136" y="37"/>
                    </a:cubicBezTo>
                    <a:cubicBezTo>
                      <a:pt x="136" y="37"/>
                      <a:pt x="136" y="37"/>
                      <a:pt x="136" y="37"/>
                    </a:cubicBezTo>
                    <a:cubicBezTo>
                      <a:pt x="136" y="37"/>
                      <a:pt x="136" y="37"/>
                      <a:pt x="136" y="37"/>
                    </a:cubicBezTo>
                    <a:cubicBezTo>
                      <a:pt x="189" y="60"/>
                      <a:pt x="189" y="60"/>
                      <a:pt x="189" y="60"/>
                    </a:cubicBezTo>
                    <a:cubicBezTo>
                      <a:pt x="219" y="67"/>
                      <a:pt x="219" y="67"/>
                      <a:pt x="219" y="67"/>
                    </a:cubicBezTo>
                    <a:cubicBezTo>
                      <a:pt x="219" y="67"/>
                      <a:pt x="219" y="67"/>
                      <a:pt x="219" y="67"/>
                    </a:cubicBezTo>
                    <a:cubicBezTo>
                      <a:pt x="219" y="67"/>
                      <a:pt x="219" y="67"/>
                      <a:pt x="219" y="67"/>
                    </a:cubicBezTo>
                    <a:cubicBezTo>
                      <a:pt x="219" y="67"/>
                      <a:pt x="219" y="67"/>
                      <a:pt x="219" y="67"/>
                    </a:cubicBezTo>
                    <a:cubicBezTo>
                      <a:pt x="237" y="81"/>
                      <a:pt x="237" y="81"/>
                      <a:pt x="237" y="81"/>
                    </a:cubicBezTo>
                    <a:cubicBezTo>
                      <a:pt x="263" y="93"/>
                      <a:pt x="263" y="93"/>
                      <a:pt x="263" y="93"/>
                    </a:cubicBezTo>
                    <a:cubicBezTo>
                      <a:pt x="273" y="111"/>
                      <a:pt x="273" y="111"/>
                      <a:pt x="273" y="111"/>
                    </a:cubicBezTo>
                    <a:cubicBezTo>
                      <a:pt x="295" y="129"/>
                      <a:pt x="295" y="129"/>
                      <a:pt x="295" y="129"/>
                    </a:cubicBezTo>
                    <a:cubicBezTo>
                      <a:pt x="295" y="129"/>
                      <a:pt x="295" y="129"/>
                      <a:pt x="295" y="129"/>
                    </a:cubicBezTo>
                    <a:cubicBezTo>
                      <a:pt x="295" y="129"/>
                      <a:pt x="295" y="129"/>
                      <a:pt x="295" y="129"/>
                    </a:cubicBezTo>
                    <a:cubicBezTo>
                      <a:pt x="295" y="129"/>
                      <a:pt x="295" y="129"/>
                      <a:pt x="295" y="129"/>
                    </a:cubicBezTo>
                    <a:cubicBezTo>
                      <a:pt x="295" y="129"/>
                      <a:pt x="295" y="129"/>
                      <a:pt x="295" y="129"/>
                    </a:cubicBezTo>
                    <a:cubicBezTo>
                      <a:pt x="300" y="160"/>
                      <a:pt x="300" y="160"/>
                      <a:pt x="300" y="160"/>
                    </a:cubicBezTo>
                    <a:cubicBezTo>
                      <a:pt x="312" y="183"/>
                      <a:pt x="312" y="183"/>
                      <a:pt x="312" y="183"/>
                    </a:cubicBezTo>
                    <a:cubicBezTo>
                      <a:pt x="312" y="183"/>
                      <a:pt x="312" y="183"/>
                      <a:pt x="312" y="183"/>
                    </a:cubicBezTo>
                    <a:cubicBezTo>
                      <a:pt x="312" y="183"/>
                      <a:pt x="312" y="183"/>
                      <a:pt x="312" y="183"/>
                    </a:cubicBezTo>
                    <a:cubicBezTo>
                      <a:pt x="312" y="183"/>
                      <a:pt x="312" y="183"/>
                      <a:pt x="312" y="183"/>
                    </a:cubicBezTo>
                    <a:cubicBezTo>
                      <a:pt x="312" y="183"/>
                      <a:pt x="312" y="183"/>
                      <a:pt x="312" y="183"/>
                    </a:cubicBezTo>
                    <a:cubicBezTo>
                      <a:pt x="308" y="223"/>
                      <a:pt x="308" y="223"/>
                      <a:pt x="308" y="223"/>
                    </a:cubicBezTo>
                    <a:cubicBezTo>
                      <a:pt x="312" y="250"/>
                      <a:pt x="312" y="250"/>
                      <a:pt x="312" y="250"/>
                    </a:cubicBezTo>
                    <a:cubicBezTo>
                      <a:pt x="312" y="250"/>
                      <a:pt x="312" y="250"/>
                      <a:pt x="312" y="250"/>
                    </a:cubicBezTo>
                    <a:cubicBezTo>
                      <a:pt x="303" y="288"/>
                      <a:pt x="303" y="288"/>
                      <a:pt x="303" y="288"/>
                    </a:cubicBezTo>
                    <a:cubicBezTo>
                      <a:pt x="301" y="309"/>
                      <a:pt x="301" y="309"/>
                      <a:pt x="301" y="309"/>
                    </a:cubicBezTo>
                    <a:cubicBezTo>
                      <a:pt x="294" y="319"/>
                      <a:pt x="294" y="319"/>
                      <a:pt x="294" y="319"/>
                    </a:cubicBezTo>
                    <a:cubicBezTo>
                      <a:pt x="286" y="353"/>
                      <a:pt x="286" y="353"/>
                      <a:pt x="286" y="353"/>
                    </a:cubicBezTo>
                    <a:cubicBezTo>
                      <a:pt x="286" y="353"/>
                      <a:pt x="286" y="353"/>
                      <a:pt x="286" y="353"/>
                    </a:cubicBezTo>
                    <a:cubicBezTo>
                      <a:pt x="286" y="353"/>
                      <a:pt x="285" y="354"/>
                      <a:pt x="285" y="354"/>
                    </a:cubicBezTo>
                    <a:cubicBezTo>
                      <a:pt x="285" y="354"/>
                      <a:pt x="285" y="354"/>
                      <a:pt x="285" y="354"/>
                    </a:cubicBezTo>
                    <a:cubicBezTo>
                      <a:pt x="285" y="354"/>
                      <a:pt x="285" y="354"/>
                      <a:pt x="285" y="354"/>
                    </a:cubicBezTo>
                    <a:cubicBezTo>
                      <a:pt x="271" y="359"/>
                      <a:pt x="271" y="359"/>
                      <a:pt x="271" y="359"/>
                    </a:cubicBezTo>
                    <a:cubicBezTo>
                      <a:pt x="264" y="371"/>
                      <a:pt x="264" y="371"/>
                      <a:pt x="264" y="371"/>
                    </a:cubicBezTo>
                    <a:cubicBezTo>
                      <a:pt x="263" y="371"/>
                      <a:pt x="263" y="371"/>
                      <a:pt x="263" y="371"/>
                    </a:cubicBezTo>
                    <a:cubicBezTo>
                      <a:pt x="263" y="372"/>
                      <a:pt x="263" y="372"/>
                      <a:pt x="263" y="372"/>
                    </a:cubicBezTo>
                    <a:cubicBezTo>
                      <a:pt x="263" y="372"/>
                      <a:pt x="263" y="372"/>
                      <a:pt x="263" y="372"/>
                    </a:cubicBezTo>
                    <a:cubicBezTo>
                      <a:pt x="263" y="372"/>
                      <a:pt x="263" y="372"/>
                      <a:pt x="263" y="372"/>
                    </a:cubicBezTo>
                    <a:cubicBezTo>
                      <a:pt x="246" y="369"/>
                      <a:pt x="246" y="369"/>
                      <a:pt x="246" y="369"/>
                    </a:cubicBezTo>
                    <a:close/>
                    <a:moveTo>
                      <a:pt x="239" y="370"/>
                    </a:moveTo>
                    <a:cubicBezTo>
                      <a:pt x="243" y="369"/>
                      <a:pt x="243" y="369"/>
                      <a:pt x="243" y="369"/>
                    </a:cubicBezTo>
                    <a:cubicBezTo>
                      <a:pt x="223" y="366"/>
                      <a:pt x="223" y="366"/>
                      <a:pt x="223" y="366"/>
                    </a:cubicBezTo>
                    <a:cubicBezTo>
                      <a:pt x="239" y="370"/>
                      <a:pt x="239" y="370"/>
                      <a:pt x="239" y="370"/>
                    </a:cubicBezTo>
                    <a:close/>
                    <a:moveTo>
                      <a:pt x="263" y="370"/>
                    </a:moveTo>
                    <a:cubicBezTo>
                      <a:pt x="269" y="360"/>
                      <a:pt x="269" y="360"/>
                      <a:pt x="269" y="360"/>
                    </a:cubicBezTo>
                    <a:cubicBezTo>
                      <a:pt x="248" y="368"/>
                      <a:pt x="248" y="368"/>
                      <a:pt x="248" y="368"/>
                    </a:cubicBezTo>
                    <a:cubicBezTo>
                      <a:pt x="263" y="370"/>
                      <a:pt x="263" y="370"/>
                      <a:pt x="263" y="370"/>
                    </a:cubicBezTo>
                    <a:close/>
                    <a:moveTo>
                      <a:pt x="245" y="368"/>
                    </a:moveTo>
                    <a:cubicBezTo>
                      <a:pt x="270" y="358"/>
                      <a:pt x="270" y="358"/>
                      <a:pt x="270" y="358"/>
                    </a:cubicBezTo>
                    <a:cubicBezTo>
                      <a:pt x="273" y="352"/>
                      <a:pt x="273" y="352"/>
                      <a:pt x="273" y="352"/>
                    </a:cubicBezTo>
                    <a:cubicBezTo>
                      <a:pt x="189" y="342"/>
                      <a:pt x="189" y="342"/>
                      <a:pt x="189" y="342"/>
                    </a:cubicBezTo>
                    <a:cubicBezTo>
                      <a:pt x="176" y="352"/>
                      <a:pt x="176" y="352"/>
                      <a:pt x="176" y="352"/>
                    </a:cubicBezTo>
                    <a:cubicBezTo>
                      <a:pt x="215" y="363"/>
                      <a:pt x="215" y="363"/>
                      <a:pt x="215" y="363"/>
                    </a:cubicBezTo>
                    <a:cubicBezTo>
                      <a:pt x="245" y="368"/>
                      <a:pt x="245" y="368"/>
                      <a:pt x="245" y="368"/>
                    </a:cubicBezTo>
                    <a:close/>
                    <a:moveTo>
                      <a:pt x="206" y="362"/>
                    </a:moveTo>
                    <a:cubicBezTo>
                      <a:pt x="175" y="353"/>
                      <a:pt x="175" y="353"/>
                      <a:pt x="175" y="353"/>
                    </a:cubicBezTo>
                    <a:cubicBezTo>
                      <a:pt x="170" y="357"/>
                      <a:pt x="170" y="357"/>
                      <a:pt x="170" y="357"/>
                    </a:cubicBezTo>
                    <a:cubicBezTo>
                      <a:pt x="206" y="362"/>
                      <a:pt x="206" y="362"/>
                      <a:pt x="206" y="362"/>
                    </a:cubicBezTo>
                    <a:close/>
                    <a:moveTo>
                      <a:pt x="272" y="358"/>
                    </a:moveTo>
                    <a:cubicBezTo>
                      <a:pt x="283" y="353"/>
                      <a:pt x="283" y="353"/>
                      <a:pt x="283" y="353"/>
                    </a:cubicBezTo>
                    <a:cubicBezTo>
                      <a:pt x="275" y="353"/>
                      <a:pt x="275" y="353"/>
                      <a:pt x="275" y="353"/>
                    </a:cubicBezTo>
                    <a:cubicBezTo>
                      <a:pt x="272" y="358"/>
                      <a:pt x="272" y="358"/>
                      <a:pt x="272" y="358"/>
                    </a:cubicBezTo>
                    <a:close/>
                    <a:moveTo>
                      <a:pt x="169" y="356"/>
                    </a:moveTo>
                    <a:cubicBezTo>
                      <a:pt x="174" y="352"/>
                      <a:pt x="174" y="352"/>
                      <a:pt x="174" y="352"/>
                    </a:cubicBezTo>
                    <a:cubicBezTo>
                      <a:pt x="157" y="347"/>
                      <a:pt x="157" y="347"/>
                      <a:pt x="157" y="347"/>
                    </a:cubicBezTo>
                    <a:cubicBezTo>
                      <a:pt x="169" y="356"/>
                      <a:pt x="169" y="356"/>
                      <a:pt x="169" y="356"/>
                    </a:cubicBezTo>
                    <a:close/>
                    <a:moveTo>
                      <a:pt x="163" y="354"/>
                    </a:moveTo>
                    <a:cubicBezTo>
                      <a:pt x="153" y="346"/>
                      <a:pt x="153" y="346"/>
                      <a:pt x="153" y="346"/>
                    </a:cubicBezTo>
                    <a:cubicBezTo>
                      <a:pt x="140" y="343"/>
                      <a:pt x="140" y="343"/>
                      <a:pt x="140" y="343"/>
                    </a:cubicBezTo>
                    <a:cubicBezTo>
                      <a:pt x="163" y="354"/>
                      <a:pt x="163" y="354"/>
                      <a:pt x="163" y="354"/>
                    </a:cubicBezTo>
                    <a:close/>
                    <a:moveTo>
                      <a:pt x="284" y="352"/>
                    </a:moveTo>
                    <a:cubicBezTo>
                      <a:pt x="284" y="352"/>
                      <a:pt x="284" y="352"/>
                      <a:pt x="285" y="352"/>
                    </a:cubicBezTo>
                    <a:cubicBezTo>
                      <a:pt x="285" y="352"/>
                      <a:pt x="285" y="352"/>
                      <a:pt x="285" y="352"/>
                    </a:cubicBezTo>
                    <a:cubicBezTo>
                      <a:pt x="285" y="335"/>
                      <a:pt x="285" y="335"/>
                      <a:pt x="285" y="335"/>
                    </a:cubicBezTo>
                    <a:cubicBezTo>
                      <a:pt x="275" y="351"/>
                      <a:pt x="275" y="351"/>
                      <a:pt x="275" y="351"/>
                    </a:cubicBezTo>
                    <a:cubicBezTo>
                      <a:pt x="284" y="352"/>
                      <a:pt x="284" y="352"/>
                      <a:pt x="284" y="352"/>
                    </a:cubicBezTo>
                    <a:close/>
                    <a:moveTo>
                      <a:pt x="175" y="352"/>
                    </a:moveTo>
                    <a:cubicBezTo>
                      <a:pt x="187" y="342"/>
                      <a:pt x="187" y="342"/>
                      <a:pt x="187" y="342"/>
                    </a:cubicBezTo>
                    <a:cubicBezTo>
                      <a:pt x="143" y="337"/>
                      <a:pt x="143" y="337"/>
                      <a:pt x="143" y="337"/>
                    </a:cubicBezTo>
                    <a:cubicBezTo>
                      <a:pt x="154" y="345"/>
                      <a:pt x="154" y="345"/>
                      <a:pt x="154" y="345"/>
                    </a:cubicBezTo>
                    <a:cubicBezTo>
                      <a:pt x="175" y="352"/>
                      <a:pt x="175" y="352"/>
                      <a:pt x="175" y="352"/>
                    </a:cubicBezTo>
                    <a:close/>
                    <a:moveTo>
                      <a:pt x="274" y="351"/>
                    </a:moveTo>
                    <a:cubicBezTo>
                      <a:pt x="285" y="332"/>
                      <a:pt x="285" y="332"/>
                      <a:pt x="285" y="332"/>
                    </a:cubicBezTo>
                    <a:cubicBezTo>
                      <a:pt x="288" y="268"/>
                      <a:pt x="288" y="268"/>
                      <a:pt x="288" y="268"/>
                    </a:cubicBezTo>
                    <a:cubicBezTo>
                      <a:pt x="191" y="341"/>
                      <a:pt x="191" y="341"/>
                      <a:pt x="191" y="341"/>
                    </a:cubicBezTo>
                    <a:cubicBezTo>
                      <a:pt x="274" y="351"/>
                      <a:pt x="274" y="351"/>
                      <a:pt x="274" y="351"/>
                    </a:cubicBezTo>
                    <a:close/>
                    <a:moveTo>
                      <a:pt x="286" y="347"/>
                    </a:moveTo>
                    <a:cubicBezTo>
                      <a:pt x="292" y="323"/>
                      <a:pt x="292" y="323"/>
                      <a:pt x="292" y="323"/>
                    </a:cubicBezTo>
                    <a:cubicBezTo>
                      <a:pt x="287" y="332"/>
                      <a:pt x="287" y="332"/>
                      <a:pt x="287" y="332"/>
                    </a:cubicBezTo>
                    <a:cubicBezTo>
                      <a:pt x="286" y="347"/>
                      <a:pt x="286" y="347"/>
                      <a:pt x="286" y="347"/>
                    </a:cubicBezTo>
                    <a:close/>
                    <a:moveTo>
                      <a:pt x="150" y="344"/>
                    </a:moveTo>
                    <a:cubicBezTo>
                      <a:pt x="140" y="337"/>
                      <a:pt x="140" y="337"/>
                      <a:pt x="140" y="337"/>
                    </a:cubicBezTo>
                    <a:cubicBezTo>
                      <a:pt x="124" y="335"/>
                      <a:pt x="124" y="335"/>
                      <a:pt x="124" y="335"/>
                    </a:cubicBezTo>
                    <a:cubicBezTo>
                      <a:pt x="133" y="339"/>
                      <a:pt x="133" y="339"/>
                      <a:pt x="133" y="339"/>
                    </a:cubicBezTo>
                    <a:cubicBezTo>
                      <a:pt x="150" y="344"/>
                      <a:pt x="150" y="344"/>
                      <a:pt x="150" y="344"/>
                    </a:cubicBezTo>
                    <a:close/>
                    <a:moveTo>
                      <a:pt x="189" y="341"/>
                    </a:moveTo>
                    <a:cubicBezTo>
                      <a:pt x="288" y="266"/>
                      <a:pt x="288" y="266"/>
                      <a:pt x="288" y="266"/>
                    </a:cubicBezTo>
                    <a:cubicBezTo>
                      <a:pt x="291" y="210"/>
                      <a:pt x="291" y="210"/>
                      <a:pt x="291" y="210"/>
                    </a:cubicBezTo>
                    <a:cubicBezTo>
                      <a:pt x="237" y="105"/>
                      <a:pt x="237" y="105"/>
                      <a:pt x="237" y="105"/>
                    </a:cubicBezTo>
                    <a:cubicBezTo>
                      <a:pt x="184" y="82"/>
                      <a:pt x="184" y="82"/>
                      <a:pt x="184" y="82"/>
                    </a:cubicBezTo>
                    <a:cubicBezTo>
                      <a:pt x="38" y="141"/>
                      <a:pt x="38" y="141"/>
                      <a:pt x="38" y="141"/>
                    </a:cubicBezTo>
                    <a:cubicBezTo>
                      <a:pt x="19" y="184"/>
                      <a:pt x="19" y="184"/>
                      <a:pt x="19" y="184"/>
                    </a:cubicBezTo>
                    <a:cubicBezTo>
                      <a:pt x="84" y="293"/>
                      <a:pt x="84" y="293"/>
                      <a:pt x="84" y="293"/>
                    </a:cubicBezTo>
                    <a:cubicBezTo>
                      <a:pt x="141" y="335"/>
                      <a:pt x="141" y="335"/>
                      <a:pt x="141" y="335"/>
                    </a:cubicBezTo>
                    <a:cubicBezTo>
                      <a:pt x="189" y="341"/>
                      <a:pt x="189" y="341"/>
                      <a:pt x="189" y="341"/>
                    </a:cubicBezTo>
                    <a:close/>
                    <a:moveTo>
                      <a:pt x="126" y="337"/>
                    </a:moveTo>
                    <a:cubicBezTo>
                      <a:pt x="120" y="334"/>
                      <a:pt x="120" y="334"/>
                      <a:pt x="120" y="334"/>
                    </a:cubicBezTo>
                    <a:cubicBezTo>
                      <a:pt x="114" y="334"/>
                      <a:pt x="114" y="334"/>
                      <a:pt x="114" y="334"/>
                    </a:cubicBezTo>
                    <a:cubicBezTo>
                      <a:pt x="126" y="337"/>
                      <a:pt x="126" y="337"/>
                      <a:pt x="126" y="337"/>
                    </a:cubicBezTo>
                    <a:close/>
                    <a:moveTo>
                      <a:pt x="138" y="335"/>
                    </a:moveTo>
                    <a:cubicBezTo>
                      <a:pt x="86" y="296"/>
                      <a:pt x="86" y="296"/>
                      <a:pt x="86" y="296"/>
                    </a:cubicBezTo>
                    <a:cubicBezTo>
                      <a:pt x="103" y="325"/>
                      <a:pt x="103" y="325"/>
                      <a:pt x="103" y="325"/>
                    </a:cubicBezTo>
                    <a:cubicBezTo>
                      <a:pt x="120" y="333"/>
                      <a:pt x="120" y="333"/>
                      <a:pt x="120" y="333"/>
                    </a:cubicBezTo>
                    <a:cubicBezTo>
                      <a:pt x="138" y="335"/>
                      <a:pt x="138" y="335"/>
                      <a:pt x="138" y="335"/>
                    </a:cubicBezTo>
                    <a:close/>
                    <a:moveTo>
                      <a:pt x="107" y="331"/>
                    </a:moveTo>
                    <a:cubicBezTo>
                      <a:pt x="117" y="333"/>
                      <a:pt x="117" y="333"/>
                      <a:pt x="117" y="333"/>
                    </a:cubicBezTo>
                    <a:cubicBezTo>
                      <a:pt x="104" y="327"/>
                      <a:pt x="104" y="327"/>
                      <a:pt x="104" y="327"/>
                    </a:cubicBezTo>
                    <a:cubicBezTo>
                      <a:pt x="107" y="331"/>
                      <a:pt x="107" y="331"/>
                      <a:pt x="107" y="331"/>
                    </a:cubicBezTo>
                    <a:close/>
                    <a:moveTo>
                      <a:pt x="287" y="330"/>
                    </a:moveTo>
                    <a:cubicBezTo>
                      <a:pt x="293" y="319"/>
                      <a:pt x="293" y="319"/>
                      <a:pt x="293" y="319"/>
                    </a:cubicBezTo>
                    <a:cubicBezTo>
                      <a:pt x="301" y="287"/>
                      <a:pt x="301" y="287"/>
                      <a:pt x="301" y="287"/>
                    </a:cubicBezTo>
                    <a:cubicBezTo>
                      <a:pt x="304" y="256"/>
                      <a:pt x="304" y="256"/>
                      <a:pt x="304" y="256"/>
                    </a:cubicBezTo>
                    <a:cubicBezTo>
                      <a:pt x="289" y="267"/>
                      <a:pt x="289" y="267"/>
                      <a:pt x="289" y="267"/>
                    </a:cubicBezTo>
                    <a:cubicBezTo>
                      <a:pt x="287" y="330"/>
                      <a:pt x="287" y="330"/>
                      <a:pt x="287" y="330"/>
                    </a:cubicBezTo>
                    <a:close/>
                    <a:moveTo>
                      <a:pt x="104" y="329"/>
                    </a:moveTo>
                    <a:cubicBezTo>
                      <a:pt x="102" y="325"/>
                      <a:pt x="102" y="325"/>
                      <a:pt x="102" y="325"/>
                    </a:cubicBezTo>
                    <a:cubicBezTo>
                      <a:pt x="95" y="322"/>
                      <a:pt x="95" y="322"/>
                      <a:pt x="95" y="322"/>
                    </a:cubicBezTo>
                    <a:cubicBezTo>
                      <a:pt x="104" y="329"/>
                      <a:pt x="104" y="329"/>
                      <a:pt x="104" y="329"/>
                    </a:cubicBezTo>
                    <a:close/>
                    <a:moveTo>
                      <a:pt x="101" y="323"/>
                    </a:moveTo>
                    <a:cubicBezTo>
                      <a:pt x="83" y="294"/>
                      <a:pt x="83" y="294"/>
                      <a:pt x="83" y="294"/>
                    </a:cubicBezTo>
                    <a:cubicBezTo>
                      <a:pt x="25" y="250"/>
                      <a:pt x="25" y="250"/>
                      <a:pt x="25" y="250"/>
                    </a:cubicBezTo>
                    <a:cubicBezTo>
                      <a:pt x="26" y="256"/>
                      <a:pt x="26" y="256"/>
                      <a:pt x="26" y="256"/>
                    </a:cubicBezTo>
                    <a:cubicBezTo>
                      <a:pt x="46" y="283"/>
                      <a:pt x="46" y="283"/>
                      <a:pt x="46" y="283"/>
                    </a:cubicBezTo>
                    <a:cubicBezTo>
                      <a:pt x="91" y="318"/>
                      <a:pt x="91" y="318"/>
                      <a:pt x="91" y="318"/>
                    </a:cubicBezTo>
                    <a:cubicBezTo>
                      <a:pt x="101" y="323"/>
                      <a:pt x="101" y="323"/>
                      <a:pt x="101" y="323"/>
                    </a:cubicBezTo>
                    <a:close/>
                    <a:moveTo>
                      <a:pt x="61" y="304"/>
                    </a:moveTo>
                    <a:cubicBezTo>
                      <a:pt x="85" y="316"/>
                      <a:pt x="85" y="316"/>
                      <a:pt x="85" y="316"/>
                    </a:cubicBezTo>
                    <a:cubicBezTo>
                      <a:pt x="49" y="287"/>
                      <a:pt x="49" y="287"/>
                      <a:pt x="49" y="287"/>
                    </a:cubicBezTo>
                    <a:cubicBezTo>
                      <a:pt x="61" y="304"/>
                      <a:pt x="61" y="304"/>
                      <a:pt x="61" y="304"/>
                    </a:cubicBezTo>
                    <a:close/>
                    <a:moveTo>
                      <a:pt x="296" y="315"/>
                    </a:moveTo>
                    <a:cubicBezTo>
                      <a:pt x="299" y="309"/>
                      <a:pt x="299" y="309"/>
                      <a:pt x="299" y="309"/>
                    </a:cubicBezTo>
                    <a:cubicBezTo>
                      <a:pt x="301" y="296"/>
                      <a:pt x="301" y="296"/>
                      <a:pt x="301" y="296"/>
                    </a:cubicBezTo>
                    <a:cubicBezTo>
                      <a:pt x="296" y="315"/>
                      <a:pt x="296" y="315"/>
                      <a:pt x="296" y="315"/>
                    </a:cubicBezTo>
                    <a:close/>
                    <a:moveTo>
                      <a:pt x="82" y="291"/>
                    </a:moveTo>
                    <a:cubicBezTo>
                      <a:pt x="18" y="185"/>
                      <a:pt x="18" y="185"/>
                      <a:pt x="18" y="185"/>
                    </a:cubicBezTo>
                    <a:cubicBezTo>
                      <a:pt x="12" y="199"/>
                      <a:pt x="12" y="199"/>
                      <a:pt x="12" y="199"/>
                    </a:cubicBezTo>
                    <a:cubicBezTo>
                      <a:pt x="24" y="248"/>
                      <a:pt x="24" y="248"/>
                      <a:pt x="24" y="248"/>
                    </a:cubicBezTo>
                    <a:cubicBezTo>
                      <a:pt x="82" y="291"/>
                      <a:pt x="82" y="291"/>
                      <a:pt x="82" y="291"/>
                    </a:cubicBezTo>
                    <a:close/>
                    <a:moveTo>
                      <a:pt x="29" y="270"/>
                    </a:moveTo>
                    <a:cubicBezTo>
                      <a:pt x="42" y="280"/>
                      <a:pt x="42" y="280"/>
                      <a:pt x="42" y="280"/>
                    </a:cubicBezTo>
                    <a:cubicBezTo>
                      <a:pt x="27" y="260"/>
                      <a:pt x="27" y="260"/>
                      <a:pt x="27" y="260"/>
                    </a:cubicBezTo>
                    <a:cubicBezTo>
                      <a:pt x="29" y="270"/>
                      <a:pt x="29" y="270"/>
                      <a:pt x="29" y="270"/>
                    </a:cubicBezTo>
                    <a:close/>
                    <a:moveTo>
                      <a:pt x="303" y="280"/>
                    </a:moveTo>
                    <a:cubicBezTo>
                      <a:pt x="310" y="251"/>
                      <a:pt x="310" y="251"/>
                      <a:pt x="310" y="251"/>
                    </a:cubicBezTo>
                    <a:cubicBezTo>
                      <a:pt x="306" y="255"/>
                      <a:pt x="306" y="255"/>
                      <a:pt x="306" y="255"/>
                    </a:cubicBezTo>
                    <a:cubicBezTo>
                      <a:pt x="303" y="280"/>
                      <a:pt x="303" y="280"/>
                      <a:pt x="303" y="280"/>
                    </a:cubicBezTo>
                    <a:close/>
                    <a:moveTo>
                      <a:pt x="290" y="265"/>
                    </a:moveTo>
                    <a:cubicBezTo>
                      <a:pt x="304" y="254"/>
                      <a:pt x="304" y="254"/>
                      <a:pt x="304" y="254"/>
                    </a:cubicBezTo>
                    <a:cubicBezTo>
                      <a:pt x="306" y="240"/>
                      <a:pt x="306" y="240"/>
                      <a:pt x="306" y="240"/>
                    </a:cubicBezTo>
                    <a:cubicBezTo>
                      <a:pt x="292" y="212"/>
                      <a:pt x="292" y="212"/>
                      <a:pt x="292" y="212"/>
                    </a:cubicBezTo>
                    <a:cubicBezTo>
                      <a:pt x="290" y="265"/>
                      <a:pt x="290" y="265"/>
                      <a:pt x="290" y="265"/>
                    </a:cubicBezTo>
                    <a:close/>
                    <a:moveTo>
                      <a:pt x="24" y="254"/>
                    </a:moveTo>
                    <a:cubicBezTo>
                      <a:pt x="23" y="249"/>
                      <a:pt x="23" y="249"/>
                      <a:pt x="23" y="249"/>
                    </a:cubicBezTo>
                    <a:cubicBezTo>
                      <a:pt x="18" y="245"/>
                      <a:pt x="18" y="245"/>
                      <a:pt x="18" y="245"/>
                    </a:cubicBezTo>
                    <a:cubicBezTo>
                      <a:pt x="24" y="254"/>
                      <a:pt x="24" y="254"/>
                      <a:pt x="24" y="254"/>
                    </a:cubicBezTo>
                    <a:close/>
                    <a:moveTo>
                      <a:pt x="306" y="253"/>
                    </a:moveTo>
                    <a:cubicBezTo>
                      <a:pt x="311" y="250"/>
                      <a:pt x="311" y="250"/>
                      <a:pt x="311" y="250"/>
                    </a:cubicBezTo>
                    <a:cubicBezTo>
                      <a:pt x="307" y="242"/>
                      <a:pt x="307" y="242"/>
                      <a:pt x="307" y="242"/>
                    </a:cubicBezTo>
                    <a:cubicBezTo>
                      <a:pt x="306" y="253"/>
                      <a:pt x="306" y="253"/>
                      <a:pt x="306" y="253"/>
                    </a:cubicBezTo>
                    <a:close/>
                    <a:moveTo>
                      <a:pt x="310" y="246"/>
                    </a:moveTo>
                    <a:cubicBezTo>
                      <a:pt x="308" y="229"/>
                      <a:pt x="308" y="229"/>
                      <a:pt x="308" y="229"/>
                    </a:cubicBezTo>
                    <a:cubicBezTo>
                      <a:pt x="307" y="239"/>
                      <a:pt x="307" y="239"/>
                      <a:pt x="307" y="239"/>
                    </a:cubicBezTo>
                    <a:cubicBezTo>
                      <a:pt x="310" y="246"/>
                      <a:pt x="310" y="246"/>
                      <a:pt x="310" y="246"/>
                    </a:cubicBezTo>
                    <a:close/>
                    <a:moveTo>
                      <a:pt x="306" y="237"/>
                    </a:moveTo>
                    <a:cubicBezTo>
                      <a:pt x="307" y="223"/>
                      <a:pt x="307" y="223"/>
                      <a:pt x="307" y="223"/>
                    </a:cubicBezTo>
                    <a:cubicBezTo>
                      <a:pt x="298" y="160"/>
                      <a:pt x="298" y="160"/>
                      <a:pt x="298" y="160"/>
                    </a:cubicBezTo>
                    <a:cubicBezTo>
                      <a:pt x="294" y="153"/>
                      <a:pt x="294" y="153"/>
                      <a:pt x="294" y="153"/>
                    </a:cubicBezTo>
                    <a:cubicBezTo>
                      <a:pt x="292" y="210"/>
                      <a:pt x="292" y="210"/>
                      <a:pt x="292" y="210"/>
                    </a:cubicBezTo>
                    <a:cubicBezTo>
                      <a:pt x="306" y="237"/>
                      <a:pt x="306" y="237"/>
                      <a:pt x="306" y="237"/>
                    </a:cubicBezTo>
                    <a:close/>
                    <a:moveTo>
                      <a:pt x="308" y="218"/>
                    </a:moveTo>
                    <a:cubicBezTo>
                      <a:pt x="311" y="183"/>
                      <a:pt x="311" y="183"/>
                      <a:pt x="311" y="183"/>
                    </a:cubicBezTo>
                    <a:cubicBezTo>
                      <a:pt x="311" y="183"/>
                      <a:pt x="311" y="183"/>
                      <a:pt x="311" y="183"/>
                    </a:cubicBezTo>
                    <a:cubicBezTo>
                      <a:pt x="311" y="183"/>
                      <a:pt x="311" y="183"/>
                      <a:pt x="311" y="183"/>
                    </a:cubicBezTo>
                    <a:cubicBezTo>
                      <a:pt x="300" y="163"/>
                      <a:pt x="300" y="163"/>
                      <a:pt x="300" y="163"/>
                    </a:cubicBezTo>
                    <a:cubicBezTo>
                      <a:pt x="308" y="218"/>
                      <a:pt x="308" y="218"/>
                      <a:pt x="308" y="218"/>
                    </a:cubicBezTo>
                    <a:close/>
                    <a:moveTo>
                      <a:pt x="291" y="207"/>
                    </a:moveTo>
                    <a:cubicBezTo>
                      <a:pt x="293" y="151"/>
                      <a:pt x="293" y="151"/>
                      <a:pt x="293" y="151"/>
                    </a:cubicBezTo>
                    <a:cubicBezTo>
                      <a:pt x="278" y="123"/>
                      <a:pt x="278" y="123"/>
                      <a:pt x="278" y="123"/>
                    </a:cubicBezTo>
                    <a:cubicBezTo>
                      <a:pt x="239" y="106"/>
                      <a:pt x="239" y="106"/>
                      <a:pt x="239" y="106"/>
                    </a:cubicBezTo>
                    <a:cubicBezTo>
                      <a:pt x="291" y="207"/>
                      <a:pt x="291" y="207"/>
                      <a:pt x="291" y="207"/>
                    </a:cubicBezTo>
                    <a:close/>
                    <a:moveTo>
                      <a:pt x="7" y="207"/>
                    </a:moveTo>
                    <a:cubicBezTo>
                      <a:pt x="11" y="199"/>
                      <a:pt x="11" y="199"/>
                      <a:pt x="11" y="199"/>
                    </a:cubicBezTo>
                    <a:cubicBezTo>
                      <a:pt x="3" y="165"/>
                      <a:pt x="3" y="165"/>
                      <a:pt x="3" y="165"/>
                    </a:cubicBezTo>
                    <a:cubicBezTo>
                      <a:pt x="7" y="207"/>
                      <a:pt x="7" y="207"/>
                      <a:pt x="7" y="207"/>
                    </a:cubicBezTo>
                    <a:close/>
                    <a:moveTo>
                      <a:pt x="12" y="197"/>
                    </a:moveTo>
                    <a:cubicBezTo>
                      <a:pt x="17" y="184"/>
                      <a:pt x="17" y="184"/>
                      <a:pt x="17" y="184"/>
                    </a:cubicBezTo>
                    <a:cubicBezTo>
                      <a:pt x="3" y="160"/>
                      <a:pt x="3" y="160"/>
                      <a:pt x="3" y="160"/>
                    </a:cubicBezTo>
                    <a:cubicBezTo>
                      <a:pt x="12" y="197"/>
                      <a:pt x="12" y="197"/>
                      <a:pt x="12" y="197"/>
                    </a:cubicBezTo>
                    <a:close/>
                    <a:moveTo>
                      <a:pt x="2" y="156"/>
                    </a:moveTo>
                    <a:cubicBezTo>
                      <a:pt x="18" y="183"/>
                      <a:pt x="18" y="183"/>
                      <a:pt x="18" y="183"/>
                    </a:cubicBezTo>
                    <a:cubicBezTo>
                      <a:pt x="37" y="142"/>
                      <a:pt x="37" y="142"/>
                      <a:pt x="37" y="142"/>
                    </a:cubicBezTo>
                    <a:cubicBezTo>
                      <a:pt x="2" y="156"/>
                      <a:pt x="2" y="156"/>
                      <a:pt x="2" y="156"/>
                    </a:cubicBezTo>
                    <a:close/>
                    <a:moveTo>
                      <a:pt x="298" y="156"/>
                    </a:moveTo>
                    <a:cubicBezTo>
                      <a:pt x="295" y="136"/>
                      <a:pt x="295" y="136"/>
                      <a:pt x="295" y="136"/>
                    </a:cubicBezTo>
                    <a:cubicBezTo>
                      <a:pt x="294" y="150"/>
                      <a:pt x="294" y="150"/>
                      <a:pt x="294" y="150"/>
                    </a:cubicBezTo>
                    <a:cubicBezTo>
                      <a:pt x="298" y="156"/>
                      <a:pt x="298" y="156"/>
                      <a:pt x="298" y="156"/>
                    </a:cubicBezTo>
                    <a:close/>
                    <a:moveTo>
                      <a:pt x="3" y="155"/>
                    </a:moveTo>
                    <a:cubicBezTo>
                      <a:pt x="37" y="140"/>
                      <a:pt x="37" y="140"/>
                      <a:pt x="37" y="140"/>
                    </a:cubicBezTo>
                    <a:cubicBezTo>
                      <a:pt x="77" y="54"/>
                      <a:pt x="77" y="54"/>
                      <a:pt x="77" y="54"/>
                    </a:cubicBezTo>
                    <a:cubicBezTo>
                      <a:pt x="52" y="61"/>
                      <a:pt x="52" y="61"/>
                      <a:pt x="52" y="61"/>
                    </a:cubicBezTo>
                    <a:cubicBezTo>
                      <a:pt x="52" y="61"/>
                      <a:pt x="52" y="61"/>
                      <a:pt x="52" y="61"/>
                    </a:cubicBezTo>
                    <a:cubicBezTo>
                      <a:pt x="52" y="61"/>
                      <a:pt x="52" y="61"/>
                      <a:pt x="52" y="61"/>
                    </a:cubicBezTo>
                    <a:cubicBezTo>
                      <a:pt x="3" y="155"/>
                      <a:pt x="3" y="155"/>
                      <a:pt x="3" y="155"/>
                    </a:cubicBezTo>
                    <a:close/>
                    <a:moveTo>
                      <a:pt x="3" y="151"/>
                    </a:moveTo>
                    <a:cubicBezTo>
                      <a:pt x="49" y="66"/>
                      <a:pt x="49" y="66"/>
                      <a:pt x="49" y="66"/>
                    </a:cubicBezTo>
                    <a:cubicBezTo>
                      <a:pt x="16" y="104"/>
                      <a:pt x="16" y="104"/>
                      <a:pt x="16" y="104"/>
                    </a:cubicBezTo>
                    <a:cubicBezTo>
                      <a:pt x="16" y="104"/>
                      <a:pt x="16" y="104"/>
                      <a:pt x="16" y="104"/>
                    </a:cubicBezTo>
                    <a:cubicBezTo>
                      <a:pt x="16" y="104"/>
                      <a:pt x="16" y="104"/>
                      <a:pt x="16" y="104"/>
                    </a:cubicBezTo>
                    <a:cubicBezTo>
                      <a:pt x="3" y="151"/>
                      <a:pt x="3" y="151"/>
                      <a:pt x="3" y="151"/>
                    </a:cubicBezTo>
                    <a:close/>
                    <a:moveTo>
                      <a:pt x="293" y="148"/>
                    </a:moveTo>
                    <a:cubicBezTo>
                      <a:pt x="294" y="130"/>
                      <a:pt x="294" y="130"/>
                      <a:pt x="294" y="130"/>
                    </a:cubicBezTo>
                    <a:cubicBezTo>
                      <a:pt x="280" y="124"/>
                      <a:pt x="280" y="124"/>
                      <a:pt x="280" y="124"/>
                    </a:cubicBezTo>
                    <a:cubicBezTo>
                      <a:pt x="293" y="148"/>
                      <a:pt x="293" y="148"/>
                      <a:pt x="293" y="148"/>
                    </a:cubicBezTo>
                    <a:close/>
                    <a:moveTo>
                      <a:pt x="39" y="140"/>
                    </a:moveTo>
                    <a:cubicBezTo>
                      <a:pt x="182" y="81"/>
                      <a:pt x="182" y="81"/>
                      <a:pt x="182" y="81"/>
                    </a:cubicBezTo>
                    <a:cubicBezTo>
                      <a:pt x="103" y="47"/>
                      <a:pt x="103" y="47"/>
                      <a:pt x="103" y="47"/>
                    </a:cubicBezTo>
                    <a:cubicBezTo>
                      <a:pt x="78" y="54"/>
                      <a:pt x="78" y="54"/>
                      <a:pt x="78" y="54"/>
                    </a:cubicBezTo>
                    <a:cubicBezTo>
                      <a:pt x="39" y="140"/>
                      <a:pt x="39" y="140"/>
                      <a:pt x="39" y="140"/>
                    </a:cubicBezTo>
                    <a:close/>
                    <a:moveTo>
                      <a:pt x="291" y="127"/>
                    </a:moveTo>
                    <a:cubicBezTo>
                      <a:pt x="275" y="114"/>
                      <a:pt x="275" y="114"/>
                      <a:pt x="275" y="114"/>
                    </a:cubicBezTo>
                    <a:cubicBezTo>
                      <a:pt x="279" y="122"/>
                      <a:pt x="279" y="122"/>
                      <a:pt x="279" y="122"/>
                    </a:cubicBezTo>
                    <a:cubicBezTo>
                      <a:pt x="291" y="127"/>
                      <a:pt x="291" y="127"/>
                      <a:pt x="291" y="127"/>
                    </a:cubicBezTo>
                    <a:close/>
                    <a:moveTo>
                      <a:pt x="277" y="121"/>
                    </a:moveTo>
                    <a:cubicBezTo>
                      <a:pt x="272" y="112"/>
                      <a:pt x="272" y="112"/>
                      <a:pt x="272" y="112"/>
                    </a:cubicBezTo>
                    <a:cubicBezTo>
                      <a:pt x="236" y="83"/>
                      <a:pt x="236" y="83"/>
                      <a:pt x="236" y="83"/>
                    </a:cubicBezTo>
                    <a:cubicBezTo>
                      <a:pt x="225" y="77"/>
                      <a:pt x="225" y="77"/>
                      <a:pt x="225" y="77"/>
                    </a:cubicBezTo>
                    <a:cubicBezTo>
                      <a:pt x="238" y="104"/>
                      <a:pt x="238" y="104"/>
                      <a:pt x="238" y="104"/>
                    </a:cubicBezTo>
                    <a:cubicBezTo>
                      <a:pt x="277" y="121"/>
                      <a:pt x="277" y="121"/>
                      <a:pt x="277" y="121"/>
                    </a:cubicBezTo>
                    <a:close/>
                    <a:moveTo>
                      <a:pt x="271" y="109"/>
                    </a:moveTo>
                    <a:cubicBezTo>
                      <a:pt x="263" y="94"/>
                      <a:pt x="263" y="94"/>
                      <a:pt x="263" y="94"/>
                    </a:cubicBezTo>
                    <a:cubicBezTo>
                      <a:pt x="241" y="84"/>
                      <a:pt x="241" y="84"/>
                      <a:pt x="241" y="84"/>
                    </a:cubicBezTo>
                    <a:cubicBezTo>
                      <a:pt x="271" y="109"/>
                      <a:pt x="271" y="109"/>
                      <a:pt x="271" y="109"/>
                    </a:cubicBezTo>
                    <a:close/>
                    <a:moveTo>
                      <a:pt x="236" y="104"/>
                    </a:moveTo>
                    <a:cubicBezTo>
                      <a:pt x="223" y="76"/>
                      <a:pt x="223" y="76"/>
                      <a:pt x="223" y="76"/>
                    </a:cubicBezTo>
                    <a:cubicBezTo>
                      <a:pt x="211" y="71"/>
                      <a:pt x="211" y="71"/>
                      <a:pt x="211" y="71"/>
                    </a:cubicBezTo>
                    <a:cubicBezTo>
                      <a:pt x="185" y="81"/>
                      <a:pt x="185" y="81"/>
                      <a:pt x="185" y="81"/>
                    </a:cubicBezTo>
                    <a:cubicBezTo>
                      <a:pt x="236" y="104"/>
                      <a:pt x="236" y="104"/>
                      <a:pt x="236" y="104"/>
                    </a:cubicBezTo>
                    <a:close/>
                    <a:moveTo>
                      <a:pt x="184" y="81"/>
                    </a:moveTo>
                    <a:cubicBezTo>
                      <a:pt x="209" y="70"/>
                      <a:pt x="209" y="70"/>
                      <a:pt x="209" y="70"/>
                    </a:cubicBezTo>
                    <a:cubicBezTo>
                      <a:pt x="188" y="61"/>
                      <a:pt x="188" y="61"/>
                      <a:pt x="188" y="61"/>
                    </a:cubicBezTo>
                    <a:cubicBezTo>
                      <a:pt x="111" y="45"/>
                      <a:pt x="111" y="45"/>
                      <a:pt x="111" y="45"/>
                    </a:cubicBezTo>
                    <a:cubicBezTo>
                      <a:pt x="105" y="47"/>
                      <a:pt x="105" y="47"/>
                      <a:pt x="105" y="47"/>
                    </a:cubicBezTo>
                    <a:cubicBezTo>
                      <a:pt x="184" y="81"/>
                      <a:pt x="184" y="81"/>
                      <a:pt x="184" y="81"/>
                    </a:cubicBezTo>
                    <a:close/>
                    <a:moveTo>
                      <a:pt x="233" y="80"/>
                    </a:moveTo>
                    <a:cubicBezTo>
                      <a:pt x="221" y="70"/>
                      <a:pt x="221" y="70"/>
                      <a:pt x="221" y="70"/>
                    </a:cubicBezTo>
                    <a:cubicBezTo>
                      <a:pt x="224" y="75"/>
                      <a:pt x="224" y="75"/>
                      <a:pt x="224" y="75"/>
                    </a:cubicBezTo>
                    <a:cubicBezTo>
                      <a:pt x="233" y="80"/>
                      <a:pt x="233" y="80"/>
                      <a:pt x="233" y="80"/>
                    </a:cubicBezTo>
                    <a:close/>
                    <a:moveTo>
                      <a:pt x="222" y="75"/>
                    </a:moveTo>
                    <a:cubicBezTo>
                      <a:pt x="218" y="68"/>
                      <a:pt x="218" y="68"/>
                      <a:pt x="218" y="68"/>
                    </a:cubicBezTo>
                    <a:cubicBezTo>
                      <a:pt x="218" y="68"/>
                      <a:pt x="218" y="68"/>
                      <a:pt x="218" y="68"/>
                    </a:cubicBezTo>
                    <a:cubicBezTo>
                      <a:pt x="218" y="68"/>
                      <a:pt x="218" y="68"/>
                      <a:pt x="218" y="68"/>
                    </a:cubicBezTo>
                    <a:cubicBezTo>
                      <a:pt x="212" y="70"/>
                      <a:pt x="212" y="70"/>
                      <a:pt x="212" y="70"/>
                    </a:cubicBezTo>
                    <a:cubicBezTo>
                      <a:pt x="222" y="75"/>
                      <a:pt x="222" y="75"/>
                      <a:pt x="222" y="75"/>
                    </a:cubicBezTo>
                    <a:close/>
                    <a:moveTo>
                      <a:pt x="211" y="70"/>
                    </a:moveTo>
                    <a:cubicBezTo>
                      <a:pt x="216" y="67"/>
                      <a:pt x="216" y="67"/>
                      <a:pt x="216" y="67"/>
                    </a:cubicBezTo>
                    <a:cubicBezTo>
                      <a:pt x="194" y="63"/>
                      <a:pt x="194" y="63"/>
                      <a:pt x="194" y="63"/>
                    </a:cubicBezTo>
                    <a:cubicBezTo>
                      <a:pt x="211" y="70"/>
                      <a:pt x="211" y="70"/>
                      <a:pt x="211" y="70"/>
                    </a:cubicBezTo>
                    <a:close/>
                    <a:moveTo>
                      <a:pt x="56" y="59"/>
                    </a:moveTo>
                    <a:cubicBezTo>
                      <a:pt x="77" y="53"/>
                      <a:pt x="77" y="53"/>
                      <a:pt x="77" y="53"/>
                    </a:cubicBezTo>
                    <a:cubicBezTo>
                      <a:pt x="83" y="40"/>
                      <a:pt x="83" y="40"/>
                      <a:pt x="83" y="40"/>
                    </a:cubicBezTo>
                    <a:cubicBezTo>
                      <a:pt x="56" y="59"/>
                      <a:pt x="56" y="59"/>
                      <a:pt x="56" y="59"/>
                    </a:cubicBezTo>
                    <a:close/>
                    <a:moveTo>
                      <a:pt x="182" y="59"/>
                    </a:moveTo>
                    <a:cubicBezTo>
                      <a:pt x="135" y="38"/>
                      <a:pt x="135" y="38"/>
                      <a:pt x="135" y="38"/>
                    </a:cubicBezTo>
                    <a:cubicBezTo>
                      <a:pt x="135" y="38"/>
                      <a:pt x="135" y="38"/>
                      <a:pt x="135" y="38"/>
                    </a:cubicBezTo>
                    <a:cubicBezTo>
                      <a:pt x="135" y="38"/>
                      <a:pt x="135" y="38"/>
                      <a:pt x="135" y="38"/>
                    </a:cubicBezTo>
                    <a:cubicBezTo>
                      <a:pt x="114" y="44"/>
                      <a:pt x="114" y="44"/>
                      <a:pt x="114" y="44"/>
                    </a:cubicBezTo>
                    <a:cubicBezTo>
                      <a:pt x="182" y="59"/>
                      <a:pt x="182" y="59"/>
                      <a:pt x="182" y="59"/>
                    </a:cubicBezTo>
                    <a:close/>
                    <a:moveTo>
                      <a:pt x="79" y="53"/>
                    </a:moveTo>
                    <a:cubicBezTo>
                      <a:pt x="101" y="46"/>
                      <a:pt x="101" y="46"/>
                      <a:pt x="101" y="46"/>
                    </a:cubicBezTo>
                    <a:cubicBezTo>
                      <a:pt x="85" y="39"/>
                      <a:pt x="85" y="39"/>
                      <a:pt x="85" y="39"/>
                    </a:cubicBezTo>
                    <a:cubicBezTo>
                      <a:pt x="79" y="53"/>
                      <a:pt x="79" y="53"/>
                      <a:pt x="79" y="53"/>
                    </a:cubicBezTo>
                    <a:close/>
                    <a:moveTo>
                      <a:pt x="103" y="46"/>
                    </a:moveTo>
                    <a:cubicBezTo>
                      <a:pt x="108" y="44"/>
                      <a:pt x="108" y="44"/>
                      <a:pt x="108" y="44"/>
                    </a:cubicBezTo>
                    <a:cubicBezTo>
                      <a:pt x="91" y="41"/>
                      <a:pt x="91" y="41"/>
                      <a:pt x="91" y="41"/>
                    </a:cubicBezTo>
                    <a:cubicBezTo>
                      <a:pt x="103" y="46"/>
                      <a:pt x="103" y="46"/>
                      <a:pt x="10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6" name="Freeform 24"/>
              <p:cNvSpPr>
                <a:spLocks/>
              </p:cNvSpPr>
              <p:nvPr/>
            </p:nvSpPr>
            <p:spPr bwMode="auto">
              <a:xfrm>
                <a:off x="9783763" y="1908175"/>
                <a:ext cx="458788" cy="538163"/>
              </a:xfrm>
              <a:custGeom>
                <a:avLst/>
                <a:gdLst>
                  <a:gd name="T0" fmla="*/ 61 w 289"/>
                  <a:gd name="T1" fmla="*/ 333 h 339"/>
                  <a:gd name="T2" fmla="*/ 277 w 289"/>
                  <a:gd name="T3" fmla="*/ 148 h 339"/>
                  <a:gd name="T4" fmla="*/ 178 w 289"/>
                  <a:gd name="T5" fmla="*/ 12 h 339"/>
                  <a:gd name="T6" fmla="*/ 6 w 289"/>
                  <a:gd name="T7" fmla="*/ 203 h 339"/>
                  <a:gd name="T8" fmla="*/ 0 w 289"/>
                  <a:gd name="T9" fmla="*/ 197 h 339"/>
                  <a:gd name="T10" fmla="*/ 178 w 289"/>
                  <a:gd name="T11" fmla="*/ 0 h 339"/>
                  <a:gd name="T12" fmla="*/ 289 w 289"/>
                  <a:gd name="T13" fmla="*/ 154 h 339"/>
                  <a:gd name="T14" fmla="*/ 67 w 289"/>
                  <a:gd name="T15" fmla="*/ 339 h 339"/>
                  <a:gd name="T16" fmla="*/ 61 w 289"/>
                  <a:gd name="T17" fmla="*/ 333 h 339"/>
                  <a:gd name="T18" fmla="*/ 61 w 289"/>
                  <a:gd name="T19" fmla="*/ 33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339">
                    <a:moveTo>
                      <a:pt x="61" y="333"/>
                    </a:moveTo>
                    <a:lnTo>
                      <a:pt x="277" y="148"/>
                    </a:lnTo>
                    <a:lnTo>
                      <a:pt x="178" y="12"/>
                    </a:lnTo>
                    <a:lnTo>
                      <a:pt x="6" y="203"/>
                    </a:lnTo>
                    <a:lnTo>
                      <a:pt x="0" y="197"/>
                    </a:lnTo>
                    <a:lnTo>
                      <a:pt x="178" y="0"/>
                    </a:lnTo>
                    <a:lnTo>
                      <a:pt x="289" y="154"/>
                    </a:lnTo>
                    <a:lnTo>
                      <a:pt x="67" y="339"/>
                    </a:lnTo>
                    <a:lnTo>
                      <a:pt x="61" y="333"/>
                    </a:lnTo>
                    <a:lnTo>
                      <a:pt x="61"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7" name="Freeform 25"/>
              <p:cNvSpPr>
                <a:spLocks noEditPoints="1"/>
              </p:cNvSpPr>
              <p:nvPr/>
            </p:nvSpPr>
            <p:spPr bwMode="auto">
              <a:xfrm>
                <a:off x="9078913" y="1966913"/>
                <a:ext cx="1163638" cy="1027113"/>
              </a:xfrm>
              <a:custGeom>
                <a:avLst/>
                <a:gdLst>
                  <a:gd name="T0" fmla="*/ 89 w 119"/>
                  <a:gd name="T1" fmla="*/ 91 h 105"/>
                  <a:gd name="T2" fmla="*/ 0 w 119"/>
                  <a:gd name="T3" fmla="*/ 54 h 105"/>
                  <a:gd name="T4" fmla="*/ 0 w 119"/>
                  <a:gd name="T5" fmla="*/ 54 h 105"/>
                  <a:gd name="T6" fmla="*/ 0 w 119"/>
                  <a:gd name="T7" fmla="*/ 53 h 105"/>
                  <a:gd name="T8" fmla="*/ 0 w 119"/>
                  <a:gd name="T9" fmla="*/ 53 h 105"/>
                  <a:gd name="T10" fmla="*/ 0 w 119"/>
                  <a:gd name="T11" fmla="*/ 53 h 105"/>
                  <a:gd name="T12" fmla="*/ 30 w 119"/>
                  <a:gd name="T13" fmla="*/ 5 h 105"/>
                  <a:gd name="T14" fmla="*/ 17 w 119"/>
                  <a:gd name="T15" fmla="*/ 1 h 105"/>
                  <a:gd name="T16" fmla="*/ 18 w 119"/>
                  <a:gd name="T17" fmla="*/ 0 h 105"/>
                  <a:gd name="T18" fmla="*/ 30 w 119"/>
                  <a:gd name="T19" fmla="*/ 3 h 105"/>
                  <a:gd name="T20" fmla="*/ 32 w 119"/>
                  <a:gd name="T21" fmla="*/ 0 h 105"/>
                  <a:gd name="T22" fmla="*/ 33 w 119"/>
                  <a:gd name="T23" fmla="*/ 0 h 105"/>
                  <a:gd name="T24" fmla="*/ 33 w 119"/>
                  <a:gd name="T25" fmla="*/ 0 h 105"/>
                  <a:gd name="T26" fmla="*/ 33 w 119"/>
                  <a:gd name="T27" fmla="*/ 0 h 105"/>
                  <a:gd name="T28" fmla="*/ 33 w 119"/>
                  <a:gd name="T29" fmla="*/ 0 h 105"/>
                  <a:gd name="T30" fmla="*/ 55 w 119"/>
                  <a:gd name="T31" fmla="*/ 10 h 105"/>
                  <a:gd name="T32" fmla="*/ 55 w 119"/>
                  <a:gd name="T33" fmla="*/ 11 h 105"/>
                  <a:gd name="T34" fmla="*/ 55 w 119"/>
                  <a:gd name="T35" fmla="*/ 11 h 105"/>
                  <a:gd name="T36" fmla="*/ 73 w 119"/>
                  <a:gd name="T37" fmla="*/ 27 h 105"/>
                  <a:gd name="T38" fmla="*/ 89 w 119"/>
                  <a:gd name="T39" fmla="*/ 62 h 105"/>
                  <a:gd name="T40" fmla="*/ 119 w 119"/>
                  <a:gd name="T41" fmla="*/ 56 h 105"/>
                  <a:gd name="T42" fmla="*/ 119 w 119"/>
                  <a:gd name="T43" fmla="*/ 95 h 105"/>
                  <a:gd name="T44" fmla="*/ 91 w 119"/>
                  <a:gd name="T45" fmla="*/ 91 h 105"/>
                  <a:gd name="T46" fmla="*/ 91 w 119"/>
                  <a:gd name="T47" fmla="*/ 105 h 105"/>
                  <a:gd name="T48" fmla="*/ 90 w 119"/>
                  <a:gd name="T49" fmla="*/ 105 h 105"/>
                  <a:gd name="T50" fmla="*/ 89 w 119"/>
                  <a:gd name="T51" fmla="*/ 91 h 105"/>
                  <a:gd name="T52" fmla="*/ 117 w 119"/>
                  <a:gd name="T53" fmla="*/ 94 h 105"/>
                  <a:gd name="T54" fmla="*/ 117 w 119"/>
                  <a:gd name="T55" fmla="*/ 57 h 105"/>
                  <a:gd name="T56" fmla="*/ 90 w 119"/>
                  <a:gd name="T57" fmla="*/ 64 h 105"/>
                  <a:gd name="T58" fmla="*/ 91 w 119"/>
                  <a:gd name="T59" fmla="*/ 90 h 105"/>
                  <a:gd name="T60" fmla="*/ 117 w 119"/>
                  <a:gd name="T61" fmla="*/ 94 h 105"/>
                  <a:gd name="T62" fmla="*/ 89 w 119"/>
                  <a:gd name="T63" fmla="*/ 89 h 105"/>
                  <a:gd name="T64" fmla="*/ 88 w 119"/>
                  <a:gd name="T65" fmla="*/ 63 h 105"/>
                  <a:gd name="T66" fmla="*/ 54 w 119"/>
                  <a:gd name="T67" fmla="*/ 12 h 105"/>
                  <a:gd name="T68" fmla="*/ 31 w 119"/>
                  <a:gd name="T69" fmla="*/ 5 h 105"/>
                  <a:gd name="T70" fmla="*/ 2 w 119"/>
                  <a:gd name="T71" fmla="*/ 53 h 105"/>
                  <a:gd name="T72" fmla="*/ 89 w 119"/>
                  <a:gd name="T73" fmla="*/ 89 h 105"/>
                  <a:gd name="T74" fmla="*/ 85 w 119"/>
                  <a:gd name="T75" fmla="*/ 56 h 105"/>
                  <a:gd name="T76" fmla="*/ 72 w 119"/>
                  <a:gd name="T77" fmla="*/ 27 h 105"/>
                  <a:gd name="T78" fmla="*/ 58 w 119"/>
                  <a:gd name="T79" fmla="*/ 15 h 105"/>
                  <a:gd name="T80" fmla="*/ 85 w 119"/>
                  <a:gd name="T81" fmla="*/ 56 h 105"/>
                  <a:gd name="T82" fmla="*/ 48 w 119"/>
                  <a:gd name="T83" fmla="*/ 8 h 105"/>
                  <a:gd name="T84" fmla="*/ 33 w 119"/>
                  <a:gd name="T85" fmla="*/ 1 h 105"/>
                  <a:gd name="T86" fmla="*/ 32 w 119"/>
                  <a:gd name="T87" fmla="*/ 4 h 105"/>
                  <a:gd name="T88" fmla="*/ 48 w 119"/>
                  <a:gd name="T89"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105">
                    <a:moveTo>
                      <a:pt x="89" y="91"/>
                    </a:moveTo>
                    <a:cubicBezTo>
                      <a:pt x="0" y="54"/>
                      <a:pt x="0" y="54"/>
                      <a:pt x="0" y="54"/>
                    </a:cubicBezTo>
                    <a:cubicBezTo>
                      <a:pt x="0" y="54"/>
                      <a:pt x="0" y="54"/>
                      <a:pt x="0" y="54"/>
                    </a:cubicBezTo>
                    <a:cubicBezTo>
                      <a:pt x="0" y="53"/>
                      <a:pt x="0" y="53"/>
                      <a:pt x="0" y="53"/>
                    </a:cubicBezTo>
                    <a:cubicBezTo>
                      <a:pt x="0" y="53"/>
                      <a:pt x="0" y="53"/>
                      <a:pt x="0" y="53"/>
                    </a:cubicBezTo>
                    <a:cubicBezTo>
                      <a:pt x="0" y="53"/>
                      <a:pt x="0" y="53"/>
                      <a:pt x="0" y="53"/>
                    </a:cubicBezTo>
                    <a:cubicBezTo>
                      <a:pt x="30" y="5"/>
                      <a:pt x="30" y="5"/>
                      <a:pt x="30" y="5"/>
                    </a:cubicBezTo>
                    <a:cubicBezTo>
                      <a:pt x="17" y="1"/>
                      <a:pt x="17" y="1"/>
                      <a:pt x="17" y="1"/>
                    </a:cubicBezTo>
                    <a:cubicBezTo>
                      <a:pt x="18" y="0"/>
                      <a:pt x="18" y="0"/>
                      <a:pt x="18" y="0"/>
                    </a:cubicBezTo>
                    <a:cubicBezTo>
                      <a:pt x="30" y="3"/>
                      <a:pt x="30" y="3"/>
                      <a:pt x="30" y="3"/>
                    </a:cubicBezTo>
                    <a:cubicBezTo>
                      <a:pt x="32" y="0"/>
                      <a:pt x="32" y="0"/>
                      <a:pt x="32" y="0"/>
                    </a:cubicBezTo>
                    <a:cubicBezTo>
                      <a:pt x="32" y="0"/>
                      <a:pt x="33" y="0"/>
                      <a:pt x="33" y="0"/>
                    </a:cubicBezTo>
                    <a:cubicBezTo>
                      <a:pt x="33" y="0"/>
                      <a:pt x="33" y="0"/>
                      <a:pt x="33" y="0"/>
                    </a:cubicBezTo>
                    <a:cubicBezTo>
                      <a:pt x="33" y="0"/>
                      <a:pt x="33" y="0"/>
                      <a:pt x="33" y="0"/>
                    </a:cubicBezTo>
                    <a:cubicBezTo>
                      <a:pt x="33" y="0"/>
                      <a:pt x="33" y="0"/>
                      <a:pt x="33" y="0"/>
                    </a:cubicBezTo>
                    <a:cubicBezTo>
                      <a:pt x="55" y="10"/>
                      <a:pt x="55" y="10"/>
                      <a:pt x="55" y="10"/>
                    </a:cubicBezTo>
                    <a:cubicBezTo>
                      <a:pt x="55" y="11"/>
                      <a:pt x="55" y="11"/>
                      <a:pt x="55" y="11"/>
                    </a:cubicBezTo>
                    <a:cubicBezTo>
                      <a:pt x="55" y="11"/>
                      <a:pt x="55" y="11"/>
                      <a:pt x="55" y="11"/>
                    </a:cubicBezTo>
                    <a:cubicBezTo>
                      <a:pt x="73" y="27"/>
                      <a:pt x="73" y="27"/>
                      <a:pt x="73" y="27"/>
                    </a:cubicBezTo>
                    <a:cubicBezTo>
                      <a:pt x="89" y="62"/>
                      <a:pt x="89" y="62"/>
                      <a:pt x="89" y="62"/>
                    </a:cubicBezTo>
                    <a:cubicBezTo>
                      <a:pt x="119" y="56"/>
                      <a:pt x="119" y="56"/>
                      <a:pt x="119" y="56"/>
                    </a:cubicBezTo>
                    <a:cubicBezTo>
                      <a:pt x="119" y="95"/>
                      <a:pt x="119" y="95"/>
                      <a:pt x="119" y="95"/>
                    </a:cubicBezTo>
                    <a:cubicBezTo>
                      <a:pt x="91" y="91"/>
                      <a:pt x="91" y="91"/>
                      <a:pt x="91" y="91"/>
                    </a:cubicBezTo>
                    <a:cubicBezTo>
                      <a:pt x="91" y="105"/>
                      <a:pt x="91" y="105"/>
                      <a:pt x="91" y="105"/>
                    </a:cubicBezTo>
                    <a:cubicBezTo>
                      <a:pt x="90" y="105"/>
                      <a:pt x="90" y="105"/>
                      <a:pt x="90" y="105"/>
                    </a:cubicBezTo>
                    <a:cubicBezTo>
                      <a:pt x="89" y="91"/>
                      <a:pt x="89" y="91"/>
                      <a:pt x="89" y="91"/>
                    </a:cubicBezTo>
                    <a:close/>
                    <a:moveTo>
                      <a:pt x="117" y="94"/>
                    </a:moveTo>
                    <a:cubicBezTo>
                      <a:pt x="117" y="57"/>
                      <a:pt x="117" y="57"/>
                      <a:pt x="117" y="57"/>
                    </a:cubicBezTo>
                    <a:cubicBezTo>
                      <a:pt x="90" y="64"/>
                      <a:pt x="90" y="64"/>
                      <a:pt x="90" y="64"/>
                    </a:cubicBezTo>
                    <a:cubicBezTo>
                      <a:pt x="91" y="90"/>
                      <a:pt x="91" y="90"/>
                      <a:pt x="91" y="90"/>
                    </a:cubicBezTo>
                    <a:cubicBezTo>
                      <a:pt x="117" y="94"/>
                      <a:pt x="117" y="94"/>
                      <a:pt x="117" y="94"/>
                    </a:cubicBezTo>
                    <a:close/>
                    <a:moveTo>
                      <a:pt x="89" y="89"/>
                    </a:moveTo>
                    <a:cubicBezTo>
                      <a:pt x="88" y="63"/>
                      <a:pt x="88" y="63"/>
                      <a:pt x="88" y="63"/>
                    </a:cubicBezTo>
                    <a:cubicBezTo>
                      <a:pt x="54" y="12"/>
                      <a:pt x="54" y="12"/>
                      <a:pt x="54" y="12"/>
                    </a:cubicBezTo>
                    <a:cubicBezTo>
                      <a:pt x="31" y="5"/>
                      <a:pt x="31" y="5"/>
                      <a:pt x="31" y="5"/>
                    </a:cubicBezTo>
                    <a:cubicBezTo>
                      <a:pt x="2" y="53"/>
                      <a:pt x="2" y="53"/>
                      <a:pt x="2" y="53"/>
                    </a:cubicBezTo>
                    <a:cubicBezTo>
                      <a:pt x="89" y="89"/>
                      <a:pt x="89" y="89"/>
                      <a:pt x="89" y="89"/>
                    </a:cubicBezTo>
                    <a:close/>
                    <a:moveTo>
                      <a:pt x="85" y="56"/>
                    </a:moveTo>
                    <a:cubicBezTo>
                      <a:pt x="72" y="27"/>
                      <a:pt x="72" y="27"/>
                      <a:pt x="72" y="27"/>
                    </a:cubicBezTo>
                    <a:cubicBezTo>
                      <a:pt x="58" y="15"/>
                      <a:pt x="58" y="15"/>
                      <a:pt x="58" y="15"/>
                    </a:cubicBezTo>
                    <a:cubicBezTo>
                      <a:pt x="85" y="56"/>
                      <a:pt x="85" y="56"/>
                      <a:pt x="85" y="56"/>
                    </a:cubicBezTo>
                    <a:close/>
                    <a:moveTo>
                      <a:pt x="48" y="8"/>
                    </a:moveTo>
                    <a:cubicBezTo>
                      <a:pt x="33" y="1"/>
                      <a:pt x="33" y="1"/>
                      <a:pt x="33" y="1"/>
                    </a:cubicBezTo>
                    <a:cubicBezTo>
                      <a:pt x="32" y="4"/>
                      <a:pt x="32" y="4"/>
                      <a:pt x="32" y="4"/>
                    </a:cubicBezTo>
                    <a:cubicBezTo>
                      <a:pt x="48" y="8"/>
                      <a:pt x="48" y="8"/>
                      <a:pt x="4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8" name="Line 26"/>
              <p:cNvSpPr>
                <a:spLocks noChangeShapeType="1"/>
              </p:cNvSpPr>
              <p:nvPr/>
            </p:nvSpPr>
            <p:spPr bwMode="auto">
              <a:xfrm>
                <a:off x="7896225" y="14478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9" name="Line 27"/>
              <p:cNvSpPr>
                <a:spLocks noChangeShapeType="1"/>
              </p:cNvSpPr>
              <p:nvPr/>
            </p:nvSpPr>
            <p:spPr bwMode="auto">
              <a:xfrm>
                <a:off x="7896225" y="14478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0" name="Line 28"/>
              <p:cNvSpPr>
                <a:spLocks noChangeShapeType="1"/>
              </p:cNvSpPr>
              <p:nvPr/>
            </p:nvSpPr>
            <p:spPr bwMode="auto">
              <a:xfrm>
                <a:off x="7291388" y="14478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1" name="Line 29"/>
              <p:cNvSpPr>
                <a:spLocks noChangeShapeType="1"/>
              </p:cNvSpPr>
              <p:nvPr/>
            </p:nvSpPr>
            <p:spPr bwMode="auto">
              <a:xfrm>
                <a:off x="7291388" y="14478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2" name="Freeform 30"/>
              <p:cNvSpPr>
                <a:spLocks/>
              </p:cNvSpPr>
              <p:nvPr/>
            </p:nvSpPr>
            <p:spPr bwMode="auto">
              <a:xfrm>
                <a:off x="7369175" y="98425"/>
                <a:ext cx="2052638" cy="1966913"/>
              </a:xfrm>
              <a:custGeom>
                <a:avLst/>
                <a:gdLst>
                  <a:gd name="T0" fmla="*/ 0 w 210"/>
                  <a:gd name="T1" fmla="*/ 199 h 201"/>
                  <a:gd name="T2" fmla="*/ 45 w 210"/>
                  <a:gd name="T3" fmla="*/ 193 h 201"/>
                  <a:gd name="T4" fmla="*/ 45 w 210"/>
                  <a:gd name="T5" fmla="*/ 161 h 201"/>
                  <a:gd name="T6" fmla="*/ 57 w 210"/>
                  <a:gd name="T7" fmla="*/ 126 h 201"/>
                  <a:gd name="T8" fmla="*/ 57 w 210"/>
                  <a:gd name="T9" fmla="*/ 126 h 201"/>
                  <a:gd name="T10" fmla="*/ 69 w 210"/>
                  <a:gd name="T11" fmla="*/ 101 h 201"/>
                  <a:gd name="T12" fmla="*/ 39 w 210"/>
                  <a:gd name="T13" fmla="*/ 29 h 201"/>
                  <a:gd name="T14" fmla="*/ 65 w 210"/>
                  <a:gd name="T15" fmla="*/ 22 h 201"/>
                  <a:gd name="T16" fmla="*/ 92 w 210"/>
                  <a:gd name="T17" fmla="*/ 86 h 201"/>
                  <a:gd name="T18" fmla="*/ 102 w 210"/>
                  <a:gd name="T19" fmla="*/ 82 h 201"/>
                  <a:gd name="T20" fmla="*/ 85 w 210"/>
                  <a:gd name="T21" fmla="*/ 6 h 201"/>
                  <a:gd name="T22" fmla="*/ 110 w 210"/>
                  <a:gd name="T23" fmla="*/ 0 h 201"/>
                  <a:gd name="T24" fmla="*/ 125 w 210"/>
                  <a:gd name="T25" fmla="*/ 76 h 201"/>
                  <a:gd name="T26" fmla="*/ 135 w 210"/>
                  <a:gd name="T27" fmla="*/ 75 h 201"/>
                  <a:gd name="T28" fmla="*/ 137 w 210"/>
                  <a:gd name="T29" fmla="*/ 0 h 201"/>
                  <a:gd name="T30" fmla="*/ 162 w 210"/>
                  <a:gd name="T31" fmla="*/ 1 h 201"/>
                  <a:gd name="T32" fmla="*/ 159 w 210"/>
                  <a:gd name="T33" fmla="*/ 77 h 201"/>
                  <a:gd name="T34" fmla="*/ 189 w 210"/>
                  <a:gd name="T35" fmla="*/ 91 h 201"/>
                  <a:gd name="T36" fmla="*/ 189 w 210"/>
                  <a:gd name="T37" fmla="*/ 91 h 201"/>
                  <a:gd name="T38" fmla="*/ 190 w 210"/>
                  <a:gd name="T39" fmla="*/ 91 h 201"/>
                  <a:gd name="T40" fmla="*/ 190 w 210"/>
                  <a:gd name="T41" fmla="*/ 91 h 201"/>
                  <a:gd name="T42" fmla="*/ 190 w 210"/>
                  <a:gd name="T43" fmla="*/ 91 h 201"/>
                  <a:gd name="T44" fmla="*/ 207 w 210"/>
                  <a:gd name="T45" fmla="*/ 122 h 201"/>
                  <a:gd name="T46" fmla="*/ 207 w 210"/>
                  <a:gd name="T47" fmla="*/ 122 h 201"/>
                  <a:gd name="T48" fmla="*/ 210 w 210"/>
                  <a:gd name="T49" fmla="*/ 151 h 201"/>
                  <a:gd name="T50" fmla="*/ 209 w 210"/>
                  <a:gd name="T51" fmla="*/ 151 h 201"/>
                  <a:gd name="T52" fmla="*/ 205 w 210"/>
                  <a:gd name="T53" fmla="*/ 122 h 201"/>
                  <a:gd name="T54" fmla="*/ 189 w 210"/>
                  <a:gd name="T55" fmla="*/ 92 h 201"/>
                  <a:gd name="T56" fmla="*/ 189 w 210"/>
                  <a:gd name="T57" fmla="*/ 92 h 201"/>
                  <a:gd name="T58" fmla="*/ 189 w 210"/>
                  <a:gd name="T59" fmla="*/ 92 h 201"/>
                  <a:gd name="T60" fmla="*/ 158 w 210"/>
                  <a:gd name="T61" fmla="*/ 78 h 201"/>
                  <a:gd name="T62" fmla="*/ 161 w 210"/>
                  <a:gd name="T63" fmla="*/ 2 h 201"/>
                  <a:gd name="T64" fmla="*/ 138 w 210"/>
                  <a:gd name="T65" fmla="*/ 1 h 201"/>
                  <a:gd name="T66" fmla="*/ 136 w 210"/>
                  <a:gd name="T67" fmla="*/ 76 h 201"/>
                  <a:gd name="T68" fmla="*/ 124 w 210"/>
                  <a:gd name="T69" fmla="*/ 77 h 201"/>
                  <a:gd name="T70" fmla="*/ 124 w 210"/>
                  <a:gd name="T71" fmla="*/ 77 h 201"/>
                  <a:gd name="T72" fmla="*/ 123 w 210"/>
                  <a:gd name="T73" fmla="*/ 77 h 201"/>
                  <a:gd name="T74" fmla="*/ 109 w 210"/>
                  <a:gd name="T75" fmla="*/ 2 h 201"/>
                  <a:gd name="T76" fmla="*/ 87 w 210"/>
                  <a:gd name="T77" fmla="*/ 7 h 201"/>
                  <a:gd name="T78" fmla="*/ 103 w 210"/>
                  <a:gd name="T79" fmla="*/ 82 h 201"/>
                  <a:gd name="T80" fmla="*/ 91 w 210"/>
                  <a:gd name="T81" fmla="*/ 88 h 201"/>
                  <a:gd name="T82" fmla="*/ 64 w 210"/>
                  <a:gd name="T83" fmla="*/ 24 h 201"/>
                  <a:gd name="T84" fmla="*/ 40 w 210"/>
                  <a:gd name="T85" fmla="*/ 30 h 201"/>
                  <a:gd name="T86" fmla="*/ 71 w 210"/>
                  <a:gd name="T87" fmla="*/ 101 h 201"/>
                  <a:gd name="T88" fmla="*/ 58 w 210"/>
                  <a:gd name="T89" fmla="*/ 126 h 201"/>
                  <a:gd name="T90" fmla="*/ 58 w 210"/>
                  <a:gd name="T91" fmla="*/ 126 h 201"/>
                  <a:gd name="T92" fmla="*/ 47 w 210"/>
                  <a:gd name="T93" fmla="*/ 161 h 201"/>
                  <a:gd name="T94" fmla="*/ 47 w 210"/>
                  <a:gd name="T95" fmla="*/ 194 h 201"/>
                  <a:gd name="T96" fmla="*/ 1 w 210"/>
                  <a:gd name="T97" fmla="*/ 201 h 201"/>
                  <a:gd name="T98" fmla="*/ 0 w 210"/>
                  <a:gd name="T99"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201">
                    <a:moveTo>
                      <a:pt x="0" y="199"/>
                    </a:moveTo>
                    <a:cubicBezTo>
                      <a:pt x="45" y="193"/>
                      <a:pt x="45" y="193"/>
                      <a:pt x="45" y="193"/>
                    </a:cubicBezTo>
                    <a:cubicBezTo>
                      <a:pt x="45" y="161"/>
                      <a:pt x="45" y="161"/>
                      <a:pt x="45" y="161"/>
                    </a:cubicBezTo>
                    <a:cubicBezTo>
                      <a:pt x="57" y="126"/>
                      <a:pt x="57" y="126"/>
                      <a:pt x="57" y="126"/>
                    </a:cubicBezTo>
                    <a:cubicBezTo>
                      <a:pt x="57" y="126"/>
                      <a:pt x="57" y="126"/>
                      <a:pt x="57" y="126"/>
                    </a:cubicBezTo>
                    <a:cubicBezTo>
                      <a:pt x="69" y="101"/>
                      <a:pt x="69" y="101"/>
                      <a:pt x="69" y="101"/>
                    </a:cubicBezTo>
                    <a:cubicBezTo>
                      <a:pt x="39" y="29"/>
                      <a:pt x="39" y="29"/>
                      <a:pt x="39" y="29"/>
                    </a:cubicBezTo>
                    <a:cubicBezTo>
                      <a:pt x="65" y="22"/>
                      <a:pt x="65" y="22"/>
                      <a:pt x="65" y="22"/>
                    </a:cubicBezTo>
                    <a:cubicBezTo>
                      <a:pt x="92" y="86"/>
                      <a:pt x="92" y="86"/>
                      <a:pt x="92" y="86"/>
                    </a:cubicBezTo>
                    <a:cubicBezTo>
                      <a:pt x="102" y="82"/>
                      <a:pt x="102" y="82"/>
                      <a:pt x="102" y="82"/>
                    </a:cubicBezTo>
                    <a:cubicBezTo>
                      <a:pt x="85" y="6"/>
                      <a:pt x="85" y="6"/>
                      <a:pt x="85" y="6"/>
                    </a:cubicBezTo>
                    <a:cubicBezTo>
                      <a:pt x="110" y="0"/>
                      <a:pt x="110" y="0"/>
                      <a:pt x="110" y="0"/>
                    </a:cubicBezTo>
                    <a:cubicBezTo>
                      <a:pt x="125" y="76"/>
                      <a:pt x="125" y="76"/>
                      <a:pt x="125" y="76"/>
                    </a:cubicBezTo>
                    <a:cubicBezTo>
                      <a:pt x="135" y="75"/>
                      <a:pt x="135" y="75"/>
                      <a:pt x="135" y="75"/>
                    </a:cubicBezTo>
                    <a:cubicBezTo>
                      <a:pt x="137" y="0"/>
                      <a:pt x="137" y="0"/>
                      <a:pt x="137" y="0"/>
                    </a:cubicBezTo>
                    <a:cubicBezTo>
                      <a:pt x="162" y="1"/>
                      <a:pt x="162" y="1"/>
                      <a:pt x="162" y="1"/>
                    </a:cubicBezTo>
                    <a:cubicBezTo>
                      <a:pt x="159" y="77"/>
                      <a:pt x="159" y="77"/>
                      <a:pt x="159" y="77"/>
                    </a:cubicBezTo>
                    <a:cubicBezTo>
                      <a:pt x="189" y="91"/>
                      <a:pt x="189" y="91"/>
                      <a:pt x="189" y="91"/>
                    </a:cubicBezTo>
                    <a:cubicBezTo>
                      <a:pt x="189" y="91"/>
                      <a:pt x="189" y="91"/>
                      <a:pt x="189" y="91"/>
                    </a:cubicBezTo>
                    <a:cubicBezTo>
                      <a:pt x="190" y="91"/>
                      <a:pt x="190" y="91"/>
                      <a:pt x="190" y="91"/>
                    </a:cubicBezTo>
                    <a:cubicBezTo>
                      <a:pt x="190" y="91"/>
                      <a:pt x="190" y="91"/>
                      <a:pt x="190" y="91"/>
                    </a:cubicBezTo>
                    <a:cubicBezTo>
                      <a:pt x="190" y="91"/>
                      <a:pt x="190" y="91"/>
                      <a:pt x="190" y="91"/>
                    </a:cubicBezTo>
                    <a:cubicBezTo>
                      <a:pt x="207" y="122"/>
                      <a:pt x="207" y="122"/>
                      <a:pt x="207" y="122"/>
                    </a:cubicBezTo>
                    <a:cubicBezTo>
                      <a:pt x="207" y="122"/>
                      <a:pt x="207" y="122"/>
                      <a:pt x="207" y="122"/>
                    </a:cubicBezTo>
                    <a:cubicBezTo>
                      <a:pt x="210" y="151"/>
                      <a:pt x="210" y="151"/>
                      <a:pt x="210" y="151"/>
                    </a:cubicBezTo>
                    <a:cubicBezTo>
                      <a:pt x="209" y="151"/>
                      <a:pt x="209" y="151"/>
                      <a:pt x="209" y="151"/>
                    </a:cubicBezTo>
                    <a:cubicBezTo>
                      <a:pt x="205" y="122"/>
                      <a:pt x="205" y="122"/>
                      <a:pt x="205" y="122"/>
                    </a:cubicBezTo>
                    <a:cubicBezTo>
                      <a:pt x="189" y="92"/>
                      <a:pt x="189" y="92"/>
                      <a:pt x="189" y="92"/>
                    </a:cubicBezTo>
                    <a:cubicBezTo>
                      <a:pt x="189" y="92"/>
                      <a:pt x="189" y="92"/>
                      <a:pt x="189" y="92"/>
                    </a:cubicBezTo>
                    <a:cubicBezTo>
                      <a:pt x="189" y="92"/>
                      <a:pt x="189" y="92"/>
                      <a:pt x="189" y="92"/>
                    </a:cubicBezTo>
                    <a:cubicBezTo>
                      <a:pt x="158" y="78"/>
                      <a:pt x="158" y="78"/>
                      <a:pt x="158" y="78"/>
                    </a:cubicBezTo>
                    <a:cubicBezTo>
                      <a:pt x="161" y="2"/>
                      <a:pt x="161" y="2"/>
                      <a:pt x="161" y="2"/>
                    </a:cubicBezTo>
                    <a:cubicBezTo>
                      <a:pt x="138" y="1"/>
                      <a:pt x="138" y="1"/>
                      <a:pt x="138" y="1"/>
                    </a:cubicBezTo>
                    <a:cubicBezTo>
                      <a:pt x="136" y="76"/>
                      <a:pt x="136" y="76"/>
                      <a:pt x="136" y="76"/>
                    </a:cubicBezTo>
                    <a:cubicBezTo>
                      <a:pt x="124" y="77"/>
                      <a:pt x="124" y="77"/>
                      <a:pt x="124" y="77"/>
                    </a:cubicBezTo>
                    <a:cubicBezTo>
                      <a:pt x="124" y="77"/>
                      <a:pt x="124" y="77"/>
                      <a:pt x="124" y="77"/>
                    </a:cubicBezTo>
                    <a:cubicBezTo>
                      <a:pt x="123" y="77"/>
                      <a:pt x="123" y="77"/>
                      <a:pt x="123" y="77"/>
                    </a:cubicBezTo>
                    <a:cubicBezTo>
                      <a:pt x="109" y="2"/>
                      <a:pt x="109" y="2"/>
                      <a:pt x="109" y="2"/>
                    </a:cubicBezTo>
                    <a:cubicBezTo>
                      <a:pt x="87" y="7"/>
                      <a:pt x="87" y="7"/>
                      <a:pt x="87" y="7"/>
                    </a:cubicBezTo>
                    <a:cubicBezTo>
                      <a:pt x="103" y="82"/>
                      <a:pt x="103" y="82"/>
                      <a:pt x="103" y="82"/>
                    </a:cubicBezTo>
                    <a:cubicBezTo>
                      <a:pt x="91" y="88"/>
                      <a:pt x="91" y="88"/>
                      <a:pt x="91" y="88"/>
                    </a:cubicBezTo>
                    <a:cubicBezTo>
                      <a:pt x="64" y="24"/>
                      <a:pt x="64" y="24"/>
                      <a:pt x="64" y="24"/>
                    </a:cubicBezTo>
                    <a:cubicBezTo>
                      <a:pt x="40" y="30"/>
                      <a:pt x="40" y="30"/>
                      <a:pt x="40" y="30"/>
                    </a:cubicBezTo>
                    <a:cubicBezTo>
                      <a:pt x="71" y="101"/>
                      <a:pt x="71" y="101"/>
                      <a:pt x="71" y="101"/>
                    </a:cubicBezTo>
                    <a:cubicBezTo>
                      <a:pt x="58" y="126"/>
                      <a:pt x="58" y="126"/>
                      <a:pt x="58" y="126"/>
                    </a:cubicBezTo>
                    <a:cubicBezTo>
                      <a:pt x="58" y="126"/>
                      <a:pt x="58" y="126"/>
                      <a:pt x="58" y="126"/>
                    </a:cubicBezTo>
                    <a:cubicBezTo>
                      <a:pt x="47" y="161"/>
                      <a:pt x="47" y="161"/>
                      <a:pt x="47" y="161"/>
                    </a:cubicBezTo>
                    <a:cubicBezTo>
                      <a:pt x="47" y="194"/>
                      <a:pt x="47" y="194"/>
                      <a:pt x="47" y="194"/>
                    </a:cubicBezTo>
                    <a:cubicBezTo>
                      <a:pt x="1" y="201"/>
                      <a:pt x="1" y="201"/>
                      <a:pt x="1" y="201"/>
                    </a:cubicBezTo>
                    <a:cubicBezTo>
                      <a:pt x="0" y="199"/>
                      <a:pt x="0" y="199"/>
                      <a:pt x="0"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3" name="Line 31"/>
              <p:cNvSpPr>
                <a:spLocks noChangeShapeType="1"/>
              </p:cNvSpPr>
              <p:nvPr/>
            </p:nvSpPr>
            <p:spPr bwMode="auto">
              <a:xfrm>
                <a:off x="8942388" y="1174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4" name="Line 32"/>
              <p:cNvSpPr>
                <a:spLocks noChangeShapeType="1"/>
              </p:cNvSpPr>
              <p:nvPr/>
            </p:nvSpPr>
            <p:spPr bwMode="auto">
              <a:xfrm>
                <a:off x="8942388" y="1174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5" name="Line 33"/>
              <p:cNvSpPr>
                <a:spLocks noChangeShapeType="1"/>
              </p:cNvSpPr>
              <p:nvPr/>
            </p:nvSpPr>
            <p:spPr bwMode="auto">
              <a:xfrm>
                <a:off x="8718550" y="984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6" name="Line 34"/>
              <p:cNvSpPr>
                <a:spLocks noChangeShapeType="1"/>
              </p:cNvSpPr>
              <p:nvPr/>
            </p:nvSpPr>
            <p:spPr bwMode="auto">
              <a:xfrm>
                <a:off x="8718550" y="984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7" name="Line 35"/>
              <p:cNvSpPr>
                <a:spLocks noChangeShapeType="1"/>
              </p:cNvSpPr>
              <p:nvPr/>
            </p:nvSpPr>
            <p:spPr bwMode="auto">
              <a:xfrm>
                <a:off x="8434388" y="10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8" name="Line 36"/>
              <p:cNvSpPr>
                <a:spLocks noChangeShapeType="1"/>
              </p:cNvSpPr>
              <p:nvPr/>
            </p:nvSpPr>
            <p:spPr bwMode="auto">
              <a:xfrm>
                <a:off x="8434388" y="10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9" name="Line 37"/>
              <p:cNvSpPr>
                <a:spLocks noChangeShapeType="1"/>
              </p:cNvSpPr>
              <p:nvPr/>
            </p:nvSpPr>
            <p:spPr bwMode="auto">
              <a:xfrm>
                <a:off x="8208963" y="1571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0" name="Line 38"/>
              <p:cNvSpPr>
                <a:spLocks noChangeShapeType="1"/>
              </p:cNvSpPr>
              <p:nvPr/>
            </p:nvSpPr>
            <p:spPr bwMode="auto">
              <a:xfrm>
                <a:off x="8208963" y="1571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1" name="Line 39"/>
              <p:cNvSpPr>
                <a:spLocks noChangeShapeType="1"/>
              </p:cNvSpPr>
              <p:nvPr/>
            </p:nvSpPr>
            <p:spPr bwMode="auto">
              <a:xfrm>
                <a:off x="8375650" y="9001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2" name="Line 40"/>
              <p:cNvSpPr>
                <a:spLocks noChangeShapeType="1"/>
              </p:cNvSpPr>
              <p:nvPr/>
            </p:nvSpPr>
            <p:spPr bwMode="auto">
              <a:xfrm>
                <a:off x="8375650" y="9001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3" name="Freeform 41"/>
              <p:cNvSpPr>
                <a:spLocks noEditPoints="1"/>
              </p:cNvSpPr>
              <p:nvPr/>
            </p:nvSpPr>
            <p:spPr bwMode="auto">
              <a:xfrm>
                <a:off x="7369175" y="1731963"/>
                <a:ext cx="2990850" cy="3894138"/>
              </a:xfrm>
              <a:custGeom>
                <a:avLst/>
                <a:gdLst>
                  <a:gd name="T0" fmla="*/ 233 w 306"/>
                  <a:gd name="T1" fmla="*/ 397 h 398"/>
                  <a:gd name="T2" fmla="*/ 181 w 306"/>
                  <a:gd name="T3" fmla="*/ 350 h 398"/>
                  <a:gd name="T4" fmla="*/ 162 w 306"/>
                  <a:gd name="T5" fmla="*/ 384 h 398"/>
                  <a:gd name="T6" fmla="*/ 10 w 306"/>
                  <a:gd name="T7" fmla="*/ 268 h 398"/>
                  <a:gd name="T8" fmla="*/ 48 w 306"/>
                  <a:gd name="T9" fmla="*/ 323 h 398"/>
                  <a:gd name="T10" fmla="*/ 29 w 306"/>
                  <a:gd name="T11" fmla="*/ 366 h 398"/>
                  <a:gd name="T12" fmla="*/ 8 w 306"/>
                  <a:gd name="T13" fmla="*/ 241 h 398"/>
                  <a:gd name="T14" fmla="*/ 0 w 306"/>
                  <a:gd name="T15" fmla="*/ 235 h 398"/>
                  <a:gd name="T16" fmla="*/ 8 w 306"/>
                  <a:gd name="T17" fmla="*/ 129 h 398"/>
                  <a:gd name="T18" fmla="*/ 48 w 306"/>
                  <a:gd name="T19" fmla="*/ 92 h 398"/>
                  <a:gd name="T20" fmla="*/ 47 w 306"/>
                  <a:gd name="T21" fmla="*/ 86 h 398"/>
                  <a:gd name="T22" fmla="*/ 53 w 306"/>
                  <a:gd name="T23" fmla="*/ 88 h 398"/>
                  <a:gd name="T24" fmla="*/ 114 w 306"/>
                  <a:gd name="T25" fmla="*/ 1 h 398"/>
                  <a:gd name="T26" fmla="*/ 130 w 306"/>
                  <a:gd name="T27" fmla="*/ 63 h 398"/>
                  <a:gd name="T28" fmla="*/ 176 w 306"/>
                  <a:gd name="T29" fmla="*/ 77 h 398"/>
                  <a:gd name="T30" fmla="*/ 174 w 306"/>
                  <a:gd name="T31" fmla="*/ 122 h 398"/>
                  <a:gd name="T32" fmla="*/ 289 w 306"/>
                  <a:gd name="T33" fmla="*/ 155 h 398"/>
                  <a:gd name="T34" fmla="*/ 272 w 306"/>
                  <a:gd name="T35" fmla="*/ 187 h 398"/>
                  <a:gd name="T36" fmla="*/ 306 w 306"/>
                  <a:gd name="T37" fmla="*/ 209 h 398"/>
                  <a:gd name="T38" fmla="*/ 257 w 306"/>
                  <a:gd name="T39" fmla="*/ 397 h 398"/>
                  <a:gd name="T40" fmla="*/ 238 w 306"/>
                  <a:gd name="T41" fmla="*/ 386 h 398"/>
                  <a:gd name="T42" fmla="*/ 256 w 306"/>
                  <a:gd name="T43" fmla="*/ 396 h 398"/>
                  <a:gd name="T44" fmla="*/ 233 w 306"/>
                  <a:gd name="T45" fmla="*/ 396 h 398"/>
                  <a:gd name="T46" fmla="*/ 193 w 306"/>
                  <a:gd name="T47" fmla="*/ 330 h 398"/>
                  <a:gd name="T48" fmla="*/ 180 w 306"/>
                  <a:gd name="T49" fmla="*/ 350 h 398"/>
                  <a:gd name="T50" fmla="*/ 192 w 306"/>
                  <a:gd name="T51" fmla="*/ 331 h 398"/>
                  <a:gd name="T52" fmla="*/ 191 w 306"/>
                  <a:gd name="T53" fmla="*/ 330 h 398"/>
                  <a:gd name="T54" fmla="*/ 181 w 306"/>
                  <a:gd name="T55" fmla="*/ 348 h 398"/>
                  <a:gd name="T56" fmla="*/ 305 w 306"/>
                  <a:gd name="T57" fmla="*/ 209 h 398"/>
                  <a:gd name="T58" fmla="*/ 192 w 306"/>
                  <a:gd name="T59" fmla="*/ 328 h 398"/>
                  <a:gd name="T60" fmla="*/ 123 w 306"/>
                  <a:gd name="T61" fmla="*/ 126 h 398"/>
                  <a:gd name="T62" fmla="*/ 47 w 306"/>
                  <a:gd name="T63" fmla="*/ 194 h 398"/>
                  <a:gd name="T64" fmla="*/ 8 w 306"/>
                  <a:gd name="T65" fmla="*/ 240 h 398"/>
                  <a:gd name="T66" fmla="*/ 10 w 306"/>
                  <a:gd name="T67" fmla="*/ 227 h 398"/>
                  <a:gd name="T68" fmla="*/ 258 w 306"/>
                  <a:gd name="T69" fmla="*/ 210 h 398"/>
                  <a:gd name="T70" fmla="*/ 48 w 306"/>
                  <a:gd name="T71" fmla="*/ 192 h 398"/>
                  <a:gd name="T72" fmla="*/ 10 w 306"/>
                  <a:gd name="T73" fmla="*/ 130 h 398"/>
                  <a:gd name="T74" fmla="*/ 288 w 306"/>
                  <a:gd name="T75" fmla="*/ 156 h 398"/>
                  <a:gd name="T76" fmla="*/ 256 w 306"/>
                  <a:gd name="T77" fmla="*/ 177 h 398"/>
                  <a:gd name="T78" fmla="*/ 256 w 306"/>
                  <a:gd name="T79" fmla="*/ 177 h 398"/>
                  <a:gd name="T80" fmla="*/ 88 w 306"/>
                  <a:gd name="T81" fmla="*/ 156 h 398"/>
                  <a:gd name="T82" fmla="*/ 256 w 306"/>
                  <a:gd name="T83" fmla="*/ 146 h 398"/>
                  <a:gd name="T84" fmla="*/ 11 w 306"/>
                  <a:gd name="T85" fmla="*/ 129 h 398"/>
                  <a:gd name="T86" fmla="*/ 53 w 306"/>
                  <a:gd name="T87" fmla="*/ 89 h 398"/>
                  <a:gd name="T88" fmla="*/ 168 w 306"/>
                  <a:gd name="T89" fmla="*/ 122 h 398"/>
                  <a:gd name="T90" fmla="*/ 163 w 306"/>
                  <a:gd name="T91" fmla="*/ 119 h 398"/>
                  <a:gd name="T92" fmla="*/ 137 w 306"/>
                  <a:gd name="T93" fmla="*/ 112 h 398"/>
                  <a:gd name="T94" fmla="*/ 137 w 306"/>
                  <a:gd name="T95" fmla="*/ 112 h 398"/>
                  <a:gd name="T96" fmla="*/ 129 w 306"/>
                  <a:gd name="T97" fmla="*/ 64 h 398"/>
                  <a:gd name="T98" fmla="*/ 49 w 306"/>
                  <a:gd name="T99" fmla="*/ 9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 h="398">
                    <a:moveTo>
                      <a:pt x="238" y="386"/>
                    </a:moveTo>
                    <a:cubicBezTo>
                      <a:pt x="233" y="397"/>
                      <a:pt x="233" y="397"/>
                      <a:pt x="233" y="397"/>
                    </a:cubicBezTo>
                    <a:cubicBezTo>
                      <a:pt x="233" y="397"/>
                      <a:pt x="233" y="397"/>
                      <a:pt x="233" y="397"/>
                    </a:cubicBezTo>
                    <a:cubicBezTo>
                      <a:pt x="233" y="397"/>
                      <a:pt x="233" y="397"/>
                      <a:pt x="233" y="397"/>
                    </a:cubicBezTo>
                    <a:cubicBezTo>
                      <a:pt x="233" y="397"/>
                      <a:pt x="233" y="397"/>
                      <a:pt x="233" y="397"/>
                    </a:cubicBezTo>
                    <a:cubicBezTo>
                      <a:pt x="232" y="397"/>
                      <a:pt x="232" y="397"/>
                      <a:pt x="232" y="397"/>
                    </a:cubicBezTo>
                    <a:cubicBezTo>
                      <a:pt x="217" y="373"/>
                      <a:pt x="217" y="373"/>
                      <a:pt x="217" y="373"/>
                    </a:cubicBezTo>
                    <a:cubicBezTo>
                      <a:pt x="181" y="350"/>
                      <a:pt x="181" y="350"/>
                      <a:pt x="181" y="350"/>
                    </a:cubicBezTo>
                    <a:cubicBezTo>
                      <a:pt x="163" y="384"/>
                      <a:pt x="163" y="384"/>
                      <a:pt x="163" y="384"/>
                    </a:cubicBezTo>
                    <a:cubicBezTo>
                      <a:pt x="163" y="384"/>
                      <a:pt x="163" y="384"/>
                      <a:pt x="163" y="384"/>
                    </a:cubicBezTo>
                    <a:cubicBezTo>
                      <a:pt x="163" y="384"/>
                      <a:pt x="163" y="384"/>
                      <a:pt x="162" y="384"/>
                    </a:cubicBezTo>
                    <a:cubicBezTo>
                      <a:pt x="162" y="384"/>
                      <a:pt x="162" y="384"/>
                      <a:pt x="162" y="384"/>
                    </a:cubicBezTo>
                    <a:cubicBezTo>
                      <a:pt x="162" y="384"/>
                      <a:pt x="162" y="384"/>
                      <a:pt x="162" y="384"/>
                    </a:cubicBezTo>
                    <a:cubicBezTo>
                      <a:pt x="118" y="310"/>
                      <a:pt x="118" y="310"/>
                      <a:pt x="118" y="310"/>
                    </a:cubicBezTo>
                    <a:cubicBezTo>
                      <a:pt x="10" y="242"/>
                      <a:pt x="10" y="242"/>
                      <a:pt x="10" y="242"/>
                    </a:cubicBezTo>
                    <a:cubicBezTo>
                      <a:pt x="10" y="268"/>
                      <a:pt x="10" y="268"/>
                      <a:pt x="10" y="268"/>
                    </a:cubicBezTo>
                    <a:cubicBezTo>
                      <a:pt x="10" y="361"/>
                      <a:pt x="10" y="361"/>
                      <a:pt x="10" y="361"/>
                    </a:cubicBezTo>
                    <a:cubicBezTo>
                      <a:pt x="29" y="365"/>
                      <a:pt x="29" y="365"/>
                      <a:pt x="29" y="365"/>
                    </a:cubicBezTo>
                    <a:cubicBezTo>
                      <a:pt x="48" y="360"/>
                      <a:pt x="48" y="360"/>
                      <a:pt x="48" y="360"/>
                    </a:cubicBezTo>
                    <a:cubicBezTo>
                      <a:pt x="48" y="323"/>
                      <a:pt x="48" y="323"/>
                      <a:pt x="48" y="323"/>
                    </a:cubicBezTo>
                    <a:cubicBezTo>
                      <a:pt x="50" y="323"/>
                      <a:pt x="50" y="323"/>
                      <a:pt x="50" y="323"/>
                    </a:cubicBezTo>
                    <a:cubicBezTo>
                      <a:pt x="50" y="361"/>
                      <a:pt x="50" y="361"/>
                      <a:pt x="50" y="361"/>
                    </a:cubicBezTo>
                    <a:cubicBezTo>
                      <a:pt x="29" y="366"/>
                      <a:pt x="29" y="366"/>
                      <a:pt x="29" y="366"/>
                    </a:cubicBezTo>
                    <a:cubicBezTo>
                      <a:pt x="29" y="366"/>
                      <a:pt x="29" y="366"/>
                      <a:pt x="29" y="366"/>
                    </a:cubicBezTo>
                    <a:cubicBezTo>
                      <a:pt x="29" y="366"/>
                      <a:pt x="29" y="366"/>
                      <a:pt x="29" y="366"/>
                    </a:cubicBezTo>
                    <a:cubicBezTo>
                      <a:pt x="8" y="362"/>
                      <a:pt x="8" y="362"/>
                      <a:pt x="8" y="362"/>
                    </a:cubicBezTo>
                    <a:cubicBezTo>
                      <a:pt x="8" y="268"/>
                      <a:pt x="8" y="268"/>
                      <a:pt x="8" y="268"/>
                    </a:cubicBezTo>
                    <a:cubicBezTo>
                      <a:pt x="8" y="241"/>
                      <a:pt x="8" y="241"/>
                      <a:pt x="8" y="241"/>
                    </a:cubicBezTo>
                    <a:cubicBezTo>
                      <a:pt x="0" y="236"/>
                      <a:pt x="0" y="236"/>
                      <a:pt x="0" y="236"/>
                    </a:cubicBezTo>
                    <a:cubicBezTo>
                      <a:pt x="0" y="236"/>
                      <a:pt x="0" y="236"/>
                      <a:pt x="0" y="236"/>
                    </a:cubicBezTo>
                    <a:cubicBezTo>
                      <a:pt x="0" y="236"/>
                      <a:pt x="0" y="236"/>
                      <a:pt x="0" y="236"/>
                    </a:cubicBezTo>
                    <a:cubicBezTo>
                      <a:pt x="0" y="235"/>
                      <a:pt x="0" y="235"/>
                      <a:pt x="0" y="235"/>
                    </a:cubicBezTo>
                    <a:cubicBezTo>
                      <a:pt x="0" y="235"/>
                      <a:pt x="0" y="235"/>
                      <a:pt x="0" y="235"/>
                    </a:cubicBezTo>
                    <a:cubicBezTo>
                      <a:pt x="8" y="228"/>
                      <a:pt x="8" y="228"/>
                      <a:pt x="8" y="228"/>
                    </a:cubicBezTo>
                    <a:cubicBezTo>
                      <a:pt x="8" y="130"/>
                      <a:pt x="8" y="130"/>
                      <a:pt x="8" y="130"/>
                    </a:cubicBezTo>
                    <a:cubicBezTo>
                      <a:pt x="8" y="129"/>
                      <a:pt x="8" y="129"/>
                      <a:pt x="8" y="129"/>
                    </a:cubicBezTo>
                    <a:cubicBezTo>
                      <a:pt x="8" y="129"/>
                      <a:pt x="8" y="129"/>
                      <a:pt x="9" y="129"/>
                    </a:cubicBezTo>
                    <a:cubicBezTo>
                      <a:pt x="9" y="129"/>
                      <a:pt x="9" y="129"/>
                      <a:pt x="9" y="129"/>
                    </a:cubicBezTo>
                    <a:cubicBezTo>
                      <a:pt x="9" y="129"/>
                      <a:pt x="9" y="129"/>
                      <a:pt x="9" y="129"/>
                    </a:cubicBezTo>
                    <a:cubicBezTo>
                      <a:pt x="48" y="92"/>
                      <a:pt x="48" y="92"/>
                      <a:pt x="48" y="92"/>
                    </a:cubicBezTo>
                    <a:cubicBezTo>
                      <a:pt x="46" y="88"/>
                      <a:pt x="46" y="88"/>
                      <a:pt x="46" y="88"/>
                    </a:cubicBezTo>
                    <a:cubicBezTo>
                      <a:pt x="46" y="88"/>
                      <a:pt x="46" y="88"/>
                      <a:pt x="46" y="87"/>
                    </a:cubicBezTo>
                    <a:cubicBezTo>
                      <a:pt x="46" y="87"/>
                      <a:pt x="46" y="87"/>
                      <a:pt x="46" y="87"/>
                    </a:cubicBezTo>
                    <a:cubicBezTo>
                      <a:pt x="46" y="87"/>
                      <a:pt x="46" y="86"/>
                      <a:pt x="47" y="86"/>
                    </a:cubicBezTo>
                    <a:cubicBezTo>
                      <a:pt x="47" y="86"/>
                      <a:pt x="47" y="86"/>
                      <a:pt x="47" y="86"/>
                    </a:cubicBezTo>
                    <a:cubicBezTo>
                      <a:pt x="47" y="86"/>
                      <a:pt x="47" y="86"/>
                      <a:pt x="47" y="86"/>
                    </a:cubicBezTo>
                    <a:cubicBezTo>
                      <a:pt x="47" y="86"/>
                      <a:pt x="47" y="86"/>
                      <a:pt x="47" y="86"/>
                    </a:cubicBezTo>
                    <a:cubicBezTo>
                      <a:pt x="53" y="88"/>
                      <a:pt x="53" y="88"/>
                      <a:pt x="53" y="88"/>
                    </a:cubicBezTo>
                    <a:cubicBezTo>
                      <a:pt x="78" y="64"/>
                      <a:pt x="78" y="64"/>
                      <a:pt x="78" y="64"/>
                    </a:cubicBezTo>
                    <a:cubicBezTo>
                      <a:pt x="113" y="0"/>
                      <a:pt x="113" y="0"/>
                      <a:pt x="113" y="0"/>
                    </a:cubicBezTo>
                    <a:cubicBezTo>
                      <a:pt x="113" y="0"/>
                      <a:pt x="113" y="0"/>
                      <a:pt x="113" y="0"/>
                    </a:cubicBezTo>
                    <a:cubicBezTo>
                      <a:pt x="114" y="1"/>
                      <a:pt x="114" y="1"/>
                      <a:pt x="114" y="1"/>
                    </a:cubicBezTo>
                    <a:cubicBezTo>
                      <a:pt x="80" y="64"/>
                      <a:pt x="80" y="64"/>
                      <a:pt x="80" y="64"/>
                    </a:cubicBezTo>
                    <a:cubicBezTo>
                      <a:pt x="129" y="63"/>
                      <a:pt x="129" y="63"/>
                      <a:pt x="129" y="63"/>
                    </a:cubicBezTo>
                    <a:cubicBezTo>
                      <a:pt x="129" y="63"/>
                      <a:pt x="129" y="63"/>
                      <a:pt x="130" y="63"/>
                    </a:cubicBezTo>
                    <a:cubicBezTo>
                      <a:pt x="130" y="63"/>
                      <a:pt x="130" y="63"/>
                      <a:pt x="130" y="63"/>
                    </a:cubicBezTo>
                    <a:cubicBezTo>
                      <a:pt x="176" y="77"/>
                      <a:pt x="176" y="77"/>
                      <a:pt x="176" y="77"/>
                    </a:cubicBezTo>
                    <a:cubicBezTo>
                      <a:pt x="176" y="77"/>
                      <a:pt x="176" y="77"/>
                      <a:pt x="176" y="77"/>
                    </a:cubicBezTo>
                    <a:cubicBezTo>
                      <a:pt x="176" y="77"/>
                      <a:pt x="176" y="77"/>
                      <a:pt x="176" y="77"/>
                    </a:cubicBezTo>
                    <a:cubicBezTo>
                      <a:pt x="176" y="77"/>
                      <a:pt x="176" y="77"/>
                      <a:pt x="176" y="77"/>
                    </a:cubicBezTo>
                    <a:cubicBezTo>
                      <a:pt x="176" y="78"/>
                      <a:pt x="176" y="78"/>
                      <a:pt x="176" y="78"/>
                    </a:cubicBezTo>
                    <a:cubicBezTo>
                      <a:pt x="145" y="106"/>
                      <a:pt x="145" y="106"/>
                      <a:pt x="145" y="106"/>
                    </a:cubicBezTo>
                    <a:cubicBezTo>
                      <a:pt x="167" y="120"/>
                      <a:pt x="167" y="120"/>
                      <a:pt x="167" y="120"/>
                    </a:cubicBezTo>
                    <a:cubicBezTo>
                      <a:pt x="174" y="122"/>
                      <a:pt x="174" y="122"/>
                      <a:pt x="174" y="122"/>
                    </a:cubicBezTo>
                    <a:cubicBezTo>
                      <a:pt x="258" y="119"/>
                      <a:pt x="258" y="119"/>
                      <a:pt x="258" y="119"/>
                    </a:cubicBezTo>
                    <a:cubicBezTo>
                      <a:pt x="258" y="146"/>
                      <a:pt x="258" y="146"/>
                      <a:pt x="258" y="146"/>
                    </a:cubicBezTo>
                    <a:cubicBezTo>
                      <a:pt x="289" y="155"/>
                      <a:pt x="289" y="155"/>
                      <a:pt x="289" y="155"/>
                    </a:cubicBezTo>
                    <a:cubicBezTo>
                      <a:pt x="289" y="155"/>
                      <a:pt x="289" y="155"/>
                      <a:pt x="289" y="155"/>
                    </a:cubicBezTo>
                    <a:cubicBezTo>
                      <a:pt x="289" y="155"/>
                      <a:pt x="289" y="155"/>
                      <a:pt x="289" y="155"/>
                    </a:cubicBezTo>
                    <a:cubicBezTo>
                      <a:pt x="289" y="155"/>
                      <a:pt x="289" y="155"/>
                      <a:pt x="289" y="155"/>
                    </a:cubicBezTo>
                    <a:cubicBezTo>
                      <a:pt x="289" y="156"/>
                      <a:pt x="289" y="156"/>
                      <a:pt x="289" y="156"/>
                    </a:cubicBezTo>
                    <a:cubicBezTo>
                      <a:pt x="272" y="187"/>
                      <a:pt x="272" y="187"/>
                      <a:pt x="272" y="187"/>
                    </a:cubicBezTo>
                    <a:cubicBezTo>
                      <a:pt x="306" y="209"/>
                      <a:pt x="306" y="209"/>
                      <a:pt x="306" y="209"/>
                    </a:cubicBezTo>
                    <a:cubicBezTo>
                      <a:pt x="306" y="209"/>
                      <a:pt x="306" y="209"/>
                      <a:pt x="306" y="209"/>
                    </a:cubicBezTo>
                    <a:cubicBezTo>
                      <a:pt x="306" y="209"/>
                      <a:pt x="306" y="209"/>
                      <a:pt x="306" y="209"/>
                    </a:cubicBezTo>
                    <a:cubicBezTo>
                      <a:pt x="306" y="209"/>
                      <a:pt x="306" y="209"/>
                      <a:pt x="306" y="209"/>
                    </a:cubicBezTo>
                    <a:cubicBezTo>
                      <a:pt x="306" y="210"/>
                      <a:pt x="306" y="210"/>
                      <a:pt x="306" y="210"/>
                    </a:cubicBezTo>
                    <a:cubicBezTo>
                      <a:pt x="258" y="335"/>
                      <a:pt x="258" y="335"/>
                      <a:pt x="258" y="335"/>
                    </a:cubicBezTo>
                    <a:cubicBezTo>
                      <a:pt x="258" y="397"/>
                      <a:pt x="258" y="397"/>
                      <a:pt x="258" y="397"/>
                    </a:cubicBezTo>
                    <a:cubicBezTo>
                      <a:pt x="257" y="397"/>
                      <a:pt x="257" y="397"/>
                      <a:pt x="257" y="397"/>
                    </a:cubicBezTo>
                    <a:cubicBezTo>
                      <a:pt x="257" y="397"/>
                      <a:pt x="257" y="397"/>
                      <a:pt x="257" y="397"/>
                    </a:cubicBezTo>
                    <a:cubicBezTo>
                      <a:pt x="257" y="397"/>
                      <a:pt x="257" y="397"/>
                      <a:pt x="257" y="397"/>
                    </a:cubicBezTo>
                    <a:cubicBezTo>
                      <a:pt x="256" y="398"/>
                      <a:pt x="256" y="398"/>
                      <a:pt x="256" y="398"/>
                    </a:cubicBezTo>
                    <a:cubicBezTo>
                      <a:pt x="238" y="386"/>
                      <a:pt x="238" y="386"/>
                      <a:pt x="238" y="386"/>
                    </a:cubicBezTo>
                    <a:close/>
                    <a:moveTo>
                      <a:pt x="256" y="396"/>
                    </a:moveTo>
                    <a:cubicBezTo>
                      <a:pt x="256" y="338"/>
                      <a:pt x="256" y="338"/>
                      <a:pt x="256" y="338"/>
                    </a:cubicBezTo>
                    <a:cubicBezTo>
                      <a:pt x="238" y="385"/>
                      <a:pt x="238" y="385"/>
                      <a:pt x="238" y="385"/>
                    </a:cubicBezTo>
                    <a:cubicBezTo>
                      <a:pt x="256" y="396"/>
                      <a:pt x="256" y="396"/>
                      <a:pt x="256" y="396"/>
                    </a:cubicBezTo>
                    <a:close/>
                    <a:moveTo>
                      <a:pt x="233" y="396"/>
                    </a:moveTo>
                    <a:cubicBezTo>
                      <a:pt x="237" y="385"/>
                      <a:pt x="237" y="385"/>
                      <a:pt x="237" y="385"/>
                    </a:cubicBezTo>
                    <a:cubicBezTo>
                      <a:pt x="220" y="374"/>
                      <a:pt x="220" y="374"/>
                      <a:pt x="220" y="374"/>
                    </a:cubicBezTo>
                    <a:cubicBezTo>
                      <a:pt x="233" y="396"/>
                      <a:pt x="233" y="396"/>
                      <a:pt x="233" y="396"/>
                    </a:cubicBezTo>
                    <a:close/>
                    <a:moveTo>
                      <a:pt x="237" y="384"/>
                    </a:moveTo>
                    <a:cubicBezTo>
                      <a:pt x="256" y="334"/>
                      <a:pt x="256" y="334"/>
                      <a:pt x="256" y="334"/>
                    </a:cubicBezTo>
                    <a:cubicBezTo>
                      <a:pt x="256" y="215"/>
                      <a:pt x="256" y="215"/>
                      <a:pt x="256" y="215"/>
                    </a:cubicBezTo>
                    <a:cubicBezTo>
                      <a:pt x="193" y="330"/>
                      <a:pt x="193" y="330"/>
                      <a:pt x="193" y="330"/>
                    </a:cubicBezTo>
                    <a:cubicBezTo>
                      <a:pt x="218" y="372"/>
                      <a:pt x="218" y="372"/>
                      <a:pt x="218" y="372"/>
                    </a:cubicBezTo>
                    <a:cubicBezTo>
                      <a:pt x="237" y="384"/>
                      <a:pt x="237" y="384"/>
                      <a:pt x="237" y="384"/>
                    </a:cubicBezTo>
                    <a:close/>
                    <a:moveTo>
                      <a:pt x="163" y="382"/>
                    </a:moveTo>
                    <a:cubicBezTo>
                      <a:pt x="180" y="350"/>
                      <a:pt x="180" y="350"/>
                      <a:pt x="180" y="350"/>
                    </a:cubicBezTo>
                    <a:cubicBezTo>
                      <a:pt x="120" y="312"/>
                      <a:pt x="120" y="312"/>
                      <a:pt x="120" y="312"/>
                    </a:cubicBezTo>
                    <a:cubicBezTo>
                      <a:pt x="163" y="382"/>
                      <a:pt x="163" y="382"/>
                      <a:pt x="163" y="382"/>
                    </a:cubicBezTo>
                    <a:close/>
                    <a:moveTo>
                      <a:pt x="216" y="370"/>
                    </a:moveTo>
                    <a:cubicBezTo>
                      <a:pt x="192" y="331"/>
                      <a:pt x="192" y="331"/>
                      <a:pt x="192" y="331"/>
                    </a:cubicBezTo>
                    <a:cubicBezTo>
                      <a:pt x="182" y="349"/>
                      <a:pt x="182" y="349"/>
                      <a:pt x="182" y="349"/>
                    </a:cubicBezTo>
                    <a:cubicBezTo>
                      <a:pt x="216" y="370"/>
                      <a:pt x="216" y="370"/>
                      <a:pt x="216" y="370"/>
                    </a:cubicBezTo>
                    <a:close/>
                    <a:moveTo>
                      <a:pt x="181" y="348"/>
                    </a:moveTo>
                    <a:cubicBezTo>
                      <a:pt x="191" y="330"/>
                      <a:pt x="191" y="330"/>
                      <a:pt x="191" y="330"/>
                    </a:cubicBezTo>
                    <a:cubicBezTo>
                      <a:pt x="88" y="158"/>
                      <a:pt x="88" y="158"/>
                      <a:pt x="88" y="158"/>
                    </a:cubicBezTo>
                    <a:cubicBezTo>
                      <a:pt x="48" y="193"/>
                      <a:pt x="48" y="193"/>
                      <a:pt x="48" y="193"/>
                    </a:cubicBezTo>
                    <a:cubicBezTo>
                      <a:pt x="118" y="309"/>
                      <a:pt x="118" y="309"/>
                      <a:pt x="118" y="309"/>
                    </a:cubicBezTo>
                    <a:cubicBezTo>
                      <a:pt x="181" y="348"/>
                      <a:pt x="181" y="348"/>
                      <a:pt x="181" y="348"/>
                    </a:cubicBezTo>
                    <a:close/>
                    <a:moveTo>
                      <a:pt x="258" y="331"/>
                    </a:moveTo>
                    <a:cubicBezTo>
                      <a:pt x="305" y="210"/>
                      <a:pt x="305" y="210"/>
                      <a:pt x="305" y="210"/>
                    </a:cubicBezTo>
                    <a:cubicBezTo>
                      <a:pt x="305" y="210"/>
                      <a:pt x="305" y="209"/>
                      <a:pt x="305" y="209"/>
                    </a:cubicBezTo>
                    <a:cubicBezTo>
                      <a:pt x="305" y="209"/>
                      <a:pt x="305" y="209"/>
                      <a:pt x="305" y="209"/>
                    </a:cubicBezTo>
                    <a:cubicBezTo>
                      <a:pt x="271" y="188"/>
                      <a:pt x="271" y="188"/>
                      <a:pt x="271" y="188"/>
                    </a:cubicBezTo>
                    <a:cubicBezTo>
                      <a:pt x="258" y="213"/>
                      <a:pt x="258" y="213"/>
                      <a:pt x="258" y="213"/>
                    </a:cubicBezTo>
                    <a:cubicBezTo>
                      <a:pt x="258" y="331"/>
                      <a:pt x="258" y="331"/>
                      <a:pt x="258" y="331"/>
                    </a:cubicBezTo>
                    <a:close/>
                    <a:moveTo>
                      <a:pt x="192" y="328"/>
                    </a:moveTo>
                    <a:cubicBezTo>
                      <a:pt x="256" y="212"/>
                      <a:pt x="256" y="212"/>
                      <a:pt x="256" y="212"/>
                    </a:cubicBezTo>
                    <a:cubicBezTo>
                      <a:pt x="256" y="179"/>
                      <a:pt x="256" y="179"/>
                      <a:pt x="256" y="179"/>
                    </a:cubicBezTo>
                    <a:cubicBezTo>
                      <a:pt x="170" y="124"/>
                      <a:pt x="170" y="124"/>
                      <a:pt x="170" y="124"/>
                    </a:cubicBezTo>
                    <a:cubicBezTo>
                      <a:pt x="123" y="126"/>
                      <a:pt x="123" y="126"/>
                      <a:pt x="123" y="126"/>
                    </a:cubicBezTo>
                    <a:cubicBezTo>
                      <a:pt x="89" y="157"/>
                      <a:pt x="89" y="157"/>
                      <a:pt x="89" y="157"/>
                    </a:cubicBezTo>
                    <a:cubicBezTo>
                      <a:pt x="192" y="328"/>
                      <a:pt x="192" y="328"/>
                      <a:pt x="192" y="328"/>
                    </a:cubicBezTo>
                    <a:close/>
                    <a:moveTo>
                      <a:pt x="116" y="308"/>
                    </a:moveTo>
                    <a:cubicBezTo>
                      <a:pt x="47" y="194"/>
                      <a:pt x="47" y="194"/>
                      <a:pt x="47" y="194"/>
                    </a:cubicBezTo>
                    <a:cubicBezTo>
                      <a:pt x="10" y="228"/>
                      <a:pt x="10" y="228"/>
                      <a:pt x="10" y="228"/>
                    </a:cubicBezTo>
                    <a:cubicBezTo>
                      <a:pt x="10" y="241"/>
                      <a:pt x="10" y="241"/>
                      <a:pt x="10" y="241"/>
                    </a:cubicBezTo>
                    <a:cubicBezTo>
                      <a:pt x="116" y="308"/>
                      <a:pt x="116" y="308"/>
                      <a:pt x="116" y="308"/>
                    </a:cubicBezTo>
                    <a:close/>
                    <a:moveTo>
                      <a:pt x="8" y="240"/>
                    </a:moveTo>
                    <a:cubicBezTo>
                      <a:pt x="8" y="229"/>
                      <a:pt x="8" y="229"/>
                      <a:pt x="8" y="229"/>
                    </a:cubicBezTo>
                    <a:cubicBezTo>
                      <a:pt x="2" y="236"/>
                      <a:pt x="2" y="236"/>
                      <a:pt x="2" y="236"/>
                    </a:cubicBezTo>
                    <a:cubicBezTo>
                      <a:pt x="8" y="240"/>
                      <a:pt x="8" y="240"/>
                      <a:pt x="8" y="240"/>
                    </a:cubicBezTo>
                    <a:close/>
                    <a:moveTo>
                      <a:pt x="10" y="227"/>
                    </a:moveTo>
                    <a:cubicBezTo>
                      <a:pt x="47" y="193"/>
                      <a:pt x="47" y="193"/>
                      <a:pt x="47" y="193"/>
                    </a:cubicBezTo>
                    <a:cubicBezTo>
                      <a:pt x="10" y="132"/>
                      <a:pt x="10" y="132"/>
                      <a:pt x="10" y="132"/>
                    </a:cubicBezTo>
                    <a:cubicBezTo>
                      <a:pt x="10" y="227"/>
                      <a:pt x="10" y="227"/>
                      <a:pt x="10" y="227"/>
                    </a:cubicBezTo>
                    <a:close/>
                    <a:moveTo>
                      <a:pt x="258" y="210"/>
                    </a:moveTo>
                    <a:cubicBezTo>
                      <a:pt x="270" y="187"/>
                      <a:pt x="270" y="187"/>
                      <a:pt x="270" y="187"/>
                    </a:cubicBezTo>
                    <a:cubicBezTo>
                      <a:pt x="258" y="179"/>
                      <a:pt x="258" y="179"/>
                      <a:pt x="258" y="179"/>
                    </a:cubicBezTo>
                    <a:cubicBezTo>
                      <a:pt x="258" y="210"/>
                      <a:pt x="258" y="210"/>
                      <a:pt x="258" y="210"/>
                    </a:cubicBezTo>
                    <a:close/>
                    <a:moveTo>
                      <a:pt x="48" y="192"/>
                    </a:moveTo>
                    <a:cubicBezTo>
                      <a:pt x="87" y="156"/>
                      <a:pt x="87" y="156"/>
                      <a:pt x="87" y="156"/>
                    </a:cubicBezTo>
                    <a:cubicBezTo>
                      <a:pt x="70" y="128"/>
                      <a:pt x="70" y="128"/>
                      <a:pt x="70" y="128"/>
                    </a:cubicBezTo>
                    <a:cubicBezTo>
                      <a:pt x="10" y="130"/>
                      <a:pt x="10" y="130"/>
                      <a:pt x="10" y="130"/>
                    </a:cubicBezTo>
                    <a:cubicBezTo>
                      <a:pt x="10" y="130"/>
                      <a:pt x="10" y="130"/>
                      <a:pt x="10" y="130"/>
                    </a:cubicBezTo>
                    <a:cubicBezTo>
                      <a:pt x="10" y="130"/>
                      <a:pt x="10" y="130"/>
                      <a:pt x="10" y="130"/>
                    </a:cubicBezTo>
                    <a:cubicBezTo>
                      <a:pt x="48" y="192"/>
                      <a:pt x="48" y="192"/>
                      <a:pt x="48" y="192"/>
                    </a:cubicBezTo>
                    <a:close/>
                    <a:moveTo>
                      <a:pt x="271" y="186"/>
                    </a:moveTo>
                    <a:cubicBezTo>
                      <a:pt x="288" y="156"/>
                      <a:pt x="288" y="156"/>
                      <a:pt x="288" y="156"/>
                    </a:cubicBezTo>
                    <a:cubicBezTo>
                      <a:pt x="258" y="147"/>
                      <a:pt x="258" y="147"/>
                      <a:pt x="258" y="147"/>
                    </a:cubicBezTo>
                    <a:cubicBezTo>
                      <a:pt x="258" y="178"/>
                      <a:pt x="258" y="178"/>
                      <a:pt x="258" y="178"/>
                    </a:cubicBezTo>
                    <a:cubicBezTo>
                      <a:pt x="271" y="186"/>
                      <a:pt x="271" y="186"/>
                      <a:pt x="271" y="186"/>
                    </a:cubicBezTo>
                    <a:close/>
                    <a:moveTo>
                      <a:pt x="256" y="177"/>
                    </a:moveTo>
                    <a:cubicBezTo>
                      <a:pt x="256" y="147"/>
                      <a:pt x="256" y="147"/>
                      <a:pt x="256" y="147"/>
                    </a:cubicBezTo>
                    <a:cubicBezTo>
                      <a:pt x="173" y="124"/>
                      <a:pt x="173" y="124"/>
                      <a:pt x="173" y="124"/>
                    </a:cubicBezTo>
                    <a:cubicBezTo>
                      <a:pt x="172" y="124"/>
                      <a:pt x="172" y="124"/>
                      <a:pt x="172" y="124"/>
                    </a:cubicBezTo>
                    <a:cubicBezTo>
                      <a:pt x="256" y="177"/>
                      <a:pt x="256" y="177"/>
                      <a:pt x="256" y="177"/>
                    </a:cubicBezTo>
                    <a:close/>
                    <a:moveTo>
                      <a:pt x="88" y="156"/>
                    </a:moveTo>
                    <a:cubicBezTo>
                      <a:pt x="121" y="126"/>
                      <a:pt x="121" y="126"/>
                      <a:pt x="121" y="126"/>
                    </a:cubicBezTo>
                    <a:cubicBezTo>
                      <a:pt x="71" y="128"/>
                      <a:pt x="71" y="128"/>
                      <a:pt x="71" y="128"/>
                    </a:cubicBezTo>
                    <a:cubicBezTo>
                      <a:pt x="88" y="156"/>
                      <a:pt x="88" y="156"/>
                      <a:pt x="88" y="156"/>
                    </a:cubicBezTo>
                    <a:close/>
                    <a:moveTo>
                      <a:pt x="256" y="146"/>
                    </a:moveTo>
                    <a:cubicBezTo>
                      <a:pt x="256" y="120"/>
                      <a:pt x="256" y="120"/>
                      <a:pt x="256" y="120"/>
                    </a:cubicBezTo>
                    <a:cubicBezTo>
                      <a:pt x="178" y="123"/>
                      <a:pt x="178" y="123"/>
                      <a:pt x="178" y="123"/>
                    </a:cubicBezTo>
                    <a:cubicBezTo>
                      <a:pt x="256" y="146"/>
                      <a:pt x="256" y="146"/>
                      <a:pt x="256" y="146"/>
                    </a:cubicBezTo>
                    <a:close/>
                    <a:moveTo>
                      <a:pt x="11" y="129"/>
                    </a:moveTo>
                    <a:cubicBezTo>
                      <a:pt x="69" y="126"/>
                      <a:pt x="69" y="126"/>
                      <a:pt x="69" y="126"/>
                    </a:cubicBezTo>
                    <a:cubicBezTo>
                      <a:pt x="49" y="93"/>
                      <a:pt x="49" y="93"/>
                      <a:pt x="49" y="93"/>
                    </a:cubicBezTo>
                    <a:cubicBezTo>
                      <a:pt x="11" y="129"/>
                      <a:pt x="11" y="129"/>
                      <a:pt x="11" y="129"/>
                    </a:cubicBezTo>
                    <a:close/>
                    <a:moveTo>
                      <a:pt x="70" y="126"/>
                    </a:moveTo>
                    <a:cubicBezTo>
                      <a:pt x="123" y="124"/>
                      <a:pt x="123" y="124"/>
                      <a:pt x="123" y="124"/>
                    </a:cubicBezTo>
                    <a:cubicBezTo>
                      <a:pt x="135" y="113"/>
                      <a:pt x="135" y="113"/>
                      <a:pt x="135" y="113"/>
                    </a:cubicBezTo>
                    <a:cubicBezTo>
                      <a:pt x="53" y="89"/>
                      <a:pt x="53" y="89"/>
                      <a:pt x="53" y="89"/>
                    </a:cubicBezTo>
                    <a:cubicBezTo>
                      <a:pt x="50" y="92"/>
                      <a:pt x="50" y="92"/>
                      <a:pt x="50" y="92"/>
                    </a:cubicBezTo>
                    <a:cubicBezTo>
                      <a:pt x="70" y="126"/>
                      <a:pt x="70" y="126"/>
                      <a:pt x="70" y="126"/>
                    </a:cubicBezTo>
                    <a:close/>
                    <a:moveTo>
                      <a:pt x="125" y="124"/>
                    </a:moveTo>
                    <a:cubicBezTo>
                      <a:pt x="168" y="122"/>
                      <a:pt x="168" y="122"/>
                      <a:pt x="168" y="122"/>
                    </a:cubicBezTo>
                    <a:cubicBezTo>
                      <a:pt x="167" y="122"/>
                      <a:pt x="167" y="122"/>
                      <a:pt x="167" y="122"/>
                    </a:cubicBezTo>
                    <a:cubicBezTo>
                      <a:pt x="137" y="113"/>
                      <a:pt x="137" y="113"/>
                      <a:pt x="137" y="113"/>
                    </a:cubicBezTo>
                    <a:cubicBezTo>
                      <a:pt x="125" y="124"/>
                      <a:pt x="125" y="124"/>
                      <a:pt x="125" y="124"/>
                    </a:cubicBezTo>
                    <a:close/>
                    <a:moveTo>
                      <a:pt x="163" y="119"/>
                    </a:moveTo>
                    <a:cubicBezTo>
                      <a:pt x="144" y="107"/>
                      <a:pt x="144" y="107"/>
                      <a:pt x="144" y="107"/>
                    </a:cubicBezTo>
                    <a:cubicBezTo>
                      <a:pt x="138" y="112"/>
                      <a:pt x="138" y="112"/>
                      <a:pt x="138" y="112"/>
                    </a:cubicBezTo>
                    <a:cubicBezTo>
                      <a:pt x="163" y="119"/>
                      <a:pt x="163" y="119"/>
                      <a:pt x="163" y="119"/>
                    </a:cubicBezTo>
                    <a:close/>
                    <a:moveTo>
                      <a:pt x="137" y="112"/>
                    </a:moveTo>
                    <a:cubicBezTo>
                      <a:pt x="143" y="106"/>
                      <a:pt x="143" y="106"/>
                      <a:pt x="143" y="106"/>
                    </a:cubicBezTo>
                    <a:cubicBezTo>
                      <a:pt x="79" y="65"/>
                      <a:pt x="79" y="65"/>
                      <a:pt x="79" y="65"/>
                    </a:cubicBezTo>
                    <a:cubicBezTo>
                      <a:pt x="54" y="88"/>
                      <a:pt x="54" y="88"/>
                      <a:pt x="54" y="88"/>
                    </a:cubicBezTo>
                    <a:cubicBezTo>
                      <a:pt x="137" y="112"/>
                      <a:pt x="137" y="112"/>
                      <a:pt x="137" y="112"/>
                    </a:cubicBezTo>
                    <a:close/>
                    <a:moveTo>
                      <a:pt x="144" y="105"/>
                    </a:moveTo>
                    <a:cubicBezTo>
                      <a:pt x="174" y="78"/>
                      <a:pt x="174" y="78"/>
                      <a:pt x="174" y="78"/>
                    </a:cubicBezTo>
                    <a:cubicBezTo>
                      <a:pt x="129" y="64"/>
                      <a:pt x="129" y="64"/>
                      <a:pt x="129" y="64"/>
                    </a:cubicBezTo>
                    <a:cubicBezTo>
                      <a:pt x="129" y="64"/>
                      <a:pt x="129" y="64"/>
                      <a:pt x="129" y="64"/>
                    </a:cubicBezTo>
                    <a:cubicBezTo>
                      <a:pt x="129" y="64"/>
                      <a:pt x="129" y="64"/>
                      <a:pt x="129" y="64"/>
                    </a:cubicBezTo>
                    <a:cubicBezTo>
                      <a:pt x="81" y="65"/>
                      <a:pt x="81" y="65"/>
                      <a:pt x="81" y="65"/>
                    </a:cubicBezTo>
                    <a:cubicBezTo>
                      <a:pt x="144" y="105"/>
                      <a:pt x="144" y="105"/>
                      <a:pt x="144" y="105"/>
                    </a:cubicBezTo>
                    <a:close/>
                    <a:moveTo>
                      <a:pt x="49" y="91"/>
                    </a:moveTo>
                    <a:cubicBezTo>
                      <a:pt x="51" y="89"/>
                      <a:pt x="51" y="89"/>
                      <a:pt x="51" y="89"/>
                    </a:cubicBezTo>
                    <a:cubicBezTo>
                      <a:pt x="47" y="88"/>
                      <a:pt x="47" y="88"/>
                      <a:pt x="47" y="88"/>
                    </a:cubicBezTo>
                    <a:cubicBezTo>
                      <a:pt x="49" y="91"/>
                      <a:pt x="49" y="91"/>
                      <a:pt x="4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4" name="Line 42"/>
              <p:cNvSpPr>
                <a:spLocks noChangeShapeType="1"/>
              </p:cNvSpPr>
              <p:nvPr/>
            </p:nvSpPr>
            <p:spPr bwMode="auto">
              <a:xfrm>
                <a:off x="8140700" y="23685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5" name="Line 43"/>
              <p:cNvSpPr>
                <a:spLocks noChangeShapeType="1"/>
              </p:cNvSpPr>
              <p:nvPr/>
            </p:nvSpPr>
            <p:spPr bwMode="auto">
              <a:xfrm>
                <a:off x="8140700" y="23685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6" name="Line 44"/>
              <p:cNvSpPr>
                <a:spLocks noChangeShapeType="1"/>
              </p:cNvSpPr>
              <p:nvPr/>
            </p:nvSpPr>
            <p:spPr bwMode="auto">
              <a:xfrm>
                <a:off x="7818438" y="19954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7" name="Line 45"/>
              <p:cNvSpPr>
                <a:spLocks noChangeShapeType="1"/>
              </p:cNvSpPr>
              <p:nvPr/>
            </p:nvSpPr>
            <p:spPr bwMode="auto">
              <a:xfrm>
                <a:off x="7818438" y="19954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8" name="Line 46"/>
              <p:cNvSpPr>
                <a:spLocks noChangeShapeType="1"/>
              </p:cNvSpPr>
              <p:nvPr/>
            </p:nvSpPr>
            <p:spPr bwMode="auto">
              <a:xfrm>
                <a:off x="7818438" y="16732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9" name="Line 47"/>
              <p:cNvSpPr>
                <a:spLocks noChangeShapeType="1"/>
              </p:cNvSpPr>
              <p:nvPr/>
            </p:nvSpPr>
            <p:spPr bwMode="auto">
              <a:xfrm>
                <a:off x="7818438" y="16732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0" name="Line 48"/>
              <p:cNvSpPr>
                <a:spLocks noChangeShapeType="1"/>
              </p:cNvSpPr>
              <p:nvPr/>
            </p:nvSpPr>
            <p:spPr bwMode="auto">
              <a:xfrm>
                <a:off x="7935913" y="13303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1" name="Line 49"/>
              <p:cNvSpPr>
                <a:spLocks noChangeShapeType="1"/>
              </p:cNvSpPr>
              <p:nvPr/>
            </p:nvSpPr>
            <p:spPr bwMode="auto">
              <a:xfrm>
                <a:off x="7935913" y="13303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2" name="Line 50"/>
              <p:cNvSpPr>
                <a:spLocks noChangeShapeType="1"/>
              </p:cNvSpPr>
              <p:nvPr/>
            </p:nvSpPr>
            <p:spPr bwMode="auto">
              <a:xfrm>
                <a:off x="7759700" y="3921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3" name="Line 51"/>
              <p:cNvSpPr>
                <a:spLocks noChangeShapeType="1"/>
              </p:cNvSpPr>
              <p:nvPr/>
            </p:nvSpPr>
            <p:spPr bwMode="auto">
              <a:xfrm>
                <a:off x="7759700" y="3921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4" name="Line 52"/>
              <p:cNvSpPr>
                <a:spLocks noChangeShapeType="1"/>
              </p:cNvSpPr>
              <p:nvPr/>
            </p:nvSpPr>
            <p:spPr bwMode="auto">
              <a:xfrm>
                <a:off x="8004175" y="3238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5" name="Line 53"/>
              <p:cNvSpPr>
                <a:spLocks noChangeShapeType="1"/>
              </p:cNvSpPr>
              <p:nvPr/>
            </p:nvSpPr>
            <p:spPr bwMode="auto">
              <a:xfrm>
                <a:off x="8004175" y="3238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6" name="Freeform 54"/>
              <p:cNvSpPr>
                <a:spLocks noEditPoints="1"/>
              </p:cNvSpPr>
              <p:nvPr/>
            </p:nvSpPr>
            <p:spPr bwMode="auto">
              <a:xfrm>
                <a:off x="8081963" y="5078413"/>
                <a:ext cx="411163" cy="350838"/>
              </a:xfrm>
              <a:custGeom>
                <a:avLst/>
                <a:gdLst>
                  <a:gd name="T0" fmla="*/ 22 w 42"/>
                  <a:gd name="T1" fmla="*/ 36 h 36"/>
                  <a:gd name="T2" fmla="*/ 21 w 42"/>
                  <a:gd name="T3" fmla="*/ 36 h 36"/>
                  <a:gd name="T4" fmla="*/ 21 w 42"/>
                  <a:gd name="T5" fmla="*/ 36 h 36"/>
                  <a:gd name="T6" fmla="*/ 21 w 42"/>
                  <a:gd name="T7" fmla="*/ 36 h 36"/>
                  <a:gd name="T8" fmla="*/ 0 w 42"/>
                  <a:gd name="T9" fmla="*/ 31 h 36"/>
                  <a:gd name="T10" fmla="*/ 0 w 42"/>
                  <a:gd name="T11" fmla="*/ 1 h 36"/>
                  <a:gd name="T12" fmla="*/ 1 w 42"/>
                  <a:gd name="T13" fmla="*/ 0 h 36"/>
                  <a:gd name="T14" fmla="*/ 1 w 42"/>
                  <a:gd name="T15" fmla="*/ 0 h 36"/>
                  <a:gd name="T16" fmla="*/ 2 w 42"/>
                  <a:gd name="T17" fmla="*/ 0 h 36"/>
                  <a:gd name="T18" fmla="*/ 2 w 42"/>
                  <a:gd name="T19" fmla="*/ 0 h 36"/>
                  <a:gd name="T20" fmla="*/ 41 w 42"/>
                  <a:gd name="T21" fmla="*/ 30 h 36"/>
                  <a:gd name="T22" fmla="*/ 41 w 42"/>
                  <a:gd name="T23" fmla="*/ 21 h 36"/>
                  <a:gd name="T24" fmla="*/ 42 w 42"/>
                  <a:gd name="T25" fmla="*/ 21 h 36"/>
                  <a:gd name="T26" fmla="*/ 42 w 42"/>
                  <a:gd name="T27" fmla="*/ 31 h 36"/>
                  <a:gd name="T28" fmla="*/ 22 w 42"/>
                  <a:gd name="T29" fmla="*/ 36 h 36"/>
                  <a:gd name="T30" fmla="*/ 22 w 42"/>
                  <a:gd name="T31" fmla="*/ 36 h 36"/>
                  <a:gd name="T32" fmla="*/ 22 w 42"/>
                  <a:gd name="T33" fmla="*/ 35 h 36"/>
                  <a:gd name="T34" fmla="*/ 40 w 42"/>
                  <a:gd name="T35" fmla="*/ 30 h 36"/>
                  <a:gd name="T36" fmla="*/ 2 w 42"/>
                  <a:gd name="T37" fmla="*/ 1 h 36"/>
                  <a:gd name="T38" fmla="*/ 2 w 42"/>
                  <a:gd name="T39" fmla="*/ 30 h 36"/>
                  <a:gd name="T40" fmla="*/ 21 w 42"/>
                  <a:gd name="T41" fmla="*/ 35 h 36"/>
                  <a:gd name="T42" fmla="*/ 22 w 42"/>
                  <a:gd name="T4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22" y="36"/>
                    </a:moveTo>
                    <a:cubicBezTo>
                      <a:pt x="22" y="36"/>
                      <a:pt x="21" y="36"/>
                      <a:pt x="21" y="36"/>
                    </a:cubicBezTo>
                    <a:cubicBezTo>
                      <a:pt x="21" y="36"/>
                      <a:pt x="21" y="36"/>
                      <a:pt x="21" y="36"/>
                    </a:cubicBezTo>
                    <a:cubicBezTo>
                      <a:pt x="21" y="36"/>
                      <a:pt x="21" y="36"/>
                      <a:pt x="21" y="36"/>
                    </a:cubicBezTo>
                    <a:cubicBezTo>
                      <a:pt x="0" y="31"/>
                      <a:pt x="0" y="31"/>
                      <a:pt x="0" y="31"/>
                    </a:cubicBezTo>
                    <a:cubicBezTo>
                      <a:pt x="0" y="1"/>
                      <a:pt x="0" y="1"/>
                      <a:pt x="0" y="1"/>
                    </a:cubicBezTo>
                    <a:cubicBezTo>
                      <a:pt x="0" y="0"/>
                      <a:pt x="1" y="0"/>
                      <a:pt x="1" y="0"/>
                    </a:cubicBezTo>
                    <a:cubicBezTo>
                      <a:pt x="1" y="0"/>
                      <a:pt x="1" y="0"/>
                      <a:pt x="1" y="0"/>
                    </a:cubicBezTo>
                    <a:cubicBezTo>
                      <a:pt x="1" y="0"/>
                      <a:pt x="2" y="0"/>
                      <a:pt x="2" y="0"/>
                    </a:cubicBezTo>
                    <a:cubicBezTo>
                      <a:pt x="2" y="0"/>
                      <a:pt x="2" y="0"/>
                      <a:pt x="2" y="0"/>
                    </a:cubicBezTo>
                    <a:cubicBezTo>
                      <a:pt x="41" y="30"/>
                      <a:pt x="41" y="30"/>
                      <a:pt x="41" y="30"/>
                    </a:cubicBezTo>
                    <a:cubicBezTo>
                      <a:pt x="41" y="21"/>
                      <a:pt x="41" y="21"/>
                      <a:pt x="41" y="21"/>
                    </a:cubicBezTo>
                    <a:cubicBezTo>
                      <a:pt x="42" y="21"/>
                      <a:pt x="42" y="21"/>
                      <a:pt x="42" y="21"/>
                    </a:cubicBezTo>
                    <a:cubicBezTo>
                      <a:pt x="42" y="31"/>
                      <a:pt x="42" y="31"/>
                      <a:pt x="42" y="31"/>
                    </a:cubicBezTo>
                    <a:cubicBezTo>
                      <a:pt x="22" y="36"/>
                      <a:pt x="22" y="36"/>
                      <a:pt x="22" y="36"/>
                    </a:cubicBezTo>
                    <a:cubicBezTo>
                      <a:pt x="22" y="36"/>
                      <a:pt x="22" y="36"/>
                      <a:pt x="22" y="36"/>
                    </a:cubicBezTo>
                    <a:close/>
                    <a:moveTo>
                      <a:pt x="22" y="35"/>
                    </a:moveTo>
                    <a:cubicBezTo>
                      <a:pt x="40" y="30"/>
                      <a:pt x="40" y="30"/>
                      <a:pt x="40" y="30"/>
                    </a:cubicBezTo>
                    <a:cubicBezTo>
                      <a:pt x="2" y="1"/>
                      <a:pt x="2" y="1"/>
                      <a:pt x="2" y="1"/>
                    </a:cubicBezTo>
                    <a:cubicBezTo>
                      <a:pt x="2" y="30"/>
                      <a:pt x="2" y="30"/>
                      <a:pt x="2" y="30"/>
                    </a:cubicBezTo>
                    <a:cubicBezTo>
                      <a:pt x="21" y="35"/>
                      <a:pt x="21" y="35"/>
                      <a:pt x="21" y="35"/>
                    </a:cubicBezTo>
                    <a:cubicBezTo>
                      <a:pt x="21" y="35"/>
                      <a:pt x="21" y="35"/>
                      <a:pt x="2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7" name="Freeform 55"/>
              <p:cNvSpPr>
                <a:spLocks noEditPoints="1"/>
              </p:cNvSpPr>
              <p:nvPr/>
            </p:nvSpPr>
            <p:spPr bwMode="auto">
              <a:xfrm>
                <a:off x="6616700" y="2368550"/>
                <a:ext cx="508000" cy="390525"/>
              </a:xfrm>
              <a:custGeom>
                <a:avLst/>
                <a:gdLst>
                  <a:gd name="T0" fmla="*/ 0 w 52"/>
                  <a:gd name="T1" fmla="*/ 34 h 40"/>
                  <a:gd name="T2" fmla="*/ 9 w 52"/>
                  <a:gd name="T3" fmla="*/ 0 h 40"/>
                  <a:gd name="T4" fmla="*/ 51 w 52"/>
                  <a:gd name="T5" fmla="*/ 17 h 40"/>
                  <a:gd name="T6" fmla="*/ 52 w 52"/>
                  <a:gd name="T7" fmla="*/ 18 h 40"/>
                  <a:gd name="T8" fmla="*/ 52 w 52"/>
                  <a:gd name="T9" fmla="*/ 18 h 40"/>
                  <a:gd name="T10" fmla="*/ 51 w 52"/>
                  <a:gd name="T11" fmla="*/ 18 h 40"/>
                  <a:gd name="T12" fmla="*/ 51 w 52"/>
                  <a:gd name="T13" fmla="*/ 18 h 40"/>
                  <a:gd name="T14" fmla="*/ 33 w 52"/>
                  <a:gd name="T15" fmla="*/ 24 h 40"/>
                  <a:gd name="T16" fmla="*/ 47 w 52"/>
                  <a:gd name="T17" fmla="*/ 38 h 40"/>
                  <a:gd name="T18" fmla="*/ 47 w 52"/>
                  <a:gd name="T19" fmla="*/ 38 h 40"/>
                  <a:gd name="T20" fmla="*/ 47 w 52"/>
                  <a:gd name="T21" fmla="*/ 38 h 40"/>
                  <a:gd name="T22" fmla="*/ 46 w 52"/>
                  <a:gd name="T23" fmla="*/ 40 h 40"/>
                  <a:gd name="T24" fmla="*/ 46 w 52"/>
                  <a:gd name="T25" fmla="*/ 40 h 40"/>
                  <a:gd name="T26" fmla="*/ 46 w 52"/>
                  <a:gd name="T27" fmla="*/ 40 h 40"/>
                  <a:gd name="T28" fmla="*/ 46 w 52"/>
                  <a:gd name="T29" fmla="*/ 40 h 40"/>
                  <a:gd name="T30" fmla="*/ 0 w 52"/>
                  <a:gd name="T31" fmla="*/ 34 h 40"/>
                  <a:gd name="T32" fmla="*/ 45 w 52"/>
                  <a:gd name="T33" fmla="*/ 38 h 40"/>
                  <a:gd name="T34" fmla="*/ 32 w 52"/>
                  <a:gd name="T35" fmla="*/ 24 h 40"/>
                  <a:gd name="T36" fmla="*/ 4 w 52"/>
                  <a:gd name="T37" fmla="*/ 33 h 40"/>
                  <a:gd name="T38" fmla="*/ 45 w 52"/>
                  <a:gd name="T39" fmla="*/ 38 h 40"/>
                  <a:gd name="T40" fmla="*/ 2 w 52"/>
                  <a:gd name="T41" fmla="*/ 32 h 40"/>
                  <a:gd name="T42" fmla="*/ 31 w 52"/>
                  <a:gd name="T43" fmla="*/ 23 h 40"/>
                  <a:gd name="T44" fmla="*/ 10 w 52"/>
                  <a:gd name="T45" fmla="*/ 2 h 40"/>
                  <a:gd name="T46" fmla="*/ 2 w 52"/>
                  <a:gd name="T47" fmla="*/ 32 h 40"/>
                  <a:gd name="T48" fmla="*/ 32 w 52"/>
                  <a:gd name="T49" fmla="*/ 23 h 40"/>
                  <a:gd name="T50" fmla="*/ 50 w 52"/>
                  <a:gd name="T51" fmla="*/ 18 h 40"/>
                  <a:gd name="T52" fmla="*/ 12 w 52"/>
                  <a:gd name="T53" fmla="*/ 2 h 40"/>
                  <a:gd name="T54" fmla="*/ 32 w 52"/>
                  <a:gd name="T5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40">
                    <a:moveTo>
                      <a:pt x="0" y="34"/>
                    </a:moveTo>
                    <a:cubicBezTo>
                      <a:pt x="9" y="0"/>
                      <a:pt x="9" y="0"/>
                      <a:pt x="9" y="0"/>
                    </a:cubicBezTo>
                    <a:cubicBezTo>
                      <a:pt x="51" y="17"/>
                      <a:pt x="51" y="17"/>
                      <a:pt x="51" y="17"/>
                    </a:cubicBezTo>
                    <a:cubicBezTo>
                      <a:pt x="52" y="17"/>
                      <a:pt x="52" y="17"/>
                      <a:pt x="52" y="18"/>
                    </a:cubicBezTo>
                    <a:cubicBezTo>
                      <a:pt x="52" y="18"/>
                      <a:pt x="52" y="18"/>
                      <a:pt x="52" y="18"/>
                    </a:cubicBezTo>
                    <a:cubicBezTo>
                      <a:pt x="52" y="18"/>
                      <a:pt x="52" y="18"/>
                      <a:pt x="51" y="18"/>
                    </a:cubicBezTo>
                    <a:cubicBezTo>
                      <a:pt x="51" y="18"/>
                      <a:pt x="51" y="18"/>
                      <a:pt x="51" y="18"/>
                    </a:cubicBezTo>
                    <a:cubicBezTo>
                      <a:pt x="33" y="24"/>
                      <a:pt x="33" y="24"/>
                      <a:pt x="33" y="24"/>
                    </a:cubicBezTo>
                    <a:cubicBezTo>
                      <a:pt x="47" y="38"/>
                      <a:pt x="47" y="38"/>
                      <a:pt x="47" y="38"/>
                    </a:cubicBezTo>
                    <a:cubicBezTo>
                      <a:pt x="47" y="38"/>
                      <a:pt x="47" y="38"/>
                      <a:pt x="47" y="38"/>
                    </a:cubicBezTo>
                    <a:cubicBezTo>
                      <a:pt x="47" y="38"/>
                      <a:pt x="47" y="38"/>
                      <a:pt x="47" y="38"/>
                    </a:cubicBezTo>
                    <a:cubicBezTo>
                      <a:pt x="47" y="39"/>
                      <a:pt x="47" y="40"/>
                      <a:pt x="46" y="40"/>
                    </a:cubicBezTo>
                    <a:cubicBezTo>
                      <a:pt x="46" y="40"/>
                      <a:pt x="46" y="40"/>
                      <a:pt x="46" y="40"/>
                    </a:cubicBezTo>
                    <a:cubicBezTo>
                      <a:pt x="46" y="40"/>
                      <a:pt x="46" y="40"/>
                      <a:pt x="46" y="40"/>
                    </a:cubicBezTo>
                    <a:cubicBezTo>
                      <a:pt x="46" y="40"/>
                      <a:pt x="46" y="40"/>
                      <a:pt x="46" y="40"/>
                    </a:cubicBezTo>
                    <a:cubicBezTo>
                      <a:pt x="0" y="34"/>
                      <a:pt x="0" y="34"/>
                      <a:pt x="0" y="34"/>
                    </a:cubicBezTo>
                    <a:close/>
                    <a:moveTo>
                      <a:pt x="45" y="38"/>
                    </a:moveTo>
                    <a:cubicBezTo>
                      <a:pt x="32" y="24"/>
                      <a:pt x="32" y="24"/>
                      <a:pt x="32" y="24"/>
                    </a:cubicBezTo>
                    <a:cubicBezTo>
                      <a:pt x="4" y="33"/>
                      <a:pt x="4" y="33"/>
                      <a:pt x="4" y="33"/>
                    </a:cubicBezTo>
                    <a:cubicBezTo>
                      <a:pt x="45" y="38"/>
                      <a:pt x="45" y="38"/>
                      <a:pt x="45" y="38"/>
                    </a:cubicBezTo>
                    <a:close/>
                    <a:moveTo>
                      <a:pt x="2" y="32"/>
                    </a:moveTo>
                    <a:cubicBezTo>
                      <a:pt x="31" y="23"/>
                      <a:pt x="31" y="23"/>
                      <a:pt x="31" y="23"/>
                    </a:cubicBezTo>
                    <a:cubicBezTo>
                      <a:pt x="10" y="2"/>
                      <a:pt x="10" y="2"/>
                      <a:pt x="10" y="2"/>
                    </a:cubicBezTo>
                    <a:cubicBezTo>
                      <a:pt x="2" y="32"/>
                      <a:pt x="2" y="32"/>
                      <a:pt x="2" y="32"/>
                    </a:cubicBezTo>
                    <a:close/>
                    <a:moveTo>
                      <a:pt x="32" y="23"/>
                    </a:moveTo>
                    <a:cubicBezTo>
                      <a:pt x="50" y="18"/>
                      <a:pt x="50" y="18"/>
                      <a:pt x="50" y="18"/>
                    </a:cubicBezTo>
                    <a:cubicBezTo>
                      <a:pt x="12" y="2"/>
                      <a:pt x="12" y="2"/>
                      <a:pt x="12" y="2"/>
                    </a:cubicBezTo>
                    <a:cubicBezTo>
                      <a:pt x="32" y="23"/>
                      <a:pt x="32" y="23"/>
                      <a:pt x="3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8" name="Freeform 56"/>
              <p:cNvSpPr>
                <a:spLocks noEditPoints="1"/>
              </p:cNvSpPr>
              <p:nvPr/>
            </p:nvSpPr>
            <p:spPr bwMode="auto">
              <a:xfrm>
                <a:off x="6645275" y="2886075"/>
                <a:ext cx="390525" cy="392113"/>
              </a:xfrm>
              <a:custGeom>
                <a:avLst/>
                <a:gdLst>
                  <a:gd name="T0" fmla="*/ 0 w 40"/>
                  <a:gd name="T1" fmla="*/ 0 h 40"/>
                  <a:gd name="T2" fmla="*/ 40 w 40"/>
                  <a:gd name="T3" fmla="*/ 3 h 40"/>
                  <a:gd name="T4" fmla="*/ 40 w 40"/>
                  <a:gd name="T5" fmla="*/ 5 h 40"/>
                  <a:gd name="T6" fmla="*/ 3 w 40"/>
                  <a:gd name="T7" fmla="*/ 1 h 40"/>
                  <a:gd name="T8" fmla="*/ 39 w 40"/>
                  <a:gd name="T9" fmla="*/ 30 h 40"/>
                  <a:gd name="T10" fmla="*/ 39 w 40"/>
                  <a:gd name="T11" fmla="*/ 31 h 40"/>
                  <a:gd name="T12" fmla="*/ 39 w 40"/>
                  <a:gd name="T13" fmla="*/ 31 h 40"/>
                  <a:gd name="T14" fmla="*/ 38 w 40"/>
                  <a:gd name="T15" fmla="*/ 32 h 40"/>
                  <a:gd name="T16" fmla="*/ 38 w 40"/>
                  <a:gd name="T17" fmla="*/ 32 h 40"/>
                  <a:gd name="T18" fmla="*/ 0 w 40"/>
                  <a:gd name="T19" fmla="*/ 40 h 40"/>
                  <a:gd name="T20" fmla="*/ 0 w 40"/>
                  <a:gd name="T21" fmla="*/ 0 h 40"/>
                  <a:gd name="T22" fmla="*/ 1 w 40"/>
                  <a:gd name="T23" fmla="*/ 39 h 40"/>
                  <a:gd name="T24" fmla="*/ 37 w 40"/>
                  <a:gd name="T25" fmla="*/ 31 h 40"/>
                  <a:gd name="T26" fmla="*/ 1 w 40"/>
                  <a:gd name="T27" fmla="*/ 2 h 40"/>
                  <a:gd name="T28" fmla="*/ 1 w 40"/>
                  <a:gd name="T2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0" y="0"/>
                    </a:moveTo>
                    <a:cubicBezTo>
                      <a:pt x="40" y="3"/>
                      <a:pt x="40" y="3"/>
                      <a:pt x="40" y="3"/>
                    </a:cubicBezTo>
                    <a:cubicBezTo>
                      <a:pt x="40" y="5"/>
                      <a:pt x="40" y="5"/>
                      <a:pt x="40" y="5"/>
                    </a:cubicBezTo>
                    <a:cubicBezTo>
                      <a:pt x="3" y="1"/>
                      <a:pt x="3" y="1"/>
                      <a:pt x="3" y="1"/>
                    </a:cubicBezTo>
                    <a:cubicBezTo>
                      <a:pt x="39" y="30"/>
                      <a:pt x="39" y="30"/>
                      <a:pt x="39" y="30"/>
                    </a:cubicBezTo>
                    <a:cubicBezTo>
                      <a:pt x="39" y="31"/>
                      <a:pt x="39" y="31"/>
                      <a:pt x="39" y="31"/>
                    </a:cubicBezTo>
                    <a:cubicBezTo>
                      <a:pt x="39" y="31"/>
                      <a:pt x="39" y="31"/>
                      <a:pt x="39" y="31"/>
                    </a:cubicBezTo>
                    <a:cubicBezTo>
                      <a:pt x="39" y="31"/>
                      <a:pt x="39" y="32"/>
                      <a:pt x="38" y="32"/>
                    </a:cubicBezTo>
                    <a:cubicBezTo>
                      <a:pt x="38" y="32"/>
                      <a:pt x="38" y="32"/>
                      <a:pt x="38" y="32"/>
                    </a:cubicBezTo>
                    <a:cubicBezTo>
                      <a:pt x="0" y="40"/>
                      <a:pt x="0" y="40"/>
                      <a:pt x="0" y="40"/>
                    </a:cubicBezTo>
                    <a:cubicBezTo>
                      <a:pt x="0" y="0"/>
                      <a:pt x="0" y="0"/>
                      <a:pt x="0" y="0"/>
                    </a:cubicBezTo>
                    <a:close/>
                    <a:moveTo>
                      <a:pt x="1" y="39"/>
                    </a:moveTo>
                    <a:cubicBezTo>
                      <a:pt x="37" y="31"/>
                      <a:pt x="37" y="31"/>
                      <a:pt x="37" y="31"/>
                    </a:cubicBezTo>
                    <a:cubicBezTo>
                      <a:pt x="1" y="2"/>
                      <a:pt x="1" y="2"/>
                      <a:pt x="1" y="2"/>
                    </a:cubicBezTo>
                    <a:cubicBezTo>
                      <a:pt x="1" y="39"/>
                      <a:pt x="1" y="39"/>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9" name="Line 57"/>
              <p:cNvSpPr>
                <a:spLocks noChangeShapeType="1"/>
              </p:cNvSpPr>
              <p:nvPr/>
            </p:nvSpPr>
            <p:spPr bwMode="auto">
              <a:xfrm>
                <a:off x="8474075" y="1731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0" name="Line 58"/>
              <p:cNvSpPr>
                <a:spLocks noChangeShapeType="1"/>
              </p:cNvSpPr>
              <p:nvPr/>
            </p:nvSpPr>
            <p:spPr bwMode="auto">
              <a:xfrm>
                <a:off x="8474075" y="1731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1" name="Freeform 59"/>
              <p:cNvSpPr>
                <a:spLocks noEditPoints="1"/>
              </p:cNvSpPr>
              <p:nvPr/>
            </p:nvSpPr>
            <p:spPr bwMode="auto">
              <a:xfrm>
                <a:off x="7007225" y="1966913"/>
                <a:ext cx="1163638" cy="1878013"/>
              </a:xfrm>
              <a:custGeom>
                <a:avLst/>
                <a:gdLst>
                  <a:gd name="T0" fmla="*/ 19 w 119"/>
                  <a:gd name="T1" fmla="*/ 192 h 192"/>
                  <a:gd name="T2" fmla="*/ 18 w 119"/>
                  <a:gd name="T3" fmla="*/ 192 h 192"/>
                  <a:gd name="T4" fmla="*/ 5 w 119"/>
                  <a:gd name="T5" fmla="*/ 169 h 192"/>
                  <a:gd name="T6" fmla="*/ 17 w 119"/>
                  <a:gd name="T7" fmla="*/ 141 h 192"/>
                  <a:gd name="T8" fmla="*/ 0 w 119"/>
                  <a:gd name="T9" fmla="*/ 112 h 192"/>
                  <a:gd name="T10" fmla="*/ 0 w 119"/>
                  <a:gd name="T11" fmla="*/ 111 h 192"/>
                  <a:gd name="T12" fmla="*/ 0 w 119"/>
                  <a:gd name="T13" fmla="*/ 110 h 192"/>
                  <a:gd name="T14" fmla="*/ 15 w 119"/>
                  <a:gd name="T15" fmla="*/ 68 h 192"/>
                  <a:gd name="T16" fmla="*/ 15 w 119"/>
                  <a:gd name="T17" fmla="*/ 42 h 192"/>
                  <a:gd name="T18" fmla="*/ 15 w 119"/>
                  <a:gd name="T19" fmla="*/ 41 h 192"/>
                  <a:gd name="T20" fmla="*/ 25 w 119"/>
                  <a:gd name="T21" fmla="*/ 41 h 192"/>
                  <a:gd name="T22" fmla="*/ 73 w 119"/>
                  <a:gd name="T23" fmla="*/ 23 h 192"/>
                  <a:gd name="T24" fmla="*/ 84 w 119"/>
                  <a:gd name="T25" fmla="*/ 27 h 192"/>
                  <a:gd name="T26" fmla="*/ 84 w 119"/>
                  <a:gd name="T27" fmla="*/ 42 h 192"/>
                  <a:gd name="T28" fmla="*/ 83 w 119"/>
                  <a:gd name="T29" fmla="*/ 63 h 192"/>
                  <a:gd name="T30" fmla="*/ 83 w 119"/>
                  <a:gd name="T31" fmla="*/ 63 h 192"/>
                  <a:gd name="T32" fmla="*/ 44 w 119"/>
                  <a:gd name="T33" fmla="*/ 86 h 192"/>
                  <a:gd name="T34" fmla="*/ 33 w 119"/>
                  <a:gd name="T35" fmla="*/ 158 h 192"/>
                  <a:gd name="T36" fmla="*/ 19 w 119"/>
                  <a:gd name="T37" fmla="*/ 192 h 192"/>
                  <a:gd name="T38" fmla="*/ 32 w 119"/>
                  <a:gd name="T39" fmla="*/ 158 h 192"/>
                  <a:gd name="T40" fmla="*/ 18 w 119"/>
                  <a:gd name="T41" fmla="*/ 141 h 192"/>
                  <a:gd name="T42" fmla="*/ 19 w 119"/>
                  <a:gd name="T43" fmla="*/ 137 h 192"/>
                  <a:gd name="T44" fmla="*/ 17 w 119"/>
                  <a:gd name="T45" fmla="*/ 102 h 192"/>
                  <a:gd name="T46" fmla="*/ 19 w 119"/>
                  <a:gd name="T47" fmla="*/ 137 h 192"/>
                  <a:gd name="T48" fmla="*/ 16 w 119"/>
                  <a:gd name="T49" fmla="*/ 103 h 192"/>
                  <a:gd name="T50" fmla="*/ 2 w 119"/>
                  <a:gd name="T51" fmla="*/ 112 h 192"/>
                  <a:gd name="T52" fmla="*/ 17 w 119"/>
                  <a:gd name="T53" fmla="*/ 134 h 192"/>
                  <a:gd name="T54" fmla="*/ 16 w 119"/>
                  <a:gd name="T55" fmla="*/ 101 h 192"/>
                  <a:gd name="T56" fmla="*/ 2 w 119"/>
                  <a:gd name="T57" fmla="*/ 110 h 192"/>
                  <a:gd name="T58" fmla="*/ 43 w 119"/>
                  <a:gd name="T59" fmla="*/ 85 h 192"/>
                  <a:gd name="T60" fmla="*/ 26 w 119"/>
                  <a:gd name="T61" fmla="*/ 42 h 192"/>
                  <a:gd name="T62" fmla="*/ 17 w 119"/>
                  <a:gd name="T63" fmla="*/ 101 h 192"/>
                  <a:gd name="T64" fmla="*/ 82 w 119"/>
                  <a:gd name="T65" fmla="*/ 62 h 192"/>
                  <a:gd name="T66" fmla="*/ 82 w 119"/>
                  <a:gd name="T67" fmla="*/ 62 h 192"/>
                  <a:gd name="T68" fmla="*/ 65 w 119"/>
                  <a:gd name="T69" fmla="*/ 42 h 192"/>
                  <a:gd name="T70" fmla="*/ 17 w 119"/>
                  <a:gd name="T71" fmla="*/ 65 h 192"/>
                  <a:gd name="T72" fmla="*/ 16 w 119"/>
                  <a:gd name="T73" fmla="*/ 42 h 192"/>
                  <a:gd name="T74" fmla="*/ 27 w 119"/>
                  <a:gd name="T75" fmla="*/ 41 h 192"/>
                  <a:gd name="T76" fmla="*/ 72 w 119"/>
                  <a:gd name="T77" fmla="*/ 24 h 192"/>
                  <a:gd name="T78" fmla="*/ 27 w 119"/>
                  <a:gd name="T79" fmla="*/ 41 h 192"/>
                  <a:gd name="T80" fmla="*/ 82 w 119"/>
                  <a:gd name="T81" fmla="*/ 40 h 192"/>
                  <a:gd name="T82" fmla="*/ 73 w 119"/>
                  <a:gd name="T83" fmla="*/ 24 h 192"/>
                  <a:gd name="T84" fmla="*/ 84 w 119"/>
                  <a:gd name="T85" fmla="*/ 40 h 192"/>
                  <a:gd name="T86" fmla="*/ 84 w 119"/>
                  <a:gd name="T87" fmla="*/ 28 h 192"/>
                  <a:gd name="T88" fmla="*/ 82 w 119"/>
                  <a:gd name="T89" fmla="*/ 26 h 192"/>
                  <a:gd name="T90" fmla="*/ 74 w 119"/>
                  <a:gd name="T91" fmla="*/ 2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192">
                    <a:moveTo>
                      <a:pt x="19" y="192"/>
                    </a:moveTo>
                    <a:cubicBezTo>
                      <a:pt x="19" y="192"/>
                      <a:pt x="19" y="192"/>
                      <a:pt x="19" y="192"/>
                    </a:cubicBezTo>
                    <a:cubicBezTo>
                      <a:pt x="19" y="192"/>
                      <a:pt x="19" y="192"/>
                      <a:pt x="19" y="192"/>
                    </a:cubicBezTo>
                    <a:cubicBezTo>
                      <a:pt x="18" y="192"/>
                      <a:pt x="18" y="192"/>
                      <a:pt x="18" y="192"/>
                    </a:cubicBezTo>
                    <a:cubicBezTo>
                      <a:pt x="17" y="144"/>
                      <a:pt x="17" y="144"/>
                      <a:pt x="17" y="144"/>
                    </a:cubicBezTo>
                    <a:cubicBezTo>
                      <a:pt x="5" y="169"/>
                      <a:pt x="5" y="169"/>
                      <a:pt x="5" y="169"/>
                    </a:cubicBezTo>
                    <a:cubicBezTo>
                      <a:pt x="4" y="168"/>
                      <a:pt x="4" y="168"/>
                      <a:pt x="4" y="168"/>
                    </a:cubicBezTo>
                    <a:cubicBezTo>
                      <a:pt x="17" y="141"/>
                      <a:pt x="17" y="141"/>
                      <a:pt x="17" y="141"/>
                    </a:cubicBezTo>
                    <a:cubicBezTo>
                      <a:pt x="17" y="137"/>
                      <a:pt x="17" y="137"/>
                      <a:pt x="17" y="137"/>
                    </a:cubicBezTo>
                    <a:cubicBezTo>
                      <a:pt x="0" y="112"/>
                      <a:pt x="0" y="112"/>
                      <a:pt x="0" y="112"/>
                    </a:cubicBezTo>
                    <a:cubicBezTo>
                      <a:pt x="1" y="111"/>
                      <a:pt x="1" y="111"/>
                      <a:pt x="1" y="111"/>
                    </a:cubicBezTo>
                    <a:cubicBezTo>
                      <a:pt x="0" y="111"/>
                      <a:pt x="0" y="111"/>
                      <a:pt x="0" y="111"/>
                    </a:cubicBezTo>
                    <a:cubicBezTo>
                      <a:pt x="0" y="111"/>
                      <a:pt x="0" y="111"/>
                      <a:pt x="0" y="111"/>
                    </a:cubicBezTo>
                    <a:cubicBezTo>
                      <a:pt x="0" y="111"/>
                      <a:pt x="0" y="110"/>
                      <a:pt x="0" y="110"/>
                    </a:cubicBezTo>
                    <a:cubicBezTo>
                      <a:pt x="0" y="110"/>
                      <a:pt x="0" y="110"/>
                      <a:pt x="0" y="110"/>
                    </a:cubicBezTo>
                    <a:cubicBezTo>
                      <a:pt x="15" y="68"/>
                      <a:pt x="15" y="68"/>
                      <a:pt x="15" y="68"/>
                    </a:cubicBezTo>
                    <a:cubicBezTo>
                      <a:pt x="15" y="42"/>
                      <a:pt x="15" y="42"/>
                      <a:pt x="15" y="42"/>
                    </a:cubicBezTo>
                    <a:cubicBezTo>
                      <a:pt x="15" y="42"/>
                      <a:pt x="15" y="42"/>
                      <a:pt x="15" y="42"/>
                    </a:cubicBezTo>
                    <a:cubicBezTo>
                      <a:pt x="15" y="41"/>
                      <a:pt x="15" y="41"/>
                      <a:pt x="15" y="41"/>
                    </a:cubicBezTo>
                    <a:cubicBezTo>
                      <a:pt x="15" y="41"/>
                      <a:pt x="15" y="41"/>
                      <a:pt x="15" y="41"/>
                    </a:cubicBezTo>
                    <a:cubicBezTo>
                      <a:pt x="15" y="41"/>
                      <a:pt x="15" y="41"/>
                      <a:pt x="15" y="41"/>
                    </a:cubicBezTo>
                    <a:cubicBezTo>
                      <a:pt x="25" y="41"/>
                      <a:pt x="25" y="41"/>
                      <a:pt x="25" y="41"/>
                    </a:cubicBezTo>
                    <a:cubicBezTo>
                      <a:pt x="37" y="8"/>
                      <a:pt x="37" y="8"/>
                      <a:pt x="37" y="8"/>
                    </a:cubicBezTo>
                    <a:cubicBezTo>
                      <a:pt x="73" y="23"/>
                      <a:pt x="73" y="23"/>
                      <a:pt x="73" y="23"/>
                    </a:cubicBezTo>
                    <a:cubicBezTo>
                      <a:pt x="84" y="0"/>
                      <a:pt x="84" y="0"/>
                      <a:pt x="84" y="0"/>
                    </a:cubicBezTo>
                    <a:cubicBezTo>
                      <a:pt x="84" y="27"/>
                      <a:pt x="84" y="27"/>
                      <a:pt x="84" y="27"/>
                    </a:cubicBezTo>
                    <a:cubicBezTo>
                      <a:pt x="119" y="41"/>
                      <a:pt x="119" y="41"/>
                      <a:pt x="119" y="41"/>
                    </a:cubicBezTo>
                    <a:cubicBezTo>
                      <a:pt x="84" y="42"/>
                      <a:pt x="84" y="42"/>
                      <a:pt x="84" y="42"/>
                    </a:cubicBezTo>
                    <a:cubicBezTo>
                      <a:pt x="84" y="63"/>
                      <a:pt x="84" y="63"/>
                      <a:pt x="84" y="63"/>
                    </a:cubicBezTo>
                    <a:cubicBezTo>
                      <a:pt x="83" y="63"/>
                      <a:pt x="83" y="63"/>
                      <a:pt x="83" y="63"/>
                    </a:cubicBezTo>
                    <a:cubicBezTo>
                      <a:pt x="83" y="63"/>
                      <a:pt x="83" y="63"/>
                      <a:pt x="83" y="63"/>
                    </a:cubicBezTo>
                    <a:cubicBezTo>
                      <a:pt x="83" y="63"/>
                      <a:pt x="83" y="63"/>
                      <a:pt x="83" y="63"/>
                    </a:cubicBezTo>
                    <a:cubicBezTo>
                      <a:pt x="83" y="63"/>
                      <a:pt x="83" y="63"/>
                      <a:pt x="83" y="63"/>
                    </a:cubicBezTo>
                    <a:cubicBezTo>
                      <a:pt x="44" y="86"/>
                      <a:pt x="44" y="86"/>
                      <a:pt x="44" y="86"/>
                    </a:cubicBezTo>
                    <a:cubicBezTo>
                      <a:pt x="20" y="138"/>
                      <a:pt x="20" y="138"/>
                      <a:pt x="20" y="138"/>
                    </a:cubicBezTo>
                    <a:cubicBezTo>
                      <a:pt x="33" y="158"/>
                      <a:pt x="33" y="158"/>
                      <a:pt x="33" y="158"/>
                    </a:cubicBezTo>
                    <a:cubicBezTo>
                      <a:pt x="20" y="192"/>
                      <a:pt x="20" y="192"/>
                      <a:pt x="20" y="192"/>
                    </a:cubicBezTo>
                    <a:cubicBezTo>
                      <a:pt x="19" y="192"/>
                      <a:pt x="19" y="192"/>
                      <a:pt x="19" y="192"/>
                    </a:cubicBezTo>
                    <a:close/>
                    <a:moveTo>
                      <a:pt x="20" y="188"/>
                    </a:moveTo>
                    <a:cubicBezTo>
                      <a:pt x="32" y="158"/>
                      <a:pt x="32" y="158"/>
                      <a:pt x="32" y="158"/>
                    </a:cubicBezTo>
                    <a:cubicBezTo>
                      <a:pt x="19" y="140"/>
                      <a:pt x="19" y="140"/>
                      <a:pt x="19" y="140"/>
                    </a:cubicBezTo>
                    <a:cubicBezTo>
                      <a:pt x="18" y="141"/>
                      <a:pt x="18" y="141"/>
                      <a:pt x="18" y="141"/>
                    </a:cubicBezTo>
                    <a:cubicBezTo>
                      <a:pt x="20" y="188"/>
                      <a:pt x="20" y="188"/>
                      <a:pt x="20" y="188"/>
                    </a:cubicBezTo>
                    <a:close/>
                    <a:moveTo>
                      <a:pt x="19" y="137"/>
                    </a:moveTo>
                    <a:cubicBezTo>
                      <a:pt x="42" y="88"/>
                      <a:pt x="42" y="88"/>
                      <a:pt x="42" y="88"/>
                    </a:cubicBezTo>
                    <a:cubicBezTo>
                      <a:pt x="17" y="102"/>
                      <a:pt x="17" y="102"/>
                      <a:pt x="17" y="102"/>
                    </a:cubicBezTo>
                    <a:cubicBezTo>
                      <a:pt x="18" y="136"/>
                      <a:pt x="18" y="136"/>
                      <a:pt x="18" y="136"/>
                    </a:cubicBezTo>
                    <a:cubicBezTo>
                      <a:pt x="19" y="137"/>
                      <a:pt x="19" y="137"/>
                      <a:pt x="19" y="137"/>
                    </a:cubicBezTo>
                    <a:close/>
                    <a:moveTo>
                      <a:pt x="17" y="134"/>
                    </a:moveTo>
                    <a:cubicBezTo>
                      <a:pt x="16" y="103"/>
                      <a:pt x="16" y="103"/>
                      <a:pt x="16" y="103"/>
                    </a:cubicBezTo>
                    <a:cubicBezTo>
                      <a:pt x="2" y="112"/>
                      <a:pt x="2" y="112"/>
                      <a:pt x="2" y="112"/>
                    </a:cubicBezTo>
                    <a:cubicBezTo>
                      <a:pt x="2" y="112"/>
                      <a:pt x="2" y="112"/>
                      <a:pt x="2" y="112"/>
                    </a:cubicBezTo>
                    <a:cubicBezTo>
                      <a:pt x="2" y="112"/>
                      <a:pt x="2" y="112"/>
                      <a:pt x="2" y="112"/>
                    </a:cubicBezTo>
                    <a:cubicBezTo>
                      <a:pt x="17" y="134"/>
                      <a:pt x="17" y="134"/>
                      <a:pt x="17" y="134"/>
                    </a:cubicBezTo>
                    <a:close/>
                    <a:moveTo>
                      <a:pt x="2" y="110"/>
                    </a:moveTo>
                    <a:cubicBezTo>
                      <a:pt x="16" y="101"/>
                      <a:pt x="16" y="101"/>
                      <a:pt x="16" y="101"/>
                    </a:cubicBezTo>
                    <a:cubicBezTo>
                      <a:pt x="15" y="72"/>
                      <a:pt x="15" y="72"/>
                      <a:pt x="15" y="72"/>
                    </a:cubicBezTo>
                    <a:cubicBezTo>
                      <a:pt x="2" y="110"/>
                      <a:pt x="2" y="110"/>
                      <a:pt x="2" y="110"/>
                    </a:cubicBezTo>
                    <a:close/>
                    <a:moveTo>
                      <a:pt x="17" y="101"/>
                    </a:moveTo>
                    <a:cubicBezTo>
                      <a:pt x="43" y="85"/>
                      <a:pt x="43" y="85"/>
                      <a:pt x="43" y="85"/>
                    </a:cubicBezTo>
                    <a:cubicBezTo>
                      <a:pt x="64" y="42"/>
                      <a:pt x="64" y="42"/>
                      <a:pt x="64" y="42"/>
                    </a:cubicBezTo>
                    <a:cubicBezTo>
                      <a:pt x="26" y="42"/>
                      <a:pt x="26" y="42"/>
                      <a:pt x="26" y="42"/>
                    </a:cubicBezTo>
                    <a:cubicBezTo>
                      <a:pt x="17" y="69"/>
                      <a:pt x="17" y="69"/>
                      <a:pt x="17" y="69"/>
                    </a:cubicBezTo>
                    <a:cubicBezTo>
                      <a:pt x="17" y="101"/>
                      <a:pt x="17" y="101"/>
                      <a:pt x="17" y="101"/>
                    </a:cubicBezTo>
                    <a:close/>
                    <a:moveTo>
                      <a:pt x="45" y="84"/>
                    </a:moveTo>
                    <a:cubicBezTo>
                      <a:pt x="82" y="62"/>
                      <a:pt x="82" y="62"/>
                      <a:pt x="82" y="62"/>
                    </a:cubicBezTo>
                    <a:cubicBezTo>
                      <a:pt x="82" y="62"/>
                      <a:pt x="82" y="62"/>
                      <a:pt x="82" y="62"/>
                    </a:cubicBezTo>
                    <a:cubicBezTo>
                      <a:pt x="82" y="62"/>
                      <a:pt x="82" y="62"/>
                      <a:pt x="82" y="62"/>
                    </a:cubicBezTo>
                    <a:cubicBezTo>
                      <a:pt x="82" y="42"/>
                      <a:pt x="82" y="42"/>
                      <a:pt x="82" y="42"/>
                    </a:cubicBezTo>
                    <a:cubicBezTo>
                      <a:pt x="65" y="42"/>
                      <a:pt x="65" y="42"/>
                      <a:pt x="65" y="42"/>
                    </a:cubicBezTo>
                    <a:cubicBezTo>
                      <a:pt x="45" y="84"/>
                      <a:pt x="45" y="84"/>
                      <a:pt x="45" y="84"/>
                    </a:cubicBezTo>
                    <a:close/>
                    <a:moveTo>
                      <a:pt x="17" y="65"/>
                    </a:moveTo>
                    <a:cubicBezTo>
                      <a:pt x="25" y="42"/>
                      <a:pt x="25" y="42"/>
                      <a:pt x="25" y="42"/>
                    </a:cubicBezTo>
                    <a:cubicBezTo>
                      <a:pt x="16" y="42"/>
                      <a:pt x="16" y="42"/>
                      <a:pt x="16" y="42"/>
                    </a:cubicBezTo>
                    <a:cubicBezTo>
                      <a:pt x="17" y="65"/>
                      <a:pt x="17" y="65"/>
                      <a:pt x="17" y="65"/>
                    </a:cubicBezTo>
                    <a:close/>
                    <a:moveTo>
                      <a:pt x="27" y="41"/>
                    </a:moveTo>
                    <a:cubicBezTo>
                      <a:pt x="64" y="41"/>
                      <a:pt x="64" y="41"/>
                      <a:pt x="64" y="41"/>
                    </a:cubicBezTo>
                    <a:cubicBezTo>
                      <a:pt x="72" y="24"/>
                      <a:pt x="72" y="24"/>
                      <a:pt x="72" y="24"/>
                    </a:cubicBezTo>
                    <a:cubicBezTo>
                      <a:pt x="38" y="10"/>
                      <a:pt x="38" y="10"/>
                      <a:pt x="38" y="10"/>
                    </a:cubicBezTo>
                    <a:cubicBezTo>
                      <a:pt x="27" y="41"/>
                      <a:pt x="27" y="41"/>
                      <a:pt x="27" y="41"/>
                    </a:cubicBezTo>
                    <a:close/>
                    <a:moveTo>
                      <a:pt x="66" y="41"/>
                    </a:moveTo>
                    <a:cubicBezTo>
                      <a:pt x="82" y="40"/>
                      <a:pt x="82" y="40"/>
                      <a:pt x="82" y="40"/>
                    </a:cubicBezTo>
                    <a:cubicBezTo>
                      <a:pt x="82" y="28"/>
                      <a:pt x="82" y="28"/>
                      <a:pt x="82" y="28"/>
                    </a:cubicBezTo>
                    <a:cubicBezTo>
                      <a:pt x="73" y="24"/>
                      <a:pt x="73" y="24"/>
                      <a:pt x="73" y="24"/>
                    </a:cubicBezTo>
                    <a:cubicBezTo>
                      <a:pt x="66" y="41"/>
                      <a:pt x="66" y="41"/>
                      <a:pt x="66" y="41"/>
                    </a:cubicBezTo>
                    <a:close/>
                    <a:moveTo>
                      <a:pt x="84" y="40"/>
                    </a:moveTo>
                    <a:cubicBezTo>
                      <a:pt x="112" y="40"/>
                      <a:pt x="112" y="40"/>
                      <a:pt x="112" y="40"/>
                    </a:cubicBezTo>
                    <a:cubicBezTo>
                      <a:pt x="84" y="28"/>
                      <a:pt x="84" y="28"/>
                      <a:pt x="84" y="28"/>
                    </a:cubicBezTo>
                    <a:cubicBezTo>
                      <a:pt x="84" y="40"/>
                      <a:pt x="84" y="40"/>
                      <a:pt x="84" y="40"/>
                    </a:cubicBezTo>
                    <a:close/>
                    <a:moveTo>
                      <a:pt x="82" y="26"/>
                    </a:moveTo>
                    <a:cubicBezTo>
                      <a:pt x="82" y="6"/>
                      <a:pt x="82" y="6"/>
                      <a:pt x="82" y="6"/>
                    </a:cubicBezTo>
                    <a:cubicBezTo>
                      <a:pt x="74" y="23"/>
                      <a:pt x="74" y="23"/>
                      <a:pt x="74" y="23"/>
                    </a:cubicBezTo>
                    <a:cubicBezTo>
                      <a:pt x="82" y="26"/>
                      <a:pt x="82" y="26"/>
                      <a:pt x="8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2" name="Freeform 60"/>
              <p:cNvSpPr>
                <a:spLocks noEditPoints="1"/>
              </p:cNvSpPr>
              <p:nvPr/>
            </p:nvSpPr>
            <p:spPr bwMode="auto">
              <a:xfrm>
                <a:off x="8121650" y="1585913"/>
                <a:ext cx="947738" cy="792163"/>
              </a:xfrm>
              <a:custGeom>
                <a:avLst/>
                <a:gdLst>
                  <a:gd name="T0" fmla="*/ 69 w 97"/>
                  <a:gd name="T1" fmla="*/ 0 h 81"/>
                  <a:gd name="T2" fmla="*/ 69 w 97"/>
                  <a:gd name="T3" fmla="*/ 0 h 81"/>
                  <a:gd name="T4" fmla="*/ 69 w 97"/>
                  <a:gd name="T5" fmla="*/ 0 h 81"/>
                  <a:gd name="T6" fmla="*/ 69 w 97"/>
                  <a:gd name="T7" fmla="*/ 0 h 81"/>
                  <a:gd name="T8" fmla="*/ 69 w 97"/>
                  <a:gd name="T9" fmla="*/ 0 h 81"/>
                  <a:gd name="T10" fmla="*/ 70 w 97"/>
                  <a:gd name="T11" fmla="*/ 0 h 81"/>
                  <a:gd name="T12" fmla="*/ 97 w 97"/>
                  <a:gd name="T13" fmla="*/ 61 h 81"/>
                  <a:gd name="T14" fmla="*/ 97 w 97"/>
                  <a:gd name="T15" fmla="*/ 61 h 81"/>
                  <a:gd name="T16" fmla="*/ 97 w 97"/>
                  <a:gd name="T17" fmla="*/ 61 h 81"/>
                  <a:gd name="T18" fmla="*/ 96 w 97"/>
                  <a:gd name="T19" fmla="*/ 62 h 81"/>
                  <a:gd name="T20" fmla="*/ 96 w 97"/>
                  <a:gd name="T21" fmla="*/ 62 h 81"/>
                  <a:gd name="T22" fmla="*/ 0 w 97"/>
                  <a:gd name="T23" fmla="*/ 81 h 81"/>
                  <a:gd name="T24" fmla="*/ 69 w 97"/>
                  <a:gd name="T25" fmla="*/ 0 h 81"/>
                  <a:gd name="T26" fmla="*/ 3 w 97"/>
                  <a:gd name="T27" fmla="*/ 79 h 81"/>
                  <a:gd name="T28" fmla="*/ 96 w 97"/>
                  <a:gd name="T29" fmla="*/ 61 h 81"/>
                  <a:gd name="T30" fmla="*/ 69 w 97"/>
                  <a:gd name="T31" fmla="*/ 2 h 81"/>
                  <a:gd name="T32" fmla="*/ 3 w 97"/>
                  <a:gd name="T33" fmla="*/ 79 h 81"/>
                  <a:gd name="T34" fmla="*/ 69 w 97"/>
                  <a:gd name="T35" fmla="*/ 1 h 81"/>
                  <a:gd name="T36" fmla="*/ 69 w 97"/>
                  <a:gd name="T37" fmla="*/ 1 h 81"/>
                  <a:gd name="T38" fmla="*/ 69 w 97"/>
                  <a:gd name="T39"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81">
                    <a:moveTo>
                      <a:pt x="69" y="0"/>
                    </a:moveTo>
                    <a:cubicBezTo>
                      <a:pt x="69" y="0"/>
                      <a:pt x="69" y="0"/>
                      <a:pt x="69" y="0"/>
                    </a:cubicBezTo>
                    <a:cubicBezTo>
                      <a:pt x="69" y="0"/>
                      <a:pt x="69" y="0"/>
                      <a:pt x="69" y="0"/>
                    </a:cubicBezTo>
                    <a:cubicBezTo>
                      <a:pt x="69" y="0"/>
                      <a:pt x="69" y="0"/>
                      <a:pt x="69" y="0"/>
                    </a:cubicBezTo>
                    <a:cubicBezTo>
                      <a:pt x="69" y="0"/>
                      <a:pt x="69" y="0"/>
                      <a:pt x="69" y="0"/>
                    </a:cubicBezTo>
                    <a:cubicBezTo>
                      <a:pt x="70" y="0"/>
                      <a:pt x="70" y="0"/>
                      <a:pt x="70" y="0"/>
                    </a:cubicBezTo>
                    <a:cubicBezTo>
                      <a:pt x="97" y="61"/>
                      <a:pt x="97" y="61"/>
                      <a:pt x="97" y="61"/>
                    </a:cubicBezTo>
                    <a:cubicBezTo>
                      <a:pt x="97" y="61"/>
                      <a:pt x="97" y="61"/>
                      <a:pt x="97" y="61"/>
                    </a:cubicBezTo>
                    <a:cubicBezTo>
                      <a:pt x="97" y="61"/>
                      <a:pt x="97" y="61"/>
                      <a:pt x="97" y="61"/>
                    </a:cubicBezTo>
                    <a:cubicBezTo>
                      <a:pt x="97" y="62"/>
                      <a:pt x="97" y="62"/>
                      <a:pt x="96" y="62"/>
                    </a:cubicBezTo>
                    <a:cubicBezTo>
                      <a:pt x="96" y="62"/>
                      <a:pt x="96" y="62"/>
                      <a:pt x="96" y="62"/>
                    </a:cubicBezTo>
                    <a:cubicBezTo>
                      <a:pt x="0" y="81"/>
                      <a:pt x="0" y="81"/>
                      <a:pt x="0" y="81"/>
                    </a:cubicBezTo>
                    <a:cubicBezTo>
                      <a:pt x="69" y="0"/>
                      <a:pt x="69" y="0"/>
                      <a:pt x="69" y="0"/>
                    </a:cubicBezTo>
                    <a:close/>
                    <a:moveTo>
                      <a:pt x="3" y="79"/>
                    </a:moveTo>
                    <a:cubicBezTo>
                      <a:pt x="96" y="61"/>
                      <a:pt x="96" y="61"/>
                      <a:pt x="96" y="61"/>
                    </a:cubicBezTo>
                    <a:cubicBezTo>
                      <a:pt x="69" y="2"/>
                      <a:pt x="69" y="2"/>
                      <a:pt x="69" y="2"/>
                    </a:cubicBezTo>
                    <a:cubicBezTo>
                      <a:pt x="3" y="79"/>
                      <a:pt x="3" y="79"/>
                      <a:pt x="3" y="79"/>
                    </a:cubicBezTo>
                    <a:close/>
                    <a:moveTo>
                      <a:pt x="69" y="1"/>
                    </a:moveTo>
                    <a:cubicBezTo>
                      <a:pt x="69" y="1"/>
                      <a:pt x="69" y="1"/>
                      <a:pt x="69" y="1"/>
                    </a:cubicBezTo>
                    <a:cubicBezTo>
                      <a:pt x="69" y="1"/>
                      <a:pt x="69" y="1"/>
                      <a:pt x="6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3" name="Freeform 61"/>
              <p:cNvSpPr>
                <a:spLocks noEditPoints="1"/>
              </p:cNvSpPr>
              <p:nvPr/>
            </p:nvSpPr>
            <p:spPr bwMode="auto">
              <a:xfrm>
                <a:off x="8551863" y="1585913"/>
                <a:ext cx="1006475" cy="390525"/>
              </a:xfrm>
              <a:custGeom>
                <a:avLst/>
                <a:gdLst>
                  <a:gd name="T0" fmla="*/ 0 w 103"/>
                  <a:gd name="T1" fmla="*/ 9 h 40"/>
                  <a:gd name="T2" fmla="*/ 0 w 103"/>
                  <a:gd name="T3" fmla="*/ 8 h 40"/>
                  <a:gd name="T4" fmla="*/ 0 w 103"/>
                  <a:gd name="T5" fmla="*/ 9 h 40"/>
                  <a:gd name="T6" fmla="*/ 0 w 103"/>
                  <a:gd name="T7" fmla="*/ 8 h 40"/>
                  <a:gd name="T8" fmla="*/ 0 w 103"/>
                  <a:gd name="T9" fmla="*/ 8 h 40"/>
                  <a:gd name="T10" fmla="*/ 0 w 103"/>
                  <a:gd name="T11" fmla="*/ 7 h 40"/>
                  <a:gd name="T12" fmla="*/ 0 w 103"/>
                  <a:gd name="T13" fmla="*/ 7 h 40"/>
                  <a:gd name="T14" fmla="*/ 102 w 103"/>
                  <a:gd name="T15" fmla="*/ 0 h 40"/>
                  <a:gd name="T16" fmla="*/ 102 w 103"/>
                  <a:gd name="T17" fmla="*/ 0 h 40"/>
                  <a:gd name="T18" fmla="*/ 102 w 103"/>
                  <a:gd name="T19" fmla="*/ 0 h 40"/>
                  <a:gd name="T20" fmla="*/ 102 w 103"/>
                  <a:gd name="T21" fmla="*/ 0 h 40"/>
                  <a:gd name="T22" fmla="*/ 102 w 103"/>
                  <a:gd name="T23" fmla="*/ 0 h 40"/>
                  <a:gd name="T24" fmla="*/ 103 w 103"/>
                  <a:gd name="T25" fmla="*/ 1 h 40"/>
                  <a:gd name="T26" fmla="*/ 103 w 103"/>
                  <a:gd name="T27" fmla="*/ 1 h 40"/>
                  <a:gd name="T28" fmla="*/ 103 w 103"/>
                  <a:gd name="T29" fmla="*/ 1 h 40"/>
                  <a:gd name="T30" fmla="*/ 103 w 103"/>
                  <a:gd name="T31" fmla="*/ 1 h 40"/>
                  <a:gd name="T32" fmla="*/ 72 w 103"/>
                  <a:gd name="T33" fmla="*/ 40 h 40"/>
                  <a:gd name="T34" fmla="*/ 0 w 103"/>
                  <a:gd name="T35" fmla="*/ 9 h 40"/>
                  <a:gd name="T36" fmla="*/ 71 w 103"/>
                  <a:gd name="T37" fmla="*/ 39 h 40"/>
                  <a:gd name="T38" fmla="*/ 101 w 103"/>
                  <a:gd name="T39" fmla="*/ 1 h 40"/>
                  <a:gd name="T40" fmla="*/ 2 w 103"/>
                  <a:gd name="T41" fmla="*/ 8 h 40"/>
                  <a:gd name="T42" fmla="*/ 71 w 103"/>
                  <a:gd name="T43" fmla="*/ 39 h 40"/>
                  <a:gd name="T44" fmla="*/ 1 w 103"/>
                  <a:gd name="T45" fmla="*/ 8 h 40"/>
                  <a:gd name="T46" fmla="*/ 1 w 103"/>
                  <a:gd name="T47" fmla="*/ 8 h 40"/>
                  <a:gd name="T48" fmla="*/ 1 w 103"/>
                  <a:gd name="T4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40">
                    <a:moveTo>
                      <a:pt x="0" y="9"/>
                    </a:moveTo>
                    <a:cubicBezTo>
                      <a:pt x="0" y="8"/>
                      <a:pt x="0" y="8"/>
                      <a:pt x="0" y="8"/>
                    </a:cubicBezTo>
                    <a:cubicBezTo>
                      <a:pt x="0" y="9"/>
                      <a:pt x="0" y="9"/>
                      <a:pt x="0" y="9"/>
                    </a:cubicBezTo>
                    <a:cubicBezTo>
                      <a:pt x="0" y="9"/>
                      <a:pt x="0" y="8"/>
                      <a:pt x="0" y="8"/>
                    </a:cubicBezTo>
                    <a:cubicBezTo>
                      <a:pt x="0" y="8"/>
                      <a:pt x="0" y="8"/>
                      <a:pt x="0" y="8"/>
                    </a:cubicBezTo>
                    <a:cubicBezTo>
                      <a:pt x="0" y="8"/>
                      <a:pt x="0" y="7"/>
                      <a:pt x="0" y="7"/>
                    </a:cubicBezTo>
                    <a:cubicBezTo>
                      <a:pt x="0" y="7"/>
                      <a:pt x="0" y="7"/>
                      <a:pt x="0" y="7"/>
                    </a:cubicBezTo>
                    <a:cubicBezTo>
                      <a:pt x="102" y="0"/>
                      <a:pt x="102" y="0"/>
                      <a:pt x="102" y="0"/>
                    </a:cubicBezTo>
                    <a:cubicBezTo>
                      <a:pt x="102" y="0"/>
                      <a:pt x="102" y="0"/>
                      <a:pt x="102" y="0"/>
                    </a:cubicBezTo>
                    <a:cubicBezTo>
                      <a:pt x="102" y="0"/>
                      <a:pt x="102" y="0"/>
                      <a:pt x="102" y="0"/>
                    </a:cubicBezTo>
                    <a:cubicBezTo>
                      <a:pt x="102" y="0"/>
                      <a:pt x="102" y="0"/>
                      <a:pt x="102" y="0"/>
                    </a:cubicBezTo>
                    <a:cubicBezTo>
                      <a:pt x="102" y="0"/>
                      <a:pt x="102" y="0"/>
                      <a:pt x="102" y="0"/>
                    </a:cubicBezTo>
                    <a:cubicBezTo>
                      <a:pt x="103" y="0"/>
                      <a:pt x="103" y="0"/>
                      <a:pt x="103" y="1"/>
                    </a:cubicBezTo>
                    <a:cubicBezTo>
                      <a:pt x="103" y="1"/>
                      <a:pt x="103" y="1"/>
                      <a:pt x="103" y="1"/>
                    </a:cubicBezTo>
                    <a:cubicBezTo>
                      <a:pt x="103" y="1"/>
                      <a:pt x="103" y="1"/>
                      <a:pt x="103" y="1"/>
                    </a:cubicBezTo>
                    <a:cubicBezTo>
                      <a:pt x="103" y="1"/>
                      <a:pt x="103" y="1"/>
                      <a:pt x="103" y="1"/>
                    </a:cubicBezTo>
                    <a:cubicBezTo>
                      <a:pt x="72" y="40"/>
                      <a:pt x="72" y="40"/>
                      <a:pt x="72" y="40"/>
                    </a:cubicBezTo>
                    <a:cubicBezTo>
                      <a:pt x="0" y="9"/>
                      <a:pt x="0" y="9"/>
                      <a:pt x="0" y="9"/>
                    </a:cubicBezTo>
                    <a:close/>
                    <a:moveTo>
                      <a:pt x="71" y="39"/>
                    </a:moveTo>
                    <a:cubicBezTo>
                      <a:pt x="101" y="1"/>
                      <a:pt x="101" y="1"/>
                      <a:pt x="101" y="1"/>
                    </a:cubicBezTo>
                    <a:cubicBezTo>
                      <a:pt x="2" y="8"/>
                      <a:pt x="2" y="8"/>
                      <a:pt x="2" y="8"/>
                    </a:cubicBezTo>
                    <a:cubicBezTo>
                      <a:pt x="71" y="39"/>
                      <a:pt x="71" y="39"/>
                      <a:pt x="71" y="39"/>
                    </a:cubicBezTo>
                    <a:close/>
                    <a:moveTo>
                      <a:pt x="1" y="8"/>
                    </a:moveTo>
                    <a:cubicBezTo>
                      <a:pt x="1" y="8"/>
                      <a:pt x="1" y="8"/>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4" name="Freeform 62"/>
              <p:cNvSpPr>
                <a:spLocks noEditPoints="1"/>
              </p:cNvSpPr>
              <p:nvPr/>
            </p:nvSpPr>
            <p:spPr bwMode="auto">
              <a:xfrm>
                <a:off x="7808913" y="850900"/>
                <a:ext cx="1573213" cy="822325"/>
              </a:xfrm>
              <a:custGeom>
                <a:avLst/>
                <a:gdLst>
                  <a:gd name="T0" fmla="*/ 0 w 161"/>
                  <a:gd name="T1" fmla="*/ 84 h 84"/>
                  <a:gd name="T2" fmla="*/ 46 w 161"/>
                  <a:gd name="T3" fmla="*/ 9 h 84"/>
                  <a:gd name="T4" fmla="*/ 114 w 161"/>
                  <a:gd name="T5" fmla="*/ 0 h 84"/>
                  <a:gd name="T6" fmla="*/ 137 w 161"/>
                  <a:gd name="T7" fmla="*/ 21 h 84"/>
                  <a:gd name="T8" fmla="*/ 144 w 161"/>
                  <a:gd name="T9" fmla="*/ 14 h 84"/>
                  <a:gd name="T10" fmla="*/ 145 w 161"/>
                  <a:gd name="T11" fmla="*/ 15 h 84"/>
                  <a:gd name="T12" fmla="*/ 138 w 161"/>
                  <a:gd name="T13" fmla="*/ 22 h 84"/>
                  <a:gd name="T14" fmla="*/ 161 w 161"/>
                  <a:gd name="T15" fmla="*/ 45 h 84"/>
                  <a:gd name="T16" fmla="*/ 161 w 161"/>
                  <a:gd name="T17" fmla="*/ 45 h 84"/>
                  <a:gd name="T18" fmla="*/ 161 w 161"/>
                  <a:gd name="T19" fmla="*/ 45 h 84"/>
                  <a:gd name="T20" fmla="*/ 161 w 161"/>
                  <a:gd name="T21" fmla="*/ 45 h 84"/>
                  <a:gd name="T22" fmla="*/ 161 w 161"/>
                  <a:gd name="T23" fmla="*/ 46 h 84"/>
                  <a:gd name="T24" fmla="*/ 137 w 161"/>
                  <a:gd name="T25" fmla="*/ 71 h 84"/>
                  <a:gd name="T26" fmla="*/ 98 w 161"/>
                  <a:gd name="T27" fmla="*/ 60 h 84"/>
                  <a:gd name="T28" fmla="*/ 136 w 161"/>
                  <a:gd name="T29" fmla="*/ 22 h 84"/>
                  <a:gd name="T30" fmla="*/ 114 w 161"/>
                  <a:gd name="T31" fmla="*/ 1 h 84"/>
                  <a:gd name="T32" fmla="*/ 47 w 161"/>
                  <a:gd name="T33" fmla="*/ 11 h 84"/>
                  <a:gd name="T34" fmla="*/ 1 w 161"/>
                  <a:gd name="T35" fmla="*/ 84 h 84"/>
                  <a:gd name="T36" fmla="*/ 1 w 161"/>
                  <a:gd name="T37" fmla="*/ 84 h 84"/>
                  <a:gd name="T38" fmla="*/ 0 w 161"/>
                  <a:gd name="T39" fmla="*/ 84 h 84"/>
                  <a:gd name="T40" fmla="*/ 100 w 161"/>
                  <a:gd name="T41" fmla="*/ 60 h 84"/>
                  <a:gd name="T42" fmla="*/ 137 w 161"/>
                  <a:gd name="T43" fmla="*/ 69 h 84"/>
                  <a:gd name="T44" fmla="*/ 160 w 161"/>
                  <a:gd name="T45" fmla="*/ 45 h 84"/>
                  <a:gd name="T46" fmla="*/ 137 w 161"/>
                  <a:gd name="T47" fmla="*/ 23 h 84"/>
                  <a:gd name="T48" fmla="*/ 100 w 161"/>
                  <a:gd name="T49"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84">
                    <a:moveTo>
                      <a:pt x="0" y="84"/>
                    </a:moveTo>
                    <a:cubicBezTo>
                      <a:pt x="46" y="9"/>
                      <a:pt x="46" y="9"/>
                      <a:pt x="46" y="9"/>
                    </a:cubicBezTo>
                    <a:cubicBezTo>
                      <a:pt x="114" y="0"/>
                      <a:pt x="114" y="0"/>
                      <a:pt x="114" y="0"/>
                    </a:cubicBezTo>
                    <a:cubicBezTo>
                      <a:pt x="137" y="21"/>
                      <a:pt x="137" y="21"/>
                      <a:pt x="137" y="21"/>
                    </a:cubicBezTo>
                    <a:cubicBezTo>
                      <a:pt x="144" y="14"/>
                      <a:pt x="144" y="14"/>
                      <a:pt x="144" y="14"/>
                    </a:cubicBezTo>
                    <a:cubicBezTo>
                      <a:pt x="145" y="15"/>
                      <a:pt x="145" y="15"/>
                      <a:pt x="145" y="15"/>
                    </a:cubicBezTo>
                    <a:cubicBezTo>
                      <a:pt x="138" y="22"/>
                      <a:pt x="138" y="22"/>
                      <a:pt x="138" y="22"/>
                    </a:cubicBezTo>
                    <a:cubicBezTo>
                      <a:pt x="161" y="45"/>
                      <a:pt x="161" y="45"/>
                      <a:pt x="161" y="45"/>
                    </a:cubicBezTo>
                    <a:cubicBezTo>
                      <a:pt x="161" y="45"/>
                      <a:pt x="161" y="45"/>
                      <a:pt x="161" y="45"/>
                    </a:cubicBezTo>
                    <a:cubicBezTo>
                      <a:pt x="161" y="45"/>
                      <a:pt x="161" y="45"/>
                      <a:pt x="161" y="45"/>
                    </a:cubicBezTo>
                    <a:cubicBezTo>
                      <a:pt x="161" y="45"/>
                      <a:pt x="161" y="45"/>
                      <a:pt x="161" y="45"/>
                    </a:cubicBezTo>
                    <a:cubicBezTo>
                      <a:pt x="161" y="46"/>
                      <a:pt x="161" y="46"/>
                      <a:pt x="161" y="46"/>
                    </a:cubicBezTo>
                    <a:cubicBezTo>
                      <a:pt x="137" y="71"/>
                      <a:pt x="137" y="71"/>
                      <a:pt x="137" y="71"/>
                    </a:cubicBezTo>
                    <a:cubicBezTo>
                      <a:pt x="98" y="60"/>
                      <a:pt x="98" y="60"/>
                      <a:pt x="98" y="60"/>
                    </a:cubicBezTo>
                    <a:cubicBezTo>
                      <a:pt x="136" y="22"/>
                      <a:pt x="136" y="22"/>
                      <a:pt x="136" y="22"/>
                    </a:cubicBezTo>
                    <a:cubicBezTo>
                      <a:pt x="114" y="1"/>
                      <a:pt x="114" y="1"/>
                      <a:pt x="114" y="1"/>
                    </a:cubicBezTo>
                    <a:cubicBezTo>
                      <a:pt x="47" y="11"/>
                      <a:pt x="47" y="11"/>
                      <a:pt x="47" y="11"/>
                    </a:cubicBezTo>
                    <a:cubicBezTo>
                      <a:pt x="1" y="84"/>
                      <a:pt x="1" y="84"/>
                      <a:pt x="1" y="84"/>
                    </a:cubicBezTo>
                    <a:cubicBezTo>
                      <a:pt x="1" y="84"/>
                      <a:pt x="1" y="84"/>
                      <a:pt x="1" y="84"/>
                    </a:cubicBezTo>
                    <a:cubicBezTo>
                      <a:pt x="0" y="84"/>
                      <a:pt x="0" y="84"/>
                      <a:pt x="0" y="84"/>
                    </a:cubicBezTo>
                    <a:close/>
                    <a:moveTo>
                      <a:pt x="100" y="60"/>
                    </a:moveTo>
                    <a:cubicBezTo>
                      <a:pt x="137" y="69"/>
                      <a:pt x="137" y="69"/>
                      <a:pt x="137" y="69"/>
                    </a:cubicBezTo>
                    <a:cubicBezTo>
                      <a:pt x="160" y="45"/>
                      <a:pt x="160" y="45"/>
                      <a:pt x="160" y="45"/>
                    </a:cubicBezTo>
                    <a:cubicBezTo>
                      <a:pt x="137" y="23"/>
                      <a:pt x="137" y="23"/>
                      <a:pt x="137" y="23"/>
                    </a:cubicBezTo>
                    <a:cubicBezTo>
                      <a:pt x="100" y="60"/>
                      <a:pt x="100" y="60"/>
                      <a:pt x="10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5" name="Freeform 63"/>
              <p:cNvSpPr>
                <a:spLocks noEditPoints="1"/>
              </p:cNvSpPr>
              <p:nvPr/>
            </p:nvSpPr>
            <p:spPr bwMode="auto">
              <a:xfrm>
                <a:off x="7808913" y="107950"/>
                <a:ext cx="2012950" cy="1898650"/>
              </a:xfrm>
              <a:custGeom>
                <a:avLst/>
                <a:gdLst>
                  <a:gd name="T0" fmla="*/ 12 w 206"/>
                  <a:gd name="T1" fmla="*/ 126 h 194"/>
                  <a:gd name="T2" fmla="*/ 18 w 206"/>
                  <a:gd name="T3" fmla="*/ 125 h 194"/>
                  <a:gd name="T4" fmla="*/ 63 w 206"/>
                  <a:gd name="T5" fmla="*/ 82 h 194"/>
                  <a:gd name="T6" fmla="*/ 64 w 206"/>
                  <a:gd name="T7" fmla="*/ 0 h 194"/>
                  <a:gd name="T8" fmla="*/ 58 w 206"/>
                  <a:gd name="T9" fmla="*/ 80 h 194"/>
                  <a:gd name="T10" fmla="*/ 79 w 206"/>
                  <a:gd name="T11" fmla="*/ 75 h 194"/>
                  <a:gd name="T12" fmla="*/ 80 w 206"/>
                  <a:gd name="T13" fmla="*/ 75 h 194"/>
                  <a:gd name="T14" fmla="*/ 144 w 206"/>
                  <a:gd name="T15" fmla="*/ 90 h 194"/>
                  <a:gd name="T16" fmla="*/ 145 w 206"/>
                  <a:gd name="T17" fmla="*/ 91 h 194"/>
                  <a:gd name="T18" fmla="*/ 145 w 206"/>
                  <a:gd name="T19" fmla="*/ 91 h 194"/>
                  <a:gd name="T20" fmla="*/ 137 w 206"/>
                  <a:gd name="T21" fmla="*/ 146 h 194"/>
                  <a:gd name="T22" fmla="*/ 206 w 206"/>
                  <a:gd name="T23" fmla="*/ 161 h 194"/>
                  <a:gd name="T24" fmla="*/ 206 w 206"/>
                  <a:gd name="T25" fmla="*/ 162 h 194"/>
                  <a:gd name="T26" fmla="*/ 189 w 206"/>
                  <a:gd name="T27" fmla="*/ 191 h 194"/>
                  <a:gd name="T28" fmla="*/ 188 w 206"/>
                  <a:gd name="T29" fmla="*/ 191 h 194"/>
                  <a:gd name="T30" fmla="*/ 188 w 206"/>
                  <a:gd name="T31" fmla="*/ 191 h 194"/>
                  <a:gd name="T32" fmla="*/ 69 w 206"/>
                  <a:gd name="T33" fmla="*/ 167 h 194"/>
                  <a:gd name="T34" fmla="*/ 18 w 206"/>
                  <a:gd name="T35" fmla="*/ 126 h 194"/>
                  <a:gd name="T36" fmla="*/ 68 w 206"/>
                  <a:gd name="T37" fmla="*/ 166 h 194"/>
                  <a:gd name="T38" fmla="*/ 143 w 206"/>
                  <a:gd name="T39" fmla="*/ 91 h 194"/>
                  <a:gd name="T40" fmla="*/ 143 w 206"/>
                  <a:gd name="T41" fmla="*/ 91 h 194"/>
                  <a:gd name="T42" fmla="*/ 80 w 206"/>
                  <a:gd name="T43" fmla="*/ 133 h 194"/>
                  <a:gd name="T44" fmla="*/ 2 w 206"/>
                  <a:gd name="T45" fmla="*/ 192 h 194"/>
                  <a:gd name="T46" fmla="*/ 188 w 206"/>
                  <a:gd name="T47" fmla="*/ 189 h 194"/>
                  <a:gd name="T48" fmla="*/ 205 w 206"/>
                  <a:gd name="T49" fmla="*/ 161 h 194"/>
                  <a:gd name="T50" fmla="*/ 188 w 206"/>
                  <a:gd name="T51" fmla="*/ 190 h 194"/>
                  <a:gd name="T52" fmla="*/ 78 w 206"/>
                  <a:gd name="T53" fmla="*/ 84 h 194"/>
                  <a:gd name="T54" fmla="*/ 26 w 206"/>
                  <a:gd name="T55" fmla="*/ 100 h 194"/>
                  <a:gd name="T56" fmla="*/ 78 w 206"/>
                  <a:gd name="T57" fmla="*/ 132 h 194"/>
                  <a:gd name="T58" fmla="*/ 78 w 206"/>
                  <a:gd name="T59" fmla="*/ 76 h 194"/>
                  <a:gd name="T60" fmla="*/ 78 w 206"/>
                  <a:gd name="T61" fmla="*/ 83 h 194"/>
                  <a:gd name="T62" fmla="*/ 12 w 206"/>
                  <a:gd name="T63" fmla="*/ 126 h 194"/>
                  <a:gd name="T64" fmla="*/ 12 w 206"/>
                  <a:gd name="T65" fmla="*/ 1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94">
                    <a:moveTo>
                      <a:pt x="18" y="126"/>
                    </a:moveTo>
                    <a:cubicBezTo>
                      <a:pt x="12" y="126"/>
                      <a:pt x="12" y="126"/>
                      <a:pt x="12" y="126"/>
                    </a:cubicBezTo>
                    <a:cubicBezTo>
                      <a:pt x="13" y="124"/>
                      <a:pt x="13" y="124"/>
                      <a:pt x="13" y="124"/>
                    </a:cubicBezTo>
                    <a:cubicBezTo>
                      <a:pt x="18" y="125"/>
                      <a:pt x="18" y="125"/>
                      <a:pt x="18" y="125"/>
                    </a:cubicBezTo>
                    <a:cubicBezTo>
                      <a:pt x="25" y="99"/>
                      <a:pt x="25" y="99"/>
                      <a:pt x="25" y="99"/>
                    </a:cubicBezTo>
                    <a:cubicBezTo>
                      <a:pt x="63" y="82"/>
                      <a:pt x="63" y="82"/>
                      <a:pt x="63" y="82"/>
                    </a:cubicBezTo>
                    <a:cubicBezTo>
                      <a:pt x="57" y="82"/>
                      <a:pt x="57" y="82"/>
                      <a:pt x="57" y="82"/>
                    </a:cubicBezTo>
                    <a:cubicBezTo>
                      <a:pt x="64" y="0"/>
                      <a:pt x="64" y="0"/>
                      <a:pt x="64" y="0"/>
                    </a:cubicBezTo>
                    <a:cubicBezTo>
                      <a:pt x="65" y="0"/>
                      <a:pt x="65" y="0"/>
                      <a:pt x="65" y="0"/>
                    </a:cubicBezTo>
                    <a:cubicBezTo>
                      <a:pt x="58" y="80"/>
                      <a:pt x="58" y="80"/>
                      <a:pt x="58" y="80"/>
                    </a:cubicBezTo>
                    <a:cubicBezTo>
                      <a:pt x="65" y="81"/>
                      <a:pt x="65" y="81"/>
                      <a:pt x="65" y="81"/>
                    </a:cubicBezTo>
                    <a:cubicBezTo>
                      <a:pt x="79" y="75"/>
                      <a:pt x="79" y="75"/>
                      <a:pt x="79" y="75"/>
                    </a:cubicBezTo>
                    <a:cubicBezTo>
                      <a:pt x="79" y="75"/>
                      <a:pt x="79" y="75"/>
                      <a:pt x="79" y="75"/>
                    </a:cubicBezTo>
                    <a:cubicBezTo>
                      <a:pt x="80" y="75"/>
                      <a:pt x="80" y="75"/>
                      <a:pt x="80" y="75"/>
                    </a:cubicBezTo>
                    <a:cubicBezTo>
                      <a:pt x="80" y="83"/>
                      <a:pt x="80" y="83"/>
                      <a:pt x="80" y="83"/>
                    </a:cubicBezTo>
                    <a:cubicBezTo>
                      <a:pt x="144" y="90"/>
                      <a:pt x="144" y="90"/>
                      <a:pt x="144" y="90"/>
                    </a:cubicBezTo>
                    <a:cubicBezTo>
                      <a:pt x="144" y="90"/>
                      <a:pt x="144" y="90"/>
                      <a:pt x="144" y="90"/>
                    </a:cubicBezTo>
                    <a:cubicBezTo>
                      <a:pt x="144" y="90"/>
                      <a:pt x="144" y="90"/>
                      <a:pt x="145" y="91"/>
                    </a:cubicBezTo>
                    <a:cubicBezTo>
                      <a:pt x="145" y="91"/>
                      <a:pt x="145" y="91"/>
                      <a:pt x="145" y="91"/>
                    </a:cubicBezTo>
                    <a:cubicBezTo>
                      <a:pt x="145" y="91"/>
                      <a:pt x="145" y="91"/>
                      <a:pt x="145" y="91"/>
                    </a:cubicBezTo>
                    <a:cubicBezTo>
                      <a:pt x="137" y="146"/>
                      <a:pt x="137" y="146"/>
                      <a:pt x="137" y="146"/>
                    </a:cubicBezTo>
                    <a:cubicBezTo>
                      <a:pt x="137" y="146"/>
                      <a:pt x="137" y="146"/>
                      <a:pt x="137" y="146"/>
                    </a:cubicBezTo>
                    <a:cubicBezTo>
                      <a:pt x="205" y="160"/>
                      <a:pt x="205" y="160"/>
                      <a:pt x="205" y="160"/>
                    </a:cubicBezTo>
                    <a:cubicBezTo>
                      <a:pt x="206" y="160"/>
                      <a:pt x="206" y="161"/>
                      <a:pt x="206" y="161"/>
                    </a:cubicBezTo>
                    <a:cubicBezTo>
                      <a:pt x="206" y="161"/>
                      <a:pt x="206" y="161"/>
                      <a:pt x="206" y="161"/>
                    </a:cubicBezTo>
                    <a:cubicBezTo>
                      <a:pt x="206" y="161"/>
                      <a:pt x="206" y="161"/>
                      <a:pt x="206" y="162"/>
                    </a:cubicBezTo>
                    <a:cubicBezTo>
                      <a:pt x="206" y="162"/>
                      <a:pt x="206" y="162"/>
                      <a:pt x="206" y="162"/>
                    </a:cubicBezTo>
                    <a:cubicBezTo>
                      <a:pt x="189" y="191"/>
                      <a:pt x="189" y="191"/>
                      <a:pt x="189" y="191"/>
                    </a:cubicBezTo>
                    <a:cubicBezTo>
                      <a:pt x="189" y="191"/>
                      <a:pt x="189" y="191"/>
                      <a:pt x="189" y="191"/>
                    </a:cubicBezTo>
                    <a:cubicBezTo>
                      <a:pt x="189" y="191"/>
                      <a:pt x="188" y="191"/>
                      <a:pt x="188" y="191"/>
                    </a:cubicBezTo>
                    <a:cubicBezTo>
                      <a:pt x="188" y="191"/>
                      <a:pt x="188" y="191"/>
                      <a:pt x="188" y="191"/>
                    </a:cubicBezTo>
                    <a:cubicBezTo>
                      <a:pt x="188" y="191"/>
                      <a:pt x="188" y="191"/>
                      <a:pt x="188" y="191"/>
                    </a:cubicBezTo>
                    <a:cubicBezTo>
                      <a:pt x="136" y="147"/>
                      <a:pt x="136" y="147"/>
                      <a:pt x="136" y="147"/>
                    </a:cubicBezTo>
                    <a:cubicBezTo>
                      <a:pt x="69" y="167"/>
                      <a:pt x="69" y="167"/>
                      <a:pt x="69" y="167"/>
                    </a:cubicBezTo>
                    <a:cubicBezTo>
                      <a:pt x="0" y="194"/>
                      <a:pt x="0" y="194"/>
                      <a:pt x="0" y="194"/>
                    </a:cubicBezTo>
                    <a:cubicBezTo>
                      <a:pt x="18" y="126"/>
                      <a:pt x="18" y="126"/>
                      <a:pt x="18" y="126"/>
                    </a:cubicBezTo>
                    <a:close/>
                    <a:moveTo>
                      <a:pt x="2" y="192"/>
                    </a:moveTo>
                    <a:cubicBezTo>
                      <a:pt x="68" y="166"/>
                      <a:pt x="68" y="166"/>
                      <a:pt x="68" y="166"/>
                    </a:cubicBezTo>
                    <a:cubicBezTo>
                      <a:pt x="135" y="146"/>
                      <a:pt x="135" y="146"/>
                      <a:pt x="135" y="146"/>
                    </a:cubicBezTo>
                    <a:cubicBezTo>
                      <a:pt x="143" y="91"/>
                      <a:pt x="143" y="91"/>
                      <a:pt x="143" y="91"/>
                    </a:cubicBezTo>
                    <a:cubicBezTo>
                      <a:pt x="143" y="91"/>
                      <a:pt x="143" y="91"/>
                      <a:pt x="143" y="91"/>
                    </a:cubicBezTo>
                    <a:cubicBezTo>
                      <a:pt x="143" y="91"/>
                      <a:pt x="143" y="91"/>
                      <a:pt x="143" y="91"/>
                    </a:cubicBezTo>
                    <a:cubicBezTo>
                      <a:pt x="80" y="84"/>
                      <a:pt x="80" y="84"/>
                      <a:pt x="80" y="84"/>
                    </a:cubicBezTo>
                    <a:cubicBezTo>
                      <a:pt x="80" y="133"/>
                      <a:pt x="80" y="133"/>
                      <a:pt x="80" y="133"/>
                    </a:cubicBezTo>
                    <a:cubicBezTo>
                      <a:pt x="19" y="126"/>
                      <a:pt x="19" y="126"/>
                      <a:pt x="19" y="126"/>
                    </a:cubicBezTo>
                    <a:cubicBezTo>
                      <a:pt x="2" y="192"/>
                      <a:pt x="2" y="192"/>
                      <a:pt x="2" y="192"/>
                    </a:cubicBezTo>
                    <a:close/>
                    <a:moveTo>
                      <a:pt x="188" y="190"/>
                    </a:moveTo>
                    <a:cubicBezTo>
                      <a:pt x="188" y="189"/>
                      <a:pt x="188" y="189"/>
                      <a:pt x="188" y="189"/>
                    </a:cubicBezTo>
                    <a:cubicBezTo>
                      <a:pt x="188" y="189"/>
                      <a:pt x="188" y="189"/>
                      <a:pt x="188" y="189"/>
                    </a:cubicBezTo>
                    <a:cubicBezTo>
                      <a:pt x="205" y="161"/>
                      <a:pt x="205" y="161"/>
                      <a:pt x="205" y="161"/>
                    </a:cubicBezTo>
                    <a:cubicBezTo>
                      <a:pt x="138" y="147"/>
                      <a:pt x="138" y="147"/>
                      <a:pt x="138" y="147"/>
                    </a:cubicBezTo>
                    <a:cubicBezTo>
                      <a:pt x="188" y="190"/>
                      <a:pt x="188" y="190"/>
                      <a:pt x="188" y="190"/>
                    </a:cubicBezTo>
                    <a:close/>
                    <a:moveTo>
                      <a:pt x="78" y="132"/>
                    </a:moveTo>
                    <a:cubicBezTo>
                      <a:pt x="78" y="84"/>
                      <a:pt x="78" y="84"/>
                      <a:pt x="78" y="84"/>
                    </a:cubicBezTo>
                    <a:cubicBezTo>
                      <a:pt x="65" y="82"/>
                      <a:pt x="65" y="82"/>
                      <a:pt x="65" y="82"/>
                    </a:cubicBezTo>
                    <a:cubicBezTo>
                      <a:pt x="26" y="100"/>
                      <a:pt x="26" y="100"/>
                      <a:pt x="26" y="100"/>
                    </a:cubicBezTo>
                    <a:cubicBezTo>
                      <a:pt x="19" y="125"/>
                      <a:pt x="19" y="125"/>
                      <a:pt x="19" y="125"/>
                    </a:cubicBezTo>
                    <a:cubicBezTo>
                      <a:pt x="78" y="132"/>
                      <a:pt x="78" y="132"/>
                      <a:pt x="78" y="132"/>
                    </a:cubicBezTo>
                    <a:close/>
                    <a:moveTo>
                      <a:pt x="78" y="83"/>
                    </a:moveTo>
                    <a:cubicBezTo>
                      <a:pt x="78" y="76"/>
                      <a:pt x="78" y="76"/>
                      <a:pt x="78" y="76"/>
                    </a:cubicBezTo>
                    <a:cubicBezTo>
                      <a:pt x="67" y="81"/>
                      <a:pt x="67" y="81"/>
                      <a:pt x="67" y="81"/>
                    </a:cubicBezTo>
                    <a:cubicBezTo>
                      <a:pt x="78" y="83"/>
                      <a:pt x="78" y="83"/>
                      <a:pt x="78" y="83"/>
                    </a:cubicBezTo>
                    <a:close/>
                    <a:moveTo>
                      <a:pt x="12" y="126"/>
                    </a:moveTo>
                    <a:cubicBezTo>
                      <a:pt x="12" y="126"/>
                      <a:pt x="12" y="126"/>
                      <a:pt x="12" y="126"/>
                    </a:cubicBezTo>
                    <a:cubicBezTo>
                      <a:pt x="12" y="126"/>
                      <a:pt x="12" y="126"/>
                      <a:pt x="12" y="126"/>
                    </a:cubicBezTo>
                    <a:cubicBezTo>
                      <a:pt x="12" y="126"/>
                      <a:pt x="12" y="126"/>
                      <a:pt x="1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6" name="Freeform 64"/>
              <p:cNvSpPr>
                <a:spLocks/>
              </p:cNvSpPr>
              <p:nvPr/>
            </p:nvSpPr>
            <p:spPr bwMode="auto">
              <a:xfrm>
                <a:off x="7926388" y="1330325"/>
                <a:ext cx="547688" cy="1038225"/>
              </a:xfrm>
              <a:custGeom>
                <a:avLst/>
                <a:gdLst>
                  <a:gd name="T0" fmla="*/ 0 w 56"/>
                  <a:gd name="T1" fmla="*/ 2 h 106"/>
                  <a:gd name="T2" fmla="*/ 0 w 56"/>
                  <a:gd name="T3" fmla="*/ 1 h 106"/>
                  <a:gd name="T4" fmla="*/ 0 w 56"/>
                  <a:gd name="T5" fmla="*/ 1 h 106"/>
                  <a:gd name="T6" fmla="*/ 1 w 56"/>
                  <a:gd name="T7" fmla="*/ 0 h 106"/>
                  <a:gd name="T8" fmla="*/ 1 w 56"/>
                  <a:gd name="T9" fmla="*/ 0 h 106"/>
                  <a:gd name="T10" fmla="*/ 2 w 56"/>
                  <a:gd name="T11" fmla="*/ 0 h 106"/>
                  <a:gd name="T12" fmla="*/ 2 w 56"/>
                  <a:gd name="T13" fmla="*/ 0 h 106"/>
                  <a:gd name="T14" fmla="*/ 56 w 56"/>
                  <a:gd name="T15" fmla="*/ 41 h 106"/>
                  <a:gd name="T16" fmla="*/ 56 w 56"/>
                  <a:gd name="T17" fmla="*/ 41 h 106"/>
                  <a:gd name="T18" fmla="*/ 55 w 56"/>
                  <a:gd name="T19" fmla="*/ 42 h 106"/>
                  <a:gd name="T20" fmla="*/ 1 w 56"/>
                  <a:gd name="T21" fmla="*/ 2 h 106"/>
                  <a:gd name="T22" fmla="*/ 22 w 56"/>
                  <a:gd name="T23" fmla="*/ 106 h 106"/>
                  <a:gd name="T24" fmla="*/ 21 w 56"/>
                  <a:gd name="T25" fmla="*/ 106 h 106"/>
                  <a:gd name="T26" fmla="*/ 0 w 56"/>
                  <a:gd name="T27"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6">
                    <a:moveTo>
                      <a:pt x="0" y="2"/>
                    </a:moveTo>
                    <a:cubicBezTo>
                      <a:pt x="0" y="2"/>
                      <a:pt x="0" y="1"/>
                      <a:pt x="0" y="1"/>
                    </a:cubicBezTo>
                    <a:cubicBezTo>
                      <a:pt x="0" y="1"/>
                      <a:pt x="0" y="1"/>
                      <a:pt x="0" y="1"/>
                    </a:cubicBezTo>
                    <a:cubicBezTo>
                      <a:pt x="0" y="1"/>
                      <a:pt x="1" y="0"/>
                      <a:pt x="1" y="0"/>
                    </a:cubicBezTo>
                    <a:cubicBezTo>
                      <a:pt x="1" y="0"/>
                      <a:pt x="1" y="0"/>
                      <a:pt x="1" y="0"/>
                    </a:cubicBezTo>
                    <a:cubicBezTo>
                      <a:pt x="2" y="0"/>
                      <a:pt x="2" y="0"/>
                      <a:pt x="2" y="0"/>
                    </a:cubicBezTo>
                    <a:cubicBezTo>
                      <a:pt x="2" y="0"/>
                      <a:pt x="2" y="0"/>
                      <a:pt x="2" y="0"/>
                    </a:cubicBezTo>
                    <a:cubicBezTo>
                      <a:pt x="56" y="41"/>
                      <a:pt x="56" y="41"/>
                      <a:pt x="56" y="41"/>
                    </a:cubicBezTo>
                    <a:cubicBezTo>
                      <a:pt x="56" y="41"/>
                      <a:pt x="56" y="41"/>
                      <a:pt x="56" y="41"/>
                    </a:cubicBezTo>
                    <a:cubicBezTo>
                      <a:pt x="55" y="42"/>
                      <a:pt x="55" y="42"/>
                      <a:pt x="55" y="42"/>
                    </a:cubicBezTo>
                    <a:cubicBezTo>
                      <a:pt x="1" y="2"/>
                      <a:pt x="1" y="2"/>
                      <a:pt x="1" y="2"/>
                    </a:cubicBezTo>
                    <a:cubicBezTo>
                      <a:pt x="22" y="106"/>
                      <a:pt x="22" y="106"/>
                      <a:pt x="22" y="106"/>
                    </a:cubicBezTo>
                    <a:cubicBezTo>
                      <a:pt x="21" y="106"/>
                      <a:pt x="21" y="106"/>
                      <a:pt x="21" y="106"/>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7" name="Freeform 65"/>
              <p:cNvSpPr>
                <a:spLocks/>
              </p:cNvSpPr>
              <p:nvPr/>
            </p:nvSpPr>
            <p:spPr bwMode="auto">
              <a:xfrm>
                <a:off x="7291388" y="822325"/>
                <a:ext cx="1495425" cy="860425"/>
              </a:xfrm>
              <a:custGeom>
                <a:avLst/>
                <a:gdLst>
                  <a:gd name="T0" fmla="*/ 0 w 942"/>
                  <a:gd name="T1" fmla="*/ 394 h 542"/>
                  <a:gd name="T2" fmla="*/ 0 w 942"/>
                  <a:gd name="T3" fmla="*/ 388 h 542"/>
                  <a:gd name="T4" fmla="*/ 332 w 942"/>
                  <a:gd name="T5" fmla="*/ 530 h 542"/>
                  <a:gd name="T6" fmla="*/ 714 w 942"/>
                  <a:gd name="T7" fmla="*/ 450 h 542"/>
                  <a:gd name="T8" fmla="*/ 603 w 942"/>
                  <a:gd name="T9" fmla="*/ 68 h 542"/>
                  <a:gd name="T10" fmla="*/ 929 w 942"/>
                  <a:gd name="T11" fmla="*/ 376 h 542"/>
                  <a:gd name="T12" fmla="*/ 880 w 942"/>
                  <a:gd name="T13" fmla="*/ 0 h 542"/>
                  <a:gd name="T14" fmla="*/ 886 w 942"/>
                  <a:gd name="T15" fmla="*/ 0 h 542"/>
                  <a:gd name="T16" fmla="*/ 942 w 942"/>
                  <a:gd name="T17" fmla="*/ 401 h 542"/>
                  <a:gd name="T18" fmla="*/ 621 w 942"/>
                  <a:gd name="T19" fmla="*/ 92 h 542"/>
                  <a:gd name="T20" fmla="*/ 726 w 942"/>
                  <a:gd name="T21" fmla="*/ 450 h 542"/>
                  <a:gd name="T22" fmla="*/ 726 w 942"/>
                  <a:gd name="T23" fmla="*/ 450 h 542"/>
                  <a:gd name="T24" fmla="*/ 726 w 942"/>
                  <a:gd name="T25" fmla="*/ 456 h 542"/>
                  <a:gd name="T26" fmla="*/ 332 w 942"/>
                  <a:gd name="T27" fmla="*/ 542 h 542"/>
                  <a:gd name="T28" fmla="*/ 0 w 942"/>
                  <a:gd name="T29" fmla="*/ 394 h 542"/>
                  <a:gd name="T30" fmla="*/ 0 w 942"/>
                  <a:gd name="T31" fmla="*/ 39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2" h="542">
                    <a:moveTo>
                      <a:pt x="0" y="394"/>
                    </a:moveTo>
                    <a:lnTo>
                      <a:pt x="0" y="388"/>
                    </a:lnTo>
                    <a:lnTo>
                      <a:pt x="332" y="530"/>
                    </a:lnTo>
                    <a:lnTo>
                      <a:pt x="714" y="450"/>
                    </a:lnTo>
                    <a:lnTo>
                      <a:pt x="603" y="68"/>
                    </a:lnTo>
                    <a:lnTo>
                      <a:pt x="929" y="376"/>
                    </a:lnTo>
                    <a:lnTo>
                      <a:pt x="880" y="0"/>
                    </a:lnTo>
                    <a:lnTo>
                      <a:pt x="886" y="0"/>
                    </a:lnTo>
                    <a:lnTo>
                      <a:pt x="942" y="401"/>
                    </a:lnTo>
                    <a:lnTo>
                      <a:pt x="621" y="92"/>
                    </a:lnTo>
                    <a:lnTo>
                      <a:pt x="726" y="450"/>
                    </a:lnTo>
                    <a:lnTo>
                      <a:pt x="726" y="450"/>
                    </a:lnTo>
                    <a:lnTo>
                      <a:pt x="726" y="456"/>
                    </a:lnTo>
                    <a:lnTo>
                      <a:pt x="332" y="542"/>
                    </a:lnTo>
                    <a:lnTo>
                      <a:pt x="0" y="394"/>
                    </a:lnTo>
                    <a:lnTo>
                      <a:pt x="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8" name="Freeform 66"/>
              <p:cNvSpPr>
                <a:spLocks noEditPoints="1"/>
              </p:cNvSpPr>
              <p:nvPr/>
            </p:nvSpPr>
            <p:spPr bwMode="auto">
              <a:xfrm>
                <a:off x="7456488" y="1966913"/>
                <a:ext cx="2727325" cy="3267075"/>
              </a:xfrm>
              <a:custGeom>
                <a:avLst/>
                <a:gdLst>
                  <a:gd name="T0" fmla="*/ 92 w 279"/>
                  <a:gd name="T1" fmla="*/ 334 h 334"/>
                  <a:gd name="T2" fmla="*/ 91 w 279"/>
                  <a:gd name="T3" fmla="*/ 333 h 334"/>
                  <a:gd name="T4" fmla="*/ 91 w 279"/>
                  <a:gd name="T5" fmla="*/ 333 h 334"/>
                  <a:gd name="T6" fmla="*/ 91 w 279"/>
                  <a:gd name="T7" fmla="*/ 333 h 334"/>
                  <a:gd name="T8" fmla="*/ 91 w 279"/>
                  <a:gd name="T9" fmla="*/ 333 h 334"/>
                  <a:gd name="T10" fmla="*/ 129 w 279"/>
                  <a:gd name="T11" fmla="*/ 193 h 334"/>
                  <a:gd name="T12" fmla="*/ 0 w 279"/>
                  <a:gd name="T13" fmla="*/ 245 h 334"/>
                  <a:gd name="T14" fmla="*/ 0 w 279"/>
                  <a:gd name="T15" fmla="*/ 244 h 334"/>
                  <a:gd name="T16" fmla="*/ 129 w 279"/>
                  <a:gd name="T17" fmla="*/ 191 h 334"/>
                  <a:gd name="T18" fmla="*/ 166 w 279"/>
                  <a:gd name="T19" fmla="*/ 53 h 334"/>
                  <a:gd name="T20" fmla="*/ 183 w 279"/>
                  <a:gd name="T21" fmla="*/ 0 h 334"/>
                  <a:gd name="T22" fmla="*/ 184 w 279"/>
                  <a:gd name="T23" fmla="*/ 1 h 334"/>
                  <a:gd name="T24" fmla="*/ 167 w 279"/>
                  <a:gd name="T25" fmla="*/ 53 h 334"/>
                  <a:gd name="T26" fmla="*/ 131 w 279"/>
                  <a:gd name="T27" fmla="*/ 191 h 334"/>
                  <a:gd name="T28" fmla="*/ 278 w 279"/>
                  <a:gd name="T29" fmla="*/ 131 h 334"/>
                  <a:gd name="T30" fmla="*/ 278 w 279"/>
                  <a:gd name="T31" fmla="*/ 131 h 334"/>
                  <a:gd name="T32" fmla="*/ 278 w 279"/>
                  <a:gd name="T33" fmla="*/ 131 h 334"/>
                  <a:gd name="T34" fmla="*/ 279 w 279"/>
                  <a:gd name="T35" fmla="*/ 132 h 334"/>
                  <a:gd name="T36" fmla="*/ 279 w 279"/>
                  <a:gd name="T37" fmla="*/ 132 h 334"/>
                  <a:gd name="T38" fmla="*/ 279 w 279"/>
                  <a:gd name="T39" fmla="*/ 133 h 334"/>
                  <a:gd name="T40" fmla="*/ 279 w 279"/>
                  <a:gd name="T41" fmla="*/ 133 h 334"/>
                  <a:gd name="T42" fmla="*/ 93 w 279"/>
                  <a:gd name="T43" fmla="*/ 334 h 334"/>
                  <a:gd name="T44" fmla="*/ 92 w 279"/>
                  <a:gd name="T45" fmla="*/ 334 h 334"/>
                  <a:gd name="T46" fmla="*/ 92 w 279"/>
                  <a:gd name="T47" fmla="*/ 334 h 334"/>
                  <a:gd name="T48" fmla="*/ 92 w 279"/>
                  <a:gd name="T49" fmla="*/ 334 h 334"/>
                  <a:gd name="T50" fmla="*/ 93 w 279"/>
                  <a:gd name="T51" fmla="*/ 332 h 334"/>
                  <a:gd name="T52" fmla="*/ 277 w 279"/>
                  <a:gd name="T53" fmla="*/ 133 h 334"/>
                  <a:gd name="T54" fmla="*/ 130 w 279"/>
                  <a:gd name="T55" fmla="*/ 192 h 334"/>
                  <a:gd name="T56" fmla="*/ 93 w 279"/>
                  <a:gd name="T57" fmla="*/ 3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34">
                    <a:moveTo>
                      <a:pt x="92" y="334"/>
                    </a:moveTo>
                    <a:cubicBezTo>
                      <a:pt x="92" y="334"/>
                      <a:pt x="91" y="334"/>
                      <a:pt x="91" y="333"/>
                    </a:cubicBezTo>
                    <a:cubicBezTo>
                      <a:pt x="91" y="333"/>
                      <a:pt x="91" y="333"/>
                      <a:pt x="91" y="333"/>
                    </a:cubicBezTo>
                    <a:cubicBezTo>
                      <a:pt x="91" y="333"/>
                      <a:pt x="91" y="333"/>
                      <a:pt x="91" y="333"/>
                    </a:cubicBezTo>
                    <a:cubicBezTo>
                      <a:pt x="91" y="333"/>
                      <a:pt x="91" y="333"/>
                      <a:pt x="91" y="333"/>
                    </a:cubicBezTo>
                    <a:cubicBezTo>
                      <a:pt x="129" y="193"/>
                      <a:pt x="129" y="193"/>
                      <a:pt x="129" y="193"/>
                    </a:cubicBezTo>
                    <a:cubicBezTo>
                      <a:pt x="0" y="245"/>
                      <a:pt x="0" y="245"/>
                      <a:pt x="0" y="245"/>
                    </a:cubicBezTo>
                    <a:cubicBezTo>
                      <a:pt x="0" y="244"/>
                      <a:pt x="0" y="244"/>
                      <a:pt x="0" y="244"/>
                    </a:cubicBezTo>
                    <a:cubicBezTo>
                      <a:pt x="129" y="191"/>
                      <a:pt x="129" y="191"/>
                      <a:pt x="129" y="191"/>
                    </a:cubicBezTo>
                    <a:cubicBezTo>
                      <a:pt x="166" y="53"/>
                      <a:pt x="166" y="53"/>
                      <a:pt x="166" y="53"/>
                    </a:cubicBezTo>
                    <a:cubicBezTo>
                      <a:pt x="183" y="0"/>
                      <a:pt x="183" y="0"/>
                      <a:pt x="183" y="0"/>
                    </a:cubicBezTo>
                    <a:cubicBezTo>
                      <a:pt x="184" y="1"/>
                      <a:pt x="184" y="1"/>
                      <a:pt x="184" y="1"/>
                    </a:cubicBezTo>
                    <a:cubicBezTo>
                      <a:pt x="167" y="53"/>
                      <a:pt x="167" y="53"/>
                      <a:pt x="167" y="53"/>
                    </a:cubicBezTo>
                    <a:cubicBezTo>
                      <a:pt x="131" y="191"/>
                      <a:pt x="131" y="191"/>
                      <a:pt x="131" y="191"/>
                    </a:cubicBezTo>
                    <a:cubicBezTo>
                      <a:pt x="278" y="131"/>
                      <a:pt x="278" y="131"/>
                      <a:pt x="278" y="131"/>
                    </a:cubicBezTo>
                    <a:cubicBezTo>
                      <a:pt x="278" y="131"/>
                      <a:pt x="278" y="131"/>
                      <a:pt x="278" y="131"/>
                    </a:cubicBezTo>
                    <a:cubicBezTo>
                      <a:pt x="278" y="131"/>
                      <a:pt x="278" y="131"/>
                      <a:pt x="278" y="131"/>
                    </a:cubicBezTo>
                    <a:cubicBezTo>
                      <a:pt x="279" y="131"/>
                      <a:pt x="279" y="132"/>
                      <a:pt x="279" y="132"/>
                    </a:cubicBezTo>
                    <a:cubicBezTo>
                      <a:pt x="279" y="132"/>
                      <a:pt x="279" y="132"/>
                      <a:pt x="279" y="132"/>
                    </a:cubicBezTo>
                    <a:cubicBezTo>
                      <a:pt x="279" y="132"/>
                      <a:pt x="279" y="133"/>
                      <a:pt x="279" y="133"/>
                    </a:cubicBezTo>
                    <a:cubicBezTo>
                      <a:pt x="279" y="133"/>
                      <a:pt x="279" y="133"/>
                      <a:pt x="279" y="133"/>
                    </a:cubicBezTo>
                    <a:cubicBezTo>
                      <a:pt x="93" y="334"/>
                      <a:pt x="93" y="334"/>
                      <a:pt x="93" y="334"/>
                    </a:cubicBezTo>
                    <a:cubicBezTo>
                      <a:pt x="93" y="334"/>
                      <a:pt x="93" y="334"/>
                      <a:pt x="92" y="334"/>
                    </a:cubicBezTo>
                    <a:cubicBezTo>
                      <a:pt x="92" y="334"/>
                      <a:pt x="92" y="334"/>
                      <a:pt x="92" y="334"/>
                    </a:cubicBezTo>
                    <a:cubicBezTo>
                      <a:pt x="92" y="334"/>
                      <a:pt x="92" y="334"/>
                      <a:pt x="92" y="334"/>
                    </a:cubicBezTo>
                    <a:close/>
                    <a:moveTo>
                      <a:pt x="93" y="332"/>
                    </a:moveTo>
                    <a:cubicBezTo>
                      <a:pt x="277" y="133"/>
                      <a:pt x="277" y="133"/>
                      <a:pt x="277" y="133"/>
                    </a:cubicBezTo>
                    <a:cubicBezTo>
                      <a:pt x="130" y="192"/>
                      <a:pt x="130" y="192"/>
                      <a:pt x="130" y="192"/>
                    </a:cubicBezTo>
                    <a:cubicBezTo>
                      <a:pt x="93" y="332"/>
                      <a:pt x="93" y="332"/>
                      <a:pt x="93" y="3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9" name="Freeform 67"/>
              <p:cNvSpPr>
                <a:spLocks noEditPoints="1"/>
              </p:cNvSpPr>
              <p:nvPr/>
            </p:nvSpPr>
            <p:spPr bwMode="auto">
              <a:xfrm>
                <a:off x="9059863" y="2182813"/>
                <a:ext cx="900113" cy="723900"/>
              </a:xfrm>
              <a:custGeom>
                <a:avLst/>
                <a:gdLst>
                  <a:gd name="T0" fmla="*/ 84 w 92"/>
                  <a:gd name="T1" fmla="*/ 74 h 74"/>
                  <a:gd name="T2" fmla="*/ 83 w 92"/>
                  <a:gd name="T3" fmla="*/ 74 h 74"/>
                  <a:gd name="T4" fmla="*/ 79 w 92"/>
                  <a:gd name="T5" fmla="*/ 43 h 74"/>
                  <a:gd name="T6" fmla="*/ 40 w 92"/>
                  <a:gd name="T7" fmla="*/ 48 h 74"/>
                  <a:gd name="T8" fmla="*/ 40 w 92"/>
                  <a:gd name="T9" fmla="*/ 48 h 74"/>
                  <a:gd name="T10" fmla="*/ 39 w 92"/>
                  <a:gd name="T11" fmla="*/ 48 h 74"/>
                  <a:gd name="T12" fmla="*/ 39 w 92"/>
                  <a:gd name="T13" fmla="*/ 48 h 74"/>
                  <a:gd name="T14" fmla="*/ 39 w 92"/>
                  <a:gd name="T15" fmla="*/ 47 h 74"/>
                  <a:gd name="T16" fmla="*/ 1 w 92"/>
                  <a:gd name="T17" fmla="*/ 2 h 74"/>
                  <a:gd name="T18" fmla="*/ 0 w 92"/>
                  <a:gd name="T19" fmla="*/ 1 h 74"/>
                  <a:gd name="T20" fmla="*/ 0 w 92"/>
                  <a:gd name="T21" fmla="*/ 1 h 74"/>
                  <a:gd name="T22" fmla="*/ 1 w 92"/>
                  <a:gd name="T23" fmla="*/ 0 h 74"/>
                  <a:gd name="T24" fmla="*/ 1 w 92"/>
                  <a:gd name="T25" fmla="*/ 0 h 74"/>
                  <a:gd name="T26" fmla="*/ 1 w 92"/>
                  <a:gd name="T27" fmla="*/ 0 h 74"/>
                  <a:gd name="T28" fmla="*/ 1 w 92"/>
                  <a:gd name="T29" fmla="*/ 0 h 74"/>
                  <a:gd name="T30" fmla="*/ 75 w 92"/>
                  <a:gd name="T31" fmla="*/ 4 h 74"/>
                  <a:gd name="T32" fmla="*/ 80 w 92"/>
                  <a:gd name="T33" fmla="*/ 42 h 74"/>
                  <a:gd name="T34" fmla="*/ 92 w 92"/>
                  <a:gd name="T35" fmla="*/ 40 h 74"/>
                  <a:gd name="T36" fmla="*/ 85 w 92"/>
                  <a:gd name="T37" fmla="*/ 74 h 74"/>
                  <a:gd name="T38" fmla="*/ 84 w 92"/>
                  <a:gd name="T39" fmla="*/ 74 h 74"/>
                  <a:gd name="T40" fmla="*/ 84 w 92"/>
                  <a:gd name="T41" fmla="*/ 70 h 74"/>
                  <a:gd name="T42" fmla="*/ 90 w 92"/>
                  <a:gd name="T43" fmla="*/ 42 h 74"/>
                  <a:gd name="T44" fmla="*/ 80 w 92"/>
                  <a:gd name="T45" fmla="*/ 43 h 74"/>
                  <a:gd name="T46" fmla="*/ 84 w 92"/>
                  <a:gd name="T47" fmla="*/ 70 h 74"/>
                  <a:gd name="T48" fmla="*/ 40 w 92"/>
                  <a:gd name="T49" fmla="*/ 46 h 74"/>
                  <a:gd name="T50" fmla="*/ 79 w 92"/>
                  <a:gd name="T51" fmla="*/ 42 h 74"/>
                  <a:gd name="T52" fmla="*/ 74 w 92"/>
                  <a:gd name="T53" fmla="*/ 6 h 74"/>
                  <a:gd name="T54" fmla="*/ 2 w 92"/>
                  <a:gd name="T55" fmla="*/ 1 h 74"/>
                  <a:gd name="T56" fmla="*/ 40 w 92"/>
                  <a:gd name="T57" fmla="*/ 46 h 74"/>
                  <a:gd name="T58" fmla="*/ 40 w 92"/>
                  <a:gd name="T59"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74">
                    <a:moveTo>
                      <a:pt x="84" y="74"/>
                    </a:moveTo>
                    <a:cubicBezTo>
                      <a:pt x="83" y="74"/>
                      <a:pt x="83" y="74"/>
                      <a:pt x="83" y="74"/>
                    </a:cubicBezTo>
                    <a:cubicBezTo>
                      <a:pt x="79" y="43"/>
                      <a:pt x="79" y="43"/>
                      <a:pt x="79" y="43"/>
                    </a:cubicBezTo>
                    <a:cubicBezTo>
                      <a:pt x="40" y="48"/>
                      <a:pt x="40" y="48"/>
                      <a:pt x="40" y="48"/>
                    </a:cubicBezTo>
                    <a:cubicBezTo>
                      <a:pt x="40" y="48"/>
                      <a:pt x="40" y="48"/>
                      <a:pt x="40" y="48"/>
                    </a:cubicBezTo>
                    <a:cubicBezTo>
                      <a:pt x="40" y="48"/>
                      <a:pt x="39" y="48"/>
                      <a:pt x="39" y="48"/>
                    </a:cubicBezTo>
                    <a:cubicBezTo>
                      <a:pt x="39" y="48"/>
                      <a:pt x="39" y="48"/>
                      <a:pt x="39" y="48"/>
                    </a:cubicBezTo>
                    <a:cubicBezTo>
                      <a:pt x="39" y="47"/>
                      <a:pt x="39" y="47"/>
                      <a:pt x="39" y="47"/>
                    </a:cubicBezTo>
                    <a:cubicBezTo>
                      <a:pt x="1" y="2"/>
                      <a:pt x="1" y="2"/>
                      <a:pt x="1" y="2"/>
                    </a:cubicBez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1" y="0"/>
                      <a:pt x="1" y="0"/>
                    </a:cubicBezTo>
                    <a:cubicBezTo>
                      <a:pt x="75" y="4"/>
                      <a:pt x="75" y="4"/>
                      <a:pt x="75" y="4"/>
                    </a:cubicBezTo>
                    <a:cubicBezTo>
                      <a:pt x="80" y="42"/>
                      <a:pt x="80" y="42"/>
                      <a:pt x="80" y="42"/>
                    </a:cubicBezTo>
                    <a:cubicBezTo>
                      <a:pt x="92" y="40"/>
                      <a:pt x="92" y="40"/>
                      <a:pt x="92" y="40"/>
                    </a:cubicBezTo>
                    <a:cubicBezTo>
                      <a:pt x="85" y="74"/>
                      <a:pt x="85" y="74"/>
                      <a:pt x="85" y="74"/>
                    </a:cubicBezTo>
                    <a:cubicBezTo>
                      <a:pt x="84" y="74"/>
                      <a:pt x="84" y="74"/>
                      <a:pt x="84" y="74"/>
                    </a:cubicBezTo>
                    <a:close/>
                    <a:moveTo>
                      <a:pt x="84" y="70"/>
                    </a:moveTo>
                    <a:cubicBezTo>
                      <a:pt x="90" y="42"/>
                      <a:pt x="90" y="42"/>
                      <a:pt x="90" y="42"/>
                    </a:cubicBezTo>
                    <a:cubicBezTo>
                      <a:pt x="80" y="43"/>
                      <a:pt x="80" y="43"/>
                      <a:pt x="80" y="43"/>
                    </a:cubicBezTo>
                    <a:cubicBezTo>
                      <a:pt x="84" y="70"/>
                      <a:pt x="84" y="70"/>
                      <a:pt x="84" y="70"/>
                    </a:cubicBezTo>
                    <a:close/>
                    <a:moveTo>
                      <a:pt x="40" y="46"/>
                    </a:moveTo>
                    <a:cubicBezTo>
                      <a:pt x="79" y="42"/>
                      <a:pt x="79" y="42"/>
                      <a:pt x="79" y="42"/>
                    </a:cubicBezTo>
                    <a:cubicBezTo>
                      <a:pt x="74" y="6"/>
                      <a:pt x="74" y="6"/>
                      <a:pt x="74" y="6"/>
                    </a:cubicBezTo>
                    <a:cubicBezTo>
                      <a:pt x="2" y="1"/>
                      <a:pt x="2" y="1"/>
                      <a:pt x="2" y="1"/>
                    </a:cubicBezTo>
                    <a:cubicBezTo>
                      <a:pt x="40" y="46"/>
                      <a:pt x="40" y="46"/>
                      <a:pt x="40" y="46"/>
                    </a:cubicBezTo>
                    <a:cubicBezTo>
                      <a:pt x="40" y="46"/>
                      <a:pt x="40" y="46"/>
                      <a:pt x="4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0" name="Freeform 68"/>
              <p:cNvSpPr>
                <a:spLocks/>
              </p:cNvSpPr>
              <p:nvPr/>
            </p:nvSpPr>
            <p:spPr bwMode="auto">
              <a:xfrm>
                <a:off x="7750175" y="382588"/>
                <a:ext cx="517525" cy="566738"/>
              </a:xfrm>
              <a:custGeom>
                <a:avLst/>
                <a:gdLst>
                  <a:gd name="T0" fmla="*/ 0 w 326"/>
                  <a:gd name="T1" fmla="*/ 6 h 357"/>
                  <a:gd name="T2" fmla="*/ 6 w 326"/>
                  <a:gd name="T3" fmla="*/ 0 h 357"/>
                  <a:gd name="T4" fmla="*/ 326 w 326"/>
                  <a:gd name="T5" fmla="*/ 357 h 357"/>
                  <a:gd name="T6" fmla="*/ 320 w 326"/>
                  <a:gd name="T7" fmla="*/ 357 h 357"/>
                  <a:gd name="T8" fmla="*/ 0 w 326"/>
                  <a:gd name="T9" fmla="*/ 6 h 357"/>
                  <a:gd name="T10" fmla="*/ 0 w 326"/>
                  <a:gd name="T11" fmla="*/ 6 h 357"/>
                </a:gdLst>
                <a:ahLst/>
                <a:cxnLst>
                  <a:cxn ang="0">
                    <a:pos x="T0" y="T1"/>
                  </a:cxn>
                  <a:cxn ang="0">
                    <a:pos x="T2" y="T3"/>
                  </a:cxn>
                  <a:cxn ang="0">
                    <a:pos x="T4" y="T5"/>
                  </a:cxn>
                  <a:cxn ang="0">
                    <a:pos x="T6" y="T7"/>
                  </a:cxn>
                  <a:cxn ang="0">
                    <a:pos x="T8" y="T9"/>
                  </a:cxn>
                  <a:cxn ang="0">
                    <a:pos x="T10" y="T11"/>
                  </a:cxn>
                </a:cxnLst>
                <a:rect l="0" t="0" r="r" b="b"/>
                <a:pathLst>
                  <a:path w="326" h="357">
                    <a:moveTo>
                      <a:pt x="0" y="6"/>
                    </a:moveTo>
                    <a:lnTo>
                      <a:pt x="6" y="0"/>
                    </a:lnTo>
                    <a:lnTo>
                      <a:pt x="326" y="357"/>
                    </a:lnTo>
                    <a:lnTo>
                      <a:pt x="320" y="357"/>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1" name="Freeform 69"/>
              <p:cNvSpPr>
                <a:spLocks/>
              </p:cNvSpPr>
              <p:nvPr/>
            </p:nvSpPr>
            <p:spPr bwMode="auto">
              <a:xfrm>
                <a:off x="8199438" y="157163"/>
                <a:ext cx="392113" cy="693738"/>
              </a:xfrm>
              <a:custGeom>
                <a:avLst/>
                <a:gdLst>
                  <a:gd name="T0" fmla="*/ 0 w 247"/>
                  <a:gd name="T1" fmla="*/ 0 h 437"/>
                  <a:gd name="T2" fmla="*/ 6 w 247"/>
                  <a:gd name="T3" fmla="*/ 0 h 437"/>
                  <a:gd name="T4" fmla="*/ 247 w 247"/>
                  <a:gd name="T5" fmla="*/ 431 h 437"/>
                  <a:gd name="T6" fmla="*/ 234 w 247"/>
                  <a:gd name="T7" fmla="*/ 437 h 437"/>
                  <a:gd name="T8" fmla="*/ 0 w 247"/>
                  <a:gd name="T9" fmla="*/ 0 h 437"/>
                  <a:gd name="T10" fmla="*/ 0 w 247"/>
                  <a:gd name="T11" fmla="*/ 0 h 437"/>
                </a:gdLst>
                <a:ahLst/>
                <a:cxnLst>
                  <a:cxn ang="0">
                    <a:pos x="T0" y="T1"/>
                  </a:cxn>
                  <a:cxn ang="0">
                    <a:pos x="T2" y="T3"/>
                  </a:cxn>
                  <a:cxn ang="0">
                    <a:pos x="T4" y="T5"/>
                  </a:cxn>
                  <a:cxn ang="0">
                    <a:pos x="T6" y="T7"/>
                  </a:cxn>
                  <a:cxn ang="0">
                    <a:pos x="T8" y="T9"/>
                  </a:cxn>
                  <a:cxn ang="0">
                    <a:pos x="T10" y="T11"/>
                  </a:cxn>
                </a:cxnLst>
                <a:rect l="0" t="0" r="r" b="b"/>
                <a:pathLst>
                  <a:path w="247" h="437">
                    <a:moveTo>
                      <a:pt x="0" y="0"/>
                    </a:moveTo>
                    <a:lnTo>
                      <a:pt x="6" y="0"/>
                    </a:lnTo>
                    <a:lnTo>
                      <a:pt x="247" y="431"/>
                    </a:lnTo>
                    <a:lnTo>
                      <a:pt x="234" y="43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2" name="Freeform 70"/>
              <p:cNvSpPr>
                <a:spLocks/>
              </p:cNvSpPr>
              <p:nvPr/>
            </p:nvSpPr>
            <p:spPr bwMode="auto">
              <a:xfrm>
                <a:off x="7994650" y="117475"/>
                <a:ext cx="1387475" cy="1292225"/>
              </a:xfrm>
              <a:custGeom>
                <a:avLst/>
                <a:gdLst>
                  <a:gd name="T0" fmla="*/ 6 w 142"/>
                  <a:gd name="T1" fmla="*/ 99 h 132"/>
                  <a:gd name="T2" fmla="*/ 0 w 142"/>
                  <a:gd name="T3" fmla="*/ 21 h 132"/>
                  <a:gd name="T4" fmla="*/ 1 w 142"/>
                  <a:gd name="T5" fmla="*/ 21 h 132"/>
                  <a:gd name="T6" fmla="*/ 7 w 142"/>
                  <a:gd name="T7" fmla="*/ 98 h 132"/>
                  <a:gd name="T8" fmla="*/ 60 w 142"/>
                  <a:gd name="T9" fmla="*/ 131 h 132"/>
                  <a:gd name="T10" fmla="*/ 140 w 142"/>
                  <a:gd name="T11" fmla="*/ 120 h 132"/>
                  <a:gd name="T12" fmla="*/ 71 w 142"/>
                  <a:gd name="T13" fmla="*/ 74 h 132"/>
                  <a:gd name="T14" fmla="*/ 97 w 142"/>
                  <a:gd name="T15" fmla="*/ 0 h 132"/>
                  <a:gd name="T16" fmla="*/ 97 w 142"/>
                  <a:gd name="T17" fmla="*/ 0 h 132"/>
                  <a:gd name="T18" fmla="*/ 98 w 142"/>
                  <a:gd name="T19" fmla="*/ 0 h 132"/>
                  <a:gd name="T20" fmla="*/ 73 w 142"/>
                  <a:gd name="T21" fmla="*/ 73 h 132"/>
                  <a:gd name="T22" fmla="*/ 142 w 142"/>
                  <a:gd name="T23" fmla="*/ 119 h 132"/>
                  <a:gd name="T24" fmla="*/ 142 w 142"/>
                  <a:gd name="T25" fmla="*/ 120 h 132"/>
                  <a:gd name="T26" fmla="*/ 142 w 142"/>
                  <a:gd name="T27" fmla="*/ 120 h 132"/>
                  <a:gd name="T28" fmla="*/ 142 w 142"/>
                  <a:gd name="T29" fmla="*/ 121 h 132"/>
                  <a:gd name="T30" fmla="*/ 142 w 142"/>
                  <a:gd name="T31" fmla="*/ 121 h 132"/>
                  <a:gd name="T32" fmla="*/ 60 w 142"/>
                  <a:gd name="T33" fmla="*/ 132 h 132"/>
                  <a:gd name="T34" fmla="*/ 6 w 142"/>
                  <a:gd name="T35" fmla="*/ 9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32">
                    <a:moveTo>
                      <a:pt x="6" y="99"/>
                    </a:moveTo>
                    <a:cubicBezTo>
                      <a:pt x="0" y="21"/>
                      <a:pt x="0" y="21"/>
                      <a:pt x="0" y="21"/>
                    </a:cubicBezTo>
                    <a:cubicBezTo>
                      <a:pt x="1" y="21"/>
                      <a:pt x="1" y="21"/>
                      <a:pt x="1" y="21"/>
                    </a:cubicBezTo>
                    <a:cubicBezTo>
                      <a:pt x="7" y="98"/>
                      <a:pt x="7" y="98"/>
                      <a:pt x="7" y="98"/>
                    </a:cubicBezTo>
                    <a:cubicBezTo>
                      <a:pt x="60" y="131"/>
                      <a:pt x="60" y="131"/>
                      <a:pt x="60" y="131"/>
                    </a:cubicBezTo>
                    <a:cubicBezTo>
                      <a:pt x="140" y="120"/>
                      <a:pt x="140" y="120"/>
                      <a:pt x="140" y="120"/>
                    </a:cubicBezTo>
                    <a:cubicBezTo>
                      <a:pt x="71" y="74"/>
                      <a:pt x="71" y="74"/>
                      <a:pt x="71" y="74"/>
                    </a:cubicBezTo>
                    <a:cubicBezTo>
                      <a:pt x="97" y="0"/>
                      <a:pt x="97" y="0"/>
                      <a:pt x="97" y="0"/>
                    </a:cubicBezTo>
                    <a:cubicBezTo>
                      <a:pt x="97" y="0"/>
                      <a:pt x="97" y="0"/>
                      <a:pt x="97" y="0"/>
                    </a:cubicBezTo>
                    <a:cubicBezTo>
                      <a:pt x="98" y="0"/>
                      <a:pt x="98" y="0"/>
                      <a:pt x="98" y="0"/>
                    </a:cubicBezTo>
                    <a:cubicBezTo>
                      <a:pt x="73" y="73"/>
                      <a:pt x="73" y="73"/>
                      <a:pt x="73" y="73"/>
                    </a:cubicBezTo>
                    <a:cubicBezTo>
                      <a:pt x="142" y="119"/>
                      <a:pt x="142" y="119"/>
                      <a:pt x="142" y="119"/>
                    </a:cubicBezTo>
                    <a:cubicBezTo>
                      <a:pt x="142" y="120"/>
                      <a:pt x="142" y="120"/>
                      <a:pt x="142" y="120"/>
                    </a:cubicBezTo>
                    <a:cubicBezTo>
                      <a:pt x="142" y="120"/>
                      <a:pt x="142" y="120"/>
                      <a:pt x="142" y="120"/>
                    </a:cubicBezTo>
                    <a:cubicBezTo>
                      <a:pt x="142" y="120"/>
                      <a:pt x="142" y="121"/>
                      <a:pt x="142" y="121"/>
                    </a:cubicBezTo>
                    <a:cubicBezTo>
                      <a:pt x="142" y="121"/>
                      <a:pt x="142" y="121"/>
                      <a:pt x="142" y="121"/>
                    </a:cubicBezTo>
                    <a:cubicBezTo>
                      <a:pt x="60" y="132"/>
                      <a:pt x="60" y="132"/>
                      <a:pt x="60" y="132"/>
                    </a:cubicBezTo>
                    <a:cubicBezTo>
                      <a:pt x="6" y="99"/>
                      <a:pt x="6" y="99"/>
                      <a:pt x="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3" name="Freeform 71"/>
              <p:cNvSpPr>
                <a:spLocks/>
              </p:cNvSpPr>
              <p:nvPr/>
            </p:nvSpPr>
            <p:spPr bwMode="auto">
              <a:xfrm>
                <a:off x="8707438" y="98425"/>
                <a:ext cx="215900" cy="763588"/>
              </a:xfrm>
              <a:custGeom>
                <a:avLst/>
                <a:gdLst>
                  <a:gd name="T0" fmla="*/ 0 w 136"/>
                  <a:gd name="T1" fmla="*/ 6 h 481"/>
                  <a:gd name="T2" fmla="*/ 7 w 136"/>
                  <a:gd name="T3" fmla="*/ 0 h 481"/>
                  <a:gd name="T4" fmla="*/ 136 w 136"/>
                  <a:gd name="T5" fmla="*/ 474 h 481"/>
                  <a:gd name="T6" fmla="*/ 130 w 136"/>
                  <a:gd name="T7" fmla="*/ 481 h 481"/>
                  <a:gd name="T8" fmla="*/ 0 w 136"/>
                  <a:gd name="T9" fmla="*/ 6 h 481"/>
                  <a:gd name="T10" fmla="*/ 0 w 136"/>
                  <a:gd name="T11" fmla="*/ 6 h 481"/>
                </a:gdLst>
                <a:ahLst/>
                <a:cxnLst>
                  <a:cxn ang="0">
                    <a:pos x="T0" y="T1"/>
                  </a:cxn>
                  <a:cxn ang="0">
                    <a:pos x="T2" y="T3"/>
                  </a:cxn>
                  <a:cxn ang="0">
                    <a:pos x="T4" y="T5"/>
                  </a:cxn>
                  <a:cxn ang="0">
                    <a:pos x="T6" y="T7"/>
                  </a:cxn>
                  <a:cxn ang="0">
                    <a:pos x="T8" y="T9"/>
                  </a:cxn>
                  <a:cxn ang="0">
                    <a:pos x="T10" y="T11"/>
                  </a:cxn>
                </a:cxnLst>
                <a:rect l="0" t="0" r="r" b="b"/>
                <a:pathLst>
                  <a:path w="136" h="481">
                    <a:moveTo>
                      <a:pt x="0" y="6"/>
                    </a:moveTo>
                    <a:lnTo>
                      <a:pt x="7" y="0"/>
                    </a:lnTo>
                    <a:lnTo>
                      <a:pt x="136" y="474"/>
                    </a:lnTo>
                    <a:lnTo>
                      <a:pt x="130" y="481"/>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4" name="Freeform 72"/>
              <p:cNvSpPr>
                <a:spLocks/>
              </p:cNvSpPr>
              <p:nvPr/>
            </p:nvSpPr>
            <p:spPr bwMode="auto">
              <a:xfrm>
                <a:off x="9880600" y="1917700"/>
                <a:ext cx="195263" cy="528638"/>
              </a:xfrm>
              <a:custGeom>
                <a:avLst/>
                <a:gdLst>
                  <a:gd name="T0" fmla="*/ 0 w 123"/>
                  <a:gd name="T1" fmla="*/ 327 h 333"/>
                  <a:gd name="T2" fmla="*/ 111 w 123"/>
                  <a:gd name="T3" fmla="*/ 0 h 333"/>
                  <a:gd name="T4" fmla="*/ 123 w 123"/>
                  <a:gd name="T5" fmla="*/ 0 h 333"/>
                  <a:gd name="T6" fmla="*/ 6 w 123"/>
                  <a:gd name="T7" fmla="*/ 333 h 333"/>
                  <a:gd name="T8" fmla="*/ 0 w 123"/>
                  <a:gd name="T9" fmla="*/ 327 h 333"/>
                  <a:gd name="T10" fmla="*/ 0 w 123"/>
                  <a:gd name="T11" fmla="*/ 327 h 333"/>
                </a:gdLst>
                <a:ahLst/>
                <a:cxnLst>
                  <a:cxn ang="0">
                    <a:pos x="T0" y="T1"/>
                  </a:cxn>
                  <a:cxn ang="0">
                    <a:pos x="T2" y="T3"/>
                  </a:cxn>
                  <a:cxn ang="0">
                    <a:pos x="T4" y="T5"/>
                  </a:cxn>
                  <a:cxn ang="0">
                    <a:pos x="T6" y="T7"/>
                  </a:cxn>
                  <a:cxn ang="0">
                    <a:pos x="T8" y="T9"/>
                  </a:cxn>
                  <a:cxn ang="0">
                    <a:pos x="T10" y="T11"/>
                  </a:cxn>
                </a:cxnLst>
                <a:rect l="0" t="0" r="r" b="b"/>
                <a:pathLst>
                  <a:path w="123" h="333">
                    <a:moveTo>
                      <a:pt x="0" y="327"/>
                    </a:moveTo>
                    <a:lnTo>
                      <a:pt x="111" y="0"/>
                    </a:lnTo>
                    <a:lnTo>
                      <a:pt x="123" y="0"/>
                    </a:lnTo>
                    <a:lnTo>
                      <a:pt x="6" y="333"/>
                    </a:lnTo>
                    <a:lnTo>
                      <a:pt x="0" y="327"/>
                    </a:lnTo>
                    <a:lnTo>
                      <a:pt x="0"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5" name="Freeform 73"/>
              <p:cNvSpPr>
                <a:spLocks/>
              </p:cNvSpPr>
              <p:nvPr/>
            </p:nvSpPr>
            <p:spPr bwMode="auto">
              <a:xfrm>
                <a:off x="9783763" y="2143125"/>
                <a:ext cx="449263" cy="96838"/>
              </a:xfrm>
              <a:custGeom>
                <a:avLst/>
                <a:gdLst>
                  <a:gd name="T0" fmla="*/ 0 w 283"/>
                  <a:gd name="T1" fmla="*/ 49 h 61"/>
                  <a:gd name="T2" fmla="*/ 283 w 283"/>
                  <a:gd name="T3" fmla="*/ 0 h 61"/>
                  <a:gd name="T4" fmla="*/ 283 w 283"/>
                  <a:gd name="T5" fmla="*/ 6 h 61"/>
                  <a:gd name="T6" fmla="*/ 6 w 283"/>
                  <a:gd name="T7" fmla="*/ 61 h 61"/>
                  <a:gd name="T8" fmla="*/ 0 w 283"/>
                  <a:gd name="T9" fmla="*/ 49 h 61"/>
                  <a:gd name="T10" fmla="*/ 0 w 283"/>
                  <a:gd name="T11" fmla="*/ 49 h 61"/>
                </a:gdLst>
                <a:ahLst/>
                <a:cxnLst>
                  <a:cxn ang="0">
                    <a:pos x="T0" y="T1"/>
                  </a:cxn>
                  <a:cxn ang="0">
                    <a:pos x="T2" y="T3"/>
                  </a:cxn>
                  <a:cxn ang="0">
                    <a:pos x="T4" y="T5"/>
                  </a:cxn>
                  <a:cxn ang="0">
                    <a:pos x="T6" y="T7"/>
                  </a:cxn>
                  <a:cxn ang="0">
                    <a:pos x="T8" y="T9"/>
                  </a:cxn>
                  <a:cxn ang="0">
                    <a:pos x="T10" y="T11"/>
                  </a:cxn>
                </a:cxnLst>
                <a:rect l="0" t="0" r="r" b="b"/>
                <a:pathLst>
                  <a:path w="283" h="61">
                    <a:moveTo>
                      <a:pt x="0" y="49"/>
                    </a:moveTo>
                    <a:lnTo>
                      <a:pt x="283" y="0"/>
                    </a:lnTo>
                    <a:lnTo>
                      <a:pt x="283" y="6"/>
                    </a:lnTo>
                    <a:lnTo>
                      <a:pt x="6" y="61"/>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6" name="Freeform 74"/>
              <p:cNvSpPr>
                <a:spLocks/>
              </p:cNvSpPr>
              <p:nvPr/>
            </p:nvSpPr>
            <p:spPr bwMode="auto">
              <a:xfrm>
                <a:off x="9959975" y="2514600"/>
                <a:ext cx="273050" cy="342900"/>
              </a:xfrm>
              <a:custGeom>
                <a:avLst/>
                <a:gdLst>
                  <a:gd name="T0" fmla="*/ 0 w 172"/>
                  <a:gd name="T1" fmla="*/ 210 h 216"/>
                  <a:gd name="T2" fmla="*/ 166 w 172"/>
                  <a:gd name="T3" fmla="*/ 0 h 216"/>
                  <a:gd name="T4" fmla="*/ 172 w 172"/>
                  <a:gd name="T5" fmla="*/ 6 h 216"/>
                  <a:gd name="T6" fmla="*/ 6 w 172"/>
                  <a:gd name="T7" fmla="*/ 216 h 216"/>
                  <a:gd name="T8" fmla="*/ 0 w 172"/>
                  <a:gd name="T9" fmla="*/ 210 h 216"/>
                  <a:gd name="T10" fmla="*/ 0 w 172"/>
                  <a:gd name="T11" fmla="*/ 210 h 216"/>
                </a:gdLst>
                <a:ahLst/>
                <a:cxnLst>
                  <a:cxn ang="0">
                    <a:pos x="T0" y="T1"/>
                  </a:cxn>
                  <a:cxn ang="0">
                    <a:pos x="T2" y="T3"/>
                  </a:cxn>
                  <a:cxn ang="0">
                    <a:pos x="T4" y="T5"/>
                  </a:cxn>
                  <a:cxn ang="0">
                    <a:pos x="T6" y="T7"/>
                  </a:cxn>
                  <a:cxn ang="0">
                    <a:pos x="T8" y="T9"/>
                  </a:cxn>
                  <a:cxn ang="0">
                    <a:pos x="T10" y="T11"/>
                  </a:cxn>
                </a:cxnLst>
                <a:rect l="0" t="0" r="r" b="b"/>
                <a:pathLst>
                  <a:path w="172" h="216">
                    <a:moveTo>
                      <a:pt x="0" y="210"/>
                    </a:moveTo>
                    <a:lnTo>
                      <a:pt x="166" y="0"/>
                    </a:lnTo>
                    <a:lnTo>
                      <a:pt x="172" y="6"/>
                    </a:lnTo>
                    <a:lnTo>
                      <a:pt x="6" y="216"/>
                    </a:lnTo>
                    <a:lnTo>
                      <a:pt x="0" y="210"/>
                    </a:lnTo>
                    <a:lnTo>
                      <a:pt x="0"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7" name="Freeform 75"/>
              <p:cNvSpPr>
                <a:spLocks/>
              </p:cNvSpPr>
              <p:nvPr/>
            </p:nvSpPr>
            <p:spPr bwMode="auto">
              <a:xfrm>
                <a:off x="9939338" y="2582863"/>
                <a:ext cx="293688" cy="312738"/>
              </a:xfrm>
              <a:custGeom>
                <a:avLst/>
                <a:gdLst>
                  <a:gd name="T0" fmla="*/ 0 w 185"/>
                  <a:gd name="T1" fmla="*/ 6 h 197"/>
                  <a:gd name="T2" fmla="*/ 6 w 185"/>
                  <a:gd name="T3" fmla="*/ 0 h 197"/>
                  <a:gd name="T4" fmla="*/ 185 w 185"/>
                  <a:gd name="T5" fmla="*/ 191 h 197"/>
                  <a:gd name="T6" fmla="*/ 179 w 185"/>
                  <a:gd name="T7" fmla="*/ 197 h 197"/>
                  <a:gd name="T8" fmla="*/ 0 w 185"/>
                  <a:gd name="T9" fmla="*/ 6 h 197"/>
                  <a:gd name="T10" fmla="*/ 0 w 185"/>
                  <a:gd name="T11" fmla="*/ 6 h 197"/>
                </a:gdLst>
                <a:ahLst/>
                <a:cxnLst>
                  <a:cxn ang="0">
                    <a:pos x="T0" y="T1"/>
                  </a:cxn>
                  <a:cxn ang="0">
                    <a:pos x="T2" y="T3"/>
                  </a:cxn>
                  <a:cxn ang="0">
                    <a:pos x="T4" y="T5"/>
                  </a:cxn>
                  <a:cxn ang="0">
                    <a:pos x="T6" y="T7"/>
                  </a:cxn>
                  <a:cxn ang="0">
                    <a:pos x="T8" y="T9"/>
                  </a:cxn>
                  <a:cxn ang="0">
                    <a:pos x="T10" y="T11"/>
                  </a:cxn>
                </a:cxnLst>
                <a:rect l="0" t="0" r="r" b="b"/>
                <a:pathLst>
                  <a:path w="185" h="197">
                    <a:moveTo>
                      <a:pt x="0" y="6"/>
                    </a:moveTo>
                    <a:lnTo>
                      <a:pt x="6" y="0"/>
                    </a:lnTo>
                    <a:lnTo>
                      <a:pt x="185" y="191"/>
                    </a:lnTo>
                    <a:lnTo>
                      <a:pt x="179" y="197"/>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8" name="Freeform 76"/>
              <p:cNvSpPr>
                <a:spLocks/>
              </p:cNvSpPr>
              <p:nvPr/>
            </p:nvSpPr>
            <p:spPr bwMode="auto">
              <a:xfrm>
                <a:off x="6645275" y="2944813"/>
                <a:ext cx="401638" cy="333375"/>
              </a:xfrm>
              <a:custGeom>
                <a:avLst/>
                <a:gdLst>
                  <a:gd name="T0" fmla="*/ 0 w 253"/>
                  <a:gd name="T1" fmla="*/ 204 h 210"/>
                  <a:gd name="T2" fmla="*/ 246 w 253"/>
                  <a:gd name="T3" fmla="*/ 0 h 210"/>
                  <a:gd name="T4" fmla="*/ 253 w 253"/>
                  <a:gd name="T5" fmla="*/ 6 h 210"/>
                  <a:gd name="T6" fmla="*/ 6 w 253"/>
                  <a:gd name="T7" fmla="*/ 210 h 210"/>
                  <a:gd name="T8" fmla="*/ 0 w 253"/>
                  <a:gd name="T9" fmla="*/ 204 h 210"/>
                  <a:gd name="T10" fmla="*/ 0 w 253"/>
                  <a:gd name="T11" fmla="*/ 204 h 210"/>
                </a:gdLst>
                <a:ahLst/>
                <a:cxnLst>
                  <a:cxn ang="0">
                    <a:pos x="T0" y="T1"/>
                  </a:cxn>
                  <a:cxn ang="0">
                    <a:pos x="T2" y="T3"/>
                  </a:cxn>
                  <a:cxn ang="0">
                    <a:pos x="T4" y="T5"/>
                  </a:cxn>
                  <a:cxn ang="0">
                    <a:pos x="T6" y="T7"/>
                  </a:cxn>
                  <a:cxn ang="0">
                    <a:pos x="T8" y="T9"/>
                  </a:cxn>
                  <a:cxn ang="0">
                    <a:pos x="T10" y="T11"/>
                  </a:cxn>
                </a:cxnLst>
                <a:rect l="0" t="0" r="r" b="b"/>
                <a:pathLst>
                  <a:path w="253" h="210">
                    <a:moveTo>
                      <a:pt x="0" y="204"/>
                    </a:moveTo>
                    <a:lnTo>
                      <a:pt x="246" y="0"/>
                    </a:lnTo>
                    <a:lnTo>
                      <a:pt x="253" y="6"/>
                    </a:lnTo>
                    <a:lnTo>
                      <a:pt x="6" y="210"/>
                    </a:lnTo>
                    <a:lnTo>
                      <a:pt x="0" y="204"/>
                    </a:lnTo>
                    <a:lnTo>
                      <a:pt x="0"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9" name="Freeform 77"/>
              <p:cNvSpPr>
                <a:spLocks/>
              </p:cNvSpPr>
              <p:nvPr/>
            </p:nvSpPr>
            <p:spPr bwMode="auto">
              <a:xfrm>
                <a:off x="7291388" y="1438275"/>
                <a:ext cx="527050" cy="557213"/>
              </a:xfrm>
              <a:custGeom>
                <a:avLst/>
                <a:gdLst>
                  <a:gd name="T0" fmla="*/ 0 w 332"/>
                  <a:gd name="T1" fmla="*/ 6 h 351"/>
                  <a:gd name="T2" fmla="*/ 6 w 332"/>
                  <a:gd name="T3" fmla="*/ 0 h 351"/>
                  <a:gd name="T4" fmla="*/ 332 w 332"/>
                  <a:gd name="T5" fmla="*/ 345 h 351"/>
                  <a:gd name="T6" fmla="*/ 326 w 332"/>
                  <a:gd name="T7" fmla="*/ 351 h 351"/>
                  <a:gd name="T8" fmla="*/ 0 w 332"/>
                  <a:gd name="T9" fmla="*/ 6 h 351"/>
                  <a:gd name="T10" fmla="*/ 0 w 332"/>
                  <a:gd name="T11" fmla="*/ 6 h 351"/>
                </a:gdLst>
                <a:ahLst/>
                <a:cxnLst>
                  <a:cxn ang="0">
                    <a:pos x="T0" y="T1"/>
                  </a:cxn>
                  <a:cxn ang="0">
                    <a:pos x="T2" y="T3"/>
                  </a:cxn>
                  <a:cxn ang="0">
                    <a:pos x="T4" y="T5"/>
                  </a:cxn>
                  <a:cxn ang="0">
                    <a:pos x="T6" y="T7"/>
                  </a:cxn>
                  <a:cxn ang="0">
                    <a:pos x="T8" y="T9"/>
                  </a:cxn>
                  <a:cxn ang="0">
                    <a:pos x="T10" y="T11"/>
                  </a:cxn>
                </a:cxnLst>
                <a:rect l="0" t="0" r="r" b="b"/>
                <a:pathLst>
                  <a:path w="332" h="351">
                    <a:moveTo>
                      <a:pt x="0" y="6"/>
                    </a:moveTo>
                    <a:lnTo>
                      <a:pt x="6" y="0"/>
                    </a:lnTo>
                    <a:lnTo>
                      <a:pt x="332" y="345"/>
                    </a:lnTo>
                    <a:lnTo>
                      <a:pt x="326" y="351"/>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0" name="Freeform 78"/>
              <p:cNvSpPr>
                <a:spLocks/>
              </p:cNvSpPr>
              <p:nvPr/>
            </p:nvSpPr>
            <p:spPr bwMode="auto">
              <a:xfrm>
                <a:off x="7369175" y="1438275"/>
                <a:ext cx="527050" cy="615950"/>
              </a:xfrm>
              <a:custGeom>
                <a:avLst/>
                <a:gdLst>
                  <a:gd name="T0" fmla="*/ 0 w 332"/>
                  <a:gd name="T1" fmla="*/ 388 h 388"/>
                  <a:gd name="T2" fmla="*/ 326 w 332"/>
                  <a:gd name="T3" fmla="*/ 0 h 388"/>
                  <a:gd name="T4" fmla="*/ 332 w 332"/>
                  <a:gd name="T5" fmla="*/ 6 h 388"/>
                  <a:gd name="T6" fmla="*/ 6 w 332"/>
                  <a:gd name="T7" fmla="*/ 388 h 388"/>
                  <a:gd name="T8" fmla="*/ 0 w 332"/>
                  <a:gd name="T9" fmla="*/ 388 h 388"/>
                  <a:gd name="T10" fmla="*/ 0 w 332"/>
                  <a:gd name="T11" fmla="*/ 388 h 388"/>
                </a:gdLst>
                <a:ahLst/>
                <a:cxnLst>
                  <a:cxn ang="0">
                    <a:pos x="T0" y="T1"/>
                  </a:cxn>
                  <a:cxn ang="0">
                    <a:pos x="T2" y="T3"/>
                  </a:cxn>
                  <a:cxn ang="0">
                    <a:pos x="T4" y="T5"/>
                  </a:cxn>
                  <a:cxn ang="0">
                    <a:pos x="T6" y="T7"/>
                  </a:cxn>
                  <a:cxn ang="0">
                    <a:pos x="T8" y="T9"/>
                  </a:cxn>
                  <a:cxn ang="0">
                    <a:pos x="T10" y="T11"/>
                  </a:cxn>
                </a:cxnLst>
                <a:rect l="0" t="0" r="r" b="b"/>
                <a:pathLst>
                  <a:path w="332" h="388">
                    <a:moveTo>
                      <a:pt x="0" y="388"/>
                    </a:moveTo>
                    <a:lnTo>
                      <a:pt x="326" y="0"/>
                    </a:lnTo>
                    <a:lnTo>
                      <a:pt x="332" y="6"/>
                    </a:lnTo>
                    <a:lnTo>
                      <a:pt x="6" y="388"/>
                    </a:lnTo>
                    <a:lnTo>
                      <a:pt x="0" y="388"/>
                    </a:lnTo>
                    <a:lnTo>
                      <a:pt x="0"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1" name="Freeform 79"/>
              <p:cNvSpPr>
                <a:spLocks/>
              </p:cNvSpPr>
              <p:nvPr/>
            </p:nvSpPr>
            <p:spPr bwMode="auto">
              <a:xfrm>
                <a:off x="7446963" y="4392613"/>
                <a:ext cx="401638" cy="919163"/>
              </a:xfrm>
              <a:custGeom>
                <a:avLst/>
                <a:gdLst>
                  <a:gd name="T0" fmla="*/ 21 w 41"/>
                  <a:gd name="T1" fmla="*/ 94 h 94"/>
                  <a:gd name="T2" fmla="*/ 20 w 41"/>
                  <a:gd name="T3" fmla="*/ 93 h 94"/>
                  <a:gd name="T4" fmla="*/ 20 w 41"/>
                  <a:gd name="T5" fmla="*/ 93 h 94"/>
                  <a:gd name="T6" fmla="*/ 0 w 41"/>
                  <a:gd name="T7" fmla="*/ 1 h 94"/>
                  <a:gd name="T8" fmla="*/ 2 w 41"/>
                  <a:gd name="T9" fmla="*/ 0 h 94"/>
                  <a:gd name="T10" fmla="*/ 21 w 41"/>
                  <a:gd name="T11" fmla="*/ 91 h 94"/>
                  <a:gd name="T12" fmla="*/ 40 w 41"/>
                  <a:gd name="T13" fmla="*/ 51 h 94"/>
                  <a:gd name="T14" fmla="*/ 41 w 41"/>
                  <a:gd name="T15" fmla="*/ 52 h 94"/>
                  <a:gd name="T16" fmla="*/ 22 w 41"/>
                  <a:gd name="T17" fmla="*/ 93 h 94"/>
                  <a:gd name="T18" fmla="*/ 21 w 41"/>
                  <a:gd name="T19" fmla="*/ 94 h 94"/>
                  <a:gd name="T20" fmla="*/ 21 w 41"/>
                  <a:gd name="T21" fmla="*/ 94 h 94"/>
                  <a:gd name="T22" fmla="*/ 21 w 41"/>
                  <a:gd name="T2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94">
                    <a:moveTo>
                      <a:pt x="21" y="94"/>
                    </a:moveTo>
                    <a:cubicBezTo>
                      <a:pt x="21" y="94"/>
                      <a:pt x="20" y="94"/>
                      <a:pt x="20" y="93"/>
                    </a:cubicBezTo>
                    <a:cubicBezTo>
                      <a:pt x="20" y="93"/>
                      <a:pt x="20" y="93"/>
                      <a:pt x="20" y="93"/>
                    </a:cubicBezTo>
                    <a:cubicBezTo>
                      <a:pt x="0" y="1"/>
                      <a:pt x="0" y="1"/>
                      <a:pt x="0" y="1"/>
                    </a:cubicBezTo>
                    <a:cubicBezTo>
                      <a:pt x="2" y="0"/>
                      <a:pt x="2" y="0"/>
                      <a:pt x="2" y="0"/>
                    </a:cubicBezTo>
                    <a:cubicBezTo>
                      <a:pt x="21" y="91"/>
                      <a:pt x="21" y="91"/>
                      <a:pt x="21" y="91"/>
                    </a:cubicBezTo>
                    <a:cubicBezTo>
                      <a:pt x="40" y="51"/>
                      <a:pt x="40" y="51"/>
                      <a:pt x="40" y="51"/>
                    </a:cubicBezTo>
                    <a:cubicBezTo>
                      <a:pt x="41" y="52"/>
                      <a:pt x="41" y="52"/>
                      <a:pt x="41" y="52"/>
                    </a:cubicBezTo>
                    <a:cubicBezTo>
                      <a:pt x="22" y="93"/>
                      <a:pt x="22" y="93"/>
                      <a:pt x="22" y="93"/>
                    </a:cubicBezTo>
                    <a:cubicBezTo>
                      <a:pt x="22" y="94"/>
                      <a:pt x="21" y="94"/>
                      <a:pt x="21" y="94"/>
                    </a:cubicBezTo>
                    <a:cubicBezTo>
                      <a:pt x="21" y="94"/>
                      <a:pt x="21" y="94"/>
                      <a:pt x="21" y="94"/>
                    </a:cubicBezTo>
                    <a:cubicBezTo>
                      <a:pt x="21" y="94"/>
                      <a:pt x="21" y="94"/>
                      <a:pt x="2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2" name="Freeform 80"/>
              <p:cNvSpPr>
                <a:spLocks/>
              </p:cNvSpPr>
              <p:nvPr/>
            </p:nvSpPr>
            <p:spPr bwMode="auto">
              <a:xfrm>
                <a:off x="8091488" y="5283200"/>
                <a:ext cx="392113" cy="98425"/>
              </a:xfrm>
              <a:custGeom>
                <a:avLst/>
                <a:gdLst>
                  <a:gd name="T0" fmla="*/ 0 w 247"/>
                  <a:gd name="T1" fmla="*/ 49 h 62"/>
                  <a:gd name="T2" fmla="*/ 247 w 247"/>
                  <a:gd name="T3" fmla="*/ 0 h 62"/>
                  <a:gd name="T4" fmla="*/ 247 w 247"/>
                  <a:gd name="T5" fmla="*/ 6 h 62"/>
                  <a:gd name="T6" fmla="*/ 0 w 247"/>
                  <a:gd name="T7" fmla="*/ 62 h 62"/>
                  <a:gd name="T8" fmla="*/ 0 w 247"/>
                  <a:gd name="T9" fmla="*/ 49 h 62"/>
                  <a:gd name="T10" fmla="*/ 0 w 247"/>
                  <a:gd name="T11" fmla="*/ 49 h 62"/>
                </a:gdLst>
                <a:ahLst/>
                <a:cxnLst>
                  <a:cxn ang="0">
                    <a:pos x="T0" y="T1"/>
                  </a:cxn>
                  <a:cxn ang="0">
                    <a:pos x="T2" y="T3"/>
                  </a:cxn>
                  <a:cxn ang="0">
                    <a:pos x="T4" y="T5"/>
                  </a:cxn>
                  <a:cxn ang="0">
                    <a:pos x="T6" y="T7"/>
                  </a:cxn>
                  <a:cxn ang="0">
                    <a:pos x="T8" y="T9"/>
                  </a:cxn>
                  <a:cxn ang="0">
                    <a:pos x="T10" y="T11"/>
                  </a:cxn>
                </a:cxnLst>
                <a:rect l="0" t="0" r="r" b="b"/>
                <a:pathLst>
                  <a:path w="247" h="62">
                    <a:moveTo>
                      <a:pt x="0" y="49"/>
                    </a:moveTo>
                    <a:lnTo>
                      <a:pt x="247" y="0"/>
                    </a:lnTo>
                    <a:lnTo>
                      <a:pt x="247" y="6"/>
                    </a:lnTo>
                    <a:lnTo>
                      <a:pt x="0" y="62"/>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3" name="Freeform 81"/>
              <p:cNvSpPr>
                <a:spLocks/>
              </p:cNvSpPr>
              <p:nvPr/>
            </p:nvSpPr>
            <p:spPr bwMode="auto">
              <a:xfrm>
                <a:off x="8081963" y="5078413"/>
                <a:ext cx="401638" cy="350838"/>
              </a:xfrm>
              <a:custGeom>
                <a:avLst/>
                <a:gdLst>
                  <a:gd name="T0" fmla="*/ 22 w 41"/>
                  <a:gd name="T1" fmla="*/ 36 h 36"/>
                  <a:gd name="T2" fmla="*/ 21 w 41"/>
                  <a:gd name="T3" fmla="*/ 35 h 36"/>
                  <a:gd name="T4" fmla="*/ 21 w 41"/>
                  <a:gd name="T5" fmla="*/ 35 h 36"/>
                  <a:gd name="T6" fmla="*/ 21 w 41"/>
                  <a:gd name="T7" fmla="*/ 35 h 36"/>
                  <a:gd name="T8" fmla="*/ 0 w 41"/>
                  <a:gd name="T9" fmla="*/ 0 h 36"/>
                  <a:gd name="T10" fmla="*/ 0 w 41"/>
                  <a:gd name="T11" fmla="*/ 0 h 36"/>
                  <a:gd name="T12" fmla="*/ 1 w 41"/>
                  <a:gd name="T13" fmla="*/ 0 h 36"/>
                  <a:gd name="T14" fmla="*/ 21 w 41"/>
                  <a:gd name="T15" fmla="*/ 34 h 36"/>
                  <a:gd name="T16" fmla="*/ 22 w 41"/>
                  <a:gd name="T17" fmla="*/ 34 h 36"/>
                  <a:gd name="T18" fmla="*/ 22 w 41"/>
                  <a:gd name="T19" fmla="*/ 34 h 36"/>
                  <a:gd name="T20" fmla="*/ 40 w 41"/>
                  <a:gd name="T21" fmla="*/ 21 h 36"/>
                  <a:gd name="T22" fmla="*/ 41 w 41"/>
                  <a:gd name="T23" fmla="*/ 22 h 36"/>
                  <a:gd name="T24" fmla="*/ 22 w 41"/>
                  <a:gd name="T25" fmla="*/ 36 h 36"/>
                  <a:gd name="T26" fmla="*/ 22 w 41"/>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36">
                    <a:moveTo>
                      <a:pt x="22" y="36"/>
                    </a:moveTo>
                    <a:cubicBezTo>
                      <a:pt x="22" y="36"/>
                      <a:pt x="21" y="36"/>
                      <a:pt x="21" y="35"/>
                    </a:cubicBezTo>
                    <a:cubicBezTo>
                      <a:pt x="21" y="35"/>
                      <a:pt x="21" y="35"/>
                      <a:pt x="21" y="35"/>
                    </a:cubicBezTo>
                    <a:cubicBezTo>
                      <a:pt x="21" y="35"/>
                      <a:pt x="21" y="35"/>
                      <a:pt x="21" y="35"/>
                    </a:cubicBezTo>
                    <a:cubicBezTo>
                      <a:pt x="0" y="0"/>
                      <a:pt x="0" y="0"/>
                      <a:pt x="0" y="0"/>
                    </a:cubicBezTo>
                    <a:cubicBezTo>
                      <a:pt x="0" y="0"/>
                      <a:pt x="0" y="0"/>
                      <a:pt x="0" y="0"/>
                    </a:cubicBezTo>
                    <a:cubicBezTo>
                      <a:pt x="1" y="0"/>
                      <a:pt x="1" y="0"/>
                      <a:pt x="1" y="0"/>
                    </a:cubicBezTo>
                    <a:cubicBezTo>
                      <a:pt x="21" y="34"/>
                      <a:pt x="21" y="34"/>
                      <a:pt x="21" y="34"/>
                    </a:cubicBezTo>
                    <a:cubicBezTo>
                      <a:pt x="22" y="34"/>
                      <a:pt x="22" y="34"/>
                      <a:pt x="22" y="34"/>
                    </a:cubicBezTo>
                    <a:cubicBezTo>
                      <a:pt x="22" y="34"/>
                      <a:pt x="22" y="34"/>
                      <a:pt x="22" y="34"/>
                    </a:cubicBezTo>
                    <a:cubicBezTo>
                      <a:pt x="40" y="21"/>
                      <a:pt x="40" y="21"/>
                      <a:pt x="40" y="21"/>
                    </a:cubicBezTo>
                    <a:cubicBezTo>
                      <a:pt x="41" y="22"/>
                      <a:pt x="41" y="22"/>
                      <a:pt x="41" y="22"/>
                    </a:cubicBezTo>
                    <a:cubicBezTo>
                      <a:pt x="22" y="36"/>
                      <a:pt x="22" y="36"/>
                      <a:pt x="22" y="36"/>
                    </a:cubicBezTo>
                    <a:cubicBezTo>
                      <a:pt x="22" y="36"/>
                      <a:pt x="22" y="36"/>
                      <a:pt x="2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pic>
        <p:nvPicPr>
          <p:cNvPr id="133" name="Picture 132"/>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4561478" y="5087757"/>
            <a:ext cx="3544835" cy="615855"/>
          </a:xfrm>
          <a:prstGeom prst="rect">
            <a:avLst/>
          </a:prstGeom>
        </p:spPr>
      </p:pic>
      <p:sp>
        <p:nvSpPr>
          <p:cNvPr id="147" name="Text Placeholder 146"/>
          <p:cNvSpPr>
            <a:spLocks noGrp="1"/>
          </p:cNvSpPr>
          <p:nvPr>
            <p:ph type="body" sz="quarter" idx="16"/>
          </p:nvPr>
        </p:nvSpPr>
        <p:spPr/>
        <p:txBody>
          <a:bodyPr/>
          <a:lstStyle/>
          <a:p>
            <a:r>
              <a:rPr lang="en-GB" b="1" dirty="0">
                <a:solidFill>
                  <a:srgbClr val="002060"/>
                </a:solidFill>
              </a:rPr>
              <a:t>References: 1. </a:t>
            </a:r>
            <a:r>
              <a:rPr lang="en-GB" dirty="0">
                <a:solidFill>
                  <a:srgbClr val="002060"/>
                </a:solidFill>
              </a:rPr>
              <a:t>The Health and Social Care Information Centre. National Audit of Pulmonary Hypertension 2014. 2015. Available at: https://digital.nhs.uk/catalogue/PUB17264.</a:t>
            </a:r>
          </a:p>
        </p:txBody>
      </p:sp>
      <p:graphicFrame>
        <p:nvGraphicFramePr>
          <p:cNvPr id="132" name="Chart 131"/>
          <p:cNvGraphicFramePr/>
          <p:nvPr>
            <p:extLst>
              <p:ext uri="{D42A27DB-BD31-4B8C-83A1-F6EECF244321}">
                <p14:modId xmlns:p14="http://schemas.microsoft.com/office/powerpoint/2010/main" val="3716043491"/>
              </p:ext>
            </p:extLst>
          </p:nvPr>
        </p:nvGraphicFramePr>
        <p:xfrm>
          <a:off x="2993077" y="1508010"/>
          <a:ext cx="6202294" cy="4249968"/>
        </p:xfrm>
        <a:graphic>
          <a:graphicData uri="http://schemas.openxmlformats.org/drawingml/2006/chart">
            <c:chart xmlns:c="http://schemas.openxmlformats.org/drawingml/2006/chart" xmlns:r="http://schemas.openxmlformats.org/officeDocument/2006/relationships" r:id="rId4"/>
          </a:graphicData>
        </a:graphic>
      </p:graphicFrame>
      <p:sp>
        <p:nvSpPr>
          <p:cNvPr id="135" name="Rectangle 134"/>
          <p:cNvSpPr/>
          <p:nvPr/>
        </p:nvSpPr>
        <p:spPr>
          <a:xfrm>
            <a:off x="4864341" y="3173342"/>
            <a:ext cx="2474349" cy="830997"/>
          </a:xfrm>
          <a:prstGeom prst="rect">
            <a:avLst/>
          </a:prstGeom>
        </p:spPr>
        <p:txBody>
          <a:bodyPr wrap="square">
            <a:spAutoFit/>
          </a:bodyPr>
          <a:lstStyle/>
          <a:p>
            <a:pPr algn="ctr"/>
            <a:r>
              <a:rPr lang="en-GB" sz="1600" dirty="0">
                <a:solidFill>
                  <a:srgbClr val="002060"/>
                </a:solidFill>
                <a:latin typeface="Arial Nova Light" panose="020B0304020202020204" pitchFamily="34" charset="0"/>
                <a:cs typeface="Arial Nova Light" panose="020B0304020202020204" pitchFamily="34" charset="0"/>
              </a:rPr>
              <a:t>PAH includes several different aetiologies with a similar clinical profile</a:t>
            </a:r>
            <a:r>
              <a:rPr lang="en-GB" sz="1600" baseline="30000" dirty="0">
                <a:solidFill>
                  <a:srgbClr val="002060"/>
                </a:solidFill>
                <a:latin typeface="Arial Nova Light" panose="020B0304020202020204" pitchFamily="34" charset="0"/>
                <a:cs typeface="Arial Nova Light" panose="020B0304020202020204" pitchFamily="34" charset="0"/>
              </a:rPr>
              <a:t>1</a:t>
            </a:r>
          </a:p>
        </p:txBody>
      </p:sp>
      <p:sp>
        <p:nvSpPr>
          <p:cNvPr id="137" name="TextBox 136"/>
          <p:cNvSpPr txBox="1"/>
          <p:nvPr/>
        </p:nvSpPr>
        <p:spPr>
          <a:xfrm>
            <a:off x="976821" y="5037763"/>
            <a:ext cx="1415959" cy="461665"/>
          </a:xfrm>
          <a:prstGeom prst="rect">
            <a:avLst/>
          </a:prstGeom>
          <a:noFill/>
        </p:spPr>
        <p:txBody>
          <a:bodyPr wrap="square" rtlCol="0">
            <a:spAutoFit/>
          </a:bodyPr>
          <a:lstStyle/>
          <a:p>
            <a:pPr algn="r"/>
            <a:r>
              <a:rPr lang="en-GB" sz="1200" dirty="0">
                <a:solidFill>
                  <a:srgbClr val="002060"/>
                </a:solidFill>
                <a:latin typeface="Arial Nova Light" panose="020B0304020202020204" pitchFamily="34" charset="0"/>
                <a:cs typeface="Arial Nova Light" panose="020B0304020202020204" pitchFamily="34" charset="0"/>
              </a:rPr>
              <a:t>Congenital heart disease (</a:t>
            </a:r>
            <a:r>
              <a:rPr lang="en-GB" sz="1200" b="1" dirty="0">
                <a:solidFill>
                  <a:srgbClr val="002060"/>
                </a:solidFill>
                <a:latin typeface="Arial Nova Light" panose="020B0304020202020204" pitchFamily="34" charset="0"/>
                <a:cs typeface="Arial Nova Light" panose="020B0304020202020204" pitchFamily="34" charset="0"/>
              </a:rPr>
              <a:t>CHD</a:t>
            </a:r>
            <a:r>
              <a:rPr lang="en-GB" sz="1200" dirty="0">
                <a:solidFill>
                  <a:srgbClr val="002060"/>
                </a:solidFill>
                <a:latin typeface="Arial Nova Light" panose="020B0304020202020204" pitchFamily="34" charset="0"/>
                <a:cs typeface="Arial Nova Light" panose="020B0304020202020204" pitchFamily="34" charset="0"/>
              </a:rPr>
              <a:t>)    </a:t>
            </a:r>
            <a:endParaRPr lang="en-GB" sz="1100" dirty="0">
              <a:solidFill>
                <a:srgbClr val="002060"/>
              </a:solidFill>
              <a:latin typeface="Arial Nova Light" panose="020B0304020202020204" pitchFamily="34" charset="0"/>
              <a:cs typeface="Arial Nova Light" panose="020B0304020202020204" pitchFamily="34" charset="0"/>
            </a:endParaRPr>
          </a:p>
        </p:txBody>
      </p:sp>
      <p:sp>
        <p:nvSpPr>
          <p:cNvPr id="138" name="TextBox 137"/>
          <p:cNvSpPr txBox="1"/>
          <p:nvPr/>
        </p:nvSpPr>
        <p:spPr>
          <a:xfrm>
            <a:off x="1387459" y="4154779"/>
            <a:ext cx="2010645" cy="523220"/>
          </a:xfrm>
          <a:prstGeom prst="rect">
            <a:avLst/>
          </a:prstGeom>
          <a:noFill/>
        </p:spPr>
        <p:txBody>
          <a:bodyPr wrap="square" rtlCol="0">
            <a:spAutoFit/>
          </a:bodyPr>
          <a:lstStyle/>
          <a:p>
            <a:pPr algn="r"/>
            <a:r>
              <a:rPr lang="en-GB" sz="1200" dirty="0">
                <a:solidFill>
                  <a:srgbClr val="002060"/>
                </a:solidFill>
                <a:latin typeface="Arial Nova Light" panose="020B0304020202020204" pitchFamily="34" charset="0"/>
                <a:cs typeface="Arial Nova Light" panose="020B0304020202020204" pitchFamily="34" charset="0"/>
              </a:rPr>
              <a:t>Portopulmonary</a:t>
            </a:r>
            <a:r>
              <a:rPr lang="en-GB" sz="1400" dirty="0">
                <a:solidFill>
                  <a:srgbClr val="002060"/>
                </a:solidFill>
                <a:latin typeface="Arial Nova Light" panose="020B0304020202020204" pitchFamily="34" charset="0"/>
                <a:cs typeface="Arial Nova Light" panose="020B0304020202020204" pitchFamily="34" charset="0"/>
              </a:rPr>
              <a:t> hypertension (PoPH)</a:t>
            </a:r>
            <a:endParaRPr lang="en-GB" sz="1200" dirty="0">
              <a:solidFill>
                <a:srgbClr val="002060"/>
              </a:solidFill>
              <a:latin typeface="Arial Nova Light" panose="020B0304020202020204" pitchFamily="34" charset="0"/>
              <a:cs typeface="Arial Nova Light" panose="020B0304020202020204" pitchFamily="34" charset="0"/>
            </a:endParaRPr>
          </a:p>
        </p:txBody>
      </p:sp>
      <p:sp>
        <p:nvSpPr>
          <p:cNvPr id="139" name="TextBox 138"/>
          <p:cNvSpPr txBox="1"/>
          <p:nvPr/>
        </p:nvSpPr>
        <p:spPr>
          <a:xfrm>
            <a:off x="944849" y="2808453"/>
            <a:ext cx="691116" cy="276999"/>
          </a:xfrm>
          <a:prstGeom prst="rect">
            <a:avLst/>
          </a:prstGeom>
          <a:noFill/>
        </p:spPr>
        <p:txBody>
          <a:bodyPr wrap="square" rtlCol="0">
            <a:spAutoFit/>
          </a:bodyPr>
          <a:lstStyle/>
          <a:p>
            <a:pPr algn="r"/>
            <a:r>
              <a:rPr lang="en-GB" sz="1200" dirty="0">
                <a:solidFill>
                  <a:srgbClr val="002060"/>
                </a:solidFill>
                <a:latin typeface="Arial Nova Light" panose="020B0304020202020204" pitchFamily="34" charset="0"/>
                <a:cs typeface="Arial Nova Light" panose="020B0304020202020204" pitchFamily="34" charset="0"/>
              </a:rPr>
              <a:t>Other</a:t>
            </a:r>
            <a:endParaRPr lang="en-GB" sz="1100" dirty="0">
              <a:solidFill>
                <a:srgbClr val="002060"/>
              </a:solidFill>
              <a:latin typeface="Arial Nova Light" panose="020B0304020202020204" pitchFamily="34" charset="0"/>
              <a:cs typeface="Arial Nova Light" panose="020B0304020202020204" pitchFamily="34" charset="0"/>
            </a:endParaRPr>
          </a:p>
        </p:txBody>
      </p:sp>
      <p:sp>
        <p:nvSpPr>
          <p:cNvPr id="140" name="TextBox 139"/>
          <p:cNvSpPr txBox="1"/>
          <p:nvPr/>
        </p:nvSpPr>
        <p:spPr>
          <a:xfrm>
            <a:off x="1538842" y="1740771"/>
            <a:ext cx="2039699" cy="276999"/>
          </a:xfrm>
          <a:prstGeom prst="rect">
            <a:avLst/>
          </a:prstGeom>
          <a:noFill/>
        </p:spPr>
        <p:txBody>
          <a:bodyPr wrap="square" rtlCol="0">
            <a:spAutoFit/>
          </a:bodyPr>
          <a:lstStyle/>
          <a:p>
            <a:r>
              <a:rPr lang="en-GB" sz="1200" dirty="0">
                <a:solidFill>
                  <a:srgbClr val="002060"/>
                </a:solidFill>
                <a:latin typeface="Arial Nova Light" panose="020B0304020202020204" pitchFamily="34" charset="0"/>
                <a:cs typeface="Arial Nova Light" panose="020B0304020202020204" pitchFamily="34" charset="0"/>
              </a:rPr>
              <a:t>No sub-diagnosis</a:t>
            </a:r>
          </a:p>
        </p:txBody>
      </p:sp>
      <p:sp>
        <p:nvSpPr>
          <p:cNvPr id="141" name="TextBox 140"/>
          <p:cNvSpPr txBox="1"/>
          <p:nvPr/>
        </p:nvSpPr>
        <p:spPr>
          <a:xfrm>
            <a:off x="10132193" y="4779703"/>
            <a:ext cx="1796006" cy="461665"/>
          </a:xfrm>
          <a:prstGeom prst="rect">
            <a:avLst/>
          </a:prstGeom>
          <a:noFill/>
        </p:spPr>
        <p:txBody>
          <a:bodyPr wrap="square" rtlCol="0">
            <a:spAutoFit/>
          </a:bodyPr>
          <a:lstStyle/>
          <a:p>
            <a:r>
              <a:rPr lang="en-GB" sz="1200" dirty="0">
                <a:solidFill>
                  <a:srgbClr val="002060"/>
                </a:solidFill>
                <a:latin typeface="Arial Nova Light" panose="020B0304020202020204" pitchFamily="34" charset="0"/>
                <a:cs typeface="Arial Nova Light" panose="020B0304020202020204" pitchFamily="34" charset="0"/>
              </a:rPr>
              <a:t>Connective tissue disease (</a:t>
            </a:r>
            <a:r>
              <a:rPr lang="en-GB" sz="1200" b="1" dirty="0">
                <a:solidFill>
                  <a:srgbClr val="002060"/>
                </a:solidFill>
                <a:latin typeface="Arial Nova Light" panose="020B0304020202020204" pitchFamily="34" charset="0"/>
                <a:cs typeface="Arial Nova Light" panose="020B0304020202020204" pitchFamily="34" charset="0"/>
              </a:rPr>
              <a:t>CTD</a:t>
            </a:r>
            <a:r>
              <a:rPr lang="en-GB" sz="1200" dirty="0">
                <a:solidFill>
                  <a:srgbClr val="002060"/>
                </a:solidFill>
                <a:latin typeface="Arial Nova Light" panose="020B0304020202020204" pitchFamily="34" charset="0"/>
                <a:cs typeface="Arial Nova Light" panose="020B0304020202020204" pitchFamily="34" charset="0"/>
              </a:rPr>
              <a:t>)</a:t>
            </a:r>
            <a:endParaRPr lang="en-GB" sz="1100" dirty="0">
              <a:solidFill>
                <a:srgbClr val="002060"/>
              </a:solidFill>
              <a:latin typeface="Arial Nova Light" panose="020B0304020202020204" pitchFamily="34" charset="0"/>
              <a:cs typeface="Arial Nova Light" panose="020B0304020202020204" pitchFamily="34" charset="0"/>
            </a:endParaRPr>
          </a:p>
        </p:txBody>
      </p:sp>
      <p:sp>
        <p:nvSpPr>
          <p:cNvPr id="194" name="TextBox 193"/>
          <p:cNvSpPr txBox="1"/>
          <p:nvPr/>
        </p:nvSpPr>
        <p:spPr>
          <a:xfrm>
            <a:off x="8612047" y="1835513"/>
            <a:ext cx="3307153" cy="646331"/>
          </a:xfrm>
          <a:prstGeom prst="rect">
            <a:avLst/>
          </a:prstGeom>
          <a:noFill/>
        </p:spPr>
        <p:txBody>
          <a:bodyPr wrap="square" rtlCol="0">
            <a:spAutoFit/>
          </a:bodyPr>
          <a:lstStyle/>
          <a:p>
            <a:r>
              <a:rPr lang="en-GB" sz="1200" dirty="0">
                <a:solidFill>
                  <a:srgbClr val="002060"/>
                </a:solidFill>
                <a:latin typeface="Arial Nova Light" panose="020B0304020202020204" pitchFamily="34" charset="0"/>
                <a:cs typeface="Arial Nova Light" panose="020B0304020202020204" pitchFamily="34" charset="0"/>
              </a:rPr>
              <a:t>Idiopathic pulmonary arterial hypertension (</a:t>
            </a:r>
            <a:r>
              <a:rPr lang="en-GB" sz="1200" b="1" dirty="0">
                <a:solidFill>
                  <a:srgbClr val="002060"/>
                </a:solidFill>
                <a:latin typeface="Arial Nova Light" panose="020B0304020202020204" pitchFamily="34" charset="0"/>
                <a:cs typeface="Arial Nova Light" panose="020B0304020202020204" pitchFamily="34" charset="0"/>
              </a:rPr>
              <a:t>IPAH</a:t>
            </a:r>
            <a:r>
              <a:rPr lang="en-GB" sz="1200" dirty="0">
                <a:solidFill>
                  <a:srgbClr val="002060"/>
                </a:solidFill>
                <a:latin typeface="Arial Nova Light" panose="020B0304020202020204" pitchFamily="34" charset="0"/>
                <a:cs typeface="Arial Nova Light" panose="020B0304020202020204" pitchFamily="34" charset="0"/>
              </a:rPr>
              <a:t>) / Heritable pulmonary arterial hypertension (</a:t>
            </a:r>
            <a:r>
              <a:rPr lang="en-GB" sz="1200" b="1" dirty="0">
                <a:solidFill>
                  <a:srgbClr val="002060"/>
                </a:solidFill>
                <a:latin typeface="Arial Nova Light" panose="020B0304020202020204" pitchFamily="34" charset="0"/>
                <a:cs typeface="Arial Nova Light" panose="020B0304020202020204" pitchFamily="34" charset="0"/>
              </a:rPr>
              <a:t>HPAH</a:t>
            </a:r>
            <a:r>
              <a:rPr lang="en-GB" sz="1200" dirty="0">
                <a:solidFill>
                  <a:srgbClr val="002060"/>
                </a:solidFill>
                <a:latin typeface="Arial Nova Light" panose="020B0304020202020204" pitchFamily="34" charset="0"/>
                <a:cs typeface="Arial Nova Light" panose="020B0304020202020204" pitchFamily="34" charset="0"/>
              </a:rPr>
              <a:t>) / </a:t>
            </a:r>
            <a:r>
              <a:rPr lang="en-GB" sz="1200" b="1" dirty="0">
                <a:solidFill>
                  <a:srgbClr val="002060"/>
                </a:solidFill>
                <a:latin typeface="Arial Nova Light" panose="020B0304020202020204" pitchFamily="34" charset="0"/>
                <a:cs typeface="Arial Nova Light" panose="020B0304020202020204" pitchFamily="34" charset="0"/>
              </a:rPr>
              <a:t>Drug and toxins (DPAH)</a:t>
            </a:r>
            <a:endParaRPr lang="en-GB" sz="1100" b="1" dirty="0">
              <a:solidFill>
                <a:srgbClr val="002060"/>
              </a:solidFill>
              <a:latin typeface="Arial Nova Light" panose="020B0304020202020204" pitchFamily="34" charset="0"/>
              <a:cs typeface="Arial Nova Light" panose="020B0304020202020204" pitchFamily="34" charset="0"/>
            </a:endParaRPr>
          </a:p>
        </p:txBody>
      </p:sp>
      <p:grpSp>
        <p:nvGrpSpPr>
          <p:cNvPr id="29" name="Group 28"/>
          <p:cNvGrpSpPr/>
          <p:nvPr/>
        </p:nvGrpSpPr>
        <p:grpSpPr>
          <a:xfrm>
            <a:off x="592086" y="1394796"/>
            <a:ext cx="9420789" cy="4323217"/>
            <a:chOff x="592086" y="1394796"/>
            <a:chExt cx="9420789" cy="4323217"/>
          </a:xfrm>
        </p:grpSpPr>
        <p:grpSp>
          <p:nvGrpSpPr>
            <p:cNvPr id="28" name="Group 27"/>
            <p:cNvGrpSpPr/>
            <p:nvPr/>
          </p:nvGrpSpPr>
          <p:grpSpPr>
            <a:xfrm>
              <a:off x="944849" y="1895092"/>
              <a:ext cx="8684907" cy="3343311"/>
              <a:chOff x="944849" y="1895092"/>
              <a:chExt cx="8684907" cy="3343311"/>
            </a:xfrm>
          </p:grpSpPr>
          <p:cxnSp>
            <p:nvCxnSpPr>
              <p:cNvPr id="142" name="Straight Connector 141"/>
              <p:cNvCxnSpPr/>
              <p:nvPr/>
            </p:nvCxnSpPr>
            <p:spPr>
              <a:xfrm>
                <a:off x="2083877" y="3064282"/>
                <a:ext cx="2026461" cy="38354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44849" y="1917611"/>
                <a:ext cx="3307153" cy="1121464"/>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7883842" y="4355100"/>
                <a:ext cx="1745914" cy="75904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3115684" y="4420445"/>
                <a:ext cx="1409908" cy="817958"/>
              </a:xfrm>
              <a:prstGeom prst="line">
                <a:avLst/>
              </a:prstGeom>
              <a:ln w="12700">
                <a:solidFill>
                  <a:srgbClr val="7E84C5"/>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1635965" y="3752257"/>
                <a:ext cx="2616037" cy="23516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H="1">
                <a:off x="7453092" y="1895092"/>
                <a:ext cx="626991" cy="474231"/>
              </a:xfrm>
              <a:prstGeom prst="line">
                <a:avLst/>
              </a:prstGeom>
              <a:ln w="12700">
                <a:solidFill>
                  <a:srgbClr val="00B9CD"/>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92086" y="1394796"/>
              <a:ext cx="9420789" cy="4323217"/>
              <a:chOff x="592086" y="1394796"/>
              <a:chExt cx="9420789" cy="4323217"/>
            </a:xfrm>
          </p:grpSpPr>
          <p:sp>
            <p:nvSpPr>
              <p:cNvPr id="188" name="Oval 187"/>
              <p:cNvSpPr/>
              <p:nvPr/>
            </p:nvSpPr>
            <p:spPr>
              <a:xfrm>
                <a:off x="2486905" y="4934562"/>
                <a:ext cx="783451" cy="783451"/>
              </a:xfrm>
              <a:prstGeom prst="ellipse">
                <a:avLst/>
              </a:prstGeom>
              <a:solidFill>
                <a:srgbClr val="7E84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800" dirty="0"/>
                  <a:t>34%</a:t>
                </a:r>
              </a:p>
            </p:txBody>
          </p:sp>
          <p:sp>
            <p:nvSpPr>
              <p:cNvPr id="190" name="Oval 189"/>
              <p:cNvSpPr/>
              <p:nvPr/>
            </p:nvSpPr>
            <p:spPr>
              <a:xfrm>
                <a:off x="1666721" y="2656486"/>
                <a:ext cx="783451" cy="7834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800" dirty="0"/>
                  <a:t>2%</a:t>
                </a:r>
              </a:p>
            </p:txBody>
          </p:sp>
          <p:sp>
            <p:nvSpPr>
              <p:cNvPr id="191" name="Oval 190"/>
              <p:cNvSpPr/>
              <p:nvPr/>
            </p:nvSpPr>
            <p:spPr>
              <a:xfrm>
                <a:off x="592086" y="1519381"/>
                <a:ext cx="783451" cy="783451"/>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800" dirty="0"/>
                  <a:t>5%</a:t>
                </a:r>
              </a:p>
            </p:txBody>
          </p:sp>
          <p:sp>
            <p:nvSpPr>
              <p:cNvPr id="192" name="Oval 191"/>
              <p:cNvSpPr/>
              <p:nvPr/>
            </p:nvSpPr>
            <p:spPr>
              <a:xfrm>
                <a:off x="7757946" y="1394796"/>
                <a:ext cx="783451" cy="783451"/>
              </a:xfrm>
              <a:prstGeom prst="ellipse">
                <a:avLst/>
              </a:prstGeom>
              <a:solidFill>
                <a:srgbClr val="00B9C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800" dirty="0"/>
                  <a:t>33%</a:t>
                </a:r>
              </a:p>
            </p:txBody>
          </p:sp>
          <p:sp>
            <p:nvSpPr>
              <p:cNvPr id="193" name="Oval 192"/>
              <p:cNvSpPr/>
              <p:nvPr/>
            </p:nvSpPr>
            <p:spPr>
              <a:xfrm>
                <a:off x="9229424" y="4708564"/>
                <a:ext cx="783451" cy="783451"/>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800" dirty="0"/>
                  <a:t>23%</a:t>
                </a:r>
              </a:p>
            </p:txBody>
          </p:sp>
          <p:sp>
            <p:nvSpPr>
              <p:cNvPr id="189" name="Oval 188"/>
              <p:cNvSpPr/>
              <p:nvPr/>
            </p:nvSpPr>
            <p:spPr>
              <a:xfrm>
                <a:off x="1228055" y="3565856"/>
                <a:ext cx="783451" cy="78345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800" dirty="0"/>
                  <a:t>4%</a:t>
                </a:r>
              </a:p>
            </p:txBody>
          </p:sp>
        </p:grpSp>
      </p:grpSp>
      <p:sp>
        <p:nvSpPr>
          <p:cNvPr id="5" name="TextBox 4">
            <a:extLst>
              <a:ext uri="{FF2B5EF4-FFF2-40B4-BE49-F238E27FC236}">
                <a16:creationId xmlns:a16="http://schemas.microsoft.com/office/drawing/2014/main" id="{3FB364C8-0ADF-46D6-A98B-B356CC0FF45D}"/>
              </a:ext>
            </a:extLst>
          </p:cNvPr>
          <p:cNvSpPr txBox="1"/>
          <p:nvPr/>
        </p:nvSpPr>
        <p:spPr>
          <a:xfrm>
            <a:off x="5300311" y="521456"/>
            <a:ext cx="70532" cy="153888"/>
          </a:xfrm>
          <a:prstGeom prst="rect">
            <a:avLst/>
          </a:prstGeom>
          <a:noFill/>
        </p:spPr>
        <p:txBody>
          <a:bodyPr wrap="none" lIns="0" tIns="0" rIns="0" bIns="0" rtlCol="0">
            <a:spAutoFit/>
          </a:bodyPr>
          <a:lstStyle/>
          <a:p>
            <a:r>
              <a:rPr lang="en-US" sz="1000" dirty="0">
                <a:solidFill>
                  <a:schemeClr val="bg1"/>
                </a:solidFill>
              </a:rPr>
              <a:t>1</a:t>
            </a:r>
          </a:p>
        </p:txBody>
      </p:sp>
    </p:spTree>
    <p:extLst>
      <p:ext uri="{BB962C8B-B14F-4D97-AF65-F5344CB8AC3E}">
        <p14:creationId xmlns:p14="http://schemas.microsoft.com/office/powerpoint/2010/main" val="544195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TYPE" val="Logo"/>
</p:tagLst>
</file>

<file path=ppt/tags/tag10.xml><?xml version="1.0" encoding="utf-8"?>
<p:tagLst xmlns:a="http://schemas.openxmlformats.org/drawingml/2006/main" xmlns:r="http://schemas.openxmlformats.org/officeDocument/2006/relationships" xmlns:p="http://schemas.openxmlformats.org/presentationml/2006/main">
  <p:tag name="SHAPETYPE" val="Logo"/>
</p:tagLst>
</file>

<file path=ppt/tags/tag2.xml><?xml version="1.0" encoding="utf-8"?>
<p:tagLst xmlns:a="http://schemas.openxmlformats.org/drawingml/2006/main" xmlns:r="http://schemas.openxmlformats.org/officeDocument/2006/relationships" xmlns:p="http://schemas.openxmlformats.org/presentationml/2006/main">
  <p:tag name="SHAPETYPE" val="Logo"/>
</p:tagLst>
</file>

<file path=ppt/tags/tag3.xml><?xml version="1.0" encoding="utf-8"?>
<p:tagLst xmlns:a="http://schemas.openxmlformats.org/drawingml/2006/main" xmlns:r="http://schemas.openxmlformats.org/officeDocument/2006/relationships" xmlns:p="http://schemas.openxmlformats.org/presentationml/2006/main">
  <p:tag name="SHAPETYPE" val="Logo"/>
</p:tagLst>
</file>

<file path=ppt/tags/tag4.xml><?xml version="1.0" encoding="utf-8"?>
<p:tagLst xmlns:a="http://schemas.openxmlformats.org/drawingml/2006/main" xmlns:r="http://schemas.openxmlformats.org/officeDocument/2006/relationships" xmlns:p="http://schemas.openxmlformats.org/presentationml/2006/main">
  <p:tag name="SHAPETYPE" val="Logo"/>
</p:tagLst>
</file>

<file path=ppt/tags/tag5.xml><?xml version="1.0" encoding="utf-8"?>
<p:tagLst xmlns:a="http://schemas.openxmlformats.org/drawingml/2006/main" xmlns:r="http://schemas.openxmlformats.org/officeDocument/2006/relationships" xmlns:p="http://schemas.openxmlformats.org/presentationml/2006/main">
  <p:tag name="SHAPETYPE" val="Logo"/>
</p:tagLst>
</file>

<file path=ppt/tags/tag6.xml><?xml version="1.0" encoding="utf-8"?>
<p:tagLst xmlns:a="http://schemas.openxmlformats.org/drawingml/2006/main" xmlns:r="http://schemas.openxmlformats.org/officeDocument/2006/relationships" xmlns:p="http://schemas.openxmlformats.org/presentationml/2006/main">
  <p:tag name="SHAPETYPE" val="Hider"/>
</p:tagLst>
</file>

<file path=ppt/tags/tag7.xml><?xml version="1.0" encoding="utf-8"?>
<p:tagLst xmlns:a="http://schemas.openxmlformats.org/drawingml/2006/main" xmlns:r="http://schemas.openxmlformats.org/officeDocument/2006/relationships" xmlns:p="http://schemas.openxmlformats.org/presentationml/2006/main">
  <p:tag name="SHAPETYPE" val="Logo"/>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Logo"/>
</p:tagLst>
</file>

<file path=ppt/theme/theme1.xml><?xml version="1.0" encoding="utf-8"?>
<a:theme xmlns:a="http://schemas.openxmlformats.org/drawingml/2006/main" name="ACTELION">
  <a:themeElements>
    <a:clrScheme name="DRGA OPSUMIT">
      <a:dk1>
        <a:sysClr val="windowText" lastClr="000000"/>
      </a:dk1>
      <a:lt1>
        <a:srgbClr val="FFFFFF"/>
      </a:lt1>
      <a:dk2>
        <a:srgbClr val="808285"/>
      </a:dk2>
      <a:lt2>
        <a:srgbClr val="5160AB"/>
      </a:lt2>
      <a:accent1>
        <a:srgbClr val="7E84C5"/>
      </a:accent1>
      <a:accent2>
        <a:srgbClr val="00B9CD"/>
      </a:accent2>
      <a:accent3>
        <a:srgbClr val="CC0033"/>
      </a:accent3>
      <a:accent4>
        <a:srgbClr val="808285"/>
      </a:accent4>
      <a:accent5>
        <a:srgbClr val="66D5E1"/>
      </a:accent5>
      <a:accent6>
        <a:srgbClr val="E06685"/>
      </a:accent6>
      <a:hlink>
        <a:srgbClr val="00B9CD"/>
      </a:hlink>
      <a:folHlink>
        <a:srgbClr val="CC0033"/>
      </a:folHlink>
    </a:clrScheme>
    <a:fontScheme name="ACT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err="1" smtClean="0"/>
        </a:defPPr>
      </a:lstStyle>
    </a:txDef>
  </a:objectDefaults>
  <a:extraClrSchemeLst>
    <a:extraClrScheme>
      <a:clrScheme name="Actelion - Scarlet">
        <a:dk1>
          <a:sysClr val="windowText" lastClr="000000"/>
        </a:dk1>
        <a:lt1>
          <a:srgbClr val="FFFFFF"/>
        </a:lt1>
        <a:dk2>
          <a:srgbClr val="CF392A"/>
        </a:dk2>
        <a:lt2>
          <a:srgbClr val="611205"/>
        </a:lt2>
        <a:accent1>
          <a:srgbClr val="CF392A"/>
        </a:accent1>
        <a:accent2>
          <a:srgbClr val="F99900"/>
        </a:accent2>
        <a:accent3>
          <a:srgbClr val="75B843"/>
        </a:accent3>
        <a:accent4>
          <a:srgbClr val="319F86"/>
        </a:accent4>
        <a:accent5>
          <a:srgbClr val="28AFB5"/>
        </a:accent5>
        <a:accent6>
          <a:srgbClr val="2199B9"/>
        </a:accent6>
        <a:hlink>
          <a:srgbClr val="CF392A"/>
        </a:hlink>
        <a:folHlink>
          <a:srgbClr val="611205"/>
        </a:folHlink>
      </a:clrScheme>
    </a:extraClrScheme>
    <a:extraClrScheme>
      <a:clrScheme name="Actelion - Honey">
        <a:dk1>
          <a:sysClr val="windowText" lastClr="000000"/>
        </a:dk1>
        <a:lt1>
          <a:srgbClr val="FFFFFF"/>
        </a:lt1>
        <a:dk2>
          <a:srgbClr val="F99900"/>
        </a:dk2>
        <a:lt2>
          <a:srgbClr val="5B340B"/>
        </a:lt2>
        <a:accent1>
          <a:srgbClr val="F99900"/>
        </a:accent1>
        <a:accent2>
          <a:srgbClr val="75B843"/>
        </a:accent2>
        <a:accent3>
          <a:srgbClr val="319F86"/>
        </a:accent3>
        <a:accent4>
          <a:srgbClr val="28AFB5"/>
        </a:accent4>
        <a:accent5>
          <a:srgbClr val="2199B9"/>
        </a:accent5>
        <a:accent6>
          <a:srgbClr val="40539C"/>
        </a:accent6>
        <a:hlink>
          <a:srgbClr val="F99900"/>
        </a:hlink>
        <a:folHlink>
          <a:srgbClr val="5B340B"/>
        </a:folHlink>
      </a:clrScheme>
    </a:extraClrScheme>
    <a:extraClrScheme>
      <a:clrScheme name="Actelion - Mint">
        <a:dk1>
          <a:sysClr val="windowText" lastClr="000000"/>
        </a:dk1>
        <a:lt1>
          <a:srgbClr val="FFFFFF"/>
        </a:lt1>
        <a:dk2>
          <a:srgbClr val="75B843"/>
        </a:dk2>
        <a:lt2>
          <a:srgbClr val="122814"/>
        </a:lt2>
        <a:accent1>
          <a:srgbClr val="75B843"/>
        </a:accent1>
        <a:accent2>
          <a:srgbClr val="319F86"/>
        </a:accent2>
        <a:accent3>
          <a:srgbClr val="28AFB5"/>
        </a:accent3>
        <a:accent4>
          <a:srgbClr val="2199B9"/>
        </a:accent4>
        <a:accent5>
          <a:srgbClr val="40539C"/>
        </a:accent5>
        <a:accent6>
          <a:srgbClr val="6C3896"/>
        </a:accent6>
        <a:hlink>
          <a:srgbClr val="75B843"/>
        </a:hlink>
        <a:folHlink>
          <a:srgbClr val="122814"/>
        </a:folHlink>
      </a:clrScheme>
    </a:extraClrScheme>
    <a:extraClrScheme>
      <a:clrScheme name="Actelion - Teal">
        <a:dk1>
          <a:sysClr val="windowText" lastClr="000000"/>
        </a:dk1>
        <a:lt1>
          <a:srgbClr val="FFFFFF"/>
        </a:lt1>
        <a:dk2>
          <a:srgbClr val="319F86"/>
        </a:dk2>
        <a:lt2>
          <a:srgbClr val="003A2D"/>
        </a:lt2>
        <a:accent1>
          <a:srgbClr val="319F86"/>
        </a:accent1>
        <a:accent2>
          <a:srgbClr val="28AFB5"/>
        </a:accent2>
        <a:accent3>
          <a:srgbClr val="2199B9"/>
        </a:accent3>
        <a:accent4>
          <a:srgbClr val="40539C"/>
        </a:accent4>
        <a:accent5>
          <a:srgbClr val="6C3896"/>
        </a:accent5>
        <a:accent6>
          <a:srgbClr val="6F205A"/>
        </a:accent6>
        <a:hlink>
          <a:srgbClr val="319F86"/>
        </a:hlink>
        <a:folHlink>
          <a:srgbClr val="003A2D"/>
        </a:folHlink>
      </a:clrScheme>
    </a:extraClrScheme>
    <a:extraClrScheme>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extraClrScheme>
    <a:extraClrScheme>
      <a:clrScheme name="Actelion - Azure">
        <a:dk1>
          <a:sysClr val="windowText" lastClr="000000"/>
        </a:dk1>
        <a:lt1>
          <a:srgbClr val="FFFFFF"/>
        </a:lt1>
        <a:dk2>
          <a:srgbClr val="2199B9"/>
        </a:dk2>
        <a:lt2>
          <a:srgbClr val="00273F"/>
        </a:lt2>
        <a:accent1>
          <a:srgbClr val="2199B9"/>
        </a:accent1>
        <a:accent2>
          <a:srgbClr val="40539C"/>
        </a:accent2>
        <a:accent3>
          <a:srgbClr val="6C3896"/>
        </a:accent3>
        <a:accent4>
          <a:srgbClr val="6F205A"/>
        </a:accent4>
        <a:accent5>
          <a:srgbClr val="8F0F4A"/>
        </a:accent5>
        <a:accent6>
          <a:srgbClr val="CF392A"/>
        </a:accent6>
        <a:hlink>
          <a:srgbClr val="2199B9"/>
        </a:hlink>
        <a:folHlink>
          <a:srgbClr val="00273F"/>
        </a:folHlink>
      </a:clrScheme>
    </a:extraClrScheme>
    <a:extraClrScheme>
      <a:clrScheme name="Actelion - Indigo">
        <a:dk1>
          <a:sysClr val="windowText" lastClr="000000"/>
        </a:dk1>
        <a:lt1>
          <a:srgbClr val="FFFFFF"/>
        </a:lt1>
        <a:dk2>
          <a:srgbClr val="40539C"/>
        </a:dk2>
        <a:lt2>
          <a:srgbClr val="0F2439"/>
        </a:lt2>
        <a:accent1>
          <a:srgbClr val="40539C"/>
        </a:accent1>
        <a:accent2>
          <a:srgbClr val="6C3896"/>
        </a:accent2>
        <a:accent3>
          <a:srgbClr val="6F205A"/>
        </a:accent3>
        <a:accent4>
          <a:srgbClr val="8F0F4A"/>
        </a:accent4>
        <a:accent5>
          <a:srgbClr val="CF392A"/>
        </a:accent5>
        <a:accent6>
          <a:srgbClr val="F99900"/>
        </a:accent6>
        <a:hlink>
          <a:srgbClr val="40539C"/>
        </a:hlink>
        <a:folHlink>
          <a:srgbClr val="0F2439"/>
        </a:folHlink>
      </a:clrScheme>
    </a:extraClrScheme>
    <a:extraClrScheme>
      <a:clrScheme name="Actelion - Violet">
        <a:dk1>
          <a:sysClr val="windowText" lastClr="000000"/>
        </a:dk1>
        <a:lt1>
          <a:srgbClr val="FFFFFF"/>
        </a:lt1>
        <a:dk2>
          <a:srgbClr val="6C3896"/>
        </a:dk2>
        <a:lt2>
          <a:srgbClr val="2F173A"/>
        </a:lt2>
        <a:accent1>
          <a:srgbClr val="6C3896"/>
        </a:accent1>
        <a:accent2>
          <a:srgbClr val="6F205A"/>
        </a:accent2>
        <a:accent3>
          <a:srgbClr val="8F0F4A"/>
        </a:accent3>
        <a:accent4>
          <a:srgbClr val="CF392A"/>
        </a:accent4>
        <a:accent5>
          <a:srgbClr val="F99900"/>
        </a:accent5>
        <a:accent6>
          <a:srgbClr val="75B843"/>
        </a:accent6>
        <a:hlink>
          <a:srgbClr val="6C3896"/>
        </a:hlink>
        <a:folHlink>
          <a:srgbClr val="2F173A"/>
        </a:folHlink>
      </a:clrScheme>
    </a:extraClrScheme>
    <a:extraClrScheme>
      <a:clrScheme name="Actelion - Plum">
        <a:dk1>
          <a:sysClr val="windowText" lastClr="000000"/>
        </a:dk1>
        <a:lt1>
          <a:srgbClr val="FFFFFF"/>
        </a:lt1>
        <a:dk2>
          <a:srgbClr val="6F205A"/>
        </a:dk2>
        <a:lt2>
          <a:srgbClr val="3B1626"/>
        </a:lt2>
        <a:accent1>
          <a:srgbClr val="6F205A"/>
        </a:accent1>
        <a:accent2>
          <a:srgbClr val="8F0F4A"/>
        </a:accent2>
        <a:accent3>
          <a:srgbClr val="CF392A"/>
        </a:accent3>
        <a:accent4>
          <a:srgbClr val="F99900"/>
        </a:accent4>
        <a:accent5>
          <a:srgbClr val="75B843"/>
        </a:accent5>
        <a:accent6>
          <a:srgbClr val="319F86"/>
        </a:accent6>
        <a:hlink>
          <a:srgbClr val="6F205A"/>
        </a:hlink>
        <a:folHlink>
          <a:srgbClr val="3B1626"/>
        </a:folHlink>
      </a:clrScheme>
    </a:extraClrScheme>
    <a:extraClrScheme>
      <a:clrScheme name="Actelion - Grape">
        <a:dk1>
          <a:sysClr val="windowText" lastClr="000000"/>
        </a:dk1>
        <a:lt1>
          <a:srgbClr val="FFFFFF"/>
        </a:lt1>
        <a:dk2>
          <a:srgbClr val="8F0F4A"/>
        </a:dk2>
        <a:lt2>
          <a:srgbClr val="370918"/>
        </a:lt2>
        <a:accent1>
          <a:srgbClr val="8F0F4A"/>
        </a:accent1>
        <a:accent2>
          <a:srgbClr val="CF392A"/>
        </a:accent2>
        <a:accent3>
          <a:srgbClr val="F99900"/>
        </a:accent3>
        <a:accent4>
          <a:srgbClr val="75B843"/>
        </a:accent4>
        <a:accent5>
          <a:srgbClr val="319F86"/>
        </a:accent5>
        <a:accent6>
          <a:srgbClr val="28AFB5"/>
        </a:accent6>
        <a:hlink>
          <a:srgbClr val="8F0F4A"/>
        </a:hlink>
        <a:folHlink>
          <a:srgbClr val="370918"/>
        </a:folHlink>
      </a:clrScheme>
    </a:extraClrScheme>
  </a:extraClrSchemeLst>
  <a:extLst>
    <a:ext uri="{05A4C25C-085E-4340-85A3-A5531E510DB2}">
      <thm15:themeFamily xmlns:thm15="http://schemas.microsoft.com/office/thememl/2012/main" name="Actelion169_20170614(2).potx" id="{F84BF83A-8BCE-41EF-8AE4-200FCDD499D3}" vid="{C93DE386-145D-4DC1-8650-39409A487156}"/>
    </a:ext>
  </a:extLst>
</a:theme>
</file>

<file path=ppt/theme/theme2.xml><?xml version="1.0" encoding="utf-8"?>
<a:theme xmlns:a="http://schemas.openxmlformats.org/drawingml/2006/main" name="1_ACTELION">
  <a:themeElements>
    <a:clrScheme name="DRGA OPSUMIT">
      <a:dk1>
        <a:sysClr val="windowText" lastClr="000000"/>
      </a:dk1>
      <a:lt1>
        <a:srgbClr val="FFFFFF"/>
      </a:lt1>
      <a:dk2>
        <a:srgbClr val="808285"/>
      </a:dk2>
      <a:lt2>
        <a:srgbClr val="5160AB"/>
      </a:lt2>
      <a:accent1>
        <a:srgbClr val="7E84C5"/>
      </a:accent1>
      <a:accent2>
        <a:srgbClr val="00B9CD"/>
      </a:accent2>
      <a:accent3>
        <a:srgbClr val="CC0033"/>
      </a:accent3>
      <a:accent4>
        <a:srgbClr val="808285"/>
      </a:accent4>
      <a:accent5>
        <a:srgbClr val="66D5E1"/>
      </a:accent5>
      <a:accent6>
        <a:srgbClr val="E06685"/>
      </a:accent6>
      <a:hlink>
        <a:srgbClr val="00B9CD"/>
      </a:hlink>
      <a:folHlink>
        <a:srgbClr val="CC0033"/>
      </a:folHlink>
    </a:clrScheme>
    <a:fontScheme name="ACT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err="1" smtClean="0"/>
        </a:defPPr>
      </a:lstStyle>
    </a:txDef>
  </a:objectDefaults>
  <a:extraClrSchemeLst>
    <a:extraClrScheme>
      <a:clrScheme name="Actelion - Scarlet">
        <a:dk1>
          <a:sysClr val="windowText" lastClr="000000"/>
        </a:dk1>
        <a:lt1>
          <a:srgbClr val="FFFFFF"/>
        </a:lt1>
        <a:dk2>
          <a:srgbClr val="CF392A"/>
        </a:dk2>
        <a:lt2>
          <a:srgbClr val="611205"/>
        </a:lt2>
        <a:accent1>
          <a:srgbClr val="CF392A"/>
        </a:accent1>
        <a:accent2>
          <a:srgbClr val="F99900"/>
        </a:accent2>
        <a:accent3>
          <a:srgbClr val="75B843"/>
        </a:accent3>
        <a:accent4>
          <a:srgbClr val="319F86"/>
        </a:accent4>
        <a:accent5>
          <a:srgbClr val="28AFB5"/>
        </a:accent5>
        <a:accent6>
          <a:srgbClr val="2199B9"/>
        </a:accent6>
        <a:hlink>
          <a:srgbClr val="CF392A"/>
        </a:hlink>
        <a:folHlink>
          <a:srgbClr val="611205"/>
        </a:folHlink>
      </a:clrScheme>
    </a:extraClrScheme>
    <a:extraClrScheme>
      <a:clrScheme name="Actelion - Honey">
        <a:dk1>
          <a:sysClr val="windowText" lastClr="000000"/>
        </a:dk1>
        <a:lt1>
          <a:srgbClr val="FFFFFF"/>
        </a:lt1>
        <a:dk2>
          <a:srgbClr val="F99900"/>
        </a:dk2>
        <a:lt2>
          <a:srgbClr val="5B340B"/>
        </a:lt2>
        <a:accent1>
          <a:srgbClr val="F99900"/>
        </a:accent1>
        <a:accent2>
          <a:srgbClr val="75B843"/>
        </a:accent2>
        <a:accent3>
          <a:srgbClr val="319F86"/>
        </a:accent3>
        <a:accent4>
          <a:srgbClr val="28AFB5"/>
        </a:accent4>
        <a:accent5>
          <a:srgbClr val="2199B9"/>
        </a:accent5>
        <a:accent6>
          <a:srgbClr val="40539C"/>
        </a:accent6>
        <a:hlink>
          <a:srgbClr val="F99900"/>
        </a:hlink>
        <a:folHlink>
          <a:srgbClr val="5B340B"/>
        </a:folHlink>
      </a:clrScheme>
    </a:extraClrScheme>
    <a:extraClrScheme>
      <a:clrScheme name="Actelion - Mint">
        <a:dk1>
          <a:sysClr val="windowText" lastClr="000000"/>
        </a:dk1>
        <a:lt1>
          <a:srgbClr val="FFFFFF"/>
        </a:lt1>
        <a:dk2>
          <a:srgbClr val="75B843"/>
        </a:dk2>
        <a:lt2>
          <a:srgbClr val="122814"/>
        </a:lt2>
        <a:accent1>
          <a:srgbClr val="75B843"/>
        </a:accent1>
        <a:accent2>
          <a:srgbClr val="319F86"/>
        </a:accent2>
        <a:accent3>
          <a:srgbClr val="28AFB5"/>
        </a:accent3>
        <a:accent4>
          <a:srgbClr val="2199B9"/>
        </a:accent4>
        <a:accent5>
          <a:srgbClr val="40539C"/>
        </a:accent5>
        <a:accent6>
          <a:srgbClr val="6C3896"/>
        </a:accent6>
        <a:hlink>
          <a:srgbClr val="75B843"/>
        </a:hlink>
        <a:folHlink>
          <a:srgbClr val="122814"/>
        </a:folHlink>
      </a:clrScheme>
    </a:extraClrScheme>
    <a:extraClrScheme>
      <a:clrScheme name="Actelion - Teal">
        <a:dk1>
          <a:sysClr val="windowText" lastClr="000000"/>
        </a:dk1>
        <a:lt1>
          <a:srgbClr val="FFFFFF"/>
        </a:lt1>
        <a:dk2>
          <a:srgbClr val="319F86"/>
        </a:dk2>
        <a:lt2>
          <a:srgbClr val="003A2D"/>
        </a:lt2>
        <a:accent1>
          <a:srgbClr val="319F86"/>
        </a:accent1>
        <a:accent2>
          <a:srgbClr val="28AFB5"/>
        </a:accent2>
        <a:accent3>
          <a:srgbClr val="2199B9"/>
        </a:accent3>
        <a:accent4>
          <a:srgbClr val="40539C"/>
        </a:accent4>
        <a:accent5>
          <a:srgbClr val="6C3896"/>
        </a:accent5>
        <a:accent6>
          <a:srgbClr val="6F205A"/>
        </a:accent6>
        <a:hlink>
          <a:srgbClr val="319F86"/>
        </a:hlink>
        <a:folHlink>
          <a:srgbClr val="003A2D"/>
        </a:folHlink>
      </a:clrScheme>
    </a:extraClrScheme>
    <a:extraClrScheme>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extraClrScheme>
    <a:extraClrScheme>
      <a:clrScheme name="Actelion - Azure">
        <a:dk1>
          <a:sysClr val="windowText" lastClr="000000"/>
        </a:dk1>
        <a:lt1>
          <a:srgbClr val="FFFFFF"/>
        </a:lt1>
        <a:dk2>
          <a:srgbClr val="2199B9"/>
        </a:dk2>
        <a:lt2>
          <a:srgbClr val="00273F"/>
        </a:lt2>
        <a:accent1>
          <a:srgbClr val="2199B9"/>
        </a:accent1>
        <a:accent2>
          <a:srgbClr val="40539C"/>
        </a:accent2>
        <a:accent3>
          <a:srgbClr val="6C3896"/>
        </a:accent3>
        <a:accent4>
          <a:srgbClr val="6F205A"/>
        </a:accent4>
        <a:accent5>
          <a:srgbClr val="8F0F4A"/>
        </a:accent5>
        <a:accent6>
          <a:srgbClr val="CF392A"/>
        </a:accent6>
        <a:hlink>
          <a:srgbClr val="2199B9"/>
        </a:hlink>
        <a:folHlink>
          <a:srgbClr val="00273F"/>
        </a:folHlink>
      </a:clrScheme>
    </a:extraClrScheme>
    <a:extraClrScheme>
      <a:clrScheme name="Actelion - Indigo">
        <a:dk1>
          <a:sysClr val="windowText" lastClr="000000"/>
        </a:dk1>
        <a:lt1>
          <a:srgbClr val="FFFFFF"/>
        </a:lt1>
        <a:dk2>
          <a:srgbClr val="40539C"/>
        </a:dk2>
        <a:lt2>
          <a:srgbClr val="0F2439"/>
        </a:lt2>
        <a:accent1>
          <a:srgbClr val="40539C"/>
        </a:accent1>
        <a:accent2>
          <a:srgbClr val="6C3896"/>
        </a:accent2>
        <a:accent3>
          <a:srgbClr val="6F205A"/>
        </a:accent3>
        <a:accent4>
          <a:srgbClr val="8F0F4A"/>
        </a:accent4>
        <a:accent5>
          <a:srgbClr val="CF392A"/>
        </a:accent5>
        <a:accent6>
          <a:srgbClr val="F99900"/>
        </a:accent6>
        <a:hlink>
          <a:srgbClr val="40539C"/>
        </a:hlink>
        <a:folHlink>
          <a:srgbClr val="0F2439"/>
        </a:folHlink>
      </a:clrScheme>
    </a:extraClrScheme>
    <a:extraClrScheme>
      <a:clrScheme name="Actelion - Violet">
        <a:dk1>
          <a:sysClr val="windowText" lastClr="000000"/>
        </a:dk1>
        <a:lt1>
          <a:srgbClr val="FFFFFF"/>
        </a:lt1>
        <a:dk2>
          <a:srgbClr val="6C3896"/>
        </a:dk2>
        <a:lt2>
          <a:srgbClr val="2F173A"/>
        </a:lt2>
        <a:accent1>
          <a:srgbClr val="6C3896"/>
        </a:accent1>
        <a:accent2>
          <a:srgbClr val="6F205A"/>
        </a:accent2>
        <a:accent3>
          <a:srgbClr val="8F0F4A"/>
        </a:accent3>
        <a:accent4>
          <a:srgbClr val="CF392A"/>
        </a:accent4>
        <a:accent5>
          <a:srgbClr val="F99900"/>
        </a:accent5>
        <a:accent6>
          <a:srgbClr val="75B843"/>
        </a:accent6>
        <a:hlink>
          <a:srgbClr val="6C3896"/>
        </a:hlink>
        <a:folHlink>
          <a:srgbClr val="2F173A"/>
        </a:folHlink>
      </a:clrScheme>
    </a:extraClrScheme>
    <a:extraClrScheme>
      <a:clrScheme name="Actelion - Plum">
        <a:dk1>
          <a:sysClr val="windowText" lastClr="000000"/>
        </a:dk1>
        <a:lt1>
          <a:srgbClr val="FFFFFF"/>
        </a:lt1>
        <a:dk2>
          <a:srgbClr val="6F205A"/>
        </a:dk2>
        <a:lt2>
          <a:srgbClr val="3B1626"/>
        </a:lt2>
        <a:accent1>
          <a:srgbClr val="6F205A"/>
        </a:accent1>
        <a:accent2>
          <a:srgbClr val="8F0F4A"/>
        </a:accent2>
        <a:accent3>
          <a:srgbClr val="CF392A"/>
        </a:accent3>
        <a:accent4>
          <a:srgbClr val="F99900"/>
        </a:accent4>
        <a:accent5>
          <a:srgbClr val="75B843"/>
        </a:accent5>
        <a:accent6>
          <a:srgbClr val="319F86"/>
        </a:accent6>
        <a:hlink>
          <a:srgbClr val="6F205A"/>
        </a:hlink>
        <a:folHlink>
          <a:srgbClr val="3B1626"/>
        </a:folHlink>
      </a:clrScheme>
    </a:extraClrScheme>
    <a:extraClrScheme>
      <a:clrScheme name="Actelion - Grape">
        <a:dk1>
          <a:sysClr val="windowText" lastClr="000000"/>
        </a:dk1>
        <a:lt1>
          <a:srgbClr val="FFFFFF"/>
        </a:lt1>
        <a:dk2>
          <a:srgbClr val="8F0F4A"/>
        </a:dk2>
        <a:lt2>
          <a:srgbClr val="370918"/>
        </a:lt2>
        <a:accent1>
          <a:srgbClr val="8F0F4A"/>
        </a:accent1>
        <a:accent2>
          <a:srgbClr val="CF392A"/>
        </a:accent2>
        <a:accent3>
          <a:srgbClr val="F99900"/>
        </a:accent3>
        <a:accent4>
          <a:srgbClr val="75B843"/>
        </a:accent4>
        <a:accent5>
          <a:srgbClr val="319F86"/>
        </a:accent5>
        <a:accent6>
          <a:srgbClr val="28AFB5"/>
        </a:accent6>
        <a:hlink>
          <a:srgbClr val="8F0F4A"/>
        </a:hlink>
        <a:folHlink>
          <a:srgbClr val="370918"/>
        </a:folHlink>
      </a:clrScheme>
    </a:extraClrScheme>
  </a:extraClrSchemeLst>
  <a:extLst>
    <a:ext uri="{05A4C25C-085E-4340-85A3-A5531E510DB2}">
      <thm15:themeFamily xmlns:thm15="http://schemas.microsoft.com/office/thememl/2012/main" name="Actelion169_20170614(2).potx" id="{F84BF83A-8BCE-41EF-8AE4-200FCDD499D3}" vid="{C93DE386-145D-4DC1-8650-39409A4871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89E7CD5B68AF4E81689AE8257F0DB6" ma:contentTypeVersion="4" ma:contentTypeDescription="Create a new document." ma:contentTypeScope="" ma:versionID="ef39fbbc9d71eb1648d41c9244efd377">
  <xsd:schema xmlns:xsd="http://www.w3.org/2001/XMLSchema" xmlns:xs="http://www.w3.org/2001/XMLSchema" xmlns:p="http://schemas.microsoft.com/office/2006/metadata/properties" xmlns:ns2="25f8e9c5-e56f-4d96-a199-4897b8a392ff" xmlns:ns3="45d33772-320f-4d88-bcf5-7bb612d88552" targetNamespace="http://schemas.microsoft.com/office/2006/metadata/properties" ma:root="true" ma:fieldsID="bfd837627e7852313a3169eb6ca096b0" ns2:_="" ns3:_="">
    <xsd:import namespace="25f8e9c5-e56f-4d96-a199-4897b8a392ff"/>
    <xsd:import namespace="45d33772-320f-4d88-bcf5-7bb612d8855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f8e9c5-e56f-4d96-a199-4897b8a39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d33772-320f-4d88-bcf5-7bb612d885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5d33772-320f-4d88-bcf5-7bb612d88552">
      <UserInfo>
        <DisplayName>Abu El-Ela, Hussein [JACSA]</DisplayName>
        <AccountId>15</AccountId>
        <AccountType/>
      </UserInfo>
      <UserInfo>
        <DisplayName>Abd El-Hameed, Magdy [JACSA Non-JnJ]</DisplayName>
        <AccountId>16</AccountId>
        <AccountType/>
      </UserInfo>
      <UserInfo>
        <DisplayName>Elsharkawy, Amr [JACAE]</DisplayName>
        <AccountId>17</AccountId>
        <AccountType/>
      </UserInfo>
      <UserInfo>
        <DisplayName>Abdel Gawad, Sherif [JACEG - J&amp;J]</DisplayName>
        <AccountId>18</AccountId>
        <AccountType/>
      </UserInfo>
    </SharedWithUsers>
  </documentManagement>
</p:properties>
</file>

<file path=customXml/itemProps1.xml><?xml version="1.0" encoding="utf-8"?>
<ds:datastoreItem xmlns:ds="http://schemas.openxmlformats.org/officeDocument/2006/customXml" ds:itemID="{30E46F8C-C1E1-44A0-8689-1B74C07AC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f8e9c5-e56f-4d96-a199-4897b8a392ff"/>
    <ds:schemaRef ds:uri="45d33772-320f-4d88-bcf5-7bb612d88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97B70A-5A0E-4025-B373-DA8C09CD4715}">
  <ds:schemaRefs>
    <ds:schemaRef ds:uri="http://schemas.microsoft.com/sharepoint/v3/contenttype/forms"/>
  </ds:schemaRefs>
</ds:datastoreItem>
</file>

<file path=customXml/itemProps3.xml><?xml version="1.0" encoding="utf-8"?>
<ds:datastoreItem xmlns:ds="http://schemas.openxmlformats.org/officeDocument/2006/customXml" ds:itemID="{75030654-7C06-4DF3-B1A1-030A0D8DBB79}">
  <ds:schemaRefs>
    <ds:schemaRef ds:uri="http://purl.org/dc/dcmitype/"/>
    <ds:schemaRef ds:uri="http://www.w3.org/XML/1998/namespace"/>
    <ds:schemaRef ds:uri="25f8e9c5-e56f-4d96-a199-4897b8a392ff"/>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45d33772-320f-4d88-bcf5-7bb612d88552"/>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31082</TotalTime>
  <Words>18836</Words>
  <Application>Microsoft Office PowerPoint</Application>
  <PresentationFormat>Widescreen</PresentationFormat>
  <Paragraphs>2815</Paragraphs>
  <Slides>85</Slides>
  <Notes>64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85</vt:i4>
      </vt:variant>
    </vt:vector>
  </HeadingPairs>
  <TitlesOfParts>
    <vt:vector size="97" baseType="lpstr">
      <vt:lpstr>Adobe Gothic Std B</vt:lpstr>
      <vt:lpstr>Arial</vt:lpstr>
      <vt:lpstr>Arial Nova Light</vt:lpstr>
      <vt:lpstr>Calibri</vt:lpstr>
      <vt:lpstr>Symbol</vt:lpstr>
      <vt:lpstr>Times</vt:lpstr>
      <vt:lpstr>Verdana</vt:lpstr>
      <vt:lpstr>Wingdings</vt:lpstr>
      <vt:lpstr>ACTELION</vt:lpstr>
      <vt:lpstr>1_ACTELION</vt:lpstr>
      <vt:lpstr>think-cell Slide</vt:lpstr>
      <vt:lpstr>Acrobat Document</vt:lpstr>
      <vt:lpstr>Macitentan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is a need for an ERA with proven reductions in morbidity/mortality outcomes as mono- and combination therapy</vt:lpstr>
      <vt:lpstr>Combination of ambrisentan and tadalafil increases the risk of Oedema1</vt:lpstr>
      <vt:lpstr>Ambrisentan lacks broad long-term outcome evidence supporting its use as mono- and sequential combination therapy to improve survival1-4</vt:lpstr>
      <vt:lpstr>There is a need for an ERA with proven reductions in morbidity/mortality outcomes as mono- and combination therapy</vt:lpstr>
      <vt:lpstr>MACITENTAN is an innovative endothelin receptor antagonist1</vt:lpstr>
      <vt:lpstr>MACITENTAN is an innovative endothelin receptor antagonist1</vt:lpstr>
      <vt:lpstr>MACITENTAN is proven to reduce morbidity/mortality outcomes vs placebo and addresses the unmet needs associated with bosentan</vt:lpstr>
      <vt:lpstr>Morbidity and mortality outcomes have become the gold standard to assess therapies for PAH</vt:lpstr>
      <vt:lpstr>Prior to seraphin, no era had proven long-term survival benefits as a mono- and combination therapy1,2</vt:lpstr>
      <vt:lpstr>Macitentan clinical development</vt:lpstr>
      <vt:lpstr>SERAPHIN – the first long-term, event-driven outcome trial in PAH with an ERA1</vt:lpstr>
      <vt:lpstr>SERAPHIN – the first long-term, event-driven outcome trial in PAH with an ERA1</vt:lpstr>
      <vt:lpstr>SERAPHIN includes a diverse population of patients with PAH1</vt:lpstr>
      <vt:lpstr>SERAPHIN was designed with a robust primary endpoint to assess The impact of macitentan on disease progression1</vt:lpstr>
      <vt:lpstr>PowerPoint Presentation</vt:lpstr>
      <vt:lpstr>PowerPoint Presentation</vt:lpstr>
      <vt:lpstr>PowerPoint Presentation</vt:lpstr>
      <vt:lpstr>PowerPoint Presentation</vt:lpstr>
      <vt:lpstr>Macitentan IS efficacious across gender, functional class and disease aetiology1,2</vt:lpstr>
      <vt:lpstr>Macitentan may Offer a survival benefit1</vt:lpstr>
      <vt:lpstr>Macitentan significantly reduces the risk of PAH-related hospitalisation vs PLACEBO1,2</vt:lpstr>
      <vt:lpstr>Macitentan improves exercise capacity1-2</vt:lpstr>
      <vt:lpstr>Macitentan improves functional class1</vt:lpstr>
      <vt:lpstr>Macitentan is efficacious as first line therapy in treatment-naïve incident and prevalent patients†1</vt:lpstr>
      <vt:lpstr>Macitentan safety profile</vt:lpstr>
      <vt:lpstr>Macitentan does not require any dose adjustments in patients with mild and moderate hepatic and renal impairment1,2 </vt:lpstr>
      <vt:lpstr>Macitentan Delays disease progression as mono- or combination therapy vs placebo1,2</vt:lpstr>
      <vt:lpstr>Macitentan is efficacious as either mono- or combination therapy with PDE-5 inhibitors or inhaled prostanoids in incident and prevalent patients1,2</vt:lpstr>
      <vt:lpstr>Morbidity is the main driver of the composite primary endpoint1</vt:lpstr>
      <vt:lpstr>Macitentan significantly reduces the risk of PAH-related hospitalisation vs PLACEBO1,2</vt:lpstr>
      <vt:lpstr>Macitentan improves quality of life vs placebo1</vt:lpstr>
      <vt:lpstr>Treatment with macitentan is associated with reduced risk of a deterioration in quality of life1</vt:lpstr>
      <vt:lpstr>There is no increased risk of hepatotoxicity with macitentan vs placebo1,2 </vt:lpstr>
      <vt:lpstr>Overview MACITENTAN And BOSENTAN†</vt:lpstr>
      <vt:lpstr>MACITENTAN but not bosentan reduces the risk of disease progression in combination with PDE-5 inhibitors1,2</vt:lpstr>
      <vt:lpstr>Switching from bosentan to MACITENTAN appears to be effective1</vt:lpstr>
      <vt:lpstr>Switching from bosentan to MACITENTAN appears to be effective1</vt:lpstr>
      <vt:lpstr>MACITENTAN value vs ambrisentan</vt:lpstr>
      <vt:lpstr>MACITENTAN demonstrates favourable effects across different treatment strategies for long-term outcomes vs ambrisentan1-8</vt:lpstr>
      <vt:lpstr>Primary endpoints – seraphin vs ambition1,2</vt:lpstr>
      <vt:lpstr>MACITENTAN combination efficacy vs ambrisentan1-10</vt:lpstr>
      <vt:lpstr>MACITENTAN has similar recommendations for use as mono- and sequential combination therapy to ambrisentan1 </vt:lpstr>
      <vt:lpstr>MACITENTAN Demonstrates no increased risk of oedema adverse events1,2 </vt:lpstr>
      <vt:lpstr>Survival with MACITENTAN vs REVEAL registry1</vt:lpstr>
      <vt:lpstr>Survival with MACITENTAN vs ERA-treated REVEAL cohort1</vt:lpstr>
      <vt:lpstr>OPTIMA – early combination with macitentan in newly diagnosed patients1 </vt:lpstr>
      <vt:lpstr>OPTIMA – Initial treatment with macitentan and tadalafil improves cardiac haemodynamics1</vt:lpstr>
      <vt:lpstr>Long-term survival and tolerability with macitentaN1</vt:lpstr>
      <vt:lpstr>Long-term survival with macitentan and other ERAs1-3</vt:lpstr>
      <vt:lpstr>Macitentan is expected to reduce hospitalisation costs (US)1</vt:lpstr>
      <vt:lpstr>Opsumit 10 mg film-coated tablets.</vt:lpstr>
      <vt:lpstr>TABLE OF CONTENTS</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we on our journey on global level?</dc:title>
  <dc:creator>Boehler, Jan (CH - Zurich)</dc:creator>
  <cp:lastModifiedBy>Kassis, Ola [JNJIL]</cp:lastModifiedBy>
  <cp:revision>1788</cp:revision>
  <cp:lastPrinted>2017-12-07T08:37:25Z</cp:lastPrinted>
  <dcterms:created xsi:type="dcterms:W3CDTF">2017-10-11T05:40:19Z</dcterms:created>
  <dcterms:modified xsi:type="dcterms:W3CDTF">2021-02-04T12:14:52Z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0x0101005089E7CD5B68AF4E81689AE8257F0DB6</vt:lpwstr>
  </property>
</Properties>
</file>